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2" r:id="rId3"/>
    <p:sldId id="332" r:id="rId4"/>
    <p:sldId id="307" r:id="rId5"/>
    <p:sldId id="296" r:id="rId6"/>
    <p:sldId id="258" r:id="rId7"/>
    <p:sldId id="348" r:id="rId8"/>
    <p:sldId id="324" r:id="rId9"/>
    <p:sldId id="345" r:id="rId10"/>
    <p:sldId id="305" r:id="rId11"/>
    <p:sldId id="333" r:id="rId12"/>
    <p:sldId id="321" r:id="rId13"/>
    <p:sldId id="301" r:id="rId14"/>
    <p:sldId id="322" r:id="rId15"/>
    <p:sldId id="323" r:id="rId16"/>
    <p:sldId id="352" r:id="rId17"/>
    <p:sldId id="353" r:id="rId18"/>
    <p:sldId id="346" r:id="rId19"/>
    <p:sldId id="347" r:id="rId20"/>
    <p:sldId id="356" r:id="rId21"/>
    <p:sldId id="360" r:id="rId22"/>
    <p:sldId id="391" r:id="rId23"/>
    <p:sldId id="364" r:id="rId24"/>
    <p:sldId id="363" r:id="rId25"/>
    <p:sldId id="362" r:id="rId26"/>
    <p:sldId id="393" r:id="rId27"/>
    <p:sldId id="340" r:id="rId28"/>
    <p:sldId id="274" r:id="rId29"/>
    <p:sldId id="365" r:id="rId30"/>
    <p:sldId id="329" r:id="rId31"/>
    <p:sldId id="366" r:id="rId32"/>
    <p:sldId id="367" r:id="rId33"/>
    <p:sldId id="308" r:id="rId34"/>
    <p:sldId id="369" r:id="rId35"/>
    <p:sldId id="396" r:id="rId36"/>
    <p:sldId id="330" r:id="rId37"/>
    <p:sldId id="313" r:id="rId38"/>
    <p:sldId id="320" r:id="rId39"/>
    <p:sldId id="314" r:id="rId40"/>
    <p:sldId id="331" r:id="rId41"/>
    <p:sldId id="339" r:id="rId42"/>
    <p:sldId id="355" r:id="rId43"/>
    <p:sldId id="394" r:id="rId44"/>
    <p:sldId id="337" r:id="rId45"/>
    <p:sldId id="343" r:id="rId46"/>
    <p:sldId id="341" r:id="rId47"/>
    <p:sldId id="300" r:id="rId48"/>
    <p:sldId id="327" r:id="rId49"/>
    <p:sldId id="310" r:id="rId50"/>
    <p:sldId id="268" r:id="rId51"/>
    <p:sldId id="328" r:id="rId52"/>
    <p:sldId id="349" r:id="rId53"/>
    <p:sldId id="358" r:id="rId54"/>
    <p:sldId id="297" r:id="rId55"/>
    <p:sldId id="351" r:id="rId56"/>
    <p:sldId id="336" r:id="rId57"/>
    <p:sldId id="270" r:id="rId58"/>
    <p:sldId id="33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86" autoAdjust="0"/>
    <p:restoredTop sz="94660"/>
  </p:normalViewPr>
  <p:slideViewPr>
    <p:cSldViewPr snapToGrid="0">
      <p:cViewPr varScale="1">
        <p:scale>
          <a:sx n="114" d="100"/>
          <a:sy n="114" d="100"/>
        </p:scale>
        <p:origin x="102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0B90-271C-4B71-8392-FEF2A2F66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F2C3D8-AF17-4676-B1A5-BDF318370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330F6-6902-403D-83EA-993A773CA4EA}"/>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5" name="Footer Placeholder 4">
            <a:extLst>
              <a:ext uri="{FF2B5EF4-FFF2-40B4-BE49-F238E27FC236}">
                <a16:creationId xmlns:a16="http://schemas.microsoft.com/office/drawing/2014/main" id="{BD1B283C-C26E-47B3-9431-E3E4139D1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21605-DE0B-40F2-8AEE-8982D4B495E7}"/>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316250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69B5-A729-4BAD-91AF-DCFEEC950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D85C6B-ABDE-450D-B06E-811EEC7C1D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5B1ED-80EC-4886-8D33-E7BD3D412222}"/>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5" name="Footer Placeholder 4">
            <a:extLst>
              <a:ext uri="{FF2B5EF4-FFF2-40B4-BE49-F238E27FC236}">
                <a16:creationId xmlns:a16="http://schemas.microsoft.com/office/drawing/2014/main" id="{3B8B2A75-84E1-4DCE-A261-F8B846212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177A4-E082-406A-950B-81C137D564D5}"/>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416240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410AF-1B47-40CD-8A33-6EEB9796C3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CE2BB0-643E-432E-A943-2F50DE89F2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AB71F-218D-4CA3-ADF6-170C8FD847E7}"/>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5" name="Footer Placeholder 4">
            <a:extLst>
              <a:ext uri="{FF2B5EF4-FFF2-40B4-BE49-F238E27FC236}">
                <a16:creationId xmlns:a16="http://schemas.microsoft.com/office/drawing/2014/main" id="{546D179A-E2C8-4C29-B442-C8B5B9215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BDD00-E55A-433A-BFAB-15D44AF25506}"/>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18387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ylko tytuł">
    <p:spTree>
      <p:nvGrpSpPr>
        <p:cNvPr id="1" name=""/>
        <p:cNvGrpSpPr/>
        <p:nvPr/>
      </p:nvGrpSpPr>
      <p:grpSpPr>
        <a:xfrm>
          <a:off x="0" y="0"/>
          <a:ext cx="0" cy="0"/>
          <a:chOff x="0" y="0"/>
          <a:chExt cx="0" cy="0"/>
        </a:xfrm>
      </p:grpSpPr>
      <p:sp>
        <p:nvSpPr>
          <p:cNvPr id="6" name="Tytuł 5"/>
          <p:cNvSpPr>
            <a:spLocks noGrp="1"/>
          </p:cNvSpPr>
          <p:nvPr>
            <p:ph type="title"/>
          </p:nvPr>
        </p:nvSpPr>
        <p:spPr>
          <a:xfrm>
            <a:off x="318052" y="163512"/>
            <a:ext cx="11674981" cy="639570"/>
          </a:xfrm>
        </p:spPr>
        <p:txBody>
          <a:bodyPr/>
          <a:lstStyle>
            <a:lvl1pPr>
              <a:defRPr>
                <a:solidFill>
                  <a:schemeClr val="bg2"/>
                </a:solidFill>
                <a:effectLst/>
              </a:defRPr>
            </a:lvl1pPr>
          </a:lstStyle>
          <a:p>
            <a:r>
              <a:rPr lang="pl-PL" dirty="0"/>
              <a:t>Kliknij, aby edytować styl</a:t>
            </a:r>
          </a:p>
        </p:txBody>
      </p:sp>
    </p:spTree>
    <p:extLst>
      <p:ext uri="{BB962C8B-B14F-4D97-AF65-F5344CB8AC3E}">
        <p14:creationId xmlns:p14="http://schemas.microsoft.com/office/powerpoint/2010/main" val="1767341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7905-FF07-482F-AD27-AD1E679C1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B5161-B9F4-463F-9427-6B8BB7E154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EF50C-4E07-4831-8A48-3E7A6109F120}"/>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5" name="Footer Placeholder 4">
            <a:extLst>
              <a:ext uri="{FF2B5EF4-FFF2-40B4-BE49-F238E27FC236}">
                <a16:creationId xmlns:a16="http://schemas.microsoft.com/office/drawing/2014/main" id="{C7890B59-9626-4F82-900C-0DA6B5613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65CAB-2452-4647-A0DF-901B199F9D9B}"/>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219674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ECC2-3631-418A-A13A-2657DDE04E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EF231-7A0C-425F-B75E-5CCB0A6C73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2DDD03-503D-4E81-88BE-FB5545E4F51B}"/>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5" name="Footer Placeholder 4">
            <a:extLst>
              <a:ext uri="{FF2B5EF4-FFF2-40B4-BE49-F238E27FC236}">
                <a16:creationId xmlns:a16="http://schemas.microsoft.com/office/drawing/2014/main" id="{8B1A1A23-ED73-4FBF-91C5-A674D8D61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3BC9B-0989-4CFA-B988-5943FF55C6A4}"/>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79916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7333-AFA2-4A26-AA8F-B53B2160F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F8118-9C43-40DE-A087-57A7A5C2BE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326DE-0754-41BE-9A0A-DA19A297FB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1E62B-00B3-4A0A-98E3-5B46777E7922}"/>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6" name="Footer Placeholder 5">
            <a:extLst>
              <a:ext uri="{FF2B5EF4-FFF2-40B4-BE49-F238E27FC236}">
                <a16:creationId xmlns:a16="http://schemas.microsoft.com/office/drawing/2014/main" id="{AD032F91-039F-4A73-A021-B297BF930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C7750-13A0-41EF-BB26-22AC160483FF}"/>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306739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E8DC-4EC2-4B36-A2EB-33554E495F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57584-F077-4A44-BB56-BC2DDE305D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14ED14-628C-4A35-8616-BBDFE306CF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5544E-76CB-4090-B6D4-3E67B2797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FB2CAF-43E7-41A6-B7E0-D2474805EC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A3692-EA31-4313-9A46-1EB777E724C9}"/>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8" name="Footer Placeholder 7">
            <a:extLst>
              <a:ext uri="{FF2B5EF4-FFF2-40B4-BE49-F238E27FC236}">
                <a16:creationId xmlns:a16="http://schemas.microsoft.com/office/drawing/2014/main" id="{17A3E052-E665-453A-86F3-BD2EB2F887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D2810C-27B8-42CE-96AC-1558A7F7E195}"/>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224280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4FFD-0FB0-44AC-B0F0-47BBBA99F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4DA1DD-DB0A-4353-A4D1-A36E2148BBDF}"/>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4" name="Footer Placeholder 3">
            <a:extLst>
              <a:ext uri="{FF2B5EF4-FFF2-40B4-BE49-F238E27FC236}">
                <a16:creationId xmlns:a16="http://schemas.microsoft.com/office/drawing/2014/main" id="{8A863C7D-0A89-4EB1-93E4-E23A161160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0CDB50-E1D5-4A2C-80DB-EDC76D95C94E}"/>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150364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0D2FD7-7882-4A72-B87C-06F2D530BAE7}"/>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3" name="Footer Placeholder 2">
            <a:extLst>
              <a:ext uri="{FF2B5EF4-FFF2-40B4-BE49-F238E27FC236}">
                <a16:creationId xmlns:a16="http://schemas.microsoft.com/office/drawing/2014/main" id="{CDD319F2-8AF2-4885-94AC-2289E9F374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8EC2E-ACC1-4E42-B8D9-C5BC78DEBEA3}"/>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75304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92C3-6F55-47C7-9241-CB84B89AA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160C2C-AE47-4AAE-B5C9-211346A30A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A863CC-DA58-4087-8583-570A095E5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0643EA-6E13-4536-B898-B5A530487A07}"/>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6" name="Footer Placeholder 5">
            <a:extLst>
              <a:ext uri="{FF2B5EF4-FFF2-40B4-BE49-F238E27FC236}">
                <a16:creationId xmlns:a16="http://schemas.microsoft.com/office/drawing/2014/main" id="{A66D1A27-2855-4E8C-9DD8-8459B601B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96004-2539-4F3B-AEAE-98A949019049}"/>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176245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C10A-FD0C-4E85-92AA-4CF7389D9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270F1-F8E0-43AE-A6DD-6696F0E3B5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6A5A2-4992-41A1-A16F-C9E020D5B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AFC3EB-7B53-48CA-A56A-761ACE0B9820}"/>
              </a:ext>
            </a:extLst>
          </p:cNvPr>
          <p:cNvSpPr>
            <a:spLocks noGrp="1"/>
          </p:cNvSpPr>
          <p:nvPr>
            <p:ph type="dt" sz="half" idx="10"/>
          </p:nvPr>
        </p:nvSpPr>
        <p:spPr/>
        <p:txBody>
          <a:bodyPr/>
          <a:lstStyle/>
          <a:p>
            <a:fld id="{DBA463A4-1E6E-4749-914B-65A3F1271586}" type="datetimeFigureOut">
              <a:rPr lang="en-US" smtClean="0"/>
              <a:t>5/17/2022</a:t>
            </a:fld>
            <a:endParaRPr lang="en-US"/>
          </a:p>
        </p:txBody>
      </p:sp>
      <p:sp>
        <p:nvSpPr>
          <p:cNvPr id="6" name="Footer Placeholder 5">
            <a:extLst>
              <a:ext uri="{FF2B5EF4-FFF2-40B4-BE49-F238E27FC236}">
                <a16:creationId xmlns:a16="http://schemas.microsoft.com/office/drawing/2014/main" id="{0AAEA9B8-4B55-4E5C-A0D7-C7400A47C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751A7-DCBC-428B-90DA-66D105462357}"/>
              </a:ext>
            </a:extLst>
          </p:cNvPr>
          <p:cNvSpPr>
            <a:spLocks noGrp="1"/>
          </p:cNvSpPr>
          <p:nvPr>
            <p:ph type="sldNum" sz="quarter" idx="12"/>
          </p:nvPr>
        </p:nvSpPr>
        <p:spPr/>
        <p:txBody>
          <a:bodyPr/>
          <a:lstStyle/>
          <a:p>
            <a:fld id="{54B3CE48-65E6-4686-B238-AB7E2D95A86C}" type="slidenum">
              <a:rPr lang="en-US" smtClean="0"/>
              <a:t>‹#›</a:t>
            </a:fld>
            <a:endParaRPr lang="en-US"/>
          </a:p>
        </p:txBody>
      </p:sp>
    </p:spTree>
    <p:extLst>
      <p:ext uri="{BB962C8B-B14F-4D97-AF65-F5344CB8AC3E}">
        <p14:creationId xmlns:p14="http://schemas.microsoft.com/office/powerpoint/2010/main" val="7290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083CE-5911-44F8-BDE5-CEECA9F14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59837E-40FB-4DF4-998E-0AAA55C68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1BD5C-1BF7-4640-8371-3017649E6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463A4-1E6E-4749-914B-65A3F1271586}" type="datetimeFigureOut">
              <a:rPr lang="en-US" smtClean="0"/>
              <a:t>5/17/2022</a:t>
            </a:fld>
            <a:endParaRPr lang="en-US"/>
          </a:p>
        </p:txBody>
      </p:sp>
      <p:sp>
        <p:nvSpPr>
          <p:cNvPr id="5" name="Footer Placeholder 4">
            <a:extLst>
              <a:ext uri="{FF2B5EF4-FFF2-40B4-BE49-F238E27FC236}">
                <a16:creationId xmlns:a16="http://schemas.microsoft.com/office/drawing/2014/main" id="{29CD0051-75ED-4DF8-8E11-62632A2C1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03C73D-92B3-4706-A482-D014C696C6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3CE48-65E6-4686-B238-AB7E2D95A86C}" type="slidenum">
              <a:rPr lang="en-US" smtClean="0"/>
              <a:t>‹#›</a:t>
            </a:fld>
            <a:endParaRPr lang="en-US"/>
          </a:p>
        </p:txBody>
      </p:sp>
    </p:spTree>
    <p:extLst>
      <p:ext uri="{BB962C8B-B14F-4D97-AF65-F5344CB8AC3E}">
        <p14:creationId xmlns:p14="http://schemas.microsoft.com/office/powerpoint/2010/main" val="2571104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pixelate.imageonline.co/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meer.com/it/authors/947-micaela-cuccaro" TargetMode="External"/><Relationship Id="rId7"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hyperlink" Target="https://www.flickr.com/photos/143676629@N04/33209877280/in/explore-2017-03-22/"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hyperlink" Target="https://faceboost.org/author/michela-taccola/" TargetMode="External"/><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http://www.gianfrancobertagni.it/materiali/misticacristiana/Andrea%20Fiamma,%20La%20ricerca%20cusaniana%20dell'infinito%20nel%20De%20visione%20Dei.pdf"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s://pixelate.imageonline.com/" TargetMode="External"/><Relationship Id="rId4" Type="http://schemas.openxmlformats.org/officeDocument/2006/relationships/image" Target="../media/image10.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it.wikipedia.org/wiki/File:Lago_di_Scanno_dal_Sentiero_del_Cuore_03.jpg" TargetMode="Externa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4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4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it.wikipedia.org/wiki/File:Santa_Faz_(El_Greco).jpg" TargetMode="Externa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5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5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5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8D57B-8268-4600-B1C0-2719F928759D}"/>
              </a:ext>
            </a:extLst>
          </p:cNvPr>
          <p:cNvSpPr txBox="1"/>
          <p:nvPr/>
        </p:nvSpPr>
        <p:spPr>
          <a:xfrm>
            <a:off x="1825890" y="441554"/>
            <a:ext cx="6559563" cy="2462213"/>
          </a:xfrm>
          <a:prstGeom prst="rect">
            <a:avLst/>
          </a:prstGeom>
          <a:noFill/>
        </p:spPr>
        <p:txBody>
          <a:bodyPr wrap="square" rtlCol="0">
            <a:spAutoFit/>
          </a:bodyPr>
          <a:lstStyle/>
          <a:p>
            <a:pPr algn="ctr"/>
            <a:r>
              <a:rPr lang="fr-FR" sz="3200" b="1" dirty="0"/>
              <a:t>Dalla </a:t>
            </a:r>
            <a:r>
              <a:rPr lang="fr-FR" sz="3200" b="1" dirty="0" err="1"/>
              <a:t>figlia</a:t>
            </a:r>
            <a:r>
              <a:rPr lang="fr-FR" sz="3200" b="1" dirty="0"/>
              <a:t> di </a:t>
            </a:r>
            <a:r>
              <a:rPr lang="fr-FR" sz="3200" b="1" dirty="0" err="1"/>
              <a:t>Butades</a:t>
            </a:r>
            <a:r>
              <a:rPr lang="fr-FR" sz="3200" b="1" dirty="0"/>
              <a:t> ai Big Data</a:t>
            </a:r>
          </a:p>
          <a:p>
            <a:pPr algn="ctr"/>
            <a:r>
              <a:rPr lang="fr-FR" sz="2400" dirty="0"/>
              <a:t>Torino 2022</a:t>
            </a:r>
          </a:p>
          <a:p>
            <a:pPr algn="ctr"/>
            <a:r>
              <a:rPr lang="fr-FR" sz="2400" dirty="0"/>
              <a:t>Nathalie </a:t>
            </a:r>
            <a:r>
              <a:rPr lang="fr-FR" sz="2400" dirty="0" err="1"/>
              <a:t>Roelens</a:t>
            </a:r>
            <a:r>
              <a:rPr lang="fr-FR" sz="2400" dirty="0"/>
              <a:t> </a:t>
            </a:r>
          </a:p>
          <a:p>
            <a:pPr algn="ctr"/>
            <a:r>
              <a:rPr lang="fr-FR" sz="2400" dirty="0"/>
              <a:t>(</a:t>
            </a:r>
            <a:r>
              <a:rPr lang="fr-FR" sz="2400" dirty="0" err="1"/>
              <a:t>Università</a:t>
            </a:r>
            <a:r>
              <a:rPr lang="fr-FR" sz="2400" dirty="0"/>
              <a:t> </a:t>
            </a:r>
            <a:r>
              <a:rPr lang="fr-FR" sz="2400" dirty="0" err="1"/>
              <a:t>del</a:t>
            </a:r>
            <a:r>
              <a:rPr lang="fr-FR" sz="2400" dirty="0"/>
              <a:t> </a:t>
            </a:r>
            <a:r>
              <a:rPr lang="fr-FR" sz="2400" dirty="0" err="1"/>
              <a:t>Lussemburgo</a:t>
            </a:r>
            <a:r>
              <a:rPr lang="fr-FR" sz="2400" dirty="0"/>
              <a:t>)</a:t>
            </a:r>
          </a:p>
          <a:p>
            <a:pPr algn="ctr"/>
            <a:endParaRPr lang="fr-FR" sz="3200" dirty="0"/>
          </a:p>
          <a:p>
            <a:endParaRPr lang="en-US" dirty="0"/>
          </a:p>
        </p:txBody>
      </p:sp>
      <p:sp>
        <p:nvSpPr>
          <p:cNvPr id="3" name="AutoShape 2">
            <a:extLst>
              <a:ext uri="{FF2B5EF4-FFF2-40B4-BE49-F238E27FC236}">
                <a16:creationId xmlns:a16="http://schemas.microsoft.com/office/drawing/2014/main" id="{EF26C6E5-F4E8-4439-97D3-C349E592BF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4" name="Picture 6">
            <a:extLst>
              <a:ext uri="{FF2B5EF4-FFF2-40B4-BE49-F238E27FC236}">
                <a16:creationId xmlns:a16="http://schemas.microsoft.com/office/drawing/2014/main" id="{854A49D6-1672-4F80-A6EA-E4B68F81E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849" y="2719810"/>
            <a:ext cx="1705748" cy="34660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1614BD9-2966-460A-B707-9F48E93B8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890" y="2719810"/>
            <a:ext cx="1705748" cy="34660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CBA9E78-66D5-4024-B223-10BB7CEC1062}"/>
              </a:ext>
            </a:extLst>
          </p:cNvPr>
          <p:cNvSpPr txBox="1"/>
          <p:nvPr/>
        </p:nvSpPr>
        <p:spPr>
          <a:xfrm>
            <a:off x="5172267" y="6338808"/>
            <a:ext cx="346459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4"/>
                </a:solidFill>
                <a:effectLst/>
                <a:latin typeface="Arial" panose="020B0604020202020204" pitchFamily="34" charset="0"/>
                <a:cs typeface="Arial" panose="020B0604020202020204" pitchFamily="34" charset="0"/>
                <a:hlinkClick r:id="rId4"/>
              </a:rPr>
              <a:t>https://pixelate.imageonline.co</a:t>
            </a:r>
            <a:endParaRPr kumimoji="0" lang="fr-FR" altLang="fr-FR" sz="4000" b="0" i="0" u="none" strike="noStrike" cap="none" normalizeH="0" baseline="0" dirty="0">
              <a:ln>
                <a:noFill/>
              </a:ln>
              <a:solidFill>
                <a:schemeClr val="tx1"/>
              </a:solidFill>
              <a:effectLst/>
              <a:latin typeface="Arial" panose="020B0604020202020204" pitchFamily="34" charset="0"/>
            </a:endParaRPr>
          </a:p>
        </p:txBody>
      </p:sp>
      <p:sp>
        <p:nvSpPr>
          <p:cNvPr id="10" name="Rectangle 11">
            <a:extLst>
              <a:ext uri="{FF2B5EF4-FFF2-40B4-BE49-F238E27FC236}">
                <a16:creationId xmlns:a16="http://schemas.microsoft.com/office/drawing/2014/main" id="{320FC328-FCAF-4A1A-96D2-248C34DFADAC}"/>
              </a:ext>
            </a:extLst>
          </p:cNvPr>
          <p:cNvSpPr>
            <a:spLocks noChangeArrowheads="1"/>
          </p:cNvSpPr>
          <p:nvPr/>
        </p:nvSpPr>
        <p:spPr bwMode="auto">
          <a:xfrm>
            <a:off x="0" y="-125031"/>
            <a:ext cx="12192000" cy="2500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500" b="0" i="0" u="none" strike="noStrike" cap="none" normalizeH="0" baseline="0" dirty="0">
              <a:ln>
                <a:noFill/>
              </a:ln>
              <a:solidFill>
                <a:srgbClr val="1A0DAB"/>
              </a:solidFill>
              <a:effectLst/>
              <a:latin typeface="Arial" panose="020B0604020202020204" pitchFamily="34" charset="0"/>
              <a:cs typeface="Arial" panose="020B0604020202020204" pitchFamily="34" charset="0"/>
              <a:hlinkClick r:id="rId4"/>
            </a:endParaRPr>
          </a:p>
        </p:txBody>
      </p:sp>
      <p:pic>
        <p:nvPicPr>
          <p:cNvPr id="2062" name="Picture 14">
            <a:extLst>
              <a:ext uri="{FF2B5EF4-FFF2-40B4-BE49-F238E27FC236}">
                <a16:creationId xmlns:a16="http://schemas.microsoft.com/office/drawing/2014/main" id="{D91A5BD5-B487-4A70-884D-F002FFA53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7792" y="2719810"/>
            <a:ext cx="170497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3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1C5FF-1EBD-42CD-9B42-543E4B7AF91D}"/>
              </a:ext>
            </a:extLst>
          </p:cNvPr>
          <p:cNvPicPr>
            <a:picLocks noChangeAspect="1"/>
          </p:cNvPicPr>
          <p:nvPr/>
        </p:nvPicPr>
        <p:blipFill rotWithShape="1">
          <a:blip r:embed="rId2">
            <a:extLst>
              <a:ext uri="{28A0092B-C50C-407E-A947-70E740481C1C}">
                <a14:useLocalDpi xmlns:a14="http://schemas.microsoft.com/office/drawing/2010/main" val="0"/>
              </a:ext>
            </a:extLst>
          </a:blip>
          <a:srcRect l="41688" t="30643" r="31611" b="44587"/>
          <a:stretch/>
        </p:blipFill>
        <p:spPr>
          <a:xfrm>
            <a:off x="0" y="3586732"/>
            <a:ext cx="4498397" cy="2347403"/>
          </a:xfrm>
          <a:prstGeom prst="rect">
            <a:avLst/>
          </a:prstGeom>
        </p:spPr>
      </p:pic>
      <p:sp>
        <p:nvSpPr>
          <p:cNvPr id="4" name="Rectangle 3">
            <a:extLst>
              <a:ext uri="{FF2B5EF4-FFF2-40B4-BE49-F238E27FC236}">
                <a16:creationId xmlns:a16="http://schemas.microsoft.com/office/drawing/2014/main" id="{EF2AA3D0-BF4F-42CB-A26B-6510BDA698B3}"/>
              </a:ext>
            </a:extLst>
          </p:cNvPr>
          <p:cNvSpPr/>
          <p:nvPr/>
        </p:nvSpPr>
        <p:spPr>
          <a:xfrm>
            <a:off x="6496491" y="6063847"/>
            <a:ext cx="184731" cy="338554"/>
          </a:xfrm>
          <a:prstGeom prst="rect">
            <a:avLst/>
          </a:prstGeom>
        </p:spPr>
        <p:txBody>
          <a:bodyPr wrap="none">
            <a:spAutoFit/>
          </a:bodyPr>
          <a:lstStyle/>
          <a:p>
            <a:endParaRPr lang="en-US" sz="1600" dirty="0"/>
          </a:p>
        </p:txBody>
      </p:sp>
      <p:sp>
        <p:nvSpPr>
          <p:cNvPr id="5" name="TextBox 4">
            <a:extLst>
              <a:ext uri="{FF2B5EF4-FFF2-40B4-BE49-F238E27FC236}">
                <a16:creationId xmlns:a16="http://schemas.microsoft.com/office/drawing/2014/main" id="{0725B2DC-724F-4724-AADB-08C511B16D2A}"/>
              </a:ext>
            </a:extLst>
          </p:cNvPr>
          <p:cNvSpPr txBox="1"/>
          <p:nvPr/>
        </p:nvSpPr>
        <p:spPr>
          <a:xfrm>
            <a:off x="5100159" y="210157"/>
            <a:ext cx="6721316" cy="1569660"/>
          </a:xfrm>
          <a:prstGeom prst="rect">
            <a:avLst/>
          </a:prstGeom>
          <a:noFill/>
        </p:spPr>
        <p:txBody>
          <a:bodyPr wrap="square" rtlCol="0">
            <a:spAutoFit/>
          </a:bodyPr>
          <a:lstStyle/>
          <a:p>
            <a:r>
              <a:rPr lang="fr-BE" sz="1600" dirty="0" err="1"/>
              <a:t>Plinio</a:t>
            </a:r>
            <a:r>
              <a:rPr lang="fr-BE" sz="1600" dirty="0"/>
              <a:t> : </a:t>
            </a:r>
            <a:r>
              <a:rPr lang="fr-BE" sz="1600" dirty="0" err="1"/>
              <a:t>notturno</a:t>
            </a:r>
            <a:r>
              <a:rPr lang="fr-BE" sz="1600" dirty="0"/>
              <a:t>, </a:t>
            </a:r>
            <a:r>
              <a:rPr lang="fr-BE" sz="1600" dirty="0" err="1"/>
              <a:t>femminile</a:t>
            </a:r>
            <a:r>
              <a:rPr lang="fr-BE" sz="1600" dirty="0"/>
              <a:t> (</a:t>
            </a:r>
            <a:r>
              <a:rPr lang="fr-BE" sz="1600" dirty="0" err="1"/>
              <a:t>luce</a:t>
            </a:r>
            <a:r>
              <a:rPr lang="fr-BE" sz="1600" dirty="0"/>
              <a:t> </a:t>
            </a:r>
            <a:r>
              <a:rPr lang="fr-BE" sz="1600" dirty="0" err="1"/>
              <a:t>del</a:t>
            </a:r>
            <a:r>
              <a:rPr lang="fr-BE" sz="1600" dirty="0"/>
              <a:t> </a:t>
            </a:r>
            <a:r>
              <a:rPr lang="fr-BE" sz="1600" dirty="0" err="1"/>
              <a:t>fuoco</a:t>
            </a:r>
            <a:r>
              <a:rPr lang="fr-BE" sz="1600" dirty="0"/>
              <a:t>)</a:t>
            </a:r>
          </a:p>
          <a:p>
            <a:r>
              <a:rPr lang="fr-BE" sz="1600" dirty="0"/>
              <a:t>Quintiliano : </a:t>
            </a:r>
            <a:r>
              <a:rPr lang="fr-BE" sz="1600" dirty="0" err="1"/>
              <a:t>diurno</a:t>
            </a:r>
            <a:r>
              <a:rPr lang="fr-BE" sz="1600" dirty="0"/>
              <a:t>, </a:t>
            </a:r>
            <a:r>
              <a:rPr lang="fr-BE" sz="1600" dirty="0" err="1"/>
              <a:t>maschile</a:t>
            </a:r>
            <a:r>
              <a:rPr lang="fr-BE" sz="1600" dirty="0"/>
              <a:t> (un </a:t>
            </a:r>
            <a:r>
              <a:rPr lang="fr-BE" sz="1600" dirty="0" err="1"/>
              <a:t>pastore</a:t>
            </a:r>
            <a:r>
              <a:rPr lang="fr-BE" sz="1600" dirty="0"/>
              <a:t> </a:t>
            </a:r>
            <a:r>
              <a:rPr lang="fr-BE" sz="1600" dirty="0" err="1"/>
              <a:t>colto</a:t>
            </a:r>
            <a:r>
              <a:rPr lang="fr-BE" sz="1600" dirty="0"/>
              <a:t> </a:t>
            </a:r>
            <a:r>
              <a:rPr lang="fr-BE" sz="1600" dirty="0" err="1"/>
              <a:t>nell’atto</a:t>
            </a:r>
            <a:r>
              <a:rPr lang="fr-BE" sz="1600" dirty="0"/>
              <a:t> di </a:t>
            </a:r>
            <a:r>
              <a:rPr lang="fr-BE" sz="1600" dirty="0" err="1"/>
              <a:t>tracciare</a:t>
            </a:r>
            <a:r>
              <a:rPr lang="fr-BE" sz="1600" dirty="0"/>
              <a:t>, </a:t>
            </a:r>
            <a:r>
              <a:rPr lang="fr-BE" sz="1600" dirty="0" err="1"/>
              <a:t>servendosi</a:t>
            </a:r>
            <a:r>
              <a:rPr lang="fr-BE" sz="1600" dirty="0"/>
              <a:t> </a:t>
            </a:r>
          </a:p>
          <a:p>
            <a:r>
              <a:rPr lang="fr-BE" sz="1600" dirty="0"/>
              <a:t>di un </a:t>
            </a:r>
            <a:r>
              <a:rPr lang="fr-BE" sz="1600" dirty="0" err="1"/>
              <a:t>bastone</a:t>
            </a:r>
            <a:r>
              <a:rPr lang="fr-BE" sz="1600" dirty="0"/>
              <a:t>, il </a:t>
            </a:r>
            <a:r>
              <a:rPr lang="fr-BE" sz="1600" dirty="0" err="1"/>
              <a:t>contorno</a:t>
            </a:r>
            <a:r>
              <a:rPr lang="fr-BE" sz="1600" dirty="0"/>
              <a:t> </a:t>
            </a:r>
            <a:r>
              <a:rPr lang="fr-BE" sz="1600" dirty="0" err="1"/>
              <a:t>della</a:t>
            </a:r>
            <a:r>
              <a:rPr lang="fr-BE" sz="1600" dirty="0"/>
              <a:t> propria ombra </a:t>
            </a:r>
            <a:r>
              <a:rPr lang="fr-BE" sz="1600" dirty="0" err="1"/>
              <a:t>sulla</a:t>
            </a:r>
            <a:r>
              <a:rPr lang="fr-BE" sz="1600" dirty="0"/>
              <a:t> </a:t>
            </a:r>
            <a:r>
              <a:rPr lang="fr-BE" sz="1600" dirty="0" err="1"/>
              <a:t>sabbia</a:t>
            </a:r>
            <a:r>
              <a:rPr lang="fr-BE" sz="1600" dirty="0"/>
              <a:t> (</a:t>
            </a:r>
            <a:r>
              <a:rPr lang="fr-BE" sz="1600" dirty="0" err="1"/>
              <a:t>luce</a:t>
            </a:r>
            <a:r>
              <a:rPr lang="fr-BE" sz="1600" dirty="0"/>
              <a:t> </a:t>
            </a:r>
            <a:r>
              <a:rPr lang="fr-BE" sz="1600" dirty="0" err="1"/>
              <a:t>del</a:t>
            </a:r>
            <a:r>
              <a:rPr lang="fr-BE" sz="1600" dirty="0"/>
              <a:t> sole))</a:t>
            </a:r>
          </a:p>
          <a:p>
            <a:r>
              <a:rPr lang="fr-BE" sz="1600" dirty="0"/>
              <a:t>Casa Vasari a Firenze : </a:t>
            </a:r>
            <a:r>
              <a:rPr lang="fr-BE" sz="1600" dirty="0" err="1"/>
              <a:t>tentativo</a:t>
            </a:r>
            <a:r>
              <a:rPr lang="fr-BE" sz="1600" dirty="0"/>
              <a:t> di </a:t>
            </a:r>
            <a:r>
              <a:rPr lang="fr-BE" sz="1600" dirty="0" err="1"/>
              <a:t>conciliare</a:t>
            </a:r>
            <a:r>
              <a:rPr lang="fr-BE" sz="1600" dirty="0"/>
              <a:t> </a:t>
            </a:r>
            <a:r>
              <a:rPr lang="fr-BE" sz="1600" dirty="0" err="1"/>
              <a:t>Plinio</a:t>
            </a:r>
            <a:r>
              <a:rPr lang="fr-BE" sz="1600" dirty="0"/>
              <a:t> con Quintiliano</a:t>
            </a:r>
          </a:p>
          <a:p>
            <a:endParaRPr lang="fr-BE" sz="1600" dirty="0"/>
          </a:p>
          <a:p>
            <a:endParaRPr lang="fr-BE" sz="1600" dirty="0"/>
          </a:p>
        </p:txBody>
      </p:sp>
      <p:pic>
        <p:nvPicPr>
          <p:cNvPr id="2050" name="Picture 2" descr="tumblr_nyc7ccuyds1qe866ho1_1280">
            <a:extLst>
              <a:ext uri="{FF2B5EF4-FFF2-40B4-BE49-F238E27FC236}">
                <a16:creationId xmlns:a16="http://schemas.microsoft.com/office/drawing/2014/main" id="{59CD4870-AF61-4A35-9EEC-F34BA6339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51" y="672246"/>
            <a:ext cx="3930731" cy="27462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DE26CC-A75B-40F4-880B-82D1ED3072B8}"/>
              </a:ext>
            </a:extLst>
          </p:cNvPr>
          <p:cNvSpPr txBox="1"/>
          <p:nvPr/>
        </p:nvSpPr>
        <p:spPr>
          <a:xfrm>
            <a:off x="231259" y="6102351"/>
            <a:ext cx="6097464" cy="584775"/>
          </a:xfrm>
          <a:prstGeom prst="rect">
            <a:avLst/>
          </a:prstGeom>
          <a:noFill/>
        </p:spPr>
        <p:txBody>
          <a:bodyPr wrap="square">
            <a:spAutoFit/>
          </a:bodyPr>
          <a:lstStyle/>
          <a:p>
            <a:r>
              <a:rPr lang="fr-FR" sz="1600" dirty="0">
                <a:solidFill>
                  <a:srgbClr val="000000"/>
                </a:solidFill>
              </a:rPr>
              <a:t>Joachim von </a:t>
            </a:r>
            <a:r>
              <a:rPr lang="fr-FR" sz="1600" dirty="0" err="1">
                <a:solidFill>
                  <a:srgbClr val="000000"/>
                </a:solidFill>
              </a:rPr>
              <a:t>Sandrart</a:t>
            </a:r>
            <a:r>
              <a:rPr lang="fr-FR" sz="1600" dirty="0">
                <a:solidFill>
                  <a:srgbClr val="000000"/>
                </a:solidFill>
              </a:rPr>
              <a:t>, </a:t>
            </a:r>
            <a:r>
              <a:rPr lang="fr-FR" sz="1600" dirty="0" err="1">
                <a:solidFill>
                  <a:srgbClr val="000000"/>
                </a:solidFill>
              </a:rPr>
              <a:t>incisioni</a:t>
            </a:r>
            <a:r>
              <a:rPr lang="fr-FR" sz="1600" dirty="0">
                <a:solidFill>
                  <a:srgbClr val="000000"/>
                </a:solidFill>
              </a:rPr>
              <a:t> per </a:t>
            </a:r>
            <a:r>
              <a:rPr lang="fr-FR" sz="1600" dirty="0" err="1">
                <a:solidFill>
                  <a:srgbClr val="000000"/>
                </a:solidFill>
              </a:rPr>
              <a:t>l’</a:t>
            </a:r>
            <a:r>
              <a:rPr lang="fr-FR" sz="1600" i="1" dirty="0" err="1">
                <a:solidFill>
                  <a:srgbClr val="000000"/>
                </a:solidFill>
              </a:rPr>
              <a:t>academia</a:t>
            </a:r>
            <a:r>
              <a:rPr lang="fr-FR" sz="1600" i="1" dirty="0">
                <a:solidFill>
                  <a:srgbClr val="000000"/>
                </a:solidFill>
              </a:rPr>
              <a:t> </a:t>
            </a:r>
          </a:p>
          <a:p>
            <a:r>
              <a:rPr lang="fr-FR" sz="1600" b="0" i="1" dirty="0" err="1">
                <a:solidFill>
                  <a:srgbClr val="000000"/>
                </a:solidFill>
                <a:effectLst/>
              </a:rPr>
              <a:t>nobilissimae</a:t>
            </a:r>
            <a:r>
              <a:rPr lang="fr-FR" sz="1600" b="0" i="1" dirty="0">
                <a:solidFill>
                  <a:srgbClr val="000000"/>
                </a:solidFill>
                <a:effectLst/>
              </a:rPr>
              <a:t> </a:t>
            </a:r>
            <a:r>
              <a:rPr lang="fr-FR" sz="1600" b="0" i="1" dirty="0" err="1">
                <a:solidFill>
                  <a:srgbClr val="000000"/>
                </a:solidFill>
                <a:effectLst/>
              </a:rPr>
              <a:t>artis</a:t>
            </a:r>
            <a:r>
              <a:rPr lang="fr-FR" sz="1600" b="0" i="1" dirty="0">
                <a:solidFill>
                  <a:srgbClr val="000000"/>
                </a:solidFill>
                <a:effectLst/>
              </a:rPr>
              <a:t> </a:t>
            </a:r>
            <a:r>
              <a:rPr lang="fr-FR" sz="1600" b="0" i="1" dirty="0" err="1">
                <a:solidFill>
                  <a:srgbClr val="000000"/>
                </a:solidFill>
                <a:effectLst/>
              </a:rPr>
              <a:t>pictoriae</a:t>
            </a:r>
            <a:r>
              <a:rPr lang="fr-FR" sz="1600" b="0" i="0" dirty="0">
                <a:solidFill>
                  <a:srgbClr val="000000"/>
                </a:solidFill>
                <a:effectLst/>
              </a:rPr>
              <a:t> (1683), </a:t>
            </a:r>
            <a:r>
              <a:rPr lang="fr-FR" sz="1600" b="0" i="0" dirty="0" err="1">
                <a:solidFill>
                  <a:srgbClr val="000000"/>
                </a:solidFill>
                <a:effectLst/>
              </a:rPr>
              <a:t>Francoforte</a:t>
            </a:r>
            <a:endParaRPr lang="fr-FR" sz="1600" dirty="0"/>
          </a:p>
        </p:txBody>
      </p:sp>
      <p:pic>
        <p:nvPicPr>
          <p:cNvPr id="3" name="Picture 2" descr="https://upload.wikimedia.org/wikipedia/commons/thumb/5/5d/Casa_vasari_FI%2C_salone%2C_storie_di_zeusi_01.JPG/1280px-Casa_vasari_FI%2C_salone%2C_storie_di_zeusi_01.JPG">
            <a:extLst>
              <a:ext uri="{FF2B5EF4-FFF2-40B4-BE49-F238E27FC236}">
                <a16:creationId xmlns:a16="http://schemas.microsoft.com/office/drawing/2014/main" id="{5657D542-AF1F-4E5F-AC8C-A8135EC37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870" y="1324206"/>
            <a:ext cx="4173616" cy="31302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C16D50-AE49-4545-AA7C-D54E03D3E5C2}"/>
              </a:ext>
            </a:extLst>
          </p:cNvPr>
          <p:cNvSpPr/>
          <p:nvPr/>
        </p:nvSpPr>
        <p:spPr>
          <a:xfrm>
            <a:off x="4304844" y="4538526"/>
            <a:ext cx="7516631" cy="1815882"/>
          </a:xfrm>
          <a:prstGeom prst="rect">
            <a:avLst/>
          </a:prstGeom>
        </p:spPr>
        <p:txBody>
          <a:bodyPr wrap="square">
            <a:spAutoFit/>
          </a:bodyPr>
          <a:lstStyle/>
          <a:p>
            <a:r>
              <a:rPr lang="en-US" sz="1600" dirty="0" err="1"/>
              <a:t>Storie</a:t>
            </a:r>
            <a:r>
              <a:rPr lang="en-US" sz="1600" dirty="0"/>
              <a:t> di </a:t>
            </a:r>
            <a:r>
              <a:rPr lang="en-US" sz="1600" dirty="0" err="1"/>
              <a:t>Zeusi</a:t>
            </a:r>
            <a:r>
              <a:rPr lang="en-US" sz="1600" dirty="0"/>
              <a:t> di </a:t>
            </a:r>
            <a:r>
              <a:rPr lang="en-US" sz="1600" dirty="0" err="1"/>
              <a:t>Siracusa</a:t>
            </a:r>
            <a:r>
              <a:rPr lang="en-US" sz="1600" dirty="0"/>
              <a:t>, </a:t>
            </a:r>
            <a:r>
              <a:rPr lang="en-US" sz="1600" dirty="0" err="1"/>
              <a:t>che</a:t>
            </a:r>
            <a:r>
              <a:rPr lang="en-US" sz="1600" dirty="0"/>
              <a:t> per </a:t>
            </a:r>
            <a:r>
              <a:rPr lang="en-US" sz="1600" dirty="0" err="1"/>
              <a:t>ritrarre</a:t>
            </a:r>
            <a:r>
              <a:rPr lang="en-US" sz="1600" dirty="0"/>
              <a:t> la </a:t>
            </a:r>
            <a:r>
              <a:rPr lang="en-US" sz="1600" dirty="0" err="1"/>
              <a:t>dea</a:t>
            </a:r>
            <a:r>
              <a:rPr lang="en-US" sz="1600" dirty="0"/>
              <a:t> </a:t>
            </a:r>
            <a:r>
              <a:rPr lang="en-US" sz="1600" dirty="0" err="1"/>
              <a:t>Artemide</a:t>
            </a:r>
            <a:r>
              <a:rPr lang="en-US" sz="1600" dirty="0"/>
              <a:t> </a:t>
            </a:r>
            <a:r>
              <a:rPr lang="en-US" sz="1600" dirty="0" err="1"/>
              <a:t>fece</a:t>
            </a:r>
            <a:r>
              <a:rPr lang="en-US" sz="1600" dirty="0"/>
              <a:t> </a:t>
            </a:r>
            <a:r>
              <a:rPr lang="en-US" sz="1600" dirty="0" err="1"/>
              <a:t>arrivare</a:t>
            </a:r>
            <a:r>
              <a:rPr lang="en-US" sz="1600" dirty="0"/>
              <a:t> al </a:t>
            </a:r>
            <a:r>
              <a:rPr lang="en-US" sz="1600" dirty="0" err="1"/>
              <a:t>suo</a:t>
            </a:r>
            <a:r>
              <a:rPr lang="en-US" sz="1600" dirty="0"/>
              <a:t> studio </a:t>
            </a:r>
            <a:r>
              <a:rPr lang="en-US" sz="1600" dirty="0" err="1"/>
              <a:t>tutte</a:t>
            </a:r>
            <a:r>
              <a:rPr lang="en-US" sz="1600" dirty="0"/>
              <a:t> le </a:t>
            </a:r>
            <a:r>
              <a:rPr lang="en-US" sz="1600" dirty="0" err="1"/>
              <a:t>più</a:t>
            </a:r>
            <a:r>
              <a:rPr lang="en-US" sz="1600" dirty="0"/>
              <a:t> belle </a:t>
            </a:r>
            <a:r>
              <a:rPr lang="en-US" sz="1600" dirty="0" err="1"/>
              <a:t>donne</a:t>
            </a:r>
            <a:r>
              <a:rPr lang="en-US" sz="1600" dirty="0"/>
              <a:t> </a:t>
            </a:r>
            <a:r>
              <a:rPr lang="en-US" sz="1600" dirty="0" err="1"/>
              <a:t>della</a:t>
            </a:r>
            <a:r>
              <a:rPr lang="en-US" sz="1600" dirty="0"/>
              <a:t> </a:t>
            </a:r>
            <a:r>
              <a:rPr lang="en-US" sz="1600" dirty="0" err="1"/>
              <a:t>città</a:t>
            </a:r>
            <a:r>
              <a:rPr lang="en-US" sz="1600" dirty="0"/>
              <a:t> e, </a:t>
            </a:r>
            <a:r>
              <a:rPr lang="en-US" sz="1600" dirty="0" err="1"/>
              <a:t>fattele</a:t>
            </a:r>
            <a:r>
              <a:rPr lang="en-US" sz="1600" dirty="0"/>
              <a:t> </a:t>
            </a:r>
            <a:r>
              <a:rPr lang="en-US" sz="1600" dirty="0" err="1"/>
              <a:t>spogliare</a:t>
            </a:r>
            <a:r>
              <a:rPr lang="en-US" sz="1600" dirty="0"/>
              <a:t>, </a:t>
            </a:r>
            <a:r>
              <a:rPr lang="en-US" sz="1600" dirty="0" err="1"/>
              <a:t>scelse</a:t>
            </a:r>
            <a:r>
              <a:rPr lang="en-US" sz="1600" dirty="0"/>
              <a:t> da </a:t>
            </a:r>
            <a:r>
              <a:rPr lang="en-US" sz="1600" dirty="0" err="1"/>
              <a:t>ciascuna</a:t>
            </a:r>
            <a:r>
              <a:rPr lang="en-US" sz="1600" dirty="0"/>
              <a:t> di </a:t>
            </a:r>
            <a:r>
              <a:rPr lang="en-US" sz="1600" dirty="0" err="1"/>
              <a:t>esse</a:t>
            </a:r>
            <a:r>
              <a:rPr lang="en-US" sz="1600" dirty="0"/>
              <a:t> </a:t>
            </a:r>
            <a:r>
              <a:rPr lang="en-US" sz="1600" dirty="0" err="1"/>
              <a:t>il</a:t>
            </a:r>
            <a:r>
              <a:rPr lang="en-US" sz="1600" dirty="0"/>
              <a:t> solo </a:t>
            </a:r>
            <a:r>
              <a:rPr lang="en-US" sz="1600" dirty="0" err="1"/>
              <a:t>particolare</a:t>
            </a:r>
            <a:r>
              <a:rPr lang="en-US" sz="1600" dirty="0"/>
              <a:t> </a:t>
            </a:r>
            <a:r>
              <a:rPr lang="en-US" sz="1600" dirty="0" err="1"/>
              <a:t>più</a:t>
            </a:r>
            <a:r>
              <a:rPr lang="en-US" sz="1600" dirty="0"/>
              <a:t> bello, </a:t>
            </a:r>
            <a:r>
              <a:rPr lang="en-US" sz="1600" dirty="0" err="1"/>
              <a:t>alla</a:t>
            </a:r>
            <a:r>
              <a:rPr lang="en-US" sz="1600" dirty="0"/>
              <a:t> </a:t>
            </a:r>
            <a:r>
              <a:rPr lang="en-US" sz="1600" dirty="0" err="1"/>
              <a:t>ricerca</a:t>
            </a:r>
            <a:r>
              <a:rPr lang="en-US" sz="1600" dirty="0"/>
              <a:t> di una </a:t>
            </a:r>
            <a:r>
              <a:rPr lang="en-US" sz="1600" dirty="0" err="1"/>
              <a:t>bellezza</a:t>
            </a:r>
            <a:r>
              <a:rPr lang="en-US" sz="1600" dirty="0"/>
              <a:t> assoluta e </a:t>
            </a:r>
            <a:r>
              <a:rPr lang="en-US" sz="1600" dirty="0" err="1"/>
              <a:t>ideale</a:t>
            </a:r>
            <a:r>
              <a:rPr lang="en-US" sz="1600" dirty="0"/>
              <a:t>. </a:t>
            </a:r>
            <a:r>
              <a:rPr lang="it-IT" sz="1600" dirty="0"/>
              <a:t>Il messaggio è chiaro: in natura il meglio non esiste, solo l’Arte può plasmarlo.</a:t>
            </a:r>
            <a:r>
              <a:rPr lang="en-US" sz="1600" dirty="0"/>
              <a:t> </a:t>
            </a:r>
            <a:r>
              <a:rPr lang="en-US" sz="1600" dirty="0" err="1"/>
              <a:t>Sullo</a:t>
            </a:r>
            <a:r>
              <a:rPr lang="en-US" sz="1600" dirty="0"/>
              <a:t> </a:t>
            </a:r>
            <a:r>
              <a:rPr lang="en-US" sz="1600" dirty="0" err="1"/>
              <a:t>sfondo</a:t>
            </a:r>
            <a:r>
              <a:rPr lang="en-US" sz="1600" dirty="0"/>
              <a:t> </a:t>
            </a:r>
            <a:r>
              <a:rPr lang="en-US" sz="1600" dirty="0" err="1"/>
              <a:t>si</a:t>
            </a:r>
            <a:r>
              <a:rPr lang="en-US" sz="1600" dirty="0"/>
              <a:t> nota la </a:t>
            </a:r>
            <a:r>
              <a:rPr lang="en-US" sz="1600" dirty="0" err="1"/>
              <a:t>rappresentazione</a:t>
            </a:r>
            <a:r>
              <a:rPr lang="en-US" sz="1600" dirty="0"/>
              <a:t> di un atelier di </a:t>
            </a:r>
            <a:r>
              <a:rPr lang="en-US" sz="1600" dirty="0" err="1"/>
              <a:t>allievi</a:t>
            </a:r>
            <a:r>
              <a:rPr lang="en-US" sz="1600" dirty="0"/>
              <a:t> </a:t>
            </a:r>
            <a:r>
              <a:rPr lang="en-US" sz="1600" dirty="0" err="1"/>
              <a:t>ispirato</a:t>
            </a:r>
            <a:r>
              <a:rPr lang="en-US" sz="1600" dirty="0"/>
              <a:t> </a:t>
            </a:r>
            <a:r>
              <a:rPr lang="en-US" sz="1600" dirty="0" err="1"/>
              <a:t>alla</a:t>
            </a:r>
            <a:r>
              <a:rPr lang="en-US" sz="1600" dirty="0"/>
              <a:t> </a:t>
            </a:r>
            <a:r>
              <a:rPr lang="en-US" sz="1600" dirty="0" err="1"/>
              <a:t>quotidianità</a:t>
            </a:r>
            <a:r>
              <a:rPr lang="en-US" sz="1600" dirty="0"/>
              <a:t> </a:t>
            </a:r>
            <a:r>
              <a:rPr lang="en-US" sz="1600" dirty="0" err="1"/>
              <a:t>dell’epoca</a:t>
            </a:r>
            <a:r>
              <a:rPr lang="en-US" sz="1600" dirty="0"/>
              <a:t>, </a:t>
            </a:r>
            <a:r>
              <a:rPr lang="en-US" sz="1600" dirty="0" err="1"/>
              <a:t>mentre</a:t>
            </a:r>
            <a:r>
              <a:rPr lang="en-US" sz="1600" dirty="0"/>
              <a:t> in basso a </a:t>
            </a:r>
            <a:r>
              <a:rPr lang="en-US" sz="1600" dirty="0" err="1"/>
              <a:t>destra</a:t>
            </a:r>
            <a:r>
              <a:rPr lang="en-US" sz="1600" dirty="0"/>
              <a:t> </a:t>
            </a:r>
            <a:r>
              <a:rPr lang="en-US" sz="1600" dirty="0" err="1"/>
              <a:t>si</a:t>
            </a:r>
            <a:r>
              <a:rPr lang="en-US" sz="1600" dirty="0"/>
              <a:t> </a:t>
            </a:r>
            <a:r>
              <a:rPr lang="en-US" sz="1600" dirty="0" err="1"/>
              <a:t>vedono</a:t>
            </a:r>
            <a:r>
              <a:rPr lang="en-US" sz="1600" dirty="0"/>
              <a:t> le teste di due </a:t>
            </a:r>
            <a:r>
              <a:rPr lang="en-US" sz="1600" dirty="0" err="1"/>
              <a:t>donne</a:t>
            </a:r>
            <a:r>
              <a:rPr lang="en-US" sz="1600" dirty="0"/>
              <a:t>, </a:t>
            </a:r>
            <a:r>
              <a:rPr lang="en-US" sz="1600" dirty="0" err="1"/>
              <a:t>probabilmente</a:t>
            </a:r>
            <a:r>
              <a:rPr lang="en-US" sz="1600" dirty="0"/>
              <a:t> la </a:t>
            </a:r>
            <a:r>
              <a:rPr lang="en-US" sz="1600" dirty="0" err="1"/>
              <a:t>moglie</a:t>
            </a:r>
            <a:r>
              <a:rPr lang="en-US" sz="1600" dirty="0"/>
              <a:t> e la </a:t>
            </a:r>
            <a:r>
              <a:rPr lang="en-US" sz="1600" dirty="0" err="1"/>
              <a:t>madre</a:t>
            </a:r>
            <a:r>
              <a:rPr lang="en-US" sz="1600" dirty="0"/>
              <a:t> di Vasari</a:t>
            </a:r>
            <a:endParaRPr lang="en-US" dirty="0"/>
          </a:p>
        </p:txBody>
      </p:sp>
    </p:spTree>
    <p:extLst>
      <p:ext uri="{BB962C8B-B14F-4D97-AF65-F5344CB8AC3E}">
        <p14:creationId xmlns:p14="http://schemas.microsoft.com/office/powerpoint/2010/main" val="304915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7CDA8A-70EA-4A96-986F-B73562D8A544}"/>
              </a:ext>
            </a:extLst>
          </p:cNvPr>
          <p:cNvSpPr txBox="1"/>
          <p:nvPr/>
        </p:nvSpPr>
        <p:spPr>
          <a:xfrm>
            <a:off x="215186" y="0"/>
            <a:ext cx="6857967" cy="6986528"/>
          </a:xfrm>
          <a:prstGeom prst="rect">
            <a:avLst/>
          </a:prstGeom>
          <a:noFill/>
        </p:spPr>
        <p:txBody>
          <a:bodyPr wrap="square">
            <a:spAutoFit/>
          </a:bodyPr>
          <a:lstStyle/>
          <a:p>
            <a:r>
              <a:rPr lang="fr-FR" sz="1600" dirty="0"/>
              <a:t>LIBRO II</a:t>
            </a:r>
          </a:p>
          <a:p>
            <a:r>
              <a:rPr lang="fr-FR" sz="1600" dirty="0" err="1"/>
              <a:t>Zeusis</a:t>
            </a:r>
            <a:r>
              <a:rPr lang="fr-FR" sz="1600" dirty="0"/>
              <a:t> </a:t>
            </a:r>
            <a:r>
              <a:rPr lang="fr-FR" sz="1600" dirty="0" err="1"/>
              <a:t>pittore</a:t>
            </a:r>
            <a:r>
              <a:rPr lang="fr-FR" sz="1600" dirty="0"/>
              <a:t> </a:t>
            </a:r>
            <a:r>
              <a:rPr lang="fr-FR" sz="1600" dirty="0" err="1"/>
              <a:t>cominciava</a:t>
            </a:r>
            <a:r>
              <a:rPr lang="fr-FR" sz="1600" dirty="0"/>
              <a:t> a </a:t>
            </a:r>
            <a:r>
              <a:rPr lang="fr-FR" sz="1600" dirty="0" err="1"/>
              <a:t>donare</a:t>
            </a:r>
            <a:r>
              <a:rPr lang="fr-FR" sz="1600" dirty="0"/>
              <a:t> le sue </a:t>
            </a:r>
            <a:r>
              <a:rPr lang="fr-FR" sz="1600" dirty="0" err="1"/>
              <a:t>cose</a:t>
            </a:r>
            <a:r>
              <a:rPr lang="fr-FR" sz="1600" dirty="0"/>
              <a:t>, </a:t>
            </a:r>
            <a:r>
              <a:rPr lang="fr-FR" sz="1600" dirty="0" err="1"/>
              <a:t>quali</a:t>
            </a:r>
            <a:r>
              <a:rPr lang="fr-FR" sz="1600" dirty="0"/>
              <a:t>, come </a:t>
            </a:r>
            <a:r>
              <a:rPr lang="fr-FR" sz="1600" dirty="0" err="1"/>
              <a:t>dicea</a:t>
            </a:r>
            <a:r>
              <a:rPr lang="fr-FR" sz="1600" dirty="0"/>
              <a:t>, non si </a:t>
            </a:r>
            <a:r>
              <a:rPr lang="fr-FR" sz="1600" dirty="0" err="1"/>
              <a:t>poteano</a:t>
            </a:r>
            <a:r>
              <a:rPr lang="fr-FR" sz="1600" dirty="0"/>
              <a:t> </a:t>
            </a:r>
            <a:r>
              <a:rPr lang="fr-FR" sz="1600" dirty="0" err="1"/>
              <a:t>comperare</a:t>
            </a:r>
            <a:r>
              <a:rPr lang="fr-FR" sz="1600" dirty="0"/>
              <a:t>; né </a:t>
            </a:r>
            <a:r>
              <a:rPr lang="fr-FR" sz="1600" dirty="0" err="1"/>
              <a:t>estimava</a:t>
            </a:r>
            <a:r>
              <a:rPr lang="fr-FR" sz="1600" dirty="0"/>
              <a:t> </a:t>
            </a:r>
            <a:r>
              <a:rPr lang="fr-FR" sz="1600" dirty="0" err="1"/>
              <a:t>costui</a:t>
            </a:r>
            <a:r>
              <a:rPr lang="fr-FR" sz="1600" dirty="0"/>
              <a:t> </a:t>
            </a:r>
            <a:r>
              <a:rPr lang="fr-FR" sz="1600" dirty="0" err="1"/>
              <a:t>potersi</a:t>
            </a:r>
            <a:r>
              <a:rPr lang="fr-FR" sz="1600" dirty="0"/>
              <a:t> </a:t>
            </a:r>
            <a:r>
              <a:rPr lang="fr-FR" sz="1600" dirty="0" err="1"/>
              <a:t>invenire</a:t>
            </a:r>
            <a:r>
              <a:rPr lang="fr-FR" sz="1600" dirty="0"/>
              <a:t> </a:t>
            </a:r>
            <a:r>
              <a:rPr lang="fr-FR" sz="1600" dirty="0" err="1"/>
              <a:t>atto</a:t>
            </a:r>
            <a:r>
              <a:rPr lang="fr-FR" sz="1600" dirty="0"/>
              <a:t> </a:t>
            </a:r>
            <a:r>
              <a:rPr lang="fr-FR" sz="1600" dirty="0" err="1"/>
              <a:t>pregio</a:t>
            </a:r>
            <a:r>
              <a:rPr lang="fr-FR" sz="1600" dirty="0"/>
              <a:t> quale </a:t>
            </a:r>
            <a:r>
              <a:rPr lang="fr-FR" sz="1600" dirty="0" err="1"/>
              <a:t>satisfacesse</a:t>
            </a:r>
            <a:r>
              <a:rPr lang="fr-FR" sz="1600" dirty="0"/>
              <a:t> a chi </a:t>
            </a:r>
            <a:r>
              <a:rPr lang="fr-FR" sz="1600" dirty="0" err="1"/>
              <a:t>fingendo</a:t>
            </a:r>
            <a:r>
              <a:rPr lang="fr-FR" sz="1600" dirty="0"/>
              <a:t>, </a:t>
            </a:r>
            <a:r>
              <a:rPr lang="fr-FR" sz="1600" dirty="0" err="1"/>
              <a:t>dipignendo</a:t>
            </a:r>
            <a:r>
              <a:rPr lang="fr-FR" sz="1600" dirty="0"/>
              <a:t> </a:t>
            </a:r>
            <a:r>
              <a:rPr lang="fr-FR" sz="1600" dirty="0" err="1"/>
              <a:t>animali</a:t>
            </a:r>
            <a:r>
              <a:rPr lang="fr-FR" sz="1600" dirty="0"/>
              <a:t>, </a:t>
            </a:r>
            <a:r>
              <a:rPr lang="fr-FR" sz="1600" dirty="0" err="1"/>
              <a:t>sé</a:t>
            </a:r>
            <a:r>
              <a:rPr lang="fr-FR" sz="1600" dirty="0"/>
              <a:t> </a:t>
            </a:r>
            <a:r>
              <a:rPr lang="fr-FR" sz="1600" dirty="0" err="1"/>
              <a:t>porgesse</a:t>
            </a:r>
            <a:r>
              <a:rPr lang="fr-FR" sz="1600" dirty="0"/>
              <a:t> </a:t>
            </a:r>
            <a:r>
              <a:rPr lang="fr-FR" sz="1600" dirty="0">
                <a:solidFill>
                  <a:srgbClr val="FF0000"/>
                </a:solidFill>
              </a:rPr>
              <a:t>quasi </a:t>
            </a:r>
            <a:r>
              <a:rPr lang="fr-FR" sz="1600" dirty="0" err="1">
                <a:solidFill>
                  <a:srgbClr val="FF0000"/>
                </a:solidFill>
              </a:rPr>
              <a:t>uno</a:t>
            </a:r>
            <a:r>
              <a:rPr lang="fr-FR" sz="1600" dirty="0">
                <a:solidFill>
                  <a:srgbClr val="FF0000"/>
                </a:solidFill>
              </a:rPr>
              <a:t> </a:t>
            </a:r>
            <a:r>
              <a:rPr lang="fr-FR" sz="1600" dirty="0" err="1">
                <a:solidFill>
                  <a:srgbClr val="FF0000"/>
                </a:solidFill>
              </a:rPr>
              <a:t>iddio</a:t>
            </a:r>
            <a:r>
              <a:rPr lang="fr-FR" sz="1600" dirty="0"/>
              <a:t>.</a:t>
            </a:r>
          </a:p>
          <a:p>
            <a:r>
              <a:rPr lang="fr-FR" sz="1600" dirty="0"/>
              <a:t>26.   </a:t>
            </a:r>
            <a:r>
              <a:rPr lang="fr-FR" sz="1600" dirty="0" err="1"/>
              <a:t>Adunque</a:t>
            </a:r>
            <a:r>
              <a:rPr lang="fr-FR" sz="1600" dirty="0"/>
              <a:t> in </a:t>
            </a:r>
            <a:r>
              <a:rPr lang="fr-FR" sz="1600" dirty="0" err="1"/>
              <a:t>sé</a:t>
            </a:r>
            <a:r>
              <a:rPr lang="fr-FR" sz="1600" dirty="0"/>
              <a:t> </a:t>
            </a:r>
            <a:r>
              <a:rPr lang="fr-FR" sz="1600" dirty="0" err="1"/>
              <a:t>tiene</a:t>
            </a:r>
            <a:r>
              <a:rPr lang="fr-FR" sz="1600" dirty="0"/>
              <a:t> </a:t>
            </a:r>
            <a:r>
              <a:rPr lang="fr-FR" sz="1600" dirty="0" err="1"/>
              <a:t>queste</a:t>
            </a:r>
            <a:r>
              <a:rPr lang="fr-FR" sz="1600" dirty="0"/>
              <a:t> </a:t>
            </a:r>
            <a:r>
              <a:rPr lang="fr-FR" sz="1600" dirty="0" err="1"/>
              <a:t>lode</a:t>
            </a:r>
            <a:r>
              <a:rPr lang="fr-FR" sz="1600" dirty="0"/>
              <a:t> la </a:t>
            </a:r>
            <a:r>
              <a:rPr lang="fr-FR" sz="1600" dirty="0" err="1"/>
              <a:t>pittura</a:t>
            </a:r>
            <a:r>
              <a:rPr lang="fr-FR" sz="1600" dirty="0"/>
              <a:t>, </a:t>
            </a:r>
            <a:r>
              <a:rPr lang="fr-FR" sz="1600" dirty="0" err="1"/>
              <a:t>che</a:t>
            </a:r>
            <a:r>
              <a:rPr lang="fr-FR" sz="1600" dirty="0"/>
              <a:t> </a:t>
            </a:r>
            <a:r>
              <a:rPr lang="fr-FR" sz="1600" dirty="0" err="1"/>
              <a:t>qual</a:t>
            </a:r>
            <a:r>
              <a:rPr lang="fr-FR" sz="1600" dirty="0"/>
              <a:t> </a:t>
            </a:r>
            <a:r>
              <a:rPr lang="fr-FR" sz="1600" dirty="0" err="1"/>
              <a:t>sia</a:t>
            </a:r>
            <a:r>
              <a:rPr lang="fr-FR" sz="1600" dirty="0"/>
              <a:t> </a:t>
            </a:r>
            <a:r>
              <a:rPr lang="fr-FR" sz="1600" dirty="0" err="1"/>
              <a:t>pittore</a:t>
            </a:r>
            <a:r>
              <a:rPr lang="fr-FR" sz="1600" dirty="0"/>
              <a:t> maestro </a:t>
            </a:r>
            <a:r>
              <a:rPr lang="fr-FR" sz="1600" dirty="0" err="1"/>
              <a:t>vedrà</a:t>
            </a:r>
            <a:r>
              <a:rPr lang="fr-FR" sz="1600" dirty="0"/>
              <a:t> le sue </a:t>
            </a:r>
            <a:r>
              <a:rPr lang="fr-FR" sz="1600" dirty="0" err="1"/>
              <a:t>opere</a:t>
            </a:r>
            <a:r>
              <a:rPr lang="fr-FR" sz="1600" dirty="0"/>
              <a:t> </a:t>
            </a:r>
            <a:r>
              <a:rPr lang="fr-FR" sz="1600" dirty="0" err="1"/>
              <a:t>essere</a:t>
            </a:r>
            <a:r>
              <a:rPr lang="fr-FR" sz="1600" dirty="0"/>
              <a:t> </a:t>
            </a:r>
            <a:r>
              <a:rPr lang="fr-FR" sz="1600" dirty="0" err="1"/>
              <a:t>adorate</a:t>
            </a:r>
            <a:r>
              <a:rPr lang="fr-FR" sz="1600" dirty="0"/>
              <a:t>, e </a:t>
            </a:r>
            <a:r>
              <a:rPr lang="fr-FR" sz="1600" dirty="0" err="1"/>
              <a:t>sentirà</a:t>
            </a:r>
            <a:r>
              <a:rPr lang="fr-FR" sz="1600" dirty="0"/>
              <a:t> </a:t>
            </a:r>
            <a:r>
              <a:rPr lang="fr-FR" sz="1600" dirty="0" err="1"/>
              <a:t>sé</a:t>
            </a:r>
            <a:r>
              <a:rPr lang="fr-FR" sz="1600" dirty="0"/>
              <a:t> quasi </a:t>
            </a:r>
            <a:r>
              <a:rPr lang="fr-FR" sz="1600" dirty="0" err="1"/>
              <a:t>giudicato</a:t>
            </a:r>
            <a:r>
              <a:rPr lang="fr-FR" sz="1600" dirty="0"/>
              <a:t> </a:t>
            </a:r>
            <a:r>
              <a:rPr lang="fr-FR" sz="1600" dirty="0">
                <a:solidFill>
                  <a:srgbClr val="FF0000"/>
                </a:solidFill>
              </a:rPr>
              <a:t>un </a:t>
            </a:r>
            <a:r>
              <a:rPr lang="fr-FR" sz="1600" dirty="0" err="1">
                <a:solidFill>
                  <a:srgbClr val="FF0000"/>
                </a:solidFill>
              </a:rPr>
              <a:t>altro</a:t>
            </a:r>
            <a:r>
              <a:rPr lang="fr-FR" sz="1600" dirty="0">
                <a:solidFill>
                  <a:srgbClr val="FF0000"/>
                </a:solidFill>
              </a:rPr>
              <a:t> </a:t>
            </a:r>
            <a:r>
              <a:rPr lang="fr-FR" sz="1600" dirty="0" err="1">
                <a:solidFill>
                  <a:srgbClr val="FF0000"/>
                </a:solidFill>
              </a:rPr>
              <a:t>iddio</a:t>
            </a:r>
            <a:r>
              <a:rPr lang="fr-FR" sz="1600" dirty="0"/>
              <a:t>. E chi </a:t>
            </a:r>
            <a:r>
              <a:rPr lang="fr-FR" sz="1600" dirty="0" err="1"/>
              <a:t>dubita</a:t>
            </a:r>
            <a:r>
              <a:rPr lang="fr-FR" sz="1600" dirty="0"/>
              <a:t> qui </a:t>
            </a:r>
            <a:r>
              <a:rPr lang="fr-FR" sz="1600" dirty="0" err="1"/>
              <a:t>apresso</a:t>
            </a:r>
            <a:r>
              <a:rPr lang="fr-FR" sz="1600" dirty="0"/>
              <a:t> la </a:t>
            </a:r>
            <a:r>
              <a:rPr lang="fr-FR" sz="1600" dirty="0" err="1"/>
              <a:t>pittura</a:t>
            </a:r>
            <a:r>
              <a:rPr lang="fr-FR" sz="1600" dirty="0"/>
              <a:t> </a:t>
            </a:r>
            <a:r>
              <a:rPr lang="fr-FR" sz="1600" dirty="0" err="1"/>
              <a:t>essere</a:t>
            </a:r>
            <a:r>
              <a:rPr lang="fr-FR" sz="1600" dirty="0"/>
              <a:t> </a:t>
            </a:r>
            <a:r>
              <a:rPr lang="fr-FR" sz="1600" dirty="0" err="1"/>
              <a:t>maestra</a:t>
            </a:r>
            <a:r>
              <a:rPr lang="fr-FR" sz="1600" dirty="0"/>
              <a:t>, o </a:t>
            </a:r>
            <a:r>
              <a:rPr lang="fr-FR" sz="1600" dirty="0" err="1"/>
              <a:t>certo</a:t>
            </a:r>
            <a:r>
              <a:rPr lang="fr-FR" sz="1600" dirty="0"/>
              <a:t> non </a:t>
            </a:r>
            <a:r>
              <a:rPr lang="fr-FR" sz="1600" dirty="0" err="1"/>
              <a:t>picciolo</a:t>
            </a:r>
            <a:r>
              <a:rPr lang="fr-FR" sz="1600" dirty="0"/>
              <a:t> </a:t>
            </a:r>
            <a:r>
              <a:rPr lang="fr-FR" sz="1600" dirty="0" err="1"/>
              <a:t>ornamento</a:t>
            </a:r>
            <a:r>
              <a:rPr lang="fr-FR" sz="1600" dirty="0"/>
              <a:t> a tutte le </a:t>
            </a:r>
            <a:r>
              <a:rPr lang="fr-FR" sz="1600" dirty="0" err="1"/>
              <a:t>cose</a:t>
            </a:r>
            <a:r>
              <a:rPr lang="fr-FR" sz="1600" dirty="0"/>
              <a:t>? </a:t>
            </a:r>
            <a:r>
              <a:rPr lang="fr-FR" sz="1600" dirty="0" err="1"/>
              <a:t>Prese</a:t>
            </a:r>
            <a:r>
              <a:rPr lang="fr-FR" sz="1600" dirty="0"/>
              <a:t> l’</a:t>
            </a:r>
            <a:r>
              <a:rPr lang="fr-FR" sz="1600" dirty="0" err="1"/>
              <a:t>architetto</a:t>
            </a:r>
            <a:r>
              <a:rPr lang="fr-FR" sz="1600" dirty="0"/>
              <a:t>, se </a:t>
            </a:r>
            <a:r>
              <a:rPr lang="fr-FR" sz="1600" dirty="0" err="1"/>
              <a:t>io</a:t>
            </a:r>
            <a:r>
              <a:rPr lang="fr-FR" sz="1600" dirty="0"/>
              <a:t> non </a:t>
            </a:r>
            <a:r>
              <a:rPr lang="fr-FR" sz="1600" dirty="0" err="1"/>
              <a:t>erro</a:t>
            </a:r>
            <a:r>
              <a:rPr lang="fr-FR" sz="1600" dirty="0"/>
              <a:t>, pure dal </a:t>
            </a:r>
            <a:r>
              <a:rPr lang="fr-FR" sz="1600" dirty="0" err="1"/>
              <a:t>pittore</a:t>
            </a:r>
            <a:r>
              <a:rPr lang="fr-FR" sz="1600" dirty="0"/>
              <a:t> </a:t>
            </a:r>
            <a:r>
              <a:rPr lang="fr-FR" sz="1600" dirty="0" err="1"/>
              <a:t>gli</a:t>
            </a:r>
            <a:r>
              <a:rPr lang="fr-FR" sz="1600" dirty="0"/>
              <a:t> </a:t>
            </a:r>
            <a:r>
              <a:rPr lang="fr-FR" sz="1600" dirty="0" err="1"/>
              <a:t>architravi</a:t>
            </a:r>
            <a:r>
              <a:rPr lang="fr-FR" sz="1600" dirty="0"/>
              <a:t>, le base, i </a:t>
            </a:r>
            <a:r>
              <a:rPr lang="fr-FR" sz="1600" dirty="0" err="1"/>
              <a:t>capitelli</a:t>
            </a:r>
            <a:r>
              <a:rPr lang="fr-FR" sz="1600" dirty="0"/>
              <a:t>, le colonne, </a:t>
            </a:r>
            <a:r>
              <a:rPr lang="fr-FR" sz="1600" dirty="0" err="1"/>
              <a:t>frontispici</a:t>
            </a:r>
            <a:r>
              <a:rPr lang="fr-FR" sz="1600" dirty="0"/>
              <a:t> e simili tutte </a:t>
            </a:r>
            <a:r>
              <a:rPr lang="fr-FR" sz="1600" dirty="0" err="1"/>
              <a:t>altre</a:t>
            </a:r>
            <a:r>
              <a:rPr lang="fr-FR" sz="1600" dirty="0"/>
              <a:t> </a:t>
            </a:r>
            <a:r>
              <a:rPr lang="fr-FR" sz="1600" dirty="0" err="1"/>
              <a:t>cose</a:t>
            </a:r>
            <a:r>
              <a:rPr lang="fr-FR" sz="1600" dirty="0"/>
              <a:t>; e con </a:t>
            </a:r>
            <a:r>
              <a:rPr lang="fr-FR" sz="1600" dirty="0" err="1"/>
              <a:t>regola</a:t>
            </a:r>
            <a:r>
              <a:rPr lang="fr-FR" sz="1600" dirty="0"/>
              <a:t> e </a:t>
            </a:r>
            <a:r>
              <a:rPr lang="fr-FR" sz="1600" dirty="0" err="1"/>
              <a:t>arte</a:t>
            </a:r>
            <a:r>
              <a:rPr lang="fr-FR" sz="1600" dirty="0"/>
              <a:t> </a:t>
            </a:r>
            <a:r>
              <a:rPr lang="fr-FR" sz="1600" dirty="0" err="1"/>
              <a:t>del</a:t>
            </a:r>
            <a:r>
              <a:rPr lang="fr-FR" sz="1600" dirty="0"/>
              <a:t> </a:t>
            </a:r>
            <a:r>
              <a:rPr lang="fr-FR" sz="1600" dirty="0" err="1"/>
              <a:t>pittore</a:t>
            </a:r>
            <a:r>
              <a:rPr lang="fr-FR" sz="1600" dirty="0"/>
              <a:t> tutti i </a:t>
            </a:r>
            <a:r>
              <a:rPr lang="fr-FR" sz="1600" dirty="0" err="1"/>
              <a:t>fabri</a:t>
            </a:r>
            <a:r>
              <a:rPr lang="fr-FR" sz="1600" dirty="0"/>
              <a:t>, </a:t>
            </a:r>
            <a:r>
              <a:rPr lang="fr-FR" sz="1600" dirty="0" err="1"/>
              <a:t>iscultori</a:t>
            </a:r>
            <a:r>
              <a:rPr lang="fr-FR" sz="1600" dirty="0"/>
              <a:t>, </a:t>
            </a:r>
            <a:r>
              <a:rPr lang="fr-FR" sz="1600" dirty="0" err="1"/>
              <a:t>ogni</a:t>
            </a:r>
            <a:r>
              <a:rPr lang="fr-FR" sz="1600" dirty="0"/>
              <a:t> </a:t>
            </a:r>
            <a:r>
              <a:rPr lang="fr-FR" sz="1600" dirty="0" err="1"/>
              <a:t>bottega</a:t>
            </a:r>
            <a:r>
              <a:rPr lang="fr-FR" sz="1600" dirty="0"/>
              <a:t> e </a:t>
            </a:r>
            <a:r>
              <a:rPr lang="fr-FR" sz="1600" dirty="0" err="1"/>
              <a:t>ogni</a:t>
            </a:r>
            <a:r>
              <a:rPr lang="fr-FR" sz="1600" dirty="0"/>
              <a:t> </a:t>
            </a:r>
            <a:r>
              <a:rPr lang="fr-FR" sz="1600" dirty="0" err="1"/>
              <a:t>arte</a:t>
            </a:r>
            <a:r>
              <a:rPr lang="fr-FR" sz="1600" dirty="0"/>
              <a:t> si </a:t>
            </a:r>
            <a:r>
              <a:rPr lang="fr-FR" sz="1600" dirty="0" err="1"/>
              <a:t>regge</a:t>
            </a:r>
            <a:r>
              <a:rPr lang="fr-FR" sz="1600" dirty="0"/>
              <a:t>; né </a:t>
            </a:r>
            <a:r>
              <a:rPr lang="fr-FR" sz="1600" dirty="0" err="1"/>
              <a:t>forse</a:t>
            </a:r>
            <a:r>
              <a:rPr lang="fr-FR" sz="1600" dirty="0"/>
              <a:t> </a:t>
            </a:r>
            <a:r>
              <a:rPr lang="fr-FR" sz="1600" dirty="0" err="1"/>
              <a:t>troverai</a:t>
            </a:r>
            <a:r>
              <a:rPr lang="fr-FR" sz="1600" dirty="0"/>
              <a:t> </a:t>
            </a:r>
            <a:r>
              <a:rPr lang="fr-FR" sz="1600" dirty="0" err="1"/>
              <a:t>arte</a:t>
            </a:r>
            <a:r>
              <a:rPr lang="fr-FR" sz="1600" dirty="0"/>
              <a:t> </a:t>
            </a:r>
            <a:r>
              <a:rPr lang="fr-FR" sz="1600" dirty="0" err="1"/>
              <a:t>alcuna</a:t>
            </a:r>
            <a:r>
              <a:rPr lang="fr-FR" sz="1600" dirty="0"/>
              <a:t> non </a:t>
            </a:r>
            <a:r>
              <a:rPr lang="fr-FR" sz="1600" dirty="0" err="1"/>
              <a:t>vilissima</a:t>
            </a:r>
            <a:r>
              <a:rPr lang="fr-FR" sz="1600" dirty="0"/>
              <a:t> la quale non </a:t>
            </a:r>
            <a:r>
              <a:rPr lang="fr-FR" sz="1600" dirty="0" err="1"/>
              <a:t>raguardi</a:t>
            </a:r>
            <a:r>
              <a:rPr lang="fr-FR" sz="1600" dirty="0"/>
              <a:t> la </a:t>
            </a:r>
            <a:r>
              <a:rPr lang="fr-FR" sz="1600" dirty="0" err="1"/>
              <a:t>pittura</a:t>
            </a:r>
            <a:r>
              <a:rPr lang="fr-FR" sz="1600" dirty="0"/>
              <a:t>, tale </a:t>
            </a:r>
            <a:r>
              <a:rPr lang="fr-FR" sz="1600" dirty="0" err="1"/>
              <a:t>che</a:t>
            </a:r>
            <a:r>
              <a:rPr lang="fr-FR" sz="1600" dirty="0"/>
              <a:t> </a:t>
            </a:r>
            <a:r>
              <a:rPr lang="fr-FR" sz="1600" dirty="0" err="1"/>
              <a:t>qualunque</a:t>
            </a:r>
            <a:r>
              <a:rPr lang="fr-FR" sz="1600" dirty="0"/>
              <a:t> </a:t>
            </a:r>
            <a:r>
              <a:rPr lang="fr-FR" sz="1600" dirty="0" err="1"/>
              <a:t>truovi</a:t>
            </a:r>
            <a:r>
              <a:rPr lang="fr-FR" sz="1600" dirty="0"/>
              <a:t> </a:t>
            </a:r>
            <a:r>
              <a:rPr lang="fr-FR" sz="1600" dirty="0" err="1"/>
              <a:t>bellezza</a:t>
            </a:r>
            <a:r>
              <a:rPr lang="fr-FR" sz="1600" dirty="0"/>
              <a:t> </a:t>
            </a:r>
            <a:r>
              <a:rPr lang="fr-FR" sz="1600" dirty="0" err="1"/>
              <a:t>nelle</a:t>
            </a:r>
            <a:r>
              <a:rPr lang="fr-FR" sz="1600" dirty="0"/>
              <a:t> </a:t>
            </a:r>
            <a:r>
              <a:rPr lang="fr-FR" sz="1600" dirty="0" err="1"/>
              <a:t>cose</a:t>
            </a:r>
            <a:r>
              <a:rPr lang="fr-FR" sz="1600" dirty="0"/>
              <a:t>, </a:t>
            </a:r>
            <a:r>
              <a:rPr lang="fr-FR" sz="1600" dirty="0" err="1"/>
              <a:t>quella</a:t>
            </a:r>
            <a:r>
              <a:rPr lang="fr-FR" sz="1600" dirty="0"/>
              <a:t> </a:t>
            </a:r>
            <a:r>
              <a:rPr lang="fr-FR" sz="1600" dirty="0" err="1"/>
              <a:t>puoi</a:t>
            </a:r>
            <a:r>
              <a:rPr lang="fr-FR" sz="1600" dirty="0"/>
              <a:t> dire nata dalla </a:t>
            </a:r>
            <a:r>
              <a:rPr lang="fr-FR" sz="1600" dirty="0" err="1"/>
              <a:t>pittura</a:t>
            </a:r>
            <a:r>
              <a:rPr lang="fr-FR" sz="1600" dirty="0"/>
              <a:t>. </a:t>
            </a:r>
            <a:r>
              <a:rPr lang="fr-FR" sz="1600" dirty="0" err="1">
                <a:solidFill>
                  <a:srgbClr val="FF0000"/>
                </a:solidFill>
              </a:rPr>
              <a:t>Però</a:t>
            </a:r>
            <a:r>
              <a:rPr lang="fr-FR" sz="1600" dirty="0">
                <a:solidFill>
                  <a:srgbClr val="FF0000"/>
                </a:solidFill>
              </a:rPr>
              <a:t> usai di dire tra i </a:t>
            </a:r>
            <a:r>
              <a:rPr lang="fr-FR" sz="1600" dirty="0" err="1">
                <a:solidFill>
                  <a:srgbClr val="FF0000"/>
                </a:solidFill>
              </a:rPr>
              <a:t>miei</a:t>
            </a:r>
            <a:r>
              <a:rPr lang="fr-FR" sz="1600" dirty="0">
                <a:solidFill>
                  <a:srgbClr val="FF0000"/>
                </a:solidFill>
              </a:rPr>
              <a:t> </a:t>
            </a:r>
            <a:r>
              <a:rPr lang="fr-FR" sz="1600" dirty="0" err="1">
                <a:solidFill>
                  <a:srgbClr val="FF0000"/>
                </a:solidFill>
              </a:rPr>
              <a:t>amici</a:t>
            </a:r>
            <a:r>
              <a:rPr lang="fr-FR" sz="1600" dirty="0">
                <a:solidFill>
                  <a:srgbClr val="FF0000"/>
                </a:solidFill>
              </a:rPr>
              <a:t>, </a:t>
            </a:r>
            <a:r>
              <a:rPr lang="fr-FR" sz="1600" dirty="0" err="1">
                <a:solidFill>
                  <a:srgbClr val="FF0000"/>
                </a:solidFill>
              </a:rPr>
              <a:t>secondo</a:t>
            </a:r>
            <a:r>
              <a:rPr lang="fr-FR" sz="1600" dirty="0">
                <a:solidFill>
                  <a:srgbClr val="FF0000"/>
                </a:solidFill>
              </a:rPr>
              <a:t> la </a:t>
            </a:r>
            <a:r>
              <a:rPr lang="fr-FR" sz="1600" dirty="0" err="1">
                <a:solidFill>
                  <a:srgbClr val="FF0000"/>
                </a:solidFill>
              </a:rPr>
              <a:t>sentenza</a:t>
            </a:r>
            <a:r>
              <a:rPr lang="fr-FR" sz="1600" dirty="0">
                <a:solidFill>
                  <a:srgbClr val="FF0000"/>
                </a:solidFill>
              </a:rPr>
              <a:t> de’ </a:t>
            </a:r>
            <a:r>
              <a:rPr lang="fr-FR" sz="1600" dirty="0" err="1">
                <a:solidFill>
                  <a:srgbClr val="FF0000"/>
                </a:solidFill>
              </a:rPr>
              <a:t>poeti</a:t>
            </a:r>
            <a:r>
              <a:rPr lang="fr-FR" sz="1600" dirty="0">
                <a:solidFill>
                  <a:srgbClr val="FF0000"/>
                </a:solidFill>
              </a:rPr>
              <a:t>, quel </a:t>
            </a:r>
            <a:r>
              <a:rPr lang="fr-FR" sz="1600" dirty="0" err="1">
                <a:solidFill>
                  <a:srgbClr val="FF0000"/>
                </a:solidFill>
              </a:rPr>
              <a:t>Narcisso</a:t>
            </a:r>
            <a:r>
              <a:rPr lang="fr-FR" sz="1600" dirty="0">
                <a:solidFill>
                  <a:srgbClr val="FF0000"/>
                </a:solidFill>
              </a:rPr>
              <a:t> </a:t>
            </a:r>
            <a:r>
              <a:rPr lang="fr-FR" sz="1600" dirty="0" err="1">
                <a:solidFill>
                  <a:srgbClr val="FF0000"/>
                </a:solidFill>
              </a:rPr>
              <a:t>convertito</a:t>
            </a:r>
            <a:r>
              <a:rPr lang="fr-FR" sz="1600" dirty="0">
                <a:solidFill>
                  <a:srgbClr val="FF0000"/>
                </a:solidFill>
              </a:rPr>
              <a:t> in </a:t>
            </a:r>
            <a:r>
              <a:rPr lang="fr-FR" sz="1600" dirty="0" err="1">
                <a:solidFill>
                  <a:srgbClr val="FF0000"/>
                </a:solidFill>
              </a:rPr>
              <a:t>fiore</a:t>
            </a:r>
            <a:r>
              <a:rPr lang="fr-FR" sz="1600" dirty="0">
                <a:solidFill>
                  <a:srgbClr val="FF0000"/>
                </a:solidFill>
              </a:rPr>
              <a:t> </a:t>
            </a:r>
            <a:r>
              <a:rPr lang="fr-FR" sz="1600" dirty="0" err="1">
                <a:solidFill>
                  <a:srgbClr val="FF0000"/>
                </a:solidFill>
              </a:rPr>
              <a:t>essere</a:t>
            </a:r>
            <a:r>
              <a:rPr lang="fr-FR" sz="1600" dirty="0">
                <a:solidFill>
                  <a:srgbClr val="FF0000"/>
                </a:solidFill>
              </a:rPr>
              <a:t> </a:t>
            </a:r>
            <a:r>
              <a:rPr lang="fr-FR" sz="1600" dirty="0" err="1">
                <a:solidFill>
                  <a:srgbClr val="FF0000"/>
                </a:solidFill>
              </a:rPr>
              <a:t>della</a:t>
            </a:r>
            <a:r>
              <a:rPr lang="fr-FR" sz="1600" dirty="0">
                <a:solidFill>
                  <a:srgbClr val="FF0000"/>
                </a:solidFill>
              </a:rPr>
              <a:t> </a:t>
            </a:r>
            <a:r>
              <a:rPr lang="fr-FR" sz="1600" dirty="0" err="1">
                <a:solidFill>
                  <a:srgbClr val="FF0000"/>
                </a:solidFill>
              </a:rPr>
              <a:t>pittura</a:t>
            </a:r>
            <a:r>
              <a:rPr lang="fr-FR" sz="1600" dirty="0">
                <a:solidFill>
                  <a:srgbClr val="FF0000"/>
                </a:solidFill>
              </a:rPr>
              <a:t> </a:t>
            </a:r>
            <a:r>
              <a:rPr lang="fr-FR" sz="1600" dirty="0" err="1">
                <a:solidFill>
                  <a:srgbClr val="FF0000"/>
                </a:solidFill>
              </a:rPr>
              <a:t>stato</a:t>
            </a:r>
            <a:r>
              <a:rPr lang="fr-FR" sz="1600" dirty="0">
                <a:solidFill>
                  <a:srgbClr val="FF0000"/>
                </a:solidFill>
              </a:rPr>
              <a:t> </a:t>
            </a:r>
            <a:r>
              <a:rPr lang="fr-FR" sz="1600" dirty="0" err="1">
                <a:solidFill>
                  <a:srgbClr val="FF0000"/>
                </a:solidFill>
              </a:rPr>
              <a:t>inventore</a:t>
            </a:r>
            <a:r>
              <a:rPr lang="fr-FR" sz="1600" dirty="0">
                <a:solidFill>
                  <a:srgbClr val="FF0000"/>
                </a:solidFill>
              </a:rPr>
              <a:t>; </a:t>
            </a:r>
            <a:r>
              <a:rPr lang="fr-FR" sz="1600" dirty="0" err="1">
                <a:solidFill>
                  <a:srgbClr val="FF0000"/>
                </a:solidFill>
              </a:rPr>
              <a:t>ché</a:t>
            </a:r>
            <a:r>
              <a:rPr lang="fr-FR" sz="1600" dirty="0">
                <a:solidFill>
                  <a:srgbClr val="FF0000"/>
                </a:solidFill>
              </a:rPr>
              <a:t> </a:t>
            </a:r>
            <a:r>
              <a:rPr lang="fr-FR" sz="1600" dirty="0" err="1">
                <a:solidFill>
                  <a:srgbClr val="FF0000"/>
                </a:solidFill>
              </a:rPr>
              <a:t>già</a:t>
            </a:r>
            <a:r>
              <a:rPr lang="fr-FR" sz="1600" dirty="0">
                <a:solidFill>
                  <a:srgbClr val="FF0000"/>
                </a:solidFill>
              </a:rPr>
              <a:t> ove </a:t>
            </a:r>
            <a:r>
              <a:rPr lang="fr-FR" sz="1600" dirty="0" err="1">
                <a:solidFill>
                  <a:srgbClr val="FF0000"/>
                </a:solidFill>
              </a:rPr>
              <a:t>sia</a:t>
            </a:r>
            <a:r>
              <a:rPr lang="fr-FR" sz="1600" dirty="0">
                <a:solidFill>
                  <a:srgbClr val="FF0000"/>
                </a:solidFill>
              </a:rPr>
              <a:t> la </a:t>
            </a:r>
            <a:r>
              <a:rPr lang="fr-FR" sz="1600" dirty="0" err="1">
                <a:solidFill>
                  <a:srgbClr val="FF0000"/>
                </a:solidFill>
              </a:rPr>
              <a:t>pittura</a:t>
            </a:r>
            <a:r>
              <a:rPr lang="fr-FR" sz="1600" dirty="0">
                <a:solidFill>
                  <a:srgbClr val="FF0000"/>
                </a:solidFill>
              </a:rPr>
              <a:t> </a:t>
            </a:r>
            <a:r>
              <a:rPr lang="fr-FR" sz="1600" dirty="0" err="1">
                <a:solidFill>
                  <a:srgbClr val="FF0000"/>
                </a:solidFill>
              </a:rPr>
              <a:t>fiore</a:t>
            </a:r>
            <a:r>
              <a:rPr lang="fr-FR" sz="1600" dirty="0">
                <a:solidFill>
                  <a:srgbClr val="FF0000"/>
                </a:solidFill>
              </a:rPr>
              <a:t> </a:t>
            </a:r>
            <a:r>
              <a:rPr lang="fr-FR" sz="1600" dirty="0" err="1">
                <a:solidFill>
                  <a:srgbClr val="FF0000"/>
                </a:solidFill>
              </a:rPr>
              <a:t>d’ogni</a:t>
            </a:r>
            <a:r>
              <a:rPr lang="fr-FR" sz="1600" dirty="0">
                <a:solidFill>
                  <a:srgbClr val="FF0000"/>
                </a:solidFill>
              </a:rPr>
              <a:t> </a:t>
            </a:r>
            <a:r>
              <a:rPr lang="fr-FR" sz="1600" dirty="0" err="1">
                <a:solidFill>
                  <a:srgbClr val="FF0000"/>
                </a:solidFill>
              </a:rPr>
              <a:t>arte</a:t>
            </a:r>
            <a:r>
              <a:rPr lang="fr-FR" sz="1600" dirty="0">
                <a:solidFill>
                  <a:srgbClr val="FF0000"/>
                </a:solidFill>
              </a:rPr>
              <a:t>, </a:t>
            </a:r>
            <a:r>
              <a:rPr lang="fr-FR" sz="1600" dirty="0" err="1">
                <a:solidFill>
                  <a:srgbClr val="FF0000"/>
                </a:solidFill>
              </a:rPr>
              <a:t>ivi</a:t>
            </a:r>
            <a:r>
              <a:rPr lang="fr-FR" sz="1600" dirty="0">
                <a:solidFill>
                  <a:srgbClr val="FF0000"/>
                </a:solidFill>
              </a:rPr>
              <a:t> tutta la </a:t>
            </a:r>
            <a:r>
              <a:rPr lang="fr-FR" sz="1600" dirty="0" err="1">
                <a:solidFill>
                  <a:srgbClr val="FF0000"/>
                </a:solidFill>
              </a:rPr>
              <a:t>storia</a:t>
            </a:r>
            <a:r>
              <a:rPr lang="fr-FR" sz="1600" dirty="0">
                <a:solidFill>
                  <a:srgbClr val="FF0000"/>
                </a:solidFill>
              </a:rPr>
              <a:t> di </a:t>
            </a:r>
            <a:r>
              <a:rPr lang="fr-FR" sz="1600" dirty="0" err="1">
                <a:solidFill>
                  <a:srgbClr val="FF0000"/>
                </a:solidFill>
              </a:rPr>
              <a:t>Narcisso</a:t>
            </a:r>
            <a:r>
              <a:rPr lang="fr-FR" sz="1600" dirty="0">
                <a:solidFill>
                  <a:srgbClr val="FF0000"/>
                </a:solidFill>
              </a:rPr>
              <a:t> </a:t>
            </a:r>
            <a:r>
              <a:rPr lang="fr-FR" sz="1600" dirty="0" err="1">
                <a:solidFill>
                  <a:srgbClr val="FF0000"/>
                </a:solidFill>
              </a:rPr>
              <a:t>viene</a:t>
            </a:r>
            <a:r>
              <a:rPr lang="fr-FR" sz="1600" dirty="0">
                <a:solidFill>
                  <a:srgbClr val="FF0000"/>
                </a:solidFill>
              </a:rPr>
              <a:t> a </a:t>
            </a:r>
            <a:r>
              <a:rPr lang="fr-FR" sz="1600" dirty="0" err="1">
                <a:solidFill>
                  <a:srgbClr val="FF0000"/>
                </a:solidFill>
              </a:rPr>
              <a:t>proposito</a:t>
            </a:r>
            <a:r>
              <a:rPr lang="fr-FR" sz="1600" dirty="0">
                <a:solidFill>
                  <a:srgbClr val="FF0000"/>
                </a:solidFill>
              </a:rPr>
              <a:t>. Che dirai tu </a:t>
            </a:r>
            <a:r>
              <a:rPr lang="fr-FR" sz="1600" dirty="0" err="1">
                <a:solidFill>
                  <a:srgbClr val="FF0000"/>
                </a:solidFill>
              </a:rPr>
              <a:t>essere</a:t>
            </a:r>
            <a:r>
              <a:rPr lang="fr-FR" sz="1600" dirty="0">
                <a:solidFill>
                  <a:srgbClr val="FF0000"/>
                </a:solidFill>
              </a:rPr>
              <a:t> </a:t>
            </a:r>
            <a:r>
              <a:rPr lang="fr-FR" sz="1600" dirty="0" err="1">
                <a:solidFill>
                  <a:srgbClr val="FF0000"/>
                </a:solidFill>
              </a:rPr>
              <a:t>dipignere</a:t>
            </a:r>
            <a:r>
              <a:rPr lang="fr-FR" sz="1600" dirty="0">
                <a:solidFill>
                  <a:srgbClr val="FF0000"/>
                </a:solidFill>
              </a:rPr>
              <a:t> </a:t>
            </a:r>
            <a:r>
              <a:rPr lang="fr-FR" sz="1600" dirty="0" err="1">
                <a:solidFill>
                  <a:srgbClr val="FF0000"/>
                </a:solidFill>
              </a:rPr>
              <a:t>altra</a:t>
            </a:r>
            <a:r>
              <a:rPr lang="fr-FR" sz="1600" dirty="0">
                <a:solidFill>
                  <a:srgbClr val="FF0000"/>
                </a:solidFill>
              </a:rPr>
              <a:t> </a:t>
            </a:r>
            <a:r>
              <a:rPr lang="fr-FR" sz="1600" dirty="0" err="1">
                <a:solidFill>
                  <a:srgbClr val="FF0000"/>
                </a:solidFill>
              </a:rPr>
              <a:t>cosa</a:t>
            </a:r>
            <a:r>
              <a:rPr lang="fr-FR" sz="1600" dirty="0">
                <a:solidFill>
                  <a:srgbClr val="FF0000"/>
                </a:solidFill>
              </a:rPr>
              <a:t> </a:t>
            </a:r>
            <a:r>
              <a:rPr lang="fr-FR" sz="1600" dirty="0" err="1">
                <a:solidFill>
                  <a:srgbClr val="FF0000"/>
                </a:solidFill>
              </a:rPr>
              <a:t>che</a:t>
            </a:r>
            <a:r>
              <a:rPr lang="fr-FR" sz="1600" dirty="0">
                <a:solidFill>
                  <a:srgbClr val="FF0000"/>
                </a:solidFill>
              </a:rPr>
              <a:t> </a:t>
            </a:r>
            <a:r>
              <a:rPr lang="fr-FR" sz="1600" dirty="0" err="1">
                <a:solidFill>
                  <a:srgbClr val="FF0000"/>
                </a:solidFill>
              </a:rPr>
              <a:t>simile</a:t>
            </a:r>
            <a:r>
              <a:rPr lang="fr-FR" sz="1600" dirty="0">
                <a:solidFill>
                  <a:srgbClr val="FF0000"/>
                </a:solidFill>
              </a:rPr>
              <a:t> </a:t>
            </a:r>
            <a:r>
              <a:rPr lang="fr-FR" sz="1600" dirty="0" err="1">
                <a:solidFill>
                  <a:srgbClr val="FF0000"/>
                </a:solidFill>
              </a:rPr>
              <a:t>abracciare</a:t>
            </a:r>
            <a:r>
              <a:rPr lang="fr-FR" sz="1600" dirty="0">
                <a:solidFill>
                  <a:srgbClr val="FF0000"/>
                </a:solidFill>
              </a:rPr>
              <a:t> con </a:t>
            </a:r>
            <a:r>
              <a:rPr lang="fr-FR" sz="1600" dirty="0" err="1">
                <a:solidFill>
                  <a:srgbClr val="FF0000"/>
                </a:solidFill>
              </a:rPr>
              <a:t>arte</a:t>
            </a:r>
            <a:r>
              <a:rPr lang="fr-FR" sz="1600" dirty="0">
                <a:solidFill>
                  <a:srgbClr val="FF0000"/>
                </a:solidFill>
              </a:rPr>
              <a:t> </a:t>
            </a:r>
            <a:r>
              <a:rPr lang="fr-FR" sz="1600" dirty="0" err="1">
                <a:solidFill>
                  <a:srgbClr val="FF0000"/>
                </a:solidFill>
              </a:rPr>
              <a:t>quella</a:t>
            </a:r>
            <a:r>
              <a:rPr lang="fr-FR" sz="1600" dirty="0">
                <a:solidFill>
                  <a:srgbClr val="FF0000"/>
                </a:solidFill>
              </a:rPr>
              <a:t> </a:t>
            </a:r>
            <a:r>
              <a:rPr lang="fr-FR" sz="1600" dirty="0" err="1">
                <a:solidFill>
                  <a:srgbClr val="FF0000"/>
                </a:solidFill>
              </a:rPr>
              <a:t>ivi</a:t>
            </a:r>
            <a:r>
              <a:rPr lang="fr-FR" sz="1600" dirty="0">
                <a:solidFill>
                  <a:srgbClr val="FF0000"/>
                </a:solidFill>
              </a:rPr>
              <a:t> superficie </a:t>
            </a:r>
            <a:r>
              <a:rPr lang="fr-FR" sz="1600" dirty="0" err="1">
                <a:solidFill>
                  <a:srgbClr val="FF0000"/>
                </a:solidFill>
              </a:rPr>
              <a:t>del</a:t>
            </a:r>
            <a:r>
              <a:rPr lang="fr-FR" sz="1600" dirty="0">
                <a:solidFill>
                  <a:srgbClr val="FF0000"/>
                </a:solidFill>
              </a:rPr>
              <a:t> fonte « </a:t>
            </a:r>
            <a:r>
              <a:rPr lang="fr-FR" sz="1600" dirty="0" err="1">
                <a:solidFill>
                  <a:srgbClr val="FF0000"/>
                </a:solidFill>
              </a:rPr>
              <a:t>arte</a:t>
            </a:r>
            <a:r>
              <a:rPr lang="fr-FR" sz="1600" dirty="0">
                <a:solidFill>
                  <a:srgbClr val="FF0000"/>
                </a:solidFill>
              </a:rPr>
              <a:t> </a:t>
            </a:r>
            <a:r>
              <a:rPr lang="fr-FR" sz="1600" dirty="0" err="1">
                <a:solidFill>
                  <a:srgbClr val="FF0000"/>
                </a:solidFill>
              </a:rPr>
              <a:t>superficiem</a:t>
            </a:r>
            <a:r>
              <a:rPr lang="fr-FR" sz="1600" dirty="0">
                <a:solidFill>
                  <a:srgbClr val="FF0000"/>
                </a:solidFill>
              </a:rPr>
              <a:t> </a:t>
            </a:r>
            <a:r>
              <a:rPr lang="fr-FR" sz="1600" dirty="0" err="1">
                <a:solidFill>
                  <a:srgbClr val="FF0000"/>
                </a:solidFill>
              </a:rPr>
              <a:t>illam</a:t>
            </a:r>
            <a:r>
              <a:rPr lang="fr-FR" sz="1600" dirty="0">
                <a:solidFill>
                  <a:srgbClr val="FF0000"/>
                </a:solidFill>
              </a:rPr>
              <a:t> </a:t>
            </a:r>
            <a:r>
              <a:rPr lang="fr-FR" sz="1600" dirty="0" err="1">
                <a:solidFill>
                  <a:srgbClr val="FF0000"/>
                </a:solidFill>
              </a:rPr>
              <a:t>fintis</a:t>
            </a:r>
            <a:r>
              <a:rPr lang="fr-FR" sz="1600" dirty="0">
                <a:solidFill>
                  <a:srgbClr val="FF0000"/>
                </a:solidFill>
              </a:rPr>
              <a:t> </a:t>
            </a:r>
            <a:r>
              <a:rPr lang="fr-FR" sz="1600" dirty="0" err="1">
                <a:solidFill>
                  <a:srgbClr val="FF0000"/>
                </a:solidFill>
              </a:rPr>
              <a:t>amplecti</a:t>
            </a:r>
            <a:r>
              <a:rPr lang="fr-FR" sz="1600" dirty="0">
                <a:solidFill>
                  <a:srgbClr val="FF0000"/>
                </a:solidFill>
              </a:rPr>
              <a:t> » ? </a:t>
            </a:r>
            <a:r>
              <a:rPr lang="fr-FR" sz="1600" dirty="0" err="1">
                <a:solidFill>
                  <a:srgbClr val="FF0000"/>
                </a:solidFill>
              </a:rPr>
              <a:t>Diceva</a:t>
            </a:r>
            <a:r>
              <a:rPr lang="fr-FR" sz="1600" dirty="0">
                <a:solidFill>
                  <a:srgbClr val="FF0000"/>
                </a:solidFill>
              </a:rPr>
              <a:t> Quintiliano </a:t>
            </a:r>
            <a:r>
              <a:rPr lang="fr-FR" sz="1600" dirty="0" err="1">
                <a:solidFill>
                  <a:srgbClr val="FF0000"/>
                </a:solidFill>
              </a:rPr>
              <a:t>ch’e</a:t>
            </a:r>
            <a:r>
              <a:rPr lang="fr-FR" sz="1600" dirty="0">
                <a:solidFill>
                  <a:srgbClr val="FF0000"/>
                </a:solidFill>
              </a:rPr>
              <a:t>’ </a:t>
            </a:r>
            <a:r>
              <a:rPr lang="fr-FR" sz="1600" dirty="0" err="1">
                <a:solidFill>
                  <a:srgbClr val="FF0000"/>
                </a:solidFill>
              </a:rPr>
              <a:t>pittori</a:t>
            </a:r>
            <a:r>
              <a:rPr lang="fr-FR" sz="1600" dirty="0">
                <a:solidFill>
                  <a:srgbClr val="FF0000"/>
                </a:solidFill>
              </a:rPr>
              <a:t> </a:t>
            </a:r>
            <a:r>
              <a:rPr lang="fr-FR" sz="1600" dirty="0" err="1">
                <a:solidFill>
                  <a:srgbClr val="FF0000"/>
                </a:solidFill>
              </a:rPr>
              <a:t>antichi</a:t>
            </a:r>
            <a:r>
              <a:rPr lang="fr-FR" sz="1600" dirty="0">
                <a:solidFill>
                  <a:srgbClr val="FF0000"/>
                </a:solidFill>
              </a:rPr>
              <a:t> </a:t>
            </a:r>
            <a:r>
              <a:rPr lang="fr-FR" sz="1600" dirty="0" err="1">
                <a:solidFill>
                  <a:srgbClr val="FF0000"/>
                </a:solidFill>
              </a:rPr>
              <a:t>soleano</a:t>
            </a:r>
            <a:r>
              <a:rPr lang="fr-FR" sz="1600" dirty="0">
                <a:solidFill>
                  <a:srgbClr val="FF0000"/>
                </a:solidFill>
              </a:rPr>
              <a:t> </a:t>
            </a:r>
            <a:r>
              <a:rPr lang="fr-FR" sz="1600" dirty="0" err="1">
                <a:solidFill>
                  <a:srgbClr val="FF0000"/>
                </a:solidFill>
              </a:rPr>
              <a:t>circonscrivere</a:t>
            </a:r>
            <a:r>
              <a:rPr lang="fr-FR" sz="1600" dirty="0">
                <a:solidFill>
                  <a:srgbClr val="FF0000"/>
                </a:solidFill>
              </a:rPr>
              <a:t> l’ombre al sole, e </a:t>
            </a:r>
            <a:r>
              <a:rPr lang="fr-FR" sz="1600" dirty="0" err="1">
                <a:solidFill>
                  <a:srgbClr val="FF0000"/>
                </a:solidFill>
              </a:rPr>
              <a:t>così</a:t>
            </a:r>
            <a:r>
              <a:rPr lang="fr-FR" sz="1600" dirty="0">
                <a:solidFill>
                  <a:srgbClr val="FF0000"/>
                </a:solidFill>
              </a:rPr>
              <a:t> </a:t>
            </a:r>
            <a:r>
              <a:rPr lang="fr-FR" sz="1600" dirty="0" err="1">
                <a:solidFill>
                  <a:srgbClr val="FF0000"/>
                </a:solidFill>
              </a:rPr>
              <a:t>indi</a:t>
            </a:r>
            <a:r>
              <a:rPr lang="fr-FR" sz="1600" dirty="0">
                <a:solidFill>
                  <a:srgbClr val="FF0000"/>
                </a:solidFill>
              </a:rPr>
              <a:t> </a:t>
            </a:r>
            <a:r>
              <a:rPr lang="fr-FR" sz="1600" dirty="0" err="1">
                <a:solidFill>
                  <a:srgbClr val="FF0000"/>
                </a:solidFill>
              </a:rPr>
              <a:t>poi</a:t>
            </a:r>
            <a:r>
              <a:rPr lang="fr-FR" sz="1600" dirty="0">
                <a:solidFill>
                  <a:srgbClr val="FF0000"/>
                </a:solidFill>
              </a:rPr>
              <a:t> si </a:t>
            </a:r>
            <a:r>
              <a:rPr lang="fr-FR" sz="1600" dirty="0" err="1">
                <a:solidFill>
                  <a:srgbClr val="FF0000"/>
                </a:solidFill>
              </a:rPr>
              <a:t>trovò</a:t>
            </a:r>
            <a:r>
              <a:rPr lang="fr-FR" sz="1600" dirty="0">
                <a:solidFill>
                  <a:srgbClr val="FF0000"/>
                </a:solidFill>
              </a:rPr>
              <a:t> </a:t>
            </a:r>
            <a:r>
              <a:rPr lang="fr-FR" sz="1600" dirty="0" err="1">
                <a:solidFill>
                  <a:srgbClr val="FF0000"/>
                </a:solidFill>
              </a:rPr>
              <a:t>questa</a:t>
            </a:r>
            <a:r>
              <a:rPr lang="fr-FR" sz="1600" dirty="0">
                <a:solidFill>
                  <a:srgbClr val="FF0000"/>
                </a:solidFill>
              </a:rPr>
              <a:t> </a:t>
            </a:r>
            <a:r>
              <a:rPr lang="fr-FR" sz="1600" dirty="0" err="1">
                <a:solidFill>
                  <a:srgbClr val="FF0000"/>
                </a:solidFill>
              </a:rPr>
              <a:t>arte</a:t>
            </a:r>
            <a:r>
              <a:rPr lang="fr-FR" sz="1600" dirty="0">
                <a:solidFill>
                  <a:srgbClr val="FF0000"/>
                </a:solidFill>
              </a:rPr>
              <a:t> </a:t>
            </a:r>
            <a:r>
              <a:rPr lang="fr-FR" sz="1600" dirty="0" err="1">
                <a:solidFill>
                  <a:srgbClr val="FF0000"/>
                </a:solidFill>
              </a:rPr>
              <a:t>cresciuta</a:t>
            </a:r>
            <a:r>
              <a:rPr lang="fr-FR" sz="1600" dirty="0">
                <a:solidFill>
                  <a:srgbClr val="FF0000"/>
                </a:solidFill>
              </a:rPr>
              <a:t>. </a:t>
            </a:r>
            <a:r>
              <a:rPr lang="fr-FR" sz="1600" dirty="0"/>
              <a:t>Sono chi </a:t>
            </a:r>
            <a:r>
              <a:rPr lang="fr-FR" sz="1600" dirty="0" err="1"/>
              <a:t>dicono</a:t>
            </a:r>
            <a:r>
              <a:rPr lang="fr-FR" sz="1600" dirty="0"/>
              <a:t> un </a:t>
            </a:r>
            <a:r>
              <a:rPr lang="fr-FR" sz="1600" dirty="0" err="1"/>
              <a:t>certo</a:t>
            </a:r>
            <a:r>
              <a:rPr lang="fr-FR" sz="1600" dirty="0"/>
              <a:t> </a:t>
            </a:r>
            <a:r>
              <a:rPr lang="fr-FR" sz="1600" dirty="0" err="1"/>
              <a:t>Filocle</a:t>
            </a:r>
            <a:r>
              <a:rPr lang="fr-FR" sz="1600" dirty="0"/>
              <a:t> </a:t>
            </a:r>
            <a:r>
              <a:rPr lang="fr-FR" sz="1600" dirty="0" err="1"/>
              <a:t>egitto</a:t>
            </a:r>
            <a:r>
              <a:rPr lang="fr-FR" sz="1600" dirty="0"/>
              <a:t>, e non </a:t>
            </a:r>
            <a:r>
              <a:rPr lang="fr-FR" sz="1600" dirty="0" err="1"/>
              <a:t>so</a:t>
            </a:r>
            <a:r>
              <a:rPr lang="fr-FR" sz="1600" dirty="0"/>
              <a:t> quale </a:t>
            </a:r>
            <a:r>
              <a:rPr lang="fr-FR" sz="1600" dirty="0" err="1"/>
              <a:t>altro</a:t>
            </a:r>
            <a:r>
              <a:rPr lang="fr-FR" sz="1600" dirty="0"/>
              <a:t> </a:t>
            </a:r>
            <a:r>
              <a:rPr lang="fr-FR" sz="1600" dirty="0" err="1"/>
              <a:t>Cleante</a:t>
            </a:r>
            <a:r>
              <a:rPr lang="fr-FR" sz="1600" dirty="0"/>
              <a:t> </a:t>
            </a:r>
            <a:r>
              <a:rPr lang="fr-FR" sz="1600" dirty="0" err="1"/>
              <a:t>furono</a:t>
            </a:r>
            <a:r>
              <a:rPr lang="fr-FR" sz="1600" dirty="0"/>
              <a:t> di </a:t>
            </a:r>
            <a:r>
              <a:rPr lang="fr-FR" sz="1600" dirty="0" err="1"/>
              <a:t>questa</a:t>
            </a:r>
            <a:r>
              <a:rPr lang="fr-FR" sz="1600" dirty="0"/>
              <a:t> </a:t>
            </a:r>
            <a:r>
              <a:rPr lang="fr-FR" sz="1600" dirty="0" err="1"/>
              <a:t>arte</a:t>
            </a:r>
            <a:r>
              <a:rPr lang="fr-FR" sz="1600" dirty="0"/>
              <a:t> tra i </a:t>
            </a:r>
            <a:r>
              <a:rPr lang="fr-FR" sz="1600" dirty="0" err="1"/>
              <a:t>primi</a:t>
            </a:r>
            <a:r>
              <a:rPr lang="fr-FR" sz="1600" dirty="0"/>
              <a:t> </a:t>
            </a:r>
            <a:r>
              <a:rPr lang="fr-FR" sz="1600" dirty="0" err="1"/>
              <a:t>inventori</a:t>
            </a:r>
            <a:r>
              <a:rPr lang="fr-FR" sz="1600" dirty="0"/>
              <a:t>. </a:t>
            </a:r>
            <a:r>
              <a:rPr lang="fr-FR" sz="1600" dirty="0" err="1"/>
              <a:t>Gli</a:t>
            </a:r>
            <a:r>
              <a:rPr lang="fr-FR" sz="1600" dirty="0"/>
              <a:t> </a:t>
            </a:r>
            <a:r>
              <a:rPr lang="fr-FR" sz="1600" dirty="0" err="1"/>
              <a:t>Egizi</a:t>
            </a:r>
            <a:r>
              <a:rPr lang="fr-FR" sz="1600" dirty="0"/>
              <a:t> </a:t>
            </a:r>
            <a:r>
              <a:rPr lang="fr-FR" sz="1600" dirty="0" err="1"/>
              <a:t>affermano</a:t>
            </a:r>
            <a:r>
              <a:rPr lang="fr-FR" sz="1600" dirty="0"/>
              <a:t> fra </a:t>
            </a:r>
            <a:r>
              <a:rPr lang="fr-FR" sz="1600" dirty="0" err="1"/>
              <a:t>loro</a:t>
            </a:r>
            <a:r>
              <a:rPr lang="fr-FR" sz="1600" dirty="0"/>
              <a:t> bene </a:t>
            </a:r>
            <a:r>
              <a:rPr lang="fr-FR" sz="1600" dirty="0" err="1"/>
              <a:t>anni</a:t>
            </a:r>
            <a:r>
              <a:rPr lang="fr-FR" sz="1600" dirty="0"/>
              <a:t> se’ </a:t>
            </a:r>
            <a:r>
              <a:rPr lang="fr-FR" sz="1600" dirty="0" err="1"/>
              <a:t>milia</a:t>
            </a:r>
            <a:r>
              <a:rPr lang="fr-FR" sz="1600" dirty="0"/>
              <a:t> </a:t>
            </a:r>
            <a:r>
              <a:rPr lang="fr-FR" sz="1600" dirty="0" err="1"/>
              <a:t>essere</a:t>
            </a:r>
            <a:r>
              <a:rPr lang="fr-FR" sz="1600" dirty="0"/>
              <a:t> la </a:t>
            </a:r>
            <a:r>
              <a:rPr lang="fr-FR" sz="1600" dirty="0" err="1"/>
              <a:t>pittura</a:t>
            </a:r>
            <a:r>
              <a:rPr lang="fr-FR" sz="1600" dirty="0"/>
              <a:t> stata in </a:t>
            </a:r>
            <a:r>
              <a:rPr lang="fr-FR" sz="1600" dirty="0" err="1"/>
              <a:t>uso</a:t>
            </a:r>
            <a:r>
              <a:rPr lang="fr-FR" sz="1600" dirty="0"/>
              <a:t> prima </a:t>
            </a:r>
            <a:r>
              <a:rPr lang="fr-FR" sz="1600" dirty="0" err="1"/>
              <a:t>che</a:t>
            </a:r>
            <a:r>
              <a:rPr lang="fr-FR" sz="1600" dirty="0"/>
              <a:t> fusse </a:t>
            </a:r>
            <a:r>
              <a:rPr lang="fr-FR" sz="1600" dirty="0" err="1"/>
              <a:t>traslata</a:t>
            </a:r>
            <a:r>
              <a:rPr lang="fr-FR" sz="1600" dirty="0"/>
              <a:t> in </a:t>
            </a:r>
            <a:r>
              <a:rPr lang="fr-FR" sz="1600" dirty="0" err="1"/>
              <a:t>Grecia</a:t>
            </a:r>
            <a:r>
              <a:rPr lang="fr-FR" sz="1600" dirty="0"/>
              <a:t>. Di </a:t>
            </a:r>
            <a:r>
              <a:rPr lang="fr-FR" sz="1600" dirty="0" err="1"/>
              <a:t>Grecia</a:t>
            </a:r>
            <a:r>
              <a:rPr lang="fr-FR" sz="1600" dirty="0"/>
              <a:t> </a:t>
            </a:r>
            <a:r>
              <a:rPr lang="fr-FR" sz="1600" dirty="0" err="1"/>
              <a:t>dicono</a:t>
            </a:r>
            <a:r>
              <a:rPr lang="fr-FR" sz="1600" dirty="0"/>
              <a:t> i </a:t>
            </a:r>
            <a:r>
              <a:rPr lang="fr-FR" sz="1600" dirty="0" err="1"/>
              <a:t>nostri</a:t>
            </a:r>
            <a:r>
              <a:rPr lang="fr-FR" sz="1600" dirty="0"/>
              <a:t> </a:t>
            </a:r>
            <a:r>
              <a:rPr lang="fr-FR" sz="1600" dirty="0" err="1"/>
              <a:t>traslata</a:t>
            </a:r>
            <a:r>
              <a:rPr lang="fr-FR" sz="1600" dirty="0"/>
              <a:t> la </a:t>
            </a:r>
            <a:r>
              <a:rPr lang="fr-FR" sz="1600" dirty="0" err="1"/>
              <a:t>pittura</a:t>
            </a:r>
            <a:r>
              <a:rPr lang="fr-FR" sz="1600" dirty="0"/>
              <a:t> </a:t>
            </a:r>
            <a:r>
              <a:rPr lang="fr-FR" sz="1600" dirty="0" err="1"/>
              <a:t>dopo</a:t>
            </a:r>
            <a:r>
              <a:rPr lang="fr-FR" sz="1600" dirty="0"/>
              <a:t> le </a:t>
            </a:r>
            <a:r>
              <a:rPr lang="fr-FR" sz="1600" dirty="0" err="1"/>
              <a:t>vittorie</a:t>
            </a:r>
            <a:r>
              <a:rPr lang="fr-FR" sz="1600" dirty="0"/>
              <a:t> di Marcello </a:t>
            </a:r>
            <a:r>
              <a:rPr lang="fr-FR" sz="1600" dirty="0" err="1"/>
              <a:t>avute</a:t>
            </a:r>
            <a:r>
              <a:rPr lang="fr-FR" sz="1600" dirty="0"/>
              <a:t> di </a:t>
            </a:r>
            <a:r>
              <a:rPr lang="fr-FR" sz="1600" dirty="0" err="1"/>
              <a:t>Sicilia</a:t>
            </a:r>
            <a:r>
              <a:rPr lang="fr-FR" sz="1600" dirty="0"/>
              <a:t>. Ma qui non molto si </a:t>
            </a:r>
            <a:r>
              <a:rPr lang="fr-FR" sz="1600" dirty="0" err="1"/>
              <a:t>richiede</a:t>
            </a:r>
            <a:r>
              <a:rPr lang="fr-FR" sz="1600" dirty="0"/>
              <a:t> </a:t>
            </a:r>
            <a:r>
              <a:rPr lang="fr-FR" sz="1600" dirty="0" err="1"/>
              <a:t>sapere</a:t>
            </a:r>
            <a:r>
              <a:rPr lang="fr-FR" sz="1600" dirty="0"/>
              <a:t> </a:t>
            </a:r>
            <a:r>
              <a:rPr lang="fr-FR" sz="1600" dirty="0" err="1"/>
              <a:t>quali</a:t>
            </a:r>
            <a:r>
              <a:rPr lang="fr-FR" sz="1600" dirty="0"/>
              <a:t> prima </a:t>
            </a:r>
            <a:r>
              <a:rPr lang="fr-FR" sz="1600" dirty="0" err="1"/>
              <a:t>fussero</a:t>
            </a:r>
            <a:r>
              <a:rPr lang="fr-FR" sz="1600" dirty="0"/>
              <a:t> </a:t>
            </a:r>
            <a:r>
              <a:rPr lang="fr-FR" sz="1600" dirty="0" err="1"/>
              <a:t>inventori</a:t>
            </a:r>
            <a:r>
              <a:rPr lang="fr-FR" sz="1600" dirty="0"/>
              <a:t> dell’arte o </a:t>
            </a:r>
            <a:r>
              <a:rPr lang="fr-FR" sz="1600" dirty="0" err="1"/>
              <a:t>pittori</a:t>
            </a:r>
            <a:r>
              <a:rPr lang="fr-FR" sz="1600" dirty="0"/>
              <a:t>, </a:t>
            </a:r>
            <a:r>
              <a:rPr lang="fr-FR" sz="1600" dirty="0" err="1"/>
              <a:t>poi</a:t>
            </a:r>
            <a:r>
              <a:rPr lang="fr-FR" sz="1600" dirty="0"/>
              <a:t> </a:t>
            </a:r>
            <a:r>
              <a:rPr lang="fr-FR" sz="1600" dirty="0" err="1"/>
              <a:t>che</a:t>
            </a:r>
            <a:r>
              <a:rPr lang="fr-FR" sz="1600" dirty="0"/>
              <a:t> non </a:t>
            </a:r>
            <a:r>
              <a:rPr lang="fr-FR" sz="1600" dirty="0">
                <a:solidFill>
                  <a:srgbClr val="FF0000"/>
                </a:solidFill>
              </a:rPr>
              <a:t>come </a:t>
            </a:r>
            <a:r>
              <a:rPr lang="fr-FR" sz="1600" dirty="0" err="1">
                <a:solidFill>
                  <a:srgbClr val="FF0000"/>
                </a:solidFill>
              </a:rPr>
              <a:t>Plinio</a:t>
            </a:r>
            <a:r>
              <a:rPr lang="fr-FR" sz="1600" dirty="0">
                <a:solidFill>
                  <a:srgbClr val="FF0000"/>
                </a:solidFill>
              </a:rPr>
              <a:t> </a:t>
            </a:r>
            <a:r>
              <a:rPr lang="fr-FR" sz="1600" dirty="0" err="1"/>
              <a:t>recitiamo</a:t>
            </a:r>
            <a:r>
              <a:rPr lang="fr-FR" sz="1600" dirty="0"/>
              <a:t> </a:t>
            </a:r>
            <a:r>
              <a:rPr lang="fr-FR" sz="1600" dirty="0" err="1"/>
              <a:t>storie</a:t>
            </a:r>
            <a:r>
              <a:rPr lang="fr-FR" sz="1600" dirty="0"/>
              <a:t>, ma di </a:t>
            </a:r>
            <a:r>
              <a:rPr lang="fr-FR" sz="1600" dirty="0" err="1"/>
              <a:t>nuovo</a:t>
            </a:r>
            <a:r>
              <a:rPr lang="fr-FR" sz="1600" dirty="0"/>
              <a:t> </a:t>
            </a:r>
            <a:r>
              <a:rPr lang="fr-FR" sz="1600" dirty="0" err="1"/>
              <a:t>fabrichiamo</a:t>
            </a:r>
            <a:r>
              <a:rPr lang="fr-FR" sz="1600" dirty="0"/>
              <a:t> </a:t>
            </a:r>
            <a:r>
              <a:rPr lang="fr-FR" sz="1600" dirty="0" err="1"/>
              <a:t>un’arte</a:t>
            </a:r>
            <a:r>
              <a:rPr lang="fr-FR" sz="1600" dirty="0"/>
              <a:t> di </a:t>
            </a:r>
            <a:r>
              <a:rPr lang="fr-FR" sz="1600" dirty="0" err="1"/>
              <a:t>pittura</a:t>
            </a:r>
            <a:r>
              <a:rPr lang="fr-FR" sz="1600" dirty="0"/>
              <a:t>, </a:t>
            </a:r>
            <a:r>
              <a:rPr lang="fr-FR" sz="1600" dirty="0" err="1"/>
              <a:t>della</a:t>
            </a:r>
            <a:r>
              <a:rPr lang="fr-FR" sz="1600" dirty="0"/>
              <a:t> quale in </a:t>
            </a:r>
            <a:r>
              <a:rPr lang="fr-FR" sz="1600" dirty="0" err="1"/>
              <a:t>questa</a:t>
            </a:r>
            <a:r>
              <a:rPr lang="fr-FR" sz="1600" dirty="0"/>
              <a:t> </a:t>
            </a:r>
            <a:r>
              <a:rPr lang="fr-FR" sz="1600" dirty="0" err="1"/>
              <a:t>età</a:t>
            </a:r>
            <a:r>
              <a:rPr lang="fr-FR" sz="1600" dirty="0"/>
              <a:t>, quale </a:t>
            </a:r>
            <a:r>
              <a:rPr lang="fr-FR" sz="1600" dirty="0" err="1"/>
              <a:t>io</a:t>
            </a:r>
            <a:r>
              <a:rPr lang="fr-FR" sz="1600" dirty="0"/>
              <a:t> </a:t>
            </a:r>
            <a:r>
              <a:rPr lang="fr-FR" sz="1600" dirty="0" err="1"/>
              <a:t>vegga</a:t>
            </a:r>
            <a:r>
              <a:rPr lang="fr-FR" sz="1600" dirty="0"/>
              <a:t>, </a:t>
            </a:r>
            <a:r>
              <a:rPr lang="fr-FR" sz="1600" dirty="0" err="1"/>
              <a:t>nulla</a:t>
            </a:r>
            <a:r>
              <a:rPr lang="fr-FR" sz="1600" dirty="0"/>
              <a:t> si </a:t>
            </a:r>
            <a:r>
              <a:rPr lang="fr-FR" sz="1600" dirty="0" err="1"/>
              <a:t>truova</a:t>
            </a:r>
            <a:r>
              <a:rPr lang="fr-FR" sz="1600" dirty="0"/>
              <a:t> </a:t>
            </a:r>
            <a:r>
              <a:rPr lang="fr-FR" sz="1600" dirty="0" err="1"/>
              <a:t>scritto</a:t>
            </a:r>
            <a:r>
              <a:rPr lang="fr-FR" sz="1600" dirty="0"/>
              <a:t>, </a:t>
            </a:r>
            <a:r>
              <a:rPr lang="fr-FR" sz="1600" dirty="0" err="1"/>
              <a:t>benché</a:t>
            </a:r>
            <a:r>
              <a:rPr lang="fr-FR" sz="1600" dirty="0"/>
              <a:t> </a:t>
            </a:r>
            <a:r>
              <a:rPr lang="fr-FR" sz="1600" dirty="0" err="1"/>
              <a:t>dicono</a:t>
            </a:r>
            <a:r>
              <a:rPr lang="fr-FR" sz="1600" dirty="0"/>
              <a:t> </a:t>
            </a:r>
            <a:r>
              <a:rPr lang="fr-FR" sz="1600" dirty="0" err="1"/>
              <a:t>Eufranore</a:t>
            </a:r>
            <a:r>
              <a:rPr lang="fr-FR" sz="1600" dirty="0"/>
              <a:t> </a:t>
            </a:r>
            <a:r>
              <a:rPr lang="fr-FR" sz="1600" dirty="0" err="1"/>
              <a:t>istmio</a:t>
            </a:r>
            <a:r>
              <a:rPr lang="fr-FR" sz="1600" dirty="0"/>
              <a:t> </a:t>
            </a:r>
            <a:r>
              <a:rPr lang="fr-FR" sz="1600" dirty="0" err="1"/>
              <a:t>scrivesse</a:t>
            </a:r>
            <a:r>
              <a:rPr lang="fr-FR" sz="1600" dirty="0"/>
              <a:t> non </a:t>
            </a:r>
            <a:r>
              <a:rPr lang="fr-FR" sz="1600" dirty="0" err="1"/>
              <a:t>so</a:t>
            </a:r>
            <a:r>
              <a:rPr lang="fr-FR" sz="1600" dirty="0"/>
              <a:t> </a:t>
            </a:r>
            <a:r>
              <a:rPr lang="fr-FR" sz="1600" dirty="0" err="1"/>
              <a:t>che</a:t>
            </a:r>
            <a:r>
              <a:rPr lang="fr-FR" sz="1600" dirty="0"/>
              <a:t> delle </a:t>
            </a:r>
            <a:r>
              <a:rPr lang="fr-FR" sz="1600" dirty="0" err="1"/>
              <a:t>misure</a:t>
            </a:r>
            <a:r>
              <a:rPr lang="fr-FR" sz="1600" dirty="0"/>
              <a:t> e de’ </a:t>
            </a:r>
            <a:r>
              <a:rPr lang="fr-FR" sz="1600" dirty="0" err="1"/>
              <a:t>colori</a:t>
            </a:r>
            <a:r>
              <a:rPr lang="fr-FR" sz="1600" dirty="0"/>
              <a:t>, e </a:t>
            </a:r>
            <a:r>
              <a:rPr lang="fr-FR" sz="1600" dirty="0" err="1"/>
              <a:t>dicono</a:t>
            </a:r>
            <a:r>
              <a:rPr lang="fr-FR" sz="1600" dirty="0"/>
              <a:t> </a:t>
            </a:r>
            <a:r>
              <a:rPr lang="fr-FR" sz="1600" dirty="0" err="1"/>
              <a:t>che</a:t>
            </a:r>
            <a:r>
              <a:rPr lang="fr-FR" sz="1600" dirty="0"/>
              <a:t> </a:t>
            </a:r>
            <a:r>
              <a:rPr lang="fr-FR" sz="1600" dirty="0" err="1"/>
              <a:t>Antigono</a:t>
            </a:r>
            <a:r>
              <a:rPr lang="fr-FR" sz="1600" dirty="0"/>
              <a:t> e </a:t>
            </a:r>
            <a:r>
              <a:rPr lang="fr-FR" sz="1600" dirty="0" err="1"/>
              <a:t>Senocrate</a:t>
            </a:r>
            <a:r>
              <a:rPr lang="fr-FR" sz="1600" dirty="0"/>
              <a:t> </a:t>
            </a:r>
            <a:r>
              <a:rPr lang="fr-FR" sz="1600" dirty="0" err="1"/>
              <a:t>misono</a:t>
            </a:r>
            <a:r>
              <a:rPr lang="fr-FR" sz="1600" dirty="0"/>
              <a:t> in </a:t>
            </a:r>
            <a:r>
              <a:rPr lang="fr-FR" sz="1600" dirty="0" err="1"/>
              <a:t>lettere</a:t>
            </a:r>
            <a:r>
              <a:rPr lang="fr-FR" sz="1600" dirty="0"/>
              <a:t> non </a:t>
            </a:r>
            <a:r>
              <a:rPr lang="fr-FR" sz="1600" dirty="0" err="1"/>
              <a:t>so</a:t>
            </a:r>
            <a:r>
              <a:rPr lang="fr-FR" sz="1600" dirty="0"/>
              <a:t> </a:t>
            </a:r>
            <a:r>
              <a:rPr lang="fr-FR" sz="1600" dirty="0" err="1"/>
              <a:t>che</a:t>
            </a:r>
            <a:r>
              <a:rPr lang="fr-FR" sz="1600" dirty="0"/>
              <a:t> </a:t>
            </a:r>
            <a:r>
              <a:rPr lang="fr-FR" sz="1600" dirty="0" err="1"/>
              <a:t>pitture</a:t>
            </a:r>
            <a:r>
              <a:rPr lang="fr-FR" sz="1600" dirty="0"/>
              <a:t>, e </a:t>
            </a:r>
            <a:r>
              <a:rPr lang="fr-FR" sz="1600" dirty="0" err="1"/>
              <a:t>dicono</a:t>
            </a:r>
            <a:r>
              <a:rPr lang="fr-FR" sz="1600" dirty="0"/>
              <a:t> </a:t>
            </a:r>
            <a:r>
              <a:rPr lang="fr-FR" sz="1600" dirty="0" err="1"/>
              <a:t>che</a:t>
            </a:r>
            <a:r>
              <a:rPr lang="fr-FR" sz="1600" dirty="0"/>
              <a:t> Appelle </a:t>
            </a:r>
            <a:r>
              <a:rPr lang="fr-FR" sz="1600" dirty="0" err="1"/>
              <a:t>scrisse</a:t>
            </a:r>
            <a:r>
              <a:rPr lang="fr-FR" sz="1600" dirty="0"/>
              <a:t> a </a:t>
            </a:r>
            <a:r>
              <a:rPr lang="fr-FR" sz="1600" dirty="0" err="1"/>
              <a:t>Perseo</a:t>
            </a:r>
            <a:r>
              <a:rPr lang="fr-FR" sz="1600" dirty="0"/>
              <a:t> de </a:t>
            </a:r>
            <a:r>
              <a:rPr lang="fr-FR" sz="1600" dirty="0" err="1"/>
              <a:t>pittura</a:t>
            </a:r>
            <a:r>
              <a:rPr lang="fr-FR" sz="1600" dirty="0"/>
              <a:t>. </a:t>
            </a:r>
          </a:p>
        </p:txBody>
      </p:sp>
      <p:sp>
        <p:nvSpPr>
          <p:cNvPr id="2" name="TextBox 1">
            <a:extLst>
              <a:ext uri="{FF2B5EF4-FFF2-40B4-BE49-F238E27FC236}">
                <a16:creationId xmlns:a16="http://schemas.microsoft.com/office/drawing/2014/main" id="{8519CF61-6419-42E3-A934-0656A7A672CA}"/>
              </a:ext>
            </a:extLst>
          </p:cNvPr>
          <p:cNvSpPr txBox="1"/>
          <p:nvPr/>
        </p:nvSpPr>
        <p:spPr>
          <a:xfrm>
            <a:off x="7073153" y="497264"/>
            <a:ext cx="4056221" cy="3570208"/>
          </a:xfrm>
          <a:prstGeom prst="rect">
            <a:avLst/>
          </a:prstGeom>
          <a:noFill/>
        </p:spPr>
        <p:txBody>
          <a:bodyPr wrap="square" rtlCol="0">
            <a:spAutoFit/>
          </a:bodyPr>
          <a:lstStyle/>
          <a:p>
            <a:r>
              <a:rPr lang="fr-BE" sz="1600" dirty="0"/>
              <a:t>Victor </a:t>
            </a:r>
            <a:r>
              <a:rPr lang="fr-BE" sz="1600" dirty="0" err="1"/>
              <a:t>Stoichita</a:t>
            </a:r>
            <a:r>
              <a:rPr lang="fr-BE" sz="1600" dirty="0"/>
              <a:t> : </a:t>
            </a:r>
            <a:r>
              <a:rPr lang="fr-BE" sz="1600" dirty="0" err="1"/>
              <a:t>Rinascimento</a:t>
            </a:r>
            <a:r>
              <a:rPr lang="fr-BE" sz="1600" dirty="0"/>
              <a:t> </a:t>
            </a:r>
            <a:r>
              <a:rPr lang="fr-BE" sz="1600" dirty="0">
                <a:sym typeface="Wingdings" panose="05000000000000000000" pitchFamily="2" charset="2"/>
              </a:rPr>
              <a:t></a:t>
            </a:r>
            <a:endParaRPr lang="fr-BE" sz="1600" dirty="0"/>
          </a:p>
          <a:p>
            <a:r>
              <a:rPr lang="fr-BE" sz="1600" dirty="0"/>
              <a:t>Alberti </a:t>
            </a:r>
            <a:r>
              <a:rPr lang="fr-BE" sz="1600" dirty="0" err="1"/>
              <a:t>eleva</a:t>
            </a:r>
            <a:r>
              <a:rPr lang="fr-BE" sz="1600" dirty="0"/>
              <a:t> il </a:t>
            </a:r>
            <a:r>
              <a:rPr lang="fr-BE" sz="1600" dirty="0" err="1"/>
              <a:t>modello</a:t>
            </a:r>
            <a:r>
              <a:rPr lang="fr-BE" sz="1600" dirty="0"/>
              <a:t> </a:t>
            </a:r>
            <a:r>
              <a:rPr lang="fr-BE" sz="1600" dirty="0" err="1"/>
              <a:t>speculare</a:t>
            </a:r>
            <a:endParaRPr lang="fr-BE" sz="1600" dirty="0"/>
          </a:p>
          <a:p>
            <a:r>
              <a:rPr lang="fr-BE" sz="1600" dirty="0"/>
              <a:t>a </a:t>
            </a:r>
            <a:r>
              <a:rPr lang="fr-BE" sz="1600" dirty="0" err="1"/>
              <a:t>paradigma</a:t>
            </a:r>
            <a:r>
              <a:rPr lang="fr-BE" sz="1600" dirty="0"/>
              <a:t> </a:t>
            </a:r>
            <a:r>
              <a:rPr lang="fr-BE" sz="1600" dirty="0" err="1"/>
              <a:t>della</a:t>
            </a:r>
            <a:r>
              <a:rPr lang="fr-BE" sz="1600" dirty="0"/>
              <a:t> </a:t>
            </a:r>
            <a:r>
              <a:rPr lang="fr-BE" sz="1600" dirty="0" err="1"/>
              <a:t>pittura</a:t>
            </a:r>
            <a:endParaRPr lang="fr-BE" sz="1600" dirty="0"/>
          </a:p>
          <a:p>
            <a:r>
              <a:rPr lang="fr-BE" sz="1600" dirty="0" err="1"/>
              <a:t>Narciso</a:t>
            </a:r>
            <a:r>
              <a:rPr lang="fr-BE" sz="1600" dirty="0"/>
              <a:t> </a:t>
            </a:r>
            <a:r>
              <a:rPr lang="fr-BE" sz="1600" dirty="0" err="1"/>
              <a:t>diventa</a:t>
            </a:r>
            <a:r>
              <a:rPr lang="fr-BE" sz="1600" dirty="0"/>
              <a:t> l’</a:t>
            </a:r>
            <a:r>
              <a:rPr lang="fr-BE" sz="1600" dirty="0" err="1"/>
              <a:t>inventore</a:t>
            </a:r>
            <a:r>
              <a:rPr lang="fr-BE" sz="1600" dirty="0"/>
              <a:t> </a:t>
            </a:r>
            <a:r>
              <a:rPr lang="fr-BE" sz="1600" dirty="0" err="1"/>
              <a:t>della</a:t>
            </a:r>
            <a:r>
              <a:rPr lang="fr-BE" sz="1600" dirty="0"/>
              <a:t> </a:t>
            </a:r>
            <a:r>
              <a:rPr lang="fr-BE" sz="1600" dirty="0" err="1"/>
              <a:t>pittura</a:t>
            </a:r>
            <a:r>
              <a:rPr lang="fr-BE" sz="1600" dirty="0"/>
              <a:t> al </a:t>
            </a:r>
            <a:r>
              <a:rPr lang="fr-BE" sz="1600" dirty="0" err="1"/>
              <a:t>posto</a:t>
            </a:r>
            <a:r>
              <a:rPr lang="fr-BE" sz="1600" dirty="0"/>
              <a:t> </a:t>
            </a:r>
            <a:r>
              <a:rPr lang="fr-BE" sz="1600" dirty="0" err="1"/>
              <a:t>della</a:t>
            </a:r>
            <a:r>
              <a:rPr lang="fr-BE" sz="1600" dirty="0"/>
              <a:t> </a:t>
            </a:r>
            <a:r>
              <a:rPr lang="fr-BE" sz="1600" dirty="0" err="1"/>
              <a:t>giovane</a:t>
            </a:r>
            <a:r>
              <a:rPr lang="fr-BE" sz="1600" dirty="0"/>
              <a:t> di </a:t>
            </a:r>
            <a:r>
              <a:rPr lang="fr-BE" sz="1600" dirty="0" err="1"/>
              <a:t>Corinto</a:t>
            </a:r>
            <a:r>
              <a:rPr lang="fr-BE" sz="1600" dirty="0"/>
              <a:t>.</a:t>
            </a:r>
          </a:p>
          <a:p>
            <a:r>
              <a:rPr lang="fr-BE" sz="1600" dirty="0" err="1"/>
              <a:t>Stadio</a:t>
            </a:r>
            <a:r>
              <a:rPr lang="fr-BE" sz="1600" dirty="0"/>
              <a:t> </a:t>
            </a:r>
            <a:r>
              <a:rPr lang="fr-BE" sz="1600" dirty="0" err="1"/>
              <a:t>dell’ombra</a:t>
            </a:r>
            <a:r>
              <a:rPr lang="fr-BE" sz="1600" dirty="0"/>
              <a:t> &gt; </a:t>
            </a:r>
            <a:r>
              <a:rPr lang="fr-BE" sz="1600" dirty="0" err="1"/>
              <a:t>stadio</a:t>
            </a:r>
            <a:r>
              <a:rPr lang="fr-BE" sz="1600" dirty="0"/>
              <a:t> </a:t>
            </a:r>
            <a:r>
              <a:rPr lang="fr-BE" sz="1600" dirty="0" err="1"/>
              <a:t>dello</a:t>
            </a:r>
            <a:r>
              <a:rPr lang="fr-BE" sz="1600" dirty="0"/>
              <a:t> </a:t>
            </a:r>
            <a:r>
              <a:rPr lang="fr-BE" sz="1600" dirty="0" err="1"/>
              <a:t>specchio</a:t>
            </a:r>
            <a:endParaRPr lang="fr-BE" sz="1600" dirty="0"/>
          </a:p>
          <a:p>
            <a:r>
              <a:rPr lang="fr-BE" sz="1600" dirty="0"/>
              <a:t>Ombre </a:t>
            </a:r>
            <a:r>
              <a:rPr lang="fr-BE" sz="1600" dirty="0" err="1"/>
              <a:t>portate</a:t>
            </a:r>
            <a:r>
              <a:rPr lang="fr-BE" sz="1600" dirty="0"/>
              <a:t> </a:t>
            </a:r>
            <a:r>
              <a:rPr lang="fr-BE" sz="1600" dirty="0" err="1"/>
              <a:t>nell’arte</a:t>
            </a:r>
            <a:r>
              <a:rPr lang="fr-BE" sz="1600" dirty="0"/>
              <a:t> </a:t>
            </a:r>
            <a:r>
              <a:rPr lang="fr-BE" sz="1600" dirty="0" err="1"/>
              <a:t>prospettico</a:t>
            </a:r>
            <a:r>
              <a:rPr lang="fr-BE" sz="1600" dirty="0"/>
              <a:t>,</a:t>
            </a:r>
            <a:endParaRPr lang="fr-FR" sz="1600" dirty="0"/>
          </a:p>
          <a:p>
            <a:r>
              <a:rPr lang="fr-FR" sz="1600" dirty="0" err="1"/>
              <a:t>salvo</a:t>
            </a:r>
            <a:r>
              <a:rPr lang="fr-FR" sz="1600" dirty="0"/>
              <a:t> </a:t>
            </a:r>
            <a:r>
              <a:rPr lang="fr-FR" sz="1600" dirty="0" err="1"/>
              <a:t>nel</a:t>
            </a:r>
            <a:r>
              <a:rPr lang="fr-FR" sz="1600" dirty="0"/>
              <a:t> </a:t>
            </a:r>
            <a:r>
              <a:rPr lang="fr-FR" sz="1600" dirty="0" err="1"/>
              <a:t>caso</a:t>
            </a:r>
            <a:r>
              <a:rPr lang="fr-FR" sz="1600" dirty="0"/>
              <a:t> dei </a:t>
            </a:r>
            <a:r>
              <a:rPr lang="fr-FR" sz="1600" dirty="0" err="1"/>
              <a:t>personaggi</a:t>
            </a:r>
            <a:r>
              <a:rPr lang="fr-FR" sz="1600" dirty="0"/>
              <a:t> </a:t>
            </a:r>
            <a:r>
              <a:rPr lang="fr-FR" sz="1600" dirty="0" err="1"/>
              <a:t>sacri</a:t>
            </a:r>
            <a:endParaRPr lang="fr-FR" sz="1600" dirty="0"/>
          </a:p>
          <a:p>
            <a:r>
              <a:rPr lang="fr-FR" sz="1600" dirty="0"/>
              <a:t>Daniel Arasse </a:t>
            </a:r>
            <a:r>
              <a:rPr lang="fr-FR" sz="1600" i="1" dirty="0"/>
              <a:t>L’</a:t>
            </a:r>
            <a:r>
              <a:rPr lang="fr-FR" sz="1600" i="1" dirty="0" err="1"/>
              <a:t>annunciazione</a:t>
            </a:r>
            <a:r>
              <a:rPr lang="fr-FR" sz="1600" i="1" dirty="0"/>
              <a:t> </a:t>
            </a:r>
            <a:r>
              <a:rPr lang="fr-FR" sz="1600" i="1" dirty="0" err="1"/>
              <a:t>italiana</a:t>
            </a:r>
            <a:r>
              <a:rPr lang="fr-FR" sz="1600" dirty="0"/>
              <a:t>, 1999</a:t>
            </a:r>
          </a:p>
          <a:p>
            <a:r>
              <a:rPr lang="fr-FR" sz="1600" dirty="0"/>
              <a:t>L’</a:t>
            </a:r>
            <a:r>
              <a:rPr lang="fr-FR" sz="1600" dirty="0" err="1"/>
              <a:t>incommensurabile</a:t>
            </a:r>
            <a:r>
              <a:rPr lang="fr-FR" sz="1600" dirty="0"/>
              <a:t> </a:t>
            </a:r>
            <a:r>
              <a:rPr lang="fr-FR" sz="1600" i="1" dirty="0"/>
              <a:t>vs</a:t>
            </a:r>
            <a:r>
              <a:rPr lang="fr-FR" sz="1600" dirty="0"/>
              <a:t> la </a:t>
            </a:r>
            <a:r>
              <a:rPr lang="fr-FR" sz="1600" dirty="0" err="1"/>
              <a:t>commisurazione</a:t>
            </a:r>
            <a:r>
              <a:rPr lang="fr-FR" sz="1600" dirty="0"/>
              <a:t> (termine con il quale Piero </a:t>
            </a:r>
            <a:r>
              <a:rPr lang="fr-FR" sz="1600" dirty="0" err="1"/>
              <a:t>della</a:t>
            </a:r>
            <a:r>
              <a:rPr lang="fr-FR" sz="1600" dirty="0"/>
              <a:t> Francesca </a:t>
            </a:r>
            <a:r>
              <a:rPr lang="fr-FR" sz="1600" dirty="0" err="1"/>
              <a:t>designava</a:t>
            </a:r>
            <a:r>
              <a:rPr lang="fr-FR" sz="1600" dirty="0"/>
              <a:t> la </a:t>
            </a:r>
            <a:r>
              <a:rPr lang="fr-FR" sz="1600" dirty="0" err="1"/>
              <a:t>prospettiva</a:t>
            </a:r>
            <a:r>
              <a:rPr lang="fr-FR" sz="1600" dirty="0"/>
              <a:t>)</a:t>
            </a:r>
          </a:p>
          <a:p>
            <a:endParaRPr lang="fr-FR" sz="1600" dirty="0"/>
          </a:p>
          <a:p>
            <a:endParaRPr lang="fr-BE" dirty="0"/>
          </a:p>
        </p:txBody>
      </p:sp>
      <p:pic>
        <p:nvPicPr>
          <p:cNvPr id="2050" name="Picture 2" descr="L'annonciation Italienne: Une Histoire De Perspective by Daniel Arasse">
            <a:extLst>
              <a:ext uri="{FF2B5EF4-FFF2-40B4-BE49-F238E27FC236}">
                <a16:creationId xmlns:a16="http://schemas.microsoft.com/office/drawing/2014/main" id="{0F95F590-7FF3-4D24-83EF-D1E69FCF8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2095" y="3624673"/>
            <a:ext cx="1152384" cy="1340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C1A3275-8FEF-4EFD-94CA-36045AE5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278" y="3607834"/>
            <a:ext cx="2446699" cy="2407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B534E7-661D-48FB-B078-E1E5EDC135D8}"/>
              </a:ext>
            </a:extLst>
          </p:cNvPr>
          <p:cNvSpPr txBox="1"/>
          <p:nvPr/>
        </p:nvSpPr>
        <p:spPr>
          <a:xfrm>
            <a:off x="7365756" y="6014970"/>
            <a:ext cx="6097464" cy="646331"/>
          </a:xfrm>
          <a:prstGeom prst="rect">
            <a:avLst/>
          </a:prstGeom>
          <a:noFill/>
        </p:spPr>
        <p:txBody>
          <a:bodyPr wrap="square">
            <a:spAutoFit/>
          </a:bodyPr>
          <a:lstStyle/>
          <a:p>
            <a:pPr algn="l"/>
            <a:r>
              <a:rPr lang="fr-BE" sz="1800" b="0" dirty="0">
                <a:solidFill>
                  <a:srgbClr val="333333"/>
                </a:solidFill>
                <a:effectLst/>
              </a:rPr>
              <a:t>Giovanni di Paolo</a:t>
            </a:r>
            <a:r>
              <a:rPr lang="fr-BE" sz="1800" b="0" i="1" dirty="0">
                <a:solidFill>
                  <a:srgbClr val="333333"/>
                </a:solidFill>
                <a:effectLst/>
              </a:rPr>
              <a:t>, </a:t>
            </a:r>
            <a:r>
              <a:rPr lang="fr-BE" sz="1800" b="0" i="1" dirty="0" err="1">
                <a:solidFill>
                  <a:srgbClr val="333333"/>
                </a:solidFill>
                <a:effectLst/>
              </a:rPr>
              <a:t>Fuga</a:t>
            </a:r>
            <a:r>
              <a:rPr lang="fr-BE" sz="1800" b="0" i="1" dirty="0">
                <a:solidFill>
                  <a:srgbClr val="333333"/>
                </a:solidFill>
                <a:effectLst/>
              </a:rPr>
              <a:t> in </a:t>
            </a:r>
            <a:r>
              <a:rPr lang="fr-BE" sz="1800" b="0" i="1" dirty="0" err="1">
                <a:solidFill>
                  <a:srgbClr val="333333"/>
                </a:solidFill>
                <a:effectLst/>
              </a:rPr>
              <a:t>Egitto</a:t>
            </a:r>
            <a:r>
              <a:rPr lang="fr-BE" sz="1800" b="0" i="0" dirty="0">
                <a:solidFill>
                  <a:srgbClr val="333333"/>
                </a:solidFill>
                <a:effectLst/>
              </a:rPr>
              <a:t> </a:t>
            </a:r>
            <a:r>
              <a:rPr lang="fr-BE" sz="1800" b="0" i="1" dirty="0">
                <a:solidFill>
                  <a:srgbClr val="333333"/>
                </a:solidFill>
                <a:effectLst/>
              </a:rPr>
              <a:t>,</a:t>
            </a:r>
            <a:r>
              <a:rPr lang="fr-BE" sz="1800" b="0" i="0" dirty="0">
                <a:solidFill>
                  <a:srgbClr val="333333"/>
                </a:solidFill>
                <a:effectLst/>
              </a:rPr>
              <a:t> 1427.</a:t>
            </a:r>
          </a:p>
          <a:p>
            <a:pPr algn="l"/>
            <a:r>
              <a:rPr lang="fr-BE" sz="1800" b="0" i="0" dirty="0">
                <a:solidFill>
                  <a:srgbClr val="333333"/>
                </a:solidFill>
                <a:effectLst/>
              </a:rPr>
              <a:t>Tempera e </a:t>
            </a:r>
            <a:r>
              <a:rPr lang="fr-BE" sz="1800" b="0" i="0" dirty="0" err="1">
                <a:solidFill>
                  <a:srgbClr val="333333"/>
                </a:solidFill>
                <a:effectLst/>
              </a:rPr>
              <a:t>oro</a:t>
            </a:r>
            <a:r>
              <a:rPr lang="fr-BE" sz="1800" b="0" i="0" dirty="0">
                <a:solidFill>
                  <a:srgbClr val="333333"/>
                </a:solidFill>
                <a:effectLst/>
              </a:rPr>
              <a:t> su </a:t>
            </a:r>
            <a:r>
              <a:rPr lang="fr-BE" sz="1800" b="0" i="0" dirty="0" err="1">
                <a:solidFill>
                  <a:srgbClr val="333333"/>
                </a:solidFill>
                <a:effectLst/>
              </a:rPr>
              <a:t>panello</a:t>
            </a:r>
            <a:r>
              <a:rPr lang="fr-BE" sz="1800" b="0" i="0" dirty="0">
                <a:solidFill>
                  <a:srgbClr val="333333"/>
                </a:solidFill>
                <a:effectLst/>
              </a:rPr>
              <a:t>, 50 x 50,7 cm.</a:t>
            </a:r>
          </a:p>
        </p:txBody>
      </p:sp>
      <p:pic>
        <p:nvPicPr>
          <p:cNvPr id="8" name="Picture 2">
            <a:extLst>
              <a:ext uri="{FF2B5EF4-FFF2-40B4-BE49-F238E27FC236}">
                <a16:creationId xmlns:a16="http://schemas.microsoft.com/office/drawing/2014/main" id="{D9080F81-69CB-4880-BD1F-A1AD6E60F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4972" y="391731"/>
            <a:ext cx="1084371" cy="147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77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A2A2A746-6A8E-4772-9B3C-109C66993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28" y="92333"/>
            <a:ext cx="2776990" cy="3236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3AA918-AF80-41BE-9FA9-684733262795}"/>
              </a:ext>
            </a:extLst>
          </p:cNvPr>
          <p:cNvSpPr txBox="1"/>
          <p:nvPr/>
        </p:nvSpPr>
        <p:spPr>
          <a:xfrm>
            <a:off x="92513" y="3328553"/>
            <a:ext cx="4864969" cy="584775"/>
          </a:xfrm>
          <a:prstGeom prst="rect">
            <a:avLst/>
          </a:prstGeom>
          <a:noFill/>
        </p:spPr>
        <p:txBody>
          <a:bodyPr wrap="square">
            <a:spAutoFit/>
          </a:bodyPr>
          <a:lstStyle/>
          <a:p>
            <a:r>
              <a:rPr lang="fr-FR" sz="1600" dirty="0"/>
              <a:t>Michelangelo </a:t>
            </a:r>
            <a:r>
              <a:rPr lang="fr-FR" sz="1600" dirty="0" err="1"/>
              <a:t>Merisi</a:t>
            </a:r>
            <a:r>
              <a:rPr lang="fr-FR" sz="1600" dirty="0"/>
              <a:t> da </a:t>
            </a:r>
            <a:r>
              <a:rPr lang="fr-FR" sz="1600" dirty="0" err="1"/>
              <a:t>Caravaggio</a:t>
            </a:r>
            <a:r>
              <a:rPr lang="fr-FR" sz="1600" dirty="0"/>
              <a:t>, </a:t>
            </a:r>
            <a:r>
              <a:rPr lang="fr-FR" sz="1600" i="1" dirty="0" err="1"/>
              <a:t>Narciso</a:t>
            </a:r>
            <a:r>
              <a:rPr lang="fr-FR" sz="1600" i="1" dirty="0"/>
              <a:t>,</a:t>
            </a:r>
            <a:r>
              <a:rPr lang="fr-FR" sz="1600" dirty="0"/>
              <a:t> </a:t>
            </a:r>
            <a:r>
              <a:rPr lang="fr-FR" sz="1600" dirty="0" err="1"/>
              <a:t>Galleria</a:t>
            </a:r>
            <a:r>
              <a:rPr lang="fr-FR" sz="1600" dirty="0"/>
              <a:t> Nazionale d’Arte </a:t>
            </a:r>
            <a:r>
              <a:rPr lang="fr-FR" sz="1600" dirty="0" err="1"/>
              <a:t>Antica</a:t>
            </a:r>
            <a:r>
              <a:rPr lang="fr-FR" sz="1600" dirty="0"/>
              <a:t>, Roma, o/t, 110 x 92 cm, ca 1600</a:t>
            </a:r>
          </a:p>
        </p:txBody>
      </p:sp>
      <p:sp>
        <p:nvSpPr>
          <p:cNvPr id="9" name="TextBox 8">
            <a:extLst>
              <a:ext uri="{FF2B5EF4-FFF2-40B4-BE49-F238E27FC236}">
                <a16:creationId xmlns:a16="http://schemas.microsoft.com/office/drawing/2014/main" id="{0FCD414E-1974-4B93-9D9A-0F41F41E2D54}"/>
              </a:ext>
            </a:extLst>
          </p:cNvPr>
          <p:cNvSpPr txBox="1"/>
          <p:nvPr/>
        </p:nvSpPr>
        <p:spPr>
          <a:xfrm>
            <a:off x="4957482" y="58846"/>
            <a:ext cx="7216589" cy="5755422"/>
          </a:xfrm>
          <a:prstGeom prst="rect">
            <a:avLst/>
          </a:prstGeom>
          <a:noFill/>
        </p:spPr>
        <p:txBody>
          <a:bodyPr wrap="square" lIns="91440" tIns="45720" rIns="91440" bIns="45720" anchor="t">
            <a:spAutoFit/>
          </a:bodyPr>
          <a:lstStyle/>
          <a:p>
            <a:r>
              <a:rPr lang="it-IT" sz="1600" b="0" i="1" dirty="0">
                <a:solidFill>
                  <a:srgbClr val="252525"/>
                </a:solidFill>
                <a:effectLst/>
              </a:rPr>
              <a:t>Guarda stupito se stesso, se ne resta immobile e fisso sul suo volto, come una statua scolpita nel marmo pario. Steso a terra contempla due stelle, i suoi occhi, e i capelli degni di Bacco e di Apollo […] il collo d’avorio e la bellezza del viso e il roseo colore misto al suo candore. </a:t>
            </a:r>
            <a:r>
              <a:rPr lang="it-IT" sz="1600" b="0" dirty="0">
                <a:solidFill>
                  <a:srgbClr val="252525"/>
                </a:solidFill>
                <a:effectLst/>
              </a:rPr>
              <a:t>Ovidio</a:t>
            </a:r>
          </a:p>
          <a:p>
            <a:r>
              <a:rPr lang="it-IT" sz="1600" dirty="0"/>
              <a:t>Caravaggio raffigura un Narciso in abiti di fine ‘500, totalmente </a:t>
            </a:r>
            <a:r>
              <a:rPr lang="it-IT" sz="1600" dirty="0">
                <a:solidFill>
                  <a:srgbClr val="FF0000"/>
                </a:solidFill>
              </a:rPr>
              <a:t>assorto </a:t>
            </a:r>
            <a:r>
              <a:rPr lang="it-IT" sz="1600" dirty="0"/>
              <a:t>dal sé riflesso nell’acqua, suo doppio e sua metà insostituibile, l’unica sua fonte di luce nel buio che lo circonda e dal quale emerge, come ogni personaggio caravaggesco; punto focale del quadro e fulcro della narrazione: il centro del mondo di Narciso, immortalato, qui, un istante prima del bacio fatale. Questa celebre vicenda è raccontata anche nel libro di Giuseppe Squillace, </a:t>
            </a:r>
            <a:r>
              <a:rPr lang="it-IT" sz="1600" i="1" dirty="0"/>
              <a:t>Nel regno di Narciso</a:t>
            </a:r>
            <a:r>
              <a:rPr lang="it-IT" sz="1600" dirty="0"/>
              <a:t>, saggio eclettico e poliedrico in cui è snocciolato, non solo l’intero percorso storico del mito, dalle fonti letterarie classiche fino alla moderna psicoterapia, ma anche la genesi del suo legame con la pianta, e l’evoluzione fino ad oggi degli utilizzi di questa nella medicina, nella farmacologia e nella profumeria: un intenso viaggio permeato da un’atmosfera onirica ed esotica, a metà tra l’antico e il moderno.</a:t>
            </a:r>
          </a:p>
          <a:p>
            <a:r>
              <a:rPr lang="it-IT" sz="1600" dirty="0"/>
              <a:t>[...] l’etimologia stessa del nome </a:t>
            </a:r>
            <a:r>
              <a:rPr lang="it-IT" sz="1600" i="1" dirty="0">
                <a:solidFill>
                  <a:srgbClr val="FF0000"/>
                </a:solidFill>
              </a:rPr>
              <a:t>nárkissos</a:t>
            </a:r>
            <a:r>
              <a:rPr lang="it-IT" sz="1600" dirty="0">
                <a:solidFill>
                  <a:srgbClr val="FF0000"/>
                </a:solidFill>
              </a:rPr>
              <a:t> </a:t>
            </a:r>
            <a:r>
              <a:rPr lang="it-IT" sz="1600" dirty="0"/>
              <a:t>è da ricollegare a </a:t>
            </a:r>
            <a:r>
              <a:rPr lang="it-IT" sz="1600" i="1" dirty="0">
                <a:solidFill>
                  <a:srgbClr val="FF0000"/>
                </a:solidFill>
              </a:rPr>
              <a:t>narkόō</a:t>
            </a:r>
            <a:r>
              <a:rPr lang="it-IT" sz="1600" dirty="0">
                <a:solidFill>
                  <a:srgbClr val="FF0000"/>
                </a:solidFill>
              </a:rPr>
              <a:t>, ‘rendere insensibile</a:t>
            </a:r>
            <a:r>
              <a:rPr lang="it-IT" sz="1600" dirty="0"/>
              <a:t>’, o ad altri termini dal significato analogo, perché i Greci, come attestato dalle fonti, avevano già scoperto l’effetto ‘narcotico’ del fiore, ancora prima che esso fosse associato al personaggio mitico. Il mito di Narciso. L’oblio di sé</a:t>
            </a:r>
          </a:p>
          <a:p>
            <a:r>
              <a:rPr lang="it-IT" sz="1600" cap="all" dirty="0"/>
              <a:t>22 MARZO 2021, </a:t>
            </a:r>
          </a:p>
          <a:p>
            <a:r>
              <a:rPr lang="it-IT" sz="1600" cap="all" dirty="0">
                <a:hlinkClick r:id="rId3"/>
              </a:rPr>
              <a:t>MICAELA CUCCARO</a:t>
            </a:r>
            <a:endParaRPr lang="it-IT" sz="1600" cap="all" dirty="0"/>
          </a:p>
          <a:p>
            <a:r>
              <a:rPr lang="it-IT" sz="1600" dirty="0"/>
              <a:t>https://www.meer.com/it/64987-il-mito-di-narciso</a:t>
            </a:r>
          </a:p>
          <a:p>
            <a:endParaRPr lang="it-IT" sz="1600" i="1" dirty="0">
              <a:solidFill>
                <a:srgbClr val="252525"/>
              </a:solidFill>
            </a:endParaRPr>
          </a:p>
        </p:txBody>
      </p:sp>
      <p:pic>
        <p:nvPicPr>
          <p:cNvPr id="7176" name="Picture 8">
            <a:extLst>
              <a:ext uri="{FF2B5EF4-FFF2-40B4-BE49-F238E27FC236}">
                <a16:creationId xmlns:a16="http://schemas.microsoft.com/office/drawing/2014/main" id="{2ABB922D-849B-4DAF-80FC-68CE7D2E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962" y="4035615"/>
            <a:ext cx="1894979" cy="17471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9B111B-ABDC-4CF9-BF42-4A2298424D30}"/>
              </a:ext>
            </a:extLst>
          </p:cNvPr>
          <p:cNvSpPr txBox="1"/>
          <p:nvPr/>
        </p:nvSpPr>
        <p:spPr>
          <a:xfrm>
            <a:off x="1254694" y="5905046"/>
            <a:ext cx="6097464" cy="830997"/>
          </a:xfrm>
          <a:prstGeom prst="rect">
            <a:avLst/>
          </a:prstGeom>
          <a:noFill/>
        </p:spPr>
        <p:txBody>
          <a:bodyPr wrap="square">
            <a:spAutoFit/>
          </a:bodyPr>
          <a:lstStyle/>
          <a:p>
            <a:pPr algn="l"/>
            <a:r>
              <a:rPr lang="en-US" sz="1600" b="1" i="0" u="none" strike="noStrike" dirty="0">
                <a:solidFill>
                  <a:srgbClr val="444444"/>
                </a:solidFill>
                <a:effectLst/>
                <a:hlinkClick r:id="rId5"/>
              </a:rPr>
              <a:t>Narcissus, Father of the Selfie</a:t>
            </a:r>
          </a:p>
          <a:p>
            <a:pPr algn="l"/>
            <a:r>
              <a:rPr lang="en-US" sz="1600" b="0" i="0" dirty="0">
                <a:solidFill>
                  <a:srgbClr val="211922"/>
                </a:solidFill>
                <a:effectLst/>
              </a:rPr>
              <a:t>A play on Caravaggio’s painting of Narcissus. </a:t>
            </a:r>
          </a:p>
          <a:p>
            <a:pPr algn="l"/>
            <a:r>
              <a:rPr lang="en-US" sz="1600" b="0" i="0" dirty="0">
                <a:solidFill>
                  <a:srgbClr val="211922"/>
                </a:solidFill>
                <a:effectLst/>
              </a:rPr>
              <a:t>© 2017 Daniel Kessel. </a:t>
            </a:r>
          </a:p>
        </p:txBody>
      </p:sp>
      <p:pic>
        <p:nvPicPr>
          <p:cNvPr id="1026" name="Picture 2" descr="Micaela Cuccaro">
            <a:extLst>
              <a:ext uri="{FF2B5EF4-FFF2-40B4-BE49-F238E27FC236}">
                <a16:creationId xmlns:a16="http://schemas.microsoft.com/office/drawing/2014/main" id="{A317DFA5-C03A-4962-AE66-FBB181AEA0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845" y="4857764"/>
            <a:ext cx="1836114" cy="1836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10BDB832-E317-4D9D-909C-85ABC0B9D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869" y="4476604"/>
            <a:ext cx="1212852" cy="9109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EC842A-5BB1-4AE5-A245-8351E56E317C}"/>
              </a:ext>
            </a:extLst>
          </p:cNvPr>
          <p:cNvSpPr txBox="1"/>
          <p:nvPr/>
        </p:nvSpPr>
        <p:spPr>
          <a:xfrm>
            <a:off x="4957482" y="5780874"/>
            <a:ext cx="4457759" cy="861774"/>
          </a:xfrm>
          <a:prstGeom prst="rect">
            <a:avLst/>
          </a:prstGeom>
          <a:noFill/>
        </p:spPr>
        <p:txBody>
          <a:bodyPr wrap="none" rtlCol="0">
            <a:spAutoFit/>
          </a:bodyPr>
          <a:lstStyle/>
          <a:p>
            <a:r>
              <a:rPr lang="fr-FR" sz="1600" dirty="0"/>
              <a:t>Massimo Leone, « Plaidoyer pour un </a:t>
            </a:r>
            <a:r>
              <a:rPr lang="fr-FR" sz="1600" dirty="0" err="1"/>
              <a:t>Prosopocène</a:t>
            </a:r>
            <a:r>
              <a:rPr lang="fr-FR" sz="1600" dirty="0"/>
              <a:t> :</a:t>
            </a:r>
          </a:p>
          <a:p>
            <a:r>
              <a:rPr lang="fr-FR" sz="1600" dirty="0"/>
              <a:t>sémio-éthique du visage », in </a:t>
            </a:r>
            <a:r>
              <a:rPr lang="fr-FR" sz="1600" i="1" dirty="0" err="1"/>
              <a:t>Signata</a:t>
            </a:r>
            <a:r>
              <a:rPr lang="fr-FR" sz="1600" dirty="0"/>
              <a:t> (in </a:t>
            </a:r>
            <a:r>
              <a:rPr lang="fr-FR" sz="1600" dirty="0" err="1"/>
              <a:t>stampa</a:t>
            </a:r>
            <a:r>
              <a:rPr lang="fr-FR" sz="1600" dirty="0"/>
              <a:t>)</a:t>
            </a:r>
          </a:p>
          <a:p>
            <a:endParaRPr lang="en-US" dirty="0"/>
          </a:p>
        </p:txBody>
      </p:sp>
      <p:sp>
        <p:nvSpPr>
          <p:cNvPr id="3" name="TextBox 2">
            <a:extLst>
              <a:ext uri="{FF2B5EF4-FFF2-40B4-BE49-F238E27FC236}">
                <a16:creationId xmlns:a16="http://schemas.microsoft.com/office/drawing/2014/main" id="{2DF85D14-4F6D-4E5D-B8A7-983983EB7E1A}"/>
              </a:ext>
            </a:extLst>
          </p:cNvPr>
          <p:cNvSpPr txBox="1"/>
          <p:nvPr/>
        </p:nvSpPr>
        <p:spPr>
          <a:xfrm>
            <a:off x="-22388" y="5495666"/>
            <a:ext cx="1605376" cy="369332"/>
          </a:xfrm>
          <a:prstGeom prst="rect">
            <a:avLst/>
          </a:prstGeom>
          <a:noFill/>
        </p:spPr>
        <p:txBody>
          <a:bodyPr wrap="none" rtlCol="0">
            <a:spAutoFit/>
          </a:bodyPr>
          <a:lstStyle/>
          <a:p>
            <a:r>
              <a:rPr lang="fr-FR" dirty="0"/>
              <a:t>mise en abyme</a:t>
            </a:r>
            <a:endParaRPr lang="en-US" dirty="0"/>
          </a:p>
        </p:txBody>
      </p:sp>
    </p:spTree>
    <p:extLst>
      <p:ext uri="{BB962C8B-B14F-4D97-AF65-F5344CB8AC3E}">
        <p14:creationId xmlns:p14="http://schemas.microsoft.com/office/powerpoint/2010/main" val="103737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541EF8-7EC8-42A4-90F9-4C7181A6F097}"/>
              </a:ext>
            </a:extLst>
          </p:cNvPr>
          <p:cNvPicPr>
            <a:picLocks noChangeAspect="1"/>
          </p:cNvPicPr>
          <p:nvPr/>
        </p:nvPicPr>
        <p:blipFill rotWithShape="1">
          <a:blip r:embed="rId2">
            <a:extLst>
              <a:ext uri="{28A0092B-C50C-407E-A947-70E740481C1C}">
                <a14:useLocalDpi xmlns:a14="http://schemas.microsoft.com/office/drawing/2010/main" val="0"/>
              </a:ext>
            </a:extLst>
          </a:blip>
          <a:srcRect l="19399" t="22076" r="52620" b="7330"/>
          <a:stretch/>
        </p:blipFill>
        <p:spPr>
          <a:xfrm>
            <a:off x="419249" y="1333439"/>
            <a:ext cx="3411416" cy="4756640"/>
          </a:xfrm>
          <a:prstGeom prst="rect">
            <a:avLst/>
          </a:prstGeom>
        </p:spPr>
      </p:pic>
      <p:sp>
        <p:nvSpPr>
          <p:cNvPr id="4" name="TextBox 3">
            <a:extLst>
              <a:ext uri="{FF2B5EF4-FFF2-40B4-BE49-F238E27FC236}">
                <a16:creationId xmlns:a16="http://schemas.microsoft.com/office/drawing/2014/main" id="{FAAE46CD-BFA0-4D0F-ADF9-6391C846A4FD}"/>
              </a:ext>
            </a:extLst>
          </p:cNvPr>
          <p:cNvSpPr txBox="1"/>
          <p:nvPr/>
        </p:nvSpPr>
        <p:spPr>
          <a:xfrm>
            <a:off x="419249" y="242626"/>
            <a:ext cx="4868833" cy="923330"/>
          </a:xfrm>
          <a:prstGeom prst="rect">
            <a:avLst/>
          </a:prstGeom>
          <a:noFill/>
        </p:spPr>
        <p:txBody>
          <a:bodyPr wrap="none" rtlCol="0">
            <a:spAutoFit/>
          </a:bodyPr>
          <a:lstStyle/>
          <a:p>
            <a:r>
              <a:rPr lang="fr-BE"/>
              <a:t>Terminus ab </a:t>
            </a:r>
            <a:r>
              <a:rPr lang="fr-BE" dirty="0"/>
              <a:t>quo : </a:t>
            </a:r>
            <a:r>
              <a:rPr lang="fr-BE" dirty="0" err="1"/>
              <a:t>Dibutades</a:t>
            </a:r>
            <a:r>
              <a:rPr lang="fr-BE" dirty="0"/>
              <a:t>  (</a:t>
            </a:r>
            <a:r>
              <a:rPr lang="fr-BE" dirty="0" err="1"/>
              <a:t>Plinio</a:t>
            </a:r>
            <a:r>
              <a:rPr lang="fr-BE" dirty="0"/>
              <a:t> / Quintiliano)</a:t>
            </a:r>
          </a:p>
          <a:p>
            <a:r>
              <a:rPr lang="fr-BE" dirty="0"/>
              <a:t>Terminus ad quem : l’</a:t>
            </a:r>
            <a:r>
              <a:rPr lang="fr-BE" dirty="0" err="1"/>
              <a:t>immagine</a:t>
            </a:r>
            <a:r>
              <a:rPr lang="fr-BE" dirty="0"/>
              <a:t> digitale </a:t>
            </a:r>
          </a:p>
          <a:p>
            <a:endParaRPr lang="fr-FR" dirty="0"/>
          </a:p>
        </p:txBody>
      </p:sp>
      <p:sp>
        <p:nvSpPr>
          <p:cNvPr id="5" name="TextBox 4">
            <a:extLst>
              <a:ext uri="{FF2B5EF4-FFF2-40B4-BE49-F238E27FC236}">
                <a16:creationId xmlns:a16="http://schemas.microsoft.com/office/drawing/2014/main" id="{E28E6233-3153-40E9-B21E-B4CD39C3A066}"/>
              </a:ext>
            </a:extLst>
          </p:cNvPr>
          <p:cNvSpPr txBox="1"/>
          <p:nvPr/>
        </p:nvSpPr>
        <p:spPr>
          <a:xfrm>
            <a:off x="6780790" y="-99237"/>
            <a:ext cx="6980011" cy="1600438"/>
          </a:xfrm>
          <a:prstGeom prst="rect">
            <a:avLst/>
          </a:prstGeom>
          <a:noFill/>
        </p:spPr>
        <p:txBody>
          <a:bodyPr wrap="square" rtlCol="0">
            <a:spAutoFit/>
          </a:bodyPr>
          <a:lstStyle/>
          <a:p>
            <a:r>
              <a:rPr lang="fr-BE" sz="1600" dirty="0"/>
              <a:t>« la </a:t>
            </a:r>
            <a:r>
              <a:rPr lang="fr-BE" sz="1600" dirty="0" err="1"/>
              <a:t>luce</a:t>
            </a:r>
            <a:r>
              <a:rPr lang="fr-BE" sz="1600" dirty="0"/>
              <a:t> </a:t>
            </a:r>
            <a:r>
              <a:rPr lang="fr-BE" sz="1600" dirty="0" err="1"/>
              <a:t>del</a:t>
            </a:r>
            <a:r>
              <a:rPr lang="fr-BE" sz="1600" dirty="0"/>
              <a:t> web è </a:t>
            </a:r>
            <a:r>
              <a:rPr lang="fr-BE" sz="1600" dirty="0" err="1"/>
              <a:t>nemica</a:t>
            </a:r>
            <a:r>
              <a:rPr lang="fr-BE" sz="1600" dirty="0"/>
              <a:t> </a:t>
            </a:r>
            <a:r>
              <a:rPr lang="fr-BE" sz="1600" dirty="0" err="1"/>
              <a:t>della</a:t>
            </a:r>
            <a:r>
              <a:rPr lang="fr-BE" sz="1600" dirty="0"/>
              <a:t> </a:t>
            </a:r>
            <a:r>
              <a:rPr lang="fr-BE" sz="1600" dirty="0" err="1"/>
              <a:t>storia</a:t>
            </a:r>
            <a:r>
              <a:rPr lang="fr-BE" sz="1600" dirty="0"/>
              <a:t> »</a:t>
            </a:r>
          </a:p>
          <a:p>
            <a:r>
              <a:rPr lang="fr-BE" sz="1600" dirty="0"/>
              <a:t>La </a:t>
            </a:r>
            <a:r>
              <a:rPr lang="fr-BE" sz="1600" dirty="0" err="1"/>
              <a:t>luminosità</a:t>
            </a:r>
            <a:r>
              <a:rPr lang="fr-BE" sz="1600" dirty="0"/>
              <a:t> delle </a:t>
            </a:r>
            <a:r>
              <a:rPr lang="fr-BE" sz="1600" dirty="0" err="1"/>
              <a:t>riproduzioni</a:t>
            </a:r>
            <a:r>
              <a:rPr lang="fr-BE" sz="1600" dirty="0"/>
              <a:t> </a:t>
            </a:r>
            <a:r>
              <a:rPr lang="fr-BE" sz="1600" dirty="0" err="1"/>
              <a:t>falsificano</a:t>
            </a:r>
            <a:r>
              <a:rPr lang="fr-BE" sz="1600" dirty="0"/>
              <a:t> le </a:t>
            </a:r>
            <a:r>
              <a:rPr lang="fr-BE" sz="1600" dirty="0" err="1"/>
              <a:t>opere</a:t>
            </a:r>
            <a:endParaRPr lang="fr-BE" sz="1600" dirty="0"/>
          </a:p>
          <a:p>
            <a:r>
              <a:rPr lang="fr-BE" sz="1600" dirty="0"/>
              <a:t>La </a:t>
            </a:r>
            <a:r>
              <a:rPr lang="fr-BE" sz="1600" dirty="0" err="1"/>
              <a:t>luce</a:t>
            </a:r>
            <a:r>
              <a:rPr lang="fr-BE" sz="1600" dirty="0"/>
              <a:t> </a:t>
            </a:r>
            <a:r>
              <a:rPr lang="fr-BE" sz="1600" dirty="0" err="1"/>
              <a:t>elettrica</a:t>
            </a:r>
            <a:r>
              <a:rPr lang="fr-BE" sz="1600" dirty="0"/>
              <a:t> non </a:t>
            </a:r>
            <a:r>
              <a:rPr lang="fr-BE" sz="1600" dirty="0" err="1"/>
              <a:t>esisteva</a:t>
            </a:r>
            <a:r>
              <a:rPr lang="fr-BE" sz="1600" dirty="0"/>
              <a:t>. Le </a:t>
            </a:r>
            <a:r>
              <a:rPr lang="fr-BE" sz="1600" dirty="0" err="1"/>
              <a:t>opere</a:t>
            </a:r>
            <a:r>
              <a:rPr lang="fr-BE" sz="1600" dirty="0"/>
              <a:t> </a:t>
            </a:r>
            <a:r>
              <a:rPr lang="fr-BE" sz="1600" dirty="0" err="1"/>
              <a:t>erano</a:t>
            </a:r>
            <a:r>
              <a:rPr lang="fr-BE" sz="1600" dirty="0"/>
              <a:t> </a:t>
            </a:r>
            <a:r>
              <a:rPr lang="fr-BE" sz="1600" dirty="0" err="1"/>
              <a:t>fatte</a:t>
            </a:r>
            <a:r>
              <a:rPr lang="fr-BE" sz="1600" dirty="0"/>
              <a:t> per </a:t>
            </a:r>
            <a:r>
              <a:rPr lang="fr-BE" sz="1600" dirty="0" err="1"/>
              <a:t>esser</a:t>
            </a:r>
            <a:r>
              <a:rPr lang="fr-BE" sz="1600" dirty="0"/>
              <a:t> </a:t>
            </a:r>
          </a:p>
          <a:p>
            <a:r>
              <a:rPr lang="fr-BE" sz="1600" dirty="0" err="1"/>
              <a:t>immerse</a:t>
            </a:r>
            <a:r>
              <a:rPr lang="fr-BE" sz="1600" dirty="0"/>
              <a:t> </a:t>
            </a:r>
            <a:r>
              <a:rPr lang="fr-BE" sz="1600" dirty="0" err="1"/>
              <a:t>nel</a:t>
            </a:r>
            <a:r>
              <a:rPr lang="fr-BE" sz="1600" dirty="0"/>
              <a:t> </a:t>
            </a:r>
            <a:r>
              <a:rPr lang="fr-BE" sz="1600" dirty="0" err="1"/>
              <a:t>buio</a:t>
            </a:r>
            <a:r>
              <a:rPr lang="fr-BE" sz="1600" dirty="0"/>
              <a:t> </a:t>
            </a:r>
            <a:r>
              <a:rPr lang="fr-BE" sz="1600" dirty="0" err="1"/>
              <a:t>illuminate</a:t>
            </a:r>
            <a:r>
              <a:rPr lang="fr-BE" sz="1600" dirty="0"/>
              <a:t> con le </a:t>
            </a:r>
            <a:r>
              <a:rPr lang="fr-BE" sz="1600" dirty="0" err="1"/>
              <a:t>torce</a:t>
            </a:r>
            <a:r>
              <a:rPr lang="fr-BE" sz="1600" dirty="0"/>
              <a:t> e le </a:t>
            </a:r>
            <a:r>
              <a:rPr lang="fr-BE" sz="1600" dirty="0" err="1"/>
              <a:t>candele</a:t>
            </a:r>
            <a:endParaRPr lang="fr-BE" sz="1600" dirty="0"/>
          </a:p>
          <a:p>
            <a:endParaRPr lang="fr-BE" sz="1600" dirty="0"/>
          </a:p>
          <a:p>
            <a:endParaRPr lang="fr-FR" dirty="0"/>
          </a:p>
        </p:txBody>
      </p:sp>
      <p:sp>
        <p:nvSpPr>
          <p:cNvPr id="6" name="TextBox 5">
            <a:extLst>
              <a:ext uri="{FF2B5EF4-FFF2-40B4-BE49-F238E27FC236}">
                <a16:creationId xmlns:a16="http://schemas.microsoft.com/office/drawing/2014/main" id="{5FEDF6CE-4EE2-4C0D-AE52-8D68BBD0F059}"/>
              </a:ext>
            </a:extLst>
          </p:cNvPr>
          <p:cNvSpPr txBox="1"/>
          <p:nvPr/>
        </p:nvSpPr>
        <p:spPr>
          <a:xfrm>
            <a:off x="4579606" y="5598135"/>
            <a:ext cx="2628476" cy="369332"/>
          </a:xfrm>
          <a:prstGeom prst="rect">
            <a:avLst/>
          </a:prstGeom>
          <a:noFill/>
        </p:spPr>
        <p:txBody>
          <a:bodyPr wrap="none" rtlCol="0">
            <a:spAutoFit/>
          </a:bodyPr>
          <a:lstStyle/>
          <a:p>
            <a:r>
              <a:rPr lang="fr-BE" dirty="0"/>
              <a:t>Zeuxis, casa Vasari Firenze</a:t>
            </a:r>
            <a:endParaRPr lang="fr-FR" dirty="0"/>
          </a:p>
        </p:txBody>
      </p:sp>
      <p:pic>
        <p:nvPicPr>
          <p:cNvPr id="7172" name="Picture 4" descr="museo horne casa vasari">
            <a:extLst>
              <a:ext uri="{FF2B5EF4-FFF2-40B4-BE49-F238E27FC236}">
                <a16:creationId xmlns:a16="http://schemas.microsoft.com/office/drawing/2014/main" id="{D9167D07-93EB-4BBD-845D-5A8EC4023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067" y="1833516"/>
            <a:ext cx="3648168" cy="3648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6B80E2A-899C-4215-AA56-2208A8650ABB}"/>
              </a:ext>
            </a:extLst>
          </p:cNvPr>
          <p:cNvSpPr txBox="1"/>
          <p:nvPr/>
        </p:nvSpPr>
        <p:spPr>
          <a:xfrm>
            <a:off x="7388287" y="6251142"/>
            <a:ext cx="6097464" cy="307777"/>
          </a:xfrm>
          <a:prstGeom prst="rect">
            <a:avLst/>
          </a:prstGeom>
          <a:noFill/>
        </p:spPr>
        <p:txBody>
          <a:bodyPr wrap="square">
            <a:spAutoFit/>
          </a:bodyPr>
          <a:lstStyle/>
          <a:p>
            <a:r>
              <a:rPr lang="fr-FR" sz="1400" dirty="0"/>
              <a:t>https://www.piccoligrandimusei.it/blog/museo-horne-casa-vasari/</a:t>
            </a:r>
          </a:p>
        </p:txBody>
      </p:sp>
      <p:sp>
        <p:nvSpPr>
          <p:cNvPr id="12" name="TextBox 11">
            <a:extLst>
              <a:ext uri="{FF2B5EF4-FFF2-40B4-BE49-F238E27FC236}">
                <a16:creationId xmlns:a16="http://schemas.microsoft.com/office/drawing/2014/main" id="{26788600-45F4-4F7D-B613-516E7B0E66C4}"/>
              </a:ext>
            </a:extLst>
          </p:cNvPr>
          <p:cNvSpPr txBox="1"/>
          <p:nvPr/>
        </p:nvSpPr>
        <p:spPr>
          <a:xfrm>
            <a:off x="3544219" y="5946272"/>
            <a:ext cx="6167804" cy="307777"/>
          </a:xfrm>
          <a:prstGeom prst="rect">
            <a:avLst/>
          </a:prstGeom>
          <a:noFill/>
        </p:spPr>
        <p:txBody>
          <a:bodyPr wrap="square">
            <a:spAutoFit/>
          </a:bodyPr>
          <a:lstStyle/>
          <a:p>
            <a:r>
              <a:rPr lang="fr-FR" sz="1400" dirty="0"/>
              <a:t>https://boowiki.info/art/palais-a-florence/casa-vasari-florence.html</a:t>
            </a:r>
          </a:p>
        </p:txBody>
      </p:sp>
      <p:sp>
        <p:nvSpPr>
          <p:cNvPr id="9" name="TextBox 8">
            <a:extLst>
              <a:ext uri="{FF2B5EF4-FFF2-40B4-BE49-F238E27FC236}">
                <a16:creationId xmlns:a16="http://schemas.microsoft.com/office/drawing/2014/main" id="{C9998A0D-B5B0-4C24-B603-ADA9490A5211}"/>
              </a:ext>
            </a:extLst>
          </p:cNvPr>
          <p:cNvSpPr txBox="1"/>
          <p:nvPr/>
        </p:nvSpPr>
        <p:spPr>
          <a:xfrm>
            <a:off x="9068863" y="5414483"/>
            <a:ext cx="1762662" cy="369332"/>
          </a:xfrm>
          <a:prstGeom prst="rect">
            <a:avLst/>
          </a:prstGeom>
          <a:noFill/>
        </p:spPr>
        <p:txBody>
          <a:bodyPr wrap="none" rtlCol="0">
            <a:spAutoFit/>
          </a:bodyPr>
          <a:lstStyle/>
          <a:p>
            <a:r>
              <a:rPr lang="fr-BE" dirty="0" err="1"/>
              <a:t>candele</a:t>
            </a:r>
            <a:r>
              <a:rPr lang="fr-BE" dirty="0"/>
              <a:t> </a:t>
            </a:r>
            <a:r>
              <a:rPr lang="fr-BE" dirty="0" err="1"/>
              <a:t>troncate</a:t>
            </a:r>
            <a:endParaRPr lang="fr-FR" dirty="0"/>
          </a:p>
        </p:txBody>
      </p:sp>
      <p:cxnSp>
        <p:nvCxnSpPr>
          <p:cNvPr id="7" name="Straight Arrow Connector 6">
            <a:extLst>
              <a:ext uri="{FF2B5EF4-FFF2-40B4-BE49-F238E27FC236}">
                <a16:creationId xmlns:a16="http://schemas.microsoft.com/office/drawing/2014/main" id="{DBF9ED49-C01A-4267-A4BB-38C10A9FEDA6}"/>
              </a:ext>
            </a:extLst>
          </p:cNvPr>
          <p:cNvCxnSpPr/>
          <p:nvPr/>
        </p:nvCxnSpPr>
        <p:spPr>
          <a:xfrm>
            <a:off x="7137248" y="3657600"/>
            <a:ext cx="96046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B7B50A0C-11E8-40AB-90C2-EDD908FFCE4B}"/>
              </a:ext>
            </a:extLst>
          </p:cNvPr>
          <p:cNvSpPr/>
          <p:nvPr/>
        </p:nvSpPr>
        <p:spPr>
          <a:xfrm>
            <a:off x="9230796" y="1826647"/>
            <a:ext cx="2080000" cy="596548"/>
          </a:xfrm>
          <a:prstGeom prst="arc">
            <a:avLst>
              <a:gd name="adj1" fmla="val 16200000"/>
              <a:gd name="adj2" fmla="val 1584446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5" name="Picture 14" descr="https://upload.wikimedia.org/wikipedia/commons/thumb/5/5d/Casa_vasari_FI%2C_salone%2C_storie_di_zeusi_01.JPG/1280px-Casa_vasari_FI%2C_salone%2C_storie_di_zeusi_01.JPG">
            <a:extLst>
              <a:ext uri="{FF2B5EF4-FFF2-40B4-BE49-F238E27FC236}">
                <a16:creationId xmlns:a16="http://schemas.microsoft.com/office/drawing/2014/main" id="{FBFAC986-031E-490D-ADA5-2CF626904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44" r="54446"/>
          <a:stretch/>
        </p:blipFill>
        <p:spPr bwMode="auto">
          <a:xfrm>
            <a:off x="4367691" y="1024632"/>
            <a:ext cx="2990035" cy="4635058"/>
          </a:xfrm>
          <a:prstGeom prst="rect">
            <a:avLst/>
          </a:prstGeom>
          <a:noFill/>
          <a:extLst>
            <a:ext uri="{909E8E84-426E-40DD-AFC4-6F175D3DCCD1}">
              <a14:hiddenFill xmlns:a14="http://schemas.microsoft.com/office/drawing/2010/main">
                <a:solidFill>
                  <a:srgbClr val="FFFFFF"/>
                </a:solidFill>
              </a14:hiddenFill>
            </a:ext>
          </a:extLst>
        </p:spPr>
      </p:pic>
      <p:sp>
        <p:nvSpPr>
          <p:cNvPr id="16" name="Arc 15">
            <a:extLst>
              <a:ext uri="{FF2B5EF4-FFF2-40B4-BE49-F238E27FC236}">
                <a16:creationId xmlns:a16="http://schemas.microsoft.com/office/drawing/2014/main" id="{5F0F7E40-CBE1-4331-8BEA-87BD04AE2D3E}"/>
              </a:ext>
            </a:extLst>
          </p:cNvPr>
          <p:cNvSpPr/>
          <p:nvPr/>
        </p:nvSpPr>
        <p:spPr>
          <a:xfrm>
            <a:off x="5098862" y="1850736"/>
            <a:ext cx="2080000" cy="596548"/>
          </a:xfrm>
          <a:prstGeom prst="arc">
            <a:avLst>
              <a:gd name="adj1" fmla="val 16200000"/>
              <a:gd name="adj2" fmla="val 1584446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42737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88FD8C9-5FEA-422D-A839-6DCFDA701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28" y="779874"/>
            <a:ext cx="4640506" cy="2649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6F6BC6-ACCD-4B6D-A9E3-20193511160D}"/>
              </a:ext>
            </a:extLst>
          </p:cNvPr>
          <p:cNvSpPr txBox="1"/>
          <p:nvPr/>
        </p:nvSpPr>
        <p:spPr>
          <a:xfrm>
            <a:off x="5250388" y="2644204"/>
            <a:ext cx="6286914" cy="923330"/>
          </a:xfrm>
          <a:prstGeom prst="rect">
            <a:avLst/>
          </a:prstGeom>
          <a:noFill/>
        </p:spPr>
        <p:txBody>
          <a:bodyPr wrap="none" rtlCol="0">
            <a:spAutoFit/>
          </a:bodyPr>
          <a:lstStyle/>
          <a:p>
            <a:endParaRPr lang="fr-BE" dirty="0"/>
          </a:p>
          <a:p>
            <a:r>
              <a:rPr lang="en-US" dirty="0"/>
              <a:t>William Waterhouse, </a:t>
            </a:r>
            <a:r>
              <a:rPr lang="en-US" i="1" dirty="0"/>
              <a:t>Eco e Narciso</a:t>
            </a:r>
            <a:r>
              <a:rPr lang="en-US" dirty="0"/>
              <a:t>, </a:t>
            </a:r>
            <a:r>
              <a:rPr lang="fr-BE" dirty="0"/>
              <a:t>1903, o/t,  1 09,2 x 1 89,2 cm</a:t>
            </a:r>
          </a:p>
          <a:p>
            <a:r>
              <a:rPr lang="fr-BE" dirty="0"/>
              <a:t>Walker Art </a:t>
            </a:r>
            <a:r>
              <a:rPr lang="fr-BE" dirty="0" err="1"/>
              <a:t>Gallery</a:t>
            </a:r>
            <a:r>
              <a:rPr lang="fr-BE" dirty="0"/>
              <a:t>, Liverpool</a:t>
            </a:r>
            <a:endParaRPr lang="fr-FR" dirty="0"/>
          </a:p>
        </p:txBody>
      </p:sp>
      <p:pic>
        <p:nvPicPr>
          <p:cNvPr id="9220" name="Picture 4" descr="1937 Tate Modern, Londres.">
            <a:extLst>
              <a:ext uri="{FF2B5EF4-FFF2-40B4-BE49-F238E27FC236}">
                <a16:creationId xmlns:a16="http://schemas.microsoft.com/office/drawing/2014/main" id="{A97D6EA3-718D-4414-977D-231160FDE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28" y="3647631"/>
            <a:ext cx="4279363" cy="2795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C199D1-1EB2-4079-9D94-6F8A128A7344}"/>
              </a:ext>
            </a:extLst>
          </p:cNvPr>
          <p:cNvSpPr txBox="1"/>
          <p:nvPr/>
        </p:nvSpPr>
        <p:spPr>
          <a:xfrm>
            <a:off x="4796428" y="5054529"/>
            <a:ext cx="6961744" cy="1477328"/>
          </a:xfrm>
          <a:prstGeom prst="rect">
            <a:avLst/>
          </a:prstGeom>
          <a:noFill/>
        </p:spPr>
        <p:txBody>
          <a:bodyPr wrap="square">
            <a:spAutoFit/>
          </a:bodyPr>
          <a:lstStyle/>
          <a:p>
            <a:r>
              <a:rPr lang="fr-BE" dirty="0"/>
              <a:t>Salvador Dali, </a:t>
            </a:r>
            <a:r>
              <a:rPr lang="fr-BE" i="1" dirty="0" err="1"/>
              <a:t>Metamorfosi</a:t>
            </a:r>
            <a:r>
              <a:rPr lang="fr-BE" i="1" dirty="0"/>
              <a:t> di </a:t>
            </a:r>
            <a:r>
              <a:rPr lang="fr-BE" i="1" dirty="0" err="1"/>
              <a:t>Narciso</a:t>
            </a:r>
            <a:r>
              <a:rPr lang="fr-BE" dirty="0"/>
              <a:t>, 1937, 50,8 x 76,2 cm </a:t>
            </a:r>
          </a:p>
          <a:p>
            <a:r>
              <a:rPr lang="it-IT" dirty="0">
                <a:solidFill>
                  <a:srgbClr val="000000"/>
                </a:solidFill>
              </a:rPr>
              <a:t>Dalí raccomanda di contemplare il quadro in uno stato di </a:t>
            </a:r>
          </a:p>
          <a:p>
            <a:r>
              <a:rPr lang="it-IT" dirty="0">
                <a:solidFill>
                  <a:srgbClr val="000000"/>
                </a:solidFill>
              </a:rPr>
              <a:t>"fissazione distratta",</a:t>
            </a:r>
          </a:p>
          <a:p>
            <a:r>
              <a:rPr lang="it-IT" dirty="0">
                <a:solidFill>
                  <a:srgbClr val="000000"/>
                </a:solidFill>
              </a:rPr>
              <a:t>metodo critico paranoico</a:t>
            </a:r>
          </a:p>
          <a:p>
            <a:endParaRPr lang="it-IT" dirty="0">
              <a:solidFill>
                <a:srgbClr val="000000"/>
              </a:solidFill>
            </a:endParaRPr>
          </a:p>
        </p:txBody>
      </p:sp>
      <p:sp>
        <p:nvSpPr>
          <p:cNvPr id="8" name="TextBox 7">
            <a:extLst>
              <a:ext uri="{FF2B5EF4-FFF2-40B4-BE49-F238E27FC236}">
                <a16:creationId xmlns:a16="http://schemas.microsoft.com/office/drawing/2014/main" id="{B4A8F649-27C9-4339-80F2-3096084D7505}"/>
              </a:ext>
            </a:extLst>
          </p:cNvPr>
          <p:cNvSpPr txBox="1"/>
          <p:nvPr/>
        </p:nvSpPr>
        <p:spPr>
          <a:xfrm>
            <a:off x="377949" y="347393"/>
            <a:ext cx="10638554" cy="646331"/>
          </a:xfrm>
          <a:prstGeom prst="rect">
            <a:avLst/>
          </a:prstGeom>
          <a:noFill/>
        </p:spPr>
        <p:txBody>
          <a:bodyPr wrap="square">
            <a:spAutoFit/>
          </a:bodyPr>
          <a:lstStyle/>
          <a:p>
            <a:r>
              <a:rPr lang="it-IT" b="0" i="0" dirty="0">
                <a:effectLst/>
              </a:rPr>
              <a:t>Un fiore chiamato </a:t>
            </a:r>
            <a:r>
              <a:rPr lang="it-IT" dirty="0"/>
              <a:t>Narcissus</a:t>
            </a:r>
            <a:r>
              <a:rPr lang="it-IT" b="0" i="0" dirty="0">
                <a:effectLst/>
              </a:rPr>
              <a:t> crebbe nel punto esatto in cui Narciso era spirato, sulle rive del corso d’acqua.</a:t>
            </a:r>
            <a:endParaRPr lang="fr-BE" dirty="0"/>
          </a:p>
          <a:p>
            <a:endParaRPr lang="fr-BE" dirty="0"/>
          </a:p>
        </p:txBody>
      </p:sp>
      <p:sp>
        <p:nvSpPr>
          <p:cNvPr id="9" name="TextBox 8">
            <a:extLst>
              <a:ext uri="{FF2B5EF4-FFF2-40B4-BE49-F238E27FC236}">
                <a16:creationId xmlns:a16="http://schemas.microsoft.com/office/drawing/2014/main" id="{4FCB889B-6623-4CCB-A05F-E3221CC3A214}"/>
              </a:ext>
            </a:extLst>
          </p:cNvPr>
          <p:cNvSpPr txBox="1"/>
          <p:nvPr/>
        </p:nvSpPr>
        <p:spPr>
          <a:xfrm>
            <a:off x="6188234" y="1434139"/>
            <a:ext cx="6096000" cy="369332"/>
          </a:xfrm>
          <a:prstGeom prst="rect">
            <a:avLst/>
          </a:prstGeom>
          <a:noFill/>
        </p:spPr>
        <p:txBody>
          <a:bodyPr wrap="square">
            <a:spAutoFit/>
          </a:bodyPr>
          <a:lstStyle/>
          <a:p>
            <a:r>
              <a:rPr lang="it-IT" dirty="0">
                <a:solidFill>
                  <a:srgbClr val="000000"/>
                </a:solidFill>
              </a:rPr>
              <a:t>«assorbimento» (Michael Fried)</a:t>
            </a:r>
            <a:endParaRPr lang="fr-FR" dirty="0"/>
          </a:p>
        </p:txBody>
      </p:sp>
    </p:spTree>
    <p:extLst>
      <p:ext uri="{BB962C8B-B14F-4D97-AF65-F5344CB8AC3E}">
        <p14:creationId xmlns:p14="http://schemas.microsoft.com/office/powerpoint/2010/main" val="422933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BFAD5-E8BE-4EAD-BBC2-E3FD271D0686}"/>
              </a:ext>
            </a:extLst>
          </p:cNvPr>
          <p:cNvSpPr txBox="1"/>
          <p:nvPr/>
        </p:nvSpPr>
        <p:spPr>
          <a:xfrm>
            <a:off x="1303847" y="542416"/>
            <a:ext cx="8722659" cy="6066020"/>
          </a:xfrm>
          <a:prstGeom prst="rect">
            <a:avLst/>
          </a:prstGeom>
          <a:noFill/>
        </p:spPr>
        <p:txBody>
          <a:bodyPr wrap="square" lIns="91440" tIns="45720" rIns="91440" bIns="45720" anchor="t">
            <a:spAutoFit/>
          </a:bodyPr>
          <a:lstStyle/>
          <a:p>
            <a:pPr algn="just">
              <a:lnSpc>
                <a:spcPct val="150000"/>
              </a:lnSpc>
              <a:spcAft>
                <a:spcPts val="800"/>
              </a:spcAft>
            </a:pPr>
            <a:r>
              <a:rPr lang="it-IT" sz="1600" dirty="0">
                <a:ea typeface="Times New Roman" panose="02020603050405020304" pitchFamily="18" charset="0"/>
                <a:cs typeface="Times New Roman" panose="02020603050405020304" pitchFamily="18" charset="0"/>
              </a:rPr>
              <a:t>«Nel </a:t>
            </a:r>
            <a:r>
              <a:rPr lang="it-IT" sz="1600" i="1" dirty="0">
                <a:ea typeface="Times New Roman" panose="02020603050405020304" pitchFamily="18" charset="0"/>
                <a:cs typeface="Times New Roman" panose="02020603050405020304" pitchFamily="18" charset="0"/>
              </a:rPr>
              <a:t>De Pictura </a:t>
            </a:r>
            <a:r>
              <a:rPr lang="it-IT" sz="1600" dirty="0">
                <a:ea typeface="Times New Roman" panose="02020603050405020304" pitchFamily="18" charset="0"/>
                <a:cs typeface="Times New Roman" panose="02020603050405020304" pitchFamily="18" charset="0"/>
              </a:rPr>
              <a:t>l’abbraccio dello specchio (</a:t>
            </a:r>
            <a:r>
              <a:rPr lang="it-IT" sz="1600" i="1" dirty="0">
                <a:ea typeface="Times New Roman" panose="02020603050405020304" pitchFamily="18" charset="0"/>
                <a:cs typeface="Times New Roman" panose="02020603050405020304" pitchFamily="18" charset="0"/>
              </a:rPr>
              <a:t>amplector</a:t>
            </a:r>
            <a:r>
              <a:rPr lang="it-IT" sz="1600" dirty="0">
                <a:ea typeface="Times New Roman" panose="02020603050405020304" pitchFamily="18" charset="0"/>
                <a:cs typeface="Times New Roman" panose="02020603050405020304" pitchFamily="18" charset="0"/>
              </a:rPr>
              <a:t>/abbraciare) si oppone alla circoscrizione d</a:t>
            </a:r>
            <a:r>
              <a:rPr lang="it-IT" sz="1600" dirty="0">
                <a:effectLst/>
                <a:ea typeface="Times New Roman" panose="02020603050405020304" pitchFamily="18" charset="0"/>
                <a:cs typeface="Times New Roman" panose="02020603050405020304" pitchFamily="18" charset="0"/>
              </a:rPr>
              <a:t>ell’ombra (</a:t>
            </a:r>
            <a:r>
              <a:rPr lang="it-IT" sz="1600" i="1" dirty="0">
                <a:effectLst/>
                <a:ea typeface="Times New Roman" panose="02020603050405020304" pitchFamily="18" charset="0"/>
                <a:cs typeface="Times New Roman" panose="02020603050405020304" pitchFamily="18" charset="0"/>
              </a:rPr>
              <a:t>circumscirbere/</a:t>
            </a:r>
            <a:r>
              <a:rPr lang="it-IT" sz="1600" dirty="0">
                <a:effectLst/>
                <a:ea typeface="Times New Roman" panose="02020603050405020304" pitchFamily="18" charset="0"/>
                <a:cs typeface="Times New Roman" panose="02020603050405020304" pitchFamily="18" charset="0"/>
              </a:rPr>
              <a:t>circoscrivere)</a:t>
            </a:r>
            <a:r>
              <a:rPr lang="it-IT" sz="1600" dirty="0">
                <a:ea typeface="Times New Roman" panose="02020603050405020304" pitchFamily="18" charset="0"/>
                <a:cs typeface="Times New Roman" panose="02020603050405020304" pitchFamily="18" charset="0"/>
              </a:rPr>
              <a:t>. </a:t>
            </a:r>
            <a:r>
              <a:rPr lang="it-IT" sz="1600" dirty="0">
                <a:effectLst/>
                <a:ea typeface="Times New Roman" panose="02020603050405020304" pitchFamily="18" charset="0"/>
                <a:cs typeface="Times New Roman" panose="02020603050405020304" pitchFamily="18" charset="0"/>
              </a:rPr>
              <a:t>Ad iniz</a:t>
            </a:r>
            <a:r>
              <a:rPr lang="it-IT" sz="1600" dirty="0">
                <a:ea typeface="Times New Roman" panose="02020603050405020304" pitchFamily="18" charset="0"/>
                <a:cs typeface="Times New Roman" panose="02020603050405020304" pitchFamily="18" charset="0"/>
              </a:rPr>
              <a:t>iare dal Rinascimento la pittura occidentale sarà apertamente frutto dell’amore dello stesso» (</a:t>
            </a:r>
            <a:r>
              <a:rPr lang="it-IT" sz="1600" dirty="0">
                <a:effectLst/>
                <a:ea typeface="Times New Roman" panose="02020603050405020304" pitchFamily="18" charset="0"/>
                <a:cs typeface="Times New Roman" panose="02020603050405020304" pitchFamily="18" charset="0"/>
              </a:rPr>
              <a:t>Victor Stoichita, </a:t>
            </a:r>
            <a:r>
              <a:rPr lang="it-IT" sz="1600" i="1" dirty="0">
                <a:effectLst/>
                <a:ea typeface="Times New Roman" panose="02020603050405020304" pitchFamily="18" charset="0"/>
                <a:cs typeface="Times New Roman" panose="02020603050405020304" pitchFamily="18" charset="0"/>
              </a:rPr>
              <a:t>Breve storia dell’ombra, </a:t>
            </a:r>
            <a:r>
              <a:rPr lang="it-IT" sz="1600" dirty="0">
                <a:effectLst/>
                <a:ea typeface="Times New Roman" panose="02020603050405020304" pitchFamily="18" charset="0"/>
                <a:cs typeface="Times New Roman" panose="02020603050405020304" pitchFamily="18" charset="0"/>
              </a:rPr>
              <a:t>p. 38) vs evanescenza dell’altro (la tecnica dell’ombra circoscritta era stata conceptia par tracciare il profilo dell’essera amato, non per auto-circoscriversi.)</a:t>
            </a:r>
          </a:p>
          <a:p>
            <a:pPr algn="just">
              <a:lnSpc>
                <a:spcPct val="150000"/>
              </a:lnSpc>
              <a:spcAft>
                <a:spcPts val="800"/>
              </a:spcAft>
            </a:pPr>
            <a:r>
              <a:rPr lang="it-IT" sz="1600" dirty="0">
                <a:effectLst/>
                <a:ea typeface="Times New Roman" panose="02020603050405020304" pitchFamily="18" charset="0"/>
                <a:cs typeface="Times New Roman"/>
              </a:rPr>
              <a:t>«Ma la caratteristica del mito che Ovidio finisce per dimenticare è che Narciso [Blanchot risale a un’origine più lontana del mito], chino sulla fonte, </a:t>
            </a:r>
            <a:r>
              <a:rPr lang="it-IT" sz="1600" dirty="0">
                <a:solidFill>
                  <a:srgbClr val="FF0000"/>
                </a:solidFill>
                <a:effectLst/>
                <a:ea typeface="Times New Roman" panose="02020603050405020304" pitchFamily="18" charset="0"/>
                <a:cs typeface="Times New Roman"/>
              </a:rPr>
              <a:t>non si riconosce</a:t>
            </a:r>
            <a:r>
              <a:rPr lang="it-IT" sz="1600" dirty="0">
                <a:effectLst/>
                <a:ea typeface="Times New Roman" panose="02020603050405020304" pitchFamily="18" charset="0"/>
                <a:cs typeface="Times New Roman"/>
              </a:rPr>
              <a:t> nell'immagine fluida che gli viene riflessa dalle acque. [...]. E se non si riconosce, è perché ciò che vede è </a:t>
            </a:r>
            <a:r>
              <a:rPr lang="it-IT" sz="1600" dirty="0">
                <a:solidFill>
                  <a:srgbClr val="FF0000"/>
                </a:solidFill>
                <a:effectLst/>
                <a:ea typeface="Times New Roman" panose="02020603050405020304" pitchFamily="18" charset="0"/>
                <a:cs typeface="Times New Roman"/>
              </a:rPr>
              <a:t>un'immagine</a:t>
            </a:r>
            <a:r>
              <a:rPr lang="it-IT" sz="1600" dirty="0">
                <a:effectLst/>
                <a:ea typeface="Times New Roman" panose="02020603050405020304" pitchFamily="18" charset="0"/>
                <a:cs typeface="Times New Roman"/>
              </a:rPr>
              <a:t>, che la similitudine di un'immagine non si riferisce a nessuno, avendo il carattere di non assomigliare a niente, ma che si innamora di essa, perché l'immagine - qualsiasi immagine - è attraente, un'attrazione del vuoto stesso della morte nel suo richiamo. [...] dovremmo piuttosto pensare che Narciso, vedendo l'immagine che non riconosce, veda in essa la parte divina, la parte non vivente dell'eternità (poiché l'immagine è incorruttibile) che, a sua insaputa, sarebbe la sua, e che non ha il diritto di guardare sotto pena di un vano desiderio, così che possiamo dire che </a:t>
            </a:r>
            <a:r>
              <a:rPr lang="it-IT" sz="1600" dirty="0">
                <a:solidFill>
                  <a:srgbClr val="FF0000"/>
                </a:solidFill>
                <a:effectLst/>
                <a:ea typeface="Times New Roman" panose="02020603050405020304" pitchFamily="18" charset="0"/>
                <a:cs typeface="Times New Roman"/>
              </a:rPr>
              <a:t>muore (se muore) da essere immortale</a:t>
            </a:r>
            <a:r>
              <a:rPr lang="it-IT" sz="1600" dirty="0">
                <a:effectLst/>
                <a:ea typeface="Times New Roman" panose="02020603050405020304" pitchFamily="18" charset="0"/>
                <a:cs typeface="Times New Roman"/>
              </a:rPr>
              <a:t>, un'immortalità dell'apparenza attestata dalla metamorfosi in un fiore, un fiore funebre o un fiore della retorica.» (Maurice Blanchot, </a:t>
            </a:r>
            <a:r>
              <a:rPr lang="it-IT" sz="1600" i="1" dirty="0">
                <a:effectLst/>
                <a:ea typeface="Times New Roman" panose="02020603050405020304" pitchFamily="18" charset="0"/>
                <a:cs typeface="Times New Roman"/>
              </a:rPr>
              <a:t>L'Écriture du désastre</a:t>
            </a:r>
            <a:r>
              <a:rPr lang="it-IT" sz="1600" dirty="0">
                <a:effectLst/>
                <a:ea typeface="Times New Roman" panose="02020603050405020304" pitchFamily="18" charset="0"/>
                <a:cs typeface="Times New Roman"/>
              </a:rPr>
              <a:t>, Paris 1980, p. 194. )</a:t>
            </a:r>
            <a:endParaRPr lang="fr-FR" sz="1600" dirty="0">
              <a:effectLst/>
              <a:ea typeface="Times New Roman" panose="02020603050405020304" pitchFamily="18" charset="0"/>
              <a:cs typeface="Times New Roman"/>
            </a:endParaRPr>
          </a:p>
        </p:txBody>
      </p:sp>
    </p:spTree>
    <p:extLst>
      <p:ext uri="{BB962C8B-B14F-4D97-AF65-F5344CB8AC3E}">
        <p14:creationId xmlns:p14="http://schemas.microsoft.com/office/powerpoint/2010/main" val="29295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4EB4262-8A70-4E2B-9730-1C842A445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80" y="322188"/>
            <a:ext cx="1894979" cy="1747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15AA6A-C315-4070-8FD7-15E0BB9FEDA2}"/>
              </a:ext>
            </a:extLst>
          </p:cNvPr>
          <p:cNvSpPr txBox="1"/>
          <p:nvPr/>
        </p:nvSpPr>
        <p:spPr>
          <a:xfrm>
            <a:off x="5350108" y="0"/>
            <a:ext cx="6335112" cy="6463308"/>
          </a:xfrm>
          <a:prstGeom prst="rect">
            <a:avLst/>
          </a:prstGeom>
          <a:noFill/>
        </p:spPr>
        <p:txBody>
          <a:bodyPr wrap="square" lIns="91440" tIns="45720" rIns="91440" bIns="45720" anchor="t">
            <a:spAutoFit/>
          </a:bodyPr>
          <a:lstStyle/>
          <a:p>
            <a:r>
              <a:rPr lang="fr-FR" dirty="0"/>
              <a:t>La </a:t>
            </a:r>
            <a:r>
              <a:rPr lang="fr-FR" dirty="0">
                <a:solidFill>
                  <a:srgbClr val="FF0000"/>
                </a:solidFill>
              </a:rPr>
              <a:t>Zoom </a:t>
            </a:r>
            <a:r>
              <a:rPr lang="fr-FR" dirty="0" err="1">
                <a:solidFill>
                  <a:srgbClr val="FF0000"/>
                </a:solidFill>
              </a:rPr>
              <a:t>dysmorphia</a:t>
            </a:r>
            <a:r>
              <a:rPr lang="fr-FR" dirty="0">
                <a:solidFill>
                  <a:srgbClr val="FF0000"/>
                </a:solidFill>
              </a:rPr>
              <a:t>  </a:t>
            </a:r>
            <a:r>
              <a:rPr lang="fr-FR" dirty="0"/>
              <a:t>è </a:t>
            </a:r>
            <a:r>
              <a:rPr lang="fr-FR" dirty="0" err="1"/>
              <a:t>definita</a:t>
            </a:r>
            <a:r>
              <a:rPr lang="fr-FR" dirty="0"/>
              <a:t> come </a:t>
            </a:r>
            <a:r>
              <a:rPr lang="fr-FR" dirty="0" err="1"/>
              <a:t>una</a:t>
            </a:r>
            <a:r>
              <a:rPr lang="fr-FR" dirty="0"/>
              <a:t> </a:t>
            </a:r>
            <a:r>
              <a:rPr lang="fr-FR" dirty="0" err="1"/>
              <a:t>percezione</a:t>
            </a:r>
            <a:r>
              <a:rPr lang="fr-FR" dirty="0"/>
              <a:t> </a:t>
            </a:r>
            <a:r>
              <a:rPr lang="fr-FR" dirty="0" err="1"/>
              <a:t>negativa</a:t>
            </a:r>
            <a:r>
              <a:rPr lang="fr-FR" dirty="0"/>
              <a:t> </a:t>
            </a:r>
            <a:r>
              <a:rPr lang="fr-FR" dirty="0" err="1"/>
              <a:t>alterata</a:t>
            </a:r>
            <a:r>
              <a:rPr lang="fr-FR" dirty="0"/>
              <a:t> o </a:t>
            </a:r>
            <a:r>
              <a:rPr lang="fr-FR" dirty="0" err="1"/>
              <a:t>distorta</a:t>
            </a:r>
            <a:r>
              <a:rPr lang="fr-FR" dirty="0"/>
              <a:t> </a:t>
            </a:r>
            <a:r>
              <a:rPr lang="fr-FR" dirty="0" err="1"/>
              <a:t>dell’immagine</a:t>
            </a:r>
            <a:r>
              <a:rPr lang="fr-FR" dirty="0"/>
              <a:t> </a:t>
            </a:r>
            <a:r>
              <a:rPr lang="fr-FR" dirty="0" err="1"/>
              <a:t>del</a:t>
            </a:r>
            <a:r>
              <a:rPr lang="fr-FR" dirty="0"/>
              <a:t> proprio corpo </a:t>
            </a:r>
            <a:r>
              <a:rPr lang="fr-FR" dirty="0" err="1"/>
              <a:t>trasmessa</a:t>
            </a:r>
            <a:r>
              <a:rPr lang="fr-FR" dirty="0"/>
              <a:t> da </a:t>
            </a:r>
            <a:r>
              <a:rPr lang="fr-FR" dirty="0" err="1"/>
              <a:t>una</a:t>
            </a:r>
            <a:r>
              <a:rPr lang="fr-FR" dirty="0"/>
              <a:t> </a:t>
            </a:r>
            <a:r>
              <a:rPr lang="fr-FR" dirty="0" err="1"/>
              <a:t>telecamera</a:t>
            </a:r>
            <a:r>
              <a:rPr lang="fr-FR" dirty="0"/>
              <a:t> di  un computer o di un </a:t>
            </a:r>
            <a:r>
              <a:rPr lang="fr-FR" dirty="0" err="1"/>
              <a:t>telefono</a:t>
            </a:r>
            <a:r>
              <a:rPr lang="fr-FR" dirty="0"/>
              <a:t> e </a:t>
            </a:r>
            <a:r>
              <a:rPr lang="fr-FR" dirty="0" err="1"/>
              <a:t>causata</a:t>
            </a:r>
            <a:r>
              <a:rPr lang="fr-FR" dirty="0"/>
              <a:t> dal </a:t>
            </a:r>
            <a:r>
              <a:rPr lang="fr-FR" dirty="0" err="1"/>
              <a:t>trascorre</a:t>
            </a:r>
            <a:r>
              <a:rPr lang="fr-FR" dirty="0"/>
              <a:t> </a:t>
            </a:r>
            <a:r>
              <a:rPr lang="fr-FR" dirty="0" err="1"/>
              <a:t>troppo</a:t>
            </a:r>
            <a:r>
              <a:rPr lang="fr-FR" dirty="0"/>
              <a:t> tempo di </a:t>
            </a:r>
            <a:r>
              <a:rPr lang="fr-FR" dirty="0" err="1"/>
              <a:t>fronte</a:t>
            </a:r>
            <a:r>
              <a:rPr lang="fr-FR" dirty="0"/>
              <a:t> a </a:t>
            </a:r>
            <a:r>
              <a:rPr lang="fr-FR" dirty="0" err="1"/>
              <a:t>questi</a:t>
            </a:r>
            <a:r>
              <a:rPr lang="fr-FR" dirty="0"/>
              <a:t> </a:t>
            </a:r>
            <a:r>
              <a:rPr lang="fr-FR" dirty="0" err="1"/>
              <a:t>device</a:t>
            </a:r>
            <a:r>
              <a:rPr lang="fr-FR" dirty="0"/>
              <a:t>.</a:t>
            </a:r>
          </a:p>
          <a:p>
            <a:endParaRPr lang="fr-FR" dirty="0"/>
          </a:p>
          <a:p>
            <a:r>
              <a:rPr lang="fr-FR" dirty="0"/>
              <a:t>I </a:t>
            </a:r>
            <a:r>
              <a:rPr lang="fr-FR" dirty="0" err="1"/>
              <a:t>ricercatori</a:t>
            </a:r>
            <a:r>
              <a:rPr lang="fr-FR" dirty="0"/>
              <a:t> </a:t>
            </a:r>
            <a:r>
              <a:rPr lang="fr-FR" dirty="0" err="1"/>
              <a:t>hanno</a:t>
            </a:r>
            <a:r>
              <a:rPr lang="fr-FR" dirty="0"/>
              <a:t> </a:t>
            </a:r>
            <a:r>
              <a:rPr lang="fr-FR" dirty="0" err="1"/>
              <a:t>inoltre</a:t>
            </a:r>
            <a:r>
              <a:rPr lang="fr-FR" dirty="0"/>
              <a:t>  </a:t>
            </a:r>
            <a:r>
              <a:rPr lang="fr-FR" dirty="0" err="1"/>
              <a:t>cercato</a:t>
            </a:r>
            <a:r>
              <a:rPr lang="fr-FR" dirty="0"/>
              <a:t>  di </a:t>
            </a:r>
            <a:r>
              <a:rPr lang="fr-FR" dirty="0" err="1"/>
              <a:t>porre</a:t>
            </a:r>
            <a:r>
              <a:rPr lang="fr-FR" dirty="0"/>
              <a:t> l’</a:t>
            </a:r>
            <a:r>
              <a:rPr lang="fr-FR" dirty="0" err="1"/>
              <a:t>accento</a:t>
            </a:r>
            <a:r>
              <a:rPr lang="fr-FR" dirty="0"/>
              <a:t> </a:t>
            </a:r>
            <a:r>
              <a:rPr lang="fr-FR" dirty="0" err="1"/>
              <a:t>sul</a:t>
            </a:r>
            <a:r>
              <a:rPr lang="fr-FR" dirty="0"/>
              <a:t> </a:t>
            </a:r>
            <a:r>
              <a:rPr lang="fr-FR" dirty="0" err="1"/>
              <a:t>fatto</a:t>
            </a:r>
            <a:r>
              <a:rPr lang="fr-FR" dirty="0"/>
              <a:t> </a:t>
            </a:r>
            <a:r>
              <a:rPr lang="fr-FR" dirty="0" err="1"/>
              <a:t>che</a:t>
            </a:r>
            <a:r>
              <a:rPr lang="fr-FR" dirty="0"/>
              <a:t>  la </a:t>
            </a:r>
            <a:r>
              <a:rPr lang="fr-FR" dirty="0" err="1"/>
              <a:t>percezione</a:t>
            </a:r>
            <a:r>
              <a:rPr lang="fr-FR" dirty="0"/>
              <a:t> </a:t>
            </a:r>
            <a:r>
              <a:rPr lang="fr-FR" dirty="0" err="1"/>
              <a:t>che</a:t>
            </a:r>
            <a:r>
              <a:rPr lang="fr-FR" dirty="0"/>
              <a:t> le </a:t>
            </a:r>
            <a:r>
              <a:rPr lang="fr-FR" dirty="0" err="1"/>
              <a:t>persone</a:t>
            </a:r>
            <a:r>
              <a:rPr lang="fr-FR" dirty="0"/>
              <a:t> </a:t>
            </a:r>
            <a:r>
              <a:rPr lang="fr-FR" dirty="0" err="1"/>
              <a:t>hanno</a:t>
            </a:r>
            <a:r>
              <a:rPr lang="fr-FR" dirty="0"/>
              <a:t> </a:t>
            </a:r>
            <a:r>
              <a:rPr lang="fr-FR" dirty="0" err="1"/>
              <a:t>della</a:t>
            </a:r>
            <a:r>
              <a:rPr lang="fr-FR" dirty="0"/>
              <a:t> </a:t>
            </a:r>
            <a:r>
              <a:rPr lang="fr-FR" dirty="0" err="1"/>
              <a:t>loro</a:t>
            </a:r>
            <a:r>
              <a:rPr lang="fr-FR" dirty="0"/>
              <a:t> </a:t>
            </a:r>
            <a:r>
              <a:rPr lang="fr-FR" dirty="0" err="1"/>
              <a:t>immagine</a:t>
            </a:r>
            <a:r>
              <a:rPr lang="fr-FR" dirty="0"/>
              <a:t> </a:t>
            </a:r>
            <a:r>
              <a:rPr lang="fr-FR" dirty="0" err="1"/>
              <a:t>attraverso</a:t>
            </a:r>
            <a:r>
              <a:rPr lang="fr-FR" dirty="0"/>
              <a:t> </a:t>
            </a:r>
            <a:r>
              <a:rPr lang="fr-FR" dirty="0" err="1"/>
              <a:t>uno</a:t>
            </a:r>
            <a:r>
              <a:rPr lang="fr-FR" dirty="0"/>
              <a:t> </a:t>
            </a:r>
            <a:r>
              <a:rPr lang="fr-FR" dirty="0" err="1"/>
              <a:t>schermo</a:t>
            </a:r>
            <a:r>
              <a:rPr lang="fr-FR" dirty="0"/>
              <a:t> è </a:t>
            </a:r>
            <a:r>
              <a:rPr lang="fr-FR" dirty="0" err="1"/>
              <a:t>distorta</a:t>
            </a:r>
            <a:r>
              <a:rPr lang="fr-FR" dirty="0"/>
              <a:t>, </a:t>
            </a:r>
            <a:r>
              <a:rPr lang="fr-FR" dirty="0" err="1"/>
              <a:t>così</a:t>
            </a:r>
            <a:r>
              <a:rPr lang="fr-FR" dirty="0"/>
              <a:t> come </a:t>
            </a:r>
            <a:r>
              <a:rPr lang="fr-FR" dirty="0" err="1"/>
              <a:t>sottolineato</a:t>
            </a:r>
            <a:r>
              <a:rPr lang="fr-FR" dirty="0"/>
              <a:t> a </a:t>
            </a:r>
            <a:r>
              <a:rPr lang="fr-FR" dirty="0" err="1"/>
              <a:t>proposito</a:t>
            </a:r>
            <a:r>
              <a:rPr lang="fr-FR" dirty="0"/>
              <a:t> dei </a:t>
            </a:r>
            <a:r>
              <a:rPr lang="fr-FR" dirty="0">
                <a:solidFill>
                  <a:srgbClr val="FF0000"/>
                </a:solidFill>
              </a:rPr>
              <a:t>selfie,</a:t>
            </a:r>
            <a:r>
              <a:rPr lang="fr-FR" dirty="0"/>
              <a:t> a causa delle </a:t>
            </a:r>
            <a:r>
              <a:rPr lang="fr-FR" dirty="0" err="1"/>
              <a:t>proprietà</a:t>
            </a:r>
            <a:r>
              <a:rPr lang="fr-FR" dirty="0"/>
              <a:t> </a:t>
            </a:r>
            <a:r>
              <a:rPr lang="fr-FR" dirty="0" err="1"/>
              <a:t>intrinseche</a:t>
            </a:r>
            <a:r>
              <a:rPr lang="fr-FR" dirty="0"/>
              <a:t> </a:t>
            </a:r>
            <a:r>
              <a:rPr lang="fr-FR" dirty="0" err="1"/>
              <a:t>della</a:t>
            </a:r>
            <a:r>
              <a:rPr lang="fr-FR" dirty="0"/>
              <a:t> </a:t>
            </a:r>
            <a:r>
              <a:rPr lang="fr-FR" dirty="0" err="1"/>
              <a:t>tecnologia</a:t>
            </a:r>
            <a:r>
              <a:rPr lang="fr-FR" dirty="0"/>
              <a:t> </a:t>
            </a:r>
            <a:r>
              <a:rPr lang="fr-FR" dirty="0" err="1"/>
              <a:t>utilizzata</a:t>
            </a:r>
            <a:r>
              <a:rPr lang="fr-FR" dirty="0"/>
              <a:t>, </a:t>
            </a:r>
            <a:r>
              <a:rPr lang="fr-FR" dirty="0" err="1"/>
              <a:t>sottolinenando</a:t>
            </a:r>
            <a:r>
              <a:rPr lang="fr-FR" dirty="0"/>
              <a:t> </a:t>
            </a:r>
            <a:r>
              <a:rPr lang="fr-FR" dirty="0" err="1"/>
              <a:t>che</a:t>
            </a:r>
            <a:r>
              <a:rPr lang="fr-FR" dirty="0"/>
              <a:t>  le </a:t>
            </a:r>
            <a:r>
              <a:rPr lang="fr-FR" dirty="0" err="1"/>
              <a:t>fotocamere</a:t>
            </a:r>
            <a:r>
              <a:rPr lang="fr-FR" dirty="0"/>
              <a:t> </a:t>
            </a:r>
            <a:r>
              <a:rPr lang="fr-FR" dirty="0" err="1"/>
              <a:t>frontali</a:t>
            </a:r>
            <a:r>
              <a:rPr lang="fr-FR" dirty="0"/>
              <a:t> </a:t>
            </a:r>
            <a:r>
              <a:rPr lang="fr-FR" dirty="0" err="1"/>
              <a:t>utilizzate</a:t>
            </a:r>
            <a:r>
              <a:rPr lang="fr-FR" dirty="0"/>
              <a:t> </a:t>
            </a:r>
            <a:r>
              <a:rPr lang="fr-FR" dirty="0" err="1"/>
              <a:t>nei</a:t>
            </a:r>
            <a:r>
              <a:rPr lang="fr-FR" dirty="0"/>
              <a:t> vari </a:t>
            </a:r>
            <a:r>
              <a:rPr lang="fr-FR" dirty="0" err="1"/>
              <a:t>device</a:t>
            </a:r>
            <a:r>
              <a:rPr lang="fr-FR" dirty="0"/>
              <a:t>, </a:t>
            </a:r>
            <a:r>
              <a:rPr lang="fr-FR" dirty="0" err="1"/>
              <a:t>possono</a:t>
            </a:r>
            <a:r>
              <a:rPr lang="fr-FR" dirty="0"/>
              <a:t> </a:t>
            </a:r>
            <a:r>
              <a:rPr lang="fr-FR" dirty="0" err="1"/>
              <a:t>cambiare</a:t>
            </a:r>
            <a:r>
              <a:rPr lang="fr-FR" dirty="0"/>
              <a:t>  le </a:t>
            </a:r>
            <a:r>
              <a:rPr lang="fr-FR" dirty="0" err="1"/>
              <a:t>proporzioni</a:t>
            </a:r>
            <a:r>
              <a:rPr lang="fr-FR" dirty="0"/>
              <a:t> </a:t>
            </a:r>
            <a:r>
              <a:rPr lang="fr-FR" dirty="0" err="1"/>
              <a:t>del</a:t>
            </a:r>
            <a:r>
              <a:rPr lang="fr-FR" dirty="0"/>
              <a:t> </a:t>
            </a:r>
            <a:r>
              <a:rPr lang="fr-FR" dirty="0" err="1"/>
              <a:t>viso</a:t>
            </a:r>
            <a:r>
              <a:rPr lang="fr-FR" dirty="0"/>
              <a:t>, </a:t>
            </a:r>
            <a:r>
              <a:rPr lang="fr-FR" dirty="0" err="1"/>
              <a:t>peggiorando</a:t>
            </a:r>
            <a:r>
              <a:rPr lang="fr-FR" dirty="0"/>
              <a:t> la </a:t>
            </a:r>
            <a:r>
              <a:rPr lang="fr-FR" dirty="0" err="1"/>
              <a:t>percezione</a:t>
            </a:r>
            <a:r>
              <a:rPr lang="fr-FR" dirty="0"/>
              <a:t> </a:t>
            </a:r>
            <a:r>
              <a:rPr lang="fr-FR" dirty="0" err="1"/>
              <a:t>del</a:t>
            </a:r>
            <a:r>
              <a:rPr lang="fr-FR" dirty="0"/>
              <a:t> proprio </a:t>
            </a:r>
            <a:r>
              <a:rPr lang="fr-FR" dirty="0" err="1"/>
              <a:t>aspetto</a:t>
            </a:r>
            <a:r>
              <a:rPr lang="fr-FR" dirty="0"/>
              <a:t>.</a:t>
            </a:r>
          </a:p>
          <a:p>
            <a:endParaRPr lang="fr-FR" dirty="0"/>
          </a:p>
          <a:p>
            <a:r>
              <a:rPr lang="fr-FR" err="1"/>
              <a:t>Foto</a:t>
            </a:r>
            <a:r>
              <a:rPr lang="fr-FR" dirty="0"/>
              <a:t> A: Il </a:t>
            </a:r>
            <a:r>
              <a:rPr lang="fr-FR" err="1"/>
              <a:t>viso</a:t>
            </a:r>
            <a:r>
              <a:rPr lang="fr-FR" dirty="0"/>
              <a:t>  </a:t>
            </a:r>
            <a:r>
              <a:rPr lang="fr-FR" err="1"/>
              <a:t>quando</a:t>
            </a:r>
            <a:r>
              <a:rPr lang="fr-FR" dirty="0"/>
              <a:t> la </a:t>
            </a:r>
            <a:r>
              <a:rPr lang="fr-FR" err="1"/>
              <a:t>fotografia</a:t>
            </a:r>
            <a:r>
              <a:rPr lang="fr-FR" dirty="0"/>
              <a:t> </a:t>
            </a:r>
            <a:r>
              <a:rPr lang="fr-FR" err="1"/>
              <a:t>viene</a:t>
            </a:r>
            <a:r>
              <a:rPr lang="fr-FR" dirty="0"/>
              <a:t> </a:t>
            </a:r>
            <a:r>
              <a:rPr lang="fr-FR" err="1"/>
              <a:t>scattata</a:t>
            </a:r>
            <a:r>
              <a:rPr lang="fr-FR" dirty="0"/>
              <a:t> a </a:t>
            </a:r>
            <a:r>
              <a:rPr lang="fr-FR" dirty="0">
                <a:solidFill>
                  <a:srgbClr val="FF0000"/>
                </a:solidFill>
              </a:rPr>
              <a:t>31 cm</a:t>
            </a:r>
            <a:r>
              <a:rPr lang="fr-FR" dirty="0"/>
              <a:t> . </a:t>
            </a:r>
            <a:r>
              <a:rPr lang="fr-FR" err="1"/>
              <a:t>FotoB</a:t>
            </a:r>
            <a:r>
              <a:rPr lang="fr-FR" dirty="0"/>
              <a:t>: il </a:t>
            </a:r>
            <a:r>
              <a:rPr lang="fr-FR" err="1"/>
              <a:t>viso</a:t>
            </a:r>
            <a:r>
              <a:rPr lang="fr-FR" dirty="0"/>
              <a:t> </a:t>
            </a:r>
            <a:r>
              <a:rPr lang="fr-FR" err="1"/>
              <a:t>quando</a:t>
            </a:r>
            <a:r>
              <a:rPr lang="fr-FR" dirty="0"/>
              <a:t> la </a:t>
            </a:r>
            <a:r>
              <a:rPr lang="fr-FR" err="1"/>
              <a:t>fotografia</a:t>
            </a:r>
            <a:r>
              <a:rPr lang="fr-FR" dirty="0"/>
              <a:t> </a:t>
            </a:r>
            <a:r>
              <a:rPr lang="fr-FR" err="1"/>
              <a:t>viene</a:t>
            </a:r>
            <a:r>
              <a:rPr lang="fr-FR" dirty="0"/>
              <a:t> </a:t>
            </a:r>
            <a:r>
              <a:rPr lang="fr-FR" err="1"/>
              <a:t>scattata</a:t>
            </a:r>
            <a:r>
              <a:rPr lang="fr-FR" dirty="0"/>
              <a:t> a 1,5 </a:t>
            </a:r>
            <a:r>
              <a:rPr lang="fr-FR" err="1"/>
              <a:t>metri</a:t>
            </a:r>
            <a:r>
              <a:rPr lang="fr-FR" dirty="0"/>
              <a:t>. C: </a:t>
            </a:r>
            <a:r>
              <a:rPr lang="fr-FR" err="1"/>
              <a:t>Modello</a:t>
            </a:r>
            <a:r>
              <a:rPr lang="fr-FR" dirty="0"/>
              <a:t> </a:t>
            </a:r>
            <a:r>
              <a:rPr lang="fr-FR" err="1"/>
              <a:t>derivato</a:t>
            </a:r>
            <a:r>
              <a:rPr lang="fr-FR" dirty="0"/>
              <a:t> </a:t>
            </a:r>
            <a:r>
              <a:rPr lang="fr-FR" err="1"/>
              <a:t>della</a:t>
            </a:r>
            <a:r>
              <a:rPr lang="fr-FR" dirty="0"/>
              <a:t> testa e </a:t>
            </a:r>
            <a:r>
              <a:rPr lang="fr-FR" err="1"/>
              <a:t>del</a:t>
            </a:r>
            <a:r>
              <a:rPr lang="fr-FR" dirty="0"/>
              <a:t> </a:t>
            </a:r>
            <a:r>
              <a:rPr lang="fr-FR" err="1"/>
              <a:t>viso</a:t>
            </a:r>
            <a:r>
              <a:rPr lang="fr-FR" dirty="0"/>
              <a:t> </a:t>
            </a:r>
            <a:r>
              <a:rPr lang="fr-FR" err="1"/>
              <a:t>utilizzato</a:t>
            </a:r>
            <a:r>
              <a:rPr lang="fr-FR" dirty="0"/>
              <a:t> per </a:t>
            </a:r>
            <a:r>
              <a:rPr lang="fr-FR" err="1"/>
              <a:t>calcolare</a:t>
            </a:r>
            <a:r>
              <a:rPr lang="fr-FR" dirty="0"/>
              <a:t> l’</a:t>
            </a:r>
            <a:r>
              <a:rPr lang="fr-FR" err="1"/>
              <a:t>estensione</a:t>
            </a:r>
            <a:r>
              <a:rPr lang="fr-FR" dirty="0"/>
              <a:t> </a:t>
            </a:r>
            <a:r>
              <a:rPr lang="fr-FR" err="1"/>
              <a:t>della</a:t>
            </a:r>
            <a:r>
              <a:rPr lang="fr-FR" dirty="0"/>
              <a:t> </a:t>
            </a:r>
            <a:r>
              <a:rPr lang="fr-FR" err="1"/>
              <a:t>distorsione</a:t>
            </a:r>
            <a:r>
              <a:rPr lang="fr-FR" dirty="0"/>
              <a:t>. Per il </a:t>
            </a:r>
            <a:r>
              <a:rPr lang="fr-FR" err="1"/>
              <a:t>modello</a:t>
            </a:r>
            <a:r>
              <a:rPr lang="fr-FR" dirty="0"/>
              <a:t> </a:t>
            </a:r>
            <a:r>
              <a:rPr lang="fr-FR" err="1"/>
              <a:t>derivato</a:t>
            </a:r>
            <a:r>
              <a:rPr lang="fr-FR" dirty="0"/>
              <a:t>, la </a:t>
            </a:r>
            <a:r>
              <a:rPr lang="fr-FR" err="1"/>
              <a:t>linea</a:t>
            </a:r>
            <a:r>
              <a:rPr lang="fr-FR" dirty="0"/>
              <a:t> tra A e B </a:t>
            </a:r>
            <a:r>
              <a:rPr lang="fr-FR" err="1"/>
              <a:t>rappresenta</a:t>
            </a:r>
            <a:r>
              <a:rPr lang="fr-FR" dirty="0"/>
              <a:t> l’</a:t>
            </a:r>
            <a:r>
              <a:rPr lang="fr-FR" err="1"/>
              <a:t>ampiezza</a:t>
            </a:r>
            <a:r>
              <a:rPr lang="fr-FR" dirty="0"/>
              <a:t> </a:t>
            </a:r>
            <a:r>
              <a:rPr lang="fr-FR" err="1"/>
              <a:t>bizigomatica</a:t>
            </a:r>
            <a:r>
              <a:rPr lang="fr-FR" dirty="0"/>
              <a:t>; la </a:t>
            </a:r>
            <a:r>
              <a:rPr lang="fr-FR" err="1"/>
              <a:t>linea</a:t>
            </a:r>
            <a:r>
              <a:rPr lang="fr-FR" dirty="0"/>
              <a:t> tra C e O, asse </a:t>
            </a:r>
            <a:r>
              <a:rPr lang="fr-FR" err="1"/>
              <a:t>della</a:t>
            </a:r>
            <a:r>
              <a:rPr lang="fr-FR" dirty="0"/>
              <a:t> </a:t>
            </a:r>
            <a:r>
              <a:rPr lang="fr-FR" err="1"/>
              <a:t>telecamera</a:t>
            </a:r>
            <a:r>
              <a:rPr lang="fr-FR" dirty="0"/>
              <a:t>; D, D ′, E </a:t>
            </a:r>
            <a:r>
              <a:rPr lang="fr-FR" err="1"/>
              <a:t>ed</a:t>
            </a:r>
            <a:r>
              <a:rPr lang="fr-FR" dirty="0"/>
              <a:t> E ′ sono </a:t>
            </a:r>
            <a:r>
              <a:rPr lang="fr-FR" err="1"/>
              <a:t>punti</a:t>
            </a:r>
            <a:r>
              <a:rPr lang="fr-FR" dirty="0"/>
              <a:t> di </a:t>
            </a:r>
            <a:r>
              <a:rPr lang="fr-FR" err="1"/>
              <a:t>riferimento</a:t>
            </a:r>
            <a:r>
              <a:rPr lang="fr-FR" dirty="0"/>
              <a:t> senza nome; la </a:t>
            </a:r>
            <a:r>
              <a:rPr lang="fr-FR" err="1"/>
              <a:t>linea</a:t>
            </a:r>
            <a:r>
              <a:rPr lang="fr-FR" dirty="0"/>
              <a:t> tra J e K, </a:t>
            </a:r>
            <a:r>
              <a:rPr lang="fr-FR" err="1"/>
              <a:t>larghezza</a:t>
            </a:r>
            <a:r>
              <a:rPr lang="fr-FR" dirty="0"/>
              <a:t> </a:t>
            </a:r>
            <a:r>
              <a:rPr lang="fr-FR" err="1"/>
              <a:t>del</a:t>
            </a:r>
            <a:r>
              <a:rPr lang="fr-FR" dirty="0"/>
              <a:t> </a:t>
            </a:r>
            <a:r>
              <a:rPr lang="fr-FR" err="1"/>
              <a:t>naso</a:t>
            </a:r>
            <a:r>
              <a:rPr lang="fr-FR" dirty="0"/>
              <a:t>; la </a:t>
            </a:r>
            <a:r>
              <a:rPr lang="fr-FR" err="1"/>
              <a:t>linea</a:t>
            </a:r>
            <a:r>
              <a:rPr lang="fr-FR" dirty="0"/>
              <a:t> tra O e N, </a:t>
            </a:r>
            <a:r>
              <a:rPr lang="fr-FR" err="1"/>
              <a:t>lunghezza</a:t>
            </a:r>
            <a:r>
              <a:rPr lang="fr-FR" dirty="0"/>
              <a:t> </a:t>
            </a:r>
            <a:r>
              <a:rPr lang="fr-FR" err="1"/>
              <a:t>della</a:t>
            </a:r>
            <a:r>
              <a:rPr lang="fr-FR" dirty="0"/>
              <a:t> testa </a:t>
            </a:r>
            <a:r>
              <a:rPr lang="fr-FR" err="1"/>
              <a:t>dimezzata</a:t>
            </a:r>
            <a:r>
              <a:rPr lang="fr-FR" dirty="0"/>
              <a:t>; la </a:t>
            </a:r>
            <a:r>
              <a:rPr lang="fr-FR" err="1"/>
              <a:t>linea</a:t>
            </a:r>
            <a:r>
              <a:rPr lang="fr-FR" dirty="0"/>
              <a:t> tra N e Z, </a:t>
            </a:r>
            <a:r>
              <a:rPr lang="fr-FR" err="1"/>
              <a:t>protrusione</a:t>
            </a:r>
            <a:r>
              <a:rPr lang="fr-FR" dirty="0"/>
              <a:t> </a:t>
            </a:r>
            <a:r>
              <a:rPr lang="fr-FR" err="1"/>
              <a:t>del</a:t>
            </a:r>
            <a:r>
              <a:rPr lang="fr-FR" dirty="0"/>
              <a:t> </a:t>
            </a:r>
            <a:r>
              <a:rPr lang="fr-FR" err="1"/>
              <a:t>naso</a:t>
            </a:r>
            <a:r>
              <a:rPr lang="fr-FR" dirty="0"/>
              <a:t>; la </a:t>
            </a:r>
            <a:r>
              <a:rPr lang="fr-FR" err="1"/>
              <a:t>linea</a:t>
            </a:r>
            <a:r>
              <a:rPr lang="fr-FR" dirty="0"/>
              <a:t> tra R e S, </a:t>
            </a:r>
            <a:r>
              <a:rPr lang="fr-FR" err="1"/>
              <a:t>distanza</a:t>
            </a:r>
            <a:r>
              <a:rPr lang="fr-FR" dirty="0"/>
              <a:t> intercrurale. </a:t>
            </a:r>
            <a:r>
              <a:rPr lang="fr-FR" err="1"/>
              <a:t>Courtesy</a:t>
            </a:r>
            <a:r>
              <a:rPr lang="fr-FR" dirty="0"/>
              <a:t> of https://www.ncbi.nlm.nih.gov/pubmed/29494735</a:t>
            </a:r>
          </a:p>
        </p:txBody>
      </p:sp>
      <p:pic>
        <p:nvPicPr>
          <p:cNvPr id="1028" name="Picture 4">
            <a:extLst>
              <a:ext uri="{FF2B5EF4-FFF2-40B4-BE49-F238E27FC236}">
                <a16:creationId xmlns:a16="http://schemas.microsoft.com/office/drawing/2014/main" id="{B6D78147-D496-43DE-A933-48D62C22A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45" y="2904655"/>
            <a:ext cx="4057666" cy="3258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6396663-8E78-48C7-AB84-806679D5B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678" y="254923"/>
            <a:ext cx="2129816" cy="219404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7FE6F42-A89A-2E7B-1186-C0913869DBC6}"/>
              </a:ext>
            </a:extLst>
          </p:cNvPr>
          <p:cNvSpPr txBox="1"/>
          <p:nvPr/>
        </p:nvSpPr>
        <p:spPr>
          <a:xfrm>
            <a:off x="2179608" y="601836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Edward Hall </a:t>
            </a:r>
            <a:r>
              <a:rPr lang="fr-FR" dirty="0" err="1"/>
              <a:t>prossemica</a:t>
            </a:r>
            <a:endParaRPr lang="fr-FR">
              <a:cs typeface="Calibri"/>
            </a:endParaRPr>
          </a:p>
          <a:p>
            <a:endParaRPr lang="fr-FR" dirty="0">
              <a:cs typeface="Calibri"/>
            </a:endParaRPr>
          </a:p>
        </p:txBody>
      </p:sp>
    </p:spTree>
    <p:extLst>
      <p:ext uri="{BB962C8B-B14F-4D97-AF65-F5344CB8AC3E}">
        <p14:creationId xmlns:p14="http://schemas.microsoft.com/office/powerpoint/2010/main" val="384270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C5A039A-8C61-4928-B8ED-F2430BDED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54" y="2447966"/>
            <a:ext cx="6270263" cy="41519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1F8DFA-F221-42D3-8325-F0E24C90B017}"/>
              </a:ext>
            </a:extLst>
          </p:cNvPr>
          <p:cNvSpPr txBox="1"/>
          <p:nvPr/>
        </p:nvSpPr>
        <p:spPr>
          <a:xfrm>
            <a:off x="7120024" y="3663294"/>
            <a:ext cx="4626951" cy="2831544"/>
          </a:xfrm>
          <a:prstGeom prst="rect">
            <a:avLst/>
          </a:prstGeom>
          <a:noFill/>
        </p:spPr>
        <p:txBody>
          <a:bodyPr wrap="square">
            <a:spAutoFit/>
          </a:bodyPr>
          <a:lstStyle/>
          <a:p>
            <a:pPr algn="just" fontAlgn="base"/>
            <a:r>
              <a:rPr lang="fr-FR" dirty="0"/>
              <a:t>un </a:t>
            </a:r>
            <a:r>
              <a:rPr lang="fr-FR" sz="1600" dirty="0" err="1"/>
              <a:t>recente</a:t>
            </a:r>
            <a:r>
              <a:rPr lang="fr-FR" sz="1600" dirty="0"/>
              <a:t> </a:t>
            </a:r>
            <a:r>
              <a:rPr lang="fr-FR" sz="1600" dirty="0" err="1"/>
              <a:t>sondaggio</a:t>
            </a:r>
            <a:r>
              <a:rPr lang="fr-FR" sz="1600" dirty="0"/>
              <a:t> </a:t>
            </a:r>
            <a:r>
              <a:rPr lang="fr-FR" sz="1600" dirty="0" err="1"/>
              <a:t>effettuato</a:t>
            </a:r>
            <a:r>
              <a:rPr lang="fr-FR" sz="1600" dirty="0"/>
              <a:t> presso un </a:t>
            </a:r>
            <a:r>
              <a:rPr lang="fr-FR" sz="1600" dirty="0" err="1"/>
              <a:t>pubblico</a:t>
            </a:r>
            <a:r>
              <a:rPr lang="fr-FR" sz="1600" dirty="0"/>
              <a:t> più </a:t>
            </a:r>
            <a:r>
              <a:rPr lang="fr-FR" sz="1600" dirty="0" err="1"/>
              <a:t>ampio</a:t>
            </a:r>
            <a:r>
              <a:rPr lang="fr-FR" sz="1600" dirty="0"/>
              <a:t>, ha </a:t>
            </a:r>
            <a:r>
              <a:rPr lang="fr-FR" sz="1600" dirty="0" err="1"/>
              <a:t>messo</a:t>
            </a:r>
            <a:r>
              <a:rPr lang="fr-FR" sz="1600" dirty="0"/>
              <a:t> in </a:t>
            </a:r>
            <a:r>
              <a:rPr lang="fr-FR" sz="1600" dirty="0" err="1"/>
              <a:t>evidenza</a:t>
            </a:r>
            <a:r>
              <a:rPr lang="fr-FR" sz="1600" dirty="0"/>
              <a:t> </a:t>
            </a:r>
            <a:r>
              <a:rPr lang="fr-FR" sz="1600" dirty="0" err="1"/>
              <a:t>che</a:t>
            </a:r>
            <a:r>
              <a:rPr lang="fr-FR" sz="1600" dirty="0"/>
              <a:t> il 40% </a:t>
            </a:r>
            <a:r>
              <a:rPr lang="fr-FR" sz="1600" dirty="0" err="1"/>
              <a:t>degli</a:t>
            </a:r>
            <a:r>
              <a:rPr lang="fr-FR" sz="1600" dirty="0"/>
              <a:t> </a:t>
            </a:r>
            <a:r>
              <a:rPr lang="fr-FR" sz="1600" dirty="0" err="1"/>
              <a:t>intervistati</a:t>
            </a:r>
            <a:r>
              <a:rPr lang="fr-FR" sz="1600" dirty="0"/>
              <a:t> ha </a:t>
            </a:r>
            <a:r>
              <a:rPr lang="fr-FR" sz="1600" dirty="0" err="1"/>
              <a:t>dichiarato</a:t>
            </a:r>
            <a:r>
              <a:rPr lang="fr-FR" sz="1600" dirty="0"/>
              <a:t> </a:t>
            </a:r>
            <a:r>
              <a:rPr lang="fr-FR" sz="1600" dirty="0" err="1"/>
              <a:t>che</a:t>
            </a:r>
            <a:r>
              <a:rPr lang="fr-FR" sz="1600" dirty="0"/>
              <a:t>, pur non </a:t>
            </a:r>
            <a:r>
              <a:rPr lang="fr-FR" sz="1600" dirty="0" err="1"/>
              <a:t>essendosi</a:t>
            </a:r>
            <a:r>
              <a:rPr lang="fr-FR" sz="1600" dirty="0"/>
              <a:t> mai  </a:t>
            </a:r>
            <a:r>
              <a:rPr lang="fr-FR" sz="1600" dirty="0" err="1"/>
              <a:t>sottoposto</a:t>
            </a:r>
            <a:r>
              <a:rPr lang="fr-FR" sz="1600" dirty="0"/>
              <a:t> a </a:t>
            </a:r>
            <a:r>
              <a:rPr lang="fr-FR" sz="1600" dirty="0" err="1"/>
              <a:t>trattamenti</a:t>
            </a:r>
            <a:r>
              <a:rPr lang="fr-FR" sz="1600" dirty="0"/>
              <a:t> </a:t>
            </a:r>
            <a:r>
              <a:rPr lang="fr-FR" sz="1600" dirty="0" err="1"/>
              <a:t>estetici</a:t>
            </a:r>
            <a:r>
              <a:rPr lang="fr-FR" sz="1600" dirty="0"/>
              <a:t> di </a:t>
            </a:r>
            <a:r>
              <a:rPr lang="fr-FR" sz="1600" dirty="0" err="1"/>
              <a:t>alcun</a:t>
            </a:r>
            <a:r>
              <a:rPr lang="fr-FR" sz="1600" dirty="0"/>
              <a:t> </a:t>
            </a:r>
            <a:r>
              <a:rPr lang="fr-FR" sz="1600" dirty="0" err="1"/>
              <a:t>tipo</a:t>
            </a:r>
            <a:r>
              <a:rPr lang="fr-FR" sz="1600" dirty="0"/>
              <a:t>, </a:t>
            </a:r>
            <a:r>
              <a:rPr lang="fr-FR" sz="1600" dirty="0" err="1"/>
              <a:t>aveva</a:t>
            </a:r>
            <a:r>
              <a:rPr lang="fr-FR" sz="1600" dirty="0"/>
              <a:t> in </a:t>
            </a:r>
            <a:r>
              <a:rPr lang="fr-FR" sz="1600" dirty="0" err="1"/>
              <a:t>previsione</a:t>
            </a:r>
            <a:r>
              <a:rPr lang="fr-FR" sz="1600" dirty="0"/>
              <a:t>  di </a:t>
            </a:r>
            <a:r>
              <a:rPr lang="fr-FR" sz="1600" dirty="0" err="1"/>
              <a:t>eseguirne</a:t>
            </a:r>
            <a:r>
              <a:rPr lang="fr-FR" sz="1600" dirty="0"/>
              <a:t> in un </a:t>
            </a:r>
            <a:r>
              <a:rPr lang="fr-FR" sz="1600" dirty="0" err="1"/>
              <a:t>immediato</a:t>
            </a:r>
            <a:r>
              <a:rPr lang="fr-FR" sz="1600" dirty="0"/>
              <a:t> </a:t>
            </a:r>
            <a:r>
              <a:rPr lang="fr-FR" sz="1600" dirty="0" err="1"/>
              <a:t>prossimo</a:t>
            </a:r>
            <a:r>
              <a:rPr lang="fr-FR" sz="1600" dirty="0"/>
              <a:t> </a:t>
            </a:r>
            <a:r>
              <a:rPr lang="fr-FR" sz="1600" dirty="0" err="1"/>
              <a:t>futuro</a:t>
            </a:r>
            <a:r>
              <a:rPr lang="fr-FR" sz="1600" dirty="0"/>
              <a:t>, in quanto </a:t>
            </a:r>
            <a:r>
              <a:rPr lang="fr-FR" sz="1600" dirty="0" err="1"/>
              <a:t>preoccupato</a:t>
            </a:r>
            <a:r>
              <a:rPr lang="fr-FR" sz="1600" dirty="0"/>
              <a:t> </a:t>
            </a:r>
            <a:r>
              <a:rPr lang="fr-FR" sz="1600" dirty="0" err="1"/>
              <a:t>del</a:t>
            </a:r>
            <a:r>
              <a:rPr lang="fr-FR" sz="1600" dirty="0"/>
              <a:t> proprio </a:t>
            </a:r>
            <a:r>
              <a:rPr lang="fr-FR" sz="1600" dirty="0" err="1"/>
              <a:t>aspetto</a:t>
            </a:r>
            <a:r>
              <a:rPr lang="fr-FR" sz="1600" dirty="0"/>
              <a:t>, </a:t>
            </a:r>
            <a:r>
              <a:rPr lang="fr-FR" sz="1600" dirty="0" err="1"/>
              <a:t>percepito</a:t>
            </a:r>
            <a:r>
              <a:rPr lang="fr-FR" sz="1600" dirty="0"/>
              <a:t>, </a:t>
            </a:r>
            <a:r>
              <a:rPr lang="fr-FR" sz="1600" dirty="0" err="1"/>
              <a:t>durante</a:t>
            </a:r>
            <a:r>
              <a:rPr lang="fr-FR" sz="1600" dirty="0"/>
              <a:t> le </a:t>
            </a:r>
            <a:r>
              <a:rPr lang="fr-FR" sz="1600" dirty="0" err="1"/>
              <a:t>riunioni</a:t>
            </a:r>
            <a:r>
              <a:rPr lang="fr-FR" sz="1600" dirty="0"/>
              <a:t> su </a:t>
            </a:r>
            <a:r>
              <a:rPr lang="fr-FR" sz="1600" dirty="0" err="1"/>
              <a:t>piattaforme</a:t>
            </a:r>
            <a:r>
              <a:rPr lang="fr-FR" sz="1600" dirty="0"/>
              <a:t> </a:t>
            </a:r>
            <a:r>
              <a:rPr lang="fr-FR" sz="1600" dirty="0" err="1"/>
              <a:t>digitali</a:t>
            </a:r>
            <a:r>
              <a:rPr lang="fr-FR" sz="1600" dirty="0"/>
              <a:t>, come non </a:t>
            </a:r>
            <a:r>
              <a:rPr lang="fr-FR" sz="1600" dirty="0" err="1"/>
              <a:t>adeguato</a:t>
            </a:r>
            <a:r>
              <a:rPr lang="fr-FR" sz="1600" dirty="0"/>
              <a:t>. (« </a:t>
            </a:r>
            <a:r>
              <a:rPr lang="it-IT" sz="1600" b="0" i="0" dirty="0">
                <a:solidFill>
                  <a:srgbClr val="000000"/>
                </a:solidFill>
                <a:effectLst/>
              </a:rPr>
              <a:t>La Zoom Dismorfia spinge al “ritocchino”. E il settore della medicina estetica vola»</a:t>
            </a:r>
          </a:p>
          <a:p>
            <a:pPr algn="just" fontAlgn="base"/>
            <a:r>
              <a:rPr lang="it-IT" sz="1600" b="0" i="0" dirty="0">
                <a:solidFill>
                  <a:srgbClr val="888888"/>
                </a:solidFill>
                <a:effectLst/>
              </a:rPr>
              <a:t>By </a:t>
            </a:r>
            <a:r>
              <a:rPr lang="it-IT" sz="1600" b="0" i="0" u="none" strike="noStrike" dirty="0">
                <a:solidFill>
                  <a:srgbClr val="888888"/>
                </a:solidFill>
                <a:effectLst/>
                <a:hlinkClick r:id="rId3" tooltip="Articoli scritti da Faceboost"/>
              </a:rPr>
              <a:t>Faceboost</a:t>
            </a:r>
            <a:r>
              <a:rPr lang="it-IT" sz="1600" b="0" i="0" dirty="0">
                <a:solidFill>
                  <a:srgbClr val="888888"/>
                </a:solidFill>
                <a:effectLst/>
              </a:rPr>
              <a:t>17 Maggio 2021</a:t>
            </a:r>
          </a:p>
          <a:p>
            <a:pPr algn="just" fontAlgn="base"/>
            <a:r>
              <a:rPr lang="it-IT" sz="1600" b="0" i="0" dirty="0">
                <a:solidFill>
                  <a:srgbClr val="888888"/>
                </a:solidFill>
                <a:effectLst/>
              </a:rPr>
              <a:t> https://faceboost.org/2021/05/17/</a:t>
            </a:r>
          </a:p>
        </p:txBody>
      </p:sp>
      <p:pic>
        <p:nvPicPr>
          <p:cNvPr id="2" name="Image 2" descr="Une image contenant texte&#10;&#10;Description générée automatiquement">
            <a:extLst>
              <a:ext uri="{FF2B5EF4-FFF2-40B4-BE49-F238E27FC236}">
                <a16:creationId xmlns:a16="http://schemas.microsoft.com/office/drawing/2014/main" id="{FEDE7D64-0E15-E641-B2BB-4B3D158DE581}"/>
              </a:ext>
            </a:extLst>
          </p:cNvPr>
          <p:cNvPicPr>
            <a:picLocks noChangeAspect="1"/>
          </p:cNvPicPr>
          <p:nvPr/>
        </p:nvPicPr>
        <p:blipFill>
          <a:blip r:embed="rId4"/>
          <a:stretch>
            <a:fillRect/>
          </a:stretch>
        </p:blipFill>
        <p:spPr>
          <a:xfrm>
            <a:off x="1496360" y="123827"/>
            <a:ext cx="1349803" cy="2028517"/>
          </a:xfrm>
          <a:prstGeom prst="rect">
            <a:avLst/>
          </a:prstGeom>
        </p:spPr>
      </p:pic>
      <p:sp>
        <p:nvSpPr>
          <p:cNvPr id="3" name="ZoneTexte 2">
            <a:extLst>
              <a:ext uri="{FF2B5EF4-FFF2-40B4-BE49-F238E27FC236}">
                <a16:creationId xmlns:a16="http://schemas.microsoft.com/office/drawing/2014/main" id="{1C539488-9DA6-5FA5-E51E-7AE605B63E54}"/>
              </a:ext>
            </a:extLst>
          </p:cNvPr>
          <p:cNvSpPr txBox="1"/>
          <p:nvPr/>
        </p:nvSpPr>
        <p:spPr>
          <a:xfrm>
            <a:off x="3761117" y="12594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Edward Hall : </a:t>
            </a:r>
            <a:r>
              <a:rPr lang="fr-FR" sz="1600" dirty="0" err="1"/>
              <a:t>prossemica</a:t>
            </a:r>
            <a:r>
              <a:rPr lang="fr-FR" dirty="0">
                <a:cs typeface="Calibri"/>
              </a:rPr>
              <a:t>​</a:t>
            </a:r>
            <a:endParaRPr lang="fr-FR" dirty="0"/>
          </a:p>
        </p:txBody>
      </p:sp>
      <p:pic>
        <p:nvPicPr>
          <p:cNvPr id="5" name="Image 5" descr="Une image contenant texte, graphiques vectoriels&#10;&#10;Description générée automatiquement">
            <a:extLst>
              <a:ext uri="{FF2B5EF4-FFF2-40B4-BE49-F238E27FC236}">
                <a16:creationId xmlns:a16="http://schemas.microsoft.com/office/drawing/2014/main" id="{E262C557-6024-7611-C0EA-5A4A8DB8D0EF}"/>
              </a:ext>
            </a:extLst>
          </p:cNvPr>
          <p:cNvPicPr>
            <a:picLocks noChangeAspect="1"/>
          </p:cNvPicPr>
          <p:nvPr/>
        </p:nvPicPr>
        <p:blipFill>
          <a:blip r:embed="rId5"/>
          <a:stretch>
            <a:fillRect/>
          </a:stretch>
        </p:blipFill>
        <p:spPr>
          <a:xfrm>
            <a:off x="6909758" y="209862"/>
            <a:ext cx="4511615" cy="2685785"/>
          </a:xfrm>
          <a:prstGeom prst="rect">
            <a:avLst/>
          </a:prstGeom>
        </p:spPr>
      </p:pic>
    </p:spTree>
    <p:extLst>
      <p:ext uri="{BB962C8B-B14F-4D97-AF65-F5344CB8AC3E}">
        <p14:creationId xmlns:p14="http://schemas.microsoft.com/office/powerpoint/2010/main" val="43239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EFFA5A8-3214-44CB-A43A-DBBDAA28A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52" y="52754"/>
            <a:ext cx="2382459" cy="33762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A309B1-3D64-43CC-AEF1-003AF24296CB}"/>
              </a:ext>
            </a:extLst>
          </p:cNvPr>
          <p:cNvSpPr txBox="1"/>
          <p:nvPr/>
        </p:nvSpPr>
        <p:spPr>
          <a:xfrm>
            <a:off x="3580233" y="281130"/>
            <a:ext cx="6769820" cy="2308324"/>
          </a:xfrm>
          <a:prstGeom prst="rect">
            <a:avLst/>
          </a:prstGeom>
          <a:noFill/>
        </p:spPr>
        <p:txBody>
          <a:bodyPr wrap="square">
            <a:spAutoFit/>
          </a:bodyPr>
          <a:lstStyle/>
          <a:p>
            <a:r>
              <a:rPr lang="it-IT" sz="1600" b="0" dirty="0">
                <a:effectLst/>
              </a:rPr>
              <a:t>“Quando guardiamo con i nostri occhi attraverso un vetro rosso, vediamo ogni cosa rossa, così pure la mente umana può vedere Dio solo attraverso la propria mente, figurandosi quindi un dio conforme ai limiti umani. Se un leone dovesse immaginare il volto di Dio, lo vedrebbe con una faccia di leone, una volpe con una faccia di volpe e quindi, di conseguenza, l’uomo con un volto di un vecchio, stereotipo umano della saggezza. Quindi tutte le creature guardano a Dio attraverso la propria immagine. Nell’impossibilità dell’uomo di ‘vedere</a:t>
            </a:r>
            <a:r>
              <a:rPr lang="it-IT" sz="1600" dirty="0"/>
              <a:t>’</a:t>
            </a:r>
            <a:r>
              <a:rPr lang="it-IT" sz="1600" b="0" dirty="0">
                <a:effectLst/>
              </a:rPr>
              <a:t> Dio non vi è alcuna menomazione, ma il riconoscimento della propria limitatezza.”</a:t>
            </a:r>
          </a:p>
          <a:p>
            <a:r>
              <a:rPr lang="it-IT" sz="1600" i="1" dirty="0"/>
              <a:t>(</a:t>
            </a:r>
            <a:r>
              <a:rPr lang="it-IT" sz="1600" dirty="0"/>
              <a:t>Nicola Cusano</a:t>
            </a:r>
            <a:r>
              <a:rPr lang="it-IT" sz="1600" i="1" dirty="0"/>
              <a:t>, De icona)</a:t>
            </a:r>
            <a:endParaRPr lang="fr-FR" sz="1600" i="1" dirty="0"/>
          </a:p>
        </p:txBody>
      </p:sp>
      <p:sp>
        <p:nvSpPr>
          <p:cNvPr id="7" name="TextBox 6">
            <a:extLst>
              <a:ext uri="{FF2B5EF4-FFF2-40B4-BE49-F238E27FC236}">
                <a16:creationId xmlns:a16="http://schemas.microsoft.com/office/drawing/2014/main" id="{2EC69A3C-55E4-467D-AE07-347EC7526192}"/>
              </a:ext>
            </a:extLst>
          </p:cNvPr>
          <p:cNvSpPr txBox="1"/>
          <p:nvPr/>
        </p:nvSpPr>
        <p:spPr>
          <a:xfrm>
            <a:off x="402248" y="3615581"/>
            <a:ext cx="6097464" cy="2800767"/>
          </a:xfrm>
          <a:prstGeom prst="rect">
            <a:avLst/>
          </a:prstGeom>
          <a:noFill/>
        </p:spPr>
        <p:txBody>
          <a:bodyPr wrap="square">
            <a:spAutoFit/>
          </a:bodyPr>
          <a:lstStyle/>
          <a:p>
            <a:r>
              <a:rPr lang="fr-BE" sz="1600" dirty="0">
                <a:solidFill>
                  <a:srgbClr val="FF0000"/>
                </a:solidFill>
              </a:rPr>
              <a:t>Nicolas </a:t>
            </a:r>
            <a:r>
              <a:rPr lang="fr-BE" sz="1600" dirty="0" err="1">
                <a:solidFill>
                  <a:srgbClr val="FF0000"/>
                </a:solidFill>
              </a:rPr>
              <a:t>Cusano</a:t>
            </a:r>
            <a:r>
              <a:rPr lang="fr-BE" sz="1600" dirty="0">
                <a:solidFill>
                  <a:srgbClr val="FF0000"/>
                </a:solidFill>
              </a:rPr>
              <a:t> </a:t>
            </a:r>
            <a:r>
              <a:rPr lang="fr-BE" sz="1600" dirty="0"/>
              <a:t>(Nikolaus Krebs)</a:t>
            </a:r>
            <a:r>
              <a:rPr lang="it-IT" sz="1600" dirty="0"/>
              <a:t>, Kues, 1401 – </a:t>
            </a:r>
          </a:p>
          <a:p>
            <a:r>
              <a:rPr lang="it-IT" sz="1600" dirty="0"/>
              <a:t>Todi, 1464: cardinale, teologo, filosofo, umanista, </a:t>
            </a:r>
          </a:p>
          <a:p>
            <a:r>
              <a:rPr lang="it-IT" sz="1600" dirty="0"/>
              <a:t>giurista, matematico e astronomo tedesco.</a:t>
            </a:r>
          </a:p>
          <a:p>
            <a:r>
              <a:rPr lang="it-IT" sz="1600" dirty="0"/>
              <a:t>Uno dei primi sostenitori dell’umanesimo rinascimentale</a:t>
            </a:r>
            <a:endParaRPr lang="it-IT" sz="1600" dirty="0">
              <a:solidFill>
                <a:srgbClr val="202122"/>
              </a:solidFill>
            </a:endParaRPr>
          </a:p>
          <a:p>
            <a:r>
              <a:rPr lang="it-IT" sz="1600" dirty="0">
                <a:solidFill>
                  <a:srgbClr val="202122"/>
                </a:solidFill>
              </a:rPr>
              <a:t>Concetto di «conversione» dell’infinito </a:t>
            </a:r>
            <a:r>
              <a:rPr lang="it-IT" sz="1600" dirty="0">
                <a:solidFill>
                  <a:srgbClr val="202122"/>
                </a:solidFill>
                <a:sym typeface="Wingdings" panose="05000000000000000000" pitchFamily="2" charset="2"/>
              </a:rPr>
              <a:t> finito</a:t>
            </a:r>
            <a:endParaRPr lang="it-IT" sz="1600" dirty="0">
              <a:solidFill>
                <a:srgbClr val="202122"/>
              </a:solidFill>
            </a:endParaRPr>
          </a:p>
          <a:p>
            <a:r>
              <a:rPr lang="it-IT" sz="1600" i="1" dirty="0">
                <a:solidFill>
                  <a:srgbClr val="202122"/>
                </a:solidFill>
              </a:rPr>
              <a:t>- De ignorantia docta, </a:t>
            </a:r>
            <a:r>
              <a:rPr lang="it-IT" sz="1600" dirty="0">
                <a:solidFill>
                  <a:srgbClr val="202122"/>
                </a:solidFill>
              </a:rPr>
              <a:t>1438: i</a:t>
            </a:r>
            <a:r>
              <a:rPr lang="fr-FR" sz="1600" dirty="0"/>
              <a:t>l </a:t>
            </a:r>
            <a:r>
              <a:rPr lang="fr-FR" sz="1600" dirty="0" err="1"/>
              <a:t>profano</a:t>
            </a:r>
            <a:r>
              <a:rPr lang="fr-FR" sz="1600" dirty="0"/>
              <a:t> (l’</a:t>
            </a:r>
            <a:r>
              <a:rPr lang="fr-FR" sz="1600" dirty="0" err="1"/>
              <a:t>idiota</a:t>
            </a:r>
            <a:r>
              <a:rPr lang="fr-FR" sz="1600" dirty="0"/>
              <a:t>) e il </a:t>
            </a:r>
            <a:r>
              <a:rPr lang="fr-FR" sz="1600" dirty="0" err="1"/>
              <a:t>suo</a:t>
            </a:r>
            <a:r>
              <a:rPr lang="fr-FR" sz="1600" dirty="0"/>
              <a:t> </a:t>
            </a:r>
          </a:p>
          <a:p>
            <a:r>
              <a:rPr lang="fr-FR" sz="1600" dirty="0" err="1"/>
              <a:t>cucchiaio</a:t>
            </a:r>
            <a:r>
              <a:rPr lang="fr-FR" sz="1600" dirty="0"/>
              <a:t> </a:t>
            </a:r>
            <a:r>
              <a:rPr lang="fr-FR" sz="1600" dirty="0" err="1"/>
              <a:t>rispecchiante</a:t>
            </a:r>
            <a:endParaRPr lang="fr-FR" sz="1600" dirty="0"/>
          </a:p>
          <a:p>
            <a:r>
              <a:rPr lang="fr-BE" sz="1600" i="1" dirty="0"/>
              <a:t>- De </a:t>
            </a:r>
            <a:r>
              <a:rPr lang="fr-BE" sz="1600" i="1" dirty="0" err="1"/>
              <a:t>filiatione</a:t>
            </a:r>
            <a:r>
              <a:rPr lang="fr-BE" sz="1600" i="1" dirty="0"/>
              <a:t> Dei</a:t>
            </a:r>
            <a:r>
              <a:rPr lang="fr-BE" sz="1600" dirty="0"/>
              <a:t>, 1440</a:t>
            </a:r>
          </a:p>
          <a:p>
            <a:r>
              <a:rPr lang="fr-BE" sz="1600" i="1" dirty="0"/>
              <a:t>- De </a:t>
            </a:r>
            <a:r>
              <a:rPr lang="fr-BE" sz="1600" i="1" dirty="0" err="1"/>
              <a:t>icona</a:t>
            </a:r>
            <a:r>
              <a:rPr lang="fr-BE" sz="1600" i="1" dirty="0"/>
              <a:t> </a:t>
            </a:r>
            <a:r>
              <a:rPr lang="fr-BE" sz="1600" i="1" dirty="0" err="1"/>
              <a:t>sive</a:t>
            </a:r>
            <a:r>
              <a:rPr lang="fr-BE" sz="1600" i="1" dirty="0"/>
              <a:t> de </a:t>
            </a:r>
            <a:r>
              <a:rPr lang="fr-BE" sz="1600" i="1" dirty="0" err="1"/>
              <a:t>visione</a:t>
            </a:r>
            <a:r>
              <a:rPr lang="fr-BE" sz="1600" i="1" dirty="0"/>
              <a:t> Dei</a:t>
            </a:r>
            <a:r>
              <a:rPr lang="fr-BE" sz="1600" dirty="0"/>
              <a:t>, 1453</a:t>
            </a:r>
          </a:p>
          <a:p>
            <a:r>
              <a:rPr lang="fr-BE" sz="1600" dirty="0"/>
              <a:t>- </a:t>
            </a:r>
            <a:r>
              <a:rPr lang="fr-BE" sz="1600" i="1" dirty="0"/>
              <a:t>De </a:t>
            </a:r>
            <a:r>
              <a:rPr lang="fr-BE" sz="1600" i="1" dirty="0" err="1"/>
              <a:t>possest</a:t>
            </a:r>
            <a:r>
              <a:rPr lang="fr-BE" sz="1600" dirty="0"/>
              <a:t>, 1460</a:t>
            </a:r>
          </a:p>
          <a:p>
            <a:r>
              <a:rPr lang="fr-BE" sz="1600" i="1" dirty="0"/>
              <a:t>speculum sine macula vs </a:t>
            </a:r>
            <a:r>
              <a:rPr lang="fr-BE" sz="1600" i="1" dirty="0" err="1"/>
              <a:t>curvatura</a:t>
            </a:r>
            <a:endParaRPr lang="fr-BE" sz="1600" i="1" dirty="0"/>
          </a:p>
        </p:txBody>
      </p:sp>
      <p:pic>
        <p:nvPicPr>
          <p:cNvPr id="1032" name="Picture 8" descr="Archimède approxime un cercle par des polygones">
            <a:extLst>
              <a:ext uri="{FF2B5EF4-FFF2-40B4-BE49-F238E27FC236}">
                <a16:creationId xmlns:a16="http://schemas.microsoft.com/office/drawing/2014/main" id="{8A1348A2-2156-476B-8BC4-EB02FB548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762" y="2781763"/>
            <a:ext cx="3336673" cy="31471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0F93E3-0647-4471-8182-DBC1A757CF15}"/>
              </a:ext>
            </a:extLst>
          </p:cNvPr>
          <p:cNvSpPr txBox="1"/>
          <p:nvPr/>
        </p:nvSpPr>
        <p:spPr>
          <a:xfrm>
            <a:off x="6499712" y="5987940"/>
            <a:ext cx="1088952" cy="338554"/>
          </a:xfrm>
          <a:prstGeom prst="rect">
            <a:avLst/>
          </a:prstGeom>
          <a:noFill/>
        </p:spPr>
        <p:txBody>
          <a:bodyPr wrap="none" rtlCol="0">
            <a:spAutoFit/>
          </a:bodyPr>
          <a:lstStyle/>
          <a:p>
            <a:r>
              <a:rPr lang="fr-BE" sz="1600" dirty="0" err="1"/>
              <a:t>Archimede</a:t>
            </a:r>
            <a:endParaRPr lang="fr-FR" sz="1600" dirty="0"/>
          </a:p>
        </p:txBody>
      </p:sp>
      <p:sp>
        <p:nvSpPr>
          <p:cNvPr id="2" name="TextBox 1">
            <a:extLst>
              <a:ext uri="{FF2B5EF4-FFF2-40B4-BE49-F238E27FC236}">
                <a16:creationId xmlns:a16="http://schemas.microsoft.com/office/drawing/2014/main" id="{95022279-7F33-BC00-A160-305829CDD9EA}"/>
              </a:ext>
            </a:extLst>
          </p:cNvPr>
          <p:cNvSpPr txBox="1"/>
          <p:nvPr/>
        </p:nvSpPr>
        <p:spPr>
          <a:xfrm>
            <a:off x="9566998" y="3429000"/>
            <a:ext cx="1665712" cy="338554"/>
          </a:xfrm>
          <a:prstGeom prst="rect">
            <a:avLst/>
          </a:prstGeom>
          <a:noFill/>
        </p:spPr>
        <p:txBody>
          <a:bodyPr wrap="none" rtlCol="0">
            <a:spAutoFit/>
          </a:bodyPr>
          <a:lstStyle/>
          <a:p>
            <a:r>
              <a:rPr lang="fr-BE" sz="1600" i="1" dirty="0" err="1"/>
              <a:t>quadratura</a:t>
            </a:r>
            <a:r>
              <a:rPr lang="fr-BE" sz="1600" i="1" dirty="0"/>
              <a:t> </a:t>
            </a:r>
            <a:r>
              <a:rPr lang="fr-BE" sz="1600" i="1" dirty="0" err="1"/>
              <a:t>circoli</a:t>
            </a:r>
            <a:endParaRPr lang="fr-FR" sz="1600" i="1" dirty="0"/>
          </a:p>
        </p:txBody>
      </p:sp>
    </p:spTree>
    <p:extLst>
      <p:ext uri="{BB962C8B-B14F-4D97-AF65-F5344CB8AC3E}">
        <p14:creationId xmlns:p14="http://schemas.microsoft.com/office/powerpoint/2010/main" val="260088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234CA7-BC13-4F34-8391-F59B33972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74" y="2785887"/>
            <a:ext cx="2696491" cy="33003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8CEC12-C1C0-4369-9CE0-8A64625A629E}"/>
              </a:ext>
            </a:extLst>
          </p:cNvPr>
          <p:cNvSpPr txBox="1"/>
          <p:nvPr/>
        </p:nvSpPr>
        <p:spPr>
          <a:xfrm>
            <a:off x="2716236" y="6243409"/>
            <a:ext cx="6666532" cy="584775"/>
          </a:xfrm>
          <a:prstGeom prst="rect">
            <a:avLst/>
          </a:prstGeom>
          <a:noFill/>
        </p:spPr>
        <p:txBody>
          <a:bodyPr wrap="square">
            <a:spAutoFit/>
          </a:bodyPr>
          <a:lstStyle/>
          <a:p>
            <a:r>
              <a:rPr lang="fr-FR" sz="1600" dirty="0"/>
              <a:t>Rogier van der Weyden (1400-1464), </a:t>
            </a:r>
            <a:r>
              <a:rPr lang="fr-FR" sz="1600" i="1" dirty="0" err="1"/>
              <a:t>Autoritratto</a:t>
            </a:r>
            <a:r>
              <a:rPr lang="fr-FR" sz="1600" dirty="0"/>
              <a:t> (</a:t>
            </a:r>
            <a:r>
              <a:rPr lang="fr-FR" sz="1600" dirty="0" err="1"/>
              <a:t>dettaglio</a:t>
            </a:r>
            <a:endParaRPr lang="fr-FR" sz="1600" dirty="0"/>
          </a:p>
          <a:p>
            <a:r>
              <a:rPr lang="fr-FR" sz="1600" dirty="0"/>
              <a:t> </a:t>
            </a:r>
            <a:r>
              <a:rPr lang="fr-FR" sz="1600" dirty="0" err="1"/>
              <a:t>dell’arazzo</a:t>
            </a:r>
            <a:r>
              <a:rPr lang="fr-FR" sz="1600" dirty="0"/>
              <a:t> di </a:t>
            </a:r>
            <a:r>
              <a:rPr lang="fr-FR" sz="1600" dirty="0" err="1"/>
              <a:t>Trajano</a:t>
            </a:r>
            <a:r>
              <a:rPr lang="fr-FR" sz="1600" dirty="0"/>
              <a:t> e  </a:t>
            </a:r>
            <a:r>
              <a:rPr lang="fr-FR" sz="1600" dirty="0" err="1"/>
              <a:t>Herkinbald</a:t>
            </a:r>
            <a:r>
              <a:rPr lang="fr-FR" sz="1600" dirty="0"/>
              <a:t>), o/t, Bern, </a:t>
            </a:r>
            <a:r>
              <a:rPr lang="fr-FR" sz="1600" dirty="0" err="1"/>
              <a:t>Museo</a:t>
            </a:r>
            <a:r>
              <a:rPr lang="fr-FR" sz="1600" dirty="0"/>
              <a:t> </a:t>
            </a:r>
            <a:r>
              <a:rPr lang="fr-FR" sz="1600" dirty="0" err="1"/>
              <a:t>Storico</a:t>
            </a:r>
            <a:r>
              <a:rPr lang="fr-FR" sz="1600" dirty="0"/>
              <a:t> </a:t>
            </a:r>
          </a:p>
        </p:txBody>
      </p:sp>
      <p:pic>
        <p:nvPicPr>
          <p:cNvPr id="4" name="Picture 6">
            <a:extLst>
              <a:ext uri="{FF2B5EF4-FFF2-40B4-BE49-F238E27FC236}">
                <a16:creationId xmlns:a16="http://schemas.microsoft.com/office/drawing/2014/main" id="{211F553F-A370-475E-A5C4-37432F1FE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904" y="32447"/>
            <a:ext cx="2125174" cy="27081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660AA-D4B4-4027-96EC-9BBD8D9677DC}"/>
              </a:ext>
            </a:extLst>
          </p:cNvPr>
          <p:cNvSpPr txBox="1"/>
          <p:nvPr/>
        </p:nvSpPr>
        <p:spPr>
          <a:xfrm>
            <a:off x="8638078" y="4767480"/>
            <a:ext cx="3472507" cy="584775"/>
          </a:xfrm>
          <a:prstGeom prst="rect">
            <a:avLst/>
          </a:prstGeom>
          <a:noFill/>
        </p:spPr>
        <p:txBody>
          <a:bodyPr wrap="square" rtlCol="0">
            <a:spAutoFit/>
          </a:bodyPr>
          <a:lstStyle/>
          <a:p>
            <a:r>
              <a:rPr lang="fr-FR" sz="1600" dirty="0"/>
              <a:t>Rogier van der Weyden, </a:t>
            </a:r>
            <a:r>
              <a:rPr lang="fr-BE" sz="1600" i="1" dirty="0"/>
              <a:t>San </a:t>
            </a:r>
            <a:r>
              <a:rPr lang="fr-BE" sz="1600" i="1" dirty="0" err="1"/>
              <a:t>luca</a:t>
            </a:r>
            <a:r>
              <a:rPr lang="fr-BE" sz="1600" i="1" dirty="0"/>
              <a:t> </a:t>
            </a:r>
            <a:r>
              <a:rPr lang="fr-BE" sz="1600" i="1" dirty="0" err="1"/>
              <a:t>dipinge</a:t>
            </a:r>
            <a:r>
              <a:rPr lang="fr-BE" sz="1600" i="1" dirty="0"/>
              <a:t>/</a:t>
            </a:r>
            <a:r>
              <a:rPr lang="fr-BE" sz="1600" i="1" dirty="0" err="1"/>
              <a:t>ritrae</a:t>
            </a:r>
            <a:r>
              <a:rPr lang="fr-BE" sz="1600" i="1" dirty="0"/>
              <a:t> la </a:t>
            </a:r>
            <a:r>
              <a:rPr lang="fr-BE" sz="1600" i="1" dirty="0" err="1"/>
              <a:t>vergine</a:t>
            </a:r>
            <a:r>
              <a:rPr lang="fr-BE" sz="1600" i="1" dirty="0"/>
              <a:t>,</a:t>
            </a:r>
            <a:r>
              <a:rPr lang="fr-BE" sz="1600" dirty="0"/>
              <a:t> 1435, Boston</a:t>
            </a:r>
            <a:endParaRPr lang="fr-FR" sz="1600" dirty="0"/>
          </a:p>
        </p:txBody>
      </p:sp>
      <p:pic>
        <p:nvPicPr>
          <p:cNvPr id="6" name="Picture 10">
            <a:extLst>
              <a:ext uri="{FF2B5EF4-FFF2-40B4-BE49-F238E27FC236}">
                <a16:creationId xmlns:a16="http://schemas.microsoft.com/office/drawing/2014/main" id="{6CAEDD27-10C8-40DB-92CA-864568436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907" y="416469"/>
            <a:ext cx="3206557" cy="40503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3C9AC7-DA6D-4CE0-AB6F-4DD5355B021C}"/>
              </a:ext>
            </a:extLst>
          </p:cNvPr>
          <p:cNvSpPr txBox="1"/>
          <p:nvPr/>
        </p:nvSpPr>
        <p:spPr>
          <a:xfrm>
            <a:off x="522090" y="25617"/>
            <a:ext cx="6097464" cy="4308872"/>
          </a:xfrm>
          <a:prstGeom prst="rect">
            <a:avLst/>
          </a:prstGeom>
          <a:noFill/>
        </p:spPr>
        <p:txBody>
          <a:bodyPr wrap="square" lIns="91440" tIns="45720" rIns="91440" bIns="45720" anchor="t">
            <a:spAutoFit/>
          </a:bodyPr>
          <a:lstStyle/>
          <a:p>
            <a:r>
              <a:rPr lang="it-IT" sz="1600" dirty="0"/>
              <a:t>«Lo appenderete [il quadro] in qualche luogo, per esempio sul muro settentrionale del convento, e voi fratelli vi porrete attorno ad esso, a poca distanza, e lo guarderete. Ciascuno di voi proverà che, da qualunque luogo egli lo guardi. Quel volto sembrerà aver gli occhi rivolti soltanto su di lui: al fratello situato ad oriente, sembrerà che il volto guardi in direzione orientale; a chi sta a mezzogiorno, in direzione meridionale; ed a chi sta ad occidente, in direzione occidentale» </a:t>
            </a:r>
          </a:p>
          <a:p>
            <a:r>
              <a:rPr lang="it-IT" sz="1600" dirty="0"/>
              <a:t>(Nicola Cusano, </a:t>
            </a:r>
            <a:r>
              <a:rPr lang="it-IT" sz="1600" i="1" dirty="0"/>
              <a:t>De icona</a:t>
            </a:r>
            <a:r>
              <a:rPr lang="it-IT" sz="1600" dirty="0"/>
              <a:t>) </a:t>
            </a:r>
          </a:p>
          <a:p>
            <a:endParaRPr lang="it-IT" sz="1600" dirty="0"/>
          </a:p>
          <a:p>
            <a:r>
              <a:rPr lang="it-IT" sz="1600" dirty="0"/>
              <a:t>Dio onniveggente vs l’</a:t>
            </a:r>
            <a:r>
              <a:rPr lang="it-IT" sz="1600" i="1" dirty="0"/>
              <a:t>a</a:t>
            </a:r>
            <a:r>
              <a:rPr lang="it-IT" sz="1600" b="0" i="1" dirty="0">
                <a:effectLst/>
              </a:rPr>
              <a:t>enigma</a:t>
            </a:r>
            <a:r>
              <a:rPr lang="it-IT" sz="1600" b="0" i="0" dirty="0">
                <a:effectLst/>
              </a:rPr>
              <a:t> dell’icona</a:t>
            </a:r>
          </a:p>
          <a:p>
            <a:r>
              <a:rPr lang="it-IT" sz="1600" dirty="0">
                <a:sym typeface="Wingdings" panose="05000000000000000000" pitchFamily="2" charset="2"/>
              </a:rPr>
              <a:t> </a:t>
            </a:r>
            <a:r>
              <a:rPr lang="it-IT" sz="1600" dirty="0"/>
              <a:t>on obbedisce al principio di non-contraddizione</a:t>
            </a:r>
          </a:p>
          <a:p>
            <a:r>
              <a:rPr lang="it-IT" sz="1600" dirty="0"/>
              <a:t>«non c’è proporzione dell’infinito col finit</a:t>
            </a:r>
            <a:r>
              <a:rPr lang="it-IT" sz="1600" dirty="0">
                <a:latin typeface="Roboto"/>
                <a:ea typeface="Roboto"/>
              </a:rPr>
              <a:t>o»  </a:t>
            </a:r>
          </a:p>
          <a:p>
            <a:r>
              <a:rPr lang="it-IT" sz="1600" dirty="0">
                <a:latin typeface="Roboto"/>
                <a:ea typeface="Roboto"/>
              </a:rPr>
              <a:t>(</a:t>
            </a:r>
            <a:r>
              <a:rPr lang="it-IT" sz="1600" i="1" dirty="0">
                <a:latin typeface="Calibri"/>
                <a:ea typeface="Roboto"/>
                <a:cs typeface="Calibri"/>
              </a:rPr>
              <a:t>De docta ignorantia</a:t>
            </a:r>
            <a:r>
              <a:rPr lang="it-IT" sz="1600" dirty="0">
                <a:latin typeface="Calibri"/>
                <a:ea typeface="Roboto"/>
                <a:cs typeface="Calibri"/>
              </a:rPr>
              <a:t>) </a:t>
            </a:r>
            <a:endParaRPr lang="it-IT" dirty="0">
              <a:latin typeface="Calibri"/>
              <a:cs typeface="Calibri"/>
            </a:endParaRPr>
          </a:p>
          <a:p>
            <a:r>
              <a:rPr lang="it-IT" sz="1600" b="0" i="0" dirty="0">
                <a:effectLst/>
                <a:latin typeface="Calibri"/>
                <a:cs typeface="Calibri"/>
              </a:rPr>
              <a:t>Non c’è scala, non c’è misura,</a:t>
            </a:r>
            <a:r>
              <a:rPr lang="it-IT" sz="1600" dirty="0">
                <a:latin typeface="Calibri"/>
                <a:cs typeface="Calibri"/>
              </a:rPr>
              <a:t> </a:t>
            </a:r>
          </a:p>
          <a:p>
            <a:r>
              <a:rPr lang="it-IT" sz="1600" dirty="0">
                <a:latin typeface="Calibri"/>
                <a:cs typeface="Calibri"/>
              </a:rPr>
              <a:t>Non c’è unità di misura che permette di «commisurare» </a:t>
            </a:r>
            <a:endParaRPr lang="it-IT" sz="1600" b="0" i="0" dirty="0">
              <a:effectLst/>
              <a:latin typeface="Calibri"/>
              <a:cs typeface="Calibri"/>
            </a:endParaRPr>
          </a:p>
          <a:p>
            <a:r>
              <a:rPr lang="it-IT" sz="1600" dirty="0">
                <a:latin typeface="Calibri"/>
                <a:cs typeface="Calibri"/>
                <a:sym typeface="Wingdings" panose="05000000000000000000" pitchFamily="2" charset="2"/>
              </a:rPr>
              <a:t> i</a:t>
            </a:r>
            <a:r>
              <a:rPr lang="it-IT" sz="1600" dirty="0">
                <a:latin typeface="Calibri"/>
                <a:cs typeface="Calibri"/>
              </a:rPr>
              <a:t>ncommensurabile </a:t>
            </a:r>
            <a:endParaRPr lang="it-IT" sz="1600" b="0" i="0" dirty="0">
              <a:effectLst/>
              <a:latin typeface="Calibri"/>
              <a:cs typeface="Calibri"/>
            </a:endParaRPr>
          </a:p>
          <a:p>
            <a:endParaRPr lang="fr-FR" dirty="0"/>
          </a:p>
        </p:txBody>
      </p:sp>
      <p:cxnSp>
        <p:nvCxnSpPr>
          <p:cNvPr id="12" name="Straight Arrow Connector 11">
            <a:extLst>
              <a:ext uri="{FF2B5EF4-FFF2-40B4-BE49-F238E27FC236}">
                <a16:creationId xmlns:a16="http://schemas.microsoft.com/office/drawing/2014/main" id="{15EAC4B1-22D9-44E3-925F-A34316D089C8}"/>
              </a:ext>
            </a:extLst>
          </p:cNvPr>
          <p:cNvCxnSpPr>
            <a:cxnSpLocks/>
          </p:cNvCxnSpPr>
          <p:nvPr/>
        </p:nvCxnSpPr>
        <p:spPr>
          <a:xfrm flipH="1" flipV="1">
            <a:off x="8994531" y="797790"/>
            <a:ext cx="969250" cy="369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5BF7AA-D09F-4423-9403-8280B2FA7E2A}"/>
              </a:ext>
            </a:extLst>
          </p:cNvPr>
          <p:cNvCxnSpPr>
            <a:cxnSpLocks/>
          </p:cNvCxnSpPr>
          <p:nvPr/>
        </p:nvCxnSpPr>
        <p:spPr>
          <a:xfrm flipH="1">
            <a:off x="4991949" y="4274312"/>
            <a:ext cx="1743975" cy="704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1F9E38-DB34-45D1-9D7A-12CD9E824C03}"/>
              </a:ext>
            </a:extLst>
          </p:cNvPr>
          <p:cNvCxnSpPr>
            <a:cxnSpLocks/>
          </p:cNvCxnSpPr>
          <p:nvPr/>
        </p:nvCxnSpPr>
        <p:spPr>
          <a:xfrm flipH="1">
            <a:off x="6552946" y="4348239"/>
            <a:ext cx="428447" cy="20726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5FD6AD2-F3B4-4F9D-81CF-4F049392105E}"/>
              </a:ext>
            </a:extLst>
          </p:cNvPr>
          <p:cNvCxnSpPr>
            <a:cxnSpLocks/>
          </p:cNvCxnSpPr>
          <p:nvPr/>
        </p:nvCxnSpPr>
        <p:spPr>
          <a:xfrm>
            <a:off x="7236556" y="4341319"/>
            <a:ext cx="962209" cy="14604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 name="Picture 2" descr="banksy-graffiti-street-art-what-are-you-looking-at | largoaigiovani">
            <a:extLst>
              <a:ext uri="{FF2B5EF4-FFF2-40B4-BE49-F238E27FC236}">
                <a16:creationId xmlns:a16="http://schemas.microsoft.com/office/drawing/2014/main" id="{2DF650FB-564E-4F5C-95B7-7E6FB20D7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40" y="4305110"/>
            <a:ext cx="2673964" cy="17811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121F88-8124-4A8A-BECE-31DAEA82B74C}"/>
              </a:ext>
            </a:extLst>
          </p:cNvPr>
          <p:cNvSpPr/>
          <p:nvPr/>
        </p:nvSpPr>
        <p:spPr>
          <a:xfrm>
            <a:off x="8828728" y="5485940"/>
            <a:ext cx="4036547" cy="1077218"/>
          </a:xfrm>
          <a:prstGeom prst="rect">
            <a:avLst/>
          </a:prstGeom>
        </p:spPr>
        <p:txBody>
          <a:bodyPr wrap="square">
            <a:spAutoFit/>
          </a:bodyPr>
          <a:lstStyle/>
          <a:p>
            <a:r>
              <a:rPr lang="it-IT" sz="1600" dirty="0"/>
              <a:t>Andrea Fiamma, «La ricerca cusaniana dell'infinito nel </a:t>
            </a:r>
            <a:r>
              <a:rPr lang="it-IT" sz="1600" i="1" dirty="0"/>
              <a:t>De visione Dei »</a:t>
            </a:r>
          </a:p>
          <a:p>
            <a:r>
              <a:rPr lang="it-IT" altLang="fr-FR" sz="1600" dirty="0">
                <a:solidFill>
                  <a:srgbClr val="202124"/>
                </a:solidFill>
                <a:cs typeface="Arial"/>
                <a:hlinkClick r:id="rId6"/>
              </a:rPr>
              <a:t>(</a:t>
            </a:r>
            <a:r>
              <a:rPr lang="fr-FR" altLang="fr-FR" sz="1600" dirty="0">
                <a:solidFill>
                  <a:srgbClr val="202124"/>
                </a:solidFill>
                <a:cs typeface="Arial"/>
                <a:hlinkClick r:id="rId6"/>
              </a:rPr>
              <a:t>http://www.gianfrancobertagni.it</a:t>
            </a:r>
            <a:r>
              <a:rPr lang="fr-FR" altLang="fr-FR" sz="1600" dirty="0">
                <a:solidFill>
                  <a:srgbClr val="5F6368"/>
                </a:solidFill>
                <a:cs typeface="Arial"/>
                <a:hlinkClick r:id="rId6"/>
              </a:rPr>
              <a:t> › </a:t>
            </a:r>
            <a:r>
              <a:rPr lang="fr-FR" altLang="fr-FR" sz="1600" dirty="0" err="1">
                <a:solidFill>
                  <a:srgbClr val="5F6368"/>
                </a:solidFill>
                <a:cs typeface="Arial"/>
                <a:hlinkClick r:id="rId6"/>
              </a:rPr>
              <a:t>misticacristiana</a:t>
            </a:r>
            <a:r>
              <a:rPr lang="fr-FR" altLang="fr-FR" sz="1600" dirty="0">
                <a:solidFill>
                  <a:srgbClr val="5F6368"/>
                </a:solidFill>
                <a:cs typeface="Arial"/>
              </a:rPr>
              <a:t>)</a:t>
            </a:r>
            <a:endParaRPr lang="fr-FR" altLang="fr-FR" sz="1600" dirty="0">
              <a:cs typeface="Arial"/>
            </a:endParaRPr>
          </a:p>
        </p:txBody>
      </p:sp>
      <p:sp>
        <p:nvSpPr>
          <p:cNvPr id="9" name="TextBox 8">
            <a:extLst>
              <a:ext uri="{FF2B5EF4-FFF2-40B4-BE49-F238E27FC236}">
                <a16:creationId xmlns:a16="http://schemas.microsoft.com/office/drawing/2014/main" id="{19779EA5-F2D1-497B-B63C-93C041CFCAA6}"/>
              </a:ext>
            </a:extLst>
          </p:cNvPr>
          <p:cNvSpPr txBox="1"/>
          <p:nvPr/>
        </p:nvSpPr>
        <p:spPr>
          <a:xfrm>
            <a:off x="432246" y="6086280"/>
            <a:ext cx="762516" cy="338554"/>
          </a:xfrm>
          <a:prstGeom prst="rect">
            <a:avLst/>
          </a:prstGeom>
          <a:noFill/>
        </p:spPr>
        <p:txBody>
          <a:bodyPr wrap="none" rtlCol="0">
            <a:spAutoFit/>
          </a:bodyPr>
          <a:lstStyle/>
          <a:p>
            <a:r>
              <a:rPr lang="fr-FR" sz="1600" dirty="0"/>
              <a:t>Banksy</a:t>
            </a:r>
            <a:endParaRPr lang="en-US" sz="1600" dirty="0"/>
          </a:p>
        </p:txBody>
      </p:sp>
    </p:spTree>
    <p:extLst>
      <p:ext uri="{BB962C8B-B14F-4D97-AF65-F5344CB8AC3E}">
        <p14:creationId xmlns:p14="http://schemas.microsoft.com/office/powerpoint/2010/main" val="263339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0D7AA-E51D-415A-B478-24A1151F9ADE}"/>
              </a:ext>
            </a:extLst>
          </p:cNvPr>
          <p:cNvSpPr txBox="1"/>
          <p:nvPr/>
        </p:nvSpPr>
        <p:spPr>
          <a:xfrm>
            <a:off x="1466621" y="293489"/>
            <a:ext cx="8079100" cy="830997"/>
          </a:xfrm>
          <a:prstGeom prst="rect">
            <a:avLst/>
          </a:prstGeom>
          <a:noFill/>
        </p:spPr>
        <p:txBody>
          <a:bodyPr wrap="square">
            <a:spAutoFit/>
          </a:bodyPr>
          <a:lstStyle/>
          <a:p>
            <a:r>
              <a:rPr lang="fr-FR" sz="1600" dirty="0"/>
              <a:t>«</a:t>
            </a:r>
            <a:r>
              <a:rPr lang="fr-FR" sz="1600" dirty="0" err="1"/>
              <a:t>Un’</a:t>
            </a:r>
            <a:r>
              <a:rPr lang="fr-FR" sz="1600" dirty="0" err="1">
                <a:solidFill>
                  <a:srgbClr val="FF0000"/>
                </a:solidFill>
              </a:rPr>
              <a:t>immagine</a:t>
            </a:r>
            <a:r>
              <a:rPr lang="fr-FR" sz="1600" dirty="0"/>
              <a:t> di un </a:t>
            </a:r>
            <a:r>
              <a:rPr lang="fr-FR" sz="1600" dirty="0" err="1"/>
              <a:t>melo</a:t>
            </a:r>
            <a:r>
              <a:rPr lang="fr-FR" sz="1600" dirty="0"/>
              <a:t> </a:t>
            </a:r>
            <a:r>
              <a:rPr lang="fr-FR" sz="1600" dirty="0" err="1"/>
              <a:t>completo</a:t>
            </a:r>
            <a:r>
              <a:rPr lang="fr-FR" sz="1600" dirty="0"/>
              <a:t>, per quanto </a:t>
            </a:r>
            <a:r>
              <a:rPr lang="fr-FR" sz="1600" dirty="0" err="1"/>
              <a:t>accurata</a:t>
            </a:r>
            <a:r>
              <a:rPr lang="fr-FR" sz="1600" dirty="0"/>
              <a:t>, è in un </a:t>
            </a:r>
            <a:r>
              <a:rPr lang="fr-FR" sz="1600" dirty="0" err="1"/>
              <a:t>certo</a:t>
            </a:r>
            <a:r>
              <a:rPr lang="fr-FR" sz="1600" dirty="0"/>
              <a:t> </a:t>
            </a:r>
            <a:r>
              <a:rPr lang="fr-FR" sz="1600" dirty="0" err="1"/>
              <a:t>senso</a:t>
            </a:r>
            <a:r>
              <a:rPr lang="fr-FR" sz="1600" dirty="0"/>
              <a:t> molto </a:t>
            </a:r>
            <a:r>
              <a:rPr lang="fr-FR" sz="1600" dirty="0" err="1"/>
              <a:t>meno</a:t>
            </a:r>
            <a:r>
              <a:rPr lang="fr-FR" sz="1600" dirty="0"/>
              <a:t> </a:t>
            </a:r>
            <a:r>
              <a:rPr lang="fr-FR" sz="1600" dirty="0" err="1"/>
              <a:t>simile</a:t>
            </a:r>
            <a:r>
              <a:rPr lang="fr-FR" sz="1600" dirty="0"/>
              <a:t> </a:t>
            </a:r>
            <a:r>
              <a:rPr lang="fr-FR" sz="1600" dirty="0" err="1"/>
              <a:t>all’albero</a:t>
            </a:r>
            <a:r>
              <a:rPr lang="fr-FR" sz="1600" dirty="0"/>
              <a:t> </a:t>
            </a:r>
            <a:r>
              <a:rPr lang="fr-FR" sz="1600" dirty="0" err="1"/>
              <a:t>stesso</a:t>
            </a:r>
            <a:r>
              <a:rPr lang="fr-FR" sz="1600" dirty="0"/>
              <a:t> di quanto lo </a:t>
            </a:r>
            <a:r>
              <a:rPr lang="fr-FR" sz="1600" dirty="0" err="1"/>
              <a:t>sia</a:t>
            </a:r>
            <a:r>
              <a:rPr lang="fr-FR" sz="1600" dirty="0"/>
              <a:t> </a:t>
            </a:r>
            <a:r>
              <a:rPr lang="fr-FR" sz="1600" dirty="0" err="1"/>
              <a:t>una</a:t>
            </a:r>
            <a:r>
              <a:rPr lang="fr-FR" sz="1600" dirty="0"/>
              <a:t> </a:t>
            </a:r>
            <a:r>
              <a:rPr lang="fr-FR" sz="1600" dirty="0" err="1"/>
              <a:t>piccola</a:t>
            </a:r>
            <a:r>
              <a:rPr lang="fr-FR" sz="1600" dirty="0"/>
              <a:t> margherita» (Ludwig Wittgenstein)</a:t>
            </a:r>
          </a:p>
          <a:p>
            <a:endParaRPr lang="fr-FR" sz="1600" dirty="0"/>
          </a:p>
        </p:txBody>
      </p:sp>
      <p:pic>
        <p:nvPicPr>
          <p:cNvPr id="3" name="Picture 6" descr="243,615 Foto Albero Di Mele, Immagini e Vettoriali">
            <a:extLst>
              <a:ext uri="{FF2B5EF4-FFF2-40B4-BE49-F238E27FC236}">
                <a16:creationId xmlns:a16="http://schemas.microsoft.com/office/drawing/2014/main" id="{E31C0009-C17E-45EE-87D0-EF7A0CEE6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37" y="1202036"/>
            <a:ext cx="3418070" cy="25977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éraphine LOUIS dite SERAPHINE DE SENLIS - POMMIER… | lot 38 | Art  Impressionniste et Moderne 1 chez Artcurial | Auction.fr">
            <a:extLst>
              <a:ext uri="{FF2B5EF4-FFF2-40B4-BE49-F238E27FC236}">
                <a16:creationId xmlns:a16="http://schemas.microsoft.com/office/drawing/2014/main" id="{1A00F085-00E9-44D6-8EEF-307AAD063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896" y="1311682"/>
            <a:ext cx="2728695" cy="3505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C93994-C119-45EA-B1DC-9E4977A44817}"/>
              </a:ext>
            </a:extLst>
          </p:cNvPr>
          <p:cNvSpPr txBox="1"/>
          <p:nvPr/>
        </p:nvSpPr>
        <p:spPr>
          <a:xfrm>
            <a:off x="3057603" y="4948184"/>
            <a:ext cx="3873433" cy="584775"/>
          </a:xfrm>
          <a:prstGeom prst="rect">
            <a:avLst/>
          </a:prstGeom>
          <a:noFill/>
        </p:spPr>
        <p:txBody>
          <a:bodyPr wrap="none" rtlCol="0">
            <a:spAutoFit/>
          </a:bodyPr>
          <a:lstStyle/>
          <a:p>
            <a:r>
              <a:rPr lang="fr-BE" sz="1600" dirty="0"/>
              <a:t>Séraphine de Senlis, </a:t>
            </a:r>
            <a:r>
              <a:rPr lang="fr-BE" sz="1600" i="1" dirty="0"/>
              <a:t>Melo</a:t>
            </a:r>
            <a:r>
              <a:rPr lang="fr-BE" sz="1600" dirty="0"/>
              <a:t>, ca 1928-1930, </a:t>
            </a:r>
          </a:p>
          <a:p>
            <a:r>
              <a:rPr lang="fr-BE" sz="1600" dirty="0"/>
              <a:t>o/t, 146 x 114 cm, coll. Wilhelm </a:t>
            </a:r>
            <a:r>
              <a:rPr lang="fr-BE" sz="1600" dirty="0" err="1"/>
              <a:t>Uhde</a:t>
            </a:r>
            <a:r>
              <a:rPr lang="fr-BE" sz="1600" dirty="0"/>
              <a:t>, </a:t>
            </a:r>
            <a:r>
              <a:rPr lang="fr-BE" sz="1600" dirty="0" err="1"/>
              <a:t>Parigi</a:t>
            </a:r>
            <a:endParaRPr lang="fr-BE" sz="1600" dirty="0"/>
          </a:p>
        </p:txBody>
      </p:sp>
      <p:pic>
        <p:nvPicPr>
          <p:cNvPr id="2052" name="Picture 4" descr="Tout savoir sur la pâquerette - Cultures - Le blog de Jardinet.fr">
            <a:extLst>
              <a:ext uri="{FF2B5EF4-FFF2-40B4-BE49-F238E27FC236}">
                <a16:creationId xmlns:a16="http://schemas.microsoft.com/office/drawing/2014/main" id="{692BE5FD-5BDA-4C4F-BEB4-B50919F2A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0209" y="1628794"/>
            <a:ext cx="1094628" cy="729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110007D-9EDB-4BAC-A682-81B7611C03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95" t="5360" r="13134" b="55163"/>
          <a:stretch/>
        </p:blipFill>
        <p:spPr bwMode="auto">
          <a:xfrm>
            <a:off x="7231482" y="2643476"/>
            <a:ext cx="4007223" cy="32678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315421-3363-43D5-AC50-8665C07BF2D1}"/>
              </a:ext>
            </a:extLst>
          </p:cNvPr>
          <p:cNvSpPr txBox="1"/>
          <p:nvPr/>
        </p:nvSpPr>
        <p:spPr>
          <a:xfrm>
            <a:off x="8068235" y="5911315"/>
            <a:ext cx="2333716" cy="338554"/>
          </a:xfrm>
          <a:prstGeom prst="rect">
            <a:avLst/>
          </a:prstGeom>
          <a:noFill/>
        </p:spPr>
        <p:txBody>
          <a:bodyPr wrap="none" rtlCol="0">
            <a:spAutoFit/>
          </a:bodyPr>
          <a:lstStyle/>
          <a:p>
            <a:r>
              <a:rPr lang="fr-BE" sz="1600" dirty="0"/>
              <a:t>Stéphane Mallarmé, 1895</a:t>
            </a:r>
            <a:endParaRPr lang="fr-FR" sz="1600" dirty="0"/>
          </a:p>
        </p:txBody>
      </p:sp>
      <p:sp>
        <p:nvSpPr>
          <p:cNvPr id="8" name="Arc 7">
            <a:extLst>
              <a:ext uri="{FF2B5EF4-FFF2-40B4-BE49-F238E27FC236}">
                <a16:creationId xmlns:a16="http://schemas.microsoft.com/office/drawing/2014/main" id="{F9FB9ACB-2C27-479B-945A-2E124BB16560}"/>
              </a:ext>
            </a:extLst>
          </p:cNvPr>
          <p:cNvSpPr/>
          <p:nvPr/>
        </p:nvSpPr>
        <p:spPr>
          <a:xfrm rot="17487125">
            <a:off x="8881588" y="5259739"/>
            <a:ext cx="989258" cy="1391178"/>
          </a:xfrm>
          <a:prstGeom prst="arc">
            <a:avLst>
              <a:gd name="adj1" fmla="val 17167524"/>
              <a:gd name="adj2" fmla="val 85218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rc 11">
            <a:extLst>
              <a:ext uri="{FF2B5EF4-FFF2-40B4-BE49-F238E27FC236}">
                <a16:creationId xmlns:a16="http://schemas.microsoft.com/office/drawing/2014/main" id="{26C92B0E-43A2-428F-8C27-7E1F9BB045CF}"/>
              </a:ext>
            </a:extLst>
          </p:cNvPr>
          <p:cNvSpPr/>
          <p:nvPr/>
        </p:nvSpPr>
        <p:spPr>
          <a:xfrm rot="7017237">
            <a:off x="8581687" y="4378188"/>
            <a:ext cx="1131673" cy="1476349"/>
          </a:xfrm>
          <a:prstGeom prst="arc">
            <a:avLst>
              <a:gd name="adj1" fmla="val 17167524"/>
              <a:gd name="adj2" fmla="val 2321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Arc 12">
            <a:extLst>
              <a:ext uri="{FF2B5EF4-FFF2-40B4-BE49-F238E27FC236}">
                <a16:creationId xmlns:a16="http://schemas.microsoft.com/office/drawing/2014/main" id="{F75FEB1E-1518-4099-B8D9-1CFFD3A86379}"/>
              </a:ext>
            </a:extLst>
          </p:cNvPr>
          <p:cNvSpPr/>
          <p:nvPr/>
        </p:nvSpPr>
        <p:spPr>
          <a:xfrm rot="7017237">
            <a:off x="7719054" y="2094292"/>
            <a:ext cx="1131673" cy="1476349"/>
          </a:xfrm>
          <a:prstGeom prst="arc">
            <a:avLst>
              <a:gd name="adj1" fmla="val 17167524"/>
              <a:gd name="adj2" fmla="val 2321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Arc 13">
            <a:extLst>
              <a:ext uri="{FF2B5EF4-FFF2-40B4-BE49-F238E27FC236}">
                <a16:creationId xmlns:a16="http://schemas.microsoft.com/office/drawing/2014/main" id="{C4B9D060-8E3F-4265-89C5-37BF7D289374}"/>
              </a:ext>
            </a:extLst>
          </p:cNvPr>
          <p:cNvSpPr/>
          <p:nvPr/>
        </p:nvSpPr>
        <p:spPr>
          <a:xfrm rot="6599115">
            <a:off x="9064708" y="1877032"/>
            <a:ext cx="1773665" cy="2530197"/>
          </a:xfrm>
          <a:prstGeom prst="arc">
            <a:avLst>
              <a:gd name="adj1" fmla="val 17724054"/>
              <a:gd name="adj2" fmla="val 2321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a:extLst>
              <a:ext uri="{FF2B5EF4-FFF2-40B4-BE49-F238E27FC236}">
                <a16:creationId xmlns:a16="http://schemas.microsoft.com/office/drawing/2014/main" id="{BF926872-365C-4E78-A390-C68BE76A89AC}"/>
              </a:ext>
            </a:extLst>
          </p:cNvPr>
          <p:cNvSpPr/>
          <p:nvPr/>
        </p:nvSpPr>
        <p:spPr>
          <a:xfrm rot="7017237">
            <a:off x="6979221" y="2907450"/>
            <a:ext cx="1131673" cy="1476349"/>
          </a:xfrm>
          <a:prstGeom prst="arc">
            <a:avLst>
              <a:gd name="adj1" fmla="val 17167524"/>
              <a:gd name="adj2" fmla="val 2321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719821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dans Infobox.">
            <a:extLst>
              <a:ext uri="{FF2B5EF4-FFF2-40B4-BE49-F238E27FC236}">
                <a16:creationId xmlns:a16="http://schemas.microsoft.com/office/drawing/2014/main" id="{4934DA24-2FD5-3C04-BC25-0A710E09E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71" t="12208" r="16516" b="12747"/>
          <a:stretch/>
        </p:blipFill>
        <p:spPr bwMode="auto">
          <a:xfrm>
            <a:off x="866043" y="639689"/>
            <a:ext cx="2540977" cy="3675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A3CD4A-936E-933C-853B-D2FCA419ABB7}"/>
              </a:ext>
            </a:extLst>
          </p:cNvPr>
          <p:cNvSpPr txBox="1"/>
          <p:nvPr/>
        </p:nvSpPr>
        <p:spPr>
          <a:xfrm>
            <a:off x="567324" y="4534148"/>
            <a:ext cx="3128870" cy="1077218"/>
          </a:xfrm>
          <a:prstGeom prst="rect">
            <a:avLst/>
          </a:prstGeom>
          <a:noFill/>
        </p:spPr>
        <p:txBody>
          <a:bodyPr wrap="none" rtlCol="0">
            <a:spAutoFit/>
          </a:bodyPr>
          <a:lstStyle/>
          <a:p>
            <a:r>
              <a:rPr lang="fr-BE" sz="1600" dirty="0"/>
              <a:t>Leonardo da Vinci, </a:t>
            </a:r>
            <a:r>
              <a:rPr lang="fr-BE" sz="1600" i="1" dirty="0"/>
              <a:t>Salvator </a:t>
            </a:r>
            <a:r>
              <a:rPr lang="fr-BE" sz="1600" i="1" dirty="0" err="1"/>
              <a:t>mundi</a:t>
            </a:r>
            <a:r>
              <a:rPr lang="fr-BE" sz="1600" dirty="0"/>
              <a:t>, </a:t>
            </a:r>
          </a:p>
          <a:p>
            <a:r>
              <a:rPr lang="fr-BE" sz="1600" dirty="0"/>
              <a:t>1500, </a:t>
            </a:r>
            <a:r>
              <a:rPr lang="fr-BE" sz="1600" b="0" i="0" dirty="0">
                <a:solidFill>
                  <a:srgbClr val="202122"/>
                </a:solidFill>
                <a:effectLst/>
              </a:rPr>
              <a:t>Abou </a:t>
            </a:r>
            <a:r>
              <a:rPr lang="fr-BE" sz="1600" b="0" i="0" dirty="0" err="1">
                <a:solidFill>
                  <a:srgbClr val="202122"/>
                </a:solidFill>
                <a:effectLst/>
              </a:rPr>
              <a:t>Dabi</a:t>
            </a:r>
            <a:r>
              <a:rPr lang="fr-BE" sz="1600" b="0" i="0" dirty="0">
                <a:solidFill>
                  <a:srgbClr val="202122"/>
                </a:solidFill>
                <a:effectLst/>
              </a:rPr>
              <a:t> </a:t>
            </a:r>
          </a:p>
          <a:p>
            <a:endParaRPr lang="fr-BE" sz="1600" dirty="0">
              <a:solidFill>
                <a:srgbClr val="202122"/>
              </a:solidFill>
              <a:sym typeface="Wingdings" panose="05000000000000000000" pitchFamily="2" charset="2"/>
            </a:endParaRPr>
          </a:p>
          <a:p>
            <a:r>
              <a:rPr lang="fr-BE" sz="1600" b="0" i="0" dirty="0">
                <a:solidFill>
                  <a:srgbClr val="202122"/>
                </a:solidFill>
                <a:effectLst/>
                <a:sym typeface="Wingdings" panose="05000000000000000000" pitchFamily="2" charset="2"/>
              </a:rPr>
              <a:t> </a:t>
            </a:r>
            <a:r>
              <a:rPr lang="fr-BE" sz="1600" dirty="0">
                <a:solidFill>
                  <a:srgbClr val="202122"/>
                </a:solidFill>
              </a:rPr>
              <a:t>450 000 $</a:t>
            </a:r>
            <a:endParaRPr lang="fr-FR" sz="1600" dirty="0"/>
          </a:p>
        </p:txBody>
      </p:sp>
      <p:pic>
        <p:nvPicPr>
          <p:cNvPr id="4100" name="Picture 4" descr="Pin su Pinacoteca Ambrosiana, Milano">
            <a:extLst>
              <a:ext uri="{FF2B5EF4-FFF2-40B4-BE49-F238E27FC236}">
                <a16:creationId xmlns:a16="http://schemas.microsoft.com/office/drawing/2014/main" id="{C5104DF6-4D58-03A0-E4E4-AFC1469218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95" t="23295" r="21073" b="23354"/>
          <a:stretch/>
        </p:blipFill>
        <p:spPr bwMode="auto">
          <a:xfrm>
            <a:off x="4360544" y="512402"/>
            <a:ext cx="2269011" cy="25158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60028-AE7F-A130-D5F2-81B8CAD619C6}"/>
              </a:ext>
            </a:extLst>
          </p:cNvPr>
          <p:cNvSpPr txBox="1"/>
          <p:nvPr/>
        </p:nvSpPr>
        <p:spPr>
          <a:xfrm>
            <a:off x="3696194" y="3136612"/>
            <a:ext cx="4137095" cy="584775"/>
          </a:xfrm>
          <a:prstGeom prst="rect">
            <a:avLst/>
          </a:prstGeom>
          <a:noFill/>
        </p:spPr>
        <p:txBody>
          <a:bodyPr wrap="none" rtlCol="0">
            <a:spAutoFit/>
          </a:bodyPr>
          <a:lstStyle/>
          <a:p>
            <a:r>
              <a:rPr lang="fr-BE" sz="1600" dirty="0"/>
              <a:t>Bernardino Luini, </a:t>
            </a:r>
            <a:r>
              <a:rPr lang="fr-BE" sz="1600" i="1" dirty="0"/>
              <a:t>L’infante </a:t>
            </a:r>
            <a:r>
              <a:rPr lang="fr-BE" sz="1600" i="1" dirty="0" err="1"/>
              <a:t>Gesù</a:t>
            </a:r>
            <a:r>
              <a:rPr lang="fr-BE" sz="1600" i="1" dirty="0"/>
              <a:t> con un </a:t>
            </a:r>
            <a:r>
              <a:rPr lang="fr-BE" sz="1600" i="1" dirty="0" err="1"/>
              <a:t>agnello</a:t>
            </a:r>
            <a:r>
              <a:rPr lang="fr-BE" sz="1600" dirty="0"/>
              <a:t>,</a:t>
            </a:r>
          </a:p>
          <a:p>
            <a:r>
              <a:rPr lang="fr-BE" sz="1600" dirty="0"/>
              <a:t>Milano, </a:t>
            </a:r>
            <a:r>
              <a:rPr lang="fr-BE" sz="1600" dirty="0" err="1"/>
              <a:t>Pinacoteca</a:t>
            </a:r>
            <a:r>
              <a:rPr lang="fr-BE" sz="1600" dirty="0"/>
              <a:t> </a:t>
            </a:r>
            <a:r>
              <a:rPr lang="fr-BE" sz="1600" dirty="0" err="1"/>
              <a:t>ambrosiana</a:t>
            </a:r>
            <a:r>
              <a:rPr lang="fr-BE" sz="1600" dirty="0"/>
              <a:t>, c. 1524</a:t>
            </a:r>
            <a:endParaRPr lang="fr-FR" sz="1600" dirty="0"/>
          </a:p>
        </p:txBody>
      </p:sp>
      <p:pic>
        <p:nvPicPr>
          <p:cNvPr id="4102" name="Picture 6" descr="Le tableau  &amp;quot;Shot Sage Blue Marilyn&amp;quot; peint en 1964 par Andy Warhol. ">
            <a:extLst>
              <a:ext uri="{FF2B5EF4-FFF2-40B4-BE49-F238E27FC236}">
                <a16:creationId xmlns:a16="http://schemas.microsoft.com/office/drawing/2014/main" id="{F8EF5473-8BF7-F4AC-8357-45C651749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56" t="10711" r="28861" b="25267"/>
          <a:stretch/>
        </p:blipFill>
        <p:spPr bwMode="auto">
          <a:xfrm>
            <a:off x="8122463" y="1202398"/>
            <a:ext cx="3127037" cy="311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A2B120-C1B3-23B3-2FDA-5CA10C501950}"/>
              </a:ext>
            </a:extLst>
          </p:cNvPr>
          <p:cNvSpPr txBox="1"/>
          <p:nvPr/>
        </p:nvSpPr>
        <p:spPr>
          <a:xfrm>
            <a:off x="8122463" y="4657258"/>
            <a:ext cx="3619049" cy="830997"/>
          </a:xfrm>
          <a:prstGeom prst="rect">
            <a:avLst/>
          </a:prstGeom>
          <a:noFill/>
        </p:spPr>
        <p:txBody>
          <a:bodyPr wrap="square" rtlCol="0">
            <a:spAutoFit/>
          </a:bodyPr>
          <a:lstStyle/>
          <a:p>
            <a:r>
              <a:rPr lang="fr-BE" sz="1600" dirty="0"/>
              <a:t>Andy Warhol, </a:t>
            </a:r>
            <a:r>
              <a:rPr lang="fr-BE" sz="1600" i="1" dirty="0"/>
              <a:t>Marilyn</a:t>
            </a:r>
            <a:r>
              <a:rPr lang="fr-BE" sz="1600" dirty="0"/>
              <a:t>, </a:t>
            </a:r>
            <a:r>
              <a:rPr lang="fr-BE" sz="1600" dirty="0" err="1"/>
              <a:t>serigrafia</a:t>
            </a:r>
            <a:r>
              <a:rPr lang="fr-BE" sz="1600" dirty="0"/>
              <a:t>, 1964 </a:t>
            </a:r>
          </a:p>
          <a:p>
            <a:endParaRPr lang="fr-BE" sz="1600" dirty="0">
              <a:sym typeface="Wingdings" panose="05000000000000000000" pitchFamily="2" charset="2"/>
            </a:endParaRPr>
          </a:p>
          <a:p>
            <a:r>
              <a:rPr lang="fr-BE" sz="1600" dirty="0">
                <a:sym typeface="Wingdings" panose="05000000000000000000" pitchFamily="2" charset="2"/>
              </a:rPr>
              <a:t> </a:t>
            </a:r>
            <a:r>
              <a:rPr lang="fr-BE" sz="1600" dirty="0"/>
              <a:t>400 000 $ ???</a:t>
            </a:r>
            <a:endParaRPr lang="fr-FR" sz="1600" dirty="0"/>
          </a:p>
        </p:txBody>
      </p:sp>
    </p:spTree>
    <p:extLst>
      <p:ext uri="{BB962C8B-B14F-4D97-AF65-F5344CB8AC3E}">
        <p14:creationId xmlns:p14="http://schemas.microsoft.com/office/powerpoint/2010/main" val="2644116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ésultat de recherche d'images pour &quot;thomas quasthoff&quot;">
            <a:extLst>
              <a:ext uri="{FF2B5EF4-FFF2-40B4-BE49-F238E27FC236}">
                <a16:creationId xmlns:a16="http://schemas.microsoft.com/office/drawing/2014/main" id="{9C181CDF-3967-42AD-8D53-27B8AAE52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752" y="2699947"/>
            <a:ext cx="1772540" cy="1757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associée">
            <a:extLst>
              <a:ext uri="{FF2B5EF4-FFF2-40B4-BE49-F238E27FC236}">
                <a16:creationId xmlns:a16="http://schemas.microsoft.com/office/drawing/2014/main" id="{C342B1D9-C23C-44DA-B3A3-77B3B08268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0854" y="903874"/>
            <a:ext cx="2699480" cy="1439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EE09C4-ED7E-4836-8071-2E55887F0270}"/>
              </a:ext>
            </a:extLst>
          </p:cNvPr>
          <p:cNvSpPr txBox="1"/>
          <p:nvPr/>
        </p:nvSpPr>
        <p:spPr>
          <a:xfrm>
            <a:off x="1087093" y="2938092"/>
            <a:ext cx="4290928" cy="1077218"/>
          </a:xfrm>
          <a:prstGeom prst="rect">
            <a:avLst/>
          </a:prstGeom>
          <a:noFill/>
        </p:spPr>
        <p:txBody>
          <a:bodyPr wrap="square" rtlCol="0">
            <a:spAutoFit/>
          </a:bodyPr>
          <a:lstStyle/>
          <a:p>
            <a:r>
              <a:rPr lang="fr-BE" sz="1600" dirty="0"/>
              <a:t>Théo </a:t>
            </a:r>
            <a:r>
              <a:rPr lang="fr-BE" sz="1600" dirty="0" err="1"/>
              <a:t>Curin</a:t>
            </a:r>
            <a:r>
              <a:rPr lang="fr-BE" sz="1600" dirty="0"/>
              <a:t>,</a:t>
            </a:r>
          </a:p>
          <a:p>
            <a:r>
              <a:rPr lang="fr-BE" sz="1600" dirty="0"/>
              <a:t>multi-</a:t>
            </a:r>
            <a:r>
              <a:rPr lang="fr-BE" sz="1600" dirty="0" err="1"/>
              <a:t>amputato</a:t>
            </a:r>
            <a:r>
              <a:rPr lang="fr-BE" sz="1600" dirty="0"/>
              <a:t> </a:t>
            </a:r>
          </a:p>
          <a:p>
            <a:r>
              <a:rPr lang="fr-BE" sz="1600" dirty="0" err="1"/>
              <a:t>campione</a:t>
            </a:r>
            <a:r>
              <a:rPr lang="fr-BE" sz="1600" dirty="0"/>
              <a:t> di </a:t>
            </a:r>
            <a:r>
              <a:rPr lang="fr-BE" sz="1600" dirty="0" err="1"/>
              <a:t>nuoto</a:t>
            </a:r>
            <a:r>
              <a:rPr lang="fr-BE" sz="1600" dirty="0"/>
              <a:t> </a:t>
            </a:r>
          </a:p>
          <a:p>
            <a:endParaRPr lang="fr-BE" sz="1600" dirty="0"/>
          </a:p>
        </p:txBody>
      </p:sp>
      <p:pic>
        <p:nvPicPr>
          <p:cNvPr id="7" name="Picture 6" descr="Résultat de recherche d'images pour &quot;nageur sans bras biotherme&quot;">
            <a:extLst>
              <a:ext uri="{FF2B5EF4-FFF2-40B4-BE49-F238E27FC236}">
                <a16:creationId xmlns:a16="http://schemas.microsoft.com/office/drawing/2014/main" id="{FE850953-2FD6-4397-BDA5-9A9811A858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61" t="13815" r="25739" b="13387"/>
          <a:stretch/>
        </p:blipFill>
        <p:spPr bwMode="auto">
          <a:xfrm>
            <a:off x="1087093" y="925063"/>
            <a:ext cx="1739082" cy="18840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associé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778" y="903874"/>
            <a:ext cx="2415286" cy="1610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681216C-7803-4021-9253-33905B91CB1A}"/>
              </a:ext>
            </a:extLst>
          </p:cNvPr>
          <p:cNvSpPr/>
          <p:nvPr/>
        </p:nvSpPr>
        <p:spPr>
          <a:xfrm>
            <a:off x="421212" y="5044810"/>
            <a:ext cx="8072542" cy="1077218"/>
          </a:xfrm>
          <a:prstGeom prst="rect">
            <a:avLst/>
          </a:prstGeom>
        </p:spPr>
        <p:txBody>
          <a:bodyPr wrap="square">
            <a:spAutoFit/>
          </a:bodyPr>
          <a:lstStyle/>
          <a:p>
            <a:endParaRPr lang="fr-FR" sz="1600" dirty="0"/>
          </a:p>
          <a:p>
            <a:r>
              <a:rPr lang="en-US" sz="1600" dirty="0"/>
              <a:t>“</a:t>
            </a:r>
            <a:r>
              <a:rPr lang="it-IT" sz="1600" dirty="0"/>
              <a:t>L'aspetto (</a:t>
            </a:r>
            <a:r>
              <a:rPr lang="it-IT" sz="1600" i="1" dirty="0"/>
              <a:t>l'air</a:t>
            </a:r>
            <a:r>
              <a:rPr lang="it-IT" sz="1600" dirty="0"/>
              <a:t>) è un supplemento </a:t>
            </a:r>
          </a:p>
          <a:p>
            <a:r>
              <a:rPr lang="it-IT" sz="1600" dirty="0"/>
              <a:t>intrattabile dell’identità", (Roland Barthes, </a:t>
            </a:r>
          </a:p>
          <a:p>
            <a:r>
              <a:rPr lang="it-IT" sz="1600" i="1" dirty="0"/>
              <a:t>La chambre claire</a:t>
            </a:r>
            <a:r>
              <a:rPr lang="it-IT" sz="1600" dirty="0"/>
              <a:t>, 1980, p. 168)</a:t>
            </a:r>
          </a:p>
        </p:txBody>
      </p:sp>
      <p:sp>
        <p:nvSpPr>
          <p:cNvPr id="8" name="TextBox 7">
            <a:extLst>
              <a:ext uri="{FF2B5EF4-FFF2-40B4-BE49-F238E27FC236}">
                <a16:creationId xmlns:a16="http://schemas.microsoft.com/office/drawing/2014/main" id="{313F0123-2C4B-4E4A-B55B-72F963249D5A}"/>
              </a:ext>
            </a:extLst>
          </p:cNvPr>
          <p:cNvSpPr txBox="1"/>
          <p:nvPr/>
        </p:nvSpPr>
        <p:spPr>
          <a:xfrm>
            <a:off x="7448086" y="2639792"/>
            <a:ext cx="2353978" cy="338554"/>
          </a:xfrm>
          <a:prstGeom prst="rect">
            <a:avLst/>
          </a:prstGeom>
          <a:noFill/>
        </p:spPr>
        <p:txBody>
          <a:bodyPr wrap="none" rtlCol="0">
            <a:spAutoFit/>
          </a:bodyPr>
          <a:lstStyle/>
          <a:p>
            <a:r>
              <a:rPr lang="fr-BE" sz="1600" dirty="0"/>
              <a:t>Lo </a:t>
            </a:r>
            <a:r>
              <a:rPr lang="fr-BE" sz="1600" dirty="0" err="1"/>
              <a:t>sguardo</a:t>
            </a:r>
            <a:r>
              <a:rPr lang="fr-BE" sz="1600" dirty="0"/>
              <a:t> </a:t>
            </a:r>
            <a:r>
              <a:rPr lang="fr-BE" sz="1600" dirty="0" err="1"/>
              <a:t>dietro</a:t>
            </a:r>
            <a:r>
              <a:rPr lang="fr-BE" sz="1600" dirty="0"/>
              <a:t> la burka</a:t>
            </a:r>
            <a:endParaRPr lang="fr-FR" sz="1600" dirty="0"/>
          </a:p>
        </p:txBody>
      </p:sp>
      <p:pic>
        <p:nvPicPr>
          <p:cNvPr id="2050" name="Picture 2" descr="Visualizza l'immagine su Twitter">
            <a:extLst>
              <a:ext uri="{FF2B5EF4-FFF2-40B4-BE49-F238E27FC236}">
                <a16:creationId xmlns:a16="http://schemas.microsoft.com/office/drawing/2014/main" id="{5347E691-55AC-4F38-B70A-FB8F8F4C5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8532" y="3491553"/>
            <a:ext cx="3362782" cy="16813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73E30E-1B42-44B6-B91A-34ED45FBEB33}"/>
              </a:ext>
            </a:extLst>
          </p:cNvPr>
          <p:cNvSpPr txBox="1"/>
          <p:nvPr/>
        </p:nvSpPr>
        <p:spPr>
          <a:xfrm>
            <a:off x="6494014" y="5237631"/>
            <a:ext cx="3565143" cy="1077218"/>
          </a:xfrm>
          <a:prstGeom prst="rect">
            <a:avLst/>
          </a:prstGeom>
          <a:noFill/>
        </p:spPr>
        <p:txBody>
          <a:bodyPr wrap="none" rtlCol="0">
            <a:spAutoFit/>
          </a:bodyPr>
          <a:lstStyle/>
          <a:p>
            <a:r>
              <a:rPr lang="en-US" sz="1600" dirty="0"/>
              <a:t>Il </a:t>
            </a:r>
            <a:r>
              <a:rPr lang="en-US" sz="1600" dirty="0" err="1"/>
              <a:t>viso</a:t>
            </a:r>
            <a:r>
              <a:rPr lang="en-US" sz="1600" dirty="0"/>
              <a:t> </a:t>
            </a:r>
            <a:r>
              <a:rPr lang="en-US" sz="1600" dirty="0" err="1"/>
              <a:t>scoperto</a:t>
            </a:r>
            <a:r>
              <a:rPr lang="en-US" sz="1600" dirty="0"/>
              <a:t> </a:t>
            </a:r>
            <a:r>
              <a:rPr lang="en-US" sz="1600" dirty="0" err="1"/>
              <a:t>dell’agnello</a:t>
            </a:r>
            <a:r>
              <a:rPr lang="en-US" sz="1600" dirty="0"/>
              <a:t> </a:t>
            </a:r>
            <a:r>
              <a:rPr lang="en-US" sz="1600" dirty="0" err="1"/>
              <a:t>mistico</a:t>
            </a:r>
            <a:r>
              <a:rPr lang="en-US" sz="1600" dirty="0"/>
              <a:t> </a:t>
            </a:r>
            <a:r>
              <a:rPr lang="en-US" sz="1600" dirty="0" err="1"/>
              <a:t>nella</a:t>
            </a:r>
            <a:r>
              <a:rPr lang="en-US" sz="1600" dirty="0"/>
              <a:t> </a:t>
            </a:r>
          </a:p>
          <a:p>
            <a:r>
              <a:rPr lang="en-US" sz="1600" dirty="0" err="1"/>
              <a:t>pala</a:t>
            </a:r>
            <a:r>
              <a:rPr lang="en-US" sz="1600" dirty="0"/>
              <a:t> </a:t>
            </a:r>
            <a:r>
              <a:rPr lang="en-US" sz="1600" dirty="0" err="1"/>
              <a:t>d’altare</a:t>
            </a:r>
            <a:r>
              <a:rPr lang="en-US" sz="1600" dirty="0"/>
              <a:t> di Ghent (Van Eyck, 1432)</a:t>
            </a:r>
          </a:p>
          <a:p>
            <a:br>
              <a:rPr lang="en-US" sz="1600" dirty="0"/>
            </a:br>
            <a:endParaRPr lang="fr-FR" sz="1600" dirty="0"/>
          </a:p>
        </p:txBody>
      </p:sp>
      <p:sp>
        <p:nvSpPr>
          <p:cNvPr id="10" name="Rectangle 9">
            <a:extLst>
              <a:ext uri="{FF2B5EF4-FFF2-40B4-BE49-F238E27FC236}">
                <a16:creationId xmlns:a16="http://schemas.microsoft.com/office/drawing/2014/main" id="{C45D7DC1-7373-4C97-A1C9-A7B81BDB2163}"/>
              </a:ext>
            </a:extLst>
          </p:cNvPr>
          <p:cNvSpPr/>
          <p:nvPr/>
        </p:nvSpPr>
        <p:spPr>
          <a:xfrm>
            <a:off x="2464022" y="4514403"/>
            <a:ext cx="4572000" cy="584775"/>
          </a:xfrm>
          <a:prstGeom prst="rect">
            <a:avLst/>
          </a:prstGeom>
        </p:spPr>
        <p:txBody>
          <a:bodyPr>
            <a:spAutoFit/>
          </a:bodyPr>
          <a:lstStyle/>
          <a:p>
            <a:r>
              <a:rPr lang="en-US" sz="1600" dirty="0"/>
              <a:t>Thomas </a:t>
            </a:r>
            <a:r>
              <a:rPr lang="en-US" sz="1600" dirty="0" err="1"/>
              <a:t>Quasthoff</a:t>
            </a:r>
            <a:r>
              <a:rPr lang="en-US" sz="1600" dirty="0"/>
              <a:t>, basso-baritone </a:t>
            </a:r>
            <a:r>
              <a:rPr lang="en-US" sz="1600" dirty="0" err="1"/>
              <a:t>tedesco</a:t>
            </a:r>
            <a:r>
              <a:rPr lang="en-US" sz="1600" dirty="0"/>
              <a:t> </a:t>
            </a:r>
          </a:p>
          <a:p>
            <a:r>
              <a:rPr lang="en-US" sz="1600" dirty="0" err="1"/>
              <a:t>nato</a:t>
            </a:r>
            <a:r>
              <a:rPr lang="en-US" sz="1600" dirty="0"/>
              <a:t> con </a:t>
            </a:r>
            <a:r>
              <a:rPr lang="en-US" sz="1600" dirty="0" err="1"/>
              <a:t>vari</a:t>
            </a:r>
            <a:r>
              <a:rPr lang="en-US" sz="1600" dirty="0"/>
              <a:t> </a:t>
            </a:r>
            <a:r>
              <a:rPr lang="en-US" sz="1600" dirty="0" err="1"/>
              <a:t>difetti</a:t>
            </a:r>
            <a:r>
              <a:rPr lang="en-US" sz="1600" dirty="0"/>
              <a:t> di </a:t>
            </a:r>
            <a:r>
              <a:rPr lang="en-US" sz="1600" dirty="0" err="1"/>
              <a:t>nascita</a:t>
            </a:r>
            <a:endParaRPr lang="en-US" sz="1600" dirty="0"/>
          </a:p>
        </p:txBody>
      </p:sp>
      <p:sp>
        <p:nvSpPr>
          <p:cNvPr id="11" name="Rectangle 10">
            <a:extLst>
              <a:ext uri="{FF2B5EF4-FFF2-40B4-BE49-F238E27FC236}">
                <a16:creationId xmlns:a16="http://schemas.microsoft.com/office/drawing/2014/main" id="{C200DA5A-CCC2-40B1-8415-ED6178D06FD6}"/>
              </a:ext>
            </a:extLst>
          </p:cNvPr>
          <p:cNvSpPr/>
          <p:nvPr/>
        </p:nvSpPr>
        <p:spPr>
          <a:xfrm>
            <a:off x="4750022" y="5968472"/>
            <a:ext cx="6096000" cy="830997"/>
          </a:xfrm>
          <a:prstGeom prst="rect">
            <a:avLst/>
          </a:prstGeom>
        </p:spPr>
        <p:txBody>
          <a:bodyPr>
            <a:spAutoFit/>
          </a:bodyPr>
          <a:lstStyle/>
          <a:p>
            <a:pPr algn="just"/>
            <a:r>
              <a:rPr lang="en-GB" sz="1600" kern="150" dirty="0">
                <a:ea typeface="SimSun" panose="02010600030101010101" pitchFamily="2" charset="-122"/>
                <a:cs typeface="Calibri" panose="020F0502020204030204" pitchFamily="34" charset="0"/>
              </a:rPr>
              <a:t>Nathalie Roelens, “Animal Faces: The Question of the Gaze”, </a:t>
            </a:r>
            <a:r>
              <a:rPr lang="en-GB" sz="1600" i="1" kern="150" dirty="0">
                <a:ea typeface="SimSun" panose="02010600030101010101" pitchFamily="2" charset="-122"/>
                <a:cs typeface="Calibri" panose="020F0502020204030204" pitchFamily="34" charset="0"/>
              </a:rPr>
              <a:t>Lexia. </a:t>
            </a:r>
            <a:r>
              <a:rPr lang="it-IT" sz="1600" i="1" kern="150" dirty="0">
                <a:ea typeface="SimSun" panose="02010600030101010101" pitchFamily="2" charset="-122"/>
                <a:cs typeface="Calibri" panose="020F0502020204030204" pitchFamily="34" charset="0"/>
              </a:rPr>
              <a:t>Rivista di Semiotica</a:t>
            </a:r>
            <a:r>
              <a:rPr lang="it-IT" sz="1600" kern="150" dirty="0">
                <a:ea typeface="SimSun" panose="02010600030101010101" pitchFamily="2" charset="-122"/>
                <a:cs typeface="Calibri" panose="020F0502020204030204" pitchFamily="34" charset="0"/>
              </a:rPr>
              <a:t>, 37-38 “Volti artificiali /Artificial Faces” (a cura di Massimo Leone), pp. 29-50.</a:t>
            </a:r>
            <a:endParaRPr lang="en-US" sz="1600" kern="150" dirty="0">
              <a:ea typeface="SimSun" panose="02010600030101010101" pitchFamily="2" charset="-122"/>
              <a:cs typeface="F"/>
            </a:endParaRPr>
          </a:p>
        </p:txBody>
      </p:sp>
      <p:sp>
        <p:nvSpPr>
          <p:cNvPr id="12" name="TextBox 11">
            <a:extLst>
              <a:ext uri="{FF2B5EF4-FFF2-40B4-BE49-F238E27FC236}">
                <a16:creationId xmlns:a16="http://schemas.microsoft.com/office/drawing/2014/main" id="{6E17C151-55CA-4408-825F-3DEE4BA4ACF4}"/>
              </a:ext>
            </a:extLst>
          </p:cNvPr>
          <p:cNvSpPr txBox="1"/>
          <p:nvPr/>
        </p:nvSpPr>
        <p:spPr>
          <a:xfrm>
            <a:off x="521879" y="160182"/>
            <a:ext cx="4831194" cy="338554"/>
          </a:xfrm>
          <a:prstGeom prst="rect">
            <a:avLst/>
          </a:prstGeom>
          <a:noFill/>
        </p:spPr>
        <p:txBody>
          <a:bodyPr wrap="none" rtlCol="0">
            <a:spAutoFit/>
          </a:bodyPr>
          <a:lstStyle/>
          <a:p>
            <a:r>
              <a:rPr lang="fr-FR" sz="1600" dirty="0"/>
              <a:t>Lo </a:t>
            </a:r>
            <a:r>
              <a:rPr lang="fr-FR" sz="1600" dirty="0" err="1"/>
              <a:t>sguardo</a:t>
            </a:r>
            <a:r>
              <a:rPr lang="fr-FR" sz="1600" dirty="0"/>
              <a:t> </a:t>
            </a:r>
            <a:r>
              <a:rPr lang="fr-FR" sz="1600" dirty="0" err="1"/>
              <a:t>normalizza</a:t>
            </a:r>
            <a:r>
              <a:rPr lang="fr-FR" sz="1600" dirty="0"/>
              <a:t>, </a:t>
            </a:r>
            <a:r>
              <a:rPr lang="fr-FR" sz="1600" dirty="0" err="1"/>
              <a:t>neutralizza</a:t>
            </a:r>
            <a:r>
              <a:rPr lang="fr-FR" sz="1600" dirty="0"/>
              <a:t>, </a:t>
            </a:r>
            <a:r>
              <a:rPr lang="fr-FR" sz="1600" dirty="0" err="1"/>
              <a:t>umanizza</a:t>
            </a:r>
            <a:r>
              <a:rPr lang="fr-FR" sz="1600" dirty="0"/>
              <a:t> il </a:t>
            </a:r>
            <a:r>
              <a:rPr lang="fr-FR" sz="1600" dirty="0" err="1"/>
              <a:t>soggetto</a:t>
            </a:r>
            <a:endParaRPr lang="en-US" sz="1600" dirty="0"/>
          </a:p>
        </p:txBody>
      </p:sp>
    </p:spTree>
    <p:extLst>
      <p:ext uri="{BB962C8B-B14F-4D97-AF65-F5344CB8AC3E}">
        <p14:creationId xmlns:p14="http://schemas.microsoft.com/office/powerpoint/2010/main" val="32278282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209A1C-AC00-48D5-A38E-5639BD6B2681}"/>
              </a:ext>
            </a:extLst>
          </p:cNvPr>
          <p:cNvSpPr>
            <a:spLocks noGrp="1"/>
          </p:cNvSpPr>
          <p:nvPr>
            <p:ph type="dt" sz="quarter" idx="10"/>
          </p:nvPr>
        </p:nvSpPr>
        <p:spPr/>
        <p:txBody>
          <a:bodyPr/>
          <a:lstStyle/>
          <a:p>
            <a:pPr>
              <a:defRPr/>
            </a:pPr>
            <a:endParaRPr lang="fr-FR" altLang="fr-FR" sz="1600" dirty="0"/>
          </a:p>
        </p:txBody>
      </p:sp>
      <p:pic>
        <p:nvPicPr>
          <p:cNvPr id="30723" name="Picture 2" descr="Les têtes des mannequins dans un magasin de vêtements pour femmes à Herat, le 5 janvier 2022.">
            <a:extLst>
              <a:ext uri="{FF2B5EF4-FFF2-40B4-BE49-F238E27FC236}">
                <a16:creationId xmlns:a16="http://schemas.microsoft.com/office/drawing/2014/main" id="{49CED022-0473-4C6D-8C86-F99FFED46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972" y="1730455"/>
            <a:ext cx="38036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4450B92-6400-487E-B3B5-CF6AFBC82A31}"/>
              </a:ext>
            </a:extLst>
          </p:cNvPr>
          <p:cNvSpPr txBox="1"/>
          <p:nvPr/>
        </p:nvSpPr>
        <p:spPr>
          <a:xfrm>
            <a:off x="3197225" y="172676"/>
            <a:ext cx="4572000" cy="1569660"/>
          </a:xfrm>
          <a:prstGeom prst="rect">
            <a:avLst/>
          </a:prstGeom>
          <a:noFill/>
        </p:spPr>
        <p:txBody>
          <a:bodyPr wrap="square">
            <a:spAutoFit/>
          </a:bodyPr>
          <a:lstStyle/>
          <a:p>
            <a:r>
              <a:rPr lang="it-IT" sz="1600" dirty="0">
                <a:solidFill>
                  <a:srgbClr val="2A303B"/>
                </a:solidFill>
              </a:rPr>
              <a:t>I Talebani in Afghanistan chiedono ai negozianti di Herat di decapitare i manichini, di rimuovere dai negozi le teste di manichini femminili, in linea con la loro rigida interpretazione della legge islamica, che vieta la rappresentazione di figure umane</a:t>
            </a:r>
            <a:r>
              <a:rPr lang="fr-BE" sz="1600" dirty="0">
                <a:solidFill>
                  <a:srgbClr val="2A303B"/>
                </a:solidFill>
              </a:rPr>
              <a:t>. </a:t>
            </a:r>
          </a:p>
          <a:p>
            <a:r>
              <a:rPr lang="fr-BE" sz="1600" i="1" dirty="0"/>
              <a:t>Le Monde / </a:t>
            </a:r>
            <a:r>
              <a:rPr lang="fr-BE" sz="1600" dirty="0"/>
              <a:t>AFP, 5 </a:t>
            </a:r>
            <a:r>
              <a:rPr lang="fr-BE" sz="1600" dirty="0" err="1"/>
              <a:t>gennaio</a:t>
            </a:r>
            <a:r>
              <a:rPr lang="fr-BE" sz="1600" dirty="0"/>
              <a:t> 2022</a:t>
            </a:r>
            <a:endParaRPr lang="fr-FR" sz="1600" dirty="0"/>
          </a:p>
        </p:txBody>
      </p:sp>
      <p:sp>
        <p:nvSpPr>
          <p:cNvPr id="3" name="Rectangle 2">
            <a:extLst>
              <a:ext uri="{FF2B5EF4-FFF2-40B4-BE49-F238E27FC236}">
                <a16:creationId xmlns:a16="http://schemas.microsoft.com/office/drawing/2014/main" id="{00134A5D-2773-4C8F-9AAC-606F3F0C91A5}"/>
              </a:ext>
            </a:extLst>
          </p:cNvPr>
          <p:cNvSpPr/>
          <p:nvPr/>
        </p:nvSpPr>
        <p:spPr>
          <a:xfrm>
            <a:off x="6775508" y="6063962"/>
            <a:ext cx="6096000" cy="584775"/>
          </a:xfrm>
          <a:prstGeom prst="rect">
            <a:avLst/>
          </a:prstGeom>
        </p:spPr>
        <p:txBody>
          <a:bodyPr>
            <a:spAutoFit/>
          </a:bodyPr>
          <a:lstStyle/>
          <a:p>
            <a:r>
              <a:rPr lang="en-US" sz="1600" dirty="0"/>
              <a:t>Come le </a:t>
            </a:r>
            <a:r>
              <a:rPr lang="en-US" sz="1600" dirty="0" err="1"/>
              <a:t>bambole</a:t>
            </a:r>
            <a:r>
              <a:rPr lang="en-US" sz="1600" dirty="0"/>
              <a:t> Amish, ci </a:t>
            </a:r>
            <a:r>
              <a:rPr lang="en-US" sz="1600" dirty="0" err="1"/>
              <a:t>sono</a:t>
            </a:r>
            <a:r>
              <a:rPr lang="en-US" sz="1600" dirty="0"/>
              <a:t> </a:t>
            </a:r>
            <a:r>
              <a:rPr lang="en-US" sz="1600" dirty="0" err="1"/>
              <a:t>bambole</a:t>
            </a:r>
            <a:r>
              <a:rPr lang="en-US" sz="1600" dirty="0"/>
              <a:t> senza </a:t>
            </a:r>
            <a:r>
              <a:rPr lang="en-US" sz="1600" dirty="0" err="1"/>
              <a:t>volto</a:t>
            </a:r>
            <a:r>
              <a:rPr lang="en-US" sz="1600" dirty="0"/>
              <a:t> a </a:t>
            </a:r>
          </a:p>
          <a:p>
            <a:r>
              <a:rPr lang="en-US" sz="1600" dirty="0"/>
              <a:t>Roubaix (</a:t>
            </a:r>
            <a:r>
              <a:rPr lang="en-US" sz="1600" dirty="0" err="1"/>
              <a:t>comunità</a:t>
            </a:r>
            <a:r>
              <a:rPr lang="en-US" sz="1600" dirty="0"/>
              <a:t> </a:t>
            </a:r>
            <a:r>
              <a:rPr lang="en-US" sz="1600" dirty="0" err="1"/>
              <a:t>musulmana</a:t>
            </a:r>
            <a:r>
              <a:rPr lang="en-US" sz="1600" dirty="0"/>
              <a:t>). Wikimedia 24/01/2022</a:t>
            </a:r>
          </a:p>
        </p:txBody>
      </p:sp>
      <p:pic>
        <p:nvPicPr>
          <p:cNvPr id="6" name="Picture 3" descr="A la manière des poupées amish, on trouve des poupées sans visage à Roubaix. ">
            <a:extLst>
              <a:ext uri="{FF2B5EF4-FFF2-40B4-BE49-F238E27FC236}">
                <a16:creationId xmlns:a16="http://schemas.microsoft.com/office/drawing/2014/main" id="{FC4E6F73-6C63-4A50-9FEE-206C6625BE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7021" y="4339876"/>
            <a:ext cx="2234269" cy="126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FD642DA-E062-45D7-BDEE-2BB3A1DD5D10}"/>
              </a:ext>
            </a:extLst>
          </p:cNvPr>
          <p:cNvSpPr txBox="1"/>
          <p:nvPr/>
        </p:nvSpPr>
        <p:spPr>
          <a:xfrm>
            <a:off x="8166834" y="2584163"/>
            <a:ext cx="2300630" cy="830997"/>
          </a:xfrm>
          <a:prstGeom prst="rect">
            <a:avLst/>
          </a:prstGeom>
          <a:noFill/>
        </p:spPr>
        <p:txBody>
          <a:bodyPr wrap="none" rtlCol="0">
            <a:spAutoFit/>
          </a:bodyPr>
          <a:lstStyle/>
          <a:p>
            <a:r>
              <a:rPr lang="fr-FR" sz="1600" dirty="0" err="1">
                <a:solidFill>
                  <a:srgbClr val="FF0000"/>
                </a:solidFill>
              </a:rPr>
              <a:t>Iconoclastia</a:t>
            </a:r>
            <a:endParaRPr lang="fr-FR" sz="1600" dirty="0">
              <a:solidFill>
                <a:srgbClr val="FF0000"/>
              </a:solidFill>
            </a:endParaRPr>
          </a:p>
          <a:p>
            <a:endParaRPr lang="fr-FR" sz="1600" dirty="0">
              <a:solidFill>
                <a:srgbClr val="FF0000"/>
              </a:solidFill>
            </a:endParaRPr>
          </a:p>
          <a:p>
            <a:r>
              <a:rPr lang="fr-FR" sz="1600" dirty="0" err="1">
                <a:solidFill>
                  <a:srgbClr val="FF0000"/>
                </a:solidFill>
              </a:rPr>
              <a:t>estetica</a:t>
            </a:r>
            <a:r>
              <a:rPr lang="fr-FR" sz="1600" dirty="0">
                <a:solidFill>
                  <a:srgbClr val="FF0000"/>
                </a:solidFill>
              </a:rPr>
              <a:t> / </a:t>
            </a:r>
            <a:r>
              <a:rPr lang="fr-FR" sz="1600" dirty="0" err="1">
                <a:solidFill>
                  <a:srgbClr val="FF0000"/>
                </a:solidFill>
              </a:rPr>
              <a:t>etica</a:t>
            </a:r>
            <a:r>
              <a:rPr lang="fr-FR" sz="1600" dirty="0">
                <a:solidFill>
                  <a:srgbClr val="FF0000"/>
                </a:solidFill>
              </a:rPr>
              <a:t> / </a:t>
            </a:r>
            <a:r>
              <a:rPr lang="fr-FR" sz="1600" dirty="0" err="1">
                <a:solidFill>
                  <a:srgbClr val="FF0000"/>
                </a:solidFill>
              </a:rPr>
              <a:t>religione</a:t>
            </a:r>
            <a:endParaRPr lang="en-US" sz="1600" dirty="0">
              <a:solidFill>
                <a:srgbClr val="FF0000"/>
              </a:solidFill>
            </a:endParaRPr>
          </a:p>
        </p:txBody>
      </p:sp>
      <p:sp>
        <p:nvSpPr>
          <p:cNvPr id="7" name="Rectangle 6">
            <a:extLst>
              <a:ext uri="{FF2B5EF4-FFF2-40B4-BE49-F238E27FC236}">
                <a16:creationId xmlns:a16="http://schemas.microsoft.com/office/drawing/2014/main" id="{9AA9E960-1F80-4CFF-BFBA-60FB8F8F5AAD}"/>
              </a:ext>
            </a:extLst>
          </p:cNvPr>
          <p:cNvSpPr/>
          <p:nvPr/>
        </p:nvSpPr>
        <p:spPr>
          <a:xfrm>
            <a:off x="838200" y="4930536"/>
            <a:ext cx="6096000" cy="338554"/>
          </a:xfrm>
          <a:prstGeom prst="rect">
            <a:avLst/>
          </a:prstGeom>
        </p:spPr>
        <p:txBody>
          <a:bodyPr>
            <a:spAutoFit/>
          </a:bodyPr>
          <a:lstStyle/>
          <a:p>
            <a:r>
              <a:rPr lang="it-IT" sz="1600" dirty="0"/>
              <a:t>«Il Ministero per la promozione della Virtù e la prevenzione del Vizio»</a:t>
            </a:r>
            <a:endParaRPr lang="it-IT" sz="1600" b="0" i="0" dirty="0">
              <a:effectLst/>
            </a:endParaRPr>
          </a:p>
        </p:txBody>
      </p:sp>
      <p:sp>
        <p:nvSpPr>
          <p:cNvPr id="9" name="TextBox 8">
            <a:extLst>
              <a:ext uri="{FF2B5EF4-FFF2-40B4-BE49-F238E27FC236}">
                <a16:creationId xmlns:a16="http://schemas.microsoft.com/office/drawing/2014/main" id="{2158FCA8-A4AE-4122-9C59-86F59842009B}"/>
              </a:ext>
            </a:extLst>
          </p:cNvPr>
          <p:cNvSpPr txBox="1"/>
          <p:nvPr/>
        </p:nvSpPr>
        <p:spPr>
          <a:xfrm>
            <a:off x="303856" y="2968125"/>
            <a:ext cx="2895632" cy="1077218"/>
          </a:xfrm>
          <a:prstGeom prst="rect">
            <a:avLst/>
          </a:prstGeom>
          <a:noFill/>
        </p:spPr>
        <p:txBody>
          <a:bodyPr wrap="square" rtlCol="0">
            <a:spAutoFit/>
          </a:bodyPr>
          <a:lstStyle/>
          <a:p>
            <a:r>
              <a:rPr lang="it-IT" sz="1600" dirty="0"/>
              <a:t>Maison Martin Margiela, senza volto cf. Cofano da monaco, da penitente, da terrorista (dopo l'11 settembre)</a:t>
            </a:r>
            <a:endParaRPr lang="fr-BE" sz="1600" dirty="0"/>
          </a:p>
        </p:txBody>
      </p:sp>
      <p:pic>
        <p:nvPicPr>
          <p:cNvPr id="10" name="Picture 2" descr="http://1.bp.blogspot.com/-vokX12G9D8c/UdlwxmPIKhI/AAAAAAAAB6c/dcKVK4BGegc/s1600/575739_10150946516803785_264902956_n.jpg">
            <a:extLst>
              <a:ext uri="{FF2B5EF4-FFF2-40B4-BE49-F238E27FC236}">
                <a16:creationId xmlns:a16="http://schemas.microsoft.com/office/drawing/2014/main" id="{032E0281-1290-458C-98B7-B5BC315BCD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626" y="305169"/>
            <a:ext cx="1768610" cy="2652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hy To Ban Burqa?">
            <a:extLst>
              <a:ext uri="{FF2B5EF4-FFF2-40B4-BE49-F238E27FC236}">
                <a16:creationId xmlns:a16="http://schemas.microsoft.com/office/drawing/2014/main" id="{46528FB1-CE85-491F-9459-C60FE6B406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213"/>
          <a:stretch/>
        </p:blipFill>
        <p:spPr bwMode="auto">
          <a:xfrm>
            <a:off x="8275536" y="78157"/>
            <a:ext cx="2702969" cy="2383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elques faits insolites a savoir 08">
            <a:extLst>
              <a:ext uri="{FF2B5EF4-FFF2-40B4-BE49-F238E27FC236}">
                <a16:creationId xmlns:a16="http://schemas.microsoft.com/office/drawing/2014/main" id="{AC1CA96B-0784-4A08-B615-2F63472D6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4582" y="3786162"/>
            <a:ext cx="1608217" cy="2152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900" y="5015320"/>
            <a:ext cx="4572000" cy="830997"/>
          </a:xfrm>
          <a:prstGeom prst="rect">
            <a:avLst/>
          </a:prstGeom>
        </p:spPr>
        <p:txBody>
          <a:bodyPr>
            <a:spAutoFit/>
          </a:bodyPr>
          <a:lstStyle/>
          <a:p>
            <a:r>
              <a:rPr lang="nl-NL" sz="1600" dirty="0">
                <a:cs typeface="Calibri" panose="020F0502020204030204" pitchFamily="34" charset="0"/>
              </a:rPr>
              <a:t>Gustave van  de </a:t>
            </a:r>
            <a:r>
              <a:rPr lang="nl-NL" sz="1600" dirty="0" err="1">
                <a:cs typeface="Calibri" panose="020F0502020204030204" pitchFamily="34" charset="0"/>
              </a:rPr>
              <a:t>Woestyne</a:t>
            </a:r>
            <a:r>
              <a:rPr lang="nl-NL" sz="1600" dirty="0">
                <a:cs typeface="Calibri" panose="020F0502020204030204" pitchFamily="34" charset="0"/>
              </a:rPr>
              <a:t>, </a:t>
            </a:r>
          </a:p>
          <a:p>
            <a:r>
              <a:rPr lang="nl-NL" sz="1600" i="1" dirty="0">
                <a:cs typeface="Calibri" panose="020F0502020204030204" pitchFamily="34" charset="0"/>
              </a:rPr>
              <a:t>L’uomo cieco, </a:t>
            </a:r>
            <a:r>
              <a:rPr lang="nl-NL" sz="1600" dirty="0">
                <a:cs typeface="Calibri" panose="020F0502020204030204" pitchFamily="34" charset="0"/>
              </a:rPr>
              <a:t>e </a:t>
            </a:r>
            <a:r>
              <a:rPr lang="fr-FR" sz="1600" i="1" dirty="0"/>
              <a:t>L</a:t>
            </a:r>
            <a:r>
              <a:rPr lang="en-US" sz="1600" i="1" dirty="0"/>
              <a:t>’</a:t>
            </a:r>
            <a:r>
              <a:rPr lang="en-US" sz="1600" i="1" dirty="0" err="1"/>
              <a:t>uomo</a:t>
            </a:r>
            <a:r>
              <a:rPr lang="en-US" sz="1600" i="1" dirty="0"/>
              <a:t> </a:t>
            </a:r>
            <a:r>
              <a:rPr lang="en-US" sz="1600" i="1" dirty="0" err="1"/>
              <a:t>cieco</a:t>
            </a:r>
            <a:r>
              <a:rPr lang="en-US" sz="1600" i="1" dirty="0"/>
              <a:t> col porridge</a:t>
            </a:r>
          </a:p>
          <a:p>
            <a:r>
              <a:rPr lang="nl-NL" sz="1600" dirty="0">
                <a:cs typeface="Calibri" panose="020F0502020204030204" pitchFamily="34" charset="0"/>
              </a:rPr>
              <a:t>1910,</a:t>
            </a:r>
            <a:r>
              <a:rPr lang="en-US" sz="1600" dirty="0"/>
              <a:t> Royal Museum for Fine Arts, Antwerp</a:t>
            </a:r>
          </a:p>
        </p:txBody>
      </p:sp>
      <p:pic>
        <p:nvPicPr>
          <p:cNvPr id="4" name="Picture 2" descr="Résultat de recherche d'images pour &quot;de blinde van de woestijne&quot;">
            <a:extLst>
              <a:ext uri="{FF2B5EF4-FFF2-40B4-BE49-F238E27FC236}">
                <a16:creationId xmlns:a16="http://schemas.microsoft.com/office/drawing/2014/main" id="{A70195C0-9222-4591-A5B4-81FB28FDE7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738" y="2071354"/>
            <a:ext cx="1881889" cy="28737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7496" y="188979"/>
            <a:ext cx="1950021" cy="338554"/>
          </a:xfrm>
          <a:prstGeom prst="rect">
            <a:avLst/>
          </a:prstGeom>
          <a:noFill/>
        </p:spPr>
        <p:txBody>
          <a:bodyPr wrap="none" rtlCol="0">
            <a:spAutoFit/>
          </a:bodyPr>
          <a:lstStyle/>
          <a:p>
            <a:r>
              <a:rPr lang="fr-FR" sz="1600" b="1" dirty="0" err="1"/>
              <a:t>Faccia</a:t>
            </a:r>
            <a:r>
              <a:rPr lang="fr-FR" sz="1600" b="1" dirty="0"/>
              <a:t> senza </a:t>
            </a:r>
            <a:r>
              <a:rPr lang="fr-FR" sz="1600" b="1" dirty="0" err="1"/>
              <a:t>sguardo</a:t>
            </a:r>
            <a:endParaRPr lang="en-US" sz="1600" b="1" dirty="0"/>
          </a:p>
        </p:txBody>
      </p:sp>
      <p:pic>
        <p:nvPicPr>
          <p:cNvPr id="9" name="Picture 4" descr="Résultat de recherche d'images pour &quot;spilliaert poupée&quot;">
            <a:extLst>
              <a:ext uri="{FF2B5EF4-FFF2-40B4-BE49-F238E27FC236}">
                <a16:creationId xmlns:a16="http://schemas.microsoft.com/office/drawing/2014/main" id="{A1BC44A8-59C6-4391-978C-13903D5FC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3881" y="1994811"/>
            <a:ext cx="2696730" cy="19146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789B5D-92CB-4E97-8533-4734B428792E}"/>
              </a:ext>
            </a:extLst>
          </p:cNvPr>
          <p:cNvSpPr txBox="1"/>
          <p:nvPr/>
        </p:nvSpPr>
        <p:spPr>
          <a:xfrm>
            <a:off x="4347431" y="3950930"/>
            <a:ext cx="3062380" cy="584775"/>
          </a:xfrm>
          <a:prstGeom prst="rect">
            <a:avLst/>
          </a:prstGeom>
          <a:noFill/>
        </p:spPr>
        <p:txBody>
          <a:bodyPr wrap="square" rtlCol="0">
            <a:spAutoFit/>
          </a:bodyPr>
          <a:lstStyle/>
          <a:p>
            <a:r>
              <a:rPr lang="fr-BE" sz="1600" dirty="0"/>
              <a:t>Léon Spilliaert, </a:t>
            </a:r>
          </a:p>
          <a:p>
            <a:r>
              <a:rPr lang="fr-BE" sz="1600" i="1" dirty="0" err="1"/>
              <a:t>Bambole</a:t>
            </a:r>
            <a:r>
              <a:rPr lang="fr-BE" sz="1600" dirty="0"/>
              <a:t>, 1929</a:t>
            </a:r>
          </a:p>
        </p:txBody>
      </p:sp>
      <p:pic>
        <p:nvPicPr>
          <p:cNvPr id="12" name="Picture 2" descr="Premium poster The blind man with the porridge">
            <a:extLst>
              <a:ext uri="{FF2B5EF4-FFF2-40B4-BE49-F238E27FC236}">
                <a16:creationId xmlns:a16="http://schemas.microsoft.com/office/drawing/2014/main" id="{D5D85C95-20ED-4FB3-850B-4592491053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1258" y="3188500"/>
            <a:ext cx="1485880" cy="1857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thumb/4/40/Nice%2Cmus%C3%A9e_Mass%C3%A9na127%2Cmasque_mortuaire_de_Napol%C3%A9on_Ier.jpg/320px-Nice%2Cmus%C3%A9e_Mass%C3%A9na127%2Cmasque_mortuaire_de_Napol%C3%A9on_Ier.jpg">
            <a:extLst>
              <a:ext uri="{FF2B5EF4-FFF2-40B4-BE49-F238E27FC236}">
                <a16:creationId xmlns:a16="http://schemas.microsoft.com/office/drawing/2014/main" id="{CF2E2173-D44C-4CB1-BE27-384E73D96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1277" y="1412405"/>
            <a:ext cx="1420876" cy="17760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8F3504-6AC5-49EE-A50F-39B47DCB621C}"/>
              </a:ext>
            </a:extLst>
          </p:cNvPr>
          <p:cNvSpPr/>
          <p:nvPr/>
        </p:nvSpPr>
        <p:spPr>
          <a:xfrm>
            <a:off x="9715579" y="3254002"/>
            <a:ext cx="2893147" cy="830997"/>
          </a:xfrm>
          <a:prstGeom prst="rect">
            <a:avLst/>
          </a:prstGeom>
        </p:spPr>
        <p:txBody>
          <a:bodyPr wrap="square">
            <a:spAutoFit/>
          </a:bodyPr>
          <a:lstStyle/>
          <a:p>
            <a:r>
              <a:rPr lang="fr-BE" sz="1600" dirty="0" err="1"/>
              <a:t>Maschera</a:t>
            </a:r>
            <a:r>
              <a:rPr lang="fr-BE" sz="1600" dirty="0"/>
              <a:t> </a:t>
            </a:r>
            <a:r>
              <a:rPr lang="fr-BE" sz="1600" dirty="0" err="1"/>
              <a:t>mortuaria</a:t>
            </a:r>
            <a:r>
              <a:rPr lang="fr-BE" sz="1600" dirty="0"/>
              <a:t> di </a:t>
            </a:r>
            <a:r>
              <a:rPr lang="fr-BE" sz="1600" dirty="0" err="1"/>
              <a:t>Napoleone</a:t>
            </a:r>
            <a:r>
              <a:rPr lang="fr-BE" sz="1600" dirty="0"/>
              <a:t> </a:t>
            </a:r>
          </a:p>
          <a:p>
            <a:r>
              <a:rPr lang="fr-BE" sz="1600" dirty="0"/>
              <a:t>(musée Masséna) </a:t>
            </a:r>
          </a:p>
        </p:txBody>
      </p:sp>
      <p:pic>
        <p:nvPicPr>
          <p:cNvPr id="14" name="Picture 13" descr="&lt;B&gt;Più dolce, ecco il vero volto di Dante&lt;br&gt;Via il profilo spigoloso del Sommo Poeta&lt;/B&gt;">
            <a:extLst>
              <a:ext uri="{FF2B5EF4-FFF2-40B4-BE49-F238E27FC236}">
                <a16:creationId xmlns:a16="http://schemas.microsoft.com/office/drawing/2014/main" id="{9761614B-BB2B-4649-8653-557870E61E5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06619" y="4168204"/>
            <a:ext cx="1428750" cy="1471613"/>
          </a:xfrm>
          <a:prstGeom prst="rect">
            <a:avLst/>
          </a:prstGeom>
          <a:noFill/>
          <a:ln>
            <a:noFill/>
          </a:ln>
        </p:spPr>
      </p:pic>
      <p:sp>
        <p:nvSpPr>
          <p:cNvPr id="15" name="TextBox 14">
            <a:extLst>
              <a:ext uri="{FF2B5EF4-FFF2-40B4-BE49-F238E27FC236}">
                <a16:creationId xmlns:a16="http://schemas.microsoft.com/office/drawing/2014/main" id="{B7A49A0D-69FA-49C7-ACAF-64C411EC09A7}"/>
              </a:ext>
            </a:extLst>
          </p:cNvPr>
          <p:cNvSpPr txBox="1"/>
          <p:nvPr/>
        </p:nvSpPr>
        <p:spPr>
          <a:xfrm>
            <a:off x="7344109" y="3039154"/>
            <a:ext cx="2143536" cy="830997"/>
          </a:xfrm>
          <a:prstGeom prst="rect">
            <a:avLst/>
          </a:prstGeom>
          <a:noFill/>
        </p:spPr>
        <p:txBody>
          <a:bodyPr wrap="none" rtlCol="0">
            <a:spAutoFit/>
          </a:bodyPr>
          <a:lstStyle/>
          <a:p>
            <a:r>
              <a:rPr lang="fr-BE" sz="1600" dirty="0" err="1"/>
              <a:t>Maschera</a:t>
            </a:r>
            <a:r>
              <a:rPr lang="fr-BE" sz="1600" dirty="0"/>
              <a:t> </a:t>
            </a:r>
            <a:r>
              <a:rPr lang="fr-BE" sz="1600" dirty="0" err="1"/>
              <a:t>mortuaria</a:t>
            </a:r>
            <a:r>
              <a:rPr lang="fr-BE" sz="1600" dirty="0"/>
              <a:t> di </a:t>
            </a:r>
          </a:p>
          <a:p>
            <a:r>
              <a:rPr lang="fr-BE" sz="1600" i="1" dirty="0"/>
              <a:t>D</a:t>
            </a:r>
            <a:r>
              <a:rPr lang="fr-BE" sz="1600" dirty="0"/>
              <a:t>ante Alighieri </a:t>
            </a:r>
          </a:p>
          <a:p>
            <a:r>
              <a:rPr lang="fr-BE" sz="1600" dirty="0"/>
              <a:t>(Firenze)</a:t>
            </a:r>
          </a:p>
        </p:txBody>
      </p:sp>
      <p:pic>
        <p:nvPicPr>
          <p:cNvPr id="16" name="Picture 4" descr="Résultat de recherche d'images pour &quot;maschera mortuaria dante&quot;">
            <a:extLst>
              <a:ext uri="{FF2B5EF4-FFF2-40B4-BE49-F238E27FC236}">
                <a16:creationId xmlns:a16="http://schemas.microsoft.com/office/drawing/2014/main" id="{F0A4D345-3949-4477-ACDB-7666619D3D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4913" y="1559306"/>
            <a:ext cx="1883861" cy="14128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FF5C75-EBE4-4908-A207-FAD7762440A7}"/>
              </a:ext>
            </a:extLst>
          </p:cNvPr>
          <p:cNvSpPr txBox="1"/>
          <p:nvPr/>
        </p:nvSpPr>
        <p:spPr>
          <a:xfrm>
            <a:off x="1874080" y="933263"/>
            <a:ext cx="229550" cy="338554"/>
          </a:xfrm>
          <a:prstGeom prst="rect">
            <a:avLst/>
          </a:prstGeom>
          <a:noFill/>
        </p:spPr>
        <p:txBody>
          <a:bodyPr wrap="none" rtlCol="0">
            <a:spAutoFit/>
          </a:bodyPr>
          <a:lstStyle/>
          <a:p>
            <a:r>
              <a:rPr lang="fr-BE" sz="1600" b="1" dirty="0"/>
              <a:t> </a:t>
            </a:r>
          </a:p>
        </p:txBody>
      </p:sp>
      <p:sp>
        <p:nvSpPr>
          <p:cNvPr id="18" name="Rectangle 17">
            <a:extLst>
              <a:ext uri="{FF2B5EF4-FFF2-40B4-BE49-F238E27FC236}">
                <a16:creationId xmlns:a16="http://schemas.microsoft.com/office/drawing/2014/main" id="{93EDFA2F-3A32-4BC1-A2FB-D686FC829EA5}"/>
              </a:ext>
            </a:extLst>
          </p:cNvPr>
          <p:cNvSpPr/>
          <p:nvPr/>
        </p:nvSpPr>
        <p:spPr>
          <a:xfrm>
            <a:off x="4037862" y="5130123"/>
            <a:ext cx="2362283" cy="338554"/>
          </a:xfrm>
          <a:prstGeom prst="rect">
            <a:avLst/>
          </a:prstGeom>
        </p:spPr>
        <p:txBody>
          <a:bodyPr wrap="square">
            <a:spAutoFit/>
          </a:bodyPr>
          <a:lstStyle/>
          <a:p>
            <a:r>
              <a:rPr lang="nl-NL" sz="1600" dirty="0">
                <a:cs typeface="Calibri" panose="020F0502020204030204" pitchFamily="34" charset="0"/>
              </a:rPr>
              <a:t> </a:t>
            </a:r>
          </a:p>
        </p:txBody>
      </p:sp>
      <p:sp>
        <p:nvSpPr>
          <p:cNvPr id="19" name="TextBox 18">
            <a:extLst>
              <a:ext uri="{FF2B5EF4-FFF2-40B4-BE49-F238E27FC236}">
                <a16:creationId xmlns:a16="http://schemas.microsoft.com/office/drawing/2014/main" id="{3BD13757-2BB0-4013-9A87-4C7D07AD0CDD}"/>
              </a:ext>
            </a:extLst>
          </p:cNvPr>
          <p:cNvSpPr txBox="1"/>
          <p:nvPr/>
        </p:nvSpPr>
        <p:spPr>
          <a:xfrm>
            <a:off x="6297338" y="5927358"/>
            <a:ext cx="184731" cy="338554"/>
          </a:xfrm>
          <a:prstGeom prst="rect">
            <a:avLst/>
          </a:prstGeom>
          <a:noFill/>
        </p:spPr>
        <p:txBody>
          <a:bodyPr wrap="none" rtlCol="0">
            <a:spAutoFit/>
          </a:bodyPr>
          <a:lstStyle/>
          <a:p>
            <a:endParaRPr lang="fr-BE" sz="1600" dirty="0"/>
          </a:p>
        </p:txBody>
      </p:sp>
      <p:sp>
        <p:nvSpPr>
          <p:cNvPr id="20" name="Rectangle 19">
            <a:extLst>
              <a:ext uri="{FF2B5EF4-FFF2-40B4-BE49-F238E27FC236}">
                <a16:creationId xmlns:a16="http://schemas.microsoft.com/office/drawing/2014/main" id="{C78010D1-6101-4FEA-B4D9-5F2476C20672}"/>
              </a:ext>
            </a:extLst>
          </p:cNvPr>
          <p:cNvSpPr/>
          <p:nvPr/>
        </p:nvSpPr>
        <p:spPr>
          <a:xfrm>
            <a:off x="8165715" y="4666722"/>
            <a:ext cx="4572000" cy="584775"/>
          </a:xfrm>
          <a:prstGeom prst="rect">
            <a:avLst/>
          </a:prstGeom>
        </p:spPr>
        <p:txBody>
          <a:bodyPr>
            <a:spAutoFit/>
          </a:bodyPr>
          <a:lstStyle/>
          <a:p>
            <a:r>
              <a:rPr lang="en-US" sz="1600" dirty="0"/>
              <a:t>“</a:t>
            </a:r>
            <a:r>
              <a:rPr lang="en-US" sz="1600" dirty="0" err="1"/>
              <a:t>Abbiamo</a:t>
            </a:r>
            <a:r>
              <a:rPr lang="en-US" sz="1600" dirty="0"/>
              <a:t> </a:t>
            </a:r>
            <a:r>
              <a:rPr lang="en-US" sz="1600" dirty="0" err="1"/>
              <a:t>restorato</a:t>
            </a:r>
            <a:r>
              <a:rPr lang="en-US" sz="1600" dirty="0"/>
              <a:t> </a:t>
            </a:r>
            <a:r>
              <a:rPr lang="en-US" sz="1600" dirty="0" err="1"/>
              <a:t>l’umanità</a:t>
            </a:r>
            <a:r>
              <a:rPr lang="en-US" sz="1600" dirty="0"/>
              <a:t> di Dante”, </a:t>
            </a:r>
          </a:p>
          <a:p>
            <a:r>
              <a:rPr lang="en-US" sz="1600" dirty="0"/>
              <a:t>(Giorgio </a:t>
            </a:r>
            <a:r>
              <a:rPr lang="en-US" sz="1600" dirty="0" err="1"/>
              <a:t>Gruppioni</a:t>
            </a:r>
            <a:r>
              <a:rPr lang="en-US" sz="1600" dirty="0"/>
              <a:t>, 2007)</a:t>
            </a:r>
          </a:p>
        </p:txBody>
      </p:sp>
      <p:sp>
        <p:nvSpPr>
          <p:cNvPr id="21" name="TextBox 20">
            <a:extLst>
              <a:ext uri="{FF2B5EF4-FFF2-40B4-BE49-F238E27FC236}">
                <a16:creationId xmlns:a16="http://schemas.microsoft.com/office/drawing/2014/main" id="{50151A11-3692-4DA7-A892-2AA9A29CC103}"/>
              </a:ext>
            </a:extLst>
          </p:cNvPr>
          <p:cNvSpPr txBox="1"/>
          <p:nvPr/>
        </p:nvSpPr>
        <p:spPr>
          <a:xfrm>
            <a:off x="4799857" y="5927358"/>
            <a:ext cx="184731" cy="338554"/>
          </a:xfrm>
          <a:prstGeom prst="rect">
            <a:avLst/>
          </a:prstGeom>
          <a:noFill/>
        </p:spPr>
        <p:txBody>
          <a:bodyPr wrap="none" rtlCol="0">
            <a:spAutoFit/>
          </a:bodyPr>
          <a:lstStyle/>
          <a:p>
            <a:endParaRPr lang="en-US" sz="1600" dirty="0"/>
          </a:p>
        </p:txBody>
      </p:sp>
      <p:sp>
        <p:nvSpPr>
          <p:cNvPr id="5" name="Rectangle 4">
            <a:extLst>
              <a:ext uri="{FF2B5EF4-FFF2-40B4-BE49-F238E27FC236}">
                <a16:creationId xmlns:a16="http://schemas.microsoft.com/office/drawing/2014/main" id="{CC0D4F3E-897A-49AC-A1DF-9D12879D6795}"/>
              </a:ext>
            </a:extLst>
          </p:cNvPr>
          <p:cNvSpPr/>
          <p:nvPr/>
        </p:nvSpPr>
        <p:spPr>
          <a:xfrm>
            <a:off x="767860" y="649866"/>
            <a:ext cx="9588772" cy="1077218"/>
          </a:xfrm>
          <a:prstGeom prst="rect">
            <a:avLst/>
          </a:prstGeom>
        </p:spPr>
        <p:txBody>
          <a:bodyPr wrap="square">
            <a:spAutoFit/>
          </a:bodyPr>
          <a:lstStyle/>
          <a:p>
            <a:r>
              <a:rPr lang="en-US" sz="1600" dirty="0"/>
              <a:t>“Una </a:t>
            </a:r>
            <a:r>
              <a:rPr lang="en-US" sz="1600" dirty="0" err="1"/>
              <a:t>maschera</a:t>
            </a:r>
            <a:r>
              <a:rPr lang="en-US" sz="1600" dirty="0"/>
              <a:t> è </a:t>
            </a:r>
            <a:r>
              <a:rPr lang="en-US" sz="1600" dirty="0" err="1"/>
              <a:t>un’aggiunta</a:t>
            </a:r>
            <a:r>
              <a:rPr lang="en-US" sz="1600" dirty="0"/>
              <a:t> di </a:t>
            </a:r>
            <a:r>
              <a:rPr lang="en-US" sz="1600" dirty="0" err="1"/>
              <a:t>linee</a:t>
            </a:r>
            <a:r>
              <a:rPr lang="en-US" sz="1600" dirty="0"/>
              <a:t>, </a:t>
            </a:r>
            <a:r>
              <a:rPr lang="en-US" sz="1600" dirty="0" err="1"/>
              <a:t>il</a:t>
            </a:r>
            <a:r>
              <a:rPr lang="en-US" sz="1600" dirty="0"/>
              <a:t> </a:t>
            </a:r>
            <a:r>
              <a:rPr lang="en-US" sz="1600" dirty="0" err="1"/>
              <a:t>volto</a:t>
            </a:r>
            <a:r>
              <a:rPr lang="en-US" sz="1600" dirty="0"/>
              <a:t> è </a:t>
            </a:r>
          </a:p>
          <a:p>
            <a:r>
              <a:rPr lang="en-US" sz="1600" dirty="0" err="1"/>
              <a:t>principalmente</a:t>
            </a:r>
            <a:r>
              <a:rPr lang="en-US" sz="1600" dirty="0"/>
              <a:t> una </a:t>
            </a:r>
            <a:r>
              <a:rPr lang="en-US" sz="1600" dirty="0" err="1"/>
              <a:t>relazione</a:t>
            </a:r>
            <a:r>
              <a:rPr lang="en-US" sz="1600" dirty="0"/>
              <a:t> </a:t>
            </a:r>
            <a:r>
              <a:rPr lang="en-US" sz="1600" dirty="0" err="1"/>
              <a:t>tematica</a:t>
            </a:r>
            <a:r>
              <a:rPr lang="en-US" sz="1600" dirty="0"/>
              <a:t> </a:t>
            </a:r>
            <a:r>
              <a:rPr lang="en-US" sz="1600" dirty="0" err="1"/>
              <a:t>tra</a:t>
            </a:r>
            <a:r>
              <a:rPr lang="en-US" sz="1600" dirty="0"/>
              <a:t> </a:t>
            </a:r>
            <a:r>
              <a:rPr lang="en-US" sz="1600" dirty="0" err="1"/>
              <a:t>loro</a:t>
            </a:r>
            <a:r>
              <a:rPr lang="en-US" sz="1600" dirty="0"/>
              <a:t>" </a:t>
            </a:r>
          </a:p>
          <a:p>
            <a:r>
              <a:rPr lang="en-US" sz="1600" dirty="0"/>
              <a:t>(Roland Barthes, </a:t>
            </a:r>
            <a:r>
              <a:rPr lang="en-US" sz="1600" i="1" dirty="0" err="1"/>
              <a:t>Mitologie</a:t>
            </a:r>
            <a:r>
              <a:rPr lang="en-US" sz="1600" dirty="0"/>
              <a:t>, 1957, p. 66)</a:t>
            </a:r>
          </a:p>
          <a:p>
            <a:r>
              <a:rPr lang="en-US" sz="1600" dirty="0" err="1"/>
              <a:t>Inerzia</a:t>
            </a:r>
            <a:r>
              <a:rPr lang="en-US" sz="1600" dirty="0"/>
              <a:t> </a:t>
            </a:r>
            <a:r>
              <a:rPr lang="en-US" sz="1600" i="1" dirty="0"/>
              <a:t>vs</a:t>
            </a:r>
            <a:r>
              <a:rPr lang="en-US" sz="1600" dirty="0"/>
              <a:t> </a:t>
            </a:r>
            <a:r>
              <a:rPr lang="en-US" sz="1600" dirty="0" err="1"/>
              <a:t>movimento</a:t>
            </a:r>
            <a:endParaRPr lang="en-US" sz="1600" dirty="0"/>
          </a:p>
        </p:txBody>
      </p:sp>
      <p:sp>
        <p:nvSpPr>
          <p:cNvPr id="6" name="Rectangle 5">
            <a:extLst>
              <a:ext uri="{FF2B5EF4-FFF2-40B4-BE49-F238E27FC236}">
                <a16:creationId xmlns:a16="http://schemas.microsoft.com/office/drawing/2014/main" id="{D1A9F3AC-ABD4-43F9-9536-E3B8312F041C}"/>
              </a:ext>
            </a:extLst>
          </p:cNvPr>
          <p:cNvSpPr/>
          <p:nvPr/>
        </p:nvSpPr>
        <p:spPr>
          <a:xfrm>
            <a:off x="6067556" y="5727393"/>
            <a:ext cx="6096000" cy="830997"/>
          </a:xfrm>
          <a:prstGeom prst="rect">
            <a:avLst/>
          </a:prstGeom>
        </p:spPr>
        <p:txBody>
          <a:bodyPr>
            <a:spAutoFit/>
          </a:bodyPr>
          <a:lstStyle/>
          <a:p>
            <a:r>
              <a:rPr lang="en-US" sz="1600" dirty="0"/>
              <a:t>La </a:t>
            </a:r>
            <a:r>
              <a:rPr lang="en-US" sz="1600" dirty="0" err="1"/>
              <a:t>pratica</a:t>
            </a:r>
            <a:r>
              <a:rPr lang="en-US" sz="1600" dirty="0"/>
              <a:t> di </a:t>
            </a:r>
            <a:r>
              <a:rPr lang="en-US" sz="1600" dirty="0" err="1"/>
              <a:t>forzare</a:t>
            </a:r>
            <a:r>
              <a:rPr lang="en-US" sz="1600" dirty="0"/>
              <a:t> le </a:t>
            </a:r>
            <a:r>
              <a:rPr lang="en-US" sz="1600" dirty="0" err="1"/>
              <a:t>palpebre</a:t>
            </a:r>
            <a:r>
              <a:rPr lang="en-US" sz="1600" dirty="0"/>
              <a:t> </a:t>
            </a:r>
            <a:r>
              <a:rPr lang="en-US" sz="1600" dirty="0" err="1"/>
              <a:t>chiuse</a:t>
            </a:r>
            <a:r>
              <a:rPr lang="en-US" sz="1600" dirty="0"/>
              <a:t> </a:t>
            </a:r>
            <a:r>
              <a:rPr lang="en-US" sz="1600" dirty="0" err="1"/>
              <a:t>subito</a:t>
            </a:r>
            <a:r>
              <a:rPr lang="en-US" sz="1600" dirty="0"/>
              <a:t> </a:t>
            </a:r>
            <a:r>
              <a:rPr lang="en-US" sz="1600" dirty="0" err="1"/>
              <a:t>dopo</a:t>
            </a:r>
            <a:r>
              <a:rPr lang="en-US" sz="1600" dirty="0"/>
              <a:t> la </a:t>
            </a:r>
            <a:r>
              <a:rPr lang="en-US" sz="1600" dirty="0" err="1"/>
              <a:t>morte</a:t>
            </a:r>
            <a:r>
              <a:rPr lang="en-US" sz="1600" dirty="0"/>
              <a:t>, a volte </a:t>
            </a:r>
            <a:r>
              <a:rPr lang="en-US" sz="1600" dirty="0" err="1"/>
              <a:t>usando</a:t>
            </a:r>
            <a:r>
              <a:rPr lang="en-US" sz="1600" dirty="0"/>
              <a:t> </a:t>
            </a:r>
            <a:r>
              <a:rPr lang="en-US" sz="1600" dirty="0" err="1"/>
              <a:t>delle</a:t>
            </a:r>
            <a:r>
              <a:rPr lang="en-US" sz="1600" dirty="0"/>
              <a:t> </a:t>
            </a:r>
            <a:r>
              <a:rPr lang="en-US" sz="1600" dirty="0" err="1"/>
              <a:t>monete</a:t>
            </a:r>
            <a:r>
              <a:rPr lang="en-US" sz="1600" dirty="0"/>
              <a:t> per </a:t>
            </a:r>
            <a:r>
              <a:rPr lang="en-US" sz="1600" dirty="0" err="1"/>
              <a:t>bloccare</a:t>
            </a:r>
            <a:r>
              <a:rPr lang="en-US" sz="1600" dirty="0"/>
              <a:t> le </a:t>
            </a:r>
            <a:r>
              <a:rPr lang="en-US" sz="1600" dirty="0" err="1"/>
              <a:t>palpebre</a:t>
            </a:r>
            <a:r>
              <a:rPr lang="en-US" sz="1600" dirty="0"/>
              <a:t> </a:t>
            </a:r>
            <a:r>
              <a:rPr lang="en-US" sz="1600" dirty="0" err="1"/>
              <a:t>chiuse</a:t>
            </a:r>
            <a:r>
              <a:rPr lang="en-US" sz="1600" dirty="0"/>
              <a:t> </a:t>
            </a:r>
            <a:r>
              <a:rPr lang="en-US" sz="1600" dirty="0" err="1"/>
              <a:t>fino</a:t>
            </a:r>
            <a:r>
              <a:rPr lang="en-US" sz="1600" dirty="0"/>
              <a:t> </a:t>
            </a:r>
            <a:r>
              <a:rPr lang="en-US" sz="1600" dirty="0" err="1"/>
              <a:t>all'intervento</a:t>
            </a:r>
            <a:r>
              <a:rPr lang="en-US" sz="1600" dirty="0"/>
              <a:t> del rigor mortis, è </a:t>
            </a:r>
            <a:r>
              <a:rPr lang="en-US" sz="1600" dirty="0" err="1"/>
              <a:t>stata</a:t>
            </a:r>
            <a:r>
              <a:rPr lang="en-US" sz="1600" dirty="0"/>
              <a:t> </a:t>
            </a:r>
            <a:r>
              <a:rPr lang="en-US" sz="1600" dirty="0" err="1"/>
              <a:t>comune</a:t>
            </a:r>
            <a:r>
              <a:rPr lang="en-US" sz="1600" dirty="0"/>
              <a:t> in </a:t>
            </a:r>
            <a:r>
              <a:rPr lang="en-US" sz="1600" dirty="0" err="1"/>
              <a:t>molte</a:t>
            </a:r>
            <a:r>
              <a:rPr lang="en-US" sz="1600" dirty="0"/>
              <a:t> culture.</a:t>
            </a:r>
          </a:p>
        </p:txBody>
      </p:sp>
      <p:pic>
        <p:nvPicPr>
          <p:cNvPr id="2050" name="Picture 2" descr="Lever le masque | Cnap">
            <a:extLst>
              <a:ext uri="{FF2B5EF4-FFF2-40B4-BE49-F238E27FC236}">
                <a16:creationId xmlns:a16="http://schemas.microsoft.com/office/drawing/2014/main" id="{965E21E0-F44D-4EEA-BEAB-2EB2AF39A0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9364" y="112836"/>
            <a:ext cx="2114509" cy="9911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BBC53D-7F93-4FF1-BA65-DF675C52B963}"/>
              </a:ext>
            </a:extLst>
          </p:cNvPr>
          <p:cNvSpPr/>
          <p:nvPr/>
        </p:nvSpPr>
        <p:spPr>
          <a:xfrm>
            <a:off x="7796188" y="-57300"/>
            <a:ext cx="6096000" cy="2123658"/>
          </a:xfrm>
          <a:prstGeom prst="rect">
            <a:avLst/>
          </a:prstGeom>
        </p:spPr>
        <p:txBody>
          <a:bodyPr>
            <a:spAutoFit/>
          </a:bodyPr>
          <a:lstStyle/>
          <a:p>
            <a:r>
              <a:rPr lang="fr-FR" sz="1600" dirty="0">
                <a:solidFill>
                  <a:srgbClr val="000000"/>
                </a:solidFill>
              </a:rPr>
              <a:t>Jean-Luc Blanc, « </a:t>
            </a:r>
            <a:r>
              <a:rPr lang="fr-FR" sz="1600" dirty="0" err="1">
                <a:solidFill>
                  <a:srgbClr val="000000"/>
                </a:solidFill>
              </a:rPr>
              <a:t>Tippi</a:t>
            </a:r>
            <a:r>
              <a:rPr lang="fr-FR" sz="1600" dirty="0">
                <a:solidFill>
                  <a:srgbClr val="000000"/>
                </a:solidFill>
              </a:rPr>
              <a:t> </a:t>
            </a:r>
            <a:r>
              <a:rPr lang="fr-FR" sz="1600" dirty="0" err="1">
                <a:solidFill>
                  <a:srgbClr val="000000"/>
                </a:solidFill>
              </a:rPr>
              <a:t>Miralda</a:t>
            </a:r>
            <a:r>
              <a:rPr lang="fr-FR" sz="1600" dirty="0">
                <a:solidFill>
                  <a:srgbClr val="000000"/>
                </a:solidFill>
              </a:rPr>
              <a:t> », 2019</a:t>
            </a:r>
          </a:p>
          <a:p>
            <a:r>
              <a:rPr lang="fr-FR" sz="1600" i="1" dirty="0"/>
              <a:t>Lever le masque</a:t>
            </a:r>
          </a:p>
          <a:p>
            <a:r>
              <a:rPr lang="fr-FR" sz="1600" dirty="0"/>
              <a:t>Le Carré - scène nationale Centre d’art </a:t>
            </a:r>
          </a:p>
          <a:p>
            <a:r>
              <a:rPr lang="fr-FR" sz="1600" dirty="0"/>
              <a:t>contemporain d'intérêt national • Château-Gontier</a:t>
            </a:r>
          </a:p>
          <a:p>
            <a:r>
              <a:rPr lang="fr-FR" sz="1600" dirty="0"/>
              <a:t>13 janvier 2022</a:t>
            </a:r>
          </a:p>
          <a:p>
            <a:br>
              <a:rPr lang="fr-FR" dirty="0"/>
            </a:br>
            <a:r>
              <a:rPr lang="fr-FR" sz="1600" dirty="0">
                <a:solidFill>
                  <a:srgbClr val="000000"/>
                </a:solidFill>
              </a:rPr>
              <a:t> </a:t>
            </a:r>
          </a:p>
          <a:p>
            <a:endParaRPr lang="fr-FR" b="0" i="0" dirty="0">
              <a:solidFill>
                <a:srgbClr val="000000"/>
              </a:solidFill>
              <a:effectLst/>
              <a:latin typeface="aa_btp"/>
            </a:endParaRPr>
          </a:p>
        </p:txBody>
      </p:sp>
    </p:spTree>
    <p:extLst>
      <p:ext uri="{BB962C8B-B14F-4D97-AF65-F5344CB8AC3E}">
        <p14:creationId xmlns:p14="http://schemas.microsoft.com/office/powerpoint/2010/main" val="16479317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a:extLst>
              <a:ext uri="{FF2B5EF4-FFF2-40B4-BE49-F238E27FC236}">
                <a16:creationId xmlns:a16="http://schemas.microsoft.com/office/drawing/2014/main" id="{3F2787E8-8D29-424B-83ED-D286C1046D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54" y="554646"/>
            <a:ext cx="1915214" cy="24320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254E607-E09D-4A0B-8EBF-92618DC6CC3D}"/>
              </a:ext>
            </a:extLst>
          </p:cNvPr>
          <p:cNvSpPr txBox="1">
            <a:spLocks/>
          </p:cNvSpPr>
          <p:nvPr/>
        </p:nvSpPr>
        <p:spPr>
          <a:xfrm>
            <a:off x="1762539" y="163512"/>
            <a:ext cx="8756236" cy="639570"/>
          </a:xfrm>
          <a:prstGeom prst="rect">
            <a:avLst/>
          </a:prstGeom>
        </p:spPr>
        <p:txBody>
          <a:bodyPr/>
          <a:lstStyle>
            <a:lvl1pPr algn="ctr" rtl="0" eaLnBrk="1" fontAlgn="base" hangingPunct="1">
              <a:spcBef>
                <a:spcPct val="0"/>
              </a:spcBef>
              <a:spcAft>
                <a:spcPct val="0"/>
              </a:spcAft>
              <a:defRPr sz="2400" b="1">
                <a:solidFill>
                  <a:schemeClr val="bg1"/>
                </a:solidFill>
                <a:effectLst/>
                <a:latin typeface="+mj-lt"/>
                <a:ea typeface="+mj-ea"/>
                <a:cs typeface="+mj-cs"/>
              </a:defRPr>
            </a:lvl1pPr>
            <a:lvl2pPr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2pPr>
            <a:lvl3pPr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3pPr>
            <a:lvl4pPr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4pPr>
            <a:lvl5pPr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2400" b="1">
                <a:solidFill>
                  <a:srgbClr val="CC0000"/>
                </a:solidFill>
                <a:effectLst>
                  <a:outerShdw blurRad="38100" dist="38100" dir="2700000" algn="tl">
                    <a:srgbClr val="C0C0C0"/>
                  </a:outerShdw>
                </a:effectLst>
                <a:latin typeface="Verdana" pitchFamily="34" charset="0"/>
              </a:defRPr>
            </a:lvl9pPr>
          </a:lstStyle>
          <a:p>
            <a:endParaRPr lang="fr-FR" sz="1600" kern="0" dirty="0">
              <a:solidFill>
                <a:schemeClr val="tx1"/>
              </a:solidFill>
              <a:latin typeface="+mn-lt"/>
            </a:endParaRPr>
          </a:p>
        </p:txBody>
      </p:sp>
      <p:pic>
        <p:nvPicPr>
          <p:cNvPr id="7" name="Picture 2" descr="https://www.idixa.net/Imag1/IB/fantin-latour-Autoportrait-5.jpg">
            <a:extLst>
              <a:ext uri="{FF2B5EF4-FFF2-40B4-BE49-F238E27FC236}">
                <a16:creationId xmlns:a16="http://schemas.microsoft.com/office/drawing/2014/main" id="{C8F4D0FE-B3D8-47E0-AFA5-4E361ABA2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1268761"/>
            <a:ext cx="3024866" cy="35183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9ADE0ED-4F55-43C7-9F23-FA49AA5230FA}"/>
              </a:ext>
            </a:extLst>
          </p:cNvPr>
          <p:cNvSpPr/>
          <p:nvPr/>
        </p:nvSpPr>
        <p:spPr>
          <a:xfrm>
            <a:off x="6387209" y="4956434"/>
            <a:ext cx="4131566" cy="1323439"/>
          </a:xfrm>
          <a:prstGeom prst="rect">
            <a:avLst/>
          </a:prstGeom>
        </p:spPr>
        <p:txBody>
          <a:bodyPr wrap="square">
            <a:spAutoFit/>
          </a:bodyPr>
          <a:lstStyle/>
          <a:p>
            <a:pPr fontAlgn="t"/>
            <a:r>
              <a:rPr lang="fr-BE" sz="1600" dirty="0">
                <a:cs typeface="Calibri" panose="020F0502020204030204" pitchFamily="34" charset="0"/>
              </a:rPr>
              <a:t>Henri Fantin-Latour, </a:t>
            </a:r>
            <a:r>
              <a:rPr lang="fr-BE" sz="1600" i="1" dirty="0" err="1">
                <a:cs typeface="Calibri" panose="020F0502020204030204" pitchFamily="34" charset="0"/>
              </a:rPr>
              <a:t>Autoritratto</a:t>
            </a:r>
            <a:r>
              <a:rPr lang="fr-BE" sz="1600" i="1" dirty="0">
                <a:cs typeface="Calibri" panose="020F0502020204030204" pitchFamily="34" charset="0"/>
              </a:rPr>
              <a:t>,</a:t>
            </a:r>
            <a:r>
              <a:rPr lang="fr-BE" sz="1600" dirty="0">
                <a:cs typeface="Calibri" panose="020F0502020204030204" pitchFamily="34" charset="0"/>
              </a:rPr>
              <a:t> 1871 (Jacques Derrida, </a:t>
            </a:r>
            <a:r>
              <a:rPr lang="fr-BE" sz="1600" i="1" dirty="0">
                <a:cs typeface="Calibri" panose="020F0502020204030204" pitchFamily="34" charset="0"/>
              </a:rPr>
              <a:t>Mémoires d’aveugle, L’autoportrait et autres ruines</a:t>
            </a:r>
            <a:r>
              <a:rPr lang="fr-BE" sz="1600" dirty="0">
                <a:cs typeface="Calibri" panose="020F0502020204030204" pitchFamily="34" charset="0"/>
              </a:rPr>
              <a:t>, Paris, RMN, 1990)</a:t>
            </a:r>
          </a:p>
          <a:p>
            <a:pPr fontAlgn="t"/>
            <a:r>
              <a:rPr lang="fr-FR" sz="1600" dirty="0" err="1">
                <a:cs typeface="Calibri" panose="020F0502020204030204" pitchFamily="34" charset="0"/>
              </a:rPr>
              <a:t>Angolo</a:t>
            </a:r>
            <a:r>
              <a:rPr lang="fr-FR" sz="1600" dirty="0">
                <a:cs typeface="Calibri" panose="020F0502020204030204" pitchFamily="34" charset="0"/>
              </a:rPr>
              <a:t> </a:t>
            </a:r>
            <a:r>
              <a:rPr lang="fr-FR" sz="1600" dirty="0" err="1">
                <a:cs typeface="Calibri" panose="020F0502020204030204" pitchFamily="34" charset="0"/>
              </a:rPr>
              <a:t>cieco</a:t>
            </a:r>
            <a:r>
              <a:rPr lang="fr-FR" sz="1600" dirty="0">
                <a:cs typeface="Calibri" panose="020F0502020204030204" pitchFamily="34" charset="0"/>
              </a:rPr>
              <a:t>/</a:t>
            </a:r>
            <a:r>
              <a:rPr lang="fr-FR" sz="1600" dirty="0" err="1">
                <a:cs typeface="Calibri" panose="020F0502020204030204" pitchFamily="34" charset="0"/>
              </a:rPr>
              <a:t>morto</a:t>
            </a:r>
            <a:r>
              <a:rPr lang="fr-FR" sz="1600" dirty="0">
                <a:cs typeface="Calibri" panose="020F0502020204030204" pitchFamily="34" charset="0"/>
              </a:rPr>
              <a:t>, </a:t>
            </a:r>
            <a:r>
              <a:rPr lang="fr-FR" sz="1600" i="1" dirty="0">
                <a:cs typeface="Calibri" panose="020F0502020204030204" pitchFamily="34" charset="0"/>
              </a:rPr>
              <a:t>blind spot</a:t>
            </a:r>
          </a:p>
        </p:txBody>
      </p:sp>
      <p:sp>
        <p:nvSpPr>
          <p:cNvPr id="10" name="TextBox 9"/>
          <p:cNvSpPr txBox="1"/>
          <p:nvPr/>
        </p:nvSpPr>
        <p:spPr>
          <a:xfrm>
            <a:off x="814709" y="3183309"/>
            <a:ext cx="4420178" cy="2308324"/>
          </a:xfrm>
          <a:prstGeom prst="rect">
            <a:avLst/>
          </a:prstGeom>
          <a:noFill/>
        </p:spPr>
        <p:txBody>
          <a:bodyPr wrap="square" rtlCol="0">
            <a:spAutoFit/>
          </a:bodyPr>
          <a:lstStyle/>
          <a:p>
            <a:r>
              <a:rPr lang="en-US" sz="1600" dirty="0"/>
              <a:t>“</a:t>
            </a:r>
            <a:r>
              <a:rPr lang="it-IT" sz="1600" dirty="0"/>
              <a:t>L'occhio, barrato, privato del suo cerchio da una palpebra rettilinea e piatta, che non presenta borse (valore espressivo occidentale: stanchezza, debolezza, erotismo), conduce immediatamente al viso, come lo sfondo nero e vuoto della scrittura", «la pupilla non è drammatizzata attraverso l'orbita oculare, come avviene nella morfologia occidentale», (Roland Barthes, </a:t>
            </a:r>
            <a:r>
              <a:rPr lang="it-IT" sz="1600" i="1" dirty="0"/>
              <a:t>L’impero dei segni, </a:t>
            </a:r>
            <a:r>
              <a:rPr lang="it-IT" sz="1600" dirty="0"/>
              <a:t>1970, p. 125/142)</a:t>
            </a:r>
            <a:endParaRPr lang="en-US" sz="1600" dirty="0"/>
          </a:p>
        </p:txBody>
      </p:sp>
      <p:sp>
        <p:nvSpPr>
          <p:cNvPr id="11" name="TextBox 10"/>
          <p:cNvSpPr txBox="1"/>
          <p:nvPr/>
        </p:nvSpPr>
        <p:spPr>
          <a:xfrm>
            <a:off x="3503713" y="1700808"/>
            <a:ext cx="2148858" cy="584775"/>
          </a:xfrm>
          <a:prstGeom prst="rect">
            <a:avLst/>
          </a:prstGeom>
          <a:noFill/>
        </p:spPr>
        <p:txBody>
          <a:bodyPr wrap="none" rtlCol="0">
            <a:spAutoFit/>
          </a:bodyPr>
          <a:lstStyle/>
          <a:p>
            <a:r>
              <a:rPr lang="fr-FR" sz="1600" dirty="0" err="1"/>
              <a:t>Assenza</a:t>
            </a:r>
            <a:r>
              <a:rPr lang="fr-FR" sz="1600" dirty="0"/>
              <a:t> di « </a:t>
            </a:r>
            <a:r>
              <a:rPr lang="fr-FR" sz="1600" dirty="0" err="1"/>
              <a:t>pensività</a:t>
            </a:r>
            <a:r>
              <a:rPr lang="fr-FR" sz="1600" dirty="0"/>
              <a:t> »</a:t>
            </a:r>
          </a:p>
          <a:p>
            <a:endParaRPr lang="en-US" sz="1600" dirty="0"/>
          </a:p>
        </p:txBody>
      </p:sp>
    </p:spTree>
    <p:extLst>
      <p:ext uri="{BB962C8B-B14F-4D97-AF65-F5344CB8AC3E}">
        <p14:creationId xmlns:p14="http://schemas.microsoft.com/office/powerpoint/2010/main" val="171017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ésultat de recherche d'images pour &quot;ocellé définition&quot;">
            <a:extLst>
              <a:ext uri="{FF2B5EF4-FFF2-40B4-BE49-F238E27FC236}">
                <a16:creationId xmlns:a16="http://schemas.microsoft.com/office/drawing/2014/main" id="{DCEC99DE-77E6-4234-8E08-B45E08258C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Picture 4" descr="N°163 Qu'est ce qu'une ocelle ?">
            <a:extLst>
              <a:ext uri="{FF2B5EF4-FFF2-40B4-BE49-F238E27FC236}">
                <a16:creationId xmlns:a16="http://schemas.microsoft.com/office/drawing/2014/main" id="{F3F1DB9B-1F1D-4AB1-BE05-68AE8D8C86B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0" r="49780" b="50301"/>
          <a:stretch/>
        </p:blipFill>
        <p:spPr bwMode="auto">
          <a:xfrm>
            <a:off x="1632593" y="1303893"/>
            <a:ext cx="1872208" cy="186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C5BE0D-B692-4A3A-9C65-96BAF8A92A2E}"/>
              </a:ext>
            </a:extLst>
          </p:cNvPr>
          <p:cNvSpPr txBox="1"/>
          <p:nvPr/>
        </p:nvSpPr>
        <p:spPr>
          <a:xfrm>
            <a:off x="3680464" y="1345582"/>
            <a:ext cx="2567936" cy="1077218"/>
          </a:xfrm>
          <a:prstGeom prst="rect">
            <a:avLst/>
          </a:prstGeom>
          <a:noFill/>
        </p:spPr>
        <p:txBody>
          <a:bodyPr wrap="square" rtlCol="0">
            <a:spAutoFit/>
          </a:bodyPr>
          <a:lstStyle/>
          <a:p>
            <a:r>
              <a:rPr lang="it-IT" sz="1600" dirty="0"/>
              <a:t>L’ocello del pavone </a:t>
            </a:r>
          </a:p>
          <a:p>
            <a:r>
              <a:rPr lang="it-IT" sz="1600" dirty="0"/>
              <a:t>(eyespot) serve come esca o mezzo di intimidazione</a:t>
            </a:r>
          </a:p>
          <a:p>
            <a:endParaRPr lang="fr-FR" sz="1600" dirty="0">
              <a:latin typeface="+mj-lt"/>
            </a:endParaRPr>
          </a:p>
        </p:txBody>
      </p:sp>
      <p:pic>
        <p:nvPicPr>
          <p:cNvPr id="6" name="Picture 8" descr="Résultat de recherche d'images pour &quot;peacocks tail function&quot;">
            <a:extLst>
              <a:ext uri="{FF2B5EF4-FFF2-40B4-BE49-F238E27FC236}">
                <a16:creationId xmlns:a16="http://schemas.microsoft.com/office/drawing/2014/main" id="{2F76877D-9CB6-4E1C-8A0B-4C334FD2C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593" y="3492179"/>
            <a:ext cx="2310011" cy="1416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1170" y="399872"/>
            <a:ext cx="2237151" cy="369332"/>
          </a:xfrm>
          <a:prstGeom prst="rect">
            <a:avLst/>
          </a:prstGeom>
          <a:noFill/>
        </p:spPr>
        <p:txBody>
          <a:bodyPr wrap="none" rtlCol="0">
            <a:spAutoFit/>
          </a:bodyPr>
          <a:lstStyle/>
          <a:p>
            <a:r>
              <a:rPr lang="fr-FR" b="1" dirty="0" err="1"/>
              <a:t>Occhio</a:t>
            </a:r>
            <a:r>
              <a:rPr lang="fr-FR" b="1" dirty="0"/>
              <a:t> senza </a:t>
            </a:r>
            <a:r>
              <a:rPr lang="fr-FR" b="1" dirty="0" err="1"/>
              <a:t>sguardo</a:t>
            </a:r>
            <a:endParaRPr lang="en-US" b="1" dirty="0"/>
          </a:p>
        </p:txBody>
      </p:sp>
      <p:pic>
        <p:nvPicPr>
          <p:cNvPr id="8" name="Picture 7">
            <a:extLst>
              <a:ext uri="{FF2B5EF4-FFF2-40B4-BE49-F238E27FC236}">
                <a16:creationId xmlns:a16="http://schemas.microsoft.com/office/drawing/2014/main" id="{88F3198A-04EE-4ED2-A5D5-727D1085B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839" y="1479778"/>
            <a:ext cx="2410072" cy="3593644"/>
          </a:xfrm>
          <a:prstGeom prst="rect">
            <a:avLst/>
          </a:prstGeom>
        </p:spPr>
      </p:pic>
      <p:sp>
        <p:nvSpPr>
          <p:cNvPr id="9" name="TextBox 8">
            <a:extLst>
              <a:ext uri="{FF2B5EF4-FFF2-40B4-BE49-F238E27FC236}">
                <a16:creationId xmlns:a16="http://schemas.microsoft.com/office/drawing/2014/main" id="{020A5556-84D5-4AF4-88FE-3098227CD6A2}"/>
              </a:ext>
            </a:extLst>
          </p:cNvPr>
          <p:cNvSpPr txBox="1"/>
          <p:nvPr/>
        </p:nvSpPr>
        <p:spPr>
          <a:xfrm>
            <a:off x="2195510" y="5289001"/>
            <a:ext cx="8941050" cy="584775"/>
          </a:xfrm>
          <a:prstGeom prst="rect">
            <a:avLst/>
          </a:prstGeom>
          <a:noFill/>
        </p:spPr>
        <p:txBody>
          <a:bodyPr wrap="square" rtlCol="0">
            <a:spAutoFit/>
          </a:bodyPr>
          <a:lstStyle/>
          <a:p>
            <a:r>
              <a:rPr lang="it-IT" sz="1600" dirty="0"/>
              <a:t>"Nelle tribù primitive, il corpo non è sovracodificato da un volto, poiché gli occhi sono dipinti sul corpo" (Cfr. Gilles Deleuze &amp; Félix Guattari, "Année zéro - visagéité", </a:t>
            </a:r>
            <a:r>
              <a:rPr lang="it-IT" sz="1600" i="1" dirty="0"/>
              <a:t>Mille Plateaux</a:t>
            </a:r>
            <a:r>
              <a:rPr lang="it-IT" sz="1600" dirty="0"/>
              <a:t>, 1980, p. 217)</a:t>
            </a:r>
            <a:endParaRPr lang="fr-FR" sz="1600" dirty="0"/>
          </a:p>
        </p:txBody>
      </p:sp>
    </p:spTree>
    <p:extLst>
      <p:ext uri="{BB962C8B-B14F-4D97-AF65-F5344CB8AC3E}">
        <p14:creationId xmlns:p14="http://schemas.microsoft.com/office/powerpoint/2010/main" val="19033709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coquille st jacques 200 yeux&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5740" y="1453413"/>
            <a:ext cx="2001388" cy="10523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ssocié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595" y="1350575"/>
            <a:ext cx="2833864" cy="1886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7528" y="883291"/>
            <a:ext cx="3816424" cy="584775"/>
          </a:xfrm>
          <a:prstGeom prst="rect">
            <a:avLst/>
          </a:prstGeom>
        </p:spPr>
        <p:txBody>
          <a:bodyPr wrap="square">
            <a:spAutoFit/>
          </a:bodyPr>
          <a:lstStyle/>
          <a:p>
            <a:endParaRPr lang="it-IT" sz="1600" cap="all" dirty="0">
              <a:solidFill>
                <a:schemeClr val="accent2"/>
              </a:solidFill>
            </a:endParaRPr>
          </a:p>
          <a:p>
            <a:endParaRPr lang="en-US" sz="1600" cap="all" dirty="0">
              <a:solidFill>
                <a:schemeClr val="accent2"/>
              </a:solidFill>
            </a:endParaRPr>
          </a:p>
        </p:txBody>
      </p:sp>
      <p:pic>
        <p:nvPicPr>
          <p:cNvPr id="2050" name="Picture 2" descr="Résultat de recherche d'images pour &quot;monocular deprivation in kitten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570" y="1350575"/>
            <a:ext cx="3758229" cy="32939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AA5CDD-5E01-4990-8489-9A3341CB3D45}"/>
              </a:ext>
            </a:extLst>
          </p:cNvPr>
          <p:cNvSpPr/>
          <p:nvPr/>
        </p:nvSpPr>
        <p:spPr>
          <a:xfrm>
            <a:off x="2918239" y="4711344"/>
            <a:ext cx="8694208" cy="1077218"/>
          </a:xfrm>
          <a:prstGeom prst="rect">
            <a:avLst/>
          </a:prstGeom>
        </p:spPr>
        <p:txBody>
          <a:bodyPr wrap="square">
            <a:spAutoFit/>
          </a:bodyPr>
          <a:lstStyle/>
          <a:p>
            <a:r>
              <a:rPr lang="en-US" sz="1600" dirty="0" err="1"/>
              <a:t>Esperienze</a:t>
            </a:r>
            <a:r>
              <a:rPr lang="en-US" sz="1600" dirty="0"/>
              <a:t> </a:t>
            </a:r>
            <a:r>
              <a:rPr lang="en-US" sz="1600" dirty="0" err="1"/>
              <a:t>sulla</a:t>
            </a:r>
            <a:r>
              <a:rPr lang="en-US" sz="1600" dirty="0"/>
              <a:t> "</a:t>
            </a:r>
            <a:r>
              <a:rPr lang="en-US" sz="1600" dirty="0" err="1"/>
              <a:t>privazione</a:t>
            </a:r>
            <a:r>
              <a:rPr lang="en-US" sz="1600" dirty="0"/>
              <a:t> </a:t>
            </a:r>
            <a:r>
              <a:rPr lang="en-US" sz="1600" dirty="0" err="1"/>
              <a:t>selettiva</a:t>
            </a:r>
            <a:r>
              <a:rPr lang="en-US" sz="1600" dirty="0"/>
              <a:t>" (Hubel &amp; Wiesel 1963), </a:t>
            </a:r>
            <a:r>
              <a:rPr lang="en-US" sz="1600" dirty="0" err="1"/>
              <a:t>privazione</a:t>
            </a:r>
            <a:r>
              <a:rPr lang="en-US" sz="1600" dirty="0"/>
              <a:t> </a:t>
            </a:r>
            <a:r>
              <a:rPr lang="en-US" sz="1600" dirty="0" err="1"/>
              <a:t>monoculare</a:t>
            </a:r>
            <a:r>
              <a:rPr lang="en-US" sz="1600" dirty="0"/>
              <a:t> di un </a:t>
            </a:r>
            <a:r>
              <a:rPr lang="en-US" sz="1600" dirty="0" err="1"/>
              <a:t>gattino</a:t>
            </a:r>
            <a:r>
              <a:rPr lang="en-US" sz="1600" dirty="0"/>
              <a:t> &gt; </a:t>
            </a:r>
            <a:r>
              <a:rPr lang="en-US" sz="1600" dirty="0" err="1"/>
              <a:t>carenza</a:t>
            </a:r>
            <a:r>
              <a:rPr lang="en-US" sz="1600" dirty="0"/>
              <a:t> &gt; </a:t>
            </a:r>
            <a:r>
              <a:rPr lang="en-US" sz="1600" dirty="0" err="1"/>
              <a:t>teoria</a:t>
            </a:r>
            <a:r>
              <a:rPr lang="en-US" sz="1600" dirty="0"/>
              <a:t> </a:t>
            </a:r>
            <a:r>
              <a:rPr lang="en-US" sz="1600" dirty="0" err="1"/>
              <a:t>della</a:t>
            </a:r>
            <a:r>
              <a:rPr lang="en-US" sz="1600" dirty="0"/>
              <a:t> "</a:t>
            </a:r>
            <a:r>
              <a:rPr lang="en-US" sz="1600" dirty="0" err="1"/>
              <a:t>stabilizzazione</a:t>
            </a:r>
            <a:r>
              <a:rPr lang="en-US" sz="1600" dirty="0"/>
              <a:t> </a:t>
            </a:r>
            <a:r>
              <a:rPr lang="en-US" sz="1600" dirty="0" err="1"/>
              <a:t>selettiva</a:t>
            </a:r>
            <a:r>
              <a:rPr lang="en-US" sz="1600" dirty="0"/>
              <a:t>" (Jean-Pierre </a:t>
            </a:r>
            <a:r>
              <a:rPr lang="en-US" sz="1600" dirty="0" err="1"/>
              <a:t>Changeux</a:t>
            </a:r>
            <a:r>
              <a:rPr lang="en-US" sz="1600" dirty="0"/>
              <a:t>, &amp; A. </a:t>
            </a:r>
            <a:r>
              <a:rPr lang="en-US" sz="1600" dirty="0" err="1"/>
              <a:t>Canchin</a:t>
            </a:r>
            <a:r>
              <a:rPr lang="en-US" sz="1600" dirty="0"/>
              <a:t>, "</a:t>
            </a:r>
            <a:r>
              <a:rPr lang="en-US" sz="1600" dirty="0" err="1"/>
              <a:t>Stabilizzazione</a:t>
            </a:r>
            <a:r>
              <a:rPr lang="en-US" sz="1600" dirty="0"/>
              <a:t> </a:t>
            </a:r>
            <a:r>
              <a:rPr lang="en-US" sz="1600" dirty="0" err="1"/>
              <a:t>selettiva</a:t>
            </a:r>
            <a:r>
              <a:rPr lang="en-US" sz="1600" dirty="0"/>
              <a:t> </a:t>
            </a:r>
            <a:r>
              <a:rPr lang="en-US" sz="1600" dirty="0" err="1"/>
              <a:t>delle</a:t>
            </a:r>
            <a:r>
              <a:rPr lang="en-US" sz="1600" dirty="0"/>
              <a:t> </a:t>
            </a:r>
            <a:r>
              <a:rPr lang="en-US" sz="1600" dirty="0" err="1"/>
              <a:t>sinapsi</a:t>
            </a:r>
            <a:r>
              <a:rPr lang="en-US" sz="1600" dirty="0"/>
              <a:t> in via di </a:t>
            </a:r>
            <a:r>
              <a:rPr lang="en-US" sz="1600" dirty="0" err="1"/>
              <a:t>sviluppo</a:t>
            </a:r>
            <a:r>
              <a:rPr lang="en-US" sz="1600" dirty="0"/>
              <a:t> come un </a:t>
            </a:r>
            <a:r>
              <a:rPr lang="en-US" sz="1600" dirty="0" err="1"/>
              <a:t>meccanismo</a:t>
            </a:r>
            <a:r>
              <a:rPr lang="en-US" sz="1600" dirty="0"/>
              <a:t> di </a:t>
            </a:r>
            <a:r>
              <a:rPr lang="en-US" sz="1600" dirty="0" err="1"/>
              <a:t>specificazione</a:t>
            </a:r>
            <a:r>
              <a:rPr lang="en-US" sz="1600" dirty="0"/>
              <a:t> </a:t>
            </a:r>
            <a:r>
              <a:rPr lang="en-US" sz="1600" dirty="0" err="1"/>
              <a:t>delle</a:t>
            </a:r>
            <a:r>
              <a:rPr lang="en-US" sz="1600" dirty="0"/>
              <a:t> </a:t>
            </a:r>
            <a:r>
              <a:rPr lang="en-US" sz="1600" dirty="0" err="1"/>
              <a:t>reti</a:t>
            </a:r>
            <a:r>
              <a:rPr lang="en-US" sz="1600" dirty="0"/>
              <a:t> </a:t>
            </a:r>
            <a:r>
              <a:rPr lang="en-US" sz="1600" dirty="0" err="1"/>
              <a:t>neuronali</a:t>
            </a:r>
            <a:r>
              <a:rPr lang="en-US" sz="1600" dirty="0"/>
              <a:t>", </a:t>
            </a:r>
            <a:r>
              <a:rPr lang="en-US" sz="1600" i="1" dirty="0"/>
              <a:t>Nature</a:t>
            </a:r>
            <a:r>
              <a:rPr lang="en-US" sz="1600" dirty="0"/>
              <a:t>, 264, 1976, 705-712)</a:t>
            </a:r>
          </a:p>
        </p:txBody>
      </p:sp>
      <p:sp>
        <p:nvSpPr>
          <p:cNvPr id="7" name="TextBox 6">
            <a:extLst>
              <a:ext uri="{FF2B5EF4-FFF2-40B4-BE49-F238E27FC236}">
                <a16:creationId xmlns:a16="http://schemas.microsoft.com/office/drawing/2014/main" id="{DDD04A0A-85F1-4703-AF3D-4A302F4174D8}"/>
              </a:ext>
            </a:extLst>
          </p:cNvPr>
          <p:cNvSpPr txBox="1"/>
          <p:nvPr/>
        </p:nvSpPr>
        <p:spPr>
          <a:xfrm>
            <a:off x="687500" y="285936"/>
            <a:ext cx="6309228" cy="830997"/>
          </a:xfrm>
          <a:prstGeom prst="rect">
            <a:avLst/>
          </a:prstGeom>
          <a:noFill/>
        </p:spPr>
        <p:txBody>
          <a:bodyPr wrap="none" rtlCol="0">
            <a:spAutoFit/>
          </a:bodyPr>
          <a:lstStyle/>
          <a:p>
            <a:r>
              <a:rPr lang="fr-FR" sz="1600" dirty="0"/>
              <a:t>La </a:t>
            </a:r>
            <a:r>
              <a:rPr lang="fr-FR" sz="1600" dirty="0" err="1"/>
              <a:t>capasanta</a:t>
            </a:r>
            <a:r>
              <a:rPr lang="fr-FR" sz="1600" dirty="0"/>
              <a:t> ha 200 </a:t>
            </a:r>
            <a:r>
              <a:rPr lang="fr-FR" sz="1600" dirty="0" err="1"/>
              <a:t>occhi</a:t>
            </a:r>
            <a:r>
              <a:rPr lang="fr-FR" sz="1600" dirty="0"/>
              <a:t> </a:t>
            </a:r>
            <a:r>
              <a:rPr lang="fr-FR" sz="1600" dirty="0" err="1"/>
              <a:t>che</a:t>
            </a:r>
            <a:r>
              <a:rPr lang="fr-FR" sz="1600" dirty="0"/>
              <a:t> </a:t>
            </a:r>
            <a:r>
              <a:rPr lang="fr-FR" sz="1600" dirty="0" err="1"/>
              <a:t>sfrangiano</a:t>
            </a:r>
            <a:r>
              <a:rPr lang="fr-FR" sz="1600" dirty="0"/>
              <a:t> il </a:t>
            </a:r>
            <a:r>
              <a:rPr lang="fr-FR" sz="1600" dirty="0" err="1"/>
              <a:t>bordo</a:t>
            </a:r>
            <a:r>
              <a:rPr lang="fr-FR" sz="1600" dirty="0"/>
              <a:t> </a:t>
            </a:r>
            <a:r>
              <a:rPr lang="fr-FR" sz="1600" dirty="0" err="1"/>
              <a:t>del</a:t>
            </a:r>
            <a:r>
              <a:rPr lang="fr-FR" sz="1600" dirty="0"/>
              <a:t> </a:t>
            </a:r>
            <a:r>
              <a:rPr lang="fr-FR" sz="1600" dirty="0" err="1"/>
              <a:t>suo</a:t>
            </a:r>
            <a:r>
              <a:rPr lang="fr-FR" sz="1600" dirty="0"/>
              <a:t> </a:t>
            </a:r>
            <a:r>
              <a:rPr lang="fr-FR" sz="1600" dirty="0" err="1"/>
              <a:t>guscio</a:t>
            </a:r>
            <a:r>
              <a:rPr lang="fr-FR" sz="1600" dirty="0"/>
              <a:t> </a:t>
            </a:r>
            <a:r>
              <a:rPr lang="fr-FR" sz="1600" dirty="0" err="1"/>
              <a:t>che</a:t>
            </a:r>
            <a:r>
              <a:rPr lang="fr-FR" sz="1600" dirty="0"/>
              <a:t> </a:t>
            </a:r>
          </a:p>
          <a:p>
            <a:r>
              <a:rPr lang="fr-FR" sz="1600" dirty="0" err="1"/>
              <a:t>Funzionano</a:t>
            </a:r>
            <a:r>
              <a:rPr lang="fr-FR" sz="1600" dirty="0"/>
              <a:t> come un </a:t>
            </a:r>
            <a:r>
              <a:rPr lang="fr-FR" sz="1600" dirty="0" err="1"/>
              <a:t>telescopio</a:t>
            </a:r>
            <a:r>
              <a:rPr lang="fr-FR" sz="1600" dirty="0"/>
              <a:t> + </a:t>
            </a:r>
            <a:r>
              <a:rPr lang="fr-FR" sz="1600" dirty="0" err="1"/>
              <a:t>specchi</a:t>
            </a:r>
            <a:r>
              <a:rPr lang="fr-FR" sz="1600" dirty="0"/>
              <a:t> </a:t>
            </a:r>
            <a:r>
              <a:rPr lang="fr-FR" sz="1600" dirty="0" err="1"/>
              <a:t>concavi</a:t>
            </a:r>
            <a:r>
              <a:rPr lang="fr-FR" sz="1600" dirty="0"/>
              <a:t> </a:t>
            </a:r>
            <a:r>
              <a:rPr lang="fr-FR" sz="1600" dirty="0" err="1"/>
              <a:t>sul</a:t>
            </a:r>
            <a:r>
              <a:rPr lang="fr-FR" sz="1600" dirty="0"/>
              <a:t> retro dei </a:t>
            </a:r>
            <a:r>
              <a:rPr lang="fr-FR" sz="1600" dirty="0" err="1"/>
              <a:t>loro</a:t>
            </a:r>
            <a:r>
              <a:rPr lang="fr-FR" sz="1600" dirty="0"/>
              <a:t> </a:t>
            </a:r>
            <a:r>
              <a:rPr lang="fr-FR" sz="1600" dirty="0" err="1"/>
              <a:t>occhi</a:t>
            </a:r>
            <a:r>
              <a:rPr lang="fr-FR" sz="1600" dirty="0"/>
              <a:t>, </a:t>
            </a:r>
          </a:p>
          <a:p>
            <a:r>
              <a:rPr lang="fr-FR" sz="1600" dirty="0" err="1"/>
              <a:t>Rilevano</a:t>
            </a:r>
            <a:r>
              <a:rPr lang="fr-FR" sz="1600" dirty="0"/>
              <a:t> </a:t>
            </a:r>
            <a:r>
              <a:rPr lang="fr-FR" sz="1600" dirty="0" err="1"/>
              <a:t>oggetti</a:t>
            </a:r>
            <a:r>
              <a:rPr lang="fr-FR" sz="1600" dirty="0"/>
              <a:t> in </a:t>
            </a:r>
            <a:r>
              <a:rPr lang="fr-FR" sz="1600" dirty="0" err="1"/>
              <a:t>movimento</a:t>
            </a:r>
            <a:r>
              <a:rPr lang="fr-FR" sz="1600" dirty="0"/>
              <a:t> (2017) </a:t>
            </a:r>
            <a:endParaRPr lang="en-US" sz="1600" dirty="0"/>
          </a:p>
        </p:txBody>
      </p:sp>
      <p:sp>
        <p:nvSpPr>
          <p:cNvPr id="8" name="Rectangle 7">
            <a:extLst>
              <a:ext uri="{FF2B5EF4-FFF2-40B4-BE49-F238E27FC236}">
                <a16:creationId xmlns:a16="http://schemas.microsoft.com/office/drawing/2014/main" id="{229B112F-909E-4B23-94DC-26433C3177E7}"/>
              </a:ext>
            </a:extLst>
          </p:cNvPr>
          <p:cNvSpPr/>
          <p:nvPr/>
        </p:nvSpPr>
        <p:spPr>
          <a:xfrm>
            <a:off x="444459" y="3322468"/>
            <a:ext cx="6096000" cy="830997"/>
          </a:xfrm>
          <a:prstGeom prst="rect">
            <a:avLst/>
          </a:prstGeom>
        </p:spPr>
        <p:txBody>
          <a:bodyPr>
            <a:spAutoFit/>
          </a:bodyPr>
          <a:lstStyle/>
          <a:p>
            <a:r>
              <a:rPr lang="en-US" sz="1600" dirty="0" err="1"/>
              <a:t>plasticità</a:t>
            </a:r>
            <a:r>
              <a:rPr lang="en-US" sz="1600" dirty="0"/>
              <a:t> del </a:t>
            </a:r>
            <a:r>
              <a:rPr lang="en-US" sz="1600" dirty="0" err="1"/>
              <a:t>sistema</a:t>
            </a:r>
            <a:r>
              <a:rPr lang="en-US" sz="1600" dirty="0"/>
              <a:t> </a:t>
            </a:r>
            <a:r>
              <a:rPr lang="en-US" sz="1600" dirty="0" err="1"/>
              <a:t>visivo</a:t>
            </a:r>
            <a:r>
              <a:rPr lang="en-US" sz="1600" dirty="0"/>
              <a:t>: </a:t>
            </a:r>
          </a:p>
          <a:p>
            <a:r>
              <a:rPr lang="en-US" sz="1600" dirty="0" err="1"/>
              <a:t>anatomia</a:t>
            </a:r>
            <a:r>
              <a:rPr lang="en-US" sz="1600" dirty="0"/>
              <a:t>, </a:t>
            </a:r>
            <a:r>
              <a:rPr lang="en-US" sz="1600" dirty="0" err="1"/>
              <a:t>programma</a:t>
            </a:r>
            <a:r>
              <a:rPr lang="en-US" sz="1600" dirty="0"/>
              <a:t> </a:t>
            </a:r>
            <a:r>
              <a:rPr lang="en-US" sz="1600" dirty="0" err="1"/>
              <a:t>genetico</a:t>
            </a:r>
            <a:r>
              <a:rPr lang="en-US" sz="1600" dirty="0"/>
              <a:t> (</a:t>
            </a:r>
            <a:r>
              <a:rPr lang="en-US" sz="1600" dirty="0" err="1"/>
              <a:t>endogeno</a:t>
            </a:r>
            <a:r>
              <a:rPr lang="en-US" sz="1600" dirty="0"/>
              <a:t>) +</a:t>
            </a:r>
          </a:p>
          <a:p>
            <a:r>
              <a:rPr lang="en-US" sz="1600" dirty="0" err="1"/>
              <a:t>interazione</a:t>
            </a:r>
            <a:r>
              <a:rPr lang="en-US" sz="1600" dirty="0"/>
              <a:t> con </a:t>
            </a:r>
            <a:r>
              <a:rPr lang="en-US" sz="1600" dirty="0" err="1"/>
              <a:t>l'ambiente</a:t>
            </a:r>
            <a:r>
              <a:rPr lang="en-US" sz="1600" dirty="0"/>
              <a:t> </a:t>
            </a:r>
            <a:r>
              <a:rPr lang="en-US" sz="1600" dirty="0" err="1"/>
              <a:t>ecologico</a:t>
            </a:r>
            <a:r>
              <a:rPr lang="en-US" sz="1600" dirty="0"/>
              <a:t> (</a:t>
            </a:r>
            <a:r>
              <a:rPr lang="en-US" sz="1600" dirty="0" err="1"/>
              <a:t>esogeno</a:t>
            </a:r>
            <a:r>
              <a:rPr lang="en-US" sz="1600" dirty="0"/>
              <a:t>)</a:t>
            </a:r>
          </a:p>
        </p:txBody>
      </p:sp>
    </p:spTree>
    <p:extLst>
      <p:ext uri="{BB962C8B-B14F-4D97-AF65-F5344CB8AC3E}">
        <p14:creationId xmlns:p14="http://schemas.microsoft.com/office/powerpoint/2010/main" val="272970975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B09DE-CC3C-4ABD-9176-5950E7FC4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7860" y="2020541"/>
            <a:ext cx="3104497" cy="2328373"/>
          </a:xfrm>
          <a:prstGeom prst="rect">
            <a:avLst/>
          </a:prstGeom>
        </p:spPr>
      </p:pic>
      <p:sp>
        <p:nvSpPr>
          <p:cNvPr id="2" name="TextBox 1"/>
          <p:cNvSpPr txBox="1"/>
          <p:nvPr/>
        </p:nvSpPr>
        <p:spPr>
          <a:xfrm>
            <a:off x="5298581" y="3990206"/>
            <a:ext cx="231154" cy="338554"/>
          </a:xfrm>
          <a:prstGeom prst="rect">
            <a:avLst/>
          </a:prstGeom>
          <a:noFill/>
        </p:spPr>
        <p:txBody>
          <a:bodyPr wrap="none" rtlCol="0">
            <a:spAutoFit/>
          </a:bodyPr>
          <a:lstStyle/>
          <a:p>
            <a:r>
              <a:rPr lang="fr-FR" sz="1600" dirty="0"/>
              <a:t> </a:t>
            </a:r>
            <a:endParaRPr lang="en-US" sz="1600" dirty="0"/>
          </a:p>
        </p:txBody>
      </p:sp>
      <p:sp>
        <p:nvSpPr>
          <p:cNvPr id="7" name="Rectangle 6">
            <a:extLst>
              <a:ext uri="{FF2B5EF4-FFF2-40B4-BE49-F238E27FC236}">
                <a16:creationId xmlns:a16="http://schemas.microsoft.com/office/drawing/2014/main" id="{68A2580E-B73F-4F1D-8464-9D92E85B7615}"/>
              </a:ext>
            </a:extLst>
          </p:cNvPr>
          <p:cNvSpPr/>
          <p:nvPr/>
        </p:nvSpPr>
        <p:spPr>
          <a:xfrm>
            <a:off x="4277336" y="1230477"/>
            <a:ext cx="6606480" cy="4770537"/>
          </a:xfrm>
          <a:prstGeom prst="rect">
            <a:avLst/>
          </a:prstGeom>
        </p:spPr>
        <p:txBody>
          <a:bodyPr wrap="square">
            <a:spAutoFit/>
          </a:bodyPr>
          <a:lstStyle/>
          <a:p>
            <a:pPr marL="228600" marR="228600"/>
            <a:r>
              <a:rPr lang="it-IT" sz="1600" dirty="0">
                <a:ea typeface="Times New Roman" panose="02020603050405020304" pitchFamily="18" charset="0"/>
              </a:rPr>
              <a:t>Ciò che più spesso manifesta uno sguardo, è la convergenza</a:t>
            </a:r>
          </a:p>
          <a:p>
            <a:pPr marL="228600" marR="228600"/>
            <a:r>
              <a:rPr lang="it-IT" sz="1600" dirty="0">
                <a:ea typeface="Times New Roman" panose="02020603050405020304" pitchFamily="18" charset="0"/>
              </a:rPr>
              <a:t>di due globi oculari nella mia direzione.  Ma lo sguardo sarà dato altrettanto bene in occasioni come un fruscio di rami, o il rumore di un passo seguito dal silenzio, o la leggera apertura di una persiana, o un leggero movimento di una tenda. [...] Tuttavia, il cespuglio, la fattoria non sono lo sguardo. Rappresentano solo l'occhio, poiché l'occhio non è preso come organo sensibile della visione ma come supporto dello sguardo [...] Al contrario, lungi dal percepire lo sguardo sugli oggetti che lo manifestano, se apprendo uno sguardo rivolto verso di me, esso appare sullo sfondo della distruzione degli occhi che mi guardano: se y afferro lo sguardo, smetto di percepire gli occhi [loin de percevoir le regard sur les objets qui le manifestent, mon appréhension d'un regard tourné vers moi paraît sur fond de destruction des yeux qui me regardent : si j'appréhende le regard, je cesse de percevoir les yeux]</a:t>
            </a:r>
          </a:p>
          <a:p>
            <a:pPr marL="228600" marR="228600"/>
            <a:r>
              <a:rPr lang="it-IT" sz="1600" dirty="0">
                <a:ea typeface="Times New Roman" panose="02020603050405020304" pitchFamily="18" charset="0"/>
              </a:rPr>
              <a:t>Apprendere uno sguardo non è apprendere uno sguardo come oggetto... è essere coscienti di essere guardati. Lo sguardo che gli occhi manifestano... è un puro riferimento a me stesso... Ciò che apprendo... è che sono vulnerabile, che ho un corpo che può essere ferito" (Jean-Paul Sartre, </a:t>
            </a:r>
            <a:r>
              <a:rPr lang="it-IT" sz="1600" i="1" dirty="0">
                <a:ea typeface="Times New Roman" panose="02020603050405020304" pitchFamily="18" charset="0"/>
              </a:rPr>
              <a:t>L’Essere e il Nulla, </a:t>
            </a:r>
            <a:r>
              <a:rPr lang="it-IT" sz="1600" dirty="0">
                <a:ea typeface="Times New Roman" panose="02020603050405020304" pitchFamily="18" charset="0"/>
              </a:rPr>
              <a:t>1943, p. 257)</a:t>
            </a:r>
            <a:endParaRPr lang="fr-FR" sz="1600" dirty="0">
              <a:ea typeface="Times New Roman" panose="02020603050405020304" pitchFamily="18" charset="0"/>
            </a:endParaRPr>
          </a:p>
        </p:txBody>
      </p:sp>
      <p:sp>
        <p:nvSpPr>
          <p:cNvPr id="5" name="TextBox 4">
            <a:extLst>
              <a:ext uri="{FF2B5EF4-FFF2-40B4-BE49-F238E27FC236}">
                <a16:creationId xmlns:a16="http://schemas.microsoft.com/office/drawing/2014/main" id="{2F980A92-1BC9-44D4-8B81-EAEA317180A0}"/>
              </a:ext>
            </a:extLst>
          </p:cNvPr>
          <p:cNvSpPr txBox="1"/>
          <p:nvPr/>
        </p:nvSpPr>
        <p:spPr>
          <a:xfrm>
            <a:off x="1338249" y="318781"/>
            <a:ext cx="1896353" cy="338554"/>
          </a:xfrm>
          <a:prstGeom prst="rect">
            <a:avLst/>
          </a:prstGeom>
          <a:noFill/>
        </p:spPr>
        <p:txBody>
          <a:bodyPr wrap="none" rtlCol="0">
            <a:spAutoFit/>
          </a:bodyPr>
          <a:lstStyle/>
          <a:p>
            <a:r>
              <a:rPr lang="fr-FR" sz="1600" b="1" dirty="0" err="1"/>
              <a:t>Sguardo</a:t>
            </a:r>
            <a:r>
              <a:rPr lang="fr-FR" sz="1600" b="1" dirty="0"/>
              <a:t> senza </a:t>
            </a:r>
            <a:r>
              <a:rPr lang="fr-FR" sz="1600" b="1" dirty="0" err="1"/>
              <a:t>occhi</a:t>
            </a:r>
            <a:endParaRPr lang="en-US" sz="1600" b="1" dirty="0"/>
          </a:p>
        </p:txBody>
      </p:sp>
    </p:spTree>
    <p:extLst>
      <p:ext uri="{BB962C8B-B14F-4D97-AF65-F5344CB8AC3E}">
        <p14:creationId xmlns:p14="http://schemas.microsoft.com/office/powerpoint/2010/main" val="1117416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dailymail.co.uk/i/pix/2016/11/02/18/39FE8E8B00000578-0-image-a-1_1478111758419.jpg">
            <a:extLst>
              <a:ext uri="{FF2B5EF4-FFF2-40B4-BE49-F238E27FC236}">
                <a16:creationId xmlns:a16="http://schemas.microsoft.com/office/drawing/2014/main" id="{5457B674-AE87-4780-B6C1-D6C24038F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582" y="3694534"/>
            <a:ext cx="2839652" cy="1598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talos exoskeleton 2015&quot;">
            <a:extLst>
              <a:ext uri="{FF2B5EF4-FFF2-40B4-BE49-F238E27FC236}">
                <a16:creationId xmlns:a16="http://schemas.microsoft.com/office/drawing/2014/main" id="{BBC4090C-3F00-4DCA-A012-F7A175796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0582" y="1838661"/>
            <a:ext cx="2486510" cy="16579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91DBE6-7B4A-4E27-B7F8-707647667C67}"/>
              </a:ext>
            </a:extLst>
          </p:cNvPr>
          <p:cNvSpPr/>
          <p:nvPr/>
        </p:nvSpPr>
        <p:spPr>
          <a:xfrm>
            <a:off x="1866082" y="5406980"/>
            <a:ext cx="4572000" cy="584775"/>
          </a:xfrm>
          <a:prstGeom prst="rect">
            <a:avLst/>
          </a:prstGeom>
        </p:spPr>
        <p:txBody>
          <a:bodyPr>
            <a:spAutoFit/>
          </a:bodyPr>
          <a:lstStyle/>
          <a:p>
            <a:r>
              <a:rPr lang="fr-BE" sz="1600" dirty="0" err="1"/>
              <a:t>Revision</a:t>
            </a:r>
            <a:r>
              <a:rPr lang="fr-BE" sz="1600" dirty="0"/>
              <a:t> </a:t>
            </a:r>
            <a:r>
              <a:rPr lang="fr-BE" sz="1600" dirty="0" err="1"/>
              <a:t>Militarys</a:t>
            </a:r>
            <a:r>
              <a:rPr lang="fr-BE" sz="1600" dirty="0"/>
              <a:t> </a:t>
            </a:r>
            <a:r>
              <a:rPr lang="fr-BE" sz="1600" dirty="0" err="1"/>
              <a:t>Exoskeleton</a:t>
            </a:r>
            <a:r>
              <a:rPr lang="fr-BE" sz="1600" dirty="0"/>
              <a:t> </a:t>
            </a:r>
            <a:r>
              <a:rPr lang="fr-BE" sz="1600" dirty="0" err="1"/>
              <a:t>Integral</a:t>
            </a:r>
            <a:r>
              <a:rPr lang="fr-BE" sz="1600" dirty="0"/>
              <a:t> Armor and </a:t>
            </a:r>
            <a:r>
              <a:rPr lang="fr-BE" sz="1600" dirty="0" err="1"/>
              <a:t>Helmet</a:t>
            </a:r>
            <a:endParaRPr lang="fr-BE" sz="1600" dirty="0"/>
          </a:p>
        </p:txBody>
      </p:sp>
      <p:pic>
        <p:nvPicPr>
          <p:cNvPr id="5" name="Picture 4" descr="Grâce à une simple photo, l'application NameTag, développer pour équiper Google Glass, permettrait de rassembler tous ses profils sur les réseaux sociaux et l'afficher en temps réel dans une réalité augmentée.">
            <a:extLst>
              <a:ext uri="{FF2B5EF4-FFF2-40B4-BE49-F238E27FC236}">
                <a16:creationId xmlns:a16="http://schemas.microsoft.com/office/drawing/2014/main" id="{26CB946B-1F7E-4A2E-A378-7E6C892EE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5344" y="1539256"/>
            <a:ext cx="3571507" cy="19167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7A310D-38EA-439A-A819-598CC06F4787}"/>
              </a:ext>
            </a:extLst>
          </p:cNvPr>
          <p:cNvSpPr txBox="1"/>
          <p:nvPr/>
        </p:nvSpPr>
        <p:spPr>
          <a:xfrm>
            <a:off x="1932965" y="994385"/>
            <a:ext cx="1054969" cy="338554"/>
          </a:xfrm>
          <a:prstGeom prst="rect">
            <a:avLst/>
          </a:prstGeom>
          <a:noFill/>
        </p:spPr>
        <p:txBody>
          <a:bodyPr wrap="none" rtlCol="0">
            <a:spAutoFit/>
          </a:bodyPr>
          <a:lstStyle/>
          <a:p>
            <a:r>
              <a:rPr lang="fr-BE" sz="1600" dirty="0" err="1"/>
              <a:t>biopolitica</a:t>
            </a:r>
            <a:endParaRPr lang="fr-BE" sz="1600" dirty="0"/>
          </a:p>
        </p:txBody>
      </p:sp>
      <p:sp>
        <p:nvSpPr>
          <p:cNvPr id="3" name="TextBox 2"/>
          <p:cNvSpPr txBox="1"/>
          <p:nvPr/>
        </p:nvSpPr>
        <p:spPr>
          <a:xfrm>
            <a:off x="6739651" y="5600887"/>
            <a:ext cx="2167260" cy="584775"/>
          </a:xfrm>
          <a:prstGeom prst="rect">
            <a:avLst/>
          </a:prstGeom>
          <a:noFill/>
        </p:spPr>
        <p:txBody>
          <a:bodyPr wrap="none" rtlCol="0">
            <a:spAutoFit/>
          </a:bodyPr>
          <a:lstStyle/>
          <a:p>
            <a:r>
              <a:rPr lang="fr-FR" sz="1600" dirty="0"/>
              <a:t>Face recognition, China </a:t>
            </a:r>
          </a:p>
          <a:p>
            <a:endParaRPr lang="en-US" sz="1600" dirty="0"/>
          </a:p>
        </p:txBody>
      </p:sp>
      <p:pic>
        <p:nvPicPr>
          <p:cNvPr id="4098" name="Picture 2" descr="Résultat de recherche d'images pour &quot;face recognition china&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184" y="3597741"/>
            <a:ext cx="3082896" cy="198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26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ésultat de recherche d'images pour &quot;chat gros plan&quot;">
            <a:extLst>
              <a:ext uri="{FF2B5EF4-FFF2-40B4-BE49-F238E27FC236}">
                <a16:creationId xmlns:a16="http://schemas.microsoft.com/office/drawing/2014/main" id="{721B2AC0-4ABD-4761-8344-D4797B1BD2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2" y="688629"/>
            <a:ext cx="4103685" cy="2308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89B189-D98A-44CF-A9BB-1F894EEEF32D}"/>
              </a:ext>
            </a:extLst>
          </p:cNvPr>
          <p:cNvSpPr txBox="1"/>
          <p:nvPr/>
        </p:nvSpPr>
        <p:spPr>
          <a:xfrm>
            <a:off x="1703512" y="3173138"/>
            <a:ext cx="4104456" cy="2308324"/>
          </a:xfrm>
          <a:prstGeom prst="rect">
            <a:avLst/>
          </a:prstGeom>
          <a:noFill/>
        </p:spPr>
        <p:txBody>
          <a:bodyPr wrap="square" rtlCol="0">
            <a:spAutoFit/>
          </a:bodyPr>
          <a:lstStyle/>
          <a:p>
            <a:r>
              <a:rPr lang="it-IT" sz="1600" dirty="0"/>
              <a:t>«Come tutti gli sguardi senza fondo, come gli occhi dell'altro, questo sguardo detto ‘animale’ mi fa vedere il limite abissale dell'umano: l'inumano o l'anumano, i fini dell'uomo, in altre parole l'attraversamento dei limiti in cui l'uomo osa presentarsi a se stesso, chiamandosi così con il nome che crede di darsi.» (Jacques Derrida, </a:t>
            </a:r>
            <a:r>
              <a:rPr lang="it-IT" sz="1600" i="1" dirty="0"/>
              <a:t>L'animal que donc je suis</a:t>
            </a:r>
            <a:r>
              <a:rPr lang="it-IT" sz="1600" dirty="0"/>
              <a:t>, 2006, p. 30)</a:t>
            </a:r>
          </a:p>
          <a:p>
            <a:endParaRPr lang="fr-BE" sz="1600" dirty="0"/>
          </a:p>
        </p:txBody>
      </p:sp>
      <p:pic>
        <p:nvPicPr>
          <p:cNvPr id="8" name="Picture 2" descr="Image associée">
            <a:extLst>
              <a:ext uri="{FF2B5EF4-FFF2-40B4-BE49-F238E27FC236}">
                <a16:creationId xmlns:a16="http://schemas.microsoft.com/office/drawing/2014/main" id="{74586CF0-7AF7-44A1-9430-484E72ADD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712" y="565176"/>
            <a:ext cx="2989888" cy="24317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40016" y="3173138"/>
            <a:ext cx="3433976" cy="1815882"/>
          </a:xfrm>
          <a:prstGeom prst="rect">
            <a:avLst/>
          </a:prstGeom>
          <a:noFill/>
        </p:spPr>
        <p:txBody>
          <a:bodyPr wrap="square" rtlCol="0">
            <a:spAutoFit/>
          </a:bodyPr>
          <a:lstStyle/>
          <a:p>
            <a:r>
              <a:rPr lang="it-IT" sz="1600" dirty="0"/>
              <a:t>E le bestie muoiono, una dopo l'altra, grandi corpi pesanti, le cui code solo si muovono ancora e le cui pupille intatte incontrano l'occhio del peccatore che non può più vedere" (Philippe Claudel, </a:t>
            </a:r>
            <a:r>
              <a:rPr lang="it-IT" sz="1600" i="1" dirty="0"/>
              <a:t>L'Archipel du Chien</a:t>
            </a:r>
            <a:r>
              <a:rPr lang="it-IT" sz="1600" dirty="0"/>
              <a:t>, 2019, p. 261) </a:t>
            </a:r>
          </a:p>
          <a:p>
            <a:endParaRPr lang="fr-FR" sz="1600" dirty="0"/>
          </a:p>
        </p:txBody>
      </p:sp>
    </p:spTree>
    <p:extLst>
      <p:ext uri="{BB962C8B-B14F-4D97-AF65-F5344CB8AC3E}">
        <p14:creationId xmlns:p14="http://schemas.microsoft.com/office/powerpoint/2010/main" val="21799660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2CB047-0AC8-4755-A718-B8049ABED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439" y="170536"/>
            <a:ext cx="1586091" cy="2074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10;&#10;Description automatically generated">
            <a:extLst>
              <a:ext uri="{FF2B5EF4-FFF2-40B4-BE49-F238E27FC236}">
                <a16:creationId xmlns:a16="http://schemas.microsoft.com/office/drawing/2014/main" id="{2D7ED380-505D-4AE7-9A75-B5B288B22FAE}"/>
              </a:ext>
            </a:extLst>
          </p:cNvPr>
          <p:cNvPicPr>
            <a:picLocks noChangeAspect="1"/>
          </p:cNvPicPr>
          <p:nvPr/>
        </p:nvPicPr>
        <p:blipFill rotWithShape="1">
          <a:blip r:embed="rId3">
            <a:extLst>
              <a:ext uri="{28A0092B-C50C-407E-A947-70E740481C1C}">
                <a14:useLocalDpi xmlns:a14="http://schemas.microsoft.com/office/drawing/2010/main" val="0"/>
              </a:ext>
            </a:extLst>
          </a:blip>
          <a:srcRect l="23221" t="19511" r="50000" b="18980"/>
          <a:stretch/>
        </p:blipFill>
        <p:spPr>
          <a:xfrm>
            <a:off x="7011340" y="170535"/>
            <a:ext cx="1668276" cy="2075611"/>
          </a:xfrm>
          <a:prstGeom prst="rect">
            <a:avLst/>
          </a:prstGeom>
        </p:spPr>
      </p:pic>
      <p:sp>
        <p:nvSpPr>
          <p:cNvPr id="4" name="TextBox 3">
            <a:extLst>
              <a:ext uri="{FF2B5EF4-FFF2-40B4-BE49-F238E27FC236}">
                <a16:creationId xmlns:a16="http://schemas.microsoft.com/office/drawing/2014/main" id="{26D74B28-1AA7-40B7-8182-2B1134082717}"/>
              </a:ext>
            </a:extLst>
          </p:cNvPr>
          <p:cNvSpPr txBox="1"/>
          <p:nvPr/>
        </p:nvSpPr>
        <p:spPr>
          <a:xfrm>
            <a:off x="6929429" y="2202040"/>
            <a:ext cx="4564866" cy="584775"/>
          </a:xfrm>
          <a:prstGeom prst="rect">
            <a:avLst/>
          </a:prstGeom>
          <a:noFill/>
        </p:spPr>
        <p:txBody>
          <a:bodyPr wrap="square" rtlCol="0">
            <a:spAutoFit/>
          </a:bodyPr>
          <a:lstStyle/>
          <a:p>
            <a:r>
              <a:rPr lang="fr-BE" sz="1600" dirty="0"/>
              <a:t>Peter </a:t>
            </a:r>
            <a:r>
              <a:rPr lang="fr-BE" sz="1600" dirty="0" err="1"/>
              <a:t>Baldinger</a:t>
            </a:r>
            <a:r>
              <a:rPr lang="fr-BE" sz="1600" dirty="0"/>
              <a:t>, </a:t>
            </a:r>
          </a:p>
          <a:p>
            <a:r>
              <a:rPr lang="fr-BE" sz="1600" i="1" dirty="0"/>
              <a:t>Vincent</a:t>
            </a:r>
            <a:r>
              <a:rPr lang="fr-BE" sz="1600" dirty="0"/>
              <a:t>, 2012</a:t>
            </a:r>
            <a:endParaRPr lang="fr-FR" sz="1600" dirty="0"/>
          </a:p>
        </p:txBody>
      </p:sp>
      <p:pic>
        <p:nvPicPr>
          <p:cNvPr id="5" name="Picture 4">
            <a:extLst>
              <a:ext uri="{FF2B5EF4-FFF2-40B4-BE49-F238E27FC236}">
                <a16:creationId xmlns:a16="http://schemas.microsoft.com/office/drawing/2014/main" id="{7D2EEC74-CAD0-418D-9BD9-1DC3DB4D5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9086" y="170535"/>
            <a:ext cx="1586091" cy="2077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37E4D5-89B2-4AA2-950C-DCAECCFE61BF}"/>
              </a:ext>
            </a:extLst>
          </p:cNvPr>
          <p:cNvSpPr txBox="1"/>
          <p:nvPr/>
        </p:nvSpPr>
        <p:spPr>
          <a:xfrm>
            <a:off x="9151745" y="2306747"/>
            <a:ext cx="5255983"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02124"/>
                </a:solidFill>
                <a:effectLst/>
                <a:cs typeface="Arial" panose="020B0604020202020204" pitchFamily="34" charset="0"/>
                <a:hlinkClick r:id="rId5"/>
              </a:rPr>
              <a:t>https://pixelate.imageonline.</a:t>
            </a:r>
            <a:r>
              <a:rPr kumimoji="0" lang="fr-FR" altLang="fr-FR" sz="1600" b="0" i="0" u="sng" strike="noStrike" cap="none" normalizeH="0" baseline="0" dirty="0">
                <a:ln>
                  <a:noFill/>
                </a:ln>
                <a:solidFill>
                  <a:srgbClr val="202124"/>
                </a:solidFill>
                <a:effectLst/>
                <a:cs typeface="Arial" panose="020B0604020202020204" pitchFamily="34" charset="0"/>
                <a:hlinkClick r:id="rId5"/>
              </a:rPr>
              <a:t>com</a:t>
            </a:r>
            <a:endParaRPr kumimoji="0" lang="fr-FR" altLang="fr-FR" sz="1600" b="0" i="0" u="sng" strike="noStrike" cap="none" normalizeH="0" baseline="0" dirty="0">
              <a:ln>
                <a:noFill/>
              </a:ln>
              <a:solidFill>
                <a:srgbClr val="202124"/>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sng" strike="noStrike" cap="none" normalizeH="0" baseline="0" dirty="0">
              <a:ln>
                <a:noFill/>
              </a:ln>
              <a:solidFill>
                <a:schemeClr val="tx1"/>
              </a:solidFill>
              <a:effectLst/>
            </a:endParaRPr>
          </a:p>
        </p:txBody>
      </p:sp>
      <p:pic>
        <p:nvPicPr>
          <p:cNvPr id="3074" name="Picture 2">
            <a:extLst>
              <a:ext uri="{FF2B5EF4-FFF2-40B4-BE49-F238E27FC236}">
                <a16:creationId xmlns:a16="http://schemas.microsoft.com/office/drawing/2014/main" id="{84052D47-0043-448F-9EA1-BFB47D1C2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450" y="3286215"/>
            <a:ext cx="2335105" cy="24957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con van gogh - Soldes magasin online OFF 77%">
            <a:extLst>
              <a:ext uri="{FF2B5EF4-FFF2-40B4-BE49-F238E27FC236}">
                <a16:creationId xmlns:a16="http://schemas.microsoft.com/office/drawing/2014/main" id="{F35F6912-8E94-4985-99FE-2651977B3B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181" y="1118076"/>
            <a:ext cx="2147576" cy="31491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4623C2-6D2B-4E75-B6EB-9E8074599BB1}"/>
              </a:ext>
            </a:extLst>
          </p:cNvPr>
          <p:cNvSpPr txBox="1"/>
          <p:nvPr/>
        </p:nvSpPr>
        <p:spPr>
          <a:xfrm>
            <a:off x="346853" y="4118570"/>
            <a:ext cx="6972300" cy="830997"/>
          </a:xfrm>
          <a:prstGeom prst="rect">
            <a:avLst/>
          </a:prstGeom>
          <a:noFill/>
        </p:spPr>
        <p:txBody>
          <a:bodyPr wrap="square">
            <a:spAutoFit/>
          </a:bodyPr>
          <a:lstStyle/>
          <a:p>
            <a:endParaRPr lang="fr-FR" sz="1600" dirty="0"/>
          </a:p>
          <a:p>
            <a:r>
              <a:rPr lang="fr-FR" sz="1600" dirty="0"/>
              <a:t>Francis Bacon, </a:t>
            </a:r>
            <a:r>
              <a:rPr lang="fr-FR" sz="1600" i="1" dirty="0" err="1"/>
              <a:t>Study</a:t>
            </a:r>
            <a:r>
              <a:rPr lang="fr-FR" sz="1600" i="1" dirty="0"/>
              <a:t> for Portrait </a:t>
            </a:r>
          </a:p>
          <a:p>
            <a:r>
              <a:rPr lang="fr-FR" sz="1600" i="1" dirty="0"/>
              <a:t>of Van Gogh III</a:t>
            </a:r>
            <a:r>
              <a:rPr lang="fr-FR" sz="1600" dirty="0"/>
              <a:t>, 1957</a:t>
            </a:r>
          </a:p>
        </p:txBody>
      </p:sp>
      <p:pic>
        <p:nvPicPr>
          <p:cNvPr id="1026" name="Picture 2">
            <a:extLst>
              <a:ext uri="{FF2B5EF4-FFF2-40B4-BE49-F238E27FC236}">
                <a16:creationId xmlns:a16="http://schemas.microsoft.com/office/drawing/2014/main" id="{74DBEF18-FE3D-424A-B255-579D89F45D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5143" y="3247901"/>
            <a:ext cx="3418207" cy="2652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948C1B5-50B4-4F6B-9BDD-D9F39615BA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0815" y="509938"/>
            <a:ext cx="3097840" cy="23233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1D73DC2-8211-4564-9750-32BEF48F6D43}"/>
              </a:ext>
            </a:extLst>
          </p:cNvPr>
          <p:cNvSpPr txBox="1"/>
          <p:nvPr/>
        </p:nvSpPr>
        <p:spPr>
          <a:xfrm>
            <a:off x="2977481" y="5914519"/>
            <a:ext cx="7203140" cy="338554"/>
          </a:xfrm>
          <a:prstGeom prst="rect">
            <a:avLst/>
          </a:prstGeom>
          <a:noFill/>
        </p:spPr>
        <p:txBody>
          <a:bodyPr wrap="square">
            <a:spAutoFit/>
          </a:bodyPr>
          <a:lstStyle/>
          <a:p>
            <a:r>
              <a:rPr lang="fr-FR" sz="1600" dirty="0"/>
              <a:t>https://www.keblog.it/unica-foto-vincent-van-gogh-de-robertis-zamboni/</a:t>
            </a:r>
          </a:p>
        </p:txBody>
      </p:sp>
      <p:sp>
        <p:nvSpPr>
          <p:cNvPr id="20" name="TextBox 19">
            <a:extLst>
              <a:ext uri="{FF2B5EF4-FFF2-40B4-BE49-F238E27FC236}">
                <a16:creationId xmlns:a16="http://schemas.microsoft.com/office/drawing/2014/main" id="{3CD6A461-1676-4534-9FE8-C9A741C812FE}"/>
              </a:ext>
            </a:extLst>
          </p:cNvPr>
          <p:cNvSpPr txBox="1"/>
          <p:nvPr/>
        </p:nvSpPr>
        <p:spPr>
          <a:xfrm>
            <a:off x="3130815" y="2880875"/>
            <a:ext cx="7203140" cy="338554"/>
          </a:xfrm>
          <a:prstGeom prst="rect">
            <a:avLst/>
          </a:prstGeom>
          <a:noFill/>
        </p:spPr>
        <p:txBody>
          <a:bodyPr wrap="square">
            <a:spAutoFit/>
          </a:bodyPr>
          <a:lstStyle/>
          <a:p>
            <a:r>
              <a:rPr lang="it-IT" sz="1600" dirty="0">
                <a:solidFill>
                  <a:srgbClr val="262626"/>
                </a:solidFill>
              </a:rPr>
              <a:t>«l’unica foto di Van Gogh da adulto», </a:t>
            </a:r>
            <a:r>
              <a:rPr lang="it-IT" sz="1600" b="0" i="0" dirty="0">
                <a:solidFill>
                  <a:srgbClr val="262626"/>
                </a:solidFill>
                <a:effectLst/>
              </a:rPr>
              <a:t>scattata a Parigi nel 1887 o 1888.</a:t>
            </a:r>
            <a:endParaRPr lang="fr-FR" sz="1600" dirty="0"/>
          </a:p>
        </p:txBody>
      </p:sp>
      <p:sp>
        <p:nvSpPr>
          <p:cNvPr id="12" name="TextBox 11">
            <a:extLst>
              <a:ext uri="{FF2B5EF4-FFF2-40B4-BE49-F238E27FC236}">
                <a16:creationId xmlns:a16="http://schemas.microsoft.com/office/drawing/2014/main" id="{C28091E8-E558-49BB-A0E9-6F53C8454354}"/>
              </a:ext>
            </a:extLst>
          </p:cNvPr>
          <p:cNvSpPr txBox="1"/>
          <p:nvPr/>
        </p:nvSpPr>
        <p:spPr>
          <a:xfrm>
            <a:off x="9398838" y="4427587"/>
            <a:ext cx="1290546" cy="584775"/>
          </a:xfrm>
          <a:prstGeom prst="rect">
            <a:avLst/>
          </a:prstGeom>
          <a:noFill/>
        </p:spPr>
        <p:txBody>
          <a:bodyPr wrap="none" rtlCol="0">
            <a:spAutoFit/>
          </a:bodyPr>
          <a:lstStyle/>
          <a:p>
            <a:r>
              <a:rPr lang="fr-BE" sz="1600" dirty="0"/>
              <a:t>6. Gauguin</a:t>
            </a:r>
          </a:p>
          <a:p>
            <a:r>
              <a:rPr lang="fr-BE" sz="1600" dirty="0"/>
              <a:t>12. Van Gogh</a:t>
            </a:r>
            <a:endParaRPr lang="fr-FR" sz="1600" dirty="0"/>
          </a:p>
        </p:txBody>
      </p:sp>
      <p:sp>
        <p:nvSpPr>
          <p:cNvPr id="13" name="AutoShape 4" descr="243,615 Foto Albero Di Mele, Immagini e Vettoriali">
            <a:extLst>
              <a:ext uri="{FF2B5EF4-FFF2-40B4-BE49-F238E27FC236}">
                <a16:creationId xmlns:a16="http://schemas.microsoft.com/office/drawing/2014/main" id="{055884C8-9E80-4CB8-B2E8-4E879F56C4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38654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DD80A-006B-4E24-AE88-E7B5199ED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256" y="2024078"/>
            <a:ext cx="3680898" cy="2694031"/>
          </a:xfrm>
          <a:prstGeom prst="rect">
            <a:avLst/>
          </a:prstGeom>
        </p:spPr>
      </p:pic>
      <p:sp>
        <p:nvSpPr>
          <p:cNvPr id="4" name="TextBox 3">
            <a:extLst>
              <a:ext uri="{FF2B5EF4-FFF2-40B4-BE49-F238E27FC236}">
                <a16:creationId xmlns:a16="http://schemas.microsoft.com/office/drawing/2014/main" id="{10C81A5D-6F0B-4878-B30A-9B6811376D9A}"/>
              </a:ext>
            </a:extLst>
          </p:cNvPr>
          <p:cNvSpPr txBox="1"/>
          <p:nvPr/>
        </p:nvSpPr>
        <p:spPr>
          <a:xfrm>
            <a:off x="1013221" y="4833922"/>
            <a:ext cx="9714904" cy="1477328"/>
          </a:xfrm>
          <a:prstGeom prst="rect">
            <a:avLst/>
          </a:prstGeom>
          <a:noFill/>
        </p:spPr>
        <p:txBody>
          <a:bodyPr wrap="none" rtlCol="0">
            <a:spAutoFit/>
          </a:bodyPr>
          <a:lstStyle/>
          <a:p>
            <a:r>
              <a:rPr lang="it-IT" dirty="0"/>
              <a:t>«Munier mi ha passato il telescopio più potente. Ho scrutato la bestia fino a quando il mio occhio </a:t>
            </a:r>
          </a:p>
          <a:p>
            <a:r>
              <a:rPr lang="it-IT" dirty="0"/>
              <a:t>si è seccato per il freddo. I tratti del viso convergevano verso il muso in una linea di forza. </a:t>
            </a:r>
          </a:p>
          <a:p>
            <a:r>
              <a:rPr lang="it-IT" dirty="0"/>
              <a:t>Ha girato la testa, faccia piena. Gli occhi mi fissavano. Erano due cristalli di disprezzo, ardenti, gelidi.»  </a:t>
            </a:r>
          </a:p>
          <a:p>
            <a:r>
              <a:rPr lang="it-IT" dirty="0"/>
              <a:t>(Sylvain Tesson, </a:t>
            </a:r>
            <a:r>
              <a:rPr lang="it-IT" i="1" dirty="0"/>
              <a:t>La panthère des neiges</a:t>
            </a:r>
            <a:r>
              <a:rPr lang="it-IT" dirty="0"/>
              <a:t>, Paris, Gallimard, 2019, p. 108 / 123)</a:t>
            </a:r>
          </a:p>
          <a:p>
            <a:endParaRPr lang="fr-FR" dirty="0"/>
          </a:p>
        </p:txBody>
      </p:sp>
      <p:sp>
        <p:nvSpPr>
          <p:cNvPr id="2" name="Rectangle 1">
            <a:extLst>
              <a:ext uri="{FF2B5EF4-FFF2-40B4-BE49-F238E27FC236}">
                <a16:creationId xmlns:a16="http://schemas.microsoft.com/office/drawing/2014/main" id="{1DFBEE36-5EFB-4BBB-967A-0B1CD336E360}"/>
              </a:ext>
            </a:extLst>
          </p:cNvPr>
          <p:cNvSpPr/>
          <p:nvPr/>
        </p:nvSpPr>
        <p:spPr>
          <a:xfrm>
            <a:off x="1295401" y="369427"/>
            <a:ext cx="5742384" cy="2308324"/>
          </a:xfrm>
          <a:prstGeom prst="rect">
            <a:avLst/>
          </a:prstGeom>
        </p:spPr>
        <p:txBody>
          <a:bodyPr wrap="square">
            <a:spAutoFit/>
          </a:bodyPr>
          <a:lstStyle/>
          <a:p>
            <a:r>
              <a:rPr lang="fr-FR" sz="1600" dirty="0">
                <a:ea typeface="Times New Roman" panose="02020603050405020304" pitchFamily="18" charset="0"/>
              </a:rPr>
              <a:t>« […] Ils prennent en songeant les nobles attitudes</a:t>
            </a:r>
            <a:br>
              <a:rPr lang="fr-FR" sz="1600" dirty="0">
                <a:ea typeface="Times New Roman" panose="02020603050405020304" pitchFamily="18" charset="0"/>
              </a:rPr>
            </a:br>
            <a:r>
              <a:rPr lang="fr-FR" sz="1600" dirty="0">
                <a:ea typeface="Times New Roman" panose="02020603050405020304" pitchFamily="18" charset="0"/>
              </a:rPr>
              <a:t>Des grands sphinx allongés au fond des solitudes,</a:t>
            </a:r>
            <a:br>
              <a:rPr lang="fr-FR" sz="1600" dirty="0">
                <a:ea typeface="Times New Roman" panose="02020603050405020304" pitchFamily="18" charset="0"/>
              </a:rPr>
            </a:br>
            <a:r>
              <a:rPr lang="fr-FR" sz="1600" dirty="0">
                <a:ea typeface="Times New Roman" panose="02020603050405020304" pitchFamily="18" charset="0"/>
              </a:rPr>
              <a:t>Qui semblent s’endormir dans un rêve sans fin ;</a:t>
            </a:r>
            <a:br>
              <a:rPr lang="fr-FR" sz="1600" dirty="0">
                <a:ea typeface="Times New Roman" panose="02020603050405020304" pitchFamily="18" charset="0"/>
              </a:rPr>
            </a:br>
            <a:br>
              <a:rPr lang="fr-FR" sz="1600" dirty="0">
                <a:ea typeface="Times New Roman" panose="02020603050405020304" pitchFamily="18" charset="0"/>
              </a:rPr>
            </a:br>
            <a:r>
              <a:rPr lang="fr-FR" sz="1600" dirty="0">
                <a:ea typeface="Times New Roman" panose="02020603050405020304" pitchFamily="18" charset="0"/>
              </a:rPr>
              <a:t>Leurs reins féconds sont pleins d’étincelles magiques</a:t>
            </a:r>
            <a:br>
              <a:rPr lang="fr-FR" sz="1600" dirty="0">
                <a:ea typeface="Times New Roman" panose="02020603050405020304" pitchFamily="18" charset="0"/>
              </a:rPr>
            </a:br>
            <a:r>
              <a:rPr lang="fr-FR" sz="1600" dirty="0">
                <a:ea typeface="Times New Roman" panose="02020603050405020304" pitchFamily="18" charset="0"/>
              </a:rPr>
              <a:t>Et des parcelles d’or, ainsi qu’un sable fin,</a:t>
            </a:r>
            <a:br>
              <a:rPr lang="fr-FR" sz="1600" dirty="0">
                <a:ea typeface="Times New Roman" panose="02020603050405020304" pitchFamily="18" charset="0"/>
              </a:rPr>
            </a:br>
            <a:r>
              <a:rPr lang="fr-FR" sz="1600" dirty="0">
                <a:ea typeface="Times New Roman" panose="02020603050405020304" pitchFamily="18" charset="0"/>
              </a:rPr>
              <a:t>Etoilent vaguement leurs prunelles mystiques. »</a:t>
            </a:r>
          </a:p>
          <a:p>
            <a:r>
              <a:rPr lang="fr-FR" sz="1600" dirty="0">
                <a:ea typeface="Times New Roman" panose="02020603050405020304" pitchFamily="18" charset="0"/>
              </a:rPr>
              <a:t>(Charles Baudelaire, </a:t>
            </a:r>
            <a:r>
              <a:rPr lang="fr-FR" sz="1600" i="1" dirty="0">
                <a:ea typeface="Times New Roman" panose="02020603050405020304" pitchFamily="18" charset="0"/>
              </a:rPr>
              <a:t>Les chats</a:t>
            </a:r>
            <a:r>
              <a:rPr lang="fr-FR" sz="1600" dirty="0">
                <a:ea typeface="Times New Roman" panose="02020603050405020304" pitchFamily="18" charset="0"/>
              </a:rPr>
              <a:t>, 1847)</a:t>
            </a:r>
            <a:br>
              <a:rPr lang="fr-FR" sz="1600" dirty="0">
                <a:ea typeface="Times New Roman" panose="02020603050405020304" pitchFamily="18" charset="0"/>
              </a:rPr>
            </a:br>
            <a:endParaRPr lang="fr-FR" sz="1600" dirty="0"/>
          </a:p>
        </p:txBody>
      </p:sp>
      <p:pic>
        <p:nvPicPr>
          <p:cNvPr id="1030" name="Picture 6" descr="Image associée">
            <a:extLst>
              <a:ext uri="{FF2B5EF4-FFF2-40B4-BE49-F238E27FC236}">
                <a16:creationId xmlns:a16="http://schemas.microsoft.com/office/drawing/2014/main" id="{B7AFE9B1-B4E4-44FF-B141-C8682F3ED2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731" y="3109424"/>
            <a:ext cx="2198001" cy="13737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37C3F1A2-258C-4FD9-95AE-A445FAE3A097}"/>
              </a:ext>
            </a:extLst>
          </p:cNvPr>
          <p:cNvCxnSpPr/>
          <p:nvPr/>
        </p:nvCxnSpPr>
        <p:spPr>
          <a:xfrm>
            <a:off x="6622059" y="1505593"/>
            <a:ext cx="478138" cy="80534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64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 Superbes photos de chouettes et d'hiboux en pleine action 25">
            <a:extLst>
              <a:ext uri="{FF2B5EF4-FFF2-40B4-BE49-F238E27FC236}">
                <a16:creationId xmlns:a16="http://schemas.microsoft.com/office/drawing/2014/main" id="{71613F7A-1635-46B6-86AC-77D5AB219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042" y="2278176"/>
            <a:ext cx="2834094" cy="1877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A2271EEC-BF00-4D96-8864-505EDB84BEB9}"/>
              </a:ext>
            </a:extLst>
          </p:cNvPr>
          <p:cNvSpPr>
            <a:spLocks noChangeArrowheads="1"/>
          </p:cNvSpPr>
          <p:nvPr/>
        </p:nvSpPr>
        <p:spPr bwMode="auto">
          <a:xfrm>
            <a:off x="6813296" y="2178149"/>
            <a:ext cx="474215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br>
              <a:rPr lang="fr-FR" altLang="fr-FR" sz="1600" dirty="0"/>
            </a:br>
            <a:endParaRPr lang="fr-FR" altLang="fr-FR" sz="1600" dirty="0"/>
          </a:p>
          <a:p>
            <a:pPr eaLnBrk="0" fontAlgn="base" hangingPunct="0">
              <a:spcBef>
                <a:spcPct val="0"/>
              </a:spcBef>
              <a:spcAft>
                <a:spcPct val="0"/>
              </a:spcAft>
            </a:pPr>
            <a:br>
              <a:rPr lang="fr-FR" altLang="fr-FR" sz="1600" dirty="0"/>
            </a:br>
            <a:endParaRPr lang="fr-FR" altLang="fr-FR" sz="1600" dirty="0"/>
          </a:p>
        </p:txBody>
      </p:sp>
      <p:pic>
        <p:nvPicPr>
          <p:cNvPr id="6" name="Picture 5" descr="https://vaillantmartien.files.wordpress.com/2017/09/vincentmunier09b.jpg?w=584&amp;h=390">
            <a:extLst>
              <a:ext uri="{FF2B5EF4-FFF2-40B4-BE49-F238E27FC236}">
                <a16:creationId xmlns:a16="http://schemas.microsoft.com/office/drawing/2014/main" id="{D8DE376B-98A3-4C7A-8391-1AC10E3871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792" y="4418798"/>
            <a:ext cx="2633110" cy="1846838"/>
          </a:xfrm>
          <a:prstGeom prst="rect">
            <a:avLst/>
          </a:prstGeom>
          <a:noFill/>
          <a:ln>
            <a:noFill/>
          </a:ln>
        </p:spPr>
      </p:pic>
      <p:sp>
        <p:nvSpPr>
          <p:cNvPr id="4" name="TextBox 3">
            <a:extLst>
              <a:ext uri="{FF2B5EF4-FFF2-40B4-BE49-F238E27FC236}">
                <a16:creationId xmlns:a16="http://schemas.microsoft.com/office/drawing/2014/main" id="{2D6F8B02-6C31-4CA1-AE25-94C7E63E1B7E}"/>
              </a:ext>
            </a:extLst>
          </p:cNvPr>
          <p:cNvSpPr txBox="1"/>
          <p:nvPr/>
        </p:nvSpPr>
        <p:spPr>
          <a:xfrm>
            <a:off x="2571164" y="6390295"/>
            <a:ext cx="1476366" cy="338554"/>
          </a:xfrm>
          <a:prstGeom prst="rect">
            <a:avLst/>
          </a:prstGeom>
          <a:noFill/>
        </p:spPr>
        <p:txBody>
          <a:bodyPr wrap="none" rtlCol="0">
            <a:spAutoFit/>
          </a:bodyPr>
          <a:lstStyle/>
          <a:p>
            <a:r>
              <a:rPr lang="fr-BE" sz="1600" dirty="0"/>
              <a:t>Vincent Munier</a:t>
            </a:r>
            <a:endParaRPr lang="fr-FR" sz="1600" dirty="0"/>
          </a:p>
        </p:txBody>
      </p:sp>
      <p:sp>
        <p:nvSpPr>
          <p:cNvPr id="5" name="AutoShape 2" descr="Résultat de recherche d'images pour &quot;clockwork orange&quot;"/>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pic>
        <p:nvPicPr>
          <p:cNvPr id="1028" name="Picture 4" descr="Image associé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108" y="3404142"/>
            <a:ext cx="3384376" cy="296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B4EBCE-53F7-43A1-AD81-4B4EB792A40D}"/>
              </a:ext>
            </a:extLst>
          </p:cNvPr>
          <p:cNvSpPr/>
          <p:nvPr/>
        </p:nvSpPr>
        <p:spPr>
          <a:xfrm>
            <a:off x="8666509" y="5985972"/>
            <a:ext cx="3291863" cy="338554"/>
          </a:xfrm>
          <a:prstGeom prst="rect">
            <a:avLst/>
          </a:prstGeom>
        </p:spPr>
        <p:txBody>
          <a:bodyPr wrap="none">
            <a:spAutoFit/>
          </a:bodyPr>
          <a:lstStyle/>
          <a:p>
            <a:r>
              <a:rPr lang="en-US" sz="1600" dirty="0"/>
              <a:t>"Kubrick's Gaze": </a:t>
            </a:r>
            <a:r>
              <a:rPr lang="en-US" sz="1600" dirty="0" err="1"/>
              <a:t>sguardo</a:t>
            </a:r>
            <a:r>
              <a:rPr lang="en-US" sz="1600" dirty="0"/>
              <a:t> </a:t>
            </a:r>
            <a:r>
              <a:rPr lang="en-US" sz="1600" dirty="0" err="1"/>
              <a:t>minaccioso</a:t>
            </a:r>
            <a:endParaRPr lang="en-US" sz="1600" dirty="0"/>
          </a:p>
        </p:txBody>
      </p:sp>
      <p:pic>
        <p:nvPicPr>
          <p:cNvPr id="11" name="Picture 6" descr="Image associée">
            <a:extLst>
              <a:ext uri="{FF2B5EF4-FFF2-40B4-BE49-F238E27FC236}">
                <a16:creationId xmlns:a16="http://schemas.microsoft.com/office/drawing/2014/main" id="{C0B38D4D-5813-4287-937D-C0AF9CEAB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9072" y="452157"/>
            <a:ext cx="3744416" cy="20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C9F9E07-9A04-41F6-A03A-EE8EE3EFC45E}"/>
              </a:ext>
            </a:extLst>
          </p:cNvPr>
          <p:cNvSpPr/>
          <p:nvPr/>
        </p:nvSpPr>
        <p:spPr>
          <a:xfrm>
            <a:off x="6096000" y="2878415"/>
            <a:ext cx="7128792" cy="338554"/>
          </a:xfrm>
          <a:prstGeom prst="rect">
            <a:avLst/>
          </a:prstGeom>
        </p:spPr>
        <p:txBody>
          <a:bodyPr wrap="square">
            <a:spAutoFit/>
          </a:bodyPr>
          <a:lstStyle/>
          <a:p>
            <a:r>
              <a:rPr lang="en-US" sz="1600" dirty="0"/>
              <a:t>Malcolm Mc Dowell in Stanley Kubrick, </a:t>
            </a:r>
            <a:r>
              <a:rPr lang="en-US" sz="1600" i="1" dirty="0"/>
              <a:t>A Clockwork Orange</a:t>
            </a:r>
            <a:r>
              <a:rPr lang="en-US" sz="1600" dirty="0"/>
              <a:t>, 1971</a:t>
            </a:r>
          </a:p>
        </p:txBody>
      </p:sp>
      <p:sp>
        <p:nvSpPr>
          <p:cNvPr id="13" name="Rectangle 12">
            <a:extLst>
              <a:ext uri="{FF2B5EF4-FFF2-40B4-BE49-F238E27FC236}">
                <a16:creationId xmlns:a16="http://schemas.microsoft.com/office/drawing/2014/main" id="{84DB78DA-8BBD-46DB-BCE0-B961D9A2FC93}"/>
              </a:ext>
            </a:extLst>
          </p:cNvPr>
          <p:cNvSpPr/>
          <p:nvPr/>
        </p:nvSpPr>
        <p:spPr>
          <a:xfrm>
            <a:off x="931773" y="199107"/>
            <a:ext cx="6096000" cy="1815882"/>
          </a:xfrm>
          <a:prstGeom prst="rect">
            <a:avLst/>
          </a:prstGeom>
        </p:spPr>
        <p:txBody>
          <a:bodyPr>
            <a:spAutoFit/>
          </a:bodyPr>
          <a:lstStyle/>
          <a:p>
            <a:r>
              <a:rPr lang="en-US" sz="1600" dirty="0"/>
              <a:t>“</a:t>
            </a:r>
            <a:r>
              <a:rPr lang="en-US" sz="1600" dirty="0" err="1"/>
              <a:t>L'occhio</a:t>
            </a:r>
            <a:r>
              <a:rPr lang="en-US" sz="1600" dirty="0"/>
              <a:t> è </a:t>
            </a:r>
            <a:r>
              <a:rPr lang="en-US" sz="1600" dirty="0" err="1"/>
              <a:t>l'organo</a:t>
            </a:r>
            <a:r>
              <a:rPr lang="en-US" sz="1600" dirty="0"/>
              <a:t> </a:t>
            </a:r>
            <a:r>
              <a:rPr lang="en-US" sz="1600" dirty="0" err="1"/>
              <a:t>della</a:t>
            </a:r>
            <a:r>
              <a:rPr lang="en-US" sz="1600" dirty="0"/>
              <a:t> </a:t>
            </a:r>
            <a:r>
              <a:rPr lang="en-US" sz="1600" dirty="0" err="1"/>
              <a:t>visione</a:t>
            </a:r>
            <a:r>
              <a:rPr lang="en-US" sz="1600" dirty="0"/>
              <a:t>, ma lo </a:t>
            </a:r>
            <a:r>
              <a:rPr lang="en-US" sz="1600" dirty="0" err="1"/>
              <a:t>sguardo</a:t>
            </a:r>
            <a:r>
              <a:rPr lang="en-US" sz="1600" dirty="0"/>
              <a:t> è un </a:t>
            </a:r>
            <a:r>
              <a:rPr lang="en-US" sz="1600" dirty="0" err="1"/>
              <a:t>atto</a:t>
            </a:r>
            <a:r>
              <a:rPr lang="en-US" sz="1600" dirty="0"/>
              <a:t> di </a:t>
            </a:r>
            <a:r>
              <a:rPr lang="en-US" sz="1600" dirty="0" err="1"/>
              <a:t>anticipazione</a:t>
            </a:r>
            <a:r>
              <a:rPr lang="en-US" sz="1600" dirty="0"/>
              <a:t>, ed è </a:t>
            </a:r>
            <a:r>
              <a:rPr lang="en-US" sz="1600" dirty="0" err="1"/>
              <a:t>controllato</a:t>
            </a:r>
            <a:r>
              <a:rPr lang="en-US" sz="1600" dirty="0"/>
              <a:t> da </a:t>
            </a:r>
            <a:r>
              <a:rPr lang="en-US" sz="1600" dirty="0" err="1"/>
              <a:t>ciò</a:t>
            </a:r>
            <a:r>
              <a:rPr lang="en-US" sz="1600" dirty="0"/>
              <a:t> </a:t>
            </a:r>
            <a:r>
              <a:rPr lang="en-US" sz="1600" dirty="0" err="1"/>
              <a:t>che</a:t>
            </a:r>
            <a:r>
              <a:rPr lang="en-US" sz="1600" dirty="0"/>
              <a:t> </a:t>
            </a:r>
            <a:r>
              <a:rPr lang="en-US" sz="1600" dirty="0" err="1"/>
              <a:t>deve</a:t>
            </a:r>
            <a:r>
              <a:rPr lang="en-US" sz="1600" dirty="0"/>
              <a:t> </a:t>
            </a:r>
            <a:r>
              <a:rPr lang="en-US" sz="1600" dirty="0" err="1"/>
              <a:t>essere</a:t>
            </a:r>
            <a:r>
              <a:rPr lang="en-US" sz="1600" dirty="0"/>
              <a:t> visto, </a:t>
            </a:r>
            <a:r>
              <a:rPr lang="en-US" sz="1600" dirty="0" err="1"/>
              <a:t>vuole</a:t>
            </a:r>
            <a:r>
              <a:rPr lang="en-US" sz="1600" dirty="0"/>
              <a:t> </a:t>
            </a:r>
            <a:r>
              <a:rPr lang="en-US" sz="1600" dirty="0" err="1"/>
              <a:t>essere</a:t>
            </a:r>
            <a:r>
              <a:rPr lang="en-US" sz="1600" dirty="0"/>
              <a:t> visto, e </a:t>
            </a:r>
            <a:r>
              <a:rPr lang="en-US" sz="1600" dirty="0" err="1"/>
              <a:t>dalle</a:t>
            </a:r>
            <a:r>
              <a:rPr lang="en-US" sz="1600" dirty="0"/>
              <a:t> </a:t>
            </a:r>
            <a:r>
              <a:rPr lang="en-US" sz="1600" dirty="0" err="1"/>
              <a:t>corrispondenti</a:t>
            </a:r>
            <a:r>
              <a:rPr lang="en-US" sz="1600" dirty="0"/>
              <a:t> </a:t>
            </a:r>
            <a:r>
              <a:rPr lang="en-US" sz="1600" dirty="0" err="1"/>
              <a:t>negazioni</a:t>
            </a:r>
            <a:r>
              <a:rPr lang="en-US" sz="1600" dirty="0"/>
              <a:t>. </a:t>
            </a:r>
            <a:r>
              <a:rPr lang="en-US" sz="1600" dirty="0" err="1"/>
              <a:t>Questi</a:t>
            </a:r>
            <a:r>
              <a:rPr lang="en-US" sz="1600" dirty="0"/>
              <a:t> </a:t>
            </a:r>
            <a:r>
              <a:rPr lang="en-US" sz="1600" dirty="0" err="1"/>
              <a:t>verbi</a:t>
            </a:r>
            <a:r>
              <a:rPr lang="en-US" sz="1600" dirty="0"/>
              <a:t> </a:t>
            </a:r>
            <a:r>
              <a:rPr lang="en-US" sz="1600" dirty="0" err="1"/>
              <a:t>sono</a:t>
            </a:r>
            <a:r>
              <a:rPr lang="en-US" sz="1600" dirty="0"/>
              <a:t> </a:t>
            </a:r>
            <a:r>
              <a:rPr lang="en-US" sz="1600" dirty="0" err="1"/>
              <a:t>il</a:t>
            </a:r>
            <a:r>
              <a:rPr lang="en-US" sz="1600" dirty="0"/>
              <a:t> </a:t>
            </a:r>
            <a:r>
              <a:rPr lang="en-US" sz="1600" dirty="0" err="1"/>
              <a:t>futuro</a:t>
            </a:r>
            <a:r>
              <a:rPr lang="en-US" sz="1600" dirty="0"/>
              <a:t> </a:t>
            </a:r>
            <a:r>
              <a:rPr lang="en-US" sz="1600" dirty="0" err="1"/>
              <a:t>psicologico</a:t>
            </a:r>
            <a:r>
              <a:rPr lang="en-US" sz="1600" dirty="0"/>
              <a:t>. La </a:t>
            </a:r>
            <a:r>
              <a:rPr lang="en-US" sz="1600" dirty="0" err="1"/>
              <a:t>variazione</a:t>
            </a:r>
            <a:r>
              <a:rPr lang="en-US" sz="1600" dirty="0"/>
              <a:t> </a:t>
            </a:r>
            <a:r>
              <a:rPr lang="en-US" sz="1600" dirty="0" err="1"/>
              <a:t>dello</a:t>
            </a:r>
            <a:r>
              <a:rPr lang="en-US" sz="1600" dirty="0"/>
              <a:t> </a:t>
            </a:r>
            <a:r>
              <a:rPr lang="en-US" sz="1600" dirty="0" err="1"/>
              <a:t>sguardo</a:t>
            </a:r>
            <a:r>
              <a:rPr lang="en-US" sz="1600" dirty="0"/>
              <a:t> in </a:t>
            </a:r>
            <a:r>
              <a:rPr lang="en-US" sz="1600" dirty="0" err="1"/>
              <a:t>direzione</a:t>
            </a:r>
            <a:r>
              <a:rPr lang="en-US" sz="1600" dirty="0"/>
              <a:t>, in </a:t>
            </a:r>
            <a:r>
              <a:rPr lang="en-US" sz="1600" dirty="0" err="1"/>
              <a:t>velocità</a:t>
            </a:r>
            <a:r>
              <a:rPr lang="en-US" sz="1600" dirty="0"/>
              <a:t>, in </a:t>
            </a:r>
            <a:r>
              <a:rPr lang="en-US" sz="1600" dirty="0" err="1"/>
              <a:t>durata</a:t>
            </a:r>
            <a:r>
              <a:rPr lang="en-US" sz="1600" dirty="0"/>
              <a:t>, </a:t>
            </a:r>
            <a:r>
              <a:rPr lang="en-US" sz="1600" dirty="0" err="1"/>
              <a:t>dipende</a:t>
            </a:r>
            <a:r>
              <a:rPr lang="en-US" sz="1600" dirty="0"/>
              <a:t> da </a:t>
            </a:r>
            <a:r>
              <a:rPr lang="en-US" sz="1600" dirty="0" err="1"/>
              <a:t>ciò</a:t>
            </a:r>
            <a:r>
              <a:rPr lang="en-US" sz="1600" dirty="0"/>
              <a:t> </a:t>
            </a:r>
            <a:r>
              <a:rPr lang="en-US" sz="1600" dirty="0" err="1"/>
              <a:t>che</a:t>
            </a:r>
            <a:r>
              <a:rPr lang="en-US" sz="1600" dirty="0"/>
              <a:t> </a:t>
            </a:r>
            <a:r>
              <a:rPr lang="en-US" sz="1600" dirty="0" err="1"/>
              <a:t>colpisce</a:t>
            </a:r>
            <a:r>
              <a:rPr lang="en-US" sz="1600" dirty="0"/>
              <a:t> e </a:t>
            </a:r>
            <a:r>
              <a:rPr lang="en-US" sz="1600" dirty="0" err="1"/>
              <a:t>tira</a:t>
            </a:r>
            <a:r>
              <a:rPr lang="en-US" sz="1600" dirty="0"/>
              <a:t> </a:t>
            </a:r>
            <a:r>
              <a:rPr lang="en-US" sz="1600" dirty="0" err="1"/>
              <a:t>l'occhio</a:t>
            </a:r>
            <a:r>
              <a:rPr lang="en-US" sz="1600" dirty="0"/>
              <a:t>, o da un </a:t>
            </a:r>
            <a:r>
              <a:rPr lang="en-US" sz="1600" dirty="0" err="1"/>
              <a:t>ricordo</a:t>
            </a:r>
            <a:r>
              <a:rPr lang="en-US" sz="1600" dirty="0"/>
              <a:t> o </a:t>
            </a:r>
            <a:r>
              <a:rPr lang="en-US" sz="1600" dirty="0" err="1"/>
              <a:t>un'aspettativa</a:t>
            </a:r>
            <a:r>
              <a:rPr lang="en-US" sz="1600" dirty="0"/>
              <a:t>.” (Paul Valéry, "Regard", in </a:t>
            </a:r>
            <a:r>
              <a:rPr lang="en-US" sz="1600" i="1" dirty="0"/>
              <a:t>Suite</a:t>
            </a:r>
            <a:r>
              <a:rPr lang="en-US" sz="1600" dirty="0"/>
              <a:t>, Parigi, Gallimard "</a:t>
            </a:r>
            <a:r>
              <a:rPr lang="en-US" sz="1600" dirty="0" err="1"/>
              <a:t>Pléiade</a:t>
            </a:r>
            <a:r>
              <a:rPr lang="en-US" sz="1600" dirty="0"/>
              <a:t>", 1968, </a:t>
            </a:r>
            <a:r>
              <a:rPr lang="en-US" sz="1600" dirty="0" err="1"/>
              <a:t>t.III</a:t>
            </a:r>
            <a:r>
              <a:rPr lang="en-US" sz="1600" dirty="0"/>
              <a:t>, 51)</a:t>
            </a:r>
          </a:p>
        </p:txBody>
      </p:sp>
    </p:spTree>
    <p:extLst>
      <p:ext uri="{BB962C8B-B14F-4D97-AF65-F5344CB8AC3E}">
        <p14:creationId xmlns:p14="http://schemas.microsoft.com/office/powerpoint/2010/main" val="1003478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eisenstein ligne générale&quot;">
            <a:extLst>
              <a:ext uri="{FF2B5EF4-FFF2-40B4-BE49-F238E27FC236}">
                <a16:creationId xmlns:a16="http://schemas.microsoft.com/office/drawing/2014/main" id="{34497932-D695-4E8C-93CC-3D7A05521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863" y="4974380"/>
            <a:ext cx="1424629" cy="106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ésultat de recherche d'images pour &quot;eisenstein ligne générale&quot;">
            <a:extLst>
              <a:ext uri="{FF2B5EF4-FFF2-40B4-BE49-F238E27FC236}">
                <a16:creationId xmlns:a16="http://schemas.microsoft.com/office/drawing/2014/main" id="{ED2306AF-F8AF-4FD6-94AD-86A16DA1B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9580" y="4939099"/>
            <a:ext cx="1430642" cy="1072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ésultat de recherche d'images pour &quot;eisenstein milk&quot;">
            <a:extLst>
              <a:ext uri="{FF2B5EF4-FFF2-40B4-BE49-F238E27FC236}">
                <a16:creationId xmlns:a16="http://schemas.microsoft.com/office/drawing/2014/main" id="{5ED7D8F5-8A73-4EA6-8AA6-90FF2CBAEA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5543" y="3659906"/>
            <a:ext cx="1470412" cy="1074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ésultat de recherche d'images pour &quot;eisenstein milk&quot;">
            <a:extLst>
              <a:ext uri="{FF2B5EF4-FFF2-40B4-BE49-F238E27FC236}">
                <a16:creationId xmlns:a16="http://schemas.microsoft.com/office/drawing/2014/main" id="{C21C266F-FB89-423D-A0DD-E1522BE7F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228" y="3822446"/>
            <a:ext cx="1493823" cy="10916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843AA27-3BAA-4FF4-80D6-6A47864A2DAA}"/>
              </a:ext>
            </a:extLst>
          </p:cNvPr>
          <p:cNvSpPr/>
          <p:nvPr/>
        </p:nvSpPr>
        <p:spPr>
          <a:xfrm>
            <a:off x="6556983" y="6185374"/>
            <a:ext cx="5105194" cy="338554"/>
          </a:xfrm>
          <a:prstGeom prst="rect">
            <a:avLst/>
          </a:prstGeom>
        </p:spPr>
        <p:txBody>
          <a:bodyPr wrap="square">
            <a:spAutoFit/>
          </a:bodyPr>
          <a:lstStyle/>
          <a:p>
            <a:r>
              <a:rPr lang="it-IT" sz="1600" dirty="0"/>
              <a:t>S.M.Ėjzenštejn,</a:t>
            </a:r>
            <a:r>
              <a:rPr lang="it-IT" sz="1600" b="1" i="1" dirty="0"/>
              <a:t> L’anziano e il nuovo</a:t>
            </a:r>
            <a:r>
              <a:rPr lang="it-IT" sz="1600" i="1" dirty="0"/>
              <a:t>, </a:t>
            </a:r>
            <a:r>
              <a:rPr lang="it-IT" sz="1600" dirty="0"/>
              <a:t>1929</a:t>
            </a:r>
            <a:endParaRPr lang="fr-BE" sz="1600" dirty="0"/>
          </a:p>
        </p:txBody>
      </p:sp>
      <p:sp>
        <p:nvSpPr>
          <p:cNvPr id="9" name="Rectangle 8">
            <a:extLst>
              <a:ext uri="{FF2B5EF4-FFF2-40B4-BE49-F238E27FC236}">
                <a16:creationId xmlns:a16="http://schemas.microsoft.com/office/drawing/2014/main" id="{4D6F5AD4-F83E-4807-A973-3EA9634F7651}"/>
              </a:ext>
            </a:extLst>
          </p:cNvPr>
          <p:cNvSpPr/>
          <p:nvPr/>
        </p:nvSpPr>
        <p:spPr>
          <a:xfrm>
            <a:off x="529823" y="6127866"/>
            <a:ext cx="3873689" cy="338554"/>
          </a:xfrm>
          <a:prstGeom prst="rect">
            <a:avLst/>
          </a:prstGeom>
        </p:spPr>
        <p:txBody>
          <a:bodyPr wrap="none">
            <a:spAutoFit/>
          </a:bodyPr>
          <a:lstStyle/>
          <a:p>
            <a:r>
              <a:rPr lang="fr-BE" sz="1600" dirty="0"/>
              <a:t>François Delsarte, </a:t>
            </a:r>
            <a:r>
              <a:rPr lang="fr-BE" sz="1600" dirty="0" err="1"/>
              <a:t>grammatica</a:t>
            </a:r>
            <a:r>
              <a:rPr lang="fr-BE" sz="1600" dirty="0"/>
              <a:t> di </a:t>
            </a:r>
            <a:r>
              <a:rPr lang="fr-BE" sz="1600" dirty="0" err="1"/>
              <a:t>espressioni</a:t>
            </a:r>
            <a:endParaRPr lang="fr-BE" sz="1600" dirty="0"/>
          </a:p>
        </p:txBody>
      </p:sp>
      <p:pic>
        <p:nvPicPr>
          <p:cNvPr id="10" name="Picture 2" descr="Image associée">
            <a:extLst>
              <a:ext uri="{FF2B5EF4-FFF2-40B4-BE49-F238E27FC236}">
                <a16:creationId xmlns:a16="http://schemas.microsoft.com/office/drawing/2014/main" id="{515DE6CA-A021-4DE1-9673-B444870687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41" t="20752" r="6719" b="22116"/>
          <a:stretch/>
        </p:blipFill>
        <p:spPr bwMode="auto">
          <a:xfrm>
            <a:off x="520734" y="3015098"/>
            <a:ext cx="2680001" cy="284500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A751A1B-6B46-42B4-9D69-B10215B140C3}"/>
              </a:ext>
            </a:extLst>
          </p:cNvPr>
          <p:cNvSpPr txBox="1"/>
          <p:nvPr/>
        </p:nvSpPr>
        <p:spPr>
          <a:xfrm>
            <a:off x="5069944" y="4068268"/>
            <a:ext cx="184731" cy="338554"/>
          </a:xfrm>
          <a:prstGeom prst="rect">
            <a:avLst/>
          </a:prstGeom>
          <a:noFill/>
        </p:spPr>
        <p:txBody>
          <a:bodyPr wrap="none" rtlCol="0">
            <a:spAutoFit/>
          </a:bodyPr>
          <a:lstStyle/>
          <a:p>
            <a:endParaRPr lang="fr-BE" sz="1600" dirty="0"/>
          </a:p>
        </p:txBody>
      </p:sp>
      <p:pic>
        <p:nvPicPr>
          <p:cNvPr id="12" name="Picture 2" descr="Résultat de recherche d'images pour &quot;eisenstein old and new close up&quot;">
            <a:extLst>
              <a:ext uri="{FF2B5EF4-FFF2-40B4-BE49-F238E27FC236}">
                <a16:creationId xmlns:a16="http://schemas.microsoft.com/office/drawing/2014/main" id="{996699EA-3317-4585-B2CD-BD3C3B6B8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5543" y="2604352"/>
            <a:ext cx="1408210" cy="1029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ésultat de recherche d'images pour &quot;eisenstein old and new close up&quot;">
            <a:extLst>
              <a:ext uri="{FF2B5EF4-FFF2-40B4-BE49-F238E27FC236}">
                <a16:creationId xmlns:a16="http://schemas.microsoft.com/office/drawing/2014/main" id="{2477FB47-2B18-4954-B981-4AE795163C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20228" y="2609994"/>
            <a:ext cx="1409551" cy="10571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33D8A6-1250-42F9-9F07-1EF28F1C6E56}"/>
              </a:ext>
            </a:extLst>
          </p:cNvPr>
          <p:cNvSpPr txBox="1"/>
          <p:nvPr/>
        </p:nvSpPr>
        <p:spPr>
          <a:xfrm>
            <a:off x="1106337" y="336178"/>
            <a:ext cx="10792570" cy="1569660"/>
          </a:xfrm>
          <a:prstGeom prst="rect">
            <a:avLst/>
          </a:prstGeom>
          <a:noFill/>
        </p:spPr>
        <p:txBody>
          <a:bodyPr wrap="none" rtlCol="0">
            <a:spAutoFit/>
          </a:bodyPr>
          <a:lstStyle/>
          <a:p>
            <a:r>
              <a:rPr lang="fr-BE" sz="1600" dirty="0"/>
              <a:t>Gilles Deleuze &amp; Félix Guattari, </a:t>
            </a:r>
            <a:r>
              <a:rPr lang="fr-BE" sz="1600" i="1" dirty="0"/>
              <a:t>Mille plateaux</a:t>
            </a:r>
            <a:r>
              <a:rPr lang="fr-BE" sz="1600" dirty="0"/>
              <a:t>, Paris, Minuit, 1980 « </a:t>
            </a:r>
            <a:r>
              <a:rPr lang="fr-BE" sz="1600" dirty="0" err="1"/>
              <a:t>sistema</a:t>
            </a:r>
            <a:r>
              <a:rPr lang="fr-BE" sz="1600" dirty="0"/>
              <a:t> </a:t>
            </a:r>
            <a:r>
              <a:rPr lang="fr-BE" sz="1600" dirty="0" err="1"/>
              <a:t>muro</a:t>
            </a:r>
            <a:r>
              <a:rPr lang="fr-BE" sz="1600" dirty="0"/>
              <a:t> </a:t>
            </a:r>
            <a:r>
              <a:rPr lang="fr-BE" sz="1600" dirty="0" err="1"/>
              <a:t>bianco</a:t>
            </a:r>
            <a:r>
              <a:rPr lang="fr-BE" sz="1600" dirty="0"/>
              <a:t> - buco </a:t>
            </a:r>
            <a:r>
              <a:rPr lang="fr-BE" sz="1600" dirty="0" err="1"/>
              <a:t>nero</a:t>
            </a:r>
            <a:r>
              <a:rPr lang="fr-BE" sz="1600" dirty="0"/>
              <a:t> » signifiance – </a:t>
            </a:r>
            <a:r>
              <a:rPr lang="fr-BE" sz="1600" dirty="0" err="1"/>
              <a:t>soggettività</a:t>
            </a:r>
            <a:endParaRPr lang="fr-BE" sz="1600" dirty="0"/>
          </a:p>
          <a:p>
            <a:r>
              <a:rPr lang="fr-BE" sz="1600" i="1" dirty="0" err="1"/>
              <a:t>Ipostasi</a:t>
            </a:r>
            <a:r>
              <a:rPr lang="fr-BE" sz="1600" i="1" dirty="0"/>
              <a:t> </a:t>
            </a:r>
            <a:r>
              <a:rPr lang="fr-BE" sz="1600" i="1" dirty="0" err="1"/>
              <a:t>del</a:t>
            </a:r>
            <a:r>
              <a:rPr lang="fr-BE" sz="1600" i="1" dirty="0"/>
              <a:t> </a:t>
            </a:r>
            <a:r>
              <a:rPr lang="fr-BE" sz="1600" i="1" dirty="0" err="1"/>
              <a:t>viso</a:t>
            </a:r>
            <a:r>
              <a:rPr lang="fr-BE" sz="1600" i="1" dirty="0"/>
              <a:t> in </a:t>
            </a:r>
            <a:r>
              <a:rPr lang="fr-BE" sz="1600" i="1" dirty="0" err="1"/>
              <a:t>Occidente</a:t>
            </a:r>
            <a:r>
              <a:rPr lang="fr-BE" sz="1600" i="1" dirty="0"/>
              <a:t>, </a:t>
            </a:r>
            <a:r>
              <a:rPr lang="fr-BE" sz="1600" i="1" dirty="0" err="1"/>
              <a:t>Conformitas</a:t>
            </a:r>
            <a:r>
              <a:rPr lang="fr-BE" sz="1600" i="1" dirty="0"/>
              <a:t> vs tic </a:t>
            </a:r>
            <a:r>
              <a:rPr lang="fr-BE" sz="1600" i="1" dirty="0" err="1"/>
              <a:t>nervoso</a:t>
            </a:r>
            <a:r>
              <a:rPr lang="fr-BE" sz="1600" i="1" dirty="0"/>
              <a:t> </a:t>
            </a:r>
          </a:p>
          <a:p>
            <a:r>
              <a:rPr lang="fr-BE" sz="1600" dirty="0"/>
              <a:t>Gilles Deleuze, « L’image-affection : visage et gros plan », in Cinéma 1. L’image-Mouvement, Paris, Minuit, 1983</a:t>
            </a:r>
          </a:p>
          <a:p>
            <a:r>
              <a:rPr lang="fr-BE" sz="1600" dirty="0"/>
              <a:t>Francis Bacon. </a:t>
            </a:r>
            <a:r>
              <a:rPr lang="fr-BE" sz="1600" i="1" dirty="0"/>
              <a:t>Logique de la sensation</a:t>
            </a:r>
            <a:r>
              <a:rPr lang="fr-BE" sz="1600" dirty="0"/>
              <a:t>, Paris, La Différence, 1984</a:t>
            </a:r>
          </a:p>
          <a:p>
            <a:endParaRPr lang="fr-BE" sz="1600" dirty="0"/>
          </a:p>
          <a:p>
            <a:r>
              <a:rPr lang="fr-BE" sz="1600" dirty="0"/>
              <a:t>	</a:t>
            </a:r>
            <a:endParaRPr lang="fr-FR" sz="1600" dirty="0"/>
          </a:p>
        </p:txBody>
      </p:sp>
      <p:pic>
        <p:nvPicPr>
          <p:cNvPr id="1026" name="Picture 2" descr="Chaplin-images-videos | Famous portraits, Charlie chaplin, Portrait">
            <a:extLst>
              <a:ext uri="{FF2B5EF4-FFF2-40B4-BE49-F238E27FC236}">
                <a16:creationId xmlns:a16="http://schemas.microsoft.com/office/drawing/2014/main" id="{CED71917-0823-4E31-8574-67C19D2368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0842" y="1447602"/>
            <a:ext cx="1053041" cy="14127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10B1A7A-935D-4B91-9337-987CFA720533}"/>
              </a:ext>
            </a:extLst>
          </p:cNvPr>
          <p:cNvSpPr/>
          <p:nvPr/>
        </p:nvSpPr>
        <p:spPr>
          <a:xfrm>
            <a:off x="3679585" y="1994180"/>
            <a:ext cx="3179428" cy="4278094"/>
          </a:xfrm>
          <a:prstGeom prst="rect">
            <a:avLst/>
          </a:prstGeom>
        </p:spPr>
        <p:txBody>
          <a:bodyPr wrap="square">
            <a:spAutoFit/>
          </a:bodyPr>
          <a:lstStyle/>
          <a:p>
            <a:r>
              <a:rPr lang="en-US" sz="1600" dirty="0" err="1"/>
              <a:t>il</a:t>
            </a:r>
            <a:r>
              <a:rPr lang="en-US" sz="1600" dirty="0"/>
              <a:t> primo piano non </a:t>
            </a:r>
            <a:r>
              <a:rPr lang="en-US" sz="1600" dirty="0" err="1"/>
              <a:t>strappa</a:t>
            </a:r>
            <a:r>
              <a:rPr lang="en-US" sz="1600" dirty="0"/>
              <a:t> in </a:t>
            </a:r>
            <a:r>
              <a:rPr lang="en-US" sz="1600" dirty="0" err="1"/>
              <a:t>alcun</a:t>
            </a:r>
            <a:r>
              <a:rPr lang="en-US" sz="1600" dirty="0"/>
              <a:t> modo </a:t>
            </a:r>
            <a:r>
              <a:rPr lang="en-US" sz="1600" dirty="0" err="1"/>
              <a:t>il</a:t>
            </a:r>
            <a:r>
              <a:rPr lang="en-US" sz="1600" dirty="0"/>
              <a:t> </a:t>
            </a:r>
            <a:r>
              <a:rPr lang="en-US" sz="1600" dirty="0" err="1"/>
              <a:t>suo</a:t>
            </a:r>
            <a:r>
              <a:rPr lang="en-US" sz="1600" dirty="0"/>
              <a:t> </a:t>
            </a:r>
            <a:r>
              <a:rPr lang="en-US" sz="1600" dirty="0" err="1"/>
              <a:t>oggetto</a:t>
            </a:r>
            <a:r>
              <a:rPr lang="en-US" sz="1600" dirty="0"/>
              <a:t> da un </a:t>
            </a:r>
            <a:r>
              <a:rPr lang="en-US" sz="1600" dirty="0" err="1"/>
              <a:t>tutto</a:t>
            </a:r>
            <a:r>
              <a:rPr lang="en-US" sz="1600" dirty="0"/>
              <a:t> di cui è </a:t>
            </a:r>
            <a:r>
              <a:rPr lang="en-US" sz="1600" dirty="0" err="1"/>
              <a:t>parte</a:t>
            </a:r>
            <a:r>
              <a:rPr lang="en-US" sz="1600" dirty="0"/>
              <a:t>, ma, </a:t>
            </a:r>
            <a:r>
              <a:rPr lang="en-US" sz="1600" dirty="0" err="1"/>
              <a:t>cosa</a:t>
            </a:r>
            <a:r>
              <a:rPr lang="en-US" sz="1600" dirty="0"/>
              <a:t> ben </a:t>
            </a:r>
            <a:r>
              <a:rPr lang="en-US" sz="1600" dirty="0" err="1"/>
              <a:t>diversa</a:t>
            </a:r>
            <a:r>
              <a:rPr lang="en-US" sz="1600" dirty="0"/>
              <a:t>, lo </a:t>
            </a:r>
            <a:r>
              <a:rPr lang="en-US" sz="1600" dirty="0" err="1"/>
              <a:t>astrae</a:t>
            </a:r>
            <a:r>
              <a:rPr lang="en-US" sz="1600" dirty="0"/>
              <a:t> da </a:t>
            </a:r>
            <a:r>
              <a:rPr lang="en-US" sz="1600" dirty="0" err="1"/>
              <a:t>tutte</a:t>
            </a:r>
            <a:r>
              <a:rPr lang="en-US" sz="1600" dirty="0"/>
              <a:t> le coordinate </a:t>
            </a:r>
            <a:r>
              <a:rPr lang="en-US" sz="1600" dirty="0" err="1"/>
              <a:t>spazio-temporali</a:t>
            </a:r>
            <a:r>
              <a:rPr lang="en-US" sz="1600" dirty="0"/>
              <a:t>, </a:t>
            </a:r>
            <a:r>
              <a:rPr lang="en-US" sz="1600" dirty="0" err="1"/>
              <a:t>cioè</a:t>
            </a:r>
            <a:r>
              <a:rPr lang="en-US" sz="1600" dirty="0"/>
              <a:t> lo </a:t>
            </a:r>
            <a:r>
              <a:rPr lang="en-US" sz="1600" dirty="0" err="1"/>
              <a:t>eleva</a:t>
            </a:r>
            <a:r>
              <a:rPr lang="en-US" sz="1600" dirty="0"/>
              <a:t> </a:t>
            </a:r>
            <a:r>
              <a:rPr lang="en-US" sz="1600" dirty="0" err="1"/>
              <a:t>allo</a:t>
            </a:r>
            <a:r>
              <a:rPr lang="en-US" sz="1600" dirty="0"/>
              <a:t> </a:t>
            </a:r>
            <a:r>
              <a:rPr lang="en-US" sz="1600" dirty="0" err="1"/>
              <a:t>stato</a:t>
            </a:r>
            <a:r>
              <a:rPr lang="en-US" sz="1600" dirty="0"/>
              <a:t> di </a:t>
            </a:r>
            <a:r>
              <a:rPr lang="en-US" sz="1600" dirty="0" err="1"/>
              <a:t>entità</a:t>
            </a:r>
            <a:r>
              <a:rPr lang="en-US" sz="1600" dirty="0"/>
              <a:t>. Il primo piano non è un </a:t>
            </a:r>
            <a:r>
              <a:rPr lang="en-US" sz="1600" dirty="0" err="1"/>
              <a:t>ingrandimento</a:t>
            </a:r>
            <a:r>
              <a:rPr lang="en-US" sz="1600" dirty="0"/>
              <a:t> e, se </a:t>
            </a:r>
            <a:r>
              <a:rPr lang="en-US" sz="1600" dirty="0" err="1"/>
              <a:t>implica</a:t>
            </a:r>
            <a:r>
              <a:rPr lang="en-US" sz="1600" dirty="0"/>
              <a:t> un </a:t>
            </a:r>
            <a:r>
              <a:rPr lang="en-US" sz="1600" dirty="0" err="1"/>
              <a:t>cambiamento</a:t>
            </a:r>
            <a:r>
              <a:rPr lang="en-US" sz="1600" dirty="0"/>
              <a:t> di </a:t>
            </a:r>
            <a:r>
              <a:rPr lang="en-US" sz="1600" dirty="0" err="1"/>
              <a:t>dimensione</a:t>
            </a:r>
            <a:r>
              <a:rPr lang="en-US" sz="1600" dirty="0"/>
              <a:t>, è un </a:t>
            </a:r>
            <a:r>
              <a:rPr lang="en-US" sz="1600" dirty="0" err="1"/>
              <a:t>cambiamento</a:t>
            </a:r>
            <a:r>
              <a:rPr lang="en-US" sz="1600" dirty="0"/>
              <a:t> </a:t>
            </a:r>
            <a:r>
              <a:rPr lang="en-US" sz="1600" dirty="0" err="1"/>
              <a:t>assoluto</a:t>
            </a:r>
            <a:r>
              <a:rPr lang="en-US" sz="1600" dirty="0"/>
              <a:t>. Una </a:t>
            </a:r>
            <a:r>
              <a:rPr lang="en-US" sz="1600" dirty="0" err="1"/>
              <a:t>mutazione</a:t>
            </a:r>
            <a:r>
              <a:rPr lang="en-US" sz="1600" dirty="0"/>
              <a:t> del </a:t>
            </a:r>
            <a:r>
              <a:rPr lang="en-US" sz="1600" dirty="0" err="1"/>
              <a:t>movimento</a:t>
            </a:r>
            <a:r>
              <a:rPr lang="en-US" sz="1600" dirty="0"/>
              <a:t>, </a:t>
            </a:r>
            <a:r>
              <a:rPr lang="en-US" sz="1600" dirty="0" err="1"/>
              <a:t>che</a:t>
            </a:r>
            <a:r>
              <a:rPr lang="en-US" sz="1600" dirty="0"/>
              <a:t> </a:t>
            </a:r>
            <a:r>
              <a:rPr lang="en-US" sz="1600" dirty="0" err="1"/>
              <a:t>cessa</a:t>
            </a:r>
            <a:r>
              <a:rPr lang="en-US" sz="1600" dirty="0"/>
              <a:t> di </a:t>
            </a:r>
            <a:r>
              <a:rPr lang="en-US" sz="1600" dirty="0" err="1"/>
              <a:t>essere</a:t>
            </a:r>
            <a:r>
              <a:rPr lang="en-US" sz="1600" dirty="0"/>
              <a:t> una </a:t>
            </a:r>
            <a:r>
              <a:rPr lang="en-US" sz="1600" dirty="0" err="1"/>
              <a:t>traduzione</a:t>
            </a:r>
            <a:r>
              <a:rPr lang="en-US" sz="1600" dirty="0"/>
              <a:t> e </a:t>
            </a:r>
            <a:r>
              <a:rPr lang="en-US" sz="1600" dirty="0" err="1"/>
              <a:t>diventa</a:t>
            </a:r>
            <a:r>
              <a:rPr lang="en-US" sz="1600" dirty="0"/>
              <a:t> </a:t>
            </a:r>
            <a:r>
              <a:rPr lang="en-US" sz="1600" dirty="0" err="1"/>
              <a:t>espressione</a:t>
            </a:r>
            <a:r>
              <a:rPr lang="en-US" sz="1600" dirty="0"/>
              <a:t>. </a:t>
            </a:r>
            <a:r>
              <a:rPr lang="en-US" sz="1600" dirty="0" err="1"/>
              <a:t>Questo</a:t>
            </a:r>
            <a:r>
              <a:rPr lang="en-US" sz="1600" dirty="0"/>
              <a:t> è </a:t>
            </a:r>
            <a:r>
              <a:rPr lang="en-US" sz="1600" dirty="0" err="1"/>
              <a:t>ciò</a:t>
            </a:r>
            <a:r>
              <a:rPr lang="en-US" sz="1600" dirty="0"/>
              <a:t> </a:t>
            </a:r>
            <a:r>
              <a:rPr lang="en-US" sz="1600" dirty="0" err="1"/>
              <a:t>che</a:t>
            </a:r>
            <a:r>
              <a:rPr lang="en-US" sz="1600" dirty="0"/>
              <a:t> </a:t>
            </a:r>
            <a:r>
              <a:rPr lang="en-US" sz="1600" dirty="0" err="1"/>
              <a:t>suggeriva</a:t>
            </a:r>
            <a:r>
              <a:rPr lang="en-US" sz="1600" dirty="0"/>
              <a:t> Epstein </a:t>
            </a:r>
            <a:r>
              <a:rPr lang="en-US" sz="1600" dirty="0" err="1"/>
              <a:t>quando</a:t>
            </a:r>
            <a:r>
              <a:rPr lang="en-US" sz="1600" dirty="0"/>
              <a:t> </a:t>
            </a:r>
            <a:r>
              <a:rPr lang="en-US" sz="1600" dirty="0" err="1"/>
              <a:t>diceva</a:t>
            </a:r>
            <a:r>
              <a:rPr lang="en-US" sz="1600" dirty="0"/>
              <a:t>: </a:t>
            </a:r>
            <a:r>
              <a:rPr lang="en-US" sz="1600" dirty="0" err="1"/>
              <a:t>questa</a:t>
            </a:r>
            <a:r>
              <a:rPr lang="en-US" sz="1600" dirty="0"/>
              <a:t> </a:t>
            </a:r>
            <a:r>
              <a:rPr lang="en-US" sz="1600" dirty="0" err="1"/>
              <a:t>faccia</a:t>
            </a:r>
            <a:r>
              <a:rPr lang="en-US" sz="1600" dirty="0"/>
              <a:t> di un </a:t>
            </a:r>
            <a:r>
              <a:rPr lang="en-US" sz="1600" dirty="0" err="1"/>
              <a:t>codardo</a:t>
            </a:r>
            <a:r>
              <a:rPr lang="en-US" sz="1600" dirty="0"/>
              <a:t> </a:t>
            </a:r>
            <a:r>
              <a:rPr lang="en-US" sz="1600" dirty="0" err="1"/>
              <a:t>che</a:t>
            </a:r>
            <a:r>
              <a:rPr lang="en-US" sz="1600" dirty="0"/>
              <a:t> </a:t>
            </a:r>
            <a:r>
              <a:rPr lang="en-US" sz="1600" dirty="0" err="1"/>
              <a:t>scappa</a:t>
            </a:r>
            <a:r>
              <a:rPr lang="en-US" sz="1600" dirty="0"/>
              <a:t>, </a:t>
            </a:r>
            <a:r>
              <a:rPr lang="en-US" sz="1600" dirty="0" err="1"/>
              <a:t>appena</a:t>
            </a:r>
            <a:r>
              <a:rPr lang="en-US" sz="1600" dirty="0"/>
              <a:t> la </a:t>
            </a:r>
            <a:r>
              <a:rPr lang="en-US" sz="1600" dirty="0" err="1"/>
              <a:t>vediamo</a:t>
            </a:r>
            <a:r>
              <a:rPr lang="en-US" sz="1600" dirty="0"/>
              <a:t> da </a:t>
            </a:r>
            <a:r>
              <a:rPr lang="en-US" sz="1600" dirty="0" err="1"/>
              <a:t>vicino</a:t>
            </a:r>
            <a:r>
              <a:rPr lang="en-US" sz="1600" dirty="0"/>
              <a:t>, </a:t>
            </a:r>
            <a:r>
              <a:rPr lang="en-US" sz="1600" dirty="0" err="1"/>
              <a:t>vediamo</a:t>
            </a:r>
            <a:r>
              <a:rPr lang="en-US" sz="1600" dirty="0"/>
              <a:t> la </a:t>
            </a:r>
            <a:r>
              <a:rPr lang="en-US" sz="1600" dirty="0" err="1"/>
              <a:t>codardia</a:t>
            </a:r>
            <a:r>
              <a:rPr lang="en-US" sz="1600" dirty="0"/>
              <a:t> in persona</a:t>
            </a:r>
          </a:p>
        </p:txBody>
      </p:sp>
      <p:sp>
        <p:nvSpPr>
          <p:cNvPr id="3" name="Rectangle 2">
            <a:extLst>
              <a:ext uri="{FF2B5EF4-FFF2-40B4-BE49-F238E27FC236}">
                <a16:creationId xmlns:a16="http://schemas.microsoft.com/office/drawing/2014/main" id="{7C67D1C4-BEBB-40A0-93F2-4D7981802518}"/>
              </a:ext>
            </a:extLst>
          </p:cNvPr>
          <p:cNvSpPr/>
          <p:nvPr/>
        </p:nvSpPr>
        <p:spPr>
          <a:xfrm>
            <a:off x="6775450" y="1937048"/>
            <a:ext cx="6096000" cy="923330"/>
          </a:xfrm>
          <a:prstGeom prst="rect">
            <a:avLst/>
          </a:prstGeom>
        </p:spPr>
        <p:txBody>
          <a:bodyPr>
            <a:spAutoFit/>
          </a:bodyPr>
          <a:lstStyle/>
          <a:p>
            <a:r>
              <a:rPr lang="fr-BE" dirty="0" err="1"/>
              <a:t>volto</a:t>
            </a:r>
            <a:r>
              <a:rPr lang="fr-BE" dirty="0"/>
              <a:t>=affetto=close up (1983, p. 125) micro-</a:t>
            </a:r>
            <a:r>
              <a:rPr lang="fr-BE" dirty="0" err="1"/>
              <a:t>movimenti</a:t>
            </a:r>
            <a:r>
              <a:rPr lang="fr-BE" dirty="0"/>
              <a:t> </a:t>
            </a:r>
            <a:r>
              <a:rPr lang="fr-BE" dirty="0" err="1"/>
              <a:t>expressivi</a:t>
            </a:r>
            <a:r>
              <a:rPr lang="fr-BE" dirty="0"/>
              <a:t> (</a:t>
            </a:r>
            <a:r>
              <a:rPr lang="fr-BE" dirty="0" err="1"/>
              <a:t>sfiducia</a:t>
            </a:r>
            <a:r>
              <a:rPr lang="fr-BE" dirty="0"/>
              <a:t> </a:t>
            </a:r>
            <a:r>
              <a:rPr lang="fr-BE" dirty="0">
                <a:sym typeface="Wingdings" panose="05000000000000000000" pitchFamily="2" charset="2"/>
              </a:rPr>
              <a:t> </a:t>
            </a:r>
            <a:r>
              <a:rPr lang="fr-BE" dirty="0" err="1">
                <a:sym typeface="Wingdings" panose="05000000000000000000" pitchFamily="2" charset="2"/>
              </a:rPr>
              <a:t>fiducia</a:t>
            </a:r>
            <a:r>
              <a:rPr lang="fr-BE" dirty="0">
                <a:sym typeface="Wingdings" panose="05000000000000000000" pitchFamily="2" charset="2"/>
              </a:rPr>
              <a:t>)</a:t>
            </a:r>
            <a:endParaRPr lang="fr-BE" dirty="0"/>
          </a:p>
          <a:p>
            <a:r>
              <a:rPr lang="fr-BE" dirty="0"/>
              <a:t>						</a:t>
            </a:r>
            <a:endParaRPr lang="en-US" dirty="0"/>
          </a:p>
        </p:txBody>
      </p:sp>
    </p:spTree>
    <p:extLst>
      <p:ext uri="{BB962C8B-B14F-4D97-AF65-F5344CB8AC3E}">
        <p14:creationId xmlns:p14="http://schemas.microsoft.com/office/powerpoint/2010/main" val="16049136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User\AppData\Local\Microsoft\Windows\INetCache\Content.Word\uexkull 001.jpg"/>
          <p:cNvPicPr/>
          <p:nvPr/>
        </p:nvPicPr>
        <p:blipFill rotWithShape="1">
          <a:blip r:embed="rId2" cstate="print"/>
          <a:srcRect r="48277"/>
          <a:stretch/>
        </p:blipFill>
        <p:spPr bwMode="auto">
          <a:xfrm rot="16200000">
            <a:off x="995265" y="484078"/>
            <a:ext cx="2232250" cy="2448270"/>
          </a:xfrm>
          <a:prstGeom prst="rect">
            <a:avLst/>
          </a:prstGeom>
          <a:noFill/>
          <a:ln w="9525">
            <a:noFill/>
            <a:miter lim="800000"/>
            <a:headEnd/>
            <a:tailEnd/>
          </a:ln>
        </p:spPr>
      </p:pic>
      <p:pic>
        <p:nvPicPr>
          <p:cNvPr id="4" name="Image 1" descr="C:\Users\User\AppData\Local\Microsoft\Windows\INetCache\Content.Word\uexkull 001.jpg">
            <a:extLst>
              <a:ext uri="{FF2B5EF4-FFF2-40B4-BE49-F238E27FC236}">
                <a16:creationId xmlns:a16="http://schemas.microsoft.com/office/drawing/2014/main" id="{4EBA7954-3796-4CCE-98F6-F10902AF758D}"/>
              </a:ext>
            </a:extLst>
          </p:cNvPr>
          <p:cNvPicPr/>
          <p:nvPr/>
        </p:nvPicPr>
        <p:blipFill rotWithShape="1">
          <a:blip r:embed="rId2" cstate="print"/>
          <a:srcRect l="51936"/>
          <a:stretch/>
        </p:blipFill>
        <p:spPr bwMode="auto">
          <a:xfrm rot="16200000">
            <a:off x="3761322" y="518758"/>
            <a:ext cx="2094067" cy="2598596"/>
          </a:xfrm>
          <a:prstGeom prst="rect">
            <a:avLst/>
          </a:prstGeom>
          <a:noFill/>
          <a:ln w="9525">
            <a:noFill/>
            <a:miter lim="800000"/>
            <a:headEnd/>
            <a:tailEnd/>
          </a:ln>
        </p:spPr>
      </p:pic>
      <p:sp>
        <p:nvSpPr>
          <p:cNvPr id="5" name="TextBox 4">
            <a:extLst>
              <a:ext uri="{FF2B5EF4-FFF2-40B4-BE49-F238E27FC236}">
                <a16:creationId xmlns:a16="http://schemas.microsoft.com/office/drawing/2014/main" id="{023DD885-5B76-4668-B5AF-BA0F0EE348DF}"/>
              </a:ext>
            </a:extLst>
          </p:cNvPr>
          <p:cNvSpPr txBox="1"/>
          <p:nvPr/>
        </p:nvSpPr>
        <p:spPr>
          <a:xfrm>
            <a:off x="7589755" y="2824338"/>
            <a:ext cx="1807482" cy="338554"/>
          </a:xfrm>
          <a:prstGeom prst="rect">
            <a:avLst/>
          </a:prstGeom>
          <a:noFill/>
        </p:spPr>
        <p:txBody>
          <a:bodyPr wrap="none" rtlCol="0">
            <a:spAutoFit/>
          </a:bodyPr>
          <a:lstStyle/>
          <a:p>
            <a:r>
              <a:rPr lang="fr-BE" sz="1600" dirty="0"/>
              <a:t>« Ton »/ « </a:t>
            </a:r>
            <a:r>
              <a:rPr lang="fr-BE" sz="1600" dirty="0" err="1"/>
              <a:t>Tönung</a:t>
            </a:r>
            <a:r>
              <a:rPr lang="fr-BE" sz="1600" dirty="0"/>
              <a:t> »</a:t>
            </a:r>
          </a:p>
        </p:txBody>
      </p:sp>
      <p:pic>
        <p:nvPicPr>
          <p:cNvPr id="1026" name="Picture 2" descr="L’œil complexe d’une drosophile vu en microscopie électronique. On distingue les yeux simples, les facettes. Une mouche voit environ 200 images par seconde. © Louisa Howard, Wikipédia, DP">
            <a:extLst>
              <a:ext uri="{FF2B5EF4-FFF2-40B4-BE49-F238E27FC236}">
                <a16:creationId xmlns:a16="http://schemas.microsoft.com/office/drawing/2014/main" id="{79440F1F-8376-4FC8-9FCD-511FDEECF7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714" y="4328449"/>
            <a:ext cx="1579897" cy="1262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mouche yeux&quot;">
            <a:extLst>
              <a:ext uri="{FF2B5EF4-FFF2-40B4-BE49-F238E27FC236}">
                <a16:creationId xmlns:a16="http://schemas.microsoft.com/office/drawing/2014/main" id="{E39BEC49-A1E3-43C5-8CDE-44BBA8F9C7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221" y="4328450"/>
            <a:ext cx="1809602" cy="12088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714752-0A81-4155-B53F-1B60E0CA0640}"/>
              </a:ext>
            </a:extLst>
          </p:cNvPr>
          <p:cNvSpPr/>
          <p:nvPr/>
        </p:nvSpPr>
        <p:spPr>
          <a:xfrm>
            <a:off x="5828303" y="5551706"/>
            <a:ext cx="4693055" cy="584775"/>
          </a:xfrm>
          <a:prstGeom prst="rect">
            <a:avLst/>
          </a:prstGeom>
        </p:spPr>
        <p:txBody>
          <a:bodyPr wrap="square">
            <a:spAutoFit/>
          </a:bodyPr>
          <a:lstStyle/>
          <a:p>
            <a:r>
              <a:rPr lang="it-IT" sz="1600" dirty="0">
                <a:cs typeface="Helvetica" panose="020B0604020202020204" pitchFamily="34" charset="0"/>
              </a:rPr>
              <a:t>L'occhio composto e sfaccettato di un moscerino della frutta. </a:t>
            </a:r>
            <a:endParaRPr lang="fr-FR" sz="1600" dirty="0">
              <a:cs typeface="Helvetica" panose="020B0604020202020204" pitchFamily="34" charset="0"/>
            </a:endParaRPr>
          </a:p>
        </p:txBody>
      </p:sp>
      <p:pic>
        <p:nvPicPr>
          <p:cNvPr id="2050" name="Picture 2" descr="horse predators">
            <a:extLst>
              <a:ext uri="{FF2B5EF4-FFF2-40B4-BE49-F238E27FC236}">
                <a16:creationId xmlns:a16="http://schemas.microsoft.com/office/drawing/2014/main" id="{2E592890-7414-43E0-9F2A-692F6D14FE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8469" y="3530115"/>
            <a:ext cx="1557056" cy="1649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ésultat de recherche d'images pour &quot;lapin&quot;">
            <a:extLst>
              <a:ext uri="{FF2B5EF4-FFF2-40B4-BE49-F238E27FC236}">
                <a16:creationId xmlns:a16="http://schemas.microsoft.com/office/drawing/2014/main" id="{DF56A06A-B3ED-438E-98FB-1BD0E696AE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056" y="3879225"/>
            <a:ext cx="1931465" cy="12916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57BCF63-9383-4AC8-8FB4-D8A84EDF77E1}"/>
              </a:ext>
            </a:extLst>
          </p:cNvPr>
          <p:cNvSpPr/>
          <p:nvPr/>
        </p:nvSpPr>
        <p:spPr>
          <a:xfrm>
            <a:off x="6518621" y="1457428"/>
            <a:ext cx="6096000" cy="584775"/>
          </a:xfrm>
          <a:prstGeom prst="rect">
            <a:avLst/>
          </a:prstGeom>
        </p:spPr>
        <p:txBody>
          <a:bodyPr>
            <a:spAutoFit/>
          </a:bodyPr>
          <a:lstStyle/>
          <a:p>
            <a:r>
              <a:rPr lang="en-US" sz="1600" dirty="0"/>
              <a:t>Jakob von </a:t>
            </a:r>
            <a:r>
              <a:rPr lang="en-US" sz="1600" dirty="0" err="1"/>
              <a:t>Uexküll</a:t>
            </a:r>
            <a:r>
              <a:rPr lang="en-US" sz="1600" dirty="0"/>
              <a:t>, </a:t>
            </a:r>
            <a:r>
              <a:rPr lang="en-US" sz="1600" i="1" dirty="0"/>
              <a:t>Milieu </a:t>
            </a:r>
            <a:r>
              <a:rPr lang="en-US" sz="1600" i="1" dirty="0" err="1"/>
              <a:t>animale</a:t>
            </a:r>
            <a:r>
              <a:rPr lang="en-US" sz="1600" i="1" dirty="0"/>
              <a:t> e milieu </a:t>
            </a:r>
            <a:r>
              <a:rPr lang="en-US" sz="1600" i="1" dirty="0" err="1"/>
              <a:t>umano</a:t>
            </a:r>
            <a:r>
              <a:rPr lang="en-US" sz="1600" i="1" dirty="0"/>
              <a:t>, </a:t>
            </a:r>
            <a:r>
              <a:rPr lang="en-US" sz="1600" dirty="0"/>
              <a:t>1956, </a:t>
            </a:r>
          </a:p>
          <a:p>
            <a:r>
              <a:rPr lang="en-US" sz="1600" dirty="0"/>
              <a:t>Parigi, </a:t>
            </a:r>
            <a:r>
              <a:rPr lang="en-US" sz="1600" dirty="0" err="1"/>
              <a:t>Payot</a:t>
            </a:r>
            <a:r>
              <a:rPr lang="en-US" sz="1600" dirty="0"/>
              <a:t> &amp; </a:t>
            </a:r>
            <a:r>
              <a:rPr lang="en-US" sz="1600" dirty="0" err="1"/>
              <a:t>Rivages</a:t>
            </a:r>
            <a:r>
              <a:rPr lang="en-US" sz="1600" dirty="0"/>
              <a:t>, 2010. p. 96</a:t>
            </a:r>
          </a:p>
        </p:txBody>
      </p:sp>
      <p:sp>
        <p:nvSpPr>
          <p:cNvPr id="14" name="TextBox 13">
            <a:extLst>
              <a:ext uri="{FF2B5EF4-FFF2-40B4-BE49-F238E27FC236}">
                <a16:creationId xmlns:a16="http://schemas.microsoft.com/office/drawing/2014/main" id="{DEADADDF-9409-A1B9-32A1-B879D87CFBA5}"/>
              </a:ext>
            </a:extLst>
          </p:cNvPr>
          <p:cNvSpPr txBox="1"/>
          <p:nvPr/>
        </p:nvSpPr>
        <p:spPr>
          <a:xfrm>
            <a:off x="1501287" y="5387360"/>
            <a:ext cx="6308480" cy="830997"/>
          </a:xfrm>
          <a:prstGeom prst="rect">
            <a:avLst/>
          </a:prstGeom>
          <a:noFill/>
        </p:spPr>
        <p:txBody>
          <a:bodyPr wrap="square">
            <a:spAutoFit/>
          </a:bodyPr>
          <a:lstStyle/>
          <a:p>
            <a:r>
              <a:rPr lang="fr-BE" sz="1600" dirty="0" err="1"/>
              <a:t>Predatori</a:t>
            </a:r>
            <a:r>
              <a:rPr lang="fr-BE" sz="1600" dirty="0"/>
              <a:t> : </a:t>
            </a:r>
            <a:r>
              <a:rPr lang="fr-BE" sz="1600" dirty="0" err="1"/>
              <a:t>visione</a:t>
            </a:r>
            <a:r>
              <a:rPr lang="fr-BE" sz="1600" dirty="0"/>
              <a:t> </a:t>
            </a:r>
            <a:r>
              <a:rPr lang="fr-BE" sz="1600" dirty="0" err="1"/>
              <a:t>binoculare</a:t>
            </a:r>
            <a:r>
              <a:rPr lang="fr-BE" sz="1600" dirty="0"/>
              <a:t>, </a:t>
            </a:r>
            <a:r>
              <a:rPr lang="fr-BE" sz="1600" dirty="0" err="1"/>
              <a:t>profondità</a:t>
            </a:r>
            <a:r>
              <a:rPr lang="fr-BE" sz="1600" dirty="0"/>
              <a:t>,</a:t>
            </a:r>
          </a:p>
          <a:p>
            <a:r>
              <a:rPr lang="fr-BE" sz="1600" dirty="0" err="1"/>
              <a:t>Scansione</a:t>
            </a:r>
            <a:r>
              <a:rPr lang="fr-BE" sz="1600" dirty="0"/>
              <a:t> </a:t>
            </a:r>
            <a:r>
              <a:rPr lang="fr-BE" sz="1600" dirty="0" err="1"/>
              <a:t>dell’orizzonte</a:t>
            </a:r>
            <a:r>
              <a:rPr lang="fr-BE" sz="1600" dirty="0"/>
              <a:t> </a:t>
            </a:r>
          </a:p>
          <a:p>
            <a:r>
              <a:rPr lang="fr-BE" sz="1600" dirty="0" err="1"/>
              <a:t>Prede</a:t>
            </a:r>
            <a:r>
              <a:rPr lang="fr-BE" sz="1600" dirty="0"/>
              <a:t> : </a:t>
            </a:r>
            <a:r>
              <a:rPr lang="fr-BE" sz="1600" dirty="0" err="1"/>
              <a:t>visione</a:t>
            </a:r>
            <a:r>
              <a:rPr lang="fr-BE" sz="1600" dirty="0"/>
              <a:t> </a:t>
            </a:r>
            <a:r>
              <a:rPr lang="fr-BE" sz="1600" dirty="0" err="1"/>
              <a:t>periferica</a:t>
            </a:r>
            <a:endParaRPr lang="fr-FR" sz="1600" dirty="0"/>
          </a:p>
        </p:txBody>
      </p:sp>
    </p:spTree>
    <p:extLst>
      <p:ext uri="{BB962C8B-B14F-4D97-AF65-F5344CB8AC3E}">
        <p14:creationId xmlns:p14="http://schemas.microsoft.com/office/powerpoint/2010/main" val="3635432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96" y="843071"/>
            <a:ext cx="7124244" cy="1569660"/>
          </a:xfrm>
          <a:prstGeom prst="rect">
            <a:avLst/>
          </a:prstGeom>
        </p:spPr>
        <p:txBody>
          <a:bodyPr wrap="square">
            <a:spAutoFit/>
          </a:bodyPr>
          <a:lstStyle/>
          <a:p>
            <a:r>
              <a:rPr lang="it-IT" sz="1600" dirty="0"/>
              <a:t>Apparteniamo tutti al regno animale </a:t>
            </a:r>
          </a:p>
          <a:p>
            <a:r>
              <a:rPr lang="it-IT" sz="1600" dirty="0"/>
              <a:t>Da Vinci : "Prendete i vostri esempi nella natura! La nostra cultura </a:t>
            </a:r>
          </a:p>
          <a:p>
            <a:r>
              <a:rPr lang="it-IT" sz="1600" dirty="0"/>
              <a:t>è lì".</a:t>
            </a:r>
          </a:p>
          <a:p>
            <a:r>
              <a:rPr lang="it-IT" sz="1600" dirty="0"/>
              <a:t>Rispetto &lt;latino </a:t>
            </a:r>
            <a:r>
              <a:rPr lang="it-IT" sz="1600" i="1" dirty="0"/>
              <a:t>respectus</a:t>
            </a:r>
            <a:r>
              <a:rPr lang="it-IT" sz="1600" dirty="0"/>
              <a:t> &lt; </a:t>
            </a:r>
            <a:r>
              <a:rPr lang="it-IT" sz="1600" i="1" dirty="0"/>
              <a:t>respicere</a:t>
            </a:r>
            <a:r>
              <a:rPr lang="it-IT" sz="1600" dirty="0"/>
              <a:t> "guardare indietro, </a:t>
            </a:r>
          </a:p>
          <a:p>
            <a:r>
              <a:rPr lang="it-IT" sz="1600" dirty="0"/>
              <a:t>considerare", da </a:t>
            </a:r>
            <a:r>
              <a:rPr lang="it-IT" sz="1600" i="1" dirty="0"/>
              <a:t>re-</a:t>
            </a:r>
            <a:r>
              <a:rPr lang="it-IT" sz="1600" dirty="0"/>
              <a:t> "indietro" + </a:t>
            </a:r>
            <a:r>
              <a:rPr lang="it-IT" sz="1600" i="1" dirty="0"/>
              <a:t>specere</a:t>
            </a:r>
            <a:r>
              <a:rPr lang="it-IT" sz="1600" dirty="0"/>
              <a:t> "guardare</a:t>
            </a:r>
          </a:p>
          <a:p>
            <a:r>
              <a:rPr lang="it-IT" sz="1600" dirty="0"/>
              <a:t>Patto di reciprocità: contratto naturale</a:t>
            </a:r>
            <a:endParaRPr lang="en-US" sz="1600" dirty="0"/>
          </a:p>
        </p:txBody>
      </p:sp>
      <p:sp>
        <p:nvSpPr>
          <p:cNvPr id="4" name="AutoShape 2" descr="data:image/png;base64,iVBORw0KGgoAAAANSUhEUgAAA5AAAANRCAYAAACV+FM1AAAgAElEQVR4Xmy9yZJkaXKlp3c0Mx9iyEQV0Gh0tzSbGwqF7/8WXFC45IpckECzkJkR7m5md6R856he8yxhAFmZ4W52h3/QX4+eo6rN//jLZZ+aPqami3nb4/L6Nb59+R5t7LHsEe/XW/R9H3tERBOxbVuMwxhd28a27xF7G+u6xL5v8e3b17hPcyzLEssyR9t2MQxDbOse93mKeb5G23cxz2u0TRvbskY0a8wrV2+i74dYNr67RNe00UXoZ9zmenuLru0j9iaGcYxtW/UssW/RRBN720a0fr4tIvZ1ixP33vdY9bMtYt2i3SM23mOPGNom5mWKbW+i35toG67UxNo0sXe+3rqusa+rvjs0bczNrmdqImKa7tG1XTRDr3fp1jl27qf3aaPpOo3Lxvd5CZ6r0WWj63pfe+d3emIPcOz+GW/Ptes3exNd1/idNTv1p/6riZY52Zb89xbRcG9u3UTDu/Fe+x5Nu0ZsfTSMScPf+/wM48czbcHrc+Wd9+C7vFe0enZ+z2/4OT/hnvpk22mse5674ZMRTdvq1ZdtZZb0bl3Hmllj7/pod8aIe+7Rd31s+6J/9H3mpGX+uT53YBYbXkvrT2Old2j0Wa6/LmusGuNe48Cz8g//HboP/zAWfI1x5Jn4J8eah9X7LhoAftf2fa7DXWuTezIv3hI5pgwYj8G1WFyM86cx17jnPWv+eI62YyxDi5K51Zjmumv0Tk3smiP/vm0bjSnruuE2upeHgEnjX8vqmWIN8xmvvS1XGJ9ggPyMfJ9Z5Jr8m72sPdVxX61ivRP/pSGsdcz3eF9+wzhve2x8j+vw35uWr9bLynvw82XNa7axNtx71ZrR3LKm6h01kLn+cm+urNl8xrbZY933GPoh1sV7DruSAxk9U7ExiJvut2MXct1sO+uQW/HOEVpZG/aDcfB72tBpB2qMVq0S1nKjd+y4H2OlQfda0XpoOu8ZxlW/0p1i5Hm3PVYWLiPKA8XkfcxzYJNyNdX+4l583+vJ49q2vfaaPs9YN50GqWt32W6etWv2YHyYpi262FmDvD+2L99Qa0bmrYuG/aC3aDUGXlS2FbW1tHZaRsd7jOfRN9g/ek/vLT1XLmdsKXZ1b7ivJ3PTePi+rGntkZxzj72fRPfRGHn+eJZt26Pr2KOsNfa0bapsmu6v4c89ZCMv+8Ylu1G2UO/N9XRr3nGLbmtiyf2ld9EduF4b+3qLnTMHm5rWOYbRNn7D3jGwjKVtiNeC7TFz4+feNCfa29rLjJvfCUvSpT1ad82GnpnzifOsZS82zPsebdfEsnodagyxA5v3O+Pa7kvs6659q3WjZ2uiazgnvR50fnDk8hFeceti3bfoGWeGxiY3tuYkGx7bLVr9QtNre827MK6YCZk82+HAjnd9RMzRbIvekx0kC9bgS3h+WW98fG3HaPnvZou+417YD8aHNc1Y7dFxFsk+sN9b2TfvFH7mtcU5z/5q9O6j79Mz12u0zFGuY12X6/VdYAEYLz2PrsM54Wdtm1l2SnPJRHVN3DjTmi6GPBs0l6yBbtRaxIa3zAXPo33SaUxX/R/X9fd1rsxtxMD3vTabnj3I/Xl/78Vub6PdJ629bug0DudhjL5Zo9+XmGYmaY5tPGnfX7cmLrHH1x6DvcXCfG8Rd/wnjsfTc8RyjVl2r4l+W3ktrY+7JneJee+j67Y4pw/Rr2s0Q6c9zsLYuy6u16tsMO/XDEPgBXEeYtZ48rVn/c8aC/w3bFQ0+BZbTLhQOmd9avesa8albWPoIu7LFNH18bF2mrex97nBPC67/Qq+x3TqTMlx3WMO/FftT9lAViS2cYidg2CZYl1sP/e+iW5nvw+ae8aB67Fmtm7Q2uz2KdYYse6aI/YRMygfQn5ZGytni+6RPmfbxamJWGfvU9YGe35ql+i3MRbGtNlj3CNmnVdd9Oxp3kf7bIleNnuLJYYYu0Zzfu1O0Wod+1mWhvcYdP6wcrsGu9QE7iU2gCk94Ws1XWzaNvYTWb+4GdxTdr/popVfhC1kN+dmtmHJs7fRPsE+yP+IPU5NG5ee0d1i4FJtH1PscV88jxdwwtBH8I7LZFvSDrHo/OfnN42xPEHmSjvO/sNm50LzMjR7zHuneenZQzs+eRtj18Wp3+O6smcY5zVm9vSwR4NPfl/izjuzXzEjzUln88Ae63qtyeXjDVBhn5uD4Ol7nLcpBtbZ0MXpconmdo+Ppol53mRuWIM86CQ/4xRfXof49aWLH3/7I96uayztSbiFvcye6NZ77D22so9zx8+f4pZ+2ut5jGWetS6XjffaYsX3W1jfUzQ8++ms84lHvPRz9OMYHzzADTvjMwMfr+clN9ZTH7fhHE9DwxaSDx/zFrdpisvTGP3QR9txALCu9hi3Pe63Wdjny2sXT89f4/22xX3Bb2nidH6Np6cpvg9D/Nd/fo1vf32Jtyni99+n+Pnzd50pI3bq9BzNf/v2vDMw926IGWftNMbrt1/i5fmLFtl0vwXbhtOZMVhlDNvoW5zqXjeU07ks0T89yWgsE5t2jabzRtV1Jl6UTce7bTrU+NMPXcz3a+xbE8P5ZLC3brHNfGYx8Ggx7F0sq40VBxKuGoayGQcddpsce86ImYtqE5zGIe73yaCSTZQGlO+wgHfABguQ5/A5qcW8MHMcahgqDCnX5fpy4A1+eHcZahahnECZVR1oTCDPKGOZDkXBDb31DoC2s2nA6EXKd3yq+Gizt9MKgMqtwZanE1bjV068HHABCZ7bBzAHEoetgIoAV4G/hZ3tAzLdNpvlvL8ty+EM2ePoYl1xhuxE6zAU2MHRsiEWGOMzgP50BTm4BSyZO32HMe4yAPBwGg2i7ZjKcZRziAHsD+CLA8S6kvMk59qHygHO8/s4HX2Ds51Gksdn5RbW1Hc8vnsYcAdHPvPKQd11cb++2RErx/4YPzvD5crpOQ7ob1Bas+fxtnNZ88bvtcHlZOIg2JatHMQ5pvplrks7xnzHDmu9N46dgiNphjm49FTpwMsVzUPFDn+uQK3XenevMsaB62uN6Qeefy9d5jh/r5/l+xhK+AjINem502axo681lcBVe8QA0sOfzuAD/+t+3AtDoyfDieZ7yxKbwE16uKzNvKfWvd7TY4ODKydcyBFnLARW9RRLAhrWLNf1ivVe4ODPN8IGAVYYzAId3hsMSwJ3XkPIDCdgj1aLqxMY4SW5r3xetiV7plYMDmaCG72Dnr+NpicIxbX5JGA593+BfIEKRSj87jjM2h96KDl1gCq+38uJxenOueF5tAMe71DBBTnhAsscyDyrbZpHg9dj3bHffDDLmRSATqCSBmhjf/PSWkeaDTvmsmkG4vlGsYGQZKZwiDJIUoEb9hNjxj0IYuTPDzMK2MeR0vWMGvVsGgP2ewJb9r4Ofq+PVqalM1DX+sFu+Twi0uEAFgHHtEMZdJRt4HOab8BHBoK0jXqPiYCU90uBd6/J3A/14qvHzWvBu8Ogg7PVz5ObIOefd2jiZWzj/HyJH+9XjZlsv/YJjh/7BEfC64zAZDSTnUNmVUFWhnsTgMChL4PVEMTT2cowrQb4Oj8iWpwOHGr2QtvIyXEI0MCLW+OU+xU5e22rWQLyErBzWFUt8S029lOCZ8512cQYtZYZ1ZZzk3UrwMf+9VmHWcOJFwDOAIWsZ65xYIgAmnyTTo7rxhBkABNnS4a/A5R1sSrY5UDd3o3yI9jvXgMEhwgY3w3kMM5tF7ONbHTbHG13im2Z9bmVtQcYG3pgs55Vy5211eJ4eycEPgn+AXPcnWLfb2nLB/lTnPvjtsYcayycd3sX7XzTdZkfgAdngANXDpzc9yZOPe+Cj4RvOMSoiSQA6xNo53xpBA/0XUIF3TbpnbkONuND63uJae/0/Jfa+/se46AwrMDP3hFsZ4YZhzW6nvHCp80gV9vLzrbNFiP2RkEV7FEXnAa3lXEGfAEgWFOtbCbAiSC8AFrXxcc+RKxTMDK7gscrbrXGl/WjQBL2EjvDuxMYwxfj7GJN5dwS3ON6DUBm22LtTxHtqs9sAE4FV/AhHSjG32Pv4zcoqLpPBvaADwLxCsgBDlhlbczYJgWWfJboeffHmSv/tN3itDcxK2DSmqQA+Gs52lbtAFcFsnyMLuxZ9ui2xNyP0YlMIWCzyK3dVttW9mLXMY9bTJt9yV52zkEkmTsdmXvMC0EWr+FFbwEhlIEYR5K0jVf2JetPxmRNe0hIyHsacAR5wjuc2GMasybed/uoTx1jro3o72MDmKumj5uIGvyyNWbOtHWJQYG9xv52ng8AznafY+36WPY2ngkuaAOGA/ktwQbmkPGftKb74Sy7RLDkPrPvsC8Ei55ESjQEhXSOAmLv0fWsfvZoxDa8xIl9PV8FLBnXfl1iu3AWsLbb2JfZpBPrv23jr//5H+PUjfHx3/8mrNOehrgDCts2np6f5Q/f8VMhsU5N7OMo3/n2McflMsTT2MUHAeUfHzFnaHKdJwFd9jWzgx8qImu+xng5O/AxXfUezDPvvaxT9EMTw+kl2q+/xJmg1XITQTe/fcS2TPH8/MoK0bydL6dYblM06xQft1usaye8h8nHgvFuc3QxNSfNd/P+Fl+/DvH0fI5p7sGkcb/+Hl9fnvUzrZX//PWyc4gvTRt3HJu+j6eXL/H05XuM4xjTNNnRBSxumyIoGAktJKILGITZw9DCDHIQiPliieKErbFONy9wFhwgDOaAzyn6we/nPIyIkNrh3OYl5nUNHBOA4/n0HMs8xT7ddV6y8MRCnJ5ksO+3D4Eb+ZkjkUGYwk7PC3gp8MPmY5sMLNDFW4ONpklJhoeFICCbURKceRwpnBQZ4vxcxpC04bRA5RXZwSbSh7G0j2hHhai1QEI5ezoY7XCaGXwwewaadtzEYKZj/wCCjrabwWHM7Gx0GB850GwkmbwjcqcdkwBNDh8sL4Zf3oCf3Q6tHXkFiAWQeCeOAYCh+ZiKsNdhzN+LFZCj73M0HYUHO2eW1A6cGQgDMh3iR/TexlUgJEGn/chkEQsMaZDsjonbyWdlTHivGYcsx17gPFkCReQVGce4OUAgNggnpR/icrnEx/uPBH4YSUcHZYO5RzJbfgwfbIK9GWAoPPUZPMphlPONo8VxaEcZx0DX/BPISxCVzrcf284y3xb7qGcxg8phKiCEA8GcCXCa0ct4xMHiGIPguPu97IQn45dO2wGW9HrpBFdAoEIDxc4qsp7jo8/akdZ6EGPiqGcFJDTmxUZpTPVGjhALNxmOE/msgIP3R1Inn8Zbo55snxkzQIenxEsjx0Z4KyOeCfp8mQQSAiUeCzFfyVo6qJNBFva0nHIDAP5hndkRNoCoiG+FZTQ3RsW+Jp9lbvD45Cik3SgWTeimWLWiYA2+FMwQg6loSLKDuYcyKKE9KyfzwWjmjWXfOKjFBMuJYngIxvSaJ74hDroj2l+OkcfdQYK67WM9mInPiHUyyAqyZYCCawmP5ZqTE93h9BaDmjA1Hd6MXpiNArgMtl2aSgBz7nu7x7nWcu/KaQcwiqX2usBuKiChIIHnwQEMB74A21oXGfTRcxeQFXOe9jiDawBfjVEGMxSEyL0r4J9ffwBms1hS6mRgxNZaEEyOggKEuacErPMlfR6YRTh1e3TjGPPMesYhdnDCVg9nHRvuNaJgKw6QGLQuGoFf318AUWuYPSrKBFrCdoW9yrj02LfF6gWdp030HQAC5RCqIsBKH3fMiwIsBFsKIcNIOcigV2pxyAFkyYgCwtrBQdsdhwsAyceYn5U4jtc/44yySdsGgO2AMM/LpXH+pBrKwACBC513O8/MVAPDmGtgs4NhYyyxNrj5bfSsL37Tn+SAaw3AJq74MR5cwAmmbZVChvdbDLQJMsAKyZwAughMyp3Ps9VnowInsD0iOtJ2AaD6Pprt5jgBYLS18/YcTdzXTYziJobIZyPPj/IJFmroYK4cGJnaMUbZyE9Bm9b+iZQRua6HfRMxsGhcuhh0TeYO4NnGFdaWAN3WCsyxHKSv2Nc49QQEAHIwQnyvFTcH4wtLxFhdxaS3McjvYCyWGNkX2uezxmlamcVW7BB7ijHDV7I9dcAPQIl/eF2tVsJhhkZiTri+NR5r7GJ68UVnsc6ydi1rB3hj66w14kiR55FvticFuPg75q5dmmgGgATgjfUzW0GyQYrguZqV47qHFAMWa1l08WUcol3vUlPo93ne+lwGbJj44L0UeCngqoCcVRwKTiarz6gDuASSWVuweNhmne0wfk2MfRMTAJY9jm0FlEGy7qx2zwvzVMFA7L3FfdLLWMWi58M/vjtQq0Apo5Y+rs4ljyPbGvbQbC//a9UeMGPomC8Hoz7aPu4z3CmB0D12QJwJL70rgH+a9apaV/hl+JG95qzTM7Nm5WE1XZz2e6z9ReN2blEkQvTgf7cK4kysvFLE8G74j8NJe2ae8Gvn6AkaNIBzn6OsoE3+K+MMRhlMs3RDDNs9WsYymXZ9Bpuq88JMp3zUfYuhHeIv355jGp9jvf2M9jbF+P1rbPcp5vst5uFi28W5CbHC8I5jDPdJGAs2+qVt4oYCEmyFPUHpIhFdH7eJ9cs7DCLHWsDyeNJ60HMScCQw0l5igPUd9zi9PEf78j26eY77/RpvP39GM81x6dcYnl7sIU9zjGcIiyfhto/rz7jfb9F05xjHNkbGmX2Krd6vsW6nuE8/Y+yHOLFohlOs9yma6RrPv/4S/fkcy32O5j99f9XJzKSuGIFhiMvTs0CkojLRxnk4G7VX5G6dFKHH8C7zKkZO8ouUMrB6FKEWvbLHPN90iA5tJ/q2P4+K7s3TrENpXgGpKR3CkE55/WUJkDlAr+sx8IsApeQRyFnEfKVsTBHwPFg4BEUB+2h+sCYGADyLJDqS6xUGSBBXMkQ2EFJLLK+ilGYItamSQSKaC5XO4YKxkPFJB6qkVzgwsEsl00xXU4eaHD5F8D45OdwDpg0LKPautaQXiZ2kiwaFkkAhHZC82ExeyRHLYfM5Uo5IHfKc1ZZGGaDa+ReEkkFItlaMSDJGDk8lY5mMW8kzi9w6gIbBs5wmPYjlp/XeWjcA4jT3GjdFljmgubZBHQ42zq0iIYgs5HQngBNYT8c6DbbGO+faDi8RJiLE8jw83pLVED0v1sAOuB3vAktE9hyllqPQOdhhWbEZaofHSy6X4EBMlL0/M0sP5lFBADnrBFB8EJb0q+bIr5PBh3SCy3nm58i2Fa0WeLV0UXJGvodxxbDLCiE/NYCUD1eyZf078WAyzGbHJYbx0cszcqBJikaU0NFMBzkMMuTMJ0Ok9yxnJd1ig0nkQJbHaN7lt1r+47EpUPFgEiXHiOaQhQt6EtBK1p3AUvr+xxjr3eQMWt54BAuYB2wNUrQE9XbyFGrOPWG6QAz6ZIZC86t4Dg6vZfB+PcuVTN6Ky864QXKWih7XnGfkREsBu5hgWljB8mueV7tR+9+g7hM2OlQOJRXVteWx8ix2MspkcLhZDGbA7Q9p9rzHkqmXkE6nOqxuOjTIHrUezeKYUSKQhsQtFRKJfyX91XOmbFLBP9FeidZzf+V41z4ws+2xLoZdeyuZVAXaAHocinlvx7BagRkFGVOtogBMMjDF3NrfT9CYTJP3Xj1bynE1F0h87PQo2COnxbysmKxDTistySGJ9WCnJC/nTg5cglhF/TOQgTOksyX3Vtk+xk5qltwzCh5IZVBMfbK0GYSxysN2U8LdDDziQMmRPuaHvd+lbD/3SzK7koD5AIytQwJpJwiWRuoEOW6obwjepMQplWSyNdr7sBrsD842lDOWq24wlPOUTqjPbsmoc5dp/JD/4fAgjfIgyy4DmHDRAUqAJMVFUhRiEQ7M1aozvt1x6GEykq3Xyk7GReom9rjXu1Q33SgZpdIVGoRWAMU+TgS6RY7gxa7REVhuibQjQLC9ABD7vkP0OHeAzvYkyyUoKgNktrtPQCWcs00OEIjd9dnDuBLQxolsWwfKW/wDsTaLpbmsGey2mDg73Uj18Kt6+J42/RPAAawPSgfGS0wXY8u/uUwnoNe2QC2z2YxL38IiEURvYwG0bRGzpILce5E/dyV1ic9n8Irhh4lvYtL1BUc2xgppqdUNAHcYLSkdxOI5raiZkShuBh0tTmkTzTLHlAGirR09T+sqmSUKrh7WSsFps2p39kjbxInfAyDvlpHfdZ7MAtPLmmw2YKlFhmtwIaux8d4AJ/wMpyno+JKaBXktIJ3xYhj8Pfav/TPugQ1EleTAf8SYChKey2kuwuywo2K2mGMHVrRTAQ/Wf/h5dIA5qABAvwNcAaf4ODvnrKX07EWAN+OBPNEwfzD7h38MySFWrhHr9Pp0iY8fP229lDIEfPOc2h3k3+wxs3VWyjBv7Ple4HMkmICftxJYYa2RfoVv5POoA2zDcudak6oEFQVBj66NJ4D2PsXcnmKG6IlBwEjexEaQIc8kpZx0CjoAzFlvcwMd4UAxz8vKnTJgNbakNz1Z2YEaAMA379qn/T7Hsp8UhNecd+fY1ylW9iyxhPtVa4V9yvoUgFYQZpG9wTexv668Ft1DUy5iH3LLthTlxXi6xDI+x7lf4twj4Z5jWrd4Hfr4EOm0SR2l4ZKoZhCQxW+YUyLPegNDgQFY5+1w0Rxv95tUGdvpEj2BMWzBsgr7BOpOzoUBu9rFhKJuX2Pg+4wBuOp8kcz73KzRDkM0568yrzrbrj/ideiiATCen2Ke1tgJEkmlY3sBJpunWzT9GOfzWQCa8Nn9do19/ojr0kjBSTAAhvb09SWuWxvL72/Rf32J0+kUy/VnNP/pL9935JmSjYyvsbZNPL2cYnz64iiRjHQbL68gV6LTRGvISXyX0dSmYgEsRAcFo2Oe747SIDdo25jE9BlI3ad7nC8XS5wyNfA+XZUtYOPnzTw21tzbv0kwSESLIDNgEidfaRFtEN7YZrl1dgpSaufIA7S7mU+iAvb8H466XSc77wP67WSSFJHSoeQczMfRWMDBkWyzcxhv5yhJwioWoU7MEEjGwX0ABGyK5ToPhoMoINc2gKw/Zjk48Ev6aAelHC+ZLQ73ZO9WFmM6kmbYnAdo56XAT0lQfU1H3isS7txJs6Tp4B/MoPOaBLASaGIYndNI3ks62S2HNRHNLrZ1yjwe5qCcYIMxggjOZU3HShF4pCyOMlY+ZzmEyj1J1ie9aQceANkpNX4AGgPCYgi0jVOeJeYzf1eOrBnkDJyLJU3Gsf67HF2fLI4ylrMs9qPQWYLcz4yiouEGUyXfNWObMrsCpp9YzAMJGC5FPwzOawLUC5gTlWOseJwMfiR4rVxKnyNlxAt8m3mVY/XpGROV6T7DCceqiY+PDztVOcbKqdUiTdmSxqxAoedUQlgdaGaA0qbp4IUpEexItvkAPPIrk40/ggC5A2ot5xoUeKrct/z3wfymDMq5y9z/07MzPUoIbmJJUJpkp5nLv7+/mELva69VHB6z1QUCxPZlLq5YPQXSfKA7dsJeJP/Ce6kCFbYXrO+SPeLoPAIOshPlCBwiYBQ22BdZKNlEDP/1+h7dhjSuZEnJhBa7n+OlAFCySp8BvPVuaeAyh9Zg0U46Y4sTqniW6SvZXOUCyzEiiGZZp3Pia4+n7UjbgkmzZcw/kpqyBmErCoP6tw82xwyLgj4Jfp0XnARLSd1l1uxYC9jpMSzD8glQ+bEZAErwLtAKE6MAkYFzSaHXbY7z5VlnFpJFBSTTLkpWLdm384OKhdb+zHi9bZaPG8tenedX+wwbJwmc8qgqYOMAkRgU5bv7BOaPpLG8iVgd5HGDg2TMEVK2JUGO2LgMHrBusVuSbuPQk4tm1QLWnvfXYLLO+1a1CLq8I6wTsnEu1fMdVHUK6nB2ddGOXTS3Dz27/IKWYDLSTqSMdsxYF6eeQDGSVgMwSWxxhITvcXBtIXC4O+R55InhwMv5JGhmpUVJUgkKSZuiWIY1rcjdFDxjfycBWhJi5WMiVRU4dG6yVoUYTwct5D1qw/p8FPtKQFpsHZI+O/3IT5V6ggpLc+n8V8uhYQi9B4lP6hpStTCmSD4jcCnWkbPb5zfs2n1ZYhBjidlwEMzyb4N9rdzMc7isN521Uo/4iZUDNrYE5Hl+5JFmtk6Ad5FLqK8A7ZZp/raYcQLmYI1Z+7w9r+M15Xk7K4WW310khVNQMeWvnIwn2DXWBgADeAxI17y2MW2rnHhANuw1TKfAFTY201kYLyUdCW/z8qjdlth6KyRgVx10df4b+bpNA/u3KCfSAWZSmrbYT08mMahDobEr+b4D4i2BVoGNDJyRo0lAQTF0z7meUHJWwB1rYDCQ4F5K8mxiY35zfDbW/XoVmcHaZX/LKsCgEojquhg5s/HHLB6O50sXt7WJ6/uH5p/4JnbqhH+qgFyqYmpticDhPmSqpu0gX65nKvGWkRXCSiV40ZrYYlqcd60tkgBGdhBTw32kisBfhYFDfSAht8/L7Z5snpl5pX3B3OpMMqFkdULEl3aJp2aJrr+I3NG7KZfPthSWsgI7Sz9qu4z7HPe9VyCDvYHXL38q063Yy9al2M53y7uCLLNqWpgZ3LlH1liQsBZ68+R3f9q3eFuWmLdeagcu4rQYlJPYtFOE5MnYSedeagz0rl4nzB12+fXpS7xfXuL17NzB6x8fsdzuMZ27+IUA2jjEG+fO/R7P5zaexm/x29t7tLC76x5v6z36qYl5vQv4K+c3FYqS/ZPPOp6kyLyj5GBPAOoU+DIm05m9oqZEBdrI938GOX4BMPYpTZ5j306xdxrN+OXlFP/yl9f4P/6f/zfG4Tnm1akX5HCDxbYdDpfxHeM2/9T5MoyoIS7xMc8xLu/x9n6LhT039nE6M/Y+727Xe/Sni9QJPevyP/7yyy7nhQjF5UnRt/PlJYYRpG7ghpT1GUaSNM8bctQ2brCQOttSFoNB6fv4ePuQpJVNeH1/18ZmITJIYr4EALuYlrv2JdVBVhkAACAASURBVHMLLQ+IFXNCgZ1MYAeRE2lQlIahz1wN69V30ajPT0/x8fNNDo3Pk3RaK8L9CQA4vwUW0dtRkW9p3gyI9DYYXklYLW8VsMrcBuf9PJginR+i0v0HyUAxCtJ/y0Ev5ypBkhyLjJaVkya2J3NN0um2dDRT9eR8m+liDM0B2Enm/i6uI3hiianGgd+ZOVE0S2wjEg3Gx9H4P+XpHI6dI99ymLKwkPPMsL+m9E06IDOzjE8OXbGKclhXHVa6s5yzkvsdN/GmVl6BGTVJ/WQVME78nXsSNYVWL/mi2RxnI+T0mG5JdiTzIsuxl5HIOfskRzy+K4ciM5WSnrN8w04L0TidL4dUOJ2dAl4JQvm85zpB65+AYB31GYEnoo6DrvnFHH9inwo8ldOvF7P7IkdRUS+zTXIqU2rNAnWtieKdcnCS2BbQzPWUtTXspGRitxyKLL4h970lb4CEfzPnkjrLcSFCyV4tMJTO0wHozDBkKPeYI4NxgBT7LPM/2S8cdBzqenSz4cyvP/+QgluK613Gvlf+TIKYAqECgBXx5HNiPezgHdLtfJdaOZaX2ok0F5R7JIGnZJTYJMkCcYIzCUsFeFI+KgVZFs0Rc2I2Q07RgpOa16yiLynLLgAvmZMKTZil1QzK/7fU28UavBc1Pglg+dzpPNo5L2Di5ZfFdRzEEtuv3LMswFWSS2kR+9hnmBbbNBzYGvsCJ9hxQIXGEwYkczythNAiPMbi2AO+4iN/UUEGy4kJGtlZSfk6vhmOcoJsX5L8DqRaxT4+JPN1DxXi0Z71c+AM5OOklNGyNKsYbB9ti3nPQSkYSGTJmZ+Q4sgGI3PiTErHk6QjnGPlJvL/zoFXcEsF0D6xqjIzKfnVGs70BRXUMIAzsHMwQutNylIXKzrUBhkUkt1ZYHk4fwy6kPWR66MUIyCB1i/rzakfkgRmkRuV/tBaSJHgtmiv4YzImelgI5C+kiPncZGlITiklAyH55WuyvVZAzhwPCwlD7QnyJvptdYXpGqkiug7DsRaUm72ULmN6xKn4aScvO0Gs5BAV0wjG2lWsIWUp8SgYkg0rjPBmBrjLCaWgVMVI6JqiPKHccygx1w0o5l5pt45ncmQkRuswkNSPeAUb9rfJi7MzJYPYh/BheJ2iq/AEimoYc6M4hsCEzBeOKAAqlQsMEvk2qkgG9fFUR+tsmE+GesVJqh37QelI5KHl2MGuFNxFULrYornGAGPYmTZ24BcF+4Y+z5uM/dxMZlzZ0UZDj32EkcfhvhNrBfnQaqxZueqsabuCwVtYDjqfAJEcT9KpfTRongCJCoWkrmjA8WQAF0u/sP60lmTBdgI4lB4UEEAnXVDLOvNNQkUbDAogR0XlMXpl0TYNTPkDSJ1Vu4jQXYzywbY9pvOAtQUmXHOb2ZZ6jNktbG2nCOe640aDfib8qlsA6wuwaeZDTzIh4NFE9BFxttnbQ3XgaD4yX/59RxvH2v89nMyE8W8Ze0Brjv2QBL7f13MUvIR/phvSAQ5W13bQ88CWNcHO8kvAbAaQ4obLR+5Ti0lxTAA7iE3lHOo9yfVib05i/UHdKvAo1R7lpJy/pLLTLEpKxBuut9O4SIFhxjtNZb+7EAW4FR5uwafCgzBBLJftWe3OCEPPz2pEA26AvI8FcDNAChzBGuHqBy/U2x3ql2wLQS3HNz3uaVgQQY0peyAceOsV7DQa7pdP2JoRz3Hgq+AQREt2ut9VXAp1Q0DQRUCUQrq7pL3S0IME8m/NQ5JpADKFXVxsGUZSNPrYlDxH5Mn8n8oLkWFUQqq6dAhX7gnozt+zFN0AuST2FCeV7aGND7sR/oIioHI1uDzokw4ien3ugTfrDEsa0wdaocmuvEp+nHQHji/PMWv3/7BAbBuUK7yfl/i59u/xtJehIm+ndt4vxEchby6OF9SAUPO4D7m213zyf0Bj+fnZ+WP/nz7IT/gNm+xvP8tTjCYrXM4x/lDBZOa86tUfCOpWP/y119M8mKMLl8izs8xsjj6UQctG/bU9XG6nLRoJBRBBjDd4y4JqJ0qXhqH8P36EdPHNYEhzOCiB9dGEujICL5UkSSZUtUOMGS5hqL+CQTtTFk+6qqa4jfMYsjH6lRhSNUW8zsurlAHsg2XNO/FAuTvVZCnAECCkgI65rV9FxWYyOqLkuFS7Ungwsydci8EynAQXNTAUc0M7CfzUNDJr+T3MihgsRsSSuYk4+nopgFhGiDljmB0bOh0fYzBIR3131VtMCv7qQ5QRvmPIjl5bUsk7KjagcxrZbTfwNoOknMWiZg6eT7TCzLCzoHh6HqxoCXfVV5Q5ox6rB8sk4txuAKtksZxSPT+XidihlXdVTSagxkC1JbgyVkQyZtiUIH5lG5WMCDHphy94/dG2x47NivsZQJINlcVSpIPdADPyvWyY+gV9uecKQUPPjHNWe4xD8+MqkmqbUfBV8hiRJnPWEWbSq7sIIUDDnYlMvNJVUyz8EniNkXVjvCCc3Asa65Kqgm0tf5SfpkViQFKsI+S60ri6/E3M6eFkhW+nN9syaYDKCWXLZknTL/z4JLS1dxbLmRZqH8n463cBsehzAI7umnL7DnWIZkAoWyCZcE1fgbPhV0PabiuY3bJrmc9UkZnFeFVAq4OV65hnJHVGyuQkHk6CmRmJSZdMw+6YkUV1NL8m6XXuMiAGFBop3EPyamSEdWLJosrm2g2RIEaOaBlLwWTcv8/AJoUIFkQyI+edqOGXzmMlZdqxsq/cgCpAmf6Xv7SwMwBK+cTFojla2ahPMb1udz7WtN8hgjuQybqvQ4owXkxWyOXjjFSBW+dwo81IEm5C24VS65nzmCK8k8r/zff2cvF38kL+fu6tKXstmMpJU5mmXcWpyUlhAvECHCS5zVcNFbakxkctKrhs+LAAY1SsXhh585OwOghcfAuw1O233JenPt9SI5Z5xlTcvqOgzX2JpEEUlCK9cP1XHtAkfScK7NsztKVIubIa67zSEnSlkLhzCYIYbr5O0FJKRwzkKnzijKZVD9P5QLARkqUskcdOeet0k0yVJQFn2wAXH3XxXoUpGD+s0Kq1oUKkqTMmdWqYEVKjAcqrpOn5orrTkMwc0M1eDmL+AwZbF3EzHgJSKWDMglnGjmkqlnm/hAQqTx4BykNABjbrKStWeWeBsSS/GYAR2sQZ5/xS9ZLY43vpMWvsqOuhCx20GtaOZOwLFmZvaFy54iTmcEN5a2Rn4dfAzCz7T4rmmBGGYCO/zLoskKdyk3DrjocZHkdxVUAJeO+x3O/xjKTI7fFpBw6qsAT43JRDuhEbsd8P1HHRpWbvf5g1pEgCjCnksb2rJQPWWWYtaN5dYqRKg4jKa3q6agVqG653ASseXaYdsDKuevjqiR4mM6sRE4QX2cqvA25q6gB7tGSH8dzyGZZReD84SQzAA0KePisLTPF+G0r18p959BTBqu9xqWyyaCzWCny95LWtrDdQGxYt/jrtyHer2v89gFjTiVQM4nMH2umBwwQgyJWJ5+EojFU1x3kF6vyurYG8maf8KqIz/4eu5iRUROLZ90DhfV6FGdxsTWnNUCs8E9WT1cRNZ9rqtmh7J0mZsgE8nmVdzlovqn0K0k2wF+qFiX6xUZuLmyzfEdXXrZf6UCcCuOo+BkBg7uY1pF1OUSQuXjpRjHQUnaQr7uT84eS76483LJNTlRFTcHUUYHf/opyFDVepNM4T9Wr2ooJGFnkqOR/KtU4x1Gnz2YlnVw7HWDMjcknhRk0xcosll3q8Nk3GE4wDKziKZrlrrxF5SJTcyUDzROBR42L3y11Ca6wrAJOAHvGk6dVOSQ/Z7PFIDuBWuKkzzh/nNdx/rQUajkPUnz5oHLKGvsAUJ8S4P7pa3z7h3+Kj/kt+vEcp6GP/j5LfvpBHZR2j+fni1MVfv4R7eVLzLzT07NVm/MaQ49E9aw195RS12lp4ufHW9xu5Bcj223IaIz71scfN4DxHKfnLzoP5zuVa5do/sNff9mVgI/TNJ6ie/oaTyfAoivSLdsUz8OXgCtFUywJSkS8f7xLtooB55/5eosJyak2kB1+JojoFgbQidpOaNfhn47jeOKAcKR8IOozL95ccjKSF0gGwhFvy5Ek/5Gc0WyRQULKiVzL1nkQmSRs6UElcKVsIrnDKoZhH8XXkuNdDqP0Nqb0eyIfmeuhdgIqsOODzf5COWsZnX7gn5RU1vVTyqfCFSkJLKcxHXw7MwbBLCaiCJX/iOGTBFSfNRisnDZLGDk0/TMVIxRjUp+xI334+AXGUn5IwRwxBXlQe2wN+Jh/X7+c1WKQElQIEMmby2fLz5WcNJO3nPvodWeGLQuqfIoyHxLBjBzafBZjmAA4nW8/T+ZWHc9gydRRLClZGAMYHx5ykR2q99XluJollEnPtWzH2e/mQIiBpFugmFk4cE85tTluVazl+ITaRlgK6rxJO61adykH9N89T4pkl9A+14RzVT99Pz9bjnZpuQ55XbGEWo/FpBT4MzNEMIZ7qsx0FSXJIIJsaIKKet9yfI/9U7lnnoxkzpyfaGVAAsR6q3J6P4EASS0UmUs2+Zgz11ssybhY6kPYk+OfC9r/yoIaWf5d+Q2SWPvQFnDPNjs4y1XhtliiCihUMMES28zDLFY78zcU/VQApYBWSmK1DZxbmMJjRXTtEOFEezX72RxgMHjzAKkCasquqwhUBXP8GdsHZ508AnO+bcnUC0TnmFjz7P1WiLvwegJnS0ZdffdhI+r62QdJB162CPl7KfSn4k16yqx8WXvdrFjaiyrPn4CxAkWyBp/kobYoZbdKTcE7PAIEGq9y8qpybAUUM5hVQbFiSBSko9KiJM9ZIIx7AahOT4H/hyOnitYFxkqemmPuuakcyYe9M0rMqojZxkP3rxxJBc0pYmJH2Ta8DLPHR3suwQufoFojzr0klIrxVbAh0w4UfbcD4wu6knEZfJWP4WxIcApLIemaQE4CJ8m3cXgcoVfLKVX/A/yLjzEgzH1LDg6/I6Ds4kQJ3BWkdXmmso/KB3N1/Mw1dyXYsneyM5ozq1bOX57jhkRtngVQlebCx7MYlFv1SFDsNYvHo7WfucIEKEoQl8EFCQmQlQLkVCzOc29bnOd4ynfFRqasjiI+DuEB3pqj9YDJ2pRz9+TXcc27i4gBiNJ2qMWVWl04OMs9yVyTmifzCRU8590A5QSM5bGjaEBmTL6lGQrgG3mIOt+lz/JZJgyoehNZaRJbt1IQxywqAQO3CKOKvHMReT/ZIMaAZx4RR1ol4Chh1ndQRUvWCGuDugw4wz7/xQThCNc6PoIgKX8E6En66Dw7JJZOLjX7w/qhTYXMH+OnvDRXo9aeRhnG2mYO8PtSCaHPuvSRmV7+WwVscv5zP7neCz4c6gH4yC02KQwcyPOZyDp3q4QKntXcqLqwPH6D3l6tXizBVyxxhAkaYpZCz4EJtX1RReDPUlJ8ZgvTuZy8DK0Jt2eQbabFTbU6k9FJkKS4r+WUqv5LtVEVlHErEHPiVnAABDXGsntunYHM+wjCK5rjYkX4ERtAnvwwmY0ERKokTFVUqzNYM2INlX5jOSx5eaoWqp5dBJmaOAPgwagr47nGBD4Q870qSEGOarXEgl0mH1IFyvS4VCP1HOnEQr7qwszOKVZLj+o2Qq4xQRzUjC6qKX2Tpr6NQSkzt+g1b51UkBCHKCStcnPAlqIyLrxkKTLXW1QFlcDjdASQJiod77Ok2RqmDJjK/9FfMwXC1szPkUUqCQIwbzChCmwoAGiyyzBETnqmSWh1ZJ6mOG1JvOWXs0f6i2W22EkILdajCqiRzrcIAC/PTwhco7n+LZoTnzejTRsYxgYdyHh+0fONA8VI+7jeIt7IzZwhDdt4vpzjib4wwyl+vN/9vIDO+08VIFONkX/6/oXHkhHvqGR0eo7XJwAkJoQJWeL59ItQPdIGEnlxNn/88bsMIJraZZrjRo+glNVpkWFmpzmGE9pn9+ej5K0ZQTapF4SSsBNxa9NMi+QqWrDkwxEVUKVHAnIwYA8Ac0T5FZF2DylhktQNK1KQVSuZPEePkwWoiqt65mrZ8XAA7ZBVn0DL7krKKEmTf5JOMq+YBX2OvCxH2MXgpTyGzyuPKYs4mJ17ONiubv+QNFq6Zmagoip2gGB7nVCbYfrD+TAj5Gdx+WkXSSmA4it9ek+NRwGqCuL5SJK0L50AS0etxWYeEl0f1WkVdUwZTrGm3mOf8zzNtqhcesq4nKvE5dI557hIkJmD/CeJsaJzxaJ+KkBiR78kwxktyNw2V10tH+rBxhlkFPJKsHiMhQMIboHiyn6E5ot5UwEbradHlVvP1wPI1/P7iH9IUeVUlXxN4+G8CznkCWgNJgrgptwocyMEOeXsmdE5XGutPUvP8m1TUpoV346fZ2GlCjpkvm4B66PASBWPyeRrmA7mjZVgNrwCQpY+2vs1K3VIDcWWZKEUMfkJRJKBt/TUnrN7Q5nxZ4wIbHXq7bYoEmuobVag3rH2SLHLpSqoCqCPAItB82N+0lHP54BB+ZOUNYvzaA2nvNPrucCho+7F8CgcUcVeJCk38+e96+q+zmvMNSN59qfCN8XESuHxYMmKPa/gWOV7WlZuRQcFb44qgIf82e/ndVJ5sDxlVtlLCVw59lYaIHdzb0A5CBm0qOqu9a7O38kAypHTkXLJDAodwRIdbJn/rcPah6NyKuX4K6qXwIkgAWtJCX1mOEqWnUjWsnnbFMttHQl3a4uiGxwwc6ArHVCxCE6LVOVnhkf5+2Z71KYp7fqh6hjHOHdt3GhlleOhW5BakTL5zwEfreGSxNsiZzCgGNrP8kbPcT+cXCNA7Jh37WGrUu7qn2VOZQJEFdv3IWXQpkJ0bi3F8+PwLsgABRAcPNRYq1CLS8XzulKUVFGdam3DHFbV23woHA3nNTv31fUKfH8VQkEWpRQV94TziVlg2jaqMIMrjDr4peB1Bc9K6iqGyAXrUD4tMIAU06NqYKbZyu6JoS4nLMt0DbB7WUgkpeawdchCpRRKlgO2qH++yBmcP262KnnWyvaqEA7CTQdMnGPoMBDsjzVVABkqthqUO//b1UQ5N6lsqiBV5ljSO49kVT2ewLgL0ciqJVsuWXP21aVojFoJUJ4Dlg2mAedzues9SC1SPqzyt7a453ioOq2kz2rqKfkfEldAB8+F89sg+eW5kVlmj2u3XnULJstFH4XX3AfUefiuGmEwBUjBj7urIirv4uCY/Z5HSo/TVAhUuIXapuq16QOqNZwDw1qL6p3q3rwCCyoqxNC5DzQ1dLIpmxUtsL7MmfofSzwoMCM1CAQHMj7tc0s4zZ5u0VIcEnUcxaAIfmSrOtecOFBKtmjLImzk6B6Fn1zgCZmxKwbb3nJ+cT98OfVu5F6KMdGfcY0G2abmtZhQp3Uh1AS80krB4l33PlXl7NXtPxQ3kilzNVSNw+CWKPKRuRcAlQJCrJkO+ahbj8hui4Z10TjsXytSgtHw/SmwolohAk8uDmkTYD8dn5axnmRv3dsZIM48jWL7ybXbYjtFnGSgXGyTtnz0CYXt1N5RP1FsmANAMvlqfwX4NEkDO0gf+b0f43a9iXHHDrPX+AJ5/zB81ae3GEw9M/0M6TXC288uCtf0J/WjL5k3doJernc+yxwSoAIvxR435bsCpCnIBRgmZ5a2P1ZESW6cQF5IgJYrIiBsp50RZEaUOpyqv6D6MbtsbsKQXAe2M4BB54SblZcVPQgGq9DUNJXiogpCUpgpi1tqX6JYyhS28eKiSfM9Tpc+brz/9YPmjbGdX+O8fpjxlc3toxnX2GakviHpNXLZp9dv8dws8fT8FD/frmp5Q47qON2UEgCIbP751y875aOJwo7jc3SnV/UqUdGOhkNhjpfhOSZkB0LUgybxevspNE9COWmKH7d3Dczr1y9xfb/G9ePDNiYr6ck5JN+Ccr/nkyP2s6tILmh4SaBWRbLKDeEs8qFI5AQj6Bwlh+fL4MrhlJFxWmjl5xFdc35eOhpiCu20lOyujms1Oc0IQiWwY0COnJUEBXJmMieOBeHcMKQgD8eowCFA61E0phw4G2dX4swctix6Y9LRDqeuaYRhEEFuCJlIR9GZdLqqjH4ybrILKZ1T8rl8qpTLptqMDawi2jLg+VySMWSBg4NdS7Akx2WLgVwH8lUn9xjDAKgqGAWTxCpnFDOTow1SrScvFgN5VIGUQ07qagpHDoLGWCfJo7DJkReXzKEiljjpydhVoZNi8A6nP29sWGPWlHGs91biO7kiFJlQLmZWMv3E5phtc2EhNmyxbYrCygokAEpnqdi2g70+UGSyCRyKykl0g3D2kHpalczzwGAOlMic5O9q7T/e0yybnemM2Glec31Jw4zTlxV8FTVNYKBor3/u4U6DqMqUmZOQ+V6WRHs+PW9mz3ytchQNBRyVe7Cpxex9ZiQrpziJtmR/vQ5coAWw51xhtQ9KKlY5HioV/2BQC0DWONVnqdpsgGenseRJDmFkjs6nPV7Oi3KgcQApLJZ/zAS5vDtOsvqWfWLd6j2cx1S9OjMgkGxM1W9KxKm8BhzU+nPMtb92zFMVeSrAUpU8DwD1iSKsfVDjk4vnwfQfrYpgXgB15MdkTmqOhXMRHYgRhEuVR+WuWp5be8isf+23/I8/y+qFOksmX4E3g7eyufz7eaDuZMQbaTySwbnh9t/v8QIbBWrNsGV+Zw5m1kJJEJLVVZNN0wFbUXoCHVS4BkSpOMsDvCl/ioMex4m1IOcJVQZnGAUZXNilKsiabPR8FugvsFxKApkLSWUdQNNewnXIyqjk3ZN/pfUmO55BmtpoOS0V4EmaRM/RqsCI0wtwziu/UUFJgS1YBDPiVdGU4i049bd0Ci2Bd1sI5UTrkHX5fpyvI2h0bAzvT5g5WBCB5yrIB9hhncxpO1TAQ6jdsvWqHaBATbGRyZ4y1oxD5ZEOZ+UMbgSWq4du1kFQ0Toc4SpmlYFn6XAVcTdQ434U7qeUPqAOto0cWLF58+w+ldlLWm0sOCdW2AdZFrftUeVRPz/rgQI2SDVhAjnX1TCdZ1b7CSSye+zKJ3OD+r4/xeUyxvz+rjYodlANxtJ6ay2rd+x+V3BjUUAnLB2FMROjCFs4O/cpi5pI0ZXBa66J9BK1FvUlgLpIDA22HBygtQpM6DbARpPXnsWIuk1VIfk+DEz9mSU5dWAWsMdaYDylCIPBlbMMdDzhgafNZWlMCp4pRw8wp8AB/SgBqH5OVfZkflnHyENTvSRQpoH5c561CjyRwwYIbiezrQySgiQupkheagV3YMqoPCOZojlKr8WX5/j68iV+/tu/+rMdhaRczERgWn0a3WOcLgR0m1R7uuxPKfCWwBf/k2JWWi4Cown8BI4mFRfiGpIzu6avIeJ8E3sMSPK5iL3B7qYEkj15Oqmf5DTfTFlyF2wT57mux5PAIhJQVKP16FW13/WhxMv2F4Ghheq8YBmIIFhp/PoU5qm6BOOW/W4Bei4kh4PtOZTcVvnfLiqEJLrORnI31RYH1m1d47nbYwZcAprmDCpo3UNDnjL47jx31h+KE/w6jnnminemoF9zPsV8v8seX++MJdhgji7VBhW4IVPXybGL+qo2pN2Rc03QCzuhquzYcVRWVjOsVBpF5g0bL3/BDKfL8KZ2QYzz7B7kKt4JGEXnrQcx4YHQAFaePaU2SDCN5DwmOaADIgMyrA8qAFONVkyj2+KQi6m+lfILB7dyYcJ1L5Nky+kS521WhXmJfGGOVWW7j/U0RjdRdIgc4T4u+3s8jS9x+voad4i5Hz9jHrt4/faXOInJb+Pt528xrVMgX12uBAPa6E9ntf/4y3/8x/jaNPF66eP3t7f4uFIRuY379RoX2rVgQ/7p6/NOFIWk+OH8Et3pSQ1sv7w8W2u/0UOpIz9VzhMR0/t9iffr32K+UeiA8t1skmxySenbZYnbjUTpJi7ns0AH1leV+zJyS8SFjYlkFcaQ0mXqKSW0bokTf+RAifq1hEZxKvWAfLSVkHuSkUiu776GmW/Dd3FqYS+VSGvvzA6Y2zuwICRbKGmSigZkVTQ2zy3LdLuAui+hXC4DyIMNlPPgvCcd6mrbkNJd5Uw4Xi5jJ1lRRaZT7pfV3OwvWKojZlO5OS4uU5bZbIDNezWZfzhyKTmVRI0Iiql/5cQlI+Icw2JACqg4w05zpOf3M9rhMch2Cw5RKnaW1BfUVL3MN2tEUW39tojKwzWT2czm3zpz1PQ1E+w1LB6Tcsb8Tg4cGEBVLtNDIml57cOR/Qy0fP4biGs41EeqCm64J2NLTyBFbv6eLTV4dsVMV+gyYPnMPPuZHJhwL8z6fTHFlJe+jGZ2KFQgJ0o5YdbkP971If0sFs8A0c7+09OTDMc0wfbzDpkvmNdQWgTMlpvE+X1VIlwTVhmX1tWnPNBznLmp1gHZSVGLi+qBZlRbjroqfSf5XQDuYBwzxyk32Z8caq+rlJAmA3s4Pcm4aizUz+2Alx6fjCoWkDk8m7+TblaLirruZwbruP/hriXoPRxiG+MKDxZ48ybDE8cpZO4AkJltpLWsRXrsQz1vMvva72lnjpYqyXy7QTo5DvYJcrAO5lAAo9BH/rrG+wikfWYxcyxKoux39zz6+Sxr1Z7KolhVoKpyVk0qPQIAB5P4acAf+8uHf+3Nx1xmoO5P6guz/d7bj/YswitbxOvgPmc/SR3jPNkJmqXBqnOgnr0cZb1IMfC+rlMJkvmrImc6HrxnXX3P1VrTINjuf8rN5XM6X5TTZsdURVNSYWDuwNHb44+JtHQ6XChHTn3Nj5FIznFOQxZj8fpy0Mb5412cTye1tCmFhiV1EJW2R/5K2rzqiZbPpedWIMj71AWwaERt226HK8vtN23MSspOB0/2MhnIDEy5/UfahWTHzebnPZTTTc+zQZF0OWJdXj8DSgoK1DJX+7tUEjm6k4kJlipWYxVVQqXQE5EVPQAAIABJREFUjSKXbhWWp4rtgwB51hDIKrWVr+Q+0Kb1xCyrWEvuX2RfKtDnoAHPPJPPmPEctQ9OXsb2oBgfceL6e0E+5Og4eqrhszYCM9xbOK1ZVNlUYWzO/qaPYdhjpSG4ml5aNrgulv3CJK5IYDeqVSJfXSWNXOm+iJMNqEhgw8gLaOV8MKswJApGUjxKJh8fwsWEhv0uIEBwblUjdkyaQSHtI/i+u78SRGXQJrOkGRBxP0SAbBbvUTEsnpG8effP9AznfbMCPs3U1SaFLu9ieDNAoVSCwZVYKfAkENqrCFF37qNZkD2CV2400pAED/bMLYDYK65YrGCeVrpZMNqXqFo2gGdDYikRqvqbq21Ipn3Q2kUYe+hjvVI10ySA0xQyigvgpS4A7BiSUfWTzMA+o59Vt9mzdA2gkBRnL0GqUW1v3C7MVct5BoqvTJKLqhAStouApPLkrfhSgTEYRLX5saKB1LJh3uO232PQNWEyCVz3ArvkKzIEtH3QaqZw0lEpxOus8nLFOKWsVTl/ubbNFFbxOkuCN2qfqsq2yRfJQmCepJbAV2eMYckZE4IbTmeTpLYJFTeiJRumlnUlKTo5isyZfuflot7xCnLbR+UpxmVyMRmKYTFHpBGIBLL/RpElVcUVU0dwpRcrKsvMXyFdqHiM/JtRdRlxt2yRgTRgs6zTbdukqCZwkv2ExRjCA3ZUok7bCZijlQrEmJhrE1Vuy6NI1dGCSH1u1bKFgkYEl1y7pY4CVaGWf+laEMwrEuC2tbRcefn0/sVeaYKXmBoqLsMiw6pTdMz9T7lOdzpn71XbUdb+QsVW9ITIkRWs3ON/+sdvcX4e4//8Y4luuapa7h8fBMe3uN6uMc3GLy+vY3y9nOL19Wucvn+PGZtJjZs7bLBbwDR/eTWA5C/95UU3/vL1a/zy8hrX6R7TSoWhUwwDskladXTx9vYjfrz9Fu1+kl6ZiB5tPYh6UnEJgyLKm40EHU3+YMpHJBlYFiX6Es0DXBKVUsROxo/oWh60ADkiEynxcDEHdcU6AIFBUOVA2vGxgVH5OAFHOQR8To5LOt06gK2L0yEg+YMjjWpaKnTvCO1nR9LtKuw9cz3LVayHLyBTUtcCPLQHcZ6nD/x1IQmYaFtFnx8VCyuf0SDHTp9y8uUc+ah1UYpy9CyFM4jxd3TI6vflXBUAS0lYMgypTDgAkJN//T3nFtU1fWzrQKkqmtmyw83WLYdQ3mNWZlWWiZydnBNAqKreVS6h8wQwQOVacHf9k98pCefjXZ3nWn8eTrSf79EmofLRCogY5NlheAAmO7564wOA6r9TKmrPvgBcFuD4LBHM/EuDnpQeJQD33Pl9cFC+vp5VBe/nB4xtzl/m+BYA1dRlkSAD+SwkotjGKhZYARKiR0exppJrVWzBzJEXQEmrHfU8qC29w5+LSKlqmqqeGXCXC1WjfQhwj7zPCpQkIPkEdMz6Z6bUp/GyPLeun7N4fK/kfZ6Pz7LqDC3rucyOZr7Wp0DDAWI+5ZIJHGfQQc6LZDO5y+u+WVRDtyxg8Cl/U3tdn3X0VQEsZe9noEU51ikbyXy7ROAu3pJBpc+FaJR3poDFo9LsQz1RW7iCEu6/6z39mZV/SLH/Hrhp9oohrUi49p3vqTWew2xQVax0So01zt6nfF4MVjlViXQLnD5gUQGsBxPi/ZxgTDbFhsl2IYNkHL4EoZQLnvtC6gkChw8GvgIBtff9zvwtny1tlYqhqAKf51Pg8BPAcqDR+VgKeGVhlQLOGT85eh6bqnBAxqyg8/PSMGRRBjMHNl6WMCG9Uu/aoyhZycrLbjuI40f0nMi0YXMyGCWnKjtt1PplXzyULY/n4PdimaSksJPmFCjYE1felJOkAiXJSOp+KHwMztR2SY/kiMZRNyBbBWmdIEOTetoFUmZsOsoECj1IduH9XbndzKuqk8M6WYh7rDfNqQKszJn7c4rFrIq8+p4rkLaqpupqyd5UHkf2RqaCOiAAEDmdBUqAXlKvZD9XFc2o9klaEwZOkrFSZZC1PsL01PvDbGbwrPr8VgA6222Qr4j8GIeeHD0J9FQcTEJRV2DkncdRrRxw9rkEY3cUh8s8NCmOYGCWiNM+H7JpeiqqdZb6AZYtykJcyk2VFx4TrG3KAHlu1oAqagfO5DWexzauC/HwLIwj1tTtAvDjJrVNcHEg5I9qe5BFUwTuhJ3wNzg7qBwJ0+SgP3PI2qJrJmwulXQlyybHSpVdd1V5ZLxQLZH7plxGCq5tNH6PmALlWxfjmdYv+FlM4ySA5V6gXtNyvwTecvdTKGWn5Qv+XBblY7Wh7nIBCAFTsXZy+ZB2jno+r/HqRenK9oBNVcQUeOhjn8hVVQafrgGIAewbLOhT8mdXpHjNqJ59UuJoH1qC65zlTPXQKca8uPcoc0A1Y6NAYLlzeh2wNRGBT7z2W3Qw/AIsJhRWggVaaxRrQr7BAJV6iX3lM1DWh1zI7CXOmlcennxpOcF6P0CH6thWr1HZPgLdrkiuCq7y1WknlD6fMDK+rMkKAgMqUwMpReVuqpYiC2WfSH8Me8Y6o6UG56gLaErSmsH4k3KXu2jPyKaJ0biivxQpRxqDZbSqnJxt7oQH1NOVV7IUVLJXdiN/n8kjxKSDE5zCINVi+oFqeyL/3zUwJBXF8YbgYv76s9uqZD4svXDl93+yA3VuiRUmwAVTmuDS0mrbUHJptf6TQHEbHxfbse/gnkOuZ+lgBO3xBAGUU4mklDk5H6oAprk6w6uYEn6e8lXbmKi2Glv8D//8Lfbzc/zrRK9M29OPiTzpIa4/fsR6J093jq9fLjGeT7HttE3soh3a+Cp3xwE5VXH9p2+v+8xL9ufoLi/aPN+/founcRDjCNDpoZHpC/f+pkMICc+P9x/W5qsCm9tyLHeqBVn/by0wlexMYRdK1jyhuT+dYhxP8fH2LoNiMOOKiFgtUc5anxwQ7iFUFQp1ANaBbQ/fiwbHg0gB5cXJOVJpYwrCuAehJUFOzFWEVsCPyFenRXUwFCk7e+Ru2bHXsiLqINkI3+FAcg/EAmvSzydwUCL80KvvpXpgftwsYVJZb8uzXC7d8r2K9sktqsIH6dwZ7FaRjWwVIAfhUeylekZWQZr6e524Blyurmm/uMLm6U0euJ2KWG7F4qI9ClGrb5Eq0mZyu1ncdDAPNOp7yL4eTJ3BhuSIRjWu1JaHrKRy2YYCmYCLBj0c5L9no4zf6/d22GruFLVKHfjje/Y4ql9lenp6W0cdy+nNwznZ0wOHpYT08b0HSD/QehUFSWa72ArnvHnctOnUEzVrLub4ltF0W4lkU7W+y+ksRjY9J61Ay4scNyvn3Wn0rjPofIkDuGS2mLaZNuHDOa8cMhdyefTqU6uEdHJ1Z+Uk24muuT1Wzp/m61E0p8bHTeg9gjW3xxwar/qjJVOvyr8FnEqanczn3wOKmktJPBVpyfupuqFzpQ5gZ5Gt8brWTsmQLVNzQCDn+FNQo6q+GuB+wpV6qQoCeYArgCOfmkMi3yvrMxzMkoHcnzJk88mcGy0n+XNrn8wJLEBZ732M8yeWrsaT66tSaEmP0w5otQtoVOGvpLkyav+ICaQ0S4xJ9Ye1Y1FrucZWKyjzIw1UPWFVOVkrD1uQskMVPiCfO4sIYRcINM3ZXiRN0sGcGoOmDZPNcNslpVKrtLznunqVqYJYBoEsSSp1RvYDVuGXTFdIOZoBuBeHCw1l3mT+t9lMM00HtK4+n8cWzSCjctEctlCTpUO54j6Q2owKmPlglh+ScvT0aZyHxM9wgFVyPou2ZWVfSa4OOOS9Te9DgKGq/UlyTauLVTk/LmDh6n8qUoLMVGljjlyTEwdQkJ2twmFK50HyjywV5sktPej/p/FBTVRUupQ5KVFOaSMMloBAFosQJ6EFlkX3cJQTOMp51lmBLozG86ALehHSY9CtKjTfGRDWEpNP4yI/5CM5F9N7HpdMhblUcdZOmP6NFFG5damMYoyGbD4uMOvK50j5pH4iaKQCJY1bLWiKmd9VzIyL/+BYAV5u+b5VpA1W0uX5sYWjy/i46E1aRmAFbjxRCfAOzqtkrBTfYT5UjdPWfYGXU2P42YEDch23JRY1lIc5ShWR2OFdlfXHZoXIjUksnOsiTCiG1OJhjKuktq7iyXrjGSZ1bWGCXVQP6R2A7yztDqwgaxYfDyC0x3fQbBfx45rSAuTpT108D0387W12EIC10l0kndX5glRPKjiKmewCodVrFSBakmufcwB+QBPvayEURVqazdVLxSqCGKCT50mgVikJA4WBWOOAC/frRUMiEKcLMeGwOpYdI3vEdEi2jpRZgRnminXZxZ29p0JHk+6n2gBdVnAV02RGVUz7ukYv5mxRGwsBWNY7QRN6BjIT1B9RhdVZ61Ut2lxG/xGIUO6lgQ++J3tUeYsKevcCqwJ7PKGYXpaq8yNVrTdbecDsEuwAMGCPRJhk3SkqeFqq3gts+qKAF9t67eusgSFONgO0SvlSqyvGAVkzLZTy3EnVx0BPUPI/5cuaEVOADQCeZ6CK4iBnFhvYq+clRJRgUeXHyhZVMFpSh8zJRsbvglQ2w373UhURnKEVEV2uIbHoLanzMwu5ec1VDMxBTMYWoAeTXsxvr8CDg9FSBgjQeh0HtkfKEvIuTUbA8AnEIlEFQKIyJmil88qFq3Tuac6co6kOnIylbISL/sDCa6zUtoggBZDfrTzUwgS/PvMvNVv0/pWSwfnQgM1TE3F5ISXAFWH5J0ZUlPioQ7TzR5xPjc7fb99/iWZ4cr/XJm3n+8/4uN9juDw52PePX57AqJZHPr9Kxvrl6TkGgCARifESp8uLmop/vP0eEz1spMee3O9RRhfAYY1xSTwlH1C/Ni8yjD0GTpIqomb9EO0wxkQC+/3mQG91QlPkyeyg9pAi/sUmVR5dynRE6aPXt3uKY9vjfILMhUUzYpmujgy4DmNkEsnSpJfi0vSOAJfzZJCXgI9xyig+tLL65mTk5CBNpA/3swEgle+pPIw1ltvkXphyaJxHIAmGDnnnKDjAmqwHfdCEXa23VnwmGRGBo9Jo//9KOLPs+yfWwtGIBK6fmDxFt1OuUlF9MxiWfVWPtkUHm6u6EsqzzJcqXVVRVtvxyMkroCegqL9kLoPyYVMylfcuZtGg9jMbZcZZPSE/VblMbUjeq8Dq4W5mK46SEqfsQRIecjgfbMln+WvNi1iXBDySZ9QaSiOngySlaTYxdrBdNbMKxUiLkRJCR5qUmJ7BCQMzRwFdCcxekZ0JM72fGZZis93qIscoGb1jvWkdLE7UPvrkFWK0HMbAA7kZTmX2FM1cl2pL42hgVtvU1rPEyuyKPN0ErXZmzVAZeDmPI6W8RyMaP09ucpfxps4fkp8KGIiByTYaOLW5DnR+ac/YuJutzfYqyt/MAi1VVTSBvPzWql6boOuR+2rJikoyJFN/sPcJIAVK8p2YJxLy7xPFvRKH6mkwzNkMXgxvMpHZ3+khwSR4ggPmIJZ+nvKk5J48oxSkUNW2owRJLujUuAq0VD51gb5MyP+UkylAatScck4cDiricRB5fUqintI67Lie49DWeIVVYMXTmyqPlE+qgThAOXPLJZGSJ2/WoPJgqxqiGkCnvN8lyn3wfgZLZjuRQlkKr+JAtjJu6q4z3GkM5NIrVs97wIrh7A0nfQelDM6Cz5QqCFSF0hhb1j/Rb+eAWlpMm5qS+pI4ZLZE4FvnRRYbYNUIiPD+zr9UsDPVDTgoylFLAKXKjpkbq3Cy7DuBRYJJOAuU1sRLWmK63lTsxYWwcKBcNVKd07Jpsl0jn1NIyzSfOKq5TzS3PT0OT7FMOKeczyedp/jUu/Jp6I2GzWbtkA+ffUuzYL5679JsWjaJyoopzRrPcR6amD8+5OAixVOVc4aUIhnqGeCS+QI6skc47pxblo7JMVIPRN9TAStVXLSsz/4ogJbqgjBqbmsFaKXYPgBYawwkpACLNWE4gW1/Vt0E7RaObLX9amKG1cKhm26qKOiz3dI0aW0JOks9Q2EVHLJRYFO9D9dJF4OxwrFVyED9EN1PVIxRM0sKKZshe0KhuQ8zROZH1SMTWaG6Wrej2FFs/9WleNwihMI46imZOeBy7ByMGzcYSXgrUnEAtq7G+0TOEpUuVwC4i9kwZhTX6IaLgv1DQ87SWfde6e/GntX+Z3f0ml9yQ6vdsnJXkcg1vXI1peiCRREoB3Te46z8MzvIwkGA172Pf/xyifO5i//r327+2bzEl1eDtz+uwEcD1PcVaS996mBAl9jGVwUgAEWwkaz6u4Ibi2SbeBuzegKegG9ey+qh28SHWiMumn/xyqq+n0V3kIPHFBP2J9o4ZREg1sudgjXqzYctNZnAPqKnKKw5bVCQC+4dDruZIX7OAid/nYbvA7wtAAIASyN3SQayYFP2755UQIVAF8DRlX+dn48tmxXcULBAKjhmqY8JkKgxZ33A6ibzkwE0K0eWGLGLCuw5P9s+odNQWSN3diI+uiqq2pa6pzj29SyVBD6DAqz462LFNrfgUOVPFzpTYBpWv+1i3pFaug0OWEDSV3UEsJ+jglO8iyoSW9F32wjiOOiqcwVmcu+lysK2n7ke/j/VPWcYZRfbLKLF7eh8XowNucyX2Eak6KQ6uBjULto7o8Kq3mu/2zVSfTwBSIdmlFLSdofggxkftycpGfMQQHkrPwg+uWIw809bQ57Wgl8H9xSgapeYF9sc159zYJOgDODv8FuwESPjla1FYPElsx4lP9eZiX8gn99qIn63nJ8ipg99lp6rBK5QMQq7smrSP7a7WkFCqzsE7LEtCjLMzgsltxz/ve/iJuB5iWG5xvPJvlr/9Zc4P32JU7fHpXeP2KfhOf54+/fUkqzR/PLLZW/3sw/q8yX68SXOl1OcL2fpuFkUl+fnePv5M/74/d/j4/1dRufydI7b/Zo9e5CKTrHeJ5ejTkaHSj4c+OpZpMOAVIZFLMyYsTS00xj9YhQwpET7ZsBpyVcy6v0oKoKxzZLtGb1VRJsZ0mGedIYG8ZGHUrktGFA1kla02g4GEWu55hnVdaQ7150aTpcz5l/YvfTmPORzHP7Kp3lU6VPFKPtL+XODQPXdpKgSxiOjpMkm2+nhS1IaJXWvg4atkmJCbdQqZuH8n4fELdVEinohK3DcMr07s6YYi4O5WrUxRJprgaVUK+VYzqEyAHIuoXM7HdnBYTCT+rj/A6AVqHcrCztqAtSKOj1yeUoaa4bLgNDFjgy2Haf1e9op/CyZM7BAZs33VfQiHWB/17mqVRzEEjoXwKjm9ZbEPXIvnXeYuFcY0pG+KqJTQDALvukZua+KAnzOM5U9S+MsSbYNq0rXZ49GQG3lmPq9DYoeOaoZkFAhn2S4Ewy6L5od92JTLeNIgijZ7M+SUtvSdOqyiqeibVky3ZIwcisIACUjp4qJLj6grIJi6gRIzBiocBTR/JQAu9m8D6wqRKITmnySbOyr/m8pmFX5e8ZO0nOAWQId8oYkm3HE38WYqj9e5tVlBUSvt8fvXDQJ9+PPBW4eDHbuZ8l5HoWFsjtTtiISZHEZc4JOGd9cs/IlUWY3Gib13+XsZRt4xsyv097JQk7uvbVHS4ifg1QRZ+d0//L9e/z8+SH7Z4bKTnVJajgMGuUzCGJYtLHMkqAVe/xg1asao3vutuSB4yAcctFG1dZYkzPFsJSLblCiwheybTCENCOmJ5cdqlkHNblbJTqCrXB01KoEJE8OjJCWo+h8TzNiHFde2VUt2VPLlMGlXKfMMcoXlCv03FWf3GMv4E9kZUmeQb0CHTrHTpw5YDNPW+AnI8Vm/g2mloXDnvXK85ipVG4Tzc05TOUNs/azhRQ2AfAytJIhEnRkXmQv2iHuaj9VDbv5mW2TJLqyOe4zOXCIrzedIy4qkk6G+s52sdyxAW4Zwo6QYkHGJSX/JkLFfslHzQJAAEFJHOkFmM4lC4YcHVdkZd6cpyYuTpJrV87UGaTiN0MsSNJUaR9nWB3LsrhNH0/nJT7eKIrTxunMeb7Hx/2q60omRXNppXoYBLZiP2fl3SgvSUwhTgnVRNmft5iJqCs9BTCZKRr0PszK08qbyxYkbh3BfDOSZ+1B1o6qttPIvO2VF653PZ21XgGAcmSReYmfQF7ZxF3zuwgAqhiLAL7bIuw4SU+vcaZuw/vvcb8tZvcoNDNeYr19uDqtcgwtqcTnaHb69W2SXir4LDYU6e6oObDMFvCCgznFyjqDVYTMUaDOLS04U17OJwXnDSq4hlkLchJZQypcqADLFKdmiAupRbTnuANQAd6MMz0T15i7UXmEX+Iezxfn7N3mWYV5iM/TFByQIDUGEuOdUv0A9lOmUiTgIO1IsrUlRhFQ2I1RjObHBMPCBEJhdPFK4KKZ441CsTON41n7d7G9LNyx2ePL80v89nG3zVE62h4/2qcY+zbOyy3mxYE599Q1y6YRBLCDcpN5FMszPKmv5DytLvyIdaPlixjHNpb+OS7tFAsVQtmH64fYLlhdrkO7BrHAGCZs6Ibc9+am8c0Y20L1VttYM+aw9MlvbYuq22I/iGfItsnPsaRb2bzZbsvBut3AEDYXv0zFdqzKYiznFZaIIjfkJVvZh4ydT5AGRQBT57p6CRMgu8fQnuMEc6Tg+DWrT9uXdaeDNn42S5xWUs28p7Bfc3OPpkGOyV6/iaPZdvJlXb2fPfmRYF9gBFvBeUcuqgJWnDaQEbz/LXspMqRL0PkBG6cAz77FdUJevcUICuZM1EBZnk7+r5V8pLxZZTHHTZJdBXU3cvzwVxkvCCr2MipAmk6+GNjOPnuV+av0tfKgHYhWLmHmbLvIXcpHtZawsbybe3BCRLHHWgUhCXK5uJtQBb9Hejy/mwxQix7nf7IvyAucJf9U9EoBAsjtU7u5JQijI2kq7+xgs1ReYvxX2Rmk7S4ulcEx8Ik6+bQxU0xpvsdGS581CzI1XQzbpNxpiiMBCKnYq0WJr1mM9Hhxy5nMWRUuSQn/5WmMj2aIZroFfXTPBGbkQ55jO58FwDlP6Df5l+9/UfXn04kg5R7NL19eVHNDbRvGpxjoHzIMcTlf4jSQsMmTdHG7vcePP/493j4+ouHhiWCy+wUm3JajIUEY53xk8WTvs2zoidNAErEa+a5EOFwkYaKBuXTKGSnO5q0Cfpn4ygO7j2QWQqiGxJW3lTKpYSTvhMN9U7ERxRmTlna/Rmv/FQnIhNpKVIaxpDS9JH8OvztokU1xPdw23nLynb2ei8CCOMtRLB/g/oyj7pmHhJoAi12wnpniLToYFam04EuSWuUOmDUjOiJnV4UNqmBARr4VanD0zI9bDJPza4h0mjJxxNXSOzU20X+7x5xB9kPeyTu7emo5rXbKqRDoKJ4JUkdH5MwncC4Zn1uIfAZ4BejzGTPJ2sU+MppuyHc8a4G9AoqPXEo7tda8P1ozlAbSQNDj8PhTxXEKiH6u2lifzyi45Aj1zSxadMgZLeNgP1hfrpR3bUPlKVRFvypCQZl1ADFgQGDUANALS7XILbv6k4S2qvNm1VgnJaZjnqXEDwFmyriOAkNMtxNDcCxFWiQYNavue7MXMfSao1wzAj1y6l2IQNUn5fZUMEQ6kUymt3xETEv2hoJRGSmTff3I6KpWsmN0HCiyE0bkHs5kbgeibnaStbQUA8LwOZ/qCAZ5SSZra3mgZiyDDVSUU3Gqg5VNKZbWiXvxTdM9ZaEe86qUvB2VkB+5xOpLxTqrvBUcGSX+c2/3UCP3hER43o31SCDATHru5CxU4yBVysGzSJQOQoErtyq505sqlQsEc5h1s8heN5LBas3xd8ubxRgcxVDsqGpp4QxmG4tik/3cWeo+1wTO95nqyhQ4II3gUw80TzAgB8BISgDHiKtmE3kngOSU7syB0nP5kHSwKvv9KrBh0GIgSPCOvSJBWUz3j8POcktAl2xSAmp/HoDjw1BgQvcxOwV5xwF4Oj/Hz/dr3N9vOtSfLhelV9AY2WyLHSdLwyzpcdoCyhnbPwcxPUYeZxe4B4wE1frG51g+3pOpbeQgy8fJKLaA4tGjThbWAa11jvMIgCDXxKLzWl8AWQFgKrsqMOCTpkKFWv/K03EZeDd687o81pnmwUwqoIYiGoA37XUx32bwYYM6cngIFJCKoRL6ncAKrK0CN9XTWNF3wONoKeOEvNFW1sGBOQYVlnKeEe0KzIQ4398sGO6dQQ/9nrt2jQuqm5cv8Xab4v5BI3OnZvA9pFo4Lhp7Ra5qPcCgYF/2uFLwRCQlAJJgCnl4rAkXxAG8qtIs7Mzg/LuPu99F60u5moD5WQCO6peAtJb2Fsi7/uEv8euv3+P23//v+Pff/4jm6XucJkrYb+pXx307UnB6mo7DHMNwbJLwivGEvcT/UNsAV3NWdda9jRM981Zy4L3G2/NZ/qfUXKzzfVPbGOZ+hmlTMGKPeWu1zgnGIH9TQGxr4/J8kU0DlDAH+/JuWztcMly8yNljTGO5CUwAp7VGVhcXvAIGRbvBujqQf2c85BMogUVrnAI2zL/2RAsDwvvixyGPZY3RrB6G07mLYtdIdyKYkb0NmVOCUGPbxm266ufk0WGHft/GGBrYRlQS6Y+qmq1tn+SCSp+5Sl5JTiVnhiShGlOKcNHn71GE70yBR1Vzov3JJGTAbJ0D4LrG1J0s2cU538LtJ3h/FfSBCwTow85mlfKUXFs9xDVTNSIeUXoUjRd2mD0l25KAX5W/1Uuc8bfcWe0/lMfIvFIwRXVBXbiFlE3Z/DYW1vlKuxB8YNfg8PngXEkYsdRACSjNqCeyaie9KbtmirskegQeiIE4h60CkyqPtMLGUjk094nAmtuTyIPVuPJJgi8AsuT1mF9RYI1ZbMZhnZLlNN5HMj5cRlUx3Qng8RnUdRYPKoh3Y/9k6x5sm9Pe2pgEmLMvtJjzTgy1gpUEnAhYoKiYabV0kR3IYtHJAAAgAElEQVRk32Dvq4462aYuWEeLkUVzjeScSuhmlJ0Hy7tiE2GlYb25x9LSM9ENUxQw4iPUoJDfC0HmPGfNIXPOOS75udtHsQAU2jUrYmUFwQEAZOYZsZzU+ih94crDFIBW4N5pOVbz1NnlCq/YRc6xCWCecy7SLhnlASn2ctNYgTck2qadDfuKSrQ84tDHdHqO03qPazfGSecRRVBpEwLW2GOiUmzbxWk4SYXy7fU5Xr/9Gs2v37/uatYJ24Bc9fwU4+UST8+XXKBEoCNu8zXe337G9eOmfo4cskkRWAvLopY0EbkDlKmZgJJASo7a9zK89490MonOLTSt5EDyZ1Xq2V6PwT064YNVMnCQXKp3iWpLs/PYzaqF7sGWCfnpzCk/kgUsI+zCFM4/BN2bolYD7fpugoZHWwbnSWnO0wmxJMv6cadc2XFSyjDGMXM6ynEy65EgJAv/VKNwS2eNW+3Y28k2mHQzYkk9EhRrfJTHAANlqt3+tYGHniZlAFp8KVhxew/cV7vwxdg86t76s8yvsUvJcjLvpxJQ1PTUoLb6aBpAVvEds4GWLDg4oBYjKdMk4sJhbxBq5uJRjvLBOMrh+9QaodZUVTxVFFJOi4u2aC2ko+/csc/FhRyRlwzzE4tpia5lOB6/ks7V+Pjd/R0OF3TsRpnW6lfFWvcqrYABucM6THEi1CzZLUoEKByHcm5vvf/fFQJ6jKvnU9HYrIybCTgHOyNnURHLaohtZ1iFSbIvKC+pAEYFR0quISPxkJ0yFYArgiDumZeR9szHM4mcjX9zXqXRz+urR5IakcM+OoBCYEe95PwqDrUA1mF1+G/1EUs2v7YSuTr81Kgl88f8XUWjFZjJXC3lHaRTnchSyfJyRj2/6PoBbAqsqFig35GonPeMQaWCT0U0Cqja8DuXnTXidYFMDAmQGEixTRQJQJaVe0cgiqi4GUz2o3JitNZ8oGgcNQ+2pw6wu2Kb5e0pHJBdyqR7FYVw8TI12xb76Wg3Nqcnqs4zZG5HWgYf2HIIXUBEBSFwxLP/nVs4eH3omYsFQypTDKqqWsNQmm2WzeKoYc/IwbMTqvXYDE5v0OHm/HOlBLQAAuaAXAtYjwoMVpEzik+4cAGHZBVDYh0PyDHF/sjzjn7o43/+X/6bKtD97//r/xbrCqPXqIrp8+tz/P7bbzExR4wVQcjcv0ofwEFVoAIpqSv28T7Kac/AKLBGwU9yPvY9btd3N5sWMHP1Ua2VquKcDomKKpSaQGfCFpdhl8OuNaT0RzyHk3PIJljeDBRqL1vjwvyomBvuDBIuOS78HWcPBzyLHYnCYtTNoKpIi8rNlzSes5V9nPtHz0vU+5Ssa4Y/M+Da0E2vo0+eV6+CUTAQPBdrfV7iqW3jCihi3+kocOTdpQu4P3sUOSCSYYDEFM+saamXKKpCUMDrzSGTSjcRSnIxJEmlXbSlH85xv79Z9g+QU5ScnqQOTMk56lvlNBqg9bHTEPwGgLpnzC5rKlQ5f9k2O8kAO2StT//wT/Gy3+PHv/8W0zDEeJ+UswQQpuqlAg+0QRhRbi2q+AhjcaEHZfYk/UBABbuNXRLVBSA7xbLRDo29Mqhw4TDPMc1X2TladeDoqY0CgFNJbADQLZb+Emf1FHTO7rp2cR4HtXaQLDYl9G4pxt7ivHHLBdknFYXBFrnQC5gR5uInHRXUXo6WDDwmwlIXtqF0jCvfI8FDjghDPzlzM+2q1p9ifWZb2nmOmWBLgq+1WWPQmkVKPcY0I4fDDsAoRZxw2KOLP9Y+LlSk3ammGfHlHGI5fr5RfRNHHwfWwcjJPTYsL8zc3gUXCfk6jdQBTSoq5Xoat+ESF7WYuapyp9p6YKu7s4gAAhNSjQky9nHbHKhDXjkDNNUSxnJv7I7TmlIOyNkhmwLfycKAdSWAg8QXhtKwEkVBu08q0CT1DetO3jsgnvxhxpfCKMhByZDl/e5a0yvVexuYIewX798I7HrLuA2LArQAlyyEt69uNUWwjs2rIjgAptXFLZG4qwCQquoC0FCxDHHVu2NXfK4gh+cpHDm2+gtbLv9LwVIrD9RLXrmJVIaFbHD4mEAH6+Pl9VXVO6/3JU4qeuTqvPCXqEhQKqgqrOyYlV6w1wB+pM1W/jjVi5YoKuIjBQLFkwCFPC/+lj8nMUWOHQygAlQU7yRvUPmjBAwi7pnCIiJHvR9RBo3aOzC+ah5IEEEHGuwe54aVcbBQGlcV4XHKiFSN2W4H35lzeMjCR0UeUFRH4VgplOwPDpyrvRWMVfiJNyHQisKAdYApJ49SCILAr9qe8ViD2+WIwTXoRNLbogi1gy2Wl0CPJWRUYu5jo5gV2IugLUVy0ocm8PpBG5BtUhCOa0H0wRwPWxfjsMfTyyXG8SmaX3/9JrS2oPceTzFezvH0/C2en18VDaFfysedUr2zD2MKwejkzB5rCushkzE9QdRxJ79DztYjP4oD9+X5JW63a7xdrzImytycs+dQIfRkCVnEbJr6Y7YpHagsm+uyw27XIVld9kKyw0zC7KOiG9FZlXgHlM3OfXGQPfuEzTTZ9feqT6RZNAOgI9oreSqbV3GNQ5bJAlZic7nIro9sSiUXiatq4WTOinwi+0PSgzwCR8QshXN85LxJHkjyPFWeshlp5qvVpaWizlYhWtjlcWYxice57PdyM2ikbNlrUjbMbOLnohElpXRWegLazK9zhTEzCHI+M09S0rWUd1lGaGamQLHlHDY+/pO5c3IgUVBfxHY4P6CY1c/sYYEojLedbiLhziPE8MLqZW5hMTAJIAWyleNADoxBvBjDlfy2U0Z1qRz76P9XwFJykKOipsuYy1ggeVEzZUtOC1AKhGapehdYejj+nyvTHlAqgwYGxw4gFPAuYOjrJ1tqqsb5WweDm1FCMajkY3jOyGXRQUuU2hRXFlyvajQpFdHjZ34uYEkNlu/OORsoD10lvunZBFviKnAcjAZ+LhaANaWvUIMXgNMohtGVhxWwyGqoj8JWzjfVulGSvqVOWouSbzjq6FLc3rOAPAE9SSmdwD7iTE2AN7ecsURckyDnQ8EoKRbIjzHQLLarrqstkPtVwYcstqUcFxxZUW4ps222OKvYi+0X+wSwdLt95Ocqp+SUQADJEHuwym67cp4Khgm4+uAWMNC7YrxxBF212iglATaABukpNoIy32IB07Ygz0PpkUUylOsgRjlTeXEupe70uGsvYC85QFTgAnkQr2mwLwcGiR7F1AD7MA2kFySY5eBRQZWUiku18Mm54TBWXqwCCtU6iGnxzyWPle122wIA8DDiaKe0TwUvXBFRtlFnDU7HEvudA3CMf/kv/0G5a3/7t7/Fjw/sJctsiROtc2aYJQI8vfLHtvs9VhWccJEKBQdQrciZMYBVVVCx8eTV0L+PvDh6IlsqJ2aRHEtyhNgfMBYltcUuqPicZf+q9qoUAoJ2ltGpRD+ZgdVugJmF5NQaUDUDO2iMCzK/lLQC3IsNcNskM7JIiWWv9f28r5wP85g6UThAVGTG7Ss0mtKIZ1GkPC9YNzgQauOwdzELFO7RLTggiwLAWk1rGxeKne6tqmtSwMGVOglcpB5EqgAHAZwegtTZ/SLF2ymqyHf4/iTHX32KpbTZxB7ynOQrGSAxggBb1lzW0yaCnLUOcFnF7cGuKbcUH6CNUc7nXc8OYwVIQiRF6OqmbW6AzhabJQc76Xc8EzZgWocYxzaa6ap5QmFFcRLm5zQCbNaYb4sKD4o1alBs0TvZhdNuPIsCQvTdowL7aEAmJsMFBFl7PUVYOEvUBiSDS8wWsZTmZBDcNHEeyHvENswxbVPM7dl5XKnwwD7DcEjuL5a8Uf6SCpUA3JSPTL5lxMfK+WWAjslGmdLuyF3ZN6wFN7tnvw0BGw3zC8AF1KGs6eXnaKXRJ3lb4oOxGxAMI0efY1hhVh0Ipqo/jB/rdVZwGCmtgetzt8QEgNzHeDnP8eWpi7/9dneZGBx+cyICzLCE3OBr5zZgNwAvqctZfIZ8O0l6lYR2kZzVeZ1Ivg3gBJWVxx3x0k1aixNN5xMg3ggYbX4m9r+YYYrvKC+wU26YfBW1tcpoZRYd4hOqQCrQqbvHSHsGUZUEiig8pAx+KVfEYBmJJNsK8CKaCBgVYogeGaeu30ouaQkogItGL6RDeWxc5NAKDdle2rjo36uK2ABw8RWx+EPfSoa8bHdJYa/KP7W3i8T5NNCLFLm/AZnlrZtaq3B/CnCyviQfVYcC1jh71+oq9ixjptYl+F7zGmeYM6VgPXKlS9mgtA2CUIITTZDhAEiT5FiJrQBl7M9dgS/WKLabtIqme4ronSLn+SCP0sDLhBIBoLRT6gUK8KxuCABYrZgYu12tFxfyuilAgxxcMvxeIAtQ3fC7hNR5YHrfkjogRnl3vrZS4pa490OMrC3ULVmAk32tE0FBEEufpePIStzCJkq/QC3SqqZM9VOFNXSxK6e5tMMWu6hV5yvTt5ezSzYg+82SuoHf9P9R9aZLjq1Xet4CsCcAmVnDOSS7ackO9wU4wrdi+3rlm/AP64fCoZAtdXM4VZWJaWN0PM/7oQ7FDkrkYVUmsPc3rPWud6Auu8wwFkCPos3k7PDcZZ1Ok/0Ga4zs2uVmqsWYuuxxWtXlvKtx3dfreqrF1y+fhHXk2k+bGqd1rdfb6sfJQ4iVfThdar6e6uP7j7ocyaDL4f2kTlIMWIxIOc0o2Is1loYejv3IobCp94/3QlTsSL/Z8WpY0OhX0c+k8aKbfxq4PDN6LGR5kAZ6LupyBeVJwWsJTKHS1OAscCmEFGjEhkCX7UfNCs4I6vkd/ajDG4uOycPT+TDW4lkaWjY/M2JAxJtRTOh4HGQpRNL6NUtrTIJ08kgh/MxVPPF7+XMWJUttmUVuGs21wcitichUhgaFZjlLNg0LwNIzFsTnrpayapzGRvdt7QmnmxmYnQUGhak1Y/i4PymO0lqlGoJqNJqhWWnRu+m2SgEvi0pFWdMwhiL7ux4zDolpeGLO9KQep3Gj0GlaESDLp0jYxiCLmaaLf1P0PafS/73ZTQJXkwsGnScIMqJzpiJZPs/JXtPwgRQ12pxTCJvJrFniMdI4tgmdMZdDfoaTs9B9bep8p81hq2kpgihm7TER4b+LGqExEahqE/VnRl0r3G28pDT/nrn5bLZZtynU82yftNxMIJvQvQUcx+m16Te5iTh9O+hbqzodPjyQ4wDWaMzSm6G6hQPJz+TARZ8jYimaGB2Yei0LNi7ARc2XPKdu0aew1pk1du6hAD40buA/j2sO34RyQ5EjRwgB99NgxHwj6wDjh9WXyW7uCMKFZpfm9wlGPaeETKHUsDaaetcHUeQSCdUJ92XocU0L0Sb/FJBXjHAEt6B6DR62F6c/nkgCEq5xGkML+axBL0o1T5i2pBixKAAFRbc3Jzz4pjHLM6OWBjuTUjU0LfuK2AreyYKII/a/rtE4WSdIPuh0JvZ5tgG3bDig7bRYArUTiqIwkEhkCJ8V/SB77sx31ek3+xfK3QNND0UUyGijw7Av83cwvSD4m++cItNJEGcn0zpdHJOfRUPOd3VKynSdz9fcugW0ZIV0slE0I8CAo4HYNnPjKGXnsjvmNOG73a/eP9P2pfYHqKj0YGcnjfHvjEGXBj78edZZP9VyGuvl9aUex7k+MHmbQ41EM2bTwPvSjfBRy/PBCYZB0Goxq+kwuTBb9JP3E6gzfwdmTmQPMxcuExreXztP1DRKpWT6WuYpr2aagtjwx/ETcLbR+xqFPFKIFPlhLPC0mKAxcWgMCJuIhGxLjXMqGYfy2FYHQKHRi8drppTscwpGpicAKzGh6uts/E9zSWQ6JWBJg0HsAoDURZ2Lmskr4BHTY6jZc42PvoZlZCcB2++1wuMggQPVn+e6rJgAwLZIjIXNrVdnSq1c8fl8fG8aQxs8CjdYTQJ5aT5pTjYUQhhw2FBC6SPXMI6EiSuoWk9dnW7s9zSdTk6oCdyrVacBz8V7bfjuyjW4rttEt3s1VoOiMs1loh8yVebcmp0uMIl7rF9qfWOCQoD5Oq6L90szZZlbrTLWug9Vmcw77hdeFfPFxImwopiAsPbuNS5uNS662gtIJisu7A32BHfcUNNQdVlsamZSf8n0cpJaGkow00umyOgSqXt0KWWSJuW2q53PfFVjx/Qg3wevgMslzIfz9VHbDiCWIpliPECgfb8O+4kMAJBBogA9kHw7irz5cgi+3CQpnIU8e4x3kBPZkPPinEgFHCIrE8Bh4hiDgXCrOl35rnzuc50F+seaaKatyVp8EgBPv3Y9sZpvF1gNt5qGMIzwerhfkh15djra23AySR+HwWYIKh/NodpqaZ8ABoBm9/rzJ66mRe0PZ9eQSmQmmlX1weej8L6ddLC9d+jJ0PIxkW/63luaQKj1Ohg30C4GgJmMAxDdzlc13jwzrMYAFCn82buGXzjBZBoNQHi3gYfWfDrzk3CJpRFbVc/UFNCQDquB5VCDBXx5bprqhF4PwEnt68AFsMtcdZx9U5tJXdV0EhAPZ9kAlWcZFKEvR+NPM0uDeIqZUjPgovHdwd7gTICRwJQVTSBxLqu+Zs7Zy7ke/UstbmSgJifzBbfP6zm9h6AV7wSAJQ6oTOwBgmcyIPlZTt8aA8IzGnovnwMZHMDbwFhdXScxMC5OWCowO/SdoP5hGMafz8QQcPEpVZA6jInNsNXplwk28Cb3qD4T4ON1DSshWHIAa+9R+jL+nxbDYmQBZ2Zj5TSzydD9k0eqMZsKhYydAHsiTwhAwRCAdwRNXSmeDtLoNGkmATqehpx9PVbnesD31YgP8CF3iJ4c6iw458mKXDdjoqrRiSO67LgE42YsQ2F69SxZTaPeNePrusblo7avbzXPfe0Pf6/iLEKD+vXrlweUIh1ou031r+vabrduymkafHnoHzDQOR+PdScMVHehZ5f/tNMNDY6F+FOrKH0mFL9nYcPDYIGo7eOQxEqYwuXphteyA1nk8oIDyoSiYmREaH9SEK6tmzc0lgXFdPFSly75jNDiLI4f6GQ2fhfEyOys/fFQ63Ht5X34+Phpx6v20Hsu+kLWREKk06RIX/1JqQw1imKdApMN5GLUBGJyg0ObU1fZJpP/aASUvxKtEP9znAzzr0zw4kZoMdc4vXwWiwknBZmiRHOQBZ38sRgTOPF0go0NdSilFrON1sIzf05rng14G7m25i8D1Lgl8mfRbKZZtZG3gUDTGsobHxGtC7Q0ngP0PqcHXmIpGjhPiXBRJ/M0Jgr5tGWs5YJjnYiGT5MFfqZYmeZJDaLoUFMAlzsbiWL16VyldbffL/8/RfI0jeoDnt/bKQM0quYg+Zzy5bk2racNZu93ch3g0sc6bK61TkqehjIUR41iBr069MpmcOTmZO+uNC5hEpDsxRToMYUJNSv/esacPKnfoV1mvbBfMyHLOw2Y8Pv0PBdUaDA0KEziM7VV+2EhkwkTazTBtFDl9Et0LfE7nHqrv2rGNxyoPi+uugBIY8858VJn9h1aHim8VcPQ1evrpnbvu1pMG/UuODk/p2heYjS57plOAwumRR4ZOre1Ncb6hsOvOUdrWJ22oQ1g661qHCl4z3U6nS1q3SoWi1BME+Pj822MAq3xRWlp2p6mMewQLs+rn+WCVTXFQZugihIXQFWo254DBH73oeGeT3PMY5yYRaESgK29oxZdwyF+uwIijVUjDeDNNUuBYZxIy6AdJxzyAqSoVePjYts/ons6uuc53JkSc572XJ4tIoCzB70blKFQZBsApRtfJk8YlzHps+m5YgSztOichqFOhHFzgXdDzaeYz6CHp5RgLxnwDRijA96QaRz0rH7wYr5ByfPZYcaRBtOgetBV/kw/1bTZ1OGwr/txH03iFXt++pxocSk+TuAHTLOlzYKG824vmcgwyYAOClDHETxuPPvP15PUHSofLMt556C/LuGMPBPF0KixT+ZADro20eez8Ed0A6SuISS8V7rRD1MCsR9Q3+KeKjqLkcaMOQWOn7B0uDOYY53dIzzzw7ExT2zO48itBpKiFCe/oVGSmxvifALESGEmreyZS8wUANqrPgKPNA+/C7fz2WjeaOyG7PS4n17qdGOqBP0pUwCaxphP0CwEGnx0NF3ovNNkzsteAxoKU4okZzEaqkC9xXwpyDkFHe9wbs8FgIZ3wu91oNzuNd0z+7FOjLx0Tb/UyGSTdyW1N562I2eCej8JXI1ulwLJu94CtzlCr4YaxkmAWw2xU0syIYeEyZtnGOnGhH0900folaKPzUCvTZGtJJzIn60LpCMuFzW6Tm91Qsc1cR5FotCfT7XizuvHGruqSct8lZEx/kCjdRtqrrMGFfNyskmAyrdmokXTij7JPMBMFXa3pfcgzSL772QhC30UKjQN0KvT4bfbTsOR/WqsGSOo+7XWHTRRGrWujmgM2dcr6JiPGmzAOEy6GgTzCG2PjwENA9RTmnSe6sBzEvNFkznUKHUV/Rtb5WITP+DY3zIep2EhGGPGImeG5kf3Ol4utW5TW5o1mgLATTV9i1XN17BW+m4TAKR71OvLVN9/fDhT/l2Hn3zBmXpK1U6moWhSoYcT5UGl41TRazHmfp6TPpt7Jk73mzqugyx56L3Lwv9oYoo532rqHnUCfHgQc4CuMvEQ3JsOCWuoE26gRZ1H/ZVzCSMqMvPU/uo8f60RM6VrPgNHzIhuk/2MhtM9Gd1lh5kRe/h2do2F+Ub9Qo2MRj70yy2/j0vymrB5Nb13mqgMMwAl1DRDReUuseRiz7BfujgnY5qGOQzJADBKeFdG9ATIVSva9P8nGBc2oNnAC6aoAr3JuWUaDlB1AsSCucTEubt7XlCWHRxWYNaTrF/ySJ3AjUNtlo86ngMvbaDjY4bVnDeo16ixLveLbrkDhmVSOQEyV4IEgGSwY86rSUo5bIJf//yLte/f/79/q5XmXpk6IxWgjiGrk0koNHf20hU3blkZWS98/uNyLYWVAZoJoIBoMFEapd76qZsSPyMPe6zVzFoOC471JKuCWrWjdjyloYaZaS0K2JNnbO3pND/1Jicw2nKiQ6Apc0TKnGqAMp+H9T0Q7fF0TlHjmymsjDSdlgJw65S8oPHvnGACGvOZ+/VknQc4xxoAcEOLLSuEmkejxK5ehnv1v/5BYPEFIKOgnRzrcjrqnLz49cvL43oPUraa1vXy+XOt1xtfAl/4NM/1bf9R88c+ERRMWdj0up7FVTN6jQQVo6NU29NQWeMpWoYhKE6K05hM8GGdCrQcJn6eRT9fkqIKTQHdeDOoMHDT7trhtFa/j66zMaBwVSt5PNaCh4NN85ECikt0qGmcLKgU51JAEVTL5qbY4O+2sT0LUf0QF1s/eVDqvtWotaAEoHDDyMLIYiBf5UnrZedzaNiEtPwtRL5mWJ3jDJepWivU+fs/aWwgqS1rp01vbXZaY6QxkRNdZDuZjOUdUMRGa2XzSPthXlB+1jMWINrK2C7HaTNT3KByoc7EFDPNoKYqMqIejYIW2o6Ii+8au3KeXWgcaXJDJzZY+KkpRYCLIxwHI59/u45ZS6MgKui12UozRMNGA+kFCq11BmC4JD/q2XA93dCkx4W+ZePxD5l5z0b/2bT/7M5//odM0i2bfCaZFkiL7PPdaHJZP+aPSfVD+xWKarSAMYt6FngeWmQpOZlo5hS3No1vlAc/V5vy+v7Qp7DRnYJFKyf3vtGA+Swe7Vz0rWnkPf/ePMZEKdP6prFtDR4f9HZNFMtzivmkF//UXlKQeUgRpM3BAq3vrK6ghwojikVBsawZCmCLgdBYSboHCDg0US6NRqW7hoIJTWIxrmu1utTl3FyKFahnDMglCTuBfY7A/jn9uNMcuA65tZrGQ0p8NKwOWhtlWboLyL4ZUFB9YgrgedLoK6kn7o2Gea/zPIe+x2RC/XGmi6CjF75TpBRxyKt7vWzWtfr6S/32b381+D5ABnTQcA/Qed3PZ9FO3Shdi6Gt+Tx13GuZZBa+FKmccwEjmBQx+dsdjoIDoaRyIdHIAf7QJDezLCgyNiUtzqSZh4jWOlVeBc3298UuPP9ytmNRYdwFP9/nlMkl10bfUVAsqt9sLDROp0udb6fq+3VMWrlk1LkPPitlfMPkhXczjimsBZHrC00PkRsB0QyeX6xqvX3V5AZnbwo7XAl15gbIwPQDKuYFuhdnHOHpuElS2IXaCYIvZQ8gg+keTSbNC7+Tf3OZA3CaowfoDNWVwitnIfolmgnALrQ45xlDg1BCPeHsHpPRtVqgs5wiu6COBJiJv1MMpDRLy3mvmYvTWBz82DNdjUYgxMVwZo8zGfAvJybrp4ZfFkAZdM33rHGoI7WhdP5MHqJJzyScvSnFVXphPASEjJqpwgbtyp3mEsp2zGZY68MNjD8OpEz+eI4UERZEnGSsx25Z4ypnnCYwS/RSzCGYWrQJJBRTAhWYWEtLXVnQUqiaS4YJA7UI5xmDAJ45rrucbQ74WnxVK9zQ4RnH5Z+LEy00xEwd0lTxnqVfuqYbuq7r46OWvEsAwo99pkdKqSJ7Gbh7YL8B7Jo0Egq8cgmnsin4pO1TwHMnD+vqxqnqdIjj+2pZL6uV7CmYAlhPweFVS8WEBK0qTojqu9A3MrVvZ8jlVidpfxR2s2AEk2lppt7D7MXYHAg84aYpC4bCEG3hrTqzElPMrodHnS6hBjIRYRrCFOb6eFLd+hqx5j9fNE/hOUBFPOJ4CRjDlMI2iJ2eM3LAlRgaoKyeFjvguQbV9VEHtE+PubFOaHQCCPXLsboHIBZ7Q2KjDq/kRQozLtC6LmvNZKYLcNyd53oA3l92YUf4e3JWzTRpy67GcV3zYRfDP8+ToR53okEedawu+sZmBoRhFM2fUxeNxqhRUivoTcs+Vt149r+f2LOmbRCSTvEeCj1TT2bqfOf5Dk057JfcJWHXfHrd1MfHN5teaP7sCe8kG1cAhx9Vvm0AACAASURBVNxZhtu3fEC5GIB81Fo2EDg6A8RlsseaMoNP58y4jWaokH9THzAhUibgmkqIPDErCwSlj0WdGMAxeYeZ1mo4pVHeLytpmTR8gj0rmvZEZyy6qQ4ANDpkJ06CZuDWA59gWINKEXYI340BgWpdfFdlF/Gr+LFXTHGkbtKk5L3zzGUbytRqWkL+uWyWqm2rm6+E2ANIdVCRmTRyNiW+hHPrnf4ARbAXVc4o9hogJ2cKDeT29UvtrdP5zpEe0MGi4KRZNBKoAQpn3rueFHc1kDqdU+etRw1mzh/HunLOWN8h9QpLSGbU2NfCKMMAEd4vTQ9Psmjn1DQ1i9NlI81Sq0emguN5Bko86+Uy7APqGbSuemrA4EHixoBM5gCANQOje/XjtkWvhIYcP4bQkxc35t9x5XYNctc/qN84/xs7ia0Lc2qgJmsZoJgj4dDM2afBJzTXpayNaVrXdT3J7vu85bsBKCIBYdI+1OKPv3x+YEFMVwuS/vbli0YFTCNYHYf9Rx1P57rMxzofDkHI/XcCfTOmaE2hAdFxhLJAatQ4t15b1OrUnlpBfRxC0ZJOZyP61BU+pKaOa7KMrtqbJ9cpmjxH/tiIa8JRmiYM/Vjv336rB/wIbIj3B/+ZU0iciUTMm3kGF8H5XNd5DuVMhHdZCFwTlBxqTwxamo7IhpAp+bX+h//x39X77lDv39/jm2XnHxoZyLfNksZBQ51xp1WPcPFSUH/4bHRsnkJ3oqFNPt2jRpFpmgYmvmz6HExiyfKi85+lmLKAOLBAcQ3VzVQQyx2nhBY3uayc5OqURdh0itiVTWAmNoppB6YZyaxLYwftCae6NpjltTtpzkQCpFmDijaBjaYyyCkT6cSxMJmAEMAzjssW7rvW9T8bvzTDNMyUR6CxHDaAX6cTlOMWs9I0HFkvbLhkjCV24KmZ/L1dfDZOMRho2aRtEvs86KUQ8JmeAdiNWmtB+dQ/Mn2kORBEWKaQ9aGGoiwVU0E79NM4RMqr13OgGSK1AiygS6it0Rr+Xnirj6LJdEL7jJ+IozB/h0aC90wR5Odua+nZJ8RdNNTiaEnjghrHXg7fuBrbSAIGtGxWizKmwxy4aFSgFK7GUJ9do6GumV+EI9c0eTmTDRu6ejM3IK/tlkmXmVPSdPY2p+aXNfMrz+7Voz6/vDoFm40GAMBpGVkNUJJd4KW8NF4IkIVnb6vPZQO6fT/XjJX7sEnzZX7bM3Q9Lo4cQgPUSXQt6Oewu6fwAU1Dp8ILg9pj4cEmIQeLXLJLDZvXGpio/vZdowPfBQURVMc2JeQmNbiZy8AcuaXNgGJ8Gifp5dH4xlmVpRNzpu3bZ8+Aj/fv7ecFbWAfDcMUfaTfOxPTMDoSDSIl3Clfpk68h7Eu5qbpAYcBSJvISL1jL4PuAkJciQxoFxe6SvYzmine7XyvM/sawEy33UxuzbmjqaRR7YgPfq39lYv33fMOYMoojkYV593E6CFGHUyKOJf3h53vAOrotU1LvaSfnxkRv948Y11uSCfwCCBBj4Lm6ZILDXjWQXIJxY35ygk0mAY/9ujSGlvCWsCHmBmxZGl4AD8MSbKAah6yzRiNKRgAmyYPFEpOWDKV5Fxm6mhx8NSCcimfGztHZgE5W4+6nk91twFIQaIMgyvPMzzoO800xRdaMwxWoNoyBdVh1alKwt1tGzRViunP08hCbSVACA3W4lYb7gPkGc2QSdqyhW2mHhxQwk2NUUEhyDplYkpTEPABzVRjxmhCEeBVKqvgS8t0FlCLh2Ta8HLf6Dao4V3T01oEJqDcfhiKc6Oic1/Z2txnKV4AcaHhwQxrlF9lDhhLAOI0bZd+CVA9aQCZ/OBMGM0wzTN1AlTA2+VgRnT2OdEpV2nKMRajYW1zCICOfhNg5LBzT/N+icw46nA51xpOz5D3Lohq7iJOkzBWeCU0QkxN0NyDBMz11o11OB/ybGjYoAmzt2/RObHWNYi5M+1g/WI8RAMZDfDs91rUdsE8kolBzD2YjAKQJBuV/5z7BqqorvPtXoRirBaZBh1XWyis6KQAGJh0cc5ZB8W8zAaBSUi3rONtKZBGSU4h3BN4rylhQEHW5eWp7TITEjpxAP/IFO71GDbSWfvHrfY1VXffG+rO/tlL4yQze1HjxL3xqP3HqdWXAQZhI3CfHGhIFeo1ExLAzewKJ4zeTzLQ+BxMXvksfQ1o13CU1GUZcGiq4411Y1DEz0xUVi9RIsm65qzLPS94S92DeyV6yWZgZl8nWHWrlSBRzLWg2I6cwWryFeELIphU0OdMoeTKrCimOlrKMVVsFFrh6eZK7udnosXnUXbR12LKGQcKwDMwPoYOmNpREyA0usSYhb5tvQg13AgdNHKL4mQFnJZqi5bfW21VM+8Wdkp7PoTXr9fssVXtGirJd9F0qOVHbtQ9Zt/yeYwHkzJOExO/Cu4sGljuIp7X80hgzcYTBMAjHhdSh7tVfQODjG1p2IsQVQBXoNquekHJ5TjWX/71X50qc+7gMK77LnrF5+Dqcasj2ar8bjWiuDAnh3XcAAgv6nGMWSVTWuqw5R0WDuuBXwovO5FiRtlxNlCvqiEPY0WGpXd3GyyZO5z7JqaAsFk4HzKlJxZFo0l9i3hJWXewwJbbdS0Oswwvdf14B1hTZXqpBPI5uIn/UKuFFzVJgc7zZq3RxAO0PX1J1gv2fkZnyDM85wG62j8DwOumTn3tlv7q05dawMBZrep9z527wETnywNdC0QXHFint41jWIoKiof9bufiwm4d+irddTL7Qq0U5fdBhmZJAWFBLVcbQBnkKFzs2EVAX3lSDZtLZAvMtLHh0muaHFY8k8PjfHLzSnOxWG4vRqoT3PKh3j59sjH7y7/9q5bi0tQuV+NIuFQogjksddTzwF3WcX/wghbNFQHE0pnJU8w7OGT576Jiz2aNC+hx9/exaI7HQzRxNF5QPM0uvIXPzJE4cUTSAOEA+Xtkg1NAuPigJM0N1qIVxJkCztD5RzKh+qH6LYjcUdRDTj+UufQfMadgcUL/4ll6MEUrygEP/z2UyjTyXE7Sp3g3HFTNCISNAKWPDUuhfnp/b+80mkWeqcZhPA/fawqRTKzSsCSOJZmVUmtFFyg00Z9BMMnnpBCVWvU0n1HE+3txTJEbkxoyeUBtUqhJlY+BZVyA+Rm6hfLPUuioZ7PYDQ8+LoahA9sX/MxZbHEpOVfjrpYj6qerFqYA0aR1NUyD3+86R5to4YWe5Cnabs/HPh0k85aGCBw+NGBE5okMME+vTWR/N2NqLoQasjBRppYA1Yquz8kkCJbGKE3X0L6TOqwWwB5NyDMz8zkNpZtNA422BjOr0IrTICc/9VHdCBKdjE8bSgAYzCj4Rn6gTJENsB2HFC3Q1GQHgoBy/YbiwQSMd0Ch9HUAMazaafqSaSBXzGro6k+/fK39/lAfx50LOtNUQIQI830joKL1qA3mXstFfew/kuXaKOfotBKdMyVkFyRSGmZMOjQrMHsNICmTO41TnPQFoYzRFg3jwqLCQO1ngenwB3oPWsaARUVzLUrdzLcW9/o4c+GmeGF/ku9lvMiAtnyStim9hVaHAo0cLiaj0+h6otEIqElMwFiXE4Ul6ye60hADoMYwiYk7LhlN5xPTPxziwCCTXSXJhb3TTJ2YBmkzwqXYBeRC/02BwNZZDGOowhZMlC4gxTnvMdyACs3vZMqMVgSEeVj39enL1/rx/d09im28kgTOP89qgCrOjrAh1Lyh7ZrGen//3sy4SLw+KplYTtuaz5i2XOosYNEy+h5Hi+7owblpQdW54XqbT14qxmROryhG0alAgTydRJM1G5MKnMmF+bUtW9DJkaBU9M1mgDVjiK15mBiKZGoDF4Az2Usf+QXmUHcaxYCHoND8dyNg0F7apz3qdoKmyB7MnxNgcKAArTDO5bAcDChZ0TBn0iXdn8mn0/UHKYjuA7Q7cUMKsBNZAQUBpvMAPud6Hfi0NL0UihQW0NjjXAmNTjMTJ1KLaHVoYpkoaWEYB0ip4oCRZgtC8TqZL/i6Hup83AXkg8rKmQGtToSbXLplDXcQ7UWd2xRN1N07NvMv86GHIW6XDYDkrqARILZAH+e2/pzsAFSi/2smZprkacZzq8mmZVFXHCwfi3rpAuAeFlMNTAYiIEhkxYNJfbS83BnaFPWbGq/fdA7mmZ4tvDG5u9UJx9XLrcZJkrtRRTGVongc6kwuHtM07rgF5L17DUpxbjVXy1G7nZUuwELS5EN96V3qNQA958Qa7aTsAyZ7rJWAhU7OlxvNVqCmjubuxVWTAu8ww/AJmIamkTuSgcABIMNvHpBCo0TB0Di+U6+g75IZIRPpYkC8UTRNq8pdZexJu78IRXxZL2vsbvW+P9bpxrvm7AIYA/SncUn9J4FEynMy9HBKZq/iqnm9rWuigWHNCpagxcJwDLp83Lt3BxplmoGcIUyzhiVz006Qb/XgZ4Xtgd55II+yGcRo0jSfbf4BY6B501Dh+ioLQfojv5erLzs3xmvczZx9OJ+GOgigqvTFSJ5IsjBIYo8yl2eNbqjZjG9jDVLXQkU8O+W/EnvXhi4cPcZCaMZzV5vKuXA8t33hvbPUeGi+oZN9uiNHKoCbrkpBPutqE7MZptDmAeJlEof3/l7ScPmMxFVgusY9wN7gfcOMQE7B58CQiDkj07cVRlmrvk4z1HH2JaAsa5g6bK7tSD38qKPvOCyWA3dkywrfmmhwk4r+y8B3hPYIEAK7aSW9m337cYQh40WcRotzFtkB5w6N95B3I+11GApVcIyeGLhcrIk3gJCXWx2UlT3q5eWldh/7OkKUvJxq6vt6MTOkqz10Dt69kSE8NHTCgIHciqoFE8SqtpF9kjWrbltfCIZQza0X9l8cE3IfZfnU4sZcllSHKY7z0u8v1hZ6CMhKu3lm6gvBc+PMbEA4DS1nuGvu0Vc/9tZY849dQDk1qAE76VWoqU80cVcyd+MIa33A/2G2Bd3YOotJcBhuwo9Q8pF08WVbJjl7hF4EoA9wht4ALeu4uNR67HU0H96+1g0zr7Gv42mu0/5Qi1++fo61yWNZm5dPNW4QWeLo86jdbh8jBnrY8ylWuc0SVpofqFCb5PCg0R9ZjCaKzvErG9IQ0qeBxzP8xYIsXTSLQfrk7aYLLNQBbKU5aBXAKjDvMmnQYCXC6fV28nK0UKEARNh7Th4Tf8aDumUPze0/o6PhsoLHzO/gd6KNBIVe3XGeSyPi52rh13weTw7zn0JtYBOCzInunzFPGarDnhw6i+PxcMo7dEZoLncfCu6ZePC7NAFSUxGDCVYuP+NCgy5FIY593OY0wTQqp/3eAnaC3sHhiL7CzDhoFxT1EUOKvbbwYqebbaqmM1XTE2n6QGPCFWyRkwkNzRCani+fPtf3v/7NgoDzdYBnj2jdRjlavst8k8t+JSdLZLZZhjOqn1No855oeNZQiMnI4fBqRj86cqoTTXGc5g+TirgX0kS5AaAZt/9Ng5Sn4VL7O8+fw3/lmWQCFxdQCm02k1bMTCnQmvw02KGwhYLBgZWGzawmDTYIEAdBD92MvUYhf7mxVjI59XlyuWvfHL0LFx0XFJuUYlb3zxYbIfiRntfikoJL/VP7boq6m7urjnma4Bxci+v12nVJsWSTzsHR4jGg/D6nrIIXzWRFR1NY/2bMtSB4qsM70z6IXmkOciD9nt2pgY9a5wBATDMCBEADYbIUnj2XBxP8p0MnRQS0VSY5/HypIdpncylca9xmeoizGQ8GkGVYb9TDcHix9qCUidRB0eygUbI2Qq/Vjsdweabd8VykkDCTVkpvoi3EUNX49U7/mQJCLd6L5EYjQ/EK2IU1Pg1J6PVNkwrqv1zWhmBggQcQTzFqqvEUZN26TVLuBlkP/PcVRc9HzpXmlgdqj3siTr88d/PyWGjnh1bcXOhOxRTMQ2ltoIdgSS8NTditoficA+4FJ3000IBlN6UGFhccARTDAG/HfdY09Ca+ew9otPUo431wAdLE2iYzFYa+zNV4i1kHjUIMNGJo4rmlxpPiF7MEmgco3uhhOAs2ot1oYfnvBoBjntCyr2STokcfceRe1/7Hj3qcrzUzWSMrTNRZGKM50saEDPYG6CtoagjmmSzZHFGYAAZw/sjaCO0JoGbqxtrRsMeCMK7F/J8UUApDmuDojARo2jrsKBgBJ0R8oRuCpF+rG7qaKPgPp9AfOeOXVceZYiz7hwKg6zd1w/RENJl3heFTQE2cHi0qOCu6uwXVQOGHqQx6LP7ISJj8TUDmZYO+vgRzdf522gX8EHaCdy3ryKn+TaMTiiOoXAC1YjVSw7u6aU/P9c7PPrdz8So6DdACIMKUdIS/jZ4ZGhV7nIw16FF9jGCwff80rtRT4hzKNJhGB8oyexNwhakvEz3OykvT+A+aiazrMdBEhQfMRJk2U5MqzVZ640IoPD3rBSzzHOV4+K6gMXA28x5jLgKIzHl4IjaHxup29FyZod8yCe1gHgDM7muJBpHvfMFZ9O6k5dRNNd139VhOGnJAQ34yrE68T8+RqrfNOiyB5tgLxf+CLf91rjXaM4HWTOY0zPECvdc0BqCwAEZ/ZZTWVIsBl+jkBqKpU7pAw2WcD0wTQuTDKqAq78ZOox5A/83qWG9/2NRf/o5p7q3mB5TVvjbUEdQlDRi+MNGNlNZ9zX4B5p9piBq4hl8ia4T9AFV3r96NvcU9OmoAgzEcANLrdlWft3PN+7kO81jviM9kEdGIQg9duZ+d/HFezdda9WFKnc93PzvT2oDfUGR5p9c6XjiXhewEuaAXom9kihcdN9ELl3oM1HkxOoLGmaxY1srF5mzTAeOg9cVJ1Pm9Rf7+cImOtQW8qzGkgWOC1qRTRGpwgzBRZUtsprE+drvaCWAC6lOc9zqwYhZ1lK5Z9cKwZPmo08wEsuXBNpMT6h8xip6A9puNpuY996ppwHtgkioLc8GAdyi4Ppwg5Th6UgEBkHCUrZu3gtMz/TgAkdDzhk96J59UFPvRdHFAKIBKiV3i5y0A+JAr8H1gYzSH1X/3T+vq1tv6T//572ourzM0V87dZQ083+VU8+MY+vQdg7Kq7zNgGWfFrSbZk2RKdvWH7lHv2qhWrYc0mQEviEqhbj76LtDXDVCsL6zZVQ2LU21H8nETOUdcbK3H1KW/fqn+Ntfu2w9BoN1lJU0bZsRylXiSfujsKXZsoo+DDRu9C8+Jpu36gLWyl1EglDtzB2FE87sxJcwINLUAcY/1xs+sZITbCRDEXNxb+hRNCsG6TwLa5otSVXFMAWRjfAWTpE36exhaz4zcZiRp9EbLJmZP4BmhR8OFk567Oky8xSoUaN4NawMHZlY4mt7ujj6bQQCsi0yzP26zkVk41vLpxweRRBgzIQslpzx0VXTZsMTOt0UN5EQOI44Paqb53tvXz7XewFC61HJaWxvM3K1MIDmkKHI3r29OntK1PurHj4867w91u4OyJtelyfE9jKLlix1RfFKCRpJn47TLWie6thhYhKKpZLXnkon+ZzEyasYZDDfCmH3ouof4ek04KHU6GUIYVcT4hX+OQcDleBERnNYvNlDHI5SdOe6qLd9s2q7rA70N9sIcXDcQxlDJ+Cgua6M0nHPHVKSFfxqSC/p1OIpy0zA5UWhupeSksMkoZLo1uiD0gkGPp/XGyafoFc5YM2La6HLQLNLIOi0EDWKTcvB2feh1NLXQu8bR70rjzD+/zNBbcGEKXQitoFz4CeT/6bqUpoyi2cZyIIgWxCjnSiivcSqFfgZF6/uPH3GYpFiDqknBzHdW38L0AXtfDHKSQyWWAaJCUw8i0+JAWCfxTW6RDS3onUlXNHqZ7PC/o6d7mtzwuZ7Nn16aFPSinnIe/XHGfzKFsMlM1pdUWxsKT8ystWbFn5CcXOCaZ6gpDIU1iGoeiDSdphH0n6vBQncQV887DRrIsOY9aFlv0ju9KAcoEMlvgor6pAdodiPNICj3k6bLgQMSTakAQqqg2oBY1QQpPDhomOoxcWcCPU6SwmwCBUnmrME2aW2uzwEznATn9z6bbimgTaytE2FrMv0+PRP8vvb743/3LtQO90zlwhugiFNvZu8XqpzaXUwbMEQ5RU/Dt2Cdmtk3DF7sZufRgK+jgUEHZWQBpvxQXVeLWveja5sAW57BNK3q9e1rff/+w/BtFV5M7LhBeY9kg4Eicq50q9ouOJblRWTqBW0SpgN5dWgI+6WFfmEwA53wfKlx85JsMC4Fqfgp/gCZKCQczjONvD3qdYDwE22xtLB+XVfc0XD9o3jXzROQiWlPp8aLohjjCVBD0Ey1khbKnIXQ2qGKx0SJ88AMRUTtFFhmfsL0w8AjJjMYr8gVabT0aDQ4G8faM2UCaFjea/PytW6XfR2Op7yzGbrzsh7D70Y9Tswwy5BCC32PMyr7jnwopgaXFsMzrqDzdXU87Z2CQCl9LAnjxgmS826u6jY1bNaJXACE0uwG+k9zxrYDHnRe3WBAQsO0O9RqPtcsSynAIZPHbtXXbonde4CfxWpb4+u2rvOxHvOuaeWqJgA+p2nY8YPeZm97z2R+3+QBTWcv6NfVDGDl96eQ5vwAeQ8CzZ4U5APpZa8KNqFdZyoQjTiNI2cmZ/opasj4PTr94XxDdsHZFrouzR/FIZ/LiTiNAdFY41g9e4EGGNDFQyy0Z84UmhyN0ABipKdxZ/DcY+SELpGzX0qytEreP4Yr0XWBpDPN4BliBnInWoHv7kiTvDwKBECbWOGjo+P/MBGxwR5fi121vO7rfuXdtZiRy7GmzVsdz1AXwy26n2ansjiAoqtqmE8ceCm9G6Vt8+mtTv1LzR/f1GAxg/1AK9svBYOdwDrxDVAZjDBB3RQ0/C6nr7mCQ7li3Uxrm3ZYDuY1AnR5F2SqBc0NUwqQenTbO5gCaBl1Pk3g/MzstJv8/dMVkJdmJ3mB3IdQKNHyASZwzkjhv2H0gWZrMOYE7fgWEAXbfgLqZyhzLVgdyvn5lMkvrp3X6K75MtzlayaP49pzA90/e46zRAdLJwdnQRrCvKkp+vteyQkTe2qXA7q95aK2GJvQHDdw+aijbsu+lsnyKFK+BWKoW3q07S2qZ/GoDa6sy6FONAVMKNET95uacHGmBL/O9el1VUc0lpehTrItmFbF6yD00XOdrwE6aLxp5mly1HqhCZU2DgjW1VvPmXGtnS87+1FNKM9aAyDYAwDYlI3sFxy9KZ6r1kRTwACgxVnFqGXNHnVyGmZY9gvv4qz+8XJPakBMSML6ASS83nEMxd2ZOwCzIMTisN7sLJLDrTkddyjnG4wI3KXz3bhHiJ7ReblFCdG8omNN4gAfpasl0TwYCdkpLAva5/T2Uu/f9mH9LB9OtaHla8jG9HSVuKgJWnSLyuGOoBlf4yY+LGqpQdHCeoWGiXsa4OADSibPjfcCgL9c1okaomX62iw3o7Vf3gYn3n95557iDoqZJGINGIA6jeJ22yaCh9utjt4HMJRYk1g0pRnrLheZGy/Dota6seIDAJAG/Rcdb6J1WFfslffDsc6LVW3MhoyBF14j307R3fEqN2sinhb1ff8el9d72CVMzyOXWvgs//THP9T3397r8Je/6IIPuAFHVLM+LVOJb9s4gayP9zoxyGjeJLwTnaGhuprjyuAntaLdDmDFfBHcDtstNSd3OxN/P2iLszJqjjMeKRq6dKVi7HcYDmHz2eoZucSAZuPd6SQSejFuwy0RUHDXz91bv8COO9/JI+rNdhw14IsPCrUiXiwYWFlrcY/dl8be0GTyGW9I1eglnI81H5AbZ9m9xtdPcayeBuvAYRit9c+3rj7Ol1rzjKDA/vrL5webcdVPGujEOx1aW9XHflen3c5Dka6WR8nFqdCSi6vlLj67EhZnTEhaPqNiTbj+bfJijlP738ZQ7ngv5I48DXRYUBxq0hKGRH8wRYiN/b02m03iDTRvyOaSxtUMd95/vDslfMY+cEB/+fxap/lUf//t3WJANILp4DUmA06M3My91EwXygUd101HWg6X/X7nkWukAZb0zf3UxofP43SRgyqfBfMQtV4yZ9r3FgYMpchCTbQNYJmGLVEJLlMOUqZ1oOwUBwaF5vNwoLKR0eE1LmBoF0NfJ6asTodS0vgZaCppBJRlJABYaqg0ujSyPL9QWXK5MA2hKTh+/+7ip1gBJbSQfX7e611NF+8XhM79SdED4sSjHAcneJky04xwACzrzMZzqhAt7XNy5jPXMMLQs7pjmCF9LcYx1gpu2DgeWtQ1O/gE2AeRZ/qQNZfps3SvZqn+j9PLpw41URWN4toCeTVFuiZTzN8lBTANsNRTsuWYdEpxjNmQWqXcGikovaD4TGke/Z68S4sYGgwGU6HCxh0jx1NMnpI51Xpwm1TW3tgzxaUwDVDy1AwrXX0eYs1cJ5mcyWH159gsx7xHzbHfe3BCTmDz+/ddC7kPBZoDQzVT03+ahcgBKHURrSiXBqDP3NZ6dB8eiOETx1zEg5hCACpuBP9MsXK5PfPUspZoigkaZqKFho9nMV8eno8c5up7cfFt8RdEC6GlYxd93b7Vx/HgpECwCqAKcwUiI0D7mPwBfry8BBhB37l+sehnQsok09Dc1tBRhKv/UOIdKvoOrWfGxQk55ndRhGFAoqY6VvUJpo8TK1MFTYZ4o+xf1qXZlqHNaEPQ9MuMCpn8hqrCJdp74Um1VNNCT9BJE2MfN9mKz5VpA2uOKcj2y9e6Hna1OxKFwZQzU0qPFiNpKJ1a4SpbIhNOUMqcQNEWMQWGwrmY3pQRzPt3dZjLaVPX2167dFxElU5oehU6EAAiLsPV806Z0KI35awPK2MzBZQC/MM05gZdt9mNe8fEt8Lnn62xqNVma3PeQU2aoC7da2y0be5DLkUvckHAuA1LMoKhwvnAdAiiFkwDmk6ou2rqATHDnKGBBfxQM4QgDXqapinRsKwuS5IF7AAAIABJREFUx+Q0a+QExczLy8/F2U2WneKOZrKFKce4Zt3ASgllkLMJ6th8TPSD9K3GSsDRmRoIZJz/8GMPekzRRn1ggBzJf07QAuIBCnJXRpOIp/jY3Wt/BpDEgwBTl1VN6ELvtzoabWI8fc5LiklbYBpxpBMxGmKqaDOucyH5JR91Wb3YJC91VGWSPlZ/3EsJuwDKNSM6su5wPAR0YdKf0HVAzuj0XifcT9d1P7zXeqSQxAAkBlM0urwR0PfoKPmModkzIQdt58wP9IQOkmIb8C6TryOZhLKfouNN8DtTtVjn4zSpp0GbCNeMpwNB2gG9D6xNaf0BwG3aebdGHbF/77VZM+29SlVcjmh6AcX76sjbQLLAJBLdpeDmxYblmYfssAGdJAd2i+ZhocMq4MyfcE40qB56OeZNnEdMrWLmYvxJzztlPU9sID+LPDAaOM4BnDFd44nF4cw5PwIkUERKSaSJbvE+Znf3OLZSUwHsxfDGeuKGb0Pov85GnfrjMo+raqM83xX3aN7F98PtVaCIJpgpLlnXshtGnZoBWrnbWD/R57PmWZ+8z0gsDjaeq9ouZyNt1LxR6uGySoOgKU7ekXHDHeHywa2V9nLaUies8Dnq66rch/pjZaY5U8lZ3WY7U3UMTQP408COmoVCui/ppZi6SVBvBlihQjOECCeCn8VrpfE83wIMUH8ZWdgijdJ7YbLojjNnj6cL4+E2cKd4bDkdQs+LbjKunZEC4ciL8QsiB704HMBAE+psFLv5UgenvsRM4FCtlbS3zJH6mWGgLI40zZwdAEVkkUqrBwBqWk/WpOaagKQ9kSjck+KvtbqTzhBdoJT1ls0I2wYDmNMdN2Ic26MH3LCeuBcB3HHDxchI92fovLfaMKR+dHW4xoCHhofps4yErq/vSBq6rrYjbqi3OtyXRUbnIAsqgwBMla4tBo4zF1NIztn78VSHI9P5MIh6ehkmr14sZA5PdTvt6iptm56ts9GzIb22s9noJNhIcYB2ksjvpY7XnTZyt/hAIC153tmhuj7PePavRnIaTV2tLVwf0lMDYAv6NOq3sRo03YKBZDvCCLrWSBaryz9Ue+pU7h4AD9aHS1O3VthCOKy2+w/gCD32ajIjmVl7/DoAe2CPrQVk6nqqfvta98VUVwZb3V3W0H3Y1GK50Y/kNr/XGn3mr1+ZQEI/XdewfYm+R0R0UYf9PtEdUMu0DGaK0wLFF9BO9VL2RWjwYgBoyw1s8R0WeNKl0hSG/hlqCtNGubqbTSuubqF6tX/RQL69vdb7jx/tn2AogSlNKI8Y59CwmL2n69myvn/7rj39ehyldZ3nc/3zH3+p622u//bX73KOzRhsEy6mgOoFdRakqc2L5OWg69huth5sNHBeul4kLNjkTNk0P51d2/g+OqVQBkBJ+Dd0smcRZSkHKsDPYwrJhISFphNTGjFNIpp2iCaPRFWKMg85EKZWjE4gA2ykM6VF3kHc70ChyXu7xrqXxoFNJ2p6k+qhNhQkQnQ7TZRUKCkLhI0evBQa6zqXd3s+fEYMSbqWoyfRjgPphIV9GqanKkhNFxcJhgk6Y2FljbtioynZ3AThUYZEQQp9Rjkm9u4xz1GIbn8ZAx8OPQ4YLuifpjBOEkOb9nOYF9iaTXO50J6iL8l3TUR9pmxMlrgitSxoIb+KwHmObu6YQ/H8eHbRezXlstlKoSDyc6QxStlNc5i8qLiqUQDwTdAPJm80uq5mVeEBpHaSC8gMVbRpKfwTS/FEjPVNdCplkdlyJinkj0c0Y3GmpfjJ74q2jj3gFFdaR7LnLEfVhFEkZtKadRHto9yDNj2PRXX+d4yo+J6hm7V4HimvoMUcbZS5rZhzokLzys+lKQbljekWDY7mQBSQoLRqVfjMTAxovNsa0ak2Yn9Xg9NkLu6x9vO+VjcutkxKudSJBD9rhMKE7VZnpsLNMRbaOxcxYnLpkKw1CsLzUYdO7LjNZuNM4++q9441Ov+/Ba8PFQ0QRR/AEHQ2rMKjHWp+04mFkCqOG/Q5AfHqT2naeHass0R68OeMzG5mUmpa1egYXilyLsDOmuB7NVdSKWh9X2smvYdrfSxw72Stc57g0kaOZK+75PUCvWmWikPGk6ANoF0zBFC3TINBBmK/rN3uVBca5GVfwwaKJqHqmdJqQCZLgIbXDrtmVAVtbxgCjVOdtPw4GY4U/DtYHfdaciZpld6cdJ+mKWjo3C8cBODSTJsu9eXTtg6g8iemhaHwf8yPGp1UoBGOxk/2AM+GQrY5JaK70c0yp51NARpSJBtuIu44dgO6c7NQcepL9u6oIzUaJBqYTK0IrCfRjT/HBI69FcoxwegxJDkoKwitXiDbqXLcWp1od2Om2GqwMUXqjDtxKtQMwrhrbPlx+bwBkKaowixC0A69nmBbCBd0p9wb/P01FO0HbqvNbZb1fKNoo5gFPO3VYwkuAQxRfjDtgD0DA+F0Eqnnu1MHwHDlTH1Gc1ygUlOAQhv3joCxcK2Z9SB16mphSQEEvRZVHIWirr56P3EuYB6UbGgKTd8C56ymHpRDVTP6TiidNMQaZAXsJxoDEHz2UyTuAIdkwAr+GfUGUx3jZqTxAXxda4CO+4g5DZRY8hRH0H9vBIrySFdCu0vuHmwNzuHjCdfVZCXS2HSA4OedzxkMfRQVQJMYYIO9CrtIWjOTa84LgJb76ES0X2Hexbph7T3qQdFsjmZcg2nUoULz3MyypnEzGgH6NhN/QBmATWJYBteommovcGiCAY2O6GrJofvphB+8JcHu3J18VoCIzhrjmROcyWFYJgANmw55Busj65pJWQhcsEVokjl2wkwgbw7QYWbvcEYZI2Qb6edWIqGsIc6ebEUW6LgERMxAQd3s0xCnw/k1NGb2IFM/9p3P3SbgrhPvbbWut21f9+POBpJzCf0y+3nP+cQ6oanWfCgF+VPLHFwv1NkLrrE2CE3+wFRURgVTyzhoUsHx321eveuRT+BanCgtawD0Y/5Jzq2235EGcc8MTJeiN9YojT2CGxNrNGxU6atMapXmSJNNo2yklF0mk/vcHbzHT9upNm9DHb4d6scJgBNtd6ZRJgV4j4V9Zy2r+IM7CnYPPQDu6vwO/BoC6fQDZwf/O6wdMtt7ZRnULEYHIQ+rUXYBfwMtI1hcCGOP2pIlzG8ZFvVpIMbjWHWLRvX9eBYkMdPZBp+c0jAwPDJh+7X0Ag3GYAlgQnPn7AhwhazMOLfHqj7/OtX3v/2ow4GhBVTcUTBE06DGbuEhnDkDlxjVpbHmTu7uJ+94zS2diKcO9IroJ/epmZY+twCvDhlYSetNPci1hS1Ce+d5xP6k8WR2G5CdepLzmvedOyM63omeadnVxwm/BO5cWvO2zhZnJ40rKPHKxsLIACijJs7wj/c72Fzer2fvLQBUXSc0z+xrs+E8T/anTrZN2gGAhZN0DVufJ6wqolvetlCb8bXY1A1X5m9/S9329esbnL3qNlsvTZE76Di3W+33+2hypPxAo0rjRtdNx6s1va6pjf7lNokI2ZgGHxCv7PfiGCTQaZvFUKyJP31+q/mUqZwvDLQdPeTQ1/Zl6/+mG5O6g0UciaBC9Wu7Z4K9KeY5yI77o7lKNFYiY6dT/dMffvEh/e37vplU0FBMLeOs6e64HNHi0Lghum4LmMXz9rqRNng6oWspL/YBmoKLLV28c1nRaZoKSxcbuHXXuyDQzlEQfv/bt+gkDGxeJUi8mbdYcJOBeJq9KBW40nRfQB1CzRLV42BpDdDnT5+85HYfu2gOGlqa9xRIjr8vDZUDkd9riDF0qDYBMyYgek4Dz2muvTEwpog+zuaiubXqqtocdjkmvGcVaMdoBC2Mjl4NqU/gfCYeXgaI5s8Ijtul8w8ZZk6aPaiw2OdXxsrYWBJsxtsE5UnTBH0CdPByAfJqgmSRzXbpxBwjWVfy6hsfliue8b2zv6ZbQQcLfUeFFRoCtA9MwKGztQPlaVbjFLM1Yaz1JwVamoPFYiIBLCXamsaeXJetNr1/Tl2f8RtSIfQGGaUp5Dlnn4jma9IUQx4unLgHxdzIiQtTbfOcKHZWWe9OAlqOJs1Z0xLpupt6rbnGxuU14ehonjCESJNA1uPxlEZRc4fLuS5QQRuKxfoQZIKq1Bx8KSZ53hT05Aiydj3I/8Ep18wikG3Xacw+DArXEIjCHCCFrRA4QvJ0o8eyUrDEpCiL/pVAcGcY2thDrQRtJtxdF1d0J37iZmNPfIYW9ykM9pFrSB83hxcjo3smORjUgOXGYCmmYHyeC1pfBfLNREhrzxTF/L6cD3E3Y/2xVtVcQ2d3nMkU45FsUC8EitrQ/YMhsI9jfkEBrAU4xSgFMQjkBS1nHLOlwi5XtcE8BXoTGVqXFCbRiOLg9qjNetLx9nQ4+bOH5qIoLdmiHk1WwJRJ8yNc81jfZLVBsQt/0DVHNqj0t4UTciiPOLod0FlwBhlztFJLapOOru9lXZtuWYePnawNBrhMNXcflzrqtk0mHg3CXoSftchz0pykW9Rbf61uPdZ8umtOo54WEw3WEvEFZIICuGlepTBIHSbrmhdFkYbZkn2DpmOnWjDOpbBNpSfTAb2VOW0aJcC2WNVyBlAFik/wPKARfw5givw7c0TVpvPsApQaU0RpC61abexKow0iU3j2nPvcU4KwmDo0yhv3Jrp4/rkoNVOpB0XzEGt3dZuAmpykvVNAqLDe4Gwr112yc2nA0ChHH0oRGCMP3h/TbgpPJ02sd2MuDOnIGa2bKqyOk7ojTKIolnm2OBVaC1jz8+copwAvM31wOt4AZKY2uqNer4nuscFqxRwSCZgc3sNxAQ9E1RpSTk0asJkmJI0NrbtP02gXgB6KcxB+miGKxaojhS7+CAKHmAXl8+0piKkjVotm5a+upCaNPWhcG32ZkdPQctc04qMYjFyErFtBvwt0/dGC8TmJyJ2YjDuiG1hzsKcWdyxHmETFTZhJOMU8DTRAiHEaGpVRDGIGNYb+jHmQTCAmfy/ur+X1ENMyAXCKbiQRKyfHq/upzs6Nuhpup0goXYcY0dB0pehl8sYxTVMZt25qt2utB9ar9kIlQCALinlZnH97NNCcXTpKh6Kp0Ze5vXGo9L5HP4k7pe8lWmRddDXiujVNYvYYfheAPbA9ZrwGkBykBPd9E+WjkzAgGufUnQYldFeKce4z1iTvkP21v63qn//pS11PH/XjO3Ih/izxTQGQaDwSDRvKnw05Z6T7hIYXAzlMlWaLe/0+zIdBU0asDFTO5FvTYFh7AT04WWKybgCNWvDo+eLAP9xPadDQNPJcmFgrFQkF38nRGVaac0G/O5+RqZpxN9Tdy2VtJ5rxADp7YitY09SPylhCZ1/hiHJ+1AFTHCM6HrWnZmKSixxL99DQVFXaOZFOcoAgslniGAEx2e48f4gxY/15d1E7SY8kBiWu0ga7wWBg4jUu6mWNjvToZBy6PsBVt97Utp+lukIIYh3CTuM9cJpQc3Ge9mitT7kTmZ7yrvHTOEGVRTMLSwnJGmsSQE1jc0C5df3xj3+qy+lHff9+1Amdd8Cq1/3Boizg+2Maa3FuNZmT+cTAPCmpclmg2Qt6JX/TaL+nAaHAQEwqZWj0Y8vYzfQYkJOeJ7RkAMIkGgiBL2HDmJfg+qFuwUxOoKNFjQFG0IOhVQ/rkiEPDEYYh4BYsIBa7nfLCB14Xqw5JosKnGOiQ5PPwMLSjJoWkBAwmfdpwxtmC+dODFEDKH3++lUTQLwfkKnsfvtrXT8+avGHL28PDuxuXDddHoLkoU6Y5hyPzdwGJJQpXOvQNQ7hsE9eYqDR9uAxXmiNldShZnjyDPF2wuZEAu0S/PBVvWrjz1LksEdjdjYHiIL55WWbgEu43utNgqzh9WLu4Z9PY8UkDIRlTzj19WqhxgPkM/75119qt9/XX7798KFTWPNSmJal60lwJ/+ZxeskkubOuy4Fz/kEdSdGMUxztOpok0qdLXFEIhLEAhL0smUl8dlYGP2yPn/9Uv/l//1vjv9xVxKxM2g1Ew5DmtdowcKRZ1ogIgbtE8okFDHeQ6Oe8s+mzVqaHm65jLwjU46bJqsLBOHB5vEwCCXCmNA2qXQ6rrEFWp05JhZckJ5TlMzNTQ1HXC+VOMPSnE3T5Ltw+tcMLUL7fE7KgoQJK0jpfIZ7sLFCvQrNMn+LCxbQQjSHn88zPR3k9PO8zezU3jzTstCZQGYzRdVC+Sd1M03xczKZTxH6Ls+JDaVDMKBAs50Grflf/5d/qXnxWv/x//6PNsaZYiZs18LHQPX8HnWYP+lN+U42E5qVQg1MbqaTejdiLhudEClK0Y6w5lxrcbSVWNHWLnRGKajsdop0adsYSd1iPAOxiMrAJpgJOTQiMj1xuXxxIv/tt7+nEWyTWAofL+Vn84tbYh+re4yl+EyssSCRrBSKF7SSmEGlWOE5aRThLIxg+GXNR/YdhVSnjojpllTiCwWvS1F6lsWZDoNZGOqXoOzipmnMTptQ6l7Xmk3ACyYgFryh+XBRZu2mAAbcsmiWKk1u581AeVcm9CSfY6hONCe83A1B3FPyUPdz6ExQ9FlPAjnsnRbNojZHxzY+ALRcpjEhgvIvTbugCBIAzuuS+tpiZojyQZMMOEeeKe/ZQjF5d0x8vRhoFND2GHHA5whgBJrIPoSSixYy2BKumHlfls3Nepv3PEwvtXld1/S41l++f/g+A7hQDKWh0IUZ6pSg4VAjFvMYdR2OgmtMb/lw26kMsT7fMRKIYzS5gZidqORYcR5YJjs5rjoZz3ODJmMMw6IZotxrg2Mx+m73BPrpTZ4HJkNMTetRh+NZMENugBct1KRoUmiYp9WyPk/nqmldP05Vl30mzlTIPVO9dg88gRlvlebGS9O3J8cU1gfxGoI+dv6ZjBuzwVmTnESMTXQBbho54zbuAfd4lmcBw1V9GnopvlDvmDLdLlFGUhCn4IUmuanVfa41zt1OX6I5RNM1GjR/MUuUxgfkWG0tlNRxoyYF4AC2zOe+r8M01X23y1QZXbqsjM4wa98JhY7mOkwoGzWLct8pzSCd03B0KcK4fw5O4aDVaZwhWyWmYsbOc5/5zsppvtE3aAhZ6Dc0NTBnVnWb9zGb6DYCJpaXZEBC97SJJesTMBIt2TqMihXf7VQP/owmLjQWRBKwF2PaQnNrY1lrQdp+yWSdxpszK1EVgIs3clltqC4WYpjx8NwSYtvZyDGJAxw4UBBGcRfQqFGQcZHkkOA7menqeGmozeLkmtRwbf0CyiRLiKWPjUUKUu4yYltiNuFcgR+Oi605momf4B9BZZQKdzkY+6XrOPfrObTkxzJg6HUx1ZJcSCW6gNFDXYksutzriGbKCUkchnG6pLjk/MeU5oaukz50AaX2pO6MrTJB2XU/UVcta0dIPQ0qhbOSWmJRYNrModF7YcRsBm5TLc9S/nH2LGqVx6KOMtOSYy3dzvrnWpdbX9OAJp6pUJho5ivTyK8mG1EKcpr/ERrv6qzB1/GOvRFmbjjw8/qSzy0zvpnjKREiJumUwPd+wTM717rfEOjRNH45M6EWalzzONeoM3t5RnG2KSOm2b4cpfEzqeecPGPohNN0T7MCHVhbJLP4ACdpaO+Y0HAvQtPUCyE6Ry9Q/s5TEqAGh2cTgxNlU/ovkH34qI1gYqLYBjTISCtUMjFl4zMgqUj2ujICzsTmSYIvgKzrC9PlXs0t98dE/mmPWR8AILUExpRXXUo3IyBk5CVhl+IRwAQw7y5eBzxf7i5oqY+aAEMFKaIX3PNOeXdxGqw1U/Qr59S5dpx3N2aR7HlgaCaKvbpP7mJqjc2i6ozOlb1vfmbA40BAXW3GR33946f6r38hKi/AK39omDb1uB3rcKIZzA3MLt5qoEyjiZFOX2+Ygi7m+rY71/54Nu7pJm2Ado8zqHl+dG/VnXeCQoJUbj3TvVO7AIrhW6B7NKBI4gTx/lAOxh16hybNmUONGN081H4GEos7zsVDPfqudrjBNvYL50cYjRnQmXFrXnJSIGRycAkDVHG+NeDWA9F+BYYbADO9Eo6/GMdFX8pUG9kO9HGMjRymcDZzMdhMQ53va7XBkDOOvxpU8X/0IlOXfkPH1mVNL6/15esna7rD+74O+3MdDuda/PL5ywOdzbR+1TzkhrNmC9md9/ugYWEHt0DoNgURccQJKAG8NgSifDSQCQFPk9+CqpuGrv3DaPTk18Y05zm6Xm+o6NoU4rFwAnmEgnBHJ7UJ4q56HmSs6nW7rRkDEDbeMNR3dHsLCo2uDmhPHo96e32Rt0uDaTAyha6aQwoHxuRMmEJT2k6EiabJeJCzZN4e09egQUwJPAu06YaKebU4pPhSY/YMA9XxKc8NGhG6HRsVfj8Ceoqwlsdnc81hgYvVyzbTKYvnOJhyanJ4MmVF38lh4KGuKIqfvW6xHi2GomUpMl1jMzvtNRCeMXl0BuZ4yX+O9hGDnMPl1PKMcMwKig3iqyEMqHxzKjUuoQVWx6gibntquURPg6SlScz/7jvTWbS5qLagdZs6tYVxl6Qps4GE+kCBJ20qrp9OU58Ffsu1hEoAiPCP00fvu7auntmPPvsWVRGxVC5MNYfSRyn+qv6P//1/q3/9tqv/8z/8h1Bjpc7iYAkK9DSjwS2MIjToK0WDU852WUiF8PtkD4SXm3iT/Js11fudabQMJKd5oKgDiR/QBP8eJ0LBygXGD2OdR4aRppl9oSMXon4yq0ABoRpqRJNcMjWcFGZM66S0Nu59o63hQPv28lK/ffvRNMEpziSiXtEuLmrYvqWoP2NkxZTIqqdmL/UcegJHItRBgv/87/8nAYEfv33LVEeaRrOl12Cl5Zo286inIYoDaXvNeBKC9IMgSmWEbuelt2ymPJmuaTgA9rlMcWS23+WUwPumOeXPMBVTq9eP9ctqrtXwqL+8x50VihhUHX7SxLvDvGJBGQw9DgQyjsrJCWth8TaAFCjRt37djHU97es3GhEP8hSRAjZEGGjesrIwthGPRNrvGdpe3NeehZbUO0AS1o9TeXSmLvC6X0/S/AzUbjRkKN23BcXXvV67u5M4ajouVrVPIrRxgqZxMfpH2mEo5sR6aG5GoYoRCSYVNOAPGg8KY+hc/Oezpg3m1ImwUshy2TQQrfp6uT9qD3vAgR33RLICF82wQ8YJgBWToD6I+AlHvOPZZgqqECh3h37WBj7xJH94Azjb1N9+u6lxxO6dgGvcqo+Hg6ZmrCyaKih7XNKpjKHD32rG8EnabyzlLW7R5kBF1lmb78WFGpBLcBaDCvR2Rr+kyWE9EpvBGpkB9qQ1M3XMveK5q64NgHFj48SaB4joapa2RZFoYI30tzTbV0BR3YqzFmgy2WOcCC/jWEemR6e9jAhQejXT6AzRa0Ibs4ANk4bfRySHMQ23Zc0Y3KzQx92dWKJ3oTm/D5MNCOYnRGGw+69OWoJIkwMIzY53zxq8Xo9xfL1e1C5JZrgefEfSPy2IYI1AaWT9pzGniWLWQSkIZXUxpObgjNU/gOaGqaL0zegoOWtOMByW3H9jrVi33KM2QTByOOdC44WSR8GKEIFzE0DNs2fJPDWsDMGoE1os4kmY/vAuqQuiEdbUSK4CNT9TH6J9zG/IM3G/XDTzWHRrXWE5O+gimUrJvCGHs1/X+bKv/YzjbaYU0FU5xrjr7zT4mLUtu9puO43xYAVQCCaOgUkdbxS64lJgUadvn2BofvxO1i1sDRpudGI40WOWxLo7MMlfjDUShKDbbyIFdGum6L2uau8kEK1lmENMuqAv0yxpHKyGAcCLuxsDM+4atMxZh0yboEALDd1WNVtXEQXHOVf166dtffygZIcGfKv142jpYkwB5lFo5ZQGYKaGzIWagwkKtLyTOnLD4ZmMA6YQi7EapLPjz3FdTVKh+/vOe2t3452cag0Dh9qJ+8J1DHk0dE/PQI3xes9SNbtXslOrDhi0wfzA+ZkVOzzqZVzUXw/t+xvxgv4sQDbPC9YVAIxCIBo+Iy0ftZvR8aZ5lPnSxbVZPSscCfiFnO9uEgx+mH4BctBAOM+MgRTN+umgZIdinz8DqMJaBWCDK6RfxuVQ9xtMkzBzTkqpQgnmWacOCRvEFAEceWkkYEEQSWfTHGdr6hMibCRiLMOqgDUjsYHGijWzXNa3S9Wt39SCLF/2O0AhuYrIgAB82tkN+IakQrmfPQPwVBzszRhVFzlI+ac/Go0BHGvvyHs0NgLjvHW31sAFHTz6XiJArst7vXKOnWf1o/z89WYdidAZYCB3O9pJWIVWFpwrj5w3E4ZyC9yHM/zgvHpG/xBpQQqFdY751ziSZ5DEfwdsprag7oU5MC2XdZS2HYYYjarT1+Wq9qdjXYehXg/XWm6RPXW1PJ1t0HsAFlmHcbuOP6lanOZon4HMlcEesYbK/bir8HW5Voc5FGc009vmL8Izhv21HlvCg+wq6jA8IlY2v/WgZkhUDXuAe4j7FIBXZgxrZfvmxPvtbatm/nDay0hb/PL19bFYjkFVWggpBzmF++V4Emmf1r2I9/v7IW5U6gGYhARfSQGU4jj0s1A71Tq2QHPNJQytsceNeQS6OIoiA5JXTh2Zas1M3GxI0URyQYaGwg/GDIeXBk/bKSifwOI62X0cCi9vr7Uduvr27Tc3Gwc+BahxAyA+p3PdjsdaTYNNp9NPaEMcINutRd3pmGaKSSzoXqzEH7XuRn8eDan6h4bT2ggtFo368aiZbDLoom2yEk49B0Uz+GhNIAWMuZfScChImpmOEQiONmIwhC4BXQ6xGYilNfRIc65JjhlFmc6OTwOUZk5AgcmbupOnyRRMqluQGzYLk0U+A1ovCuQgU2kSHGP7XHMh5/rKn4Hm6iSh6eoS2xGzgWgKKAAyvnfgJELacgCfGsQ2QeZ9U9gztldDqhEAhUT6ZJ0vW0AwE+pnhqRInshQ8xQKQuF6sZFr+NSAUZc9AAAgAElEQVTz+/J3DRhvU0RpJxS/ZAyup/ry6x/rt/f3Ou52/k17Aw0n0rBTGDGhMr8HOnHTSTwzJjNhpHxpOZw64wZEyAGUgNyADZlQPJ8zzb45dGoZg4yrp7R5ThyLVBt+Fpf0k17MhYs7nhloDenkAJcmBuB0EcA4zRfXCL+f6QrPh/eLcQKHzsGQaQo2nm6afaYp6i3WL05VU8BkwqomADdhrboxuCLDD4DkKBiDM7KXQnOnVTcAWAFFBmoyhW1zzFSnyYQEAApksEFQxmtUcqUEOtWltXxAin+DstHbJeCcy+HpzsjhB7VMB0Vz70gVu9eWKCM0S/dbfZzQ9i1qOwBmrWq/OxbhFxhhUDfpiMhWofBahl0Bkm4eqMyQFMS+k/Ol/vzPn+v88V5/P6QY0/CMNcNf5CLge6nPY81xkbEmmGIsNTnpOGeYYAD28D7Yt1yIjbruidOQSC3+O2IHLnXFzES6DGsg04dukbgIpytcdOpoPXmDZFOsI5jnokYbiXECznictbAf+q7mA8gtwFforqCqTOEP0NmggrbzHNQzfW30tCDxNCRH9F3tnBq3Gwv22+5Ya+4tzqs7boTY9wcUYF1oQtMyc6GTQ7cD3acBw5zhlze96Ou33+41jilE0AIScoxrOGc1xT200SO0aBop8j9p6Fm9j3bh4wQtALaqHvoODS4FE1We0RRQrqNf5nJ3ksszM+u0nPDiqHuAlSFTgWeez8Y9iC49ETTs/0VcNVnN5n/iTErzwHrl+19qAhy2SaFhDC2Mhi2GTPRjGAKF6gbcEOC2OZLK3uXvECwPCEohAYOEQdBZhJ9mk3tEapxgEudNJt2sBYzAOKOI71iD5pvtvKjuejQegz0GsOBenY9hhTBtp2kT0LzUbcT0jvWCkRSav0rzhfSEBueKNAXTFf1aLSa7S5xNadA7gAy+P9RowBp+gTEWUOSZABGXgJYo2mRMOYxMujXjKiNjUo9Io2VCBAKP4/MDyhbh4GhboCXenQIDS9AQoE/K540MgLVIUUljABgA1Rg9+uWU+IETe396EWRBMwVdMxl86GSZRGyl/Xo3kA+5yhqGvkazxzkHNZwN+TZwLgIyG7hQx/NVnwLWlZEjMCjYo1IcoU1H+oLRDWA4EgxAxH/5lz/UX/+2q8NvH+5x3Hj1NHhAm4TNqEpQMAkXZv25YC00Db7yWd5DP6Zu5bPjOM1zboRMcjiPmt+EQRRXUqaiNAzr6nBoZodwt+iRcFAvqVETPpX9oHkKbB3YBkxnZc9A8eRZNm03UQED7qLnQy3u0OBjCgNgqi4PmMAJYnLvaAQuj66+XVY13s81QSjQ0OtRWwF+9MiNditYgrssdUzcfYM1AEMCsDGTZH3SOK2crgGiBGoGpD2ZL0kNapwI02Dyki1xbvUqWLao9xvsEUqHOSwyz7VMs5SeaNCCG3BAH5pSvgnf1hxbQG7rnwbOO72OXpj8WJt7oFMmRYuuNotZhJCBiDp3hW8xg1nAaIJFNcSkxrPKWk4bbOVgtzuT3KqXbdXxg5q5GS6OffUvawGD6yXgFOZ+ADvv8wGBcqhBbbADF0XR2dOYDRMwhxIAguSzD3W8ZMo9oNd253CWrOqdJrOBx0I58eLzn1kT36njE32kP6f5wkNNnCiwDmiIkFAgOWByDTupJQlwj3KfMiWmeT2Qt7i6eJc58W1xJ6wvCjB1xGNXI14PUKgBsVq8CLRmnV2ln9Pq05CtCvI8tZQguPd7mtUMGVZ13Qy1PR4FJmBwIedCImD+cgTmApO8P4E04CKAQv+PswHgN6wxs6ldgqtaN9Mm3KUdiEVZmb6D8wzfEuotAHakTQyw1i+1uuCSfDVbFDCHenjkPsVpvNWhq34j7Ri5IZ+Ns8zp/R++bB+LbqN9NAiI2dI8TOhsFKaXc/3Pf/5Unzd9/V//6bcEUmqmk82W154D3kkah3vTUWq0oU4yh2SmUkFA1D+OaeDkCfcr4yr4sjRvWvDTVHA4kMm22db+sEs8BcidVsQRdYNis9FE6vq+RiZyh3cvcJY0/GrR4UZbVEN5nC0MDWDXUjcOo8LkbNDmkqp+w3y6oA9SdX/GkSzVDKV5hnrYO+ZH16AZA8HWHOIIauUvI1y9ifRx8Aa96Cxm+fmEu/t8msOq4+0WGAxVicLb2IvLpXaHQ1zivCTjDuU4vZmt2Byej/X6+jmZfVicH48ishS0sYdvZjet+eSz6Gwnkg6FNjbiZtSQUeRnbu+RJqlNRaMTj029Okon0xySQZso7BP2C9qcqUvAhhbt0qbXGng0p1mLI2BS31sMfyhKofnoZNnoqqDUuUDjgKqxiO+pmQTZgKbYYm0YD8Mib7rTvL0YSNjQtZaTU/vpoqqDqvbdmSDRsTCJdg80V1MnjQInydZUE9X0iE4Lpc0FTc8eYFMnY9ApIig6h0GbCsbhOPRmjX5A3SlQiaHhIKMQ0ZWNpht6SlB2G2T3FE00BzGupEyp2T8UPskZlVrF3TKi8wBVxlabaXXoLDanNrh3m09Q1RlRt8h1wArXJvb7aGxdGywOisZ7bTcb6aLH0zEUDA2BcthziNpu0Ow1cy0KNqzFmb5CwaJwoajw4IVWm/QOCwIa0VAoo6Mx44g1AZCh6U6c+KBmMSVhv5mdKYDzqLdhUT30azWEDGjmmvqbmrY7z4iiQoowzmcUp9dcvNPGcyZW67CKseK3m/5pBMEa6x5xjVbcrj41aLO6QdBXGmqbkOiOfd4Xfn+Cie/QaHDdozFsk2ilY1CfBaCoFQJ6QHl8UnJiMMLEAdOnda2uh6bNprQC0W1aUKnjiZkZARqIcoGrajFDVmTOYd7RAV3iEY0jlMWhHkQu4Z55WtTmfqgH8gKaQu8NNC3kgYW6yhoSCbV5j673cC0NFl4ZXrH2BVSuOt6h3WFdQ+F12ufZk3XIvYrBwHbzqC+vg4X3bz9iZMJ5NnRX42J1RkaXCm18NdQ3KEMg7C3S6XAl3B3aL2fbWGfnLFCEkplpc21hmHtQZ0XPeBDl6FEpKHmiNswUHYJiFBJpitR8c6axR0SqvFhqGiHEAYxC6+SssiTOmQmABePCCA+mlxx9TNmivXrmgIIaQ5nD4IczDbCEM1u31JZfC02MdajUo4FDVEfSs34a02Tdsr6595W86/bImQ2bJ3E9UqZxnx2nGvuVtC3WP9CGZsC4Qt4XhlL7z3GKpl8UtHDHV+/UNYYNn5fXmqau/j53GrB4PjllYy2wpqG3M5nivSjsS1SN74mGlYks3W2bYjh544RkWh4zKCcDnCcWcJhBsZ7424Nr0skmZ40umGnuOSPR6gFIqHFdLjSCihlc3Eg1bFtv63aKjlEtVbeSFbRiyjGs1fua1byAsppc0gsB46u+xhHzsznuxYAsioLZ451O2OreL3spljONVosJiJMnK047XktVoipk59qEACols/jLL1O97251PsK2AuinLljU2ugRKLExNPGuNoO56krWNE2ZcgLWNGAMn507K3EbagdhGGimeHDdsHYpIjUvYt+avbG1GBXE4+xl5TMV8/xOrcjE9I+/rutvf99J/V/SpJmvC0sqLsyABzi/9xsMv6hD40YpiwoXylrW7pYZkSRbGkIORsyhFl2RrMhnOEO3vFW9oBXG7fMGYMCdol4hsS9EQfj9kysLyHjlzzVqJtES1MGCgN7lgEAAagCDYaUwmQsvDlZahgkCxV3VlkOKffeATohpTmi+ngPn7FEyK7lzzleYLEwTU4MprwJIuAK0UUM1vT+TJZhBamOjVvbOQCNNje5SYZ9iDje6volXYkL+6VNfH7AGZGrk7zFFV75SvdrJt9e+3t9P6vgFefDgmPrajmP9+IjuHCd2AI6Z9Y3++hlzpBdHPEu8+wQOQjXPiZAhBNppJsq4yzrtp0Z43Ov9vqqj7RgQYKalsq3oH5bQojNVTXR5aME2jBj3WBuFWeagScNFMUObfF44n4NOlHPzgCEmHhCrDFEyMaC1HNzv9DrUuX6PGDTU43aQEm1t7AoMrGAvv550D8d5PNNoao8Y8zzbZHqNBewjFjrZy+TsNvCXCT1AHLW+GmD2OUCw4EnulDSE8UZ+PABHw9bZWNtedEnmXOJuz8ymDXCaUdkFEJCJaVUdkJHgaN4RQxXaN1NQqND9Y5fMbHcb23msfv2lXj6NDisOnI9/+OXtAc+9mzYJXr1gW05zAMWG0+VW//7Pv5j78f/8l98UpVM1abQhMJqXAbImHeBpdmG3Hac7/gwHtwcW0yPtqGMZDqqnI1HX1Wj8QoifCk15bDQxuMWNQ+13H74v8+kQwp/Y1Iz3+dnRQkKD+jge/bMc7IZca66yrJlMPRBkJ0K4xHFBpmjwcPDCCfmWCQANGYgolw1h4Wir0JM5Lta9a5ZikuKQFwkqwGWDLpCCP8/DJlqjnYxrRdNFlBNEj4MkxTvP2yaLieiTEqoOks3FAYgr4iDNbX/Agjy0SBA8GoERS/mWZeN35kJkogplBgSlUV7V5/F5DJqLkYqUTgonUPdwHmI5z+EJKg0qoj1+nhfo03Ge/TwpcEJV1UkynVUbTQdZo6Ay6xMDERu4aNf4V3Syv5ve5D9nehOtXrRemUDyTLUPa7rBpoEzNzQGI1smHVARuawBKlhr5LiBWoJ0qieMppPGlHcF3Y3//GyqY2iR4o/NCpKtjkVjoOimnAS0KfGzGQi1M1eJy6KFlP/UYvo/J6+JyxD9oZQjJgDPGGljLrJWLAy5CHT07ePOqosdRcPVzEKz90TSoS/tRcJTS7F3uBjZr6Fy8aF4NrqCNf0l0i/WHRoImlBRW004YhLx8vpS83ytE80ppTK6Rg1xnG86ZYegE+I6JhzR1DJ1BWG2Ob6CNGYKA2EABIzIHLQefBc0Lg4qQEMVBkeUfqH4oPSDiioaSpzN3X0ozZPQbwPS80yMziAi6DLXicaF72AINGv44rkyTRupbOfjoTqKvhPF0aVmVCWXk86TTs2h1g8vdUfvddt7yfg+FpyTFFeJ5VkSNuyzjWGCrqNeynwnpiulGx1FsCm4zdQIfV/bAtp7c4bRMEitQ/PNhSf1mwvn6ns2I9SC2AVi/BIILU6BNIiv6CbRZtFK3pyv1cIoD/RtiQaQOnSP4chmuJkt168Hp5FqpR+T1Ebe2fXWq0s0rJqmHZovU8/LpbZoodhfr1/MDL7sdjUj6G8XsREZOmy2Yow1d4EuFAtzipVh6uoyo9+eWlY6qHncQqHm3JfQ9uba4II6PGrzMtTLdlOn8wFGVwyloNO9LOsMwLGc6nY8qbW5LEajMKBAD2pUqg7V1bE5Qf/kLHSDFNSwEhKHQjEExZTnRw6dWsk2gQMVpvk9QsNbYqjCkpg9xymDNY3inwuC5D7zDuSuskBn8sX7ifkQTSzvRD2bfzY2TziGEnKPlpTyFIBBV9NGh6NZBjwjKgJTJc5FJpcg/BRWUD5p+ga0P5wptxi3gJJnHZIbSBF8UyfFTHGigYSCaxPcnCJhBmwm9wxmEmgxjzctihIFENscz3EoWa43KL1awgdF58t/XSzqy4REZl1/raG+UXAe9tVRcXOky+NDzkLWW6IFzIRtUykifkTipfjihhiql9MOpujWHjcjKQCe+c5EKtDIMGtmB6Ing2bGxBLgIU1zcygHxbfYhwVz1+nUplavghY1svlc9+tOaQfTH37GuJ6kUuMyy/Q6yvBGEUbiovZwqu068UsCVRjjDcSoNOd0mBd8CcE4nh0UdXRiRBkAEECqp9Yi0w+wkTphUWMHsIo/Azl4uFBytuLKWrU3weZBTWtRzR72uud9cq/HWc/mg4mkET8AgdwZaICNQQHQGm3ytaNSRsm5wb1M3xVXUxpBDdge27otMYTKNJWnAZWeqSlT5s+ft7Dka5hW9X1H5iKsAlxnZyMDMAnigfMzFVFwTgO23FkH5Cx3AhPUKSfzH0NJ5fM7ZIQxImjHOclUhX2zrM2S5gjwhhxEx3IW44AMx0dczon1MW7Ke4UqsDEAzC8Mi4j1wOcB3EGGIlVbMJr39qRGUkUC9GSS2I88KxhB7K9lfd/HvZNzhrNICqfZ0AFsuftgw7DmOhpg/jmABJeFYAd1x6NeaLw8t9irZ4G3qbvXfM7ABgnTCdR9sfFdXowCwthxGedXvk+reaXlQ9/UHTQsLX5MnE45g2Lkw+dU9uOksZMiaywVDAdqAqZc1gPxBUDPyXlHXqOAZZFTu0x2KPc60VNjWHGnE4Yv1HXXOiQIR6o1a5oGbIaNsKrCN42hULJxeWcB5RnQeB+A6rYBjU7malPpJbjeFvq9HM9k8Z5k7dDIXjThpCy9qYV9DK9+V4CB02GX8xj9tIwu3nUmz9QTafoc5ZvJyPkiWCJGwV2WLugnC6/phZmcU0/qhAqA0q0zZeWuRurF+agzMFEp6bGWOnXyPmLWxx7G0Vywc0nO7ynMTRhUeBpceJ7QrMNwqPmkmzxeAtR5TORlrgAAU2frB8NznuoTQgPosYIquJDf6j68yMKY1mOdqDN/+dM/P3Dz2jLdwjyHRSeqXhZY5iUizOQSwg1JZKU1HS2wPKPZuJzBVffFalvNJs6VyMEqDnEi8HpZ3Wb9cwKl+Bfk3nHzVb2Z06A7B9XkBITNzgaWRkLTslzUfh+EXRoqT6D9i59BNy3TS643D7Ov/W6fiIDlona795q2mwT5OlGMXpDplDoV9JUvr27aw+FoSLGZan3seqVOtMkfgmAmgAM6j34Vd1coMRyfeo0nqNqsNjbgzPfFOSlxDuH8pxlEuEqxKP/9aXxzjlMkG5mGeIk4m4mgBzoHZty34pwaJI0JC1AwDqYaZqNlBAHCqYoCBy69CPPsVBD6cITqlhZxmdJC/olWZvqTyVP5951g0fRzUV/QxrG4EeAHHWXHcphAI+OQx1YeLZ/6G13bUmjz7o3KaI0rhxdrQTDB5ijGQCLuXKNqDliLMfrx8mP9tmnep0+fpAUwpVWzNCYEFZrCx/4Ynvn5YrOvfpRGkyknzxQdopPCNIcJAKYciJFDPzB1Ts6SFtINCCBL8HfaVpo+GjAxSSnflpBOh7gwWD8Uq0xdY53DJo7AGrF5gtFb/pzuY3PCbbW0llQVfaJGJaHn8DufxlH+zuu9xmlT3dgbAv/p5bMN8t++/abWV4fJ5yhSo58I6DXMWvZOzkFHk0dGXZv3R7yLmlSeyeVS6y2TuYeNmFb53aSJBfRvaExMbXGchHbC86QQ1KUP5L4BEtK3uXAFHhpNHvTLCBYO7DgBamzFu+tiosT3xf2T9QT4JV0R447j3mk7xkzr9UvtPz7qCgiEFoFCD8SeZhf9wqwfogVjh3fh9nMQ+sN73Vc4MF8sOq7D6LrE2AG0neWLIZY6D6l9iQjBhEH3VdFi6InMDO71OtCQDrrOYXGvuygN2aOvxXyst2lR33W9QFMCbTMNKg59IIFc3DQHNkdt4m3oPSASjcCqqw17ydiFtZebnwEmxmpdl+P3evm8rV/+8LV+vB/qvP9RX1+ZonyK5vh2qsMZN0x+xt6LmKIEx9LVZqpv3959budaV4fxBu7H3b0W46b27z+qPyczkXuel2A+3SVN86uZPFu/M+8ejRHFoGY9j2udsGJ93NSCyCdBuA/op136pTA3ASicXrf1thnqePh7zTO048ECkeKMc8ym77gPUIJj3OFc+ImxpskaM/7I+J4lLE6LRmg76Om1j6cJatqjF+ShFgI0AZi0MBWF8r2oA8YUF94nhUfugugFr049jDSB9s/5y77VTPFeg9P/VT0oTij8KRIoXAEZKQasOqAzo1G9aW5jNlij6XPmwRin4DMkB5ACUEyjpRivOEm6RSt9H7oacSiFXmfQ3Mlznqkg5+gZbTfsiDvNNfSryA5oTpMzSXEDjXsw4++OZoYpPw3j4WjRT5HLOp9XTKkTK3XE9IHik7vRWoD9f6t/Zs+uVvX34VP9gLa8f7cmMGYFB2XWBDmv6OxgG9WqXtg3tagfnvVxd6T4JEOyG0I/hpjpvWBUDU6glN3Rqd26LUSxxlIBNGXqxzpkGhZJgekhThtpLXJW06We0UiNk58FLR51EAAwoLuuqMgE9IwAoGiArA6ZU11mguGh5dFPbesFEOy8t9gDlI78uKv1GLkPzT7vkjgipixGIBBlw15hijiu1ToqMerWtTvxns86sULXY56K0UtdAJNoIDlLh+qnUGIZN177t1o+TtXzWdlpalgfgs8xpzsJDvaYYOHjwNoY1pr/UDgzrTM/tJvrVutaUmzrBZFYo9X4pfppUbs9+spo6l4w2tJtHgrwVLfHrk7nsRb9ulZSYznj77WBDfOAScC7Y20ualpC8TvUP//6UsvTtf7taJZF3Y+zel/YaMiWqItgMvS3e729dPXXY5oap5bQQjHNsdGJJEjt9YNJSthAx9ZoGvPSdHs0fRTTA2Yw6N4APjW3SUQFRTkAmcnIdzSnMScMU5E7hvODGgSQjGzWaDw5KxhmtGF106CjHaXZTeQS088NdaMsBnKx4/K/uNCYMty4Vw8936inePbwL85TWuDsmFlgDkFNx9knZb7q89d1/f1vTNHjRwGLiA+LjhNQBNAAgxyuYmihZEiuVpPRJc2qwt/443Y3qgcDK9o9omhkARg9E/otz3KQxU8jFbaEIIAmggx9rrUGIFG2MNW0Hup63NUMSLZe63x9vdIXHJMrjOHdbrZWRKZwVpmhnbbA/FL35Ug3oPyPm208AIauvuD0u1nU25/+VP/5v36v84936+fj1Q5VloRutGSuY25GHaycK/rdz79+rfUFY7pvggXo6HmgDhh4jmjaiYlyyIAmN4ZBrBl7S7OQz7Ks8EGhgV+vlnUAyIJSv5gET6npno7UbOc1IDbA5P/P1JsoSZJe2Xk3Ijzcw2PJrKruBiDMiEOZSJPe/yVkJj0AhyYNjUNyZgA0uqsqM1aPTfZ9588GGwYDursyM9L9X+499yzng6AJ/Yt0acAJDMfGlec1IP8RkzjlIAAiof1+ONhihLhdVr2fLrWxYsy/U6rCAMv6NJPWObLG1cw9eX9/qzfYF0x55xgSDvXjyya5m3/346cnOiEQa3it1PDnK4LTOMN9mKHw9wizf5sY/WbFH+pf4+l8kICCuXLYt/+qi7Npb9QrivqWW8eFHCoXNI+VWhMQOtCEzWbjf0+HY2yEzXvEYTW5PcfjMZit7m78/SlTnUYZ9GGARjLF4aJK4I0BoyIDjR4pgIue68Z0MfQOWMRMUjACcCQ+LOuCxgbN4rgK/QANp7lSccFcb9ZpRvn8IM2Xo1MiA9UfD6c5RzL6DFVPo+2fBenulmobQWX4mj2NK46y261iYvYj1vdxbI1Ajw2l4QXT0A9akxa+cVMiK5NL4DeakwMwGtVQeeLIIRPfqZfOoRRRIGOtkbeIl9IY6iN7lcMymirEtqA8IL/JBlu1XEM0KqE1xmU22skcoMYatGmpmkFsqEFjHfsl+4+/eK7qVnRrbQG97bDk8hefeD4t8BI4zLQDKue5ZVsmN5OG5wl4AXXBPjcxCE53miPoB/3Wv2/uq9ApedR48PE1Oiua+cbq4HMufE4U6ehArhOfMw1hvk0a5UgomZzFSZdDSg57l7iTK6CDB1YmV9atahtjmIO76W9890bhxGkUlFc3sOXIGEp+uwZRWpVSVHHAh76JNTsHFCZMGgzgwonLJ0UtU5b2z6B8XdlPV7K4Qt9NhiV07IsNlG5tH5Q5PjNGU1JmQp2NA26occ7en/daj2PdH9e60rA1+1K/j7oYJjZMAoOq4UALqAD4A2VJ+3yNoHJWcFFKTyG+AVvv05uX2GK1rRva7SLDdecBL1Xl/V2qybrrZSZgvMLvc6EZfqItyiR0pCMbXupx3iuG5yKTDKD7LVTjGNRcmKAyUddIhks3I2fd0qQTd3XXTTQD8xl6T80rADJYPzEj6EemVn1djof6ssT9EYOeqqvAT0x1RpqxAedIArdncfvz/E3YMmsStzT2jkANBSqNPDQ0cO3z1aZGRsJ6qO2nrajnyzCv3/9uW//tr7zTZz2+/VqzVdN5nQCEYE7ExGixfq392zEXHXlaj1sdKUjn6xhBmfO3q+v9ZDB1qG5BB9JAUqyPdaJJoumUivOM4zQXqucDhjyW+gIL0KVwfIaaM+uutRlXNR8bYns421wiG6hn7/9OTEp5L4RZY8YDRYoFRZREpIhV932dHxDcotFiFnfBpE3jIiGFUFn7IRMQhXQxDaHoIYQHHWjogJECQA1zwqJxD40+04lMCjxbH7BfeE/zGmkAyPXj7pF+SuMYoIFmFoob59OJ6QOLtDVMS42gAKyI2GICx35IzqTMPUfZMT3RBEG5rcTa5K4aAzPWdDv7OXyvDrzaHQ+VUKQ75lXkQlPsd5e32mNGByjUwtI5Nik0NSdqABDTdKiDFNUg6AKN7mWmcXMb5uPjUT9i/jCv+ldC4QEn+HycJ5zL2uQP1Q1EWZ0sZriLBu4YtWlQ9plqQ8uKIYoOzDPazJitUlhBC6Xh45ygaLuRIWo+ONOj6LfRKUK/s25oU0bhTIFo3t1KXSRTX9epIfecMDQsRyleXFUBaWB+oIef18qJD2sA4z3O5c6M1KtSHDTHUG1572EoOWWZh7qOLp3/D+A0XbnX4w6rBthc3tCoheIXXX07Pqt/nq0V+Kebl149+nQ4OPlAP8x6UUclowOq3sgKMktT2U0NdZDTCm1/Xisn1VffJZPGXGU56wO0pm5hB1BAa+zsxG9hwUxTuBwD1utg6T2fyR9nMktmoGgm+69RTTEKpIEcaQzN10aqARgQphCUv816rOfjXETHdjOmm7h7c44gLSBegLOc+/9Zm4F4FFwymXxRkBM1k1xtGj+iaDBfgv7fA1ZeyXrlXTNNYqoISHDTHIopGxNwaxIjubj/qadC/WZ9PyBQZF4AACAASURBVGiqfTdVqyHZx+YU3q+ySNi1gAuGuutj0Ir05jVi9cx6foQ2zT1KM2YMh3cA8qdVXZ7k5kIorpoPXS1gpfE6ZOawLwCCFDZYJ8d+pNF7uU2skWlOAaxofDBbCXOPP6eCpgHDTvVwLV5xxzHhQibAWkpcF+DQ+1TJRqb5b4ATsUS8ad3on/HPWN6JoXvUxYxPal5qE3IKoR2catsBAtPthMXHfYJh0ny1qePxgLq0anzU6XiNHI3P2UzS1IgCcjFxRsJ1m+plXFS/WtbzcK5hixEMbLynWa1MRJ/bn+ovP/9aj/N7auZ+1yLtpIypi6Y23OBg23VGoDCde/38WsP9UT///JeWcQ5NmAk9MU8098fEC21ePL84Y3A5F4RtHjHdHKOrIZmqDxxlh9pLFkztLPNNc7mbsgBYA/32c03Hk/tyb6RLMjJZf+i1++1aQ53zt32djNtqRokYhKHyx2iI3xODta7qTdpuZBCsVe4bcy7NT29547I/G8NNwIU6uNOMC7Yl0qAH09affvrhmUgMqGMZ3YPO6VYKLYP/b4wGHGfnLXGSbAVynBej1fO1wrVuRiLJ/stlBeobLVncP2nG5A2LnDPKjdYRo5jj6Zh/RuPVjFPy79gUWEJx0cVmlikkRblmE89n7ff7pquMix3fn4dLtiIIS/JqKbJYFI9EF4AuthBu0HzbKSmWfWiX2DvTQNHEXYPaMcYFkZNC1/R15J+BSPJyoaBRHDGZMmoEO+TLJDJ5Ii+LaQEF0Xxe7/s3/x4K1H7/Xq/bnY3E969fY838snPKQlOEE5W1t/SDNAZMV204928xXQHabNpIClCb4daE8aUg9XwTON4024qHyf2xAE1zaLZUywTUDdAoh1CHKTCafVHEztzOFOpMaSVzc4gmc0hkXn0mBg8Pp8cGqbMxoCoBVDiNbO6wzegj9MQWjaErWcPYoobOZiPPqh3qF55zmxyC2HK5sGYCbYSOLL+bq0A9FIGpEZf7TCzImrGQ+ogcoJrsNFoNB7A0H6YqNAOgxyum4Wy8e9bYBR1rkGXXfaMIg5mnKc1kOc+3mRlQlMLr0SwyGZ9JvIg2Uy0i+6wFhScTEa0U04IcjmR/4RQGCksJSeNI48n6s4EjGsJOJpldUDYTy5FLigaFr2Q6qm6n5UNhNBVnXQoOQBAuNMqSxL2wdjj7aXDjWhvKOjSwvNeIspliGIHiREPOuJROqIpoh3gvNyfVoZlAyfIZERSNeP8WhNQIAJBm9DWgpQ00mE0BZe5LxOehW4/w9E/HZmiEdTnOqPzMcJNlnTAFmkH9DnUI+haGQdfTPhoIkcxZPVZbKdG64GK2YeEclBbFkrEekSxkKorrGdEgrENaThDWHi3Ko8ZFnJTV3VJw39hvfBhAFIh2PEKaKBpFDvaufvo81l9+ea89RShMBCcsyV5jPeC86vlKccz+5bNzzqKdJa8M8T9/dvms1Was1/Wy1t3V2KCfD31dDud6HL6rOw7mk2LdfQ4gcGe9oS/J613PZnU8o38aBN1Yq9duo18tpinRlrX8WvWL0fiw3jQdWc5r2Ix1eN9LZeUyW64G0eCTpjL32i5WPpPZ/Vy7l1W0rQBVGKJcQIhDY4SBQCwEbt2Ew1OfTBf0LTGMIswc9+ttJ4mtvsHM0bUwwdRmjvEzuXCZosCGYP/wZwDHAHKc5hPn8KhvDRgwToUnBP0T+hr3gMKcnF3GQDxhGQza8ZtTivmO2W4Lf0/1z4bw0Hw+NdLhs53vl1pSxAHqQL+SLh1WjZHe1nxxaRXZJl/SJov7lHgc1k/LlLMAyFSTIsJW1/NhXh16XD6vbIkPpLyFk4/rWt2P9X68CFBsjQuIhlqWCAUpU2ruDwA0ZR8waxp7Rj1RPqckP5grAElDV3tAFOMnYoCFDkdDrGUcgZ3MKnQMmNdDe2ai1D4jk24ZOQA17BE16tx9uGUfZfF4H9BQehYjR2FSxtndGW/l3arBYQxAdJnkf6kAaLApE0Hyb9ADAUs4/6FUTzrd4pbLWkaTmuD1FNnJZaQGmGwgYQzQzAGMLAF81LXHwZHiDpYH64vDZMDMggxTtf0ACzDDYtyV5op7i69e1uWE1nJS3wVFcDFunXBgOqNbs4Yg93rtF/VXSFECTjEkoTA1271WdeDutKkJW4szRDpyc681jxazHjGoRKjgfklEAtfVaQrwa+6wNE4a+rBheG/IFMws5XzlDRqGCk0XB0waKp4vADAGRx8RY88aiOXgmXK+TZnwMRninKMQZnKfPL2HIDHnPncOjLULOZvTwUFE13NX3I1lQu/85pDxXrslk1vM5RhqXuqCB0iLr0GnaDRsc5O3kqUZYmKpuy8yghgOPa9xVkcLTg3BLrRp0Pk4QffGwzXPDd6Jxnk6NSc6QdMtTY4UibhP1TLbA1LoL51C6gnhmZx6AJ2jEzDiHGiMkV8IolMzEG8TLTslIdTeeAEAQobSiZqI+h4NnLVky7/mfIH+y4QKANM4OSEbvD02mkieb3MZErI/zPps3xcgQO+OaO/UEcOc0Dk/zaqA9Z1a5yzwu+6j1eU9y2bgVp0N3pMgRrzD8wlwBbkPbK1ktQq2305mLAqMwdhZkne+qKX507AU+lpvtwIGX3/5pU4PJsJvAXZ05I1ZmBnbDcTkc3Pe4cT0tr8YeWXvwhrXJwE36kc9kPUAErVcZIeS3E+t1mS/ci9wxjUHIO/0NfUanIFZ6hU8G9iYMjCp76CcP8614gBliKW8gcEDnzn6UoolfEZ4Nx305I8BH5/F3iqUZO5/7k2abPJLD3rOrHTa1Y0WULNFyclmc6J6r/5xku3G+cg/10wOBiN7vWlxZ7//6XdPFpQ1pahoJipMoNDkeZDwUqEgNESZS1k9EoW5BXhMGRKGTtPGLxUzk5jtpN0QeeHvedFQ6NyQsdzFrYsNwSa1IDFvafxtNM8j4QIHYXj9tKm3w+TBlExIGs1ojSgYbVpEQEJhpbjJFCih4PLmEccyIYRLrclDtHogZVwQZl35UPjfOLi6wbA7V6wV5IefpUJFWs3M34PGm2JBlATKqY30LJo8KQ+Zto6blb/n6XzUOASkBOTodbvV7lfjDGhZFHXy40PjBdXjwjYagEZmxRR0XtPxPS6UzX2JPC+mLZmmclDkYtLml99Xy+4I0a09PZyakYSNTyZH9h86SSbLUbptm8T1FjaNX9/euU244cj0KRRS6BaCrDltowFfLo3p0MXNTMVGLRFQSD4PuZox28k027O0RRFQYDqZw22VNWohHdop7lVOvmy0eG4JNdac5Tdzm6xZ1g7Agw6j2vY3kTXrp5n1gIaheYltdZpzmoF+WDZklJ//1OX09PY1MvGmK1XHqLtOROzqH9HVStloxk8e0DQ0LeYeNFhHXqacXNoJATayxAl83I1BNFmX/B6i3s1gyiZVRy7+HWAFz6JpBlknHFjmaMZ8yHXdmlOfh0ZG6DAoXqALYwIVei1Np1RnGiaKQtBR1pkuphR+Bo/FdEKX4qCaToed2MZQyQn0/aKWhz2lY68NI78KWovOBo68udXLq86HTO6NhJGuRuwE5UdCujFz4RdlnfLvEquR6CFdJ7GIB/Q5MXFk0hPUTfc9bODb84KqJBmsASM8R7SmaJJS7QIoMYHlkOVOwHgC/S3xFtBj4zpJLM7pkIy7YcDQJCHUPN9lT+P0XfrjHPot7/16FESQhcHUGPCB98T3X65ruZrX9XiuPY041F8iPETXQ916LtFI0WSD5ufZyf5wXU1S4pjOrIdb7TZDfX4l+ud77c99HR9MLq6Gj+uSaBMZ05Owqu9qJrjq9Zozty96YQwMoKuTbTih01rgonrTSp3JUyi3Tw1k0DTKLzDy4Fr9ei2qzPkE/Xg+rA0wZg+f3ve1XXYaroBYEzWDzlNqP6DX6d38SoZ0rCn0SNfDXoCP5zjdlzpUonzCkZkw5aSU4FT9MOMN5oYS48spbpdojLlcadyNy+H3S0QNB/7WZTWr9zvTAt5ZVK9cFmgC2fTLYV0PdChMIT8M5WiuoXm2MxUHSv7SIMezmWIP0KdqRSF9OfmzOTcobnCbdMZB8QedkbOcM5LGHLqnlJdL3WE0qPWmmKQQQ1OLyzzTD9ZJc+U165g1tqgFvgBQoHkzRiSgW0qkFe8Q3SwaS4oUJtZM984UlTw7jFlkwfT1xHWcgp+9NFs4TfEc0pAk97/TDwpjJ+bN4dMc5ESeAFhwvNKsQnvDpojfPDpSonWiQUvQQPZv5CtpnGMsJsQZmYT0LIDpZuXdr2zc0C+hDcoR3aa/UNjxY22Nk1pMtW8AOi1WhvMEh9sPsxImdgKND5+VEKeSmLgtq+GlRlB3fi/MWMDw1nXJVJ1JHJTELqYvaKm4li9nmgDutlDhO3XF6Fp5aGaN2Hgi0xGUJH+PDEUAmCMaKM4AdUO1vz/rBd0Yo+X7zakzDr0CEYK1yzozDZGBRH6rZGBlAzAZaOrHzaK+vcXshqk8NQgTPRskGg2K42b4hvkIAouPiAjOdJpD1hPGMa4DYtRohmiTOK/RWnPeiYtTTwR88Z5hzzC1dRqXqT1gNOUjZZg6TU2dYLHMbOi5A473jVIhGsO+h0mSNXYypomYGoA87gxyDkuTIRi/THC4YyYI9EyDdUXHGC2OlIBL7PpMy6tWfC7lSbBQmDbSCGaaz7OJEijGjGpmpVnzz+NmToore5/3gvkU+ZfQ0/lCEj5SEydfFD8O7iJYC5xbZDECyKD5h57OPchzJQ+VRgoAnXPabOBhUccW6aTzNXef63FRuOoi4QCYUPJDDmXN6m3CQAyQBuCEs/Fa64HWe1lvp0l2DpEb5gtzxguSs4ExVgPoiJmPhjM0HoAwRuSEFYQpExmbrG8mt6vXVZ3++m5z/wYd87Gqq004HT57nJo+a4BJJJ4BrGEps2g62YvUl+ZOX2tF7N38UduXT4n9QvtovTmr++m9Dsfpt+EY2mjO9iQRpAH/w+9+sM7/y1/+SgKtk8j9verTqqvjEvfzS11Pl1r3i9otn/U6jvXP79Q01Jyc0ex9Jo30wDFBxCANGVS8Trgne6N8FnOGdan7rCeetJRMm8MiQQrGM+N8JkJICi195IJ85tDHuY+555TuAa5w5ngf4O0AYAOt9l43gHzOSQywYDTRbENDN5M5KLi+MALOqRuRMDidH8iNZl70rAUg9g8/fIIIFB2dJjHpaDnwsHWl+YOSMu33ycTSUj06yBT2oY7G6yOTO/5ZgMNGYWxeRR/un3yC+Yrxdou2mM1rt93GndJMwZtukqsxkwkLP3Y54ah9dGtkkIRCSu4bB82tTicCnIPqsINtMrQxZ0xNg5rw4I8oTw95moOGqmreYBYKnPHEGNDonKZ97MvUaTAW5mHfasRpsoWLcsj9rWiHr7yXmoVzI7+XVC018BgUZDrAQ+L35FlRAOE+SxOBCYxmQ0PvYUtxZwColuTYnNMMgvimGd/sXsJhvrwrrE+2YQtmFhWEwx4aDJQA0Un4MY1CKwreAlZBItEJ5cGFKqeckTgPI01aAK16yrk0CqM3ZDrmoLDobpMzUBGKnLMmO/lvpomEsyYP0Sm37zx0KvUM7dloGNEcUh28ajuYw5cJtEYITF0APbSKftZ1YmLW7JvImuL90rB90HPbZE8qJI2iIHmiA7Jm2FRQldhAf5u6JkMxmhmpon2vg27ifpjA3mv/7WtQyLah/fNtEh63Vd49eUVMDjNlY0Lus6FxMz6jRbnomBthfQrNACw8O6lrnCC66lFi0qAwpYeiBNoKtTsmVNJmr0w/g6pqtDEL/my+JJeE7o+JZTGoGU2D+44pOhM/9jkFIoYDQ11wItRwJ7EArh8GIkzUaLLOB9cbDSbTFi9b3jsNLIicl9kUDj4Ht+/H9D7/d9mjf+QyD7rB52MtGPEwx5UOw6lMpCiEg/7GlZQL7Tq9+3NB2tg/PLORiKDDuyNT9CX8TGNNqK3Uqc1rt9nWFXcWQslnN11WKSf4sx/TFVtBXAE5Gz0LmKaHAv/pdajb16MUevVXIIu/aaxCt3b/wwJYflCyTTb2DYIax/GNyRh/Fu1YK3xFZ2GULXRhBNWMKyxobEyYOC8sNmxwH5podfNrXQ9HnHxqu7zXlx3aPdyuYzKh6+d0VYvFar9A+dWHgIa3F9iExs+z5Xd134jeUs8mkPnRjXW4UPgFTLkYz4M+bapxMavt+KjtLHm9t9poGqCG28nyrN6uM+k+TP4W82sNp6letnOduaEwm0s20lxyji3r16+/2ijRmNOEFxoZJh00Gy2ugNDm+C4sNAvC9oV3jLnQ1wdxMX6ABpolZ5LGkPW/MKMFlJnpY0AYWCrEOkBrg/JGgDlT2fXLToo1GnGon+wNnP0w9QqK1sAcXQ/IlySYm4ue3wXaFvTSqlf0OmhPj3tNE85P3gfGNPMacIWlmTQiA7fbOJRTWFB4AvBQmEVDTOPO5yff61FrGsMbJiZMceLMF3fNsELYX5rBSDde6HZLgwnVj8aUQg2EmsmhZg/t/ieDDsdgfg+Ao+ylSCMuNxxzQ03m+4i2o1Xtl7Wh4GciAoWeBpLPjDEWAAsapJZZrPEP39vpDtMNpry4uobSqikVf54GVmCTd0eemlxKJxREHZwH7in+7KwGtqMYIPpeMkpDM2dCs9lta/92yPnRZDQEuHNfGvdhzRN1mQwOCrNxq2mE3qjQImc0KHEf9siCUWBdwzojSgUEn2L7XqMO1jMp0UzZMPZhvzupJuSetTK/1g+bnQ3S/vA1xTwmaFBa78lTZCpK4Tj0mEtNCY2XKfEU7IBfRvN9op7B46FpL5ELyWLAB8GINAx6oNcBegGUu0Ol2X8/pPFGxyqJXxB5Y6OpRnP2qEOLOtnYSM3ritEP6wx9IGcb9C/ukdlYq+elLrdzzA/5FETB2LgkV5d7j+Ia45wL2jyAN+8ImmruktCyt1u0qcv6FccgQPm+xWM9AfIDyvI1J7rDFuPDO2XifVtwdvXMC8rPzFq6PeuopjNGdE7N0KSZod1AAlR2TiuZMsKyYG85aUhjJzOg9+85U/U2YC/PceQlwiZO3nxe9ubJ/EmTV9X1UtcxfSRbHNafxTzDMOpcTBuZQj/n9Q6NWIObTP6Me4KhIZPsUQMSEAYXRDwxJW1MISQG9O/RTnJvQnd+FAxZrS2gp+u7EE0wjY61nfIjWsvEy5yfXe11V6cBJq+TTzoIBB20pFs64YtjeqboRobMnmrIq9/U8nExs301LGrcDXX6dqhPP+7qT78e6tv3UwYNi0W9X1C8xtQPTlGGG8DHMYNZDRkkMJ3z+T8BaRZxk+5hMLFfOQ+rXr78zrz16Xio49e/1vl4qGsTwQMme5bNq/79P/zRrNTvl1v9YRjrn//rP9ce8IhhF/FgamoBwq+1mc3qx11f/7LHjGwuoH3VhRit6jlmlZoL0ZBzR2b6R0xTj1YeAMsM3JYVCkXagU7YKtBpGWik4Yv5Ub8cNSmUPcGdABjg8OKp1hYgQjmILsIZ9nHlKbubo7W+1nU+qqdeXd9latGkf2SHo6tezmMWyF6mxtS8kPoNBiFA3U8//eTsjFGnyDyj1TsXwJR/9pGBB22PSoLDUESTMXwIMVrrexfHkv5vhXamjx/To//5fxGXgsCz4TBtiONnG7vSmV+v9enT53p7f9ekg8V7PLzX//rH39fp/ZBit7lW4WIJ+uAUDRLV8RTdHCYEl0t1K3KxlnU7X2rkEpTqeqpVv07hTcg1TTPo3q1qj9mOZi3RdEBhBUXhkvhwe/2IsJAU6cS1ameG5UXUUhQFei2mHauMqWlKCCef0zBAA4G2CJpFzId1xl0qC1mY0g6WTLmG+vb1V58xDexHI4hQikuZ7z/udkYgnPfvPhPoa4g9CGk2QJUF2rSoNNHo7dwvHDwUTdOl6Qx5/0svnyNCfDkOCTc1HoFF+ojpDV8/UNCB9jNxRQBOU73dRiNAIYvLrlNguP1QWeIkCs0XqjHua2jCdOzjPxRHNBRM2JoFPBQUEHSbOg41LdinxFlIR3XGFfMFo2G6Ol+muqJ3VZ9Jbk+aDxpEHbS0TUyBzLrBnYpnBPokHVqKLlPGTnR2DnVSxixUsphKT0aKENC6ig4H04LT8W9TXg6Mpn38yL6kaDJmxgyi5KbibsdFSBF1pamwEU+QuApIEKd2QUFNdA/54Zphg+v+LsXijB37IllNFI68q93LazIC38817zOlNHx6njxBad7oXWAucXPNZ7UZlvWy+1R//vlP0rgv0K4EOPa1ZGLGJclUEjQNand7B4Aiq3Hj2obiYkwAgINavGjp6jnVBFqL9oLJvo0GhTGUrlAFsQfn19PwBJMsixWKba4oEO0YFClif1wNvZ6tP9X5jFY5ph3SU/latL5k/BEFBMiAo9oSUwjMcECdKZxvNtjY2UMlDe2JOIJzLbvRhgJ96RX6mgxf9l4Ct4/H78VKXA99ffq8qz/89Ln+03/+b04LuPIANUDqdDd1IkzxAL69sGFiSsdEnmJZcIEjnixXxfzZwxgSdPxMwRncHgkl7mxoMMcA+eZZuJYZEsEWQNOGGY7PLWDNy6dS46lTJMj6+Fpvx6+1wT308IaBXN1ON2nAtXyNqdT9ra53zINC86Mk2U+LGk6/VI2fQ4G6x82ONWs4MUUojSVAxGOq9Zww46rt7FG7H8f65e1aq35Vb78e3OeHW9mYMTWjSX08D6LZw3pX/YiW9pAMXOj/p3sNj1NdySHeQ1vmQp3X2xkTA/S3aXaYgh0OU3WrZUA1qGLYoS93rvcjlzpUaA3XkB6McS69My1dyQARuOLsajEwgIjou4gJ4Wewbt8vB89OWDcwZGicODM1rJbKOqvVqre5mE0XCwCNsJ6wQDAAwtBsXhumwzSDgASXk0UaPqT0cOEcohEEuYc9EP0MZxG6PgrZySkbkx4K72Umv11XF4u+TOR0v9Wgho8I3d2UjNBRvcsTrcNUhGkw35c/BxV4PmxqowP4VQMTz3+eznOSvo5V/ImpnqZRH/mZ87qju2bt2vSudEnvMYNg/eOOas4hE4SrWYQOOefM56C4JjeQu5BScUkO39DJlljcMPjCNgizJsAoitqApCN0xflSF0nmtz2KjVWyRMPyMjFQYy7cH7jDP//uS/0vn7r6x3/6l7rP105754Cyq9Gw9jOTf8rjIQyD2wOAaV5XAADO30Z93vYA7/OausF7ik8+0IBTzN+OtVrvCpjbhpmmz4k8DpOZxEJxBajjY1KDrHFpJ/JGBhPrgJzE5AV33fa3qTG1w6xb1WZ5q/PpVLtPW+/Bn79dnC4A/F2eONHGydMsxgE9OJEfsBnC+pruQw2rmawIptKAe9MNo6BjHDmbtpVGgFMdV+bEJ0Gvw9QNDVvuXkYkTGCpGx3MUvM7jkHSENBAgIyfwT6eAByvNjpM32iM3Ms68tHUxAkV4Gz3mYiFRd3Op1r3ACShAzsEXgAAhOV0BzjFaEhjmIUa3x/WVWcozLebz316MBSAZQaleaUJ2omkSn4sdxCNivrfUJap7hioYo5EIY6bMpIKg9ib2/IHZfOPv9vVH//4pf7xP/1rjR101kW9H53Lq+GmMcV/hLpZSYcaaXpL7iV05BiideqAV+jpNEOUv+Bk0mgoYz4SQYcHw71buZdCjL/XyDoVsAorjzMaXacphLIWMO/BwIvnQd27tPadaDAewCEwoTJNh0r6vB2laH67ATLh7olDLo0k93acm48TVG2m661emSZ3GqA0zfPluayVyUMws+a1wWF38ahpWtTs9UV6+3aME+mvh0sdz5mscZ7KGppR0/LWpBJV1zFpBZzpNAHlrB8ELB7m4vocdQKeaWQ5H0bXN/WKcSen95rusBCQWKGNXNTL5xffSbfZKAn4+V//7HvaT9Dxr8aozIdtY5Y8qn9eZeE87409WLPa0LTeSHEABEPelrtdcmM3yGhgSk5sFXsUycmZ+mOxri1O48+D9HfONcA/HICpxVQaoRnlXtGrAu4sesr4YHze7Wrdz+orvRL30aO8h++A1tRteCqI3lEvcIYlLg22JhmhnC8rJv0oAgAnrlXrEQRitM9jM9Ogzn768cvzeg9qo36DbpWDpInCWaoEAMP1jXiJTRNDieY90lRmdP2h5Gj/vaCgx7kqej8nmR//pZiiGBd566KtW+A6lokOxjhMc5g0gPyCDF6O5zodj/Xp86emX8plpbbBgdbTXDYKURoFHgCfEb2d4mcufN3l0IItPVxBTKXngUqstx6WNIBQ5dQZDaE88gISTI+4ncBgmubk8zmhcyqVLCkmPtvttvaHg42KTSIPGsBlGDPh1eRlku7qxJWGmSJTuuKzNru1hx+/jy6t8M0l6sesRBtu40CqdruNz+lMIamjFk1WmlEOYxDJLD5+79BNMcLgLx0EeYmABUw7cCqlgXIyGUc7qFM8zjPv/kKR2pxFdWgJo92QaChUIISGHSe2xcKKAuzC5FJgK2YHja5Iw8Hvr/7rI0PUP9doKUzl2pSUy1TTlBbqDPc7k+9M5aCoY5dNIeIhYwZInLVA2+S3S0tEFN4iSaQ6pVFPXk6cYCm8KB5fP7/U4XDWwMloFRs4mvjQXJywQB9GRM3zxq2Ry1iEv0V8xIQ4Te5HCDHPTQ0Aup9M6OKEkedA1qWRRVD2bEJo9piAGSPvH+XPsW7RsPL+RQmbiUeo52mqE3oerex6MwoyPO5QUuKy6zujCQQVuz51bTUcVxpfGjZchV0miOrXu7ozidZYCndgXHjzfJ0eQxNWT8QpDmobGptxJhRSOLNCH0e5gnFI3zvdvl+OQWql0FPkcrzzbqHUnvXyltDhxCQRuew38woVxLb4H9lqoRwmODcOhWjZcCkG2X1QNZjZBxBA0ZY0QNBAP6PhxiC6aZC5LEGsodNATzKV4EnRGvMhGjBZlwAAIABJREFU4B4K9s9//4fqpmv96c/f66YlfzR4fAYu5WsDH1iHN/Ri0PTNWaq6O8DF4fJZ67rV9nVT779iH95QSA7xDnrgTVBGM6sW54LJxJZiyaL3nAw5NEpoBtlwUCP7Wb0i9VzM6jA962V41Gn+qYpYgu//WvczxkOAGnHnxcBguhyk5xA5g0EWk8XruaHqnFnEBtGEXGf1TsHAnqTok2VAtuVV3TqjYqOXzmfpVvs9IcZcrJmwHi8JPV4+zq4/+lemIDoZmqUJ5edmo27GLMUujdKZiaf0iEynmS6S5znr05ReT/XodrVuucWP2VTLNVP1TodgdZ40uq7PUA21TuuHupxOoXWhV61FndirD4wtOPeh9CTf9nhhYk8RBSOBu+tSD9Al9pTarJwl5ASyQ6EgwQvetUaXYnWDhAPdFoABlNJ5rPkpLHV8xNhBWhTiTVMrbRjZW71GOl2d71eRfO5TfjeaS5V2FPRMjJ/32qzQKlFFUOTFeRUU3LhddoDRNYua3QBg43hIc02kAoYvrwCJt3Od0bajvQROUAcG5QrDkUU9MKwI4b4ew1I63XSOwZx5x7dLWDe67sZ1XGbT9VxLTCtW62h2b4ea0xQYz5XpBfSr6GhpvCI7MVeWSSatojIW1kQaS2PAcJ5kfxJn0nd1In6DaQxfBsuAaQOU3BGToEk9HJfVmgHA9VInp0y8MrkENiLo6QAbIuORg2Asyw7wlVgLjmccI6XWcrZCQ4V18DV322pbw+1aaz4DxTSXFyqo57PWfelwfJsD5LOPku/I+mI/aHqUOXHdZqMN4G06OgHnYNqu0ZE9dd5mr/3yF1xAH3VE502hPYNeyDsbi0mcHivQ/NHSc48ClFObkc2pLor2HIAE+U0ixmQbafhDDiQmdYMgLXRxpu/Sbh2Eg0rGJVrDPBltodddH6Osie7JPgwTKB1buzCpbYZHHa/QxRMZoyJwnnevudTsUS8vg+fCL7/uqx9hVcEgIyoCinWadFhqq+ez3mtR58ujVj3aNe5Ex7dSP23Y+97m9OS0nvs1QCW0V0DLcJGY/NOQJWqJauj//A9rG/B/+qdjTeby3nVMB5DBAZoz5/0dczGmQDxTj+RkcmMug6EQDs0wBzA7gWHjGmeKFKmSFYRGOaFZYrCTe3dRl5adzapo6jenXDBnMOwCOKEpRy8qFKPbcFxgBeH5pI2KyhRct28n4rgQc3bEUdwIlxmuwWXz+8v0rIlJmdnMHMPNuRkzOtAWG0Uijah1+LOJN0EfSs30MlJzAH4HYNRNBZd2nG4B58eN9+Ry1tXPb28C6tx9PC8YIEw6zSgHWDYHFUov8oTooQG7hnGpCzvGf0TFXDDwY6ig4/eiajXqL/KyxYhtUYfLVKfj5JT/MZ3C9qImoleYLvVlXNbPx3hz6OuwQiqS6S9Tz/NsXevb0ZoewAyK8YNIxNlYE2fG/V5rzmEp5LClHg5hbvoMXHRcnyE3EAxOPTpb9nVhONGo46wh6fUtdJC1SBMPG4U6HRDhdew1zHvbM9wBdJrXGjYALBrrVYZicaK+SnGdAv4qf4L6zV6NG7eSQ86O9VDjbluz8yRAAMtw9rufPiPvyoQAbmyjBOKElL9ipa/GqhmCNN+R3yirKhzUvcUOVzdNN1B0e2YfKlKNYY4GKRatJfrtdNBQ+t6LNI0BtLZ7bdfrBKwSyWCYJZRBDGqC1FCAqI2EPojBDBOF9ZgCgEKNJogbEjSVgk7UgwaOrCSctT70idBHQodUd8c0hQayLRyzrXBlhLoHbYAi3+2QBgAdItmM5uh18zruDxZNOnIq1u90U6U5lZNuuA0bdVnTeZKCOkDNvRxrC5XJzx4KMZMI+MnulxZUfwX1es5ru13X+Uy2VDYTI22cPc18hCamk2UcGsGknAwYgwDFtRcd5vDDEARjGN9dG4PTjPL7RYOXhtUmV6pypssadxh2G+TJuBaoc8R7iN6F9sMagooQk7zQJ0nbatznv60NL0t0Pc+anGKBNiWzKHrb6AGi+aMRzGRSHSOmKuomQQgzCVeELz03VuK8Dw9LqdrseXB+sgNBxsqNagaao/6lDRHOvqwDi3k1AujgQAB51zzXiNv5dTSeEgUFkOEZhL72oe9TF6g9WqhKUn0b6RxAgfcFRZFLUAt1Ls+kpTvZ5fAIT701702gHpE1F1r7vjbhmTAH0OGAgzqR5ulD76lrGM1SoybybDUe4apZrjKl9HfPBWZeFTQ2Cpkk2tezwyrcIzvfV/MFnFTP0UHrahhqDvRymzTR4ugsQaAxYOL3tpluDspSvHWC5jBFs8U5kQkyBaWZUazVGZQMCgcOYIpOJrtBJDW6aHEyMAwM4RUc6+u5Gurw9qv24ZQ/1FM8j+XjVqvlvN4xhwDk4NDFrl6n2FDjMdswLNrmHdBhUX/4/Zf69suvdT2FAgNVkUMfDYL0dTU+XArQ7lJ8gADzOzFtpYFlPVH00AxcTmRSMmSIvmEc11IfoWSTa8WlYwYs2K90uYA97Fee8bCAzeAYpn7YjTXcL3W5TzbN6+WsTouXmm3+oS7f/r+64u7ccq08o4eNVPDn81gzijgjImn8Z7WlC5/NdIylRMban6IfrBpKK/sU07B1xyW1rDvO2qwJNN7Qms84Wbd8S85yzxGm7tFIjpu4JOOiyjk4H3e1Wtx0NHxMe1F80H9ozPPZupkaLesCZWydAuVAlC5lIS6KFqYq0QT4vlEA6EIHgMTU9F47XDJbA7IehzoeARhxf+1sgt5hsjT6vDb8zaCASTq+LUM/1nbb17f3U10Ph5otetFr7ic1xqDyfCZ+R9YXzwMJQM2cCl8oBHHCNTsvn5ZnZCGnaQl4BIU0kks+M2AGX8/eZp9gE0/fSueDa3bXCuPo3aRSQdGnIXjQHGSitiAEluLKtdwQBxgkzxiqGVPAz3reat0002ggoaURbyBLRxr9vSa0fE5NaDIe9WDKzIgzMnqf/e16boUz425m9BjnRE4BYAt1FsqjDpoTd2WKUh0M2j7QsAU3V5pkGAc02DUr5rbRikcjqURIcwoaFBplJCGYLCV302NwDtMAUI5mmFxATtBHbejX0AQ5oSX8Pb+De5l1t+Q8ju8DPz+5pdzZnImwOjgAKBBzl3BuD4+L04VFh6YJdhDnLoA9easx0RhHHL25SDCrIQaGOm/hlHqxGtVtQU+kuLTtbPFfeDk8b7Nab3CSD1tp6Od1PGDPT/H+PxkxURgS74Gzqu7x0dU66+V1abICaM7vDIgDMyP53UzttWKCaisNHYdWaOHR+lFPOIfQNClr+UxepRRDmEnoGTltO/erICF3pbrL+CYwVeFdA7pR5JsBzQQax8tlsgH5Okq31Yi2DjAPSQ+DgdQ4txlO0ZcaAa/42e7tZ53OAVPUGBvjkynlsWU8+r3Mx6ZB7SgC6nQW+vF3iV9I4g/499y5L2uJ/3XkXFFDF2lHnJAz0VGTahwGuy6xGjqkK2Phu2OQxWQwLDxyEvX8ZepqViv3W+q0aOMYlPD/8xlklCjlypqMk7xhqQU3lT9rxBsvp2+USEwkr7SZTBsvtbNRvddZoJ27DpnCvRYYNDHC4k63pgDUY3L7rNNsI50bgx0AhkSSwapIpqisRvXznGPo46GSo/Pv6sfXZb0fJ/cZ75u97lCCeCziBI0UxL197TAFDeDas7Krt+M1xj80YsZ44SiL8RUa0NAttyuiAWcCAjRhTHu/ff1qvFNvVi66fZ730rZlMQzVrfvqN5/cy28//0tNp4saVfbWdTGv13FZ+wONKew0GE7RnXM2vHRTvROfdDrWA8mbqyLA17znnkJXPNVqg+SB2uJu/QmjgTsQB9uuz1446UYeCjOuxbrFN1YeoPbtAsMk0W8YaCFJYerMOuOe4f1vyEEF3mpGkKNuXMBdcUGfIUmRRXLz3pZ6362SHY5vDNN26/mssvV2U/Nx47mPd4EJBr/74eUp9URHM7ppNhu2+Yz0W0HYDk8mG+Gr50K2cNexC6pa04fFIzQTGDnlBmA5zgYt5EKUBkbOyoqXql+XBTZRFUwjPox0mFr88OmzPPTj21utsXJm2kaTcL+rjzGXjcnP9WrDQcvDRWTmYmtwMKkxONepTGh6/FkDyclxYsQ/xbiDosTQdnPc5tEATUxbUlzqhOmIKSgKDQOh0RS/HOg0gvxl4cNBBy2SCwDXpr6r9/d9s0P7MEQJ19nGgWBZmibpudAY5BX6Ek9Qpcj60sQF7c+lRkwBWh4mFsXq1ZoDJY0OsQlQWxOq2uk4qwHDdK31SNGdC4RnSQNlIUulaE+MwDmCWTauDWlzZzMvyqKEyULvzwD5VaZpZmCzR0ecrRthMiMVkrOkNGyhkUvsQ8xc8vvzz2nOjZjQ/RC6mMQbCyMaIYAFP5uWz9GFKU7nfruAoFEc5BB3SsyF1YLp/XPNsTch8LEyZlmoezSO40On+TE9/HARzsakibow2Va7hOkTtFBHsb4bm1QQchpIOVPRHYm4q1kKGOA/y4Pxd3ezMhmQ4tMiWvxD0Rg6JQg387fG2Ma5NeJpHD7cZ0NJkI1Q2GTjPMYlm1gbziIKUPMJd6v65eu+hS/HJpuFst7tPGhY0zaCOJxBw7lda1htYrcNUrfg2H7UvCHMTpSNL8AAJs2j5kVaoMfMymksQm8a4jaFXoI4km1pAZq1YNxJs613+qd2K+6PBKxLwe03gkGihYm0UouHCQQIKAACGjIoNDOoKweo3otMIKa9xXDWXQwxUAbRLHxHp2njyuOYpLXS2FPoAWDpeMcT7voa0F4xcWAy6yUO/YZ81c482Z9//eZklZ9LccDcMWldzbhJemIiUJg4QVmF5sifYF+i3eCCIzOSyw3Nk2H3nJsrAoRjOLWEbjNhwgLdblGrIUYiK/JZn1DQ81wFV+bX2j++1PKBfvDkv/M3bfrv+7SAVVPXE0UO7yuN94Jnawg7Go447bIvDkwjKJB5t92yxvlZyiCNujT441ntjnox7gbp8IuaQF5dX9HXvGwSYfJt6mU9LLddbXS1jbOvl6C5cvzchTQ0wtnRB0JdpXhmXWC93j04n8kcZt3c1IL8wrRuuayNxSp62+wDEFxyWgnShk3O9wRpRydK1AHniFgkhZO/e6aWmHTAYuDAByAkpxfQM6b/2YMUlidiBnQ6hE6aOAYzGSly0GTRYKL39FnEdIbfNbRkKHM0TEwhMhmhsLcZRNtMA0khowNqQFqvKfVAvK80o95jaqqjOdbzV2fXuPwBdOruzZ42i5ZimRBtaKO25AJ6nMiLG26EgxMGQMjbAKkVmcbZBucyX9X7FGMb9oSRT4CZAAiYQqDl84wImEexLJuDdS2Nhh3bGjlXBp8lhFbODfZfj909ZyN3uDKU3DM+cyMyuH+JgmhwLyg+7p+Yq0BdBxjmjNP8BUp9mnzCRzR8wh0Y7ZpnezLfeD9Q04HVmATIuDFiJJmC/KQH7qPsVbJSWYezvnboEO9Y/XfNPBAtHh/3UgDCZOdCK9XYDzq4PxtZCQ3cs84z2B48a6iodx1fkTWcAGmuxAZMv8lLgFuQowBI3x9Eo53jxH5DMwiozPom/y3mHg4ABCFTu9Gw6CzKCSQImaEA0xQJH0qPKDLxHuAuSxwEoAdO+chfpvsptOGE6eQNUhe5K2CoMBlbuTeJeYCWL7gK0Kc3FeZUqUEZGvTsOTWiMAGYLHJPxn+gX+V7c28CyJ+fg5MyzpfV4q7JVTyHgIvvNiQOK5jFQfukIXKqRT0Km0uKQdhsLqbka9PR517DoRvgDwZDZAZSRj8MSDgXAFFkUKAl4/ZO1iH1Ah4biX7C7ClSB5pS6I1QxU/sYJlvvTrSDso7zdcd40lATWqmWxHBZ/6mFESMlZJ36nRKdg6Ub3INU2kwuIB2/PkzpouPOu0DCrK+AOikLPsOebbXerJxAKr0hgpF9wqIqqTUBM+6Py/SbXkGVr8wswS6WBgBM/fSLW/KRXTHR1LSlVEp7EM04zat9BL3R+0n9g9a1ICROoMy8cPYSH1mYnkuIDusV844KPa3Jl1CUrbb+P0Op6vn+AhAf7vWCWYHAyT+fMbonhtIBKDU9t26urGr2+VYxBORaXu5POvaATpC477qf8KZDIglvfz2qD+uyczs63BgeBX3djLQl+Pa3uZ5PQmSdttX+w1APA5uQK2c849ajH11N57LrI6a78A4ovGPq6/+LN5t3Dm5x93R80ftMNOadXWyJo6h1GxgvUWywDCOs0XGBpt4yfp/WG/dZji9RkKmuZXa3EjOAPqotdafX+r9ctf8krtXCuvvvuyehEeDchlqrg1zCl5zs9Rx8PegB8yMQnc1YqDFdXiisFmaIN8JhIJQ0CA0XuQ3Mo3jcmAiSCgTaBt6qoUFCU5t0hJaQW32XC1q97KxWEfsvnnZ1vl2TXPrwQKF4aXeDwcLhsSNUIyHTuf0cdnV6XyS0gnvn7+3QT3DFQYVxYUrLrMK07m4Kd5S9ju1Y/zrszCTAG0l5ipQF0FuMgrmMOLAhQLLUYkbn7EWOB/xwFlQLPhb0wliyvHRDIN+Qvfxso+xjlMwH2uamfP5FGE7+kOQWCZ6FC3Pe51Op+pXo5uCPwctkEsOSsbJaAcQqkRXaO0vLYHiG41B8rN++OEHtZHmTDbbdcyKECTTMGgaog94o4J+RGS0aA4mKGjH2OjmPrEw2bAUUxrUNLF8M7yxaef76kjbLjCdH5vmr1FwKYU4MFIMQTeNOF2AQmSm0aOgQjL11IHxru5Vt7jmpCqS31yElfjrfDrXkvm3rEr5PJmwCj44UaOxXHjR8k5sEJvpA8Wm1M3mKhYKafu+bbqoaUoDFLgwABLMvWpTXspL9TNqGxMZ4j4x74jCL/b/IIgfGVzOA82h5HFTSMbVFPAErakhsi1jCkog6wMEXgoEhzC6V1w8/YogwBRfNCQch05Azd/KZDEuiNCHoIQly4silYmIeaHma1GMZuIpEPHAQhvR/6U9E4y5eF5dYnakWlxE8EDlpb8uR6mL6/UiGhUQag0oYrcNig9Awd8nR5CpCU1A6NL8PhyC0NKI3Lnys6tELUEfCdnmBOM8ofHQsdVpCmgk+zxgkkyKyzcnT8/ltq73mEro6AutBT325aqwHdAGdHMlQgwdhfDmp/oOEON/+A//sV5++lT/z//1f6u3iJPaVM+u1wmPDwjWTHDv/XHWnIaLX3Ic+k7WCzRiXrFnxlLDjzsmDvw88hLRmEr7u1a36mqDboX123X1+mkLrJUAYzUi5A2SNxnE/r5Y12M61A0KPAXAzVa5xuVD3QN5Z92c5vRRqzFaEv4/RbgunRRImhGhl3RhaOs/rPuaXw/qnR86GQx1fXurOfRnXflS0Ow2S6d5FHqisYuuRi6v56z2Zx4ihgDomcDcvftikHU/q6NCl3OcGtG3y89+cNkS7wbQ8bjW5vMXKdJGp/D5oOwRSwG1F8dSpvtNbwgqvVlcjQFBK8vdiHbqHerj/Fm7JRg9aViwKii9bjYJyV3D8IypUJgO+gI8LjFaW4yuOy54aGno6mgMmfYY/WDBxKkQxg77mN0IyIfGmGkFod3o29S96CAb6i9fc27Oj2jKKc4ujeXAWc8i4TygadcnnUKOwo+11hKX0A+uO/SDMbchEw8EminL4T6v7ctY92PoqxS9L+Zhcm4Qar1Uh3y60uAnkoa77kzWo8Yn2scETBp3NX3b+8zDb4qnghIgGgDlnjHY02TMwNjE65BBxz7F/CZ+AIvqZNwwkYxxjkED/F7QnNlXmozcbD5kSeqmufDMhO7GhIv83mk5+nxeMMzivJlDW+YenbknNQpr7pdeE0xziSWR+pt7C1ohANEdCQSGF+hDx5e4tPvgMWU6CZpz8/WABVNzMaVBmi+ktT6YTEDJ1RPgXiuYQI/JbEbZFk6Q4xIMRZcGjfsXCq0xR47xcAPmTvlrzZ7o+gAkASuqBiauCxxHw+aIWyYNH5IR8omHRs8fnGpo388J32QOPB+K7d2Kn4v8Jo0V7QRyJ/Oz+SxQrqWT0lAPAcaIlZpBCaUmRO/K86/aUu/cTjYSR5ja7EtZFUxAI8/oAT4ITL/ea8V9N7QYF9cWNHcif2h8e+mC8QLEBIm6JCZw9EOcrccrDI5d3R4np8a4emq39RFno3lOaOAU0zqrWpy2hIFF6d6qH4J5n+u6tEk2dyj6TUCimf4aFPo0qOQ1pgk06co7O0Z3d/KVNS0kbioZmWSGCgjhLqqbfeQr6qmlg1Mbah8V/dqN8/vp5Fnwh/e62NbtcrBWBejBFZyYC93qidGgNuXO5wdrLkjTmWk070VnXABvBgNtvgjNmepBx14YBeiQvVcAJZ514Q694nTOfs4zhFqJwl/qORnOOuLH0JJ/vlnjvYHr+k3QQ8p+i1IBqJNvKwX3XpfFTo87ahEmccZt0agNo3cm2j+NcGxuyVWOnzMHQDenUXrUabpoqmOsF3U72aLq5KMpJz5qDeAiuPXQcE42BNPtPJ3abmCodXWAcXS71pc1OvVlvR9iR8Nfa4w3dRimHwq4eB+2Hm/rJff3vc4nZGZAefc68xAJA6WhvS1qtmSqylcnkugMmG+EDGJspDMAS11dHqf6YcB1NgDB/pIJMEwqgFT8BeZEnNFLiQkAYHwwRgFj45TPMXWEUaRJUfJIadRhO3ardb3jDQDryUHfo2ZfPu+e06XRzpyzJ+vuA3UJdY9RaUTWrDyNdRo1MVmP+SsNItxYEIbkmWm9Dk2tI3wyTkk+UJAWHPaksEFFGH3ZagqhPoYJq6aDSwMKo3o9NIBwfm06yib08H5wQ9K8YX5AscGLJZePB0IYdbII0UH0tRnG+uWXX9JoQUu7EZjJZRfEl+KUSRwGLEcoidJbcMv7iDygqVgmo6tRUrefPklbZSLms1Djw3gZvDTZg06ZFK8zJmZwsajD97c6QPXrltI+uZ6PZ8whcE7CaZISJTEhZrewkY0lYTJHrl4sozWB4UBRK5Z8vIEJndk7eTeXiSDgNEE6pfJBoRhsNk4ATkemnCmEVtr3Vh0UxJduqxNuZG5WaFM52ES1EK3bPJ9r4ZQ0P18Kc5sUQBkVb1OnmUkff8XVNFo2L6pGk5K6aIoIlxX8evSNOdGk2vD1/K7qUdPcjzYNVy+1dtq71pwEoN/CVZVbi6aPd2/0SWjPxlmAuEp3Y5lRZIS2qYlFiy2R5ehUGLQbxJNpNWsj3yN7IG6Y3IYgfrxH/hmHIM9Pl9s2zc3+4UDNJcPBCoAQuqx8RA9D7JT5zaEd0dAwKSfTC2qQYIm2/Zqxi0zpM3i91Wb7UidouUwenQRTNACuNNqUlBTctVbqFnXDM8qDQxEdJJTyUAt9hwJKibWhIedw5rJklXPJDBws82cd3t9c01pnk+tKceUzntfL66f6/OOX+u//9F81GDEjTqMZJmR9vbzsfFfofmNQhJaZKVVfj65Xm4DhARokGkCjF8z5zPQAy3JC0KfrSdE/RTT0ELQNE/QoKUaz6mjo7icNcPbQKwF7oMsT0Hw/qa0g76yeZ3UUNC0yeSjYHo86H0+1QWdrSHjOTPKozGhs5+Xu06v7aP+218GZN0QhCj3HtWk8ENTB5DKBUiaJjvMKr/qEaUv5lDZZFsNENmAUAf0Fd0LWp8ZCFC9cyFC7CH6GjTEdjMPg3aDtkkYIynub1ecf/66mw9d6f8N8A7rOoharrlbQVUFma12vm0weKLadspzOOGhJFcJp9EN7CQUSM6J+HKtuZ89uTGOIGGFacPn2XguLwaYDWkLvvZvzqa77ctfgAApw9/K5TqdfExdgRCcNLs0WRdIjjSmU86lqf5rq5l6BvvoUvR+IQ+HiReOOERHFCo0M5wlnIdPPx61eltCtcNpGNAkLZmmjwc+CfXm6V30nQ/F6q5FMveW8vpHxR9yIpIhJR3GyPSliTiC0LeePCe19zu9Is7mUTYaucHc/1cDkuFvWHv8BpulQ8JhGwG64hfKvXToFE3cXP/O5iPEB74Bi3LuFBjg6sTi+xowD4iJuyTZzNJAUbLTJd1DtNA3M98x/BDSeMYFIDAC0NkFQikH0nv2grv/966816Uz7rNfnJDWKu+m+GKvfbOtxfNfAyyK8HzQnmW4AdGjrF7VZgcjP6rxvoJ2lr8d4Jj9N0eDZoqlcaGlOu1w3iWtQM6lBR28BCODgHagMI1JyMnGxwodeO1vcasUkhyKOhh6nyues1gC4d6YcaJAwAFnUZh5nRfYzZzYQ26HJbFe8IzJGKbw1gCuZAhjpMP1l36EXRc/cXSm8cH/fCBZgjvHGvxi3tbif6gJQhrOm13HAXMrcVyZrm22oroBsnEUCNYl90l291V+sYSfrOo1SW3QxQwL5UVox1n36zpv87a6a4di6hNGQiCSaXuoeph1Qw4XMZzSCTO6iqZX1iOOrDuHQ+S+aFK0xI8HZ/YwJT+o19rrTKo2U4tVwQILzpJnnsyM9YK0PuU9kYHB+ognnzMidj1b3iW4TW5O2JnV7Zgqu6Rur/C7osNXL4eaZRW1IZNXsibPs4EQyWk6ilWggl3U1GH5eX8+dDAWbKV1848buZ8DB8rbUKZVGBcBPql+TdFiIEPtjZjjTKTSvNJMAlazXp9R0DKZChUb3GTaO+eE2q8tarzAMutbtDO0W4AdqLoX/ptazuXcn00OqmAWusY22HuMugGZqBdYqGbLoldEFoxEHyF7WiUZjOtQL7ADv70mgDk2tofOMEmUHYlLF18UVH68QXHl5PzjNilnzk26L+tYRNwKFFRAUaOFa45JpOZO4qr2ss8HzAy0fzsj4bkC87RbIDhjcjKkRn2Sjj5oHKcJ4zOpEbddiK46Aw/3ae9EcUhxen5u6z6G9hs2EomJNo75cxUVf5lsisWgAcYHm3RiRtcAQi2gLkg26Oh+ZVnf1tlh7/9rUMyzejCUCAAAgAElEQVR7HGoJcwUjy/miDtN3gc8luY3GIOzr/hw0HZWwpe4zbs16meNs/LjWpxWU8lmdZHbelbXwWDlD17gw2ylS6wEYHWvNIGo+1OIK3T01acJvMgVPI02c4LL6sa/n8VLfRVWvtaZ5XG+qe3mpy/dvVfRCGPUwrRSy4qWRTZsJrvmX/UqTKSaM7NlLLevAxHw62OOwwgGOYQFenn3dcajHCGj7krP1hx+/PNHQpQHEAINijMkOXmFxaFQ/ZyPQnJDoZp20WE7/RhV10qUjJshpoyO05jJahkxMtO3XIbGr5RATGHoRGzwme4iIRWBTCNh40Pm35hPqKpc+DSOUDwpNqG8eFGhx1LqBtsArz+LRsKY1MBRSoKWibyBfLTLCBa35gGLDZoVNBEcc39YEej6xvwUxCBU3Q1oOKZ6dPq1Oj6D30cjaaHcLo0eO70c3DQW+9Nihr9Mey/ZMbmwlLIowpEkQslb6G9BR9I1cKDEokmOP4RC5dvCTx7WFwGXK+Bx9TeJUEpEgb13qsSuxRX3EVW1BMQT6YDQCJhKh1aIBkiLFAaXoF7SoZWotQ0nm6xnnU9QhMgba1GaaeIwHBiw0lZ26VJw5oy/NFNPphTTfeSYgBKxCDZiuNoLWzNJpoYoSfYE9SCYrHyYyNEkDBh04oDXKJr97ksO0Wk0Oj+Ye4YzKSFGoMasnBjFy5nmPQWBYF0Y0aBIU3S50ojiFZkruvzEKItrIj3xL6bqa0ISmbY8txTv0p+Qd5tL3fbDmaLxWaappithWGge0+BJF2hYL0U09pqMUHBoMaUm6H8ZwiMtfHa5s2kziP9BE1qikYTProI2nodcQoZnfuOd1OwtNGNRaB0QO4is071XdmCJppEHjh+lHqHOIsNmX/Nn99190Fdu8fq4L0TG6wnKG4Jo5xFTJn09zDR1rQU9S8zmT+2SWMj1n32jDfoxTcMh27O++VqusuyfAgJOHW6ZT5k9OcU+VMUGD/6i379/VMDH1GXGDHDZOPCmbyHjCQXCD/mR61JEctDmsAsANLqRbbcY4OUM5Av6gCVNbZcPAxAIrxak2hHRTED5m9bJmUrSot8NJeiX7mIKCZuYGat7AsAsMi/W2nrdzgC8YIVw6zFSag7BuleQXyhBOM0SRZtwRTWszpXJ/1LV2ayYO0b4anoF02MzBxtDAFnj7kw3k7fiepnoBa+FSmxFN3bNW25eaz84+Y/Iip1u0cThM2xhQ1JlqMMXdznczq8vhUrvNpqYHxeK81uMijeEi6/7TZqjzE604kSkNBNL+jbiKaGi+/H5Xt/NVF0bckCUhmg9LkwOTZbCBhB1A5MUd4xEmeR2RGoldeHUvxdpeg6or5mXoGtFccnEmcifF7kLHQ9Y2Z3IcQJnU5E6hyNcdeNHXZvsqrsSaQsO3ZhonFQo32FuyWnGgBNhiZNyKZPbXhmgT2NNMQ+erek4Hu55Pw7Pm63X9+T38djUzTMlYXQbLL7S/d45oXlhzOOZ9NmogjqnRpYdOyf/lWXIHkLEpIx7dNw2busClGXyAHpj7zFfR4IGgw1KhyXwQvdEt63g814UGkt+pTs2Rr8yA7ZB/nGB/EPfC/oBhgjke4C32+b05pJxV0xlwJrR9cxalRuLay/v9UIASlRNNGZNBAGHiHDizeJwyQQDuHtDiMrWV/WJEyFAPNEPq6riHbtXv2CMxh4EqqLMhYE2jEfI1HIvMWWiwh+VaC//ZdLaBxD2SXDSKbhPv5g+Lrp7ijUnoMtEKTmyogfjGHY1+Lwg8v77VYz56B6AnVO/LlLcHBKOIpI6Hjs67hjXFWYvxSeQ9Ljap31mnV+qdNr0j1oVc2/lM/1ydQQEFq1sb3wDgZni8dxo+E5xdcf3mZ6vvhO4msPOss4A6phsPQ9cnjLuY9ntPAsaSXbiscTVWN0+ONZM0cIeup7AEvDxkogYgR8NEvaj6giYqnhAMBKgnqIkFuqW3J1SdM3uyfMUQKntX923o1OaB4s0VnwyZO8NgNAqNOhM1GiSia4wNacy4kTMIynB7pmisyWbmZ9Mwc0qiG6cJSaQXe5RmkHMx8SsaL8p+CfDHeW4kg5TwZ73fqBXmNo+aZ7UJKFMs3D6ZrME0UG4RcazN89x819QcmkRhjLbCXGtev36/6jCN0NSJnV/IvdxiQ2iYHkw8wySSosukklJNI6xrbXuA2ESB6Yy/jFEQmbic4awrGQnQpGVPwSmNt188FBJLNHss6i0WPHXUzwBGxV02Tn6n0DkBu/xduO+hyuu03/ZJ09qu+k7XYXoC9d3LWV1Pd4cu/J6AW5cr+lmeV8Ak4LGzYy4jf/39egDP4VEdwx5cddnfmPeMrIhkDAMGYWhjbbJY14wGCddUzH2YWNMIUssxQCKOhyEI+ZZUdzRsHcMgbZGqw+xroh+ZBI40DGNMwedekC/KGTav5Was+emtnlfA9YCW3H+YXtGUKrBSKkfZBsgQGrfGjzyjYVD72LFmqOHrXi8wEGUwcbczMIkXgG7TmlMt6jm+mNVMTX++wUZiAMLNfDfGaNHH9d6GEtaXZoFouENtJTN2aLmoMCEAfBj4XbptzZn48r5//EGPmNmnz1+eEyHA2pLD6w7XWy56o6JyWKspbPx4JhAxAskEKY1kpk4prCXX/ZYPyffBUIZC22Iof9oJ3DBunVJM09lGwEaK6WITE69AMuEL23gklBbXJLMfpcPCYb94oWy2TC6mOhyOFps0Ykwf+Uwcdk7m+F38HUMThCYzOPq+pxlTU5aJ3UeWktQjxt/+Xg/zGWe8VOIkmByxQKE64FhYDzWa5uuhQ4K/3RrE/QG9VdwzP1xRKfx49sRB0GB5GBncrE9vNveI0B8xLcYI8O6DwHOo7d/f/f4Dt8Id+kcmamFfZrJnhAUNDEWn+VEZx3+YtGhfT2NLE6EJRpoVg5llrTKVXggqaKxA49ScRPlZ2N6j3aTpZeOwpWjyRR+Px0S0NOdZ3akM2U0QNn+5cSmOdcuNsQQNkYWuTXSjrFqgP6Wngrby/NPULXS6pFCmqIdqyiakEUSjGt1ty49UVJOiV4OhpiP7OLw//nna+Ty3sJcT7mvMWgtpZ61J55QlxnSaz8v4gmogjsRqSaCAN9rsh6mUxhJqQPhsCXG2mQNEGQbdAnk+PENQTN6H5jFaLeewAU3WhfAj3JhmTlv0FAIcmqHuxrSIMOAUIZny0+xr3gDCz2QPgEg9Ba6+NGyZshBQLeW45USCJkrvBeXW2IcpIAwBCe41bHZ1PLxZwHrx8k6XMYuyWV0SyYPJFAUtkT2hVYxMclavOk+eD1B6rkbaEOMAamzxpT4H985oSwS4uBiw4GZiAWIueHVTf0hDgR6PfTWdj4kxsNHk+a2qW2NLfba4VJ+FG6FFFc0aExyKWtAAHEUpgPlaaCOsMaaGemVmasPZJTXY8EHZDKrCcOvUFKtpzWQjZL9FZRSAjMZaqYoarHKqhc//9UJDencKay5pcx+W8AgzwyDyFjgtgswefdRAMapWib1wkc7CRe06kEp7r/53/64u3//qhQNFCr0FzqkD0/MF00S00c/6egA8nCfTD7mARefcPEqKQ9YlAJ9NLGttOtd2oIh71AMkE8oV8RczLudF/R//+x/q7bKsf/nv/6bZDc6Rt8u1Rtxye1wGq4YNle5NnQzPifcA6ISWELr95UKzz3O+1TTr64QWVaAR8DORNwPNH4Y/Tuai8+ECXY3oZS7Sms8XzH2YPmLswaOJcRI0TgoRXWXrXt9wayTOaN7VuHv13nEt0UCg9dKYDUqVxLlMpQFdYA2oBeJixpX3rkMu0RBkHoLC3x/LWi9CVf0mrTEmatwvc2iWTM6dzoSx4TPWKTjmlUy/0BOKDS35mpyFaHjNUOVzwtCg6ILCvQi4QBD6OwAMgBDPdzXW/MqEhjXIuZRCNEHnTCQ5Q0DSoZVz18cgpetH41KOp3f3JkUkZyDF1nSiaglVl7KBc5t1YhQOdcewruvlVD3TEZ6HEyYaHEARGhaAB4rWfB7+XgO65lNA8TYncqfpcZkIciZAd/RsY9ospRqpCnd14ngoIJ0AADph5MOHg8HQsiUf6sfQEEZTrwbTSSE6U5wPCWHnWUBVZCiZ+5aCDMo/96qh7hTJdyKQtq4jkP5cV3ELxdBmft/HpGnYSCn3bGeCfOM+525htHqSjgs4r76NqY2gBu/7EiPvOUVz1hosDB7VDe0VdD0owN5f+Dpw7jKJZD0xPU3rC3Bwvfe1XsXkb4+hD8ZOt2ddmXC2vE2KX+4HAC/OcGoYMlY5zNbQ0WGncMXELi7nhTvwIshClBX3Y5IyA9BykQr7Ary4NtLsMY3i7E2W9iK0Yd6pms270zAANxo9NLF8HfeJ4CJTOppN8h6Vd0B7pcHH7ZM64yLQd50lhmPZUV8llgYYhBqE+4D6grvhIz7OZttJNedtAGNqQBo3A9s7KJzolXMXC2K4rshcby4A5pXHadmpH2CvU46b9EYeZk+OMYODy6G+fNk4nZvO0LCjyR1W87oCsnE+CiwkR9CGEiCBoZOuu0x/5SC0mi6DkuS20zQ1lotSNBol5CJGMDj9Zj/iRP24d+riiTD78zuAUUzfMHrRhG6O4yfSFTKNYQlGV6u+L+YNrmcp9UYBZljDuWqNY8IN9y8rJfW2MRumA/A1rPF7zTC10QpiRkyDbrH9aa+GlOEAjSSfkTMSeQXMGDqQbol5Y7ISoXVzp7H+aZBArgGW+GfRbqKrDh3Y+og6VcYcYBt3OI0Zz5C6nEnho+A8kugJID/bvNRt/66rOvfLZbZSa8mz+HCKllJtzAGsqmW9c/8it4MYQg435zIOaQ7ISmU2tcu1eUEA2lM7AhCQD2nyA9my1D2yOq4a7F3mxPgwpQ4wfFGWVLXCpwP5TXOmoIanorkCFjGtp9fAI4F3g9dEh1v6oz5//kGzztmXLz8+LxdMF6Jvo9iNsWbQe41yWAxxAYmJDscMKMWHC4gcwhjUKG63gG0mUIjMGbcbohl6AogSFAEul9eXL5pQnM6H2qyJuSDgmQI2ND5423wvm0s6bBpCmj+nJLd6/fSDdvNcAphUHI8H0VamQzQPH/RVGjFZ7mYuJUeLIho6F/Q9iiYaOFzpKDiv0BVAYLGnd4KYptVcSZATilnoPRT0570b6+loGCQtzVvE56GX2hAx5oazwIHJxM/pWGscaNA04IldvCYJundF60fTQ5NJoUkT7b+jmDqfpMp+NN40x/msIMAUtlDg4tBJI+dQjgb1gzqqRu9uEaUblYG5ofCEGtmmZwSAU9g2LaSOUE6TM2VzYthsrgU/mSrMMMgApSKfkQsRxIsCPSJ83sFH1Amfd4WjLJoym8Zm/d1c7jRqUqeQv9y8Uho4RwmKDlImkmlYcVBqAQubwFmmNBrs5HN7MLQcvkztWrNKk0+zxq5gwmfGHe+JJmZRHXRrCvAjluWhntJA2XBD4bRZjC6PH2hsg5PjDzdWKMn5HUGSdK9txg9z3LS04ocClKKOr4v5Rsx8NKlpxQqnitmVzOWImDEsmAyy2OlH18uhTOHBdBT6Rka7fD/1mM1xTa0GZhg2MLHc5s+INNFsIlBnxtSciilu1RtKW4Vyjdrl5vpDO5Yw7dB6AWk41MyvQgt8OBmXoA5Cd+SWJzWsE0x/O7sGmajrUkcDid5TKJSpZ/RjoHDsK427cVpWMxkzA+ibFAqAATSjUkTGTc2ucZbsmxEQz4BzRqWNtMxQvbmkaRAwi6DARosz0xadKddgMQDVZDMMdTyAi7IeQzc31JzvIdWQXMnBd6qRApeSF/4yzn5SZzDFiWGWFEo0K3rtmRLvQQ6Sb/4j6LGAXoLbKbCM23F9znUeXK0AdjivcJ0ERBG1ce9dTtECrddd3VavdXz7XhurtYsX9JcfRwOlSXrj6Pn561H9HiYuV7LzkFwyhSUXUT0W885lcmwx1rCrudd2BUpf1e8+qyc7/fpLjavslc1uI6J7PJ29XJnYUMxtN4MIMrIKzlILfmneKWRGAAXO+uteQ4p/+2syB5noeqk3UymNISyyWXMg4oBqsyDGGCoY60IDyBkOCg99nrUKgg44srHZnh6hiPk9MMKB/kQwH4XpdK5139X+LK/ZuxMVHg01e46LmoIGgwkLDDSk94uFis6lTv/DFmAaCSjJkXGZYdwTHMp7BDqXWawzmyFN7DjfARNZSYtof8j69C/OtwZCUAAJaFCkAuJwDplVx9QhEwz0XeEfxhAq52+M4DjH0cFA1eQdHWU5pLDnfOSsUc9FG6BuJ3pZaFNMhXSxPXMHsTalfujoqpM0DaBaHJrGR2I6dALPxEeNqbTHJLVQaNvQatbVmds64uIroSKFm3uw1SpS/GjlaEhsxI3uTlFLQ47rsQU+Pxe647nWVNxEAZjXGsA2WqBmEKOzLruNOzlrjv3NRskkJ4Ar5kLkBmIEVMgFeFYz8kD1VpTSq86dhzlfVT1wWexq2Y9OpMeRewfQ7eraYMqDuR8aMiiBfL3URaZC3JEN5IL2CYgW0yKmkSf/DD97dj+rT+PraH5x37eJM8IqYCfB7rf5SlaJ+IdNR5gyGNNk0JSIJu4WQB81xG4RHD1ntenjf6GhzuNa4wqdO5FiqWcSos7+AOxDy81HIIYhshHuYj4L4A7rBtmCdRETI2iDnDYW9k/zKmmYDvT+yHzU46UpkkVlzNqztoAURyj6yDqWMrZ+/su7k2R+KGwTQB6lH+wxz3vRZvN8YRW4mppzfrTEzSwQtphZ4Dh3I79iz1QtMQdD99uMd6Rrqz3M/gpnFt0ggMponYE+HcbA7HG2kcVJlHWN1m+1Q5aBHwUTNmC3mVmEMyiaLDVjkdAbhqo+MgEn128RyRTPChkW97xSMpl2AQLRutIIGU/DcKYNHJIhaCCm9PDHE703Z86m/vTO2ZuYGaaiK5gnnEO8A/S9uLsaEeINXCMfiv5gAUi5rAWMAqO40vASzaEDPKyIZlTGu9z08/o+AT61eogzqzHTOM3oBfh7Gjg+B8MNPFPoM5afdnGvBbzEl6HjuT2dpuMOfOSzcc5LLQkbzdCYO14Hs7ovd1l7xG5dr9Uz9ZveY5zUEghMCmixhvQAABl87jO+BrdHDbNrjYtFneZ9PafkR9K+YRbJboQ1spxOahTZRiP6fibHi9Hz/X7CCJO6Pg05bA5AKCb1aLX5GvKqn0tYKZy3t8KOmCk9FQRMMuoE3HVlTkJCIUeXM5mfySQaG2VqfIZhmMcJInjQm5XL3TNsNjVsxjq9H5UhLZCGfPnhd0/4+FzUHBUsfh2ibF7Ccac4ZaoGxTT6tcn8RP4SNdBoI3x3fhGnV63IRFfF5pJKR/yBl/XCH85l/bJ79d/x/ZlkQTX1gNE8pvtt+iFSwqI6HdPgqq/BZGKs6w30fHBaRQOp+5pF1az2p6O6SQ614+GUhgBradxOtUVOYR3NEZ+JkNFe7SMrk4Z13IxSLkAN1JNxYn2MzzgIpctt6nBh0we5oMOH203DlzyoUGlXK5q0uIeidZOqitlMM24hs+797SBin5gbJkcf9JNoIKCY0mhxEPA9KXKlXYrkgKRz4EJ3jlOoyIlTiaBm/JffRWqIGhqeK2hmkDIotnwmp1beyYly4X05IJE/PTcDkQMNehVTLVAgpjhcpDauonaZXvP78JeRMG3duPQ54Dm0p6uNykdzbOZR+7w0SDwvsmk+dBBkWOpey2idjS0BJ9QFGm6m5FrEOCntYsJB9ItawadNjpEmHloZhep02qynOVjZgKFzxp3Ni5bDGc0F78s9ExMiLjSaNDjzMVxqZkBNpG3DbwPPdIYIGrkhBZ8IjZeTSVYmBSfOWRSHTPqUKNAsU9jRqCOiDp0tYEqaS7S1NAAebGbaZbKVKWnQVwAbqJ+ZPmPLnjw3vjd7mp/P9+diBDQxioP1XHMzmU7HU96JCDDPWTSiOqiWzbSDIpIpDIYBORNA6nEj7N3jUKicSqIPWdzqsCdkN265mA6wIzHKedmua73e1Z//8qdMypvzIuuNImdc94XHChQ8CjEZA/OuzlhoQ/NinS76GnQyIQ4lUQSznluQAOCVxed+/1ar9VgbwBgolTb77IFEqny46o002+SlUtDi1Gz47rzQRVE0ni7kq+VSwaWM5YIL3x46HegzhbOOwglI11SsOJfQX55EmdFycAly7r5DbXqCIgfwIs7DsGdQ50UzfZiTlfYxUa0a2beIHK+c2RcNYtCUkFsHPZHmy3XNeXGbPFuv81W9vb2rI9quo9/74Q8/GlhO3M/3v77XV/A5pqPCujT3WcOsNWh3nFGEp2v24H7G4vxZu4FIjr7++L/9x/p///M/1e3wrXpz4bhnoDcmU3EYWAsBGClq94eTKDBGMXcmp4tBG3k0TosRWuyqFk/05sc6nnmuMeHCKIimEkt+zhNOeqZvUJI/YlLIFaVgG2z0Y/yAfsjfizD71tBABZvOTKVPAhdv55yZB9rq7Yva/rpH59mtXup8OScDVp0Yz5yGBl3WTEMV40mGmGjQbN2wc0craJA4a499mLilOMxqfJ/pjCyBaGAtRingKTrMeXzW2QaEOyBsCDo5AC/p24nrtUC749bJT29ZqXwWGgXeGGcmRYv0es7jFkWwxv7+ib7+VmejeGJmoreA5kdZ15wZrE0aCdYpGjajA/gZUpSjxYfW653VDDnYp0wCBqizLe6Kf/vhyk3pSU/3WKbxx36mhwpIhiCZoaeD3+8EpYt9hQEN+ZgN/GMKtuYZLsM+4qzkkyzvZxF/zgK17kz76lavr9DU73Vi2qXVf+IMmCjlcz9qvVqHzsZ5bwPDFACjJEw6AMIAHtCiw1S6GS/mee2di0stE8hrbWVRJKZjAuSBng54dr5Wv0q8DfQ6GsDFg3W4FHSlYsdIZbtGwsJZcK4R+rhMk9x5gHcPC9hDdWqm0CdzjjBVnTTm0UFvhlarq+k5Cu6hEf1wKufssCaQ2kbszzbnk27fMFWg5Y8p5pmQ3s4C7zBLeK8+ac40Y9NS6PcLJnyzmm82VTDfcI6nqSgYHoOUSkBTMixhdaAxZk9wj/Bu3699rWhQ2xQo3hDJgI1bK8hXV9N0zLtlTfToORd1vl5qwR5QqhJtKZOusUdnHbfqCSaEzpcYeVEvxbWdWtSMvrY2lXdYyyQD1dMLF2amWMRUGOMB+0JnGe88mCSzGYZs6IPjViukYV0BYIlu8lk7KJ3o/AEKmMareaamCVgPU4RmMUP+xJkBwmkPRO1MHahPBXferBbjNrXKDU+BuJbSvECSkw5JfihMPnJXF83RFdAGr1ypxmBeueeMw0OS8cAHgKk7lN6ngfNEzZBJCWi7HgAjqt7UGGNk9ahXpAM0JIzE3HuwZwLWMxtgkmycR/OeSOJpV+NmXfsj7sVUCby3sAs+717q/Xj1v2gSqd312LUe5Szoqluv63S+augDuMWavC63tVvFB+Kvl8St0XNpFnTH7RaTmnv1a8BK6Oro889169dKYNADY6JHE6yLsUBDBhy3rpeWvZyRx8yeBNBn8BMXXabV0FfNHSU/VXnF03tRXHDoNdICFGPoppodUELKO/ssFOvwIahxYl41r7XF6gngmuiy21mgc/14CvqRVIFLvB4D1J6ANotZbaBa37o63i41Q0Z1p9FMJjr9xAUTLxxYl4v6/R++1HO+qa/f9rVdI1eSwrp7YlGLnsqpYmsu4rzYchs9/GPIAKp4ORyjL2xOiB+TEaZyLeNcxJ/Ck0sKbru5e2qlmBRCnwnF42WzawceuoO5BjdSq5ZDvb68KCY/HA7+2S/bl3p7f/PCAr0NFTXTKGmbj0e9v311Etmv1m4SHChFMUGymo04U0UbIcTauITyu4EwNFoP3/t4gi4WDQmfHUodlyV2uvcLoci9Ilkue6z3drvPOk2pX+LQag2YTZLZQEGbecYUp+g2eYYUvh+fBUOgH798qv/xr3+WoopBCIcUDSPZMk4pQMv63mb7eImm0NBur+cY8Hw0RB8uuUx9E0QU6uJvusKm+7NADxgVWgMYDNmcFOYYH4HmqHVi1UUXFApbmhung3wVtBkoUPkoielwnaRJCz01Lr/Y1/Pv3OxmlrXGEsRTKielQ4uAkEuPtuhZC6y3OXCc3sJfxx016DIB0X4Sftcp688elZRaI1eYvDS7cWAPnosuonkHf3tueWesQ/Fws+ubP3DLCGXiGgOcFiyv1DEUvg9joPZKGqBCNmYaWy4YJ4NQ3gaMINpn8XJ6Gp/B8z98f5eCQOHKZ4SSBgqnkk0KFKhaaDqiykwEYUH1o2uLdU7TL2HGQzna5cWwi6j9SfbiKog8Rfc1bmBOdfm5TlSxwqYxxr6eiRwa33N0J80JEGcxdTGYvvDPb0e5+InRJptsa+6hdtW2HV316P0eU52PhO5G14tdPRc6DqrSXXi/0ATRvmIYBVhANiwU6c1Y7zR67F1QXKarNgPNoVCtCoAWmYfUKS2DzFytmYcfPe/tcqpu29fyGcdII4EosmU+BIHziRtVETbA7DFJz2LZbIgeIDzcKAme0bO27n0iIx7al6Pt0jWN2k9NcShLPAOm5ZfvbwJ4Ugg5I2G0MJHHwZLpJJRao4+qugtTqlBwBD0El2huZvX3//B3hRzh7RdYGMkuYzrqdIdXw4RsxiyE4jIZZ/1jUcfDsTbbrl6Gc72O25oPaNpWdTjf6/u39zqcnzVsXmsllSXTGc5TNBM4rJKruLxc6vsVYBC3xaVrj3iC3//xd3Hs/fZnL87pnViOpVo+KkoKcxquw9GQXxve64XC/Varl2394e9/X//lH/9LrUT1p/ry+lKP5brOx329/3qs+QogZV7jKpm8b8en5kA4HaJRo2l+Axx7AggCbN2qX2MoBAqLiQbNWpsE6j5NIYODqLezIAdmB0xojsgcmNrQsN5Qp/4AACAASURBVPHebjhjjzYy5/dDomrU7LEmATru9cOGmItbXZBoiEiFx3Mm848meX6vI8UgFDvWW9MW47TK3ck6LKZ6MyYL9Ac8I0TdvAp2Ni6cWfv8boB4xEFk+pNzCz0c5yMTe1x1aV6Z1GpY16j+6NY8BY0+quJ1fIBTOnDCsKD5aeAu9/hAjjD3BOcMhYiAZjNng9WARnoP0Bl9E3XAnX3XjNlClIsjJ80bn0eZgEBakmU593RxdTJBBjQFLg15siihwzK5m2u2wz12E+zAbQpznWs3q3U/aqqjIZl5yCD9x7rfAJ3iDA3IBLa06lda6FPMd0/YMKGkCp7QCBBjBDzzWETT6XmzrN5DAv03zJNHTfe5AA0TyBP61m5Wv+wBn9Ff4YDMmQdrgiko4B0Nyt1mDN0idDSmtU+AFSY36hj75CsTJ/LY1wCdjLUH+MefRd+HfgtAG5rAc1XT+Xs0VuTNkqkIlXsGK4zzq6vndKrJWIa4D0W+08dghMgIooRmUy3v8zoaShmKJz/sc6fS3GJXkNmJG00M/z/nE9TGTLgT2VTzc826nfRpJAXHKZOi+eyiDp6JMM+fffWAZfDbHUsrwTmI2/oqeXoAYwIwiSeRMdaisjhDnG6hMYYizh5vlCUaC8CiaYl+vq+ReCKnsqEzw7hWywcA28BJrlb689BTF7pSInMwhE5KMqZmgBTyKtWBQtlWb6uRIVPFsKAw9YJ5FFO5FEs3dMdMB5/3WjM5IjqBZ8k0kGfOtPcWF2gaOe4f6csDNPF1TeeD7D7MuBxWPOa1F+if1Y+fthr5ncmpBFgH5BhhYIQKj3NubqyAplCyaT4hieK4CmiFk62gVHevw2NT341PSdSKTTrMJe8jakMmkLzXZ+0FshZmB8PEkMNo1haup1P1m3kRRO/Uiz1N6D36aECi6urwiP0LDehz2MUxFUD1Vu5vTIOYmM9vBydq1oWeH11tx66+/LSqb29T3c44SLPGmUpXveArMs7rK4QQQoN12cXv5FJHsoOpqT60matF7Z7X+kttQ/c9H1t2Or8jgGEMPu/Hqe4r8h4X1UOp7xbKODgz3s/XWkBFBTDjE2L8A+DKO6CmYDqIZGjAFAjQuMXEaT4IM2xSWmBO5/muiSgNplNNNNVoWZfcWzDwljXqMl+1ZchzhonJ1BhmyhS9vLKoOEfja/F21lLNNYBfAH4OaDnjaVO13azq3/37v6vj4VLff/mz8qBx/blmn17W+B80zVbollwE0bLEFo2F7jh4Pdohn97eRLGNGXAx/C3TznlkoyjQBGQ6wPdr4exSGVOs0xi9vnyyqAT5xIEIS3CMUX7/xz/Wbrut//FvfxLB24w4+XXqG/n3FxDEpnMBFTBjajGzIE2DE4zzIybi03aroQtTSD57CvIEdNvgGJZ8l9oEtYXGE9SeSQFNMxeVxipcpFfydziQE5gnZbPvPVAmMmCeFLhbf290mDTMTJUsMCh6h+jBPvR6R6iQjZvOlHbiQv4Iige15LTHTVD9AWG459psoFjFwAWNDVQjp3QirIl+kDZlXlHMfTgc+F2xEQew4+iCCkcbBEJmYWL8QITVWho3nrw0ZNB2fm+owTQgNG3SCjkcaRLllprXKYp+bc/3IxbD6cXf0GejkEGVOOgar5Wpi9NSkW2KikyG2QxYFvvEBUYxEeEyv9UCDQ6XFr9/i+EQCLExBZFLUylFjMsUBBOa9PnsoaYDaNNdOp3VhCTFlFRavr6J8V23aP/QVyjgb1lrFGCgah4oGP5EP+r90PbQQIWCLYqNKaBCtBw27zYO0QGInGESBbLPutM/XC9eDxwn1jTUTv6h4GXixrsInRVH3Jhe0eBrDOVlmswW9E0UDzRH7E+n9ZhksOYjEW06Wj4PhxeNKJPL0NqZavIcnXgDiNgLUMimsd0se3OckkMVuvRmvVKXwh6UAcVlyzpFNygQBICEE3MremVIs5+JybnJbFC//HzUmvcCXQabe/aomt8Yo9hAG3JMtMFUn0QNn/8/U2/aI0maXeldc9t9i4zIzKquprrJATkEwYGgBRpgfoBEQNJfFvSFmq8ajUQBGoLomSZ7q6pcInwxt83NhOec16u7CKK3zAh3s3e5954tBqF8uDen0PoUVYIuqq5MfoNcJsqOtJBQjaC6O+C72h5i053ipmn5Kpty6GG7stazkN4GiozWLnoJqGBMNs3OGDaltHiifAr5KWJqdqK7ZH0vR1XREClkKPY4z0Dy5TgLumeXWdALLo/DrhHl3fbzEd98+xx1W8fbD19t2nS3IytnpoLUd3XQpVULDnybGBmEVVtFGWzGW2z3ZbzfcSlNMd6aKNsyon0Xv//1b4RU485J4y83V9AMca+G+NKjIYTeM8QlMCezlpTv/O5dE83Tz+Ltyx9iOb/KFKSf+Dysb6V5Rk5GW7fEtTe6lYtJwvndSwvcHI8xdWc7JixDHPe4WFcqls4SQKLNZt1ReGRxvWLRntwwFbnEAJNCnbMEiUEmsyZ+xvmGCdYkWikDBdYSVCaMQ9h7TzhtMnBRYGwVr9Jgm21wY7LLcIEs3kShVFiFqHNQDaE0Rnz3vo2nIuL17aQmWIgTRRAFS8qZQ3du3RzasFCuH1N7oS8p65IKT3Epyuzj/63jpdvDVRnyOJ+DYQIbTSZOycpfhm0yHJliZB+rkObPQYGFLkgjTb4XkRTOgZRbrSiG3P+zC0kNUuwmLSIk+0yDQhlOR1FvpVFVUzw5A5riAlq06IA0rBw7S0SzgtnQGMuXWKe/aJhQ5RShwKM2IiuvEUVBOLeSv4H2mGetJjjpcYXMcSejY2JAgxspP58sVAp0mQBSuHOeS66lgpDyvpF0hMaB4XQuCh8NANRRDZL4PfJT8BAZs7SHbp3BBw0D7B2QQOYEc3uIejxFR7PX7qK9D/H2ehLbCf0op7mMlXA+ZADMO8iJ/8EhljMFsw3LP5TLOt/iXu4cKaZmpos2y+Lb797F63WK7s0uqWLCOOUkNirs+JK5himD0DWbECk6guxUilruVrAOzinuSHwkK1IroQ/3Nr3RbINMPGlA7J5J/qhYRvhwKqjFEgAQW56B8qq5L/8kC5hjYymj1RU72w05+Qi0BZULKF4InWcwyl3pwbZG0mbb6B4Tad5sGMVXuUFEt8xQQKY+3A/4esA2hhVDxA46bwZ6eRUdQwNlLC/Kgvybv/15vH//bfz7v/9/fIahycVRteQEsLkQjSLoK8N91QxiC4DskD3uojyTkZSd+KHzjxp2O7cWxN+p9dz7yaxPQxQzzZT7Db1QcB+GgY5qU2yX1rqH/QylpO9MUQw4hFMktaxn6tA5i+ZpH8/ffIjXz69xOZ9MV5ZI2jpqBiB8BjRwYnnBGqBmk1kZMrA8rkRSUfeJdQRVOhO18vubY7TEXljuboYSRRUbpAbTG2VDWhKFphzdI4MMfccN9yCIJQjuIwMcZN3RNaD1KF6mcY0pt4TN0hq780o3DziBUyrf4w66CIKJKzRnBPq+PN4dqKPI/TQgBvVTY2fu7QMRJ11cv75GXpCVyl5hrVrzymCPa6dqG2lSL/2s9Q8FVQ7NpEckp/OuH2MZfT5nZRNPDOYCVp31p69vvB+y0qk/HBkuQCede4pzke7QGlV6Re4jXhcUcNWl1G6wLfD1YB2Rgy1syLnhrAcGurg+w7Skx0A7LC2n9OsRNQh5zvkye3CSFfIrIZeXPoQ1IB8XocM7DdYYeh93Tex/9m1czpfIzmcNd4lkyj7s2xW9hQ4CmTI4qJzZJsecXo54T8lkIoXR/jEg3dl5qStMlFYOez8MNZ9J/6iHgC4pIV9128Zhnw5FiljR8IzGHI4HPdDXr6/KTtzzJQWX20wDJIdCj81ASOfLu6f4q7/6efzqn34V//JffiM6jrJ/El3y48v7GK6XuN2M2oFssAgUmSARPBEfpgAgWFeWoCw5zSvnf1d/pKYB2LtwzEByjqUpvNxu0Z1O2izb/VGFr9wyKUBBAtDQQMGV85/NKGRIwThFYIeze9RE8F/QrIJwiHIA4mlKovRsimso1cgKUU15kaLjJKqoaJY5F6G8UxM1yi5cvXK1KKBYIOam04TSkI6YSvB30Cw6fde6GFncG+0VvVI7wTodHSV8H1mTc9w4q1BB1I9GS8MGN7LuNpl0OST5wSHn0KIR0nUB0qwwXV/apS1b9f/SRiWjCf4sbp2ix06YzNhT3JlOcIwx58ljhobNx2JQUdVxuZxFj/Ik0J/nQZ3VmkjfTyJ4NXc23hHKwvcAvZbV+0Mf7AsUasLQ3aRRwzxG3zXF3ujeAUFyr/5T1IkMm/heKbqFNaSsMb7TaPG/tI9yzAJ18Tp86DZ5c3I4ToZIUCIxTbAeOembQTRAMEQTxbl2imlioOJBiB5Bcuikedmkz44msK63np7BMcREA2SAsGjZ2imIQ+NZqOnbwz5ev178OZVDusTLy4tceqXhUKFmTbJMaugoubCg0moPpNfGeaACk2neXrEiTLnziZw2a0P1f3rPzpvjzxdksKlAruKAe+wAnSkd12kar+Z+JQuM4oLC3zEynGsMAjStJjuR4icnnBcKCAWWTYgwramYzKOX5oAeZxmpNAVnH1NBF+MDhTSIFp+Qs2KB+qjIaTUNO7QyoFk9ESFkZ2KqwDJm7yaXZPYTz0vTYcdZoKmQeyNDhCKP7/78F/H26VPMXScnXOt6yHTzpHqpsOKHqmSjCnRFa7ONzXCLdjPEblvEy1MZTZ3H776gw6OgLWM6v0W9mWTmwPblz7U7KLubOH+5xRuCfahhDMuWMj69pUypIotf/quPcbrMsXavdsDbb+PaYzhDLiXFAUMGtDXY7+ayVKfgrKHWDhQrnS96Ghil4qzRVEx93YhxZ8lWn3twg2svjRP6cij3NGlo9BxJw31NrAQITJN7QNeR9cg5r1B2GiQXxF96CsVNvOcCgHooU4dcqGHDYAsXUVgqnI8g9AwJfTvozOeCBgmgASUsu6ZgVXFvq3saDCiOIJwimjJBVoHo8/gEUio4nVKMItKDEe4rKIisc6b90OwodkDfLrAZOCM0/GFwSzFjWp3cPtOQlyGL9eXJeVrxPnzsKRoFeYOc22ofCqXkEJh4oC+VUzjNOIM7m2SowVPj2cjsCxdjzqAv0A+5q3k5FMe+lSQr4KvZlZHhHvmqaWAlLZ+HYgq1lhRGaZiOpJLO0ecwiKAcksUysSEPzxh9nAaOMnhhOLrGhozlG1l3DCJhxOQu/PU7PGCRwyZxJDRMjyw80Fv0SFC6Mszw/BDRcBUrBmbOd0YwrEiRCTPCZCzIsH0Y48JwAGoqkQkYbrGHGd4od3eULmyUlhLXZQYooL3QQk07wwmWe6bmrK8cj0PjyikMov/yVMd1WGPoKA/XuBdbnWP6keMtKii96LiJcJAWnlguUE3rokC3yZTlVqB4JN80h263aaOFYquGxJEi7H9KFekli0VRNGkMrfw79SYM0xk4scZXHDCN7Mj/k2enCBaiMqBEgCbxLGHlEH5gU0R+lvwBGKLIztwoCLpP5b9Kb8YQhb1LtBHxMNaJKu4r0dPtHM+e59Dnbh3jz5430Y1zXEcaFO5Hszigd++fkTyU8eXLq9BS5Q8TXUQWr1zOPYySi2mO0RX3uJlT0oHeaWmhMlKzcL8RcG8tpWtemHUeh9hB107K28yGVETAyCSQu5zMTTG3TM9nQCNGmijwm2hz7gdTQl3lKM3R8qFUo+6fj/H08hK//e33sWIEqWB2OzgLK8AEiu2T2Cyg55zJciPWM6FOtCZVCKScUfPIqn18vjCwANGeNDQla9nXNmcwxi2upZlf6juLCj7J+RzwAWdzngOUZcEg/E5HTWvQAbLGxuPcgTL7SAs0k18wp/NyFWviyDFYNRoqqEZ8ZIB6MAVjCc4vDD0NrQFW0Bhe3jQMkaaaoV6JKZDv1MsVEIb3l8cGygogCSy4CpAH2vAmvjtgLriJzxdnX9u9P5cPgeMHeV8epIhFx/cEleT9c0YDsDEUKWgQl2gw9NRojTgUXlURxw2DffTFDPocm+Vhgs2IWBM03gwq7vUuSnJCWXcp3ge9J++CnganXt3tmU2eOBObuo763XNcLl2cLhcN2TF3OlN3Ktd1UQIFQBrUfuJeDh/fxaY+RPb++WnFEl3ZsxQyiE05/NUzOg9GcL5on0YmeYHWPPFMvYHcT5ueo3/PhE7h2g5/F5olxIpLB1tcrN3JGNtGXrU64CgI9edATzZrdKfzT3oJDksZsSS6phqjuo7+NgV2wH/+yz+Lv/sf/4f4P/7+38d/+D//yVmUNK5MUGi+mGQli2QQTGixNF5YAEsCk2Wx30P9A+Ebkw6qEpTsZspBtG1ZxW670/8+kt+oifAa290uLt01zqe3qJpWVEs2CgcCzQqPhSLrdMUU3PRZNiamPH+qGRV9lCgEGh7l4WCSYrqBrHcTbZdpCX+O3DIWobQ40EKTm6ccPaEnSKP2R5osTScNCQjOw2wAC2H0F5KLyeXTujU+i7SvafcqMFmOurxPT5WFKKY4Cn4e1Bl+HxpI+S0ksx45EYpuZH0gUy60Evr3TEzQDfGd08/j3ws5VUNvR0WyQNWq0UzyO3geKvgJWQX9WxXI7YZXxGQjhAi2FWewKoZBpjvQ6pQ1mY49Nbem2voZm7L6kxYzRcNoRq5pm02A1DjLadWh2xTGcM9psGmepV+US6opYXKNhXLLPpDDp9eVKEb8fhpIECLFFFDc5LGQr6khgDVUGZMn2fnzIeyfpeZRtC6KXlz20LSCXiZbfCGzKQxXgdRe8xT/QkKT8y/PRT9RmkLet12BMZp6IODoJ5nK0uhQnMhgBg8WFXqbKHZNXN5uOjeglFoH4z1A98QVyWeRkYbHU9IMcmmzN20tYedmeVVo+ZI/5vcNfI7TJA/bgbZ+H9I6st5wo6XBL+vYKd4DjRYHO6iIEWYK/p4/A/NgQbeEqB8XZPaGHZfLeY39odHne3276CIjTQ+EMb+PmkpyiIOE8uu5J7msNDOnuEeDsmA7blc6iuMW5HTNogfhkUkYdNoshhsoKzR/9BE2kKEzyqEpsi9S+V1L3M/UP7ldZ/do3h3ieDzG13/+Xg0FTSBF1mFvFPMOv5abK5Z42eaiiDb7J02eocY35SrNabGrYu2n+Nnf/nfxq3/6dWSXH9RscYnvj/vYbvGAM2r3GWOd2xzXmX2IjsaZaV+vi+hCRDu0+6cYlmvkt3vUGC9gVEKAco3GLAJWocxr9o3Oja9fznHrKThpgGjIb6IBouGEZrNOfTQFJiJF3G7OOuOM4flTW48ZWbdZTJ2LTwoZVXplFs8taDD7fYQNKGOHQZb/WdQwNUTBdAFzU9GApk5WfjESpSH5QQr2YPjGOs6reFtrMUK4/EX+pLCjwMvu8Y54i2TvzxAM91WFktNQ8P4YSGHmlIMMgZ6OKp7QX7K3HL/i0HG7W1sbg/swAxQ1HJyI8yoERvnkoLhY9jO0kA7KTaoGZDRARCtp7TTW9wr1NjUvx1RGTQu0adk8OTIKsyHl8jHsoFD3nppFOTa9baYoWwizhyFRxw/lU4zlPrLuEuX1s7IJYRRgQoWGs1CRSwNZ6rnwZN0uc/cbleQZq3uT/b2Hm0IM11wGRSpo1VJ6mMj3kckMjFT5Fd5l7EHuJ6ZMukeFptIwi6eIotImfTRWfIfVTp98Hg2+MRhkSCFDNPY1mrQhau4n0T7R5YPcb8SQ4e2zgynOl3tlh2covBlB81fVEfttJeYAETTlHV8GjjIGKzRSGNXUyVGaohsElycD1ZvCE+OsWhpjaXxz8TjiDgKh3D3YNc6Hnu99bGmOhXfarI37AXop+kixUhQEz+CXQaPZZNBAxTzhe+n9pyxiSYWoKRhmjaLD87ndN1iGApNMcYNCpjlHYXOMimSReR3vHxdNNYzsU85FkHDYAm5AiTIB6UYr+biHNRMWyDGJgs0eYLgH5ZP//kbztmJW4ngtOeCCfkoHuImOoVus8d/8ZRF/+LLED1/IVIS+7EG3hodyWXYDbDAFai/xF3Ka0XCkLuY4dUVklRknMvaTzpj6jAEF6CRDxuSwTgw8pk9y3+VfzTTi/nQruWioR6N6Q6vKMEu8KnHbfGXSUEMWFlTLtcCfScMPqMj6udbSzgx155DGG28LJCEMI9lZTbWKhQXKyD4YhfKynqnpp3j/VMfrGWYcQy0afTdEiuIQS3DBlDXmoo3TaOfOLBujQuNYmTaLJwG5ndCA0U6DTh4/HqMt6vj0/Q8p2s4oF7UQn8txI3ls0PT2/j2SiqwbUTKhX7KHYVRA7+RvY04GK7HjnB+vMYwMYmrtf96F7no1VejrAVuQLUDLBmGlbqbWvSt6iDtyRb4SG7GEQOe4Nm4T/QMDgSnmsopm20QD9Zl75mZq/jcHMoTXuBIjx+fj7Ehnsc52ojmQH/AdWKuwOkSR5X39cV8orhDmYtvEILM9wBtYVJx1o9zDZRbEvWSehq50mbGJlZCGXYqPM1uJugyuuocwRmDLXRVT76EDkkGkL6y9O14KMNcwEtXP5zOzNy0TbIS8g4BOeFjH/sNzbHbHyL7Z7VcODFkv10W8XsgPsXuZYhSSBbEY7dAD1HgsMn2wPsHnhxGcB1XOuXDoA5wwYJMPh7yC0rio3+/28XI8xp3in0zHqpL2DZQNM5XbpftJO4j5DJxwXgRFK4gTnfNV2kSQuCyOx1pZY1+/4q5l2gTTaj6nTC6gwkE1ned4/fKqLDjRCFI8QFtj3LCNt7c3XwxpygdqigELX/ZBR3X0hB3a2IRts4vPrz/qWSAk3goRs/PT0+GowpgDmwkIqBR0QSNl1rRJh8j0AhQCy3uaBCb0WBeXm1hpapk84E6HI+Ajk1BmJ/z+JoaeHMZkyJIyFHkO6DJNg0z/CH430smEWTlTXDg0CkJhmZhYX8ftaqc9NpmDdKUHpPmA4gcqKWjOjol8Nw5cZRqqMaBpwubZ2Y1MO6G2Kgha+V80iExUKE4IPbXgnKJUjKbkjKqGWECeDSRkWEKTkxo9a9PsyChnTp4RdvFagM7E1LhNAe9Mq6zlhLrGs7Qlt1Hfx3qW8Y2m+o5vUOMhaoXNFDw0cQMpajImGAw4oM5iMoKWl2BYuf3eRRtiiMKzwhSAibSQXw6AqokbTSrvRqJ1XzaKbUg6EuEYychBVM/k9qWiRcWPzSfa3ZMKD/ao4lMUv/JwfCwVCUNBsm8raX1lEiBDJfZlpXcvbj+6AyZu6dlpksvhMqCFAykmk3BU075hvecRDZTS3S7OJzH9raUQugfdxi6vi9DTMjIySym5MO6SC+jD+VfZDPr59wEDJhppo5UY/uAiumHCx34AIVTBQyFoobly19BkgtLJzGPW5A6jFlE+VXjfY+DcobySeUcS88vq2ocmRTiIIhbm/UDYeKNJMD+DjwtFBq6J2SRkBTIttU6IySONHM0jRaEC5xV0TXGqIC4bdCknJ483nrP2iF2WodBAcS/Z/xTsaFTXiCNzZiiksBFE0y/i8OGoxn18vQjVqPNZ2lZ+P88HGrTwmZLGxtlsIHMVpuM812lRLmHz/Bzdl0v827/7X+Mf/+9/iOunX6ux4vu9vN9FVVD0buL11MfXV2I0GGiVsdIAwwaYOKsch8A6rw5bIdYVewfzIGX/lhEltFRrdkAoOKOYxuqiVvkNQjTGoSZ6YI73P/smzmjSl3PsyMqryrhNEecrU3qbAWD+FjLKusftzMTWwzSKIKbLaFNfXrZRZUN8+TTaJRTNaURcZ2h9ZexyJtmgAda8su8ZBrBkQBuYtvuc4Yxaot3u43fXPsZhUSyHGAHkhGU2qNqVGmHpMj62mbLSrrdJzRZN2b4x3b0u1zjfsvjyqjwCvScGCMqhWzdxIEtRGa5mOkyA2DQ0Mn1bo7sxjLC2nPgTKHbkYlKIKK8Oxovio/IoJjQ+7Lc2CgZXiuJhWp2aBlHrOR9gCnBm8i480NF9WkATxBSKqBO+nXPmNACbcDGlYKviWh/j2ryPGC5RXb6qgKbIZI8opw8jFRXmclXSUJD3KOd3zus0CPWBA7WXNUpRm8cZTpvMQkB1OT/ngInJdiQ7FXo0ZwLfncF0DxVtvJh6yRsXgjErZ40hhOJSRHO2gcuGkPNhFMpHuD0NndAF/qrkmWQl07w4nxO6V7nBwIx7kqHXJuo7HgpUqbArPCzTs6ZZoRaa7jKeKmggeXsgARS+ea2/EksvBgVF+bKh4ew16GH/MOCaOhzjqb/uQrBFk8w4n4jM2sQ8oS2HITPGDlQPMy/lzJkRQcMr4Qju1jU+B9C++bOFUCfy91i9Dc5eon86A1nnIhKYhJRJtsvAmXOCNauD2tEMNHlQZ8uMIRR0VQpWDIgwUyPyaIo9Q6sVRNC5uwI1c+JWaDC4P0o5J8t1n/YKSnTC+4vS76utt3HuGPrfpTsuWxEC9Y6522bFPrQR600NND8TUiaeDhCsaBo5gznTiY58mDwMonbudB8yvGzKUpmEAlm4uRbZ9CkPMMLO9zPfDcM7mavdo89aZ86SGUgeKi6XMwMI6lLGH6xbinhLiKDXfvt8iOv1HF+uMIY2sdeem6I87OLju4/x6Q+/F11yWRmGY5iYhlCYhaU851pNMcNwGul7zKDMDLRSZIpih9Su2jSTGkykPVpF0F4N6R0uj5mRmxeauFxny0lwM6Zv3GF57EoPvmiWWLtX2EisNyJ9eDqYvSQahHgDDDJw9E8eGpxvM83+TEPreLyrJj1kABdiQ4hSTV23oC9u9Z30D2t9vCvDVmg1EVB1K9lKD/W+yqX7k9FR0QhhhLKO/lYGlUUeV5yiN+y9Qc6nGlRh6MRRoclZG8fjwfFL3RBr2l98Lmjxdsof48P+XVxu50B2z95RXElRKs6OvkCZscrIXNX4y91Vdaf9JTawb5JJcC17QgAAIABJREFUDtKgGwhglkuHv+Fc05RwjRuZyToTSITgHiBia5YRksCYaZT2utkyamAgO+rsag7kbHs4zWejDmB9PvS7HfJAaAYre1+C6CiSwd9aVHGZ+thtqti9vKjmyz487VcuUE/O2BRpSpHop54s2UEtldbWOMqC3IiUnFhl62xY/oHKeZNpaCKESzq6pO3D2KRtt7GDwloWMQ6jNI/8LFA5XgjBxUyoWQx0E0Ds1ytqD2isHAIUdn3sDgehXlASgVpBTrFfB2IGkMEchENfuZHYZC9rnLuT7NRfnl80Ufv85VM8HdA/7uPSkdfIQuljR74VYvHBOjAWHM3Q+XbVJJwGbNfuVBx9/vwpTSltcS3chEuMxnizUUA3/1lwNC+bIF8VAS4qKWRpVPnzuvRTKDTIFpNMdJb8IzOYlEUIFRcKL7TB8/mcdJBuSPlHrpkpPxHY/kHLxElNukcVljiesfgcWcJpoQaJixtak0Rx6LfWGJjYCP1hOoTmo9a7IryCw5ypUie3TaiWSi63s6mQazdomoci3A8g++TOOvZqMsxYMc2VdaTMSaB50Sxtfa3/TRQ/hM5u2Dgg0KhQNCiWQo4lOGZCybA7qw4LFYeMZxysKwoiWhGK3BRYLD0rWj3oKiCxXF4gXzLSsfU2Ri/se1nN8w5xTcUUQ651piaLukwDqHffa6OLpyGDm15NLJ8dLacmtmhzFeALvcFooQJecZDDsY49KdoNaIMF6VAM1GhCi1IQ7ioDKagoTLwUUqzpcjLkkA4CIxSoJw6otUOvqT5FiopRVpnAU1M4KSppqFgfNIbSbsqUifcBykgTiy8ktu6Nil/oaxzOI7rbtlKRJz3lHWpQcjgcGQD5OekNU6jjlsbnoHgHfaU5prjSZBLnX1N6KVKES1AF8B3lII3rXm23QjlTMik3Qgm18zZZm4Fhz71ohP5SSEs/JmOUWZlyykZbmbxRE1axVIjXbUfOu+VnNeuguAwMNYYeIx273jGbZa0TDeJ8WIJ7+Zk4bFIi8xnJIexlqAR1CaMKihqpXdHzqJhEhJ/FTe+S53ePLc8b84ykmeY+4fInPJyWkHXY7nkc5PKRHYvJzxDvv/0gzeT9do2P33wTM9FH/dUDp2WR0ZByPecyztMSNZFKUI7Ke7zbQ+OCWjRF1+FsPcfryVlVuBaaZgwKhE6FQoIsxzx2uyqWjnw/DyP2B0euaCujRZt73MatxQJdRqOH/u++xlMVUWOMA5q0aWSwkW96NUi8Y9xy+5nmPGVkzjjIsW87Z71Bt8Ykpdy4gUVcKDqvEfv+hjzATZd04xNU01nvnwKnFkWyVeFGQ0mTADUth+aYuwnv5iJO8zXlkSIVoMNgrfZ4TURDA6l74B5tQSNRKqSZOxIE6/kli2/aOV7HTbx9XuKOUyWFnAZG0K3YZ0z3WQ9GQL1f2bCVjKMwE5nuXQxrK8o7iBuMAZoAmmqmxRRhTKUZOnDOqNlQiz3ZzIMmKmnh+GyV9hWTbNPakco4r9RyFBBMHCa5BsjkRDvMYFm6NkV5oJ/kDmZPT9FwVuAomWy1RL0GIVINSuHuHDbQCvMl0CqZeUIxK8oaqIOEfbBbMCiyCzCNyyz3RVoGD5dpEvjv5bS9hBwcCxxJVzSdaLZoaNAA11HldOlmPJGTlqNppUjFdIIaRyg2ZbcLYgZgMKEUc8ITKZuo7hcNPwKjLIa9ohjaiGqG4QElVCZ9mHWxdvn69jSgCSS+gFPjWEFRg6HAHUnzihYV2jJsqswUT2oQ8Ak1vCluBVRE7pj8ehpqYmtBjT2ok8cBNgog8IkxJaOSVK+V9V7nOCgmdOQbOjjQkxRJVeDo3BZxJatuQRtI3cA6hPKMzGSJhlmDMmHZz74z5QTKHS9AlIOPegw5CpS6B4MGlgZIpH0YUNUqI29if4MmPxg8DEIsdZFRG3etEFBWNMwN6gZLexSxoqEqR9Ma/cg54cge6JSsPyh/u+1e58Fw66InvkeXMNE/1C1cYDaXnGb8NHnqjglRZJdYA43R4fUeF84PIoZ4F3drcX/x0sSnyxTXpYiWvVmGDL0YVDB8gTb8iE4CBAC1nDeLkgkYfp87KNGbOCIiXnDxxTU6pQ2ODEkGUUrXOw7t6Os42/y8GBZx58FMYAioulxusg/WQtJdMpjimc6TcoMXTJtSZBB0zmzK4iJ0O0Rtzpsm/nAbZSSlfcEg+b7GobH78UR+5kIW6BjPhzq+vhIRaGaAOHGqb9wTkMhg6zNTMT21o6YgS9eZmtyF5CeqFiAWSWZI97hgNDMahcWMiqFVtgx21Uaawr5kiMxLhZaKw7Zycznre9H1GaIoF33J4pVeA2rpnczgIgZkFpqok5O4kbERZkNrtdews4pbPO2ruM4bJRjAZgRl3cM8XK6i5jMkYF9fb4AmfdSt2VLU72uZRTF6wAnVO6feI8GC8yPlUep87c/RsuSbRv4wyjoHiJluymBmsCkmFkDNcBOLA6AFA9GzTNNxyK1UJ+Y4/Da7eLtcJOfgnqRuPGzxfLmo/7itVZwGI9I4iOuOZHhGhAf7A51kVcf756dY2mNkH5+eVjjhcnLkUMT+tTJl8xECCmVNmjBL2U05fOjfUh7QA9wyEmkkQdlZNDJMvAtTGx37EVG0daCBFKpDodbUsX96UvN4u3bpQJtksf+TWQdoWT/KfAeaDO6MFP/1dquXjZsgURAUfBSeGFAcD3tltHHIsSgb4ghunSz5QR2OT8e4DnOcXz/HB4qsnmmljXiYNIDE3HFeA0Hi8GYaUJU6TB803na7U2NzOl9SlAlFPwUNsLNF4DQqNGjS9yXNn41tksMtC5mLXto+Exj4RzQ+TeU82YMa+afNO41VVTcy1YFCq6mj0EQocaalPmJR5H6Vmkp86CiCZDKD1gGdDw2YNGnWnzAd5v0QZkqRgSTI8SoU61xynkJxiLdFpca3H3sVYUz/abCZ5EjPkJqUBO8ZXRQFzVmNUKJolh4W7/reHNQSYf9xeGGKIunIDnX1BN2onRox0VLg6dcqrJlCavAhRNwZfTJ1EpvrrgORtSCdYaKCPqB6mQRpwmRU92Guo70gqi6BrQq3Sm5z0GBoWu5GKWgSHjpK6TbQMyEmj7h1FzUyUuZxFjMpRKslmhL0KFM6pelI6LDovNp/XMYcADwv9ASlLkYKTA8jYAhYo4RoX+6nMmVxhAODCTl0ta10vEKVxTiQDF1TZp4JF7k5wBbLO6MVpM5Ir8EB73dR01WcGCWX29wMHQw9S0TTwp93tiuh5EKxCb2WRtIuvgwcmcbyfjEP0O8ah1gLRPM8I5tE0WDgAsZUTQWDhnI2MFG6jianfE5yE52TBlUO9sFE4YntOs8SK3aJ07kQvB9o0ijUKCSrubOBCvvosI/LeY7pdtOggaFXGUPs2iwunZ3RKOCknaG0TEhQQZYc+inlmGFCYbMXaM4N+VbTGv2EpvEehZyrIfVwGVPgFXHYZvGmGKiN9mEsU+y2dZQtgzDnyxIPkaEvHTeRUewUhJuzJiOaPdrxSUOunul9tcbh+C7Gt0/R5PfY1Y0QGoyK7+Mlzjeo8JvYNuid77Frpzg+NTIe+MOnMb58YvCxxDjgCorrIW6K96jaUo5zt25SFMeQlcp1RYfVQi0r5nh+amTCxTmFacUy4DoJBwtWCKYhZF0yfFvj45NjEtCPnYcl3uGc2pjmVigna4n7huEVbIW7mkneQU63QzFNVhraIi5DnA13vhS5UOXwz/pgUHTPhTIhXYDVIFq1hg0gAtC7mewmkxe5ZW6M1u638fU6R8dzBw2maEwu3qSfiXCuotpNpNxScQEU4jUJTfuvvstjn/XxL582MonF6OYm+3ZHVtxuNqC6QTk1+GiJgRortDoiY0TP9xSyTdHv+Bwjp0y30cdYjsL/7nxMKus1MhDwuta+62FVaJiAdppfRVFudxO5L9rk3AhzgcZnie4yiC5HXA5ICesFSPuhuXYyUW9MUfo0doGp6Fapmx1kA3UaO0ffcH6JhilqJU0sBwZnKmeelFOSZ/BWNEjjTuD+4Jyk0Ra1nXvayM/thtkGg2XObAr+FN+Ub9V027GY687DB3IpGXAo+1eZbbBLYLt4kCjSvdhXPFHeEcMg8f4cj0VzwJDg3VasoKFfRAuVWVFOw++7TfRdnsdqd2NR/T2eE5LA73P8gHP+iC/h89pXojWjdiInF2rZ6vw76dcwy6Otx6GSEVZyeNVdyOdGIsNSdOMAs0JadBX2biSh/yk7GXQWphLGVZzpWr92g1+4cxjk6jekKHKxJdDG2VRPjteqAcjTte8D2jPcIPmFAw2lDJ4G1Vd4n+qMX0BdbGpGo2iPDZvSyTiOYR3eEDL7A8R2BBYoKE0eKKtM5QokBjQjuI4zcGDYzbsGEa6ihvPwMM9i7y9Z7J63GgS9frnqXay8J4aknOEMhaXvQ6dryi/ul1cGzvxkoUms1SU+7vi9Wbx11ptxxpLliaQK7acAG25PGnvYNqJsYXgl32M9Zx4iRi1CSXkjorXTLOax1HcZQXE3mFzP3WVQBwaDEVFr5jBmczamfqH9FDjvNjat5NZB12pGju9VhhbQNLkdVcdSN5RlfAL9Yh1Ix2+KLswQmmaAbcXoVCHnVbS5sMSI+ACFVlAVP1NDUxyv7b+gEQ2zdfw3REay1I3n3c1msXG/Hz9+Fx++28f3//ir+P40S6biUkTpjYpOYt3d5HINhR/kndimXGkKd6L2+L5VqaGHdb3OeKU6ofYdqEGgrZMfK+2uh1MMvVnb1FRlNkTb7qNjrSuiQ6rkKOIWH57ayLc7GXbqLiQjhJNPEhfqDZxYef+5jO84c5r7ED1Ge8jWiKCS5IdYDm5eIjNCmcNjv8RN8rRRbu/cjTSPgDiASWZXsXyzuA4YrWP2xZmQjJiSRnWTNWpWoUvz/LkrYTyygniKOAvP0oJmGhCUJWdlHkt3irmu4sPTIcbtu8i++fiyXpUB6CBWDh7+MPRVlaJQk5JFMk2lppmieiQDldRAymRFNIqHdsx/Rl4WMhZJ5jlA9xLu59HsaPwsvsU4YX84ygmIRoIuXRl2cpEMT9/RFoJ+JuSPifXUD+bWs2/V2EKF4QWjKbnGFvfVDprREO1+pyL3ejmJMsexxwEpq3MmbjRhWPpOZERlNgiZb1Fsj0b29GKKOLQ0axcVlyByJQ1kFtFdrtG0TKGsZXPupadkNNBQB3nR0vpBL6IB4fJKWlMORpk2oFGU1TkTszoqMiGzPM7nN1FrHm6dahZAnDDoYSJOccuzS1pJploe3lofwe/x8yRfzu+ERUdhKVxElFx3axwb0hKK+mQNALorX/su1sk1VMMLYqQ8sdRQ8O+T0Y294Xm+FPBol5DpoyUoo58deaLtz8/nEmPYgCOYYQo/J/Sxcim0cYpmFOgpxaqGoonJiy9x9Q/S/ZhOp6bsoXFQdl1S+qfYEpoDJozK85JpCyeKA4NVZKWcRVWuyYJaUSjEuCi+wpc6jbemuwJZye2SV4opPynG5IEsszbHiYLf7553rrDbRPkFlVTTRtOqhtKNNX9AwwE0IHwuRZ6A+NVRK5h61lpgWn4dBhUBoAmPZ0D2F0MMxPkyYsFgBq0q9ZlQAgcM6wJi7SvkPDnLqVEkRQDaFvo1ePpQhGEgVGqoGIaABIIq30C3dE4Y5YZKRnYeVEGafijsXNbD7fzTUMJOc9Zq6qKGTtt1auagf8jBTg7D0BgpRN3kKutKhQRFMdoAF4SizCqj0+53FHADYdQ66DHO8oCF5ywhvZDFkKnBDJoQs2j1UCrvax/XznExldBszqRZKKM0RHKOTMWsUG7+M+8QwxzTZ4kYwB4bIyPyKHfHfby+sqeZjkIFBwlNWlz2n+z0I4bVqDVoKkX+br+Pd998kClUfz4F1Pv+fJNDIMUQrQKUoi3wKbEC/AvLmnN2RzAyzq9vseXP4Kp9589kcR+ucVZeyBxP2yKOuypeXhjubeKty+P338/RdewhnE5N/eo5Iu8Rz9/8LLJ5jMvpq76PAo+PH6UZqm+vQnr2ba1cKRouGv7uan2LtF0pEw+r+eMh4t2xjBPT+z4TNYriiyBlHjx5kCBbmKEwVeUfkL1ulMJIiARNeVPf5U5JNiQRmEzoOedvV76DtT2aeBMvIdQnk1ufrF7KXdTRqVkkn4z3Aq1OphFlFi/fHOPL6xin105Ny6BAem0kWaPvS2JH2J9mBQDwqZHyURrPh0388sMSX9+meDuZCsp7g57KHoOFIWdfmYTgOg56baROZgtlJT0i65Z9zrRZJogUdo+ooTTM1SBXhjM2vJHeTJmEZHU2AW2pY33pvnfYuwYYnvLFhkFQVsuhFuq4cg/RUoIA6O/YAZD1Li1gcnlk6ErjyBemcBK7TVo3D0j0s2E4aEhrOYDccrmH8saadt07Rhp49pwPYHBElWzuc/RQIX2BiCInOnQKFIctISIC57TilSgvfb5RsINgstZhW8hgWrEdaG6NgFL8T3LXdqYljfcygtD6DuZz43qKTkjS+zT840jnjDi8oJ9e4vqGy7KNlDCIkeUPCCT3ezRae6K2plgT3ssVI6eqjsYwiIahIF3WpNGnp5xmnj8DftHhvIZo5EFh1tm1lZp7MUNMkyPrTU6yMndHU93ozqdZgmXC/lE3r4Erd7ssRdPdAN0ZlKiIvARYyIXcSeurzDgojqwJ1xpk01Lj8M5Zr2JhMJTgPYs657xiCO5QCPnc1ASc6YeCxpjPA5uMd+n3RaOL4U8vxo+bFr1fyYFp9lPNosisrQyfJAMgR1clrA1x0EbS9NgVk1rQY439u0PcpkUZxaxfoVzoaRmAoAMVPRZ3XmOSfIEeiuBEjBmNv58jQ0rW4ECT/UBgGUxRE+KN4YhI1dkMTjGB4WyUm+8GWYDjkpSjKoO5IXYKNhYDMVbl/Hpwzt0DYse6LKgpYSYpPo7VRhwb1Gb7QID8SWmfswfMWGCPwtjTIDnJulJBp1qZjFH27mmigWEQBUqrIEoxM6DHiqFAVBiyFZgMyRyLM/54LGPbbuLzJ8ds8R157kTFCKxAcwkYwDmId4PqZOBENOnWbcuDYP8uivIe169fY+KuIhJPjCTulEKmUcgeRJcGFGm22t8q+2BBTiCLLv4UgSVARWHbcaW3YLhVlGrOWKfd6MxnKgrcSE2db6SZZr+PsK54zzLhqqLNcCdeotgf4vTWRd/byR1kl1qKARnU1KsGao3AqH05xzfffogffzzH19fPKTJxqyYOthkVHexBGkhuuK+nV0IZkuEUekqjzycMnzIaSu7KMnqkDZznlJhyMHZGLGuA2qppLUHiHGdQJsl5ivhiMMR/p9zx+xI7AJm8istwFs29PmzjhuHPv/7Ft+sPZ9A6bwhukALuPVN8UQnR+jHhAxZPY9CEjj1QRx39qbjVcacdaY0DdBZrnBxxIBqh6G55NPu9aCnMYaBhPpoQdf9QA5PlsQvKTTztj6KRQInTzxCUO8sZiE6eZohClhdFMY0DKpN+im+mLAhpoXj0Qxfbto1OWhk3RfxntAnXkcyYToU4WqSSJjUJjUWhK+D1l3J2JKAWrrCjNS5COWlCmcCM8JMJa1VAuyMWMEZRED0XY3Ly1WGGrbFcAPlxUEQ4pNPES0cXi4ACnODdSZNGLnFHNlAoNTqsP3/+LBGuRP+K+PDXg8pjVzPr2dR0ygykjOvlIqOgGroNBSqFMBSTZIXMoUyhntNwE/SLFhT7ZCZWNFxqGt24gHoJgRbd2PmRXAZ8jgfllvUg1JRrQeuACz79vGQyow3NJS+4f4wNiLgKPn42FCm7kgmxhTLB70tutPwuSc9TvIEooaovjEBLUPyTztEaVIm27SNqjW5yMZP2Uc2Jber5WXL7QvOig4s4i6Tve9BPkzpSjorQ8thTCQFVs5jWrSJVhERbV8X4UZTcFK+iEBohf0QJcHmnbE7llkKx8vtVGHjTyJBqBv3tr9LEclnyuzgQJfIPzJxMU2Wvq63nAkiNFo2gMkqVT+XPpoZIdCHTFDkbmGxpgtr3zpOzqf5P+hgaRpo7kGh9XcqiFLYNKiCaizSn9EdVjDc3mrw/jyCggZqKZLozVMAmxqlXIaQJtn5HFePgjFc+Hk6XnoEXsZVjLSgDNuF2Im2bOjYT9LFJQbkcyBj7iDXDf14vcWxs6IGNej+jD+DStXB9uDGNtuEGlyR7mcEB2krtKfapLlkoZyJ0S4sAEkrhu8lbZRsyB6D4bhou6lL7CdfAbWNzgGGEDoZZD9EOMo7TGmTKSZEO+tkc2vj25+/j8w+fdAYedmX8+HvnvakQpuEqGLhxlkBj5UyPWKtdbLfbGLtzlHckA020h700Xz/+/nf6bjyP/sZ5WsU3L2X84i+eNcj7ze8u8fqVWJApbiONVhvdSGFsnxpYH1SS7Amo0YQhn0Fc0N1MQ7zsoD/X8bU7K7icM/r06mgkzB5AznBknfolnp+QCzRxubB/FjVU3VhGW6+xbcl8w4iKjDr0bcQMUBRBsbUeZcGiv+esJdIFMyd0l1ACMQvL6BN0fmmqLzO/IuaMgZSLEWhfvGtm7NDO+qWWpnEe0GwxZGAevcS5z2NkaAeSnW2UY8a7qu6LigIzOazJPaFNUT6ajU9+8Ys6dtUQP35e4+uJSCAXKZz2/CzOXTEliJkpyVMj3iBTMYVBxkvDAJBBpLMDlZ8qIwaf36CPitKR3gj8k5gSSmlHIc1ZFU0BPTYLBsigybovGM5Ic0bRS/xRBv4gapTcfNFVqWk0hY0hKIOMWQUfD3kjpIJmh65ZiLwcIzmHndNnrT8/XxdeKu6shdZOgvpegnpb90zxjZumHDBp0siBpYaf7rpDZMnBd1SqiWsURQ/km+ihgyfJQr1S+Fo3TFB9j/08zshq5LhL8CWobDTDPaWBEzmyUOhwP+fnl1FI72ikSfcr1MoVNRhNGXRenNU5P/Koc2oP0CRTgCFDQr9FH4eOlSLXinSovClvM+XeilGhyT5nixsw1mGa8aqWUWMqGrMBAKj5UOdgHRDRwbOmuOWKgSEhGZb06wxFMKThwmStbzxMBL3nM0LRZP+QVSkGGkgz68t0VMxz8sLRUnZ54v0Rw7CJs1xb7f5+3FbxernZaEkDG6kG7ezJ3c9ATs0pcSagvs7KFhtI8yIP3syIw/m8U+0wUPvlmCiSSVyKpokUQVENqenbFSA4yf1VBiCu9mjUnaJSRxVXHWDUFNxXnK80bl2K2mKg6IzrPD48UTVt4nyhTsrUNDJskKMzTZrOKM7gQhFSVblEQ2Nu2b2aYXRkmBtxuNMc0MT/4v0+vl4wJYOO7wZvX5VRt9R8aKENvU7ZFM9NKc01HIP3H/ZCSYGnWT+YfbEGJH/gLgd1WivVcuhYVV8I2VzFeOHZmtXCXWSElwgeuRBr2pNYhytoNkOiQtpGsmbFsZC5IRF/MF4UTKu1Qb1Co8+zpM6hf2ueQG7zOJ2GqGDgJKksTbyZLGYNlEUTw3B1BniZxa1noGe9NeeBGEOMQ5LRk/wikBZAmZd7raUEhHpkTOOavWNlYJkxzFaKAzVRqYZPVHAYVT6GtOaLYiunZc570L4FD5B7Fi1a3iWXBIDzDZ3ruBaxbSrVDbBZcG+F7gyFfpiIxLpFhmyB+r5uZNRX3JfoilzyONk7jNcoj+heb2r+VTGrMKaGWGLH+fTuo9YFplvn17cYiIyhaac2KLOoQB/lN2IaOrI0iknYWsApjArEBCUflvOzgapM/2Sau0Apzox5lAGSejj2Y/JxOTQb6avPAwzVTdTHj3Hft5H99c9e1u+vBE2aasmhqekjfF+TsYQeyXhEfukPveOfulRauSA3zj+JQuC/A7lToyMKpjtcDpZq20bVtrGvmIAzWdlZR4WJTkLn1ATJPAIefS3EEmQPNFI6Ni7TujZSKLbNXRoR/mFRwQPm94NOiS6pjEPs3nv9b/O114LjRe/2bTSHQ5zfznE9naVbwjznUO+EbNIA3fouavIoN5s4XU6anu13O42Dvnz6EnmzlbiXicrl5k2A0IPnCVrhjBmoPphgJL0a1AUonyAT5DU1Ozc1sq7XPEaorHoQ2WBbq6QGi8Mr5UTyryCuHLJC8NBTymW21jPiy0M3lA5CCAWHId5FfZz7TkUU75uiR+gXE14Z3TjwtqrL2DVt/PD996KyQC0CwaGIMd0RtM+Ou3pvj0IhZaRBO9a+IP/uPulgnUo44Rj2mCKtCyKtIV1JFHIC6KyZsKOrRGKiIEgjg/C8tE5wuJIZmKI4mFhqUXja/aD91ujZhGIxnbnHpmQqa52NP7OLKE1k5G6FoxXFoJ1uVaTQOKTiCoMiD1D8WeSCyMAE5AoX3mS8xHOnoX7QYB+f5z5bI0Am3MMdVsii0FU73eJsJvw1PR8GBtfL1ZMzTScwwETPwyDjpiaZRgATGmmbZMYFMfP+R22sHjCUUETzKc4lIbUU9zQT5ANhvQ1yqItZmlXTWXTA8HkUCG9LcAnJmXXduaRsJKKmOzXsmBDgViad6Ow8zXHy2uMCYD2z5x4i8uWOlraMWpcKyDWTaZoKprz8Hmsf2Z+YNTBYoblEXwZtUtIO6YBWNUrQ3xnojCAZIEzQSBX1EPHyrgqwxk+fuygmNMTok6H3LaIrx5jFmb+LTjgZieFiRnPA7ztDM8OYBQNujHvkVAwaykQVk49coeYc53/xy2PEcIvf/f6qiwgjm+Nha2OZFcfgIirQXblmWh8oM4io9I7Zzm1bxtB1sTsepBd6O/UyyFHBDe2k5GzAuAxnQuqIPD5+9/Povv4QqzRhNgh6/uUv4/23v4xf/8N/kM763e45fvPb30fbVPHf/ru/if/+3/3X8ff/2/8epx+6OL9edB/8+DapSWPdsfz5vEU+xOUMdQraG0OtLLY7tJ9z7PdlfDhkcT3f4jrSOJQiXvTHAAAgAElEQVS+nHsalDWaHeir41HYjPsttLB9nN9eY1Nwnt6in+ooaxpr0wz75imGjn14kSkCg4sTDhjEDSTjt35w4DdUt26k8ZpkN4/RDojhKEobMiRQGBwJoXzZGZEm49rbZEGVLhfzZlaRD+ILDvYqt24MVOxmxz7iXATZh0ZIXIlQSfTeaOoodoo6Docs/tUzQwpqv3386j+/Ra6CMqLYtjJsIi6qzAmgh/6NDjaEDs8Tzd0cO9zDpZNnOEDRuVGeYMMQQ3T9PK7sXcZpsDQy1vLk7FzFLeWB+rwvYXngtJwQ/DzRHGWAAsqzKH6EIbLMv6BKiaZtrbwcqRmUQZnD6AGkEBMuiSehPzmWh3wyRTRgLkPhxt+lIRVFHjfQZPTGIIHYirJUoYamzOiTZ1jKgWRolhwpxQtS7QpVn3eFczlxHiAMm+hHU8Y223dqMJgebFZ0zMTq0Jw4VuLBQsBJGAqnIoI47zdt1HejvFoKcmmjYbR2TMZ8uNHq7EF7WcRm6qRtDiiy9yEa1qeQC2fSsYdh41xHn1sacSazDRhLGG1BL8VUR67g0yL0l/tOKLo8aty0MqiTIQloGhgnUTtoNLnbcQdGR694DPYqT5v4Aj4zaLRqVLEAdP/oyrN/AjE0gwp9G1m9OzZxeu01JNGgLltjm7XRpexaGZTUeVw43zFQSb4ODr1n3XH7pBqAwQU0St6PedlRl43OORn+ZIuGfMiQsmIrYyZYBEvWxdpjyNTaRV5eDbC70PdupC2tM54v5ly4/GOKYro0/z1UyJ4vvC7xtMW5HAd7zAqpf7kTOC9hB0GddzMOJZamiAzOA3KqPI8vX784E1vgiDMn8a4cotb5Imce2hkNgBshYEtAu7eTOhmI96USk67J+vjumMfnYY3L2WCL9fNz7HaFDLKQGGCmhmFWQw70zrTL44eDmp/P3+MZ4mzCWaZnVWQjQ32bWN7vjbXfm43OBO53NOZNm8ensx2p2ZeYZjUZdGrWvnO22SfQfmXcmOJ/2GbKTKYP10yfM8JNsgy5VhgCZQx3zH1mnkDY1iy5wRbUJzRiNJnoJmcPU7Is+nGMpyMaUBhOoI/QlOsY74NoyDK2lO9GpfuEegwznZY93xZxGfLoGFAmWQz3gVgrGJXx7Nd77Jgok4uIvGSdhArSnnIe3TeNNIlVTv1g86asYAC2jZb1OmDuxLrkTugFLlFTYowDHffhdssQp+8ucZtt9ketoXNv4g7sxRpThjDgx3DROUgUErFP7K1jiwtqJjrtuwz9YhNfL1NslpvosgxKnR2cxTXLY0ctPjKcpfzYCBxSMgADWO4JnYfIU5ilbqItqBU2sT2WccZsCPMiGt37PXoaUTX+5PbmMhXEqOzQNmZacGY9Pau3yP7s/fPaQ8Vapngh+yRy0d8o8PoUYqugSk1yTF996PNMqOYwM19ZhicpU05TDKgIaPGgr8oq2PQEDimax7pp4+X5nS40HrAzCHGPnOJwOIiayJZjcxeaAt7VbNAgaeo43tVR8zP5M24gQ9mSp+4tts3erlPLoKkyfODrFTe2jVA7Ih1Aibjrmm2tUFOaRFG+CmsZGHsI2+A7wplv2xgv51RAJyfMtokvX19V+H7z4RsN5H748Qc3TIo8SUYlHEh09dAFuCiJEmBCwQRZeq41np6eREVlc3FBQSV0s2H6gbQfmtZbT4ooWujbPMf5chbaKNIHjTsumQojJ6eNiZEt+EGt0CyiUeTnY4aj5kyZZEyxHJUBz56Dnw+43bbSUX3/4w8OrselC9qojB0otmlaTUuRRkPuWmilkpZOVsoeRDjEbdZ0W2vjju0z00NrE2R+k2ifNJ6mWKj7lLUzww3ZjquJNuVK8RM0T0x6Ez0XNyl/qxSLoEbKkzXbvlPoGwE3Y9WNpWy9eYjK6EsNsS4FqE+VPptpEHabfSC9ohclSoQ2sAxX3cBicMP6+2OT7MaY36eIGWXb2WoeREYDG8E7NAs7IYJ9T5ogDWouNzgPFmxwJOc/vgvyUNGy4LZgPgTNtJROluZrTrRZdFKyK8c9cZnVWHERs76FoCfkl2IFIwg10ojrafTUXKfJM3tcMRHU2R5zy4U3XeyOYnETQ9NNsDZN+9SzZhxP47XnWJvdbu/fzY+CSs5Bq/H3KC0NDSGHNuvAFFmjMNoDhIsn/UmjYpZstlvs9pXssLnQ4t7r74KG0QD+/H0du/oUxVrF2+keX64OU87zIeqnj/H69arCaLr2WucUkiCTFBq7DbqeTUwP52MaF2jTHYHtdv7NMJjQFBtsyQOcv/uf/238829f49f/8I8O/wVRTSgBRYDj+3DmhSpstHap0Tw6Z5JLBtYFtM9dS84lA6lbPG3rOF+naJuNtI/XS68GH3OEjz/7s3j/zfv4/a/+XzUGnPGNhPIYlGGGhfskOY1LjF0viuWf//V3sanzeP3+GqfPn1RA/Hip4u2May3ifAYHXProyhI9hr1GRAeFMJSkexaHfR6HrRRCKqreTjTyUDxhIK1RPxFYjJHaVfRl1sp2azt6DIrKrBfVS3oWNJJxj09rFpe3e7wcgaIwRchiuDNtt3seRZ+QcazaF845YdsaPIoGL+MqLso1tvkS5wtOoOxPkKLF+a049U1M630Jo/ekajoc0BiXcVk2Md0wpKIRCLl6s4erGjjI2V79XEamO4aiFBShiL/4WcQ3z3P89ndLnIdN9Fc3zpxBGLvwzvh8mBjt0G5q8COvThkoUPSq7pYrnoeMDHVoRLYU55w393swwsT+HjQHx0/lNaYmHQqr1vGAg6dpugiqpOBdcPaj0MVG3jnQ7P1EDBFCJYUcGYKJqeI4RT5XrgYQed2onDEoXm7qOTeY4Is+iWPnQxcvxhGIicOxaeKhm0o5AcuB4Sd0Xc5dMaRyoWEWUzjHk73A3xlgPiCR4IzhXCNXVIZAW93r3oXcPQytTFU1ysfwEKQVjRaNk3MDJdvBAwGn3odhFff4yiAUCcKf0HdT8AKNqmQshHqXaK3shG2jGwZO1pqz1jHi4nehRaO8noZOf0eNJFRdwPOqCchS0OjFU+KKKrgzthHjWb8LJBLvceoo2EJ2XsShdTDTEI3zxN0B9RTDjVGDJgAI/qG4Vc703XmStVA/lFYgjXm8HPI4v5IZyfuh/ihkGjIufRTLIKr3MN2jR5fMMELu0hSkfTy/30sH1l/dflL47tGW3iM6NRxzVMVWA07yYgE60RQz+xQKynAwx9wIIM3O3dwl0r3TMIHs3oll4qzI1LCzKsSoY+RVbqMt7nHqGJgSCdHEts5iX5Tx422KbCKD1zFvNLIXssIV2WGYDGYEqJRYYMs9OjJ7cVvm6EnRLZL5xBg1OXy4l49oU6Emq7W2rpAzEydw9oOo4j47fvnNU5y6e1yuNBZMQ9Cs0nRaMITXB26bkpPMY/zVv/kQn38c4/Pnk/479hvvyuaD1mayqmmMYMjoLtUAOtN+ppJ5l2NqtonvTzCoKg0ZGIBIDwnFFIqx8o1HZedKJsWwBCfpFD3X3Rli+SyoY1CDyCCCWlQyMuowzmPl0M66u4hxkRaWRkXO9JaFyCCQZhC9ZtXa/Eh67zw+vuzitRvjdciUPfj83Gqtg8R9+uqYHWlPYGkoKrCUDOVEdI8iVu3bm1eFNOu45Yt1gBEl+4JBBagqVOWiUr1Ck8b34h3vmyouPWeoMzIBe7icMf9TTYoxH8aA9EBKASjUT0yXU/Szz2/6CeqdchriJo1yqRiVZhmjWXDCj7iXreOJlntstzvJ+rpbryabrObrnSxzG5QxgJWJI4PQDR4Kq5ydpenUeNPsNf4frwtL0ObYkIeZl3HYNZYXYJS33ER/5q7urlnciJTh7OyvYkTuZChVRFvvY7pd4vm5jHLbWMv8/vmdOBE/q5f4pnKgK7D595d7fD8yT7flLpNw584JRtThJh2DGsIHhc2HoprFRJW0oxIL8gGLOqCcxoEmcX/Yi/YgZ1cKeC6WeY7jjuDyVYienPukU+GStS6DTp/mi8NNmi45OvEzNlGgT2MyhksYzn5D56BvFecJmlcmhOMPaHwosK8D1tduvNA2+ENzbDGdsNMT7oRvp5M+x367E7JTVEV8+vJjdP0U33z7c9HycPaSbW+iYqpZUO8EbcHumnYii+gxYrj1sWWTbjbSo4Cwcak6dNWOk9J0wNGWpXgpKiGNGs+HwhSrYFAjfq4dXu2WJl1booDa0Md0I20SnhvFN5c+EzPZZfM8Q5N0UaLIyDzspcm5XC8qaEF9+IwUGnpvcOvR0SS0icOHz/HQ7sllH8dV2aUx/fDakRGMUm25UJiYJFdHoQimDPMZWU80rTjDDeNgjZ60IRoIW/uJ7lQ6OaPkD3dgOcqKe8iB5ogNDz4YaUMpEVlKTZfF8Q5plmV/yuz0RWJNiQ4sEB4hE6Ydsc5FTWYaxc9gyPUwtZGbnvM9MSrisFEjq5+XqKYp+FWWzg+kVbRbo8zQg73xrIuiYYK+Aw1Tk33RZV0U67qgeBCqato0GgjRUROSyZ5R4LIOSXIjoQJ5P+h9QEdSZiu5gaONNXgmNFA4KpZkKbVxur7pMjS9lT1DMeScyoerLicHujGu+hmzkYqJJ66bdlOGLsc+5XfLfErUOwdXY6ZDUcVnEQaq4G4+F6WUHduoieVS+cjb1LSVrVvFFkOLtohzd3ODcOvUQLQbNH51/Ou/fJF72+//+VOcu1WuogMH9o5nsdMBzmce0O6izYBaxHBkzWO3XmMCIZP5FVrdKq4rSDyINDpYu/sKlVC/i6Y1i+2hiG6uZLRBQ4SJFYyH+5nLEJQLLHSN9mkf/fks2jr7XUHRxSxdlOYD5Noxjczr2FfW0BKLsavWWCvsunmmWWzbJo7f/TKuv/lHTVpx14OiW9zHeN/UUdUUhVDMyCKlHxviwyGPdx+x2K/iyyu5uacYR5CwUqgBxdtTTaMDUsrFWwppFe1MDpZzXPolisM7rbl5uAg1hab09W0UnQtr8qftGhNnyMSg4KLCmlxMCmfMa4oG44CLzvXuZhdeCp0eZ1Y0YTgRcgctzk6Enk3DKKqdYhyZZNdRLab5gXTSQMO4oaGlMWGIcjqBQnKe0eTQVBGN5LBnzFmKBjqVB1bka3bdPW7zRnQyEV7tUKUBEAW8WDGc03dTGXvQcr5bvYnvvq1is97i9cwQCJt6G4PR9AyL3XZB8GSYURH1MMspnCKZYqHGRRZHbGhtrDXcEu/EOtD4VbFbQDvABShpJdw3k0goAqe7J9Q0iEtPoYpNvvM8RfGXZEO3acyzSerk4ZU0D4kEqBDzJGvhmXLuitbK7wU9EAPqcRa5oOFoYrqvCBWtFWsLdWKLR56C19GnMS1X2oYdaAUcyRhzMCuGcyJFPNFg4HIpU6Se83XVsE5Zs+iC1GBTEFM/bH4y5WKAIuZecn/lfCQ3DufNCqTS1l2e9IvqBg1OSi/d28ZP7e7NOSx6rXRxrEWaUz4riAAymlHRAWMy3dFwq5jkkCxDGuXFMnwlrobvzv2AdKSS5vl67mLBiV0OGXYpx/WY/47hAIXtoTYjQjInmZzk0YxfY46tEVuG4SWoOigxewZKM6i5MyKlZ5W7KutqE9vCWX8gZ4fAiDCZXsmhX+JxDwaWOXYHZDIMvJyDOqELnECvIp4OSH7QzDLgc5RbPvt3yUgO/bOYHexbHKE3ajixMszRZ95pYpwPq+YrGebxLpWaBFJN3bfh/BM3VXEzko8orgzAAU1rcvkF7SSDkLgvKPBozWSAVca2WRVlB08LUysp+0DIye7Lixhgk3C3pdirC0iQrGE20S7XyJqtKOZ3jF+Ws2j2rhvMKoM5I6R3nZTRyVp5Om5i7kHhQFbz6M+T3if7ioMMgz0aeTSSNDcySZNW0HWXvJBUu7GfQG9p0sto0D2qrhujl9McTfcmBowgcZjNYOPRFBI1Bltm1b3DXStGmAbbyCpo3LbRSvu/xFfVFvZNQGuICyr0Ti0JtIcYOElexX53bAx7Xec6jCJiWhjspX30br+NVyi8aoTN0uN90lwrOz5ljyoiS/pW/swsKcEFLwblSAKOwCaIqGobRU3dLba7rWicgbwN/bsYcdD829jWnPdT3DoMnXKd4WIaCLW0rtYe97MYK5hfaVAHRZ3BmsysipjpMpUXiy6f0rCJ7R5mJDI6COpzKA0HNqCkZYuceSV5Wwf5VygBl7NRxlpTtNuj6s/h8kVn2I51LsABuQLoZO+ccXkwbKK8M3zg3mzFEpiIbitJGag1wKK2Rfc6cCbsAIMsmQEgEH1fJJslzqe7ohFvMh2bgnyJD3Uf75/2MeZ4NnRyq6WWz/iM3z7vVybIH7ZF/KwFil7kkPerU8RXbMUtjNC0UoUykD7TOumMHLz+QCGNTVoPqdMk2W/bxMRNJT8vb+jeS3XYaLeEcN7h5bba2NDwcAeUG2wyfRE689DGsZFospgsFAmJkZOnG4Bq10gjpenJAPq2ide3Vy0FJnQ0uNBYCXOtMcS5dWpooVqIQQk1YeayXaImFxGamWy4mWTk0SHE5fPCaS5KGW18/vqjKAnbwzFuNJh8Fm3Ex4I1/ZKiHwGrL4B7NOgKQU5vgwwtWMjEYKgBSpTfh85LmgGJt/2vPC9+FlpPoSMU5CxmNm1yi5OxiBp6Q+luvv9IC6X4Ul6VCgC0OA6RpsAXEpKcVHFh492CfOjPpWgX6AT8fZDhmyIXHk67UKPQSlC/+LCTgU86nH7SwUibcLcGSocNSJ3pQTLQSdRna2jV5jm4HLeq1GzSyAnx1KXAQID3aEMeObxJE2B7fDVn6aDS4YyREE26wtn9rIQiqOi3IBFE7GEaxVqXRlVFg5t8lrsaODXVfk5+Z8llTZcBqOZG70rNFig8DTiZoB2Hj106pSdD78M06zHFRQP8QK1Fw+L9uCcWnVZueClMu2zTRM3aPFu3s/YchyIDB/Wots/+qdHmhyWXNhsH8f04kEEfTM1FS6ZgayIjeLZJmyj9JFbfXLRCd4yei0pLIYiOkUykpolusDufpqL9qH8jBJheHtQBcTr0ZkwIKjtB84xzvqOyQB0XojaaYkIaSUxTUiAwlw80SlxICz43BRIOplB3stgyQVyWeNnX8d1zG9s2i8/9GH0X8fXLoAlvDlUeyi9aQFgCoGIll8US52su+hXIyn3sYiIKRLa1Ng8QOCRdLmAKlBN/ZipJCg8mubsjgcmhKbXC15/2kddVnP7wo7QhFHRM09GID/wZKPeyyCc8easik0btNoL2cFatUe4SQpLO5LzeCemFvs9gZpd10RHPoZBzDIyKAKWlURDln3fMQPV+l4bx6Rn9Iud9E5/hOeXQ9mc5g+bADdBmSvIAiUkpom0daQBtThE77OtxjOb4TrSky4XA9CblqPZCjPY1qDkUPWI+rNHmMq23TUz3W3TdRs3/tRukQ8xGYkeMuA9RRYveTBHCIOizqJ9ks8lYiwJVWqKEaLEeyWFbBg0VaCCNMVKo8Lw5I0BF2c/E5KCRsyMs79LeuhiHUWjis4ZD9xJvU6VnyESbJpeIj4cWZZ7W2FY2a2DCCwK+3Rfx8lLHpu/ifCVzi/kA9yznDpc8ekW8A7wn0PaKTjSDyjAlj3h6eh+XyeZnrZwZWWdJbsI9KYdsG1NM0jNZm6miVxEioLyEavv+5gyB6kodIJoaA1QCvDGhoJFEX6rgd2tHZSCCJEFobqGwbOjwd3LBQL7IOKZmSBbwCmfnbFPUkPVWPmt5lTbvkOEY71MUTSi5xMHYXI27C/fUBUVA7jQ4kCwMTXh/FHjk3snoRY6UnvuC8NyxL1W0Ac2ftXQ0dAocF32cZk0221o3ztPEHXeIQwmCTKyGWLG6XykEGbJ3ICl8VqFdpowfthBn0Z2DBDRq7qjQoJtxrjEQYDCCwyr6Oz63zrT5ZjQ8x3dhEmOEhlgOuhT7e/bVTWuOD6LzhL+9cu8bhaCuAs2vKGBp7KDQzSATc9zzbZT3iyhrqgWWu989Q+l0/mr4SyHK/qtqoT24E0ucRF0DCotLI9rGxnKLgUi1PIs9d6+cgWHN2AUV/Wbv4lGB8s6HppE2i0VmjIrQyTW84K1us0mDEudx2qOUe03rBLdNnvv1bBNGDfh5V8hpWFNbFercDKBiIwW1zIBSQ82QXY1xprOUt7avd3ETVZK1wLloKRYDQIp5IlcwZSESiTOzWDox8dCArwzyNmglrYlj3dIQKqpEkRIU553eDXWGWgTNm2nMqGUYytLiWzdZlQgF97q7+jeaA9fdIjqxH6RRRl/rGKiH8hRpEe6ZMMw1kOUqgnoJQqpGB70ttE6nGPH3pjToYP0zuOJ98P3E0FEsMQOtNfbo17lnroOYE5wxDA9vKXqDT6F4DsUFgYjh+LlGOQ9i4lD/2MORwRbHkc3nnpSPCyOjEo2f+vHU9ZYPwDBgYK41hL5gFPsE35OJWkBSOTO1aPgZSki/KOCDDw/rDg0kBncgnEe5XoMyc8fxD5rlLjNY05KlSUNcVZHXbVwYuo6jtfYRcRnEddQa9S+izqAWScMohhQ06jEK3Fn1vMvYbhshu8SDgPTthEZzXnEHL3EjKxScHMSxgg1YxQZKbGJWcQ+23H2XC0tFBxrRh4yu6GtOOMSOo85e4sgUCcY+RRbG08OQCRkbdFxp9jdRLXi/ZvHxePAAry7i6fnJ8Tgrd9EYp89DvJ2H6HU+TfG0DvGXH+b49rv38TaX8S//cpXz7HbXRGyfIvvu+bj2CxP5JV7qVRPsUzfGKfF/PYlYokJ0yY+Ui5G/0EOvZg2YLXe1aJJjpj067ObpCADroeTOtd/ZZrkq1SyqCSjJETMVk0KhbXAxgzYIuoS+wMW7sv6yLI7bnQqS0/Us4wfFB+iFuvgXcgZPN4v49OmTPuPx+KSm69PnT7FWRIh4MRAzcD5fTREUw9IUEqiuTI0R9SM6vn75GtfRgbQYALnByuP1fI7t/qCFjT4NzhTInqzdZRQEBRH+MrEbtcxhOLR1QCQKKpf7drcLdHUDZjUKdMW1knHe6KYOFNKO7vruNOD8nO56NUWYC0HIA5o0HxkqENDjiQbqmIgULaRiGpomz1r0QBadnDqB3aHBmEZZ10QucNia5snv4L2ITruAHsK3t0GNGy8Wpal7PuQ8oeLScNGSUOuE8CkuQ907jZWbYj6Pfr4aCMoXKIBcOp7OU5zLiIaJJgd3isrQ0SvqpNFePrNQzKTfNWnHBOzHlFkQv1Deh9ucCxc1oCmD8uFQKmt5NesUAtZOqrHnIJU7bS2tLsidNJyP/ZFQUR002RJPTztNEK+XW5pCP8KafdHbt8+NKCghyD1GOcb/aYSNAlOYMXnXZI0hDZNDii4OYsyo0rSUtQeNQX9bdFprWYQGZ+S0uvERgiazq+SSiUi+Aj2Gcjpokq5aFKTsTs4ZBbAcEawJUa4cugyjrFwechxG88SlpYks5tR20UMDwaXFhc+BCu0Ju+xGsN0o3ViVonSwZBflFTMSGWjgKEzoMJSsWvbwNIxc6IesihOuZ9Kx8hwi3tWHmMZrfPzQxKFZ4svbmKbFIFw0gWu0Lx+je71EGV0csavuBpnScMFeOuhHDkPnM7L2ZHQk0NbZq2qe80pCepAVGmoGcDj7LVxcxRIVxRwRLMr92kXs2rj9+CUKJtwjE2eKvyKWksHImC7gTEM3aHzkyA4DlwLfGy2y3Ya5gHIMZli7m3s0dRk39HVTJyl9XePmtsYKZVlnLiYfiPzb2JRjFP0chzpi/+TgcbSHX1+JJ+IIuseb5YL6vpj07OHTQt/hvNhVUQ5jNGhGcKXGoXr3TUwEanedwo9BCKtqE8ddE3U1K0IJ8lrdMAipouUsxOgIyp+cLWkK9tHPnRARkKn7MMXXa4pK2T5bC4tB2XiLEVoV/QxNdXWPmsYr0di5PCmydrAYcN1VEHaIVk1DyiibQkh6ZQrAotVwSe9YQxVP56XlEdWO3KyDqI4qDTAPAqn0jMgIYnGPe19GjQa0p/nju29iOF+jh8Y0rnHuKfpB99G9ZzHCipnlV6rIqrN8y0AlzGIgE6wApcym2OOkPN7iNm5iqbaRz13SsFNRsh6MlFFEMVRh76Aza0EfZfpkypzdqZ13+dAVn2kWqo2C01EgwxSSWek0Ri9jPFPBNUOGcpkGvtGjeGK67mzaiRw2dIs0FfIocMPAPuI+xzWUoZkQTDSVLLAZrbICM5IJjM9Y24E5FkRsC5pARY+QTUlhnlAEKF0M0CheYa8w1JKmxAManHx5SULpdKd68E3zQkMBYMdknjsF/aFVF45EwRgKoxVYBlDOlrmMZVfGcbPEbYC548ElZ6Nqkgy6GJpG9qgRZ+4KoRpFE/vbJzU3KgQnqICm+3I+goi/++Z9XN9erfGXBEYkziRP8GDjjnssDQ7GVZzXSU6hdcsTM8dYP5v7h6gtJDk05gyBiRvhHqdoByCIotY5zJ3CPUesimiY3L0gkzTqom9urPnNGWxnoneyfmSCBoLDUITBCkyaDDdi9pULbi5HDXxpKtnn1B18Qg0GZVhh51i51JOhyv7AE4BMwI2kHbfLyXnFNCP9GDXZvAyq0HxOHlas3CHQYTesVQZHRtpgcsA2kVIEDwpM1Ur0+R72Q4XFvXbZVJL0QLs2S46hN/cJ5GjfqXJBhz0CGqz8XwzTqDnI9LYpEJr6FQMdSZocnZYTfbM6WxZK8W2ijsFJlp/vwQ9/nsZea1CRDEQ0ueYq23exDJ3qTRhvvAvRavmx3Oc5rqxrdDFpeFPgEdDins/AjGEFTQZGvFvtVcmHylryLtqVXO9pjasQMutZ3318L7Ybw0T2YrOZRDOGlYMTMiZRDOD42bxfKPHEehC3VNY4pS4ahkDrRHMo52ux6FifgABMfyrJC5AN8EnuwKzJg0V3LP1JEkbnNX2D2WoybtQ6Jm6DemQ3VEoAACAASURBVHmP1bDGf2hk2X8VdHyGiCvN1mr0FI8TTlzJm1ZJOniGHYMEewQb4SVCSpTwVrUjiZj74z5K8s9vnQaXGoQST5hv4naHCYEWGZdovt0aWyioSMgktxmlxd5AkZ6I4RtjadrY3ycZ633hnLl2aq7ncquhBdE+dPa3y9XxcmWrhvwspilDoE28HHZxer3EpYcBWkrHv1XuLzVQrUFYfnCM4roSy2Yn5/Mli6/DGj3n0v0WB+qhzS2evn0f8+YYn378FN14j11TRfH8EtnTYbtiJ8umZREPcymesM0qPf2RVTBFn4ppU8aMPNrTSk2daKzJykhhnnc5QenP5zibAdJmsVTQnXKZ4uAIKIMd5e05Ww0K5vV21jS0yjaxw1GhrKLr0OtAazLtBPt8OmuKB9ywbrdBiBz23tfBOkmKGlyEmPoQhwGi8bd//TfKvvtP//ifoj4ctOBAMkCOzudO6A3dtXoZrtc8j8PuKPQEpOx0eovX11fn83GMb9BTtvFGBqSy3UqhnqfuJPMhDmeaSp7X7WbxraZHEuRCWkn5dboocxUMX1+/qhClwFHkxhYYHj0DE8xaIfdM+PhZXgDEidxEW8XZ8oEKk33zcAFVkyODGdbSGi2HBMiDmh9PZh76RQXem3MnZJHFR4NfrWiSbAZxp8Flo20bmRDRiD7+EQ0hNfpoNXFM1EJngJAyRB03Qlag9Sv8q6gocv5yMwmy20MpbskCTVloaJdkWe41SaOp9Yd+D+heDo324pt5Hum7SO+S6KeP58P0FGMoq4SMNnJhyQRIqDhT9IREJmMmDVQIe+UiS6gpaLjQQnHqMdCpTT2UzgWkzAZArBUOUQpuTBQwbuq6s4pqLmgjhd5LFIwYFDGE4TNq6KxmGiTedE2e0ZZ1OaEpw3WUDEqKbvE3k4MryDw/E3pJ0i/zWeWgm9AK0FwVsESfmArI8zti6CGXScpsaJPoFMYopt40NxDIoVM2FAc4Tdv/9L/8Xfxf//H/iz/85p+teRW1HFoJFxTvytQ1ChAuEAZSvD+o6mQgMbSgiINSizAca20ZkdMU8v7Qxc33aHeEhDvP6d3TIU6/+z427d7GX+MgdArXxWgbIZicEdWMEy2UziLaLRbqS1xeu4j1oIKkKEat57fTJg7tGLst7px1dF++iuL+epqs9cCwCYSGYQeoHntps8RlxNKD52hdJKgF4cUgKhU6VqbDl4vWCEgfQzsO9KJCwsH7oknlmbDv7bo4drzXNeoKRKaNO46qI/mD0ICzqDISrKs4ZJhebHQGwdo4ZpeoKqzAGRzV8eXtosYS6+6X/TbmedB59IHE+zyPC6gp+pxxiuPBk04xCzZZXM6dKFO34R63G5+Z5tbU8YxJLQj5TEzHXiHNrD8cUzfcKznBywzEhuiHOU6XswYFL09FvLyjMOAsH6Iq3+lembq3uN1AR61JuSw1+UiK6wD9o6BAz3i6XGX7r4YZlgi2/mMf3RktHbq7PrKKCTtygTryGt3tLMMQBdrTSxTQdnGyLIQqk9OoqIC5i49PRfx4gclhIwmm67xjQuSbjIae9xPR90b15F4oE457zDe++xJVuRGND2S93S7xdrGmcV9CeWYIsIlTz1AWvS7DW+jF28CyStIP2qxyG6+Y/rB3pH9WbHrU0vBwDhH8TjRN4zsBxFSFJk6lGFDxLu/Sl1KQRdZGCy2WMI/7GlucDkEFdbywLzEEYdizqrHGkZ07QBQ5WD4UPKwTBkM6NVnvi+6nastsfdXdwGAIupzd4TE2AQmFucLwB6fcIlb0imoSOFccfs45xO+igVMGOEwNIeST1qmHydbNUWjLiV0B9KCUdm2Vtt7cRhfFcvwkXiWPmxoTN4foKEXbhBqZlSok0WuK3ly2QQAEpfc99krQfCDE6O5ED6colN5rK9SryXE1xfWZGgd6uvX5NCCcoTuQByQPks+AENI4HaMa3mIuoR8iF+jFAluLJ93vDFe2z0VcX7mLT1FBcYQeCRVbWt/ByAwFYjkrOP0h9xAspbgnHF8bnc8U+yqShd7ZiZX7UhTL5W4trGwIMINCD0qhzvtc4zxt4l3F2rChWg+zCL26cuqox4YYpyKqQxPTuYvzYM3bTJRPtY06GArxvPZax3TzmMXQKCL3oKnD7EYfgYgeahP2/IyGnneeK0yeQQa03XoLta+ILxfoHDYD4p3zeNGB44ItyQhUym5V9FYoCgZ3SiPHGGlpoE4tIlDTJliKhhKKz93DOU4Y+xrDcouVs0B30RAlURtiElVxH7rg6zBEvefsuSXW+sUazukWd7Jq8kkUV54ge1bGcHgkb5Bs0ehiGkndPcY2q1V7W0qy6g6jgTDmbnvX9Y42zewA6Im8T343s0zwY5l63Se5CQdnlobJ1qPzHRfo+nKhXuOJTMfNIgokJl5QVO/TINkBDIrL4ii+e0PGdqZ7lrN2twGVY0hlfwqaEzH3+L3Q7efkVMwQJdGUQfPkYs/gHp0kjaMYBXLi0FoAuUSRS8wUDB0P2AAOAA1qN6jiv2+k98ZIkKYYcIPhOGfYDqRsGKPj89IADx6qtvJs5bihWbbXAs8P8zr2QdCUcX6INg27axWIdrtPccj7WIcszsp33sSHlye5pr9dB6PycmbOtC9BzYVYejKvgR0NNjnW1C7z21lrXKFh6yKXW/oxdJGgr9l2q8GmvB1YiHgC5MRLMbipYl6GOJ/NCL1hhkaNmGMzNUa+kkhsuRCILsMADITQYB/bLJrnY9x79v0tDk8f4tr1cZvW+NIx/LpHvcAELaIqeIFNjJt9nE9nSSgYLLbPT5HtdtWKy+HDIlfFD0WHAmMdXKpoDxXLpsm5u/HmMknBjaQ1XZ542dL34WxpdIdFx0bj9GhpHrngmlqLlJy0ptlqs0A3lbsoZjf7vQ44OY+ta7xdsV12ODTTPQpjoFqEz4+cyAeu5NB5jADIWYPuWsTz05M0jOiCiqpRDhsXAVP80+tZCMDx/VHFzkoTW1VC31oQgnGMT1++SPf2aJwo7vist1unhm+3JbDblEhQRA5iGiHoXDRr3OEOpjcFE1dXQeiJ8kuTqmlxcgPdNVtNAJm+MUbL0XFCTaKJomCQ06TNIWio1BCKN76RWyybDbdY3C3JsMRFcr5d1eQwweViEy2ZP5c0hDxnsidpTB85m2gPmY7w7lSHEGPwyHBioqKiBzqsdaYErst5FfMJglFpuOXixYTL4cFMdGn4lA7G2Z+Ey6bbGmYVygfKxkU43VVYqQnlb5kDZWRRVEEPNmQkkOfx9vamd87/Q4e1M5wvCTmBCn3jK1lUxs/gzxISzmGN0Qsvi4ZBGlb0p0JxOZzS+pO/y2idLz9X02NQE092of2o+FFsho1GeNdseEePgD4yQGTKiNmUhzRy2P3JfTChpxr0W5PKuzHNlJ8xiPImx9YCGpWzElUJcCGnvyO7Aab68nCHHw8NzRrJh7mPhhayg9xo/zFjbuutUHE9O+VhGmGCxsThL7PQdVUo+S//8i/j1//lNzHfQK2YQNsenH1O8WDdIg51TLChS7P2fS4wiDBdvhUdmUMS9Ix1wRSNT8Nagiolq/BkFEBTyuXDXUKBxpmVMSHEbe/pGJcL7mT3eEIjUGdRPbWxRc9yuSjXcIaj1myj2u8j5lPcL31sq0W6N54XFFkO8K83Z+NSFGGqgy6MSSiXJiNvCou7gtONsolqlei65B/ipLZ0YxQNWiVQJSP2+ybkWirTo7WKUQUyVW4RG6iSoKc4ni51vPz5n8fr7/8QXz7jwouLHEYBGJMQ9zLHri2l+yB6h790n66KCxlwvYUWx8QVypQ0q0xgMRDAtdC6ap4zeYvovUR/L57ifP6i932bHro360JAY3CozZYp3tURV/QeCu9ODWjdarqPHCCyXqjH5bJGWW/iz362jx20ZmjPZRddX0c/Mn1nek3hRMPJHm1ivZ/lxjrgusL5huMhCD+6x/ESebWNtyso6BrzjVwzTMFoTDz42rduxrlgadrmKYvtlsaSgoIICwomCiAPQ3FQ3becLwwD17iBbuZ5fPfdz+P73/4hjq0pZzKKmSlwGZBwbzpLkLJi934f822JtzeYFH72/M/bPbERve4z6JZdTwOEaRWGagw+3QzR1I6gjWjbpdE2akERDV2z4vthesH5D71LmmC0ijajwNCEgRMDTfy2hVrpTIBpwH9jyj1IpLQ8IFtiCXC2QrklwHuRe+LjjqPAKeZFSDxUWjmVyigKmiRtLfohdDmyRE/O2hYvshekR0PzzwA5OaKn0V2s0N7Y/aCIDKeEeNCEMmzn5w2KQHDcgBsY0bBkLOTmi2cv12c5x7sIJrtTkV8wGMh2ldsoNF5n/xHS3pPLNoaibWxAYkbBc47xySYua6Nhjyix8xJ9W8bmzj08y0hIGZ7/P1Vv0itbnl337dM3EXHvuy9fZhWLpMqSSEiiYAmWBQ9swwMP/AFseGDAA39JDzSwAE8I2LAtD2wIVLFEiqwum9fcG81p4xzjt9Y/sugUBGZWvrw34px/s/faq6GhZXqn2JbEsAGbwXi0kMooduoCQuKVtYOLJah/GVUssaZpEYHpLVra00k6sGph4nGL+/0URQ5kBSDo94SrsGk+4jUmxozvcxlsgARqRljKTOmAuVYAtuPqnHSbrC3tuSxW7i3+30QEBdEYlXWD7NH7Pc57p2gINKz8+9t9i56zD/oyYEOxxfPTh9gx1jp/EYVVnjyKjDDQwOReEVgY4QVTHA8iKHKpg078t4SYiwyN/n9z0yQJJ/pndLtWpjW99annG9CKPRz4bPTN1DAAeDpTNWGkqbNrud3sYcK0cdU2YX/YCV4pBMnYTVZHchzlLgyBZkyd71snV1AGLkzNZK6V7dGqMDL7ir+4e14vV9d7cg9njxXRsT5gQKgWYBKNLCQ5fvPv1kzGVjy3bxqcaat4He9xWUP3FueyvI8A3HmuEGQT04mp8eF4ihHTNzkyb1EgB4JeKkaoc5f6gomlPTJokvAU4J/uGVNgTAzvolNXRFLJvHDTXQxEOooGjvsMbr3UGjAM3cgBVqGVRDoxLZMaFz5vb9piWqNm5wpsEmvNe5SpGqCRDMKUCWuGFzpKDGxkTCXDny12wPWitQM3evvZgw2x1fCEoOZhgl/DHsAUJpMUBKMsQV9FyD01lkGNG14GPAP24sOPBWBoxihMMZm5zgqaYgYwAFSfU2w6DEGot3KBph5i6FMBXliS9TAUFUtOJpWO0EMKtE806KVysuW2DDxAPSNoC3ZiIwMpapnmDosIAzs7iMvb4LmO4fUqkO/LYPYcJk7Kc3ywCPkCdaea5IX4J7Ku+zruRa0hCzr35qmP8TbG+bLEF97NdE6yDGRIndiVfXmPy5uNnjgLjy9PkR37emd0b+t9zC/S6AvuPnbW6txdFLOIkuTRbqzpHx76MA20GV2L92ydmA1cPN2iQJH+jofXWQ9DwcFBUTXYRdvx6+16UUP0fDiKm81LIC4D10kmTlwSznzE/p2XitWx8694kTL14KU0bWzzGF+ulzj0ZLswToeWN8c37z9o4mH7cQr+iOGGUH2SCQJo7aFq1ehxifWnZxVAn3/4wboYNTCg346F4EXQYDRdr+/C9z+/vsoVVZM25gvSaVq07IvAi10UR54/5gHJUMZONSFLYznHyslt0iahWOb7QCPgz6lVECJqV0Hp2jTRdFCq9HQ4BILsAN8rOsL0WwpG2WDfFzW5FF/QEEBHVKzJQKIRxeg2XEXFUzYjQbg0SIlOx1SCk9Li6V1GHAqIFcUvUY9l/53AB9EzcCBNmjw2afr7h46Wny2da+toB6ol6WO4uNVcYmVsTYwbSH9ebVQOfjWnpsnQeGlNKorKjbUmmcrfTEVn6loLchLkIMdEz43lYzr4mF7S5LH+VCypoTLPHAtKF3r60rok3OzZuIIm3RNJ1r41sjqwEjCjwe+DBiwDAxBkomiYgLPuHF8j+hDxNi2TOMfX6PBoKLhxU4NF4OBpmrdRzmk2f5BeVC5/6GYaX9466Hz36ffLtIYiBD49h52zsDhNWRuio9N4SovozFgoRXXbxeuXj3ZVRR9VdEFUCYXAmqUpJO9P9GribewsLAozU3bR0G1lzb/nopJ+9EFXxvE3czAvDToUV/a/cu0QMlJEiAmBYU0TnezNATCgxaDFmuP0/oMuwQWzqxuXwSbDGtgOy/WztInUrE99Fu9PTdyY+A1zvF54+lCesihwHETXq5zOu8O0C6ad5ATucSD0HjMBFT7kMrFXypS3O8uIh+wy9Gig91V3iPF6E9gjkzfWlNymsyjmQev8np2i/errmD79EJe3sxzSKI4qgUluYgjBxlyL83HBcVY/j1xOJqo4A2OOsUYPnYzztgPJ3eM+zJHVXJ5tlNso5LEU4prFl9ebKJrQh63joIHK5dynJU8uK46OyTCIDEi0XhSVO+6xUIjQg+130ThBX//oD/to0JjJGZEsXwwqyMbao+zQCkfciAgVoDarsXi7ldHl7EniKQxO8lqv0x6vN859Gn3OW9Y+zYXpxFz4GM1IPz2irbVDKnmv0uIyIQLdXl0QPrJij4daJjNM3hdinUCjxykAtZ86uLEUN9wd3CE4YUMJ22OhQDvAFLnHfMUiXZGI0fQYXpGVN4s+vS973NZCDex9tm0+ZybFknQ+DUU6BSbrlnUK0uwYnVr7leLVBi9C8Ll7aVTXTc3fUiChSE6SgDhMUEUvJOLDgeGg2B17leYJYA/qdF3EKzQmTDIUe5Pw4URzxTiDKaHkBtr/dzUfgJf8vXT4cm61K7frBqsV1cjSAKfzX06HAqvRULnRscmImRNyHcAFMIE0NJD8fOpOzbCgJCRDNOXcyTeA2KVN0zgFnVPgMljmbpJUgYkxtEgo0+ic0HvmUTDl1ZmNtGWJnkiTHOJXFvU+6D7NKO4bWFNpOkXjghGFaPU0725clL+qHNQ0cQ3MV1KuL0Um2lvljVZR4xIPYChX6nt0PLeG665USPkdrWP0OhNgJhj8NP1UoesU88pxdDYt02n+DNRxzOAU5ZDB+ChlqKJ8YtHw+qiUl8se9LRKgQ1MSii4i0ZrhFgMrtKVtY4kAHquJht7dEzBpS1l/zElsTEVa7WuyHFmjZtlxbtjkgigPt2HuM/Q/DAa5G62m7YNgJwPTXPCnUN9hdYUlg70vNvl6rzmopVhjKJeZPaIHpH/3qZ5xO1wn9Aws04VGZLA1Q9PpJuW0nvZq9K0c4/MrSWknmCaCE8MbTXvGAMbqL7SX6opBJjhDIGRwRTa+5+feYQ5Npw9NVN+J0YsTDxtuAfgwPOmuRHEINZQxIF83r6PTz98jj84zPHN0xrTmMW3X3AmrUyphw02TrFUZTT1QZN8hcWL4WOwnruVe0MLgGk+JjEcRBXzLv5n614p9ZZpjT/9sz+U2+93f/s7aULPayGnWhgCnEk3qM8VWlPAMudRs4+pN3ChBmgFfnnQ+VljgKpAOjLaMqlPVGr2oXoLaXBhYHGPOCOaaZ201RXO6WjUXSfIabhpRFOGejzkR03VAdmohWA5zfpOOJI6H1XkfPSYfE/YiqK805jWYjPk86DnAqMCDTt/j14bpiM1xUZ9QTuHaSCg7jLHFSd52xFqP8gHm/WWLzE276Lm3sWHA70xJoCYX8HgS3Uw31kSIQ1+MHPbI2tPOFD53BKKH8qLpM4aZRyXy9CG85M1z7mER3JbFdEzDezKeLtmsVUApEhA1lhxGJZDdRFF20ZR5/H+qVU2a9OdJNkBmEO+xlO7fvwSH89LvGI8pvuaNWRTrdOhi2NVx+V8dS57xnT3ENl7BDEFdsw2jZE7l5y5XNipkNaER4lLP+obbciR/kqmGzIRUZ6gg9vly6ERs+mtFPJCnKR1raI7HDxp4dI69Dp4WThfLhdxiPXPepiOIdD0CZoP9E/48kyMRDNAf+YgdvROKnxFEySLb1QsRtcx3UQvMqppgW6FeNSfKVOTxkseOSlTlp+Cz9MFVeFuNA0xoTXbcUfF+CREbRWIohBSNwrQTGxpgLi+iqvcMm3nvExkTh5Fv5MuEXqoHKTIIgKVcvC9TEuEoDChtauezGGSLg70BE0Cn1X01of7qdxbcVG1syhze1GLodvUnsytaFS4hJQXg2PtQ1UJQgVd5aFFRFOCYNyuhgj5H40Ujaamydp4bCT/nh9/Fu8piev1jpLpkhrvZPQhIbICqAtNe38E8DT2p0GxlbQyq3HTTPrNYRikUeV/Az3i0kePSsMkoXSWzENo6qEx89+hpSAmBrpmCqyWyyvf4dGwiKJlN0AOBJkK0iQk+vbj2Zvaa3MaTVY1fOcCd8SALKmV2SUo5UfQhaZMpjsPQ6FkXKSCVYYCNsXhM6PT5XOvFAXrpNgbhf6Cj6tQs2OuDXFssCFalSYYnu4J49uZgNtYCLDAZhoO8qbQbnuCdgGLmDj5mVIEyY4aYEUxjzbNoaigeEcvoMKQNUZzLFoZ0S5cjkgVcAZFp0ShyHeeU8B2F8tyk30/hitc1AJXkiuvqB68e4ob6FGaWPigJm5AxR2FRYYL5SLXYlQFA4gxOm6aS56piluQwk5UYS4wABpopdJl16WczLgMhqyIrw6dDCgoJqEh8cLevUdojqnOGDcasIWpF43gIfb1JuRYiqz1KvRQlDwmNzRqNWJ25/VhFMT50PL+VHQsQoQVbwAdNWUG0/RirqGpTppWyMxL+iuQ3dHgwOF9LK8fpcucyflg8sRlDphQ5fHy9Vdxvl0EhHG28L6yZRf9tK6hsHbR53Mc6zwuqycJaJJwNm4aKHASEMfpWCu653af49NHaLBEJWWxsV9TXqh0aMkdm9BudGFCSmWyRMFXxd69j2m4SjsCC4Rg6K6/x4evAPTYM0uMV3SobZzeMf0HqBpjn48xrEO8nce4r2hLqpj3Rvbssl0Csee8lAs18UtQDyNuE+vOEw1H/NhQh4kVTBPIANC1IILWihGpY5xu0bcnGW9wNjHhubPnShvkyGxFcUIGOdp6j29OpksOd8LgbfIgsz+s0GciAFyWUkydZ4CWWhMgOQhSOMQepw52QBlvo2MiZAmfATIwCfPl6bvFgA9/B8MDfY90Pelu1RxB9zMgiYEZGmHGXzjuQkuSWUU2xRHtTRbxSri9TIGa6OX0CGsGMNMuhl8GZAl2xsaAQw7OME1ENSS0naLZBRfPhzNLmdSYi2nCSfMPLdAaODMvbPik7F3VCVBGbT5kxk3qVJkurNYBs55UlMqVyo7fcjiGfiqChYtEgWOi1jpInQkKACHTSRxFAbbLYhXFi5tYE5y8tgkIzSpNYAKxlP0GPZ6Cm+aRM4lGR67bSCRwulKNp0muKc6ulTQ1E+1zkkkIET7o1QBPiBLSf4dnHWuGCUXeRhOcOZZ60EASSk5G340YAsOvMmvhb6F4StO6HwRcZZiAbDSj1pZTM0lHnhypuRehms/C/uxCXudMMqBOcw9wdqRDiKZahnO7zypciXFy5PfPNK52wv8RTJTLKe+BzETXfBT5Nurbo2slRpGL520hbgCAiPqoinG8am8w/YOJIWdgRbXc1UBoFWufdNJcbutNAImjm+zSed+baDLuLaZpxGN4n1Pc0jhjLud72UMQpkm+kbN4ObGPmriccXj2nNbIBXuAhvWuCAwYNIRlqRqWORrfHwo0Nw/rEsOnNaat1YI4MKEVy6dSc41ZETVJtYsYqncFOMGzUKppiecEP933FsD2yx99HT/5ySn+5t/+Kg7VPbp6ieF6j8sG24Gfbad5amGZO+aw2GaDpkzAAUp4joAIaoJtViQvhNVgE/RZrGp4VphuQSU9/fRZ59Dbt59Vu055Ec80zHkuU6U39H2H52j3Ncbh5sKDfaL4oCpq6OYYeKFDRE4j/S3rj7sH/4o1vv7jP47r+RzD+SrWIc+OCSO0ds4HgCJYHaofShoYDNPI+fTARuZtxRqTKL1mhhHjBCiOTpazERBWefNo+4gYazg/i+jVJzD1tBeLWClkoAJIrUNUFcadmM5tcRsH00oVG4ZWkwBFT12RC8mxVf8tQzLr3ftqjqn5Kpp1UG0Eu/BGwz++iQkCM4LGFBCFCDwcum3VU8Qrpm7JkI7nrY4a35c6YsRRljgpZBI7YLX/q3K7RiXTszIYejAJRS89XuaYzq8xjfcYYEFy5tF/yLPFGaN9B0UXPTK5sZ0nussl3oYlfhiJE7q7FoISTL3Xv4sn5IVfvhcAxLuHcZa9HJsdYweKdQpJTYSSrpGX42wZaGEJ8lMxTTHp+a2OC7mtGvnheLbuzo6Wqs5BUIk3kFbBujumfMfjUQU4nayMP0RPAi1LPmvLEoSP8yKgXA7Xi5osh9U7U40FyOSSkTkHIVMQDicuQ9CK63DTNIbF9YiqUGGLvk4B9qbortMUx+NTXHHJlPvlLgoMDlXHp2c1OpfXV6EwKpCV37dJs8mlqsxLoVHWzfVHN8cUA8NtEG2T4p7C7+l0VFMBxRUKoC5C3K0GaGmFLgNQAQprI6KmOGr/pEaS/0uBwxRPYbmiZexqTnFKBWX8kV0sSoapiXK7S3mPer9qWJxTKRogPytFQrQtP99ceV+qoCq/N5YRBUNyDihEbqY0/dKidUYOz5wvCMrc9EygMAkx/9x6TBvgKI6AZi+J/9XEiw6LjT8ToT0+vPMBB+3YXRnIppt3Exy9ftgo1kMaZFDMBUYtuiR88UsHwhRRhb+bNz3rR5wIzyYZDqA1ovF6TAaJRmBawZ9nHVkrDIoOQuz1DmJFzeEsKr83hbwnBzi+M797ROsoGoqsqOQOB9VV5gGiOoM68Wdw9Up21VBVhaR7QsNe5PPIqB8aF6I6xbTwAewSawqZXQt98GOEYJotf6FF1DUuxB5a0j2q9qBPNa+jikJMXzRZULacHZmfnp6iP5ziu29/La0XckB+/wAAIABJREFUhS0GETTmotVgxCK7WAp2GuI5omzVkMZ41fuj+VXkDLRh9JDSLh4cRjyNmp5x2DHLk3ETLnkgnjSsoqCQm8VFDlreRolNOIYPAEptJTMEDmC5+kE96/m50BnJTaviQKEjyskahwpNw5OAtC9fLjFc16gVKQTajE6OAzjiQH5hSfMLcIVBGEXrIocyCi4+L0ii4lcwV+mbGAam/BgkmD4FpUT4K/lwcl1mDymRSw0v300gBxAxl+9PPsS9KuLzbz/ZkTM5Dct9uQoh3jSZ18snNe/EaDAZRJMyiiqHPuWuOA0At3UkV7KQCxyXbrWP0apxr6Oss+gwJ1hnCfEvwxITFv37Gse+k8kGrnE0KAo5l/MujotQ1ChkrPnNju/jfH6NDS2NJkB5fPi6jWNfx22iEJmVb3p69xyn412uiOMEnQcX1GtcLph9OCKCghf2Awsacx/0HxhFZNMS00zBnTKCUwyOaOSANtqSprjbVAaHWDclptzyDo6x7TxvIjMw6hmjBnzgcma7yGHPdOy2iXg50RJSHLsZpQgSkQ7TFWQgk7MEObdeoahFbSO6ZYpjnalJo+nAFp04BhodCig+E1EEYlCIls3+ruImwGiNJ0xHlFvLdMbgmqUBsBIwoAHE4eBA21Yra/n1NsQb0zzpsNEKFtIvUQBvUUtnqJJEAfARTVepkMDtkzXGHYsLIcUH4dboYjs1eFtUXWOt7uWqwoYYgazudP907DuMRdA18k44byn6WiAd1jvAzhJ3Ju2g+tKhIQWAgmaHWE0KeQdqXKoYQfOTC3Ku4GsaBjdPqkdgBEHX1qtiok40Sgq25xlwLtMW8gykVfLdw0Q1p7CUgNTB95qIQr+DjaUDGvM53g3niN11cckFPKD5oTlgDTjvdFf4PO6lnAX7DAMEWi7gkRPaMKWCJtfkg858Nav3W7x796wCH1O/ik59siaf+oIsva6u4yLnYYObkvHADOmOkU+DTeZSPAmnnvSgAk0A8TF6W9VsDQtNKZQ3u+JK18rdspJXmhy0ZQ3AGkiaON3PaOW3qJdVsQNQVf1crSnkO3NuM718ea6ltf10o3aoRe3jXcEaID8SFQX1E3tIjT2HCLVEXknbS0teVDjALnFQ7qQZbX4fexw1ncV1FfLhomaFot8mfdbzy7OXqaJiM2g8obri3olREK6ZTLsdR9HKvMWjMlQFC1pxvLjxB5DEACYAU3CAE/bNqmm/dLa6x5Oet+iklYa1JlbRj0wdzmT01Aa+xI7h7JC8IGWlc1ZVmEjWoqJyj3NHTGKrwSSgz0rTUeqrrFZmJYyWZcRHAAlCAr6MPwQ+v9wZ6IABLombEjWZZwX9tqriLWXK0jh7GrvFoaYeRRqyy/hFDrcAXAJ+DJ4Qz0F9zXlY29cqclxwNZxxHAlg3fVexp/95/8ibh+/xN/+8t9bokNBV7DE5QZiajFGaTSwNLvEeeRkWC9iJ9Cr9HJqv8vYq2q7CMmAcpmydc1J7AmnAI8CMbnTxusQDWUIwCmxJAC57KMV/fse2TpE29eiL0/sjQH2G5NNm2yuSR8ul1/FwlhHKyYWwE2ZxVM+xBBPkd0HmSmitXydDUZiQog50X0e44iyE4ZkUcSxKeN1mON6mzUkIPOTM4bPNi2c5TCDDnKH1Z2arTJPFA3/QdPnbMga1V2wqd9Ve7x8fYppK+PtEzKdq9aA3YkBeKEUIxu0v8cBV9zTUeZGP7yOMnVDC+2BjinIeGPQT+03znPqe4wN88ienw6Up84xA0+DwsMmFg3PBbXcoDhANE60lbciGSRS11Wg36axLFQWIeeOvbAWy82LQtnRM1EQNVW0VS1qKrcW8RZMFJjiySJ/ARHv5ODZdhiFLHFF/wgKS3FM4cwhX0FRGGRv/3Q6aXFfBhpIb0Y1aTSWh4MWtkPv85huowoX5TLW0Lgci2ENBw3yLkExE1UHjpq+NEyLJpp1Z5dCPWWAkxTNwO9Fx1D3tSytmSKAOpRdE317iPOnzzoc5OikSYkpg0Q6yFCEfK91ET1UurREu6BJ5C9QGw+GoSO4qNWBqQwtN01MPTUpVLeSxqPpUBU1qqaABrlzY6PQeqa5KTJF0y13Wel7wc+w2yK0UKZkiiKhWOKi4JAArXr/Ylfcz5/18x6Nqa4uaF28x5VwZ+sNRCdSXpkvPJ4VBx8Xpag4dauDV5mPKUOPHWKXURBxLMVbXVQj5iRCbkrZceeTXfceVGoOAZsLgG4zOXH2oNetTY5+nK5KH/agYsvFxtpBUBqZA0GhtkGPpq6inKFhTGYzoMHYTCOilolDmvoJ6TRqRfHB+tkoiin2uHy0vUz7lfkBF4ecx/jHPWqE40UVM4ZXaFSYmN+wCjf9S0ZVWKlrIoz+bdLnFaWMdS3TqccEWGMFIXdZ7qmsnBA1CnCAtwhksuI3hTevaJKc+8cNLrc3UUmLiPnqJh5NiBAK1uA9Ohn+UNhBo3RMARdey5hxumiqp4K0P0k3OyxDPHedED/0S2QfgRwzqbOzIDTEJcpjHx0HKGCEigBHDjFTANWdFU8DvQf79UEGJaIZTo4ekMU8extKzInMqGvkyxIf/gBn5yw+f9ljOJ+Vz1Z2hZzTtvoY1XbW3qu3s97huve25s4WmX5BN3QkoNcodLkJbUUO0IRLI5fkGF0LBWWNVrQigLAlrhPsokbviqavr8e4DCClZN61UbSH2M4fYzzPsaAXZ8oJu+J44mCIn/zsZ7Jl+Mt/9//EXvZ6l01NMT6JrtWWk6hR62WMjQaq9kQBOs86MvW+x7GnwMTSnMsrj4HbpL7DronbeY6nUxGnvosfzkSbLHHou7hwDkFxW7c4Nph+Of+vrg4x7E9xfvveGiWt4So+vK+FML9+oYG4R308RH/EPW6P6TbHbbjHd5/neO6wd7djsdS4W8T5yjR1ldsqZh7HKotDOcdVxVgePS6KvBfW4eyzSlluNF6ccwjeKC9oFjShJ0qkjCtIOvRDCmLcdRf0dOydRjQ2/TNutjQUXRHHgwG96erpO89f5BUmr7BOzov2KA3DsBFRVckpmQILG3n26UzOKO7aFIP7Hj2N2B3AhXy7Mi5ynKa+wujL52QPiwZzEqYfiW3grGWeD42ANZVMGeq6TYYhNOlr3DF9YHi5QsfjTIOxARBj50vOyKZhrRfSFEl3hgMjn4N9nOFQK0KamBCALB0md8pBJQIKutgee9PHDSt8zGiUEWm3S0BQpZzwueWUzN05xYrDJM9WFYsHQdy3VK6q5UHPoSnWrUxb0I9xG5K3ptodtxruXcmoTKnjrYuaL0AalgtTDGvJiWegrUCzJ9YDK4KXOdJU+IxHo8rnWIs8jhlPUye3pzW4PIolEQFTXZFZmZ0OeX+AKHUF46ETxYxCHcMgrUsmPtQhxNzQ2N2Z3uCQaUrf07sulupdvL19Mt1wz+IIZV+MEj4zFOxSkxPVWUx6uFekR610JjpzGqr3XewP7lho46YQcs9hegQNuY0LejXOaVGEPbF7NKa6nwFwkfVQ1N8NyrFnuFJ4jpylcm3HMIvntER0uCVzz99hPGxxyMu4TQDRDrdfMZiBbYGZSA63wgBsK4lPmvgoviWknQOA5CyTKoD3iz1zorS2Kj4wkDJTR069olOj7WNdQb6yPhIwmfUAwMO6xuFWd7um1jgFk6NXxEijyFSUO0e5qTSnUAHt1IsWG3CQfYyxoCQqGNHIuZzmzaZ53HbFbkfimb03DMq7X+Enq9m8Kzuc50Uou9gOZAcDz5IJThQLMRL7KNaKlaE0r7Cm7EqKrpIHxY6c+W85a8gYxbgRYzDuSvwF9Gf5bOzxRvub6CEGGOwGJA0DexQNLjVEXkctOx1P/slkJGbmBqAECw9KZsHZ0cQVfwkmzpoU46pOY8TzJk+WPXeL7M5n1uhWk0ruwi6nhryJxgrLhwljqzsecIuzx/FjC9m4u+CqmKk9C7wSAP7RZwJKozPdom2exPy43LdoXZRLp9tgDoT5F6foMsW9ILOV+wgqNqY2W7w8HeLnf/Lz+OW//au4Xm9xw1Btm2JD95zubimEMcVj2cjTa4+N6Coo8l0Vp2mUSZfOhiSnYh9CEMUMjT8v7W5VxHk6R1e2AmlpRtVAHl90yi/jxRNzTV1rGeVJ2wlJGcDovkR7auLl3TFunzGdG2NUbBWgNWdSHnl/ip988y76povvPn4f620KfBgA0wAsWhp8yQ3Z+3cxhbjnXuk/kJ8hgyja2MotqoW90kXbwGaC2dQZWKUWPB072MPaBKIgSMfx+2mLKIwp1N1VvnOBFKae6J2a6YhOp4RXFdvCeS3o0s9V6DoTSA5QRqLQz5gQ0EwKub3HgQ4cPSMTrCpXwwVax7gV9x86fuyMKQqgPj1yEiUjpkE5HuLt9YtG+4/mDNSQJudwOkRbt6KhcpmQvTdcr8Jgieo4dEfk/fF8Oor69vb2JkoMRRp0GqZs4+0qV0r+e5mMSFu3qpHT6JslXjksHqcwCn2KP/6aZc3M5Q8dlelFI00jQmVcHIW0Ysk+TKkp96XNz+O/kYYu6QlVVFAQ6TlZV8eESQUBCy1nZN2Irisb7xTjwSHKxIw4CFBlTkiQYk2XoZhyRaXsLvGiRyaZ1o/VTRc3HDfJsoNGxaVIEZ54ypoklkx2G7nUSm8hExh+x6KRPSPvy+1qMwc1Vc5eFM2UiQsXH59CF2AyapGm0Vlh/G4+ryZ5HNZMOZmqggAxBabZTFpCz/ToeVMRkvQprDdQL9a0Y0VdeBos4c+DrnFmonOxDk8kMkQ0D2o2xi7K3fL00TpB3rOeoGMqWKfif1pTZS2kp/guX/TTHCysqBsTZAXOYBrEo2WzamO5kRO1lP2SqLyKc5gm6d0oOPnvlQtpyFORH75wWJOTqS1CzvjMNpwQisREvoWrf4/D4aRmC3o1hjV8Ub6amnOmG8skJBAAhKm/TH32OX6C8RQa4Teysuy0zOth6sX+4fNhoM7PVFZe3WrKwzrSGhHQBDLMRYS1O/pBm8TIoILiUBNqnhzF2j3et7i/grpeVNQ+dRiU2MnXF/SWTKpcAJGfpDdKlhq0FSgkx2cJ/wGhno559AUNDAHL7BufdXw0PuuHp2MU0BAnHPVm0dFp1KAEBg6O2MRTdM6T6HANE0aYCwOXOGAI5+YgaspzR8HLJY8Wc7TWBopY3shoQlQkKROcawbd6jYWcXl7i2aLWAA4AJHWSU0cJllPH76J+fwW0+WHuN4iavI4UoYd+zfWczItm2ODPk+p0nYKg56HOdq2VCYdyDu5r30PcrvEoNqyiuk2RNfADKg1dexwI03mHet0j65Hv4YOtxFVHI0SNub7fBZyLrfDbAoww+ne2mm7juiOx6gamCRNnN+G+PT5Gjt0LQXAm1KNU17eNaKJN/zSqo3bMLnpUHbgEluKRwDQ0X7Cgl2FNUCYqYVQiNngNJ9MSyhsA93kfRRFXkZ3uJO2rFVy9tAE2hGUZcUu47t01RZPT1V8vkD1dEg2d9V1YFJDk4b+zFroFTBJVyOMCShjnoagxbnOWQwwQJgOEK2DsoV1SjSN7uF7HEtMj3D9pbGCygvNivvEpjVi3sCOVGFmIzVFapS9wEicBTPo2prOm8Y2gW0qH5H7Aio1oBO6rS7K+aYJF88ettGMXAKGw+p4nYUm4+EUqxBy0yqZgkhOUtQxMBG7rwGWALKvnMkblHAa30YeiLw7pf2VlWOReGcp61cAHkVRcnHVFOG+CyCRG6PmYjRdfEbAmtL7OhlxsddmJrKJGQv4pMkcvwt3Qwp9NYmmnqKzdbg9ICTPleYJ8AyaLU0vkgI7daOXhTZuGjpO2XZ7FaNctJFNYMCI03SVa8rJ/YgjJRFCIiCijVL0ERoog/eAM1nzFN9/HrSeXTlwPm+ihGvqJAYLk2CaNzoqyzxwlCa/UWe+GLYGwWlgAcdZbwpIRzupu4JCn8gZQBNuCTKpAR9pTpl0NhoQEDVC8U3RzL2ipjxRjqkL+PNtNukOlptqooDqzGSqWGWaxO2cXzOfnIkoWj5kJ9RtTAdTVqbczR3VIaqqDK145I5sUUyDCmhUCNCyoCkbsFmhiFIf4JmgTGg0vpaG8EqskmRGNjp7kzNVTblzXl1Mct+YostzJ/+XPappJLUYNY9sTAAn2MfJgI9GGgqm6LVc+f5e+o5OJ7S5oeR//ncwbeSbJlCHnFuMUmxgxZrUfH+zuU1FXiRnygNIEtgMcE3DaBdq7uPxNhhgoOZkaiQg+K7Glv0KOCZmjP5/Fg1nIcMbmFQpzxEeOlPcETbRusVzA9snixEq717GGYYZk2yYGHkoJm8Z3+TGSswJTAGlPwK60aBQxwlQgS5tkyZ6BGQFjRIY0IwCTrCjfXbwR2SYA+uEZ1v1vJo4T2RB5tFB7WLNSB9rujSuxHZ25/6pxTLAdKhcmGIC1lAjOis6r3s5LgOAYJrE4Kbo23j31fs4f74pEo/z6ZGBjRGcalY8XOpKDSH7hu/P55PzL1E2AMgwSWCnKaubM26Np8oT3hKDzQTgi04tA/VWzsC8+xaXaLn+IoCE/eJMUiaKNKLc0dfpHiUeK/y+so4D4MO86N6UZAk2As8ZIKHEp6SLrTWd+kI9n+ELc42j6Yxyae/zPPqXoyQwv7vc48vVJp6wbmC3cXetRaUIFmqbqnuSHAWKa/b++WnnUrZnUaKyiQJBo2Z65cPg4zEtM5/a9Dr/5WLdf8sD5ThMUxcV3eijsIR2oyf6Hk1kbdoDE0aNSjnWUiQEzYHCzrctjv1Bm52JB/+PJmgYkTa7sBU1M9FphfxTiDL1q3BQ7eJyO6s5Y+Jp85FdtFKaP2n2JNrO45v8Fv/t//jfxy+/y+L//N//PHJ0iRIm0+g2cvVUfAUOmqkB5veA2si8I0VU8LyYiI7EoSRHVH6nhMeJxogtNNM4pk8YodB0Mh3A7VKBwRxW5GV2ncK5FRILDRZkDu42jSwNmCy4H8+fCbJRKs5Dfp+ZN0ZV1f/Lg4XpDHo4Fx8qQpSW7SgHQASelzR8SQuCrfltvqpA0USEpinRhtRwmeGjZoXiiamgloNyAH2og/gwvU1KF30OmkrpZxjdy0HPUxiDFmxApqNGX2Xok+I0dLXiKqtpOdQbRPUOcfZ3NW3l4VaqLHe5ivoQF5nF2Ra6wEQ71SAd2hOFjK9vTxxN/xQNVVqdJEqXptCfTwHNrENNHOVUo//DMxRN+gHEpILFpjBc7DSQmFfZDh1FO4fRPhBvgXMsxQemTC5ymL4DeDAt4BnrAJ7JckoOt5zdGlmCxDtyR2wUaeuM/D0+s4EG9n3SmxZNtFwIaG4TbUaAREEBQ2OMbSWW/s5i1DQc8+v7Fi/v38V1muJ6w6AJlLy3EQFObuyHUxmvRB6AcOazTCtE406AlH4uVS1TXCYoyRQKjY4KAia866oJDk0PX4pcNcyDUuqynMX48wuTTlDGGjdhQZn+c2hlW6jUIJ9rjPcm3n/9Euff/U3M9TGOJQYA97iiZU2TILJfCRT/+pnmvY4v5yWmgclGHsd8ifZwsOZDZlKeDPG+VGxAH2YyQtRHbTE9+XYd2rS6VPPAf0tzItS3OcSNvD8udD6/CoQl1uog7eLHbz/FyFRHRj6ao0UH/VIaiINc5TjU6wyqfxFF78xI/sI6nkZBwQtFptgj7RcmcTSruTVExXIThZHL87myYcYbRkMPAEWHSBd39s1000TmCctSCtmc4pW1Z4R8a/rY9zqy6yeJ+L3fN8U93C5u5o+nMnoVKaXcFL98vsUwImcoZdzAucMWv15uijuh6dearVnfdkB00W4nSChrNHRyq+dsxTgpKccpOHIoX3InrOO8ksEIhc/6eiksRKejkYcqxs8hkBldDpRRGq2kPSZeoXXuLuuV6QHt3214BHHTYHA/AR4RMWJzE8UslHdFEIw3h2MLnJxpzLmAtxjpYkHQFWnhn6HQKE02HKatAToUpATQitIqozYlO0Z56OXoh5YHSpTC3aHdJbMIF/jECqVpJtN8Jj7QmcebGkxPmijOSumvoT+zl6B+Q69VsyWmEtND30+se7nCps972pf4+Z/+PC7XJX749lsxIDi3Fxl82VPBeemYXlnnpONSGKPBQf5eYInOtrtyaPWp0cGpnHWDRj8lR3Ehh5sbyCwX2NHSrIjyjLu4LfFFBZbu080P3wNAj/XBhCW5iOk5qR5RZnMTPVrF4VXgj/Y6zJYMl0xcK01jFSWYO4FaQVOYxjqv+dWFtSJEnFdMcwe183DATfgWE+YW/LcOBYqqwnGYdw1MZtE7YJ3MPZRryISLsgsGFWEE3OtMWDqblYSp3RS0gBp1AdDq6RPgY1F1ctLlqy87E5XRDu5QeAE3dmKbsmiZAGmSx1CAN0wDD/MlmcQ4pFDnOmA/MT4U1WjUJDFQM6z+XNNiCnBNBT0mjq22K6mM8FRPWf/K2QQrSe+aGo47XlEjzKSc8Ux0AXUpzYIi5HRR24kcF05AD9oK3rlBdtFkdIeydtRs6me6oaZug8rI59WUKqtkGoYkJYdDyv6RHsgALTEdqhg0OYVvgRaPPcMdAMOPd4DzfWYgE18Pmr0U7wDFW8eYzMEAX/HEsHwMYEa0e9yeAUu0Iahj8rgSd8b8j0lZkn9oogrLKd33imz50bl8j2xGg8kdg6aUSbQdfGkKoXay729MszZyZjFwwYm2EMV1LDu5GTdyQNboKZ6KQXsRNgnafzVPcoGmvrc5Is0QOkGxIDgdOFcBByeorgDbyLAALOgTmHLjdrvHBIsLRmJmSrP7njKKdRCtntNOKetFpfgjmqaG2gogBMhA4Miq84zpq5hWNExQy1UcZXFbh2T9Y4ACsDFDL61ayXmTApJrDObWKO7Ws8JGEQjN9BuAPEn+YDLormGvJaMdzDWpH3BHV8Y6dH6A641JPIZbaCMrSZrkrQFDqSRCydp01vc8ol1Gy13HtF41BUWLCSuFnzvQdxHLkmo/mT5VGE+liK7pJhMnOevLCRvZHfKyiJ/89L0Ast/87i2unPE0s9CpoInX9pfBuAsDzrrFyM3Z7tnLu+cdOuODvz0pEN4bnUUFiqXJieglbgofzpGPBuFBdX1MaH7fUKaJpYoOLkrORQ5mtANFVAeiPOp49/xOiDV6G02u5E7pqQT76yBd46hJGHliIDQcAse2FQ55IWCX24dGQpoWUNxVekgVdkw6kjMpBbvG+QTb08DtIBYUpEv88Usd//K//G/iL/7mt/E3v/yFNv9FuhoyaPK4Xi5qfqHHcaF1TSuNH4ewaKCpj6P5YnTMJqdhQsjO5fPl/KriH6SYZgl9CIupPxyFevBl+d9B+hVPwUvuOk0aiQmR6+cDNU3TMA4/qFJkWzpUFFqM3fAmTCYkfrSmlOcDJRcqJu97UOCz6XaeHvvwkxmAYjc4oEFhKZC5mDGdaRNtZdKEkymRKENcCH2vSRYaRVFiEz3WjlqeeupYx7QAJ1eFMkPnMHChwFxomrgB4p7J4Zh78kHDyi/R8k/LUZlgmoQ64JfvTtSHXDtljW+9FEcI3+dh3vOYlssFV0W0XWsp5Gi6zNqwplaOd0IGf58T6d7Ye0FTRGJL0Nwl6rOfpbXBalUTdQbgg8ZPKuNkI+ippLUfmpDolydNp2jERCMkAyZNTukx2cDWgvA/UBjYXIJm3UXJA3zhptOBpbgWAwyeZsIQYL+Y+jROF30PObhBaUiceehXQrNgBzC5gSbkj+zfp6Zkj29++tP48naN8/miQGZMfDjoim2OviHGI4vXV2gvRCpsMY7WH76iUaag4lxAmA8AQXHFZJPPx75i/6HJ1EQjUf1oQOW2aLoZ/z2NBYVR2XQqavgeTefCi4YK+jq9Ds8G1+Z/9J/8F/H0vMf/8b/86/jq/YfYl1ddhK9z0pAUjnA5NVl8eN/Hrz4tweDu1DoMud5vkR86fTao1a9vmMUwXaDYJETcBTrPQ5AaDaQ8fGgM6rjMGI8A7R/jfvsY7eEkSpNgORUo4MZFPD2/qMAdPn9WwwFdDpQSkLjLx5ixdKj7uJ0H0TQPLVpOaFwOfWcajt5Sz5TstaqS4zT6JdBLjgga3BmGkf48Z28mwwvRdAWC2SgE3VRW43Q6xH1i6sYFU2h6cWrRMOIIzNmVqWmURbgotFvUHXr3XsX59XxRsfT+w1MU+xTjvMe3n7a4nN9UMOE2GDsTdCY4e7yBqXFnaN3juE0LX8QEiC4gB/MNJkEAPo6kYO3JzdPwVkwDIeqO6cARE3MEaHU4J5LLiWkKE/PzCG0TOmEbz++6+PWvLjpjKO8472hfyF6jMZO0DOkvHWfSMCqv0PlAMkRiKEag/b6smsoRYwKqr6kEeqx7xDzn0fY4Ua5yP9W5A+aBKRrbTRSmFF+kWjeT1psil7xfct7Yq8xtOSPrYxdvN+5y39/+nlkM2rt2Q2UARiA2+XmAfmSNonm6XOWLKH0Uel1Qf34qxTyTN+3/srFbrM4H91qcx8oOJPcT0IZ3l0V8+IOvRV+9fP5k4ywxC/gNNN3oZvMYqV4B/MRusuEOFTln6I42kzOUAg0Nn0e8cqORZwL3igw8pBhVIa3MYyinFLO8M2j/zGGYcKj5dBYiE8mHK7UbIkdU+a6wky+1hQwoxPc96ff3orIDUsLEaCPbb3GeYUs4qonPIgoky9iJ0VHNNzUNMt+TP53PB6ZmMnmDtrZggOdsZPSb0tyWAN2Ak6umQ2XLe79HvtSxwnzgfJMJC/NZTgN2DdTM1FDdpzg1lKs2qqEBnzHJSNotGfIRj6TQd64cCmB+NTUMBSZMKdcEvDNJSuQWjC4QHwEXqCx0DRYS/RBDFald6y6y5ap7DDaN8vB4pnIC5mhjysEdzduj7XEG9SMOC9M2PpPAOe4WTR4BfBoBWMgPtNfkC2CzPMUtC+Jgus+Sp2FDn2xaNjId9q/eWLeyAAAgAElEQVQyPXW3M5le5T7NHr9dzzJ6EgCYoq+gDqoOyu7RU5fsdipm3bO2aCAdmcXSZCiwRtM6eQDH/Kbq9d8i04Feiy8DBkdyIVY6GNRY/puT4r3ktwFrrDCtnBg5zd0xRlK8SsQIwK1JPc0AuZp2XqeB4TzgfSoSR3+Wo2pXTMydXE1EFIq1cSMCA0BmeAKLmXKTqWvwBDolAfNDyVoHsMecsI4TJ0PmbFHOWuUZpzpKdZdc87fon/r4ydcv8eu//U3kxHvINOoY932wYVgCJ3BCxhUbRiJrmvzJCSo2FPF9i6c2kx4cKwXMluSYzKoplliyg5xNuU+gzwLUMGxBdsP+ZyKuWwP/FeoDGIPFIS7TVe+V4UhZw7bD2AwnbxuJysgLJkbRCKCB0dJ3Bz2vy8hP3WKEvs7aXjdNOvlGfVnE+76NT8MYN84f2EX0TwnEaYm/0b3CJJ99P8uz4N2h12ekprkRF7ajQTVbAnDgfV/G5ctbgDOxw9DKAkyrSS6gsSKLcfRiDWAu3B6PhyHynUQFJFqZWBLU7nAnYatwH87rrBxgQEwcnpfcGvfQZyfi5yaW5sDahsJ6bOod5JCigsDyi7K3OOR+f1mpkBa9UTM/FdQPOp5qnR8jCBxqzwFtn47HFMrW7y6qTdXk/x9OT0J0D++eXKRw4EPZVG6gXp3zzFSkZ3E89DGOGFE4cuInX3+twPFvv/tOzpDs3EPb6eFLmwnStaaA0gf/fVnjiAMR+U7jLU0I+e/qePf+GzV8r5dX6/8wqljWaPtOvHsKUL4T6J9MbGjcCC3lQGRCiNU7pizQMetaGw96qZw31UO7kaEZ5mGQ/8IUlknkDEWLrKauj+FyVXA0+j50mdAUQSmhEaGNhL77oP3x8/pDF69vfGbbHGuyOiIudyMhW2rRF+3QxcQTF1s51erCtqMu3GeFVVMINHUMt7MmaBz8NEh8h7Lrdfly0OBEy3uShxhoB985yxS3IodVkBNE54zvoR3TNILqc6jQwIva2mpczySWoonfZ16+TSKgxPK7hXYkw4jHRErGK5gKqVG0PgEqrO580XTYOKbqMo22g5sRVE1IWJ84H6a1we9jaiFnL4qO5G7JZwedllFRMvkxBZY4C/1qFfsgY/p+CeAQPUb/7MUvF2DcRFNm04M2q2JHDnoGWuSsJgoVnzVlDIqyRhPExYkdO+i23YZpIHHO095CSM90OJkAaRIJvUp7OvHweMsYv6DjaExHl1GW/gyPAJ0jXWwjXd+2jHYibNqYcOMk7Fq5cdABfUAdX57j9fOrClYuvbboRFfB9OG5a2NabjKk6doUzCsk7C7gQD27IiucU8iFMQjJdV4cIEFHeL0oTWiEbQJ0aPfIyGtlf+HqWvkSLKB46HJB4A/4M8Y0cL6MUSBmp9HYsnj3078fRZ3F27e/i55wYC7Luo23K83hEFU2xctTG199eI5f/vYSt/OiWA88ZKC+UKxDy1oGa9QYcpqGmkWdLjKKoObwTuL4fBtjkVsgBVQKnUe0j539xkUK8sxUCmowlWOliTqRINuC9gt9D3maTDpYM+iyx8gOxzjVVXz8/qpojroelPck2330o2UWp6eTaKCY1lCwECBNMVYwxaPR58ykuV9mUW+HyWh8oDljrdWcDJhY8PxhgeBczZmI1KCIapni/VdoUnB0Rfc9xtMzzsGZKDLrdI3jc6c4IbIVeQcUNQfoNccsXt8i/sOvr/puAPw4yFUd8T210FfeR75XcTwVYmswhbhNXOZQwHjHdhtEHnFfMU+wyyaQ1fWCOU4pnSfvCc3V/Q6Ka/0T1CElIZOlqZgnUPl7nJ4a0eKmKU1dZLBD07rFUw/y7RgXdDHkVFLMbuMo1JxnLjMkMsJAyks0pKs1VRlsmiy++dmH+PjxNa4XTCaayJtdhgrL3ZR12W9Bh0JHh4EVdEJNVm1pD1pOsXBoy7iuaHnW+Kq3ZEOFF/Q7uT3eZYQhKjznA47X/GiAPRrheY23iTBzAJ49rlDOMpwck2M6ek0KPhmYUJTaDMbuqXY0pWmnOFYTnnKFL5jbZUX0p14NyjoyHTMlQho1TXuYquSxcMay1hKQx+sgsxW5GC6yhIozEaihqGFCMpn1wRmmBpkJUVPFNt9SlIcCrDx1VMyRM3PlYMt5q3gfS2JM5eIe8HRHmkrtY3RtUqSBdCpSQ0ocsXAosNw0aOKZAYjii8DaRhaCNtwxAIALYl+xg8RyWRWp8niWrB8pXQHLiGmB1qrcRO5PqsIh8pV/hsr/oFxSNwAuzNHQGCtGh8l8Lqq/3LBlAMKUiXfLNMfmgRSCnBs39JctrrwaN4tmSt1B7w6VnhWoGBLqMlxYK7d3GDBBVR1yQNZcv1+SBYBo3IehyQn1QEIDumCnfe4JqPi6y2VwBOhALeJJyLHkrPHda2MjXPVhW5g1AzYOVRQ2CUZv3KfYRmc03cgFNA0nMxom26SwebSMsJs2pkfsO6a41AyazNpFGjYHL5bGkkkwk8L7eJULsSInOFM5m/OQvo4F3KkzK0S/ZGpOrSAWLBREgG/te96nkwcU2YKZU57HSYy5lRQg0eUlkpEWFcAu4t2piOu0xuuQx5vcXbc4rFexlWAIwZ7ALX/ZBk2tlNVOLBMTSBlcpmEG5zRsFX5X3aumV5wG0RqsS7SrBXEw6BJpAE07Zo+oyeC7SG/qRvnLXsVVkUdQLpliZXGUnwbsMcBk2CBo1h2nw0yHxgY9XX0AjDvEK/FTA6eyzQ2LtozPFwBKImNw4+bsbqTpvkUWX26eLi40+FojyA844zgX8fNoVCu5BgCOYm3QAhUxKX4sIl+uYjxpl+V9TOTQsye07hsBtkXFeYSectI645ECLGgwock0pmaVIz+WJQ5ffdDff//9J50AyNX43vQwtSinZENCD4UizBGMXIe9B3jAkKuMfLlouMQWoWZSbnR2j+enQ/SnTiDv508XNauXcVePA3vr636L312WuN7Q8jLM2nXmZjSPRJGkwZ+Ouupk07FtFoMtL46apI/ce9zrGjpZQghghTcBe0M8BkAJ6f4npVtsSCDIre59x384VJEdmn6H24rVPwf428jF7sUjGmGiR8opU6W57bzZMCp8NfnglDXFj0JHaJQK7WTCk+ilCoMXpcP5Y+h2KO5/+vXX8UrWIe5pBNTOQzyfnhw5gSvotsW705MObRDk1/NbXM7nOB4PshOmMVEotnRBEV89vUg3+PHTR9FCodqt+xxN2XuSx9gXPQ30oWmOl6cm/qN//M/iL/7yr+Pzx9+6KQKJgz+NNqWvf7SGR7DqOAAmbBw6PGTT7JTjxOfFGKJudFhTiF+Gm7Vp8M6hCErcfo+nHipYptxLqKua6CAKgn5zX6I/eILKxAl758sVFM9hxTQSbChNJTEakV5xjb7vY8TYBhqsRuocvDaJUSZnmjRqYyi8mE0fvuwQvqO3pIESGoG/mY2CRO/BMKVp9GzhfgsqAMmVOYEnnTTNG4eO/nfTmk5PT3byo6kVkm7q8ZKsoEF3pIUX84gDw6ZMLVNcEHqmCzJcsLsl30GXhbIePfLnH6yn9MTOa9S0YVYiDamMiRKF2aZHWJXbdIF/Nt/TeZqCMzRgtMPcw8RIJgx1EV99eBe//c0PSQfpyR50RDlVpc8hWjDZlWlteHrPu01RHtJIYfvtKoRC/cfCERCFRig1rPx8x2vbAS4xmTwdZoqVkFzQQ6gnNj7FdAGthHPJRC8UmIGpCA01VB9Tvp/eYXZCYLXF5ax7HgcunVDoZFZRmm6sS0HmRziFsnb2qA4HUa0BFtD3NGQXoacDkRQKuQs9dCB0GbcFc5k8OoAZLlFRnLn4wR2zmDBQwlzqvsQzRVtNdACfo4wzeWKRx1MH6FJpXfGeNooscOeM3EwUhEVUx6OcLwtRQ4gtwHiHPNVMFEu+5CnDbCiPt5XpAVfuGH1+jb7p4/m5juv5Gm+3e5z6iKcij/O4xHBvYy/3GN9M4687lGYGChSrw6UDat6fYivfx234LMt5YByAJmlM5jnuU7Jxp4mrTXuTGUsJTX+KU9dGuy8x3MZoDjR6XYzDmy78fcYFdIs7+o2+jc/fXmPcpjhWexxb4ndMO6YYYM8lzwjp8GjAmr6UiZGE+pw7oKRbHi9/8FV8/M3vtBefCBg+v9omHdMeqL0rWupOU0rRfZmK3Adp9tbVBknv35Vx6JmCspZgtm3xcszlqEwcB9RizomnZ7vAfv9xiy+foOgkTRqNWHmSE+/5tsZLeY0//uNDjHseX76MumdostGVr00X6/wWdXWMOVuF/KJXp3ndN8sWuCAZD5cU85w90eu83JZbbEUfIcvyu+YI6KSZA//0he4FScGihhpDKAjag7L7VgEYCtfYqxgokkooawYEZNpFU4QGrqK43wOZCkVH13Azzip+huscy2hXyawn8smRG2JwoF1K5yoTAjZhX27xHc98A26J+PpdH1l5j9dPUxz7Mg7HJqbbpEY0cFdPERWAExS71To62gUzLgqIkYxNs0IQO5MhupDbCoBFXI4YKKb0M8PSSc3kRWe1HZ05i7WHMxpkF0IUj0xHCLBuuCtmppWyBtWz87SLcxZ6G8g9gfaO6BJlMcZ4T+Bm2cTb5arPDp0SjTMF/U4EBTom6cEcNs5aq/U9OItxJATgI5aKpa0DVhNHQEImUpq8iBbLuWLXR+4XimE1amWld52jV+KuRVMEQAyIAtjFnRg2CkKTh581rpvcNQLJuVvEVPEUi2eaY0wi3fvsDFcaRmVgugDnCXNvK8Iqsb747FVG9BZOnOTwbXIwvWA4t0Ebxv3Sl4hcdGXQBhCXDKTkQI55FxMWtMfEHjgUHmAFBkeBkQ8nH+662t88J+fVKodxMyjJeof6yNl2ZdJfNtY+7ovMSgomoKKx7prg4XbMs+QdK8NeutdFjpisOyADImc4o5ioocMiQF7yGrkfG/TxkMruqdRzfBI+B+Axdw4sBNYokQcAnrA9cBG/cQaItcTaNItCezaBujpvAFpw0OcJ0EiWh8hnolV4B0zgqGN6mZcwlQE08UnuLND0o+TeOk2uBZnyMuWBms8EhzXDdLmRNh+nfztLa2JWZQJ8SkAQdIXEQcyYwRTxaee5lfG0jcpnZX/SlNLYFUSGMEm9j45ion5jjUHtBYQAJAGAoulhYUhzy+TeTS0T9ZF3SUPMd2dqKu8ZBgsMPqCA0qSsMUIJzZr4Hir/vimTEOYG83yiZaTaEVjl81UZsPxMYVAGIX72R118/HiL24UIOCpLRwlpbyT/C4Yf/Bc0yuzRjyOSlCF2uYzynCTQ0nrEaLGue9WsnE00PABZgDOiCrM+VtzFVwFsAjKojxhqiGbOGvL+0zKuD7EOU5RMxDsavaPOlGEagzRYsQ+Ja8rqOD29qB/64eMnvXciz7L1jaehvxdfhTE4ppayTNk1UccbRV4I7D/VJBF9zucgqmyLvWwEdvCuAXNwbj/yrLhXAHKQxWBYJyM4zOTECxHLZxdTUmi8wAuldGetmCWkKwRNJEMrDBDzLtqCc8daeJxi8V6Yoopz2UQhZuWooQH3ewX1v6mivq/x4dDG50Vzn8j6ptKpI1HynQMw/WLRX02x+bsSR4FxD8qQxq/pL0O+Opy18xMn3WcgI2amUMbreLnVoRUtjikVOri386vpSk2nTLK2oxAHzfGIH7dWHYpwfQe8jpLuThqjRQWOjGVwUnz/VVyv57hdLjFtW5yeniUIbZtacR1MMJUUgJYqlvhH/+TP4rbk8Zd/8f+a0skdJEpTKYdIG0VYkTAwfk8OnHyTBae4JKIFfcCkh5wUvvfz8aSfpQaS5vZ+j+fnU1wGhDJZ9C1W3WfRT3FhlCBfNT421FU0LYHgCH9Z5HPME3+GS8AUQTXxLFlx62kq/RxoBPmeUFVl9Z44hzrUpbnwlEzcdC4FUSY5tEHnWOzWQDEllOZQ8SSbKGkYp/B5+Vw0VjQlUFr4WSom7EyTCvpV1LimJ1z+SzpordiUS6+o/L7ssOPnZ4iaKReALd6/vNNU9MpETJ5NHOjOQRIVVllHTNPsNkvz/ftG2XmK/ss0UgqNBwWbg0qupByoipEwzQ1HTxov3M1o6PhL0Sp835S/dOjr+Ht//w/jF//ub3RAA4rIhEp0sWQ4ozditaf/Nx+SD8fbh+OrNBgpy5J3zhej4WcP2AE5mfdIi4KWuPQ6Fo+cQomcwWRiJaAcm+2big2ei7InOeHEDPDhr4DbZOijSarMrR6h614XFA9aa7jBQbWCFsshROi9pi7QTKBlTvHTn3zlSIbL2dRKaCVlG1TGkMwO2GXve5wosGmG7nncgH2ZHt0XCcd5oxRzQnUV8C5FaBzKexxrphy4k5r6DP2HyWJTQVUxu54JvdSfOCQK7cZtDdtxa564CHHXxBZbmWV57biB6VMcYw7Y3BTUZdsZTYV6W6PjgQ4SceqquE5XgVxMZpXBex9inXHF1SxBznWin3EkKxF7j7w5xR3q1LDKHIgpDlmy7fvnePtylrFY07dxeR3igAkNVl7TLD1jh0bm3Slunz7F7YaOsohOE4FElYLkgz6EkPoqj+t1lDspoAIXUtu6eYHCyqS3BmSBsscEDupbcYizLL6hp9VRtUV8VVVxL7O4nl9V4Nd9G9t00T7FCAFQBtCsao7KdmeawilEMcGZ8fpKAVnEh/cHo5kCvdC548KciX0x74eIfY5ju8bxdIpPXwah7cPtLmSTJpnig/dMcQQQ8w9+TuRTEX/1119UNHOLikqIy2x5EHsGmhLnPOcU7q1fXgFEPImCwnvo83h9Y3orqWFCpF3gYygBJU96cXLkOiZOWwzXSVP0O/EV7PE1YlztWorjK2cF682xKo6tQnMFNZjnT2GIDpP1dr2h6XTXIrdCznk1Yi4gi0Mb1wEamaOk2LbEznABsbYwsTlWW9z2SjRLaNT/5J//4xjnJb78+19qb3ZPh7jP9/jyetXUTIZZTBKhvUHNuiLbcLYfY1rMlAix1zkliiPup0yCbAjC1IpRMcWaJBacV6LxQdvFoKM0eCwwEZ0W5QzOh4BXESPTBGqCdEa26LHuk36erHe4m2ioBGzazMP/xtIAqKM8c855GDg00vxZnpkMm5S5azog5hWqWNXyOINOfyfWZK5JAheaUk4UP+X7Foo05ynFExRdabUUDA/QZiM45xpwNjv2g1MGqIk4BgyUyNLkf4eZwOSMdyPysbTieDlQrNkkjrVi92+vFU2QoNsDemVldJudDnfWPlN/7jyy7jS94GczMRCHz66kTOy2NZ4KJv8O/pbqSBMUAJwpeQ0AHEBHpICG8gwmwdq1ntrMH+5NIgYAnu0izlREXp0ppgRqIJNJQG2o48BT64ahFo39JtqcEjHpTGkSZiZf1tLKCC4WMUtkkCXDZu5xGgDoeFQiBp8B9ZgKcnfiSq1nxxoV9YZ0QM5gWUuJhYAxjVgZmiATBwFY7zuPU1OmPbrLAIrQVp4iz6eULW4KpkB3aaJpFgEsAFEA272OFc+6DTIjAdzBQI7GnM94LIt4Wxc55FrzyUCjjQoQQ5/BNMwlmQrhvEvzIIBJumG+G+fzIloi5+n3ZyQjexyhfROfIEc7pmIPQzCltotqqHXPd1e9ARvKa1buq5Em4VDZcfUlyQA2xrrKuVdvnrpPzTpTQx0f2mfsaEBfNOPXvRZNVtRktMXskw3TSG5o2Edl3JlGy2sCtpRNMgEsWRfLwPeESWNgGx3Gwn+PuSFlB/o7OcuaCccUchxe41B2Wp+vMBAxFhJWa6ouTbiicaW1pKU1QF8lei7RZtzKfBfOIQy5KBlFi1XdvUXVPmkqnENnxSUeU7vI4kLMEYkF2ygAlYNjyKromgNEcDEW5zVp7jHfqnpr7O97FLNN5iQuTTmzgkMYdgFXEHnGdyFqiwmwIr9gUzhyi7UPnZe7uSzYH3lMI4621G+sMcsdxEykYWQAwa5PmdRikSqNwYM/BncAmjZeo0YyG/Thc8NgAxrrjc834XFwVYQY/UDbEuOBizKOzl38MADkbEwgGxFUhZam6YyKUxXdptTJ0EWdoCcyj9xHleZpIuRJpReimjCXc16QmoTYMEd/nuKQ/ChRG6FLYjAxyxYcGgpNCciTPE6YJvGT5Ihm6qzC4BPiIRdXTZvQbe0yrjn0B13Ca5oWYsoCJQRU486FOc2aotEMkb2CCyDTF9AlLmOmAHDy+fOgqKeuc7biHcR/0iRMvzeLuFxoBv2Y5IYmHSf0FceZ8PZUpIumuUaL6yFUTorc1tM8clpUQEMRXNwcl0UjWqdG8kQa8G5SnAJNB9M0Dlma2RqNFXSk2i6vNNFyiATtbVtPqfgsadMprFgCaud4ki3H4pWVEkVbiknhAD0c+xhv1pDmilnxO1BzJspkcklkkyWqs2I0BM5t0fdHNbbD5eL8waTHZC1Ap4BCIocrml0uMBoVcUr2OD6d1DC93a4/5lpCuftRc6uGmImlg3jRqvIX0zrHa7gR8YJ0uKx0Lqk51iFFpuPsrDlrFv27JTDTxNZNp3U2RtMoOqoGuoMRSNwXOZHWydM9oVyPGIe05h8gjKb6ato8XX+8gwe9m/dMIywfDTmcpo8vS3rHaTAFpmCioRbFhwkjrnA1OV91DMM5gkw2jSk5YHyBUWjJfZDGVIUua4K1bC2vYk5EY13i+dTG29vVxYl+ErQrFyXypRM90NSiP/zp13GDk3+96VlgJAFFFot+aGFPx15W37gRYnF/hY/PpU8RzUHOe0gGSZRmWHOid2yzPZ5bGgkchzfRCXExOzw/q2Ha7+dYr9ZkHt4dZD5hMxEH7R6ej/HP/sU/jf/rf/tzXSh1c/QknCnbhw8Co9bbd1Gu7FsmJDRSFNdrHGsaMeI1MBtAN1jqDODfIpbnhhWgNQMiOT+Pc42JIkURnwC0j+ga9ILTdRWNmn3KHn16+To+fvxsDSRMDL5Xb+bGMlzj0LbxD//pfxy//Q+/iE/ffqfpatuS0QebIGVLqUDI492792InYMREc4VbG3qIroMyR1AXJmWLJj9ZfRKSfudC5FKGOkt5If+iPvqcXE0DIhQN0B1xnRSwgW87RXy+apJhQhv5rbtCvtsWtHYQLb+pT/FG/q2yRovoDkzecAPenOWL1gQHuYyp2z0+vtIAFi740LPaNiKafImf/ey9ztbffH9WDErZwJaJeD5wRkCTlddvTLdz3D5fYpRPXqGGmqw9iEXsycOBuCgmHbAU5LgSWQ0lLI+OskbXHgjvElWP+UAZ51cyHAG5yCCE/rvFMDrrjHXeNXeI0ZrGci5TK0wqgKwf5LmB999mTxwALGngVMHI7O2hnXdm3XSHUoZ1W8TFHDcevF0koR3TmOQH0a8+HPP45//1fxX/5t/83zH+5jv9/mMPtTFXJqZwIxWe1vICIHym74DmTSFL0QcbQRMv66V0h3M+iO5EAc874Ry1Rv5x18mBnDw41QCWrID+y5VQ0zPrsVbch9Fy6d9vUUuvzd/TDHFOijOgwlmRKxt7mJw0ylEoVo7PkDWO+mCaGv5MIdoirAQnvHKe2NkVxBxUHYqugLtsiRwgQTlpXsP8N4o6+NFEznluGII5BommDWOZwlmjYi6mO1isilVGInZIjjhK0+lmVhFU0Mb0/G3Dz4K1No1YDNmaufmQJ4SbVO7ktaij2TBkWaQDJpuQCQ0TbD0RohOqLM7kjO7olaXk0l0ARVT7J8lHWG9yUEyGTOgtYYuw9GjOeJ4yPOIzqQZkpcMcuTlgXkynZNgi/wEboYi4zZ+lPtF9bqNE1gQB5NyT3CkNRS/n7YMeDINBbMtVdwGTatV6O5p0bpnVDss7E03pQnQPK95CVF5nhFLPSNso8NDmRw+gFeYMkVF8bAAa5zdjNASwaUMXQEH2QF0/iTKpu1pRIphiKfRHNReTZ86IAXYITI5YgtOgABiVqziGRDjsWy92aA4x7YveFYD1UGPahfYY4MneB9S648pEDR17qSIcqqOmzdLtkW+exR/80Ut03T1++YuPYi00WaW4Gyocg97QDM2AEPatWoB/Z7YQPx8sSPElOqvuipsQ2yxfwu03v8+ACc2g8jJxRFUDtMnBF0M6rVFy0xlMbHwHAG6HivQ4rcsxlfuaM47m1KwADkl5q2AUk6OlBnSxIaF2rcBsosOg98Kagk5cqi7nf6MMpCncoIcrSuMuyZjuX4VgGzAQCRVPEQFljjJS2SQzJlyKoawDrLvu6qRhbGNh75KHC0OKRl+Gf7fYys5N1Z2INPKvOUv5mTwzM5mynPdHrBFNMzIKR/IULeyDY2zjED2N+L462gtXYz6SstQdqyag6uGZgJkX+2KbBEQSxcTzKBskY3c16ZgGIR+BGcnvQ9aAbAIt4oxWscAF16wVwaY45lJAJjkE03R2r8zhOAOQfuh5UdNzL7Ce0HyWcuaVJ02BBK2Opqvj9IyUj6iSLsZpiyMU1q6BWAmKmHSPoHmPQ14vwYiWbw7TFqUDS6HrQtlTpp2Lbesg5YSV4j1wlZRza3IC1UWBA6uQy1wurLJGIMoDgRGviSeLA5UsxDGEWURZpREiCoLpGNMtF/42z7HJBwuGQ4a8wUTzLAlxroUEyh11HOPz65c40MQWddzQJ+WYRtQy5FEDxBhdxQWoYx3jPOjAVVYjY3G41yBO57PbZtWUmCxk0RI8ft/0OTES0SRzHk0FgeIo+mseTdvHMF5iYqIKQoGRBRd3yhoEYaXw1fEm8wi7g3Gpybl1HBPSSIOK9qmR/lDFH80H74j/nRytFaoktAolt+v3YUwjqgr/Po3Tefcyc9EEtoj+0CsXR7RQ6MXT+OMkTU2znHJxF6SQNL0pR9QryuxdQdY0StKBJuqqGjnp9iTMsQMqhQGIJYffbBMD7Jgr3Bv52ak5dS/oUPAfp51C2U1dfUz4mEyetn0AACAASURBVKo9KLsaov//KLw4mvr7cSzIuVYGQoAoRoGctZTmlynryYP15NimfEaE4BQpblo5dJxl5mxNx7y4iHxkRPI7HrTsh0jb+kOL1WW4I5mQ9Xxu9TjMUhKZ/pwRLz4ChbjWPdNp0Zt9iGP5DhAgsBa6x0ObAG1GBawt6q1FcN4mjQDfPS/3+Id/8qfxi1/8tQvYhCaCAjO1o7j4u4Y8UFfIB+LgZnmdmlrmHsozbftoWWNoOCj67p7ic7vR+PKsaM4Jrq4Ah2j++0M0yom6x+mQx/nC56dMyuRahm3/y8nUG7RQ83KP55eDYwIYazOxz5v48M37+E//s38Z/+u/+p91UXzz9Xvlan25jfEOcCKn+RxiOkOTnlS8UEhMI1l/UPnYz4vyabFZx0WVwgGMaZ4HHaq3yXRVCjMVsLAbaqixS0xFG32Tx3CZY75OOvOEwKMp4xJhn5I5qCWzqjHmwlku1/jw4ZtYqiYuv/t1VCXavkyup3lxkBai3q9CSaH1ANIAfPF5MTWa1ogLOk70bdxrXPp9FX1DfNEixJ2LFeAsllu0UK0wUkFOD7pMgaaYEya+it7WlFrDJs4knRVF5DV7m5iDSQYt2IgK5E0RI6NMutxsY17EZyCKJC88XYdiyTRgvGPcgs6Zgp1m0BmBTFG/+tDHy/sifvjVEh8vQ+ToNOs66qKN9yfb8CtiaNnjt9/dYpxnubiyfyjkaO4VHdDW2qdQgEBupZUiHJsM2byOvsIdeI+mY1oLOkxmJo6Pmwx+ABJF6+QOQCNCZifRUaWNkc4TOjffRUx4XnpnGaL7pfF/vRDrZLdEmZmmWCEad/YTBQXusRtcKumTIm677eh15tl9TPdqU0AR3+OblzZe/t4fypgCMObL26SzYaBYxVkdF1MmzpzdadpI87qtY4oIgN7lkGgaNEAHH8eZpnnURAActuMHcbaLuhgpmvb7gNSETAZ5cBLNUuDQoomimISC6TbPGncab0oDzpAbecK8b/RZOBQLVMTVkD1Eo8u5p6Auu3JXnBFMxchY5XNygo2xAfjJkMTnieOPTa9FG6SJGL8TgEZuw3OUkqa4EcaYStRuxT55Kv2IH4OTVUKFlKEKv9sOrRRwqs9kbse6UnCb82cFAWgzyFzG0yBLQXjPdVkrv04aLVwoNbXcY6+ghqNpugos4zvxXeStrudMTuseN2itaC2ZDokBUSgcXHmnZKCKsRLRE29R4lDJSkKTyl1jvZ7gDLrfAi2z5TaSvKi39B2L5zPfn/8HdU4xaoEmDoB8jo4mhWKTT4DenJgnNQ5N9A3vDLdrm5wxObXDqo16eIyAc/wO/pxosnI+ZprP9A4tuhuBh1srILlBWBaqwWztOya5UGl57oD1TMOVycP3cT4h79TGK5oFqi660Ozh5LlNLtRppjXyZuqJz4HPCFlTyaQJkIHfuYuGi4T2nBF5onCL2EuDJBPZuLCBiGqAAqvhjOm/EmiLFMRdjwkR6xh8wzmVvE/YArp7xbdlwsb0qIsK8E81kKUqfEUmjG4+cM+E9WA/BcBcmgOacY7bWZMn9g0/2jnXa86ggbVEjY55CucTtFdoxfyOUmeNODbCaLiLGmXX0qzSQMpoT+AZzIpZHe1Dtwp7EPYPNfDAumfax/vEFBFjRc4jaaYNVAjcfT7oLsOgBs8AjKJYg3gD8HPRGNNUg7/T0D/J6IueA0q1iMiOINppgPidXg8yRpZz/ejYPf1KM3rwOuHPwmjBCQTakUj7eRvLfYiCO0rU94hjzf0EbR4wnDguxyD2aPUxQgOYJSUCw0/iZTe05vijoDtEm25vFVzWxRAo2PNbdPguVIDkyGHIjoYl2cRACPMyBnwudJqKXAHIuC/xUgFkLXFdYX3ZN+SitWt3es5WziOAOpyWuY6pnNBKw0S8y+EfQK4W2weQhPrpy3hXjVIUd9VhXXeMw/snMS5fr3MUdSdtZta1qAagG3CxTPplK0GpOoEdNkyByRelMDUF0HQxFcBivyRqnBojT+b4IhxSot2BHEkzJcBKBxALCkRe9JAGpJ4Ab1NhKEj5e/SGUMEecRPH40kjY9APpif8fop0B3a7EYFqyMXOBuff0Uid+qPGz/x3RILchlFUUzmhQqlSLB2Hq/+8NAxMQVociLDIXSUUVsBwaoJ4PixrmlQoq+eB7DJj8mXXqEjgwoPmyeG3MWmcp2gOfUo6MR1M0zA5kLrxUH6PkM49SgTTSZQtxzcKxGQVLHdcdVueArM/JHSlMWoq0cz4e6a10i+pcWEMjmkBOgssvAm2tn6V76FnzWX3yIiB+oe2QCgj+gjQE1Mx/e6TWys0A/Kn3H+ocGLh0+AuBMXzM1OsBd+RKSaXjvSciHe57CQsZ63ZVEiGP2hI+X3QRO1EI4MUaV6wwubZgIyi4xIdN2kvdMh4wuf8wtQYSviONbzNnCiGQFFt9mSzIFF20tj/sdb1f/kTKQ5FVFuJlnGL9ZxdPyPpBpVrmab2NrYxjcOUVDsI82dEadUWt6YxkTD1PYWKwmnXUIAG3dl2Ngow/Unm3qDoHO5Exsj5nwIcmlnSvqogw/SIvZtQfJXUpq2mpDStU1O/oJF4P4PCitjGBZeMV3CSs0bnrqYMlFKZnpOd9ECtQTuhoGO8wTNjPdAAz8PgvDaAg+REB3QEGDQCYoiGDQpdy4Sg2ea4wkoA7csjII24yN3i+cBFXPlQ5AJCuwVKDwUkhYNz2eZ9pfVDiVNWJzV0ecEFcjBFgwJh5IwRqSnRwO22KddF2BN9J0YEmkRoXwOUvg36y00mUCUXeEF2m7cw3qnoRZe9FzUdt0piWWpGuEINS5nvsOrW6ITmMwkii+rY73E7v2kis0znyO5FVF2KX2CKW1bxdpnjpd2iOxE8xxnKZQj9c42OwTmFrcKjhQDGPi1RPh/jqSzjer1oj7cNn5m9TeMErRaXyzr27hDVjJbDlyp3gxpOwI1Yoz+00VRP8fHTp8ToAOk8K7yYOI6stS5qHqDaLHGdAAiZ/rUxQbO5ZPHuZY3bCJOFz7jG2w3jJ54GNPFeRhsg1qd2jZ98aORG+JtfM83eZNhT1tBpi3j/ssdlYK9n8cPnJV4/u3CWs+OddZfH7UzrMUd7INd2jq9OuTJRaa722S6gJDMhD8IQuu875fd1xehChTuCZuzO80XvXmoK/Ol1UzhkUd/VqONIiylP1n2IebnEVyVh95hnoHfZxU4QYZWLvKnicpulY5wpyGXCBhhgeiErY8O2HqCSBod1LPokRRFaNAo0PlsyY6BBgM40cDYzwVgVAc7vM4iWDOnkIAg9j3mTyE4+CcSYMCXNuauOCHCwls9SxQ1ommcwi0IOR2+mGji7ynCJ8433yN5FzqAoCX42xRY/v5RhEbOblRDueZfRhWIECIe529iCZoPpfYlxS57M/Ggei06yDBkIUQRqekhBZnmCpg8q+GkQKGZplHIBYjwLTpgVpghU9mWKEnMqKMJMgIgcwOgNfTfUN00w8R6gqaGwgLbL3ZE0+DxBTGJEFzcdEBoZ+43fBWOBf2bKDh2SbF+UK2XTylGRCxvDH74vIBtfREwXqMqAtBTFyqW8K4uxYaECaImaaLnQcF/ioKbGBipMKGF307CzZgGB3rUG1ADhBLzCgCADONviwDlObAKzrI0IpyqGEaAvYkcrTpbm3W6eAB+cLzBcAJ9452RF19sYkLJoTurjIZ7qKm6XL4qrYb0CDCu7VZ12HZesicMCJd55vDJ94TvvcxTzKjmNjArZv3UTpwIHWj479SP3Sqf7SXWOjBeZsqgLl86MhmxmSqW5VKNaCsMYJirMpQEAoTKvwGUCBBrRsLf76CYYwKwVyV96Wqb2VHqsKc5ZumiePzmnomqnKf1UFtFIWzZHvStYwvXX5mZVMToCRffYYcIBCcgpFud0AH+WhE25oGnXbR8jd4aieW56l+NeSw/P9TlnVbQ1AJ/CaFKCNJM2QDmmmqxgPjONLQDpqgn7rFgKGHY6iuzCukX0VaHzGVQa52LOIjXN9yKaAtbGFqP2hU360B91iqmg4aV2dE0l6VddOUNTIFKp3EZcV2nq5IWKrhRn0YfhJmaTNNBkopNlqv1owGOYkoNxT2Yve3eMuFO7M1Gu44rmkLqFJguHWDk7YypVxJi3uhdrzgfiAGsbZ4n6LlPHzSZZ5IBL3IujchU3jNSmKV405MrFnuLZw6RYGWoQocHzJe2B72SOfDTdQc8YLaomwvxf6irou+inG8D/lnZH5zTgwHAdYpDfBu6tmzK2ATb59gIWyiKuNPSwrwSh04DbHZW6o4fWrIHfPZpDG9uaxXWCxchgwOeE3J3ddSkmrmVanC/qcZDA4JA8YCMHeMA6QWtKfSL5lM+Vp6aK7uUYr7ddUrqyySXRy9q6SzeGDT6kh6JRgeGrkaZztqSM1A9MFsvJYVMuYRokMFZm87sBUZYLC0s6MiOzqdtU4cwBi+GIGsWFSRiiWSMCLB4KNVAmHoIiJVio5NDgQKqC3YW+aZK9aFFkQ1YcRmmShcZQUxA9KBAWW2E72B4nt8VImBw7OfCYNNp+39EMSxzIedt3TfYYYLPxeEbQjci9UwEuS/1CukPMAvK6ltskBhVcyHT8ojWyqDDT4WeTGXa9ybxCJg9ka3FBkDElFw24T3ae+727oKMeRLWQVTWTPTfSDVS5ARVHFnlDzlzjMHi5qjk3iUJe+YxEXTS1mjdcoEYQCFBMDsXkxglyqqYpNUVyfbV40flMf0fT58YLeoMpljSzGCNRdH3+8qrmW80SNElRjCSr0aXKZ2MDyNYdPjuaPZpfxTg43+uRxcjn6U+gU6scqkBkH7bdCsiWk5Qp1KwnFX28Iyy+k2sueIX+NxpI3lmiQz+aOz3b9P0SC8KNK45hNClQdflsTKLkVmgkXmiuchdprJmSmcaq/Eu++9/RCz+0mSoEKp67D19OXFAh/lKuI807h3k6kJRHaWKqG3iiDJSbhquknFdMO2MqRPP3oOeKSmVKiXB5ZdNBVXoYYC2a/LMGQZh0OLJOAR3czgpdpjivR9TTeazENGgyZSQQZzcKtC4obMlbhEaERop8wjKy6QwUF1cRRDncsPOvo0TrCRiUtbFCGR+v8Z4QdFnATyrYLyowiujWc5RMfXm/PeeV7avRHGJ2gRqmodmvK13Acbtwp0TPBU0zm9eiX+7VQfbhUMU2Dkq0SFo7raZs/Dwm8b3MVHDEm2W9TgwE1MaCi+C2RXW/RXdq1FDTNtbsL9BAnKx5HaID7dG+fxeXj2+iu4rBQ/plhnbSwQwYinDuMRl7fm5Evb++DXLINc2OInSNdSmiOWZRk5mKcL6pomor5QqeBxt+gfp3rf/5dkMDyYU0QzXR+yTTLZvn6A6YcVB3cYmSSYvmBP3nHNcvn00prKFfMd1jz0+xTlsUUE/rPqbhLER1GMmvgoXb86Ti8O4UWdXF68dPWmfjClV1l9sqHIxc9uKgz2ja+Ywgms78OrSenjGVA0D4+U+b+OY5j1/+1Tm+v2XxfCAQOQsGp1+9e1YGKWfs958v8fkz9FkKNsyDGhXRZaDVfoBDuYLpn05VYscQbo2+Y4v7eRKNGEMgDKlor/oWxz30ks4hpOk6X9CO1oqkoXGV/KrK47/7n/6H+PN/9a/jd7/6dZTdn8S6vUa9fRENkSaABoBNArqO9AHdCnpICrUpaVA4LyiueA8y1ZKxAQ55NK8ArqGzGmTeoepmpZgJRHHK9idc2iHxXzSF8pkiqIKzlKkBehsOaDHIU1h7mogAEEvnlpwCAXsIkW8Fzqb6QO7TEJc9cbTGzjFK/A71kUznxL33pMXUYAd6q7D5MbNPXDvXGCos7zKAkdFJKsgpqJ0rzwytiaxzzAfmFOhJcSZ+wwVZzTWutE5hpDmX9o0pf4FBSKcJFUAsBbaaLclDrLnjves56o7HwZxi242EYqGSShRmEe8RZg//llOPI7vEuEuffYuBoPu8VAyYI5nweQjRqWl4OfcnwtlpSjemFjhKJQCwbKO7X/yd1czvcRPtEA0fBiq4blofxdLu5cacjIuyPa5jcitXpvIWXz2RYd3Gdz/coqaZqPoYoO2hza0s2dC0EomRnFi5ILfIm1oZy/w59HyCSR8g5+74odNTF/f5FueB+IacaYQz6W4XR33k/I5a03qcj3vRgdGIjZr201wKAMyKuGxlHKFop+gjpwwCJOGGzTuwmU9CzPXOVCumGlDsIP1/1w80JNSrNDuYujC3UYxSnjJK11C8lCHcUnuURojyqOQ8pP1cZ7nzA5zIHIfojvsSM7TTO4Y3WZBqrX0jAxxqM9gN9g6htmxlYoYCEbDbbBOB6Xc03NblMREjd4/vjsulGR8SOemMA8ATiwzK4TZqbYjtIxdktJ4pGUHNQhPZDlvOU0F5MyxZ9M+9vqfrJutdaeqUL03thVP3yyGGzxeBIproL26wZPwncxxyDHmvZB7m0eAMrygMnINB4Wg0S90twzJq8NJC5UcKkpfyLeDcgEotQybOH5xDcTVu83h6OsSXj28yLCOP0k6qgHSOgSOtj9oEqRtyKlx+l6xRDE4zv2nyx3nI9A3XVtXlGywja1JFZQVQUtzZpqg/KmbeHXtKsSgiEeBEWsQhbtIywxD4NO9x2LM44+UCS4hJrgYRPn+ZyGYkJgis9lkiSqxiW+ieALOo2TrFcBwx8WQwsi4yvYSuekZbvHNukGAZov9P1OHTIt258tD5HjO+APQQsMEwvluiq7L4e3/6D+Lbv/1VfEYuRj2BnhZAm3uGM5pzUa61AE8USySIhibmcIVgb1EDrhnMzjKmgZ9TRNZ00bI3ayoXeog8jk0Zp0MbWVN3OwUckwKF+OJkhjmBEIdQdwzVkJEzH9rbliL0QRH0hMMTSZFtnEGnQxcykn8mXQP/Lag3FCdiQw7HgzNmZlBVNhMLykHpdOg4rYJIgApzQY3TpAkkhwgTTIpmvnDfH9QAUsC3xFgsuIk6/uMRW8EhKUdNLhp7NcYozRbnA0GxEc3hSUHocjf9/5h6t1/J0jPN613nQ0TsQ2ZWpV3VbrvNmBlEiwu4AoQEEn8AXCL+Q7iAW65muGckJFBPT4+G7sZ2uZyVmfsQEesca6Hf86xdja2Zclfmjh3r8H3f+77PiQe33dQ4Nm0j3aSNzkznKksMD3jwdgujEVTeJI5gOBqKw213T3nKKFh5ifuG6wEW36Tt43NBYt0WuPgnX5KmwVEkNq2gCVLzIGtQx1TwqVynXKUUC7DHheybKrsVz1VaO7j/TLuhgBB0yvvDZ7zRBhU/YkMghVHvuUqKtFAgrTgWO33ESPKCRoBjXeiPpz7O78Xx1M6OcgajSdsprbJb5hCtcNXy94fS5GGDCydpyfb8Mm45qOsOQEZ5aOP1/Opp7J5XKd+uPcLjzajmjZKq77VHfAg5paCSpbabYFF9aYbftJKyeub3+7kJo9s1i9AFodOKy04BIdddsuc0Ut7nI6Z3i8m6Z5Oa7+6CQDqRPSxWA5A9mkTfX0ZNzuy0TT6f5QEB1GghjTyHN6H0nh3Fr9FUFPoka0zNMcZLS9xGb0a28/e1UMRCS5GWGHtsYjJo3niXdvdlc6fsAAydc8QBEGffaZSmjSKSUrVuD/F07TSx5C0+cAgHmaDWeMD9/9iQGdTH1/MkV8avGNzhZEe+2zxocgzVTtEW0xT3FfefCoBtg4DpVoc7hj1QlUAR22qJyzMZhta2UOgz8LpVoNZQRpqY+0vUbRmHCvScGIRcVEu0zVh9c6xTiJ3P0D1xQtsNakTPy2MiEgK7dCiNk0hcQgtEdR2uUWVYqTPVw3VSsn7Zv8ukSlQsNu8qTt//WoXB3/2bvxcVTairnHEBTW5RNoUmmU1migz7LZQmGYmXlSiGGXud7qzpce2xUX7tRfm5F8UD0ORCwUEX9XxdYxnmuGtRbVrTxTScQoEhDgfL4QRKR74YWZlzbM2j9BRz9ypajWh3TGkh85RLbHMaIwYosAdkQuGgZ1jDIBVsUe8+PspE5/npNa5Dr/2cdYYhkFDzpollmGQ0gUYKl8ZnpprLGo1CqNF7LXE6VPEffF8qt+2nT9dIkybqxgX6hzuQFNAg3ssmfv/pGpena1x7o0cwMHIilSjmpjnalmt2XANIArlgaKoUSwUNDcrVPAdDbAxQWEVAkhkUQa1lcgnZF41+tQ2NsxE2nBa/+90/i6c//Cm6foyeBlkO/+h+LOXAQZAoinWcZVREUDMRKFD6MG6ieMA6nrNESMmeDcmoBFoSNDI+S3Q69k7tz7lcjBk9gOKCtHGWjuiFk1ssA28LTab3DbFIcG5F7y6TEesFtTdakqczQk7H7H80tvIV2HNpxSiyo6bm4yK/7Cwl9gwaFm2YNqiQyknnpX9e1LE34xoGXpJ9YICBZkfuGTJoYACKuQOT8hs+CJyBnFOi+8FosEaWq5KT5wY65Agw0YAZMIEwQdtXQ4eJDbTS1no3NV8Y5OSxie7uYR8FJs8ahKaS/GbVepnkYLwb/mjP4+jB6IJi3znJyL1F86NB5HnItIuC2UZmck2l3pih+EPpc84iBaHy6lgjOjCs3US6QMlpx1v8D9A2uSGSg6aa8901VoitPRvYI0dp2aEwOugcXRR+CtJHBy67PvMwgpKqS7lxnNNogCk6QYdmDa44uxl+U2xjGqaBKrRSDWv9fBlouCZxU6DZPQNr1YGYoKHRv2m9IwlCU6VhKiwiKcrZi7Z4Xut4QCuKBlDUWeqnWoM5dlb2FmUO65310FaMNc4HXl29ZkRwcGdukjYoB1PnAvsb7z2ZeuyjdqJsyPnFDJvy6M3PY0drqD+ghR5hjTBSpB7b91DOVVAk7jlD+TPN5eah04C7+GKmEMh+rsaKgYsnKzx/9jQPgmEq5Ub/ZJzoBslLhqSA+8izKc4vL2rMXB94pIsxJYi+4u92iU6KoQpaqqSTyQ9MKWiQ3ZrG4cgaovbrtf65B8Af8gRV3EgiRJFhEHRP5AzVin2QnU/7BPrkbsoFsr57FpD329DE7ue+nORZiuwRc0SD5hY5C9pDqNM7bZp3bWKNonVek7g/lXH68BDPL0N8/kwkHWczQxAMvHhPyasdpaHnfYO1w/CIeyjUHjpo3uoMR3vY8R7SS2Qg59Cvx91E0SxDFCQ0UpE0lpNo5ZkRAUrdzUMUDKcZyuGW3TGOsVu7ml8Zua2xIo0AtKCxLrMYBoZUhYbY1TwGbTvv6SAJziQztVNzFHrdJFPU1ONpxOevnajQNOTpjdi+LGYaUk7aoZfBIFITmQ4OxPmwhbMvgZQTG1jE3eN9dC9nZVzL4ZZzSPu/RhLKRZb8MK/iWOJpgQkYrrXkO2PoA8jFoMNU2QXDnoreCzMpIrrNdsgK+rM0qraNpK7qTWgGbl77NBGeufjkHJwgg0xRoVlqB1HFayGskg+s8ZLro7YR57dJs7FPAGWdrQYKCmahzYkpTNHi6lnFsaJzhw9s950aOmvKlPbigGAKSxC7vtsF+Bbzs7RF0dzJdzLLqYoYe08dgKt5EPwOnFtpQml2eAFE2dFBs0RTFmpSx/GmwFeuX9sQVsRswhTju+4CgfweOy/0SkU44by1Fyz/N0WDTFfkaOYil2kLG/qxRhNZaqPAlIOJlrV21nEybXp897g3waMOGeiaRkl3jQpNPsUt0zAMeZhoqRB5c4rbkSumr4zz7Wjj5he9Bf8Txz7pKFmULCQ/RjXJQiZo9Dl8cyG7fF8OeBkM7A9K9u5vGlimSSwGmjRQS6GAhZp6xWSI1gn9wZQkzItYPJfzVQta7naKQ+H3FjFgrbw3uGoKNakkBDZX4y89zM++DtaGmHpLLeKgY72uujArCfkZb752/1OzrOylfXLuS7fJjK51z4rcDygZSO1aSwXW779T94RiQg53LiLejH4sJvfvfUP20F+KJobYnzWhzC+jMBysbII0pRwOFoIzaTQdRUiADme3mspGqygqcCvrVLCXZCKCEijqgMwmfycma6xFFV+5PwMDA5DqjM1BI+bdpEIIoB3+cIRj6rlglw1Kybq94a6aR3k4xZfPn7ThcH2EFFdsnm2jDf7hVEed3TTNTJdrvPvwPv7uB6bWiyb1MkjgwGEij/HNioaSw3mVhTVaEGIeht4umyhw8gqDji36K9NQqDGrUBK0gkySia9AA0IG2/Hhu3h818Tzpx9U8OFg22TkCI6ahqLP2SYo3ZOGTeg/0GMmN2zAMfei+cri1jPMYWMu5Pp2rKCkQOO1cUWKZpbC+YYGKBVNkSHTj1+v8V//d/99jOfn+Ff/27+MommUgwU6W8vpc99XmWym1u8wYWSAtrG5lyC2MKdYGzh/1moYKLomxOxMT+dznGQVDtpHlt/q/XpdZVwDhZJDhpmakY012oJ8W7Izj7vTM0hoLaQjXZ5iKx51XTnZwL1dXclsG4eLDjFQMfZa9h6GZiCBW36I9r6MdO7jcoby2VubDRpMUQ0PD90LdH8xHhlKzHGFNoYJAOqTZIlxyePu2MT37xmyQfMBCcijbmnKprg/Mb2+xes1i89dFj99QU/CVBg9rHXIRQV1ltysNR5aGizoZWTohmJZlNmqfcFuzGM/iIpIY4CGFKMc0AsxtBk6UIgxu4RqWREMbqsmsefIaWQYhakSZyL3qzR6L8rYDMLDIE/2uWq6ubeKONn3I/Y/Dm/p3nS2UdgZ6VpXmdQ7SF1D3ll/hjkDhRjrTiAhezVLzWm+1vEpzxmWA7EKbv5kMyXHSf8uUe9lopdEQiHB8bcbqUmatEstMAzRIBhkTvl1Ro+kOeT6NPHnnDN7SM6Tkjx4f+X3ILkTVZPvxEASar1C40uhy9rVyFeEwkYkgVx4C5EnFsnHKIR2PeWC0zJNGsXxXp6wh2FpLwZPJWYU9HT2ZhgqNHdQZFnDsIE4MoVgEMIg3gAAIABJREFUaN+/RU+WsgxTjCLNFKay/jdLyR/jvdeT4VmNIgZV2uZlOqYyS/pjaj4V1QSRL5OGLVpLOGlKl7bILVSsHDRtarKJ1IENZFM27d1iBpmpoOZSqCOOvW/SDec+Uo+9hcE7V9i01TIdNQRsyQO82agDCY0af54LAzvqiPWmgHFODJpR7Wl8zz2OR5yJojK6SElNFI7Ou1T3geZIA3mMcFbaENBTHLABKRzRA2rKnn1dYDjwr5LoMAlLoOju8VpbxCtRLPhgCOjfotrXmRD5fShB9S1/AEmwGYxGdEhziCsh2oyzmTZVlGu3bXiQYC6iMHnMZfQtnQ28kXtX2JiOVXeABg9SpP1ql2HRnNA8cE5s0FkdB/OX3z3Ey+sYT+ctKCFBl1i3PEtpP2HWUNrvAwjrP/k9WxxgiqRrdP0sjSzMO4a3PCuMEjE84UwUMVXXvghZ3Yhq0b/HAAjnfBt9YaLDvWEANd7WeP/YSibQd7DkHOMD2kYDD/KM9h2aMQNa0FDokQlnGWheWsSV3Fw5kDpKQo62Mt3DPIfd5s37mIaWWqjQu8FAEzaZdMwa9th5lXqG9QAzCNdRGh5cQh8eT/H88iomCdrrtwH/kNdRTBcNI6iF7SRtg6RZsW7cF1SLoJ6u6xndjAmMFgZt+H8QtQFvGG1ijqIwVvSHKU0sedSzBtkMOwfWle6r3U3XhT3AJEplqnL+QdMtW+/hN/weiuh6sGa/57gwSx/KbpIX0iNLsFRUekYnXEzzPIrDUcN1GkXVOJIBZdGBiC6hwYvYaPOovR8UmDrF1GRrPjVz251/2dgZ+gwM1ninxR60n8pb7i7vuEyssM2SJGKNXs/FbELRxuXwU4jtQm9C40DtSN0Oo6lo7iNp6+OGcYPYJiog7ZQpRIgJChSEnoXgzUxGG+gZdkqockesINPP7OEazrnhtcZi943SB6e8MDJFs8HBfaib+PjNh3h+fRW6KPPtsoz700nOgs7xc06VmiWhTg5UFz0BWqgKBhqPWhse2YBGkEwHBA2z7ozNlqBpN21cLoXWsa7j7v4xnl+fdbxCHaP45nBpmjqm2c2vbiCFufIqnV2FTohbgkmPHiiHFJb5aSbY+G1ixuFDccf3psBnHUGlhGL65tr58/fFaEdgJ2YWu0kNtE5RO43wAunLiVPQ9j7VE+2RRe1inlNJNkW4wyJU2PV9amSaxnmC6CdoVri3bAiyY2KRlnG8P2lhd1eIGrYlpsiQrkUHpg2U+LK4CRIXgEnQBFoLBQkEcuzkGvVWyGjq72oiDlUb154oBn8O6J7NenAO9BSfQonii0OC9/I2QMm1+6doRUJfjYYr+mGniyoYVVNRgoWpeZ25o/DiXUci8bboqS4OJBpnce5FjxaeUFmdinaM0yBgN/6RpsTOpfw+0Z55H3ddLqiGo1l2pSHFkrREZBY6+FbFlIKR98ma8sC86DnYpUXcbbmhq8gKnrw05YwRqGsDKDFg9+Y2L3DwvckmmuJM90YQJ6Jw7iVaM98HzYJETzAhi2dPcSOGwe7EzCEDCjlcQKaItimigd59qkQBSa5Qrmho9iFEkccxr6It5/j42Ea9Rfz452cJ7h/vyvjbL0t0K0XhovdFSLngiVvU6BCYfzJsYJqugHXiF3CuQ1gOiktxQ8zPVToI3oO6BMHK4rVfYi0aAIyopU9z/MPKMApnQGgdy08qHJit4BCoNDqtnUousQsFZ1HEy6vvNwUYTRT3dEtrBwQf2KTTuA2DClKroyGVLDG0D3H3/iGuX14UBPzw3S9ES//65UnIMKge1DrYXEy5eQm5p4o8ObUxdxcVQwwruPdCfPZgajIe0aoPE7l+J9Ees5m8TRgpUHSTqFKaR1ONKKCH2xSPpyqGmSami7oAgYWRwKCNuI06WiaS9RLDtYm6ukZ1OMQA44vibGUPkLI2Vmi/dAE4xMnePo+1TmPqxijuvomB+zxf4tJFDFfeEZyuCQ+fomhb27yPF4V6DxsmCrnQMtYFBYaHPbc43j3EMb3EtID65XHfjHE8lqItFuUa05LHp5/m+HRe4+VC8eE9gbYO9880W+Lh8SHu2jSONVpsrgFTnS0u46zPXJlMUyAxxGHooKxj9u05hoF1B9XsFmca2lMSy3WNK+62FNiTqVQg6VDhkE3kwMBMs6+zGioy6EYVwSBWNkJhmIObHkkdUMekbd/jETg/2dXQPVLIi5KnDEmKKdAFN5YlgwYaSFGjPJ+6Px0CdvmF/RFmird/oxoUaNLJQO2jkH1jEDl+4G3IiZEMDAPWGz4IlD7au36OPDE1VY6SCpsn9gSNP1T1XSe+sy3kiipnUscSSd4i234jbwvGKao5lsip/vM2mnSycRgaXgZhovxRZBpF5d129BSuyRSwW8wUhcr3sws71wCajv7XrJw5xnXU0NblMmvvptgZ2R9hyoXWSPmVuJGOmsxbniVby5ih+1H5MiyXORvDSstzQDv1vDKFs+l5QouW5AZ0XmY/lLpgUApqEKtCgzPONBoHHNeFRho9A8VDs8QJ1rI/vKHCYsBDO5TvqtBDKPigQPKvU3K4FNiqbRylYBONLN2HxAzFkAHpdzECoJB/a8gwYtlirkohj4oO29853iHHl6Vu/Bmsm8Ftt9MVmY5REeiPGrwz4N6WaGTARYtzi5eBqBY0zNwfzJ1Awk1nJH4DIxIa2CsFrQzHbPoBEOhIArulV6nZbZjHQThlvSlChe+PiYycc2GdMLu0wzEDTe69fRDwm6WI5t3lPfOQVcwnqhP2dMyMNgprR2lhgAK9k2tTXqIMbJyOyvvXNG18uEOatMTLBb2oKdH8f/JF4FyF7jijb7NJCowDBsMwY+Q0K60nul0jqnwZsaOoWdZezRbXzb7ENWjV6XzPxDx4dzzEldzUW8SVBIH7Y2xMvjCn+e4hsuIQf/7H37v+zWtHsSxuFAUkY/SVJ5Gj9+N+pgx6iTKB7WEq6yld4uN9E5crDra49cLWsGkTdV6JtrXAfZw4IIZEfSxLEYcmjW5j3+LeS+kdM/Urq0NDFuIzJvkD0IAOoGAgg9lBVNYSdsw8S/pCZIt015LZMWjjncsiWa6i6DMgIH4C51iZBSrvkmfowRCDDhpnKKLUIAW62WXU0LjgndkZeuwf1CEjUVHUHuxN6kc4Z9nna9eM6nEclyUjQtY8wwtkRNBS80RmP2KW8V2Rj+W8M8SH4Mx+laEdQyLyU2kPr1wrwxI8JHjHMPGrkpgH+5uol9n/Wynjc46RQaxctz28hLnE9fOuMGxnJzpSP8ktOqKeADASSRsm9oaV2LLJKK8aUFDTTOZZMM/6pI7HugIOjbo50kA2OwOV4mCKkmgJhUN74sKEhcaNfyFnPjQYLKKqNrrBtE3P0ZpHGW+w0NWEgrRQIO3UPKbsdNw0kFUpKhnoY3tsYxxnNR5dd1bB/P7dOyFfNgonG815OEaImLJzcDns8gTySJYa5Okb0wPcSV3ciGYI8riHy7NKaPq4Pop9YVQCeqxPAjlR3t9+/VClXs8XNX3j7JgCHUZs8vJzZ8qDhmjQpkpeJTEdpsFCw6GIR6xNY0o4eCeK6sP9gyJBfvzxT5qeobWkwZWxDTEOt1u03GP5Ce9OoTzoPQbC15RHVdfRT4hmkzi1mAx1arrLtBQMz+QNtHKSyYqbIcWo8DtwvmNyvFNMMVIBvp+HXmLeqvTiEK0BZElGKrvYf0cUZVRDcSsqSRLVgY3lqoarqkA4MRdhc/REH0ptVXKg0aT3Qi6gCNiEhmbHVBgxp9JUWaEU7kIYQanO1ofwOQpq1p9JxaL2BVRVTrS74xsDEE0AafShNLMz70WXDmIaMtaemlFnTcqUaae9Ss9AYcdByqoEYWUIIATYmkvQZzY2/sO/g07APZ4Hay2ZhksJvGeWytRCehNnwmWg96JC83ehEWVaD2p85Shos4g1o2jxFFqGFjs9jOnvhmU0603TOKPk/DwNpoiPsh2nimPU46gODlJoaWwqaI7QwarKo/kHAXh7fzZcA1Oh9K/D4ozKkml2Ecstk/kFmWXw44W0ZGUc2GyLLI51Gu/SOa7XVa5q4DJPCtOFNr7F1tRRYNKyzvGubmI9RCznzigDa/j4GP3ry25gBL15Ub4jWYpGdMnNYj/oNfSAiq4AeRn6dHH3QMoj1Qp6iUJ7RTFfUJt5ZwEdZ+IrdhhTzCQug+ksmjOpqcA6m8GIHZp5f4kfkV2OQuBtmpBnhGlnUd5/G99+/138zf/1b2PteqGorP3rwHtEDqWNkxD148hGP7ZAv0l6mYmtuK0yoR/dGPOrpAInEyq7Rks2WXqItDxFNzzHho5wXKKqEtFAH49NZOvg4GsZs2RCdSfcUhsP8KCkM4TitSWKoGnYu9eYLs6sO96DZB9i6F9VHPZdKNCZApWcOPa2BBOhkjVfyyH7x6cpxsuzCubPr7bhlxNsSdwFVMtb5PVjbDP5jFNMwywUdLpSFMB2wcQri0M5Rnp4iHSgwLWRyvt6jfv3rQZoNGqcFZ9/GuOlhxIaUdRNPL+c1Zi9O0Z8e8Ksp472eBfL2sfT10EUUnoAtOY/nqH7OQ+PLQJXbckEeB8wD4IBkaUxTExnd9ODcYsF3RjF/pLFFScRmWAQj7DG/ZEDeozz3Io2x8d9OQ+xLdj4gAaXHhamvEu3mMerBohM0Al0x+K/F72WqbBD62Uzv8fSKN8PmiYDBZB3zhaK6G2NX//VX0R/Pcfz5686xwj+pgHGAAMKGie13urtJq0p1Mgr90NooV1SCX7L5FZJViRFPVSpLE6nO+n1haI4UU0ZhFBohfyggxbbhd/yT3RGnaFqYj105F2UTh0TiOJeMVWs+xLjmpwiywNM6Z8SDDFs7+/M3DTSESQGoxh/f4Vl42Yqn4Yhcp4LVDutWRxc6eJGNbeEtIPQaH9U87REitMn+0UK1XMvxLdMk3ybCfF5UC0Lu7pCgS34XtJvOCNSKD+0VwavahsVa4BbrBopDVtgOxHNkkZaMTymASLywsZ7GHHJwI5nhJEcKPVi/wdC0QvFBcCsYYgKSmB9uXwDxOrah4M4LML4EarD+UCjQmNRyd1WzVrgegz92vTFLKtjgEYhtP0WHw5ZvHZpLBmavkWUPBm9yB8C1MuRWOj/obtixNMjb9qbB3SCnG80cZT/NMCsGYW4E/2k9wt0hzXTRJlAZyeDM4s7BkOT7zvXSxPBUImCGuoxz465PYMEnZ/o9zRQl+JLeY06hTGuWzcPegAZONPk1roPr/GwgJiFxjJHz2l9mpw9tbZvHpRSty6w1pxRzU5sGRMUZAZOdk5+c2ZGL//huMWxKeKlX6STZsj25q4OygNNdGWYBtMEtoUAG8fCSIaFXABN4UwWMO81IIKfFw2CAAVJm7LIC3wLetdDkvDMcWjyGDDsoh4ngJ6BEedzUci05u54F0O/xG06R1Xf2yRvvmjAlSdlTPhRqHFlWEJDMUW/YhzHubrFXDRRL0N8aNhPEiOeG/Um11mJEQG6JpkaqwztsrT+WXz4BvbHGD9dQyifYqIESFl/h13LQMOmZ+/4JQY2fXkvJ1YGpaQFgA6aym26xorMQ2gvSP6oPagX/fgUqyyvJwFeR+tC4ny9xayGEiQVzexO5Zfi1DExWpfkIcqMjvpXIzENcGQ0lFGLk0ldq6kUrZX4JsnNTD1XeaFMrzTalEGjmVEDuY1C+9/0x4kaf+LyrlPn4ZE0zvbH4Jr47fRLbZ1H9/WL3LrRbStNgP0LqjFnC/UdQ7iy0XAiF3PJDsIe9s1RwdCAEk5CBHm2DNM1ODpouMm7J4fgNKIVKsuABLbvo9pVWJTl6aSBSdJW1UY3LYSFjhS+L0UnYlCaAk1AoIntjpZ7HIKRHSY2Ynfbn4MlBgWR8Ek1Ihye/iK7EFALp2lbkq/tSlXVcWhbFf4Sd4OEqUkrpA909qMRSPSBfI4MUhZuPqiZKa506TRubAQgahrnQWsjY02NsN29FA9RFA6dJ1BWqJp59Vxsg9kEjTJUVP4L3YBXM6tihD9eGFljOoXhjkVsTJpH/RwPWQ3UFnF3OEaHlT1Ilg5GB+SCQrS4lI7Qw5g6cE3EVTBhISOtVLTJ6XBUE93RNElT4kwXmlooV9BLyZykaWHKf2yO8Xp+UVHCnGpC/CxXWgdEg8ry/6CWcu/ncVCzIbvujIIe9ItN9I2W4p3J2cyelgtp3APplU+JzgP66d6EOx/MpkgqjqYxGqY04qpDpYs4YE3M1H2CPutF/aYzdDHjrDLE/0DvxW2N0+mkSZBcJHe9LU2Nm7I9T0vFijP9RKVV42VDGBvXWPDsiYkpyqB4Mk7ALVemO7gv+h5T1LDI7cy6G0WJNuF3SM0iA5GilDhdGsO3HNT/37tmchWbpPnuFLJuiK1RNUnJ5kRM5EVRyhnQWIOFi59GJ7tGUvRdroEBiUxsHLxNE2rkyu+tmPCaRkFb9qRP+hRXjXIj09Uj3pY+2TogZmwggG0yC3FZpSG5xcM334hekmDKUlbSJ8/zoPvDNFoZXZRJ0iU3cXj3jQq15fVLpGsbzzAZ9jw0SmqZ65e1CiaGQd8crU+uG6IylhimJJrTQ1xfLkL6CLMFYe9mYixexdUXzYVr6ydpUHD8rJNZTcCa1FGdnDXXT0vcffsu8qnTmicqAXSb+Asy/ijWCizAly1e1jZSnlFJriOOnaU1n0unxlxZb8TTDGMUmAVELp0lCOwwb5G1d5pAnp9f46G4xZWCY7aJjzQr6ygdKsJ3yScwD2FDzpdYWf88uSSJ1wFkqVHRDV2MiB8OXhxUo6wjK6v44dNTZPOiyXBR5m7Kl1GmNlBiNQOnyCy2aA4nsQmaupETLdNmqKPliQJ54pyV9bmz2qyzrAGl+PdQ2gYO54ih20mSyruFkrdE1r6P6+UsdPunrzw70+ygdHJwljgbMuVfKcyMrolAQ5RDt0XRoDWhoe2joinFbXHo7Kx4W+L7799HkraxMfVdlri8TvH09SVuGwUwh+0mLScaz7t6jfcn9Faj3F+5ZkWp3EJOfoolgFqqGFYMI0DlyT2DwcAAdZEjXlKYbka/MnY7jZCoAv38GuerrNeMEsQSDw8ETEf88BMIwiwXyuf+FgOOs9zBGlMjvq9NSBYGMUJ1rG8DV4IyC7IE2xfkEV098TdEKJk0SmFIBMQsMxj287rI45e//VV8/umnWF7OKrhpgEc0yNIOpkJoXqMUWY+CkmumWWEoob6Z+AXFddB4cU/43UYVSnLZFPBtui8aT84efp6AcPVNDJw4f3cJgAXMDAI5Vxgkc47bpRGUkLGW8mK3NZoMz4U5prQ2/ZX/EiOCDpPvh4U/FGXcPMmZLRLRBtnSheRRh2xzNDKziOgpunftvuIB8Bjg3M4ievZF2ChRRLNNvg+wamDPaNpeSQcMRRFEGopsd7MBi9ggPH+aIg0+a517DLuadFRhCJKtwtd281qPNMbS5LEfo/miWEczLRkNZxT6a597UrGDxig2xlpBD83ZiFnN9gfgHFb0le4B1zDrLOM9gk5p93zWIPeTsxiWCi7CQ2RQUBXzYdRJw1tJALI41WSIIlnCLIkMWGob7q9jMNAAvzGlOuqWN7ddqx7VMHG+DFAMtzmO0ABlxsbfpVxV7H0svDQgZHihKAKxjLs2i5+eZzVIorbKFAbWB8+aRprhKmwYNx6UX2ljl1+XKJZ4wOyhLpWElMENdMsgJ3CPNqDmQU8sM1Ho124MeujHFPfRq5FDfUkdAFrG85CzqO61Y1BwkEXSxPMjP5EGC7kXBorffncnFPDzH74KfVKMmgxxaYo9TMZZHKOeLCd6CYo9tG6QSYMcOFtz/3kXeXbyB9TQ17o2IecTqJZrStVRDD6RG8k4EPkCzTQomiMjoNnrOe35ndSlCuWh6dZetkep5f57PaBGoOHLA34grLc7DdsXDUaJ+/H5Yhora8ZKoSQqMeQYOhAH4aZYpkW8B/iLMO1D2wgiCaKcYEq0O0fvmdPU2i+K76A2mSNmcosxYDpKo8k+xSJk35nWIohSrso0XobOSDeRYnzmdFPkBXT47jrEBGqaJEJT+xt2fZjImep84/0Ev1fcYiWHYYZa6gl4d6Bw7hFrnF8Mn0AfpSllSMb9T1cNf3R/k0rmc6yFx2OpuDHqcX7FuVsFFpR3dbTNXXz99OdYi4OQR+o/EE1qL85GpH2sixivMg2FZQEjkG9Mg0/Dy14OIwDWVFNGDAPDHUsG+Z0T2k6aRq1HWHXoxjH0w+jKe40TG2aBBsrr5fqpxdtjZPMcbd1E1mSR1yeMs1qV04jyKUCgG2JlLSa/uOJ78/VzA2mYWgiC7Pmhdlnfp3w4fVmmTXCfHTK9Vwtq7qAoUnAT9upmMI9Dc7DYnUPyzY1SlK0knl+ehe7wMfwshR6RBuRCsrhleKLcRALWoVngQLmbIzCu2sPrh64XdcCNCoWC40bk5gr0LSdGRL9A4XveFUGaTOmFijlGg4c9y0rdGX92wfQG/OYqe8bkhS1LwwdPcpnQsomUhILtGUC89N1OQeSeoDET+obOBq3Unpt56weJcPVwoeyI3meqpf67G+tYWOT4EOg/bNzXodsXtvV2oIwczBNOTfy8AlBN93xr4oQ0KwbEGh/nQtqgh4Wi6I09rFjVjzSeRjP593xH0MfL5dUB9xpQuIgheeDhrowffnwVBE6D/Ba3Yac7vpNdZoui0kLhkLq7u4vXVxCGUYe+HLVYvNA1ySDcXYFtG49tNIg5XH5HWHhLcwiyEMDd7c8bM4cnRTTUOHPQNbDgayv5wxMY93A8700N/hvqyOcJpRdCYLT0DY1kYGI66k5/ktkJB4Kp4CCkMqrQF7Q1NCZQNOeiXjAFhTbB5PrmhS2ePIdQ2zo7EQRaBgtZvPvwIbrnrxKbQw9R/qq+l42MPOaxRtW8eRpX05EyinyMdNDvFKUKgJ4mNmWWqBGGo2zQMMs2nQgOT+nVcL9lp4EEF5UaEGiHy9OX6F7meOUg1zSYZjWRSUaNO6JVNBZ2g0JpEzRqQUvJ1NKOpN4vuvMQdYHDp40JaGtwxPz2Lo/L2EdTMJVLoqzv5CoIRRD0+5t3rVCKM0wH8huFDEQURI5AnxbVO2JcWItXHfxNscatYKjG4QcyBZWjlGV9/+VJ0+QUnWbKvlbESzdGfmLAlEU2znHXQNWkKGON0JwTRE2DzXsBE2LXRr+/E3V35VnCapBVvGn4OBZCW4SiRdVBc1LXjQrzz18HaRtVNd4whuA9o3k5eD/KMfSw4Q2vCE35JFRhjfrQxDxu8ctfvovr65O0jLU0kww0oLGkURW14ixoLC2pginCHlVHf+1EI6T5p5mX5ue2xUtnXTxF7pQ1USu3yxRl/mMzHw9yVLwQ1kxcAwUcBm4wFJTB5ky0+2PELz/m8XKtYhzXKNMpXrs5rmfT/tgPLv0U88gzv0VDDAza+sNNmj70ihSPOMaON+tdysJFFEU/kRk2AUFTFNGTlbk1UUKBzqEabdLOPL/msRUUS/gCTLqXOAOCFCqsHqBbwx324DQykIhXYqLER9NeCspPM8PhDzrCPeMwpxDVs2ZowTLFDZkmvrGBjmzwNRd1s0MxM1FwLdyPTO/jGeT8ZtoT5hEM6RgMgdrxHc88D98w6WMoVnl+avTQOarp4wx2Rp2CvaFRySHbukU1Y6L5zUKfUgzrpOXzOayyc6cZMuAS+5/mhn0RyjhbozSLPjtBM+/zNN4VyE74XtD60jiAujEcAknlLdG7wr5vPzBQEaik0Np0FqeMcTzgZKC0UUzpgHdeL5IZhqOYuWjQLROZSc24NaeYb6yitOWgmbtxjpxmadakL7J2NVMounVOEKyIJqnJUpSe3bRFNJ0MP0AI870Yt6KGfd37siQ/GiCSrco553imjsaFn1MEGm6ZZt+YPuns4asE5KBvsJWY+FCAc5ZB/QVNwkDFmdg07r2ye4mG4fvI43dnXoFw2KQOTWaRM1AvTCMsXOdB34U6zu/h/dN3JnwdV1/FANnuX0PmotF7pIriZgqu3DQThow0khIMWGe+wBLZoiU6LquiG646n2mgyL0VXZYtY9e9ySAOp2/5JTDwsFGKyD8MNgQcTPr3byaAisPi3eW+CUXwMciaWthLGdDmzkcceG/3ZkYGSrvPgZyDOUNpuvn+e/yVFMwa1ig/S8+dv0NhXhzL+Kt/8as4//A5nj+/CvG0XhStqJ3llaXKcIXzSrm1ZnepvqPe5XOgrCq3cWcLKGrHjSFmlwzXQCfFXlLGIfmPu8ER6CjmW9JNMrRLo8OARUMO55ajdYZ9BOznWDOfzwvD7gQ2vjXbjIb4d6y5O9VFg5B+xfZhrCejG1MOYKiwDnAmBmgRNZhhPO+C8rFhLrEXMTSCIWMTK9VP+KWI1msNOfdlIMIEpyPpknfHowzHVQZhNhXjs29ZFSUDpjxV9BMdN2Iw1iz/xUeIc2ZcGdH6nvL9R1S2ax9lVqppOpT8zC26aVNciiQ9e58jTSvPfPX7LC04bv5yb7avBGuECJ8DiQK7cz77TFNBQ8XXAWO8VNF+/UCdtglFbQ5NdM9P2lug5N5mnJrP2puorTE6ZAQD67IQ5R3GDnKANXr+RE5S7FVmoZ2yLC6YSMq6xlRxDQ7kv5lGudnEZ8lrobrUyVwH+xsDvzVDq+lBHbrntq12wy9ivSLKw30kVVVtFGrQ8NgsZTAglzND9tZFWoT5hi7JTET6GhuquG/hn4pZ/Tk2QRbCe1frAv6tUS1tgw2MX6RyE5S5DXoddGO4iqFJyQjhPisEGr61soD4HSuGEJOm1ND9XrHrV9PiHD/EwtCzgFhp3gbEPOKJG+kBZXJeoZsfNj4aHv1vXlC5aBktqqWrNIpK6LWmoFWuz3xz01RwdgIyQHOYaCPUFAaKr2ylN2kkaZa4ThAjpgvcd5onNeKdKOgyAAAgAElEQVSgKNCDecA0LLuTqjRyUDIV6eBFBtrK/9bv545Lk4iOx7pSpqNQ+UQnpGDfMyF1wCk6JY2l6+1KJcTRuUEUjmq60CyA2o1THBrQ0GN8+vI5ck36oFR6qm2uNwcUxaK1XMDlPC/uf3d1Xs4+ktLGW+VJVJDM0zra9hRPT8/RD72eo5p1xbSYPs3zZ6GSPUVB2HUY7uAQh7lPFiObIZvarh+0dtGus276PclV8/bzpu/FpRNT7qumMPo6TBX2gczU1e63/BmT/LfP589pxHXNb66tasKN1ArV3XWM/CxIrNBK5Z5ax6TiYXdEVYi1sjx4hrWpsSDjFHZqFjdPVbWJmQKEJX9at9p4mSqBnPD7v/n4bVyfvqhYplbScEP3k4NkR3qhtlDsIfz28lYDuZY7Gq0KyM0bTZ4oDCqMCPt2PqVicZgrM7Cxf7p0DNq8Spob61N/85d/Ef3nz/H100sMIHwUYCqqQLaN5PL8NFhKkzicTEsiP1QHKRDWPMcRlxiFnm+xshdQxKugW4xc4AzGIaLPR6MIDbCw21/SRLZc4j/8y1MM3RZfh1FmWTdoYvt649rQPw4TegTxRrRXUPwxs9uUgcYhkUob/HJd4vbyIlqa1lFNs0WeYhLlAWTCIegahpCHOGGcBdpoXR3UQhBP5tzHtoqHj9/G1+fnSKY+6u0mtPAsZ1CyNlk3Rj+gTtpEqYkyu8n583y1Q6UmhesWp3d13OFGu4xR14topgryplATBYj3PIn/5D/95/F3//4HoXEgYTgObnFR8xm5EYeF7mDpdbASX+FRR61Gru9eNUDoJnqSNGZ0kGkm4b8wHsLr86PQTYwLxALg38k5whEUtBB5foiNol0DFJpANJqzDq3rpYu//LaND+8jni+3eHqB2l/El+sQ8xW9MeHylWhJDNoORxp58nuJeVhFM30dbEolHbuKcQ8R1RTs5giwMmxpkykzr+vTONzTtLmwZw32F5orEINdf7es8XJ1fmkL1Tgr4zoucajWyEF8SmdMYhK0InugQALmTaH9mXKP1pHmitgbUD0oZzBHGLS8P6TRHomPWeM68TMRncxryCY2fRXjGtgdTNZpRRU8IT24HVTRgnEuGy2hwdoUV9Lv8hQoxrzr0hcSkwUyijxgt6LHTwBkhTUoQzDOOiGUjBCgbjK32KLjnSI6QxIzFn+m80RUsN1MhevGJfWGJhGEioaFJrks4l1BcZkQcBOX2YgEa8WoiptZKKNCmJLtZ6dLPnvEdj6j1aGgtrIPDRvFtyiQMqbxQENkcO3NRlE4b0U2ywqZuzhpxy6quq8MczQ4S6KHcrb5PZnZD1UcEx20Sn8MVC/jbblQ0vDZqTqHsp5kcTwwfF2i7609lKGIGjwyV9GLgXYzQPNgvoYamKP1Ar038sVWy2MYiQpSg+gmXa6NDHP4TgzxYQXIN4+BH39Gs3sTlQ+GAgW/QlUkL7LezsSGLboJJ3veKVNTuSCjmmZoiK0Gmo9+FO21JuIACN6jCJPXndk2x3qQucnsi0HeTlvks8mBZRjRpihP8abwuSA2DeaHkqgw5LODPJ+t90nxFAyxXVNy7oCei7on10uuFU6GR9LSH29F1EUhtFDavDTiArOEZ5RC4VtiW9LodT/c4HOdaM5loiPCq5kZvEamQ++AnTIXjYyr9pLG8hZ1excfHk5xfvoqreYwTfp80GfF38nNlXUCog8osMeh0LCJMWXXXjOnLEmxw3saG9FYujeMVXaZDGc2aPgp4tyT883AYZH7L14eUL7Zr1mHqkuppbhX+DRAW5TicAdWyF6+LdI99mumf640PpFHqzgJ9igcQ+kB8K5A5mIfFfYYziwj3jv9dr9XDC5EwZbRIpER1FmsRwZwlrYx1ETfzfMUKk/OrY5k9gFHnCE9osbT0HqPt+B8Y2BCjQAQMM23OIAYz8geLD3oyGRl0qefo4HEBbmJciV9IY/8kMd3d2Wcz9e43ArTtsXIk+uhrlvlJHUDA1N006pxMQyy4+p8A8n1nsDg4VQmceFnymZ//4Y4tZZjYJpGlii1NAALpm/Xy4vWyhRtXLtX1bqsYWpn2DBDt8YBrfPG82HPQnZUxzByBrmnEdsDCr74wfZi0TuqBp3dx/pl5UDmqWjt8uVQ1A7DboAKa9dz1WtZJG1r1phMD9M43d9Hcqjzjek5yBjFe99PMmTQoFKOmrtwvcyiblu5mTJlsXYXowYb76go1gOnMLf+Q+Yomlbxvz1NRxdF8U3DSpOhwllUKGipNwUk37VH3XzcVOEhoK/5+vQaLy8vQgKbErrqEs3pLvrLRQ5C6PWEgjqqVAcPxamMauCT0+Gjp5uXuLy82uUOVEcHnq3aQSB4WUQ12FEuhL1MjGU0kCTSHNLMvL6+iFIpbzzRQkFScXK1MyqxAUIBTfG2K+y8O4vuzeGbnhAKLsiaYhr2yIifmyk2RekGrN+QjpDmqoI+aL0Mhhh8vppTngGHCAjd3igIGZRRDhpEpv97A7FHREh3stNfTGvkxYJ/v8Y33z7G4XAX//jDD5Gihbqejdoy9ZVJgg9jUSJ53rI9prliXmvNpgav4obL5H1vppgaO6dM1CeaGL6vJt9u9v1jGMagHfLPka3169/8Kn7/p896V9kUhC3K3Ss1PZcBA/cM2oOa8k06S94OJlQqgOR6Bx3EqInc7ji8d+qpqLs7ur3DiW6qduc06RJ1kPr6RL3dG3zlIcl52PmeP4ejaeJoShzvjPFWfjdFtCezcofknwwocEIUFUdvkDOj4P5rFm7XRRl/6CQznfyuvYth6oWEMOXj/ukAlmZyjSONaA7yggHDLCST5gCaDH091FScwWZEb3DwpRH1+rbSBHIHLpOlaCHdfsjx3Mk/5XsKOQGlvK3x7vHbGLtzvHz5YmtoHbY+OEHdyVjk0C8rytEsDgf0qtxXkC4KRX4XiF3pggKnPoYd0PNoWkF+syquxE0QlcCkeRnidN9EVVP6QWdKIru9xsd3rcxTmJ6N54uKXt7jYSk9od0wjSgR+8WpAdklSmeLAeMdSh/uQ9Fo//r053OUUIVFRdri0BTKt1vLIg7kJA7PHmgla0zD7g4LbXxiUovxRWmL/dsUDx8/qpC7Pj0LOSB+Alr/sgyyD6cARcBOSDDvBhNDprc8u6+fByFvFMDS0S9TVG0Zj4ewbvDkEAHe+YzPnCfvHVsp+tg8DfHyjM6OiBIolqBuh9gy/sn0soz5OshhMSsxT0GjfZAj6zS/xjCn8fmZsKk1OsUYwbYAIXBeIUjp7YYbjyfBkbZqpNCC6j4EU1bkd3kcCKcumULXsUKNBpW7rfFX3zfK/Xy9pPH8Movq/9pxZoxC7GZQ1RFt6aJIlOp0F8s4yb0VsyEyyVQoyTACGhqDMtbWLeZh37PgZTLR3vLolyQuZ4aGqzSjFNas95cXGgtoUbdocFkdk3i55DHeGLRhyMTvWqJNszg1GInh5gj6HHGhOKH5kqacJg6dkPPHQBJwOJ3mXA3h+9Mav/1gl8rPn32QU8hA1VUxxw4tFNC5h25C7C4pFAoXRRoL9s5kH/ihq6xwT00CgFiO6/zoAWOpTU0stOMRY6AykxMp7BSGsRS4oAygE3KdZW+lNoCeaq9xoeWOZ9yN1Whs5W7NCrTxFUUHxRyW+7KlzxzJAxJVM3KQyRyuh94foQB6oh86y2RAgbGUhneWaci9VFoeN/lyi04x/6B5c+HEzzB1l7MyeiyZyxm9zsldTEYV9pjR5Jg20dyCqMhQi2EDBQw63Ty6mzmXNHo6//bhIvsSPA1yV0EeQU+pp3CFNK2uiO+/O8bXr9f4+kokBKg0JlIU2TQv7NUM4cKGMVsW9Yo5lk3ikhU6MJFdXKnZQeiINWDGiZPYE/VxMIWIMuIzQRLc1AldEskeVNcFpGIvkIjJ8p8IIAyq8nhdcFE1ZdumPM5K5Cecz420dI2JQlHURw+gzVDh2OBnyJVkXTcxT12cCtoTqMc720bNniUod2Uanzq0dNYhCu3W+Uq9TpNTmorL2ay5Lw0yzxUzGXismXMcQfCTXc4irw7HX8l8j8YQjZ70bay5W2wFdHVHFIjOG1u8atKAdwR7ahnvj0V0G3rnJQ6iOHZ6X7kjxEsoRkRNupMIKM4V1wEpJLvFWvm8gJJ+eZniivmJptkGXzhzkZkIvczSaHhn98H+Cnok913kYtYQC4ffFhmkoHelziNCiU0KlgmmSkRXDbfG0RUJVFEcs4lE8Xkm7asMgEDAaeZscqgRTNGAOe//N9FPxIL6uc2ZKcQF+7WyMMlLjQDr5+xBAlXjIUacTVbI1ZV3Um61yvq2ftUhNbCf2GNB+IzEEj9BBqFis2AN4Nq63mJMkDIxxEdOYiq2QsPk3ky+7RIDsVNijS/R1GbZXS8XXS9bZNVAGZ/iOmKgZb0n+aqc61t+EvuH+CLmI3cyFFriikP9BNhkR3Ror3Z13lMoFARsiE60ftZqU8YFiQfOyk0Vj8Ua9wf8DxwVg/JyUtwgWmuGmuwlmOTBsKFl9Fq0RGGJQSabdu/F3Iv/dNTB1GFbLidd9h4WC/sl7ywAEJFCGywOakT2KejEJqAJkef5YDpYp3n0REL1nMcYYbFo0VYSSWbavlyMFURcC/mEDbZUpzicMNFpik1FK2J04NDbGnfF5oJsF8Rz2FA4l4WFueiCVLgJ2nBeHRM2G89IEes/EnRK8WluNohOVleaEmAocDweFedAk4cb6+v1os+9P6EhMl0PrSNvRj+PcXk9xwltYEu4NSYQVTy9PutAsdMrU1RQKfuT0ywR0tmUpRz5rn0f/TDF0PeiqkqXwk0sq7i+XlQcUfBQYECXu3Fo5kSMmC5LQSxULAkVCof2EDNFJt+lKhycDhWOppmmUDmJW0wgoGpOnWOGyyzXTLH1RlPVVPTNpIZpIMU4XHimRHwfOctauydcd8/JYuFzT6AUns9n0Vb3ByEd1Vs0AYuAnZ+8p7SGNEUzX1iQPVw1RcEhV9oWkDXopocm/ov/6r+Mf/1//Ov486fPsuDH6o/CS6gTh4ayJq3L4P7zHPWSD72pI2rYtliGwboPNoLd/RU6E1MY6BNoPGjUJQzY9YlvZjYcjtbALvHLD/fxm998jP/7b/8oIxX+trIeuTdsHLvLmePLaBwoRlycsPj5FTR4PAtTVP29aSAV26Jm29la0hOgkZOGgq0bGq5pw1A0lIUl10F/BjoUFrCp2p4i75FduicUePmuFeDwgF7iyBEa01KbnlAYDGR2DQCicQYP79838euP7+Jv/t0f4jxAq6tMZQPRkDjaEQHt4T5G+PGkN0v/5vUjmnqaxn0JrWKN5Wo9EZQQWXVD10RiwCHFEIDZFe82E2FoORSHoqQtcY92o6iVDXblu4O2RRKPHx6jaev48YeXSJskTkdypwb9LLvA16erTC0oHGcedXKKQYMHsJMi6u0aWT5GutZRlFnMAzlMRWyFRe4nGrJtjIYAeFAtKIjj7giZtHEjO/YyR16Xokrn2S0qXJR7bOtB37No19HREwu0PQrEJd59+4v48ukcdT5EVh7ip6WOdzlV/7O0Z2OOeyW0QXTPUH/ZYNfopyEe0Ifl6LWIC6pjLt7FXZPF7fpiOjT0zeIYC9rC2xwzKY77RBzyzMMJF9Qylu5TNOTNQ5XNyTFpJfCfuyfn/u05r9t0jqT9ixjXs4YjP/40xXVCpxNxzGgyIqaiibuHLX57iLh7aEyBI4KlxdTG0QZbeoxluEaSjdGds7h2U9TVIs0gjRBOrQzUmvJVqAxNTFPfxzx+2reBTYL+C66mQx2vzy8xXTgzqjhDhSW8nSn5rk3KqlwTcZpg9nxRlmQ2wPNjLcA4yKJV7iFoVBXHO27IGo/v8jg9rPH1SxJfMOqZE+kP3z+yLtHaz3Ebr1HdFfGAZjRP4uXLFj++4CzbRjq9ykxBzUCSCIGDRUJECSg07A6og+yltxnq1BafnsWfjeqQxKGFHRPx6Yc+jicjUOwjZDmib5Ghiow9rC25b9do2k0mSONqsx0iUmRq1dnFlvxIxSDJfZBjFBOaNN49rvHXvzLV8t/+njy7nQ1AuPltiTNW+sR6sBZFczTTAs0ZAzY4QENWxBF3yAQ3Y0eLcFqD+DGQghasBlMyjCmKGsdECWq0x1GsEYsipAlNHdACE3pggN1xmlGSTIcUA7LGklnvylmoYZU06OKZen9jcKbYISP9sG7QaT1UWyQz6B42Q0AYnL0MyDD5GeUMrbTFwu6ANA76XgxtVXBQu1heQsMEdRSHQaE2stFH7mzTEib141bYVfCtOapPLmTlZs71mz6X3SjYNrvNoxuEaqfPxvlzjGqleaPwK6MQRY7rAvFdo4IWC/1XtE2aItMImzaN2/Uaw42zHQ0qzf4m5BfjFNxQuWIGelCbca0Wt0uxDhSGNL000kQO7LFOoHacj3sOsQfdlVBs9m+Kzrxu4jpf9cyJLsAjQHFO6RL3sJ+WMbqZYQCsCOtTZdWW4dDqgbz0XZjHMbSjZWTYzzPFVEqop/ML3ZVLBCEUcMpP0o+yl6DTg2rIdXB2zrsupE7yeFmXOLBfH5p4Pi/RsJaa+3gFjWEQBa1OhiBJbEVriZVQqlHvEq+mznzilMZFjQ00VejT1EbsgVTwyujM02iIeEFPp5xQn+2qt6KMbrTOOopKLAZROjUH5t2Y4rsTGblbvLxe7TUDbZK9eivVRJALSfVwOraShvV9F3WVRj+AZiLjmIXQyUX0Bm7OABdU2y7jnN81GYaqk6h9MdTDWZm3KRHiK8I2ETdqOKjNrWOkBNGwLioNaakfh2SLj4+V1vHLcy+Zl1hXPG9kX9RgysilUbesQ1EnmLegj9vQ2PG+IvXi2TZiWawDAw1ujL0YGMAC7sitt8JcxkQv3rcczXnexLy+amjGvYQy2jOwtSW8mmjOr5guys6ldWFN4do6qhm1nhKuBQNMufFjtMh5vnuB5EJEWYOWE9CUihIrivYaOZSQkoY81zBJWc5Jo2zWHqcBnE6lXwRJhQVhuQ1zAai8Zq7ZBZyznZdKBp0Mi9IkRtXlytRSGf7hlMQvjkV8PVN3YIpVx1V5rWU0d2U8MHmkSZ+6OH9+cswdU7px0LCBCld5smKw5bGyj3XU0jCZUjFJOD/kAwFzU8ZYZSQzcrg0RjEEtLWLQaEukj1dZqZZHJs6+vEWS4/xJSZfjZpI3t/utQ9m0yDGZW0jMXLL6qpVPiSGTUlVlpuC1JlS8QuHKQ5ZxAWEQvwRo1NQxUA7cAyDDuQoDPOu1dYYBNlpA1KUWM+2G794OgX/FtMRo1QgecpPTNN4ON3Fk/i/azye7mUw8Gb6At2MwwOtG5tQ05zEJ6cRAVoVOrLBMZ9k4KLvw02X2ySuc9yUTDonCmump6e7k2dqeRp9N8R47WO+zXE6tLb/pvFTrEAdI4eFDACYopFvWMaI45wKWKzHme4SIjtKm0mh3rbk7iwqCJmAyhUWa2MdVP6/Tdlgo7U76n4n9wnUWzQDjmUE9FJ8gVwwwYCKYnMbCutD06rBwuSHSRNNM020HUQdb8EGRyPCxiidtFyZrLVKoUvKEMkOrbqd0DfuT/G73/02/u7f/G10l17TUfZT2+UzOaEA8ZjBDTu6T1P65BgnapDptdK5Setnjj/vGmYSijMGZWqLOB5O8fp81gGtwQ7vXpH/7MTKgr4/NtE2RXz+fPYolGnoHqEhmxzZ0luLI5MGLRgXB6IjQeFBFwGVTpOsXbS9Z0Pu8ZH+7vt7zc9CteC5c/DxXr5RQymQBO/vulTozDTumvQYevZzgOUpDQHFsek3kucyacdoAfOpbJ/AgvPp+ZmLfhvX+Of/7Pv4H/+H/yz+p//5X8X/+TdPdoPFqj5zBh9TLNYTOXqwVEhFByFIExw38YdDCI3F884GIAdNa2TPs+E6oDju9uTwDJn2ydVP18LQoFbBA9WUz/O5Aya5yqEXdgBDAA6W8vE+svo+jutVesX5uYvu/BpXoeN5XCiypFMghieJX9yDqty00WKyBdV6ur5EW0OBROPh+AAO3VM6Rd0SJ7LHLmjegZPvHC9fu7i1B4XUl8kcp7tae8dlusXh2MZBx/WsYo13frxRnDaxzk827sBd8vBeJirb9Cx3T5kJXM+x3YrYqiZiunpymKVxKNiHKP7myMpGzXxRV5GumPUYMYGuqkMaOi2ozurMWOhp93dHTTnLtdPQqDwc4np+idgaOejKoEbBvnZwhvZEA8EAqM5BxbrI2pOyID+gfakO8cepiiKd49sCB1i0WFDFLvHdx4MKPs1+NLywbXs3RHz+colTG3E41go3x+4Qqnky9hqmQRen6YL2jMzg/g7EtYgvz308nZO49CB8GBNlyu9sWkQSuLeiIz9Itzb116jbRkiXbCCEBHHLKh/chGo3rC90fHUUp1IH57cfTtEeIv784zmeXy7R98QM3ck4LF+uWiNJiu6zjeMRZ0BoveSZHWPsLlHizwiS7lUpk7J56FRwoQnMocwmVQyiNUP9TuPScb9B2mh2Io5NGdeXKerGEVcgVxf29sVIprRH2xx3xzS++WUZVXkXP/zwLN3Z5ydkGAcxZfh89iXWJIg7BaynwpiFLfHbXxPqfovPz1sMvc/XN10iWkQ0bLKUh6q1uGihNn6drDXj87CiLxkipax79hEHQFP4tFUr9+5nAjal0ced1LEfDCSUeUpGGtN16cite0a/s1J8KeSdKTzaaCjZtamNFJwy7bKTrTSsSCVAyhhgCPWlEIJaOcQRmjFD6XSSsdIE0kUGH6g8+KAy0GiYoK5KySQ05ERwNzRspB9ok4iN2CNO+J7saJg0MZQBEWGCJwMXsTsyacOht1IflNCqZUYCA4H9ZTf2wrxET4WsTs4R01EpJuX4SnuC7pfiOCtVoDlsO4uCWkH6L4YVDFEUDa7BCY1WVfPOGzFWYqc07TxDsCdwO6OT8zrYjAfWybZoDW5MPPekGPYp2ELsYaCcrDuQP3LbOHqhtr25rBdbERfIwbebGChvxjkMvWCh5MxyOBf281qDf9GfnZdIjANupApM4F4Ld/YQLeV7SQLh3F1ny5ktxfXjwLAQNcJezd5I88S5VJCDTYY2sSvWZP/y2zY+fvs+/ubffY4COEU+B6aM8jugoIJcs2YRukBFLG4gNHwvN5EsF5ggIFqK2eH+SQNp6ueV7yzzwTyOid9n1iMZeFQ1I5EmuhZry9QKKjpGT0MDkV98PCgC5PnLxY7o1HMJzqdIqKDjgt5bYx6r3LC0XhiLwPzh3WJ7RMLA/oC3wbiSTWvgARCmrJpIblNsONyKBQiTytIb6gLJnJRhCg3eFEpA7fWGCy7v1F7/ct0yqxPB2/r62ESdhJFEMy8DYbGNMO2Bpo3Dsvu6bnKdRnMJO5DImSK1cydnmjKlJTnD2Agn5CVOyqXm56wX5cyo8jru39+RHBpfP5+l3Tu2TZzXQrW09e52u+euLxv6fZv3dQyo9vUIlZvzdMVtGTdg1hTDQLmqonnvFWckB6uNWDk2qcEGSnxPDcmsmy/QuFJzMQgi0g+NtiRlsKMqDZAYZjJ0gmaLqSfxU7jqQtMVeIaPhBh9sCHYr8Y4EB8iHakj2U51EUdJdKjBMtVdn54XDaNgZvCFOK8xxXt6GUTbPmwMvWGROXGA5pnPWvAv4b2+MTQGsWVYRU1vYEleCcog4l2qLXmS8NfI4xtgVUJLLxnSNDFckAfyDiexlLVyt2FxidnIeyK5HTpWWE6WlqXFIdq2iKSu641IBVAe5QoytaII2F26lAG1h9Rra0BTwWYs4xoHw/vb+YXlpjpI3aQ3OT7uDR7olv4eyFiDFo8MpCzu7+5VvF6vjqDAJVAGB9OkCRgOlzQCvJSgNJp8GoxTxuM84vaJtbIbIJpTFfqoq+Xf4sVTZYW0Btxe4joONMO3NS44e2q6lsQ333zQFPfr86uaoGNJDh3zLtyA0dYZNidWBCdFJqpzzxQMR8g1JhAjOeOhqbTDmaklNANuaJUt+NbYyXmQBc9u4Gv0lMMbm3WRFoDr7+yZmHJ/9quxo1xGXEEt2GBNP3Gzw/ekUacgVWSHJt/eWPlMeNrKQNyniG9OqDQkNDiKbYDSSmPY87IZ1ZJ7qMxgdpkjh9lunGDKsuMrhNpx2Cl3bde1QN1hEo1VsiqoNFpca8+vcp7S3xOSy/vmQQb3WM54yywXWj1bCpMduQVZkwmRrpugZm+80qipIbNTm19J3mVbcKsPFRJpLa9yFkFp5EzKImdz9MbBxqdr2w11hHqLZuKDlD/T9TIwUKSmdV9Gho1SmC5jS3E0hPxFoehqlNASmLIDWqyMLainZRK/+vW7+Pqli6/PnTY0RNOmeIEslVFXTSz9q+3Hd+0Ip0qpKBesvLHlBiWgBNydIdWEOc7j4f19jNcheqjOoEI4k3IYqeClyihsSa0J9RYXhgdLElVbq4HlmeBdzLSeZihrj/Hf/jf/uYY6//v/+r/E9+/KuEwRL1MaHQcAFGxCiZMsfvcdlJU0/uEnJuoOf0YPiN4NIxi5597YvKC+0BDkCvGleEJfQuZaL52Qc804VGAwHFgTNesf451cTsVM3F8uhNzvAIleL1PlqsroG2oQ1n83MxmtlDVGcRvFMaK76uCBWlIlF5F6hVfLgY4p4VGZXexfNH9lTmYtB0FhEw/R+mnM3XTToFS3VdPA97/6GF8+fY5bj3PerL0HvSGH9TKhW6UA5jNYC7c4v1zj3XffRzpP8aGpNbD61A2iYVZ42mVJHHSdc/zq+5Om7+zD9MHbDfTpXbycu/j3//BVBf3H9zhJs5c0kYB0rb0OxeQGQY+9c5I+8P1HIgqK+ONPHLCgsUkk0yjNNPFGNJ+3jEid3kWiCjHyvqDtzEIyhN7TrKDpvs1iijAkRLM502Ck5IJFnO6zuH/M4q00zD4AACAASURBVI9/GOL5uaMeiOpQ6PAUIKWJ/qxnhznR89MY59F6TWhgKRbxUJAW9EeYi7CHEMrseIuqbqLrZp0NFJzQXslKnPotrj2ac4x8bN5E1QYTh/OqH5e4XMTfj1bxHoAWadRE0Yx2RR7GNF4poDmn9r0fahe/m+cwgLJnaRyZ6MvNMItXTIpEKcPJchV1CmbARITJ7nhtzRneBEVMOifspixXdMUY3KLboxOs4XEQdNW2cnd8eTlbt384xjD20hqzdzEA1DlKgcH5Khdcf0d+h7IXhQEwNMPcjp3EhnvSjiuH1wN49mFoy8pDVH4rqC9DIOIf2A7tEWD/RkdigeDcyKKDqirNpjVScjgmjJuhsSQipu+tNwZ2cnozMqlICbIbyQP1/g4aB6KgvZnB+M4wcsIqAxVrVGmQW0VI/RPFkOEjRhtW/5Mf90bPth5RjszgpZwZUPyIoNgy2faDqC0UoexlG7rcSWg+Jzch8jYywWneNDEasEOG/gsHdQZcFMEwl2yYQ9QktEhQVUVqgRLIAdbNK+gEAeegwJohKosyohb6Y0kKm57Wi1DiREwz6R9xoMUpU8/ZA1a5ckca14kn7qLb9mt77Sc6qotodkDQp+U2AQDqPQB1pJFVxjHIlhWKGjCwDuUmKjodhjDIqGgS87hwSHC/lZXHX88UQQHrpqLp2x3ViWWCxnvEiwHEWp5q6MQccQYSpgZ9NyXhM3EVV8ROEOQOkyAX84OhCeeeh/T+Tuz9hN2D1tgYixryJmMwR1cwvPZgApo3rsXcW6JMiL/A5yOSRns9aJnSCNQoUehXu+HMKHMpM56oVYhqYF3XinlxHqxj3fh9Zjq5YeBeMdSQGZfYAkzT8e6wfwnrWDp0Dh+9G3hjOLORKcObYY9igaQnNN1cJb1Q2Twua6HzlD2GZ02cXXojZsvO9DzPUzr+HFVH/SmNpYNUfY4ns2QA9d29zryXpxcjvynOtnwse2war0MvJP5NXsSgQ6aBVGXSLSfS6pHhitmVwBG+k/Jgy6ioeaB90nDD6MIEriKP+OqYQeiym/1POA/AOKmt2SsV/sFahRqshhiKfqJc5zPyDDi6krkxdOC8osm1TEOgBKaCAlaIu6Pmp1WmgSzk1vyuTkSdndI8HmBm3ZL486dnxcUw9cCg6NDU0V0wxYNxtEZJ/QdrpwbJjkgBqGim5V4NdXeIJUGGt2dwciYwEkOLzPclLUJRi47Fk6eY/PZ2B1aGLHkjyds8XSXrWNCHiuFhYEgxQXJN3mLJWgEEyC2ivlMPlbR1uaVZowaSwp2/zKFA0cLmyUNzG8D9s45RBfteNFNsG6mxDs2TZSYQTKqsMZKLlqasFExQYopImYzLVTWLFgRNxiLohdyMTdKjMImpRI9CJ8CD4nONmBr9gn5KgSrN2p7LxNR97gYhfFDYmH6BTtKqiNYqKsxbI4PgmgJ0iRYL+MdHTSKwrKf5OPAGql/FcQ8tDeY/5jFzIIKUonksyeRZb8pk5Dqx0WdzEwALD1lN5yRaq3SDezMomqZQulWaMk26duqBTX9cBAG7y2JYDZCDH9jk+Qs0tph1SEfGtezOsGg0+U9ekelWqnnk59W8yszFRjG7N6kbG52KNknCIpk8pZ/1fYqB4Lkw/UOEjXaN6T3UPptDHFrrTNFqyv2O6yydeQNVRwgdiJ5Md/Z8sH2qhuZJU++9IAGtZhNWBtNbQyqoG2kGFCsbFhQ4aY0Ud/t7wTXubql27KBIZ1LDpN15S0x92WC43/ycNyNPyyhw3BS7gaT5ZFL7RtmSlmpvON+0mdxnv7c2eTKT2BpIrx/TukSHfjNxkFuc87jeHIjZ7JmgcnFi92KugAOmNKoYQNiJELo5Q2zFrpBLhOtkU8fr+VnDmzdUhJ2HA7KhGICigxOoMiZ9/aDyW1Hb6ZOdFWSFYc0yxzHmqBsOQyjboKZoPdDXsWa2uPQMQ9DnQctkTSAq522CS5/G+2MV/+I//o/i809P8fmPf4iPJWsjiz+92gyEBp+DDOOVKqORxn3sELGNMY5s1ks0xRY19DaxDaCRE7WDUQv0slqTXhBPaI0rFS80M4iESaYYjZYBAAY3DKzWKe4q6CK4y2IMwYSaya2dLyjqmCTT+LNRc+gMUI52Ohx0UzIVoXxXBXpBLO6xfKcM1esoys/j+/fx05+/CC1SdqgC1BGrM8DCAZSJIvsPs3xHI9Dwox+pxFsj4oEGJBdN+eU8ar9ZrpMapxp6r2zwk3i+XCNnr9nK+Ou/+kXE5TX+369f43ojwmHQftxQeWZr/OL9XTye0Gix7zIguEV5fC831X/4h6/xdF7iu3dVvH9fKi9VU1YOJLwDNtZYp3cAE56mzaK7RDy93uJ0R6zQLRYKgOO99qttwqocyvrofCxpP9AXot9gvzRLAXakQpfZv8j43Mz+yBpQnCoy4hkOaTy+a+L3/zjE1xeoNnXc3dGo9ipOaQDamvOSxi+Nl2fCqClK0bM7+45CB5e+Y5tEd+68l/IOQQXPmng5c4B6Et910LHfxeX6EtcLx9ccxyqJYSDHEpr8LW7aq9MYMOGBSWKzSDn3Fi3vtk0faED7WxE5lfBy0zqCOgCFFwMHmA246f7mcYmfliS+fHFBATr0pk2iAQN9gzooAzG592qMK58CSgS0luznTMjlhLhl0YGuqMrD4AbKPtEkhRD/lHxE3rTqoAxjmabsDokaDkLhzHAuxDhOuS6xERYvVKpSziTZryB7HiSDehEnVUeHrjRZNAA9q4A3NZ/hBagHxX6liBlnT8LIoMjU3ivdOQRIjhMaUPasff3Uwu6ELKke4EwBidPio4tRRS9t3IImSzEidivk96Ixk9M4R1JOY2sDkRxzPui8cy8UnEgr0PSCNSpxPuHi1gL2s13IZTKlg4i/k0SJCQj7npxVHVlBLYURPFEk7LtqxjlXKZJpzjX86nWWqhGhzaeZZT5LY6Am3UZ7MIZ4nwFUdG5Rby03saQoCIW5sPfRGwh1w0hkjY5mlfdpf7fJptxuRt/ZtXivcDnHkVHnHOc6qJ50dx6q0fS2PAuZ8JCr7PvPfUGPzBnHEAiGzpV1z5mqJhx03v7dNe2sGmK0rR5+UPzLMLEso+L7aECLhwT7Zh4T2i/C1QGRaHxA9pZezS/vEy7ENMwHneNJdDDjCHhHD66CFbaPc5STrIoa99p5No0UVJ39j31f6RX8vFlS6L2Uf644LPRl/n1QRTE5wZ2SAoHnxz/ZZevTIcbLoNoHB1lM8BIxzng33qIyGJpzzdb9MVBibwJBZFtgcCaX3T3+SFEsgDu857wN3A9+TsMTzq+bwQLViWZz0CGw5ylz9edIHM4YACIDDk2K8R41cKUz6yqdsiNdGHpBE6WWpTJ5WdIY8dCSTM36XBpi7l+Foz/DUByAZR4Iy66IceHnyToE3bNMir+DNpmnzj0CadVYl8GLNJR2lCYuxMZAjr0xAFSLlcH+BaWzZTgCBXsZtMYZJIIwy4yP8xRDot2BGiYXbCwX4kVU67jrW20UuiWlqObcv6KU+0RsUO2kLd808CJiBf3zyvXSl/B7NODzf5D1wcRi//JgmB6IfczUfeqKtsricKyU+9nma9zd38XT52eZgfGOMBB7XyYxFG1crqMZDLBNuD8CAJCz+azreEdRnuJELMq9R2EaBenZo0tl8Ogc0jwlOghm3ii9eCvwzYMfepOJA75/le+MzhmBHqwBL2OALRB92B4zmdGHVj0cUrykLbMtLU5w4US/eFcl8VO3RC/awT9ZF9NYUKjyRBVTsDusSjq9azg0AZFlsCl9FOU0DELt9gbSdrR1pG2tDEgmJBT5wLdoVDDpkfCZ5gYKCxqOjsmEkTl+lhsGAsgj5DPUiHAQ4OIpyijIJY0AqBkNnxvgAx05espxCmI9aIT4vYzM0K/JPrrRkWikjpyi9qACGSSUaXp7bPdsShbhLDE/jVdT36lMGcdexSjI2gRNivwVunoO+XGIYe61KTAdUjwGlNc9NoSmmoVHAD0HHRsrhwTi3w0TmJ06qQwZUUGt/1MECq6LNHtk8jW17j96G5pbN4WWq2iaqcNm14zKzl1BSzvN01EranZYThxsb/EPmkgakea79+de5ktsdExjEOtDP+RQ0QABnQSNl2yjraXjkOBZ8b3UQ3OdDAOgRIDYiMLhwxG9LJk70ksoImCPTVmgBdqJlqmZKTOeEFLU8VzEv+Gwhc66GxNBXxaiSd8iZwajmo7y9GQVxzjNm0UxcqOs37Cb6piqavH02zv+M024gFTge7ZPVdx6iNdudJnvZmc1KEBMsUHV0TAwIPAJgM5QbbQQa0wnEHpjhLK7EzPlJjOUgqWgDEN7Wim+4vmrczLRA1Io8bvY6LGYrvMknmQkAToFJXrRprQWpWyna24E2YTLFDUHu5xxHSeBbTyrm9Dsh1OhmA2489QRDCyYCNII8B6sxI7EGt+fDnF6fCe043Lt4n2+RJ1s8dyXkZQ3FZEDNCZNw4to2iK6F1A7qGnQlZao2hVBrXPa0DksU7SNzaJEWYKPv4zS7uAyB111qB9Fj+pfLvpO1Qk2wBb5/BqPJ4YPXMnBJjwrhh40LV3cHdvo+iUmGlJReCjYG2epJhGnpnJOY7bF/f0xhstrjOQs8bsZUhHBkbZx9+E+/vTnLzp4aHZFs1sr5bbh4LnNrzYFEJUJEwQMWXaHRTZqRP55qeJmuOVx7hfF/UBlPtIAJlDaGk34P72+6oDiAIOHw9vwq9/9dVwun+P84/+jIu7YUKA6QP7DN7WbGw413D0y8nf7+NOPl/jhhzF+/SGPDx9MH2I0jrM0g0HyPqERYwI0DkWcuy6eL8TMFHGHcyMZeEya2/s4d5PMYrKmitvYSxeJ3pe9eBjzWIbO+thtVmSHdMMMC5Ihxu0YaWUtB1R0GthvfnHUvfr9H8jamyIrapso5Uts/Vnoh5wP51ExE7yoA5Ee0LOgqQuZKJQxltd5bN1FpiYd0gUK9Q1XWejCLsQZLmRlHVfeg95xBe2hEKWQXXEkuxeKGNSipJZpFc+CARMOusc7sv1gblD0oBVOZU7VX65qtNDsiDHDFA8NXYJb4CqqoIOhQTQsiWCPlL6bfUflJgNE56VyhmA4JBdDDWmJ62DIt+hwR5+a5pUo0nIKpIATULfGgVxPmkrtO9jmUiSMPvO524AWRRJH0PPddEcaT1gbPEfcWuU0bJdP9oGec4o8NOmwaEBxbzRLiUsFMVE0D4WlnBPNegHNgCaqwZwGUCA0OZikTVn4J3RFIgkIrgcphn7HQBDWgCQnuJduQn5ttmqGDGiMahT9PmlWtD9Xomzlsda1coZp+vja+p/UDKDzMgYkAgSFNk0TofeOX6kqNwDohYWU65oYhnFeQkN1jBcNvF22XbA5riiLET0fI6SFe25piwt4DjIoqWjSMKpjEDKpNtIwiHpir62gyMvtk0xYmt7ljCuSw8RTUINbfNX1MESnuXFuIc7b7NOSiKymhtLEK3uO4TfvECg2gJbqRzt2C7FiwC1nd7vSUgcIZSwZC3iwqFxFAQ129gX9bEXdB6Zeom6JAOp1RhxYr9AIFb+F4YmlEwywOeFGRbWgEQXVgTro4SyGWzZ4K5RNhyYZ87crkSu0Hwvomw3zZBYjdkltBFKHFnE/vheOZ/HZK7dZaRJNDUQ2gM65hG6qFtbaRei4DLfYMii6YSRUFPy8qzKdusWUgKbNGthc2Rd2M7ocU5j1IrQHwy2YB9dtjUNDk0t23xg55w61IKZr3PvdTVlZ0gyPshtpTT9HyLEe0DwyRKC+VZICAyP2M1yeM9aIpTfotKHny02dJlSbAmt5Ny7EWZT3bd3iAqjDgEVMkSKm4arh1y/uyviLbw/x+58iLuOgnGI5P2M8c9uD58H1xGTgAIGpwnPknUYDjolMoT2DtQoYwbr9spZqRjXAFFJInWykmfWtTGYGXmKQ2ogMdob2/53Wzr41TVuUIIsML2kGWe/E7WDoxnVicMZ7knKfMaOEjk2SA1FR+DBoaiVAgGEd9xI3d2iq1GSij7J3MZCRWSbw3mCH593B2iZR3HOA/0QgDgZi7JdJ08Z9kcTzOEdG5NM863wuT3fx6ekSswwil1hJLdAEjXRKDMOg0uJQ3ipnk+ZzF+3tEXu02JwD3geVS6nzws7/1yijUfyinWX53wtNODWOnKrsgCvwrqxMdxaKaYlFlzWS58EQrZo2krpqNiZHTDiaZIv7Ios/dnZ54gHRbe8iN3fsooXsyKSKbgpdkEln5BkpEj62Wzsz3TNqxOsJHI9l+VZS2BzjAP2NQ2wPvcdN7436Kmrn/u85VO8fHqQvej2/qoFkMteQ3VJ6AgFULQ0e1EEaYmD7YdSft0WhBYowX/lkoHE0Z+zaO4VUeXgVB1WmRjSpoQViVmLDFBBCZRbuDpNMB9BblFrUDooHYRSioPBSa/lGii9Ngym8HaKtTRlaDYgTf19TRGhNTPiYOuDCZE2KDh5+rsBFD1c1Twc0/dipsBSEM813VkZ9qPW9n15eVPxqSsTTY4KoAoUN2lRiTdho6nakkU3fYweuh3w927ercVI25077pEnbnUd1UPCZ0DDZjLF8pxigQQI55fXXgWkUThPKfVoGMsyixTQGIwyLqaHZkDMDqgsy6ybDjaXDl6UjEsppAxxnL5pKqhgMWRm7ORWOqyLY6J/+/A0llBuj+dA0wnLkZdKjhoj32TcaGjCTP9BQUcdA0ECgdyoICKJzshxWrJ5cn0kztGda7aiBab423oFmjRi5QOxOOPLuWouxFQioqyd/b95P3DmTdYql7zUZzkq0am388i8f4vzj13h66UXLobGWPX9CjLQNLbiGMw5yUK2gcrOpM/EsqzjkScz9HHlJfhAoEcUZ9vwUL5h2ZOLCnzCVOLSKCYE2qQEPbrEaxpDnl6to5Ak/Qgc9PMSydPHnL1/iAdrNuijnrKiL2ObOFI+sj3kt48Dpibuf4ttucSjRiTi3MEd8K3oyE9ibNFlkE17XKhLsu8tDBFQa6NZpGRcayNc58qaMw7HRYEoZpAcKtjzm0VmXUE3vDk0UhS3Nn1/SGCga5DhHaHCl3w/qhyvcQw3MVAsxBEQnzscOmFw3T7xWgDfsDajE0rtAlU9WhXNHeYh16aJu7eYoQwRy1/prZNyZ3dWP66a/wwEW2//nK4HHeTQ5duGmS0s7xIRTmqKHOI+z9Iy//P4XMfbn2F5/kIvjYwP1Dhe+W/zymzwKuDRptUciNZrsfnnp44c/XOP7bwkQ9h6NcF4sEfJYuyeZ+3Sdbcy/dFt8+QqlkgIXF7o+2oc2moaMui1uIxo767TJ+mJIyOACSifrBIoxi5KCotwucq+UuRbGBg1DC3SlOKsyWEjjdEziT3+a4ytDKxy16w+RZEPE0mkvZ6INsbpczkKYaXAkf5kJHncAu/bLGoOj3nofTc9xDYyY2F8pPctKsSTdeYqmpfm6yaQI9/AECmwyBjNH9rCRDNspFw2Qgo2xD7b/35zYxyMu5G2m/DlUszyGDnqfnTEpwvIGBgtsEApzDEYGIey4HQ6wDdivMaiATEZRdNv13Wig2NMwlkH7O3kSzZpjUs33hyJKozkklajwFGppWsmdtFLURRpDtioUmpiWmWkM+xzlD6ghsRS8zcRkFCexdLL1HG2Ga6v3OQyCOP9YT1zPmWy3IYkb2lnoz0IDyhgwmQOZFSINfXCJGhMssX+5FowiGJ6igbIREPsacTCgZyqCoWxBx6b5knOzHYk5G20KD0UNnT8NNtRRu3VigkMRNV1BK1y4SkLCc2B2kUNhZLDj5i0hH1Y6w93xUrp6PosInT4u2N2jMYXlktiAA9SqAnElcp1hMOgVxPcGlISBobnyKsJpamjwadBSCP9pdAvnL+Yqo34Xzw3EFHRNjCu5EYMQ2wXXJBzuMc0ezWAeKbKf+Wskt9JZqqh4bms8JagTT5FsXXREI4HKlZlkDXzPCsQ6y9R4EffAF2CPR8nHmV4VudYSSssRMxyorTjYYjSDs65YRI516uVGyXCXdQVVfFMGai9nURvoJRhTpUu8zm7gjpz2IHaRShLB2Y62GhQRVhgFfJlg8uR9m+/FIJUYA8450nlp3pFx0Bdy7o8aeOMyyX2fZXhICYcuDcYAA0Aj4SA6MHGgGlJEz0JY3/I3aXhAsvrNLtyyeVm3eN+m8QrjRQ6aDluXN4ZYdx7A0FzC9mIAQO3agVCvWZxg2WA0A3Udyih612UT1ZnaFg+wCxpyDaMZ1lH/sBAYNIFOY3HkLjVb6xgYdBQ0OW7qCYVXxAQKTmlpuQedzraCZ/6modtzVUF+aXKuNDFyO10EFIHCs0/hbpvmBzkXf/zmQ/z+7/9edPDHllSGNc4d+ZVL5CvrjPdVpFVHyEkjyXyAWpZhB6gtwwmYZWaiXTVEJ37Dw/ILTdEGwguowBmUx4DHg4ws+W6Y+VBbcl44y5Sa6VDARnAkUBR1nIl4ikH1jc4wRZigP/dgiYYOE8fLwPOjyV9iyZo4tOx1Q1ynwfuEMpnZWUeh4CiVxwA08buq91raUp68UdtV7KJZlFkBIdT3ooSXOidRwkx5E/fkRcOMLOvIuUfLLWpi9E4Pcb4Osby+MG2M2zDuxn3IdDCGJKvbngPUQ4AlGhpRa8NGYw3miZIqrItM4yBwaokzw1FqYLEaGIhgQgaKK1pfpJwX9AI3TEphfbGPmNKqJHAGd6q3GiGRSV1UGxRHLWFNGnHX4guZl+0J4N447SLMHbl1A7HTV43gyHd5bx53B5L9z1Xw8JLIjKSIvKbQwkiHKUgu9AHaDIsSa3+KB00rQbugNvAw98YG9IXGyGHamIcQB9BLK0l0RtEykctjGvq4Taa+YnJD+LsQPiiWNI0aYziPigmH5Ek0m1UVfT/YVbQ9yYaaRhr6HZv7qDwm00CVMbUbuYjWK5dWi08VXSFNprVzjH/5WQp3DjU5nqng/f+Yeq8eSbItS2+bFi4iMrPqip6euYMeEsN3/gT+b74T4BPBJ2KIHnTzihKZkREuTJsT31rHq6bQt6uQGeHC7Ng5e++lPEF2YUWhx8WHi8/ExxMaEdO1kI0eYNzjabIpveMMl956RBYEmxFTnZGMRSblUHuYTDSNYzO0+K1bXUSjTK6l6DwWYP6HcjblCiXE21RXG8E4rJm8Ng3H5VPzO5WZYoacTmfs0fQxnmAi6IOU5ommkYZzul0VsUHZwEON2wxNP5egaB3f8ZgX0R48vzXhVg5myRhB+k25wTIdhJYJndYnLY0dRYobP2uLnv+I887vqrG20N+6GjeQak7TDz+HI4rq0AbOz/o/3RBDDUVDhYbviUTqkdOVtcYUJrL1DJrm0qAuowYcHGAza0HDGZCDTmil81VNBRfdlWKCzUoNJyYUWZR9Gz9+6uP27RbDfNPEC6pSjmHGY5TRTsbQFS0Mzw6TuJLrxHQWdmUZZ4pCTWxT5hf0wjyLDxBKgt6hdtIo5MIu/X2glXBwwf/XIqH4hUTClBBkL5MOks1s+PiIYppEhRryVuthnsfo2z5e2jX+6z+38evbGH//8DSSif+hqWRsRZNOgwHNBfOsR6K5nF+auExcr9oujcSH9GX86dM5/vu//RzbVqmB4hBERfV6qHQIcZiAnHAPP3V2sOsPTXzctni/QnlbYlqr4FNSuPc01Z8+xTBfosMMgetGZh70LCbVUsEzNKpjWYboMacQsWKOcaqjasvoCQE+HOP9vkd2+xZVA82QXDJrm3HlrPZJsR2shbYBTR1jz0DCTO38GKDZE0mDToGiHRSfQQ4NOc55oGWdtDPUhac+i0+HNg4tr0XBu0d3aOW895AbRYqCWLe4fKzx0y+X+OcfWzX3TGjPJ09+GWZk212H1TbncR15CltFEkjmkKPDyuL4yl5exLSxHuaYiTlKTpxM76/zHuPdTsXSm2ogxSF2kbkLTAWeKZqarGnidn8PYpTKkszLa/z8tmm6jk6ppohvUuSQIm4o+rGuH6xDp5wfx2hxnH4wpGLynSay/BsJUn2Ufv3rN9x3Ydojwyg0nZfMCg1WjXSh1ODlMeNQTkYnuaxF5LgWz7tckWk/0d/SJHxpZxX27ElFtcd9a53feONW5Rp4fPv2Hn1DM2WncgrdtmxiUM6e0TK2vAXdiSiFPKvQ2tHYOGeR/DvWNqg4hb0TEhxMTbFJcYpgQuY9MiVDu9JGjesflHREHdkqwxzOfVzN0STTIFAOif7LMJZMOGjG+6gC6oyRDTsx2ijNyyjA9/hJW7TjnUS7paFQUY2kw+HpfBConFjIE5dDo8WZzZqGjSAzB4ow0cqLeGAYwebFWULGMIymiZk71D/2I7SwT5sFhnweatGUgA4onCE5x3JYeZviPs0O/EZ2getgW0bJIAGTDTGaoBMaoaPZYDlQjtH84hxpBbnPYuirIlLRZKMviiqmpP+vMlynJZbUnlDVvc4j0WbX0awJGRChD0Wu4PxT6VYZeuKwyc9jrS/nVoaaFHro4Bh2c1MxhcmjQhMFZVWyDzmJCMmmyWL4ybM2o+5Gq8sQQ+7dRiae+ZclxiM8hzCmTOtRIwF9k8GeWEQayDobTi75UO8ZyjGw0IWahNhRVbKOiEtgQPCUOVFy475N4cRJiSO+/AsoeHmvnGeeRrWK+zK4QLenunRqFFdEwfN6LBPVRKxpyZyMLIGm0tDwDHyHMSREEqd8+z80oEaYYVEfoFujdpC3AXRwnmaGd65LYNWJvst3ztA7s+/zLNqxlyKcFSKmCjRHZcZwCNtUjNpIRlKSBTFYdHRXIZ0vg0wz0awVdj3BPTvVpjbPRMPxTKdoGiiHipjhlMyqqFb24WSgxM8lSQT6uikrhRwxdFY0m/wMACZs4KfPB7quLHHo8KnGYhDSfRb6BN11gPUF80UxMKCHk87QtskSpgAAIABJREFUGuQ5IZesGc5OXI1BBHGlZcDkRov7x+pEi079C26B6zDnnyUkRsDJv8b4zxRQUNILa5daqOC6w1R0fiPrkucn57vxcEm77UxXADBqOTYw9RCYWQHoQMPn2eH5Zv9SFqaH9dZGVzp7PoZblKJE24OD9UAvfjq0cfmwJ4hcq2WsQSyMpQLkD9Pksgcy/APhZhgGmqwQO64P2m6GnQU0cWI+GPijSx/1mT9/+SLzHmjlX5FA3N7FcKESl82XzkykJKyZFMtCj/SwwU4LQEcfJzY9tHfiedysyplWlP60p4rInum78RnWnWGn1wZnCOkIHEkS1pSNUGAaSDT9XUeMR9U+8gZOtil14qzLLhmkCPch22ZTeMo8RTo5O1dqopuYwDIdeXJm09/k8IJlNpLQIxlAhHRzigWB+07DtEBV40Q3vZBJATAvhYDCn9WLWQfH1JjGy06jpeMMwgGhZKd0/Jky1Cj0JlEoeD2aR9nKp8NEfj4gIseTsqn4WRox6bwUdu2pshap3Fyd78PihLZ6H+6aCogSqQkoRxoX2qYm+t4yp/FkgL4F05ApmTfQFHNT1/tk0xXlOkHldQipkEapXrmJHDCEbBsVYyPiM3BteB1EsEKcEspovioGKKbj0KhdL1f1n1w7Ph8brp410DBMLCT647BEtwc6hRmDDQWeeglFfqabLAvyRP0UpZWpKtPekkOECS86nd/vG5mPuFVRMMsdjs+NKQtZRXwGPieoHQ2LKKDOE5NLq57RFJCd4paEhKaBgnQzXP+kL1SDpu4aLqDRVdN3vcH8jpSbpirzB91jr2leF5QD1zGKAukyoX8l1FBEQWoCNaW8TaK/KtaDqTsFF8HDfm3Rq+T8igNxpfX4NPuhGOC7YAbF1EdNmJziKqPHCfGVUQGnpXQT2Fsz6IHOSFHY24p+tI6FpovhA86Ph+2m77Hujh8gxoZCRDpKBXkTyQFd8pmxVYkigv61RkeFQy+DHFY334lpWck+kccHzQAFS9Pgc6m1WqyTJsAUK+TGoucEMcspBC9EQnBo4DTpIQp7wH96meJ/+1/P8X/8X7f41++rBklcK1HfKASgXTFC5sBhqjry+o/oj0V83Ngl0VYx9czi88maul/f5mhyivIq7jO23kscoEtWaViSvi/i9gOa7GqKv/+ax8cELWWPbF7jtSvicK7j/ELmURO/fr/H+HaXS5wCupnzcp1BR0u+7x/iPr1LO2j61iTH0arpVaiIQTCtsc0wJdAtOx4CS3UmOH02xx10aENrAeESSt4ab4sLNW4113Mrm/if/5f/Gn//f//vmDDb2bPoDkejokyD+d49NHZMH/LoO67ZpJrm/ILFeBVVx4lhp995GuN+r+Ov//gaf/lDE6eXg+gyOgNUX42aol8vcwzjHrflEFV9i3Gw69u0kEe6ywSDMGYQEeIMmLJr+AftZ9niCoNt2OI2cQjZnW4nu/OxxqmHNgvFm+zFNqpDI40Lw8Jpq+Oljfj5bRQgz2EGii+3uX3S2qCQmBaooSCGxNFgfIRZyEIIX/z4h8+i/kwDXRkopg0TptFFBFlaOLFSuEiDZW907UnTCm2S4YpCQ0Sd7ZEJoAdf17iN0DStWdazQiHDMKPGRZqs0GNcV7SVu/JMedZ/+vtXfW6m/2IkcMHLRc23B0zsk0QWNCp67Wbqs6Vjr8tAdhwNxUbrjEZno45prUCxJF8zx9MAdIKipMMMCUdcLPo9+IL2yl7G2tIMT3uYCyL2TvpCkE7eo3pM8bkzLQ10QzpShijVFvfRbomEjlOkUART+OEShV5Y1H7R2KADozczrcznPrp4x0Hwdzjzon8EjZVr9jZFXlNAEsHD9UVvZCfwHfRZr22tKF8Qkyb+k0JMTSyoquC7xKDBJGTl+0J1Jr8Nx0xcmP0CztbFQIf15ggpYErc0KHFjfI2KOIg4xPnH2ZEBPHZMUDh2dP1xWU66UuRoWAwgpcrbrkbcTd+Blk71DsUdpVQBW1rdjxV87Bqv0dty5mk1kwslWS8R2xEygCFpsq6lHtskYtqqkxNMcM8gFWUFQOJ5JiuWpvhP2daAfKIntLUX9AZsiaJmfDglJrIezB6U+nVaPDLOgaiO1LDQFMpJIamg7XCMyYzGN7XrsiYD9GY7HURh93RV9Qys5AdtTaOS8HbAbptbRmBPqsogrA4aPgxf3EG5sigi+gI5AJbxIXGkiZb+ZIpCxvdJ2dzluleck2QeSiuijqTobwABiPZ1BdJOKTzVHVXajYViVbsUdMA83qZTZQkVCmINZvd0EpTCrKMxpPrWEl+UPH9E5tKVEj2eM5SOTDTXGKk57xaNe/cXzl+wmyqJeHQbIYaCnTV7jNeH0mug6Oo61tg2sImg9LnuxBUVJPc4l1f8kyuRRsXBmrTIKYbw2jqQyyVkAeAyxqRNjrbypFdI6yUC0+bn2RKarEZ0rPHMvzwkIzvRNmFVc60u99Q9ZdMCdFd3/js7A3J4Z4kXLw5FPGDHlz0fNeJct3P2Tda1d3tim4fKUFi7TFwVdZlRI38bF9FgeXvOU+oj8+vp9iHu0AmShylIVP30/ATewJLQYJ5aOHWJwJ2bDP8o7vWnxpSaijqNjngFkIE2VaQCyErkt542eKlg7GQiT3EfvR6KjRgG+Y5vn1wtTH/ImakUpN3JIOYOCcMqzSpBqxhqGXzMYYvvA97X6vYnEpMJoEsO0Ze7iMQ60kyIAow7wJ4ZC6LWBipu+OZFNNBtXceeXeIou1Uu2WHpn0UNHQ5Bw8wuI077KjKzWAiVYrKaPTmKR39Dch5YjTp36bmyZCFTJ5kuMOkQ5o1isHWIuTT4RCHltwxXAbpiNFc6XJZZMyDBn1lGOxCVde/UTLV8ABdd50QNTYtDhECzGnMcNRSs0MxmrRsIGZQIZh0dk0jlA7N3sd1UEMoSmKiX/L+GPDYMZAbzQGHPTiQvV+bZpaiVVEW2niMAPJ36BL4N0iqwrur2jRdUKpkDiShrbQwLByjhCxSbh7aQhmcJG0LGxMFqENoaXDJnzS9VD0+GlWabPjR0hmqG4tzd9REFodb+QzIpIeQY1NidL2F4KUGjY2LB5BmRuJZqfaFSGC/TUFHY81nVpxFckJFj9LRpGd206L4gMrCxg9qREOgxowGhwJFIdgOC5bVdqKQCtXm9VVIoLlrFOju3EQ3vVqfOAg2nc1iEoXW1NTVDbLovabVCj3WcMMuuEYMPRGy/DM17Alht06HBsaUKr4La0P3Sy6CTBKNMBstTJpdDokgGwnah5372NCM4T7dif38aEpJYcK0XBog56VR1NKcUJBDd1OWJwcRDaaCr6EF7vFgU69aoXs4sLLGML6R/EJHKoUaEzyGk/CBnVU0zFBEGMaYco3WUYJtmTTlsVVNHDIMqJaY79hvZ3HbC016mYCSn7WVY4zYe+M6R1FSUswSikxRCHqzyra6Pnae8h+a6Msiuvv3uAz3uC7QnYysnusmXnoK3Ty+DRTKrdxXFcvFMy2hvo1sZOYhkgP8fqMMbBugdw0as2WJz0dE4ASvF/FSDUJaeIa6NoWatwygjB4ozqeL6DGleVTx0/c9rpebRC3nYxk/nB/x6VMbeXeOy8cc79drtPq+e2wpX3ZvcViM6I9ftKKuH79GNC8xXT6EwtcF2oqTNJwqhFkbaP1mzBYo+L0W2Ovqxyo3OEaARJBg2sKzeN/RHA6y3JbhRX+O10+HGH7+15inLUYoP1kd+XQB1Im2K+PlU+vpas6hyL6RxzqM8fJSRcHryLEUTalNUn799oiffv4l/vLnMo6vLzInIkFqnjDIuUV/aEWZuVz3uGzHqPMh3r99RN9QbDdqkHnWmbYW3Snut4sMQY6H1/jll6+irYGkgoxcZxtF0FRg7rTlaOGh3XCgcc8P0R9fYrn+rGxEaKBdgfFRyJQG1QfI4kKzDzoVWZxPvZrn949r3BcKMCigxIkwlGvjdDqomIQyv08fKXC5iJFIECFJIFLsTZgsJc1zIiVRXEyDp/UMcOoGdAqEjcK0iIWUaAoA4g5S3qLWKesWuivGVMsS3z9oWkG9bCbDeQDVkH0Ap0em/Dy72vdpPeiPUxi3zOlg1dAUik5khoRcTjWN55xqRd005ZAKQonfseW12DZKFZMRF7T9WVvgs4FCZoMhDwijECSGrdLc06wWasxAGDByaevSRjzsWSn2BB01Q0d2IApyNZA6B4uYQbUoS0B45GJO9ADxES7Q1cQoXoBS3MUeQ5IHTudM6+XkSaQKBiY0Tc6wc2Noh2bOMA9jGIRvqgG44cmn3E25Bo12h6cueMZmiSnD8JNnguaMYbQcFG0wQ5Ovuoi5/+6YBldChRwX0QTC6ICGRkPFfqgGV9nOuA5x3bl/aN+IBEPDxnldR5NzH4wu03hzQXC5xgGV1wTRhtqGSyo1xAi6yZBI50Uh5pF/q5Q5CpJCMRqoT6C2w2xJAfLMKA4UtkURo/SLmQxSRLMTqM3wmm/pwl7rT2cc19rX7snK4f0d6eUrSiwQ++ksfTkoIOuDoeWoZw06P/p12aiI6ggaaPRGr1w30UD3VISGByTQJmknYMBwYC0rEp10dKdcY3A4mnCcOG0mUsoNlWaAIRWoywPDFtCTFZYZ68CO8tBEQXFoTpQzLQdX4WhGrxhaK/vZpkX8D2xynFehkCD9YrJwv4gYkRnjHvfV3hxiSWFomHJGQbxw0KYZFxpNYyTDPqNKvL7ySFMEROB9gCZVLvPUx66nGVRIECQAwei2huy6b8gT+D7InjzcxkWXZoEBERpFMWZgFCjCjNGvndg5yHRLGE/kNOI+ly4yHNyj3ic9w9TpmAmVRes8XwYnNCs8m5i3aKjFd/HTx/PFEEL60ETZ1WegSRXLEWQddh7Xgc/gfFyYE+Q1E4jKd+FeEIaCvwg6TtbuYyOehufJnh65fDLsYCyNJ3uAIs1sOqeBfkp5KDgLGM7RGrEnqm6z1wHrG7QfHTnPLNnc5kVBlWXNctfxwgDEgl5fxYC77zbYsZ77Tu+0exA971VcoSKL8Uit7IYuX2yoRseFUVH5yOL11dF639c69mFwnSNjP7JTMVVi+M6ZDjsrJTtQiCO3A7Fnj5cmf4+D1g1uut4jOX9pahnqMax4aj+r5jVu95vkNdJ0Sn5inxDR1JnzMciCutscYgW0YIjaNtWjqh1Eb9MCgkuZVtuVSX8iR0sjgIl5oKLOyCCFoFEdGYCwLJ9h9gjWBe3aCVMFfFmo+6aR+fR6jhbN4eEU729vpgSioYIKgCkMBwQFryZOiFArNUJaKCBdk+l/mpQLLTSL9tjW8f6BzsWiUDWBdaOJCxQXQdbJgXQkluLJvW8o0s2r5lc7FhKNH25R10nUV9D2pwENlCOKNKiHPcJwxM8U4jJtsfaOqS/fx/t9boGushK9UULbUN6e0FFv2KA3rz98jsv1Gvfr1Xo9KIUtIl7YGBTadqlikomOjANS4vCk39CEQdmCHFSzYgH4B5pfU3fepHnYklHS0+XUAgvooM4/kr+XKyxPddlUueHSknBMOALErrYc9BQ3trVuoRcpv3OVnlENLxu1FmXSDyS0Vy660oTC67aLmG0DtHJMuYUfruxNzFHK6A8nTeb57OSHCiWUFgIIAsoGiKgbyN8cpXhVUZbTFOk59kjo4nMsYqoHTrG/m/B4MCJltzdbHDzTdzfmbGqAJjggjePd+hcGEBJjP58Tv//vCCoTZoaG3Fd9ONE7CMflPvMgU6Cj+1SUSayy/8cgoji/xl/+/EOMv/4jvn2MUYLal0dR4pTVeKyjmtY4nLu4f1xkfKPnBD2S9EWYMDBN6tQorGUZn/siBZ4/4twi9IaaCN2HTauO6x1bbPJLV3KQ5S5Kg6BSAN0pHHwOxwr3ryK6jvtXxKdqwWkjhnWJbxOOuEUcWFs143wiDYYoN6aq0APofNeo+kOUTM1kFgVNEOSB4HRbWbNCWE9E/6zTLaoTepk8yu0a55q9DFtu9c9CCtQWacK+xulot2QMYd5ubVzwFBfFjqyvc/zTCwfbHB/3NZZxtKV6w2BoUeH/6dNrXLWfnJXv9PH2Hvf7TbEN+4SLcxGnE0V3J+qSztqijxKkCQaF9D4g8zRUNGCTrgOoXP7gO1OYWN9As67BRTHHf/6Xf4nvP/8jho/vOhRHIWNQciajtYdWZi/znsfh0Ee+j3H7vgg5/vHPZwVxY5xRyIVh1Wu/X8sYL0P8+cdFuZjsYxRhPLOQQB4lWrlbLPclpryL15c+3n79xYHPFFZ5HtePSY1fdXiJ8e0n0V/z+iWmK7mZQwzjGscmj7c7fGpoutBVKRS8L50aZ/Lhvng+FLFwoD2wZ8DU5K5GBFMhhjrcz3hQkEIJPahw6Js13t5vcZ2sN8zqQ/RnTChGGS/B2gHZw+GWj2Ca3BbnV1zA91jRx0/s12RJbpG1h7jfIVllcb+uOmsYvHWdzaxwns6gd8+YPFXSx/FMQMlCFyoXa1CzxZb4w+I1L23mehdllBn9j58p9CP+/WeohFUMWLfLARv0kgkXZkPOeAQhBb2geNV6YpjZ9NbcTo8YH4sGDjJ6oLbknCET0ZHjyZykVoGEhrlDl4fhirRJRZQTWkH2d858zi+aWP7OYIUQQpgU+y46tZ0MOflbPSNSUVTQH8u4K4KIWw2lGXSPZ8BDZHJbRRDcRumjKCzl7J3QHhxz8+0q1AjDLmXWcSmk/0/aAQpoNdO1NFfokp4RUwzH1HTy2eR6WkS+3sCZhK5LAJGcyEEhdjjNTR2nfY4eR9IUuM0AxwYhprjhDo+jKvWLEAQK1CWiz8FXEkOH6KAMbROuhqbs8ZzzXWD3yMzIY4soHozeuIq1ailR16SnZd+CgsmQAJMl01gHJB47DbwdFnlXVQKKKaDhNT31t3gNmRNuQeY5eX4SrSgIUq2ZUc3ZmckU4QwTlTtJsyHIAT0pw9pKLCMNHol5U2zLGgcYHYoHcb2ExtlsPZgG7OWsD6iUWeTzXYWVojvkBG+mDW6gXBc5fEpbSwFeR9lXMbDvSvpiM0FZD+GciRwERIx6rC7j5ennQAMzPWLSs20qKwwv8iJ5phhCQRvluQOdh8CCSQ3rgmXfH43uMLTm97WekwsrQ1Woh7y39PHQ+TA5UqCztYyRgdbxA53qlmrHWM2NC0OXB89u1oqhgBmahtcYA/HzXPt1EC0Vx09qId5HrAA+Iw7gDBWkgTNr60gtpduJQ6koXxrscOsYArQlZlpz1HgHSPrC90f/x5CDNcgzCtPEsiuhpDTBQtlp3Of42KHlEkvDNXKuOeufAXUDaoejMmADa1EPFhRRawc1XgAQEeL9iIm6AAOyvIy7mj0zhvjs84oWEp3oIA3mL3e8NPgB60FdI9qgSSAKfyrUGXdzHLJhIkxR4qtRNRSgMUy4wM52Aaam5SwBOWMIxPDlkUwmd2qbRwzEs6DHFzLNucwgcoy7tJq9GFvjPmpYxHOAEzyfg3vJs4Rxz57h3QGl2GvktY143xi4b9Ej94GdA4iUottOGXKYLcaR/qKII5bioJ8wi9BIdqU0t2RoI2fIkP53nOvXaGmA6ZlE2YZthygARhXxHksccZFFXsUQgBilmrgthtcMzXHSZo9ZYqtrSaKoIR4P5+G6nsZjOMXvUGW0sI6q2NoXs57auntgMS4SnnJisB03ZeNJ2aMZUSBlckelgXpqyRzxkAprjvrf4jHsUCRzl+QwpglLzWIs4vPxpID4SvbP6I9udqVTBEYT93GQQQV6ODRBp+NRBSYQq7KqNJEthCBSuJM9Ju1eFnHuD3HH3ELZNn4omFpAjYCKxYazTVCjsKDmYIOmA0WUSQcbByGbtah5vMZ9X2K8T8q2Y9PBwMeUSLQBtjFnQkcDh75T+Yloge6DmnE2iaeLJ+ilkEvZCjNp4IlOtsnJuYzfJ7eRn8ViH8RNGsVkDCPkC72TMoLIraPxtTpwdpUkei4Fd3W05hHjCA5DmUlAKxNf3TRT0ZfkhOmHCy2pKJfcG6iEcjmDMobuxZNchcHgjLpucTidRMsAnZSBC5sZnxF4CL1SMuLQQ6XEYlPa0FjqXu44EEJisBCdZpvLA1IJ/551x+t6cEKzbEt1hExMmaBtyEhDWUXeRDGgUErR091NQw03/0I9RdU1gqj5LQ9XiUGDG3yZC6WhB+8pfWISeot6I/MelwEC+zUZf07KnY0GAmzGr01+NPhI9/CJYnMg8N1Mk7LLsZplGnNRn/mMpgLyM20FgQ2SSMSJw6bpPEDZMBywAyNCeujLUFuaYxUlm2tJExJxkYMstBlhwDpMGJKwAVuzZIv7/dFIA8M03iP7PdrmIJRgItAeytBi99Qo5jiQi4cJgz03RVcCfgFT6Noi+uMhDo9LtNsQHx97fJ/L+CBgOM/j2DvL1Xk5xgUoKnEIzdtcxRmTVtbVipHVOEf/eozhxlDHmVc0qO2LaZDLbYgGps/ROpdGU1dsxyOu90F7wedjEcfaLrTfpjIuc23Hu2qJc5XFf/onok3muN0ecbkt0bdl5Ogyyj0+n6r4wx8OcVtpCA6RFW18f3tTcfzt7RK3gcuzSotwOB7UTKIv5alj0sheJVdZdAYK2OazoXvaRHnFlbEuNxklMZllf+S5A39Yyj7K7iX2y1cNZnCbY3LZH/o4FQzUqtjLPtbpQ80fdFQOt3///y7x+ccmPn06e4/Wcz1FjxZz3+PvP2MG1sSPn2dpRxkAaYtioj9fIppTlGUfbz/9qin9lx8jLhcMchlstTEOTEWrGIs+qiaL7fYe63CPgYNZGWrQPSn4I75OGGCFEJbPn9G7jCo8yVgrGrKoOjl2VvtdDeUkVgjO4DznZLyxQ4NUUohyZzFzYBBSx/FwiG/fmQKvyqM7HdZ4wWQjOfnhToeu1FPiLV5eS81SyLacR1gzaJEvcf2o5BooXelW6O/68yFub4OaKA51UG1UhtJfLUab9vkeH3dMfpimQ1FmiDHEo27jcofFQxO2yKWRc7fv0azl8X3AkZhYD4Z091iLw28mXWqUcSqUXpZiFYMh04+gUEbdaQ+8JgqpBiUzqBCDPJwFHeB+JzOMYSLDGDXlaDUZQK4qaGEMSTrBcA+XRBqabQp8qW1O9oi7JuuZtMUHECY03EWl5o6tZQKnQ3O9U2hFfEBdLBpnpNFc85kBchlI0NIqs9cNIqcT+FfGsAUKqyit7OVGmpEEZOhGkZwkLRuNHQ2dBuDSwjoiwoUng1CjRtqbQS75fqDl7GtY/RfQXjGoq6JpcbBcdU0xeKFFwzjnKDtS9vs6Znkf2EDDtY6N8NCAEtEhNFH6tiH6uhWKwXtZjuHPxp95+OUmCk2sVX5uFDTgRLsl+j4GT49olbHs2I0belziKhQS7ygJqMx4xsinAUYUw0d2a8yfZAaC9m7TPQXVtt5XuohYMGpJkhBrRLm+nHc0+gr7kxkSaKsNaTa7+qKlrI+RrXc98wxp3j/Q/TGtixiwCAMFV3Yhn4FsPGpH3NFhT5kNpTinB46d7hPNNqLpt8ukaJI0tRglag07AgTqoIbcgAsUuuj9iPCYt7hSnoCY4DbMB91Yl9YMVxmeA7wH9P9WgzG+JmuImm+dFmv30O4SzC5dMYgdtcrNKGWOHYyjtPDg4Ky63qmnyG6kabKXgD6XImT4bHwWmGjWCj6RQmKRaKKL3HRhm/DxvBldxPRIkXTLJNd1GTLxbOatnajVVINykaWDYRWUcBsusbnNA47nqzIIWbFFhqkWTZLNLp1leo+2Y1i7ybzquhCRQtNJM242Xa+camqyRREmYj+VEX9+qeN2W8RWYYzcZkvMirVYo6oOusfrfLcbshoNmnoQOO4iurwq7kLf+ojiHl0DmxBzs4d03iZGqi3S2tm4Tt1JVGYnODBsHKItOzWwMrNjj4JmP62SAbAnMsRS/wEzje+ifFxTuWlCcUidQUgxaSp3GZlJez0NMUq91kU+YSrIs4hnzBQrNWjSMmpfoA4rT1GICpo8UPKJeb6GTeyxnEGQrKoODSSoHmZcIKoMHB5xYn/EuRfuGtnX1GfrGqNDvOWaS93Lmu3EeENK00RGrwHtXsamBj7UNIsV6TSEPOtj2zEdXeRpIcNP6O5oPxkqFFsMOI8/oNjCjoPyvCQDr1weFwd0w10fBS6sXXN45BV0DRfeiD4pjPiwokZAqRMiZXxRUmb4somqJjOQ/yEcPlGeDetT9Cc6Ig+ECns1V1CXyjifj79pIdEgvF0ujl3C4W4a4zqOydDE8PTT9VJayGQJzkKzrswXr0YTKXTIESJQd57RDk/9nvLw5ilaUE6mJKA5THbEEd6jl0CUuA7rc5TnhmufsjJBHEHJ3MRR7NLcovchBw86IT+LnTVFNA2wEDSFIjNxSlNAmhGup6Z15AbRFPnPeB+aVb4D6KWseJlspMwXqIhCY1jcbPJaJ27ymf4aJeM6ltGfe1lmz7LN1lxBZgDy6Xm6rULPSFEfLDjReLmR6Low+pkmZ18upiBJm6BJ0i5+N25T0Hhp+NiAZd5wv2tqBKWRqZL1o57ICCFkc8dQIE1tofpyLZUryfekIUU8zoRJjmCmtHItWAdcG72+1pd1RNxXacC4/nK3TBEkz4Ys5YTytfk+ZClqCg1aq+tts6jfHr4UWaOGUlzJZATF/eIaSQOatJgpOwlKCxN7Pm9qZ5OG0vQf7v8TfaSxlm+3ND222FaDzvtItGxEHDQJ57iq6OJY4CTHFJuiqo0DFEIMoKhJKb5oFHkdmsaCobogQrm88hXIwZKFNg0peXRMaos87sRRPEoFdaM1Gu7Q7bwJQk/hU5R159zCnPwmO94eejQpLnSmkew0dM62UbfGcdfPVHUXQfzBfI8R9DHyuEjDsAvxq9KACsRNlOEC90LHP2DIoCMEnRmDaEx2Tkc98yNoH8LvdYzu3Pi5WSYo27wyAAAgAElEQVQfmFCBYPFJe/SQ2QXTUTQA/+HHPo41aNQSv16zuI3gXEs0dR6fXjKhYTTIUOQKuWxlcWiKeP1Ux6fPDtv968/3ePnyl7h9fI1pgkxVxHy5xTBl2rt+PBtZRW2A6QLuvkwDN2KJak/7RdVnyqkBAs8GjRw0JU5Nrzlp0ZgA456adUJh8uUqWj3xp9AYoal2FXsQtMkTiovo6zXqvo77PRcid3zJFUPEQVe2xO3QYH/XrvP16xqHYx/HA/vpQQMhptKiFEKX5js8uvh+2WMa3uKHHzikX5Rtq70GjdajivfpICpqVw0yIiMTTKZhTDz5sBOOf018EAGS5fHlcxMdRjXTJpMDrvVeHmRKQAQvKO5yf1fRf1tszgJ/BPfu+Y5Zhyltvw5IHPo493m8vV21Vrgu/SmLXsMb6+u6mtgUo9H9CTozBRnDlUxI82W0uyJFt63987gSDcHneT3H8H2Jx92ZkdyPpuQztxqSjNCfiyq+veG4SYHmzLsHhUfdxcf7h0wJeNY5514OnGsRbzfnjhKZg56VKogmRFl00reYRqT8XcERCf1icLSgV2bvWkQ1h0mQQ9VTQwZ91fpaHv572UXPM41TaQ5BmSm4qUpQWpV/KxI+6AKv7TgeDHSAo5jpgFYwaacq6RuMKUZJFc4VdUMeI+7BscWJyIvtEV+jjg8+r9yoXfS3yU1UNDWKHYK/pWMzVSvbhnjkrTLHoG7KNIwhotBLsE6jpax1nBRhvcjUC5daoT80aDa9U+6imjJo7ykHEpo1xR0FmXL8MHlxZiQINxSvM1IBaF7rEm2BRg1rsMpIp3TrLmpBhfSWWCvmne559sCsgx0Tg5QkheBckKSNgtVaQujAFHGiTotaDAJnsz050VoZEdd1il5ukiBQjZhOUEdVBIsWyECas3WJDqnJoYv7MDvSi16OpgR0nGsCfRI0mGHpTIavUWbulYaXgM8YYylYPUUpJLdu0frQLGLNKDddZ3Vz7wAeapoZ1h3rERMrdFkquDEyo6CniePr0ZibrcaZR7yUQmpwKwWtp3il+aih9amfEnmQqQRkTPZ2SbPlAgwi4sxgU/d20bDJQGX3kps4rZ6NJGKRS6gRNfZiHKwZbHDfFF2SNdK8qdpaMFGhbPFEG/0/9SDXKUerzlCM613hC1B7sCrDHMtwxCZVg4vcHAmD6HxiFzEAUBA9+nANE8y0otBmwMRAH7RZyYSgm/GIAw2IjGKgadNA5tY0o2EkO0fR7WlIzQAgATq61kJ+Tc9d9s4Uap4zmejIl1Toa1Nl8f4+xcizQixJHnHHx53vz+CA9IKsjobTDiOxyOLleIht+q7vpxoTV3Je8zFFR3MlOrTBBgzKiaJgiq9ntSD2q4nLWtkIqtk1dOTg1gCHfQk36LaOqtjlbH2faKphxFDzz9Hh4bIBOODgzlqkXqbRwgbP9aCaPO7jNkTHMO5BLS+cVmvGoA76/ofQTwztqDhB92C3aFAD2mg3QqVJwBNg+NRxloq16VSAuT5qOAfAArMDyv8RM6THGjee+0cm11iQZuR78hIpWzGuGI5pXi9kN+KmPcF5yLhZK4MWIyvqfK13My/xndBakaFXqonRq+o6Ww7E8wOFGXMlllpfAPixp5XqH8r5FlnXxhUnfEh8Mqnk12CA2pfygUEeCGlk0R1PNJDVA9RJWoMl4lhgmb0rJFwukRL/erP8Xf3oollC2N+QMSMxbNTP3CrnoXiT4wMKIZLAk2lZqWlx20OHelHT9Ne//U2QKujbfbwpR0sas4Te6L+lfUPzY14uVKO6aWMaoTsZ9WQx0OSRGQn1jyZkvN8tUleGocXlCvAVCuc8QPXBexY92rrNzQTOoBzFvA58eQntsb3GWlehu1u0bRW3DzKYbJgjJ1CmgDQa0sWhqcMgAniY6+zDms9F6YjeUM1GyhIzvdP5gTYhssuXoztc3Kh51eTDAa98FhAstAQ0QmzrXKembeN2uQi14X45D0YK2UQ7NsB0PPQyd1Fmp4LqLQjn0FLqGFQa2eWbakvxLv2hsvLIqzR6xiSXjQUUiPaD/1O0SnJ0o0/VNqPpV4oWUY3MRpk2OZBiJjIjuiQL9EWr5UomaoQaSAXs2FTJTm0uttn41AinzQzk1b2ytQJ2b9UFN3KbzHNs3JOiaMSVcNCqkObfdK/JcCg95EJj0/WRI5YO/4QspdcVmsvPJU2ojZFMKajQUihzFcqYDwHpTETT9veCNkIfyKbVZuQpQWU1cnluTOMiguP73EhTCRDIwYdzKfbXzQG3SdB7dng769HY4P7GFJE7gfEG+YgqEhjIQBsTncHmUDRACuaWSyN1MsOFUgWx7MwpbNmEk5ucNlnuSZnFlxOIehG/vI2x3phBW6P7QUg4+kvodjSSPINgdJrq5tEVzyDcXRRRCsSBwHq0bOz9oAu4UFKw0FCDXEDhKmyiwTqAzhSEvwvtRAyOUPwRXz7V8fp6kE37f/u3r5oqdyWDiDxa4kda9B8go/c4dILp43/6UxenL7301ZfviPE/RQ6khlHRUsR9wxQLejUNkYsauUDSBG2LnnMmlvw59MFC74exz0tcrhc5GZI1RwMmfRi0maRVYP+QcQHLqO4C6j0DAVCheZij7eqoStAyAtHXeHkp43iEhrrGt/c1uqqNvtujaOoU/bLH7c45O8S+10I+T0BDrDW04iCHDKWmWzQtA6ZWBxhM+HWY4uWVx6eLgcNmmnXtLjMUsSYONajzGuOOg+wWj+u3qA5EqUwIDNXcMV1WVmNXxKc+08ASRoDQ/e5FId8c6DsRGYTe540GdNJAS0NeRiaNnIj8ylBk2owWytG5DDkiumOptceUtcPVmSER1+fHOs699bHXexbfPzqZQn1AI2KQJUmyQ9rpMz5m3BxbUQHrfdAzBPDA/eCQ/vRSRsmklkN7cXwB/T97Agjx4VDH336d9LzR87Y1w5syrmPYoEd5hVCbdErHjIMhha5oe0zuHWMhFE5O27mm/LA55Or4gCnD8UrjSdmEGswoFxEYMvGuCunrRM7DfZVzBk5WOmdkMgKq/twjdN46S9bGKVDUMzu7orME7VeU1iP+UD+CIBrZlZB5t2/Kj/2eV6LUPs843kPupkzEJXehITMND4YQ6JzYJ/Y9FCVMjHuyDkENFWRuR29OTWhwNJA6i9Vw26AExEqD3KKxZ8GzehGi02igW61DPNDXyxISVJIGyoOxLrebJMV9U7YyT2pprHhNTMn485qzptDeyboDLWeay8+yk4Ha6V4wxZJHgl8fXSPfSc8yAy20TTQRnFMUvA/QNzf20A4xOGHO0UAL1laE3ozGMJkPQU+koSjyOJeP+PGPP8Tb+0fs1Cg2SPhNjsIAQEW16j2HlJdNIZdh7imNtdBu7oOYJHZ0tZmP7JR8z6RDnaMqO9WGIppLo0GT0yiySFIVfoVlikY+j3h5fYllyeLj/d3ZnNK+snC3wAEW+uqG9m5fFS0lbwnVEbwfQHAWPfunYryoDWiIqyhBKFMDjjvtKJ2lPNN0P2WuJPmPyVOiT5eHyNfB90XUzUwDC+LKNOZPLsTGqZz/CAoNclZk1rXyvDcM0KktuE4ytnnqZq0F5I3VO3LWgUPrGWB504BTUsKwSgADZx8NI39Os6Fm0+ta4RY2/1RNKnYS+wKDUDXBTbKXZkhk8z+xttjDNGSwizBnHnsa64pz3WTqJsoat1aebruC0ky/72OMWRcNCC7omsB4hh+mbLes+aqNbXqPToN7s7pwUqXx4Pr3RwCZLi7f0NjxLLiW4/8zAMJ0bcRAJ2MYaW8IviRNKGsIF1lMaqg1ATF83/n+1JwMK2utXUwB9Y0V0cI+WsVW0tQVGj7xuduNgQUmX479kASLvRzmSxRxGdeYZSCai/a8Qi3mGQGgwsAL+AVAg8odJhxaZ5gbMIUUYbgrooPsbu2XaNarPA4SpJbxvjII2+MPn7kHZbx9MFwtbYxGRBEfV/rsiBdGH00Vb8Mis7oRveOjitihOdv91tZ6zz2dszKlFSD3kpaX/EgzHEuZaT0E4slvRiyDMqrGmk/kC0MJtmxDL+K7HnSSog+7qWU/25s+kD0eT7iwNuUjBxUEEdse8aXKJAL+Prqb1vRH2kHHNLjy9oe2q6UfPpmgGNbyNIXFJBjVznRuF0Aq3IyBCnSHQ/z4hx/jy+vn+OWXn+NyucShP8TheIyffvkpbvch5cM4RBKaG42edHsp44+FSRF/A/GSuydAN5QiJlp5nI9HNXlM7WahgY6QEMdZ0RM+xKoaTRd0AyYGB/H7pT+DiyNRaTosu4MMRu5M00UTpekBCZhNJZXJRx73ZVQxqrykdNl4HxCWaRhtqMH4HHqpFr7F/SxcmdPwOwnl4YCHhsFkRTRKNVtPQXuKdmCCoLgTUJVEecT8iEZ4GFRo6CiW6QxmRclWWyYvu/jY1gV6oxYllKbmebeTCQ2aNzWUiSpE0WdaKdQLG+Poe1g8q4da0RPSUz6dREEHje5qKsuawYSAAgI0LiGj0pxKVO4Gy7z3hAImBzX+XHRMobFuCFkH6B0kBRGLg4PWa1a5peJBQMs1NUvNskyRcM/ymATUU5nODE/QfeIaKioqzmW2waaw4nWfrrYUIvwZGlVRE59obYpAkbGRzcgTKvn8SGxYoJpMlk1f0Lrj88JrV3NDThgDEGgkeXw5dHLPxAxFrr1EtkxF3Jl6cYDJIj0UO4Hl8sB2QmgttdI+afPa215OpRR8S4kWigKbCB02kF2FDe9FQasIF5B7zBq2JY7E7uh5s7aXNcVWAw1UNLEdjSaNYhmvx1yDqaI/xy9/+0UW9iBcGJ1MMjKA2LPFa1MqvoL1zh6H3uvlWCu4nYOZ1TjNpsoWTSH3NGoQXqslcgZqDREDaUqY01BNTHMp6rLIOoxB1uh2ppZFdMdPMWdt/P3nj8j3S3w+kH9YCTXld/j+27TFsevieHrIWIcCZLjTyMH1rWTgwLXBTe39PuEIogNOZiyg8iCTD/QFNPocYkxaqYrc/LB5b/WnmKe76CiFnGNxSAWBHDU04BnrDifRD5nMslcMIGUKXGa4scX500nUsgm7+mqOU3+O8ymPj/dr3O5ztIeX6FomrWhnQDvQfnNYR3x/W4Tkfno9qckMhWbbIIIBHXqWSkh2CGkt5zKyHlMLih9cSxmEQfPK4jJBqc/ieGDIVcb7bYv1/hFZ2QcWK48LU2/wBCiXIA5j9CVFnU1hmN4zASYPS1NY9uSKRqHRsGW8XWVIQIA0mqhjx7ll51E0gNqHmJ6QMTbnUbRt9KCqaihsntIf8vjjH+uoS6hFj/jbL3l83Oq4z7BNoMViFgXqxVlht8PvH2X8euVMo1CzeyfTaPaetnFeFgWmYgRompUdy/7Hfr/F62sZ//bTJvONP55p6Kb45YODX7YijqjZxsgfzkSeHrVMGfKC99/kMkwxttNMRxkHdMUZbtyg2lwDM3E0NKOpxPRFZmsgb3ZzZI9UCLxYE2YbHatdUVcyWEjNG2g9FHKKMZxETe97xAtDzewRd6hlNHhVHdfFrtCfan7OEVnscDQU7Ns0PDcGFIlp0mJSUxtxl6k7e52njCpOpMnKoA/zDDBASkZlOLnqqoLSu2GjycKFUD4kPFs0EylWqs5Bwxx9AQJO9hzfEVobjackAbzfZmkCxaVoitJ0kFe3xYlyEaMx9JpqjIBPuMeDqOsy8UEvSfEop0aGG2j4Il5hMEC629BCp4aH8Zhmno5nEIVTrQf32Gg3A58CnSvXCM3jneYXR8w9mGNhhoExCNpDTM9M5XWYPRcCc+UnCwMjNgYKXIcBN3rNVbnOds30eMHX8kY0krI20SFz/pvWCqrH954nD8Nwj/YgER05jTzGQOjScTB1fQd6fmXfU9wO0iDOZLvxt8eDkH4i1hRvLsTtEXvFeVV58C4KHoMBhjRcE54nR1YJqU+UUFBhUc4fVdSY+KDdUglKgUxdYwACnSLGUhpeICXAHRMq8uE1tvGWWEteS8V2t9mMHG/lL+vMZ5oGULSELip0fYOCzVuhSPRQVE6j0gFCwwa5ZzsygEBlNKnL2eP0+qKoo9s7ciEGAkbfhf0ysH4gH/KgDIorZyIInQyYBIDUkS2YS4K64c7p2ofGLYcaKbSKE1lEW2dTUmPQQDzQUPK5cIs3PVZutgW025SVjXZXPBZcv9vYxqsongzrF2RfSQr1z5+JvJvi63WUyaIzE+2Q6z5gV86qvCmYMSuqxJFDRG0AEoGmj0QKcZbKV8FnAXuQGvcF6Ubrmpf66slgg8KMfpSf1aDdYIvqMeV/JwaNtMZGgWtqC8puNdzQRhNbD7MpRXnwnYuodQ3H2KtODqTL9aK/Z8/VkEiaagj7EkoZ/EgacfbpZxyiz5Ba5xh75gBAVUQcOoZqWSzI8iIXm6PDH4ABO8OCool+H+LRHePnC3diizmx3TblyrNXcS4zZJzkTq94ok0kce2hBvnINvVQmXXP2ataGKAoobPRdtFzcnBPGOJi5kYfBfX3fjU7SrFEZqBO7InHk4zpsrquH9AuFUGxrfGXvom3YY2fJ1Mnf4/rcGC7G0cKRxcf1oqlaATp79gQTKugEQLB4aETFCoBPrmNjTaSvj/En//8ZxXIf/3H31Sgf3p5Vbf873/7q4qK0+EozeHtPsr5kEYDlzMrtR/xen5Ro4cbGdRXEExpFJOmDz2lAkFl0JLoiRz0chYC6k7mPly88ea8Nqb+Mmd5SMMkcQFaGDRHNCgscsWIgH6AIM36zseXs1A6NW1JwE8T8Wy++e40vHeaXaovUYdWhVdrHet3Tc2UAYzc6qiT5tiBVawS+w1BU8i9+NuZHGXJT0Mniv6zaaGCZjG+XzQA4LynIKC45b+YIPCm3CNZ4qdrRNEoXUZqVkUhTaictLCguKCOGhTYuMbrgGB1N3ty3sKBV5Rb90EgQk/9Hw24+eHWfiBa5gIyteHgwjVNuZjKXnIBofWTGjuWMpRXaQtxmBRCaa3EAgqbCCHPvKOKpoJiAg2O4lEk+NVmKBSaYYPCj6GGiHyhCy3HrsQjl6mC+08PyNRo+jvoD9IGWWPYIOcxNjoPKPyLDt/GUhn6iPKfFPnCg+tDlCmQDbyoiMgqxZLZJk4ydJrubty7RhQrmlzCqqfvFxUC05jHpGuwRYf+oi0jYxDEGhXNm4r/IWtnFdjVUZN2mc3XVbyeD7GNF2kLi+oQv16gcVgnhO6U4hjU+zWm6HhtUdIi8r6J8XqPZcPgoY5mXmIApc4LuSK/nsroKLSgKH2MgchCxVNRxBt6C4r6IovXao+uXqKxB0Hc0Wmg94IWBEqLMQ3Djb2OvSEjr4mMQ5Bmuaex4/ddeGrSCZWybCMHIaSoPZGLCRIAoss6r2XTfZ/m6NFpKpf2Fq/9HuXexmWBfv2I19cXme7MuAlOc3z68hqHErdGfhe6JLpoXDanWJdcTrfS7eV1DFdyNzG/KWO/j1EfjpILUPhQrAiNIOsPY57HJbqm1EEFygiKkt3RF+XRHdt4/44dPAWnDx8ayrbYpD0qu0M85rumi33rxqbvm5gHGjZ0IAftp7hiog1SfBto7JbH2y9vmpH/8MOPSZvDPgXKvUl/pZAo1vXhP8YeP8Z0/d+jWqDGO1sMuUHdYUIDQokOxe6qWCPs6MfYA2cKVBsvfP24KNrgPmEOgMlWISr2sWcabAMRaLbXhcEDgx6Mlzy7ZJ+fJ8xWYKHM8YqbEbqdCXt8ClxQRQeZQ00u2j5OHWsKLX0pitbrP+UyNqCg+uXnNf72j1Va4uuHBxfwgtmTVZRWmIGUMXxA/05DBUwnVLRDgYPClgZc7GYEr4/WxIF8yhRL2Wdj3Mc8zocs/vJPVfw///qhFkWDUbQ8FDDknYp1gLFaHpeZHGkGSKa7gXwzhV6yJj73ldDIxzLE9wf7d6ZG/JGGDzh60ugpKZNhF4YNmGBdPzxZ5gwUrRtVbhoEMLOQIzhnCvozNNGthg5MsxUxUVH0rXFHJFvCPNli4KwoyzjhxijHTllUuEhlHpRVcX3kGkzjOMj8hP2OvX1Rjh1DSNY9On03WLcF1JNGncYgi63Yg8AuZTmm8PN987NC0c5JIkqpaCMwqpa4z1lMOQVTyhxEt8j3YH6DJg22Eto7TMnIOVTxGVGuPP+PqA+sgYh2HdV88NsgxbBAsqKxc/mMJMD1AtRPTGNklAS7hCaXQRpnZl7FkAaPZE/yD0iQB5dGZWUGxzXHzbEGHcriY3QDZKzEiBvXgGaNIZaMfNTsO1qFdcO5ruB7UO2i1XnAIsAVl7zWnb1DOXWcr7ghG+XiuYW9osgJIZewqXxWIjuQlgw9Lu7y7NGsowcxHESWOKaKXyD2BsRZWZTs0RiawLaicVXMzKYsVwxKaFzIGqyKRtp0zLaomRiYTlkX03rTXmaiJZp10LFded3UVXyWsjtHie5u+BAKp/amcK43rRO/P+ChgvaT35Preaa9EtaAgBKGfnxGrq0yRGmwyrgJDOP7MSRw7rHylwEcFDlhIzdGAWgLGR4rNoxIGRpx+Q9U0TDEfphq+qjr+MO//JdYbm9x+cffI9vQiS9CCUFpZdzDTIXaVN0oJSjvt9hXQhE16HnJQd3jnkFjRcs6RIYxCpI0aUAZelDD81Cx9+EeDjJMTB5r3YZBk9yzGa5Y20zs1OU2K/6K5oNnRRm6vJ40rcgsiK86xKnZYr9f5JzMUYF8KcdsKcVDqEbgusp/w7UX7TZD5+8b9GFihLb4WEpJM3hmZpxXZXgHI8t000HZ0wAf1jojq2CfISeYWlHD+prxGcY/DNnp8/C0rmN/QLt1Dcla5UmiAYRmSgOb1a1ZFbAickdqMAxiAFom/4U7iJwMrQAsnCMKW+cqJNNIMXsZ51eFs60y4ZuoYAYlJtdMPROwgQxMy1NE3y+LuemihaY6zTI+Koka2ce47EVceX7XUfsye8EyDRr406x3dRF9sSnzeKoxT2T1w7LZYq0Orp+TTzOjGRnw8qwKLSYnvQgeT+hM+MPgWs+ZjyxNfSa0ae4nw8kkiyOiqOpP8cP5BQSyfcgQBN1AlsWnJou32xp3sqSkK3CDaHTMlLpnFAKNhELbVX4kNFKWv0bH+IefUSEtW1hr1jjMmr6N4/kkimXbdnFPWTNMcr69ffPkgS8oN0AevDHKdZJ2hyZ1mjG1aaJpOhUVmtJK97ZadyJ9B119K7c8bfSiM3haAL31NkFFcvML4kKUwgG6Gzlp2swecTidhXDcrhdnEakwhC7qh0S0dQWA0ZSxodo0ASc1DlX0g46CiDh2vb6nQn0VjQJKYx2jNjEKiWUPcjn5DFwDNo5tnGKTiYg3E+ivz0xMmhJeDwSV7zFccTojGhCN0yJtpUT5nKsSyno2JOeu1EypgTQUKM0CexbTbA4EaKKaTAjRzaQbEaWUXkocfoeUQtN86vtkspQyhtScJadW7iUXQqZAXEM18KYEs2Ye5HZqgzHdgqZU31MoXyJQizaSJpS8LsiZXE7tSKsygsNLhYONoazFJX4FZNaUVOgnbIISoyu3EGT3GW3ioQMNsVDd9Bl5Xck5KY/0utb/6iFN00lFMGtCaDde55f6Z5muUZjK0U9orzVYuHPRcPIwS9SNay2bFS58Mg/iz5eoF1w264juEN1jEGLEZlpIoF7F2/dRGkfoWNCdKLzVwkLxYRJe5XHFMZAifYdug24Mf8ZMz9Hrax+3y3tcByN5v3y7Y2SmTZvDTbE6jzL+dCbegyw5vk8RJZTz79fo21qFBtqaEWe9/SEkB8fO/XqNrq1ivi3RSh+AIQcH+Bx33IzRIXEGtI84F0w6s3ifcw1cphsaPFOdFAAMek6mKoU1x/oSMjQZabxAlkvyzAgHZ72xNty8fsLxU7Rpm2AxRPl+YfDUR9sV0TVM7AdblKNP2Nc49484nI/x89cpujqPH6G+/vAS15upj9P1Fx3247DHbcLA5hzX+xwjE1uOop08J9wjdxmF1N1BB+Z8d76mDijpZYCMjHIwmYWedsKMBvMm1pyGDBRfS2wLGz9NABRLDmND7egQT59P0hRm+00HGNTTQI6/N9F0r5E9xoj9EiUDiaaOv/99jJy9tLG2gYm/Dpa6j8d+jxEqKyZYy3ss1T/HnH+J/fp/OtcPQ4uVIoD1wT4XccPYCESmPMShwgwGKhiAK5Rb9rRFSOF9QkuLRnWS6ZAKvcr04wIUWDFbW0y4tEvj6QEMVFb9tJ5PBjW7TBeYk2C+sw2j1gN0PlgUVdmoGX5t2b9Apx/x8kMR5891fPx6iV9/4T4KtonxnkXbEVsyaD3xHVnL0EzJi6RIARW/EvORdFW2sbeNP/KFeQYtz6PLiS6iKAHVse5tGNZoCtuo202WfdLaZzlbM2TQWULtnsf9AeoRMlagULmy11K8cj5lo1GIlB8MGjrgatz3KkbvE2eVkR8ohOx/3C+ifljHKKZ15iQ3QvYfKgnkK9UCZerpvAfVFZ0yk3lIXiAgPFOF8oM5Y4QklNDcGOphzFXGJ0RJaN9A8bc9blkR3/G+BFmJMZmEGMlQaDVogswanK2KazH0ZTld0qDtoEbOD52gQkMbzDh30JxRkjJM9DCQ7wozA9dbmb1gGMVagNKIc6SQVHZxnn30o1D4KZqM4uEGRBFJXtuRIQKFJ0M8htd1RIvLLe0MvRwNdPI1UI4g0gmGk3UfxXoX7Q1k1S0dTAXcLB0BgZmGDFo2tmyGDDSQmCoxcjAN765uAgQT91iaV0dwgHJW0PHYNDlreI3yYaR+3+KlwcguF/LGUFhxRujJ0WDuXC0aPmtQtYY5/2DaiAbKOZerERQYoMYNRiC4LH6xZrewDpZtUpMN5RxaryTFu3MyKTLYO6QmAyHPoQHayV3sIM436P6wk1azomjCBVBwzvP8KCLNDbd0bRuDMdAotLWbXHm9gGoAACAASURBVCgxyQLpus04xIeGTeyrJUmF1Ds5rss2MEJjTa1XZDafg5tDNuHIWRVXZRuiLWRIAIVcVEcNeYlrMrXSxFBe1wMxEFi5km937TGsPxpGfAjmhFIx5Babl6F3d4yyP8V+/4h9mDSIxARLOYNgFcpP32QeJeuIuhdbDnoiZwD3BhSQehrnacyqWCuigiuOhxGjJWicLXKH5XvkOMNSz0/OX1USgRmD6MIb9p8MFkweEwwkqI8wGB61tek0mkx/knwNkyccORlUIK8YaE52/GzR2CYPCmpRajrRPiHKGlzh3o5ijrgWZUhM3XRj75QuF7aGhyU/r3Z7jbJXhI6kHdQzcmuHUjzLJExmiiC8qWPhs/UVrqqNqKlcg081g3k3zhjhUEta9+3cRBlZFaxjovvsQUDeLj1cmyRWtLD4jwCW1FBnORcwfWPfEojC086zlkXZYqyGFAimBOfaM2qEa8Y+RBQd2YyY9nRRwrihVievHaYjNHUM0x5znPJdBja/whCDXr2t0QMOIIsBrWSoxcrBS4AzhoGpdK9YDywxKTfcA0rR0Hn2S8eKoNGHm8E+yVrGbbzKeKbRwJviKqq/nOTzaPpDfD6cIju1sotTo0bRy5tdrqMbR4ku3WBx0y045e4kbWPKwJFkwse6kSDZ0kOx8jRREzJ3b6KO0OxA7zwcTkJkQM/UgNCUQcWbJxWO3MBhIsPFBioYgjDRYeIn/RqLExexeUxGKhRMbmr5H5sy+VqyWL9h4R2aQCm4WOR8R0lI4MwGy8ZfFVFXFomKwkruD5qH4a6FTgQJAZ8WAdPqWOP5RMl8vbIYsbyUPtELDTTty6dPEs3erxc10TRw5khj4c+B60OXP8fZ0A0QVvrOTRS9ksXNgSojHDf5Ct+VniDRitnA+k5oCW6zXpHpwVIWo/MudSehrKbwVj6nefMWYh8OB1FtyMiUJTWNYUIE4aajI2E6rQGDBMk0fSnbSK+daBWJSyrzm9RUPXW1pkH78FA4LtQVJrMqjODEmxKrxkzppkYSFS2TBhSsKSZMaqxnplbWGIp0IwooVEfTWUyPNdVMdAw2Dop03TfrC5hM0uyJLpLMcLyze7ooQk2iaP+OwLPu69Q4QLHEqtuuqBw5em8a0ZaAd4YFHOCmFPFd+QCyN5dYhk2vUhEMUiM9aFbK5rzjsKJAOjQK9R4/4ODjwIYzHogHf880lM3CEZ4s/EZ27GVcmJTvFKYuvKByMrkmc7D/dFLu0m0cpZHizw7w8hU0nkXXmAZ0rjFV8jRL2Xx7rc9FAQXqgV0TBea+7NJ+nZjkT0NcoZNmefzQZ7G+3zUFHUGt8jauNmCOttjjFQpptsXXATQXE5TZYn/0bikLq5Z+ZBPdhecXlJ3Nu61Zz4t0aOxnmxwmeXaK6A7Q1uhmOBKKWKtekR+V0tX4XTJkTZXu8jG6Hv2Tsxi3xynOpz26Uxe3yxrXyxRZe4qPr99U+E1LGTemyxzYSyEHafILe2z0h0vSE+Vy3pRtNlQ0sjFFO4fmxuR+Ra6Z7Pmh7DEMY+OuIlvnODYMM0zhQ3eByQ0TWA0gmi3OJ9BHKGXEH1BItzogCjXkX+S0x0SbSBa0FGgRP+4RfQUav0fRHZ2eQtGA/T1ICOYFpTjNYhMQ54EKbmeSDRNDQd8nxRvwTE1rruk1RfD5sMQ6Mx1Hv40bdRHv7zfHQ8g4Yo2JgQPDhJG9kLMhi9cvdZQwDBYaN97XYiYONZpTG0nY+ZRnm8gYXBOhKW4TTR41NYUz12iKtubg5vln8LPE60sRTZ/H5Ru5liCLRBhU8RhxYCbDjaEEU3m70Yl2NqzxPpiVgr5LdvcyEkmZT5mn1YocKUMNJHSldWdKzP5P02yTEqFNimICCaNiT3o0NTMOaGd/u7JGpd7Y4o4p0L7FAW17d5QzMxtgL8rmGncQ3azX+fVYJhUkUCExlaDAo+iUJxNDFpBE8b0o/lZlB0NVtNEH641GBY0htK5NA5/XiiLEmbbKfhWVnibeyNVYtSr8z8lEC9pav09y7YSJwLW4gsSSKUu8S2rWnGtsl1WCwakBRB/k3JZsAPpKLfSDa8MeI3kwDRVDbqWEMaCz7bzIw9QbijCxTkkWGIitGFJQXMuEuIoSpIBGVCZpU2w4rZIHx3uKKglixceDQTGJysbey1BNqRKY5ghhd+HF3iW9KGY3D8x7bqIiKj9Q56KRO9gWtOcM2OTGzHRXtOGUs83Aj/NTdFhxJKPJ2uCbcFazDhaauwItY3LStM2Z4422JTqZUdUxTdZyin2UBuvswa4l0HmjyYJJQFOoZDlFrNAEs69J9yT2j12GocpitMbgYkU3ldzoqedcDlKAengO9ds6Vxu4ad1L2/mb1N/spcRSgv4LCiY/P5BE9KPk/KE7xF2SwXGxxaFp1UR8KJKC2CgyMxWmECN6Umjoz+G0kCJ7O8AW4/rRhKnRLVaxTliDsERLzl2aVuiAcnr3YBlXT7SwmElhHoORF2tGZ4lC4xlLMrAmU7F2RqnkLZzpOGjaHwJGWd2/RFUfYrr9HBXNBhRUaiAHuagGsAsuDAH2Ehh3Bm5m6bOthWZfoAZsVD+Zro3plBwatCfYUZrnQ3sZg4dHJadr9gusAdgLkPewH8wbjRk556bPam/iO8vFE/0c7YV/Hu0hqBvgBs8j+7sZBZxdNNo0HtxwXtuu2ar75EzrDGoGa+iXde1BT0Hzf6MLVzLp+zO68rqJ//Z1jL7CYR037JviRY446LJGYaLAYKJeEQWWkpFBVhFf0O5TVwZGZUtU2xQvNc9CrViLR00dDJqfamnpqN2k81l4fTKaRzkHO2cWUIPhlPTJgD1yDqIuYU/0cJNz7bGbzgsT5dBmsU1TzCijNfAthB7jXC9fBFyfObcxLqVOlYMu4BP1+xQDVPi8jq7AGC+PbxPf0U697ClozHPg9soDqWymlqli6Q4xf7xrresfXFO5hldMODGg4zO2uiddf4xhusRwH9Xm3+iNZGBEj95bWqKcTb9v1E18Ji+6b2uNOaSJU8RAFnc0c0KXhDPZsZIpjPqLpBETnTV5cqTCXJuSaAkpdBXoWtB70sMlt0yoNBRrBMEryqNuYhqZBFnjBmrH+2DOAMLE1sACJfZhHxchXjxgeoBEv2SaTci9G4t5GVUEHshNlLFNLZgeqpXaPZDVZY1j32v6gj5JNFSQyabVg2p6AplfvSg7jLXZgKAYDSm8l4mFabl2NTJ331EXoBfW1u1qvGiAqo5G+RHDcFdzq+B7Zf75AaNO4mDmoZLPDRpCQeegcxjKQG01l54N3yxeFyBPpE3ToURpFfWVRkULhe9sEwo3U2ZXPqnIaj5FqX1qGncZHPGdmMhrACgr7kRXps/hAYNeQsUkuqcbZetKWTc2CwC5ZaNU08xmTIPcoO2yxlF24WySGjjRCNN8sEmZl63+SkitzSTMGLXpjoYSHBaeXdhER2ikN1gFEWgNGg1Uo009WlbSmFDk85A694v/QZ9wnptf3pEx3A9pWGV65PWoxjmtff798vIab2+/ej7JxkXRwJAhHa5ybJXb76aJLM5vFHwUZej3NJRNphKsCZkjqUniIzcqfHp0cEUd//G//HN8+8dfY/+4635flMvlwoCNXQG6TOy5biq88nhA01uw8WfDxDXTeVYHkjime0zNQQ0aQcn8/kJTWDB794FEs/P5wIGwCcUYH3u8fbem43Bwdt4wFdKR0XQx2Spw5e2bqMe7IjjaOovP9R7zZYimQE+Vi6bBpH2m2YdK2eRxrDjkGrn3rQRIl2lz5kak7DMFXKMvkAYXukpiE0tPavdeChbo3I77WDQBPBXY8UVssigkimGJgkPo1EZbQWUy2tl2WZw7HD8LZQrWDahkFW/fvqt5vq55vH29xjjuMa659c0UrAuom504KdAd0YLGF4qtiyhZnAj4IvMJffaigg1XRHEPqt6OedsjOg55nnoyJ8kDJFKCGZfC6nPlIzJUOh2L2OUQTdREJtozgeSA1jja1rVptRAdBrSJ+FkWU5wORkPa7osaBvIouV4ctOx5h85sCeG3CjYf4rEpcl5ERdxqF/Sa1UkH+ki+xzrEqY3ou8+x7De5fTL5nJY8vr4PUexVrOnAJBh928p4RxsFwnBgnXWxzoO1GyWNKZUBNE8KILSe1vIpw4xCSwpLK4wpXBiQYCKGPhEtkBgAHODVHq9nciIfcf24x/s7dFG77RXzKDoP/yvJ2+P9FtyH89jvU3zcWUOmXUlXvzosukNPpTiJMuUcU/Czfk09RFc73W6igayrNYVMj0Z05sok5swgNJwga4fUY0AD1ZCiC2rXXNax3O/R4zTedEKlsNyX5UFWBSTkKWu8LwHBKmaJFU+DncvpEtmF+l12KIqPtouM4nYd5UysfEKet2yPXi6tWwxQVbOIE7N/Gkj2K0Wc0XRvup+gblE+4mPK1eDKTTpDR4jr564GEoMfUB40ocYikkmfGtle2msVmZxBGKWBRHI28Ejr/IR2bbdqoz6/owdoL9UnpNw+tHeiXkG95T0VK8XreEBXV7Un94nuBXrFz4OcscrVOIBIQnPPH8ozxipGMuD9EcfKulLZhInFowolmorhFZuQpQsU6TQ1eCMojkr0v4gzLwRlebrHDE00b6MEwU+fG/YThXlZtRriUUIqA/BpNid9PK6NztFzxAt5juCmprlCaaY51VXhLEXHZSW4mgzF2AiFwPthCDnxyxWSM0+2NdKgOZs7fS+deXmcyQkGpUULzQ6goTQma85/3Nn/dZbaKXJ/oDPl/GTvMNrAvsE+R0SBTNGShIYMYQre+17bdZ/syJQvDIk0K3GBte7LTuBq6WRSQh3AMwkjDNYMzbfC2aFDMhATlRlEGGwR2Y/pj3xWmFYwAxhsoL9lyEVjROPF5+fnh0crGi1fExAEuYyzRDEQ4tlhkIHkYolKdRnaUpBB66j5TE65Q789ODNQ9YOHMNwurb39EYP8OYi4Q9/JM4X5DYMrPj8DIQ/FRaOXtpErims5Q3sPxAX4CDnk99Dv06BbV8xAGs0nQwSGsfpgDFFgQ/B8YUREXUxjTE2R/B5Ef+R7Cl02nZO9SNo65BUQGdIQh6ZKfh1EP/Cecsx1/ir67htU4gd1NTsNxRayHw+GySj8cqwia9r4+wdPpR1qoewzND4RswMLSVo+my+y+qHyyohvjzjkm9A5Gn5pYakjqLnIQYe5Rz32eMQJwIDzjQGo0iVIi2BoAehtSRngAHsIsx4N5olWk2Fa0pTLxZV9aY6Wmr/i9xl4oDP3fYUmD6Wb4Sh5jQyBJSOjBgXVS4MoAXDsoaDDZWY/Grnzm6SvTEcN4KCZImtheGbDPM57WAoN6/P1h7j84yedBwzkSl2bTWwdBsuAB1wH6LjUEQAp7GlQWInhE1rt2ZaGcXNJbrHNEZmSfnk9R9a2tXpCqD4JQ5T26jcDnIQM2Kz5mfeYOlo1kCCNdi5zR5lMNQT301zRNKTiXvk5FhtDsaSBO3RdNN0xLtd30SRFycRkJgXOM0niweRLIA6XxbkeEsd08LYU20KmZn9uOMJ02j/++IffKIuX61UbLAgNCxohuDRwaLU45BToCoXGWZHSU8Yex+Mhvt+G2EBltAEAvRPK7UgP2zs7AkL6RR5ARMlQWXg/Jl7SR+SyL+bAeSKHarhEb2TDAv/HxrjW71Og0PiqmaSJEALwdBpNtsM81DRuOrBDxbTt0I0A8zscBdJAavooH3ahhlxPNkAPAXxf5bipBpLPwyFjet0TXU1bkjZbaWMTbMemZgqo9aGpt7LteFIB0izKoAfBc6LDaoPj+pEoThYmh4iuqRsB6Ct2J7Xjl6yWZdiSa+LLRirHLei2PNwaYCS7eznaJS2BuPI2xUFz+vzOOIlqBgZNFtoG9ED9N1NjC6F5Ses46fhKc+mVW+YGUuY+PGrKAK2FfIvCqpBYN93PrEtDpqbV6rvHHue2iIkpF5Q+1hWFDQiTBNKMv32foEPQKB6Y4h0O8cOnQ/ztbz/FMRURH4SIE1mjzYfmlEgbbzZQsTiuyT8l0BkdhujB5L4WVfx4YI2OcX/gSopDGagc2pRNBR/Xh0PjmEf808saOYHb1RYXciXvRbycGKAs8XF7xG1AIF8gP4ycCWDbKvuv32/Rd3105SOK8Rb326Lik7V3pfhZl3iXCdMe/+GQxRnXsR0t0SOucjLmE9nRmLBgmXTRKFRt1H2lZ/+cjxr+UJQNoHJs4kXE6dMp5mGKfR7EYvjc79LvMWCHuts3bSzzNdq+kLh9nMlmGuPTqRVa1b+AQB5iWZu4Xj9imu6xDI/4eov4uHI4M+GmJj/HncxEEF65AjqfDkSHGbIOTwU3k0m7xvHg/DD0HJhwUTBwGDMRlTKg4DugQUOfAjKPliqT6zRrd7qhw94VoNxUXawr2bdkQToK6XTqoq5bUSvJfVKQ+ZLF9/erqWXc055Yjym6ys8hSjOaM/Y2JuwU7dBbKUYfG4MktDSgnHnc5w9p/L5/Z9hQRNF1ahRxoqXARGOGu3OOZTkHYAE60cTHZZR2cNuseQK55XPd7ujWkCeM0XdkyFG47FE1UEPRAD5lErRFe5S9B3NMs6VDUa6gQ801JG0x44EJwECRc4EmuYyiKWO6zTIGIfOKAnjByVdZvwwCrFl+MJLQHicOUNwGSonmtz3uOptKxKBEDqZQvnQeQf4CzcnlYCu2DIe4DCPSGcbkHnRgx/IeFgTWOHkURBdkpe3kd5tyULI+GHgRk4SeZ3P+GmcDxS8jinf2a7l+0uRQ0JnxAMWLvYo1pcBzGBp0WxIipuzafRFCCHaCQQIDp2Ibo2dYidkc7AcibqKIA0ZS4xT3tYi1ZK8y04ihEppV6JPcByjZ7HDsA+y4NI9QzO9A3ERlZRhFcI1olp3Nq+JMTuEOgOcMB0mWwySOytK6U3RRbzydy23/T6TCVtBYo4U1yiEaKE0ERTtFYVnbDIKmX4YXoIo+j/mHYpmmw2YVbg5Bal9wP1YRCbKcx7lY47ranATUEkYPexH6JnLT1AgXmJBhTeH9H/phi0s0ZngFLBQGoaOK1BX0J7dVvlxJFQ3hjMb7Be0TzByK68SggRK98VltFqLhoOhnaCKdB7kzrKtAyaaEasCk4p41UT+mlINKU5FJH2xXevmqAthBno2VGA6LlkSp53twooOCyAEUhJu4g6yMVnsddPJKwxnlyMrAiHNr1F7APkKGJXURxTDFPLRJo5CW+dDkSTSljF2a4V57JnVFISTGTCLR/6mLMFzaH/Gpecic5H3eo8KkbRljzFvXBjJDxDkVLZydXjsK55qz36/Hdku1BZ1V1UZ6phls8lkbKIA0n8G5WiqKY51pxJy9Cf0aqQgac4Z+DNbRgFOPwZ6kIOcfyV4IqE+u6zSNNPQDFF41buTq8oxQf1nv1+cMJT3o0viHehIUrCxlDomeTzIcVpcGRC78Vdhz5kBdlRGX62PWF43WZbUJEOZUvBaDTLlGc9/QjTLUJYYJIIW/x5iImoHmW2iudYHyAqHhVjwP/iLJx4FGSy76RTRIu1jS8sWwPpoBNFKdFSp6okQjN9Me/mijJqqveMQtZXKLeROzaKxl3SvKiiZLfYDqbdY1NSI7CI3xXT4JfEk0ipJtqWGDvbXqmYUuS5QLBpv27yhjzRnQkj88axghfxhF2ti0Ctd4dIw1eZor2mJ3xcKR5VaPlpQ1TP2EdMX0ZYrKnOePvUSGT8je4D/18mnopOjCyTzFEnkqFhPGhFzbfdPaRbq3kB0pfYLNgzAjRLbEtWWg2SMBYkggMAyJBA7bKX2A9ao6EZqqHe+pf2FtidlBd4q8T/1KAqwwUhJDb1VtQU/xcmpBILsHh40aAplSWIOlQX/iej8LaTuuekpjSsazoXzGI5geyDTWyQtP8+zf6YYqhto28q6Jzy+vWmwYSYzDTQctU8eJiTz6QLjyKgTQOvaaWPFMEFXApj2MoyahoJgUww2umkUel/tNk4zz6exwa4wXxrsdntg8+qOKa+47hStaOJwEydeD8skmiKsj+Y+Ya0ARo0AtcDxKKBGLi0Jck8t1VXHMmYB5hmaT2FhriuCNwxNTHl7rRuS2mpxJKex1bTmEqiruoLGikBnhlUQ+Nc2aeKZMTA5Cmd9Aadl3Gf5w3Xivtmm1sOwWaxcxxhY0XvwDVUMuYssiU6MnFVNUJw598aiTayjNnZo5Z3FSXDqzyGglF1JxG3LN8iaj74p+j0UoFHLVg8T3YbKp78CCxJoeuic6OCald3QEFE6mZj3zHpnKqliU7bIzsGSkw3CBUFUhZhRU1iRA+zB1FTTNsw2he3KwBVWAK5jHiKEHDxNUQ1wzE12Y68WDIkdXCjLdQx8MrAM1h0JBjSjqWWCiR1mRNk0VDtqsPYmTk9sCKsxhg27MFFM51DHll911H7/++s2TLDLdcBi+OQsO5B5TmkPBFBynPPQTHLShNUpzWOASprvjcFhQK9GMGOSgySXihjcer7omHFp/POVCxK8gCC+n+CqEbROiQhoTE0rcIU/lHH/4zLWHahjx/lHEqa/ij386xb/++y9BDN601RrwVJjY1K1MPV6rPMrlGs3hHKcGW+6vcb8VDqKHBoKu6JHFr6tNP/7c28L9Qy6hjzijW3gU8T5Q+0JLoZGeFfzNJPVjXKKui2gp5CZKtiy+D0zdczVprEGQeIr4P3yOOLZVXC6sJZr2LT5ReQgVL2WUoxzW6RYv5yU+/9DG6dzFsp3ip69DDNeLkHxQvLcPCjvoMBRvnNyFmrtd4dFMh+soH4MowujPKHpFsYMGquaQKXYWeULTcLqDdktcAPdqWHGnxairEoUOtJpmF5JwXrcxz6A/dUzzexwPph0p+qDZ4rXHnruPru8lqL+jx9pcpEg3x4+W0ChLHXZomDDdGZc5xumg6TtNJQYoQu803eTgsJv25fIW/ekUkBNoCK+3Jh6gy0eHQH8bHpEtSW9HkVT00TToJNf4/h2q7upBG8Wb9NOldKU3GXA8pH/7dmG/NGrLfs9QhEPw7QrlvYhTB2XMmiDKy5ccyiT6Hfb4Ss0siC0FtjJoh1s0ByKiWP53UfyWvdaBRswK5jeUKC37QF5F2y+eQMvtkjWkKiCmCYMZNGGOPxGIBuMkK6OrsdoYlSNKqRU0zQzvVmiU1DKeGrP/YjqEc+gFMV22xqEq4lBhJpKGMxMGUzbPoHD/4VDJEv6/v6FTKlTIqDAtueZFLAUNEoWwjbLYBzGkwPn9hGaV4SHIlFNyPXWmYKI5o9mTC6F5G9QENMUUGMyllS9H5tsBoAI6fBvrjjc4SEIoZ5bhFZom2ia8jdybJWSINUhxJPMjaOkMSqB0Jvpg08QdNEW0ti0+GFQ0TXRVHuMwRL7uMctB1K7nQYA3UKgCskEU7E0gFOPBHmv5CA0SBhAUX+yBmRxnhSPHkbmXhm5Q69DJ7TE3R0k/pA3c0T1t2mtAESmuO5BtPrcohp4rfnrBYTjiOs1RahA96V6Ieq0aaIues0irh0YRt09T7Gn2RLFHVqLrxef0YAfaZHHD5Oca7aGOeUAiQNPieBFadZ53VyWgRTRHLAeGoEgg2HfmqFfTHnEZZnXgUQIDhXVA40EeHOuT4p+cyY2fp6Et0bFDyWeoLu61c7m5pzrbjNBQ58AsYc9TBh+IIbMK9jYQwHVQXmFb0pTQyMIWceGr2BbkSc0aJC4QXzMAFuyj8NIrRmdQKIlYIXqmhd3B4QctlpqVz0XWoHXk0rLCNUE/S/xK9lBhjg5QY1sYIZIZ407OmVYqkg10FgTp6a7Kq3Dm8GcyAMzmWFZiKahXiJNwVjWxEzfQT8LniYfhOYO2TcA75/BSOKMP6iKcD9gIMOWIgXlsQorQ0GrvkObPoSFl0fr6sedWDD85c9wQ8hzDhoGC+RhGaal5pmg+KzUrPNUMhY3ADkmnyGtznqj2gbPB9ZfGFKqw0eaNNVkUcZ3GmLdK7tZZSaPHVI6ftyyJ5xun7E49waTMSr6TGGG2X9V5KyPIqnOk1j4oB5Km8I+fW2Xuwp7HdA4dJ+wHFtWKd4OYbtTusAtMJcZLgJ3+3ORxJQIMdqT2LZ4bpEvUndYgU3dB0lFc3L5oP69afJXRyzuSBEaQ0FQZPvJz9izgmjXHY+z7LRYadNVRGKq1cWcNLHnMJYMX6kZYNk1sMxI3nNBnUYXJBG23LfqGegUTKp5zGmdq3zrO5J1vQ4wMNJY9uoz1XkTRYoJ0jDt2KNS4l/d4MBgrHtFsQ9zXLc59Jx2vckjRTuZ9rPs92sNn1W3FOMXEswz9W4il9dOwrAA2MNchroWYEupLjOpE/cX0j3tYVtHuKN5tummGBfPGRkMMIkUAzV4+fcbQsXV0ilimDq9/NiVyUhWf+/kDbhQpwilSlQMpEa6bBMGd4gKb3ipnJNncGyVTRlVZxPF4jNPpGIdDp2aKSRP0t6eRCxlnhvY9fXxSEBuCzOGR11Ucj+f4+v2bmhlEsqBmavpXXFjvMSVzHxXR0ElkJmNtQ384xJ/+9Kf4uF0VqYGO8r5MoibSpvBzdPdMX6FBzfdBDwQh95pN0+RCMRCal8V4H6IuGzdw6yTBOqrz34xlJCxXsI8nvwm9A+a2nsMNniIooLX+lkv4P1CGk8kN18hO41DTEImD3hhVK/l8ILcSYzsF7Hq5inZWQ9dAByf6pV3w9PmYTqOnqj1xxSAH/RYHrpC0lKspfRPNaUIFZXyjyZPRSAU525ddTZd0E2jHQEOlu/m9sUQfAboI9YIpEBQrpUqtczJcAi20+FfJO1TGoJnJNts0ZDeLMt8BARe33kJynOEosBVZAA1WY1Q7iQoFldWfp+sU72rKQSO5/gsPeHL6S/RYUV+fmSCJtvo7ddVN/tOhmMEFnwuUWyRAxRFYeMz1euDeyyYPnSnFtQ9oFAAAIABJREFUuig0Oc+UkXX+9CX++tefRKkWPZpNgmubUPH/n6v36rEszdLz1vb2nIiMzMqsdkPMcECBFEFeEOSf4KV+rgRBtwIkQIKggUgML8Z0VVeliThmeyc87/pOdoPTaHROVWQcsz+z1rteQ3h5uS3W2KS1dJspJBe5icJV9KmrG3eTFwpNARZAj0Y1A6hwm7do7kTJoKjjMqqSXIc0awM9Jcj4hNnCykQLGl5tTTzah9NqLXq0PbY/fl3sdy+l1efK/unni92uqw72HZQN5J/9E+32Am1zWixuTsqPEuKZ7LZ1g58tTPWXw76R8Rhy7HAGlHtlhEkCrntcOFxaYVKBEU4S2/OHd3brJ+u+3fX5ztBjQXwxCjqggk3B4EHQlv34MZNmTvqcEB0DfZ4w6Irg+oNYhszqarGmMBU+Vd2oqOlvh719/sIZbcNSSD8EM0EuadJHQG3K5QQK9SyvG6vQIq48K6aSPlWasfLO0Qh5QDlI9obAirMOp8N5sKSoBX54LqREQWp0mtLsuT4EePWL21kURaR8S8uZhjIFOFm8UwCsyiqUpgl6Zv4k04uN7Md1teaJwogQ7MzKBt0v+5e9e0hrXlW5TFDQvNQFYJUHRxtmGExZ40bNMvvt62tsHS7WNQBLo2nCdJ/sIDi+9igWdNIUKjRUTYO7r0dEwQrZueTIh1wKe71M1t/e1NwyYauoAIWwg5hHdqEBHBY1ADjvoD2EgofWiPxGRUOQt5gWdmoC4wE0W24lNOYex8CdM2/Eebi2hqkul+eByYa0n/wMjn80W4leEyoyQNQwUfR4VEOWcN4SMUDOIk6MmQxNRH88ca7t0p2MFGT9aqUmxEz48RbgbMEq32lcL9AHCoC/zW7DZgM0Y5nHxHaikCsS+2WIbOjQ8boDJNIIMi+Zhjmdbhbt0mMqmMh7rIZ8cziPOSs1iQNVxxX1kGPz28AdTGg9miSnb4hDAjK+OdWeiR17R+w3dqhC4t3UjckuZzVIOPR0zEEODHO0Fw+7r2RF0kCatYCPFPYUfTTXUP8483U30sAzzXYH2gUDJkUvuY5QZOgYAxQmJR4d4RnHHlIvAy3ybCmeQNBl6kjTpV5buZk0tic0z7oLg6EF0TLGd+nmcJxNOIdi0oKxFtWiUyypD1yCIOYVmjDAd0BLNWbUB4nFmbOPhLEqtsgbRptHadw5azf0jVnpkhx+lZzHeR5IJRIZGGXbYEnFPkns3gFUeNQTFGkmFjXTMCZHwU3X3WABSIkacFd1gNpZzIrdRmjQkhGVrrtccIPm23wwnFy/xmSetcw0WBRo2tTVs1G5Rpzi6s+AN68sTJmhEC/k7vvsw5IpO80lWt8oVxHMPcCkXN5NNDMZTSw1C2tGStswbfImRmsNyp4fBcFkj+fsEVN7VPufRa8kQkMtqj77c5XZte9FiyykgCD+w2OiyFhm6srz0Fm8T5qKKWMTB3TqBQXJu5sla4JyvGcyp4k5dEwpIqyKUssBSyMo9txDgcKOFl/GRND6az0zzle+O8m9mB5DN4diWmKkstt9xReUyT5SG2rbxaO6lNXpc2GePwwij9iimV/EAEC9CfAjkArJlA+/wv5FlwjwU1gHZVogNtpg4rScBcFzGhafuCqai4ljddK9RE4mmYlICnLRVpGFQf+sHaWXN4ZPtLaptywrRX8UiCaTLJqayD7+/qPdO7PPl4tqMlgkkqJlmU0cWxoGMFACJOJ9gq7AKNrtVCW2DEg3ODsX0VVhywBgQcuVj46GB8TTkUsLdV+TGOdRav3KX972lDs4tSMFfkF7z9mwWF63Vj+3lkw3O7rJvo6zJfyzJLNv105niuipnJ8N0hfuxZNN48X1nQNT28Tev2/s3GT26y+v7tQ6MKSYdb9gCKdc0m2SO/y0z3Z+V5sllb0OuWIN6+MumcstmM7FNMN75hEvDIS4n4uzTYDPRWYNBn17ZBfOn/WuSSsg91ydzOir6FuIUETikh+Sp6nOhh3BGYzGf2O66pp0AS0aMPJoM0ubRnsMdsP7p/cWVSVvnaKajEHQX9Cb0TP1/Ej26ZjOiEAP/IuMx//eVMcbSKez+ghd6p3v2jo2A80NU8Pn57OcSb9dLkE75zNPUQm1ael6oUfGamrgITMdxGkOalV3u4apICZArtW6fXvVQcC0BuqfXE6lrUIngAaqsNP5ZKf2ZL/8+ouj4NAmpJWAMuVB8cQAcBiURWP3eyfNHm6x/E5iOLgoaQDLptJDKLNMDSaHwO12tw2YO5jUsHYfnwfDIDWKoMqiPrDwHLHhZ757SAVK6UO7B21CmkghRv5TjL8ZZw9Y9YesROilcphMOPjRpEEfoTAKSZwKWSWslsmqu57Cj+cAUjaXKDWb5eTqBe2iDgQh5ug0uJycgiExLcVPmK7qvf6FboJLS+Hy0LMCfUAzEo3LV8ugxh1mjULSU7sOvfR30OskJg+TPTWpyldy9zxuLxk50LjKKt0RVx3xweZdn1d0jjAF163jxYRyIeUvHygeoTmXmY1QSgdF+L4BILDXFxU10LX5nI9Iksc69+8EYDRQkYAz0NdpP7hlPZqcecKow4nlUGFp3uRSjBFAWVhWlNbdyXciRJ7JKhMMD6vlvTyfGutvF3umQE02+3oHEfZDA4oW61h5WPDaQU+lD4oVAL9FGBBgK70GjZVHlbA/5K4WsjA5xHHZ+vb1VRdwUmT28v7JTmVm2XS1IhtkhnG7zvY3vyV/cbf/9sfZ5o28rd36HYq45zGRTf+hNGttUX5j3rrmr0QzY5O1KW6TkdBIQIPLvNl1di0nky9stzHVkfMy+Dm0XPR5sgqHUle6NfrqKDlB7VwiojZFPgFsgD1FmSMmqNEFamRBVuzp3OaJ5zZakWfaUxQYSTRaXfL8I6ufn5XL130Zrbu9qtldN6h0qW0ra3bRFFxRBOijmXSQ58ckBjdP9gH6FWlxXB+FNkbPPLhMfnm7Bj0TRmbsQ49PES2dfFDoVQAHRWQV5jm4VsaORNZVKd1ilNMwxpZnjWXFYtOW2arpbCarftw7aSqV2yg2AeUBum2QVPIv2eNQu6DWoafJLCliSQr4dzTm6CgOww24sJEpIxOOMrHLPbG3V+KTmEgo5Vy0YSjBmMh4YcF5TjOMUyv0NtB1nxJSVDGhmybOTya6q90m3BmhRM2W0hzTlMSZdUzbZwq7XeeBNKVqApBgec4fERNZWlqRYgQwC4RMCEleR7teJ7FamDQxvaCRkTMvDUZRqfHfxi8yBILeI63RnIiaBwouvTcTJyb5R6aGRFPaPbE6R79Pq4uWE+But+7N9evdCpINIp0xB7IOkFPh8k77vuOiGjOpg6KIrAKdamaowECOG1vs+VTY615Yf+81ZZRJXRQJQOKcQX+TU85mpZB4inqfdkIRdOMzMVo0HcMIhagKp2F3GxpfAB4GAe4TIFVACGVHtwQIwh1ObQAoKO0iRUye2r/6sbK3z739umUCTkDtOYQxY+L3ECPRyXTkkBELoCRnPE3MAnVWl4ObvQgghKer88ynooz91bAIkN01WaQB1IxPdwEZp4lFG3eeRx24DpXaBg8HgL3MPEfNi/MinohQdzpqjLEHDCfXIEmeAijFRDB4QEhTLE2ax0qwL2E30EAQ7YCOjtaVEPYomaUVg35Ks1VktU8oqK90R2NU5CZyuu+CMR4fEAOvlXD1hUbCJ8TKC8V0JXhN+H6m2sad1DOcXSWllD43HoOmvM5WJNxhgIfEK7H/AQw5gdljmC5xZkOz92KR6QfUTWoiKgpot8ptRj+oQHWaYlhc4mw7TfqY9XlggvETck6X9b+zsTT5TsnY5ttiCucU4cpiAQs00RmFq1g/0LT9TodSz9kBDVYyFbGdvDrVFAnDEUxRhNVOVnBO5akm2oAq55I9jFmW6/94pjRJ6Kk563VPyNiIc4UpKgYxnikK84DfSQyLM4k20cjROg5yPXXGhfIlcYPlPzrrMuVTuikLzZ/XLmijPZLDJ2w8EmQdUCUHgC+mhYBbimEBjKH5hgkALT0ylA7uAyhBbjhreNau4RS9W/PowDJTXevMHdYIay0nIoxJXajjlWeeNs4yQ46hyTCaPc9OgzJKf0B+9EnrH20qa5g97JpagdzIn/Q9mAYv13unRlysLH1esse14nRWMiFGwsAe4rNT1+o8Z7qmAYJP+hm8shZp+NibuCdDuGcNevycylvVhIrRo54J9HyxCzRZ3NXkcf5qoKXa1SmrnLNZRuPmBkEAvmRnA360+JbMm93m1dYstiZO7MulsyrdLW2eLB49VUE61D23IV6t1B3klFbKCbKi2ZuncyPG39J3uncxK+JzYlYDxX1MU02xoTzThw3DrBgpnPepl6k/lTRBTJEaaybX1BqAStBxTRP122Z2Qy4h/nJnMdbRzx+sv3WKBdO0HiNGuVFzJgRKOftrQ9rjtTcMG7SawAqKZ4TtUFZy+eW9nJszFNbi0JhXhg8UfWhFnPao0jtME90p0h/So8vxwthHj/5nn7K4LjKYjIg/6MYnbBy5fiaxNSdcDXFhje3tfvcmNRw4mmDBx2eaE3R+PKSmbaWrY3wKAoIWg8utoHBm3Ip+q+t0MaF/0uHKJbkucicc+87yqra6JOJitvs4OHeZ4p73rJCUTJM8KBJMbxDcXvpe2iMaWSaeK+5IKviroLnj8DY1azLz4WEHOgobT3QxvQ+MHUpNd/xgAX11J1U46DyH70Y6XPp8RmkKiSTBgt5D6xlby0I6GNhIEEzAeLhM+bL1OmGiqWaJ5xkaJahzLq5zbj1UU1BE4VpqUGNL68rdYycoQo55UbBpOiqOujdajzxJqLOP6TXFCYtUczCaMVF13QCIv8dz4i3pOaGHJULmiKyD3gnaiNZQmlJfB3L4CjlfUD9duO7fqbIYme6hrZGm1I0YZKzDhFh6BWi3vL/D0sIDVleZyWzSjOB0JhMjhUQ7LdinryFRko0W/pmmGwIlHjmPDrwpI1FxHjwE3/RMF5iw6MLEuCcrRCf0Zp91x4GA/YJP29T0chgqX00Kbv9M6GF3s/NzbeWpsuuXb1ZShGVm3YDGhwKENVJaNxIhQwHAGvPDXaYKQjEWZQYyKgOAUQIa/t2gleRA4Rpal3L/opC+ANBA/YkjUbl//+PZovurnZvdLgMGT6v9D78vRF39u5/QHrkVPMqPRJqZ3d6XZj/g0rP21g2RVXVqpzPZb7Pdrou9tEx+QdsBEnZ7myL7h3tmd5kK75Yfmz2Vbn4gTr5AFDc+cJQ5UkQEhT5aNKiM0EI1FKxyayvXucQ4mCWJfXiulJeF/oqmRHoeWbBTJLDHuGR9uklxAfqX1KUNPSH20EBBi3mmIJdo91zvkdHEYT5EAYRG8ODQRx9EBAIOuqF4V3NKEQdwgHkNdLDMRjQHUOzVYFD4UQ2lVrWJYgsomGh8y5pQc9Y8aysVXQrkEISmaKDjsYxKIcLKYp8n64fdqpLoIvZOiG8QQDeIKqVMO9DrHDfWk+WZFxgUiHVb2v3GBAjtaynjApp46GOADzrvce7bcO+tbB6vYmxETO8mb+hhCNUNWkw3lkoiGB219d3NIuIuhMRzeTFtGKy/r4aioWOspjB5aNPsdBoAXBbJCXQmBhmZ8wrAiDMwdw9FKfvVm0iyzzTBobmgIIWutu5WtIXHK/HbaQ4e+pC4EmBwzL/YPNFUH9YPq916lgMxEe6YyN71+Ad6Hu4ergLNUpRJClhUVrUd892W3jX2b4iAKAJoIDE/ovggRxOtEzFVLIxA/8IJUJlzUWbfEPHhUMy5Fi/K9FRWHs0bs5o8tgFds7I9C3s654pj6snpTJlQ0eo4c0a/H0MPClTpNml02GuUPEzsKIo5h0CuQyQ4LtlER0iPjxQcKhOFM42Sa+fLLLX/6d9G9v/8/WT/1xVjIY/kEDgb/h5TzSFkn8ncKy9VOOu1OTNF72ayz1anCc4UayVpBM7IGbMad4MEHGTSktOYsCYUYwDlj8KTPeZuyqHftw3nSqjCooNsFi9EOjB9nvQ72G+igAbzGCar/H3WzVOK+61LIZjcUWSSmc16k051owlhAucAl5pBdFcAPRTHEJIkzQVQdH0t61TRRKxVDUwKd8ZdBk1/2duCP2muJYnwpof7DR0U5yCvx33DNqFJY3KmAjDC4V2hETLyIi/WBwGpwMYdB1oZunNmqwrXd0kkDpRA9r5FpVUpdY4TIokfke48ZF1yT6dHJiofjSeNHEDnGiMbihxYoH6T5tOjTBgmoDP9syTHDXNwGh9WhdFJ84yBDPcm0iLkTIAcnFMwJ6QqFOPJTfXQUmuSFILQA9Tg023tTQYQHo7OPUPhTGlAkwihMOZnYCqFmComZOggoVcrFoMiXRP7TJNt9n4qfbub7XmstkdqKGpNLD5yEh1sQ5bDN6i1CLuF9wKYqNxIsijdsI37iDMOUxblQGuvcr4yvdxFrzS0soB8ikZzl1e+U8nJHu9BPFQWlEeAUYNQWqhs0yrwexl2ADUfxwHyJ7h3REKRESkpUF7al57mA4dR1M+HjIpO0OVhUHE/oKGDsq/poufJJlDLdR/AJnN/DWWEZuwTT4dles46UHygAeZEcg/G1Zo1z1lJ+SNIRbUNJRWNp1u44JiOZl0zVSRkvLKMtvgwgBM+EXdpGPICALnF2qAxdC45+87jUohIQeMpDSl3BKwvuIjkpKrp9Uad04EzinixIposSaGZD6IvM9nmPkA/yihLespgqAmeyncLdZjpJ0ZxSA9yZWtzpgRaM0uKxMMMXeShqC82yEHDyDOjRiCGg7WpZwWYRF0OSAoY7jXosFPvau7sfQUDG9bRQObypJhAGflwn+SAWgwfGGxNfq9zyMvTo9AQifOW/cE6FVuHuijJrH73jglkrqACNTFYmQv9QRvnC1jOqkG7pqImTBO50bxGZ/GECAQ1kK5behip6CGDqoTR8YNCiH7mfD6pIb13d6ub1gNvRb+jMPapnkTIw6AHUrWNKJv8DgoXGjmF2Ruh495wwLWu6krNg1yM0NzNIOa4xy1yFnUXVpontF0sWAjAm4uXI78cQZ1BUTj8aF6Zyk1Bc6kMMqGTTCF8ikNQtBvGeN4fl4gExuEi8AYP8SwbRd2PW5RrkkmGWCnqoL7P73ETjrDImRWLenRl4VUUJqv8rFR/H2H6QmApjnuYbLDAAn0THjeHFacIDZMakqIQAruNTkslc5ADCUonBV2KsQ2oSnB/dX2XN1+z/s6miZm47vxeOSn62vG5ddDAsjgDmECT9aC88g2wMHVRaKiYSqtKoywaLgcvTZtyG/3ABD1XyhDUP7jecOB8tYmaRaPgulOzKnezC567qKMSOfs0XXExIcgaBEaFgKg8BIl7QLTySyGGKysRO3SnXogWQ9MpO7UHLdfdbAEXFGsiGqC71EIP1vuV6RMUU6fsoVSggKGRpQ1SchB0XkCLNLO+51CAt04T6QY6ZQ3tydcMr1HLjrsQ6q5MwKa0+6VXQaiQWg4QBRJzQTCxY6KCqQgDuFmTDTXchFAnRE5E9v7HT3Z77aRJRg+3z6uiawhLf9eA1ff24RTbbSMw+LDfv9tFt/hvv6LXogmnCaKwJHsvsR/L1T626HvNfvp6yN1M34sciA/79ETj6LEMp/ywX+6R/d2vqfUgiGiHbLOWTDM0TcTylLl1HYAOGj+aDmRmi2UV5i6TilZRAyngTic1PLjLgfVg2f67j41yLhPy8Li8WTfUSxzEoLg5ew0GBrSaRNpmMjbfXr9IP8S9DljCFUiTP89036nlRWTjfbK2KX2PUaIvaFNHFfZ16lpd3W2cX6yzcbY6GfQ6WXGyabhYBA0RrSP6Q/ZpiunEJi0pUwwafdBOKJLJTGk32VF9tAXNbLFYwzMCIDpK6/qL9I3LCvWLKX1uRYlLtptSyHOSZlX6YrY7ztA454ZwIuiwdWnXa28z+XIle9kv+XHoaTd0B0DDS5PGtuRs3fVNjpHzeLPxPlhejJbmjdXts6iJAmAM1BZKKG7UbjzBMTlMFK+TzX1iI0HWZECuUJRonlPl+kn/FhU2rABCTPA9R3UdVxsX9gDFH9mJoLOOk1GgckZ6chEae/SeuIBz5+U2jMQU0YQirUutfXZpQH9Ry2TdiCKBRZLbdBvUiJLpCA35xkULJU2qDor8yYo2t6Jp7eXlxS7/8I82jlDMmYjwOZkEH8rLJFi6j3PlRgJWYCzDEoE9gs4E+la/5tYZ6wFzocPu3FkJU4tKzrcsrk8vhX27LdbNNAGZPT8VdvSd9TNnJGcG05xVtG6ACA+L8+w5Jng8gw6No6hrrgNlNsUKkVownCHCHEOuIr9AWie5rEZWZ5n95z+s9l+/7fZ/fgZ1d11/ERM34pp2qK40xMvE1M813WKTyD6bUs4LNs4bJvtMZWOkIHJQZf2iT6LCwjTEz1+eLXsVcxxPD+d1+QSP4tLPv/GgUfdGmulQwsRZND/eo19YHobuGnrR3eQ8iX70sBP0QvadIsUAD5DEOLDKhcMekHkIRisUs2StogGnwSOaN9xVMigLNEzO6ApvA75LgQKrxUvHaNRSAtKXQeeTKMLKMOZzO3ChNplcbBzpj0hxS8qQnUdRv1X4UcsANOOMSrC4ziGoj7nFx6o8WjXkO7/Do62kK5VBCk6PHqtGQyUP6yBNgT5HM4YhFn4UTGVlc0ZRPnptxL1Ooc/5QIOXUxlzXwHwbdAyzRJJb6Cx8vuogXge7FOAEejQTOEkEtX9R8tAo4H5lS9Kp3ASuYGiXU2giJ9uzgJLpkCbKbADjSuh6OgL3SGccz9Hk8sE53D38OzoLC1bN70C5Ad8lc8FJbr7b3BY8ZpOsXSwiMqfhlWyGUAvzh36GWpH6RMBEVzTqNoRp0ymZgXRCP7dqw2Ghk/jib8Da4amXxKYxaIhsYgsZU3QKeRNcS24iarfnAeZYbqcZxaw6HRz9y1A60jj4RMzdiDpAnxbNJk0Dqnx1TKcyKuzfbv1kijQtEDLLdEty3Ha44Yc+mAgwLPnvqLerd0+LAJ88CaT74ln4zRgj52ZYVbt1F7u4jpAY9egiXsXYB+jOTdCpB7FiR2dKjRy2lCmYcRW0Qx/u3jaARo9Xot6Xo72UMxx7AUIojYGiJE/SWwxXz66etIZeB7B6Iabnbqc9yV4n0g5gIIjtQ8lXiqzvR6lNZjJiG47q84HGIIlCOBBDQ3AwFnXae/jPksNBMDAhD9TrV/JOGq1CPdmGsDind26r9ami4LFCOdEWhWWugC7h6sj0pqe70pu3asVsKKg0cqhmamqa3A5Q3F51XAq1GYM4FTvwOxhMEVmepFLCgW7i8UkOUuwknPwyeVhADCQvlsGM+f3FtV1eYDc+RnuOY+aoOmQ9pgJOU0G+p7PWziFPQNHfwwxIHIlRdQaYhO+68YeVpzh30G7TEHSce3jgmNB5KVoOUL4EDCv2DWnPp0MbpcU9w/XJxXURCXQ4BCo2zZ273u7XC9WV5UmjjOXIS5JCyHWNCcIvyu3VQ6RIjSc0C+kP9DZUOmBM9nkO4Rq2987TXbolGlMaG7giIMm0PCocQiTWRYvv9PzHwP9VweINzYPZyy+PiYTQqtEffUIC2Xd4Lgawuv186EZ++8db9GPsigx7pBmDpQaa3ayi0IUij4X5jTKdvQNSbNEgyRTbxo+ZdE5avLIm5RNOQ0qz97FStJPaF0FmrImgzRsjMtl8ErB602dimw5bLlb4IP2KRScTSO6Qix6XabMUQqk1YoGVIffid4I1zRvynVFiRLqbnBQFXDFpZHjs1I0g2IrT2hHq4N+ChqQ026EiqqR1Gr6PiFnc4hCGpy25J4bYkDU5NOc0RDQ6KtpdFDCXWudmqGc09D40xRyuMmjLzgKhtmu9ADeNHt+HJfJjF5HFA3Xmsk5kNBuGiMumBVLcLOjwEAnk4ZS9OkksZfK7DZtNiyuM6YIgGoNjRZ9Hgc6EzZgGHL6sOcsqpMt42zHeFdDiYmFxOjSK4LAxdaWmCr1djrV1j5/tD/+1793W3+0dtFmp3Kzg6DsfbYfzof90y2zz2+RXNv45KrxjsF+rDL7XZvYu3qx9pTaT2+ZjXFuXy6brffR2nKzc3WYaP8h7uVbH9vPHeY4rJlUjRcURFGLytyaE5oGYj8SS3IClWdryDTKS9FvRMmQIH6356eP9qdffpGbB4XJc2v2/K6xpVssnjuP11FIEucd68OBgZSLku9NJly1DbcvuAvYMk92vUEXC7pXwKcFMOYsF9q1n61oG4somqGPd5NVrGfZl01GFJ0yCjFHomGQU+Uicf640dj39uFc21//239n/+X//b/t/vamBgct/CS6YmlJirvpbmeE+yOZcIMNe6XGNY0nO51Sa8+5zaDH8bNFKSYL7o6M7b5ybvNN+6g+Pdl6oIWtrUjcQIwz9kBUv/C8mYSPNq2p3ZbYqnSxBSOPyU1qTq2TADCt2aJStF6KrmkipmOy4T5J976tnbXPZ4ujSsXuvl8VD0Nj2Xd3TY/R6ypVDsBvGm0YN+vv5EDCXEAHTBEICOZurdACQbrJ6PMhymrzBDLd2D7h8rpY+0wchDf5NEnQY9VAboeiPGiuuchpsMmPhOYFhpiVqWVVZFPPBIjfu1g/UHgXdsg4jf3kWXc0+WIRak3E1mIiBIhXlU5r7QYbV0wpKAb53lebx91e+02v7/QgjBNiTeXbYrEqTu3lnVMwf/6yWFpBsSNfc7eezEqmNpIgDEKPmUTRPPfk/8qafrfnwrVZOPxtR2r50VmG8Yfu8l3PFMdjtG3o1gB5od5dyV42DKmcwfBoHpFmOEXSJ3uamiAtWbEM8uipv2pWG5LI/nhxwJOfgVUgvIsYBFENiY2YVNwRKSCjG35fuB8x3KAZi/ZRDb9s+WP0q+il3QiOqdgMPZPJqCiOAIghSoHmDuBDg4MJAAAgAElEQVSFuz5EPmXQAzHSo6nIyY1jMupMmorCj7mCGjXX9W0LubPcHw6GMgU4xyb6HmY40N+VBcjZLVYopkGFzn1YLWpsEySn/iy8ccUZEXBUSX7uyqjQVS/svfBdpDHLAFQIuU/8Pr9cMZ/yKBqP2UgVA7WSAym2CTQ4vA0AF6BOOtOA/QS1mUJ3Hwkap+HiXnIgGEoqbdm0IYHhskkt1+8EiKdx0akscNIbEVzriUZxmjXPB0JLnOMdkGt6E0+97oCkyK3OHKwGLk2X1SoAl6PC59lBJyjSREWhr54Bq1jnhd1kNOfeBylnpVoLD6HXDJLvYMGmxuPnfGIyKxNXRjqexGcr0Vf7JIkMvwGJRaWsVm5nNz5DCoDpEHfNmDbWHHfdmzIUEgrsTtSYjyn+BOo+PhpM2ahU0ZoJpIZl4DFpVFZMemlwJQvD24GoEsF9LmtBwiEdqGK2ZjWtHCK4oRMh1B8O3ELpFIsInXgEtYF6xcFsGA8Zr6tJJzmWJAa6M5/TvKmjKWr5jAClgIzUzCQCYzzVi3YsF2o0zkdhecY0H6Mj4vAAUNijfm5Ru+m9o0vHwTYysTOozvj8DGwOawJTEZ09GkSf7lIzi+lGzRRl9vGHWnmOr9/ummJeut7SbVCjRsOzijIsy0R2l20H+r3F+riyU9Nau11lSCkAsUut675KxoZEg0kmwFfFXRLkPHWEKd8hQJqai8gM2CkYqUletbDGmQwS3+MTRuRyxIyRr0vP0KaYJZGLvVm85zrHqBvoRT2aDgdz7n7/Hd47ZZJODEwqQy6ts6lo+ugTPIAKxgngOg6sLecTgDFDFEndfIjHgIfHCWstzWrFmUBx10DVbeAV+8Fnh/Yt9gX9iGQaiCZW0ferNbG9ynyqibY/Su0pdkYaZ0lECgTZ1tLhOiuGzyNOYVyb7ZMGHUl5tqhpqoNJAGgYD0sYrTJHAlVVhZwjDSqSNW2E/gUN0OmCosAVlagoO52QfhaeMYUpqGfQM4aJHE1ScW5V9DOh0aybxpHTkeIdl0sunHmyYeSSdDQTtI0CSE6bXBLyUABdT62ocNcb7Ha96aJhOgatiS9Sk0IEwgXCbqarSqB10xh0FRRY2BbPk5U4F3KZQ4diQrRudrteXGeXpXI1xJgGeqznO7p1spplELgHVVRUCwBaDmQuPZ+SFRnHIBO22fUSem3X20lor/aZzCA/5HXP0LDRDMchHxIUYAg6Cg5QIQssKrRsoFdOk1TTH8JwtSAnDll/ympMeU8UztAQoEDRsPHqQqzdXlvC8QI3tl3I8cMshmaOTSVBcqAUKaVCfG+MePhZnwJT7Aj7EcXTaZ7eiyU+LcGCXaNzs7TEYsWptDTFfAZG+k7J4Sz0BvUxiXXqqFNPKQChNnu2a7AsDnxrpoiKWPnunOo6OqGTgWKiK0K8f3e9dXDEzUtEYeX1MScKU9xHdIsaliBeZRroOWeeI+rmQl5oUKCBnqM3gwbjlwAB347mOVuc2IRKRREZWFDHaNTRzrLe5qGTMREHyqfSw4VppjSFhO9fZjb0IHqeY0ne6r4Ock+TW12eqcDmwAI4wQoeisRGNAYXcQ6qF9mpru2H3/7G/vD739n//r/9rwprPjUE+HoDuedoYuSva//8lUkbhbM32zRvzTra8ym1Tz++t3242ceai++wX8fdfrmZZWQ4UdxUhT3lh50TT2C7j5Hd10x6AKio58JZDprM4LwK2MFlRmO349zZ2fvSaWxFWgntH+feTmWuz65YlRQ0mAaRqW9mLaBFBO2Vpiu2GWfDZZU+uog3SzI6YLSPL5oarpfP1g27bcNolzvfGUZelRqYBRE65kRZqae+TL1cHWkKdGZgyIWGRPE4QikUbUKIOVbbhA6CuNP8oAKj7Hv58Xf29ZefrckrRQbNPE+mdUWKtE2GR+hcMTapG66PxY4ltbIuLSsiOz8/2zZ+syR/siRbRAPs+6vtcavPhu4Q4G5bKbUy2xMAKHJ4I3v37gfR4KDi4nR5o3g9IqsrmAcUh7nlyOaBLALwwzmfVb+3aexsHgYbJyLjVztoVuOzDcM3SzNoZG5jzncMiHREpOsd1o2zZRT8KMn2XEUd9OZhZgpfWHcn5fDsOnjRiTabl9zSchI9VHMMyAJ7ZleZikQWLxj9eCQTfD1ov4rHuK+2Tqm9/zGWhTvfez/6RX56OZstVythHCgioVYhe3u7SHPZLeiH6CcW649SEwe2lew+0MGmiZ1V4y1WfzhritV/vavhBgkWi1zNzC4jqpopIzYzM9+p2TuUEwdOm0QwrdpPIOIwP1QkUzAem52axL7cYGGsKtCoHZCdsI85hlYiYqJUboNopzUtgooo2QFnGsi6oDM1gVCS+PzcQxdgRRqolKKNnpf4Dr47wWma5Cw0PUxhdJ9wY3lTxNlCcb3OHhnDFAvTK1zWKenvuMZuOFFTMMQG94lprDSPO/8osjWc5wIYMamSzB5dGVMm3juTiRD1QLO8LqIGUsBq2sq5MYqcbzh3Q+GMhtmWOLZB9D4uXaY7hRsQLeglKfgyNQdMQAmvV/OiaS93ZGIl50EaKbtPlMjwHXo+Jc8h0yQKIATzMP7Ds5MJmvx/ALE8j5gVs2CNq+8uUTYtFEXeGo0FBXrNeS9iKZE+AL7uEg6riPdDJAsAANMCIiCoSU+2yLyFfSudPxN/Ks4Nt+vAaMFcBy2dpqbuaJowLU0q0YBlNEithBlMrH/izvfIPUT1xOiIv0seKh0+ngW5gswVLcH3Io1wcAKlB2OFiM4Mq8enJEXTKHuY5okaAlMamjSKZU1VYB7EidYDE6Fkc7nLeEz2zB2wHtLNKVaCRpwFFHKhe6QoYnJy37vT7rkGbPQJmNNAVhtHakpuBtahN/yQpBk8KD5Ok6vgWkwzA5DBexJTDLDRa79dJjLUIbmmiaLRC9B2nwMYTeQV0kAC8uJ2fNLZyMCF1+9siZ/RG2jCR7OoSB9qA+UJshZ30YWZELsHI3vF80I1aWIPqPVzLw/NfSVjATSiIeDciuyp9dry64X35DpD5fMKIMA5mHWCfru0r3emydQJIEDIOgCiMEDCTRaJk8ePMV0mJghgn4u6G5GeuZmZ6jLada1b1g8GfIm1zy2Rofb6dnV6vYZQfL+8fwc++D4wMtLMAX2t2AHOEtGwbTusJdEhO6y/XASC48IrhqF0uhgCCeEX62bdUyvQo+aFPe2rtclm9zhXRiWmVd191F7q6XnS3BrAiHlTLiiRF6MmjakcpNVwA2Alh52yRWZ1KzFfMNUWj0WRmVReW099C9W9PFs636yGZaA8TlWUbvi2wyBE61t4dirsh2mxOV41YPHUCI/akHIzg1bs8XZMogsYKsiaMCZdduv62a6yW5506HPfF6xHfE0yJqpurkW/wDr5+JtngQpvb71NgF73XjW4ixj8zsD9Hhd/1mJa12rYo7quD6epunhaUyPRJh9FsQv6vZrWqlDhLwE8iwHNHIe08mBoGD3WQM6VXCrB4MAxSN+8bNq4LDTda6sm/C4QD5w+NkVo8AGHrrNu6APNDFQotarIxREfcU7MC+fCc6nTMM6Tjf3oLZiolW6qovwiN5/UYcF0Et3Kws9ywHPgpYRLd6LNagorDnUuAwkOfw4DctLQJw13d2UVnTaEGitDCV1d0AUJ9eP0Wr0lhK9c8tAx2qBRkygWTrFPMBUFQWOe5SqcNAkIjRGfkykb43Hojbw2iI5iJKT/8wZHlM3w/YuGiYMXNBmZbOxyvKWJ42Ci2fLG1ZsYnjnv13MlmfZ548pEkUXGe+Tvuq2vNzpcNmrIJKJhWQQuunSl3jDyjStLUrE4jtCF1sx1iugo1czjnoum1cXYTl3wz6Xxu5zGXPvyoKKKdq1pqJsqyBlOwnj+rlNXPMyY14CGSsHjjZziPKSDYPPLqlLosYMnvGdvoFU2hdDeRzPvFGMuVW8CvS8Mnyx8b3KohWcenNBkb6C14dQJLssFaq5ej6YdLnyp76J9au31epNFN/I/YdrocrmcJ5BkHDs3q3ZHiKDIaDLAAZ/F1hMPAJ0OmmVZ0t257of3ijZWtDuyRSmsWMPQdqF6UvTnrkHlIIRajVU3PnUE2leJPRPkTNxaAuK+ivLy5Q3Ei6YO0hJ0ZjzeNnuqImubxM5FpoL+rVssabHJ36zcZnsbExVbL81h73L+DgU0UQ7UeWRqSuFla5Zbky32AYpmBp+f4iG3t7Wyb2+dPWXE1lB4pAqn53GeChrnmx1JowKkFlsuFkhyfi68sJNOrrCeFyQ/qUCIvltRMSUGEGPtrZYmuX35NmuiJsSVGIK2kZnGPo9WVC7oB9lUGC/udGg8MK6w1IZhdAMiqCwF2k30S6kKLig5ZFCuw649jlOgX7wgz7AGnBGCeQINaFblNksbSPxQaedmkDkHTQBNKzb3XF450QNVZZts7d1kAfIdWhQKH549TR4TTho2NIwYLdXFLvANeucIxXLaRc2tSpi62KNz1kORUUViKboPEPT2b23pvto2kOcLcMZ3B7V1k37KXaP53e8tYbq0DhYlrezEKS4wpVCOJa6m0PmX3a6Xi6aHINnDZDb25O+6kidOKtGBph73bHfXngmCp1hHF0ohH4wriPPQnlemqgdS//ji4OYNo4IYa/TY7isgDdNnmAEYQTjt9dvnQVqiNSo10QB4uwwUkKxTzIUcOGzqyJ4LB/ra5yd7+9rJjXcF8aUwxSFwJc/Y7IeT5/4yvQUng7XCGfUoTmfs/8lEg7KVrNTp2pdFA9vskJEQRSSA1OiHq5+P0otrluvOhpJxMF0iV9XpYJSaZOipxA5RUTKXwYQO+3hlLTtIhU6fQmMDMJLBBA61pT09v7Nf//mfg0mds0Q4GBSszfcvMxmmLFAlPWwd4yjobm4ZT3Pvdwynu7KQAyPGCffehLmMwPcubpjcn/Qg9EmaQgucD0wfuUyzNTxTl3Mfyp7yMIkQEbsEoxYvnBR0Ps4yRZGbZpLbQSfPfb94RBJxOrBwKE6Z9PL8BWBLFwallSkaNQJABUWj6+mV20gdFdy7uR8AkzAPwQVV83Y5VtMQgz27PAIjr0qGKNAcF0vJfkXSIY2nRGW6a2lGvS4xWzgrt1UNrjTaTEdoYjAsQZNGQQgV9QGYQiOmhpOWcpMuD40fA3o51WL4UzkAjtu2WhQmfGitYTdJYI6hEjON3V7OtS2DU4Ll+D3ws8gnnPKm58lkQ7WjN//sPTHPRCV1p2LRG7UuaZ5YG65t5XViaOI0Z1lsLVM9KOqi6jmtUvWnylNyuqlRMttl2IJxVWxxRpSKbnDlJQs/n9zhP8u5ZZxWMk8MPrzWYK1As4SVQGMJ4EkTpSZIZlUITwAKvD581EHsPfKLefTciezpnoYGwJSJEiaScgd9BLzjQu61Ac1nukBNx5+L6RV17CNrkqaP9xJiFzjnAcY2z23UFJ+6FJdVvt/gXyKQivOBxjBzlhsZzGIdRjjxUmdBGaf8dkp1Uxd2nahRqE+QqwAkHh7bwfeDSgKXdnToNNcALWGtIyHhzlTlK9q0s9OgupP0cOhu76yGqUhzLYMtnQKa4mFaCBOAvwtrB4YEC5O1IAKcqL2e7U3c17p1NiHToARi78AmGFebZBRDZI7rfeU5cmAkWNsJ4APjMCy09tnqAsBtNvK0YW6guWXAgJGQdLUwCqA4K7tmFYivTM/9sJc6tg8fz2ZpY3/66bPNHXdbrIgmSY4edWhG0zxZu3YCt1g3LEQAEO4rXFhhgojdwFkBu0kTxVBvcxfwIZdeNGcYBFxnAFVl3erc5QaNFtfcd5xnZDfH6Nw5iyOr5t5mNJDUFsH8koHZVjEkwlWXvGNYR04tVt3A+6OXQ9esLPfYsvZsJfIXGkgV+9ICu5sdBbzMa/TPfHM8imfXjjmN7zH9oUkTPVJ6MncLdUMVxt4PGqc6UB1+iaikiTWns51O79y5ibw7mkVoQOezOPzX1zehzsoy0wTKRee8BgcmWkcWLRQUCihsiFXQc0iJSsKz5rOgS3DaIoJvJjlMSjB7EAVTkxgohJ7PRfOETTgbHetB0GgFtCtnymzAyUiOSE7tpajjz+RS0oAwQXVhLGiEm9JoBkszK2TKmzklOUGBlRuUN3O8AGiz4kcCLRLKI80pBiV8dt4vUw/0aW505IYvCobXpqQYHYWWsEigNYJGq4Pm0gmFacwUQmhcyDTiEA5YwaMBpJEVdUmGPG7q84jvkPOjDDD8M+kJQ3WV+QAFELxzN8/xRtOpwex0TZRxIdNkxnMm+S+vQzPNd63vQxbZ3lDK0dTrxyAI56Dn55zWxPegSWcQUmNaI40mf0+C99Wz0AK4IJAhNsWv0PwO9150NdY1h5NTkEPeo5u/+sWjCaprbkT9DeZEfC+8R8WDKHaE4iKYUfGMH1mg0BqYkkB9mAcd5CnPKYmsKQt7evfOfrncLZoXgRTQKsgoJDrgUByNRsgqSLIYVNozfGY5pRGu7OifNKGgtfOqSaYMgspG6y6Fqw9II8dI1xuiuRInnotRWZX0pKn8zihi0OV9eEqFAI7TbnXBJAgNAo0gVB2fRoD0oRHgsno+F8quZCrQzbvVL2fRj+fbZB001PSwD+0h/WMlJ7HdOhzP0PEsq93mXe6Vv3kyO6foQ7BPzKzLTvbT5bCx7+0pX609tXbvR6Fv2IyfysNivlu0hZhM4Kickqe1WtW2VmASMh12Z3KqOB43EjpVsZU1X3Ausx2eNUU+aPW3IbV+GH0KdM6swrCGS6xJrR9nu3WeUybDFiViOKUWXWWFhovpQkPmKYW7N7MY3kCx5RJ5vbwqV5E9lWatCsZ9vuncw/0TrRENC8+Cc6xtaiuL3vajkiEQlzj7BkpoWQGI0PxiSiKbQH2WSjpvqJk4v22imj0ARAqRumRPMU3BKMGp5bjBocPJc6euICuFJpcAqMngBPSa97tZNL8qg9iJApuNc2frglbDL33MfZ4bzMk4EziTCMiikT15YRPctgkC5/gcJs8gfL3ebcTIRloXQMjGblhmUuhrEjGLoiotMpFQq+fi6f6m4JOL7Sxa2H3CQS7Wf7G+L7NNIMClp4mjq0l0MdfpquiWewdllhD0zBJRhhxFrxIP934dUu2tczlZna025K19+Pjeus8Xe7t0asjQRlEkQueCCo6zbJKx9lKbbrPlVWRlkyHXtRGa8MI5Pwk5poSIKGyh7J8rGy9ogH1qJ1kE5zhnDWcP7IiZBmRzMEIuuw4ecfyPig3wDElonJoeMwPgzqa43iO70/QGqj4nLb6HCrKGtheXYqc8VYX9/PWrA7Uy43CmCHsbRhO0VO4y9M1MLdDtMRek0AXkAZhRkZ20bmJjsw3UD+JieO1AxIwIkGqSEiuVw8skDASdws6L+X2ZBGTEuYN5AsJ1ViuJz+maUnV6hIdPZpgy+J7IdprIwwbueBm0ufOrQlFiYC2Pf6pkS+GAOQ1sFjvFkhfcyGnF5ZXYEZyoaZj4ee40AZS56GP6zrX/QhyX9HMeKyVtY5brbJbnA1pXQsFVxGMY44ZEosHr3qNgpjljr6KjJPPVDZ6Y+OJAvSeVJduoBhGTOn4PZw0FO80aNMFaMQpo86gjMEyCfYC5CM6mpdgy3GUUvcoWFcCMOYfnfb9vMTJDf+nnBTpZomKA0fbdDfpYXW6ngUs208nUirKx+QDMHKzi/t2JJPOMZOQINF9E6vBn6hruFzSQNWdn7G7bgD84lEpHK7WNG3wBJlKEywttY5LpIBOTK74rzgxJazCUKrxJKCXfQjuqcHKtVdVqSv+RY5HOZlarqlFcxsU2wb0VMzOV5XodDVMAO5kYHmTxxZKiCKbJ0fGxPjArY3rn39HDqwFKLXUIJnHEA2liTjNAjAfvGsDOv2rp0teN/U+Tb8pKraNZ54K4ETIuIp+Z+iPo+zIgJAyWALXRnxaIRGxn4h+AP2/7fc+g/QaM5hRB2ywaLkwp2HXKBkIGVakWAfTqj4zwIdW1UC2Z3kf7IAplCnOI8wFDOCKriJVBh4gpPuZdRMqhp1RGsNmS4YLKe1s1ARfMItp2ZE110vvCvBIWhjLmabqpZUamd2hgyWUmImZRlNGBs22SWCl9rdkcEb0DpZ7hqYOoPeAq8TU4fqsnwrjMgS/6Axn34SfBhP4xcS4x3eH8XmQaKe4AGcr87ooJvbuiAt4S2xFllQNMaCkDW26D/aCa2vsAH+R48gUNsNyQWL8AaTBGBES5/psoIJlYqW7jrHUQS3UdzbCo0Js9MynVRJPmEvNN6m/iT7gDvBZc11kg0RpXYhJwTsp6YB0tJl4s2kUj1rDtVOWHH8ZhPCx0D4vlR0Pj0x1vIcNMRlpJ10R4Ke/NoVAYLijxl51e8Jg38ROavhCeWtbi1IKQ13WjSSJRAff73WmVvAdQCIxuNn6+1MXCRA0qlyzG4THTZKEhjCOZ7vBF1qL/+YFPQ6Wpmh6Cu6giHnfXUabyaAsORWH0aGEWHCwzIfDQV2nC+Bm4xBTy0CBxrEK3h0aPzcLvfocb0XHY6/XiD10RFxSIHGxhM3BBuHOwLjUF8UrJ6o2NpqBM+JRdA+qMPsv1ffosatwcYQWh8QmXU4NZVKJcQJkTN9S8eVsPeyKy5Hyy19dXH0tzPasBgg6HYZDZBrwfMiD5hd/fv0w83GBGpjLEojBJRV+qaWaY9P5FrAXvSOY8wVAH9E3Io2i5XJZ0Szgf+sTp4eLL74Ju+NBKurtjInMgkVd1QLAGfCrJRta0UZQy/70cflwOwPw0hFASpSXF/ZHfDyUpUHg9XoPsNhdDC7kPDTqaBXct8wYWxKUsMb8JFNhgba8GEpts0W1icfnZlBTConJqMgzc7pb2HpkByELm1GYF7xlXzLRSXAcXChobApeZpEyiSIDIzaJk0rxgvEJhBP+dNwk1T5bXgACBOiWylyJsCFGP7IbByk5kQmobQfQymyIrDvt//3ua6/K/inshGNwNKnBflXX+MitPkcB6zHz6O5NbePCJ/fYP/8L+v//yk13JR+Js2Df7Vy8carE96EQUywi0l7i0vmd90mpSsC12bijWZ00Zf/NS2TSjWz40Mb6Mmd0ms6bc7aVY7UOb2ed+sfrTH+yf/nSzL9/u9tzE9umMlsAvcZx20cMkY8fIwLat0FQ0jTvRZtApoh0hzgJqaoPxDTRS9stToegJUngOhPvzasN82LIUdh8xW3ATBoxlicZoqlg/zwT2jg5IGYOrphwUJcWptOZUaiLIQb1ssbUngK3DFoKUZxgXmRtWRGaXC+cQy72QIyOw99sdKg/TicOGKbOMzLQ9snfPiTXFbkl1FvULmg7nMoARESVgk4rE4TKEEg1znymmzIagMq9WnbiUvKC9T+RpQYUn8gJ6lrvsHehkiGDJMMcAmafBamxRri4NICQgMu/e5Ei3gEzLYQ0DoJtNoLpoyGP2YGN1jh24GzcR5UPUBkYeRMf0l7uHo+ex3W6zDHKkccbNcprtLkbuYfFe2ohmE6R2YorJ5MzzICkYmTodFDsyPQLoYJoGQJLZuHjkzcdPudyNi/1V+kbANrlDx4XN+6jvkIxfkOBxzaznZ9bZumkX5ev9mTszt69XzIvQ3Lh5GnmnrIO1721CF3uGJpRaN6zKnIMOGJPBpjPD7KU4LKkiu8yHDW+cjdwVGJph/pTpAscoqj4VNka5vX25Wi0zjV2TmR0X0p3v3TXqMn+KOcM8FNynz+AUGOl4rAXNvaZgUS5ds747aJ6W2NcJiivgQ6SsNyaIwzJrmkwZErBZd6/WONFNSnaZdgTXUNUDkZ1gG4GUU6wpzolJEg23N5DoYuWlvYz6PkDgR5lauOmX7kZKH9aKJkLojly2cMSYxMQmxCJJrM3dYKZDRgPAq8uFqSW1SKLcO3eXd3qi/gzNjAkpE0poiUxd0SBqShaM52i0eFaaJADccTYcsvLvFW2CGYtPbeWLt6Pfp+4mYHy2La81DWGyRFP1uDehvFJzIPGQND9KbEwyq6hfKPxoqLHLJxYhuNRiAqNGJqUB8qxlCVVoutCYAljzWtD/9PliOyWRXblQYqcU02DdoL1ylsUbajg57EJWhoZcke1KnrYAH3SPsiRy91PoeIo9c6CMorSOcWmOZELDFEYRQTg883OYvWDyQYwExSmSFlGmoTwjg5DdmMLYkb1A0WPPYtqyo+2D+YJBHPrNnDiFWncq1EQm+hTXgIE0nTSVWpPToUxRnidaaBBaok9oVpoQx425ik5ofBcUv+FAE+tZEV0Oq8ic61BkFqwfn0xSu4r+LHmYm5hQ6jYwqeTcTvQEgBn3sk/CeWwlkgfR3olN84aXkiiZZw0wyCMPrYN+H6+v/pTnjZERNEpllfB7AZd2y2GXUfIgAwBoRJ+o/HRvIGVdE0Nh5n2gJ+aZUpNVatRYK+QrA9RITwvwpsGFu9fyTWxZbWnO3cW95fpzDSdgLy03B+Rp1oh9WRcbcbHlNzIsyktrmIgq29wdsu/zYRMMKeia1D/UM5q6yZpLa0LOzco4RHcOAAJgkRn+pEzOl7TU9JWJLi7H8BhahjGwtELyQgIgUdcWrQyKYkVm8R5HomgC2CFwnufC/4ot6aRNvjOxZkQRjVSLyetFeaebgHd0vMp9FfsuNuAuDWPIdGSwkpZWMh/Ma0vHu8yB2LXorgHmYQSgy4bJxf4hVgenVwydeB3q0Blkezdr9NxgOe6Gbx/gIK9FnavVCxCg4F2eDWwZjJdKgQ395nRqdJ1pVdlZyQXULJsm/0pZRY9LHi3/P068nKlWuLGRwBfWzGpRfRKjoWWw1J4tasvsYJM/ikh3PHLnM6cEuNOkNtB3Mxe+zAdN0ZuIh+nLo8lUthy6AiFKHk/wyJpEr8iUTo0jItTCC/3r/e6WveumiA8aCDSNNFIY6vB3aDJ5f7hNoQ2hCOE1bl6GnSgAACAASURBVB2mGP5F0VTKqo4XlQU2yAsomU/EspDpiAEPjo5MT3lPPBCMMohRkJZinZQVxkEHfVQPAdcvT0zURwWxopvHEOiGPk0hxD4m00SW5u8RL0FRA+WiqoTgoUmkKaUhgMICtZXJK/a5NGmixc6uO+R13P2NTsonn+QruksY2UZe7CgrRo01qCiBn4Wy7e5Db9M4qbiUvbBys6S0dndYZdf5s5YLb3gffwEbhM+1W1URhuuNMu9L742GDwMgmk1fKJ4diqENoanoNAUoeNBsVhT2/ulk1+tVzTNFIk2+Aw0BXUXzMLq7GoeMOPaUE1Wugz1wrr3BDREo/r1DLQs6WbnQ+Z81qZT9ujvX8rnHkMEINRmEFbEA4mG0C/pdMlaC5uL0DjRMDqiACpHzFJDVhykTDWzQjwo9ooFmDWoSC0UAPYA7+OXaI0y3QckcFNCkdRPOaCOzP4qJDKE2KJHTFkCC+F5dpubh1KCBHKOd3Cc9LkWIrOhPTDjDxRYaT1D17BGFydrjMpRLKJeVo6jVsti59AOV5ll7cJ/t6RQyNrPEfvihsf/xP/xH+5//l//DLtfNeqg462z/7ofF2oZiyinM0Fcp0uAmfbtzaWGq4AVXt8X2qdnsNy+7ffxY2DDG9voV0flu3QQFJdNU8qWN7fmcWN9P9u5v/4393d//oyabNAEErD8903yO1hQUxIBYtWislfLiMMsaNfmlQU2yXczevoeuVQjFpvA+P5fKbjq2wvqhU2MSp2frt8K+/PqPthOmW+X2oozI2c4VuhSWTWqkNEz3WaG8p4pLyaxochlvVSX6tNEbsGNR/iS04a7fbBqIC6Go5exlbd91EYBqYyJDAyYHN0KO00qUKCZMT+9BqNF1VtLzCUXN8AjJNYWsieUAcVwIEcdMCpZha3HcySQDre3QXVVsvHvmskitShbrNwA59FOxFScvcqMlVtPCmSr6IOcF9uyyuc+srl9klnPMnd2g2O6x3fvB6qzUBc0ZS4wC7qN7TDMN3RLqzdlOIL/DXbbrAIPQ3dxRcpauj3MNjdK2xvb6tthCTqgKZrKA75pSsL+K0qeaZdlqH3XdIP32OPKsOeMO24m+6TzH893HxupsspL3Azi4DFob4A6ACYBGADPcATQzPY0fTSl9/Rpb1ZjdbqkVCaAaBS/akLPl+dm+fv4VXw/lkWbxoKkpMTlY5F8nJvI0OL01dayJWt8vlsW1AIsEx0WMZCy15lSIebDOh/3VX9f25XbYdsUtL1CwZRYGkg51PXx3O7p/d5tmekRBgk4NcxgYWASE838V95Sy0ej1neJKoT3tZKPOduSV6oJ6Z4oKSIfDLQYSuz29K2zqAAcAaN0tEo0pn4/IDDVuuBSzqqBJ6y52iQpFm5HRiYEN55YMVWla0WPjtEpOcSaLfH6fFGGwNiIYPonJFp8PwKRJkKjHGFVtZfs22tRzNzHF0kWkiencj3YLbuDc3nIYZ45C0wGAyB5GL61Om000C2SiyaKxZeLCFFm+DQyRmHzZav3K5MrBmYHIHxXDmOnsMgOhiOI1RC2cgiZVPBmaQC4VphhQwzLtWybpGLQAxOnvyO2eKTx7PvXsTybXh2li9udsaB4lAEUe4kNcO46zJppj7jmIa4dAAIASwHDuhFlGSv0SqK8xBa7sNxQjJH9TMWCc8qppK7T7lYmr+wfQ3HGfMUFGU5kn8sv0xo2geTXIrA/qkshOCREP6MhgEpQC23gA5EvyLAEraBzrEOelyD6+f2lG0QNT6MPucU3sdnA+YOLlIAj1LNEb/K9iHoI7O8QS5ehpWp6IxaG3KWYSzAYogkw8za6uUvKcPvbOOorqSY2AwRPgEu+XeCqadM7oEldjTKPIZd2hOE9Q2dz8DwfUBODJTaiYXipSoz5bkfS2X8lupsd3d39AYzmX8p65p6UfppmBGtkofgZgmhoDIF5aPwA7FdpMlwVBeLrAGtsduAgA3p+M1haUbP4+7tOzDRYnZ7EeqG7GuBRLAaOYKSm90117dbVy9mUCl5UWrwAFPr0SCZW9EFFjutypAmjl9RgG0MTuiy1IZjAq4mlC0eW5AgatqfXdaFEJiODUTZ5JPPZ2wCZDsrYB9KK3zQkgsnXuJBk4V42M/e6XV6vyxg7uIiZ37ZMkE8NA/ArZyEg8EmkB5cDPhN56m4jtk2wE47FE5yl/LnPAY89l9DkZZpKeLy9NJvWZjPgARnY5c5MPim6SfcP+elYTO1q/YNKGnnfTHgJsQMN5TL0coPeptxPOPzEyo12UWmj0fC45Em/IYwrVMESPKH9TrLNQqwKaMGWXj0MhkJPqDUMk+VLjTaFhCDXZhoWvKPXdbdCZnSeV+hx6kARH3R3jMc4vsrH58MFcLMksbRrXQFYhB9LnYlIE+5cVNJDekLkhy4PKKnYKnOWHqyiFtnjooCXwtv2CCn/NKXdsGpBtPggBslVpz09PLhSm4ZOGxdFzRX5ognnY7Xb5PhXhF1U4HQ2TNI+4rWJ2A72zJ3tMvGiaGjp61/ph/EAIM/+O0bViDfLM6qax6/WmApQmFq63NINqNB+oCFQHk06Bwl06lSAMZmPLUQr6jS5QlsqfA+YftExNsECBQ3PmtF6f6DnFAL0TyFCIEuBeJFer9KYaIxk24oMKyT+DJ/7nfEgO5dDMu1pf97GadQTJYbIpdEeDQP9u9UyVL8QEypskRLPKm4PqKNqMT+nqulJT+/b2GjSHPBsvCh90VqZqbKqJA5uLkn1AnEZV62e6jg0dokJ00Jj9+//0H+31y2f79ec/6d9Dm6KQ4BBVxAklN1EFYdKtvjxNrG5rOUby3fjrO2WN9+ha1GAGBL1YsR0+qdXnDtNSoYxQJIK7IG9YWk1OC4nGfYIOYifdLgW8bKa9MON3AUQ8si+dduDZmBzOoidq8s1b9uZa4bFMEPVJXR/MoEh/lYtFQcueTwVNh8+10JBVpZ2fWvv27WYRzebUKXhWmZOibHC4qNPxrlHuY24pjisdtFcuOxpJcfcJbgdw4cLmn4ueBuomeFp0I1DVE42ruPZeoIMsM4HMM6eGQd3sbqutNdM5aNJE64xWLHf7N58Oe9+m9vvfVvaP/3yzny6JtS1ancW+fItsnBbLid6oocNuds5X++EJ4xlos5XoxJxHzbsf7PPXL5Zy8ONMVyT24ZzaZU3t2x06CtTcw5qn2rUp22JVijsq67bQoTwNizUnt7q/3AguLqzNzIaOCyXxSA2Aozyxjz88aSp2+dZp2kF0wpGiyTP7/Ppq214qMgRq2amlOVrkBI21PKAZmsG2dodPiCQ0pzQJaJs8XgVqMyAJTAY0v4VdroP2XZoWKtyVK5Ym1nfu8gpBgOaRuh9AoZsja3Oz9lRo8gW6ylSyqgGLKGApIplQj9ZA0+SyTmutBZo+TGO489DLKuAbAA1qvIKPR6PLGjFywe699OgAmBnAP5oIRRgOoa/0fcUU/8PHT3a/vVm09NL03TuckqELw3Di/gDdxGG6sxgzI/SagJKq0ubv4dtcuphAoT/sB3I3F2VY7slZU0SbKeQA2mJND6BFH0tsG2hAwtrF8gVdr5//TIzZjxIRbFASc+koP38dZQT1XB9WYcypuBovFqYBOjeFBpM1nEZhqRy2Tkz6EutXDN6c+sl3WNVBBsA0ivMuTu32dlVBRS4pRm0UmbWKK9/nKnLRHtFUYdmuKJAdSazVCW2Rm9YI48PgqUjtr/71v7af/+ln67qb7T1ugrEKKwol1rgiNsSbDCAnRdDShfgL17ys3HU0SKDhayQzH54HTrFuIOrTk2FbbNzQkdFApY6kC+BzLWhVRFZTVNN8cpYmqfVomWBa6G3EVu+TnD8BUnQr6XzFnMgt7QutPUADbwMD58OLnYODEZWQrxHXla16T+iiKG6Vm6omg2Y8srimMF1t6Z0Ghn5Rbxn2DxPhJbjNa3LkmjxNkDizmR5C+ebeCWwePQQo/dIFjooeoXaQ66uKdn8NVhyfGZpgSQ6sJ9R5wm+oQ5g4cBcvTAXQwUmP6EZ0NO8RMR4aO8GwIo7AzXvkIjAttsp8KrbmQJriVFCab6ZgyvwNhmwwpaoE92MAG3c2ZgLttvwweEo7YvLjXLYiCQqUUhXXnDFOYcXJEk0uQIrHUij3RYC87OQkm0kVMYKhF81YpTQaaIKLmUx/mOyOcguFQ5Diks09JxCXZ0xPUDidW34aniXOM2EKzUtqoig1kn9XZeFO8vys7udHmESoazytzifPMjLiWQUTRWKq0DXy2WWyhNQGSRFFdzDc0VQ6RTLgXg8ZfybZpKj13Gg8eO48A+iRRK3QCIuKKIM9zhwTJZOmcV69sULuzj7BTCd45alGi+PSorgTI4VGk8+sYYeyi001Lucw9+UWFTKcYp3x+xLFIrlJvkLeAajQ/z5kZOjq1KgBXgMyeS1CrS1mipoimmfXcS5HaWWMYMjsFeOvHPrzIp0pTQSALn+FJhr9J5rSmEgRjeSpGZ1uLPKyBhKrKOwHiA+1MmcPpFfMenCKV3NPjJADOfqc86KMZO4H7nvWUUQEDZ8BEyG+U7nkAsDjIRJL88xzzJuT3b9+tvkgvzc3xu3Qv5mo9WjGqSXR7aM/1XCAf0cjF2pjjHUypAr8/KSGVUMgGsmitPV+06TeCz2YOpVnQaNbBOphGgu7LvaGjzNHNfCpsWjpRGlFWpPhzK3JLnIid/rmfIiCIzHRIqTezKQ0HLgNp5K8saYxEZS7M34Xj7Ws4taHfD2DBTkAu+kL5zJvGUwXhkoDYFXmmlICgszZk02vr54jjgttwtpl2kgGJMM1losPNmh4MdcjIitvz6LMR2VZHTwMaXZUOPthqGY7EFR9/Ox0Pv5HWjaFfoZwYu9LvhfoHDzSnbCYg5ZNGYMhWkE01yK3pmn0O1lMNIToznjwsq9lrD/ihoaLIlQndy9lokZxnhW4IELVg+o6it6nJkBiXEbEOHOhheRidTdMF8N7LIUaalFeS21o1/sQrL5L+wRaTZNEEUQ7wkErZRQLJOQIggQ4FZWxu1lPdg+XHc5GiuOA9uOaUN6T8mnCxIsCEWSWaZTrdLiQnPrKg9Z753VYhLzf0Iiw6cmG4SFxyEADptgnn0Y4iGg+4XlpUYHVutkOhw8bVVNHRXt8f3BhQotGg2fAQeUaUj4PZkdMib99+/qdskzTq2YpvJZMZwh6pmDDMRYUnDDtstZ6GbpB/55mlUKGM+e3//Kvbezudv/2pqxPqBMUuzIL0Gt7ZibEDn8dR86U0yPqL0V44WYUOO9BHZXW0JtggAFFjQSg40Ed8kbPJ+08VHRGfF4uDmUugf5JJ+pACFPpRx6VEMtg+MbU2rWbPnVWU1lCUVsdzVbj69QkKB6izWot8kscPWSdJojKKBaUE8T4dLccLECT00UT3Obl2T7/9KsMWjCIEC1MJkqZTCA8ZxWXN+fs06KmRS19Dxx7aNEDBUVs9u7Tj/b2p19E/eaaZNIljr0yITEHgQIl1ZQ1ZHzp+2M9JNaUZnXJAUURSqHJdKy0ywgiR4E/2Ist9od3u/3uU2XPT5H99DPoP9OMVQXmz784ZRswKCmhjvD6PrgFfIJiBX2FcN+0KO0+jMpr0uSgKu39p7Pdf7lqXxdyJ9vtdKIRpvHKLI4r0Zt3hPpQPI7YmtZD5pfJEexkw3V0tW838mVPto2j1U1u716eLM5b+/r1m+1jb9PkkQHQWW8jr1VZliz2vk4sLSgGoMI67ZsCsO+Y/lBcQE9kMp/Z+YTbNE6tTK7Aw0orCiZNFLq1XS+Tjei4mNTEk61EPnCRL4UyC/veJ6oFI4cZob/Zuc1lbHOWO1Bkee05o+g4lZaKZua4y1HQ4srKqpBmlUK+6zkjVk2Tyzq3LE9Fxy/0EMh+VRdvSYqUIRd1l8xMCm0PMOfSc0qa9ONTbyVREzjDQk+a3FxpHEZrKlzluHwwORulz/MzMcQXxIuVVW3zw+GZImWurGhSGeSw2eaZKSnTk8Lze8NVtHSzQUQgWmTqRgGUPGsyuVzu7UUHIAvFAjTypm1tPzq73CP7eoWds1qFbhVqPrmQNNNlal+/Tm6JvuDQS+EK4MRnTuw6+n25Das1Z/ZEoCHBG8CNdxqt6yebNtw3oNIn9nrHmAJP2VVRCgBBr1e+Fxq4QLUEqFmZXuNyHmvfR1ABuZ9B8MsPNqLTHq+GN8Iwur6bu4GGd6SZhubG4+O8N2if6D7RlnlGstSQaKCYxC/EbJi1dSH9p6hwUBcPpoCb3UNIOlPvMzRBjIkwO6OhLM5Wzq8h0D1Wbusd4Gyc1bzAJimVU4hpiaPf5NWleBIQT0ETebgzrjJ9ZaTjzsAcu2hOVYuo0ePKhuLHZMBjiyiZuZ/9wAYIRRKDCyxOyB5qTmHody+DT6ZxlGAS86phLJRdzPTPIyr4VUwdXU4ib21N4DTlwbQK9gd6fWIyRP/ViMRNXjSRjy3DGC0lr5A+yc3oKL7leMj0pWj0PUdiNLmTJKYtK+e4NLuTLQB/wQRF+tJlkGmPDEmOQRM7ivQi3a0KhGT0YWg7acSmIwCTaLA3cgIT18dBtytPHqMSgur5XgBZaUacuscd5Y0k0xYHQv37RS+WEpIRYi+YruMajFZT6gc51dM4jrov0dgxmQOA8trMpSGKUSg88oe7ERmGjJ68KPMpp2IQArhEdASMIeVto1N2kJa7BFBDXgOhWhVLRlNIB5GJogBMw20ZLbrM8yTXQBNNQ8HnR1fuunT2joPjFBsQdL1OmuLcKrUxqswEWMAqoZ6jrpKT64PFRMNMNMqCcQyNkPsgaJqp+tqbWxeKA8IDTHEeQ7mlAXXKNM2R2FOcgZhtbb7umICxScQGEAjsemjdQXgrKPXA723MUIA0+F0DbDCYH3LA5r5SNePMF5m3ed0JKCC2t3KGoGOH2l2SG4+QitGO81pElDBcwfwsPaTdZAP478fojZoiE5US/TRAAnUawBmAFU7oMi/ciWdx9pTm30xAgwkP6wGmC+c6pjLETnC/FAL/aQZ32yTxgGnQiUGjuzRLrV4H0fY1DVxXa7hfsky1aY1UCPr2GgxpYNIhiYDyjzQprqQ1h3a+wYiYRpujXHekpFA4p5JlmQGeAER4pvPI2QVIIi+ZyNasECVfdUFa2DIsNuj8g11F/b8JYOYspxZjkcGYorrg3iGjV5rYhNxYQBvAp8xe8hiSgF0HjyYBxGH6PWO+w54HCCrpsfzsZv9syWFPJblp8uu1AfAVBiN1ZTRbD8VayjDWI34a7hQr1iKUc/qWabC8LjQdjuqqPL47afoy1y9QQ8iBEoxchNlJVOy0BTdOYTt5s6KDWuHlQeAdCio31+HNeoGtoHUKdTLpoGkyFSLSgsBuXXw+JQI9hq66odWqKktwIsWKOhi0QLn0nyMDa3IHVzmM+nSMDUZjrCydbfbQatDOgE3xtYAYtU2rz0ATKjt2iVAxOsik8yObknEv9vNMa2ibFUfB+FxaOaZT3nT1iN9Do8PCY6Ig/SI0KDVsbiItBzhQLyabHFGecK1CgeZDBjm63LyRkp4uCGtxweP/55CkWeP7E/9ZjYlPYL2BpNk6rMSAaJq/O8m6npJiwk1n2IAafvG9cPEGCqxomuGzPZxO55mLwc2EHBhw3SIFPwVLUVa6UJStKf0EzXShhuzhTsv7pMFms+MypkzOEbBg0GKVix3oTTCrobMALfI1SlHkB4Ecy9Ts+OSTIkQGi0Gsz/oU5ZUGnMI40Ek1sRS1R7ZFrmkQ3VMyf9eVhIPLnQHJpWMNgFa6kNojbvi9rEFfbzwrXaLQ8IQ+OZWWi4DCyBvMsAIOkG6QTDYvJgWgpFz8mNVEFitmI7IJJDrGQRQBRSm6Hugb74oDRoe/tL0cHhRaiQ26CKEZAVBgyb9ZSVOh5tCDjdF/AOtCqWMv6vlh2CJdM66DIIZ+iULPkg4C1BZaUX5YXrvbKg0HTS6asc+XQ8hdus32Q1rYp6fJ/vZvTna/TjZCn0wTu75yea725R6LUkjhlhWxPVdM2B2YKip5RNqtwxkRi3azpxMUIm8gp+LJsvZk6eVN7ocx2U9yjUN7642ytDFow8gSWzCWgmaO7grkjQM70WSPwu6KIUkClWSxU4s2uxVaJ10LVJQ7jcBkA9OuO5QrKKk4x/JsKUrQhPkBu4oLBDX3sAS6JwVhAmtil1EYtCkaS4UbU1QaWrZWGYPfbpNiLp6fd5tG1hB0utj6ET0CxSkFymrXjrXG1CyzsuJ9oxHP7UR4vBYcoAqgGBOExS6vd03Qzs9nNUuMuBQphC6J8HEMaZTVx3pI7I47H9P8WjYIti+ZDVNkpxb6L2ol3O5wVoWK+qR9NPevMp+pYC4EYyns3Q9c25igE9lQnmwgy48QZUZI8DVAf9e7NCJcC1BdVelaK6Ok4e2ic5ZGFLfbBCo8RZ1g0dj6KzTXuy1kNGIglrN2QbKhsMEnHqUzJsIBAI09QJYoa4AJJk6qaO8oSrgLcEbm0i3PrX3+3Eu3B/yGjpEJMCYyUR7b2x2WTSxzJXKGnxpMEZjyNpZXrfWXr9LQLhstAYKuw249uX67nZku0twluXTAIGoQBXMAiWS3NqX5x1zNqWg439Ik4zJ42zIb7pEyHQcKyj4AYUyNVKyzJlMboGcxfcApmcBqociO9hPBwHsX00aFMg0tICT3U2zdgRstej+39ucg3tLMWtnhQ39lb5Gz6RMCdJI0Gm9WClXnLherCIob8wYmZMx7ZEYSmSfhco74OczECvc/IilkVCJpADFXrGscLJGoABgu9tyeROvqoPRq/otunZKUnUaweCXrerR07BHPdt6kLQM0EjAN5MO5mOQWr6PfA2IQ+fsppP31u09xThSvmKrRxOINEVy0YWnReOmQp8jcYQBUAmZ5TQpLB5XQhMGqMivmTm62ckCV8ZszCvQ+RQF050NqoBXnRDnPSomn+5qpA6/JGUuBLsdWwsClVQOAdpMRjJCY1LHfb4NH50DjU1Sb4oWg2dOcOB4sDwwM1PQsMd3ivOSZYHgElZcZeWKDojgwwHFfg06virGKrIW8YaA20JMBgOKXe+PKa9CgueEMDCv5BMsVWcaIaoJ8WsjZJIlGLO9ZySDkKEpzQZxxQuhhYaPbKnteNVRIssNxEZf3od/vTL/9ngSkpDbCjTLkoWprAtwlAi8Vh7Pii+AuwYS703zVaMI01Zd9sOpKLizeM830io2jcrXJIyaYncntoNqDMHmmxJiU4HTNM8M4LwOA3VexN8gex3FXjPKgoUSDLJf6IH+KyZCGtQAg5ARorTMegcJHqI/k4kttiUFe8EyUFt31lDRmgkW4B1dE/nSJyFeIV/Hnxp1AlAXPDLM3yR/QH7I+8USIZmvrytaR+9/rYGjYOftCpkn0Bs680l6Tw7ZHvwA8bRvvEeYEchmGJQzzJu0D3HFR3tUJNFJMYgCR3FlVbtBUHdCg0b/ioC7DH6Jy0L5z5xFVBJPRnYSjMrFEEUqespDPnmIAkYXGGzw2zlPVJylsI846eV7gkeIMhVb62MiuiixkMl9YigM7a7V/sx59YsYdUGnYdIcJwjpbN7E7BKAtaKs3OzfU27nd59RGwAScjWGgHKtrkzG8I1KMz6hBJ4MoQG8PGuZc5O72hpN8bf9+Lj3gj3/XADVE9BTB/HHPawfIVjxRNkuq3EoASdXXq+i03EepYpsWu3HpcU5snZpQuTDLI4cDkOaZ9bSrJwMojNqqPBjrc1iCdqGNEb88ZEKKvibaHxv+uwuMI3Qqvr1Q9m3qUwpRAQXVUMy6vbHG85qwkWtVyFHOzVgYuUf2/PQsx1VNdILZCb+YiAWmEjRzmNd4sQ6iAgoKCzqy6+3ql620DKvdQyOkxifQVDj4QcaVUCTR827PZSMDHZDxnibBCCYFQKk0BaTYpqkSPaCoPUBZTREbbrf7nTwXFpZPvCSgfThygmKS+6iJqhKhtODVqPHtMq3KyXPzv8N0kkOFf64wVI2sHUWScQdc8GBRzt9XFAobHyRTG5ewW14D2hWURHdpQiMnygJuswq9du0jBx7omeAA0ApN/2jcQBEpfj2zjEYQvSDvhUbXp6uBjiMDI77XWZc/v1NOgLMXMHwnfEZN+riIaRhFHUD/EVta1Vahc+wH66Gw8v0yqVGoOOcrm8b1kK6fVL3llLgwZYZGgk5Ur4HZBBuHyS00Nh3GbFqn7KKRBd2jYVa2JC62RKMUlWjOK+KmEBsil6rQBE/9oIuTSYnY1srJY020Mi1QfqccJQEafI3KSj8UVwqM3mkQcBSkAHfxOsWldAPkYsiYwEWJMRQGHA93UpoRULPZMruNgBze0AkZQ6Rd5TaM95CviScaz5JmkMkkXHs3W8CdVW6ZQu4nq7k0Kc7DZVr5aNjq2mM+iArAanzoR6fvcoGvi7W4myo7y8XkTE+Go1ZBS/5Tuq72vo7t47vC2qfSxm60H3+o7Xa/2U9foIGZ/XqJ7HV0W24asncVKB/PibERnz21YaQoiBVVUjRcwtDSzbqoVBTGky02QlXBUTU/pCOAXts0uY3DbFVzUiD9l9dJZhdQN9EpV1Bb9sj67mpbVIZpMswErLW5OFijAhBtxbnw2knXeyXQHufRmEv2sHcnnziiZ8Z9VUij4hhm1+MVNCqz1afMns/uUPf5y6hJILbxrFnouO+eGumErvdM++D5KbcDsGrkzMisu6MHwgXVowYuI26L7pT7/j0Ot+SbXezTbz/pPe/HqIlSjqbkWOyCA1Ec2/NLY/fXVyvqSk3kNKDrq5W11baZKJLsG+ix8TFKcJ/ljShFVjzJERiqZl4/ib45Tldv5ih6uEyZ5OFmqIzGRc6tuswGNynJikyNM5EeoKk0LjSQXE3D7OYRRGjghCd9NsYfl5um+2PvGZJyttsSa54yTV+HYbWuj2zqOWUEugAAIABJREFUaIZwH52sxRRTWWPcVqktk2uaktQBEemuACoKd67kPeOQqdgGHAJvULIoVBPrFyxlKKJZk6Vn+dlir3d3IV8Z/sLWI8swrWVowfMgfmSfvEmD9jYzzSWAepjUiMyYzHFeouVaRkWntE+5tY0XzID4NFVvPTTk3qIN2pLv7WWYrU0O0cWh3erOoUGS0Qm46ckzH+e7TTiIitI024zrIfTrjCLd7yoMMzCagcJGQQcFapwG6xZovxSlzkDBAAX0m+J7Rp9D060Cl4ZitzmpbToyW7bQuClOhOc5WcqYAa2QXKmh1HvcUwYAx3kO/Tuq5HIYbW6Qo+kMxdtzY8NA5NXm07/EtWG85q5iWtwhgQRtFdvpqbFf7qtd3jrdH5rAcMqVrk3E4ZdYFIFVYitwNTIB5O4CsadaJftvVOOGhvFYE5lHyV1TmZSHIo0UPgLgICt9B7LfnWtbh1FsIOWsCThMA4BBA9l71iTFvUCEwmKYKtvoBnpMJNScOPUsovah8AvSC2RCilYxMkQjFcD8PWBoAMWF7ydEfADwZgcThVXmIXwCCnHqOzpuMYxUj1DBU8+4PlAek0lslTRUo41qxICjoNLVWp9MvqC53mWwx33DWqaJYCqH0SGmWJiMOR0VIzUKdprKWdFTgDVq70QxBXQGqKRewGBGnTV0DZxtATgBUzfPI6RJBpiicI+zSk2raimaNx4Q35/MjKhlac5dk8eZprk1HHEBzkSnMcEHhKZehW66WbG7Ec7I9AjTn2SRIUwJYKFH47RyTW5x1qZhRxupJtidfZn2K7v4mO2u9fNwC3ZvBrXbctXlmcNqyO1EUw/awpkRHGNVLwegh3WqCAVfHhZjwgYgeKBHdA00WleByHtsDca/NBzMjEdM9zyEHrrzHBfWQDtWk+EB8kzp9LToATBEoo6IaHA469DysnEPayLABXeppSnEzIX1hxmTYnsYJNS1nsvM2Uf9LINDgKhKMUCYQK7UU4CEa2znwOR6u9/k5h3H5IKHurSA8r2KIcLeR3t/LmO7jjsMdzUx3LcLrs4QaLLMBpzq+ZzQfMkVVk0TyVyIcnjqLmFigkazkLHOHNYUjTQT0znCc4QzDGYN3iWcWxzMZvPpncXUfeSgyr/Ehwd41RLd0c1MMtEmevYzYAJrn3sZ0E007picajw0NhvR6qOrpCJEKgIIgZBJhjmHZchjGOzRw6leQxm9S8NK36A1nUXKwJYEah0tB+jQSDLR2aq1gn6WfuIhCUCi9IhcRNesoRRA0OZDHxnosNjRsAKmofPNJNWjvmk4F9tKBLfQhLBxaQ6gDvkh/t1jNXSJPCzXhbnBjmvJ/H8f0zddnH+RMeg5ktD1mALEnv/4/KyJIq6qTK48/sN/L40k/6UhxC6WxoUGAuGs8v7CpOnDywcFGv/00x8VEMyHgr6SVghNXXfIz0OPAh0EIQBJnlbCgxknIyKlIUS7NKpBlMMqqDPIGxlfoGEqILxxqutaKCiHDu+RCZxMZNBbhLiTRzvt2V6gqB4VwqEN35vGCKRKkRz8O0WeeP6g/h3uqLi3SXvmuTf8rIoFOOKyoWZPM8H6s5mN0FJRb6SOdrpGmqhRJ3rEOe+P5+buqnpNmnpoPSDXUNnKStNVnyo7HYoGlZ95mATJtY/3xDQwIPin05O93e6aeHqWKMjhY5rrjrUyA5FjKGsTXVqp6TC6Jo9iElFRn1WTZPH3KZI5FJzmBHWXA5sLWlpSaHQIfxWh4c0m1FBHkl3nKRpScNGFkk/BQAFGs/ru5UUXyf3togmw5oRoL5jigbrACefzQlGC7oejpK3K3rl3oxtEqGFMbA4ZBloL+vyu9XAtB2gpTbJrPYSuJbuoFJqGFq31Xa/LVU6rNKJQRQolZklbqlJbQgnu2LP9/l9+/P+ZepNnyc4sq3efvvXmRoSUkrKoAsMwpgze4D1jwow/ngkDGFFphkFWNoqI27j76btnv7U/l0ogUEoRN9zP+Zq9116N/f3PvwoE2SnOZbsAhThS4YAxieoEfX6ftAI6UDSSG4awHmpZGaaMQtXJFSoLHTr1jL4l0mEEqIJG4Ajh2tjNE5x+22ieIutvFKdm53y366dW7wKb88u5tG/fvilEnGnSex8p+mAHAt8XawVyLNLbFQ2huol1wyLa1DkZ7eXChRjr8ljSsxoLMh7QUlzPUFY95Pl0vdixd0L7aLJA4L/fNou3SBl9aQZdiEMceitzSw5b96RCf8YHVswMMvroojMBkxAoLssx2UGEAVNH7LAvhccsYPQ10Nwm9nrf5FjZDUw9sLenIQdtzywtoFkTh8CFulumcKzCri+Nxbg5PiiUWXmDFwgJ59nJOr4rF8VMxiRmHYjr/Vz/+Y84WM92PiUy9jGm2Rz0NGICLfj1rrVi3YJCsmeYwDxuoy1HYbBZmLxRkBtSgGmxT9dG2vE9Ki1JN+tGR6fbprBPP/5ir1/vynEkf46GNSeQeRjtUp9tY8qyLzaK5uk0ayJWaBzGkf+W6ozFvRXHRSjfwxDZEHINBapHsxpEd+vEuMfs7e2r2Z4rPkaflbe0eIapogzmhxwP5UIXnJpnfj2ulACzoOVcjMQVMuVrLrrU83T26X/3LhoW4c2cuXOf2oPmOcqsaNyMZBkPy+PJbj2NBUGRTAxwizbrp9SiAkYF8SjcV0xjAW0ze4xmn4zvjp4KlgDOVJNdmsP+zS9our3ZBZj59m0SHRed3Z5RiI2W8vnLSiYM6zIY9hzEz5BjyjmBK/LE1MA2u3dM0NwhEn0v95ffqptMJ4g2ctYFgAR6Ro/fQTIL6AgCfltoALywFuk55CSjYQVUYXKCOQ+NB+TTkXsdEx6M0MQQUqdl+EFkMgMJ5zJTNc5wNG8Yk3A+anLszSrGNUyHAGll3MW9d6DNceos9DBYIPxigGeiKDQ95p0WmTWnyu7Tbvfbw12398P6DApXYuU8GKpqZbPpU3NG+iyHM5iFAaADEKEAg32TY24M4AS9GkqXcocBJl1moDpfNFwG5rkAKKJz0IWpsZRxYGMr5/W+WsPz3T36immQ5oYAxzKqgV6MTMbjItgvqyaf7tROw6LoFRgnRWGnMrFrBYiyW4KumEaEpkfPg4Yd479DDSjFN0VmhDOvwH1fNzobAN7RdS7ct8QkLXLH5JlwR7JHlSHIGaQ4B49EAkCQ82qIRKmJQoEOmmbWwzgRkOkGbipYkVcE/wemWQwA0HeJQcU+4dcJHGBPo5Xn87D/HYhCC3csRBatVmtCZNZDm9R0hHbnsJoJJY1p/mLL9LBsH32tk0pMPvAxuFGXom2YpvuEXaYq1GFonRWXcIgGCchTMnkqqMuoXRyAFTOP58T9lhDftlhWA4yxX9wXgvWJ6+rAz+FMxgmbppL6R7o8nwa7fHAXlVEunKIv09xC1XeZSMQAgsxbmcdQ1zC1wz0+TLdEgc7FwuCZy5GUO6Ys9C6oEQFG562wNHG5RJHXtnGwTAB2NB44/qM95bxggimyvfb5Jj05bszh86+dA08ykg1ZnFlpaVlaGU3aDzDf0n2wYYRGjEcFd6zIoAKJgdgLamHOoBQ5RmWP4W7zmFhSFZKFWMLZjIM6QxEaL8HjlvPvoGdzagZJGQ1/gylhU1jfj9YWrXUY0QywlBKLJoYpqdV5Zuny0D6V8Y2iQThfvJlHuzlhirTi7guYtIhZQT3Iu5L/RXlyeuqBj0Qqc0Nl6rKQobjq5zpI46FJnW1Em2B4yEQd1kSaW1M3Auru984j13hISSH2DQ7c0bJYz2rVYBFQlCa5tiOjZiGTqdc5O1lpE67Mklxxz40WkZMM4E0vx/nBWcLgB8ZHiPGrq1JyKBxXOXOJ5kLy4qaPwDsMHibblRHsviRkT/NXnZEWsFp0LfJjotigsxVdwimn4gyH6aMm3bGbEng2vKsjn42jN0zemOi/heyt30STgeKqcNk4Uq4jxR7/exg8a43f+9NPP+kSIg+SFy/cLEw5vYHyBkN0QVA4aK/Hrp+hKxhxrA7EUk2e6KVyCmVClinjru970QRAy5iq8tL42cMM+snUyXnl0Dj4PYhh4VJz2A64AUJhqytNCN1AJ7Z79whByN6wssiUGxnC6lmcHNQ03zSgaoiW5TdXVL4TEwnlO2pToKODI07TxOd0nrIE+Tqw/bkoMoBNrEYO1MDjV6QjU7PiNvz82TR8Cj6WMP9JCQ2HHRoOTZicOy9DHIpsUEoJr71xfxrRyEoBNIuGWKDfYafz2X7++Rf781//bt37Tb+e5yodIrTRQPOE4kATrcKEYiMv9H7kGEiTBDr1nOQGR1aVP6KIPqnSYSquze8NI46SdM9MLGQ5zDoJukQ+OM+O546zr+abFGj8fJDjL5/lVPv26zcvupkogt0BaoTnL60RpiJ8dqa4iIkzDis/3DWJZ8/oghAJ1tFdUE5lMHpWJZcQlynUUy4J1lwBOpoTEn5yx8cQZyL9Kzrdl7OCcefHw90FZQY16QIHYfWpmYKUZPJAg0KToWIM/Sw5iKwfOTuCJGGxnVsNksj3Cj0pgfAUmTkuh2S6oSvCxY0AeSbNoI1csHqGTsOuktlO2eYTy9PJBsvt69vDzqdWOsMmXRQLRDwJOauP/rDbkNgbUw4c+zIafMerqjNGBbNACe4ZCroi2+3fNovVTWGvR26vXSKXz2wCYDLlMeJSS1FQ1WcVIRSiTZnK4GDGUEZI8SInQYpmGZOg0TsyxXhoCIWVtyzScTQGhQZ1xRVutbm/6b2Na2QlbqlcLg1I+CKH1wHTjji2b3dMIiLlxXGWt3VipzNObz6N2nCGjXurGwx1mFByHrLfYutud9sBFzBOaKAHDrbNiaZR3UihA3q/Gdbk0OqbU2Z/+KWyLNvsUm2W1Vjis0ZThXuf2kqGHiCknKkUMFwoD51NqZxqAUuKqrEdy38Alv2QllUTZorcZVd2Jo1plNK4mV2vn9Vwf3//apa+6CKfx3fRImWWsFDYu919ma3W8/OgaHGv0ixUjUAq8jtpqNKSAsb1bBSqaEgz9BgZBR1FFWu8MjuY0pQ2AjQBEGDecID2enbs2HPeJ1bh7CBnaTIlKTwkEghbkSgbleu25xcV28l813kAaMOdN2Npv1Agbrb0NAGp4dAsjfRM0cQ0L1NYM0YZ/WJWF6wX0H1cs/0zMymVFTzmT8VutUxM3JCGopwi8Zc/FHY5Uaju1s+5dQ8KLdxyoYYCUoO+o0NBHFxZPx/2+FgVv9LJ8EVtjQpJ2AusaVE11Ywd1gXPgmdEE3d3qXBtvofrDqGKoZsuKThTmsnIbsOqqYTSgGiocP9Twa/gJQVv84zlrAjNjG+WOXX0Gb+kpk1MJs+AZAIPeKPmaMfwLvepJ/cv+krcWzWaw+gnFbDFocD9zbSSWgQ7fU1iFGVFIQTNEhoiKDzmXpEaBf6SIzhTjxCXshHlwlmXHJZKs4ae0nVCrGfp1UHzZSDnVDFgdaYB8o+BzROaOboPCmien6QR3Kw0oVyXTCW4+0UVRQ4TQFsZqYj86UwbilX0a1AJZcITyZlRbvbH6DIDTUCZ5jpVj3OEPwu2BrpxRfXQvC6d5TTzOKfjcC4vgsg6pl9MNxU/wqtTKqZrxSO0qYvlWSNABcMM1i/frcYxlNiI2GnFALYCrw5omkyBOD9qG6HrCcymDmDPkGUMS5W1AQ0PgA6GFOeq0+B8yOCRJ3J/F9jgvx95A6wG5TNqGo0rqpvZ0PgC8CtBcndDow9oiOxd5WPyF+cs2RjQ7mena8ceccJZgXEawJVHkOBY6SZgfCJFqay8R9yNqetgeFEXmY1EYBEhEY0CMlh3mjpJMsXvcV+MYD8vejcRCRRrgF1MTnnXOI3Ocy/pB6w/6P6XoMPzO9iBH2J1RKWkOQJIX12qpHpMUlHo4Ri8cu/x2Wl+qFVofDw/E5CTwYBPjw+Z50Ef5awXLi9n/Nhy1SAh3zxEeIhKnOZqsHFA5aVGiXtZQByH5ad8cRq2mPvdHWyRkzDR25bOTpdK7LTX186mnXuX+xMwAGYe03DPq6XR6jU7hr12eDRTVUh/zjOVBwnW2dqXOKkykXe6NzUq64dnw9QvxWSIRo+9FqXKPaXuQdr0lN7xvqBtYtZZUy/KQPOwiCQ7bgrFzDlVmjPOs+5nMUvmrbRhc5oyxj0AIOiyqb/KNBNASvuj54kFt7xWcLN17W/bMKlO5agNWwNnaXoW7sWRQRTPE5M9GSQBeDgdd5y9Jqd+IttyJ6Is3o3wLIy0BmqDiEGEA4Z0cUw3n6BcXFQCZDCdBNCsMDwb/YxBLsd9eOC6HeXSAHM3cLAuyArIlsTYUswEZGesM1zHMYvbLTqXxaGDNEwStUhlAezh7b856giZ50X4hCIonsO/88ZO9v/iRLuLoCixokwGSmvQQdJAlqdGGi3nTKeaSl5OJzUDNISPDuoYZhu+yUVl5cKCVhp0CyBnNKTQH/nvbdPohbDhur53qixRDcPg2Ug0VrIShlfP2J1i0HN62DBy9JrRu3FZsoEzn3wxEdrRmIx2vV7UlPW3uw4rLhyncBIU7a6gyi6EJ4xQHOE3UR8gmTjT8ZlTMsF6D7YtOQpAEgfnJvAEwzRXDXkwxUE8reOf58HnprEWPcCpwTLn4d0EWYY35dBIfRInLWrIn5S0ZfOJmeh6aC4woQmW49K6UqjRK1Cl6zOAAGMQgvU4blz+N6iKGjHcQDM341gH4lI8OF3IDdQ1wr3lLOYbXxbWCQX22brHza36A92VLBohkxqY+e+X2ZKsrx0p1UkaqE7SHvL+KHgostGS0sItNJI8T+d9PPWoTmt2t2E+X922OqgXMkbp+SgwQoSNcpMo1GhCaZgDEMBhynsE0dHmigMljIkE02jFuQQzI6V9+7uhgGVCo3BvZYqSmUQYr0cYYE7DReqZZ1zINJa5qIXzQLyDxlOaGEK5EZ9fBw8F7W5VU0sTOY6rayVoIoOrMf9MA+XtJoe/54RRGOkMsMUqxPmJa4HGlan0KCc16Rr4G3c6eBnVye7dKFevf3um0V0svVztY0vtL1/JG2plqJPMo5AqzsmfXlJ73Gd7jIl9I3KAYF7E5AGTItoCfwxozVAKcUW9Jqv9WK8yMfi+FTaTxTdRXNDMAxxAyWLfrnY6nayo3QyDZxNPnZx5MDvY2LsvjZxX02i2dd6UjzSMoTDEfAnaXZFYc7raMnRay7joKciYxYhJDdMrCZoK2yZcR1kb6BNpIA973Dc7V2gxAbIKKyvOVmzmyXZFF8Se4TPzvGkYKDIz26BaCnx0iv86dDbeev2Z8+pRC4Afbx+zoiauL7n94y+Z7dD/a0CjSJrICBRxJsoiaPq4QDnz4siGnsXCBDK3Kp0EYIH903QxsWXac6MxCZN9mpFIew04xMERmT4ZhcpmBy5smuYyNReZkFwj0XI4I7etVyGbxJVFFFxQ/xSjwZQDCiI3O/Qu6KysVSb40O0xHohtgT4tWhb6TppzqNno9bjAABoiRe4kWWO3956hdAhr5/x28xQqgYXmgcxUqL0lhj29zhRAGBrgWuc0Zmlk/zoFnst17EHfKcbJQuktmrFNx6EP50oALTSjTm9cceyDxoWAVuCET5ModjEc0JrUPWB2bVKrG3hBaDChQbs2CPaC4lwUm3PYY2ZqsYv2tTC9nzHOcSolx3CVTbZCtR0TRD8ykHNNLluPiAtoUZmMGWZFAHkmAHseIxb+5s+V4zqaL47JebJxK22k4GWChzFPDJ2dTD4e+a4mVLZwFHiiqsZiMWjaK+o/k/bDymNSA4aOqgzaOZq1SsZzTmV1J3ORb90ISABEbDOmGIqJcAmCG5hgSU/h7M7AYnFQpOMLQFPGn8E+ERMl0AEFBtIQEwvCv9+NLEVuU0hqssHnu0tm4WwfD48PcUbSSzlg7gatTlGkF4HKyWda0EXFfn8ytWB/DTTzAPIbVHT/POiepUSjThIoQkOMOc8ot1RU3gKExZwJDTwvk30XaMeKaODum1m3vLdIRXKJdT9nuzwBCsU6MLGBbcG0myJcYgZFYXguIQwNGikaDqalmpDhU0ZWnjId3SeCPa44IwBeJo/UMQV71d+/kugiYqbcEZu4DNcseubkhhcEhoQYpYQhAM+Ihl0TM+kf/TsC1DCVkr3JRjOAttpNEblvh5Gb3U3uNDSAEcKda9BO3fgNaYTAOLmGusEcZ9kJoEfTkNTpkDIXZFgCwIHREOsIh1oa9KdDL6AKOcXIg9zLgSl8I8CRpgPNI000kicm+XgFAPrkWgduuOP+BzSM3FNyQXfCufRoI6CDzMl84k4RAl2WRpQ6Aj0ibDi34nF9oZu9sIQ8novPJYyOepcTmv0bJmCqwRKGLmRns4fgObfug8C9LQRoES2YdVpiiEXMix1WAWTy++TOz2cEVPLsQACRZAdqgsZTBuNCj1fCdwEdQY8ZJtmfwX5IuucjMhxxp+NQdAaaXVxvn7m9fLxLxVlt9vF2s3FL5ISurGFyUzPiymAYbdYStYTzft8pcxIqLy8MGZCo34o/Q5bh9RjLOgd4wESn5K4EQFosWg7rYYjoKa2Ww3Tj2bN2kXnIa8X0a3A856xyd3F3ueXcw1lZed6wG1VjrpraA5ZgCIUGUtHJM8MD1nBiGS7nmJspPs/jaWQMKRDU/TjIHdafArCADAvwHvmYIjy4bzmDE2vJCl/wa6CuLVTLSA5FVO7iuvI1jayJqFWRDmaWlLWVscnll4GB4mPYTfJpoS7N/f+XNhtXbqbpZonkf7FFVZ4dZIbwEjDxgLyuyZa4i45gqNAMzmNPBOmZI+i0TTdjcXMRig68fj0KgkWsRi1MM7m4KZCwkuVB0cRQ9HJ4cyFVZWnTtIiSR8FC16wAeBkKuDZPvF/opBUceNfcQNN8uV5tmRd7PNDOeEFJ8YQZjwx8OIQNYwrypPQa9F15KdLn8XOIGqERYkIFjQL6gCaJfuHluEaJbTPL2hfONXlnTNH4s53eGy4CD9J0e2coAjPumaBi7kaKI6yMcKQj9JxJPveTfisK6NMABl2npKpuM65gZ2g0uoz0BpxeGpxTvcV39zPdfzKN8b88fPh3l1G0HGg9hU6cWk1aF9LecauUs6FbeXOFY1IC+uKCaezlKb5cP+u02cM2xibS6cHDziyFFg09heYEbQXZlpSuVWl//OVn+3h9ta+/MtGgCPBphH9WCkVG8U4zfmpkpa2VxT00Occen66w3l9xKZqotBT+KessTGz1/ChMdLmBOHtRLI2fprY+VZZeKnxmUYddJhxCfR0N5aLTxlZ2IhvezY20B2g6Zcjk4INmy2hCBfZR1K9C6NBJylUObQq6DDjw+2wVkyP6ziS3U5VaP6w2rLO47dANeJ/UFqBEuGJSoMpyicxDprhS0LldLFRRGVlxUW6ro7aJo/m6Vshjq2ub+17FEtusRP84RJY3mcXEEGCVDQ1Xlx1uk7nCgLkk/kPd28+fCzsuf7A//+3dvj5GG9OrTbcPqzkQExDY2P742V0oXx+RfaU3otEWf4aL2xuIss3slOOkyIQxsTaa7VMT25i2hpyPX4MrIcUG8SXEaewEBOel1XViMWHiE5lXFMPu9oquk4OZfYhhAXpnOgWmsOQ2OnIM/WxS7lN1PgkNXqdOWrr3gYYWtN5p9mUZW143dv/+aqnU6uzn2L7ffapTQFlCj0G3gItu4XbxTOH4+ZFMF/h5rL/IhiVTliUxBGhVOaEBUbaPSUZTmDnENGPxbt9fmRxmdjpH9vISW3tp7FxDLVpFPaeMQD9ZXxRipkmcQuEzTH48dNipcbu0MUyaKYBkg65BAZo5WZmoUOQ9L92bPrfQcEoBEHmQS6jvWSrNKWAM5yu6U6ihUGa5YJeld021dBvQbHsbacAk1440kc6gRHO6yLkRPSuZaBfb13chsduC6QmH3NMEyCe85FQS2v7p82d7/fo3ncHjw88PLn+MZyD4MIDk3WYlU73PtoYLkckX+/hcFwL9ZvT/0Ne6h/VzZvXpat39ZpgkoxHFSdoTBXC4nQUyLxSPgFdpZZMQaBx+mYyyefG+8qksE6qV2IxzYtczZybnEwDfatdL7QVsdBeFtOso0FwHSdOYx9yHhw1TYsN0WNNiFsTMnelrZreJ3+uSE96r7PL5zujL0IbuZqTDwArDBEfTDSjSUH8xzJFxD8U27AR+Hc6OnD+pihe0eZwXkhWwepnccrevm0zD/uO//6P96a/f7Ptt1Dtl0ohTJNpLJhNEn9CkZTJn2a3mjiVuS9M2p+IpcB55CQCE6FNoL3kG7uKp6RsAApNPzGJU7IdzHrAIEFo0bVB7lyFwz1W0Iutqd+6KjQkgUyO/L73GCeY9a2CvAKqGGDP049oxCm7ns/pEQjIaJkuYKkEtNCY+izUV54xHZzER4fe5Kzph9IltWeV6Lskt3AyKvVZFs/TYTCxh8xBVIh8DSkVRZB2o5oz5DQTdCW7nQAQQTKQRL3PYI0g80HplofGgmB2sZyCiu9zpkwBsAEH4SDD592GqTyr5zHBRWAw0YTK6BbTQ5BbZA5NQf/+YaumkQEPIxCo0QgIoU+onnGoaTa5GaOtk9tJMydlVfCfdxYpKUUwRLbk3IDxHom7w30fXfGYSZpt9LD41glinzNsYoyieG+cXVR3Np5vLqS46TA39mTMMto7uc5hisKGYvgbN77rbCVMVahfubDbDymTVJ/dqQoKZDGebwuKh9Sq6ZVGzgK6RxgwQBOUkVRMaO8xYmKr3M88FfSpU5lQ0S5gsDRMmGV44I07nsBqTyF4+NzbcB3u/QaMOMSWihXv2W0i2FIU1p6FLaxnJAbRzFpLXJ9YB9ElylwM9U3USldS2WcXz5rRUrB1RRaklBZEwkYzc1JDirSBHfGcVixiBWRJ7XRRupvWz5SX+Jp4d+HHrBYYVfH+ALblo52qWd6K86+WGAAAgAElEQVSnaJattA62XVbYY6BJX+yMNrGCBTPK2G7gcwF6IVeKU8U34fGQ5C6NS2HgMbAoG1sfxD/59wDAhGEB00AmVcEAlDoQx2A06Lhe864+MKzjG66DlfVVlOlOTbUzL91mkT3PlNwja5R3C3CVYo7lDEIMdqQTBlTLSu81IpgDkybt3QqIu1sFyMEZfGxqXOWbRk48DDMRs0urspB1iSZUlSNACfUlOmmm5BxhZLLScxXWb4CX3ujzFzZQ7AgNcaLIhoFcVjc8Yu+DaFawDHDYxsAHZqTOP5pdr8kk4dJZGKjXnDd1ayV1ZVEkR0K3GmGB7UYrykYKq+Ra5HbNzf420um6S6jod2F6I2QuOLDqEoOWxR7yyDwvyHWw8Jl5+GjiSvF8mTr6yeUGODz4Gc7xRPZXoQdLYwDdU1o9ithAB8vUaE6io/Jlpa+k056ZdriXpsbJTAgVYk92Gc6qjJNdyCsbZ4XKQvH0hoKFz/NgoXPQyMGNPCFRXD2O42kK055POtSZHs7w4CkwKQgHOMXOs6dhZOKqgmB12irGPTRrHIdyp4O2FCimKuplDe3oIM9WpjA6DP2g5XBREKw0m0SmqC3Un/tsQmm4sCNjy6vZV+PKZNGbThU6/HcF+rqhwacfPgtFw+0TZFiCdeWAOvZFoymK0jPi44mIMRkM9B5NOwJXXyNvPrNooehEobVRaEH7JOS1lcZ1n2Z7f3tVQSEjpNCwgoCja3Xdq7udMl3hnjvgYBelcjylA/UWzZtKDcEdBOHQdgOBSDQDjBQ0WA8/U4dKcA37renVeg52yhRAT+oFAnsOIiZ+aHhwLhRS9Lvjqmc88XndaMgPGLYFdAGf6Kmxw30OJ9M8cVtm6EHQBUJjKnEzGi3cvVhz3WyTSjsyQzEVkG+3zAuk1eTby9iCuaMSSYX60YAyZ1JEDIcnRdy+24+fGsMpE5tvPiPRO4p24bDNcRVOre8pfHHgw6GTCyMVXdMbZCZStIORfSk2+6kYrbyc7a8fs32/LZaVZCEBIEHt4huU9vN5sku2GcN3CgmQQS52XV5Mv8ZEEoKXnCm7ZzxlOYHjTh1m+kTBlm6d9TOa1sguOToeU5wIRUfZVNI5E7SLUyeHfMGEjZ0wuRaQSRFhv9vA371MNlSY4g5YgHZrVq8oDRqwj7ubZEhLsix2OlXSIXFeDdtgXYdOGjZBqYkGNLa6BGwiq3CWvkw0NwCUwhQ3wKQxS4i/yOxf/rJbU7Z2pBASoQ/TfDHxnzW9wUAGrRe6uz//5aaL7x9+LCzON0uKzNomsmtD0d8qFPpUdBbnuOWdBfxNIy50m0K+hVfHsT3IwOzuVp2cGSHGHBPs6uSMAjSG26y8NRxf8d4BeOv6WRbrWVFaHRw12T+csQZ5FwYHTecxy2ZdLqqg1xQUMVl3g14+zQAZZeua2NQ9tN6gHaLvyJPaGL4WSacJ3TMbdMX4AZdG9JQzCBGFopt+cedM083mnTOBd4/7L9ExD8+J1FqObM9KSRCi5SHwSNRA0OXhQ0WAtDqgsbbaOlMhUYgRtu26Y7SQaeYg32MCeEJ/SXNa2TphQsaklfghjyVgypUSGUPhkUGxrcQOwFTo2hz2+QpNjekjmvvDHj1nGDR+Z2sk+Slk3mI4QjA5a3XSVAD3X/REI88zaUQndG0Okymcxx0k4kDkLJkULZFYR+EvAxovHrkuaeKgq1LooBXUUIipxBrZXcUw54ub0rHrMa5h9sC7+Olzax8fk71FaJNmS1Yy6Q411zlnCrRKABXqgHRT4aTwcE0wwA3Zn+yvRVMsGk4tJ/d7F4W3JPqEKbHMbSi2HbgDQASg5kuUVSljtAmTH024PX5LngYK765ch4eREndZtNkpYVpeWL/inBipsZHBjMBJ9GNeovD/ZIrQco2+tPiBpUULl0E71swXORBTVe4GACcmeLB50IcTurHLAVMUcUU8mNURTqD8PvYKkxOXTkAbpqBkusgUddyJHyE6g7uplt6MPUueZluzFndLlAMI9Z9CM3UJRLyI9s/axNiGpw2tXYaHQdIBOMj0S9pAGsr8pAZyW3r/LEw3FR7v4KnmFHgdaJIqn10VqJwwFKG4PaKbg42Enh7QlzUNiBInGOmUuu8BgGJp/3iPGNDFtsZuxoYjLGCIolGCwzQAPyCKDKBgcdDUsYgO8isxiAFYxGEUCq5nXXKnoRFuMppZZ0xJNnEcNqA1EwNPc2KxJY4IvwgM+WC2cBKIxWkFPw+X8iiyXiY71CZQ6t0VlpXGncd+ot5BQ87IQzuNcwHKJFRT9IKS2ezScXICS+pBc79yTsfWlO7eT4H/w49Xe32729t34uWcfaYeAJPDtLR1J/dzt4+VJh/9PTVQLMp3v5CLjFwFUxuniyZyptfFLuBlmSY7t8SClPZxf5fp0LjGVuaw52LpBS9lJidZVk18JK5DVbYjv84NNeUix+6QEy8AKiA6ngt8Tr9LYeaxZ6lztqOxLGJCiaSgEmDFXZVFk9MxaevSi6VNZP39w5IIYGq19y1X3jDNFRaX9HE8z1OBu2nQuK6DNaQCzNT66ADZt6UVW2eDPEeoOxSgadTx5Ea/PwDAqJEmy9BwYipHM0hDDY0TajpGkvtgo2ikSImoR2FC4QeA38qqupzzDzbZijvsvLqTvoweqd1gI8F42ixBqpPEdidFIBg9EplHfYp7OpNaSAQb/gFEgABQLaMaRBpJqOu4u28D/gaxPhcTfdYf+ZR1tls6L1ZkhUFUmYfJ9rBWqbtgReVlbt00CnSB3s3ZiqlQIX28sxgASUXSgAKM3KGpBCpETZ6zV8S9RWcHfZWDV0VxnBheD5/LyP7Kva+O20OTn4Y3T5OdMNz6zQFLVt7PKViYgCmDkakLF36ZaWoom3Bxais1cwot5boF0VKcAXSdwtq2FTIj7SDTN8xp1sUWRLLKiczVHIH6kwVEBiVjXjXCQqXclGTl4OQwLHBgVOifa5Fw5dQEEP656+AofNmwBGv6qNpdaGmi5UwKLYmCHGvuEeMHGsPU7n3n1FJx8KHZBK2lhmpcouTJgUC7GwbUWBmqyBGMvBmiMeDfh0mmxP/QmgiMD9rTlEYrspJgPo2/n4YZIESYiLhmVEYsgb7JBIZG+EkVZZEqV5LpbpHZpx8/27ev32SbznvgOTpzmebNdXA8G2Fg8OFTLobfjTr4lVPQrtIgy09bE0kiOnBow/ACBNfpPempZpysydzUd5pA81yl3eT9IuxXEeraXChIotzwWbBlxvhHgIZvRiFFrJcslyOjQIdACRbZBLoKVFqFijMlck2U6IkK13XaFkWSMqo00ONSY+oDckOzDi3Xw4ehP7tltbuq6vdBbZPcxOlSUnRA4WBKVhFh4AUPkzwmLzT28ULANHQ3XNfMHusiegiFbdNUNmLU8voRNEk+8Yd5BpeflgPKSK5CmC6HCANQa0exaKZx6ANFpkgQirYu9sMPJ2l2oHSSD8mxe6UIUWYSoIpcBpziBWiDtoLpOzo7NDqg3MoJmy2Hkrcvdi53hS6/zVwUTJs4iKA5FUYbnK4Pa9PIzthbZ7F9H6DNOVLM5RZFhcLgoSXhUAgl5IcWhzVMF6BI56IObrs3bVwg9SmytKosHsjS2qx9yawqcF30wlGCclpqaHwUL2lmH6JYb/bTmTPvsG5wh9l+IM6BM4G1QnwiFKTIYugtI6YzxG9EcnhdVsCr1SYc7hyXd6G/RfbzJ7P6XNo40/R5SDaSSv7/JDusPb+I5olzbJaRCwcttbOmuljfY3qB+dGTXgh4RdZoJmfa4XWy9lNpzYlmeFNWJlSfc0MkEkgv04pFsSP8MzT6STzn3YryxUamt4oiuCh+Y8YgAXOUubfL6SKEiqxFTH9onFjfpyqzpGise7za9wcF1Vmh7sQgZBm0faJB2H+cRRypkyVpY/H6LuBrSxsBitsOG8GNKtDbA4LwfTNqxdJz9DCtYW9DT1rIfWRyhnmG9MCsYaI87nZsjaZw4NeagsD/3T5smmsbpk5TaH7cPOJIOrrOUkKj1Kq2FnAgKxM6JYFI0DoB1CYb0ZGCXgPIcSehhzKMh94tinEb9VgnyF9oV2rMufgpTOcVbu+U/RWRJHpSYqrKVGYiFpdWp6N9amPPLpUp0m4zFDScf418raC5o9ApUpvRcgIwK0d1s7TkroNWmNsMeMnaB03nQmfqDgjLdwgB1XJ4xshCQCMAk09Ih5U/c7UVWqtc1slyI8sRIMvz42gNBOruUHTRqSHSynF1smhlrW0q6qCTrpy7nJHo7qBsH5EV62QVvRE6LVH8PGKH3yOXSKiPmH5EqOuoMSaBSpj7cC9QxDE1ocHlTpcpC9ohND0JGm3OfEfVYWKQ2UkdgccBdwdFHe+WWwsMgJwzzjjO8IL8WaYWuowXuegOy6iJidM1PY5eQF0wNWMCpDIgIPRApKxxmiuyYplEcx4DoGD5z33tkhSP+4q3QWcOwM6M7phCVHEn7roMEHNpYUBxBiOLwdDHpzMD4Xfc7Zi0QKtWrERqteJfdn+/yl8m3qdSnYRj7rUp7NeOwxBaO9m0GBM5KL8oFsdNsvjOeJnSyGh1KxaEiSxacu5I9NHQk2kcUlFoMS1iei8n4zS2lrqNz0ijzGSF4j5lQszZ4DIS2GXEBmDS5jEMnsEKNEHRjOM5sgEMTgCZpPeStm23CbqxsiTdkVQzSYHcsHAwPoLe16lpwvSMmAxldkIeXierAagts2GHKu3DDTLwshRfAKigTPFZZUqflqEIxyVmXbSYaOC4GjFY4j94PrKb4skhUxnXTv3f2fvcpdRnyuEm2iGTTANapthp/Fz2+dHr98ktnbms9J76gwV4ooXzKZjLSdA7UJf4DJE6k/uWySr1lNcw0E41LZOTJu+boJFE00iovWJxRfwcAH3YfjQj1C/QczPbl8HgisGYoWFRs0xkXVqpSWe58bMxL1KWdASLDvAqk1kP9SeaarGxNHjAh4ImmjqFSRm1AXBGZEmFjMiBDe7DhuEAbBY60by1iolewZ1K9uJhCaxE3k+aeJOHRhOqNvUiTbZcelMrAJ2UBS99iuXIFvBykAs0Dsy51eeTGqgbAcvSOvuQB7Dvfh/l4UAvxHOnNrqmi91gjCWkKMwCtrBITwDgpGX2NQn7ggGDGEnKKPSUAiQaioHj13LX4saK+RrMniIXBZkzL556fUdLSmkmpSMOLET2FOwRDcpCQCBLgAEJVF4mwmPXW5zV0oQmULblrZnItChaR6VyZAAmaaGacE4BdL3RhflRUzfRU4U4nQdyE7QTuMa2rZikUVNkhztzuRaJw5JGkQvKDXEC25xJTmheXGcX3DIDZfLpQPp0X1WvFOiA3OTPKBAKGgp1HjKTOZpCd3D1iZEmbgH16+4fOhBp7nD4lLhZjqE0b1wWcOr9YhIVC35zUSqgnMYJ16K550LwiAe0odJcav9h99/rmCjzMtjfuvkNqLumJ6BTojK4zjCYguqFabK5TN5ocXnLNMbNapheMs7ns/vh5i6sonxRgMv0wE1X1CChBeM7KbcVZyxcuJwXzefh5/fSYZGz5UmWaKo4oJgsQS/k+TJRZMIqtJSJDYcqh4e8Cbwhejrluj6Vf4fTKA0kixTK2SQaipxlaWrIqwu5R8+oDL6XDi10UzRYuJkGzrY+v2zyHUVRgDUZU5jEVK27Z4GYo39AP8mO0No7bMaMSBl5TjHSOqBI1M0YAomFjvNMfV2ACtFEPrWOai4pPDi0cEOEqiDzpqB7ZGfq8neOOWva4z98mst35NmLPiyWE3vB84G4eDnRRGOmWcCplqsy6E3xMgLdpnFBIC1TgRDKzFSLYh+RuKgYQR7JYRrPu3ISQfUphiZlHqHJZbqSWlyW9rg//HPoXTBF4lBYdTEVmvC7uZTyKmVD7kJsN3xGe5aJqgRiDd2hzFNjKAR17jFs0rRQwtGkMzXBFl+HNDQMDvbnFAyEHJOnI7Zazo6j1Seol56d1WO7Lwk/lElKUKagpV0uuX18v6kgz3V+MHPwSAX2wKefPDOSKZvnwa12znakhprkREkmVJDJ0tt9s8/Zav/0i9le1fb1nipO5UqlSjshUSxOjZmod3WVak/fbndL8loB6hRsL2e0h4t9f6W8JCScgpxLmjB0Lq5KWgEoOhTl3ZJYXTeixPb9Q0YKOkuYxpLrlB/2+UtuX87o1WL7/u7u0Q0aOGRqNGto1YjFCE0nIBKXIhdX3bQCk3BqBXzARGePAF1oCla739xGvLlyhmaK1eACOl9P5mQOD7xPst1+/UaxuNrnF3LPeF+rRflnmYWVEfMDd57tl1g0IsGc0MFKjBD09mxc0VJx1hBAXKgxWHcK2cxezpEMybxoLqQV15RVYegUJLBaerOocbYHyCtxHTGIpoNSmvzcMQ8apLVIys86sygy2qqwxzLZSHzK2jsNkLB3HiTnlJgm3hyQw/Z44CCJYQfmT5zBfJLRRkV8OCU+IqSd6BbWB1qWvbcdszVL9Y5Av3FrheWAWcAC+g5rRBNTdPUepxMzWSa+YPeJKEWvJlbLJNc7ZlFMWiiIRKVHurCx2Q6r29QuFYjyYhsbAZMFW5SimFxOtgzQnAEtF9s7nl8q6ra0KPukM2CHGj3TuJc2yfXHnU/l9i1ar9kwY2dPDEKitcFUg+8i/b80TYqElzbtbfKJKo6WMAGYZEOvpvgGRNjR1WxMTtAtMSFi2gAST5wUwO+qiRBbGq2dGnvuOuINCkB3zySkqZCkIJiRSYNIbImMYg5NH9lL3DeYYXBPRCvTCmoEIGA3tyH2QBqnNLK2rFU0I3tRBAo9O3VEiAPiTwCgkgnHirGQx2oIsBUbR4YAilRq61ySGTEJqRU07QuRS1INMOF1yiCAhOdOO620QGPGvRGM3fSZOMNlDuNyEjLfmEwL00b/SrQMshCaD2WLMH3aZACGMYZ8F4RxwyAoBILTlNH0sGY5+ykOaSBVv2HQJqt9KP3kjAJyQXc+7J3hm6xKqCNkU6N/X2aZdejP0MdDcUNbRo+8ojUrtJYozJGhuIbTJ4mYQ+UF5iUA7W72wb1bA6UQUwODiRpD0W2JDMpwsKaJIhePn0VNwl5hjWbSOKuv0L3F36wJwBUmK9QhZcJUjdgTdKHULW4whBkLL5RpDMwS5EcYCcm/SHIhzMDQeSktz3WDZEUSjyBNtxsMIclgreTUfkwbpc/1d0TD7G2xT6LZRYq2wwhJ+dVET/BkoZy7Eclw0HRK7KMJPMwttN2Sg0GbFahdCIxejsGKJJOshfMr0YQvFAmYC9F8KwIE19LMHYmlrYM+7LT1wPdyOYgmnICMhTeS+yBXZ7GenrnZavYBRzyzmzgS6jE5AG8erwKAwn/n8wOrsF+gvus55aUmVvgLsFfIDuRcJ9oKF+2+m8TGQI8PqNb1NJiLmv8kAqhAm70KHPB81kp7bJxxAGciymvh+1YCwWUkxP3Cu51hp/AuI+U35gnRexgZ6QZSLRzR4DCYoIEP2en19SLAnvxUTCpHuR+TzegUfia5yHe0ZmA5PnrFGlG7Q72nRlYNLRAFlBmtIFRo1mKq9Q8wynMU4VuyN3TgTrcGoGMPKy5OtFT3CkESADgnF3j2twgsiW1JaemCRtp/Zh3hdQEzxZTFqc+s/O7I0rKwOxNGgCtlgHc20+TCFKHeTiIrmQLDxIEpAlOIUikrrWYfMWHeWQebjZhG4douOquD6pKXkIfK3dNeVENGZVYcdOpO0nBpr3TXIWjeA3VdrO0Vt/NjnbbnSrXfppGh2eTl6QEG3SO/X7Q/hapDNanUYVfBSMdplxTj/hcUCPHUCRMusMvHIY6XR0MFLcOnK5qWLrMoqJfryaJ1Vm5ZXV+cZgpSBKLBP+OsKJfRWCNfDuqh+1AzAA3AIy3cXEZ+Jwj1cS3CYetJZQnaNooOGjSMY/rBp4cqUISyOyLEg3xGm7A5+RULzkc8vgL3JSZtThmmdxatFOOScRTCpX9PAx70it7+yfrUJ1uy43eqALQ6/nJTIkddRU0JwuffTY98eul/+T/LFIlzkIOQwolGNGhZ/VIhu8ttV+B4yxyD/MiAqMoJG2MVNaeuUeEicX2ir4HLhaBwPps7JJItSHMXKTKFQhm0E90b9sbBUVQObqCtrkXl5YCKSGoZNLVCnYmbgIYLksP3D2vHHX/dnZBfRyPBM5VBDyek3hETOvGc3c77X+lHHSTxIuE3banj0ZZymYe9IKxDrrGeTcqvl9U3P5cGVw0p78MBGoAJAnhzpnMhxLmAGpajS2OKOXgYN+sOcADEh7WBllfv3q3HFYPCRYp4W2oWAIfZHUSh81GgK6PIQ54R7os+sroyo8HHhUJtNRuOxE4VETgPD8xOySxKLIUOheB6M3sQ6E29juESVMhktTbe7CUZ7XpOrN9Luy+JHTNGS7x3dJOJvQ9kIUGXObw5Q3fBhAaDBAw1ykOoGVEEvGeaJ3S2rJM6h5oXWRvt9tKy3yK792ZfH4v9p3+T2ZcvuSVVbN8fh/16z0VPHR4PUdjL+lBGoGID1FTTZFOy0nyXtiyd527tZg8+14oG+BD98XY77NOJqVIkmq8SzNLY+mm3tqnU8IK6UyBVda4J4AtrPEHvGMmUZZ6ZbEIBGqyueV5EiSRC/ea9cVMqJoqPu/iiXuRSoGGc5PE3w+3Dkqx2DXiUWv86aQrVXvkNpTWfABPYJ7FcWTEDcF1foYYjTUZdWJQW6LG0B2lUoeEdflYqdyuaFHwfJ7X+/EuLuRFmC5VHn3CeZLnytTAfyvPG8uRNFMmZBgajAmVigYJzjnIZ4RBJbil6Ty5SGknumQ8X5celu02Pg4AaJtasU75DlpVCwJlWAbgwhlzRrVM0lZWKD/RnO5NGDHc2b/IKPsfGtLEU7ZGGbpldE0RTOg93O2im59x6mCgwCCDjrXgi5WoQmaTy/HEK5GwEfGRyCTLbz84+oEEXtUtUdfSHVL5OX+KcgZLXTT4V4XnxrEG0z59A7xfRupRxyz3AdJNpLgAj9ELMsFbWHfuHIo2MNgpw2DqDHSMKr1g/F1dHInUwVmdKrTQhOYkndkybnMwpcIjHORYop1CZmF65Zb9MIqBoLzBNaEwo8BPr09pOOUZTIbiaxgcqMY1AXIpCqaaciQksIhlXADxiBuSZqJxBFIDpqbKUM3chGgewBV9CpmWppoHwjXiGaHeAnShuoabfls1gItPkbSnxEUFnvu42yBDncBAOqRVNGsM5NYnINZ7SATcIex73rDMaQibHmCNR3DIpQpeoAlGUWsAVCnpkIlj0u2xEGkixiYIOEOq/OhTC7KG++0SDhoKSiaaa85ICnqKzg2nDDSNzCmcFcSe0VSrGEcAAU1qmbAVMGVbmRrHo60imcwJWXQYkh1MaYDVOPAPOU0xwaAzxcmCqAFWR62O394kJLZmsTpmWyIcGMnxOJsGAeTRgeq/cWZzDPAvVUqmdGpqd2frB/QxAz5BxcHSJJVI4i2bC3ZO7kuJ5R8OWWQdVL2WWtUp+wLrTKBEDMTl6ipbkWdLUHQD5yyI2FPeBHNthJcjZ3CU5aMvdnMcZc4VA28M6dJRExkj36vpJGhfuX/SIFOqYnJF1J/Mi6iQBUUzOoA0DpPKOoP36Xc4Uys1KZFVjLTm2fGTu6MS1j3LSpTFQzcGUku/LfnXaL/c8vxfqLl9fCZvaJ/x7KKz+bsUw0r3lta6o0apPnU7JGtZzo+ETbZicap9yCx+nsRXwEQZCC6ZHTr+VxwkHnmSv/DueGWc1pnmdZ59yfmCGGGoBN8gMGms1fAEIgmqN+ZdNopXLmmHDHRhDl1Z02BgaNRFcMozC56FzV8/Yc82h2LYFTKVDIfZQtouylMs0Znqc7Tm6RiItqFGJF9pWa/X8mPR7GgBNLhKHEodUNNS0B4ADysoFfCS2LLGC3Cp6hn01tWVZbmvPybjbwnegbaPRq505MvajLbwH0UHpIQZ7gJEgG2IiJYMm9pxHJNXxrmZUOcRM+TUxdkYD+lvuYxlaAqoy0WRdSzborEfukqefDOcErA76GnYs+6IpEhkOydyTQdczahEvDfUqfj6NNKOwrwCQ9Bw5IzZr2NsMQPAviRPr6L2oJTRl9aiYdRqtTxrV7jAmmCrL/Ihptu73Q2Z0DdnORVYcbHRv+gTZ2Ep2jFzmnIan8FoaFo3g3FDmX//1bCCfmZCaIoZoDuksNG3wRcivga4qD6oC4XupL9n1N/1IjeWD1o7mRY5EwRZ+gOqpZgA3Q05N6D2DZWVqny4Xm/q7gm91kSnfiQmDm9MQ08BihANfFY0t88Pm/m55UctWfWCML52lU5/YXBTfTByYdHKIeqPgGYy6TERfcZqoqJW494Gg0eSqSMaGGCOBYAPPz5D20F1v9RxBXNEC0QSCDClM3o1hlOeVo22QfNX1diAZIZ5D7YxWhh+gsg9WdqGby/g0zW3EKYDVJPJ81ch7rAgH9iRTCXofR63gx1NoK8CcpcsoXggIeYDefJV5oYaLhhckCMMjGkgmIqB6vCP+HDbPL3/8Rfkyb2+vej5ogMRJp+F0tZnu4W1aVbgJ7eACp9kpmAR4fpsGksFRVM+ei6coFfSOgQbf/2mSI2dqDrjgxqdGm2LwXzXQmqFzYIJOSbPkB4LQadFZ+XTQWjxCRJNSLjdiTSR1dD4/hQPQBOih9gvHEK6TMTRpp8uqgZFkaVWBwPegOEi20RrWK5odFQmbJWqond61N43WFe6IuJkpyJj/7SZnoot4zpREHQEdg3qK3fmThotZFRNnjeBlT95yMaFp3MzuCO1FE3UNRYN7MYMeKG64tOHKx9Y5f7IZnv2js4qYhnWzf3fZrC4X+7oV9n43axWDtGnCgjaIwN+XM3qU2L5974WMb7jXkq8Vr/ZybmwmfHtG9+DNCvQ1zBUq6DQK6M7tE9eMJV4AACAASURBVE1NxtS7tF9fd7sWo12+lJZhbQ1aGlc2Yj0NBbTAwQ0zkrCnMQHJImtrtlsq18RtHmzffHKJ81jNhZayt2d7/452pA+GN1Cpn57TiV3OlXUjGhmyFiM7E6fxU2nn1vFfdGTY66MbYULHX5dPJ01/KlwTmZrZRTq04bEozkL7M1qsqNhDqoi1Vsb73bULwyrqM6HqaGO4eMv2xdoXtGGrjeNgSXHSxBHDIihGEc2y8jrRjrLw0EvMVuWVZXlj+3ZX/uiwoCE264/Glo3JzsPqEro15lUOFDCBijMszFnpfokc281DqCeQXIANGodKQcnYgasI4cxYoNPTJNUWxxhofYhWfCSVAK59G+Qc6cyZxaoKKiY6QZiSsa0g+9DOoUxiOM5E7ICyC5Dlxb+AL5wkMbzYR1sjznTP3tvI/FqJQIEhwmdE21h7wxWFRmgvbJp4xhSrVGBo1dFrxyoq1mnV30KcOSegeYaJ2QGYwkVLcYsJDFq7FaaIR/Vo0pPvdr4U2qewMZiYUPjxf5g2oiEaVfHMckC9dYdVXDI5lE90PBQXUMQcmCROhzNxWTgzDjVoaIpkjBaMrmgkFIkRpbofOUtn6YpzxbNIG6aiLbE701HOCgG5PmH8cqKhnoRIsx5lSwNKDUOByRinHDRGABEiYkSnY47n+aqccNxDrMNGkzoHReJttKpt7D7jCtwpl5FfK4MYYl4i1i9UylgTIVgeMvqJaan8opg0pmL6BhPJ7fSlx0b3hUGNJnR+nAOYyIBHDsBMPlZNzxyZd4dbfpbuq80LS+pC7gQ1TwrdxjvA6Zdk4hGpwpn824RNNC8aDtY+YE1quVwLd6to2GE/0CwzxZIbJEAZBV+ss7HrOYuYfkC4oclD4kLMBkUuRS35zy4hkf+l8nsBjvj8ru9nT0L9LHB5B9hCMx0YY0g35EEgo0QYHxjkxKIRo6/kXqSRYO+im+NPmY5McQrKARSIekgzFhHpElxvYZasO58Q1gp3PkwN9gbyC/Rph9WYPSlIHsdwbyAj6jbAfdHZqStZV26qo24foJrvyv5hMqg7i5w/12DN4SwAlIFtAmVWng7IUZhMExeF8RKRCNRgZDBSuO+DHGJ3qXgBFwC4uDMBU6GYu4kWLCn2GjmFNLfP2QkUaq9rntNkkHd3y205r8Vcc7MWvgr3GI0l5kLQEgG7mpjgHJ4J3gcUmty7gWEl9lJoANTs+kCAiB32h6Q8qhkAQdkL6GJ51oCGfsZTq+wp8T/Uq6xBaoZUU+20jG3oeP+zZA2iYwOeK1YEgy5nXmjmiokl014aMrW37tEAtbnCcVoGK6xloql8YqkJZcZeZfZOXQlLiy1LPclghpXCWkM6ArjNu4ttBtRbZ4E12RHby8WzlXWHUOtz5iyjfh01I9+Xn5WLZeBOtzOTcPYxZjGK8qLpnwXQyQ2XuphM4pS7C5YItTKoRiODHoZKZD5LuhTlAtoAlwAXZNrFkbMjLQJwz9Ro437soAbEaVxSPUJQOkKeFe9AHhWuaWaNV7Jwd7mTclY5/2QcFqbUMEkEQkbSM3OnlVVtPcwvZA5ogJEpAP6qtvWIDybzPGUnHO6ijgPykXWPvAkgdUNGxWlC7U7DCVMHoCXTSapnsKC1nGcbmJLD+tG03b1TDjK05eLMGZ1ZXWjKi+Es43EOe905Qn5+bwZ92ij2daCYIhp+Oq4+G0k1aWxgNSzBQ5MGRXZ7VLoa77gTJwYUNCLhhWvCgs4KtHGlIBrV0GKSQnbMuT2pAP943IUQXZpGDR0oLUUwvGHoC6J9cgk+nTmVtdlbWzf6vMRQwIaEKgD9lMOH780EpCcPJxTVfBeoZKDq/Nl8Pqih/C2qjwKDQdy90fCJluv/QCvlzqmiiEsP1JpgWYwUsCPGidNd6JiOchDQOEFvYLMruxDEHooLUz70JkxW+kEbTu5zPCsdsE5RPGboE6utNKOIYnG5VdiyIlDdglw0OzR/nh0lbaSadYyRgjmFmia0AFD8sJye1cAT7EoTvas4z+10Ogeq7qypKiY57v7q43fpPyOzL19edHHU1Vkb/Nv3v8v4iE0PuZGoCr6HHOaSzfZhso2LnYsxxITgUqrgY3pl6RGcaqoAZ56fJso0JOiZuMgRuXNRu82+jmOm3wRrT5gXhFxNTJU8PdspnsEtVYUdzx0KlSbBIfcIzamAEC5wClK/7DWJjXAGpAhxk4EBGu9KYS3SuTtiacLp7pdS54n7yIbnoADxZJpIlpmHGtMPKhdILplM0zzXSrgba5mjWA0yFCifHNMwQ72IoOZIE+RTA1G8aQp5Hji1oYFZ0cgBEkDrotEvrYkGK5n2c4hhHsT3JadMLrKpff7xYv3kLpW41REefSkWu5Sx/U2J0maNmNvoFunNmVrFdn+MMhCiyN8wkUoPG+fdBppQARsU2alVRB5AdTwya4vETjhXbqP94VrYRmGcJ1Zdf5EY/te//sl++VRauY5yXuuw+vl4tzTZrMeooCbuwWwZe8uqUlOlaGeKVVn7uRR1EbUU2sJjvNtAADvTO7Qr+2YPjHHkNuoTIu6k4Q4aSgPnTr0UkOdrZf/wjy+W0XxykSkeB/Sb53AT0ELjwPoDeGA6Rf7YspeioHDJ7dNuNZTN8dX2BcTQgQoY/AZOuvZWRJXNNlgNraaf7cuPXyzFbMgiu3WTXS/udA36e24xC6NwdpZDWnj+GEg++g8op/tys5dzpTXLqn4nFWPjInlYSlGQ1xZnhVXFqmkW7LU5o6msbOlfbZrvatKoP4gcQFusIgXTs6S2YXi3Df6dgDgup0JnBwDKGpP7lskZlSkoly5aRdDXtGJig8YOxMLz0JIN8E8qJhkS0bQyQeCzc4byZ2BO4Q7WldBnxubKchxHTQa33Q0B0rLSGclEIT46W8bM98jQ285kBCxNGW+J5RU0Looys+61sywH+OR8xkV2t5vMYs76543ppkWiO01LIXfftjrscuG89xgBhqls4TKZfQqS+3tSI77mlme93g36KCYlTEhg6by9DR4Uz6Qr5yyksF1kJkIh1TB5WzanTnEHIGkgvnqhKGYytYrm2OBmPOAtQEaAnwuAtejYRjlzOn2dIgQq9DxQ1AGGQbAFDmIfoE+mkUIvDd0W/RPUagp2v+cxQoI1IMqjNG6ur3O6/2anP5wUebM+3oT8cx8KC6UZp+AX7ZJ1OSteAofqg+kZDZ1YIxjdiQti2Yrhmztcy81z3URL6yPMwxJRw0S35T3q7A/us6oH/KyPkFdw1kIR5mjGLI1CEi+AEoaH6+zRXvJOZObBdCFQ2IhhogQAwJKGSgGaToeGIsqZ4D1vLNCQYh2ckUbt0kIhZSKLbnO3UvpQmBeABjTS7qJMkyxdKOHgHAv8eZoMQj12eipAG5mdFK8n7kTcXNFWzmTbEpeAkcyI4NhuEw0+1Eb3egC4VTQKjTmjpwRg3+n8mAFxn9ZB+4YWjnWRYIa4jU4Xh8abeoaipqWWac1Q4F5ertZ9AOQQEeTGS0yWZ9E0ReERLZEYHrnKRhS+SKkABnLFjO0IvGYYFRT4SOU9YxEmF4VuXZ4su36x29e/WLZ0Ws8y+GbiHOVWNY0NQyfqMzIGVqQED8vgxX/ImlTAfMR0Jpip8a5iqNyc+zx/z/7tGSrghulQu4MW6H6zwwplP0P3I8cTEJM3jfbT9azIUrRetK7IgQ4qepGLcPUFpMJcB7CE8xPqM74LDEOIwSlsIn5IU07ieoIpTJpYOpuN1HEAJ3JG2zSpklK/qFTXcX+o5oHtRXZ6iiwBlsUgTaKU/HiRyFzIKbnyytgB9VzTSR0/p43le6dG6wF1ncgXzVg570tN6KiZOUuJM5q45wEXaJDS1PrtsBHN846TLTXP7Jp+dN8h7uMA7IVdUtAEAVDg0E3jxpAG51MGMrOlyyH3UWoxJn2cZXH0cNBRxjKRQDkAVWJzOI81sc0BGwfLitqSdRIAiIkXjRKTe0UScvZy1kSA0IlANxpa3P2pl9jfz0gPqM4KzFG0izNLOJcWsVNcSkUlSJ3vFHHXG1P7o982wwwNfweXF3F+qiHme4SM9xtpFZL8eT8TFycbxjdFilFX0hMx5WUAofNVU07y7M3OUWYfeF/klfTp0Yonym5H1gi8xr2WWnbAuFS6ewCwkKoQjEm5OzHyY/9HVdEyAgt0Rp9giNYYJj5OQ/QJjRqjEPyqKbqmcIEQKUoGSJfzcT0twadtjhu6Bo3G8OXlRcHpoGw4cpJ/1V4u+rVd91CB4M2OC4AxxWAB8EV4OFWeWYdANEmsOZ+VIaifJ7dPth/IJd16oigHHVzKdFSEvAxjHkNvdVH6VDKIUJ85LKK90YjlmZppDpeBSVvQMfIZ+FYU90zAusdDAfAgLopBgKbCn5tg445LGWGwHMSuU8E+l0JLE8LndJPnExoHn9w5isrL4pQt2pOmmVjCIxJGeCtqxTh5XIWoOkFUi1FR4dNXECCKc2kX4GqTp+Ri1zBRdUtrkBsuAafgut6EgrMg3gGB7ThZNM6KGjhdrna/3WwfcYl0V1O+D4gzWhQ+H5OmUyPxjQwuaPjfbu+BrivPPW9ttY52O1e5pmJfH52myDxDhUaDCDMOYyNRiMhcwXV96C01cQxmQ+5OBl+f9+8Ovr6ZfDoH7ZA1g1kCtwvPzf98B0mE3gfVAu/C3YU5RIhbcJo3hT1oIJ+NYpgCTIHCVW37tNipKoRoCa2HmsplBz0F5BCqi5wPfaLJYZ4Wjdl+F/WIPcbWo+5mkhUBjOybVUVidwpiheVCK3OKFSgp03a+BCgsfxhRzzpEoLYcGOQAKoRoEek5oDCggfJIEgos6MM0eJCH9fmWyYzigAkVIIL+DPIZF03reYaI/V/azO4LlEvX8KCBpMC7FNimH2ZNa+NjsffvgyVVKf0mOsuKyIk4s3u3eEwIzpvkH0KPFa0QV7rdPqEdiGb7fG01AY3Twfb8xcaoteX+Z/uxAkVfrGwK+9sEaOJRD90c26EAcCZuoJj+bMl43aLam4+i1udF/P+5pBgHgd1tUBaomxJ9e5vENshrNFZEEWBy5Zo2XA4//VDb6ZyI1o2LKO/80VFgApKR8Qli6aYouONSEGIIBzqoiCUufwrRdbLm3AokgCZDSfB4n+z2QSYUkzA03oAmmEslto6LtS+giIc1WWRv79iZu6lG3WRW1rklRSV0FMMa6Jk04gWGJ0QUgehOgFOEAfNOmCDSpLGf3izbcmuak22YlFQUhtAhd7vtLx6pYx82EnGyMLmarK4rmQBRjNI8g7iu22ATlOYlUM+S3Yqmtm3kHdDQgothxAKgBC2Y1YejInuYfMnFbtLmYlrzYTEUTmUVcxkP0sLm5YumF8q8w/xs32SIBHEoOwaPKsBlkCkWpj1L4QZuig1Ay0JxE1kHdQh9cc/788aTDFJytGB4QFfVdBNKodI5ME3Zrd+IUXkRUPj+9cOt3ZVL7LmSTYO7LmeATlPlivYjuaSHQE9iQdYJLWhmaZlKP4kuh+KdRp9Gk1irYV3lmst/QirvVJ0D1qjOXBoVwAwm6Ex/mMAQGUsu3hIm7tGyaf+29aaJGDb9QqiDEcXHQAFW2CBN1CT6PXcoTYVcoCmLFHOE5XymXFamhZ5+5FEPGE8lUDHR4rFRjsVqGXo4zQz3v25edf7ycwEM6VYJzNYZ9sy3Q+98LPa5kBOGpmJDXFiKmRJRAKwxXE8P2ESHPdDrB4dYgGFm1UzHWAfuuu7yAdghMDPkpKh8Q7RtDiiKoipC0C5aItx+dgY1iiQhfoQqHxkDFXRM0j/KIpi4BSazuCdD75QUy7MWyVTVMHMRKILxHO6JfCfOVOWcylUdUBhmCGcajq2Y8CWaLAAcoJcciSGJMO6AcYK+mmkTJhmQPhY7Nb6X+b+4e28b77iTSWiV0pikyqVFwzYN8trXBI3vhlmPIh+grCcoiXOPccPxV+DNZkXV+H4N8gvo1dwX40JhvMr0jCkv5xy1GBo6RQDUAEesA7+TmYKWaOdU4DKNpUGmBg26eMBazwJw8xgAdxrqvheIXrDmVU8yvaSRn60qWoHP0zjISVjUu6hSzBU0WBxwl30SmCENJM2yIlsVTOHGM/x7fyQCrgDnubNp3gG7pFXTNMm1Z9zBsIlE/RajhmfnIDcTZs5WzFEknFJ+nst6JH9RbA+eBJkdCUA4jRnrD1ojv77QtJuBBOuIZ0FoPJNzTXJZV0xb0URKTkT9CDU4yNFiGhCASBgafDYHcKCz86w9vzPE1dHsUz+Kwpq7GRNrEtAlS63kuYlhQCfJtHK1FqAbIAuGg802yhfGG9UlrkSlb3On4kPBpJET9XZfrIwjRd689otNGO6sxCNhGpVZm282RbUaQV4Qk7B1hpI6WhVF1iRuvMOZc+Skw8KO3G1Cg8GUmqYMl1yk4cdkZVJYEy/OaDhimfhhCnVJY3vsib0vbs7EkIcnB4UT13PWDbWWWAS22wMNeJ5brRgO2Fyj6OkyAIS1iHGcpBVQW53VQP8AC2CGdTIBXDDBc3CTg1x3P/s2Mbu8XOz1NtrQAfA7MJuQ1Yn0AmdziMzhrIJWi1wqyp0KK5UHDCZA/9ljRlhjG8w0AVmcLc7eg+pMPX/g+v4camyewT4n+GT4eoKWDfhBLajX5oE4qjcj3kXVCDCJyqI5lK+lbRTUcsFsRlrHME1Uof50tBav12mpTix0PZ27Xv7Ob3VDnX8V+M7BUVZWlIyAcUKlwfDw1FQaG4KRoUC65b00AyBSOAs639PpA4iHaXrQEQarZd4MDRLUVly1tGmhckIrDRMyYi7KppYe5f1+U2OqKAbz4HU+KgeUG9iAajU24sQnkx+mIQhR+Vy+0UGSaHDv97uaGaaFz8ktzcRss5VlLYqWcpOg/mDzm2beZDLt63oPh6Xu53BZcPhL9d2UiaXPv1tae+al9I7SQITnLP60N4Tq7WkSMIUpC9vGUYgqTRDPhQaaX6xcSk2jXM+K+FhRH1pg5NyVNgZ3WiaW+u8zE1ocL1279Hi/+WdJzOoScXBiX374wf7P//0X6YVoMjzA1qepNJZsJNEcRP+EckqeGkiM2X/5L//Zpu8f9t/+x/+0nsmG3O6Yjk4SnGtt6Qv+DkZo5Ym+65uG4lPNUNAgclnxPGbRvzwXCav3GGH5MGiKLOov1t5qrv2Ad+mja39lqCNasr93/ekhbkZFi+dw62dwsVD4UGgyvZPwnkmonFlB6GNN/6TfAeXXWuIYp6mC3hPJme/BAannTyG5WtWUOoDGERqD7zjRsqC7KnTcc9OUzaaTAmpQomknmU/uGeHUa/YtUwo1mEyjaar5M2g6RMVyUxgQLKn/lN2WWEl8Bg0MNEBNPhObIrOPvrAyGaRLoMCl5j6fE7tZZVN5tXkcbb3d3JiL90Pua0phTRFOARo0F4AnnBdMcVOCezf73GT23m3WtGQYuVMgKN6dSRm5Z4rZ2a0tdvt1qWxQrh4TJQcV+AY4qcFmhDYIIoruSqY36DJAKdE9xHer2aeYSDxG0U+h4WDGwGQF7cZ9JAtsE92Q4q5tC2uvhdUVbrqxDaO/B/QDzaWwy6VR5qGchNG8bZheuMU/cSRMRfzsMTWNQFtcBBSuAGiPOylQuWUtWVXQXN3kBzrr5QRwRbOe2h++lPbxjhsqWlm3TufEbVt3ENaBDxU+hXbCBPNqH+RBypVvtaK+KCaC3L80a8zmN4MUVJ5eVPRfWpwkkQac9dyZsqJTXae7pueguGgT0XKg302UZ8c0bLZxwakRhd5u3Ui0SWnD+CAA1k26KF5pemaeIQ0idEiiBWpNBx+h05aORBculMXMjvUhxgarH+BBBlzwGimwVoo21rzPQcbpIeCCyR5ofxTNNhMYx45QVEYmQx6mpaJRdatrlApIWOx9nGEOS5vSHo9ejSR3ElOBGVt4HHnHm72/OiMFQ42PB7nEfjfwWjDw4D+ir532QiwB1vPcuxMpvxanRZo8AQY5Cjou68Qup9K6abOvf0Ur6s8L0xzuQezxZeSSlwq3To9JTrcg9aLi2mHdnNlHDy2qlo60qbzAgdLK94X6xhkIIo+OqcPDbQN0jK0HtOKsYloXFXIj567upKeMrM099kFxRcHwgiIZIEjh7hFRLhhD08hgroX7ZazmhsKJpuUgLgLzIRvdZZcfhMzkWK1JeMfUAN4kywgKSloEGLwqIxOTnqcBIN/4MeKuCTiBwQhnP3FB+hEqfpmjugpSsmytOc5HJgK5vgZmF5xJ7lgNKKKfT7FEnbQCBtIUAkqRF7jZkTHdpBDG6RDr/swKxW+xJnY7FbgtMhn0yBiiJgZMmFj/FP/HpHXM3UhDwuPkHFVGHE8GhpG53EA3kJBXB4RFIZRng38PGiRkDWS7qRZQ3iINDZMGz9ukceFz8S555jSz7Dvuajk26l1Sg1EAz/o8gFXoy2jt5ODJRQRAy/SMn89zw2U3l4pMUSDsHoAN2iOmG8gy4ARpYha0pTQaqiVp+HgCMiFymh95ltRcyiBV/QRYBGNJAiNN9WQwgnkYbroJ7zq38cisPDCg8vNp2CKb4koNFcHr7D+id6QxlK4U12vygbH08fqLmkLCHUyJKhxLKKTZazSpXCLuo6FsTZoO6R49K1H6XyY0MjX0zycmBgYkUBthkQSvCui8xz6o6aSv4EwFQHigHT+gJXrFJA8HUdxTW9Hy5bXN4yPoXBmquF5w2pim03jzdAAoWPyZTQKnoUN6/MTriA+Dx5BJ0y+wHo6BG/UxEW9pXhRD0at2IddTlFDAMdGqUntMk9XN1Yp8tsfbXUCPKNeqxWm+3biJSXlP074DKnEGEL0X2feJ5we0gTwlle6ZZp47Fc8BqNXK6calPI3tfC7t1juFHsMo7g7pxvUd0NJiXOZSC2K46qK2JjBVPshHzonUGy3DwCnObYldv9rh1EpjqDoDUMw1vDLISgHa3UBGNGdYWbg2h5x2mk7AWjKmiXNiirfOo+i/tKfzOqp250yR0y7rIaskvcps4U3LfAu5AL9PfppMjw+kML2DHlBz00wNMo3k2A3OLiKvVyZMGCPCCPDJOO8AyryeEf0LYAWNMXE01POg9hiZ4gDL/Q1jTo6/Hguo3gDkCZAqmKs5kkHG7GFFnWuNRUVeHKI3KsTZjUb4Re5A9XvByQ966sCUvxtyDl3I52YpKk6fxgLBXERurTxo5ziqeStqphsImQtLeFpB4wZCCxWVou/WPTR5oiVlgsbC4OdgmiI6KtMYaSx46LMKS7Yp0yYpzHTBMr2DHoZpBp36pD+PIhbhNY0djntcpCAlNFaiR8huPbLHo9MIF4qkpqsUdxrn8p/ZBGh93N1RkyZC3FkIGD4wXVTBjbkHRhI+3fPmBnTQm0NF6WIQFLIgtSGYbDKB47PJyIRX4g28GtwQas/lLvMdwRpuXMDnl0hXwnE30+G7cyi6MJxLxd9zYFa6tpD3oAXibrE6zJlOoIdkKsICJWcLWjDNYA8l99A099zUVlaF1aez/a9//pPbfUMp0njPkQ80R2L4h8/H1AK9Goh70xT2//x//6/95U//bH/63/9H17sAKNEMfp8ywmOX3kUCRI+ZkTMt8SZa/N6Q+ZozqxUQjsEOB75PE9u6VDOjtaEwWNel+nTR/8bR180z3DZb2Il2la971heHAv/EgU/sgJpYIcNoRlzDop+/o5WhoILHQFMIdY3iiwKfDCZ0P7trYpTgmNig9QFpgvee2lEQQD1b1w0yMwAMgP67MNmCBgJPP8VNU8JFHSqO96Dh4ll6XhM6USi+/DeKSK13xYm4gROXm8Aa4jKYcKIZIpaAd6/c0cMulRtvUCjRjPU9F+2qCIMCigosArQaf/yv1lV/kB379Ot/t+j9n3VxFri9Mj3IN2urxEbcM6QfdvfaqoJ665NcJhNvIxQa1hlakVTZZ+n5Yv3DL08O8ZriHo0SOZ9LauPYibaH8y+UGApwGtNMoe9QW0EA0RPzgs+W2t11t1A2AF/y1ObbTZccaDr/DVdLYjuYspCD+PKptKLe7XwGODD7/k5JbdbUm3368oOaEjKXuEwE2DCRTlu5HLO3ZiBbiikojEzclTc4icrJFA2t/5XnswHOTFrDcrq02v7hj25m8ehjTXPQNygDk3OygIqIAcGgy5JLiXOuRD+ar1bXV7vRmO13W8fIinPrZxHmMUWjgqxMD8uqxoYpdcOn/cOi8kUmB01OXlVqa/ddyC15gop20DmE4QY5baOQbGFdGplhIHa3Gh06GXgphjowF2BibLZMnTIYoaStyUnUvEpaRYovzi8MPTxGgjNBTWC/+QVNcUG2pDQ4TLA5YQe5qwA49OPd5r2wRPQ7nxaNcoNlt3HRA8osNg98/smGBy0ETBZtV+KKNYXMxCzotb7cGMujLcrLJ+vevtoMmoIbKfSgjXBmzhf0N2ioAdki6fW3JVcTRaSM3AyZDM2xnavdLvViLbmcVWVfv+GRCiAxCzjYMe3hwsZ5UFFXIdA7HFyimulRZ85UKClWyI50Ns7bnNo0qf1XseMWUZwBiUwfOBdoCMhIg0LLXhyeOnTR5eMQsL55oRMldr7UugfEpAHcDBM78vI4K6gxmZZIE0sxgiFKGovK/N5NHrhOwckeVpbfok5IuY40PNLjO+AI9W+QTIWDDQbFbMuMORgNDVRiCsbMPsbNpyncx0yKaJCg8KnvTlQAKiSe9S7DHkotHwqUoggyKeXzAlR7pAPvj1gS6fM555myyjDQtYe4qsMPi2QoldpGXRNXFm29AKGW5l4MIB9LqtE5aKYd/KDIr3A0VEHolH7l7h6rYpH4zDhk0qhDjWNNoh8cR6jgmIY4MMsZwHeTdjB2XS7glAwBVfD6OACQ0u8qvp9PJqmaNHGh7aPW0lOBckz9wZ5iyuU+AIpASTlnuI8A7GAiEBWF2Zdr1Ix0zwAAIABJREFUS5lZA5hR20Dt3TVKhJ3hLJ5+d7oh+jZo4jiJr5zZKv4FZWs/ob2kiKfW44xyMJfvmAroIS/ZoxFWq9DGcX8epRoMpn9qkDij8trvKUVfASxsVsjhGkokE1siIlbPJQWaKjNr28pu7zc9F2+RObFTne2an8hnA7OuxaYosWtJ1BIOogA83giLvoq/BprPg4k/9yrU8sTGZRIwK1BY5ng+keaMGwR2uTswa4HGmRzGnmkvMh80nVqv7lvS4NxMHSCAgO/swIccOsl4l96QPzuxOk7tNnneolyXec8wMqBaAwxLMpRaRQ6ymAaeNLDTSGaFanlNVwGP5s7SvJTT6D71mtQB0KrwkxM+k1EkB5wp0PC9QUeq0hRm3zrpwLS+AKcfK3nw1CGpzVti8TrYpNoN0NjzFsH/RJQGsWaf0vRKQ5lbniDlwlOCmnuzMwA9sTdTJ2AMGQ0UcaUSAIDAHBPg6QZxADXsQeKcxFIQE4/IH3fzlp5xp2cAgFnknu/TZheL5eRyQjenbuK5ci6JVYJZlJtacdYyOYciS2Yu/RYNO2Y28TLIiyLOYRDhiNpZtkR2MM1UNGBkrubwvSHzHWoXjSyDZjfE90lGw5+JzlF5lW4mJZdg7hYm+zSZaKpFunAGGfsZujTrRsCwwBOnhCMRkP8MhxC1eZHlh1zylD0i030v3L369SDeQPkJ+Jf76gcrdq+9A40w6O1Ecg8jbWoLv+PczYrDiCYQCg/oDZwwinkV5lpImOwU0rZQXMnoOY6tUrGQ+gRQ7qE41OVyBJP7WBJJBIyGjX/PEUQOCs0Aoc1QTGnwlA0lTZf3S2jyOPyI42Dyxkum+2fidHt7VyQIHGd3JsUe3S/2pxENRXGP3bqr0zSdYrIlOSCXDQVpMM3x10bz6XRcmiymHVjnyxEv0FFlYhMEqc+8KZpNmfNAMxWVKOgHA30TcxyaVZ4zSBSbhveAKQXNKY0yBRhNLeiK5wn5ZFUHTV3KoEfRHsFUpi4JblebqYasObX2/v5uA4Uxl3aRW1GUyprj8sMtsn90+mxMP7RIZSLD5NMtp3km/FnXlxf7+P6qJvrcFGouXl/fJcZWEqhWvyNMTyMc3i3cdEX+iiL9FJ270zC/R5NdWdGD+PnaA/nVGtaFD0ILFcW5YHx/nqfjkH5FQDPif8ndS8vbqaUykZbJj29aaFsFLllZIldHOOtO4aZoC9lAB40deotNOYkYxcgIRwRzPhtVVtCoBj0IFIzHHAuVZn1mbWPtqbG//O2bmlcd4KCwwRSZ70azU6zQvSgMXf/JOu5ALodBBTPvDPI1d3kBEYuLieeSl9J0KPMKpDLJNBH99z+wGxd7v8vH1c5QJCvoZKl9cPDrs3Dx4Bi4WcXhlKf2mM0ep/9gfXGytP5sy/d/tuz2v608V7r0uDxgXDquTIwBpLBFBhBkY+qChnI0znZUhV3JCCOuguaSqeIPP9vf//IvDnAlsZ2vZyHYUNXeB0zABuU5ls3VYrQXADdZaqcMUAdVDwHzHlzNeSL9xdqLgpzXjc6kuZuszFZNQHEUJGiYi4SDGHrjP/xTq4J3nWMbhtWSrIGxK1OP07W2ocMYiAbTc+G6nkyrQm6DTBfHqbR17Wweg1EVez7xGB2KueuXz7bOD71raKT8u9vt3crsRdMlzjvC7TMANRpbmbFQUHpUA4sD+o6cHcta1txMZJsSF7/U0niydMVMBMCg5rQUlTRZoFROVtVXWY+XgCOodUT5oomfbDxqi+abpWuvKZwiY+LNTimTd8AwNONONVrjOoAZ7jSJdoTJDSXvtuD2S7nmtEo0s2gZcWsWhX28qcAkVxdktCjc4IFVkxyF3fqHJhYUDxTs69pbJnkAon/02aDKs4DRSIUt5z0ZsrHFRSt9JM84wkSnh12CO3Skd52mud1HigMkED41qQuz+83jGvb0sH6pGNXZdO/8XOX5QBFeDunSq5qGjfP0ZHZMNvc43yqESRIEClPOEWINTslov/yY2X3DDVGENgc6YJjQeM+xTQN7Lei11bC5lJqznmKT84kJQzQvKgKrHF2Nsyl4phRkxC5AvYWWTNwGNPHHPFu3hpgrg0IGjY0JpDe/MCvcWdonWpPiSbi/E+kf1W4CyknTvclgS5nGFMcUmaD3AFfrbi/lZltZ2V9vxCG4dT0NJ+6EovbxHbjncN5VHSoYTcDbLPocmnucnD2qhaYMDWuNg62Z8i1Zq5pCiKJKAct6ZJoCvZfpmbcDXJ2V/h2Ow4ky4mg81WTLO9Bz67hbALO9ZfS4ItFc5YLqTpf8RUJqoRw8mjHow+4EDyhX8zkEQPtEbTnIe2M6MQvU5o7QmUyTJ4MN3EH5/TSnTjGlyUWjeC5LW+LDHsNoyUEDCdgJGwNjj8Ui5S5SfLuLOU65aGRrWMVbbD1u9EzYmHZFm9PzOAcYEvCeMxLgpnBnY0TiZ3VOs4QmEXdRoj3CZGmUmR1Oqbhk0/jTAB+a7gAGdCsgAhEokzNOFLPIhKVXE6vQKuh/EDSIP4ECy0RUOYGsd+5Ndz1mZoPZBw0PYH4Rux9BtLGORrn4PmA8sYZl2OrRVSwOmF/8fJnE0OSJKRWYDADHXP8pTGOc/VMrzydbZ+qjycYBmRBsBB5GovxcvggAQgmNMYqtRkeKNi7BtyC1GY45xbg8BpzqTRFPFjBNDg1fS17inkqzK1IpOYXBYIm6hLuJep1pLBgVTRLsInzW1cxTayWHVWVsj4U6xJMDtCKpO9gnqxsa8d5Sy3W39/zzBui524Kmc2bKRpPrAJGMsGA4pY1lkQ92tulheVZpHfBeaMYBBThvycWlvmPijzGMDA4BW9FwMqwpa70nMpyJIAF2xvF4JveWRorg+jS1ezhr4OxJCoKxC/pM1f4OqAs4mO6qo+umltvzx9urnHcl+xJF2CN00n3QlA1PC67FmXuWrHLqHOWaJ8pYpNwkc1SAMTtdchUHc7wuEo/TAUuGSNDoxSyjJsFDhKYLZsdhJ4wB597uE+sC2RLrEN2ps0U41gpcfMUIRKLBPeHSHdk7aYDjTsvENEHJBnRgLY9W2EZzSy0M1CGzJPoMIEFnt6li58viNyOuSK73xbkjkGfn3eI6S+Oay8VbSQxo8WV+lVg8DwLK5QI79b8B7Owl9kak+t7QQNYHqJvnOjrupABdj9jS2J1pHZMNz3IMEQihWZTTExQ58SrYAvx3X0BPOqfep3R9ocCHtlWX3mCIfuG/l8gOOnc41p+un2Shq0VDcYqmSUMcCiEfNSP05HKsoI5Guw3TJNE1h7e+CQ8xhDfyefj5HLb9MFhVVUInAQDqqrJ5ws1xkeaEwxanRZ7JtQaJp7DwoHmaUMJOldFI8cn/xvQHpG3ETc2nftDGKOxBeDErUCMpcj2B3pUQEH4OlBUJjd1nRToZLXyF+/rlRAPGoUaxqEiSYNUrw6KgPeUHsGjkxMrykyGO5zHys5+fjUaIz6doCTWj3kznJ9w+4XI7Otu0jTUU02b29v4e3r3b9tNw8v3VaGeFzcEimw3Es+cgqdFOUsigkQwuZ4qekMuaf0/NC+PYrkVmyTLYTYUa1EKoVWGizIWr7EOfOnKFeEPusRQ8Ky5PDWHR6RWlFw6a6IRsUdE8mR7xrKH7caCQq+YXqYw61CH63/qZfEguANBH0GoyInG2DRRaaYLRs7JeDjRiq961aHHKa3IQjs/Lxf2PX2r7XG02db0MM4YZAMSRH5z6cML6eCWCYLcB3jyPIG/VsJxr0MbZvt5cG8xph7lEue42g6IZRRsoe2wbJk3huQwKRl6swaVL7omYA2SaVmbLYCcc+5LNBtwcY/5Mb5RpeH6sIvuPP0NpSexvf3/oHX7KzMpssfeRlYmWNLXbfbZjPCytaLAOe+24DzFvUVKW/7nkkeEMWDk6yrMEKSwLJq1uWqELPu6km713bBO0JKudziddysca26cLByIB4tD6fPoFpbRgeBJvAiH+fjtsm252kgFLaXkKEp5a3rzY/8/Um+1IlmXpeevMo5m5e0yZNbFINZqUIIAURPKKl3wAgnoNAYKeSjeCAEEgCN7wqkFKEAHeEBKFBnqorqrMjAgPNzc78yh8/zqezShkZWSEu7nZOfvsvda//iHaX90qPnlUXcrBtWyj4j4odrG9LotKE6hhoIkg4kG+fLZtkY19a2Wy229+U9gvvn+w3/+xsesVxsBJjrDohYjTILtwnXd7eqwUqPzy/Gr9WGKrJ3OU252CHk0Ua+XBbH+1BVrgfLP6nFvGh1KGVGZZutipRqvt8QhlktqXn346wC93Os3Lk3K3ori1UmtmEB0W4wzs22cKmjgxV4VRiMMIwcjM0fiiOAsIYDqIpoUCqMpqsHytJTKhmF6dM19/mtphUCOAhTU2KaOzu14txmmW/Xym5cJanWImtqR8UKHYjWhMN2t6n2as26j1wgRJXmtHBhxZZyDM2zTYOoUW5TynrHG0q6Ol4clasjgVJYAeKbZ9uttGMDImJ3EnE7Blcm0lBQFTmHVBP+4ROcMAddLZMe2d4qi0dni1MHyQfgbK7Hxv/d9AHclgHVNZeJPRrglwz56/ECKPDAOjh1CTBfSWlwvUydWWEYOGToc97q5QPAfoUER8rETZbPb4UFg/tdZPTgED1BWXJtxt6FlPAH+e8QhPgUB0zl6aM3w6mWRqgo9r9dDbHp2knWWKhVaLyV8zzNZP3BMKUSbyZmVKc7PZmoZ2bUPrKXIpT2E4UPgfOkH2Y+IC+D7owOwLatylW6MI1yWRYySgJU3mvE1WotmHchVmAnm4Xz1UZN8c1R9h6U/cQ0pRJVdONz9JyNvkvFP+Y2DDnNgI05loHQGsUPdH15YfdgxqYsmYWwA9KNRZY+x9sjq2GX4rYJliAKCvuXvpGMF4cG0sLBJ0eR1mPei7aYBlthYow5J9Y2IitmyW0zQIqQzE1uCs4Mx4SMyumAJNGE4wMQLUmfXsnSgDDCCuFJUyhfmBdir5WyMfmp0NZhI1ApRxnGnn0DVj/DTWD9NrDK5kWuKapQcBY57fB/jCZ1tobdfITlDlRef0Bl+a99DjaSCjaPq1J9L8Jim08VSgtsiKHDvUNIfLPIGl8lRAO8+0U2Ax65O6gkxj1xfi8sz9pfmWrpD9mntCJiN6SXI3NWErZdIEYMkeRJUn31HowjtFNEU7DWypfZHmTHmz0GXZ7JBGaBDifh6qkwCXFIcyq4bgSbENa59j/4vQRmNoVeqaEV2EtzwgsLCLorakemdxMtu3H38UfVNgCO+MewKIvgc6e5M8tWF2500veABkdrFLOKCk76QeJExnyUWjHZhMqdbLZSymqCXFccHAQCPqedUKa1HpyL1MPOYFg0ZJZvwhUiwp/e0skrFnsR7T9g5ACn+B3SnSNKSKVZGzPk7NTsEWtZ5hivAgBkrUNIVlAUAFzwb3spS7rfwimE7DNEN+wR54ODPDpKF5DHLOpcT6GwkLoeQ0mC7xsEY7VM9eJlEaNWSJJtXR0NtEXcTnTCM7yxiy0jnN9BJfER0USCAw46QOovnrgUfxLHAGBSwsvATYmPIE3XmuXaqZEwsV4cUEHGfk1CYNNzA3wisAmZnnJLsUVGRYfVYNB6LUqiS0QVpqQPfAcsVnRdo3qEmCEm+B3do77wew0utON/rCERvwhX0HoA42F/IPT3Cg+tA9QXOP1Ef0cjwOyFUnJsmnkluI066KJ+1NtDkwNnBWZq3AX0M7rNdlccBMCxerTpWyLZXwkAF0hId3C8w+6ke0z1AcBnkYKPtRPYdT+nkv+AjAilHubY4L689umIxuoQx6YwHfgIYR5EdOjM7l+9nJ0qdXLqSXmYf3vmowvB4/jHfU2OCaRAxEYmmR2blGIwQ310N1NQncV3s4o4sM7HaH6hTZ+XTSz1d+G2gmwc4jmoFUk7VuHGRKA1LBn/OglhVugW6yAoWBA4iiHg0OSC2TLn6VVaVNEIrXfeidQpKACOAeBSoBNaBw3Q9xIscv6GTDRKizX0z+UeN7NHeaujExZMQMWqZ4B3f64iZz+PF7XoNzRYeF3Jr8Ojj9FMqI00BpMCX2l+Uh2ISbGoFQyvYZBAgXUDKnZCOoLc6dWQ9tquSDono4bUbupwdKS4OLU6VQDhq2NLXz6axrQxPW3G4y7jj8WnwCfAgv1GxBPdLsmGBikqOduiEqr2JJ/lbfBhVD70u5Yq7N0wPOwTFD7cG2mwWLVbXnh3q8hk8Y2fBluy03WQc9pH0V5cddYMUG0ZTRrYi9ISeYmo0ByikPDteYAs51RD9rQpleyBzBzYVAnnAE5TM10K6gJIMWF4ntLfQKv5cYFkHDmZhuHGHS7HXxstp3T6F9/Hi2rbvrcBhxT2TuNjLh8ViN16myhgJRtIzFTtVZRe/cEHMA+otBCAcOrp4AL4ThemQAdJg4w5HQ9RczepUQ+iObKXTGTJQe0XZYR0wod7M6w859U9YhhwzIZ5FD+zQ7R5s9PUZWn87WXF8soqgbJvvV3/1gf/X7wWzqRG/AQbjKYnw/tCm1aKDwSl9BRGN7uWFwsds5X+zjCdTVm3DpIGvXOfftIl3DpQzsXKbWD2Ri7ZaWuTRkt2+dva8TK6vImpFr/GDWfrXsdJZQve86yxR8ntor5jBhYLXhgJraGhY+EcJSviwtr0IPUt5Hi+RYerEvXz7bgnFMzKFUWde/2jxGboFNFmUc2dCiFU2tyjb75a+IVuisH3Jre8wVUosz4jtmK+p39uWHL/b+01nOgNfr3fpmMtI6HPsGiOLgbgzwmUaDdZ0XTEZwVCsUH4KZRZYVbucdL1bnuE0n9vwTbmscMJ11faBrjJkPhlZpga6VRuaYUruUSC57/FlOnhp0N0XEcMMI8Uaf9qq9RRb9QWV1SSGTH6iy2eu0WpliA3OzPaj1rK3L1Wxh2k9MEXlekW1HDIbcVNGsbaCtnscaxZmKwqZ9kV6TUG8VcsnJOhpSKD8yq+IwpzFhkgT41dnAcyetMedHYTFgTt84PY2nj4IGY5OYpm60YIOCiJhmtGmk+aA69oiWKKodkZXjIEcO+wCRK41lFHIrzzhrZrJthWKNTjqxrMykdRdt5yhMmTiOXWtdj+aHItwDwG8QUmJMazikKRqYLMfW9mSe7tIPYTKlYGhABQo/9EaDUyKZNDFxBadB65LGta0DYaXYVZhlh1OeADlR5ZwipcISHSWoORzocXCdMY6rw4h7nPaWZZjsvqLDcpog7rm4HK5rYnemnAH0XKiHTMOgatEUBDbzfmAQsU4pIkamGw6ScW8gZ5TICqDmwwZhksMfzhhHeaSAcDlAGTUaUImPaRSab1B6AAzRwSLLoBuzn+lc3XinmiAApknHcMR0EPxNiDYGEliWcL93pl2SFLt2XmUAhkoYpxzTQIV2ywybOoTCEimMZ/MBbCtbTt2sUxVpTrnaogiKTr1LU8dZJznL0B/TD7MaQJCbpTKKMwemgzc4fE4HKVPX23N+0hhKo7dYRxQQTp0YpKCdEsq2azKEJAHtGtMwGoy3DGLWC6ybE1lvynXmVrtPhNzgmQ7JFCm1kOo+dNOcmMxYaLFq+twTgV2K/ZccyA0TIrwDIpH7NNmm+Jb5WoSWk/XGz8lEneczMnDgswhUkKv4LKdp1zd75io0dZpXJurQc2kES60heYDKcMWd0YEqXXMofb+Stlwrj3yI6VMPrRvWAiwWYmAKj6rR5+Vg4plmr8CXgOn0oX3G9IdnE/4LzCcmxdQ++4B7Z2yyLklzi8NJADfxGVCyFUcnM0M/+6kHqC+YiMu9Uxobp9uGTM1hXByUZ2oaYSIydfLPp2oAzerh1SDSHlPcIzNUua/6flxMvcoepcH0WCBlz0tATLHvpgw0RoDPGNz17GXUfZypfEYYNqqVeL79HjLhDBK2dBzKmYehb3UWAJpFojMwnwNQCUbWuSvE86SU1vA6RxYwUdO1dTOp0+NHS6LN+nujQQIT95y1UdAMwYSi9hisZD9PCzUnadfanDId3mXqQoWg+7YN0hTQyFZFIRM7gVSAjNwLajbWFw7v3OOJphdqZ3po/jTlUp2HMRCjUpydQU64Vjxj6NrpK1rttZGic8SY41mHrQQAwhmF0zzaY55g9jRqMCQyK/UlrAcAdH6e12PgZYqbWT2bm/ug5EewLCU4cG9cHpUbfQq122K3cbECMBuZka6PeyRQs3q+M821Z9bjMSJwQUZ0UPVhW9IU+hBFn5u6PkssXTBDnLXmGKJpuCrTQc8ZBzhc5lZr4i2OUVF0ci9XCKYz3KBSZ4wNZIVLE0OtflCgDmtjFekODf/cQL01isfQxyePh8mN/iVtmn+ftJLiwbgRDnoxUVgx5sChlIIBQb82KShNuAtGdms4yM0up4sucNe1ahpokPx1OSwReFOsHNmH6B4VJAxa446xIE9cBP0eJ8N1sev1RRtvoaBcdwLdxRNYRTEBeUMADxUVd1Ix3zl8D6MeGq635kNNIYUqD6H0ox4qz3UEnZIsEft6HYlu0CMXQExypkkNBlMzfu+B9W9OuH5N9cCyIVCT09zLvRPtBqHdCOB9ilDXJ9GioNPiDooOhsJIeV3adDC78Ekwm8gbLdMdYtEYJXJJZGnzecjgvDWtB+zS1DIRqks9rHM/SJOQFIWmqKBBFMG//MV39vf/639gf/Z//nu3zsclFddSXS9f6HKXfaOMCnk5QlmlBSBmIzReEiTMDQ48nJrX4fcUPOLVcxE929YBAkUfsGm6gxUHk56uw5xFzScaFR0A7lyqQvh4Ed4XMI6Mn5SR6RAUE1VE1NzDrnO6BmgxERigyzcMSDRBx90OfYmSM92wJ57sFEb2UDKt2+ySoh8s7f7C58S1FHqgb7rXnoOX605TiIETxSyuu2R7UVTFcr4UdUxAABuRN+fS9TK12iabcfuCpqEif5fDJMBCg24bXI9DnquoyT9mEYBEUFKg1c/KpcO59ETeE7rWApPmUVEO0NyiU2rbrVeRgSOrhNxo73LWIoBJrmajI6x8WG3qZzvnoZ0yJjiURP6Mcf/k/DV51hEUqDIeFR6MDpApOELzK8VBN9q5jGU2siRnG/bYivGzXZ4q66bYXjqn7RJFoty6ebIyGu2SB0KRqYviaLbzw4PtARrESAV8DovKCdP+fAaL9QOA0iYwA30eDUCS1WoCdYjvgb1/Sqwqd7u3q3XDbA81RhC5po3odHm16lzat+tk9xuFzCTXVe0NuBhKSrXY1HqBdT7R3AWi+FJsiHGVJPbxEeOWUZQn6Ls0A88vve0j63O0l6+dzVFlaQHAkFiFI2ziTBEOPQx7oAKDjkJxVTQSAAfzI6J0eCZFbeQ5T1UkenQHBhBE6wBoRdbNiZ2K3myhaQNNpXjcPIYIje7GfsD6c33UjvnTerckOYlu5Jm5kbLH2OfnuZG2RqRD7vcEsouFODRfNBm1LXNnL/hgKI9sllsu1yrPpYLS9eMkZz+FZoYZEns2iCmNkByXDc2hu4uIZQCbBn02xbochd3VE8c+okSYqsAmGLeT7fYqXSTOvM6t43libXWeQ3gEoNPstkzMQddlp09UBsVYYJdqE9A0zItdb+SJbnLD5B4bU7PEHZ61hTKd7YhKcOfvuExtRosoGYdn+WraAqBF0a0ixFN00XExTZN0X1l6sdD7hIZG+bOBJqTSXqGH12SI1+B5dJc+mjDocujbccTl7xSQAuWJIx1pgfRRHhmBLgmjGEA5FfZy51sV1u0FPkUqjQHvCQaPP2eaIuFILp2e70k7UQyUY5xZRkPtcRgUZ9CtcQaUJ2eAAZEXzQDUFGmKtYjJV/MYDfYNpbIJQHAap5u6+HSTtcA0mfWDWYkMlkJ3fJ9Gn+rIoAxWi4xAoIm5hMWz7tSHuou56vzlkGtAlfRpL7RaGUwxyZLDKu8eV/eQiFFnjNC2MC1JXINFYan5Ht8HXRvdHGtcbCrpL2QGBD0306mBRgwg8MiHJCMPtotio1jjTjFUJjYGaIcBILUYkyjuhsAl3d3JyqzS+6ep5FlkagcwzqsCrAN0SOsn3b8X3Kp7ll5NClMQGQkGTPRwYMWhM1NDZrCQ9gP45b5xfZXx6G7XzBGZv0j3icETjwUjYrKdDxCdOoiBBeCDaiLu4+bTfAeOnSaI8ZAmnhTC6yRHTxoJ4Ric78eTNPP8Lr1ovzQDMCFYs+yLaKqRcQF41aFT4OXqz40Xu8fNbnrpy6CyQH9eBTqxLhXTFsIoYfrj9QnfpFQIBG5iRjFrZE/HOI9C35vMbc/kXMwzT62GaynPA9d04JZt6eFm6vmQ6AFVSygLlH3Mzf/GCZAcanEmhgh7L+dnXsQ2dLI1cpflFbfmXfsBE/BJ3ZGb16QyOoThhzEaplab9rVZTuOAkNAmPT6HWoSzkYxOXBGjnZ9xUIa5voqPchdcZbbytej+ODMEUDHBw7CyECiZ7uhAd1uSwuNYkHzBdlSKQi12BfBkO6/as0RuJuM4xIwGaYnrIzlfQpqetJTEGkYSTSGOydQ88gFWPq83cprYY6KJeY/ABo+2qRnOjNQ9qyXsz/yuKHUWJbjMZlBaPU6JG80EmBp56QnfCm2Hlj/29pvHRM77P369S+IxsOb22dkLUaV9MM+hcC92mwEMVoH3TOWRJ6WqkVM58zOE4bMoHo0IkrQWe1PPLDWAcjI9Qmpj2ilWT2uF+8BpiilDKvYZzJIChke5IlBG5DNRqpqQn+N1OtfD5V40kDxnRwPpkx7pyjSx+Vtqo1xURV04FvTBrz2kd76JCgnzYl6F/EGfpIjH/EYxChKLE8EQq9EBhUpzjBPg5roFPpu086m9mR3n3oocGqWL19nMNRWjQZKZDeg8LmUueGUakcaZNR3OphwE7sKpzwb1DZR7wVQF4wTXsPF9elB5eKBrSIya6EDBAVQHnzp/d6vCFIIOoqqUAAAgAElEQVSGlUZK4bdscOj/aAAPDZm0jbw+B4gOcLcMh5rG57vfWzdZYVOhMNLh5NSFt+/9uVtHQwGKqOBgd/gE0SQj0527FpkSPFwe7OvLs09dQYKw6lWh4txs6QB46PnMvA/QNB5KmhHuCYgyUQRC9CnCCAFHg3HYfvJwZUfor2IMIkWL0GSCXtK0/5N//N/Zn/z9P7X/41/9a7u3rU00s0zJ9FC5mRLvnZ8L0sNacXm6bq8yq0SFoaBC+yO3NdfwvBncvLnzqkkXffrQhVIJSuNAhlmqRop7oFBfIdCYT+Dw6zpbvp9GnIKGtQYaQ6P7FlXDPWHto9HgYEXZLBqzHN+gpcZ2g16AdgAdDegpdFieL1k5r1ZHiz0kkb1/QGcG4hrbTy/Qd506xLtj+kfBAOrDkuAhpmE/oGk9M1ARElnXD/SI0pdQVPMaqkEpbDiXpEHyuAlOBhoEuSOnZtcls1O0WESAOuBODGLqE3JZhge8Dzad0C7RYr8+eXhxkkf2cp8V+4D7G3RcChMmA93kmXgRTn8ZFBkKfOgPbJrQwyY7Z6EV8WyXmoIYA6zd2qY3vHN4Bjh49Z6z3IqUjRQtMNNC17b8eHdnYUxI0C1V54sOvnglZ4/3QLwEmYpcM39NUHzMeN5B/U1iK4vE6irThEi6WazSaYSgH1JKhUSAzGJHjMNocb7bMJa2Y59N/ETmsRIWlTbSBOS7vX9IZeSDdq+q3XQAKhfFFIDDuBf20izW3KA6wYbwfXTue0WNnEsHVNC2ZsR0pJGmXCoKcWMsc91f4ooAfE6FxLzW9IulZEKOrf3VX3QWX54siqDWbvb0Dr0hRY1HjVCeY1aFDgoKDxMXjDDcDZBC23UoIXq42LNjaRrzrFITjelDM6YWl2ero7vNU6cp4zZD78/N9t76xSf6NBqQ4nA6JLhbkQliC3jeVZK4OysxKZTEU3h2w67t2dYNip/b5aNXDqNah3bXo6em6N+lZ2fyCG0SjSLVwA7bAWSY6RTAyLraqNeAIs3XoYG/uDshVEKob5I0YPQAg8Rz9HD+S+NSJhEg5ct+FlDFtaZZoalEjy/67jjIYVkUToonJpkDTTCAndlrE9g5YUJFseYGFjQvNJlQplgj0EVPJxzAd3t57qiTtSdxLiUUsAB4VWZ9M9o2LcYqBfDjtdjgQIMpOEVOhIoq1QLFjxerNCswG7geLQAce52hS3NmEP/wuhgv8J5pGNlvyPHjpdjTMM25AwJB02SidZglgfgTo8A0CZMWgYM0WUxrmI4p8UHtiaYCaG+5zkC10hwFGErhwMtkbtPUlGaSaafOaP9GIew0WPx3qxOCQvXNNI1Azc0D1cUoQf8HUOyfjU/B88qnpsFSc4M8g0aAKQVrx1Wm2gt4YKDkDcQdcN5io/9mNPN2lh+AuGRy8mHwK02Big6ewg0jMQ4qxW5wtsMLlTkX9wzDH8pVaPizMm8BmBdMhORU7lnANCQ0cOFK/iv3ExNBKNSBXKGFD9CoyqDJp5tyGFdeJBEJLvcIofRTxNIMSKrjkymaDt47zSgLxnFYapBEzYxC6RXpK2TWHe8JMGcqrHrCQ9HR9UkTTkF7TFMoRKlFuBFIjdD5CeLYJ020gNbQv7OvULDzM5iYsF+xzpi4KXtPtM1jaiwmkOfd8zOhVvLZpE468vSYQnImM9njPsACwOGTZ53rJKf1kKbOncShnhJKT7iv6tcw8dB3mkImrFxHpjOCWldNgOTfocxnr1h8+u/O90oN0Nnv2Yk+YIFJQBPvrBOmQtSh3EP2RkAGmh3MoebYGylXGkPHpl6C+cdaXeT+zbrjGlGv8rlg1QAkc546mOLABBeTWk5DH9Fm+VMo2zg1m3Jlm9eb7YijxQLnLNzsNrDmkbTgEeDeJyxf9hCYKzPNCGAFMWiwLUJYIcSAYBq2i0VBveDPIBEjvdM5Q2jILNpIpobaW2CXAZDIHBLzTr+3GsbR/M+9GiPOamVpK3OZte5aU5rbeO8sxYgIbbKyEmetVejEXHcci/UMswvI9RTNeSB2FTUX8SC8WWjbTDpxr2ZiKE4b7CRJhXKPecETgnpQFFmnXaNpL3LP7KXpLLNC4DGAv3TXitjBEbu3FaO8iGCcxd6dErFLXrtReygDIPU9nFGKgoEy6x7DM9IODcIcdBBkFZl1ZO56gInnwB8ayzmpNMwooENPRKBg0MhSwoGDz7NbuWMAhwzMbEDucTAItiMaz53wiyOGh5rOGRAMpbzPY39wUzudvWWW7Syinydxh90/6J72GDkkegMgPsbxS6Y4mvSBkslWxrN72NRkG+qTNIW5H1xuH+nEcg6kAXJgjc07tRTtjMakoQoFGb8MveUZCIRHU0D1vLeNkC9tUjORGN6IQOVEK4nLKygIBzoC2+yY9LnG0/Mc1SxBaSDnJMTCFioOIeJMH6A9bhbljmKNnevgaFppErkOVXU+bHl9EgbVjVE8G5NrNnzKJg8nNmWscnntxKkOI4JsDWod9RD9dQYBc5MgGkBxy49oDUdvD3dVGgotKrfp5tD9+O69gnI/f8ENEAqsTzhcu+o3TG6tID7gQtj7gyhj9hPi+AgNAdG/6yk8/NWtjDUiVzCq6ybdOsU7Pncv9dBzHDIfnp407eJzfP361drmrmtKA0ijr+Bq0dl46BAxsyFGomdBy1PSENPYcfCUJ7R70lD6T8UQxAXph8OrNjrX1Q5kw5HVKMDAVyPjdkAEDyv2QFbFHWgYBBWAw0DiD5+Qr6tVkWu3CMnVhJ24A11ApwwkWFhzMKexPdNUYccu/MEpN2hgROXFmWzv7LtLaL/+EEuve+1j67pE+j0MAkC8WzZITW1oOkHjcJ9EW+OWDVqfojahWOi0OYLXo8sJk8BOAnvQ+3mcgtz3pPP35xcUbY83a6ZYhROuwqJSJoFts+us2MAR2/M58t3st6fV/u4Hs+dut7h8tL9+HjUplKB/2a0/dHQEI1Poc80vFxxQzc4VU/BenPkiWeUkClWILyObMCwSuzet3ftE4FAWNHIeA80s6pPoP13T6fDiPjQEvfM5T5VNQ2fvH2obW4qv0aoHAuh7g+FIExCRBTbfrcgS++5DblXOwQkJBHfS3LbxrqliWZ81eeyHxW4NCNtk28AhX6qZujzkNjD5hDJPNuQUWU62ZdtIv0ysyKnebbiBti8ybuFwZo2VmVPw/vCZXFgGVqOV7z5ZGOT2/Mff6QCrT5yni2Up9yy2vDrb08Ojvd6/SI9YEsWRhHZvbpbGMCUwmVit7dxlED/M++tkn/+w2n1e7LtfVVYXAFuTzUtnQVjZgiFQFsl4BoTyVHE9ANW4GoRvh9YshCuTMQnVEst5AmWg2UNvhjoT2ZI8WJGiQ/bYh21w97hmht7WqBkeVvTsHLR8dtBp1hwmQTQVbkwDdY6MNGXBhWbdWovGtk8vAjAo4DVVWDDx8RB0FRA0rT678maO7LgVSmYjbZvFJ5mijO1d00E0S2sPfbGxGMv2I0vWzXY8P29SViEsE2ev9EsnGcTSeW4gqGs3MkEgZxe3WJphSgmqWPIk3c2XPXMYOtGfFyI6mOpNoNUEo785XKEf9X2a4hkHaJ7VrIqlRxxbCk0iKlI7J4MMR4Ls4hbz7dV5QHSeOJ/OXqQxwaRP4/8BBJ3ctlkRDKJijpZ45AyT9qMxk1+d3PkIwGbKsrnuLg6swWSL74GiBk14Jdw7sW/ofnGipeHjHFUw/SxZx7RSGKHGBBxzcxoBHzAzdpgWPMAwV2abAt4JuyIlMt8TKO+wlttgolgVChX2qw7KKvvs5kwK0fFoHJkIHRIahXMzLaN+WHjPAJqeHTnjDg3DFT0l6lA8CtB+K8+a5w2XZ8pKQIfDNFAgOM64CjtSgwy4LGdDIi84R6jS5XYNAZrzi3qD8zPx0EcNmTSaFkNGNDbONsBuSUqUxi46vApEfALEiqJBcxM/OYCLLog5kdMO2VdosHqInAB2OoFnhaNHCY6POGQzSYL2T/HoLB++kvYtCZAQHNfu0KZTVLL/HW4JPo1SLAksDI+uKGKnJIvmzfktZ1HAS5cp6TRUnI3LMbjnuifQIZRp6A6hNK5cRzes8em0YGJRhGkEKaAPOjBmITSQmorTmIBcOMtF7rXUDqIzuhiAJpj9F2CFzwn4wjVWvmKcq0FE3zeyp+BTEBYCdfl+rp/cjGk810DnnijDx5TfW+hI0zm0lUxHx2kVUM49mjl/0dFxrQUy0KV7zrSotzQjMpebnXFgONe6iSPutaKMMqiQqyYxObiPwiNwXSIgJHuF3OWZHtH4M6U6QCLWi9zeaXQAXOSBQEwQE8NMDCUK/IV/cF8/pvpM5Zl8wQooeW6RgBCJ05r1Wts0qCZX4BAgvnvVNBDtoSp8GBDkU/Icb9yDw69XrtYg4JtkKkTa8L4FyHOYK0qJKJpEADlNF54UaFLT86PnRlMfJrH8GTwiJbLXGdr/6swN9oaQSDF3qZcjKX1ItNsIyJGkMjJC206EBbXYwbEQMJ8reiawbkltYqigiBtcysF58NTgucXZF5lHbCtabxnnkHs96p5Q17QjgEJiWV7KPXqG2YamNM8cnFJ0jHtA4GwPmCWWkyYEMLw4fzVjFrVcZpHSCO8WwVaSLA29Lvd8tDUutN/rGEhg5CGRc8aCS0TcKGpgEMDEOIUtwH1wej1sQplSsidAG4eevPW2ZZVqHD1zDBwOLSVgOFUsgCZnsgwhVftTZ3pEkhzRg4QJZLxTvCr+QCiWc2Zl0OLcVOdKH3z7t4njz//99neaUPpoU15lQp9wNzxyCtFlqJnKLMoZnbpGjemXPJkyNDdMMNApBkZmIwcSLnqih6IpPKI03txDeSAJtwUVcpMEdyrl0Ic+wISzLjKF3tdVpYe7w5ThiJWgweOYwQTHbZwnn9wxwjaz0/lsTdMcF5Kr8+bG6dNUNZ2imSIqdlRSB4boU+gPferARNbhFbjZFFju9ERTpoUeHjRPGdxAd/VQbM/r4HOhtYCix81kYa5C+tCDnsrSnk4Povai0cHwJ5Ve062qoQVRFFBAyZmJKR2Hg6IsfMxfv3+neIu266y93444FhoMd456Mz/CfQsDIrVzim2hUfYHzDWFRygzugcw/Hm1aezd6vrQkXCIf/jw3uZltK4dhe7v0+g8dhrDw8nUqbS5kHJC0EUZ4pATf8jp0I6mH9TTw4GKe8F6Ea9b/a0bKbnWwIOM2QS5Fz6d5iCO3aRo3e194pTQLwvokDsMhluspgF9DEgMr3GdO00bsUiWc2vEHd8sZyPB+n3b7NPDbr/9PhU98cfnxV7v6s411L3HlTKUOGjXpJLdOhRF3BtTDJ7YlBbss2kAUqH8FOzBGwqNTlkuqhSfjkby2kGY2R57pAFIMU0e/v5slo7E8mVMX8li9TgPnNaygGIvsMdqtw/FKuv5n5rFsqdP1txaywMmg4M1W+xOZOibitKpVxQwERQP1jGard0uOeBDqkl1sY0qLnSY4/iXQJPYrNZEqdOkAXS+R2/Gs2CpGjGKCJrtqZ80hQNceXosrV9W+y0ZuznTPYxMzH64jVY8/lJIJLbj5OKB/gVsquaGTkUS2MOps/J0ca2TNWq6y/Rk926Stb42d5RU0FREB8JdDt3KJFfTNSE2qLXHc2jXz7200ZgBQTNatkamVYAE1xtF9Cja4/d/8g/slOf2+7/4f3XIYXKTB1d7f3nQvYmzxF6+fLVf//ajGlQOWEmHmSQlwtk16bJ+VLQCToev19A6mAxmdnl6tIczDtKjbORRQgQxmz8moZn2EJrQd08nyiNRgEQ7RIM+PluRnXRQNExf08riBORylO37PNei6wK7iIS4+uHeR+9sRXcZ3WxZlGCqpgxHRhDfNaylFyq2xvpplTNiZtCzchuDTs64bXdXs4t5BlNK8gJjnPTWxiy8aL0O/bMFcSkrdMAkNXJQqbHslxNopWKOfXWaF2sxqBjvsiEPrHJqcsp+gHaDbZHPXUpvg+Ot4nU0XfFJIl8/Tq3yO7GO73vcXHnQM2sWmBqEVhNSDhpf2vVKDMcoEGHuydqMbSdeoZICzIbOHTRp3kJYsjgrhql1I9ECkbWtT/OHPbT38aIiQEe1TAuYyAOyUbiCrB+urqIYmrXEqfCkM81Ao8TeqKlCKP0lWkHtb+BjChvHeG7QxEt7mSigThPkOSJLTycimtkostdmtI7mluI4Zk9LBYIm4Wx9E9tMQQVNlaOK9R+ZVdC+sMVXCZBbhksqqDdrWJIApkRuPsM+OXH+qVhhEoDTJM+rmwtxZrFviGIFowdWkGwWoZYygQssndkDcS5mG2ZazEpFD0gzDQjsGjOBnwLoYEE5HVKTLopjNa8A3dQo/EzWNXb+7n7JGSBzOM52qk3upy4qZiBQ/zab5HKt9GkLMI4hHgM953FOceYkK7otvw4U6lCYkY2gc2eyy32B0omfwwqgqgzETM+87OWgO8tOHE1WrGiRbYHuh1c9U2l0hDRhPpn2CaO7hEo2gvHOTiTapOgBPQ5Eiug8DbXHc53f4oyqhFgdAG9AVfdvADCCisu+TxNNtirnvvaHfZJJEPdGILMaKnTafF7lYx1fy71wRtDK5P/Q7uu6MH2D3gprgylshBO80yRdpxgIxKXYZ2dEohFHhW1zrxKLBpdzI0Obt3aqJ3qAIBknMWGj4ee9DSqcaTT73gPjOXNgwAggZRjA5Eiu5G6QpFKCqTlF/EKh7lq1RFm7TAVnyzIaKQBjWBrUf85IosFh6qroOdazsiGZQMcuJWAdUZ+ImbZZ7aK4n4t6akQGJkTiyDkVfsm6WSMZQmx5xDMFhdpNcgqZGOEsClDizplaX2lorwORbZMiRNh3+Ezsix30WJGX0E666yn60VLXFLYczXloUUKDn6sBGpBkrA7MMAjCW4D7UnHP0Grz3AAMYGYEo0+0XDM81IKssoI9HgfRpbVSexFbPfRRjCdhVeG66skLYsbRqE6dgEgYDwDqTJZpemjToGdS181ISnAahSkI8IE+VlmTpWEgzzQZN+4GMyeMlQ7345SJJmApAJiyUBkmZKKFYmAnOv34otxFegDeg6R5DIFivFgSC/vWNgCMOLABx1d5D2xGuAzGZezJ7FhBVlsC0DL5uY7BYbhMugfsc9DOgfupA+hVWNhwD7xtpObeJBWCEruw/kV19bMG8IBneWAivQAGsdcQtxLa1vTah7iWgIiywALog/4OiIK8hrMGoAVvAfpDuX7vamDZsVnDGlRkWbpz8GuqdcQaQD31SIODf++pU0dD+ebC+tZfupBbqgCmXGo6YzfH4eFDWKqHxWMF2GLhZTOFBGnjTf3i0wctcmiLMnVAZ4e2heYzMBnpDH2vB5TmgOlkniRWZLiZohnj4PA8Ren3DJc/tzPmIW/b1rnqoF9QDd4aUkozzEgIl2ejoTA4GlHG9hQDL9dXufmBnnCOVnlup6qye3MX5x1xKhNNJpsayImW5YU6CKJcAjlWRL91MwL0iW+/Vh1E3oTygFRFqc1OSPih9USILRIum5Sy0Vxfwft+fHhQs42RiDRzx9RKDb6ojGgRPU6Eh43NzyfD3uxhNPKr3/5Gltgv15sMc0T/UROGVnCzsq40XRiaxg9eTZyPJJcDbFDOJRS4w31XBj1HYCXXhQIeWjDTz1//+te6tz99/iKEjqadz4M2yUOtvdn5OZIDCgl1n0aJPhHV2B7AQhb2NNmgWtAI/TDkfahoOOiv0sqChB35UMoP0np1oMO1kURuHBx5CtmD9sprnimcQOtWDpjExm4Q0sefjSNHjru51gTlZqkV6WYfLyB52K2bfXnB4nuVCUs3p9YS6RBMmkZHRWkV1crc6Z7+t//9P7T/+9/9R3dEZXMXyhZaDn1ghFIDmJCK7kCxAlVIgIQQVRwQcWFD1E7Yua8Doduy9WYjB22iJMGZkw0QpHqyh2y3Xz4kNsAdtdXqDx/t4bf/jf2nP/szu8SbPbdodjJZVZMPSI5jEKNnjO0+YzSDjnmxj++YJHrTLxc0KGbQ207QPEJrv3518yc2/CqXYQ3UQaZbD0+1RXltfXvVRGdaE2kjTnliYYabai2XtPfkHoav1tG0aoIV2I0MwlVWD5rg7URsMBble1VbJxZvgxyGaxxo96vVJ0xsPCKIAlJGQgXUjklUY6ZRTGkoEmMrbUuhf+LYGVnzbRIFSA3IulpZLDokv33F8MHXANPkqaiFmtJkhtGgfLgqCy2peOZxT9zs8REQAWoItDhyP9GYQKVJbegbu782egbZm5f7aveRaRbZkJ2d3/3SsniQdmKbnW6WFJF1wxG+XZSaUD6i1WSlol/AVTNlKt1pEk/DFMZkVl4sStDwQY+HMlZZkeIE2epzUngMfC2xGRsgBDEX0Lt7qyiUmG7KVCuxdup0QHKCo3NT/GYwWJzXMs7A4Aa9GroMPeC4WovSSBxOYlEIBX6zYYL+3KqpYQ/F1p1JMprbLKV4bG3FSVjFBy7Q7DWpct3QpSijEL0jmXVQ1yiktRe7RTsg57q2mhyxD1Pktc2sMwitDAW0jFwiKEJ+raCrs7Rut9aWiUkfBQVN+GaXM2fHZlPHNF0ucZbnTHGgy1JscQbtcjPeolLTMD2NCoeXN6L2onjd7ITXEUHzmNxAB94j+/SbT/af/+rZun7V9SakXjop7QMecwRwg9kKt0yyEOJn5Ku7i0YH4wD2hfLZoDPTT0FnQs+W4nSJJJRcNpAMJjo4TAOieJONSQ6sBrnmUqgcFLMzUzdctjF6gqIuhsSh4iRmipiupRd1jCB7Cidoz/wbNgZXgvXLRIAJAO7KNJyYbsiw7zh5FIGCDpOCLvKmTOpYUdpolEDynTYJFxT5KuwVqKWe5ejXla8B/KJUElDOfoimjekE7AJqFB07y6EDZRcJbE8AMD0TVHooGA50ApoazGrM0HkJqJSGklfmmX47lz2fjuM/pVkM39zsaTqRkLhTM2fwomZbJDQPY5cEg+bPpwpMm5RRyXsJImW++kwawJRzw3OkMd6RpEHTxoPqKrJYqGeJnFuZLtHAcaJIy4cxC9fXAT35kwexnerC4hn2hweZp9xr6OvSBR75WV5yWrADER1GdTLaSWwMXSql9yR9m087OJ90zsuIZ7Fhh6lGE8cZmAlYVRWpGAOK3lQAnywL0JLSYHK2KHvFs5/5Oc0GYwI3y1TNhMB81pnoipUzd7jH1G/4a1B/sVuSN8mq3RbLoffKsI/gKZ8aAd5mFOvIaaAGwppiSsWUSJRZj34AVEF6wVSaHhm3TH51CqOPLEfvR2O8J5bEqz2kkajQxFcAErDmcEdFlwwoijK5DhdN7pRJuqMDBsAqBIbT6APYcvABnkvmQnA8BkZEGQVQ+iO7IRlIPKKG/GFcOLdt8IaZ+xG6ySTk64pMZXA4ZSLS3EBJJk951hVFP88dH7fIchoMdJDHJI/1S2Pr7ter4i2ID8FBHfkWpjfEh8HIAfii7AEWoeFCbw0TEcMqzh4AJfZGzHCIlcG8RhNdnl70j4ALnG9caDGQAI64hrFNSWINdbbkC4sNmxtXLTBStFcEMh1DkiF9phA54skwmYGQwKT/8DHBr4LNjnNLACUTcJx8ed5dDjbC2pExHPmdR6QfwJ4o00pXFWPJC9PRgVQ+O0wVsUCpYyc5FzNconFlb+OziKYNHfgYFoi9hjeGaOSHZwpT8iMv/vHD92ogv/zhD6L40raRHduXZ4ED0US2+WbxqbJ+DaztaOhD9T8wCFjxPIc+CmO/mC3IU28gPYPJc3NEjTwmi/6l7jylxuPn1ufQV/38B96QON3Ip0NQCzz7z5ELmgdpCAgEL0sdbExzLu8e9aAxCVTWyeiGFW8uba7To3jwca8iFA6tG5bp3h27NoEJABtwB/X0oAWCNGPywMGN1TKNDrRSppo0PgUOYhNUVd8QQC3Ym6nlPB/PTWa86IWm5uYxbMoUFnToHsTKxg9S5YJi8dE5eNVTg7K6gYFiKeg2aHx0zaC++jVCvyeBMhPC4x4QMeKHG+vTdRK8FgUgE42u88gRn8weFNqj0QMlpPDQFPCgiiA8R0umrLii8OZ2GKzrBxtADY/NDcSMHrQ6n7X5dLe7mi4/mpx6q1BmKEXHfzvKeziYQilVnpk3ZaInx4mdTic7n8/2+etX63C8OnRfytJB9yLtpbeookCIFsKZwsPkXGxvgt3dVs2ymm0eRqfHsFb0vt6eTShbUJf53iMLUw2lcsScIqd4EIEdDBzgr7t+p4DCkLorH5Qecfild4GOS1HPZsnrmj0EswLTz+fNHk+hvd42uTKC6LAJM7FE7wNdjM3mPuHKSGGIFTYgbWr5ObbrC+L53QpMa8hku3eiYPAI0OBxUC0RTSMHuNoCdyqGQi60nfsUua6VSSY2/7jtgvZp8+D9F571BC3B0GtO9gi17ijkthpKcmn33/3ONRi8ngZX4GGrnSoOGzJByWDldUJ7OocyxJE+eDc7ZehGoWTkVhGkhzvsyw/a+NG9FRXFemgNKPzSKfoijUrrBqiEHm9TQTvFEKesLWby3jeWr0xWOov4czRlVWzPV2Z1rIvN0qKyAYqNNBccxp0OjLK+qOjbt1bFNTqGus4EPHhmncgkdjoJrxTFiXiQ+32WlTxGLoBAXL+ZmKHwJOMMAAyaitdX3FGxdS8tw22uvelQLs7vRbNC7xitd6tOpV3ZxaGgfjop67Fger73Nu1MFjhEBk1q+HffQB+BZjdbMAbWzTwnq+VZbNXDibmZcW6w9rhTEs5j0qDU4NxOfF052LydpXtF68Q/6LAcMOotx1nYPthMU6CsNbqPSg3ePg+adECfwxwDk4SZ4o6J3BQoszPLE2t6rr+7i15vXDMmBDStrpMjmoMczQ5zmABdzsna9iYnUU23klJ6lEkmJ71oeveWTOBWwCNZs/vi4dXAKHMAACAASURBVOmkYoVpZatMIY6wetFgmWgyE/GMSIo+iiqaRqinil6dXLfPFKJ9xXWPoogDkPuIC7dr66Y1FnUQqjTFjXz2mHLtszKI2SP4mglYO4mtH4lOchfNcZis6T2QoISviTbHnYvE2LgNuJWS6wUQCQ2LzDTACsqKzeo8sCoH8PHnmTw3Im3+2T//p/b//H8/2A+//0kFnVi2rHnJBJifQ/9PBfKgPwOVd38WzyaUw+UhiciE/jP5VzKimsi6gn686JnGEfTw/bY4GMQaIHqC6Vo7MSHhLPbnlKUGJkIDwc8AsFQuMoBFHFmPXpPiMuwUx0NTRQQGRRbAD9MTzh7OcZB47TPECxEFBL2K66B9WqIpuRKiMcN50bVpgCC4jlL4QnnzLEhOWBoYmXlzPnBOc0EosijudGbRVDpIrikVsgw1IkdGG0DE4UAvQzc1otI4yMgFMBOTJJm5SDfoWbxvjC5imsRggrqmw4zzwEPPKD5xuFR2oASqNI4+3WVycKkAwnYDd2alw5oQn5Rzjqw8tP2HU6nojEwdZQ7D61CEo7tyMz2+h5xFd5oDVHCqr7IUBfr7+2KvgobOGYTxCXmdB2FOYD0miIS5ADRj7sLhR5H95lrJ1zDFAX+A1sf6xPGTe6H6QEU11QHTb6edcqcSGGiif/b6/MNO/AsgHpCUh7mvYnG4npHXYvV5mi6TYv6Mz8tr0tg5PIMrJcBphpcAaw+jNGRGAdcuPwxVAJw8B5uGeNNgADlKpMaUSXmPsaAM+5xmSLPCtcOJNWDqGDvtmzXLNQ5GMiWZVHmuK00dKysxHOqpN33iLMdOUdljRUVBOe9HmkA3ZoGirUSEo56iDoVqrQm9qIXUgt7gY+QlQBzQQO7rXHOfXLOume66KWHoz/e2yxwLiINnitqCGKMgRIfvvgGcEbCkhpnJIqAJ1Gz3PEATCDCCzp7PcmNYQMSJjcpVJMKHNX4qctVO947MYaQ5TgVXLJ6cj2meffo4T649l1lLjvM93TNOo6o0tVcoD5x97vD3kKk0+42buVgBiy0v9d64rwCiEWcy0qURKI3MUXS/PI5uKif6vGpwTOKO2p/reDAMWMtoGPefp+yciR7BAkyyw7BkeouOU66mnh1N3YaLM/EX0F5h5ylzW0MmwEyOFCLBuPZe39ItYMDmjtXo592XA4mBnG5Za+xpSy+9LnT6YJ5shgEoBqi7IdPHcOvTsjbEYUtzE1uI60x+7pKdrcNDgno+XFRjbZy73azzmmdcdbeGPId5JbU8g4ksoYHkBx6oFgtShfebcYkjjixITZ9UwB+huqICijvyc2MpbqyiFHhNnxo5S9onlGSMZWggCw+P12LdVivywrWLI3orLOlzIR/ikFMQiL/vjn6KsMC9tMC9FATJmzFpTCV+9WgH4YkStbtwFL0Btvs0kWq4yMXJE3Gx0RKgO2CnpSEc51HuR2IG/hd5i/CC85RNiIYNl8LBqrLU9HQe0S3gwLpq0XJAyvU0L7WBd00rFFKNkjQZIk67myEiVelZ9mNDcackCcx5/9w4Gl8QcoJct9UeLhd9Lw3kmy5QrkzHbeH3TjxjkeLS540kr/nh+18IZYM6DPUVChh7TAt1mEOZCQ2HWxwfeTuhvdxeRY/lHmM2wudUCpDQCZ5dvw+K6uFna03555RQGPosVu9lYefzxb69Xq1te2+4D6RWdCVRoF2zqYdQazH0SBBWo2wsfV3JLU8NjU/Z3K3N40fkoKcG19ehAAwVCR5Hrh+jUGxe7qAkHAUMjT2mNDRdoPtoHCkKaL7EBBb4y8/lIBx1vylZLyETyMzKDLOV0J5fmGJQRLkQnEgAiyYVWhSFmA1zYJLHxpAD2rGmzVlpKxlhNJpHgzwNIH1Qa71J5D3QXMrN7ZD8C3VWIcLaIYaCwnOynMnZIUqXpETZqk6nSbbVnkqUcUwsYzWoZb5YGFdyEQNNfCU/7E3fzPQ/8QO/748s0gB79kBmNYpzwPYdA5tosaEHoa/sIXVwIF4brYfs4b2KQkyluo33N1oWoFtNNG3j2SfkFn5/VriZUFZCzdg0sX2oRvvwfWZ/+UNjy0o+IHsKpjd0+5E996F1A7mvHPKEuy9WZqHlcvV0/fPl4aIClOeIqRyMz1NNxA9mHxxeHPzcu1hGSCw9JjgY6CgbKT5rf1GROvZ2fXW9A7EZcv5kp4ih7EN/niwtM3t6QKMyyQCoCAf78D61uMBMp9Bro5+IoNVMGIThrNvb0hPjAkKZWF16QYhNN9mAp3N+OA9LdSHqF5MkvqaqKk1kOOhB0KFdylBazRnaV7LoAGZ20eKVHyvtgxeVNMIU4+NwF0WaqQiT/mAZhP5HKb/ndByk1WidBGFpEiimhukq4N2MCyOo7OoaFkwIBjksU/hhxjL6FDgiq7dWI+1AFmY3GB+wp2LgQzYnYBDunFiRFzLIgW6K2V7E1FdufV6oKf8PijwmJUzCIvLA0KFFetbUOHZ87Wjz2HoBtpCv52Zw05rZ0I+SMTDZlBMnLoK4ya6hGmcmpv0Y2LB4k0i+K+j3NG6aFJ9S9kKebQdY1RyEkTUT9vxHdwcIoe7Dgcc626xOAPgiaSVB7XX8so/hSFxl1rWbdOZkYKL7cwMPZw+FIPmiS1HIOazrLpJQoI49URlsyD4O4E6Dn8XOFdFVZk03W4/xk85up84x2eTeA+bd5sQ6fiZxJRSTgBJotSi1Q2IjoFw51ZM9bAgiK2mKAK1Yi9BfA7OGSCxK0qPhk2epuh1veqE7SwspkMB1cxTf7qqJk+fhwonZmCz6kRmwqo5NngKPM0F0Uqdu8wHldgvlM3aAA+Mpt0YKnU5NU/Z2XzCFCmJNVJXvfDiy8lJQ9p1q68A2LAYZCQm8gybrQYo0IOz1gqgwZHMfG03doZnSzKpgXhtdD0BoTImSnCxdlvGqIpQ1qMkIDumiqaIZ5fymOWCv4vo5HU2ZlmTdMZUO8YwIrYUjB+BNPcBEX/EZvCLawExGamkIiyORHlqaQzUlLt1B34e+DGqpZ736mIHzHWBHrwWTAC8/mjUmPDJrcrYa+wUNKF/DJHokDod7qYkXNF6P52jR+OlUhRLMc8/01inIMvZgnfittG51miVnLHAo+6ub0jCE41pSP2BUBAvB4x74mQXNKiwxGgSKb9VYTEIDC9Md1YBYDOjqeQCpxfIMSqtCvqUzA0umLmJSSO2Bxpp4G/BzqM+AE14T42KaWQurZsFimj9z6jDrlRpSXoAxMVcANKxZn0adWLtppOkelHA+p8wcVdRzbX0fpU4ZFmoX2CbsA7ONYoahp2XX84ml/CYAemhUlCAwqV5STQPVXVBhYqUGKZ3T4BUdRz3BOmIvhwbKvrtJhsG0moki0gJ5UUiP77Uy14UznR0QYy3AXeK9RG7HFAhmBhO/lBSGUPmngELcK8594EeaUtHNcUoFRDm0nwJayM9mj5LGb5X5z3c4yCepPaMGku6T4UuiJj6eYR8w4fZ6WvRYDRd8oGOwHwDWFHnmbuFihqhY3GxLQjtXuWoKzge5lAICZmcruM/TqwAGgTPzILo+rA0+C8aBmDihFpYRpmIKFwtGCKq7oj1oAKnpWBM7a5s9m9eFuUbuJmwTSfpwtp1skfEWOA2aW4yG3FND8VmHAQ/7VA9AKb8V33PYzyeGGnxuGbFtFi0Yxfm9lhu+nqlQzEgo8dJyKh9UCRMxUMohdQTRcGGyF+g+rlbzqLy8t7D1/2IMeVDR3jSRwPo6IOmAWRASATuNg/cBMpqWhb1//6RYDhBlaftsl75OHHymj2y4dOJalHTLSphUQyD9A0VkVWuxsPHLvh3u88CG6UgaC5Fpn08dybGBxukLFrRQKJaaAxd6i0ZLODI3FevaabKqxlrfp0voCaWNEs3qCLHfNztfztZ1gx5UDk9optJ6HrzqoiilTRQlVzfTGx3RswRIu4CYhpMCEftpZWmqNz+apwMNFQKbgFJn9uHde3t5fpGpiJBaGuDj63R08trEJXKgKbE5sCRnsrIr51HX6MjqnLrWEXiZ6OEouEuP6mJfR2XRLJV5KQohWk8afxko0CCJEgAKDtfereiVxan75Rx4FTf7br/85feKiPjrv/wbd1t9szqX6Y/TmFk3AgGYNFCgQ98TfQY6CHQYwb9HRAs/E7SXYh0aH4VBoNw8Oe8K6fT/MRkTzSXkcKAhgK5HgKy77dbQzeLIGigcKpZYf24eoUKRRh9TGxn2uHPqygO3BVZHuz1VkT29P6sx+JsfWrlYUpSw9rM0sRNZQzl0NLgb6CxGyx44eCMb7qstCYYT2KoTuh4oED5/LK3KzZ5/fLVuR2e2Ws5UEXADwGYlIHi3MsQgBgq4v3+QMe4ph6MMMvzhlqFPdjppKrnfevtYBHYm1sB2+9z6IfV43q1OMdDapNGiEAZFXqbFCuhL0C3D1X7/kliFuxs5gVAiyWBMKaqgfBJzgbMiGXXkfTpr4SHbpHcoH8/2ux9W29LN7kxRWGmaqmVWFFBV7/a+XG3pF9GCEPw/fnpvY/Ns9T7b5bLZuCX2N9+YDLHOcktT3BAnm9fYruHF1rWxFctXENE4sHNaWNu9WBTXcieNUqZFuJcytXIX6iKb7f271OqisBaZ8xbYrz6hGxyE3sfJyZq2s7bZbQSli2bL0s2uz4t9e50syyI7VbAKNqseH0WxbZsXXX/svlWgxIs9Pl6ssN4eH6D9JDa00FD5OZkiWV5eWuv7RcUjETd5VWpCHSdoKdhXN1tHCobGclDaBOqrWVYUsvC2DUp+aDFAHZNA1JFlqdytYL5alISi61JmrfvJIlw4+Z49tJ4p6IaGlQxcmjScpkebegLfMZZoNFHSlGGm6cCcJrZ+IWqJ6cMmGiDB9iDVrlmiwE1Frdw3jJMwM2ONUlRzDBUeJb5BDYcDiFbwxyNhdre+WzVJLgpQefbIys0ZOByUZ+Y0NihQmAjFOcDeYttM8YiWmkYBzfKoYmdh6rViGrNbEnQ2DFiXn+VK2NxbFfftcOTZUVsNAEiRjTT66FwwthpGNfn9nNo4xzojiiq2PKNxiOylDSwcMW4T9CXX0XECqEntPrhhl85jUUApslIh808l07rNwnxTtAwZh+sEk8ADogkCpyHlYOKZapiSKgaXRsEdM6WjFI2UoiuyLHFdJEg200HuHfNqzkBcLBu5E4ZWAoBEq/XKLnPtktBtGBfI+WGJrKvdB7R/5P7SgMTKMJO+TneTDEdnHlB4qaiZd6uiRQ6XQvix0ieSBKqeTD6oHQ4W0xFdQMmreCyRfP3cZI1zH5hKYssP9Z2vgPIKDa4isw/TlD0QcKayhSmappAciqwZJHoH+CWHTJ+Yql5hwoJDIps2oCEUPorWw4CK91FJRgN86LWKgE4icShydaatoh/uJDFJN+aBGQAw+qgqhp3SljLRYwIlgCW0OBstFn0N0x73VkB/CaQ7EudE1if7vtxfPacO+UIYebGLezPFt/Y8MSvIDaYZZJJlmmhTXAwRbpbsLaPlAmWh1eUy0oLCWJXubBui32NqqOYCSpzr8xdN89zvQIAqVGKNgaAQu1EcfgugOHJjVyYijaVPdmn4eJ8ALx2O+2nqjRt7WMzXYnToFGvlkGLuhQtZ1+veCwiWqyrOoRT5ACHuag9rRVMYno9oU3apGmEcTxfuVySXSsxRqCloMinMYQiAb9HYKjsS2veeKl4qYc9SJBD3K1aUDgU7xfgbVR7wAzo752ySMbkqPUJFhr0835m1hM9Dnw6ZMuUyeJqhjQrV9jolCVI5dCKxYgp0ollFRkQ++YGLqDlW7a7KWiCZiLVEPrDnSpuKKz/Ni0t2qNHkGaImH3qur7NuYl+gbsZ4KrIWDe8UWx07gC4ZgABojx9TVIn8XXHidUd7xYZgQlPVNivGjUbF1fNQaaF2AwCo1le0ViF2Dc7uPJtthzkUxj6eKaqoMmX/kiTAtaZZojlCTib7LjnmekMMnAD4iLZvszLM7Ts0xulsP4yp3bbUckXTOBMPxhceBf0y2SnHcX3WfZloVmentPI1up7sD8eYTM+tom5We7xc9Hy0r1c90zS1vHfqx2Bsj/d0RNXJH8SZmQsg25YJZIvlhs4zy5E/aEAh91XxRFm3mc0LUVberCurfZxtFHDixoiceUxQ1SGJ/ccaZq/2/UHwoUyi3I1WE0sBFZgLJtZJbwiAB4PN4z80dMEVVlmpyAIAczg/vE7mOeA8Cco43pm0yCRMFEkWmsdqYNIimqCQs7dZIweWN5OKvwAtkqvQm2uU1GAewUL2i4ODal60GKCAVrVdLmePoBDN0aznwcDRlOkDJjpEcwgd9ADsZZyk0+PhrU4nXSgmDfy7v3duTc60CcOZHDv+QYHrvEc0kKeytjR3qi4PM9NARtW8B1Ai3iMPpyhSQtNiCyaMeFwLp6BtunLZcr9lfjFlgU51OLwx5QTWR3B7qlVMNM3dAiZ0NNZHIwztgkYR7ZxEuTpwKExj6epopH2i5rlpHCo7cQs0PkxX0MbUtb7n/nq3se+dnaBsJKcAiQ6xLFZjFz+7onVlI9B1yyWSptmDdvL0/p21Ly/2emt9noyb1zhYXZ9lNIF+kbE/InW+3/UZfg0sI+zbm2t+pnQdctYDlXEHLqi2Yw+KxUQstX/5P/wL+/M//8/2f/37/6DDXKgkSBa6hx2jJddpavNHT6I+2qecHLJvxjjaOA+TAuVFAQ5g7qM8JM/m5JpoMqphA5pJuOTYx2NucTSiNLzEW+y7PaW4Vq32Df0U9uAJiKxIgW4lDz0jZ924SQ0UThxRoTXwfd+9qyxhejX19tNX3EE7i8PUnnIeOLO6BqEM5Do7YJ0dbfb0GNvzLbGm9QcXDQuH5TJ7DM35u3cWbIO9fu5s0HR8sDOh0VGgw4qpu4yRMOApiaDB/Q2/pM26jiIfpBfXRZGprVuJk+E56O1DZPb3Pob2xy+jTTTKUOfKs+WXk/30+UcdnFBkQbrbjhw7n2zFGQVsZEtzty0uRTFlg8IF+dNDZrexs/nW27gQJRHZw94IpAE8upSBPaah/fRlkm5Rzno2Sh/WEFpfYB7jxjfnuJOzGkHFOBEWpwd7l49WceQEjd2XyH73jaJqsqJ6dAeysdPhuWMOQ4TCiMh+VewH972sCpnlXO93uWZm8WRVgjM0hz6shkVTyKLY1XChN3h8YHPN3chkm6SB3tfcBvaRoJPZBYjd5x9bHeB5zZ6JuUohh9gyjy3JKA7ZtJlcs8YnSzQZx7gkFhrO3zP1QovcXBdNG0EoyX2sT0RSMKlD60AWZWlB39mtuVmcF5rsFxlT4U6h2FCmmRLE+Umuiqe6siz3sPkzxW/Ms8V+6ywQmTcAdg2z4jn6LbbLpVazVJdPQv3721e7Y8owfzZMNkbL5awHzVvOgEFu6/KqaQFFWJnX1ig/1d2u4yK1dSQOhKBnTJQGSy84svK8E7WSWDcMyvZb9lJ05aZn/45sGCnxBp0L4CMiemoSAVjCmmdNc3a10pyAJnPwbsvNthBtkOdxueQZLTmUKp98ZFFor9eru8tx5I6ZdcPdixK5kEbKNJVtO7pF1hVayCCw5t5Y20V6PtiTijS08sx5l9gfP/u0Ji0AnSQhVbYkRQOfGTMTADOKOrIpZW6UpIp5mdpBk1wmb1CZoHVyP9lzeS5v98muIzb4MEJoyAsZogC6YbyDWQ/yC5oT6vhKWLHrknGwFK2OSIN9s3dZaPdxs3YPpGXNU3evbHGkFYCXeLEqHihoPVR3ujDkIa5jwe0vjnJZ7LPTDCDmQS0aHLqjvR2sLpjITFbGGHZ4038fqWuYEDgoiEG9YFYiIuS0SAlKcQQl3yOjcBlk759L3JlZS+4RABslZu0TlC3c1FlLvDa1g/S1ioBimkdzi/YUsOOIIaCg5jxSVp+DrmNaWjrjKgqtM7EJgLMfpRm/UIAB0uF0CcgFaMf1U+N5xDZwzahzmNhxLT0IVpT/ORot25kEI9lxrWeEEZrmP278gjHQDk14N+u9ktXal4nOMDp9Us7goQGPyIxNW703X2qgMSxE9w/ZU5NK6ICsZUJFiNPwaCm+DdMrcqZxvYf6TTPM5BVghaxu6gNARZhbxA6xe3O2xklg/cL0LnVX1iCxuCSYvrFB/hKJ4hPwXsK4hLV4TmnaMKVbZbTDZJKWlH0gXG5qFHGwFiOMPVIAAkUsNH+nQrbKXgYsgQ4+qECv6NyJD0IPqzU8yQRFAwnyTmEORKnlTMqPxAEAgVE1K8wlX4s8sGTlce+UoHtoyzjr0acjeQlhscW7nm3oovKvYE1obJdZLEMvFUkWoePkDFiZ7nOuplaEmAiyH8N24ZlJpe+FxQBddmK4wDNLjSiGlOsG2ePzjRRPmnsv4Fm7GLlw31tAaemmzYoE0yKaC2J4cG+mQS/E1sBgT2EjAnwOXRwxEEOoNR5gPIOrN8ZcgNcpQxJYfRgJ8dq5JAk0I2IHysARIySMz8jJTu2hAAzn3FIbI2CE2Bzq3HzrtXavnfs57EREQdecB6PFpQZnSg3QyHfLRfYAdQBaYYQwvWR9h0NnG2sUg819sCyIrIPNJJpxpLxYMVaUKgAzBVAF6MsBnZFpHDwv6KucK5rmybf8cHHG7bWUaRkMPsmmqNGBJdOzVQyyAKHm2SZR+yMr5EqdamjBftwjWVozm2m4ochTw9lodRZZ12OU5SaRM7UztQsc1MPYiygmGu2tcHac4pGU0Yv5KKCquz3DQoCCjTKP4QuTaYAIZEiYlKEBp1nH60BKTw2TOI+ATAIxS9SYc//EhET37wwC6ZGp9eLAgjxPd6ebelyHgihTbNnJtsLFkOKdww9FAAvXbWrfKKPshdjtalpE5yul9duk0he1bJgPCmtSZHa5XH6OqQDJuPWdsgR5WWhFJQY7PEDiYnODXafR9p2VeaEIEN4zOWFoIBGO05kzgcJch88yEA0B+sZGjk4BhyT41WFk9x7jA/jGXoAoOzHwwFTQYb7XM358QjegMWDDzMk+OwxJoNdycaGkHFM0GR8w8Ty+XxlZTjvXdWUSwPUgb40b5pvzm4g0tKTkuqPPwanzoBqIUuz8dZoij8EgYyy39t6oUVbsyKHhopzifignCyExeX803nLDcz2hDHsojbLMns4Xe/rwXtEKz8/PipZgg+azZwiXMUVYVk0dmXjQZKvW1NsWOVaHjlAO/lAHNcXgm+7V849oKAkVxrTnw6dP9vz1i93ujdNfOe0O6imHK/lIbPrS42qpOW1F9DwmgzK8ceQN9zqKPrmzHplbel+8nmJIBOt5xiYaLJlBeOaUCFCyUnW9F4fBCTpQnlqnTFKuVaJJJfoGwU3H9SXXS1R7ZyfpcDkpgoZJ6GLriDU6B2yvZv8sVsdol3Ou6Wwql1mzj3VqX++r/eGLuyxCMZoxBQERsszepbjqxjbNUL9C+0rxOYx2Chd3Fi5SW16JNODzpTLHCSIP0f7+u5P199X+8nnQw074e4QWGPfFebQyWu37YrOPD5H9xXW3YU2sLjar68r+5B/9U/vX//u/scckUYQFz/630d0dDetqTRZiixcKA5MpDNbd9aXSpvr1ehfqe8kDg3XKjJC8QLSFTE6vt8W+vo6Wl5GdkszycrWv3xa79mZlzYYOPcgJTGRONRsxFaHogfF8t491ZEGV2N98nuxb6xRhinykZpeS54xcJRjijrK+dm4Eck5HeyzyI0eP4rS0cetlbqTUL56ZxOTIl1ehGAgiBsboX3r7+PgosRcFfX/r7Pbt1ep8UhPQdZk9P7ea7JzOiWI6tNGWhT4LxVZdu07kcsaJmFgRmpXRzgQ9bqtdu9m+XQfbOVx3DH2gr8d6/VTNHbRmJuy4fkJNxkgmtXZi6saawGQmsvPlYiTo7WticZqrgSzPkWViRUBfplBmb2Fqy/onpy6wvCykzxj6QC6f9eOTLf2rPVafbLz/YNPSykkXOgtwqZ4nMvT6zeb+1ba0sihhvoZ+LXMKFY2WUHqnERIGznkhG3dMdpgUaK8nRHoQipwqmwuNoedlcYpxzE4zETEHTV/gk9veQ6PC1Q4aGVXeiMGM3AF3n1gOvbTHW1BaHhV2v321GDTBcG98snXtrGtdSw5td5lS6+6vCkCn6GEPFp2Ixq93u3829nu/6yzBVXXEHVbhzTiaHtS8HpMWdIWq+jykmcZswgAntEopQgBlHpNDkU1zBxCSJIeeR5l1DnbJDEx0utVumPTIOYhzluiNXE0ZqD5MjIqJjDS9mBdN9og1v+Qd3DpfX1Sm7C0US+wgTNirbLcKELZf7DrNAgg4tz3KJZBrJhMXHFRh56CHhTBHsYsWC90lZ/7wRt8j9oPCFrMf6gXMRcTiCK0JYuVtcm6CwmdJaO0eWTfiOsoUyCMbAG6Vy4txHiWo4olxOuWMhm5OVtmkRo3pnGIMFCsAuEdurDLDPFbiYMIwWQTkBJZws+5NzZ9AdHiJ0vs7RVNHMN+pXGtOEgA5j3SgMQAwUSQW+zAZabT9wWYNBZtYYExcWTJO5eMP5Z2gwsyzawH5aLpodik2cchGnzmJMk7xzhSOqa/nx8E4QB8ozTvTv3ExBvdoYWUcQi123H8mt3JRlpyE6ZHHU0mOyXukyUgxkWO6vCgehzXlXHmn6MtRFgOoQ3HPa4npw/ueNhk0QZmTT8WRq4jjNs7NmHLwiwkLayQLB4EmD+9Pui6fX1gbNEiwyVIVszDYlG8YYGgCoMRkBhCAteOssDEsZD7HaJxymgKYr8mYuitqzIcMctklnmFf7d2D3ICsvfk0Xo2DpqKCRlxrzR4C8Md5j16SKxYVNjHmn2+6hpq7UKcA0pWppRigDJ3txIeI6YNxDZ+FCR3+AdAuZxsUe8Ln4WcjX2HfcL3sW9wajCa+j8YFtBYpBu+OZ4Q7CR34kqVqjFmfoirDaosqEGA9TAAAIABJREFUd0a31VpQ6CNjncYFCiTDEtZiS2YvTV7I543EUuJHAPLl0azzBvAo3jEYWpRlG2M2Fy32hMnMGlo/k2/IM5taOzSWlyerVauQx8tMdLau5f25nwWlA3++Z5mmmMM8WJmV0hqy1wOUDFA7NwBZ7hnTc55RTKkAApA6TO4cyr2kDqTJwshnoAEE3HWpHAxjnlGqlFUmodRWmGON1tCU8Rqh1xe9aj9naoYxDuaRpsaSvfCnG/IrZ54ROYQsqNQgnFo7V/2zT62GG7iy+o7lERwzDI1DZoQxH0cO027AR7FD9Prsc73FRF+taPDdDRqJCMMJTf526KPOYMDAbiRXEmAipIfBAAyQ2ZmfbyAc10AmcWlqhYp08qndkZXXmcLcohS32MQq0eAXxXfR9v7xyvTY82VhyTH9lTEmrx97djtATJBlQAw+qdODxhsW+qJIzZ+prBTxIpkd+kjXj3kT4Y2ET8B4qkD+JFBnE+NNgPKKyghvN7bz40XTNhnHcGOLXI0cFvRisNPoHQHDLlZ29IEHDP0hb97DUlc5s0Jpfffug7vnvXwTwoEu6c1chZ9PU+NImSPlXOxewVqMaTe9H74fFFXGLofZCpNIBL2KQGAsrCSM1JK8sHFEJLyoiXN9gDuAEo9Bs/T290xQhcxQ6DCa15SPg80nn35daQJpWNzJTE3jMYVEZFxAGZCmb9UEFtrsD3/4g94bX1lWlTafhoaSawI9BHcwBXofVM8IM4da74P3VmaJVXlsv8AVdQ3t9flq945mZLIzNIRpE9WV9/V6u9owQttrXISsyZ4HDTuyC0riFF6tCNGY2QTf1pab1FzOZzVd33DilOOZ5xi6XtMffl+H8NXdHEe+20yAj8BwNcCHoFjaExkMgYD6JIXilMmA1ubRn3O90dap4Hwzejpo0Vw3N4hiMsk1OsltFT0GSGh/Jz4DRzE3g2DTkWqKgniDRgUFLBS3fcNAZnLu+rqOdqapyRI7FZvlRSxdEQ0nU8YSND5M7YcvrXVEfIBoyqSi18aIpu/vPTKlWhQem/7qT+13f/1H66+NFdEiDaMyqOiUKI4o3rTWmUAQIAa9O7WWwouWTO6GUDxBf2M7h7v98rLaJQntLxtvUNkyQH27MLe1Aa9ye3E15LjooknadxloQNvMosHqnIyyTc3Ju08PmmC9PvfSVV5OTiev9FmZwsZ2vQ72pYWxEFpZRPZQpzaPq329jxJ65zFFLREkFGFQ82jGAysiQrUDW9rNzuVgQ5Bby2RycO1yVaVW16k9nU72+npTk3d6qtVcYKrF8/YgyI6p5GofHzGQ2qyfEysKD+hums2KkuecaVlkeZ1alVfuSBaO9l/9+ns1q7fmVRvrt5dRhxoFzx6U9u1bo8DnUxFZURZWVayZ1ZrODZ+YPkJpFw06maVDOGWRGveXbrEfvux2vw8qgFN0ixkUNcAEeThaXeJw21l/6wUWpHVtH08c4L0JN8B9D6pgdbGCZ21rZcjwhFge19+ZXElotFBYcJPDVEawkzR3jm5H1o5Q+NA/1wLyYHSt/Q+i4ykqJc6UfcsjxiHKRGfsG+2vQsrnyaIUsf+jmyFJdws4mXl+2NBp+oFGLEtp0s4eMg8Nj1UIRXO6H/odzqFQRdk4kp8JiwANG2cLvoSuHdrSs61Do+aCp5lMSehqDijROEHBJlcWTRmOVehfYM9klmxXaZXRbWGUNQ2cOZGFW+PN0ITuHnMzDmv5/GqKOi6htVDwetN7g+6DM3O5t4pc2MizxBmz3GxqmEyAzMfWAEBByUtmUYJHIfObVWkgfRDFesn3rIHNo2dzJhUmOmbjgDEUDQ/0P/RWoVglLdpN3p+0OtAc3aIdExwKp3QjG5RMMdfsTcydAp8kvGnDmaKDPGOmBXD4Om/W75mAsWwb9D7lJBuSTefgodBxwDlei3OSs03ugUdMQFYK+IOqxl6m2oGwHp5tGBWAHMFmJe6/REUFsQ0tbKDDEA4YRkwhiYbcpOYA76DGaW5GYcVZHheWIE3BTRuqGfsoTRvFJ80kU2s1TUxK3GMAEjdrRGYjGF0frtdeJrlGjN/RLAJwS5/oq86N8vg8TNDJeFO+nU8i83W0Gb2sijwKM88+VJ3EzwLgKFILoe3TJyDFgsEEXV3nJnu6Z/nSgLPI6cMGnEehNjKt5F1IU4szlGcA5ww7meSEmWJaOKuYMNKEibGj/6E1xGzHJUe8xBxnlisonqmORz/BPoGeWkqahMzBpTU0f/uWOTVy67Q/eA6gexCIWUReIB0G55GiHHCbZcLkkyRuxKo6zt2JdW0UVIBBGvVUoikjEyeaSTn3koa8uYlbqaaRNe8RJZpIK44GJ1qA2EFrgwYxiXI13RTCaRIrLiloGzFThs1VwgCQsv1jHTMTmjHTEcdXkx2MkHDmZs9hSqgIF6bSaChjKMLORMMBHApt2ww2QOyWuzfURzpU4inwo9AT4k3jocmVZEzu9bwH1xNhBlbXtYYS7eGhoaEECQNxaJ3039DfF7GELDxbHQPWohd352IckZ066g3/siRaQyEMGAzjLl7RPL/O1iqmLLBzTu3GNXBvCO4VTf+9C60snXKJyeMYlGo6McmhVi5yB/vwPEAic7+1AuCZhNJwyCNDbvZMXzFNQ8bmUW70ExOTbEC8GECbex5LgwngxX5HE66zCOYXYLg0hQy1sGFzsy1+qQUBlOHvVP+w9zBxZ49yQynkPwxZep53mWG6WY4yYaERxzjs0thjpIR5H7IFmkbOFgcWlSiRFTaTXS4JmXo5zy/FoImJtnJWobDvVpUA+CYWD2iKx6KkMqmjMZ4BbaChU6sirwMw3Z0pyQCHxjsvKgGpGOawLll/7ox7yOp4HtREw6TgTN0sl5st/APAMdYB3IvMpgxJTGQZ63YZ7dO7Uk7iP34h49nXvTydNxgQbqDpwxzZX1mQJ+muIl7oC/QS6O3umin0Sa6pvuA1GTsaHl2ow2jn7Y/Eqz7yHjX9P3R4ajIO852YTJUS23y3a07jVLb6PEwgEW48w8J3wwDRY3/exJmKIepDeO55flBCJM5mKpdltvWgUaG1PVMBJo6BtQOHkdNcZCQCUgmOo07X3TX5WvRFEvSO0CUE9WhKhzsskzcebhxY9RBI97Bbc7t7TIKQcFAKX3A8GLy6dIlqoFn8iMM904iHTro9UVo8b0ZucFBVRccELfcJGU0yPgx6MCiCnx4liH7+/MXvFYs6jqxCizkMNhNbImQG0xjPeuS1cJ6tShpIP1zRG/zi+w/2P/7P/5P9r//L/2Z/9ed/YR25m9IRBNa3o9xSuUdd11o3t9beoIcdJksCDLzJ46Ek10kmv5r+uQ0064YFqigRGomqFE0YypVrZH2qKPoqtGGZ5fh/i3Kqox2KjttieKHjk253naWJ82KF738z3XGjIqcOc5gCUPBLDpq8jmhZPtlUlpk2dDZzpjBcNzc1ElV1Hky2ErjMbYtoEZyq0IXZ2NhgCRvGkAI7d7S0/QQ1ebFPdWjnHLSYCUZoHy4+jRm60bopsNsUyS6fwYnmVWgQKDjQmcSR/abCUIOMtNjG7KM1X3+yYWCz8+mPdiPAi5hnOHKjk9k1DkwyNsLnbLCJWHH+noIbenhe22M42K8eQwuy3H7/mVgSzFI4wiO7HRmU0B6YBGDysiUYxUBT8iiApwcC5wc7mYeugxxVl4v2iaDv7UyIPRSNPbD372JN2a630a6vq7WKnEGPt0lD+eU62uW3f2p/5+/8xv7Tv/u3HpmCtXSEDg4ng8XKPLQyT21kUoRmiYBdKBjSZKGPySwtYzlgUjTz3PB12gAPh8Fqo4hfrJ92+/CQ2b521i8AVplVmUfXEE0ydJtVZWLnBxBGGgs0kqHVp1LGNBgn7cNNGtemhcbK4RPZt893a9rIiny2hw+1syWg/coFUEJPK8vaCpq3cJZegonk2N/t1uz2+cqBjYmRhMdWl1xDGkQy4WhIWLudqCkRjedDZmePfVXAO6J6Cqpzdbb3330UBR0H00uaWa+/6+1cXnQAngoaL0Apmh6PpIk4YMfRmj6wKEtsDU6WlN/ZfP9s+/LsRi1rZ9sCjQiKOnNbjpP951gjCnFpuqLVfnre7I9/vFl9SuzTRyKKZiuyyrqJDFj0TrElue+lcmwkwgR7dOZC403PwzI3MkvDTZYwb+mPYX0gI+aaBjSrZD6ebGhb1/GLMbZYjwsGGpaEiajZcH/VIwOdnqkLzyW5kPvSaRJGYQrroLn3FmdnobU0xgAQUfooaj+GY0zk7jeKW+iomV1fcWp1vTh0rJNh9x4JcacLiHI3VKGB39bABlgxmLKgZ0cvRysQhcYgGk3gOgeWkyU5QT1zI41Nzhm59S1GP14MMr3pFqhyaJc535xBlC7Qv1YLkkL7DuwH9kz0/qIqovdXnAiYrusRecZ45jijH1JokOgiKUQSI9MdPRUNLQ0uqD5AFUZ0FiAt8YxFjlSKZWiUtU3WhJXdN6aiq1x8mbhivESTyZSBfZTn9i0cHqOoLshtHlbrcTrHVZXWg8kSTZOyf93RkvOfawyTFnARrZ6ootIBsi06uPoGJIu5ArODsHOmJ5wHAqaQIsDSEdVAjRMaH3ZknXVIT0JAwsDd16F9S3ck6a0K7QhKnya9PmFlj8+hJtKScP/kRskeARvDHZ+hhGNUQ0xGLvYSXSQB99j2Hx0ywemsQYpyAFTqMHwAKJcXj2DyiQB1DSZAoWiFXCfRydF98frEwOiscKqupqzonQC1YCSEu3XK5ESjTA0lpy2nhQOm4RzK4Jt7LqM8BwBd2OFMIa47TZqDxhTi3BOoshiQeSQYYezo5aVtpPHi/QyT1hTXkaYGXZ1MgGKyuTsbZthAvPVe1L8xQjPoZy4GNOjppLhX4xprCssVgvUVii2SWoD2l7cgExl3O4d6SLkC80bGRsoo9BxhZCcyvDM/L95cjKX51HQTWuNiscyLqK8wKUNSghlNIpMeXrybAR9cQsSZw2SL4YKyuXVKzTLBghrvlkPe/KAz5v7ggs69xF+D2o5rJN4XVF+VqDTFNBx8DtbIbucytmZajJhvyY6QPD1UinVizSk8Tw7IhSaXUE8BPV/bQfXYAHMrLcRaSaiVMUwB/tgxfjMrOWeRh5F2sPBMzFZghrS4+zn1SjtV0kbTI0zQl7cJcb6bQAZmzwPmmIAublaG9EwML5okHNrZ21ZApdAu0WbXCTPJQ/eISSD0Vupkpv7qD5xJ5j5kZGt6HSkbJoDBIysSzaRycHmONGBwwyDc0OWUDMNh8XQFHlyo22g6kdEMQ2tRdbLT3MgDIa5wP3cmQN8PtoyDUg2oawF1JrJGLda1wZiQPgvZGHtsy168/v9MvVmPZemVnrf2PJ0hIjIyK6tYRbIoiVY32vCNJQO2bqw/akB/wbeyAAO+8Y0FyG6g1SJbbLGKVTlERpxz9jwaz7t2kN0NNqWsrIhz9v6GtdY7UWvTkEGD9TU3Ex/CyhELNFAsHGN8hjAJBmgyw/RhLDRkNc8yAfXB32tsIENQBmpoz9WJgKLv1Hd0rMjoGGxxfOMyrDMF9mfoUSly+k9EF9AARlUzf1nPzCkZ3I1BnmabtIxA+eoCNhX0aqwEFXtcgru0uviag8FRM6cTvNIwhdJ5z7l3OxzMjjy5iU4oZAUomYVD0QL1VKYpNBksQHi7e9g6P4RYC5olJk00ovy7HJS4tkJzbNpOzRoByeJ/83Pj1C43IieYbLp+gg6eC4ZpIo0Gn0lUQg7s3ZxHZj4KpvXPS6HIQuooyuG2z4vdvTnZRrAu9FQWCQ5yihziMNwDkKUp8iwyoWmywdXYxBvPHZUD8WFqwO+lQOJCgv7H6xIXfrcY489AO2iSWPDY7BI/0Nxu7uTFtH0cZBiAm6SmjPt3lzZRkym3V2diwmH+/t2jBgPfffuN/dv/9d/av/vf/p1dXp6lPe1oSilQLLDT/UkXDxP7ME2srms1FKL9ii/g9Fo53AnZ3enNMtHBuCQVwoy7q56HXKVcKymrYlGNfGjBGhTtRtFd/HzPAdX6VHAqGgTX4ICwKc5lz3v8p9mWrvlggZNJx8TJG3g5s0p87JbkPBfpX2VV7/TeOE2tJBIB7eyyiUrFNPSUZbjg2NLUGl6QjMRlOUk/FdkxhBYYK0CbUHrMFNhnbw6Z5QEUN1yDZ/vX//3Z6ufZLtfJ/vHjai2Dgm5RPhSFSrzxH56VaTJ6Cjod5NHhYDmFO813AAWEZ0uxACKADb4LzceG4t4RYsoJNAVo8boldac4LjimgVlkb7PJvnt3b9Pxjf39f/qdnSt+Z2p333wtzcPy9EnPLYsXmzhkttTaDhrEaNES2jHf7J+9C6UNY3JHkO4WZDZ3N3tf8Rlyy1mnYyuHVpwan2pMkaB1NdL0YUAzN73dCJI7PFiIsU//JMp8p/Qad7O8OzHwKSSiz+yKJ7UX4bJcnyzE+TbH7dRzyBiWYGH49gGh+2RDR04rMRJkzLqOBDS2azZ7uYKcxVadKhWiRN5zGZ8q3PdYgKMdK86L2arTQd8J2+ut7zWoQndVYjYThPbTTzd7eUns/iG28kCsgFlalZpaotsq0lx6ja8fU2uun0Vz68Ojff74ZMMUWdua3d9BJcYZFm0kl2Sui4awaOisY4OLLYVMYmHCgAit5J20w6DhNJHnqrT7cy4nX9YpTVXTUbzQlBYQMS3NK/jyro+JchuikwZ2+VjblUohTi0v7+38q//Jfv7//k8b+5+tzP1MvV0H10+w77VuOROI++BngUy4g1vT1vbjx9Uuz1f75//irRVVKTopkRQ9l3mSWZmcLY58aIlGTVlTh7c2fPmjGxFs5FOlNrSjLleakWmqLYWyCmYxdrZuOKOCLOLo6Tr0abwp4xPKKEiDJv0WyyDHgkGIsSLax06oxGI4f2c6i4ahFcLGz1q60Zahs6l4lNP21r/IqIioHRoYENbbCKrKWHuztIosmzobaL4UE4WiLbUsW+1aw3zxvE6WVnoobFoJIdgsOeYyz4Kl0F7JkQX5d9SxHVa79DRM2LmzNng9fnfhDElRgBMlPSZar3NCgY/pBzlovLPFOsxJzJECzmmoTwy6OBMnRmTQF2XEEdpjBStgsNvkuYVE1aBb5B5AKU8O4jwyfPPiWvFHOc6F6phF4TolmzJQP93Yw9y1m0zKKKSqhNgOoghW+zf/6ntr+sz+9u//YC91YzfLhAQSWQIaiBqQ4gdzIPltI6tgYmS9niUmGw4rUky7CZ6C0Fk9I7pm4lI2C2nenXms8HIhEaLVghZQz/jwDNTi1eEaw5oVqqhcVBmg+dRfc0exquRq50M78uuYUoCsENytu9GdTmkVGqGg7FlueHezT2TrvRuzyYmGJg7XUQpCmijqgV5apDXCTRXjIXS75EmDozIEhYrohj8gg8zYoUTT5HCL58EoGjuatCLG1AyKMAh8JXMzXBkxeBGrRxE1s2jtFKTULwziOmNtJpau7JvUZhmkuLsojDG2FsOhbsRcCJ8Cd73EmRfaG7o0ZRlHizwZOMcoaqHgwaDhMVAPrnPjiFZMXvhBsUA0JjGZczHrBS2zM8K8llVlqOEdzC1FlFE/7J+HAUoDigYbCOM8Ua3599y0KU4YxtCU56L34Q1Awa2KIMgthCq5TFYvzlYAARVLZwN1B9kNrA5gHCUyIpKekIillWeYex44NH1O3CWwI88lcZ0bd6uaGzW51DNuXinnYt4/GLmMbSJjRjQjrBR13tE1aklGpSBDWrM0lrtXBmeFKPtC47k/MyuqzOoLekyYDSYNPWvm0vngCPTunOBGYHbFIRrDv+QgemO51HIsZb0X+yAGUzrOPlgYNNWjGu7M7o+DNW0upg7PDuM9WHuzddI+jltmwwSq6GaJgcJpAE5gg/zFd0XSMLIiGWwAumCWqdgSpyPTZCdlphqgxmSKhhtvkW62flwsyQI5fvM7ePbkHIr1xzPdDRdDhmEr9UjrhlUgu/iQNL2YdlpjRMuQycwaTko7bJh9rnKMhaqdEMcSp3LkTZNKDAIyWscOp/NEufFj06hn4A7qkDKcSiuJK4QJA8V+6oUScxBtoIIxDuoHOxVH+/L0JGlEniVy8Z3XSSwlSuFTgkQvsEvnbErl4yJ1sErnXBuOlmlg6sCWJGMJ9w/SGNetc3ToZsX5VTUtIwY/P1m7Lv7y2DDudnEQ9r5FMR46ODQVc/c0f3BcujtV8dXJRweMu1n9U9TRKYv+d9VM7jkSr2ilUCihmN6ggULRyEDXYzOgR6M406RH0PNrZl+keAu6CIq2w6HU4QFCmKuBnOUoyYthTEuz9zrV0zSO8G46fqbGO1zNlAo9pRYlmsnMp3RsGopWJhkUE0zRdHESkoqr5x4GS9YNh7P+2R5Or4KDgpLGRo1UIG68BsM7MsqF3bOAOeeFOrq1OQuMiRSNH88GxFOBsxRCMgFwvR85czSPNL5Jltk9MRhfvshAQJNUMjAJnyUTEurq7rDmOks2kesScSbkFT0+PKiQQIcCYsSz0/NE88IzRRQN1fJY2vFwsq7p5DQKVE8xpeZPg4YdI9zfPe9cFGF9RwTdLohedOlPcm/j0tAFoOEEk1Cn/SqvE/0IiLiyIH0dcAAoG1II4p7Nteug2NSvGlTe9yu1WogikyCKZ7aAaEu+tpzuuqOS6neh47ohEhPhZGrslJf2ZaBQxeTA88UYBSJ+p4BWmSQP9lL0IExy0B7xXl+a2TimuYzuaDwZeERm799CizUr7u7sxw+NXV5WOR9SuGCfzkRHlt5oiiocKSN7RyMxhzZeb/b9QyjzggvUGkxQuOwC4io26620DBOObrQxgqKI7pT1lto4Y2oB+sD3AIZZdaGn22rHLLF+aq0fc4sO7oyHOyrUpOnW2NuQnwFVpbBLM6pIhiYKzbRKJvvVXWrPt84Ox8LGoLBnnNTGUdrKcxVbccjsNmXWLpEPH9h/XW/nQyJX0WCa7aXurJPl/2qHexDyyIZbrT0EylRUB3t/DO0jge3Nal/njS1pbj9fMZRJRBsL89i+OoOIRtbWoDWpECQyBinYEuigx5NtRDUs6OLQF0Jdz61jsjuP9nxlvXm0y7bi4Muh7HrBKOzszePRjodSFJKmdftukHmGEGgzWSufP03SSeT4nwer/eK7B7naUsyjt8niXOdndVqMyysPN/tSB6JJX4k7WTe7O0PtbC3kHSfE5qCjoBbdrO88pxKKLdRYju8oPFmRg0hXCpm+trV9+3jQOVHfrroENGQbYB1s0uFC82KvgZ6H4Z67GxM/4xb57YSr4dGqw8GG9d4un/7Oyqhx6ltS2qBBEI0pU/fFtu4mB9xNtKnQRopy9tMIQjZZB2peMM29txGdEMZce5OpmJM9W1IO0BT3yaNNzR/lgAzqQR4bn/XWtpZi0pHglNqKDgUFDlMh3Oo4q8mSHHoKQ6QImbv29b1t0NCJs0GmUOM6zZAntzTj7HEtD98J7QsupMNcyEWYTDoZlrVoFTE2YfAX2gyzZUysGRub1tQmIYdcsolV0LBnp2Gdykxa/jJf7OkaWtfiwIgDJkMl9N6wFULDVPZN6q7hl8bsmISWnUAfYiGXMzEBI+/L7CoEGGH1ov0LMgGSDvJ2CKD3rdZHICCY5CTKcBMNn7BpULYI6mZiL5s3BRQ/NGZM7HHjeyhpFkc5KPN7mWSLQg59fQEVR4kF9ZGBDPREgu2hr7ojtCKVgsCet9Cuvec2oqG8w80yoPilKcXrYLX3j4n1Y2w/Pz0LjeH3L/wM0E65AIa2MpySC+2ucZJEBbojdzVrxBu6deFsAbUhl3EQHxkqpRxEd3MccOZ+l3dAIY/InFQ8B/e/O35KQ6fGBMqssyuQ23Cv8WeUKjRkmm3GmJ6kOlsYfshwBfTjNYyd+CoQFdkpB2IH0Qyz/sQq4v8IkY7kDo/einB6UM4CNgrmZ3uwOu+Bgpd/V6isjJHIssSIhyoO9MLds0HYhEwIqfJYgDwC1c1tBNmOKrnLhjQ8jDh4L8qeZ++7XIGbDlojDzinPpJsBeombDFlWfkAgkJcnQ30wF4Oz+xLhhKsb/JcRZVF5oGPA+04wwSNy6EDQlEkX88Repl+MNxZuHdfaaTOPGNApkg4GVFBX8S4j3cyCz1SAxvlFizo0RmccF7EVs6dM44ogtWQYIIC24shIHiiU3+jyJGuaeFOBg1rbem5Vz1bFj0a8pSQ945vyLJZGTO0YHiZWk8cDOgMI9wk1xoFRKB+wp09CzNF4BAIT2PMz6SBxnlW+YgwCRhGkKQ4u0mSIsjkXcn6XG2ZoBiD9ILkgfS5bIf/IJXp9E59L0mXzWAB1h9rbB/4ZFDGOddgakCTB/mLRg1t6pYGGGWzu3XixKqmgapEnyG3LEW/TMIB5w9eA46iZkQY8d4Un+LvjjuMBpChQccwEJMjn/Q7PVhMNZ7doME4ezTi3oKNJkQycfSNM2ynyBcgmhlyk9mGkfXk2ZfUO+jRyw3HZ+7yVfT+meGNNNEe2yGJ1dz57EkFIoMPagA3LdP+xyeStUXDzjbczbqI16GZwttBwBA1bRTa0E2iTxNRJf056Q/lQcyLqan1bmHZrGksEzriRgAh4uVqeYXbebobIMK4cBMmTOwwZSzuTralufXNzYJxscO5tIdzqoinC1nI9DysxzC1WlKE2TZYXJj20BtMMBki67va6bGKG6usxXQHHTEMJtHkYVxxhsDucSNUBl7UqTqqRLP2fN0gA4EUHRQOrWsDPbvv1QvnL3ESgtclpPYfpGmbp/G9HoMq+h0x2teH+LP8mXf3p8PRaYZMa1ChY3fMAqWRI9aCXEdgabl7QqNsPTsyT4VGorfzwo71yXQeaBm3Nm9c+G8OVzXCNAVRbGVZOsS9Z27JrRU7Y6zdZ/jps+WHo3uk7DRRWYfv+jncIIH2RYMQDgdsAAAgAElEQVQUHL67EfEzYgwl2ET+z9ykhnwF56RzYDnkvGcT0mjxM2RjTWPoDTKTEYlqQSgwxIATnroOxeHgwFaFj/rHogHH6fV6valR4E+LY2kBYau745wcCBVV4vxrngqGHmnh9vNc/mxaxN88Q313Jjiyvod4EtjD46OKyKenL9Y0rfKCKNKY4OjW5nNpYujmSdDnoNoAn/PMvHkN5cZGBAA8IRBNTU13ozNFiShV2DnuonJy+ep74yDqjbwOmR2Jlhuu4l7cqlvPkP/IGETXmk/ZRcX2X6TPxfiRSSOXzN5M6juIju0oapEz6czt2hOeCn0YupzTjNVM7rlmyiejCF9ne8jYdItNUSq9HL+XtXHEhW5o7eEutPd3WLaHdt0C+/EjxTafL7LbRK5RoIKRCSrTxGPGpct6yuzWL/YQzfZdNVifZvZ09SBnUGsCz0Eq2ReiteiwdHE576ievVF0KpdrgeHRY2LITBBtytkmNX75IbF3d0xKN2uNvLzQ7vJARXO/pDJw4V+sqsBy2+wdzyldLCtoKlL7eIvs2vRWprGdosXenM22orJ+oyFN7eXLxda+sWO+2uNDZfW4Wv/MYT/alkALXay4y2wYcbwc5dQnZLFKrDSzz81sW3G2X5WDfbldZc2NtsDGXuvl/mB2d8YXJLTk9BVeyPbh0wdpIyi6ZIW/NFaUidyJ37zN7M1Dbqe7O8u2xm63Tk6aoGuP7yr78HGwkMn1iaZosjjLLM8KK8pK7sBc6gxxKDYIvufsef4yW3d7VtZiWr2xX/7qXpcGU3RRuFgvAQo6z9JiqPLTh9qKFK0URTt0H4w9JivuK9fd7tQconYu9SqDnzJzRgDTf2I5CooBCj8MbWZQ71pDhaaDkgWVj/OGIZ6jkOwkzgemnEytEwqbmJ9dqpiG5jPMFAmB3a61Ms+YToq+mpSi9gVz7QwUKIBjJ3MWihkZLVEWJqV1da2LHYoj2ZtbUijGgTNXxym1qRADTFRgUpBzSJOHmc9Vl+j11tpL45pt0Cumw26Wxv6RpYotIU6N5FFSxkQ2Qg1nWIHXz9hqAIfxEI1TAx0V+rpgrpItbH036bLn+XPIShaQn7UWKTRXXBbR8tQ3m2M0faGF46Dny2APmp1M4Aaa78KqBPriZleMp8jbTNCMBUIS0UjTpMrBDwON0OycTXb++o09y0ykty+XwZrGnZulBZOJWmjriF4SB9jVCjmArzJQooEg6AGE/YjR1K43YxiM2yO3OGZq0unLiDW0YgvsFiTSJrmhEsYRaBL9nPVzkeYHpCa0Y7zZ3HX2MlPQRbZGThFdKNbZBZPwHRX/Yi2FgX3ecM91GjkSkrNiktx2jaYjA6Wx2VoQXsEtNKxkE0Luc92etPDo/shupcBDH8Q9I6OWwsLQ7xRF1qyLlUdMuMwzOveYC5A4UfegEcu5kmKbPEKiM/y5AMpxL7P2GS6rEdxrALYgNQdUOBYRdYM2/J6PPcS5BWjXZVDnEV2gY6BZaNUY6OKuzq1G4S0nzIEA8L3wBWFl3WmIjpHXYuGeFSkDVxwx+E5y5sTwBDaV53xKuw4KxedhcMZ7427ftXoMNXDARmOVkv/K94K+jMsiSAmDB9gL4JvKFNwLe2ozXEDlEsn68CzOIqIOYWjvJnpyWyc70O3SLUJnKIMluafZCmoLjV+0NxASKISgVX7HUx8pvgeqN/KXANPE0TaM3lIo2AzHPGpA1MJ1+LOEaQT9QfsPvRmVn9ZL6gwd7jsVugw8XDMMCg57A/YJbtc8F5phfW7ijSSlYigI2gO8DKVzsHTGNMo1ZMRRpdLyOsqXQ5ilsY7dx0KaWaJ2GHYlnoPI3esuC1gTYLDlRn55jIEMdy1nJ42sZ1DSdPGeMc/hnFLTRMOK/lPsZtgoix14f0RmiFHFugfEwDM+tgG3Uiiv6GPwdEgBK9CGwufY3WW3GGKwWGdVulk9mf4DlZshGnEjM+Y5YSgmFEMZ5TIqR52aLNFQnOdJDUN8i+cje565k6t5jJnctLlDlXWspnpU/aEoEKir9AWvTs9RZAUZqyFnHcBKqfNBAJFEomZhikHTYMc0lu+CtJT6/eQkgg87Sshzj8ZWQ1duPmojOB9oOKOtk+srQ+PptTkkvxUH7rTQme38AfY/5w3nJ8w5PgPGfgyLiC+Rk45hx0Bf4v4fDBwHW9KD6NbKjjZPlcDlmXuXmoABHFpl/DXY06JYM1hgMANbRQ9wkYSK6Jy4w3BnvzsALV4HOUy/eUZKz3BEEXQ6Ox+tykNrbp1da6yucPlnH+BWCyNqFgI6RaU30zN1vveBGsByUUODQRa3DR79gqszcsUM73rZuO7mJbtW7DWQXkW1usG9qdRV9KpN2/tGua7639E/VTe/F/XSH7muEYt/phoIgpkI4UoKQiZtYVm5CBr0a13sxOS74YD1wFT5+eAUJIjAL3hNNRN344I/DC+aZo+XwCUg6i9WzYrrALmU0Ezuf2SdQmmhcaPw5lBDg+nOnRjDeEaUNKE6HDzriYZWWSw6mDyXaux5Ka4V5XvxfYCvpTv8sykML8QRNZqXXpQ68rD8O+u+RsSNAxj/TE027yXSYiH0d+HzsYH2SysjJJyGADop70jZaWhmvOnkE6J5YWNRbKHrfPPuK1FFrs9fdCM6+geNy5tC2R9gz0tVM1NQ5jKnwdCAuBDpZmio9o2qwiEiIuBgXUsBjtDY9bNuDcz7i22RTtSdoMRH4gKSpb6/SwUR81xlcQ5dA6qQFxA0S66JdFqcLq3dkZB19erwyO+VOxuLf8/R9E3ga/L1uWhgon8OesNJxLvx0Gq48YdzYR3uYROxIoumxTr4JVZ25FjOWkzBac7DxR4I/s4z+2MrgaslTBdliZ1rwEB8wv0hsF+/P9r/+7tnacyk+cLNa+TACOyYu+vwQ7naOehVyN62gxBP5ntfJa3dNsLeU6sysx8/tpaKc292axgAMF3EbAiaEkLwyHqQHfQHcPUJMx8nRVNQaGPrz4QPGiWukGFV2emYWE+hvM2WjYHFhOXueY58Dy5O9HkUqSeqW4ZCZWinN4/205+eNM2Vm2KG5jazITlamB+t767WfMH8Z7X7Y2pxHtiX59r6joEKrn+hYnaIqBgGWBAetp0XmOO4ayo6xTZ9tPX6bMP4WYUw7mw0E6zlNFOZLEMLHPsy7PcT3lGoxuvzc684DezIafCOGSjkZud3X9m7I8hJa20/2Zcr+XFoSCObm06uvGnSS1s2zqkVRW5J3FuRon3gTKG4wqFyto+fehsvnRVlYEFW2du3obJXx4lcRdgN5GROrtvdQnt6XuzlhbggJp2BrdBW18lO1WaH473VE1b6ZIQFtvZoAjNpMZmA4p53KJmK05Qx/QaVYdviSr3YZJUorW07aqhxLFLRFtH6Lhv0TXRciVgP9xXazHx3XRyFxM8bsSDolXpRXEXZG2vpEmVMsrDXkSAQVoy+0hkFChOX2mGS6QrW+NIzr4HdxheZu5gdhBhighAK/iucDklhKSe5wsL1osFONyzWAL2j3xWwG9u8oPHzYQ55rWGEoZI8Ut0BmSgUoi0427pWZ1zGeg2GfWK/6/IV5QDIgbtx45Q6pt7izpOVO9lMXqOA+82mptPz7UYQD1wBcWHFEIKCPrZhCBQPRN4hGtqPL54bTBQAA3iK9m7iyXOKmeWh29z89hez/Xf/6l/a//4fPlpltRCiuo+lfcJIAooYbBGaBCQMlwZWzG4upyEodRulMk6cFFruuOiDM89dvICagmrF3qxwv1FkcgfB1qBopTmtV4wXMk3WVUAxl0gCO6JXH0Zr91B0T4qIbeF+YtIuN0hnRqDH5o5ookimDFA3easnKXp2N3CZsbiLO+Y0GHagxUHXyRdCxyMjv908bhm42NHDUXxC/XK9kxLK2E/oldQA+rCGfkrOlKxVuTlyLnB/ecMCZubGarOKUtphhqaK2dCJydnk9y0acz4Wza1QexBb0CsL5YQJ/Q9pgDtH6qLTPZGBMjMnjxiMuTsm9xlnMQwm+UQ401XaSTW+3NvENcg3gmIN9FfiRT0nPgsDCIo4xdJwplOr8BwSmhKyTb0AZMDCAJR8OtUONHIM3zGMQ3sbhNaFmVOoeR5CCBl+Vhp0cDfKhmobbeS9e+1uEQZU7HVMsPZkLXfp51yjYS2EGtvcysmUTE2Fwu/vli+dhLNlnKX50V6eb3qnNGcqghUvM1oKKix0+XUdIEWiSULzP9koZ1Cca9GT8SyJvIgtxMWY802O9yD4q9hXvLeQgZo0w26WwrNnf1JmRqpHqEE1bpD2DC0kmt9pdvonshHheypzEKCHMhSD9pusDHP83UK4Rkal8zBCWuC1iGRaxJaQ91fCpzar+WdypOZMAP0EVfaGNE7NhpZ6kOGOa2flpKmBudcONDXKSmbYBA2U/zf7n7tVkSqRHY+J/c1ff2+/+92Pdrk0ivXiXrlMnDPQPVerN6jWzDuILxukW2ZNKxpm7xOUT6i9wd1IKkKhmBUGAOyqZlgtVWxZ4lncA7nMrN1OaQggtrclsVH+HC5JkvEXawfDNhpQ6r7SJRlIL+6OlZubKe4v1QAchAz2V5F4XAleFXQmUG0519wawAEtzjfclnUemOkM45wXPpwdNCBGhwtNGFObYKKm36lmvCfW7+QyM1DyRHm1bF53gFZHBCofljbBtnQFtSjCmFJRLyKBQ/Qb5BjWgX5CF3ZdOeesi6u8jEdW0hDbwzAcJgWriaEdFGiVznyXRNmaGmIJNXFPDABWaeIB8zijosIOiviAUQdDhloYBBVzrkD+KpNyANGmA6qNjl6D2Co/+XX0wUrwfks59txLaCCdeeBaOpCy/dv7QbjHTDhV0LNQ/vIXduRxR3/8n7nz5Z/F6zKvkHJB0z41AqB0OUGa7nLGFAMhb1mU1vd0v4voqi3apDhVrMfQUsTsDRfZQ7KUpQDMneGAWHforb7WtjAt5zKN/QJ2R08ohjj4uSGQvivOS2kiVICD2UPhEdjDlYbbn6oQIsbjlaLLpYtGk6yjLPfmgAMC2BtjCP4HagcbSs3N/nt5fhgw0EDzcEAZDwUIA86cGNMgZvbmAIdC6Dqit0LVhUqEdm0P84SCt/frHrAL9RX9I5+FAksonr/kCF0ch2iCsUcuR69x5Jm4mJtLVdMrUJKmFbrKM0KwrKwtuT957s4ClWl3xESXquabSRFOVElq9cvFLreLP6tXlJrhq5osd+OF8qGmkmkGhjpd74Y7itpY5FyJQFg5nuJBuaBe1A4mbUyB9oJI+Zw07ejZNHhw8yIV83x276J9UqwcM3eLpehB4+kApwzPRdtm/93luQ1q1rl8mXbijOhrnwsTJHKdPQKGSQXvhLXCBfbmVNgHshwJClZcgufTgdAc0sh++R50N7B/+KHW55OtOqiQ0MPQDil5eot99WBybJQmM8E0xnW2ZTRbfDja3X1hc9vY3/2pt8cTlBtMbDY/qDEnQLDfLVaTLhaQdTeIkgptu1wHy7LFknm2x0Nid8km7RQ6uSYuFfSu9RjOdpxnu/vFN3bpZ3t5erFDBu3b7dbf5dBz0PNkuvTPj29t6a62jWRzTdbPuc1prsIlSjNrnm+2jL2hm6Dp4fKASdA3uNdhfb/a8ZRaXbfWD6x7dDaBzFeqHCSAKSDUM2iZjbULU+7NIiaTFFA4c7LPaSY4PBezogTNv9ihrGR2VLc0eaOoIiyMsbkaCrEuiOxwzOy33x/smC7286eLpeWDTW2vc+mlTyyPZ3s4x/bcgOin9u6BSwcdguww+WSiMD59ru32PNjhwPII7HTe7HR3UKah5yyhT6SRiEQT+vTBTTmYNqRkH/YUVau9e8OFl8t0iAoCm3myovomtPt3uKtC9YntrmTwxBCBG2GwI+eqCsnUVpl/RPb8pbXLDc1jbPdFZIcqsOdn3KtpDrCZh/GRytmZZ0kTMkNtwVlXOVy5rbi1QnPB/Q0KKUY36M5B0QPMuaC4+CXJRFxByFD8YjIeG1H+0uwsVBGr8mGtZELBeYN7KX+PAolIeM4dmtJtb1ApYpvrTZc3NS2nmzK8BqbohWVVofNpxNhoWaxvKOJi6VPZn7eXF1t3p12c8eKolMaoJj8XkxYoYDrjnYTVNLgg5zLDwCSI85bPfAFB6nM1ypzbX26THaLJxsGbLPYeACZO/0RHlClUMIYgsEc4p51Oiv09TQrndsIZFpi9vw/sV3/13v79//XJzvHqAwwm9TjJsndpZ4Qs0cxIQcecCrcNlwZsaqdVUFHgQFfCRVot5O4ozlmK0U+K7m2Pp+i2xKrEB3X8LgrRlow9aNw6+72w4c8LeQTgisxQgWdHbBDojheOMgWh6eGuk6iQIPnUanzkQG6ixUobLeHfIR6IhklxGaskJKArg8xQKE5BUaAwusYRXRx3B2tEw1A5scJ+UdCZa9qopjGF0LmPvo6zwBsCKHAU1Jzjnl2IbozzwocbnEG1IisYJFGYo/3b9fboB/l5rD/JZFYruYvjwKrUEZtOLsFueKS+Q6cwGu1QdwG/G0MavMZoWgkjYfAKgqV5pLRq3CPoNGEHkC/sdy/Fp7ye+Ik7e0nxKZw9WaHhRySpihuJsIZVcXEvIPfBtIjmjyaZ/Ly9YC+D0SzM9b0Dhsx4SEjT6Wwo7nDer6i4SyeXVoZ9XKdovCjQVfBiliItJmgY7LBJMU/uPDlbKVdTcnSh5aLooBCHzmlW3aEPj6y5wuLiGYMme30zM/hkOLXSUHtcD5E+ihSRFm6xiZgQCmXWCjmQvNex1fASZF1B6jtV2B3fccR0hht1BxRpDhbQH5BT6gcponYGk+iRPEsGS/o9oMowkhgUELXDgE/djPYn74L/LwgoMgGGBoqhV2azG/UxAGQIpgY8Xp29sR3E7uJnMNBFJw9rx2NLJtUNZQQ1ddbvQB7DwcHwmWzOiKgNopHiQlF7inbbnUgXoc+5HYrA/ud/8z/Y3/7t7+1PPz4rwgNaeTPEavAhOV+mRVFA7B2oqCK1M0wOaMQZ7jC8pIHymnjZWAU0Nh5fpD4KyZeGXqEaE5pd6lJ+GnE3PbR7hlQbxlU+4F35+SsACowEzkv4B5wNgD8MvTB4o4aEcUKDzaCAbEoHIKjRyQilFuL84r4kV5m1zt/HMIZlTz1OhYRDNu8TN/u4elBdACMAVpiMbVLvWcTA5Tuw7wM+a6SBWboz6bzX8dhCDInyDYdbjS6cOUS+bevUVemCaVwZdMmp11mfaBiRbsjbmf6CmhqdogxJIwvGUetI55RcqGFndnqnaNuhbSvPeIfzpYFkT1NX7gZODG1lNsoa5mfiYkwms9hvDDw26cZBbOuutxbGH+fQAptOjmTO4NQhhEHenoyABtLjIdxqWEGROiHUXvtE+Z9O1bzs1oOFT+xyRw4cn4J6Q+gWwI5EOcqnGJBdG4mN/cYL2hsJFhDcdqxrmdvgaijL9xgXxLMexNpPNlAwOtFSjR/FDkJgwji5nPl9bYdrFxz1RbmO0vbJzCXRRct3lXZvt7wF/Jc4Vllr7kREU+iidChnkMn8OznFES67U2Qd+fIgakVr7p9Zls1tb1EONYHwUKZLm9C5vEjs8f5sv/7+e/tvP/ygSRBUK0081QgWOjSaK2gDrqwU0tjme+6kNIGyo4dWy2/lY3qmFM+EJpa/o+gTJmayYwotryo7Ho+eG4l5A6YRM/oZGlkoaas1Ta0GtygKNZMYUtBV8bn0LndaMlNOvhOTOw4xuadSXKBP7TrDuMcNcZy+q8tIjbRnhfIcZURzLO32chW9Qrk+22aH852Kgb7zNcDaYmLH5JT4CCGH8NMpAqCh+YuSkQmXO0WfJqCDm0OwCdkhcoZLQZqhFjFJdZoV4JU3m6HcV6F51M+3fXiCJJxiLta7kLg+iaUzJS+I54hNAdNihg9pUtitbWyIC10ymF2gz2FCey4m+/5Xb+zv//OTXTrEzLN0oe1mdmQsm8RWpZF9/0D8Q2Jt+Ghze7Mi7GQeUtL05allVanP9tOX1j4/h3ZMJysTrMMpFkHfM7teF8PfgoOwrqGwMdnDOS2UMyLUkmyb7ZvTane52aVnEkWkxWRlltqPz5Myjg6gOVVutzWzIp6sABUIJzsum52wQi9imcsQD/BUb/btA/RFcp42u/SVbYd7Obx21xdrnj/a3floUXFnV1xL89K2abGnDxdlDz2+yWWg8OUZHdFJ1KeSCSTGC6Btx4PNt060iWmt7bpUMnjhnT5//mzHnMZFinfLDoHdWooWnM0cFaFYO50KizFkgbbBllz8YK5b1lVib9/H9ttvU1un0T5d0Jeane4L+9gk1r+82JvKc+iSrJSmEmRp6a9yPRQ9Khjtdlntdz98tnePpdVf0Kf09stfPlpawXCILM8j++berH15sp+ezJ5uDBHIHr23aepkxAAZoyoDmXVtMWhhZnXrtC2c17ICi3EKPnKcUns897bYnQqaQ74oiiZiDw+d3S69tehU1tUOxP8cY9GYxkb+kHbtLjIzKIqDPTzeqYiDajiHJ+mhk2TWd10XQukp70FxGAiZ9e2z9OP1CH1vsphqGirTAEo227k6KUB8MTSEheztk6XWBLqfQRxHURU1iV5zoSHcPakQ5H3yz0UPhYuiMEw0mQej4ffSqMYhlFs3R4EaSWyH6FTLLCQQHOJ2q9XkMbyATcEoe15uMnwK1l7o+xocpIOSGycFcB/bNNS2xVBcQfV70eperoWaRYqDz59rXfpxulo70DwRUTJbK3QSVBMKE46HDBzRYvK5cE6FfcCACupXIM0gQ5XkdLCnZrL6+UVr7yhjH9yePRyaswxnSpg2fGfJReJUmltl8O5O1TIa406gcFTJyjHOOU5j7Qgc7reuq/MmiDueQRHaHQanmGpIqyZKGVR3dE87agMq1t+kbyeMmmKS4pJCCLqdzlfDVIOGENRyENWf/FcK0VzaL+6A0E5lKeO2i1DeQs6pUvnKRGZ3p92Nk/jOMBMYSIuFxHfDaIORPMyLPdtXVjgy1HMNHhQ7HgIg9qTcYeIjXH8sZ2/0cdzpM3Yerj2C+iWndoLpMbXghschEXMaMXtoSFc7YCGxhNbip8mw2gunnbYIBhVapgixxfoQbVShuIdi69SQ0xiMuxmcGmuYQAVDUOj2s8XLqEEYWdbd4A6ifHbYTsnI8wFN3mMcZEfrCIZMQjCVSSMrFfTeq1moZ4xd+AaxPeANlK32cmEA4ZEP7OsIE5GxswMD36TUWQnLCvaE7lGqH4bSEoLR+BKBlorqSacQs4cYBinLeLWcQHcGr8ozpWFD1wnCyjkG2p/YksNMA9XDDA4jJzdFoWEEBEgwgtJ9jq7MS0md8Bh4eYUq/SyGSzijMvRKyOEjsgfn9IQHRyE8gr3aLM0oen32O2yRVAMt0DSM4jZcjIk3krGS2lIV7vz+MoR9QcPMfJvYJPYGDQ7un5HipzyNACkQdYBH9ChLcmOg0AmhpcGHjliz/8PUbqMDG3HYih5pYaUhNmsACj2OoN3k2Z45bBWGvjRiyujcbBid1u6DDpA5zjuzl2G/Q0OooJh+BaJ80lo94DhvqdVTa7d2tWblO2pnqQEGVYc9XcF6YQgywfTJdddREvaKTPL4NM7kJI3tXRnZ0+ViXUCWKOdUZwWA0AzbjTXCXN6ZiY6SU0hJZOEa4upoCwY0GDXt9TkNlvwAOI9gK8gBmo3m6NsKBZTdEMOigT1jdowwN6IhpP7031VgvoeBj9oWHFxnsXoYIML+8ggOBgOxhouc1eguadpB0GHMJIqFQraB2RV1MIyCUDWXABdlbzoLLmMv4zYLGwa9LpNVEE25OruUQ7X/7E0yNNqbqOOcXWYPaSxTwqtyZjMrWLNYb9CkCqH2HEh8JUr8U9g5Or8YMjDIk5jPA4niXI7H/Fy2LmuFdRPkic3NZAPnbX5QvjTnngsNdgqyWIJOjZeWnJqevqnI841Nwsv0/EdvJH2KtnedoqHuVEBl2nAB6ZTaoz4cSeRS1SScB6yft0Oo6mH8oYpLXRR6UEwsQMEqUIyqsL7rZEzBQ4BWRTMjdEf041k2y6KAqmEJlLPDdAYETKH3UWQv9VVaJ+y2XUP3mkvoeY9ciNg7u9Oq2TBitRvoMMSCt4N6KppoKJQQE4e0LJWvJZrMNNvjPcXeaLfrTXQiirh+F2QLkVRj4TTQBjOQvdGkYsiKzP6Xf/0/2vtvv7P/49//B+trFjMFjRvriNpGowtKiZpH6B0HAjQIpsJYu/9Fn+kTZh8QsKiZDjv451N1mKI4Bn71/r0arE9Pn3UJQNUEdYWS8/jmQd8bV9sj1asiNSJZE2tyyOQUTcK62Zu3b+3S1taBDmsauud/7u9ybqGLOQXMM428aSwKRNS4OnkeaFEVsmn/c8wJl6wuGfjz5D/JvP3Petu9BlBx8apZ0QnunBgP092HFqL4ClF2raqeBhvl1RQBLrx0mNCXPZqDsvTu/t5umEw8XS3gslw35V8JoaeY4iAIAvvu119ZX0/2+fOz1jpByuc8Va6o7mIL7DHzs5PtQD5hkbqRz+cnaEHuOttDjSEbSEDrat/dx/b1Y2QfX0brAxzyYkuGWh5lbx4re3Mu7eXS28enxvrBJ/kNaCfNBLlx0aoYjmaRulFi6LoGEXQqtwYlEVz2o90FrT1EvEM6X+iVkVURDcxmP9c4dsaWE0tTxNYQWpsutkDX2RY7YyBAXmZqVuGkB42kyuztYbOxWyymyS3ubEpz66bYrj/9SbS8r37xRsX1tVs0ef/yvFnQvdhD4e7G9aW2BivxorCK/EWFl7dyDV2HQI6iW3pvpf1s9Xywjy00v9FOpzsPE+aAh3KcBcp5vN0GOx4yIXsgDVVBxuZgxU6Jy4rItiS3ub5Zc2vl2vbuzuzh7S+k+VW8QHGwn7+MloI6xI0VBzJYj/gVpw4AACAASURBVNb02Ii7Y+e09bK+H4fComC0Lx8ujoyCYMyznQ/QUcl1upPW6Fy8SAfzwxNo5yjDDNnmU/hGTOIne/NwEuqDyc/l0mtiOa+9vXt8kJaEKgrr/eLwxpJwtOpUuoPz1NuhKpV59/lTbc+fbnKQe//tO0UgoV7FQVDmXmRyfmns1jG5Nnv37uSZVOskijWGPAe40tFi/cAQzWlvRH/43dBLCwXoAEJCfTZPGF4tMnFg8Q+4MhZ3Ql6J0F4WCi0MYTwGJEyAagcVyIsQCqr8XoMd9L3SNUKZxVFU9Bmm91xw6KIKDwuX3h0EWvilGhuQhqa5KfPM4tJanFShr4HUgYDslNsyZc5NUDY0TJgRKilshgWyUNRBpbq3u3Nht4//YM2UafABhfB6HWwZM8WpXOpJaGxMtvtCjqFTizjzaEZyBgLzJJYaJUPHQCrFvt11URiyJPcP9t1f/0v7f/7v/2T3AYYgbukuR04KuoIJcWg9usxhsiygGMCAA9QRfRjZqexTp8mh2VTQPYUKGjsZUoDsoB9H1wSSuFhFBBBI/DxLV5xuo2jHI0NVEB/Q3iyXHorSsttc7wdqwxn3gIFWmNtTA5sEmrtr5/j+z8MkEzBFd0Qgqato8LAHlIW6M4kwauG+IwR9TE6osnTXoimH2iZ/BhpIZZEpUVB3CXIUkAms5xVngSM44e78MzXA+9QeLRLaWFBL3RU0405TpBCCCM49DCKqu2YD4eSepcVOlHvJ8BFU1rOe5ZXplEP5vBBYHqm2oYkCnaY+InMX10qYQgNZhBy3M0iFmxZJSMGQRCiGN6miFCNv2UI1OaoFGLQoMxALfgYt6m/1bKDwuVSFumuzioEPXhFDp3MDZAdUiawoBa8nUMAzaQTR/+KbAIIEC8YHvoCINPFoCl1H10Grh84aZ3LqjRezAQr1TKPuubnSvUa5Cv8eqjYjqm2ygw1WHhI1EDTprr+uZRwHbZJfCNoeRVAtczeAm8nkpI6gW3TVS54zxGItYAhCoc5smN/rCLRnHXIfu2Y2XnpRAHmuOWRBCm80d1BXw9ySBf2Y13rcj8QwUGNSE9A0QBNkHYEwoltFgywVFGcNeX0CZCjsU9E1MfuCwwD9nHcGqsV8myJf7qoTQ38GHegoS0lfpr61ZaUxwik91DCYnzX2oHazBk2ss46oJUVbwIN3iQUzDlzcAVCUe83gHSYbWteAeha38F5u5pZsdlcwrArt6dLaNKFhjnWe02QgTcIwa8HESjmy+Czgx+DuvHmeWx6y51wnLZNIVq+GEe4aC+tH+wEZidBKp4kKZOF+Yx1v6M/JMd2sZj2wpukV1C/wVxab2dMwUESxwCWcewAaPJFYHr8SbJ2MoiJifKAMy6Uf2QbMAmjsDLbJik7EUGR9an1IboGzrtPSGYrKqV4mYtRBDCxZoZ6PSxPoz1YBTWrC5BRPjQ7CKS0smuLNemRaM9maDKwTDSl4h3FQWYBZD/eT3NOJ7PEa1fXI/C6XJMglVeBULtp0HE0WEs23sxQ0N0STDrNMpxdUcGcC45oLEMb65RmRYUmMDI2mGkXqDCLmZNbo1P8YE64wFiLLWYfGGcBNjT6N+E5f1XDJReB7MgczwcyCosw2DBEU/Kp/uPP31UF78c0B4jmOr1rHPQNSCKXD1qK5aCromUAe7+EsQkd6yNbbXTcRh1G873bbomjkqVMqhfS5W6teoBAgdykVxVPdvesfWSQ0PnmBm5tngzUERXPY9r03YzwkmchA+fHDCDSLf3cmqkAL2GmGTKfhsvN3+Swd2kZFTmAk4LmQGCo8PDzos9+uVzVDXNY0FphE0BBBOYXiAE+fDBwZvex0SqaJ58NBQuTL5SKdJ02oH0XQOzg0d5vpvQmj61eRIZGvm7Wo+aFglJ+4o4Fdhz6TyZXrc4QKksmW0LCRwbYHPdNRYPzDBaL8N3++PKdDUahBU66NbH+5uJlUEs9A4+C6G74jv4MiYn/Lcsrls9Z1o0PZxb0+iPBsS19TarozqJmNM571Ol/XBu/X/x02CgchCC1Fm3yxFGTu6COaIB4axaR0TLSSu4GSKLeioILOQV/ds8P0kUDO2cgcDk6ndVot2YOdKGvQvXAMhUqg6x1+PBbvaWx//Te/tj/8ww9Wf35WIQLN7ZhxKS72GS3Bhn2507uh98hdjSDXEdqmD01w/pQbGv+7rnY6hPY3vyz1fDDJofhg1aJ7Bc0qKkwGVvv9j50Qh+pQ6DD6cmvtWMaiyyU22uW6WNcnsoxvwUwximBGmCRyE10xjQhASHt7m7RCvNAV9MNi3319rwbyDz/erJ20RCyrMjvdZXY45/bDCzqF3u7Rd9HggWZ0ozQHDweoLaustYPqYFa+tSEYrL1O1l+/2C/uY8VZNNiyjzQQgXX1YFky28MBFAcksVXDkJ9xFcUcBr0JaHZiSz9YlodWL/eWzZ9sAGldZru+jFY8PFpGtqyGE468kv1qMmIZLAmZjCZWFHD6GfD4IXl/Km1aMGpYbKl7aTcSOelhrJOJiojDGUUUIv44fLE8xdTnKPmuSHvRItv2oSFkHadhPOZW5ZwlZWjd8wseP9I4Hu7u7YzRTzVb3af25elmn54xBil0NmUJ02qaqtCOp0K0pG7AxKYXmlIeEzuWmXRqSRJZVeCihilPZFUGKodAP7aySKxtGnt+8SYor4gVqVTMUZRDFbT8YHEe2lC31jTs5dUeMe3RXkeLCu3WTS1whAZDUQPAxH2ELgW60jqtHi1KikYIgwaKjEVnx5ZimLZr5kGWtPd8MNW0kyXSPaIN66RZYgo99Yj7EWklthHPQc5jeBAlte85b1OZAilnVREfuCdjajNYkRRWty/SvmL8AYOhudbYmFhLIwcCguEKFFuMb+TmCG0Y4xyGn1AjmeCexaIAAbuMNBmZnarE2ttFGpl1Rg9m9nIZhW5DIxswpsBpmiEehg4Dw6ZUzxWKEUchyJDHK2OigUszJmo7TRIjs6i0BofwdbY7jCSz2coj1GEQUczRkD84TZiCuSwzDRaJlOEyZ7qseBQ0VLw73HEVKO93c6JhN+Ypf4mToMlHb8S9winaop3i/OPukM4JQwo0tYnlMyYwDDYpZEdLyUzlDoemRQFpWNRD0ybvkTNvsc9k7KFNpYAT7dEdoEvl6ECH9Kw2kCY02zEIJo2HTFGg8Tl9SkU5qNMuoVdNLlaMU2w1Y/e0Kg0i0Ct50ci0n/ieQYYxFKo0XdAHGQrq7pQeZLWJHDjuNA09nW6oJC2aafE79jsEVIjno8G7R09RXENRR+sJGY37lJXDzQ5rgnuJIi3Isl137hokhsWcIzKA5F6nRksoejGpoolhKEbh6hmFUFHRIMdrrT2Jg4Uy+SLXIWN0BOWXwTDxGxxUbg3jOkIaTR59j26WDozcREVA0Cj40JtiUyZCAY2LD5v5/DJHYl8KQFgVUaNqcdcZcjdKmopXhEwKaa5A7OiiKHAdlafiR58FzVRmPgyDhDiixRIcLvdYDWzVoFDFrYrL4v1z31DwbyHGY7EFnPHk1waYJeI9wGCbOqbV+1WeuDSYFFapTJTQuzL8ggGQhww0eECDzdDbLZXBEs0lzvYMzxRxgFgRuYeyU314Tv+LzwDD8kOOu21j4+jxJxpYodeVYzbvlKaLhgFpE00oDsaj0ExqMYYWuIinRWJd3VhA3iUxOhv7ElkWSB9nDo6tgAWzDG5KmUu4dEZNnXJYYRJ4diLavqLM7JTzHkN7bv0Mp3GQzjiKNIgmmB7EmqYhj8zKCjkLRjebo/KMMxYaXmfcMYxiQK4GEPSVvYmOlTNBZ5z3DxPGPyAZAqfUxduWZFYzlFSz5ftQtS0IMzVEXOnsV5OF/hITLeBUmFTDi+5wFhvPdNnQRG4Wpmq9nN6srFLPY3T00WmyIPsbiLdMtTwGZkRCJzfjUOwZeiFMzybVEJH0nGLjadjnURpqpnaauQz6+Mygv9SmnK/yIWLnoQfGcAatqg+eYLjQcNrm5mh4FzjSi6ET5wj3EA2is2E4WxkeeBqDOyZnUIdFVYW6HWmgswY49qYaknGHllC4w0TDnBSPif0Zyy4TVqYIyrO8GqgBlcKh/FNyghebYcDAJlQtC7jD2ejnrjwNkHfkWbnJzU60TIdvKdB33GZvAHf7Vv8LfoXI0MRRIwpvwbATmwCkzN2r2LhcMDKcEa3VD3mKkjjHDIIpqCOfUCzJIEOP2PStuPs0YGxMGkQm/Z6X6DbqFC7kq/DnNIIYJPCSye0DbaBAl9kL3b6mlNjXdq7FTGko4B97AQLGyeSUhgJHSBop0E80WjSmaDIx2GGa65Rev7j0f2kOmUbqOaDxXK2pa8topmhs4IMjYNfhiVFGYodDpZw5Yg1GIGXpBL2h4fvQcMoQmSZtR0PJqJGpwd6uYeTD31ckCeZEUayMriT3/+bPvSUFYEr2Cdhsx+Nhpypj8JLa+XR2A4MBk5BE0yuePYY4bdvqIKR4SDECIcoDxz9d3P5JlKu5mxzpvcbY3TdyeFK5qOaZhsFhdBY9KAe3mExoKETV6CLeJUeHjcGzdRMCvrNowHvzSRGiAoCm7egLH92FzzpcJ0HTrIObAoVfSbWhKRJ7gcbaRcYgA2Hs+krXYGKG4k9N9GrysBB1K74G0T5zj8XevT3bTz89yayFUG4dMjG0gtC+9JPlrJndmKOkEKSAwdYcegOhwRQYiMEls+eAye3bu83+6tvcPt5Wu3Rmp621FLfYNLC3747M5RT98em670GaXehRBNLaYEW+ycDj+YVIAncOw90MowJl9KLzI0w6QjPi0953yWRfF6NMSp67wH7zm1+owPv97z9JSA8FEEV2cojtfH+yZkSPerF49Iv1HG8WgrwXpSErZI8UoPFpZfn9nabG7dMnOf+x1tLDnfbK2ONeifnI1c7HSoX18RDby1MjE5viWNj5lFiZsVZW+/mjMwrKqjRk87iBFgccmzO7YgZQHWWmdXd/cESsp8FgokhzgMb0qmFDQc6j9oVneoI8U5ThCNs8E1Y/W5Uldqs7K4nSoNnp0QoX+iwJzqf4TCYHDdXenDBkwBQAXVSvwq5rahU0t9sslJ0g5isNf8WllNnjebNzyRR4tk+X0epmtrYZrSoPssoGlWK5kl2HxnHsBuW9YsLEFB9HaQLvKVKOdwe7v7+zKlvMphdZxpflwcJltNvTRZrTrDzJnRmabVs/+8XLTuSMQcM9kjnYqQm6P1f6PdBxk/wkbaLoONBVAqazvfRhq6J+OitjqKfQvdCfTxamxIiYMhRpDKL0pKkoSOGGextp9DQGaPHIlQ0Ca1mrcguk8ceO3eOg2M810Ub8rOCo/bSNV1HHcebrBORTQHK5bjYPGDQwNNIM2mN/KOanQQU4pmXKruNSHX2AiL4OLSP7nIJN9wKmVi0a7M6yAh1oYl1bC2GdMULCcIvdOJP7CF2fYnyVSRKIhazSZZYDKuaMEaz0cXA84TIjoxkiUKDSYWS0Gy1UsdWDN4fnwuzru9iq82ZLnNrL02qfv7TWjbFyOCluhcTpvCUaabFjxToXU1Mask8XChVQJDd8QwPPQQDLG6RWqcxM3nHFlNGGX+2io2nARpniAdejhqdM9MmApc93Yx5RQZl4b6O0xGh1sWbDiKQSTXW1ZkH3DXLIXen5ynLl3pu3SCgQw0Loh6n7HODEzjeJc0uCUZojDLw5P4XI7KwcDYjRrxFPhHYIBegu01Gur1zZfXipjEhJJ2iI3CBHfCtJKrzpoUDlTJcT4X576s7HHwB2FWiUzo/YtfA6PzYLUpA0H3ww2ODPEmqLaN0z81gjGBRxF/D+FskIRKBZQhWPFM5uS0x0D/o41siMfa+0tZgYQVXzsHXX2tGE0NxJhh3GVkGLM/IikXNQO2yqY9hLrHHVjaojeI5Q2oj0oqF2MxKhFEloB84dHEHRsPGxdiMSXEFloMF9sk2WHTnPR6tb7P65VJ1lE6+RtWhRdxCBWg2khu80g1qG+BxgTgflHBdSEHI0WG56RKOZbaFcaxkE8z1l1gRFVgH20AKJluHmAw1rZaQGLXRbur88Ew8hd60bqCtDcwUveA2LsyQMiHRBGoEjMEgcQwGYEKx5CmY3axrtoOYgnlvlfY9LrIZX1Fn2WcCAsrJ+ugmpYv2yz2i0oJNiEKi0w70hwHVa7gtCtlTm6Iwj7oF7DLbYNPae/bgShQRLzQsTasOMn0f9txLDw+ffDZdENXQkVoOZcVEsB+c2J79oinLAheWFnIlmLpEmEbMX6hjqYaw6sqyydeTs46fFNk5EfjH0d/gbB1vdWTwq3GY559Di0vy7t5MaUuQjOChDG6U2AckPM7TRDCXwsOC8YU9IGSy9OU0atTNnFmcAmd4MBgbOfGpif7I6PznHaRCR4IBI4j48SapE8+76bLms4myKIzBnHOs+csdlDLBkkqPj2VlrOp7k+eKJAbKD4XtT0wtwgLpODcd6xVLIkUPeFd/3lYXJ5xN8tYM5qi7lzIlef6/ndT/OTnWHFYJykedCV8g9yf5NQIwLmZjNC7UhzSd63sDCrLJ4dvd2dMeYQ1F1F6yJrNSQEYhS1Qu6Xd4e3wFwLnCNL89UA0OYhAwTw8QumOgw/UaPvrhyWhnC9GJ8X5igRZ5tTNAoGjiQvS9w8xxHI13DJm3ka76jW/jo8lGmUYHdeybkaZZjIJQ3JmLuTOg/xZtIfgVGKUFKMXRQfEc/gKJUQhNlw7s3jjSXTFDktBdFQscIpOf10LSURSWzGhoRsiWnodHlz+dUwwaMneCyxmcPpM+DvgMi5wWEw+d8TqZnoId8ZZooUdPkeIbxAJPA2E4niqpBjSkPXFpK8aUT/flrDqZnUHqEBs8Qei3NiehCVWnf//I7+/njZ7tcrlqYUGXJM+P0VX4VC2GEd+CIGj+fp/gaI6KLkNDmgCLFfy8yEDXnqdM/OSx5BlBqaLbQPrLlMNGBygaCen//oGb2+XqzpkZzOEnbIHc4IlUapmBMV9A8zAr8VdOo/MedpryvCzdb8OGAYmC0cDyGQ6jliG0/ulaPKtHz413LiOYv2aG8F96HJsX87p6Lwh0FZZSkTeZTX+k4FT3zakSwu+fNkxACaAIqIhRazGSV9eeaINGiaV5ZC8BJOtxaFbcy/FAMBs09RwAHDBNrpqoSz+0GQl74Mp3k8sXQqa2vlsQYbUwWLr0uLuhbmopCw2CKpYBnaLdoWtDZ5vb9w2KnY2R4pvDqH1My0yb7+p9/KzT0D//1T/Zffx6sX7CAX6we0GRE9vYtiAyRF4t9+DQrL49pHEYvcgcl51MSz0CfkakYa7OKZ/suD+xNOtoUJ/bzBfpyZlUEstIbpq6NUrdDW9LY7u/Rd072i7vA+gaUjsDlyQ6ghEVpD8dUMS9RfrSp/MoaI3B9tGL8YgXDHSai5UmwZle3FkytHQ9ELeB+uVpZFPZ8wbxkUQ4i35FLMTtW9uOn0Nq+s0Oe6ECUkYPGh7jJXpUTRV1UVLGoJ0O/WsPwELRmYA9vovwc79BZOnWYiSmB9nEW2ykzuzbQw2jwZ5mzpCXnWmYMIZMM11W0xUwSE2mBOC9OWWpt22lAQ8EKgrIOLwpA6QaohmZVCp2W6TrGYCf75s0i1OCnl94+XSe7XHBAJujbzQIYvOBGC1UIG/UEjVtb2+mUWlG59bb0v1lpKXtZgv7aiiywds0tLiqbLn+0sZ7VtFenOyur3JLI8zmh61D4sielB0SX0852bUZldh6qQsYk1NyEy89o7loKuVwIZrrVlpBbKrc4vzM6RVmgMaRhUlUli3a0kiBymNZIq4ZZBEXH5hTogGkpETT8M005HTHqoGFtqd0GhgwU6eTxDWZDJ2QS84QBGhTOmvtwSshqP2pQQ+HsuX6g/aAxUMUGbwoprqer9ROoL5E0Z1uXiw01N/9oQZLbyD1Grl3E4I2BlMaOVt9wcB0sKTFPYyp9s7pPbOVz7mwbDL7a2vUjoJLkboFUia4JdUj9e2greamgx5yUDNJS9IWpnQpcis3yggYwtI9Pi/UdRaifOXmYWhIOdrzLLMjQ9UYWTZ2auCXAiIgGbrafm8C6F0ewoZzJ+GgZ5D6I2YYMUIizECUKenToXgG71EScFxmChNq7QTjJOAKCFk3VHPrACpQEvXfJ+p9NRS1UMG9wYiF/L0zeoHlxDwTcMQwNvQgVIsA8QwYXxPKkYkdE1E4qG8iA9qw6Oa/uboXST7n7jEdU+TTXm19oW9DUQU53AzxkJgwoM2Up72Hi1CZy9TbRABcYUGKz0Pxlel4MiiiWeE5ibUNFpPDjPBda6yYgclRXPihOpq5Xo4hl6o9cAnQBlMebIXSLmzSQroXd9bCeNSHNvALrhSSznyj+8W3Y/M4EkQ0Kq1D8BXwH6myGmHIwEcMFivxr/AUaRVA09qIYM3L64VGmepfERnkO+GolsU1iKPWOFlGTQBXn3gpBxEaxJGgmw/Rs03CxFhMq7sil1/mNDYrvHXWaGuzSuIPMLBn7HddXalqGKEyC/M5XuaAcShAV/Cw6D5JPiMMya/rZmh6N+MFrEEW+BdbCbJP1JLvJqcsTxl1gryCUrEX0iOgydxCEyCKlwcUHy7dWa4DhHINdmnEo4j5cGSyFfpme9UyooSQV6mvPKqTmQj8XokcvbVo7Dk4ZrmwYzoXZn2tn7mLuTOXnIn/QxMYpj9RyPA1qGXwwwGTQZ4pubasGrjQLPHvAAmoH9jIuDQW0ULTy5KGqgXMoHmqvnD+pqQAy9iEdKKRlZ5uW3vWm/L0tsjKY7JDRiEM/dQMoGHNdw3m42LSRKe1SKhCxuzL1nNZhs/Obk5V5aJ+eL9ZPyMwimZkVJdKAxaamUVYnLB3Mp6B71+S+8N7wiiAyJK/MQJUZ/gL67GBTMA4WZ6VVyWrXHgADPwuvobSUqatEBcdpNJYpkYzyiCPrOzmmLutgo+jvHpvDMqDO579poDiv2EhaowxFlQu6qd4jxsj1uy59gg0gIzfRp5VDsMvLBpdS4ZFAXUwkFwMVzn76I4FFnuPL/af0Bblnw6bb5DEhs0aeAwZlMAMU1zOoj+H9gR7OHYNc9gyoeyg0l9ab7daBHLIX18kHqlllRtTHilO004KhSSseL/KBRUtdwPAqynQW8wH5u11HLwVjC8ZKZhtmd3L+hSqLWy0U1jzb4HCz4nghaN2Aq9VLAsXupiee/+hZLf4/bCU/3CDh0hhh+zz00BfdddP1kH9pPl+prKBz6aES7QnBPocSBzMIoWiZjKJUBENpmlSgggy6A5nDrxjkDHD3mXSRz0Z2y0Yh2AiRlMsn2i4KDIjryoJDPgilzQNpyXPjd9IsOY0xsDSv5OaKiQvFraI3CIE+n0X37JtOTRronOy9MRagYekw5wBl8IMTKhuNNS6bOGmyWF5eXuzueLDz8SBNDg0ztEbgfTY9OTr8TP4uLkrkxCjOQ3QWb9h8tsEACQouXPNAelEaPBAV3OxUW7OpmFbLSMD1iBw8cNl57o8PD3Z3d2dPnz9Zz6UybdKP7v273uvtiRByJhNMvFcLRg+XVfNNwJoiW5iaixDimgBNEj04VxQdXfJu/61nyeR2Rx15NzTjQjT1vn0izrrhgkLnwMLmz2RhzPvYxfuaIY7u4qj4D6groX82JuqaVO+mR0yny9PJvv3ua/vD7/9RE0H+HgezBg27+xWHJPosfREoK7jPoZ/bdZuaJ+6W4TSmaOA41BWuvq12kq4Tp1GKSpx1V5viwEoFQptlCNYJ7dXF5SHgDDaOidn9HSHrUGhBijq7S0P77dvSfv1X39pzP9p//I8/2rWd9UxAkeohkCnNmwcu+9H6trGnzwxg8OoERwAxWq2l4cxHyxN8QmOLp1UGKwwofnvf2mOV2B8/TzaHpX1bUXz1QqO+tKF9hhJZJSou359ju7aTRX1v5zK2MOMSme1YlRYmk4VTKsSDydnh/S/tZRhs/fLB3mWtVedKRjCDnOtmC7vOTnFt5/ODfXjuFIXB8OL5Gtg33x2szFabWwxuesvfvLcb8ZO3m8xfCIg+V6n1GHTcaosiXBg9BzOlySDYfiQvFoqqF5HQSfOS4g4WQWKXbrXiUGiyVhzONjQv+ySeyeAid8simZh0acL59pjawo2+RTKD0Bw0XiyNvjYLP1kUTtZPlcKKw7m3OzmSBireoYcx5OH8KfLU3t9jB9HZ83NjT01qP/xMGTFahNkQxj+sd2g4jERDaKUHxbBUp0wUORw0D+eTPZwzOc6iFVm7q2VlaDdqF1C1+iKt4TSu9ubxYPdvK6t7Zs6jojR6NZChLgQKNNyb6xbzJo/tQI8n2nhcCrHAEEyO0pyP4SgHbSia0NymFWORVVNLrnH2Txwz9YSO19mwZYq9AHHETCHNjl7QgFDSgM5QsWAVsCdxz/M1XmUnq8dW91EaZnZ5+dGyBCMeQgF4RgwGQTB6oQaYKRVEVVxr+XTE8cm6YfT4IZwLyUVrGuuGxsrDyZqW2Qhn82iHHJouz6BVALYoVNlZ30e6KIoSCGzPH/0+xIRpCWweG2snHLwxXvIMwIVLF01eOwmdfJkxxAqsUjjzJBkGcT3QE1f2ZA3zggid0qpjbkV4dcv/iegmzxUVVkHxmSV2jDu7qwJ7+97ReIq69kttL7fWGkxJmF9TVHcMQiIN4nS8BYUNZP/KdTi3HO0yU3CifjTMw0CGExFHTuQvocXQ4HHElGEYdEgCr8lOY48s1uNEToNB0wSTKIrlBQBtSpgFJqE2W8+fE8jOTRLKVsa2maKdMOyzvbk72n/7/e8spB5YI5nCgHTiJkgjxBClh41BgUjU506DAwkKRnd+5edyLy+DSiwbrRS1y0PzqJyx/+cqSuVsHvN9RFN2WqfosdQA0IU507Pcgo5YF4yWGEiih3Q3VOGjoN6YhFKQ4FrKzyei4G9ESgAAIABJREFUgEZpbmX6wv0Y47hLXSUZEEY6kZA2pAMgO+tKoQh65M6bILMcc9ICQxuHKkkEytiqQG/QK42BdVts53hQ84IBGCi8uFSgFmT/MvwkK5i1j3YzKhWpEwet9KfodWn02UdJQPxBKL0p1HgiO3QIQvXEByAvjLSJ2wry3zkFUwMvkMXOJoptmsiwtCzsdlMdXkMjOYAGvqtn13G7cnZ4Q+/kYxyLVV+IiZVZFYLkouXDpAXKc2KPR6QWq318HqWFRJZgK0MknFYBFHzYwTmCb0Urzatr/Li30eWiAxzXVMMTKK9QtWfkSQysqtQOj2901z99eVGRvq2IW/nZnJno2fj0DNJAL9G0UQOA9vhQOE4rm0eoxdi3Ocqtynp3DwVthCrJdcBwRfnW86BBiTfyDOu5A3Cv9kB5+nBJdCZYDERPsQ1h4s024pZM86JhDR4hOBtjZkg4BHvHmVqwcdTgx6tMb6BsUv0oQm5erXGZqH2VoB8lNimUq3AaTzZxBwy95YqFwNG/96Y4gklTaH2MzbPi3hgQjUmlodw8dfby9NkRwATzrFwslbj07PcGlpx0q9SP3kQRI0W29nRrNDTgHPVgB5zAz1blqY0j72WyUYafHkfhjCrYg7vbMvUa6QwAOZIpsKZnDcJoDqc9nQAdJvt+DBOxA16ND6E7NwBkiqxhYML5iX/CKM0uWmY5nPJeR9xfHUmkzVgZCsKsxCBuaIXS4nZOI8qdQXMGOY/7iAEBEgo0kI9nTNxC1QVQQxlWj8Fmx5Uz2PWSOi+23LptlD8FNTFvliZS+eo8Dx4vztUaVkJxYN2CGg6icQ9hYdV6daaJ9OBuwEZTD4sEUKYLI2uGUJFio9x3oSuTh4xfDP876cxjKBmUReU2JHu+IJMd2dcK0v0LyqSeUeiro4ivVE4Od5om3EVphkDiXpFKXO2EBu5Np0w8aHhoYspCWhvQCbLpZP9MIZ7yGvk8GMCsFnFpFoX1uGXtuV9Av9BfQbrIlGSDa6LlQjbrKXgkXPdIg30+YQOmMMqOhB7HMcLDpkmUPYOd7zCo6Ozy8uKTAJAFnJQI3iYDa6KBiuz9u3f2008UEz4hrdvaQrjfx6NMeqB/sPoKLl5+Mv8uEP7Y2/l4VuQFze3nT58c3dsQTjMtQ0xOIOokBFeNyDxZQwCruPM+reRk1ZREwahuL80Uy02D9tzO3X5dGrs4tCSjWffm1g1FKh1+EugzId0beB1OyywKK4Y48Lo1hWdKToHIaaDMTDbmTm1WI8hkk8sOxAHdoiOD7tALJLFnPeow9YZQAzjZbLt73av+lX+PBm+YmfizURwxliurOxz4opZucp8oi5LlBGucWEGuFfNB4cFiZ42WhXW3mw4daLkKM+f+fxWoSj8wiqPDNsn5XeR/IcPD5QuhPZt1o6jxXC0uQCBLJkhVWdlzgxYrkXMalwBTi1wUkMW+/f5ra/vNfvjhs2hY0J60HqPF7s+5ZZkXYOEwKcvrN9+c7P5NZp+/XO3v/v6iSw7nyVsX25pVyvr7Fw+8jsl++ID2dJaWBjokMR6ifYPex6OVoFo4fIQ43PZy4PubdzjYYc+e28cPnX1VgeLgxrja8xDZlUJJnJbcMuvsehn07x3yXWi+0xF/83VhT9fF6ttkb76+t/B4bx9/erJv0tEe71LbqrNdryCFiPsXW261vb0n1wkDlkSDmpcXCv/V3n8daH9M7SCK+YTTKjRdnjmRJhOmNJl9qdkT6Ib8MCM+BIRiWNFpoEcB6VrscHewtGSIMtvLZbWXnjzFwe7OpR2OXCijHY9QQzobBtx7GZekdiw3C8tUrDLQ0ru3mNVkii8g9JcCJqu+szSsvZFZV/tSMxmkdCS42ZkTRF3AslgD6Pa9nYrR3mSgEZl9uHRWg7qGZs2QiolRFV44KnQ7yUVnYy1khDXZam8eoEo92rlyNL2Xw+NqR7Qr0pkl9vljbevYWDCH9vD2QfRZBmJRfq9nRDMAEgvlVO7I02xfLo3lWW5FBp2GvFdQsJOy/ZgW9y0hyITAQxXK9GwJjqcRlON1WFjNINCgKjEczCzZOms2BgtQePYYhm1R1EjXXlS1dDMShZMN3QX/S9F8cVNcZyhOVw+Y5lwBVZJVPvoT0FRQJAZMGPPQpLK0KUQpIl2b2ONNT3G750YuYyenx7Z1DcciIx/yGmGZ4HzojJYwZniRWRJV0mZ149XGKVQeJIUypjUcaQxCry0GQ57hRgNF/AUujsrjtVXmOrclsgLGjIdjSitO3unh4WS3l9G6l87SMrT7x0x1e4+edoSa5VqvcwEF3ux8Wu2f/eZO7xAjqmbgd6EzNrsJoYhtgbEDTZAoExBg6KJRYHmRWtcOTgvj70Eb3g0yaDhxSuXfb4jpAKX+s/mCG5AtSSWTHVBIcvEctRhlcEV2CTo/Dt8Bihq0rrywpUfP6a7gCjZfaJpp3kwFIM6dDKAOZJXennVHtv2oggfHWmDdKiPyI5UDKTFGNAncT5zQFOYgLmpEWJegywq9diolKDRaOiHAUAc5J0ABYe9QeiPB4UXKxGx3CZ8pxBhUez4aA2oGTQzGuPfieZROVMwM3RfidbnNP7E4cWKVqLO+xmCGUHjzGWROgowlIiKBv4tuzNcKTaxs86CYyQwEah1aKO6eVIOp+5IzPLQaY6Ie8zSnlbOmUsUoYJDjmdisc+5HhjKsTSizcv1luC8mjkpPNXsMhWRSiovpHmsCWwo2Enc12rJzlCgrkPB6KMm8fz4xRS3sBBq9hgFxlCj+4cD+kgNkorNXTr6gFjCsNqjl3LP8Mx5fIdmUodqHoSBzHtfCYcyiOz7YRFNtcBx2Cw03h1rdOAxURFmcWu+xdH88d6IciJLABI0ah+eeJR7hoOzgqrJrzdmX2uHdVzJgev74LKdXJRPAHOMZhrAF3PcBJg9NPwuH2gJKKGwT5CzsV8xnqPvYy9CV5fy/G4DlIY7ZDMMxzqFho5xwrRstjGpsIbwwJXaHTkWw8CwBAhiC4sz/qulkDsKe5nkku/cCzQysFzwuUrt0e6wGAxy031tmydJalSDrIxCisC5M7RxcLFjIUZQyTvRapC/8Nwiu3KDpflzsqJoVQxkkHNSFJCHgUiq9HTUUd406M87MWFo8NkAvh2Bv5hSMolpVKZP+jmTm5LRWmiGco0X9l9Mt9FjoyGhH3dhScZecWfuahJqLBhTXZw1viAJRsekaP0milGfszDO+C8wYGm6YkZ7GQP3KHqaGZdCDPpt6Gf2/i9k1GMAQC5ouDqo8F5gUDN/c9MLlDlBcFfvhbvk+0JPoVpprKnailKK0sOfaI9uKjHNrs3IZbZQcy5MG6HkYTGKGBPuDO/8VjZStF32BTIm4M9xtn3XRTKMcZ7f8Xsw4nJLBURl6ou8WNX0dLUdXbyC3s+EDl8ioDh0mzMtA9RX37yulN8jzYpOeUaHBfulJRyDaqi9cFet7jIM7nDhP2J3DXQNJ0S69iRAjz/5j43NQvNIblScYhqKCEmYOJYIHLeOZPYSaf5cXiCEM3wqdji4KjEYqdEJ75qMaBG9E1J/A62fx5Qerm6vbITNRxJhhZMrrmX58XjlhCflyswBpHeNQoe8tE2cODS4iRUhAJ3PTGsT4v/7lN/b23b397r/8wZ6er0LfOKih4AR7aLyiS3YzIP5cuj0OxXESAgj9FnpGD610LyiYWnRD5+5uuyZPLncYr8CjUwPvsR0rXd+uIeEzS+sJxRR0iotJ9E9HftGo8jxpwCjqeMdq0hfy5jJ79/iVffjwQZt1JGuT/xXCiDardgMaDlIaxsj1FloCu/6V38nvEBy/O8H62uGQ8QwyWczvGTzsGy4HbTDZtXsjDHpKgwC/RxcdhxfFCr9np7V6PIyHYbtOcbcVh07F+tnd9WRtzBRQLleeMcrnFMtJekZ/nHIHA8XRmGvPi4KWgEOgrJ/h32PqBCXLA96hgIpKxfQWQyAmTERjMCEqS7v2NIyo7JjieVaRcp+4SHMofqG18EMxBUDvFkRGvjn0RDWc42zFTKZkbG/eHnUYPX18sX/4x9pOxEjEmT1fQY5iK0+Fff/AAGO0f/zogesHEjCixK4dxQsaU3QvHACJFafM2iWyaLjab+4C+/qMVmyxvqcCAzVf7ZSF9uGyKlwYXcSEBil0jQ8mShi36PAAFS4yi6bZvn1X+oBlNnv7zYMNc2NPf6ztzTG2t1+/saUs7MOPL5ZnZvWXL5q0/uK7s9XtTTNakLOX62inA4HBnjnK/P5KFM7hwbLi5DbyqRuR2NRauzr65ogDGsDO2j6Wpo5iAmMeDmCLjvZyuVma4iKc2pRUMibis4DsVIfY7t+WQpadFjXKOKcsIksOZ+vb0eaptTN5ZUwSo00DARqbIL+zlLWr7Dr0eehL5SohlIRLLhxaXbRoN2iiqnSwB5DqZbGX22ZfPtc6J/sF6/HR7g65qPbkWnJu5OXBB2FLq8vw/i6zx9PZ0sL3fT90QjvzBOQLlGmz23WwPLzJ8fDw8MbuDpH19WhjgsU5BgU06bl1Ct/DTr+RFpOCPiJPM83FIoEwI4OErbBBTnGBdI9ifKNdU3cd2NyDyeSK26DouY2csYk94LwYFgDkti61je3FTodHTZs5/xjiaKIMqk9DG2Mi5W7SXIzQRJnIU6rPOI+CqsiZubNpxtCcM48LlwYyVrMtg6xxsKFtbegjaTWz/Kwp+IyeY4udGkfW5ehaPqJVQDpxkJxmzwsDZ6KJ44yiuRTDA2dBmB0qvv3OXNZEaCt/F3rwAlJA8YZWkgZf+uJC++uUYscDPQqrwlUafjqdy8tgOQWDBdbwHjj3RO0K7Vhyt0x2ukvt3WNs5eFsH5+ebMZun6w4ptxjYJ8vFHh8fjcxAn2WzgqkA+SHZpGiGhoWFbgQME/rglrLmuNep6miEOvQ/Wk+6MwYqw421INTvDGh0J1HMQ9t3PmwFEU0GWQUQgdlL+UapLA+5TeqfRZXle4RiqMA3Ri0NBAj6OXjquIfhHBYnM6NlnJlqBaZdbzIV6M+njU025mGhl242SgHRRobz/ylsMQxF9os95LQ5STW0CxbBsvJfFQAtA8DoahJg8SwVv4Mq/IBOe+105fFusWpsmgNueZoEjTC3uUejgLzXD2+jAE5d7JnN2LgRNaf06xn9a80cgxUiYfw70HDKUmIqLCO5Mrsj2GudHrO1tGfaV+wxKAg8ouJ4XCDGDGPKNN3MzgGHCDNOLAqJEbGiZOo3RD8QHqh4usHEk9BgyTwDr8LN4ODFck5h4GHz4Y9cqXjGUc4Z1MreWYiVHhM3LhiMJnizOV9cHa4wRM1FpRU/i4sM2iE5HAzWHRDRb97PYqJfZpxT6rrnyxYM+nYGSqDOEtLTe4nv10XlTew5K22G4ikR4qQxwryR1OKdwZ3ZgIVaIrEIoIZ8f8z9Wa7tuXZmdeYfbeavfbep4km087MykobKCiXTVOqEoWQuOECbuEReAN4AS6QeBkuAIubkgCpSsZgGVU501VuIsMZzYmzm9XMvkO/b8zjIiU7MiNO7L3WnP9mjG98jaimOmWgBxN5YLamie13pT09PUkfyicR2ylNvVhn7/FM+bNMNolh43sApNB0UG+QBEDEyQR1ElojjYDX1IrYweE88/pNoKakdYCvuGSq0NzqcQBymhxfs/hkSJ+q/NJN1gx9WW08r9PlZEQJVXKC9QxavBRew9JCJmLyLuGv7hUg4yPW4TzK1TUl5oS8xM5jlVQ6ifK2Zaxq2r+4dIw5rCjtuYy2AK45K2n0WQOsJ48j8uxyqLXOPqP95vn5AII1ouEBdTHPkn+GoRPnz+aSOireBVqmS67YszmZ0PlRFGdJ4cSYSz07FkonjtyqU4lIYgezhigySGD2qD/ANe+JYEVS/E62TNQBPrDS2ac/g7mUs4kww4pzvnNmY91YLaY9n50aj08/eYIBQIqL4i2GXqvage+/Ud1Fb4btwATcs0oZVLHcObPQIPITMCRzNo5nMdNHEh9nkesnZdJFP6b8XrrCTIZAabT1ahhatgC/0Oap+QIL+snr180hN8aZWyZNuRpQ3pDOnjTJV7pQZS1q9ueXhofweoctndk2gfw3xTejT1aOQrGcAyxLdbfI9kiPLRJE1Es/zOBG7/dUuSwM//t6MXqPHCpMn1yPqCwUum9eT+wNEKtNWYib0yhGEyAg5D/yZ3H2G0hzFp2KQ3H7DtJ0bMkjNIM0dNiEc2FIGE/j6o2V/OjEfY6UMykzGTJkstTev3mwL3/0zj5+fLJvvv2oIleOpywIOct5vhybNS9KUSHYRPmutL5B6DpbudvLVIDpovSPm4vrCAosm26KcSgxhPh6Myp9ZchnpmGdNVHT5JKmkItywO47dKoNm5NLPAysKEtHaVYQ7KM2Le+Uy+Mf/Sf/sbX9ZH/0z//I5mmwummkneNz16J7tRrHg06LBoMxwCd945aLCaX005TZp3+hFdVejTgUTja0tgyNpmI9fKJAYQg6+rcHCM9fTr3O+9fh71JcN4dQQ7814xwaWo80tITvOj1Al6GoMDRaWH0PAjcooJya6E5zQqc3/YLOPy5xuctSCCD2h/qLPmuwQtk9nj2m8FhtPiifs2VQBRT8y5okuO1o5+ezdC+goPz7JQcT01RE3Li68c4RfIvG55oGqHzEPECRHvtVdKXf/Sy1wyG32xjab76r7eMZpzmzCoe2zs2BqmqVdvjlanadMD+62mGfWtfMdiOagcsKegX+Gb3ZvuJ+DO1oo70vVzs3TNbNini2I0YVI3RdJiaxvVIzSWs8WrNg/ABVPJAtNg0LTmcYrlTRJr620L744o3tTqW9PD9b881H++yhsrvH3Nb8wV7Jhbp2cql781jZu/f39vTdBxXxT2eoMYu9vWfiAKVllWagaTpLdwdLKw5n0LdRTnFZWFtI5qbiRjAu6TxQN0CrSHF000X4fAb9RTM5WpyFlhaxchC5aNkDPU229Ber5bvKip3bvLcNMQA+hRDINI12OOZWVLmxR3cZoFhq5f5k2dIq3BmzoziqbOjO0mGg5YK6ug/IiuJw9ozRLMCVmXdF0R7ax+ebctl2p4Odb6DLnCG9kOPLtbG3b3d2gGbbeS5qtb+zh2y0dEceoaOeNG3oGd2pebShGaXD4jyn0TweD+6sDMU2IVIht2UIrW0utoo/RPB0JIMWy7DpJ4utEagmgC7OrZFwHsdGdEDsE7RsFOAYZHleDUirhXu7XK86q/YFov5C+jGcQsuyUGM6DI3VxISQC4l+HLrY1Fl5uHOnbr9F1BwHCU66gQBFj/AAMOisyN/atWts6K6i+PH7MGRgKta3TE9CRWn049VwySO7k3OaewLQBFbJMnkmMHR5mmoqxDDgHaNhp4CkyFgsGEfrWqe3ivmhuBAHBMOotEtP/i1FoDdmFGgZ5xZshmWxH5rUmsFjdgTqRJ71SbMJ0AXTRfchT/Xm8R0Umaej2aFcbVfElh0rAbTDkOrsORwqSTieP1zt8kIDO1s3uUuoIiCQoUjD6LRyfjbUx0XTtMh2qTt39iMgnZuFyFJf0wYKDrT4gWixDcVNmVlQk6vnzU3mpY8mfJxLmF7AOhGbA2qecBQObtyFU2n++BRMZ/ryqGeUUyClidW31ifJFNEimHBPQC3zeJgiINqGfxKLuilGTYpD9ajJF+cFnwsTCsV2oXuToctGGeN/EW+ySRYALIxJ6NiKsietFQ0dZ7+uGXdXxc1QXj4rFBQTBQ4Qh8/HFE60WbEgOkloFhnuATAB2tJUSUVlLbnUGA4plgO2Co2HG//QhCk1UpnJq4UjNDKIc3Rm/G7/XJiludmMm8dIqzq1YueoicMJNlhsTyZwBKOBhg51EbRVXLN31m4AMc62NKli91KjKReOO48z1GMoNsHn5l1BjBefYaPW6Wzh3bK/fdDA1BHWBH+/p7mNC01fqxQd6GjXwQ0IMe2Qm6yaKELRmRpC55RPvs44NLs0QgKfofzCXoApRvGMt4H0zwDtNPhOBabxGsnm5DnLIVgvVfppit8g5lljFeSyEXwBqMGYJlKXQAMeMHtDV68p4SKAjVxTpCpu9AUYjUQGwNrlN/yeEJdvDHeQrGxu7dQFDClgabE+1UxDpw0TK5hQoktWVp83dkx/xUSEWoyjuswdPc+R9x+EpRWctYCNCnn3qDiqKxhvABVaY3KAcu8Gnqk+K0MD1qbYgJRCo1zj8xTWVGLXMbanDt1ca3fUD53rr3tctWmkKJ3nUZFOD/cP9kR2d4e5Ds+MyRqTR6f+S9OrXHKXGOB8DBhAljO1rULrZbbp+mk+I+dVI9dB3lVvObFNDCuUub61wlBIVcfiQwHLgroKEM0djpGV0LhBMWYayPQVcHcs7nR3wlDCAZn9KedrOZh6FAZU44h3iYsyHQMHGq6r6o2VeupmmdyBGnj4YI3sbv07W6QJ65+9J+8J3g1RJOoHuE+YyjojcqT2Zf8SJ8PCxSeAvTNjFsR00cEm4qbWsFCNCKDKAIv6hyaY+BSAIGXK2mT3Dyd5UNCk+1gfuQmack/9U4wM4Ohca9gHooqJlfxiZYRmVnM+w+qk9uHsgHwIiLGBTHxUadlZkXKvZq2m+QqK6HpHFjyj0UxFL02J6xM3R0wuI/13t8Z1Dyr+HpvImxzvTDeXUoWLcjj61I9mTxmOmnCCTEAt87BwURq4tCUUhl5IMwm9AVQhFtWVcFg2PfpFqLIsqCLNhPSjX9FESdpBDtVA3H2osTiMiuamRtWjfqHRCqnV5M6D76UgZZHDQRcy5loqmhyMTpxrvYp2w/c638jjG22UxtLt7ynoJThWnlSo5pODBtoo00Q9Np4DU8CeRpMGiEJmVgirvjQjddlRJxaSyyYHWqixW4LuNvmFCvXJzIdCSGLhLeqCQ4nnBSVNhQ461d1uo4rM9vZ0b//hP/7H9q//1V/Yr/7sz+z1dtbkh0xNnuH5ct4QtNxdeUFqh0+gAfbAHES4o4Ka+nrAHv4nP/ltRX781Ve/dtoq+hBQTKZuclfl/dGstWZJ7m6A0Dh5WgKvFtGQfGTvKJw7DWk2qgPJQ509d1TTS7jhsFs3AwhhLuzEzVFVWZVcT6J6+GRadQ6XOQ0yzXcMHcNRJtFppOUMLZegCvt1DiUKBAyOaCrJaGSagPZutZwg8Ky051eiPVzDKxtwmTSZcvpYV+QyytRItmujlWls9+8fre9uuhQGnMdvN/tHv5tanOb2ehvt24+j9HSywc9xpxvsp//237f3+9X+xf/9x3bpKEsiy0oO1dVuT4N1Y2BpQYQDwvfeIhqvFOpyYIdwtH4ye20gQK92v5vslKJvqaztEExzmGR2yrksR3thKgI/PoOgSIaT27iXCUZGm+5ggl73mZX7yn791Q8Wti/2xXumbolF+YPdRrIWKa46Oxy8wQfYr2+Dna+gaKud3mDQsbOn59rilAY4VsAzeYQAZ3VzFZ3ztGfqirFVYc8vtXUAIlGhyclndzPSRbueJ/v42tvdQ67Lq+sjocTg7+kekwKECIUoy7Az811qZRVYVp7sepvs9vRBGs++HS0vczvdMYEAKJssj5kwHUxadxBxnI8BCEbOtlZNSCMH59J2VguF53hp+8ZKLgN00dB3+9k+PDWKhSgfQOGh0p4tzRMryp2aliINbF/gRjlpMkM8y2d3B0sLj5wAxSRnjzsP0CXLV/vw4WJ9G9nhVKlAenhbWTj2CqF2A4FEk1Uuv5Vgwi2HjoaO0BeVJnNtabGTKzY5h9cr+geKcnQ80JUGOdrm7MogtxW3VXUPhWtRkCPMZzWjmK/2EywILt7Y2v66NQtY6nuhpBgBZRZCuSu1bp+fvnd6G/ESNbpOpxzJHEtZcRh9oJsh9Hq2ugvth+9bOz0kmgITd6P+ePsd05jY0HMPkM1LI0RExk35bkyllCUZUkCqzLele1Zu6Dw6na7pPNpiGmiumYiiq12VUSZfQILGiTjBjl2u06DRq13XvZ0bUOZOZz8xImJaYOgWu3EJ9KWGM599HmOsldhxR/Ux2HG/WD3misbId0xtPXLou+9v9vLcW9t6BACAIZ+TSQ/OqZqCUYQubhh35gjWZIv1G1q5hyIbivoOkAKQocJodk2MTHQsttsQ2JSi2/TcYCiuKfRlZTgCMvgamAgMV0MQqrFrt4YQ/TfFNM0ppmJQUjGUGdCNUdDLbdODqqHVAjrILIZ0N8BANO7c4RAN2ExAGXw32EtonmXWyNTPC59OlEeqXmjgMDwceMWQieYJk5hIBSumQRRa7nMAWMAnUhmpaZAXfNz/kvRoHuBNDM01OmGabc5GIoIo1LHZR1koI6EQMlhsvabXOFG6xy33iMwo+CrQ/9wORE2V0myIb4CJC1jLRI7PvJk0KSNyc0KF6khxKRdQCy2PUjtkq0AqbrzrhK7O3VGPeWKXabV2dMMQZ4lFMuVgZx8UPTDKAGRoJ7lAexwaLJzZunWWRkqTD33syXKMyABv0YYzYSafVUAfVFfYNqMMyrjXffqFMh8pCjRpnz4lMbRSJvkbcLTAeIFGz2en/0OTTT0F4wxwECqh2Rxzjnl+Yw9VkIzCNVez6Hx2Dl32nDulr9AScW9dAB3c4RZzL2rZNEOPRpPsQEqWuCfGrWFq3Vkk07tMa5KmCwAVkyXWjCahs0e2yIjEOwidH5jpBUFjw8TklRqbGc9oVUG9By2fe2enuoYalvuAM0hxWEz28aFgcVPAz5HqQ25gGQGmhbKjaR4AvKCIszA87mwUSMhQA40lwBLvUzKhLaoPKvuhDCUlq8dQ6yJZe3tzzO3SrfaMzbWci7c6D3AoCG2XoKN0yil73Vm3aBpZ5/QCs35OmeHsulhLjUidp6ksWb06XhyAUE5mookf9ZB01ENtGQ0k3QuN2ZaN7p4rDpRkEZEugSL3VJngeixZGVAFAAAgAElEQVSHW7TQmEtSMyKrmG3kHUv/HAvwIXuc/aKIHzws6D3i1NKxtwyapgGG8KudsfBpkgtrA2CPupIpqJxRyZ6mwUavzjqVAZRLHLgbGASRL4/BG59XsUSeL6AJpHTH25BFTaoyUVZLob2rtwotxlAJ4HydbJc6dRcADFkCngv8LACaYwHtdjOtwkEZR3GiQHjeeKPIHNOzl9WsijDtgBvggzKbt3QJpuHscwZ9t8tZelXYGIpE4XxK0KJ6HFSQxtmqsSrjSFwmRQ/gmMN0ynVFbpzjU0kfUHIIunsehwH/Lo2loiiE/kHf2WyjZfizXfxbPIYaKsaxaAekRRPMoL/SCO2rvZqmDkdXxWOkMh+4O+AcRWHpZiRXMhblCBWKDtoOjhxR4ECHpOO/XtDaBKJiMpHyXBi6aB+1C+uWAYDTZEUzzTCscM0jzm1M+6Aw+FaZ5XwIx5x/xiskYqBIc10oNK1y/uO5SU/h+ijOFqdpZrrYcXYF5VWDpMOT4rVQM8pUUtNapoyguQ06KZ/0cnDz30vFnrgrFj9Ljrdtb3mVy9Dodm0szrjwcBTDFplngMkMZh6JhXLGCy1HM9o19tTUlhPAjXg9I0qllmsjl5omdqAkHPy90/doMvTsJA52ZzgO3TePbxTgfb1chXQISmCSva0P3GMd5V00ZRadi/Uy8V5BlPx5MbnEJIiNKWBAbDkX835qWHlnu/1e+qypZ/T/b0b5vF9vFD1fSBQrJoP8DgoFTgBABdB5UTc8PkAZPLjeYp/MZQ96R1OeJXZ8eKtG/3Z+1WXYki0nZ9bZ9vtMxkRf/eY7FTyJBPaJRNyfAoShU2EHH45sVtDLxaoss/2bnQ11rYwd8hCx5f633lKUh3a7Xu3cr/Z65R0wKTFNI//hf/5f2C5p7U/+8H+xJCmtZdIzNyooeE83Azyh0kykn8NhDYADDeP7fLHvu6N99d1NFMLPaLLKyUroTUhTAsTTgQU5e5y809ZCQslL9Mup6HqYFrAPmd681lcr4sj+/T/4ufRsf/rPf2m/9Xa2t5/d2ff4+pPx1r5aWhzMlqtE42mc24i7ZZDZ88uz7dHZPO7t6cxeGe14YL1i4vNoH757kk6U5rcoYtvdFfbtb85CBKkqmxaXVuJyEvvRQ6Rm4LVmKhOIQlskvfTHz8+zdder3T3eW1ykVuxyNdxPT9A6ViuLg8V5YT98+N7yobVdiXtdb1ER23FP80XjyXfGtKuwvnmxKqdQB0hIRW8s8kqurR9eLnZXpRYOL/rM83TTmclUBpvtDCMAo+lZBSRdhkhurjStcbGX/frpmNj56WIMqN49HnQ2Qc+i4AmDk+0PiPUv0hRh2DWMrXJLX14nO986O97tRFUrq4Ol5WTXC8UqphSpGrW5eZa5AYL9a4+e0Qu9u8MbPVe59KVkLIa2jkwFXgXkUZzQWCkEDNt6jEIO96L3jUPjZgpKdya7NxfI0vcYdwz6XeeBy7WzMi3k9kaIPLpFTA2gy8q5unyw6+tvBMas8Ywfhz43egzptCeawFz01b6v7XAo7KtvX+zXf1Hbz35aKLagX2kuMUGhQOvljpoEaDpedIZhxc8FjZNkmcfWj+Sx3Vm2q+z8/FFMg2DopAmBfqbmWNMxYpIW62gsmW7TyGCAIWt2nJRjK0Jvtqd6tKjK7LWm8MK5kgIdMxjPScQdNyEO01J7uU32plgsI68tLfTPMCWJFoDT0d5+trfX62J/8z2RJNBXe6d3kkEH2EKRM46ipiX7k/I1+c8wxtY3g9VTJh1jsTKhTz0vcI3tVndqWphawIKA+sgUh2aOiYJmzqxdKGbTLHdmGk2KIU54aKB+jzolUlQpJp6wLGiqkXkop3qylMkTTIttGsI0itDrQtfRJ4ojI01MfdwcRcAdAPNs1uEkipZIkyjMXJg8mzU9M4jFxmawUSB4oqmCTwW8WeMO6TVxA92HdhipYYiCUWCh8jLFPQQYgOoNtZo7Hkqxsy8YEXBHu7unm8OhZ63QpUn3xp0xqp4QXTyAJeC1ALUMTyrXyI9nj5JzVKZftDA19lBv5QMiueB9uvhLpjZkZGJQp+kNvQqNhjSFTpeXDAeSWerRF1AdKWZ5lkWAyV9qLx1TVs4AN1/pw1xr9xDUmiaHxcG6HprcYHFGFAXrerZFeiqiSALXR6Mvp5GjD0AWxD2tEQXmZDTqUI5X26WR3ZbMEunD0INCRay2wQLP3azEGGh2x1K6KiY0QYL+GHdIGgScPkf9HhpBJxOzn9y589P7oPKk1bv2iwA91g5yA0yZkIK0sxv4wZLiTud7qZlRzJesQWylJtkkWV0LJZhMRadTo63nu8GaAOTWlJAmYiYeBtEKgAITH8BYGurUypyJkzM8MC5Ko9Eev3xrb754bx++/o3Vl9GiDOlBLbdTJncAipZmtktGuYmPTFEFdvN7maCxMUrjBoEJsI8Wa4ZFmZ1k4dI0atAiDTCGUkg/OCth9oBJ4TmCcDYWKwUtocAjYnMSDIxoPJl2YxbnelQ0umGa2Z66DdBs9qxH8Am8Ini2g9buYqniLQarCRgjEzMtNDkVvXYDQjzSzKmhRBxhDheSrzszdmEim7j2ktxRtxrxzHaa0WkQGxD9oCaeouqn0v3zrukXoFkCwAAYaWfGmV0xTwSMYNCgpATPhW2YLDsJWP1MlZNV3GuQpm2kWYQ3x3K33ejeh3Wwak+s1irAGBBEQzQaLmmeGVQBUmOMBB12o6lvvh/uKcOZabbkuXJcGLYQ9QIpXeTZIJFTKswwt+RgnbrG0Q2kZg0hOFvRTIvKvtHgmfY2QWinnMZ5Q50AmkT7h2nnMT8A5Ljk1ki+cCEXi8/ZV/QWnFNiC/CzuWfom0YmuCEAPy6sLiSnoQDZJJQYyhGdM5fop4xIufVI8OqFtlgM0sG4nk1je6Ggjtip4WS1UwSoXqeoh27EBAIqFbQuUCG6d0bEHBijaJeiOnFpQDHiz6jzBR9kmgkf2HOCph7tTuw5KWiCmlaXoKaQ4j4SEzAqd1ITR9xSsYYm0BcDnxHdBSxxPm9gFcgN0R3DYIMaaLkz+PORbq1ws5u+2zIDaYQmyzYtYpGAxHrjSANBocJ0i/Bs5c6htOCvLCjMVqBYhj6pBIXw6BRHEpje8bvZ8HIhVT4NtASyaXyKo+wXia2hSJEN5FRdBWlsLrEsFp5ZDpWIAoFDBaOhJBM6izGQrHzHxVqFpzqwxoHPVFIUXRa7JqN+n2lIr4sMF1mnbmHCURUYqlB8sZhB0VyoK5pfEluRZ3KfUuA7mVvKqPEhI4Un79A3YqRNrqklyJUmeeik4LBDc131TsuSC6ST5knmAEIFNw0mwAG0Fjm8YhYyCD2RuYCChV3ADdIJy1VUZugROiBSDxdmEo05gJwFB7mnAqrg6taKisPnhlrNheJ6XpC6IoUGtmoS8bd5aUwGcELkANsOA4pMijBN48PQPj+ZHfPA7tAQRbHdzmc7D4Gdh0nU1LIKDblSHyT29gBhY7XzZbRLH8m99PM7sz/4T/+J/e9/9Jf2N3/9GyFOFa6D0jxMdtyX9ubuZH/+6492fmkU/0AQ9WUO7V3hgvUI+iJ08OJoTXO12w0ELLCq9H0Pcuco+GzHY2KvN31U+/3f+5nezVe//LX94rcW66eTXUea/86GFur2zorkKoe2pa+swxc2Ku16q62KZ0uI6amhaoxWnSoZz3C3X28XO50y22MpDs1zF9nTh8YLxBjKYCwnzdv52YrjnWhfH54nO9wfrDwSLxFYDdgUHxQGL1OHKFNIe5zvrGte7XpprNoXVmVueBUusByYmKx2uN9ZHFzlspcUexUD+zK189OzlSXrPrO+gz5CRlRhUQagBb3kZrtksrIoN6oUE83egrSSrX4wt9agnxtX69va7k9HI1ItxnSHXKxNxxUmGCwFFk617aLCxhjHYTckQyO+g9rPRJULBDrq2Ov7J0kh8wqAqtPDnSjp6B7Qg4naKz0yhWVpy9Db2N+sGwcrq6P2jUykcgxa9na7ne2QdFaAjFcHUYZH0PE4se52U8QN8CLUQs5XJqMIn8gN48xqKdh1r9zs9bzaXVVYVcAewJxD9gmiX41TYnECdf7RmrpWIzqDJDe1qEkeos2RMVgLBZXLDCQ2DKy+1NI8h0FjXY0rYWlxQiA1NGOXJbQdLo6FNLWy469nWLvGM0avGOPyGofWXwBFOns5u1kYd9Ma7ayTtoyfjeEVuAOsEgoVbMwWmXzMS25FVGsawHHMFOxWQ9NOrFG016qmi85HRmiJa7U5Rx9yZ9ZAec+zWMAPxdf+UNgP59FeyXfcKHFVFdj90Rk5gCeEw19rmmU3fhhH1+X1LKrRnfXQDom+CIUboAmDDaaLGOCg0+EcglGyZUqivWEtQinnnoEF0wS40LqsBfZFtU3TupnGi+lmICMMPF6pOpjWcR/S+EBJowBj3xJJI+rYTPSXa86Vf6z/76YnAHHUD/IyXVc3apF1Pv/He4tF1WeCBGWcgoqGoJNDvtN4AbpU3G/kaHw9dK3jYALFlmxITTc8Y1j3CE9QRS+0NUpa91lgegld1vVY0JkxvPCahKaC9cj0Ug7tMB80rTHdF6qLAGIFkAJEAM6Sved/BrAzZ99hna8GPbROUYa4vHpeKPUXDXLB/oc9gI5Qecmb03MWa3oNC4AGYkRqQcGKLhFAtePUdQ2ejH4AOjFCpH3iZ8kdlYxdz/OD4gvYCuVYcRuaQq6Wyxm+V5wR8TMyA1RkBQZAeE3AQBgUeaTMzcWdymlSV42hmDrSVIdWaAbhzueqkQCcaCbRKQO0qECAFsmUkYmJ0yWJkCBWCXYGzr8aU8yjGn2AbzmzR5k0vuHaym0TBsSq3EQHtjUtotkMMzF1MKlh1rrEGFoNirXaJUx7fIJKIyVwGZMnrWmPb2EtQ9VmakYD2eH3gQkaUQ6A4m5GIEo2con79/dm/cVePtYelzShZYZOzwQXYD21BJ0e5RwU34Rml8zE3Nb+ZiMFPCPMONezhUmCMVUR5pYlk7JpaWLYJQP3ndQ7+Aa4JEixcGi+mczjfzHMVmigE9hNmTU0ZWiCqeMwhGSdJWrQBs70pLQkImeSWBJtJjU9BXAbVO80F2W3qRuPMmJtsAe5G9ijgCv8FdMo+oDM/UeQfAkUiWL9LiaK1L+ccVB1qaUjUcq3PkSabf68a/OYMFO7wbIaYC5Jy8hhwPflO5k+D/ckFFJ8CVreP14hopR7esPcXvXfRWRjnfHglALB3obRMckMrspjaxh0APoM7kQtSZn6Hq/fATCpCX3+5swIZARMgXEA1sCBe7TDwA2do5tXSc1CvisSdOQz1MMDUhHWLAakTEXpQ/h9sPPwK/lkMoWiE4YGQl1iRUZpaIMRw6tX7W3QE/w5ipz8TrNO0XcwBHC5XaX11sWA6JI+g4gVGIBiH03KKA7yFA2kC1Vp+BAO0wwxrpeolzD7TSPosjO4D4kOQShToprSPKqJcP2jur1tusa4111LXPwKesN0UMyKKLLT6aQCn3xHEIcsJScQ1CF2fU/XWZ6X1s+M+AlML3Q4fZoQsjmFexWFc8abRouR8arcQhGwb00ugmk5RtFwaioKbSeyBpOETaSdpTh4TtZ0GC7g9soGxUDCL2W0cWpqsGRnErqQ+UYeEdb7YGA4lLoTnuJHOppTn7JxuPBzuBjJGZShap6pAEV/yGdTc0VhgSmMJqRuFKQLhaaJBnJr0D0kFUG6N/NcwqCwNCKgnXxvLk0mikx2EcorLoVLQ3N0PnMkXn/X+/OVSFlRnNjG08Tg4Mjh5gHFoi6LWsNGcjSe50Gvy++hab7eXnyTQDGhA9CQlR/q63FGHyIHM59o0+CyQKVVxGaZiYSiP2YrciZVNLCesaUCgU2iCzrVxqMxZOLNz3T6MYg173lb01jYgJJy+W6FDxc4xYXeu+5GEEN3itWYfguXXRVIi9ZwJ60WE1/Xm80KjAddU4EDd51mvyMswztimkNoGWJOSyuJIQIZS9CC3HSCAx4iLwHLeRrYF/fQcCZ7qCiME2tujb2Oo13GUuvxs1Nq5/PVxrSwA3TKpbXnOrJzF9rbw2xfvi/tp7//D+0P/7d/Zi8vjQ7hN3dQNaBC9/azn3xh/81/+9/Z//jf/w/253/8K/vZZ6XQv7/+rrMuSuxwJNMxE4oIvaO9tlbfGl1UTDKrzKxb/HLl3R+OlXSIFC2ff3FyCt/Hr+1+z3cttIbIeKrbyvbFbLv41brbaN1aWQJttk9kEnW6w5EwsrXDtTSxuCysGdmjOAiulp8erMxi++brH2Q1L6oexZho7aOF/U1T/mu32lT3Vh4L+/HP3loD1R3jlBtN4armDt2vdHCHkxXl3vrhZmt3Fq0dutZQo8lif1B8mBVHaLDEPaxWVCd9TlzQ5vFFCF6a7O16/gj3QeuBNQndtiTmpICiP2hqOQ+91V1vAQJ7pa/Mdm3JbOWOg8bHxJw4jVSUeejE+8pp6WIBSAdRWZwSbeG28jiX5pj3ELacQWNjKp5qkktTS1F2u3ZWVORXclnweaCy8TMR4h9loLInOgXwhH2Yl5oSYHUPtej1hfgNGpVEazXJyTSc7da4tIF1S6HZM7lA8wLMx+VNVAUoZo9+cBHjhAnv7UrhQKSPO6diM+9GaATJ72wcfrBdedDzwVIeamZ9u8hQBfaHrYPMJ7opF4Ieh+Su9tbUg+jFHDgYIQm4oRj6ZFhChMmIEzV7vpepjt9Mvehv6HCZiPul6RlpTT9bEQV2vsACQYfjxhyAKJhWxcvVGTjMPubRkV0oeIQvBzRjDkz1A2fnrDgAaK8HnHiHwOICxowHYQMAlXK5xKiGZ+h01/KAFimx59eRr267YrYiNXv32b3lRWTn882eX3u7dKnd2tCqMrP6fJULa49TITUE0SIjZ2wgmifumzidMmGXKQ7UT5rGTTfFPIWC8IpuMvBJEvmRblfAMySTdgukDkIrASUV1g34NusuGKfIyuVmI0Xv1GpSxjpQVAFAMID1slgVEXvgzqZMNTiDkXh8Akdp2mD9ykmRbYmFPcCmLOg9q1bylM0UiMkwjRefh20szc+Ct7KveYw81KpurqAidXOnRYFl/BUd66btcwzc/xk0MreJ8OaV+4KpCzULC0n5yfgEbI6SogPzodBsQlemhFY0yUYjo7iEQsldhiZLsgm0aMiGiHoioN7d5iUOAkzfDJDE+JJu0DMjaR5mohAA/rizkUegk1oT28UYYnhBDtsG2ioTDKai0qDRYMPsUlzWbDVOumr2vW7hrJPVD5MJ6gwx1tzUhTKC81Bbhn3Pu+XPbb+DTFyaLj7bJ+0hsRzSl003szDV2ea0Wm9WaeoUEibDJDSONJWp6gHMaDCEY0qyKc3c6FGOUNQMgMxOV41mn6qqtoCBheMo7Bn5HDAjo1lz+rPAdtUHHm6PnS0MOKa1Mm5TLh/THZ4pYIdPN2FU0NCiR9bkC4ozE1MhxLAu3KODWmuNoVcuhtSc6DbotQM0eGlV3bCJ3y9jMjI6AZfWTo0MDTI1Cu8WEzlqImir7OlPmjwmQjDKMJCSiRK1y+ZuD8gGHVTvW7vPdb5QadslNLh7+WYqSfML+JKs+A1Qynszwt+DUk/t4p2Vmylp4ixQmZN/3Iy7PMZG1HEBEqIguP5eeZQMDojqoKldLANkJGeQWlv+HYnqIM5B6joGQi41iyRjAYDgvbuuEzd9PEXdyxVQi3Wq9ySAT04onm2+ACLARON5sDq5hz2OReC4zBa3QhW6NJ4hDLI2bw1aG4FNanEAdvxd6zFsJqEKdmM/itbtyRX8IYFR/D6YDJoaDqL0AiCx92EmSZ6x9Rs04cgRQCoTNOhERUHlp/6McisTGj+PrHNmpcsWFC+C+VJSKiqKeEXOFO5bJCpDx6Q2EjWW81pmOBgwKfY10BDpvDnBi8CAv4HOI6jlSNZG1/IDYmU0kDofPNcR6op0hGjhoI7AGe46HRD+/zhAUqsS7IAX5TTKZl3/yINqNXHUCeIIpPSUm6aNgouf790kAeX3bmNfN1tWIUVObk07bg6dG4K4Za44WooFuzurqqBn4sgD2WinXA8yR9j40/x5in4ZBS2LnFAp1nDfIhOR300jCCWVBgkzHZopGkEuH5BqYjVYqASHH3Z76RvZ0PCwmZiBWjhKwqToJgoBzaEex+Yq6vRTpmIgDlLyudMpyCB7Qo0TQ6/QncZomBiNY0HNQiROhI3DoQWyjIurSzk2O2OoOzRN2MmzYUwh4tISbjRZ/h2eD/b8TJrTohDCcttyLGWqISoKl7jTbGSiw6bIcjX0zikQ53ibGjo1gkZX3H5ExLwjaVooWPyy+9s1webRxBmMerNoptHluaM5gjbKc5dRj1MXWDOahGuo7IeCYmYkgPc/J766nIRdP+IOWk5R5uLlwhewgG4R9zXZQ/LPXVcTbdNJDx7+pMtc7bf/zo/s5bm21+cXvTMEzGyoPW7BNK9MYbNK/0yybHmKTEJpFU5P0aaJXWI1jepEYynChGt35G5H/tVsjwcKhsHeHQLLQ+hlvd1qJozotGgsOLgWC3NoQbUN2PhPxBBARwgsLCMrktJeb51MNzB2+umPiG9ARzbZaRfa3/+Dv2f/7P/4Uxvqq/3O+0rTIfKHxrs39vkv/l07Fjv79k/+qezPa7InBwpsN7t6cyTMOXRk1FY50tXXTlEI9+/fyHGz/e5re3OCnhjY8QT9O7FzXdldiWbubN9/c7Uo21t+V8j8qG1ebFdgklXZ68dnK8lwqkpRCvuhsdNDaNXDj3S4tq+1nc9k5ZkopkRkQCd/fbpaicHQ9Wbn82Cnz+/t3ZcPEsQPU2Pd1Z0pQTtByJtmtKKqLCv39vJyszKordhVMuCaaiZg6m60Jo/3hUV9K3pPXhDVM1qZMf3jHCILz+xyvejApnhnnb1eW5kl7HYYV6Hf8vB0mAjYy+9zgqwzxTy054veHaxQtCplmVqeY8LE5JtsyVmTyqg82hqSbUXR1VlW5oqEoEmJQspCDDOIgDDLDnd2eb6KAoW7Lr83zSNpaPf7So1OOjPVO6iIQsNFLldC+HXGpV44hRrgfKhFnbt0aEd6K1lnUDvjSlMWNBicQxiFL0uj5hIqZ3a8t6F2jScBxzhGUzxeawxTiPfgrGn0eRN+ZpDpbJyHV4viyjMi0eGDRLPg0LhJZ0ZTZzJ4GUaPWSLr8yY7fqI90Awl0m+IBSKN+SDQoCfnkfstXm1oKSyhQc5WN06dlqUgOqm6F3DZMTnFNfv2isrYbn0np+/d/Vt7eb5af/2o7GAuVES9Kj4oVNpZ5zXNIcDf5cJ0iykBYFNoDxXh7rj1+brgANtVkVxVha4qugh682xDAD2aKTXyicjenCa7v68s2+1V5H/zmxe7XAa79bldr5y1GON4UUJrS1Pj2Jys8PT9ocNjaIJuCApZU0ObYlqRqsFl3ZGZh76Uf45By6dIRQGoRG7ISRFTH5oesv0ii8vSZgAnnmuYWdLXWkfz6kCOTHjkUuyFGHqcIvGpLFMaGihpc4jVoMAcMJPjc6FjZGrJuU6z6gCsbFv4mRg4QdOnuORZjbPVMrPys5c/B6USgJTPoNCADdjmrqJIApjie8jMR3RWj3EiogN9JIvcqWx8hs3LQXFigGmEzju9UxuKTEXkLpomuWOhGkRuUppF/Wimm2TKjZYRw6FC3WmYNE3ko/boLhUl4vERCGko/gH4mUyz3nIa8cSM9BhpKrfJx56CFcA7cmMldPH8XOoCAd7c34Rn6N2iBSUqI7Qrg46J559qIiewFCAYLZbOGtxjmdpBve31ubljxYqUZtMnuAJB5B7Knmj0GYjl0B6XOyQ53pUKXgxcsICgeQCI4g1BdxZIDqtBWjf6l97D3qGN4+4JEAUdndeOAQ2sICK2YKCJVugmWVzKKYAYa0gh9YGcsNFaypGZvE/Aj6FRMU0s0qXH2Z8mhD3lrrN4PuAA7q6s3AOsQwp5QDEkQ2Qa05ByV49iKQBpYYAi8IM2W+wDt8DRPu1b6ZvV5BBzAXAaUiNyv3h9yTPmPbA2Hfx2YNrlPjQQgCXcIZ3AR9YGHgzUjgBhkjIBIlOrU/zLz4Mzn4FCYL2AG/8u8jkRTRnjSPeooGbU2aVzHKoxE2p+ljPVMBcERwFsoWEUAwtKOUAODSQsEUnJWMGASCQbcMd4tjzPlfuHNagICnYIkgq+L3YFfGf0mEEogzLWLu++wcxInazT5nhOqRuNqDdQQy+tLE6uPD/WtXuc+OnId+FZoJN12ZSeMVpcTBJxctV78Eg0iQ3kPMw5Rf3qYAtTWCyyhGcBdak2hqHH5JPn7JNHbU05rjKFBIhy0EjDEbk0uz5ZM2Dqc4Yc0Kp9tfhdS60ANQjZB6CJ8lWlgtUgUF4iCkfd4+utXkVlr4BU2DTOMsyVh4O8BkSR5waYsmqYdF7pG9y0aCGSitpeZxffg7PDBwhBlhUaBipjBHolo3rnmzoPdqRB9KLcW0R3Jz1gJBOhj7rp8NGhKkqg7ARcgKq8F4+UcNMdRqZMID1oGKEnVFL+DE2CnFH1kp1Ck4hOGoqiyIYvUza5H37kQrptOyP1SQ0fkzwoWDSIor/KSRVabqwNrLwcD4jSFBQ9mdBFEJQGDyL/+2xY2f7q1PBmlO9MI8kipAlm0c2yHgfFc7MdPlwEpQO6lag/FChO45QdsmgAPsUVfQM0qG4t25U6qFoMdxB3x5FVUKpa/98sBp5nlCfikfMcGU0rw4pGGb61GkRvPhVkqgN9taqqFPbNjU1DqMiUrpd5QwwilhY21DchllFeuIseU11oA3kqXSfPj+8d8pyxChbleLM/FyLsEzxv0nEF6zRx40CGxgXS+SlWRBuXCevmfstVg4b1kxkTB57otkXpjrLQLZjqbc9flAwy7nh5IPziiatz9FAjYTMAACAASURBVMxD0Uq2nCplPG9CaBUJvh50qWz5l3FCsckBhTPV5mJIsa4GEkpbbI+ff2FnXEQbDFFiC7tWJkIlAn79Dk60VLS4nSDaTLRUNasLQbPsudjGDqrdRiFhA+IKB/2M4mGNbFeGolAW+9yOIaJpD359/v7VxrZV8QtilJaJvX13sv7jB9Gn6ymU2Ys0ohwgFK7FXi6b0E5/5+dfWl239v03L1amkb27i6Qh/PH9ase7Qplyl6tZnR2tOj5ad+2tXD5avr+z1/OL3UCziJeZYqvimwow0b+Vh0ehG9qpSuzhiy/s++9fLDj/YD/96dG+fZrs4b60LM7t2sx2SCgmB/v4sbddtVfzjM6Id0BxhGaum1MroWhCCVdg9WL7h8jC7E5bl+95fbpZuNT2+OZOIBe09abGjr2xl8vF2iG102Npj58/CilNIyKBmGBUXMFak+3l4pOJ/ODTi+ZVB7amzHVtGU1clYr2fbcnYLyz8ni0NM4sCYgfwRwG4zAmu4294Jh6n1uinClyFc0ejzSBjnwrdy5wOty1x5FttpL8uzG028urzeOzaJtziJ46VqZoO2DTzf8O7ULhlD1YkCw23K5iOGTVwdrmpv1T5Yl9+813Oqe/+OJo+x37urXXS6sMP4CIcICKGNju7qBio1xqafK43AuyacvYpvoHOx3f692g+enXTGcPkQft0LqJARPH4eY6R5pIDoC1sSR/sGDirDZrcAEmm3IyayfAi6uKg7h6sGakGIYGA50bOhDTBYh1mHWgwUitTDhrVp3j3FmwUcLEpxPtktqOpg5nzRljDc4AgA7uIDTHq3XYkjPaNVgK0KduW1MJ7Y5LF+00FynFPs6rTJ7434wMVxs7pq9u4iZAUM3SQWAEVNswO0pDtaLTF8uH9oumkbsAJgnaMakndeZcajTeJFv4lJarBYMinIElk1haRRKMM4AoIBAsmU5F2zKQy8Xcb7UiXeztl0TP3Nmtjeybr1/t/DzYNJCZB3XRC7YYSheFDJOWBXfcyZprZ2VFwzNrcpHLbj+woCytq2lAmS5vtDYKIyZA8ywNJGSwDFosnAACzMfRau6dLReYhpMpJ5MmGi6N7jkfaCDU0AKWUVO4qZG4MRRqkhB0mizAPPI8wNBaNiymKTT1NJMhFC8A3Vj3P46vFHHwTtz0zPtuNOAU40zYMQ/hnqUik1RB98NmbR8DGNBMOhuGAdbEAQMyyF0j4pQDDOhg3S0VINz/HHoxmm+WzxTDFnLjDLIdrevlUJ2hIe8wUuotREcsvwemGfQHiVPKMFihWV3RMAL8Mh2atFeIUaK4p7Hi3MB4C5oda5L7XxNz9Hpka4eUd7H1Nlo3BaIQZsQZ4RjMJCTCDA9tZiB2FZRNplFYVNWi/UENp0jP7KZGAap9JhCsR5bBpExOvW7U5k12pMZXR/cWxs79B52O5pzvMKy5JSvGcVszz1RHEB4xPa5fo6Fi0iPWEpEUE+CHWQ7lUKY3ptgJ7nneYTot1jM94Z2yWlLY8jxbJ7+FS2hrysQW9otHjczS5VHvufeDgueDxUa0/SEgL1rvVUHx1N7c03KC5zuy5plMSbPGNBraLBphtHtMnjHVO+jf4w5zH6rMinyxpW09WQA3aQHM7hehyJ8JQCi1eWxE98RwT58RZom0fUQ1McWiIRk3V1rYgS7nCodak3bYCxxCih4EuAKEQScPa01gClnpaOc4Z2mQZKcj8B72wcB3wuxFIDGeImjkAAdw3nW5D59L2aQYDUWRFbFnZd86pFYA/KmYc0RrMI1lz7L3Q5gYnCWwr6iK2KPUo3y2INVQAi8DPpfLALAr4hmHos/KjFLOyi6TgoYa8X0k1+Dz56rL1eTIhZdK0qfeaPPHFekBDB3XvwbQTRMoPzAwnEqqIQ9re2vAaAih1isLk6k4gD2MByXThZoYkkgAXZegDYF9kwN/MDEnaaZZK7B9xG/x/PZtgs0ZRkPJz8TXQFIUvg+fWZMiZ+Z4hA06ZK+3YX4y7HFtVW7hCMMIphcU59TymTuEZ8+MHQNEIjipoVkHsJcAvfiMyGYwvXMZH98DIT7DJQKuYOnVk9d1Gobg6kvdS83uPbQVRK2wLrIkXVkQ4p8rbsHtazko+JNbLL1oGZ/yHDXVYVPwQbVr1KuJFsrB4UgnUyFvGOHu8mI9xiMWrQ29E6Ye/PvUHxxO0GWZrPnUSLM1xTSIQQAnmikf5jhxYldyIjVZCl1Xxs/fTHnQSMBDp6kEbcIZlf8otkN0BRAoHI4Ca2s3plgpNmgGM9d3aXoYuYkJk0goORmflxywdbKug3IWSBPE5DAumZr2/p2hioK69K3tCvIuZXmmJrZBe+NJVqK6cUGnNMoB9KpeE0d+f5nmeqHD2EvL8AllEd98m7xB35NtOxeZAkmxxQ4UBprm6J+2TE1ofCPOaomVmMiQTVj4lFU+GG3jGTJQMWlMU3SGfjlyidKY8/u5SMTDpskTmZ6NBODgYmdli21OqKIXsUF66Dg0nfxj6MlKQpPxEMWE23e7vbRa420ajp5AmaIaYm9GPeg4IhpItAquq1Ujy9+b+61AcLtoECg52Am44JWDwlBoOhVZIfQy6NjoNHLGC6WlhMYNNYWDA/MMTYKgVCmPCDoYU0RGO5jrFHIRk1lSP1g1Nb5J5VILTS+QOx61dkQ8QJnZ7ljZf/lf/df2v/7P/9Q+fP2dXCmhceV7LsDYjkRXDE+23x1EtfrmubZqNns51xYeT4aB8y4mWDqytp7tPCCGJ+JgsrsysXoC+XON3P0utL/7050NVthXf/m1io37xIPWHw8cyIUOjY91YY8//3t2+5s/E+Mgmlp7uHu0Dy9PjpZNbtG9y5i6egPvjoSBaK8l07DjvZ2//86ev3u1n/+0tGaJ7fHte9FC2Nv3D2gFB3v92KoAjHM0IxghMcG5ub12VNratZYXGrnL6fR4yuWY2tboEnK7vmCaFNjhEb1HrLV4fb7YKxO3BpQZet/O7j+rlL+JqynFgIMEg/UN+72zCVMTaB5Db7fzi6W7exVX5HS+e4A9wEQDXSTmVTeL9w+2z8lmLK29vKoBdIZ2YtehtYe0FQU0Le/suc2symoLptV2B1xk0fwEVuJCKRiytGW6CiBiWnZtP9j1PFsFfRVUexkszu+Ub7nDiYGiEV0LTTSaaAT+BCTDaZwJpw/19y/nxh7vcktzpglQTiJrby/WjaEdytwdjmlFksLa9mwFhWyeGdrtdL3aMF4tSu40jTpjXBMWdr+j8AJxnizPMAkzm9vvRb1dgzubx06gBWgujUJaMD0crQhba8bUni+1tNfBepE5TjcRdP/R4phGjyVAkwf1k717ZwPV/Nja2Lfe+C9Mb/jnpc1Y9wLITIV0PpwtUJOZVOLIyCQA2hT7E92r14AnM+JHktjqptbvHQe/7+SaGc92bYgVQZrghXqHBqQOrDwkFgyNteg9kU+EmY06w9nQqc7dvrlZP5MXOdmUpvZQDta0uOOOmiYwxXl83IlGPfUe2wNrIM9mS/JKqG8wN7Y06PkGSw9EYsQWDFebJ58Mx8tqh3y200Nsj1882mtr9vWvzzYQVcLPbVZrg8jQ9xG7ApAESt+1rU47EX7KnbwNZI8P3VjFOwVUp4kKjQcUOplFQG+T4yCRGW4zb2OngpN6gebsVWYPTO3YZW46Bu0Q4I/zk3UWKqqk2xx/ATdpmGmSUzXWTNKWkSis1UqkKxSg0DYB8KbU4nhUgYv5FDUCAJ40brCBuDtlXgNVkGkWdyy1CBEPTuVsGIHQsBZHaSejoRZgVRJT2c1iX0jyQf2xMVck5ZEHgRv2fPrvnK/8fge5fbKp5hSKqVwKeWy+v9WU8P3QOMn7wGsOZcCxxuRAj6QFOiWMAkAm7lzPD2XqwZ9r41z/zn04yKBLmaOAxVOnOpL3QPuHXjkiFzF0TZw+IwYaCWZtk7VhZkUwiy6uKSlrV5NZCkuaPeYmiYyPkPfhbDoDFKnhYSq/RRrhSK+IktxGWpJgkP60jak3UPNhtlRbJuYW7wzKKK8AanzmZi7QqglkR3gVJPozALA7qMyK8fDsOjlErtzHmRhbOPDGU60mmlrFHTjRdzKNJRKo1PPh3w2iQTIdpCjSJg8wt6gpqJ9cAoDDMAY8rFVRHSPMuQChFtFb+SuB7mPrVHPIWbwTpjbN1EpbWkJHpbYrTm5ewx7BQAdtpKJN+Dw0xO6MTNwLJ8/Y1zaFO9ECAdISzJk4X9dJ2rbrxPBm86IAXFtza4l3AmQgyzlFZ4xMgZSBxeIsEjgwjNxVONg7WwPPCGKu3MIDJIIvAVDjgxOaLrlJU8sCrwKeiNYJyEOOZSLzJO5PtKJBUqoZkes2dSesPz0S8jhxvYVmjA9sookaa5/6lUkgagJp6KDxY3AjIqJH9QFN8WSYW4pEmhSWDJxdRPgg90nVbwA+5RqxwcyYrcxySYmg28/pXrnU64I7a2/rRA3P/gIYQR9Is5Zap9xQBfI4S1H1opi4ercYkwnTS9D0jlbQxKEZp1KNmQqiVYytwIANk0Q0sZKH+XkwyJRoY2uGSLBgdXJOuC5Z35fzBTq/mJlM8Bm+ATb5Z2Hdkic+ATrh8UfNCbDAtYNWFxmFxKyAEZni3WCksZe4u0MM5/gOrM11tJJ3i9yODEu0xOhy11D10zGv9Ew0OON7rqndNHkn2cI1uNQRydiIfZdE3IOAEKsFRZ4RcrJRb9xKlqZOtA51wa5fkyB348i6q+U2k9T80rOfeEgcnoz8ncrjEyAZ1m4xH94khDpMMsxy0Ga0jRpDDa6lUfOGAUTD84mcg08mI40HnTFUR7i6NKQYt/S4BUFTwEF14wMzcZQkE9pqVehCl6EMdsTV3tq2lt6OBqiDKqONh10ybqUuGMfdlaWAppBGiuaAxktIh7glfjgWRSZ0uW09m0k8eEyDvBvWy5GWAWMAeM0yY/FpG3EFNGdMFWjk4NLTVEngzCQVamsS2/2dZ9q0TMCg4+WFkDpNZZm8yeGGOqewYrfXlI8Gk6KYzws1uBKFOLD94agm+PXl1Zr25jxxJrv8LqbPjO4R5uI4tzVqI6jyps2UKcJGJaVR1LGj2BW+O+8P+oyjbJ695JpJfoej0E4Zo6h3O+5QRYAyjMXLdgBDjCAQTsCFjX4lIENZVG7uDGrLwYemQI66oio7z3ZrH6XbUHyGpou8MzcGcrTZqQ9aq1xgvAvpbBXjKrCEPD3MWWiAuKw0beDQkG6Y6dxkc5JYSYEgbaV/OvQ6ecS6gWo8im6QHHb2i9/7B/bnv/yl3b7/IHriqSjt7r6SMdTYdHYqVjvuKz27l5qCD5c2KCCl9F9Fvtr+mFq1tPbddbUuLPSZDkVmz7feVi7T29XycLIv3+9tDHM7vzzb/T6xHVrjeLa7YrHHx5P9ZR3by3xvP/8Hv29PX/3Smm+/trC9WdvebI4rHXpDUws9rHb3NlHEM7gJRxUPh+PB8kOh/ZeMvV0vz1bSDESp3b+7U0HAgchEtdzlNrw+WV13Ni001iDaod0d0T3eaXDx8a/+yj77/GRxGctZWVNRAAeuFibhS2g/vPZ2eDiJpaDgW3j7T682Xq+KOXnz5Z29+eJelKxOlDPam8heWrQAsbV1Y8UBPXVu3/7rJwvCwcp9Yn2DkdRk7x4TpwQnaE8xY6BoIY/xZtWOS5XGDsYBz91EM4bK+rCbrYECZqUdKrSu6DGw1T46bWQLSQY1nkFOMevC2bKGRvhB4cdkqGGTXVSZ6Pk0VuyXZLuwMLiAKUDBlhQYcC1ylikzYimgv0HPLUXtzbMIv2C7NYHFmQN+2JnH6U7hoDRyRCFBKY6Wm0WK7eBidIooSOa7EvbGNlmIKDhvSFN1iUJnXvqb5QfO08ZNbDAbCnrLgtVeexxyOacDy2P0MJXyUbl0mRzRgvj0AfCKIvhoA9ph0epx2Sb+BM0KOm0ufmwRoMPvrIg41ygie6vrVxVmS3gntJftD/3UhmcbBozPJN7SngUgmEYmn1xjs83D2aLTTwVsPn/3vSXoGpfWunGvBoamKkwO1kFvRk+CJXvMnVhp4tGzT0SFC+z1Mtmb/SRbfIZnTcMa4fthuMWUk7MNlD6ypESmAb0OacKohuDxIZbj5Wsd2kR+We+mREUZyJkYk5+2ne1cI7GYiHwT0EfTdO1cK5hxpVMoMZUcAZPIiHMaIs9EzAjB4R6pIJr0ZpEPSEbchPIvMcPBYUjofWfZ5FIW1W/Ee8yg65x//hx5xjJF2lBz6tVoymRKhLO0wrhpnGjEhFJTKtKibHcjGlOKJujV9A80V5oqkj27aJINJfnM792MO4gCoHFU9rEmKk4Ng23Ce8IMhagdqKCcj1BxmW5oikxjuU2ZQNcBWRX0TqSFdGDQ01g2UqlboYp+k0EqvswLfN01OmO4h2nJXLYjRgsusxsYrwkKk0SclKU7IVpq0oTcG0+Pl/Cbb7ONZa/iSp2S/UxEDgYpXJOT7dE30Zg4pmxzgM4TJ2fAZKYvHt2wI21Bvg1OyUTLqsklP5smUG65XmPxeSbcSmEwEf+kXHImwBSxpUXBYOB+UDPJxwRQZZoJfVbnM+yCaLKCAlbvgs+GFnfV51WVjv5vowrzvZXJGOeahLiFhkeD0LCgVWYaxFwWTRt0VWVRo1fc8vjw1Ieeig4ZsJc5nzfotaZOioEWkOG+DGjrVOivTBK9jlNUSpjYc9sI7ODe38t4H3fmxapdanWL8YrHL6AbZDpLxia1XhTlYiFQt6CFpQ4hNos0DL4/XQD1DpNh6siBzG+aGOoPDRFYwjwXnjsMHFkzuz4T9go1eeyshaYBfOc9QQH17GpmsdzPAGlMnTAzG8j6FcqeWaa9xiqmrmHC6CaL2vcck3EuR/EBFgI6Rgz8AGWCxAqmwtsEFuBTVVk4ql6G/TIlpQYNTF9Zd6LJwtDZqOMwUfg78uTc9IsARxGxcyKAoEVkwo0O09122XOwO0RBFejp7wcQkB/E+VHgoizQYVEGaBllNnWNfg7SlmHAup5b3yNWqDXkhE9d/akP2Zo+5S4ysctS/VzWKJFPkomxHgAYANfQZLK1NxYJ00GALTS3IdRpmGV4jyhqihfoOZfqC0MWA4xFp1BL76r7izXEmcPdDfDifh14Fcg1evbcbbEvsshSak0a8C3iDjMb8l8V8gJte0QWkYhBiHQEAJ/aRKZxxI7pvNxiiCThSHyQx6BjGq2eTY6sYvbMyB08HkoCfAklK4FA/L0gz/HAYhF5DpOajk2zJ9dVXTRehm/npa84OlEhOjQL/78uegv7lA5vs7X1DtMbR4p0ULziuLcko0v2LlzBo/ogbgLDf+Q+hsUBiDL8fPQWM4YdXJSTmsxdVenz0F2rV5OLkQffim5K5lTr+kpRcTeagCitHNZMPNFS0kCKyx/ablfqQOYFs9G1X2jM8lzoNn+PlymuewSlK7WhbdQ8e8Aut4431Lid6uLQc/WJLp9JOkbstTO4xmgpORS8ORVF1si9Qz/kIcJRkdmP3n8mV84fXl80+j7s92psW0w/aDWUS8UE0rMo+Z2SwbOhueBotqG3KjKECINImk4cFplE8j55bqLq8jc4qGlKheLj6OYXJM8L/aiaohSUxnny/o6dqsyzduqrOngX1sNfx2gHl1tyj9AbcKEmBMBDFXP9gZANvVOnAOv9KiTWD285/dLL+v8SGsUmVY6OlipFCNRbf5+elDLJ1EjvnE2/2SpTvDIV5XtzUEEXUS8sDSUH32IJ/w7TW+IJmHBshg0SfvJdmXSSK7RiGQ6NFxSO6SMTH7+g5TQIBdlcq9KMFEnEMEDniazCljqPLWM6UhP5ENjj3V7TkR/Og9wj6wGIxYEdJjYPx8LeZbN984rVPog7hlFkbCG6z2WOAo2JNV7uMqGTJ3LnoHAsq/3WfWzHd3e2/Pjfs7uHn9r/+3/+oRoOnO12cWC//Jf/wtaokM6S5pdhbZBjBEBMQis9CpcDVIjidPLLtr1I5I6uAwext2/u7Jsf+D5QQSPLMWAZb9Y2vd2uAgJhZli1O1h1erBdHtnzV19ZnIVWnXCFq1TkaRnGOxtvZ0U+YPcdI57C0ZSObSL6o7LL99/Y81Ntbz6/s8cfP4oaVuyY9nGBh/YDUQ4WWVe3+szHY2Vf/+ob2+XoD836ZrVF1K1eeZVBAlWRNTxYhdU2oFZAzpXT4ZiUU2RdbmgNFjuVqZx6ObPKIrJ9NttCxECAsYMDIXd7GBGRitVwGazvWrtikMLlK2c6gA6oM9M2qXEqZVQcVSzIdU3h0dDYoPODuuJUR9Zloe9C8xbHmMtcNH9qZ7RQudY9RiZV5hdVMF51cSqaJFlsZRIJ6oW+ZC5tlasfsQdMiTDFwWSttaX1/QxXR8y/MLCGwp85JK5vmI9QIMHWmDn3MTe6WkSMxTRYPdK4gcgyxXU6aloeLQgz0WaX9mJ1/SSXuGGGzsy+xVkUi/vK6iawO02Dc02mifJA69mBzitXmDoDKmhn40SB0uo7sZ/RTba31lY7bBPgwZLDlzaNF7u9tpaB4dJcyC+MoiuWqQVrCaBSCg9cREUT2jQ2ojcyvZMg3dY0s7ZZ5SocwWHnpIIlgQvhzNqfrTodZOoRDZ2apbvH1A7Vzur6ZpeW78BEIrCqohjA4Tez7uYGUHI91DSRWAk8rrCe55+5Qzn7Fn02ZzMut2j1OdcVUk0sg4BfztjNLp41xR0MoDeMagI5B6FaFgI7XfNCA0bHytn40gcy3oFKKiu7CIdEqGlEPoFwo7GkoSUOgyKQex7HRKZO5BZ7zAZNo8pWCkQIb3JIlCJLd4+zG0O7bSZn7QJFC5qZB6tDCaaoxNACBEp3PG6wsIFyrPgXxRApmoi7Q2c/4CZn73a5W6hGgSxUpijS8PO7VfhRFqO186aSn6G+k39XQKjn/9EzkuNIYa1mBTMXSgTdZ9QMNMjQcjvpMSlmuUqoYyTR0OrcsrhFY3QQkz1Fw0njR2FKyLtT69xxXF+BdShfBdfI8xlpstGWVtQoCVNJn5TSeAFyir3jFoiez02TMY3W0oQKrGVC6k3qhA55iZWpSMPG9AndWLtEmghpYqODhEgRk1GMuEXS4rneENobUyBpu1Sf+CRRjCokC2PjsSi8ToydUB0jd4F2idYNF9CATGSPlfOIMHeHpWnWWucUlsExXpwAJM4Ki9Q8u9aYtppmApMlPAt4b5xc4E0re0bNu3lm6YLOjIaKhs7BZEyaaBZ4pkzTqXHCYCfTGmIZWC0iu0Ap3mJUMs6/id/r+lsa1k9eCYCrbvLDr0DWAFumk2MsjSkUTJteLYkLS3P8QjzkoR4cnCc3UnRuGRPAAiNWLJH+/Sr/ksLft2oroAfcsYGA3GWX53OeE4G7TTdZRQZwElqDs/HCmeEg1cheA+gQwOMZqFBxea5ZOHt+IUMa0VnduJH7ihqVxotmWLC+NJhMxsmLXaWLpPbGmE8OyIDsOp/cqVwtNOuIppI7R5nxoVOfYQlFkdXkZHKmsB+RrRD/AcV3TVUTBxEGOm4MxecX4IeDM4AotWfH3QIrqnAtdIym/qY7ivgS7W3Od9hU6mOoPTm/3NmV96E4EUUVEZPjDD3qd0BD8ehUNwIs4JdCigSusd7EwzyUs7OGMNTZuJYflFMsJpvuLsDl2HbRrDqUP8xzI/d2jxs9dxU0dQ1Q8NCgyYSF6EZE6ueoQ0F1eJeejadBj5pWNBar2Y1YPPmWBHqu0MrFJ4HpA0E3KLX7RLvN0lKxkmoyXEr2t46ZrlvcPMckRvdmzyeORCNwsUhVpAYQcS06GQWQghrSDOpL+mXFI+DBKdexKoX8gCwrm2/gYGhFjaNZgZqU8N/hAfPCQK8kfPdMKA4rdHJy1gQpcYPp7QUx9mWzO2X2jFGN7gnchlxMSzPKjq27VkXd0m+FdlVqwcuyvB+lAQSVkMEOCBg5cDLlwfCAkFbXVUKD41CBDkbByaHDBpNQGcoQ9s4j1AnC4DPP6YkTuzse5bxa325SBtCcMlEF3b/crj6R3IjEQoNxAYMi0Hf27/zi79rd6c7+5P/5U9fYUfSQpwilcntPmF9g7CMqzaZz+MmPf0sN18vrRVQVXBI9roTn7gcKix00y81ewH84cGXBpwuRHDi9V7ki+rRP7wrDJJ3vPopXkSr0E4QXSiANd6bmEBqjNJcyJ+D/OEwcrVHOKJuPppj1sNGLBDBAowHFI8dpQ39dBumBzBxOTHi08bU7sVeHVkURTzPN9NFzTDmE5M6rnC4mwUrZEULKZuWzSWeBRkeECkd+ONxFi4SOwxMCYFjQ53hgNv+7pIBHwxW7e2WghFouGNcSUMiMIOJxrkKRNJASExa0ZovZsYysCic7cxG0iw0g9Aj7Z7MiHu3dMRCNFR3C6xUaM1R24kNA82LZvWchFBeob3sFI3+eXGW7zwVxvw/sFu/t5//kP7OqOtif/uH/pLUaFnsrssr+6s9/aQl2/FAVm872eWBNCK0sszT2+BWMAtAw7+/f6lBrbr0dD4Wmd20/WlVl1tW1iiVQXCYLRGOMtyerb5GdmaCkoR2rSlOO3aG0vh7UYBa7wu4ejzb3aGrRtSRyWIUyiEEHVLSkim1sFzu/1nY85GZ9JxMdKHI/+p33oqDsDrkOxEs7ObWKy7e5WJDsRPW+oofEZOjSycRkfzpZFk+23wWWVTvRb9mrcdhYmu901vHWOeShcNGM0aAwNct2R01coFWytjJD+xfZQHEzR3a9dVbtc9vlR2lHaPphQ1/qVxt6v6iWiTN0sbFdbZgHK4pK+wjaHAXVEo66VNjn00SzeRN9k3VBtl/BGWWN5QlUSMqw3JrhYkYhwSUX7SyLWwE4+wxJgEcBsMvRB+eRyaXttYtk1c0+ofiLjQkjm9UpdDKywlCiqKzrJvvw8q0d9ndyY+QCFoi0DjauXwRivAAAIABJREFUZJB1nknHGgYMEb0c1oHrdJS1qziExIL8jb08f7Cl/d5i8s7W0qbx2aKo1OSDSdfQQhOiZ4HqD9AG/R9Ah/XIeQuewWedbJxLi+NaOl4mqZwlUL+C8KjzT2j0Wtqy1NaMkWXLWe8LTRINGRNQmkliisjM5XvJgQ5tiDFVhb0AuMS5tdrMft8ftY4B6DTx2/IfcRTmgJzQqWXQyzYTonW0032hyaEKF/L5MHkj+qiMFD+F8dA0Q1nGrdE1OXXjQBl3P26CdQPg646REaZPOW6+boyQ4dpcZQoeJ+dN5m80m8RnraHdRixA/N8HoKD4gNkBICRWBRQ2FeTedOEayHR/pIJCzhLklo7OZqGQBShLJpxxKV64ez2AG8oyAAufm4k8Zy9NLi6RclCkZFy5I4gY4OynaEmsXUMruW62TLJoxFH0k8PnKq0iBiOeEcV97dMlWCIyo9jy3KQZJJqhwSDGC3e+A1MI9LzQ0DWRlE16Js20pmkUz5rI8WBkKSFdKmvFrzHPL1aAuF9rAnLlGE6xic0+Px/mDSsHWt3mNSip0BbgjSZe9xiNHRmzW/g652wunwiMnbx5hc7DOyQLECdVPh/OntAFmSJnop9Sn4Fr+1QB4FPA8EJcRiK6LFpTZhg6VyI3EmLf8535q4AUQBTJVBZRLfFYoI4QOC0WkYO/UCrz1J0++Xw4bMqtH1oydzx/jqgSMQlcCgEpS8Yfam7NOhAonGNlguagSVVkFs2dNSP1iWd3e3OOUYlTQz2zk0XitQpUWTGJACBGGnBYYJ5nifESDB6aXqjY6NUxCVuXXIwTMnUZItDYhjA28PcQnZPmL5T7rmoIGGa4oUILDryxciYdk3zWtK+FxTLrucdEKaWu5Tt2ekdybAa8YNIKzd0aNxBCo6j1C6CNDwaaxsXmwXNs5YmsWCruB49zYMhHlB2vGOnBwH7B44sVxZ+jyRPgyLtkXUR2QekpUBKNKud9bz2MBctE25VzKVE1vGntLaQEsAeggJoVwWoltQLup5sjtbB9vCqE6fPOoHpuPhUE2wMOINnjnixyW/pG03Wx2NCmJqHtC9yqB2/EMaaCujm2NinSCWfjyRJMGcmwlhbane/V7K80rUTeATK5IRPxPrDC5PUsGvpGN1X2qwNHDDXYw8wplRifApIAZAB6OuOBm2bFYV7rzNMoxGaD+UB+Ls9VFs5QYYm+cJdl7i7li/POAZrkzeENMnoY3SkAEUhb4tJCTOkyXNtjsd84S5DWSKcpnTEgJoZCJDWxfvncnAFK4BLbD8mVT999IMKQkDqDPReIncIk3LWuAm+oMWnEvaoR4ycR4wzoAeah530yfQ5STHQ21x623yft46e8E9nY8sNkruK0PxFUVbG7Aya8A6hBcueSJo4mxJ1XlZ+yTaR4gXIfVbebyjYfLi2IuJBJblNFgPhh5BmPuLKWTgkooWhpW1pJowfChEU6VuSMYLkMaRrhx8tAYbNuJi+SL5xS/NJcutV7UYC4dEJN+N2il5LNmCaa6vGzsZCHB+403lXBtRxkNIJMC59fX/XvqLkTOulOqBjilEz7slSFNEgVbqZcpExEaJAUX/D2USjF0w8fvcmRWJiDi0Nz2GIr3CVN43vRLxcrUyY6lb4njWAAuimAA95+pu9Esw36S8Yknx8LfC7Oz96/tTfvPrevv/4be32++GRBOTXeMFHE8Tu6tpZpDxe5o4V+edNc0djyHkX1lU01F683zOTZgHbzz1hcaVUY7q5oLWUhjUUzh7b4qZ4Jxe9GYwr4h4MetC1ABS5yNh26FCIZhB7D60ZLs9kL63DaJpQCCTQE5kD36bCHnvskXcZQ2yXmtCc3BYCXDj1FfHU1Bo6+s1EidEpMs6EgEBsChTDNheJVwWSPu8Qut9FeQfXI35KLLqyVyda4ELIErQSTHXeG9SIc8yWmRMSqhCE0P0TTREe0VmWYcHi8H7rSy5ra8wvuo5mm1VB2PsMdVEHUNBsYAlCcYcntmtIvf/7btqti+/YvvrI0C+3WzvYm6ETrvM8qK8rJnlfMb36iqdr89NE6crTIdgp3dmtmK7LObuQb1Z1VKeHgiT7TMsyW7Us3Wmlbe/d+J1ORruns/m5vry3Uv9DenDwzEOOUPGzlXvrweGf5fLa/+pcf7RoddBncn3ZqNuqplVbv6TdnmTrd3ZfYkGjigO6iuSmu2x7uj9KMJAV7nWIfyl5v3esHARjTureHdyeLCyjpDg5kBRq90F5eOhkMyUgLl7LoYNdzbfWlsbI0UY9oXpMslLMrh+0854pEyKLediln2GoZxgfoDKUpgB7Xq5EmVxagDLMZKKluda9AHrmOsifWCU2HA2hyxWyfLVgpkv3dgTgSxTGPV4+YwQSj4zLBAMcBn6o8uHs2a4nmWoZfgaZ8Zo0cAkHroWrtcxo+GhTMTOBLkb2HwZObT/DvqBgccNCk0Xc7A3RD2KujrwCRH8PBIvRY6BgViYCluE+65p5GZrSmfrG4uPMznQDwOVDsxHWJFPlCVAoFgZsERPbh/GxlhukEPwtwjakRuZ4/6EydOdMSD0PGVMbzgR3pT/LS5Q4ATDLmQtftU1woZWg2xnWnwnEcWutwmw4Kna+c+dPa6aKOJlqBxsYlsbhvpd9Fl1jfOHcDS/NQE81lIaKjduAKIwwF3FOk6oa1ZUKH6A6KBHEPUEgHmkrmSIGVYIC8ky0rsav519BSh3bcF9YPoXXXxqYQLRSOsejIb8q6DCOiqkCqA2vHyLoZEG2yeGoEjNxusG5CGfNYPFtZuOaLjLelh3Lvej7hyei/OV/1OWmWAmuG2JY0tHOL/gqOImuDxgfdC9o1B4E1UJ06a8hqJtdSU2g0PJ4RBlrNs5BJBvl2anxcQkBTeg2glbZuGgL7hjxEpoHUBfx37E8pwiCwQXvDbwFGzzhazhphioaGi6JMhhbu1KCIbTmZ+gSJJsklEG4KyFSetaesNpD7/hPQ6wYhOL0Ssq27izN0ix1RziJ7lkzSreCTcl4aaafFsQ6UbICJmUw4+PRM7pg2MckkwiBWga1ID0CQccsD3VRATEdwIiYyCJolgAtmfDSm/ZZ3KwaK7rtO0hfOBjSJ3DfR3FsJ4IsmvF/sijYa+iEfAMdfcjaJmqBhxjRPjpKyuFTY/TRntpDryfulORc44IH0FJb1zHclXoFYIlytHVglf47nEZHHuDGtaFQLGBbctZoKucEJ/T0Aj+dZc6abYoBkxCOGsDdpTKn5XBG1Brc05oiE3KPvDJnKYuZEwYx0IFUtwbPg8OfEBVyr8aRQvmgis6/L0EiGQn0o+jYmMctNTXQEILwQZcO9vJm6MdVFI52oMtbaolkHnGf9AT7KTZj6FxYb1ibUBwLsByvwkuDBiVE32zwCPI6Wzq2yH2ka44DoNKZg3CNePzEJul0vDoTLPZN6iJoRjSYgGGAxP4l9t2kWXX6n6T3gnyi6Ew1jYgt18UDt5cA6fiJQIzUekjPnYt0WGcTaByjKQ356ZS17UrXfYumCmVTiUz6kPmEssFH+kQIQACd8Gh32OHyuVmvfMHnm6fAPCAgSad1aV6uq4Q2zyuUJvD81zhpT2BfvjxZmhX371Q9qXqG/B7BJ8EqQWRdnQ2aVvCpGgfEpBniza9Op0SZi/WDD8R4uVwsAWyX0dJaizC03E0qeB2ucvlcNZZRaChtIQFRvZbxas+yUpxplbuglajLnpEaR1NHONFwACZfeMyrxgsEgU65bdPPUtN7Ue2Jt5OaSyuV07xHWOLE8HGJjmogdABVdTsLBoOgXyQFZW5hjIiWTgQ7u5CwcgIBEemxqTjkZMzW23BLAYM4u9pOwKxyjyaJzr4ULwKrqEM6wyNJxUPweEgXq2jhisAbYm+ciYwht2iINfARKIC9ui4WKCZoC0XOEmPmX1vCVMeZGb91Gk5sBjkdmcGnoZ8vEgpPJg0NphtS5rrPlxU6NJRRGLgVRZ+SwiiB4VONHccpEiN9V7Uo77io3AwCdAi3cKKsgVSxICipeEvmQfA4aKh6uRO/joO+zLwnTDu3atEJ7yd0ikBdHI5BpFj7ISJD61BOjGIwpoGXx8vj9ILsupYuUB8nvEp/+k3upDh7X+IFO5GlisaIzZpvbwcr7O6svF7u8vMoQYMVGmwmLFqKjJk4Uj/2Fi0LpdudVwsS3I95eRjyfpoc0tEwyZc8PF5yXb7MMffI0tZ/86Et79+WX9kf/1x/b0/OzFh8NnIcy+wEoCnDf+yJVXhBoCTUT6JDzvDXhVWan5xfxUaFoSUO40ZXdGZQCn4YITj2oNwh0b3ePb0U1It8HN1+eu7jjm0sVk+WIUXrmE1VRh6HfJiDxNNhoCrn8sDdmy7r1szS6NIogRawzhfqxoX1CyWfUuuWPaaIM4u1OXsqjCkE02XCZpVwLiJ5x04uh2qS2Qh2BImFm7+9L+4/+g9+zX/6rX9uvfvUXfoqDTrrIR4ehiknofFpD6KAorEB6Pa+z7jr7O7/7C2vaq/3w3bMOnVJaoFBOoAm/N87tNx/Oejbox5h5nSqMpdBb4PZHkzxadnpnaVnZ99/9jT08nKw8nuzDV78W0FAEse1SGtzJvrjf+USoOkmQn7dnu89Du9atCixc6X79XNvx8WS/+UgcQmi7OLQyx1m3UxMdFISpP+L7Zz/58d7iObDry3d26wuPA5ga++z9QQUBrphVBPCTWlbuLFlbmy5XuwyREMv8UNoefn9V2N1hZ9999UEZj8fD0b756q+t2kFxoWhx5+PT6U4ZeCCp04oVt1Pa+9dnFaVo/pg85AX6osGq6s5O70p7ea21fjkDmIgyjW6avV1vVyuKyIoqULxNscvcFKnKZMjC9Hx/94VVMWDHVTmHCfrWEp0Z6CR1ApPW1LK0sCNFvJys3UHPMWgaqcSKfG9PuFdTKAPsyEVxkfsohR8JfFCBD3df2NifrWtvyn2CETAsOwvmi+hCaAKh8LE2KC407e0WG8PCspwYI/6M57nuCtYdNCyAISa4ie3jHiakLWsqVB9QCr3LDVoOjAumgpoMVtbVL6Iud7ebhfZqQZLbdUwtGLjQOwuznZp8ng8gD46ZeQGVKVFcBbSg222QKRhThXPTa6Lf8B0wEWB95ZVrz0A448Jenp6UNwg6mqVHabJkzY7dexLZpdnMOpgO26RzNEzuNursav311cFO4mHOg5HxG6MB619UVE0DZxu5rDRTtaZDuCeKGsqerZkaM2WHEhXbbbjaqklloyxFmmB0qWtfaxILqNUP5FoOKqxoCrmg+x5H7MVzRiMcv1F+Ajhi6BRoAs80/T5brSPqA2tFMVVy67eGGVYLRjbL0tnhzRs7n1trm0msn6m7icIBk6cnfgSNLoGtOMPSiDD1G9C3ux8A7rlQ8YLRc9TKPRPe0S7dZN2SyoSLmRlFJvcWVOqGIHDu88CspGhfe00taB5hisDsQFsbGA0KxjGz6GKHEr1oYVPjBlPcQ5ihqHqQkUNkc1JY1F50xkAZBf3uaRuIVhDtE1BPqdqi9DsDhrUf2oR+UP0mzRjTKKz+MQejmf8kaUBD5Ll8lE80NfpumobjBMz0k9Xo1FzXNSJlYIzA1oV66FomnIzlagGzBjoyTSpGQyEuy67NU5XDlEgTcoiCTHkBVfmcnnVMr6PCUW7obs5HQ8V6BHjYQwVFC8gzxxSN9QqoQT0JfR9JgULhZyskA8ilO4fOkKMNEwWdZ5GJPm8wEGjkYf3znILQWoLEmU7idA9FcB3doCeqrAgcwJZrOREDPAM0iRvlTnRPmg6+y9boUScu/x9Rb7ZrWZpd543VN7s5TURGZlUWWWwFgpIB2xeGbRiGbPjab+Er+6kMX+gJDD+BYVkETMACIVoiKYpVrOziNLtb/V7GN+aKVBUKmRVxzm7W+tf/zznmaHLue+hWae4o+AE30CbSuKDDtAYLKqjjLjJPldKUmgODn9STpwLBH2tqAdxmTW0MojtGMVt0QwKllrrqFjrYNDdLChAAaiL6YhsKscaSDlF+RJyx9jytgX0W4fHcOxrlPildywC00SQRKYPrJpMdD0WoIMxiolECUAjTx5ri2q4lIUNgzewBO6A9QlWOnDuDK9QwPaHseDbMULmhCocrPutqyIloQ5vMDYSFlavD6dx0LdgsaItvukFxBSAS2cwANMzLcEXs/Zx2d4xsSjsoO6fXWkLuDc8q8TsATLx/75oHM6eprHW5DfZy4Nk2X4O9zHppAImYpGF+5JQBJqA5+fYYrQDgMFV3noMx+86550yH8S4gSzyeYz4vUhFo6OhwObMBW7t1pxHpBs8LDdSuUtvkur1d7RXBdLnE8MoXvVGLrGwEcIFye1Ve7iJmcLpp6d90hf7LHs+7wCLA/DKBNRBxRp7owQKjW7LGkclhMMkMatj1dVFidkyqA/VufzODg9qc843vRKYjjDiehQCguGa5GUqAejdek8EPk3sawaax7APDwsh/nn2m834YBjHRpdanjrVTqzWM7C+N2U+7laqfho5hRzjiup6Djk3DD/iQwZpalTtFohCWgrjgD3ltiVXANTTwkTePUzAaY57fUw9AAXKOr8CiJmevzu1XAyvRKWewuaqytImO+bqg5G4E2GC80oISSpftxjmEkzwMNA1fGscv5ib+EJ44hlV3UE6D+sr/4NqCWDkwnnBduPBFoboJ6/DLlcImNlj+vN0dNAw4keKQRcNGCCvTvtr6SesRpzEaTOgYWCjTNKFDyzO7vNptiGmZG75wOMOsxXQLmy0EvQekq9zt/X52bbOhDo0fHPSI7KChCxtrwrPDjIbDzg8Zo3v0klusBbQ2DlRvIGRV8p1hDtNAFZUP3doh64VeX36KsFuovW1jR0j0TOigvrjiBcKT+jvzmXGW+vD4aDfaDvHyRh+l4Q5pxj2MX9DKWKsGOQJ9517ffPra8Qzff/e9i1IKXYoff5cNXXI2JTo9P2DhMAeNy2xVZx4xjSYmZO+JFU2txdNh0RsuhSCEVuGvdqMM9C5CoCkY86rV119/9MTnr//63xodads2dFo0m0SUgDIzgo8FGJO7LTeHw8umNEySABOWLgr5jRpz94McGskvLsChWyWwNUxz7IZrNDTyGzmQoDj5+6P3IiDbwvvQzzp3h6IshVs/qYWSW1c2rFiZkILmOooFn/5W4+3mB9gxvFxn6I/OJwLJZ1PDySzXr//4j/X5px80dKM1aGt3tfsZrpe//LM/0e/+8Tc6X8LgZSAAfU60w5SmCSOHvl/V1qX+4J/9U33/u39Q99MPLtq7vFVyiilWw4RTs9qSqT75a0UIy9NCxxzRdq/lRsRGpuL4oJ9OIM2pfnrrdCaWIUvVPByNNjclz2Sh93O4+v36V4+eUL7+9K6XLlOF5mC6e4J33AXdtwRzdLYkFGQQtV51edQJW/my1L4CJSQ78qjm8KC0P+n6ww+6DrOyOlXRPvp3iCOgMSzSSSWxJ+1eCREAHVrC96AnzUy0R92uIH2VHZLbPfEtj9oVNzX70jRGltVoN9atwOGQpoBCj1qAfU9qisYIKds81N2qoABEqF96ulPw9+ndZjECAc1zPe5mXy/T2goMYyikYzruSRa6AtB87jVMCg4bdE4XnmWmRRQjuQpy9Sj65yS+F7v78Oo81tsNKhY0Qgx/Vj3ihGvH1kpNFvbdNJdJMmglCsI0JHldzdNVTfuo3ntrZLONKsOem2c0b3SbM9VtaI5Pr4B7GEGhxbo6OoW9sa0jVxHToCzr1BZBd+p6voNZPW4EaFR42jCCGqabDSl26BvRzTiYnms6GWCzgQb5oHCnt6w6XE4p4DCcmearFg7QzUXOYeHL4DXWdWgCY9Jxn27ea6Zkp+l23sC4MFO43GgomeA06nVQnpy8weFCDhUURLa/JSqRSeDyiHmJ9UQ4+0G7JepotNkY+aIYnEArzSYiPxyD7ukee8Y4UlQYigpKL3sFTIN8FZGJ/LPYYl3mXOp69iHcrzFFqOwUyiQ3JAFQ3WtdLoOLeQpO9nx8H5qKqc/ia0B0Cyg12uW3nn2rVA2loeLe3HWswtnv1ifWo/JXnC1MT2k4yHgESEjyyr83eXoRukPWiKlvCZR2moFK12ExHb909Am6mqBoYei00HxubqQ2cgA0TClsY3+mcUq5f6bEMSWFHrdzEWkjNhr7aaOHYsjhYg9Aj9+N8R1TOShdNE52jAS8cY4gP4scBhEBzQ2O4UFBppTnHlrHCIAKDRng1Dr7DYj8Oadt07dufg/+eZ9xNEmAM7giI4mI+YrN5jg3DFRGdpqPIoB5QHXow6wSKn2AARveReA8Z4hTAj2t43dYj6tpcKxL6jW0wWQ8n09EFOEPQewBEovU0UMNMROmv0a9QQ3gYPU81d60zpiU301JxpW2shsoa9Qw7WbwZzkRcTSwlD3hioaI6J/VOY581ogG4B6Exo57EdpV70GbewE6LbuSOsuK5z5yMwFAmQivK9O41YYfDkc3pY5iJvIBAVMwUvFYzg0dZxju9USjRAM1Qef2PSc+AlCAZ7A2yEUFBqZgF1qYYDngCuvJLlCWZLEWetPr8X+gCXAuSJj1ec1EFqRrXEci0NCzpjhbmfoh3wrJVlYVqpi25hiJBe0b91/TFKkfAT97YipK3UaGAOFCipOycwY5G76sDa4nkRRJsUWW8HuYLm2MJq+l0EZjuuLIOvTFPIM8rNBVodgC9ruhwAGZ6BlkEmGKecQvOWt14Qjks9n4qFCPIzg0ZPb7O2c4t9UbrOs6GAqE/PDZ2QsiJo1amDkXNQ76Qd5i1QB12RTgkAVgOMm1AkDDlOi9TzRVlR1YDbl68Wxry4ARoM2sxu5N7IW4ljeeqvenU1zboo59ZbHyPXTZPOvO4QgXfiimEfsR1HMHbdkN2x6wniCa1cD5gVP5linJTzuWyHRVdO30NZsxl2VWMVixRtPyZJ6f0MnXdWkH1+42ai33Gq0RZzoIQyNc9Hn2eDYdqcMZQ84qFH4zXmD9sFdA3Q2AxfRoN50RG0VDTE1rbSUMJ7Safn/KcKac0bfR6HMt2O8YdrgZrQrteM76UT30X+pDqL30FxZzk8vLXgCYyT3LmUDSQPLwgthF8+gcSE/xQlxpKh4IHM2GFdtb2GiQUyNO4Ut2ksXBFPphTsJrcfjyTxo/L4jYM00BiIYTqsBmAgNtZmbTw2J8C5tmkoS1/bLaOIbXCSu4SUMHGoBoGSMUtB2TZqgLbMLo5CyK5scRg4e4HASbqA2mWDFd45+gXVBYw7TFrqxG36LwYzE4MmQzZ4EayXfCPdVTTbunEfIaDktQKKB/3a7XKI5oeuywin17ZNdQvYKYJVMUJ6MtvdGcyAj7pZtstsKBiYGHnZeYlLJJNq1+8ekr/e67f9SNbBsvZIbUiTWdfNeMQHbsqtGbgPygWWNSyaKFZsEIH7Rut9O+bRzCjmbvS/YjmySsBIMGFjGjN+t/pvOCNJPFyabOGnHT+MVwaXMiY13QzNoMwXS90MVazI59/2YmhPaQCWjQP5z5YYQampVfg2afRpAjisYLQTY0AKiJHPwU73YaC+rsl6m6hcObeJumHM456LRlxaZzYUteOFyWz299KxM4I5e4qwZCxGZjBN2hviC7gf7a8dcIakw0eWA5tGx/juMjxRlOe3xuFPB8FgpPbzC57hVUjJuz/75EutBIYKH8kN51IItz96zz9arbex8asOxu3RgUhUejnCBqUGqYbu+Uje+mQLKBkP2Ucw1n+EZw1ye7iPL+x4INc9I5O+i9n/WhmFXPk/b7RLsH6HGAO5lup5u+eyGniSiTxGyB4wGtL0ZI4dT28anSNx+Z8PXOOWzSUWcodQAd3zxqvbzZgS80zgAIq27nq/PqoKhxGJP9iMaqefqow/ODsumq7PbuKVDfkQfGhsrLrNozZckjb+340FjX053f1V0ogsmWrNTsOGAJYEewTqTDZLYDmWltm9i91I8vBl07jtZcawETgn0GMxho4YuO+6Pq3YOykYlWZ1YFm/1xX6rvKPg2p2XLIDjQMFOadMiDDk10y0BTk4XuecYC33T1LbbG+hWyHFfde6b7sU6XZVTdHtwk8LwyJbRhAvsFGbG4Pt8xqICmMng6fDg8a+xPLnAaKFbTRrdEblBG5BC2/j4yMC5YSzefFGnYzOdro7JN7eA4TlCse/XDVf2FPSToYG8/fud4iI/co7q2AYQz5QDallJ5EUZs5MFe+jC14T4wsSE6wewGjm3n/wKGkAGYah7O1rOgg8FU/oqBQM8kgEkUY6FRJdpoCikS79A2mga0ei9DCDjfRl0vFE/sd6OnUEW99/5A02eGCnEIRHEY0YVaymTCVjnOhhwHmhzejtiKMrIN2RPQ3iw8Z5kLci5jxw+ynpknLvGe4X4duizIDiDu0JN4/zD4SvX0eDTzoO/uyqx7CbTfdLJu1UNLUxmOmFivW0LiLExpylt1F6YsnJnUUbNdmZt97X///Hl0vMPzY+k8y5dzHNv7fFWORnoctOOe40aaH/X2djU2hzYyLWrdZul9uqujgXSU1gaSfpk4JRhxRbTK1RPHVCu6VthBUFU5e/PCwCJ0OxginlLhQAgll30a6qWB6Dhf6BNMfoVCRy5eWqm4c/2Z+uBuSMEsB5ZnCyZHTC5wMt4KIkveghLHmUbRyqRloekwPRZX0A0ApVmgzeP7r7n3Rmhc7Nc8r2b9uAAFfYeVEhM92+YD9NZ1uG8DNnPieDKMKUfkWrrYQutGMwSIYmMzW254KuuMZEBGPievY7O2OE+sX7MxETS3aCJNg3SPA7Af5hbZ5rT++vnFZ3RFZAbxKGT9cTE516B+O4YrqOyMLA1XoX+jpgKMMLUbt9vNF2BrorkEmBBBAfcaw8TL3xNa5eJ75fPRwqnwOaBOsTmMJztsWzSI1FdBx6PYZX3SasGaUuCPAAAgAElEQVSgcQNjSZTj1A28QDG2ayaB8DZXcoijAckhaUKn6mgVGFERq2LtGM030zEX9oD/sZ+zr0KtpAbCcZt7YmDLJS6FeegumSRSX9Voz23CE3ULYDAfIYMdBcuCc3TqbGRkHTTTH4xJ7JyJMSPNbDwzVV2qyTlHbxqmMFjcwf+eYLlBc8fBuQtqNNNSABDfu9JuyUynbX6zKWq53qyVAhkLoDQ6ZZv4UXcAiC92fbXDpuvyGJqgBef9sE+ELh8GbawEKMEyCEkmJ/vQvYL1QB42YCkcrMHAIdICGty9FXarLpiVcYVptoGXbGIIpZJpaLgIAzaabs41Ydpp4AAd3WaWmdBcxh6c5Ys1vBicYSZoR23uFd+EZ9RxH5l6N5yZmplJYhhfuvegoXWEC41n+AUsGQyJ0Dl6XA/4hUyGRsrAzHZtNwMsJnjWotp9NAy/nCiQNyqIfkmIUSkDMLTOOhhENnc0qw2GIPKV8J8I2IEpfxiPRUZpnN9OYbAhYjg4I4vjbMZhHVMheg7ALefgpujLuRaRMBAGYdGYm3LM1Yb5YGlWrs6xiNSj0NsX7aiNABmhaCO1QUrAu1Nmm3HAuc6ZBxAWxlDcby7SQG9IbItr7VhbbrS/RJJUVbXGhGmb8vBPFxjhNORpEn8WrNWfm0uaEOtvvClHgxCOPqF9tOkIqBZUhT5y+6CT0iDwH6ZjxHgYD9iar5BTphqJwqAj52Ehj8+xGmitek/Q3JjS+Jk0/x9zER2vATXU/wMV4tCOAFiQSAxuTA3lkpOz88U1jCKY/86L9u3BLoFkMnpaBWe8IC+FxpaCODp+FgbfhfeEMurMQl+uTUDNRreFHtu1zWAcDy4h4Vjs957+8f3shnq5bmJ0pq+c7bluHQ8mm8vqvDaaTD5jezyYBkyTeT6fvOjsCWjufho/x6FP4Ymhh00VAwm0tw0b4oaWxIiAppdrQuMfcRzu8Zi0Vpgu9D6I2fGg3fJw+WdM+ll9mK0dSAmIMNchxNpQgwKJjWLVzbst8CnAAqXHsdEuqBPToM2F0jpS5qUybdVF40ZXvmeI1IFMADsiNoZ17TgWR29EuHB4W/F+3I8paAOYIHAiQ6HecngMmHiziKgAJkPQ++zcil00axmHVBofzG34b175AcQQwLk9fl30V6tSGsGVvCqKXAq+TZzO66DzNJgBpcediycTZEdVpmKh9eIwoOhN9esPUN4W/e33bCyJKZMDxgI/u2RiUgKFk2+MRpOu4aC5u5m2AjaEiTUbjrWoCUBE6lxCTE9yTxKg0xz0Hz6f9UcPiT5A1ShzVbtG7ze0T6n2zaT3y6pXsnIpqtNV+4dHI3FssDxHGBZ9/Hjws34hNN1C1E7vp17Pv/rGJkJkqhY4J++J3pFe3gajcjQX81Lq3hJZAXX+QWVLYddpPF/UtNCQibm4+GACxNm3mfJ0VAmqVwIwQDOfdLmcdHh80pqXpuoeH2qDLd/98GZK9sOOn5v17cdW1z7Xj28XTzMwnFiyvR6eW0+6qwK6+arbiN095hEjVjSO1bDuqGzUlIOGnoYa9BS65qTTlGm/2yu/n3VgUlkyoT3qjgW2TQwOPtzRQzc4DwIame/MJDuxwcyMm+YstQca6l5l1dhFc55zNwqAZaczJkxXT92nO3EvNECxV8WU86Yd08E0UTeCCOOGt/feFsmrkw67xhNnGxRxxpFJtkJdGZXUv7CZRHb/ScOCKVAf64hMtZc3ZVkj1A+jbcc3HRbTlwVam6F7P4vXHkR/VgbFeG2s5xN5kSCgSa5b/+IG/3BA98i+ggsrE1LcVycNyAsW1gUsEL7rtMWVkL1bGtRc18KOddfL59C1EF9AUYZx2XhRXe4MuHQY57hQZBMcXfRAC7QZEMYWFDAzdP9cfd9oHt9sgLWqtZHBfH3xdzvsU/VMdKHAEmWQ7Fw8A3xabeKCAXQfuUaiNlmMYpOJic17yhmwK23Hz/EFhd9mIZvRyul99nNarND6YZB8MWTg7KRwyDVeZzeyTH6qdNTDAdSx1dvLpKFn8kRDmeraYxgU7qZEGPHc4cLsAhiGS1ZrIA5EqW78E5OKddEbRBwKl013xeSOKRt7buisaD5weIXyhDFMaMmhZe2ziNN6G6CvWYzo4obJkeWNRnQDlHVrapv43K7O/KHDsjfzvDDPqDc6pDTgkjj31lpmTF+KkHqYRptG9pknFrH9e+LEJCIA7tCGhcGKVdVhtMY9HAL9xxgDx85gLgXFy00C/8ZZuQHmsDb4AevTthLfjuHb9MJ7Oywg4+N3DY58ys0c+BkssM4yzmzeiXPRpiheP7hChsaQ9/cO7wM8NJ4mGdu8Jah+XEsAXvSVBlodFRB6S/SRYTAYZicrwApaS0CfKnL7ADxY9zO0R08boAQDOPVhklSwTwd9GM8KLqMNZog1QOq0OXVy+kKHhX7pOBRHGwSzjeuMaRIFKNNnez0A/qdOBYLf4c8MOMzEEQan6aVcE4fIk60KPTomyDb1AEd1BmGY08FKIbbGRne+XIAqk4qls4kZmYcZU+y1sDZ/mDrT+yJeGwOUmKzbkR/9qKe6AJIBjPCc4OieYshjs8dooKBJkrkI+E0Nm5jGHawKnlpWCQ7R0NLREsJOASTkzLJ+tAyvDJ/h0E+hOttohaaFfaT0oIC/bMvGVGPM5WbqFoCTO5EdrNvMxn7s4VB3AYphQVRosKE9c61Zc5t3BdP/3lPZmAov5Pux32OcQsQDlY6ndrl2nqbzypGkEHsB1F9cF2j5oiL0M+hBENsgNOBB6fGDaZH12qnjPnBWQR9OAabjnHKLYXM4a6U8LLThDN+HIUVxiKaPIUrGpC+cQFnHdkBl7c6dWRI20HK2LYBbsGjYX776aqd39sT3mw0bTXn3RJn9DUMu9OHcMFhzTHxxS6+0rzLtq2hy3y58nspgtxlujqKL0hn5kfWMZmYwJ6QJnDVmZdjRDBgeRR4nlGIDmNTJaLPR/q+DSmtjw3aU+0OsFUCCn3cBcsQasfbcbHDDLFsmKudIZKSzz+G9geTLFjbWqq5qTeEPYASGIvsm9QFAEjpRfhUGIP2L408w2rF+lfVOE4uL7mai0zTN+kWjCF0E1M0X040ED0MIPCcLqWNTBP3xPuzNdZtGmm8QDp7eqLeGKXSR4axEo+WQYhZnXWv/cFRHRiEIWBmbAw8N+glb9bgJK3TYHYy8nS8nNRW6xS/bNJNJMnViCokdvCeAOVlfpGDH5I+fvo7DZsZDvXjTvnnyosI6+Ha92VHVFutZYuSUNWTKqOmvEbg5XG+mHli/Gb7VYZpjeiynDdmVkTPD+9Lpgw7wetgKW7f7RUBOkVqxuUZQL43KPN7swIrz4+l8U3e7eCLJZujmn0Ntiw4BHXRzz2fZpsZwpc1AZ8EyVd2owkwhTUe1TgqDjVQXcv1Y+0wVcSace+uzmLhyEHnxQBVoW12uJzdkTlraYls8pba+M9zQjI6y+Xp8flfFBkNZC++e9eLcqSwmltskD70hnwXaKq/z9kZhGkGrbHp2EOy6LXB1o5Bu/HI7q1JbYLwDbdfr9ot1uNWQQUHYXCPDeSqQXhsjcTgy9dxyI01hsQ5gc6zy6D+2xKnAEry0oyAPNYedHQUR0htZ5tAJZ7SiYjoavrXQYUUDzCFD853laq0TYlIzGQBgIsLzxbVAd7erFmBJ9fdUf/INtKhVf/f9or0p3LNe9GgUNBu5J5mO5WznR8oIJpzdlQiBVfkwe6O43LBNT/TcZnosRz18+2st90J/+w//oGlM9Id//I2aXaN/+Hd/oz94zBwBsTs23nx/6hc3Kk8HAouDntQ0ewe0c5hz3Xc12tlUL92qp6ejDrX08vKT1uRZaXrR9HZVsW+1qw/6/vVVx2LWob3rD37xqO9PUHhmHatc5/6u1zViDN5OnarDXtkdV9R3NWVrMKXMRn9Xwtc5lW+nNzUwEtqdbiey+O5+7r/59dc2wQGk4Jkh1obHbO4uup0/q9w9mkqEs97hoda/+Yv/T9m+1sNXH/T8uA/d4pJr7k6RmZjvtMyv1gF0Y2k2QJK+ec78tGMzqpSVDzq0nc7Xkx6Pn9zckrk60nCb4R4UOfaGxtpRqHYUX7AhPAyyyUsAcQG+VNXeZiMggIQMD6pNCU7niwt3ikd02ffqg4bTu9c3iPlhj/NyNESg//2y0yN+O91dMyYaBXj/4GfH68WiL/B49ElY5pfK9w+qUkCu7dFikjRPag87nV5P6jsKg5O1j/WuVbpCh4bO1vuwg5pa1p80T5+t2cUVbkqelSc3jdfBoAeUQpxox+WDxuFVxyMxQqmvw11k3kFjn5yB6u+ZoDO/h6snoef8vbX7oNYHTd0rbMWY0nMIjtDmIS8B9MW5ExMUTMqYYBytK++GM6GRpk5yv6HLAgJNHU0JlLCY2DL5YiJZN0xBV5t6oVunKCVbEiDkuuYiGMtxKzznhfScTerzR/WwfDBGI3IiX9VQvJEXSbMHtShf1d1LnV8nPVRoNylKsY7HKZYpO+sFs61Ct8+DijaoTjTyRX7X6zkKEpw7u3GvOVl0x7iM5o4szxta0pgGoZW1Vp50dNy/11L9MLsZdGTDnOq8MZOm+a7bONtgx8pwHMyn3sWTmyIacSaz996U05bYlzTXaw9oweQPyhN8rmAE1CJ2qvH0AYofja8nEcPFexpNJowQJgg/uxNaE5kpb2oVrAcK6824x+7lEy7VlOIB4Noh3HKDSUOGi2FqZ0POFQxOTK/08ZMbSAsgLOKC3CTS93G/OONB+TluWVUAlQbW4xxjmkfxihaW9wJU9LlsDwCakk2Xzxlvx9t4n4nme4haCnCNhmlxdiSNS6rMdvwRAcD0lTVFowx4MEETXAbXG1bFwRYDsOHfyaHD+ALTEOquGfO8Tl9xLpHd5ikQRXKYbzGJBJDkGMUs64J3EpM85yInqmiCs1U9Lri4yGMQuKSquT/EUbHeqLuYpkJTNi2QSSoU/cjuA3xgTXLGo6NnycFecrSXm19UcCGR+mLGxDQrZc9D90kdaC8BNlKee3J1Kzc0DDJmA7cUzaHtJYatuyF9YjLUBGtpvTjWxIHyxEfcM+u9KeRnACiP+ImtiDqCewjYb7oi3ytHQpBrwYE8k1p08R4iYCoGSE/lUwXVF6YRvhxMk2A1bJRNU1CSUY8YSWLCCOMPDWRR+xnhf4FcL+qXXGmOfGGwPh7zKGrcfoCuyBR/VEs2bk9uZTgh23RqhXMUdTksKaqTHf4iAw1v7ItMGIsGn4zZ1HMMdNgVACG97rf6e8/7JLGPIYDaeghPrZlGo+umuccZGJ2fQYUtBs65qM6Fp6latBIR52eGui2cW8OTgqFFTBeZhJGGAJBivxPX56QZMMUMfSE9gaab9llpqj1XHWdmJp0rxkTeQ5Aw4NbKpBw2IlFg1Hp3NYej5mlR/3ZWSqPK6WAdNG5OGKSFptSRPf0tJpyOxMot1xiRbmhRnzUG5BPTymle7eXtz+F9CplTXpp27E6Nxp7nCh0k0YP4QlxOniD7ve7QRpl8Vz6T0EpSOFzM6JxcyzGEQS/OegTY8Y5kmYTxSusguXYDwzGYmEji1uHnLHrmDLV7FP6c64msBZffWtlAhA4yglwjmnUccXFTd85oAFsMXTCw4jykQQdsSKqqWW1LvnFL0SdwSATStukcjQIGLdDonRHEyOTzivTPhl21XYg8wQlq6xftWdAWIwOmxHjAkRo0FNH0sZF5Y4Xmaa0hFBNQtky7unFDgg4DExvsqEHkmV6h+zqdXx28jebRjrGbrs8TOQe93x23waHi+I8SM5C96acUISMVBzd2v9Ppet6mqht/n2KijJuMsU44xPKwbHEgUEsJAx8G1Vg4OoMs8pq+enrS7XzRq80dQNyRTMyRf2kL7HCCynKQh1ljd9Xzxwdfv+t1UgfNyta/FFVjxFA4kDXoNNDhQAW/TF2hzWZ15awyipQvOYbodPh3qCzotoqs0bWD2rZYw4V5UV4Vpm2ApFtfRgOJW+A8OF6FKSCa1S+xLfCkQQWdFWmxhu3uYqprC4ZY2Hb72zJwuGboYzhwPN2jCXETGuhITCXDQOnx+dko+vvr239ccx7Nu0Xdgk3C0MleTM5WitPUGV4c9KaNQxeKjRmEmPVoFNM0CqY5FOq1NyzQvmDkxwNpJaczwVI7APLgQYnA2IO/Z6MvvfkGZc9Nqxt8vgTIEgYBiyoaAPzXCOX1Jwe5RkcIYp7om0NiiiW6Jd7PVKSy0Tcf6tDnQhU69xp0140QV3KK5lGXl6ue2lQPj3f9J//lf67f/M1vdP3+R7WF1A+JPr/Meh1KlcXdDcSnPUVWq9OS6qcfO1VFqj/6vYOvyY4cuvJiXeTxIdV3XaofzrknfMeSjM6rKpYwGt3r1W6JHIB13VoTSOGb1pk+MsAjwNwC/lW3l3e7Tn77R1/r88vV5g/HZtK+vqs9PmvpmFYBYDDhTH2g5TRYc+mp1/MDTsnhGEihx8EA3bQ7j1FYU1gw8ZtX03p2baW0TvX44aMu185aHZgP57eTDm2pZPqs336e9e2vvnJx1hZ33c5QkgZV5DbW6ClKi/8FtbhqNNEk9J1BFkJ3YSEl2aA8wyyHZjLyzHYFJjnoml9V1XuvTWhDVMQdDQZT9S1Tr2wPpleZfkWTOf2knNWRNirqmNzkFCxL5+kYTfpPXaqHPW61FEQRv0NkxHy5hNV2VTmXy259NhZbN9vxXA/HXA0FAYfcwiSgj9y19mvrbWBkgGa2+axOzwZnSr2CZajKiKOIriwt2Qf3mvvfqSa8mEiQFrpip6T8WtP1XbpflJNFu+LAezU4RoOl8kljf1Y33sKoySOVozp03Qusk6Dr9RTWM5PdMHbzgUXPgkDQtMfJDtbTxCQTKn7Eg2RlqtsZt8EoNNGpziNF+9V7AuYj0tX3QfcqdJoYco29phGkNYpuMgux10cfRTQIUgfYBW1DsckBHgUx9NVLT6ZmZHHyn1uKoys6kt576D2f9NBQ+DBBoICN4uZ2m9WmgHyNXt9vOtR3DeOqlfy0adU+n/T8Af3jqOES+xeK3I+//n2fWd0P33ufLWnFnmq9XqDr5vp4JF7qTW831mGtBkdPmmQa8z5YJiM6UUxbKMgAS8nl5fNzZieFaUvdfNeZ6Y819RTcRuO2gj+Mc6x9dfEHnrPaQRCn76dSupoJM2nMaiPwa9kYNINXUtzJ4OQ8v+vI2Yaph+npkV/GqA2HZQBhg212ZwuHVgq5nTqB26Bdo5zzJAyzCUK50Qm54Y+pRHGPiYkHLCOUvygOHQhO8UUhBNoOPY8YJwy2TNEEOuT5+wLE5m4WbT4BVdnT0zDa4LUsD8kBFCNjEMYKDRsFL4CslZGW6QTlDLdszKLwf4VqSkwDQDFFoimq6Krce8KkKrUOk/DlQtXHBHDEhRwmCwYfG6OI6UU0rthl0OBB7eb3Vz1X0P5Gu3Fz7TvW6ASwHS7hta9ShKGhi2bCZzdZu6mGdIfJ4heqKU/KF9qvDXXMXuK54ZCAwsstQzIRkRemjTKJSnJ1y6wdzUSIV10HGhC2PIqsxw2Q34YY1HEElzsjEBsmx3xRLiMlgT2BHnbvaTwNSmvvi4gtgRI5UNDjII0R3n1UZyouDBbM7pjKAZyHA2gN7ZGJLGA35m6erKIfhbMQkXKYnZQrrwOzCs1pbuCemBA+w64tdSWPdcKFH+fo3AU9Gk8aC0AfWCQ97uEpU9CtdgZ4c4400SxoVNnneeqlXV1qIa/wMjsDmcYXF3DPMWgcN21uW4UmG4dU/Dyo4ckBHdZwAIUu26dhxAKQwASdffw+pnrxzyemvxMpwtyqpnljjdqNmWg145vhD8J1sM4vPA6ghA9rporsRkd20DBGjqifhRJvEvIh4z4ZWIiEQqUVU95cp+s1hi2W4DCpC1AHaQ21ETILgNhdxXDh5rrP7UkFW7HU1EVtQkMIoMOeNmU7SwO4x8ddYynG2/vl5+idzM6+3Kegnce9h0kSRkAMGxhJVDznBkIiJgN2gWm2TLWXu7o08hr5jgC0MDimbO+zmhxdu3XzIBRtZLQv+F1gWVBput3U8zNkbGMaR40LOAfrMeUZ3DlNwOc36Be5zNQXphRyNkCs2ylhfzc4CiTAfk3WMvsfDTnnFjKGvYrppq8fC/1wvusdqQrUWy063VdPiNl/6L/oP2h6AQ1xST8DMlK7AwDw92Wer9aY/VzIB6qF4DK0AOwOG1XV08atwXQeyResbmsOnQUYwZQu3u1fEpTG0CHGn+EYWkBnZemxedjZi4eBmxOLxlax0P8y8rcqJQPj9VXPzx/8Im7m/CaziwmjAP4Y0eD5O3hsHeYDIKRuTkGWOChmXGVx84ucM36vKuGw83kpkshiA0Uhdy0aI9NA0UMYKIz4Cpoeml1ulUfFP09kJ0882ewJmo2MGbbfsAJ3hhvaiP7qgHumCSD3xJOYd32Xp28gtnY69STPHmAuchziMkZgfZgUxQWnmXNrbx5/uNNBYyUnzg0100VsnKELAeb0mDpMyho4z+ySk2NAIoYlsjk5iEoefGg2UEdokp1juE0XLRo2JzaoxW7WoZkADsSUNfAJilSuX0yrsXvi/5vW7OIh0Fmcb3fHo/P5pmsUfw5qpQl0dii0rCgSrGnwl43oARpcDgLQrciVBMGNuI4NW/QBzs9xD5g4x0EXBkvxVTgY2BTRp9qLyhx3LKxp7qA4OQcIqg0FvDkbUZBF1l1uhJwimdeqTCGGqsHcBCE0+pTEdB6m/P/jf/W1/vYfr/p//x7NHJP0QiVCWNYsGVbrqP4akyWbZeC8Omf68R3tZKr6sNPhWKn7/K62GPWYhOlKNyX63CU67Bt9+/tP1q45VY11QxAyumJTsO769Q4NXabzmKiqc53G2pESRqEtmr7raQ9VN3LBuMcw8F5Pkz58fMCqUgvN3YousdTr55tdCNHpXd/O+v1f/9L38fX1VY9ton0jHWggp077Fq2I9PZ60culUP74wdEzV1PWKTyhlEI9DXOrPA99EG59aKzERNK6gMyxHxV6xqTVdej18trr41cHZxhieHTYF+ouozU26L4paqDSo0VxXAyb+4Cr79UIG6QtdA9M8sjJIkKI5yPLd7YLZ0Ouc2azV+tVASTQ+VRNuxkZADwclM3kAcLGa3R57SKctz5EdM4yaOjeVK216n3p+IbrQCP4bgMgYCPW1dttp7q5GO2l9MzXwWsJBoGjVyiexfNdqFhwZ0nVtEevY4oHh4Zn5IMFjY4CJCmfPJGZTNnvVVU7TclD0M7v7y4M17kLsxJ0hW6mMAF7V07j7jUNfRw3uoPG7hLazqK1HTgaNeJlNAYIlRKNse5069+18hmTQzgbQnPFGdCmZhjZBLWsxUUaNDW8UCKL6z5puGLlHkDe7OgHJhV3jUwSzXyAZlzo3K9abrcwvgFkRFaQ0/xwfwJzBzhic+g7qLPkgrEnFQ65piHCrIKG0Bb4Jbr6iBoCN3s7YeLGXoG9PowONHw0v7idYhSW6eCQLmQAuQ2UcAkZ5soOfEz7r5fObn3nnnvH3gv976bnXarbhNkB947KLdG4e1CCAc382UVy26R6O9O8zTo+lnp8qHW9wMiJPRYzuve3UZceHTDFaKlLB5MiHKBxomR3NMPFEzoau1XvxInQzLBu7pluALOcH5s2iLMClgQ0qsiXy1UQ8ZKkBpE+c0kx8yBoHpDusNfp9cUNaKDaYX5TruiFopkxEcs5gEGVpJlhogSYEmUmmW+Nnipoc9LpMjinjggKu6ITu8GVWikAozn0wA3WD6sMkyRHjrFm6JvC8M+MozxzlIyn8WPnosl7BMU0jQkGMDB2cKZ0sR76PM4Ns7aoDYqtsTEzKYCaOcWtKA+NIpKUlUYF+mLEZ+B8ipkRPgj2RWQiSgOa4yoddZhjDQEVyWzk2jCNwaQvD7CYhpt7d8/CNZcv7bxHm/9BFo3MVK77gWljBTDA3txHjIMNl8K5EcQG7Tu2WGTMeSqLA+oW7H7FCTdlYhrgLLE3SHt6M8uYvLae9jj+ypo+tFVoGDEMk5smJFKY09koZDMgorglc5UGMs/CZZxdFaMrplBR6xX2aOBs9vPAWWmKJpey8dnMHsBUsCx3bu5osG0AxYoic5K9IzpXs69YG9CnAzHmPvT2DmCFei0iAbIkKsLnoQTyP8BcilOalhqAkSYBlsUi7XHuvg/quqD/MSBwzAr5vdAEyahm4mYNKXTO1vTedQYI5D0Lr3uWFbWJVTK0zlxXM/2g4mKUw2SvDfdX+44E1ZcaCR0cLBA0ii26foy7kM0wqYMCzx1Ge57NemhhIxz0D680JSHFETENXA9qVzsLh+kf8SHeWuyJsZlkIsPY/EE8EURX65qe78DntiNEZAhyTjgTMuihNiWEHeDaOpqSe1Er8dCCiR7TXZx1MY+U4D3YFd+mirhMc72o0aHlhh4UV2LeC9O5yLbDpI6BFtpcJt9Bb8aVlQqAHoG6FSqqQRDX6vEscilqu+XHJBVqKTmJ/GztfFoAENxOU11HKLrgS/Fc42+IRAAiGmca5wrxhY5gtUfIbGND3dEoEk2F2WVFw2Nmy2Od6e31TVdTT6VqmbRQz7IXJBBiGY71/s5FXahuK13eAzRgP2OvYGjP98d8lHMZeQhga8tkugB0H3Vbal1RjyyDzYZo7D11ZQKMtIzmucDbYKfrwPO3yQ5p0psyX8NmODgdFMWeIrlp9FWMKROdrrn64TjK9rlBSEHZ2Bonb/Ue+0bMRQyp2EhiCsYm1bQ703GMYjD+Bn3CSYvDpcRgAjrRorpuVDdNCOP7QcWucUPnHDAzRYw1xwbDKLgofZgzAWQx2lVuilBx/o4iwGN1Gi47ZcV3ZkppbJUGj2mUpNP7qxsDXDOx8PWMiwePnBYapODoumEmtHWioe3ocpUAACAASURBVPUfxsEFitASsM1nGDk4tgaFJitjAooOcox4hba1sQGbPhMdvBZ4HzRbdmvzJhKkTDMceLCdHM0o+YsGdfs7a+02VUZJZh8PGwcsE8bcjq1823DRjXsEgpu3mKLcHXHAd/J1T6RbhzUCZ2CpOxoPmkY2EYyOmMJu02vLS3hoRwCEEN06cBzK3GZsw4bNveB+YULh1+QOmsbLhghCSHQMuTl5FPWYVWxuvjyJHEpch3DU3YTW6ERAAT2KxKQiNBxsDBShcVc28a+LnWCpYIHPtWZtI/j2r3saGs2ISwSaT8KDebChTEA9nZng0DjOvr7WbLBpM95nLfI8gYRtjwvaSw4LW1izSHCXTaXj417sRZ8eMc646/MrQv+wZj4yNeYApEGgiZ8zPe4pfFb9cr/qTz8s+uu/G3VJa91SsuJGu2uqqvSUQS1FfweCUOpDTaHHNGbUwx7di3m8Ol8mvc6tinav32/fbKiTHg+eep6vib7+5SfrX9/fL55iPD8Erx+6hRuJNdfrK1TFXNURF8pc+TJot891uUqX7qqm3Ot0elWb1aoaCro0AoyTRc9fPTorsalKfdXedXq/6OVa6oqObrrYTMaULYyd5lGNIzkoqgrVVRyIFMVp8WBVEI4lh2OutqGQYR+BYVAbncyXz9aXoqk6NJU3Q363rlyKeKLCs7imOBcnemoWu1OyPGsbGwRQxKZNLieNWLHbBV1rhb7Y6xefPnjCOk431e3eB1qekqeGnTfddOgIWKN2fyVfEYf94WrDj7Z+Uk9jpp0GJu3LRXnzwW58HMCnc6ld+6J+KMPQxsgtjQj0kwiB7mY0opN2GVNRionQUHN4UHTjLssBsdwrT8VtDgMQBqJq6/cm4nR4Dsjw4z4vNxeCGEHchlw1x3h+d7NJREpKfVc2GjFnADCpagMTI9OcEqOh1WZYnCnTcNkCyUNKgLmo3cp5hjc3ZO4Fjctbf1fjc6LUrYNyE+ZsjnKZQo+8rKWn9Uyj0B1hLkSEsqOEynBg5Vlc7zcXlNP9oLqKHLdhLiNDdbwaEHOw+kAR2qjrKbAAAgDeOG8w54FSiNtsZhdXx3ckta4DoCT7KBEEufPxlOJWR0PCpJE8Lrvd0EdyEzQtla6nq4oyHAnDFKRwnqsNQNBaFokGjFDIoGBKzH5CtMew6IgeB6OIMlF3xd3xpuO+UlYddT6T8Ym+Egr6qpdzqq4ncNrzN3VMPKDxV4Wy8Roh7M4Xo4qIc//mzKY440wrhv3g6VmwhTg3byMZo0g4AmCm0WE/3KWLLgA7UAPJUsYl21gvzxcTmwh/Z8oAVZwdfsDEhSk4OyRIefiomWo6QVvkTEqYIJR6KKX3y6jLTK6ic5tMAQVkwUYmzncKrcUACPQ4gLqYnqQGDQFFrToxzS7AEU8ZkMjT2DCF5MylmGLKw2TI08EIqGd6wBmFP4QzpzmbNpTcwDnTSs4Lm7hgfpUoJz4MgxMXqOGgxSQPerb1hXwunmnuw1acuz2nwfTEF60Y+00AlkyvicfgPDE4tGlS7TVgQyL2ylyFzYAm18ZQo7nvO7uVRpyRKY0GyXNP32gcuYa8D+MC3HWTBTAYwBiNVeR2Q3Vlzw+qLZRGiumjpTiUt3ZthbbvCCkYZ5h0bM6XLt7RdhHLU+vCP5kcUce5lohr05ZM4oJ1hPRiRVPGHkAL6Y6DxyqcL6lb7ylGdeSbhvmRtdD4E2DovIaREvfKWrAKYAiqsreV0AX25AIDrNKnlLGnbaZG1CqAzga7ASyhDWMEmBEhEYAX180xrIBZJeZSTKdgrpWb0cykheePpoQ1r0zdHeCI5iS+B8wJ8mSZqlt3CzCCfpSaNkIXNdlcC10tYMno5xfoZwaw5998xsyW/zCloh6zkrFgqoUun3ood0QDGZh1mes0zeroWse7PQAcjSW+UzwjNJQlTayHFEy1okkMh/ktdxVNKxNz6j48DDAiMjDEECfRCkhjQ0Tmmp6ERIa4I0EwncrUYbjD3ssOvwH6QFyc09TkXGf2Mrf5+E0ALOUR6YLJFs6x0zLo+xO5n0xT0fbGWW4Q2E7HAT5CZza1e/s+QX9FaoJjNe7RYabD+cqZyPthbrNC2zawbvqbqh0GceRQ8izzvDD5C4mX/VusKYTOTZPLOsecJ0yIuC5QQmF/AOpCL6cvemwzT1nxVeCel3xnJu/2tOAZAFxEc4nhf6P2ca/vfrpaEoiBZ37vIiNyxgQOiRPNcmTN4/cB0wa3dz4fsVIz8WzEN23SMxpgwPHO0pEwBgOIoYRhwOfBW13QQPJgIpDc8vK2ENytdwznHUa3G73PzspMD9dErZ0ew04eZIkmy+X6loXoq7u5bjK9opDnIfQUHnHvHke8ML/xIigrdZ2j0FWWhfa7nQ0rHNRbI5JddetuKhyADc4QAa9+oDeNnZ02Z3QR0QyxMbgwt2FPTPLQTlozxOumiXb1zlM5aKHW472+BMbEAnUgcyAXA1oQDvfdXrfbNaaj5jBTiCDgXoz6OguI96bh9cGJSxk5dpOjOpi8epKzRRgQLYJxUN1g+DBvroFhTQ8KxQTTpkZB+vyPUzRPQmNqzMEBN30jFbtR5bszgufaNi1xBrgeRhNmCi8I3LKamsfGyHVmkbrJxxq5Q5cVzqduXG1sE1PJIDTxNSMQmhOK88zhBXb5ot8I7RefkIazpuFyfmav3Q76Wph68ItcfxxRA1HEICCmiaEyjE2I1zLIsQWxsjb9WUoyLDGkwd4/4grCmCfcDU2R5sqBuuMubKt2EMeY3oKimm1ImCvrw1pc0OJAp4hmYH4839E98cCHVTuH/8w0yYJn6LysS8TxYTZENAtrgIPSJj4grQTCE8Jb01zz6VLd88SZeKBcfG+aWzacIhl8AJ1maBvk2M36p79I9M//fNVf/tVV/+o3Dal8XltscCDDUOpojOD4P+aJ/vABujB6grv2ba7p1nuaeb3N+t211um+1zE/6ald9Pj8qMu46NoBckRczWcmZpr0uCe/t1FucIBGudXpFJPg6oApCIDLpF0Fol/o3A0q6kc3d/3bSS3cz7LWgDYly/XxeWfaKJ/30wG6Ua7b0qrvr+rPLzF5yWq9ns86d7OdXo8PAC8EXqONCN7w22fMpdAc7PTxFx90aAhhh6pe6jxCaePZmPXYoAcEoS6d0XVB58hkDOdPKLoVCP+k15d3ffz4aBYCew9GRruk954Fwm4TCp6g/BBmYSDLy6Rvv/1K9yu6zL2BLqbJRJfcuC/ZPjboO2YxgfAO55Mt8q/Xiz4+7fT4QKwGax0UcIi8yrQxFREjEfR/AAB27nOURa2laFWvr2YG4OqZlQfb1xfoOQBkxovSLOIsbLE+Xb3HBThbq0lBRqG8Mo2vdRrvdqjFoIEC19wKjGiKSu+nm/eDKuuUtw/OSa2zyWueqIBbH1ELNAAZTSaf+V4YuKvWSW/EpSjX+f1kEAdWA2HfZFNVuJ3ON/W2nceM6aL+3nhCVjV7o6w2O5pmXW8voS9Ld0b4TfHngMM8hUljT2HBAd2qffykwXryV2l+V7IeNPLL881NtHX9CZKB8yY9ADSikCdjN7J0ocJRLBAFMExHF4lkPdoRL23V32jewzzC+AAqGVw24Xxj7uKBOWBFFMhJ0+o2NqZCd5efwp0Qym026/WFprUyDbwsJ+0PVF40KWh0mHyHuQhaRoqalYJxhTaXa1c2uvSjX2+ZL5p6cl2Rb/AxkE3Q1Mekj4Klagq12aB+gVkRqLKndEbnwxmYO+kYGdxhMcUxIwKMbJTGTO8REue4JYzx2BewpidnjcmY4wBsghZFNewTn8m4qBpczjQsTD5YbqF9dwDGmjhugiL9fEc/FbTmP/iU6bmWfvNdryvfiwKJgotzCcomgevr6EkpBrm5XQOluQg7fbpBGmblrYYek3/YCrxnOOmyLjibmY6ZCjaFiQ7FPKYonCu4GbJPEDLu4SNnHRr/DeS1vpdpENNGPpnlJkgkNjbWNq2jqA+zjDCdY492PJYNgXhfaKQ+2A1gcE4yyzFrZ8FNEUAEmU7o97nGUFO/PLfbENrNK3ERfK8d5wnTQJhdOU05mtDZE06MdZj9FWmnfZmrG9ctTuNu4xVqi1Cdhcujp4uuG1cbRXEfrkljExeuGcA0QCs2MtDVoUvuKppuGBXhjupJ1FLq4qgS24CZVhq+JrM/IzWQp2DFTkUyq2SyS9tE3YoGlQZzG27wGn5WMf2yIRQrONdtjrw7pk7szeQZrgWRWCHLgobLIMBgGntQFpnWTO4YVKR8Xhox76N8r4jP4J54rVO/Veihe9VuZlcVD+zBqWmVAHjUI+gko2iCGg1TBOApAutpHgEmm/SmEcCMw9xxbrEeYC+hM7Vk4p6pGzdt2hap5s+EnpLJEbE6NoEJcxuumw11XCtSUXGPyBShmYt6/jKxRjnXV314xmth0LkLXSrrjqEI69rZ1o64i8m5WTA2NkQHPYcpTl17z+8ZSjjNIACe2WYy8We3icgWmCOAYTBbwukb4yUb9MAP8bqg4Ws2hiIDNFqbRTXO2XaKxpF7dUPkhttAKnsZteOqqdq53iVXkSZs8PQ34lhcm8EYKpkEA1xjZSbdwDsBUj113JyVHSEX8YFcNDKtHasyzWqzMfKPAaA91Z7dZEJpjVCB2PfoHXhvNMqAAOQumhcCVRZJGZNkNP70LDgHp6kuWbVRfUdHe+yQ6hHxwWtbWUCPkGjOGoOr9B6rabSdJ5xM9tnX6S+QpO0x7oR7BeuB/gAwKa/V47dgORrXj+kukplGlznRK7FXaxc5uTSZ+BRgkFlk5WoO+s/6Rgpy+MauY9zp0jGHpRKHdIRvsk/h8MWYFRTvFH7MMZncUEzf/E3DR5Pljh8OOYgk1sK8L80kYlqLtTfr5GHyJBGUkqYJyitZezbHcbDqFti66dlivLo5R+EIygFPGLQzWcgQCiE2mzOflf8wiWzKStctZuOrT1+70DF1ZZr0diHoOxoy9IfulWxHz8GOcBxrbAwyoASOapsmGmW353ddz2dvQJgFWacI/ZRLBCUVDvdhZ/rj9XJxs3S5XPz7ICwV+pEONOBu9y1bUG9xF/HdQfpDf4iG1J8ZZyQaRtwoubGbRgNNG5vX48Ne//x/+O/1l//63+jv//1vfc2h9KJ5pbGLJAK0J7jVNqZ/YX9+vTBJo7FvdDm/eeLIW5tGux2IpqY6n2fLP/Ohubm5wnu3LhS8JDSt3AsKQZo+GnsLr20tzQMWDoamITOlgQvPeoSUtL0mByCf3+vT02k0EKsSh3oDZ1DCURAhyA7kGJ0qoa9Qf7hFNOU2WWGiTAQK1ADehYN5E1fzrDAJhv7bMu0gEsJRKUxrwrEVtNJS8Nu7/vxP/1jfXSf98Nsf/aw4O8m5Y2HOxH2oMBW4hq8+tCg0lA7HLWjoWXvDRv0JWi30UVvcA8is0qEs9c+eb/r1h1l/+32lv3wJExEuRtczpcPQIYADNsXHpNOffUzUr+QvQrFaNV2JbtlyDstKr2uh03m2DqYtc33zJ3+mw1ff6Df/+v/SLz416kcQUcKJocw8eBrHNOt6mn09l6TU4fig8+VVmkCzRx0f9rp1F2/KfA60OzT6HDyg9p/Ps9KqDfSsXvRwrPT8vNeABkWPWq4/6il9U6tJf/+K5pHojVWHPfsNAMRi6ne1+6ifPt8sbmdauVQ7fft1pQYvsqzSdUl1PO51uSeqxrPRvWK9+eh/u+TK2gg+XzfXZdzdCOLb76DwEGLO/td5r8iKNuyyM8K6a733V9X0ItDcstQT5Sbv1DatprHQuBZq2pNyNF3eG1c9PTxpGELfMt4uoDF2f4Reu4zfuZA/PH6rewqY1eh2o5Fj7bcRYE3+7fnd9ubkyY1L4+l3sV5d8PJwNlWt80QUSa37dNbQXfXp8UGXkVBktB/ozqDfhqMlKCTRGJgwzV2mO+ZVt4uWuXdxcLdjIVSuXhmNydzYzGxcPqvOd5pzKHCD7qCbbaP7cjNdKC8POvWLbv1Nh7zSd2cKQ9xRT5oW1lMTmewLRkmpc97mtInrTONwgY5DAdOY0ocBzfvr59i3h5uK8mg6J41+wFmt1uWqopg0jTddulpZi8FPUFKT+c0oMWAnDRTU3XuyN9349v6mzy+L6iP0s5uyvHXDSg4XjrCwPaCgQ1FNALaWu16ukUNrYM96GTTmuZ0jx47XwAGZSWDldZahUctwRr2rW0o1Rathvvr5xpQoSWBMHN2okwGKfvGrh8hjg/o1Ja2StXMcx67lPCaygdiNQY9t40npjeiMe6vz6cLS2syYJIgkfQ9y3xmppxjkPHs8phpfRzvt2pW2m7S2tfq10gkDi7LWPoUufw23RpudsFdEdMCP90JjIj1j695Weh97RwnBqMGBCaqnqdX3wlQ+TF5a39PEOt3BdFLokpUb1pgkUWwvapPBNLnOzV1kof1nv8z0y6dZ/8/fpA5SB8Q7b45pTJ2Y3HB+0KygvVoY8dung4tM/Ac0vkL3+mjaYeJacNFoqiJTlaBv0Si5LsKh3Q2z/aytl60AISlOLbqnhc3VuchEox3UXAfDb26U1BE2yaHwLEo3LHYC5oCxU2dM7vlNiklSN5Nk5/OdUp/XYiDEc+4IJxw+0RrS3t/RsrMHU9Sxfko3zjQ5FNpxr3AElWYkFbgYk0Vt5+QIeGfSRI3iLFPv0TRZd0/WV0/PmB5yDte6r5A3YR7hUplqzmi2chu1YO7ROV+OuihM66Yh8r89MLhPNhZkGMHEt7FDOpFjJjZ5r7EpCY7WNP7sU/fRbCibwvAZcSzPwheCfZF1AiMmKXee7gLMWpPGHIXmnPWHBhEwwo0ojDcAUIDxo78X5xk0aa42oxRoxjTvEHhstoXMITu4mbErM9NAGG2Y6MFMWKA6w2zJneGYrNSeiT5+8+ys4RWPiQzHYtbA4roQtgR0aEBd6oNuJrcSEk3reI4ynVU6W5a6kVqCfQVQPaKhqD9hDd4YAjg+KlEDk27lM3Sm23Ouscct5YN6KJdkp+LBgeEQDcR80zjF4Ig68zyFYRPO7g8PB/3qD/9Q//iP33sKhqeEjYHmyJG2IU21U7pcsAt0xNS4JNp5oLjo4ixdwD0GqGRI8kyPGnE0Z71hMpNUKpAxOYEDQIZ6v3KTbn0r/QMDHjKj42hzQx30TyaAsz4cWp+3P3y+WibAmqKBPg8bm62udBmZoic2N8puJzMiYKcRQ4YnCDRmgOnLiHdGZ7DOvYKvZ7icmrpORQ5d3K7i1JAYnTGIKjyZZS0DBNjxHDkG0MW9877JpBgyuXWVAKH0Q/VB5YS+lr0j9M26F9afou03zXoZNdMvUT+xFtCYEnlF7Q+TqKhcSzQ24QldMVtLiZZ+PKtC3QVlnRxKu/SSIoC7+2xq7LAW1uLjMTPgjYBzu58T2WAHuRNrtEukFr293YIHn3/sdUmRN6ylba7FG7NJgAZs1rZ061AxCC/nS2H/7ZlCjJ19QJi8aBcVd6dBZ408STeioHdbU0nTSLPByPXDhw86n8/qbtcoAHAp879po3WCAILa39XWO+32rd66mwtQmk2PcUEtbC8bVMgMquFm5GJ+uemtCNx5ONjsI9uFgsibHII6Jm23Xi0h3CxO8lIwKhiDE87xBTJKUwTVYx4IYx3tPsj3dmYkNxQq0LbAcQrj/0eWbuQN+u8tqEeHQHRFuKXyZ0wmQdJopvgM1ujVtTdPwtGhUfJA8n0oEDEWOl3f3RT1NFDoZqDZgD5bPAFNmwlW0Nb+4Pe+1f/0P/8v+l//t3+hf/mv/sIonOeQNIFGVqKZi0kzlJtCu12j15e3yCDbJo9253VINq6qYe5Dw25QAZFwwQbBIRw8Ub43B4wPgM3RNl4N5BZUi+nq3QgtlE2+n13XilK9qTAgkDS3CEHCvfSLGZL5/NRB1g2E7bzF+CDpIGSmBYUmlPW82+0DsaYh3+i7wWeNyBdXCnZsswLCE0A2ChhQXAOQVYp9rhyNEBu6ARY2m6HXf/3f/Bf6i7/8K13fT6FjMaAQzTQ0GIpNqH1u+DfbcQoTUHtieGnurAfdJuqg06CKFkq7CWPjyvWhWVUXRE+k+jwUNudg+7GaoozcUmi1dV3poEEP6aT3pVSHBopNGYF8mbgw3GEs1GQ695ilzGoxRtk/aS0K/WInffom1+ncaey5h0QqHOwAZ8euhenE7EK13lWq26P604upYUy7AXXQCFCMcM2YhDiXL4Wi2BjVZtJjBLLEiCDR7dqpffroKdY3h94mBm8DukEYAavuRaYqmdTi5vp41JJghpWre/1BRZFo9/xRRT7rNtBQVkrKo9q6UocWZTzr/dzp975uNVzf9Xa+63h4MEXzYIcg6doPqpM3fXXANv5oqjV1X1KyYT54Ysp0jf2jpim4k3VYutBtCor+QYdd5UDr/UYTWfOLXTGV3XUkab140rlbdIVikw3e4JOp0NKffAhDQ6rqndHAaSLXKpywx/mg5onoirOzx9BR8bzbZMhADBq/VKfzu47Pvwc2bi3ONAAK3nQfE7X1qOfHRz8DUxpTUVxZF2JiHHTNgbbzBJ17DBhFLiIUK1B9ii/s2O1KZ3MuaEl7/x0T9KyoDRBGIPqTnbOTBOUKdJxNN3u5qd1lBt7YP3bsW/miDu0V05GK14DWHRPAnizJcnGTDxcN6da1u3gPtBbGU4AwxLHmg7gPDFZumeNoyG87n2+OZWB621SJ10bfXTy1nO5E7SyaO9yPt3Ns7aUM+cRMH2nEH3MZIg/sd5hBq500Mm3CuGgZbD6BXh7AJBwGAR+cI+HPYbfYDK07tPTV2kU3VW4oaHhQ8NW68DUzXJ87mxq1+8ymGLclZ3CtHTrnQ25KN9Rj6F412Ztzr/cLWpzcWlz2ETJJydK8dLCICjeI4fwck+4aCnUP7SzkQhheJTSQRA4cdnr48KCX7z7r+x+vppHO66IrWrAp1wy9EF1yXujrtbez8Y+4yuLSCkXOuWxhxmCwkYBvmhcXUHZL8/VB4w1dnSbIZHH2U6JnttxUii/olK06/bf/pNa3X8/63//vWZ+XxufuiZi3jSYKsm1dHZnJNANMGCi+CUM3qko3CSWVMx3zkc2anukw5mDODyTYm7KFyWPuJpIJGPRLmiDrDD1hDbpxwRplmhaqDRfhTPlxLL/bCT208DgdLlUb4KZNQtj7qDfC8M2Ftk2AIqiDusFTTesaOQtgUi2efotJBxFLLHiyrhMaGtAYGvFwpP+iNatWXCah5dqn0TFhNNgHx0hEDAgaKUetMOktYIF0GmAkORs7KHf2xbgTf8PUFtpz5AUClkKgBKzm3JG1zQFqQgHlWLV0LzLfXJxjglPb4BCFFY1DxCcwJWQS6jw6KO6OJwOyTW30xOcmJ5laiv3qivmTc0eDIu2iPauV4H5pnRj3mWD5i6l/PXq8JGpEdMZMX+I6cQ/MVdZqyQAmbjFdI4cQI6Et62hz+Y1hij0ooHUD/vC+1uBe3Gg8HmEZ7TSOia7T6n3aVEhLXmISikYYoAK5AJ+VbOzGhlCAJ+yRbKXQkQPgdlNh+nUf5jPpqBHGU5K7WRgxr+P1kdEsg+sMrh/GYbiL85kZkEDhB+BkygeYwH5N4wSYw15Dffr8uNPTYa/z26t+eAPoSpQCEOG0yzVHr5re7AfBEg1bisJ71nVGikLtzOGJ/jTRZY5/WtoEeMReyRlmU7NBecmwxoWhGzcaQScFIK1huMGzzDqEuYce31Iw7n1lUxy01jjb0/gzHEAHbnkcKmA/v2FYx3NHrR2Q7uah4Ul/VKxmQHh6Hc06Uz9+h1ZhRD+e0TLDToxprXOhg3riPgdCKOAeJzf+AKx7an33QjA3UbOklQ2TVpyr0YGS2O0sRwy0wrGa77sHkDRgadsj19UYjJlSv+CanSmtdypnTN+YmtLDwLzoQ7IB2yudVKeJnquYtL+tR9dQCZrLZNWQlSF/sdae91jUMeHkOUSCQPMMGGoXbU+OrIF1nEeZlz+b6HhaVzWm8Tmfil/GtALtXI/j0UYddNFtVdnP+ULRRnJPw4HVk6Qv9EbrDLhwTCMIycSdjqlWaXSc9+Ahsah/M+lgsmb6hu1xOSAKlS36QLYI7NAXd8meVtFdV5TgoJrRPPHv0A7tWrpFWJRVaZpXOKaV2jMFBKHAKfUV58TaBRFoy+V2M9+cBobNFeqAx+penHDKOQRwVWKRBo/YjeAcIb22FaaRAbmx4yyOVKG6hH/MYUEzFMYxIE8hKOezUVRZ7oK5Rz/oDsV305zysPE+Djt15s7dmX6gEnRaHD7oPbmXEO3IqNu3Oz08HLU/HPXTy4tefvzBZgMcAD6ovTeGuQBNzG6/19OHb3zI/e63/8GiYZp4vg/XABDAh91G661KnLXQkGFJAQroO+9psyV/0LlMPd2MdGy0tNFgDDYwiOaRjNxH1gEonY2MHOTL34UxkD1MKeK+OMDa4W273ttn9LIwlTQcav3YrugXKgZkMSh2nk0c+mzozdaoQZ4mvNvfFb+LLHe8SUdTj/mMTQzQrkH3CS0mJhA8/Ifng/q3m2ZTfEPPs1I8mALCeg0dposru6txAKAJHdSklaqS9QB4ALoYU2cftCgRirt2Tarjjvw2CvvUjpjdLZzvDk00ZzhDOisRE5Ei0VM2OMPodeFwJ/R41AG9RZbpuC+0q3FlI6LmbrMlog+YXD087jV2b3p+bE23wdufoFmKQTQOtzMmTIVKNqVh0P7hOe7Z+UWXM6DOXZ++eba+LEfnxQFl3dfFhVlbYnBU6zSgj2JSE7RXisglT/0ZDulZbYWt9F7Xc+cpL9MNiBBZctNXHwpH8IR75qqpG5VXT+FmWJKPWavaPxkRX/JajW66XAb94tOD9Rnn6+wMTDL5qnvn17hNNKiv+hqK74g+cNSHb36l98+/U4PpEPR09FrUVwAAIABJREFUR2tMzpu0Ac5UqcVVNuvtrgfCS44nZhM4Y9J8ns8856C37IHsj4tON3SPZExCa77rcnpVVj3YLIz1w7qH7s6BBKLsBrLuNF8/R5OC2cCchNYQzH1gndTO+4NFAsXNgdGY7agynaYq+RmoNZmS3U6XS+xzIJ/KGzX5Cf6iC/K711muO0wLXAo5AdNcp/AXU1OGbT4gAPpSZ2kaRYcFEvmy0HQiimNwwcb3ekNLaEEfdH9MwnDShq4cLrs0VSpnzZdZ/cy0uPX+42kMGb09ujxKSyYZxI4w2Xs2Y6SqVg2Xq3NTXQ87LJ7fH2xq4wghigjrxXid0DyaJTJEJuatJ0tscSMPeGqa11qbuh9MlpBpUGxh5gYq7PgB5A1IHnBe/GKbj7HGtKo8RPOBcUWWwVggHxNDMgpzqPZlBDjfczexmJ/ZbbLM9HxY7G54ZpozSg+HUYddbdMUaPU78mWLq/cCpvAwBrr+rq+//mAq1W//vtNtHvX41VfOcPzpB7JPKRwjVooC2W6kgHmOtIPJAruA2VWmzzi8UljimosGeuj0npLXidwg3LYfNOqYJ3pBubQBhYBvGEVEvi9T1MoALICl5SFmb0BnQVaBfT6v5+jwjWUD9TOmxTSZTM7+u/90r0+Plf6Pf/mqtz7zFBIdJPskDsxEURAF4Inwl3xrZBREvnDObkWpJ3ICwLXOwqCa3ZC3AEkmGZyxNkJiVZMpTVXxJQPZ50cApxULDSYWzyCTM1hKFMRbPm5AHIBt0VBzANHMf/l9JoBghAB/ZvhsruHOUiXmwSYekT3tfRJNHIUIUyWeQfSYpvPiAEvttp15NBG4S5MxSm+JeRugoSM+zGuOM5rJw6b9pOYbeKYJl2cCCLvCEQkYQ7n1DaozDS0+BZy/DseOYQJzB+iSX2i0X767PWtZA24AkDrQ5CIJiaYeAzyqI86NFW0g5jwQLaHObiBy+CVAc8xsVMI5YEMRa2zZ53j++JzQupnGArgH8A7Vlck798dxQ2Y7rTpUxC3lljSRzf3jKWooQi3WEhMVpFG1X5uGmOkZlMkBvf+We259OzKutNQun9SRKjYt2jcYM2IuRv0MkEpTR30w2TGb6SbTr5AHbfmo9lVAksWAg24Kox5yKjGggXGQaR0xV4SSuhldcjNowmjMYGTwVHkPgXJrbrcBpS/mUTzHxN4QJUMtamSNCBWmpDaOgS7Ly5FVzOQ9ngOajfzOuU/GezCkIpKICXtqLaeHC2unad3rngBsUP+FGcTNea0x0bPZI94bnBE479LmeSAVxjUZ2j48IPCw6HqDMK6lqM8mpss8E7nqorUpHIZk6M9NTXVTT2sckiu0uX4ibE7J0IKGz1aKHhZRjA6uWXGIDnd91j4/YzMoxxbilwEg64/iJtZ1HUMQcs1N+YcsDcsBKi1Tzxi+MRghUxIeHXR36gI707Ir+JrCysLjhZoV3WzkdVo6QR2fNqqg6+IRwLSe78FQr4e1SFQUNRGgfGTSGgDj28PYXHjGZjXJor2zziuDGfmCZpf7Xzi2irVoUx703zSvznoN6dmyogWFpTD4zyKdg+sMKFhWKxfChXROeCgXl3xF7OlTXU9nL0zMaGzz7ZsTDUJgtWbwByJnjVBMcr7kBFpjwgOy2TDT3DBpRFQMxQF+uVERNldPe4IS6KOxLFUazUTzQWFB8HTnz0jBjsMp7m18LhATNnO/9kbJZCPnPTBVYRpjMevWnB3agx4/Prkx/OnziyYQ7eawFSGVfvv99zqdTg7TrdrQ6sD5NWIBCuAmhk05HEk9a9yy+jggePC4Op7QYRzQ7px5SZHBdyHW43Y9uanm+rBYoFMyNRwoyGvoWHfro1g4uCwNt975R26j2PxdzIcJEbpLnCu9sfve2cjb0zpE8WxKTHnQcE79xQeYJWQsFLu72tPUD+Hx4UE14eXToNuZwgTDikDprF8hP4xm0btBTAsNyNrxNppg7js0AyZQbM4Ij9088dCZEx932V4N0GadHxVOucSc+HuNFId8h0CmI9LRnILNUIhCnI/Awx5r0tlcABE+pNPQ15rKHELkFadMgAB0qdt/4XVTnGB20WWgpqDOne5+HR7JyMD0Q8rmhxiczXC7vmxKuKxh1d9wjUx/COG2bdxpXqFVm/4WrmJsb7w2U3CHb+O+Z2e/KDbMcKKmB2m9j3o68sig0RhtvU/RDWXxdpOdRf/893N1p0l/9znMKHhv8th+fVhMK3qbPEsxP/8XbarHlmKdNys1FoU/93mpdKfIyzod9g86ny/aH4nRIcgdYAXkr1cCX75nzwA9BezIldVHRx8MRGJgeFUkdoU81lBHVk3tg2MEzj+8m1512GU6d1jGJ6qr1vlNx+NH3dBMFa0+ffyg+/UnDbc3TeVOVX3Q8PJ9ZJdldxVNpX/y+096f/te79dBSne6EhWRP9j8whSm9KiHD4+6Xk+6Z7XjFKaOOI9MDy30z7t+6Bs9PP1C99NvjdxCl0nuZ0+ULkOmfVPq8PRJP/32d/r2E7yV2ocm621fYTzCfW90qAirHqWmcXYYpgT9DHUPkIEpfRDUdp5gku0VGkyHYNtp7urCAgoZ6wjnOqOCw6B2f9hAEBBXzFvInuPwDJDqvU91eT+FAYMtxynoFh33rdHb8Q4ddm/KD0WnacQcaIBhA3qZm5RWDkymOW4oKshO7OkmKmdCgehjCsOo6syAgYlTzeQfozAKWc6G3gi4B/nsuxPRBNBlRmuuRCQJNLCMZinydtOE70yMxyEQaMfvcBBGZAagCIc3NDNcYsfh7kiWugFwrDXPZzdJRfm1huHFmp872cLU4YARFJ8cyhRW/aAOV1OoPVVMnwBFEig6A8cnRe2qK66mOLNyluWVRiZQKJCgHc/h0JxmTPIrx8k4R9nB7YtGNEMNWn2KEyhHMX1KShD7MCICYcZECsoUVTDnyjDEGcqZy/QPpkBalbqtqZ5ajNigvk6q76s+PU/a71qfK9fbpGMbeW9McI9PR2vzL7307adGv/2Hd33/A9egNzhBB3rHfXaIeA/OyHklcohT3Bt37LEzWa+5J/e3GZruiC+naVLVdFOXtZ782eiDvTMZVeOMeifHByuGUbVjD2bnv/EzTMl0xwQFBIhiCYONKHx5T/SVXjsUnWEnY013w0mBBGCR/vQXiQ51ob/6be+G9kQ0ip3Vq3BlxvV8IDKB8wVEP9NSpspg+MBK8WtRndEE0QqEeyvnBYXfbMod7rShwSLSh0Ke4tuVoyMItmHF5kmAhT8gmcPg7WlDZMYpGhdLg0KbZT2xtbSUSJGdydlPPiWTN3qAmLGg6U6M+rPmmBNVaAFpCOwyj4aUbNDIxQNIx4zD4O5m1IYuj2kvTSwT/e7KKIvmrNLR0RURxcKDSVNKAQ/ISw3iZxdDJ+tHaflolgH8Y0rNpLNFIlGUpk9TTPN6nP40SfbSwHjHwfOYlAAYUzBH8+upLfc3y0zvS9AXEoFgt0/odBTapUFuM7lsdLc5/eMSGxwAP/d8oBa5DcUu5y6NYpLrxlbNs0WT6UiSoAh66MDaS3MV86w/flw0ZZnOU6303um1Q0caSVwOVbfDKGuSUULmrFOu+ZBUyl0PoYHnGVp0W1IbX5HnRywLgCOgcVJXmq7BXbKRFXKeurbBDIAEskr2NU+22elweYfhUkEZDQMn3ot4BUwWV+qiO5MhsL5clZOpyXJN1ACooEm0mRRnD07xnCcARSH54Uwa51ELIAngvGVRfBdeA+MnWEI8I+FObbNLUzCDuceagZIN+9eKWFgufLe0trt8lvSejPGjfqZxr+eLVIAoMaBhbdoshmrfk+ig5PN9AJRsfQgrA4+JOZIEoCBb00httAxqD3u1u4NeP5M1jKkVxHomhkMMR9yKIOeB4UKs0OCoDvTX5iUWDExIDWDCGDmxME38rAJK8mfUhjnUfpg8gwHCeg8jk/oJ2jAMC0wKYy+pMLphP9mMGtGD+nO7Kf2icGPKDyOFZjtqSvbENFvVFTszCog+Chka8HHhiTXNqpkLWaEhrdyzQOfmO/amAocREWsd5iEmisvExBJggd+HHUPUSaca7n6K/RLXKfZdxxbZ4xH/Dupwnik0uJHIkNAD2hiOqSbraVFSlU3kSIPyWcgNl50Pmaqqm81SPTSA8K9dum+jWJun+H/b9Iwt2x1qUFdxtwyDlaAffnEkwlzAfGSX5mwIjOzvSh3rkBp1t7Wup22g6KCLrRdy1w1uwBpE3sPo7DfMcmzeYPvrmHSxT0CdhAZAgQ9nncP5dD55MrlrGxuGQL/7/PpZ9+mqkswqiul9q998B/e7Mw2FohIbXugcOAxyINjdlc0XGgyNn1mEdBHs3Klzatj80NBxbY8PRy/G97c3G1KARjqyYtMHMHL3JJPJwjDpsNupu15jksvNL5n6UAhDg41iBiQiNDjxkNN4cu/cQDI2d7MfdNjAyAKJQU/B4rE7Ls390CnDVAhqZlGq2e10Pr9H050ULtgACnmAAhjYtJ6YBCAeh/6CRmdzmuKgg5IKxcYZXhSsNIx+P1AaEDAQQg7F0MPw+xQC3Dyou25QN0v9uARBnWUhO/sRNIZNCdfHMqJCMKyJMGg2Q06QwhNgZytuSFNWIxQPCgXXhSbO7jO4ZrE9sY6YjIQ3stGWyIiyd7EPE/6dqAZPNtn9QYX5PAS9Q8+EluN4hXDNMq0BAya0DN4gmQAG7RrEtyp3alJQHw7v0AZPE9PHVbsEBB/Tp3BcAymssQrMA3CwmRTuekeCkUddh3BJ5LpDT/vlMddP17s6kGJQ37HTx6rQwz63oU6RD1rrB319XPXvvx91u5cOuq+yWmN/V7WDflr6sy3jYMrM/uHog5FcPgqCvu+9mXPdXn589aGACRCH1HFX6HG/6F4edOkxZ7mG02Reijzd25WJ0ujoiqfHo8q2UFo9WvuKocU8nFWWreYEvTLGMoum4VXPnw761VeP6m4nXfuTyvKTGz8MB7o7aPKi29Do2199o9fXz57m7epc3fV3ejo0+vabD7pdB13WTzp+9Ud6+83/afOuXVPogZ+bJ0+IoARD2Zre3/V7v2wi2qFo3Mzn1gMy/SrVOoR4VLE7uCCGZk7EyNyz/gY7gt4wjmo5UFh7OCM2duEl8oECRDiGMgmdeh/sLbpjpq7V3iHJ6BOYtIzLCTcjZfPZE4rrvdXl9GItSlZCS5u8TzzuI9TdritMvclaVKG2/aC+P5kGNE2pryv0PDLi0N4w1aPcxfDnxnSNcGZMhLT3NIb1dr3+TvvmIBVh/FOiUWSX2eKJaPRf3ylQj3qo0c9QKCSacS7djNWut8i7Y6pwG8rIDKMUKXPVzmsDRKPIBrWFynox4NJ3o4GuADSjWUzIR8W0AbHN8G6q6bjWyusHzTSqVaX+cvY6MIAWXuq+x/lCgHpIFHDQTXFrROcBxdCGM6ylSfeO+7v394QeBvXV2vaRqCHK/Lv6Edo2oFqkKbuAGtFDUr5G5IFjEBqK47DJ5zm79Ex2sNjItJDVR0HFs+04lNDP0dLsy0WPzajnp9qF3usbDSR3i8+eGGissruaJ6JpFv27f/um+8gkGE09DST6rtVr01Tj/qYpa0T/2iQRv4AWFVY8BQLaadyWod7P91xXx1itqtNCr1Po1Ti7eW7S4aSph5bHp4kMOR/E6G2hObrJse1K0EfdAFGwcO7jyI1RC4yTTLeJiJpUbZZrDxPER0NvjRVTcBpbR9tcOxV163PecVo0ERuwCb2YYou1ANU1ZDe8d5iqDRMaTJwoI+c33xo99MH3fFXW9Y74oTGx5KCoXIssY6cUAwrnSUKRZR2CrbDXr55GAPoxPQNEMLBtB9c4fylueT4oDEH+uRI5tYBNN4jcuEcYuM0+OBtztfebvQq+uDhbisBn53mAeUTLkyZ69NG+hq7K14xWC4OMMJVBd9pkxFBB+eZ8T5xDabMn5/IFPjtgZGKmTvx5mrYQ4j0pBThtnKHJ67G33DxBRLmGzMn0Nuteg/kDkMRjad0l+nWmzUkZGcmOwYplAiuDxoLm1Bm5RbC77BC8zBpsTsRkmOYpNKeszWabjJoRBVUZ7af11UTnMFkHtLY1WRj0qdBlLbXTTb96ypxl+rsTOtHZddsFII8rhHQKJ1VKf2c8shcw2al1WrnHUHFTO0WP481mOlUeRlLQbKlJ7QiPXnKgAWTpop+1IiWyTzf2GYCO6+UM6c6ihybVYY82+q6rz1kmlbWvIXUY+4v3r7WyKzZMAhrCYsH1G816OCLfevSnFP5hWGW9KU/gZBTQwFiYAYXfiAcMXCOeWab29mBgzwrgkdehzoMT5sFGCSMsYG8AGTMKbJAJOy5zo+Pc3W7WHW8Jrsnmuk+4Qdr//1S92Y8kWXbm97nbbr7ElkstvXEIkjPzIAESIED/up71pBcJkARt5LDJrq6urFwiwhfbzVz4fceiyalCobKyMiLMza7de875trPGTe6923sdbTq1P4MPm1UE0EHjX7OdDI067j2DJWqiMtOVTGjcjS3FAkQIWRaNKSwOGt2swhAJneItaNNI4JAJOHN14/3r1uN4StY5a3gwC2NISzPy5qbVfG2CYlpF7Mitqj2EwJiGH8S+gcGTPdoc7bGaODHMws0crwtoybxrK8NhGWBZMNinSbtpzFLlNJMggugzQf+b1j0L5woIZLB+cm0Z/PBrhmbeRxk+RzZpQf9G7TIQObOCagaMMMuKbMs9xnd9a0MfB5qxR3JfDJSECRwDiGZgnTJojZgd9s9wb8UQrtjfeFgr8zcmRTMIAlMHXqK3eIjI13lzYn3Tsb3RA/+NrrqanXB4GpIO2hB8b08y1huH45WbASY4NYd/OGGy6Gli+ItuGydW69ESEAMMdGhyKHBTF3xMwEBpmBr4e69aQ1t4r4gWP7csI4/ldL2oSit9/PDePH+cIkG5MDiAMeCbkoOwRewBB01+qPXy8uIGrd7vY/J2PkfDZjvqNf/Jtr9s/lB+aJ4D0aVYOdwd3aC/vGCAEZlbRh44+Fl0uCHllekAuBT65UEvRqAsU7i8NLJDk4o+sWugdsX0kfuBwJymm4aI/+8MRA7G7UadYynQvVFYD5p6ClocpILWSQHFYUSRZ/2qoVX0PhQ3TENH7Y87Xc9Xb4RcK02XizD/HDopNo/QRpJJdnc8GhU9NVejvHbu8/O3/Y+F2QiY+W90nnwOro1Guq4DfXWuJE0W7mXrAMKTbGsWYiABYmA+O8WCHRXfqEUgEGE5jJYLKl1oKQOeJy7GeZsd2hjGfNEXG3l3ximbEcg4GigOAYQj7h4dLbKUUBPY7GIiCf8fupkLHZ6t7d9joME9iVvFFH6dInu6dDNlYlPmysmV24DS0nBgjMR6vqlOyWFcdLrt9ONvnnR9/kWHCgMWqHeJ9X1Te1F5KEyJ2G3RrHGwmlWlOs91vUm7/UHd9Zs3vPc7NGW1Pjwm+nDf6Msp1//43/1G/9v/9arPV94VNrlOl5dWH97v1Qy9C+My32urRkkZGhE+0/2OQnbQh48/6Kc//VF9R4E5qYWqCkLUd2LmsuS57iveAbKw2OhSHe5yDder2ivumVvtj5Pev/9bfTGiSH7moKH5pod6a1RxtpPpVufPg8qHxRpdTBnO/VlZcaf7DPfVm51XyYj72pU6Pr3z4KHcjvrpp1/0dF/5HxeUy6RvTW5NYPPyR6VZuJ/d0dmakgEaO6msM2vnig3ZlpnqrNAGZ7fpRRsQ1BqEH0YAh+pe5SGxY+X1OqgipHq8OCNO26PjLqCFJgv6Gw7qRE07SP1Jm/rB+pvIIkMjDSWWxtTKCWW7UjnRJNDEb6OLz3Qgo3XWdegcJ0Ah+XwdtS9T1eitEjTIBIyz3snxa9SC6iGkpwxIiJRgeYMUXowAYCaGrtt5kwwTilq3EfTtpmpz1djc1I4vvqZt+Sjh7OgCvXBwdlYcPQRrP/1RU/mdknJv99CgGUP5Pbv4ZE2BgtXZVqeu1TgzDd/o67ezTTXeP9XKikr9SLZkHIZQrzBRGseTbgP06t6xKhTnWPhTiDGs4p7jSJkUD6anE18EYu9Msn5yyHYOgoyiwWdLrhSkmHL+1mu8tBpwv7UGi3syaTvedJ4G3yuGN5tsb6QSPRKISddBRaU5ZDga4mkK+YyBAAd8vo/M4n5QXnP/cackQoVGfqOuR9cfRiiljRJGNbdafUNmbVCH9nmrQ5Xp/gGi+k2fPs2625c2+rDhAzrq+abdfarLi3TuNmaudF2pV2hxK3XVLKGFqbTNUsPmnkEr57VuOkN9wkjFMQaB8hHZAXoxZaXKba82OWo+3qvpB929e6/hH/8/N50eQDsZg+K/8hCTFjcbe40JVOjak3roaaZcUTyCOTjeiNzHrTrDJRiZbG2IRYNSbAINwh2RvNCvF0xCEhWV8yIilH5aJQ7QZnn3yNR1eDrxFxiYoCli+Bpmetb9OHdv0Y6CmkEsRaJjM8IZFalKxB4E+sda3E7oibhTEa8SEg0GyZTQkeGHnjED9XPziNFKDJq3mGQ4rzgK98ENphxbgKbant7MaYlDcIbrxo6u9RakkKaeM5R2G5ZCnHPDktvQhkBw6IRQhZnbY6xmpB60dQjmS5XdrHVnDwf5gJqIDi/ymKllCqPrdlpkhGIZxWi0d7wRawNiitMjqB2NQjjEhwwBh8cAEnDFdSOIY61FbfgcRPQGZx9OtxmsA7b7jAEX+9zsvWRCX+eQ9EDjWYs0kZis4FBs6iVmLSO50Kwdhm6rHIblUO3UdxdTBVlP5F/yN4NJGFkgo9QS+WGnP9zn+vR60qdvgWbaxGjZqEl2SjdB3y85qz1DhtGURUaqi99AumnaWb/5NrdkhL1m4nNvWFtxnOAabEffJJgV7OGw/tjsOMdahgmua6IRoLl2Tes8ZhKLS+uMkRRgXMfgmqbUWas3MkfJkmSos9ddjhSo1kvTamK9G0UFjYI9VWk7XmwSE8kE6/fjkJo69UumjGgQum17L6zmj+xteeSb8r14F5goUPNY3kATMlB7YMZ0DV1lwt60cTN/Q5a2OuMuW8xmZmUMtogR2c5C1Rl551ApOVPRchea+8aRXDRv2wVjt9pMPesVraFeonZPI68SvaNNqnh/QNhmtPREF0WECDW29wbeczKRnfhQqWUBkq3pQUbUtE4ysFaYtAaceIMVdqhznWBytJytN7+fQ5qr4pSbZ/XU/uQe4/KfRbYiGkwDaTagYaBGHAfhKxGrx/uEaRADZoYrmN04L3a6qqCO3zIsgALQ+L2qSs4QzkKGcoyhQjcKWg5uCXAHzdsu9AxvvGAjugupEpvHDr+bolqldAy1YvCDbOsMVRik21KPQDXZyUMoCR02oYGswXyDIwyt0Zl9aEkyTymBfd0ireGR/Du23qCw+h1a/20+/eo2SPPkYHsjVlHseyDJ5svBwa8tZGdDTj09QcfofBR41asz5n6PLX0Yu+xoNHrEsZOLJ74hTqhmTbKgcfVc3b8iwzIiJqJxjQmls96EwPnBVJ+eDRcEoSYHZbHpgw0NmFQss57uHjy1QiNpp9hdHc0t0y4OGcfmRGQADRKUoLeJI9SsN573fr/Tt5cXo2RlAZ2q9Z9juvF6Phst9eNdZhc31jtw72hufYjBoIl8H5onNjX+G7F+2JMHouXphieG0HnjUACxtJ21HXHRuQzm4HsiavpCUDRtIOQluVgPyuRwGhE8YehTa7KtfVCWoTyFSxxfHhOQ0SJ3qFpbPyueQANyC6rowiQ+g2nQplOEuypGJjxPZ19yJNN0r6gp/0ZAHAriNXOMVQJyCeZCzhy6Vmskoe0yHYlYkNjiY/JMscQh9cPHD/ry+ZtjRDxBZq2ZvhUCYlOVzP8H2SQzj4KelxtDIk4C6HaTDwEOIAKRDU4y/MDy27nfrDkKe66KIQzHdvDibYPO5kWzj3aTIzIlECGyQ6GGMJ3vW2hGN0/G+DjPc6ofPz7q9Ouv1j5WTMjnSftautsV6jh0wS/YEFbNLGgin4niE0ol7l9pP+v39512e1DmTlWd6zxl+vs/3Omnn1+8aZU7Gk/y7VpPPNkomg6TJAqiWXmV2/SCgmh3zHWPc+U86wT3hwFUC12ndaPPwAFqBNQH6MR2ZM2CRoO1ep3yOXFDvdOWSIERPWuqd+/e6b686W761e8aE2KeZlHe9PwyqR9z3T0cdThufTAX0GfU6X63aEyP+vo66fmKWypaYNYdiOqou12ubZHo9HzSPhtNeeN92Fel0RuGAvsK99Nvto0H0apxjk6ZyHW6jUc9PGAgxZAJx89AFLW8KKvQKJbKt70uDVm2SRRqHPKsEwKlC+hxmb48nz08KGqiUtDWxDQdzc08Ea9TqNoVOvUUaVB+gpKCEykFLGYMoGpFUqhvX43igZhDR8RKHrMU6HegA7z/KnERZIKORmM1AqEwS3emJm+SWUNzVZLTFFHQh4sdyAiB8VDvKUKZ/EKXrDKs/StnZYKcbIxwYY5W+3qrTafv81n/8mWr5zbRtq41hZzQexG6QJrItj+ra5+VZXeh75gLPT9POl8G/eFH9vhwVN5w6DNp9YCOLQm2R5jwMOhxbheWBdPg92jqEfivlnQ6uFgaaEAptNtrUAS3g6nsnvoz9BkoQgvNHLBw67g/NDbc64TmtIn9d4JtwZAQKu5ldQNgjUfWJ/p9GhxQZox9PLhyIYPWFZkCxQRue4W23avanv1icV7pPJfhHk2Bbtofrs1oQSk8abYXfXfM9OED96lTd2ltJAGtjMnztbuJ+cvDu1yvp0mHp3d6+XzSv36RYCRXSxN7Ggbo3k/R0K6Ur4wYm40bqdcp0YXzcnUCpWDBgMHGFjZIgmrHO4BRDJll2PbPeml676nsu5wvNm4HFVgDwaFRb5dUoxkrGK5wc2blFObbwoYauEryXjKnpFWq6RXxtlfLAAAgAElEQVRugwrcY6GmGZG66QwtH9QHl0EaFBCdCTQ/ojd84uCkCEKXbWxIYQMRGmkb1hF7EBRT7h30c2IB3NSxfixXoemDXgubBtO50ZrC7XoWz2RXZvgt5LqRIcj94dojatfNV+gsoOlS0BHZEMgTTQzkbK+pLMxcnC8JDdSRMBHvgRaNtgx/anRMnFtOtaEhpUGxAV5w5tqVXePgcxubBFWQopXCEOZHVYKgBFPGkSecyb5nIWex7RzaNJsCoV/nXeOMleUdaBMpqnnGaOh5lzFzYl9yDAuFvmWsIBoRi8OpCnIUJnVhlIR212ZONj3kngYLgPXB89mR2wsTacMghp8eHgzsQ26stsQtxJA4FXUgPz9kJ9AZOb/Q+RU36I+rGcjqdmvTQVgDDC43k3bHWv+lL9V+e9Exh2KeaCh2poumt8GIoitZEFuiiawtp6kJrSzXiXYfQ7BIJsSxk+cTewHMjTP8aOqIPPV+mk5RA7K2kPlYw8hgiqacG0ZklECMkQElSnDgpkGDtcBexnPA74Kadk08YGjBKGLr7F6Gg+iig7XFDbMZIO8YztvoWzHescQCHSk1FQwE4sVCIwtTkH2KMziZWt2t6KL1hexP6OrdFFDvMEgHLCp12LM3S59a8kEZiJAbGKAGNaLtPmAtjJEXWlfkL0ft21zQezIYCC8PJCO4yVK/stb7LLcpDPUY9wPqMc2gm1NQTaIsyIWl8cZXgffLsiP05ew/0Q9sMijuUUtbO5wWRnCdkU4Tx35oicHN9wCgwK5GC/TkQtemjXhAD1Boo0a7lGa7Y0RpMDik9itLzX2LCbTfHfNMNoMedlgMbVwrWLMaVJqg2ptuH+gu+6oj6rYMcnoPKocFoC00lW9DU6L4oEYznIDaOiGFgTVKksQaFZQns+6JZKJmXv09hk2pigF4nug6bvT8erLxEgwJ9xMr2AVbxsaVHojEUGNT1/sbDYh5rXb5io2Ih4f2Ax0aNAkuwthJCB+9YN5QobcG8t+jktEwrnTWdbNxPhjFDOG2CMMd8bBuOMCuFVlnXZjnrHRHchE91bRTWASMAqHzUrIIohBntww3KxAPzHIc9uqN6Q35CmOg6GJvuqsqu5m5KcxzN3IYSoBKhoNToEheYKshkLUuUKfWptTW16ZfRngxOxmbMYWyjYE4FOCgQzvNMqNuVVUZ5b02V9U4nd4frcHkLyN6UCEdPxExJtYVrtpTMhWt3/DmHNdNaKgbSFMHeEZx76xvTLc+/GgaOYxwMfyrfpWNEO0Aigs0QxhGWHsUDqFMWWx3vU4JTFO2iQ6Qe3wdi4vN2vx6Z0SGPvStWec+sbHybwJi/bU0hys6y6FPQ+p8UL4PU74yaKgN9GFotrY9hrEe00WaMKOz0I186EU0DBtcGAuFrtBDi9WUyM2qv/amw+GgtumMHnPXKFDYbPjsQbN+MykKbaU1BGz0ReVJGZM5TxyZXFMvrnmntlBAE5TR+BOGjLYPzSmIJ02hjFyjZVig2pKNV+C+y7QW2gPZjUGHgqefA8nOo3YHtKtYJ892erPZQZHrCfv9HkoilN/CiJvvPZs6FBDoKz3FIXpJ2vSYfibjrN/sR/3wodTpBAW80Fg/Kp1xy/T5pvt7NIK10mKna39VVdKIbHV67VTSPAJAMx1kqFGXetgTfv3sgwsqXt9BSRucacX01+YLm42uLdz6aCIQ5cP1OMD4wcTo+Gizptdm0uNTrcPx6ILhx7pVWd7pf/9/PmnqvulQMxjJ9e15q2q30d0eMw+c93B/G1UXk5LqO/XbWv/6p0+m6p69hyU65okdSrlfniRaXD/4GREevtvttKO4umE8cbB2i4Do6tbr3eOdWsKiNxvV1V6HPQ6YY+Qi4oQ49Sp29yo8WRx1ubYq61QVWjsQ0Rb2QKFDQaxPY0QTOipNHsWJNS2UiLAF0FTMiYcRaG1A3mjQWE8x9GadBiV5AyaRZMJp8Xy+Gh3ieijwfKiyyomVGNrIVsXEBU009B8HneMke3IB5xDtsoogcJuAxegcHWUL8nljj8B5haFLZwou4DyDtF2F020MGhmcPGDe1b/o1DI5L/Rr0yt/eOfsLhoEhne8fRxSy9h6wANbYdFDNBDXqxFyRP+sgwEzHQ/2cJ5LNaBZIpex6cI4wXTCKPJM6ZlzDT0xII2K8slMgmkEGeDrAwVJMIRYQ5lbKAQUQ2Vt5ITDfm5oCMIcAS0jz9VlG7mJy6zmOinPaVgwBslMUx7azkUptLUBdstatBHcThPsAz0SNKzRtIGOs5HRq6A5wvQALV4eU/v04H3MKPUa6H13t9Hvfij05XlSf+59T3kZKWbOFxCI2q6213MYtmB69KXB6CLRIUd3HOYp7AegYG+aJGhdFCxHokaWmy4zMQrRiED3NI7o6CI0cqHvcxwTmv9E+u5+p28ntMOcB0GH9JzR9DlHUHtfhFlETQJDiWexLUoVA9RhXJZLtVBmydFlnW5m1Z7wM9YkV5chKrmlnFMkc8IS4M2JswQEkUxKbjDMF0tzoMaibaaxg1pHc7u5CVmgoy1cGM6a95W2aNHG0Bdy1pAfy/2PnMEwj2CN08hC4wQ5NUvL6CfnIYwidPAUrPFMXENw/bfwYWCkBTXTjsMW646aCXjfZCpHzC2gDQYKCdUtWZk+DMOMLPIZyehcoLDFRH/1v3fzjB6Kzj32kfiMNrhjAOSpJhKY3gyPOl2zHgXlDkQGx8vQDZpdBYuLbL8JNg3bgbt5N/fW9iaFafwchhWyDc4e0KHVaIqaz7rHFOwDxH+IGAGGZ3aujXM8PHRi37I+bdnoESkBvhE0ZAwKHM2x1ZlMR19GNEGsSatQfF1EC5RuahmOc/+4x6BQsLAsNfH95BwJyRFSkfss1atSvRI5VO+1w3hoIMInDL+c73zDdGcRYo1POOXYPG+ranvTK8PvbaWaGophOfsvNbI9kQKh6ubUZ8oNB0zOeNhuNu1D8nNzjRTZ17EPoWPkZ4Kjff/DwcZ2//rHz7peW8tE0BTbzMQmaaDOGNXFSiCuBnOUGfkCjtDo2+06fPPwf1viYxC+Hm6M8GCwQQ3U/3UAg3Y1j3v2NtCvaKYNCPH78FXw3w3jSpv2wIrJKv3wQ+pB9j/9inwmTMEMA2EQ5AF9IFgR2xagFYNNhoDoD3l29iLGZ2FlFtLQQqPd1jhURx3GO05eoY34qCdZmGMACuZL2lsj9LhUtzSVqU07GYTlPoNvoJCOfGEXIXIER1uG81wL8RiZ906yogFJGFgiYTlm7CG8G+EyD73WKKflYIvrA48/YcJhJMe9J4KGO70ZlIFEr/eC/YFmmhsJmmtTUXqYHD+5WRU1rmVnHFkRu0TNwtq34zeRMgyiYTLqpuOOZhljvd7NOAMHCjfuc+0Ylchc51kx9+cZ5jX7xEbP7WBaPOinzeUonldWCf2a/9MA26JNWe0czMAC4S22gU6OLX3ql93cbFtKs1nQbXuYtqrpopC0uNtORdGdxh4bhf2/by6hU6F1o1jhIWASANoUkz0atnAWhd5qN9MMZ0py+6KL6YBqTQsNFzzUaugf7RQLj5d/3CmsdtE2MYBCQkG/Il9YfpD5N6FhGbUrd/450Eg96RgjwoSXzNTefoiJ1noNyqIZRBNpM4QcgWuq1xcK09LXYHRynBxFQqPFTbnidgJiVYAY3myOQd2JCQETSzcjazMM+ocd9jJweMW9jRxJFn1kJbL11Ludnw9NPv9tzjJn4ZrZAw2gXCdg4Y61brDmS8cmymExTJ0XM0MYU5eZjN+2ptIa6fX0H2g+vp7mkgabhUWTx4HJvfjrPXJERtCYmBZThBmkd0g4HGo+6+zYlDfzmyKP4cH905NeTq9qyU7CRZcNnCZyzf6xMxW8+MDF/yu338eno+nPX79+DWMLG96Ewy/0Pf/eWgRAR2LdQY2K5j8aRl5AI4NrdiebYsUGQ0ae283Rnwm6jjPL2EjRXax0HdyFmcRiKGHHR7v9Ae5TDLHuwMNoBgl/hcrERkwga2FdBJ+VKVCNI3I26HjINW9qDcPFcSz3Zaq7Y67NeNWXF2hrUIpYG6Mwc+AgwMGNdcCJz3OyOZOnthtVTMspLjhIua/pUYfvvlP36z8rIYZih/28dF+N+viEqL1wKDC0kubUqjqGLT5NIWvh6be/V9YPai8/uyBCOzaMIImzXs6d8vqoel/p7m6n15cwermcLurn2i5eac7Ucdbjd7/x5BqkpUxnD3SY9r9eG90dMOZYVM/P6ruzkrLS9Ure5eB38f5w0Es/aGgv+nC/U5Yf9PDDf9D/8U8/S+NZ5X5vhIqcrK+//NHaZywfQJl2dW7ku58WHe72ujugLZiVF3tbWVsPuLR693Dn9YKDJi6hhV14r0YVOKfqLQY+RIoE6tn3jQuknSfOk15eB7uP3t0/atFF7bnRcb9TXhxMzxnHqw8w7kU6TTo8PBr5G5fGDaED3pdN5E05nNlcJhtsLEWuG3EKQ+vDiqHbMr1q2uzDFQ+KJpEVTOk5kVL0lLUpng5S2ZKDVigZe2dLouWstgzRbs6YKsh3AzU9oZ8IY4/b3Kqq90Zip2HSbgfNmPchdaMLzWvbnNWfrpqSWt+uJ+2+/94UJNAPGj+MjWY+x8gBP+jUcn68c6Zrc/qzqpShS2Fzkm4824jLdF4amoFtiSHWqL6joF78HGmk+hFjMmhivAuv0ThDRSeug33VDIVZ4+VqDTydus1gKEDY+2lYiamA27vauNupFq0OGi7icFLoWvysCL+GXkXD7nAMm8FAe2Q/AX3o7boKXclRSb6HoJrU8oUPfop00J6xjX12hKpHJqxpZhTAwfgpSorlWQ8PD2q6TpfXkF8UO/Y4nHxhChZU25rOi/XgJwLhe2SzWz2VW316CToWexWRHmZqmCYYDA5CrZnWs/zbZaMBp9/YqJVS5FGIEj+Cm3jTRpTRhtzP0hSwebxG5jHnPKYNzjEMDSRFI6ZGrF1qGkxnoJodiE2hUAcRgbnAPcQ0ZIP7akwAJ5yyt3G9XBdRWzNmJmiuqVH8HCNayA26dbcU0wxRQ7/nIWey1d2h0K8X0Jb476VDg2UVnwPJGeRxxz1DWTWdNhhapSFGml1IlqZ58TVvU3nqDcyZbHaDGyjoAtcj8n4jAxDWAw1AGKpFs8GCuM/C8KJpMISxBZQ2uN3SgDM8tVN6nC9IO0rnQwWC6nERqDHulRitWe+51S3PdbGDMFU+DURpV8ca7SpFKDQ4N4DQiEa7R3q4RBtt8wRYN5gfBg09GDZRtxRkLy9ogOX9FR0Wrpem+zIUTUGveq919vMwG0lV3vClWNkIDKFsABT6rYbByrjRfQH1sfWe0uFsC7sHJJzrBNnBtwBqO8vDB97qip/tjJ4SrUWnS5NNYwXCiqcGyLcbLzIJl0lYCjykix53ky5ZrVt20Lcz5wNuq65kTbXlWVnGp5u+9jQSAYRgaMTzplkAezSV2obVhQaGlLjMsi8tGGQFzdLRHwwQGdgzAOPddn5pRE7sj4/Og2wuF3/+j98/WBpzfr04EQHKMEyWq7XM/Doo6LAWeCeWpVNnCDzXdrx6SGMzQvS81Ak4+fJOBU6/qnOoV2J/4llFMgJ9MpmmPPmgsxMrBmro85r93qaBYVjjz+Z3KmpLTMMu/N6b4RZ7hh2MXVYacXdWJxI0HLipzRmoIFvivYP5ASrP97A7LOddaUQZvbMbe655YkDAOg5www0u+yj/n6HmNniMGNvhJOt61HExi7WEjt3BVXiefd/4vLiVE//D+0styn4DowJqNTXoIWPYH8CNtdf0Jwx2zJLgcdDTkEoQOdDcL9u+bnEpb5wzzfdh3+a9HQdztczIcEY4eKOdmEeVIKEY4OHHccMEiXvDARImVwwGAgxJVGnUrso1YlQK4kp/AuLI/gcF34YgyFECoeV/WAvL4HmZBSzxMkSDSH/vNtiMvkBQHW2y9nibqj7cAlmKps83niapwEiApgrHp1icuGOGQ89KDHSYJhlLQUOwApEDjwf/ls240kid7ZeGI6s563xtnquAJsANA1lkeuWhAVyn0PQddvfeqIN6iunIbMdVOOYYVSC2764Y4GQ2f6lAMa+ETOc+QDosgJkAlUyyg1bEym7GxjfkuEOrBw2yVUvaMhxgbzZ+x4KaiD3wItW4ifr3w/bWTRNUD6ZP42ihq/WDCHrHXtBWrbPDgZOGkaZ5ja2goQRppTCBVhPUyY0ORJWMGKtQ7MhUV2+NUHxAgS3A53Hc/Bm9SCd0NwWqafOubd6DXtI/K0KEodjUDuQNI5vzpXFjwYYCnYSDADqjRccUbfOiy/nkaTWDA0+KDCZGNAibcBjXYAQQEx4abWsWTZUN2x40gOiY0FDB1WbTpAlkpJhBGyT7k8IgLz3dubu70+n1Vf3aQDI5DWfGuG5LwH3ABdJo/aPXVqrf/c1v/Ux//pd/Nf3a943BBM+PmRBBtkysLMJARM0UMFwHAyTHTQ+jEizdybQs1EP7xCmLqTvaQud8chVQ3zKbmDDUtb0zAnbcymggk41zq8zk9ksaTse8K6YOrZNv9I3YhfNCmuZrtPLm6RfFbpURkl5Jee0p//2eouym9nTSeZDu88z31Q50A8jAoAIqBo0sLlq4tnLfoUsXHOiYLGUuIk6Xi/rNUfndO7Wf/tHmPeUeXn2i46bX0x5Dk1rl7qCLqdE4CGN+w3uea5Mf9Df/8A86/eWTmm//7Hejsqlbp9c2UXsJJCA77PTu/r1++fQveqhTo6JDH9P4l+vJk9yPv/171YdCnz+jAWiM5Fa7R6ODGi5uFnbZrKU/GfU71E9KS4TfW1X5oC0mPddOh5LGG5fjo56bSV8//0VPH9/rpcVZ96pd3tt+HrpO572kgvjlw2+bVdrVR+dtGqUE4Ztf/T5MZOsJRGjvQjktJlUpg4BZ5zPFEBmJ6LNqI8S7PBw5eVdrfHXmRNfXi+rdXh3vMhSkLNUObRasBb8bqa5AX85d4uyvtPQUINDYL+rJyMyPSvNELdqfqdMLTIZ6p6LeucBLhklZxX45qMcNwY3TVln9nYbuszUfaVZr3u40LgflyVfTdsYRLCVVvyX8nbzBnhx4XfvekSqXKdWvXzrbf7O+GFZRpKGL8PAO8wxPcKHWQPGqHS+CnlPVk55f/6yHPZloTfw+197ddH88xpmabtSQQZg8mnrWnL6qzsL2C2YKxYDPoqn1cAKtRoaL7aZRP5Fbd/FnHTvibRwDryw9StO3iHrd1tYVo3WDvs4BPDQbNS0UOabhmKksMWyxEVeYfuGIysQaPeImvzMzgr3Prok0/xRLPSZOTGtB92YNFOjWt2ZKyq3G6zdcFdS04RKOoUPKnr8LK3s00uxlm6TW9fVqR0xrljDZSRfnS/YjA5OIlEpTEOLcOZlNByMk0f0RxGTQ6wUKaKb9nne/UH9tjL5em0mvLugTDyFyPl921DhDowtUhgYSVDTDQCPfqmk6tcr1QjQQbug0ZhO6mEASMNagoCBmCFflLyecQ8PojPtvdMrRHCOpLNYHzhmIT+LIjAadmXIVt1EVTRUoiPMwtzpv0P8wMBncANgMBxMyzqrbotcZGis6fNxqS+UY5axDXpuz2SWcgjp8FygEo7hA90uhGtpjzlEGnM5DXmOnXKvAaDPqDuuHGJCgfPHZaRIoomiUKORhRrF/QG9D6zuBekCZw/gEZhSNIAW45R3MS0BNgl5tlpILSz5jaTrlWMBWGkIzifO7fSPCYZwqptxMXl8xDAKdCA91U/ZA21b9IVUr1876RuKw2shY221aHM8OZ3AjYLz/g4YJ9RSMoFkZdRwxluj3NrAc4jwl1ZWzmDMfSQL3ifuIdjRngMnXUdfgJGoEHuwxdbwHUS5dMyjP+Qz82Y0lQLhZlxlSl42uyCNuix4ZXI5ITdaaYZtZKw2dEx06PhXJBgdQdK34YISrLOZJG95RNwEQLCnOQcqjfjFjgSESdOXVNb1OE33czyqPlc7DVp9Oma8L/R270B4HdAp3TJ4o9hdopZU1oGhfnUZtyj+DGHQjmTNSMWaknoQ6CBp6Qavn+LeQlxz2uUYGsEPEn3idg4xaocqeCKo9qSwPkTGb9Bo64oOouwMssZsyqCFoIzRuhmM4tOJcVNwrQdsOMgVadRvVQKXGeXplNBDxwAo68z5F2eZUgRjW0xRznyNygqEzCBeseTAITLZqYqigSWIOBEsOGigbWM69znTmOiwfIxqJ4d7qVUIEyzYc66knzGJzrxEOrGYP0DOsTDRqZ87YOUFjHtnnZH7SnSL9QksPCmxjKs4Y07Cpmam3qGNTXedcGS6wAADOfg4DTw/f3SzT9E7aQIMB3EpgoOFOu9XsjHOaxYjqixzyxQMICkDOWTTM6FlHmBaoShijJYmuoMFoLikU7WPC1+FqHuaXOBFf2cs8tAn5H6AKCCtyCepU/Bcq3NOpGYl5srswLJhCPXmPK0ADIs1etdQ75e2oIpmdU2szopGhM5Eki/dWzkOYFFDPGrpcHMGVqbnBsgkDUMvFQVENFKJDj3vm51XahZUPx9QtaIbmKa+Q/Qil1N306thJ9WyBOO1mTCUidTEcWVcG5QoCBs01zFyCWpkW5KQVpuvwAMu8dsPKZAfnTdzqcK9i8kJB/dsff6e2u+iMUUi58yK0syk3gCBpmjcjTVH8F2WhoSHUeVBJBg+Njg1qQsNGA8rGA8J3ZFL/V3SLA7OxqyvXjJGEhwGcJDwYogx4OQiO4n6z+OzGh2nJ4NgLplpVwcHeqWcjYZIJ+ulGD051UBLKsjLCBnWUQx9Uls+MNpJikYZ4X8a1MUG2DsGbVOg5aTD984GZ4bjTFFG522kRphz5YhTquLLSQELdPPozQCXBnv/19BpTBdDBXR3ZkzR3XWd9pKcbbLzkxJlRstWm45ANHnSgoOHs6oPbVsWRcWl+PMUxhR+OtRbh0rThQ8geF8OGLQgkByR8dlDPBBlKpeHa6Xo+mVrFZwuGBS6tvKC2dlvNcoKLzUKmICj3ILK9ZkyCoJ3xtxtaptbhFOxIhZWuzUZpui1r31rdiN0oQdiYFxc7w/8cYrycIEUYDLBOZ+tGwhGLaS7UV3RXFJ+ezL8ZI5g7SvEVtIUBTemGTY97HxMf9BpcbV0EOp5vG98PdD4UZ86PKpPVdIWDY9J86ZWWue4LGvmIVEG5EKxdhNmYt7Re9+grhrbRj7ubfrhjI5/06VyoPiRqb4X64lHz6cXOo0yFS+jTY6e6zqyvOhwzNUR84Nab5joeM6+n9OEHaWnUv/zJZiJV/eDm7Pn1Ytvty7nRkhCT8VEvz1/VXl71/jFRdbjX2DW6ni/qWjb5TN//4Yd49zNMexa111elJSG5lSrHU1Tq24umyy9u7KB48bz2h3sLvnd3ib5++WaX5g/vuK5en9teXz73+vDhwflfzemzBzN3h0xzG8jU7fi9NtNFt6HXuMEVNdUPj7gm32noGKH+qmJ/NK1lO5yc/4VDMk30cX+n6/lnffnlYs3wLZl0ODz4eTBMIDR+mFMVh6MzBotN6waXQGmm3JfXq7J8Ub1HZ8dQBgOR2RpSooNARJrPF20KDpyNFnR5U6ftbu+CGKoeRiQYrlS875S2c6tdDphR63TuNfUXFybJ8YMP9hEhInScnqZk1lONKP/ZQxzoo2kJKhmucjAgpqnVrtrped6pvcB2ePbgZ+NsRQZlncaeQcNBRYkuZXVCrI7q5p0z2VwcFrP687PmTavu1OjaDLYHv7+rjdq68MSiaR78GbL0e1N0aSbT7tVICMUfs9JlOlpzRUYkWhh/lvbqZgm3yHKXupihIvAczvTHSi3xMumo6/lsIyMGMxTnQ3eJgomcSMf9TLpeQBaBOXduXMeBfYShDHFJrZqWvWWrEaMrCiUocxMRBHwGMsrAjqDncisnQZGtq5WS5kiLNQsZXRcFVbrR9Rx0/b2fH0Vhru4yueBgj4RpwrpgYMC7gNbwepaGZKt392HM9u1CCbJTOrZ6NcsOxGDQud/qWbBMch1vjTLMelZ5A0UOw5R2g/s1ezhoYqIT5+im8BCQISf0OlvrQ2eEpZSQ7bnR377b6h9+rPU//Z+tEQk2IYpLtNJcfsoZt8oOCEmfQagvFOaJLjTZuDBnqMbYj0HdE11B59B1LjSXgQImy6h6h05RpqUPI6hO0GQ9yMChJsE5kEF/oGp2rjYVLijKDopg8OiCKHSmDEEZuFLYBrKGqQx69cERFAvmdjiMM7x03lrQMpnwQ+VlAKN6p9p6qc6unjljAKh4zmzGdTn04cZHaI6nPmJGrGcOG40NA3UkJaayccZyrvBnEp/17jOnzqY3FbbEq74TPTJo2gwqhgkRDujIOaZe5w0eEtJ27O1G6niPbRHn2w0DEHRVN9v6W85iugxD0NBpmm2y3eg09ao9MHC4iSaQOdM2obyS60ie8cb6cvxtkFpc5622AxFB5pz5c5zQ8i7Szo60/EPVHmfSe4rcLNXXIfIvHyuQRwALniO1EIUI70LEBAX4E/phNHw2vDNVclGO3tjKCRA50GiGxYFCu3nn1y7AQaAGzWkVtN4Es57cgwM+CDo25BEumBca7sjjpF6ixmJYbFoz0hZYAx5KIl3I1LQYCIL0hcki900j/y80vjzj//5/+E/69ZdP+umPv3qdgFDS2OKUS8NIbWh6PvVMlmpPPu4w69xA8wzTHjAimnXWNsN2Bs09TtIwKfIDOhPV06uptrDuPutgMzaom9SLDABx5D7TeM/U+5EnfJsau3aXGQOQADgwncqRpXh9BIjBfWGtO9DLxk9hfIjUiPeLwYJZFdTe1rPDxorMU+6/9dswpGCm2MW3tNv8GhYbg5c8fhYyF4Ah6rX1tYhfl5U1m2a++d1h+AEeGvWdGZQgwgwdYAQwrCj4dDc11JRt9BTBpGbvR9BET0gAACAASURBVL++03UA9aTh53kEwIIRoRF1+4GEJwEykizFGf1k8TPmQcSzZTjWJlvvi0vP+RS68wypiOVxMkjBBIEBZsSkhPs/35fz5gpdOroNMxrMcoExskU3yjsf0X+cPc49hkViDW+mW3fTjvPcrv/xTtt1d2LoHTIZGE3CfwYGEpFVS6IWJgCfb5V+MdxLGGg5vi6yZj0YK6vSNqtv+UuGn6FB1Ts3ajSQb6YiAbSHBjIQs6C2+oJsjgOFIaiL/sDA6SuaxyZvBMnISBHmE9AZcSzqO6VuwBjiMeFcrA9My8yIYripxpSDvBaarch4hKLHdCuoR7ZERqDMn0f3hOsejSWUHh8wQbvg1S3rag1yD10djQe0VKBkw9Vd50ZtX9WmtxoVBIFkBTEZhTZmq7WYypmqi+OhXwaMdcL2ORxiN7rg/lqWfgA0kFz39XKNqAemDVlmSirB6KfL2U0MTbE1f+aKR0MaHOG4lyB+aKZsMe5paORCWRaxivfZ8ilut4ihOXBsPHQ1ZYeYlgj3heoU09IRqgs/E5pAkul6Ocf9Re+5Nk3+9Zo3E1EVgVyDTrGps25oBIu6MuTfjaPahiLNZ0mY4XA4FbmRbhwfWR93+6MnxmRP9lf0R2F2MJBDl+Yq6r11JqyXN8fV+DNrjo/F/jxz+PFBsTStA2QRN1vng4X2h4PZa9NiqEAmEGGbkmJXQFwdcY1jahyupFBA8gm63+LpOacRVvVMYVmblwlXq85UKucPrQ5ldhZ0YHfE5PiwZyprpzCeHaYGTKDDUv3hngBIqIEofDhfoVgkSmpoFNhaT9pMrd7vi9DoODLl5gO9rGtdrrOuHc67bOwROosxzGHb6LFeNA0bte1NhyN7Xa2r3b2umoiRmGcPNyhk7/aVqhK6OUUkxXj8LNxmHw6Ziofv9OXL55hML7PXWZ3iBroYvajuH1U//Kj+0qq7/FnXS6BfZU30Ta/nX096eP/R07OiwMBqq//mP3/Qz5/tg2eHPNwxN4pcyuevX7Q0z9rXpXJQSnKvSrILQTtGXQYK2ps+PD24YPz566gvl0UfHkrVh0Aoh2HR00Ot5vRNSKVVHZRhzDC0RgeZcH840gzhnDu5qKj3d3bJxBCbKua45zkWGkgfvjGPP9m9FO1cCiXew4Sr4wVMtXd8HGhJqz3RJa+4imJ4A2thq/2+di4rhl5M89mryn2t8zCq+ULzdNAmg0q7xhQUtYuhS9P7PSpr8kFtzG+WSLl9tmnQ6YwTLHE4vXBbstdKCkOhUjdgHhbUNyi6BaY4mEM00h6aZB65hhjHdHOuM5RjXE1BEYxaQUfESTW029vt3ge25quNJ+qHJ22Se526JtB/rs5h7p2ul1bnMz+TnN/ERlucFQw6KCiZxodrVliF92dyH3FwDaTY73NW6rUF8Wg1zyC4k8ZrZI7eEtycefWBAcM4BR0jzZPUqDt3Xv98Rg5l0ID2dOXYNeXrtmlN2Wsu5zDkcug4/1DEcqYFQskuiKQAR2faX4xGALqIr4G2jZnN1HGPcz13DDzXDL+R6XmiOdta34fNVM4gSzTPsFSMcbnpurT8HuhQos3UO4sP59s5HTRdW83NVk1a6q7sTT8EfTxdcS+Ejtg5n40SF7T3dcZsaqMak6OCwdKsGdSXtTdNNiTp2e9Kmh7p9dSE0Rg6VPL+LE0IYzz2YxfqGuwEjbMnyM2Z+aqdOjIl+SKiWZMx6JwUNjV7KxERTNbXmJAbQxa7ZIYLO8N/DFdM9FuDvEFAiD+JYjMaIRrFnrPK0Rc0OmHs4CZnguoVOaz2FrDqheeVKrXtJ8VtmHu4TqFztqYvYgNsxoHIm/OC5g4GBsHg7NWWHbKfpx7ykEmH5hUzLQZwDExpUhiqMfylBqA2oH4aQSRZZ0z3rduLaAvrseluMOuAIg2uZvQEtIxiLaKZQGAR/KG94+fiAXRw1jZUOQaSoI3ESEHntZVRIDFo8UEJqYegPyJVwYiPCAPXU73z+qKGG00fpzm3VtBOkDQp1IZ800A77/eFLuTjGb2N+Cgc20HYYc+AnIPQIUnA3IvPy0AoV6qHfDVYpF5grc2JPiSg4Fu9jIlQAN5XaPi2uvWhIaXNJorBd381c8KoDBd1fyZHglCQUdKCOIFucgaCKIMehRyHZ+h8abwByBANyyceWAS8EyC4FrqwOrZogY240LjjULpxPBNYLTVPyAQw2qPBad1kFBW1Taptsdf59RwU10kqb5yB4Y3Au1XdH4Nqex0sjRnI4zWNnEYu4lAseQHh8jUGFXP1FAyN9UqrhEXC+uGzQ5/nRGC/x4CvwlRnzcKGts09h4UBHdwVJSwEB99HHc1qdWSKJj3UGLmNzsplf4C9wHUEwBLDz9W71r+XZ5X6/uoBVU9dwp26Odlx1SPGUI9aj72Uxo5hGJYy0DSp0SLkh5xLMlCJ3AFcggEQoEqFkU6RqiMihoaSXoJnNGLwRO3GgHT0r/GDCI8NviH7NkhoRNhQM7GHUPvCDAuKYRg1wCqJoQUD4cn7dcqQl7VOvc47SnYmp8gWx27WUwzaYEGB2sH+snEXAMmaQT9bDkUTCMIaPxK2Gvs3zA9MRlM0B86NzdXyGXh2GAmFW0HU7SDo0Ne3MDUA9HCgjejEKiVDmPcAE0BqgHUYZU7yYkCEPb4kAeA26rIttEyJ+oEzZNCyDsfGHvbXak40MnDK7JBsIGnutamq3Q1EKGgfqwB4pQtaAGxh6xrg7l8Zz/T5buczu27FJCjEtuG66j9pRPLNDTUoiPBxi6rwwvaEwjRLFm28tEySvQjRF2DUsTqMmYvrgyBMa8L+m70MTUhMHOzmCqIDjQHtppvMcMGKSV5QLK2tpcgHUcpzU1hDk8DBw7UwbYqvpXl4vZw8GfCkBsTMiNg2qCvL7A2CBQV/m3/sFDYNqiqcS+no2cTCuIAmlIaLxsuoHy+u/x0boF1lHTAaU1drC6rKFBvrPTlQfZBFzAmfxeLx1RcXOiRNk81pNtIuB328NwLD88XCnMkUUR8gwPz3tWvMAQftg0rMoUsh6gYdFzIouzRfNvCJcFqjgqwPB56u4dgcpiAhcMqB6YvKB/uluVi/xKQIcyarSyiGQVFN+bWIwQ1tVRMIf9V5jTux/hE6DAcRmVzO8ol1+rbGeIEiEzK0GZ6AWYPp0bURTw5R7kkUu6HPNUWCg8hU7EDQKVvAcnysoGeFejFzAAUFFddGU7F4ADlUPyz2M99fh88mYW1+c/QKkzY490ErYeNHJ8s1YA1PfhRTUx+IUFG0UcmEL5+1qQ8uIrJtr3x1w9w90LSg0V10d1z024dUzUhOGbbVaDYmbXBPxgCETEMmu1AdmCOmmartpGOOQ+NOJbSTqdeXy02nNtN3H0bVdw+6Xmadr7Mu57PyMtPd/cG24VhOg5Y9/fC972ORhHicz7UpDquJhLRLOxsCnDvp+x8/KC0rnV6gb6MDvKrMK6VMUS+dvr086+/+/u+8eeJ6erpM+vG7D5qy2pEO2e5ef37+4uiJKi89rXTuFmtzJA4H+k5EWOTJvbWkt/7VPx+E5NcrBjo7Fcmg3XGvdtjodDrrt98/6Ou3L8qryIhbmDJmW717gPa+uEEFhQontsr7CnlXDVN3pueHmnoxHKEdv9Lqxnvr+BuaL6Z1kynPMGTZx9qOLJPW14IV+rQw98dpsDeleEb/2HYesKCDpJjc5jTHDAtoPkLDPW1KzQNCNzb71gdi/vhOabZzUe5DIR08ZCBDzFEWrGWc1gofdboOe1+j+lY9KMQ8qLh1GoersvSdDXOIogjKP8OZymuOmB2b8ty2atgzikPEISxIHXCUxRyjdUzLJqvs3PwCXc0FNPeDCTi6u1GnLz/buOtQRiEPDZv3ACRunCh9aCh31vb0IN+bi4ZrDA2wTMGBrr++sWMocyY1GMhwRBTsucxgIosT51Mbh2QHzbdWp9cXpfPe+lKKwqHn3kY8FJpEikBSLbuGnFVcrCvHeIBteNh1C3dmmiSaGuucRuhM8DTTiO5wWHzoXtD4dE0USxhaoXVm39gQPs9MnnOrn5QXtFC5+gk0Gv1caPgw88BgA0fQGwMVJMFE/eA4SsGU5aYpIegcplznlmHrVgVZlaCYSvQNitwW4xIiCSY9PYZrOPTrvg8eEXvFhf0HR8gN7oBO/lND/txm1C7LdHVUSWicrIWjmKE4go6Glb1da0dlmEWlsmMyTtUegoLW0STaSCdyx2hS0ElBSyQagucdMR6xj1u/uObtWQLD2b0sNmxCl+mzJCAlf17WBcgvSAymFR5Wws6wIVWqKc2dMwd1cYS6bHpVxBTwS+/DaLLMssLTI1yQoW8BDvl6bCYUtFL0786VtHU+5xtoE867i/P6eMIMMmEQ0Y/SPGfJYtnHjMs5VGxqmg0RLYup6UQzQDHlAqzRsslbOM7m1oziU7DR1n1wr4Od+7meSRXnvKmKNGbQRhm8Zvp2hsoc5zd/lkYt4kgmHdwoQx+PPDiQdB/1UNYc+M4wLaQmFMxowxlY7yrem0kD+mwGphTaXIdzjBnCImfaKr/16kBkeHdHhqKLDgXGepEbCEMB2in7Vjtv1eEBkCYxqLvhFxGGNdwSzhwXyg42JFZh1ETmHcMxpAbcM5B56sCNVWFGo8MMi3FxmAmxP2AkhomMJVM08urVbIhSYHwZJi5214QG7AI8NGSwqrhTmJ9FBnrUYMoqfyYyxev3H+wyPjWdzwlr+NB/+00L+j91Dddl6Qz0xo3U8Qycx8kwFJkN7eNGqb0TUhfv0MzRqZNvyDMhRxHJgU1onD2INjDG9WSovvQ4olMrovnj+d6MMJlVY5+Q1fF3dchmnXmADtQLxRF2FM09qDrvBPp+6l3Xw2se9gwIEikKnQcPrF9QScZXhdo13symjgxFqNmS3DRtp7UYcOIaU793NvQjMWBz08GsuV4jcBm1mqMBg17rDFG/n8EK8/qgvoPNS6yM+aWMd4NGu0GDbI0lTVggjiONIeCKPVhi8L9Y/04juDoHw0Bz5Eo4GWMeeEfk1jQAXmqC8slnYeAAgm+jmnB7JaemsfNsGHyZTeJdimUXPiLcc2YjsKv2XLMZb9DeQS/Z+6klQwvP8JJa2qorGsY3V2SzLdg7wgGaPTR1Tmp4wVgmZSdvEPCg0ucM5hzjk6qZtjqZagsIQ5O9021sg1/qNi7AM7NnYDYi8SmL0j3VX9s+U/kiC+ptChxGMGvztTaEQU0Na2A+JJfu3Me3oPk1usO2tKZNmOQaCB2ICUgiDWJR2o7arj5rFiS6ANPIHfYZ+X4UL3DmI646aDL+Q85UirD3utppYHpm7jxGCBzO/xZv4SkDTSFU0jFyLQk5pfnkGsxnLikeo/mtccIaB+temJZ3beMGEgouNB+mpeOA++HFmxBfY5SSUOAMHVqYsYTwPDINTWu17m75q8Oqmx4OZWc+ojPBqCMxVZIXH50W9t9QvWhcEOo67n51mfVp5yESm0nQljD64OD78Fj5M73/7nf6819+1fPzi47HO9e65xM00dHX9FfNKrofbzahK/TPWN1MHQazDhFAOiGBhdB5PZig69oUyUQzZyoy+cMmesSdkOKkRJMQjoBQ+4gtIGsSis7d/Z2O93dq21Y///wX02np02jKMYPhuXkmtm5aMdGKzY/C3+ZNqxkOR7MNN+yQF6izNZpGxEO7aqMkT2KChmJUdDWBYijBic+LzcuMWBsKIIuDJmaPhs7idagL2HhT/IDEhRMldJSyolkcrf90ELCzkkI7Ar0qywmihcoEDSjXDoMbJMt20E2V51sVWwqP0fpFDmamcbt8q99/pKlN9MszLr2LjrtSf/rSqptyldBIrs+6S6XGumLmjIlpRe+O0n/8j+9NEb9CFb5t9HLN9XC/qDxE1MPriXzUSdcrzqSJdsWqO4Xi+ninsoSGQxbqVe3pWfXTj25gsRsnVgQr+ba76cP3T27IQeqg31CskFOX5JVm6IzdVd///nc2sDm9/Gqj+p9Pkx6eHpwRtq2Oemlb66PuoUemNCAxJW/PL95rHo6FzpybIkog19C8qGu/uihPHv5eL12i0+tXHY87H66gguXtVadLo5bIkJkMwwh+//BUqcxxHW21zRhI3WuTPZiKCs30dAqqWb7bmw778elObXc1KkfR6UjmjHcQ3RtOedLdEb3BpPM1Yl12OXEd6BLZ2NHwDc6FC33eRq/fvkXCmzvPeLdSHFTTWjcyydw43kxj0vSq/W6vfrv3xJV1ykquapgEZyU5duIMCl+UJXdxXT7saMQpomFUkOdosqf3wDzbel0w0e1Nu+a+M7QqfLAwxLs0HIaEWe885KBwoeict6XNYXLQJDSHaa7TdY32yeLPnTrc/1rTvq/oOMGaOSPY2zzIHK1Dfbn0yuu7NZt21HYGNcTJbtLYw8oIHTW6HwyGGPbQKOKWGllYFFJECz1r6ikeISBCb+TeXXSbURpyVlQ6v1zMPnDVnGBnT9aY1DWd41vs3koxiBbQwepWBfkelFBWcU60u23oGSmCQ06AjT9FCYVvRBMwES/2UGxTLQ1uv7PZIWgv3TDYZIcDnPBx9Mo0OINKdOcbimmaZ4zdKBsSx3awh+1AlG6z2gmWQjiSUsO1GP0oswYuT8IQblfcTCXv21mvp6DTglq5SYBKhhkFzq83XIFpKm+qqkK/eXzQl5dXnRlUJZNuQxi72FWTosP7JDvNqAPN5vamy+nm6B/M8CaaLGuoeiOIDI15o0DFHH5tZ2cs+2c7knp07Ww8Cp2tehoFGDVkxk0Y/mCQwX4aZmmwbRjsYuZkaYPdimli4r20YzaoA+e+93wKdwrlcGiMM9AMTmtuHUaO/wJNJ83/QnACezuoE78KB1EcczMzcShHoBWy/AhFD88GRyuRJejcS6QRqdqe+iMKN84DEL/7mjV309kDQ4iJ0aD5TKKI5NpsYhQOojTS1LRo2Fi/83T1mQBd0tZL7gwSm459uUY4eKzHjVqQJEsVWj1u2UAJVXdIpU2xjNcYIYoYEO41jCTnzjEtMkoTJhtvWXYVn3GHKQgxE+G66toSKm9CXYRZQG9E557M5ETq0BNSz9gcMRpEe8FjGJaEvwPGKG5wQV3MmICeGl4b0JsjlD1qFs5X4ng6020ZBhNXE7XvFZTIxiaRFcpQ1ZRkhgu3wpTeBaMtjElwSsXdm2GGj/SgL0PJBGnl++I8XexLNedL/DneO+6RKeCVjYxotnjvCb2n2YV2vcD08FCcoQUoVBF1Lg0bKNQNTw8MkWJLosmg5GF3nzA79F59JgzC2vMe8Yqbd+pYavBwLn1Ld58wgrHpDbA6e9fGNR5nSWQyMDQJl2NqeUopdMxmaSW1KlpHHgHO0AAZw+CsS9gjPF/qbPavLI3YDQat4bQ5q3OEWbg7A+RkNjVcI+ZuxGFFykHg/JjD0aTFWckagI595OsS3FBptFgXW3Xd1WiYHfH93OPzoNsD+MCkkSp0W+Fi7SA3v+uRN3pznvBbJN2EYY1zcSOSCKOwNy9O5IH8vh2wSQjA8ZxnSv1rIMchi2HaxCCJIe5KJbXRVthyacSMz9n2AXox1HIsCWij9aY3dUAIGFuFF5mdU52xSR3u7OZIkrD2dY0OYe8ml9W53wbS6KPCaTqscTFCgtLKvAXH4I3u6kwnpBUwJohRWTptsp1eyWKncV2dgHnvV8MbZ9O6rsWzhF9MsICkzS7LbtwMo3TWKcSmS6NlB8c1qoJN9i2ygqrEpbApEhT0a6SHJwMBlb4V9o778CQHml3EMjCNTPPCRZItvaGtOjokNIaY61hXR5dLEwKthQBn/t3zukSx1TjPsLIRi7NtoKDOsz4+PUUmFjpDnJFsdIN+jQKCImBdFCkZeTvbvdsWBbQNAfMa/Gpdn4W8OLxSlHENvEQRdWHOPZ8XtA/RKp+UBUgArLie1lMSNmK47LiGYZ2MVpODl59rSsjKDKYxYsO2Cx7/4AKF7fUc9FlTujIQy3XS7sYKJBOXszj8mHZy6+wOJ4LeU73/7jt9+OEP+r//33/S68s3PT086PVy0XwFzSLwNVzNuPbINES3SMHHfhMEDzfARIbwvaESrA6oTM0M9HkdBJxu5Jk1wGFG5iXRKmxow+gYCCg90EmPTx+NTkJbhpLw4+/+4CaZCdqXL191+vYtojzWbE/usc2UDM2bxPFvUTJrEx2WzRFQ3oNCQ43j2eEkZ5Q6wpftamd31vhepmX5HQg3MTY5U1Vo2DEygs5gnrdDBe1Yx9S9Ou79mS9nUAtyzyKjy055dWYrazYSJmahl0DzmWuASz7fVKdQnzDkYSABJbZVuik1ZhgFDOapU5Bvhl7vHx51/5jo412iH9/f9D//r73qHc0lzeZRv37r1KNVxAW4+azdTbqcenP9QVh5ZzArIvMunUExbyrvMu0Oj1qaq55fW+2OpYqS2Anon4WR40O56HCso1hIKQahXd6pY7I69bqOg3WB+RbkZ3XnzXaqcUQtjzq/dC6c65z1TUF2VLJp9IgLaZnrfOn1+u1TIB7lve7e/0bT6xfdv39wg3a/r7QMV02EH1vcDfUO2uNNdwfonffqx5MeysIbYHv+pv2+0On2QV1a6ljf+TBl6o928fLTf9G5fUakpXYu9H6f+R06Hna625VqXn42BXNfPWoG1UxLFWhzv35SURIjID1/vujDB0x+PpnC+HSsdIAjqpv3odPlan1Chd6DCJ8RfTVUMKjoox5BmAsorBygg65Tqox113/VdWT3qFTcZ4GCMXDYFjYwOV2h++L8+Kq6TFVmpc7kftK8qLI7aVkx7GAiLmVkLb5+VYqBVr7Tqc9VkSfZfY2hyaqdYdCB4+xyu2jscxUVOHxpSl9E6bD7UFw2Roya9qK6vI/DbO61xxCG7LVnaHURlLx7fNSlpdhf1LbsE52mAYOQi+o9h9XORm3oOdHDjkOnw772cJFCc1t+MJKBCVUydmras5EcW8Dnew3dNUwVvPtUps6DTRQl4fZBCx2HF/VdaJL7/oTaS1W5V9OfPc3FJIOzY3sj05D9jQzJ1nmYI2YxDIraSO+ykzNNko14KFqJWBndzHprsJlDNEX8WWtW7LIYgdFhYQ5CyiCUCR71OqgViAiDImh+ienERlGmKqhL49XOyeynJlrybNGwFLPaETpyWM5DaezQakKbhDYGotgvOjF0yWEdXLUZZr1/l6jKN3r+1hmB9NpmNYBmLGSEgUrfNGDqw3BnvNnp8bHEbA5zJmnJOKDYV9j1cJWlYaAhm22Esq8rnefFsR4+ExnagR2bmh8FD8+xd9YlTTD3IaINGFKw3qEcupHxsDj1cJQmCJqdPQedFRwGZLNdU0MnBGobCVRQYF36m/YJBYwahFqA+185mzEa8dXVxuiivQbtrk0cUqJbvjdqiW6sxwEeGQJni2MY/o15BdOkIMbJJ0BuVJVBtmao14FMUMxaK2Y3zGgEGUzCQsDzAVYUZxP7uElZRoOIFqLJjiEVqyAQmNp1Em8qa4szx8Rf1hpNuYvWGAR/UaF0xLKI4SXnYTjM8v7voePdJu3SML6Zul4leylGTb3DEoLxRSls6fnWVHuodKwPwRixjGdRjV7XmcTRAKOb8ntBTBg/jyixTWgEQT4wQ0T7DQsMx2feSQpTh5nfpApPBXQwfad+g3lSph2IaELuHnTeGCoYveLMZuA+T3pdoJDSarkosi7VWY0jRT9mPkERAOXzkGjJbJCD30CZhFkOgyIQs27LELZyQ4kWjvoMYyciGfIa7ef6Pk6jTkuvTXFUCluF4STMC/8MvjYcd9s+3E/REgKVoRNGE+c3ZCRahUE3Q/XVl4RR1y3zuU2JnmG+chs00hwYEQoEiDrMTSc12y3y/5z9y7NLyVMkJojvibs6zfvWRlAptZ8bMdD/ACJ8jzA4yndmAPBewbzC85ghGfs7uZCOIVlgrwHwBBX2umqvSZBHO0e9bIScj0tmRL5VDwATUyRN1P2OXQs2Idtk+GxGnY/0gUEruYbG//2ZySyNbFrXn27mYMxElqWtEnGRJd4L3WBaaJMnqjIYLTc119EMBm4dWllHe6zNLUAA6J9p0QE92Ll7SQrd8kJFf/KwtiNGBQmDXViBAQbluC+vlFjiiJas0m0mcWFUwWDaewsSJ9iNmBGRYsDwLUzEyCc2k4rmfVsa+WUfvDK0dP2KmQ6yhlwJdvm8Owx4YBvOOGJnIkXeOe2wjzwccJqxBu4H6841TWZGCnrZQzIbLW+hpveTWpxeLfbcWuIAjR7DnpR5ztr8R1Ie7LOiur1lsQSiQ5ceeWPEQfBQLBa1xhHkEOpMFPHoGmwED3pobeHqZhlyg79SDIOvzWHDP0yPgfCZvoWFrJ1OTTVFC8AkCponBwnNVr3qxm52V41mJay8e0TN5c4wM02LucbTpPuH+3ApstkOdDCGUtBJtiodcL9R19AU8MJGk8hm4PZgNf2J8HmoiLMDXO38Og4qQNSGPjjZTMN8X0De2GzZHN+MWWKyYvG8aQ6hrfSktShsmINpz5XKivtjlDaiJijmKMTRmTCKAKLndPz4/Qc37T/96RdPCt8OQx4kRWoQhrmmwI4xZzHVloITJKjrPAlKoNEyAWtbT5zGjoksDRUFDIJnpu4YToRRjA9oDsKVpvyG+LFIvS4ce0AAdvDig+Lq8lQpmlSm60SeZJk/N/zwthuV7SpNoAZjr2pX62///j/pzz/95IaSe31+eXHmDS8wfHSGGaF7hT75bwYDfvZvVArnC+WmmvQDDrxhumO5IYWi88/CoIDnu2Z/R/4jjmC2TueZMhmSN7ccwyfMOjzVx1k2LLrx6yzvA1FpTp1GPqOzf4gfCPMarwnWjfWnVhHZieyW0RQxsNjogJunswlB4m0w7UaF+EVME76rEt0nrZLDUf1mq9//uNN39aj/5R8nbAegJAAAIABJREFUffew0ctl1vMz62Zryt61602DQOwN7WF/3IetO81K/qQ//fzFRUmJc9lO+vFv7nQYb3r5dtbhvtLH70pd+k5/+ZZ7OEPzdjiGPu3pjoy5m4tO1n/7+hcV2Vb7u72GHiQW1y42to2q+3ul+x90+vonRuums3YjDSfFwaIff/+d3j1+p8+//KRff/1J+E/+7scf7Kg6nF6MTCyOsdjq/u7Jz5VxMc1eczppmk767UdMWIAM9joc93p9edZLn2pf5XbMHTa1jvsYYjyfnrVjcDA1mqD3ogdctnq08RNNCc961l150/7dRw3QhDL0G7xVpfY79rxCw+vniMDBVe/8qhIkPZm1x7SreVGxe69pPLuEgo1CYQedk4EGbqFEL+S7iHSosl67ogzd29C6GenmSsNro+JYaEELnLH2turPV6W7o5altdttUuw0IhgzpSRxBISHUxmDjCnMw9A/bHZqaMBnsrIwRch06y9KdqmGC26LGJqw9nNbpmMWQGFt7cgyqjQtE0tzXJ6JPGFf5e3g3Wb/WrSv7rzHvZwv1vRUUOIz6Lx7B7ejc+WQx4DGuxTulmo0Xl+9XsYxV9sM2u2gC0dgORFLMF/IFYTiCV0PChzfZ+ozFcWoZmKKDm3yHPepQw8GQkTAdq/lhpM0ezdumYt6jD7yg7qm0dC22i40rriOMkyC9ogpVeZGPCkTNVfWwN5RBaDA7J/LwBGNBAIn39BlDgMnIQ0YJgi5D+lAFVc6IQVJwVmGqzR76myn5k2ZeVrOHk4EhSb273WoZeMCyLlcE4yDGLwNA5R0Gr9M54vLGxd/dY3JBVTH1IXB9dSrbTGTyTVw1s6LDhkRMVBopXPD3s+9HzSRsUwxyJSf/dGsHuhSMt2tZa+E1gT6ZtQPKj+NGU6IgY6RR9kuicrbqLrO9TxhANE595Y/G6mfNEE0txFXEEYqQW2mz8PcxegqQ0CmFmtOXrhpo+MPtMH1xzrIRn/H4JrcSH7NmTlidoIM5q/u1wzNYAZBCQP9w3kx3h0Puz3RxxyGnF72Z2AA5BlR9JOzZnNEDxlDIoF2i1kHe+yVptDGKiGJYAvMM84XGBORdxhDV3SBFMujg8tBjKBtW17DwGLjVl63MTKBacq3SeQH+4AHSQZ3sRNieE9wz0xx3mJWVHntMbSAVw5bZhyh+zI8zDRDuweJTUDUoVyj4a11D5oOTZ4Gp8VJksYcNCnqEKN/7clIslEsPIE47DFs4Vdz0JEzrtOoNDUe6wJ6L+wCtKUMF1jrJLjyk2JYzpAY+d51xkgutNdEKWCeFr4V0K5BlkChocKim258v5SgP77GIN75hzTOYVgEksN70wycubmbZcxeuP80lHa+9VSCZhF9LNTHiG9gkGMargfzsOgYSgeSg+FXul10fNq70Pr2HN4ZBc3yFqf2A8Rca8yho0cAQjj3g567UYTW7aiTiIcAPeQN6ZZSaTmanQMzBq070ovuFkw87iFru5oXXTEBQqvnKhzjJho21upgFJz3mKacv0GyeD6O+eCzUtsY1IjZCVpgXFqNlnnYhTFf0PQxGYLdQAPFSVlADSW/eNMYzOgZght9pJnE0xxm1mgnbkwIcURlT6MxP/U8G5C2QFbBJ0N7G2s7/GejBsJwEySegRa/QAcMi43sw3K3V35bdLH8i6uiVodku9igh/EGBmfE2KHBbRSuuFyj6/0xgCQGLhM3a2U1Ig8ji3bpLq4P8TqBhcqAj24VQydnY9LkI+tCHxyYuQczDG1IhAAlt3sw96UPGihO0ezb01KYlgp7xrpNN8GJlu2gG1IIgwyBYj/Whb6ciOQqvScjAWANAEDAJiA+yC7Dm0q1Oi3Z3tKAyJ4dVJgywdctcb6QK7o2+h5qgeSXhe4Gcp0ZihQ697hPh79Lx17mz0KvFA5UDpRiOME+VBT5jUnFGwxmOBmk0H8gwthNMWLy9ybeXYEYDkEK7xXSWW2wQ6cQkw4eDJB4mMGA4jEZNc2Rs8fCV4v5wm2UGwKRDZuqGL25ORywtH4zz8EgB9MdnzaZEZVw2YtRBO6pNHPWMKI5zKFQQmeNKRoZl3CoseM1qoSbG/mLWQSf2tjHAtzBTQBNKROCaDzf/lonJxbdoiVjYYSmhAw8Pjf5kGY/EkHBK0xmUhHT9eAMx2eG222XLRaCHTwzc/AtnndTGBs9RcLv/vAbbzw//fmTUV+eFdfopsZZyMDnuM36jFdWHqIRRXPnrSHszdEolsQxEBnCRvRKsRsvtKkyRqLXTCU29r4XA2c0Enx9UD5X/rYjTsKh1xqtVZ8YyAabWGhYaFQ3GA1gwgIaxt820AgUFnfMh6dHf82XL1+MSEzd1S8X5jnQgSmwEfQD979RDNh03hrX0CNE8nWRku8HJSXWxhsx24c5FCc3yhRe/PEw67EJgynRYTDANJbJCwuaSaqNQzhwcVgkN49Duco0USRh2sRhw+ekkGCCC7+d6Z6nWVAIsItnF2fTxEyHoutmmijPPeh8aIsGldANbBYz6DGT/tv/kOhl2Oqnl0J/9/vKVMhfPi16Pb/qpSc0HSv00WuF4gzdwn3FxAn9ITqYWg/73Ijay7cXfbnMItueSIofvr/XfPmi+3yjfZXo7g6tQ6JTH1EgXh+bSfXhTkU6ubEF1SxKuACJLq9n62xOzWKK7eHxXi8vJ0/qi/qgIut0tz/ogqnIQKYY+bJnHe8f9fDwqGls9Munb8rqBxVZomR3UDF81Ve0k1XoBvY7hg8cmLkDmc/nQeXmrF0JTb3QNjsYkeu6Uf2tUlrduwG8Not2h53z0n795Z+1TBe9f/edHYqvPShdqnfVXjM29gwelknHw9GZec4X75jAUeTgMMjnlbaXn91o1UWpYUkd8Nz2UDd7i+aT5KC2fTUSZ3MJNAg2sJx1bS4u8saZ+I299wkKBQ7xhAIwm9SON335pdXhEQonBlM3DU2juip1xmUvr00/w2Ssb5tw68srlehutxRHNDcI33GLC3ZG0wb6h35z7F9jsothzeVzoPy4+W12pjeN3Tm0hhQisEXIer3V1oeVmEVstzrhtEtxiDvsTPH56AFCusW95qp5qfSlGV20FjR+nppXzqNLb2jUW80Y8jDYwHxr5n29WGO52WTK64/qm09aNqWnqJsNbq+t5h6EiSKdfT/cBzEMmrsXa97mkWxhTNcYejVKNrVaa+E4NxqjJyCxt9ugaUDn2GhcKi1zY23QwpQblgkwG8UIAehM4nsibEKeME+dh3QUuacLQw4O9dQ6Oa7HBh44KrOAmOQOmFaEFgenPFOB0ZfMz6phJdlxNGKJQurEKbhoxAjLuX1hXgPay/dhLSLNYch6smtNOCQXZLjiHAnbYuSZgxx7rOtoE+zgcVff0xv1kz8njcjzNeh/FJg7NKjjrBY6l5Gk1DFP11vpogJqrwPZ2fsYHtgN0+RtFUu4sNKK4hJ67iMbESdmzg4HgXOuUKCDMjoPElOKIIRuHV4diIIHk3aXXgPAHZQckQXQ4HkOoJqmp/n+hIO2M5U5zBgq23Mu5Dje/9fQ8iWnemD4gS5/jfCgtnKjF/eLA4Y8T4bl0AQ9VKE6wSUJGigFIPeVc2/NvuMjgoCF23fEZ6BtRPOM7tH+WBSVzusNPRJw7oikxk2l4aX1mnoXt2wM1pqt9DZQIBAZ0APWibOYcW0EeQHlAOmhGE4mZUvQqjkvOZvqcq/uSkg4iFugHFVduAEuYB+sWcuRhcoI5mbKuB33+fwMgfiZNOssGVBH1rPvB8+ttLEMjSMNGYgbztrOkWQ/wVXcyDXNL0jTbBOxKmHwEbmeDLe8h0FBhJljUyTQEpDSyBbl6lqbD7I3oRcmYD7qVEdvgM4jlRBRFamNdHbQZbdotKNmo/7rnfsKtZs2JjJcbWYUehefNVDfGZagdTNLCMMS2DT3ez081T5XP/3rFxujsefQmENJJQ6LuvRyOpsRwDpm0LIBqgcldMUV54PZUaC6biIZUhLfAN08ULW3XEOzpeykGwg2yCcIHH4W6Pa4rpa7ZRYEg8FR1wWtIiY3+C4sISuYicthnwW52vqzQS+n3qznVnOxt2kg+uoNzqLUL8aUaVVmU7mBfkDQcJiHDkt9hsKn5WfcAIRSG0aZB7BslLGf3KDbBuPOBjLghDVGbGgJQ4Nc5qmdUuOz0mTR9EeMmlmP7Ak0bFllZM46Zw+TODkmlTTmRNnZkT4GEux5blxtGrW69VrLTFMbTt1cK8M0+6B40sPwKLGnRMH7Q323aiQNnBC1lic28aHGdlCc9fvUl+Fp4pgacj8X9KwMEgOJbofZzAvuGYuNNUGMCMMgvDT4NwMKJ34kuYc4fEzHUsdu7hoXx3vQTT4XcUawOmE3WNfqvScGQuQEuwkERIE9BhvQbtN2HXCm7jGZja42MLxnonRCmIr7sR8YHj/cPzNKI4X9hk9ENJD80TAl+a/ogX9tmN7ck1bK4NpKxlYdAkujORbuBk8WtICNDzMbU26ciRS6R9MbV/QKRIkxCJsWiyQhX8xQcqLDjknOYmdSTmx+j8XEzcDSnNMdfSBFinOIBlwJaQIK5zBSeO13Ox8ibdcFl3m1xWZDcpP21ihTuBNUbblB/BwfZGhBxlF3x6ObT+hz5NCZk2xiedB5mXgFk4CXKUJJbcACDZjFMxKOflSHrfV6HdBPPX1jAWCFz7dx5lE03A6sX/WRGRNSqGdrBpEfImguKAsTGjZU2/7mgRZyQBV1HB7QwEDA3NCSpTarqrlvUJL6MMJ5MzxyTiO5RWRS7k3bfMaNkOKIKbAL3chpWj1+g+a8ak1ZXmweb8OGiU0GDWBKEVP4eos81f3+TufLWQ0FZVa6kYD21FyvNle5nE4WO3M/k7RyBuc4hsMZhZ4bwCAy/TWvk6LC18Vn9a9dlvj58Cy8YbtJXim4bL5vlFyKK6O2FH1Bc6FYMo0CRIPYBFCDsnCkQkdxRoFNU+HMOETmkYPKvbQdPBNeI49MYcO0h8kzhymTR3+2rfRYJwzX3XDwHqGTYHMoaObqVE+41S4nr4dk96jffeA+nfXTTxfrB1+H0IeM01ZTtpc2gx416H2N2U0YbwwpZV2mss49ZKG4RNyNJ97+8aDu5aT31ayHHZlJuDImuv/u4Cb3Tz9d/Nn2VaH7+1RlifYGwyiQ0kLPX65GZIgBOZSpnt7t9O3MfrDR/cPeBitd91V59b2KLFXbQh8c9O7hSfUhdBWnU5hRVA/vpPyo7vM/q+1aZ5fO7VlZuv56KlU+7PT86zeN3Unvnx718Phe316/KkdTxSaf7XRZKlPSQWve//BRu3TU67c/GRE+Pj4682hur6r2O324e6ev51dPP+8eDtrVGP0U+vRC0HyvXVVbF7HJR1O07vJFy9Q4iPfKhu9DB+eiWSUO00zlcRtMbkang4JPk0icw6z9EdMhCjSiLGZdLp0npbyLh/u9treLrqdGBXTO+l7N+WyKJeuZ4mh//xCuft2rC6jNjsKt0Ja4GS2iL+7bRftDaXSJffgyLNZ080yGC5rtQEkYcNlcizXrMwMmx1V5tXMjwUGB5ruhucJ+ZaLow90Vt+Y8qExGPo769fliY4mqJAM1UBqGMem20wzdh8KIyTrF+21QQ04qRujQUm97mx5wUlGA2Xiha4XLYp1TUIQm6zaHg2uSID1ojfBAg+6ujV12nXtL5A9Ol87rwkV70DbFzbnVbdwZIVyENim3VndEyzdedXEmJAhcUH8YNiXooLfEPMw2TWtwnTQLgUJ2q7ahYAU1YvAGaLU1w2JCfoDcAqR4SawphobK1HiTVGoIAM+tLDEiAB2pwJkSo4u0MCvDzr0dhhUUUWGyQJ9PcYHeh71uGDa6dKAKs+oKg6loAPt2GzRF1sPAtZMDt9GFifyKoNFAst80E60CzQLTaQZrQ8RZgcJQsE+Tvq2aOVwL3RhvM+2JLsCU6ZapWSJ7FM0Q69/nARFXq3mHbeQpkkBhzFxCm/nvhs+reUO4u2PoEu+y3QKJzMAcxMV1OMDTTHOGM41nFVE0YS7CtZLsCmXPrCgb76En4/1b2VU0lzCGro2/P60gbEIbMPr827ioZt9fBhyHQ+fn4erIgJpYh4hNYYPkhDGNmobcA/EYgvB8WBM2OUrRwcOIgQIfA3rOLvbg2468V7+MHjDTOHNcwW4CrXEIPUh7kHGdN1lb9/cmYeNeRWQY8Rs0exg1lWTMJgx1t9q9f7JJ0uvnsweq1jqhWS8IRA+XVs449ijo87Z8czYpZ+kYDSznPDQ4fgZ1SDeYdudn69oRB2OeBwgoBjiDcsJQeCfZI3FMdecUUTnQu03j22LqwaACCngMlk17JE6BhpVGLilU3oKt1eFfsTKKuEcMeFjTfF6umXvhQS6mLzRxuMKjKQyeif8M+ks7CnMu8z3Xghlpio2r/Ayivj1ituZ3IrhvDC6IFS+LrQ4Pd7q+XHU+d3ZiZ11y7wtc+nFY7sixDA0njJ0OP2WbL0WustsB8iv/f67erMeSLLvSW9dmu5MPMeRUmWRVc2o1IfBBDxL6WYD0x0VIQFMExRYhSN0ssiorMyLDw93vYLNdE761LYqCkgMyIt3vYHbsnL3XXsONNTJZ79/ceJ5wTA4dLjhDlddqx9aTcxpqh79zhPNcfplYOXMaAClAdejesESpIU1lpg9IMtMhSc/ERdiKNjTsgDxT78D60fsCDqeAzwCcrC3AYXSaGKahtwz/VtYDQxgyamFWEInhWLXVYdjZsjTPnhyiMXRGkcGDfQVYsNGFHgGmMzUrTT1+JrudQRK08PbZMKuRurQOf5AZyVAASG4qb0zGI6MRiRDTNsdyWNrBIINmLvZpGk5eMzjV5FgO6gCLwsfNA4WdzzAyfZlqh6FeAoXVU9Yw20D/3vLM3UbTzwFFph61MDIOzgMgjDgjN2NoODkf+X6AUUy6p5EaMEydDICw3jJYUBud+0nnnj046PcwqqC/miVpsy8+76wc1gk6VC6Ye5pMs3PGI7qO+0uEoZvUHLOu2EtpOtlR6IvI0GStwA4DLkCb7Pre/jcBJvq1VsndOkLChRUyWeQ8mqqx0hDXIeMfNWZ/nL2tJjvhNRLjV58nLuiDKQ+SUWy3FplCO3X0BQ8t2VFuEMO50xbyfElHSARS7oYHZBs7+rJSzxRpNZ4h6gCLdC9QJpEU9PVO23ob/G9CoE2HCKEvmznvySgcY5aI4Ih4EQ4f/sD7Xluy0lLlW2ItsK5n6hj6zxLEh8LycLQ5z8vlFA5FPY3AzZM8FhyHRGQFMaWCuniNaZibNprjfKX8znZVhWN8vVzsAhuuKTzwuJR5GO9iie9h07UscyAvSJXpw7bS5ovQi8ZVt1U/h5IrktF0QcbyRuRYLlBFQK/dFCWmhB72exeCbXuNqTETtzXzk+kK+jIcLs808HC7VwfWFWmIKBdHYkSzaxTSuUoxPbarW55ZU0S+0/buLgyPbrPujmQB0hDOdiZ99/a9XSg//fJJ1/aqqWN6wGuCFRObUnrCaqTZIngQvdB7eiK5Nur8OwYgRketn4mQXT/zbsy9QmOdOgx5LZJpKnHis6YnKK7haMbAkOsajn1JkWlL005uDyhhnntj/TKZJbvRrnkGFthg0QeBlsvREDQ152kxCkQxyRZzf8ekjzUtB5uzmd4fcufG4SpIkZPcOn317kFv3z+YT//y/Fm/+/HkgocJy9BBIUp1/PpXGk7P+qZo9LhDh9Mox5DilujzFdCEaxHRBm/rTs2Q6OW2dcGj/qzv3hZu3PE1ev9dbTTwdGaygglOr92h0K++rrXNgrbMUuQAhZLLoektc5vp+RKNy/3jW2vIfvz9/627h1/p/ZuDrs2zzYZ+/e/+wgVaN5xcyDNt64s7LUmpy8tTZMZCUzczoVOZjxq7m37zF7/RL7886eX5Z33z7htv3M/nFx13j2HCsDno3LZGno/7ezvJTt1Fn55/1HEH9Va6LqXXXV3duTnEdGabp/r2q0cjgmN21OnaGHiqdkdtBiIdeh12lUrs19NO2e2sy1QZHaQV6K5nFTUHDofqRWXJvRy0rSmiKtNKyVmDKrYvuc7oUAZTvIv6Ub/8/DvtsdXOB22gzxWVmo7riFZqa9oYmtCa3NCl1bU9q96+s5vgtYV6ZaW8izL2nmpXO3Qa6vUGOkyd2xkSp2fWAVm8jvXoOfgGG9UsaQB/AGWeklv3gzENE6NC40Dh2+iKdlF1mD6loPa1lgFjo8gyZfJ9nWtdLq0LMCQKy3yh4jGW/ena2VwB5JwCl/cqC3S23erZFcYqPAyUKh3NYgoY8eKQdnIZ2b9hj1DDTgOShnbNp9o732qacZbNPUWnkBhaQEQOT0LGo1AAYBia1nqeC5oiDGcw73LDEMHcm2rvBgJqP+y4E6P0jDtO4ZJGvl5L41pqgwaKxmvDFBNWws0shHDFDobHxsHPnaMv5jn31CorBt3fVY7MIP5DPTT+mzN7CZ1GW9kPGx3y0fd5hMpHWLanHNCzoHxhs1pEMPslpmtcQmfw8h6cCHuH0GmYUp2ZkqGlstFMBKRj316iecEcw1rOsL5vM+kO93RfA/R/FeW5KYTtNOnE2p4DNDUTd0XCOW1G9lYaHqZkN8weJvU0x6y14Oe4WOdIs/zA8TmzOnd1+NJi7EbTRwEW5m0U0t65mRDDGGHCYpOcTDWaJ5ps3mM16DEPxWcGQea2oHNEipEUzlvTWaFFMTnkXAEUDGMqWwSssWWJi2f0mP/GJHJzBGCd1WEQwvXx0Y8eKppP51kSG8PzRq8IXZX8R2R8NTKQmHzx85yhsMIc/8Q3Myha/ZFKyOsa+DTLCkBC6ihUN9LWuovZdMQtrIqqJCFC9f6gZgDQasIIxQU9GHyqHVPLZZ3erLCsc+Cz3A0RewGXCN0j2Zd1ST4ietugrzKp43sDzpnZkEWDz8NCLWR99R/N6Zz94GYBcGpbMnnudZmimWjxfFjZTUxtYLRYs4fra0qzQQ2EHhiWWuR/Diz7hNiKkCwBgDJh4eyykZbD33kdcnmjeSW6IJq3KKaZ6qEptO7VoMBNFUCcFpXZTknWqifKaWW2VXlIdBiW2NHTzFzqCvY09P5RG3EfY8IGFTjXderNjqKBcs+a1IR0moGSYagG4ONCqlSJ4dDqtGnjOdg7sBCUK/PEmIlwHcZABscx6ao0LrDtqMmYNLamOu/3nD+j6bBnN0bUVrBOaKlv6m7QcmMqzL1D6pAwbTdFOyb51H9EzkDd9+AIEDMNORRzIOc8Up+lVTgYMyF0mYozbQS2sldGFAxsBJqXIaJauA92hQUkqFXta1Vz78xku9rfJp+NnPWY9AHu09gBzFsixrVmIusQWOi+ULMx2cINOSKXyJFljOLK0J8z2BNbKKFedcGaow85Hiv3LkwYLQch63QTcYDxfomfI2Qe5TL6maBPgNKLxATuIPcAyYtrZEziMoBeqPRBOzXdmNMN0zTAfxtnITNAAkUU4Gq2Ze13RIsMC+seo6VgVrBf4GhNTUturYenbjKZBMf5yuSXhhZ3VrCHXVmbng0bhJ6FW4NHCaA0tQJNJY2s/9dacvYjUiDCpMomY18MIeuygogak8O1S3QMwhdnzxhLruGPkT/DfkbjB12RB4RejI3DNtdkx7AQePANxgUViIet2G0DhQQ5dHbkOpFk52NLHwZvVo46WKm0ZrI6xw+aXmsU2At8DPQ+rxjf8xXDPtoi/XWi5nwYZyTFdJAuiamfqa02Fin0+PhW1wZqFIVireuawwjlldf1xBOK5RaHRg7+3hbhTHFoTp2Ph+KXkgkk2ld8owba30ofoxGiaWbRMsmk6eBgO5/PoTllIeOWyWdbGyIabJvB4IbYR3No6gyUWAt3w9XPWhAKPhaEA+xZbBGSShNtpzsXYqA3MbHsu4EhnKclPAxdE8Y1dtR1bArNTWY6IRRTU7TcT62OtbgLrvqLmLSCxMZkmexCu97Bc2fprSLvqqi0PR6syUD3yfc61LXOTaMDwegg2aezGk+K0RmNblBo2Mh/g/qKyQVaFUKvTd1xUbrmbYJqsbl9cRAe2HxxWo1gVa8nJsFrjieHFRuFkSWgnBUlrHfopRZ110tQeV1EU/xAaYbmES6DsQFhFUZDyY9lWrrONBwmBhjmEEYc9yVTDaiyzHpuI0+L7DSaI6rlN+8wEZi1zLVezoPuUunNfabdHupcp2WudLeX/uLPf9DQj7pcJr08fdQfPnfaQrFIU31uF12d19XpMbvpmx2Tm62mhNwpkK51Q4K2RQyHbfMXT5bqO5r3mz5++J3e35fa1YXef3OnA9OOstJPv5z0hz80qqtEuz1T0Vz3+0Z320K3olB+y/RfP4AalqFLSm7aURlo0cO3P+j1fNHpwwdTUFmjFPN5tte3332lp9fTqrMetM8TjbtHFRn5Yhc11B23RGU+aGlmbateh33lZ7xpwmJ77k++Jkt+WGnwpXa7vZtlHAGheu/uHnR6/lEvz7/Ylfjhbqty/8aH6WbJdWl+1l2FVnKr+3f32iyF9bOvp7PGG1OkxXl2UNHQGFJg32ejhltnA5NNwme6U6YX02WGoUFO72ymvH/SrRi1FLW6JmIZ6CK/el/oYmfiKF5Mj5yvSuZGy0BRMiktt7piaZ8Qi1NoKUubw9Tjs8ODT8veZndQEvk51igoKdTKZG5t8MC0iz202B2Vzyf1DXTr1lEhomFMqigSh0klqKtNQSi8CZWfVG/vlKZkGl58OgA4EUzftYOLVlgDNMDX86C6gjmy9UStKjYaOLygQSeTkolpIYfmnc7dq86vuKweNY44ogbNHOaIMJIxK6R3BAF0brTwoKVM1fIMnfmXOIKjrtezJxVDQwN5UkaMjkO0O82YACU7bdBgoevoR527Wbu60oh5mLaa+kTt0GjGKCsllzKaUg6zpMzcmOU7tDyVxsv7pc4oAAAgAElEQVSrSKhrRz5Ta50REyV8lAFl2HIq0RhD9QypRNMMfs4pzJh62V1yF5FPeb5ogIqdTiq4dlmp/jJruw/aMxTraxM0xr4NH4GcfYJpMCBZDwAw63JN9XzKSXYxLQt97XSNBstFrLWLsGoWg1g2DGN6PsB2CNBw3pSeFMGgOFJCuImcA7l2qDV7wUqxRMODucqttSbbLF1ea7PRCS3jJnWTBHBGsQhVkIaBIwbq4BbKILS5lEIYEwsaWmj3pM3kod2eUchS/MNegQZJhQ41MdWWqTC5dEyZkb9E2eQsVc7M/EakTmqXWLS7abH1xIVJsV3iuR9cq4GJJg4atlA084T5GYUu9QE+ylCoWbtcL86SDXIXYmuoN+wsCmAZvhDUGVAgKYhs0OH9Ha0j5xTXY2PaubMcaf6tO0HLinMqIFAY83DNAyAFmMT8CxChNHXVZ6MnvMRTbFwU5rhbMNFw9zmpTHPtCBG/AVhB+R+0dxB6rRPaQbpDJhi8vq/polJjuJUmALVEtsQ0m16hGyddNrVN47Y5OlnOUUDNmNqiuXXBSqMNpuCcQ+QY4TJZYQSyFu40tqwN695ug7ZE/yysm8Kv75gcmwygKZ2th7a0hhqE+40imMkaZx2MD+4znhqcaUyH4tR3ULpD7AHmC3R8dEGTTaIAckJehO49wH2bu00MH1a6vaduMVkiIH7EmRkqqhY9HnIN597XDldOy1zGm2ro/Ga23bx+cdd2PF7fuellHUwL7IpoUhl2ULTjdExtdshpUmFXbf15mKZhHgOw7cgLTH2olKwjxS8E6VRpMAiGVwO1FE8P6LvEQuHQSVbfUuirX3/tNfrzz5/V2TCMOgSQbmNgAH0jbriWgzgOhJMAXkvEUdCgbPNJm2ZUm2RhCMg2mRLBkxgEw60ZjeLCPmcJxGSGlIcL1j1GI+1tkzUyb2xg5K4C919qOYYBDGXyTDu02Tjt+vVgvkTcEy7QTErQFBL3QkzRdOvdEGYTzz/DpSGMOg+1+gtZpdTx4XrOYAY/AAZRAJeVJ5qMQNkuwyU2y3aOIYGdZ+fmcGtx7YRFJi0pe75dZDdoe3GsA5CjsaQ5Y8+PyeemCDDCjR4Uf7tsA5DF69rFnGxSS8eCBg8t3BmxrCln3Ycxqdlz7DdoFsn6xAjSulemvH24RAPg2lka6jB71ZdJa6JiS757YfbPMjA4i4kjtTE9B27cxvJN44beH/IP1gmeVdTSEbpA3Z1BYa0WZ+SYhhdOZkYR1/HuF1orlQoFtTUNHASeZAQKHK6Wq8Uri2g1TGEBxbg2KC0FuWarM5onnqCS6CKZwtnyNkLtEciaSsXUy5PNcFWap9XYhSaUSR+/R1E/Di4i6b/h0JveUhTh4McF4nXQANSgNf/WcEF9ffv+va5to9Pn5zhMyB2C+uZoiZttfVm4jp9Ao8HGY1fCtRFeIyzQyDgjyCYyUFIDWQHFM3vb2jYiQAr1uKrmhRFxKJAUahRhNsUxTTTug4N5VxosGhY2bbSSbvatqYF+hcmDVbGmTGDWwSTLEzacSHG94uDz96YwSdS2YQpjt10+I4Y+7SWcbOFs56B1od/poMZCn+Uw91gewAAOPojT5AUczqgx1+PamzpgbdIaleE8zVz3h72qutSlIZPqpru68gZ/2B91Pp/0ej15s+gxduB7Fal2h4PD6nkfFjnNL1O3yODicPVRru+//17bfKPf/v4PkYsJLYZ74rDoMNKhgGAdBH87JrumSJl3D0d+9trzRBWkdm2qmeSyZYAqgaRjS06xy8aI42DBhoRpA3RADqgFbn0gVSOW6BkGHmS99bpAlXDG2GIL8n0y6ofv0ar2uuVv1bxSODe631MoYSW+6O641/tH5NOLzp8HXa+LnSw3+UbHKtXxvtDvPiQ69ZWWpNGbMtHborPr6ajS2XaYO7Ax0tgvAyG/oObQmO60fyCO4VVPP79IU61iV+jbb7f64f2rqu2j/vnHWb/7l1fbc799iwZko/tdogdcCqpczfWiV1w20d+mFOggm1J9uFN1fKff/f5nDV2rQ0XRAjW6coFH3w4dr6rvnEvIhpkf70x9+u1v/0X7u/feP/Y1QePQ1MLYhcD2cqVPts2L406GZa8/fPigutpqX+2MuDO7gAaZEM699P6+RbUzqg3dDy01E1MmOtQAFPBpttehDk3PZSjVXH6RxldZx19V2uLkdiCH8mpUO08XO+hlOeG8GCJsNMyXaKQ5DJKTXprKlKkwDMCMorFLHsj6PMV6IMONCf22hBKbahi4F1tNl4uqPZQsPmCqa49LLq5uG+f9bYpZy1h4KpltRjc9n16hLEIRS9SiB6WYzUrti0HN9RcXrWlWaRrOdvQD/ZyZnDlHF+CMHjf1BJgA8LxI1EHdZH0nOw3XTvPSqcg5WED7AQr5fxwM0PwBGDmWRvUjjpgUnGdtNrX1cOhU0w2vhyEM0xpzJJRVBwcfo9nB5GBgjYJ8OBaDfFzOHLSciR7v3+gydjqfzt6n0ADnm4sjTtByYl1OY56kO13P6DzhvudqlnvfBzt8FzKN0REfNiuLjLyRrFno6QXxHOigYqJIcUFTQnPF/gxYtGECwFhSo5oBUA83zHAe57BAQ1sUmPFwQEPPDYfostqpXV6VzLW5qfsSczNMkQYd9oSxpzpdgqFzaWY112jqaDBs7MbzMs+mHgGEQBl8Ovl4V7UN0A2jIj4Pk5hmwURk0WD6f2btGVb93SwXvp0q51lyVhySRdty0UMNYo+rcOR8YqIEoNcN5AmHBg9/P7vf4iQIGwK11bLoPGIjsqxaJ6aNGxtsRSEW9EqDfezLpoDH5DDDlId5/pxaWwWrggkphZpzlqHZkWHL7dxErEScOYj+IycPYIQ9mPO6Z+7q/MVgLdVQRDeTn2fozqY60sihP10LZZo0NGMjkQwU1LCgmGjyfhTAOKWyjzrGgCYJgJGXCM0xeoSQOQYDgfMGgNFtHtrlxf7GnpjSoNB42hOh6zRwHnt8yX4df++s3S/A6BendS4k0gUzqohxkfaAVGFva82l85G5D32rx22wgZ4a9HYRs2BDH6aQgA7UDmk47cN0KAA4bo31lDAgWiZbABCsbT6TqZNM8UIfCrBNBUCkkk1vre+ikGafJ5w8Jiw0uVbSLbw+2jY0hrMdW0EZBkAAU/QW5bd2paMyXSWDddCbLc3CRj3N/q13nNSMyQxTSPZWu1VCpU41IiVCn415FwYlwzodZYPiOvNMb1oNS2HtMk1XO5zDPCUJp3yaSE5eZZUN13xtgIwAH/Cf4PNz9jMgcC4q1HS8MKgvFmcBM82mNgI0tycE2bZTANOoApmms48+ENo4D/5d8kIdbwr9d1kCqFnYawZr6thjYCQwicOJ21M11u2tV8aeDi15IrEARmClh7dv1DaTnk6tAZsO3wbMgIIb6vUMNZWm1nJjnsE0UwWLAyOdieHCYj2gbU+mzpPuL9RtJsDXif1Wrm/DAZYaPmLGTGXlmtolP+iV1G+e8aZbA4h8Xtg9rA/7XmxuOrvRiefUiQDOyHRKpe9PfHziuHwhgm6KxwLfJS3DsJAehJqwri0TGLrG54WPq6pyXwIbDv8LWGU+y6h5afi/PLMkPFAzsu7RrLLecPc3Y5KIq9GAwUC8BbFHxtESXaFJm13IdWPUdwj5HTR5AFMiVmDd8FfAVxs8A+jZMA0jciXy1s2YoeadW6nYulF3rQmjBQYQ70GZuzInbCAGcAzgQn8HVZeG0KAORpQByMHdCDNgpsWh7aTPGDgPrTsN1hq1WWYdZwBpZgkY8KvojYNiEw1h6CA9jVzpjNGwxHwy0EuQe4pwiiQWBG8MLSGKCN8smk02itWR06YqK33U+kiaEZo9B72GqxpOnKaV4hxGYWE6BM1CZEli2oF7Kg/4fr9XRQTAGWoqDQdFfbhScUV4qD1tciMaTRkOoDzEbMw9boBoto53bgibS+MJYlVBL0UvE5OwbEvTefPk0/lz/L2/H6PcCAkm+D4GnFyXQIE5vLLDLrIH0WaChoHKgUjZsCXMKVir0OT4DjSqptCij0F7sGYeOlKFghQ6FdPFIgLPnV+5hod7KmznuZXvjjEFVCLWCSJkTwNhOMX0MzbHyKOMySybBzTZyJsp68q0X2tBLWEF+YqsLLvurY0ixSlTXZsPmCMdTaTpO1yfPHOEAJvR3X4XNOXVXGLqTqYuEABMEcL3YbIbIdCRp7PNS728MNmJaTW0LbpDX2cHrQZN5N3X71FW6cMvv4SbHfQ2U5rDrObLtYKyE4dxPAAUUqA/zgByAQClIJzfOGSD5uKrZy2vo2xA5qEUJTc7WmGM4zDrOfRnELMcvbHqNEHvOSC4xmyyjJkxO+CQP9acTQE89B0ZhLPe7hM93qEXY+pXaX/IdL+TPn5s1DSjHkq0BuhJI1+NDeIPn2+mXUOnBUTYZ6Pe7RGN43kIotbBX/P9rIpJD9utLtdG54mJMxOoRe2ltTaNkoL58V//h63evn3Qzx8H/fTxqtfXWYcj+g+ChW86Msmj+LSlPMg17zPp1HJ4jXq8r1UQEdB3Op2venzz3pNXaBVoXPN6p+n6Qd/96tfaHfY642SZ1MrzRJ8+/myDAnQcZPWxCH1c2CSKpim0xayl8wVTmK2WhBzDUsUGE6pK1x5K5Iv2D29CpUTgMgfr5WSUL61Yy4SwRxEHSAMKTQPJPb8gqp/PLrIOh0qnjiKIKILEepyhbazpAZlkagBNiNxNjKxsXtFNpo1BzeWAKuClYJACNW0tLG2wQLzErdfu7bduqu0wP5+VzgcN49Um+lkZxgDJQqj71XuK0l1kDCZcU9Zd6BNfz53SkoiPrTVsjhEwjRoIkcY3U1GjrfxgF+RNto8pzKZww2baC/u3tcKg25V11hucXE3RPKgFBU6iqKPx3Cy9Uhvx1KZFDm1vt+rdkTiMyocV9FnMcNgfh2FS0ye+XhhTMHGzSZdNQdBP5RF2DIrN1IdnkviHKQCuvn/VIqz1o2mCBlulo54vV+Xp1tfZ8g0aGwo/g36s761uC1FCg2Zyw+glewoK9mhcqyP8HN0kzwpTDOvrcYG1jo8pFnb3UBEpCglrB8zqXdC1t8IOyEN7janbusdCVXX0Aqc62PCcK93CftjavO2xunkywPcHaKEPoRZfhsEUODc8ynTqQJonVVClcdtdHRXRID2/LDq1ER4CIEHeI/s0k8zzCADBc04UVeS/tTSTJfEwqMPYUxcXRvsy0/sjhjqDpyPNGdZH5BxDeXZ9taTqLo2NeHwNoYFzrkIVlHR2DmAApzQqfCHHghE7Be3L8pXQ9gD0iOKR52aDLwAFFM8aIEDEd1AEplnu6A30WOTLuYjEbIjXZwqGviirQsKxhm576tN11gRxflCcQY8FaLDzOoUuxakbWRwomdBCMwtXV6ao89xFvh9OntakAARF/ePhGDfLRiEx2TRN2cY67B9BH/5imxKTzI19ALbWaa7NK4XknFpTxZzNNReg2Wp8Z1DZ9y3qKCQ4hRtgpkCZ7JHNn8VZGrFkTBqqbLQ7d53VWsgrBhyxjw11Bmc0+ylxUpxRMTVxQ8w5T7PjqBSaQ3RREVkS2d/SPl9porSRLorBegiCD/MeADt+vMoqXWkCTLM0xK4N39sxC6mp85aylNswnpnJXZ21RXFY5GatMMFjP2BvD72YtTjh10mETALgGjIfprdM37iSa6iO9V/oeqE1sl+FXhRaPuY9QQU2bMDEBs0YRbfXMrrNMCfELZmeHnq+NciwlgA23AhhcJXbYAY34iXZhYPwCE0wBhjOn45QTxtTocG0LQoXk+9f4C9AkwRAEyY5ZMSSo0qTfW6DNuuEVCbRpvYCYoZ7vLWVMGLw8OAlOTdwTC1THWvc4ke7NPeeFJO/GZpI6iNAPtg+uIg683plLxCJAmhL3An7Hz/La9JwuL6nGYFaizuvjWv+zdzHMgDna0dPEJRKfs+JrSpurRJ8PZLazDUuLtsjU0IATxuLdcQ88dlm78VUAezBgF4sQmZzKaADcrOSsyNXM5I9jX52Nn2Ze8Vzx15NvVfWW10uZ3X9HH1EXujz84v7CQAR9PsMCTgLJrKNuR6A7rDWmOriQG2DI0ybgMmi73HfwvvB6iqgZ6PrhbXTGIShFyCGLJrTiCRBp89wYgMt15FD0P2DVkzdaKAMgNNyJ+Rb1KU0yuE7A4MOeTQgNq6wEb/its+AMyY8DD34XSRfnCcAX3aYXrWU6B2JYGHvc1wftTD3lzOT30fi4MaevSRSHAA93PPUBcS6NXfQHeNqROJuzwTs1TV07Sid8ehkIm+gXiCehoXJDbQXdqhoKsN858vEzPRKUA8MQqo69IrunMNBjSmfDxxzhKOrNr3TxlWE0Fcu1tngtjR2y6zzuTG91c531g+ECJv3wuE0HgQe3ODtfkHyMGshzB4nRC6FMxjXKRoNJDfZjF8argkXTe+wMdLm79csRDZyUPQwVgDtCCSbg2RLRh2RIddLNHxwxtfrhSYIF1QmfDSgXHccqHj9MMH5gkxyXgWtxuJZn8mr/mLVofLfQOwdpcGJxnTUtBloE+GSGhm7qfYHdERkm7WqKugj4a7EoYJRjlGJDN1oobbFppnCMOJFuLfEDVDo8b3ZhHkoaBbsovslJ9GWd5EHycS1PhDx0FoHxb3Y7Q+mrby8/KL7u0e/f9v32u+P1oUi3mYD9QSYrE1PjkoXZBRb1jla9Bq5kz6woQWz+Gn8/ACBBkHNjWBo1zIrWhWC/5iUAz7/cZJuw55A7YNqDTLHhhVoIk0lWxhjf6Z584DbGIVVWMrbqN7GCVCPI/DY0Sc4u4I40WBOGx1Kmo1a423UjnPmNmvEApFNNVtMWdziiFox8XvQdpvp86eznj6+6uGh0H/7faF//NdFDcZLUHsBPHRw48VkEL1UOrc6ZBv/LkH3U9+pHZmOpaprmouN7o+gy6X65qqnX66eOuE6Rqj9Mja6v9/oV796Y33l6+Wm15eLN1GayDodrOU9FEG1bCzuv9lk6NQHfWVfbjxBrnBybRcV9Z3utpQiiV6bQU1z0q4q9PDm65gA4r7XTMp2B19r7l8NPSaDFhqPALQ/GrG5Q186+FBqEI0ZhLrYsGTZ4PBZ6Do+6nBfhTYT6jF0j/6z5tVZdcQs4jbq+6+O3sBxJAYhpuVOi9HOqjtQy/qgbmzV3yqlN8JGGlVprpducq4UhwU0Sh7OJd8bseY5ZZP98OmkoSGvc6Pd7mgL8Ou58dpNoaXOPBdQsUZt6p3D44mRgGaakTMIhenW+jPMaaHu9Kp0qbXJwlFTt0adjqbTVTmpCoP6dtCmZpqaqqJg2sCoYJ/tvA7Ytpm2nl5owgpLC9hzocQ4csQINBIB25MoK8lVvGnqWk1tY3071Bw0ehRlE82VGheAaHoW0Omk9roq2aZBstzkhdnFfDu5IWtvSBUyNQ2ZmWSm8XRBu43YpAtgoY8gmn722JiIYKJFtDk5WUZvmd5PtQYMquyURwHEAUkhHxFETEemCfoenxH0lkFs7sYR3U0QboJi2rQ0LqF/nzG+YZLDszvgXkl8E2dUcBJsa27terA0mLKZCehCKcxmarSn3WxaI5QymiYMxZhmMf2nMKUQwFSGPZhMRwpPmq55al1IDjNmRoWeT71uHc2QBFHH5mYYcni/2+ja5XrtYiKZbgbVW57lWV3PRDnYJxXF1ybVuV80Qplcw+ApEPIy0eM21+OePT3T6fNgHe64hFOsm/sKo6dJ3fU1nM8H2YTiavCYYjNs9AEuKIBaihAzl2h4e08JAVgBgyiMmUzkGFx4CjRr58YSCitg4xfwb6Vk8RkMzPEPU39o0WHGQxHMhBfXZsBEc5oAeIgiYeKF/T/FH9M+w+6Y4cSz6ogHw0yAwOG83G9KpbiBAry4HmIvBWhfnQlXUxkKODRjGRnPfG1LOQaDd0zdHFfgrGiaSva50HFajuMZQ8grmGDxJDnLkV0S/ew6EbA3xQZHTc5faHIRbQHdc0pwUp0NsFhJ4iKWswptE81HrpqYGhpyClBLGmGHoeuPemzHa9EQU285UiQUYRSRNGmA260ZNpE7yGtDRTYwcCOPNIYAAG9ZvfMEn+eFNYMmvHc+MCAeQe2rsQkTKaaw6N7Y+z21D+YANGHYUgwbOG+J3+Cq0exCK3fsDEA4dRo6yBlwnOnkSoPE0MRxMzQQPMPR1PvniQZJyF8eNMAAYcoIiA4IkfEcwXYAnAcoDHYRVwOMjbOdPYzmi3KH5/xLzWxDSF9caqgDI2IDLe1I6UWDx8SIDEDOGlYajvRQhPkB2Dlcy6C2mtXwxawFqVSuMA+zQSz7UDTH8ExoTphIEk0yNkE3JFweLTQsA+jYu22lhT13In6WKXiixrmP1HHxucNkMho1+2HMs2o3Oxu7/fNTeJCkc/w3ZxUSRUPtB82U5t21P0RjplbknlKjrMMQg6tU2wCsMQCA7hv05kQz1NU5UTlflZqtyMfC1Tui7ewUTiMPEGdGcphEOcaKswsGTkI0F/eHfoAPgmFVmAsZeIHhkOXqADeKyoVhNg5q+2CHuJWh31g1yB4usE9NXfQzUNFpNPl9qL6rttf+wGlhWR2gnd2iaVrR4zKxZGjgaJgp8le5mmt0CecMk0yaT66pX5Jhhs+WWNvOOfUwLjdt2EZdZm3SQG7MnLsB2sKKWQ12DC5xraEZ00DiPo0WkxEy9ag1yokuUGGR5vnVwiPE/6DLxrQsWjhThKmvzdzDvIr6YJvnC0hbRB2ErTGddZyCoV4MVwMK7rDStW2raYpcpODTW6BuZzqufhTD3hj9AHs85teEisiDRiwGBQMbLRsbxSfTQcxz2BRxJOTDbovcDSJfipgC/rvRFzYa0Nlx0H6784WzlS2ITI14NnIh+cCethkBZYEhZMdGHjpj6s3TTm3cHKeXRjPJz0PLsKurpXClLxiNEsge16rrm7BQLqBCRJ4RDbMb3tWwhY7emz8oGZRaUzikut5qv9t6otmcr4FgMJH01DQOKXPHfSPjv0U/H01+3B4OTVY0BfusOi+NDvMd7PrJ2UQYqCdxiarD3u5WzaVV016tzWOa2Q8UahzMifV00ESjKUbUHQHTCeYGODoWVShaRxY4xVxYbVszy4TU3G10OHsfhHyD+u5eyzCrw801S/Xm8cGozqeXz6oJIgS9G5mM1Z42hoX1RlPb++Dh+u6wKO5wJgRFDOMhptTRGbNBx7if7xrMcuhnoV/1WB7NAA2E9ZlBDWbVmcrrYiKiPJhg894Zm6r5HdBRBlUUJ/zsCizYIRfqhMXgkZNq/cgUrptbpsmRturnho0c8MTR17dGB+gWu0p5sSj1tIYgNZod3LVmPeal7rapTVmWqdHl1JgO993bVH/+Xa6//y+jYzOUl9pvaU4eTIvjcs7dWf2l0+O+ssaDCcz1EtMiMiONgG9wFga9JD9w1K4s9Pp61ZQfoyCbrso2kx4faxX5Vq9XsiZftd9V2u1KbbNG231ll1gE6P1AIcKhIb1cmXxmunvY6c0bQpUv6pO3LoDe7mMtfvz0ZJ3hr7555+KUihjjATKUTIHmYMBhE1v3NNGZSRnTuts19E2bg7Zpa8exzxemPYluzSezCurdnSeLc3J0nIrpWg4YHtU0TGIxFyr9XFGsHw5HUyShss6b2sgkIfVs6vfHnW5zp/7GRL9QPl1NlWTTf+0nPVQb1SDnyaLL9aoh2Vl/iFbvgGX9/KRrv3cW27UbdTywV2BaMxskuPSTdSBEXVwm9NSLxrF0ZiSPNjbkGflObPjVwW7L0GzYK+mbQVT/8MtV+faob77aezpC3pW3cJt8xaG4DIvy6dkgAjRi/htmBTT60DspyjqcDUGYbU6yRMg0nX1254nA2BDvQZHGcxPU9WtL1iLNauxJOCrj+sneWeR7Fy9D92yK3FxsTY1Z2lfviRijGEm1hpB1jy36apefE/nBhCbCy9vzVcPYhJu06ZQUFKWG9mJgyw2A9SehSbU2CFdajGqYQKFvmrgvhzgD0srad5vHULzS6dCMQJ2dUl+PkugFoliQEVhXGWcObBvOlZ4moebMSDW3vVFliIpQSm2fbproosMeaupVG2BeNF7sTkwv0FVXoSFqexgiO1OTswTX3QBmabjQzbxeKcDZA6d1+ibVxU2HMrPDNxSqbiHUnCYS7WXo/6ZiK/UXn82wJLhG6DzRIo4jGq5Ze8LSuQ9VqTePme4q9Po3nRscltF6sn/iqIqzN6ZRiUomyTj5atHpinlFoc/Qt0yHDNMtfq8dRl0WFHYAwtCqYA6Qb1g4b9EBFew3TF2YfqepHjLP1fW87PwMYjADOIDrb048hdF/hn5EB4TpnI1bzJ6BtijVSeQEUiTS4EA/xAHxYHbaotbRV6FfJdCdKR6TTgwuik0U3y3h7enWE5ikvbrYonADXACAsZmQG86QttB8QdGE3QD4xN5MXUOhxgSHuB1ADZ43WFcOk09u2sIWYiLsKTgTA6osQuxbT+dpImkO+H58BqZhLMAKrSd6U4ycMDixfwTN5KIRxsDqckvxDO2X04c8WRvd0SikpTYLDALiojoDUGgNuxmwjUzYAF9LqKJ2Sg0NlF2D3QgAjMZgoaXgtpzJc4rV9QJAPUy9aHYA6HhGOMehYNPs8d2YKjOhH1xfBhDABAZmDAEUpjtOkVlNiUYU1JDU1g8SAeJmy9Re2OA0Ah6/eTrF/sX5ROOaMnxwfi8RHjyro41lPAhCu26AH/A4ZFqAaQCD44JmmYkv8oKoU5nGUl/kdpNlaAD1PoYrNJeYS1EXNDZU4pmLCaGlTLi53sKJlzUJcDHweVh30X+aqWCWH0AW9wkt8dAEwIfxGMU+zwyAQ44pG+BEqucLZmOFAW0mq9TjUGp3GMZlgEujXqFpDrkmAAqXbRhHwaxINHGOYl7E2h4oDFYAACAASURBVM0WLQ0JCPh/rJEi02yqMJRKPlsXdv+u/aaxDW2r3XuZmvEY9wYJPPTi+loGRyMWoLvZZFyu1dSJ7HKbH7rspVaj7gpaM6Zvbm6M+uMq2rsudbkyBjNBXrfBjOSZg7nD+7qh9TPPK9C4Qt0sQkLnuDgi2ajr5bqSttb+Hc5ZjAxYR/+5NreDj/dR7qNLcMfqYJI4+Zmm+aNO37EHslYATgJGtW+EDUEdqxgsAOcNrAaR3HsnN5gVQtLPEN4bNBamwuJ1wY3rwgeEOhR2LOCHB3xBMy+TUd0t4gUxH6thX3Xsi5hwrYxSovR4Tsyei8QAM7t8a1gXIWw2Q8PxIOwJ+MesEY9VyTJf81rWN16hlWgU1wbQJjluDGMqYzxn/floJEMb5w/gBm+dvsT8MaiAZAC6IWRBY6gD7zms2/kM333/p/rT3/xaf/d3/0nn5uoDBeOa4+HgpuHldLJ2kJE5jUjfBkLN3eNCUrAzrXAu4IoMQAWlGDN1EmrDGFmPfH6oPNBoyQJjlF3vMGUAHe/VoFPyyBoUv1pvFE0oNCzO/qCPOCOOjhzBsaeVk9qmtekOSGlDzhh0mNXBFCSy3u1MEQXFeD2fXEQ5doJHxzqB+C5cr7iWwaFnMRvJgJNO4Q8ve81lXJh4+XME+shiNfXS4lcodk40t9UvgaBkTcL9vtvtPI3sadar2lPJp0/PNjnwQ2inKhqDEJ9zIBMLAoXQzaUX1Jr1aTdKpqQbVXd3flgPdamlqCLvkkliUej+/ujrcrpe3dBSkDqUvm11fn31aqGxtFZywJyjDtSG1x9HmxfRzFP8sslAwDLJ1MAGVFyoYOFkF+7AgY5+oWJHziUbNaNFXNZAM8Pwh+wpDuB9fXAQq13hBjQlUHFACPmsQXEt6q0PKjQxHvkziWANOsuqVFeisey0N/oem5bze7LgpleHCEMf2llpvlW136k9na29+uH+UX/6J3f65ZfP+vnnJy19oqKe9Ve/onAs9Nsfsduu9N2f/zul7U9238QQxik5t1f1LZNCgo7J2oO/P+l8wc0St8bcxSPPwzK2pnCWaExxmOxwIM2UlTiHJTreMwU9qLnMej2BMI6qt5kO+UX393fa7wq9di96/+4rH+DPr2e9XtkHyJPc6+Gh0l1FIYbOcavHx0frPv6v//S3+urdo+7voF9mnmoY9fP5wO+z/tChpiowsDo+WAPy/PSL8mFUebzX5XpSllQ6Xz7pdPlJb5lmD7nS4mBEGTrl6fqioiJDMnfofUO2XsUhWfs5fHz3aD3pbThrv6u1zGzxuV6us7Kq1KFYNLWvGoZOCfl/ZLoVqfU5p2WnY31QujmZipYR70EEyisTqWcdtph6YeZS+DO8nIIaVxWgoOi+z2qnyg3kz7/8Qcn0Xg+P7CepJ3tZWisHVHn6EM7J5aP1tNb3nT6E9nJ7VHfChlw6HtiFeMbvtUsyXVr20EY5TTf4RFHa8IoCrqq3ERkDjbRrtd/f6dpjRT8pnTKNc2/DINyz0mwXGWJtYyv1dqyt02F6dOpGN4UwFkihosnPqjsl45NjO3ACRE/OpJ6IJpx+265RUt6ZQtfwWTDvGbd22m16THLQum/VNoONxaBJZQkmSb1NQsbGfncGwq7nzlNfJZH5yMHmiA8y5zDvyAEDAFOhWF/cOA8jdMTSewKmGRTt/YXcWYqvmHBay4khzlSG3T6U3XITrnzQ2gAe55uay2izIoN8aAIHqFI0A1HMHorRtMn87mhTHRpAIsmImarz2q6zOeyGFDOnQXnJ2o2/Q7u2pUmeIqoCfWZ7bjWUdxqaQY81BXhQ+WjJLuegl+ZFZorx+TLraawcPcD3Bghk+k9xYy00dLsbZyxUrEHFfq9v3lNUXvTxQ67P50qNdf+9I3K4pmmOm+GkHAfmcRZD59OIqcPI/FJtD8WbKZC3OmuCmyU1bQ6do0O/x0mNXYg3dkBGS4TMIoqWRHver8j1kfxMih/ohDxFTCBmJgFf4NNoOFxxs+9OrdKSAjI1Q8KaISYWFLF2Qg1s3fnVpqQEkBiOAbmuULwcJo9Rzsp+IWOzqKXx6saT9WEwhcLNUyKjAQaQbjlNCcUuFLeYHnBeUWPzOZne4EqK0YbZW9RCyOuKyJO8Db2zVGvcbFjzU2fAHeMaPufV2drIVGAV0YQOa2ZdxJjl6aASp0fWGTXHwPoP06Q7mBzsvOz5NGXITpJCuxRaN3sO7tRMNciiCyozNVVQ9SYVblaB4L6c9ZgPAYbCPMIFlsuJYRUF7yVYSlD/KH5XQxEm8ADUTLmagSYRExL2e8CqoG76WlELEZkC3d40+jAecXQX9w5aMdffNFvGj1BgyZkmW3uJmBUbDjGxilB70ysN0Mf0GE1zSe3GpIqGEpiOcyULN1yo4VU2qUUfSYY3xm9rriHTfTNwN5j6kY3Hv4ejKZ/RSQFmdB015t3K7MLMBqZU6bOCvRPzE9Ykpl0DtTHrMCmirpqbGMxwJuapKuj8gBdZUGYBg3KAS0ASF/i0ILnp2lAUkRNgfhRh6mF0ddjC4kr1crrazCdLoNeif6ZOXJ1//V14/SwiNwbMaUJW5iHLAvQT5oJ8dp7vvsRIrfN65DO4bYhgY393mBbUGHR6vWM2AMaYxHLtAeZuKgBFgXjLUhlDCRhvbmZZdzt7SmzMAoK227nOAfix5hlghjNmWztGiT6F/Rl2Aj/X4SmA8aIBpqip+ZAMTDzx6xqDPU669LMA44RelDgZgDtwo0G1hw0ANjRx4fDLdWZCz556JFd9kq7UoI4g4v5d/R2ZLNPOAylxrgLUTjPMjKAj07gTY0UfZCsva7wB3GIIx5FkFTX5pTlGTAyJAogyc5LBGbcIuYb9T8LIih6H2pWdMrOZWzTaVprbBFJKySzOc73gnG+iI2BfyBDZZwAOoaQj3WFNItWg6ja1uKqALphWgRrEuN+8/bX5iLKbtRM5Q/xjzvbqTGQ0gUXnDTU6X098HAQa1EEOjeB/J7aVZvIFUmc7E7p2xL5Y9melc+VeX85eADgxUkzumWYxhbhctNtDh8QFb81ptJsWgl8yJEGGAyWwbsrTn0RPL8+RzwS6wBQSHaQDWKGJMI3svDHDVacpsT4Rlzs3z2yMIcBHa0YBx0JkmoXGB6SPkTifJ7y9gpvM54mMSNBrRLCMm3F/xdCDTEUmKkH15PDlCec1+d6g3H74aPZYjKBBfYRuW+fI/VjNdILCGcG3vhFoDu2AhfEBeTR50FmhtYB0TTiLkTuI2+bWtMfTiWkTk1voCIsur1DbVudSaJx2Ul0pllVlg4aY9K1W1itV2Y6sbAZZqbvHt5r6xkUryMz5/GoU7NtvvvW1/td//a01cBzmTcNkIDe6+vzpKbI0S9zj0JG1dqhk26dBhjbAlLzrhkCU2EDsqmaj5hXFofFd/36dApqdbdqIO94wA+KaWBgdLqqmNnQXO9yatrtOJL0roBWCssBB5XSBwfenyHHpo5FFtykdoIWAAG9yTVmhfSbbRBsRRZtThoEMugY4+7ntuVbVC4GyDM2zWd+/Peiv//07/dP/8bM+vbx4g6iqRD+8pUHngJx1/OF7vb87qH/5SfNc6g8fXjX1Zz0eMtXAyYAHQ2gU0iyMI6YEB66bsmqvOgOppnm62QQAxJOsxytFfL1XVlSq8lm740E3JuVE4TjLCxTyHIY1WzTdd0qqo5KkVdtcXWSy2gFW8NO5jUGT+OabX+vu/kGb6UXPH/5F33z7nTOzKKbLLVRGCqRC+yPuxrkuJ4ytNnr/7ht1c2HAodxMGnEmPR60mU4iavP56VlDf+IWqR8oGnbK0r1OA2tk0v3dIQCumfxA3Ox6a+8ef/WXqupJp6dPNkW4e7x3kZjb9AGLiFS3nuZr1NZOkYubfxpR1lz69gdlpyclm6spMazTeo/m82IDJ1zroPEOS+2YEJz05n7WrXvW/WGrIdnadZD8z2G+UzE9uzmlUGACBtAD6AA9iTBg0HvWVFZiHQ6tHqfQXJsxHNkct7Gp1cx7bRbQatgEnd1hw72avElAtKCTYgR0nUijLF20svfhxAdriMOM68m0hOe080SUzDWpxbkUZ2iMaPJC137QttpparrQPBelUWHocm2LU2DurYkc1yMRKh2FYeHsQO91U69su9UN7coMsj+bBXF3xAk2YniCVhY2+13TuWABBEHzBSjoydfxXhpeHCkC42WzvKiZyD+8M917B228fVFnwycastr6VIKdQY4pnHIb2aBJv2q+HYziT3PrKRjTN6JhrleaGPI+ASdnVVsmOYRaw3rALIIEuqCl0ghBGSXep6j2modLOJCSkMeZSb6s9dK5rkQxaetmCODJYCy/l8f7umn3gc6egQQimo3LFdSbZhwdVmWnTxrK4bXXyxXtLO9PpZDbIM7FU8p0f6M90z1rNSfdP97rsH/ReC308XRT08Tki5B6Gnb0NAXIdo7xWGW9NtVJ0w7WfgM4strCbCERrHy00UwzrzOZqRSm6J8ANUNfbkLbyBpJbLTB846JD9Q2GAiX1ZofkNX68woa6cbnghVRgHLs/OiUcY7coJWrbAhj7SoTNyZ6UBwdUEnhSYHaaWaiaadEXF1Tf0YzGaBQ2lgELVRQiw08sMqYmmG65ixq8vPogFJtTHWlTYlJI+ViYbnrohkaJ5NlXKYBAyjyMEOC9kozDmgJDZF4FrSyZj1xXdCFxXSf5sq0vTVve5wzNzbRtkP8vqlLNtoTNZCylgZT0ZmGUuCWBcZUaAMH1Wnthgw2D3WK/Rdgx0B3XWhwAWlD948jebqh2cD0C2A+2D/g/ks+h6stFGY7+KItjkYwvPcnMyKYegcYDcce2j4sDrSITFVj2MBEF/2dKajWX+cqbo0bTO5NOEPHoAAa6mC6H8wJrgvrKia3ripNEQ1a8ia7eWLG+kSLSyFPc9QCXlDQOyg9cRQWP08O4i3DtXXwGmoJit/UjjxgbVLU0xQVSeRdRuyKww0CqF7rZpoXqBJnTLJEzAiTSZxLcWelVUHuAjDG2UskUjDKONtw9WXBBqASgwMC3U2HdK6qVN0mNdwrGgPOIgYKfIeJyTeEReijswEaU+Fx7N0yYUv0gfP+tjjHtSE7FYIjzZybXvZGgFB6AgwCe0+2DmQHsi8PEWtFnAqAEiaI6DCdemTNJ2B7ADc8D5G7SHQdz/2i4dKZLeChAT+/MOXCXIdczN7XkkmZqcpk33ofDU14wqSeufFAljAT6soTZmdrT3gCcLYHe3KpQ6eXME10YkHoNnt/ULwmyCDNaQLsJ2CzUV4d6QnPJkyNqnSNxICJdWpqKGX9FBIBQAzK76DU93qz5sM+M5dgnXi4E8YzVofREDpxgpKCKXwNHBPDj1DWBsV7htUDnT0aVs6BYo2XAYTBm8Bu247/WDSikU1TVev7cLpYz+/1A8MmgBr6FsyS7HiO1ItnSciRbhEFh+yBNWjJoMfE4WlCn+ZoQNhcOJN3Hn7x3psSUdGKrDgmYjXBWS0r/khZDdFyZEW6azfqGc6bFpGunatbCha9R1MhzA+zVgT4Ea5JoU6MAPSmu+Oj+qnX6fWsvgUNxi0U4XTh4gLUek8OW7LR6XK2hb8zbqBAEZvBODYr1DEZdJhsHuh6kEt0ba5qBxDNMiiIpoVGyHBJw4Qxg3WNoYHid5hy5mRHEmReVm7aoCuNrGhbkse0dXGHn7lAQrfnTDLz12OKgOWw0TDQTI/g+fkiBNUcVGRnjVAcAhndFqWbZTSRFJamA5tauw36ERWEw+hXQx0LstkvqNK5jYlmm0DcbFvPwU9GJk03WY4xlYs210H16FDzXMP1ahv/6rgP7RlucD0mEmz6oeezUN16QkcZhwOXHeIC/XUPmxd2JWXChR6K5pqfp1lFe/X+zRv95V/9e/3+d7/X55fnQL/axj/HA4pDK/cFV1xoQkaXQQUpiOweFbRi082cpQWIEA+xtTJzCJpNilhzTY0S0ZSv6AvIEI2og8CNejO1hlYdlGt6PabkQ8/1YjoJZW7WRFHsTLJ1A2AzxC3MQaxhKw4fv3LeG7pHzCUGFaCuRm4KG9lgpgNlK0lHZXWmHVbh6JEI4rZV/aw6nfSnP3znNf/x5yevSw7vElE0Dn7VQd//+r2++fZB18+f9PLpZHcxqBMvL6Puj4WboObM+63aKChySaEzk9a1ocSohwa/ubzq1qLZyVSzR6QbnVpQWeJDMu0eDgYDiKEwFUidtvWk/X6rXTbp4f3XuoxMZK42o+JZ20PVzEpTYbvmpHba6/Dmjb7+6r1qXXV6/qB0u9f7hwdr4Ii+2N49qM5Y66Pp5E8fn3QHM+B4Z23Z+fWjjoedNtWdi8HNdHWDcTm96nS6eM/ARIij+Jc215IdTM3BchzwgmzGvjvp+Pi1DW8wW8BuG4oyrm9cv8uZ6RhUq11Ebnj9JZpA6BGbg951pxCqo1PFHv82qkHEz97kIG0yGUvt88lI8kDQ+pmCvFW126lmwpRL16lS25w8ZbhOpXabJ22KoydXmNxkE3mZuJ+xhQ+eWk64p45kYoZ5CYcxsSjLQnHBGipVbtnXXk3/2kxn7xfsURvMIEas/eMw38wnNdfVjRmZAE6TmColjbWAAH1Q7kcHLFMNlNaisu+amWLdK652k/a7QCvbKfLWAHoGDHVuYUQBZfPavtjPeBnJnaXRquzuir4YtLzMmUo2Nij5/NLr8WGn8caUrtfcPWmaoMMxbWG6gFPtxQVFc221Sbahl19eNAyl6u1e19OLRtzkmD6hBy4r50kSFWLHO+8h8PJgU+Ra1lgTm5XNJ43TTme6qxR92KSiPNiIwvsVhRsTthFQsAiHVDRmnCdL6eiZ2wQzgRga9sQ6nHQnTIxCB0Tmo01VbkxQKE63YZ3eXfx6oOYGIIbZhk5kcIYmNBxVyQuFjTBAs+RsGLsobDh/cBbsG+sROa9PAxObSpfL1e6D47xxPqa9k0SES67Hh9zT8A/Ps17OTKZj8okpCN/1jiHLCOqcO5j93EHxjQzF60iTwjSSz4aelqly5DqyRrp51okqzfl9bNidi3Ey7zDUQXdHVwJwdzRDawpa6RQOnjQY7Ol1yZyCaARkH0z0cu2gFcIkAQA3FQ5XSvuvmtYLqo/ezQ0VzYbNkYJaScHZQhPDyZf91Zq6sNt3ThxNsXPkEk3+7EzAwuCGtWWXW0ff0FyirwwEP6QQMdG0Zp/mBI0erKvxZsdDDq4tBTr3i+B5zMyMugMwYk4QkyyotRTRO2t3WXdxT6Gjm0pnfSGFJI66gOM0TDQJUdyyb9QarKOduZd2UA3DFE9hObM9dQxPgCqPGgGdqk97a6YoUplUEyXGhHV1iHRQexKxLegseZ7Qh5kJFnEV5HTizUCzxn7W4ayd1xpdAJMrims07vTg4MSYhOYUJS3n7YhZjBk2TPmxeLs5goYpCkwTG8hk7H9BLR6HmKo6EzRftaXQKKfB+xCTF9YmbCWMVjY3ohBoxGAX0ajADuu93wcddecm30RlNNErGA91GNCJJsCmQzahAsyInEayFtkfaCLYrznP+wuRUwBNrHEaI55B6qyQfXS45jqXlcY48nSxmvT2m1RGu4l2Ya3dDCSjg2W9xlr1tIkJrafeK+3UE3oafmrSm1q040wSU04V9HdMksm+zTUAuPj7bOw4DVgMoL4jSzfNdUIraMAFl+xViWwn0gD6HKhHfRyWLwbGPBBAR06tuDqS+uTAMwTgE8psMkcd3XEPI7XBzr0YTjoih5E44DA69UY59SdaeTTP46jGsgr2kjWXPMVRN0wrPQ2+oRuVOmjm3Me1J7Esb7AH8NosUXVGdu2cbbRHX4hJFbmMTaurQbxJU1Gbpk/kEIZlNGcAgpgEcdbwzOANAOsDPiA1oonp1mLmjnYxFdk6RJzOM7WAWWSjWjaRqiFbNiwy3FCz147pzqAWgDJfDL03jrsMM2gKafoB4tgv3PoBejgnN0zvwlgqpCrDRo6MY0D11HBWRH+E+7nPGYAATzjj2lAPWBVn8GmjkThAJpBWaq2Lwa6cbghX85z1wpoCuE7x1qsfi5rDwC6p4YZlHvKqD+Pm0Fw48mJtmjxlc07kRr/+9Z8Yofj48aOdivhZqF5suDwkDqSGL8xGHEzYcDKaQMYGI9oUakyhrAWkoGezcwBumOBgV9xPNFK1FyX0R+tlbO0LKhWTVZoIFiuooqkvoOYUjDieUhiAuPO+IBlMUPn7adJ2uzXyT5QBdFI2AcxxEAET2mty0TqdxKLdKM8mTICgytLcQulloSfYZIMeTZPzEMOQCDtfrPtBVOKgcNYOCM7aBJlbz+XBlMjiZJrMoLvg4slnfL1cvLnZYcm5XmFwYxQQJHUcVdeVrz/h46+v5wi/XlFb/t3RCza6WINY1+l0cBY2pqNSwLvJs5kQE8JFh+ODp8v/zX/4K33/q1/p7//3v9OHj7+4gGc6BhUXQCDf1R7Jvzy/xITZrrR8Vu5+NPc08X7EXYSFcY2XJd+bTdXufuHa5jXLdUVrC4WU92BNsskb0aTQYW3S1HPdoNNBly3U9K21YPx9woFJw8Kn4Jp4N040MiWmUSWXyiJumrzMdMmNTYh65bynLbGZIHJomGcQKFu9KBuu+p//p/9R/+fHZ/3nf/gn04z2+aLH+3t9xspwCtMgdIcHxNtdozfv3+nrbw569+ag3//2d7q8vuh/+OtC7x8f9L/+b882JGTDg4GY3hr1faqnS+4Jc0dxm/Yh2u7l7MbN3OhEE8qkG9Amk6eUfXrUt796p8NdrecPn2yKcCO7q0h0PEKvnLXLeuX7x5iYDTe9Nq32h1yPj8cwMhmhcJbq50r37x98EDEJtJlL0uurx0cDSfx+dfhay+1V2+2j+u5idJl7V+ZbT06gMC5J6SKDyBaK26YflFm/UzrL8nI5uRC6jFul1b1pkegoyVkb2lfvBQ/ffm/XxmU6G31jY+TgpIBF/5DDZHBhf9Oe63540NPLi6p6rxZa9fPPSvelinqv+6w1TZQpFkCJdyo7JjM5j6yrhCDqdtIF6ma90RHkHpuaftHnMxw2ABKceXtTe2jWeS7RuDElYV8A58OE49omPtwoRm8ggRSbILrplrbeLnyHalK16R3snTLhct4phRwUIzS94Zr9fH5SUUDbXbz/mYtGnlpBQ0vlirFNom7EmXOv4UuwONrCCFuICQJrxk4sNOMg4Y2Bl27GQZDiBu04ewdOrERkUNR1GgiyR7eVbnQ1w4JC+6bW2aulmzabRCS9xnMbex80cpv7QHnGGbb1tAGnVyhR7COOf8LwlmgK9jbr0GKCg2YTt735tvV+CCtgM3Qu+mAfGA8mY5hDlOZjNXbB5mEuMcYodUN3aXdXTCygLIaxDoU9dFem1xV0V0/sif3BVbBQvcc4p/f3d6ZjCesiDmgMrExwonld88fs5ov+dooMR4oDqMVErwCyML2nsEqqvXM5MVHIswi+b4dM211qFBwTHvSmt3yn66nXtY1iJohEYeRBNuWbO+jajX73lDg/kEw6Gg/yVjl8txmRTkZHfV2uA094TDcADDAACyfZqCcAfUC8WVMjFHquRbpV4j0trOkXisBb4+mV6wSbc0bwO7mU9jqwu2+4tZN7COU2LD9vOpZRBPGNeLYjf5jAceaFQDmUhpkzeP08o4lFcuBJWtBm2w0NCgi8dGft+qTO5hkYqEGLJE4Ex2f+W5j6uGh3rIwcvs32wQV1DqRZXOTU0oTyvEZ0FEUdMQv8w++yr9ecLylgQNDSALO5BtQdgCpIRWYaG+E9wJSFSCM0gTefcRi0wY7iACTuhBLPk50vUhYaMVhcNOWElROszjW0to6iG1Aq85+N+VMLUVzShNwSU5wxHmHPsTsnWYo2uItYMBoAahd7AHgyOLlxdeSJ9V2YvDEp3axNGNf5pl1a2t/AExbT1DCYCzdc1jXnO5RcJrdc98CpoTyirWVKgmsuFMOQEUVxGEY3mGUhauH3oE7iYnnb9KqmyN5zrMGqiYHGiW8G2c0A5W3H9AewOmJ7YGuh6bRpJGZP7KemRLL32joyHMI94cEtH50dOtReSblV2zJxC7OoNKl1aaE/UL+twq4/5nnH5A697ijqx1Q5MiNMnrJoUpel0oxb5uRKyI0EEg+asdUFzJPTmrPB02Nyq4lVitg5GHa+Vtxzni3WN7US8JkNEmF94WAc+jb7AaWRw8o19/BlTRmAXgrQabM4GxPR9IZO0CZT/LxNV9hHR0s3PL1lP12bTPTlPJ/gBVCJMccjdoZdlcac/ZfnIV1IPmCNAbpB9KWxYf4LLRc94U3nC4YAoRW1Y2s44azT7Mg4J6vWsW80oUyKbXgYWjcYWC4iobAvk2NdwE3pJ7KsUlEumi5XZz9yr0fXpImKYdIAY8I+MWESxzyHLtgV60iEUmQsesgStj3WdjLmwteFJp6OziaMsCfzjYq8VosPA2eHyc384qQ+AUiLf+f8yCcMzmDgVtrAzHTECMxK6hvqpViXAGf8DkBLxhCBCTGf9cYZX+piDWlkcgIuenrsaXq4rfKWgHUMlXbb0Au3ALd1XS/WNrpDWymYUFp98VfDnC/GOWuEh90pV6Rt7V3+P4LqGPXaqGQVobIp8Wc7YTmOAVS20G/+7M90uVz0+z/83oYkFNn1duv/s34H9AHjBSimdgdMHXnBFK/a1naBowlLmVoY0cPKOjH6FpEShMMyKYsYDxvJFCD4INjozgKJ5vX4/RaxDJuy6SsRQWEaqsfdYc1CNhUXl82bjc/aHrtvceHj4HBDaDOQsG/GPIeCAyer+DwRo0HxxTZCIeLcRD4N0yHTJ0OYT0HCJuAmaNU7RjYUhxjToNXNinG9g2qhuxGQy8mE0UWgY2gbd7udTs3VRTL3Fi0lphy27rXZzMaNNlNBKKJQKdymsZGAqOLZAgqB/x5ZOAAAIABJREFUBsTXLyYZ9doMQwm2IywovKTjrvKUqizJ9Uz1H//jf+8MnL/92/9FbTuopXijkGixWZf2+4POp5Mu54tRYq4tT6M/Jmg+RV2LKxc6oy+8/TCrMe0CxJYC0Lt5cOFZq6ZTrxpUaJXoKIw08t1AoFx0AP/0zgkzMs5EkWtn7jkPKM03joeBZtkQB0SMzZNN/7ZRjf0yjldVpTMHRYo5waSS4spGFGxKIEyDNYfoUR/LWX/513+hf3lt9fmnnw1S7Pc77cpMT58+GWEFxcbJ9K4k4qPW41ff6O79wY3cP/3DP6vrL/qLHxLti0f98nzT6QqiBuWSy0DzKjVtr+3xqDHbKe9fddznenqNguuw3ejy8hJaUJr5sTVw8/Gy0d/8d3+jqlj0r7/9MfRN+aAyr1VvKfCvuqtuOrz9Wu2l07YK239e8/7Nm2guplbnYWPr7MPhTkcaSGtIr56g4LB3tzuqPh7UTrleL53+5C//Rqc//L0LKNY5ZlO3W2lznnMLUrZoX4LaSR0NU50rXzq9vpw0zIXmdKdxoCG9M6p/mzHKgpIJhatUXWMcxYbdKcsXHXIaUbIO0Stg/32IAN3bs3b3Rx/S2XxSffxB59eflI2f3CTUx73pJjR2HHKXIdXhsI39ZTVTIhcKJJxw+zAdb7Uvo/CYBjQduXPI5hbqL8/YqAlqjukmsB6uWiaAICzea83Zg16v6E36aCI5hHvYA2/V9cRHNMq3mSpMLqiuepo5qMzosDl0oHyOur72ej2jfdy5Watq9BSwDE5K0jfqAdN4Lhccg+98gBunpTFEZ2PgJAwXkAfu6hW0gTasWe2cGrkFCbdzMxOEDc9wpuv1bNryy/NZjw+1Ee5pU+rTK834oKLc29Kez8m0ceoBHMzONzAVzt/oMBs7yzqgeandQJAhS8PMfmd3VpoWppbYsjuKB/10pyQnrBtwj+/ZRhA9mjKcVadB54YiKnPIe5FTjEUBxrnVdfw7040w1WEz6TsC2elpZrUUpBWRQ7jD3lTXTANjgsN3wOUYfvAynF0sOyLdU7fCmlhbsUNBJJaKH2hjvx0mTIKuKjIMRAAIpwBZs0zXV8yYYJSi/aPhIQsTCSu2+kwd8nCZJBS+iXxNXpN9cr/LVR8LbatMr59fdbmkatDnaNIWN15Bi90pm87WP1L2XQX9F9pmpt98k+p07vT/fESvSAQCoMGiBlCJRpkihJBqGkoaQ4glm9oTKjQ+OQ0Gun5PxHINNMWcg6BgaG4AOABEVwCB542G5z656X7PfZ51ZXxlYwtQeQcdWPtmc7Xx5lgsAA4KZbukKlM74VrIukydbwjYw2QVzRTnMmyDK9IEqNJp4cYHqpez0KyfDPcIS182xBkF4Bh8tUQ1JmZ5quu5XQHtwtNcmDT2aQjPV+/P1iJRA0CXL8OwiQas4XrwTMyLOsAux0qQO8gwigYCYIR9INPA9/A1XA1LOOEmTI3IrIu4CBsRLVefz9DsAI7opWr2Cl+b3OZGRNV4FgBLgwZpbdIsvwGMci0Q1xHdJHpAR7lkmHUAhGBiGH4R0LDR0bm3pkgeOkduUOTasZS1YVZZTEpopMiRtdMnE+qCMoWzl9qJWruKCeWGhhAwyOEHWjA28uS2iVxO67xoMPk+XOMuHJqtfWaSS5THZJYQ5ys1KiZrho7DCnO1WmXqTaZyrj2fm/iPmaIe92byEwGOozEfk60KGFsTMgdYDauhDEF/rLs1CzUcbskrz8zAYx/i3Cw41Jj0DiSq0oKUpuECbttEDpYgc9mVXm1aqJ0WQ5ZTYgbHfj+zVybWQ9qPGEokf8bpHzfvtc7kO1vjttB4UOGuBmtE1axmSdSV+aZ0c7pBI8p3JsZHAIulxhuSMlh9nBBMRsPUhXxCJlU8t4yp7PS/GhxZkgR45mEApj9Bw/cKcDOGeRg0XLaZQTMSI7t24X0R7AFrBDPOOZhpPBDkFkNPJxOYBtbjY6UloOZGCV4oC+7fAArhklrvKjPALudTsMhWFpGnsKvTrGmbUFWdjchKi07JkUxDGNYxXIEtgQ9VRL14FuueFMkBGlnuGYC6Kdmw3uxyCcU7HOYTKNZu8DMDSJgpkoLAMwaElE5IVQDjgtXx5X4DGaVkgY5Xm4rxjE9kWk/QzukPwtTHsUQ09hO9UPQ01lJ7GslzxK4Z5lPOfaQu3syq6sosH5dEAH44E3v4stFmVxYAGb7QUDPNVLWF8Wpd/f/XP2INXWAsEA+4qZwrAkZh/sW9xnRDowFB30DTgIZntz9apErjB+WMW8FGU9u2N6y3E4TgHkUHj92L0Ro1MlXOenP/VsfDXj/+9KO6DncumrhwpbITmEXEgXZABbXrYYduBV1h5olXWVaq9uTiQRPB6SxCfvnuaGwcwouBg7ODQELiuzJlwM0SuhqTJgugu97ovrUQoAteMAjOo6lj4srrtD1UqzDmsYZ/3ZS5fpjLcGBcL9eg4vjGgn7QxKXqaG7X0GI2Xqix7bVZBbzR/HnDDbFfAHII6FdcAHoADWHTd2sG5ao/glpiXWbQKWiwMbKheOC1gtYbTwyUUYoDpsZcR5yhoN5QrOGYSrHEZt50Fx32R/3pn/xgc6LrpdXr66tNXWiMP6M5szMvOTWZ2tPFuUXFtrIx0rVprLlzhAD20TiwUoyB5IBkrdRaA+MAZWtGaINhgWuimIpTPNkS2+ZE4UVsh09bw0ejHnEeoKX8bOQm8Q170BZbmWM4NFt/CG3Hk/auU1Fm1qOB0mBLzibBgWYOOUNw6E0bECnoQjhuBm1h/7jT7YowPChauz0UCoxrsJyPoOLv7li/mT59uDiEHGOIcbjou12t3/zwoHR30N19pY9Pz/rw08VOrtvdQfeHSpv2qk9PZOFBvZKW3c46lmru9eabt3q6Sp9+/lFv6o0OezLxoA+x+XdB56ZYMigz61Z/bZ0JRjev51kvp0bv3j4K48kyI3Nx0AEa7rv3jleBNmsHTHQF9c5IXPv65AayPj7ovtro8ch0Blr1UZfXDypzwIBKh8dHZzEd777TpijVfvoXb2Jte9KOTT7b67ok+vS5sQHU7oj+Ac0H2VE0SD/qNmL0kWj/+JWpyFeaBX+/VsmIGc9WU31wRh//V9xuOrz5ykVnjzPoavs9domSYtHuTe3DYThdVJRvtCRnja//VdsKJ8Gti/sUlQbAS9Wpa9E23SlPGpWbXv1c69ziDJs709I0IejjFG0d34G1hhPno840T9Der2ejzDnrE3fMgUkm63SrdPeodHfU8PRZbQ89rNPDHZOBOx/oIKwU4Q3U0b5XkQw6vTYaXhp9/5s7jTOHClrCVkV+8NT3hOFR2nlvZsGjuW5n6VhHbuHny6hdkSndltZ+eHLLQZ9iFkbRVNroR93VU5gJu3OayltlylSG6VVJ0bYakAHszIPaCzRQDqHeRluf2zQKoRv0XIqaXMPrxcXQMEJ1vEY8BDmIzo2N4GlAIOIq+P4gxewdWY4hSKWXzz9bf4jZFU+mdT7ORUWXNKnvyXzDlKeNiAOzJiLWh3oE980d1DqeZWh6L086Qn2m4CCTzfp0tlucNQkJh9aFYw9nDJobQNRUczKqYoqWjDZammdeg2ah9znHtBbJcqudFgIVhmfT7bZ1oevQuXlobXhEdEemT2RJFxQ+3C8oXK0gyECpRi8L1R3kqyOjjKnO9qC8etDPP38wlXNKcMMNSQDPe16NBj44az781Gi8YvdP8xzgIdO4XZVZvxtaSL4nRSTn1KA/+a7W+TTpH3/mc8GwwCly0MU1QmEzI3ShDqVPb3payAUFVEDk1Dvsm6kAjWYfIX9uqPgz7SqUPgAxzultnmlLbqFGHbdB/8LRGDoncTrHqlMzAFJR9MJOQCritDg7ZlLAo2lsvbNjUBTlIM6rFWcmU4FVp8Q08QrAMwa9k4bigsbVdQuMJczketcMt5wGkuIcQDPRpkz0sN9rfL1owDNgzWvcu0BkzQZ9B4CSBpT/KTh/mJ4wFS4i9BvaLJOPxAYqTEcAWwDTN9aj2gWdF7HhTej/nMXIuUhx6/gF4ktww4yfSdQHswF6MoB3SVEJEEZhDe2997kOVTXyLhNV6DdtcIUUgrVLlZzogikYMhLwV2j06aAffvjGRiE//fO/2p0XHepuuaq5bXSl7qHppcEkkmmNCGAdM6llr+HOEHewSYBWMtX7B8fkNMOTpjk34M/PYATU2B07s8kPmkWkBtA7bShrO3zAi0HprXCoeziwM0HF8RedHukBfKbQwVIws8xhE/D9QsfK0w8bovD3IjpoTvfaEK8EcAD19jaqT5E63CljqjO12ua4ci4iJRxggEuGeQ2OsjyjUAUZYoR5imc8rhWm7GZzJcvINpnG2+Ror2KT6cy0PyxIQrfn+018RDS29QKDiMiVkB2YfE2zDF2VxskJAlGnzUVEEXHvsttVPXIBt3To6wHlACom6/4to0g2Gth7AbJgYOS5PROGy2fvv6wTs29oA+3AGoMRg3NMu29M2QMEYO/gmQZANnBiB1vynXvLfThL3HCuTsusfdeDZi2sdjQMYtC/c//IKnZtF+xF6K54MTAsoQKMSIlwiTYYwjmHY+xK2+YswR/CBz5rL5MOZa4KZ1xkHzahgVpeqnEG1ODansbhuC08+AFYtftsWsp+rkwXObP4LGb+jao2MSUEGFjzFjxCd52YNmptbhT0ds5imlsGIolBGeLeetdB9CrJSIxNmHmSVADo4zi11T7ZmaewttY/w4CYso12AFH2HCnU9QAHowFRTOPR9/ZmkswqeF4YgmSxDxN/xrPMXgWD0wkGdVkuFOYGaMybjeI7ppJfgl+/cBXXiaQd1r5QXOPnV1vLdVdc3S9XvR0In7MY7QgUURclGYR/tJzdqNgGMu6GdF705vHR3fHHz0+RveSLkLnxs6MZG7djR2ZnnTm7aFmsc3FT6syUaB4YWzMZhHLBYmD9+KaweGkgmNiVtXWMFCDxGVnAYYKwJcyMaSYW9F6N4Z5lh6Oy0uX1oi0GDeQZGp2/6YHsQ2g8TPKs3We6yPgc+k9cpsh2gik2hBHROuF1+pq1XPEzfBZQ2jA5Av3kGcs1tV04gJEFBWXToFm4jjJpMxJiHUlMCx/ePFoXhNspaBZj+KAIVkbBiFAArWCCwtSU6xmvExbi3LdoVANFzbdb3T8+6vnpyc6z3ly1sdPm8XA0uokO9Hw6q9zt9HB/dEP34eNHv+YuL/XTh5+s9WEycn7+HNEp6/e0aYI5pIGieQ0w0ufvARTIJDwc9Wd/+ef6z//wj3o9hdukFRzWZoDuklkTBk8DVFSbDa0TVe9taPfWzYAH8Qu9giOIg477vNJlOehBbSE7EKAN8rsMkSFntqzvLRsl9B7p6PSaoHzRzFrdUjEJwAig98RyT2O5mXXYE9bAJp+o3kB33KjrJx12qScdhJ28vZPevH3nUQxTwv/yz682aMAw6v5hp+fzTZ8+flI+S+/eFM6AxKmzQzt1/uhCt1XlzKPtZtb9fmPkie9V7Uq9PW6VTmddLp2aLtwGD7tM26107Tl4E233paoy0bFOtN8y0QIxlCqyFtl70ckp0bvtUe/e1Phg6KePLwaBmBTy0DHRKsteDw8HzX3QFkHGPjxfdPfwztSLMp1UHo4qijudm1bPp2cf+rvDg8hwZW3ZXfB4tDtoWkbOKkALgM7n50YZbqzVLiaACQAEg587O67aNKjAsRA9SqMs2aljspctqon1GBNrIXlUKQjmotLrpx+NxuE2h/EN2Vemh2AaRPGI3rC6c/OOtrWfR/XNpLtDqi1O5yMRD6O6kT9Ab5dNWEx1qQ9K2lHTZlSdXLRNJp3a1JpJwCfrpqEw40ztnMatVDFlgv6Nt9NO6XBWeyI/MlFec7jAxkBK1bpJoWFkbAswpq5zYdZczp50XUYCxW+a0JZtdnrtcT8u1LSdTZSGsfJUIN10kS8LRa9EX0tjBqBVqMFdtJtULgB0fKhXdcnXNmmgcFjQdDa9CzX2pK67KisfAu9aflG9/cbgnPUiTB7nRM21M9XaxlTTpMtrYx3j8X4fES8L6PTRDQLFw9SxN7V2WcVoh4aznQpPNKEAQnP2Bcs4fwA4carlvw3eq+cxwqBNtSSZDjdgJtimVCVu4nDRpQkm85AzhiYUlBgWb5LH57YSGzYDdNVsZ4ozOl/oQnl2cy5fP+LIahKXKmjcuCg7O45pIq67e/XNxftc1y+6NpMej26ZNQ03U9QHTKj872UEUlv/SDYqhiSgyJOuaKXsYkQ5yd/JDTCTVM4HCu96R9GU68OnSZs+9dp1aH1eKitvuttBVQ5a6qnjrMXw7ubJNs7NmJqgwYF5g6GUSX9kTCZMHzZqKBdvobOG0khR3qG7pQHGrmp1NbQbNiADDBMALWQbNEc02emid6W0L9D6jcqSUlmKmVM8f9Y0svYc57doIudyCuOaHBCSZonmBE2j9ag0p7O6BICBhjYAHvRLSB2YUO4ACR3rFcModG/9Mqm55W7UqBHIKKR59DWG5gll8Pb/cvUmvZbkaZrXc2w2O8MdfIjIiMipiq7uQg0LQIIFQiC+I5+CDQs2sGODWCC1WnTTVaqurJwjI9z9Dmew2Qz9ntduZonIykoPd7/3nmPnP7zv+0zoGcM4gyG6TxKQwIJ9tqGjYFoeJoetPpojRiIgExT4XPQmlWG2QwlHVQ1K7jl9prUIM8AEFoQD1eP+4WcSEE/RCpKD2dHeWbUworDsD6YMGk9QCtqXCt0en4Hj1DK1QyCt9kBlzZZo0hhKwmTIVFNSm1FGnQRiwToC7UcaQW20GTK+xTGAlorYlKgxKwZvaWUTKxuX1WjUY9gPKg2axR2Pbg69sym5xc6Nld03YC1QC9EroOLFTXiLYYsGKWz1amh6Lj/jzuQz48LupjCwuTvi9nxxfAamNKhnTRjFPdaMxtwNJVQ+1hT7OscJOM9VpGidd7pZsgNbDUQ76OHhUB8GKMF+4z0Ec4y1RTNhXwwPVeIugzoK8jX10QxeDb5gAhYU7TBzjPoLh1SGB6b/2jCM9Yk0iwESujyPJPx9DJStmPZE3Ak0c4YTWUO6QGK2mQMmuAepnnhWHjTQtPL5gpjVbviSBafuXOtmlgSix0CANo2v80B+cwuFbWCkDpYM3aBZ3uRcBo0caQZUXUfgMWDkJwKwILqHNeJ9wj0WOYiOntgxQICNMOs6IxHhLtyieOwak5olYPoq55HN4za6KciZ/wuaaXQgBpCgtI7bYw+FvM3Z6Qy2DOGxzmAbRuPOecs9jOaXP4NKjdY4gSXhPHJQV4i47MUinIoNoLF/oeIblvBnagnKZqFEHcYHxG7HDd2+H2Ai5NxbhmG+opIcV/TB9FO+nl6BM8NIfjD7/blSt/SsCeQPbxT7RDrwmulHyLw2M4V+GuZQtHJI4GzNhW8MAyqGFO4tImPG+QvckXzWZVmubxEH9iEy3PfPguq9IN4YrgGbuQF7y3fcLLWjrdoazrcwzE0b92dusadkO1/md8c7NyluGjGiqUob1dhlioaJottvJBYkBjIE3EPjgsrZD4TEs+mgZZABtgXZMm2BHuRg8bBAtnEM+kNbUUBx4vCIXEqaQAoi5xh6aAIyFTo5551ZzA1VhEjFIlAHNjzcbIZUuBDaRRRqF8UcHwrNsolW5vjbcIISZeidWcliBHUNjnaY7bhZJ3yUUFGm19kWGmzawxjogF3TIgqFxUYj6J9l/nkYIIEk8NqCGhL6PkdPlIXuT3c6f/niS5mG2xRjTIhyGtDQc/KcmXLEWog8nqB9hj7DeaGcWbvEURsfv/qoL5+/6NrRQMI1mdQcDg6U5+tY1K/Xsz5++GhUkkvi06dPPmih9D49fTbC6uDmK3S9iDzxQbt9PZ8NdzOTFB+aTEARzWOiw4ULTRjuNxQNr1+4/uHM5wN2G2BAgXEG1hbG7DBWN+nxWaLlAfE0k4NPnamsD9LFGVtMUHn/ONZBd/Albw0t0/IwAHCdYK1GogK3NqzOLdwOuhJaVhsR4Y41z7pvonjdH086Q+vtRz0cK336HG5lnFHv9oUes5t+8nVpXR9IDXk+v/sjDn+jmqLS6eGd/t/f/Ml0xmOZ6Ccf771OaViur190SgYpO9mMAGoEr3Ff0XBRrKOhy/Thw0n1blDHkKFblBcP1i45Z5hJcCN9/PCd2u6sMhl0OOzUNEHlyrO9D2tlta7XJz3c5frFT7/1BfynP31yjhbujXb0KxoVu7Onaky4MLDBve2H7//JOsM8T3V/zJQ3D2FrvU56YQpPELdKPV071dh9kynLpT4MevwI8jfphx9uOp+fbLh1+PBXmheaBwo6LlkW0RV8WUna2DYfIyNQqbGLcwb6IIuRRnaZW93Of7Ju06jFy7OKJii4K43oblExXf1aIO/QJKKduQ29ymWwBnbJKjXlVU1WaZ6gVE66Lgd1xLWU21SVaX+eqv100+vlVYeGoUFkn+Xk5YaZo9clDchaNx5IUASveVioH0qcXsm57JWOrz4Dr7dOTVNqWmjoHtS3uIuCgkEjvfl5UaCQp/h8HUzBPJWZvrxCQWUIVXtYEj+4MjUfhB7qLBrtlWk3w0Yu5HKva8+51mntQTgXVcmgqXhQT1g39Mnps5kKnDmhY8TY4aiBfWaKFw577H8m+EQWlTpfO00jBcwc8Q83zljyr0pf8Niou1nBhREXP3SVCU1hSAM4s7RjfaErDe16e+vV0XQVkUt4a4NxA1pAAWXTtDl3c1c4M3hnDQwsk2WC9gft33w8rxUoohTvMHztzAciAVbH79eVDndf6YdP0NNvUVQSnYaZAprGzWzFpnHzpH1Zaemu2sF1dewAbt2ce/Z1V1nxvjgfGbTipowL7mITG+jyRk647k2t4myc9dRSpHEPRhYdpRoB6m5wuPaKxGuY7/v5S2e6MDRFD2GTnX7xXaW7+0Wf/9Dp6RWkLWhWVV3ocuUZh8MkBRHFiL3A0OF4iMugNnKZ1xXjHOjgaNuk3nFL0CQHPw/uazLToFFSMBlxhkpgx/RFd4n00CS6K8kYZa3BhOEonczUwBkTx2R/xpfBw1A+R859hinQuOwIi77bBSsZkb1GBhowh3ZM56OIx6yDxghmBs/UbDhHTkR8+3UutZpxsuo6zHoeo2mzVtNNHM+TfRuMGQpb1LhFcVS1dtZ9unn0etj5fulxmF4CZb2Rx2LdJQNLGkXYHUFhJQyef9D3hYVh0A3RRrowtXYtNyqGsyr4bbNbBJ0e1Jo1jtlgZMWCQPA3cLcl15B4iMqaT5txTNABoQDCnqo8HOF+LtfW6IuHoRtVEJ0dhhzUUzROsJdM23QkAyhlxEEgrcgZ8uAUiaYSM7tdGVrOHXXdBmS4VsMcB2URrwdmDo0BDVV4MRS8XjRrDLSNWEcWLBQ9mjNMVQAg8O3E9wGvB+h9t6kwA+CE58Of64rAqvgMaU6N0i6YYuXWR5LTyBCbzwpEPc9rv35GwzSgtIjcr+gL0w0pdC1jwWOQGm1kAn17YRAemeFG6dib9mpAHhWNPhRzBg+8brP4vIxg5oUYwv4NG+IX4Q2wSHoPEDFpAuNDwsJz5WSDIUHf5GEHDD8MAmHuAYzwDGI05XxQmwF5eModsagoa5//DPhAToMCGgivgQ+cZDFGoubm/fM5LPF3YCyGbwZadTTeVOHc5BgiuSuK+82lGgMamsaIZWMIRRND70UdyICawRl6bO4V89TWQMZG8ksZIrk3ARjCfKewNhg6qo1k7LrMZwEYtDnN8msXgmE6RW1tTS/7n2di9gF0++3vwcJBR1zGz7PDbYJDLaZjwX4wW44m3Z4vSG2Q/oAmhnEndHjkHaZk0xMhv/B9yJ5gMDm4XqhMF3b5b32pvT9gx/FcMdIxWksPw+AMTwJeNr4OiQ7rolfPSxcDTaMjQRJwdN/djm5LC7UjCQLEDfFuuT+iv7AelD6BJtKOuTTSuBRndhN2h1NX+QpUbeTK9tt/yW8M+mPox4JzGf/OZvhL0xnN5Ns/b+jem05vs4/ywgje+s6udQWXh41SUq0gKjbvie8Vls3xZh2nAY0MeiIFPoYRoGNEPFDYc+Fy+RMwT6PjwoPLlcsfS8lApCLThFEH3xMnwHCSwlCBS5WJK4Jnh8WykTfa476iMEOrNKsqa1NWbUGdknfEYRe5jabJTpOOd3c6Nntdzxdd20tM65nU8drs8Ir9e+ituGFsawHCB2Vzo+68NUxkRTp/zXx0pgTk6eBQm+k2dN6MERcSFBhPTdg8jtggygTzgVRXokYIIrXofKMv0ODYsIfTOKJIyO07v17cCFuzukWzvH0u1u9YjMyRiTYhHGVptHFWM3t2WvTNu/c63WE4wWUDp5rsO2hLsiUymlaKv3cP9/r1b37lrEVbko8gqtCIwwUOShWOpTTfEQ5L0RDoJ7EvGCmFn3gchqbbON6FNRpRHExxKJmgtXrNekoeyKSNlpjOgBoyFLB+j4Y87PI5GOGWOxuv79TjnrUyIAAhDke+sQtqMTRQXisHI8mqGJtkfF6eYvLzWJN83aLyUDmOAsonE0Ooarcx9gGF9LFK9adPg9YMhDXXfV3qIW317VdHh1tDJTg//6DXrvTXkK01J7l+tIbMdgr6q59+rR3OXl/+oGbFqS23Li0tKz2Us748n3V3OrjxBVmBZlocyPIb1XgSv+hyS7WQq0Y2W5mpqSZNae4m+FQluj8k3gPoGxcKKtuHIxS+6ptvj/rw/qMdx9rbWZfuVfengwvthdgd26AH7fr9+6+tXyba5PnWCyLN4dSoI1PxSkO0DQGyna7nZ13H2ll70DcwYYJaWdzlejzmevl81uXWWcz+/ruf6un5k+ryYP1Xh6sgVGkz5xs3LtA4smQM8yxsTGrWDegzNnln9V2rXY775qzy9F5L/2wEKgY/7O9eVYPXDjZ+AAAgAElEQVROm+KocK7k5/MXJeOz1g578MIOsOjzaN6Oe7RgcUlpBfHnAqSZJ+wefRADDsqGDHgycsHgY7HjGI4VjZb6oN3I1LxQ2+eq0l7HZrZBzNRzboZDHzS0GXTCiGGcq6AQr1em/tHgQImcU1xiLzrg5IvuKzmGmxxmEWutqk7V3a4RXr2m2me5rv1Nz1fOjWjMbWTmSKSL5iGNy3V3tr7Soc0M0phekzVJSUvDSOm7MnRAG55o6dGKDWrHs+r84OLpQhM+Z5qHsy9qLrVu+KJ8+lq9npWghyLMGSOUdbGGDYUeDorkU867Qf2NuyVVkSH+n5TnJ10u58hyzQ6+3Kf+oqRE0iBVydkZlreehnbLNGaSD6KIdojcxIFJv0eOLlQTnD+JaMBIwfnAGI+Q+3ZQnpIhCKrRG2Gi6KVoSCkUqspIDojCdPukageDBjow/wtFOoyraG4xU6gPRcS2kK/JnQ/iN8+63BYN15vdzYOFEYUphSjaQ9wgmeSXKboaG8SrKHfe2/QjpjAvq86Xwfpgsr5Ys2ky66c/b/STjyd9/+vP+v6J5jXXvlxV3+X6zY+jEujEaGIwr1oxwxmsafSag0kAVZSBoJ8LRT97AYt+kOgtAsBaPlRlMXCjQELXELllUpMvult7vbuv9XiIISaIPlRnGrJ6Ty5a6O7c1F1pHNlrNGIwY9hL8t3F3+jmRPhuoC+jk0IrLdPHaEiH8BCwwUto1+wRZQSxtMEa5S/0fyb1ZMtereOlD8AZnka+cI7dbcXARKrqvUbkMy/oXmngZlWW9kRkAZpn6JMeeabkwMYdy3rBHRZTIXlgg2MoWkfuMxw6w/EVFI/idGEotJlemC3k7Mid6i0uk6EmsxwKSqi2nJPQG6PYZ01vmm2YMZzPiLKgL0KFo5GkCcRVFJ8Am7JEg+/4gfAxN+2SYYU9CWze3LiZHnC1L6oo3l3MU1CnjgDh3jJdlAac+8yIBzRT7gg+bwZViTOKoe76C5AOpKGJvq3QWhk+QYMMR2Bco+1WyiB9Lu36aldyrKFm6rhBDecX1MwR7Tta+BiO4JKO9hzUizMUZN0B7x6gMVwIaiGGZ+xFv3RqUtyHYTb6eYZO1bpx3Dtd4VKTUZHM/hzsHIvbqx2tI04PSZaptTyXTTdq9NFUz8GN+EQNRmFMLjiVMPuqOYSZDEWXUc2denxB2EN8Rm5Q0y1zMAwZHc23MRBd/5C3mW2GTjQ3eWFmAUw89jeZ6tQbrHUa76idGUoQC1G6fiJKhFGGkUMjfWGIdqVjiqrQwyE0npSvDPpoSkHEaNSFLMX026jDpiWaHRh9IyxEr/lOuyX2mBt+mwQZ6gkdJREThucjU9UZrvw86xo5f2FLwZ4BqcNPn9N1a6GtFQzEPvI+McfCWZwmOLWe1zmYJUOroDg3NSMYGEbopMM4LCJoFqUTrssw2SalzszkrHQ7a/TWLCfHXsH4Y9A8mp1GjiODP8whvQdsaoPUKVxdrTvG6A0TPtYz8BiHlOMDWT9Bh2eP8ZynxLkOKtPaNRMNts2h0C47UTA059yLDDZB2WEqQrEGHUcLL2j725p14kaFCMnW36CO0BSjQIfO6sL8z9mPQaW0Vw2HpUXg28DG04j4r4v0DYHkTwPRZNKRGC1zV781kWE+E7k7NDJsAgeP8nVb8wKdwgcK2iwuGXfZYZ+Nds+ZSZvukdeNttIOUkyeMK3Bxczc6Hht6PXQ3aF/2VmvERxxNpfpG+ts8w7YXqBINdbGuKvmuZoKc5+L3a+iycX1DoObQAuncdB3333nrJwfyDOkoCB3EftNZymGtiPCqrkwuUCgcoV5DwieQ5NxzrN7q9O6RRNLwWMXWdyW0p1a7Ni3htsCWQveeTvA70EJ3NcHNyuvL88xqWTqyEZFRwiaCQ3Ci0G2cYdWjKlR0FXjeYFKGsGFAoo+w4d3fEaOLGGh5iF8js96p2+/+mjtI7lEbCAXmRy2DvdlYZooobXr9Ol73FgHDwWcOeUNz9UZsS/8HOjKPBN2AXqXoJZEkDNDDy5rGnpTsY0KbFRrBzRhhU3hEsc3l4xdKY0KR1MeuV+gpRTCYZoU1sloSHA85BDoNUN3hY5gtMFzHNvJ++uwcEYXare51TodJkgHns3W/J7qQt1uUXP/Tvn4qiYfbdazSxcNXUwV9/nsBu+HT7A4cvJtbQBRr6P2+53evXu0PfQ03DRgqz0dVM03r/OnPle75PrZT09aL8+2MH+fXLymv/S1dpjfHBJl42etO0hEjfY76eV61mWO/Ljp2uonh5g+vd4uOt59ULvgD7nq4VBqpkBdBr0/pSoqKG5HGyDlu4PqOwrzF6XrTT/77hsdj/cxPwLJ63trQmjaHGuS5Xr6/KL7h1of3r0zBY/n9eobPEoMPlNsskGbWiJx7J656umZgPlBeUFxSbYd6yAQVk2hMy7qR4cQnxoGTqF/5uIo6r1uPUUfTAhMa4hM2Jtelaw307h2a6uUBsxMg15PfaJyNzi2ha1KdO79sVBpykhkxbH3k/qoQwmy3GqZOl1vifK8076816et2SJChcun3GdG89DOsbffnWSh+pxVWpKDMr1qR1OLxssTeCikYZyzVneORslAaEGe5mejqJ8+vSqrKw+Y+nZyhqeZCW3QVOeS3ClyXxnpFMpytLmYNlQauy8ebC3WRFSaksq5gt0y6Q6n6fGsJa98XllXlmR6vg0agUNW0OXILmvRja+lprHVoeK8gM1B9m+i68vFNvhledLavah1xAao2l6X9ua9yMT43NFAHnW5vnBfaWIAVpW6XmikWBmgGIufBXU+KM+ya7RgQJM8efUs2vtC53K8tjsN/ayiQn8CnZbIhE79K/TUXmnZeI8QZg7NGyRz4jKlaGDavF3gaXHcXAGhLTL6Wzypnxd2Ry4SF9Ndq3XiV7kLj5HiCHdt3MUp3jYkEGv6fVUasbRpDkY7w00Z9ErQxTJRXdS2aV/6Jw8hGQBl9YOS4dmxFW1LsZ2bxcPjv944Z1vnXPIb3NMMwfJ8MSV9BZXtWuvrGEosCTqmQv2N+6n167hepXZkUGavRO+z/V2iX/4s09gt+tVvunBl3KHfrvX7HyHvkuvZ63liSBP6TvuPcIaXpYqR4QP6M66LzSUUbeVWkNmB0A6fFIuL9rgxQjXDhZQmJ9/pXbHo62bQ3X4N6vkwOF6Dph60G40gKCTn7+uV5oRhTKJLy53TqNkT1dFaHgPC8jxIrz102slOi5zFaFZ5dEYNrZmU9h5uRyA7jR41yAD9kerQmtdSLQ1+CtV8cC4e76PZTTbjuVCMW5MF5bHWcnvVAr0T6QjDwi1Pm4E1aBKtBYVez+CFpsK6TAb7oT22jGe36uO+1JU80RYHYdCyoPHC4iTjjmqmtSlOqj13ebazoyoNmSmhZg5gRoSZDHcazTKmJOwZVjODdKqGRtPUhmlGWMgrB1VmX0Nxw9IfsyTWGVq+bGdqpKU3xLJ5KMBiiyE3NGKeq3MbaSqmYBChF7PEw6Z21GU8c1C5MN6xszqoXMeZz/2N6Jd6prXzKi7GIzmlGc3JXgnIK0YhcxcDDkxucC9OiSIKozi02bXv7VTXFmQNJgLPkL2Dw2ihIg2Her4W7T2IGkcD6BgVAHcEuXi8+GZXahyvehHSiCZcdnMGo4t6XKapZZKjkuFJe4xJbDYTtSzr0u8T6qYz+qAwYFoD0m1BoWoYIRiDOc+a3yKUPlXD3eQMwEwXP8/wyB5ohBOGN6CmnZ03MfiyStFsLKiwFhDGviB+x7Ud+wqNXkxNuDsxsYECny+TPrw72L3908ur5jm3E7qZutBAGRRVEa+RjPFarfucBw12OAYLlXMlr/3VDB1er2s/GFtFYSQuGycdcwzaer1w7m2MRx5FNQ4eLpsaDJsvzdQca9fRNo3EeIpojk1dByI3p0HBpanlLDUtmMZxB+K57asZ4CRz3coe9jOyzwXeG9TJEU/IgMAShc19mMEBQ7G03Bs4YIjEmU9tjXkPzbLjtvqbwQmGLTSLbykVBhhgTYyzChg8sGv4PNHNZnVQgtlbnlLAGMpVEJXF8GWivo3IGwyzQmrBe2TdTMpoADeH4jVDdlQ7z5eEiIWUCAN39FGdh/uDmUDsFRpX9LchseDZMcwC5TfBcQP6dnWVrb6wnAESsRZ0uaYNb8YjbiI9qYgpSigmo0h/wx6da7g1atwU6MPMD7axS8SCFGVEaPCt4IG/Fd49zYEfE3BVIFnV6Ri5i1uwLM0Bh+J+f/C0iO9rm2CmKH5AIG/koARFlX+3uyiaus08J6DlWQ2IAG6eCHeN+bIXI9KB2Yu59VveoeFr60Zs2LzlDUZj1XfXoExiUEMT6Xs7sVGNtXtMRIkF2KyHmehGo20yuKq8sv7NRkCb+6tbED8g9IPQVhIjnEy+QKvsoth1FgeHaU98NCCITGSZ8DMgcT5lVYe2lbByu5ZmduPkL9BkQ9VCb4ObIqgSzw5abPwT8LWHCW4c4dGHaNsHD5cM+piqDOjc4d+to0DQRUZzSYOBTXxmyjHrqWn21om+4HrVDpqH1ouYeBR3dHxGdu1lkhI5UWwe606Z2rw1qpsONyy30RoxnY38RdvI+3XGJN5shE2XwJp0ZtNmUARySuNNpcpn6Imns9yogOClQF8ixwlKV3wfm+yhp8MMweHYwfXnTysOTkweOFFJYp9m8SmU2eDc0elAtAT0IgyQBixoVR1xlMToqXchfjjlOn++KM2qLURe1iESNXB6qHV+OutdU6goF/3qU+nsRgq978+jsuZO//V/+dd6/f2v1F2uer/faWpfTGNbijudTpXRbnSMHGSPx0a//92Peu1XPTwctOtaVelN/Yg5y055fTSlBMT03SnVlNIU3nRXdyqbk5b8pHnp1TQHF6aHCo2CVNZ7T/EwUmR6d8Mp1PbUiU739zq/vOrcJfrq6wcdakLVc/X9q16ugY5kDHegiDFYGno7j0GPIe2nPtaq0tHIdd+OavaFerQhae1CchovmncHD03u9zQ7TPcINB89BOrQo41BQVnnFxuumJbNFLDr1ZQ3LWOurDmaQji0vd2DnfVEFFcZ1vlNddTT5z/affH+3YOpIzWi8+WqacbRM87R40F6ekKXh8Mxk8yYDILKZ+nNVF60ijhPru0P6uaDvryOevzmXu/QmXExMGem+N91Sst7XwrtXOqEa7W+6Nxl+vvf/Kj394WONXrf0I+gt4M+yveg0LTr8Syd20l3h8L7n4KyAj2EusQlx3R5LfX9l4vO50nvP5xM4YE9YV1bmhkhYUIKymCaDgiWQ+JxFVwdIZKPZ5XoBZOjkSwiStAhslYnUABiWtCm2nputY6a8wk9LlNacniJnCTXl2ZyHjP13U15cbQpg+8YyIdZNLtu6Psv5vtM6UF1yYU26PklEXcMgzabVkDLq07OyLxdLkrygzSj/UyNOrTTqtttcJHEeaDlFk7LSe1zBhqrUaQi09nSihpoKzQqCY1qYROQvl+U4vrNWTlj587gJHXeLTrjAzEPG7oDVRl32HXE3RIzkg0F2K062Cx7tD4fqmeRVVJTq329ukG3PYA4T1JPwK15sd1N5CcS1dK3F2tnX18xHEriGdtWD8M40MC4v263SecrofSF71ayUSnqGRjBQPjxadZrKx3v7zzVf3ll1Nlpj8nKjPv4qAvh6SC9u0HnZe/3T3ME46OjwxkHN9K+j52dGAWc45lMAQ10LHew9aL7YtGHA2Hkmd7V6E3xI+q9zpwDt+VX8/67btWtzVQ2uJ+jG0VLxx2Z6kwjAXqDDtKmKjRR4abu/9CQMCikXEoqh3CXy2QXYwLmuScGhsYFruJkGmLClGn05N43Q7hAW9uGLhRmCw1BoNFGOrHWd1Zj2GjAFrGPQRIaTtDLwY0az59bD1dJyiJ0u9z3NOgYGYW5TUaetX82TyoiayiS0YtyLhm3NhuPvEi0oLgo7nxeUhNcx94GHuwd51W6Ia/c9C4zsTZ8DqPpqEYZt9xC2yllR6XZaNMd3lv4ki42A2L4hSkO7xXhMIMK1gvIH29sdBYhMTfxs5ErARYbm8O5HEmLGZJRdHKnBrsnVYejM+UBoyCapSJkOwOZs5tTa55tBiR8mo6Bw7GVHC2cLC26DqMV9OIYJxEPBhMJ5NiUUhrIqNW4xxhYgQTxzHkOFNB3VQyiMfjjLMeveBkxWQE4CHbGsTlK682Db0ddATRQ06Gh3tYEtY/lOGa2ocXdDP54JhgYZVuTmu/NsuB883swhZfGYjNQMv2IPRRAzWQILHPcWMqQ2cMJW4YaaeTzgFpMM+9dwedv3SyuufigEHESmlE3Sy5xFh2Oe9XJ4qEug4dbx/2KtjGicvj+3PXsUbsT7xp7PmAQhVaaA4czzjU8cTI274dZRfMUzxRQgzqTGF6oqTb45B24USb7EDocvUKg7/YBgYrrgTwDh8jshOXj97M1h7jy4uLKXqBfAdEGJeWuxi0/mKvom3lmgzmmONkaO3VDSf3HAIWsZyjwsJKp6xl24QLMThyVwWTkzGPggPEVLBNYlFBhC/xeQBBjHVu/DJsKeQosUA/uiPdi7cHkAJyBdRkUeszpGBjVxOv0vD7Z5RYDMg9fjFPRAAark0GK5RAYzeFQzpBn0zo6gpEmc7z693qjllSmRJBgChW56ivusejlGTDwvGw2hwtrXTF8iEbUTWFoIN0M0ir6FNvsfXmMm0kJhURYUUdT6eiEN7WkdWORB8MBht6Q/7URBAef7dApOmJKamMYPkyKP39IiMGdnBQ5V86ZfNO/scDCbcxInkXeb0HwTGvZ5CCq8PHjcDIXH9ojVCk66iJ3c8qhxCGBy5XzwyjsHNIaB2lYLQdNlGYVJJTX4yZ1M09gc4FOomOEDsDfdXyEw2apKzhc5WiStya3xx7TjSGh8jsbf/AMELJiAoT+gOcJGulGyIgtk57ehRtVqXn+oGC24g3Otp0Eh1ZFWUWQLw1rcEGsQYPC69w8IhDYxyB6nhIt2j/c69a2nmjyve1iaueAgMPjg+az2LSR29cnTCGZXPStN/e3335reh6aHiOPtqQGqcBeOvOzfzW9N6y2BzLVeD/OcGLgANf6TXtK/8X7jQGDtZ48d+unrI4z6mdtpjWvm3Oww4VZ6DG4CP4vuVxhjmR9ZEJ+3mYZ7SUfOTlh+BSDCZv2WD3AUCIMDTwa3CZtXEwgpvxcu9MmXM6d6QdNhQi50soAAdQR90Wm76ev1J1fVVW4Xg2qKNCwQ9+CaAua/jTT5YU4Bdz2pGIZdNhDWat0eKi0gNb0ULZnfe73oQcCvcPt9Hivr+8K7dNZXz69uAE7Fhim4HSZay4OPsC+ORHG/WpK+JdPF89tCrtzYVQVFm9TUXnvOMphX2iP3pFMw/mL7kGsT+gZD1rGm473j963oEKH/b0u/Whr/KqAxrvaRImAatY56xNb9n4pVaSTTntKj1X99UlDejR6h5MrTQmTOIxECDUnu835p2WEZQ89n/lik48eqifRDj2d0+BpMZ/53fHkr0NjQ+JSJCyz58iGxQQJzQgXX+/3MuW1cp01d4vK4957ampb03q6p2ftD0GpJ/sQyhl7LNs3tidHB8JltNxGU+TyBk0KRkirbpfWtBUGZ4RGg3pOOCtjmHSLqBaKCCbWwA4Dgc0FGlPGDxRVDLtsGyYljV2QV2ImUsy5XvSrX3/S9z+86LuffqOff9z05ERIFJxrGGAwMKqUYi+aYN5C1MXez5phFASVJK11m4kwuVof+XTu9OOXQQ+PD2pqhoJQsGGDoJGk2G49BKQhtUYSahAXPj+P+IDxR0+3Qam50LF6z3ZnretRN5ochyuHGykN5/WVzNBJdVM5b5P9e7sGpQ6LcodOZ+hV49f1nvgm6EupzudB9T6xoRL8qsGUXXPRNWGSs8JiwKGw1rximhJaQGJrPGDAvRWtDsZnpsmHI3fK5Je7ioKZs98B5jjy7exqjfHS3buj+lsUgba+r0oV62jjHLLgnDcImkZR5rOnUNshsdgYPjSBXM79s63ocZUEeeZ8JCqHSB/uC5pnRwMvhRJ0t93FBlkh68BdF/gJatKslsk88NUSSHo7oXGFCnzRSI6Gco24T8+4fidqMUFhij2n+uF58dSfdQ6SRgxLXmU20oEl8fwaBiG8r8tAg7LTsdjp41c7XYZZn76EARdv4DZwFkN9pJjCwZNcutCNxUCDIi9iMWjAnEG3GZVhl1eDtjVSXWF6ldtEqGJYjF/CAoIOYycarLHf6dbO6nrWaR4MGKQwRaqXFofCxE6UVwpoNEeY08AOwlwFFFG5jltxxJ9x9oOKVOvkgtnXoU1taH4IPwchZG8x3AwK0BUaOt7My19MlkBf2N/8Pncr5zs+wBSea1kqx03YTEfqnZjuhxpv1b4ME6CxgxlAow+yABtoZ2pizV0OtmV0jOaz9hlkt0feA6Y36J4w7zGqQvOJAQ09e3gHgF7n5GK62ERWBKKOwU5r9ArJBiYdOEpy57mA5G9U95BH/dqpLTC0YuZP7QVrxFKcSIu1eRf7n7OGe7wjIsDaZwLYqcsofinmaRCgAKe6QuHjSbDHDSDwjGC/8V1Dr+UawyxMPBVA6CYj8jX3JjIDNwURIUeTkyytTd64i+13gK7QQ+FA3mAJIP0g1oJfwz5Ac2aXWcCMDNpvop48TteC5NeObibSHA12bgdUole0G1QcfqKlfYrmgZo4K2LfMTD3dH9j3m0MPt43zQN6WgYvNMge/NjBP1eDGdjCxxp3HyU5wxaQOCj1GNY4X5Vm1GwuaOKcabyeqOtX+L24jm41eZJwb14twSi4CwE+bPQSz998segefU8j+whjGdgSrAXordFQOEeU8gFKsBHsyAQtcH+mxkf3ulH8acsa6laSAWwwE1pGy5aWqMep+5cMt3jOQnTdaL2lzo1jAEUW/jFKxB/DlM2IiIEdwjqhWXezaCR71YKZpX08AraiqV6y2uZITjpI2VFU/77YwnVYIHSFET4aUA9+zJqI4Sc1JXpRTgjmctkOeRfUVzTsiy6moJuTayaguQb2IgnnZxthcY7T5DuHEfCGJpRahr4p2ItMh9Dy25+Yz8CSF87jxUg56GUY/7xpadmvG+XfzBDGYzSvqTWoSL9onjV2HijBjMCpt+sZZhqDjkxPUFObkFHnRuazobtDVa9MNSw63cxzgrIYzqEcViGBjGmWOc7+vTdt5F80kEETpXAnOPUNq4xF5ZzDzRTFIbFuIIOn/dZ82ZXK+jLoNhHOnJLn5QnC1qzyMyJ0xKYsL9erJ0SgdKAFOIyR2cIicvNnFCmyskDpoKwYBaRDR+fkxgQjmUrn6/XPGWdQbu2etkSGVEkWHUUEi3oCTSnd8Jq2yOFEZppzIQN5DOdEiv4IDkYnxfvhwOnR9cR+NP89mrN4X9jrum3hGaH9qKF6hJvc0HXqfBAFCmyk1dbzgcLxNUyqadKMDYNERtqhDXo8mWfqlELJi8XERr0nHxAH2Z7mke/BQWm/J0/2bPXhydsbTTlono4kcQQIJ/Ck++NJd4+P3sgpSmcOtRqL91e/9lOz96Z9JuuRwm2eVQ2dL40rU1znRUUGKS5X1nCAQGFKs3lXe1LlKTWvn/cdDS3THlMfKfq2wFseKFvATQbIiScdTGKCm08R6kbZbq/RCHIiR35k8PVZZ1BQOIi9D9zQImWIohKkAWoPOgSK5SZZXWyATjh/E1OGLAYmNOrlV9/p+ftPqhOapNzDiz1z5QpGUGq0rRt3uvlwTJXPre5KolaIg7vXw7tK+XDR0zPB6oud447QSnc7h8GePnyrOiNVK9GP33/RPl/14YjIfdB1SvWHttH7n3+nD+lN6fVJdZ3q9vpqG/4P72lMNjr71OnSMgHNHPBblolKDFnQ86RX3Tdo40rdffjgNQfyzAFz2FdhQLGsOjleBOo665dHTYMR+UZlWVvHWxaN6ipxqDU6G1zVyP3j+3ExmW69DrqcQzOT5wjpKYgKo4+204eQWewFyRSjGNMCOYSZrpeVBf3QVHi+JUYrODnbsRCtF8Y2PHcadhzJGgv0rVMpK/989tA83VSkNHyNL3ZH7eDmmi7WPV9bJvaDNbwwBAhkLpqTG/t9nai/gtSBNsDwKFUd91op5hkmcekQZ7Ci2eYyzowqQ3eDpkqxg0KDi2Jc6+383atIOjfXFBv/9A+/1R//8KKf/vKn+sXXHPa4FmNANKskViVFt7WXhou1jzvn+EFlpVjY6YbIn91ChJIFUmSTYerEhXKnslh0qGw1rOFyE0pVBlMUDe0IrfBkB1+GGrc+bPibgiBkrKAfXHTa0Go5a17vzELAlEKgfwvu11/sNOrTb1l0w+a/B00azOYIqhyDPihFkbfHuQCKjKstg7Fmn2q83XyOQImaJ3R9V+t4uOyIUcqLOyk9aiISAA1PVuvWnuFtusHHRTMvaGRKo47oCqGRVfvIoouhaMTt0HAgoWNNoq3j3KM5MDXOQyHMIrjcazeADDW46IkFIfO0otA/YNaz17x0auzWF+jhLuWeQRNTmBJNkc+5iE7WmcI1qITUQR8DuUpYlxTNoAazjV1A2+xxOi7qiLqaBpXFZMQXemdvP/vaFMYUF9grutpc1y7VJ5C7BEdo3ANhdmRq8rCMxxiOO6S7MSgYfab/1U9XPbyb9ff/UOvpMuoMukeIuI3HePsRJL4upXoaL2v+YujiwnSFxRPxFtBDnbEMnRX08YQGOxo4NJ7Yza8OdJ88qLvcZrU33D8TXVuokGT0kq9q1p3O86oLwybLUTDv4ef2GtNGu6qOvDSzHHY6EDmCFIQGh4HyPNkAK5hQodsGWaSeeShoSIK1NeewGBY7XHd2nCfnNZohW9vsMPzA/RJH9dB0gUb0aWHNN0yAjAYPH96EtdFv9GP0l9EwQuvlzmLP0czltAfMRLMAACAASURBVHFFbRQKih3RHihO49lE+Px15c8HHexQGjnV9mRwLYNLKagV9R8UW4490BOQKs4OzsjZGmFqIDv48vnDtuL78X1GnM+j3YUSnXCAAxJYG029zHCc7njvwTIoXMXQF3YJzQHHurV2uc8bXhM64pJnw1mIgz7sEmoozgFMVvBx8CCYgQ1U1UCdyFslexWaO3c2CA9nFFpC65FpUPmZmDNxx+NT4KYqYr4YGcT3RcO45RnSnPIstlx0O/NvTDRo3twTNtojcomBMO/df15b/4jpM6gz64eVwGcUKx5da9QZ4bQbQAq3mWtZI+JoXWP4TczEuuYqqsZZizCnxpGBbhj08ZU0FMXcevDsSsZxLtFQnica7dX657yIHFIaWc4L6paIUIoIIFBsaiXosQyo3phYlETOAITmiaSLQVU/hY8H/R8xGJwoDGOMtpYestL4EjXknPQcd+uo5TF3oQlnyA1rg2df9J1mopscCxM6WJAz1hoDf+oKalsqaEAaaKVISyw5IHIP8ySkAwwN+KzQgNLuLQyaONMAXEzZMLiBPtF6xLxQjeUpgy4TH6Ph57XjEZDvLDj3HiHzFzdc4nDQCTq+Bn3y5qZMH2IzKVM7GFoT2VYbOeTMYsCJhtTeI/ZmYYBBJFTw5GDIOLPR6C85xwxWIlKFYwMPAVso2IGZ89KiWzN7MBliU3G3sKK5fhnO2ZHWtPUwhfRnuSHLyHAcB5IyFAUdPhqIQu/65osDgGadNF/v/iqosruqKN1EB4IThFT+/591gwFLuuGyQNqLP0x1/pIB+dYDvRFaoyh/QyTfPHbeGlSKP2eIuOFk80AP2P59a7R96bAI3lxUmUBZMxloGM0n7k7hgBeceQpZKlziKZhigKa8UVr5XhxsHUghPH6mKEynWLR1rtPxXk/nV2sAQbiMLIIwbS5ieUXuXKCnNKbuyK2DYd1ORg6x/7XjEU1llqopSl2u1+DLo6Wz3oViEdejDX73JD70XryN0PZhwhKhz2TO4bT3dL7ZedEFMoMlCn3CpplUcwC6EY2m3lEVRhA3R1GmDjmFBOYFESgKGkuRWNS1jmjXni+63a5hZwwVAM42VBv+Y5F77zDlICiwsXndoUmNJjvT3eODdXvQBJmmXM5n6yo5rFjk/Hpf186BvJ5f1F4vzsuBlnJZOBRobnF+Qwgfjb5dcTmU+Xl2VU2UoBdi4grtNwSPPjRNcmatuqONf95eZzxbLhSedbwnIUBGA4HFuWkd0J44qAOf8LTN05xJU9Y4N5BnPIydSjsDhtV0BAlD45j1WILCsR7YuQinARXymPSAQlgLulOD6yEOp6xBDtIiVR2e2Xp9vtngYi2PDqhnfb973Ol2yVQeC311d9Cvf/dkV0hc8Ow+BxJwf9Bxf1C90lym+tPnVz3uE/3y51/rxz/8LoTYh/fOWQQJ++U3H3T99CdNw7PW+aJvv31wEfaHT4NuF+y6Q8N02mP+hHYVnZZUVLMOZaq741HHd0ddh1Snh4M/Mz7PS3/V8f5B/eVJ//Jv/1bZetEPP37xhBNHP5qxan9nOphprgVIQqnyeFC9XPz+MfvBGIjLlyatu5Id2xqt7XDLBMGFT8J4BBPj4qBb/+oJ5Frt3ViRiUfzSAwDl/Sx5JBdtKCdniYNXCi2zt+bUowjLpQh9WfTEpPiqOvrj4HyTxdV+4M1E9C8jxXZs2TCVd647OH+9oMeyZkcY3pKo9N5wi5dzqObqwLBevohzC6gufaD8uFZ707Y1BPKTHRGGHbAMBj7QnnO9BltTub4AEK4QXiaDD1WpXPbq++v6m+9joe9lLRBDxwx+upsXLE/UuwXWrtLGFKMoeFWfTCC5+y06SzleweSzx2USPZ8rd4xFqlK1ucuszX+y4WMUpBOtlRulKe7XUKsT/8NVahvnYWbJidVjlB60YBTK8Y5NE8gX0wW5krn2+/dJHPPgMZTXLUDjU5rGs/tAlpeubiHxqcEKmvY4w9j44zF7ub4eGW62ZBrWspYG1x6OQMyoJZ3dnTN5ufQ52DUwsXZ4ZTXWzqA/idDY6LCextTI7Iyi7lRb9dbHD47TWvjyBZybh0svzFjMFkysuQ8+syNhM8cz2Fx54UtQqMabibzrlGVLnr+/OK1vs9pSid1NwaX0IxTx6OA5DGQqAnPMxtjr74/m9a2Jo0HHc4aXUa9dmEM52GamTqFPw9+DsP+9hJNyY34iyKRDdu6q/WrXzqayKsLGwx/aIaHLLfTIE037+n+IdfzK87iDINS/fzjqls36PPL3rTe1w5UP6qJyIAMQ4oFYxN+D9QNeqfLi6gqaHapMogxgprKeXlX7PT+HhZT65zbAk0ZJe4wqW1HU+VhE72eeS0RD8OA6TqCfBNdsOi5nyLkHZduBsc4WRL5g720HWeCKk/AOs8HCqaRgc3V1rpEBpM++1f1ZDbPi04YEm3OjWWFdivZhsMMLAufJRjueDAOYmgDHH4cpV0MdcmeA/mgYc1pnHBLBfGl2OZ1gRwS0TK1Lv5amlc8EqhvuO9ZqyP7nfo2qH8e9duYCWQKKjFu4MSUMUQKpKhxliTIRtQdIZeJhoQmkLMHi6C6zNXd2ri7YBlwpmaN10ux3ILdZTptmFhR3wTfbLEjOMMhGpG1vPfnxZAF3TdoJYjSsMu930FSOS+R4OBmaedbM7so3DFDgi1G7jA1n3R5i4rhOTGk3RWqKwb56NqC9gqjyYwPEO05KLXUN6yfHDSVvFnXTG+xBLj2Yu+DRIHXmal3hmKuKomolJ5Cnybe3zNqjYFn6fqDAU84EIOWM8DE4Tx8RaAklirwoCDiAcTfRT4urTQADPmCCphmJ00z2aGpCt4fzBYH0vO9eF+hWeW114ArdswPM0fkRGQXMDDm9fNeQOLPGBa5GeMMKjTNvd1o+ZQZ3LAv8VVwXAr3tDMIR/ULqF2cD6wPZBTUniBY1M4w7DB5Yghjp+Wtl+CuBziKYT/RHDcPRxlwzERYudkMOVGJBpB4qVFqRO0yCxlzSOc2HT+v1BTvnW4ZPhNBI+VZcyZ19ARuqAAewrnX+6eEpVb594nLc/SGZXVRI9pUCcAkz3V/IjO70xUjIpSBDEhYDw5liLqZDEWWNU+WZrau9/ZIYajs78cTnEJesWSYPrJuiX3DUC3RfZXqfZOr1U5/+uES5wcoLtIER4xEAxykWQY4DK3Du8QDW3oXD1V4lsHEZh81TWV/iSFrLNvYM1SYd3oZBgNnZuMwLDaKyGceachu0LNC+/3RGfTcLxjIMawyw5R1zTrnNRkRtl4uXHWp0ZumWWkALHreUB1T6jdK5F90jkEHtMh2iyv4s2nOZubigt3U02iKHExLFeN2f7OcpnkhL/BN58aV78YKO3T43GHEAopma3NE60yr0dnYDjheK/+wcKBD0LDRcFHYmU/MVAnqCpCshdGLqqqxvbJFvkY/iYHY6DOOIcj1fH4N6ttm5MLfgZq4YMLBRMH3Nq+/sFmPPwxQJBCYihwjrIXRPBJiGjlMTIjtHgrFoqp04oPqKIrC8IevJc/MNLIt9zDow3G38b34eRhtOMrExg3kMsa0Nly0IqcGTSOU1KB1eKy3udOiMePSxlCAprxQXdYuIPcHLvxBN8RlPE/PBkIs33liw+ibxciF5yvLG5OFnheNnQVR29RpqfdffeUFR9TAw/3dlmXFgZjr65985fdA8fHDH/+odXjVsSr1+vyqHz6ft9wsFFKBGJp6y1W4aR35DD3t22gJ1reiCQVNrTN9890vnCP546fPXvCOSIGGvDXkHFY8S2B+UASoDIxzKILp1SM/MxBXJvpsjs1TLliwRs5YXeHutfagfKAz6F/igCFj9G8eMlXY/Ds1OLSwHOK4hjJ5Y9vP6d7PmuaSXD3cy9APQLuZ1r1ebhedqkB30WNCB7n/AFVUpjgeqkrff7m6YSWXC1c4DCRwCf7mY61k7NR20h//dNX+vtTf/M0v9fu//w82onpZVh3vHvTV49GFAZPbx3JQk990bLigTvrVH1u93KZorHeT7u8T1ehYXW1QXA927yRAHk1r1dx7gnu9PHlCxpT18eN76xEfPz5qar+o3uOoOut2hdLJs4TisVGrCe09ltYmQ4tkv7PXhhnzqJvvmhFzA9B5NAVTpteXJ+2PFOHsA/In3un6/Y/O55yY9o2ZquSTP7vBUznoORQIUNpq9Xx+S6fT/VGv587NKPb5aTpYp4jej/04TKCkq+6rRM8XmpqLQ7VpTpOSZis33bTEyGPt1fiY5IJuvYagyjLVo9yjsTifO2K9lWRQHjl/OFdmta83PTyS5YdLbGlKEZSs84iNN8hR7bOuTw7aQY9dPpt+OK/3uoJsadGpwE0tsyZl7l7VVLjkQm3Z6eH+we7HLiDdNAW5bETD1fbWC87dWVm9Nwp3xa69C+Mq9K+mPG4Z76Drr9fBFyg5m5hqWO85b58dU+gS9BitWa1dwrAHPTr0tVZXjHoUFvhWgcEcYq5q45FctylXenm1W20/YKiz19RdoiEHmST+ok3VHCMiohs7R0qQYTktuJRCP4etQeYkrnawTLipoRsG2gEzJVmhhV6VFUHRCfOs0e7DVRUUKRr1uslNMaqKkwYkEe2TTXqJIWBqbGMV8rp85JbW4kPrJaYFWhBUoGHodDiQRTjZaIZBRuFIjty6bVgfCbES/YuqEiQjV7/j33vtMUx5pSsHVQERB/EcldVHI8fEp4Aa16b382xxA4xcOCMchJx3OKWiSU7UpKDTi14vFB4uJzSxJ66DimTUD8/GIDYUg3gITCzmoPAyfOg73b876NpOulwjo+3rB8xFKtOq/+MPra4MdqHgFbUHq6BfXr80ArBIoHji4O2dEUZmvrMom5BsMEVPJ93n0ok823LQd+/JgwwKGujCtYN+Vuj2muh8Y68uph9inPOEW+LIeyPrFpAszCScpUgbCQWWYcByVTInmlgTnPk5g53ECCsGaJz5jtlimGk0iKLS4YOO9rA2i+awiGI9zDtAadBZxQDJBiyMJEdopTE05+/YcRSUAYkEgyiCRUzJxgkBm/7RDR0skGXAWRrDjzAjAsGg+OWMBTkZRwxdAu3BQAUEEnS1nDrTk48ZLJDZNcu0K7XnzzGLsp5zVDn0HtR2NImm02W6zvE6954KYaIRlEju8IoohWRyYzcUBzN8GELnd/eqQWTbFz8T6gOGyRhzDZ3bJQ/eqQl4jyB01o7iatyc1GSYj/Va0r1OO5A2dJMxuKU7YcWMPI/g1gUVMMXRuTCLhbrPftoeflAvmJcbNQvuwzQrGy2bQSradtTGmNDQKOzI+QS5h55vLV1EVvAzM9Yz0xdqVQ3K7IkASy9RY1MYdJgMSqC/w7AgHq5UYnR91uT3TMQT2r/EgzocZTldObf5/ByLRAQMcSNoWe0Yiq6Y2RbUzDAcimzsxKwRENuc85NpWdnosiClQcW2WtvsAQaI4/bEGETBFqKhplFBc2ra5/Y8p7Tw8CS3CVMM50/Ho+VhV2JM3JjzmUJHR4u8KIEp5ii62Geuw/kVlErQ8HVwXBRSDIbMNOIrDKTqZEde05Zn3Ee3Mx69HkylZNVlDOfYiNqAMYOTdpjd8F9MKkGvI8PC3Dw39GaKEBnE15rqy4AmTLGML5qBwkCf2JeQR6wp9xSfT7jzBo00cmupiam52XusizCrwcQm5BiAH+nAZ2iK2hZ10tt/IRxBRg9t7vapjg93enlZ9enyogztO4wC+hVkfJbkVdphFkT0F4Mu9Iagzc6Apo4n5pAG2l1XMOrmXLsaoCoh7sDynGDVgNAHe3QeaG4ZwBObE8MeN/LL6hxnhh3BwWX4tpGWAWrMJCdqCK02dXKspl1d1Svi9nBN29DGzbH0LzhOCIlDqxh0S2vu3kxztgbSzSbTly0PMmDW0EFSSDuWw1TS4K2/xUSwsWm43BRwba1QACs3jBRHTHyxz+bfDc8zZZxGN1RvmkpHaTgWAHfRt0DTaEIcyeGMRCgQgWZFGgmTp0CmPC3BaYxizLxu3EXzeM2mXkBx2qkuKgvRKUA3Yrank0a2LLiluIS/HhRW0DziJtAOGe0sa717/+DMy+fnZ5U0qUzCnMXChDf0mJjqOHiY3EuaGvLR3hy7TLvkedJEw1P3Rxn25xslCLfZt81cNwdnLLqBdKbTZDdX4gUINn69vDgOIRrUDbmzxjPcvtw0/TkblCECvP24CIMfPfm5fPzwlfqptdbheHev9+8fNV6v+uZnP9N/99//t/rf/tf/RX/3H/7BE+NluOpf/4uPmi43/dt//KQezYTpwYFb8/+ieQwTH4pRNrOPbHP8wyKZxUyI/b/+z/8zjf1N//7f/b01WjSOHIwx3HYip9E0U0mYnNCIY62cIlxnLIyWiHUZiDYDDSguJgJtUSdM/YLGDoU5TCBw26LbdYTMstM3B+iNUHEypSO63t56R1wwKSgpFBGF45B6X6z66rTT9y/8XmQ64aR3G9FQZpteJnfWEJNXBhl1A7Je6vOXm1oo2+ilVKo5Vtbc0dhVw7OmsdQPn1o9fjzp8asP+vG3v3U8y3f/6l/p1//0T3qsCu2yRo/f/FzJ09/r8cB7b00h+vzKMGVUkZEfmOkO2/z86IxHaG55Ci1zdVZiVp+EOyUXJrSw/fGgx0fQejQBq4oDFFVcfgadv3y2A+bhkNmu29Q6Qu6rzG5njXONoNOgdcSIBpYlYv/OP8M4cZmqvd7U9kwtS+0K6CC4yDE8uakde9X1vSf4y4DrWe5mABrI+dxqIYqHmmIttc9uOu4Xx19UWeUMwqBmNHYNxY2ZyWJd9qoztC00ca0ODefrXs9Y8tdFaCp2RGKMqiZcIAe7ka6cTyAMNfEYOOzFhUzz3F9/1FrslRYPmqdW1x8+Ka8p8jJPE+uCTFwaaC5mfs8EeV1vhc7ni/Wrdw/3NmrJmlxFRgFFE4Y2dFXXvkZRkFduItE1VdAijWyE9X+HdnDYhcSY8yrpddyDanVqHaGwM6JSl9Bgj0ascLlFhzJNhfPidlDotNN1agUcCUpcVHvb6HMZ4ViJDo1GGcMdB2XPrXrQILLD1tyyAVJ+TOedoFsVavaVXj89efg2EnANcmVK+uSLs+1WFftMc895lqpsKC4lPML2daP2AsKIQ2mreaDB4uKnAMPFOibVuNbhMCnMCGb2c6aF58lEKe010UBjblKUzmbMaGRBbd98AtbU7BUkDZBW2MNFLRV5YzMgLuV1ZR/xTC9GaaGkQq9yLjEFP2ZPWOEzbEB+YLbKRhtLiHHCAY/SHXdFNMmtDXygIkLLuvZOwzb1kEEBGiPKo4GsVBygI27Wzf4FIyWYJyBcNuxBasCfo4ek0Ux1yHf60xMxIRSHkamGni1bWms2ffcToZNVHl45SkSzPnwIZsWXa24tNtFRZuPAkMG+nrzWJPe+oAMykGmnwU0nhKEJZhRo4Y2A9PrQ7FTjqpkn+vgofawxX2JfLqYpLhNDY5rzRecx97l5TXJdkZdNFJ6hA7WBfx4FaASuR04m2izou3YCtvXFdq9h+U88Alb/OHfaOXpzhqYRZphqSuim/6W+YcnkQaVmUo/JB7RYRiScs17HI0hDaeM1Dydtj09hGBmUVqb6jhuUDZMNjJxeB92ej9m5w9y5EQjv6BW72sawgOK0mybrRkGOQTJ4nudh1YcyfBUonmkgaGmdvcdzJ6+Vwpfif4eD6qA6QedcqKC5xD9BoNUMARx2a2oievdsGDSjMaesHXjftUpaEe4D7lMMoVwDUd9wvzmd0N8Pep6NfkDWPIRCWkPW4mi6cUYxb9dQshDDIXVAm8iiZdhNY59FvAY0QobJ6Q6zwaDrUfT7vrbjOoMnqJnBfIAJ0zEgxN3bUROFh0sMUG4Ttc8S+4ca0Wgb+tHFcgyufLR6pq5uNNRjHXl6mPEMRHzY53pywb06uD6KfeYGkGATDGcw9aIxAMBJkEShlaX12Goe6mAQpyLx9xnauM+gOlO7LLs6vJtWhi1B/0+ySk9tvCf+6OpaKTU6127GlvwBzQHPhLVvmRI6bD5fKh7ua74OLXhV2Ime75dTgwb9zDp3i6Rh1AFKvRm9gByDjuIEbL+ccPMvMCtC+gbqjm0732YezExBBhA1ei88IEA5W4ZBGL5Upc5t9ATGa7nTGDyivVe1udfGenI2Mk2vKeCzqgZWRR8Z79Sr9rSAfm9yapjcbNKnsHChKd45UodBBxTgt31pg6EtdgyzK0COuqq9DmgeoTxjmMYdaKSUXUkzyG6mxhzR9YZhDo0x06fdyvnu8Z3XufeFZQyZ0rrU0F086GNfrEzR3eSHSzLnpl8ye4wMEKawrC0YgbxLAy7UA3xtMCc9nPMQeKfiuA9DIupRs+Di7AtTIBBpOrEtoPNtUJayDpF24A0AU48cyNIsa0903n4IP4gH5jr+n8dzuCMMTZ0/sn/+Z7EkXPm7WTRKxrL4i4OTi12HG3ORBt0wKKGbBs2oIohc5AM5443ingmYdSEEjB/dZLVbXAdTD4JoafSi0dlFd80H5ctiNerApQGkb9oChx6bxge3PVz9usmn7Mk7Y4oIBaksNzorxW5MMmhUaXTNXWZyxMQLExcaVN5+kZnaaI0PEw0cRvvOzSiNJZfO6bhXO0A7Q6OFxX2w2HEhpLF8o4UapfXUlNceBj78+Uqhy4awU1YUhLZ32RBiNCSgmn7PztEEJWmjeDTllCnrzsY+948PGges3ztnV1qJuen9KACY3DkfyhRdHMyYaqNXgJ6CtoM/K1U2jRvr2+3s3D1+bRRymPST777RX//iG/2b//v/0ufPz/p4f9Bpd9Nfffug55er/vd/83u1TGld6XDuOw01Dv5NI/qmSfSitcYxXP14xiC0p0Ntrcbl9eLP0kj5G4ru5xfuv+EWHIhHNKNQ1t4Ezmxg+Ph8VricMrDYHGQZWNh2flLB4UEW1BacDSoK2kQ+6GPD2oBywlqJZhs9H8b+dZ2r7bEx51Id9CEf9LffpnoeM/32OSh0jjHBYGXpNRCKPi861mgwbspwSmxyRzWMHfqDLQR7pmhO1FR7HU610h4t04YkT4sef/aNbq8XXZ6f9M1f/0v94Xe/DZpuWuhn7+9UzGdrb14vmJ4QOEsztdOhvul0x+eam+oGWqn+omOT25zl/vGdo0EYiiTFqn3R6Hh3UNWgtUhUFdHkgS7yOfO6ci4Q9nhZ6Hqb1VGs7Cuvyen8YnMQE0+xw+Zgura2BacoZmLmPZEx2S8CTWAt2Nkx1W1e1N1edHes1KSDLk+rkv3e2XccuDjBdkMedu3TatrocU/p07jI7Wlm80LX800P94/q0StbVwG9mKIh99+ryt4aaAodNFeeAFeZ3ydTwxZLeKjp/dXarubAeYjgvjOFEcSP4RKUPmjUNC+vn74orwipx1goIkeW9OBihaKjImYBTd6w09P1RW2X6auv32tdW+XlKYydRuxBYFjkNlxBU1jiomtmxKh9jUMuSMfiGIRzNyitM9OWiUIhqwu6b4KRD1T4rNDQUjh9UXX82noXzijea5mEeVWnTPuSqSeGWFbueIjIwIAhzDRcnJnXr+TphsmB1mc3oxGAXpk6D+KBAUqCCyZ5djPmPpxzoBiJaXDjCMNksHFN5AdDh4ZWjx1AsCu4GzyNpSix3nwzavHcFrp6bddGjBswoeEYK0qQxphc2zqfdiK/uiBViuYUd9dR47X33cQQ0u6Q3HNFBC1TGHPuOz9uxbCDggXEDl0Nl3qrcY07hQZhoanlexVQx2hgGRz1hCa4cMYcCapvD7qIsb3t+tAZh1aJxodi1o24hXiTLvTwS7BEaM7qUCmYaucIJtAzmk8GL7AjsMnAM2AoTO1yYdLN+tJFdqDP0V2ukuaUApB7mIKHxiFvNA0MnOKlQeBM9yf9+hMN/mTqH0Uk65kX4SaHAsyXLYYyuL5GeDn1O3dZAd0Rl0+MONZODyV5k4maQ6HHw6h8bY1SoS3FJXfqc10vUB6ly5zqZdrZrAL3Toa5oHUuvpyHGMXUn70eaOJZV1kwTY4MQotM1y7ohfhfYWB2JqHBQx+aSgYOMiKLo6/t/hmYU8NgRmNJzWi6KqgkGXxh/AKdb9YZVNgB9FSwifW6FHfUBTQpFJgFH9jCZwNLKzXqWaCrJ493M8+zWYgddiEtB+XV1EbOjXHQgRxZI6ayvh4tbFnRgG1RbKBANPHOlSOCgDgThstoQ3FvZfBUeMhCsZ5neBKEqzjNBvnaVliVDE9ASiPGg+fYk51pz0J4fnH+YwC0G0FioKWm6l18FjaHoVHjeblY9f/Fc7UkBJdR6x9Tyz0ww+JzRF7gjDt0rKwXB6kzFIf9E9Rnx45s9Z8lTkQyoTkzegbySwMJchSh81CIeR1o5jjPoY9C+eHXDH95xxzEzspjB1uChKYSCurGdrKLaQxrKL9xOx7dLEYDTDPOWUJWaphLLtoxxLGZUdBT7ddgoC1yHhkoUMNdOJ+dxZmpxj2frNOB5r74i3lZzxpkgEImalTpN2RVuzCjYx0gS0FmZHNCU5jDnM2jOZoOmgma8iz0pMzSIoImjCyPxVGvuK+2bWRpk7O7Zs6+BdF0dI8bzIjXs0FMSuXCioWOSSwb5xvMICczqrLPRtwlVQG9efRdjQ4SWcebsSX0aBA1m2fOuOqygKDz7jSXjdKB2KXOAzqG15zzJs9jhOTXw1mIzTV9yOZhQdyG3Xwjw9xmjuH+EW67HprgAounR8hRML/BkA1/D1gyPBeeN0wwXI0d22O/G3SvuDQjtwlghvcJewkWEE04bK28DDSVPEobUPG8GWDfcD7Fl4HzJfxozLZijW1yQrdGMDn6kOY5xcDa4+gPKI3sQgtzxHT7yCZlTWFTQgwXcUrO3dzeKy2rkwx2hc3GTPjdYghZS9Qazqbkf/cFRIkNTTJkGW/ewjYPWwAAIABJREFULpRbRMKbJjL69jB7+f83l1HYxwHAlMSXT9gBBERqVDQog4aFt0aSZs6ulyz3LSuI4vJtM5mrzENhwrGbdTqc3Bjg0gfWyQOniTOCyQfL5KhpjKx5kgU9YYyDHC0BX3u74uI3+zLn8AAZpCGBCusYCzR9bh6iIDE1iUuDIFOah7r25mDyTNHvZ+VsnjAbCHosYba5/xwKYk4BaVSTCcpqLSP/QJWh2WJ7Yb7h51Lm/nPbU1MYGsnYaX84xGtn0uKD14KHCFu2O1Jk04BEGq4eyYrhAoQnjtlL/BpUm8kDpwNOhjZIQhB9ufpCq/a19ZdY3JuWQHaPRfNsxhAxmyJsUyUuxNzTHtBXPrcK50Gtpj1QLOdNZTG9uETGRT//6l5/+3Wh/+G/+kb/8I8/6H/6n/+tvjj4dcvAdKRJ2DnHOoi1ZQSC9+0A3IgU4WuKptaE5b+dyWJ1+n+tjYSKEE5r/ozMQIndHNpchOZMyHlPsVoZMoBM2vCgDO1AVjamt6WbaQQBqxySUNoc6IumZ5XuS8TJq3VKcN45fPc0mwNGGEFNhl5BMP1P8kH/xS8zXbM7/d3vOVhvNgtBawryDi2LixLK5+OBr2FCmblw3k2rzrdBu+pkJIApLJmHv/jJO72+XO3+VRSZum5SdjhEBttwdqMADQttDdqtX359p0PB9HFQP+6crdZ2Fx0aXOYWlfd7m7r0HU5zVKSt7k4HvXs8qClr7cqTkgznzMYXyjje9JOvHpXDox9ZP1K1P+rlddB9s5h+c4Nekc5ah6B5QEsLhLjQSM4VCDUpW57YXqSicTNBQUxZAXXQk1DyT+dwEizqj3q6dI73wHiDw/J2RkvKIKXWZXhRwaQcfa1t0aX7+71pQ2jJyA/DCRQPxcuXs775+mQEG0dHCtpp7f297MyZgFwzSCJXEH0TbuEcrFCb0F1fVaFxxNkMKn55iAmhjTpuStbSObRJRfO917DSmDE1TlzAYwDiQ5qZJLpDLkMMb25Xu69CVG2H0rrrKu9MgxwZFnEV7riqaVoYNqGVpjln8EFzTANAI9urXCc9j5XdccfbkxGwOW3ow9yUYm6wo2kbQCtepexo5KdrMdiiESVTq9OuaLynQLHsBgjKyiswCkRkRxvGQGvmjDzOA86aAk3NOjn4mvxL04V7kPdESTGrf+qUHU5B/GlbB3H7EplGdddB+2Olju+HoQYDhwUErDMFCGqqkWxHKDVe0xT4/M2yPimrD5rbV0dbkI0I9ZJClsaAfEdoT9x9NgqxCzfrmgopcry4Fyg8R84N0+QNArhIoMGzngidpGOQtssZ+nSPeVM4QZYM9qhanH+K0cXOyPKB7Lpd6KsHps4U9i64KQCgM6Ih6lzo+lxkiMg9Bw0TWpw/v9DAU+Ti5mrZA8OOK4Uux35hoyAPbjHi4irCzXSc1d1wR4483hG9Es8BSj9ZwW+RVnWptJjVvhDDsFPZIN+Y9bpLdG6hV3fqktwSE4wvKLjQNf6n/8l7Pc21/v3f/VZ5UdnFdFgmtcwsV6kxBS63SUm1G9WU0EgX7XGVLnrT+Soo1gmmWpwjmS7Po7Vhr3Omz1gggCQOUK1gQDBuCI0fVh+MphiAIy+Y+dwwpwDdJQi8SvW4r/TpMug2rzpmcjPydEOZv1GcGTE45y43ZQ9TGLub5tK1C2MdPgtb161EofC+wngGo6XrBHUXsRomM+iRCb2I+yNQjUnFMIZbLiYzpmKuOlapDnd3+vT0yiURNYtJMzAbQElB8+MupinH3n8ztYwhpnZmtDDUwszkzWXTkQlQ8GiCx5sLRUeOYC7EoI5m1tFhNN7o9KCzY65CLBCsBmlmwdvJNXf91C9DUMgx4wEwyPExoDElWxs6Heckek40nxsVk70KbRB0EzSeQYLzfxnl8FlifAcLLBhmuGHC5ECvSkENQIW7LLRaU4m7dTM6CkzDNFYKZDT6NBucq+jj0N3ZJTNcK7nP+Txo8nFfNuvJLMWQWLH5+XWxkIvJNw6dHwACUUymxYOUAhrws1gPNKbEZNi8hKFasI1MR8xSD/fwMbDwC88P1Mo2i0G8jTsuRirhMmwAIGcYzUk2h1GZI+Ki8TRdEfr0wBAR8ANUDGYB1H2kDItudheOvMagRfLdws8CFgPyC6sq+bk+Och+DP8R2qEKdh4mStaprxpTKLS8xqDUOh6VwaBdsN9AHdDarRljv0EZrWoNOKKTGsBwByObXemzkaaSmoM730RcvqlTCaI5z4hGGnD8DV98Dx84K01DBiySsqF3Xu2uifxH3LbZszxphlg24qQPgUXmHF0+Y0NnQbkGMMBWCaYkmld7knAvMtgtNHfIMfxdNFmOl6vCYIfnyFDiTQuMf4h9PGnsaN55qqt2NJDWOm7IJpT/dHYjeyAicN3phekVLMaIDtAKW8J6qnB95dKxspHEB+plhqrQiYz0W5ClqsGZO9fQhfyNtVeSK14xyA0mBjpxpADQuK29ZE9Q88D6sbQxamrrwB29FAAi/d2uxB2DD9vTgGikKDzt9EVzt/0TxjF+639+E4a/jfqFWYl/TfNCa8GGNTd3i6LYXENBB/3YzeXnwKVwCaTTZiu28AXZQjcWMRCWqzm3KHPhy8XZEXhvVBAKIgsuHqgpGegU89yxFHZPs/Uzwvzc0xcLxh39x0Qct0Y4+ayUxuYLb7l+TMuYXhkB35pMd+mO6KCBZKYd+gcWIcVL0GwLFxpVUdrZ1PpBPk6Ce0tMFdC1oY0kiJgpZpi7MD1kink84YLUq4cywMdOMYJbZ3OIzEh43jyj6AijaasQ0WKPjrYmBM/QySiID2Wtqjzq8/Nz0A2YLpGLQyaZg1JBZUc3YTaOcQRIUGqNMtrAKFFRNn7doLH+zE1rpdjBFbN0UYj5iZ3SulZff/xKU9fZAROXSUrfeY2Cpl6u+u6A5lH6d7+96MJEHhMFXjdonjVoHE6R5WkaqumyUcz8c1deEFBod17DW8QGr4FfGwXme0D12bJKOQyNkPP4rLePn2O4f8v9gSfuPDKQZagMFVPpQgdG0+g/QV+urV7hlPP9QC7RIuLElu10KBblTVyI8Pqh9rJekol8wVLr0OrnRa+//ij9sTvpdy9MQq/a51BWAiV7vaANWvR4f6e/+df/Qr/5x/+o6XJ2k+L8J+6A7Kgv7eC4gI/HTN89Znp+jbwkqC/XDtMlngFFP4HmrkHUtrNOqfTde/RXvdr+pmE+eM8l66uahk1HpAjhuFCIb8qy0G4c7t7rtC/0i59+1BVq6Jervv7ptxr6Jxt1fPX1R009OZaZ0nxvag/7Avc9ZqeYK5Gll+cI29EDcwE3Ssl4vfGc0ARAy4wD2kMMU3JAbzql1dEudOhHQus6aS5OWls0QRcbRwQFw0l4mtI7F+GYD6QFZxQZcKGB9SSfM2bETQ1H50WXz2e9uyutPfCxkEGNhN5+9US2rilgQPVTFdwarJ1i1fB003XNVVasAav8VJ9wpZw1dy/WVnmApkFPT+g1T55GEpGhuVTT5Hq59uqhWd5uGpKDdZ/s/wVLcDLoNofdy2CJreojmq/QDJcVmWG9RqIvKD72jcY104X8yHSv89OL7g7SsWQCuujH66L8cNTcjW5o8+agSmef+0l6Hz7ndv1gcgz1lOn+k6YJ7elJeRnPFwfAyNCLbDNMMvp+1rl9UVPuLeqnoXm6DZ5UX2ncdjtVxaqXG3pGHOxiuOXYo4RBysENFuYY1+truIZyqd/CKKk6HF3gfPn8rLpuYvA5cOmFgRpDIfIQGd6BdpgmmOKadxdOe22rHmoie9ONLw3FaJQD+30ozOiyKO7QFjMwS9Nn9R1oBzRLCodFK0OH/dHPaZ2Ctmf5NqiLWTabXgdUw9mZIIcMAxkcYLoR9vXcn19eX3W3x5GVewnmSK11xQwjwtNvPQUhQ8UoVCnqOwoDtKHdoKIm7iQGm0l29HCVaCi7OOJoyyCQ4guqnnVyoKDQPFd1t5hSMxCj2d9NNFI0pSCCJtYoBc0g2uOYWc82DZiZdcpwcB2hRINAgTi2/jo7i272OBiR/I//zXf6PNb6P/7P/8ema1WCc+Wi65KhClbDIMk6o1l3DJvTUfdFpwNa54pmqVVd1KZZvXzBuReznGDhfB5KI5BcvDfPGUByaIJD32PgyCgkr4vR+2TLeiowO76Sl0rToIPPfQzTmL7zH+40p41YM4aOsYA8Fw7vdj7lPgnWDA0kGXIF2iUPJkIeQXTPCgV66tXOUNk545FcdiqhCItIHO4/7mNYAVc/Owrm+wPmJJhrdf7+MJwZ8JA/6YxD7mJom34fUuUIGhAsmDIMEXvl+304kkJLTBNdWXdraAeTHX7CgfgxqBimnQoXmLBuyI4rbAhDjYRbvTD/enMmxdXaMiuqPxBYmqBYvwxtfG4TN4bBB0NXa8tACE202xz0w3uACoEGRjghIPjnjIApA6q4k8+5aVf4jKA52WNVTR4oJh8YyoCmUa8xVOIccGMR74kzlEG9mydnp65Ky0bjfFVOxBP7lSYGCBGnUz4/al273o46lanvr4vtQVvN6GSJUgJJHkbdEfnMS4YGbJ3eqsO86MoKdNYiWkgojdQzmGlEtijNx7o7hoaPDw/aKpp56KxzbydmM39sgsKTIbYFdkK8Z1B5BhYeiGel2gmKO9+HxAGiqkrN/aibY33Q1+3VIe1BG0/N6TqJOCrOTRq5GM7yvk6P7zWPF7UvN2eLovHHuGElT5N9wwCdhhf6sbOUiRyZfAZbj7eLoToazrfhqk1m2Ew03FOqDAMp0GUkBFUYW4bRffQafHbIx4D+eH7cazSsnoWyv9nHfFLLlrUIquvsUoyLpOTIIHjWSoyW89BxV2YusrqXMPuT5pKm2MsFMy3Yk3zuYUTCcMIOuat0wgTSjM1FJVIoN6GBoNPk1/gjwGgBoaav4u6DCk2xiaVAHlnu8v0esrYdYA67PeGsR8a691mAvKdH028EEspyOD7TYS0ZhlmbUZmdXCNBwPmRTDPZs0tnSRFfwQqpAAnWXjnO2xV9CDFWDDpTtUY6t+9n8CW0tVTHvL+IHR0M1Jl9szXuu6oqVlveU5RvxqlVXZuL3TIZ5kGYhhqLO7opii4ecnCTaSawLrfLZ4DzXoD8HVaDYxFSaHZ7ZVUdBeGAgxnfO4r0kHKGLvJ0f+fCl39ojHBPorF6i/Wz5nDs1bW3ONwmaDk7I34cwKM1c2yK2a6fbCSOK+iisSZ2dlvlg6FwwBTCOTRpo09PPxreZmLAFIaMLUcJQNXgAJoJ0ZzdnFk7wfekWMsy00BtDeyxBYYF0NMoZGguQw/iQ3XTjoLodLhXuaOP4HtiBz68f+9iAj2FMxk30aqlN2/PiyxNaKW4o2HrbjSVCUNoPWmYIkdv0OPdnZrjvX77hz+6cHTWojnbuU53Jxcv0GIGEK4Wow0OWTjgURx7qzqP057AgX56EkhDF06CfOpA+vDCTemlocK5r4AeFYc+lKd0l9uNzVSxvg/XVQqcEKX6c3qjzoYuFkdWVm8MK/7cFJqiEp392wCDBfJGi35zCHZm6BY0bTeq8APccPGNou1DgK/lwpAvkQQaDVWToX1E6pMv7aSuVON0WqfWGV1fyMHqdDDSFd89y1fVhE/nodHIs7ioypULgUMr9F8/KVf98n2h37wm+v42uBF/f1+5gOLZ/fC5cyGO1qQ55cpKkO/cqE2yXnXX5Hq9jfp0S1QfTxacf3u/qCnvNA1X6zsQuIMiUWguRu8yG8os89kOv2h7oKOimcEUZlkxXCLbkIlTqhMGIh66QC+bdXd/NA2pynN9+9V7LFndYKOzvD5972Lt7v17PT/9SQPB7+OkD+8alftK/Y1crk7nLxe7TJZ1Y7dFDrqsoOCddH5+UdMct4zAsxLCoXNcgzFbgYNRujGiwbbmhi6KIqMddLynqeH5PIW2wccVRWSlx+O91vWTXYud5JcVulxnXc/su1VFzWSx1Pll1OF+1B5NZD/aGW2X1Xp6fQoqE5ecHTAPKvbkMDHc4Tj6ogNU5fxew3RzoUiBn1M4LoPdVwkg9mAMCc8w63xhIg5lelGRP+L64PgWzhoKeBc6XCC47bLxp9kINwXJU0e2aK4qm0w9HzBryA+ax+egAtZQ6woNPQhv0DM/n3tn6B1rzGk4t1e9MKhquVBvDtF+X4cTY7bb+/Km1qGQwTjK2XPorPrJwyS0pVBE7WKYSDdiTXBI9Z7ttRZ3No0APaWxbE3lDLlEf7tpmZ+t64NNAqVTu8IGRo7+yEdnpLIQxxtT+rhcaT6TN21gQnMZdGAiFs6vnZ1c65rXQ3NGEROmWSABXGo0iDSuyZDoPF6NPjE5L7IowBdf2J2HfNBdOxEDE+UMcTxc6tOYB1XwQH5aa2QGyjZnLUdmjSOnacwwNpAOU5QFC8b+fdOi5u5B7RW0/Yu1g/w+BRnU9RSGyw6ZAGyELabJs2piOxbtcXXWoBuI8MgnW9u9NWhv1GBMqKF5Ydqwua52qz69oOsKKhNNtUHVtdP9AzFONPKtm8TujHMqlDapNQaEARzaK7JNczVNqdvlbEQIq/cM1JvPgHZrJU4ohnx2LrS2JtdE4zF11grxWTjVj3vUum8aIeiD0LsyB2M/aNI3+8GoUn6EKTDow90oZsL9mOn5adDrCzTRndp+0WXO3UCydimRQmYIWkeUFxS3cNakIaA+WRb0uKx1/m5kXvv+cKGPqRYSpsVxVyYEoMU2rRxvXpoT9sYYddB60LxQ2ruFMiIIQkMRx2ASlgJ0O9ddoEuuIaQhK3SYIu80BrI7D5hguhQuanH4xF0S0yfm/KwPzupATxjqQsnzoGtD4FgAhfdtSH9yZ2ziC1E4d5I3Q3MW5qmYztDwRb73AloOKuwmsw4a6sbkgT3Tq9JuV6lY/z+m3qTJkvzK7js+D2+IIbOqADTYTXY3Rw3kQmZaaa+NVvq0WmsrLmRGkVS3kRRBNIBCZWVGvMFnfy77nevRjSLRQFVFxhv8P9x7z3T356BxgrqHrj3y+MjqrDSPkedpOoNZaTTsnWnQ3J9Qw2ENvV86/ywofQGiS7NnxLh0/cbgOV8n/zw6d6jJ1h6aYgRiFq7sVAc0BOj0KgCEbdYA4vyoRDVjA6ME2UHrIS61i8NeTMmF3RY6tBg0sAY4KzguaBpgufFdg9SynmEo8F0FTZJalHORnGcjmBggYdqWrGrAvY0kZm7UwPom87WDct+SjWgd6rMmI84hhXrgl9A23o8J7xfjKWsFOYPJH03UMWBiLbipinoT1A+E6VhnutvHIzEVGNAhyRp/v9kqfQMRtraT5jVYZVCPK5gONGA1tH2eKZKVi6UiPmO3MLmEIQVz4ZCsbu5AmQv8EdDW1oWdmTt6Ajc1Vh26cQdAQP/f83nYk1BZydzEkM6oaGpfh+jwIsfRLqEepPDUg8kI2wdQ0s7hPm8P6sdJlxvNc2JJAuvTfitZaUbB+P4eRj8MYu34DzEm9/1Ow40ECwnL2PdG8zL7KpA5neqkhzru5LbV8fysy29/414ASdJ1GtSgQ1wz3WBJbpuOba1ughVCzR8JEbBDrNFMODMwyLmHsQ3nwm5Oxx0BRIma1RrWjWFV4/vThkyMr4zsMrBChhORftRnZi91o00GWaBGJEtSGKK3O9SpTjZhSTTeR/UMmSAhelCSacnRPjNA2CJj1Np3GtPQ48JEoO6fCxBdhpI07hkayNLDW7pNo4DoxZhK7BlfRn6cURh2vMGnDRqrdWn+9NjZoptiHmEr1pjeeDIWYaQWxFaVDudTWCrjtLVPJ4FdOTD4fbiaYhxD3AZBsCFUZWqxh5NiUsOkRqnul3DmY7IUAvmgQdKYWhdINlCN2B+qDdSz8Ky2SQ7i2ozvM9P50Oj19VlZ86T/9J//1o0BFyLNo5G+PbyCz0ABRSgrBzm/zw6ypuGB+IVxgimxoBvm9DLtZ0YZFD0KDi9MUEqL3tFFhfMiNFe+XzQS79ebC0UWgy8KGzVEY2Ea5j4ZCEpYNPH/YHTDMwOZCRdZDgsOKv68HeQoHNAwZLkbyG7oNXZDRFbY3eAD4g+dqjWfUIKhgO4DBB8MXJ52aKLgSE1j5BkTrMv6eP30qqaqdblcdO8x8eE1ycS7h5bTCKHTFMNcgmgFFiq3q/9d0LCgBHz8ZeqFTW52BzQb/UTW2MdPfegkrYfd3d6cuWujJYrEfeNRs3IR2iabpoACGScuUgFokMNkgN9n/19MjtLcSCt8dxpRKAc5CDbTGxBQbO3TVeenVAemv6AhDGH2XFM7AhebJ9jPy6BfnVK9N41++wUUPHW2YttQ5Ob69vVd42z+jZtIh7+WgUQwka6OB0+Zux6LaYCeTr880xRCR+tUt0+2dsYMhCZmvGNeQpGZKW1Ovmi0DjqdGn0+UbjcdRsrFTa9uak5ECEB/58pNp9x1g+/+pXKw0HntlKVVnofRn1+Pep4ZkofrrMFh/H71fuQPUNtgcPq3Tm9vRkOTIB5/i20D+ImYD7k6IA7i9FtZG2aHproVtkKKkneY1xsMKc4k+ZH5X11FMOkhwYOP8w40ONiyrKCCuCczNSSvYRWg6w+jAIeen/rtD56nVooygxONjXt2YXxpetcBJNfSnOLxTznDZPyIn9Wc1w0DzSQFPE3HapSTXvQHVMqqIQY6/hcfFPhEG0yrjINaA6Xh57OjdGE+w06fqn6uVQ3gwiEU9qNcwi98XaIOBOGEFCWQM24fKtKtW5udihqritnChEZFDwR4I0OA2TtkTbOAaV4und3VSCFxUNfvrzp+YButbRjLPogzH08geX7MAVxUFOmDo332hESgotfv5vjMhvvFBez8jpyROcZJ1rpVN+VEduRYVIR+WtulrjCH5OmqQs9r/MwcUlGhtCon++qUqjJle53KvibsgQreFxpOQ85WoP2ZbpUMuudSbkOygt0PKmuFyiPDHRAJmulD9z6QFgxSNljC8zi6azxwu4d0xXMhMgrFOYnj9HrBnv3w+GThulNtxtaWNyfaUUo4DfNE2d6PIeCISYGHzw702tWctQDJbB+Ck1UmMZBdZzZ40yUmQhT3Pvyhn5f+R5h71EsUiwNhEonqencnGkg8ZyFnjJjbgMl9Y7uaZccgBEsZGASmRLB57zrQGZC70bxhOvi0t8dgI1WCsq60ZzHqpt/HgorhlAYgCUOqMfJEdSZC4xz0U3rMkbe4UfcFewTKF5Qah8wjkCjofJSAC0RAcCAxcZ8+xmXPPTSSj80aE5Be7lrVj2fwnirXwu9fVvU9Yn6NTGbAKfGdwpo1yS4Z4ZJDcZJUNCgf2GCYrofhm3JoAxNKMW+bfFDIEQxTiHPPeVhGsNG8g0px5NS/VbpnOAmzrNl8I22FjOMzZRXkCO+X4xpGOqAQEKTpIk2EmKmVOS+QUCz/MHnB4gJukNcN+NeAWVCT5smRF5wJ0bIOvWPHWcdOD6GkYzjOqBdg+rE73IchemAcW/bbA9Zx56PTFOIFtD118bz4/4jjopiHqYS6zSYOGa78Xx828L8AuFgr+YeQrLwTZstKrOZeKZ8J4xekDM8ls5xLlCXYWzl5Hd+u0RkWLqpMsjAGiiNzE4P3hd/HlQk9NTQP2YKcSN8rE9cUbkrHjZQ8kDfWsPNTq9NXum+AjYvOnKl4VUKRdexBEipGD7RzC1G2Hg9O7bu+m7iu/j+/c3t+WWO68hAYblHASrCcR1WAS2bh5ZOvafhSzQmk2u/Y0EW7CMo7pygGa7raMQ5yCq784IA+a7//IPq80Hdz180vb05vxtZDc0kNQar7s5wkgYXaqNNgDYdkjC14v1YTuR47lUPWAU2mInG8Q39OUMC9My4liNRwaGUz8IgnHVjbSHSANY9rYKdZ5RSp1KzYXizLur27ue5LnQqpMtMdu9DfVmrHEY7kBN1xbmDrhmzHRo312wAGY6vWU3/pG7s95oXmiiXKDRPzhmG+DAaDCtmyDQwKyNeDKJUo+k+6XIdbTCG/CxrG7XHWvdv7753zHSE3UIthq6SWnvC8CqkPqfTwWZugBvsSeLC8O/IysTu7EhDMDnjfHj0k6q2dE2G14kHrtYaIyGALcIwjzOADFIQZ/YFmamht17t7huJENY8sh6oywFMjKOw9r3cNdNHzNDaKc35DoiQiUxtpGz8J0HyR0MOc8gILHVWppShGUwHGClkk9uzhub9ocGs2NzygnybrCHlvg72FmuM3iZiWSyFI9OX98Cwi/r8Q/tbQc43dSFCUen+7WES/X78X2vG9uTKXUewR0b+CbUwDsagGXL4hpCfosIIpt2+MtPzoinjgqS7DXEuk5yyKHU8YSst3V28BUUTyBRbc1vxYmqBQQxc+a43QunmbRh2rR46J+hDYVBrCqI76Wh4OcDZTNAiZ9zKysITPXjHoBLvptdxyYamwGJjT4mYHEfkBu+dAtNIHw/FF0IEI/tyMArIFCuaDmgmaAg53CcmHDiImToamgnTfuFIA8fThOOIWKIzKR1pYPzAoyoOnnAEm9BQeQoT1GEu7HCfjcf4YTrDd8kwIFCToFEFjzomeOenJxv6LB15g2HYY/42dF8ufQ4g525iD+7fFmidNTIxUAiBdaL6cDDNg7gMnufT+aTz6azf/e7v9Pb1p70pL7UMd/XD6tfy+yTsFc0MG4rFi8U6NGO7pwU0/vHZuJRiVe7qWl8kMek31fkDGd8HHDE5DD5+UNxp/ON3RGZTGOPEEABqHgUFTnsRjTCR17ThpNoE3YTgWmhEc6r2VOiFU5PieMYJDUobBghEbWxqj89aZuIE2MCskz0fK4lp0Ova67nZNNRnfbsTLs3PpaqOvGeCcWe/1r1L3IjXKc9j0DSQW1RrBt1Fy8MlzQGFGUT18GXMujoeGo1oLm47fTNLdag2XXvpln/yzxa663RgD2BKwWS2UHNqaBGkFaQVAAAgAElEQVQidmCJBhs07Ngm+sWvfmm6qZGv+6avt07/3b/855E9uvUyCwX6wzC7qUQb8vW9s5aj626mHdGYogshIDsZv2lKabJGa16MHIICoBfF4AHNH0fIGoUqP0OUAzTGrOYcqBx3kk1ffMFSOHA+YAqCcYPPAOW6oR/0VD0mixgl0YyBxC3rzeHqWTabRkdYMy3+T0RuPFK1h4NSO9uSu1g6s4npI4VTB5pOk9lgWoJedtSEEVdGyhIRIK3SdHKiORrjdYUERzeBPhL2REz3aKqylgLhGMG/E5ms0NJTPcqj0gc0ol4tuWzj4CFcnh6VbpGvhSsib8XT7v28dtYaozwKj8OLxp6Ch4IFPcykDLMa9u+GizKTXqy9E93Yf+TG2Yik0oF3nKH3pqHHrn5yVMKhRT9NM9UZhUTHReOKjvDSl7q8X/T5tfL5l+ToVpjuMlx7UgJd57Hpfr+qHzAAYpqM1pThAlr0N7UtMQsP3THu2Vjrg9Eb5ZjJcKbXppdBbZq6N+dXsT/R81LsD/ze7aY8h4qNeRCH8851AZ0y9Q20ctGEayprY3e4xqwCOruRDeJQiGohm3S8ueGjCaly0DfOkD182mgTF24484HMMzlPS/Z1nEMFMTFT0CiJE6CwcuYe6AJGGWH7EswHYeRVhwEOpkzT3dqg7lF6Kk2BAuJHP8f7Zt0vY6ex5zuI6CGkG9Qtow19UoMK/MuPIOhhSlUc405e76wBi9zCNIWhCd9BWtkQq+8HHZ5a01nnO3TlOKsdj0HgNlThFaQpTC5AOGmCeH+cu/cNp0mYHKGhY3+jM2LPcIdwjkJxxgQGZc25QotIFmHQdCnYMFF5uyd678iqLEwDvk6rbpgQWSbCV4dpB4Ok0d9PPOMY5oJ2YZMBtYwzKBI5KOb4DAwmQSyJHIC6yX+49zCjoyHFHClXu/XqaAS4kiOEw9omo32OBIAJBasm5rG0lDDYCpu3gSRGUDwRQHZW3fk1ZMfBwqkegxrR/EYenPMd97xpGhXuSF4HJ1EoxyE/YuiU61hR4EFrZESTOq+Y13esB8hpshpJpkAH+UFL5rxDkB/ipEDFTJfLIwezJFuwUN/N1qLh5EwDk5GTu4bDPMZS7HFCqmC5cKZ8HGu8ZgsFlUbOjRbtWgzq+K5rosZgaNFE5EHLHrddKwrlu2BN4XK52METtBvknYE1we2NJU2T7iw22GTO+OQMwsAJszXOCbIcQ9/n3F8Qb/wfks5DMevqQEcZijO0pk6FYqqHXWKHmeENMUYMwIOFgWbTLvFkOXsdQAWNmiEAFxYGtEqPCSLazeuP6oAam3USAySeG2tlIraHIQfu+ERakcs6Mo7BPTZiMBiW0VDdef2Ez4teMmQ4p2zS9Cgiy5iRBI0BzdNe1/vnslZ39uPt7pxCvk82KGchDRyGdK7/bGy1NxwwtKhqMMWi+Ucz+2DgR/YtSOKk//EvXvVvftHp3/7HXn9z4V7eVCLZqUMugnhldsD96gxsBshIpjoaTZDEHV2kpiycvcj3zeAzUkv4FuPkplcId9xgKGOaxlpiaA7iF5Uh56Q/Gs7HlsuFoSEmYo7roPHmF+/7Lxq0TTP6cF4NzaddmGCV4AaNodxkTbVNjuyCGr0R74V7gL0MY8fiYCbVPHuACAaeNHyOVQzjP4ZSbhY9iAhmko9eo5B7rIs1jfQQMOJY89zzQR+lvTiYlTXrBgDI+bUnFTBExBSnarlnGFjzOwPltRZ1j8+KRpOB56bVQ+PZztHGjAFUOP84t/CCYKDAsBbmgwfW0RckVVWZAwit0WbNf9I02dbWRf5uu+sJCZ//4++jcYlMxz3E3ZSGHR73CUujAPrH5uUCizbECECGwU0gaz6UsiyKEucn4ji1Z0T6QzDlZGgwWXNmFG1ddDgcXBBO0FwtKI4i1PTa3e4nUKigrkJvNWUBpIRmzAjJwzA2JhEULHYYwzmqpMAcXFhnGblm0E+jUeN98AVb58n0zLERgUUbHaMYxkXwwwDGol2H0Xiqy+WEOJWLvmjIRJMpudZC2kkRym6gAHZkhKq660jJCOJ3Y6hh56XdOMZwtqNS2CC8hyhOLahlerdPBjz0pEhMMj29vPjgmN2ohmGOvyzrAcPplAaWz2cXPhj3NKrOLOTZk7mDs9qip6cnfX551el8dq4kuY98hlt/1f2dkHE0YDiIdhGDwvQJYS+TaRdfOPh5hBcI+I5QGjllKrQ74Eb3F+/T4vHdTCKeTUy//8G9NdAnT46YZK2DDhgfKNXV2hSKBlDWKOR4TwTqMjniUENnAr1tc0MNVQ6nu1Hl+NDpqVWyzrZpLprCdIhsGXTGyj8L2gJxH/ODCxH0N+gs0JJeyk2f0RRi0PPyWT9+u+tUS6eWQvemkowyGxis+vkPgTIz5CDglZ1KoDV5TRbemxJGYZHou4p5+GRKOaYp/PMK0w4OOSzK+1QdeB1IKmYpaTRuhxJ3wZgyZVVjyihoHpURtB2GA58+HfTy+qK3r286HcmePCivah1PUN7R20Hb6SJu5HA0ak0jeO1mLT3RAOj8mEZTlOeeCA49URjoAmPKDdpD02ZHUPYl+jNTf0GrgsmArpJm6oY33lap5ghDMwJF9NErSSbv1zZrNGxvSrcndTTBDoyPc2UcC7Unwq83h7RjKETkyrFpdKxqlTXFE8oBtDyFYzNofnoyqdDFlZFTB2UIxK2tCY7HwAdHNOjD0OVwbD2Zps7EFh3w0IWuI685P0ggC80ONvQU9eQ9YuKCRnnLwvkUXSq6MuiuOOASY8KUcJhxqLsYkTTau6I5RYdGbuEauXHolcOoze+Txotef4LivPKMeQe5jiXoLmt4Mi3SBi78zpwmd9GV9GSwFQYB01119dl0TV/E20XrBpoKgpnpMfa2wn+7fdPr6ezzixKCbEtoZGt6sBstzc39dtOAGyVnJffCofVZMA1kwRF5EDTgbgh6+rriKNm6EMDky3R0kBBqAV/poMS81o628dqW8z75wlvQzo8XKYv8OwozikGKT1+2c+14kiyZtM006hTLVskF84Z9zJSXXFiQ4iya9KHHuIOcQgaYEA6410LDXLeNY6ge680OwqCbq2qN9/dwuPY9w/sAKQgNtVkmae2MSDTBIFgYbkBDHBbOTZA9zs7M7If6AI3WbiIaOz47hhsg59xVvV36Ei5QBk4MHR0entuptzyGu+pwpahBa7pEUDg3kQdwgZLhmvj8/dnRTAwjuC+NoNK8gFZgUuHsxNDMkV3HCIeiacyQMaBVimEaSLbfI8M/BnLIA/bXwon23KQ6lbMzK9sa8yPu6Va37pvuU66fbxiNRU40DpVEh4y7zMYFoIv4XLOt+KOghT5rFsKeMUyjwL7hrPdgksLLIBTlOPfo3lBCq+Uzuimh8Cf+JqiT5r5siQ51xDHYTZPP4XUZZhYU0DSZ0Ic7m1WFdYbXC1ptD4cTN3uPdBGPo13RHYfzNVRB1JnxUqkHaOwRtGSg3dbDWut9dPObp2QUhztrDVQP8rbHK0DPptZwrA/uj9QR3OXUF8YPehGIOGW1TYvKivXKwAlKKTnERCmUOj4dNN+g6rs68DlK7Rsu7pxBbKlMBXdlgZYYOm8g2o49ANWi/sKllboLN27OftyyV+oXWAazHiUFPd/tornYlIOm76wwUGvyrAEVhgd3ZBIurC7koRp/PCM8NAIJ56ZkTZMLns+drjBDMLgh9gGKqoP1onHiPx4AIBECWfUwhEZgUVo1ZkHAuuE51xVDA4zL2A08X4y7ImHAwetpohYzlz1mooRW7G21U2xx9d5y56diIMTzYyAXpn+hw+O+4FnQMXJmjdRjDGHNXKP2LE0vBFnGVAYWBGgybAlyFIPlV+oGWmVjHM7uPbYMcGMMFojhHbNIcQ91mqIbHZORrcdEYwiSyABm8b7/H/7JQX9x6PT//udO/8+1dE0BhZdG3ycke/Dx0DMbrChsfITLG+salhyaZTusOrAed+JWI++P9UI8UXQIZhc5kgXpFA2uKbzerTabhLnDfUi9yGirskyZ1+fPBKXXLaYHS9SwuBmnqh6jMxI5p9Cc23HXKDs68mhfLQ9gzoU0gT5pB2PYo9B4HRvDYIBOg2GezxxOgikYmQxyaAgZCLJCOCec4WkP8Yj58+ak0Q8tPbRoaxDtvAzDYzJldasy68QZDl9xZ4ddxNu2LDBkhgx2+HOu/7n0E6km1sva5L3h9Dm/eL8bkWYotJtN0oF76AnraooMadYREUOs26DJlvlGdkzYn0dmCzeu6TU2tKF5YOPv0RHeXLEYjWTtf9nS1918WFzHkcZmDGjow/44aIUswsCROMjcorDB58UFHI6n3fXmOA546tYoEM685zmCxvCnO0xiytI8dRA+O64O5HqFpiCoGmG53HqD0s0Hra49Hf2ZmYYyOXo5nY2mMDUnt44JEJOW92/ffCAxQXLmoaMh2MCzaqyu+VLhmAM/0+RwaKaZ7gOHKwVkaMSGHmMBFhdjWZpd8pSYkuymQXZxldqnk2lcUE3I0ormPkKHCXLlM/F++Czm+3MZuWEK3Scf2G6ZbBImtnAaPPGIiZ0HBTnaS0xn0OlF7hx0P2hLHIa+1JnIcTh5TYDagf6Q/UaBtOs6dwMfI7CJnCH3i1//OvKE1s3UWA4jaK339/dw6qxq/fz73ykdbnahtHHK7a4b2XZsSjj1H+Ld/YCEhvlBmWVS7PgYN7pxIPMX1Eamc0zJPtYl3wtr12vBeVSTi2evWnStWbgC8518LGUuysgxpXigWEQfFf/ekyQu7vWhA5v/WFmfiUi9LJnyJnp+Peq5hrqA1gKKzWa6IgcbEQlYBbCJn+qHGpwsJ6nPpbe+1PevGEekKrNJ18tsLSUT4P4KrRlRNpQ16JNlmAlBi+K/R3ZG0FbgE7w2D3330lj7ko6zfv0JuhloNyVhpq9zq/f77IkvBTz7/PVc6rmd9PRCZlmjbr64QCOHCU3m88tBrziwFK86Nb0z8VgHzIHWR6v6+3+kx3TVOr7pmG36/te/0OUGZWTWvGx6+/p71efPphMy3VRaqx+/qRuJC0E3NwWdaoQ6y3uABoqgHZfD0D9CD6nrk8YCLQcUi1IJur/bb1UenkNys43a1rseDlI+MiHTiH6JIu/IxB/nz9lNUlEFTfDyx03VmYZs8AR4HhJN3ah//JdnZzM1BCAXm9+rg3ahV62dxu6riuLFuoOyhC66mBJOsfvovmnoRtUHEH7e791rp++g0sT+h5pfMYGFNp2Aglaaoe5MN2Xti6bspK3/2WsLFzW4vieaXhoNbM9naO+DB1g4HdpgIRt0GQZ9Pp+twyQaI0kOSpc3pdVR366+lmyIdDq+6Ntt1jKy7++a0kYnhoF2smMN9yoPZ92GVN/e3pVVRw/bzkascnXDxYV/kp6U5rN6GjoogAXRIbAILi5S2AdZdlC/TjrWz6b1DeM9prUURBiJkEd7x50xqEzOWwSpnSdTka6Xr6aFLdtx10BNznCEiVHnrdS06i4XT4fB0dFRVg26f1gFibb2O2tCHtdvGq9vzr7EwAgK6m3mHH4yQjwNicq2sAFaxJp0cd4ycsJsjPWJ66gn0SCmYauOfjwn5D4BPUUjCl2OzzEpXWsbUUHJnrFWwtEZ/T2OmM7lRAdPSdHqdu/UQlenCER6YAokBSEZwbUacv0w1sDgLgP5rGxWgcGJi26KE/cjhLAXnsTbtGNkADYrYd2RCYxMBW0iVCVQl/2ewAxnpVl3lEh4d4AEgDhd51nPL096jKPGO2cKBWo4zZZGRE2O1Qo6a/0ed1iYs8Ay2CZuA3f6EeNlOi3fCbThVK2zdSn8E8fwVNVDTYJ+R84VNSCQpHq/Jrre0CWtmovWxiZv9qzI9KBBnCh4IyaFmIcUzRXUQ/Sle4QDg5DJ6FG4oFrzj6unbVvDdgKUwMHl1C/1wc1QNndc0lpG2AmwAKLhRENeN7X6abVOtbELJnTdHU2GAocEIqbivl+hofoq2qC0gVCO/nc0kQfWpw28crUPEE8K+aCvgVxGDtyglrISivWGHuuhEyhdFgZjU4qTdqrbEOcM9UmT4EMAGsierE1PqzE7c9H4sHMznGEzN2j0nXmZG+kyfD0PmopW51dp+TJrAlla9qY0Y8+zb1Ld18HNRovZ1D4MpkBlBcCUINeYddCzjmmwFkYq4XqOQdgIXS+HGs4ggeH+4BA7DIK6maEpz2ZWQgOJw7P/fETbgJawn3h9BsTsO0bGlzGo8NRdnKAwfogPcy5mSi1I2M7B+nPYPw+okujQk95rksEAjRTDFYipNIGcX8O26dBQ9xGfFKg9Tcimg0b0/al9Rf2fASq93ZHZY1CPyXjFHIj7++imvhpvunngGvFPrLNjlamzbh39LA05YEzhKBjiZ3iG6Oeh4Ze6qC2QJBCJghlTpW9oaDF5aWq9DanWjOaK5iI09TxrR64YZHhY/09zQ00RcRywnpAZBW37pT2axfPWDSoHBtQxqAAN7l0nsS7Ry04xpMWcx1T1MO5x1va0qi04FwFnEnUfREfM2NCrAhph7kddz73IGA/mAAM6IpnckAdos2DUxPdjRsCsExnuTaH7pXPdboMq+g1i94xYbqpgMZKfSgzV1HtI5Age9vvxGJIl0DtntjKUYv/BZ8IjBa0nrvgg3GRWAvRguscIZVTbPhvBfJALCWqKa7Gjd9Cgx/DHsijWCXIoagS+W3qMjNgUtODI5cJPxIPLPY+RQcNHmKJju7hjzehgCBdxLY7JyqIm5R0B/TiT0zV20MXp96Cwsu7vfsboXCGo74apu9wtvEEARipdZ9IiyDCOhjipymr7yFX54LVyeDhLxJS9fzAc4UE5AMEUyL0S3wNw3STCY3YXzL9mcgvxnC8/nFChfFJw8AXaeZQlx8HmTB++VNzeIiMSagWvw4VBUceGc2YjsPOuTWNSSnNJJhtUt3ECqViM6NEolllQXd3Y7gHadgp1c8CEBfoP8POmQwstKtG9x2GLjj6yY2wWs7s1gsDRTFlo61gQFv5qJAVDED6Tna32cFKmewh6edxoHzk+0Zg4zNcZWSwSS9htxpHXtY5PL77Qabg8hXfTa0eCKLZ2l1Feww6Nf5IR48vIlF1Qt0KH89mFn53aTCuJIQF0BVOIS6azTMBDQzoO6KyYPjm3xAcwqOC8RI4XQwAuNDdgzvnC7S/GBHlRGoE8f/qs7n71a4XwdnWTD9X45flZ/a3T7/7ut9rmzrpMss2gEN8uby403LjtmaRef9BpPFHZLbl3d1UOk5p8QHjyDAiOB09j2dTQiz10MDLOBbIj36aY8BXyfUQ2JMgQjRiW/Y45G3k28Xq8LmuDSQ7232xMvhqQRrB9aMZ8t4Y/iIrBBOeFg7NSuw12xeRy41ClEGbIgSPe+VC5OXThAPqBHqKQPr/4ClR7TPT739/0VEdO6aVbdMof6rdM3Y3NS9HXqqxw8sUtlOeK1iM3Yvf5uKggXiYZlZdPKraLmxSc814PpX7701U/ekoIekH0xV2HqtbhALWz8gFhzvzTJ+QC3nu/+MWvvHYITscwiEMXZLW/fNHh3OiHP/+n1n5erz+b9vDdD59stkKztswXJcOq+vklIlhWMvFgvA7qKATW0gUclCOIaFTn7A1nprGHt1FZeTaFEhOopCL65uRoFBBcmkaiGR5LuAiDDhXEoUDVKM4YwZvOmm25zSxm9L4FE+BV3YjuoFJZxQUIiGPKYs80kyI3HE7TI2fJUY8hNMtFwsR7dtYdRST6SzQZ7bmNyffIAKmzOcljPunaffNFzaXKEQ3Ss46rtarVodCRYgnKYd5oJoalofiobSKRobly/io6GCzkQe9razt9lXJedBie8J5bnx3fvzzpcr04M03qdCZUGYRtiKKAAS6FDNSxeaSQH1S3L7onJxX3P/iif1sSHc8nPfpN3fUnO14yhX99PqoqGssGsnTW+DhpHL+5GCCTsZ9B6Gq9HBv9/POXYHzgTkrRTJwNSH+C2Rbre7Ie0KZPGPpA1SQE/nLzfeL4GLJyHUx+sP6IK/12/VnNboq2zpmG5aJ8xUl1UAmKC3rD+1kCoQE5zokcWW4uiBgyzxN5qeGMGoH3dAPBqsAFdlnupvD7jHPWHAcfsAOIL40znwWpQulmAVMRXE6HnqK49iCY4pnJPtbpboBy9De59YY2pqAws9U7Oh8QaabsFJ2rB5kYzqCBpCAgroVoBQpB3GmJf6E0RptMUYYbJRwrni1nquUXoATzw3me7YFcODJuiSsJq3tUo6jxNmfsRU4aRiAMYwG+cU8mt69MW90Y2Fa5SiiP/d3oNdUBvwFNre8YKJYuHqMQYlCD4d28B8ETso3Jz4cpCcOPkT2+bEbe7OidZGqzi8+nY1vpWE7Ww7LX+qXWt2vkL+OpdUuPuvSzIgEVoWambKABoFnc9UJQ3vmmqU/ImEwTHVNiNUDDwvkbd9kU6iyfCbTLjqsPU9q57OekNDKcjr3m6qhtCrYQGk1cFGnGrQbi80yRm1YVFGkRSI6Z3+8vd93SyjowGwi5lOKFuW6iMOWM4L5Hwciwpto2fXfKde0xRItcZBp2wukxveE0Sax9444rVar3fkIOhPaJv6hliCnaikJHCtvu6qIUTZXPWTBkKGpEPZpWQGHLgJL0Q2ItMGuJe5TBlbMrYVrg7swAFm33wu8iuiVie/gdGDJ53+AqCw01STQQP7XxvX4UrEEb7e1mHnTXnjsddDbdTPXNcfS1dhptGr8LmQ/SCqLYIksQRg6fpIXVxhmys5MYElHjWInoAWqclxX3Q0q+MfcR/4GVxhfAAH800kicDYgkRTdmJ+xTIigYLo2+d6JYpxE/Jp069qg1k9ACI5qjf4yWn7gF4wxzVEXkpNrkaO187rNp+UcwgRgzg8qijeQ9Ys5FDBP/ps5X50jyGVtolXbojpgyGhnnXWIMY69vNIwg0uiYoZKG9hrd3wLCtoUpEZ/RJ8mu03XNbpcaUDYYf+we6NVR2+Ji/lxlGtLcDuuHrtNa1kIzaqm3p/GZ92fjFbOqQ2uHDGhB8mQLKpv+HdyU8u9gOknXy3Vv+CxatazpjsSiRk7z0DbM6nn29Bc7gstO3WA78UxcWECrLqS21XC5mkVjaR7DKfsckH0aNGOD/zwH9JCsGXuaSCO55I7EmCPSyrT2emeAhaab+xNNqXtYBniWx1GrI9Pk/F+1ddQL4ZBqirzpwCE9o7asE2RSSPyaHV1FIhY1uF1oPQAEVWUgBv0az43FZygNfUT4BY0XijPfQzIPzlhdMxhWlKqRcW+LquHm+ndgjyajM1wZOTDo4Pvx+7Q7L4OLHQFGHgdABbrPSfqRgkDvV1XlZjfLXRoS1rkhnnSjwILxjCSoQCFL9HLdM/fCOYuunakrqBsULcd92D10z9LBAQBXJBTxNkiMQ5YJkXV5ezYOi5rfTuNG4cqic84OzRY/Y/rNHtdAs0Qv7pDfkHebSrPn1/hz7WY+1hpR+DlcFCfmUY8qnO+g4fBe2cQxNd7pWlBfTa0PI5QMiNoNcDi88v74ZSCGTCSA9nGiDY4yOo+IC+FwMtll//5oyvkyOZDhT/NACLg1sZmiPsvcPBLWzc+ZygFNjY22u2aZrmq6McVffB+8ZtAPHmpxOysb3Qh8ZRPz+XkPppBwgSM1i2BgEEK0HtgZ04CFtoNgZYpmeeLMn6PIotDh0oEiiGsVdJSqORg5PR2OatuzA78/aBfkVrKZDoezNxYowfu3ry7uKQ5pZnnffA5r5+BWO/YkvncaVi5A/70PpqCn8r+JU2CRd92gqinU1Eevxfvt6um4w5n5J8672iNZ9vyjUK7s+SyUlGxUNrypTJGABH0AegXZnRQjvDf+HZMjkD/+GdMfUxYcMyO9HvgdBGFPqg6lkuwc1LvpHpqiSToccOiFmBM6KSZpVT7r6akhe0E5dtnmvk9a5pg833t0sUxEJ2ua0IkdG1BnaFqlD6fXY6Ox7/TSJMrmm1oa1foHffnxv6oteX+Jzate/9X/ot/81/+m9f13Oh/Yq2QmHZxdabvplAgarLoH/dmvf2kk5HjAOOisy/tXPR1yvX4+2/yGfXt8Pev55agZNGQd1R5BmCgoB5snGD0mIj2H8hbTLFBO6MTQKVKcxjzUwaa/0O2GIyg01yLClvkussZ0Tgq9vHnxZcHEPiaDxOGQBxc6ZcovDsmnAjojaGqEmxf4hRFRM0HndcCH1qS1NoMLmyEC03s8ltISUx+Q0LDQer8vKmlSh6CPQvUiDgNNCPb6zo8qmTwXqpYLT9QrbB6uSregwlt/9UHlz0BRCGKn2MO4KXQb3Fl9N7hoO51+kEaax+D34iaNTTqFPY2NJ8QULGjhoMp4wBGaa6afaA43Jt52iCbmATddpv6rp452mS4wpVn1GJkqr+ozqGl3PVebfr5TQDU6nM663X9nIx4PAimCbcfeuahFs0pRsEwXrTTNY8Q5ocFap800bu/orLZRD2c0xSGoFwUdNgLD9W4HPc4FiqJpwKre43HT3R0jxd7gnKUFp+ndMGngDKw09V8DbcAxGfSQyFIGO9vBAwWLr5LV1H1cvWncQeYohhgEoI8KDSQoGE4UPR4LofNhn9fHHS29mCpKcY3GiIGAaUKMB5e4f+53rOkx84lz1u6b5EbaiCDcVdP5ZhQJsxT0qx2T3an2+jOVifXn0PWQkbBOoFuuI/ReKNpQuUFeuPew5w8zEL577pFyw/goMTLFnsacpylK3XE/R5PFgJVIG9TOc2Yq6MKf9c9CVeK+xT7fZFmlc6B5bpI4c7ZJ48R3xfuNXFTuSEY4tjWz3JS1RS5uDAFBa+0eyO91YRzB8/xssYKE4YhOxiKaYvYfdw0ui2gioTSmut+xy180b7UufJY80099IoB19I5oCEW0BEwnoiQgh1lakOvhQXavoMgAACAASURBVADh7BS2Szhomn0SZx7Nb00zkcjaN+5etHcuIF1EOxnOVHy+T859J90QF2N/vkBqeNwgaC2f1bmDmV2536ZNHQwhFsQGY4BnRT3y8HmG4QXDTAzFsgWPBYa4mZ6SMfRYoS2xTnGjiI5pvoc9gTOUKjNMn2LRQW22XQlFM50JTWVHM85xAs2T58S5B8rM54NZA9rh1GSNRl/3qI1tiAgUvhzuZIyKppvRZjP+uJ9BSqy1jEg4kFlLdtBz8pxB7qw7DnpmDOiDUmqSIDWk2WvBWnDJ6xDHMEikMcXMDAQFOuKSYW4XSAgmzpyHuIObAAptm3M6IuE9UPGTcDYhaBHNCeAEdzq/AbR+c95zMnYqkQLMaMCpL0NXy0DxgTmdRcc0DpvRtgfU0W0MZpQzzSP3ktejgCTVgHqjJ2rHRX28Pr/DmIDlJKP9CngNchFp8HACZUDU5JHN6rMGBM4uwnszh0tsIDaqE+4zDHHCK8P6Y6iqDoZHOrPZ54P8TUwAr/PDjslQbTmTcpobGAc8owbTMe6F+Fx8FD9fGERlq2aLtezPR4b4tjgn9mxaPfr6Wh37wc6xq+nreHrYswHqo53J8S1hzX9kmhJdsZv2QJv0+UGW5qpjmug6IRNIdSeP1AAFBkZ7k+U8bmp5aJuDX0t1rfWCBp5nBE096Jp03O6VGPqQVZxgUhbmlAwAaewcv+czLOo8EO8iO7pWgJ7v9Ek2zi73op5DAoMpVKyDIKaiI+auYI1ZfARt2wV2uN8WwpATtJ2BEFcU9WeYXnlwQQ3L+8BQcPezNT7FgMGZwtTl3KHhc2tKrmN9oQTz56CAZ24guVjqqfP6HHP2dbDBtpH4Mgzawq0dKjGDdhuhWcYWDA7eOzIlnFlB4j2sr8pyc66HO/I4oKzD87uMv4LGGHrHOLJ2F1aLvvf8x7/XQUYIPB/ONFejTIE+4r4F95xDYxoHG8f4Z3zYQIVAQwPvGnvwyPrJ0IRxOHCTsGmY1Fr8GY0Sk0xeBDSQqQ9Q7keMBD/PpKCqmaQFLZcmjAWBwyuXZtzuZqxb/I7WkCKUois66F2HydAQy3L0WjxsLp/dSdQaUdNEQy/g/EyPq5kKRhSGQT0ja5ZQB2BM4wRkzfsEld2Nf2ikoEamnmYEvQcajRun3Tra1EyaKVMKwjTHNE70ChgSufkLwa7dp9wU8UyCE+0GkmkF7wtkJKfIHTXNUCpiwkIDTj4ORSnfO5NUg4/8eUx/HouLX7SYTKppzrG+Z4pMMWd/1amztuhweLYFPkjjcL/7c9Eku5jiotnNjShCvGl303vgHajNnvjY5CcQAEfEsBIcK8LnSe3GZbcx4mRcfO7DCzYtdGGvSbjkkf1FkRGWyDSHwev2EILmEOTA0yk+R9jSB0k6mtuS4QhrP4FWAzILErDq0xHOPFo2DDDCkAo3XOssseRmztxAJ2NKjqC80DM5hpKeG6bEZFtlKlurWPSw3km6DegBMVAaIxh4nE3LJhcLZJKp+XfHSul61WsLSiBVTaquW1VsnelhvG8MKF7+zf+q//af/qPy4e/03SuW47jWse9ubgi4IJ6fnmywczy/7vt0iHxRtCoVkTkcwqW+++6zlvwQtu1cxsSCnF6tK1zJHCow1OEwZF/OblRsluCsPqZq2OYDGFCggJ5/mHjABAj9lIcomJp8aHOr7yLTbX4PKhBIIxpIJtwTBUhptCKZcBjFUbUPbQt7/oFxFm62aKcp0nA9zXWfZxdFpxIUZ9GFyreg8NtcQP7upzEiTBgwkdXGMTn/nc7Ns253xP447za6v33VAyTfDUvQAx8Dl86grCpNGcGt00eLjQLIbPMhszs7giaiYZr08kIxM6sfG4ap/szdgO6vtU4fuhPrHfdrviMQPDJooaClU2+a6JJApcFQJHMW3AL6S6D4CtUU8wyKuEDIsxytDzmnmY6YO81Eoiw6HZ80LhdNSRWNXf+zPr1A8YH2i3sphQGFNOwGYi4evoC/XibVde7BhE3MypOt+aWDCybOlW4K2jAB7WYeaFPXkb13cCwSyMg6dfvZCu2YbEQcbZn+YmJDzh/PFRkEzQy7NGhRNBS0sfMcNu0O8qbRW6HrZ5HLuiMVHohSUKM/dOXQGWH3+ZsflJSnQAZ1sY6V/eKwZVM4w22cuBHg9wGWyFypOj+5EW2SwUVoN6JjOhqpBLXB0IR1gNtlP24aBxgEYRJhs2kPah9iPAHigsaU+gedFecW3x+oRI9WGu03WsMJPT9B6Awh0D6h4SX0nYp5iGgp6FsUH0UU+zTEvHWeNxb80MFALjxEZD0QKYOBRNaoOWBWkXmot6LDtiFDhFOjT7Lebvcth66JXq5wjtrspgqXTHt65LWHxB16IrwMaN4KNGwAGR6be+hF5ExVEhcQVDUKUg6Cn2+p3qaHh3R/vEvvI/T+mJzb0fTDqwEEEDQUVNCORziioyvEsA3kl7uENTN6EGHnYswpaD5obkBMoCBieLI3EtayZxGjYOUtdz4aLwbkDKMf0KtXHRgoM1CgKcVBV5x1Ycz0YQVHpq+dFK13Y02FV0GKbINhk51de5uQ5TQYhkmQeRQePpuG5kaR5wCzBYfh1ShXic7QMRSZZtBTmqv+bqYOdFUPoX2xlSjnvD8YZPMeWSu2Esxw3WSQ8Q+RDGjDxymKz4lna+0hA1hovaHFt+SDcHkPZMER2Su2+lFhRtUem0LzRyNp7SGPnYYSJgH3bkgz8FhAj08TxRkFHRDk2LRLUKUUZJ0ZUaqmrNWDvM4gP0Bzdho0vZQBMBRXil8bQBktp3aIgSMIWgoriMFQsWkadwdiUDzudwMJxo0dXYI3b7jE8jKzSjsfw7RA+9lpSSs/i5IM2nQ1Ym8tpy02oTjTYiQ6m/cN9RMzmcj9W3HetUYetsuqEd00gxCj3ux1tiXDAtYxQzQyIZGvwnADAIp6F40cdc+c126kjoeDyhoTSenHb4OHibibwg5BuwyaPeCz1lSm8m7jXsPvK9a1HvmXoPL4RuD+ixnVFkySxmfipHJLdPdJzDkcOsozjDfM/4jAezx0LGHCFHofImscRJJCa/fIt+4R7hsDhoph0xwu+IykOSd8euGMiocGrEGzQiI+CMSyaEr1b8gqAjxhWBKeIhjEpDahAgFcQeeB9iwSPKjeevUze8rey5F/SF1NDjWsRfLfC16PKWVEd3z0IdaEfpgO8efyeIZQVKlPIsAyfE4YAjrmcJdjBRTBcg3DK+JSqOdLfyM8T0ctOIIG1oOXNz/nrMowPWVNhnsu5xUxUD5sg8FUVKrICcXZFslh8lDhXMl4xjSflonQQLKGYGEaEPzIYE81ml3AfR1ay6TOC8fIeGpIkeYLPoLXw4OGAxZXtdAphtMoBUk0lpElE//bHfFHTiSLbH9x/rzdNjkMaWzQ2iGyxRRkXmz04LkQUxDyF3fnVTun7Za2fELQN2vXaGYwF0B4Tj6kEFPjHLeYIngfB+U17l0crlJ9xL6d7EYKLLJqSh0ovk2NZfIFVQoef6B8Lu4czgw1g1DOQPgowaFimspr5zOph8ZhiJwCBCQy1wz1lEuAC8WB9aFR5DOyycLRNtwqOSztQMhita0vqEbh5ipcO0Fp986fz497rPlHMRnkO6NZadvWz+Byv8WChl67f5aY3oWbrZtue+REQwa9lAKDkG6mNjRwIKae0i1MjZoIlmUxMQ2yYymfPUwHeO20JFg91sqhOfpZWMg+jW4miatpzkd/n7jKrgN0tT370xrbQLo9I9wRUhZlfPfRlIc5DnuP16chjAysj3XIq9vVch8SxCwlhgNh3tN4IqcJcwK+n9J24HxSLmXD9nbRo1jgO4fyGxc/a4hFgW21NU+b1CKnYHL6QKfD1o84lx/OTLNAFmYdDrnuF74Dmh9gBdxFK/UW5zOxg4by0OcCd7Nah5rAWZx+w9SCCTP3H3+eYoK8OKhDIDLkOoKFFk3tQHlCaCnifv0y6tefaEIWu5R++WlWlT+imMGdLin0ZaCZOOn1tdAPh7Cpfx9iGGGaZLLqdH7VY7wY3W/bF61Lr+72sx1J26ZU2ZzVNJU+v550X8k1mnQ+UpwmdnykueGy4XctExdIp6omOwyqEc4EFwiXUnX0IQqqAoLr3FVmBBQPRgdarRRk26zm8KRH9r36aVaTDZJRnBgIMA3EbGTEJZUwh7bV5f5uZKx4vCnPg3JrpcxyNeIEvUklKU+pemILcC3E3CAL8xTbs9etpqXV9b7o0DLxAw0L98k8A29BJwcFfPYkEDpu3rDm75o6wooxWuqNljmLcJHahgsc2iEutex5Cn6e/aK1eFZ/n3Q+YIUPzazW2/3qi+gEdJB1KpPael7rBaFr4W653CM3Cp0tGrQENgFFaGuUHIp/19HQFWrKSpcuU9/9ZOpMzzZjWEC+Zs9zoJnFYCeojlydyxyO1/Oj1HK7qK2ZmAYToB+g4gd6RiEI7el6u+nb10m/+uFFG0ghw4TDWdcRxGlWDrVbvEcGgpXKfHKuOWwC7h6aTaibbNn+9sdwyYb5kYCCYq4zaHTTGZcZ9KLL+5sqYjso7jPioii+YJRUatqHz/iihIoKevZQlh9Db+nMzsiRo9GCglikrfIyBn+L8yRx/iOrtdDt7Ro0sRQK2+CIEBeUXW92zQCKQGFSEL+yKF+uKmpotZmGFRSBoQQOtO/BduDSBsWGYmyqU7VrwVmLmdaCP4c+ePJ7dND1tNmpFPfTazcYeRkeCAW589BdgsKl6miulwgiB53CpRNKGwNAmlJeD8R1Il9x4EnTjOU2sWGQa8fLpVOGeVRZ6XyudL3ONtpx1MXCoAHaMLr6MLNw4DdDKVALwroZeC2zBwXkKobNPUhaoKs39KplrqPjK8IwbcuaMPcqBrUEnGtV+1z6O+j7VD+9U9xX+rowdV+MVtwZYNiYLeiIEbodZ0owOWIibKSNc4Y7zEgOQ1EG1pWbBGe2wUv/GLZyAWAQBhsFZHMbwRbsmglKXjrDL6KsaEjtyEhFR+Yyxn8GohbhrQpH5m537xhUGC3b70DW1jb3cuiXtZLBKEBacyCb1wPNyq/3wTrCPXIHS42eJDPnA9FXNC4Uk9RkDOtWlVVp9D1o0gwdODtWTegAQWfYdwzYbEgG+syzIhMQd95UCdRwG8bkmjvOXmh+EXbPkE0gOQJBDcpwOAxjABZoiiWfOIk+eqNdNBY0gmaDsK4XTgRqMu6NVK0CeeVe7RZuhMoRMgwjaCIxIYKyiiIRJDfMHqHJwj5i6E3dyd6lmK410RjS8NhoMfSYMDecEICLcYqZ4GgHUBDyEcQN1F2DMpCtHXWBVmqDNz6jZU1xX2Hw88DB2E6VnfLyEOZu0Hip78jTNSoJgg9FkDZi1tlxZdAyoeDS4MJUwDSSZxfU1PAhCaiX83OmOQd1tLt80HEZjmAw9yC6C60qRRl1CwwUomSKJ7XIjJ4qx7ZdLzebMV5tJNfb6d/1jYdRbBxc0nfwwJpNpDygWjRWxFLEHYX0CuYRtGMMfaBec/54iEAz4hxDniMmb41WGGppou+aUu/zpitRMOOoQ0Gjgu5vivgdcn8Zdu6xgZ4xMLTgXKlyZ45Cjy/rg89206CNKENtrsM0aR6NgHq/sC487cOFmDESg4VEK0MyMuXRnle12nTRtUfTHeaED8uaQOwfjiWhxzk3rEma+MiRDvduwB7ui4iDKZLFw3XMCimQ2UMm2htxD2ZZjGV4xgwUYcPQJxjOd9wY6xI2gqM1zAzddeaPuBv5HdBUketxWdlA1Npl9rdvbrsrW3KRl84eBZgyPg4FGIMo1hwGe+zaXaMJKgp1mT3sOC9+Z3N27cUQHQYLU86kyaoNdIsD3we3ubeBaEXDsX/EvWjns/0pGvn3MKUn6vuCN+UjMxy7Q1YRRE9TCRqEaQN/TzPJmkCLYDpq5NTw5Xqj7Dl+kflCIHuu+/0eNFkP8AsdmtaTJ1wn0Zp042rNhgWlu/7tg7bpzCWzTqPgBwH1tJFizuG+4RjLZUgYNO+HpufaE6IeP+vXtVFOZDPSzNHg8V2xUXEjnfvB7w2NYWZYOKY1MWELRNJ6EZo/tEksTsxjlDq3kr/6vtsRF3u0h604aOIYVvZuxA2yBT8cBJYGOYwXdlc5h0qHURANMf+cmjk4/egDw8WUIqUbaLqhIMbv5MizaJjFDgpgPQMNE052gW5+zFF9SRgRpPBC55WoqLAFxr0NLUo07bwG79FmQB4S8D1EBjHoHRchhTsPiWmhRxnOmYy1ad0MzfROE/5oZsMxjaYPil5Ma8JgPZrHcBpDT8CkDzcpfjZcgWMiHImkNiawwUM0yOTnORMMKlRktXgjOvsTOugKfSgKbC6Jekn0jz8HbYhLnO/RkTlQI30qYHaCIx7B9b7GdKoO+lSMeio5iDP1/agGas5TqTRvrfNgvaJfQlRwHzCmIBfqpJ9++qJf//kv1eJtsAxqm5Py8Y/6i+8g2XbWRKbFdxrHn51JiZnPZUmMQh5fX/X5lKhJR1XHozP0eJ4UokyuPn161vXtTa+vv9C0okeSG+Xefh6Jjs9HjcO7/uov/4Vu6EW6Sf190PlcO0Mqa05hOmWnYRCxzkgCQwj0D+bsL9BgWC84kd7U3zdT1oleoKBBV1hXZw3LXct84CZUUr/4uTTrXdd1cqTFa92amgpNlAgD1l+OAwgWKTQk66TTMzmVdx+QFFEp2qcSv9raDoVvX9CqPFQ1pS5drx8OOCAW6h+N7n3oFzD7GXvoqbiZrXr/+WZUGLqyaErVS+0PsQe7axhwgDI3uTULwuAnaV3YJhTFZWvWBWi2EdhjrfVxDJ03RjroXu30FzFB6F84m4gzSFaaXGIaOl27Qtf7FzXHk15qipNcP375pub0g3U3xC80MAPIwkxmh3fPGOuAHWFE82BqTe5ihLpXBxq62hmfF5q6G2qaQS9HUHycSnO1DGsmGltQ5ydPrUeyfc3JinMUHaS1lh7MXD35vSSJjrAFkpOb6nnqdb3Pqgg4Hid11zBqofmdlrv6HmQ/kKOmBSWGTVKpycIkBnSSSxdd7rSSm/pQU/+ggViOHRWr2k/adPFQDsOgaaBYoEE82AzIDcTUK9velOWsNxAazhRyxwLBISiaqTXuo4lwlF4lUEgKcBxVoc5itT/TwJdq8t50YVyaoV9ykqAJXquTByg0Rm9vnHGL35Ot5hkUr7imcm4uag9nJXlIGHDUhJ7q/DAMJu5D5HyDGky9mobGFwRyNV2JBmq5dlqKSl86aP7SpyNZzKsObURi9N0YOW7ZkwddOQu7ANGERTK5eABNzrJOxVpZu8Y92w2bjaFoZm3+4jiORO8Mpmric4LBw1GORspaKpC/3bzEabymWFLQVZpYD49FrzXoIQgWvNfc9wR681O56PWZmr5SMj7005dew5LqW3rQ70fMWCheOfEiRssDRxhLu5M2zTzaWpp5GkyaUZ4JjV5ofoJTZXIgk3drETk9GLhhnAK7gQiyUi2N5mPWbN3Qag8DyMMeRuFcyQAFOq5d2dG0Q0eM4t7cFXRa3DV5qQHjl+PBZlvW1tel8qEP1JiBrc9JmFK4PMMzBcXKdQB5sHY48V0xGtEjTw+qPnspTDZ4Te54kDGMVzj7gmNGfiM0UUgP0N0jJJ77Hk8B2Flu7mA1oalboDyGFwXDEstzhqspsJUphuz1cO7kCULBLXAgtxkX2jHqIjwEQJky3ak9kW6kqyOnaEqgZzN+4CymEiRKhL+c+wu9GooyfgnLzc7tOE0zQGqs1WRoZJcGPXDg3o7BIkAVDsWexoenyYennvU5F14RaEeTsg4mAhFZ1Ay7Rm5KQI/j/KIGYZLuwjxDvxdNAAN/qLZsRjvx7z4VNON+QXsPUJPtDv67cVNkGTNUyVQ4xL3TljMYIw5q1IL+cR+4wDAi8gj9MTFeTPWoxcIVGu8QHPnJrKhVpJU03jSR+xyjWh0L6T6Se16ofvqsvDk5Jm+D5juNunAn0fCOMRSCphj6UvZQroSILainBQ38Q5dx04JhH/c8CFpR2WBqoHHkPPXQ4KGnCm+DWXcz+spw7TRpMdZKgz8pTTQoMmcGdWdTakPCwFCZJ42BJU1lRhIDCDA6/GCqm43Hnkb7m8dAAqdamlqABg8fzIJMtDqGbgeDBvTmoNnsn0Q9Zy/PsYxIOij/JC8YRAG95xzgNTgHDHJsaipouNBzWR9RbwedlGFyeLxgYBPVfzCAfLwydCXzfJf2Qbi2q60j9sjFDUAHmjtGZuH+yvlJfEtQn2u+F+J0TMbI3eCZOG2n4spmg3wuBgAgtMhOnD3Kucd2APne3Wp5fy17D4YErAaYFOisqM39vGLIlzel8vN3+vrjH9ykm8/GIKtOK1Pe6WyDErqb3HxoHPe8QPrlKMr/4S/b5+5Tn9CmhVsnG9Z0R1N9Q3f3QfE0UmnEJmhbzlEMJ+wIgmWqYMosxXrEcVjbBzK3U0edBcbBk2c6k9nGg6RLB2ByCCzmDiHqd9m+N2w4bgbQy/QPGhI6y0BReY2PRo5JOzqC05F5YaI/fvnJlsigYAem8ESM2PSAiwpNS2gmefA2Gd5Nb2jIpjvTB3sJh1jftMqgBPP3jKA5LNEb0lLQENMEdWxwXyH4/yUqDye/5nDrgsrAJrUWcG+XPmxEjZ5BMdhzNqG4Msnkv3fnXE+z9qgMmsGg4DKRJ9Mn7KetqSwjR8wuUNa5oEcFxY1JqA+EVDqdjv4shIEPFtYXKrnsPdnlQA/YHni/H0cfTkxhmHwQ74KjrRftjgLGZcLyKGNy42lLNLpQRWkcP0xywoU2Ij8+lCC25LchcIjuPcVj6gJ9leYCIyA2BYcwFxBFjgXZwR/fidyeJn1og70ZLUCH/hIGLxx0DXoaum5cZ9Ncvz4kalv0FInW68WNvq1KQXgRKhupzJWBBGRQMR76xVNr4hd256H9KfX1jtYNyndmRP3p9ZNqm7s89PVt0unYWuuJg/LrMwYOoNDScBltEPFcRwwCLsD3y1flh8aW9v2S6esNXdKo1zPT5UTnI9EJ6JKgybEPbno6J/r8+k+stYNOywnDemDB3b7+pPYX/0ynQ6Ply7/XbczcdCSPXMenNsJzjXhC5eISzSzqvo0XVSnNSKGEIph9C1XEw5FF3e2r84fy4rgjEDCpvrmgw92ybE5adNI83HVI35XUmS5o+1bE6LPGJNVPF4yrKshiKqqTbu+/UZI0Or40HnyQX3h9u+t8REN79NrqcPakmeHgrSp9va96OeI23Ok+VQy3XXCiiaQJMJ76ftFw71WfZJMELoJx7ZW2T1pxXB5Bnpm2kmdLc0k+KpprLvNAU9OKtR+uzGOPcQNaPPk7XGfe64/WcKYPtLY01LO+fOmU1Y3OR1DQWvfuqxs1mP552vjShxL45XJVv5Z20mxoFhhq2bhi048/XV3QsWb4PSgxyDlEO8h0vy0LU5Tvw6BhY/2FEyBaNtP7qwieJxaBIZynvcvmxvSx9RrHiP1Zlot1t49HbVQeujEoAIW1KUsUUf2sbnzzYA3C0jQVag/P6vpwVL1eOzeCnA0Ubi6+t8ZUPYxDoZU659VOqWjuAz2lwdvyVgumR+zbDLOgm8YLmmbo0QwacGBmspyprY5a1z9Sbpkii7EV5jk43kK5InbKjBVohgakYCNwXzIAnHXrHmJ+ByujOdQqmidtw5vzO9G9QgG0fgYTDe42zZruaAhBCB9G4tf5ogaGCegsVKWEZpDziQxkPhfN66rrnbuHmAmMEoLeZc3njPuhvc2VgR70q/pHon5J7Ur7UsdwDYQcWiKFB0UDhShDFf6bXHNe22Y6MAmYpBerKV7jo9QG7Rkq2QyqEK8Hlkzt4Ay7vPEgliKRggc9leUKBJUzhPWwldKQEmTUsCFRGXUsEn3/q0+632dt7xcdak5E6FOJTi05zYve77nNuDqMNJZCFwYSqiIDMAmqr+9i3EdN8QmjNPRLIDxkH5ooNY8EAFkLaDwOF9XgPPi8B62A3hWoYiAt0EudDciwyKOiYEOBTNvUzFEn0BkdLOOcPPJHeeYUpFtFbiKGKfyOYAORGEzuHnWD6dM0e7CUiYaBlrpTukG6p/xgaYaN+FJQXT5bxI85t9hej1LLfgfDzILyFoHkjEETTXmmEjd9EFYjWLjL04BU1va5oTYFkyIaUIH3xiaLmBsC3908YgQGAwKWEbozo9HUciFJYoOYsg6QQOOBQygFOXdJumlMEt0fR5XprCZhCM/ACafdOJ9o3Fjf1Er207CTLeikdOTccQD9QTMu5s6ji4LWg2guVSifA2AE5wyus4FM90mlHJkUVHDXQIAQlXOao5uOSCYWNfIT9MdoNks01KB7jpjamXe78z2DcIxIkhz6cGjDaGxhQTxgWdGsQqd3Nnim1uci0hSabmlO4Z4R9s7AgGYB0mapOcOJmOY0IoMYNqwFucAY1VAbBKKG8zzmhgyinI/LvsRrgaWcVx4GmLaPWYtHGLlGayuJeMJcbnYdNyc0gZGl7kbbRCtkN4AeVsb5DoZ2z15GxhEIBMP/iK6gcWJb4BBLQ4Su2f4PVFUlfhtoivk8gYxONrDCxGX2Pwd0YWhhs0IMczBRwqSH7GPAHDKb2XYM/8GCupsZMfQvmM3ZQLk6GFVPFozL0IhT41f+velyd9ZshV7cru+gb6uH2DTKliTtvcqpzlXMvdfGkLbqCwyqgjZcEnlTw3gMTweGJCCASI0mJxNE5iIIKE0yn9tNKs8ChuWfZMVb4legUWw1Xb5G07bT5xkMcFOAolvmw/cexHKzEYKGDXJOvYtxZMTEMXyAim6/iATJHr0AedoPHQjqHhcN3Nv888eqA4OUBLSXJhxKAzcpVHG8ZzwescFhQVLFTz+5D6Q0NumgMoX1g+yHPiGEzTt5NRoj6wlCVBlOOnthbdQn8SHItgAAIABJREFUGjUKAh9WoAn+50GHdV7RjlXZDdO273Tn4W7lxtAOl0wEcp2PJ08Pv769+Yvi//PnIjYk3pW5w/w5kJn2oH4kI44pHhsZZyIoHOHCCd+cws10SDCJEDIELLs3SXy53gg2wZlcgPK6EdKeqx8xhgjjgvPxYBdWcirdqDAly8sQ3e42vExf+B5pLhcbRcSlbDqrc2KCSkOjBXIEJQ76CUJcDsHr+9WXsO2Htem1bdR8/qxv3950v9yt8fQwk0mZvwueeZjohF71T7t8K2qDLoN2ZjfygUJsV0hrKU0cV1tDcaGIixwto4CmLAe900MB9BX7sw1MDWdODHuYnNDkIxrHuCLV2N3dUBrvLZgqTpr70RNThOVYtIMYYJqx0KCzIWxIESi4+dzejPuhzcZhYmo9RjSOfM8hKI/sG7u/GXrnfYbGMUKLLSQyBYHBA4cHJhoYK3iSw5/zND00nqa2uqmiMGCCha4w6NsmOXPhOR9TOuxDEpqmT9UaGYc2d+EioqCnuJt8QVLMEnbs6Ics1ekMzYWiPVdboa1knUGp5HvMdaqZWOE8+qT7gvNdGAq1TabLbVB1fNHnY6GCAw390gxShMoM1yyE8DeV+UmD70WKz179muozEyU0q8mklpPRlPCgTpFh+fwMLa+1KP9wrP28uuFuJA19Tv79X+r5/KLrf/m3NrLgC0GYj5U9iEqDDTbTZ5s3Larqo65EZ2QgghTsGDEUmskXAtkdw0b73o96eX7dg8ZBiO8SMQ1la/dHilLyRdvk7qgd00JxLST6ZALpyd3oYLfPz16vDwfqti3ZTAfdLrMdP8sWyiWT+YeGpdBTRRMXxe6Mi25dqF+Y+IahSZswQKp162aNHSuAiI5GPU6kMRbQHXH9Ixww0fta34kzaM70GUMQHNKgmKdq2kLLFhNi8qeS6tkFSp0E/d0DNKj9daPuDnpT6lRs+sOPF43kmBWR+/T7P7ypOWb6/vNRbdWoePmX+v3f/jspgShHwTypwbzAeXPYdqS6U4Df32Aq6dB+b73h2/vNk8vDqVBF4DYUGnSRaFZWivdR08i+JBd1MsXRzA4MiUFHVCvbel2uvfV0PiqmQU2LO3Y4c1ektay1bitufBSdRDrwXAat98FsB3L0LA9YS2WPi422oEZSRLFfUpDS9uhC2gZS7nhAkUCfMW/AUZnJL/T6yk61TOLrBBRbur7ddD6s6keGnLjawrzgnKnj7sOVcKLBhCIFQkYWyKDHzHcJFRA2Aw3dTOya3jvy8mhOw9yK743zYtgaVaAhNhChEKUh3XWuA/R02CS9CyUQIBxY07T32hVGDmVorqbuXRvoWVF42MJZcaOhzMh5RWvKtJliJbXOJjLQbB2jDDTUhWtorUDJQKl8N3OsOescTak03DstILqWWsTrZRQ+86q2zpSCftmoBrQ6Arxxx73cuFMiQh5NKS/GnYBLJLIiGjAOyc5TfnR4lerhm47tQYNRZoytSj0dKv31nz/pN79703q5qrY0m/qAEO9Z7ZGGMtfUzeonqLWpbjSoWaMOt1DCrvmeF5pFzplwAaUpsn0Fa6Ro4qwgiofv1NFUIKkUsLAMwkDQtDXOEBAOVrwnBombH2JQQB088LQ+jUl9uEUzXAHpY9gAFXXLWn8H24JJGdo65hKjnRIp0cY50bTXQvwuaqUM3QJDA5otGkEPnmFx8MygAu8Ra6Cl1kNiwEKTQ9NolZAbCM4gokrczPEes8hhBOk1Nc/u5rj5hmmTnR4xCuEXgLp8NBJGA0FDYnACux1HYOvddyKe2TZmpoVWkjrJTrOcNmTR1bUmxxQwpCg0YRLDPt8zAFWiT8RwJBpBxhw8NyNscdNHJt6yqTFywiA+9KW4joHGWvtt2i6D9VU9SD7U+JRVE4wIm5gQgYB7PWgNZis533I027j/2qHCgwAckzFC5PuP4bQNk6wnpw2LuBzuC5v90EgX7MlSQ383wwbdZdXmbnxgB2DW5brXZcSeNVkwbCDiZY+7Y1ieIDPgOULrpW7FA4OCNDJ5bXxUglxCeR41OGWA98AoB4phZNK6zibigYbAnhWYIOK3AOK0U6fLxtXWHVkvDroflG78OTAX2zj3nK7uvQHSzHcHKIBWjnq/wt2evZGVGhkyg7YRawTLBlScJ0i3gdmk40pKS0WomYlqoh5yHjb69rw26gt9g16HffDLgqzDRH/oyUsOPbiXPgkN9qjAZ+AaqDZxfZZbBRiGxtcIqfOzOQtLR5ngko7UCjrmF4wexb4Ow1DXdG2lFqkDYA6eChn+BSQudCEPowZFb20ZBesvTHgw1Tdbgf0JO4cegWgXG/hEj2HDnF07DUUHLbbvlB1NZg/4nVBr0/c4C5hGFIQdJoEca2hSPo1dyTCAFzZ/Vr1R2IdKA3rB7KPWD2+T1bGHRNS464PBWHLfJjZFopG0syvnOGvSWb1h5pnWtYaujxxZ+72smOhAPMYUJhY0iyOQuyB6hnUv/3zXObp53CFDJr+B8UWTSdG9d6z+MUJTdx3fR5QCHbjbQLuxRhSFIVo7ZBXW2dBodSM87iX0OHZDgtYT8tpQs4dwtDkc7MgHRcAoKNM8Wz8HVTOQrL0o4XJ0PxQBr0HTjYxHGuRwNI3P6SzDvYlickSTxcEYVNkpKKeIo9HGMDUmnNPxJEwpwoIbTcPsSUoYBbhx3Kk9Fr/v8LDRUvJYzJ8HdWHhYhIRNJq//vN/pNN3P+hv/vZvdHm/Gv4m52dBV+WFGZ/z4/v80POFHXc4g32YRYQJD9Ea0DL3aBAm2GgO6kAGKIotN7XB0G5i4ua88GXqP7bTgFnQ7OamPXr6SqC6oz4YFDAxYWpq1BUnLihkBFAvar0uHrqyMdzcWZFi2hR/cSD//ecIOwc/F75/61T3Yo5gVa9CqqT9+XvCxQGyU1m5MDg4OblNfTBXHcMlHCGjkaZ54fJkguis3p3+xEZDZzKOHAhBSeFZZ/NiXR2B3AXDkwLtTaZPOZNneqbQEBtQ5/37EoondTowaQs+/+nlWXXdaLz8rJcDLvThRosjHxx21mbZ5KqbVl+/3m1ERWbeMrzrNjU6gv6iWTwdPE26XTs9tdJLwyXB1LsP7YvjY7j8R51e/0zJ9G5aCoXvoQIFWXyAM60+tVCQMU+gqCWLlQHEoL6j+cn0VBUqnj/ZRGO8vXlijY6qKhsHTFPY4q7WT0RZQB3rHHnSr7VKcp8oMtpDnCnQL9zM37QkrYYpcdYhBdo7CGtW6fXlSTYIpxBLMUhi0ECjje5xtklW3aT69vO7jXegiTgAGBn+HA1FkaIjgEqG5hh9CEV4qttE5Eeip3PmDC8v9wQGgnQZY51Q+Y0D51Ougc87TjbUSUqeceU8v3UbNM2Z42kYlkCHZii0EX3Q4AbMnchklOEPB7lMn0prJp9McxukCsrGNzfTHtKidypkMwfWHQ1Hd38ob9Hzsh7j31FErMVJ25Lqa9/qMf6kP/uUOw/NmuKF4vWqw7HxOQRNGmQN52Kml8y57cDGxD63s0NkgrG32MM4l3I2MsUn2nO6GyHCgTYHNa0OLpAqDdYW2jU5fTjChcvWNCjWIVmZ+ZPAf0LrjKvooqSuVY5vnozz563r2qB13YzkOrIAnairynBX5hJ9oE1k6IcuA73M+B7GD2rNcWpKqGAnZ4VifsM9wUh9mzH7INYbel6n+gCyz12HWRcRFUz2ibSBThkDJ1yPyTpesEF3lAFNJPTBxgU8eWVmMJCxe/1mZgDFkAOgF1zvKkKXTY8b+8EOrhgdDAOv2QQLJaU43JTVpaqmMgL19uUSg6cSh8Jwh+Z908RQRBEgDVsTyiq/l2EMdK6nX/1C3/7w1fcP+IQTSprMlD8GIGRIUpAisyBjdOihpcag0cdpA52fwBm6T1gkif88rq+jTaN43VTTABJLYxSxVxmfAYdu3IQ3Bj4ggLxf48NRXD2gsyM3gBUyekB0qEq9nKTbW+9A8KbajKx2jh5A75mqPhS63BZdh53SleS62nkwTFhwxAS94H40e2SZPGih0DHNLEEPx4AskC5GlIFYo/u3uazjD2i2ua9sMOMooYitsokKn43/7cJ+j/DhZzDSoREnfmK/Y1ikNMg4hxrB2vj+XV87zsK+EvhL8N268Q7HQ+Q1GFtB4acWKpHklK3WtLIueKZBhNqcHzWPgypcvxO0fbgKb6aXl87c4+8Zns+m+IOSMHBBJMSdRY9HbcNwiVoq1CPowjCloiKjaYKRxhhkN7lBxm3JEV8NAyB0cTvyBHMpoSaKQT8/5PQxm75Es8NXyWDPTqvQZTkYOcet/AynVrOhQDeN3NP0hUwHyQNmM2EUEg6Zxr5MP2QQgqkMd0puIysHom+cUZPvfJrEvAhXSwaH47boUKJlY43wBdB0DqoY7mBk5UFL4uKcRgmWiQ1u/OJkFEd+J4ORiMmEShmRRJx/NLzkZuM27bOe57sb80UtQLMdsi/2kwf11Gfr6jxPU2x3lBsGCHc4Z40puNRPPDsluj5AikkBBsEpTVs08m/tJzW5u/GdRrxpSCLayKBQfXCzASUZx1085FgP0GbDtyOG+CDMDEnuDCG5v3e6LrKqxnma3GERHGuOHb4eNo/YGXZ7JCBoKY12Y8Mm1myq52Oqy3XQhSihPdmAQYzTzGHklJvu4xb/3kAWx/vD+k2ekSnxeCEgOy6rkEPZ3AemGbp8Bh9xltuUj+Zre+jpDHU505e3ixkwvGYUAAwiaGrx9oh4G6pstJQ0jpzNETtI00wsks0IjMzaKZVhRMl6wThsU72bawYux7qKRi5jeOheiPUI+oz4KUA6N5se+q7WeuJozs+HPjI0zuiHYRxhznfvJ1UMRogZMu2cYdQELmBdapiVMkiAfcLAjQFsGM81PDPWOaj/Dt643kD3O/emGOMVwxmFo33l/buDjE1TeO94ukBRbl1aLGRbEv+p++rO6Q1m726v7AlfiF9N6eH/IVB1Qc8morEL2iqNX+UcQdzdgsZBoLZ/zpPS0KNEIGZkNVL8stWGedIMHUl70zhNLi5AIKGtsNH5ArmIjR/hErU7azIR/DCuMbbFhmfBkJ9lE4bNzSD5Q6CfLEjQQ1Mo7P4GvRxdCTbi90BB98khKMj7+7snTzwUdJjRAITBDX/GDSjOR9Psz8tCdPe+Z9F4seCMl6HjCeMEKGdoC6Cf/U//+r93zMK//3f/Qe/XixuoT3Wmosn0c8eFGCipNQismP0vNsloXjroZ2gWQfl49HVThSAW1yiXJNAXg6Q8YWwEKgTsj0Pdjs5yOvM8CTy1ZbkXJo1lqqql+eBgCt5nVTf+3GhIL7e7Kow8mOix6R+LXnCzfGz6CROLj9xHu1NB+QlNo11q91Dg0LOCGgRFwNEyewNsam7J9A2KXRh7uK+1AVSIm5kOGxXcm3SeDzA/zYUvJCISMF6gmOPyQGsBH9zUwdWwP+hrUT85P3TrCEKfI4PU9uYgmJs+NZW1H3N3tzvkyFQX1JPYBK/RsH/muXIBMJE/nStN79/0iaK8WPxsoE8yTV8elQ6Hxhlk0NmO54MGHHqdw1mrv7x5qvv5FUropGG468+eDmpBLrV5skmeJ+G63YgG4qT6eFY2vOnz55O+fHtX6/3Bc2z1fKpUl7nuI46QoHQUOpCHJm3LxVPzZRr0V3/9V3q/dHpAC0krHZ+eNaGNK7hsoOpx8eKE1+jx6PTUNEbzMPhgb6k86vrlj27oKa7apjFawWejmGQIc59zR2VnRaqXgkk/iDjueMQkUCBinoXGsDAF7vc/3j2FRXfLNP3WdWoOn8M1eeycEZg1BBqTRRfI+V1Pnl4+n1J1wxQurg8a9kBS0PwRqgwlaOknm9/kba2K4hDDo6bUeOV1Z18a5tgAOWdRMNJcPiqc82iaRi19ULnTsrJ7b7/O6tc2zL3KxUYyvrgpzmhGq8PutEh0RbgOp9msG7EuWanDEQS7CyR/WHQdB1NtGQ4YWRoXdXOu13ows6LDtODbF9VlI1VPKnNeB1bAoOURxkh89xRv03DThGsj2mgXkx7HRSD6uLqB5IzlzHEB3H1zdFA4IEMzRFrADUYuLRq+0QHilN4gM46ohj6FyQJxJxhdgeKAXk3ov6DiD2Enz2Sc/ehGvFR9pHhFq0iGIX8GKuZdyXTT8jiGtX7WGbWv6mevUybFMCtwm7Y54xTDzKzKtcwRiQK7hP1CEdie47yyM6aOmges3IlUQodN/0E2G1rQwTQ8CssaqrvpkNC8iKdBu3a1mcK6YXQw+I6o0UWiRd0YMqKzZNoPmo5Olyo4t9vxgpGR6b844vF9QJELTZjZFRQsC+wG0FEMymTK1T/913+tb//l/9P7W+8ifSOKCISmjSbsUEahmh+e7AiLHnJeK0+iMVPgGMewhLvUWYCOH1I0SZdNl/Gh46n2MBXnZppU9H3kUxq9nhZ1RI9QMO36HdC6MMML45kBNBNUzIX0weerKaJksmWrzk2h28J7CUoYSFw/p0Z0YBaR1XaznoczPEx8uJ9ATz0gJhqDYo2BKYU5g0LMUopcJ5oKqK1TuIbyHW8Y8rn2mT29x4yiMbIVjYvvjIzGhLsACxWMiriLKjcMNDQda5L4D/B/9FB2oF3t0kxTwr6kQSECie+SC5f/tr+Mh4o4ZxLnQIMfpjAH5uXW0dkUwBpJZ3Zu0BEZhCcixjbP424t80rP2aJTynvlsfTK6oPXVTcS1RFIKMikDff2Yawz5/h7D9+JdqCZ5BzBbRlpQDTHRH6Qu8jgMgK/QkpDHXaoWzf0vXW91IVB8YfdgCkRZjnUDQyxPaRF6gJ1lEgG8pkZnPK+TEkPd1HydTkfI4otKIA8BwLVMRoBAWdP0hQX6ao7xiaOdZs0zLhso22jzihUkcnoHEbEELlev0/0mx+jUUJriu7aoIAR61Z1Ver27avaMlOaMSzhTuCMC58ID493p3pq3wfUb+MbjVkgZMQyFDel1E7zyDUQR394fOQ64Jb5iCZ24eRIGQaPkZO9y72QaE15rRbqobWDyAWoKzaNKcM29H6LZnuPcH+g8Q09KrUHdFL2Bw3+bYsBHvrqBxpq1xMLaJKppJGDGvFOBefrBp220qku9W0i3iiaaFheDisAuTXNIdDsBPM8zGBY0PRrE1Fy1FJhGMb6J3+9TVb98+82/e//2/+s//P//lH/x//1G604b3O+WugSzsppE1Rqhlf23YDJZh115LpS8dOIOjPch12U+3wHdoBmiOdQDdhpoV3kB45n5DaJ3pFJlBGNkpDdbvOf1d83QyT+Q1NmlxLHzoV0LbLnraOwlwA5vZ4omNefeljIM4LBBTMMSjMusmYOxhzANNOtCHQSd+LJDL8YdFPXxj6A0VN7aMHv4V+bOUhHSpuFOzp1L00vNJidScNe445g8cG4y1gHfD92kA6mnw1J80x9dla+MLiO1APPf5x9HEZ1K/FKZk2Q+UuVzt58KKnLZoO7HBhiOBQFqkNTGdRGI0J7bqENICwU2DNvrD8LtM6TdZvThNlJIJe7XS2cbU/xPP4xRMrBx0LOKqYWCMcprpk0MzkIHQ0dOGifozjMT07VHFo3FrhR7kOKcLuzm1dMbXCGCtOTENTTzFif4PfPhWcLidDjEZgMTdFOdQHdGsJlYjRN/j68IItSI5RMNJ5sZOAB21VFaLPpAWwivi8c2/bQe4KeS/KFaHCh2/69w23wzCNKIyZRzpeEsrtwUTx0PrT6V3/+S/3xOuuPf/ym9/dvpoIeq0ynp4Mu3cPUUYoik1H3757/zaQyp2CmCZtBI+JZOHPPGhtiUdgwkABCU8OlCwWRTQx//MO9leeKnonAWIx8uAwcGMwiI5YAuoYRrBgeeMPStGEUxHF6bPxcoECCMpfjoPl+0RfE3XsINAco01pzwC2lzRxXEY1jDCxsirNPgrwR7GBlTpUF9xYaMyH1WuLQ3w8dRpM0Dn+fM4TjWYSFDBxCxFcY8Q3+PbUlQnko4fZmQDfiDWYFnx775ekCkSVNQbI99OvvXt2QE2CL0HpJoZ0hg0T/kehYQ8HN/n+m3qRHljy78jtus5kPMbyXLwdWsUqkyEIPEtCQIEFL7QQ0oIW+hQB9NG2000a7BnqpXUtqFrvJIllDZr4XEe5us5m78DvXIpNJdFdVZr4Id7P/cO+5ZzD9rSZD8NKp2dfWg5KvmDJtwOmuSN3ALUyX1pvartXz44MeTxQrXLaVzojBLzRV0ocPJ09HDvtM3z6yunHB7Y3Q1VmpYbpquGFD3egydHo85HraFz5Q9nvcDWc13/1LVemitn3dogICFcUVFsOgoX3R109HnQdokRGrQbbi6fS118H5y0sAE+ho74NODycXEjQ0NU10MVo3CLpF8zO0VyVFogMmaMOsFofWCtotU6aDqXwziP+IRoqeJLQ4TJweDgAbs14JHmaCeCh0huICNTK5qX3r9dbfVTWN8mxS8/BBxzJT31/swNtdB0fPnGmq0975czPTsOygl3OrqjRGrrQ4qEL7spO6y+ALrnx4kna9qqSx1Xh3ueJ7rrIiBkdGiTGIaepS4+UHxjmeVHOhXy+vSvMnFSW6sNSTHUAJihddf6ey+Src4kybpOjhvKiUlDEhTTAvKZjip6qbwqDXHs0i+4a8MMcxxKSD8Gamd+jFaGyYPFJ8lhSa05vy/Se9dqua+6uqstFrDwhGAYJahiZm1PX8o54/PGshvLo9W18+47q7I5+v1MUmP7P1k1DSMWHg3EBvmKWYHOUaV2jSjao6Cl+26zATRg56iz541ev5i5s7MsSy7NENbYbLLnmXAF9lrqw8unjp2qvqOlXVHPTyORrDXQ5ThmZtjvsjP0m31tqTI0UtBVTfax52GsaLjvvS1LcZF1hr6NCy7TW1b57UA1pwH+ZQitk/+qile1GynrXeH60hwk0Sd2kchKH93xkLLoML1hUjMWKFVCvPBrVtaMFosvgcOD6CIC/Z0U3bsr4puTX+TBTm3FX18UEdbpc9FDEMzYqgMxEe7jM67h0abdyZAahwBcSF945ZB4UebJWm1AS7gqzJZTS1E7YRN37RMN3vdCNfEq3ktGgFgIAyObdqSu6WRBPmR024R9/aVG/jpIYGcmI6wL2Bu9+ipCrdiDNphwHRTrNmtFVE2tj1MEBmgD3KSqaTnPlVvneThlsvQAWEIs5ENJymv62jjk3pIpgmsgcwYbKJWzqUVooxagUKvTS3LhrNue9ERwaFvIbCP9gpqfZM/2FljG24hyLVYvKCTt6tL9O0xdFgNr+wYzfTerRBnI2Dpz7sDSiqBilxakea0DS6zqOuA5OhoLXzPJZlcNMB8Z0bGy2jRS4Ej1NH0amvNFIAyQGK7rfGDu8D6h9aVhrw642mcvNRoFj25BWwK9Mxveu5xOkWA5ZBYwbwOFgqUfE7oBwyi1xw9gW8KtxsUIgynOZepTZycBcFfRL5eJl6g1U0kbDD7JbOt2a6A26G7MO4jJ1xQtdnJlYAERQZ9tsgAs21LU37GAaB66qqIJoK6nUfPhZ0Xtz5hq4wtAvgGj66HVCJXlsXDTtoezAeMHHCawAwOO4t7WYdEoxLcPcMKREmPBhSYXM00JLZfTdTslxNGU9yZmR0PKM/awnbiKaIZ+HoBs46AAmiIbx6vO7JImY9U7xD66dptAYRNkikELpZs7zpvpp9VC29DWKQCMH6CCXFYs4/JkVMH2mwub9L4rioqyNIUsccjWVEh0xrpvPY65Dx+wHXQu5De5Wl0MWZxEc4SouWn9rFXFCYMTv7GAAmTZ7ysWqJv2KvxsT+wHT62Ji2bqMvSy1WpTm+HZxpYZCDvjxlSuc+jUVBrISJuJGzC/PLTVSi/+FfVfrf/td/q//j//qd/vf/8//272fSTuwIek6eHTUZegueF5FV1Hm7NVHH8IHzZFdEnqfXWniqOAGPSb0doWNSy96BnQCgTz18rOnEAJ74/jENJFOV9ICkxMkb4Bl3bD5BTCABoOyMnxf6+NWDGTQMSJahNxUfAAeZgYdMMN94lmR+w+wkc5Pm2XT/ycY+Npi0u3gkPYR4OLMkgc/IuUE/avr51jwDPnuIwnfdJqqwKQARWPMxDGQ6ypQZHjDsyJjIAu45us7gGjVUprGA+LxXees0mynQGURw/YwRoNdaRAk6cY9z1nI8YjyKxpxEXz6bOYlnijYliUnQ+2TSBjie4EXAMzTFWCUxtcQplfDTychTCC0p6Pj74ebDFwpLYtBm+1daIwWbhi/Kl8P8IqaOUC/IAuMvUPD3ZtYHK6YooI3uK8gs2ULg6eY5SEsCbiOM2kAOaGLdaGxbI7IDwvaF6RB4zj3oFRxc5kGHgyuHLDQL3xUWHgMCRCYhRi97dF4zTSkXKw58WzaKJ2DvzwAdx3u2Ueg5WcRunJk6sPnnOXjZNxYvWhqaswiK5hL91WOl74dUb+dX037cdmJUV4UTqzNcOOxp3PLUCLebfBZKiUlO4t/hd7GJr43pevIX6CYNNnRiGwMAFmTxc7yoN+SWosYCZQMFEWUC1YX/jWaMixqaGFNjngcIxePxQY+PT+qINoGquMx+bu3bRd3LZ7twYUbDde18LBa+G8aYiv80AY9gNC96Dx43RyrTVzeHOWi5TE/4YpH7CfIYwb6mK9mFzYlULibwu+UyoZGm8OJCwvXP37moI1sSygaGEGi4KAxZ526c2ZA4wzWBUN9olAebIIGJpbdJzT7+EYDjnuKZIgzXzpRDN3GEAZMymgimbjgkmo6WrC6SKNCPDbb7mS4gx8TPVDsdjjyDXK9XGp+DhvZies/Yz6qLQb/6+sEUqF31QU05KJ9nvV5brdXBlKpLe9Ff/fWv9Hio9VAT7n5VfytVNV9p7t7UtV/0+GGvh/3RNByoQDiZQpN5aKCZrtaPQIF7eDjp9PRRl9fvNWL8VD77MmvQLRWDNQSsLgYPAAAgAElEQVRlfrK2sUyhq518uVoXwkSk3OmYEBkBJXvy5E8OTQ/6L3TSxI6XmLT0yvPK1Nk0wQG00go9kMnD0GmYex0OD8Ya0aFwbp1bCutaaQF9BSdTikL0fkDjtboeK3iQWbL5EtWHxrq7L68XAxPH05MNSnBlS3addS1ZfYhw5gmdIZO1wU2H9XMJDq2TEh/+G4rfBKuBH8S/D00TpJqfg7kM62Udr9aigmZ7QonzIKY4d5qw++bGy+Q10aF61rk9h5kLsSL3MIIgFokDnn1+aEqNfWv6Cc6cCyhzWrmYx+0RwI9ng9lKvvQaocNsNv3sUy5yinWo4Q+PnzReLlqWVxcM01Qoy4nTwBAnIi6uHW7PrOVea9KofbvqPrX69M3BsRgUjY5WWKHQUAyENifNHtUNX9R3QQfk3WXJ0b9nl47OKDTdd1l0xOE3zTR0Z5Xlyc+yv151G1tTcyhqADscR3QrDTzcE2jYFOZXayCvF9ZF5Wa8tLMg5g1oGDk/iVzB9j3X2M2eEts4Q5nfwX2M3NFbcgyKWyH99X/13+kf/va3Gs5/cn7onWkkBj01sTEsCjmPzGYPTHnn2ZpQABQbAJlpwzQboJLpe+irwyC09ES5wd2bYpbKfgI45RybldE0onnMHz0NpUCzvoviLM/1p89EOiSqKrL2oDE+RJzKFuCdEv3UHNV++Rxu1Cug4c0aNzRqgHCnfaYZmQlykzwg8x+/b1U81tq1g800fIXjIuxGKNyyiRDAmRZAD9SeqV7EG7HaibBpXDAn6xAULqoks0ygDWIvix6Uix8tsm2IrZMkjuCKoc/K9A3GzqwWfSZF3pZdTOFP+YuRDa7vyHOIOLJkjvvdziCVcmsT2Lvo2kJ/ZxdFm4f0EQFhSQ/mfkEvI6ICLahzdq03nG1ORnlnvRfrVqkzYV/bQZAGDCNkPIsArckcDJaXhTuextvUxdOUAEQ3pY/BYSY1bshgdsHiodHajbrsajQJ3isDz8x50ri3A+BndmKsmL7uJpV146mW5QOOBwhn2hKqpAcI3LlBa+xXmjn2KU3gqHFXaEruOlBzJMiFbo6VAYxi2oWbqqc2vnM5Z5lebNl7/m43RznFRDUmcdynjj7AyRwwBRDFngyRkU6TyH8HdA4H9HC594SOYhpJDcwaR2HAlsKDgZgDJiQ7zVmiDJdTJrDGHSMf07AgplEwBnDhdJ5j0HKZdDcpWt8o4Lnrya0FoIFyyJSd9UvzSRMY3wWqI8+TGoaJr4tFn6vLiMNrNC6Ay3z6FnkAGrWCWqlVntXa75ht3dwcQ20eTMsM7S6DBQYngyefjaod5wS5yGRe3nSnieLJo+VET+51jAYw9KMcJEtRG2DEZ4SJHn8eiJB1wqZgfXC08E7R1TJBvI0ATaOASGDcsEbyadXIJTWEIaOFP7zWotY8MbllDTMpRi4S4L2pmmZK3FTQeFA3mj0+GXT5+lDoN78+6D/+06vAgnHUXfAywNzIdRWfNFiOMOTYaziV5sTBsTettQrvAlgv4fTqsZz/voEgmvjNMBFg6z2vvYYZSCwT5m/Tan8NQC4YOVD7nR3t9AEOjpg04p4MTRXaclmw5jkzWWQ3a1EBNBy9AaOEBtSZ5jefE973bA47P0cWNmwIqPrXCb12eJ4gr7TMmL1r0x0YbhHxFmZzUdHSJHImxAz2row1zS1gvTbMhiBKs7asqkzuZrLtkKvY2iPAJ3wuYOxwLkY+N9EdtD/0IZEAQYPtzsiMMU7wcO/clYRJ8WusAQyqkHno2wd0Mb3xoOPvbRTCTUD8cxBz5PAxjEWA/W7s8q4pdEPpIsICAaUVFzsICU3k7KYx7IlDdM+DZ4KH/oaH7YmlqT1hAQ6ig8mE7aPRnrwbuzinCVoSOX+ggxQtLA6mHpEBZm0jyB2NhrV9bDzoL0zoNrMbvvc2gSNT0ksLtHDLjsQSHrt0NgdNX+gnY+LqaS2LH8e1ovRUpSePpuu9kPkc1uR5gWTBXd44+1QcIPFsdBYiYuNfPVT6Xauf6bM2iQl++3vGppF6EA8aIPSZPKc8TBTem1nbA9s462bki2aPaQ6LlAXFa+PAwqHP2Ut4v1u/F/mdjjkBrbEKHNMjUPGgGv/6l79Q01T67d/+Z1VV6Qvw2g16OD2bOnO5tnp+eNShDiF33/b60x/+yQc843RTIja7JaIKfjLG2Zp2LluQMDR5fDbeBQiI7bv5LFDk+AK8w03DyjcF4QmlLjSZbbqZQJ0mqw2nMNzd2JJBIfEVTnGLNgHnPSa0G51mNB1qUZWE4Uw0HmGYw1AfZBnKU4WsmAyg2037plCVcIhFJhpxAxSlBc5iw6iu67XPM51wMU2gOEeeT7tiqnPXkUxBbNybynEQNL/QXJe50GuH9hRzFehvdw0txcar0eRuuulvfp/p3/5P/42S8Xt9eXtR3hys5/vj91f9+hdP+vhU2wL/0k7WRzzgqrpMtpV/eDzpdPqgcbhYv2jqaZK4EabZgNoKGIROLwyI7o4JaXuiRhJ9fLjpsYa6Bd1n1bXv9FRXuvThkjrTJC4c1Kn2uKXN6ELRHgA4NZ5iuYgyHZyp8Gi6MZQgQBTc6tiTOBFmRbiHndvQUQ80stDpUlxe0aGc3BgM81VJelJ6J8ah0Ewm2e6gdGISetM8xp6iSXxtoTRD/wWlHwx0lAj0twgbCC1Q2G53HFOhr0B7Dwp+rhCaQ/UFDCkbgAjALkLCCY3HlbFQQZQErsY06OhErW2J7D32WLtA51pVW4S1qmY67Yks9FVqXwokLM9LdXY+5ezCcY2MUd4Lz7V19iM5WfPaeO2l98ENH7mYTC3vpqzkqsqd9z4X+Lhc9Y+/b7X/8I1ODx91u/yjaczGhFcaotCDJ/erTSDORMv4ggJow6G4Uz/ANmAfLdYhRpFGlmK9GaQwYYJl0HoKiDZjxdSGM50CNg+na5ospsM0h+CMVKi73d6GAv219cQB4Ax9eFVREFLQLKbi58UJIrebK84uJqh38kCpGu8gFICZTCIHlRl29rOLteHlrATrYCYKtyro0/PZjdVdaGdYuw96/uYbXd4+myIN/5jPOTjpesveWlgDUMVwKYZiaIsQF+jkZliDzeSCZt2NDPqWkHnYDRGzHttQMeWqHCpNvUSeLlpHF7A0BGizt2Bv7h0MlGh6OVMq+FK+lxvdd1eTw1biOarGwdnj22d/JsA3l+Ob5hQsDroUd/PSsWfQ9MHwSKyHnN9iOou2HTkAf3lOZ3t7NIeRUeZ8MiIr0kSPT5m+f8HABIdX6GSDKfN8fc5vKJPoLkH0a++nVedbpiJPtOc5QF2FRouqAM0joSouqIMqC/2KIs9DCyQL1jRTe2wGgIDLTvjhQK5N7+SfUxDnFIIlYeiw6jeanM3adgEm3FbHKFCAvsdh0SxGbCr0tni/AIKcBX5WlvTd/d2tgSY7HDCBWuoOuyC0++HayN6hUSQGg68QoxT2AzIJG5UZEOXPhkaQn0kNQ5wLdyYUaZf2nDtpGAYVSa4TTJg0TGQA0tDzeVLknGGMZPBFYI1ztwIM75yHiJulwbFEamgEab6svwUYD/Casx9DMopmfjf/HQDTMh1AWUCstTddm4kI1FWkFXyHygUqCVUwQQJognFGDYqpYMe0ipoMmrwwK/xizTD6OT6DHeldymXq00I5MWMZ0gCq8MmOqGnKMAG9XaQB8P1o9qivOE7InsSyCMdKckpHACQAY5zSy1QvL21IdiLgReOOpitM+wBWAOp711arSvJVbXQURTjNswmWsMF0U89/t/N9UKtpAkxhtTMuk12PU9ywLbdC+bHU01Op8+uL2i5YfpZGOcdTjo3DLMkyHTKPmX4B1iCZAtzcleqJ31gj/o37B44cjBgGHh4Q0W1QfyHTYYgAiE/jxESdfVWXAQ4Nq6YqdSNIHU2tb6GMh0VrxNXYgTjqWrPJzDqIKSoHFz/PLp6AlI5XSVWhnYe1QI1NQ0s9eJPp2Z5wW7sYdTUABaAUz4q6HODJ1Gab/0JL52dstGYAaoMMUDfriNqws3Wpvm/dJ0R9Sz3OUCe8Ogr2KPm37BOopOzRHPdfTGZ+BkEymiomwo4k4oznHOIZmP8XZnD+nbFfrRfmzAekmWEAcgbGXiLuiOkycg42GzrOlQGWI/estnaPwHvn9/AzACV49pweON9W3AWW8YWJqI2dNs9UU1GJLnJyQwDDVtvQhPPn1/AZcVMIM5Tf6D3O72BiubE1w3jXEgEPdYsiv//s3BkRHoF/xvTxPS7hPcLjPRoj4JfQdb3/PVMP/YXYHBwG20/aNIa8uAAMViWM57FGNxV1DEMbdGi2ko+LghgDiocJXhY5OBQHWyQHF703Ly+OgsUVOos3DCqYWIKqgtbxO2ggKayZ7pka6+iG0MjxonngUK0cOp/xubCI3sb0ZONtonCmh9wCdOmOwwCJ4QX7c3A5BJqJhfB7DmWKexGIftv7O4XOImJPoCkaYYcq67oji7xLsjKdMbTo22Ot3w0UjFCBeIAI/NHvgfZCqGRaS1xHINJ+NeZhxeQxRuPx99Ggot+kSSN3DV2m6cJ+fqyroLPijEojb+t6nv1GLUYbaQG3Rb9OqbWO4dPHD16sf/rxR0chnJqDrl3vP0+zzaT9609fqUb0S8O63vUf/5//YCTSuXGR4+LJI4cPk6ufAAsfGDx2YBkK2HiHoKzbCNXr1UYNvtCYboTjGU11rBEuchAaPjdaFNBHBPVkerHxyTfk0MB8hEaEQwcQQqqhpSU7XTaePRMBphwVlGW7FoNS4wa206HYqXEPCMWm0KG+qQL5JbNqX+gRwxyC5au915hNNjD8qO52XqMROdaFkvKuz693HYrBdLvq6etwaEVrc5t0Od/1cln0+Pykj48cYjebL51S6CWTlmSnf7zs9b/8z/+juh/+k67t1VO4aR709//0pq+/qvUdk8p5NHJ5bHJT0EbnM8qI9T1lQjao2WOQhA07ZtqJzU6+em48tQfFxFTidDw6igKThy/XUd98OpkOS2ZfWu4cx0B4N80CsSFM/K49qDeASUxbnOdl8ykuHw5ijBF6teNNVYIg3PYPGvpVyXLWhz10HJZgrnZYrH3pnFs46PHpUcvcualnks9+SHJ0kXtV1ai6qTw5GWBcjRc7tLo4xGwAkOSGyQ96zSig6WYnLvBiDS0cBQGGM4T/on9FmD6RO7aqpkmzK9td4/jmbD/oTjzngG+YNB4c3aDpomKHHoEGAulA0HDnW+ULjxOUNQp9PKzUd2rNcWIKEsg439lyAbR6AB7vkTdMLracv3l5tRHUPWlc2PRLNJZT32nGAZRTG9v4vFBGKPsw6vXSKWtOPlvqdIy82HFVXe/dNHCx5zvo7Hf1Dk5JXeD27egLs3lIdT1DRyb3dO+LHzOjLIHaBbhFUTD6eeJEDWVWt1ID+qwbesKIEnqnYlH4ARyWDUUZzSbn5qrdDDC3aux6HfdQDMOUAIJa295VV5j6EII+2UxhwkV76O286mgo6LJk5W3TCtD84fKmHZ8nJaKE6VG4/UInANFmkohZEs0b0xs0noAxXRdueXfW+gLyzf4GEOOfY0KFRhiJAhO60IF6/TsHLIx1HBht6hjTVKbWyDhArNEoDcrL0E/i8MwacbYXTBZTCW+6DrjjHXVI73rtui1Hc8tWxo3RDCLq1Dpyfvs2jlEkHzRYeeXcRpplAMh9U6knaBx9K9MxEPpyp/PL5PfE2W29unPbwjyFwpYiBXDYxkVuW+86Pu31h8+t1jtuyaGjs2wJ3Rlsty0GwGwUN6E7DayF5K4j+lXs5i0AJJYgMeVqYFpPyebPu+UtbnIWahSct/lcrB1PJDwkomgna49/nztvc7dMcTUNR/n3vLnQh+NWyc+Y3YjYuX6jETK58zvA1AXtmVklAM4xpaLhBViJvze6+MIQhZOAiSYNJyBLyKf577iNxjTSVj3TpANTYPT0znVc1bEeKesdPQEDitNhctPq84X7EeUZTVGe6wiIQYZcxp2HLzEgDQ1C/ByawDBtpQnp3cwy02Zvcy7ciQRKiF1Jt32PzBsPCajzNBG4dodrIwU5oCGRIRM0PRsJMbVA1gMTZ/F6diwIjCxox0uAQzBeNpKV7t6zTLYn66w9XFjRyFUqME0hTgVKMoAiutC0DNddpsW4cMNM4dynUUSvDsPDIB7jl8TO6gxKuwVqf6YHdJ+3WROfH3fpsrGUpL2g8+eMogFmX4QbrQMVkKHBxALsz5kco6eePZmNugMVceY6jvM5NMFB+fVtgBYwgVYdgxsPKKwQoxkvVT0+6L/41ZNd3P/+7169H4mSsKv17qaWp4AWkskdsim75hPpgBa6tAYWhhWO8YAVAMRmBlL32piQfiUYWPSRDAQcsQTTxPb0YC1BkSUyIqZxkRHLmWO3cIY9bngAbsI3ABM+zMqobQB/GIS8MH51DnpEphAfs95632OmmCOfIrKCtbsC6wOiwWgM6vbCZUzdOdlNTLeCqC32j8PL/ZlsiIj5C1AGIPL2vJFLcK76zuL7THHXerLJIMvPLermgq6OgQ+MiYwzJfoRbjiqUjuvIuVCDkXZTONGjepZRni98B45LxjOgHsbH2RquQPgCA200wKoj8nunHo9NIXO4+SpvJtDOzPRmzB13oyWAAc2B1XOMNOZAQaS0ppRT6w9wGNtTtv7pL4HyWJKT20SEUxenTwTu4RHhAlMHvcYW5yR31VG7MngZt2+BV4jkbyxK7Kcn7557wQP3RO0TdP4TiG05fnG03UkwkZdjcreHFGjyh4pG3X7eXLp+pC8KtxONw2bBbVoTLh4zH+PS81GDWwuOwVNyhkZW9jNmB6q5rbZKPLCDtSXIA1D6BtT65mgVrr7hu9Oc4Z7EsXRZqHryIjNOhvaSp3hFEdGUIyPTUNQ6skhn43N4l+HiYwtjnn4UDMoKPjuGxJCQ82tAYID399WZ/H3VvR8BQLiGLF72mvXqRCk2iQf9NR/C9MMnNTueqprfcEpbxjsImZGBwdBBs3xEI2+mx8kQJNKF8zhJuoDdIsuce6TtSyNGzTnbDKWZ9GyGAlbzbh0cMib3JC5iXOESsiQaXAYzdNQ2fI5TfTh40c1TWMjhmlioS1uUP29+B2WRdz1/HQwdRRK6w8vn/X3v/3tBlaEFZXf80Y5dZNqs7MwHOIQ8/x8h2aJRgrskH+HdRMTXDjybhq5MDaba3InHf5qujLXZkwj2W1c4fU9xNVMqSsa5jxT1+H0GaY/XNAFURMWDUtrQaYhBwHUH9YLh2qunmllmam8vOh4wJQGel9myukeqokvnVlVeTTd5Xisgy7nbMpaxwcEIYPuc6LnI9PKndqx9ruhT95/PPlS8b5aKQzDkOrh+ahDBb25N22UQuF6uXoPfPzuG3349msN1z/qy3XSvjlYjP0P3/+oD4+lPj2dNPadIwn2+S4MP1LcN1njuS7DqrrK9Pz46OkEk63X17ND2j88P2pfYwB0sFnGsYlAcxDql8uoAnOXHeg3xehN3dzpVKx6/dLqWKGXJTJmUblnEguyPzrbzzR4OKPQBClC8kWv4067flQBhY71eiPmZNSh5ICG6lrZSbJIWrXLqnEkk4vLk3y7TpWde8mvQvtx0IHBSw31jgtqUX3rtSuZyE+6vl4dbv42VKqSziY52Fcny8Uh8XkeRltQhvNk1K2/6IYBCHrNrjXNBCfiCIKBwtpvbm64NYOmL6qPnzTcv9JtPqtAf7bw/3DvZX0GFaDtoSjVnl7eZgoYpkazzudORQO1kmfB2dY5fqRE/se5jfNusrO+y4wOGgEDKsQMFXrtU2gnPmOh84OaO4vyDg6f2vBiWTstREV4vFA4TJ4pLAZUYLTEHqD1RBcFpW13a3XPnzVhXrSuas9XN00+9Zg+QSGFKlsRAcIlRp4rBSGucS/quz9KSaNdehTlObTV3XBWfWItMFnhkptUVA9er0zIrHcerlsEDJR9CoJKSjC2STVg7nK7qWsf9fEpPLA4mzDIYQ0hX2ivb6bb47bX91fVFTm3gfaCsFtrCCNgxhCIH4vjMRRj3jPnwejpjvWt1k8nersAHGUuhqAOo1nkwjc7xQyVCMAexjD+chzAxqQgcsV3K4WUi51Mt5kpcfxpjlxTLKEA9n2wgZJV+wpgEZ0nlLFEvanxRDvQvBQ2m6MQNjvGACHg5E4TBlc2a2zDZfSeqevvupe5tczl4UH95bP1x+eBeACZfjuN/Byed6OEKA6PpDJNAK8TNFzWDnseJFhKiLRhMmP9Yem7Z7yFbjPg32iwPA1GGwlF3tEmnH3BXLIrg++H0j4CgnbtzEDcdNHwxJ+hZMRkC50zKDrcIfoFGoSEe8P1Hfcld0VEwFCoWzrBtAtJy5bnGAH0aIBGZy+alkcJaapeFQXqbdKM+yZ6SBsJkpqF7f+q1ICNo8I9faIp5V3SaoWEhEYwqIQ0/jwsJh5oLimCnYsHLDDPOrEO6Xbu5A5TGObqrdlmMk0mLKH0rEkmp1y9/N6YZB12q/bkBAOyYLKTAj6h87wFNdsTQxpgpjNMUqcw0DBzlBqlcnZeolYXMkDvqQokRROOnLPpwUTMoJMFRuXnMxmurcdE8xa5lK6pYCYxNXJ9FRElTGICYMBo8GYnzSBw0hCnbpQ8yYJGCdOI5baxx2zChDEP1Gj6jGIfOsvuxRpzmninHyKP8H0eALHdlqlRFt77ouG2c54zRmgAFLis07pyF+EmOgMCcy5gYMUJQYSG51U7GzRRRlPzcX7RCO6Z8KEDNmGbBi8ozDuiZADNaLoYROCOC3vB5kKb5IUVQ9QCbql2nqdBRYt8157IIDwGnHO80xtO4dTeREQxWHBcRTCVZuHeCb14dR0IFdnTOFdAzJw5z2PqZnDErqW0u4CjuQaMxQBBbEpF78ddxDl014qvCGwv/qSzJJn8IwqKzEG/lxVZWKLiuDedfOrjuTlQY6K5jGaVus6DIYMqgLOwB9jRq6ms1iTy7NGh5jG0yUzDjYEAq46Gl71harQBGR4hnw8H8NlAHE0iZ0/FwsaJ1ZEaTJHvupORSh1PJAlnJOyAEYAGgC6ANLc8eNBwv9zRD45+97ConIVAUwpLBkkO9TW5mTbiu2lmaOHYDxpzeoa7TlWqKwZquIRMrRkXLZFVzojns2FqhgM2Phq3cKj10IIanT7FYy1PYCE9x3AsDEHxa+FsN3MPXsM2zUzpXDGEss6YSA98PuLzmsZfcC9vYKnPLAaBwSLCZRbtKc8xgjBmvm92p8mysHlzXIU2Yk5+9A/bX1tifcy3tgy+rXn0JJjJEkY4hL7H9NJc33cTHXfjweG3t5tDkaORgh7iiRGIqzfDzwGlLOrQC0SGJB/83eEUu/OOAhg9pKmjkYXoBngLmGeR2p2ViSYjfmid5NEghqbYnAiiTlwo4rLIBIJnYR0SFE1+Pxc8mkQ3tju1A+HQBMJiFjF6Y7EIN0wprIJzTC8GC9TDriDko0aa0kSn08nNEaJnXhJvu6xDOAylDCttHz+mxFHwMC3BYCLY8Zi45FwBG50VVDyMexJfDkxYrtdW/YQzWq1dkavDxXYc9ctf/NK/++X11QcKNBOmVqAvHPRNCeI8+JDnO9nO3/oGFiJAglu3EEdzYTaVkpyg0tCROPsxSy08h85qS/DNnr/e1/rumz/TbRn027/9rT8jzSmN6ftfDpt2gx0L0EJtnr+zjPgsHCJRVEWTuVkfM7IHvcLd1O8fwMFlW4zjKQ6JwaBIoDmH8oCZRMaUgRzKbeMSNYIGw5cYuHq4/PqywQxmJ5XoRDKaTsb8qA4KT1fz6aqSaRH5O0lq45bTPjfFKlkxC4gp1F9+k+jXf5boH74ken25qyoNMdiVtYAquAKEcKERWDvq+btK8wINDtOBWX/zd1/04SnXL37xrHTGeY74sEUfTvFu3trQxFX7Rz0Vs36kYAWhrY/arRcH3H/79TdquzdrXQ41ducwGaFlJ44DyYjyKLHFZsmBykIBbONwCyshffr0UVX1FYEsStaLKdGI/9tp0fUMYHHXroCGddDl8ia8raAZYjfN8UdhglYIK/0cE6Ecg5bGe8/5d/NkF1GmdLbWNtIY/H+MiSgcxrUyNRINElNvNJSHQ6Pvf6CBa21l/fj8Qdf2R6+VPwwHXdvCE9W5f9EvPjb69PXRAeMsKBrJ8+3ZsSXNHprj6MD4CA7mucAspJihMoXhQEUD4DUqWTpdOtx2Y6KP0B8aMvTDfgCzzrVUe+XlXvlwtSnFWw/dedQ3zYOYhzPlQzN6PIaOBzt+ctwwlOoAQrKDneB8YWLo4cM8zshhAQDYqajizEChQBwGRQ05fz1hwVDqqkpL98XFLVO/sohIBccHrUXQFjetFoWz3Unz3HsEYI/v0w1c9xRgby5DKO55r+uIe3Cuge/eFKbxgcwzreNchIrOVJYsVJrYKifzEqoc00cTz5UtZ0++ffa8B5tDw9phxsXOvOhYPlnrukxEa9ydVbrDkQ7AkM98HdQN0vMjPSBAGmZNA+lwuhGDNF5cJCRJo2G4BGXSGrWbacI+f2iaQdXXxCYjhJXcHdmx0z0DeacDQ/MX0w2Ht6ezdsPiy5tkGJB5htg3vjOoJWDXbVZZAlkHqm/H87XVPHBp547twBgNNgyNBQWHp2LOlq3MjkmLyrKCQr3BQ0dA3Ll/4yyuqibkBhi3ECdAsWJNUpxBHVTUlQltmL6Npv3GBOh42OsvfvNf6/f/+W+0TlfNOJbPqWmNRP8wSbucOf95P0QbxRSVc8EMIACOpNAb8Te45Nqt9KYEZk2Wq2Nqi+v4jDmIdMD1yROAuCgjTiQQ+I6GM8MUCV7bm6cSzl9Mcn3BAdZGGbhoSj00M+o8DCW4B0DWOcMBPRlgOUsNwzj0/qPN9xzIjeNid/Gdxv3P/6FXMvCX3VV5ihDFIOYNVTwAACAASURBVFRk1r8BEn4Pso8tRozagyk8RiX2ZchLN2ocWnw1pBMN55pLeIztQv/J1Lu3ZIXA80kToITLQxx/oVZSu4QEKFlnx7GwLrinmAIjB6B54R10E/daqplaAeO2GyYwRWSAOnoECubqTEXcf7m7kElQjSEJSKBT0jQsg9c+kysmJ3zP3nmR6FdhISHGxcch5CG9iGCT9rdRA5OeYqeEKc1msoimjHV2hT7NZ8VjgEabiT7TDRo1T0Vp3FgLtJCl9j7rmDATqRJAwgjI6Tw+/j32CUANNSjNS2i+0U0DFuDkyhQOJjf3mSfw0FTZNLfOQAuSJs5UmCPXHh02Ezv2bpzxMIwqJAbssy02jYaHz869znqhVOe5wpgo3TCsNniyIwPvHznEiqMpazCK8FvKnogsUSjHboeoEThHrCVlKoAeHfC6Uc3di3SLfUg0BZE3GAEymMHskclksXdxzxRsxBPjXmk1Aymih4ItT5QRaxgwnsb6XR4W+UAAWXxuHr0p+J6DUA2VITFAzwg4iKxnxcwHGuRdK0CRgwcBzZGY5aYfazx7QoxhI0AuTT+5kZ49Yd7Eb0salXeATjSUwS4zhdKeI2H4GBK40oCQacTOYOQcwlNh0xlaQhaTXFdV1IoAaLtcpVl8215Elwwrjxxm+hLiymjQqC/sDR0Z1tYD5gyy4rM4ogTd8IJMLNWdBUSPAEiZIKAAhEKXG67znvKlhQF/qLx8FwYigBqAPmEExZAkPDa8zmiqw43K39seAo4roUlGq4sbbGLWlXX2UOY5J9DFb7rGcIrdGdgGsJ/yStX1qhFGASZp9Es32DcwZkqD76ESBjBwQM5myhPmpt6/G9PJPjSYo5V5cQ/KQeQ9vjd/PzWTP+keo8APyuo2dPyp6YwNEOPtmAxG/nw0pT87aG60ThZ7zqEXfGCaDU+46EncvPFw6N7pS6EzchxHA8ZFwIJz5wBaiU7PesPU0zkKbho3j9KZA42jTVugQNieFvpsDqpEAxi23zQ5NFR9e/Xn4WcwlsfYgIaMDYGWzkgotI2tgQq6ApmQk8fiXEY8HKiP1eGg17fXsEj25Y6zJo1ycK2ZbvHMewf7ho4vWLLk4sUEmNwwM4JwTQCVdPMRonnjd3b42jIgeYa8G+hm2DETSwKF9H5TZTSWYjq40WVd+/OGLoo8y9AJRvRFZM2YiuvID/KaOAhiAdkF1chGoH621/Y0jilBoKxBPbVyNjSe0DW5iaGwlYV+8cvvrK34u7//o15fXnyxF0VlSq3BDJ6RJ81S1WD8EZSMQJU4XGkcA7XiZzqfi3G6UbxYyzSh8b7DEIhD0rXyljdqbZ11fTiwRTNqFJbL1xzwKEQ4zGmgbAtu3jnc/9C4AiZgusPfB+2sUnSRkSXKhk525JCR2cllmVn/SVV/Xy76V3+e6NPHRP/hn2hQGt3XzpdjWYWudOrQvu2UVSCQOE4SZxE0ISzJ//EfvjiQ+hefHqMoII+Jw6CGJs5BW2l/ePLbXHBjBV1GZ1mh+XvR0L3p46dfGRGGzp0XUJ1KTwBoPCwgB51zRuloOo81rxOup3gMnVRUR2tRrFler5EnxmQJ2sey6vwGCDHrsGdavKrvb6r2ByPqaM4m0zaevJ+YNjBlsxZit9eh2Wkael07NHOPWm80W5PRWHPvodZVMXVIqoOW9s0W+jREWFk7tgNxv9cR1NvcxgW3XaXvz7zbVEnfyf3hHZfKXMlEhuZdLbSY/BAmTOWqDEOoG052PH3WYqvqhrnXSTlmKSCwS9jZo1m8nv+kFD1d1pimSlO5DG0EPiWp9g9f6eL8gauO1eAAdOI2DpiXpze9DORO7vR4pGlHFhDHA+uZ/EpQ+HW5GFTh57E2a3UOGx/W3Nl3L+1Z5+uk07FxNh963W7CYp88QSaMg5oSkAdXXmbw0Rjm6d5NNtN1CPSsB8xQoCubZs4kczeprk7q6PYSdLS8O9wqoUdNWuZKXdu5oXTIfJNrf/zoM/s6XMLG/nZ0YY9WEgMNmhLnzgLQ0G1NZyk9biZBnE0Ui2dr2xc9au0X1embDZ1Yv1CXoPhBj6VIy/ZPev2+1cv5TQ+noJUgkQBtvZOXCILuzMcw43A/ge7FmiIavLta5yXiIImjJ80XhkXEwFBUxJlRVI2nxZjTUEJi5gK1/s7EwkMjJlcwGiqfr2Q1UmRyKXC3QFPivjQtmynUtBoBn5imrjBwMsc5uWBfKAahMe5U8vOhURkW34BFF/Vh1MaE1/EG6xSNHW6c9V73qduAOd53xC7Z1IbmCHqUC4QocKFt5mnl6cKtf9OAaxDT0DmYMMMl1dRDqeLnrzaVGaAWoV0bNvfNAWdyXIOYLoUBHzSoOaf5ztywMPHhz1rfO2xa8oJJVUyDMVeBGoo85WYdIdll0D8znaFfoQNE88tkDj0p69V6KgwjQjtPw01DuFnQbRQuAKqoV1Yyb1em8BvWS51gPRDvB1O0bWpIcPxuVJ3BciJOJG5M5rr3W+gpcUXGfK33nsq2UoWUYExtOhux9EwnN4MMpuPzjpOFAnanQ2r/Tzck3ZZ/XBlEjUw3im8YI+gHcdWlwKUBhCdDo0ONYkcGB4BLtTMMw2QPqiHUYWoINHQAfFQT/D+gajeRzHMB86EOAa6yJzavANyiXfhDqw+fapvTQCG3dou94VzHeH6W+ThjOZpE/x8673dzGus6qa8wirL1q6nuBqZoQtNEdXqzuQzaQ87zxk4e1GV4MyCL4EwOE0fcS5mAmWEBCM5esL3drAMTfJsWhakhrpWrs4VDa8f+pbHtreGF0ou5SGWmUCh8OD+Y9Ln01ARriszbbc2YZZdxdmxGWNaE4u0x26zItHr0nAbtmQMilWB6zhR1ZzYH1xUKhT10URxWMfmxEoEJb1wEvD/05+hGoftzbtDYMZkGJPIq5w7kP3Io4LATBlNJ+bDQvt1Fgs/wnHHJpfaigaBZw/MAzwEzIVgj4TGCSc0C3dJxLJxHTKOpUzM92DF41gXAxrR+QKCgQ5KRSvM5YT7k4jCMKgG/ePZmCpL3iAFahrvqqH7dKLZJTFzRjXLG2CSRhEWf3/gV3Owmn+2Pam8BrqzTaM8NwDHAAxo0wCgT3akTOb9+yvC82835xnQ7KInROFsyAtga00cYbYCQAD7sJe5F5+uiu94SJ7wWOI4xlHSxGaAfJ+xkEyVYBeiTAaG4IyJxln3q/gu9+y61DIp7p2tbu6A6Xxh2w1ZXAzqihQ+jy0hhQKMMQAFwzZk6M/whYgtPA5v70LTU2nGiWMIQRp8MuNxW5IWlAjyHTUMYtT+gpM+L0PyGkWkMDmFfuoEM5PB9sug3HP9rM4QBUaF48MNxkPzPGZA/NZ1b1xBSOzZkUFj/+VTJKLSbjtzuoERVmNOchxGJXUQ3AxR+B2gFv48GEuSIiV+Dha0pMFAuofhEwe6LgQOCUf5mnmKN2W3R4XCwFpJDJkJb5Skbeq3AKBAXUzjcdTycNA9kp6HxcScV+inG27soAOwyygEDd9po1vvFGPJZR4AwGRnIMNsCR03TiIYkoFZ+NPxitHwxzTQtlM/HGJvigv/pYhknu3hpttc1BYfvGmY6bt5xjcKKGLoIPxNKEN/5Jzoy6yKmn+904UB6QdxjoTE5Decu6Iw0ihwQYQXtvEdnK0VjvqWXbHmZHIQxEfE/N8VVev7w4Gnnn/7wo659a9ohE7bH56Oy26Q//P6LxcxGrLG13jj3P/GrN9dfU1h5r25guFy4JMgGomHdsm6sL4/GO0S+Ydxgbaf3MtPVONiNmtrSHYoFByAbK8b4u2nAWs/UBw8LbOYUxYsbSIeNb9NmptreDyGPyokMyHnf1PXR7DcVzoOcX7ke99gi3/SQj/rX/wItpPSPPxLwzL/aeTJKoYjlB+5qoEZ5sVdZkLmXqqqcbKm26/X2OmnKC/3yU4SmPzc7fUjIwJvU3SrncB6PzxEJUVRu5FgXmDRgcEDEx9NX3/nA2a2tivweTp2bBoFLAOQQK3+K2CSr7YZ4mzvTl8qSS4nvzmQq0OEQXZNNlarZhxaEKQoHHpEONQh4szd97XyZNLadjh+/VbK2WolC4M+TA0bhmk+myl7GTCe+ot0nRsf57Oy4B9qG/o6pwKrr21lzcjRaDq2EifeaoI0rVMEKt64aikiEVvMZMXLCoOA6YAKDvKZVUex0HhI9nY6mbe6ZHi58h62Ixz3afRRmRU/W1WBrDyqMJmIeWl+6FJJkiJFdBYUI2vI9h9ZbqygmtR3A8tmmQQaw5sLRDhTBl5nLhSIx09DPzl2kkMUtj7OGTEnYCaxDojl2t0qpWms9QeVpDinv5oWmNyY5J7UalOncYsAECksR0vg5dEx1VKhtFzX7R6cYorOxsYI1MkSrzAagaNjrNKIqiCVg4sdUDyQC1NtT2l3tYOpxSTwh/OrT0VPu2N6li0AmXbjpVvcurM5dgEfkEv8W0+ZuqdiVPotYS+h3m9r8Yy1TKQ0/aBlb3ZZKuyrTy1trw5gCoCU/6u3lVX/6/qYPXwXlberJuwRYW/T8vNfM2QMl2uLv3JpFmswSlB64YlwcQ4MLnk8VZ7ge/fccwQUF8raqHzFEMtffdKHwflq0YpSUHbS79+qHzaiEU8XrCa19aiobv6vrMUAC2SbjkaYxii8+H3dEQjYsU9FhcPZp0BxDR1OWkVlqHgQeAiZLYMBEEQm2z71axjlDVmSEFambc1P2iMMxM2bTgkakCfKG3JMxQMllvGpSYXaL8dsdbIq9LperAVY+D0AGQBrN/DSGC7bBoTkijkYAHhdooW+lcEZrCQrfkAvNo2EyhTTEmyhye52TeMP9Ei0000Cmv6mbq3GIO86Keb63Mzsd+GDQEjfkyGRjT27MKecNB9Xu3UiEIg7QxFor5BGY7bEHfjL1e89nxewpN3AWbq6lBoyaxl7NfYr4lixVs47q+P2Uma4H937vmNo4J9Ospu17KdXFUzpMLmznph0aazdVGITRbDvx03uBcxYwEs2X/RAAl1yL0GzfPYEH23k3zecMRBtPIDkFdgObCOYQDqx2nI98wwzKHIB6uhhUdbSVXUs5fzjPbzac8VnoexZ9G+Y5i6ms7GviQ+670sNj3EyZMKI9g5XDs44yPlNrh0umgjdVjYMNLJ0ZOlgGuTDJdiA7SQs0LixRvqONeQD4o55hZ3Y8U1gVhKSzxJlMQqPEC4CfTw2TRjA9uX9MvBkQGDzZ5MCGKuw6yZ5MdCVqy00s2jym7DTkgEgbE8000/CyWDFuw3mcd2g/BVIPmWBCmcaLw9Y54XDJtHvT6QLOspYnGqobIAReCnebeDHUwpPBNS0AfZapc9j9TY9EfKVkjuK+DVspqNJkTC8AXP2bQUA0g44nGaYNqAq6MtNGmuA5vanBwBEAq+tUoKUDTGGP8x2Y6HEGeZDAKUIduMWI4OYJzXZjvb2bswRrndqYQU9M9Cz1QgNsB/yI83AP4XgKawPMXmyQW9gtmbsBh08YFouB5NoGnTdd2sFZlzapzAiIW4VxO+ZQ16xUkdysvT0P0UDbeMY6UV70otUAQJhM8mGYFAO8mNo+RzYpz8h7DTyD78hUsIp+hXOJ1RrOpwyVQhbgYQt19LzTAKUVgIDf4+mheZaRD2/wg+HLzxNNxyCi6TVlneEWni2ZKeJ8rgvxXRtYbHMcg8aROxyRP+H/wR0GmEPDR7MdYGSwEuxZQktwpydBBsFu4LmxkZAPgaSzN9kC/IsBKvH8eX+hyw1g0X/O2a2O8Sh9nFp4+RP6FrEe7jo3SufWO0bz48ljNJzvf727rVoLublkvsd/sFGZ6vHPGJJiumKnODuXRsPBk4Jaw6HpBbfZTRs1xgGLTtojWhCZcOcLauuWQbS5k7mFsetRILz+snTqmLIwAYNmCwpk11aQkTAxoDGDJlRVe/XDpHZkagNCaQjhp+8NEsfnhP7KxcShRnGDWyzFGzpL6y4XkPjJ433TcTzZ2aa82/fxdJbt4wYdE5z4jp7gugjBZCU44pHRyXgdai3c9aC4/HODnOj6Y7RNc+08REejMB3e3sv7oQe32lM5Pyz/GTda6LRYdHSAVEloOODyG52K5xWjfAtbYwLDRbvw/Hx8+3IHcfzNf/mX+s1v/qX+/b/79zq3V0cNGHkvMjXJTi8vUB63w9m054gTAX1k99OM87spdjMmW6YRBS87JoL8JygRjTPbOVx8Tb0FcaIhhF4M8myHVTSmmG9AUeGoj/fh7Cg0POO80S7CgZWiB5DASL4/UjQRrBcml1ze4ZwZLnzNbmdTcDj8vEvyTRH7Q3mioftYo09Ntc9XnU4ZhqLOUCpNcWpV0pwk0muL3q/2QXE4VKrzxYUcrqDL3Ot6SXUdEhX7nb77+mjHSWg+vz5J7TRpTPaqC3QZpYr7qKU46NwvOjx+dA4lYcl//OFFp+OjPn04bLRECoaLJw4ccHmBniyzBqpujkpStEscbGtMEddE13OnQwP9u9bkS5zCGP3ZTR8eTr5AEee/vV6snzxVmWnaeYUJSWh/cLR0g3a7qQdFH3baE11CbtWQ6sul12GPmc6qQ13bFbLrz8ryo07YJeL2d29NoUvSvboeFzV0RKt++NLp8PAhaM4jOsJUO7SaaIWG1poL3gfTP8cYzaNpObxDTL6sU8IZb1ysu2L6rLRxEVElYyDuh5NNLkw3W87ec1C5WA+HMlN7vercdar3J52OGNJgMHYO914KL6/z1K6az88n3W9X9S1gAs+fs+WmrkPHGGHXUANNeaEpd+bVpJ7ICdYkIBJa3hIX20RntIh2Sj4oW18M0nAOEkmSV03Q11dou+xBVmGmnq9lOmyYZ9EOYZvOBNLW6zvWx6gyrwM8ooifzm5Aw3UWpkdvOg70f62p3YNZO9DsoN8yD0ZvrFvv7w1NuaqOzvLypYRmqJbaLizZiUAY2i9+H4CNRXPQ29vgOApodl5HOyQIdkSKi7za6/XLrD/80OvTh1pFOlrj9uX1buDlm+eD2usXFQnUzrvGtdQu55mgryNkPd2iYYJuxfOmmMCIwEBLxpmyaOmYSubKYQ4wNZrQ7YYJHd8fp9YkGcKgi0kcJmRpoX4gwgQNSjjyjRNFdrAieJYT50eCIyjGVomyqlZ+m7Q4+3g1I4ApZ24q0w5vEVMt7aZtN09cQztlAC5uypmtTDEx4Y69ydrl0pdf67XhHDE7jWM4F7onip5pRibCb4WyhxY/GjlAy27GQZB8UxMoHfBurR7TliXTBfOgicKJKXGuccZdeLJOKLKKcR/FyTRRZYoc9K+druPixsWaVdgmniAP2juOh6I79Ozcb4PrBdYq10vcHYSlYxWTAqDB/OAedeO0TdBu4TBujwL/SQx3yVwsNZJrN47KAFo2aqJprdw36LKtTYriEJ3SnDfKps5SB2vyAY+2jDyAQ9PeAEnNXo47hZ9XEKcCeHBLTR8LN3QmB+y66AAHagO4cJxLaMoB4O9M38N4xCRXu/HfTNkd16BmWkqEDg6KZ17phASgrC0dIXuSZ4hXyA0qLvRbmEmuoSIXGmMiG8S4NoEOyXMlaiPAGNgFNKmVowRxZ2f6S8xHvFduW94B9Go7DVMAU2PhOOnIiNDuwVwmPgG6a36/69pBf2WaHCi1LTUsW8Y1lLVLo0xmY2jh+T/gA9YTYK7ZQmVpB0/kFExkMdDBqcmzKzuxAxoBSETKIOCEdaEMEiYMdeqYhoZo1VIHT9w8BQrGAJo207RXDNAAK1IdPIUdA3ih8GYalBHiAuCzOrc1t04VRkIw6PBSAJg31EBMA/vNevTCejnqC+amd94durWhc9Yz7LkOpoygRDJZjIzvPCOKaFLrBsAvX/0ymKLLd1iKSjsYfQxqilwZhjTWQQPW0CxtUrb86PcWeunNK8O5jKE5ZUKLRhMQjLuCjtSSNMuPInzekWmbqSSNrBPY05BlYEnlZ7ALA8IbAw+7LHNScSMuW+RFqq4fVe+PqqvU+nqAI4AAalzqzhtO7OsaUzeb5IRDMwASGZ4Y3EFbRcvO5/MAxSZboVtnSAJbAXDF9av/+3ufE3VoRZ76SsTLItRGvGrAGp6jRXn8PBiJ3gd8n9w/j/O2ZHHBdHOMISV6MMa463BUZe/BOsyJ2jFIAqMRsONubxGyZEeMKCMMzNnG78Mmjjvo2e57NvM8SxChxLLWeP6sCxpkQEHq1SUmmuRW8t45D5AbwHuZeWa+w4O2zEOyDtp+MtFA0n9Z2c078ATSQ9afm8H3pjDcfKK5DJ+c98ljdKE/RVYYydnMWoxoxQRyk7CFG6mFmIkSkDMW1jalYXtQVEakRxRJNElcaBFSC5EjTFDYIKG/jE9o91YQP4wKPPWMGA02OBTRsihN53g6PerSt2pbDDKMK1ngjHsjRTooPE0FCBY5WiD+6A5oeocxxL5ohmzAM002MCA4uydDis8xTdpXlXn51rNsrbXF+AieuRy8cCNOxMa5NC2bQQ0vl8LOKCrNNpcDTRGNmU9lphM0OBj6hA7RlNHNPTaiVLZmiL+HXffW2PIM+Z3v/9yGQFwUXBo0W5uLJcUfBwiFDhMru+r1TGE3zSU8CjtOxXsy+mY3XVxzww3X38i23In2+9o5hjR2ffvmLEFoaPDpOTD5PNOVSzw+e7h3QZFFqwVAAN2WyXpMPVm4XGbQQ5hAQ6Hi4qE5QPOBJhJQgALNrrtxq/40bjd/fnOg5RKl2bchAwJtx7vE8wMDAoVzHpnX/xzUhvuq1qNuLqrQQbBeQLNMmU0y7bNUJ9x5GZaBdkNJze6qy8R01FM+61DVzm+C8ndoMjUNdMWIgCHXE2fFkZgH0xrIfOTiwMG1wbtfXUtuGpTrXA8fCtV1qa7vtXa9/upbDFQaU2Ae9jQXibrXH3T65s91vvZq55s+PjTaZau+//7VUS5Pj5Xq6qiyBDj5bDdBpm8UIe3lTWVVmT7LNN8Owlz01V5vn980D4MjPmjYHp5qpUuv1262CyQhvbgEdy1I2eopHbf7DcpbJv3yzx/dbJZGT3dqWVJM/edSeQO6jjNkYYOXAItG5z7S5Je4iHGgL6sNoXQjH5Xz5a4vb7OqprZ+9O1Lp6cn8vYKnYedXrtc1X6n7tIqX0Z9et6r2Fd6O19cRExzqsem0HxvXeRw0K6EUpOfOCQqk9bGQTgXYwtfHB5Ma7m+fQ6b8ZWJ5p/pgpkMJhh3KLyFXqZUY1J5fRxTnGtNrrcJBugxdKGnh0qHEpBp1udzr9sKUAY1luzNyG8kdBtHSVwfIW+cl71O91a3ImwQCqzdd5l+bNFspgYL2H8qTmrX3s0IZ0ePbSsXij9f5vyqsDunzoZqGdQu6P0++81GiP/kgiwwmxmgnZPnGdEPuLd23ai0rN2Ia73ocHxSz6QV0AVqKdP9HNoR6LTHLxraUTOT6NPBDcnQQ2WdlReAPLUuw123DtYHNE3ic1h/j2ovk3bT2bQsmsx+GsIUqKDxZ5pIhuSDXvurKhpeZjn3Uq9D5yaXoyEvUQ8VSlPcogvdswcty1W3Di38YP0lgIENxQDQ0tCtMykkgzgiiDYjHBp1wC8PYwE8eSfBwsH8iUIKhBstk4drRIncBh3KvfXCTOyILSkb6GSzp33jOuv5WIYxTj/pVGLbD8sPLwEy6cJ4Y4bGttyVQbPaZTru0TZGfIAplPy5qVW6kDsWzq89up/mQcX8ZrpbUjQqkZWgpx5SJRVsDm5jADuK/kp3jGKYpo5SVWAKAi0d9gHFBOAE9OqgzJ5fyKTdacoTDWcnSmuXAZjg4NtbI2d9GUUWzp6sV4A+y0DQ3aUGlNzwgLijT0V7lMU9wJrz1EDS5wmjG3kKbR3zQm5eYUqbddtVYYMgJqzOrUxz09IBFHwXuoi7a8lT1Q6D5+eRExyNEcWvM5W3TDcD2BvtDidR7j6TH0Hqyf9LCxUwirglLH0BwafIXURW8ZrWWjCmmVvVSa63ETO1YMsMMJOENGLjhNHYod11VkWqGofXtdeeIte+AxE95LxL9JzsZ5uhzG5UiBW4EeNxH3Sqoqbq8VnAQM5TpDCwo6miiafxDM07TR9Tuc0dfYdzc0yO+DwL7AI+IoZorCib8wRIYs+CAlARfSa0ds6Od01rqsHvKFzL0R0y9alqCu6b9wLRPmjG7BgJeAxt2Hj2nRhUGwvCZINRgc66RpJkP4OgA1p/Z48L7uAwvmGqVN2HcHH3NJrGg9oBWVQZoO9uVU+TxWfbcU5DU2ZSBG2c5nRbZ9RvsJbQCuIATePnui2A/WFGZ4qOetKtaIIdYGQnDBeZ+BsEh2KN7wQSDCZpft53TSMBUZFfyFnPhH7wv7uodNKGqza7yKbz4AkoDR0WNNSyfK4z6DRDghsxONBtmeyzhBgIzJ4GQv+leSAKKoCOyHc3CL8ZZpaWSYVbL4wRuzBvvhvc266n7RwcHcSd8xeQimgf+7yxSalVOfqp5yNKwoZYJtxxxhI5xRaMvEjPW5xTCXghMz4497M9xnZ33VqoyUzRwmsEgyBHinVoJz2RcR9B5crZzc+x7Mj7OGjnkeU4q2SqCCCFXwRmiUxu3URHDAfnFu8M3wbOZQ99PJXmmW7SJjfJoBMYZE7aIUFxC0y9jOEdw5oACdyo0vs4TzkGHLzndIUpWeoX3z7p+y+dz3lqD86humpUrL06BluwgIpS+QLjEPpyNOYOojGtd7H7sEn1zsfcBljuLXDrnw1C2QiMRwVgARhAw4sjv3W3MBsNFcT7sAko5lXxTgBrUnKLqdHL0v30Zv36swYyOkS3oOGeto0u+duhcQzeeFBVf24+Kbyh1bBI3xvIMHSNgOGiAZHZTE+gtFpbR+MVcRRM8tyocqCiJSyhANAsUkSQH4fLInEbqe130Rt24xCTtveoiqJUXVeebtF4NvujqVQ0k6HxurkRpKHIalC5bYKIUgp6XQjPWQAAIABJREFU6qbpq/JSPZpHUwmwX+cFROzE0+Oj2qHXm4OpAyWbJkTx8cKsqzDIRFEB8htGLDTGoS+MzVdYYxYL01nKBYcuTcVonaaduTiwaTHeG2+jDQjDI3jUBz7ojadsG6/dmYmbkYwvlmgqaSDdnFvg+x47EjReGgFbDpe5oxw40C1efm/MfShzwQeFxdlIIFAsVw6TzU0XLvaharxpw+p61uPjo15ecPDsPJ7nAoaa42fr5jIo0/wzGswoJPjMmzMZtFgjVHbGMZJkainPgWcHOrZNdHloFB1utn0QhjtrQR7e2Jse5OxNE014DxsybDQ39kI4t7LuQXIi68phxy6EmKgz8p91G9Bf3IwyHQiXJieyxomNYh50atbhIRzwDpUcVPzrXx4dGQGDmkHfMCTaV5EfyYQNnjzvn8qvYmp3+KjX66infRBJLv3opq6q5elZ3961dqP+zb/+qLFrde7QTqF92enaXfXnf/1vfCi/0RBmq56ev9bf/dP3ao6NPj4xQet1On3U+cs/BHXD7xRaS6vj4wc3FkzcoYcQpUMkwkxRv0/VVHulu7NKCm3t1LYXa+tYsdA9hiW3oRNTK8ejqFE39KqKRekdJH9VfaBpwyp6M1BJ0aFiOEY4Pd/34sIrS+uYKlaZkBfOc6Hj8aTryw8+QygQoWktc6rLpVWxI1uxsJHQmDE5rFXMGKcQoj2qSlYdnx91vuB6ynQMd8JZ15lCu1J7pUG5qdmf9P33P+r5+YOqDCbDoOk6qzrUdsajuQMkYD2+XWAuyA3VxLrLKushO6/BVRmAEqYToHcLjXZqSvJLe9Gphm5b6NpzKRP5A7Axa9/UkcuGy62zBDEsILet8TkZeqxVDVUW+4pMSgCre691rW0WdZnJqo3GiRIVzWtVN/ryOqjve5VZpWp/1L046OXzDyrR7zDxWkH9m5h65bX6rlVSBkUngVZqdJvJFBMw3slOlzcytnoVp6OkxtlXuIXumN7iVLgAos1qykTDWxdOgKa33ryv7Npc3J1DRkGydphI0FRC6eZMLHS9Xk2nRg1yc64jsoNO2Ra7UaSrXl87deuTjsWrbdLXW6P6udDl82IXVGjZgA6lWqHtaifAqrCEz51XR2EPrW+IqASmFY4QKjRMYd2e7KADh10+D6DOK43Qm+vcVDhctZmMXNpw8wbpZULAhKEiWAzNlx2ewzk6kHEo5ncV5FCWJ2VLG43JfDedDnoqGZgU/GxOHFbJoeNy4qwjJqckXqX8yoZmCfrHlEiZUXmZOy8N0SesAmJyTA/nvL8PYSSSs67R6XEnrUbB7ws5k9ClB10ZzxB2aSCL4oKmsdAVR8/BikpNA1o+ChPuRFDrnU08YEJQKJ8JCzfYTOEaOkTuYc4pNOM8O9uPAOYSXUAhZ3+EqCNKy/swNUntDErTuZgdFswUpppM9iguEar43nZ+aGTS0eBo7u1GaPouVOREqiwxQUcZMRXW3fuuDCobxZ7xRDSXzKkgIoWrl6cgrAG+UzbBkqDYBMDyNvXZiWae5+NoCV4vZ+ZIDl5kuVkqxGAmRsmmU2NwBXWP6RHvG/1ngwTIzJMIvEczBvByKjL1jiQD8IA2Tb7nqFPKORECFDKm2UuAqjWskezgSRYOsejVAM2pBRxJQIFLXu3MZJDShykPv5+om1aj3ZQzN8c4Ovut0iShWXO9gowoDL52/Bmo17dUTQYdn7URRT0A7f7Y6EomMVpfptU0TPZRQHcaMitnjbP2MA3BhRp/BGvtIveSySA/12vgVprCZwaQXYnjDLsO0KZZcwAroz04AH2WEVfcmLKH1on1FsMSzPDuNyZ74W4MuGkaNJNajHBgsqEXxlBvGnUgZGZ3V+sBTNBiKbwN3NlkIsxp7CAbL3wbmhDDhZFVSLRgE0SuX9RKgAGcWZAsIfUB7AJULffSv4PGF3BzyUqluIzfR3Wmf1MLskaI+yB7cfI97aSBSMXZHFEZeIbzNLIF9tEONgxbawjJD3Rp1iHfDxq2VbTEomxmezSw1HJ2OkbXCHtmm6QGC4AhQ6nGdF58OgAwotnHndVeKO+xJ0SR0EDeZmVFpeqhVjoMNo+hOQuLxLsyzndvVOpuGhzMuxgaRA3sWJl9E/4obiYx4oLx13lCyf0asX0RvQPd2I62FscH29F5pNTo9OI9PUeqW4lzeW6AMVyZYf0BQoUHGHp611OQMqCBu56mxiMXNkwgQz6w6JtvH/Tf/7e/0f/3//6dfvu7H134B/kRff+iXUFesFQ9P+k+jLq8XgMU8PQYpgbvPyL7DPjyXzcjU36PdZ+8F8uwIlWCvcH0nAbf0Slblid/eJ3Zx/SdoeV2zjr3k7MkAzjbFUVhr8137Ztf/Oa2yQHmaZ8pPFuX4hmsU/W8aUxn3P63p0gbXeN9EvhOdYU2wy/Pq0p1U6rEiXETB98nLmi0HDR9MXUzjQok7j0HzIhe6BYQhYJaleYCJ4FQ0NRsjQOXttE35/nFAUu0hadvtguXhrY1xdDcX3jkhKaa3s+BXbro9aSNnwUd1RkOOC6isJCaurZdNNMf9E92F1QY0/A72eTQDIxi4MjEIQBtGz2Zp2NRlNsIB3TS9IidDW4wGLHBEEgQ1uNo2Ci8QCw2Ub2RBxb49l7CGTN0GlzpPDf+PDEWNGP+3sFWDYtuNixTuY0OyrOtyRxzPEq6OQ6yGUDdQjMSOtiYSEeWZKGszCzANnU5LH7CscubJMTBbILTw1Ffzmc3+uhYae4XFinNPM/2J7MlDgYnM8e62qjSaB5d+lJAs465uLyQQSUN14QPEdQqawa2yeimNzUSvFFW0czhqkeYdQrtK0QqG7+bTKS4gOz6ihaG+BN+3wx6hbEGE0WmxBFoDTiApnJvtz5Mi+52MAXoOeSLTk2iJlt0LEs97yftj0QQTMoaptarpuGmDx+xuobttaipK6XJYN1U81CYatpeWzesfFSoK88fHjV2L2pO36k9jxrOn/WX37IeB08XfOChwcgXffXrf6F8V2toP+v48EHVw4cNFcx1m87OzMowT5kuqok/KaEBQwHGGZMmqPZaxTwD05DDsYlpOMAP6G2KQyqHDet/1QG3wDyaR+e5WeoLsASQEeHkuALSFNwwsLGeODdlMLSpFNg47kZuANPy42PtaIh+gco1qZ96pdU3doUFNSeipLtiUJGowR77/NmUdOIhvrSV/tOPg56eH/SQDgalqnw1BedlvGvsg3rHZJNiFXqwC/3bqn3WWY/ZdVdV9VeOe6CY2WUHG8p0dtlbdChZq7WNP8oE2kqmYQ7bf7SrgBV8HjTUACppdtA80QCNSvOjuu5sN0SeMecUexHdECdhwnQH4Kz/onr/UT3nAC6K/ndCM9iPgC8ATzSSe+tueuJeWrIwU+cpohB6RQfYd3ra58pqQLCL9yCTsbpu1PWchaBIXeiDKQrTk5sH9mQO8n0jE7CwRhDDJraYWy/v4dQ6JiYyuH+WZe0c0DJlCs00gqIObQv3warh0ocOyxT+0MtNQ6f98cENNAUcjVMCirNp2k3Rx4jk2nkaBhqf5ZUur1+ccYVEgnPr3KX68TLru8dA4jFCSrnsh0Xjkhl8QftuBBicfcSVm84BKhgoLFQ5JiDcRDhE4ri989TNAdsc+xkIN2cxd1+8C0xyzNmBsQJ1CR0MTik8I+IVsKAfJj2d4v2OcxRQTGQ4y2x2gcECzZXjdTA6ADRYVKyDgU9ATjs6M23i38chD0OSgLhMS86aY+QfQi1mqmz6IzRoADgMbGB0RPFMwebGdrdol+61zJsR3krY/ap1TFQ35Iyumseb3XxBr80Mws0wqTWsheaXly0CKQwk5jl4lgCmLqSTncFg2ChM9LCLsWkTjpKufcwl8oQoVGgRfTLasoU7HK1QraaAvjqa/kvDZGBxo1w7fgYKMkYnK5NSK2w96WCNovFibScr6qfN8Z1Jrs8hGpBNGmOa3s7W/Da3K3M3AeMVajj5tnyendK5j2IKqjHAJu9m6SOTz+YrO/VJrsqALsU2xMlwpQUj4I1dcHCk2TO1MVU5E+2wuVFEOKYbVxecdv+8qySLz5zNzeiPQt1Ntv91F6yYquCAe8SICasVHElpQKhrqLlsDJV7sukoE65SJoh2wmddk2FLnFiYwzCdYQKDO/Xa9ta+k5vItNWAt43suH9gbzAp5D3yvTgzC1PZWTsNDuORfhvPjnmHXfWh3jJJD8YahlERghfUQjSRRDasUMkBy5je2xMEi5KYJgEaYK6S2Rk7DArQFluO4niKyCzkWd3mXiPrwwyxeJaE9C0YnWw1DfvaMhj2BzEYNDq8Et49jwng20Y21KOErkesT61F3QJYuWVn4pXIfWrmQB2Tnfsoxs5pHgC82QFMNHlX9cm+A0ynmZDGGTub3ki0ClRDZy0mva5LpSmrdWTfLH1kghOFIzwRErU+b6n/IpOTHEtOc8421gf7GsOpe31w81rQCLnb5ezB8XTLW1xnjQZBmZxRP/MzOBMWm63RCDmlt6g8sUavz12LrInJY7jcAqYxAS80YRLW4/oASBQmOKE9vTmdgQgtdNcAwnyex4e97zlOrNfrqqXtCPsIp1hiR7gzaOYnToyImaPBgm2ovNTQMVmOd8tedftZFroPk91VYbNAQ6cmBai1ftp0/KCm810LwEF+DmeXJ6kxqcvJeGVyvk0/abyoCWH0XdvoaJBcEPsB1II8xdGARNrkufb7Ug+nXEM76HyBHWQLWbOZrEMGzKkYKmAUOoe5kqU1GOpwonCPYGiHfO2uGxPJCcCZaBJOT8DDME+ybJBGXosamwXR/yCPeWdzhttrnDeh1TaL0br8cItl2LKr8uLOWDIMW97td2kQwtnSKNJGBYxm8n3qGId9UBljwvhe9L9PAt9prkakOFSZKDa1mn2j7779Tpe3s24IZ/tB546sqKAgunGyiBvEJYoSPgs2uPzFJJFvBWXEbltbJhDNWV1UGgi5JujZTesuaJAcfBzMBfqT0bRTmjc2JWcl1v1sVH5/WWLUEaJXxsGm7hlpoTGLMNOBfEET9UGRRyXVPi5MXNE2sx4KQVvLr6vGoYsMHmsk49KiQQ00crPo9YXBRUv4MZ85eOTOXkQv5TfJ/YLldGax/LvedDuHfTjYnQoNC/zoLTfTGki2nQPNb55+BBoWZi/8M3PeuTwQmnN4Q5FhOmv3qXd33XBhpSHlbK/sCLkY/TLdmQPk/bluWlc7OLqA2DSfCJnRF0Jv6mhwmQbEVANHRUdjeozuKzMucX/BeAeefsfsMCa3bs5D8O6jheIIoIHCjQKRhU6RBzJp9JgmJldmYACECDoE1NlwuPWFZpoUkyCoOTGZdTPvCQHPFwttKIhhf53fZ+cbwmVn0ghXbEp3eijv+vPnWs9pp/s46eFpy+ja0GoKHdb14QgaB/0JW31MQmbRM+6bzCYw2DNTWLYjmVW5Pn46Wn91mdA63VXeO339AGKZ6w0NGJEh66SiwcgFAKF047Q/fW2Xtdt01f7xg+7DVcP1RZmjBjI9HnLtDwA5FCJjFDRJrh/++AfTRdmjj48n0yAoBOeJPQKyy5rAkKj0xUBDz2XNxT4uvea50fEQjow9xjJQZpLRzmtfLqvpu1TkjtnB8GQNehIxHyC/tX8+OHmi6friJvSePfl3Mh0WrqvoKZwvx6SIxpMLpFB7XfX966SiqJVlXF5Qi2cdn77VZUn0wx9/78/BPuNk6SeclansdvrmEe0Qa7vSuLbBjAC1E9EXOMahHUPbGg7RbxNa1cEgwsqlzUFrx2X0b447D2MQKChEnthQAOS/tzEUxp/8bfYWU2nntAIoWR/auyGz0TbN+hjGNqfHRuuEZXzvIpsIGWvKKbgXdImN3ZYp8y4tTQLNMu6aTMqhdBK5MRg4cyD5ys9+MUqLYRgA1OB4h5iqY3zVEDlio6oAxkB4GQTZ1RHaPHRcO6vulFaZ9uUmQ4DaRmNm0yWmHa3uE3RfqIKES3JxzWrqvYvkAefe6qg7ha4LOFgBNzdk/FeKUc4ngOWl73UgT5U4jeWuy5Dq9XLX8wmgA+1p6KbQHo4TelkmujgxY83uuZKmmT22U9FszozkwJq5wbu7eTI3zATYRwHmqRkvy3QrmryNYgdSb9Q6QDQ4x3EHZXodVu03M67Cet/UWag7dNxN4uaWaISn59rP6fXam3TB+YNjpfU2njbCqihU1ewBmC3oc2zBZe0q2kdHpmy0QsBbil6opTSxnI8NEx0MTkD+aXU2YxHcfu8prBQYEuj5qb94bxG23TF5RI8Jpb8qnJN5HTPdLkz1omaweogp0Qg1KpyqKa6XZFa6g3pOphlatS33jrt9iyN54JljU+/nuVouQIQEawtmBjpqprHTtOrtFpNQGnznutlshNpvp/EW0R40BtGux/3JQks3ABewyoAsBjRr4sbMjZ4HRokW59pBTyXHbdE69so5gOgScEm2bTVgdUyF+ds3QG1ikyz74Jmhs4PN5PmH7yNP8tAPAmgzNbwBJxXWVVYzFH7iR/BbDDdEpnl8J08mdqMNQMJVPCaLBS6efN51Z90sjSRKFSI5HDLBNBmDEhocU4gBduLeZm9Qa1EP0bT5/sOshJ8MywBwhIaVxoLCk5guKPZ2NA3WFo0W4BgxBM7gW5HKrBqpFawXpaGBSXG3Wym0UOvArEsNJSp0ZkNCsKCgYdr1nO2DJnvR4ZgpoyZxNAIgZ67PuEizn7xDybWLhragAaRpd30Q+kuePY0Og0/rnB0ozzkIOMwZdnfeKSwj6k6TfTFq83QbE6NwYOXZ2jJni4rgvbjxNlyO+Uw43kb0AbrBOBs9wSTLkHfHO+WehkfBOet1hyFKon0ZcQo0kDE1DDMdGE7+vUltxgDNJM+wReGcV6ZOhxkQOcXcpbPOnGn8Fk+Ib0ppLjCjtAcTsoIqfB2WVnOJ+zjvjhiKiLthSoVDPHUJAEDE+DDdK22od8dgyxrpaPbtLQKt1hPKNDKKAX5x+S5h9YX7MQv/nTrp+pAby8sxKJm7vDTQUWe3iKBLMz0g3OUsP32t4e2LurcXLbvC7BebodnQMt4rE2evqRtDi8r3pk0bAb1LWA4MI6h1Ux101xGW1HxTdQAEHTUteZhOcu5YU0wTzd7YmJn0KM5ZzAymQVUbADOR+9h/BdYW9SbnZgxrzCTNEjsNhxUjNbN0q2vTl9k7HBI8L//rlqRFNjD/gas6DXjb00tAywdg5hzl9+CaHo7tjh4EUrG0Bgld1N6AeLAc39kqlhFxJlgbjB406nSX2+71IonBMi8PFBgORXqv//+yKFzW89Ld+G2exKYWhm9ojJc9hQotTOhh3mms73TUEBcHvXkr8repkumTNGEguwXZJIUeHk4uWiwENyqFAD3oKUZxt2BhEBeKTRohkPJwII3oDbQbaENMQ0W0DJUQLeKE5TwbtQikEb4xjWAJbYfClGDSmK5yAJIh5IDy9wmjXVGDEsnFcWgOdqQEmUFjw0TSpjxmfs52zMQGl4IVNMeugQ6r3aI1oFlsNFIqQzsavTc/NDVQY110Y0lPEY0uJ/E0ylz0AWTDUIV/JlTaf64/DapmGAqA/0DPZETubCw0ZhblB3cC3QTUBA5a00ZNydoc/3zP3nWfVvW3mHDYmWmjML43vnxtNKBhAQ/9jIiQoMH63+GC5uBDUwh6i9B5owH7cMkyT4wenx705fOrKck0YTTcNI12PNwEvOFa9W6eE/Rb9KqxJmOBe169ISIBeEQTCa3V17UbSBNgt+IiQAnQO5cIBQDB5iTIEctmByUKVpjRccxw4q1FvMwuXZ15pzSs9EFemyyzbmZfIZ2KsNYqu+vjIdEntB5ong7o+UOn4IIExIujE6dV6HfO/GOqR65PryPdI0YL06hPD5n6ftZlSvTh6yddv7S6TNKHx1rZ/KYjxijY0Rd3fTw1Niz54eV3ykA517v2+6Oq/ZNeOhQWd/3FX/yVpvZiPjt5qEy1vvr4YL0vsQJMc5zvNS768cfP2jMZzWqzB7hYMKBZ5s/KCvL60IpwK19VZQ9Kk9GmJBhn9HOrZdirKAaVyeDLxmL5Aq1yoy/dpAOTT6KPPWi+RRg6bqxJ6cnJ2KPpYX+HsxtIW78UXl9QrbHyhxI4TuSD1VEMgkjaWv7sC5t1je6D4nAeWaeZijzVtR8MBgxwzr0nwtAKZPsrNJQWp2NwhP6ZDqdz8fF8vOs6oCmyDY7X9XyHshiGXKy7xRmVtYbpomEYdajinIUy018HGyQR9dJN8D93duCjGa+IArgzGYReD+pLXEmtSlDAiffBqOFmjcfh4VGXMxrvNzeYULWn4arSDqCrw8KxEafovNMgknla1Q7tLlOK+8p7uNwf3Yy1V87li9c9f2WqNTKlnHF4XPX6dtaheVCWz2roMDZ0FGADB0B7GEPDBh1NC+VQjjeWC5fpOALKlSpKjGouLgC4nFImmzgwcjZBda8L07nIzFxuV+347LfF6Otw+WLdeTdD68l0fZuVVTc9PB2Ccr+s6oZZv/+x0nE/6FhC5ttpRmJhECmcbl9ekTkANgYYRYNlDdNm5tVYM0g5yvsBeFzV3XGMhtEBkJAiNQq3wR2NZUQ4QJXjgHVGXPgkqJ8ANCIOquTeyFNVOfmzRAuEfjyvd7oOuDPmev5Ivu5NP74CDoy6XdFro+2vKC191sMIaHKm5LXdlSkUmNjaBRHak8FfwL6gaRZ7TH0iFJvz0T6f0P1m5BsHg6VQdvEAwEwE01vTYFeowhFnw3nLmTd3k2amIMxLFj5PqaWDwYEZVehtAGOJ4mG6RvECq4D9bFoW57bXQ2jeQfJplkxVtE9AqRYAwoUYWRd3u6+vSWmQKELMB325QbFd8A725JEC55pB0wvNlfMAyS21HpBIji2CijsZfZzdOdGaYciA3oipHL9npx1ipLwMF0tobziCjsQ6cMe8R1MAHkXjxbTELtfoL7PCUxeo/xTD/z9T77FjW7adZ47l3TYRcUxakbyCAAoEBKinnlCtel319Q7VrEYBLILiJdOdcyJim+Wd8P1j7qSSSN7MkxHbrDXXnGOM36Xr3TLWq7IJF8tLTJKQvjgiA1qKIQ/VCW6t6AdLIYWp5Cqi4eEcqYHyINdGhYjIbdINfGT0ImQj1oBH5kLSWWVWgdyDxPOEoXXjSYjJcXQkFq0r58KJYRrh88uuz0djCS1eDsXKhd5sKXM76vxlYO7UbGGHMirk9qYWq14zaVEzPSRIHxlQRVYxUMKMig2GtZmqP3NyW8oQ0HNvJTKRbpAzmOfHKfvQvBk24wXwCu3WjfAdMUWHNxP5lIgZQ03FK2FOxA8JnIgSDQuAXDGPkpeBKKaYukHPdoSS+klROdISORsPnSHNAIN+jFuQ3RB54tEl3hBr/cA4U10Ccu1afgYFSH94f9Vzyg4j5qOSMRDII40zjBhloqqxda8KaOvcJ0yElEvOGtBndoMvhjQ6g2l08QwQozu12wSFlZoHEID6iO/mTDKYIM5rW+2Qsj+6AZ22DaYP0ka6SZN2QupyvjuML4aAArJcswyF0x34vZYTSKB8Sc93lUHYQwvL6pOmdBWijBHMFoOqok8eFbPi1hMK/fHhQ5xbFc028trPn6zZB+swimOvZcjK0DrQWNWgo7WVXAzjJxj37Nsg7YnMxXROcLaus33XxPb3P9b2//+1M8PzYd0UO8b9YLDjvFbchmkiBzE5RvZYrV+QbK+jJ/JkQZClM3SDTNFbaeKUauCmSRouUqNDQEaPHsyZKnkwLLYyFMEVHDM1Hnqx7UiPiKwbaagx3gk6cOptb9XcNVemRs4WEJmF34VNJwSasTLvO/iAW/cUOZGnPWgwEyJDnKbMLhucuqjjQWFlquSITlRl6a4Fr07XTUwkCoc6pjd/PMCPZpJNI2gWHvEVvMmDdxv+16+4T/vUUAKDZ06b4TFoSHfWdCCSY+Pv37568K5cuVwPNc3YrMeiQtL9l1kpS1/gdqaemuoikhas5BxxtFKISaExQBfzZoMsPQw5oBtRtHsYqz4X07lQgOKqJbloUUv3CYrJwn/+eJbt7u0ds43dqrqyfug9akOUHtAN2PpsYD7ZfXx36Td7EqE8m1BNm2oFj5to0FGNuOs5vU+C8aq2UYYiro1E+6lmsOvF1+fQo9FCJAuFwAXvbiwM0lCBxFa0MrvdW/RIqabkWzDJEU+7AKomFgPtF82rb2x8YfG1oddgqhDccJkUs1eReaeIlYKCxRcScwcafBpF5XTS9GpK6BRiIYk0RkGPyBf9/vMPdjyU9q//9puacb8abpKjTEcWvejKFH7uWObNI5SvwVFYjA1k+Qz87vRpqegQUYNCyHAIPr4EByrq3UQILdjmBkEbjmcBbQwRKDjhaoDB1EahxhgkeCPNS1WZIxI6JMKBwGMDUvnBzA7HyNJDrkzJPGqlV6nL0pJstxOTJmiueWsl9vsrvPxRnH6MbM5nLK1BRXA9HfVemH5YNFgFskbhUh6trF7sf/3jP1nx/J0dqsL267/J/pnJ1/m77+1fX/mdzP7bfz1b+/Ufgev0enn1ZH10tP/0n//BymS3qX2z4XaRIRTNLs0YmzzPEYYVZOURaRPtiMjJOWOQMlp9+KCivy5nqwrQ95Y6VRPIeEkU1G5po4Pty3tvpwo6bYI9mp1Ksy1nOtZYN54Uz1DWkc39q5DACmSPETH3qLuLvhbjOklBwvrIBjvEkT4XbpHooe6vI7xyu154NmKFLL++LnZ4USKcPVVOtZna0UocJwmjHmhYdrvPZk3zYhOI6jpYVTUyYrovrPNSjXVOgD3B2tto69BZ3432+YSukk2cZiJSI7qt79YQ4C4zg6OtO35zdz3Xtzu0A3RmrBv0q84sSOLJquogUb0aFQ5CnjtlVG5WFi9iTSxo1HYKq7ulRWTHqrTLzZ3Rjkdy2xa8ze+GAAAgAElEQVTrWj73aE80X9vBlvmuYcn7ty9WNpVlFSYH7OGg6TTYu8VF49qkhOD5ye6XmxzZcM6U4+Se2oVMqsfht6bWQV81DCzcyKNuSssyHGsHa9vBSjI4l8nmBPt1rMk94EK2+qWjsu3lrgO/PNC4jnKZpJBWvETcW10UthqaVddGMfChOcKoAHopz+jQg45SQG3WYMSzzTYNraUgRHFkX95yy6rV8vXuxRWoOBbvOA5aJbr30BP3wpqArQD6zbS39Nw8kC/uawJlF51Lb2ua2zpBSd7sSp6fpdYwM0MTSnYmjVxOa+bTe54pmiS0iwyNzvlgMUNFaPBQ9WhoSjaXyjociUGGt1nNcZnPYgqQd4x7IdoTuVwjLYBRg8nVfLVjXdgk3RZUJ+rf0rpLK5SHPGEFqotOulh1KN3KX0ZKoy2tW7xDGcMZl/1/nhOLiierqtje31/tcKgt3e667gPOhnFj3f1mw+TXdKHoJpexowjJtSYOuUdKXTqyAUub+90GBVS7MZuyJGdiamhc+OisqUqyAqiPFMqDihqoY7GVDG4ZmmCmRCOVQMteZPilQRe9XolrpqOObnjhIeQrkQacFYvH4+QVzwsDmN26CVrg4pp0NLc0DSAnMcZa4inL1EYZxPw34rJkcOKMLRpSzkZyNkHoDHYSRxboBkVcmki2U469jVOv4cUcEXwfWw21dAWd5XugOQW5orh3gx9QK7l8Og7gzAJqnanT+gcJzfZeCCGnWMHn5PORxYkLKWM5ilrD2ZHpPnRSztSQZ4eeH7OowKzx/QzqL94KPAWbaMeqXTABEpYJCsb5e7Q0avXsiY21rlZnjk6gSx4xapGBn+eRuiTF40JwD6Y54KyheeP7w1xRhmLeqNmAVtcIWfHqQMPg4C5fkK0qui2GM6tdFgY23pTI7RONH6QW5QAWajCpT2qiPvJccU63FtdxdMWrzEM426AbQglkgYFQT/sgiq4IpDyXSFq492rQQ3omQ1v00lDtYbNtmMG45Io1JCAmNH8wopBA4NQq4zMK3Wi1kUYpZF6yb9AwyKwPh2GaCN6PIQNGUjxBssWMdJ9Zu0w7R8yHqHWNaCjfl2cGAWtprQyjoBlndrPMGhrArHAn12SyIuVZdNdVRng04pgxEStDZcu1013X4D7R84R+d5/vtuYHMRMAalQ3rb2zWwB90L5CT5dDMwMMwARqMRpkN5XBiRbN+pBWYjvEZCwHM0qh6LAdYFKw7xW58s0/nhvby8reLnc3uGl76TZ5zbJO1QsQcRIzyMGt+gHa0Ig+IigUH+LeIodosk91aq/9ajeeG4AB5X1utjGQgH3jAYF2jAcNtaAF02hifOjoc2pxfbQUttjc6SxkuLlwn/C0cEGKS0OocSXLdlMnNmMqUQY0uBET7eJMAXochgY+yHbGZ8hkj3DFj61iv8SVV5Fm3h/A4mzj1E5kCcP0IxJI+mN/zpRBSV4nqGeC87Y3j1HM6vG/FswdNWNyk1SZguJRMBGt5UaeUZ6nO0VyTHaWiuzYJhAvWbsGkC2gio+m8IEw6rlQ7+aOYXLrezRHAQZ9IJUKN5YOKtOhlx9K553T1c6LdZibBGoi4lgZvayjCgtx0xGU1xQ/o2yL1TiCklWV5y2yvapB9VzFhxEJZgun89kOTWPX94ton2j3oNXIc0fUFm9AIVi4GDXT5InmieDi05niDucw78hPT0/2eruoUeS9QBYaNj85eDHDCw0izV+CRtAnIRxM3OCHna8mVzSeNKF9p0Yur0uhDkzXqAeOx8byurbr60VmF9JUiGPvTbuCprddRkJsjKBbsooP9sk6eKJMKJsOPPj9XHPFnLgmg6aYg16aMw5d/fli+BkKHcABi41ZsRmxPT09a9ry++9fvFHOUgne2fDQQUBBxIGVZpPvUiFSprmsMk1WQGcp/KGqSbOsjpVNy/PglCkXDHA0ZVfkimcu+aDew2cp7pS1N476/qAXD2QWqjH3F+qLhxiHZtwD24Kw2idvajbFc6cwpXgM2Uc0otJBhPXGd2STTNAliIugpp0pD5+8SVJrlt5Ox8yyBupFZHUCfQ5KDhvDonXIOV5mg1VlZmlRalLWdYMO7fpwFE2Bw9fWdx1AaA5Byq63WRz4KIusan4U5eb29YvV5cmS+auy815OuSX1wf6f//fNmsPJ/u///g/2/vWfbOI5wtKeDMHsZD///LNZf7Xn88mub189wPZQ6bNhdFQ1megm0Mt6jeYTm/uL9LjN4agYj/b2uy1DZuePhVwZie94v97t8ym2vD6pEB8NeuVN07ynOrP7gH6GYmey20TcReQ5TgQItzRGhb3UmV0xU1hjIdWgo0RT8LxAdb3c36S/yRriShbbh282DLltWa3sSA2zGDIUR3tvV+tGSCYhkmbu7KmC5skgAT0rKDH0P4TwsAqumqoCivNsvt+w0PZ8vyxn8IR2brBjk1qJYyPultDJofX1s7Ql0Ddx78SIR2QcCl+Z7aA9YU9wYwlPAoqsqjaFZONUi4Shgupmib2BAoehQDfSLLuuJN6PdmpgYNxtsEqGFtN0VyGPvo/olZeXs13uFCcUEwcFD7+170Ie3O0uWMSTvQYFWSYlld37b8rkAhmmoTI1ThgzUNxqDKYma9uIKOmkRUbf8eEZgf5ILpR1A4YEopboUOoYZIPGi3I2Wtm4GQ5VBfvCyGVfMCNz5+Rkh2rcK4du6O7KxoztRVmfcJzSvZXbMLRdmjaMe+IDpiCJLf1d8Thob3gm73eToQSGUt3slK+5BYXgSHFzA4rHiaERdEpMsWTyQO4qDeakASF2/O/9JAMT0ogULYHzKQVaftB+rSLAl5RlGXqXWCjMAr+TlSC7frepRxPNEBS0iqJqWIn8YTdyhES9SpB0YC6CzhckhdzWESQKqnbl6BlesjTAFGolqGPqkQ5EqOAvAApMQUdJ22D2lMXKXNVUPDvZvr4rumSPj3LfZU+bepwmEyurza6X0Q6ns0VrL7SViT2vuY6zUF6KViAk9thlTq1bHAVrGBKFzE+xWCYPKpfuiGuTZtZhjQ9FTHl6PrASmwbq3ILWGXQiEYUdVI54AlHdOEvR7JNPKnGXF6NQKcnz5Awk7J6zhFxC9uqERoscNxw/0ZFCzaUoJ8YB18y41PPL54OGBkCF3wJnX11XltWV3b69enC3LNT9/GQUK9kJezPFpxwxQZ96mxOMmswaGXB4/iLDG/Jq+euQe94o1wWkA/dHxiZyqEUbJWMbp7RTZ8mQSM4ZuB6BzlCAy6FDjWkaM2B3F1PQLd6vlasoumrXmkuzxyCfIShaSsVVUdy61g00k+B76g+aK653Kx0ZKBN0SiQdIdcumKJQRFWgeTQt5cliNNP6pIkKe2UKS/DlkSu4lHIveP+GtU7jiWaeOAFqMuqm+W61A15wU+Q+LqeIZbQ6nq2nkYGVsi7WashKzcaQKmgndxpT9hTYPFCJQERAwNE4l6LEC+VDkqBKebRtxSGXefdmjchws5rNBSYBrAXRvAmdRy/GWmUwRAY0TScDbRo2fiYYyeD4GygIDPpo/p26CXNpVayIHnOYZWjZYIzMaNbRKqOjp4FnLXujwWsIMYduTDOLjpGIO7nPO8KreBbqUmilMYN9BhaOTjOAX2A4beQSF5JAcL0ZmvbXd/tYp/aXv/xof/12s99ee517RP0o4kfOsIAO6HXRiyJ7Aj3Gj4LXcc0xg2YrGg00hQBykQO3kgE3YyLlo0OjF4q22afn0tbyYF/++CZWmQYaon5DZnMKhxxCGQDEkX1scrt2DA/RvCcyEVTOpnp16vhMMgN+CQM3alPF6WHKwyam+tJ7FhpaIi6cmQrIELLata+YbchnqAsZXovR6OE+Yq3RN3BP8koRSxjZJbAjWE+sW3SgTSMauJh2SSG36xtB0DSTQd/LnaSZY98uYe5JogYzBuaD505itAY13fPciQHC94A93c3deE4ZljHY0PfDsvDAgD1XFAi9D3sCplRSHQsJTy2nzxGHGTaPGy1BQaf/idintL+48SfIPD1bgFwsKqtql6arrFSg8IVBRGhqaCjUVKAPkB6N++rF98O8xTlfjwiPB7/fqU9/Nppw2kvCzXloMGtAa4N+jDvmMHJeuemJRPlAqEDbMrDBddWtvGVqwuoFQZI9tutUeLj5ZzrqUvQuFoFn1vAaVQk0jmaLbLle6IqmKHCgQb+Yakn/uGhixncVBVLTj1nGNnTfiOCPpyfpIP/l11/cXYng12EQ3x5tihC6EHfyiDaR3hDoXF02r+nuoGpeZVzDpiinES9GB/++aFhAO6k0u9tdG6D6Fj27bkhEMSukTdNW0MtK810+k246S4VmXFoHDgRMZ2Yd/opVkcmQU7YeelZpV6LFajZ2suGYWHJiMpWtcqsbEJrVbteb7jONK0ivqB6B1kpmH7br/JwMlIJNNnQ8Dy/dbA4DBUWKsLGLQ+8FlITqogajEeSe+ASEh4frz+bPw5Xgdsnkn5wcUXEd9X5ED/D5hFQMaOQwavIGUq8lYJSm1GmFFAFcA/xZRT8MhYHaVXFsQD/YDP1wAB3fCSjGaYv/lpi9pOScc51MphPRhAHPbiUNZEquTyOBdxRPVle50NNTw7OB2B6Us3J6MxM+Gs8ceuyqImFJK9lpowm0DBSytu1OluZoT0cTffHD00lUbQxipGXgEJ3uTsdZNnv58MnaxaM65vYPe3o629TdLS0bKzG/CTlxbIJsZjQ8w0Cjz5aD+2vl6Gg32Ot1sKLeRG1lesuaYzr4dMotK6CBUNxl1kSjXVso0XoFraFliew27sqRLGKKdgqpQW6lNc8EU0qmXCmmItB7CqEYp3q325cvWtMeXTrbOqEfhCrK1BHNH/pEGl40i1AAO0vzxq6Tm0qRp8m9Jo6EXLpj7sYPHA4Vzd3aWlK9iOYzdJNd3nvLU3ctnUEhMZ2oamtvrQ0Lz34kSj1ucaCVyhhb2HcaK9Le7i1xF0zeOcB7aQ6k4QQxySi0V1vzk71fRtFsMa1lgFLUH4R+7UvvE3C0IJbY9Z11xBACoxgPpK+LQTEk0lF2nZ3YNsTgxve+EQ2I3NUYh1ZcLmlahllNQl6Q+RULWYK+iEAI5JW9A8t/6GuHshQa48gSlPXVOqiSzKwnChCf+0Op3aJKz3dK8RKoLuz/FM3tvXcKWMzB6+HH4+SICDRi4m1gokA9U4wITebc29QzdMD4KLJt7DTlx13U6XOR0NVourumCbfL6qjv8utv5ImldigpVhKZDmBSxfOP4zdTd4xthrGTpoyCBlqlzoWM+JRNMTtMvu/DpKaLObEcEdmuZtdZKdOTQRemODQ8KciSywHIxpNjKNdK1EElznmup7RO0AWJGneKEMMpzj/cXtkbC0zn9HpQ3QJaKPdTGDsUg6vFGVN86EeJdJCgEbU2cPRhsAGYGCMpYI/DyCgXy2e12o5Hs6n9ZnNPAc53LeRIiVU+hwk62qZpRINnqIvZyjxX1rc3d1QnZoQilW8ycfZAv3KNk0BP6eeYclPQghZypEkNrGL/kYuHIRnfkzRd7KU4Ru8jPgGJcm5ht3e8RsQQxht0Z4aEyIuQp9cqmBuc0wcFD2MTEBGiJ1SOoS3EZVWOjBTeNC7uYa6zag9IUcJZDaUQbeNuQ9urYZacRuxLCnOn06rg5TzBoZgGZG91nflv5J66k7e3VUJoyF3bMFtjoOROs+hahW5K8wTFX1+AdEzRVzUsnmm8oA6DrI9iGLAX8H2hYDPI5vnAlVQmMVyzlCxUTHM8qgEtH+weaCPIXShkOVt0xiVu8AOq65l83khrtoviS3sczQ/1udcFaL04tynYaaSzHXdThrJOQ5Sro5pkl7dUsL30/LozPogGOj/WCDprfk56XhAVn1Lr/ijbWV4U3DmGT6lTFYlHgbaIjlh1C+67oC4eGcdzglmir4dISOnUeQ4f1FVp/VUZyE5LdGuGTbCRuBNQejXkoIFIdjt4H+j5wUHcomxeZaDy3dhvYn1nLgu1ArVLgakQJmIw0ySlcgovFFcADHlIiBbr8WW8BvsRTRo0dleyMWRD2hW8NKBWB1eIi3Jo6SDdUBETL0wZZ84eMr2h6y6wWpipFJITsJdjQrbuk5grTy9P9taO9n7rVXcoS5g67pGYyhdnwJJjvpTYjsZVze8iCj9755pVFgEKad0E+dTM/pYITUTSxHfmf3lhDOPSGPCEIUtoPMWjdWdV6kauP8sHp/Lnp5PqT4Ez0vZxv7nePuSQ+z7oOiAGdSKrhvzvqpZ3CqCTPC42QAMyuZ2aKS3wI1aBZ5W6nuEPuwabm37Hv0MhVHmzWMLwwCxk9fDnMumBjQdqm1oOiMFejGxG1HdMqWKL8KcQ59vNS6cEmi7POg2bxzIR5wdKzxqGvstAjYYWI0hJrSQVg+Id4gBh48XcY3KzM8V0wbpRvI4GR143iVrMMIF6a0S7ztfD/RjtrkshBB1AfefRhiFCLS/GRWCWFlWz00HXh9qen58V9n653J0bPCDepyhyyokbmDinVnowQXgPzZm/oBwyecj03/x3NDEhy5AMRDVn7irnqjl/JNDUSSfIxls3cuTrgKUD9QAIXyGkIKSaisEHLgPti2mAW18rA5KGZgZFjexwOOohV84iCAw0VwwollkaSYWgMvElooIuHRicB7oABS2ULab/jr5NlCaPwLh3UBDJoqMQw1XOYWgKGPVRMu5hYQcBTLjo3mIHoavMPz2XhwmTDuPgAOc6p0DZkCmQ8PSQdQSd02lJbUus6oOu4w2+Hha93uYaClFyPLOG8TkNIxuVzn738pXLkpDH0FhBAwaaRwtDw8nhjSmRrL6h1JpTu+RaxcYSwmnlwJq746lyaNCG+JhAmzFVLbQY2tyewk0GI/7wiAXDCYLhksj17sarRk00Xc0zXWMJ8veIm6B5FCTvovYHB19Uk3AAMVBgQKKm/qHzZbOCQuP+PN4UMknVwIBsNpoFN81xG+dMzSIVEAe9NsLIHdKYcEEb+ZAuQhvPRybioyVTYk0NMswDSQPWGPQbCkEKCi7J4ZBZfWCCH4t6hqspSH3XrdbUq5VMI+PVNgxIFrInib4AmVutv3VWpYt9/ni00/mTAm8VVUPRDXpC+SKzA7KTInt++qjNq8FlGNfVonKFFwjfPtg6dhbhXsewqXyybe80dJGdPvbkx0aUYqf6gUaB3HABMqFYIBjopLYsQpZgaV5YXey2gp4XnFpcw9TuCxTo3oqS6RkFVWHxdgv0idxW3pMhUZpZmaY2FsTCZFYnky3oNrNM8QULOY0UOnlmS9+pEaUJQJ+5djcbyNSTdhlnYUwAGD4QtbFpoj135HaOVhaJBjdJeZBFN3pDqLFs/Pd2tmjDcIUG0x1nc4LqO7PXtrMyya3gh+e79SBYHOcxQwEo119sHKGk0yxzYIL8L26jv0ADY3jDMCeyW+uux9jxL0spauc+XTQUo2hjxjNGB+tBG9ddrtVQaYdltENdWDTctU+heeHAaXCZjtEzp7ZQKEC/Zc1vUFDdAAM6GQ0VAdS4Wi4rzAqebxwGWd8iv9k2LrZMVzX1hywcJnLS3u16p7HAna7wjNxgCAHls8RYSvEvpWtfQR3QkmAyIfMPN3tY597mqdVEVDGS6+DZfXtkbbdbf7/b+QwdOJIhGdRTinqYJnJIVA4ogyhopNBbPR/42yt6EbOnI82d0qxcg4LVOsUh++Tsz6aIbwpQRkeeS0eLKytRLew1k7uS2azP5VR/aQChbQvRhnq62czeiXZpeEQ6QXt0VEXT7miRrT6DQHlHae9j4pvZiAAWJE/HUmRVNNleYaTlgehk4OGiKlc8WPbQTimMaLKKXc6gVTxY25PJiG8ALqK4djIV7y2i6o8aDWSifZSGEvR0n25BxkDxAGqXqhGCRkpBrT115Nwe3EBGCMxuF4pwvvOWWE+RooxunkuKNKcsQicfOoY2PmRVJj0FNQ0vA2DitiyyDrdKuZLzDKMN5X5Araa55oW9mpB+S6a8NJJuPsY6Eqla8T8hPZrvjBGINDvu8qh4JhVQgT4FDZECNW9k8gHzSAgnqwHqLxRCsqIxJKMxY/CtVs0zDtmLaUYV+g6jhu8XcpwPDLJF+0usAbUiNoyhDKgndvnKbCPmZlG4u1hKfFZ0Z/g5cFWoKZLEaiGdTpUtmoN1M6ZaNMD8OSZjbiY2bMgziO+hoeIcaHW2tRtnUCZ9vtvNO6KZJZUKbUzIpI9TzY5sAzo5DRLumVw7NxTiCrIXdQtoPDUd7CDyCz1QATMamgQhbbjzruhGGRAReuJxEmjBeJ5EG6dpUg6eay0prhTsvoxWKASdasmhKDV0AW2nmdcQYSUDlsKWYpiBBPpEPu+uJqbtsI9BA85A1Yt17mNq6FyPaiipkyZ0mhEUSEeeGZwz4FHNQoQEa1o1Lc0+A2ZYUgyR0bR6beoDLVy2HVDhpxkKAzFyOYhwUZwCaFyC9tURnhwmTDD+crqrUydFVaaVp0FES0wcnPJz3QwwrzwrkzOV10azj0kPXgspUi25kOJ2Prn7M9ebBgnX+JwhBYMG6gPQqshmGn/YBarLU1txTpXDMGckpmvQwQNyt0DldddUMjFBzJXmIJ3gRLi7Ux3RyT4G8eK5Qlvmoi9yuoYJAauvoH4YJxt5xtlfaDYVqeTopzeJkXTjovoecGLOrb/d7d71Og+55zuSLq0f1p9ZDZXVS3OBHJgVgah2vTMZaXqJmKF+0D/TwPP52Mt5th9IO7W4dNo0lYxz/B5r6CRpLeufZ91NzuTxwDdnRgpLUAMFR8Gz4EviiDZvVcj4jn2L5wmWCYPg5ulFtTc509RsMrTRvutSIXnIMuSHKg2Di2gp9Wbor9GQI/Oj6UYYENkOfV6/QxSMmzhp9EYvsSBTWt3ZNbgj0/trNcBmkNwFUzzWpfd3fOOoLCpR+9HMkalGAdR2nQtCNZHGBtaLet7QpzTeKHKAB9ApWL36RIbuTxMUNQbuJPRofgQb87BJI+R0Tn5IToUKKXXUjQKWjYlG1t0xmeZO4kHzOWgooZVAx+Rvfh8d4rSQgZcJVdGWB60VvU0HSumiVlnRgr6p7uWhUtqlqCkgiCpAKcRx4ZrQB/gEBboUE2h0GAjYcXQtEOaOs+hcbrPsGYlroIC4+VBolIOLKJoYdnA2A9BD2Y7TiIm26DbIEQiAdJ0cIjyY6F98KiU3U+gTbKj8/COUVk8Z+jps7D06pKhx63IKp788kwcKw2ABzHXAMILpMp+drZMNHS0Iiw/jBcS7ttoxi6zbI7vi+KWoF4yRYk2HHpldmGPI4WwdLScDT8r5QTqRiKJXJkOb1Vtir2li79DpNPUPutvgduc5o2zWHk/C92bN5KHhZFqJe6l0JqA0YbjhOkh3uNUkUCGonl0FrY0Hkf6TBx2knWB2z4L0jUD0AFB7qELQXjVBdGMnyoYK5IRJEc2HChi3+Ye3DsIIBSTPQWyEc1peJrKcV/ExgzyVVpb8ewgkX3cV2XlJ85DasX62KJn1s1TcxwNNZElAod0JXd/I6ztYXSw2v11VGDY1hlGZfffTf7L62KgBnAnrbq8aCAG6Xi5fRWshE7UqSntqiGy4iCJ7PlZ2vzHz9+c8Kw92u1+tOb+IItFDI6TYXiY7HE7arObNqeCsSbH3tm+WYwEtlnSk5mlKXsxW10mOnTsOz1tsJZQbheoimDfrNRxhgx7t0NQyv1k4uFijSSkXyqT+aMcitlO+2u32rrIJfQW6ntMRmGS06xsU2IMm6blcOzvbN2g6oK+9kCMa1X27uw4rLdVQJFAtY6iXI7NnqxZ0L6XWANqltp90KP3+5Q9rytSOVWHHQIPlo6+I/0XF57AFWXVNeZMz1Jjt1hKvMlpVoNnaRYFHmzjOvZ3rg7SnOM6C0rLOFZuZnu3t1mlAhiV33bAf4tDJ/URugJOtJ5nSILJ3JdYJ2aUAvhPfAXorVkls3X21oiCK5IPei8+DHXpdHbVXJpDustxu3TebB8KLM0tSR+MIMMbAhiwqaZjIU0tyGzFVkbEJQyIqOM/vkzXAAvW0FiVPE/GIHE/XcXHQYq7CboMhAJo1XIE3foeia0AaQKwLE2E0qgzZNpcfYMpFw0WYfU2x7pEpFK2cR4NYi079TffSLt1o79fNXk6wGJwiK8ZDhPHaZkM3axDSQhEmaF1bcy9GBPQwTeh5ztPY3geQyeCGzXOPFnriu5rFJW52jqxhmZ5A4ySqCGMSOeE5vV+Td4XWR9LpUUJ4mD3oP9NrL1A55Cvp6Fbbm8JDLLbWw6K30Z30oEaWtQ/Upk6UURXwc2+pKMj4GKQyNRGlSSGzsDooBhnYgPCiiyH3D0quMFLlbLL/wBAR6yTB0EVwpUxsoqi2IhlsjQp7u3lxOaAlnXEFV36EqLw9aPOeWI/EYYYKTdFJA+Xo2PEFHVpk9+ukAovVISoX+bF8Xs5QmcNQuLqLuCHFoHGYFlG6KOppchU8jjGRDOYYekCyA/1znZ37MARPeuUbO2qpVhKND7gwxSIWM9KHuqMqhTRrPkcrr6LL3VbRJNFYQz/m/S2rLJ1ajxNhLeKAKYnLJpt8erQG5ky8yVRGNglk4KFYA11Dp0WRiJO09G6RlTwYQiE4L/gkjnp+93Kyb3fyWycryILdJksofjUQJt6MJiK2gSZ1gc202W0l0DxTVEY2t9J0KtOPa6TcaxpGFjJNH/o7kLxMgzGGs8PIvc0cxcagjGcWtBs2hQplhii7sj9pZEYGOhg6ZY1VMhUxu+I/pgxvQIRC34e7uvAf01y1lnJBQVyJodlgqbn5idB5UK8VqnauYYLio5ZFRnKxhlYU/GQxeo0z7AyKaNLQnZYaTrM+aFtxAU2zg80MnVTc50YwCAMCmgcycIWgW6aBN4ZJI5uDJDHu5qxBhhBf9krPPqcBAeSgCdhBEdsAACAASURBVJdBIWUF5/GO+ZFLhTCZcj/UTcZAOILPCZm+HoTGDiNW0yM+QcPzJWQ1stc5s4x6lyYWNJZp0h1ZFtFIC8w7Bq6rhmQ9+wN7pvRxrqaVs72oitAzg/SKYRyNoHoQfhs3VjfeATXFVV2a4GAMVWaJ6P0M1shVZXCNBEC1EsZToNSsZaRB1J08w0LRASEy1VyKD1HCTmYxkRMyOGNxef3HJgf1XT4otArS0jP4iO348knIc/f1mw0ARhhXBi2fniEGvYBKrD/F0DAYw2yPQUNAxrdJtW9RFrr/sHAwFgKtTcjUlJO0u8KqIVf/4jR79hBlvxLVJIdW/j/DhVzRR6DQ0GuV666j0zsB1o0SIhicK4kBBB4wI5EEAaaTauoMTTBeJ7j6ugM15yf1Oc+lepmdmtSsWEf7FXpGRt/glNeSGB/ZGwNYkEEO6IafwahBjrdeiwYm8ulRzJQsIjXghm3V9z5klfEnWyEeIo/IPq5FlSQ7RSeaABwMmYrQkAnFkPj5gVK5w6rvuGxsbv/slEHnw2t4FYIo9SWYohD2SVEuyYDr22jotHAR/FalHnKaMDWMAd2k8SN2gIZODZM0cExScKByfZs4vHJUSzSN5zWJ1+CwY9OTrXqIcaCL9owm/zPorGy4LBzB88D4Qrb8L/8coCyTHZuT6EyEsmMGAW1UMRBohZSn5dQnEBA1hAwaSoprd5sUqqlgz8i52OFvb3KcbkFDR6NH08IhlFXoXnwRQtMklw03LqYb0AKkMQr28Z6bExwTEdZnFD5wngehqKBSGgoE51dl48oV1amwjhYHFFNW1Uz2Y3e72jZ7SVM72WLP9W5vS2Sv0cFuUAdYSKJidDLVwZ0Nkx8Kurm/WS6TA3RvNyvj3UpNoEM2D2Ys02iDaB5sZjiREo7MAaO2U5skiIUmpIFijK15URNazySE4SBT9kURMaLyhu9II/9wFubaK9dNgxDXQbCGPf+RybxnZLpulOEIh6HnXfmidqocTWghl1juF5MuGjcCfYnSQMs0209PTHopbnE6LKT3qph2Qp1uTqJNJslgWwfaggC7lhFBlJzVIHw8rZomk+vH4VBAg0V3+sLmjc6QJqyy70+7bd1N8RR/+ZuTNIhRfrAffviLZYcP9v7+h3XXLzZ3ndV1Ypdxtrz5YE1V2fcfztZe36ypMayhqB1swF00RWN41Pe/vL/a8fjBYnRaDHG6m5rtCOrZPEsbhrYOSlxVIG73gwfa9XC/KUtujiq5PDZVZJf7oJB3DE/ynFn0KjMgaCxjzzCCPeBmaXqwS7+qcTo+ESOTWz8ykDnYzz9/sun1X8hrUNFF+9SPk4qt706LdFvvPc8sDRa029bqjGfen+M0eVGItC04xSZW1oV0cQQuD1GhhvipMtuHq/327hRB0ONhCCYoyuxjm13s/XKzTx+f7G+/x83UNFi4U9RSPE2YPIHUglaNFs2NooZwqqR1HvPGttvdzieiVfh8HMBH+/b14toGcq62zfqxt+p4snmiQL/LaGvdO2uKk8Xpwdb1btN4s2tX2vmE6B/3afRiiY36Z/ZAqIo0eJtd71+tOn4vCg6fY01nSxSbg3YER77Ebm1r7W3QgXM4FVY1B/v1j0n6axBfaGkHXFFXDFVAKQn+rpWLhfkZbn95jCkJxTxajYNy0ChioQDJ3ZTPWBe2zoNNxGLcMW5BmkDzw1Dtiu2RbfPVhstqVp5lYJYh7kFxxl6AwzL9YJ5b1eSW5EghOhvXTIXlllaiujL6+nolcD14DfI8F5VFep/E1vEueY6GOwpld70RTfU4+vCJwon9ZtpyUVKFBVHUkZHYbVafuOfuppyW6JYiFUMSd0IXBiHdoLJG1uS53WjIQwE4LbskGhlB4xzQKZVGYVO22VF0VWIkPqipLed3GZqcapz5KtGh68gNZXDDPB9YExT07qzHs6l7nVOMdpYstemdPQ3KJ+57Y9t616CL/dCHoGjycSxGb53a0jMZ54Tw3E32dzJPMTmB/oZOsUXnKeeYoOlTvnAphkBnhXU9Tms0ErHd0XiRZ0csCFpaKPJyX3c3Q874YdhtL3Ffd4fxUdTczXY0sAwkekcte85VuV5SdC7aTzgzZqbsxIDR5nFG09VQswkBdRSTIk4FnBwLmdGF3EkZXTiqQJMk051ktesCfQv21+DmR6q6gq5QUTxeO7E2Cg0gSP8p7LgO0ryV+2j9gqEFqB4NEY0Gzx9cUAp2UJBZZyJmVrV0iZzFpTteB2TaGBDIYR59JsmsFHaDhgV3UOqANOHoih6NQpOBLkhqUp2tmm+Wsz8yaFNT4fmGNJNQ2tAYopk7p7AcYG2gM+ZMzBWkXqSrqO0Ma3F3Zu8rMPtIY2tk7pRpH8AplgiUnPutPMLcFtF9CaQnTic4E2sMxqCA9YjrJ3sMemTYAgcrD8R+9dJ3T1Mud949Qp9Hg2MGH1PukQzb5I7M8w8NFjQ7tkTNC6g/tEYGj45kVwxbYsx+8JWg0eNzzBavLHYc252OqPE/zAmc05EWsJfEuPHv1oKYqxtxphlaa9WNckMN2nualwxWHNmOPHel9Suax8niCVMumhU3NKEJwaymIW+UdRE3Yhhw5lKTQVXeJ5xZ3f2U2hm2HEZ9mL4xSOR51Prkido6DTdA9uXpQZ0VJdLS4+ZPz6raiLMCyUNRW0TsGgyCxPWUcnNVbZ9ogEl0h7JOef7nUc7WGgdGnFns+RqLqVaFfs8GtXaYbMGscPBkSmEi5RbJ3MfPQOjxPAMPfxP2N8dxPTtFSYrad702ZMgGWAQ4QQMp9g5ADPUeRlIywnatCOsdS6g7TALGTThlgwAGnTDMryXdFe2GWhxHdun91dcIthFCyOuDYHr2467zU8wBDNEUsfPvPQm/o5gV6ieBGR4rCBAiujsOz4A66Eij1Aa0+qC2JcxIhtagkiHRQmoPBvSb2Dqi/SLPq0uxO/v3VxtxKYeRImnWbGmKMQ6jx82yPbLn2uy//Ne/t3/51zf77Y9v7tAK45T1zgCLOhi9PBRfEGYM5CjzBV5Bg8+BzT3ZIji+RmVZ7jRfLFCPUXA9mIIrQzHuVsGOQPqUy5ssUVXh82LHHC6O03nQGHoDBu0PJE/TrRCECbXInTnN6kOjhuX6dvGQVqZ0el1vNDV1krPYosXK5qEGFKRKekpHIVnYjiaCWg7aNB9TEVBUXIYUeDy68Y3cTTGdIa+vx90PGinUCmg7HCg0v67D4b3FwVcG5CoHVgorbbpjrwdYTUaPHsGpudxsGgQmNkI4eQBwmJKtM2grkx3PvOFaawKtvconRVxPbLs57aGEKXQZLrQ42Bx+ULY4LH3y6FIjjz9RpEUMRcvd4Iq00PfzR8EbRdEWgO0l9vVFygbj/Ga/rgoSnSf7dMhFu7zeJ8sIbE8ra29XvaYQXgU3Mk2iIcdC263OQSgxelFWHFNYaAFC9bA1r+RWKARZhwpoMVN7pzHzoAi7ZUNg+kRjTgGia4PGz7Mh9T10CPLcTNo8Hki5XPgkEwiaRQ0dfKLM4SOCrKh0Ht3B1EqRHC5m+TMcGZMH8cWhdYoGh5moT9OqaFdGGU0KZfkPRw6JwtIGDeCgIoDCkaw1imjmyGUxW65e1gNl44qpe2H99WZ/+9PRinSxpsls6FqfvEexnT4UfphrElzZdx9K+/LL70JAfvzs03DLj3Y4Pdnp5W/sev2rLaA6HVPJxeL6gyXVwZ6fnkQ3qsvM+vbNzRg2pnx3+/zDf1BI/Tp3Mo+S9FMTKa7HIHqtzUQGEF2xWtd5WDrusBiCoA/F8awfdlFs2xFqL+scE5nIjodGz877FWRwso9P36kobSqQfiISZkuKswwTQP2gibLmmf5CUzo3ZFeBbINmwfrh9Cus7zj8aHBPriXgsN8nNWCghSBXaHGZenv8JocnzewoQ5Dn5ycNnqAIgjZjUtJfadRYD4t1k+fKHapSqCF3mrzJvnuTmc6CvpHJdlnqukC55nNkGRNzaDEgSbN102RVU8v05e2tt48vZ7lf9iPIIeYkuzVF7lTg+S6Uj5eS9l7ZkQru0sSZpuxQsx7e7fUdoxTXWDq9kP2QoQmnDpN+fyagP7vmqLJ56jyviwkviMh604E+bUQUFEIbMJViL+p7359A1EAU9zm15sADwd492jCBwlMWwi4g5xLHYbIYuZ7u5EzPQSMGmkAjIYojhQ4HOcXTuugcWbbRho4D9GK34eCZWJjYxLOClrnuAwevnCeIfUksaU7SE63DXUO3tIF6zeTu3abtaH90qT0Vo8yvtPdsGFnNQhZBCw0tElNiTfFiu99c68HBL5oP16nEGedk4/s3PZMbbnXS0DkNSdEwW2RNgXGYxwhw+O+BSULTy1ZblZyXTO5BQHyoqMiHZbSK54BiS/b4kWVYus8LufHKHC1HwrTpSXFibuCBiP6mmKt51nMo/de+W1MxEN7kbixTGK7/RJkeTCySStcDoxlQCwpGik/ceDEogiGBaRQaPoZQDy8EGr6iWG0eyDamUA7xXoEFQ3C66/ASawe0oLic7jaSW6bYiNiuGF6gI6VhE1fXY7aGzSmIFFRk1bH3D9QXXDvuK4HfwURORZsMXWgOKUL53u5ujNmGaLqRm5K4+ZqvMYxDVA7iYMhwmwJSgjE/Px/n6CP3mZa6OJYaOEJlFjpDkHpKfcA+wNQeCUygowk1cQ3WxwJd0mLXkc/K3kYT6TR/mmSCFmj+yEhEjwidLwMNoiYBRYpATrzOkuO3y0qV3aitD/2ectyglsky31BLQxhlCI2OsMRLAvQM7TxoVzRbQ5A9Z2JMtAWaVhJScAN2MzMPBefs9Ly6nKaFc4o/o4FKZIMkeh3fm9fSGWjQx0GH0NBSs4HasjeS+RrLzIfmsuS+SG4KkwkX9eBYCluIwhw5CDic9F4gkq5VY292FpYHzaMPcyZcYjNyF9y3MVZMPVuz121FJ4uB0Srzn5G5O0U7tRsUamUSQ1ddZKJUcI6GjFT0aj2eC8pPdPMUUKhp6zSgwt0eOjLNWc1QGmad6l9otZuNmC9l3HvqGZBbj8FgP1Pcj6i7q6i2yqSG7QV7QXTtxJ2EpelkvTKQiaxOnc3EYIV7BkjCd4LeDMUTSQ5DHf4MFI1BDS6yAl0IupcRTCbn2pLrSq0NQMFzAm1UNRvPEL8L0w9Eke2Wc0XKOf2FBk+WX7DjqpPVc291ldiFDOO8trlt9cxGoNDUD+zzuLDyWYx4KjS2FK6ZpVlk58pzXBeGxdxLzO2KWFE8zx8au98Hu1xhPXjNK7ahaOybJQwTY/YiXGmJ5+BfMSdigMD6wHAMbxE8UDjDCiMekCEGe0iJPpG6sag1VCjWToyKVQ0mg09YCUiWMGpiODTpGnF9VMNpZsB+QHTcKGADpNsJojTE1Nse78dFVM0nyq9aYk8gwByM9VW4hwd+AAyqYQ2wR6lm536CerMJgYAr2oW9jqEPqDtP5WB7BIWJajTcO4Acl6o7YCewY7Nz6ZnZv14w5nMZGesOIx71etI+e6/AIM3Vbk5wFb2afa/IclXZcthhY6UheXSI/4eT6gOhEpIWAocp1pkWPcxixKuVCMKjHBTuHpoZmQKALIEI0GxyALAwyTLCinka1czJfSmJJdrnIQFJA5ameVDwbd2ocfHDG9dYz5xRkxtiR/imXFzoPugOKLq1ydPkAMH76SAKKt8a9ySmzjQumGOwKVLoEk3hAffQ9NjM3V0ryXObxKF2PjjfGcgZuJ4iSQ5cgt1d8EyxpAb6z/xMR3cFQYsV4dx4AWLSHkE1YnOT3Z+71gk981EQTSKTfKGzbGAhAxGzIDK7hArTQIb7tymomUbLyeByYw1Btvw7D5lHXrgom0m8NC+8V7TY33x31iTm//v1Zs8fP6s4u1ze5SDINAL6CdpJyQOhhnga7J9IqxpCGQS4VpKGgMZEZF2Jlr0B5QATzUjDB1ddcGEoYvXL0jfyuu6+JtQ15GO6SZFrRjQxCg55+hzqkTl8woBElFYeSglDdQDJITc0kJqfySwquOaCToT16/oWDiB+39FCWUQnkZ0Sk/axrJ3uUREdsdzk8Id9NnRLomUaDHYqjC24z4Uazm9vg0XrYJ+eans6Qo+mmR78oMXYojnZ8VzYylotjgoRxnns5cNZpgdLT57mbM+nxuoP31t7v6FSlS4HOvKtX+3lx7+1H777bF9/+1XFeHd99dDoNLdffvnVvv/xJ021bG21XjXzgaLNqRHPcistsUzd/SC69bM1xw829711c2sFaHdCQVopTypKT2o402K17kpDSDBwbO83Ikl2OzTuXEZwsiPAIO/oVFO731pLpa0IwxzmhkRPUAjHpdwLtwVXTjSNiY39zaLipAFGskIn3+2Pbxc3eKJRCFEuZGAxuVeDA00Go5+IGB3PfBLXP8NhdrNT6ZpFDIkGBXsXMtKg7edYpJFLIjceI4dyiXCxpVnuRDPxLDB00aTcg77RRFf8o7IOQcqipJJRD/TRbXqzPGs8uiiB9kJsAYeYB3ujdSSHE9vtyx3dIw6+V5nWMBxbQMekHSFLEBTRKdZcL2jFXYsoFfMtTC5m7a051C6iWrqrZQXvBUWGgwlzClx7K5nRyDEaSsw62tRjH55Ye19lTKAJdlJZfTpZtLTWUTwwDJpL1/JoUEW8FrQYUDvcDxkkeZPKJJ+ywiN1ErtcJtuG1g0ZQC0plvPMxjnERy2pNE2HgtfebctONg3vKky2CUMEGCo0nrP1S2SXMbfvT+jkFxu6xJ4+/2TXr38VbU+5mFFuHYMrhkElaw99VGr9Dedb+UWIIitEbejcDGR2KvwwFyoahT7SRMvuHiQ/FgWJogfJArQ7GhjWGFR6DUVBbVSO+X4l5o9olAwCaEqcUsmxqEgdEDYG6ujK88IKG6zUgNbPGZpBHA1FD4MbbrFo0+sIo8gsqaB4lUIMkAagq86jm5sLrWgincKFRhb5CZPwNKvhotoEmhsXHrGRQ5HfrbuQ1QlCxfJ2E40tb6wdeR5AQty1V2ZoGlL5WQmKyjMAW4UmnsIF9IvznvvPMyNZHnr81M+/GfQvmmT5D54OkkrTRb5jNLSuUZXLuQ9QJgaPUMsYmGDwJj0YF6F0CUKgxiqyg24DN3SXWbpJDq8tLX5hVYGagM/gjZVCwyW78OZOaYWhUWVv8cxNgtPZI9BB71ZGk9aAWhD2hYR8R9fWx8vgSKPkK4S3u5ESww6RtpSZ50Y7rD0KXyivDGSnKLcC4q9yYWmSMg3b0N7xsxUNJJEOchzGiRUt3mxFyLDjDvFdRS3n2kpeo0rQB8CSd3jzjVMrCClrltrrTxSXdbGOVtmk6BreN+L5iEE5cfgvbJsma6lPU5pmaiWvQeSbR+0RIgKEd3FmoVvPWIOZMomdLuXO+wz0eV4YIkuXCJsquNnzOQEoqB+g9lP4U9BD+07r2vpx1XfEfKlnOEIDoZrBA9cZ9jJspHlQbMZmhuG1IieCEzxoEs0ndStfgLUop1yuj0pLfna1bt3tCbmHJEjBSBFTFA+IlPZbYwflSVKn0ITTqMJ28LXlJoSeU7qAqnM/acpZo2oXXL4gijqDIIYuIL04zEoiBvZLHuAaNJUU3ZUN66wzQJT3kJ+ps1VGQWQG0ki6Q3oyj4oSCRwBW3Hmx09E7kRo7A5CwKucJo5mnAEoZkDsY6xJAu+5ZzTN6K0ZzHkCgntMmOeC4p8gtUhiC7rAHZQQhheaarJw3f1YDqeYTVLXc894VomTAvgJpp8bfcbCIAGPCq4t+wqgE5TRwk03ieqDFsqa4vNheCW6OGtz0T2QPIwGUhPrRIOtKl5sBsgQCuxGYIBP2suV/+4ofLa1ttGsyqASCqxaFB9icm1k2e7eK3QzDIbUF2jI4GZR9FRaInI7hiXp+ZJIQtjr5SBMbAz6SUpn3I0Z1QGgLbIiU4Qcv4uEiexnAXkW2akijxWJEJR2R4XZd/gmrEd46jqDZPuB/hO6uXu2YNhDnxNVJTGegdMiZqNDzFI6/tnw/DvFUe6r+mVvEtSjaEeJraLgcysYTf14aGRDKwjaYWiaHw5Kfp8LxabGZDuvEI35++C6CTrIhEso10P7J967myHoIGJyFaJHaESkOcC9Ms9Fq2VySRaLGsw810XWQYsNdUAenavi9BoeZHSgfKd7e/HJMxPLIIp3swP4x5WMRWTkAn1C1t2+8aIjkdkLAyneSzcArjOTKCYKrvUUghoCcnXMhqbLUURCm/1ntJVDdwENDCYxfDf9vqJMaMLcIZflqQeGbEtoCiC2KiyC3bLCmXM18hxUGF6o6VfOj0eisDh8WMAhiQvmbhUF2R5ZL4QYLYFMnGWyxO/yed0AB3QC5MXzRGcKB02/3XXXX5sGmc/vluYBO5WYPefw0Z/5sOGhW9E+HbS4/jxB1fCQWl0LSmah1Ey83LXNvZE4/LyRpVkUysoggGKY3KNhEpdenxVtU0AfeW2ozTIfClQP6QC0sB2JB21hHbGZ16zpaLMTyN4xseeGzzDb8fRsGw2ULXYozBqczpa76HtCUHkY58nq48F+/4rwfbGnQyGtH1pPoYoR95nDIrXPPzxrc8YoJR1e7VygjTzpoF2Hd2X95cVu5dMn6T1iG/Q9zh9+sK/vrf3081+szAmunY00k+u331WE8OwR10GIrWJ1oEE1BxWJU3uz4/nJN19RcKBh4DaMXfloGbpHNre1F7W2zFbLisp6aXOx98Y9DPomzyqHNNNx3Pigbm2WcxjJXAu30cKGzXMaZQAPspll0hT2l9ae6sgONREQpREDC0WVqTwU0gUXTcLtQcC3xdr7IOoVonTQTT+/06CB2UOWKJM5JpKrHFTZs+gK0E9V9UmbJI1OSVEstBJ0Mbdjtti1H2xmKEByXTEpDPh12O1jU9gwtT7gEdUoU8wPLADbaOpiizNoyJnZdHFHvtVs2NGsuPsfmkyo33sMu+GAub4ovfPQ2piUypJknxFVfL5YDBIorS9NIQfhUdRZUDXtDwprx5MwyAgUku3o1txfraqYnLoLME2yMwDQbgxWHE829aAfUIA5Ajnh+V+mz7iXrnZ7B5UufZ0sN5tY86ztdVfDbPmzUKZo+Gb9HcdR3GhnxZ30w2b3G5mPmH9QzG66b7f3zarGbICBlaP7jGUqRdwUB2+/7PbUQCMsFB8DO4V9CNowxbD2/im2fp7sNkf2UrlLNdSkjz/9nd1//8Xm4SrH2U5NtxezYmei/8M8hqKCYm7hziRqluOSvMhUwxsmb9/6Wg1AnjM0hWKOkQqusIWYI+/vF0XlYHY23cgRDZIQ7Vt+LPLGXC/YGjoPo0JxIVCQkpKVAMLG9QGFZzLOZy1IsQzZawzZSiszhnGTVeVm60STG9n5BHUOAxAij5x6R+NKcdYPsR2bXQMOtGNsvjSh6DZlFJJCmWJtmL2/taJIHU8E0nvDQUPPeXK7+9nGOYWVJg0u0S0UoxDG+gnKJrmWhHO7CyYh9dQGjAkxr9oZnMi1mbEXJDJHBAuZVnjMQsbfanjQSHI+UV+41tDLEairhcUUSSA2KnA977cL561iQoRMuSuhBrgUvEmmfUmyGJ0f7j7PmUgo+yiaLSHh6EFpjNwEh780wGE4qDBxX2eK0MAwjmgu0Fwh87gfu9GfkBu5uUKLvur8yBm6wapKU+sYsCtrDfQGpBwEFyqyR0wlyyC2FCd8sRO7Udp1nQ0lAgceaDrfrZwnSw9uVAbadzoUlnGm7bxfyBkUp9kRX0VsMCRguJSjGeOspgGapBOXr4BG/7BwEtd3okvlnNpbm6dKiAvPDUNaXJ9VJC8gZsSSmCIwoLjCHiCKQHsaqEjQwOZcw9U1yUWVWYeJmfyrPMoiKFnVwPBcKpqHkpj1EyI/OEvVYMrHiaZt1jCRDoV9W9ef2CHQfg1gfHhYwOCg/qiO1vawcZBq+PADtEvIDJNVmgLun/5sVVbiSFyaGnx+BlTMUYFHzjQDMiI0vFHdrMIEELovFBNQV92QTfdQOZLkd3NVQLUhShCBhyuzbhe620gRTHLbjyI7oBWONrsszl5T7bkkolqrJgoRcoAxcnSgNoIKTX1MLZulbnS2ujyJ5kpRPPOk/YNhM7TUKc7tGJrYob9bJ8SttIymVUgVYACdAKaLDN5ISPFakLUxIwjUMnX5UhLMtRjK0xQxWNF3kquqJuhCv2ngpQLMcfQmqgtt/uJspOIoR1aeTQAKVhMNPmsgFT07NCrqVdyfhaGMDL30yXC59pg+8nkBrWC4qMEVo8DBG2oZSco5L3JYV7CB/HOoPqTWh71ClCD1GzIPoYaeU6/1kaGbJyaqcIAp1BIMPSW/05px40l5c4hSD3hF48Xz5xnnsN5caOPmOhpocOlk6hRZirxLmeh+PzxPkr2EYRN7C4xLH96nuF2LAsnZ58isjDZldOWgIXWhDI7E4ONdMdEpa90WbYSiBLJBet7e/xnDof8emiRfjm5EIwCWVxCND459pQnPEqYDTl9Gh5HZRsj56SQLXSa1Em8Dl4di3B3WYqvVyGApTq4aAmq+OI5+XHBvVoF4obdR/DoNFc3PZv002g+fv/MMQlE+oYh58DzTb+kTU0wiajU4buXtDQrIH5sMF5yHWtPBIhVqhOaRxrTltZiSMtXcCNCuQ+wHTUgwHRLVDKqRu2+JDqzGOzwUoG5YOpeVHshx9AxIgWkIjkMBx2UGQQWrBV0QKvl4iAKtQJRdhLCaHOI86NRfCnZZjbMZ0+gocgSnRGiB5HfhFoYRBJPfRYcqNEShQBKEQynjd2n2PfqCA9nZeX7vmcSp4VP8CQWWI4qgViB4CKo1RJAo3fOA5L4bZhTBY9VNMUB2pWVxMx/PpXQYXYi4EEKozZgs1cqH89EM1GRoz3DNPSrFUfJHRiZT6sBnh04390IzoB33hJMHNy1tWEIVPTDaUUmeBceAo6B5QwAAIABJREFUQYSgGKjB57DgjXDMUu4SB+9kL0SOZJud61jNGGAe4eg0g2hNQCKhhBDNgRsjk3xN0CpMnhDOdzq0x56mpbJDnSoXMcqJrrjb88fGTi8f7XzI7fd/+82+/3y2Gg1lPNncvnmjnKwKjBXlRChZY1n1LCrO330+Wi7TJwYxg3W3N91/KBHn4wdblrtleaUomOr5P9jXr682fvsnO59ebJ4u1t5bTcSP5++UdbUMrVWH2u7doAKj3xp7esK9F6opxBWoeVfp0IZtsLnFEXW2fqstL0Y7Nh9tunsjEdlgkxXWj7OoQeRQbuh+oW0UJ+vuNNdsxhC/KPfJxRusyAtr200a38MRjWkI/2YNhfD3biQmJLZz3Si0nHvddb3WKoUWmsF9fbUkrqWfHNbebdIxIiBWIIUOZ9Z2vUVLbmXSil4ySaNMVl5hdwWoQ9mDbjkpKoTQ8AWb/rjUGoSiyl4CLeypOarZEfWGgHHL1ThfWo9RItCdvatozlZk7vipYcPhZJhTt8PdygwaPtotHO+c7sygYRx70cf2vBa1TRT9ZbCPz1BC5VigJg5ttqz8Z3Q8rfTJmx3DVNrjYjgMoXc9hlYURtwjLMIhmo0jUSkMEpw6GCcHuTTyrJIJlsWTEHMNnNpvokriDLqxV6SxvV52ay+rO6ximHO7aooryldDaD3vPwvpV6g0RSs6w4X9NbHikFvfdtb3uzUNAwGagtEzZeNKh/ZvxJ5kg5XEciCvkA6GIQJXnQzbSUWmdDtouu8g3bsonGhI7j37CfthZtGxtrjvDEkPlMpWk+KQJax4C5A30CGnPUIPzTOo37M0NBTdcvX2BFmhduyjxJxo78eIiLsY7fbxw0l6l2LrLGtq7bHl1oZ4CvTlm74XBXBac929mEij3taF4i22goHRQi5rreYfYyPX/zBRYV0O+h4fvv/R3n77VTrbboRiDsKKEQ+O5bn98vtXm9bCfv4BF+mb06KDtufSsb+D/ETWd46CzGQvomladut7/7bozaAg31uC752h5NIYBiippURSsDbl/BuL+sn5xzUCsYI1QTeL0R/5wjqDGIRSPFEkcRRJ/weC5cWn7mqa2OvyoGDBB6cI2qRZpNgiLw6Un2bDo6C8vkG3qEikAQMx4negrPrwWmZtyoxzsxNFNsg9MXUzD+UOu3ES0gVFw2rQKbt4Pzu3yDoihxacr1mvuGlyPpXWwmhQvejmQpxBDColeiATG5OZYKjHnkxUzOtAk+FmfBT/A+uDQpvribNzlNmh2K1mb5OkxA3sHAX0XGNMCmE4pBO0PY8boZCsIobFMI12aTRZaXyPTHEsGH9limMa+5hQRDUi1AtEDXCIMpCR9EQujrvop5yNUEvHmOdo1GBVmtLI7JgTucTQ0e8NQ3naDjUxkv/II9UWNVmUWx5cP0hDiCES18DNG9kT0dfRgGp4zUfCi4FBHeiNihq0hK6nAwGO6qN1/WLZ2lnBUPC+yqSGgUUcEf1WBm29GxXhzRvHpX6XYr2fyRbFrIR75rF0vDO105yYHZEh8auKc+D++uCFQa1qGkXReaQLNVY2LfIjKGLu3WI3O7pUbCaHOFc9XSceX9fjICtqvJsiIRFheDPixo0eWMiViaG2ZrVlONgvRHLh8L1bNMG2wf01UmMMnVTsL9U9rPPMjjH+D7n1w130zyk9WIWLLWCKJEMPVh1yCF7f61B5x6jWgt3jlEm5GHNeL6Mo0KCm8qgAiROhEd27e0yAhou6qdgZf45pUqHHuvkazA+PDZpgZEgTjimO9w0y/oRhg0mNjLucbeYYBTWDR0xJi8/zsM+W8iwjj4MJRB6oEEQazSA3AcWlytFlpVl1uihrHHlEBcNSezP1a2FxQoyeS+Q08FxX6zUgfNDVPaeVGoRPLwRXgJGE2Z6CMDA8pO9C848Ddue5xkLcua4OYm0FfhDuwEoN6xxHp/UyUOK5cg8UnGJ9YBrGYn8aRGF+yXfm2sojIAB61LxRTjUrUNH50E439CmWKH5CId3FTOBQ4OwK0YGDDV1DzEduDuuBo9l1erLEVTMUqYGDdkPxjy7w4YLGpiweu8KTnWsPjQ30QeHMynl1+oZc1KWT4iFwhArOOwuRIp2imXgONm0d+dtkDcYCy2pD3wd6JeYZtR2OZ00V79eLqEFYootOyWGE4FmcepCo3Ib27m50RaHXIgoQrbY31Exu3EFMukoFIOOExVTJEVemCgokznxCRVA7hTsXlAVMcQe1xSM8/DV1EAX7Y/GeNTUJfOSHA6oOMTQirjFkU6VpxQRFFE9hoDQRuZ3qwsa+90k67yB0prQRus9AwQwqjsYkliMfyC9PGjM+3Xc2PBhADAKC9T18e64XKB6omOivvHZCE9Q7KhjcTV13GkySfJAiHYoOYk3yKMbJPwrTD1Yh0zVQK6HY3hiWhMcT8H27u9kwk0/ccpnSKjzaxyFCzEIupMx+oBzIHdIjMvg8TLTQmslEhz/jvaUFhqrjzr9MKnFXJESWoodmFzoJJg01wdEU0LrHZp+y3U5VbMmhEHWwzhZpgPK00oQ22e5yjTxo0khgcWY1rq3kompDwUQjsS+/vlqc1fb9x1I5iVvc2bc/Lvby+Qf7+OnZkrmzS8shudinU2J5yYSJfL3cmufvRZV8/f2ftGG8toAVL3Z+frYfnhINTv76yxc7HRY7FlBdaGqIZwBFTezl04+ivbX9q60DtMdvdqxr5VbieojY/vn5oGiK6/XNyiKyovlsff9u3bZbO5+toxgb7qLP/vic2acPR4vW1tTIRbm9dbm9fXm1p89nq5K7VflBlNJB0RRPduk6O1ZQS9BF+CS+ISdW+wD0t7ulERoz6FmV9eNda5mGkbU/ytDD7Boy26CE8uxWZWK316vFVSOkxekljXWvf7VTcxAyvaw3xbCMN7IlcSYtRTe7jbO9o1s8um6LRuXDOZMpxrQf7L1dtZFziHfD7/ZUgaKwh+CTsVg/tLZGCN4Lu1/fVTDSpCQUaONm1RHDCwqTxuaFBhUktrZRjnoMNXKhiw00xLmQvud2+yJjGzSLOFBGCZ9nsy9vg+XxIjovJj0I5YmyoBhmfY8YlBSxda9MhG9W1JSTuQLWFwXl4WxM8e7mJMgWmV8xXIMOTcXPEIoDXaHRIGGi+fLMOWuDCJ9hIqt3tfLwyabpYuvAwbjb+9dXNb6UQm9vo2V5LT3kDPWK/R2aFhb1ySoKKZoh9uFkZ590oy3s51MCy6kh5rtoz551Cqu5l+PznDaAtfY2HxRRc652K6rIuhGTHDLKPOJinKGWtrYumaHh0z4xe3QHBSCaXvYmHDOxpj+lowYRUPXYJqHv0myPI0WS562iF0bvNBCzxL6ODkdlJiB37q+9ztYOOF6iFYit1DCYyA2zMp2tbiLX10+tG4zZbKcUCthuWY0XQG4FUR0bwypcXDs1vDmN1npxkwrOI8Lmie+QHXuuwSB0XtFRacCWyJrTiw3tq8yyOM9gFExWWVp9sH/+X1frb+/2Uq12xASkqfTc0SDObWfjktk2eRn/Rhg8+7bcAN2MZxxcNtHC8ti4pt6gUTBxH/lVCkNy46rno80EnH+72ZW9SQYwkZUYjkAUkqEZ1xgdmKkhUr6k9HDcOyIlpM6SC6ncNqPNBuisGPDJbIfRGgiROzuC6s0glakXiejvGOwk0Ff3yN563FI5F51WDAIPtdodv6EcrooZEvmYwW3waovRGcep8qOhmNcY4xRoAVO7g2KHrD7Ru2kzML7CqItgzrbVa7EHwd7NJpdb5BSfsKD22RqygZEZCDYHEWYtOptI/BMQdXKKLbX3EVZPIQ0kIfKcaUQsFRTbPDTUJcGhE3SsLBsDXUJHSWFaRhjyMSjhFzPr+9EOGhTFNqYgs6totRPmI9xYah8Z0SSiLHNPaM6kCisSG+PC6bCTN3aKQ6ATp0aIPD+PRoKzk+cdCYUGy9KPBWnLiuFgonMDCiO0SlU3CUPI3O4rGBB7rAoerZcFZ2joxRjtyCiPZo0BQGQljTfP5bg4HdB4/1SNwjy+WcxeL9pl4kZnoaF251OyeInbwT16tEExLLNtGaI29iwMfmDicB88+ou9LNo70RFbZe7BlMvsFHISxx2a82qEL2QL41Wnc4LmkzVLQ4I+lWfnOsdWpZhQ3fQ88r2ErEP3DDpirZU4t+JQWX9987iJuJbJkHRxoPCiRyNNCrEZXCOi4ESxFjSq6DJon6I207AwHCqOGpJYRxwQBm0AH250qfxYmiOaa35a8izPtaXO0nPHsJTGW1IkOubaVpC9pLJ4oUnObKaOmjFcGyxqzsYkVSmxZS1E99aHCLKsVhMP02frYFTtyoXmpkorHOJFZGRWRfb0fJCr862dxKog/qrrFhtZJ9R2yyBHX1FYYU6pR/BwOuWTyyWXNe7OzYSn8e2nmdrNG29gKvog9P5Imfbe2QrcH55WnHrFhQjaYy50pv4ntQWmma6VuzLDxBCLRJR9QK7EWsnUYBfSe6HD5DlhiMlQkjUujo3+Arijf2KgLbflgqxIGshN+mbkNN1AD+FGW6AzsG/EnFAMG2cJ4MBG5nK9e0BkaA+BHoMeyYtud690ZMaRHe/XAx1KpiX+xTyYHjGot5n8OW9KA8pGApoouibwLoL4RzahXFN5iClaMKsJNEs+IN29DK5AJAnZdrdVN4lxd1O6de0RITRe2T2aKKBBAunLvdkEVXQoVRmSCqUOGSo8CKAY0N1SaHnoEPpOCAe8C7mjzrOVZekQuExnaDaczqHJh3LwXBsnHYTsu7GShtO+qYEUBQSdaZLYAOVFEzex5kUVET2Y/2NSArzMd+H7ozOSliTcgwx3Tt+U+WzoPfjMyrniPZhgMDGAdpqkdiwdFeIBARGtCmjClb3f7mroNZdj2svfTMUI5A6vQdMAkUr00bAZKBRV6LPrGnRN+GwgyjTkaoSDzpCHRoZIKqldpxImctyDP3O8eEhYc1wnpiKgFKGJdJ2u898fNGAtaHQh0s44WqtNDfqRkE/fqJy+GvRTnC/h/jklAjrPbkvQlfKzoOc8cA+NpCZUYSLIlJPrQJFD4UGxkYsCwoCgtk/1YKcm9aJ8Xq3KFxXxoEcvTxj4VVrnZD++vy3Wr6P9/X/8bP0d3Zj/3trdbYtpcjDTweSHIj6zDktxHCSlqYwsn2/24ZRZVp3lckeD/z/+5z/af/+//sGS9t/s08eTRc2P9sd7L/e2l+eDnYrCbu1XK/NUkRy396uNfLaPn+16u2jAs400Lzh6pWboi3QYiUjhA4ZotmlxS+8d2wamsayBJLc/bpg35JbwezFdC8VtY+l6t6Ms3eSmIr7DZeBIvNixPste+zYMCqwHveBeYjqAW1269tYc2QRru3XOGoCyOQ2uvwPtJQJl6q9BlE4tgu7YTQU44IY5sXtHSP2k4h6OP6YMUErf3n6xPHu249nXDghbe3mzHz6cpIvoFs8R24evyrhkV5y2zJ6PGGpN1i6gjIsdRA3Z7N7d7NjUauLebjxHudxuuV4MZ0QvSRL7eiMugkL+oH/vxquoaJ6jCyUfzWNmt0tveX3mXZX3pak1uJziJSimnZ6qqS1ubmjSiPnAQlwGHbsaMybGcticN7vcpdyycwO1DQsG1+hOS6tnfWJMvk8qCi4Twy6e3c0OTWPLhL62sg3cNPZDa1nckIiJ/so1SnG5xnSA/Q1Gyd1sxtjl6rm/5ITtq92vg7Ut9NRNZjGKaGIIn3JSeGP8XHmDxbVAOUBe5aFKrVdGWGSHij04kS5xJqqDQR6T0upg3a2zt54zYpOjIC8eGcgalCNorpPNM8wTDlrMmkJDYtjx8jMgbZN1xFBQPo+rFVCQ0cRx1aFj4nILc4CA98FsQ0aMxoVGJmZAR8GeK5qC44LCjrWh4hsTCZgZ7O9MpOfFqioWbY4R4vMxsWkB4d2tKmmSiWzAfY+9zvc9dKwyxKE5wIiHggnEd1ysaJhQV7btN2uaJ+sGpt+jcp+nsVUTLZpzmNcRn8BEnEKboczbZbAvN874yJ7S3g4VQ75Cg9txA11wV1Io48QiDFCjcVMujrZMnU24deOICzI7LrYlhVxqpVWCpI9G6z5ZdQCh9z2e68JzJQ2bHLOhNPrgz5kVDKqczZOA1COr0PL3zOoxkMwomTh7afAmHa2wmdAuuWOrilz0xhqWexPBsFJUcgxtitzqaLfbrRWySXOh5gO9kfR3XjPh5sg6oN5xFpsPRBNQI1wiU9fSHzmzKa5lnEdR6Q7saLU8I3KzlnvbFDbdO6fEFqUcvsGPJQeR/oo/27WnCxUBAxQFBwrjrIZKbooMW1YkFKwzEOlMTrY58T7Y/LPHSwbE9/a6gTWvwRFGK9Icc7ajmaR28TpPUScTGnFqBULjceBm+M1QqJRsge8F1TLKU+nDncEE9W7zJpiCnAY3Ax3z9bpExHaAOMsMQrEDvA81IAsNmrALg1yTRa3J5+uQXWBqBUuNMQ+DGyJnMEAqSgEFUGiJGmFo69cRZ25qVZw2iTKILE+OtvNMDVePepDeFodxpCjf9J5jBPMCN32MGVmXVBCsLKdm8zkBR6CQ4oa7onNz2Zk3kMhtMTEiBitQCre91t5JEbzCJoGdtt61X6GBH4PmDaQTJpmOZblBM9RwM343oPL4C9mcYO6kWsczKmVspYQdZwJw/R2tcodalwTB9WD3V/WsYcbO/g4MATpOrYXWmYxl1kMwJQSVEyUWaRAAzjI4KCAvFAeXYNQwCVnLo/bUiFgt6kUaUWWGEkmCYRjGjQxSCw2W+JwontG1T2smjwFlpcJq6XF2deadoqIyXJ9dMuNQVKTB1kokCnssdWXV2NreLYaT7K6IiqwCpGGIyZCcK0j8hWAL6vqQBy4XXpovzLjQpTKEmBmy+rUmvg5kj8gf6hyaL3SanF2cwfregDw06riscv0UV+Kou6LM1Mk4qKY9jZ6IKCYhfzSaINzcQ44yEDU3J13oFzx216mypETwvC2wmTCdi9QHCCyU0ZdrjWHGFaeD/kxUcXWZSDFcisgTwD7nGbGrTRHRee5DAjU4yrMyfHoXuKuBCcHpjxd4HDDSP4YXdbF/aDq5OaA8ahb/XW/273pJbyBlmEOV6y4vnjlXMHH1Q5/eFf0jm7Q4uHTOgTarmBAufkGx5vpLqJcSNiubxJ2imF8o20rFBTodKAmeBfnQbNIcAf+il1KuUwTNFQqso4qasz2MVXgd6l5RLx0hdPTAqRM6INkIMesYvclMQAXIECJeAhhe4Z9wiEMIbVjcspPWJohXkx+cUBECIUr5VEzSaWBUvuFER5HBa3I9ePiYhCpslsPRKalqYuVUFttKiGjG1MCnwGjddMyBypREJGCIggsftviZGkjGmrItDg2hphwsRomLdxUYeg/+u5x1S8/qwvMXOgNkFzaPEEBM0+fZp775yNFNhwANiD9ADzRWDaxcP4N+Sw22N8SuBwgKXdEOvIH0RtJd8fTPIIuiOQZqNgcfAmRpv5i0MLsLWl4kfRg8hLxLjJI4uPkIXC+ZBEmHwrST+8QABBQWilsu1DxfJquZmCalPReDHc61/d3f/WC//fNf7ak2K3Dz3JhQXm1eCfEGCeSgnO39PtpLldnxwNCtkbwMlKOoT0YQu7aTbLempngqRN1jHTFb+NhE9nzABp88MI8X+edfNvvxp4+WbL/b3/70s932Z2vHVZN6cvZyKJtloQgL1hqIPlEQZXm2OPcIFr6r9F7ksDFtYhMy0DPyWTdbhl4GMujO0O3EWWXTDpLhE0kouZcvf9inl8re58zeu8Tev/6r/fzxRbQ0DLK8caH4nGWgQQg8z3GNZf7xSag/OWKZYk4InWYjpMHBwS1WjEiyOgsBrYzoKQssg0mIhDQcy2Z5U2ninuVH0Yru7avMsCgWMX5g0tYOuz2dofu5scX92otOeDpD50Rv5SYLtXV2J14FHVNxtjQdrZ+IGjCr8tEqitcZ469OewnDfXIEMUyiqOJZGfGxSWY7VYV9hdq3okMG1gEZIsaitRqBJ+J8ntTN7Mvr3fKsljGKCP0MnyZH0OqqVET3QoK62nwXymeFmwPwmpcW3oHZ8VC4c+Uy2PXOOi6FiEhPkTpNFpoakR1iy/CEoRNi/0RTtIPi0Hz1lhUHUSFxu1tWTDJaTZbdoXaVFpZme90K7eNQHEEZpu6mDMKierL2erP3t4uaQuIvmM05VdedBGGKQFOqojc3Eiobm/mevBZDN2Ke1kXoCJRcKIDsVZTHmDcxOe961wJSfLKWodlN42Yxa3kZlE8GTVMaWWkwccBEO3KQiRWwDicdxRAGHGGa5yUWTR+8Ryhv8g9IbG57y2ruEUZrNJlQqhftwQMFmA7/RHFAIjw9hp8MMK2yDym0bFCTSOj+oVwlowARgZZHriCw67Fm2EfVitnELLYDeysGVytuuwwuZ7SVgSqVgIpyXlFIJ1Y2NBc0NoSR427jmj3Q9XXic3FuRUKNia9gjZ8LcoVdCzX3k90XpA00PsRiLXa/L5YfDjZjYgWFdZqkQd1SBgGRta0S3DSchDESZRQnuSiie55bp2Y2tnSdxYy5MrShUfCrqz2e8HDKQzTWGSjeY9AnUxNy/kDUZlGVB5oOFdPQ91AtQdf3Rj3bBkV6SMsEfZkzT6Y88rN0SprQ/dVuKqxCDp1M3cwwOFacGZRpmjNp1T2vEjMcHiDcL3UOUmAnuVXkGK9kxbrjsphZ7sLnDo3Rbu2aWsZ6BlGUay0FKViw5ycjg6AZpUnm+5J5ib6SwpVZK/o6KLkw9VUDQUsj+FwGg5HVSC6gZ+88Q27aQUOL1pwYIEdwXS83LKBb3GKaotSqeLUiWhXvxb5bS4PldWDO/dnNOq4Fv684n8g6NQi8RiGkDXoxLpbsLT53TmxkPwWRQqIIs0AeDasMgFQ0yxCc1t8p9XpyoH2CtsA0AKhIcY1noA4TjGtPjeb1wISzrRpRmi6aP9gi6AfRATLo8e8Di8K1/LvTlbmfECBxvGSWTx0BBRGUsrv4YFq6Vc8N1ZA5DAfY8wpi5ASoUFRzzbkOjcyFaFo5ahl4sdrWncxNGDQU76OV6WaHjKbGa5k5hflhejbQ1I5Qh3kPGh90mMoVZzjJGcYgD9MYGn43pWG9MVQkxxjtu5BRGUjiKEojzNpyTSXfm6ELVx1WjhDFUPfTzLDlhRJNQAnNC+uQPZm/OBP0XEDLlHMnEvhR1206PFvSd5bvowYHDB5EuXTVv+0AS2jnq1yoWq9g36C4w/RIsiKRkj3KBDo3fB3WaXlwF1wFCwM+uFRM9xjTROmOE2cMdq3XgXLOBXlzyruYDAwbUjw53MuFGlMaW9WqrkWWZycIHX8eBlCwI9iSlQ3JzwoNdBq+DC0DAi9jLJpQNWdex/oV8M9Jy8NJTvOueDvAD9FdvVeQKpLMYoZeaLPl9eE1szu2OtpLwwc9WEkFxHrgMxDcmNkTQbLFakiJc4vt3s/SswIgaajGnrBwJk4aPmHghlO+UFzqXq5fUWAsDSzPAehGIlCfpAEAnpUmzydRMlYR1Edh6eYrXs77wlFzqSbSqR2ivSoPyo1K2KT4W1MaNYR8/tSOzVEXgPy0igWL+H5eZLNP6VaXlX4fzRGNGLdynByaldmKwtJBZ4h8Dc0nQu0BFYA3aSCHmGtAE9MkEzoW70URrcxE4PKwGAJdlgWHfgW4WDlpau5wb0WrhXW+O+fR0GmR4BAgxycaDBZscNJS/g60SEdSJSwWfwUOP7UvUzB+2CVK7u7qmg0QTC55h3Yvze18PNg0LXZXrk6YrHC4BZSU1/LsSKI70LzoTggt4+uymJjsQIlTTIpiHGS9pAkkVBBZm8uQxq279X+iK7PpY2ATzB6kP4ytPqFxiq273kQ7ZZrHteUgIupq45o/NtuUSSf8bChr7qb2WD78DutCn99HIX9qIqV/VPiMDzoewwy2Tu4939WnsQ7Rk2Ol+SGbhpppp0hrE1DWGcMJ59KKiU6DKS2IP5AcYrS6/K1Jmu4XPxPZBm2EZp5A7uCTe4pWTRSzaLQPHxr7/tOzXd//sOeKIoTcUxwSzW5LbM9VYYejP1/Sai+LleVuzx/PWq/j+2TFgbgCLSBpDHjfH35+sroo7PJ+tevbm3336WwN+se5tU/ffbQe2mH9wfrpZkU8WJnW/5uqN9m1LM/SvL6z+71Pc++1xiPCI7KJSpQMGKASEiAxQgIJiUfgBXgCprwKYsILMIApgxLUpCZMSBBVmZUZEe5ubnbPPefsvkG/b+3rUUQqMj3N3K6ds/e/WWt9nZbmtzq+fNB6/6bH9e81jw/9/i/+VuPU6QZqkBRaE/TCqz58ejZyRrB4f3/VNITGjsPFAyKE8rg6zpNuj8ExOeGpA3rQO7MLDcjUfVW35bqUmS38uVy4FFnb3zooXxQXsz59d3Yxjz4GlIVC8uPHs6pTowKHySLTzKaZpcfbw+G5KFx0qKzpyDEzQguQVw5yh94yd0z2MMRI9aCABmm3Vhf688m5RjaeYe3hKMq6obRMQeodJuP1T5M12u4bSuqq5+cw+XDAr7PoOE0nXZfaRfq69Uqzo810oCpTWGOoAjUSNM9h2EyCMRaavkVUR3LSuhDNAEMCu28GPG9Gm8l+gxJJs0bRlRfPbpIP/V3T2jlapG83nZ9PSgmHx+BjndW+dd6rz89B7aeBxcGS1vPRP1z4YtIDlWnFbn3CKAkH3VEVGWBbYgdfCp4NMx4GYkzMOc8ygrWO2parypySliEeEUgUhkydOfNK57fV0NxWfu5n72P0oEz90YfyXV/fVl1f+6CvkQuOIyEh5Jzr7OO51PGCk2DhgQWfC50fg2MGL2Z52NSHQRp0ZlwoOHMwf6l1GFsdtkzXgeWDcxwOpoWO6UN9H9FBnOb8uYpcuwch4rgWshpW9UPq85LSaZi2LnBGAAAgAElEQVRLG9QMdre0x73fr+3GaDpKTFP47AdHMRR2sU71gLK9FyGgVI4q4WyFsrWhtwJh3rV7ULPzoz5Dv+UsylOdTHYhKxb33sp29ZhQ4MgKhdu6RlOVMGjJdG5q0w5daDaFi0/6TQrWvDgpKzDbumvaTirqaFp4F6DC6IBH3EBBBFt0e5PmhQKCrLdFG+sXyq/jFOL7t30rcnnR/zGC/3bjTqRwDzOQEafWBQ0lFFoYNwe1d4p3skPpKRhiRa7CWx/uqzaKI24AxNKOrAyWYxiMOGb14HbX8/PdcQ408reF8YUbRgaonB00C6x/DE6yyC7beG8Rq2A5tG/0TNswmva2UFw66mnSr3LOgk4/w6hgOAGqiGaSYRDjWg+b/+wi7rZzv89BPLqi0ZH1QW4teyfJdWG/c17aXyNqp5JizkVuopubt0ByGGYhEaI5425iCFLBLEhWdW7iwoEXRghDM5o+HGZpOXpTeqEvEw9SqD4MdhxGnoALKoYzfPtlww2an40mChSMQRysmdxDHApZaI2jKh0Pg4cY427ad/KwNmpC1ixDgpFweRscgRyt6kxRDhM/9gQoKwV2FM7UL5ydO0MNukNCHFKubtq03Ac1Bb9PzcEACjosbBCalRjuhvFZpqpB106W8BJuvI4zw6zNAXoe9MDIYhFw1l9OuR73VsjNkRGkLs5kCiXdQ8kgao9pQQfHO4G6C1uP2BzuHdxsZwbSjkIKuq6jG7wMgjGBTowVawkTdXHKOpiDzmvEMIbjmFiBajJ48vM7wHaDvkniwKrONUluh1BHwtmUDrnppAf6giS3Mzl7/Mub7Y7DoZbGw409ZxOZ1wEBVU+VlhZmRURIMERiFNlbdmTeoRtq0DzrygNN8jpx+sbuSWETF9gAZMaSWMA3Nw3Z1je+kxgAkXs6g6jmZ69nDMBa2zKTwkA9iRnSpqXAYDANN9yF4Tbsgd3MiUHnFhEaTru1yQs6Z2JUI+PzQOwRTAE3QdBLqac5L9nzrImIyeNLcK/6TuVseTfPoq9xugRggYtNN6yuJnl/SM9IEgCtdVNHHQLLh9W8MzM5d8zMXDWmSBNwDOZ5MvQJLayprrjbctsccJDmjuUMCMMfq9kZXNAHoG11REcAMSVxeWfqtEWtY0nibGAAH3RauxqZvs5nREvL0IaJDWai9EHOfKQxBhGHJVEU6ltkCxzHOPaGRjb6wKjTYfSBnDJ0o57m+RwKbBt9AtCPRI7S8XwxTdCauZHCLwhsrEfTA3c+r9vGPReShx4NSUDKO1jprp9JEQ0BzUeJKN0iamifuaqq8aT/fruZTnQyIpnp9fU1rM7z0G3xZ52J5QOAKUhkLHqKggGOHV4jM+VcVj5Ycb5jAVG8hRVtmKSYXrLHY1jT5ml/CBfgS1tHuG/syuGd9EVQJnihoJOZ3shBZHKI+57pkxj5EPAZ4fTjbtzjTE1TlxYRs0EBYciaxW8nSi42KJ1BZzHN0y6rRrSD7ms0dLDI+el81D/+4U8xXeEzgdiAXBHp4cMcPWihrETD0O5BqTSkiY52CpQnOxDxPJ3xZfre9Af1YmcN7ZmIMSV1aDD6pN3+gQIzLctojPlnvj8oLnb4vkVpDONCB8SiQOR72clp32pGiu3KCmoRyO47nM+//27a9O5YS/aPjW1cwOxZNab7gcYHfcnbzKFgcZAY5TUHHAQ8ok+CLxDuuzasYD076yYc3kxLAo21PiJocaxZMrXgrfMXYgZC8cKegUZYHRYdMfhJN/36t9AhS92//ehpPXRLEDQ0wBwIz01uN1TW3KPFVTRRb0fDiKW5X3tdTpWpTM9PCKULF+W//e2zzs1JP335QSsmMFAVloeenyo9f/yV2u6htDzrj18fnjD/5uNZN7QVLEm7jg368PRss4BwpyUGAsF/50sbKsexqjV1D/UUv3OvyxNZfzwj9BuTmvOLymOirz/jJnvS1NqbXT93my7HSj1iO7X+TOSB3ccW/rXu7cNDHCb5tszpcF4MXTTT5B4X2LLwoZVvqY6nSmVBGC56ht75lP2Cc+hd1dKrqJ68dnBAYyKGYx4anakbvCeZTLZTquMRO+8YSF0frVTUOjJN7m42w2rnQafz2dmRy9AqORAJUFtjxVqqmyd97RI9F4Rfd2r7oOIRGVIvV406mjZN49NjeMKQbCOTr7JRVba1LqBwX+xGMrdqB2mjUcPohP9UzdlFNlpkcpo86CAQ+nFzxAtIeNcOqjHeAbHZbtqghRKXwIUzvGncoDZL5/olGmPdbViSkaU2chlQWNZqbYQ06/iEbsnCZ7W3h/cTRi44k9JMwEG4dwzVTqFvdwAeKj6Kgm/OLYWaxuAMHS2Xoc8A9EqYs6RdaIkTTFsIJY6gaTZYewt9/Tj1jux4ekGDyfx5jWYUtBfzFyMsmR4d1NlMzeWzvn6DyH31d+DIhu5s+tTQ6ZCjc4UHSxMdaCKDhttAYb3pWGwuSqCKc17QnGISYlrpnOr2ejcSyzy4e5C3l9uuH02vDT8Iyu5xcMa4ZQHocmFaVhQ4xIXERQsbxTRnDHIWzEwYQNEAMTSLsSual8qoLAgNTJnS7x2UJ5k38rxV5KtOODLns5qmDm1ohdHDKJwqaS34MzwvGrmiqML0iV8bpWEmp/Tk466ozmpvP+vydNEw453ZaxmgrJ/16FuzJKY+nC75eQwnrHlz7ifIM0PT1o1rDYWV8oH7ifORQQ7mORvUutDBgUCPy6x7D1U2zNhMVx0xnsNpkrVE4UR+MkVwxLq4NePz495soyNqOOqS1PTLJSutrQbNpunCrOrbxF0WchbcjWkQzynor8l3vrdBwq3Z582giXQMQgz3wm17d2Gm+XUGpfQhS/TmcyfYPAYEPRAIMzdQFt9grrMim5pBJJ+fWIdbUupyGMyA8FA5qdQk6MAZrEUTyz+X483f1cYWKXE9/PkwjXG0g6UlB+XzomaBoklcz6THAjPjEOYpLvjQ7MnUx47VhhxkbNWio4aaeZBOHsxCY409zXNHO8ddgIkWzQq0cYYtMKmcqzlwV+U65ZhABVuJ+pNsQSicmMo4zgRzLBxX/Rxo6HkWnFfEZcQAlfuwJNrBsSEgwZMdZWkSoJ6acwMt/9Bo7ntVa0QIeZBtvy8mD0flaTCwYHm9/OZ3qi6FHt+uut9a3R+jaX/gjaBw0Po5uxjo4QuAbAFtNdrKJamcwxpoE7TG8KVoisxNrHWaCdpAEEhM+ECfiFqAX2sBqin1g1GjWgnv1/VCoq1ITGc0NZQ1RDQJxok0VXtsGsM5mocNV27GfHbjx9MBo6lUZ7TG0MU5x8mQhuUBu8ZUYLRpoLlEaTB0GFRVB70OUBeNYbn2pU6lYeAZ46y+MBVGmXXrTdVkGIKBlZFNclgj5S5kaSAL+zOkgWfgDuYQsMSeaQ5oYHkAP2f38TBDmdqPpiZi+6ipaGhovvKtdRYjA0nndpu2TPRMFZ4oDPJp1swuJEYDOvumZm7VT7AeGF6wl6Ieh1LrXHRo35Ro1MZ8T/uTtGHqR4Of7dUniCnPyOZM8ffDcnGiAHcL9QCDvL2hcrxXXSutL1q+/uRhxkhtzn3iAfUu7AuHn0g34EwwGGReqYdazjdnHxZ4wWC+FJK/AHnic5hBYI0pIzPkGAwwTLw2cGHG47nR0ZmkmJRhCkcUITTmze/UAydq2G20OzB3D+w+06M5WVivjiLBJMkwiYottbbWckUYAWRij/zcOIfQazIQMCPTlHSYWGW+MZWjKKZRdBBzRt4Zlr7hCBr/ieI+/hO2tjE5Ck/WoIdGtEHAlMGrZ/PQpMH7Zc9hi82Fz2yW5wpHPSPjq+vtpgp1ALdVkEI+PFM4kEHnRDqewzYtXnQ0A0YFrdXDljboU3Zsa2o9Hp11hnz5d5MXx1xQqPY0xqGxo1EjI4XPgbkCn8kxAvDgmQANxB5kcYmnmW53UAA0dmHWwwpw7g0DCtDA/Vm8Nyu25uVzg4TmhbMa+YwcmBSfaC89oYYq8ugCocSsBr0Kus9jY3oSS5TsthbUhZfPdAS3JRyiPPkkww3EF3Sx0H3E4CJyI5EPHJky9L0bcX7N2kEWvyH3vfHaqcggepEvFjRRB5ZuaHewIscECe1WEaYChHjTEJv6u+eS7WJgnGmdIcNwwSPgaJIdXsvh4klWrCnTSNykg4gHXM975r3HO4/s0NBDMCWPKfD+S9EQ7zQBLkcfTCCyNEu7MytNq10QWbdclqwdo8OYE4Aes8bIq4vYiYA8iVRgTs3mt/IpJjQ4yVmDRIEZBfJvLplefv1JHz990P2P/6RlfjMiW9cXx9yUFVlmq9ahV9NAeZx1ujzp2h7UdXe9PB99aVvnlyX6eC50H6TLk/ShSh0zQ6H/+PqD7v1XT7cwFjqfPurx+Cdv9v/1f281Pv9e//1/99/o7/7l/6L7n/7O6E5SHvX9b/5KXUvg+qinp4trJe/HadL19Q8eUORM07wPMbWpNd6uwdfPKlVNoa79Zn0hze7HD79SnzT61hXK1pvGdlE/3PRSTXr+9FHXFvQRhCTVy7nQ7cHfbZ6LmmNpapSRdmgUpXTriCH4ZHOWqqEwYY1FHhb5csywq8NNr6+r6V4n9EI0h2+v+vyrv1SLi6fzyiflUCt5ZwnRLZUej23PPgQdGfT2hklErlNztjPauS6Vp7Obaqyuh/auQ37UWzfru1MI5glEJ5CaRvJyAl0sVEMjNaSAycdNc08jUen2aP1+yudc4y1iL0Bbh35UVS/Kl0nH07Np5HmCJpvPiaPeZhTQBQfZZYAFDPL6u7qkUp0HDQpUDKH81H3R633zIAnjj/v9qjQPx1VPT1284f571lsLtZO8zMUUUrT3aBqg2aI7Yerp7F2fzxhPcO40mpevyrNzFGRrq68/t0rTU+i8rSWDpsjfSyMMPapXdw8E5YCbKZc1GsNuUD+imV2tdWkgpKQMJxKdHG+z2B21exx0PCE9oPAngmnS06e/0q2/a3z9omXrwx2vQOPHVBUkmwghCrrJqC/DRGIA7l2uLcVRcVCLWRWmFlBTKRSSTd0MAlF5wMK+e3QgX7WNUvA2MMoR4jbd201ZQ8PCOinUEuS+9TpdKEQTXQeyKGPw6WEgtLrqSXebAyEXiADubEt0KjFEgLI2xyQ4h46FPh95QaY0HfV8wjE6BgrcNS8fjjbMonHn6JXQVC+6NKlaR7LUZuIw7BuXm43B6uriYg4qFEURzZQNiTBBQjNWftKy3pzBhtXPMKElxvE06LDKGo39TQO6WNyCy2gWMd/hrCT7l3dm526Mr2Y+e2IEt7uRwQwKCcsHC/uDWQeHstFMRM8rjWzQ5iJbmSleoeXQo/By0ew8Ps580O4t0CFrZdODzsmox0T23V6wQvPHZbco5aSVdPRwt1wOpsWSTwrtz/EixNiAsjgTGaSVIRT3wqxDReB9Zl0tUgvuJNxCWcPk9ToE3gYTgfhtaPB2SQcFJIUzd6WW1trJgsLNJmncGYlu/ncCOUqXUSu5ceibXZPMmrMqHFX3bEJoqtWeq81nYW/Dz+JzNEa/Eje6Rqdp5C29YZA6Wf945LpNMtWwEjSrsokNBfuskkF4RiwCI83VzybU/XfT6FiTTm2GsYCukxy4ZNEVtBl0OeG7kRFLQUtRXoYwz41kGOSYiLkX2gxM+R/narNnD5OIenx39WeNzkvUc00xRryKI5RYv6l1jEaMktCsffcX36m5PGt8dHr76QfdHzQxsMYY0OOym9mkJsjPq45FNB1IDZYkhiFEm9TEK8BI8VCfYRNoZ+RPMlixtMmMGJpKckrNM7TJGZY5V2ehLsodgUOUUGTlITKiGPdsCyrrhNaQ9jZ8g8x4okn2kB4DNBh2C8o/Zy/XDPjTRG9zik/5TnlEx09sBQ01Q8dQMPAsydvk1DbHwjTcRtnyUEcjnKBHh8YBYSPicuyhsfT69HTyIAtpCZr2Dt66/SVgrwX6alyAZwQdGUq22YQHzTTVNs5kcMDfT8NC7bhH1tBs45bqYo2aC1o36GBphNZdRE5muvmXgRQaucVxOHFjQ0PJYNx3rdcSWsTcXiGuI/2jaeoC5aMxAt2D1ox/iGnTuPtT79MrYLqE9tel7e4KHdVksO4cgxd+DTzHBHottXYHcgdqOan0cDYGTmFaCTV0VMpeoZaFNcnz5hwLbreBByrZyJGMjirH3Rb3Y2rK3ZR03LNDciQdex8F6wZW6OWCx0Kq+711TZEySACg4ec4OQdEkvsF5timCSoKNRuml1kYLJGJbYMxzhszFAHeODOQxOzsONYy7HoPLNE6wzJisBCg4+FY5BsblEKaAt4ZjX4R0QQG2hPawEC/d5h2dwiNfjJgSH7HxiR8aP4HaH7X4tEccrg5vqLk4UbTwCHCq2Vy7+ZhZhENLsr8yTHeYfqzU1bf6avvLpoUX/zs90bWHOF9Mu7MGGiR1F+mAkQILgW4HV6h6zqcFYNzEE2ClQOxgg5yOp10JZCdZsNuoxQ06Z+bxx3i5d/n8omGLlymEM/yGd3g7vUH34PvaRpEkur56ckatG/XVy+cA5N/UDxeGtmLpkLEZJLcPIooEBxowLxoEAsmiR8/fnKjTMwAC9ZWwp5iRO4MDTH2+wVIK6Go/BwmTbsBUHC4w8IYeN/2yhzWbu7CGMlrg4uG36fRw6DGDRvTLS7ZyHikeTXqirEH6C3ceyawHgSEUJ/pmKcrbhL/PJSgyaDZNKrJQg6+dFBP7FbL94nfexeI815spwCl0BmGQWu2NpPJs0OHY0rMVJSDmgvauoR3ST6nr62lmeTx56TUwvxwWtQGJZJ4huDPMx2D4gilj8YU6iorHQzl12epbmqbnhAmvnZfjPwWHD5c3OgPk1kXQroz0M3BFESMVLg0Mc7h/cP1Z3L08fmsqev09JQ5L/J0flYyvur1x5/1+Z/9jdbrn5y9V9cnO+0y2f3DH286/epv9Nf/wX+kv/sX/6POGJZo0+XlV34mTJEa0IXDZN3m8fiin376SddvX2yS8fLybHdKBPustf7tq+7dQ+fnJ30812rfvnrKBl2xTT7qH34a9PJU64JGCit05shourZMM+6BPhiJCil1fRvdHJ0uZz0dE/18BVVBewmzh9DhcP0LCfmsrHj24b3NrVHfcS7spHnYGAI9tEyt9ZDQU1gCE1VjVmtLN3Xk32FBX1DM5np0u3Or1/OqW3vzIfrtOqkG8SwxNJlhQmqYHuG2nDfq+8XT9wn0nLiBPFPbvunLt4cuFdmUZ2E+UhU0GK0pu2l10Q1nVmhJRWNDkWD2h0EYRSlxLccGx16pqZ40rvzZzTEs5Cuyh5iiDvwzxpamjIHwNqaVcq5k+ab226sOR6JW2CMUzGyXk7r+m5tCzrttaHV7e1VWMg0uTBeicAFKICS+gQZuVDD2F5o78PnbIy7c87ny0AaEyTloSessq4Nqvd3vKqqPSudXoxg0Hd5vnqKX2vJaU7+qvd2UbLUew8OFBZQpF22OF2rsEnvIQnrQ33H3td2O94dN3lIanVH9g/zP2UgGpixMVnkv0/0aZ1QF/W72eY0x0Fu76b6EhgSGCWevcymtE5u14rgBhRO6ZU99GPlhmAj1jsOgESlN67x3IAZQzkK3z2CMovN04k5Z9fZofaegJcFoh3sUOrIzcBeGQmSHRlwWN59tXWDU7LoaqE0fnqAwb2qwkMWdtYaeFmdaUXJGkHlZhZmdEcPW7IHChTF6Nhr1MCQDLcUM53Dow/LeGXiEUIf2fVkKpdnoYoM9xLtmAMIAZkaDNB9Dy3u/OroHlLcqKHA7DUNimjlILMUy2kYWpaUm1vMw5GUA1ob/yn53LuiGIVdmjbNNMaKgyEdfQwH0XqTYhMJIMo0ORhJjyC9oP5bIVrRz+1Ya5YV2Gs6GBJ3zs8IN1FGEZCNb009TvIahlFL1G7TFCM5maBq5wqmRNOeeTrAFIv8ZvSa3RrIOu2cBgAzoCw0HyFvcKDyQtGBoXoa5DdcLcR97flXIzINSx/nkz8ggE5TJw95w6wUmorGtQcwmULVAL6iZYGRBizQ9FZM1mmKvy0D+aOZwgEXr19HkoK2COpfVblBofFwnzDc7wGZ5aCHRPLHPp/fawJIhHD6hI4dmku+ISVW/YRBG2cy6ocjlTOJsjmKTd2Y9tBH3iAxgyEIzZa9+BrkMr2wMVPr9x1Ak0JYSqueGaQqGH2F8A5rJAM9o0z5kPqLLfXnR0Kbqrm/OFHbx5BMGV1zDATZUYoHT8Nn1n5oPreBO/TVNjfdvsx8YBuFmz51vIxgXuEzcPPsOjw1oxNS1MML2RsgyGQxlYP8Ql+NzBmZCDMQZmm5bH2uds5Y7ASmKXZ1nnWiOLTUK2rZNpDLYOZlqy6lgnnDGhgOqNYy7F8Fh7NXBZ7Y7faBbOSyLbXL8CuvMLF2aDZ7KTum09IlKnH2c1tGYuiEJA0LXvWmihrsL9h33dN4oxYuAdwH6aIpjOFzEoJ57Ozw67K67TDoZhi7DoGlH/qDp81CzEs010VdBk+X3nYiHCylXp5vZVTXxQKCZRhP2rESiLUByGXC8e3UwxmSYB0Vzzy5dMeEaUReHA3XkKsIS5ByOGDq/a9hlU+91wzsCZfbAA8bNzl6jMeW85izne6PFQNtodNxJEGE6mJDQgKkRTZgZ0iGV8P2Rc2Yndovml/aUx71mZc+kljzwbP3iilzp2Onj88k08z/96c3vteYG4YxCskp0DMVLt2lujsq33uezDZXeafZoKGkoZ/Jdw8CTrWdQjDxVznrT4nc/FcsG2K+goVZrBkBYl9VmfRu9s41ZdssoHsgvJXxs6l/Mdd5lj6ZYB101qIdR8LvxfN9wlABoT3Dvm0ZTnKw93LWOFHZ04+j7fMijnRigLYTZThgjsPlBQzncYtrw/n+J7fCxDXWIn2VNW+TqBJQcgb0BdYNkRvaf6UkOu3WwoZtCig7osX5ZexPMr7thoRExXxhRdtBduYR8SZGdAmIEbcLPL7R3PE9riNiaBJXTbFgD6mUZWZvoPblYcMHypC6eZV6V0Qzt0Sr8+QXqDigt3PhDqh7b86rS5XJR+3iYcgy9hKkzmyDQJRrmCAenBoNGyJQLqqndT/eBANlxFDLvSJ8F+P58QXcxCunnji4sKBxG/NBK+mwNKiyFYbikRvwH001vC1/kaehV2OgWNEdj+G5uZJTS8FTA4/51IH8K8nfUEOQTyoIjV4I2HQk7NKceY5qSzASUSzCyl3ZKAYZEzubESGLX67KhjGTuUyfeBZozFx00ZBHCTgFb0SgSY8BaIFie5tpurNE8ojh5bkA4GAZUpuEVeaazaXG9HRGhmZyqXM3pgwtSDDPWdTD1iEIMHRXP3m+wKnW6nJy3+HwpXCx/9+uP6q8/6OsfXvXP/4v/Sl/+73+luf0xnHyZMNegC0z9Cz2wkR6+KctqXT5+7zUFrbkuMHRYVFRhvJBigjMv+vbli55OqdcTAxeeAUYeb/c3TUOvl5cPej5XWqCEQOPKS936Vf/PP3ZqjrWaKvVB+lIuqi5ntctRP//8RS91pj4pRboAiH9kk4abHHMciqiXC6JwrnsO11gbrM+IviF6gSIJu3QyYEML3ZRctCDqHNBo1qA5rbpb+1jr2t3VVJ+VHnrTpGjMtrRRtrZqH3yHWGugUpfzk5tCF9kHjKfg+pda0toXWrleXSj07eRoBZq7b9dRH8+49zF88kwxUG9c4aBA9WMgqdU5wpktmie/a9G56G3gc28Xfbg8+ZnA+LBJFSYbNgDAlAjE/qAbqGWOVhqqH0595FTyPu9GbrJTo+FBU7AaNXatSrbmmKk6nUxzZQqbVEcNHXb3xCVBb4J1EjE+fE/HBvAMQEjWRY87xTPnztlREWgdDyBTrotBjyv10KKwEGf4xrCIYSOGPAdiDC6e4pO52t1bD4E4Q5kys8YZvrDPrGd3VMWgAxm//WpUhqYIGg5Fm00HYN9wHvfkGy64wPkMwGmRfUy9b+AFynZe2KzhNoBW50onsgqRNODWxzkUzAj+rvrI0CbTjz8FvYdzhwMQihCFMI0Zn5e1wolO8Af6shizkht3tGs3ZyRngc1zoIftZzBnMbwWO3ZaB0OxzPNMVOPeByWzCFQxz2adj5i4JKoL4joObtp4DzZZwBmSEGu0ctbGDCpLKN3k1BFB0Pv7Z/nR3wH9HhNp9LTCaZLCBdMqYSLHHvxZRVqH4TfaQJC7HD0u54ODPjBjNkofxR6UULTEMVgFOaVm7TGbQQfrZ4Zr56hhPekBH3g32kNP13VRzIP+MSjLFjkCpltCl7quo5EZima692kOk6QYQE7BStFBx4TCTRoOZWRMQomjUOV2ZV27fkDuEn4EUNZZZ3ZmhWEBwyhJdR3jDgbRSGnCyO2EhrqMQV+1posGHtfRwc+IWCeuKN7G6YTEJtfX244IjYuyIjS66HDtyG4XYzBVzgmaA2h4UM0mI36ma1sbztradiQyzIO4zmrlqpPOtY3J3ujNiAPh2/r3I3wc1KxUGAKivqP+QTMIS2nGYR60LcO1knMVzWDnYZFjG2BPccdDR3VcVYAADIrf47Li+VLgDzbh2KC+WqofqAbkbZ91oFjQdkE5aOhch4XfAbThdWOtMlukmaOfjaxovr3LK1AOdOm7eaKnODRBIJMAEzgyj9QjB8c/zDBHsD92Nh71F0g673M06uwnaZMw7vFgJFEao5UPbyxqMzhG1E2sMdhcDgyMfbrBjgh9H4gOrJu16yzv4LkRw8XQ0uwzgyc8BwbSuSNz3Efa/Eua0Y/jdsu7zUIGFNo+cvZwn+XMw5E2DLAAVfjZ5IY2lmP1vuOoN3h3DFlYT657iU1hKME7oA5zCD0rz4RT56u27AQf+HhkQDtm0B86SL/fpAjUeDe25POjOR0xgsIQysN44j14Z7DSgrrsSA7+bjuox1paGQ24+n8AACAASURBVDju7LVt6dwLqCDzlh8yqEQugrOB62t+JnVn6nr5PTd9QtaGaNpJB7M+VmGCh2zGvhScLUVplpjj0A0I4vSKDd3eEDpyjqQLGk1Yh4AYkQbApRImSjRIaNFp6JkfMqyNWpR7i9mrBxGmEYPmAe4cIoqGYY19sKL/YPjx+0+FXttNf7hyFuzsO0cXBXBivw7InzTq9mDhee558bsEDF03bBa8CyLKMoYFZOJCYX699h422WWcPVPlprbT8GLfiykRbs00zZP3MxySxaBSTz00Dm4IHd/CYAkDOe5bhhyc42ZUolkmZYMJPZGG3LE4e2OiU5VmplKMB/UyGkgjRm7+olHw9Gb/T4A3O/b6y6++/0NcMIEgBWAJnQQaogu9UHxaQE8jGLTLMDep6jrQOg6VIiz179Y5ena8U0wi1wrnILIdLdZ1Y5P5UPQmhw9NMTNNNgUxFA+yBEVgntzEVkwsDnIh6ZmmQ4LDVYzPA/LywI0QmqnjIMJNrGait6z+rHmRqb1H/h4TWdN33XhSBDDRnv2ZXRB6CrFFsPD+6LgwvF48xYiVT2HA5R+uWrERsNqOPotJEIgskyumTzzg0Grx+TCbyOvG7qocJB0K8T3PsqhqU2FRCVLUBm0n3hlOXEz9TfW1iy1HK7QEfnNVjR4iP5hmjGEJUzhorGFnFHQuihwTF2iE4SqbbgOtATc1xLxkPyFm37+L41nQozCVi+mJdSY0ezYz2ZtwUDKfScFxp6mmAKXZh0ZpXW2d2QgJnYwRW34oxSTibhvu8Nzeda1/Nu3x38W75x1nOLBBOVtCnM36oShhRZAdSbfDs3Fju1hXN4PQ8Vkxe4KmWtY6FWHOgObwnEvHY6WqLlRnoA/82myzh+L5cyC16O6I4FgHI0iURnWZqs6l8nRSfqw89WLqXRaVtZVff/xBS9urOSfCBeB8Ii+uCnfY9ouLXYoGB8ZPm05Pn/Xx+79UVjUa76+aHzclTL5sdhH6GTeR/aIPz2TUbbp+/cGNLoMbC7pBz6uzGnSPpvYkmsj5S16tt5oXXDS9atUPm47V2e6RNKwMV9oNXRzGMuztWiVukykUIyIUch2LGLhQ6JimZFcvXBaJ1YEyuqqm0mQYsaZqCeita03jQ9MUVvGY7HhQR4G7YOV+V1M+eW1k613zuOi2laZRwkAgkkLYiTNQsu4ZDWStt7dRH5+YtB1dXEB1QhfIHqOAtWvxXFoPBCpJkWNDpWTUYst4ysRehW3sGTSh7+F8SdVNica+1V9+SvW2NLrfOzUU9576zyrKxmscA4tHi+aOwU7uae+5gkJ705rUbu4ZNjweg8pqUpWVut64Lg8616CpIF647PIZctNSobfbhdLDJOg4tW7Xn3zx2XwEa3d+3bT3oJm1j0HNMVPXbXpwvhCKnhPiTNwLhTUtP2cdqzhMyThPTBmnoEpPut8mO7aCILPm0F1AV6LVYhCFHXg3Ii3gnI/ijdwuJvSnYzQG19uiqkQTR4M7qhhmG3QcKBx9Z9BYQjtksMR7gkEAVbVXu5YacbqdBhPz1rL0Jc/Fj00+qCvVJc0S1LE8CRqkc8BsLmIxuose3D9nqIw0OiDE3F0wTSgEJ1gc4QjtO5PpsSOqKFYOqovNuhufcxSpNFlK7DxMkYqZcF2EVvnpRKO76VRdlOOgTOB8kkGU06GordtmveN3hwNqyLojlgpqFQWfER6y0HBxZzAw9kodLI3PAI6/XFcgqqgFo0iyKnyYteS1VgxQ2ruHp+wnJuu+mRzgjes4uYUMVDK7tYIg0Q1wZhoBm9B84sZbqu8HT8ahZaE35bxgcO2hyXLQ9d7b7dhu3tAendUbDBwQw2HhHgZdCxMfhifmdJCJ5/gPc+t8x9rg3Q63IJigV6ASm3oCOpxrSHFdq9qb+wcabIahPEOeSb67T+PmClMnZw2GI+s2LI4roGiN23LRsYEGC0UeAyPaqIjQ8rnJANxw/ODiMtvjFdBsQSBkH3fEFr17C4RNmM9YSlF0n5h2FTilYpa0LmrMSiKTMHc0jPVTfBoPJKAujm7m+OzseZ9hIPUMdM0OmlUViU6mm/eW7kBj9z1g07hgJoBO2JcAlJWhAw2JA+WJ+ohoj7cBsxMA/IgeaoFAiP+hTcYYiiGAm+P4LNyiLnhxDCXonSxSfu6EK+n7AD2M+mjozbpg6MJaxveCBhjtX5LboI3n4MmH+ihwcVhNGuvlJlhDpshyGrM9IoQeqrDD4nEwPdTW1FGr5B5IxP60d8fOQqDGMQpqNJy/k8YzBiRuApU4UqjHkMhUv2BNWTvqvGk0rdBZRm114yYHPwUzog7BvoMsae0prAQ7RC+RC8yfd04tZ+mOjHE2AWbw3SjwTcNkbXu0FO72NAF2h313oGaQctCdZoA16cUOOhdgyQwLwzFpZEqvZI0YnTUVlaE9fhemVIez6zJydx+M7lWHMLU01d+UXOKl0HSHORJ3sr1mZzI/N2U1sRGrUu5enJ75OTQr1P0lUgBonxzomwY/i1kJyKKdtA/hui60ntA0oQxHJiWRKaxhtP0e7jlOD8YNhGEcd6MvcKa5o1tiEMH6YShqbxcnGfBMYU+RGUUPlKuoK52I7Ths+mkInwPO+yUv1YAms9Z99h9s2ve5mvXf/te/0r/6f9/0P//LVocyBqa8V/TJfCZibtxcW6sVGcJR4bDOIpaOLNhg0EU/4NYLFhzMknUMFJbkBK8d/rn28HKbWmWpE209NMUx1VTbPW71aD+RST15um7cQ2eMhtShbSD9zroNXTL55Bh/MiA2v8DNbqpDmVcbC9AvPzD6nboYGrSCqTA0RAtO3zNLwuSF//ySYbJbaUacx7sZSsxnaSDDZjp0dUYF0XCw+GooMfWOMOISB+SNJqe2LosrylbPD8wfyFsKepSzbzCtMd02cePFpACtoPWRwNTbovPlGNbyynS/h1idz0TRCiSNEU9VFrrdW/+eKa28yJ37badVTyli8dpZNKWwOVojA2ebA+LRvhlF5bC3xgYK596wBsC4ROwDLwF6pLnQ0FAY1YXA1SJRpn92PgyKqd1TbRYSnHIOJtzwmKA755H9zyGDXbBRq8rPjUl3f7+HoJhnXpbKmtKHMKuzaCgQIuqivd2d72OU0bTN0Ps4/5MDsyQjjrE+vHw0IFwBQPVMz2gAI5cvgRdvlGC3Xt+n0RzYnuBCpUS35GcbWTLeOxZ8g2iFKc07os3nRijtmSsHzm6yg9iby4kCkyaexbBLLjykiCjTGEeFUy9/nqZYNmoJy34axd2og2ILq3m7ojLljxwlUx+2uLAHdJQ5MQJ0SzR8QVNx3pyRbKhqqc4J4na0raku51mnslSfnvSU9apy3O1mFQf0CwddLoUIub99+6rjmYlSobTMTGkuc95Zo88vtdKKZrrQ16+9vvuQOyJjHjf9/re5+h5KOGhiqaKuTWmdp0UtDXhZ6fvv/0aJA6NL74nLuVbhHDepu3+1HhGB/tfXH/QX3/8znY+Fbm9XTcNV5/xgsXZpu3u+71G3e2fk4NrNNmvIykUf6EDW1cUc1ObDWmi4f1NWFc6LbJ4/2vSB9//1tdX19ebi0IdQUup8KXUuyf/cHEtBc3dEB71J18egl2KxAc22tW7YssPJ9LUJwTt0uYnDdtP1eldWnryHoPrB/2/HXn0fMT9odQhL+LENik1dNOrumBy0quujHt2bIFx1c6q//A4xfzj2gt5x0Tv0vH9ovN+cC/k2V/rwZLKVow8oqjhgu4msu8l7hniQ2+sXJflnVUWjNO9dqDPgeLS4z0GHC1OcPDua3oOBAtEqwxias7DBr3WY79ZPJ/VHm6+YDs6zKiiiEeVTqI46VokR0PbBoOeupnn2OUnsCJ9zQD8AG8a0yEX3DjSJQcvgrFwQa/YQ/0V+XxScA6Cig27XXEUW2sF1DP0jl1mPA+n06pMWehLFZvug+WIoA4Mg150GFLdsT8cxp8ldMOTkBVpkXKiYHhrQ1oDYV41mDGXKyAg0pYKJP6Htc6K+53ybrBFlH1mvst2tzfP8AVMRHXSdUiOQxBccs0FDv3hQ0U+z39URwxfyG7kHZ6zsNzfs5IpCH7Kj4R6PxDoeQU+ZfCdo+8LIzdN+4nloANDw2Y0wzhc+Oi7UEQOcqTiMarJcbxMY4KIGlLVMdUyhSm+qSh+q1rR++nhUtnXKqpMLSpqmvKFM7FUytMBRlwEfxS+NYFrpsOVah68uhs8ffmNKIuZJyXxXXl+s18ryRPe3q/NorazqH0HVWjv1j0Vp82JDhrm7ezCJnSvPt++hZUEf3tRTlYPaFY2EWVaKeybnAO9j9LBxGTO9toPXF41McardbPY0hHuz0t9H3W+9achGHzz0JIcPJMsjwdDS7muE8xkXS850F+pcz7t1fjjAw0wJtguaSRuvMaDhfqOR4l3SsBw25/RiX39bUvXEScAscuIX+aqTKhxTWXemSVOYTZqgCmMEYnQ2KGnW9wN/u0gLCqFDyGFT2OWegph7k/ongtkLMix3t8uKWaBrL9AAvo/t7SJ8nCELdP200vmA/GXVM6wMm7uYLBr3qinKNLM0xCaJKk8G9famqGySEs67kWFnKr1jWAYPwbolMZoE4o5XLX+Pc5F9n6dm1XAPZGpNXWbA8BgG584yoCA+gcbGRT1+CRW6SCJPQI85lhnSyNmn72wF57GD2E+LntExeHCwmd6PHhamDHclWY/oxNHNot+13pwGG7mHNaggr7Vymru9kA8Z1aJi6p1P2pJR6e9u/2UzLKCCYu7E92fsNxxovIL1QgMSZvCVhgNnO/ZnONpOzjGkKaEhJp7lbZr1SOpALZ1TTJO2eA3BZrADq9FUmASRBQw6B4pEc2A31zRRnYfcAukPcV6sa+ocXEn5OXY2dcTIwXcqAwFEh/NKwd9ZW829Rd6jB0rM6hyBtkcwmEbOfcjZnGj1xDVqQkxSwuQuzMCMyNMQH3LlZWU2R6/S8Vc0gjRZFVrtiXzxwXpeM9E2r26tIGd4izDMwFODunLudcgq08Zxiqe2AwwC/Rycn1qYkcXHz6tCA4yZb1/8XZIBRBEjJRD0MgYdNmHCs6BSckQGtGjrHzrCRrKpFwNOaz285/BgAmFj73sN76g9Z5YzzjNOQ2RWdEKgccHogWGFkzH32o8/AzrR7JE4UNgIivcOi4GtT2N9ymb9p/9erq9fO/2bHzfdttpono0jWXNzF3fWjlq69XdDDrsuGmivwT338Zf4POpO4sZA0n23Rl4YPgLkzvIczOqIWFhH+PD1GWbDfLKsDW3krselt0G7ChoLqmyXEehDWO3scT0xIp7N8nTlTi/DoG+pkN0Vm7WKe//oQ33Xvpk0BMK10/2CThh5hUald9qq9ZFGkCK+M8xX4j8sdjdeNEg8jCxTzTSDRbVbM7NoKXiiYYlinCfLJHtPYHVn3NQnm2mw4dDx8V9QR5ABHuK7sNMTBA6WcbKuCffCt/vNTRdOodA4adBAJvi7+P/ZVBhrgEwS03G9vXkiwu9ZIzmSJYd2hGYjCy0jKIGjO8JC17RORwCEUyh/zuYjLBxbNROSauJ2OKay2JPEes+hGzxJIoOMP8vfCyoIzYqGBAU2zScLlGbPuhDWDtrSmmJ39eTI02/nTXImRHYeUwSesaM1nIcZBzl/H1MHfi6fz42d9YHUakETftchmu61Q/s8V7vYGt0DfWHKGi696GbshuuQbkJdg/plaiCNldcNiDCXa9A9/l1DJp5NUFj493ZuvPOc+HVmK6iGouHksLDDnvMhdztsFxKEtcbAwoUz03fDrZGjyd/LRiDD0JbvjkBhqmimXNAX/O4oFGa7dnZM3EPOYorODrjaMRTNBHTIclv0qU51qcO2+XLB3p/P2uhUQlkDfWMcl+t8rHSqPFd0oQv9E7ra2/VV/YxF/5MLnc+fP0jDNxXZoD/8NOpUJPrDP/6gc5HpP/z3My0cGGOqf/vjm37368aH/Di1Lpz4GXXzwQiB0YOxc6P04eXTfmCTE4gBBuu3M1JGHhUT5Ln/ZlTt/HyOCWJ2UZ4TeNyp66HqpermRO121NPh4SgG9sNT3ZgyMy9XZXntw/fYXPT69SclOegyTd+gK/l8K+U2+47TelQJ8vp8iSB6Ll3NHhI9H5994BJAzb9KCTMMk+4Dhjvs+1RVGkWqDRxsbkUNl1t7w5AHYXqeLcrWq768DaozHPMyfWsz3R//pE/PUDSPetyvui2lrn25G2g9lG2D/vb7i8+SebiZGt2vlb69bepvX/T8dFJZ9Cqyk88Hss+0VdbrgSSjjSOHyygfjc/Sqjp9MuFrGt4CWWANTjRprAe0WLPGLiKPmNwXRaNlefg8AEfzDMduwJvq9OGQZZ+3ByaPub586X3uwZ1Ks8bGR1UCte7J1Khxj26YFwpO1i+xSExQuWtpJLCbTzS0COpxNJ5UOoM7sqGG7pvKUkY5iLzgmdNUYdE2TUSaZPpyjaEFphm4PaLZOB1T3V8xCMLhFApt5siPw/pw4UExkVVMd3Nnntp4jewyn8Hk9IFWJOq7N5Ul7rWtm2IYM5jRFDUUL8K/aXYo9BZ1GyhAHu7du2OzEQ5T8QypqL3v03POBqKdDrU1XdDQeCg9bpJTp6w8u9ndlrtKniP7noaERpMpsRuoYDVY/4qjq/vBVKWHbJmyZFDjs5W8ucyumsfjQVUy6AkU1sj6pGNFDupRH89hCgPqy1n76G92lLUlfJbr9PKs7n51AU+Dk+SNm7CSgRSFAZohQsidc4qrL2PDu9FW7osK1BBqMlFZGPqstZLiY1BCD4PmnqaboQsUb09+NPWvbsqgMCvH2OemvuPdR4QAjA30o9D0vz3I4eMeK037x89gSo9BBd0SdW8P3e64UOOKC00v0W046LVrralbEuJK4rOm5OGx+JmEwxrBHZtge+47JumgVkb/gpJNUat1CKMPkDAjYkhKgk6H0zMsjW89DBm0gtQoodUfMf7DZdG5BbijMySIkHs7GEODo4XwXRZ3Es/Q7thM7CnEnTMdjoyD/RYC7fbb93A4kNMLcRtuRLifMP0ARUxCSweiwt1xSHca9KZncngx0uF7OSc8/v+jh6mr7jPNHK68xK9wvyOx4PNCGw+dJbmkFLvHHEpuZFCakoc2j2LZAzQuQxxZCw2gv87gw/maAhqUjoaQ633P8p5GDTaVy1Sm6FCp81IdcVWmiZuguGdC1oanQwAolfN9G1pC000h93IOQjOfNHLm4CS5G9OsULUZHrr4xTwrYhiq7GiNNsMOy534Hs5oXVUfNl1HB4c4ls0+FDEpCOYSzCNQQRqCFMSGLzWpF6aB6BcZ2uPamhsAaLi7MUWb0HIPekDjb/gGvP9Nmd2oVw1okhmkgyxuRK4YK9VEZ7rOpq9bm5bCqqFIR//MgC+xAy3PgOE2+5cmm7VNk9kRsePakGEe1Fea/tXSh3CGDTdp70P7XfDuU/Wgjcgc2BMqNJJ7aiPJ2Lc4Uxvt5c8CNBC3xvDogJQsqKrQsgcQaWvh/xxRxqDKPDoa7wkUF1kA/hScOTQd0FzDpdj5r3winxdBKaVxZrAEVd+Im91goaMHlZQz1C6xrHF0hBPDTvYLdeisDOtqNOHk7j7V/s5TRwMeYAuZiTbxWmjCM30+V7pkq65tp2/9Ysorhlc2nsOFPa8COd2ROFB5hrmpWr971hDnt12czb+LIUGkTsCiyGyU1vcPx4dxR7iidlYprBJMbMz9iDg/P/XIEo3YumC+8H8YeFnOtrsou/eyIJv1BapbqimPur19NaMPqVmRberNgmF/g2LTG0INDjMv1rrvbBxYaYBtWAYwwDlbqsNPxdcfZnycadTJod2M3EnYGmm2OePRtMrdQCb+McSvu7Xsn5FGQ36BPkaeqLtgM3p/qbyjafLEAcTQxjnoFA4qMUtg8mVqy2KBfzj00fmGeNj6hLqySyANArmU1t+ZAtdHnqKVjGHC4wOajZrGAzhWTDGYZkBTO/khfL1+8896N4wpjCzKbqw0jHT6NKRu7gyn26tYTdP4s98fjxDVu8Ago6dyg0kxSSYQQdHmk0OD5CWx2DiuefB8LhrxCHkMt9Z8R0A58Mw9ppT2jw+0DRHuTinOCDQ29YTRLtZVu7ZzJZ/u2Rl7iK/HAQdZDpvdKp7jkkYZtBKKLzC1bcEJDe29WD0xQw/k3B1MaMKG2YoKC7Wjh/QcmOe04AwbzaC7rD1UlswingsNuvUWbqppTmMDm7a8uze5lbM7JK5e4cLpWW6wC1wkTSMTaX6/Nk3FNKDdeh2KhvMYjRhGQx5oZlzGVmdRaIaYyQWTGzUGFtZnggBHg2zzAg5V02BiamUbBcfPcAGRpwNFb9IBIyf+XUp/GvLdTj7azlV1mujzOTXVElVxecQkonUEANRWmhQSAtth09Mx1aku7FD66Zjr+bnxtPb6dvdnotH8i9//jermoh///v9UkU06Hj+6ufu3//of9eunVH/161S3LlObPunn5Xf6z//L/0R//7/9D3pgt1+e1ZyebNpS1aBg30z9wTXxw+Voh2MMKXhnZfWieWh1PHEocqgTQzHCbzcvHygKisrx2KjErdNmJNCeZ/3x603n85PeusjwK1O0RKuaplJSnIOKm9EM0RRRUELTprjJ1E+lzsdYYDOumduqhy3iL/r5x1dfIqD2l08fVScPF01w+1/pJg6l+vvNU2Bq2uufaEomff/9OSa4aWEq0PUemqlLeVB3v2kCeWm5sDq71tEIt/PDtD+yU6EsPtZUf7yG9imdbqYVqTj576rWm44VF3Im2Ny4Ej46KFzQT09ap4cesBryWssuTI8LGfoZ5wWoUeiwbZEwc/4wZAOlw5UXA51JCVSHhexashTJkEz1GAd1r4OnjKk1dDTdZ6/bt8dddQWTAynASZ01nqMdPNeZgv8eujKqI2jwUHiWWH/Y74MY0QPhqMmckXk+yNLQc5aEftvyYArTYVVTgTSiHeecYq/1Stba8RZ8Bgp00BT2k6MhPPHFKITvRuYvph9cSqX1GIftEVNw4gKONIQ4A3O3BD2TQqLHJRRDC8LD56u/FzSpew+lhkFKr4RnmR7U4MzXb47HaR3WnanDBdRnTpxLIBzodnoYHXs6NvEONvbICrXDZCMLsyW47D1Y2/Va5J5yf2AsQbYWZwzoFHT2/OgLt9xmPUxtS1wg1VmmJl1UQbcChc1Sm+M0xaDjMdwccTAkUBwNDYyRujgYYT5kjeMLlhVk9uj1SgHOOqERQ89WJJi2MOgs1U4YtjGYxHBocDSVEmhoFA3QPKFxh84wS9HBjm5+aaruppl/VNFs+vbDH92E49e6Lo31XBSgvmN8V7PXGH50muZGw9S7yKXgoTFz9Ak5rqwJ1hnFDhGqPe6UoYFlcPB2X92UDOSkcqeih/QsELMWwuaDEQUbyoNtKKG0RFAtbfRQuIEqKCSTRR1mSdC3bLjG3Vtp3GAvYF8PMkSBW6jAHGuV7nPcARRjDjMHOebNW4tMaYPGjZFWZuor5xANtB0lva/2/D43EJgcvcs4MK+jFtk0cP5R0HF/U/QWmSqQJlBokHsawqQyEwAqvGsI/gqeJ33BrksmhuJkZlZk3HkAZNdQVNuhd3Pz6bUKlhgmiR6yHlaBdroWihBivy/iIxwlhRkcZkrOgI7IK7Bnfo2BysYGcAVKPuqik4fvm43MBpUiFA6eEvUQpiEMKHHVxamYOsD6bZoCG8RwhoW0pTts+mgGgBdlNIgTjBDM2BikRT61kdwkF4TcZHs4tw48nkGN/SlYq1A3yZWlYF+IM2LIHRRe3rWRentLgHiC1oRfhG0iGYiDNu/mfDiS8uxIEeAlMITxgAzqKHWvs8n5mQcjZsQ/wZLhfdMUozd1ELzNbKipMnUgspyLUD3ReVpHCiI62s23g3WRoIWEdjrqxB6HRTBwl+Eiy3ANTAg8MKiPrEUo7Qx1uasBXKDQM5DBIZ4aHMdovo/rCyKGMLnzEIj/Pxz/YQDAI5s97McqhbN7tsyA5+MxKMM0mBDrpDEvXZsROxOeFRBJcvUtzuLBWBR01ixolMjRMH4bYIptpSoGgPwdaHqhtFMXMqDb5QEGRhyDBbJMi+YwV69PGt/IAt7XpJ16abjzPRPS2H84x1KXW9OZK5naqA+KXZHs+D76h2BaEu+SkCmPqVZWhPkm68EUEgZC1KPIZUIJTwYoOn9Hz01xn4fmliiXyCRm79pgem/Y/e/aiRUzMIY/Qf1lXTheg2GZUwfem7XQclrqRYPuJi7OH4ZX5dNZ5/Ko6+uX+K4MgkHveYNuUiNuhOGQDTA9wGLw5bG2EyboZRjScmZjGAnq77qb7xazYcc5LdMQjEPu5jwrYvRqGmuI4uykGsd0BKOaMvrvaB55waZOh/VtcJ8PnlLZutk2T2F7/K4v4lLzxJLGyZA6nTaoUXC8KdYxp2Dj0uSVTa37/c1RF83prLbtDNmHeU4U+jGhCv0jbqssNiOMNU1pTDrOp7OjK2gAocWGG+esY934AMQtlWaC4peDg8ubv8tTWjuyQjnme0UchgNkacTQV2AKZKt2nBtzux12LYUQi7jwBI8HaYE+U3xnSUWBQkMFOjP1XVgGuwmPqaSbdWdp7siuw1LdDoVukRfKBlpXfffpk7q2V9d1WmboeJiJMJ0Ka3QKAmhvnohwJIBAclkhnmUzuNgm9DaLWBSLl6PZtRRiF7HTXlHIYuFsXY+drYLqa+MaT8H4ntCUoa6EvtDfGcrRwqQ4vvfE9MZmCNFAumHd40NimIF7Kugwl3cUiaYnQ9mhGeWQpzCgAN3pxt6Qe/MXHeVuGGz6zE4h4tCzzf/sg4LnnEErZtNSjEHLM4k/TAUwZTKCDkqG7tGZitCg2JCRV+Z5KbAY5Mf6rKcKkT6UBoyQah8o0HCOxazn57Na0nvmXqcaGMvEcwAAIABJREFU/QJ0oVzfnaPItv4WDeFcqLmsevrwhH2wtvFV5flJVXnROn/T/Ha16+exjsyp++FZqj/rn//H/5n+9f/xP+kxok0rHURM60xxSsFHUZNXJ2dV3to2EG6m4OWzHvc3vVxAQo9e9+jNsHVmTYIY5BVo5HdqHziXLlpxS+uvaudN56eLHsNiLQnFkSelZa7HkJjqlqaLI0woPjm6mMYzx+6GyPfDibQuKa74uqB7NJSL2nbQNhOfUxgVYJhzWKF7kve6aeyIeQdxTPT3/+arsmzUX/7ug/U8UK8oDqYxUZlPmnFrbVcXaH1HeYXhBajPrOvY68wed2RIoR+v6EpBIB8+/C9Pz/qHn3B7hWd2tZMpDpQfPkLv7T2t7Hf78ZSg8BVX1aOnh29ff/a5wOVhmmsOxXz084FGRJNnVNzObyBAmzWDecnl0mlYaAqgzO/N5a11tAeXp6njJY0WxVWcjaB2XAYYDtmBkIIGd2ny5dq7ioK4mtxF2rpcNBAsP4MkoO3BBCUubKZ0M5TdAYdclxRqH+xttBS56URELPR9G/uIgHue7cwkfbOpDeHxULXa4WAaqs2zuk7Hp9S5l+0dVFKqcRrGtRpq+mx7Hx1yDBgmN7SsPdYKjaeLQGzNl9DP0HyAUIAwsq9wOgDxBVGB/sqKewwMC0F+IRuHKQwmYsFygJoMc9jlrG7oAE0ZozgfI3sQJIb8Yc+KaSQoFEFjKCqY2O/26Qtmar3W/DniCTTqjaLtIDVTpwaTKwpGoo6ge+eJPj2VqozgU6TiZJiqKlYdG2itT8oPV51wbK7IbmTfgEaXRnemJYryd54ItK4MUR0oMK6/TPhpIsm8hFRW4CCU2TEyWR82Qkj5NdgiaODtoAgjYZLSRltaanz7g2m3dM/dg3gG0Igwa5tBqW0yRjPOWd8IjliygbGs6oZwKESvDtrR83P6ThNeBUuwbcxeScjgpCgP234bidFM2hfgoA4NpeuYMHdxXeKA9tzPMKGg556jYXUkF2v8GA2K/7eFMOFm6faGKwT0+WCNMpRnBp6sK5dpoBC7F4AtMTzbZAC5W9fvpXSWkMMZ9C5QSFx3rS82soouK9Z/YsR00+hhJe6R0Js5F6GhYSbEFRkDFaWVC0ujQgzhs2DouA9zwcywCuomlE5QydCZ8XygsPNr3JXO2bZLcKW7jUODdoZ0wzMkx1c5+yScSWFXMGjeJqPv9qFbOV+tKFfFcwSlYE/tTq+gujRtFKYMYNBx0wT05JVaGxw5vdnGc6LoDUYRNT/EfRt+uTFP9VCqM2WkUXX2K50+FEe+C/UOKGHmNYFhCG+VJgNUM1CU8GUE/eowvElh9FQ6TK3rFXYJDY2p+SBrjMWgI2SLKrPYGIYxxFjMvKHZYdgCuup605z41bFA6DZpdGekAKwb+0lAdQz9+Diijae9491gwEY9uA+qZ+78GHQz1GENYAyH/OVk1taoFvbAgeeOKGkxW4Gmrdt1txVavJ0FQ63h+BeeEZFbpmgm1u9RMeIij28H4Ao0W/bIu4O9afccgngn8H0HGtgYskFpNOMsn1XiOr8xgLMTkA1WbJRDHQDwgIwBY0ZXlgzcg51nzSIsOCJuDrNq6jfr/x6BHm+F6p0d4MialUEToEew4aItCV2h42GgN+/yOMMtaHRjc0ZOqHuUAF+ghNpuzLVaYB3e3QASNJAedHCe7EZFmIeR2IDRIueSBwYgzsG2BDww8on5n83wwseVQaxdo53jYUMPrtZgFDE04nkQtcf9TP0FCwS9KPuF2togDrRiGyP7HIi8C+7hED2SWwzbwREozokM5pxNLxlOAQAhM2M7I9WiAaSGoqTYjSOJqGOowADLYEseeY+uYHEitwFo+J8wVAVZ7Ww+tkfgBRZjCQC1hpcNfQoUVj54vKjo5IO+FwjYLmv+JfPROkifO4FORjZkiN/D/CQc8Dg8QQrpzi/HY4i+nd0SD4xmMSiv0LZiEgV6xpd8/3UKDg42LncHhHoiGQ5+XIJAw3yRY02xljhPDXpsXAaRdciLQDvinLmm9s8JJC9CR81RdyByRBbA5XYkxztaiSid7xlPJsS6C8URyyjCoqE/cHGxqSI2gvsW/jmXKhozgn8D8Uqxqufv5PvWJ41jNKQgq+ZHG6pfTT3gfUCpZVFNPRPPyNmxA9Te8NXH2qJfNwgHQugJ2Q5HSyYGRm73sFVHGhBkO69qu7snEZh2QDFg/ft5GLngtgpUxFYAfJ4y6Gjw++2OxyZ1LAquZ0Gfw1TCPPIdn3YD6iotdfYhxgMcnrgTshh5jqY72zgnHKgijiWyJ22iYMQcy/3YsOGVyvePv/8XQyEaF9Yl6IIdhaPBs4068SXA+rhYMvG2PpvNQr4nlLcYlnCu2+GTyyilGIkmHu069AOaIxo8fgZuqisFbVqocuwJp1huZ9Amk8oiGkQKq+qw6FzN1gRuxUcl481r/dML+oBexybV9Y0cnnBVg2P/+7/9a2FPniwPJevdayU//lpr+09Sd9Wy5HpMdxvRDFCEaEjQUhsdxj0U1z0u2bt+99tfmwvP8yBQnOaWZ0UziMoNsTZ0tTwd9PHlN7ZBB82D2hPH7j5xtanMogsmhdBrcF5Ey+S9xCWX2xjBWWnw8gm0xVUNana7u9mhMcnImzpoaluVRWNKEVMvCjEotnVDDAMOiLwbfk6E8LK/5u5mioX1Zg50J4qk1uOKMyiU84uKdNT0mHWfen24nNzkDeOrp5Lr2Oje924QCOC9dbOO5+cQ1bMeoW8eCjfoj8erdW4YDN2dL1kZUb6Nq2CugwKiDyQ7s7UNd6r+jX0lPb9cbJyTLj+ryF/0Ngbrws0I2WycTzb74FTureEsi6N61vHM8wLF4Fk9696SIUjhx+U6ubB3czVKzTnXreXiYcoOtQFtwqa1Z2CGLjIcqdOCc+Zibfbt9i0Krvyzvvz0g+oT+ks0FxipBJoVkrJc4wBtB3SWwOKgu09poa8/4cw6qUCv1PPcclXHUvfbZldWGg0amnt/12FDg0vuFijlpLwpjGxSGEDlzmoaHgw7OENYB4TWEf0AWS0aOCitWxom5wxlMFnDEdeGDil04UUrrIqs1GjOqKsKxyUMydkDKzt8QhFcBqMw4XEJurOqami0glBBc2LjHHSIPAvOD1BELm5nqwWrw8hqiTkPPoIxXeY+Mfl6H6SapsX+tzt0UP6g4tVrr6engx0h0WZWNQHeIBKwGw6qzkcXCEU16uV08ZrCECRrCl1vkxkMZotYcwQKAToLvxsEIdM6QmuGYoa7eeQNo8dDnwqjhQxMD+RsaAIlMwaDFDeR4HVQ35EFhx1FoSJhfwRDYZm/udEdx9qsF34NhC9nAAEDwX4UDLFytWQZm6oIyyfT69c3T7FdDk1Q0Clzc93vg5qKz8cAAhZIpQGd2QYqmWJJ5XF074Y0Bt7Odobu/4vsIOhfCetpojGflNlMhYy/1K6DxGGF2VpEMoHgvkF15rsfcpzvA4XkcDMqEOHfHsgeoCFzdgbKh8EL2YpmTyXEqlBL0HKB+kCst7AqtJcGaDIjfayN3O8O9CE38ug/BUMHOQHyHe5c3puzADHEMVQQVvu4Y6NqoQh3cXwwSgfN0WcKDadHzphtZJrGztRXk41cVEOLTzxMsVaKwYsdU0GikohEoc2OvAfXFWV2UDeMvqftP2FDm1QZTSqKLOf9hXGi6wJQKZhE1Ftb+APwRJxDytDXTrqUEbYccgPMO6jQP3OM2XEbajJDVRB4DOtwQEe7ual3zACSFAplKNKbkTaeL2gyOsccF3UiLDAGMfrJKw2dbeqGd/LdzLvDwIYzgiB76HvolEFv0AlSMKRz4sgt5+P6oYW5I7Xo4DiNqBsYzjkvb4th3LiSrcuZzZIlagwN3ObivjIwQTLBoiot1Ox0SQaMfvf70IQ7YlxSTZypGCpBccbQDVYZOnW72NLE0lywpwOJd5wLgzQj0eQLr+qNA3EGBiuMepR9OvMcdzaepTY2UCpVnkq8mv3vfP129TM0S9aSJ7SUm7rjWQUgBWcIjRe7672mWhkwwgrhbCvVzgwCyLqMRIWLtZbob7k/MSkLp1DekfkofP5opzyAMAmboRP/M2ANDTOBnw9AxZB/1Qx6iA6Vvc4SdoY62mI8TDhDaJA4Pyez77ib6EsYEtgrefd3oW7hv4ZcptDWclZinMTPWnAqBRAyOzIMzHgH1CvRCQWlzgri3T2VAYZjTnYDR7p5jJdohFG4cxp6MLkjy/x7xm0xZSxZu4n1webZOdMy4j0W8m0BW1g0DJ18L1jB4hoZ0MP0W2KO8Fah5jNo6LBSsxQc3+e/K/T7jOgcU2Rqc4AlNnJyyxdxQYcci7cdcQqKYDw9a3B3nSO//h7hEXTBEJtbs7hnG0UcROgf32miYaaz6HS6xEHGYeL+L7OJwPmIoyMwaO7Ljg9KZIJtzpNEp6o23RK4+9icvWAxGPHnHCO4mE/bHI+muUIZ4Gp4fnnW9XZzE/V4MO3Y9OnTx0CZaGIRcnNtYfnP5NU3ZiCNuBXyX1NMEcHbkjdz+HqKBbCh28U6RBBXZrugl9CT6OLNE+eygU4DlP9og47KJgi9sxstu9DincYkGmEzz2FGcxPoLagZmwMHVGgi1+vb3pZxoc5hyANnPpWOT0QD5Hr99s2wO02NDXG8hKNBM/JJQctzzXM7UdKs8S6GgDX9ndz07018ODMFpbY5nzUeFo3XN1OkHMGx6y1BAoPFGWMKT0a4kK17THRcJ52yTA+mZtDPHFOBbX0agaXOLApjDw7koHnHJc7ggQyjWF+hyfCEiQKNJg5X27y05bJRU6ag/Nkss+YKLZEps+Su7dOkdx2vL36GOJ70RR4dBbLxIFyumDjZpWpSir4BJ0vnWUJnGzxEsNjZ5jHQGyadL43SebI5BU0Y36dYelVbr+OHRjNNyMAwYdPHZ1xAB/31d7naKfXzGHooeb1O50ZPF8ynRtPZWM+Xl+/VlKvK+c3Twhs6nhWDjaM6mowy1cfPTy52adLax5snX7/5/i+saxvGWW1HbupBDc3F/Ag6NLt+q32Zf3xuiBI3lfZQ5qrIspwzTR0NGSHwF51fGFC0atD5JI1eu1flRaV5qXVAJ5YuSsqTlrFzHt3p6RQh8aBFPc6XIH24tVKwLiqOtR3rPnyEcsSzCa0OWq4BagnMAQT/6+Cm4e2nH5VWL3p5KazLo5B3bukmvf3c6+kchcttPemMMU9BQ/QwSgDqems3PT8fNQ132683zVm3GzqWg6Y01UuV6uef7zofRz2dTl7Wjxb3U9gJrZ11YTxDH3p9PLyvMvIicQKGtlSW6h696rxUWoZD4mMYVSQ3HZL6FzMozo1tq2wlv6lTskYDdz7XHnLgpHanUYHu+4DwxwT24bXm2BjXI1wEDA8o7MgZrUQkz4opGGub3MH8Sflx1uPbqrbl72SCjX4xBkzsLYYXQ8s/N8KCaSHjrz7ocafURxfWKseVdzjo0a+6raWOa2e306GFPcI5sjjmAgpSwvDhMOjtbXUzTZNMUVrUJ79f6D0gFELvsoRgH+YEyBjOqKAfrJf2sahsoHfTDPJrIB5Qc63oUDcwwQe5nrVOoKVQh3Gw5XyOZ9HPuYojVKRNyaNVUlc6LK0HW2mBy19o5FyekwXaT+rHTgtGbys0r8hu4yoH4aF8uUM1plGA2gRdcQ+/Rm/J2QhygXU6ZljFNumMbCNBqwsdcPQ586tzrbwCCU90rgYPSkHwQOQxbSjR7aSJXl4Y+jEETVQ2lX5+ozUgoiZVkq2hjx0ZbjqnIBLFOdugpc2ElBd2PuaZQN8j05N9gDEPzTRnAIZFZHUO/auZF4+21UiCX/qs7DBqaH/Stl38d3SYFzkD9+gM0WG621F16jfVDdlivFs4VLNuU6UOpgD1doJh06rbWOgxUDhl/t5zH2HxxAuBTEOrxlyL8x97eZAnNU9ap1ZfX7/ZORNEh9sZXR5FW7OblLAW8pKz4mAzDNa1LT1oSNBzUSyTJ7txPxBXsOiOlsm5fgcxUpuI0MJxfJfmhIwjDPo4b6E+lxkIVuj6bNEPKr87cJqhc0hUUSPhNOlimFN2spvqzLDMmbf8/dRF4UIeNvpDROtgyEdhvG4+ZyfYGzaj4nnQQIbpC2cSSJ2bB4xg3n0N7MJ6wMnfw9tonCIWg7uNZ3vCxLBM1bbftCZNoJ1LqQ49PJRKewCApuDYuBqRMBPrAMoI/RXXUYYW3LGgWNzhZBRicsKpEUhczmcEJbNTZa4GwCAl+BxqMnuCCz+ycYlyoTk/Aacsk7qkVrEM/l4U+jSQlOodzs9rrp7GAYMPezmMOpbkSc5apoe2kjuNqTC5kAw7MKzK/PkWMvOWRQ1NBM0EPq68Nzc2IOuRP1qQ/QthY8qFZaOdNKGXYt2DyzmNtMseaLrkxlLLQIGNBpaB4OhmutSG5waoOMZONIJNo9O66IYUo651njFD48+jEeZ2YeCNBrZ1PdQutZuNYn1E41wcsWAONJnCUvgSEE0zONbF7ABnbodrOvEdDGETHFcZ9qMjzEBwGWogJ8uV+a4dbJBXl1ET4zDNHqb+4dJ5dVxNuM8yRF35deLNqHNBJjeGSrQVgQ7zvmDF8Jxw/UVvSV1HnfXp9EHz+tDrRA3CsGZU29k2OqJl4LHbFTc0o5zhsD48KHfzH4kRyDrIv03utzgCHYlzMGruWDSMhrYiosugSe8eJBxTmFqh213WkLXQPNkV1ag3zf4hXPdJN+Cd8H3tBk1ebOzH6Mup/2nQdj2pMaUijCFN+46kAe5MqPVu3nB43djjm3oDMTCD+J6RHcm7BdgBnqSsznMavUgmSOu40yKkgfOB32fgnbu+zJdZdwzdFmygYnAUTBFqPtgFgEQwQCJGKSCayLb1sNQgBGdzADsUJWiASYChtnW0Xl0eN+DraBuD9xcvjeZwz7T5xX31/+/CGugjfySQSB94dlkNSD/MdGISBQJoWDvPvCg5hKBEglzS1UInhQZhUSzhtGmqX3/+TldCzHGQ82aiEMMOO/7esEiH+jHFz3SgLz+3UGv7+/gc/PflcolwWIo2c+3DDZWihz9Hu+WGdD/8z+fzL42k6To0VTRmnhoyrSEKgwEvAv8wxJnddHBpBErFJUcDCU2HiSKaTy7nmXgQnin5NqZIgMBF8wkSycujGGbK++njs42C/vgPfwj3Wiaq9G441e6NFH/WBRzRBhQT86IBRNO0mtHGPT5ITQXZo0Js/R4uXXwuZ1A63DqQaL87H0yIinfU0ygCk+p4194YPF/nioVZEhcGjaNnPmx8LoONg5NAY4pdUCOyBbD1BvmKvtFW387GCQ2T6bE7tdlhr/vaivcJ/dRQgTV6pictobELFH3XeDicO7L5wmV4Ny/yZuYijIvEuY22lwfiB8HBrCPWG/QQ1BNEdqCRhSEWJpo04oWpXysNLmGvRaYn0Nz5oaoqdG5KjVBxh07HMrXbKEgAU8e6BMk56bB1+v6ZG6q0lseXjwtpslF3h70NCqDbBzXFqromEzHTbXioVqJbP9gw5HQqTLmozp9UYqBTMmnEEOeu0/Gi5+9+p6/doNd/+3/p6elF09Tq3JxNFYY+RYbkYbjbce31BoIx6Xe/+d6mPgw9pgna6olDw45vIG9Mw4btoRJUkYyutFdeHH05Q8+GTs7UZOrDhInJFecvQ4m3gQKJNTMYYb00qy7PhboJy+hwcuRsOl5Ozln0JYwZxe1qqvpSHUNAjoapv+tYNJ6yediTNS4IsN9+qRP99PWrCzUcRMcJvdRBy+NqPSYX9en5kx4TqMemYrnq9kYLe9WnU6by9EF/+tPdbtl1AcXwoB++fbWLGyuWvddTnJTooslnHDVM0PRouAYdT6PasTLSRHH47bW3OzTGOhSFUNC56OvTk+aOBhWt8UPlOum+HGN/onErGvWPaLC6x1UlzsGgs9kHr98KNYIHPq11ea8PJr0MDE4udB63sM1HO0gzAepQm8IXJj7Eo9we6DQHo8BkZ3Khcc7SrLIa+cxvP3caD1j116bbsCc5D9dD46gE5qcUkOjh+v6gU5WqJE8NKrlZKlFgc2xykWGyYbKig+H9RK0DYuqK9u/x+GpTDq4l0B9Czfnb0bOOLbrrg6om16FYNX7BEZDpaanOhhej0ROKCyPkoO5oQKGrE2ZNg53mGkBGyavEAIPvTFFOQ5Cg2YJCBbrAfbKfeT6yDhop3CyLYGYWU1/WFhRCdEPEltQgRkYwZx2zgyntTcHgc79zFwY6q55xSE4wuipUH9HIQwW/KD+GYQc4FQ7fGOFkNtDoVFYHO6MeGyjhXbhIw4zgfhlbZUVlOhbZYwZV08r0wmW467FKny615hHdLZTgcAWmIrm/9Rryk++nNA+GBRRPijx0cJhapRXuwyCRsyNdMGXY1kFNthj1pUnAIAc/EZybcUQkQmCY8djFxI4ib9HTCdp2Z3dAGkCjSTl3GE6swQIBVaKGAano16C9HsbJpjwO17Y+kCIRZBBjl8JOi8cUJkPcAzEnRj8WlNuZAY9p05zx3GuE1Kd60LDu+cGugTIYCaA6FHIRD0MN4Nw+Hfx+nX1oF0s0kEH9NA3QOkb21BQDDOsRA4XgM2OVEyGnEavluxRkwegFDR/nPoNYNJDcjfxJMpkxu4jn4GxMmgXOHpdwfA5kC4F8+bMeMATqjUThZYAhFEwZnOOH4U3JAap8mO9Z2ZUEtY+oARhN/djvOi10p4VNWI6N9JgOwUCAcIlByTz5HeVZ4+IaGvjZ9DhQ2BgAnwtimToPjMJtYTPtlAGTe4KsUAVThYZjWXVG01xEjvXDXgWxFoj7Qas3sR9WXIBlXTb5kRTlDr9AguJIELR3iZjZsoevPWdxpWeQafI+0RfafZSXA6bK3R+6PktzcuQTo7MvYSMVGPqZjUY9sGrKcj0xuOh7aw35PUc7YMASWQ2+z3BahVnhmBSWLkZdtpsgszYAFv5t0CgX8QeAlFTj/U29o+oylTbEmZ3319gUhsgKcgrRXYZ7Ksg5jFMYDumK2R1MjMJO10tLK7x6L66goDDLQOlxcm/OurdX10aFmXK5I31Mf0wiq7DrkD0Fgp6u7OSgNjrrlKgUEL2Y2scgy/Tig3NIcZN3JUbzgawJYz3LoDJrDJMSd+hd50y1vQ8tjO6aFUDMTKQ8RI2aQrKwjI0awxw1R5NRl4ZRJGi9PUYwMGPA3968TsKmj/zhcpctOQhXCZ9zz0QHeIAx57QTzgy7BYYhFXIOgxpGYnHzHQ0yQRvmTLHn3D7wjIg60OCD847tyoHmH/dYN9kMhkHpwxiMQVKyoTt2SxkGXh6ULZpoUhliUUtxL/kCimOEQQo1pH03McbiAGdw6VhGqNfunIxQoo8+wK4CWTf7D3kgw/YwQaOBx+Mh4gnDz5RaAFNK9yxO+3H6dnTGVtnthXagPe9oYxjLOIfPaNWfX2Do9HZtHuW/DU9C8P7u4BkdcTRzOz/GnGxP03aeNlPmdwMTOOnN6eTG63p9dRaanc3MrN0PadBP2+2iu2PaHFEThqL3kFgLl928sUhBO0D7MiUF9u685Nl8/iCSHdx0eepUlDF52emoFKvQTKEoUtA6JwfEw+cA1EscnCjk0DSF/S4CbhafTV78Ag4267FZCzQnJuaefKENsFrFNCr0mjxTXzBZ6kk0jpPQ/WwxjrCaZsfOVdH80ZRBiaRJs41+P7jZgTJkV9c9FsQC7KY2ZWZzbEdcrGw2vy07SMHLp2m0oVXkcu1uuAXiaWI1PMgq1bddvHvrAaNoYbriZvu9gbSba5jYsJkcT+K0Aeh52DxDSdut8L3hgwoN/zvcgIMqDRqMCy7P7/3nm6pKzAjUROsl+fd51nGJh7icz0RxEc0jomjgF1MIMDaCrvgLHzxIsqbq0szm0LIyH3DQysLdiqN7VkqEgV2ymLZH/AhL/lyXKtZedZWoQVRvp7G7Tg1OqNhzU/SlqmjucB0bRl0cDmxrmtBYVI0LT95blsUw4vPno4b7m74j1mPrTLUlFmMaWhtqgFDgJPjy3W9Np5z6mz6/NBHSvOBalzlH8g0qpqSn735tfrxdZdGD9F/04Xx2dhsmINBeoLLyfc9PH529RKwBgcdcjqB4HGpMdfkJ7CtnOkLzKGp12PqTu0S8QD+aSrmllSdjKRPrDaOgKqijFEBzqh665REnS5r1GHS81GRDZfp6HXy5VRnUps2tix1L0Uq1vd6ud52envTxCdom+UicC4MO0Nv7t4gAsH6uV1mXNg24v/5sQ5zbkOnreNHX+6iPz7Uuh9ERKOWhc+5YOyY2MOCurTmYs1x/+vEHU7ea85Obu/tDOp0QzoGIBPVqXhioDVoxD4F+tZGZl+sPP3R2CwV1A0mgOcelEuoUR8uwQoeb9VRBf4MWGRcjAwIQb5gWoB/DuOpYkc+66UBESDJragcVNb8PBRn67uCBHnG3q6fU5pgJO1KosBGoHVTHpZ/V3mbldaoD7rbdVWmGTT6mMPJkmAsEWvS6gXD3Ln5gU5CV2q8YhExKYGZYFgwNN1eSoa8JgxLQ2mGGCRG3AwYjsDoYwrBnYQSUW652K9TfHnEZQ7nxvAgjEoZum+lYTNApUh7dwfRwnt31DRofZ0at9lCp1t2aX2v9yMTrRju90uysI+e9o7aN3nMbPawjy63J3IrcBfFw4B0ERdk5XZy5UPJgUxjtCyfM4FVwp5BfmnuN4f5IfMz5w7Mq5Apo2w6TmoqCL1y1uXmb46bnY6Pz00F1wxA1V1nO9gBAgUakD3RpvjtRNY8OQw9+f9LA98dJM/v/yHqTJUnS7Erv6Kxqo3tE5FBVaILdEOlNNxfcsXvDB+CeT9JPxPfgO1CEG4oQAhAAUVVZmRHhbmY6q5pSvnPVqynSCUFVVgzubqr/cO89Ex4AMABLHCBjAAAgAElEQVRA5wpTN81o8vNdldVfjGZDAca9cWZA4EEgMglMdSgeHOrqAQ3MlCgqoO/F82Ef2UAL11ZU7btGjPcw2hyEGCMaxZM1geOjN33xNk7W95pO9Sy1kqfcLxqXQv/m3/6kX/74F+Vz6+J8Q7eczXqzsU40af0IJS/iNDAhYeiDJOI75JqqCs0RZnJJrgP2PDgMglqt0GABy0rrgSmMaR55z1tdqkoiq5nvsqwMFhgW8L9cYrkRhF10cqNJdhx6JTLYZpS0NtOgYWU9w9z2LJR7kKp6NobkfcddbYf2PaLBq87OkDAYIh7DOi4GqDCyaFbYH+iNDC6BOMIyoJHivUaIOSwZ3tMCYouGfkEPSv4lui1C3OlSGlXrGAMEz4WP8KYYwRgFZuhgrZU/T9zTGK3YiMbXLwPYGNqCiGAMRY1Wc3ZCp8MF2Xc0+nLMzHjPITmIO5N9E7Rjj5T3oTNSJu5ezgGYJhuMBpCrpNQ5Z0BCUxzmdPbWcC0FW40TC/r37shuN+RwvqQaGajVHIGGHAGqbmjNYIi9Xrm3c/3xG3TjVA3MCwwdWQM2WQldop3+4QmS+4DRT370uyBndimgrWNg40rAe8Y58aBgWNvYyZxBInpXGjyw55AZIdegtoO+i+SCRt+OrxyYsMT+WjZjOhXaZWoYG/BY7kNjhHESF3Rix3cGQdQPp4YzMtNtGG0qxfepiknpEhTRPoMxt8fasFZ3OnIyDUqKD9Mlu+TEuuH90RxZA7ooKTlHYIAw7wjzHRgMPFeAodxZ3InWEmOlRcWu24vqGoQRFKyJOBIiQDD0SluzlJTUzlfFhAx6sZl81OeOSAPZ5P5k4AqLAKo1TVswUj5/ubju+OUvN80goZaTQJuHLRi+k9BMbQeVVW6YeX6sM76nHXsBRsz6CxMhHHrx81gAWmzyU9iVdssYPFI3MySInsR1dAkAAAA0ui6yeQ8eHxBenR0d0kCaZG9n5FBoPb1kQ4bgmDqz+QKdtbET3hvWzFplGcw7+gakEPQXVPzsTz4fhk3O/4aNElJDzkjX83v+cqT4RYPo6D6iBmmgcagzCw9JSGladG52hxdKZD+mq5oDgACyGSKI3P8U9s7hgbhp3JsJf9rdbTV+PaYC/+0/H78eWjPPmHZKqBEu6/mgGewRCTQHjvSIaZqjNGjq+H20Jeuq8+Go0oLk2EQhTCcQNSZr0Gv8STn07XAHshmhqeEyBCQfE7zQLsQEgoVAUcrXpqEEjeSCYHrBIcL0j8lBiave3ojy3xwuDb7TYQESnfdOqQQlGzDFcIMZjQsXRRXBR+FsivasalTXle73W0xO9q/rphDqDkgW18cHzdJaU/NqjJL5ONjpwTSQddP4wozswt05lcs+CyqqMxBNMYRaCdU1Jj5/pX8yJd1NCuKzBB2ZpsboAA27jYk2I4G8QE8McTKtSuurblBmoRLQpQDzM7HAlMjTCb43dK4YMFjLuIc1Y1xDMTAznTPCGe5fMcwPOq0dvchOwynLhjug0xHgbb2uu3cGCNgbc4B9CIv5+SPo1ivTHPkwIkDjQEHLAfjhupqWxLTshbWfwa52xSIaIxSvndHOwd6MXIFmTKJxtIiDwCIj2imI4PXsS6bJuUAYKlSmdeJAiaifhv+QP3W91t7EFFnk8T3eW03DU8frUWlzUpUQRI/zaq3LK+j6prGd9d//dz9pvv3ZU/28XDW2kwtJjCpuU+2pIhRjLZ0+nXJTeqAsZmVqGvj93rrYPJ6+hFi6SNUOIO+9miq0s1XdRHTCQnPy0PV6UZIddHv7sy4vldqWQUensgr0inlcCNgx7QnbBSZjNlhAaP9cjM5BWcX4w+6VExPhXGU26oDxicsZjC1AUJh4TzZfqYtMh5pCMxzHmnRSP6KBTY2IZmmptp+sEb6+oH8Mp1HWMsZSqs5+b6ZxLdAWaV7R/DFQ6q1vxjTiL98H/XrH/AYNDlTyWZ+PiZrLT/rj15va+7u+XMMIBJbBPLY6NUHtYm31Q7hPvp5rteNgq3CKdSbWBKTTCGAuwl7+9n100Tj3vV1rTcNGE1ORHwhSE3FJfM+8uagqmeRGMX06QSceNHToMKTzqdTcv0s6mr3B56eJmZz3GJpYN4q4it7vLiJpNFLcdk2jwSCGChg0+U2dATomqcGOgJndtjQatXpQZAfLbta0dlOj0U0IlFrOvj7OXZB5mposqPMpGWpQijAbOxwd0UCjievFsco1DUzMQ3fBnuofEWTdPqjgArXhfIJ2SINAmHyCkQ57EZOeIbc2jsaa4rChOZ8ISS70emF1osMiV5RBSxReaHSZnZre1TMAC3p95KYlpjODv1LAcpLQKDMQgD4FUuOwey53rQ4QdxHlogbXUCfwqUpXvdKAFKlO5O5COXcI/NOUWjRDr2Vkp2KSVJLn2pw8KLjy+4bhuU9oSFMdDlBucx3Pn3V7u5nF8Hxy8XOmUcCH/jxdcSpnwkzxEhUp3wMdFYNa7mgKNYyHuHcweeLO4J5Dl3W/PTQxtN1CysEsHYosbozbwvS5i+n0DJJHY0Z9gHaXuxMmSsREeaAwsc4wUoLeDdUs8p155zACiI7Izi9qb63O6lWfoPGzTeNuH6AoE6FkK3p02vRlqR6YZ2GYMkzWvbKWMOMDkarmiD2xDwCFvEVN1BYgyoGG8jOYHphtHji5dZs3jUVpujTNBRpLsMRD8tTZs6GnERvikDw0sNcAg1zQKKiDyCei+N2KRJmLT1xGw1zmuQ7++Rjc2ZOFu8moaVCgbedPvZJXHqzZoMeSFgzoeChhpUdLVKMtw0E3jSG6mThmY8TQ1Xc6SHzSaMPEjDOBWom6i591hVIvnTOppbHZGTngdj7DGWAQc+H8wB0RsumGccJoEK1R3AtenEpTBm1h6mSzVvSMdt1NfHbw3lyr7UNiimGjQjT6BKHniW7QT9Go5ej7+FnDoJGv7SGO0St7y/mznJpCc9saYeUfzifnCZpxxx7dM7UpytfN9x3PvuMM2N3goUm7gOdzMxBgX4Nm7j4WrJ8hqTxYapLFJmGcKTwdkE0GNYwaXGhT2pkWyGCBuoWmb7SdE1875Q7Kj9bgw1ZxPrXdpyvT0TPMCdKgZ6Lzt4MwLDLYE56Cc+aFiy0/MwO4niFAimPzppxBHu7irmOiybEqMs30INuUM4wB4u4yzxrwqkqIBgGhCnNBKnnLXvJKKaw96kVqPO4qtJMAM0jS0H/zufaIjuCwxViavVBn5F2DQJd6e9C4Jd6PNl5D31phkoRuPtFkd/CnSuRIME48VIzanwbSgwwGo0bGAWnIcZ91alIlRaW3O6zAPdYDLaQp2TxP9KQMcTBIYtACchc0VTSgG74XI3szjBpZQ96Te54iCCEOzww/awagY2SuYrBGxIqfNfRTe0FERAfPDu8bQAO05ORCcxYYcGBQAxuBQabZi4tK+hZc5sPyx0M37h4b9+5DX8d84EZMr0HT/9GPAcx80E+Dc25EmT9L02tdNGuGM8y5xdwH+ExEM87ZsY6Tm3B09fw+35+mO9IxkIxFpGOJjIWTCjCO86vKi43L0BEIznyMQyIMRH0d7Y3lRy5f5JXYtXXPAQzKIM0CCzucjz6ohO5BoeVBx/DiwwkSkw9eVkzQgjYYWYpMHNAz2mwHdMpmD6A3ZBTRSWd6f38P/cdzcabbqWlsfsPX4KcmTy/yB6MJQ8TOYudr8LX5viBwaKsefeumjYaCC43DjQnehw6Q5o5GM6bMocVD22iYnMkS+gk0E+gY/n9ZijXuop5iQRWLTc+070Mgzc8CcurP6+gNHBM5/MMZ0O6mhv4jH9MGxrujVGfTodSTpXCxo6CNRQ37JjKAUhUHuPysz5hYQmXh7fLynQu0O+t+UH3dNJvKGo03U3tPX5i423GJfKa4hPj573cUI7x7KJaZJ/vto3UeH7QpM6pBGTlDeT7omoysEjrMI433AnJlXas/f1xmfF9rUE1XoCCOiwBKUOSFUt1+mEjEeoXPHdQD9KTQOXA/izXnNckUjINwt+y3vbFRYw7NuFDYf0YTcdJjak3+pYciRKqT9QhtDSpfhPiiPWPiRFj6tg2q8lJNxqG26bXCpYzLGsExxXhhVPKQT6YRUZwjoAeV4vMdytomJ7fpqZc61++/YHWfqzy9CHlUOo66niJ7qCzR0rW6f3/zYeUi/vJZ3XbQ97/8q/7w84uR0PnxpvPxoByxIMjho1NZJ3ppzmoyco+gbYahiy2hUwpV3Byh+L7q/farDnXlhhH9E1Nnoy1QtaAUtZP6KdP1cgIK8IHz9fugDkdEnPCqTcca7RgvCC1bb2i7bZ/qllQvBx44epiTHRGHfhPxheOAw97BhXthpAmtx2bzk2XkoqDxAVUt9RhwMoW2wQX39P5nEHW/D5qyyigfhTJrJ5u/65mD8IYhyAT20OLAfNM0MTgKhArnRBDR6gA1t3Ojj5vxmBysH3x0iS5nKH6/ukBmAvzD68UIl9CAYk0/hfENkQEUdrjRsr67B4Mr1icHNM6C0DOhfRY2TuJcMIqUF/qN3vCJCRDnWKGXw11N1eh+x1xm8d95gkgv6EETVTWutke19784sH1NzjGdL54aehxisS+HCfGuBUS5/MnND+cQxUT/ANUd/P0xImjOjX77PmrBBMjalX0vL5nu5Aja2ZK97uTlmNaD7ijR5YQ292E6aF1DoZt0uFx17znfaLTYb/F8KB5pxtCkcmayjacxBoGe7+BCmmfq7w9rvzaGG1tp+3QTEBfoUQS/c96gIQEpOOl4rlSub2rHUgMZiNugZH7q/KlSQUGPXvKG9oYhSOT93pTqnYaJwHcKeQxllqdqXL7LJiSG2LoQXo5rcEa+GkMbMuigcULNzHVJV71k0M0xQ4OeSeFE9htDmlLnUno5Lbqca6N2psOxxqugpJI1h4tmlTNkBc2Xyutno/fd+7tqmrWSNQatFNYEev3SSArU2joZ1S2VNUoT7s/JplNDIUNTwJkeDZCjeqC5Dr2q/KDffvsaOlVoeitFMQUixVFvujBVzZP7hgFtdjJqxM2CczKIP7rzlD/rCfzBTdFAjI8bj0ItcUhrosGujona5GSjqEvxVHPMtAzcC1BKGezSlOCDEJQ0m2+wh4qT3z2Ub4+GGdYSHE7ep2uKQLwjKiFiWtD8ztDAzCYLRICmLyb9IE3cfRTZtAOppQSMLG0i48xHhglSAZUVQyJnCjIgJ0sVic7skHXPFYneIteVVQ1lzfEODI5yFTigQxVjMxkRRRnHABodH8V+qtIFOQ7DUSyfQPGpF+zkShNKxEBQ2HnOjRsxhkz87JGBCMF+Thl8j9YbW+drU72gQ0NvbKCAPgchiwO9IrfTeFFW6nQgLmhS3wWFmabI1N/dNZ6Gt5s5Y9CBFmrS2dpEs7DIbyS+I891Lp56gA5jBLOmKgto1dQYFNtQ5UBfMWrjPWRG26YEx+JKC8ZZDFmp4wRKjq4Vh+BACaHWPzqKZVyMo41D08dg0W7pa2s3aX4fSniQk6EfU+7ai9vPhXdrMxpqLe5+GyTBqKG57NTPhzBvw/RoWVSJeK7cf5+fzydegb6NuqHQVF5txlUQa4NRDtmWNNMMqvA7SKHKUxMRIbMowR3UqyBMlhgcHbbcsRbs2+FZKiOPkeGDa4pg8bheKXMtWaUjg4wVgxWcMhkCWKGoi+cAud5oDnFMpu4rqLHRju7RDtyr3P8M9vj9CAzQM2sc58KZzLlWYe5ToHEl/zeMb0zkTGABRI47cUbIYWj2qJMvV5rfQt/foUrTvJCpO+tADmtNxmdQoclBPeD034ekw9IgmnhooawpYpJgERyIdsM0ip8LsyeAgTrMyjDQWhd1HUZL7F12Ax9uj7CtGQTgNcBgLlC38LqxBZatupwM4agyaLv5np2YOpbG+5PhieM3GCDQmCHHiCEpNTq0a9fI9CCYbhkRjeEejTrP3CNRTxsiHIWB7poDNGFEGG1XONkymGWQuLpuYmhEP2PE2jUvDTPXbgBmvp/tMRLMRwyMaFJtoMjwZBnch5CcaBkBkisgAGuVY/3bvIn+wh430JhJfg1mKQMK136BF8JUqjaLtq1X3A3BbQXrtnfXuoXJTOgcQfkCgQvqY6A3TDiMOtlNjOYyOMtQFHhoniIDuyIaLSujW6xTplxoeXDcosjjw5zOZ2+iYRj9Z0/khNEWpJjihKD4P/6Hv1X3eNP/9X//2dl2nlSbMx4GQDR+HsJNk90A0XExPeH3Y3ITGYDoN2gW+mnwtNUUSFsxTzakoInBOMOZg7inscB5sM4wswOLf+2OuQwumzv/2p5sUEN8GXEYRfQGP3tkGEaDCCLh7+uXbUK9pyOmKoFuMWWzARHZWDHd+1Csou9xq5UwFZn8dZhIM/Q6vXzS9fKiP/3pT34GFRo9F90RXhzus4E60qBTBBiRtD6UzQXd4qOR4+qPnE9PJnbEDm0qRa5RK9xis9BwgpDY5YkpvbOM0ETEswqHttAmmMoyU3TRqPK5ds3iPjXx8/HcZtfv2D0qkHLP1Tnod50tLxu+ONMkSkpsjI2g7k1yzAcTT7FNZkC/bIOe/XvGlzQa6v82/TKC32hYD0WsXdt3g7ARz5GXLk6gwVHEDlp0ok9bV31uZr2eoWWGzbovxjzRMRtN/ymutVIamblTWgVd74IGgakaNKr7XT/8fNWBpOFn7ViNbRhUH1J9/nJW1z6UZ6MebafT5UW3R6//8T//L3qMrd7++PdqMnjts27vv+j18mq+P+92HDsXpq+Xq5FGDCXa/qFlbnU8XNV3ZK8Wevnys06nF9PHOTSf6UM//s1/0G9//LPm/pvt2dn5C11AUZsu2/XEfeCwuujRLrr3nWNhGPbwfra1stskxSmL60+/3XU6XU2zvLfQ3o5KyVOseYi1ijrXP/3zb/rd73/SMeuNILI2j4cXT/c6dL5ex1Ct0FJuqi9nG3tgjEIW2W/vD306nj0k6ChYi0S/fKVhzGzAwqV5yFo/9ws23g5sDvONCQhvZroddNSXH35nah+I5b/8y7+aEoduj/k+Q6KfXtFZk8dIjh8Mik3nIyYVrbYJ2ieoUGNjmXUd9PrpRcemsX7126PV+33Q64UmJ7XZAFoemA+4c5L3iRNcki/ea0x20VI7EqRI1PW1Bwnz0lrXgQGLg8ePF7vNzktn6u7b17uq+uwCeJ1+0ZaQFcpwLGj6PEv28DI+BAv5WZ3c3KJb1TY6MHxqH9pspBX32DY9dapA7CiGufhYa+xSimkmWqmyutDRU/VVLYgWgeK7y9szvzi4nOHJMnOBhgkDcSHEF6zlQU1KZBMIaK2p6/V+A8EM2mqg+hQLoJLQejMP17h8QTSKIwMqjq+zz3+iMXCbxDQGajXIOGFKoL/QI+/+vgz+uOuCboWhEVqu0aggzedTxxTdPnmOtL6F+jXTSLNII1E1+gzys616/XLRPNy09sSgkP341LHADVW6fKr1cg55BXdllpJjCpU99L+n848utt3kUcBUF5tbLLc39Uvi4c6nAxElrTp0uMhFoDKlvdMFXaosq25TpWx5V0JUDdoZzHWqUuWBzLWnujfM0WiIEt3feiXpUdoGLQvvArsa9I5vRmFA19A7I22ARs5+3hJomJjghPSCxTPPD80DSF5pNBxOoCn9SabWVGxcRyelR1x0C2sacdpdPoyR1ggMXxjKzJhMnDz8wwl1QB9H7jCsGxs7kC0LzWxx4bjyHGhQuF8psG3OR4EFUoxVPXqmXANo5MSAb9YjG3ScC818RtZDkujoGMNSmelcvVHdKyZ08+CgbSOfaIKgLdoCH80b2bThUWBEBm3iMxxQuaMozBzdsaElC2YBhR6ESAat1JWwlaBWLyDF6OCoraCTL4ma6eG4GgpF6y+5f3EuZZhizzyGA1Aq+TOwIHqzkczicXQXjU4MYtPtpCp/V5vgcEoEFZp+WsPGz61M0MTS/K5e0wtShA3X6NKI3Ruuvfugn+cP+kz4k+OcaLzdMATtm7+LqUnjTpGnAapNM7TYURbqbjh80tTT/DIgLOxCmwzIJ9BZBnLiRhrAIZ01LjAFaPrwHwZhBBHyUY+izO9ny84anr2HsJF0Ewgtv4c2snfMGg2MnF386FoNT5qSoA5GNMLTDTnDkS0rVLO2kqfe7Y+Btq3xecQAkGzLL7hNj/0ep4KxDjU08grAEJC1iOHCOAhTR65J9Ir8GfJlaYTJ+KPE6bajngzIYG49WStrMI2orajfCxgjNFi9kuLi79kzdMmkC2gqZzioPs8H48SgVPjdBNOQfcSgE2d7Yj92viEmbXYCDRS4IGvSMjaG7lBJXfyHMdROh8Y870w+08Y+JTGBoSygDnmRq+biFLp6PsW+3tmLfNmXJIyf7CwN+FJ6Ne05nak2+2JgbBP+GZgneihS4lq96OdX8uZz/fm3wT0FQ1EMuTS2ZqrNVWM9vryv3LlYPgITzb2D2QjAsjBEsFqP+tZupDSvZURuGFSwxwrnX8ik+Ew8UFB5vA3qAnM6jANxKLbVU7DqnAsKuEEjGn4mzpZ0pitsPFg7gfLTUUET9q/brCmGtVZCOz4xaOVu+jy4iT6IrhKpHsNZA4HkCjt1gRzHxWgzIz0b5CCVY1jIWnPvxhnOoIRbcTfEtG478R6I9RKytaRMAXa54/mhP1YN07lAgsIIJzalkUn/d3TYRvz2ppJFx4TKX9pRDFF4e3ycRfZjWUAfhWpAJx22sVBpSmu+6LThKGe6HMlujPweB1uA9PjDBg8f853TMUKShzk1zRXTEh43jSI/W8DsucZH57zFCLVlykvnjpFBhN1zIbFwxr6LeAYaGwohzBQoyLjg9oxCPkNdH3Vrg4YKbYj9R0PHz1BVxxAb48w0TRpmwlRpnFIVx1qP+91FHVo+LziHptOQcijYk9WLkcV0uOCGCH0h0TD31hC5AN3zGdFC+et640UAKv+Uh8LID4ugrhq9vb3FXMBoJpoB6Juj0Q8m1zYLsOV8/LenFqYNRHNlSm0MafwfBMkzXaJ479o+XFrjP6JRIk/HTWI0emYz74JnBhXWWTrPkQvRSfZhT+51FhrKD8Gxc0Y9sAg6KiOPjxwg2xzvtOYwAeJZJEaRWZ8UR08QEm+yCFKm+bBlsukXFBM7NdtCeYqgcP7ioGFzQhvl19AbVrCMrC2KNQ3XnwkxJgO4J/bkKzlrCser1YYwTGT5PQeiO78t16WkuS71makcTWpV2BkTykGtUafTQa8XTCYwWEuUzINOx5OKDN0j6HylL18ONuph4w6m12K9nqn58nf6/OVnze//rPHtT25Aun7Rp5eL8wcfj++mXECpQ0tzqs82H/n6vVM3ftdPn17deLRzquPpaifY+9u7tX9JCq3xs9Kk1Dq/2zyI4i3Faj8jx48PuSqvyZ9k7UQA9fuNxoTsoyEaMq6DtNARB4YneoFEz75T21H80NT2RgBmmua68rObnr1+vuZmGsQerXTv0BaiaeWcme2OS0niSIqi1Ptvf1SCC1wlXYpVQ/emaT1qWip1Aw7ELL3RhRLB6dOW6YR2i1nt3OnlfLDJkGmEqnU9H2KK+/6rzy6mrcnY62tb20mQc2Wkknmib6xVVmdf2CckA+tNB2jOTMCLk/7xFxo0ENUock6nyj8npjtk6p2oYrZVj2+dDpegTD9T0IBF7w8yZxulz85FWVVxGcGgQKsWh/o43f21sEQ3ZRsdjzWt/D7viexdqXvclEJRQiNIVtdCk4ITHYXqqHXlGaB1IOeSeAX0mjGVZLg1tFs0E0ZRGOKNDlRP0oPWebDzHcUnewvh/bHgcmaaWaqD1s2ZsU0ai6MRhgE9xrgpmWlUc+eZLhR4yWhN6pweXcgunOngEUBHXLJQlHMasNATEUPAZ61TRlLoamnooWlDN9u0jOjfaX4jm+/ePXXj+9so7ylkvWjoPJ1n6polOqKLZspLIQWV3+cDLBoonKPpsWglaaLQPGOOcW0a58IGsiRlDMskv9/PZ6IlZlUnYnX4+XEnblRkuJYTu3KwrhOXy7q5eIgADRVdu+3y6e6Lxmf1uZysywP1hBbOzzkvN81Pnk3uAvx9yr23GRIiQ7B1Ow0XhcHWGT3knTLca+9vdtPFvZVziWfOhN3Dv/QUhSHFmZo9pmHSuh3DCAN9KtOGbImhOfdSgtY7GhgKX3TCRB9AK+bfneULLdnJCLlz8dohJAmmjNGMEJ1DbBbnrk94+tEwtKHBo5Bv7W2fqYVaZ4VDaNTZEzT8lmhYTxfIjQfnRRXoJrppsgqLYxghUWwngdC5sScsnD1BNIabIhYQqD2sn1yPJSItbDhhtgGGc+G2zZ1H00NRZ49R011hLQQShemS72DT7NEfxt0JQsXfhc53JsLhUNpw62wd6C7x4B5Ev5fs2Yv2G4BeC+oW5wGNEnox3g8N2cCAB7o59yGUzRz32WDggLTS/GFsyND5WIYkBho+DBHO2dyUS95lRK6ACHMfsysbjLD4SqYRQdyMQf0+BvY6tSzGhjVBB6dmYPBeggzZzAgmTAyYc5DVQvrx01HL0Gnsg176gE5PZibIMTUHCI5A9vm1Sc856ihym31GcKe4yQHZBc3EaZe7DffzXP1aaE5Wve4xKPRX7ZPziUE6pkF3Dx34RKYKc/cZOwGNob1a1ForvkjWwwXFlxqADGkjac9VlwqwIgYLfLUqTXWjsbZ2F4dWXhO0ao7poPqvuA7zLi35kSY3ypsuTalbz7k2uPaihobevzxp1iLX0qwEJBbIh5C+Q0l304c2Ev8MasDMcXR8HJA96x7NdrMCM2p4LiqjUDvCzN7hRjJim1nT7N5gz80FtCHj2JI+vjEoVlmq8R6i4WDkxqBl9+AA1WNAaMok90m4fgbaF5RXaLqB4j53mi77hbWfGr1DvVj6ruPJ7nRvvz/ZfIbBEu+9hOrvhmunZnccORAAACAASURBVPPz46RPPW9gLKR6xnt2+ma4/4cDuKMz2Jd0535O/Nxxx9E3IC0BH+Lvm31oAx8WVsSn2HTUTWM4iZsKCtIMQsxwZ//ZArOMxp2/w9eGHm9HVHuWUPeSMYnJI/KfMKPkvXKW1yXvHZOmMAECyS5hf7IXQHCp0afO7xhNN1+XK9X5k+4LqD0cCrNLxmJN5twHO7iVlM6BjJe/m7i6q2VD/zWOI9xrQpPnL45VPUVhUButeYSezSLaG0i/dC9NsPDQO4IKcqCB7OEcZeHyBwoHXRHaFIuXi8xakXAjC9510KxAy4B2xx6zAPsTubFyF26+a27xsvni3B+YLuSZur4zTRA6HAcY03bnXu1IIBN/HjDFAS8acxNzkaE/QhFdFh0aMoIKPTB3YEK9B9mDRFoDYae11bQ6RLJmdCXoFSslZa5v3755MkERYDou1J4NWmAdIdu+CDDbKVU2ldo+JvHzhrEBmzMyNk2HpEm2VXaI8R0KL+lv/+7f+n388qdfvKB8ce3AMtM7fubuTjZPiIP5bFzeUHd4jtEtxvuK3ovpbExY+AbXzy/69HLVn/70i816THdhIUePuke7RC5oBJX+V43sh26UQoJDJAoxuOgRimqHVeB0U0J3NSRIrDF9tCW817gUaewt4t71tiBKl5cXPW5vmkc2IlloUwT4AsdTcOCw6Qy0QGydi8P3M+edyS9UpDBXKqxNpSmB8htZkLyz0nReJp/w6qGj4RBX6IEow9OaWeciTHJe0oeul9zTQ9xw+XxXu7Ny2QcNNDuejGKCjIJ48nVem0YluXtbqvfvrb4cMv3uM1MhLsVNpxp6ZOtn9OX16H3XpS9ql0KfPv+k8e0fNbfv1vvV9cHDCM1oi978jrhkWPsv5xeH3tIYrH2ny+Ws5nKWiovmcTBFzgWrSwWK5JNDk6EF8V7RD+TLXWn1osewaeww6EGHhx6KF3x0U8VaZgrZVAcXlwxzcHp+vy26/nAC24h8Oei6OC5iGIUxS3F2o8jb/3xJrZXhXqHwYRAzEXxdHVz8UkA0h82a0ee8qfv+XSmo+DapwGp9fqgojhbmwwzAEdYlx7rZ5fmbcxePeuuhTHWqGHBxDdVnx5h8uSZ6Qj0z94l3N6vOZ93G2udFXXCRYyHPtHR2/tfXt8mufGToVRXenlLdxHCAY+b2Dr0l1ZfPMB2gDBZ69Kwimq5BLw1frzV90SyFLdH93hkRonFeoQlXaDInZSAYmHZkk4tpXAWHmbMPtAh6IzRP8B/2O+cZbACQ/z7y4ewUftRzvdncAHRn6NFkcQFHjAi23v2IHgRNKToI9hkfP1fbFxphOuBaS3G1YSZDFlfQ5dYlV13vGa8A0gzuxsXnGcgF8RggFtAqoTbi6je/D84VaxoQBzSYQS9JKcagQULVyQBjNh0OcU9gBIQupj6UyqunGhpeX+KTupmJbKLfbpHXRv4wg5dHsmu7Mchw5ho3IUYueyHB5BZEE6q14SFoXavq56IzF7423ZxQTm7kU2/ksiawEAqdCoZYbHbWPDKKVK8vqU75qPKUq2Eh2HlzUXU+Gj01fdiLLLEZlweF9VFZHoYuULU4QVOaftAzMsC8Hu5Ks/M+4GpVZI0RXNOmp1zN6RiD2ZGzYXdKN2MIimo4qCYzcgHiesIMyYY3224yw5m8ldqgLXJ/TaB3g/8eOkyflQ5jD7rgtjLMICYrGDQU+yvRDy5YQWKCnhwRQzM1rdEZGvklY0g2a+6RebBeKQpDA2QdPxTzaVYNQg8dMCv11k8ayLvlrLXkBLSN+Cqylz2OVcLZwTO3hKS3jtF1AIiojYsivxpUmhgXCjtQNPspuKlhiE1GI0643H/hIDlyTtrgBNMLEGwGnJhuZV6ryCkovmhmDHAk0Au5+iYb4OBmSXtp2ZFNOCjb+Jm5e6MJoApEw0ushxV7MIWM6mAAs4T7LrqpnS3E7/Gv3H8UfdQ9DGRAJR2ZwLCWRp/i1MZBmFphnoFjdur6qqnZa72WKdeSsP4zu16jhLyBNT7RyI5e4zTLB3wtnshluFeh1yL3gAkUrp18FuRl9BQMZuzRYMQSkmfITCLonrqLvRhDneuhdrOeQOskOsYmeKE1dNPEs8oPjgx5Pu84gcRdEVQlpY78OnpwgBEcBX034F3BUD0yPk3rxSgRZ2jQYffBSAWko20rFp9HDEDtujxP1tbzNag/3tgGDDPLzDmfrPU07TycTJNGz63TpyNDwtTxTPx0DfpgW3TkSnCMzqChO5TBdGFqsqrAax3EHh3r5kEVzw6Z1AMTvpwYFxh90fDRnJqHxZDBAECqNsTQrm/IhgT9LNDl7nTFYBOm4TTN2mXPIJFgBUKHZQvssW/WSNLQgWBTozPIpRa1CREPKqjJ7FXossUKSh05ljX1Hhp//lwxe8/kSFuoZLkLyDJ1lmTQzI1uG2dAg8lls5vJcGYDrFjvG3/XXiF79AefH7on9E8iaaC1M5jBTIi4ID4DmdZGG23QGR4pAGHUWLAy/Dz5s9TymHU2tfIpMh/5UfCOMP0T6VWGr8TZTeWjf+wxIzTi1ITu9gIAIsHArMFoz920+3gBAYzoqTgHGB5FOkPU5NHQsX4BWfzrbswBMkL3CGBCR8TdxGDNsR0MRJ9osLkHI9fbWZDWfEGzBTJnrBtRJ86DxHcGjwSzBNlXnBmBgJI3WUxBifUVled4vwdq6HB1T1Yjt9CR7NZE0oyFS6uLdh+avGQmkzs8tSON3nR7K/pBYQSqBeK3Xs/iV9ydwjEz3Dk3N1FuMDjkoB2hFbBbHgcN/P5M7UCxE3CaXYfcsLBoN2vPQPRwQ7K7pr8+QebQuhD7M1mLmAb0Z/71icktuFGYqrAYHa9hN9GICHEWDBeRaabh6jn0QywQDzw5OIswBGLCbPgfBz4ouEyGCGvlwH5qJOh61935+5CxQnPtCypgch+cdh/bxeSYoGAQ0Y8hzvda/NAjJqFVtGg2HAF//t3f+Gfr7m92hApj3UT16ejF2rePaLT53HtMB41v0EJ35HnnOwelFSJNUFBYxwcCrlMK2bubALvNWrMZza/NbXiidnHbJ5G72NcXN8/aU+ldd7s7pNktEKqufy/cxsK1y4Ee4X7LdJ+ihsVs/Vhscv85tIens8NwbYrgxRG0YRsd8O6MpPtoCiTarsGIujmkVtuHA+lDJ2NXpDRCPhBBZSNiwxMwmm8o2Jg3YBCTRDj1ivEClwL28WWuc3LX5wuOg0e9c8iurV6Puc0wctADUOgUpAJraHK2WGuTTuejTRNoquZp07V+6ocLBhXQNDGW4b0QCTJZU0me2Fx80tv7YFfOH182692gOt7evzmHkVgLnFkxkCJYugQRamp9f/vmffjl5arT5VXDE21SoXkgBxHH36cz68jgagfcuzLrWh622seNcHd4PVyieZon9Y+vIVZHF0ZB1ZRuUBampWiEcKjNS1P+OqgU/VN5ifNyaX3SrUeNgCYDXR+mFhiyY1oUk/+hw7AGAwwaykL3gZD70WY/uN2SXURoPZbnDJbG8b5H/zDkgSxk/zAfqhibgMStJcOURu1c2RSL922aOa5//aTqmLoQRF+ZbKMvR86/HlORebWZDZNN6PbQyDFaIPZgnga1fapHu+lQMXUMuk1ZsQZ76xoZMNEc93Oqt/tiSqgzrtjHWJOnmX7/c606HXwm3drCqAcNBZRtKI80XmQmng6cP4M2sjvRIhIhQOOIntRFLRNJiqeIC1gmDFGc1GU9bpZC8cJ5VjYD4jLCaGfsiE96qqeRm3DIe4YeFSTpOWlgqr5lwmvsmMPeSDXQkKyEVYbDIFc/BTr3Lk2IlSZGs3bZwIrJEvEOkwvsbteNMKxcE+iLFBcMACdlC+9vcSOe2R0Q989Mz2HR9bTqcIUWKc23wYUXR+H7mDtK6OuAQQaT/CjEUaQS/M3f5wqGnVBlQatzwQUjYU1UMrWnVaoPbrpfyQLbRu8ftHcMoq619KfbpNdj4RidEwZXYwzDKBRYx+ejdKqe2kqo6RgQgZ2PuvLrr9ed+cGdWepwYD2lzvziPIK6nBLyLtCkGFjAfrmeaJxAjXESRWdFfBQmYGjccNybhBFw32J8AfuEAfHk97A8o6GC5ZOQwzl0Zizw/Oy4OoMaMNYI2cmMY19We4DxXHu7EiZp7dgchm0YbhHzw7kJmjV5sBEUKyu/YNzAAHGGGsVmUKH5nHYKZcizhenWnSvsSXxBYlkJID8mWdwzBNtfjrXO50q/3le9E2lJAwFryEyXkEVA9YMNwLAIZ0gPN+3azYCQ90tLS+NOzRDUPL43dQCNqiUUNI88I4pjF3DNroECPRh9j4v8wGcXE/wn+mTK79BbgS5MROWAHtH0MYRkEEKzm+9B9iDyRoHDOAYmDJnCbido+BmkM6RArbVHW1FjGc3wIH+N2Kk93iC0feE1wOdj0MuwGwqeoHO78aQJDqkK74c12hQ0evhN4HyeWNeZzuznyUY4lgptuC4DDlCkO6bdzJanahfCkTwJvT/Vg+bGvWygM0ad3XSFsSK5jQhreFfRPFFThpOp61zWHk0tSBL3zNghEPLfZbTpzGuu6YzMSEgPne8ezgTqt2AaUQDHgNeGU8kW+5ohFN4dIFfWKQIsI+Hh10OmxOAo35kGoKncvdBOE4znrAwJ6RMaWJ40mnvOAgg3GOGBhrmx5dwCbZ+h8VNXbUbGRmvy8NWAeTHrRMyKEyOjrmIIQSPtoQ17g8YMjTd6bK36nOGmycC8DXo0TTD1+Z5GwMDgTpPj+jXcv9dt9KCD/WlTtE0+z1lPYQ9ETQqrA6oyPyk609gz4dIfvhpu4O1xElEQ/LWqyc1YoTbnM6CrDFCHNn+PhUI7WWxqYLV477DXGO6a9ui/y+ArnhJVFejYc284OQFZr6EHtVGSTY8/GISG8KIZ9nrllIctwNcM13B02v7s7A/AGZ8JO82OZs1UWRzlC59HtDeYo/Hz4CWCDhQd5wc6yvlJU8Va6AAuLOkDnY1nil8LABlfhzPVzSNsxD1bFFgdNtrcQSGPupmfO/xT6JNC75jZGMtQhetio5emrsN63P+3M1w5/DaDCwM6TQbBtuQPCZ1NpqzVf6oAgbX/ByDKzmik3qWtNh3flXNI16jrZ6Q4EQvy1wbShyUfy51jvERv+T2WgqfrmA+7gQal0abMjtOIpsZf3N3oDlRCiajhcAX1xoeBqYbwwdGAxGKm4Dtfrr4ULJ6HHlOVqmsmqIt/n6+NgBojhdOR8OfQWlprZwQ06FUUm5jcTOivEJ26iaHBAO0K1BAXUJBJFijGATapKYCfIxPSERgsEqihE9TUUtXx6ExHH1QE9A5MVqOBpAHBhdEOujRcfiCp4yA+EFnb1pvvHy/BeV3M8RjH2aSFYzIa4zDRCXezosy0jrMvXbf0nrZgdBHZM+Zx26CEzbPp8/WT3t9v/rmZqBVMyw15x5SXA4YJBs/aJjX+PS54BNu7sJgP6dydmIDYwtk61kQFBQ2TYYp0Z2Yy/YAyFmYT6Lc4gH1IOxM0Jh2hiYRqGz9X6ALj96PZiz/PuyCCIVgOk2F+Ryd6AWN6AwQfNNUPra3pBEabww3MxDUb4QQXfXVxxDLgAIPqEEJhmoOQFkWD78bSA5NYwEyVTIWyyDrQaP7JfbBRm+EMtqgh1LloHGtQJZN+rGZlhJUPMqKAicK3KVM6dvrxU2SllggeQHSPuEZKQ585+uInsiJ9aBQ6rb0OFDVaVGSswUpFjdPau0170vNZWcH0Djpwqq+/vOm5vOv10riZqg6l7l+/qTlfVdcnrfMj6CMguO27Xs8n/fr1Vw93fv7599YbMyDE8ZTJ/uVEo4ETY6MSt0JMpLLa9EYMZ8hDpMFgejmMndYFTfGsl3Ou5tBoeHTWmEwLsBr5pNAjsX7neaVqUPc/Vw1tokf31PfHrN//4dVOeYOdORefR0XzqnkbrZU2VchmHxgrMPDKVRxyffu+aFSp1yOh4YNa9NTpQRvc/2TWuS7V3zo7qEHtdnCycA0FnUSMD4Vm1JRiOsPlyku3wMAZS2Q9MmQCQWXaz3k5UUQzqdwvoiSdlU0YEj0dQ8QUfkBDuV31l28YKxVqH73KetHRNHAardDW5gXurZ0GKFpp5Wdr+h805XHW8ZCZ6rqCDqE/g70wtCrd4I4OgKaJLPLQOHW3ThXmLuhEQZBARZ6NnXuh5M4je3vUOBGIQqGWWwvmbMt50P3ea0wbD0xubw+jPU2J4U+wEaaOAVBMnD14hNqGBnxmqj4pa467w1xMNycs19HdJatRTEYCrIF0oNjkDimFuTZxPEmxqm8xeAI1Za8VmnGcLNA98X475Umpuuq9VmiEmQbXSnU5giST7YZRXaaxwwp+1duY676WpurdtniOoDE+eymovJZiunxwsDMocgTPjwmGEDhhI3PIrZWl2Dpi1rKNaomT2TCtCTMOqobmWCpvDjonD5+jgHQgRKidajSQLwfVO0W0LmlUK2txD6co/qoSUyn0nIWWpVH1QkNZaWm/WQcKQ4HwcBgW799affl08TCHRhi0bmF4A7XdyNeryuSmLen1nDCqWlUfKg08g4EzNdCaLD0omf/fsJNnSIBWiwJ3vGtMLx5mYAqFvrifG+vo6nTS/R0LeRymJ7+jdXXE/c5aIUN2DDMHYbSWO8uZ/MgYiMZd23ex30xykoQRr5ZUHW7GCygTzWcgmOiW7ZhLDE616svloF/vi772RGOFlonGCwQPGiqNGAyfFlMNahQy/eYBqM3adNgsdv2sCr31USgDk/l+2c39OF9jve/0Lrc1rEwuylkzg+XsqOKJSQXFfiFHwbNXaORAMGjsn4XlFQxVoMOZ+I1ZkxHCuGOtEY/xtCmjlq9TcNNMbLhEb4J8TzFr6ptpmQyE2Nno/rjuGYAB9sSQvnTeawyjQHJBORwY78YyKLWwYKo00vFWGjCQ7wpko1VGzJSNATELwpCIr4U5EQP+iBRhEDU+adwmLUayGG7RHKH7CokNDQI5pLRVSo7KNQQdduX7AXFMrsVggJDHBzLIuW5DJ0ukKi0YYSUMeaN2sEPmhnSH9zYb/YVGb76FHTt5Z2E6w73B0IU6IhhSYcAUgAPjHRgySARgPQT7pt4whApUyAib8/yO2gqQ1qfXNPuMd4TrKU6tG3TGZ6oL+2fPEaRwxwDRe4pMTzS26VP3hfW8I5yczrhmL5w1obfDjdZtvtlgNBA890RdUeo8Lw6h9yA8g03EeY+EieFFOLoyjHszkEAuZ9BBQSBBu6hleZ+c2zae5N0wxMCldu6lBoYTgxOGvzBJMDwLx1ruQORklvnMrQcv3GVFhfQkBpcGFkwjhe3C8LZxr2AJArFe3tdQrKM5dduyG9EYT4Ke6SE+X2c3wXq5OJZsetz9s9vYBmruM8yz3JP4OAm6OJ+RRo7MWTKBya+9PwZ7VTBUsklYyd0StTeNFwMH3rfrSevGYf6BzEkZTtbzpMm5sB97j17GNJ4YyOyRLHYbzzDRCkNHn2K7VM/6RUcGhPlnwrlAtIZZPyH/8nlDg+6fHyCDDYdzLPuHgTTAE1ISgAFqHSQXROCk6qdgsUFXRYdNvwDLDUNFmztPvRp0/IEzR2MJqLF73IBsriV7b1Fu5JR5EQh/uEXz/JKyani+cVDu9r3W3OxUVRNReSg77zayA6MZsDwz0qB9mNk5lO7XU7RoQLlwTb/i4bmXQ9Qe+V3OK+K/CQs/vdiK3yiYNwNxBFjg9t6wIHIU0Z4q7ciWbZxPJ+vCoKiGu6h9uIKexnTZE8SA3+04zUKxDTIH3KKhfUSGje3taUCYPo5GHB1kb4+QMP3homEigyNjP7T+fU9WiA2gIaNgIx/luWgETicY1U01Rjm5aZN2wUfEDJrKxJ3DBboI0z62WN/reGw8teQgJHrCU4ucKULkN35Qay2KpxkuEZZH7uHL4aCubV10hnENVIFAKLcRy/iwhrbgl8LPyJoDHx1QiuiYaQVUEdKL4Esbew6ug6m4RtSZtrGY2XxQMQsCpcMkggmwDyM76dIo+kYLESUbcY9A+ciXQdMAnbk0HRGtJ58blJEJWOSFxnr8yBuNQYQpr55URRPMz+FvYVCcXD0cw0KobMR6p12YGgHazJ9n0wDhQ6vEnh+9iNFTDA68Mdy42nLbJj8gDVw06Nmi6T96Ulvqdn/oS5HqD/WktMr0zhSOP4sguSNCYNUPX+IAxuyCn42pEg1Nc5qc4UexD+qQTZt+f0bfRETEXY/nWX++S//Dv/+s1+1XN1vN9aQpf3XzeCyfev/+a4jnu9GDlH/3dz/bgRVkid0wdA/vg6q6au7/YiMdqNrv7991PF/t8sUlXdWnHYHoHbVyPjb68ccfrB3tejLh3rRNDG7QFaPpzDxAITJkmiOwub//aqptdnjdDZuwkZ01vHeBBpQEWiOkj5Dhw/Gs/+ePox5jZG06rxOXXkx4SqzoyZPEVKtQdb6EyxiBv3ZYTZScP6kdF/2b15Mev/6TlpRsxtpFIgyEY4UmbrRhULedrbHMn+82IOA4opQYl4cWfXIebLJ2sX+KUg/osOlR11cKm8ROodD87s/SUQ5tH9EjvpyXVb//VGpcMfyhWS1VNSfTL/sZ58RV2Ux8wpum4sWNFJQeUDyiGw6HRm07ero99XflZaqyOppmTPHL+ZLXF7tuwmChaARVRbBPULltmFP0llykUATRYWN2tGjm/KSwex78XJ/br3ryvqqj7vaMwaWW3MhB9/fBDqBdctT97c0OqZxk3ZzGhLnrtSRH50vyDmyUQIap07xba8tYLytolp2KOb/k/CjrWhw9kaq2NnHRw3EPrB3ojeSSzupoHCmg3ODiiAy69q5LeVRdjTo28ed5B9OwqqkSRxtNOHzOREfA3D45fPytg+aGLX2qG9o/Qu3BMbgvrFl30lVof4pc5yqY/yNnGQgcGtNdF/alXHU29XHWEcTVQnhiY2Y3MFWBGyBHI/S/RY8102tFwU1wdqWqKtSUkyfn1aExsljV3FaN8q1VfcE1mTL/pLS6KM8nFXDeaXYerZLjQeWzjwxRnCCXi471oKp8anPR3WiwcRn356pBJ52rzvEbNinyuyTXE7YBg8TEBnA9A6/kzQ0FxSayJ5gI2CON+qTfvn5zEVESITUTdYLrLcZcs4vbLDsFQrjdrW+b0AgxAFiJLkArXGp8DC7soRizVzwYfI4aHoVGqNYwg+ZSaXHSt3vnumEayWODTgYtDW14ZNWxa2kGsqI2HXRi7eKASU4bDR+3AF4HK8YuMJB2ve4G2wk2QaJ5pKiblR1qo8NtB6WT8hajjrg3eBZcoxTp6BwZZnEXUlS5gNNiZJuogXRZ7KI7bqsaR0+BcKNNi/t2QM+5u95TlB/LRO2TswNEEr0YqFkgKM6udT43yONk59Xc9xI51tzh5MRCz2OQTO2yqnIEBXFHce23Y6IBmqUbCc64zewF9kiyjDpaqCV1oIQMT7LFLBCYFUJX7AYQLSoZteHbEFng/FqtO80HVTV0Ud/5OCPjnhmGTFk6qd4K9QwRcDR9wiqBfRFx5jw7agViDOxQCiBG7ZSBhgaCTUyOm/mM2CCeee+GMMGwyfEEODJj14WGlZwXHJkzDTutGpnJQs7pwnndB6PQspbwTXADCUUSVPJZuKYDjAC5QTudLb0maMa7lwS1Cmg0NGto7DjXck45IxHU2Z+7cNTKp2rVo4t4EO57gIGIM+OnyJSDQMPD5xqY98CiebRW9FjFWciTwrMjIQYKkzOygpNaI9Ed03e/Q5rwQ5XpMeGrQSoAAwRqaerXRm8tDU8ADnY0tYwCmjJ1MOyaQSOyHH4WGnN7K0SeO4ik+Ta4khaNBx+sT7sFU/4DdobHaCjcGKhS88Dgox6zGy7USnSokUkLVRitMqY8ZorZ0pN6Dv1yNP64FPP1+cyMh2lozAfAHXlnCfkMp7Gi0QNRg55MU4lEjYbJSBzSgehVjNQ73zdyz+FVMCik13B9bdQXsSj7hMEaLudEO0W1isOqyafU0CDXMAi5Wfb6ku9LLcxgmrOJKBnrPG3yFMpX1nFiDTtpBBh6MuSMnsn7AmYAZ4ZNmjjDGFCyVhZNjvuqDCqFE31U1vGZeQ5SQ+xQlqlNFt3nGH4y4GQ/HWrkS+GG7PQ9N/VQXGNgRV1jh0I2NHeJ6cSB0H4ATmZmGWOZWdOVG0hTBj1BDaOcsOAEhQEkCNTRAK8F35iL7EClw4UDuvZq2+mP3h5ArqZkQuMsVdSgFyB6EWBN0xNUUUxPKn9Au2xBpQDWx2THZhO4+GFnHuYzHMpPXjAi9wr3wVw97p/o2rhIaNQquO2Jpgd6xSWgeBBPOnRrB6FlhS6SSwqaClbzfJCuw30pAjqxGqbhspUyURLEQnxoIj50eqZZ7LRX5/YAV4e9b+QX7vo+0A/gJibDfeepD7oKP2dnPcZDpSjiW9AEmkBMoCpoLigexbeDTnH4Ytqe+3nyLPn/MNCJy4qYEk9ioMCOk1ElDj/ovA7Z3d+58b79MxhwcQYlNwIZP4GyUgh4GFIxHa80dBQkH36wAa9b6Mz72Z1JTVPluewRBWGdHjRomjtPtIxyxroyFM/v22AgJqisB/se2LjmAxlHdB/r0RA+EzkocfYeCO2QAcZdfOxKm78ahslBzzZFlY+FVoPNSoEXSGoYFIUO1LEiuHuyAdCaotnBocsOjXaJ0JmviI6HA3ie9UM66OcGmtaiu47qknCsY3J8vGSOz4BqSfH4/sDyo9LxhAEQ5hOpfroc9KJ3nfOI+BjQEumq/+Pvv+t//p/+oLr9R30bKv3u3/1Hvd9xIU7sHIc7nFHiJtf7vdf5ih6KIcJT83R3/EXO5FWpzsfC2YxMzaBqUJCU5SkMbFZcVLuIV6ikH64XXT7/YJMSyqV792YzA5DipmBw1CvFfCI4CI3FjAAAIABJREFUC7o9BjVMIkyBwJnQAh7vB8xVfH6AvlCy+WUsNg7h9Ht7bC5mrHNtMed46nLG/danpDPFjKCCSiT4eWKCkgj/FwY6/KwMhYqq8FQzr1PHSkDBxIIcX1D2QsJkc0VHOurldNH7/WZHRD0PPi/KAk/R004DX3U4NhpAcHFCZb3oqfuDdT87l9JapiVRfT7oWNM4Vuo6sj95IzGd7Z2Zh+5g0SkjvLnRWhy1joNadNUEUZdHDQ9cDhf1hMUDJGUU7UctU6sjOqi08mCNc5ziHaQIo62XK3EQmd5uOL+1ul4aXygUVU/nQqL3RKNzctEHwovmBi2pcwH5Ws/axjJwjm3aM6BtXG2CBOsDk5xhiLgQkLm+Bw2gQQWldaK1EVCcN5EsMBSkeOCM8bXiYm5Vuk/gUyJKBooF6OBQV3Hug24/qp0jAsfv0Y6r8e8HckyPuX7/efHzIu/zOU5i/vj1W2iZ0SP1DOjSXLeZMxE0CrQtsWkS68oUJz7lXphThDtwunjq3//uRY9vvW4WETrvwY3DIcsdct5oU52sOtZQgCJv6zZtOp8KvVwyFbjSDqs/P9R98j75bHGebf4z2cY9IzW4oZaglrwLTNZqLDWV1RjsHPX6MmlqWyP4TXa0m2SZ5Xa+RY/1doO+3fgMcPNEA0iObE4MDtojCpZ3m8HYiRiXWNu912ppEEFYKbgX6VjChpg8JU+IORnQKuJgyNBi0v3RWx/25XOh7oGUI8x4cAeFUTRO0ADD8M0o5MIAEFYR5WXj+ASYGmSxr1DVfYeEFANnWIx1ht3wBlShb9F2ckdQZOM8zD0AdZHGTm5KeY/co2jIKMgovn3K7xRE/r7vHmBgkPgFnwROp1k9Z1NzcMH77B6e2vM+uANohnEc3XnSYZLGeenvvmuyTQ8j5w9dVNQ15qk8B1U4BqMjZ1TB2V5wtoT+yIYZyCGoSSjShs6sEs42Il04ey0hsm6KGKRUtfOwKYw5wWFJMLjFvRbUDF0cDdrkPQrNjuaEd0pMh+PTQLRslMH9SgOMtp8BMmsBpJ3sUek4t24ct2w2DZf5ALXYoah8TqwOpeCeLdRZ3hEUUZxRY6T6DNQIHdX2CBMOQusZSPN9LUuhLsFBm6sT7XBITUxZ3HVe/LwUAex9nsFjze2WCj30gBMnjZqp1jEQtqTG9PJJ8+OOfa4RGMeq0NDMi+m9k+MOIrIB3Tafg3tlBfx4wk5hQIDPAWOHRdinQfFk34ZxjOcc5GdY8zzgVvmsVOKsyh0HvotEhQFihg48HC9pOqz3p7h3I4JWkgFbZcfbDrr4RG53OPnksCCo16zH5rwgcxcKMoMItJqZh2vIHxiOVYkVbJHTt2PYw7RotLdI0CehzbMZbSC1s5GcCuDm0jafQU91AhsLY2cb7kwzl11GW8kJx/E5Gh3ncZuZgyEVDTZ7PTK6ufvYNzgTm062u33y3KnhXQsakAp9H3UFbrSwB8iGJEoDvWNRVAEsAPBw1YReLmLUEFBn5IsHy8xb0NTPTMUC6yMxI4TPOd3jHvfwyk1ysAv+6t+y5y+uNXdOSqZY5DcWwWTAU8HGo/4L0G9j6EFjHB1QUGF3Ip2b1gA/qG0zjeinx4dZkLVrPFh7ldmQYSDJ+RkUXSLFYCzAqDKjdXdopRab6AVsVhmmQBUgk8GyfR+RGADqTPFk92nYktRfaCkjczIyIpDE1T6bximyfxloua/b2ZFuTbh/eaaWLKBrpndKC5voGOWP97HTUpkCRBFuKZA7yIBa3WDyAneH1Jg/cLjF9MJfBxoJhwIbgYahJFgumiqang/XUB8mIElu4oKjaz+oXRMXqvKgYpJ/hoNo8M1x4crdTHK5jEzGHCrPJH42osJnetxvLohBsviatofGuYkDnx1Fs1cRqQAFIrSZHOxcaCBqrHmuOHf9pvGuuoIQTovpfc6rZKLnrMigOaIJ4W/lmAXxNTy6YhoddC3otEyH0aVsPBPocP5eLJjSFvIfGssIkmWqHEicXaJ28bK1S4Yn9+xEx2wE993GQuRTUrwh4rdNPBdEhIV+0IkppMyxZtNQINriep+Y8HV3eixFBw0eCCTPgsIRow2jfwiVsTJnu2I+grif/2dwwG9PUJKhyjFhiqBaUNgMi2QKNqghbvhYuKHpjAZy1+PaTYypYehDQmf5X3W7bphNwUL0y15JtcFdJ9rE5jvR2Pow45nRHLKxEHe7yQwvXSOpTHzs4hf0aDe0DNSs4QqHLusiHMb6VE54NqYWJYVTpX6edU5m/ZQvej2Wep9Lmw1w+JMfVpSr6jLVl9faxio0yWxlUHksuEGBLmWmZvuuP1xxLa70PqZGIsjm+nxNtXz7F83NZ/2n//W/6P/83/83je03b/Slf9PhdFQDfXB/Rg8Q/Lk3Us9n5DO7YTZfH/MRrP4zT7c93Mgro+v16dVat2J58569Xn5QXT3V2Qo8DyfTslFF3hfZis/KRSf0JH+9DAog75i+YDRdkSB4i91312RTMV1I0ADzFCZ1PQZS4byLNpIp66eXQikNDg6cKpzHqLXQ4Zyo7aChxZkDc6CCmg6SXh5UbJ1RTIoMUFgQ2NPL77WtnaoktHG/3R461gejttYeeYqOvpAFRkEM6pn5cIeS4zB5OzFCYedSRk9WGTFknjA/S7UrBjtkZOKc2Ngc61DDwggd2dt90HO+69PnS7j7pqCgZz1A6yrQyknDwNrEFp4IjtGZW3WR61qDALNfYjC1jDR/FHgRGeKTZ+Uyao128mBAMKH/f7sFqsrPj2kFlC2KKscBeX8zOUWRt/nzQmlFv8ZXwTCNLEoMIpLk6PgK24xhYEQBx3OoC83EBlibyLyWC4nhWAy1OCEKaNVd5D1yVtvkyjQmhoMMcRbdHoU6hmEgSzM6X1grqffz5ZzpWDJoTPTlLPVbrXu3GZ1+e5/1mCVSH5h+t0mp3o6sMAykPmVokajjHDaVK+4707x44bhx8oa2TReopAMGJwSC+9T2kIDCnPVwxSwLcwaa+zxcmSmg//AFF2KkAFLXEREy6pAzMCJvCwM1KG+LadkVLs0UEDlNS6KyBjnjs17cBCclw1Em1KvjY6DonQ+sf+lQy+6qOCHjLGwWAn3I1FvLK/UqoJW6nJkil4/IEkxtHLt08R5lzQ0T90LtmCwKkBWtPu7K6+amnP1Kg8vhOrVkOiZ6/QHtMiwUgsBBr2r1NwwXyODkfOQehR5emTa9jrzPUuXpoj/985/NPrLbJgYo0MJKkMxE3UD0FtP9VTXO5TdcY3GU3DEO0HoGJ9wV8L/RE9ldMeKl2Pu46HI3miJmJ/VFk/MtIj+ZBoBhHiHsLRFeZNhhljGP6geQW86fMJaBkhjDyBgucwaYOpzgkMtZwXOFpRa2+o6W2rOTcZBlgMGUoFwnPcIaNoivHtyVDi8HRcnYj44MoCkIhRyDQwdZ8QEZxD85XwNtRIvJ+ygtozBsZ+lICdUUkx0y/uxbALLbeyhhI0hHYkXMR0htGNZRvIehSGAP0ZRQ7OcMirqIALAkyKdH5BeCXdB4wiMJWUpQf2HR9L6SP+7WMAyBXsjLwivA5jWggQvZgtF0WwlgD4lgh5FrCwuLIYkzR5WpZ5hgN1vuDgcgKMkTXTYC5ks9MSGBsda9KzHdDhOZYBU5Vg7DIyOAoGCgpSFbMevIhjFQGvmU1FC549ec3/0EFYUyG+vRLiGuvfgpeOOFm8WP7E4PGOy4z/uk2eB7h2cIZjB4CHAu1lsbNBKbGIK2wtQJF/0UbSOyKgbtGXRTBkjkDEJNDwkP39lgS9iKGxUiH9TOyXsdS90zwpQj+obhDEZFsAjNNIPtTGwICOvug8F+x2SKWtBxOOFmj7EZ2nyatBQHYnxLqOunBymzjkAitxXaoz0txs5UZpgosAys6/OaCBkNq40Bc5hz7gI5o4yQXUP9CFqPAQ4TZNhcey/m89XSNP+L3Vn8HNnXzvlEZkUdwpmDJKXM9WyObgLn72++t/grpmtCw2UlYcrnZpCGe7Ozq5uoOYAZ9/WmoHLPUi9H2oDzRt1YBYXUWCzrnDrdKzQQSe9LdjT7yrGC8sAxrY/q7nheRASQo8m8T+mVwh/Fz8durbFWQTmNMrvnx6MiDEUdZ7u7PNig0jsbmjtPGzAPGnYdCCq9gdfQU5vBBCjKO9WWfeZ1SE8V0YgcR9C0IyYkzCatgfwwr3GTs4OJEYoZJiSmRtFo7Bq86Hijy/8o5J1h6MZ717XtcRSO/wBZZKF5A0ZYeUQwIC6NqfTuTRTdNGJpaH0HELMIm3dGCxvFRjqZzTWwy4c6Z+okoeVoicg+ARrnICFTcRz89XFZxY46g4IJ2ticTCOleKI5Q+tn/YqLQh5aXAhQs9iM5a4ldB7SbvxjqN/UGS4xuwC4ETUtchodmk0AKw0ttsZcajhA0mgz2aNIg4LKRnx/f/PU8/XzZyOL/e0Wl501QFAg7EIQDQ/UWL7HiLZk584b+avcpPs5cfDY3WzPdvGlRrMbltorehwOiV3jCqWNzWKE0K68e6Bo3J5he84l5+YjjIlMed4Pe9PU4vwx1cFfa2/yIj8Uy+M45DzxwS56j4DxAt51VEYK7QAbLrFGvE2RiUuHfzdVaW/83EB72hy23fzcvEuaZZAm046gFACRmB4QuglPjIyWMFgIcyRPV3yg2QovjJHsJMHZFM+PK91kN/RPNI0U4Oi2mCalRGBM1uZ9qqHB0YwmmqzdW62XOh1xmS31ekLLwo+9OHuKOA2KJGst05OK6Tf9dMr18nLSWxuCbm/OHHvmRJef/0ZDftTw67+qUOti28HEWarry0G3t5smwue16qjZa4yim3doq+4lVdMwbZ1sJHFuXlTlEXgMnTdjKj+tOlQ4COI0F7o8igX+DBrYvG4CtdparSP7DgSJ8Ouz0gK9Y9iqj9N3m2CNK7laIDCTzgdQUTrz0IpQxGBO/pfHZJoqBxU/xwOtVCajPqZeo1tNwkWNQuUxYGq16IHbab7q07FUQ05ifVS+3e0IRxM0IH9eBl2uP8Qhvs663QeNM7mYhQa7vWLnDoPjoOfSuWig+DNVkHWJvqng8yymu5Y0L+PsS+tQQzGt49nszr5M6rh0oexeoH32rco6VzdSlGHEEzIAhwc/S0JPdD2djIwz8MmKqx5Da1QcZIlrzjWaheo06ej80KWmupwx80GLmqqqOCehsXc7ohFZjHdHKYQercg3UxahsnApTZhPUWwJ46POzSKGTQMNojUyk5tLI/PlQT1yAVxYcajb9VfV6WTXXZp/yBxBlYfyjtkBA7RBx3Op+xs/Z1Dq8iNrMVxPAWLGftajT0K7xT7OE10vmAvcPb1/vaK7CWMFCqDHyiS2UDesur9PmnDaY0KPgQ5mF6YNQl1KNLAHMujkROCASMWkHxOiPdfByBJOu+ztJplMD4ywbehXDDiJUcn0Qs6f40NkKuRHnNGXV+nTpbbbaXuPkSvUUtgfWjBCW03bKnMwzD3gOV91KGcdjrXyikHOi2lbqgpbsT9p6CD9QtctDj6vjhXT0HcXzcXhd8755HmigaSgtQGDIwxK07Fpcqe1cJQORQFIMyjWan0X7IHctEtoxcQloBseiVKhEwBJ4qzEMWRZ9bh1ZgVgEDWtGGStKs+venxtlaR4DGOIMntQNWAgZP0bRS1oIgOjiALj/zgD3NTAyumi0QPRghbOz86wBNQStgIuw65PiGGggUxSGzYx6Aj6IY0keySoyZzf5LuBtnAODzhaujxlalPYUGeAzQCK6Bokt2tsSiNHk4frpuMa8DeIuwc0nU0YensKTYytKJIj6sNmO5xddmNFKxiusTQaLfIdv5dwfqQ5YUgVtTB3CkYxxJFRbNOgMaxB6x10zp0o5Fy7hsbVaCgyGWoEbvvF5n1B58MjIYzjiNGh/uDz4LY7oDN0OwZ7OzNrwa7sOIiC0NnoKJg2jmOB0fXBKtrjB0APjXKl1BDhhtwv1G4xhMcc7kT+JjpZN1mYNeEmCxMghubkFrqNMIrFcJMzfkdR7M6b+3zB5MijwyS1YzNRRKxThmvOHU3IZN20ctZiMEPzSTwQDvz8b3tf4KfAECHMaRiMn7OT7huSI1BQ3k0Y/HC/487MkJkdTPajV40N93jnyKlwdh1srFIwrPQ5NypZWv8cDEtpHOqME4WiCAZMGWg9lG1rAolEAHmm/mGd+A16PcZQnHTpTedkp596kL2JkxCqb9iYQNsM8yOaIfS73Otmldi/AXo1jumcG6nN5mhg8IUgQ7ECTIFuWZeqve6RfEDRJEew9BlqjT+SCZzLtynQYrPYyI4k/mpSnUjfp9BZPsujPzMaSrZLnjq8x+dW7c8YmutjGfXH0uGmSsOa+Z6hPqOhZZ+gg6WrowWhHuBAdXqg6/Vwczc8w+e3VCxowI7VymodebmgktSjWaUn5mFzgBbQq8JxFHddarSnCt4//UlRe3BoWQosNZow+2JwDu0DSPS1luaF3hdUFm15PzFA5N6MaDPiZsyeyyOCwyZbji/K7K1ApjIDWt6ZBW/sU5s+cS6xT2lQI2IOh3LqDRhvOWc1a8uDMTKIiQ4KyRlmVAy1MDWz6A1mgw1JobHvaRdQ0qlhud8AnnC2hxVqshcrMdECQousC/CsypQRPbj7mkBtT8qSoKqYkLiQ5tW7+IcmGXQ/HNM+YjkCoA0znTAxCe7zx7/bcegjv2//fRA3DgkKHRcK3IosaiIuqkrjsqgjfJ4JAmYVRGYcDtYQMj38aFJZC+isjq+f1EI3GTsLRz3/YQMUlfq2+6vbmKfzTNe5HJwBGFMEvi6C3cnRC083eRxwvFCLiEeyHLHO50Ihb41mgZsc6hP6HArJyMthbhcNCRMump6YaiOaJbuMxe8my7V/umuPwmzBznhEPjR1CNOnWefXl3A45aLnz8yzKqioOMkyIQH9gs5FPteEG2VM5wI+D5Eu9FYawjC/iY3LlA4Q2U6MTLf3d+6X7yYpHKoC6QunVL6u4w4QUdP8jmgPKGQQ/X+gidHXmObq6BeaVJovGwO7ALCLKtMuO9rGQMGTDSZv5s+ARsRlxKKkyQ29aYS4fqTH2HCH548j218v3ZjqMIwwg32nWNN8m6YKsr0bKZk+BAWGy3BvOj393ZtoplVctjbTsLtYRBO4tPBgYJ+Y+KLNLNwmGBf6CcG8ILRs6coOwSCYm2p+HttP0yg+dT5x2RZGYxC/k4dIvtjpxETbXmJGoF7rRD9cMn26ntSOk+aJGAoy2KTi/EXV9bP+8R/+Xp9fKgdFc8E3h4snbhSaQ/uuFDrk0OmHhriFQJ6rI9lxUMe56DFIGkxFqeqrnV+tMUFk/cSEYtH5VGvZSjVHrMQXtbdOzeXiC4Zp5qO1YbjjQjDLcV4cFKKBJnPx92uKk25v/6rsePXknkZ36O86MBVnPZsWvlj/+5jPqo6ZRsxmrHdKNKWJrg3Cb1Axlmum5ogmhylhiNe/fuegXfTlGsYWTUHe33sEaZNt2T00T7kur9A6Nzcz5lCkRxF8/P0ODZeMKCI1KrVDp1++ti6GObhfzugfO+V5HWYf6+j8OCi3xCnUeefLPyMkeYNKzLQPh0pyU2tP9fsB9IP4gU2nIvQp/INbKvS+++NNFeZJTa7XM41qF5oynGQHaIdMSBsdzwf1aDnb2RPaNG+UQMO0BphLFJObuyeO1ltlJ+e2pkyo8zBRAWG4t5kvPNYU5j4gItP4prI46NfvGPTQRIapEucVaxzNGNbgRgXQJjHxZq+xBs4nB7bb7Ay6s40ZUv3+x886vL7oH/7hn1Qvgx6EtfdBnanSyOIkdmcggHvcHTrR2lA0lugFyblsdSTT85ybntz3nfpHUDjbIdNfHhTU4G7YloN2p45leIJcO/g50VoX/pkYiMbVW2jNSzcSYbGOxg4kCyQCp+BZZ3JGPfkOKhA6FILQ8X8C8bvUGL8x9GHYsuin353MamEfzA5xhuLKACa1cRHuwdBzOR2zEwPGydrc6zXV8cCEfNXh8slnIGcOER0zbA8MSRhyoW2rGJKgQ3233rU4HH2ewMKBTqsEnekPmjdMtcimxTGZ4qJV22NYEWZuofvF4OqoqjjYWAIdmvdGFgMt0JstqX0fORN0CfTCc24GCAk+AgyTXtSNt9D4Z5wF3OfQ2RcdT0gsAN0YVDC4jCdAAc7a53PihDtwllQnjXOu8e27hjEML1piXcwEodEEoQmPBmJpLkWqdsJJlUKY4QGFZ+iePRA84ObamYNILh6xCw7HzljDsAPQoCUuqOOeiTBwkFUKQheqW2gr0fbTtLIW0BjSVM821qFu2HQAKfVOp5jMrYXlzqGp5Ix0s0yx6YfEEIw1xxdifYEeUixXwVRgr+1ynYDmGNaig9uwwPJZt+VQ+oi6wIwnU2P3RYpF5BD0SqGxx5Ha+CnMnByaO1AU+y6GvLUzuTnHMApZ1C61/y7O+I6uWdCfsYZ2N/lddoKRCIMOm9WlibMwPdXCybts9NMXpBijvn2jxupt3AJ1HTSG+IoqnTQyMEgPEeOl1hRuS1BAaVybDEYMPcR+ruoT9N2goIku+ap3BrYp7LHCjt4MvIjQoU6YbJQYpjcbdDvr1GhUGMinqjkXn/gOQEeGmjh7IMQgdNqIQApNIPWpoQKfDQxkEmVVxKw80bNBxRzuHoQyoKDpZljAcKAGCcZYh3mQz2NkM6yb0MwvWx8OwI7IYM/BCunV7EwwZi+HZPAbp55Dc3xbczvIYpYDfRqkdk+jc41FjRosLhta6GY/jchlNrWcOwyUjT1qs6lgbS0YFMLuc+MZxkho4KgXWAPo0HEDc42BbhWDta3UuWBoiOY8PD6o4/j6DG4ceQHpeV11pGbwXglE8VCfVDVEL3XWiFJ79P2HSzJuteyJTQ+joYlq9gtUWPTnDB9B+RhaQM1E2gHfwsg2g2aGKBjK0JyDQofbKxmJ7D+GXjTAnG+WdRHE7D09uaGjFjhh8OfSmP0MKMIrhQWJO7kxBnunMOjhudbUt6D5OYP10YagwRvmORp2ijllMFyjb6EuKyt/jmJ6GFhJi2jg8fmi68vJBIYh9pz1fQBtLI0GckaEnAcuUEi3golHT7DoglEjOmmzKSJPEjbUMyk1fqRlYGpKpjQDTUzaYFh4kMLnRtOPrMPWsQEssTZsVBmeIUmRlZtdH/mFj5jHgBID0jckGxMH/2MIhuZxbzStaeNnD+vdmJKZv7qb7ESWC5QV0D90MbZN9uQmdxH57fFmSBquM9Qq5zEmeeSqIMeBDkmG3uliuJWCEzE6TSa2t/zs8KVpBCMZMRqEtuuNVtHQVNa5yYucz+uoBiOWpRcQzwyqgl8IRQdURibM2cGc9oDWnqZt8ocp9hF4uxunoAJtoWEEkVwm68uYTtx6XCbQIDFdZcIQHHlTD4J56c8BZRaTjaTmKgiXV74r6CpUNWIlmLZ4KOawYJ5XUI8jVxHHtxAs848pwibqRwwKkxlb5vdhmx7vNf6uy0N0mDR+fFKfRruBDJOPujGC6/eDRbobnchussYTcw5zz8MgyIdIXXqy52Jk10DxJbHBNnd+j+EIE5swqrFl8u72ZPcuP9uw/w/9JOhdTJqcOWTKbGRbcom6qYMuzffZYzdisLG7vvr3CJ81JzvWzZMNxKHF5cumIBSXizq0SXyI9nZ3I02osfO5mBrtYbfnJi60/n7XOo86H48uUp9zp6q56MClQF6YaQizLpdSl3rxFAnaWt2c5chRTTqVpc5VrkN106di1KdXXDNLdf2mX957nU8Xr6nnp78LmvN4s7MYjRLGD1ld6HJ9NdKeb99UH18DicZAgOe+SP0cUR/QWoYRIw7yIUe9D4n+9m9eXDSCjmHe0kChya6x1sia2+nm5eHoBtMy2ZX3vGoBkcsoSTlEG+spYA/QAI3trC+fcj2zV7XDmwup9xsT7EnXlx88eSfHboOm13xWXpItFyJv6NekBow2HwjNJQdoP8Mu6HW4vpriiXnMscboCocwCDAPbQMIMxTDSvf+TUX+4vgCVCI0ZLy3t3vn94zM4Xw+OSLh3k0qD6Bpg6whwTSrn/XlwkEfa7xIRp+F5PARRI+RF7/261eyIw+mKW5Lps+fMezpdb91Kuurzg3UpqfubausAOliaEHMkPQgRpMcOxpW9IuEqxvwCHo8k8PqnGtuKUyJ3wAkpvDjfGXYkej+1plqjOMrDXzbo9lEH8UkngICScGoaUHE/6Pa728uGlrO0SXR5VJrbAf99v2mZ1rqUKMxhaxW28iH5tc0+wGKC4c2FzRUrFTZofR+ZyY0QBeHPVESYJ/p+sOrvr29a7uR7WgGn5uHksuezMis1gO0CuMsJqkYVGStUvIzbdwGdWc2RdvOmctd86NQ+8z0bZDe5tx5Yz20WSNUlQYy24bOWiVLCpgWo7GxsQvcU0x5nkpYC7aSp/BhZLBowW23LHVAO0N0Al9rnf2uMM36OSOSevUwlIy+tNz04+uinz8ddf/+8OUKMsF6mgGCa1yrD0rIzdtAt1O9HLgzImwaetsr+R7VpOL0qnlmkICwGf9FIqegynPXdqbFVRW5kCCZUNqg/WGowp0En3kxg4D7K3Mjszk3j+lLN8ZdTiOO1OLbt+9ai6vPXmuSsOlPNnUDA5zUhTGFGEU29DgEcRRRLTrSp9RwF8yttTaEu4M8Qr3eoLR2d1NjuYO5U0C9246BKbq6Udk6++wD/eytQyJoe1SHnv1Z6+s77uuMm0qtI80DKBD1eUQ9OOMY1kaRq+HHoHGxdpDhZJhvJBizDXd1kfNgRpEHdVyoM/de5I/a0p9mjAIUBgwoAoPzA94MoJph1gRqCCvlSGVPQ/FhRsddTEwIQ2rWoLMdiesYTYUD0ffPjQsksiprvGgcoC/ikBhSH8xCcBClkQO1oth3Nj1xELubZ/McHHHEK+OKxIEqAAAgAElEQVRr4IZoSYLhmcitJNKAU5BBRW5zIfY/Zk25mgo3aGiyFJfQj4OFg06XidFsWuzTvhMecjMU3YfrOLVzVxM5Af0N3JO92U3oUGGXRT7p9+LgyI6f1et+Xz1EOWIGQvQRZzU/dz4bzUrKSh21DXIBqKZQn59h9lRsiRFR9h2MAEQptHPUPqCMIFec6TT8A6jbru8iHv1ATci9x3t32Y5270OhxkzB6kwXzkEtZnDMHYn0KrIzoUSDioIKmt2VMMiJTGhqoSQlEo56gIa1UYbxmdCemu/oP38qcl0we9twUwUdglUwWZ9JQwW7Kcj1vLdZ+QraRLome5FaBJOqSoVGmyTdoY1bN+wjzHUMZzONm4f/3P8Y0IAgwhJYcrWsXRB56va8VDry/oK4TLFzWBMtR8yxGAoV4cgPaoVcAN8C13qgv+FTAWptFpnNMDNtUGRhyzBI3wEk1vgrw790s8FdQ6LAzugCIedcqc+Vh4qUR5xjM00mgzwGb5w7DF9gguHf4JoNBhkAFHQy2BSsP4a1yE4YCJeWDcx5pcr0581SgKR/+Kzg/FgYzrEX6ReIMCGWgowj1gjv1RIl6kIrm7H5VVY8lYCYotXmbAwempFAnoFpza6rF+X1KbLNV/SxAUiA8FG1sxZn/g46dMuM0PgS5RSIOqzKGlBhGDQ8RiW+XHIlRALaeAqEGg5+GH+aFWF/gaiPkKWoLH0m/HgsVDWpkDHdyEZnH5EVyWAAEMqZOtBYZ61FradZH+wDCmhKqnCP5pk4UhGXb6Lmdh6xkyrKoqYW3nm7kav4QTSOXzeHcackBlUwmsWgHVJ0hwvm7rKzgzT+c0aFIqzekwEs1/dFYCMbDg/T9oJiYWoZB5cXIJbAteHlbugs1nVuJlQ3DjziM8rSZi5cfkxe3PR+9Hrm+MbBCpIFRct9bRF2/NEkBXoGHY+LwHpP9yy7hT7fo2jCoYmDZprVjZHHaAq8f2I0eUxroOnCEU/cZB4aYgtG3TtyoaLBtgvZro/gIsu3TOfTeXeRfexC2eDq+7n6BIJ/HJsWytb/x9SbNcuRZVd6K3x2j4g7AQlUViWLzWpSpEi1aNKL/v+z3iSZJGuxVW1iF1mFTAD3xuDzIPvW9lskzGjMAu7g4X78nL33muIFDjSRE9w/j+ulsV42FUeoCmhmRje0dodkgsTzYvKFhfXeZAaJKDJlPLFjUe8xK2Z7O6KFxhIr+eCHB2l8N69xniKT3nJ3hAuNgZs3GwdFlp6BTWy5nbEZWgN0cQ5Vdo4jnyfMlgyLcwj75aWpCydbaxh5kRwNw6QkjIqg4M6YCNhyGT3GZgtjfmYE3YZu1I6tvp2h1XXz7KiTfdgBlY2Nnc0KjQl/zfe4iWe6DcrAZ0jRavuFQgdaQfEw+kuhznTmoOM6m3oC7Tn4+DGFAgnALRVXw4di049PBxUNsR2VC6rnatNDk+rDSfp8znSooTuyseb6w8+96iqL2Jf6Bw9j0u1N92sbqERemR748nLSeO/1iJVeMuvttmm8vymvG2cz/enLq55P0tPTg8ahN42IfZOJVN6c9XAMtL5qajuhsoGi0ZpN9cQlFMMNnknu6I3DAZOUwiYuHFpZSaQCaxaqC43fqK7n3lPWUS2j3QONPtoBFr0TzVkYlVAYH+x26ow4igH0h+1FZf6kZeUHv6/noJLQMDJgaOpN54b6hziI0ejlOIVRVVHl+17CK3MPrd0chxRRBhi+JNOkTjRPaMhgX5SAAbZDh2bz+m3Qw/mooQteIgWhoNmX7/Sv2S7Hl+vqoPk6HdW1k7LTSffXi6ojyORBx6rU4wNUolnHI0gB793iAU97A3GjEIqs2efnJ/Vvr3p4qP1O0Mzm2aB1JMsJdD+cGHkt+4X9lWnxQVP/i5rm0ZQYpun2GyR03pJv6IkUTI3NNYhLAeHgmW1z55/DHoYL6veOIg9KN+chwzNef0wkwonWOinb8Seqy1NkAjIppbCFNQZajpkQkSw5yGGhtWNvoAEOMy1GqXzflBztGMkwwMXqnKp5GI2OgPSm6aIzmarkDV46B95/vW2R6ZiVGvKjJuQKaGfpTnGrTLhWCpJEa3O2jm+9Xl0wuDH3i5Np69Gi7xooZ5uxS0SYNuc3JgyOyEALdchUpYl+W0zC6qdsGMbMOuYH/cVPZz2deC86dffOe5XBJqbAnP4rz4c9KXIomyKQcv53WRx0enygTnRBmxdnVSXaUkphmBsMuUI3WtXQ9Dj/WPeN1imMjNB/8pmh4kEb7Ue0xaDSEau0LOQeU1DDSKHozbTiMDlXjphYce+lsWm/64BW0kVDyAlCcwSDBtYPRVmh9g6tmkl+RDjwJf2m0BOzy0F9NiWRKTlnR2jIOBfrGkMtkCIy9Sbde2qMMHxDxwPKcGFg0bFOSp9FM+Y8aW09NHsxKxtjO5Ayhk23MTL83qUTFJXG6ka+164bO/XOU1V10K3TIgYONLkJJhw8JmiZGN/AwAkKvV1p0R472iEMLUB/MwpFKK1NowEHdltSQriMDELCgqxP5FeiJ15v1rF17CsMKmE7payB3E7K7Fs4wUInzjy0D+SNxorCmoIaqiM1GrtpT/bhAeprmBFSE+DCCB282+mgh7nfYxQS7+sMFO63m2lpnMdG33d9OjigdW32DqBZNuHQxjtkTNqnAJo/VEDCOGiMi0L3mSEvQ5igj7egMNOo8zoYEQQholkciECj4tgZUzStaR5u21BGjWp4aMx+lilberMJ2Hdwkr3hpGvGEnUlrsa855Et6sE5A1Aoeg6V55mCoKCli/og4mB2nVya68FxJ6x9GjmGqcRuBI8smp3UjSpa6PlQRURCgg6SYQaGc1Hfkre3Jkcl45uORa77SA5kr0eaA+YVztij+Q1XUM4C5hMe7G7SKQuWG/TiZIQ6fbDBE6RSABiYYycorVuv7pDrFeO2efQwgMECNR6RLwsUWRxsbTiWGD2FD0Poput1amEwTyY3dh83YmB0FsYcgxQGivwxFRZGCQNZmGE8XxtWhaP9nw0MMQzaGDJwHPAJaWLQyJGni0EMNSIU3UDkeZ7uQcZRzOj5nbBCqHmhC9unwu73/O9UNYMsrtfa3cTMLxpVNqXINjzYpCf2qwApqDdzkGSeOegucB41+JGs8MhCz6n9TRfFWIofszPn9miMqL1hnm5mMiRtHzIjc2ijLwqHJp5p6JAZJGAOYF2xNZQ09LO1uY79gxqwm/GAMrI2uPfOW7Spljcbe7U4X9V7eeRfWgaGjtLSugDSmGgbScXN3JE8O7wJKkujaE+eUAsTAwWVlmG9vWKMSksj1wr4whDHBmXhrQLdnv3IfdKMrCTM7EyFDwchHUpiPHZ0x+W1Ob9BSbXZKL8iDFlDp+hJ4Y4amdIXL65/2DsqGVt42Pfa+ATaXrgJORuIaT3GM5jQrNzEMNehGTFCadtNHkI4PNluF5TgDjWHNQxSFqJ+x3bEr7Ou0GgWi2bvZ1nkRzIc0UCiZSyIIiAPDjvbWAjesPaG2JoY6KnYbcN1L6EoBH2Tw8VOTLvrEQWzKZbQZVhoFZNVDFhW5+A5ioPGde/Ynf+0GzegISiT3AUAzefFhQ28k3DB9KL3RI+NICY9Fr4zcXZWobxAbL0LLM99oany5h+Oo6fdhdUuhX9uqOPGMMV4D/f1YWhxMEhd6F49JHB/HI2nGz/TMcIcg+dkHYS1l1Bwg2ZjYw8c20pMVaBx7U6rNjQgUyYWNC+Yba9j2OGC4512aoosh56b1bBQj+9hkyd2oPTn5HnfrxfTTNncrOPwhw9baLu8+aCh2RisJyTgnpxMvpZdIwJk301loA2Fs5ZNVJgcUXj5kKwCYfXBgiaWCf6oJmdyBZ13UY0LIdRM9JDQdCooonvRYrdipqiRkfyhWPQ//KX08pwpqY8atoh2gaLdlPw8mqlcry0oXgQe9z0TbJK7Rj19fNK23u3YScYfOaWff32yRoeZfZ4wHT3ojRSc7uZ19O266Ze3RX/549lFPvqLpKxVEAvRf9Mfvt71/HLUwxlTKYhSmWroN0ytK+jlDHygk7HhZXbjzDbQFnSMmLKQq3nQ2r9qIVMOk4p2UF2dUdS7ARnHJJBDciKH0SYM9GKgctBNmPpjSgMNjOkuG+DS925cOTCd4YYmcdp0eeudacS6fH48attwVU2td3TAOsjvgr55VllExASI1Ko4CChY7EBbpC6O5uxBt1urvv+ulAiFw90TPdCwWzupPseahzIFVROnnP4an+vhAcpV2M4zJaQAH8dO+fGoqadwa9Qv0Eahgy061iDLrf8/64eIgmPZKE/JKEBPyp6I0ysQDYcJxjFMDd9Cf+vWjRISxI53rLAFN8V5ku00dlBaUofZ13FCriq9Xi5eL973NoxxIoeKQxmDlCkJmiFrEROlGwzHiiECzIrQbl0uNCxQe8Nsi3ea98EDonQ25YUcPqjy0HGsrdgzeTEv4IA37Z6hInvWIdG3Ad0gLpqLSsxjtk3nc2/9V+ThZkobnG1njZdBr630rV81p++29twzBnmh17f+y4U7xjHS9PCkv/6Hv9GX/+1/1+2tjVgR9jmoWzhx+wzZ3cezwsM+YjbsnMp+5rwssBhQI+lzuegpW/VUHnSsV/3qY6nnl0pj1+s+rsopfihaKLpm9K6gg5Ef68IEzRymUxgElWhYS2V1qqL5wY6Cx5o9CSpmWNxuE/mhkYPH8Ig9rmQvILdzuZhGSDYdVHnW89KlGtZX5SnmWVQFRMhg6hOmdFAo0UEe2CfImUPrv3HWMYhE0xw5ulZweRjHuxuRK31Lgc7eGO7lGFbMw6K6wm2SKJ9ZAwWdB4WgAmjCeGdAIUlZ6P9NRrLxXne696PjB3BdZ5AEmjg6MufgBjCyySg+GdihgePzJtbdVTVltiPUHF/CuQL9FAQV1+w4Z9izMKGAHLVpykvvERDfB+upKSTDUX4loB2kgXWcZDZK4p2laJoPoAXopTlwd+dgitXTo5brzc6gEbDOaQHaVpkGZm2+Zamo69DTEoOUKqXJ5ty0BKHQ6XTW69fv9jfgbARVR4dE28p5THOLWRufDxo9zq5mT3H27VnGIOPU1TRrHgSj/6OQzdnXiV7ADCpiSRzr4QaEgymGftAft6x2XiHnMI0mTr5IJUIowvnq4Da1oHDWGYb22EY2lgbkSqcuTMIgqTsnMiQ0IFeMG+Yl9+9gqECtRB0IRmm029nGaARn6xH92kC1X0N24VgLGAPQ+lnevGeuV2b1nLmwrnY/TqOpSWSKYnJjxBKH/qTUOaHhWdQZuc41YGDizHBqidDTcTalRWmtLQY+ZAq3XRcGcErcxKJDI5NYS+ehCQODFPMsy+jxFQgZA7s9WZAYCbF+AURhXJQJDIncFOP29qYcJ16VZjnYxGwinmHS6TCrOxR6JdIIuiXeB9aPxtqlhOyh53qAQQ4g8VG87qxV8loj189yBgYSrvMZ4hNH4nTt3dsi0cPpQdfb3RF61Gc0bRX1JewnjLNgQNhUKEwbWeP22fDwNffg3T4Z1PhQhAEIcHvmQ6OxW0kGiCHQMIXUy4+Qz+EyDDYeDU0UzZhcGaxybB4vQ4AyKef4htcINU9Eb7EONtiG1Io0RAwVeQ6gcxjsWHdPPYXOksYPAyLuGdEanFG58rkzNRcjITrdxe7U7Ht8XfQMSqswmQGRtxQqvErMEuTssNHdZOo79xojRcdvEKNjq1u0tEiKaEZhXpoWaKde6NaRas6zDRlaCgWKAT57URZDCMul0E1D7DZDAKdfBsF79J5Ji6FNYy/n/GIt0DRz5kWWPPUybMS9HndDCUuTkRJyOQgbrGM+HyOI3ciyqpotcn1CK0cjYM23DQnDMiSMgXfjgr0ZeqdB7t8Y6N+ORL5DnM4CdHGOQULmxtFUlt0d1OHz/B5OFRonXDP37EQ3kTQXRmtzo40O/IYitaOgYf/LywV9MSJArEu0OBWnwTAMiAOQTTXyhMYJeuh7gOzuKDYMzmHkhnkCTbbQGNx3ml9PeIw+xe/knqGR5H5hVIMFRnEK8TKmOQ4DtdVFhLMyUbB+zZ8LJCtsd204g5PeQE4VDkl7Jqfz8XCxxAAmfgd/2PRp/tCx8EN4oC5afSPQSDKlwDVsseW874edT0PAF6apsSnFFCmQQWcv7p/xHZEOgx42iD06xZtq2B+A0PCBMPxxAC+LDw0rltvJpg8vHzzlvN2vLpwcL7IXdRzOTNjC9BITA54Nk1XncAQfH9tzDzZ2t1WHA0d+k10fjQqjjZ/CjMQuirxc8Tl339v4LxsiDfr1r37lYvbLz7/EC7Bbf/uwcXRIOKr5lcTsCNoBOUimEeNoGFlG3ihKNhoc1tCfBn3kETOWN9zfKiXTqF83mA9A9woL7icKcTugSZ+aTf/4u1J5vdhJksbt23XW7cr06abLL6WeXkpHueAgikYyqU7WXmTLoBzkulg0Xq4+bE8/fNZPv/lRSf+L+var1yobDi6N67jo6883FcejfvjLf9D87Z/sSMqk+pCXqk5HHZNJHSghKInXCcXyrBOUiirTqeJasMNG7L3YBIVBTmlHvsTmE5jtuCiyXIRByKRuqdxIpHzONpB+dLsU7yAAFBFkaBZJoLwgyV7rrGs75aK7m1WfoE9TVERhwUSeYhNaZnqYrNXs7nc3ujyffsPBE4MEnCAH5TRngAHj3Rpn6JnTnOq+HXTKQfdBAQlBftJ9YEK5aOi+qsCOfOLfoGuU1ugRDcTvV422pdaw0iiPau+gSLlOFS6Yi/McCXyHklfvUUToSef26mdz7cMJus5cNklroQ/PhVGq623QERfKdgwHTsLrS1DKTml1dCA2U26bYaw0pLXu7aSluygHqaZISM5eO+8ROCZpmc5d6H4DBWp0x7J0uoc+ZiROg8876Xb5Hn6Lc6YbBdncm8ZJU3PvM/WYG1HIWwMeDQa0u+II9TgOzWXc9PgB4wUYEZhnsF+GrhL6/kKsQB9ugSAyGPCghXF2Zio9lW8e5KATpuiEona5pfrytVO/prphtX8AlcdwIEKtuSaGKLAQOERbjNT4bMeTXj591vW//JMGMjEdxWJQyuce99G6yJTIgJjc4iZLCdkkk56rVP2W60JjpU0fs1W/aiZ9fqj14XOuH3/4oKX9RclK1AUHBLRN4oV2OqXfKXRP6P5xip1V55Wa+mAH0goNf5OrdsbpoCKdlNYPjngB1Y1M0XgXfRQkxLHUUVitmAIh1Tj5+p1vSwbe9LbrY3HcoEBMba7FlDvPTprG0OQmh85IxbqdXEjh8IpOlqLYryKoEaYkw77PMzRLyceEycN5lemXb7hmcg0UNTE4w0Xy2rGHBzptx23ouCt0uJAD2KER590ryMakh/ODLpdR3Y34DIZU1AWgfKGtvywgl5P3GM6tfi/E/f4w/J/DYp+GAQYT95m1RpcBOgr91MYv5EzPg+5uHtGTORjOzQv6Jxdxu7HbERRyITqA6JfSDqiwnqBTLhMaNi4V1Hxy3AMDbFP6ttZIvYPWGULTKFJ4e8IfxnIg2ry/pzT0wiARFMM4X9oUjkJRvQpMRtClgu9sQWdOcVzFlGSPXkhBgmz0FiZ2fL9RXTtz0oBmSkuaC+pr0Dn+g1gI3oMwJfFORBPgYS/3OfwRlJ90Lmj+gtI23QfT5/pxNB3X/gQ2sMqULL1Rac5GEBZQXMtYbE7H1wbSGKgiyB000U34QnH29+jaPORO3BjTTHioi7cw8QvOvcWIMMyPqH+4j1DwGfoQu8KwzsOk3aEeyuHgwZnZf645cGgmksFJansO+mQyIfp0agY+uj00HUNi8GMlcurkfGSuJXR2iWp0sjTFnIVUfaa9R6C79bQ5DfngkR8NmX017P5J8xf7GOmedYZpY2Qs4prsWBYjF4UKckM1OZ/ytpWa93opEeBIFP4wDAAYapvSQYhOzaxB6MU6s0kR6DE/l2EYNH4AoYmVRW1+dM0a8hbyO8lDTTRRi0L5dDZgRK5RA52qSu3lq5sa6iiGvAF8xDrnnHdd688UZmOsKTt62hgpVWcKKGwJ9nKQWxytnbumhnp9j4Iz0k/EDgDKHm8SDLpUY4pb7GDvEdYyhRtfwx5iUruJc6FBthO8GXbSTLwgrDfb4Sdq8CtYe7VTaDzhtN32xmwiN3NH4pxVijkTJG4DWuSWL+Hz4UE4bNBY/wN/T3nufiCyGrkaGG92y6ABR7oFK3MHPZzugKMz6y6QnIjUo9fwORzU4KjRaYDZXSql5MY7pxGjSn56GIQGyIGbbBl4FkAXfwc4wzo8FAZE2Fd43wFrQnJnHvZu0OT/5eFVaoR4JcGiMQIZCFdQM9mUDHfbxnVvLv8dRdV823fg0QhuNGPhHLWbl3DJFv3HZJqbw0Zi3i/FIQc01rKGj0PQz/+mUaShtMaQBw291Px73EcL2+p7mupIhYjloDnlcJzGXezdNEbCMOWw4Dot1LWtHyIvFzeEhc0mR7ECDRAqWOSskLlW2dDBDSBTTyiMh1SPD48aBkx16FWYpqK5YvIQmzWL1RsWC5bF69sJolm62aQw4/cUu1ObXVXJD0RnYKF9NM09giyujRgJuzlFSCjP1sHEtvmNxuodBKapsmF4iSlJrrGLBozv84TIhzc5ZKBFEVZK40NzbMQgSLp7PiMvfAjXnfVoxzQmgyCjFP/oVysXXpi0QC3lQGSC5o2BrE9s0eH4+/4ELSVMc2LixcOj+HCGI7RGqFc0n0yfmLKg37EXNIgqjTabDNeF1XG8gI6W2bW3fBbsq81M9+LcdZy0hIiwodYVlUYOJ64BNMAHGc6haKGCXo1LJRN1YzwMu0pe4DA4Yg3YqMSNFi6hUHGg01glaNSkMALCAZzoxxSELVGLy+F81aeaA4j1kOmnH1b97idCpDP9n/911t//3V+qHVb98efO6OGnR4wBYtrFpHE+YB5VOaT6y7/crNv57U+N2kvExdQfHvXDp8/6oFddLq8+oHlXcPzkev/lX6/Kjy/66//0jxq//2el86BH9F1YfU+9zs+fNNmYo/WBXBTHiC2oQFwS1RWN3KK6wUG0d/Zh89A41NmHw7Q52oF3A0ODn+fUzX3DDrqGi2SSHr0nfP8OApEZcXl9Ze0nenrM9FimpjsyHTTtlyO1Oujbl1/UPHzctb+dJ764hdltOcn0dMS+e9FbR3WQKyVj6ZAYyeJguo9XLQecVVcl81Ut2rsCV0hooGGlzZCAdxmXM75nne768dPZRpZcz3ZY1BNdQkgzduv9an1hXR/UHKET4SIpXa5ESUz66TePypJS99urKgr2hM/ZuCjg5eWNQ5eGyyUuvGVNLi002We93if98uUXPT4+Ge0gjkdb5yaeYnEhgB4ajwtYqGxEPEhtj1bszUOmcTuqo/CuUh3rRP2lNW2Sr4eqyB4CrWyCNtrTgOxFi44aMei5js6NZDR2WzC9udrAoahStWSAkqUHRRnkXIlqO0eCfgXLxPFZS6pf/+pBQ3ez5TjT3e/3u98bmjzeIWJPWDfthjEY73Oqpgw91semU1EXGkFcsk2vr9Kfful0nZlkVzYHQK9l50xnWoamPKLXSdAu/azRcsCggBoIXOzxmc1MsGIPp1xQBg5YZxevgwv2CUp2nut4GE1LbzlHpkBzPyWz/ubDQQ+Pi/7qL35QfoCOPVlvV2yppQ6QMoivMUKDIy96LoZx6O8onutEp0LOHy6PUN7PHlKcMCxXqjvXs95c8KCVxoDqWI5hH8+QijPDxdDktRz7WaOsDPRrnoOWZ0O2ZNTWE4QNEmnvXw9GuHdV5ShsZ5Fh6vPy2Oh6761ndX4ccTtba03v/d6rOL6YWt6+/TfVzZMdjLspdJr5AT1TqQXtOzmnkTJu2iv3FYrdNrV4uISzAPcnhY0wxPlb1kZdf/n5zWcdRRc/CvdGtOxdSnZlMMfYwzAl6SimfR/CLZEhWIkBYMZ+Qg4JheTJhRW0WtYmexQshA5XXZ9+oZ2Fnm+qHPv8exwIZxrMA7vJRr4slEVH3pjqFVILLmpZKFOpa6Afd0GxZ7rPGUTzFFkaQYOjcE8L5dNdjJzQAfO9ZYrZzKYiydSyVHB0N5euVE9WLAjAiuMt5kZQ8Nmjo4iF2hw1j80n3WDZE4KcYwYlWamHKtPlHrFEuA0TAYC8AQpvoIzx+dgvc5AYoVVN1OSzG47m6cGaf6QCDPyIY6KppM4DBSECxmenDb4C8G4wLUphA0yqk0JzYiWjM0Nx3mXgj25rwNSI60ypc/j96Dwj/uhwYKCx2WiMQYcVfCDS66SBITLDcIMhID+5a0MbnNBQgTJuNPX7MBvEyt4MwbRibTEk3HRUceh3hDDQGfSCC+Zo6ApB6hhe86EGvo7BODrUXk0JZTQzMkTNVI3oVqNGY0Bl9I6oj4mIHqQRDAgYqno07aE2yDXsHZYHZAHcQsm9de6ihwKT0fnrWrg2wSEXmqYtF6mNMOHJV1U2CtscPA/yCl3drA+GFqxZuySHqSVGUJxzzissS99zgAF8HyI+JWRTployPCcBAXaZpcSJDjbiquxSDRrK11i7CajmHHHYMdTqDBYihQH9M4uDutXRI8hQKurHQm/dVdOhjgxQJAk0VwkgYK60QTiAIVGiFl0jplIMxhZyYGkg0Q1jnnRQypmOThkzJOr1FbCBZrhQDlsHxNxsF0oN6kZ+B+70mebbpBu1L6AETTcHLI7EuCvY1jRqp4I4Kxo6+hjuI7I3aipoSUlELZGjCqV4YGDvWwxjb+8vWB0ATuwFoMk8Q6vrwskFzTX7vKn9zpg96FyXwivYoA+1NTUA8UVmADgXTOUuDTTybOdgQBt6pcpxVZhT8WdISx2JWINNaMQWRos/qocb9BTGQJGDENU3EyeGVn2JGJgcF1Zr+hx4uOdjhbDWLoWOONhpqHa2DAQmplVxI02TYKrhCISIeQ6ZbEsAACAASURBVHhHu4y6MQUgGwaLXdAoOm0ONqNKwNCxyfFB+WkVrkR059jqoTNx6DjagNbCVdNTjU4G1ZZrh/5Ak3FujgEX02zYdAa31cFWtGwYuFGycG2EQh7Y+0PAwN4unKtjANoeN0GoH+5yfLCTyUdTaq2grzdQNbt8saBMqo5NDntvh8FCgfWGB5MJW19E1MFjpuEOs4No2Iws06hhm7vrcOAlm1yBBy8W1jTGUAgo8imY7GIaOZIUb6Ao6Kes8ywxLDhpHDotUO6MSuRaXUBEwwhFk4Pav+/9pbLjFLSayvcjKMygDIPKqlHVoDcavXjDpdTTAD8LPxMQO/O8Qa+DIs4PMWMYvnXOtBZaQTSW5siz2YBcjLP/ndvqwxbaLy+GOfChu4iJC+swaMxBcY1pjWkI/EIz52K9mkrlTSgsw42475RsLorpJHlcvAC0q9AUHNDKRleUzgxCaMyBzMFGI8yAwidPCu111NSFW+tDebQuhrKaA3Q54DCZu0j4XDL96u0gitvbb1/QA466H34QsASo1tC1+nBe9XjcVDWZ6WjXb5Oq5xf8gtUz9WQzmciCu+vtftCHHz6qPteqHn9U96d/DmfLFZQBY5WrJ9D/7Z9n5aeTfve3f63u2xfVzqMkx6FRskDHLHUZFx0LmoNRx+ZRWQWlwk9XH14w++nVou2yYB2LdDR0PLugjKNfywoQlUpti4X9FoJ+9BHNs7qObMLG1GaKudtEY867QrCxdKoXU92gTqZrr4eGQQw6inBOFW5kdhlbbNrAEOcIldAFeKbbtdNtxCp81DpedGtLbfmiqnzS9X41G+Hx/Enf374orwhUxrwCulaijMKFQcJGY5XZRfZAITG+6eHxowaaSsxsnFc46PL9Dofc6GqWQyOFUZCreDjq9//v1Y6gnDnQDlnTTV0omyisoCUik0Sr3Gnoya0kyoPc1sZN+jxdrT8psgd9+dMX60e9cR+fvL4p0mE6LFAOkcRi+oEDYnJ3I0uhch1igICGc2DyiBayqj2tZcILvZaZKP5D5E8ZhUlqdbfWjq5dH66mFDOX+2ANBLpUHvTANaLd8oGf6QCSDBKc00rumpQKGnKEW1trYxq4Pb51vaNhYcF0dkFd17tuc648KUwDL9JFx2OvI5RprnLY1B9q/X9fF10G4iXejdJ4L2mGmfTO1iZ2SzjhNbj64pCXFPpg19q7vrU4aI9mgUARXy2bj7gqpwwxYGTfQx+DkQcFY5qrOdC0LZqMTlKkTvp1OeqvX0b93V+/6HR60OXt5uaRf88pjjf0kkzcE91uXehBWbw0kR4+rUYfGWBiLlOfT+oHdJ+pnmr26VXdiI4FDWRQrXMYCOlBVRoW7UZOc9D/sK1HB21DlMPgkGoonY4PMkOEvaMPuhMRFBgqoGV1QS3dOzST7rmVHgbNM5wa2LODOuvmMXMhFocmIOI0GNBwdhGVAHrezq0OU68ZJNuusKwpdL5Ynx+1XP6kU5k5Z3ZZKy3sBTjWoj+EgmlH3dkNQ9clwuUTZiIy3aKoNXCBuDIulRsiyGl0gz1xG/YDCJO1y5rqWKZGtDnzqQzX7GR0uqXQpNmbOueEethnFjfnfGj9oD+7KXCsVyDtGKpwnzafwTSOkVPM5wPxY+hEXYGpG8+6hHhJdiq7NswKtwfosSy+dUEO+6iEKZLSKMXAnDVMHYUrrH1+cL9lv90YXuK0nLiZNb2YaDDXClBBw9UWXR7PlWBw6KU2nrNrIrTb3OgP7xcvpYENjH4oXrkmo56LGwGaqQJac/4Un2/qVTCEwJSJTOHloFsPIwyHqECbeN8ppCEyO75hR11YSUQ9mLrtCLDZOkMyexlkD7BQ8CY24sKVRZwFzTi+ARjYUCMsK5IRHINDswdt80JPD5WSkQiOqqz4VLvjJ4PhcBG1zpxnQxNBtblrVd9ZTiA+BbVOeXQtM083mwXxrFwP0OzApOHNWWeNB3TRO/CxHly8H50KxIDaVo/Oq4UBxBloPVlV6fH87IzeYbyZfWOPEFyavY5mtdw4UCdMVKgfF6JPoGOjDWfFz+rmVO0BjSlyjEjuXIlsoHZFT+ycYgbiZKJGY2HHcpho0Kn/nWzPBAy7tsbf0xQwuKdOHA9IYWDsee4fbubDpKPdWamzKrMstNwIco1GHC8TTGI6zKroCYhrCpTMur4VCjH0YgYmsCT6YCIcAoFsjqV+eevUHnCK3aPiHGkVzL+JwYDBk0TpcHfdEF6LRIOwN0e9Tn3oFAfyZ6HPMoBCa0nNWFbKiKcCvMCh2pFPaJTDpBLa64dzbalTh96bgWhW+3zVBDWUkV2mLQScBn+MyNH8UStyvnhqQJOJezNZngxM0WymcY7unhqm+ENFB8hxTnn4mhi/oSFlEMAwJ8KH3CRzfawxOj0GAn6G1FQ29Tp4MOt6PYE1GXF57C2c/fQhNk4y4BQxHf7Z9GBI2CJUaDfKCrmg2QK7PNGyN+joO5vxUBV1AI9GIUM4/G6yEuV/UAKDSxj/GaYmgUwa7GHSxCG8U07fIz2CShPoZFDPwpr5fD570gklCSoiiIwz9qBG0EDEGNk9LPTVaGKgUUX455/ptrszbEVIqBu4XMeq1rW9R4M0L9ZbuYklawWKJs0reTwOzw5BtXMa4T7vWkyasThQpANNJi0SUycjXqGBM32EHn0dPGVBm2XRfkeOFIJhLIyxJsbkJSB8514yfTcak3gSfGchLzG5h8qHXpFnAZoHIovJBxuxec3vGkzuvUNKAxIPWmc0Y9FQM/UYlBa5MoTR4+jpQsR6kI0FXB3PD6TsXQNqgx70lLwIBkpsr2OqSlGVasgNRO8JRWSgUAgTEzfKRktD2BsZkExhRv9vJuzczP5O3s/BTTOTHYoykD8Oed8Tv1eh7/S9Nu01CjscHSmkoUhRnEFbdrPt6WGg5UY43TDGGo21GnrdGGiEQyt5gKFhcQduobrFyR6YBG3augnMVUwh5uCmV2VNEQCNdiqQydJUaSzaB2uMPmahNaApgyZHTAR8hjpZdEYrk9GYg2Zuej4M+vRS6uEv/sqIWvf1D6aW/PirFw9dypI808T0VRrHL98ZwuC8ODvk/Pr9ovr5QQ+P2K4fVH/8j7p8+aNe8tA2guJxlNHr3m5XpeUHFcdc3e2qOs1U1YPGsdC5aNTUq77d7no4kTvZ6n6f9B9+fXLmnvXLHFAOWgdJCSfHbenUt4uODy+RhWq6N6g3Lp24RdY2xwCNYAPK81XzErEaTFVfbzgUl9Z/WP+WU3qcdP3lVVW96ZlrbaGkrDo9MkMOFzQcbHGcbGrWFm54FKmIPe/a5trPFero/cbe8dWbJXR0DqEq3/T2NihrKiPwRGEkZW4LfGhLTlRjjQ0U8KPqgjgSnCfRsrGeaCxnteRVNgyBGk9wjeBPnT59Oup2m3S1Tiz0cn1PuESuM0MgpvATOjPe+VlFWbuZoXFFn8bkkrB4KFJZgZNlu8fZhCaVaA+KcJpuu9UR3AyljykovJld+20KFCftRnbUrGOR6j4NLkhBN4gD4WfcaUQnTE4YxNS633FnJDePwo5mAWYJh1AMZKDjdl0YCdAwW9/FwAljGtgPPojCfIQstIpsNBo7gsty7kIU/RjmYCnuAosmomDyv6jCtbA56PFpVfcWURtdUemfvx80dZNaJqH8KFNoIBHyWFKleWmpBdNhahqn+nrguehXz7XX2r2PTNkOlMhO4PQMwRQhO5NrG8jeYp+AcpmEiQ4RM9xPFEzMMap10N+8LPqffldaw9xPkVGYTTc/Z2QW3J/wGTiYhkxjckTHiV09e/U46fiY+/emOc3f0U66ZLiSx4pRzo21yQOcNxU1WknW3lm5G/XYn0oK2QraJy6/IHHIJEKt3aEb5/t5HrAvMM0CEgJVgFYFWRY2T0ruIpdKdBHT6Vb9XEU8g3Xv/DsRN0RDTUbfKVKMHhwKVWWmcWyVkOnKYNEDocomT96f+850u7En1w7XRkzDiIVJ3PhDAzWatxZG+dGygqgSy4VbMsUdw4xhxGhtVTdHkUShhgsselNiwBiCgkjetkRlDnUu9nH2+s5afVZ2EXStJXJerVl0PRMFdujzkN5Evt67qyfnK9+PC6bfKbIJMZXwfrizXRx3ldhRtl5HlduqjhxLm8KAQMb7aPdGKKP4G3gAGjmObvaX1lmsNM4UoVC1G84p6IbbPZx499w201kZClMFYAa0EP8Qhm1QJv2MyEQ0zRvaMOdPgALnY2Ek+9rFEI1oKweJc3ZnpTAATsfWA6QJXeN4D+TP0T7EoaDzQ3fM9QbCtqRoR6lH4rxEmwY9kc/ImVlBQTQLLIpSCn7mtjwzZy9nuU1hOGNpejpohG7ieWcCgc7FoHWIjE2GCcQ0Mehy0xP30Y7muAjRbLOcddCNxp9cV7PdFjnYxDVURNVBe4SabDp+3mhbu4jEWeIZMphz5ZanmtwwgwhaqeefiblXvWBXE0w+6/mqo7Zk1tzDPomw+iyvlWLLTMYm7t6OukhNh2SP8Z5hR1+cO4ugiduHFgfyxhnKRJW0c2JgBMMtG/55rUTOZn8g7zCxD0M3r/56m8Kaws3Sow7NjURS/4QcCnfPRRVgi/vmMCkiBsqI1J5/6YXp+Tx1WmgeAWnI6OQPgw/0tCBijsFxbmiwzOKehRmMm2wPUWCuMHiArcFAPvEAuecTu15OVM6dyjNAyOTP41gM3MdBbgGLnNUbrBKD4Oy9xGOAnjvijpUKNs46gUEXuasMGI0UT5N6r51AptBw1smsqcUp1+2ZDR4xaytIbCB+CP13Dtq4BBrIEINM0vmuKS0NSlC/mwYfsJfBFr4OFpuj46hNqSm5L85tDUozlTl1ssEY9iIXpDGA5B2A1WGdtR2QYYjs187gweab1Eeg52EgSToAewnMGAb3AzW/4+sosRlOBlNyG9hLIvIt4m55HsFCdawO1+sFFCY87jdy+DS7bsx0d7rX3aUzEMidzvrnRtLVvad10cjFLzdkbHva2ExDDxnIE/8Negedkg/EdJ2iJ0ScLKLIfmGyx8VSmNgmeZlUYzAyDqY1NhQJhJ5CDwKZQy9J4e+ChcMvDXE5WX+2te9j4rQeHAlCM+aJE6gXvBijUoEGxn+bmO2DwbeYG2TYn4Jj5+zS9PBZWTBsuvNorUVR114gbBZumNkYiXNgAUGHxZmzQJ9CU8JLFmgkD9kN1G40RCNhbaJRPyYHUB4xB4psMf6eab+vgeXGgt4bOBctLESaHhYocQMleXlBBeY63Pw7EDJc1qxd2DfnDZqxU8xB+aDNhmYUl1OcTykOKZQosHA3NCVod6WFlsZiZGHiIOfRgZtBDpS4XyxkT3hxpGKCOJI9F86quNDFn8iEZMHbpp1Gjm15R5tpuj09NwUgBP1xL1jrYXBkOi/NABzuPYOTyQ40Cf6O7YwYC4PuzhMKvj0Ca35n6C5Dr+OG0pEpULE3U1XoyChauUesU78Ke3zBMzQVa27CRZRDvD5strC2KzHUtfWuOkFAftDThwcfzD8+LVrJtps3ffrhwRwC0ASKQfRRFFy/vEJ/wx2VLnjSMqw6vjyqrmkQe+UPn3Q8Fdpwo0RYD2UaNNE3B+T3wbpEntu5BvnBDKVQWWQ61TvxL0n1du/1drvpp4+5DQNOoCMzDAAcA+HRH+zOholDU53V02AfKF5BylrHRvRzr6o8quugtw6m9eRY+zPYQGdsXW64KSfzGDpiO9KGZbUOHJo09o3akdqCQoI8udC34VqKxyJ7Bjqea9dFkPCGsyq630DWqwMC9VYDzqUJaEMYx6CZoexhiFWTTzmS44WWJHOh/VBG9hRIBIODojxYN+osNPRINl6B0lsJZqTDH4bI87t1GCpUyvLRKDR74K1jL4npNL0UBxRoxLhmnnK+PGK281UJ2hiifMrKjeuArpO9c6ddcBRBv4MNMPY3jegocTzc91JKWmjIx0eooZGDNs29DqA8aK39brM3sQfePZF23hSiege4U3VHSiINAHEX1y70W/77ZRPJRJwV0CPZo7xnOm9z9oCDqXW+juoWkEHeszDGsGOhY3CIoQPppiGNqb2jSEBgysUxNyXmOANFUaY/3KTXtTC7Y2CYwZ67c/dx/uOeLDAF0kyXlgM49GwZWENWO4fw67c3a4Wh2XZLmDkQs4A5ih2v0eEfOHdYeqOpQzA8TkYZYi7L9zAVf9Cs//m3uf7+b540950bFRoSKJpQ6thvbzfeCVApGu7BCB5sAmho0Fg3dM3nRPUpVQmjY0lVnVKdmkejjsQtcM6toDOYGjbQ8hItfarzY7hkMm2HijaTi8a+hR6Xsy+j4GGgilYLMykGBrjgtHb/ZTJvkwnYDKHw0r0LN07cUacuIhysnaXYxVVzgNGAlGFQ1wdauOJyCdPB2WhBc7K7Jxr8Ae0U8Ty5lrY1HZoZD67P6fFoXa+z6fau6k7+J0ONVepvMQBmTby1kcO59FPQpd8NKmgwtOqUwDigOIuMZhpFkCZKmLtrnRh42W8bTR3slhxtMSYoPPNFz89n34/XC1muUFSjqYRavoCWzpubTYZgRNJQc3BOOGB91+S76Gdt894g7xgmVQnXTJMKQyACv4nlsMzI/NjCRj+wU6wNdJPfOusSDRn7K41Nxe9lPdtwhncvinD2YZuh2MyKdjL+PvCvEHGszlOtlS7fI1qA8z8r9PhYG+Xifcnyg3VgnLEUoFtxsunN1N0icoIGlHVwOGojc3DC3oXiG1OjdyZR7AFGo9HnWmO8qpsWVWjjiETzu8Y7zbUFm4F3ngK7hH1WNkZbp67zecOW1kBb3RlHkXeNjwC5qui8ub8YEYXRiCvSNJqsk5lCYdpj99pd2hJoShjusMvRvJhFBsV47LynpUnhM8eMJQj6OzXZ5bzRjahrnanImcOAHRTRJjARDcb+NObIJgLAgD0W6O7m55mUlQ5jpyvvJoZh2WpXYRhLxBqBqForxx7qpp9662C9PGv1OkeUGecTa6zZHWhnBr0rrK4tXFkZYKGDt90n65ArDiYaqK4bSK9cEHD2k2hWQPCPTaVvl2BPuN5z5nVp2i4RMyl7SFZHlMwYzCRYOgxOSS4I9twOVe1eESD5vD9FiZyD88/Fk5E7KrvRjESQ6WAUeJ1D862DaYJpG7VDyve+y7hsMgXKGkaPHhwavIqai+YbmijU0sFGOrW15chWDC6hy8d4jDVII8szpuk2Whc9C599qRuj/AfMt7wXWNG9+64gn2LAdCPDzj+DBhwvknAq4BxmvQXiH9IDll9EB2b4sjipIfqZhloa4yfLD2K9eXVRQ7JGI8HINa17CRgqfC5M0JwugNdBmOaQx+nhhR10GRTtppgJewg6Y+5lmOGZhm5xKAZyzIP2qCLq872noZF8Nzc9ZBlJXKFFo6sPd9p4Ud5RvJg4RCcezp1hxx0f693lDJegEEu/w4TBLo1QUw4VGgzeRjSO6PscoUGwJWLTuvLkkv8GDTw3tboeW2yaJaQrYbhDY+gJBCgdamgO5LbjMVrXFLbp0ZDZGRSRPpOCFHv1uxskF6tpov7ehpW8b2+I6z0NU+gUOcC4mTRjNIJM0dxsGVEN0bkF5zS+nrruAnQmPCmHaMRi2MnTtNBVx+ODC1DCjWmijCajB0PXSlGK6Pj9+3b+Mw1k299V+AUN6gZtUE3WIjqgcTSqC9z8+nYJ51Q7LRxUljjghX6QA4/rgeduQwO0fBif7LEh3CvE88QRcF+96fKZ2QjM76ZJ/zd7Gk8zHOQVC8qIH6JnFjENrN3vMAbYzYP2Tc7TOXeJNHVB5Q1qMmhobM/8XhqgEAkHCmoBNJM71slOLWZyZroCz9ui6XBw88+xiRI/K4KaA2mN+Ydd5KDMcvDuL7SpSawzO8QGb5yDyiMroxm4RFJEUXTxDsADpwyBjhOOWI2zOXPVGYWN6whPbclNsp4AqgzBzums80vpeIf6ftFPTzQ4Bxc9j+dcOe6M1dE6yGTLdZtX6wiWJbVGd50jv5BCb15ugbDPiz788Kxt7O0q1zTYjida7j+rqHFjBFFabNTRX+9GcTkwcYCkScnQAdDYQzvDhCnZ9HBiQoX5Akiqf4KdhU1F9h5B8DiT20L3Afo1BkfYNLSmgRZlbgdkbF9pILex1cF/lzq43JtfzOeUZrURGXIGiQsgTwudByvRbHzQXNxas0BWeX7X+6RTFbRMMrSaGBrb4Zn9CJ0fxQ/aFP4QwE6DwEHVIdMyM4IJe+sBDe6nsBZAKscNnW9vanueVerHf4GYxCzYB9m5IdtqtusrjnHQxhuceOdVN6gzRrkwSCl9UCZLZG9OIKktNNXNhQSIJahgni/qOwZtB0eykMUJdax0fAOICtmTuFyS84VGpNXYUwARQ9CryGoHxbPv4BiLFiylIFluypJcb3fe49b0TGioOLdai9niAB16GMx30A3ypJ1NtaX616+TZvZdd0rENESmGC9SaT05mxcDwECmXBQzicftMqut46HYxUa8baHZMf8AQcXAY9ekHTIXR08PIHV8nkTf3wZ96TDVCHMI0KCJRmy6GMXk2XFw0qACO+I+CD0UJG9Ci9P3+vDb/14fmln/93/+fRiF4DxJuUGm5kJm5c4k8RS58OfBco4CgfBvVg1klQ3nX6bVh1S/e+z1P/5Vo6eXRlt7t8aVohq0rF+glvWm3DNcoolm2IXdVl6AwEwaoQMXqeo61fEMPZtidDYi2ZSPStZeaRZ7EIZzUBZZZ544lw+q65O6659sbw8TgoHdcE1UP9KATM6fnQ+Dlp4zmdcLx+rJBgzXO5FYZHOGiOF6AQmCDt1Y61s3/J4nzUzS7SIb2ZzjCgIZMR52DGRNMnxdsN0HZb/5Xfv6hiEO5lvhgV83B3W30Cw7bxm9P42wozO4gtCqcabxjuNyug44GFPDEbJdKT+96O0Pf1K/YHpDkxkNAXtvXWB2wfkciOCNPQ1dYZKaIr8lnHmF30no1g3oPdq4YfA6AHU9NgxaBt3fVo2Y6TAOqmq9PDWa7292ugbzdUwGAwwMO9AtQUem0aN5sIwqzlxnBIN0gOTvruumlZJBmmGwxvDIhZajzSoKczsn0lzx3AvvAZzL1GIVw2cANbRYpuIFQgETww0YxlimCjK8DWkFWnz+neHCZUr0mHbWrfG/ZyQVRjEmo4gFDC5QczvUrjbSymAFbNwhKID0nrEeGTj4HTvIe60NyzCqMvgQBmeuEKh6MftBKuR/A7WMjMHbONiUxsY41B6sY0o1IpvslD0KYiMO0w4BW0JDXqfoxoPuSfENOsYbSiOY0ZxDMcdsBrkJEhc/Xy5+8n7NtZkpQ6O7O0G7j2WEAqtmb6ZoRgYoojzz+dWMNWRV7FUeqtnCAXQX0IGcWKQUe2LAPGo0bfBgp3NkIVFfgPiwx/OukyMeQ+A2qVRQB9GYO/Q9alo03ey13A/s+5wLSqSFRYVSn9R2NrWRXMLeGQZSNnYC9TbDDLSUeiyaA9Z/xlm91+/vhqHUtBOuuc4UppxDNkKNm3sQxDDdTqx7X0CbCdvFTroprauc5Qj/nQxmBj7UROx1jomBnUIdaRYhNkUMxRt1NqGBBhs+Igy2MKHywA4TKz73tqphOEiGOewZS7uoSSNehoaIutRMAApNGjObQlKy5W4mmxxDzMHPCcnEe9wNoiObVbH3u2A0ByBckj2kCT8L/gkjIeoNtKvojoOqzfsS7x6/E41zRZyGpTB8f2id2adYD1EnBzX13QTTZrI0cYBN1J08lGVR7dx2/FDIrdx7GiOBYRzlLswoZMSkUAOcHx7t3aIOIyOT1CM2xhJFXKQPGmDwGBALplC1N7QAZOOuy4Yl4PUN+4yHuxtk2mkX/b2ByaixTWH1ZmxtYzSH77o3a/+CjLtjQztDyk1U6A99iOyupByEexT9n+mUzuzh5pvcnjhugJbaDl+gQzREPCxfVNAJDPHSHWP5S7HkD0InzcsYmxMHv7m9KxqnMiZnTFcINy5BkiYN3WA+PzlwNKrvjQ7FCxs+f2ekc3cpdQ6kp4tkFJLJVPjz297Y9MzMEyTQKJoLvp9YENbGAE/bbkxMZKGa9REwS6ObIOZnuhVaDgp9B1V78yTX62Rr83d0gAdBtpVb2d0dzDbEoCE2MIqm/P0Pz6FpGn/Pn375eXcXJVOucEYTBQAUSzfednct3HBHcRC2+27eOFhAL0Er98OLzd2fw1k9Qbcw4um4EPLsOjdG0Jw8I1kXjWh03mm2IMvQN/xChSnP+3qAMmFXLjvBRsPmNZce3BDT4NzvXSDUphFAmcuNsJluhCAbBHo3HMK5FUQYJMFopGkC0C8tXvH18/uZUMcAJKgoRnXeDYNoVJO9YWHShdbPjmxQfXIVTePpOYUy9ugUx7iVUZRhQ7+MuPkGtcHaNnLUsJe28xmGSPyuUdXjyQcaTctTWunX1V1Ntqp8rtzkoLvMq0YJuZF4f6yl7j26NaZ3ezRIQSYX6EKm+vFshO2xLtXP3zT0q3749Y9GWuf2X6y5G0byFbETX3R9vWnDLa85qahznetcc/eLmvKokoZsjuED06u6KnV+bLSNN7Xdphmd0nxXWlcO2C1wPoMSAy3NLpXQKu7WVEHzyA6VKpC6vo28Lr/3pZ/Lf/mnP+h4PurhVOnrbfDXsa4YtNJQgEiBAMIMRlkEFbUqaYr2A4xGN2cyudPLx5unsljPMwZm7aErxVwAmt19uOrh8UevWRgEvNuXPlxlocSaUDITB8J/TWpv6GAZcP1gelDbflfRPPrnHba7DYUIRs+qOsyjyoNeccbNnqxLGLu7UbC0PNnCv721Ko4nXa7ffAiemsLNHSnB9bHW6zdMorDkTpSVjfc1Y2w0GAgt0Zjs0UO3S6/sfNQ65rq8XV10cJhhzMB+SSYee0pVnZTkZztrZgl/hxNtp7I8u7hkLwKZssmQUt3g4gPBZQAAIABJREFUO/HGEZXSj7rccZ+ubH5CAcqAxJbpHkKtOtS5jtCbacoJagdBhaoz9urTkw4gYjT2c6oOOpevkUOKNcNeu6rCmEGrPv5Agb7p5y8ydezniQaKvRKH1spULJ6D6U38/rQW8eIYThDejtX9ltZ6w3Kf6zkc9KFJNLy+YhvhQnG337BT8u5PFxR8pr7QidGZpIk+PBWa7piEcNCG2+nn81H/y39M9XAqNHS9TsdKWdar2Hrnor72pTNGszS0gBhYUEBRiJMZigU6CGH+cPJzB9VjD3t4KJQkvY7NMTL4LK2ANdArPzQepGgbdD5xflITTw73Zg9h4HO5JTo/gDJUug0MhFKN3TdntxqhwtwENMNOhGE0lGej+nZVh2lbVqtbC72cz77vaMAE5RnaKTrsHrMGdODEbdQ6nWvdXr8pyc4aprulJ8RtjHNhBgA1zpZMbq77IdOtJ3qCoenVjUKWlepYvzaPYC1UureLrkgVlOl+X/TweDbSd5krn+VQEImdYJDBoMdD3Y04E5BAllGmy7KpzEsPgnEpBoW2PigptFSncDAfrm6qnX3MdYMI2VyO9y7C8agvnh6OZpbc295UbUjSDIKcg+uBJo8CPRyoF86QsweYFWgvcQnz5EgXWE5Lyl7K93IORFSRM1PJ7HN9FeY8PAtwTOoSUwyzVB+g9iWrZt5fkAZD/j3HnGZBeYZGienMPdA6UDWtamjmNmjKkbOLsUZCPh9nAnUJRjLWdBY2UuK5rT0Zm5i8MGTYtPbQWDfnoJrCCQXbA26QmsSa4XGtHOOEnoqS1uyAnSH0LmNiCIn+nyKbc+3S3myiQ6PfkzHoQh8Gy6Z+Qd6z6tPjUb//3pkRxZl1xAAGjSeGW97fwoE6LYhxiEiFeUmNGgYqQ25s6ebcGj1yhFeGbzDZIvbCER3baIflETr22oZulmGnVwM6Qlhd+KdTI5OzyiCKWLdACaeF4d3JzrAYuIGwmlZvcIAcSX5PNJagiAy8iFNhFDkZvafB4BzgXG2VrIUWGghqY4v8dt8M6mho5iCvNsvE0yPww1OJ2RkDORrmVjM65bQ09Ze8X2oEE+LJY3BeIc17F/pVFtI7AsWd3aUcI7VPXqvsvrohYZjoPrYAOabh5bqDLVaTKECNbiPL8Afhug0MDLjkrq5HwcKaOdY9VGYaGmfBe+4BJfuglZq8rIyaJtOiabi7TqQm4kLMHECTbO6EtJgVlCjrGbxhuhasRphdOBZjbuNhHI00cw0S3GxMCcOLxh6NLPIPqzEjfxq2DXUKoEu+O6fOaKxp7hODNgyFigLNO2eoaVLeIxgCuZe1NS7dH7m4UW2Gs8we0cddd7QKv5cbvFp/z4BnAbegP2GgkHO/yevmjAUpHyxDc9ir43xCEoW2HZaf6y/nQNL8htEX+xSne8+wxs7a1PHm7tgAjgE4AxE7kO8gItR7k2PZMwvkA5kZNzTd1Pom5NBAsqBMtfQPCOQpipSgK77nO1LCeW14kwrtm/P2HFAYHGiWMw2G8xj3uI2gp0IpCF1b3TR+wKG59GvpwxDuMSsCrR2TVw5oJk11hSV/2Pz3I4HliJlDm2Zql3nFcWMR/tAwOpSVnEnOG3P70e6F4JgGiQKV4oVmyk323rwUDZOnoEEymRuhJqZs6NAmYzoZiGKgnNBxWR03DH4wMkhpICu9Xi9qoAHR+CTQ1HrnMqJ17KfBZiQUAefz0S8zjZhzojAWode2LfguqHVIafC2382DwpY3mjIjoFAzLILd0bIkUXVqfH3DvVV/I6MqaJpAZdbpsNTIhXKERehZ3y2D2fgZJHhp2+c6ED6KHTeRLrUj4oLnEugheiwsrwNu5w+UySIr3fjbQp0rhLbo1ReIM4vq/bOEk2AgnywXjBAMelorwgQWc57RTbhp0sF/9QuPUQn5dWhouF+sEd9/nGhB/94bZf+8nb5i6muYE1mH8We0GboZU7dMZXX0umMxZdg8I0xnw0EfFD460WTaCj1slgsOXtxqEb7PXdAuoT4SC3DM9fj5sy5fv9pApEkSfWxmPZ9rPT3WugyjzgjQ18kbVl4fvVnf0ZzOBz2ecT+FCkzzjA5Vqp8f1ZB7tk26f7+bglm+HN04LPdXI97H87OHFUP7zQMCjpT6+Ozmpkzu1mauuGJOV1ukl8WjzTDI3QpHSYCe2iHzvDY2cLGGlQD3YCdk5YMbEqWt+iFQKt4LAntfXxdrL0HH7FiIbnnNrFdgjSp7MKWPDDRneNp4JNH9zt48qqhwhj3sQeVhyjAQOF8wcHjU/f4n1ZhIDYuyMtOfvtz0wPsFiggDQnd1PdPeJoZQfvYU+bjdQqtFV4srJe6mHKSYplAgoQcke6HTw0tjbd/YXfzZXr/N/l1VU/p+Oqx+WFUeT9gRW78GvQ7dGJRl0Asa6dxrP6bY1n4vqz/DNt1V5AfT3WmSoce+3TMPPRIK3Ix811RlBpo0ql8a1emm1wuNIetsUFk86ZBcNN5BhkEMZq0TpgSJihoUNzE1Ni9GvbaN7tfI0+TduV+ChslQ5o6eeznodcDSm0HAZgobdDzcmNFf0sixBkvn0KXWtm8uvqDUrKbr0vcaZSP7Cr07bp1pFlTfTXaByzDoSrkHiSlXr6+pbqt0PTQ+9E9b5+LIcymeW3VUs/SaNg4/ztZcLRELOUNEptWYTTAF52eC2nLQMplNdQMFq8+qz4/qf/6j6V4YJ0EZpPEOLVKm46lSYpMwXA1HfSxW/cN/V+i3PzS60QhjkJ+d3EChuaPAeiN+YsCMrfe72mPF74gWECK7iOlcMt1ddT6dlVWLmsePRlMP5Dk6KLrX09NTMEnGq7IjhSdN+VmPDe8ZbBdIbmikc30li3TAQC6xVnlUbarlvLzpgIkXKMTMz58cHeWBHi6KNnFaPCgC/7u0qYrirHWFhgWbAKr6pNPDWd9f0cChkWcqxPndmRKGhph1uhqJvPncHHoadVDg1kNg/H7a7Wz0sUhHdR1neaCxFK7XtdQwgXb06ldyYVebkh0fTmZMdPdRDx8eXXB++Xq3jtImze5T0AZCPSX5LtfkvE6atdGMEIo4JC1JwTt60r0lsgQTjEJNwXvXOwcy2UoV680ozZJVRjRYKznOuhy7GXRKKJnowsIx08RmKIR8j504cS/FcXH08Id7zPn1HuPBgJvvm3bHb8r2fGWI10RTOtyN1BKm7giPA4Hws3789INuIKbXq04F7DAG5GSNYhqTKcurGOAOtz0EPtgwHt7DzrQEJpA77gsZoGjVfb0wrDgpYeNQQ/TIEio3htXU+hxGt1VifmINGahLeAmwnu4JCBQQTetIFd4BwGcavp793UN4hq+M46gRoImvu4MmEU60AZGRd7TxIHRjCCs4s5b644V1Fk7PVBXjNukBKihOxxaujNrIkwQbZX9yTvKilBrB7zLu6GjYybGkbqDhp5kNqqajxaCMUhxDU951rzZIDF8l599ZfuIYktX7M/eAwpzGN7W5mgmMXpM0EGQYFyumjybOK8nJNI3cWhsgpYVqKKAgpPaMCJwmwjQKU8XdrY0wgkAeGXxX6qDHCvdhEPzMzRPXDw3xbv8dcsXDG4JDmyb0vqV2EB4yjK5Wa0Yx9isW9tQYiGT8PDeFPCuckbmOg5bmrHKMmCeqZ6O/u3FkTxNHv4BuskTiRG3GAISvZkgPirY5WmMBKAG4cF8gNbBrxlzt2jo2B08SzkLQVEYAUCcdtVawj0UebW75zeghhJtOD4p374KdUecs15TBOlmX+yBrj/eD6kze8pqUHu6ACrM54YwPbXh1cxiIOQOQOcHBFIkTGwn7FdrWzVp0e514lbNk8WCgEURLzN7kFWimhHkVRggjp92axd3p2UrAIPv4XYEL6oGszUShioePShjYzKqspd7ldP5GjIMY5k6WOVCLGpXkszgesfRZyz+ETjV1VJuZjPZsGHQqpeem1tu9033PhKUPYSowsD7NNglKv4dm9B0eQNLUbiCy5Raulrwsgce8O1NZKru7MLrg3ukZ785N4XYZdFLTV6E27MhYIJqBUoJsMeF1pMTeWNhyGX0fGiZoRS2N4U51xakIygBNFW5kRhSXCNdl8gxFiamUFz+TVKbAEanBVN/YEnEghrt3g6COzZbJdRrUyHWzrs8QM8WPz/bEv5dNlQUWuruArtGUgMbAPTYmAMS/x5w499IuXzzQeMjQT0L7yJQ84i0K5zqFsNh89G3VqaagDDtsKJoFDfmeLwnlAYSWxc20mmt2c+7pZ6CTboi94gNqt0IQig0ZhmUZUyI0Ao6mCDdVN9Smz8Y9YBNFH2rK6W6WxGfj99rcxq5xe8Yfz8ZiWvROuadnIJjhwBoIoq2ed4Kzedi7u67Rzv3wDPw7BNZuXOkWOfT2uBG/QDt6zTN3Q7H/TJ5x0Cne3X5jE+YwctzHTlVlQuih6U5SDuHDPvDgcHbO4BwURlem6ElTDy/YeK1wWIhYOHmDoxGCQmChPe5brGbeGefmRAQKaBzGT1h4u+GizPO0FwrTYNre84dGz3Wmtr2ZJkJ23DGZ9fDY6LHM9L2b9aFJVRVoQ6TmiFvhoF86UOWjThUNBgJtqSihmOYeoqQzurNEx4ez0vlLZHAVR9zGrfvB8RU3TczDuC/HI0Mamp6TqY0+OKxzGzyZ40B7eoByvejtelFHfMd00MuptrYmz0kegt8XUy8yL693IjiI6WBTDRSMnwM9YhxTswVMSd1REXIZ05pNL4smpcqdZYRmD3MsmqufX3nvaWhp7G4usmABXHvp69den37zUadTpVNys1GJkU50LC0FOAYe6FoTvf7xqz68NHrAISIHBSFHr9DbnVgMBlqha6G4InPx1uKeR6EB7XDTTA6eA8kplls7aK4Ep0OJxXSnR79N0XrQ8QgrALocU0GQb8xFghYP3ZjNO8+C4s4hcbl2qo8nDyAw0NnWUmUZA65uIAIp1+XrN1VNrfJU+ACzVGGrNA+vzrk07RcaEeEf158197uZVWSouCmw2ZQpVqXuLUgrTd+ggegFp+cMpo+yutE3gza/dRjyRFwShxNrHirXgUaRn8twL4VaHIMlZ99hXFAa5/J0HYon8ZgJGWqX3vtM3w2aUzRam17KbjdcznS/9JqSUv/K9RNVsJKD50yCQNMYmuGWazoK6DyZX+Q9Sl2KA2epDhdDu7UStYI+N1ymIyc4ibiMulb7+vOu4WdvjnxR9iWaBM/rilpPS6fPVau//02h52dkBAyDZpV1orlFU8igk4YBFKjTrUs0oRXX4vvGnuRpMEM9rN1BnapcCXTtisYGymWmqljdyJvCBrWx5tksOpVhIDKtj5GhKpADXJAX5WXtvRsjGhrDlIFVGkwcJuLWW/I9DExAIqAlZrXLWoZCZv+Anm0yEp83z0qXuyfZND9kZlp5QvMxREg4+wFrPscdeeazD0z67KxLYWqPgqXWQEFGOX9rtTafndOGGzJjPfL9fHZhhDJkevvWGQXDEh8DrxEjjt2Nu4fDjClTAguicy7ntubq5xjaDUbNOGMZVg2mvYYLO0YsnLehtWYw2w9REJIuN9lYhXxIUBDO9kWLnZWj6WDAxbphVUNHhOLnoZf1RdF4DWReUuznlWsG+wuA/m1BLYbe6veUGfDOZIHORonIsNnyHrt20wrtmrBwtQjHaRq5qvBzZCwDDZRBDUyAHNogBeceX8X+b+Mu6g030DSQuWNGOuilnIu24KdQxtyGBhY310BcLh3h4qHXP4E4LKDoNMOF3WF5X3m+fEQcUgk1R7fF+0hD1s5kpW56tCHJQe2WGVUM80P2zfDPAPHBYI45L/UYyUa4gTfpNQax1FKJ9DaBosTAyNRCBkjpojOUylVR8FqGEg6qrNGCAclK1AVHYgyQ3JTiRQBSuS5qdzoxjQiMJr6GZz8Tz3Ko1HPfQL/8vBcNGy634YbKtTGkSZWrt6ta6Jpdp7qRjLN2IyJqi+xQml0zcXCszQmgiIEhZztDRntawKxiKA2NFQq2aashrRqWRA8Z+yuIb9Q6mLi41jJixgKDhh7uoyDq3DR0szQw6EqdIJBx1hERM1njZ4qmNXdRZ7L/OZ4kbE19Twdf77/VZa7x8zw8QXYGAA1MZWp0sK04sw0QuHHi7QsWG9ILy9WoLRyCWGvYoMmHi7RjNQzo7IkEABbUCqD1NOgRSRjNFXUxmB416q7DRzpDnWuEHsZZiEjjcxqM2fVLrsUi6sjZlLhXGyzhHnM2U4/vGY/7++sGH+CDqwPxx5zI9ffeX9D3JNCNGZSw70FRRnJAM0ntEL4gDHqQMLghY/3sz5hz2UxH5zQzkIlq11KvnTHA+xbh6bFvcN85kyekMgwoYQjS8/C+ISOBQdb37s34uaC7NvxjfygLewl8rBL9/T/+rf6f//pFf/jTN9OqS/ZKdO+8XzY+iiZ3/1S+30jduP5DWXA6RWNnhMt+MoEohX+ZVY5RfMAT94KNrtsNpZuXgGTf8/7cQe9f48KcDdHGFxiRhP4hGonU0082Lw4BPiRFOJuYXUmhSFDg7059diOy0Q3FAFERZOFAFYmXi1Bb0KCcnBQookbK9giHnXYLxYMICiYsdhEcMIgpLF6NMGXiQyw2C82cC64oLHkvCX/mlnQ0XCwTRMsDtEWEw9GI0ND5c9Jw0KiBMGBQwMZvp7ewzg0nQ1wI2XiAzDIXycDrDqtnSVs4TmX3Lt4OtPTd6daTot3oyAuPfEu0HnWt8/OjLtdbFLA4djHdtKvs7ly6OytyHx0W6swbDrx3ejKTj4AmbahQFN4MAl20r7ONgmh03wcGduKMu+57xmFGk0bjigOujW38UkSzbSE4/8dB6qkLFNSwlTakbljbJ9afhcd2HQMh3V10+RI2rDC8CUSHhcz021vorjXl50amKCqH2S+4G4Y/uwqzjjAwiCLSjq3QzxCO7w23J0iepHJbYrN1fAiTTUxlTF3ZdJwHHW3hmNs6ns+bqLUOjHX9IFCbXhN6Rmy611Ufnhv99Fjp56+/qKyPNnyoUnICyYM46I9fF5V1ppcH6LMxfXp4IkaCwzlRPs/qk1Kff/qdussfNF4vPjgxuYD2CkUrSws9EY+xpSqPz57IMonv2u+q6mNM02bQTyhL467pw62vjYNjS4102kT/QBGE/jO1Ixz3jOKog7bFVA/UlqbjgLUEE81JJ8TwE+qGk763dy2XTod8VX1+Uorea+2C4gjCkZNHWev799k0yCxZNLSzsjoieLB///Y26cPLyegeVFJMf6bhokPR2HnWqBhTunHU7/+vn/UffnfU6QRaGGsISuy0YP5ABIbpFRa2k9+0kCdpattBb283vbz8oGWDUp2r66HjbcoaqIKsO7SPm850CBTUUCF3EpR3zYyhJkYyGDsFpf54rMioUHPC/TQoUbjuQtUfF6iAN+VJ479j0JLNnerTUS0ifvSDhMzve4oNoeZezenJk8n29XsYOgwMW2a1/aayOBrFNLJR1NZudveg1d17YoAe9Hr55oYPxK5rB78b05pruENRo3SOjK+xhd5NIQOKzB47my7vYZlzZYl+SO0iydCEg8mgbFnq+pWsuXDpY+Kc5yfVyZuaB+5L6jVxnQ56XSICofawiH0oclgptsgWBZ2GFUoGGGjfOBC5HgZabGUrSM026XTkIEXfSl3EpJmhVuFoBpATFwW8w/ZjjsAFF2kH8kVz/abp9Y9/WenH50wX1mty0EODK92oEbpmAmZAfhnb1Kh2GdWP5c6AwP0yjLlA8GgST1Xs80vaK8kanR6OpsKT8dacyEEGyTjohEtrUen+/ZuqI66oJ7sViwbSmZCrqUw0mc4/c0g1buFkKjaa0yflRa9lpugftbKenZEHy4ZsPxAQ0LpYlxs5pVvmmJjD0vqsgHUzdfH+RVGU65Dx7M/WXMkoxrhP+3ECpfEECamsw2aASg5okn9QvnY24OGPz3prEXE09MBfw3AQymfo9zyLQJy7yKM75I5iAellmMp1MehpO5o8NMqhtcfh1qo4ziQMefj9RMzQoJkJERFM0Lx7E1VC10czTuE1M4jzgGK0gRP5dse5cxEG5bpKiG8gEiO0SLxD86H2mhjtRhURCE5qC+mR4PoYBYKtYRoe9DFOO7TB4C3RlFonzXsNTfM9rswDrVJn9TYLYoDCWUOmYmmTFM7FKLjDEHA1I4HfTYMMqshgG3MwhgwYHTpj10ZzmI5tejkTQZToj9c0ECqt+vxj5d/z/efeDA+MX3o7i8N2onBH081ghLB6EG3eVZo6GSG0xQH6zQyzoUQDRjzWdxKbAIWzdMYlTpi4KRfQ01cQ6oglAIlpBxpIEGWiOXKVNgxaPKB18w7bwYPIYIV5LzpIp4xmand6RVRFpqsH7GjlkPLQnLOTMSTmJGAoZHjB+3ZvlDWaTyPGoFLLZp1ht0hjmuiMOy1KzSWcfO2NYF0uA5oi6j5alIT6liaFuvKqgtzBAyyfiCVDz490AAdb6kaGLLwhRiH3+8AH5JmmKQ0VtlkY5xCFAQNlz1MFYKFPZ3DroR1mPWvkDeJmzPnAoJx6DWqpDRc5l6i3kejMqubBzaerfuoa6l/2Wmrf3d/DLCyYT+4o+Pnu1F0DgjKy/mi8zSDbPVColaoK6u3mATf64cVO0cTEIZei74jIEwYK9tvgHsACAhl1BxNZo84sp3lk6OU7Hj4briWp02mqkOnglUBDVYZLKZp0Zyriu2KpGeY5GF7yvcGSMrOOfoJahnVjl/NAKt1O2jBxsyEg/8aABlYOdywGmwAFid9Nfn9io0+qKK47kFdQTGqkAEF4z6O8dWSd6afRc4Q56e5B4u8ByWVvYdARkq8AWHg32M82Z2sS3+KxA3UmyREYELmWZmjA5yUWEUo9a5D392CH277fNLQXMwUYhvHOrbAqbRLGa5FpwyMFqi7vCdGMHsTmxeabGPrTeHB7AxFQdDSUfNid9L83kKHv+7c/McUwsugpXECfPBjHK2Djz2a5N5OGZ2xrzMsWLqFu6mroqgH18kBNkWRqBR/ZvGOoZUFZtLqbM8002KB44t7nSAZyV3D9momwmFBou5u2xTXU0+PRNvJMnj5++mx6IFPr6/3NzqYU2kEto4gKCoMRU5oo4jXuN09/OFj4+TXUVKgaOzfdlId9YXOfDK1b32EFdUy32ESA5u0YxvQ2CzdAYj9YTHsUBQWCncIsrv53LmBQVh11EfRBT1OAp8mMq0udnp5syz/0fbjD+oUPW3b3/TaGCZrs6fFBLcGrXWezBK7L122xeWTD2DacjfLdeS7F1THowKY2G00MvjmorjcCMsigUtiJNaZSPDM70fLS79xZ9hDWBg1mIJ/xs6xC4IXk66AQsw4S7hmbOg1/UKFBXsJYIbKDoPW6UHmPLrGbJlzuWIv+OmdTQnN4d9ahONnNl7yBcsu5kuDyO2vMGk0yGEGeONACvfe00Bl9TLgXvXAYMvE8JGpHBgqZHD2YFxowftGih3xS+Vj5wGIo+PJQ6EOZaLy/mhLFi06o7XOzZx9VL+pubzofoSAvOuCWV1Uq6xCQV8RhQM8pnpVur3Yag4aBA3G6Xq0LZkL96199NmUUXdsw3I145XWtOidQfTK9GpokRjItlptoYnjduPaJEg9eP1Ex0IKlc/VgDd+8jVqIfbDuiGLJM1pnP1IGQF17fDzD0zFKdusHvztEPBR1qeenWkXeakGTCNfeKGtoEvIKTTSsA0qpVc0BvViu1x4XvHANRf9gmuX4prrGeGrUQ37UFfQYE5mvb6qODx46pcvN8TrQyRv0i2uvYcAkIQ7R8kAzxN61Gg3ZcDKkQEvDLCWMYkoL39FPzEvlCJRlelWO7gAdtdcNexGHBUUTzdVmOu3lFpQhG+RAwZzkQO/qyMZcWgv1/Xtvo6yCz04MQjfp/MjAjOFYaPCgOC9roVu72FmSRvZYtLpeaFwqu8Qm2V3fvgR6dyzZx9FjExlEpX92KPfYLeon7tmbDRiuHdqpRGXDgTqpe50ifwudx7HUiCsmOXtk9HlwgNwDGjDvdqocVHkasEtwYw0KkdcMFkF2Y1KPRoU93OgBz7RBO44+vNeXGS1grwWqFcU2LpCYX7AnozFmhEH0BkYhFLc0nH0UYxSZps/Z4GGwTj0dRjeZEwUWxSpMA6htIE3mHTJ9j9GXaX9za6rP5/NBv/1w0O9+jWviom/fLnp5LpSUJ0eUoLe0Hh4DHeiOMxmdUNyJ56hs9Z9ki6mPaFg59k7NpgYvACbadiSM/GBoyzTYSVapIQYKDW/WaOpBp6MJJ4OxR19fPjlwviga/3zMqSjs3XpQXLnI/lFZysDjoOqYa72/eq9i+I804+tbpzzn3cRDIKjdNHN51tlPgDUBa+T6/WaUlH07xsmwXBg2jRHtYz1yrvv1qqaGco7pVgxQQbFBkwHLyEakMMawBuSf9Wz2Udd5yNTPmV6HUbeWHTfTOlCch+uyh1dY/vPZKN5G9MYMvjC43B21nfOcuBiiQWNI49kb4eTINkCmMJ3guYBarb3aFTQF5DkYNHwST+hpKAca/ELNxnoNBZP9t6GD0VpAl7fnPgNt8+y9/jmiMThBsQ6rARO7UMYjmwmHeIpczZ2bNXJJaVRYs5OzKePvrGe2mUrhxpVizzmeNN4u1KDMBTUZfRfMLGeM7jP/LDlqWi82JoGxkkw891Yjz8B5kzgNr/rbH6W+W/W1q3SZC819q0+PUP1W3e4MgclxRMIy7EV+rgptGbUUWZHONeVYzcSIAs0h74TtTjA4IU7CTQ//BmJE/mWuqxteGmHyHTGYOxhtCxYTiBRGYoEQztaAoXOWTVFgAUDN5znP6Nvt5nnQQ7boUyN9b2lsw6SJ2gEzGQYSzgrl+ZhayEkCZbb0+0+Vk83Qz9FUk1cemkOQZA+p3WSCt0BnNGnW5z71CG0sA2tHHGBNBuhNg85vAAAgAElEQVRBZqrtszBYwlAGqiHGdkSVgNKHCYubD3SdG5T0TC0Z36Y/RN76gXtSnpVsN1ULdRhU3ug8GIq4abO50WpzSppKqNjskdTLI+ggpmVQcRkemhEU9Nmo14nXghUQbCpnU5pViFt1SNYYyoDGIuUyI4yGkUPLSQ3sY3utZvQsaLAGAGGGZbmeP57Ncrm9vtrDAgEvtdfGXsAcj3YYsz67r0Z0C2sIxRVPtm+RT0XusA1hduAqaMj0KAz0aIxHN09bXugT+Y8fP+n+9qr+7XtoM6Fp73mIvm/UklyyI+cCRQ1xVu4cVnYEW/yZcRbvHmeSs9c9xGKNMPxjgEEZRNQLESSpG1RyK4li4Z4zBGWYwwCHCDzHB+3pCzaahAlpbSZSLb7uHQyGLcdwBHkCgwLe8XBGtwkc/QOg88jvicaSzwg7zS22WXO72ouXaMYbhqaT2iociOFEIPFwbc/vpk8h+s/xdvjEMPClGmfdmOKplevMinwD7fEDw+4XipKfe7jTuQ82RL9T/2zFHBu2XyovpngQRpINPe7oJBzlPUfEnHn/nkAwoQm+N6DHIzQ7dFbLHtBOIbd4o31Hh0Akgd3d2kBX9QZGFMSkhqxDxM7DEIJ5F99MVjkEohFzM8gTQYPpvEfE2wSlEvBKuHm8+Hzebhj8EMjVokFKeagsMhpEpksAS4BivGg4dKVM5HF0jSYvIPkQx7JAENjGVC3uqKvxXX9Fo2uePOjsLnXlRYZmG0hhuOOaTrk3j77P3rR2Wq0dYUG9aVTiUOE6mIgYwXxH8jALwvENLpkPunA3DeoT9KspqEkOO40Jg7/f0Sx7xAsxGjTNTLxAqkwP+LcsSDt6WRtgfDoGCUajd32t189OcMU1l2kJFFsWqJ9A0GsjqgCd2G6s48Y1Ji28MM6O89qHMx8UiEAXwzU2doX957Lu9mxIWK2mVrvhC20LlEkK8qAXIjpmGBTTGppi06XZCDwc4OWlCeA+QFHcG2zQlJncwEr50uucHdTktS7T6Dw2koFo4KuSDTdCojP1eiw3JY9EYRz0WAbN4RmdE5EQL5XGNdfL0wdrLv/2P/2dfv9//K++VzZugYJ5YAobWkuKG6Zf8+GobP6uulpUfPisdfus/u0Pmse7N//T40c9NrhxbbbM//LLNx+kf/XTD55w0Rg0JRTMSj9//6a6PFnzdLu2pl0+odVLSuuToAmRXZgWjQ5pr+E+qILO5WqTTZnsxsF5c8v6wbpkkNu0DPv/FsMZh+pKj8dS1WPpBpvnQ+bg92uvsi70+PLg3DIOva+vF5U4rjZQSVejOVtydhO4rpMu11e1917P55OeTlbuqBtTJcVd128xQHt8qnR7u9sQ59xgnHIzWrVivgLdEGvvrNB1KrQMrT48VRruF39uKL9El7x+6XX+cHJhcrvdHQb/8XFVgWEBWXnY/3NviD7B8GIGCSAP7+5Q+JHGAD1Nkelfvt30+eOLloGs1EzNqdHQBlVo6gYdCtyWJ2tHyjNU3kW3t1YPFVIZpskRZUAjRdE7tYTGD566EoX07Vune8skFoR1VH1mn2CQgr735qig799GDxP6Odet20z1Kmgw5kXXC26wMQRCN4ar0Yihkg0wYBiG1pvmDcQyTOcYEEWsE+6AaYmpFIhW72EXtv+Vhy83uwmD6LLvY35yT2jYc+tjuU8UgdhYoPtlwg5qjjOhjRFoxLdNX+18e7DG7fuhdlEHNZopPw1DRI4w6Ubbyru9x1RxdjDvdOxDhLBn6vS5XPX3v1r1m48MU0DGoCmRIDd77XPWQWfGtA1WTXv7rkvPvzZKJnIkw/QE5JN9sClTPT0WarJe6/HsBojrLfJBDw20w0BCKagMQkI9XQbHREGjt0MmRRvmJkzvR/SyibKac5KCYx92eXL+pl6flUxXtdOgH3/1k8bhVQeezQjl+dHayX4k95OyYNHx2BiprsujzVT67qahf9sjm6AWVjqfw/GYZhNTm4VmuYNRcNexKdWh7adgnzC7ajRtjX65MPxeVCcMFIgGgWr5/zN1Zj+SXcl5j7tvuVRVs7upGUljC7LkBwt+NOAH//+AAcOPhgEZsjUjimQvlZl3X43fFyc54mAAsrsql3vPPScivg09E88m1wDK1dluhHjaaP96Z0+hoKZYZzIxagDHcLVAbwijRpFMLnsRCgOVm7M6Wey+QPZE5tLbJYV1kdmXhSZZ02brWBNlZPl22AhNT2HhbO5kxfJcmA1kH65ET+BTSv3gWXMMF4SCmudNUlDn0PNF53SEA8YNQGMLUq8zw3WwxGWACmJ2lnHeoKONlG1ieVxYx2dhYAIyEGh2GC71aaVYh3xx2jrrIMIMZ3PTQZoQby4p9Pi+sHmgoLoZDQOhNV31jECBhBEgnInBQjrYf/mHUsXh//5ptz/dClvG0a45eeupsmS5PqeCNcbv9Pr83AM4WBShDJY0eGDoFvuweOaasgNFiTVykwHN4NxjBdAkpzZA64dVAK27wHgP064AEEAjxghq9IYHJBoTLRARsShU3Dta063UKT7cbpLJ3orMfp184JQK+XRmka2dimOEnKDtMAeYbFBnKtoI6UAMlwCvgVVB977OeCCpXYkMcTdZf+/U0RleW00RwAN1LcwyGFE0y5EN5BwSwUGjllPHeEydMqXXWXRcrjN7W0N802NguuaSHtV9YI3QW0dLeS0YDXFm/QLrxp2n1dAhz1K8h0ttYBHJIFuU/KcmD2Of3JsfYRHOu8D0z0U54l/oA53IgQyUS4ZwCqMXmumRNMrlpAkFnT0Rt0du4mGpasbgZiyqKj4BjZrpdOn1HorL4fPxOhoCeLOpJjWn9nOEHDfSnn1XneJqg5BUr5+I9FF+Yh7J3CWN/Rk/MLtpKvvwobF2xV/hYUnfen8jZNnkws65EZNdzD4zUW+TEV8IdaQhJIZDOEsGXRyvD862QBtmaAy1Vj4v5LfilMyA3TMh1dgtDFegY1OTeUyVnIa5f3I6d5o65m2wyUAQQQlJl2BIhg6ZngiGl6QV3A9y42FZkC4hkxtqqUz3YO2oE5zSzecRddXtQ7Qes6oW4ALzBOYd5ls01PIPkgKRE5OBgsvh9F1DziTPQErNXzjlmSx4EfWKrFQTSlOjcGHxpp3i6MHuAYXhSwZnTadPevPoERABbRQX3psJbri7XuNwRjyEUt1ULAGdemPpyJmKdnRNMrlhH/dcH/4ea19BpegTFanAgQudZXBqJGcPhTyNB0VB4HTT/IEyYedPQUGTqQljcO4qi9I6IYAhGoTCA74wD4CoWu7yKb0QqByLGtMUjH5EkWSThMricRTYKSvyIcQ1PJ0S+bwsWLd+DsY3bLxypYWz79Eg0slI88GEGQot78CEzvMk0WByoPKdNcEUbdBjJQizZ3KFRoHKjSJPFIqgR4Tiy7WBtun3tdDDKRqnoHm0oKAIPrGSxTWTo/A+PMxysX1aXwdHVaA4uaGiO1SD7I2t3Oa4VprIsUa43+6cK8SYgxpqR56r2SNTUDRZoZieG/lsiEWV0Ur19l5jLZndeOPtESpumuOIDyis01cUFCwBsrp2XRfR6zTE8JBlvT5au+CClZHJxv3AP1kGSB4IDqWUTVEicBxCWcdqnKEVMXFMpHlFqwW16IxxUpZYjwnQflhTFXJgPGPMhFNpnNr5GK1pYltTpkSZXNxoWq9RYm81AfegiYWyhzZQwCiyc8lgorSsBNkltw0a4iwH3hJqavbiqAYuinuIsihq+/7eSv8DXePja2xVhgC/lKbqdh9t3Vv73duL9XxHEGyE5zvPzmDbOFjBISuNABPFxvVi0JOC6ZEMkY7aIg7RNLVpodmppY+ZplaYEelh3GumXR2IEBoZDRR3fR8Qz6zJrLthSAWFbRcdtmygY6SyMEfkj+MxzW8Wl8qpq4rDiursgw6Q7WWx4X5Tk0KTrexKJrHbYXWWW/t46LuUeWM7zrfQ+QjURivH5ssnxemVUHAQFoYD82ZFxpS/Fv0ozl7toLgW1crF92T/gUynJYU5AywO+3f78fUkmj0GM47ygJJwuPPaJhdcOwrL1IC3Yj/QUMk2HhoPh3zJtTV7fPli8anx8PAIDHSQKyqNowrJwtkZ8/iL3g/n026ubKRomnYbe6iORMGwb/JMFXLQZB8aptXu02D3FhMaUN3MHu+9D91ADxf0QI7U7Suac6IqMOFyXThUWctrOdrCKGHajo4K2A2tWJFOiixouV4wTzQfna2EzqODwBGIbyBQTOKl//cg1qrALMgd42gC4gpqMRlh2MaDwlBQj3IdnPbcelBpXBeTk1Yezy0NLmgnpkgYWokOKKdxR+b5XkycMeL5oW7sP/3B7IXPnHtDwOAAt1UQFFmeU2pCeWu7oLMi73O2KTtZPo9iKrDPLtOmgVNzSoW0lwnPZSZ0typrq0rcgImaISMTv4BKDTMFvOtuoGky9MTVNLYFO/viIulCmYxC+8W4kKFVK4djHHlp/kEriNE5X17s0f1iJdNqLiHbKI6FI9pcJ5hz/twG1jLFPHmpo5p33pvnkf2baTuZdlxDCnSuGQOiJPG9l3hlSU64Hwxe88J+/TprKIBhA5N0hkmphlKLTIKE0xe13b7dVNS1c63PBQokcyGyXfkM3G8GFRhwyEgD5JdhBBQtPuNsy4zRE98b3e1gVTzYwSAPtsNO0ZXaVtCQoYXjNV3nq2JaCIsXhPPBvQVUBK71Jpb1g07zhT2LKT4UUsM1lHqBASTn3iYzE/Y2sAsxKDhjoVwzykprUVeheKfQRXmoGTaWlYrDcZ0CDc1z+4TkYpgDu0gDNNdtopnn+mMsREnCteAIlLEguy17u5zNKaxj6zbOxcWGBSQZFhYOxLF0jB+vs/34IdYe+09/Su2nL532hwuHy04DyXNeqAlOlO0ZWT96w8H+AqVEWy/mcRn6WLjiuRo3HFZP/HmC1g/dcmpr5mygY6VVo8CdrGxq7XVENbArUNBSFzIcGBnCydSIGszprSBq0jzGqQptHCNxj8XpV0hrXniE0kG+HowAP0tVPrD+MFKRxIgBgTuPso8JSEFutU56Zr9wM6mjoE1Lvznrz0W3hHKKUZdiJTqLMINRbs5hTcm1SOQAfrCHM6BnJ+e12X/RrimL3BsonEepIdjvQLlgZ7kekZog1/um0Wo9VGHqrcAWnNhHYzd7oxak1i2ixUa8GbgmShhAspKK2cV2KqRUSKM794gMSoa75FJuPAWwcG0q0SNh8jgOxXmxi8kk/wmxutwZleZJZjCYTioOBPfywmKGu9BHGVyQicm5jaU6td88WEPup+pTYbvuNRJXtg5Ot+fs0UqlfxeIQWOD+65HoiHXErsV1FWsOeIqSExwM0YNp5nGIRPjd6Tt9Kaa9YHTKn8GlVvXg+aMRknpDCDNh2itkDpr9N0bzCvAEKfEOhDsPYBqIdF/kaU5EEcBzxABl3p9P4Y/igZkiEQm+GKb8u2JcqDmfNavsPBcEqSaNtSsSiMAWEH3rO/HnuXyLdAQxR4KjZeDja63E+z4HpnVJDJMmLhhzMe5QUyWx9HJLToYWrocwjPieZkAITnLkOsi07cNH5TicGQs5Gm5NtZphoKgCZ508xZhksGdVRW+JlBOgXRrYHV/+vOnc6teA9fUkJtYFGUwffEJtTuFecOAuYTyGIOmUkJZDhEyyOSH4j+PbpImT5uIcsAQxzOldDyb9/IYIs8iHJj0KBQ2EnLARTnXjfVM+3lowgUX4kaDQaMhaqU3IKDzgnahGBSEduOsyILEZIgBC80v2hMXH8MTB/30mBN/X3Gv9eAxeffvq++tAhpDG/7d84l4bRAYCZaZKsnAxhFANdVoLRF9i8aD1XKq7zyQa4nTaOJmJaIf6l56s8SkQBMVrjAoLE0p0zkOOhVxfHxv9Fxn6Y6pKqD9hPCQZWku3KAGaNsprr4GfBPiIXGrX2/oXQYvKF0PHC5fmEFwjYMdNU2ghLoyNHYxvf7MG2fuN/+oadOD5RMcimU1Dvpd3xC55soUUoPtna2MEfRnoNRO/ZWZGLROUSecYiBRPEVGoEWrRECAXxNZQVMF1W+zJqCn5AuB3HKfsiO2RgnCICEiPdrAxDVLfVCwEalQ2NZBxUJHsdvHa6af4XNdKnILcyGRuImCbscZhdqiQ4jmlgksmhSMcKDNcd/ZtpqmsiTfbC5+FBWy2N/V9INUpSWGJcxSMxv2zC7nyE61m1AwuWVwsMw3e60TBbtjBlNVpTVlaX3/1XKaLCqKsJZaNI5Rrs+7LASpz8qRFM1aulMm7VB3Vkvzk3UgGWiVEiJ3ar6OqHYKmg+0Z5BKafqLw6b2YevK88T9z6yooH4xjSQvcZBZQzelVlSbnapGpiTE1PRzZKczERuORGKDDQ0KtgKvCW30x9+9WYluh8xKNRlU0zwnRHFgVgTCvMhEQQeUDhmMbEC0OzcvSQ4b1sxea8qfxPqB2J3Ixr6zKCosKmIbe1ME0Smf7NycrB8pGBhEFRom3EAzFSPgm3iV7TKf4VyGVlbUaEx367BhlXvyC1GLttxvNu2l0JB5S6zmtkCXhJaVBQ0zTI0ikt3+MOzWzZ67iiYEFJOCg7WB5u5IQJJd74IJCp+LTEgMiNBZQintRtBbSmSm9EyzGYiBQjgDoWR/SUpRsLC/n6UtYWPzBg9qvqJ2YrShkXUM65NI+lqm9hjg0JQdeWrv42F3mhXWE0it6EaxNZWve52GDLtgdEaN7VOvZoBGlj1pWCiyaD4pbArFMqEtwVCF9cUARUyNMGmlMIfGClUtjC/t4zWyP/zusN+fDzsWD27G9Zb7wLYvPOAorLp+tO+/fLWpHdXE8nj0A+gaWWNsRjyfaP3JNp2tqjIhy+xtRUHB4dmQIOhcf0sqqwoPy4aOledMl88aDKybU5YIXB+nDuqQKFdn9n+ddezhgy0MfEBRoCaLkVCwUTgrR4gnDLObcAdlkKHhkosqdLGLfRt2a6rdYhxRh9UWTGJ07vqwcxof0vVxFsKhIGeU99RgkD8RCuJsExCyae7dYXUB5WA/ig2gERLMNHDfD2tHpv+ck7uNUS0THbSkXpAhY9mkyYU4ujGgI7cQiiNmT0FbRHPAeb30s76z5+FxjpJRiEa9D9mDhcV1Y+vUObVaLB0QHQyyyOiFcuzOhjImIf6B4S+ohCVyDD5naGyhyoFOHaKxMiBxyQZ+B4dQZxxLGRTLzdwrc5eAPM0E59EqKI05sU8whUjDpaeYrGmuaor6ZbZqnz18XBEHNMGHVUfvmaVp6UN+OdT0Kr+0rvB3wCgNp1YopDAfMAxaMV/ChOywEt0og6VltL//97n9t//6l/bf/8cf7X/+L+qZkN28r2poigIXeqfP4U4vLwX0mgyRGSyq3uHz/1ZhaFDM0I7vTJErgx7ov4rigJYK24fzFYop+39wvGWolpnQZnS2yAzk3grzSUYxiaXbGPwU3HV+1gAgMXnox05/Zd/OjkEsM846OZ4qrovi3tMCuLlUv4qgg4lEQwLDSDrOyB6wRij6ZbDGPul0XUyMpEUNUR7cH5EvY/wkcHVONGQe+lYInCid0GlhomBgw09rGOdUVIxZGIzxOpC9E+J5eM5hHVghyi2nJtdTw/UU517OGJ4TXEtZ74vQRej+0sTJ1wS1M8MM37Pd3ZwBgldavJry1JExlYlo+DKtoh6vuJqwAWYxVASOBE09gyEa2QMH1oiMTI9EgkIpEMrLVzfECYCAnjX+nnEVEVrShePcTxPNQIsaKhdtdhkxePP74n4k6PDUPrlrP8+2XFGp9TM9ux4PpTYyUDfdDE65kOoFYFhCavZ1QB1Lo16dKovmySahe67NZwDCfeeB4jNLghZkTdTm8ikKCQJKHxAV1Vl37KkyXORGycDM6x0NIJTIg5wF3Qr162F7wdoHhsZGy6VQXEC1WKEeF/s2AE2Q60A5pR2V/tKNerRHsFZplEEIg8eIgkOkd82sxo1XAB1/7z2eeG9ILZC/ibgX8unFYgwxK6Hm1rnJ78E84zXzojq8k3URpBvk8ILevTrVmA7XjQAcrAz6NHWjQZcnpCfEfyjSwemcaqpELfTmI6HylbjM6YdoHNmgOCxy7Kb1JpEMd/ghieE1HeACufNQUZCfRWTD6Dc5cLc5qKWrxHEKVIsJopoVaIhogjx4VH8OVYhsFC0aDnMos9j2BkE109OnzS4LmMWDc6OolaEhe5rHiNIaTDPUbGK9SybepO9McQ2C2Xa9i46pFdT8+HWcllHNCd9J/aec4+CYM2Xz3EUWnFAzNgSavdDE4a6FMc9T2ylRGltQTmFIIceCDguTOR5Zb6Cf3i16o8Tmr2xJp60+TXOeBklPyqkMZ4K21bMZHXF0Afq/oTmDZHs754Jy7h9unMr/CxsKE2X0AjpMXQTPZicjJprkohDyqnOBVlQoZHiIGCw8G9nQgIo5TXyIdJSuxYUO8ZyGMA3j/g7d3SepMs1wNJPCjKkcznRO6+Cg4u18o2XBFEUt2jVIs7bew+zt7WJ939n7rXVDqJiiuJYehiIDfguHzlYUQiwwfoFSlEB9WqEVRHYiIBkaIlme0FnR/BS5vTZQB1fLoLYpqxMkqLa4rOxS0sAyRWUoAW0osqrk+ZpsO/21pvZ18t0z/R6dJoFML8l67MdVxiY1LrDQzZKzVadaZhg7+rcNA47Iiqp2pGXu7MMPr86VB7WRxoqRiFP4iAEAkasaKG2OItMgUCA0TJGrk3VkqT2Y5o+2bGiezcoG9APFEZO0SZP+OC6tJ6pkhHaOCymNOHvCpMa2iFc755G9P3r7Pp3kiIlmldzEGl2hnG/RLmDsQXE7SMcF3RK6J5/t9fUcXBTdWQ7jLDQ7aVHZtIDEnW1e7h52HyzE4vxi7fdB9F2N5pkC2y59Io0rDQMzrg0jHHRuVa17LAQkRQNLwLy77JG1Ro4eDRHbfnunWDsMSVzfuqEN65DomA9vqf3668OKgsxQKOpQjjH2ebVtudswIRE4RBneDzRwXP/cdoo7skll1a0wTtspIAmR3gYNt/phItpedNCBzLAd/V4uc4MBJ4x1Fno+rZUQRRAg2bSzVzK5VL4pQd9OCKBwAGGgERtp8NTrLVaJLuTUctB8UdQIb89oCHm4PfYDPR/I/G2MbMCogKJTE2GQyULRF2iIWSeanKKn20pRlSm8GYgxaFT0ybjZwMSthvo92NpybbywoRFQMRrSIOWCTKObHnbNN/v0tttf/VDqHmTSWCFlOFsST2qepbfeV2vnxJqXF2vvvQ0d7sQcc5kC2WmukgNUGcTQBw4xY2877HyG8uq5mmTT5flgTcFwCw13aVXeap/EsRe6E8M8EA8GD61QX6z5O+VHVtVZ9itoXbpuUgQMVEAcgTGkwXETbT7nL/Ps+lzZ9Lj7Ho67IzKJDa3/JH3hEVfWjamdroWt7TeL18RapQl4pIUMdzGnixObpt6jXAjmTGtRYFdiHxhEhOtGlw8boO+90JZpBDrOiXM0pq9VzBNnALmO8z7bgFUqJlvK7WV+xLBjd5RQQ080gW6SNs5QNGkOaN584o7lf5yfNSAS4kIDKcQcGjmNMDpm18+DsGMMQ/GmIQcaMh3OuOguQqZpG/nskzL4XAPUUP9QJzCUYQ/ZTS6n4iUFTwJqJpAbvhuUOtU1GIHB5AHNw4xvaq0m469MLYUGe8TWx6nMNxiSi44HexL0Uh/Liz5qC5YTcS/o5FMGQtQ3GOiBzsjhlQzUwyp5QeAom1kPUnckdiqhgUIlZpDqmqm/eIvtD/+utv/7f0f79s3zbNVIYOwncxCeW/ea4EJwT5ThKQNG9mA/63q6ZopesVWguzP8WOTYLH30AZOD2AK+C/TBQddX1kc0nAxvxYQzOzE5hC7OvsLze6z6Pa5xTqQR3w2KJedVtMushJoe11kK9TUFhcQJ10Xmmn+CXupfaCOk/HLmEoPnIBni/tdQ8WkQs5NiqkQRZA9UUe4UUWWPyxEXYznqQmiOoMXOqonzStFKKvyJMjs2q2DViJrt9N8nDZFryBnNpwItVMNNBnMajH6gSINdg0YKMU1tX0ah9Dj0RHljy3i3JQp6Zhhg8CnYsxJHqtmUGaqARvD+OMOqySNWwxb7j//hr+2Pv3y1L1/uzsQpK1FLeQ64l9DrQaxFM1Xd5znsZI0itVAFjPRAXgWLbbHXBCDz8vGQcw3MQOqZVXujJyLsGk6xtz+GkFKgBAintkLzdcDDGYhoTuWZIsDK/SuUiKDpibP4JKE6Yjn86jW4b4BH1C1qGSI5X8Me+/HTByHB3+7EAZHSgMEiC90RYM7PeaPecsSeQQQGh04nDb4YMgCC8YR2G+kVO4c/FwLXxJhzFiZni7MYac44/0KNz/qTiaSPMoX5qsnj3HEgwyHkwGAMQymo1nzuHKmVQh49XvE3UyHV+jQmHtdC7c7Z8/QjSaBNC9r355brqCcD1lbInGb/0v2V6ZWr8PSyRVHpT/liApFlLPlEeALSpM7Wmx1v5uTH5mKiQHdl8qYweF0wL/YpsuUupKB4UK/YNswnFODpduWOArk20RsYzYO8AZgWSyvs5Vmkvgnze/y8d+lA0vR8mcKaXWeQqtAfCaCX8yprAMtpt2DWz8scZ3P7eblopkJkMC94f3+4e5oDbFogJSHaznERTRG0kYaOgoxNxpFi31BpJMqKvB5QEeagLCpovIl1LSYXQb/IhIipI1MoNBFsMOgyR9ATDzsR9x7tgwyHgusnhRobvyY93uzLQU87p2dH0hQK8WUTgibBmuOAhH4wYz5RCtllQqhFSXwKpj7Ka2MD1g7ouZKBhupaV4ZpvDZUUG+2nq663A/ug1NTyNNzKJ6izlFeaKu+AdDwiMasgk/CI31POVN5O6kV6gi1r5EnJfg3cx1RVv/8908dLn/GA+JuqY4uc5gqF0cNkCZHcjsAACAASURBVB8YnnPpuwt0Lgpg9x2mUCk0cefEo9CBUsiCkGubYj9Y67v953/4B/vjH/9kP//8i74by75g+s+mEG/24dNn8erv377YMAXR9DhammCSQeDypiyv352hWSRqEkT5zXCIDIhwVVvOEILQ7+Ww17fGPlwz2TNjhf3p939r33/6F9H3OMBe/uIvbRx6xWtga01Rt06DvbxcZbgzDzcF8ZIdlh43O9LauqW2LFmFYHN4/nDFafGwb1++CskmSxFaMlNo6KP4BuYFOhGP5iC2AroOcR5ow478LJqd/KLIZEU30a7WFFDZZusxK+RZp9ChcN56oRW4J0MzAzjHtr6peZ5AI3j/2U7lYE1Z27fvnX19mL2coOlgmpUqcDjJmbUyr11sJEM2Wa3KGqGlBJOnJRb2IC1Q49xISjRD1raoX6ZGVY/0BjWM52dSsc/wqhs6y5sXHY4xnJmstO5+WD+ONsxm52qTEVdTXzQAkbES2YNM97LCknjWOm6hkRH+DA2Tpo5nStNZVhhDiEpuluemsu+/fhFlGYoyGpnYRmtvfGZ0hhysnR1LJZQGd1p0G/eJgiG3M1o5CqeDIHc3/5hBGAmQxjhFtHWeFwpQtFi5dSOoAUOCw4bRXVwZsg3Q9GRMwlNCY99ILwsaiTEIiKjc3ugmk9IZB/tqBdssTrxKlcjs3uMCG1mT4zBMQPniYdgUt5OJave+7KKInSlE0CXTLGUYrLGXollHG8jQpraFoZz2ytJ2OGgLxkjk3m12XD/ZNLa2vLcqnIh8EIvEYqto2jRD44xIFRfw13+R2t/+ZWrJstl7N6oQgh6dE1BOdMBcuCHYjm6Jw1+jKBv71mYo11AHcUqUkRP7K3EwuyHDVaZodFhzcUo1/1zfPliRLSp2uJcxYeSl5/GByKvx1IrwwSKOrLLPX4mt0EjVy4x0U4MFNfRS49S14Q+pCT9nHwMOCvRTVdg0kw3JEKf3AU5yMdRsj0cnZ0yuqTql8d0HoavJeZYG9HTG4p57gu5x88xfOT+myl5l5rtoQMKZjK4YaQdDHJqAwvN249EW7g8GW3PmaDWh4hNIwWqPu9lMXEjjJg8yU6E141zZKttZ8zoXaEShsec2gEGPDDMOqy4X6ba679+tQAssdgiFJPfbEQw5lDL8KM5ifvAeadVYvvYaPDF4ZVANmsSV3HYQE6Z8bhj0AsKlv/MqSgOTmSgDfo475pRFMWhorIITPGeJkh/QOPEzSAXIOC1Y/5vom0TPQANXTcbwgOF9wlnMusrtClNZFGr2l1FxZYr1UpRObWnh8VQ4VsNQYjAKyscQmeYM1PDDGzFArXWDWYkxiZB13DWJMvGhHOue16WRzePZpnZS8009xjVwQ79YAwZcVCmGadFELdZBxt975JXcUqHlqwlz4zlqw6aiaYRC7TUzz63qEb5rWlhWMAwcxVQh+oCsQ+nOqOOst0ZjJJBVszqBus5ggOaGc99ZVhqMSTdIeeTIn4aYnL94oSA9KkrVprDYQLH4/JxyWtwgSHLWp3EnsmO3Yt9sZRjBdQUxizNrFIWD3s2BB9ZVdJSmVcnrZCe93DXpbUoa/T2VyKxBKxR16lAyCR0sob6g4cPISKjbNtupdudjxT8gdSJ2hfG6vEUY5ky6HtQ1INrSFgZpF0Zwvus4NHjQXGPahTHVblbmiQzu7m1nfT/KkEUKW5y18SzARHH1QRt7XoSsRoZb5Myyh7o50pachbga8RzpyYeO5EhuRPR5ncdTiBZ2kgEdzVOqWiiPiZuBwpq6waWYcLDH9NjorBcjjmZxdjdsDbaFcoXvBkILWCXHf0cdPcve6bnoxDEbpOYTwQngStmcsIF8DxHuAJhD7Ioo1+ihJ5kMQT3GPVguxrTy1KEMLNifMMYCSJOPQciZZmAZdIQaIfJZ0SYiJZCBZeyRRtTJ/Dd1E6ARNTZrfcIIzH1InogkQIlSETR08EiTFebTPnlNHtxieUbpe9R0w45IOf8wD0MHy8d2k0v2e2VrMoyXNIG+qJRcDr2mpGv6H32Ue564fIxoxjQ/pE0L9FRxbnXRn3RVqHfeiD1NXByidoTJGxu3xFfxzqIL2sankypNFTeVmlx0LPIDRaz1aVkFWkahE3SO0DLRCGUqQElWOTSt6PvBHdKk+kR4ymJBNMprQVdbVbhBR+xGRxzY5EDjhAZpWhPQLPz5VkTsDuOfoEztuA/2unk0lXw2DCzQ6wiNpQA4NbJC7tlsgjEPtEqQD6b2bK5Y98a7w+rcPCiOciMjyDsHISNYHC1NZCmaKbjy2LPLVh4tGcgcpgpMA5w+7PpQtIhuN/xs5kXXZU6HQ224R8qCQZsabItVZASnJppeOaOKHur3CmdZ/lwtmahgT1quc6o1jfXxXUCWfYJNo8ZkCsot3HVHS0Pjq+sKFYVokz879HIwK6BZnHvXu0LpwQJdRaa43c6WfK4x+PV8Bk1vPOVUv+v/TePCBsAtdnG9puUU484ECK6zvqGqsOGN0G/hMqZsPqe9CmX/jc7s0TN6sBHA4xaIABxdL/SxJLW3Tx/t8f3d+sdNdF1pFKPNrmVqdm7s4+9/Z//vn/5k4/dfRb+aKUShJ2GZnaeWHbOdbLcXiuNit6pGd7PbnGU+9VX8i9mpqa06l2Zja3URWyn3QazRB/u7v/87++d//Ef7/OOPrlOIcMbE3mCxqkHzUdo0dKJJNfAd993avtdheooXO1eNdYYZz2Hf3luL69rOxSSnuz/+PMs8hoSyR3u3pnlmq9YqbCkQ0EIlcSk0dY0ym+bEspQcJaZadxtpxPKzjfeH/f6jH/BQIznYH/1hddk4Kss62luhSY/3yG6PXoXqBV0mQw8KwOVfrWxwVSU7ENpxaw8i6OLEPv1wsgQq3H7TZv56Pls73BUQT2GGXg2EDDQSfePYQY80a9vRrj9ezTCSgS6Eox+63KW0DJfJtRdC93JtbCNDMyusAyGF/gXGm0Dz7e1ffnrY3/zNB+s6N86hINWGv6BzpVme1fjIIbmI7NYPFo1QX0HcyRkdLauwH3dHRpxWT/WLineCx3VoM+nOMexqLUspxMnwvMhpVA273NQ4qAubaUiH0UbcJ6fC1gi3W3e1Pldnm7deuqpbT17eKhMCIL+v3zGSWm1JKulCsw3jk8KpUhZZt5LPS2Puhxg5xRpYURCzT7JnalqTi8oNoqmSAyQjK21cRmkwMH/B8r6KchWrKU6lU2Tv+2G/9Bc7kt5OyiwslCVHDhrxBueaQ8tjgiqsyMWuIHrGdUFzH4kiyfq2/Cq08hh3IZFci27d7IxRCv/Xlhrb6yW211NkP76aone6G66nnEtozjl3cFt95rThBJhYVFc2v99llqRAAKbx0tOX1t1wsnXb+aY67JQNduVMYAjQFHa+QE/OLC/QTo8KuN8iNLA0jEzuSz/nKBqryrrBi6S6BC0arKxqUQdFO2aNl16c4xy67jRnvVgB7BswpbajljNhRUQUzxh0Vlusu3dqErmuIw623Od1s49vH629/Sy0Z+8fluGw2h9W1mgFYeowsJhkyHTvZ5uXhyV7Jo0Zn2nBfzTNbOzcaP/eszdXQoZwoxyJ5Oi+izaOeUVUkUEYnCinu85XBarz/gnoKtlkkYYiOFvDUOB1q1Nh339pbZX+s5IbLzmaMxMqxRtwBoZMOeoeinQNOkv7jmkG9N59so2sxOZsn8+x/fLzd3tHT7wfNtJkQH+mxhDdEtM9jHUOO+FCeCQ20UBilrGwVp1tBaKmLkIeES7l0GA2SxX/JcZViMOBfnIFkV5WMZSotZB3iAmSEhuWK6ZEVF1C7NPYrttq34rEzgs059ymnUYxDOQiuBGsDahys2oZTHO47qCGCQV/NCsTlScaxJoB03Q4LT4nCP7Y7VxDqdisJnc2Xqx93IW0FfVVNRE6rDgimJ4BmWuEQWBoMnPZwOKynkkTh1kN92XcQlEulmipxliOwTCtFOPAsBS6Nawsp/8l1DUgwnFjddyquGd4xuBhwmcAedRElBi6y1hmVwsFPaZHUIK3QQyXeD9ZWlJ7hVpm23ygqrwfYjYYukE1xeKH+CHPgqUZFY1W5oS5TK3Q0y8FzZfLrTQnwJtCaBEGk9TCZPogL0hFtyf6I0sKq+NewyhyeBlW0Nxme68oJOI2Cu5DQj40zQg1FrE4HqdUlZVtE0xABzGIyWHPoclXXiXGRjQCIIaSEfE5uf+lnikaXoZlGoWjk48wLnPzRxr8Yx8s132kaXR/ETmLKRopc1OXnYEamkzZYeka8KzSREKvZ9C86zp5VqpLjWAwoA/dLeezQWNm1ge1mtgmbHxIsRONgOechizohIm0AuGEsaFGcdXAAe0rNE5XOYHIkms4GSJsORVDK0V/ydnE4AHgJWnEAmLNFVlk0UxdjpNt4MvJJdGlAtLTrgw7yUlNrOReYgDHoSEpGKALF8uzJJWPLLadx3dQr8P0KQsMmqgJ+FyYKe02M5BGnjS3ylWFNSCS65F6FjnNaZW62RHus5zluJgrfgr2DMMhopRAv6VDkC6dK0n9QB3BHwv91j6HORB7P/cO7fgqFBcZhLxTWhhX8ph1ozFybeWGvGiPoyfkd30Id1jGgCDI9aI8zQ4mNeBt0gIIFXZjnCfy40HpTMl86iKAKgglnXFKYxGaSlncepCxnIjE+ffsJT4ce6saupABxWvlCIyVd5QF4xbiIRBcA1u7GNZDqr0xokCm2WQqTxElB6dtt9Op1obacbAjlGZTEIXCYWblOzG9kCeL6/6UPYhwltBljFPY6EsoTJHMEQR0gZrmufRpaPG+f//ukL2aMkfB5ECICDZMDkXJxBRFGsLNH0ZpadjEJi18DhomhKLr0IzJ0MGdAd2cxLskTUq48aKcOjWE6yP3ME1T2QRDgGlwYJV5jNBARxNEtZc+DQG62zG7zhU6FfldiDbcPUsZnTTR0he6CJsiUVbDwY1XMweZ5bBPOi3WRc5Qb3EODHrWIOwVeqt15EjmU1/r+lu3hFYTp9fBOIAHx1Ffp5X6Ons21T7k4JpA9/IDg+ul7+nYsQpp1+4yPQu6hzD04KW5flxHaWdDc8yaYhCB5lMidEyK0DuiTSV3LxyqDC5u0jdQQeM4WEnDm3U3UdRePn+y2/1h9/eH07VUhMQWzQMJim7dzvQRRzEiDE64d6KVItx4sbecDLjcBqa2ai5SS7lu5clKNpdxsusZJDy2ojlJozi3N6vOsVWx2TBh8Y9+8KrBC00uBh4Yd9C8YRp3ynb7+JooW/J262zYONQQad/sdHqxf/6ps+spt/pEc7zKnbAuUhW0Gs6gPUH7wOQ7Td2JrVtsmR/iyIMqvfzub+zXL3dbup/tmN0AS/bh6uxxT+tlIiFHWwodBdgu9vUbjQumFbk1DZ3BYVUyWl6Vdks++Ox57uw+R/b9gWnBbB/PGLXQ5IJyJ9YONJSTppDSfyybzVipF68y28BGP66ZmLaWEweBgQMNHAdc9WrTcpeObZoyKxIO80WmPmMfWdMUiixA78Qmy1CMv1/6yRKiQjD6WGhAOfBBkNC6eYFZZbOcK6VPZQobKOvcb3/gM2A9y3CHPUBl/YwQugeSoAxcn3xWxau0l1RWFMQxFKal80HeriNFw6ojuqqA5MBkbBqVhU2PL0KQ0dRRWE0EO0NlHBdppkC+e7n7pXb0PP9EIWRCn9ArsWfyZxS9OQcoz25Vy2iAz8i9eKDr2ZkuQ+lyBDPaZssz0Gf2O0jMZmO0WrtE9m0urMN0Kk+FCEFiQ5t8PVGcgByiR2YqWloRDzJLmUAnYIlMs337dbRVeyVT1g8yacEkkdgfoowO9PMQfmCtbKNdS7MfrrH91ec32mOhZQpZ5/r2vdCKLabgS2ztByHy0p9wbgyz3DdpfHkOpczYMdKBwgQDg4zUyF7Pu53OiSIm0Nvk0sWsitaAjQPSHSeNHBXXYVAuaXPCpXe0r2Nh9w4X59VOFe7WnV1eLladP0h7/LjdbV9v9vnT78WOGMeH7eto+2B2lIUojkl+tk3xAbENaIvYL/eHWQyyX1oSoZmCTUPzg+OoIwrr7BQ//gy0D4dTJvGg5eSAjgu6ysZmmTW5LpM6HrMM0DAQMNYseuVjg3XEWYhZEFqqd5v2iwYXylIGJV0PDULpHRYGeyqJDtHVoIv1C9gxFLTV6jK3GVomsUI0KsQY1RRwqT3uDzfLOTAhkuJKeXx6JNCH8fMxjRloJw2QWXE9WRZN9riNij0AdUI3qyJY5y4NOnyiTXnIOc89/wMNC+7nfv74z3iWsNcuNIR+7sGmYOwExSwwbJJC7BMa+ghacJLIMTo9xkBtQy6RCX2jqMI9E20dh6Kse3CLVQmOSg5GC/u0D3irPLL7uGjgdolGySiUp0izcCw20QTyiUFr5AQK1o0DLE0XNGOeUQyAMIEK1F523tGdNgmUYOwMgCIXYDVxXG903YWGbPPUaeDKezCjnhcGPQy+oLB6FBuoZTrPei3JYjIKVvnzCr2kgRDNEuQ34nviqmw2pJW+6zYGZ0+hoq5phIVGQHzfY5g1WIRpW1w6IxHWg6hguNcScwQiz95PkbaomRW/TrUtRmrOaORMEY13260nh5EBAywPGgR8EiT/cbcXvgdyBb2RvqNn9lE3MCRS+YS+dmX01lpNoY72dmPIMViiGCnacDdUxMyG15ZxpMwXXYolmYWyejEpShRdgls5bKSDVriobJB0geEHjaybpin+yO2DvPY50Lqygohx4HsAruCa4OeRmHIRmmgHgmA3nY5VekVinjDHdOomZmWOtNGkunTNh3tCp9fRDnwQoOCOg0AUGjbqedaLABIactgQilXpdbUWaN+iO3iFB7bKYIdaQjRlBu2sjJVGB5TSrzfrBBYOJoW8B8BJBggEi4j4IMbjIe89Z4+XwJs1ENkSmDFSt7s6TjVJTvxTQL3ZY8aVNeB9EbWkGJNKeuB7iVCuvVoGOZKo0PTncqwWLVg+MMTBuCRQbFP2Fq4J3503CyajskYRDT7QqfFM2Fe5HesDsL/AkAuxc9TcYtI95Yg6ozPbcdHmfVkrivbjbHdHc3UJG3Uow0euLxR4njn3bpHh3bNmzrNMilBRO7gRIU9H10xQqWvTKNSfMLGgVhX3/OMPW8CMnL4QeLPO8xXTV02PqKw8dFBxIAsKmfPgUFmxgx6ygQ4uyi+BkYOAXS9EVx/0dWwTokfiKiTOLpOvxE1nBvJ9nI4pyFwawuCaqUbVtYw9U3fdPH9tOY9KA+nUEzjoyqDkGcNJNgQYj9OghQJCNCnvjeuJ9a43fi5y9M+nxsvFHtJN4ISkp0kTBad5yiAAtz1uILq/kP/oDlnsaQ4ZP5sod1J1oyLuhaiu/FkGdx6djB5Jd0sKQk5RxX+birpxkb8mDmNugKPPFUx21GhDK4NX5vId0SVEU1Zsi1P/KICY/vN/z//0adyzKZNuMcSOMFXnXsiQh6lW0E/yM/DOecDF39bu7fdJw4wQYaKhRViH6AKFCku36wii0MhAUdVABMctEE3ugZ5K3xBdW0pxAeXWnWfFkVcsiE9cvHnHmbAkLNXmYQyTOuzCmY4TicC01hFifg/n0rzrrH57tbxq7OuvvyrDDZtlNgfuLft+qpQRZ8QT+4GVeFlyOGGmsNkPr7mm9RR/UFIwD4mU/ZdaXJ20KdFUvl5OouGgeWQT6rubffj8UTEDUMnYfI8cBGNUAS+efHMVZa1KU3sFZSmYBm52u79bO4pLp6DgosQ4ZpRLKv9NDhKHdYkz3kIxhSuqC7fbnQko6OdidRK7GJ21QT5UXkjT0d+/qYh/dCw5d1tDuxWjgaPdl2g9F/WGie8wZfboncby9hrb0o52OuFKmNm3ETTjoQOFQuP9NisCpCnRzjKtZwNEq4ERwSA9J3Q9CoM0H2yZ3HE6K+ksSivJ3CMQHZpKUYm+8WhpujguGFihk+s1pcWVNcXUQJSTyfYUzSvP2UMmPJiZQL/EaIJwdxA/YoIE9rMf0uBS6sk4BC0TlCRodJowOZUZ2s84KMaE/Da0KisNL4c8XMu4tBG0Qs1rKjRPbAiZDUC9ml27ggZE/vA4xb4YuE28PtzGPj3Z0H3VZJrfmTa0e5WNY2f7iLOkHxTQpHYikdDUQcvHzGVPbJaDphtkFLnT1aDpDjI4QLPWWVJWdsMYCO2PLNFpgJwFQCyBzGtASWScH9mXI7OvGKfui12Kwl4iIgkAIohXoAAHmV/tctksKq6i1lERgn5MYsnUtvYPNSLK2srfbB4ekAHkCg0FivfHtIEJfxmP9uNrKvMIKLUMG3T0KlsS2/XW1omihovBaTpZnDeaWBOhQYE1MUFfieygMcdcjcoXfa9Tzc51YZdXmCsgu4XcdDm7MI9IU3JRXwkRCdZhnW1TIyt2dP5z19q3AevSk+XbzfJ0FUX29JJYXX6wNC/s662zBgQrPWzoO0sO3MAxRiF3zxuAnFgOoW27TJNoQjJDj0zBRfsOjY1BKyYfue3Tw+ZtklyEyTmNJfu7jnBJBNhzMzF4cFceCd7eoVJDtaTwRSNHLYHpS2pjj16V/bXQXiMb+W2x+ww0Q/YYzyqDO5ox/k+OWylHXoadPEPztIoZpwFn0C8NimtDY+garPKU6yyNoYIuuD5S8Pg5MUQ4V8t5TAwD8nGFBsDIiSNr3t4snlr79Y4GyYffMFhwfBTCpDPeo8x0VuPAqcGqD84xt1H+Le6yHDUUjOjQNNmP5A7MmS/NrSiWnixJY6UAeQ1nI6u2wTp0frB2RCX3vGbkF6BhA3qxJLFCU1h3/+ZrbSuv40PoJnGpxemUGCbIv86p1TYJiQSR5DVlsIYOFJp1DkLpxjawwNnTYwLuj9hdsjlfRUsku5boKtYBbB1S6fCNCA6e3tOELFGcK1ElLrr2sDc4q0G3pDEjKgnZD2caMhMhUgzb3KwGejwDrJH9VKw45oybreSuEo0AjTeiiaPNHGxUjiJIDXpG2A7uOA6SCZtnmTpltnJfMUmjJiCDt8dXgEuJ5APKMLEGIWVA1SvPdARdGKMXaklaFxhwziZhLbgjPOcdzRMNkUdwOLLlaA1VjcdCuNuUmFTqtNjvOZl9nSxiynmuIfINR3Op5fh7r1tgpNAQqILj+fAxu9bbI6qkDxUTGISZKDqkJgxEqLPkmkwN4gkCyAe0LwpsYB8rlG8KAkiDiRwn6NWC/jW1WGDCIWd2bYszZyUMPponzHSoZxk8so54LeKZPGqKCBbkXMqBFHeZ6+V1Ot8Q+RN65DltLGYvI8edszzDLIr17k2Np9F67SVGyLpaKWMmp6v68xquOfscwx+QSrWeIdtSRmDee6iOTEHuNtdcAsxIp8qcdpcreIxhEuZI6Eij2K7xYmNS2AOhJciqDIL4fBsGF5ZQf0hw6wRQNbvkTrIvlOzvvg4F5oEuylMGEIXnkXvthnXUZAyQNLSU1hjvLLwYPGsVwjVXA4q1O+g6TTku3AAsWjHhkumM6M4zCRUglcRpqSlHR+3MRwYYjg2pAdS9UQ3EZuhubb9lVfLcRkXO6e98ff9FRyG14NGJSaMW+kNfsuE/fVcVbzY0FeIXSMQaqI4K5XUqIJxk6fAkjndTGmXh0LRBBxAV0W+kBiBhshGrO0ZHlcnhS7mJssKlcClFE9Xkf15sFm+aJsHz+p60WzbN0+Vq3b21eSJEO5UpAY0EU1JgXLp9ppFFyQSfA263ogGJdF0hRCmhlfxO+BzsAZMWk3OJ3XXUG2sKFYpZ9FFy4dJnohXis7vzpQx+gOFF4fDmzL2MQmsHDxozHy6/3G2DljFErLhdtpsXqVFncSqs3C2EuQZQx/w9PdAV0xBprgJ6ykGi/Cr4zJqQucER31nTGWmoQFi9YeXeCvHUQJImoJCZ0dNcQU5OTHB4IEL36CY8fl10oAb0Su6zQfUoJ9MwcOAeMy0XNVfNHr/nGZBq7FTEOEL5XHuysdd1CA0dExWtT8/zAkEW5VVNsusqQS25fk+znt9iZDgsRY/2SSoog4JfQ+irHxdhY1G14RouKCwfq9ysbqy9vbtwX5sXegzWDjRtdASFBM+F3Npwx6Th8nxRYhk+veayQ0/RMEapvb6crf/+R8uzyqrLVQWzgn+T3UiA4HNVGDFAZ89ru5QwABY7+rsc2NwEa7VxLYQSXs+sPbNLsUmvy2Rp3r7brcXqvrAoKawk2Hl9qAiWxTQwzr7Yy8ubdd0ox1NQJNZ5B6qEoYaCrze5K2K1X5ZksXH/cjn+QatrByImOuXJUSSSu5gXTFY9QoHh+nqcFFdwu39Xc3gO1FuQUELXHwNC98EPQOgeOc8pWgFQDg4qzH/QJLmGxKy02wMNz2Ef3ooQ0eK5tDiZMn1jIit3zzDhZV0MxE2glYKKUiGk97igBu1IRvTXamv8Yu3tYQeDliy269tn25PZEpCAYxLqV1UVdYLrcjCZmVerjlZW69FGfIuL7mlqsByXU9w+inazTKNQW4xIoCHXl5MoTbsy5FIF1jMI4fvPyySEjMNhnYlxWaUrPLKzdeTqiapBDtSEZ5KiFwihnxeGBYOKdWIA5Fwb0MphmGxcS1twMU2hlsW2TmiZdhV3TD/PNeVXJQMAqF9K1FWRs6qgp6CGOsOUnv0hW0ehjugQQdzntbB+3+1foYpNqzWSOZj9Ve1OuaQJzDTOllmVwEwh46q2qqJg9NdkWjq0NCIMUhaX4cAkWXvLcchOPK+S0HCasxIqaLHZteY5OutZzIiliUbb19zaAZrrw9I9sWFl342kAwOaZFwpqntgj7BGhESr6Kf5rIR2glp/+nzV0ILvWpyucsKDTsTew7OLVi1KYJNUVuY0ga4Xo7BOMTw6CulGcbBlwCo3aKiwUSlq4O3RWl1yWpNfTCzBpiFPkU82bSeZJrE+OGdAsmAwQBFDPzf3OKpibOdRSA/MdLBRkgAAIABJREFUbcrakv6rjbBmKGAGoiVAeTC2clMs2SiDG+zumOoSilEFKKh4URJbs9nMZH7DibLTgDZNG2Uz9reHzYfHYUGzZF+kaRTdjSKQEVheW9sy4I2sf6BHpRmQCscHJfzPZ9W2UB+kzgIaxtVOBc8YtGX6YmeetGtucZ5bFaFX3mxJ0EcygAIlMPvwdrHx0VtLBi3yB845im0QKgprfk6wtBvK0DyBZPrgIER0USyL6oy3QED3JN0hC5DibLdaQ1MGrMhkYLgEJwnyEutGZjAdOvkF3alrP3GfZKiF9nVGE3zsVqE505nsMh01tjhf4+QuKYfHDkEVJQeUASJrnzMKKi7rlTqA2gCmDs6Q0qHloNY8nY7M0mwxFPHQdZ8xa6AOxZDIE+nQYGIwOKIfWq3bTkJh0TBzVr7Pzkah4aApeegsxXGURyiziGcYaZEhQXLqN10OKDA5rhMNQVZKp42jrs5N9jHVeJH0h76X0iilKvIJfwDFpmoCLcZQiYaSZpnrSHP+8VzaDWOqGVNCfBtwpgXrdwRZaLGIMpjxzDJkwcynV9yZNzzS54pRQy2xuikK6CuDB0ADBjchgYBPQwXtJbVH0migxfOjobvnYHM90PnJ65D3galBjM8B2wdjGa9NBjRL0p3yPHMO7PZulZXmw272W/DwhbMVtg/AgsyFyA30mvNgwsQwnWxWZaincq6GogprKsVkSj0MxnrkLpOr2Ms8ShpKNupl8PNfLDPoou6jkcyr3ksaXd6fvXcbra7IPm7EjFKeuGBn7jnGTqMPLIkqo+GGMcHQKC+1h7EuVoZ0MBdz6g9o/eh1YbaMni8pejg6W4YJ6BSpTYi+YPTL/YZx4XFsqp9lpMZYHcMo17KGCk8tjWeRh+dc382vfxktukbkJeY4nNMvYXS1sZ8DcONrcGiIP4udCLIKgknTu1msdef1KrRtJT8oIcGNz8rIvV4wyeG7sG/zu9xHaVNDbyYncZllBnMm+ijqZkUSuf+MDDMTpzvLbIpIsXWzTy8uH7zfRkvxRgE3gTUVJBlMV3SmKXqQXGccl9Ese28YZVl2ONLD3u3IoltjezctG50gd1Th7NZH/0YDGRxXXSLnLj2/oZOctx7Smpa507wEd6vqdSEq9Ak1TzSUQPiLYgiYEkpwCtxO0VFmNsHjZxJPI8KGJvQMiHV3WBdXp+DAyeYDRRBeOw9j05z1e0NLThbGKri9Bf4yJg9yXvNNmQ+szxRcXRHPPttqmgw1OzyYCkT+N02XBL3+u3lRSvPU9b1b9yq3cdLi4uTb5DDkeTxsCkKfMNEZencwDM26rF2A0vXwO2XUmzCnlT7vW4FWlImOmkDH26EF01jxfV9OZx0uv3z5KsMQzEu4BUxgk4LD3H+HxlyHRXCY5TsqRiVMdPhcFKpCKiWu9ekseh0oR1wfObQGt1s2FUx7ZKQTHGifmZ5MBYNzjLu56trgqAjNI9gkSwsZJpNyauXBoGkGKWDN+hTLjRVCc8hsN2LTCkY5rGfZcrnRE38u4wptjrmQcBpkIdOyR/YJrmyraXCB+dEEsOKUG+QW4z7o8Uab61VGsX34dFYMxuP+1TKKcA0Z2WhBg+DUF+Ktl1CudhDHWYcayI4CiCnA4tGur6Wy0WRkUCZCUl7qSjooqC8UXMzucNSjnAJ9ZrIFGnG9YHQwaro/kDnJ+8eJ3ZfdLnVif/hUWr9isvEQva1KMIoy+z//9LNdP392FOyY7f3Xn7SpNeTV1Z47NK1kgeH8SswIlDgidHynoFHAEpzmCT2WdEg7B09upyqx9t4pRNozTyFtpTY+7la/UFgyGd5FX80uv7frKbX5/rPoH8QA4DDZ5Jty2DBVuH+721Ex7QcFpxBz+/xLXdg8Pww2+kvq5hNMWLdjtlsX2cfzR9vtIVMJPiuh9p4yRkYk020vOLVJg8L/Fn2RyKmVARTan9PlZEu7yRSMpmci/2877HJqrLnulkeT6HjruFlxIrOPzTu2rDzb0N8s6jsdbGgF0dUsa2vnlw8qknkmazUWjmTVJWQ1srC8CLp967T+Ihoe8jwJj4aiiWGWTZZl2Es8FCUwb5XMN3BU6e+ug+GZPhDm8KqioVbWdjdb+ofoi8NSu2QhjuxLu1jfPjPn2L982CjFclzJIEE656O2Y77pAAU1lxaSeBdonIGDPjJ4yipL5tauiqJBnxNba7h/znabPaeM747T5R8+x9LPQYGqTgTJA4Gxd7sGskgutlNI01Qsd3u5FPYYc3tvVzXDuFt/ajzqgdwsdGDoB3HArThGU48yYI2SxRgxohTjJrNeNF0vBvXPtlvXkv8Z9iam0qJjl5rAwyJgL5rII1yh7M12Oud2vSR2ObvWqjkxrk8sKthDNqvyq6XxKBaHqOiYeYDwUHzGqdXJYHF8snbqRSuS/q5GR5pp0AkNkTPwQgNPjA0ZnxjCpGiUJxVinItKPoqhQmLM9KPdB3SQm+Hlw7qZN7RlsE1SO7+82bGO0rXL0r/HcIkcVEZJLhmIQX4jdLtEcbzLZA6WA02FUDpFPdD4dpbGoO+jchU3HAahYC/IAUDJQWxAIsivc4TMHSI3s+qzzMeItqGwVEzawZCCPWW2rPT4CBBynQegrqDOS2T1Gb0ylHOGE5sofCqajt3KoF1jbd5VXqRW1qX9cC3tT9/cJR07JIpSELgdM6Oj03kjJ/BtUSykAwOwCfyZhDYX7Yno06ViJ/xMrEQDj9zCnyG6uwb+RgXjKWQ0DfWwJMaguVjc32X+dJSOjrHiZO4BNZkwprWzEhv9uPEhEE0ddU6BjpFaijsVGzwv3JOrhNoJkyVGMFwvb9THAxZJYclGFNWk/aZicJEW2o8wf7IC9gvDPway3C8flu7zoJipJIEOzePBmo5tXFYZbnHu5zBNcKuEDqghuiMsqg/IBceISKY0qx0MI+fZLufKlihz8yXMAmE7xJvNyUlICzKDUugi5z1O+y4P0DBHchuPg0CnOtB8IhkgwkXREYnlG42/F/qn3FkpauuINzr4c6KHepnCoU8EOecpU/wNddlMoV3ZQP5jNEtzCOpVqHGdLVMDeRYFFKZDml5tBkmLFbQg2u8+QyuP7Pcfa+tbN7PinB2t8igcldgAJw7IsL+R9QtTAZQRBBsH5Ad6Uyiu0qCCjuU2JFdLF4yy0HqSkek6ScWXwCFWPkuqOpwmUmc9tQ/2bLjO4ich6qc3XCCvWY5u1s9ZxccBwkAfBf2HScGQZvG4NSF3wT2f11yQE8Bq4jmBUajEA4y/oLwiP/NMbECDCfCKDEmaOAbWcs/xwb3uN3RPhh6snxxaN3Rezj+GTmQ9u9RAwIAMZNj3lbgqLTVDEj5JxFBN2bo8w7HQb2oSXHs5aeV0zABUjSk6/10uyWsK2o0DM/sgDCN8R+gzGEIfMu/iTGcfpMFmOCPacs7ZCErL7zqiyOAhQRcpx1iouIf3NjzPkq8Bvnl8ofSQeKPAohLN1QeGjt56dBDeGsoVgB0XIj2c50dtDKbRmJWFrV2veyjjsCi2t9dGErrv3x9iyMgDhy4yJCtwHZXMSi8lthR1K5uSSxKjoigOOV0yxeUGMOULmjlHakL0goeZOGX1yV5Vce+cXef/MYn5s/mJEJtAU8zqyvKqUv4iFFW47TSGMtTRuNitZkHEaO6grTw1jlwuJsBZwUQe9IwLe1g/YYSCnuRwQXPQS3JBFHLJlYO6SrArQbXDaNPAgQ0yAo/YgTG0UaKXyRnThcDQrHh05RInp0KmGsgYvdl251qmkmyEhHWCYATzIU0RoOOS7QZS4AWepg0MMsQN5//oCTpv1BXKxfzJaad6aDRhQA8QdBNPyqeaRNA5GkQXzwuzDE1fCuWSCYSmU/xMYRXUvmURvZBRoaI8pF/AUYzpj2cVpYj2eUCDGxiNLSY2OJTx2QSbB3qrJpKed+HOtRosQKnJdB+f+ZoSDD9JzoGvzvRSaBwbW0DmxBgJ7qxOdVW1oEmnXGOxxrbIXl9fJc4fegTgXt89TZzkZMkahjN/8Bk8UkQ0WihkorkGhFtTVUeK1XzTnCJcZu1x/zGCANk+NsNKRtM7mlzphUH7yI5Dz8jU9LBi3i2+nG0ZV+sWpshMflljINxs9o4KQymBgkOhXBBKm3PdoYZAA6WQRD+WiK4IslIx4GBDPGY7p7ulRWJHfhH1u8hmqy4frKou9v71ZxWrP7zWtg430VhB0rdksrkP02rpjMmZLC0rFpswRGA6nBR263t7/d1nDRq+f/tFKN7likbwJppsUWXadMcVB00GS4X10EFDxA+TUVt7K66N0CDQTbQVTBXr+mxRnti5jqxrVxtnZqNuGuKDCNcGkEl4VB8l4D6lNF2ZGvlffvpJSCTamV/uP9vRrpbWaHdpzHerLo3t8115maDiosNzaEEPpulH97PhpMqegUHAoCHPstNwQg8kWDqxtGbvGS0aXKcjTQf3gQJ0G2yGrjuXTkvnICxYGZhtMfiJrUgSu7zkQkVp4DU0jQabJtZgpvwlNBQHxunbYEWGg2Yvsb0yb+uLRwmNs41ExhA5EQ2i7WCChGkMAxUy8HBOzIrdinS3X75Cl00sw7SlhIqKCRGFHGJ+6Gqs9bMlTGmV71TZhD6JCILVNbPH0Lste1KJorrspb33TpfmmQKBKXim0PfgdK5C0Q+phJy1BCfFTYYTej/R05ia01CbaNE026Av5wRazW57kdptyOzbfRXLg2aA9XhKdrty5p1iy/Xao0xTtBNSFJPROEFNQOZAHMUs918aHd6vxYhl2e2V6JVjtwmnP1vspSEjcdC0tcEdG1MpnA3RZM3ICRLLytkMCi6GSWtm+9TpEF0mz8+TBISxDX8/oQMkeoGYqE2oyL6mVmcUw5lVp9iuL2c1I+wzNFGvb9BWW7kmgmjmcWlRRoFRqVhkwIezaoapSLJafv7BhnY2W9+taCjU3LEbiipUsCo72zR+kdwApBfaFBobFE3cLJCYooF629oxkS06Wn151T5fimJ6UwG0rlDX0TPnyhB+f2dS31uTZ/agemaHX0GkIssbEIGLDd/+RRN7hhjjNmjtMe1n7563q60U9/Mk5AmXRozmaAygd1G8tcy5+k17y4geF8SaYo0ibuI8DIZoR2It5ls8dhu0V5gPaMPfbCYDmvMki6yfeFKZ8mMYwholy2/VcBranahYgdkCKihjyKKR+cpjAPFVVSnqGp6MnPfu530IGaLZoOjLcTQG3SBihHNcNE9YBLiWuuTAncxdG8ya5WzB/dXxJ7aP1WpQp5z8Uo/pEaUemlgY3FJ7gHxJtqIhmdmP1aas4K89DJfEGopOXKLjWrIKrgU0bjLfdgpcXM+FvIA2usGUCNZpqfefplYGOdBY02OWDKEqoO8hKQGNcjMauV8CY9BcgERkkUHIRupDUQ3lb12RLNBYuT6aBprrx6+BylGX4fw60vxl7DOwGKD2H5asmDrF1odopzNUaJogi60jJkXSol71wH5wFjnqXGaJvAKoZRhQUKWT3+s1HWZdgzJjVwr/nexvni13tKaWHJRXy+dLbCsYit2F+JjMF9lnYX+4ni2hVhHIQlPJHoZmn8jZyvaYOsErHXS6RGxQM6LvRSfKeSGW10oDtdvHSyWGGgU7Oal49q9JajnD2QWK6WZ1RmNFXcUAAiYBQ8fdouWwlkaCwT2NBLP3pLCBz7i8e9QUmng1kLAiQoY2KFNxtrR/iPsVl54TS7M3iePqbDXVv5x7mBjJJZdaDYnVYkV+lpaYOpnHh2vgmnuvbahNHZ324Rxssn0d3DM6SRV7o0EHdbii6Xz4r0ZXrrfUfYH5pOgaap/NNY+qcR21x5mb5lDiKqizISGCRlVMhnkSuxAWl5C4CXOv3DhFkEzA8IENiOSDelcsSDSKeGPwlIqp51ItwIE7Z2RSWDayntDZQpn36BCZZJLNjB68KC3VvQGp9hgtVZ0g6epNkNIgqfPmWKAbIA1a1eCtImeR3dM/Ac3VYqlPAVF0CZVTY91xOFGagPu7qOZVioR7Qch/ocT4MbOxxVnWQUCeG4brbrXyjMwDsXWvEdYQEItcyjeoxNQAse+/1Kv0NEWRHRT9ChVlI5AQ3MWbTzMXFdzBtMR1aE4dc1TKKZdPDdpTq/ekVT51cSx+GsyyqTTNwg7X3Yk8MFhaAOkbnCeh3BehWNAwPVOPxocN/XQ6Wzfiquf6NdAHpgUySwFCj91i12kBZJXkogosiK1Fx/Mpmoxzllmcboo/HlIl8UoTqP3fzWSgGaB3o+lTIeZmCVxMNhUx2yUhZCP35k+MdTVA2Jvneh3Xk0IDg2/v1FM3LHIKqXJmtKEzSX7my/i19usZqK3KVHOKBZMciXuZKmBhrWk2GiUPAH7qDVXmUWxJ0wn9yK+v7O61sQZyMvOBoL8Qv1/mO0zxmWT7dEbwvigWTD6YAvqkRXRkmh2hF4ECou6SMzm484YmiiLlN/0A6KQQX9c/wpfn/itc28tzNzFgCeDaS/alXBf5L0diNWGXPpL34eDzzEI2PV07xaW4gY/TcaEdeTErYTsHuRBQGsfUzg3IAw57NDs4h7nGSXEP0DugEhCMLGMks5ePP5iNo33DARDkR20mm4XnnDEhLDQ5x3KeGzaJ4qZprsT4YRoM7SS5S09J07ZXjhRRJMbRaG8VxSmeMhTKuHYNltW19L84S4qyk8TWFN7MzFOrjeXxnTy7yH644nyIf3tsr1fiRFJrcaccv1uUfrKyoKEn/Bsq6uSa3IhNZ7WPn360z7//K/uXf/5JjQFZa5jKyNkYSJciZZokSmesQSFF3AW6ipQsQ2imnH/EA0D7MDRIUCopmL1xgGId57UONxem5zo4cUGE9hIvgw1Ta/eRa4sjHsMO4qXQtrEyFyvIWExLOdal6cOSrbBuPqyuKdS8qGbCDL2SIQHzf57xQ5bbFD5YUvC8e1RDUTU2bejTcOM8SWyOTpAYlQfUUvKVYp6pSG65JSGfaGH60TJ+PnWnUFCxAv3q+FDzsTDFxnGX/QTPlu5mNdRfTXxXy0GboBXKDp8J8k2IqwKopfNwZ+Zj+qZG6tF5ZAoufpjdMIGWFfp+2L1lwslrcr1qm5fUxu6LFclh3Y5lt1OM5YZLvu6C9HqzcSa+gwLZqXIzeYM8I2gZoZXRWGLTjomOijr2ilk/z3PIAECh9fNkNUXYjPNsYkWCFs7XDoj61xtFDjmcmRpLyMKX2qyAJVBiFrXZ+aUUWoeGqipcKwSXGNMuhlBJdlaRwXSVWBUam0vD/gX9eLdzAb2xIsRGyMl2dIroWVeu893WlUGN61t0Fsp0DJMhjGTYx93unQWH4Sz7zjzsVtesNQotDvZF1O1zBWoPYpjalezRBAdO197UNX0CZxlDLt4hsR4NOEYc2WQJVvjQl1QF7HYpTzYtFGKg6ewqYc9HE0QBTO7NMvmhrhUBywc0ClkI1GS4pxz4fFfWIgUe5iFX27ZWw48oLq2dF2mjccTGKIcoHHRnUJVxq4bVAeqy7uhuU+tlBIWxmMddSa7HFctYcxTeRCasFu+pGm0dvUsnkyVhyDT5oBDkSO6ZBmSS0BD3ch+VZckQlhEgCBdGPtOUq1CHdRTpfSJLyrPoehiLMdCUbonhhLQYqXWKHkFjhHGSF178LUOUbYZRwHGGzoc1gQOnszrk3iBTGsYF/IbTl4kbEDqBng+GAk1eGKSDvsrPgiEA563OWHceF0ENuq4o1YWosQ1GKgXDid4NK4TScF5h/hI2BtHb0T+5TIMYglKB337KCNVMc10DWBxeYIYCUhEUrFco5Hwf1xsqpkpnhYfMc/Yxaq+zTMMbMW/UQLtcqCNaBf1XdlhM1mmM7p0pEj4CdBjODBqV4xgJoWOrrZitYsAWHPMxYpnUWAfWCMmbDOIcWnaDxlD4QkXuZl7nsCHIgNC6gV5yryhs0eVHuMoeDNfwN6BgB23nHPXYFkwLpVUHo9kGvReUSz3LwVtCGlBooBgKrqC1XneCzg54JwiBdud6KNDUFWeahiSy28gZYDaSPYy7M5snBzG6wATn78q1uyqmGJ4AOAR0Cmqqvg/E2dRNjqCqbrPWFVFH1Ir8ttx9s0LENZr4SXp82dKKsg8Dj5xnGaoJTQ01IkPaHAowCKO/FgEjM/VbVlm8jhaBToIUBgabR614fSqGFwNW0gbiwa4vH2zsZjkKs8qE9EFhDnYoirHBgIfaW3+ndEWzrNFlwdjSaZC+ToE65OWhvTA8e5zr7OVqmMySCeNJr+04M3fov/L0YEBKrbu4EzV3NK/U+KKv99QFaO8h0i/ktIvlgemX9idkEb4U9D3ySprKLAIF5v0Y2O3WdeRLe21PRi/MhbHDv8AlStICi+4RYljYT2ibg7u/RxQ6s1KZ9890AlrgnSYUNNPBoSfSyMAUxoCYbh4hr+uBozQutuiV2fCQnFFcSfIl0Ix6irqYxyESe0dU1p0zRFwAgX38HPpXpAeYOHEBV+iwDAboVchkZiSHZAy/EGFynighpmRRlMcTZRR96zd3VVdCOsc9mDOEplKtRtDe+TYUEJ6gk1OGo3LsQA6dokqzwTSMTht3vgzrYf2MG+xQFHjEBEUn+kuKYx4QznOyWXAJQmbkjY9rdQ4FybLBxRjRUHjQmLJDGqHOZNVB5cmtwOyFqbyyypyK63RVp2uieXDvnBBCL3Gr00xpHsTDztx2nE2Du+zZNE8XWl+AT+RQRZ4aOwJI5eP0GwXVHblcUAvypUFy4shdCfXn/vhzwyjL75COGLIwZZgjlPNpYBRyOrlWTzdSWQx7w+qGObtMFzTJ4DjkmokfD8KSC0njsJdRDt8j6CiZ4qkZnmkgJ01YuWZ8dhpFik5RrMNGrIebhxTUNlBKeVjIvgIBlQFNuP5cRuiwaotpbEPTqIaQTxfWEwjIs4nm/vHvuO0qxvEZMQJfPoY+6ZmcCpSW9jJoYYN+VNlY0Nb4HDIAcaMmTXwkqGHwCN3aPw8GLO0wKS+KotJ/BodQrhHIYSI9yuuPH20YJ/sCtZLpE+uavDS0HHowPZ8QF0jQJWkEFPkizzp9hhpNzDEp7gCHSpCSvC5si0qrMtbpbm/Vbm9NbgO0ObKlhG6S0WjW5Awi0E36lKjmO+xoCmp3O9xMWW644h1Hz3ljb2UmNGmnyQUZZbqrFbJYe+vtcZutwpymMiuwdC9KW0ePPGH4ovWU0ZBgyOFN1BLndqlWTdF5PvLqRYf3Mt5EwYNJQN4tcQO4gErRlHrWFJEp0AJlxgBtOyvshL4za6ydI1HmmI4PPWjxYVM/2JmYk4z57QLjXSg4werkLKYFDarfCyEBKiLIOtyVc1gXRAOYgtFzTSpX0YsoJhgoSVNWQIEprXt8s3nNLCemZc0dtZF+xcOSmXBk9YuuPVRSDtk8ryzOocM6arSz3qdJRR35jknR2DGNFsWLtKEaBEibS8MExYkpOpNFaMWTGl52HmlaQWyG2coM5giNQeaFsrW24a5Jph/Pwnoop7DrB63badx0EKK/yyKGJmSrxTbOuLfCfEC3MitbchwotBvrqIrHztbFJ5QaxGhYtNvaLbaqqIGS6gg/BzTHmI9/RPwxZiFa85zWCqBmSHTYnbD5tdRezh06xwRoR1Y1UPdH0RWrQh/T0pwGcNWknGcYB08axIPMLll6l0JOGEKxT58ahkQgCYeVGYh2ZcfIgGRSUcFziq4zQi8GMkRTQzYa8SgUMJhqUBSsm51qJs7Qt2h2QN2gINUWlwwzAD8OvU7F5y1xQE6sPjVWk89JeDoNURxZfYJuzJ3orcQcQjMN7jvMBzJk2S8vWrOPdhA6Rs5XenSWFE4dZWrOpcbRdexAEDkXfehEYV+BjENtm5R8p/WkJmMSriZUIUlP0q1m+SFGx7jnVtMU7VAwV5v7QTpfkGeQNoZIovBvmd5v6G5aJ+uSysl5WzpbpyBPYX+VVrtT4UMUhRI419XGx2RbyM2jYF2OOgw8FtnsM2h+3EdlWVLcUfQOm2es3aFhM3DWPgUNvXazlD2y6YF7pZuJMBSVegtnRajRNJQJjAOnklBEYawRE80ESpfhNwANNxb1UUZcrAeGMJn4B9oPqFkoTcQqCRpFBooY+swa6iDXWBWTAZNDRm+ipDFwxaDD86yVg7vPGpjwMiAIFHtUPCBpz4w3ng8ZZwgJ8MZIGq+dQToID3nZXBN3dg1pX7oOFJjL7sPfN5oxht7PAavil1ySIckKz8KxWU28U+0un9BFGQhJLzpggLXY2xkUbrWBYeG+q8knTw7DD2XH4kKqsHWo0epM3TGWGArVDLs9Fo+8oEbD8IbBHSYeDMn4biAjQotpyFh7ttutB/l331CuJ3+vDGDVN97cM2zxsscbbLZRp88yxCRbr9Q1pzmXK6hkAVAYd6tAlFd3xGe4OwsVo/k9bEffAWsvNFNEUwE0ELtDLcq5yRrUHr+OltLwyy2WIQPoUq1rS82lppZ6GvolDz4NNJIU7rNzZqxmXR84PLN8oI6y41NXUWd7nSJHY7R2er1Iz4piGTBuU3MCMgodkdedLS6aYPpHB9dbAiNNhkXUtxhAPnX4bNKu9SWL8QkeCcml7qLG5rWI16C2WfFygB7uMS4UgzKfjTOrGPSAboJ+wVph2AjnSLmFbgTEa8oohmGd5BiL6KIqKtXgueiW+l5gAt+fMVXq7qs0ouwHMnfRyMfR4HkmJs+ROEmRdmdAQEfmp6Aau3O/JyBgNkTuPM/CmpGly8AEWrxrF90bhDUJQweNOn/PmenmODRyIPQ+3vNhilyPkTQQNQXL5TfNs2t31Q8/3UFksMVnRNPvZqMCqUKmLswVraEFlhr9Cu7gbmjJlSnwhmH9cyOgorIeeA5hFiLNIpean9T6gb4oUrw0mdSzGOBBWQYFpUdTPAqGRtwv7hXrg++j+wbNOgBceV4cojqMVWMZAAAgAElEQVQFFEjarzCX+U0HiZ7MW7lACXT9m2hKKtL9KrgjpQdS/tnYBUQnOAuGRgN3NyYL6tRxpEO/BwcZDrYMTIJzKu/KYUGgLBRbLjpT8XEQfI5gWQo0uPSytqVgaLwR4tnUtBHYFzySZmNSE8UkRqgiaKMeRhde4ybHhPgZP+KRFm76oqYNaJyiNlBL44KCzcWkjoY5zdG1ikyp/EEUZUbuSE6/pXikcAFh0+EAVM5ks8Q8BcOMwbMK1Tw6wustGohigJpBZqXdZNF6Gy9Rq5DOTQuHQ46rLAte2YpTqIOmesSJGkNVEh6mCjLqOTDBYU4GA45OyvhIomRQDW+0hYLq4Au/g4Cf6QeLWRoSJu7EqzSW15W1dyzm+VyO0vI5ZXusQ4br7BuzI+EOb7Oe3EjHp7GaXYcIDh4WofG8H5uM0GIKmcm1nbKf9imjXFZVt3pRy4GCOybo3Qo9l+Bff+ycFh1QXh5mDqEJy2dh/VCC3NKbHZ7CRM51ZW5tP6swBd2tc/I9zaagpcN4oUhj6zcmojQ7h1UHiEuiAGqeWC8aeD0y4iIV93Xl7rFyGUwbe0sn+/ha2jQvyrQjNoEGFXSkTHrLy0q0SjZ29JFQTVJoXkMbzGN20bkfw2rNObdGwcCYJ9T288+/Wl3H1lSNLZi8YG7S9kIKTxcKncLa9rulUHKgPsRovVjPrpFb+k4GLFGx2flE2DuTOiUT6n4SjzPPnmWHJRaIZPugmUutaGpNj1WIpCfpT4a2E3paZou9XF+lz2gfX4QsYN1/frtad7ur0cEQBT0In0u0Rt1l3ySHCYOsRfvAyzmzZehkWkIpliYgKruiKRhuUFDQMPczaAe73mxXGoe4sX56t2UENTTrOjPYtcSKCLhmlXGgN6UdK1S6yeZpU3Mb2yC0Toiy/PKhsC6isZCX+Xj0VmWLFSXX1HOYuWAYI2FCwvUCwS5x8JQJE+jmYr/82kmX9PkHTEQotskQ2+3W/Wz7SqNM8Us0i0+W3x+DtKYM30BAKrIkDw7bEH493qSn6jeaGmiIu4YL015aSgGz3G1aUotyDwtH66sAcWlpCFD22KEp9miNfG3dNU/ZlByOrivkuYNqVoDik2k3H/bO58UMKlrt09msYCp8KS2XG6hpHfFiERrKeGaQ70M5DFTqF13PaP0mJE0RDlFklzK2c032KqpMPitOqJkt3V36L2QM8dRh3WGAdJKlU26JilwLSdfwMwoOvtqPHdWCFMhkFhOaKBq0f8nkKgOpXBVvEdexFWXlwyE5hHLvGBBh4ub6IoaemJJxFlScc7JtT0WVasjjHG42H7WK0Mx6z2/D7I3sZMUhgUx7tMYeV1ZDS5JBW2ZZuVjXcQZBefZsOWlZCO9Wlu3FpvGr1fmm52OPaquLxB4jVObUuu/v1rE2myvJY0JLZzTMPKcYO6yd9Iv7jnHTJBM7JBvKB84qS7OTLXPnqNLKkKFUbEjafpc2StIFMT/QEbsVPwyFZctsHDoVnHJiBVVcIytPpTSP6NcGjgyay91NLBioQKlG/4f8JcpK3VfFM4QIhYnYDlGEV9vis7XQqhnwSpPH4OTPBS0oiYzUGPLQiqoxoTjkvMJViYLM8yozNWZmcxzZiA6SM441y57+DAmP/NrLSVlB9AyCQIKIwGF9QueDViduuHSAsjIEkZURhsj+0hWyz+Xord8qOc2uA3UQQ9NDUUGKS9DImHgUR0CIdpK0RxpvdHvOBKGGYBgBasZ1IpYCTX6Rg0TPGgjRwJNtlyeen5clDHwiDebI6lYOq85tBmrUaqxFn66z73cC7WMZYOEnsTKYBc3G8ZNCe2ZwSKSC51cK6UuhdbpuDcfKdsDTYbUqKUVfpQlRi3+AmpOJzHlDfeL7PqwyVbJaX2hoYxXJ2qyFCJEv6DQ8kCa+F27DYuKRhckQSkZJqYY0yi3Hu0CNEE0N+4z7IjAUW3FklgkOJkazTML4fIwSkUyBOOLxjCOyDNLWXiwdVai4sie1hrjzMVqJEUzCc0Qdxx6SW7cx0NwtWXqnOxJqjz4veDMwLJmTzEqohuVVFFrYU6wJcl7RgMOQosbALZb7w7AdZhdmUcpsZz/iucxokNzpVOaaszMDhDaKdeculzTxGUih9k0aF2jzDORAZEGrdShaVJ5tG0ftW6GYtoX6KQAzqp2p4dVLhExhGcu4yabo0kKIHZ2WTI6IPGikuAnTb8jnwM9wueIywMSPQYOmYHYE6ogZHOwu2EsB2EK+kVWVOyXjmaCcEr9OnIPUgqIJU+fL3Gyzl9zdkN/HQwCVMhpBZMkdhp3HQEL3z9sjRWU40uLMPX1GjwhytNfrWJpIpTVona5WwL5hwMBQAuOowXXjDMPZL6ga+X5U82SGykM1pD8ceLqwZtLYysvFG8AQNcizIgQ+RFIxhEBuwGCHf3ftpA9k2DcyIf4YuHuTjC+BOo88x6PKRadyz9MogQcuWOjIYdSzDoVZcVCpQXJ9pP/Us3kMmTLqMEJ0irjy2JL7BF5IJAsAVz3cfUAxAvrERRZsznOvSAoXrQqdI0RVHbFJQwmcfilA8A57MCVlIgHSpSB7KRU80EF8YKIKnL4hV1NRRTGDYfJFQb9ZXJeyJZepDQ9XRBzGpCYMNJTmhJ8D2n5GNzBx4bM9aaJF0Faqsw9uofC8KVo08UaLwTcSxRaOtJv8MC3kervhkF9bwkmZWoiUKS61N6IsZE1cpDES2dztwUOuJVwKFjP8b04xUW9owtUIauzszXBoxvj3UTQe30QUcSxNG2gU4bJO8+OZQnj9DHGk+ROne3cqpcPzPH8sNG+G+D7QKb3hDm5xcN2VZZnaGvJEtciDiyz3C5vnvkM76vRTRb0QD6PthcP8kLDb41Y8DkbPDTyS31xpvamm2ZC+VFbYXCeRAPRzTH/BPzVEYIoEzUtCcQp8Di9s1mmfoK3g3Abgb1aRocdUWyjLJr3RKNMJF4hz6wkNZnrEZsP3p7BjnXeaWSxWRWaVNif0YJ7pNYtmhYahV1B1VESiwIFM43iaE35MZmJ+CJFZt95tvdOzbUdj15Pr5QgqhiKUbr19fG0sjitRP6bhpufw0+cXu7e9bejhJtaHooCtazcNYOqmsNvQWpyfbO1vliajlaeL3dvJKVBM30QP4nXZ9Ebb1tqNS/bM8px5MPeMzLLZZpou7NJzaIvcL29iyfR7vN/NksrS8mSP9psQJk29ZSqU2S8/f7FTlVpDDmYBzRvWQi3dTnW+2DH1Kn7rU2lFhkEB1B53aKxPZ9uGTg0lJi1QTWq4h+RtraMyLRNrbZ7R7ELLYPIJnWW2x3RYRGTDRNxOYglmEjEDpFkB8z9/vVmWN5oSQoOEqosGCudJaPrzVtjtDnpLMcae18khNsEMgYJNsUIg+sT6pHbrNquL2KqcLNrKyKHn4LiAJC3v2jPRNXf9LrpuvNPcr9bOnX14Ta2uT6LAMo1HNwSaorBqGtQeVVFvtw69EM80LrW71dlqW37+/0ydR49saXKe43iXpqrubTNDzVCiRAgQtNBWAv//TittBMhAAMlpd8tlHm+F540ve2bIRnffLpN58jMR8TrrOkw50H4vtuOwGpV2GyjaF5tAcJj5KEOB9cl5kBhMbQp03Rs7zriDJUmlwQDnJKgj9Ed0wnwfjakuILSjeWk174/1Mm32SrYkRe++2nO925czF3lsZcFmiUU1OuUuR5BrMZpKTAs4B3BaJduRQUW6W4WRRLepwP27KzVTZkk66rzo2l73RWQfNs6VLsemdEMB8tgYxKw01IKCyAtkSADKwGALEzSYA4XTneXKSITLm6ilaAfPZ987ZGleTz/aEd/ErgEloqHCCbZIybgENQPt8jN+2SdlipblYWPLQQhNDRbBZHlVK+zeB7XEAfG7Pepg2aCWZ9a13e9GZZeKqToNYCkjm3YgqzYwYND0j+g/YRKwNljnpTU5mj6zfpz1zz0xWDGUt0n0S6jeIPvkIIP0xXtvMyZcnOVIGJLapvEu8yFortKTQwlFP3rgdcB91Fm/4UNAsU4+am7xMQqhWtDL4YbJvXD6quJ2eH0T9XQY+LwoaJ1WKUoi2lNexzppr89LYfvurswMR4U2MaTm9UBpl7Oz6xR5dssGCpvbzGeyDhq2abCq3FaWnNdCGrQ0JyuZ7Pe0Ao6At2tn2UrjsdvEOc1Xcw5jBEJzynl04V6OlXkp0xzOdqGuHkAwEguWVZaPd6tAs4IrPBRo7iqy5RQDAEKNzk/V/iw31UmcFadCQsvFpIqziXPVYmi8sTTqDGZBj2EaECkhN3gYDBiscD/JPTa1S4m8gvXo0WK6EtE9Qz0P82HqPjdvSRTtQV0xaBDmZjNozykquU+VWwu2tps1nPE71GEGuK4jxOxFTpVCEt1plgzWdU5UGNMaElkSIySg5kOixBBedNjKBrGWeP7U6zwTPlNHbMjxw4yQn0H8h/BL7tkUDTCDFodHVOZSDEtHGfLN5YRJU+cMIoZE28q/+9kGMELDpMaGYTf0Wf5vgt2zmhUn6ft8bMnvXuyceCzIusa2VCfPD5WshHcH+k596kirDGUQ+Vqt4TymOfI5yDO7Lf5eFLSKy/EwWE7qQIWplhtF0pIqZAS0e58kPaDm3DCHCSwNuaXCwJJHBlF1noPIP8P7cSTRI/HIjMSeJmWP+xhYjTA1Jyg7QIHiNCVvcG4l6xHDpgbQiEGLDKTQgPK+QiQNg5aQbSnZ1e+6cvoDzMlK1w5T4+5uAgZlXrRz6sCZZ+bN3CPxThUea1wO027mhTb9EWen+pXnMh82Es/FXwEC5Nug4S5EePH9MJDJz1W2pmeMiypMM43sbVrspQSlT+x9ouZjFCByqhs0Bsd5dUyitSKz8lg64d7KXcW3heaYWtvZUdSHKRFmMibi3nHNI3sbVSbPad88b5VhHpmoXFIy2OHMkytqZHFZ2trBNvKfC9ILCCeTAgZBIgk4/R1UdIkKMUlEdZXEjOmsOyczaGKgqbNDh5czIBg0IB1UA6n5gRrIAKsGNyUhX0GHJtg9eIO64c6jsXR069FUsalcc+baOVGZ5J6XeBMnaDqRg1cQpKmZIHNOzSICeprOqhAaxxumAXJ9HJfFbBOW4jSFolcGqltwT/VmNzQOUKLEkacpwlafy481DTUlNDyiS2KRyIQYPeQua3kfCKBlwrKfaRwTgcMy0Qh8ksBiecD2ip4Q+uZQL0iYuP2xmwTJupv5tjauo2UPDR8In6YS1C0cBiGzh+bW9RBQzvjgnHbLK4aCoIZWg1I3N5CsATMIDkUtTJpoN0h6IJRMwziEJMoWtM+hCeXHw0odMHUe9oPOTBMFYkzI9aNp8zafRsLzl1wXS3MhkommUzw3qjRet28U53ZroiNxuzvL6nPWZHe35nxW5MpPP//iGTnByAnzASYifJ7S2wi9ISDVnWyhO8pFlbUGpYYCIjT7bGK5++ozBiEUydyp0jS6xLgwxUE3tO/KbqQX1RhZiDrRAFjUcziw7zx4+VhGTQdfvn5v7f1ub6/fVFzyXEDmFIOD0Q/5UpxtaG40PFhkx1xsPlXlwLnSYBIEjh31vlnNFAOtbnbY6XK2SzrYleaGyyOurSwXW8fWqrKWCUBUn3Vgjh9vdr2e7fL9xT5+erWnerWXC42+2ccbOsjCmvMOj9FGpqLQ7hSUvasBZx3wfKDxDhgsja0aty/fv9jHt2/S9dBAd/dX+2wju91X+/O/OVucwAporOsje/5S2/D2zYo6t2htbZn5ebgS48Z8FmqBSyqoEdbseQHCUkjLQFj8NHlWFajEqSpk4ESBneBsyueMe6UvfLvUIDjw85lAMuF2B2mQn/swWZVFdn66WHv/0BrY1kY6EhosnBiLAlope84vKdC9PT7Z1HHQciZSfE22pk9OYdpudj3xWbkGEQ3nvGei1SYJzmaZHAyXJbbXt1mDhjKP7HQCYfNYmH1+twqzHA5ukKwRg5nDiMzIMnI6QeoTu90P+/45s/PVsyBZz/vIMMmp8pwhDJaOI5eLmlv6z1Y1Z9u3dxsJcE/PTv1fOusHRyN4xh3B2t1q168XDYbkwgnNf5hsGFrXLWIqhP36ttgwUcxHltQ0SGhXMYpI/HuhEM7k9noYNEYK2gXHJDRfqD5W9EKiOPcwmyAGZLd3TFRY83LvHO3702Ev58iGaLeXc2VJ88WO27tMd0bQYVmuL1aXuOMxNao0YX16uup8ngYuZbO3abDv69WGbrSyAF3AwMQLJUyH2r7312ux3bveqgrqIeytUrRNdI/VCRpqrQIUhGQFpRp2O7Cz5IBgCp+s9vXlYqeG94nGN7OMjiVK7HI5KxKAon3ouRB7OWLiQMz159NuNy3Ko1Gf8Xu/2LkkZ5TBl4/MuLDj7OKUM1C+3e+UsnJDt77vLErPVsatNLSHKJidvX2MopYeDLsCewaUkkaGvOMkq+2+gfDvVkYE2I/SIXLVjUtnFkGvg84FlRW0mjMb467Y+l1CbB8yjGjsEpv60YbhblXD3ZfbOmICRl4oDB3xGZ0dRK6qmDujTWSOMrcFg0szq5+eFblx//n/udndxuCEIXFk5wYmE9Sw0sZ1sh6K5QiXAyTJh5T9TMHEfeNZeM5EkJWh8ktz4m5wf1b3tMgaHzdVmhk3jsLxEaTC889mIV67FetgBT83TUxe0mj8qIHS0pYNCrpr5MlRQ0+cZWTvFtamtUXLYJk0b7vMpmZp1XfdNTlGeLLIh5YbEJAok+kJKPxIXAtUu+SwJESpUPBDbSR+iKI4jpHVnCEI27x0QuUpiKVKl4E61DaqK5o8GASZXIhjGv8VR2enAmI4IsuVDb1f2JeHU+c4e2DuU3DSjFM/YadFkyncDvovhkUqbJ1dRuEag/SjyxQNy+RcTGHLzqMBFz7EMAjzRH5SVtnnCrGTe8lROw6OdOV5YrCTaD2APwj12RcriZOA0o9TrJoyN/DEwEfICijohCTEpVg+5KVJdfND0EN3U3e9OM2dVEoyYYMqy2eHuaBve75O5xoMKuU7A0QwfHAAhsJ6JHYlTewlwVCIpo78xtqi4UMAhU4i6cjcnVdMByjHNOKBpsvgQOFx0G4x2GM/KIw1tXzCWG1zpFhmJ4kN4J7EOI13NVE00NKMasiB2Yo3fGwHNHfuqsqehI7psWSi8Ea5GlHWidB86sc4tYYcTmkz0Z46xVs05RU0zuskBk28Lij0sCwY4ELxBWRgaCOtPEcnUiKafD4D4rxg6wm5jC0uAHNgJOyW8/1QSanZxZJ06RTrjYEad1a6cWdDG8XN1emjhmeCRi2OssKSkpEO9aqosN4Isa7RnXql7EZPkl8xTJCBD4Zc+KoguTjc3VcZwQ78qAbleyUTc4mCnGgVmeUyD85thlTscX4JlGT+O413CKVzf4Eothp5C8Mf1Z3Mlnlt7jjLPZQCsTOUoP4MSCZSKtGc8QIQCBFbHkxFJ6JYWJMhXkZmjUQnwa2WAamjrCI9aVDq7EiB7KLIogv32p4h0jHPOv+ls4SVSIyHX6veMPiyYGO6MYzQyYdZTsgsCYSt4LLpWY+PhvL3CA/ncmrRu97R6YpMrxXn8dBRhmgQbMhFuNwP6aQgWkjPANWAgqOo1Dhw0IjaGazhH/o8IVXBTEZcXgWtUmhBKUL7QMHDhxbcPGVH7vk7fFLiqnOIKpeJwsRzXzS9kiFLuIxYxCyaEABMs6tQcf1sj3WQWYDoFDQlhRo7OXguTJgckRJ6GcxGtPRYMDQAPVQOwni9IZWmT/lpLAyGmc7dEgU4BBCDkLIRaHKLEwGsDuEzkRNiLJeAkDG5MPGJrKob/R5Nmz1aVbEDvCZpD/UsH2gr01MPEsfVi2NIeYyihTo92Cdm3ghj48wb5vNiUsHzEc2XZvIxMgoXO/+OPpXBEtOesoSCjIHDEDJBmd5QELg4HG2BmkddPNhvw/PmIvcgXpoxpivKtsIZTppHDJsocqAHdyHM2fPEaBgcAXYUHgoEpijk97ih0yLqTnvHSRCjGjbXZokcKJlGbvbDdz9If/nzX/41uOXRemLk4k2h5icgkRTlB1mH7rjKIS/qkx12yXK574mmUhC9gAV/r8l7URcyr/hS73biAGDdRKs1ZE4mo/RjVp6taydR9i6n3ZrTk93un3YuEiustboojVi1NBtVZOKGiTkMKANTtY/7KLSDoQiXBjEAfJ3oaHlhX7672uvrq76P57Evd3u9p/bzz4f9h3/4YkXFRYQuarErOZaxc+lx1QW9ieJV+gk0f9wgLdEQGc0iC3wSfW8HoaOQ/YCmVlo/k022yBH3/FxZWszWtaMcaA/Q1321umJ6hqYS+mvlWVzQVqTRQOuw2ZFzljCMmmxQ5hhrA7o/NJdEFCTQAwovMvXq6w/Wvb5CVnKKEp/xf/on+z//479bvLTe7EC9x1hAUQpoEwY9J+jixGYwqcVg5+1ttLoBQYUGxRmSW3oMVjZuosMQBZRKE2jR850GfW1eLM5WFeOeXepuidj3895kTnMwwFptnVJ7uw1CHImmqOrM5v7mDskMRdLKthbq70kZlJRzyhINKDqFI7APRfnYYpABmkFMQGHR1glFwUkQVgN3AkOErqd4dx0EqCRuihnPVawQYjQYStHUM+g7RMUGzZtb1o8HhL/3kT4DNKdQvDkoL+fdzuVkRV7ZlqRy4k7GD6G4VQ36WeoZkiUWrXdboidLmpMPjsY3q6uT0NzXj8nq6EOa7ZOkoJxBbHEaJGhz6O38UKdxhe6Erpq8LsURiTUCuk6rS3nG2e5nLndUVjJoXK08/9GyjAJ+s6qu3VEPDKHyIWnRfBV997df/mL1iVBtEDF38cRcxBOCKVwZgEGQC7FAZHblILce9s5ZziCPplnFX4yzeCp9trKG05NV6JPU14IIDXa/v5pFlevOOStBYLKrPheZW22rvXapnarSStxece/tB/tsQdeRergbOUZJsDKki2FSP3OQkPXIGhikw23OqXU3hsyrZRWDDXLcMPV4twjnYvk09DpzZQazyK9BrAeQMhVSaa57Gvru1N7sxLRfVvW5dROmMv5sB5C9Caq1D5gPuWgThA4lDDkOup8gv6PhxGwPZZKymmnafVCFK6eMLEQLd/M6GmYGvWjlQckmBqJyTvUYqCZarcdvIY1sTNB5sW/vGk7Tcsp0AudORdEg1WGICl2O9w1ij24NM4rKqcasJzlEMwyl1vBoAZA+zkvqH+qFhWiWhZxe1/NBM6ShFVXVJ7Mhy89jEbjyZagVEIUD5gbFt9hNmVVHr2EWAyLiHWjoVQ+ReZ2UlkerPdWJTbi6in3lRh0y2ItBPTln0dFRZ8BMYuCeqVbrKdFUQ6ApK2yLOcOpUTbLqLcyZCEewyU0RPc7n68PqmlKGAwPzPWhtmL0w2Af512tn4A0CSnjLGgs3jvJOpRzfWBSRPPIUD1Tgc/6pdZg/zi5zvX+s5xEQVpDtjUZfAx3I6fITqLuEZnlBm1iAsD8A1kCFHBdjKi4NC1M9KWqoabAiAWymPRdXlPBcplprDlPGWBpYAx1EGBhsw4Dt2iXE+6AjMK5U1pvfhflNlOnbKCwhWUHezFWLBenyRhXlqFvlXu/bO3VyEoWIf8I7u5JFFLO1AR9nq5o7i5gOs4SBo273EgZlinbPBxsD/Yb2YPCcjWQdL8P19d6E6XaryDsHkNI+OalbTR7CgtdbZ9ma5hIcK8FMxeaZ2o8PDmgkwNCcPpuBWwMtBGTSzzU/DkLQ2fn7zmbLvQSLVi5kHxebnym6pT9rkEl5zmdHH4eaGs9j5zvFHYtRBXPDq8xad4UI6Q8+tz2cbQEh954lTMw78lpvdSEj8xUKKZuSrpFaGNxy3XNZcAY9HvVx8h1y9eTWG1yg3U0UMxDZcbSiHr/UnK/LzS/Tvvn0YBOgz7SqGMmRC7qjg4U0ENxdJjkuITDzxGYHGE4SjQZA96Q1y51ueR/DmYwNHRQ0IeADE+c6i1fmOxgmuXOc87bFm9cEIuwLqdfiJIZpnnuxKJD5dFwCLgKyKVOQfHTkQoUliNqDYYb0BqZMhDsTtPDF+nwD18vBEdZMlzKID2OSJ5OJ1G4vBGNNXmh+MLqHmqaCnIBS2Qx+cLiTfO7eB1MVnwKBsUGykjuYvfwAcq2WTi4Tzs8lkKAbmgkQyxI+DnKO0S/GNxS+V0MxNVA0ygzXaZ4KnEZ431wY6Lz5MIMzy0Y1qh5gaYp4To0V3eTBVHTgQ2kHeBlnUWaGnk8hTdx/jxZnNoKgdqp8TRnAg6Xouo6aogt+5/+9Gcbxtl+/e1XG8bOed9y0w2ZisHuXBtA8LtTYryBFDdYRZs707rtM8/CKbhOAYHiIG35I+g4DAt+NzASz5rCKHYnQ4wqTmf7vN1shIqkqRvouQ82qEKUj0OzKPR0U6HqfGlHE0RclnYSHjqXfsguDVRmcnt4KEKGNSEiY5DCAWOLWYZKIGKYKpRNbWM3iHKClsDtd33owNQH5CNKDquqWp/rve30XtFwSJdK8xVCZ5kGNkJLoU8FLn/KpIg17XSIGjMAEEqepYwyaLi56Giad7uc+RqcPIMTWFrIsbWozxLJ//yts+uVnLvdSqbQ+W7Hkto63NRYQFe6Xjb77suLTaCsmQ8sMJrq9qvodxxo/f2mwrBqCjmNMYTh75/v766x3AarK7Pf3s3++V9u9nzNrOISz3jXHpAM9VYuxnKNnG0kFoPPjelvhB4Q+uKqJgpkkly7CcfNHY0i+kPW1m6XBsOSRWd9nE72+blZWj6JtrxMd1EHKewJRqdJkzNdzvvYlatECHlxpoD1RvFQBtpDp5wxxrZzDE2qsA7NDWHasYn2NlE4Mu3l8ikbW3GdRDN3xNb2u/RGCbqBjAuN/U9xU+oMoiDolkjoTNvtVlaxnRouJRoVhlpcYtATNyGhIHwVSPhyExW/KJ8lVuYvoeoAACAASURBVCfiZZ87Ud/TjGIGnAHUfrex323PY6siqIq9jRt62F0IJ4HYXR9LD8veyeLVxgE9qO9RnhHOtst0U2MFW9/3AS6UuVA45aPtOLHyfIiYgLZEcZ4KOaLJVLQrZ1tkNuzE5LDf3K2ZS0otc4Er8GiFWCsg3WY/fRb21jJbDUO+EGJe1eicRjudKhvRfaa7XZ7OMgq5VGiCeT+JUN46B+lqbAAZQ8e99aI8op2jmG0yD1SnkMhK8ghXNcE9xh8Yt+2gwm6SRuaatOjKdUD31OnrWEOYLGlsLnSBBqmxEzrNEofgZ0sSqKRuxIK7dBalVqac4audLn+0de/t9XOw718utBjKYj1GKMajTTumNX6WUrCBMNLA+P056x4AgeK0UkZb+aOYD7xON1Japb1GH6tswLXTvQGNUne65CkgRbhwMsyrLUlADm/KYrwtT/ZygSJJQ8CamWyER5udbSMg/Njs3nn+cJpQDMYmbU2S2zD2uosoTqH3MkEFCZNxDPz9AzdfokCEJ6lY53NkP8+Y+zA13Bb71Jqk+NEjVgO4br7OcTdVg7VP1jIow9QJ4yZ4HGjW1s3KMywFKPijGleQPgqqkfxTUCQyBRlPQ3dWEPdkvVhajvKSD0hWb4ZZW9AH0sgyBJ5ZJzMZcazUzM4RCIwjXzMO0TRqvE/Rf0AOQJMeVMrgbv64e9ScLjI2I35FBb6Klt314sx5ZaoTW7H1GjLIs40GHo3fgaSGgWOmZ5CBPvIOZd5BcweCSiPoZx1nKp8JdRbPFioiSIXWBKZuDF1oeMgmVrNBRBB5doWVNtu55LOFoeMaPnRsx57bhowCR+2kEsWUxkemMfoMNw3OEIpzrqF6wV8CRBp6YI1ZDv8t0OPou2jxEhvlxgzDhIgNak4GB/F6053Cb1EOscoxHCaD2TrUysxrPZqDg3xKGep4/BlDAwxAiMPhUeMALBRLtRJUVIAHPifYEnx+zkQojlGDDH4uI/YUpD5enHLK+5GTMCwQR2cUfbBS6Dt6hLcEKB6omfwCeNWgY4AR1HmGsaMbsMgRf73rn52fRkMGqkpQPY767obLmgEJpY5jDIg8JgY6hjmyxDaGzGMpm4TEurmPwBjFMoPcDdpfA421Il2ClIx9LAiHO9IHM7oIoVLzjIJeb0lJNIgtw0+EuhQtNi7QojLz4ayW51BQ3buBu4Y6m+iSPQNlZ+ntOjd+uBTWWWEDNRau7kgvQK5VIEV2kPUoVgv5m9TPMNZgsD4iNzyXVYaIaWnZMWrt40as9jaw37hwkCgp+3En89TrMwz6GOihgda+FTuOQSfvfxa7SHWkzuLDevSyMcOeSfnA/LmyKFnLnB8AOXPvtWJSarBKRIq7eXt0CTfiTFGLoQ73kvYvJn25Hf1NdSigm8zE1ICGnHl9T6aBIu79WXPCYEPSnIEMci7xkl6g9LQA6PiS0vmahAoN7Zq+hYghJ5dyVjF4g9ruMYqP18q5qFgtEPkQs8dTE41ZExjvGaMqh/Tl2jd9aEyUQqvo9sweMurMRhZDiEuQb4oUZk4RcWq5G0OoePZGjw+F5ob/ps0K7fTxFwcdGygElHrWEcYfbDQ3MKDZkkuYLkN3IpPBRE5+m+vSfDLj0Qz87B7YNfx+mg2QL/GpRf1gmrsLXucwUDMBhC0zGzdvYcqAwxQwLT+PLEjB0bwGbkstYNcKKHRVFNnDFqGegaJJswjaBz2BxgeqBRRKjFcUnsqBszo6R9sTxx5tQq6UtJeYKaHT8ckv1FsVvtJbxDK8cTWfW0uX56uKXZA7OdTBJQgfNg2optfTJLMXDF5O54toXO3t5k6qwPWaUmPAwNSZ6aEbG7orqjfIMucJSLScZIObFP/99yxGJnLqMh23ddAxOMUGQx/XNLop0PV6ldHO5+1DNEqFTAuj57Nw7ZGGhoE+rPmFHDV5bZ6rpc87iJ05yDjk+B28X9YObp1cEN4gQ4XyBlJ7HVpbhcHLYtECNcHs6cuTHSkavF8F23PwaeqClgY6DdoThiNVoTxKNQIU2nyamlAyncUVkEOU34AzXKDEQr8QnTGzeBssxY48ODvi5Ie+C4qrtDxBO0q4Ng0I2V5QCKBGoLMs496appQRFTEB877Y0+lsZQY1NrLX196+fm2EkC3DIr3c9VzbIAqI7BFlGPM+lPZ8hqIyiQ4KxTlvmFCTU8XhtTt1PDVFIXAFDiOH92JTzweMoy0RFFzefN2La6qXjvrPg5BxbkWby4S7SG26f1qUnIWkUNPcul7Iz4aWFJ0P6BmN2H20umRaTVMGeguaDfUQGg+aQBqR2Ioql4AftgLPiAKbz4Z4B7LUMkVt4Ih311qZJ5AJcvQ8BQkEVf+TSh+aJq6qmdVxbGM/W1Fh4LIr4qS/R3YsrV2eC1s3qK98tqAbhUUJLAKafibjN3v/drdlK+zUYAhWic47dW9C8qDloqngmWRoaPq7O/DiNppENu1oIhMrj8PydLcebcSOOzCsDlylX4Q2aacxKIp26+43W9Aii6aOvpOrJFDrco+sYF1Oa27TzGuDiusObyJvUHzPkQ2juy/DjICat82wQXZl7LH+Wowm0C3NmFhxCeW2gyiWDLPQoiyiIXrg+GqnFLfg0Y41t1/umX37CMOfLbIqHqxpEqsvxNRo5dh333+V6RFITTeOWkNc7GlKA00TflKTqrMK7eeyWLufFUWR4lK8fWgKvo1QAKAOLbZhwMbENi+FYFH4n04XW7e79p00Jeh2+g+5xUqtroGU2/pXeW9JddGQCSSnLEGbB4tiIlso2PlMNyvRvUJ/Kq56/kzZnyqQgVlO23CEoFni9oiOEadfZA+8h7qubZlaS2LiixI7nXMb+1EZpKA/ydbZnp19Ui5H3tSGAaSIAcUQsnXvMpdiHe3HpBD5OH0WIuCDit7GJbJf2sR+/Erxg9yi1nknHypig/ZRzQoN+DG8a53g8McggqJQkVM493KnKR6Eb4Q9cVhRPtmMA3RoMJn6K3RATSfW+Y4QTtth3RwcukFcdZ+AQuY2LHgkMN13bT2vF/MrDTbIi+QzLivPQz4ie/8cbVUB5a9tZkhIQetWJnJ/Zh27uyWxNZMaSxAd9hioGnqgXbEwbl7Dx6PMU0m8uO/c/VFaK7kA83lD/XOfCMU5o20SwgUzAqK+ox8MqTWv1r9D4fW4Eab8IAWcSaxBENGKBjGFnk/94QUsDQmENo35k8QG9paon7oB3TkUmiRFLShLYGJxU14VBTBZoZR6d2+F6ou9v8h8uq/duIX1z9AMpom0krpjN2nniIThXHWExB1n0a3JsV4gV2z31nXS6KpwqSQXlucGeRDqqeiMu2v1aK7qiOkVVFfuh9XwkpADsqFtvQere7B66iwaI5BHZzfoLz4dmB8Kmkf75/ICdzd3V0wGbUKUglsmb4lGI3G1trIxXVRBXYLhF6/PnWnRMMo4TmuAu2exnYaY24OBMRRH5tvIKpRTyyHqLDAG1e6MjdaWZh0UiyaHen+3I/WhI27IGB7pnKGNA0WmpgCpXHp5IOAjgG5ZhlQRJjqcw5mYPqCvvTIGub7cKEYmKwyPQCSpQbR+oT3TwDkd24MGQB/R5E0aplAApewvdMfcNyE2iFqbWp6GMrAxLU7RNd8cgUT3yIOlydW55vtQaa6SpnmiAr0pdVidR9avbojEHsCECnZExr6Gairnca83ycdUnjMmXehUqbXl6eH57dRq0dyq+SQGiH9nGCenYSoRqLH84mW1HhBLNTVtPaMop+/iy6JnhNcBEW8y6qQHQWbgfY2C5lSUuU4XqZiaLCRTnG9yA2eIgLEY5jOeNKEHJm0d1FgsltDueonMfcTrxc9ByLbOBvY6w0/MbTyiheYSRDtj2Fqf0S7oXuwB1EJihc7G0MFBZ+UwF4gBPTp4v9D0CliBZcR4P2TXMhRTRyQgjYEArtEAYaxt9oBTWr2c57MqLKqz7OAH852eceVZKGx46daERIK0OJfee3dH9ZzyGrxovfSSkygTVQ/tc2phXFBAMCnCUcg9Q2kSlFmI+1yJ7gQkUSsrdLisCxedKqMQ6oLiPdzlDDoDSxtHVjY5h5LcXffdesE3/vpo0GR+IGekYF9LAQRtrKrlTKl4CYKXKZZ0wHjI8d9mWnIYA80T4yEjCkkGQ2AnxSjalMCjl+Mgf6YmyKk3wr0ktGdheI4jxYIon7w3nhnTj5iCz1+H8u94l0QkME1x+89gDBRor0L3mHK5SxUbCkdVNgRNKzSWiYtLgNZmUQECzAHJj4rF3yfbsMhrG9G5yL00OOtiYCGnwIerbsBkg3YA7eIDygZloBXjLh4ncq+cLiHmQ/hxrpWFNspn+NDObvZ0edbzkdMpOl8hzT44YGHyfdCe5fKmJeL5Rno1vDahIv55gR5zR1LA6vDOM+k+aJL5abxit0aHD5/JfZG8xPSB4EJ5jSL74cev1ra9vf6GFjME6ULnoiCQ0Hq2pqpEu2rbm1NbGHqQlyOjC6dHUZhB2btkfhB8zIk1TLrRDZA3hGve0FuR5TLWkWOcGDYYO5w8WBaqTLroa2oKcQTcsn6tlElWQRGqEE+f7d6N9nw+yU2xH1s1AqezZ3sRIt+caGAYavSiS652sZGHkD9bfPxsVeXat2WJ7HStLdk/bT9KUSbm6WYv3/9g0zDbOt0ljCcUmgKwrL0JYS89XxvrZvZ4Z5eaKA2aaRZBLDdYhhXQhOOYAvWkIlxugHLSBLkapN/ox92eq0qaVHQ+ZQIqGNs4bvrM2v5TRSnr8Hbr7MuPLzoPQGgpdkp+2LFLbylLBlDY+Gx9y6TPKYHnAhQrts+B4oVLhYNxsaJ223J3BYYOk1p9cqQKNzkyA7mts6SxfpxkHLTvEG4mDUzGNbHv/vyPNr/9syXH3caRoQWFXaLC+HLOrWtnW6BdnshubCwuLnpmRQJ19Xv75fXdSgxiCrM6i2SS9MsvN0o7m4/Z/vDdyYaJcoPz5+7idsrrDFMTUOx3DSlAIkEL9x2kzM8tLuPbADqFxXgs5gPmTGy57k4Ac2nv/Hf0oVFsIw6cyIAp8ApYAJmmtrBCFDCMycyyyJWW4mAaXHsoVz9LrCwSa/JegepltNltLex+i+w+ck6vds02u14585Q6pfiap2st7UiWD9LIHutFDbb0r7tHkuTV1fYIwy0o0JX1cyp3wr3/ycoEJ9fvZITEviVHNUNHG5/V9ID1Mdo51Rfr7t/UhEbZi7Sb2UKjCEUcLQ3nw6ii7FpBg6qVZddAt8emPo3t0sCIQD7UyPyAIQdILe6x40LzUtkp7qzOUGlBfzwrx5SCiEkwzg2c31l6lklTP7R2bmgNHJns+ncv5DCciliovLaLpcek82jobypavB2YFUWCcQnzPiQHmE+NC2yCwy7QqdfR3m6bTVttP3wtbSXE/YAVdFi/Dbq7RIeKchuHm8VrrxgSHBWhkCIRmIa7beNNyFTTZNZ1SAGcCeSeP180lKB4Vs7YHtnt293O18rub3fRSBngMGwfF+RbPqCm8ebzosBHo11erpqoDx3h6LQVoIguyZAxUV3ZPB12Q2agAWfu+WaYUPD3lMYhE8qP4Qv0M9GZt1kur52s6ROr9sHeFpxL3ZACJAn0LWX4RkPJUInnriEG8U9ogEoNdtg3nHGYRFHfML9VaLyGzj5UjIvaBoxqVopHz+xl8JATiwL7UZRH9I6egVxWhdDelEYMk5iYYcWsz385ClEgKfAKMkNlhuKOy3lgqSgEHDQTav5BLt6mgeo09mqE1KThllnVAUl2/wbo7Q35hRqwox1mX6dW1akNd8wAWTecFakbz+kdeyHeq+EvhT6KxUYESFSaxbOVyGyCkzH5sz10TMvti7VCozl7R9Ag6L7m6K6xF2OieSjEGfThjhpZEYP6Fdqfo4p918Ami7uvMjzF5XkUwkeQOtmUlWVL6889DNcYFqj1FTMm0J6RkVAHBhFDnWRyR83SRuZe5Baji4Q9BLTL0Fcumkcqmj6DApqbEso+WDha92USiwA3bjHhJQ8CNRysRicLA3/kfS+W52c1X5wHoiJKz0rdVEsyc5DDaYmaBvTLePgy8JhAiTEsY7gF7Re5Ao7vYU2BzMM25L7tFvY5DZXrn5UIKOkHI3A0nbmGXmD4C6cKA1iZ6MAYnOQxQJ2MHhIUUG7B8tfxHEcGFYrpY8+oH8mFxvK1rHPpoVm/U2LMpTRKpCaAZsuQiQaQk3KlljxkBAQ7BrE9r0XILoCPam3XK1Mz5qB5IM00/JRkZBvTtxDXgmttiiv2YSngU8gDZ526V4pgELGbaPI0GJE7cWRLllqJWWfN8MNZfjShVRUrl7vFuI39D02btclA5FitlClOqh6IZljRKFEmthTDEoy7QAgZDENn5xyCUaChxYb+mGEn9ZObiDl/AHYQgz3WC/rM3FKKF2ioMPTEpqdW9XWs5w6lm3NOOj/XbjA8xYiImJqICSNIOZIcBmL0bnS2yujcXAccfG/kxhukflFRFI+MesGrvCBeorL6VJI7GuBokqCf4LynlKTwZ95g0HA6BTWEWyr/iGIDzYW7VinYU3o+/x7++ZSXNg+jijpQQWktjMDlkzIjJaaeJjU3asQkcHCjGtBBoYoBPZS2KZjNqAFhUhYaWU0i1Dw/rLhDaG844LVRg8ELXzPLuOWvcSO8B4m9S6c2PExhuI1YvJjgiJ6psFK0QDQyqztIgVAiaI7QA51UuszzqOZWyKtsjYNzraaYvjikR1TgqDdccnWirhvQMKQW08xqyut6RSFzCgx120PcbPXJwbNHk0fDSdF3MMHPlIM4T9A1nG7GMxZFU/zyx0EXHGAfWVTSSziNmObzxx+/l37u559+tR7TGCYxwU3WG0CfrPlGBa0haoNLiGfDevI/b5qrvKW7DuMVdzwVBY3pkowRZBsXptQeFO3Eaih6IQZEwxomYFhlB01MCGFlQs/hSVWlmJew0fiMlwlKBihaKUMN3jHulcvklJjm0ihXFMda0GkcVCnsFhXLgz5PHCL5DLCY5/ItUlwpFyN9E53ZwvRtoqGk+PF9xEXORSANFBS2DYQ+tmwLroLSmexyT7wUiX0hZqMhFiEXLF0mnpVa5qudX77al6/P9utf/qL4hzwllNvdyCi6cHi7njmIGXu1Ni6VtRO5q7nQhXW+2cuPZ+WlYUn9dCULj6iNm/XtYUP/Yc/PJ+0p6eFUZM6W1ycZL/AcQXGhGaJF4bBKGQnK4vqwIzspcoDGDXoNZiYE2rOG4wpzkcT2/i5aDpP3YU+su2NeMVtTQ6GETkF+HwhcbjZ/uuPnyrRPXb6lJU31aCsF1nhYyWBjJwsysawqrB/eLUvO1s+9FWkiC/0jOVnPbclVGbEv2afoHEo5ZVJEWtTbPoNyllafoJtF9nljg2NQQBNBblaEgaaQFYx1QKqW4c1emsbG4VVrZFw4zzgjJuWGEvAtqk0yWJJ/laFHEo12fjlb25l93iYrG3JAaaCh5e4yJUHSyTrlPOW8nKfe7ChcS1MW1valpVFvBxRCO8kZlEk2AyncDhHRky24QJvh+3sKPnR1FOMe0n1f/NzdJy40d8Njuk1RRIO5Qfs6cNbdLKLowd2PU4tIiGWyuoQmizlRLES8yBjcUZJgV5/YNBIdBIo92wm6MudqzF7ZrKxe7CDupfBimixHaIxbctg29EJdsPNn7nB9erJ7d1Nx9tlCk+Kyu+kypAFimAVNCLoW57QcfzCZwCTGeityshUxgYKiVwrRZ92IoirElkEcLBZiaw45f6KbfLo2Ns2TlTXUvdqSqJfboyQMvA+GR2Vhn5+j/eGHFx9WrL21srMnloqzuJeZSVZc7bP92Yrq2VZiZihQMc1YRplWgdhwjvI9nPcMqVqiZwgaTxMbEAXidBmtMhi63xfRUG2/2zYPoikq95KMs6ARZBjz7dti333JrCppHh15E00ZZCo9aV3tmHJEmfXjokxQipNjubnhGFpw6HwMWhTAvtg6M/CLlf/Wt6x1iiR0h5ENE5p2WA0U2rmj49ti/eRDahq9JKZpaaUHw6xJhnQblDIKyURFIgZbDHT5rAkYHXtyaSObJ9fjiohMQcbgTkMhtOvekJMvx2Cja1s1nh3ZoTRSuLruh/VQCqWTcmlJvk+GB5JiW3D6DM0FIfMazOKaGyLBcHZkSE6BN9MIb4vlGirinl3q3GNSxVC5ECrR2yHttnnGnlCxQy7NoHoHjcsRW49+Eidr1UidxSuuoCAWFOaebgdKAMIcY0ETjGImZDpZYWdyVW22MjCfAIhW7mGLrSY+aOYszmxeJ50zHK9pCmXfY19E108P6yaG+TwDhpAKi1NTrvnfHtnnvCpTkeKd9cZ/wyyMuyfF/TXEBuycMdwzIFG8zwRKPsMDhqVEnuBUTq6k0wPxOhAUwuD/EQCfFFanmw2gZdRHDBaIx6AbpzhTU807xIuCmhT2Cg2qKxp/N8sJGlkQN76MQb8QKWlzyYRt1Ihwv9EcgYCCrooNpsgUnCqpEjjn3DdD6yGBdYOMhVKs9oEk/0IBjz5TlMrISjlkbjLQUb1dXkTF5VUylKDRA7EuQXEz7hCXJjEwpHEakRUp7gwnTWQNJ5uphxYo50G3CsKdoaulQB5sznLpOzkzQKTkT5Lhqg7CByLoSLhqW9Xrscd/MEjB2TeYtDAQoOGAGi4WjNBHb0IUUwfgo1xwXOk36TP5GUo2xaX7YJjl2Z6sFUnJaGBgDmIOiFadegXtYTB4Ef2YqRPoKMgivQdRKNSjAiw4iwBLiOpyFFCCL9zS+fncOZItcEaAdS3+OjFnUsbxpmgOqaFAm6k7YHsxlJD5I1ryQmyna4XLemwfn9wfwWaUvQ7yS38jJ3NYlrAZc92LNLTc0SxpMlV9aONeGQJEaCI5p5ROAJMMrnGpu1bCfX3WrpXHeIfnicHfgYTI6Xneaim38sHG80EW9zOMFznQ0ixRa+pOmUUBZ7hMHyO687xKJ67noAg/N+YUKAizjjVWZJCj3NaYTQdawv84jARdiotLcxOIrQ/L2pAX6VzYkBvi71+V+UMbKPQISlGIghAC+QiwDTU8SA7RHEw8KYgINYZ6VTFJCRMpUDZlqYBscQjK2dSnDnCPpQWQ05vr2vQyWFjB/Ub5iSHLhELdLbUQ1XtGCxQYJg80fk6X1Q9wZFDAnjiMerg8eH2PHAv4TN0xit8ruJv3zAkqiq8b63AxP/SF6MX4M16T8grFFQ8UkNAAUhjLGUwaQVAh/3r9T42gU3nlBglKIAoy5kJOA5KInoP2IW6O3CBGhxj6ANFtg1GMTiPXSdIMKRsyvG9NT52YEZo1LRRRrqq6VB7Z85cv9vrtw97e3lQQPEyV+HtM2C5bBloxB4v0Gq5nYNKIwRFRJue6keZwIC9o6PW8QlSoxN+sIZqTx2BD1t9B/wnf3tFZUwwFjek0u6uvUFe9Vzdoyipc83xDiPatLM1MDRHCcOXw6FDx7Cg51m6r/fnPf1Lh+O23n2zrejm3suHk2saUODI7J2g0sOV3cyEGEFCSOHQ4TKD/EdStSZQcYHHeYpIpP09RSaTb3Xer+DlM3kDVfaIiO3lCyjN0e00m7Sg0CyhphBfnZWyXa2Hp3Nmw54HzvksrhgtxmcT2px+Jw7lZ20PLjO0GTUya40M6vZcvT2robq+/aYjQXAsb25uNI/QvwtjdFRZ9F+spizqh3OggaG5O6CixaYeuagSqX3Sxrf3N4qq0rkOvReFf2jx9WlG/yP1RwdrlbmcusWWwKZjgvP02iXqGRoVJHNoynndzfbJp7JRr1I2Y8CRqXEcaN64nIcVhyDQyQUukowS5xFVUU35c3uJVOZFONydCKRdSISpXzDQ/0vcc0FPTkxpMinSOkIchBWXpONJ0dpYnlWjAGGlQhKMrYkggCqm4kwWnvgyYcJqGeoSjG5T6dSl8X5KdeuH3gLozPPB8WuizUPeX5eY28gG5ggZMIZDg3Mm5sm02jLkom7w/o3SEMjY7uk8hvjIlHXDDhTJb2ApSROEQTEeWiUgCpv3EGyyixKosLjJrMc9hckmsDPSpOLahxYHUB0sM2TD5WflccZarPF4Jp9osw1QAXTiZvrPWDGtK6x6jnJI4lsm6225PVwYNlcXRIMqiTh7OXh2BNDFQqsyKCrdAs55p9jpalbpenXMeMp6c5g6KVzRosy0MzOQ8V2uIxkqlcGWYBv0fhAdEHEKbZSflksqlc7gH7Xxmp9oN4pSzN3+qocNtV9ElUAtFZ00trs7KZLzWTvNkcDMtnAWFNcpp7aRvS7KTDeObVfUXm5nAr0QHINNYNDDijHKzD3SFkeU1gw63id/SxnbQzAGDsNTqeLD77d1Ge3b0DRv5+cOO7GIT15708LMGZmly8hgf0EcMNGjspy5ICRabNzeWmqGq0hSxLpbEJvLo0OYRYl1gJb9Y36Gt5Z6jqUSzS14qmlwa60RII+8nzdGM41wq4ruyLi1rbJuJZnFNrTTlGzo6HHSpK0LIO+Rwab6c7QBSjekTJloMaAfMuRgCFpFN/SRUGf0uphChNtVAblFMCYUlOXhM3CNpW3EGFmtIOjNvQjgLoIl5tBPOiAwC+DKQcWflgPxwBpOLCLOFNm4WsuPFGXu3CQ7F8hOQCyl3Lv/slE6R5BTVxNkOFYfPg0EyaIZ/LZ+3XDMjahVYPmEOyl2gnGzQXqKQoNeNVmU0FwxgKfKhVjsKjXcExFTyXTGxgrVEXIvXQMTX8JwBWyObVkxdqC/QANKAU/4XkhpwfjGwJ9pDDDZK9nWz9sClNOgOQeFEHUJH6DUi7tTsNSitaBKR2ZAryZkKnVTkOmj2OAqDNDLcVwg6+8tRFVF3001N1mqVbYqvoRb0EHf5JKDViyMrQWfkBJ8oCoKGD6aNEJrDJShaCwyLyQ+kKZwnMT8Ghga8fhpd0X/ZiCeQTgAAIABJREFUQ3ipU+yzd2DUoMHrxUwgC5T3HtHw05Cns9aomEwR96a7w9LyMvB3iZbXHHK6ZIhJhjcGUjNIuA8t6iKzEqMd5AbQeIlaUbwFdS7NEyTfUeeeqPHKwnQWH0ZSsLE0hN1TOe/yuRISz+AihnERw4iS3sQWDlRqdta5ykPEt6OfqznMEHS/HmGBASUnrSL0pN+EMYfWmaB6huJuvITEItqI/EJTiSaycNnZQvMiDFQSIF63ZFTUiopKo7YmG5e1jxeeAsb1M0AWnYrAevA4F3fTBJ3EVyRX7cWwmwzhFKYGe47hU/DmeBhushsYxogirvo6eHnItBKZ26om/p/+49l+uy/2v37qhSKzt/g8xY7k/aSpNbbL4IzPRs1eYExSg+a560WliGTAQ73IegnMRzWUQgsfEB26b6KM2Pc+R+HM0vtXpBN3txtwYaCzIkeDYSXNr5veiLmOxwR9XeLNKN/LQDYO/Z16F5kXgeAG2ZxaAdE1nLYMOwPqc9DERmVRH3oBwT3oKrTMtTYU0KISwgtWP8UCd5hMekH96UPb5uJK6SHVy7g+kkNOVB4WACtMSJc3eXLq3HarCLVTse8GD1wMfA8HgNOHKfC4zJhi5ypoHnRXCqIiw278Yf4ClH64NbIolF6ccAn8vmCAzoNuzr8O+RITLmc5e46jaw21KbhTHq6jBRvM/1D6S3Hy3ZWUBuzRuHLRUOSAxPEeBcqGBk9NnPpQJgl/zZWkcfWMmGBYJDpQCCYOz1m20XKW5PKA3kpWkUcX+DP3n5sTBosmJuR26hMEPtehizuca17phzE4Ch+aijI1pvxsifj/+gzFf1bOZKrDoKoqe7pe7X67W3tv9V4U88HEj6/RheeuZ6ImyTIdJNUdUz0fkgMoUsQGRQjPCPMdEB6QWwoFTf6kq3S9J2hrSJfROvHcGr+ZcEJkkAAtmM/bT0Bft6Lb/m5l7dM8GmCaPhpIJsK4D06a/rnbJDUAYvHr07PdutHuRHUQGyK3sFIDBOjYNC3CVjCH4nmG6axrbP2iGqEbZY2bKChTMrZFjcxhLgP0cO1SdsrKwdElw2GqoHY1iTSGqZ1TMgb5bNBlxXbJXQ9S5Ie9VKn1TI8Ohje5siER++Ma+vVqdqlm0ce+fUIJhXpF8yESiJ2as4yLutvd1sldbWVPHGeiOL9cajn9TksnmiIh6xyO4tmTEVYmdutwTc4sql9UGPdv/6rCv8oXG3vPesJFc2Cqm1a6oCi2qzqxpRuDw/Bhc0e0BRpG1Czs+ULTcrmLpbiYuuW5itN10TkC9Y11RKOzY+u+8143q+uz2ADLxH5jQkohRWGOFnL0qbXQR9ApNE2pjIuqFFUMw4/Csvpqcw+ix+CjsKJgesgSo8ECsXJjE1GtFnBnTnSuVA/JXieKlEogSILtOHoycibRA3umr4opikBlmlaVXerIpq5X9mWRtGr0ZO2OgyIajGS0YTpJy6EBN06WvB+QJrnQYUZW6HzqBvYi75/QdxrQ2faJhpKmmo+gs8/3TCju2HV24ECKURnIE0jssVhK4DLaUbL7RGmhUF6tWme7DV4Mx0zyawYHvSaxIOB5kltdmzUZjTmvjQFObxmXWWaup41NDAEuxrY3O1er8gZBpWJjwIijtSOhZXNxnSUxA0zIl9xu7Wx1sSjb0c0I3MgHHck4LyqmWIP8O/cXDXKSgajtVjTOs6dQKggMlxEEWY9O66nzypbl3aIYelkiyjKGFhwU8T5ZSQEfJ278U0GrLi3F/Vajq8wu8kui6Hl19+fsIvrYRjwIRRLnKghB2YhtsE+jZfWTrdso2jTPgEHAoly636QTA4GF6hef/2Tr8Ivt0MoVQr7Y7fUnG9ZGiLL829ZPaYrRSSv2aUdr2bgzY1Lq/EZjnIBU0hihvZ+U1GE5Wm8ihnArpmlYGJyBJLh/N4WNHIVBYXE5XaGSOuUPgwwaQgrTYdysH2CIQIH18G+GEBh5ofYA0dPP4UCIn61bWpmeeFZgLFq8hj4YFNEUg95Uqc04mi69zripw/Kk0dnI/pdBTVJaB/0MaQQUyyS1+45pG1pEhj0YR0ExxXPAjSvQoO/pauvAHopE56Mmn45MbA6yO0FdkVZEiCoxxeC8FfIHK8ILf3cidhdIiAwYV3HWg7bI/Evzd6ivuHx7BMJZf8jaBsXBMVnVmc486qeE4lze3Z7pqkGAED8y4tBKU8RTc5k1Qn1wROZYA4lDU+fOvgwEqyqX6RTnH0gw+l25nTO8RKN4EDjs/gEuIUEKwAAus5UmdJOFjs5/9FeK997MWqtEey4i4nrQlkHP5s53Pwsadq8NOLfcNwLZBPd6njBodv2qnI/JW6WTP8i4ZBHkasgfhLgvT4V9fNLk0XCT74ybL06TIINek55j9HyxGkfybuUuzpBHzZwX72AiAASgkIozgZLKQHmbbFCWKnT+VEZm6ENj9IgJdN3FSqwPVbBDL2WwajoLqEEY4ogNiMGbyhRnxlGMK2mRtQW10kPXdBdIOgQNFYotTREgjFxTvcmllo5nlzOA9oEYjeijYbnjHo3sQHpERzlx2uV8VYZjSlwZFNld5i2gpegfofWeGe7Gsb0jKeNeopHVvRLqc9abouRgU5FNSD6n59ZSPzEslhu19jWaZHSRri1WA0LO6cK9cdiKhId4Peik6kEY9LqETc2nJFI8d/dGyRkUjsQG0QgFvXoADlxipw7H5QM04iEZwBFnwaN2IIcJA24xBVgDgAnSiq6Kv+F8oHEFXBDwJCNRp5jzk/7z31/st4/efu2o+UFQXZag2Daop0VuxYH+1+vZeWWwyHe6rAGGHECLzLZ49gx4ZLqJN4obPKHN1t2i1EPuVZBWBsnUwHz+NMWunXb6PJRu7jqeFf2PgxbITOifFEvDIIu9JxCD3+fxhRmMqZmM1OD8Sg+mlYjzK+eGm4UqwpAfxM8TckZTnkGQQN7sDVQjLvAujrToMmpMnJrpOKNPgV0b+WgUHbV8mKqoAVHIrSM/NDMyJ2VyxwPiL5yo+LBgoIAslFyO7vIHbeqhe6M5IueHDa9NB+ID7ZOHqiaPGs1jOPjvoE44rtI8qYHUhxDZglEFwnboclAPh8Eh4jAh8fwWpp1O5XqghXrzQsxCQwwiCA0LQTmvg4klkw4OwMkDifU9EuFDZ2Ga5Y2Yun81lMIlnSDsL9DJwMHAhwaZA03NJA3VhEkEh2wiOhiTNCYLogCHnMRHFqf0nHrvYRpIwwtCpx8u9rIbBHjQoYeQqtFHeeTojha9XPzC9OFvhgT+uXBYxgqqhuqBpkINYkBRuRAdVfX37GCuv34WPhMaLjBk6co/Ck5hbCCaJZ4Pz18OukJuXGsq0x3E5gp0dXcpaQlCzIk0Qo/fFxpgIavBUVcyU1DrgD7nFRewU4v5Gk0jee2sTU07PZ4GjY1UAjLm2G3ETCbofXmtNFaigGg6k0rknoE8ySyBIg/zAHdTg/LCz2eCIxG89simAhtahWcmlXLZk3m46I40wxz8m+U4fiaJ7K2Z/NOoYf8OTUpFSn2xuskt329qZPPmq1wJowOKeKHiq856+8d//w/2P//3X6TBSsrDktOzTHYoqmooYVhmG+HLq0TbnhE72B+/NtJbgtL99JebpRTg2Sp6HkYeDBVE4SOfElrZyl5ksl1ZmrV6H1CUlrWX9qGMKhlxZHUttAwTlgE7d9lj7/bxhlvsbs+Ey++eSyhqWUyzCFWo0/QaBJE/U1yHcvO4RN24hz2dJbWeMxpRhhFpTHME7cNdodF/YUAkAyuajSi3ot6tVDYaLqqVnqco5OiCJgwI3kMcwqI8TIYgVQGtsVcGKuHTqhvmb1aWF+Vh7jvpVBR1TC8LS6CwxsQWbXYpgyc3xRYGLglROzS0/JTETuVmb683vYZc1vXYc0CvBPVk2kwhmVjbkdXE2oIOGM4C6GAjlG729OS0M7lkcuZBlaqsG1rbVujbq800kGpGWLcUihRTPgiaRxCqUtQyLmMuShqHrqOwjoQ0HxuGB62ojGkRCSXPy92+FoflzZP0t2gUoaZFdWr3T3+2FNA0XGSB1gX7x7PZUoxcQJRz7qfFzqdKuhgaSBw7E5qE9k20WZpvjJuIPclThjypdR0NaCKKMQUGFB7y4tCAgEySdQp1GEqgWr5k1tCBJtP2TsMJztBp3pWPyvHJni5KkLbDCui7DCBWdu0mpgAaZbm4ihrvFDv0XPN8l6HTnlzliIfFe1amNhqB3667wSyDxicvU5vHV48Wip/UJKDl5HlDk52Pyo7yO7Px1fZhVMOJoyENjAA0vm8jloU90Nt4EEqtfkc5kAyPlriSIzemLUTd8P4LWAXdzSb2L419XNgd/RFozIw8YJBLJUYVKu5j8go512A23IXCgxjscyaGAfc7SFjfH1YVTtUDWedc6VsMvaAaY9zkw0HoZvO4eAOG6+9E0+uNFpbzZoXQ1g0EF42qsqVLW4e7/fa6WX2BNslKWmQoN0SVcgtFX+Oe52zAxfVYpecjlLuXmyaOrKXrf9ZPW8jEDeuSYTBKNkK+t4PGnlzS2EPIGYRKUwRN0DOCddfrvPDsYggDuXs62wyKQ6EPtZPaK9AqoSXWoPoys3NWUL/RoFGkBvdueTy4RgudFOuLAfp4OLumiUdFurAJygwX6U6NOCNLhpO851k/jAaXey63NapEeSx4h9TUcW53dOHgOriSxu4eq+aMuCG0ljQdoMGseHTU6UlDiGPsrI8JZQedoxRyqiH7fVidTUR9RJyFsucYUsQMXaGnelyBBr2wBsg21LNdpWGXLF05lQz1Dmuqwr7/w9l+/tcPi2FWUBeyyYkkYlkGI7osxAox+KU+5PPB8I1CGS2nGyEi53D/BC9lYiMlHQfUwctPNxxCMsP2htVBdadoCAYV1NHcLe6O38NM0l6CYrnbhjs0Q+kdxoN7jZxFefXamgEm6x4jygn3TjUIfvbT0B9ZriGkEhVELYTNgTkczrkcztgBLTKMw3UcMyEx9ajr4kKyFL0+7gt9byTKNKABiRr8LCicDAN6znHODmr2mT0DcutuvylU95DK4IZMq6I3FGMXHXat8VVobcLqGMM/7lX2twCXzUYNBFWJumEMDSLgBHUpGeqlG5fpdyrInkuUmCEOdfTd7sbq8UQujQNBn0g9EJV+1tkA7AbyLSMcOVG7TlWGOjtNKFuACD5y1VPXo9MzqB7wBjai71hw5scN3c8OSbKoK1jT8hFx+YA8RUBCCxDzABqtckXQoJv1Co2dvRqDpAI0kCepOh+yEmaWAAq4wjIgdGQVDSbPQzgbzKi8VkPadZ2+nuKUNgTsh35GY9zokPcJNZ9YUzExPILAPfmC3kvU2FRGXI6CyxM2mIlKOS8k1M11V8+XZ0LEnaloqdWiMi/UhbnnDR+zG9IImQg0QdFRoUu47dvvWTj68/Bn3iT4Jnjo1f5WT0gTCc1QGj3xmync3RhGhFN0HjOTfDZXJCoi3T2TGLQgbdeqsFM2DA0lWrNpEpXQY0A9/BMuv6J6QkPo8KFGy+4YC7KlSZ5ZxCQjdNgcPBzW6BJlzQw9L8Xemk6fBs41ihwoEqEra8lttvm9LGA1rPweDv4VFGxUph8Om3zwQteY/smpE0pJbBtBSFyfuGoKIXOkEmMEFj2DNknUJXBe7alxGt3Hx4cjmr83a44cii5MgwwCFTxyhawydU5TuXWqEZeJjZvrkO2n5h9UTeG8ZrfPDz2zx/89HFjdkVAqcKfwgmZqcTn3X1FCTN0EWkHBc0qvkMKQLQqk/rv2k8uPC4OpDyNaaWIIm+YgpuPlPbopkRa96AU+LBDVWFOhIDAO7m7S8ur3uwub29i6+64GUYzpQnZl2VR/oyH1gYh+j8KFcTXj9XsunD5fpsvTJA0elMp+mGwZR9HfOOjQp7G5mzyyTnoWLKTdZYwL48DFTLMaLuTNrlWuwGhnxh+2BDohBSJNIosOCmUGRz1jwhjo0zbZlwtuupWvxbm3c46Vc2PbmtpLzbG1iwaGyQxnL7EBKSYAwzf7L//1v9m33/7F3r79YlF6sbj6zqpotvf7uwojaauSRsHPy8fP9vT8pPd8THdrTrEaptd3d0v+0795EqX52/sgbR0GJVxbT6faxmW1Zctcl7TfNV12dL+yI+OwYvq1KoqESS/rKi/ONu1OXfvLv/yz/ds//52t/YedTrldstRuHaZXtYxGZJQBWMc6RMcZBl6gc1FxCB2AbseENrGrZ0GCwuSLFTF6TMLeXduETf6xod9slZmYpaRwMZElE3O1toV+Uovu2I6UY7udrydLlkFDhay46MLsb52lPHC0qzuTvcSap39n1enZhm//1yK7a4CEbgvqapo31jHB3DLRnUCWxJhfiGQAHY7t3u92OZldL2ch3t1EY08W3m41LmoZ7pul3QcQhlFxIFCS6opIGs4pj1KBcgVK+H7LrEkG6xSLgM17JnSCqTHRI8M82DBgp1BYbZtNDClSGgYuIZqf0pborAtnGj+tjFLr4tr2qfNg6QJkgyk6MS04XEZWnXLbhln29RRbLxfyDBdROre5kRu3CpO4t/ZbZ/WJXERcS4mBorFkAMjgaFN8S1q+KELh9T6b5RcVuXnWK28PCh7UUYYFDOS6niam9tQEa6XN9QEDzQTDh0ZUc2AbmnHyR0FH5r2yUwUYnNo8cD4yuCNmxSUeFAIgK5hyYXhEfp6cB+vMjqyxqV/sy+kRcI2Zxmzz8ItosQxO+TnQoqCYfxsLFZogTOSL7jHurhR7vBcGCph0oE9epFWDHSB8HOfN6WbHxgCAPUTQ85MtwzfbysY+3z/kIllXz7Ydd2swTTEop6Bou6XlxT7wYEgb24iRYS3iuM4dwblntX379c2qHG9hzqRZzAAzcmRHfSa7tdZ1xHZVQbOfWFbCJDrb58enD/kgC4+4+jYykkJfTH7iOH9YEp1sOnIbeprG2Kp4trfRnTc58NF9UUQTJk/cD0jpeBDBMltZXaxzaFWFzjCUtuJuzORfjpLkx2W2FZXObp4Pe2FNMsPMBa0vDSNUzo+Z85RGeDDbClviTgZREORg86D9nVacMNlvqV0uJw1DlrbT+iEbku8vhJ4xwHa61yAPAHmSq3DH8AiKfcHwcHP5BAg1A0Vo4dQOut+k3QWxcDdm7mGVWnFmOQZOGujylDzjskoyyzZM2VY1HIqpQhZCIcvzVlNK+LyONrFs1mG0ISmsAg1Cm5nF1i6jWArzUWpQUWWD6KcKZYd1ocEv3gPBvId6kegV6K0rsSmldLwCzyhQMTHJK5cngaDRdED62HE194G56hfFVbgHBmHy0x5blRWiMVKvzAta78pzrRmZyeQqyAmU0rbqrgGVIwaigQq5DlYRTLKO0nIv0UnD3Fr5fomafuh9i3Iea9G8vX6k6HbPBYF3qcnojgEUVNVd0WYMBFJ3dN2gfVLfutEhDUddIiXwoT3U/hGdOt4EGx4ADLcP+zjOyswskAgkkQ0x+Y6z9HPEUTEIpAbodxy/79aTYYrRGPcVkUGwS9EPEquBrwbsZ2qXvLJ+JaYislXRYkgSQJMofj0PmLOKpraKQOdBWDkCGcgC1iCrZ5qwWoq+Ul4AkTtzwsqBMguat2CAybnNACW3DKSaqRPDQXVK/D9DNlhw5Iwqm81KLn/ydjXkRCKDGznMkVQ5kcQWuQQPhDRWzCaDeTwoYETFmBHiyEpdq8EDICONG4ZunvFNTYupmozLGGSUlRpp6jH1IarL0SiGHHFJnpAtJTZjoAXiSiGSUZHBHirEhqGOiBPkFU4VZ7BKrUdu7Rk3adHVmVftMgTE9AlmnZERLfnaoLgQ0N/mmluf1Xb/dpOMid8E2ilogR6AyBD8LugV5F/igjLdlSG7UfEmjwgcGmeav3hVvId8fUEaMZPDGReoiKmQnpnX6lEyKSsZlJrBBf0BvZzGgwIDfZ8w/KA590zYzaK6KA9xYTWZdjcpqKOPEHmxmlVMBwqm++O4OU1AhVTPyzCHnReMdYJZjUc78Fqd0ihnN7LG4Nrj4CVrWufAE99B8apJCDoATAQwdZGmCf4xOgo/mGmweMBMPLIomDpwoGy7DUwptelBkqB5eUahDltxkR11YqHr9bHw5eLkMDc/n8KNplcUXuWgBFRNAdS4SbhjlbLBEEEHoxuHzd0V6kid8kFBJcSpcCqZO7JysEE/gS8fDGLUqPvv4UObmcZD+TgimynyoOLhSrmQ/wXiFIxulLXjlNuyhFfuZjhcVHrmmrJBVwChYxpiloOq8VoxhplGTRn5zJVlliTSELKpFaUiTaQjmt7IUUStlvO+0QGBpMnCjF6NqQomAKXgdaBxhgY6vHDUwvE0oMNEcIimTINUFj7h0XTfPy8182pmnDbsTSXFlkd3CCmQKD9oVUPmp7SnXEZ6xiCqHjsAOluVlWh+FIkc9Kei1rRPCDefg6JM3KLdo2Cc0swB6UU9xRtaMEfN7ze3pX8ErCq7UWuOn8UBwQSJCXcwcMoqb3e1pnKOJHtKNuulw8V4Ah3fKGSmQjOC4yUoEI6pNNJJocMIQxHWU1Yn9tyU1kS7XbN3qwo0fBhQ5XZuCnu/U6Bz0Xf2dALVSawfXHdbVIndB7OPfrPnly+KT0AfN0+DXb5clNkmu+potOulFuKM/g0r/ml00wqoqGV12MJ6TE4WlzR2nS0gSA1uxYfdP6HpfGpqroKPGUbIswLlkAYgCZEI7Hsa82m21xumMZu9nLiUMFZhSjbZtJRCO6FSn07opIhQIb4jlj4DoNg1XlwErmxZ9kJGLEXFe3TjKuhaWVrb680dWL97Jqw+sraH0snPA/0HlUJvdbcoumhowjAhoQhuW9s2EB5ocJOVee2XLA2X8mYpIImXWK2sv7MGVFTZf572RWPP9y0YCUSZfd4Om7rO/vBjbt89EfnD1J3Q4NQ+2tWqcrbmhPb2rAMedPJSHXb7dASXgk75XxL/45RrioBQZiTn5h5rHZHddbuDVq1itcdp44YHU6/1whlOsXbraP7PVid362YuEj+bKIi6HuMcGjCCqOFIUr56aDNnnbTlAFpgCAxboB42hY3AzgsmOJtyTdlX6Kf25CRUimEUmW1yaMfRdJutIcsydz0Q9Efs34k4gp7G735rfQBxvRS2Dj/J7h76GWZRG7c4k+8EJBjDJnJFOaDRJqFLAvHi8swtw52YeARC6wlLL3g4F8sijKEYqkL7gUbniGNcPDNXt4IIDwzAGNJB3SQQHvp91Fg3evwO2MSxfli88/UUn6C0vV1q10pCg/rsVuuO0gcW6dl6jGQGdJ5nDYnMRquri/32268yNKnLZyH5Q+eZf3mx29zN1g6dHfFJ1PVJ6MphTX1WnqcyVVM0y60HkmM8ldGEurssBijTPij2RxiMKHhPoqIyksQMY90wF7uZrXz+PqDb19Ypm8qTYz1zdFA7LNYOuS0jOt/YqrqyntxhyHssVIrNOLP5/s2pdpjFCJ1DH0sRibmGDwSlzerRp1KHUoRyHuS2ZpwX6H1xmCzs444ZjrM9oJ6LnsYwRoMI4mYSmwi4pwnPoPGDcOHUWdhHj6EFuJsZmXcRchkQesxiQB+VdevDQNDN5nS1bx8flkeNdOxM/Xkduab8bmpH8wDih2xAuYwqG0DscKGcHMXgjuDu3ze7xBTSIBDubUqhxmAMtIXPq9LAgsas1V1OYR6TManYnNQlLWgYc3THie0jukTM7TJb0siWxVEKAQScyTaqYRKVEznQfFgXnOEDQ1ANh6JEaGhVz+F2T/HJELG0kQZ8n63DLRazq4hhChRxvpWBU247jIEFLW1qOXCsLUInodmhx6N5EUNOOkHom46ScQdTOxfkuK6r9WTtEmsAUgOV+Yg0/NzDvY5BE+wcUGGQ852oLGX35UJOMTijcCfrUoAHkTE0JRvME9fZibIZEL4TlQZNGWCG+BHET0CldvQM/SHYXgQKyx7RQJM1xf0ja1IxiULEgQ/9j0UGJQvPhFaOZ0vUG4MdTJA4sA4YJu60ywBDdojpYT3DZoy3jkHDMdEj0ewWtdDU5eB1ulmQeA/KgCRns9Rf04QLb2w5DZxywnNrEqd8r9xfMqnhdQPi4do76PnDBKBGynbYKZWGbxk0b7TySWo1wyY1k4Mt6Yso6aJmBgaNkByGHapVOTY8BFC1FwNeTKSUixh5fIWyz2l6aM5dt6icRxhOMCOgEAv15KynuZzMitr1wvIfAW32+L4HE4emS/pZqL3ad47EixoqQ8JUCCvXBsMbN+6j0SWSMJesI5k6mSjRHzAs0uBAshUaZ9bcI9OWtQTA0rmJpFh4LDmPLmEowA5Uw85aIGdVSA2qCk+KkE4ZrSjLgZ5JcSgKRFJNvap/IauW3glgiEEvg6fEBnwRJIHlzMtk/LhwX0fImnwgsyaN9pT+nf2VMmSbPY4F53M+D8HxkW0M8UB7lTN6SPoWFXlxyKUuFN0UEroI3VPJQ0ClQfMu/nc3Vh+E/Z7R4KhC0C8EOqamSjoQKEgwNYCC6W5K0kBStIQiXdQ/oT+eyedh7d60BgKdpmuKbxANlAbAD35OWqFucIgpWuTu6dEh/LM2RNA0eoSET4MKLkdQKwluQ8TG4wDWMBoRsZtS0B/RvDzcuUR7VBYhxiuJCmg1ZGra3NxkQSdC7o9Y1JhEUAwySfQpC6+NRSFBqpBHb/ige/DgRAGWUY4/A0S1cshSnuVDaxo+hwd9lEuIZ6mfycHj7xGXUmX8KO7Dm2mKU/KHpr7X1+nroZaWOLwRLu7/LoddJlCh+fdcSM9GE1WA9psproJYfYmQj6UlhNaPS5QGW4Y8DseLTAt6BOedoGKe3QB9yukuvB0Kb9ENZNjhB4EbJzliqkAZmTJFcsTS14qD4l/LX4qUkbOa05/LovQIAi5lnr+oBrwqFxtziaOHdMtip3CGHh4nAAAgAElEQVRrLyzkp9HY87twt+K1+qYKMxKJ6aGXUbhwyUibHOc6rNBT8fniYBZh9c4m5PIyMvC4zJ2yAZINPWYQ/eVQIyi6y+BoOXtJjnLo9PjuMrJzmXjMQzTYc8VAg+y3zLVYttmtG2QEcK1juxasSRro3c41FB6s1SkyKa6IA2ls2zo53XGI4zCpWIJAbYir7+3z9ZsmcBTSTQ2ljs8Fa/vM8rK0ftqtvr7IWGIcZuvau3QLxQm9Y2RN7eHLGE5QyNYy4XCnM6iZDIB4QF072X1K7Fqv9tzkts6D1Secei/2/vpNdubns3zWrGvd4Y8ileBwpQgU2nXK41wWBlhQT8iow6yIg6IXAvTPP5vd+t3+/o9XSwsajsL6+4edLzwXlip0u10TdIRhyrkD9ehaubtyMo7EVqCZLEuLmMLPqxr386WyWQjLk9Psktg+e54VdGIcM1PLT1cbhnfr75uNs7vXvTyXVp8vCpj+vM02bzy3TOG+K9EdmLVkqX13Mft466y32r6/ZPqZH7dBawcjG0wmGEBBaaLoxoKe+3AZcfZDC4Q2iEkqsQ+zjQtDl8KmcZQxkGK+U+h6tabcrBGKqwmnUIV4U/yB5JY29p2yx6DH0pB7XiNDD6AO5Qj5sDCmCUSXVVi0DrI03zH+YM9tGB25tX5akQMK6sSAiaByNCIMIM1O2B2msY3zZt++TfblhbiTw0oNz5waSW5nj0Myeugit7536iR00C0arcwKl0BANIO6mnnBhvMpZTIDmpUJ+r7aqYC6B2IONR033tSq5qsP1hQpgNPxYePCIAETAz4p8oRzK6rIMrT6MdPbRNTQfSssbSo7p4tokMvR2K1/tz0+27q8KVCetZCnte0xNGyP1aDC7gZyabjfcNZmgMqwi2IcKlRu3fQup12KO/RtZFJilNRPZM6S90khULkcRM/GSRrEDZxxB1yg63/KtRbGA8f16weZo6V4EkRfSP4wd2awC/rWA7MphBiwYmgSdaKQRjkFz5ONPWg+dQD0vE+L07OMLUCCeOZj+2brcbEsIRsTraXnjtEESNes2TT0WdYN7teFZdvdDPrtctg0secWq89nu/etngNGEYqkQv+L1liGNGCooHGc1bAXKtEjoZ8ycOLn39Hsof9jAC32kPwyFfsC3VS5mFDgM4YBpd1xjmadh3NHrvMUiBhw6bMlt9Gdx6HsDZzdNJdiHEEtZm9yz1AneJQZTQFFoiKjdtBnL54ZTnKfECcC4g6KU6Gn5g5LyWz0IauL4ZyeqDpm660quPcwWMFEZ/FsXlYpxmRsKrTcni3i6Glwu5dekQaH4hOGE3cURjwYcu0Y41BTuAbeje930RQxNirFMFqs22AbcGKgd0PSAfa6Wb8w3uPOdg04G79IPAZFH7oyHXnvsRUweQ6zAcMYGSuQqpFpUFwfxHPQwnvcBGNl7rxYZjSHkCtkCexeuWPyPDFmo/Y9ErtZZjWDQM7XjX6BIgakhvgHN0PhFsTnQCZPNPj87N1jjGbQrJk9yhZ17ar0h5h/BVdMP/8ydyWFCUIMEtr27TP4jHAShRx26Kq8f/bavlsbR9ZoDWYuyxK4Qo2JLo7RLJrCOpgdchcynESSFCQ/1DIqVNx4EVMYzxCXxaYloOqsbppdUF3QLDJJ5XDqa3LPEHLztb0d/DOaeNA0jIkYrLKHjkHDTdZTfFDT08j6UFFyIlGD+efUNtXvOIg6bdi5duwAmJAOWin3EoRRvgTuDkqNxpnu4VweIwjzT1WXsjh5Www8OSuogNAFQ8WG6QUFF7UL0hXy0jf1AzKkEcvDJWIwZ6i7HUQhzYBmGmaCy7rQGqcg9gXmNvQQ/Bw+U9Bv9h7XwqYBh2pgJG+Byi2QYoeSmqtBZJ+IPyCn3weSiiu1O+Zw/4Gscl4LwIhzK8l15Rk8ADAZSTprlPWvtUtNpWQAT3fwnNPDSjSfnKXqiXgNSDo08tWQhaky9FpydJX5Sq0uJH6zFW0/7w1gBvZflheHincOKTrb8AHEBSYTqaYPzkcP+sfQqPy1f+SA/qvJzEPz9jDTYaO7iQiTzNBgyTAArYkvGQ5ocYvR1iE+F10B0ajTFLl0pwlYgdfhdE++LgBwXgRpcuGcdx2iiFXRN8r9E3FuuOtDfAgfODEUylKfJotwNwQRFGLHhNP1N+gd6bQ5lPmQ0YRJL8iBwddBz3BzcDd/Ek2TxewTKxl1sDXZmBJqu0iXxchkA9qn6JR8cFBX0WhAReCZ0XQrpBikcJUujoYNahYCZtBXDhIOJgpGdGA4aNYnd3nlYudrdSFwUcM3kS7F9TEyrolWGz5uTuFT7Bvuso+4Yu7ekPPJc2PKA+KHcY+GDJ7H4y50fgDIfhxkQnRtR28p7NUwU7my0AN6K2mw7JtdPwsFCN2DplJ7QHz5TBPQQ+eys0mlBAk0Fzf5YcUE05ugz30gh9o8YSjCmmTQABVJBzwoNhMyHDqlhfIcS4ohaAZc+g80ko0pFIHiEwQclBvXVKHYTk8AQWSSo8kcz4qJTwoSwLEXhh6se1wgKfBDtI22bljD0kSK0+7OvEw8Jf5eZqvRxdFAQ1MS8rpbjjsHKE262jlb7YL7VlFZwUQR240S/Vlk39rdKmVBoh+mkYNeVljWsJ4iW3AMSzNRJMexsxV9ECldcN5x8NU0koKqUGO6tmg0Ojud0QuNKuLQx9Ag9uNmzfOzpsz3YbYeQxBQZChsoL3CjmmmnPWQxxPDP+k0sqyxdet0kHejyTb+D8+47gU3thpdGbqpVodgnnP4lvb22lp+LZRTyKFNPpNHHzSWF6MNM1PKk5t65ZkMRMb7b0J1Pj5B/z7s6eki7SH6AXTVUQYFB9MFN/HhwKVA5vdiZkLzlMaLDT06XJpHguMzNREYagzDYTUOmvlqEQVrBoXRjaNmLhOMTKrCTk+NKDj97d0+x8VW0D0hxIVdmk3FP9Q+CrE1rVUYM9yB2kJPixkUFxu7blgG625+mTRnz2lVI72f7Ta8qQme+0V6HCaXfdda3TzZvnb653Zgv9RC/3G0I+Il2YiBIIuOOAl3u0N/AR2eYcwwQrXEdGa0PaLZwXkSXQvOrNy8uSabMTmUc2dxcZIrotgX0JNAHoqzo0NowBiogErRcCS7fbmU0jQyhGR9gDiXZGMWhd3G0brbaC9kRmJsgeZMwzhoTwd9lqXSMnuhBA2VTEmhpjqnR1umyIrmi2U5tMFN+t8oqqypMP9AS0qxyYCJz5vi77CybnRH8KxIOlORG+3Wft7ty5ezJtTTip6ptirnbDgsi4nmia1vGVBtVl3PVsukCe0kurdWDpojBZgGVB6NsGEcNPvgg6evsy6NrW077cuX5z/a+9tvGtTxPolG4S4jZxLzF+ngMrSxk2XVWawWd6ImdxAIYnDCvKhyTvWXnlGmXoNVdWY/v1PwsA8YMrg7KY7ZmEdBS16n3qmZKjY577knG4tFh4uF6rpDN14HrZBDeDo0fhTT49TJOZjrjCxF6JAauOIUCRLJNYlTMZJgmg9iNxKC7zHIcUravWOoDKVwsQ20meFDuqpp495ADgIqzCGPfwHKrHn3KAlpw3hT+2KD1XLxlOaSRiOYsMkMiDsEXRk0Reih66EayaUe7muQVSf9HJwYOVu99mDY4UU0w2bvwTHpp6UNbssGXfOwjrOFs13Ft9/ZGF9VwYmWPQfV+rR3KASFdOKYyrnKP+O8qogvGk2hkRTzoKG7tJHQpacJbTOUxkXuvAwls6m3dqHh5VHzMx3ZwDiIwUVj5PYyvHJn2TzJrMXlVM7UsbS0Gfq4OLd5476CfYOO+2535YFCxaMBn8RAoWLg8+XnKAEgdQMSCvoeHwwqMc4embyR3ekF9kExLYYDqFTmRjXxIs08gxyQ/SOiBuLVSqUncyZQUPed4OtAjlijHo0DmlohoUgxwuF50Yo6Y4uGWO6ogqt4VbsQ4QbddJzYDV1iaMo5p5C5yFBRuspYGrhafg67PZ8Kff5kCWfUSTvRLp20ajjaUq+yX9HfYUZFUavxLSZkDFdcBueMrgkHXM76VMORRfRpZ32AwkHfZNCLIyv7gvMenasiX3gWonx6s83+AbFcYArSYMBwoT4mxgmPD+o9jOfUiPWq11nbZJRzajvvzqnv7vTPUEu6puCFQh3sGmQaWQx6dPQgr2AeFlIBVE1Km+myK7Y9TADiPzyZhc2EZIoMDpl6iNbJgIUILHSWqsHYW/JNwfgFEIf37EaLoP7oIxncRIAkQv+9nmdNIHEScMBQLqCTMbRUWCCYi0ouZ5bKBNKbO71W/T4Hf7ReWEFoUaGjB5RBOskgi4JirKzMnVrMwaUHQ9INLF3zS9SIpGWcHdT9K07FQZlFXc5aoe/hNYkBJ5Gsu8My6JC60AEpalfyMGWqAxCXs09oIF3jqLNQfQw3M02qs4vw4dDQPcssZ5AbzJ6isjwdckbijUt479OBDBQqyWzouiCUd/2g01r87w/TFC/Q9R/UpQVwzAWbFOXk1GFtTrNAM4WxC21VyKhxMWtk1fmkQpqGTXRKHCbLUk0bjZWasGCMw/RSsR7h0pRpD1MINiWHP5TXonRBtj4IJu0BmQofYpRTeMHLhgvvobuiHPqMRHQmCiCoj6LLEHa/zFYUpTWnRhpM0EkVJ2w6Td98WqZ4B+VIeiYShaUWqtsdamPRBOowFszujQI/C70j71WZM2HadQyjx0qwsEQP9igMCk2aQ+LuQMOistBrg6aHKFeW7TK4cX0mzZwjdLi7Ye0/2TYu2kw0syww5SBpYOFoNFC6JlEU1vy8lawgR+6chg1KyAtQarU114ueNY3D4zNCp6EMNhVaTkf1gRhTHnfN1SQWjYPCS11I/f/ZepMmWfIsy+uYzoOZuT9/L+JFZtYkCBRdjfQCWCDwvRGWvUMAETZQbKDprOrOyoqMN/hgZjqrKfI7Vz0qEemols7MiBfuZqr/4d57JjaSlYD8XhsKjXbzcmPuw303ArKqOgYVXldGaeMrxLrBIn715zTPP0lVOlMp3Mcy6Mo05GiQxj7Ce/28KGlj4x7b2j9jxqGMY5OYGYKpGavZVRUHYYyZCjuS3YlfYGhimi6ZbqPh/9ITNwrSiB6xKcvERYx+MrEWzYMJLmYbFFCwkJcV1CPMIlaQkEJ6+OGj5rcXpfdeP32odKyg42w6pXcXy/ds0++eCFk/hCmFp9xMcN+0LqVt8P2ymcQlmz6c+Y4HIXF6/NgagWEtER/hgux+0Q+ff9C3b1clGwhApWPTaV4oDIkuCXrGEce026QXnBfHTufzWafG5uga5sOuoVq1TtB1VrUNWkC0zZmqEmOmWS8XBP8HPVLI46C4gPajbYAy+56Lyh1HYYfrYO/4gPFe2UVxXF/8XmkMp5VgZcrfq+73XO3TT+q//Gy6IFRm1ie0XC4nKJRoE6FnHpIPRhCW4WJdnyeEc68eDWJ9NDWzu3YO4yZQHK3P21sf5lzEuDABRN/rCy7lTTv3jz1PDAnvkoD29py7IL4R0WCjMVDuG+midgou01lTP9l8IyUCgcsSOlsbTqJQg79/vanAPAdEmULcFM9Up1Pl4cDzK1EPg42YGBBcOVPW1EOVfrxp6HO1Dz9qePlF23pzwcs7AQFhknm7DCpSLNqD2rI5fgNG6uQJLZNa9jh5e3aNXIZw8ayOYZaWrhpWfn+ubYzYkbQk3yzWNG7WuLQS/WOkCO3HxvvfHJdAs1JB1c021S1oa6bXy6JpWNQ6IiT3n4NaTSFWrDcloOxosxxPtSoZD874woiNgqktlzCmSBsmPjrVtZshfxZQT+g+GVbnmx6cxxjabtM2t8GoaZlntti/ODPvrqY8Ggm/DHwvXDWPug0XN5XsoyLpwSZdRLGPt+RBCTmJM3txCHMfpx7A7IDmz/shLCFXDp2XiivhDMaNjzPhqPH6TWUB1f3qz8j51OSt+uWijGxK6ElMlnVS1ZI1+Yup6qXzzVKtDCnsCTA7nsnDOqNkMDv4eU/qxi9KPWgMGcPr5aphKjUydCB3d/pqYx4X+7jfQiXLZw1X7O1pilfVoO1XNJnIJFhLoM6zaYY9Z0FS25XV9H/WvF1YE1NoQbKLXYOIaQjDPwwtqAdpdmj8yfukGC6hlPEMoSwaQVg09hSKZH8GrRIEBKdMN8/3SY1pt5h0EMck3Q6l4xRKtHMefi5Kq1aVkYyw6195Dz0IImsIuupdbVFqyjY9FakqzFy4YxmZYYqVbo484l6a7KrLf2cIH/pG7hJA77h/GbAWUtNqGd4cLUIVUmXobXOdaTySTa9zYmdXWCcYZFFnMbyjeOTsytUZ+c8YQICczL3RloEGcj1oVBVGh9aKY/oBIy0+C++RAS+q2Yzz0PqlcP3M00QDAwtbvPJz5Egq9gwDnFNOQ+RwhaDLwsZhiK3JLtfzwBA8yJlQ+BjUHB9PGnpkChElBhXYrpTUUxjpIPo4ECYPKBAyEYZ9KQZzZktFA7cYJY3oDmqBwdEetBUhfzGzyjpAclE5S9EbUldg/MPZj4dFEtpGBpWsX+qelGzbTUcQYHIHk1U36jhrXhtTfdFPU0VyvpDTN0Bbt1aTs4zZQmcdflPQUA/qZtyQqU8m39Pogu2oySDykBhJBf3OQZqrXBWfnd4QJ2kQXCb7/n8MeOX3x11NM8Ga4pyJYPq78pU9ZXeh3Z0+BhkUVbDtaMoYMFC32LtigNYYxoBUDtQ8CXRhm/YxV0DCFM2dzYvQF1aVtmWwdpCGBNrllKPVjCaHpw6rwL/Zw1iGtGE+ZDEZhjQ20Qk0fMPtfoAGykCPweukxGjRe6Qd1M01+gqbIgYbznpy9xZJ7HfqOYACf3/WVbg6858M2liaxbxogr6M+RojDhv1kYVZ6k68i6dB0Xew1/lndi7eR1D23LDvx245SqQLG3rXM1rT7GZ904xZF83YNmvNWyN6jJTM1jTzcI4hg+tmaQPkYq3BRkFP6qY3hiEMXPluhYcsMXgkQmzFSZ0HtQKO0e8Em8VGhyD9rMF7qmK9+FznObjH2mjOA421M7yfU9T3oPNG0fnnZdVucM5Dv7EbfdCv73atnCQBYUdHHH+9x0y8Y4jRULqh+NWJMxaA6ZR22YqIC1sJ27U04insNGZL47CYtocC1voU1Dia7WgV02l+ACJvJyR4fLF6ylHAvWY6bzdBFmVwIdBSecFyk9CwxOkS8RKHTL0HJXfVeaGqbkzP8uEONEvzCNrh5jJshLlUh31yFFTayFJ0vqBpKwGpWldptCyQOsbW7flsaubl9c3r3uUMgdLuoQJR2y3AHNFh3rbFtrNt9blkF3jhbIQ9VBoUFIdJ01E9MeHwjgbfTrdcFpyKPO9IVorJSc7mivgJeNe8t3I3jbG2lcsuw12KQzEyCJn+cZGDBrJpYnPHoUWh6gvK2tnIXeR5IWS2Jsp5V+GxZENzU0hobCNvj3dPURkIM7QqDnmaw5jiWTdbBPI33q5xsDFR25tohznzDJ1PwyIPipCbZ6O/ob/lMIOeSlNBs2o680y+IDl5d3Uc2FB+drozZTKBvCPfYbnrw+PJTf+1j2m6KQbuAKEExIGb9zdlpkcU6qZBn5vMdJ43ECMMEijIPcXCfIApXlCwOYihfnhOCy1i6v2M+5U3F7EqJQ5tmHQQ0YKrZt+rfDz6oocqdM5NBtKxylxAwaQYllTp/KqPnz447JbiDiOJ3/xI/Mo3X3jkkp4+POk//OFZ52NE92Cmcnr6UU+fPuvt8gfdU5rbVP/9f/1vdPn+/6rvL9Y5vvR3PR2JKEnVX9E2MVVL9OHTb/X6/Rfr84ziJbPqPNPpERo6l8ZV47jqPoAa5M4AxShjGAiGL2Itk83JIQ5asY16vYEsHnWkwZxAKSvORceuEC1yrEN8j4Hw5W3S6bFyGH1ZQActNF4YX0XuEnovrPCV9sqZhjtXFlfrQrfXmyf4VVvaIRKN3JnsSxezgbKQl1oQg4CW1eHPx6Bsta2zKckIpViZ114FRS7a0cNRVUkRhKspuh6GD9Bf/BNcMKcFgdNMPmkCDcuqrkCiY5I+Hh5VbOwBDBQatcdc2XTVt0tnx0wKS5N5CjRZN1WmXkIFnPTycvBQAfOUnAzX8qiu/2rNJG509fkn/Wf/5n/Q//Y//Y8qDr2m6WqKXVY86Xpl/3Zqcug/pamhnBNo0o1wJkefEZx5y6ExBWYdoGIerc8ioPq+wHSoIpwd9LYkpidszGnaMe+ggQJZ5Tz/cHpUDsIMI4OJcdZap8gQgjgRhjVvV2z7E1OZ2Q+MK+eeiTSyhkKEgxMlkKyDxvSkdaYY6lWlOJ+2Li5u18lZoE8fSx3LTplq3Skq050pcEhNKUbnVWS1lukWGb0e0nR6/HB2E9PNpc4PZ6/BuwYPcs4tP1OOUPnT1zcP4zAqhg7IvzfdLlo3hrVoVznzsMSftc2rm+86J4NxiMziw1Fbyp2HS24f0VFFrtvbpBbEfd2c/0h+8rS0Op9GXbtOC+Ybdpq+qz199N0+X74oK1u7D+MoSiEO04Vz9aGCeXRRv6U+R9DGXEdo4E3sE4qUZdaNvFTHuYAMohXm8i40LuQ4p+o7zAwmFXcidEB183DJ7Jj639Xht9S/urn3XYnhV1loxaH23ujqnFf2BPrUk663Z2UZNL3UQ4DX1zeHoKNNYhjH/T0eKF5pFBjOgp5LV1//aOFxWmZf4nxEk1K7iLLjIvebdbcMcUc7tF7uR4HN5qBwNl1bteaVipV3s1mSk5NXaXdGdEfoQzFaifrhlN31oZS6t4upuMg6KOChPt54ZgwnErSeRI+Q2byqYyC34cc7OSAekxkK6GK9CpNmGr/GQ8lSzYG9cdd1CXZUC81/vOzmUHsjQLFrzmM0UuWpdLODcQhSg3mCpo3rfe1GIz2A5mYaMP4oNzfw1nATJ0Gm3nizristahWHQRcGrVntwYljL5LN1H1+zjYnuqNVNO0bCQDPB8kOmbqtTViWe+c6BQM6djajp4Tcx0OiqublpLq99Ro9LKAQ5pkxmAPRD9PAtz4G8dQYju/iPGUoaPpquJTyvMjCJRY3pEXsNYaNdi9QslzJl/EA2Y3MO5oOIp/UNnuzeRjmMqgQU6jlnCWTA+a5vwfgcb6HzZNCbgJFmwEGkT6cs2bNEKUEwyA/6n6PoSfnrynVDFZwTwdFHjrN1C1wzBnikb1Yn40AoSUtiqN157jAO9LITXCuYacmw9xzpuFE5uKuhXOLRm0XplTud/aBJZpVN8hQXDE9AtjAI8M6jqBUu86kKaF22Toz16JGRD+emapPncrw61SU6sAQiUAh2ieqZdUMIvJSr8uiB5ykk9J3P8MJEHKbKuH2DIBCfUgTaiAohv+OdgGVdv0Z0RIpLtnO5IZ9EDUxIze08o7bo+BlWOchNTKxXZc6zEoY0jlbPUx3ItYFg7IwLzNYxeAWubq9QQAk6CcYksVa4klPTnUgIzbsK+3ezJ1NTigdP4toj+nw+vLZyqCX+gjKPktsDifV9/xA2qUiaPwMg2gmPRgB7wN1NLc/at1AyKO5NZUD4GhHQ0F+ed+w7dDFI16Clm+qK7/YAFl4EtC4WhLo7M9Yk/b5YAhuZJM7myEVpVlRbo4u8MQE0SlTwT2Mc4cp3SOZVxvWJTRhJjB6chZNJS/EyBs0SvMLQ8tn7Roall3/EyhDaPreswbD/jfoj+/GOTQZTJvZ/EPXmXLD7+LwATamkaHbh65zPDVudjBZoIezK2rOhKhwoecejt/Li7VTaIQ6wecnmLnC3a492ZhjcrZd6Oqs3wQe3kWkfO+VKa3pPf+iBzVN0gsgch/fETU3WHZ2RedAEwPtB/qGI0t3cxqoAnmYWECz4ZJlI+HiSDHE5fTO8zb8Gzk51oVyYjJtcTxIIG385eHEnidphJ+ChsbOesKINkALxWdzs8W0HpqoqQeY6OCkGdP1cGeNaZfbHutGge0DQbbLqt99vH/eCx0yGYEO/4X3jp5nwFEywtFtMGPrarQnMQCLXMg/W2O2r45BAavzHdJ/z9nzYbKza613tD15TCuNtvJZmJQzOWYj0dyVhTnkYe3NM7RXgS+aCcMYkNk8jBg8bCE4d7e7Jn7E69UOuWG6BC3NOh8vYApnnOwwc1CYHhAIj+kCocNkz/FuNqaKGEdA+ZuDZgcjyUYa0Y9yCVO4MeX1AIPJKzbcTMiMTqNd7QOhrE9Kc46J0Hl8bA96xK7/LjX10dOirr+YsslQYBljgELzTOPP9Ix9kuSrHSPhQi0rRkyDqjIiN0DSWNvD1Ou//W/+xhNtLrPn76Ne3jhsQOag+Q3WoZT1B+WnR/3pD38Iql511/nDo375Fk6OMB5YHtBeaebITyzzkzrom2Rq5Ynt2UElcLHjZ4zLTS9XaFmVTjXmJhQlD3ZAxLgCwx6eyzJQCIYgnAstTXG2W+woCC0ng05YPThEGrE/7rGEzX9/e4uIH+y9aSCmN+UNBRMaIp/sOvAOXIBAxYeWQtbh4vgRfl5SZS6mQDFu3c1FxfGIfpfFRDQKxmHQeVkTZ23L1edmfaTZq3RFe+tzcVKen5UmaCUHrUlrV1wapZ//1OnjqVZZrprW1IYyTYGonxxVEFPOxIOeX286nUGH2Re5ujeKfVgMjYbb4iwo0OO3159DH1Kc3eB++/JiB0DeUX4g/y3VS19pvYGUQVGt1T4eNb29Od8NYyMu7n5rVGY0xrlecSvFCGPuIifNqHwM73CeIwuPKbadqKEj7hpkzNCy+1X3utW5rdWWoJnS0E16+FTqXDdxvuWF3t6+6/j4ScNo9bbKmok4WZsYb9EoSH2/2MCHwoomXsmocYxcs9SmEhE07aK/elSRDWpy8uEwdKNg5izMvEfP1UE9xa+R37vS8kmHpGd+EI54bsJpjInxwKyA3MPUz7/Mbpo6rO9X9cR64L5ahP7wVFXWFGI+1kutKp4AACAASURBVLr5D2c8nhtxVtv87KaOOByayHlGozKprUKvSUHQj7nKbFLXXU1Npyk+Zj/oNvyjxqXyPuOOQjdqx+aE+BYK5dB7M1RKidZhuFY1Ybu/TDYboSClcESfOQwnR9uALvB9oHj2kHPQ9nnW0bpRN/URXah5mgwTTQ41QwELfmJLJoZHW+4MYbIwaS5cUtDwlKWGCX3S6DvLAeNoQ3E7dAYrjr21Lrc3ZcgNaEoZfvPM7pluHQOq3hIYs572OCkiVTjwE/bVtqifadr2osmxYpWbkxUq4yHowoc1TF+InJg9nCRD2foUU7P5HfN0M8XecV+HXOM2WSNIQY5pGU0sejdQ8WMKUlnotheh9jjgedsh/GCqIs7fbYlFVjxf6GopUU4MRdFfZwdNDFsWLHBAO/aYNZu3cY0F+kVouweOjJ+Kwoyk+oFM1lzXbrUbpbER1hd3OY3bvTfqyED49AgqvdgAyeYlRJxh4pHARkGPybuxzYd6fh93nx1ywyQMPbSyWgWxMttiJI7mAmrplp3DGR36Iww4dGA0ewwT/GzuSkoG5HFucNdy33M6wxwC1ywSbkg0kbyOiEKDTtgRsZRB1YOmSBbjohaUKK/VbURLsV7xQIAKzcCD9UAmceaIFuIOoG16pp9wHjAU5Z5JuBn83W8gUyZLxxkBOg0oFnUHmkzW+ayObFjMfDB0AkfM0BCGbAvUn+aeYRKoLY0IDTaGapU1bwxkdv0asiEGptz9+JJQB3M3g15RcxtpvWssT36eoJIwQkC0aGhAohCHkQ9agq4SkeLPTf2Hf0fQcU1Dh2VA/VKk/g6givZrcN17jxxdPBLw1Hk3HNylTFAdySKEMYXcyu/EzLJogNAo0mDT8GCcxNq24QsGMc6cJFuRxxnsC+piaLruQXBSNoqGFCeEfQwfTBetG61Db1OnKLCz2K95baqpMw7pb6inQfk5O0ljAGmfhtBXA4LY9DAQ2ml3UMYsi3t9zCBhM1DZlDBcJcLs3V2ZvolngJkV5cIdcChMMUNfzWoBxQ5/GSAd6kD+IpvUrtfhi7t70AR1PuR4ULV5N8j6SBVZ7ToPAEFtBgEunlvYavpegBRg7CrIxeEhEjmUrGObX7kpJxkgcqDj3+Uii+aQQSHf1Z4kAEXWU7LvHe4TDMAiLzcjdp64MF18N9DZUzl2VDFYqwEt04DE/9zNXv4MdQwE8tfK3v+VrvzdscgZQKaL8qExRYhsxNCShQOotV/WL246HRv1PfqIVRuXuh8UB2QgTmj2oHqGjtMMd8P/TDJ5UVMXhhoR3cAUJfSJfstoLCg4aFaPRxthUIAYHTO/e4+lcMMRMC7OraHBi+bZzF2mFZ560JyFnTFNLAgorqnotZwLuU8omJ7YJGhvCOPUD5oUf9+6MIxlLGbfKRy2Szz4WbqJM7KAY+JOKaZBSnONcA9Bx2gSanSsB01Xws+jGURPNYyX4D0nuGJiavCOhFIE8eeCMuj3vC9KGnzrTilxmNaAQu6XZjjsEiIbdCsQsnDf2rnSFm7HVMe25kaFeY+xnmj7f11POzoHRcUHhYXhQVfk0TpY187AoZuIv+Izvz9Pc/BtohM0Yv+potzzpyJM2vRUO9vFYc6lbWpsnup4fPABRhONJghHP5CWoLxnplgXjmGJQ82tIRQWDHLssIZYnp+JiUgYtoCmUjDiIAuqPmG04wBodCQ081BU9veN1ovVi4Cbgor59OlBhxEzFTQtuWouXzIcy8qIPCgkn/+YzfqpAmWFWpKqoWAhefBw1IeHQg2NB1S7YXLD4zooRf9LcT9qgxOPwyFOglwAW1h0UxSyNp4egiZMfAnnBtOo9HAyYwBEOSmfVDZHff/+asouhghFiT7pZi0zbwldEs0HCPi6YWTCzwgTLKbPVY7F+V4gFBHmTVG9LBHcToh7uuEE17jp5p3R5N0XFEHY9BMVwWR6U9UebZYwTfau8x7hUrlCj80YPtVmHVhkB7Wkv2ncMj22MW1Ds9k+/NYNxR2R+zqph8Y8hb4x2aC/kXmHORiOmUQlvPqgJWPx4eGoeXjVfYWCg2aWIV1ih1Hs3NH3cHHYXMHTHhA/Lg8uGHRg2LFXjkooD6O+fOmUFK0RBdYkZ2LT5B6iNRmU1EVL2mjsQNbDEry/jRq7g6qjlSBaoBrzjrU5/qAfZtXtkwuc/vKsY93qep10J8exbHSbcIjrPPl9v1DY88Qk0Jw59Js178KFhgjq2KxsGl1eMvDDqdoXLBPothBsYYwbnIOFgQ05cAv7ZlXCsGNL9fDhuOsaOYfD/h4HZZAcNMHl6UnXFxAXaLKpDkRIkC/qsxIn2tCKwPBC0wFtlKxQIkqOx0bLiN47ArrzvI4/u2vciwQ0Ha0xDXDvS9PcjOIU+zltlZtui538m2mPUJXtCFk0Rubne6uiGFVg+46kwJPtTMeagRiUeZgE6PswzEBvjNnJn+UDw9w5XLUkZ9NPMToC8Vumq416fEYxjNseVBXEclzcNNAM1DmDjBfnUo4bjqPcKXGem1mio1GrYXizaR0cZNoBGDag2AwcbSTDyP+w6TbiOEzDhV6KQezOfCc2YKQBKjWvMIg6D3KIwqKAq4qzbt01jNDwhrSIEYbRZJSVyBme3crQKmdfcRa2NpRA2EsWZz8tpgmuM9opjIyCUYTMIasJpWcwhoFFpQORN8+sScgBoWHm57uwtUbbB75p4vzMCIOLuIwwSQHxCJMdtI5bMqmfS43LQfjQ+u0QoWG9/8EN8TxE8DwI7JLW6qG2rRHtxPCUohRqVGVdaIRwRzFIA0/YOlrl1U0ohbzp7hSbDoO3A1w0V9QPu9EODu/ruKli3QMgLLP3HY668WcYPNJg8XvvNmliCBZyGXRllVI0djaKqXDF8L3FULNbMOFbHV0DDXmA5bGzyKhPuI/rNFNn93hub5yhKWJZF5DPoRuXGlcMdxaVdtKFvTGZXsnv8RlhvR5mLIvKw+SmAFQF2qjv7zyye60RYyAIhddFMU10GT4DZaLXe22JAWdpeC9QV4DE0Lg58cHnJKyjiUEtexWNMoj0wRwXpTRlea4SDd08anbmIcy4iEHA8A05QJYzMcLpNGpcS8ldz6EVxDwqBviPbsoWIcgZDjiWSin3vJHR3XXX+n9qsnDOnjDcMdUXBlMMCzBMsUvG0mvNT66reH7oryMkPphprBcb+rAHouLZozVY2/yvMmJHqIHtvTHZ98OmOnaEN9fTwETkDkoTd85AncddgiN8xAyNA8w6Bja15qJWg9aUmBBrq1ejaPe69qCC9WajHwx/DiHLwhGctQJYEe60YTTk9weVtAiENHw1GP7zGXlnwVRkTRopJFLJOaKYxcDa2htrzmF8RrZRM2es/UmiQbsvLJqoO+2TYfddNKzUoxgUQW3GWArULw45J3lb9wSdfdXNPy9MPP2+fH5Q1MLMwymZ8yDou1a+AkKYdUc9F2ubf4/fYSOzvaex14zr4Xc9426CadOu3VF3T78IDSvPGvQ9DXdx/gwGckY345xhP8LwcooE6wMOFrTvPUPeulX6FerrHSikdhFUeA/MAggBJd0VqK7jAEl8n5dVYxMda9z2yczeKkZyw655jGbC84TQSUa1/me01piC7fV8/H3rfoKiyhquqnAs4uQA7rW/1p5/9O6kyh+0nhH+MrSMI5SuVQMLGQHwbuVrx1aaUA5JNpUzA5nyUcRgJMJEngOH5iNsjt2g7ro+N2bYl7vj5iBCpE2xCuWN/KRCw63HkN8TSCYmplBY6MzPCo0eCEQIZENwZyoBVE7Nevrhsy/Xy+tLvEwclaDoMIVgwoZYlwdG80E3bwAuGmlTwTx9iKBdKAXW9R0Ij49DBTOcCFOeXPjwjG3+4yOdyQH0IkTSEUXhgSAN5dwHYsjl4YOLIOegvTrihNBWGnjPHfh48XvC2TVMgvgXebbhGMeYLLPom2m5p3AUkO9DAk9bwr2Kxc07Y9HbxMIa0fhubs2ZZruJDWEyNJFjQ5G+eRLK76cweRclGy0GgSjqnTIcCLBRWTvwhoMYwfZscJpKb2iaSD57UWhCsA+9qy316fNvdL0O6m9dBMM3lalS19e3oOxaD7o6DwpjIxoHimcuOJ/z28G27PxOy5cp2GxbzpgUB63dSOq+eJ1B3cSVkwLAomz+eZLoWHABoxVAKSO1H54saLdhQ56oKir1r6++YEEVsJcn05IsqadsVFuhGYEFUOiENMM0uUUfj/b0No2VIo9ZkqM5cNMrVpXHs9cnzqslTnBL51D085HLg/WrXY+U6MOp1KfHXN9eZ335TqwL2qdSr8/fdE8IKU9VNoRUDw7kbSrOi3D7G6DosU733D27oLFLXGCBrM2qUvYSmXNkFR7DRj3JVUEfy6D4hmNkRuGJy2pWSzMZfxhQhWsi6BsFSJlfjL4dRtAd6Up2INlKaOfYC7nns9ooFIdJNRRJhkKYR/z0d3r9+keJhoqpK2twxbxhdr6mL8Tyo1biKYjuWdhPtS/jstpDhMd9gMLEggumwJo7jIQIoz8sGHQNns6iAQKlmnCiLDbVR+zRmaJCA0qVVUfNKzmAuVEFXDWrulRdxiVbPTxqvF58Jl5fn10EYYFBHTvzHfJKSdZogAaclHq7UiAU0WCAJGFcMqZap95r5DaCeN+MvnZAe56cBp3aHpr7mT4PvS9a1hy0+aXrNXvdh0M3PwDdOTmfcblycVO250q2mwcqnDgY7BgZKRrlZa48JcCceBcM1Upr0CmAxq3W5aU3yte0B6NanBmmu9o4KC5tzooFZATrd9YKBSF3Arrf9a761O5Zs2FexHlSJEGjSquTKW9Y+nBZ08ga8azasDd3+DbZc4REc+pCfT3r68s31TS06M+gVYLMQYdDm+/CnPO/sd4oPxR2tKQgiTN5EglJRNlw0buYm3uP2erm7MGaC3LOsCrWBmc++pi5f47i//jRuapQtyjWzbTn/EPWgdvkBh0VPRb5pRi10Dxt6ogAqs/4yfpdutAkigZHZdzLF1gdq1a45lDViO9ANwQ2cygjxsl3BAUUdn2Nh79+91AOGVj6/lu0jdBuO2sh17XWuI3ezzSaRL2wjsrioAO/9wBy1Nqh1fpVKLnIHhy7cvC9YYlCWpumXeeLHaBND2NNOZ4EBICPh64fTTrvgGKJ4O6Y1qN7cz4iDBfMXAZ0gQx3ag27Y+UA04Qm1LTs2cMwG5FQdGbECPHc0R1i+ML6DYppvlw8fKuNVOFHQWYruroiEOxdb4eJipWCy+IiFtSbigLTkhiCQ7lLNJLfvA/2PUZlTYC44VoJgrWCpuJIHz4I3Aecv9zrS1aouGOOxRpE5hH6MxC/MMh7dxIthBKbD+ghl5ELtPxkRPL3R03kv1LDIAFJuK14dyBxoNnEh8BNxWwNhgJrgAHmankI9QhnA5pj/l0aafsMMLR0CPpeazoTO3So0PPsxoxDao3p1GJEhaseZM1xKZp0qo42DBk4K3z3M7QNNJw6YEAPRvGPfId87rxSkx70+Zzo9dZrQxvNwBPGEM+aBpv7Oat1T6jPwsjHOdZ2bEeIarxMRDKzrwYaqJhg29iOuIyeoElHzPE+oj6NLpchMPcQ5EmGagwQwmUcyYKzHxmyZWSnBvJmGIJalIYRYyd0wGQVgjBal4lDKpUIZw5DApqoMFSkUWHIZm34jrjaqZWzyGfbAQ2MiI3EtRQJCjR5dJc0GAzAVjTd66K2jvqb+uQA9byoVZE36kYbs0KaPFhAu+upAfSQFplSbrZimDEGDhfpBqw3O/g7k5vBTDw7EM74iDSeDPQSG/oYRXNDxKA7jB5DGkY/QbfPkI/mPFhvPsN5f1Cw9/rXqH6wOtG0hKusHXGkkkHWztazuRImTO4prHL2eR7ml9RQuMXCXID9Q50RXi98npBJBZORYZqjE21mFANXM9yco8ogkPUQwwVfo+w9ahbOPBvfYBDILRq6SQNz6MUZQMCaKSNSj8EIzTjP3c6qlh2yH1mnkbbggQKSAKJTOCuhTSPH84AoEtepryJZYEXvWrmBpGgw1WPPe6QotfmMHXuchrKbt4AQBt3izzWPOxQUVMR9AuJ/vhud8FApBsLVKjHFkqmqLzXMWXBaQuRNE2vDnODw84Uolilq4YVfsejm4tpdUB2thAD3kDooGqFzv1/GNJDkGvJAKRKNNO0GK23b6oaOi2LZ+gWomWh6ZueOgZi+2Ykw3MD86EyNCxclfi6flYkch5IXs9HTeDbNsdanT5/0x3/6Jw19hA7TQPNcO1BRKLu7WQoL0Q5ZOD5ZaxqFjactbpDCzTnay93WHhdO3jcFj815iFWAvsThyhSJfoMA5WieQyMQjrmmjO4XGxoeDmw3gjYhglNPkKmhKU+c1gnqVgie/SkcShO5kVy8IGcxImA459RJlYdFzfHsqRoFueH5na/tyRKF0o7emp7qiVkMDnhGGIDl0B0Je3YjA1WDCAPs4qFBR6AvD4H1y3QMmiw/mw3FwW8q2rKqbGo9fPikl29f4rBhAgvybGdQvseoumx1eqj1X/7dv9bv//GP+vlPP+uYZTp9OOvL1xfNPVmRPN+gy2KJvu16TIfQ4jsOfRD6CnQEgmwprs0lhxIQZk0HqNToHSe0d4mqc6MbWZI4bFnLGVoDzB92L+hd6I1OjMMWkw547Bj2rJFF5SIz0aFKHS5cb7nKQ6+n9qAffvcX6rvvSsZOI03iYdJDC1IdBkyqz3q5DSqaVZfnRY+fWtWAdM45O6hbF33+IVPTSOMAYrvp+hpZQ0+ng3749KiXcdPPf3h1gcMl+qevr/rpL/9a49s3YXaBycOHD2edqptmi+mCMoFZRu6YkIgZ4Gp4eenVtBgbzPr06UnpYdDLC3lacUkxbdV69eTWRk7kO5aLXrtCp6e/0OXbvzf9kszHDx9bXS/kTKKRArlgQofDLsW63QVMwYIu2w25kqrQNqKjvqlpT9LYucj7dtlcDDQYdcxhIIAT5OMRdPGrtXjoaLsxsSbufDwZwYV2W1ecKaNainIYBcQN6KK8OGuj8NKkrORCoYKcHNaNY6AF1aD6c+qoES4ZwFNfgAvFGTcJ0TJBkW1PjXWWzmJMEr18/6qi+hAukOoiVqBsbPxVeZjItJMGq3UOLJoV0NzX11lNQxGM1prjt9dyr3XrLtaNihzJw6R+g+YcgxyrTazL4LNlqjLpww+/0X/8j38MLbujCVbrz/jeUMjKDDpvTN/7Ls4aJtbQmjBUwn0RVKzICSSHIbI47sVOeFvi+BNCzr9dZx2bRMcaKhZE4LCtC/QYd9jMiDgXIUOm7T5o7gbT0NHM18dCp4ejKXKgQeZlmU7IOiB784ONPmikQEftdpuCiGY6tR80rkSvYA5/V4URVFpomOrdlRmabmjrQN3t1In+k0DyHFTrVTfyEdPC+aXL3KmtoEUPPrv6CVQysX4GFA5kmWEdngUMSX3GFK3W5at63GWFthtqIkHuFCDHQBegcttLAIfg3lRWnhXmdCUI5n3QeCjMaiCHFGp025SORqK4vBHNsWKEIx3PDxqvV43Dwa6RrCXO5Nn5kGi3ar2+vNogyVr4tLX75YihGEZp1KTjRf0YLBXLQqzHX3XtcZAFVU2sfcxKzkJsTlLv0SmBtoqsAAdVBsjonqDo3ryvYIR8n2zJElIDTmDoc8vu5Ikj4URDMasE2aEwwhzD6IM0+r7NjNxv3dXPs58ujAB8DzlYFV8CtGV7bBUD6bXMtI29JtgUHiqji9rUokdzFqzsMZAlgxp08JYW4UYR+agW5pG3N0G944yfTJVzFiX/iyZn6Z3DSyHtwQtsAGjisB5ojDKoacTqICfg/ieHFt3pu7kKEonahh6M7hgrO/tNR//v+wb9mQbsGAgp39VeHIluW6423dQ6oD6+X1PjrEtEEIrAQIwPd+7f2meJ5SN8ri1VpZv/9/WOw2uiyu6o6LlBxs1R8JkBS4B/TvGP70CFxux+jbxvCl4b+1i5HvE7zKZWIsoGO9laH4c+2A3VnifNHY/JGlrFhgFEmDbxlKGu2v1/l+ZAWYTJc6xg5MDAGH32ZCDcNB07UjZgMEKztoAcsu/e8895HjxDhvUwbTjPJrOUCprAfFZD8zfEc0NiAcKIYV5hxJIsVsAJmhJMfwJk4V1S0FOfe2gD3do5wNEQMTArMRpCS0gDCfuAQSZMDGi8gAZErni45gtGG024QYtVox9mLiT3lHg2fwTRYoCBQY4lQJHX7qEU5i8MlbzOQovoBs46/nC3xbPE8TM8J2pIcplhgVHXQ52+4/HOgA7NclCe3b+QmQpj0UYuO0jxTofe0VGPN2zGFAadaBiTjP2fm2bZ4AS+RTQO9E/YZSORLo6GKs2+QtoDk9GsJ5svY1TIeXFQxlllPWoSDqdczetsNhnggU1woInDSEAfiOSQQQAa4WiHlZAfbY+NoOFSk9qwAVYcWuRfCZzhIwCYZUOovZJ2M8dnoObdgRxHk4CQMpgkZoWsdNP7OZ8wnAKYCxYTiC1yEe4um/glq1qSEDCApLeANci+ghGXoVXdDTF5FjAeMGqjXwqsyPmo9sEBBNsZqOyJQ13BkaIwe+9wobWFXs7aMbpeo1PhlkmxZ3THl+y//PUr+ri7sFpEzL8HEEkuFjAqBV/BgucLRbPG7cEySKtazelo7dzc9WHxjjNi1/nF2a0Um3R0D6BcwOP8DmczhpUvDQ4NBBMXml6g12h4wsXTn2eZjSw9Pj7q5fXZbo9GtXCecqOcqCwo1nM3kN4U/qzENoCN7N+fxY0tuZ1Jw+ELTgUUS4KaH6vWz4xNesPwYHdm4uX5c3Fw7fEV78/z3XDGa4CpDQVHjgEH5hBRaEfUSqCdZcvk766JC958cKzKI1vQYLAznvmMoW+1HTinrONEaNI5QJgk7GY2JoSHuLzGsAWXunHUQJQLQ8TdSTWaWiaabDJ46546xPQe5K0pPfH98PFHddebvn7/5mdLEcZBAnrLJNQDC6ORkR9qNMpOVGYX68On0MWhaWLtcSixnRgFraCvO8fcKPDeHNtkGYqDJ1phGd2ezjqfzvrllz+ZwkyDThFnvcqAUciiqjoa7X58etTz26Cv37+rIVqkSj15p6GjGckKXENx0hqV0szye42aEGhNfh7rJH4+5iyObBhHtS5s0TeZcxlFiye7s5v2MU2NODJxLXhfVu1DFaB4mDSjxatKVTT5FLYtJUZieqedcwuiDlK1yai326RiGvXhQ6PHI5eHw4s8GDhVs075QUdMoxwWy1qIvFeaWBDWY8XlGk6MWTrohx9qpflBwzWoGNcraO1RZXoxwvj5d/+F/vTHf9b1ctXDx8/OfOMyW/sXR5K8wh4oGv10gvI5ulC2jmqc1T4+hrU607R9LREhuq6ZHj//pd5ev2gZZgaB0fh5srhoRcuZSsOw6aUf9J//6/9OX7/8k15++b1OLJ61UFqi577rOqSqcDLBBRdHTfcIJyNb43hVnn1Qv1y1zEzvK4blRqfu00X1sdHQ3XVqG3W4Md6l7oYrI3TGCGUnq48Cap5yNeWkogLFByFiHS7OmyxwwkwPNoZIM+iRP0SOaV06IFm3V19UDBqqFirgqGFBJ5upKkAiOuduEbTOUIQBF4YqZM2hk65PjafU//zPg+rTSefHk81yghhRGeE7PtS6vby6mayAktNB0xDaFhxCQYy1njWNb1Gcg7sNbwybNYxXbZjQrKzaUTcKdiilMHcmLqFKawa4zKT9qro56dvz5MH6MvRhNFVWupETklUqqtCo8zHWvtd1kso86OLth9/pPr+qAftIRzX1Zx3ISyTXEuOLaVNSc6G3DMh9T53PqcY+VXl/Vl5Umg+lluG7SpxI11Itet6U9U5eIEcIjVdQyqoqd2OGkdc6EX3Enhm0HE6qGbRtA9MsdcMi4idZP9Beg7jBNBdXVCIRwjWTiPLzsTGK5rMXjRxI+j7GfqwwMcBc6kmFm7nZxTio+bZh1gMdExS9UHq/6cBlTsOwFYFwr4MDraGZDhMIKEhl6NRz0CunYE/aqpB/5Bik4AiJ42eSu5CgsOoGaOuVpm1StzC8HZXNNw332oMPj1eIEUhTVXmq23gzfXob77o8v7q9KZ2rvBi5yyu0qW/qOzRTMHTuKurGGk9QRRNCSGKboSlCOR981g8Dzw9dNGY/Mcy9b7Wm8buZEjaGYlBJ48jMMK2N+jOIU9Lqvr6ZOQC9ekgi7mDuM3V29w6W0jQmKspKM88ZrgEIEhIBO9VGxhl3xQkqdVrp5Y0m+KSRYHnz5JkPUkBTEzAcPKhfiPpJ7ZIMxRugNQYTFJbS+ZChFndBXK2rGtyom8rN6hueFGmukzXarPtKvZvpTS3WIxuOHbTCVx3IosF0JWEfYwxyV71sGmjQaay2wXeN46m490KwEnltGO/ZLIy8Ttw1494mUmhcSxUpNHKoxDD0DtbfWb5zZ0Ad7vI8Z2QF0MYZxoOS4wpNruwVJ+CV2CIaQQaDoCGs4xh2oVO0acyBN1/43+H5wGqRjnobGVDdddodd21y6Iiq0FAyEE2RfrjmiDxp7lHrQh21woxjMnWXAtq9/bqoOn1QfS70859ePTQgBoLagQYbJJb9McIaIDYKyjGaPYpFEOHd3iPHHyAPtoPlOtxPjgHBlTO+x2rcHlYde5BCtHB+3rJr/TyVgxnj4Tn1SK4S5NWRTNRnNBmYIMbguFt7peStUmMbtjmoQLNHhi8aYAa71NKOvoOeDRgAQ4JGbnerzUrHBw1+tqsZamZ7kYFt3wo+dzSWGOQAyBC/glYX7Sd1AW7PnBk2irdPRsBCIM+OxmBAwWepamvgbV7JGUTDCB0YE0CvQeruYLbROFLj+R3a8BE9bbAa7XRBbcR6pf42zRsPEIYDu/GP0TZAmqjt7Qi8pycwALQnTJWoQbKy5RqcX0r9i4stMBIhzwAAIABJREFU9xaIIHF44dRrMxqa+L1J4HsQoUfzbvIEObfu0cOIznmrCRp2hgARYzKaJbf3IQhG3OMTAxYsQEAs9husAudNGjBmDUF75h0wcKBR3hFEgyNe1GEStHL3wKyKn8P3p5l3RAtrGoMiwJgcP42g4oOUU+uzJxx7Z3wIo6Eq0Mk+wAtHPyJ1o7YGmbdTNuhyqnKbNcAAoS5kzD2FzDAMS0PyZjCwBIGE5rHzgP+lOQy6hFFEo3aRf7Lb6LwzVX/tIN/RyPjPPa7BRf0WmY/Qe6Cn7XpF0wht3YutLgcaB8+/NKeGZnkJe5C9s5vCrsC/k0kGejAmUg4lN+oUpi5klVBUhQHL3sTaxAffWibrQcPkM1hPF140psSYM0wvSLFPkZ/DhYYKwIJlwQWi56GVn39Ea4DGGQpHd0PDfLjr6cMnb4znlxe/SDZdNE9hSsR3pIkM+ihFM81sIFym9vKsQEWn3hcL74nnZ/TBTRaOlkDWQTcgR6ZgIrUHm4azYyCdbGqa1wOTGYvGI5jZVDLs3dE8mk9uNwhrNzlocLbzNJ5DAMEu0wxnemLDDr2XTbD7yjJZYXJVFdaLcVlyQLx8+x5uqzsdi//Mi8a21TQpNL9uMM0nD9pBXlU6Y8E/3pzvY5cv1sCuCZwYtfAsuM53erJNbhyLERQpZ1+RqcRgADqzbafj+fE5Z5p5UzQJk8bWmM0B5WsyMl1TyHAAshlJjOthv7NvWbfR6NKsGtbHbjmvtTL8KAi0P9iABYMe2z47hwsqEcgZwetMs+ICpAhh3mu6MUJ6NExNZVSEaVlK1Aj/LkVuVaitGx3mQXfWBVQWaBRMzxD882cTIhMyZdVBT+nkrMHnK0Y4s9rqoMpOxtB3U9Nbi3LWPBYurtEgspZxrePpntowaYLqy2iCi/vtCm80teEIzby1cATbMtUGuX/5prz9wYVzUVOgrvo+LDqmxB0kqg6DNL+KSW5ZH31JD7erqgoTi1XTcLNZBdlcXLBE4EB/hSIZUD86kDDm4n1N0HOLStcv//SrWRd0SD6sdasUsBEB5ULTxUJWaOguwtSTppmcOlD3os71euuUYfTiPFZfzZGVl1a6XDoVNCLu77loStMqJ9wPVao+hv6o71irUFgXx5c4Ioo8qgpHszjoz02pp7/+V/ry7Wclz1/UQcWye2jikOErdrJbLUT8XHPorTC+KTB6aqCK43nRG7F0w2HjsUorrtq7AxtNyHAPFP8+9+quIMWgkXzmSe2x9lnmwZ2lAEetGDS0f6H+7bsbibdn9tiz3emWNfRYVyJi5h2Zs/4ibO+hnUbkwU354aQ1w7BrVQr1KiV/DvSvckxKWrY65NjWwyohyw03303njz+4UF/mm51187Qy9dT0cVBQ6jVrv6FjDrp2d5Vtosem0jx8sfMrg47lBvp8kBo0guTehulV7D0GMdCAG90PnHFBl6UYZ0hzuf7sTN0V11jKxIy9uOnhXHqIAWshT8+6DSBVGEkRL4IjV6uXbtZDDZsCh1iGlr3RNBs5ZRQi4VBOpAOxNWhdlY6WV3RQ+Bl8MQRj6p8Vuo/ffXYwSbahCXbtRkkWswdwmbUsZBpVlkQG0K5Br8T0iRw/9KGtJgY60IIpOIii8YCUojNVUdVuzENN1WpYb84TxGGVYoNG7HLrlEJ/HXv1IAycSTZ+A3k270SX603LAPoxeN9m5dn6wVW8z8Vrm5/PZ+Xcpsgcu8GmXHa7NB0XqjSuzdC4kTRk1uEVy4up2gwEoLFSAN3tZEqDkqrbGHgeBJvu9gbKQavImkH6gEYrsfYv7nj2EkgRLJQYsJK/eDpCzT7o9vZi1tIFChkIJvsrByXfTPk3KgZKl5Yql96o01W5Bus8Z6HeS00jhVqYOk6poZGhocrRm6bK10l1g1MzaHOjEaT7PughuevYVroMIMY3R0LZudQMp4OwQ7EBxx1U044+uwEeet480DOxlnvHHSD7Yv1Tt0Bndu1pZ9LczJ1l6ixbgUnFQ4UFcM9xWZUbfZ5TTQQ5hkHcCjiAkyXtP490JUxIMvSNh0lHNJfoMa0nO9hx1nmAMKVAJd0ccd9l6qG1cnLisO5c1oOSCnftyEqlATOLAiM63pRRVk+l3ByYReSYq9AplkZz88g7TTtd3sgs5F6PQTrmND3RJHfifcJ9097lUGK1qPadvPr3odcjemK9k4sM7ZvhEOcUKxRN56bR5kHRuFHzeSBvk7XIhfVw3RBJIIYHnveeKW09xJ4kgEtvYUNCXDjD/f/dpZObd8bhdwujoRjcuz3bY+M2wYqFWQo6xuEIo4AuiCGZmWqsE3o/6KsgWZwD/jmBONJwwGzJiH7YXeXR/JlC7++6emhVwtJBD+96CkQTr/pg4tmgymaVznba0yGhImdiVMT7NA2YGpPhjmUavJcwdUNDyZoCoeO5cWow/EaHn9HEL5NjevAQMPXc5yRLEJdXWAdIpajDg4nnRoshC9RtGqG91jVqyEqDRk7OtWPAKELpORLNFDmm9/b2POF5TNVRzTopIZe0rj3Qt9iBeo09AXPASCv7InS1/P/sA5Pyec47mxD2pOGPFXYFBoEgmlBcqW2CIccgOTodhom009Qu3F9x7jLYchdAXQnrEC09Eo69Z7Amk0bez5JaKaRi9jKBEuuGJ9hKlr6ho6QHsLdJZEoPSEWIAvTwI2INGQWAfJoST01VFfXGYn/PCjRdcjc/oYnh4HQzB2zpP8f6DNrgew5kNPDv9MZdB+kGKf4+Wh1MFNDRUZSFHXPo6Rw2au2Ln4ZhZRo9G9nA/3ce3o6msbjQo9ishF6QAiu0hWSAmbG+awujidhzH/cNgGiVRpPGx3sKlJLLxA+QJQPVx2rBHemAtofQ3MzgcDDdnZN4+T4QWMjQVoCq42QOEfwGhAxFw36z1j5CQ/NmRUxszSULJ5aJaQK7KQwXnM1y3MQG0uYv7MDeyAWMdFCmQHdvWgoN9BRMPtCqsUjRB2Amcpsi6JkLhPLWDrO/Lj4uFJANipmY5pt+Erj9Tk171zgG3Zi/mHTzu6GjmRq7I7OOzuCsWmY9oV1sTvr+9UuYA/nn891oXghbRlODyU1oUpio29Vrj9h4Ku46NVAdyPNEqwdVblHbVvr2HQ3cjoRS+BBV4vcAqhDPbVfshjWxnb8iENkNJxQOGwqsRiw488y1n4fd9CZXwwRnf+/QmrrX53CmBUV11ACNfzS9XE6mC1h0vdseb9DamtBiTvsMzDxEqGelL8LbMqqa75qTTb3NfBi6gJJHXhD7wJlA+3tNz48qjpVykNNLZ+aAD0RP0+6mn1UMZlLcTw/6fIzQcYevI07fc4zKPMJhj02phw+11/nLLVXZMu2ePeVmr+TQ/zCOGe+q0k1NjqvroKIuVL1bYqOPgi7NxZ3e9XqdlNUflGw4xZKlddCXG46qmZ6OuafSHEwMGrK81kx23W6HjnbZcTVcUph8zNATC1NUtjs5TNBi5tD++VigwUCbAcoVuVhtAwUWrejZ65iiNAE5XjstUFShE6Vx2KcUiOnsEPKGyAEolQMTZAogMjDRU0V+pfKz+m5QU8+a+xg6hVkI6w1nzMaI9dINutFgrbPaY6ZPHx7UD68e0GRodUHsioPK5qzs4Sd1z3/SSVevgYz8KWJPoK7MiYoiEAoyB9eZfRLMBnRERUl8Arm5HPyhYypa3td7HBPrhoud7MCD7tBSob2WkQfLc+HiLKvKUQM0NBGZAiMDilqiNp90uWIGxZQ0Na1yJt8w5Tzbs24xWyL2g2G7pQeZn5tNqTL+vaApsY48U2TNk7GYYuIFyo4Bk8dxGnczNZwWOSOTtbPZA1RbUNIJimKJSRJXL5ltuPmyTgsds+9G7QYKoQzzQMxVRp0fyDbFmIkc60Xt8aicmCLuUJ9lQYUDnaHg4J8Rh1DltSfZNN78xUmNvIGoEYoPpr+gNWHAw/ATDSEUwUZVEecTjo7Q4qDC2U05b9104UZsrR9UIs4r9skF19uYmjPs8b1IU4VebO2U2Vwicm797rn6i0d1L//ehZ7NrtJcx+qku3qNE5m2oymh7JY2qewIeU8qTWiVsMzvnk1PJQ42rz7oQqZnhr6TNQRFDdSfwSqo++hhJnqwmFlyrtAYh5ESBzzGNFnCcBDQmTzVyggjQzKGBDa0gbHD5/IwE40T0/hN/TWojTR83D1ZGbp2ux5SgIL+MexGx8fQc1618j72gnc8ZLoO0aD1Pc8JXSzfPKh7w7ippLt0BnPoH2HBgE3RzIwq1VTh6EpvmCeTynTVOLMusbuHiMj/xoCk8rrgbEZhxvN6W3PdnOpFmJEii5Ch6LpocOxBqZpBCMwW3geMj4IcYpzao/lwU4ScxM07aFqgbkz9yaqlOSBHeE6JDYKOjrwEYy6aiFRNVdlJ2kNlqPxoN9Ev0utZcxc6PdguNgMCdURK5CgwkEfudLK6yXmkgZQwKG+SiMPBeZbZGWc0KLDfB6Rahk9ppja/23U1cq151GhPYWgxHIPpBh00wuUZABF9AZWR8T/NNwNlhvYwlRii1M665D3tiKhNSqjUaEaQ6PD3Kb75z0CIXKMxNOTOZ+M6TD3y+fhv0DNBQzmf/Zgwo2Gw7wYB2rk0JJXysraTtJF57myGcGkVZoHbYi3vsOcHOisaGqrrJwabESvCvrc5DAwgmEqsw5VhdWRco3uzbAt3Wdd4ACCt+nlSTs20R6Rxrl8IXJ1pWGkKVzXWYoa2mfcfMRmhrfOadjgvjdagA/WKB6gY0M1aUhxciUKJmnAF5BnRNcegnaGMEXAYUnvKAKwUaggGH5xz/Gjekdt+OwpyISJt4Pv3psDSpDDwYuBj7So+I5wtYY1olA0EmT/H94DJdyDGzJRlmieif8g35EwIXwOGv5Pd0iFm0HgHlZRaujTNk3qPIfkhjLPsVLpp5j7hrgQM4jm59didSIPQGbRr3JU9rA0wxdIq7jj2Bme5M27377DX5c5IDGTIJlyhMTyYFg9NnTE0NQXfGnaW3+tM4kPU3axvY1GcVYe72TYMBEgNCAOqUJ/hiut+hebYxjiTz7lDwZ0VxpysP6dgWC9MvZ+prqkpoLUzHAkRdkhY6OnwwsBIivM+0GZ0lzT17nHcC4S21OeTL78AcA5lVm5Mj/ghgfqF8xCHza+USvcMge7EIcQPjEiHX6mrf9ZE/ppruBuz2CGIW9odP2YNxGtQEAH7x4Qs0Jmgy0aDAg0tHJLcNO1ZQc4ANHc7JiMRKRKOkRwYdiaEh53nLqzsfkp/g0sUBxU8ZQosGsZ9uuBQ6HcUjEVvN84i/rybvDiU+IzQI2w2s+vOjAJCgaXR5fO/x0dAZdzRVr5/RDFFU0bZ5ty7YbCFtzMxcbbi96Fp4qBjmg1E3mOLDjc7THb8jphYsFg8gaVZDA0gxRG0Wi52PlfW1kYXiewI6kk0hm7OmZy44bTPlf/PYnLTSmMD2mJ8N+5xFuNu5c2/wSTqp59+tO3/lUAvTyaD7su0CuvsBmvlQ6rLhSn9rumElkLgNfbAdnYKZaffP5+RiyyTno6pfvOQu/nFXY+p1ut410Nb6enTSb//h696vd5cAEOHpUBhkWNL78GAZWS7CdCeO2lKZukl4ck0dBUuHK4vHxY0YvvzcGiuhwnoY5jmoZHiUgureYpkU6O9jiia0PdijhLmTfybGYdQeXTxheDZVthQzMiw3F1fKe4w91gJmCZMjstnnh3jAc2fkG8aFZpeNDCHtlFS1dr6Nx260evOkRwY1pjmiQ5vtPsmdJOPD5On6oTP8oFBcd7pxyB4xxp0Ib7f7e1uU46SS2LrTF0j65DZ7zhnKghTf4DifbeL5fNLb9MN9FWmrZKgl97V3XPVxyct04sv59fb1ZdV29Q2PHHoMtEJBRcwhS/UsNmXGQYpUL6dh2RKdO0LE80ieW/9bXbzWotmEWr4Xe2xcnGCVpIJ/BFd5YaJBcgilD/oa6Abb54GjiNGAFzUhcrypJfnm999k0+qK4J30a4MRnntzIgh130T9ytFNPTkIKgsbjZAbbm0GK7QgNK0jFDxWCPpQZ8eGCS9+XKlCCR7lUKPy5Gfn2ydp9rOkkWjlB5tkgBdrW1SN5sUhN3tpro5+vvhHHsiW5ZAbhCS+6AixxyDTMJgQ1iPnqx2zePiAL2x6xrB9C7K0fRtquqjjT/4Xrfb1ZQ8nKwvAMEdOsJAT6FGQ/2KATyUwXAcjFkxDIfQWcIMiVMFbdiLGxY/C2g0d7TaMfChUASR0cYwBh1haldEXIpLs75ALQlNhs6Xq7s9a5tTPT0RVh80xnNz1/MbDJZUj0feCGdkMDXSpFLf9WqZmpsqP+o2gbo3qkoou1BXyduEgnlSlfZ2UwR55IQoKRbnUdkhKKTEF7BuUxBw39Ho+o9KMNyxOZhsONTmUnuK50VRWoIuOJ6Axq82WkukS1ExRJvdwBZFawfSbk0dp9HoVW0LApWru4KOEbeTqq6QLeAUvqgbEiX1jxpvv9eZJo+hCTqaAs3qrO76TUeGYyC4KSce2bQwc2gCYt0QZYMrL5Sl87lVP+JgGDm+N/SGsE0KzrjRuYHWljJU3YPhHfNgZIGJvdV5KutS157YF3R23GG4Lcf9TuNlVGRmD9KQjprvFEvobiLGBxTRMVs4P5KBNgweChxxxl3RUcWgcRhxVIQIUOk6oONkWJU71xbdPX8Gurk9DohJcJoq0SihS0tc8DoNTcua6zLfdcLhBtO+hc8bET73lRMQFNo2GdHo4kg5sTeCBsfFQN5kZ11+xCFAT2Mtc+HAdgZJrWy8kTg78GhdUe9GABSQ9R5W/NH8uJx0RuZBvWuC0rmX1IdQAY1I2DgDQzTcwTEyA6WjYQnDOjJYB9wp94gPm0xtmxDFOF6AtiNNNdwrF64MLqhTDiXvHUr3YnSL/FPuBEvocGZdw2yKU4QhJhEfNAFo8jFyQ0cPnXemyffVw59jGJw6Y5L9RLHM8IE1U1MAZw+ax5sbVd7JdE90SiAB1y5wQ+fHvRrMHhp8ZwIyWPcAmXMvGGLOHKXfxRnay4n86oj44jNS8JMVeVuPRjBBfuwkunUqwO+zykhsyudPyIaGBZJoThu7ihqZAnkHBc7ClZTvCe11ga59KP0sc5puNzOsi6gB0I9bF0tvx/CcZpl95voRs5laA7TC3eEWZkJTZ+rZK9ARHTWxqm1PNk3qOah5G9aoRlSN3T0N4jAYiLw/lK+eAdBcYu5SxL2JLhPJxNxDO42ojOKAGeW79wdnIQwIDr3Qz9074nP4AqvOZaYenagHEYFSLVmlbMLdHBOfTAno2J0hwuFf3gfNDDICmB97bcnwxlmKO/uRwT562Ixhp31MIpOe2oQ+BOO9Cj2j44w6S+XMkFvv6t0oMcAJzf/CP+OsQsMAC4Umz67+B8uPHM+0Qrm+6zd14n3zxVRu6trNawEduHC6xUSIPWjKZwxAaByNZNrQNnLYN+jbdBL8OWRj1Md7AgB9hyMtbU4D2y2GDQztML6ymQ5mZcSTeTETKUUW6eR+ANdfIsN4Jv69O3WV2t7IPUcPlwuoYUrzF2g5jbXRWfYMjS9MJ5iWNjZl/zDsoh8JtoH7Psc03R33h1mivSx4R1XVuNSgwPPG25tF/29+9Z6f8k5RZVJj6ueeIfKfaiDfea1GsijeCT4v0NpgIAA1DqrSGDzkHQb2z+ES3h1e3bzFCCsKIaOeEf/wbpFkfQmTHDsQ7XRVXI12wx9eIl+YhoxLzg2KCyg0GIsbMSN16IkoGYBwEadafIpImkw6tAXMDUJPxcZ3I+eXkvnPEqrthUFnYhQR5y4svldzht2w+jlA9eEwZzISMLwnx85bYXGCUKCPC9MfvrP1fRxc0C0i8ClCP81aCqdREE82DqYGQe2KN8BGpDD/9MOPzrikQOGwD5fY4IHzX/j9MTqB7rn5Z6J/pGgOZ6bQB9g46E6RX+r00Oq3v/ut/p//+/fq3UCGo5QvLS6EOtWnjx/0x1++7fxupv+jN6PzI7lI70ynQghtZBCOdZ7p84ej/urHQj/8WOiPP0/q3l5cVL1eN52PT2o/pPr6ctPX554e8FdHXJtmgP45nDX4+qbOMlGxmy2fPUyAyI+zuYe7wHAx43nRYIH++ALeRlUtBQ9/j6IJ2h5oQrj3pqBiOPmBNELVYu1yCDD5obDgYq8+aB17VZgngKq0J68nCqelu1gzhSZiJoajKrWkid4uNyWgqtuspo0Q48VaJqiPXJY8Nwpr8jUnNfx70C9BuOZLuHeCpojcqqs+ngudKpA0mtf98qehupP7BrWRw6dQXlzU3YjQmfVQ3rWdPpnSgRlPc3zQ2/MvenrMjI7eN0xAcIocdUBL0yTquru1Ut0w6XVa9MPv/kq//PLNtLaPp9Xug0zbKdK935dRzzaJOXraXYAcwg7oXlXWJ91er37OH048g5vW7KhuLDydPedonml6mH4v6i+zmodWZUvnMTowPj0869I/qq1pSmYbhXXDoGWFshzvCHTvdpsdEI6j5IcPtW4DuqxcKTmRbanhNmjsaVKgh6GDY5CE7k86tmSE0UmhsbyFq1724CkeRk1cVOcTzqGY72AiQqGC5TuTiEc7F5YZxQd6BqmparvsgrZBQURPlJeZxjEyQZsWx9ZRBX+/wggkEIqHiuHPoLduNb0Rw59tA9GCEtTo+/MX0+LI+wMfMa17vNiEhcw9aImgjKwPmj1oj+NAVMCoEbOxrXUjXWaJnt++qCKYe+DI4HpEMsARMKkG5iNihOL9DdSsMpUxrwubYE03qLLRxMI+g85t/aRpgoW6OYLHyxP5krOqmviBoDHzOfK80sP50cUUGaZtvQk53riOenpqrdX14Ni0IOfbmEBWV7nGudM8PahI39SQ8Zm2Sg+gHqCFmZp8NhJftY+a0N6UJ6NMqa7S4ay3EfS2ck7pMl9duOd5xPYUzaMv33v6Uev6ph+O3HGJXl87f34dMJ5ir+PSh8Z4VEtcEGwDPmMSGrJpBT0Dkb3p3FBI5prHTq8XzJ5y1e1HPfMua+qRu7NnecfXftTpcPNdSwwNTqRNNnpy/71j6EIh0ehGNBoUpvzsUIo7Qx5o2Bzw5hWuqtAOH0rrMi/dqnMLio9RThvuzcls3X2ekgfKfsLEgUFmrJv5Hmi5zfLuq263SUkBMg6icFBR147wmW4vOqwME++OD8E5lybjdgk0a2GDrQezaBjcEPvSD3fl1riHw/HUBzWNsPWBdd7NSjAUYv6MFIR7c7nrbYJqx31NNQRzCe+E3ghbBkIv6TtmVwWDpllvIOhQwnOQyTiz2or9k2i89D53OgwpsG/h/aIRJf7hAHLPlQJNlQaHIjJyAInZ5Z7jzOGrnW3QMiuvzqaHb0tntJf7KVs6N4o0XMvI8OBgqrHjaGhkGXyi56J+oCG1rg15cRgVggsSUZYltYteUGB7O+SNlunZg13MYWyWU5w1kEQLtZ256tApdT4uLDEazNoZnmC1HkKbtMi5y70x+H7ie47cYffcRkFVNpp6CoLKWIemCiTFJs5WEpHTxyeOGBDOK4xOaGR4RQyILvNNH2yuQ1YjRTU6f6gFfWQw22USM6XI3yxSBvkM8jJrlXvMRFzEmvUezqJpYmoqDe9yrzRTnE/EnLk+91ANIgYzAWrAbQo9KecVDXGf8nNpaUGkyNUN5gGmVM0BB+JVFxhT1DXrbEMX56Iz5L3fTW1+3mhmiZJhYID9DwZjEQ8DysaADX2gXX8dVh8u/9RXZrW5fgrfBpgv6m9acETdQRi7+e65gWxqx6mhhdwRSjcznnbHs3k8Z/r06azL26qfX25ay1KF5ROUs7BRGPwwRUqUEG1WN9qG3kwAUOtP+V3P6I9Zi5zrps7yO3dtNoNvam2iOBgNlI2Rx6l7M821fniwqc94RZJzi0SFLN+1m+g0Y9jA/8tBuqG+0nxBYc1wl98jKmz8hG4c1DSQPsezOI5H1q3iiup1ude1AA+R5ADKGMNLNO9/02z6fp308xrZwzSQNKXQ0Tl3fa/YXTbSD2hAMbSjtoW1Ynx1ZaB3MLLu2A83YwAlcVZyjwNcsa7KZTN1lvSCiKPh3MAUkf1BhibnWa4SirFld9SgGGaGVt1gCYg19z1rxc0qJkGRxwkNlX7mPboFevk9rzxEIruV98w5wXnDmcu5aXY8LwqJFM/aA8CTCmxzLpcAU9xA2m2VxYKddqBAIBkUWMb3TFcJGl24s7wzIP+FtvqfcmS1Gg2YnKIIWqLjMcivirwg22nvDRmHHl21fwefx+gOM9M/0yvuFE+oAUxawjx0d0XdG1A+Hxss3HsSPTw8GG6GC8+kkByqX91l3ciFWQ//HmJrJsYgpP45MxNadFAxPeffG1kwjhoI0xdbYqPtMHIElexdMwa9jGbU4oNYKI5KuZvWxM/HFIUNBI2D3h+Rv5s2Z1xBat9RRlPlaGqDPuqA5ICD/RLLprLRDnQd3oORG1A4nsN90eff/sZU09fv372YaiIgoOHwIKfZjZ2pyrtpEocLxal1olCM3qmlBoVxpKxswkFD3hHeauQydJjQEg/jot/91e/0+cdP+r/+/u+9iIHG0b0wbeG90kDiggjS6vVHi44xkAb95U9P+tu//qjPPxJKLn35+dXxAW83pmTocA5qHnN9vy76+sxUDmQt4hpMK+Xz2KUt8hehjkGj8PehecFOOqvDcQzkGNevXUvLlA1UFspt02T69MMHHfJGX2iEXr5qAznYDYUQ7I9dIN5JWtvNzCHKNJ+gK1AyCB7fFjUHqUoj/xHTFHZOTtAwRx6W8gj/a9DFRl3faXx71sPTJwuh+9erzpKuuEfmaFwxBmp0fGx1++WbK7+16wIxpkyqWjVtoZlC9PVND48nPT5sekgH1UlofZLqaNRqWONy/PibD/r6889uUsu6tTHHFRRjSPT5J3LfSA4YAAAgAElEQVSsoK50+ulz4z1xuYUGpCKag+LCs43RzfZhWvXxb/9Wp7/8V/rf/+2/1TBc9Jsnpu+Di+N5Yt9Bc7ypeXx0CPS0FDqfGt2HV9XsP1DHg/T8MgAU6qGBKkpTg8aUhjIxCsDe6rh4kO3VUHWaoADSyBBRQnA7I0g0M8zbbWIVNGaGDaBSNMNX55cR94HpUWaKzvmBwm5Wd7mqKDEDoXGLSR8a2YL4g40p5MHUN/Lu+M/vV4p63MpudiLmfUMdYoBxPOY+h6DDV8egnScLwwEoVazjyVQTm1FhfQ+VKGe/QRMKV7rhutmJF3dVaFZaS43Qju2kCh0Pl0TQTKKTSpuvXHsCsnvVDSwEBskMsO6mUk8YnppIBlJEPh4FM3sk89QYxBZDoQ29y6HRDIJ7/a5jC42p1Z1IiP7Vhaz3Gwgd7oK3F+X1k6b+aidkkPfuFU1zZGIeilrtEZ0eZwMfItXrKw67i9LqQVpxwS2VNw8qcFrkEsfAYKE5Tq1HpPDuejI3J314gLpFoVHrPvYuRrOmNSvANEx0O3e63kFV+eBnx79/LnItGfhUprfLi6nAefag+/Lq83JGa3xHgtFEY8DahB6Y5zrQdGAORRQDMRrZk81Mfsj7MMcacO6V10Zb8vxAAi/6/PSo68izhSrO3YcODRSIZpl3iNNhYloiuswUBB6KXF650EJrH0Z1o7ph041TaXpTAw0BEj1NEaHwOFPDJAM9On2yQQ9RJNBUoX0n41ct2UfTjzkDtXUOCsfYB7rYPIOoYn7G3mpNLbfOR5uub4P6CVMoCvZMWZlozVqN/WjKcte/KCGrlUEyuBSh5Wi7MB+Dfke25BQULVylMcSh2KawrOqTBgqiBRTHQK3uKdriTG0Z2riqOOj5xh6cTOlaMFVCnny5utbIqrO6zl9edxxD7WQZ3gbhkRADOfsHMERJMj0cC5sAddOkOqFhYjiC4yTF19Gh9aBPFZgkKA7aT/IDU0yGRlNDxxSaCwwQShCyKxOV86TvDCqJWMF0xiygRo0mfXrAfSrVhLwFvTxGJDMZxMSHEM+y6KGBNSD1W+XvMfLzd80/z4HcXMtqKvbz5Kw/NHTo1mxWaP06dECkQbjAg6dFvcOQ0CZstErs33VUvxuaeI3R4MJ0IepojvuUtTjlR5UMi3C1LN6zIOmB+OdB/Yd+CH54mUF6ochGniV200Q5MbSeoFXDJrFWKeRJC5RKDBQzMKbMjqX9xh3CxLsPrwXMf3j35EDS0mVB/e4XhocMeDcPeMNbA4Mtfl8YlHQrz4thCM7FDM3wHogCnIgF7nEYEbgCAzpAPSVfFUriOO4mK84LRMpAsPxmZgxRE2h+QT3f49Ss1YVGiwbeJkysi2CUwUxgkNHdQfho9qFaX3Wye+mqgSxWu/BT8yUqQeZhu2Rhwkcd2EEBt3YTOcDB5kB2zHz3NSE+iIYgKe3ESkQKsWYJ8REMv1Lp6aH233t+BeXHYZka1A4H7jVnaJ1JovrWK21arXsOcbgYQZUEwSJuJLSXJfE8SLdsallpgx3HEAhPCGQr0I/tXrtLvaBC4y0BsMSAbo28UBpo84CoqegfnDMVmk7yox0GRQQLjRSoNvvHhve4I5cxzOfcpL8wIIIDewwceHbvJo4eZqBH949edcrQXybq8PXGRA0mEt8FWYH1gzRauCYHO9MyQGrMvY/i3uTcWpPK6wptqe8gm9XsmfILbDmih6ghAKi4o0Es8UHg3MhwrwumIcSIvFBuMGoxWMAa48zCNI2eCjkQ9QFoN87d7lk8bIjoRG8vTmLSMOhbFiulLePiLyJjGPDR7NPEMwDgPKBxpQ7iXXOHMw4qzbJbGSwQ48HEILjBO381DHN2+qJloO/0Vne/sSEDhQwqz//fRCcaHTedNtEpfYmbsmSq5eiLg52BRoLDBnogVDxXPaZ+hvkN0xKaGFOE3LyFVTWoG8U/Oh5roXaIlqYR4ws2DP/9x8+f3T1/+UKhHRAuDxVHpKCfeLbhpsHUXho8HyghMDZs7ly8oCCZ+cyEj6wlDmQoGG6Go/EN5C7cX/le1n9a8kk+EesuDF1MT8EBaTfhMRJue+A9+xEKAhMDZ9iYlO6Fz+YBjgZNsZPr7iTFwYjGMmigFDSRtWkTISi9e9yHczQ9HSPzKeBwHnQgQ+gn725QQDE8NRvI5uI7hnaTcQuNswksTDkcuIpGinfCLCTcMo8t7mazTWBo9r1+bEHODwiKGdQkJvp1e9Tr9c3ft043/cXno/7qNyf99netvn5b9E//9IsDh3t+f/9qig6I9st11bPNSqDdxKDDKIANREAGI9vSSrkd0bUWYhdJc1gE+hoHMZqgMDk6OEfr6elBP/3ud/rbv/uv9D//L/+rfv/v/p056BAByQkk0mK8UizHHlhKmrvan8e0Bx+QMXPJHa5+1/iecwoeUGY+tEEcWTOY+TAV4VJpWgxZzhrnWfPbq6oVnd5daptojDXr4fEn9W9fNb2BJIUOBapK5XD0cNAtMEcoUxGD+bmRPlV3DRNGQTSuqaknnFM/fHzUz1++uBCo29YN2TR0KppCNUjXuKptMJhg+h56Y0LomerT8G0zlBYGBEc9Hgs1P/6kPnnQy9f/YIOMkkksLopjZ8c/Jojl6aiHBnQdBAkKyWZkLSakGAZhU73TmtBNrgdd357VnmrVJ1RG0EH3GAV0Q9ZEg15wgYJAB7pGXAS6pX7A0Y3p3+bJuKd4FBJLqhGNMOuIfbYVSmmuStxVw6RqHiZV50z3CUSI2AumvMFcaM4PmrpLuFJCYYWWA5LgbfteZOyB5swNaSCL3LEPUMH5WevaxGzufjNTgN44L45uMIuq0rGdVR9wRjtqgko4vAFuOtDeiAVugQQrUzhCTefyzMkMHMMgyxfFbP0h6z9ZS9UVqMJF64QemP0T5ytFOA0uQyf0UGNHEY9mjcuP+KWIfTL92+cKEz3QV4YLDMOu/u9pOrg54PYLfkiiATSsothqnBE4jVfrDZvjybRfjHOghC/JgxEQtJZZmetYEqMBlXTTZYh4iIfHszWd04zR0KKnj0e9XZ6VFmctOF9bP9mYxoop1Zk9e3hzUZHWTy6QSgyvnOFH48uEbNA4vGpW5RiFEzmLeEJgh18k6rvY7zBPyJfDSKhpcGaOy5rCYlpS/dhuGrjn5tDdoZ8ZRgpUaGOJTiVI42tk/DHYNHrD56Hq6PasQpwUQayJGyDmprDhT8m7APUzr2jRa39XUzUa+zc3chR03UY7zP+FeQ1Fe1kXEf5+qG1eMRIl5FDyQEmgO3KurNObc1zZG0zB0T5fbs9ea/cxMvWsXR7ZLyf13aubDtMAi5MLlluHydBqp1MQyqgrQMU6rVulizWGB8dfrAcofI82WNqWWzSRKw7kuKZipjI6h9EDQAYNMFVAIItN3wYiJLh/Mrtaos3zMYim7l5p6GgEiMTgfCLaJTTRnszvURM2LSFLspj04VOr799YA52OzFdRZd4xXgndkc1vlnDXZbuys4gMIG6FYdywknOHziu1izd3wLQdgnIPZZ2iDVtjkOKsVrv0OhOblNeOROG7rvfBxmQ0pVwgDOpwS93Ss4Ytt2tstjwrzaCw0xjE/UYjzf2BQQzZ2KCMmMghZ+hnIrEY9C4R10ABeQikhIuTsai1Y1BFGTyxxjCbycLBFwYNDa4jC1HYroVpjhSXuART2yFHQttKXBRYEFo5qO+nDNQOoy80cJPa5q6nH4769mXUZZC6bdNTTpPOnwOFp94qVNHocqZ5uJBp5bxFz8nfgz9k508cv3kXhaMU7JjqjL0omtH7YThCRI1psx4iRC1nvZej5mhGQ3YCkZ6sRd4bv4+7iKERiA01I+CTUU+MX/KTzwjeJz9+SqUW5gmjuF3q5dqAoh4TINxsD+ElwMCGGqGB9XGfTAk2VdEUwvh5fDYbqBtjCkYVdcqKwyt3lYcCBT69u5lPUDWJnjB9khN0vNmokqEeTAPqO3PactD5yD98p+M7yRodNc20DZBA18O40NxlBkfsffKr68jP5oOhAzdR0yb+hYZt1iODSO42tNYAUaCoaO7YM77ogKH55EjMyP+k5w09aNBTIzOWitHu/e7TIhaQWte6Y4NGDAtW7ytH7TBpsgY1bhw30tCr+e82LYqcRnvgEZ8E8o9+ln9OD2LL0h3wQM/pAg5QBwpzNPIWh7Amhohv4ow0W9Z5w6FBxe2VO4E9WNaV1F9M43fvAFvAw6Wgu/LsaF4NWk1WFMd7jCYqTIzM7gtZi5NcqVPwdRijvva74a41IhdSJphAIKtGw2FIWY9NHFgYIhqkcvZoMCrDWoXBxN50ch7bPBFpbuwHO8jCinz3winKyqNMOldTGnfrEV9ObqCiALcmcjemcZC8tSZ2RdlRr3AX3YGo3Xhnf5g0SkVtupwzGW20EJRSS1dpJvkzaI2cWYjBRK0B/d8ONRulil/rIslann16aNxlR+PcZVu4it6tdIQDjc33b9+M7Dk3kBflB8KlGfk1XPDRxYemMeZHB1M5okPlwYWuwIY9e7CpN8TuMPquLzQSB00ClI+fwebzxwr3UufCsBh9wEEZJQidgz9g7l+/195suKmlaTm1XmBsXLvPxrYwmmLzit3pzG6zlLO7/tPGRYiDy0Ijk/nwLTJlmteLAQSUJIvDzeEOtNXOuEwl1nm/PML9zwkvpugxweND0KBUptaygtB3ghRCO2W6aY65tbX7O+MH8Ncy6uPHH/XTb3+rf/jH32sarioPiX73+aSHRvqrv3pwFMA//+mi6xzuoOcK96sI6+2nRF9e4OpzycdkyMTr9wbSblthpuQ8IIPqHD2hWXVoCw0jjakb900NhzWDhSzR6fSgzz/9Vn/xN3+p//P/+Hv94R/+0Rx0is7a2l2a8ECCHSHDBQUqDQ1lxaochCSyeWAsMkzg0EPXis7w4emDrn2vl5c3FyQ2f5lGHYtC7fmBjB1dLr3S+aL5As0mcW6d+l4j7qzlyVTKoDEnzl+y1sXMA1w6YyDAlJTQ94+nXD+eg6/f91DqaAAiCDfNF60pRdpBaRMUx3R+0cPjkw2P1v5N6TapaHK9fu90OmGiwFHDRTSZssylz9TzY1vaMe97F9EMwzLYqTfj4kdDl+aOZynRg2WVkiKxXfcBTZqnpTEhB9EAmbT+jIk3hjHXqz7/+KOSDD3eYn0fn/XWv4YWEVc3KGLI5kAHiaJAx7IfwIQN9zSNPp1n3UcGZ7udN3RcU9kLNQ84AWIYM/mdgTSczuhiQBdwGCXCgOcUSOXr87PNKezcar11XEpoPNq2tikFe2oaovmsq5ND13OqRlDqBLdP0EGmkhjiYJpxdBOHVrVtQbADeSBrcJ4HHVuKQ4Lar1qT0vQ8LtOU58BFWp2DXrNM4bAIVRPEFgvyrNSRP5+NNgmxEZOHdZMbJS7IsedOCB0U2ZhkPN6hOtt0BldYtKFXnxG3/4+qN+mVLb+u/Nbpm4i4zWsymRJVNAxYhstl2BMDHhr10T0wDBie1MCFsmB1FMUkM9+7TUScvjF+a58ryRRIkfmaG3HOv9l7r+4dykutIu8dNYFMrj2XEdcDBdsT6JjqpxiJsKZwngOtZAJq17nC6AjvMG8+xV2REw8RhQ3vu65YZ7BqTs65pQi4zpVpVZ+ezurf/6CmBJHcdLt1pkL33aueL6y/SnX9IO1v1lVxHmf1KZgc3EXIGRLiUnAxrFTRnE/XoARxT6R8B2hDIQrZKFxGNN2RK+e8t5x4jEWPaIuhO1FkZVDJYaxAlwrzAoYDb9dfPMRh/VanRy23d/8ctGicx9bfuu4KNKCuzqYZmXKXnrWwT+xmzsCidL5wpP6RpUhhlWkf3nzPXC4XlXPnjLg5aXTv0d9H5m4y/xrsCJAcZBNHWPe+lY4egf5NUeu9NNFMR1HFiGTo0QbjoIrlPmgPA8lc48zkPs5+Pg/GGTBkaPBODXolhkkgIImmBCovlP7OCBznCqZHrSE8B5MZRWfg6bHcAuKVaR6JAWAgHVReGnWGO+w+HHNvc60F9LuMib81XCKWgfOl1IiTNQwMnDh5pXmtptp0vbEPRtUp+C4piejaOVsXu3JebQbFnmU4gt4rUZMUNlShMdnGzrpfoio4G+8E0jtlIPf9Forh0CLBejgdNQtatAaNGBEs1BncUEaXwiDLMUdlqX5YnckII2PGyMf3GvwB0DM0n9j8u1CKwjzL1BHr5nBxsmYpsDFSwewo4pPcgiWTadfokpscLRq006Dro8MLdJ97DlojJ0+4BdNAUCgnNsIinqJSR5O7YqJG0wg1Fu0XpkK7TudS89qb6cD6AnV5bgrdMJM7BuMxCMYRGZYWe4FitDxynMPQy6ZkyFFoB0CarAPj7gtGnbWvrhUix9L7gvWdg0xh9Id5HcOWQw/ruDcQ0sgfh7oH0t8yV1pGDwBYZyugBQg9dE2G9MihWE95qXbutRNJsmMQhvs6g934aNCBGbiDvjvqZcMVHXrgZp0+wzjcMtHlMUTEMRjTKZBkSleGBDSyJEbzuWiIaIZGM10Z4mLUlzgLkUYbWmVG9A6/XqSaS+QWxFOwvo69b9fQQOIBExwLcxghGmDx+wjkCrTO7qn8XDLM+btw4GXAxrlOQYlEYpv0lOa6MciFTWNmY9DMyV8ECMLIDiTbGfQAAnbXR4u+GZGzA6+xYlhpu4c3NsTzsAAjG+5lE5OPhimAnaCreizinxsO6jSp1HUAFxEZB1vNQYMflE++uamvrHEGc5tm1t5RKNsI0bpBfEVuHgCxbgF9TBk+tIacjdG6QklO/Z5PDe+Gk+Rw0ncsDZKjGMTDvmB/hTot3Ipj3GqhXLit+3mEX4clhM5ghjK7G4XEbwM6LZRcN+y0wtDzGR7jeI4BmGV7g+U23huOZgx3ZobsBuMcJcfzxjxuMAPH/gGsAOJoDi0v1Y1NY8uqjD7waP5CmApSF/pFW90y3fPvodmJBi/+UHCkI1bio0k69Ir/5veAurnrPZxSPQw6YN8ECgjQNoJUm0gELdbaHWgmNEcOpwcIZELunIYIInXRjxtkfujrwhhnx8mOy5FAYKOlqaauC0tiTwviZ+zWG8aEiyKIS8IoKD/bvbHhPv86wcYWq5I3BDzAoUnYsQ+6f83E/Hgupj7hTMmv0UAaFQQxpEAI6qzjKjzUiReHLssOUYerpheOJwshZGVKj73/28triKQPZ1Mm2JjmRPEbonhnW87h2ORgjDxXez57s/W3Tg2ZMBY9x2daOib2YYuMSxMILBeYD2435yysRM35ZBrA0DMFD0QVFJnptnWeaaanT5/17U8/q8NG3wZF4dRlDr2NcyhcQUU3ffryk+qm0bdf/qwJpCDd9PWHs3nqv3mOe+HbddP3G+6sqZocwX4gl/O06M/fmd6FRbFFyccwIbB01uZhqIG43bbG0Ab5nkGNtiAcq2guaeITHFILzYmCL9eJyj3N9f37i+b+5o2NrrXkLC2iQGKnBu1o0+RLiAN80tlZprWRU3Q1TGmhqJBzih4Ng5pfv794uhXmQbkF9URwgNSnFRmEvaqZolZ6/IKz6V3d26jZofGTtSUJluscdH1n6qR9Xvl8ni7HsAAE8FSker5sDmSHsASNKz9jBR+OWsNa6vPnB93R9GZMA9HZNSrOn6T+xX+eg/x+vfriS4DAyO7sOruPoqMkfPnEZ6il9y0ytN7vg8+ML8+lL65pb90IXYi0ADm0cVQ4tUEJ5ABLCw61WgtoqfPj0DCydgfnW9p9G+MJCkJQ1zTsx6GdQ2dm2o0LZ57hokcjCT0LVD8KotsI5Sd13hS02J2MNWhKdnGlac117YlKgb4XrATQWO5EUDwOcpobJgPon8MNGk1M4QuaoUpMTeW9AeBGYxXyEwZJXMBcrtEw1AVG50Gjo5hoT7gZRzxCg/aHxgmfSBoOnsaCNT9rPlXeItKnUOfyBLEi72v2QID9OAw31RVUTDJYoWfVHm4RmwLliWkzhW+KIy26tQyaI7QyCpkIVKaOGDv2IDSZLjSLWeuc2W2cNfGSCLB2KUHm6OihjRknXOpMrl24NppTguBL1dYg4sJJ5A5siIhGYRgmTHWy0DHW1Sn2I3EEGUM23BMpjnE/LfUy8AxaPdesWVtFHPruW+jZofTkF/8aESaILykk+DFVddLGhcoEGOoztEXrhsKlLy05J8LJj4aRpoq97WKu2HXvuBPvZlGMGy6bqV7fb87Ne3i4mDoF2kBoZJUyjQ/GS1M+6A6S4WI1zGkY9IyEaWLYgQZ1IfOYA7n02r2cztrT0nlqNKKElFNw2ziZYsamNLO2/Ml0aw9ephdVHABl47sDFIWJP0OcG0OXFa1aZKgtuOoyaKMIZNC20EBVqvNV6fzdPxONJiY6vg+yROMAxZN13/uwnjbowuxn1gzmOCBUnEe4uIZhD40Az8xupzPDHCKHuFNgHxBlEgWTA9AhjDQYncy63q4+29inWUGMSWiZpgl6YeRHsl7tFt/1GpKz70Ci7OUwe/ZXqQoN5u0tEBnnDi9G9qrLyUVn1xFrNPiepsBDS0XRiRlJva/6E6fnShZkDD5gEUBZI5MU/x9MXqCXfr2Qeb3rH16kjvONoaIZQaBYcG1x6AWRDPfiamd/0yzC/qEGw6Qr08PjSe+vs7ppsMwBGiL3T7LeXZdheuH7j+dKjqGHEFFXYbzG//e3pOm1FovXzd+fh1FLkqglXibZdJ0WDxP48zjXghmBunG6zOh188INFywykEqociEhyV0uTaCrRE6AmCV4gSL/hRLOOQN3h9oExIiC2joTzwh6Sz2i1rHjuCmFyDFwcA66MXdvdciBnEXNECerzBxhH1ke48YhalDqxpHzd911rmYNSx7uwKD0WYuxgONmSFF0BIejkKgxPwxxomQ3FZFGl7zPNDerxT+PcZgpg8bJjE7jWkptiEuuNOgEch3VZjDbQIZV2aPBaC+sLbSBzjjcjPjVRtlW9TSr0GrJ/+Uz5lV8PlB47g/8RBbQOdAojFYGlWvuOBjeGNEMMA9sUgczxkGJaMxp3HjHeEqhT4ZkvCkZ+4iOc2MVmd7A+bBTqE9oJIiJY6jJUIqhQbnRZBCJElnxDGlwj+dq4juQ9gLaD03fAfYfbqVEEiGCt7mk8WTv8YFBxMGw8zrGFyDZ1PmZHI0K795QOMCPbYhsKMUX4j63JST3IY3oyjqjdzgiBelpC7J9+XzQ54O1BquNGxuUj3VF821jSNaiqaYOtLc5EwMNhsoMRuyLwv7lfqaXpe5GKmFHVYYqlBIBUPFl3cS6psddPYaHbjqJyDLggYSKujXqV6QTNgDl/qE/MpCV2NiJu4W7DXfoDGAIycvRAEOX3vHrSMm3hTVYqbR2f3Qtzp63LI4PPyHDgr6xuOHlURMrw7u3JZINKVfT0d2L8KhtfrdDYS0/Uhtj8x7DXsO/RnIIj4T3GmhGOLCGk2c4sgaiZ4e1w4WTSQuPz43fYQHsnKCKqWSgkp48kCUF+gk/GKj3fPbBgZEBfxZhqPNgjmzJ6MGjALPTJRc+GhmaNesVI9Ijb8gPhL/LQRHNVOg7Ns1DuFZSAASOGfRco0j+u0O8SuPIw8UeGqpO5BhtpvtgzMPFReFI5iM/6yNXkr/C0QvoX3ou+nBIYr0TVM9/v/dcZqHxZKHz0Vio0IoOgvwRl8JnixgPJi8Z+ZJ0/UxHbIBzxEZgn23K6KL+aFo9ATlcW6GGonNrL2c7PYF2IkinEDGd2FSGyA9imVM8cbhYMH8c1LwPpsgOU4ZH7giU3Xxq6zEPHWRaRQD22OMMyUXBAnbw4NGY0tBw4aHdLG0sAVKKI98+bQ6xf37IbbhCgTYnpbWE6I7uG0HEmBSAwuBaeA9UyvQFBxoZOXEz7mgYaJOyEdLDqdav3757UhcGRNHMUmjZFp9GmiHHQUHm0sPggsnM0COOD9MiDizQHLDWJYfG47Lf6DTodcqE3997Ujt0Ss5n50O6aSW4F5Qr3XWpmfanur++hFEIDl42VaAAmXVuMbxwKq1DkJnWPX99VqNB15v0PtF0TLpOTGUpBmZlc6f6sMCecP9aUxc8HsjUrQqMRupJ+eWsS7MpGe6mr1IYspdPp7MNNvoUfV4mHDfu26bzQ6vHhiieXK/fvwt8EQfJFJfEqtWvv77q9X1R0+R6qFadS4wyar1TbEtuIHGU/XyCYp1oTE9q6tl6PApSir4JR8kMDUunypM5zpa4NIcZhBbUbdXbK99xVQ016vGsLR01Xlc8SrRmi5bp3Zl81x406WRDoG6CtgQyiS6pUTf2erly6cQhTaGDeRFTdYYvTZvp7XsfGZQFeW2QB3t1GZQxTjacNScNGZSmR+Ujw6lED2emrEzsuAvDDp4iDGfMspGDfNc1mAJMHKs6d95ZVqL17tVmYWKDu19SnMOeWyCCmZoGegvaH9xbe00rdouZdsyCMuhug7NTucigzSZrrW7ojL5wfkJNHjEiGqSH9my9OZNf9uqy3J0hq+SiqqxV14tNZHZcOwdQtt70KoeZF4+63aAeMYjLNPZ354zaVMblPejEYSyw8LvoboLdga4CFMnT5KyyGB99K7TvwcMZMmYB4aHKrarzXT1DDKhUzL6SVuOddcP3iRxLzMbuI+MF6aefflCyvWgdQXp5B+QGnlS2F2M+oO5kTjLcO9WftG1X1e2jKWlQLzFI4p21BU58Juq5qOXXiOy4OYeUcnPSpb2YRoSBGgUz7riv/axzXYjjYpl7PZ1OSrcwVmJijzGBowxAlcnN3DH5CjM2K19ANax/5YzBpftVRUlTwx28qaxPEe2yQQ1e1aPb2yuVNHjLogl6Eqi60exd78OiU07Ie6muX7QgF2hKjfer70/Mz6oK9kErolcjkB0+ZaXiBLLNBmE4gWbwm983a7LHpAZlx0QTSCGPyRNIxKp5IgsOBMH0psUAACAASURBVJwrAY0a029cRjelw4umfdT7mCmHgrtRNOGKDm32zdpVDiQy74YZrfNZ91vn4SvDj9pFHXdfBBZQkzCrwcAEQxfolDhnYrPfZIvuDPSWRsNIYU2hnGsva98ZoN7QUmE/UeuACp/PUJxz3d5fw6V7cxiHspKGANrvKEHRLCudoBfaWG/xXWVPB5A+ahYGBFum/+U/XKz5/j/+n15Xm98smpC0LLgcsiLDjZT7kCa+3XvHf9BE7mhYcfDNN/34uda1S9QhGaDJac9ah0E5RiY2d+FvClv/YehciGLuZGmTG4UYEFFQs34pMyZQC1d+nHHuygNlNOrvXWvjIDeFh98KLsDoBaHqUlBO+e7mDJ2g6eZFY+MlhkFtBaWRWADpBSo1dMA0cX4ozwpNIUZyNCygUUT6ZORp0gwctD3hzWBmH5IShtM0qXSADIkobFkr9kxVXaD9i4GzGQO42EO3T0td9nc1U29tqo217OBfGlGNuJpwfmdR0/zQBDJAwYky4jaj6XVtiEO33Yoig9v/svRpVM2zYMplkz2056seTIeMJoY/H9mOULSjsVJVxzALNNQ641otpi44iBt5Zz1H/iEmL/s0q8UEK031TtTI2htZplbHCw9ZlSOyQY4/PjdNAxoWBmk0pJbzhMeGa1qzIEpVpijHkNMxDnnrd8JQlFoSZgokbnS+AC4LjQ26eAMVu/ayUg6DJaXWfdY2vNsskxgXBqVoRRnQLPQCsN5oOqmIR743US0xkOdcLagHPRCFBbeYEgziZgYhYIl7DiIlkNSho6evoDnclA8MokJxxd3Yu69BMQpiyt8VWbwYmkHp5xwmMsVNPggutUCFRrSz8Q+SAzdujvojygMt66oZ12JBcz1qZyM+DH0Cyt4nmn+o4mHS6Hg/00szDZgGMrxD02rWG81ggA9oc8lNpj6FAQBDC00/tTjPDWECw0NHp/gvDpSfqb0dWm3IFCY/DCWts8QF/+nkZ3h76zycdhwiAG3XeaDBN/kAsrysGdAgb+S/M7HG+RVAzhrLI7e9aTHRYeMdER6GIv+Vomqs7jDOscmrtR7havnRPH6gbv61Q5gaws8InbdOj8mGrZZDQ+fx72H/TJnBhNxGNkw3zGUntqCwoPNfEL4KvQi0jTngejYX3F4b8FB43O1K+PHZ6PR5YSWmGzbXmXxIGhrnoGQ6bfpoNG4O18aFFc4y0yLHgIQ7okWyFiVjVU/TA6RNfAJuS1AYDzdRn8VMj8NpFBqRFxXC4ooJBncQ9CF+ZKodCoO/D2Y1ZDMFvc6NDDlGhrYTZ8TZ7c00sN3OYxRCGDeAuqLJgybmvEWMEj6iRnxJxTlnUwwC730hhHsR1s2etpKXQ1NtGmToHD7yZIxKHgMC2+OXgZCBLkJ75fPzfB34izkOGgZTLo4DwSZN8ffx/HxsVEVkAbIomZJxBZp2stqF9fMD73V3mPyP5ab/7qdcr2Oh319T/e2f32F6hgbFE0uClFcjw2CmY0+Rmqo1cs0ayUWO4/2KNisa6GOy4fVGE2VarnNA2eyRrwkkkqLfVaq+78ON7aBWoIGwUQPUEYpM6C7TpMvTF3XDVQuoDxlp0IAP4TT0Aor3+/t7UF3HXilIUIuOLVxxmSYD9xDdMFKQm1bN8APkINcJy3AsztdUj6dCv95WbXbBRbsALZXPyyR4VckYrIipI9MqGtEHXDNPtZ7bWSXT+oLYDfREEQRtmuAFt8GTErRsaaYWEfxOxMNo2uDzJVN9ymO6vSXOffzTt0WfH+PvJePv/PhZvWp9//XPzlO8YGZmaicT8EJkS2c56552NC6HGlR/HSL2AXdOr9FEwzSom7k8mASCcLC/PpxD0XtgtDNquOJuSE7fbo2VKW8UWAx48sIT85Fpm2NYKlM37j3Oh1z4rE0KeEyEsA6gmApB+VPJ5UmWJWhTDDYupTTbmCMomujglqXze/OWc8TDKezQOTNAt4kQckUEwjGqhJLGcyjD0OJUg3qHLT0XEPgPrIAtqSMLMyE8e1d9KtRvD1IxablzMXYqWiisUPDCMr4qvtjVMShcjr/W9fqmBspmWurphO1/phS6MjmHDrSmySa2BC0TmqvG9KgRE1KocfykwzRrr06a77ewvgcthlI+kLeZaxrQWoZbMz8fKrsLfDtzJkaP561UUT+pLEb1W29Nm+lXFLe4HrMacTWkqXZc1CXyY7NR6TKqBZXKBq17oWEq9P1609NTGPKQN+pTBuv6lciUB608i5nIEsxputAKQmUuSrVFa8dO4h+67u4cu7oBjeb8wpn16sD4YcNpd9AZ91/yB4v8CGJHd4VpSePB5Pd7aL0/n2l8vjmzUQl5sBR6mAXFnQKNCZoyNLwCF8/u3Wd3lqMPTd2402DT7F2QL3jYyj+4GzVTUulup02KrEHXflRanVQ7ZiToUjhBD2Q7oqHGioufaaOwSRrf1YGsZNCSQ5+TE6VAgb7PZnYsDOuSwU1yd79Zzwq6SLO6T6/KsouSFK3mVd9+pZBPVQC34wJqMw80o49mjaz9oPrS6Pv7ZiM3zMIYXg0MVaablh6dJjo4cwbVtGU4AYPlwInOT86snAgpdzrGrqSB0op5B9muib5/v+vxBBIXsTDcpd2YauvvWgsGHdxtIGkfcRTEPaQa91VfPv/g4eR9IB6I2CaQlLsyolC4uygHaKbRV5Np6WjByQ0X5xcsEIbADj8vzvrxsdPczfplql3ElgyJHf4Okr7ZGI5HVHMXeKi06ywQwCmC7XepgY6IFrAgviRXUmfqehYP5luzY0uss0vREoJOzo5sKhni5JsdZLO9tRkKdys1HH/cedCcRWnlyBhYLNZzUahTC1KB24YRDSs12WzjvMip4zyhGaS2mzWDeu0x8CEvE6Qf1BsU5KmVhr3Ue0dECLUBjcustGaYRL5mZCUyUGG4aFMQ6gi0qpZNRUNbgerRmFHrmTa5WWPJex/TwtRf0CTopNbvOWOQb1SoTnvl1L+HrtuWTrCBllU3NLPUNBy5OMam5DvCYIvIKweVuJDHjG0yGtmBeDM23nFypVENfTlDCv4umjFTIBlUcR/vg5FHDPVYzStMHZoR0GD08AAozoItNCybHsk0xul7JzakUkOszHbQrWkk0+Wg+lZqkkGjpRph0ghNlMaaBs9O56wNDIosywGNptlnSOXgaw+nuH+t6QP4oWEB8fTVy91K1mZIz0rQOYYlNJRUHFMfw5cc07jCTrIZ52ySmpEBJXJhYokG2BzI1XpVGiZnCsIoOnxHaKadRQqV1SgGUTvhQQKNlr+TRh9ggNo35zOYpcCaisgqR8HQAA8wewxt+vvRMNoXBH2wac00gotN56DWLjARoJGaFZdon2hyieqIXExTsxkcEr0F2m9dJI0r9S6IIprAURO1IBhoioEeKw+m0ORzgyFERLgRacJacPhjDCjRZlN/A4j5tfB9+TU+H3V0ZIYaeCN7lIbdwA5mjdSgGN7MHkKyb1y3Wy8KUMNQPvOZD1JOkgLFnA16jvxX2C9GRE1VRa4BM4HIF49zPEi38Sjgn3XUUIi5YYn7qTDRiciGoDAGz9301X9xXD063YOm+tE4RmfyryhktCnRfJi2iFW2LYx5cEysuaDCqc+ALof0OKrAhIAHhwnGoSsAbWMyQx4cG50LEZvgD2pCZuiYzxgHjdEzaAUseporC+fDyIcmbnBzEroNmj9D8qHuDPey47P7uzkrL0xPQMcsdj0skJlUglJE5EnQErjsybeE0vrhVMsfIX+RSZKnLCw2m+rkqsgK5OXb1jqEwxiTcCkzIQvY2LhWUHKdawQkz6Qoml8eK00m5kMl7lggkDOumTjghfmOizUohm6kIxuT8HeavhNOWtui95cXuzFBMQYZiQYywnBZ2LwOU4AnpoGFfvjy1c0phiSTszyDflk2TsKxVpJC0Zw3D0CDk83f7cbY/yxyGu0Q7L/bKVk+rE95or/66ZOaM9qW1WYM/65d9e9/SDTWz/ovvyz6v/+eeAem5RjWJJqgXOa7/vq3X4x6/nzd9PzTVwdz//Ltm3n1rG/WG82E2RVHQxYOxJGxZtmDDzhmKOQyMaFjShn0DeybbcltncToAwVnxkDtZ+ckhslIb7o0EzlcbvkzdndDkJxVWq5X+D0Wbdf4j2ClDFJFLIe1YqsaLutzTJRmnF5Zd2WrKgOJaP1n0dLxvulgOHSY+NpxzEMSCpBZI9PNolADdWPqHeXB9LcuFj2eNl/63Zqb1kqBSiH0CJK218qKUU02adpq9Uy/d9ZSr+czsR2N9w163KDKFG6S6orp6qTT01f1O/mQL7qU7MFC9w6kt/chDR3i8uC0TTcM5EmWCbSMSXt9ibgd8/oPEydcG3uKZX4vRkBQQCLfiGkYjTJaeRrGAbfabTfVCAoUDAHOh6WftUFJB6FxJMDKkNtRFNDmGihPW+LMzgEa8jD6UuJpnh4aTVmr6X6zgJ89x6ptoc5yEWAshV3+CEPB7mA2ynnA/bzk4OciofjGVCV0BlxM7OWyif1Wn84uepIUnW1rVCShmEEz2YDWFdqHm+l7mEty7mHrDmIBWFRDJa+hNg6qihK/JUeHEJlAQwDaWFZnF8mXnPV71mCDMvY4jd/VNFHMGqDFzAnP6c3RKaZYgawOVzdaFKb7cPfZYZMuNBN2Lw5DNCbpdnlmPxGJ4JigcOIryFhjUsrQDvdI6/woPCOPk2dJY0i8jPepBzxxH1TVpnOTawQWySLuYV1P+n7t9PyY6n7jLAhTIC7WPSXX8RxmI2gb0bKWmBdFqPMONLyzbmsXdAwr0H5wPs5rqh79uR3IcYC92EG0SAc3gR4Qpo0p+Pk2eNDDIO3lGk6Ejw0XOqglFUtEOREB5AwvUAHfuzjyBkUVfTANNMMwGzEw8CTzFQqYtXG4YCaqy93yDhoWU6Ktu4FC2dulk+XHPUtxxY0H04QC6G1/Vrbh+xxZY4U6vQ10E7iIBmUxyR+dN8p57SBuD5QZlq7WZfLc+z7Rpx9/p/H1Dxq6uwdb6Gxv18FxKzCWJoLGOe3zk114i4bvWtp34PYS9wZFoY3eilZ3smt5HtNdNzJJk0SXS+lzAYofiw90iwEMtQC5yTSQ9blwDE9pc7FF9yuFYOTtMSyiYL7bNZMmgAEF9zefrPJzxpGSQp2o+K+fW12vo+4jwzRoxCDGaWTcHbokzDom5t82RYv7IZzPczuDTtDb2QeugxgIZpYw2PSCZ+JCeLEUw7HQxFPw2VyH7GqSRGeyNKADQoUFsYSiSfgO9OK20s2Mi2BtMZxjeE45974Q0UNBS3bpkfeZ4No6qWb/J5vua5jEURhyRkJD5A5iuOnsN2teo9BkmOmYEOo01q3vZ9CbWZMbJe6wPjTUPFu/TwrfYwhGFjWAts9izjwyQ0GveKYE3WOMk9p1mbuToRE0TGsyoc95oMj+ixrK7uWHRITmBidcREQ07LjBcla4znT+ezjTQukGUWoYBmdnR23Zrf2onzp8h/hzzvnGtZV9BkhCfWVSoytJnkOVhDzothLJgbyKAj2C61lv5R6aULSS+YHQVfuiR+Qe2vQ27sqaSlfQRsduSTm51ThwIw+hUOfuNLJECH3Qk2mwgfVoDsw+c0RHrowhZLFpwHwHVxZ4UUfmaQzIASTs4Gh6Jk2DAdgFwAOEmNFMNO3QNi0j4JwFtMHJlMxuu5nzjCJOxy6zziRl0S3KGGJYJwM7jnd10HWPlFCbwGS5HkqyLGu93AbXDAah5kV3huv0CY7KCOkPTrxIFPjO0Lup6UAgGVZb5goABVuIVvSQLFBXUfDnoObsPwYZ2erm6YBqvJ+sCzz8SKD0AghQs800YcIgKFU+0mhG/J8zamjyyQ8lCor6wHcCSDvPzr1k9E8gwUbIadBD1BcxPu4ATLHd6kb5DQnIEYkDaw1TT5/5vDKYFAc1EjM8Ey4z7RWaWplmzIADWrLXOvurzLVg6EOjTP3u9MNdaxsO8YA51JfUa87FLPg8fN+Q9aAjh91UuA+KNYMmnOmWNaH8V5MV4j15uI2ZFX8XMR42MHBDFgLOj+y/GDeA1vDNghJpNvyh+fGvRUJLNGR2hzwgfYunQ7NIhowFwkDPNFLOiKGGC+jbTZgv++jibDzjqAMuusO9k6BRa5gOxzjcorD735j4RUNlbwMHKbPADg1jMJmNyLDoMfNA/2NB7r/JbfQLt0YnNoAvhuP7gkZZu2IUk6kR3GYoFaBubPxwRCXGw6x5U8OYPkCSiEYu8pOC+uvNcoRz7m5WWVuJdWF2mYJaYGF9WD2H3nE26kdWIIsR6lgMkWhKoaGEto/m2IHEOE4pNi3NnzWsNK98x2XUwxPulrNu7++mFpiCak1laEhoKHkGaK4+hgTOrSRV2ij06uYf1IJQ+d/89IPGcdb316vDyANpPCIDXKCGO+qH4Qwc8qaptI6LJqhhnpBBCd309QmNW7hhLeOmH9tEP31u1Vdn/dMvv+rtO0XPZMc2mgkX5UWh//mvcAer9Vr8oOe//En/6f/6T/rTn75F5p19H8JgJ3y0ODiCc87gBDMLBgVGQ5mKgnYfemAKJDbe0BFOH4g8aB6F/F4RtYDd/ayKSxGaCRQU9HQI1ZmGsQKdV4pVNbSfyc+RC4+Dm8kUv5/mx830vunUtEqg+G6p3l/ftSNwdlbhoLpttUIxZMjCUGGEuz7HsAFjCE+W4fmPXotkF4GSpysB5PE9ocJ8fkj04zkMhjiEcM5Dm8r0zCzuslKlUSM5fcLgBrrKC0CgqsuDC2d0rhw45yJVe3m0c+kffv9PengGveKgmXQ+x1rsroObKfatm3aiKDzhbHwKo4EjpN1ngkuc2IMwyKHCEC1Bt8Fk3ZMyojngruLBiZPrwB4hhmO21ToICvefMxb30CCR0wZLgb8b+t0ETeh9sPNbASqOZXuZqpsqpf2rnR6tgaPAZ2oNyuagdYZklTWfrIm4YCl2odjR6IThgem2LS6PvZsgLiICsPmcOXreGT0XGqRCRbGpPmWq0YZC184gWnE2UJigE7+oShkc0ART0NOwoW3mrOXZZUpNdYVy2Ovp6Rx0fC460xMba1uZXDrUmgL1hLFWUL4wQSmKVW1da9pr3Xp+z5vupjqdPFBrW5oWhnStxvdvpmRv0MyzWuuO4x95j9Cq0HF+NZWXswu6GmucJwy6wtACorIbZpslsAS4/Gk6Bm1DGDsw/awvGN8Q6h4xOVwXdwApil4K6D3R9WXU03PoScix9IXNM2lp/jgzY6iGAx6OhDSZaOzy6sGIWlOHsQLv2aHfO3Q3Mk6hFeOeGWgB7pwYA5Ezt6cg3J9UlJ5+6oK7bJHr13cmx6M+Pzy6KevJC1wH3y8gzww1jAKYnRL0f94xQzXcVa1fczGGhCAGlTivDxP/n2YSpkiYhrF2xvvdGZ19d9WaNnZJhUJe831c2MfzdcSOi+TOJiTsymntNKFLXB3/7fMQmuIChc0UM44jim9aVGiHs97eZ7VPv9VErNFGZAZoKdnKaJ8ZUG6OJ5ntHlZ60JhXnH+YUM0aOlggUPmPC3+djDRmVWl9NaZXmDwxiAEZRueN82gxY+hfuEmmACuL2SwlsiAn4hhsqjU6txBa6EDu8birQ+tdNS4moWTPNOcYYOGW7MYF7emun76kur4PeuuilmE/s3+uCwynKBxpWvlMNpE4NJAUq3kyWipBViN10Ur0CpmLM9o70C9yU6/e2xR/Hpgia6E3QAeFBIw6HDlKRX7zFKHn1vJloXWlQGbJMJTEWXrnO2DaAhqW+vwjVofml8E1bqWOHJqpmeIOpiGCjcA/gOJrJ+JjUAzNn/2Ga6o1chTtINgujlFvQvffVCWb5vrZuvfu7d3MJ1drloSEvo417Tv/I+kA1gnxIDMAAtewCbx2JqWGCeMwGDeTJuRMrDZojq6pkGmwmcOJ0xpYaqqFc6a2UZHN45AWsadtz8o5FRmtEE0b4iFSnKojE4YZN0yzFUfrA3mloPIwPVwjLHfB6I9nyb3BO6e5xcvbg3bqIExJ0Luvu07cFVuujmdn8xviu3DQRf9J3RUIDoNV0PnCeX+g6bWfKz8jvBnQDG6mCsPCYY+j26eRt+QLrwfXkdTTk0Y3KXXEKDkRIJxRfbZ6QB4GlJwFduI8rLaiWGfofTTMR+Pi0T86Pt4ZeaA8033RqcVAaFPPfjLVHRbZcGjoyBPctaDXt64VGQ/1L+6/BaMBlc3Z6B7AysTg0vdx1JcYlJnaS11vlDDeAcw9njXr0sATzAOQNFx0ua157wznzw+6z8TXYK5HbV9oZRBrdhMAD2wQnKcXs9+QpaAFZdqGIREoJH+vjXeonW3qE802YBiIOoNvzjjcyI1ZOUs6/AfYSDZBxZjmkIPFICnuu4/EBVefyBTsSAtKDVpt/lOY1ZgAGppThoSOn+NdO2YOlgIeEnh0QCTi3PYoNwYIoPfW5YRpF0MhhrcMKu0af6Qs7BVMqMI6RjuQG/yabJYXZzKMQOok3MlT5cjQWHM0+NYtM+gAsdyUNM1pp5kybOp/H03cEVoP3Ysdb9TooDHaEMb9GX7ZBzp3NFwf4lYHSDh7BqOSwtMc/rv/xaFohzEKsSPwHrqAK4lAoj7QK2gddjrCJtlBnPF7vAm42JkSQPODEgthoaw9/TeXFx2S9QFoGNKImjCVEjFz6HKM7B10Tv8MHpE54DFNL017mOLh8e85gqBZ9BQHH1a8NOA0ESGqjIwUT1QNtcL5ZvJ35GjSTDB1mChYgqNsWJxJA8/INtKBAnuB+tYIiN0ueymXJsYqdDoUxrzgaKyxRgexDSQt8iLNd+d/W8MXrq+Xx5MdJoceZ8bDuIdpFJNxKAJV6PZozNz4UVg3mKJAdWO9xGyOYo6Q7ofHx4icQBDfDZq6W1hgww0Boh8GF0ssUDYii9sTeGgO6DA/prhk8NSlzoaPsStuTTdjw3FQXgi5HlYjoN86RP/QigkRTvSbetXXr4/aH37jjf63f/eP6qg0/VLCZt889CMfNXKBGAxQyB7TTQ4bBMclWqE3F1QuvjiYmXRSwpB5ZU11Y4tmiuRxXFzMUEChvR3G3vSFjAfCVLchA4jQ4skieVuIm+u4WQvKfuGAK5LVzVlrF+KbtqF3SDt89bvRXWhiNI7spczURUxdhnE23axEO5BhIkNQdK+KC9oICs+JQUhpvQ0X2EO26avZcpsezqmno6w3THA4odjzVRX6CahJGKU0GH3M0BB3Vaezg6HJWMSAHIMH290su07PD6HHgQ6Szro0ZEGNppB4SWQUGxRD6ENqnVqK9Js1RgsNClblJdSX2lT47+/kB3Iq4FuIlpLA6tF/7tt3KNiV7vc3U4rXBXpVosFaEvQtMYjYyK6yiQ5NBJNP0GImrxQXaE5qT88ZXlAAt+Vq2gtU5W4clEET55B1HVNr2nrlyKM5z5LUmZjTe6fshJY2U4Z+r0JvDMUu4o/QVBc7uq6g0GOyBMpaJ5NjNdK2tYMsyGyPS2uS62R0H+ptqSan+WzCrMF0+Qe7JaMBh6KZ2/EVd8DJRlMUhbxLEM+FoUKe6VKF4YQDuTF/cdYU50KmKh9UFGd1c+XJPjirCeY7uYFxOXHBdnOhmUywgiEhcRy7phkEijQBzkhybVtfROwb4ltYl0V6uOYu0OosWFKaTJ6ko4m/dej9KLZvpg6icymbk2noZRVnHBo2RP9IATh7MEW5vV4dRv/p8yUML1jCON4Wqe4DsofJaNDlHNFNDAm+PuW6j9Ank6AtTxiodLo8o53lJbM+QIH4PqAyJ83jmymXRdE6biOtv6qASosTKiT4jCxCvhdxBUSEYDTTheviMSEtWzadk4TV8w4SLK3Y5Ogk19DmHGgVtCbuNBx2ARLzLIptzmGoWy4weO/Qjuc4Y6/3q8rm0TEQmWMhMA7JQj9cPxm5HXHyJKZm/GY6G00Q73ucez1eoPzSzIdlPnvSsQM2VurCQRVHvpV/c18MStAw17kG7vykdY4ibpU2u5uicQGpjvznxhmADGwYZKzT1dmw3B9QxHACZZpMcU3uWF48ejA8vH3zesBxmKFgkcMmKXwemXJlQxlyFEt/FzqHaYT9caA7090NLec/NFm8mTEtMwtmSfT8VOh9yHxGG3UL1n3kV7q+oNRwYIGbeIYxWOnsO4Psm74+ZXp5J2d3V0XUiFktm7rZ1YDRNwyJlp1GJnTSBBhww0B4s5N2kpp+Sh3AgNp+BBSUts1fVOeb2jBZt4xh5HmC5FnHHrQ6o3X7am1yqVW3m5P0Qn/nIQ5xPNAiqYNgGnHv4BAc9xxUf9AqMm+hvlobznHhQPrEZwh72eHjSIFwF/UVG2erGyFQraxVunaqcj4nZjHQ1QNNqebBTUm/ohWM4ZIdZ7m7kO6gDUcWgps9CLz3l7EQ7xOzCLmDC0Lqew/t7JRsJs6qtuJnBpKMjoxIEpoCmEA2fqQ2cUEcqJmbF9e0mH0Fgkn7AZpLHdehhyczmM1UPpi5gUFL0CLRUzJwoA6DiurWTkuxOiA+Ih5wSWeIQ2MG+hsAAZmDDORAntEGMjDahsnnC/EL9u5lqE1MFmY1zoUMii5oNmsEicBWnZWeTtpefjVaig4TYyTcupFTgVZFtAc0UOwRw8uC798cyBJxJ/gvRDAe6zv8KeYiUQlSzoAdB1UGMIwC03gvbogAbZBQ4VSLxIm7147hmUaGs8RHgbS6/sd4KQawfhf8O6MJOsyCPDSNxteonaM8oIkGldj1MAcSQ3fXtFEHG6AEpV145yB0K0edNYQ2+wNVRoNPPUntz4qixqQZ+wCOqN1hhDBjwV/jXxhnMeiP9AWGIEgW4ufZUOgjUx6aOHufRWUGFcZkMGLCcMn00YNNaBkDiP2RU87wIpBwfjh9AMPp0C/S67BofG1bFhigns3vGMbxC871in4pzPBgPjE4DJT6pwAAIABJREFUJaebiiLcYkEXkU9Ro1AH1GY/QCfmeaYq3bBDGQ+fl4w+xRGGwQIAcHCyDku4qqqdvyTcSAP/838aJgv3dF4hC/IjtuMDJ/T46pDYuTmkOaHJ8zQqDjQom6Z44rJqvWemL58+O3wW+2/E8X4pdelCCxoZJhcjByeLeGeayWXGqIwpVmj0rBtgwsjDZvLuC5V4hEYbDwaesLnEHyH3EYVBQctn/mhm/bkOGoonaQ2XAWYmHMLHBYJehI1Ko0amFnRP5y3GszJvmsmExasYmoTBD7Qwm/oCmzMtN8caKmPtggZq3YyW5KD0/gvyi5DeeZlEF0xq2jY0hyCJEwYKqYXEBvEPB1hzlD3B4MAD3QrXK1Nno//z5Bv3KZ455iDQTkAsyUKk6YyXiRtp6WaIKbGJOCAVZP2xmDw1C00kfw7NFnEXHCloWlgnLtDRqKaJ/vq//Wtd31/1x59/9uQ+5gf+GwIVBfX0vRDhqUxNmcDWaRwsOBvubevJkM0QksWyPgxcXjss39nYaJPwKV/1+PSkRwxzrp2Lfq9fu7PRKIbzalC0wxSJU4etwTqAgnl5uKg6Pej7y7thfcJtiZWIaTzmAiARTKELnZpKz48P+vZy1+CA+7DLZ+aCkynUu5aGY9/VPF7cABstw/yjf/eGD3dapsFhinSpStXPz0rROva9bt9eledn/fDbH/TL9xeju0wWHfC6rfrNX/2FLk2hP//6prdfX12M2Oia77wuqlIOFa4DCJe8O4pKKCEQhoh2SfT40Khc3vR4JoyZDNA9GtWtNEXM2om0V98VWue70UV6TPIlx3F1VAI0KcyGaBAu50J79YOjXHh+c8KaJOONQ68yQ6BuEs1brWzuI0MRBD1pbaWNuH6crnZpxcR9TKEVNqF9BPVOiAOAHgX1ZtF4pxgJa3mKXi42ml3W1W0GjaqsbaPx6u7XiBuBOkM8BS5vZ2ifXAQU8oiUQaS5GKEvE3gfrnLp+bOS9aZ1mLTiKDhiyrL4rGIgs+eL3YzT8mRKYIYrLvrGbDSllPdPUfqUT6a71iDIDN3nTcSuon2jSEgLXD5DGgCaRnROVXOWlXoic5IpLbqoPdz4lgTH0yLyYedUU9oqmQc9PpQ6X8j43exwaUUPZh1ohfNcry83PTz9qDJ59XuCDv30+NWNGQi8ixzSB9NCtw63PxBs7oFKb927/7mDhQmNv6PrDkQw2Xtlzck0P9AaJpzQC2mS+E+0pf1Yqqkik2sY3+34DD1yXiJ77Omx1etrRC8xzLo8NaF9y2rjZFBNy/xZGdop0MXspO+/dPrhR9B5mjIGnkxqyQYNRIgGsWnOulykpePewChp1dfnHzUtdw19ob/5L3/U06dc/+53Jw821v1BbUWbcA3K0JzrNtyk6uyzi7xbhoM0XllSKa8xekqMaJLzuq2D5nvns2W2VrfVneFE86gkq3S7fbM7b6hFEr9T8MnrOKoq0RfixLsqx7SqaJXvUN4mvV9HN01E1TxdEr2+/6J+AIWpNBG0Xp59VicMYLbFVOzXgaHJpOfLWR0OxvNo5gUsgqJ88tALd93zqVXXj0a4YSTQ2Fl/dB/cwIDo7yCN26Pu17hLkuXdrIkbZyY0LCGRIAIh1Qt//+m3vvOm7t1MBPL4GNdyHr53TNjR1DN0Y1uxKV5cIKLvXCZM4tAYvzsSA5YDQ77bDRMfmsjIObv2q+rqScn8pgUd6F7r5QqtsVRaJNrvV6WnSms3u4m9oh2b3nz2o8X7dKn06zUy2NBJQl2liSi2zmYtrlPs1Iu2FvO+KGrRSv3YjvrNX7T623/e9TLC6KKIvutUlc5VhbYInxMzOCjD1jg53wExRjBhaDrsbMo/OyhK1oPZrZOLezHqgCvluQ5nekseCJzf2P/8ltBy52UUsaCw7EObzTAMp8Aka86FIHuAhufI3t0H65OZuVLEMoQuFwy0GErTQGea8lU1Lr7J3dps3nW1DZZW9Lw7+75RvDKorLVho4lBFudAmjreA+ZMg8v7Mvqs52Tx8B6qa/7gxrJ0puWmoTkbLa6mUUN/t6SCbEjMmdwK2ycx1TCGVpb3EwM76koaHIYDuJBuRsiwTPqIHHCgFwW/pVZxcxKNYkM60GeqFJo0aiCafyOV5H5Gdp+lPnbsp8gfleNOS5NkfeamOxKiFP8LBnqYmzGsj0ENwwRYL84h9zNkWO620wHuILUMLskErfdU57oUtjIMZmBCrCuIJnXLwZqELVQW6q43D2mZ0sIkslGRAYxAc60WBEgxzdj25tZ1wlJL67P131yBoOaW6sDIcMNIjRtNAVR7Bh0OyYDV5KiGS7B65kF9Xqvmu69vEjIImHQgXHgmmP0CwwI6Olxw7i+GRasH4fZLQVdIjY6RoaMmOAdiIMXdzbtgAO2A+w3XdgxheAczygI3ks6wVB8ILFFl3DCgnPNiRBoDRHTtEUuxOE+xMnBOXUWDwWaajRqjXzRDieGD0fzdgwhGUfs4xP4tWg+h9+keDD4aaI+XpAF9NPvCdFfeb+ohewjowuEUUy/AEtOpPQQKyZ1vhSO1gn7GLMEjR9OBbDTTjhqZlbuHSw5TpMwaad4SK95xHAy98GEYJ+eIjphGwpac8Pfgri58V0cvwbeCLbqYqeTBA8/bwZ+sojAddQPpzWODmLjE3JT4G8QX8LTnCGK3i+qB2gVSGBEPFm6aoPwRgAk1KxwH4fhjcEIMBdMlXEz7291caKNsZvKE05EpdhjI2FAHDWAU+oav0fDR+LgbRoeA6xvHD4d4ZLDBjXaepOm0bNRw3ERLGahZTC3oqIHH/23z6DgBoGPz08NFlgYuEAeGovCJOURiEsmLJvydvxf3U+OrTHpoPB08C7UiAlRxi/VE0ZOKQEC5Q0fr/4K2a00ndBLMgw79qd1ReeYVMSeRJ7Oj00mZRqGxwfgi05nCEqemAY3LkQlpY5k6Mj59cLCQobNxkOBQGplOfBdz1f0O49Wj/aDwiNgTDo0j0csaWT5SOOGBnv2H//F/0u//7h/08u07kLZOdWvTmedPz/qP//F/1f/5v/9v+od//IMpo57gcT3396Dcmeseukx+BujDydTGQLcpiJdic/YiWp4epI/w+ibRQIi8HVh55iH2xUYfbI+JoxFAmnhPc91ChqU8TgpHzqcn3QSiB7Xbhb7dJU0fiEOStRXIOA6bsTe4yJ/qcOm8dmRzRsNycQYm1uC70rrxNAeaBz9/RWTNGmIoAJ2a9YaxRx204Nvbm00oyudnT+i6VyI+VqXtRT/97nd6+fmftby/RewLG79p9fUvf+P8uNsd1LeLbKqZSIig5tYl08tSJ3QwyBZAcKBwi7DpaJ5Pp0Q/PSamOkEFgW5HwDHxLCU3tGMQINLXjhcAGezvo+mOpmIUn+0WSrzCqU6dw3cdQTPCavrSJEaMh61RB6pN/iNFjukpaPF4vJWGadVDHXlY/f1qAwl0S6AD4fDO3uxUlIvNMBDHz2uhUwFlBQMczLJmvfcRFg0NiONzNkKxaezJ5evsVsZmnQfoKewPkMrFk3KKwnWAJuX+0AY3Nh4gQqJtPRmFZgUVZulhIUD1i4sHahJnSFORbcv0k9ss1ekThQFuiKPaNlNDhlY3Wi9qvSTGFhNxOLseLzSRsDcG5RmGSanK8ye7cLLwihJqcGXt5bldTCkq681UXLQiIM2mX1FsJq2pRueni8YpU5m9+L0ytddea5x4r1CHVr/rcSMv8tHmRkQ12CWPphqq7t5bG2faEjEs0zfN90nN42e7IUPfY6Jsg4yk10Dj3U9GEZMWd+1RLcjXVut2fffUvcwPOi16EsyvBr5H4Wf7Fz9+0fu3n5XzuebQ7EAhB+Vlskoj6Ak67oElF16pP/yx06fPoPURGD7v2JrjMN3bXAo0Fr0tNGAiLfjOaR6FtmNnbrO+/fmqx6ezLucHv6+pYD+gXVxMf3yqsaYvrUekKa5PuEtyjoXLJgPKLas9mCuzyoUswHqWv3kQx7mO5gQ33QkHyBlDDy5yDEhGa9X4jtCvGdyQhWxdUHlyMdaS6ZpiGpao76CSMdUfTHdCew7SjckE/2KAtKLZoVAiPmdrD+MJmuEKbMlFGQt9TyqvYQZxIGvs0z//iha30qfPT7pOd/XvNxtt0aC0bW4zEYacpttyz7m4Bq3iAmyMTIzj3Wj7njwZuQTBB5E9nR40M0BeJt0HcuUo0yM3FRbasm9663q1zeH82i2q6tpD5MgrpkbIPKQaoLWDVK2Ja4zl9hIuzmi9rEskExQUnvcQiDjDhZ1agqaZv6uUnttStw7dfVDrOAP4fbxrim+odRS7ntJ7UB7ymHG467cX6fxc6fd/xnyosINlvnwnPM1FHoNu1i+aeQaAOcgr2cUwLfKLkVvT+smANF2THFIaIKalgKmhhXQjtq16rjE+i7oHhHRCETh1mrcwwyFGplxS3aDRT5PuNhHDpZZhiiewRhhBcvFBNe3OdEbAHWizeJtKp2N4DusKNCWFCswAdZyEzRnZtNzh1MOYQqHhAk0CJXGticxjfDPdknMHjWQxhfkV+zeSKmPwbgde6HwMd8kBJocTU5w91YmmHd0hTCizhIlSYH5W+D1T5yGL1s5gneaXZiSLxszmQVJlYs3RtDNgtXELekJYVtD3cAYNdltBcQZLLCscHeL64Yh9cPwJWjtoupwr/Fnov9RToKM0IrAkzDahTsL8C9SI+4h9GNoy7ijQYxrCcoNWDssNI7/N6LRZejQjya5TkevOdzRQEW0BwzqX8tSkPEcMJs3yYvgYCJWZblBITRFODNxAZWRo4KxoA6FR+zPEccdjA7Va8zYbAbMZppuIIxvTSLdsSkXOJE0RkRwY23AWeCdDK4b2bTnnkUt5mESaw2PX/GA5mSoJvZq1SM0M/ePIKY90BFBpWDKhFeZfxkhhi7mRQQKEAVGnDA2rnXx3R3vxaRzTwns3FIzZ0awRdNXGQcEY5DnxDvk8tF2scwAqu5uyo1wbYEYYEVVb1aji7MNwzFniwHpBj0aKZGdSegHvN5Y2vYPzMCJ+A2kH2CrNLSacNLE5Axn6EhpBnj1IP+gmddLmGI4zwAnnI5IlS7LQQIcxF1Q1Y+rcR6HnC3QVoAeGZ4mDO58jTEMdn8I9adotWtujgbRDcq8M9BQdJgh4hKgb1IFFYrosdUpdY69xUPRceXgXxsKym9URyHpAvNE9YAoTOZHxKo/pqTVlMaXh192Y7pvqutLT8ydrpr5/+xZh2jzEI++ErtvZhyyKA6kM7UW4+5msx6QbHjILzQGeh6snn5XmlweKI1GJIJRDOASjfPGM+BDrHsOm16GgNnBg+SXOuQQNtfMd3OhjShUX/h6UxpZGcdPSk2cV7q6m37oJDddYChtekF1hMQk4HI34riwam9ngYobdPr9nXRx38dGghRMUbk1HwWkjGxAExOIHHdRcEjRFHKDYZEdgKTS2nVP0aBaj3QHxxCWSgFHmmoGsOo7leE8UWHxnaxbs9gQyCRrmK9j/G72Q3zCbnk1swe5q455TXevzD5/0+vKq4XbTb//df63HL1/0t3/zN6YanC8nvf7yR12vNMo8A+gFTK4iFJz3y6wD8x2EIERAXLjIHW6eqN0mfXo+aa1Pev32ontH84zhCtPWLWg4oba0Ixsbz/MSplvR6ZouhCkG2hEou5HXA/pBHhNNdFi5s5l5J/Zu9dAioH+HVkODHvkzh5DYdCIocY3zd67vd3+3E5lKIJ9MmI/8S9YRetEWG3nW8TzoAhpcNw7Bfn4Cedv8/TgQylPjpmkZuWjJM6318Pyg8e1Vy/1mtzpTgXG5hJcPKnnoDGimdzOpnWvh3DwGF24SoHG4IcOlN9MJhgAN5Trr8aH2RUtjzCSbPM68TqyPBSGpGpoAMudmxw4wYafYowjBVS7JoTY5NVTPXz5pnVb9+vLiiwJ0zaYaRWNbeicumb7NmDNoKSApUOG+tJuHArfraM2e9dK2ZKepJ3+O5x+RDIyfj2hd0xW5AEeiPkYQIehi6CzCyGvaFt17u00EHc/a48hZchYtE2TC18k38gAls57VFBMmzFzkRqBBuinAoHvj1Mfw6HCLdcGaO5fPekKud7ShT5Wp4+UymTqZlInO5AtCpcQIKFn1fl0cXwOV0uZMfA7oQd6npfWSVdPq1DYunBhyNQ35tOzR0oU1lCreHY6pNL7LmGmg9yCCJQddntXitstnYoiV0wjelTIl9hBw0anGPObuqAY0Q+ik+U5oD8c+bOYD8eByiWEQTMfSlCRcpilGiQChjABtPgfVh3UyvtuxkWkzOprnE9EsaEewwtjUXe9GADBLYBAzju8xlSX2gOYMDQjXu9ETTJ5gtBAFhFlrrr//57uNmQhwtyU69DrOZGj3RkBylcQ3DFCLib9gar+p624q2osvUIaB6OnylXdVKKtPfi40EPNS61yPur3hTkwjt+vh4Ysn6mhxaVy/Xwd9/vIUTtAMZDRYF5UWg4qs8rqAocEZUNSti2+0ci67MHfhzktotNG90zwxSMi05Sc/d2KPpA51u/YVl93MjrlYGqJxzJLBJkWgpPxO63IohihOTRdMdapmjf0t4hMID8/QK7pstkOtWc84ZK6tWtgI06DrhLNo6vzZYew8PLvR2IPuofemCEKf04cGmEaH1ctZk4KA4fVFccsZg8sfw2Pr9Tfd6DHR/UHPY8oOE2jfdCP2JD/7nCdDEl036DXRI1augPiwPxkkr6m2nAHX5EaXAStlNmceyMf0PmmwIiQM7Fi71gfjj4AZzylXMvWaGQ4kqWmoDLIT+wcgX4gCnfvCchGb/UVuNPfr57pUUe263THmYbiF3wB1SK6evUXcgQ3HMMOYjWbx3+0STnMP6jPT9M6qQQpAeaktDBHhlIxRDPUIkzR5UMowCMohqL6NcVJaPpobTLUyDyaQj+Bw22+lzy87He9D6JgoMClMGdiCzs04VoYWjaZlSHO13mvIDTj70daeXUt1CNPTRBfQZwryWbozAM9Lo5GwfmacQNElTty5GEtxD+1GGN93YjLCkIVBDHseFAfHUqiWuHVSQDuHj9ANohVYB1B8QXIwHHRUXGT1MTI11Q8tKBRWmiLLsHAS5b5c1aQRjcCaZD9QlBMTZvDiyK+cQD5xYLVDKsh2a62sGSjboIHMUg8nJt+lzNwdSefGjoYSqVAEtNMwFuxh1yNRY3F3DIATlCbkPlvWQVpBmJ9kZNLWjaYOthUV2BR3GesjKx3/AV2Yuhb0lCvUzBI2bdn49+Q27jr0y/yq9WZQ4YO1BwiCBjVUhPzsMOexM7zXd0g8bFTi5oTnM1u/yH2GsQ81IcY/GdMePiUHorV8IdOK8QrutBiNhY+HdY+OLDKm66aUeoqhQdzqm3KAERoySzSo8zgHpbnKlXFPU7sCGEBdpeYrMmWwxEAyZ9x5zZcMt/doXsI4yGzyXDmOt1BlrSHluzs9OZpdzgRz1sOXxXaLpDgc0R2XItFjleiPrzE0O4w13APw81YSISwjiFRQ577z/dyjLMptkBO16tEHh+Gom2fqbFxyYVPRz4Au5+HGi/zmqOVpIjseMWhtzDiixnVbhpkfAz40q8SwMCiOrE57t9SNqrrQxAD3YOb53eAlgzHPPjnew7ISEE16FkxEeZ/+jYEm2rDRGmHnj9a7L3cmYg64/KCwBoT//3dcjUYxpHkfCFVQrTzxPJy6PtxZTckBpWtaffry2YXIy7dvnmTDK48/ExxlljubmgbQE02yFHlAUDDsLCVP6QwPH8ghCIZF28cXovkkK6t/ez2a2hAbG3+jWGsa5mDqru92JcTS3hEmNHaHeBm6kMXK1muGgL0gP6s96f3tLSgB/vWD52sZGxQkFtsREeHxDLTPylNOYG+Hhh6hs15EFOY8QzRjzpEMLjCoFDpM3BWZXlA0MY3yAmJx8H/w6D29oXikICR+BLQzMVLpvgn9lS+gMJkxosuW9mcNExz/XRYcx8KzQ5ONKz7clyJEnMaKT2oDJA8qg1P/+PDsEPaqSnU5YXSR6Iff/Kg///KLfv75j57c8y82NsWbL2AEfbZV5nMf6wgazRQxJg/FrK9NrhvZYsuq5yrT08NFY9PqT79cNdzfjfhw6bILcM9EUxGWw5G3E2knMVWzG1vTuJC4vr4dBjeBqvmAgX5sK2ViBVr193ugTMdhxgFEoQpaw7Sed2AOPhmYRa6Hh9amD30XmZ8tFDvoYQiv68oIs9fHNOpU1EYIe6IAEIvRjGalHprEMQ38/d+/XT1phS7AyjXdgL1Q1b4o0TQwzaSJ62dyMkGhcW4LvQfNFo0LjQPvA0oSRyVREtDJeIG9g2Bxkg3nUzK00JtUTK1bROloiFOV+GsdzsttHVq5qqJAbT2V3Me7Why9MvLloPttuk2Tvvz2v9Iv//hPnuAXda4iGXR9HVScL0adMLmxPTqzQtgideFQe7Qu+YwNeDRlXHBMANMC/V9Q+dhn6KJxhWWfYFqBsyLFtd8RDbIpSRTH2HAjpmezrrp1qdY83hdDgZ1BlulK0PxC98R75+JO6sJ0Oi7WwSIymi7oLZPpZYx4nJZWoP2LEGUCnzGYYB3i3sn0tqzDDe7p1CiZ7qoYSEFlx2GORh0NIZdeVqrNyHxMldWcY2EFzxbiSeA4e35odDpV6sfOiBc054QYhS3XgFYQc55kE380rQs7UoLKnJrCBgigeDaqMPkm9iR0/A/DKxytmerOWzilRm0weTDHMIPp6p6e1PXftTE0yKCdcopQuA/WmGDpXmzvYXOe/aCi2dXfuPRBCnrdrr2ReYzHvp6hrKJLRStyBNnvWPNT9KKthnp20usrlNRZVQvNcTC97Xx5JKXRw5+1H3WqUv38512PX2gMKQBqo2no2XJimZxjDCodToqgcrMdkhmIlOp3Ijigq01KiCjBJACMpf2kS0HR0WndLuqGm2OfKLoxZkCrxAgL3SzPsVsq63JxcuX88mlutImhS5hnxTYMdspGs189a/VghKgUaHGgbDAHoDlHTuYOpZqBbEfkCZf3CR5uaGJA6G37Hpm+WQLSf1UJ3aqiCK5V5AyroD+hykSTejUiSqFSnzDgwTEchffobNHQBaL/zdV3naaJiJyIqTAparjaaKlsWufBMaTiYOb3MeD1PZozWGLtgJSD1EPXRPeYWhMLzZGCaRwCAbVMxTorpJVo70J/3RPDQcHrCKaIJPUEnRNkoW6IDDmQpMyoJlEVkWVsnRyNIEgWOucJM6LVFLseFa7PWQY/pZGm+wA1Mw/XRxa0Xd5BBFKjvVTsDKhBBezEyH25bpYB2BGSTOMt3E7D1bHxwJempQddEhRtiLFQFhk07c44nJB+bFBbF9Uwr7IYYloakzfWNNd2Vo9mhLqnSEufN+jSGWag8eZzBlWxit9LYU000la5SfLo+KPGw2F2WUx95FzC7ZaiGRQOUxdqA5pYZ7MupWquzVyqKEaTXGOGCQeGbDwPtIp8kEIV69gFOyjZ4R5sVC9QQJ7LmymYYcwISj8Rz+IYHGiVnHucnybf+VwON2CwUuJMVpVL53fnjD2aARhmvItDC4sj6sSUGX2qcx53fX0q7bx9v08q2St8ZhpPO5Jg9ohggqJ5ssutNWLFyTVLyF1GzRlnXdQewA/sOxrQubgoHW4eCEFV5O/me8TwnTi2w5iIRop1624xGjuem50W3PQlSm0yh0OoDT8Ox1ZM7uBBhq/IlFVBoYW2aao6+yLMpiKvMjIPfYMDBuM+fHh3mJXhdo0mNLSRQYhGSwjlNM5lmAPkd/pnBPwQJn38bBoelJ/4o9jNNzTFdvIFpSfH9HiOnI8M91eYdZw59BkMa1lzGDnZ8Ci0gHnemMZpVlyaexjIuQVRgnrYn5KhgR1PAwgyS5GaxXl7hsPCkd4231A0+a7sLfI2F+sa6S/KdHMESmg5RyVotvNoJDFysvcLdzj7hPsZOnEu59h6KGqTIM4ZBgf4rGQqhi6MWF3P83MCaWIwBF3cP8v7GkZlav0iFFniV1jDzli0YecRf8g+tPNtyALtu0bry/3BcvB0AKYWA+BgPjIIRK5l5/6sNlXcPVWx63RqzFzhjIAZUQEoWTPLGYue+kCGD/9h91Y27eOujWE8f5cHKlVBrFC+Ww9kKDw0je6u3R8dzpleAB+NYpzKhkwP7aQnFD5II27jw8n1g4aJxgAdDwc5v8bE1DlVNEEYjV9OLsiHGQpVwM8UJ5eyNe0j5CGJbhhZoEPhn9hRKBy/bHUNReTgB2PDX1tDuBh5AA26PF6MMOD9hx5q6N9UFa1fyryS61W6MXMmJNuFAPXTycY7N+vrdiNvFAMsCNg+JnH6AIQmSW4UCyC6dLIRm7r1YieTxyJUUL2jafS0xiJpNnc4KwbJMoJSXURBi0V7iRPY4ZxmBukB+toQhqaTRoWAehpbozKhUTxMy46g5BgIUBCbHmCnNM6v1aYXLEwOO8Lkoe1SXPlwZFpmRBTL5MOKHv1lUTp2IMS4ICetQ7Sn27ujMxCw8wxDJsvFP4f7IPQJ6H9QKtCEeMgDNZHGctGlKfVo0wNyrLi8UO+hwcuVToOL5r6H0gb1ATcv3E5jCsoTpNniGWIAxOgL/ZSnocMQgwILg5m08xzh+0czyVTcOZjLbFe60MHw50vTuWzdDFm6yJXXuMJxmdMk5h4AYODhy6IHJWNSR/Nwsm7ThwyTHOgxxDuYHs1kCf58oWqd9flTo7I96c+/dqaweKjgQg0dXennPYOuY7yAPiMlcmK39pKL9pnLjikq7oXoJd57u+1SiPiz2qp7se7J+gh64NkdjGMg2m1Rm856fGIiy1SMzLRRXz89uYgyXXpLdDqlGqZM/TApn26mrO6Xz8qXq9rm5HDuxx9/q7/9z/9ZbVvp9FCq0k23666xbFQeeV/oqtomdVEEQsn0zW4vXGb3AAAgAElEQVS5DsIOUwiaNRYQFw1TMBBPmj9c6aaRwPZJ95mtmXtPo4kEObH7NgYoy6CyfhBJBVB5r9fFTpbs34mGkA1iChZuxxT6TM7Dkp7GF3OCcDcL7SZmWjTn0chSyPFeYC+ge0z1+YdHJUQdvN/VOY8pLm+osZdPrTSSR0ahjnYAKiv4EchVpfz8oHp9Mz0rb2AsoHjZ/fmNrCe4uRJHEXlgIJQ0m1A3WcuzRj0/UEhFhmmcr6m1Hg3ZgHnnrF2aJXRSPBMoTdBy04WBGiVC5aD5roO6SCOZ2kQGBMu7avhu/du9f1VWPPnXOC4d01xevJ84daDdJdXZutIG99Ch1FpeNN5f1b2+6tPXJ137SQ8NE+7IPqVZoRGHKmrdYN+qKkGSKhdt6JDLrInc2WXR+fFRw/Tu3Es0JejL//TnVU9fWtUsboZmIEoL+q9MNVrUlb1JwZzp1mHYEo5z/P4h+azzGROlWct2N+LrQWJSq8nQxM6q0idP/YlqsMk1ehy1atJ3nYvdYe+TSp2xT8dt9KDDrWtPSpmfIWg/wy435jifgkIUrQcDFED3OzTHxg7eRcHZBU013FqZ1KOpct4uRalN4ULz/Ga9IgO63kPX93XUySYRgFLIJ6SX66TLCa0SkShofHvNA7Eb4fJoNhful6a2M2mG7kRTvEg3iv3IL8NE49Ke9Ot77yHaukSOaa7O9N5h6sJAx3cW34+IKoaW7OtJfU8xdRQl97tmUrVrKOYRgE3Dg1RDZFJaLnK4oG88m9r3Co6jDL0mHH/RUldxV0x0iB4s1drH1ffI8arUwcJPE41dOCYOyckMjpZaFHLuPFr3DyWWMwiDHQZDmH1RQhecDQwnYOEsiS41xl8U0ZtqWDNvV98ZDCMtTNn58+E8zMDrbjfnWgWFqE21iHMAbYRmGFQ1EEbuadwjPfL1vgS5C/oziDt5ihS/1CQdtU6R6VMb0TRdTx0WDq5BET38GspnrfM1kAqYT845RAs3mkZPQwByyT8HeYACzlBtcgYcbqkXlRvrnp+Nb8MRYbXezPoA2WWuSlZj6OhAGtFu0ijTtIap376gC5zUT7nzh0NfiAMx7BiGLF0My3neFNIeTICwMwpnB9VupKgTOTs5n5ciUU2+L4Yr3FOuKyPahLsP52JyVJ++POqXP3zT0ncePIlhr3O8DxkU7t47dOJA5V0vHSgYPSbnG66xvH9+AhRS4kZ4Y1CWyVskrxIto9e7GWxo/ci4jmYktK+pc6rdfLFfMdiBvkuTgYM0A5mcIRr37qa1aPUpm9UtvYdFGW7sVWtpDGcUQ8HHSy0qjffvf5KK56hTGQQCFsA0YWBjuiqDinChd9yR2SwAXaxpHGUx+wNz4zbgLvKUI85TaPdTF0iaDaZCCwfLesHPgbOVYcgWEREgWklKoxt5gmQWpjSgNC1F7egV6m3PaWjuQMZzzNrI18S4E0plphV6+210nWwqJrTPw8eCusCOr7AT7esdFEvYEAAB2Rn606ppWDXRtILwOQ5mV3NCtpGa1usBI+cd33ljjIZ5JY0cdGjuQjSdvet1IlRc10LZZhLPOcsQO8Fhf9BMtoYdj0FogymVMIQ4TGrcAtrQKFgMbiDJuF169wp4quAT4SQ8O8UeUYV27I4MS4boNgc1AR10HBQ5/F1sDknyBffMCqsq+jpYRPZ7dVFS+Vy0znMg6qowrZe9EDmcixlYUGtD8xh+BmHQRCZqaL6SklRsQ/AxgPhAHCMs81/RxRB0fmQ+fjSXH/TV+N+eCdou+MMohRcVdBYKfhsw8GCdHRiulywI5bXd8qw1cm/IRAutJKnY0bTwAdlMHCzWSNL4eNEclylNnCeUo3LQGkPviQZcRXfp0/OzDwTeBxf1MPcOKGXqCUUHlJTvyJSUxoUpJkUYwvMOBNA0WdxeIwPS/+f8M4oybJ3nmLrSuBx6Olvi8t0pfg80LtDag8d9OMJaSO3DJqJOaKSB9hle8EzNXWciTH6OKX3hJOa8v+NF+nlBPzU2bW6tcjRgaKTgPh+OqFx43tw0YBOB1oSxemZjlO4vfvOjfv32zYWMaXwUh9Y/MImQG22s6jGVQX/QVpF3x9T8jBPg/ao//PzN0wqbElEQmAKE5i042TwnJiQg1uHTERx4NB9JuejctrpAG7bFcqfvc4SZU8h9eSr0cgV5XLWVUBZpzmn45uBkM1U+8kzR3ULz7O+dm3/rPLOg9rjoniIcHVG4w8pZM3xG0CO7wiHIr91Ast5YvxwmIA/RnmP4U3rwEhEsfM670S2oAtBfTXeiZ3EmWUwPoc/ZFXdbdMPVDhrZPEWW2flJj+dK0+2uF+iqHG6e9iXqyW+cCYnfHZ6cVyfnLJ6T0ghgAT00qfUOGjq86YKQvS6tPWISDK2apgBtr78DlBJcXPNd2UsgWO1DRFBgkLN0ix4epbL94rwrinfbPq8YJvVqs8WT99t+VptP6tegZ/z027/Q2+ur3t7ujpjI9KoFF08H+jGs4Pmjn3pTkzV6uvC/Q+Sf7KOzuhxWbvev3JmXmLqwTx0LMNAMgvJyntDw8G4XnT6d9fo2a7DzrhWryjAt6eU1QCwJBVgED+OMNjtSJLfFO+87tNU+gK39ybTkF600Oda4pmqFM1qmuzNTY8/ZK2+VmnNkN+YUlegHbN4066nZnUXHZ8IMo22hIs06NeEQy4ADlJAMzAoTrLpSzfBh6vTjD421pdPERUDmIGuNvTg4S45inFys54evNuiw8VWa6IczNviJxuyiunzQvl69hiiUoeTTpPTTW5xr6ckxEU8PJ2XZVcmc6X2S5vTsfZWvb0ad7aI49F4DefmgX17R7Ujn8ylcO0EFdhCCoBbyNOukdWB4n55Nz8q6n/X5addrT1A2TQA6dtaFreGUbWQ5ouOmyYaESWwFCBJOoEHrxvRizxuVea+2LsOgaGt16zv95VeMku7CKqFwMVbqPmPWxp+LTOAvDxe9vn13BBCFU1WXmtOTtb3npnHBma3QaU9uKDHsYpq+LoMeTs1RaDCIOWkDLRygDufaS9xLO1U0BxQhNLDjriFZ9HR61Da82C3VEVWr1PXQfmEfY5jBMA0KbSstmG2w70+qyNzbb6qrz0aZ+uGmBlTLGptKxfzNiNZtqtVZe9ObAkpB/oAREjrEDlfWXN/7THVe64QBzvTmcyHNnzwoCT17o3v3zW5/fBZy4EDXKIahkqnv7ZSbt88ayKzMWmtbt+trUPnyWsPM4OYabAAQ36IKbas1i6UuNDkT99dNIxRrqNJQGQ+3QOc774Xe399VPD35PkXnRwHn/LENqjuZkIO2EToXumDicvg54T44wTpY3sxu6JdSM5+FIOiCOwtKH3E0z/r5lYE1WjsGUnebwUAB7WlmKNP8XMJ4zWe5pT6z9gwtNNR8TL1uRma5F1/fg1LMHUTLaY3aBtKCsywF2dkIDFRPzIhq61IjboxmB70e2cNDCbWRYTP6SwY9hJpP2vn80FDnSQ+EmtNAwWeHLJ6uenioTP9HrsAA2HILkMKxV4/2EtobgNgU2vO0rIzm+8wrkSiAEOMyCdWPcyEc8dFzX5ddDRFM9qAADauc2az5jpI2Qsupn9BnwxhBK5+QrZuoyaRxHzRM6EWhY2PMQaEceXUDDYUzFxnkwbACQeKeOByTqcfWKdyXaeJpdrJaFU0CcSQAHGiOYTTtq8bkpHq+aYA6DrKrQb/7b36nbS716x9+7z2F1sxN4Q6NmFqSoh/z5DUcjmG6YObCM9+CRRQuszQKlRtAqIE8fT4PzrnjikaOowxpDbUhCP9kR1sr+fZFN/b7jJwISQdxEqxBmoDctF2zwMjahDbc31wqss8eSlD9ScOK1hy6NOdOH2ykmuG99HofNXRX/ND9fRgYU1PZ2Id9NXXOIzU7Y+oi0szZ1UwsTjG0sQwI9BfNIbnfF91eO90MHqwqGdabzR1OvJz7zjs/JFAmfibkulMfI5lvlA5v4eiMlMQAVWbpFfc3ub73KSRNnP9Eh5iG6diT2Sgz6F7lKInV6GGRYLwTII1NUtEC0zsZkQVF9Jby98LwijOeBg4YBtdoGmMGE2nTuu4C0OgxWuKfIa3inHUjg/axFvYPfiY0s/wzfgZDXJQjvIceLTv7dVUFkMX5Dj3fDBnOxdyxIcFqBEgCaQW4YHBKk80zj0xH7g3q5PrU6DoM2u6D0gaZDc8HM58wCQRM4fywBAtTT1iEALJFRLZg7oXWObPa5shQPTxgQD6dGIBJ5xHVwwG+ZpVdamkaLfvIK8sDDB6xRo+8UEeAcS5wLxdFvdNJ03eY8sdxxPQ6yLW+yIPeeWTp2ajzCFT/Nw1m5LaFNUn8K/i/bk1SMs+4IPl7+bX4u00ddJOFQcwB34PEmWIZ4faI5N26OnKBaQtcYQcV+adADTGaxaECJYnfTFNq+/7QtPDCPj89uwHg9xOXwEUDnxgtDpvr8XLxQUuuGYvEkSXmCXMoglCR4TdHDMghpHc3fjizUeyG/JFVwM/OjIgYGjY1GIpITBGt30QXiX7Cdr/RvftFOyPGRMzgGR+OsSOTYecagVBzSUeuC2cOG8XOVAZXgrfNzwsiQ2RLgUo4buBwQ7PmkAaaRRYLwYjuB+/5g5ZstNkc76A2Ow/VFvTR/Idm1fMJ052gtHXvt6AzHPlC5BAChTu6guLaSCmNVwjMHRbuRUp8BkHKiOZBVlMH3L8PUBbRPjAZ3DX2EZYOpxvdiPP/uLNNVYIyEwMHi5UdfQQFMrSiFmU7bwst7YG0g/QQ/3Kg6DTLUAxNPWXKA8xyILaerGpXe8a0KPjqFGwjpkqYk5CJ2OT6/HDW671zcwPNx+ifbc+ZYqd6sICbSzP0PqyfgWHLudWXU6301Or7ry8eGsQtteuZgO77LUyeHp5NJ2OaHYOpXYRoQNe8UuSZDhzDFlxfQcGieInpU4UDHggmFznorhJd8l5fvxJmn6veOcyZrueqz4+eBhMVcZso6DEISXSpCrXF6rzCLGv0cpvUVpl+89svervf9PYymp5a5qOuXVgaexqGvgUaZ0o4c6FzE88ard+0Bho2cvuwTyki1sHmFsu0q4cCtDJcYcoLHYY9grZ2UlPmernLBTwHDW0kuYTTMDsWwc60nAmQCByUzuyKvEwobyb0mO5H9AqFHc6N7EfoT835pP4a74JlhDEHa58DH6QWc6G6wcSAeSBh5xF7wqurS3LwzjbBYHrIr5foRXEipPgk6LqcYggAGsJUlWl4XtnspRC/FkwAm0FgHEHzRYYmzrUw63yAR75dkk96Qh+Ftm3LVZ9qNRXDtV5t2drYhu8OFQkqIgUFiOSOPRVa1sOkJStPqtNOtzukq6DC4R7X8FwwfUHfA8qBdur+bpR3SJ78vYmzyeqLdVVQR8vyojU96bz/oqZa9d7d/N5oKqeZKIY3q6GZFONmSqMCzdOnGNEsvB8KwgynbWiIMaWlACnSSu9rq7oCn7iH0YvPrNwZsyAc4dwqTbdXfX5iKo6JDGe09Hpd1D482NAFys+pZQo9qUpblQWXPcPNRPfx5oIUMwUbX1G0MgwSPyMyRGmciE9Ai+2MzC2P/N4VBgQrkpMO6ubdmmwm6ZeHk+8200Chg6d3U67GnmERF3etEqTfptXRZJQ8E2vButDnJZleh9DrQXmFibJ034zqEIOEuc0ADbEsHJnS325Gzi+XZ/VdRA6hvUURhE6TghCzNQLgmcJzdpZMy7t39TMR7hiqQN3iM00qeT449uVPStNew8DQg4KmEDG/sC14FtXlpH4AnXo1iZ2mwpRLsjqdRXqzXeEKajXuHk5SO2GWhTwHJ1aaiGEgT23UwKmH2Qz1A2f9sNnM6gJTdst17zYzl8gXrSvWcDBFOAOstcL0wsZYIEO0QomRY7T1dsjmeRZnnRjG0vDxMxn0LngSc3vhAL94jSag1m7+ifHhfA8Xc1gBY0KcUe3oGoZ/PEGociCdjgpA0gKezbG30bTDrMEYa1Sd1i5CGRChbwIF54qDSVNjzmLTGTTZoErh9G4qfrarX3I/X+sGaVKLVANGNnOvOo8AdRA3Bmpxx4dgzMWngfwYIpgaR7FxNBjm39McEcsBSg6CSo24wQaL4cZkZGdUkxeqk8W0dZyQHeuxH27tDN1tcseZSMZiNAZ8jgRNITpC39fUYUREheaacxa3ecfrHA6jPk9MOeY+C5p4RSNV5/r3//3/oL//h7/T7duv1jdyZtxtioQWM9xJQV9bzj4XXdQSMYvf5yvjAMd1UP9RH+DE7vw96KP2hqDxzU3TRS9PzQlOR/4jzRB1qPX1dqkNl1HXPgdzCqbXhI+Bnbrteep6KThq6DqRe4Ru3mtgxw037ncRl3Qg+/HZMeDKLVdiRI8REWeOcyyPVATQSxrfxEj+qpl7wbXnUZNvo55/85Mev/yo3/+/f2+PEJ514UxJGrygqlO7bLhDr33o/hh2w2iwIVOtGsfct3evM6pGaOTJymCGu/1iT4TeNHQa5PA4QPPrep8XADvI8TYw4IJ+WjCcxSWUz8+6t8QtVcqBw/vB/RqKOX8Ouih0Tu50Glaeo/1bGHiEDhYJCdp9zIasXYXubraiO80wJXK8HzUcwD9vCCnT4Q1yaBaNSP5/VL1ZkyT5ld13fN8icqmu7gYwmOGMSBpFmoxP0qM+vUyPepBRsjGZUbMCDaC7KiszY/HdXfY71xPQNIwcoLsrM8L9v9x7z+ZcePvgBxOHtYCzKQzBD+de6wcZ0IUjLRFF1N6wIwA0+R2g0rb8HHBe5nPBpiB9IbfuGZTb/RbgA33VHPX/brsI9haflxvuSGMwYs47iTrbbrAcO+6laGqjVkZnyplouV3V+GyjBwqTI7SVMXRwzc6Aqig7vGj9oIJuGJOCoLF+NJDxAz4aQ+t9Dj1S7LBo/tx0uIML5NENlZHLQD0w+uABh4ta0FL9cngRB7Wy4PLlQx5ZiNMRB2F0wA6wNGcsYD48KNdsxAhdmu1n+XeMdjLN4WVHYwaK5gxDc9sxS4nDFLdLPgcCY9MefRdHXIAflEXcR8in0cRoCPl+/FlD+ED81icA/EVDxUHOd6ZZdETKEehKIx6mQXwmDkMOETSS1PVMS8N8gc9ht1uEqkxVbeBkPo8LB/4d0A9z87lEaPppcPnP8SxoKj1hBfan0LXTaeRnGo0lBgVxNauWRcw7tXHOR5MbJj4RYhrP4oMD7QOOSQgua45QoQBprZPjUPwwSaJodxF4WP/a4hoEkIbcm+qwbOK75oUn3V2J01piqlndFLri6Hmf1TK9HqXbgIENbocEkuPoiilG0K640NEkmIaM45jRUgYAYRgQsw0KM9ANwueJmEjUPTz5Od9wmuSzHCZMTFFNqbFZQjjFNgXUzCeNOOJSnDIZvJOHVljzgiUzG5RGO2ifjaZ1Uj+CqNFMz3qsMOdpnfPo9Vd3ulzeXew+dmdVv/q1bpcXrVBg7Qo7KBlpwKFZT6YMkxOESx6HirVFuC5ilT5v6pLdWZp2/2T9GW0nUiPiTBpTaCgsI8trTqXHolDbMLXd9UPLnhjdoLPfcFjDBP3nPtbt5wc0MXno0R446Av1w6ymafTpt7/RLz/9pF8uV9PGmdKBxvni89OM/ZmmNz00D45uQWzPmhnwgSdEmX2POcISjS/TZwYw2ItzvfbkxmGtXlDsIDMKzS/UEzubzkSV0PSmznR0nloeqKDPN5tcwX6Auo4JRzhtUrhbzeEuMzOFy1No63LQKhQ2lqHoGNNGFU6piO/3Xc/P5HyO6m8x2GHwVGGUgVEOwxYc2JjiMtyiScF8JpNO0J0zEJ1CTY0+EdrbpBSjFwgizJQL4kY6D3i2jXzD2nMynDDrkqYLLimXHXuL2IbKempodFBXoeIzSAH51I6YvlaSTCrWXg+PpwiJXwimzjSM36ytJAKAAQG032QHbbrbdp34GoZtWd7FGYIjIc0eF29Sq8edtXvwPnfxY9OzUk17Vqc3Jfev1nl+naChE1pPwQf9P6y/nLt75PSaBm999KoCOlVCPMCsKsdDtPSFxp76dp/1q19/56gjJvpkJkJEOtWNLterXSFxci4TELpR61y4cHEYM1NqHAvRdK65p8jQ6W3CguMrg5gi133Y1dQ8Vwp4tFWziyGeP3EZjp+ZY9CF0ql0VuSiy4CxT6xLzr0ZOjRRMFCBfUkyFA0adZKfRKoc0/99/KauO+uyMNwKNBsqNfsztPBBYWvKR11uPxvho8GhOCbug/w1zkP+O9mDjDNAELgDKUBBJouWOBKYN5ENyjlpXk9eqB+JMcI1udZtgHnAMGfU1DO4IbsPt9HCxQ7vYVy5Qyie76YhQ23dMCBaOfNCC2mzk5V1BV0R/T3NEk8rV1k2emVIA624ynV/fwvTJg9UQj/vbGfMnbZU1zGMKTj7RmIsbMqFXorPGc7ZoHcXMnk39kvQCrkvnSvnwRnDYhhG5rNr8j7HPAydVmPWESheRcPHs0lTs0Z4ztZBGf2LRnM2ssxwutCQtqrne8TasGe54KkXoUtypqThwjrxnvmcPhcjesx5oUhXPDGgQKwjyNzIGY0M7567HtQiM8LncHmbTCH9gNEROOiFoQu/GCqezVzQT3H2TW7YaFt3UG4Cx2kjoccWtd5H1gL0QgY36NSDCkuDwr3GD0cWct8jmgG3XpAxkKLI6wZlDEYZ1zGmQTRTIEwMU+5eB+jeNpHuRF2VU2NYlsTQiCaAs47vGUZD3A/3Fbdr+oTUwxs3lxvmRyBIB7oPc8SEBoxopM+//Xc2+/v5p3/WzEDWtW2tO3KVvFKegHDzPg4AhAaJGolayXmU4bANdTHcOjGACdotXTa37+hIkcooNjRe1tjQIyFBgx/1j2ulEbwUzTTslibYBpjJeEiDto41XDqSgpAvwA0LvZwcEOeH0Z/Ds8NGnLi7477t9xpsQFsm2uXVLj9u0FyKQ0t0pABNI/oC4h9G7fWD6wPYMDw7Gq9zmWlENnO5xD5gaMW5iBGOY8ImDy+y5lF1hv4XAjw0bWrNcNKlQSyWQVd02phBWeBMfRgZiCiyqVk2hlx8/mFXhu7B2eah18Lp1qaifDvn6UJPDTSPvxg3cNKF+SOlSOl7LMGUjJg3NJbcJ+wBGCX0L6xNBhLmdlbOsWY9eghhJ1OGXDzzAE2cH3q4nAazPA0E9qCW2xQJIyNHlASURi/A+jCrknxRO3eH7pccdMyRMJWCGsqg3HEyzhIOg1L6DEf98HNosDFQcw0eWZV+IpZDYNq5uLYw4sRncxb0kQdv886Qu3Fnoa119KBrQGj93MOwqMJpl3WYOf8TH5rQglub7+Y/4j0YINCAJ3XZ7XCVeQWG6d25UPj+hWoZqFm4E/JD3Cj6n4cLzkfah81qojM8mk238J74MWEyhdUHZQjbrVVj0ULfwbqMAxpXJV4CowBvnuDsx9YOV9HIoNlV1WhENjs6WnDOy2CPIIZ2GixTdworDlwuSC7KKO6Y3nHxGelkY0LNMA0CW3aKHpoDDEVoAgk75gLhRUZzYRqmXzoXa3zveDaH/vBoYj+QvEB0YzqILsMaRSiRmLI4vHbX958/6/X1TbcbrmUxIbGLHBPaA/4G7TLn2dPJj4MpNzoRurl4J26WbLZSmBbL5dkTnZGl+tWvf6NbP+jb11dfhBS2wBjhehuN2Me7djN5NL8UVhy0UEXRnfpdQ3s56L40+y7MzY0PJy4uWEeQHk1pAMRh2MN64zl8DBsy6KDQidG1NrmeukpllehtJOJisFaPTX4fcIQLk5W7hwLhEOiRKQeFhxQU68cw5PAEM7LoeBKoTtDbItIjjJwYXGCvjOYoYlDQ3v3w6dHOZ2js0IayL7gsWWNGhJim+dlygPJnT0bdByZ2orgr1D3gRJk7K49N7SaxIEey1A1Hx0367sfPur5+U28+eqnu+x8191dfgqyzflx1xWziMD4q91T5OqqxHpUD3XI+XxRcyjS+rK0r7wjTCA4ZjE1ceBLpQfEXbqj3BepFqoYwXg7nIrfD3w9n4OZCZwxYoBChf1vQ/E36/vmsOt81Dlc9Pgb920lh6J2fvtPbtxe9c6lzsfH7bfaMTXVoMxwlAWqaY3ByF0Zglq6hP1qIkQjDrNtahc7DYbdoPgm53YJ6sYUWCFTMYeK41ZVxsBHaTMTPmBPVHe5zzoh0LA3LFmE59DIMnHpPl8kG4RmZVY+rpc1pKm1Q9dC92RgmdBJQX+5MpNPDU25PvD45SxwXZAQzc7YUn9eNnS9mKKHkESaqa/RLm7qWd4MpCnrI0Eq01a6sijzJPCH/kAayUYM2hvlucjLiwV7M0YyCyIMS4co7baraWm1XaWCIku1GMimiLlC57ZUAOwPUZdLTM5EVocUmb8zPJmn18n4zja2pH+0muU0XD+pwjc0LzIhmjTYA86lrRB5pwoBpClqWedTj6cHaPUKpyaZ8JuB72HX6/KR//XLTfboor8iRDXt9rpX+9makFDmba537u5GwiqFGdQpzhmy0SRnoJg079f93z7XmHp1WroEMMdBCAuj7uwoCcB2VNGsbZ3Xnzs0aAyTCvDE7YhBwh9Zpp8xedXXWhKMs7sO4JzBcyIkQ4piJQeU239XggFu03rucTZ8eWAeBHECPv1xleh36WijarKe8fNQ8vDjfjCETX3SApigQ5zin9r63nhJDFBp3pA3sj6I5uznGuMjnp6fMuH9SlIw+B3IyQqvvosAaofNVXmtcQ0SMUIBhNEKeJmonNxcUlfgQlA8e9BB7gjaG7D7wWgCBeYVaR2zI1XeoUqiUkbU2J7UpYyPoMk3CrVfhc7q2+64duNdCN3TbUN6g3HIOs6InpuPRJPIZofBSYDl/EpQJ59E8M32bO4B3+TpxTnMno4F6DEOS4aa8zpWOdxfQ7sE2Ip9CimEEgYm7n3kYm3DmOT4jke4zjtv8IwmYwIEAACAASURBVH4vLtCD6Zw0gWRmcldeaeL4wxvyj8SZ1BgmWdfG5AKGQvbk4Uxt3VTq7EOK5RHZxsidg+laYlod5xGoMnwUSz/2Ql06ezCGbpPBwEMGyhnuqgaZWCvOveXMY8hGY4MhT5gZUk/AosEoCDbJZUvFEYxj9rKTMxuMIBxfod4xTIHF4xQHbHD87CmIozlNGu4AnkzqQR2tSr2vupuqTruSGNk82eMhdHym8rvAx1wsU1byuw/TEwYROw07wxHYShjpMPiApXEw4Q6jFzvVgrbBmF133fxvZGpA/1ksy+AGksLOWXenk+rpov5+U90RdfXv9Kd/+p3mvXfNFAHyldLlGmgPlHDqpXU0k8tN1kEnBSSgIaehoeGpGAQwrPdAlrXE95k05ZVqKID7GI7NPCOyQO1FTGNFDh+yql25h50rt55rSfYhmn9QdCimlLvcGZw3I5vO+aAMt2ChMfZc3awb8YVsDcWZAR7sOiiYxLXl0LszM2mgCyPXoC6itmBPNNBFGbjSYMGayVoPJuw5cPiY2p0VHAb31cOYxwY5R4xfeJ3gSVDrgUEuhlggy6DpTvVZ9XSu9NvHSv/401e9r1Cxw+iO+wZ/kpI9itne47MH2ddvrx48ApY4Mg8NKdIHNoPpdxgQ7W5wQisXdHueYxifYbxWRoxetipHj2nXXYAR9m0w+2YkKh/OpTRj/lEMjaAuhMwLFpeBMzf7DGBjcFePg5mD/MfDHGoKzkA34DH8cEtL7cOa5LlTN8yDzwD3IDbkC7denmOFQZkbyDCM4uxCsocbM9QLezIxaLTmGnAuJHvWCBe12Sz8fAaSaVu7pt16TOBaD4E4n2yQy/tiSGN2JK87VYYEpWcITE8T6RjlEtpezkEb8LixQJIFmw2QIZhSprBazmmK6tEd27GTRRf4kH+AXVKPuI0/u66G6cvHX+EkGhl1rEXnL7o6p8MmSDUaNi9AJuJAqof2wZMqO3UxAQiONegYTdvMJBSjl4oNhylFoEqGfz0mCpSLZskXxuG66suMC8kOT4E08t8jIy3xoe714cKXjYWomQkFrptzoCRNobmfIlCTCZpdTA/nVhv+AJNDkYzJox2v2CRAykZZ0IXGSwFBobhxK86COiiUnlZYr1YH7YnFTsXI8/OLPxo6T4fDaofL3ZEbNLJMcqDnoCEzfSI2F1N+0zqnMCvKykQ/fv+jPn//vf75dz/p68uLaQglpiRoqT4aU34HjS2HCZfhGkVOmHhxOBWqT50P7+vrV5vFMEWjsbD5D0iYDYM49Nm0NOJMLyKvCHfWaORAHYL6zC8iiJqIFwpUivEqD4MVdvzLHZG1lU025GHyGIZEUEwJkYcOiDtYIEUU/EZlvUtC12ZKtQ0oKEiOvFNPaSJyxo/ZZrohMgeVeDidlbZklvW6vN28JpkMM1gAgdM6xBrdIvuIuAsOUqY5YFlEzxSglt3JU6T9dlOTYFNeqns66/3bm/nxz8+d3eGu/ayiq3X+/Ci4X/crXpOFrvD0Bwx2qCWZtlcq1nu4/xpwQzvaqcTKGm67P9OqnndgdkEIwk/ZEqJpDAfs3IpOiCFK8OI9bVtGI8HfgzK2hR47hjpY2/OMKQdHH8ZEUKCJozkqK5xUEbxTHDf6+vqmKaFoRQwfcQZYvWN6wrNxIMM060x4cU7hHPETaI4JAb4Ps5vml2uEMT8/4vxa6HYbdRvQMq3ah5vpGrsa3aGeY5ZTkAkWdDCcRAnwDmOZxCYdCP+hgrjDZL+S1Qd13f9+obItdLtSsAymkbmwxeDH09Uw/2CWb4TRaPdB79go81kDUIDC7sGNJEMcBhVJY+1gkeE4SsG66vSQ+NmS/ziVn/Sck//1HiY7xBAUtcq0V5UxtJl16p5V5RSWZCYyOK308JDremUgwkUaRidFBaorNY+p+jtFD1mDqdq2M1LEv4vmwxmXRnEflCRExmQ60x3NL2q6s9FBzpHbgE5JyjlLaVJxB18qTdOLWRDrftW2EIJsmxjdmbiA+HkgWNsch8HMf/n3P+jL77/q9y8XPX7/n4wafvnD/+OC4ld/9dtwRk6ghZOtleh6g7ZLOvmqkSgTmnVYLOug9+Fdbdsqyyq9v6++G07F3UYnOchEnTs6iOHK1nNhTyqbs7/Pz7/7RafnVq0NZVaNS6oawzMm4OvNVNv+/Yu68w8qKrTLk4tr4l4YfuHmrf3qAp4zy1ZIGygO+Y2jPj9nSlg3M5E7m6ruR13f/mTDGcy+aBzQUWnrrb/kebVFozvFgumooTuBZcL5yRCCKCoGdaYOwSrJKAoi68tUpKXXAruBLM6FSKFNVXXWOuMeK93WiIzJ0TbbZKJUto66XL6oan/jsyvXzc1lknRGv+2BACsgOavNeo2Xb0EDPmI2nBHGnXo4bEMgZpoOajn3RDsMHl5gNMRzx2yFaBqlZ90vr9qg2sLZnie7shJuESyEUWnV2WzPtg8ZQyiMZCimGOiQs7nq5Z0czift05v3FwYv/HwMWtAlgnTAFrj3kbdoqhqso5nPkskDS5rXddNTtlhXPy2HAQYOn4fxCfcfTRPINg32BQdu9NRII4yg0CiELwKuUkgocMlEcgK2bzMchsUgnRlxGpzX/N7RJh4Y0BAvAyWdpmrOGtUwWCTd7CqNqYpMH7Q5DuikM1dHFTQGDK84c1LQSOh+echuKG4xI8wWU9S5T/s5021lZECshdSWUMX5zAz4eec0qTHAuE7ostH24UpZqgTpSwu1aDthzRili/gK3GNBMalvymSKAhvTs701Updud9XcOYcpCefk6JB2n9SqkouHQdyjRETloP5brx1+PpQ6/znMhXK9U3gbTeedBp0XgII7NTIANzWa1GWrTt//qPtt0u3ba9ADD3bciOQAxAbqaErMEpRz5CARD8GwAAbUO1FaIMD2q4ApkmkEDQIzPjICkUCgyQR9Zv0bAd8Xa7CzjGeA2ydIVKkpC0YQCKYjMxK5wTdlGpaBOzaYMsilcqOZzo4GW4e9Rc1E3We8mvfD/mCthrkY9yGXaZPuerdx1RpZorikmr4ajR351AHgoGmE7VVrIu7hoO8iP6IxN5uNfEufchGdR1PKW9tT2GebtnLXQ156f6/U9NNs5BdDGyQin9tar++D7nTbH5pQ/C3MmoJRkEjtg7Kh99AX9AyWBP0CY5cbkWITzJ1NCXRdarfhzY0T9TFnMk2SDdKI0LGvQQADRv6niAvxgIpB6DyY6s/+NcR1eDJwd0J9tUSPYZHvIxr/yBTHURoWcgGjI5CtOPvcWC2HRApmA6Y4lc9UWHIMeL1P0YqaVjtptvM7LCpaNPZ25LDChlv9vjJn0ZbLoqUCmY67gyMO9M/FzmH86IH5xNAaB3G0mR1bxgMsS5h4Z5zZTmMIZNWSOboJGu2qUeEECRgH9H1Hz/ExKOD38Sx8bwUCbu+gyJZvDi/lgIgp7sP4JpqeYJrGQvTCtXVuWMr+JeLjI9Yj4NU/d8fe2Zm/RLhmgS5AJwyOr3nU0+wLn0k6kDUXUnBs+TRH6LUFO2Fu85cmMGiS3gbHNKCuGs0jCE/kHBllNOoIwvph9BPTYTdeFNc1l3FQPm7Xi7WUmG3ERO/I22GzHO5/YYMfmjOuBjp5ZNi8Eg+xmLbn5K8t6k4nF8vYoHNgUiS7AaVJtnYQakYa0RY8FGD8w4rYlAeH8VrB+29cbgPkZcPEz/twc7WOBuMbGwGxcKH3cBiWkf+TJP5M/Ipvb18NX3cdKEeq6/V66FODfkyTSJ0NxXGfmDxuLmLYOVbjgBqHBa2/+8RU2hNL6H/R3MUcMZYX7o8UlZh8GNVlndjGG6vwoEW6ODwyfLoSh87URTAX1pcbsR7BfbeLl69X/jdOkNAaaA7jzbAJrVNwMx15XzxLUFgPN3woMrmk2YzDhT/ny2VjvWBQchg04Uz7+L1pQK+vuNixRwYb/WC7bPojqqsKzUtM4AoH26PvS7VAad1JxNvUlrvu/U3tjqlhrqZtdUeLMEwuLk034Tk3tarTdxr7i+b71QUZCIzfK5Pd7mQ3xWUfVdxudseFosaaKITbWmoRP2Y+BMzT/HDpQcN8tsC/FoN7DvoVV1Qc9ChUQbvtYDtSCur5ufWlwYG55RSBg56bQFVNkyKa5HzStFx8sNoJmWKhrPTeoyWedG4LjXunJl+1DF9VlSclWatpG1U67DkoYPxfm1cNo8PTgSTnOdHltVeHHrVIdKFQwSmNZn17d67maI0PKPukkfWOMQkoIE6R33+n5H7R7fVq11YMOwqK0ZLMS9YPWV8MrMLhFZR1rk66j5mq9V0D9NMkNJKs0YHzakt1qlvdh7vuaDT93o+czRQq91GsckAzaSikDoouuiIf2hhPcdgnatvM2qqOdPgiVXOiWRhdnGJvzoHelFwImZp6V1fHpUigPMhZkrZhnNS0Pl/rpFfRPmjLE11++YOahmddqzvxHkHW0EXlSkvoNBzCg78fuiXQTNZZWeZ6/uGzDWvWYTaie59Cp8JZxMjh6emk95evKsl7w+AEBMBDuc7rx3FGZG6VFILEs+R6/fJF/+FXpbLqr/WPv/umfk5UWr5GA/hmS/zrFe3cqKfvSlUnTJRW5RST6aI/vd5tfGIEtP+TKXWcSk3V6g19rEo9PdCwMJjYtA247SHFYtIbDR7mamMf8QBZHuwNhm6qz9bdpLj25hSktVTW6q9ftSarKYKcHehpTw3PEt38KGFGRPFbYT2PVhS671U/fPqN3S1pMof7Tf2K+3Cih3q02QIDCTIHF4H0BW2aF1tk4EVP2lPcFplmly5+6gYqKANI1h9RPeiboDiG1hImzjr/rHnhjEXrhKEYxVJmTSGf0e8jg7E2aLI5TBgModmDCojWxZpuhhAYr6AJhKJn+uXDEYPCoGC3a+o6vWmaeN40VhSfB30uO4U+tl90Q6NNE0EBxdm7QaO9KN07DcRd3J2IrR0q/3z3uqHAG8g43hNdRpB6GnscxnM1HagFf6R02P19IBdz031goFOpyu6On2DNDwP7Z4yg7BX9KgyLQpcRtCfontQpRJCQC9taqtHpbnQ0ijl6eYiEE6AT9wYSACQkuC0yAAZh4Kx1M5Oa6eMGnHxBHOGNmJRGBWuKXJhSAAYglpGE57t/mXszCxgwIb+4OVqL/LZdc91o5KxcSyVrbwOhJH+IimO52I2bu8uUvkMaQVNwxyxtA0WvdcqIGuo9mFpmagJohuSPbuoYaKPzpvCH2WEMPOpTpAc8uxEDMZA1qJWm7AbNDf1pmw0ehAetOvIDOc/J/IO98K5aZ9gI46vRe9YlmtbFfjGbMrKccShOcYxcPPyDJhrZmFRWNGLc06C4tYe6zqCF0s75bd0lEoFAQbm7uMdBq2FgsC5eX6/OhUR7yOd2nI319zYN0GRZAYNyjF+o/XrVReXmDKfvMan95zHVofaGLGeLFFBC0B8auWUIl3A3c8E0oQdDQpTOi3qbMNXHWsJciVoldGRGA8EVw1LDawA6rKarRnSedtQ2Jm5aMMHv1KZT2qgtGAqVuhGlQjPF8IJCCBkA+k/YSAz+YGs4+iPcxvnvjPYNNhoUoH4dtE+770CeuaUSsFtoqhjYr4PfLXUv52KC4I4G0HpfEPswmQKVByAxTZQZlyOtUi24uxKDZ9Y+Z0z0C1A2GYxAZV7Lk6q1N8gDeXlvHg6m3eTge0fymL4Nymt3iYhd2Yg7g1LKHsq852j2nShweKdAKQVhBqTgPre0S4km7gMGj7BNjFTCpnBa9eGADnoIoITXAkf1bJSaMxrFHnUVzVVf42os1dRVVWndMyY2gEt2cF5GPX7/pP/8dz/qn37/R/3ySlMJsBWGjYbrDk2swRFKWoY3sAi9ukctxMrg5I1zbkWmbUjRCppLninv3gZHmFjx+0mr4M6JlIcl3VTC9OXsynGJhSEajE6vMJ7tkZBhNvVh0mmk2WuEszMgQ7vZVnW3m2Zms5EIgD3GFH+O8whgNVAiB8wfTQMLJLyBgw5ihOcIsucX8vcy6AGHnT3nqRssU+WCU+voj4N6wM+JKUx8cBfMNJpRk3gBWe7MlAshPAeXe6zgd1v4aR57TJb8+w+qp7nDoGO4ffJnsdX19PTQtx2wO5NbXgqlvBUShsnDcINrhUALC3U9KAoI2kgjhwsUD0/mwlk26IagkRhNgLbRMoYxixtQDhijiBFHwvM1UsamdVg5Avk4LBwE+jEROB65c7zcMB35LAdSGUCaZ9gWTTNdQkfkhUQjbgpfhPw255MbwtsRRs9nMWWCJs88vAOdMxK9KJ9GnR9xH2x0eb/4xWwYZZiDHwe6BeVh4ntkZoZ2BA2WyUE0C1AR+E48y+M/H3EwXGCOdoDKV9PQp/p25zWEUc+EG5fFcGEr7HsAHYEnMoXdxCJHBwSJBikemHOl7BEAMkrTwHPHZAakItB0N+B2soM6SBB8psf2yUOI3iHgBLzGfjAgSyHHwW0daeQa4VIblqyDraO5jLA2PzWZdkwrvrwomQZNeeNIAHIHCYh3diBZfDn0BYoyTh/oYuSK0RBCL4y1fapzu55+5yy30Y6WyZqp5qLDLYyGLgUrDCH1BY2LozrCPnpGz8AK+XAVdBYSFwqTqkU1eYUt+qlUVYFgP3XeWHJCXF6qbSO+pKyOYGULrxPr+E7PD/rHP3xVSX5qillP4maTZ4zZTt423ufrRPRHqcK6IShavLtdI0ZBrOCittMcU2tQXRoK3m9ZnzUsVx94FGXwiHDOvJNBt6LvxGyn1rd50RkzHoyXZoq/iN9Bmrfuhb8PVFkmzKyjbGIyGbM5a1gOG+2FfDwuY2C/Cl1uY4dJKEKcIbq9udF2QWmTFaLucN2DOryoSReVXafZTq4xgSYsvjsz0ZxVFpke2lU7w6giLobSJg5EytC8n21GUtdcbpOLZBsSoC1Dv5OgjVxU1oWa9hQRE8vN+95GBF5Tlfr+XXXR6tQVqht0eBc3KUXZWWYBpa1tKFjRrVEklKZX0VjnTKgpzrbJ8UQMGqGvOgcW10hQCVv/E3BPvE6irIKyFbpFXFDH9xelyZPU/ODGCdfZujnpfnuztf3r+01fXsiKfNWnH8767vODdUSs6QFnUfYlqOn0boQAt2KoQd+u4ZL58Bh0VWIUlh52y91UYQZODMK49Pv3XacT/SGxA4UR79u0qt9gutxVN7UzVTHz4Dxabi9a5w/NKhEhqeoc90s0cJlOGClx55WNxrVRtr6qwTgqwzBksZlMZMlFM1NWnPHQsjdt/Zu48rPmwVS+ZntVWn5SlkOlm5SvhZuv+9SrazpNPZFWu+aUgpvTB8ryEJmnppcmGm1sMpvuB00dDRKT70sfGhrOQ9gbaYqhRusm6wZX2PRp9hkMHBru8BBABzcmZ3X15iGh18VKkf3FOlKvf6MiOH7XUsFdBx0KN/GIAKC2QFLA2hxB3jifTU2fbTI2Tqm6QqbUu4hxXiVuw9RWTOpXZ97iK1BVnDsxqHHBvY66b5XzAUHkeO5G6ZdElxt3Em6LDAVLMiY8YffZYyo/Tpg0RTT0F/WejRduFLYNWjv7O9eMdCDljGJ6T8PBORPoEc/ZWqCEZjbcEDlLqEVANjEqaZwDCPOBAriwwyY395rCGhp9DvNXCXXMZjTS21LYuRWTHG5yj26suWR2C3qNV0KYadhchWGIEVrWILrnQl3hUB0bj8HuaGyAGBRDPjsOwhSozpi04Vrq83CE9ocXAY7QaAtwMu4nDUlt/aKjjo6QdJomD2+tU7UD4xFwHl4P3HHosDFtITakxjk4gWoZRmWW46SYddwCueMeskZt131l2MUUG/kRKB+Dk8Os8GC4RQwXyAgNxsF+4u7KKjfXnK9jBouFoWMAJJiQ4XmxjeFEGnRkNGKzRhuqRExH2HuUZtz80HGHJrrB5rIZySFbMqUTqjxO87ACGNZSGPAekYqcXNONSSCXmC9xJttLw7RvIkjI4LGtTJjrUKeldcRqUBfiEcLwgUIfF1jqNztm4uZLB4OeO4bhSLX4uc6TZDdR5+KuylCSmIbDIJLvQK1BfqrrbS9kkIBABNOs9RDMNTLjPcAB31VlaHN9p/AMR68nEGDkHc6oPTw/Ir8z9KiwHeY9EGsbMmFgE+TB0LFDnS4KnU+lGFcxgHhzjNSmhvObgd+y2wmV9Y4rM+eam68D/aP+mGE7kW9tygjnYVCi6fyQlJi4aOdT+NqhPPZ/qIthFPB8cK11lFugfTRK0Lc55639tA8LzsqhMw3mL+8hWHvUTzB17K4KOETL7YH15tzw/+FvfqM/vV/19ss3LUMY9vhBTJyL1KQAXzxIvBZWzY7boVmF4wAz0abzZhdEuA3gAo7EVkDHPcywhtfK/oT5CXxHf2ImYCDV3g9pABdpf/OAkXMx4oSoGmGAoHWFZmxdj91graENWh/UdgP5Qe2jvXY5HoJdU1g+nEb/jTaOpi40h7HJglgZSOWHexL/jAwoDqBA7BxHcjSHbiD9ZeXpGfozUByjn7Z0h4d8bOQjWzKZKEygSXLA0TTsqqoqTGmghTB1Mb/9yPCz4UQ0NtbeHe6tTlgC42URGTUEamYqTX4XMRkc2iEW5wVNwz3cx/hsphHxZ9npEUNh691DK+km0fpDtBkHxdbfm+I1NGHOA2KKYwOIQOksHGcB2j0JWuYcLo++JBGac/FzWNIehw7TDT+TBjewgRibw89fLA4c5FxNUtgdekmLj6PQZprj3Egmq1y+ZROLDtdB3Mxw86xqLzZPVsgJrHJ9+vGv9HKf9K//+pMm5wthahTOr5Y2H65NXo4eLASNGQq0p19wuyOGN4KaI5wqUEs2J9Mhmtts06d201I0+uU9DBdaax03Fx18PxvyJOQSkh+1hzOWeeJHk2p75cOZ7NDmWq/q9UNTHWuSf8drjww0aJfzHNq/orQhyWUggxD9adDLOIiatvMzn29Y62fOcRxuNDyZKoqE211DCgJVKKtSPT/WqrtnvfzyxZbe0Jxul5uHDKeq0vvEvNsSeh+Qi3N2aq+BHic9dJpkZjHISChQJNRQ1TzrCpK653pmSaMRsLAegwomc7kuQ0zNsrxWSVOKIQ10MA5fu5jOOmPxfdAXCJauu3PEYax3nWiwKd75fWWhp4YmPIyttpSGalPT4CiIO+qq6zQ5yoRGOS0X7WNkjmEzSjZnQZYVE890VOnpFRNlNFe16SsYb0BZpfEgTqBYCbKHtoN3NuHiQ7jKsc5xpU1Xvfes7DIoJkuiK4f9nNvB0k3kZMsItedE1ysIeNhOY40+mqIR1FPfHdC9CF/mGmZaiyZy5KIvjFpC8e3rZyMytluHQmTnNahiHBc8ywN55n/beGyOad+42FSFS4jstjyZ1bSRx+mwYHQxBfE7GOTgFNi4AVwXsi4j483RFhQ3FQJ4nkSvpnvyVNU6DYgSnFMo6E4UcRRVMSRB/wS94KFjQsuQ7jH0KIV0Pp/dHGXlyRrEZAN1whgmzLXskgm6XbU+O3C0phy3g55nj6dwMLTfAW1YoEPQt2nqcgZjD7/RbeI8wsBr1/D+k8YLTfaz1rzV2y+/N1Pl8TsGZzksce0JaHWczdiM4+QIzc3uozeqkFLNqdB4uRg5wW23vzFRpglnx1YhmZgp0no30BTJp6bUyx00GcOwKtD1nWYC87FaXXZVSwQH1c5+83NnyNRbj7yoxawgK3T1sdupTdHMURZfTN1ESwplFFSLc2HZrnbQJ8PxJPKHofs92Ugm1VVV/iDUURQLTNC39KQLNHH2BoUJhVON/TzGGqVRTTShg0DPVjvh4uJJc19ntXXc0DqvtyEMaWzmEHIEDLU4ezH+ud+uKpJR+Vb6nABdr+pgaqxqTJnlbsOpcl1BHH52k0ihh1usqem+5yK2aRkoTs6apqsRA+JdbG6G5CPFkRYpQhiEgBZyv9jIxORKXLUxJyuV0JgzPMKEg4Ef2nvynTHVwiwky3VdKPFLzZerIxqgc9qXDz5GD/15Vlk9W19vyQz3vPPSiI1KRWqM83GhM8+YSkQNQWQszo1k+HJLGytGHkGGpJ9LmAfZVIWhNmf1fI3Gk9gAYmRcqMOsioEs0/1qRxWIRjfoYBR9VrYtYbBFIQ713rNCG3qEVonlzkCgySOaabBOn2dAoTqb4rckOHKGUQhNOU3j+5rpOZscQQTq3BsdNKHegwQGpR8AAet02vGWGJxPTC2WV7irYxBFaDx0UnY85jrh6GojxHX3GTGA5O6ZafucPmhNOcdpZKBm4xtAT8j9wwCANVh6QDhr2DOdKn4WkVCpacaUaNR53HfsX1zMa+IxXFSCEeFQSaHL8NW0GlM9abLJDI4SGzSKfW/LQ+sY/2zjAZWUZ2HUM1x4R68tYpNAbBK1ifTQQOld3UC6Z/MlcTCCPGQPyvnK/VSWNr2z5IscRNNP0ZbK6A/NNzUVgzc3d3YbzzTiAkrtMN98j1J/MWpgCO2ArCPMnXVKHiWGLG6okWKB3jIs2He1NOy+6ajHnVYedEdHv21a8R2AbWFqLVwEdmGphTseNA49Ls9yQQPPeQhbhUFHxKDZX9AOnLi4XUPj6xg0coupUWM4RL3G0N9oFf2QWWcQv8LJFVTZSi32EsN+7s5scy3FEP3Gd3CTRvNvKE/F6ewaiZi9G1KcGZozTjCd1jvMi+hh+DwgoXNBc4hnAYZbixaGNgzVQUxtRBMVHU+YQhA0HoQxTEGj/ufnhG4aECrWTso54hx2egkX3AeQFh4vSOQ46+zSa0wl6iUDMjSMsM0YAHHmMWzwc19dd64AbGY1oVWP/EVnoVrzyugY2jqU7nApBrl338X64X7krj/qbM4YfzX3QKQfhMzPbvIemsQAxY6xB2fQ6RIfGaxmXsQ5ZFo6fw6Q6cMktWuqnU1ulqibmTDMCWOTw7nnQLRMK/Vz/v/nQ/4l89Gfi1/Mb+SXLLBILQAAIABJREFUHjEKXLh0xyHEjJ/vzBUeKrAv8LWbocjZw27bURqEw/owDwdSkEPoNw5ytWvWqrpmyo4jKiHpGFBw6ZJ5R0F9oKqmL/KwaaqOBusQ2FtEb8c/DksvI28SO3riRpQmhojZjBavWgAcsLA3JQfJjHkElzE/K5DXQ6F/vCwiI9BYRePrBvJAY6HacXj479l56iME/Ij1cC7WrtTPid8b/5uFFxrL0GV+mPWE+U4MBEDRPDGyU2LYM/P1fSFZvQtrFrSTaA2azXAm5btAf3TsCC6VWaoTVEyNOp9Oah8/65cv3/Ty5Q+mPQXZMxphRMJ8H1AVkGHei+2IXVTGxMauqPwHl0wqh48VTePPB+Si3FN93+V6/Cy9TZV++RYxBIiNuYwHpiLa9fxw0vPjg3766Q+6fbxDNoY1u1B3mPzjpBlCabQhTNPc1ForycQnxiYgnqZEHAJ6DjJ0lRT9UJucScgamu+hQywI/96193ed21bdb3+tP/73f/ZmZtoKIo27Kbz8pqv06x8+q7/erf9pTyelj8/6+acXqf9m2qJTxzi4+czb4EDeniIH+sEB6TqfEsoIWqplc/4XvcI7Idnbou8I3eUQQpMAOpfIjSGXG5x6BOa58/oSvSa1dTHo8dB20iTSfPN2WKhdVqqfB+t4uqfS1MiP/C4OnOcHiLnQfDCESVQ0J6k66eeXV63EQeTobOjQVw139j+ulhGKSwNSEJ2y302RBt2uGBVCl9sTvV8pjEdTN/kOM3lx1hxbEmc7d4aMnAvEuLRlph6dKHoWmsL7ajvvzLKyxXRh54jhHFfk6m+RKwUlFRR1wQhhwUmQVTX7goZuyEwDA5qx7x3rAaLB5YTLLYYYtuBGb/thPoA2ykwDzhSKKrSyZDRhAoUDcUQkIFKkkMI9mL8P8vVQYWPOhJQ9DZ109FlI80jEwtRfDjfV2Rcsl++5O6kf0OjNKpvOema7udkCfVOeN54A04xuI00+rsDs0sLGUyCMUIqhHEMjq06ttakYHnGIU+h2zTmMIuw+yzbq/Xs54yc0t9arY0FP4lrQC9GZ+H2CSOSthw7fXq7q9pvap7/WH64g/69uWkXm5ERIfK6ieVSzftHf/LbT//5//aw043c21tPBRqECycnbKkD+czdLw0RUydnN2NbPWqAFcinmJzd+OSjayF3CLzuifDLowOiGS327QAHfdIJZwVTbIUSNqrJUTePq1wUa+6bH85O1wKDdODqe2MfZpvc7mtJC5fLuIgj9DDpH9Ir3YVBVd6ZTMX0fe4Y6qc71qnMbDeI47jp3NL6YxFCw0SBH4UDEz3XEMRKnx0IzRZcLiFp5cjXz4MrAZYEKiZlJqlu/qKs7F0AUbyPPF8prgoiR/dMbhRdmLVDaQZHWVyVboyuCOf4cg1SQDnI2596NJ8jksqHZu9hfANfkdSk86EjTd6XZk7OX+Q7slW26+10Qkk7mXl40msbeDcqWPHsgBAOkqhJd368allxJVdiZmXNv2zqfDehJb/fezU1qBCGGz65P85NeL0H/AklD72WzojWiLUDmkrTzYCTqurAJsWcGGZDKdbmhNbe3uItfGkNnYJYwJDgnOOnQmFLsWmjgws2SBu5ZnG/Z525IQhOJnb8d2AmPp8lDS3mMxS0tyNBsR7A7jdi+JL4/B7L7GIrxszLYD9yZQclDCoBR1tsFCjSuybhbFqpgl0AzxSTHQvZAXmqMdJJKP+ajOjIfcbzFqMdHPOhT4qZuAFYyy2RX3bQa3775fjW+wefk23P2urigGaGkpFkLCi31W4lrKw8nP7mBZaBP3bNwfrleCoSROgw0m+EvGjELN2witeuBPPDpFog6JEvXVHhHRDPJ0cSgzQPtIte3mfMydIE0xawrilmMjXrMX1wckx9cxMyfgSOoLo1W2/n7jEwNLAnCoZbxBT8CJ2K0a5HTh3kPtQOfkx/kJtIOnGG251YPOQYGdOdnfXv95n0ACJA7Lm0/BjaYMQVqBmhRMrD9oA2CIMGKcI3EENWjfw8a3IxgvnI0DW7mGIAynKiJSdl129inozMpzY+ygVvUY5T2phmvUN4LTWWj9e1mSrFL7CVzdA5nOQNMO+1OfcRacBc66oW+IKKEaEQ8sLdLLjm6Icmilor4m8GGNvG8ZJo9g2ginyCPYTGYsx+IuDCyt/n5cHezzqiLrbmD3lpWqhiY0OzAarJvReKhek7Ou5us0gNeAA8D4ux19rl7kDDiKu/orGNoEkzK6Alwq4YtBBrPvQ9Ok5rmWsWfc02KHMgYcWgdGbIeRjjh6xKMN2pm+1R4DSmQO/YKjDYjkQxUGOShcT4McTzh4J+S8QojyiJpfzYGco7SMzU3zNYYJK4ZWZ8RkwhNlX1NXeOoPiybTNlkX5O/DuAA6TfsVNaitt6OBpWm1d4XACE+y6J3C1ZB+IEsrhlDSgfYAZuCQTqGTElV1TuNk93ZHOYZTkx01zQSAUAGeuWu8+iNfI6EjNLT7Wi44kEdUuUjKJ6pG/Q7NFoB90YjGmhV0EKjMd2BapmQ8/9jmBN3vd8EFzsNkDnlNE5YtVvLATqN5iYCiaHNceBtIC7euDicZtYd8Ds+ciFZnL6nPUmCrhhmN+5lnP4Z/26FzsWQOdA2QbqNFlzm2DgF01JoLRwsTFViEkgx6XiND+qvp51BXgUR5Hvbfdb0gLBO90VjiiZTKC63cHdlUsdnP3/6pGHstaLhYJqXS4/nRw33u/qei/Evn98tsotGnifFQ2TQ8JLZ+FAPP/SSH+Gm1o351YWVc8YUn88LOT5H93C4GZa1To9Pur69qe/fTCHMLRaXHpvU9MF9DjrLbcaxbtWnH37UeB80Xi9udrh4QVyZVOJRx9Jy8C4XjFETJkLhKNk95ZqmRO9o25zPmKmtHqRksOMhxf9//Y9/p9/9yz/oXwkBZKoLN97TGprO0H6aEnwMOJounsttCOtuLgD+bXRkESiwO2LEmsK88+VFgHLVdrrhxtrfVeNuZVOIKBa/ezrbXvzt26s/J42nzQlAmZJED1Wqtjtpvtys+8Ud6/TDj3r5w++13nqVTWW7fBwPuQS4oLhQudxmpr5ZqrpAD1HaaKDcOYw/9FyEsmdKoM6NV/1AfuOe6YreSpseKUDYC4dWVzbuiEITWqkdxxjckBvkXNXatuUcnFiUE/lRN9L5u0rZBFWl98SZINumLW3Q0BCpU7aqmkb9+LN+ubC3anU5E+5J2xiaBSxv2KM0HFyeVUWxGfRzhj5rgp4PV0aoeOh3I2+U5m+162PE50BR452taCroldBXQF08jKpCq4D+I2IonPlktDK0ykYfyBZT6UsLBA0bfqbTrI2ewvawDKdB2NbUOhim2FzeLYKs8V3jgroQ2u+BXialCp6F9XW48pLOibifwGioNZvNhqAHo9MA6WfYwpM5V1jD03NBCeWAv4fBRJOrattAXOF95Qz80AMNaqrNWtkag5wC3QOFzBJOslmrErSqlB1/75eL3y05ciBtj+3JWZpoOU41zchghIkmaZwyXYZXbUljGvlTmeiX1xd1wKuOQUEnHLbuputtZIImRl2gm1LI4yKMRijNOtV1p+t1UN7/Tu3pb/RlRuj/ptv7F+V554KOou30/Gult3/R3/xm1f/x/wY9n0vifbh4+MAeuN5e3FCTXYXyCWoyd0V5rjTfqSixKK/UtBhxLI5yMdkfypaNvmiYwghq38j+pYHv1JwftCWD+gtDBv487qO4fkO/425DGw6qCG20cSvAu+HND3feBWYg72J2ru3Ba6ApRp8v1+STjcrIUttprmgSVlzziJG52JX08anznQndmqEIiFnZMP2utS/oVDbHZrRJpmEbI26EG2ShlC/0fv1i1gSfmvUN3Z5GqyCQfnmJJobOgSZpvun+Ptt5mZxedF4MEtEr2XUQwy5qENPh425H149ZlmAc3CaNjjIArWjcnOX5pGTvtG5vLhQvA5R6kDaQ69D1pfWjpQ+sb5yHiYbxENIoNbqoq1K0vQxDzg96+/mL+us3FRWOnYluPVcfrrmPlkRc8BfgTl5Sjfdenz5/kvJG719/r8KUXoZy0Ilp3cgDDRnAjq6weiIlT+O8OGaABgPEDiTM5jrzqoa4m4VmNJo8G2bANnIMgAljprfT63Nmw76gaCH6ZYIWTT6wKfEMM4/87A92Ell2DG3TXL0R/F2PRqrQ+YFuBq0UqqmpiZvUttQji75dByMooA02XkmQKnCvU6hDt41z3NElu/SQrupwQJ4jSxFxFkyfGrQnSezwDfoFAgjKaEOgDfdLGqq4OyiV2A+geTh337BCSBvN2yjwKe4D2laQfOdCU5Msk97R02ImhvvWjDvu0eBD903DJZ53wN1tIzCDDJBVNqOQNhLEJAgTnj3c+xmWwq59Gc3ntDkZTQxDfLRi6NLZfx5g8ScwOTMKFvnhIHbox2n23u401iD3NLesEwYDBLRX1uP5vgGdQxdOBUMsE0AG7/ygozKv64uQLVG34HthymEKWg9jJLWzrZFN9GSAEMTg4EYMEyMKY7tGY8BD0zhy4mO+4iaeSJnRiKXd43HNR/fmsPtAo0Dkq+mqG5IGMhvdFKMBDnDM8zxq8CqyE8ncrWiics6PWhl1oqUIMYCgcQZSYQC758STYbYXyHiM72lGgsWWAdjA5KPhMNuNIVkdXhT8XjNjuNMBXQp/P/Y9WezUz5TLONfCguT+B922SU3ZKH98UHq96mY5QK2WqBTqxZgIhGwKdtTlZko6+7GcRs15GBnO7rtAwdlDBK4ETTzyPNnSGDXR+zAkgnnCuyZuJ/ewgWG9/UgMQoHGc/7HOvVaMlvTUKqp19xZETvCvY78bTONHNqyzS2N2gMEoGHkng/TGgb3VQK4gR6TP4P3A+uHfU39g7NruLiaQk7vwMAMlBY3XcuwdAyHIjcZ9DQyXMOkhTp4LlqfNTbu8doMx1/qHecnAz4x14DRSS8CamqpWLAozAsFPGMtNXmxGzIF2XLjc8RyeEJ1OFUePOFwZo1i28o1U1ZCV0bjA+3yI5LBInX/qt0HxF/QsgNhc65NTBmtiYTnzmVnMTo27Iuz+ijCbIoCl/nQ+hknZarAZBDtW1m5e17g2TP9c0AwVNKw/HdDbCvdyIIMx0LyuI5WBd3BxIK3qu0Imz80Fi4qq0PgzaQEQ51wNHK+k2HV0M59aBVZVFC70Cw4v+V4rkxbwl0WVzlIF2EtbjqIKdSgAliCE4gaYPXH80PjQxiz0dE1EBWK3dv1brqXOe/mdIei0NlNVaLz588AQPrl5y9uiF2tUwR7ykT8A9oNpnwYNHDIBHIXqCg8brlZYpHfb3cfKtGLshlpyladDke2Hz93arNEL3/65p9JSD2ZWdXnX6vv79L16gMIJLJOZh+qXAj3fdONfEOafNYU1Ad7m6dqPFnJdMWNijsml851a+MichVBurq2NGXmZYDaFHl4bAK+Ls8VJNQz48PY51RGHMz7KGsWfAnj3GVkePWlZ9f/nElt5JWdzo1RiNvbi8OHja4cYllQzKJsPQzhYGF6zNo8tSdd+8EHfYNjHLS1plM+9+boV+eTvn55NZpBE5ETg+IDf1bTtXZvm4YRGZFFoVBg7/OunkKUTe/xe6Fq6pXXta68rP6iv0kQbXONRmjxxGLYEiORyTSrbx71MtxNW4AFwCQcJJL1D8WFr0UjwMQcj0mKjLLcjJa1CLc50PJOVbrou0dC5OOCKJ6/16du19vrT/qHF0wYwomQ5ixMKarIDkXjue5qklnnJmjv/chZk6vC8XW52Z1w72/CaYXLfCbuYK09wR/MQnB4genjCZo8yoZZzgsFWSF2YRiu/n7oYZZ915UzZowhDWc2754GP1sjd5GwY0cqoAvYwi7cdLcJw3VMF2gIODTCEKpMZu2mSFOgUwzWtg4/ZZuGMVFPHIk6leuoMp9dsGGYM3h9QTcs1La7tXxQAbnAMH156LgcN2u9WLNVBaWnUFntul2Z5Id1e5Hc1da5EtgCLoii0CRe4/Hp0WdZe3pQSU4h1C1yCKsnN7s+C6qz99s8oJfMdCY4NKvVVp2+XUGWX/Xp9GPkfWW9kYEtr3VHiweNtagdj5GiQ7tfNedoi86ah2tM/im0ssaTZZBQDGyIx2iLUj9/izOZQc1ePWjpv2jRk8pTa/OIn/77Pyn/1SfN/S2yDJkSo0uDAkVjXnFPNKZe46rJjX1uoENOFrlmFU6H5Id1utx/8Z8HIXKYsh1KiXqiYcHI4K66PtlwjMbTLp3Xb2prEPrSKPi5bDQXnRh5sQ7S8qyUNbl806xn3W6zqlL67vGk2/WLG5pz0ynb3qzpuk0wr5+tl8Y6fzRFb7Tui6gmtJIPD6C6g9I9YpeK7O74nfctzuIBm/6tVEuBVT+ZnptOP1uXdyNeY+QutR+Tv9cAAkPYfFVpuL2pab/Tau0wNhu5rrebXS3J1HWIxJ5puF19FoISJJwB211pRXNZ2YgHlHovyR1L7Y4O4kaUB2iJUgxkcClcdcfRcqJo2jVnrYd1IKWmfVkaCY0ApBptVH+YM4TWaqXBRjfLZ8Lc7hZDxa7LdePdm6LP56FB3LVcofFlut8YRqVqH8nbG7X0o4aJiT9Uy8oO1CwVmOgUjE0HPXayvh4GCEYc0EDJGp6hPSdEX9AIUcLTiKAdz2wqxd1O4QUaw9Al525PpJ64L3GeIseBPhsGPGZqLIzK2Qvg/1beOdID5JrzkWGOM2AxniJKh9MdU406V8H7XUEL+LOZXhYogCAInPU8e/IGIz9vISbJqIWzY9w8dFlPixcUdgpB9qQmPVTUExHgTpMH9ZOBM6+HRhVXV898Gchamxp1RbkReZJrpklwDBzavrDJYIjFG/OdY0Omm12UZ5u8IVOg4QetBJHhzDnMT2zIQrNUaueOdNQDaA3xL+RWMrwI4xOYN1ShvAsGIzYpQRbCZQlTxQ0W8gxYRLn2EcdyHhP7ioIY986IAbkRgUA3CBrNXeCUsdBboVFmEADryYggkiAG3dPdtRoDEs6/Jsn01Xr73NEv1RF7hzMs7TcDIkCIu0BcE5Wgb5w/WHKh20OiYh8MaNUgiXFH2kuE/ETW0HqPqAlkIvA968yoGRq6DxljkYbDNk03zYhD4vmdjpeyuj/iOw6V5AqlmiEQsakpGbIML2HxYcBlLpKBlplGjkE7jb7jrsI/hMaXwPm87ZT1NyXDzWdPbQeWRvx8RylyT5rREvrjBX0+dY/dg4/z55BvWJqE3IazHedojHR8noVPA0Mbhh0MA+CK8OVBYGFuWbdulJBmb7Gu2C6ylEvITzxBXqwJNdWbgYGRcQAc+gweRBhzsnZ8tcCOsi1CRG9Yh85ncMJG9Aum7x8eMbbc8L8frr29o6OQyEXTRV3ldro+mcaKrtAZvNYVBmCE226/F1q5p5bZUWx2J4HGXNa+k+3RZVSSvHMGP3xPhgZB+WXgxj1ijTBDsRTQC2oyI62QwgxpaXmFjU8xtUQaUldaBpD8xc/dW5mfSwax0XPWCZ4vuOJm5W4xJgiazWqO4PdDJxY5JR+0S+NzoX08KIvutzzZCBep6IEPeDJAymiuKLjQ9PEAQAuLmCQZ9XPgbzhZEsVBU4iFt12GFhqNaFpotKy5OootHAXji0GbDVqtJyzY8TJiMPc76Hu8Z4oIA6luxtfQhNG0LDh5Tm5eQQhjaggsTq1YqMIiGkjbk6vg4puGexzcII50bPwOIGcvVlaXKYlh/sKhwWd3s0zRwhSUZp3D7AiwZYHxHD7oqBGrEpEXNj45hNTW6vHMDxjejag3HzPWmKpwJT3lm/7Df/6fdF1W/bf/++9NqXNwtRcEjXSI4Rli8FlBu2IgEBMGnh9IBsgYttL3a7gc0lAxXeO86+pMZygu2abHcyB19/uiZMT4ApvuXF8dhbXrCfoei5mm1DbroJ2hdaMwYAoMwkjhMEFLSYg7CNMDTDCwOLe61QfmRwYRtCw2D8U+FvKYbaymb3rKY4F2GBfZMbAAzUK3CbWRaTQTdGJLmLTHhVPhXscUtY4ic7vftVGEHeH2ed16kkoWI8VqGFSiz1j1iJEO6+WIYgHthVdv9aCHEaVaRPemwCZ2Wb3Dycz4Z0wfd+cgEslR1JnmW+8JKc6hD88PfkeXy11lXelcrHp5mdTlDF9yXaZRj1r16LUZFu4zfx/nzx0kkclgohc0o0z60kwdz5iC7IiOcPNE0ZLtblZZ2icaUihjearPj6n1LNCSaP5ontAnNp9/1P/4v/yv+vL3/5t++vpNv7/teqTYQeM2gAIWpoAwtGDqiHYsx23tcGDdoLfhmrb3tlcf2b9oQcAbzCAJqjYrgAEMqAcrxTldbeP3eL/xznPd7kxyue1jog0aEroDNA6cEZE3OO2F3mkmNOrTpyf9jBaKAtAUIIYQOApupoYxDW8qMiXRWQQl5Hbn7ClMCdqnyREjTME//uLKvFPw772NKkAgGSIwLGsq2AyF6owmnOKBRntTVqIFj0xMCn8OerQ8FCanE+ZDWIpftYLyu+hZdTqfrRXhnKhPJ0fDtFCKuVTyXG3Nz4rIBBpkDHf2tNMgIjOgnrV40VnDm6dnowlTT4M7WyfJgYlWsuZP4A67bKrbR12uFz2cSk1X6FZ3DRQ9M6wN9mLnBqvMT462uY93jcOqoj67yMBV7gVr96VxVl0F/W7c9f2ns2Ndbtd3vZGRzMCv7DRcLqoLijmQ6lw7ZkZQ4WaMZTCRCX0ddFWQN2i/HoqmXehcptFFSZ7NHlBSiJpKTJObLzpVnebtrtuU2SgGWQLFtwc+BXtyVJPmejw3umMmwqR2vak+MuBex1TfnxMV86q7DdNwPLz58z+dc5XprJer1G9lDBjQxKWY7DBNrnUfC2UbMSoRDJ3ns1pQovxZV0zDGBLSuNqJEITiIbItj4Y0S0Z/du6WlgHsmujl28Xn6PkBbTtW/cEXZmDmPZ6m3uM0BjbIOKIBUFTi1vkR9cygcsB8ZS/UNoUWIxXRaOzLu4qCc2nyd53myCJkADTeuWNAd0BDGVTx1kE/ebS9JSfcJQyetwStPd+RJifcvx0TtRANQgzE7MEIjr7nyNDWFUSCu75PrJnzQPcwvrCJEQMiDNkpcinkbbbBzw4zjciDzvXlHowr4mM+DGFgbFDQOcfVqETozokSwbwMgynOCXTq0CxhvSQZDUxoRW0qAl0YJ12bykExhLSWOOPRubbonpxpyvjq8KE44u4YMPAMeGOlJrU5rIxMRV35DPhCsceaWLcw1cprcG/TXvncoFGm1zL6ShM9Y1LjYTURUDGwJh6og0JrneyH5CViHkB7Gui7lg3h3MmJmPkOA9mDJtdBl/fAGcrtYQ5YVHE+ZxGdBvuL9wJrZgRx58+jU1+JksJKC5dmfmasQe5o6kRqHYafAOK8e/M+oCke1DeeMZRbBuFmG0V4aMhzBELKp+X5R00Iu8iyH1zMaZDs3tJoG9DwOctBO++PZtF+HmT0wmSoI6N8G/QG0wqdOvEVS9yn9glBk81gAbTLw83IHMe1GSM2IleclWsHehhO4Xps6iXMGIaPPCf/v9RmbkRu0BjbJdpaTBp1DON67WRNk/uI2Y7NekKPieGSdcYU/q6P7Ajnf+Y8QlYymzpPTGvGN4BcWb6G78SjOWU9UbdtM4Vb7v+OlIn3473gPMowZ3F0CXFTDXmDi41g0D7WDLccZ8E7ixx26jgiYVwT811hRGBgyLCf+5m6hboY1gpmgNb1QeMPcyMao4Jm67C+2crSw1Cz7UB1+f7Wfa4eBjueg1xb9j2DKc4ADgCc/GGpmQFA3+LWzXuSQTM+DTD9uCdpRi3NsrkTdSkRSIG0u2hyfiTPI2J8HPHlfsRcBTv+QtumJjTt147FMGOwNwyjPA8vQK+HMBwDRU1nJB1VGOggkWGvO68SECtYGFb3MuRqaq1MW96u3h8Yfzlv3GaivN84C4jBYy8O+GDANrHOEY8HJH+DUgYP/Hfex4yJW5yLHyamlt1ZnhWNq/vFsjxyIO1kGbC0rZEjQe/PpjrhqHnQMl3UBxxrLNKmKRFBEH/9JeYjchAp3kOU7KaKf9OOUhFabngbCBzHUJvibH6BPBjDwjRavA4W0kiO1tEQMs0jowXo/GgSoNbZ5ALHOSa2/iccwpGxEx16UEzZAPD9uXTRcwD38kBtgmPrW5peAsaDqsjiCsOfyEvxAUaDfDR6TKT4d4Mrz2GFRipowHbEOjR2NDj8c56DHWitbYyFxIEdjqWHPxTNk8W2uOaFWY0bYCb8fi4RhMyBCmWVsNloSkEcUp0/fbZ+6/XlW+RFwjk/kFGmDiAsHCA2oeF7HzQHf1ZnU0b2JLD5RNio1wBoDNblm566Qs9t4kv90xnB/X7oUaDAReg00zTQgXMdWVVplWnoJ/VXpi28P+nbyCZG2xCoJaYS4fez+2AksBX2HgchZ7FNk8KKyCY3NJEcMnEOYXkfBVA0+sERR3PBirUu0pv/MH463O2MFCe7bbXR58GHp4Ggwbrh9LdNattGBfrCy4vpTc3DJ71drtY5cRBW66gFy2wOU2sUjo120MkoWrFn5311CJ7RB+6FUuAL8vkGNKWJuuZBD4+VxrHXdYiwWopBpoAURkWVq116fb2gNQvHr2EYbNneQjM48kfBGi4EYo83mw9wrV6YyEPPVq5P5DFZU8C0LQysbE9NA23q76zuQK/SDhe+SdU2Km1znUimzlrnStbff6+/+o//VZd//m/6p19egp4x3Z31hC6vSUHlYsJlpz1riQkwbsJMhckw359ijPcF3QeNnaJRYN2ByrF2mVyPA3uTwiMmmjibcnjSKGKgwxRzxi1yByWMPxvD6aCnk3G45LXD38nIq+o8kARoh1Al69KXIB+C33PKQb0a9UzqySMdoOvlukNLA1Hlc/CvY4aATfbHzvbKAAAgAElEQVTS+8AHtaEAZMdyybBuT02hxxOXFA1WotrRKKm6etHpVLtZg7r+cD7Rgno66BxlrOcLXImXoASuGJIQbwBz4XDNLFs7+6LzoBBjTdbF6v9ed43uaB138kqhZjc2n6BZzVIYBa1ztmyzvt50qqAmM11G75dr7d81jsR4p8qITPLdnert/Rd9Oje63LncSy3TaspsUvLeaNoQxsQ5c4Hnva96rmm4J/3+pVI/h3HQNr7r+4fGLrFc3f/y8yUGeVtttBlEDoDRSrEmcuAGqNFzuCtaNZUxjIxsQiiue3G2aVSWQesNZz1Mb6Bt2Yk5qdTUifWMJQgl1MN50+0+6vR49tlelTiDoiHe9dBwP7WBuqw3VTg0Y64xzPp0wvGj15qRkZmrzIjymHUua639xWgUbq+Ebvc4/kKxJgYgbfX7L3c/g+eOIRdNwqQmoft5jGIcHTaIHt8LjakwWKKgpDlk4DIe2jeGcgxsVo2OtAI9Zmhz1mY9l/34rD1mjS0YpjA8vL85ty8lcmEebFyTla3ROhgZWZMrKR6t38JAaMDYkf23DqaqjfdvHt7Q+JQpOa4Rr1SXOCm/er/RQNIEmekEnRRpCohgPxBypK1gqAUSuAiiGU0L9w4FKJrtcVp17Xc9t3HuQ5tGlztNBypIuWeNHed96KeIcBmuk5LCyYEe2ENVpM3iOT23lb7cVo1Q7pxhGSgjgyoKrqJEuw+CA5LB3kEnRYQFLAYaeahiDHkxDIQ9tPjsIsICOiKFOQUdcpR5w7gMFgX1S1Dd6HDRyXLXWFuHH8Symp5Kc2GXd0YkSa+VvNKmdvP27jWPBgdjH7SSRJLwnfCYC2YJay/c43M95ZOdbBlEgkCy37ud94OrLM0EUSnh3+CYNW9u1jB38qz7Sjls+5LQRjJ/h8FEXjMnsCOmCl2QA1kKAisCN2AcS6HawsQK34aqbPxn+rX3QAW10UQTkO46OSIkJBcMhWi4Eta23f0jbs1ZqKydD4DiaBq5vwh8zzAwYpCFqRAMmDIXUnqbWWVEsIR2mkk77JDJ7x2mE+UGaCZuvlLRPTiKZh9AXHa9MxRyCkBppJOGwjM8PzeGz7Bz0LbRiHIXAGWCMEJDHN14sSZDj0gpzPA5HFmp7/j8Ho1D80VjdpiPITlwlirffbp47boRhWxBNi51pjuZiOAzI80TYYwxD22cB7DEIlnbYa8FZxPaAyJMXBiGOv/R+aahCf3ICsT0i0YDaUvDgJX3YZoje9NjCu116fqOuJdqvBtF9tDIBvX0AfT4IGkgpLtdl3FcNsW7bsI7ZeiN5jvyjXqH3mEZNSaxd3M3oFAsvTGClejPGsY+ZpeUNOnUgzGQh6rp78p5wOfY0AFHriqABUw5x1QQ60NCA80Wgxj3FZEgAErOurarKogiUUygldzprh8DUvNgg58DWmuDGwYIDCwZ0IRpGcML65tdhx89FRIc9JM0sXZdBTkOluOBSNm0iO9NvRS/K4x5aIJnBg5kYXumEX4z/ARrf3lWoK1eH4Vm3hM9h52JlwC1XLQMIW+wqSfXdLCEoh+K4T3DNxp1zhYPPKqm2UE8goJ9WKQeTp2BhMWiPL7nn+MZPnIg+efRQFKMG5L7N4YuH+6jNrHxhwnXLgSfnvJB0Wqwv/6ww4xu2eYTdemDg6w/H2guosLcZzTllI0TTQIXIw0plxibAAt7Qs6dd5Jh0c/visBR85P5zFU4ElnvRinEoXJoFDmA3eIdmZdu2fiffkNhYUxDGQhXiMNNL7Czp1+Bp15+HuZqJz64rJWkwfkwEjqQsQ+dKTQN88jRPITCNNAy+O9HYLOplkxbXZCGvo9DCEOiHRSRKAomH2bjZTYBwiTItDvbcnOxHpeM3wnTp3B1NR3ZFvFBx2xrpuGZ3t4x4rE835d3nSRqkkRPT4l+fDqpTWc91Iuqatf1nqgf2KQY+LDwJv3wxDSSbD9E+ugaN729g+rmer3N6ucqtDeOpIisJWzVDcMfTnE0j0xyIhiWSSYeZbxzDJYqH6zQcCjEWPO8a5rCQJ5orIPi46vICPjqi8Pv+IOSarOTzDElC06E6DChbK2FkjpRczqpv9w1D3f91b//O+X1Sb/7p38xGkO8w324hnvvEdvSnHBh5ECKfFQK3WzvfXiBjfAuSiIx1kTXhe+96JSXystK9fnkzEls5q/DpOX9q9GFDEHinmnpb6ZJQqdGwwhVFMdX3MaMhjuvadE9K3WlsMN2IcZGGvZZ7b7ooQBpB8Ep9R7b93CNTPSQR04Uh15HYXt+UP/lXW2+qH0KzW+2Q5276fNf/6335HC7GPFGKmckx/rw1JYskEvQF0Hnw023K9GwQuO4ayUXj3xHB0gz0cbeutboRnf3O/Di8+rbBMOCgudDT135IpMnt7hCRtZUbSMunjkNJcwVmgs3xnvqDMkL9uI0jlCROHOSVM8n6fF0Vjm/+pk2baXb26AZ7Vz3rLm/uLBdBihUaI2YAsdElVw5mlJMF3gnblKgD9kWm2HIrudTpZrLkSDwttDpET3kpOdToU/PwbpYegqS3YHuNVs24XtsytZaZdVbZzktrR1iaQYYKPCzmZjv6E5Ndef7EitCE7SpbaESEoK86LuH1gYwbz06PAZ3nDGFMiqn9Kxl/KZTC7X3pPYcdEW0vxRxNKBOxagrD+8uPcYNMT/cSprW1FT2bQEZYg3QmJSeKn9FFonmkTgAHCKvu17+iC4KvejsSeupntV++lE//fLtCBGvVOEgOr9HfAIXPNQ7mCicGSu5hL1SGkDrr4yhat2elVTPKtdXXBEsdUC3Od1wA8ZluPV6aErpchtU1p0RX3IxHfAMW23fhLEgwyJkFQ2DhiXRcHtXzQCo6syQ6W8XtW3thkpJ588CNYkqy4UHn49i0g7efK3Z0SieMq+bfv56sy3807lV04I2cDL2buBpYgbs8jFSsZFTBFVbU3PISm7jrLZq3NSyH9GwUmihKeKOhb1BVmWe0TBGcePYoh3q5y3uQAaYbaaZ822CptYYzc1ZVwmh4k8OvafhuI29nmvuESj3NM5XB8BP6LKgn86gtpcjOw8WACBXbZ8F0Nl1vbi47/n7NEMYXOFWjWtiErrVJDtpXt60jLv6FX8BED/MfRiBwyCx57op59/eoLODYrGXJdib9ymG3D3/9xiIW+djtlQYaDzUNOabelBQCn7mfkYqGH2NanDszKDaIq3ASIS/y52DbIailWw+XDQpnvGRAKFn4DkbsQaNR2MFW4h90BNxb5kQGn8+V5gkYWxjj0VTT6nXIhOSs4U14mxJ1l+FC+mm28h5EKZ8oBE0Kx6WhuJPmcup2estT9DNSnezwXKbtJgNY2d1nlmumv+hTTV/EBdw9F92a4JhRLPPAKXycIyilRidcQWVHkwr5M7jPliWu/IcRkPEdNlgxhSSI+rAtRkITanJPgNQd+19rZRmFdoitMIEBP7Qo2M+5ZiIQOkiF5R1R6MOayuQNpqbhWaVoYkdLMnozF3AE8g+WpsaDtp2EqU1x6CJ/Um95SIfWuqkT0+12nOjt/e7/vgVajMUz8o1F1TZO8zSoo78Zu7gSBV2Q8Dv91qEfp3wZ6TGMhqM4KKiMzEQrVuRq+ZOG9GR7kb0ep8TUlU0MXjke6Ndc2xceGWAut6puY15wTRBS4m7KPsW4wCYAliaZRrtLB2aQtfrrDFnVYbcxxpKBpDUT0SH4CVgunKw0RwTQ7PnArxSl2JqFDTaO/X81EccR1e7Pvk27iq5oMkINrJLekGYvtGLAQ6Yn2fnziP+ooYxMipneGp6LC7y0Yy7seYzc17iwIxJGUN0nrcNOneNNn0JRg4NFVpuzjQnDbAPGYoUieU/CayLsJI144d36uGzY0ACfPHgwy5bgECxX/0s3MROrsF6GBDUVHb8D7nfzDO1H0n4rhBzwjlnGOsDqLCjcrD9nKpOUwm7joEVAyfQXhcw6Map52lA4bAFxR1UlTPMcYp2TwV5jixqd2wwceyMFFpXjHn492y6Y+fbGLLxZ/aNYY+D2w2QoOOmN6OV3KDqm/Vp50+j5pyN7gFgEPARq6LcbehyOIOG61J8IOuLbJwTDUW4p9IBhz7Sffef2ao8QGDqONw//rIg1C8xUEkjbof81K6vpn1THIbBDLovDs9H8iOhbjLR6PHnRzjf2v6cMGQmJwde6oP1IzIDPYFprCAMducKGlSCo6LpGlA3MtPI0qbSMgYX2AwImssPxPCI3XDWoKdGYTDg+HHcn3jJoGcxJnXBzgLgcQBTE9CecTCCch16wjCsodA9Qu6xwOfF87n8c0JbiYbT3y7PzF2PiRk5Q6Hlo9FnkueAVATMtv0NfSbe+x90YaZsAa0HjSOuqNBduvFiumtRNPECx2Sb30/eIDA/Oj6/u10XaICe2nKYpHoqdv2mAwHe9Hhq1ZW7Th1UrdF03yjao2Hvikq//lzoNlCIomVE13HW7//0iyeCbL6XXvryBiIaon6C5pe01QUqC5pAPzemWbi1oRVrTSNxPhFZPRsOZjwnxNxcrlx4XL6lulNnwTbXEfo5Ni3FvSeZzhHaghu+zvq83fXwUOsPl133jeKy0umg/KxlphFkDUR4n/T43Q+at0zj7WKUF9SS34NomQPYFNHHk0YydlhviLuxpcdlbp7VUDTkDAMwC8DSPFxGyx1aKtq2k6e4Dti1fgUHrMlFMHmJWEJYFwtlj+naOqmj4Nl2G+RQ/n+IrxforH42qx6gQiyDJ6II/uey1H3L9WrtEbqVVQ/bqAQROi42uIKCYpoTT4GQ6Fxt2rvGmXlEhXz3V38rXb/py23SW5LbfRUtC2jlikhyz9S0mW6DHBvw0OJUSPB94yLWuYLso+1qNgOFAUXv0OMOS9MFagRaNZnS+MvLq5Jbr64FDQA9xIUtqOEUhpj7UHCaakdDNrPWMQ4KbdPM1NuZqzjIYhZxmAUVDA16ff50Uudmgn2XmU75PqZa85Mded8IMS8wG1p1wYADxzgE/dhyQNmDYmY6OWdHGg0Dw7I80wPOrgm/b/OQ6fNTpi6b1dSZfvMbEJiVpBrdx0lZV+iBXPscRBza30kb0QjQ4/JGRdVJ+zs4oqp6VVsQvI5jKcZWxLZw5pZK87vK/NHOgIQZX95HdTj41g+q2ket6zeNaCfPT7reGKws1gDi+E4uYVW0Nt+CVgSqiyYJB2zNvd6HUut8dcwMGqpvV+QHhZo00y+XQR1o5XqJ4PalRH7iJgxDBabE//j3/6DvTokjNdL8rHM7uLH99r5qndBcssdf5DSSlcIINJiGHWdGilbyYpmmrzYU43+XDQVQ57UC1RTdZFq2OoOmks+41araRk+PlfJ1MKrGIMUot0/5iKrC3bar47OS1wpSfbnj7MxwIChckSGLicpqo5B39JA1uuFwT7x+40wY1TKYIlKCzLrUq0tz3ihZBt1vF6MWmA0hB0jyZ83ri9rq0W6518ubnWGhkqN9S4s23MrRygyTKYJtXWjuX11Qcdb63rYN+6ibTZ4w34l4Khdzya5qoWDdtY6Dv2NRbhpu4XI6T732CUo1bs8YVzwYMaK4M10ak5O+1ziBqYVxhhEIzn+QsaLVtN1IBw9b/K3WjLs02WRTf5g+lJqHQuN48d5AC39fCIKHro2ZyaLrfVHRnmwKsWzvmhYGsVW8nyLMJd5v6GnRszLDvenzr77T69uq4f2qEfRkAXUMOpbRq4SMxXClrTNyPzPdiUaZ7+GSyN264QLNQCfQKvYwco8JRgymRsgeQBKXTV1b+XmZCIw2kVony3R2rEGqAb1pmek64WEc2YERH5aburZbZxmmUeiq8YbhmVGiUhcEBbFQmTN0KzT2RIZzl5dmP8DAocTn81BchuSHwhGkJWhLoKWgTLDSjXYwTIYCardonJ0rn+usPxtuTJsuDAd23n/o5NFlmY5JEZl1vstcAGeYqlHzTlrYWwlZnVAHcUCXRhvcBFpDQcwwLFAUzrpJQ/6ohOdBEQ4KmbRC2d5mk/qeCJrS0iEbQB4mg/z8Ne+s0U+nu24J53vleg5KI4Nv5CUDDBPCcVx/5mq8Tj9G80wwzEM0c4Ap46cu01//7Q8eVf7xp6/608tu93JTMnHJdCOGjjQ06nygccPdM/TZuJrz08mvpl4wEwAkkIeWlY5tAhmckI845otnLrMGqKF7MGrkAHhTWAccES5eLxj9RNS25QLQMmOKEJ8D0xbu+nN31vT26rWWEnmFdu0wiTENESovdYQR9TzywvlWNL/WP85uaE2HxNl8G81gyFNiYvipB7BEvuTB0gHksQRnzyzVYfiNgxtIHro/22NiXOdm6UhIcI0Ps44bbNY2bJp41tTwE3m4Dop07xvMulXUYWgqqeORwrEeeBYg3QxPM1ydkaIZL/dD910Iy+lK3vmeqLbZ6KbJMXgxBKBWxwUXV3gl4V5K88fnS+DCUwETdbdzJ1RmfLmWd4MFCEZtDgJauBnjL9yHp41hVXh7O5bD8ia+S+xLn5noNzkXMMjj3OaZWm5L7i/PCyd3PhesqjCeZEjpYQD1PcwHhlQ55qPBHz3CeaLhs3srcUP8LPP8jXTirppCLffgl6Ek3B/YIyEHcKS0jRUju34vuK+YskXyRFLmxf6hH3QqkxWv8YcD/+KPRSNpQPKI8YjDgAYpRNofiGRYz/7FvZVfgubEv+xoOj8QwHAf/XB9jUbzAxUs4NQHQ8OFTVZhchKdPTolu6l+IBCe5mR2DHUW4oAjXBiyMD2gIU3siFgYtsXA5hjP+4InVyq8c45mK7Z6IElcGOaghistjmxMtoCCeahenkzb0XPwM3AWo4gtIrbCkWumKnOhm7NqWi1OUFC6CO12ZozzpKLt9iXCd+U7cxHMEQeB5S7NqnVfcKr5bjSJFXRDdEqzqsNcyORWB/ISMB5ZZNGAhlnPhzspnwcbdess2QA+V+Od8gLMUkxlR08uJzKbuMoe81X/5cdET+cHVQ0T5El1V6mtVqXTZnfYZYCfzXxj1A8/Phz0ilRvVzSKMZl/v2AClKpfpbcR4x0Q4QhppeGiMLoN9zBAShtNy+AhQJJRTdIggNaubupBJIMQEMJdL2UX0rkHJBwiPcYPh120qRz2Wo5in3f1n552/c9/l+nvf970f/4JKkithvnJgoaqwrbY02qoGyDkNiGhG2Gi41s6plumouTo4yrT30CdOXSrqlS1oPfCJhr7+9J2454ib8QgxP5B+xnOx7WWPOzYcUoDLQFhhJZF8QjNwwYpRx5rycraJ42mDhHgW+iNTDAOKVNkwJBmdRagB2IPJZYUqfuaOn+qzXYR9Q70gmaGvMYNNzznWsUFVueZ6pJp367u6cEOq9nw5jDglwnX5U4ZqMt6M49+W7Cdnu1AyiTLnwKevc0oHGwZY6XxbpMi9gQo9HTf9Nj9f0y9SZMk+3Xld3weYsjMGh4AEWS3mpS6ZcaFFjJt9P0XMm16IZlJJrNusdkE8IaqysyI8HmQ/c71BBsgDGC9qqwI9/9w7z0T9uhxDnEZdA9swHG7A4Vjesee4zWGEVHVgtAwq4E1kLtZHIkbIBB74L+ZUHMhEwNU6Rk9qo21Fn29bI5WmJhM9neHmb+9B0X/x4izLS65u+4gGNjWg3wS75KlGk29D+Mu26OzFqHu0VhwLSCZzfgupfUzzT7qpUp1blgbmZ7PqZ6fEfaXqgpcXEfTvTB/AflixgFih6E1/KUK3QnDn6z2uj59elE2kyUINTG0GLHuKU1TnT990TwPppNDDebCT7OL2lPtsGzTFpk+joUaHH0rkEMMSXZRrp7rUlU2W8v4GN6dNUnEidRqGm56H3Y9NSA/o7qRERVtGAVo6bO3w71uz1XUjea91dA9PKB49J3ONMT9q977VW15VVpn+svP/6JlzPyZodtWpxK/AJtU8Hztl0UTQXxGftfQsaYotnfuURU0ZzlNq3eVWSk0v0z9ceWjYDg9XZx3xhq1SQZ5pi2GAuEeXPPc80aPdVNblnaaxbGSd2i35abS0L1HHIIpk7u27s0oPxS4rL7qlz/9qmu5qD036qfNA6JzRczApIm8VWeM7W5irsVZp1J6p0HZDnT8CPk27ZppP1P8DU0ODI9eGQY/6VnZzvPloYzWgHNXjl3k7jZn7i8aj3ARLMugs5P3Busj9Fi7+g5DBuhkqfXZoBicqLAmGFjsyYv64REZmpcn9Y/vEVKdNxp6JCN3Ny0Y5kRoPRmQcAPJ7jzC0UFYOEM39i9GeGiBQDA5hdCDYhLFQAREM7T0MEy0dD7D+LnjsCitWzNJuvGhZQf9XTR2i9qmVtNU+pd//maUEs3ugt6N7wQzAJpxTr4fzsMwKcLP4MHAc4xMPoo76hXOJhuVWFM7qZl7DWjS9tQZkeyrtqo8ECJqZS0vSqDucSA5Q5hoCGitiwbYSUmuuTwrB21ZJyM4MC6oVu12a+pbGO0hZjAaM6G4Ip8YpAgEknuMd8YpSvYu+k3OcPTifH4os4aYQiNGswLiSNGKqQ3IYzLrbMdNGvFFrT3rVn35VBlR7N8HG+RwbnIH5yV5wHwOVJmhUd+JiXHEGQOPiB5hwMHQ2Yilh2+YJu6aD4Q1xXQrrT1EHEHLeDY2BmYYkoaraY52cNEFT4B1dM1jgiAIjbVzqW4MClwQY6BHTBqUwMzUVRpcX+tuWHIPnW3CSAteZfqpWIyCdRPhJOHKSR26YGy3b9Ye11dycFNrrzvkO8QeZata1vn8sEsoGjb+Tu5A9wLsJVBV6r6y9j1LAQvrhuEwH4r7NwH1XTBpi6FuLYakuXMgQfD5LA2IKfcba5KBj9FcsOHUQ2CAlZ74FvbnIXlibVkqlSWqTyft3aDvWa1qRIMP2ssd7ngBLS3SrekgJUf0W4lhi5uTQfu0aGYASZsFM4ghBRmLRFt4MIATLmcMPguZ99vS41waAIjzLTkP6RFMncUQh+iq2Fum2fJeGujAMKNA96ijTh6K852NDruUgw0SDB7q96Zpfd/T7IBSet04iizAGWon1oifL0sLHxUPjzbvgzCZYZ1kmhKYO+zxWVNaBU3Ybq283UPqRlP5kfV+OEWhMXzOd8tfYKsESEOjSE0e0XRuBTkMCfXhPdHc8R3ohh1JBrIZLrwRhxIAl53inEjACY1xEyzDoO375/s0iPxMZ94bIbWjjJ1cqTdCy41sBnYdjTVuxpN9NSyhG1mzoPc0yjAuDKmrrdjhs6ZxswGkPUr4zB4Oha+MkU7r7zIlRVntTJCiQYwO+qPh8Z49Jg2UAv8aEB/U1qC8BoLkOIoj4yeiP8I8JxosHPAOCitdrZu6QwNg6l0gceh0+FyUiVAkeBAfFuIuhpw/BB2Tbp2HeKg0M7QXIYyzuYxtcmksgubCx3T+knNhEjc7btLct8XnjvYusn7s2sqhzBSD6vMQyzKxc5YO9Dr4RDjMWO/JxLTQwGezS5WXkzWU5kR/uKQ6JuRww2IhRzBm8OGt4Ynmnc/iZtsUpEDsQMi8gcwBT9XUTVB7QR6DAGKXMutaeJ4QBikI7ewF1eWgyECzQxtqFM0vIwJ2OciPgFAaLBoLJlGYnRBZcqewyIjpIBNq0k9tpi9PmQ06WgZ3e64vny86lYFSQMmgoCCCo7lKT6eL2jZ18f3tdRAGSEysKdC37GLL+p9vs94emLUyMEhcaN66VQNohbP/VhcUfLsMm/26DvfHmYkJSB3TFRqc0Lqan847Oii5uAsuznOMZ2Hg23QB1goc8U1/1+T63/4h0X++J/qP/4zYGgrKbOv8CkRGu8Z11wAlFU46Bc3MgY63Ic0dh2AWAdNV68lSXVQxdWUSiOP0Duf87k0JVRtDARYuNKaJMFiMCHpoIVHYEGiOlsb7kffoGAtMhTiIKM5wS/WIzksIPTWHDjmGtzVMXWi0I1h4UpVkqlnbjrhhT+Hkx5SUCwLBfha6U2gk1jcEnYJ9B4rxxM+mEao3FadGxfWi99deuxHBRDczCTLlHQYbkaVKc1eUccSZ1mkUKFMDZcqFQGp0w6YHTCDRlOCqzF6gCWdKDr1tRs8AOswAieIA063IPHPWEWYQ7H3Q3qq0GQwGH0xJMfig6eA3QwPD+ZZ18nTK9NSmDjA2VYYuJcn17W3UfQItS40U/eUWugSmxBg+WSuyBUUnh2fKxYiZCMYsRje58EKszwScZ2H3srxSOXXWn7YnECHQzEqfrrOeSlwdcxXnKBR4T2RCvlyYLGIMgoFLFyh42qq9Xvz+5/Fm50GeEfpv3iNUHhbN6VTr7T6pbhtPIWlIzw3OkezzFyOCZH5146zTpdVjTO0Ee2lzLeT/FWfd3r9ZD15AJWWi6gt+cNB7Mqf6dvuL6varhyrpdvcknqgYEGuSNaB5DlOvcT2pvb64kbcmd2egw3xm0nD7phoaVP2Tvr+/69sv/0zNaH34jp6RCbMZLjFtt535JqPQKUj3ToPDsAZt2hF5wz5j6Efh3YBqpbpcMcyJEHtQnaYhi5BzYbXDJEYxXEQYMdkQJD9rzUBq8Dogpgb3YK57UGciacIV2cisGRPcAej9bkrbT1rTi87loGV8C/YHtGwKzwwqOegDmq1c3bTqywUKOlR29vndVDT0dlDMYYJM080FE1EXpiUx3IFiuZ9CNzMPHnAxeFhWCt3K8RvktGJCwl0P1XxjT8wwAJ5VJGSgcrLhzIykoFPZXl3IgCxPxFMNoddloMbwj+iEsMDneoFZguHHu52aByjk7As0YTSA3B1paIVtAr+GlIVBBMU97AuoWxQmNHgRSQgrpPE96yk7ulL+2YI+dNH9Puox535XmUCYaeoC9X17p8BhAAORGX3rrp7czPCFi/Duw00RamLkXSbqmABbsMVwN4oma5sct0V00uTGDLQGhKsHdbAPAlm6tnb1GRzZkxRamIgFNY6FjM6P9UZD/xGXgtqXyfPDDt3bMu4AACAASURBVJFoWoMNRK01QkHbA7mrQOWoZVJiNPirZr8zcBaafzSidlo0OghKjZ6dUgZGEguqcuQVDaXHyBnZgZNK6o6cgrNVo02fT0Fpn21QRENG/BIUWBBFao8wFmOoHmdvFLbca+PGms79e6G32yV/nh0H1dkMMdPpQvO763Xk7GX/847COAk0mOIeVoyZH2bGRU44SDSOltxTZUtW6Wa38oohLlEt1G74T8AIQIfOfeZ4D+6dxhEs2T7rd9Wmf/zvNt2mVf/pT5jthCs8YMHH5xdnCfIYznA+SwLtmnuSfX4y08RGLRv3HOctRlC8/6gxISZyIzXbrHNz0ZgmutNYQgdfJ0d3UC/TXESuJugbdwW5g+ht+Vk0nwwlI7MxHe92V3ZYlCPjMg28Q+dsx3egbkWiBNvG5L5DlsH5GVIszmzYD2zakEqwt6IGjdqYxsrSKA8g+AsXI5TU3jR4aU7uetTm3Bm8b86HnHoNI0GGCGRxAqjslYcozrH0ICm8CliPNus8IiJMRQeZxVAG/4hp1nBEXvB0OA/DGIhMQuQwJl1GdvpG/E0ZpkMgggw0jarHGbUTO4Seke9K7Z1GvrFwOc5w0yePkvzUMHqydBTGkLcszIDQrKJvdj3JO6xBLKmLZIqoJSo2hOQzhkkkjq5EMkFxN7vSKF5m8MISK1YJIBO/xnDjoB4TF5OOH/rI8I9h2g2Tz0xN61Jqn+PsHcsGbZblDiyMzwAzYJpwXgCkHb42VjzwjKlNPYuHURNmc6YsHz1RfXiPoGd3tJPXBfOo2RIxanEjoNQARQHGFKYkDuz1wXrkIbp7DmFUmOQcGY6GIv3/Baz7Ybpj5PHjn0UgffREoIuFUTlnZlrEeywgF1qs0+B1gzLyMwsudSODxyTdBxAGMGTjDYcWM1pIFiJNhAW1h6sQlyubzVRQP3w2Tzhy8hkxzOEPMsWCsmmmCEUZL+LICsJm2ReNDYR4SZFnZFcprgK7UDHtBvqlT6RQpdjhoGf6GhQHR0kAPztjJRpEvrSLEwrfAsgbNCCgaqZ6EVniVtJ27xYI25ELoxhspY9nbZgdqioHWZhtcGiz2O0waopFLFzPLZgYzUEVcQPp5xCUi6D/BdXY/Gy7xh6UHE/Acn0uZrW59HIt9IfPq8pl09MLtu+lPl04WHDmCzFxDoII1XIbdEI7FpRyrRP6oIeKJqgMaAnmYdBvr6GRQs/jS5uJ+ERgLA60iKoj7JQDJ8EiP8/V3+8qEi4rxPBorqJBtwGZKclOQ/Xz42IxpzyhION7RtSMI2fMKd913lf9zSXCnb91szpodxR8WaXCOoNYB7Ya57AxXYZmK8ye4lCtfMlA9aSYePr81dmP0/u73SBBVhmigITQaFTz3Yc2GpPkdPYF33UOPDOizbs+nS42nXm93/wZjHx6UBKOtA4kBu0HtTqdTNVZhlGvzAhwNWbdWYtHMUZLGPlEaP5wpYNGR+NJswdNCZE0EzN/jyVo5+h1OH7P6LCyRFlTqf36ovu46fF2U77snt4u8G0wPfUkkEsO2vDqoHtnHh0ObcE+wAgF4x4ovGEkVBfoVzY1nBMpWgsKZaJWcKpEoh9nB9vB2u+dX9nU1oFGEmbN8xnQ8KA3GVnv5KsxTZdORaFzOqolvDfL1VS7Pp9A1zZ1w6RxmGw88dvbqu9QztBupaVubkKDZsQN41xSUz/2iMKB6sZXQnfIFBo6K8V+sjlD0ppoOz9kuma7rtDoiPE4UVamenpKrdVgagoFMkuweocGmastCzUt6x89YKL58bAGBRomBXX8h/0XwzuQM6t8HIJNwcA+q3zGvXz9pBPoIrTSjCy80MPl5HhmmW69dGmkhoiVXWpZS6YjRbYnqOo0dDb0sNv0nus+3JSjZ00qTcNdTd3q253WZzxo9JW68a4kf9KKLsjUv96o3Tbe3FQ8mHhi7lC1uv/4oe7+8CSbExO6JmuuI/ePAjeFelNqgHWBlhaTJGdZxXw2KU4u5gfiJJabDXIIDmdfWNtDDE0ZNvWezh5xU5ybGIfUpYOR4kz2mqTBQsULTX3V08kkNf9zs1dWoktA1qDQDjYZs2ERd0v1pILsyGm0MRyFKtprQsoZxFBQ3QZ0ZBdHhlB8gZw3yasHYLftFIUxRP4Ewzf0RQfDJYNmyznD2uesY0hHIxK0PA9KWZQYu5iNgUSECA90hrg5lx7WYtmf5KvyEdM2BjBrUFEnzqGzWTYMcRgED/gJFM8ucl26b7EvGGQQa/CYaPJ4B7tutzEaKP+LwSV3IA1eEY3oYcywb6XyjHuOwQCFHGf4Irvqc36xB3FnHkDUaTJLjaQSMqTpoEfz2XB6lm73GNySX0dBO1Lq8f+TjcensHkQ2p8jaL1sbLT0thY2COEe8KDO0VwMBCLGAgdca/1ACWl8sogCYAhKg2f0kIIN5sQ8quGMPCQn1CIzWkgIYqCurqmC1VTMvZkf4fgY7pOgJ87P9P20mLlAU0jpzHfNQKONNrD/iCgIE474Vaq7Q6NJM0cBArRhc6AoemkC8BYgdJ7mLzRYDDZ2o2HlBpLG8exURjfZxCwRhcAwkz8zmFkTBnfOS7fXRtAt6xJdf5itNNDijAZluj43pki/Twzi0GaM0YiCrHkIFIN1P0MaoqLyZ0HaVLh5nbwGTQE1wsh1EveaB/tk4qWVpgIdaKmc5pilSRG+F/pDM+h//Q+Nfjx2/T//3133yZidB6aOUmJYcjDowPsi1g66L+g5zVXEO1CH7ktEsIEowuiA8mzU01pQ/txNz5//qHXoNc83jZRbNPbH2uIeNFhlEx3qszBq5A7kdeGCSRYkyJhjpg6dnSPpqAtxLuZehJILy4emr8JECBQzajrWw0ZE1x5RH8f4PUzp0DW6rmM9hPEM65qhgOOsfH/QdB0ABI1ohq4XNJXh/6KmOEXuI5pzaNnQbalxdujctf0PGG4AUBiksktT+G6sZLpzHmPSxco0oknUF7rHGMywvgEtXBdTz39I59z/4IhKnY9/RjCYXJshrzDtO1xp+Uw0xK5ibCfM3xXDJe5Sq/S3qL3djx1WMs4mPtBHeo8ZFNGshEMGY6dmfjc6c54VPhwMKoj6i/pnz1mbhSoGSDbtCcSfrPQNGQaDJiL9rHmmJjVt8siL3LTVgVracNT9F3cXG/NoJk11h1WJXC/qQX8kZ3tz7Ae70c0vSRfcdetkzw0zHNnXNMqWpnD2ro5mqRgEEs/U9WECis+G1zru0FCKwxQ0KYv2sMqJqUqgFf5UbqZiIQLNxuTjX/8VRXrY3ccF8aGB/Ph91jxmQTtl0ThDB67+B8ULjjoZekzc5tX0KZ4fwmTCeAhTpvvi0Ibq5kkbURYM1GxXzfQQihL24TxApjoRBO8S2RRPp/NFDADc5oBxwmDGnWs8iJg4hAiVz2tTErr1Y3JjQJpF7xDNKBpMUsP16Zi2BW0Uxz7sjvmc9pdyoc6LyavqoHXR0QeRmQXNpcPow/pC51QFpYjvxuehAKb5ZiLsyAqMdmhS7caEoUTlCb9jEIgIQTzsQzD0pDRaRiehoTI54yAwDP0RfRICejeOzsALpyfzrhED75vdPYne+OMTHeCq5pTrb/+m0JWJaInmZtFTw8WLUUKi62lWW0MJQFtJ5lOqt7fJbpG2qiZ0euNZcZiQb8YFId2GxJlm07A4SwykAqrToyfKg4FAbjRUbaPm+cnIxf37mxIQApuu8PwW696gMfj5emARFGkKUjjq1C5+HtYwhcU8ED2/F0rDhWADJo4NxgE4tyZqyMfpR1W4mB6hxABoLvLNxWf63vnAJHyed0Cj2qBH6HtfJNDFKAZ2aJOr9IRxAbrCItcDOtP5qqw569u31xA2L4PGJNe5btSmi01bok8dgip2BMo6niXPVLKPyM/ECn0ZPVWnAMI0h4kURfVMrqkn5JHDZNrzzNAC1z0uUjRViYXiXkM04iB/TLAX6UShScGe77r+9EXv/abx/eYGiQMJe3Z0YaxXKERhQR0xOigWWesYrLiV4rLcaw2PWZ2N/zZ9amI6fcHUeEvVT7s/Oz+TywoDGQ7hDbMKio2ssNlIguHGstipkwOPNUfRQ94jf24iSzHL9FxNkWW2oxWs1BY4o1Z63Ef182jE+740+vl9dAbfVFwcXYCBk3NguQy9f4mprE0pBjFlCCYib6ASObqH+AiQakT825FhFeYZRDlcKlw9V/3NF1wyY7hCbiENc1nMakD27b6HidCq0wlEnL2PrgQa0Ct/ncYuU3O9Smmvkcy8Ndf5QtYhekieVarrU+7meM1qD7wwsTnXxNecvFbLunFcD1SiP7/2+nKtdT2FOx1GWPn2MFp17yNDEYt3zIWGPjJNXfgezpE09kS33Bamv7jv3qQk9OsMT+49v/ehbBlUp60RygFdJxmWoBz7SfPjm+6PSUU5K0V+0Pykbu31eOtMJS1OralGA5pYl6agpawoCmw0RqxhoOaz1xLP3E3Yjq3EoLyt1JStB300FugKr9ApKNr6h56vucqy8BDIWcUZ7+WumZiJHf1hWLtjulGVsGIiGghK9dCBkk/wBD2ohHpfZOS5Vnbyxe0OJkW2QUfFBIjg+FKXBlMksizvbsJbTDpqKO6cxTj+Ncc0XBqHh6YxcuNODYHdoNCbyhJKI+fDzSYc3A/DeNc+EPpMjiUxWBR0jA0WDf2g5oyNxyaWjs2N7P0DRZ7nWTgKIz8VjkQJJkMgaXwPDyvXVSNOiY/OtOo9uWoebirq0HffH9yDqRFPCo+iTJzXi6soiBpnzb7juM69yWALc7ZP3sv3G068m77fQcS452gQGjeBdi933MCsoecexRiL98zBMTtLkSm698w2q6JYgv7K5xZDnt10eYrnDErjVqouBjeD3OU9WAe18vywmzA4kcdQaFBBEu0jAEpBgR0FGOn21AW4ccMGeGB4Yr0Vwxf+WbjactY565j71SwvhiKRlJePmwYQMevPQC/GCBrHHIVhb1EH8oPz8xFJFbnHoD7ULqytaD45j13HuOahOWMgGsqwcMOmUQaR2G1Yhs78mnQ6ga8f+XrQ+WAWgMzEwI7oEO64YI/xLAPBgaoP9Rv9Fj4OYcjGQnK+I6wAZ0bAsu5Nz7RWlkElWCo1HZp8RP9ehEhqimACGODgfmLoedCQk6tWol8m2BfoawEiIj6tc8wKkSAMDLj7cFDDZTRV24S8YOgf3q80nCDRs8GTYH6Zyog8xnRsnCpZCEdUBFTHddUDmRUaTs6I6qq9e3UzSs10p2GboW2H0zrr4+H4lzAfjNqAoa9MhV5oEmGM4T0BwlidbLyHSR41RJ2O6pFK0Ojz9yXITYjciogt36ZQpGH8OKrqw24uEPUrZRtGQ/gCQAfFlImzAHMzs/Zo6MjNhcXAGqfG5byMWoEhgYdrBbnEyFo2jWM4uHIeD2Pnps9JAgZjbhJmSgYiGEw9tBWtdZWOIio4p8L4ibsTV1DH4gA6uHEMimc2h+TIVwx6UkAeWFfbrprkAosjU23o7M0i430SZwNNt1IGJd0OuTS3YZ7nPMdlCiYbRj3o6EELyTu2FmbThLeIG2NST4h6ajQMj8hH/2gxD+qoCyzeyYdDLI2n2aXhhouzKwhzJKxE8gBDV+462mQTYGE20FfYWCj2KjXGYg019VeAR6CYZUEDFPE5DFvMIDTrUI53gwLset759nH42FiIoTd1GBTvQycdeF3QX80oJbuSnPlmMx3/9uNx9HnBooBKTUfIO3HGbFmd9nANDbWj0xbZSAftLyIvjsPnsAn+sFJ27+upd7hDfSCOHw0k/yw0kExqo0kDkWHBu8k+kM+sQZsS2i9PRDBSsQUy7net2rbU4/3Vugeob0ZrVnQo6FNAAHI3kCBFngJycXqBBF3H04EClIrMK6YddPExMuNA4XvAuWfhR0+ceRIPfMthWxZBfWIKwO+gkbQTnOmS4WpEVpIRxixQ1J6og1X63eeLG6Efr+hGuMxiYZpau3ElUQBHjiUHAJMAGl+eJ+GzXsAs1LLQykT4r46vYcTjKQAHAlSPNNU4di6e4aE7jPi/WWRcZKC6fl+mAsfUlmbxAyn2wQkyy1SITQXilCd63id9+ZzpuaWgX3RqGr1cE51BmFoOjlXnYlN/m9U85WpxECND71Kqe5v0MKIGRz8T3hvQSxLY/xuZbzejrqAmmKxwiQ1j6CR/vE7qF8wfCiMBS1rox/uo6vqs6ulJ82PQ+2+/qjlBrUt1v/c2WkEX4nXA4WdNZKDsFDJcqMaH3ET5XlFe8HdSpCyqiTwoCLlY9NPX1uHQ03uv4tNnff8+KOdQc/wB6I6xfFXXs/Z+1Fg0ppGtuJklhWNipmnUfBTadro1ByCKXYCMK/utihzKrD1LJ4xSZj0WTGeY5C22aL4cLsHQ3pzjZp1nUOnM+CgLnTiI7KRVauDvqVtThorxhwdvM7SEvI1JtRnMmU5lYj2WGaxMeZNJ71uiFm4yhUzfm7p0qk/S47ud7Ljo//3/8j8rrSv93//H/x4W+Ux5ySssaDDniF1B19ytjjrg4uZCJ1zYUi0+fYKelHwtDIE47NHI1cpKRP29HR4JUA+BWjSTDul1SH2hrCaSJNe5pbnvkMUbwusHqclT3Xsa05h2oxVut12fTqOeXio3pXwXJszQozviAPZM3993/elOdIs0JoV6EFqHSFfa194XA7QqBgfOEGUqD+0IFzdiiCiqKaWgKfbvLuJonmqCufdJl2TT9VLqdJKeml7nipgKmhV0zKOqajb9FsQwkEjWWi9ltU7tyWcNFEEaoXQm+6lWfW4j8mhLdHt/6OmF/RDubSDMlwv1ANoizMTIsOzUlBeHlDcn2AtnnZrMtNnbmlp3+pQ/9HRt9frIle+9pgUdVeiZPCCA9NiB2DJcIJaGnDiCmRtTamngcdztQafsSnfV/X73AAca3tT98Dm4TCfdpl9VZ096PG7qhlKnmoZrPExZOjde0I8er6vOTe73lOoWEoEtV1o3Gt/+Yuook6hTvuvtcVN6/qQ0qTX1P1TmEIlLTcOrnp4DLeW9ckaVFfo4iium6pEXTCGMO2EFgmjpgWw2ReLC06nV8P6r1nHV9ZlYDxqkQVXZ6tu339RQlHPQ8a4Ejb8NY4kNo5ubi3bedV2eTIN+fQz6+gJlPOidsFkeNO7cJ9PDhjOs8xFKcUYQO38eVkavl6eLFmjwO46W3H+VM1RL1hUU/KVzZAxGH7iqJiB8fEean3lQQR7fKt06YhfepOIPyuab77myeQ69YQ6t6mzq2zSEYy5IpXNTzfHK1PeTtpmGtNX4SFS2oAG5ug5EBYo8zVHvHEDuSZxlLbHgvF8ba2fRIuHeiLs11zQuvjQQRKc8bkMUQsmiCXdvO9j2Rq2nniEm5mqYynDP0zhsuttZctTmmiCC1SlWKaBoLDmICD2HKjiYbZTaAIYzOkWC4KE1TTNF4OjMW+4ON2dZRBmALFKsZR6YcWGjIx/VprW+96AR4dbISe3sVmi1aLZWTElqjWmjKsdcCZnAotto1ZGHb0Qa0IQxFEVnWvHFMFyxbp2zwS2LESFcLHnfjmQ4XNTtLElBajfWwwTD9EsK50bXutAbBkqExtv6Hx0jER/hEHp2TAU+DauH0Jy//nTrqpb7AIYAucK4feIXbirl6IEt+n4Qpg6DAy7fLPVgxXFj26a3CXfNVF9POFp2erMJIzTriHtg2IfsANkFdwaxTJg8gdg67mSjPsSEDYQy8ZmwEYk193psqfWrHo66ztu1lxevLZ57wdCMpp0M8A/ZCzRnyxfCJMeGiof+mMYCs6UF1Ks4G/C4E/lBS4SGrW6Ucs+7713VJ1K7kvU62evAw2+Qq2kJtopRnUlbdQ1vAuihdlQHevB2UpWVroGoznKK+7q1ttaKWLKXa4ZPEXVDI+mSoqrdQNrw0t8jaKlkRZM+iqe5tYXUQiVRdwxZcd8kti4GHNQuRd6qylfT0Q8zEd9DruPRPCRkBcMGweEN6ZTxS9XHs1PCc6E0yrUyIOjuvtM4M/AKYKiKLAGmoEEZGyEyTKZ/oiGGHi6bvJQU5gVGPpM1piCiH0ZRHuQmRDTBPjhAGUwMm0ZnwAfud56ozXDYd3iehHwL8y32vhszzmGy571XcUXmbAj6qI1zNya8ZOdynvba8pPyneg7nluhHLOocdCI+7aKwxeFN5lrzhOV6JiJiGIoBHpYkXVP5idGUKGBpqagcTZ+6GYNECzSLdiDdmJNycselUybaxPqt3TBgZz3iG8IA7XoIZA0QP9FV2sAiu8OEJbHP2OwkRLrUQWSnYx9DElEqsqutHnR7fUWNS6INRpsGlfrM2FhbQcCeYRgGgS2CUtAlfFFAoWKRtI2F27gbLriX/sw0AHGDfTq4899aCBpcEBv+LIDBjeIo+1kFh36B6WTn25nO8OvEfYKhYGPMt4JfA0olyYrL8MkB6QJmg7OSqajkn1WAb3egmqKQBTGNBA2iCTGByWOSRFdYhjfBU7QXmwOBBroHj7sp7GN8TMxGhmU04i94GLjoIvwXKvMeEb8cw7jadYFRwTspEcOghCfbmTIHdEeH9mX/aMzsmGToCOF0wgrAuqq1Dj0garYQYmpHYJ6dFcRZcDNxXPhQPR7NAeeSzL0QjvibBokawRApyLYNRC63H+PDVnsihq0Y7ulJrleikI/nXaVVaLP50U9TopadW0LnapUTxdcWzE6wBwi0+ttt76J4vT8iQM+gsnJDnNgeQmiR+TFqrwYbDGNGxkuWf0EBQlNIFz7Vt9f3/T9PjorDSfaPMVK+LPKS6Mf3971uHeqyZubU+v90HY+sG73ZM7zdl/4FtxzIVgqEM/LgmaGAWjfitLorcOPTaOjwZh0KZkgys502Zc/6p/+668a3l8Fbl9hTAM9m0sMY5D3u/YzcQM4fdAoTjo/v+htWKy9bJjKwjJhegjVFV0HNunoa0paul0DZg0pBXyt9wHnw0Rb16nvO1tyM62146Gn4IS9Q63h1so1pqsqvzMaSvKMWPYIsvMIrOaip5AnrmB4+HLkQCJyYQIdsK6O7KRVPUUvjq5QLoabVDDhw7VxsnEK85fP/+5/UA+C+Kf/HFNm+GZl7T+TZRzSq/VlydipH1f1y8kTv5oMPps1M1XnSFtUNzRnsX+WlEliaDbShDiVu3+d3LOqClQ2QHQc6nAWTHS9tLp3UPuCJvRO5qMH9rnepsnW9bzL5xN05EWfn9CiQoer1C+LHgNU1at+fmx6vw/684qhU2S0QklamTJYyzzZdZFRiF34OFSPoRIHPJpaByqb+gRNMwy1yDgDtb3uk664uDW5Xs67vp5nledCRXnV+/fvqqoYQnHuQPfCIAbaH9P5a5OryXpf+knThFX3evPlSbxFsuIoi3s1rtWF3Usx3AE1PVWLTvUXD8RyguiZgE6zzterIzHKpPIU/9NPn/SXX950aTf97oLRDu/wrPvwMFXyVEP/HtWPMDooRIL+7SFKznmc2eBjGG6REwj9fK+UNY3mAermI3IaoTBimEQRNa96WFdHY7Np62adz6ve3k6Oj+geveq29WXMnyf2CdR6xxxnhB4GsyKIuKCoFKEwVcj2bc8vGu4PzVPnJozVNjxWN43oJKusUHtOVCUPO/fi1JqhabLmcnITD01rQiNJuDt3f31SZqrub86/TUscOE22cOD4Blq7U/jDbqhUFM+69e9qQUvWQBgvp8xDkgb7oqLR9z5Rm8I6oIlE08aUnCaFi2SwiRf6v955XrX6ufP54nsYqlgb+hxS+WjYl/6u3C7Oidqcu4WpMxRuBK+wNCZVuChjPHL7zcgdtDx0mmn5N9qWu5tEtNY0vUo6myFNNOjZxe6nIxRjR7pgzDNqX6GfQfFn79Mk9ko4k6dZ/QKyvCsBJsq5L4mEgXGE+dCutwlH1NL3FPvEbsuuQzC6IHaDsPJMtzfcBjH6qf3Psu2hvseZtNRbR4ROsIagU8Ng6mgK5s7acs5EPl0FYrjhMApMsxz6QprcEjmgC2/u0qbc9FhZ7x/GFOH8WCeExkfsl51OQaR8loR5G//+x3971uOx68+/9jbXy6bJtFScOSnkcgZd9rcpBZBcYgiC23iR6hfnOwad0JEiDEMZ6IJgOj9uM+XOA0RHd4B0gxKFNs3mfEllNIZBnlPjyNEDocCojbM0ydRisSyaR/RgmY2ByK5kPzLMWstGZ/Tb5CLb4dVYqQeWlonw8xqM/jI3tNZCYoZFXcRZCHOJht86+3ChpMAltoMmBYojzXGV8s4n3feL70eo+9NGvFurFSMna+QjkuZ8OCJj7sPwEUoe9VkPBdjF96ZsHjxsYYhDrQR6xqdGZkLxzmC4boL2je7NSV4wZQjUWO+xp3i+oPqmu4N48d1W60G3rDIIMXNnWnoCOkuUUSA54USIYRKMsgAHTG+nWQKMwH3fmtbZOdxr0irFmIeRgNEr8gjDNJEBMc4DJdraiuZ6clNB6gp72kyCQ2ZF/AmupOX4CEsNED7Xp3HXLo7wCXYBHSp1LL+RYbRrvSN2Coqmza1osqqTG1tnCdqQJXUdhjdGXhUeclHvuG4GLTeK3JhhSd3H6cR9yB3KXeqcyqLSBEOuv0d9baCC9jPYcTxH0Hr7WeCNcjg8h/7T6lFrRzkbAYccYACbikEtqJtZHZvqcdDEhsaJO4lIjRI6BdIVP20GAAzSobPiZQDFk4HTbBMyaiMqSMZF6J0rKnjnZgaTsjBIRdPexuDBuuncdw+1B+8SVttUNcq6zqxCWAf0PW4Y2SOOxmCP7KYew4YIq2GkLwA9kQnP+kPtTb2UEr1Gr7DCDI1nap8XBog8cfudHBFnC3Iga5O8B3n2PDMacyipG3pKsxOJxmGIEe8RHwenHkBDNzAXkSM8TkZXHtxaKpLVu4W0DmqNbBRDmYbxg7BqQxcfGOG8+vHrH0ijvTNvugAAIABJREFU63E3I9FQfvzLiCQPAovgPJoUoyw22fBPdufM4rSpD4giZiPTrAaaIVAydtMsbOYCoIcU0OgdEX+yTfs+qImmxrrj9YFp9zFTRNAFLiF+ZeIEBQQEBOW+m+MjisRZLfEy/uo6ZLpoporXcWQlBhIZzYj9Pt20xuFs6qeFutEgsEBoiGlSaEicpTNPvkQ9LfDEHt1TrmmwaXLYF/szhJlQiPhxFQ5XvWhu0WKG8BlE10ikIWWcBEEYY2LgJolnzjfDLc1h9oeNsPv8GArQ6H+46XrCxHeFc+1ALelrlejvv0b0SVYVDtS+pKu+fro4YJeClN/Xlok+P5fqO5zRHnZNhGLH8UBvQVGWYhee4aZKQ0nVxdojCD3cQ19/PDStGF60jhP49RWL/d4NJRlPxTboPW+C0z++OQic78yUe5wzPebdbnqrnc7iEITmFJENfLeg/SZQXNCpWikbKC/3j98XkS/QLRMOShwxMQ+RHluh1++vPiD8vd2UogUk4oKDFDcI9DbQrNKgNuKW5vD51fSyeeayh3oJ+pVrniZdYPEfzpIc2PdpUVsRoRDo8O3nbz5gxzyLzCEm0kwR0yxiVjw1jABm8gIpbJiXg0ZBVGEPEl/BtJfiwpJr3m+Dtk1haQ0tlJ+LeQg0cIYUHDgcGhlaWBqATi8Fly7aPr53q9PTk4b3N7XlZnSNz/ljXFU3rFUGHdjSb879HFc+P9EoFMhofQgMh1KCiyaXeGjS+GwuLhmAUIws0CbjYAc17DAXQCTCuQEKMc+6lmTDMilnT2WmAzM5c/BwluuSSadq0/mS6JSOOrVMX2NQ1vWbvr9v+mUiCLtw4/FKs7CHzbkLT+sjImuONUTuG+cmgxwnNAECQKvAQIvLwKYNTPly5U3r2AIQ9qtWnbdRn1qoP4v+8FOuC0BVTwHHWRbaK46XpycoXpkGtI5FbifWppit+ytPX+zqyK9n86Z+ePPFSpP39HJR1wdS0tRorXHXu6ttLhqGd0cTFFWpgcbs+qKieVK+djbVaS4XPfpwCX0GYCD+ZKk1UeCEB7+zXq2wofBMKhdh5yqyV9FlYmwApZ3zmtiavAYh4/ygXn9IhKLvuR7d3Wc7DcoIVYp8Ny6+mWHfLGaGNqWhALRBG89jUts8mcoEgrt0b+o6YhNAgY7sq4l7gyI21lF4k2AIE7E/3cTwB9puqaZpnPdGOVEVuPK2Op1gq4S7ntGIBeo9d0Gjx2N1nmQFFVWdzp4rRFHFvbkNd6MkHw6erPuqOvvvzlOkBWGek6Sd0vTss5+hIA0cjpN1c7Yb7r0H9UPnjeHPpKn7NWKIzHljP82qq3ClJlE2KWZT+6AsO7C+uylHi8XQcfhNSd4oyyDm05sQrcBgUw5Jn6d3FRTg88N0fQ9MoD2mFGsYfkHT5NfP/rMMBJjSZ8lg2jBNqo2LMH+wJjvWCWZNHfxki+mIBYl7027V/jmmSphuCo3XlB0bjMS9iHMhlEViO3vQpwSULdewxd3PMw31DDorEAVyX0ftPB9M2qZdD3Q8Nr+A3RPNW5DGKPwp0mASpNY+Gp1gJOKLF6Mx6LC4VzO8CsM6LouLOLegD0JkYmBLQRoDL35yW2f6939X6z/986z3bvDPMbNo3627NpNpWyL03pmZD2ugQcJgM93YR8hoLNUJXRfNWAyGYV7Q5XLuUdiRYc0ZCrME9gOpwVNkz/GfIzvXQH2a6oRDNyZsOBTDTmKwSC1h10OmuJXp+iVn/G6bEJ0rHKPR61U2H4M+P2SZqu0jLijizND9Oe7B9UnuoazvUH6tqLyfhhlNWq58wSvAwSNuhvGtwqClG8iEpWIpPYikISGOjHuAOo+cymXCnTQQU4MbmJd5vBRtCPdVx13AZWcDqqA14jiMK7DJvTYljMw/nix/flTrZ9fkUON5YBT0UIKJ3oizhxqEwSHeBKxsqNE4VbPPCIcP4h73BEqC0FFTzxTsC7S8+F0wKAW1xEUXUIX7ZUGpiyaVLELuk8YFvZs4JBGsF/TnSbjJ2qrHaCV3+hFGT61j9gF+EFC0Y32jjYUwwn3KurUllIEI6tIwXBuHMWik1NFoie2XAeJFQP3NgyHcj2m5zCZg6FHkNhQL1Co0lXw2x1QQEXEICpEa2GiLYsMIGGcrD5yGmrYI8yGC7bnv6Rei7rSkLFtVc/6Yghmu2zaCci0cRjETzCDnQqKGXLXDRsG0yFFCUNQ/6LBIqdboHXj+ljQYaXF9SDPv2ho3ZzurBipIwxg6UKJCAn2jBoNe7dOMhnLFzCf6EO4LZ4q6xt7CzdZ5usGq5PnYb8T7jt6KpvoYONvoMPzLvX7NQI27xfV6FvWjpYXQfI00B3jmfNPDv4XeAnkAxog0lvxEa50dAffhsRK0ejvmHrXqoWf0O6Z+jJEMtTESumjuDcocw4Akz0rDVW46/OEDefQZf6CQ/v99mcYUIjTxYa4Tf+7QTR4Kv2hGDo0TL4Up0YHweaBD2HeknoSokw1ufuHhQMrDyJkyh4bPodjoY7iEgcNt/hKfL5pWjw1dIOPuycQqHCc5eCLnkD9j700b7WRGEfh3UNBSU2Cjc4+8GYDsuE5iU/tYOBpHN3hAup6sgcwVmiYmz5xXVMKpdmffMYaAKntAyw4K+pgyRcEfKyo+J3TSj3/5u7EI+B1MBMP+xxQYssb4+2iVY+zNX0s+ExQ/mrKgtnpawjM4UFs77PpdBy3BAnlQHtP7j0YUq2EO8COAmgvt902i/+n3hRpT8NHb9C7ons8YMGCjTH5cq6bgvfHXX7Qsd9U45IHU5eheoKNEfwVl8f3tofoEChJuuIRqswnfX98dzs3k/pef3/T6TuPsba09r20f/vZAK4Amk8uH2Wi4i753ux49Ft+2iHH+EzSIxUVq6H54BtDvIpNuU+qE4HgNoK/WvnI6pqwl0IZSZY0LaqK3tzc34jYGgtRk99KgsvIvLoYFK+x5NFJhRMq5qpHXydq1vtUIOvom9EWDKEW5fM6n0hTQX388jGSVp8ZNVv/65oNkItAbNsdO7hRTusxZgqxDy+Oh7bibZA4Va5P9wwSViV3ttYJWb7Tt+15V3u9Q6nkOdmjE8c/uXqETsQ1+jYHFrnxcdUnQrjC3TnV5erbOtX99dS7o82nXzXEskVWWteyfQhl5Tv1gx8qqjD1FY2K2kPkhoIWYOTjsKpxg96B7QcuC1oduwC5nnAO48vpwxEkUUxOGNWQnxcgFdzUo6aDSNE4Uz88N2pdFz6fETqdMF3+89s4Je3tk+vHYdNvSsOiH+jZz2R77z9qOQ7uDhoRBEQsZ+rwR68OdFVSfQ51JLOfN4eKI7gCqGRrWL2Vu7caXcwpTWS9PNA7oDHOdzzSKYdIFCkOUBxc3E26ieOoa8XqvojhZj0aEB9Ni6Efd45uy/GIDgrKEvsqlzeADBLDQperD2tuEbpoYqPdcpmfl9UlntDDJoLJ+cpROkydGSEHRfv4FW++HPj03tvnGRv0BPQv0b4dJMKlN302dZPIbIcwR1eIQ9TzRMELfhCo7aO4fvk7u/U3DsOjcfnHmJfQyqJUUoj2NzUg80GhGiWlinuKTO5trRNe3t56O8toTMeElSiJE/w5hXyMXFFobA5Zt5edyboYTMCgLZxPuypdr5eYdhKgFNd9SU59p+GyVDupQzpqGcwTQnzDKwNCKwunQ+G38/EmFDbUy5RXUo0J5OWjsZ1UZOj8KXwYT0A0DGQExNQrEHmqhiK7qlkxZ8xJDQTLhlpud/YhCORWzHl2iiUzdfVBVXUwNNzUN107aO1yceR/4A3TfvVbTFfRxdpwNDsTO8EapO6NfHI30OyuGZp/y2AM3zuvIt3SQuyftSA/YqtwD/J6I48gT3CtxXqVS4U6j6QIpCD8AHFZp6McOc6Fg7UTBtTiDkR4S3alTb2HdEM2EC+iWawBxpojGcZM9hiV9ubko3dfaQybH+YCWJDmrQeu8OfeyI5geVgANm90yd/UuZRLHGHjwhkkahi4gJHx2nKor2CQRzB6mY7sbFyj+xDg4WsP7PLGhDncS03kih75eGv38BmpMAUoNwN3dqMqIJaHYzFw8V2jRQKY8NGMg1kKgC8M5o4aJZgysQKRZK46ZmOOsJpfyYEMxmAOB7HlX0HTNDCNgHYQnjERwqK6o4fi/krOfkxijv8T0QbRlDPuhFlNE04hA28fj4YSzphhg4TS9Cvy4NfoDVTTiqxgsM5gBOeIZMlwzzX/pHaeD9IUhm4eraInTGOLbsRvkqarNRGB/0vhAUf4ouAGuucdhcjhu7DCJgkYMRd/ukzRYYElZ5XvVAwJjI9SXvFOPjm3s5r6BIaY7PdZ6HiZH26YaBgLyhehYbG4VPrzsr9Vh8bbWAI20trL22sXN0+2owZgYaFlD7r6Jc5pGhdiSuB883EfTRmby0SSaYgjyeKCHjgXCwTyXacIFZ5q/a+izLTc63EFB/EY07jkRI4mzpxlm0mBzJoFwz2nUMqGrXZTAxgOBYtjKgBZGD8+zbDUPjHdp5dF+4iNBEx0sDNZ9Yf1iNH48twR0y/V8+JPYxAtKJfT+sYt4C5tQbdb/rWlr6q5PIYyW3OjXjoQxpQNjyApXXwwDV6+72QATiDhDkNzrnOfJsNvkS6ja9BYZRogcKKkHrIGfubV3jeX3yZmBFMhZzbD1mA+FppJ7LBIpOMNjgDnXJ+WkADB0oYEETeaedcZjaKCdLU79bPCqcHNm06OY4IQPzPFzbW7pRpBn6FvJ94ljDmlx7BJPFNtkNJf9u1boVNFsx7AuYEUGFh8arfC2sFyMs5xzgeGAzRKDtus8ST4fNfARXVgfuakMl+jX7CTNejNrL7xXcIlm7YT5YUgek6Ko9sgNCfvaQCajmbQI4cNAzSOBo8l0IxkW8dEoBvoY2siAII2k2WkGi+wjxuOwxHYYMmgKB4zpnZ1RCCYfNn1hSWW4vSEKj+BY59Mw0aAoh4tOELEXCg8pGlzTTA9BKg/KWilb6kZmEAcNekMQNlDAqqlU4SS4bJ6G28oYFz+QITdUMfEAEeCw9WSAooKG9ujAeZlceqAWjh9BA3UIx50ryYKwVpRFGaijM7d4iUx7vXnhcAffnkYWt7GYdpIxBN0GahG5OkzByYODZjIb7qd5iLy3mDZQoBiltfNr5E85loRH9KHR8IIIaNxI6kfG54chki2wsbEP98ZrtumPp03XK7QQTCNSPT8VqrNFF0KN516niqBWUBMuJowfMHEovJnJiTyfW/VQnkyPyHR/m1Sf0aXQIJr7FUHwe9AoKXq/v/bqXgdz6Pm8XKCgHd3bzT+nt1wGrQX2+pu+PzAU2dT10A93vVKUMNnEHWsOUwVnZFm+xaTe7UaAoHDTyzC9oBHEHRFKAfUjlvY08HP37sMFmq3d0pgAE+9Nc8M6XnGN45Ank1K6fPm9dT3jnQleBM27WQL143CxgH5Tw4QShUIBLTLTDXt7pus0kQSPE0aLWB+UgCExmWVHeHSbIiqv/E74frgcYHBgUx27yDHNr6wjJIYBjNBugo6aYGhBkxZ5oTavYq8uuCESHwAVKrQ2nogtm+NCyHOCBnW6XPT06bMe//Sf9DmddP3c6NvINDcmxgxDuegypuQYES2YUnD5sreh9xEOPlkPyROjaYqAZwwxmLZmFoQzEYZuiBmOfTBtTw+qGuY0nFuPGfvvwXQlbCkmXM8wk0ke1lTSDJGV+dOJIfui+1jp518mdUuqX0Y5jw3aOfNpOx9vmFhwnUSGGKe6Lfw583ymoScJV0NQrUAn2bOEkDOlZ+1kKj1FtXJd1TrpU7rqc77o+SnRp5dWz6fMqNVCc30iqxB6+ex4gsqGErjbFWpPQWnke7UlZiKcdDyb1o3I/fabqZJNiXNxhHejn+S94ZB5PS0a+12nBtoZRi6sr9o0pLxsPF2Ejt+cfvK7v5SrPl8Y8HTWUNzfJ7U0V22up+tV92XV2A0CP7f53/bD1wVuyTk07K3XqFMwKHacKtGjryraFyXTq4s2nuWtH/R4ffM5V9D4JpkdQkFBHDzf/9DpfPaAIGIcJp1Pleoi0/fb3cOfvDxpHWiwIhfLjQt9Cec9GqJuUbdCt+IirpXhUozxxnLzcKoqSz1/eYn7Z7tZo33KWzcwfJ6iPVkvqBx0Vvp6pcGGIttRYxu5JYaCc43826KpTU3kWW8TxSt5WgytiGBhEj9a3lC3ke9VlBf1fWi1X2oKOFxrnvSYiHypdeuikGPizP5ptkG3mTuIA9CQojEUO1E6uD2amnmmeFs09aMRyzKnWbgc9+fdw0TQUFyHqScp8nDAhc5k3TUogs1ZUheTEKQ4axncLDi3zgwEgj6N8VNVUATSQDRu4m73zudhjn7S0RZBZ95Ax6FeoR3Cm2Dq7LY9jTGMJZeRPQzLgca/yCMyAUq5ressDxg9axqJRFqk/gGXhGKOyXKph2OOaPCiKAXlo0EitshumyamwRIBxSQnMRCT0MyFrqni1twmzWnluCGGV+B9/B2O+aAQTKvQlkNrt8nb6mzPxnE3k4tDGAQQ8ShGyM91fjX1w86wAZR49bk1L7kmdI60Z76TyqhD9kF7cXacQj69qyppFFNVoPO8H6QQR5QHQwaKVPYW+i7TbPddt5woiEH74R6OztNZhs5pB20OxgfvyCwpHiNGQNBmS5ohzFU2Xe06HbpC7mtTbdHAjdQU4biKSRwDPO51kzfRlZp2hy9AOEVzNtNIMhCy/ts6VP4xAwzQks1n2c1mITE8x3n1VGKUxGABmQb0vEW5B74g5GR90ijifTA6W9qutUbTG0001oepC1IKyzJpcDZyLfGSQHcGekptwxACOuJNJfUDfhWHuRL5nESHmGLoJg5JRqMF3wsaXRoQ7iYPI0aHvHMXMJCkYTHQnqJZLrWhjafJy8KdkyK9556hNqRWNcstXGSdx8iwIm5ID+pwXw/6KM1oZeorKNy0Eg9lpySjVDQhvsOy2shpygAL52X2H+/TDD6InEGdTvPW0UZIYBz1ZaMjKSHL1yyCaCLiM1KDhk7RFHTQyQyafFAxaTDRiqeg2DA3oOEy2EoblV7raDrhRoIwtAHOLIMHvwnZvURasfdGfp3/zJoqhvOhDUS+5vPIOaQBbjEgBmG0qaUTJKIZNEDMucfetbMxIzSaReP81jXznO2Kyh5nmGLPFijQ0FhZK9GMspDNDrUj/GG4aRlfyFb425BYGABxUgVtEw1cRCWGDDByi31hcVtawkY9EcifZXaMfKHLun/BD6VRgh8K8UN2M0c+RHMYdTS/ZoMuhloYwy2DcthoDPLtdhtD70gRIO+zdH/FJ2TIxyIO808YBOGGnbhfQWMOGyk0q46GoYG0gbCNVELcG5BiQJVM/z9ojkHTPJrNIzcydIHRRP4Vlzw4uRyeXGRQPJmU+MtDU7UIlkIj6Hg4KRrdCwtUO3ixiOxSZIoC85SwpA+qJkwxKIu9KjjtaICOaeaCaU7OpR18YWdtJti1oEukMYBGBYUPEfJVdXvSres09525wtYgoieAMno0vHRGvmxto3Skh+Fyidvqgdx5oxz6TyOX/N2mvWA1fLh64XCE45Oz5HYXEU1JcxS6SlzMWNS8LGi8EWGSRWHEtIVi30hqBOsyubM9MdMWt1dR7IKg8HkyqJz828gphwbvA0ovtMDILXJDg1gd3jZaOZ693WiDbsSCfioyveSTmnRWVZW6nHP93edKn89MJ0aHsUOFyKqYRqOFZIGe7aYJ4leoqQjsvuvX115J0djSv7ulenlmyRdGHhyojHMewvb1pPfbXY9bp3FlmnLC4M4OmePbuxuKH2vQEL+ciCe4620IY4dxzHV7DHps0F4jx2tfB0/iOCIRH0ND8aSHaTvCfqJEHGyMJhJO+OwDCBOn5uvvNN5elYA+FuiwFi04Xa38nMi9tIseqBwT131WUZ3Vfv3qifDbb7+62JtGKH213TlbaE3oseZV1To7poFiAarAhCPhBL0vLjyei6NoQEuh3G+zbqyfotWZCxNHwTK1+65NJ7JVV0xHRubENCHhHsfkDSrwNoKOx2Hbtq0pXmHyRUGSq55BC7Fo4XIhQmUyV56AaRCSN4e/pfr7v/9b/emXV81/+rM+4ZbZ1JqaVklV6PbrD0wo1RTspdFNCssS1IARUbphXGWSpfYZMfpsp8w9a8CZ7AzKoU5hM++d3eDQ7to+vodSFxP5Mp8dft6cry7eMR4ClSZyhD3ylG06VZjsLHo5X1RnrKdVv90K/fYqfR9CbzNCaYI+s2/qid9wYx0xPh6Dc0twtjBkqqCNQkELDYkPV9P/cxVN4b2LPtn6hGEM1zX+b5v0Od/1N9Wmz0+bTpdSX06s1dnxGC/PocGg4IPG83K9allv6nsGM2TijXq9jXo6nVUks5qWyhkUEa3eJ7uOrlv312kz64emxiB0zgD0opLGtG1jCLMP+vq7F+9Nzgk0N7MqNaezLnWuSzNKc2fjhY/mHU25YwbmHzq1Vz1GwuonXZ9rnxtQPYkNYCDzpx+dKoqE+myd1/R+V1pjENWZYsR7tynHnhmZvvWPMCjp0b5PGgaK38IZhhSopGmmZGSeUpXbzcCBtT0u9CbN6HoZhJhSToOCKdeu1+/8eqnbOFtPkxYXozrz7YeeLlCDU1WXk55fnvye7dpIA55gQpaqOT/b+GPSSfdX6NqgiZEDuy/Q0N9DK+Osy87iWwy8MqHvhO5OQTIoLa9a55jucnsTIwJtGwfS18eqqkn1VBVapof3CwX5lD055gbOA/d0mY66tLV+/uWH15T1gDaR6fy/q/rJ1vFdT6HK/pCzd3GrTvYH+Jj1yVXFPQxi2zm+Y51hCkweXjEYyzhTGYMteAmclaD3wriHs40OG0QzO5sdAyqxcqb43oPelDsfGLpi98Bog+KUPU1WcmH5iNcIp1N5dhPNwHGY+B6LTiciV3L9+RX0pNLlSmPeqx92ZfUpJuHrqu/QHdqzmuWmcS10m7IjkmRUD6JwDBxslgZNjCEh96gmU+pVXfyu2ScM1x7o+I/AdlBJZDRu7nwuDErW3IjNNM5uanFTojhk7dHAOybHNLbQJ64zxleR6UhWHoNFagHKiMb6/FQ3hh/31xjkbpt1e50a04PniRFRDJ+zttGA6/PwUNm0uhGRA+0Wx0nQOhBJVSoxJXMOMr8epoG8H2po6KSYg4AkFSA1rhug3w1aylIX/89ZfdkIv160unxetH8OM8ftOiEjNpyhh/fO5k1QOMk3HD28w3gHUybQr8jRJgKjZM15qFZrpL4gnqE6u1ni+bK7zUiBHXSgBhlDxB06KQ0NumTOaGiziSnvEGztFm/JQAyCkRtQc534fNakgTYujowgigl3XPSk1No+H1coqZm6pDECnWErMRAQkmhCH+YhfUQxtKxhQTGmUaZJjsxOmnFMloYFBhAXKcNSXL4X7aXDd8zqeGStJQ7DDCIbqBSGK0avYqqtNouBA5FENA7UT5FNbpqOUoa8dgo9wuJhBaBhpBknjxEDQPTSDrnG7ZxBAX4fSDmKMHzCGBLd7shZFRIuhmTUC27gvZ+plxiaGc+zQz57xQ6o3G38WR4iFHT0u2jtqJ1p7pRZAkHd4fkWgwmGM1BD8duYB68NXF9zzj/rzSP+AnYENSDMLhsSwfSBZTN5hYSVLGvZdIXc8Rge3h+sQtc5Nkg8AjZoDAFibEaFPnbyAJr/HVtuF2nTmBSRV1rWNKIw2+KdgPTNR3+DnMIv4vysrOdPrW7i3BMwILMjI3RZniFDLvY7qGPkzRuQYkDvqA/0lLxXaMKJ9jJVTnwSjad7GZznNxv7uCYHRILWToQHGuJDokdGO1IqD5wwlqNuMsgW6OKK34SjeBg+FjYjXJ25i9dL5qG6tbRCGnAI+S0zhPnggJAjxhDJUTgwO7aRXoreL8c+z8hi0BHCdhdqZPSRNJAfTWLEfETnGZzcD6QyKKwfcRg8PAtGnfEXWVk2LnEUEZOu0PjZkQxOMpQh+t9jUhPGOpsnThFvEUgt1AjCzPkSTXMyzQVnUvjbppjywCkcHKWCtTLCedzxFtvgmrfrLDkTXMMlj0XuhpKJ2fFd7bhHAcv8LPjDpswi6IUOSCA8Uz5/pjBi8UO1IU38Xk+LjhgRh4cexjSeDNNYWsuIZuCIETmccB3vwO8ZCPCGVoaeclDaNG4WbRXsqWPw5488Ejc0UGBpvkAaP1jGnqRAqGDyCTI2bz5kjJIepkjW7R4aTpp9aytXjH6gwqS6pNKXNtXnMx4pu57rQtcy09Nl0+++QjcFZQp09nEfdMFNcNv1+UIjtugxgU4StfCuX36kpi9l+arf/nLz74WCRcyFEVIunSWcxv788+zCgaaRprNqM0dhPFWpTSDuPfq1Sc31rL6LphcaKsf87XXU9y5T1VaeXFE80guApnGIef+hqeEAt7Y2AmdpmIH+U5xUMc+5XJSWjfq3d08B8frImQZ54BJaIJswUTTkluHHpmOzsfaMxEehC1WJzErcQduCySxn+GgapfOAfMjTPjWq55sKprIJYeOJmzdQDt5de9AZxizoauwvpueYrUBtLdByEW7uSW5oRJB08G09DHIRHaZR3sXO9oLORdZUaDXmDE1aos5C/lj7TJ3QPYxMXzXpD//27zQ8Os0/7nbXS8pMp99/toPir//0L0rmTnUNQo/Gd9I6MeXl0tmtbRq2THnj8X1Mhqe70vwcky50mhxuYQ0YVtT0hdmqFgh2y/XjfTrQFAKDMzcjnkaaUrLogolDAxUt07Xlv0FhSr2+PvSX11S/PKQ7+U9QNjw849LgZ5hb4Xw3qPZm9SNY94AHZgOmFovWksPeqe+xDZlgEibPBcGlZaprBN9jV1Fr0u9r6et50U8vmYtsHGu7RXp9W/T01JqWAlp3eX7SyzXT9OCZFLqQD4h1ByhRcKwAAAAgAElEQVQETnCpdD0F7W/qXj3YETELoIA9uqYwOgsrdWkYH8rzJ7VVRNVgiLUnJ9V1xH3wWshCM30q3e2weKp3JejWsgiBRjcHgsKxjBNyS/4gJg99UNqRDyQJ+kmyaxO9db3a9qxBrR5v72pKmhhMdrjcSyMS1mntsBgwXpnVDXdVzcWN4HS7a9rJRe2d6TYwBSZzLx9N/06XuzMbpynR/famLT3BxVbfRwj6pUH7fdfjvqmbEj3QSpIxNmx63xs1FP17p/rUqr1Uunx+0fXz70RuxTL82ehLN4RKurn+TpenSuP3P6s6hWmbhxjQriZ0j+whprOz+vmhcwuqy1IOqjD2+LaTh35J2UhRANPCTBLohYXqivZ58rSexf58/qQxHfX+xo9K1NAs7XemPvrxDVfl0BxZ01ll2h6vQi5OATOhqWKyjGMng6S1M5MlP//O9D5P6clUreK8f9wfjmbBebEf0OtHgTsRr4MmvR6VMbAklxUafpE415WzFWkJmnAUSDYysW7gXXlDwx95rClZfuyZBMMdKHVQ71bVLXKM2dRFGk+YTTgsYxw0T1B3ya4Mps2SVeGUit6SRuchzR74Yu7C8A83duiBg00vQOncyB1u5uzmsKqvDvMu6II+up0P6UggkIQU9HEx+oseLQPVg/yL02nKVJ7fZzwp3M7ngRGeqhaTjFIbE3rotqCP+PeCUvFKt0kNjs7OkQxf1hG2EAZNzhL2lFfFXthlcz6GZM50xjjMVD8cu9F40RQs1tDy35wt3YJxER4MmG7RP2CWQcME2BUB6jFoZygZoczoJqEDs7cbhl+mGrI3w2aEO87mVLi2g0ukueuBMcERX3ZhF2Y20Hq5f0GEnYMYEVG4sxtVoZHJY5AAYs3dCNPKbvTW7sYxbzr6gaBaI3oEnzP7HHW2o3C2Q8dHEwtjBUOVwggN89WJpTfv+lyE2Uw/g55BsWatROYxtQPaZRhU9wWsO1HHsyf+IkMnTTOOOVBpfTvmdGjRTxh+cTcSywByx2A03XW5RBbiW8f9ItUMIWG00HBiZOX6kvqDuyRQL+550GGyg8l2RTDCe6MpAU3GOIpBk1UdUBQZaJqWGa7hVkPZPG21DjB6HO4drLwHI5vW8q5EGNlxJ4zTHMRtMrQHVI4BC+64CqJxzJ7CZHIw+8nsr6POtLmSKVm564UwyMHUCwQsTFX4rQxLGLDS7Cbz8FeXYuoyInpMoTwMh2yaBpBN1BUZs/OsC46KxD+xiBm4E1lmZuOqGZd7vEXYM+SsHnfywqAfd3yzAqDYh8FUYpfVkHmBrlExEY/CszZFNQM9Zs+6QvNQgjMM+QNsQZo9amjWMP9hMPogP2BCT8l9HKY1rOXR6CzCRqj+oYWkofTI3HnQrEFZE039gEGiHZNtjBNxMYe6zHvTISI4VR81nv0o7LUQ5ko2vEUqYj+UwxgU+DdjwAojE5CBMzVihlhbZOOGVwb0VBgm3JGg2KEnJwbImfP0I46AoBamUT5ke9Q23qxOQKWfKnfrCN3wHRTWI3DzQ8fo3u+vIZehw4rS82NycoCWUUVFUfWRIcgCdMF6UC1NDzxiQbwI0aIEnY//bXqIg2kzFxUBl1NJQgcIri8cZHJ5moqpPJOSMJQBAfSF7EYkPWDkyF5hk/BOQfhMczHfOsxngM8pVk1B4zD7+F4UCQFhxgOzL0/osSwGZjrkSI8iUMKjQOe5mJYJCvnROH+YDBF072oYUSoHLgsYeCCC0ikMGTJwyZdlFUGzcDpMWQwrbFNqfaMBSZswrA29Am6rVJAONA/KUzSz6EhtT+JDKUyTDqjZmYW4H+bmnZPzw4WLayz0RsPdWvW7JtHf/a7Qp0qh0zHtdtff/v7sTD0KIoyDqpIp765xXPXpiYy9TO9D0APQX/x863U+f1ayvJsOVra4VhImPmobB18goBMFQabTk97foVPFVGtkSr5vujbQYKGQRTMEpQqKJrTIuqF5xfUPelypEqOYaXd25GNiaohb26qOPwuKkDfaoDe5CAnHTV+YaAbQCrRtTNLunfVB0J3FGrN2DzoP/U8I1XnYT2Qnga7zGnYAojBxYYJnC260NsQY2PI8hhPF+WydI6JxxA7oiJiqe0PbgRCOP1oMGmtysex/ZSoFuhPeU+UcJQT4HJyFyu3hPVphnkExta16QE0i0P6YgmPCQXyKg6qZXvKc81IDWYo4wx6hu1NCYDfBsruKqVeRV/r0ctb162f99l/+qwc9HNZttevl6xdfIL/98k3jPKo9Nfr8+aqle1f/+q51wyWTOqn31CtrsPOW0XT0HR5SWbAP4l+6wGDCyoFMQ389ZXq+1np0g+436KRReOAKyv6YndVI8SL9lNOgbKqb3BPRqh40LKXeX2f98rbrbYfqzaVONAWuY4j5I5YHXS/3F1lr/DwyzKxpsVkGexR3v0Brwu3qcFLjO2CsRCMPbTXjTcsGCdB8/+6y6KcvhTP6cIMt01nDOonIW4LuiZMo60KPIdftxzcH1p/OV+uJyR5EKxJu0pgC7eoWkI7ZBj2EHbNoNhCMrNe65I7Eaa2dvGtemFBz+WOgQnZfoesFQxgChaXm+tk6xWJ+06lOjLox8a8KsgSDKn0hA3Kf9Ns9OVCsVPeu09Q/9PR08iVPLhgFxjf27o52rtD9/e7mH+qpi0TrTdAyQpMKl1nHJuHYPMOIIHg5dG+cGxRqU9o6L7Qq7lJ6tlsjGpp1znW/v+nUMpwgtgZKJQObQZrvLuj7Gdr/rp7PSnGytb4817nz9P3TtdH53Oh0Ja8SHtpNSolvCrMGig2otOPtprzc1LZXX7xd9+ohBgMjJAMluryJd1j5rvKwEAaMNemDcoYOTJpRFhStjVt8V5LhWrEXYJfArolcXBoG4jHmpNKWNfrUTtqLk+ae5pkzctLrnb+v1DZ01hNSQEOlZN8n3merP6uNcw7nbhoEKIrczcvEMBSL7FzF2rtRcxIN9CqiQnz/o39BIxrTcIe1L4HMmWXDeQfBnUaoI2ZhU9JiuFSqm5nwg5CGtuz+PltLyz7hrAWtwWDHWioPXbG4pyrKjQ4xNOY+5bSnJsB9kSaU78n9+VgbMzxMVOP789ztKhqFEnsYyjlDUd/v0JDQdB5+AewJdOs3TEcogqtKpel8mK8he6jDxXrFwZT+OBgUQYcLRpTrxp28wCZk3B62b5oZrppG3Ku2MJGhIyYquGIemXTcV6bjBdq4kWkMKwKN1uECzaiGc9gktbLSMA8qp9BXUXq0IL++Twijj2cLBZchFk0w75bmlmfrItoNZMQK8Jw4n4oi93u7IRUA2YDdkp3cfJrWinaeSCEPI0E9cXJF6sJnoObA0ZZ6DjZWotJ0YILsiS6AUgz6O3q93JEQ4Zh8eF/waUeMddBp1pX2adSwbv58MGo8svR7GB2TxX0NMkgNguFMidM2oe20ASAxfteeQHpACDo/bvz9YZbIvXpKqCxAYVBQT2YHWMdrd5PWBmgpuajwWXDzTcIBGD2pmWofRiKwBbZe18P8yREXG+g/iHmrG3pu8skwQKoZMkWuooPmDw2sG7+8UEMz7wadQTLHKe/i0L/BfjKaEe76WRKIIPRF8kgLBssehVBHUM9QI05ubmB/hzyNNp/9OIbpkxG/WTvJCPDYPTyGGRh+CtYMOhWBdxqxfAzpwxgrBiUer9ilKHwTcKaHrcPdQ/5mND67JhB6DgAaa4AO3LLzcAT9K4cRw8lTxBSBEsJKon5nZYPJTtzBoO6w/2xiiCsuTrapyjXQaSQYoJlugqx/C1YdZyD6n5ZegnOCswXdq5mGfJ5UheNxQE3ZO0HxZKNT39b4BOSFvr0DJnAGLKaj8vUBCtj/TnKACMwzoLApwi2cswzKvunEMDIW7rHIp3+gceezmq1CTAZDMaRH8n50/+9aMKi8BmJpCPn7acp5Jl7r9DfoQjGMxPyOuiUYisGfpc85ZIdmTyCnCxdeTiXqLoY7/FZkLx9AHE1uZkZBOAwj1wl3+kxJmReARYdhTjRFAadHhIfbEy8eaB40LseX/W/sVj/0j9FwBsphNioTUmB3N10RWGp/oar0QQ/NyDEaTEbRBrrJCRdIQssdQ2D1NB+YHJuj8aRZ8rKkQQrrZEKsQxQe/F8uYruifkRzHEYzh2Tk0GsGd9i2HkD1FszTsPOZM63Y1APvgzow6eBgNa0zno2vCEcmBEpKYDqTC0d0QP3II87DRiY0kDRjFJogLkwYjF6GsY3jS/xrH/zqeFYOM3LBGspa0D6bwdDAzky1+DujYWQD+EC2yjqK8ABP488Gq4HNA/0BBDIyZ7hAmWRd8l1//Pqkt3XTX34OegPUZqDrc13q3/yU6Q9P0FhwQmQyLH0577aYJq6hqOCKh+iYRdme4akHn9yITJbrzqU4ZiozGrpAQ5cNmq6CJmrHukxT1ylva3Vjoq6HJkPjVxrtQGOBHooDiFiPqZ9iEr5AN6hV770KEKm90WNEH7JZU4WT32+vqx06URXxnplgUiDiGrb2D51ADS3iXq0PK69Xu3uO7wRaR9gsk3SmkEyjTMFmfGVkPNPvuNSsU2ASRjOG7fohimYfkZ3FQTBBgQj7cNDsleLPQ8RA0LOU/CMoKBQE4WBckj9EQ4KuxXZvPAdosYXONnrYTb3Aza+0OyA0CQ4/QpU33cm5T9BjFDaW4D2122QxPMiA848g2CapOheTXP5kPjHsWLSg9WICnBT6d//hH5SXiX75P//fcHpD+1nkunx6sWHP97/8pgdIYpHr03MUYOT6xXADpUVoc0F7QXKmKYyiKA5BIBwGwEFIaPaIoUrkYRHBkzMlNYs2cd40RTh5bVCAQUGg79TVSS/7my41QfcMOGiQJ712lb6/T/o2pRo9PWQyW/o7e6YGfYe70A54ewSRg1JyD+GgaOez0Dv4ffGdTJOOSeQxzvHkurQWJNeQpfqUjPpjLf3D7xf94fNZHRoGpoQgVuOqvax0rs9qysFOsdPW6vu3my6nPIyHUgwsMp3aTWeQqaFTm1OMjVq6TW9LpuvL1e8CWvb5OVXfo1NbbcbDz+GcoLkqq5PRPsyUOFuvz092iSYeg0k9Lq1tHjrWS82E26FkmnocUdn7pe5D64n6yzm3MU2HJokmY+7Utk92tmQi+zrGkAU9DPEYNC1FipJ28sCjLVL96Qe7JdXUv/msnJazsxzvHZcd5Q6N/jHIm8iBHPwdcaNNt97nY/cgsoOKh/L4pL5/86X8eutFoiioCE3wcOsjVgIToGNIXJ9Tfa5XNe1F1y/EbpBXWmndRz+TfS9UVpufOdbpjlcquHMSo53sD8o9Bg8sb+426HcgQJyzaEaaKtMCauScwcX0V4YZ3YyOC7RhUn1qrHF3cWPnxFQTVN9lVJKfTf/FVZciZRwf4ewIZZGEQoZvBJtjckGBug7KkjYy0Gx/G9mWmGUxFKBRp7AhDcQmMZ5qQ7+EwZDq/sBhkE4BWnHj6BaXnlD/CjLXaHZYA8F44bviGrusD43kQVI7wQCyDgx2RkRp0fhNI+uA6T33Z6EeD9J5NNMisZ57M/XyPlQu/ihYiT/8duttbEOt0NF0jqE75kxgrQ5jOIHaRIj7r0AHZf9B/11HRncYoCSb+iRXQ/wC9zfmX87boz7B1ox+iFy+Q9qxjkb7oLM9aOPMmghHVZYmRC4zhGh6yXCzqdeijTgoGxaPzvzFDIS1CILNmeV4DJuSUVQGHY8CHg0cTASQAxsXksk7ryqJHEhSjdyvvN0jdg0tIPIU1hvGTD6HVpx5Y0BGs0Xz2nkw4VbcNQcNGlpyhpoNiPA+6wbyRSHrmCqGhxGXZqso04G5e2cPNRlyMLhirfAOmiRRm8GA4Ix3sIfvxwR9HrUEwznMdDCrqRrr4gAXQOp7PrtNf2CA8QzIDA3pAsNDKLzWbUG5XSh+CZgHMXR17TgWm5DRcLEmaZRS6KCwUxY/qzxjsDNqytDiMRQJoxBcJ+eJnF5olBGNYxSeAdYh8UHOgQUX7qbUeAAZNKvBU0OGwrrZQjO/Z5orGic08ey1KZhhGPjgQO8mMFG9T37+3Dc0kJiZgLDxHXBSBblCboX+1Vp6s+x4uyFTYvHY7vHIgd3IkYaxZv+SYELZxIWAeQY/DP4tFzvQR9arHasDdTLZ5sgR5Q4zF9A1POy/YAHaW+FgB2ECZZovPhB2k0XLiltnqom7myqZurpiL0OhpO6H1SFNnE85Zjz8vDB15HnTEBphs29JRNJZy2kTr5CQuUIwMkttwqAjtLbhLwSSSxBsJDEwFO5Mnkx0qThbGO5DDcZpODO7gf1D3UQtgsSNhhKtKr2E2SMGYXLTQO+D3f+0sT6QtbDPTS8+msYjCtBhCP4eDB3w2KjjLCZnvkj16Vr7M//l13etRPtxCJmZAmhAYximWTa0MpMwUcbAGkdwmysdxj2Y+cGO4HA22/FYG8isOIOpaaitqDf4bwOG0WzyrEvWDv+bf0o/xNkUeTp/jSZJkfRZsxkZucG4o4Es2j1cTcNByEURkwmL4aNbjWIpmpJwII0G6l//WSCQ4fIZws+wIAxNIZoy3Ow8PaOzBzmkgDZXHwvvzbrHooZyU6gEvWMSRho4IlkmXH5w4R4IpGo6ofOKKIzCNhmUje+yMlE09dNmxH9tJPk77OBVxoRgg3r1V3tcdAsUvNBwoPPyIJmOrqb5eMznRUThgt0+WZbwpXHm4oBG0wkZggdLlMWrGz3TRY8pmw91ng9FAw2RHQKDBsNiPmFuwXT10YVInQOaP2/RK4cfmoLI3Plo6j8mHdAUTU+hqOazH+Rb9JBcuHbLPWJLOFyDgMC75FAL+h0mGS8XwpMz/foL12nQLNEQNHmmpybRP/yeMN5ZPz3l+vLM5fiuU33xhJhw9KRYRR5pukFfLNQ9mB7jxEfWXcFdrnlA3zRKxZOmgQl2WJSTyTYt0MGuut+g3FFIY7K06P6A5sTn2XWpCTmOddj3q95vi/75sehSoxFC0yQjZVNGocqFNevWB0FhH0dHNTCMAPVhUPHYZeSUqfCVgQQsLNYY7/N0sfPrdPuuZsvUM6nmoOUwMEd9sGDdF0Ca6SVLdUo23Ux9wFESVziyr6htKVrDgIFNzCXJAVdTmFF0OL4Fu2eMmBalGBSN6Gjtaa0nizwym+gMSRIB97xFDkksz9Hw7Js6NA5triZf1b2zB0JnayRznRyay8BkHjtdOKSZ7ecn3ZabzYvylu88OS7AFAim75j44Eo4Dfrbf/tH/f2//x/1T//Xf9Twl1/stPdOo9qU+vyHL7rd3vXrLzcNFKYLkSSReUT+pymHPd81DlFrM2xgA42m8YFbabB2zKVQQ3MdCC/0HQYHFFp7ftaer6aGQmCf3ATuKtCZpjQDlXUTL5dU1Tno9Fs/620q9C/vg+ltHq0w4fRkEwo90QSFHuje7M47aJhBt235bOqQJ74uyuJctDbMHg4MPkwojmwpDydyv2eQhj9kg/7786Z//Hu+J9hAYtT4/tg9jV/TVftYuvE/XTN9+tJa1/nez6ZhchGjQa4rEIPan/vcUiKN+tr0+i+/NnqkLyprDFGgOtcu2h2JUaPbetOXp7O1YjbvACJPVn06PYc2nQN0HkyR5Xx+uZ59/s3zoGx+1+XzszXoWNJTCLw9oLRWei4ZDHRa0tY0cfy16+qioQeNAcUA+Tj7LC/y2bY66Ibvw6Lb7aEv10bv3awb3DPO+aFXVl/11oGSPJzn1hOFUYI+9nqGP7e8M/I1FTGZf8QAYubv/eQhGk7O/BzyeN/eiS/K9T4FBWcZuIzniBkhtBxd23zX1/+frPfstSTNrvRWeHPcvWmqutlk0wLUB80MBEgYSID++vwIjShpMBQwQ1tdVZnXHBM+QnjWjksSUBHsrq7KzHtOxGv2XnuZk9R+OutwSb1erVUG9CRW4W3S5Ygxzpupt0H9YcI7aJkbgQlx96DxI8MWZ2ImqOD36MNYs3WK/gsEHjDyVRk5t5znnAXocMZJSUUDjzY5ssBwwr320A2vof/lbqxOekzfbchjuj3MFGc2hv6rG1aDbGTj3m/BgOEcffSrpn5RUaNHD7YEbIRx5G5O1d0eZr9U+cma42FBcE7mKeYzyAo4P8gVxSAp9L34Qm5Eg9gwBXdkEPYuwALv7xxPL81bYz0gtKqBXwdFkwnvSpOOc28vrliaGzTafBAm89c55B126sQIiSMpaVTDEySOpaMRiSznMOBDg8p/P9x0oytOZ/IyKWaPvufQB/H+1+Gqrf1iPbit/7doDigaoei1eakHDrrklm4YWGCwRYE/q0OjDrPKBib4CZCVWhk8cXRBStwKQK9nSJ7ejMtiPbbjPGySF5lwKM0thUpqP390TtDzH0xu0K7vxoSsZYCzGmVqlunBBJQ4MAu5RheQ0EcdfG6aJE0m0TFMkjad0EvSrOMUnkMt7twsc0YNNGtw6EzvQx8XcgriNR7sAcfrUCSE03sYqPSmalI3ABTw2dBBAtY1ABxM6QBRNsDiXhP3mGPbIPvuhosAbisAK1IAmlLAI8osHGq5B3y76WHANPWkytM47meadoxaZs72zNTAA3UKUzk3N9Q8qVoc4DXrFxw8k8YazBwzH236eT3ovLzstRxNW9Q577Af0Nxvk52zG2ItYA8Zjim04DY6Ybg02ZiHpocks4m6km9pzVmqkU3JxnGWODTsTAPNtmOKVqcM4HLr1qDD8AVQlwiOqE98x9jxcnHkC4AfjZn1faZmBtMi5FWR7YsDWE6NuNd/Dpqg5sbRE/M8QG/OeUyRdrkSk3hK1ABgAdaDPuV7zU6b6ERpzMOAL9uGmOh5uh55lcDZ7BHMdvBSgJXkZ707305o+xl640rqYQflBfUysiNo3kFbtdcDdGnWpM0AwzHVTZEbpqiLHa3hCT5TudE1L+/G+6TAGZjzbjIdGGAXcIra6jmbNezgsSme9uXEBZgmDw03hnfhwYLJEHscLbEBKCjtTHi7d9f40aOHiy9Az1oR1zW6xgqKDYCTKQuu6+OcDBovYKMjRnjuSE5ImCjQQjbO8bVJjZ1dA5IGrEGTyv2bV+hYA2RPMJ10ru2stWhirfFdqJGySmmJTp+GGP0nk3dA7QAi/DxtBhgkKhhA9BlhpoqsAvbF7nC89ywmW8EEdd2JX1nFdo8ijvGq3besEdszH//NJNJN4o5K7F3iPumKOD8jHjuiEQ49dN00DuReRU6jM0zcOEZIM4uEyREGEVFkYtKAg2DjBT0/ri52WUIV9Cmcx3DHA8kCDdqpoKYQOtMwRKk0eqbnTJNpUjS8bvCY/pTEKXA5gvjFhM8PBkSoriN7jMPKzTIPf9d47jmC5hO726fAwp2ICVamvCakMzfSTNGNkNxFZlmoPoDO4i4IYsFklDsoGkcHd8KNhoJm5BOr74ge4Xt8xHyg32LC6WcbKys8IzlIXLDQRbMA0FzEBDIaTcedeoH4cjFqxfkTLlBsVn6ONzMdHo04h5DDWkOk/elTq89Vrh/bSZUjLmZ9esr1p7/HsGJW15c2Pji0iXPZ0N+guyGvkTy+4hgN1zKOurSRA4Q2aZ44KAY9fTpofCxG0ocBZ0IOWSYJCNsPpiz+3U+vwu0/S3sdy1Zz36tD/K5e94SCu/G0BatS9BF//4pegkN50W1k+rKEe2VGREzihjR4ooOKE+lelfRGkTgpLyv9dL2pvpx1qM4a3l4CHe4HDSBDZaWcvKW+d8Nh1Ipcxhqa0egcLb83TGhscR7UihLKEKgzgbaReqcL1JQP51tQVahGNCZpoYH3P4X5RxM1ttGnKw0ThdPY2YabhqKmsT2cNA244kZGqp1EZ7QftJGwB4KmDD7L6dmYSM86LYXFBnx5u3mBDPP33l9DGFUFYVj/8//+v+rz1y/6z//pP+n6dvUhhClJczzo0w9f9esfftb326KHHWYxNEi1YCaQzqqOBxt6cBYwlaHg5BCnCaWV/f7W24AGfS8mEWaQ47a3H3JsLUCFiSBxB6xzsXM9h209F855nXSgOtKqy6fEEzVuN8xqbrP0DzcCwjGZQIQf1HObWpm+XqoD0aNZBBklhxGjB5zPbP4Q0QMW96+D853YU+w3Dm2mDYBaMe4Pe/EqX/VX9aQ/+zHVX//Zk91AQVe7+93EHJUXTevNyDC06rws1ZwCGR1GCjvQ/1nnvNMPX9jXhb4/ADpqJCKqcP48XDSm6AXRl6W6vpPX/vDUoS6wpgehJIICqjNT88wI+9cje4GGkwuDi6m0icvzudHn59aNYFXNqnF+hS0wrnqfOk0roNGsaiVyhgsfYxoKgF79drAGXNms37SZrgso69Va2M/omJNE1+ti1815fdenM7EgtX65pvpyOUnbVY8h1/16M3iEC+yhyfX+0psWxmVq8yTCnmlsaB6zNwNS61zp9fqisQv0F7Avm3O9jI1ut6tI7fzNn/7Wd8h/++m73h+LnopVz9Wsw/NRx4Zp9az28kd2M7UToRK1B6ZNOMOiXW1VZkuc/dD7Zmj5jaaOFiQydbmPmLYwHXThPV25bH3R1FWlYeo1UEDNhdpicMg5E6cZWij5g9CPxodD6tsandxgkPXpudZb9zArYpuZKqJduaouT/5O5LLRBJIz2fcYg3HKDBqglTpSK1Dn5X43gNMxrdyI9WHCcdI6vWnqoaoxWYTZYW8+TUx80kzNoXau6fX9VVUxqbKD7CMy18rKU9oZHfM8q0lHqTro0XH3QMvlsybqdFTS/aKiyQxWdL8+HFFQnwBhKt3J2LBLIY7LQXHtcLstct2YOhpkxrwGZ23AuZ2iijMw7YILz9EAc0asBQBtmarEEwidFUY+4011mqvbohlmerWh406pSWgOKDzR18I24V6GZktWHvIFqMF8xsiEDu19qSbFbopYh0qva+GsZCaGTB6uAHAD7JnW1FSmj8cMYzv7gP4AACAASURBVB4cwwkTr23kQ/yXi0pAROV62OwjnDRpig/sU7sxMpGEnrjElJXYAyY3XnOc+bT3JtPpmC9myvCZTfRl8stkF+dRDNNw280AzjYNRaWmH/Wc4bAsPdCLeqK3moZNnJHNWgATMHsxJX7zJI1CuyEPusAIjixBprKDznVqlkJOFEsF4wQ21mAmERpZYrteHjfLAqDfMZ1z4LndH0dnF3Jf5wwbmNYVTNlgK6EXR78OnXPR2ZEQ7KXK7KYWVhtU3hxaM98j9FtoB3kWOO9SE5XQt5k0ZZW64aGqPZmdAEBR0hzCUiHugotqSdUTj9STHECvH3pSMljtdu8JcrhxT3zWcVaPCQzxWHmlIdvsQox8AXVcl5+txRwe5mTYyAc9n01wJky8IpJuRs6E0aEBCKiXDE6QQKC15zznKYRh0KmgYbL2yc0KwGyGTAddImuECB8KqRrwiPztmBVPAAWmbBI/wUQbI5zZd51TBJxEEP7FTLbtDGsQIJyFU4y5CPS8TeqZOA6o322Eovs0mAVkN1FA2wUaLX8Sk61woA1KOAOTIXLai8qZjYD0TOFoUKndzYay30jmgY9r4O7uaTl5Ro5Rshs3yDKNFKZRUK6pqaFpSkNZKjiR/JKQsLH2sGTA/dm+DzAjXYMHJZRp85jWysabZtcfTHGpoWPiTONrPaedmaMJhBHh/sH9z6KNJtO+CV0M0OyIG0xEzG7wTICqyuvDHMuICs7Ue8Ys+5i63LXkMnrYESZfg9K6dW1PPjNZrasNOlmXo4cRuBVTdRY0zsgt7NYaLAb3e3vyg++IiVqoN4PQUTb2yoCdZh9sgyBuoKuq2ma7CMYvBEEPSCN0j/yNp1e7GUhMsvYRuilbe27kv/1njMctFGISGKNOCzvrShVZeIxWLeoN2qZpkmgcmIYRdns4WNvBhgTBjwlpdN5e0HTODtnlskR7F6iTR/VsLppDm9RQe0fuUzRSFCxw/QnvDWTINMIkVYP1OnbOA2hbCIKtdzLvNiijH3oHT/Kc+RINohsyFshHnMY027TGHTr/UeTOErzfbuHyaSOFMNog64/cJedXgZL4XUD72VxwGRABsaQZ2fNjTOcyehhW7iwSUAPiJ0wD3inB/xJ+vGtaucT5jHSr0YgGUhZT5w+d6243TPPrINzQ94DIt+mqvzzN+u3XOkxO5lGfnipr0hDI84wv58q6RS543isXMNSs9nBQsj3soFnbECfX4woKnag4lKaTdjcodWTG8b7CnIiDjandH36+6zFEcEJHHABNIBqkIrH2KVsbU+R4BuHAm+unt14Nlx05VOmqG4ZLI5cRh+GipGxdQByLQUn7pNvbJN3fVdbkI9Vqnz6pTwpdX958sN7QckJfKHddLnb2UNRAbjBNWHM1VQTmNqBj3mNMUaGIgP5OOjmkN4JgKQo40KD9sExsO75RzFg5b7E1VFkmMGgIsJjHHpuGmHwz/lyLt53/XHli4OzQDe0dSGhoQW1cteD8ymQTQ50oivnntalHIcoH+YUqY3rbys8nhBtUCmQPNP/uC6n9/Fm//6s/1fd/+Cf989/9hAjGxdPl87O+/PBZf/u3f6+fO0o5HPxk0wXcykDdapxamXpSGA135zoxzaWhrNKw5l/RYLHGMSmgODSC+jGtTD19BR2mSOHXY1xCUwllNIOKuS06ZRgabDqeuJwWF9zXqdT398EUNA5NzgtbRNiJEWALvRDaLqgz3FORHBVZSczWEDsYR9cGWERBzMXkSI3Id0KXMNEA+0JCv5foa7XoLw6z/uS3qX74Am2LTFEmd7MADbHggM3ANBG6PFFAUBzTYrNj3O0263gstM6JIyQIvL/3iWacHetWa/emrDxGI17Vur5/tw7JhjvtE0iCDkWpzkAaRT8NbhtmE58JkCdPclN9+SN9ewMhvupTW+l0wBIqUVtyZnL+kMsSlHsmjtDK4UC+Xa/K1l6XpyeHyr91oU/mV//Rb856Hzb9QvNHgbFlut0eockGMFugyld6u42mndUVmuNJv7y+6O//bnJu59OPf6Rlvtpl15l2RAZsg/pHrwYNLRl1C+Ymg4Zu1jSnekNn18JomHTvYnL/uPeOizg8na17/3YbDUg90TyWi9L6oMuRUPNV9fNnm/5MTHuV6HwgUiruEEzbGtgiNoJhf2HWghkEU/rIrgtQNrQ/NEGTTVCKMAiiYW8SdQ8cJzg3wthnXd5NMS2qRknSRKRTzoSDJtkpdDaxmonZoSCEGkgWGYDPDKvjtjOBGje/sDOS9OwJxrbSPGfKanSEi0EGwNM73R2sBptHEBsx6nEluopJFiAorrjcFVW4OaN5O4SuFUp/199djLPXra8BvcYJkViPBiASfgMskqvPR9gp04bLIqArplqb5p7IDrhn3LO5owUMZzpzdXKDcxuYzt6VNq3GKzE3UFgp2OI+Y+LFBBJtvkNNlgBnAGpgTsAOsUwdnSLTIWc9hpkNhim4hF5sEIVOLdN4w8Fa6m3MFLXE/MCYhSIUmltkPlLXEMGD+ynOpuEkzVSVd1erBejeZr2ZCo/cJOLPoMOWGzminMcR+m35woquFx1ZqTsTQxgBTDjQUVEDoaEFOElLNXZ4D+dET4HyRK9LqiFyRXyzU+vg0ghVlDs7YrtxjMStNCIbemjDKeccRi1kZboNj2aDZ0mDVTZcL7sLZvgmUMDSJDG3YlJ6MMcHBg3NNKfkonTGDLBWb1dMai5qh1mHwhlyPnt4XmgLAVypz6BaQq3FbyBSgzEewjQG/TAmQWQB4oRMYT/rttVuaJF9YExCzcl9TbSVHcqXweADbsZk3XbZyfUXJnWwrUq0ycRC0ThkES8XbvBB/bXe3QMDthLGJ0VMcBzxDTiLxATcmro39Hc4cz8cAMwa4a6AAk5zEfcEtZk9BmDmFRHbYdyEaaqde8kpRFMXMqyZLGbuJaaxNBhOJAiDPr6r6dmmtAM0Q82MxsprFH2kdTSRHQ1AhabVmeh+L9SyOKUzQYupE3cXOwmzYr5TQZ3J57DYl1QDGKKYSvFzdkPIKnMjb1Mwnu/YhccIrXIy+/zHlwOXWRvdUbdzn9gd3jwpT7eBYRyIgyYZ6Qnn3LJY68edZtSQtbz7jECbpXPD8AfTR8/UHF8CoBymUhj3cDePGDklEeXjOjwnMm73WeCJYSrGOoSyydkOK9NaW1yA0YMXNgzEyR8NOs/bkjBHRo2Q8YURJnTUiO5zF++6zJU1xp2AjB3nS2Qu8u+dyR7QkVJ8DTx085gnJESA2UxLPQQKsypL6Dg3DFoOHs45uxdW5G7eZcEFtT5DKj8/tlkAKbALIyEzGAcRVRi+HE6D+DAkNfONeoZ1BxUjws5sFkQD6SgKW99Gk2TjmJ1n/EFbpXmjMXOA64dGctdHfmjtgsjqn7W7g4aJhK2HI1XbzaSbL1MW9niLPTwcylRZFM6X6x69mz87GTJ8hqftGAsc52pPAyzvhd4yojeLzQTKGvxgtEAfInQOvKCbelGhofM0AbZKTFtB15m2cWkbQbbGMX6tDXj2RnYBTQLJheKImMJTyo88xXjhfC1oQXYudCMNYsgoOaaHUDU5HPlOK/EL1pBEAwbaEsdmZEZZg8kCckEbk0T+DNBv6CmhN+Wgy9x04tBEMW5t4d5s8z4pyvzOQ8Bp1PVfZay7xbDXSVAHPKm1pSyHHaHNjemhf1x0+svfFPp8xio4UwE1FcdHuD9povO51bdvN9XF5rw2XA/ZZEVzshZiGibrEdP0qJrGjQNlKVQeQDKl+1unxwO0KrMT7eFATECntzs0IJBNEi5wYazCuhokccFgBGoMOtlMv16JocDV7qBq6QJBBF3bMr3fE91oQNEEKNH7AO0lV1I36qEajL1+PGwqLmcl9UGvHQG2vW43KGvUaZ3Na9CKcDF0XMTY/k+giugpM92sXeEgW3UAJUsBLtDtcDFj6Bn6DRpwR7w4WJgDMTZ7DoXFtOVwIeUQtzW8KU9SS3ABxQg0XFNUUueZmgph4XgVFDPbMrMYcZjF4iK0mRyCXLz8uw8aOU2rQQp3kgFODKa30iChg2SdDj5U28+frLf79v1dL6+vXm91UepIrmqd6g/fH3rfNZ5VVag1JsVahtIZtvnQLmAdHDByIGAdIGBPnNygMmFwQ3wI+xwKjbWhmJ5woY+asL93AbRrIRyaG3ueZ3SuFz3XIKSUK7j1Lvqlo8feNAHugJrbMh4wIhA/ThRwJTIRZ9yA+d+mC8Wv69B6TvuZRZOHG56byKDUWBsHqJQhgI8J5Ndt1l9/XvTHl0VPp0ztGRp6offv70awobOit1vzUak7hcrOwcvWq21LFXnkn+H+vKUHNVUYvGTEonBv0qTjisecaRhUg/4vqdpDqevtKpI7Tyf04YNNLbBkBPBKskbdMOvcpjo0raf4uCPzM8bhVc+HSg0/34ZSUJ7CJAVjL+KGXh6Lalx3ASrqg64vPyvJ2j2/atPL9V1fn3+MSxAwzDlts/rkpLe3V0/PRgoS3tmIUyhnGFSgQrfborcr8gJ0SJUNUThPOJ2u339VSjblEDRUPoN1zExrHy9By4duRs5oluhOlMSIZoRMXLJacT5cdOtWx4IwkT9Vtap8UlkmOreJTYeKY6GvX79oWGrVxag2v6qqDgZ5APsodMkb9HULwwI7ekyLkkVVfQgLdcCPBcBss8baWu8sMl/Z/0z1jHRjfkUjZsNe9hoOpOgIDypaaLoPNyNdz0SyVYJTJM0cbqMYn+Vnx9YQ3QGgWFdHxys5dxG+H4BiSZPKn987vmMCtIR5QWA4dLWZYhoKKgUpnw3nQ0qTRbc7ZwqGVkxuiBsBqIQlgWEPkUVodVzdOIIFkyKiYqrLk96/M53sbfrDJmPNEhECCACIDK3XTqis8w1zNoyBYLBgKJd5osmUchh3+lpRaXofTG3HrIisXtYRzQ6US5pr4FnHjfE9tRhEq5m8Vweb8HAWwoAyWweJVlbrkGBdBi0h955jAkKBRjSDI1zQg9OwAlwtUPJpmcPEDU0jZwj3DGwcJkScDVN+MIWvTuddI5zonYnnNurEYMimbTSzUTOx/R+WADmIQFdPU0sVUFTnAAdBc3Nr+BO1nrzByAgJEH9B1baezE749m114cf6/JjAUI85DIwmZQO2cgkasDmRaabRkvq5quLcpsTMcz1YS9Qb/L6qMhOAQtyNb5KrROuV5yrTQp+AxWguuptOl0zDDIjAGgGQhFrYKm0bk0LNViAmBbfIDWNA7npK0NJRGTxfqkCbb/EIcAe3thUgJA8XVusr0Y3yz8KVHPDZ9SwypAJX7ZAYkAsNnZHfA7stDEeoHcLALgxJiMeJ+IPC94FFY+H8SUpBDhl/jBg36iAz62g8YMfRFHC+ZSrJ8LSHBmsu0ZAWOhhQinsjRV9fmaTomhRw2U7ozhB1Tkl4AVk2Afi9h8YzLPHZExPKcHtGw0z2p2fiMZzBWZY/1UaPfIUdkEUiwnnPdAnDFBq3pglWhZvrYLdREzBJc04jvQNghY1hmAZzl0c+JOsn3JP56nFO2FWepg4gCGrxHnwfhpMxohkAQzgbTW0Os7y0Ij4FIy2mZFLbVNatO1vU7y8GFrRJGMUAsFBjYYgDwAeF1JPB0IyFOeg+oSW+zXI9x+8B/uxu9BOTUVg5hd83P88sA2uwQ8FnD1eGOczm0fvCGEA7ibwuui7nWkNxtsO9ZQ3QjHH5h7EURlWs56QHjOfMCy8O90yWw4TzK30GNTCALHJEh7x4UEF8VLhLU++HLhbg68ONlz6OgRYgdtCQPazYs7xq6j8Pw4LByFDJGcX8GrcWAIEhV2BtpbA16K12doDfmy+JGI65gYwMkT0Dcl+0+3Gy/8LdSMc0V4qlD8v7CFH9l5iP/e/jzcVEEFoGDzIMeML4wl8KzQINzu5EysVq5N1NS9A4/fe725KbYBYSuUL+rBHq7Ywni35jDExzVzk8m2MxaKk0jmhI2OjOJ8JO3Bs/tJL8Zaro7mTkQHFrICnid3cjNsOHLT98fPvWhFGPkSBP3CLWxFRg/o9C1bib80u8mHCCoqaKgG2cBcNoxHbAoKIsXE/zMGix5dCOKMSCD3F0NJNh6BO6z/jzaApoTuJ9url0IUMDBarMv0MMzYL+uAziPYWTFt8pEAg+q18UjmrW8fFUN31ON/3Fp1S//1roy+eLKR+QG9MM/drszLb390nnMzqLSTWREk0ufAnmhfYp1TZ1ut0mOx4mW+HJYlVxmKCPm/we0U6ygA/tpvtj0LTUukN5w4qZhWuaDJtq0NtyNKUMW34oZa9QV8nzKY5qkruWboyJ97Tpfaw0msZBuDT23EyVOAAY2LO9Nl2aVWnbaugmlRQva6K37+/hYqtNHXQy/6/cyDfPp2J6kiY6Nble5013zh7MN4pEZ3QrplqWzqvMaj8Ma2B5z+jROASd+0mxkOAyyIGMGQ4U2FW3DRt7fMgStQnUwdFUSQwVPGFnuuiwWAKDOeRCKG5dL8ANAfTQx3CGXshadVytL51+CsMOuwiG8tUTx860BgyMnKIaVI1l1r/73/6jqW3/5W/+Ru+gjPOqY0GzwQWDCUOYS4EvHikowKjtsIiRDVMUGtnEEREb9u8g4Nnq3Egjk85AyUwRZkqA0N2zcruhRubMnNBkgdyGRhRjLuJvMASCsXqoFh1KaIGZbl2i127V6xg6FsKf2ddc5A3fHWq8dT1Qx2lqmDZGVhTUOgoqjviOgoOS2rrh0tlpBXlY6Na4ZDkXXKKYf2fN8p8UD/1Pf37Q1/MSltnkWCLtHjvNdlaGWCwdz426fnVxbqpQkup4OehU0yVCnSw8pfr8haYFjefRhf71drMj2+n4ZMqetUs2FSs09DivZqoOR/pUVWkYgnBpg2KzTsjR4vxpC5p/fIWZCNNgrzq2tZr07mlxOOlFoHI3Z3ql/kbnjK45S/XesfYeOh34dRQevc5Pz3pg0oIbHzmpjxdl1dEaWUASGpYFGt121/VGMdNpXCsbZ02PN9Vkd6H9q0769ddfdDg/ixHW+PKruuFmh1dN5A9ytlaa77/qNgT4BuLswlC5XskNtd5OpgsufbBa7jOTBEAUjMAmHctN53OhY4scYdGPv/tqCjGZf+czBcBmSi8XN8YuACAUs3R+rF/WhfesQ6Qj7oIpH01+3Rzsbsx1gnYLAxhYFhQ3bkCr1QUDIBZ6SLx717VyMcVdVpBdazA7U1EzxUhUojecbmFU0w+mkeG0W7C/HkQNRSGZsldSFh1gF+cGRQA0zg+jtLCDp7BZyB7EcQI3baPrvfoFN9xJyRBUb6bj/h7oqix7oaiDKUOR3PhzUhhlp0LjvdfjTjEWWvo0XZS1T+r7MGKzycqItof5fmtGyoMMujkPuhTGTDSSXeTY2bmUugEjGWKB+FycPJ6OQGnEsI0sE0zeGjdnOGGTu8u+6DA1g73BtIB4jYQVDxUwKGxhugFow05nUsIaghrII9o1j0ygmAABrNrwy/HrWJhFHBGN3TrpnmAikugMWwFd1zi4geSdIKWggXGR5noqCjI0v2gpmRJ1NmMLCnQxd47F4P6kCZ9xNAYYyNDlR3C5bW4MrK+e+PG9KjOxYqLGsuGMJj7JjtXUHwvukhi1RZEYny6uRCiogFOcdQBlLAvqttCC2+PVJl7WqGHE4/xB9kKuy3pzph+qsR+eKnVzmGJhmdQcc413GBZ8Ntw0afjmiHVKeIYAsURWBEWsH5lM7qaCTAP9p7AfSL6sNKy2IIp6Ec8H6+4iPiRMiuYA/pg1F8CoTGnJFhyUVGwGwPegN27k8kHhBFyF1snUzwW5u5EwwIOGmWKY0xsIMjDnAcXOXsNrI4EenarkjPCgcbMLLPcZojFkLMS0cG4dz5wNq/o7wwOYXVAioUfyHfeUPeo1JlrUspY9wTwK0xbuZpBPT7lS3NmlmjsDc6nHpAn39JKmbDX1lRuqwcgGUzjMoACKC+BbQKdwAwZ0ZhgR3scAEuGpQh2zVbg2QH3nzk4ido7PZXfb3VzOtWgwy9DHAg4uYzA2iI5x3jvrlFrcOe7kWw+uE2iyDGrRDDrvuA1QkGeyQHHGhhU5Vxjc1AsZtWCxgKpE9cwh62FvY3pojRpNFG80anrTZZn+oxMm99u1OxpbGrYwwKONmTl3OQ/83KJf2PreLsHVgXNx9DOziSkAC87edWvvB0PS9A30RTSbey2Gg3U63eNZsm7zSlmReFCB4zO/D3CZc51G9sMrIzWAH2COJ6uOnrZvtI3BACnYA7Z1SQodUgAVJrkAVfRpWWilMYjDmXrPk3eHvOAcHOZQ9sL5YJqavBPmnj7p3DvSO1GrOgqx3Txm3Q1V7OLpZiT+2xRNu2hFRqTjL2KN/P/++hdnwt0I1Pl0jMPRAoH02E7WXj8hct7dTOF12/zWwvRAJmiO0EDSGcflVCqpmIJQJNFIQB1cbYvMywIV5hDG0Y7GDYTho0sesbzOcZKLCR7NKU0VyOLHFI5JY3s8hbMWKNKeyzcMMRmIF8OkIii9LCRngIF4cSOzu2iMZ0bdk7/Lh9ENty1CXS9e366RH4k5z0jeI7xuQl57qBYf0Rt7TiPoAoWJxbj7IWpz1vj5PBympkGyQd9W+5KHIgHNylrKfRQN35939NFc2obXe4vCJyaTIKhuin3xFCHCtSsbQuNOTZbra5vpT79Wen4udMr4HuEIyoUwPK4+ONYyaAOXQ2mDh0MNJX5WdTgozya7bvLc0Pp4MnHvdL2yBg4uAChiEBXzODhPcavkMh3uTKILT3jer4zhZ6XNRd39VUecQKtWaTIor1q99DQ2g5aefB10HNLrUuttyvUAAV82VUw+QV/QDyVHPQamCdDgJp3zUpff/Vb/fB/09suvzg/iYAObnrGgZgrMJAFa8jqbAlWVoItcFhx0QY9o10ktUylTJmhaozmhuMHR8IkpI4sCXTwNG0vJBcymo/9dprsyPZwnho1HXEg89XxFpwpYW2gaM7UYv+DgRmgxE+y11ydGp1BI1ly/EoeRpqLd92piQgdVyNbxTMdD+P3ICE7PVY6EHhdqafw2DIgW/Y//8X/R7b7qn/7L/+P9wkSrxh+pSH253Dv2Js0agu7FxjkUAJeSQoxNipMiBCeczmjK+Kir2ozAZS4JgIvC+kSQWigoHHiYtoAyPrpHNJc5CDYX7qYuS/RclzpRaJURd9GeP+vlbdAwLnrpRr2DEOKAlkWECrlTLV0Trn4UrsSzkKf0YZ2+bXar5byC2uWhky9TWAq5JtP4wrUsBzGmKKTyyktV6ay//prrf/hdrq8HdCphukK2XQ9lxUHMBxsNgZwfj5Wp7HWF2QVnZaOyqXVqOK8ezkrlgHt6RgYw6tQeNPYPm6xweRDxglWDJ2O7Puv9/Zuq87MWLOlZS9Vg8MDM0TVTk8+OE+HyhPp6acnNDbMGAs0xvbo0o8Yu17V/1eV0Mu2bdfHL+11naJ+cN/Oizo1fxDOgcb2Ug377u2clyUk/v096f3tRw/qYC80YmDjWCV30pCab9U/fcRDG/Z2J1rPub3/Qp6ezXl8X/e43P+r/+L/+RmP6rN98qvS56vT//vcX/Xp9GJDgTsjSRo/rm01kQNk5U5j04pJKcU2xQdB5d4s7pEYjl9W2lV/n1IZTn582Mx7actHxmQB7KLnS+fPJLoYv//yLyqwyja2tofvctVLwe20wMRhc3LQ8E8ARdSrro1Yomc5aRZ7C1I6GAW351TReTMWscUVHyZp7UHTeHYGRlJ8df8LEkGaTQtBTaCZrHQ7UxBqM1gNiUpSklzALGqU7d1fReiKFBvb+Rk5ZsFUwgzD1rsLwp1Odb7rfOzf0j27Dx8WaNwrrcUBqQrOMbCTVCMslqXSADjumKppcab5Yk964O81158zJDhpu5OnCYiBaIbI+oRijJYLSxhk0XJlUcO9mjlzBVRrKedYcNBEblKCfTDSspbXPLHVcXOmnIr8V6iL7drekR1vtRo1Cnb2NOV2lGcq8RUeF+qJQOd1U5K212cnuwWCyz8JUM7eOri5C//t2Z9UHMwvgMGVqAghopknk+DLl4Ax0A4Z+tT56QsI+wi0858/1d49axOyOdI381YmGIuKMOPNypD54STo/kclcTJx4d+SZZ+WkmuLXPKxwsiffGIOTBBdzDFNgWNm4J+LJONFhWg0LebFQpidLNOx8iZENNEbrGXHSpNnBk6IwtZKJMb+nKuH54OYZRTgu1jjy8rloRPB0gbXA7DcM4ziVtnDPpRVf0RvGpB5X6dFU4Gh8+gX34wDj7LRrs0uclldkXRoAIyfpCqDgqBTAx1IdoBDZmzYGy3RiMsidkR1UQJGf7qaiQ3GHsTCupYHfBhqnpRGwxVgYRAmlmjOYH8HoQiNa5I22HNnUYmffpRtMuYb+yzqmfMZsBxolDQdFuD8KMT243k535zLyLgH7TD0EOMgrVUmhy6lx5Nf97dWRTs413amrdvNlYII7PfsOgxSeO/UHTSHry9UfsUesDxrvyByG3VGpVY/edJ8s2WzR5PPw2Mi4xwCyOAvsXBzGLsglKmJykkcYU+4DGOemM2334CSaPNPqd2NNmth1gTnInR9TUKjCNmPhnznmAzAOwkI4cU9IpWARJotjYZClvY/QkxNldWGWRQNgYcrtqgx2husrzJbq6C+S0dE74wSrYNKM+WR9VEK2tA2gkWJhjBi5XzC4AAlcux0IsciV4vYOQ4UpZMyBNTEhdrYkoCGUeOon6klizsKZ2EY5HmYAWmw2wnE0ILUMnDgD35jascfCHJDng+aUs9Lf04l5gPROogwfExp2GE1LmJHCKHMTt8ftsLNweKeZg26KU6oBB/cbAD30B2HewxnKe6VpBwzGkJC+yswDA74MzWLyB+OSGtFT5yzYdB/GR5hH0QYCQANgJ1VVbxZlevIYJhF2ZP/IzwAAIABJREFU2rKw1gRWH/LRDPG3uzvTTp/86CI/msfo23cqrA3NwoWVCQGdsMfsUUFHTAWXvTULs0X4dkW1eQUHQmFtB189K1pfmnZW3QPQ7W5K/71gVR+ByGy8GURh6OIFGkVdnbni3KhdMMpB6iaV5ovvUpA3FNx6Tw0/JnyeQPK5oRXCdcZWLlzsQOP5mXx3Lg5+LwsKN0gXyrsm0cHjRWHNhjPc/BijSWbz08UxjQ3daEyUcJCiEfbE1oi3jAA7LzPHejpyiCi4aIaDihhUWJAGUGh0h++3m7WCdC0sbqPVNAy7u27oWxe/Jy7g+HeBhnIYfRjwmBc/zTrmqxq0jk2m42E13fP81OpQ4O6HViUcwWgOG4eVB3rFYmwbJhhoY0pVZa3ucdcvv9ysyQJ5RM90e4sCBa0IZY7pgXYB5HIqSU1XXdGkH/TezXobFrVtraW/+aJry1q/+81F32k0oRt03/eJL7b5k/7wwnSQdyl114fKY2PjjGlJ9J6cvTHW7uEGDsOIHiOFpdH0uKsab95+mCh0pg2gZQmHPSahIItY7R8cLn23u+ujDzMm6K3Vljo7jwPWtFTH2AR9yXofhyuHzTlZuiwFGkjCsq+mze0xKdCVrc/NQmtnXUOhrb+bLgqNx9bszmtadRhATKUmr/TOxNEHCfedMWauGtMuEFcfWfu434JOQ8EZ+9B5adMnvldT6fJ80KOfNbxdPS3EjGGPp1LaYEQwOQSYpov9Bz0XqstZgxZceKFxMUmmIOFnOzYnN83sHbMF1mhGoVyFOU33agoRhiQ89w9aJM8KXS7PqXPzvapaRj1dMh+y99umpYgol+uIbpSGJ3FB94mpE3uCqJZiVP+AzhyHrHP0bO2N3Tr7mWIL12Q2RkyKOWsHqNiYy+BksxC0zmXOBLs1Tesvv6T6D78vVKWdL5L7+xT5ehTITIVuvYse73NyFymo0Ne1pZH/BRTxwOT/QZS9czU/f250Odc2ihpxM3YxTVQFLm6VNR3p3Dt/DET21r2qLjC1yfV4dA4hx5WTz9vWONKBeCam1xq8qM56agJYAkQ5tq1NfzBxef6EY2ttbdA//vRdf/KFZnbWPNwcM/HrrdQw3VU1rdqi1Nczer5a3xnHd2+mFatYTIUbt2etbAJnsJ71jXOKacEwaeo3/0zieJgy1u2P1tq9fAf0/2f95R8d9Npv+j//779Vnh6QmEO01a9vrGeKTaZt/GkUyw6qc0MF/Qtwy5NBrO5zMrgouCo1RaJPx9HNBNEln56Yap9UtQednlvrfzkqAYgw+eIyZ4q3pscIH085e2iCSi3pqGmlcErsRJrRpM9EWKDLCwmPNapMBBw1wet4Cyfq6qSuv5ktk6YHO9ueaiYa4XJux9Fl0rHJ7VTb23G10vfvDzXVw9O8vDwYcHy7QtX/pGF6mPUxMSmH8hvXL5kezsjjnoJyhr4ZA6VlJeoAeiP27vuzw7gC6hr5cD7zwnE3YogObqrm6WoH22UuVBHnM0mPl1+1zRiCEczO/Si9d4vW+hixSGjiT4W6rdLjdrcGGMlC0+J6ix47s6EYjqrokzrceqE6os/EVdBgTGfHR0sc+6ua07OG4WH0nkZkIvLF/EdqGhozshSPOkwvjm+Aev+0zboBNjDFwfRjQP9YuNBnSg/lleYAvRZTADsWp6UGgFpHAHE28844K2CV7XUBICUTW9/Zix7jYAosk0kcjlve7R6MirQBJ1rOSs4c2BPcFVDuswwPgc7AFE6+tHHH3QQD7TpUUsqqtAQ8DudKWAjETnGXPMiZTTDrCYoa1NaY0E0ufNEVOkoHBouTQ4Ieh2yFOmPYfS2sbPRUiUonwPWOybYdX3F9jDisikkbg88N+uRRxZKqKdBZ8rODqnrME3krcdhYbh6sG+coo/3ukbLIYNZ7R7wSGrfB7p08d5o+z/ctSTKh1X/OAQMo3s0IUyjcLDtPIKUGthdGQxT7TO2q2lNXagXORCjL7J987ex8iqZvBryBcoxxGkMHngeRMdaO0XBuqhfsYIItU2SV66lm612bcRI9yJTd85YHpn6o/HKp3DBu5KuXuj16TyZhHSRQzNEYusRllmzBWrh9cs57SFFp7q/OSwZpd+wclEumsESd2nWYaSFxNGj9qQ9p1zG9A4XIVJi2ulkSZgmI4yOiXuM5hRwsctNpbO0Z4pxP9MmRkOBMSswZTROkvh/2qC42Gs+OyIvGAAjT4GA7UvhMSrvRVFqMocp10rEKOcI7enK/r1Q3s1RgQ02h4XQTiyFP0GL59XkxW9owFU9mKPQYq7WVMiI+qLdgDezxSBgSWeblmBO8VWAWFG72WevUU2YRloCjuPZ1prJyvzJo6W1IFWvYoXvOXYx9hFO5J4OAZaaj0kTb7jNqWXgK0HQNENCYs9moNdh/xFMFI/DjmWOgQ1xAgm8BvZcnkLAsRzfdTmm3SSHn0qyMmo4BlaNX8AJBx0nlFI2lmaV2pA3NuuEwMoZ5vzut2szQ5uJMYCsWzXgNH5qPiZtp2vQ+TdtuDgY2iy+MWkIHt/NQ9zby344bTbfc6ZEfRju2pwVVMSc3ulr+iKoMK1mcSJkSYo3uZscoQuS01Lg9EVxb1XZqwoIdkxNyd5iIsAD+ZfzuCAQassgXAk22rtBT05iYYtJh8TyHhcXzaJegrkTeYjBKg1IbusAYBzOGN90WXaRprrGYoCn4ZVh3tgtK98wZn31MU9kc/U5ZAlExr5yRffCFm+NJTd3q9vbi7+Yfzs/nM3KIcpgxFnbWHbxjLo+YvjKtMud5z3v8aB5jOhzCVzf4u06TzwsnHNQce3YuKE8UHWYNMsLBv0+Uw6t21zZELiSbhGcFRdILy25TzCNLHTTo6Ay0TOemUJb3eqozPTW5Tqda7zMBwtIFW/McmhJHZSCwHFB+X1DwMBW6c1nFRKcEpbK5TKmXe68ROo0dYDlSMUphI5Iph56gt3srBdEd7n/zpGR+6EEDZIfWTA+IzHlh442qybTc7mLo+GbzEQ6sUu83KBOb9ZwU0q/vXLDgP6u2kaspMhyhfdC0tEnqDCAuQdB5T522xWYHCxpaGz8F2LBCI5vQWvUGTaD/gXMhnLdTG3Ruh7nK1vbJEDbfpsOYigAlDmQzVwftcU1VeMSe7aJvHA3ReQLSVM4Aa+Z7IFvQ96AIQmOKqNRwJt6DYOkeE5xtX968DPm+FIdNuqnxGQBmYmzfB9ndxMZZp3R1gXA8Zrr2icPOoTZRZIJsApRwiT6sJ+Gzof/k5xaqMDKgIGFtm3y/qi7DCKNHowlqvdEAxPkBWMO+4i04eBvakTEunP/4Alwggz4dj9Ydvt3vvrRpoM9tNM7vD+i6UTzRUKPpZP2VzUE/HgiSJii91+lIzIEiJoD8qpXoDgyOorkH/eV94VLqIGlTTyikoDpFLhiHt3WqufRXp1lfnw5qsl6/P406HjCLwIGZQiH29JrWpu+gT+DM41yBukUTXOA+g9i/RL9Yu9F2JEhK09PodATsifzXSxXxPdCqwzUvsbY4xx4+P4Q5xSq9vk0qj0efyy6E1nc1dZgSpEmpY52oySe9vff6+vnJyD4xDzZoSSql86vKGremz1rGRb9cH/r6qdU6vDlXELOWVzu2ohlD81TpC1riw0W3HmOHzsgw+Wpd3wU137OHTY8Nh1zOJoxfBt2Hm9a51Nvru47NQT/93YtKHOY4h5c7Imjrq//h213v16DmPfooUrpx1L0j4BmqMMYNmXqAQuiOrHN/HwypItf4Pqbq7pgfDfpyhrabmi3x+Yhz2Ent5aTDEY0yv564Gyj1EbNhSjuINLT0/OSmDWClqlu7ecOEoHjIsqPG4eZJMw6j6JIOByYuZVCfrNN69fl3v3OHFNYVgoZfofq3ueoW6h3Tw8LvE+AQE+nH7aGnY+voksaRrRTTFIRY7aPZYoRNYRzfO0wdwnCEHbXNcdZT0GHMsU6PcOMlyHzEx7NQXkLbC+2MdTtMSVyQsYfR9q8GZrCU5wxYGF8S3dUcXYgO768aZ6Zj5DRSBDbWuGGkxM+oAU5IDXmA9hfWchrMgG5IHnQ/+LyGZzp35MhxF9CA8U5KdXZ3obCCwhaOij4b+8fHMD6ikVIiuHBqpUlIdFj70PMlic45WXHsuTC7wE0ROt5tibudrDSaACaOnFMUsxhJwZ1jT7Fv7elg4xEmcms4P2IJ4qzhzE0xE/J+xH2V/Q4NGOlGGNgEmIdfAwypiCmzAwQRTZh2QEVcASmC9g97nJ/xmGC8wLpieoVxC+AhzuDRPGKg41bKLCPcrR+RKwxDjKkotOndXGUdZ92XyKfEmda1gGnWgJAxjTTVt6RpRCOJA2jshwgHo/gOP4djDthGs4SD9WCTn2WF9gdFt9AlRa+XuCDGwX55fLMmE80rkxqeifunbdZI2NU262tFbZDrdajcJDB1wjUSUJgzFkYQXgI2S8RshOgnTldHQEnHnFqJdcibCVO6eMoYwUGpjHy8YEswiY5YtJg988IqP9cebVpeqqUJovbLYWBEVAnvlWxRGlP2ot0KcFfHoIiGbRhj0kWDxl6nse7jbuJRYkyULDctGRmc4ZBpthLNhPMhq8gSd5Dq6LMpJprQgCp7RzAdxZ+CyZkbBv9aADyA/kL3a++Yp8PTUXO/aXrgfu7hl1kx/rZMzfODDYGouQxKc18hH/qQj0XE+V43BgOGs4H70mRZ2DnE5nhqJ0eb8M9s+Li7n/OZoeWanGzdJPVZrG1nF/LMKYxxLqWJY3KY4aK6auru4XJtYBoaJ81paByhiNemqXP/p/bf4J1MzmMEy4RBxlcetGWtp7k06DbrYczftMqWPsyMHMcXPiZ8coYHCWe8ncd5PqxlpF+c28EOg+Lr3Hechy3Xs4BGOYAWOeo0rI60cZaITdjsarAnQ0CDd1qV43kwZsJcp45mFgqy+wHeE8UJ7rxh+ETPYzseJ09knhbXRHmR78hz5/e4RmQ4Qz2ZSx0RXuFjYrI3YA09k/XEkbeL+zLnQbA7aZopDZpmA+WP8ek+io1tG4Xb7sQaSySaSk8mP4KdY+i5UyM/8n3C6IXfC3XBf8ZuKvGRy8jGcEyGbWx9/NvEgXH41HVu3BC1FrbrxqUUV9CI4bBugEkmpzzTOhrDPVTT43ab18CJru2K58O4Iy4gsh19zPOz+d5gCLaVxsQk+L5MFW1ejj4K9BDaHyhDEOaCfmVaKEV+NNx+mZ6aoh9DaI2bqOWq0UAejjqeDhruV19iNgiy7paDOFAyjIpAScxDNi8/Gjsmo0wWcRTk4vHn+NBfGi35eE/Qg+MS4wAhJwe+ize40VEubMLHozjf2erRhNquOAxCgou7ayO5G6BT2gwKExQQvsUW6E+NVD1LtY1NVm1V4zwvjDWObWOKEhbe89KZEsKldsd8Y6e5OWcmrGo9DWvqo15fSFCcfZGjR+B7Qy1Bt8Jk83rP9ehWPT+DjKfWPBH74I1YpDoyTa0wP8HFsNPYM3FCaH3XOkWkAF5ZGAs+tlLXYdUpx8xm1fSY9TbmzthiK2OWA40sJW5lCIOAEPgsyqcp3FO1mA4DWg3wYZq2Xcc4xOgYQEojOw/dIcgixbnND7ggsXNnasLf0tw4J8/WRUY6qzR3IC+IK7sFraKn12Qf8dNz/lyy5hbV0LBA6fi9TEmV6WhiM2s8fh+UFdOXOAgGaMEgwHxmrPxD61zQCHlfhttWn1QqHf8QovLnH5/08/e7HuOodj+E0Qw7n8y6UALsRxeIgBA00BRrzphC00ZmGN+t5jKHToQZ5SxCiau80bSCvvI94NlPNrJxgKgz1dCN7JqYPXPW1uM06MmqC5PbMrWZT7+Weu/Jj9v8Li1zJLC9bfVU52qTUXVJbMYS0wwcgNdS13u4tpp7zZPZQMoBfSj4Z18QvkDRdLrJ5a/IwP1tI/2HP1702x9OOhaLynS2JngccKuMSBUyztD6sj8oCuxY2rRa586ZbeghoMEm6UGXU0wmOY3zBoOIg5pisDFJVp7cmKFRhaoO02CYc1WHUsX00GPEdhyN5arX7++q80aXz+fIubXZj/zMai6lZNbnJtH9cVXefLJmTyuNnnRoyr2RBxTAldRJzGqP8U4IfWdawnNCZ1kz3a0OKmCopkcXqOx9dJ++C6AxTrAnRpVojUfpp1/u6oZXTX2heeu0LaV+et2UjFfNj0EdcRIgpLgQ0gBso366ElXBymDtHVyYEVJ/hwrJmT2HtntNma5FTBGALxcpOjfAQpxH0c2U2N9XhT49b2qhB1aZnr98UlI2KtJedUYxnOlwOboBJqaIu6RDe+jpZBM0JBt0JJ68mnKYkXPMu+Ts7D1lS5bCmm8omvN4c1GdYyC0zbo/YnKKkQ4gi0PuoVPVFxt80DSAWL/dbhowjulm4Zw/9b3zT9GbM1GlmRsGgFOMVnoDPnU6uJCi2rLeDY3MAKUQIDCma+jFMZLiDIZuC2UZDRcmLN2aaxlwDoyIDSzqrTdDt20tD/ToymCtUW2YRxR23cNnzNLx3CjY0CVzv0bDRhQFLAvosGh2AcCgy88ZZwHjWQofqb4cDYxu06SebFg+N4j+AOU2jLD4D+iFtgWBYjgHnQsgxDIGJkV5OGfWc6ea3GWoWOyJvFRdAgz2GnqK/AjgNjDmrMZwaUamAiXMBhvEWjBngIXCnUXxCkuK8x6wbB5MxYedw4Mke9gNrIvdQag/oNGNC1AZ94bFmKa5iykU5wtuo7gysqIAKXGfz8gRDU1kuIonptQxyYl1TuMBfyJueYBFPq8LX8B1gMc9L9HTOGsamaws6mBaIHPIuMPQJmLgEjURvwYgMi0yG5MZXDdwD3PNQlEzTLg5bFVj8yxopQDL5BDuNZtyx5zwaaGM8hxrGlsokeda3R3GTYClZoihoSYaJhndbGKYxMRtmjubYfWm3kfIPJ9pYDpm4xLozTSWZTS8aFZZF2ja50xnzrK97mm5V9BJA5p4UMG5ETFRRO/AVuu3zNNVPtfgiQ5a5NAWQtGe2OfooCmwmXgB6Pr+j30HfOo7184owbLj89HoBqQWaxadPuZCNou0Hg9WSpj00MjTTGNiBMiBnZOTAmzGQvODGQtUfhqviKICiHetTPOByzNTdVzhT0ctj8Gg4IhB5NirB2HGuIzKwdM6uizo+YmzOImlCQdjaeRnzDRZQY+28s/u6GEERS0EQ2gy2261YRPrz9nS7F5L49APjjY0soTCcVqhVaTBs+kM7EieZ16ooeYN23hrEZ1Pibafwclw9x6ALmrvPtPtCze2I/cHAAMadcBvmmyyXGkpoMab5jprZH0T74KSlgYR+iiTcQ74HsACI1AysjHViT7HZq1MjG16A4CCfhLDm2j4qGN4BwDzFZFiTaHCMi76FUz3Sm04LZu1SDEYn2HmnrI5T8QFzQWynT2Kg4djOjSAG4yBUpnrRNJm+OzBIcUgsarDTNAGetCyEyQtGCWueqCHB9S1W1C0asQIkTjAs2FSa1BfDDj2Hs9w56KkrprNkys+gHnNvJd93Onudo/18Nm8NypmdVJi792RHaHi8I72LEZ7PGiaOFM4d4dKowdkIfK/9ymlsxB3Ixq2AAUskzkjehyubnpw8qOZ415FzxZ6PqYa5ii7KPpobsPt1RNRaKb+fKGVCMdYP+L49eaY72Y8+3ePfx9qB5A10PwJ1NZfF0SwdO4S/zuiU9DYsILim5uySBAxVCqenxs46fPpZETg++tN04DrGCuB7Eh+yay2OfoP5KBiusbY+kB4O1oFLjRni9FYhTFOPO94LzFR5bDi8+5TTU+WQRr26eyHOx0bDlqBn0U0nZ5OUQgw8fUBhy4y8jut8ywiIiT3hJFiK9VTm+rTbw6a3qAAPjTlrU7VqraSjk1j1OjU0AhjNpB7Gg9yTpQDzRa0VEAAUHU2XlODxm3OXjNiXcWCHXsygDhoH9TNyq1xoTHN3Kz0FI23SfWl0alcHZmSlyebc3T3mEYzRyuXSm9jonta21jjHW0PI37e63S1M143pfrpUagH6aVpISMrR08VzfXpdHCz/Xj5rioPwTM201wSoKE3op4BaFfotzRRXKOZbjxvaNbdzYcY9B5b1jBBxfULkGlFsyBNdrLD+iBQJ+gX7wNTpVzPdeEg7UcHlSfchmvWMJx7c4VxXN3XHbltq/TCZWP3stB3WHCeUYgkziMzILH0noCZFY8NO0U5U8OdzsxhCmHjdLyo+OGTfvnHnxwOTdlzcEjwotsm3ZLaERnQ1ljrFKZcQOlGGFweVHEDORj3hEmQzZ/siIx+FyBmCLvo3R2MSSeGA4BL4UY6qj2cdX2/Gx0PjTAFUVjJOyECMwGUOBuUZajqow9kJhdPh9qF46kaLO630zLW21tqbSeZcyOF9JarT8KxGSAA3RqXIiUQ7wRjE6hOH4j/OZv117+v9Be/SWwuQxYdW6y/jY6egR4F7eh271Sx7uva7w9H0Av00Lk3Nejy5ewogTKrbZjCoyhxLE5TtU2rg656zKjmyBVEO1eoH256XCcM8lUdUsfJYFfOBAXA6PH+Lqrw6tjEZAgX3t1wgokZ2VsHU1redDz9xrEp0OiPh1JV3vodEQie1hc3ihSE9bFygYQbKH3I64OCiFy6yXSftm10e8wOsW6sH3lERheock6syOhp29vLrPeuN2XrdsUYZnL8w9t61HJ7dWYq2sn7+5t11FlVOvbpp2+/aFxKo/HY1qM3m/vJ5jhmOlhmwWSMxmQyXcgtL4g2rogczBSC46AzTfKy6Pl51edjFHyfv7SqjyedW6jzb7bpb1tiMZi0YfdOLAhn8+TsVlNUk1ztoQ1EeYMuDNMGevElGhioWeTPDZ1m4lUwYqBdIz/RBjVVFBKmDhDEThH5TVmNSVKupnlonRoN0EKLi95fb8oy3IpnVVRqxCLx/YpE/Q361WQTHqcPVSED8H1rG3dcPgEsD/4u0KEmT0IeeOg4xobGlwnR/fbwBBgGBYrNOl888S1539ybEzb2dz398EWvb4+oFSqmBHPo6JODurd3TzqKalbHRGkFeC2cIQvItqx4EkREDyyb25yp79kT6J8bqW3dbFbZaGmAL07e7QPKIn01mlaiR2wl69xaIgOY3gMWcKficckZYokOshlP48PNnbsEtN3f0YZbFgm5uOZncTYxhbGxNZ/Dh2Om+5KpxkQJ8JC7lckBDV7eKJ9vKgH3iN9wrFivCVMpTl3T+DtroYeZyKVw9uZs4c7PHTXGHTXa6MuRHwCZbmIoysPMMGifRChA143GwLIsH4R8JvTrNOURXu/AeQfAQ1HG5BANNwyKAJrZGx3NM1owm/DxewAWiT7AYKn0PgJjA4wxk8B0x5jKA9CyD5AWASzCBCvR5WH2lU2eSE1Fq8bZf4AHleok6KqQ/uiqpzsxK9QoxN8AGnoIGpplmKpZ4T+PaeJjKXXH6GtvMpoipoHUK44psUs+PFEMeoKmyQOC+M+9gQNvDDP48yJzEqYLoAJTGkz0KrTM1vtP/jPYm/dl8DSUY4RJr+mP6PsSgF4+MM7sAVRTE8B2ykwdB0XBrTeml1PahF6Uc8+6UsQ7sY6s80WzvOUx7eWzGRHYPMQggoVGjsxk5zcChu1gJs8PsAefCQAOi6No1gDFbeA663C+2EOj7zBqA7qK+DUAELsUs55plmBNMeTBe6AGlg5ZC+AgfzCmfp76wwwC/EX24d2WWqKEHQ/uqOxHJBR+rmBXgArA9UzyrWlstE5keUKLxUF4VdaUSkYo2qQMRJ3EJB0wwvE3e4/Ce2rYe3s6AuA3ABRDIGpY52kaVMDlb+9RyHKmtgTsQhvpTFYAJTsB7lKhyFb3MMPDl9BZWrCys7LoNzAyc+/E+nKCQpjO2HQPMyrkgbwrehoaRvYl+vaFef/sqJTZizv6ElOB3Z8EiyzA0MweBQDXgHd2hTVjLGJNqONhZFHX8TkiGClyHZyXCstzGoX8nLrtOm56sCQ5V3Y7sA85gy1B/TN4kgEUsV/pETgSDTi1ReOoUlMt3WDspNe9OfzQDEZnGkVoTCspWOMHmObER+WctXEHaHxM8zIE5NY4hdspxjXoC/lnbvocp8GHjEbIswYWzx6pwWTFGZH7qJcFHSPUKHwdes+4Gh4w/zxIBCGo9nfC5h50KqxsbU3MhQRiaZyMCQmXV1BBHZURUGY0Xp4qBvrFgrZTqnUQIZq3VpDRNrxwC1Lje+K/RhHskb6pcziiQcfdg8gXmhKsuUu1B1DuOBxZoCwe/78LpVSPlxdrE01F5wDYdZJ2QTMlNFA3vht6Uw5zAu4dKrrTMzx93SeNpqTy/JxdGa6FEd2yH25sG38O6Mbx79nkaPz6bdIxSXSBekuL1UJsZdKc6zospiN9uVBcb6Y1HdraUwGmKkw7qjJxgDooFbocqGZVAyK/T4jWWcdmv/hSnCQ5dIgOAJECvsUVtLQBEZTnX97IF6s8iUCvSJFU5EddTtgY37Vh1brgXjVqvq36Nje6b2ycRDeHj8Ua4gA8M5HKEv3XN5wmY43y1zcE3hBxQe/K3JqirMcaPMALBkbULDTP05Bo5PNxiE6B1uIG+osKvSy1mpksu9DXGWzwZBUDkbDnttPlsqppK+emYkIBlfA+gTBWej7Wngg93gkTJ+4CbSNU0sET522MXEIqKi41Dst30EAKXtM1jE/T5prOB8qZLVB5qR4i3mKnBPhMIA6msg5o1ZQRY3TQzcyZMK7iuXw4j4Iu4smLLybrx5RVo2I8/4dSNKYU8TsmBcK44VLnc5mLolZZNtL7zWZDTFsBNYw228ks37NjpVPZ2J3XFDmot3aBzWIi5z2ea4SyhqZun7hxgVBcP5WY/pD5lKpsCh2Xm/UOuBnacAlTnonLGi3UbL0Y1Cz2QZlEQUNWJTsPehrn3qHs9e9/v+h3X8qYxo3oYzuVBwIL6o+tAAAgAElEQVSgocgzxQYZ3vR+492HJpzG3LwGJj128MQFtND5PKutJ52ffzQwUyWdboRNr7M+H9Dx5br3vU6XkxsUTDtw4cjrg+mT315+1QEqWNXaXa2Dz4vGB83Z8WSDKqZZdpoueE5kUEJPLvR0xKAHbU2i0+FoNPN8uCiZXjwx1Na68VeGQQmZed9UFa3uHZluTHtrFU18H+hUxxr9yNETeJxaOSlxu4XuyfNFY/x+fdUyvmkdMHO5aZ5L/fytDyaGTbQ2dd3Nhi5suF++fdfx9OQG5/ryUNenLsTID4by6LOPn+cilwDk1CwIfjbUPP7is3PuY7hjVkWR69Qm+vopTM2aatDlctL5QtA6ZmV3x2kwcWMKTkTVHZMFCoI+zDZuPXQhTNuog59NITYYkre+04bRqZ8uEu6vuO7tcTKYhtBcUQSu78qrZ08EoTeOHfrIUm17VJo+NHW92sNFD3RhzhH81VNJCsXxQUYirBsKIJ41LtfSVqCrvyhviaGatA0AGrSCg6ri2UUJNNGhG7QunZkKfEwoeJyPTCOZ3vvezWjMcNw+ehJ5yCcRGU7hV1iqULnQrQ6flGIWhdW9TTVSU/odqQIVbY896AbyIaOAt4SE4gjTolecCmnucMasnZ0JzdluyzCVlofO56N+/und+ixgMibL0AOpuEzSdWbjqOcqVV9Wnqqh0cOY2xpzGAAzlEaK5FyXdtNjYUJKNzNr8tmPa3EUmGMwgZXPE2xAZ8lhQsLvp2GJLLagBEMrxV2Uu51645qUyse7JThM3IigILj8ZouCiFBCh0oja+IsIPKGsQhT1FJDWmt+vFkDi9ldkgIAcCYBInK4M4GEMcJZRWOIwVNobfknMC7cfmCUBDBhM0CGBExyHlrQ6dWNiuWu9ynTkic6cD6wvpkq2ZkRx9dMtbMQA2gF0HdME3RSm4oAGIR7qM0K89rvhKzJczLoRFNaHUwnBFBielIkpXruxAzgeVHyQPIQ7KO5OLgRsBaVEHgA2CLquKY9CKPDK5RDgNg9KgEolOYWquQImOAyaTWQZRdv1h5uYnYQx5SHDPBeF7wuikwd0ylkIxmatdC8AwKgwSRfmAL6daBBYq2PaplKhruN71lPjgF3bd6MRjXoxWQxk61MHi4gapIMugGWs2bshLlHvu2Nu80bYZ9llZqZiJMYZuJR4OdbAv4w8Y8BBxRu1hBZnI4ABDihoVk31UjIMEhytiLyoUxVHdRMJuPN0vkuodlLiGuC0g3Qm4X+sQesQE/NXmSIkYa7ejFhkpRpK7jTEmccwixgQECOKeMbosc8jQV0bRsVZeooKwgVTCYda4fRoLXfkQbw8VdZhOPnAOxSFG5icdBnDwFQldwRgNjJwYZzNOLUCxjQIA9ho5tVkRSqZj4//hVQ9sMglFgXJxQQpbTX2Pxsshih7jtmz1OGmAyG5CoxG8EtpmNb7IzpRjCMLQBQcLglFzoGDdR1mFwit1rrg7axt2kY8Sw06ayBcdcsUoMY62Qt0VcwILLZVFDV2fu42aPFhhnCzyRGhybSdGDuNXsiIMfrbSRkM1K0spxfKUOKVXfulwWacUQy2ZcT4MDSJmrTnbVJA2091+ThHoASzWRSVc1mN1HTV2MqF9OpXTTpKVuY6PzbuI6PJoRGMmiI4VLqKBg7HAFuYfFOMwdRAb53aBfdyWKUwcHDwj60Qc+01TcfmHPDakOL/PlsoCVt2/pipADn3+HOFJOzcByjIWNRwSuPOWhkVkaeYdiIG5HGvWjmwg9kgUPPvj/8fBN7PT81coY7qJsox3hE3ENSQ4fgobPQ3UX798B59ogclCFLVTOFy3P1DzYmI3TopGGKUzOO2xCno2thIhU6MC5MtA913Zi2aBMb265FrAafn8YC5BQNAA0nxfyH+LfGMjylSUMAuzevOLLRsHtqHKJoGnlnZe00i9CGhlusAw/Jm2JqwGdCa8IBhX4VKlGdWc/3w49PSqqT+l//m9oaGjXNDw6Fg041LpLQWCOns84ohGgWgm7cPF/UXTtTQT3NARkuyFzjwBqVIcaHajIQgBrTKBcxIzg5sRXsgtJ5OdXhST/90usFdKtMdakTPWWTzq10vfH7cKdNNT5mvdO4ZpleBrLmaGa4KOGj96azfD2t+s/Xk+6PUcda+nRq9F+/TXrrQBODxsA7MW1nR2NoWLp5cXOcExlQ4PRpiFiXctbXo/SH+6K/JzicQ9DB9YUSQsNZz3mubppUMx20zgWnVgrDsP2HrgSQghYGFPJYl0rHXlfE/SDzoJjsa2hJpoqGrb01AuT+oYWiwYIOYSfEoN4wvQNANPrOczGHnoIwctWY7PE9cRxi/xUYJ7W1rrfZGlUfcSt0Dg6mVf0yOSbEFvvkM+Ho55B1/uxFuFy3jgEiLBzKCZ8ntJ4cvRzKNCb8TKsMfamy96GsB63bS8GmFmg8Qd9m/7ozz41pHegaP1OVkbU71BuHPXPmjDrmhepDo2PZ+7uTp9hqsOEUzcxwu6rOCxs4cCU7TogGHIOoPtOR54JTM3/2wB6p9cNp1p//sOrc9N4PTfWkYew0DQ8jwE3JhGHR+Lh5L3Hu3efK+jw0O6y9DIQSXdb5oBJQZlvVD686oJ0+nR1xxJQ/bc5qoUJDtRk6tUwx0YrNk+4PNIOFmzeouNvwZkONe5fqdn2YQkqDcv50ihxVX2rhuBrG96Xq9kmnS63hMetQsSbZf+RQRgGVt09Sd9PxudU23DzNmLuHDWdsLT6/aaMQLarQRKYY1OwZU3mm7k4sBhrHDRKH3h433adCry83Twiut15jd1OeNnp5W/V+g3nR2eRinKEQV+qmTuruyspVv74FVZUIFMrXOxNJjGDQUmWzEqZYnGJ5atBgHWY7xR4rnDXvoX0qU6+bOk91qDY9nWMqjYv1pzMTRYaWJ03LXU/nZzVgHG9/0JJ9NhUry5lYhY08a/F6RRO5WfPO/TBj5MOkh/fedbocMTXClZfim7Ds1vpDaIAZDpLorJdcBetmYupK/mOu9vxFh8Ozru/fDPwAXAz9XZX3K8AsBkJXNyPLWKqqbxGjgmbHUnzs4gF/o5EGaS/Wh91qs9LBUza/MtXa13+YSfSYv+W1hntQUQE9KP3acjP7oinQLbUOWy9GICQy29BZP+26MrSWuETCtPhs+hjxIKwBIkuIMYCy+PI+aUlrT1PS6qix6928AUreJ6k6QxmPrFxAhbJB//6s6/d3swYAa9OUnZk5J5QGg+JtyxN9rrgvub4n379M3DkTzhSnNbrcMNr6UgEYLXp1xAuF+qxsq3Qz9dMlle8MbPntWjhNOqWTHpzDC3TVqH/QyE9Ibph64eJJ0YXWEedWYyAxHeOsco8O04Hph4JWZs0TdH9yfyt8GAq9PzBDojimt520cNfjTADlGw0U+kaoj+H9aMkPrtAUp5H4wOSCmiDYYY0B8og04RxFF+8YIO6HPBd+y0yGHkRwrIkuxBZhaJRHYeoMP+cERgwZ00L+N82TsxTt0RATGWooviOT0DaHvjpG/EOaqWUKsxEVEpEOZOtluNim3FmhD+2ZdKZx/wiwNMzsXRXTAK23m6mLOCvjyk9TXdSYeqGAXJUtqeNcOGc98DIlEHZCuIgCxHK38nw9YaFx8OQF2ifAfaYDDCne/xqMkpeVJM45TFtomHOYHICJvE+o1puZIDRSIFnDEtFqa8X+Z8I4GoigIaucf7mqW3KtrBVAQaisu4xsyhv7CBA/4lrWUTY0tBEzgiSF78ndCXBNIwdTI6Zz1MgxzaT2o6Yu0UjzfjgDTPOEhRRNHrmMHkbbiTei8Zgnshuh6zqNGuMlplsA6Kw46nqYb6wDplkYG3KWYDRnuRgTV1hjsxZo6665AujhMyFp4AxkcmfiuM1kwvOhxYDMa6V0M0uDCNMAFkvFlHyn/2/JSR3r6t55wAXgTyMMU4uGM3Sj/BxMyRia0JhBEeWOC7mDuYpM463l3YEoa1VxTvXIxowkPxFor65F9r5hr1vwffCwkgKJyXjReGrNeQMLwl8OJ9VpvwOokzHxwZEYgB2geSZCp4jBVDBIQ1++AxM0cF4JM+ggBwIU59Ba2kaD6JF+Ul4Sq4TR4ey6AXDxxtCM55oD4uJ7AJuS5hCAMDTE0OYBfaL+wU+lDEkPrCFquCDP83ybzd2+mxOmiuFUGs3XR87jvxrqWIO4Uyd3i4mYVVo7t9M1Pc2iUIyDhA2KXTh/io1ZPKEIemyEpNIjzTF9ie3hf89Bbutb/gk0kCYs5+1atudRubnln9lxddc2mtMeUzUKNKtIKHgdpBWmFc4sdEBpOJl62kTkQnv4lyBe/oz32zU2oX9vNLlo4sIAN1xpsVH3iBlKLmjE3nBCY3WgNFlCUAD2x0PumrVsY4iprQXCVtzGQIGWOW8GdzDnUbJAufhBBODYk52FQUOI1Y3ekEFks5/QMFoD5DDXD2oFiF2I8wkDpxJHN+N37AURaAOIJX855qAM4b4XPW1Jmekpy52TlmZQ8BqbV7QUiBjbYL0OalfOtqimmW1KplSVWlzz+G5MgjE6WjK7ZmHYgAnCpdmUH1odONByNKLhSnWg0MVsxA+bXUkDx6LBFCcx5QGdzut11BUnzKLWb4/SVxxg51G/3qDPRlzGMFFEgJYn+nWs4vMmUF8wXFh1wkq/nvTTQCTGppwOsmz0T9+uIa6nS4OeYnoZ6ypyf1yQ7OuPgxCEnYsDlKheJ/2WqkKL/vbKVGzPRcLQwoJ76GBh3lJx+NJg8y6z+KwcdpgdLKBI0EBA6KGEkAmE1QFTbqhCnEmg1Ry+eempG0AAU0DmDFxOfN5TnqoqUlN4Y52M/tnsd0KNiYMg24kDCGCFP7vYqe3Z6RITTLRVoKI9AvZUrXOcyFBcjPYCvNhllkPcGXtBdcTBuMImfM9LdR7kxKUZBjw19DH+v8AEHm0SlKPcmiIaYJwDVw5dUGviNorW6KBDCfiuJh0TT4ED5mrv0juN1Rx8ffRTB2U6HFJ9vcDo3GyagtbzAQeuQIc4q7XxABQ9cmNDL8gk7tvLTO3i90s2IlDG02XVn/8G4x7WWOu99Xi/60FmKY6YNZT8Ta8dmBii+qDcOh/QpjdECPRqq1w59ORDoeJ4tqkWdKg8eej53Kg5no0MP6ZexxrqZ6rHlX0XsQyH09FNKkYv0P6YzBBYztSSQ2B4JHpBXzxN+vT1rPbUaLj3as+N0mXwlJBipIOu1Z6sn8CU6HiKSBKmODTo03ZUUwFw1XtBnal7vLsQbKpcjRZHsVDhF+1XF3DoFe1imBV69ExZYJGsNrx5f/vJBkZ9jw4Eg5pFQ3fTMiX6p39Gt86r6JzHCApPTiTZs+di0+ttss7z/phthkODgrU7lzalgEO/PXqIs2MtS13aym7I98ebz3XAAro/tFFMYs71pvMx0/OPX5TPRI9kOjRQVxt/LybkTZ2r6xblTz9ouV1juu5zvldZQV0m2meXfGxMHNAN5XrciHEZdahwuwR4fezu4tCWmBaRM9lrWmFwRE4kk2E+Ig15npObSz7iao0pk7T+8R7ZYZYpUUww3bQI0DmgjlSikRqRgDw0rhQPKLEiMxL6Xrd2ygClAKoATiz/tZLTa5b4DIpL6JNuSgChMJUYex3APR1HFHdKNAshi1iLo9L+XVt9MciwDDfTriP/mOzKmCIBKlqWodx5onU6eWrOdyiP3AcY7GAyF3S1cE5wwp/yptVyR+fM9wGcnDwt6MmcsyFNFLbQCGhibtZzUXTjoNwYJMjaSv0Nb4JVh4QJLLSu2rosaKLjOKtD0wjgBC1wgi4cEy7ODcd4cKfPsB98ayu3YzavlTgvmB3IExK9jZgD0rhjzAH4RwHK6bTT55icubkJ/fiZqUGDTnjR1F3NfgjPA8A/NMk0ZYuYcVzRnsIYsfYw9JnJFCwrIh6opKyIZoq2h4NTSLsOndBeV/6clggVjU6mTI664warVBfuNA8HaLCIJGHaErKHcNhcNSaNnXwpuG1QgvZ1Vw2ZHul7JtGXIp4DP/0Cv5UTevyYOiKBQGEBMBKGSNQtuDfjdt8kTFppuJkiMnV2AbnHC6BH5fd0ng5WTIAAHLZKg6fIGEMFWPLxHLkX0O6hFUOPCqOOxgi3clg/OMnyPnBSpzxyPbIU6iEWoKlB9w9YL4yaYtLDxJmiAcbQNA324ABcohFay2c/R+oxx9QFVOlaDf0lEhymlNYgu9ZetTrGCSp/mDthdMMd1ywAM+wnniWsudifnhTzYTGHZCJJA79rNT8aSIB9jBYN0EOLJOqICS0N0NhZQ8p+/7COphYgNgyXdqZrgMysdhhPnmZDvbYZzmJjw3QMnwSiT3xmsF6gYALGoK0sSq+VZCZWAgpmqGytD+Yllpmd0icALaIseGYZtTRNNv3Eutcm6Pxma1oBtslop0QEbACkgRnH/RUOsaMZYk57oDnaGZOmypq4hV4R7B+QNmR5MAPchu9u8jahBMBhmkgXMKHfDPMoK/RhN7L/0NEyVUYegyebI8dWPz9a0YyNgacC9FkHzcb7smWTKbNoNBMbXLEDWbfxLnimtSmvTHRj0rnYyJF7l7MU0AwpYDBIY9+xXoqC2KVj5Ik6Vqo3WGIzMUt1YGJE/AoMS6biAfgjL8s137vd5DEm7UndHDfQGBvK7Is1UlP/lcrqJm/XP0ZuYlAgY5oX3bddj1wAOyo+qLAeR4d2CYMYhppucD6cWqEFVJWLDAopT/7c0HBRc2lF8KG9ivxxQiwMbZODkpw0G8L4BAwdFZufMXD4Qgf3m6KNw85NMTx1NsU26dCwuQnb5HJhShEhpqDP0Bmwqg177LjgeEkshMmZKkGzDZZgvDSPwdFuenwO6hXUXOsNWGdsNAqpPaPFcQWYdDzQnBB3EpcrDRZiaZvs7MZGJi+AWoH6OLTWyynMimhYPd2kIQ9zHBoLiuFwco3psWkvFv1GJiXTSxege3AvBT80U/R5FAYNOXTVqqGPxvLUbjo10A/YHLPu/RwIMh0QpTt5PMQqlIkPjfbY6Eu7mtIAGgR9696jjTn4wF+HazjA9YsODUhi7oIP9APEjmeQpo1u/LcnaIFOOXcSK+0OB7pFr1By9mzNQ3vUDwfpU4W5EtQUEKbIGIIvP46l4xp+7UZ1752aw0Ej668fdSDioWj0/Y1MNTIiEc6v+oeO30fe2mA6BM/CQmnP+0Gz490428gOWFiYR4PJpr0wFd8m/UNfOK8R0xEbv0D1gf6LU5hdy/apuTPUCgvyDUjg9grFkHVTVW4ou6FTzZSFIgK+PpeznUOjAYRFAFJWsfZ53xiJcAkms56KQjcMK3b3XYwl7Hi62+MvCQ3oarTRzo+7vrB9+qK3AU0XVCO5KEQbgRW5KSNoKMtS09jHBcZFRKm3R84Qb4O5CFoenhENBeG5OJ7Sk/PeeSJQu5g2duw5nzGgwBRuO0W9KZXPXIyr3f2sOaaQ2qepFNtMNplwvNnEKFzxuBkOKXolpqyJ0hqTrlV5A/JPuHGhIqPJC1OtcKWmgI3Pg3P0NlP4js45Ox5S/dmfVqa9DQOUGCbom95eKPSIbmDXLtaX3Xv4orAvwpnwsdJIc1fz8xiNZHr+XNvp1LoGFbpcnv0+kb+fn3JVx4unE2SBceivcx2xAdNNdf1bT2uyjPgCpuGVygNGUuQ4vqopLvr1G1PI3usa9sWy3dUcnn1GHptVxyp1IV7koRF0bEmZ2gjt0jae1r4+Rh2Sh9oCigzrpFTX9UL2x3uleoK+Cy2I6f1Ew++LjmK+VWF9bqX320Pf3nu9o2P1GRk6kMfbpLeXf3R2388/8z0B6AYtSasHOV3o2h6riiXRywiqj6X/pnemb4Buds8MgBKgj/foKQzvskz1uz//Mw1/+Kbb42odbcLnYZKLWziTqmZVfs71J58umh/fTHE+HXI7+5LP51D1pNbt9lB2AGwkhmFSk3NBs6dtkeKiLklgigCeAJ7xuXtnyabkNfJWaRJ9oTLtB5Rm8kAjCj6FfgxGEJKEYAeUeanm+Bm2qta+0zbcdes6T2pwM01c8vIv+f6jqUn0lMYEoW1Bc1ZlN1imzXYinK/hvpqjeoY909utMEHnlsIaiaLSOij2PrRJgu7Xo5IMZ1n+fHLrcD2HUgvFarPDMqYYy3CXiiczijgXuBfW/4+rN+2RJM2u9I7tiy+xZFZlV2/s5mCoIUYafRhAP0D/H/qgDRqQnMGQze6qysqMxd3N3HbhOdeSpFSNRi2ZGRFuy33vPfcsI66gLO+o0an6IWN5Z8MdxzygbXKiVeZ7yDnJeWy6fAW4N2vBdSxDD5/4ecM8Cu0j7wrblNtGXEeiCg1UzKK+tmQwsvnhL7/nSeGtDvRbIiugMgPwUNOpl+SbAhyA4kPD23hOqKvJqh5Xwy2zO3VYhIV7qRMpCI1PMemq/J5bC8bzzXmETg432iIaS7oA0/PMCeB9hs0VpjgAF2MF2NNbQxamMrhq1pZJoFNku4ShCvRDqLOOJ4Dy5i0RxzznCBIUegpqWfQBgGOYtLExRmfORsdRa6Z8AkyxmQHUZlCFgoq0JVfCUIxey0NGGx4UuFMnuTqinxI0cFDp6Asn9XljXRy0R0c+rJse6l1Tt25qyU/GUC9l+4kQYQfYDNIxqKArDNggzrlgG3irbhlOeCWgJ2OoxFRsnu66TonMzyFKJDuo44yDprmzXjAaghzg1nzlnGVjyL8zROBenegta3TIFmdj0n31PIu8N86ELA308ebZ/XOnMNJH8k5NZNyWtc1o0LhWXPOtcM4v72dItjb3svSL9GPQl63Qghll4xtaDNg1lbOl6fHp3ghmYKBh0KKv47rYk8PnVWSVW0vpuSSzXpQzkgGWL8KfJVuadwXgMNsHcBv47cY+5DHCPODcs+4bYJDenvxu0wNjI+ecQIYmbyBXm8MAIKPdJc6Icw8XfmjzKwY81symSprGZwe12gaUuy8JfRPvPawfjAHvXpBEjzU6bq8yML2x+PHWjLMc5/QIvIfh5pxCa3tjY+gVCU7OGE3xztAXW9rD4BcUVUfUeJALraJ7Mhgk/MS45ZbkUG/Oi7RxG9RZhkSbTIVl0DfLGAAc6gR5kx4uXfGDWso15t2wm7w1yWyB0b+GJt94C/0XfQ4ae3r2HRT1pbKfTK5yIWKNfp+lBaDbN7uV2CxbCojMan9unE1q35gwb2Fohgodw2XqrFc+T7xlqWnBgGWW8u2mZOZrehm3Ey/bw2mD++rnd6elue1zd8Pn+baFjL/HzLI78dBEM/B5rpttqQ2KQOi7G7Bdy1CUHLrQ0zjEFhXQEGg4R2I9woCGHDwOB6Z2/hn6q12d4HR7qEj9suKMykVwmKazlsLBkTW+LYMLuNpBuQ1jHeiilREgDgXcUBmg+tt7OB5iaMCHcl5T6dXufeh1H+4qD0ebQfTddd9wQgymsdqMXBgdomBZdBvZjhQ0hlDnTiHgZ1vp4Y3NUIiSuc7WwWCYs2ft0DywYfULPEzqus40VbZdOOVZo7Y/3DwYFuuyDfLgja4lEAGjSiDBoCZQcEaMcfah0gPkvlrfec78Ht9DkKttMR3n0zHR8yPUn1I1Wx3L41Z9/wAvngaE4WgwjaMoGx1raIQIzQ+hgwDJmzF8KPX9Y6nH/IteRl6oztEda9KGgUAOdWFWP4KiEfF48yD58s75SqvYqPM2Dnt+Go4Y4E9n8tUo3qPuc6KfbrPeRwp87kbwqd5M5cMFj4LKtbODORuZnoiJVpd+0cAGFn3h0KjoLvp4SNRnjX76+dVIL94ZcPJ/HEHiQV4icJdB1Jtwc9F3yNEUpwiE5VhAoFzeO2eA1XVhWvJfYBznh4hNMQpuPNkieUxV0NNBXSEna3XIMk5qpZ24GpB1EKqmClTLmhboZBTICIvm8cBl98SzmaTCQ7Nx1hC0KIKqoTzNAWCMm+4JuVPoIULfy9CKqQZNO81DgjsohahMbWPPRvkL76x1H2HWECYlsXHI2lr54aDunU0XDl2tkdzG+gfeY6mAculmnniBRGv3YjMAmkQunoN+7QlrCysdJgwkOIJpIkGoodsRb5Jp6NGTIeVI1JgaUKhFs8Lv9bOS6JeVwfiuA0UYOimHUpMpHe7WQDEMY8qEYRPvIHmxFq+XjQ8oR/pUD0rRGtwuNqJBB/frD4WeHledj9SYTJcLDRnUNHIOYU40pqxifpCu1xiEiNjAQr0f1c08q4FoQ4GsKjZ4cnZViTPs8ZOyDZfSxvUNG+722Bqgyu8Xb+/yulX3dtft5auD3TErcOj94Xv9+Ke/t2EPIhxYBI8n6e1a6PbyHpoWninrMyM3qqhTPTx98ABAo8swvgwXUwLZbzycH31vcPiEbpVk7zrVrZs+o7R2uIRyvukf//lVv/nhgz798BDbqSS36cuUPDsT8woFeup1uY26E6OB3pQh857o/e1d/TWel3/65/dwfZ2vutyhyPE9Er29pxrui25GrNE3RhQCTfrdzJZwJjSwSOOaFRq20k6q3M90gBKLG19rOhqN+qnGHl5qi0l4mX2sActgm5Q6nBpVDjhnKIMSTv3lAoXL3oFczm0yPRBQiGGV7MGMejhC1Vt1ZeBbU5+RC8Ygc6F+vKkiBA63RRrlNLehEkMI7ol8FhgeVZKpKmadPn7UD3/zn/UP//D/6P6XP6lMBg12eq5dx2z0SKMLulzkut7jOjEkcQ5t5JnRwKHVg7I4UwPRK500mdWBCzKsXDa5GOCwyaAZoaFtfCbaDZNBcEhV1hiWsYWg9kHHxfAsDGOqJpTRzsgVm1RcMY9uWDBXAbjELGlecY1tHW/BIJ5nbDLQSvE1OG8ikoTtDUN5badyGCqwWBjsZjNl+hVzIBotRjk2ESF9oVFmC8lgYn0XZ7bd3TM779429Mx4CUQo/Qe2wAb4GEZSDdXJQBADJncGqpsBJc41MDwAACAASURBVJbs1gTOOpJxzXaIHoJmn036xiZn0dFZ0QC6sDlWvdMc26wDo7Bwh2RYJLKBbRbZt79c76FpWqAHl94ujdAhMerZGWAMdfx6nHEA8FZIRV5bcLYM9Nu/gDgnttYJ4N/uR8F2G/DY+kN0yOjwaIqBPxLHBzAKI8FhUiP0HVBjRffl6KLVGby8NLBzWKbAQsAAsGaQTdj4lRYSXKERj6uvDWcxDTNMozWZVDrGiIxQNMVsTvn+DKpoZjkLAMWKPRsvjBRpYK84i8I9IVIDU689ZzMoYjj3Y6zFGcDGC4CyUMfnxe+C7RHbvYzM1qCbUi3uSaMH3JGXuzp62C1Vx33JK31YiaJJ7PYK/EDDjZkY4JvfaTb5IxEKgAuL8vpoGYzBUPg0doBN1CPnsPgltuXco7Q4+Zkkv5d73Q+21wvd3G72whmHrnXOiIcJNtqSsHcGTNsj8cxa+xZCT4oBulV69FX5PHrInjH145onm+7QP4lXceC93R/tuM+fYykEsIB3Au8MW08WFAABDBGwliIrFj1zEz2Wv48TUc3+KQQ1srDMCKfrwhTNGLas8m1K3eG6A+LycwJC7MGDziVF62q9ecSEmQRYIjNobUg43m7K8cTAKRdtZ0Xe6GQG14pxkQHsiDgBaPHwhH6Yu23ZTBhfAc4xSJodZOo7ADmNXOJNozsRu8lD3o/r7Z7ZXgt8/dgYCsNLFmXOkudjTabNOtLQE6rdxrQAQjIUVzAhAftSVRt08eijnC9PraafosbZkR7zwzk0pjboi4UQpj98WWpvCDWZR+Bi7TR5T7TBvPSijySFdNbvPjzq9z981P/5D3/Se3c3OM/Xptdg0+vkCa6ZadH/Ovf5H2E12NCUZVDd2nzLF4KX1hsDzDW4cCaBhKfMvg37l81jcDaD+mZq5b6x5EPsAlhrIutS54eHiOGwAc7q/+ZcRy40/EJuMB/wGzUWB0pnvcEajfBhLjQCab6Nszd3IXqFvTIDpB9KuM5kl3CzeRkCNSJDjNc4r9EtsLmCq8+vRfAnwy8vTglNiA0K6KB50GgCY6WNCNpaLBpp6AQE/Q5kGzE0J6aNQbelCbG+hOI0jD5sTDlFw+ajLbIhTdbdB1xWxGHday8EchfMxa7q2MJer5dorrHvxjrYuoLYTgZlAMpRYnoj2hBn2ey8EVAs0OFv1B8bDjk6hPsd2aCgRhxY52TVH37V6PfPhR4+fvBA9/Jy04dz45LwcKh06XAiPSpJ73YszZdE9/6m5+fYMitB95ipv6MBWPVQTvrY9PrSR9grhjIYaNzGVU+nkzUi/X3RnBx0+XJRWV507Ta9fF30/KuztYD9ZdDrFYoSyBsDGU6elepi0WVa9eMQmtulC7TkfGCoa3SCrkI+FSgNdMgao49eyk+m5dxXNg+F3oZWH4e/6NMx0z9dZ11BCXsG3FKfQSFZCNKYmLoTcSEJDQDUy3/Zugf67GvKgZekqqa7vmsJlZ+tDfyL3fxKF1A7YJK1xfPGIT7gCYdrGA1nbm4/jcvINgjzqbrwdfO2khe4rnSEOtOj/eCsoXDjgrY7ZdHEElLMz2ejqd3emWbKaqiI95gZKqFQV5gG1aYudX3nDXCetqqLStPW64TRzpboBdOBvLBxgUuxA5hB2XiGczcANFvGixPyy1YdCpq/xKY21Tapmhlca11rmjMOGe4ftuRssMMG/UKDuaz6WHJYsi1Bn0VUAQ1f7oJLoC96GratsDeg/ByhD1L0Kwpspp9HNpNrBEivo54OrbK093Xk4Gna2WYXpCeDa3mA/GYMlhZKqwfryr58vmmbcn1/Lmyy8vyE7pTg9EddR4pzraX7TLXRRpM+EKOA3W2r++1i8fqEXmGhmaWhmVXONJuJUmiV59T0eX7Obb0oKc4+lM4PASZU7a+l+0Ur2wPAvvmqPGcrXvq6eeNgu3gOGAKQNzs9W5bgiB60EaVGgjF3MwJihTS/qkjPuvQvSirAtUJ1Pumxru3qyTWHxsl1xz6+LECMZ6XNd1o6NIRXPZ0ao78YeVxn6f3ri85NLdVnnY6N5uHieITbQA4epkYg9lcN/agvr6tut4tSwqSnTLfLV93vpb6+9Pry3ukG758acCeQuvY58rVLdZk6jQsUIuhP0KNorAq9oX/dY13A7rwBz8jACs1GBYuAzFYRpcOfixw8NiJHDG08NCZ6bDcdS/RRRDCV1vN8+ggl913t+YO3D9P7RVl2sTyBoSNLWxUVpjr2u1NeN5GvPHXeGdAMkquGWx/aG55XnDqHbtLD4aKn59/pn//Saxm/GOSErqYCYx4ceDOdHh615Gd1ly+q5ptmhpq10jK+e8gvMKGqFt1vi4px1WXF9AdQq45m3IY+R5tOFdM1pDMMebPUsC3GSGWJrEhvL6B4UW8PRw8o47WTMuh8pbo7+ttWRYkrdzhgWqZhSmeuw8NJ96HT7e2mMlvVzYTa+ya4vgPORa5kIOrLlKvvBlMpcQXOWs4w9OsYf1Bp2MhwjSslWTADvtHkT9a6ra6j48KgIOtCaXAwFnJbTWOLLtGUzU2HGlqvfafCiA59NbE4sGeGF7NXlrnRWE6mmON5sKZtmJLAasLtGpqdqJ0xZOZjrHsB6cjqw/nzRAY2Owwa3LRybh3A51YerXVb36+qSrJKM8sdoJj+guVBnkQsC9+B5yuv1GB4hPmUe+7ZBhsA3K7FlJqGsPbOmxe2mIBoDC1sQRzwgG7afVV4UACA0gv4OUrYlM1BAedzVQ+W5tRQSJFGwHogtgYdF+cV0UxUcchcCe8jzfestSr852jMGVZOy9XaP7aTsNy4+pSgmTxCDPmQwuSl7yeMlJa4LbvEW1jvTa3BX5r9lavB6xsmT9SD6zh7s2j5BprRku3kovFGYwNohc6cszDcx+3ESdeKEQvg7gqoWDiTF5CJ4fQh7TWYekuTvOhenA0y0aPh9MnnB3AoHLkAFZkc5sl9DOvuYDKRqQpbRLoB08KMwDgLzwD6BAyriAdBdrPHXNgc0tvIQsncG8SgBDCMTzACAFN8e5AEBFgGOGDzHDunBpgbvgncFwZWfBFweCUGgz+XaS7Z4oWLbDnfIzvTGzKeXMZW3oXCgxKAAqAJX8tpAxM/b0RLeMtnSnNEdHw4Qw1N9ad3nE035ayIeV/ovdlk5YXNiaw2RDYEk29BA05kBe8ngynxJ+Hd4T7V9GFYUET+NDYxYvs7VQ9eaqQj7rHMBchNADtDh8lZzyLFpu5hahLzBLMMZwRypD1CxvEc7J2JvVn4uaBXTV4n8qzYzdbzxWwtLe8HAAV9HnE2UEYMOJHnjPEOW+KZ/jDuJwuH2n04+bKRuQ1rzHEmZiMGE8l0YcyW8FDhGuFe3YdekgHe15DYHwZS/FGI1fBPGHRub+pNf2Ug5qGgXgZL0nMfwA/9WtvqN+dKv/ruUX//X3/cwc2gjDNEknAR81NI4mCMfMtbpHdl4eABkitbNy2+UeECtmsg3YiEofD+93BodPajRb27jSKnowlmoBOBeu2hCOZf09Tw98PxGI6pe/C96RNMuvuWEETFprBwefcsGX8PU0uYzHnhMtVlaz45Ez7Nal6DLtEcsyXjM2zx4oJ0gBTY9S6yTE6ns4ctNCigVkz2WdX6ZcOMJ7WmDEE9mqDYKt7YfhQ5aghbHX/LymRoXdhSgFCAbA1Y0LPFCQdUhjk2R8PtFjboIBQe2MKZkm8KRReNw/1O5mU40jobEtoPG81vxj+8AaCzewPilwItJgiErW5Tb4a4Q+OdAkHDGJsyDEmIWvCIuVODfU/3bKWdU+xsrmOe6PtTrv/0tz/ozHPIS58M3hg+tq3WlcHOqwrrrfh+19um5f1Hx3YcjrW3JyBHNIYlDnygKgOOd6DEuaqSe5lq6hcdPzy6ZN3eX9zAoUO9XXHZmv3oMSz5mWRwWTAUgorW605jrMbbmHy56zItetODtuluRAq93+ORAsAWCMJWuPCyVWJ7QnN3x0CnAwWEGohxgPTr6u7cr398HTWsUJkiu+jPPdssWu6wRuZFjcA39LAgo7v51JqaqmL0k6d9D2T9vi5s8HKdFv1030yDwK4d2nSYz6A9AxTh2LMlgjVEBnXMxGb7GNl3NBEAIQyvtony0iBylVwfje4Gk6De0VYaFxdfvHDcjOyoF4MpplmgkWwV26ONX9hWUAdKhs784AaJ5/K7J2ISoEYdNd9edLPJDIcdWi7ee+iZUFdCv8P/MElgow8tFA3kgO0/Pw90awJ392B3agE0MyNffA67dMeR1pwbH8yF8akxzCOK2gefnQRpEDBCqBp1GP3A/Sf0HAe4ZdBNtZ/vIoO6m1s7h5ENzwTXuSbuokCfkilna2jXuMmhxctWeUsJJQuUm1yv339s9KtPdE1XjWOtn3+avFWlsQT95MBjCknud93HcPLF4MWbKbQ7Br54ftiMzjq2iU7H1odQfUzUHjlcRjV5oosOYsZjc7M1j9bZluObndPAwdGQljSf3ej34/Dwybo5B8Snra/xOl2Ukcs2zLpcv0gMExy291kfPj35GaIR5X4xkGMoQ9wGm7pDFYDbNN50YCjlY4+Tztjspwfr5Ih84NqVOVRqauA5oim2WZcLbqQc4pkNbEDpoSX+05871wo2WT9/vvkQ9vE8LHr5/BeNU6kv75suQ6+XK3Q6ADq0srJz65ep1TtvAufvvkU2woo+h4adbQbaXGodA90N5+PYTDpsnPpaHsIBcuisSyb+hcip5998r3x51YMuRukfW6k9ckzz/KV6ODcG22iaYH3AALiPvXKGCOhSd0zAYBLcVThfMzfdHBDDMQvQ1IZRx8ejKfSmuuEeeeu0rEetRJbQtOVhXMRANQy9qubJDRTugfncOQKEJpaaVqx3jVmjqsVxb/SwmwJotkdHmyzTzZRKImAG09VpAHJr+8y/Afhx0DoshVrFfFO6U0O3GW1jrS3B2Oe2RwBVNiZjTWJAF+p8nqg9FH7Wi/qo5uGk69dfNF0wxon31Lr9VKaF2sSEBgo7+4w8XxzZq4jfQC6wDTqdHgzCsqmEeoeZDe633pSgf6M5LBq15WxdNteAp7+79dbsuNGduiD3ZZUGKLbzpiNg4AaoV1tzbdqa6WSznloa/039sHhQY/gFlJvGRGtWOmKJzw7Oy0BRVbm3zGxlkAcYOnD8CvyPcNsdJlgfyAgy3cfNzsnY6b+hJ0KbhTkKDT4UOwZDhtCltxHP3D6pY6PsTOndGA0KqeUJfGaYQ0R+TLoo8TPvEYl3Pk3UctZnmJJg4AM4N7uXsps+PRj/jFuxSmum3vZG3vFMy6QjczIOnPvwAejYT+E2zwCJuQ9MKQPuUEJNHw8KMEA+eYRsC/lna8dM00TuAr8oXHdTzKOW0bpRMhap19SNcCoFEUcXSuuAUdTkswlaI26ocClHB8VnOnLWHloDT+RoVkgIACRz7kGApfx5Hlp6Lg9g9IL1MbJxp85DLlIRagM1zDR9ZAvODw/jEmfomu5IWze617ORDYuGso0azzaOZQNt9h77sq6FBgYK+lxTS0NndgOsdSRELAXYAEK9phEit9VbTtgfDHQz88TO+gM0g6XA9884ByPeDcaQ/SxUamhqVdPiGu6Fxbf0Ap4Hn7CAtjCW6P839d4Alu5h6ZX9mdOIgvCN8LYYnSx0a4Dy0K6nSGMeDjqWpV66Wfe3V/fH6ITpWamTjuEIgrddQYeiVDL0oTu083AkDXhfxZaVAZIkB6RYZmYFM5KlU2kwKvxYoGlyzU11jzgHL1voxTm/LKfjDU1zgxvWeDIvmKPaurYhibA0gPeamEGYj3axZesYcjwPY8RvASIYPP9Xt2G+Js6zy+BU2D0XPiKMyNLkYcmpw5y9RB4Z3AxZXc05nSDBANxhuEUOGF4hZEMn9dnMm2xkYRXUZJsLOkkBjwmYiHuShjMngyoLu8au3kxvJaaDi02b5uag5E49CZdnS2UxqoLqG6Jj33NvT8nRNczIEkrO+mbzDCjFe5SURblZbMvkyWRpOjJfIJiwZsjaXTRcQr/lLf5biqiFpJF2Gn+PP+phEPfA2FpSLCLgk0bI2WtktXkFzUMWBjoeVaGx+UkKYXasSAmgb0Mr6eETJB+UIHPWCi9liD3QlJEhWPlAN3XO20UGG1AdEE6yKbE33ikCDo7fTXxcVGkOSgvPPax5+IuQST4DekPHITuvicJBoxiOs87jAn03ABAicyNybFJBGzxYBPX323UxgmLhamauPMOPOds4W/EQ8eDwkPnn4cALh9SgGMcGmEefYhQrRQT2gTjSfHF48Hntm+lCuLso2SZbesgTfXqs9Nefav3xrx6cRTORc1iBmBeqsknHJtPL+11bxRahcPPBZ4JK9/tPbfxcgAUHNs5HDRMDBzqJi1ErNFRpclF3g+5W6vzUqmlrff7LF106Bv3OVDaoScZweUHug1LThVebe/AScXi0z9+pOT7q/vmf9fX1TX12UF2k6ru7BwBov9Ptqg1E1pRjogpqD4Ya0aflupFer00fPjzoN8dV6+2il9uktzHVjRmgDGriT0ikbE7FljS0j2wSfGDi8uUDJSJIEOOj5yB4mSeEB+a5SHSEtrAuui4geaBwOJbyRTnICzU7vYBRv8XgiQ2Yw7jRW7IVq0zHwCkQRAttQmWnLgw3QgNrnJ1tKywCtMVkb3Go4HIGgs4z7hiPnZZOcDMidq4JBxNNpN+riNng+eIw4b4eslRPD6W1UE1z1vXLZ91uva+HET4KE5tVDj/rQRGSByUEulIQDYOqxXaP98ao2DJbh0EDT+MQBY/JnQEz0Vq1utJEDJ2aolaThaMgh/DRsSWh2eFbsskDSZw8/OHyCBV31r08WiuESQo6tccSnTIaCA6YMB86HjI1TVCmTNnhfoyzrcahe5BNilU4ge0fnlvHa1ze76ZW3+69ZkI82XCXB7VPnzSP7xr6Sf37u/VcUN+6HudgdA0HXciBzHBnTXRotjCbqomyQfuBy3Ep5pSlfHT9sZ6SwympdMp6x+IQlzAPN1UtCGjjTMWyOamtAdDuYQdP9Wbjxn2HmoTba1E4N29AyJPhynYWTFeChwDWjg0NF3RMTCMwrZnsOsumdwKh3TXpIJk06VVVxqDpYGg2WDFwlNCM1KspGtNL2XZMZMBmuem7DNG37qYrQ5Q2Xa6jwar3l1fdB4bcTX/+5UUDua13Br5Kv9xydffB7IHerpIRxO1zYgEwjAwyxqLKeZRzhN7bBCwASejcBWBgkesA2EdTW+Y6JsgpCj1+PGu4fNUJh2QoiPWkQ5nZyATaLXrv44n7VPtMnPrOea5BY4Mez9BRWefMX+RaWltlIABX1dUD//PTs7qBwQ66JjmQa+jQekCQaNAZfGiEMQ1Bl+xgdISC6AodvsUQQLbkXUPxwdvTZOmVzDclU6KpZDOGvAO9Fa6NmNCF/hgdJKY4vKc+39kw04+jrZuvAYwSCbTTo3ARNWJuhIeNxqax71S2B9fbZerd+EK1zJoHHQ+FhtfPQUseaXQBmjCOIji+dk3l53Yz0j46AoZ7ZHIftRHDKLZ6NuiiCWcAqNVAMfT/ZMOhe9Ha3Gm73uweSZ1hk4qmNjz9aD4Bh84aacrIp92otEAw9BkYUuEOzxBEzEPQ/5F+AOnFeUlNp3buER0+vwMIxi/AJnYbnApqJyBeoYc6rm8HM4HtGrfNPnyLsvOTI20AWKDIUasiuy7kLjbsd2O4aaxbXaZRJ1gh1MgUJ9rctEAaa5ytvU00Sy36i2K9mroJFQ5zFFxS89zWo+E8iQzDwCIbDLZGV62Oj0l051zLoamT2zhbfkBv0fOcssVGf09+MMEy1kRiGFL49yFtid8Pq4NYLUwEE3XlQSuN6NxFf5MS2j6ahtiYZTVb2lRuZDJOOmS4tkcMms2GbD4TUV52/Ufz675nUgNog9I8b9VWDCmJhhvUxEULru/0Ain0YIb7iDpx7+ezDwrv7F9voAWuo524+fcT263tbqdvnglMHo0Dcq4BhgA0roP1dcgxOMtspGfChEnoBrgZzhiEvDHi7KJW5LmOJYAbbCxpKlIdBWiBphtgmsY+td7WTrCYtDgsnGVJCN0IrfGih+fUpjDcT+iiMQwCE7N1pTHJABTNdqMYkkddKYfm6a1beJbY+I4trCmUhQdinulw2GXjNYaJDNti00kX9xMMm4DfvMf0A03b6NOvv9efP79qury5h2KwS5x6UFrDz/3C22AuW7tpey6lt2KBwlDpLTfUz9xUUn7NeezOKmXYyhzHYbDGPbJcJ0uGJxZM3qQB1heRYWpOIBuzLcAeft09yO4S7HxTdOAxp5Qz735IYqzPpMewppB/BIAIoyEotolRrE0p5mm4me/zA8kIdmLlD3nAJTd4MLiyYwNhNWP2IGcTQyGjNddqcIXDxRlQ2jEkDmJYlOIaPYw2fjRzA6M9GEHLYA2zFz97jiWsHABb+jKfk7wDXFOkerjj+s4HMEUfh9FaeGgy6IcLLss410f68SJ6LEsMkWuxNa3LavPDiR6JNauNQEJvEsLJmAn/7cDoad6DYlApv/1lN7VvBjwcpFWlw+FgWqmXKTaj2LWC/zJAUdQClfCkD8oOwmsQYoZja6QPcxU7i+5bCjY3zsjZhdThjAV3lwy9gy8NwnsOBvK12JLYFSnHJbRSZwtqL6j9YKPT4YXBHTWiOCLDsb/fLK7/pnWzRpG7uYcPU5AtxDX9NhAejE04VKHfOJg32NJhDUyju1+zfxuLEprkQH04HBke/bJDV7TYN7aUEZ9CM0I2Jdc1aJQ0xDiroTv1Fgr3TBCY3WHJVMv9RsFphtbBtWHL/pyO+g+/Pulv/tjq17876UK+2M9fdX7CwS4+bwNi+t7p9AyKnetPf7qZalgcGx0SG+UbXQGF/v67Z291QRy5r+swWNsxLr1uF7ROPAuJt384B76+M1igk8JVMMTUoDmvl9QRKDhLYvrydmUQyPT49KBtGzR3vQEFXk6Q4MsQwmbuJZk+mClRAIlxoGG5TYvODYd9oUvHZm3Tx8dC/8tvC/X9qP/6MmoY2ZgF9eeX26afhrAJJ/4ClyteSjaHIMamP+2C4xARSKecJwq3TGhO0mMuHXnxIQEnBB6j9wIpo0DytUuVyxjB0DTBeRFDY5KoZat1Omiu2A7ebVUOEp6So4SRxdj5ILcIf8KqOQATEHNMHthn2pCIVQ0IGLMZLRYuiCs6lLB/ZpamwNv3yvbv5EOVunVsSHKj9BhF5I8f7GQ5/vLFWxSKLEWcLaQzyRa0M7h/obcBEeRaR46o0S5jTFAzoKKsSsY+shppaDjMHeXBNjbyRCdHE/AsM/ig2yISJFZmlelXMcBjckFdKKpWNYfy2As2EZbhmIPwvdCXEnoOou5cKa55EdsFnHvLhgaLxpDNJDlv6LB5V0c3St8/NaG/qTLbq/d2eXxTskG95Lm4Ki0Pyo4fNHUv3oj2b6/ewg9TouvExrVwftm23FWXPIs4fEI9ZzAvTUEkeoIIm7ZN9HhoHMzM8zdnjd7e3/UAz3aluSSGAPrlZmOVn3/64oPyxK8Dfo1jDIx+nlKNiIjRoTSV1uGu6xBNcJ1Bp2yUVgf1/UUPD4+IsD3g2qCLRo5nEb04tEsepWXWAwBdSVwNYAWHP41dxD8NCxu7RtN81fOh9X2wXobmw+4Lizcxr28XnyPvr2/qrouGDrfVSZcb27Fe//gZejsMgM2H3lcMXeZVN0gZaNbQXeHCTN01ir/ZBRYavbWZNPMYBLh5iiQkDgxqAm8uQfA0sllauy4AJGAMQjIym6f6UHlAoDEtjieCo0xHP55Axmu7Ns53YkuOvqdoRvD5dSZbOipNW335gkkQ9NPWcUvdDcHYVedD4bxBmgCGd6hNS3LVfOOAplENyYMNVwByuLuApWVuMxuGiH/JYwYsSWo7nZO5qvmicU6V1I8G+ayLpAmHwme3nspApwPnQeMBXFNySgfldhOkKQq7e9u8WQbAc0cjixEWBik0Q/zMbGvYZGy6ubFi4OPQ2LT2X33+3efa8UvoXGkm+54GvwiDDTsmbo64cDbiHiN1J/942N0DvaHg14hkCEdn6gPX06Zm0DjRtLPNXYjqQU8ZlH2ad2i1Aa5mbrTYXDjmhq0wGyS2MBiA8GzyexguDM6xFQLYohlfBNRBDaApZUzyBjIaJlMlMalh8831Kg+tjW8wWOEaAC7i2MrZC2DAPWVwD/PCwH0dBu+aWjtsnQB06N49Pc646piO+HzaaGdCQ+4lFVFLNOCx0VjT2vTXjeHJfgT0cjjMQyGk6UN3iakUdOZMjUllDNR7PEmO6yyAKwH1i2ufmVs0rNCT7UJKrELEt9GzeIltltimc4l2E11/OMRSD+5p5eFrGIjs2pcDpvelqgEGlhhO2aTiIHvgv9u0BxArDGFMJ+T74gqTc8aHDwRAI9tzpAeAvrA+0CdCvR/Z9CSIb0rXpySH8hmaYIZ5L57tfFfoQL3QpMtKH8hANulU0mON4ZYJuA9AmlceAjM0hRtDWKqeYW8PjcdsCMqbE5Kp09wYdGvftK7QbXHNzrmvkaFc4GK/ZdZQ9ujd2AJDWtt7PvpJBkPMYTi7ibOgeadQQDnnXcIx2NpKR3kB/GS6F1UwftCmuwdhaCLHHIMmBvLQQjIU2THY8S+oLGr2oR5S0bECDNl+3Nvx3EMn77LBoIV3B/+QwptglhkfHx/1gsndyxfLZ6wHBDiw/8cUJjAMnFmzS2tgUVHhWPk3vrYwzwyhOZqFoRiJUCywAJMA3el1ZwZOeuE++maooHah8PMV8hp6Z1NAYRty32El8vWoeTwX9EoGZfhzvO+zN782l4Rp5hQ5aiGD7+oeyvfEVFerFs3iYFC35I+e3/EspbNUuf5oPD1MwrzA3wP2oTPc0eJTNzP7RlC/bYq5D8ol+eXMOf76BjkGoQAAIABJREFU/k42T1POGcdgSi9DmgLv3O72Sk23dwH3jYVTpFlgAnrn6zDUk4dJc88zBgvCXjdcu2CVBuM3WIDu2tiRMCf5bAipmMG1pmk2hiX+Oxsj1rKOjfGYHF/GmzIfJHEjA7GM4TIGSKbUffHIB/efjcgO6J4ePj2FcmFiiuUvkDu2jd6uMfBAMWHo8lC250RS2G0IA3oQF95cYYp5XelQk3MSbqDXW+cCf2oOent/DcQGEh7hzXukSLjZxc2DFkez6AEQZymoBegnGcAoQjTt9y5snRHHWgiP69Xu4LQjGJE1GcguLwcNNNM9tEyQXDP4d42nm7JYW8VQyH2wPtIjf2wmHa+HjX7kunBz+L5eLUMDCJ14hEVzgJa11818Xxp5CsMMhcloQuQ7en0P0sd2h8MOhM1DS6Lfnlb957+u9eljq+9/+KS8mLS8XvWKO+qhNrecO8aG4Pm5UHNsbSQiHfTL1xeVvHhkN6Z8bQK4D3aUrcpN18tno1Qg4fyfzUh4PMmmDDRzOJ1Wh1bXK057FO3Feoobtu7vGO3c9XJb7Ny6jYOq9qy6JB6AZmtSv7CRyHW1iD2cYB+hDkEtRmnIATYgiseZkZYo0LZlhOow63dnFnuVun7QD8+8yJu+dNKP76N+uZOhSGMSmVVGwXKocNAV+MyxmeS623raNEp4Pww7i7DMecwWnapEPyGB4wAn+JhSTuNjC2YGFRq9QIcp6k0q6yMfvnvS+w1q3F3FNuhOLl7JIJKaxolOsH7+XhPh6R2uqLhFclAS6m0FjZtum/qAaKPU5HvRcNJ5eCOAxgt3up2OCsUa3RklZNf0ojEpHp8iA+zli+2yac7t08rSETdaqIbQk0BUjXRPPsyhzeLSBs3Gdv3QhhyYvHpT02VNgB7h2+XswQzXNtuPh0saRRQtccnWgoOOOTKl9Q6NQtnG4DcCDCyrw9N9vBNFQ6YZlCLaz5ThAI3pqCaMKCOQp4YdgQ7yYO3mdvvsP3duc32oaag41BqH00ODmjktC8fS6zYmYWZiy3y2mrEtwhSCbcq1I3qk1OtY6VygK2LoT/V4QAO56OGxVHs+qb+Namqs1clpTPV0QPCeWWN5W8/egB2aB7U1rAry8ciPpcgTN8QG76amrexyzCETRmZVZOyyyXcOWmj0hpkcwYupK+t6VtagyF30dD5qHtDH7Q19Vpm2Q1avG01obdB/qU/Hk+tJ3910zDFHO3t7S4Zhmp/0/vZVx8NhN8YA0CK6A1r9Vfcx09jf3ORdXu5alrv668U5kDiuAvD83Z9wL43NF0TEYUh0maFsVTbuoCFwmDGtBgc270QNLQpNFyBerWy+2ZaV7ZSNS2iUvbVEu1Sq2XotC/S3UkfyHnM0yJw1gz48ld4UcM5Q188tAdZsBxIVbatTm+rt61ffL34/VD+YK3R/RbVTyHquKl871evb1SYzsBdwsgZIAsxiiwHtKMl6LTg+o2eDag0qDyHKAm/of5y5MfDSUHOusYE/HBvn5ZJBii0+AdUMnhHmPYU7M0AilO2ydL3kWXUMG+h/cwpN/oQD66i8xRyJmKebAURvM2bMc4aoLVXhIZmzAcoYg4U7BDL9mrPD7jHiwTqfLcWQogN2CGPkwU3hkspMZ+YTW3pceDHiy3jPmaY4Mxa9DzQv6OAYGhkE0SCyWS5DP6pWh+3dz+GYn+xGi7kMQ1qLExRbDyR90Otpth23sKeFO/cYmQMsk7tw5USrjHYP+ucdDZtjl4ZwZTW4jGmM/Y7dJ+BMyhBzZxhJSzWAd9msvmiVYexkKcpqyQLVoc1TDVPvnFx6EUZvxwGgVTOIBy+7NmhMY842CzDrvm/XAbMxLAH48kDHVhFJABEyHjicARZ4JrT4vHKzS/QN7wt0QYqs1VKmoaLtBwSbzCRgu3fpbgbVHCW29aa5zUsdDbKbbajDx4gvwPwKLwD6uGUMI8B+1IoZEvTCrNDh+Vlfx0W/vN3VIYOw4zegEBvXVctwt2Nxsg2m9QMyPKZJxIgxgLC1MbpJfBlgCENz5E2ykUViYV+EPa6NcxiglTOnm2JQm53HGZRls4cAl8yECKcPBkuo3R6bvH0DwAUMDa8HnKl5jwApGBj5GgcAai2WTqA7P+W1rsvgLTwXia2dya4AVoAvaBHryjIex8s4WxCH09CzMSwzqL/hBo5xow01GBB28yTe0p35xO9L0K6Sm+jpLzR2sDIcW08fbh1buLzCjiACiP7FbBno2DbAQzo2qKhCUjW6dnIl6QVWpe1J8wBYjdtzri4HpGXgjYUP5oAFZmRkGs+De0W2/2NZqSaDk6UIgwfyjoneGcASlXQw4SbHRWD+FJT2jb7SG9gwy8Q9ts+O1lRm3bsZWGiC2UBi+reUvDtbmALmGJ3Ro20qGEItH0NTiHEW7qO1OmYRmyfG4sU9l7WIDHIkRazK/Fxzb3iJGHgDBPAzGw2RY+rAQlgS8XVgKEGBVss8wiYUn4dvuY3UsMiUNDsLwBxjIYMabI1JH4AczoBGXBvb3cjgBaQc6LkYgE1NBRCYrbcEMAcI5OzzmMf32MEVlziALNiM1Es2h9CNbWYKyMVzgM6bpRvPaZhwWm5nyjVbBVhZ4XPBc0JGpa+JQdidNfnweN4cbk3TbtOZfejYdyuxgfw3sRguXLtI03NQ/Ak353to6bf/xqBIzhIPgl2n4OGSoVThBBX5h/yZqsTufQz0HGTO8QFBt/sWWO5ojQ7TAvjdXAAmfQxdzrFmpiDs3N9TWev6ftm584spq1MfVKl4t+PF5IWlSMF+7SbytsgJoi7iKBebJpBH2xeTF2POcSAqCwY6DmSPG2XtI46N/hl2qsO3HDk7x6KlOdrR1RRU60GhJDD9h36UYZNQY26iD31HGvB7gkrD5/Dmx5xwvidN747EpamOx0bdhWDoiFpo+NzQtcInL6ySPaDSlM1G+U5lor/+Ptff/rHVx8eD6hKKJNSzTX/3Iy5vtZq20HRb9NCQ24ipQq3z85O2pdKP//Rf9f13mGWjM+ziZ5jKsGAuGKJG9bcvKtOWFlAvl023BUv0m7bsrB47dqgrJ7KSKmcfFsdSL68MwtDxOr28dfoJE5MBakuu/Nxa0MyfxYoZDcmUpXrvySzDMEXCGmqmkcoKNytcBxxRrx0NWAil0TPyYlfVg7eXn6pR/+t/nPRf/nHRP75j+rHpywSNb9Gc17a3h/bIAAkibI8Lx84FNdXbDnIQQfl2ilkxbXpKV306pXphBl5b3bZF13GwFs20ov39Ib/QIdOpdOhHZ0kubaPy/CSO79fPP3ngsuMdB0UDnRhTECzdcQcb1Bk1ozhyyEa2632t1G53o7Q8AxRNqGsJ+Wxso6zHhA60OMcQhzUK/USo7bxTaqHW1gy/q4OrjUjTkO3aS8h7KYg9RdMuh5hrRPaRY3Bo2+BKbhi04P456w0XRgYYG/2AjINEA0atNmRB38T1RijPzwTAdKABXBPdyDzMMturM7z+8MNHm8a8vl7cmJMZhuMhBgmnbdRzGRx+b15A4HLoxnveEt/vFBmYDfmlON2mdz23lR4fWo3Xi673USfiZ6AO06QBDjxm+nJBN9L6uQV5Zuv6BpV6zXVsai3Du0E59LUrFOal1+NjqfPhqCy76/GB7Eds9rkmMcBU54926vz0eFZRTM6UvGBRXnxUPmCSwXYkU11BeV50e2Mb3tmIhFJ4PJ6UqVd3gzZUKYMbpkr924uyEvMRnCyh8hS63Aal2aMzKNnaQVtPlotrMkUL4OJ8qD24XS+j9Wkfzqkenx9UHx88BAzdT97olg1maQw+uYrq6CECg5C396uOzdkRF4SS43Q3Dp1mnFRv70rTB319JW7kqr7r9PXlrk6N/vKy6tav2opV9VLpy0xDGOgnGWzjWscmDGof7+G26git1lumyo2DnftM/wr3wnxiiwTDAwnDqhpape46HY92qXw4yLpbnE0zvepUkvm3qiFK4X5T0T742cBJvMEkR4mub5ilQRVGLwP40SjNcfIrTZmqDerhQH01eNbf2C5BvxrU3whs3h2QjfKvujuzj5EOicSsDXdy8EPDK6OdbuE6zxMxCpyFudKytUOhN8uTdMxu/lpjerBp1P1298AMrQsK1oL+Dre+DGo4qDcgLv4CoY90ODcmIQW4N5tuBtvU7xjnOFubdLk5g5d391jOmhL0yne1SYRrM7Dd7m6LwsxsifgoKuQA7Zuff1t1S2tHLkAjZo+Au3B2/2pHStgugBZs49iCsq3PMRAC+GnPfi+hnA1prhPPHNQ2cvdgoXBe4zuwzWorDFAyXXgH0dFhhDexHQb1px4SNO9kXlUYfyB5oZ4NbF0m1wyA2mkdfAbnuxM1O9K6xlwnd44k2WzHIqh+3/oRANu3EWpkvssGIqvX0hRrQ+2at+t3sqDi0o/Akp0ByQD1iRAaVR3OrjWAcPRRnGGuLUPvczRiBIIZgENmDp3aaribErwUcCE1mJ7pALWfe4mdP5Q76r03RgyJaPVpINlJcQ7Qu6emlt6TTcfv/0o/fJz0v/8f/829WEEcy5rpXKVqi1m//Z//o/7b//UPGl7ftTw9aRhKXe8vuqNjhVZLzEtS+xyjvwEsZUHAtoQ6fMJpuzq79p5hbdgEhO/DKYtGHBYBkRhoOFNrj/F8gPJ8A5iGiQaAPQNM4Lba6761ysnqTGdxBxkyiVCym+q+UTl5E7d5s8XS4pineqfF4B7x7MLimTMN5UHl0tux2gOrCjvD36BT3u/aUmKcJm2WpLCRwteYhcmm21yZRdTAouJnw0xti3efWtbt2agwvGJDzw+AszAbOcAgNMe1DaIibifcPRkuAAWIEOMdQwfNwDAdH6W+i8UFW0cHjUMkBXAAgo1lUVUyrAbjAE0pLCZnIFInbOCTa8xrteu79aq4IqO5Tg4Pmrqr3WfNCmTrT26jHTyZLTB4gd4ZCQTQh+lByH2mK8d0hmxqEC22v8SObZgTldC1WYaEmRHsAfTFtE1J0ru3w8iQiCjbgVmbBwodmk0TeZFOJGTcbspLwFh+efdNQTKD5IcagIOqs+PZqrCl5Z5xNrIUAkyJqB96brwie4AQlkI4crMQ432DgtsewgEaQD7FBZjrG/UlG66+/mwPswaWUOgMPbDZ+A1Gw6icDHBnqnoLYvPHiNzjXjCjxSBoSSAAFJQ+GEDouR2xx+wHmwtQf3epMVsk18ZCz3UF5icLqcE10rEvnFd7bAwvHH0v7wCDNf0JOcfUJZuNI0UkyeH0+Lh5e+GckT2/0Y9TZB36dfJwGE5Fbp4icSY2ZqZsxBDll3DnSTLkecCBw0wlRCdhBy1odan1Cx5VmYxN3YtAXttvcPPQY4BW2tY/6LIMdtDPAhnAPQ7kCtQXhCV+RtxSK5DdPUCaDQRGOKBv0BFAB2wkYNpHbAOhUHDx+ZzEUqDlwymPJncCueF9Y828RwwwgDjHEFoCjTsIAtQ+vj6uUByY6JnMa46XyFx4Uy7g09+DmmoKqVe/e+4lPQi60SimbBIpKiYSgebtbrm4OcYMDI6DQ9S+1bQDZhR8U3KIK7lzjULHCpJghGXXDTWJ9NuHVP/j73M9VY3ax0Ltge1Mpt89L/r5HQOE4JhDx8BF9Xh+NEpN4w/t6N696OmRIoaDIz/TqstwV10/qETsTDMxv+v6xs96d9QBjUtso7BMX/T6CkUx8oqgEJRVotuEEQHcfOnzK9qou8aO65TpKy7nZhtZWafHU+FMwp+7zDlUNO7cX3VfbUvfE1p+h7ZUa8w2lTj4kSVFc4B8vWS/zkF+168eCn25TmpoGvJaf7lC/7tbqM7R1ZJDVGS6X7s41LwBi42jw3TzoOUAOmAWAPrNvx/33DCGqQo95nQVJA1nvFm6mqhq2AYFfZr4lNZoXaHjhycN90nvLxdHMGwLug6ophS8QMtA7GrmGl5quxFD00CrEZEuB4AKbxycwKiF7RnifGuMoXez8d+RUzvmBf2JwknIfVGXztqrruixRkeEEEvBxpNn1oaEvLvbHNpIqH+7JTcHIUgrW08ayPMRUfik9+u7M6fQpVzZA7CtgJWAvmwjC47PQg2K4YzmFzOWDXOEieMBqm6YemHiwtDOAMpWlwH3XhxUsY1ee1OLaQCJM2FwYUiAaGlnTnK+qkSPzWbH0eZU6Vg13i6P26zuyrDD56XRIQMrV1vPvna3YdWlWx07gJgQs5R+WjWwDccltgyKGZtfckNB7NlqfnwOnXVVZzpiSlXSEjfegpIFWWIQZjoMr3MYa/GZFzLi5kFHMwPQBxPMHS67uL5iMoKxWFXW1r6hB0t5CRLo4pfd4dC2abrcNg1o9PjlolZ9AIXm6y12/a1oose7iuZJ4/tn/fwy6+Xtpj/89pOezsSKUJFybcObqurgzDYcT7lPOC9+fUEDCks6sruoyRcMkeqDJuJ0Jhym3zT0qz5/lbWH0NzQPF6ui97GiAgg/4wt/Rv5pDSZ2Mh7M0fvGrKFooLGvahZ2QBht5/p3LDNxyFy0XLv7PpIrEoDNTyDLbGqao6qqkmnNtcyrnr+8Gy9/DZdNfcvOh8y1TkmYJXac21ggmGZZiRoZriqssUJN0ncGomwSMpGl5t0v73qWLU2qEFLisQDt9FCV9fh640tc2zFhpm9ENmhuV1dOV+qiuaB7SrU5FpDf/HGn+bJlvqmEgbLgm0fPw/P4NS/GqFecLgmrNpDBY6mMDoiQ5fIjLF41HF+04jjWFbo3l10OlSqiVTw8bOpbDhXYvPHu92y5WU7SPODvmzDx2Ai1Dmar3G1TpWfk5oCuEYzdmdNR1MDy2mPaGAbNeL8jPnORh/Cr+dq8mhiqTFhKJYY5EVKATCFGQwUx4u3S2xwI4KnoykkW5h4LPclEQvxfNh06Te7aDvqpX5QNV0jEzC1U0ywgTYUtIkzpq80h3Zkx12WDXHqYHqMYTo2JbCY2FIVACyLygkGVBhWIA9gAMvtOJ3pzXRFdJc00bNW9F/uFdD5oYeHLXCweZiZA/QUAHDzPc7JstHjOqotYc+Y8qEkGWwedIfBQR9CA1s5BCMorVCG3cZH5iWxDBDhoPczSBKRAM3tnDLw8PsSnetcyx2HbbbEhRlfaOhxK+0xd0lg/sCeSfT0kOtPZLVa14dxFIfCqHOxqPnwvX75clEydn4OuebXOajj1uvlPO9sLz260H37fKC/9D7ELDcMoxjiMjWYelCb2PLgPom0Yt+sQcvlOfUmHyfMEWo8Zlc0wS4SKhtyZO/hOJvH9i3j8Z2vjgpigHFcAptHTGEAUh2NAtWdeBL4LIB4DKjEz+xhHJy9NNO7wSSDJFyOEYBnr8ff0gryBNZbanokmuk6T3eZSPRwznNkEwUrC/d+nDwZRkzTRXOJjAu9LANJroSYILaDVnVErifbaRgDPhvo4r8x/JyfznC4mbpvxg/jB5mPDMzQgFdOdR6WyqaDvnROh4jeJ3wdAXro3fHBiNgg3FSRDaGdtBkPQzhZkDbvC0Mb+hjeeQzivMQCgMJwJl3UFmy3cp+b9mhFpmZ2ANs5HPBjEMLpnSmCr+mwe3wiOFvLypmqBTRZvDjW1fIfb3xhXe0SpITYOO4OKD01nOUQ13Y37LR+kT552TQyvLLlhX0BcDz11uPiUIsm/jrALuRn9b4wnNKJ/0lKO+cD8HBfGNTo8Swl8uYJAADbayj49DIs0fZ4GbMN4p7zLs51bZM37iPzDVIT7ov7iD2/M6RpodMEZ0BsTa/OJ7UjPvcE5hHMRWpcAVMgWI0ATTbGQTLEzGTKvCmb4bIKpd9bYUzdkFJwL7rY+HI/+Xt7fNh4cB06/20NupvhmJtvLsTOT41diQcTDjevgXe+rAuwi8O3bSW0cR7QPXcImiq0p5IQ0ND6mcDBipYhy8NlUFkZvGL4ihBwBlACsbkQxwOalzDsGUDpcHGzRiP0hzj74fAE0uOhF00czRdNJYYCOQMADz+NiEdivxgQTckFrKrmXzKbLLKlkWaA3i82LxKmLNDgvD3CoIWb5O/BS8fDD+ea7x2cdSNEVFe0kWVpNAs6p/Of9nBWNC209nYAw1Ya2ptXxTQ7uTehUABACBms4z6QLRfmRGg7/djce7/wziJzCBvumPEgQMexa5hR1kxttuqPHzL9p99JR7YudeP4lLoY9Ne/KvRyweyF61WqyUYX4OP5FExsU0c2dS9/0ePz9zo2PMSDpqVwphdhz/QTFE3AAtAr+g2yvZyHRtRHzzYVKiu1fnYBYWChIaRpPDRkYFZ6fb/phoeAabubfnrt/fvYAFCs0LDerui6Jl3mTA+f/qBfPVf68t//QQuULhEVwKYINJDigg6RoPpdGzGPOjwSajt5I5BwmGEcsOXq1lrNctM76/6qsZ4qgerTX23Qc8WanWcWjASNRl6EppGNeF7oQgMDCm6OP4AL29cIlg67/Aj5xtmW5+X2+m5U2po/0Gx0am2r99vVzwqNAc05LzWUqW3DoCdct9BNWrtL80TRwPHWFvjYwbMd253Hiiqc5Ow2HPR0ngkOeYAO65/87iPSXvThUOrDp+/08+tNyxcyMjcPvzRfI4dtRvD8TmXn60KTYivEKUVYNhVkm4wemua732O0ONBCGOpe0sYOmRQ0axtBv0DLQTJxSWN7affLRKcUN7oYnPgclU1/cGHGDINNwmKAYMgaD+LP6WzKr10QJ7bTvcqS2oPWUnp6KHRuEh3bwjWAZpkhgs+Og2ICTYQNKc1kBimZHKab4zNwuEbbt61QIQMcuSFQZ+B1rM2gbYKdwBPF8LLq+bjqWEGlr1W15Ay2yotBw0azNpmOdXh81uWGwUCmBKOQqlDnDRbNVuGcUx942WQakRt4tgQ1mamj8rxVury7ZpAxFywqXHZbayGpGdD87u/oJ7hf1BnQVA6bXMcj5mehibAJ1zLovRvV95tdY8/HRMcGC/bSyH9WtEHvYZgvQgN8g7YIHczxNtTQ0jmsvCzXV+obNX7R19dOn3/ulKxstje99bmuXarbDdONcIijfevSKihsIPDWhdqXL5oKKEEb1ErojmybUj00pQ4a9QqKg6M2uiVcjU0fJ3ZGvv51GyHcWDAdHj8YxErnz2qTxfRQIl9wnK1xOXVzTi27ews9r22Yo6299UBoT47Hs80dpvusvrv4OeCfR2IUFiJw+PovpusvbNigR2ISNpd20F1tXgSoM6vAhA6Uvz7o7iUINOII76YxY4plEHVkFtc/x1k813B9dRA0mkeaymEpTG2tsYaHWjanzmtEJ46p0Ax11DnM8T5BGbVJGNR1hhIeL6jnZaumzPX++osppDz0NNBstHivi3TU0G8CH77ewslQSW1qIiYNzrXbmQB8fV4ZNnPUYzagTm+wdi5VQk4akRd70Lh9H9mOUoPJljYtK3RXUGsdzekGjYoTchyGN4Bh41QDWbtsFAqNRK5sg1k4DAo3GuudqWMApSwNRmaA1M5r5H2RSvREifQ14c+jEYSVUpntQKZegw94QcTUple0hNY2rXpng8wZQGOGvhPnTLJoqXNchd1wzJm6NHUltQt5Q9Aqyew7Ec/AvmikqYzPgYQDkJdr4u0StGdH2bD9WExzxIDKzths68NCyXX/gdWPmUmMEGwfiUdag8q4ZbpSqgHOJ1zrIxuPr8GwwHOH6Ulv58jKQB06/rtzAlmY1SETgV4KZTXP1EGVHXsbHHKW33pihoK2OVv3GIsDxx2xzTc7B414rsd02PWxd+vJ6F9wa8WsBxgQMA95L6k/Zhzyzzy7aW4zuCwDxEHSQh8GADIHtZ7nC9ojIA76whXPSZhOAVDba2xb9FBnjirBYAfwEzMvNk/0hQBaOEyHVJMhCiM7AHa2nbEUiXw/mve7lpQMZLZy4ewMjdabHrZzgAr0vpwxZIva8AjKcgTDO6vPXh5QVxkEw2zP+jU2nu438cHgvUfDC4E++mX7Y3hnRb8c9E3+Cxs8gIRqjT7N5jC8i3sABDUgTEw4Q1FS2tHAPxsmZDA5YDU4ToSznefJrtfIZZgJ1l0fHjIq/t2O6/Pq8/ehzTVmpd7ZJpKzzBJkd2Hl2bSMjtgWb89DggUQR//CEOh6UuIYj6SLPK/FzJRhBuSFyRSLCSYc9KKAX8Tg2J+EJRgGQhzk/KyYeVJf7YQMFTjiNNjwAw3w3JDDCF2/BpDk68KKcLTP5pgcj0BmgqautZjxcU6GiRVxdHjNTEpywEEo21DlYcWhYQc4nJU1rapTOFlTP8hzNiQAqy52u0FD3XWE1DqeGmspberIxA1rgtpquzUDhOZ/mKYaskIGbEv3+Fl5Dvzu0E/w/3L3MQn/Fm9Kd2Mx6O32cGnL40ZTC8LGzbVuMPIDopx+c1D9JnL8/1Fbo9GMLwaK5hXwPnCynQThoCBx8/kxaIYpdNYEYmzhWTm42zSM4aYIyh/f20G7jmQABYqtCPlToH9QeGhKmM4dWGynpmhk6Wi5qBZ6+7PRZEQhO7QHOwB6w4fOiiK500L50wyrdgAD2SDwnUGQAx6kkIZqY+NYxQ0zlTScZRnCTej1jeDrZoHA7sgP1wGdB0XeAlj+exCAQ//FtfLLGQMBdB30S35GLKVgcM3sDmsNpa2RoQ1QAMOJM5x0QQP5c/FAeTfkBxr6Mds+RNKJnpNZf/yh0N/8OlNblSrrRge2edO7h4aXC0W40sN3B+sBfv7zT3r+WOrx4ehh6PJGaD1B1Oi9Jj0fK2e0Xcdcw+0qMrIdIn0ddTqAoG/qMUvYEmer9etBt8vVSN08YvJAxiYbz3CUbQ8HzUuhX37+Inppu+k2md6I1lgzb4uh8EEBuk00G73e75vS7/6djsWs7qd/UlksNgUYLmyfZx0amqRF9LG4xNE0f/6F4N9Mvz1veu02/fmN3KGwCgfdrdbOhfuWQWEKlLMZex23Se9Qfbi2hMJDwXTMRhSqLA3DAAAgAElEQVTcY7Y6QxI9kptoKMNoIK0hiIDfIcH9btb3jw8acJjsaXw2Nza8SWxLQSe5i8QDMDgRt1AQF/Hd9yrHWZeXr+H0tjeVbuhcV7mWbICH0AaYOg0lAWF3CNITthqmv0ReEpQyFxueOXSqZCzmqY5t5cMh7xF1b7420NEp72TbtaZWRBAtWjRv9xGF25UuXOtqBj27z0YQMgccgy5fl0bkleKKhshhTZHbBrCCqYutq32YstHtvWHD6hxjA7agR95BDk8PnZwho3pvoytVbPjtKAZiWejDY9CkuO5GgtGUtoPq+mzzlqm/RxPlOgiNBmrNt5pChS2V5ps3ky0mXwwf1hODruKkDDVmD+KuonYUbGGyVA/log8P5Eehc030qx+evXUi5P6+Zs4lpZHPqoOub5fYllQn/zx2V8bNt18dcaCFbRTxD2h4NqP6DgqHdrOyTRw1j6ve3kcdT5VBFxwhGf+XGRQegT3bJbZMbWjcfIIsdjGt69Cg9tCfZiKhB29GcSRti7Cpd8SDsBfHfKrWMNdKQZTTo3P8GKy6rjON1WXQ2o5E3TUcDNGHfoGy2vPsLD7wrlfpDl31ctWyFt4QXUC6M2z4oTyFYQcOj/ysMXAAxjFAcy1A4/GKqdQSd7HnAaJ/Itz6bOfHzO+sdTbloLJigAYRDnMhIoeoLRjpQK9rm0RtTfQILBhAOaKy0SAzweAySYPGGXhzs8ogB0NjGYmmItOx9wYbPcowF5rQGmF0QIOLaRmZkJQNmpNI6vTAl6NN3c1p+FDk3nH+NFm8a/wfqQKjmAlAGahdqfX2ptvKPQ+EueuoCbExo3nKyW+sq6Bzgsy762e0AE+AGcHwg6aIbRj0/AAA7T4O3IfJFFgTf8KdMO8IBhGDh9N5suWETb6WkQasMyrPhhqoHPBxAMDj/Q0feXddbHCyvLGTbIV0YmJIZ6ANy0J3JUhuaHQ32ZQqKIK9ZQacc4CvbMjYBtg1kT8HIIRRC6fkbqICWPVQhrkLDuCg+80ODLMVde4zOqKKnFO24XGtMBS5ZifXynbr3FgzDPOZeMdxhT0ld712q40tiDkZ00KomzzkoWGEMjwNYXhCXwA4hlkeG5QKB/hNB8wxCtx+Kw3ppCovTeFE52rGB0wRD+BQiql91PiQWpUzMSCcM7M6Bnh7rqBJxYCLbNxETzkDKjWUAQeTMjSTAFYYokWtMfOLSAPBnCG3kC3+5oEAx0ucsLu1MpMDvZofCsg/DAOAl5OtOJSmTeTrLh2BOaGvonIQawDgDvMCABPY206tpemt/MWG6MC7m5YBJmL+k4w6FeH0jZyBHFo2K/Rc0JLph8wwKssw8IGlQdNOPXV8HNuZ1Xo+2CH4LLB549mAFsyumGffPdiaGyhA92bvDMx2yKw13S+8QEYzN6jx9CmRzRfmocEcM3CPVh9wyz1v9KZ2TEVr6G3/4mEMvT8gIcMmPy8DnR0zARYMAWAitNqYxs6b5FMzQEAv9HYuwHbueYJb91YZwJnLSjka7mQ3TdnPeQY6H/Z+9mMBwnsEfZnnP/IQjSrFsw5zis+Nno5NuzeV9KaRxyhYb8TbDICX0IdZOBFXE/Fd9FbQy6ml0GSROQz1QXNTqbzjUn1zjMZakZawqbh3rvWwMDB/cn/LWYt5F0MQzyNmatQg2ItjmESxGXdmIZtCeh2Gb7Z9sAnoy5FDOYQRoy8kQEyMGFQxVJYGxQH67ZHg2SN8L6Cj8r42DOKAf1RrzMfIcsBDBZOefbFm6MCoeDCtwpwM8zTqFhE8/HtkOzNQW1vIdS4re6BMXeSibpZLSCvInH1hIgKGz8fXgCWBSZbNvXafCYZuzh6oqJ59AMIS4gcDwEHSwedbce42owGQIwyfkLhRP/mZI0eTIZ4ew4QlPy+ePf7wUG7PVaL/3uW6zThwYWTCs4Ju4V81jjEXUZS/RXkEbZKH3lP8TqO0aY/dW+OHdkxBQ/EImiv0Jg4fqHwY05gqC50g5nVVVaEtZ/PEZI7zViDguK7aMxWaaRbUpHHsjIaVdW203jEENGCOHwi9H40NFBebx1Dc+XUmcTZ0WAuT88KDxWDHA7Jvc/j9pvDRvNvNicESsTE5eTGU+mW18U58pn+NODHHxi+yo2a4HqyqS5Di1S/Wt5/BX8c6R2gd4YYXfq5xvfk59t2OMKgHPfD1ss01TlDR6bfQMkAjeb0d5RAZL/EzhT4Va2iZahXhpZ/yWf/+N63+8NsP6m+vejrV+njG6XDUsSrVTWHtnnvdzmZ31NPDwVEdyHXe39/1H/5wcAbajBA7nfVyXfTzRSqXTEWT6nYl7Lr34dce0TSGwyP3nsYI57HurdPrO1smHmLoW5iWLDq3J+XloNcvb+qvm243uP/oyfCii+1U0xw1EioO7SjL9fmW6vOQKu2u+uPHTcdzrS9fR10/v2nJZ4MPgAK87IBOw5zrpecw7/W3HxLNVa7/8gW6HSV70OsYobl1LueCoQWDp85P8AQFJal0gaplY6ZJzwUbVRwOQS0LvaPjZOhnK5Uy6MRnNhJkHvzdha1ii2Azq8iQcuvlYYlnEtdcWfcBsol/i+ae/AmbNkxv6H0Th0BTTFNbgScaysY5mOt0C6dEu4FRP7CspjoyMO6iS1zb2Mo73zIMlnjOjTLmuUqoEUrVQgneVl1vN4cvZ2zEytK25zzwfIYbKB7vP3RkdBHgqcXRFDhs8xmnh5SDfVPlHDP6z1EvaWkNJ41ypOagKU09dI7Wh4IcMwSjicr1EXAAOvI4q00pdBhdBfLH4EvxrvmswyBanINjPDrlbREZa3432CJQl4j+oS6Qk4cesFTXX12D0Am9vnfWpGJsARCDecj1MuvpobE2NhDkRVldOLPQUQHUkoL3rlRbbt7YHVuop6uePhx1bFNTUQk9T/VmkwfyaXGIrtuT9Z8ASCmmGnZBAxU/eGgBgMN8BCMraC55DeVqNB0oOofaurxlZNA463b77IMaKhRUcrLN+IvcP7tZFq2SCdOURsem1NB/8cEGrRaHUUxUADVM3SWGYL7pKAK3GZag6MRhr/ToGg1oQgPZ5Li/Lvr8y4u+fmHzW1q3+/7OULPocu11uYbjJ+7PPdT90bQTdUQ7EA+TbTb0Wth4MQw6GoZGzS15NAfO5Ao6E1ubAkohdMdtDMANt1o+Tb4Iqf205DY5Au1t2gizBl11gPM8qmEjXRUqC+irDtKyCRB68LppY1tOw5+zAaahYbOE6Qc5w5i48MRF9iGW9HWJUUmAHTTk2w1qFYn36NQ3Dd2iYYFOzLYL4CRMX4r8wTrYcSY/DABu0G0oTDl2DMe26unIlDiauaD8qCSbtN56DdyTDWMcNkE0E2xAseQntzcoSAwBVRsNDsYuAGp1Dc128rByOEE1ZBtYWzPmAcFA1ByxQOQ3Opon9JnzRF2GYVNqINMSLSmNpQ03Qu/GtZ4xNrvz32nC2IjQpMBSwnQPGhb6zky9NUI0PzS+bFPCLMI034X/zvAb2iHnu1FbKDM2imGsCRo0mb3eqtKQmq6VehveZvE5TA/M2hjMp9H6y4hr4Hox6Neu2bBSsokIAZp46mcEqadrH9FajpFiAwgjBv0u27zaPU1uOQmPNnU1wLnkjvNtogn/hV1ruHGmdVjIAbZBD43YoeoA8Dvrdp803u56KDA643ehA9zPeD71ODgjEY0ZOqhL8iRN75EzvQ94ZVbYWRsghOgfY9mYQ3G0eH9APaO93GwYRtNLNqBzK/kp6Iu43gAiNh6FihtuttTVd2i/9GPAYzYAhH0i1ycq9YWtCvEXOFIC3uPkDLWTAWxiaUB/iI8BAWulZUWA5982vue100m4ak9S05iejLumHWqh8MM0wzcDV1Yl+gIV27+GAysmPmj8jyqXq7dnsDGgVbKFQwKBbpLh6BHXYxhM46CHulLHEOD4SUAgXEpz9dZYQ0cGTIu66uiEfUiml2ZzbQ0jQIKB0jirc66x9WxogsmtLDwsALYkmEbaiTm3SQ/sMjubcybDhGBWw1yLxYFlJ2E05P0gtcmGmLM2jClxkGdgYQNo7n3kDEacRSwh6D1gkzhJAZBuHWxIYzMYhrktVXNsdOvurrGu83wLdLYw5Nx/JN66mRrqzGZiPragtPKz8PlsSMOBRu+Mk2+YEDJF885RP6zvxPgMac/S+cxbnF0NIwiw8G45U2Qi4rdA9YbxwMLGXC+71aZhG2hm3VZg1Hi1hI7rwJIHQztrgDlcvdSKLFNrAZlpzI5kOYSpJbR8/BgIlsZsM4Z1bxxhcBj2JioOk54ALJha8MhgS4+8xJ0992FFBhZO9QbAzNAJ2U4Gs6yCAh0GVukCqyAYnOQ4OrKNXsAsM7SdlWu3qf4wSrhf9A07S5TlIKZkdpXdqMmFpVBeVTEXrKtBNE9ung0wRhyj1sNyca2jrsPAItYPIIylw6Lkf/qh3f6HD4n+tz+t+ssQuYwIr/1R9+HDA8xulvON0uog+z1SIgZGaALRQMbvDV4vBxMNqIfJb5kfXGwOVK9WWbnDz+WhXXVoGg98CxpDbuOeQ8IqHG3Bt5gRi1pxpGP13ra6DeSjDaIvilxI0CMoODQzERZsap1X1GjEEMiyXYiVfnFoNNwI9OWhDnQEqms8Srv70j7UcWG/WZ17W2phX6Aw3wZCRhQ+t9EuGgboLxX0syTyiXxDQFdDg4YgvmHjuaALIofLc74fBO+G9sGSRojJn4HQQyQurBQoBgCQV7+YYa/nG8xDblG8TY6VJJPyvPK1+Zgv+ve/qtUcj0qnN/3uu0IfH2wsrabN7Vz6fiGAhhcxUZPdHDtRt2EH/XQu9PjYqrsy2kN/IFj5oM9fR/34zy/6+PHZ+sJku+jp8VHjeGWlqSVBO9aozBGwb3r/QtDypEOb6vV9sF6xzAa1p9KDByDy7XbX9TbqNkJjKOx41d9A6xrlBHYLQ4RU3VLr63XwofSrY6rq1Or1y9VRAVB5QFHZikOfMao3LXoxjzTXJ5CaqtfPfaNuRie5OCagH+86oX/84QfruorLVx3zxgfhXYUuINLORpIOJYfWZGrSsT2rM50UjvlsNO4NGtuwWLwNLa5wU89eBJ3DHE6Lzq2M+FY2BhTbzEWSAyXcUWe0VqbBxLBjYxGMeThavMENlzQgGp4VyAsc9n6nMbhBc7DyvN3Nz8f0BLSLwG5fDTjzmD6wE4Aq2DQ6NEfNLz+q20CyS13YumPvz8Zx7FXTfJaZ3hm6s0Bvua7ERjB88IksTNkG9dnZQtZtvKmx1Tmb1URTVnhIB8njL3A9Npccz96wMwTzzG+bPj1gA75qvF6tf5pmRv6gpLNLSQqe2QjTbstRp5LYDMxL0JkszqgDGEBTgXYLfQvLHign0y3yNEHwafD8jB8OwsR9RhiPaQUmPk1p2im5nWbaoecaaPYvbqYwzCznVOdi0uNjod/++oN+/vFd9Sn3s4l26xkDH2jiLU6TznCwrszA51LoeDzoBkhie/NaL+/vPqjGrFV9elKz/OzDoKzP1j32IzoX6gk5Y5OGIdPQdRrZ/IyFqjL0D+jLCC+2Lm/A/IOaSAwArnZQckFDHzQQQp2XOtSYG0EmrXQo7zqW3OMH55gh+G9w/qw/+jlMlpsqnETnXO9dF9vUGzE0o/ouzJ/YpP3yOurr66B+5GcIXU6SshUPwx3aIwCEjvhfa+fCxREGARruucjV05AARuDWS/MeYmznyjlHi60N7rFZokMZwdA0IzlOl8Ws8kBUTaEmx84e2mKnw7FVXcyqGUySRc3D2YyUPLl660Zebd2ywbvZdRPwYhjQjMqOunfuPzThMfL1hu7V9FYmG9uaDUEBo6kMJ+nc+aScCTS5wC5shjid/Ce2MpqlqTdt6j4X6m93Dy0lzrFQ2pPR556R6rT2kGEHTobbRHo6YZbCxjlRWk56ODaaAEn26Ix+K6yXfSiNpTt7zApCwM+m1DbhgM6mmVXIu3VkGGRs/DnYC1WqFQbFNgkMAPbK2FPnGJojeiWboIKONotrmtqMga9fe0cxEaNlQHRO1KJXxpUUjTj/qX/zcGm/AeobbRI6OmrCMKnGsdTOi4m6tFGBxtL6YaIf2I6FrgqIoIU+uUyaS8zHwtbHDqXVQeXA8Du4/gCkkYnIuUUMUMd9R0W4527Q6KbBc9MKU4XweYZpNojD4uGC+sl2nM0S8RaYx9DL2ATICz6eg9guGTCGMYUj5p0mnBITus0KLT1a4nzV1A2ue9RGWg+7SNIIY74DhrBHnrGdOySD+qQ2SweQoyjZC1PXMrXknGIabLfIMPQrmA8p0YBqDXRN4tBmNQzh3Ed0ikSGFZNu08F1ijeKDuCGpCiv9JDioM6QybMWVNCbdWxE48Aa2vTTG5EeuMjCmCLnkU07TTmNL4MQ8TCbrpiWZchmVlPJlztniQwGwooib5MzgXfFLrR5qe5Oc+uTwGACmchXtrJumqX3AZfxUVMGDRnQNNgzAHd51uqQT47+AN54JG5pm/UGfdsh66Vg5psCy3Netu5hR7Rr0FvpjGADmZ1GDaeehTsuTsgBpYREA8s502gLniEYNEH1xxuDJyTFcIx3gve5bL1FJBOS2lWZyorLL7EpoedDCrZ6wx+usvQPMxtnfp+tEyMvBm0bxnPmNaF1Lo7elObDi01sHB+H9wZxRNQr+vOCd6/Q8eFB97cXL0xMUZ16gzqABkNeu4+39tZALpK8UutwsSZU5dGsJABJDyaYVblfQcNJnZlckw8t4GG408JxpY4T/wQD6W7aQ+oabQ8MhryNjXRQQxl2cdF2dAgmXGzKeDdr9IWTt9WukBOuski9kNEAzgLNkGhQ2LjGpjh77jq11b7Fdpidva0kiozrZHov1YhtOZmizm4MQMW0cGonMVoG49OIxWKOwEiU/m2g8+NiBTDFkoGfhQuIweG28HzATGQ8GuyYb1OjOywpamMwEQEPYJ4ZxKWWkU1LnqR1qIk2O7YCLPDZdo8ZgLc6tXZ/ut0NyHpfvs8XsBl5F3lO/D2IvZr8T/4+li/+u6di+6vHg/7vn+76haiD3TTHD5q51eGy+v/5y8L4+C+xlQwOdmRDfvsLVDlRgW7MgxNw9+oDYyIWAgoagabmsOMelYS2AW3jwEG4ektl5ub+YkXeYmQgumjy4HFB0UjyYRNEybjPxQ6P38cDvBH4Ok1qT48+TBg0oRmaokpwqBa1D2e9/vIaESW22I0YAQ9ePEgGXzEt4enYBfe0O47H2LNS9qEt8uniutgwCBGx4yUiooKBgsHSukmGTj4HQbZWNkfWo/VffC+ouvsN5QNHDuY3x9egzIJwMRT7azEwsoFC04TtuXOmdl4LBQZT+aoxmvecJfrNR9wic32sRv3+e+hDuFJVzinjgAQlrtuD7nc2aJO+f2r15StapVJlm+vpodYxBymPKBjMJH58SfT3f/dZP/xQqG0KfTxIhwpHxc2mFcOMI+FRGzqgqtH1Aj2Fw23TOIxGe/i+CBEIXCa643YZdO85aCGXBNUCVJ7tnLLGetgWd4Vp1JeOxqbThlMqDmvQUYdBB6iB8OFNAw6tzQSdbsJtctL3GRQe6R2a4Jjr82VT+fhBA7qN7qrk8azX+6ZquDsrDsEy1//WD95AsgmjUJO9OTO8QKkidsQDG81BrWuKGRRan9TZlefvPun1yy9xfa1ToEaBRgWF1eY61t6UqjdiT1IjnrZY8XMSCLSDwmfo0QxOvDerEoqk7boXlea9h2uvN4zL7IZoTUtV1MwROtZo/WQ4OTNcpKqhTZe56odWadJoff3sLTK0qBsUB2cFha4BOgnNHTrV7x9iS3wD/p8xqonQcwwMoK3cUGWycd1ocrFgJ2ImMixprnpTU2wmHk5uGTmhQd3OyPxiOMYyG0Dm8u5rxAU0K8B5V9CQ+Sc0FtBUFz2eShs0oYtlG0FEBHRPrlGBgUBRBSpoSlPnjYlpRjSZPDBVZUdU9FaEbCdNbuqRh3hTWGHCo/ldcfM23ZOn9QRt/gCyuPq9ahnGDzyAuToAEcyJDpXOZ743S6jSDRLOZ92wqOa59kE3ayUge41Q+7crh02jwzHTNk4246GJRidITelgTdypY2QwNnaxtjFFAXqMg10VNvZzapo52l8C5qmZaYYOCbgi9KQ0Nk0xeoic5jbyJWlAyUDIYYs8Wrc0YrKRnlzH+pkcR4x8BtPUoXEtw6r3Wwwe6Mq+fH3XjxcGrEXDiBFDqfHeBWy3G1ZYz+ShJQ5h4q7RzRJnQRttsAz6j6nEJshZJ1QX7N9HlWj+aIhAtMnXs1EK+mw0vuv/y9Z78EiWZ1d+53kTJjOru8eIQ+1SK4LQAvsd9An02bUSsIYSVqLImWF3V1WaiHjeCL9zXw4pQEMQPaYqM+K9v7n33GNUtNiwY9yCa22iC9W66WZ4HRCtEnrWhAJ+R+N21goNkXN2xWkccxyAqdCfJsWzP88wfHjCydS/7z4iS8w5epm2hTML8x0QeOiLobvucNQsv9gMikkoYCMlj6c9O9OdzdEWJdPYhckkd9Ks52t4EGCw5dD2p1r11uv+RjNX+q4ps9l7jO8GZf/f/ds/6PXrnzU9etNV7xv0xVqXggl/sF9A/NH1jkQZ2KAhtJ9Q+crioo4g8OJk+iT/GrpOZQk1fTZtcG8v/u/6GxlG0CAB+tH0c7cGPc8IPfpfdLwpOaKRVwi4hfaYd0zBCvJviYtRfY7fXYOfCZOcKaQmSWG6KXq9oHjGu3Zg/BEXBFzHBAiwp7SeMP5ld+2Zgh0n6VoVE4GsMm2Ye9i6dTdfkSPLWcNzyxwhUhmsIq6HKJnl8aE7E2kDyLjYYtiBhh7KagTeM2mmdnGkgZvHxPcUxmDW1VIjmKvKNJT1xX2Hdmz0GQyDB0fJiFad1PKVTfmPXMe9qHRC12YTwNCfFY5zCNolxTB3VJtD08QYZVcGRRrWxJkmJVwi/TmJJpnRuh8aN1MXM7U0FoZE4vxmmnLl+VIrQQdlvXHPpiHHoe7iLBnTJgzYuHO4gy0LwjTk7gYAV8xlAGAGeGV6HIH2gIxn2g7WQZLqiWzHGtfacFy22zIO1GuuB+AmhoMgio4ugBk1a2Vigy+BJziwBQBmyIukcYLNZVK+zwwAgCv+LzgarzjDwqCY7NHABA/zKRzDAXUAXNBCUo9wNjIYQXOPTMB1ubMBz0EzBOrlzsYgzeZWFPVhstizH8gP9DkeNGpAGk8JqZWRTe2JjaLQ83EXshYpH3nzTDTdQvkd45eQecKJwZ1VjzRRMPkcqQegfOj2qA4d83bUrlpNT0Ubaz0t9WVdq5iQ47AlgoXHHZou8fv5WZ7MbaNjyjA0A0wamX7TRAYkFQ61uH7azAUXXGrYyX/X4Kbr50gPANyxIMSO2jFpZXILyAM9FpbS095b+vHrgKMtzyf8WHBntmeLs4IDPGGSB0UWsBDKqyNA/5WnSwiv2B7AU6EdZbIbxpypCsBVmlfYEpbu4RsQ1FQjQTxnulLuAkyQSvSPMaVkMsxwYWyu1jtqjH0H+MBUnJqF9RjigOjBoIx7z3LCA3zaRXZQWpEgQS0XkkCAi6IuApjoSExAe1rZLDBi/AC4onmESO3pL8Y5qpXQ+2FECLPmqBt3dP5cWKZQ87kOr4AjzcFV4v/8t+1+7wv9/ffeVA8QpxDyRS7hZ5NovZQXVrhFmXB60Fl5qJ6GHU1kUCbjgVFcQTGlKUPQb0chd7A0OPDoMUyZ3Whem8q0HB4K1L4KkxQ4xoybaSjdcQeywGEKGuqilGmLMxLh76JtCmMZeNh2EUPjYKe8uGRtQuCCAloPLwH3JQqpw/UURy42AQUrRbcpebatsa05m4HvYd2mBc2f8R3RuP3FtdaSgOAg+/MZPYG7Ht8f5Mx8Z//8GD2HgUk0fRa3+r/6dFFFHM0QM7Ky0G85LP34znb5M3UvTFCY1MTC4XsZqnQDgWaRRfhDLf1wkZ4q6adzrt9cZrVnHNMyXWroFru6x2jKFrSHflz1w7VygQzaQfYeTofnOsyJWMQgge9jq19/edfLE86DhOaiJ7hr2U96em5gVeiPf7pZ4N3NRJKB/eRqz1BaRtsbf/9YjVI/XaSkv+n2PmuYagfbgryZm+1okKANrntuOguIzz9/uzsDEgS8zGnw4MGjl+Hyh+YYphNQN7byrBtZbfc3/a4FFaZxWvQ21LpBocMIByoZRTQUTBo6rMw5xMvScQBLN9i4xc1DEg5cPuhsBDX7YiezkiDZnqkJOgQix08XF2frTEODY+7stWvnQw4o53pCWyBHiHhpdAaVHj7VohCA2m1gAaSLC5FC1/s39VQs4m8XR3SQdYoWmYKG1mBMUo02wIl1e8Jpjtwl722mIOBu5L1ddPrhRdPbTXv35kZ13AtPVzn8uTyh0rKUcfGa0kS/PUU0D1NcQIxzXZnd4MI8I3yZgx8bejQxxCmYVG9QiLMFS32zS0CGD9Mh2zNAk4KKDkIHqENhbDSUs2lWBTXdjjGbw6E9sXDYvXS9cm5ANAJZCxMrpiYOovZnD+BpXdAhsq8ogGj8dgMUJdPyBRMoKOj42eTKnAUKrf0QqZNZt+5uWAFEnisK91znp0olusGicfH39HJSnTHBwLEyaG7XK8GUi+rTs4sjaOWwK67kUGa7ZmicFMQEwVNcJ4U+urAch2aIWyAsBIoCkP6PB4ZAkVsFoOsJNPqWIqYZpmLhRMk0az5L+V+pmP6jzkwUYYEkuVqmiM7LjcvcRQjGMXx3EzSY4vG5ewNkFFlNVflZvg38+VTz/aEVMx8MG0zDzD3xxLAI6vrPHVoPognI3mVqOtpgh4bNZyRNBkwPzu208PnL894JuaaYB6nGqIGGEV3rodMvQMiTURWsEutjyRDbdEHbaDlEmHyl5B5ChzvorU2GbjH3VItitqql6/lkcEzjXSlO3VimU5CXremRNGnTfvUAACAASURBVP38vI9uVFZc3Cyjcwz6ExOjLBBlGk/oqGsZtLN9sUbbqao0ajT2GUH2qbZhNE3LZmh24+ReKvVxh0WCS+CibgYowQCK/RMFKaBS0mZqilX394jRoVGhOF0AFJhQ5IlaigcKvWlRU0XEA2cTTsdZU7tRYTrf41qY4M6Nmzg6b5xdoVijCfpQdoocTGQONpCz2eCue4dOsgpPAfpWnndBpu1Bk+Q+hu3EAIamn2abNpqJCZQvmz2l6nF75j7cAAWYsFBcMXHHfRRaLiAMrJxdY0bm3GRtHz+bNVylg6ZjwoOWHS0bekP0Y4WN+CKA3DpWa5kSA4uAD03V6s6dAJWSS4Q7lOIXTRc1Br+P6V4V/AqYGTTaef+hO7mDGATx3tlDBsTi7mTz2OFxAbSkfuBoo7ZCBRp3C/d2DkOkqvxdTEt0Mcn9QdFI0Q7otZhuTGg8Z3xkzUXIuKeZWvF3VoXB09a5CbO/KPcLem7AuDRiANgnTPWZnifOsssdek/sw5w8aevRfCKjyAym/fYLsoJe9yFy/XgfdEgudaZws+SZ4VT7cK0CqM30LuQ3rquyQh/zqpo1vfb+jmS4zulmWQXOyTSmvCPHZXCSAAZtuJtHPNeVohzUDKCeqSsmQI7wwGQmHHnd6GyLzk9nu34Or+/WH3YHgNEBriFhSHDyjnxIwCZqRuJLKJ/Zd9MOOMIUkzUXmYt2zoQKyMiVCCHuI+7mLWRhTOZ4H9AjiTxBosKm8DuHpu9wdr4jJkIAg2jpIqmAi9VNjGvzoAUzvbUfnd1fGRzgBksjiJFSROHFZRpeJoKlZe04U7tNOTmtLhOOWDrr3xjoQAM5hg6sBZp507gx+omJK02RIyPYKQC6h7so68KArI+iAJ6YRg7knFpAHRo77jZYOzinhgzzAMPt6JqpREoD5Zam0o6tARLSdNu7gabJeMARes/voRHkrEjDfRyGkBtZvzcabWjomG7xc0M/au+SY2jl5+gfyvtIY4/SSHl4hBFi8OIxzElhOlCTU1sAzNDzOtYizJmQBUQNxqSXaSIslMmGVgaUWCdZrRxdrBvo0EYDutmmBuaSXx0DJhpn9h8TehYHwyiYQfxYZBGRS/wJGOAcT09DY7vce7MACjMlACrDzdrsRupHPgsUZudss3eYJPTBYqE+pp+w0VAYW3qH88cOeaBrrv/l3zf7H79Lf/8GLSbMXFjYnjC6E44p47/kPPJdD/OXg//rXMUjaiOmhDSb8ff44tUhhuWH8rCZLMbJAZUvUY/Ll5uFk2aoGxSlcOMRcw+DR9t/CUqCrkQT5DDPaFpsvJImDrpnQVQ0hf49geJNuH3OoUWxroGXnCYudMhWfAw4JQ6+WEBg/DLZtHTs0EMZKbNciWZwcxabyia/R3MW3zfCnCy+x7kPhMVOfWFn68PGgd5Hh27kJTKOKEq5HFlQ1siYbhBUXC9FF3SfyOExXbWRAJcIznwewB8oCAhn5FhiHuCczMNmOi9p1E6mMdRLp99cpN8/5XpuM/3VC4VQuK+RPwk9i8wjLgOiBaAVl2XrYvZ8LaGB62S7/wAbbDedX3R7H4hO1jJMbt7OFegpawpdARbzk/70CwVAovePWS0ay2VQfbr68L7fH5rTk55//9eabt9V9F/VD4ujPb49No3YDnMF4rqJy9g5U1FcVdH0JtLHt++6v72r32rkeaabkcvGn7cEHppaVmnsP+ze9f2+CRkQRjHD+3cEjdbicUHglvlPPdbmXCezLeSNFIPKEnrflur7RQ8OKLQ8Kc35pA4knIN2hV4V5iW8EAoMDnIMT/gMmjr/brKR+JmsPdYHAAkHvQPDmRAwMcdowLqFPAJk2cwI/0HjoIY4tJhpBcz/TBUCfnQtUPAS5vzhWgd9xWggGg3D11wYpdokwrShxcQ8hCkwVMhSz1/O6r999358zOCc4QzM4cWBZGt94XS7acpb021t8QBSC5JLs30Y9MTeYmqEViC3s51NoyDyWsvGuqbopJFO9TjCa2FXQS0KG2mpojHDMIY9W6KdYoCBacBmR1zC2NH68DOZcP74EudPkR3PH+ZBmWh84LrInmK/krtIY4libvekmtiWx4MLCc1JZg2ro0lOFxXdm0Ea1pmdI3MMTgad6wC0MDiBDn46ka86Kq+/qHv7qi8/ohWkKCDHM7eRD9TwaSnUnE+axru/u7PNIOph684lZe3im7YlUGM0PrbqpuBIMr1+e1NW0bw+62MYNAxkphWOymDShUEKJcXlkmoYoCnycEF/M2XVVWn/J8dFgESaKrhxNseFg7ENDfh0J6Zi0dP1yZlnRCPxbs/tqmHiwuFSqzXMZI816h+TNZzL/tA45Lp1uzpQ3GXS+5LrW1do6yZTEaGyYizlF0xzQ7HBWTQteqCNI0HJFvVoVkZradEjYeJlpNqRDrbyVMW6YuIygfYzQY2Ik3MFVSrQbArIpGq0751ORZxn52JSW/H3AamIVUp0qtHsQZ/D6Ae9Ds6WaCDJicQ8o3QT/06nDh2ad+v44MnmYClxH8vqnEvot1XWeh3BLsGkw0YO46pTXaun0UPzM6CTZtKZa+tuqgA79lpdd0Ty0DxBLWSSU5TOuKMhNtWorA2cMj0qqkTXp1aP949waJw4X7gjQqdTnlrVLZO0RetIFh+C68Z6ezcr6MlsOk5MC2XcqnnFfZezg6l4Zd0T4B9rEMol028ovTwEej7e2NATj1Spt0iRvU7MUcgzmCbw92xR76kQjUKAXxhsQWGLQB+AudymU+xtjGF48ei3cMOG2o1+kpKk85m2aSYzjzMPAyRANPwUTM8utBFzE4paFXvjCTr7CgDERhfAdnwm2DsOdQdeC+0Yi5r1QXwAhapdcbk32pOK8a4PvxMHS4epienJdBBMTmh0g5jPveQCkDPFxhIeGRoYJlsPNzrYF8WucJHFEZI7gEYKMRR/3tMPXGbtBxiyFztPX5wPjBHcU5lHkwlAATGa6Av0ePOip5K7mXHZrPL6xAhfMxECaL0AHwziH00ifsXOkdtVEFlD02vHPM5iTJQyx60RPUVwO6wI5DlMGploYWVkPdXhMk/cA0o1JBk0yZFoTmNJY4WGGYFM7mgVCvqlv6vLGp+vdTJ7glqxL60ZjhxB6Ht4JJicmtO0HcZ1+2ot+1bWGjo07oXp4zSKM2AS/BMaSBoHl20AWty9NNJBGXT4Cv/b1KthYojuk+D5LDMNlvsGgy4blOCqSj1L88g7J6PSerbwCeBlAQSuSdBoTVVkQsiZTovmeJkyWGou/DlLw2wunZjY0ZiyB2EXQTOPe9fZ7b7j2eMA2lDgYXVgNoQrfMhQ8OSwKQ1MPO7zoy3ztYCb8DJEXUP7DJ3aficIY7hLyRmNkHkb4wHm5on2ETopekYouOHDYfM208KjPmGJ2pfefW6s+TBxydzEO27IrrFQRUpP7oP9RyMb+8MxZstksIepMrIbJq1ueDgXcFCGKsrUEHAc40q+oZ2PY8Jpl1j+jzrFUXvHM7KLKcMpzoDV+8oTPHoEPjMNKGCsQc5oxpyl6zvocHRljcCGgKnEM8BQzWfKbsOvAnM+JvR8JxzSGbjZ4Rj5H9nB1JoxvAi9ItEno00QAVSZypu/aSnhEVv0yXy0zGlVhqFQGvIpFi31dXhMRK1icIWBABrqHXoI8p5gNZJ1DwvT38213DFE8+tmIzOB/B+a/dGt+s+v5OWFaxQrLVxVYxhJ98rl4SbB+TEsOrQmURR/Th7950Af/kLppH8snaFFM8cBTGMYk0ymMhFvAdp9Op+9obC7ZVrpZg9cuB+8UPlWLFzHZLjgxf0URBZnTeh1hBbjkFTi46YeASpN4pnA7lJvtw+HOkP7M9utIlMuYhz4vXVbmzJ1e/9wxuPROYeDLA0vNCgmKp6A4voWlFmL0o/FbYNjNLToJ5m6FpXWgYVmCN9je5sveJDCJLBwcWP0xM14ID9BYT0acSY6mOMwkYGGwEI+GmD0Bmgr7MbqWBCoLiC1/KxocPmetvs1apN4qkumHwdbu8/6qZr0+6dEP75c9JsrRdlgzQHBxTimbTisYUSEqxvut+T4kFNYpfry01nXS6Wte/iioWj59eugx5ioaRmVp3p8PJyL5hzAPNG5THT7eOjX95PjTz4GYis2XarIpyobKvFNU3bW6Yffafz4WVX37gOIuI8bYeMgm4SIw/OmiWo59AmCBa1MVCx3Da93UulcmDCZSbZBTdna2KNfG4MSBNu/EW49bM7/478b3t5UQ7Fhwpoler6mug+Jfr1JP+QPpfVJf+oLRwyQPdjkmV7XTB28fvYF9vg192+hgYmA0X94fk71MwJILhafdegxcBn1DMKdZbpjfIORFOYLTK5sVICmclRpAxxQtpj68VlbAw6YFIT+Dm1FnUYcj/Ukh8ahQXsEhdY0DQo8puEx6aNRoAnf1kptPavcwKsxi2CNbp6mwMG/XmoN94eWx7vDfy0WB211TlUU9hbco500px+6CJdf2IrXFLQziO7duVENZgJMaHCBPfTDNJNMZcq9j7OH6YoppkSlzJrRt5hlwGW06GJkG3Qs4Cuu39YOpNAuoVvCOj25UGzzUW0+O6AXZJIMLlOlmsTUyYKp06EXuI+rSLcgc7BuCl1enqwFZnILUsyFBYhS5YTJA1Zhl4+on2K9UK2Hrrj9glZSQENRyq+q21TVqfHPsbSuwuDmpvbygzVaezo7c/Fygpr2obx40dQNzgdFLbKQqZY1NiVhaoHm7VdCUZlqOqIn7Lhpkqes0Nv76NwzI5tkVq71X6iZNcHqj3dVp2cb6jAlaU+1JnL0dhxZb25gKRTXmVy1wrquyxN6mUra/9m9r6qrtYpVgjD/1VlVbho4hdPRE8ae/GTyd2kI18p6ZmhguBd3W6nbY+ID2ySGQnnAWdCXLUBGZhMOLn07VVrHYVGMBsA3zk5WmieS/BNTDhp86KdJNJugtZi5bbNanGfLzdlyFMZokJK20fTo9FSRu5jawfmp3Z1jS8HliaY5k0foPIVSeVF5xjziXUsXBRuRR+Rn9mjRFxxbOZ/IJmV9lQbTup4oFdBg6JhMOuJ8ATDBHCypz+EOTnMxY9YAcDcIk0go77bXGifTRCOyIgARpowYKbBXnXaG4YmpebMB3LzlDObnUlg5cMuAIHb3ACFJmdjQpcShkUxjzHCY9lfsKYDZAKj4uVDZcZilnSNuiCYWR1f2IZTrB9miTL/UKM9GexDMBFDQOOa1J1fF8h7xBGkboE5OxENnGji9NxOYDbdVnAIpLHG4tC6UOihVwjSfKRrGdo4Picnc3dECszWzMy6LnEcVdOvK+4UsN8CxZc18L6D7Szl/HYtQ2ZzCkyGMNez+XqqeB3XuysIxOsNh1xrEVSNTbwLYptUmGzbeqBup76NOglETWU3aoYnmJ9+DNGM242cK0/cubE0Vs6FKmBK5GN93dSMTsM3rmaaA+iJLuFOoC+yP6oky92i8YsBo0AvMrbjKgRMXg4jcF9Q61DDhyprp+7jpC47F6eC74Pmni77/8dVUTGi9nOEAtlOHRwCNQxgnFRuNkz+5TuRm9ndVbaORaSR7HYAibfwcF6jJNFl2xwc4qU29RnphoYHrNgzgYFHR3lqYZjdNwITXpFb99KJ1eNd0e6gvz6EDJd6DCUxa64xBn1k+mWpcjz/1s9SfNMN2lpTBTii1ds3GFX0iHmVWXnMjniwPGTmgWWFZqldiIdAZFoXPaSjWDCJ6mlEPEoiBgVFXH1IfplNFxIg4yZ0YnUV9VqmC6klNdmQ3uzS3YUw0Abgx07A5UxHPj4KCjz2GT0RIVWiiTepk0g7QBFZ1GPEYpED3eBjaMWlOt9AS0zA4P5ADkaEJQJPrzIifwvmY/82mOZ5bk6sLoGQep9Iy5C/UlzQ6gItp3YaUhMnYSHY5tNuIzbN/qV08o+5xYwINlumeTX4ARWB8xZSQGp5GPeQ4MT1EA0+jxp6GUmkTTjvbcnbsx2Sx8vSPXFwI4Y6esbcD117pdQ4gb4Ad0O1YczTijmKCkWHJXkyRqSmdcAx4QyYkr5BMXd5BhlQl3FINtHlUSPOGwdcREcSn45zlsSbUAzS5u+assg6TmL3RR3sYP6GRR8cqu3XTsNGoFqbGU0MCOMB68Xvq72Yy4u5sMABvDfomviyT20PPzrfdEwrRQWgxHOlCD+X7kn9BpZ3tNrvBfAMAcDwKPQj0a0DMMKjjzogppHela1B6Mjv//+2X806+789YTnM5G82KsXYsrBg7Izb1QrKbJx1KNCgRvkuhF5mPHG6fU0vzeDkYgCBp9mxwAPWysAiUQxIKRxz+LJxde5mH7e6BTFD80CQyMXFXDpcaG12L972yfRh/uovZmJbpzzBGftCPX5SXpX759Rc74kFrMvUToTy5kAXuSKAquDlyUYZVuO2LoU04rD5sgN1EUzM1aF1GX+RM6liEFG911frn8H/t00Xf3989uvdlT8bQGM5FlNgU3dAcyjVyLmNyG1ojnhEbka/Hd4D6R9HNZ3Cu1EHjdSMBr5tTEQqXZaGB+AQ7AVF5LBhfVt5EoDa0GpOu+arftbnOFdTUs373kvvCh1rsgOR8sb5v3spA5NFCdjdTtpoq0/MXGsUKUMzudlvS6JdfbyqrQl//+eHijCL8UoPidi6Mn18y3V43vX6HQhT8busYZ5xET7aXJ7yb4qNfFrXUqjgDrxiWFOq5UD7e1U8nictp3pW2uJzSqKd69Eyv3zT00LKYqEZ+EnrIHVvuU61uIgx40rA3+vU261wWqha0s5OWfrNj2EK+XYUL6qDfnqR/GCo9MCfBtTet9E/fvqnPTzbDASmC2mdLfihJ1uLl/tzQqEHAw+cAnQQgB025/Gf3cdAXT9Rzddg245Jo4xsuxyiWoOPW0CZpEkCs18X6B5qg85bqzkVteicvelDljB8QLIx3oNmBMMbhyHln1zumllkd9u1HnijUtcIuxExFsLkOZ0rW5unpqgcaxaETHiwPo2KhC46BOhcAMjWQ+CgqrNuiWGZ/HrbWFDFM0l3A1bXpPUFNXE2nxeGvxU+W5g70Oa2ObCpwBZ7PaCdaqLbXdTTdAz0az2FgCmWtHs7PmH3MaggjtcsclJVMdV1pGfpwt+NxwWA4t5oxXuDzsiahIJP7RtwCv2vZ1N3jQjqdA0yraBDXQVP+opdi0TkdTb9Mm0wXAuwJQd5WPbVkqwYNk2Ztmd59KWV16dDukZgJdFO6as87tefQLGD2BN2zfn42rY1DfBmhtlVmXLh4X3o3eh31OpctgvuyVZuHjfz7R6esPnsyAhtg0km3vjc9Lac4gVaE6S3uqwAHW6WkmHW5XExdL9LRBmDTUGrsvqmsTqqq0K4Nw10jBjHobW0SgZHNQ0lyVlmGyYe1wOOkjw6qJCBAZj3Z0r16z6BVAwmFxt7dYDA0ytDXrtASS82wFtDkEGpOA5gwcYsYECbxH4AX6OZoqDdqeJzyMInAuTbM24iPyOwEzBiM7EqofgBgk4qm0dyx1wkaTz3VuuDU2+Z2pM2rxmcWpg8O3XZ+KsU7VCopayk253i+7jvCyITTFY3pPBJdEudnkpIzO+jeRfFB80q0A9MG1g160BvB46D7ZautBwDlTGk0fPRxNxatRi5zu1uimWPCSa4t663SyGfmfCKPEhOrEikJYG2htYKJQi7aoHxBp20zQE9ueP4UwlwUwD6szXQmVJwmajNTZ9k6VWnB1zPqbjOgCUdsDHzwx6Dxfdbr969Kbh9BA10Kfw7IF1tSaRs3TepB/KRp9MSY5hCHSCZpNFjYyQOKbtXFAfa2vAd0pdhBx2uX8VXjYdKSg07YcXO3vm1Mazc348yfCRO9vKlUsI/tKgqSnxvJXymwiiMOi9gljbplP4QlDJO0eTW40M4AalC5g8YWtQZ7h7XBjJT6iFIX0AFTCkzaDndaD1eYalKYZb4LKNRw9KVu4O8UZApi4mFQnyKUe76x5GKcOp0wiLq0dr1GB0wSHM1FOkaWbzg+TjY/pFajsaA5a1Iced8IlVRN42A7f9giEcFi81D2KYXzgllauIFffqq0vr16XaQFsWs4sNOcMnWFSh3fLcfsyhPQcPxEL1s/QZbN1XWDVrMY+NnEdawG73xWOEcVml8Eu0eAVITZmznmW2C1hpO7irsYQJczI5zpR5/L3IXOHV3iHEK+cCLHNFuUTlD9YjgL7RA3Wseu2dGf+yO12RvsEjoE3D+Il6mKxsAoJnV7iilZxKHdcMgee58PPRMvf9BCI8N6hjoAOHtpjSnP9QG+sgwqiakoCnXUFFmpeku1vJzdSMx9r8nUVCw1obtDRYqmGlMp1sTmpi0JP5DHw7Wwmz1LYag7qV05Aml8bM2kDdfuIyfcjQz7p3LohL/rkod5kBskqLVlpYF1zV7hTsU3w2Z6OM4zdcTlN9M5WTTipgp9GACeJgNpBaY+GRIK8tW5M2A2AUQyuScntg7HYZoZACiqgXlRDjNtYc9Ci7cS2J4B7BOc0PeMngRNnrQ3lWpM9jxRhuXFv4P6GsMYSxqO5IHwb0+VtjiKxhDKkJndnMPUcHJkYeapPqwpfr7puB4whZEgfQbPh2x5P1dOdhsShZbdew+6MA2eZVixF1nfPBsaQceQzJMpq+HaHPEiAOImsX/S4rnjPeuJrG6c8svwz9RWhxHTygSFvgCH6TnRUpeWE+Aj4wkygH7BdD+SGgAaXJoVnK3sVxYK1Fyc5mGJhlQvEEBqy5jOWlBATcZOpKmkT3JEI0MqgLbw5qCfS16aagepAy0i/N10SRANbhjrWaO5cm6j/yKXdujp/sKx/lf6yBjdxb/s/ggiav6GLcXcrCG4R8RqFyUPOtE8hilORGfg5hkCW4oBzAqgBHH4cWDT1GETbPqonchCB0nTiT7uU3zq4pUpTkl48+DJFshROJjitBrfF2SpnwfTOvmMNLbRQMZBgdsWC8/RG1AJq9pZQegvw7GI9QVqyIXCJYK2a/Hn4u+hlWRUzj/9HUEKPdKHkhhUhoi5igxOByR/ZkTy7ByCikYhtCDQlU6nxpk0bDAaYhtPOH7waCDtRMXviDhYkBsmIjNmLVmqSyld9kVf8lWnUno+p7qccfRLVdVLUIY8Cd40bRc9XRJd8W0w7RztCbQ/KFdQBcmfLDVujS5Pz+pvv+r29VUD9Dq7+CXWUZLhhIsgE2l0P6Bq7BAmlkxZyadkz+LYyXcim6k58ZkDsMCi2UxsG3DUzimiCLAe64gx6h+z3j8GGFi2aB7nzU2ZzZD2QcMaDsNYoX+7W8quKxmOjzfHQ0DlzMtNH31uzdpvTpleykH3vNXff2809p030HeonNkpgqC5DKHhFIS3d4FKgmBvXMiJm8hXsi6ddO1jz40Km5siu7HWUda6FORTIpFBC2xtWawdTIZo/zMosdum4aCOgoiCCDJx5DICnCmGPuynyQHLcv30b/+dvv/xT57KM9FzYPZCBiUTGJgAQdUgM4tDEB00+4y1aZ57USijqeg6dfOky17o4YMLCgo4ZaLK7AOmREzTI9PP0hlvKXS4TKHCCdO71nuF0st+cwGCgJATeM40EH9lKBfWIyF8j2xJKG82tWKdQt+J4Jqw0T6yEM9P6GwnU7CJzYDIlDcntdez5vefwxjHuie0gKkLtW0M50koyCzLyI0lGqX2FBDdMg0Pe6JK0E1lnl5f20xPVaprg8a6sHvn2E/WRgAU5MmoxvE9q1pcJ/NV0zirOZEjtyhjH9OUbPyZSaf26igItAxMOaedfCumu6M+HmGgcG7RaMKKYLqDyyoRJBc3BUTaFPOgogkK3DJhWjbpQfGhZ+9V3pgDuKFgNRjecFFzjhaqq1VTf/fEH9MfKOeYKHF8EswMrcUclC0uKopoa+s28jABDwH/AOISG5wUw4c+ltoObziyfrfJAbQotERoVzBkIVMWSmVYqT/Md4WahUnRorbcdNsxl6Bpp5nGOABtDXdEOLWS2UhhYGTe3DNMcFJPDCg1ibiBfgktHWMudMxM07h3spKzD63YojYnwgi9dKqxm5w7S6PJ2qwrHMKZclDULMqZFs7wHKCIQacE5Gk1YVBAzAYForPZ4gJ/H4jEiD1GIPvHws8j3oIYKWADAKzduXXOjsRUB/3XEHuZzE2MSGDxsChA71vixSJzx8ZOlGFMtfDtY2dg6JJgNHLKpXtnylxIasJC3i7JO3unU5JWpmxzB2ImRPTM2C1aKUqWWTWGIQB6pmExoYeySEO8Knv6nbbsqtvP/035kmtmysTdOfSaN9zCM5vDUE/cBhrCyHBjX6Rl6akkmbV2D+SEzp/8rB3bdXgr2MmQvEMa9r0RcztyImk0WIMlpkS8e0A707L3OKNyiIk4pVLnYDYBqIRB2OBzA+fTapk04jBLw8H5RSHM2VO0nh73yGiYBvhZAwBEw8DZj5EV69EyoizTJUv0SuwVjfsBctO8h2GK35AZC6xLg1YUpzTlvHdodzCn6pPPqL4bdObcRztbEH2VKAeETMhgrO0n4OnANqvbiKYJ8zBTDjEY4VTDpAv6t012StXr3fc8hToTFcBwx5XRFHI2EiVKvijo7TZpnKJewgCLJnFcVkfbbLiOrhTpTEH4DrWn4edytKZ5prlJZO8E3pGnUCuAKJNdTiF4FVAWaZ5W9Wvq5oy35YIVI8B1srs3TqD9gvYSl9PU9/qSlHbFZrpGZAMUzAL9ud2Iadw4p+S7ktqMBpMYJtZFtAh4FgR1mgmMPaCZGFFcA5Il5M7C1Fp1A5hgr+folKlBMCDKnCUdZkBM+mjKaMQz3SYYH9E88hAAuin8z2SWt5UNvu7vnRZPiJE1QbGkeeAepFFB82Zk2gY6e5V5kkyTZFdWs/fI8cShNbKtzdohjqE5mzDBM4UCzZbgXvPE0KaNUS+h6fcIpizUAwgje0lCFgAAIABJREFURbDWLxQE0Oih7DNDdA419HSaP/a7pTRgIEFhZ914QE4tQb1qp8/QC3O/k4wIPZ16AJ0jk9K0whTKBbj/3o5cDVDGviNM8fCbx3F114QEBNCKL5+lapgiWn0TWvYEQxlOVs43PhNNN3pYzgg/sGAMzCl7hskz4FrsxU+pmHWrh0+KnxNgnOtNmrYgunMWEQNDwU7dBGXWbsPci6wvu3zH4M15ngyB8JgIwq4p9Ja0Wacte4bYPAlTPw94dn/f4HHx6YkEgwlWud43Vd50eKQrHmQHHZehEu+Onor6jf/B7rGJqgrwDOOiMCLiKkFDazKba8FVCZrrw4HVa+CICDEjhN7HHg+HPA/qro0cdyVfTs0OP9ucb6hVOHux9JjrszEOXZ+bxsOZNUaT0UBGfkyM1ONfTiM5siHRzBwRHhaO02gE8u9sRBCPozuG2hluWRjVRNNJB239DsUCtFLEx84KDEkkvGJ0JdZCokEDdTKlIKiz1hPyJZmkeLLClApxOXonHNL49zSkoP24iE3e8BSYbh4dscEZGk6GNMMOMHXD/Om0yn+PHonvzBr6nGYOgVjTgHFAf1JS/+JUG9pHO41boMoUNaawNFbuJw87evjgdnaKXtLfB/oN/7K4etk0Q9m1I2H8PChVXHbWY/K80YMS2juHvfXzqdQ1WfSSznpppB++gAxSHKcqyXqjltvP+vntoa+3VH/315n+8LuLPjpiFGrTAvgzTCQowNaVZwO1kgU56/b26mBZmnMcTkeCmZlUokcq0fvMdoPNy8HFQ1tfvGaS7R66vbIw8rOnjbVRcP64hAhGpyFFc4BtOIYAXy6NhfRYnIP0/d9/HvTfP9NM4XhKXMViSiwX5DREgHm35G40L3Uq5nCnvdM5T4VZIKqY+0TjsepUEDY86+ma6c8f0j89Ug1brruNJKQCPaC1MMx0g0LcYNme0tjxMmIjQ72iUDOqz0FNEUZz6JyhQHT4fHWa6cZaIDONi+QIqV8doruoXjedq9qUGoolOPJGkQEdlPnvz1Oni5dHpm4vTDFJu3fTryuDDY+gQUAhO/QSrFuoPXD9mT6yOAEZbHLBFJycy64Pgyo3rIQIR2Pj/ErnxmJyAYwGuru6mDFNNGECxSR81BOTMiO27GeH+LmwMHLuT8yBHHoiihsMhED+KXCsjebC5oCzK+XRLICUOqcynBmhii7jqqrO1HJKQ5J6+lE//dWzvv9f/6d/LUQdzC4auxNSwBBlAs2+scaM8wAKGUgokT9ojqB74MyKWxqOo2Pe6KVmksL7Rne26nJqTT1E4wOFXftb6PLKF0EbLQr0QNDgnjw1SOrdE+JTfdLQP7QT+swXYXKcQZv6Ejb/84d2tHAJNJpwaWQQyb6LBHrOzsMIbL073HsYofLg7kvTyoWDYQng1WBH4OE+6suPXwyucZk+BnISJ72/djqfG0/uiGVxIbNlRp/7+6RxoIwIUzK+x+LstJPW5a66shOJHuOuoUcjVOhjAujKrGn/uIdBDrpXT635zNA438i8gnnBHYGeGClhAIw0ftDb+d+YSJoBkyfqE5zrQscCFmub/SMaCd1vkjdG0KHkrFlCoqUvW7vjcg85okWmIe/FpnKHFr6rrVYbX/GnmVZgQOH9CfpfRtFNsVi3P2kio/T+5vUYXgHopDAyQB6B7uVmwAjgitxBQCSigzjx3zs0rxgWReSFy/4VoALwggs70+sk9RCCaepMeZoDlcfa3TQhmkZoeYk1i16LFbTKoDBCCyxM5c403njPALnc2xiroM+CIlwpyXExBV0OrQvNAI62aMcA1aD0cba1TamiPut+75yJFvrAXcXTD3YnHe/fNQ4YVQB4zhofIWmh2ASYBSCeexpALO3jPoWNwZkeoFtMo7biFOejGUEx9YbOiilfgVQBkyHMq1I5N9iQE1MFGpCSc5G1H5RuiidAM9+yGBXR0BY0kLOn0ZtdEoGicE3e1Q+d3z1UOwxczBbiuVBIOmeUz0hhHJMHmCeOLMN8DxfSnanY5JgdZxNCR7WRHrTgiC6zw6O1xmR/HhmqziuNGK7T6WQ4xr4DrCsmOs6qrZUzQVjvmrOLf3cYcIRWjalGQ+FIhMwyq3TuXuSgmggGtAAbw5RCTA4Tdd3dEg7qvjpb9cOXRn/++W4Q37EaMKX8XMKXAmYKhkrTVlj+QTRIN6HzY7rJ3Y3cIkyK8DuwIREAKEwXWEJj5OqhYYNpBfADA2fSbh0r78jQIJNOmlzqzIzGJDW9nTufBtmSDCZp+UnzwlkTICPxE5S3ACq8dScBwubIU9U5v5t9iOvyqg5giqaIBt8mm4nZGZ6M8ZbZ9wBTC/FZUXvyHmE7ec7lyJRZPRTpbdcpi8byMc56sDdokqH64SRryibfb7eLPUMC15LUa44Awf+ARpL6l2uLoQjNLI6fsGGCsgk0BIWRzshGgDZDCQdiO5FTBHJFmooYJmjKmzg3bWbJxJj/PaaMn+Ql9q+FNlBQaTzxc+AcRXPLn7NrKdFFPInwIPEdbOMm/osAjWAbFWUdrrz8/sPUivuCDWsvIEvQqCMww4w4DQ24wEcLgeQFdokjRA82lBV4R2wNZzDypPg51N/Qk3F8PTyVrd0Lsx+ek+9Qnp9Na7hfOOtwHAYEwl8kYkKCiHHkYDuOA7ZF6KF51yW1pF+OBTrWiVLjcz7AfjITB/DWA6Rodpl+23jUhkaUPDHV833tmvegbjNxXmcbXGIQ6ix5AtehPWNExHflfXMOMntBy31M1Ut6CGoZewcEPOLfaTAKQ66Qz0WHxl2cG/yywzUT1IOKblmT48NWJQeblL7Az432wlpV6jWixlYlf3ut9q9LYicqbLvdCjqU6BAKH06sHMLhMBpdKwcm/9n0s38V3/FpoGOqRAnlhxecuSmkw+fysw0xf99rMjWS6ngLoy+rEkLmrc9fdQL1RRj+mddCsQilhkPA7maMkMOYxMGlzvuJDtPuo/CE/bBoEA9bWhvxcCwFmkMxbIrGMut6bgMx4fKymxkOTKFrhIpKccDB7FQ7Nq4nPaAyu+lxUHb5bONwj4wmGgeQl2OSa90KC5kD0NPDyLOyWJrLg/HzYVwUFscxsYUygj2/nydFlS2MY3xOw8Zh9GmMwi91A8nfoXgFVasdka3uRtYMP3PXS5nqKV31dJZ+/0L+G/QTnFkx3pjUra3eHpO+P2b9ze9LtRhJTGhOKYyDGkk4PJf6vuERir4R2i7h2puLvaamsN/1hg4Ct8nwPPDFxCbhvfL8z6fniG1IBxVMgQADtqC30ehAy+PnDzOXANSvd31MbPhFz2c2My6XHCCp/vRt0U+nmBoPHQXmriE7uRFpwMKSXe9T7gnDc9NqHzvz1Dn426rW6/DQ956LK7wJmDr/dFp1G3P9l/fKGWID2hos5KGN2AyAZxHACYcZkx6znJjUgaDiFkmRgVMtaCBXJNpE64u53MOpC0oGGsPKQUS4n4XlNqWQa1moVkWqCwUamrEMV1roRUd8AZfVOuvk0OxSD5v9bGoxFfDkvoicPtYpa4NGd8cFdFVNjuWnU3Gy6cv15AvjrZ9tV77gwHe4BFu0jUaC9Qh1Ny0sJq+h5uESh56VC9MIu91+HFxNw90BzhyNL/Q6NC8LQJE1ExgIZNYz0HyyiUC/KfTYA560QsX1yD40PxysLWhmStg7tGOK3UUJmkQu+zIom56UT1B0cJftdX0GVQ4aGRctYenOe9owCgo9OEU7bn9VOqk5fzFCzs+g4C3bVk3ybgofdGr2Q3OhkUqU9O8uCEyp9JRnV9Pkuve9Xn7zRRlOr8WorIJuv+l8qtWUONbyuZnMlRp7slErN67j7c06n7xMDWrYzoJmaUa3x/SD5hR0P9HH/VWPofX7CCp65mikfiQChdgjND18D6hDhAhjlHPSnp+kodf7+11nNNwp2YGYWr1pWJAiVJ5EfpgShOYjqKs4HTJZu98BjXYt5bObTNMFh9GOhkwP0IiO3a6UM4HPSlbfOGq842oYbsIUm6bNkrtnkw+2UemLi3MOaR8/l0iHwQXOYhMTChkszJmsc8ay9gjkdjbgVoTp0darrSo91UzvANJWlU0V5mNQzRIch8OM5qnBAp7zfHcDG4ZVJ9Olt/FuJtDT9Q/BLvj1n1ygOxSaMnjFdRypQK+pn7UlaHc39T3USuh7kXM6dptZMNxv6LyYRMZUxqxM9YBn0xTmRQUFDuu+0j70we6BYz8PnqZil0/wudFqeKaUxbx7wuSbMFtYyfACvHJGMc8jJk89cTY21gKMZepEjAInEAZEUPuZKFKX5CpoIMVkEvOnxhKFlOYSV+R+04zBAwAKd6T9CnI3jDR50K+d5jqHVp3C1iUw4ODhBsh7BRRgqkdtwfOE2wVA2C1HcDa9IYUXQCNnPOYsmF2Y4YPpSxSy1mRTjGGQU5Quzp0NSIOCtpHgBrtFYrwCcF16Hc3d7QDFKNCgBHLXYmBFLii6dRggoTsr0LlT5CLfYVKbFLpwD0GzpEHr+Z0xNXBBuM2qoG6XpUaa0Y/vDu/mPcH6MX8qTfVUpJqTxTnDPgO30c7c6Cq4WrLxXXsOe2A2JQ7wtl47LUWqJuxgLY1xlJc9A9BRBuhWpID1lSnQnE9kK/L596RSmQ16OmX6+v1hgJCCEFdizpG0RU6AXprCnndTaxsA4NGJAQQxYSLuCKOzeK6msRaApakzA20ywnvJrkfGNYMKJpylM2s58q3XcpZdZ9d0BgXOLdyY+IWb/2gKPlPgAAsie3B3pjBn6J62dtsmcxgW0LBkbi55Nnw2zNBcb1W4KXOOgfVmvhvrplY5jRrSVHesnFaA04iE8wCaM9psOKJpaE52v4Pw7lrV4rmQAHAjhSCrFvpoFOmcXZgVDYTDA3ZQnFMbZdDc+VMxnOlcOEY8hsk5DDlge9BsO6oK8JbaKJy1PYmi7qta61Kho9CSOuKYxtrTzSNuj3rVAHaYQbJcuK8dYr+ii+V5R96iuQbGwQ+NoiPuok6hDoW+ak0lwfKY41BDoIfOCnVowfm9dqIjQxCAJ4piPn/bVJ5ms5fNLAR0OGZRTllgwmY6JOsfXSn7i9pgMw0b6jXrmfWAHtJSMaRtbmEwjPsX4Ac6cEz3wn2WM587ZWFghKSFfWDdaGhWmRTCMgwvich3L4tcpyLRG5pBD6HwZEHDiq9LGMs46qmptXbDX9ylPcXla/M73DDGBJEzGYDEMSu0chhVsZcNoHDDAyiyhtG5RswLJxLgAYZRvFxjHl4rixMiHFp0vC/WAHcANSbTWAMnfG+b80WvgQEd6w0TNNYbvQZ/xuZHZhtF05sxWeZ+8aCA6R3sgFXJ//R83v/E4ueSh2PLiPxwDWWjUSAEHzUyZTwZ/Jw1sjgOm/VPXR6NCwsTu2MavYjfiOmj6Ros6GkyBcvaNK4HEEEufPOYEbXmRlHpkJkwcmlbhwWtld/nQgOEm2aIApb/HqQswmin6ebcJH4/Nz3dNC/Zxa/FoKBMuNFZgOidAC2IYOqXpy/66Ht1wxA27bhCUS0clFwbreA4lyRhKX7kNtpEjYwxihqcTB/vSrH0Ru9JY87ismdQGB7Y+IPPQvUJKuQGlsto83MxjdWUrJhUUhlz0JinDf2RS9ZunnHk8DvYADQrMRGO4HX+sym/8P5ZEKDiOQU5NC7pp7bRpfzQH5pddYNVfaKnVsLLBgpDViJ+ZyId9Mv2VLlwztLZU1Cefd8/tOUXfft2s31ykhDfQAMY34tNl7eVSMV4dExQCkdzcDmDKpsv0baqoKjliwPF86S03u3t/tCYFXouFzuecTAQCwO1hYkKeUxM+2796Iwml63ZWe32qkfHtANdGI53swZPM9+NIN6Tk9ax0qnONX98M8IKwv6bJlU/9Hrd6jA22VYf9k9PjW7dqv/6lun7RNkdCJehIDQRWPHjBgw6ve26wGFH28h0R7tuFAeHuxUFDI03BRI9ZdAMmOqGAQgNdQOyzlQOaknJ+o4mEUDjpF0v6aIzaGxS6B29C+hnddI70ztCZpluEc7r+2jQlckk+WToeg5dGc+eorRjX1NYFITM18rRCp8yT4jvt0k92k3AlBkDikAIybbje9roJ0nVGfiIfNNgBPDvObxwfZs87T+DHOBkamCEJcpeoq4q3TTaUXLvtOZNULs9uUObsVmbyXriDCHjj6LZOhU0IxlZloUD5Ysi1xdQ2GxQ2dZmD1DqVEwl0AhyKS2T2lOmquTNoP9tdPv+YY0ZYIiExgYr7UVFtesHKPVlofc+s9suRQPakqzO9dNvfrSNPTTivLiY/g3VndID1A4kfcBUq2zU8FIFJTXX1N9UVKmKujH4klRotku1BZRK0PLWtDNiHHD9fDxedb/vOr88WUtCYYhGEXAIyumUvOjSLs5d/Pb9rra96jH21phjJAD1auhftSW1EUTHgqylhgfUm84aYkwupnui88vF05vae/Kmj27Rnz8SXZgYrERDvCotLxEDgDEZBijQxe83X9pzShHD+VZq7V614QBbMSNE91NqgYJLIUhuqiM+qIhrn+lMUUxjBeiwIzVGOBhKRYwORhIRccS8aFdaNeF2OAyKxACoZAEIzAXnBALR3Tb8NElPxLlgSrShMeQiXDUuufY209XOrdDuRj1Zt775njDym0HZJzertfFZ33ea9quqa2Mn3/vHu6p0tIs45mZMBOhNOjSPGcZLqx5drlvfuvmgWcMdmtqKwpXomW4Jkzmyvuz0DJvDsTCzsoYiFPMCCj8MvtBqFko6cvOYuiV6fjlp7ke7jaZb54aISAhc+zKcPGlQ2ZeYLVFErmi+EqU1KH/qpieassitK/KrkhxH00X9IwLv6+vVmXlz/+b7hSKLc5PiGEdfm7YxsNlX9WTmQgPvooCC9YP5gnEh6oqSnDyim5hgQ1xctaL9pZBKSk9seIjTzJQCIPTk88FEL+7kHKAZEHswrYyiKuE8Z23QzBxMIhvnFADDoZWFWoYshfueI4maAoMuaGKcJyuNC3IRsgWZNHCHe1liPDGogs3DFBZmDKCGDSvQxnO+oMFm16NN35QPgNoUqsy/o2C3dT9nHpO8+7t1/w4bXxLvQRrIk51oCZpHB8hUAlo8L4qg8kklSsj85JoBPe2Gds1T3aDrmWKHs6qjVmhaccilXIms6OaIIODd+Ryh+KfI5HtAj1sXXesMPMl61UuDNjbcNjnE+zmkQOu4+jktTHryVG1Z670f7YNQ7aXuw5uqGtMhGkCApqgfPyUMnrQTmGJ9G4VzaM34Mx11IgVvPpmlsEHzZl36nsmtq6NmpZFw3ELZqprulo7AeHpigs70mTqUQh1aMXIMlh5ALqZMjv2hzi3c8LsOg0UDwAl7zLSvUY+0FSvIRinQYj34iLMBEBbwGDNIG/axltADAqRPNEifyYLmCEUdsPWuVS0Jmx4G7zAAm4l3YDLkISKfgaYuDPjYW7y/wU110Cd3wCymyTaiSjUSf4JPBw0F02O+r3XEgyYYGzTXAP6wcmBYOiYvDOuIwaKGdpNPs4NBj7MHGZwgOxuJ5o4BEGCQ/UnCVyNWPBPgmD9NOP0yrWJN8cAmqPB87nj/6dIrwUGVzGaobPhFMLFOm2D4oNsMJadWNMFm6rHGglZ68t7AbZXanv3NnRYZlACQyMOsCGUYYRdZ6mpqtQDheKc8BYAjYGMkHRTodqVNYrhEE81dQr8CjvNyvZit+PV7p2zrVFQng4R4FUC9DeVlMBW9x2FGuEYOaq35u1AxDEzDVFwsO8GBn+9UTJ0ZX9Q5NPjcIZoOGi8T509n2IIcZpgso+8HN+CsOadchBuu5YJrpgJdufd1DDbYX1D6AbLQzwJucWT4ZzEkqwtT+p3N67VBARmMAvvBwHhymgAAxqbkh6bYH86CSzSNyLMxKeC0ZzJCAX1kPx601KgfmbhE9uGR9BGj0WMSaR2CbX8TlVBhPPngQwU6AOrSnk4+yEB8KA4tTAcBgQbCHCCj0DkCmJm+IOxnk3LAO7AUXeasJ4wMcgKpvxotS6CNbWjzWp1Ord7vd1MWbb7jYpfCMPjvbBY4y5ERGZcOeV481GXEPY2pYx1NHa5IKTllo4ZxsA7SuMEnJYUNfZie+NszgYXvzHTwaATRX9Cgu5mkcT1QSWJC3ExYcxmhxZ/PksmnDwoDd0FxJPzaBj9EFmBCROFfhX4Fp1lTVgwEhGOs3a7K2kWP0QqaSudJ7voR2/ps1O9Pmy4tCF6hiklqEfqFaMzDDRCjBxpWHPUatATjh55evqgbR18oXUcQOZfmXbdxs3vkho3wmujy05ObgWFYdX97aPogP4wNGAhteb5E87ngckZeUWln0gk7PRDTPPLQMIy4tuiCmC43uq+p8/4e3UP1pbGZA1mIy3unr99flWyFC3UIMhhCcHiST7c2V9Nhv1SJlo83NRp0aVoHz7+Nk+5rZfe9qR/09ENjCtjXPtF/ft/1wD7SFtNk+8CrZ8QfukbekUXUuXTJVl1NSSKaAJt51n+EKsOM4HLq+z7ceKFLIMhG5M9hQLC4p20c+BA7aVYpYqBdbfotz6GIC/AGmrqnqkp0Pq324c0BzVN69n7hcD8zQSQLiinnAgUzrO85XP25KJabk0rWNZSm68U2+t+hHyapqb9kJ818x6SJmAyDJqGRAKBxBAixE6aWzsoxlVKqhryjZNeJyYjt1AE8cCcF+feg1lQ01j76uQnDLIpiT/64wBDNB73PDtrBpnBUDkf9w3laEJG5OEo7seIcWVWLdYcAEujeuAyNzFa7J3tQnJgWjGSjbdCgVp05lzggKd4BH5bOxdvp6Ud9/f7dDcSpLtVsH95j1dPZzn9EyCQZEderMnRu6aJuePigT/dRT18ix6tIv2jbI5IBTRSNJc+G99Y9ZtVlp5eXs52lF5oDrOsxj+mY0rQ+q04VRQq0oa9K1CpLWnXjoqYcdX/c9O1900+/e4nCAme29S7trcbFlkjqBqm3hu9F+dzr9vpHRz50c+Ui6+mHqx4dpkOpni+VWQDvQ6Px49egXO+jXm/Yf+aCeMl0fc7Pnkrhiks8jSfcaIMXGmku80wfOE5vlcECkFtAprSjcAj6HFuFKAveFIUFoIvdtptnrRSiVhZAg9yUQYNjzVStHvw5rqwVF1GMkLjAmYztarHw50JfZhf2FPgUfA1U8xpNFdcGdOnSep/cxkvYxhshcWFPREdB/MT9XQUiQMAtGrDySQzsWvJyb+9Kd0wuaBIw/MBxNbH+y7HhE1o7cnJbdROmWgQ9Q+HLrAki93CADv7otDX4+Laa+of6vFCDu2TDfTOp6wGYMj030AWjeUHLRJi2o5Zsjc86H1VeWpUYXwFQU+C0jcqVSKDBoK61LujoIqrP0/t5fujkfVlYG0eGKdTupripvyda8quLx214dcxDltSeqDKBjADxYAXRHN07ijlwdGjnx9TQzKPRQORv/ru/1n/9T//g4oopImAw2lqy9HwPe3oMbT0mBhgxAajgbIpeGeon34OMVgNjFGF5pZ7miIkBUzAMi3BQL1uteW1nQ84NGC5Mr5lsesVltVkF1CwUfxScaHjJxmYNMcELYwnAqcqMEZyec5yRCZGvm3AAxx26lN7n0g1ZCihPS4QO9mBuBWtr91pFz8l3ZkIDWG76me/33GYlNRrAfNUHzxoGAlo/HOqZjGNqhI4PPbwnt3eRxJGXlWbrrjmjKfw3VdtoX4B+pC5oVGCWR55msVvG4ahRyt/0pK6nmVhVbXffzTgYL+NdpxNAQeTJOXMPwMB0S1gIYU5Fg5dXMEmcUKVx/YhajvoDuisTYwyUoAaDARARtEy6vbNeXxy6vvQP16LpqVY6cU8F84r3QwwXzifcPbit0v2Ywgz9sgi5E9N9og+qHb8HtNCF2raVZuygo/6CLwWrDiO9ya4gaBsBUtBXT1rQymnUKSO2g/1Qq90YTGC6wpqMvFLusBQWS0J0F/Ecramfy0ykDvIW/F0Pl3AaG75ukuu03LznmdxiwGRJVCKNKUYTg8ECq4EdEBryqKYMidMDcIRzpa6UQgk57kW721aVhwYu7qm510WXujHQ9j7O/qw4e9Y2M5qtOQaMA3CA9bOmtc87znhoxltG/RB0Z9OobexII4/7OrMP+gWYAdStTln31JEvynvLmtLGV+VAvBBgD1syshKtMT6GJZaYARSzj6w6CaCpqHCdPhIP0D0CqLXX8B9xUhIxMgAN1GCRiR4644MyDZDndB2GKZFLjkcF3x0pG38fvgaSLIBv9IlQgTGxsX6a+sesDlhiaJBzzXemmJMjPeRayu2ta4sUQJg35/ijwvcqp0nuwVCinOzaHa37GM2uNZSVawCSArxAzGiDJRE5mgBAC+2CJ700R9GjsG7wfWDIMENv5x06Mih17WyAMCxAD9rwopo8Y5pZe4MEmxFTQvy93e8RiWQDtAMosJ8HdVlIAWHDke3s/gSAoKnKPXLXQk9kp1F3QOHEyr83InRkQf5Lk/j/pa5acWXxDoVX/D+HcdOc3HzR8DHe/ZzYwTuGYgW/PtA3Lu/IHMLABxQBKoRDTD3N55/BiwdBdOCt+ZDhMuo/Y4c2UOPIqbEnqb9E2PHahvwIFuWfHHp2iDxiKij0J8dsBP2DaZwnqIfRD8U/Doi3rnNTYE2k4zGCogLSyE63ERDdpJvdECoDPoS4Ngpmvp8nsNBczPFOHP1hdAf67NFEhj6SYpkiHgou0SSXsO9m+sLyhONtTgM/PDKnmIKYwnnY4fs9chAfcSzWlTCJSBOdkk2/bWc9ndBPcEBgxIDmJlAkUEP+ySJrq6DbtkVk9kAFuT5flPVvvuy/3SLXBmoWukteeU8Op7tZXCcpcsI1FXom/yK6oyki2JUJAgJ2z6YZv7cXfTzQpDG5hXpG5Mqu2x2YDaSvVNVbNRgHqjq/eQorUO61jvuAAAAgAElEQVRhCzTxBGVunnzZ/JuT9P591S/Dpt/+1W81b4UuVyYepS5v/80apI8Jk5ZN00goO1TbTH/62PSPuOAfGgHbyRMDEsEZEZMCjYDlxvvLc71kudodGh86D3QZq+l3fd1Yr0lAO0ZFNFQcXg64z3I10DYsxEb74Jn7QR9NTEP8w++e9B/+/f+o7eOu/+M//id1CKyhFUDPbmuL9vm5HoNwYTIdzwlm5rNC94W2wt/hgE89STLDlpaE75HOetclHOEosQH/Vi4YLv5c7drb3ADEfPekj8y5oDyxf040xTbiotvbHY0E9AAQUNE0TeE6xwE5HZMVUGU0OSPCe1z2PlFG9gpOj4jtmU6AymJqQgg7dR0/mQ9vs6HQIzmwmyY7gSptQe9f6DLkAF6qRPmpVJtORtSq8xetmM9A6QXhpykvoGVJI/b1GDqgnSN/skzVPj9p3QfTOHiv1sNWxEHQZESDiy4TbWeS1HY3btrTXzQn6Lig3Az8ehsH9PqCfvLIt8Luf07Oqva75u7VjX3NfspyB7PbdY0zvKDx7LWMNxUNwcKLxsdd5eknrXtnHZ7ZKdOHFj357AQpx6xlormwm/Ti9/f8XOn+6FRgbY9Bl0p13bszMWEgDESpcApAL0dfy4Vp84jE+WehvsHZLvRqnkx42hTFMw0654V1bZz7nLVo+7iYlynM0vj5gJlMbaCyYeaFEdm+qgIFNf07GkuaItYDdF8oi0RhUNAAmNF020SHIoelQbNeMFmRqFkvNcHlTBuYCALPcKFjDLWoabgnMAjByTSz419F5QTFF808RQOOsuifTXNKfUbOnLFczAlTZSZZgEThpjsPfJ+QMzjiwkXHonefH9wDix7J2S59GCugs7YxxuGuSTHi4501SkyBzZw2ndDXNUEZxeyI2A10yS6eoZgYzMqUsy4wlqI4skcAs5Ajwsd4WOH7DrSdv2aDBGQeUCuxOskv1gXblRDdH5TUPPTbOCrjGsl0EaMHF7QH2weWCJM1OG9GwmEU8f/hwOGzh3vM7CQYE54GOOTZJmoOpLfZRGH6oZ8rcyneQ9n6HXJnU4gDyJn67olJZJYxGfe1u2B9j6wj9E3sHZ5ZXp7tpgxrqOM9HQWxjVb47nZDJt+YiI9UJSAI7etBR/RUD7CT6QtrlAOCScAIQEDMDGyEJAozZB8AXDb2iOdL3ADME+5S5/yiN6doAVFkzTDpouGFnXI0zTSenPXc8eV8MxsD4zkaFlyXWe+3kb09i96QJ8FasX6vYB8EbZHKepqpyTYV1yYyJ/G3PT1pev3uoxt5jWOwV/K1eWZhzFcRywOwUVFQctdgwgFIsmh5hAs3FiYw0zGxOxW1HWUn4rGSVEPXWZMJNZbilIlzNwHAjt5DTCS5u3n+6JWZWHJ28Yy7Ixfc3Cz2bJ7oYyXegb8njdQE6IQBHwE0cdHMW9WHjjfJamf1UUjzvFOiaFhDuLjy3QB6qA9dczIlTDUAZpAxSPYk4DnAJbPLadJTHtTMO/XSGLIn+yJQ1x26W1oOZw06p4/GMqIp7LTKJHNleAO4DNsitKGedxoAAUze7VrOOTA6MmPSqbl6hI65HeCDQ98Bcjxli2YOY0j2Nlsw4j8wqCpjuOA7ZDH1v6eWxsjNbtK43/PuAIEcpGFnYkAqj4/4PL5hU6V1bdq8ARyaGX5vBL9a52daLPcyeaxl62ew2b+DmjIy0Z1NinMwoDk/oyEjOSRunGPUfkx0/b7NRgx9st1Bp970X/YrcpM+A2yGIbTYH4KJHoOniKMIB1sXKTb9Y7Bw5K1bA8kNFmgaYIQjgFyLRIao61XW4zQoIw8yiQk1QxVYXZ9Z8TTbsBb888vwmkimzswQHiGZjEiDeKcwxSyfM/hAMgP6xjAYZf1yJ7mZ8zQ0TEXRIDO5Zn1a9nS4+PMM+O+ChEAfE3eNzUotb4gkXajlUFYjK5RiGX8SDJlG5U1rVpiGzpIMf3Y719IbhtmUQVwb/6RK6qre7Qp08FSDkvopRI3R++d//vynLak/wyvDPvQv/9mHlGmvjHKhkTbWH9grkYXjRRyaQw4i9IlcwAS/silAjNq6duQF9EQjwOZs51ow//AEjciQcBlksbs5YhHzO3xwoLHB5THcyBxyyiHC4mK0i5376axuoBGMb76QW2RBc/w++yAZ6St0Obdx8TlIc1OP9hLkyMGjQbew3sO6USijbL7M4e+mzzp+I+gRHMhMwvwCPAWigQU/CQc3PycWroN7PymBkc/yFwe9ksWXmBZgXZg/QwSHcjDyuxpoI0yh7NjGs4pFZQfKQyjLO+R5oKn6IZe+1KPzHfls4dqKQ1pMwG5DBHVDyyybU5j2JLvO54sul1pp9+HojH++77p9jJE1CcXFcNKqvGbRWiauEVj3cMZCxMxBVacULrknvxkcctxJm1xb8xI0u6pUdxtMHWDS1s1szs2UNrt/OIA1DisL7otCp+KkbnxEfEdVa+wXa6P+7qdCH2+T/rd/fCipr1pPL7o05DGu+o1e9Z3JwZq6kCI+hUu/z2r947eHfoWqynQeRM6ZhEEx9ibTplONnqNSN0AZSvRl3/RjRfxAUDyuxaqve6v36mQggmftqRqOW3DpoQ9RjIDoms6FHoh9RKGFS2Eg7zjZ/vXvv+iyDnr9hz/aeAYnSGzETz9d9f426D7E5B2qlhE0Dl4ae0djQB9jMhrI37yNaovWSB4XGO6eXycu7KMYpEHi8sH4QplaDqKcorhV8eVHPT4+7DrJgQcwYV2hDYCY6mewVZVZexPoFdoYAqBZCABJRpj5XDwl7MKNrYOOHiZDfAeCuTnM51ktjQfZe8QksL5xyeMCMrIaDnHMPq4pE3q0OKDt6E4hraItrHW+LnqBsABNvT1rGe6mXlHgopG0u2jaOr+y2vB8pICYbYbDOzt/OQVYA0oPZaus1N0fmpfOUTTsFxxYbbzF0cdnXTEheYpsyIxzIHEGblZRFhMd00YeXF7Y0Al9WaaH9zAT3VPSm7JIGD3QEkXFL3/8rrYJ5062wcfXX5VmrSo7wYRWCTdNLrY+af1Z5/6m77++6+tXJnajiw50ovOYhnMtzfly0zIQeTM62gTkfSDaBBMd9E00enSDgFnWuUPd37RMgZzbkgQjJRrEsdfdMQ6Vp8FOGoPOxoWMS/Y8qxtQ/xIlVNpcZME4aiHDjA1WKIWtctAO2RNc0DYkcUYh9iAsMlIbofvTaEUjhG6D9Y+ppCdIuLAWq04N0SGtJx/L/avPZyb2ZRmG8tD4eYk10z1y7Hi4nlBg4nLQu8jwyynAMg0zWs9DfoCOE6t1hnxE9HSfhjWJRjNEnWTGm9W6M21g0sF+2ay9ZN87nGfG+Aawkr9hHUm4DYsGOFFNxuklUzFBu06V4vRL5m26qTpB3dsN4qH3GQHTiEhheivuQIrnTcnInYGzsdQ9YA2h02Gv89nZv+jADrt8zpD+YcObcQKUQXsKco9ml2KTKUDQVZlM9D3sETTWMVljqgGtOmxSMtMN16nz52GfpvmuO8+N+8qsisgCBGBmWkDBhz4MvSB3M2ekttHGXzYnYwJVlP7+gHDcNxRs1CTk8kVeW0wKbdyXty7q7JrI6oBtM456h8KOXT6W/0zyqUEsYwEYiTOaTo0pIGcY2nsy2QDRmZjyOQAXXUegrd4iruxsLRhFKbIhHioTSGohwDPiWMjmBaZB4kDdg5FZxGIAapPNat2lr7tKpyzWAc0qDHmKUICE5dGFxtQF5aSWfVNs1rZiIoKel89Ek2mHTjsZQ7+Hcom28h0fL5vkAd4DgBep26Cg1q21umX074Iq6emZjbKgpoeZF/cgioD5MbiQZtq/TrtN9zjDqSXYw9RVI1OTEffN3do59vuAmy96LTdacIjKiELDrdjUt0wnslxZi9yfvHvyFsuGq8kTs3Cb3FXZlZQGIsiWqHFxTW4BqTnnATEOA8XQAYbGbzncsS1G2NFaAkxhQsEUezFoBOOFd/OuVA+o2KyF5XEEvNMYkPPMNDmi8mg83NiY4TcpAXwxLZejP6jZgtZqs8owqcJ9E/02w57ROaCLKuijNGY0Gcg7GA2XMHGiKQsjlYC396pxbUG90bS1epoBjOYQUmYYpM2qbAjImjn8PTKm1cFuYroZfiOZKdXRoFKzYjYIAyCs6agvMY1yLCGZlgxjjpxoMyM+jR9pb5GXDZPXtJ1sOdvmSTMN1pHtnHN30jzaCBOdH2yfq+64JE80VDSeYbLnPHZqfzPCuFtx6g0wyg0jYJwzGmnOmaBCF52dgRupCCZMax/IWw7DL0AJx/D4e4VErLAJ2nEPQPk+NIIGSXlWZRPNLvR2ZFYYzsyPAKdde2OMxMtm2ohsiXoViYI7kYhIBFByxHzQXD+fPTRnu5Dz2VxnuVwwcEutB/XVt6INpjiPnGLsRtH2outgwNWuqrzrEmkJWu1ZOWBswTl5mPEdPp5mRIZI2FNxm9UdzzWp63o3imqNEYVxNFSBIEXOIwXfZ8P4/zeBDOOc2IjRXEa8xul08aXgvEXsxHENGkejDnTonEMgoYSsGhfwgZ7rdDlrfGD/TXBtaZoK1C1WN4+Dh2N7bBZJ9K+eAoCAhiU974bmBWQzDn4WzWehzwNt6nNEe2Dew2pnvI4r2+EK5cZ2oHDj4ePoyniXQ2p1sDtUT+iGPDdP8kz+BlndlBRgu5gFHM6yJv3TFDIyDp0LRS7Py9a6VCpGNuN5RyYl5UQ0JkxUcWMzluiGIwpPIwgsCp8zgQjgXPX8cvXfef327iwwbpuBy90UpdBVsoD5GXyeOsn0m8uilzbE0zX0GkqynMgINttufQ7TKrZ5Tf4MEymceg97YsTeWz/rbtQydJhoCqhKWswzaOIofDtot1bKa0450I4cIy6K6mz6Je8iwXabiUzJVLH0FOTrLz+72YSGkRWrzgXl5qoH8QaYdFwqI66mYp+uPsDQPJIfRr5oTSU1TvqR5n6/6+fXUT/8m7/Tj3/zH7R8/Kxf/sv/rmq56w7tlgzRS2a66p7X+t6n+udx0fu0q72cXGh8/foak0cmY2hyllk/Xg779XFUToxHguaqUIlV+aFTnc8XfV8TPabBOrep79QTwH7YJ8c4mQubZor8wNaGOy4oba/eRIjXvuilyDW9Pjx1sy5oHnV6KvX46DQs0Jq5JLGeRsB9GE1gLIV2hr1CU4auBTDK5zvaWG7bQm9Ios1/D/DB8Tbs523RicMkWdXhDkcGI5MotJzOK0VntYWZlel1aLSIEKPpDMdBUGEuVOzrCUL2XspKh69DVUSTRNEJZcXGGNBTQOHwVd5XnZJCRNYD8swZ06ezBiIBbOlIPqtduFyAof+j2WlYLzTLs1SfCrUVU3LyQksXQnlZ6zYgtB/1Q7tYl8U+ecd9EHo7cSTadXm+6OkUhQnHT1ksdvycxoeuz1802KESAwWaIdyA+SeaInJBX3QfH87hcsvoaKZKeRNTvtO1UtcxVYNe1+p0rny2dY9Oe95qG2+6VFC2O+cU4sgrDUcmGHb6hb5/+6YiJ2Liw0BS1T67uCpwWB1/cqPW6EPrdtHP35nY97q/3/X9jiMxztm7RfaOPLAuCG3l5uzPx1Kpex/cVGdVqse0hvaGrLyJ2BOkBWjt0KOxTokmmG10M5Lh2jT4VnjtWYifcRHzrJlypzqBlkMtm3FAJvMuV8VnZ2SUnLGXUI30wRruKPLbc6KZ3LlBqmsGN2HIw82LIYbz2CrOraBIFqfG2igbDLRX5VWq7PY1cumQOpTcYxRDUbCQqwhFk7W7ToOz0oaV+yux0cBe7rr30vuUqj6jycz1/jq7kQ4nPhzCKfYydcopt6IoY5tjuJJgJoFenHiF0pREu1nblQN3x1HnksaAeIlQitUZlHAKPe4yMkDRtW2OGGHP0NSmCXRTjtMP2gNPU5fuZqMXzG9OsEnyXGc3mLP6OWKieEb8XNZuXQzq+SxTqhXGDZqlpTdwScdLUUiMEsyOOyZNaUx+MU6aR+QiRBwxreJ+jim2XcndCha+/9HTE+tk1lCe687kmigAKKc42jrOgDu/MHNhtHETessnXdLeBTpUvAE6Hhs+bVUCSDJJmih50PwvDuve8Vbgz1BTToQLED/RGsSYmWZQSGaZHq6/QtZiirlpLUgLRiX95LPK9xTg7zjoUZ39DIm/2ItC5fjQVuAsHuZvNkMpjiaAxhZa7fhQWTaHWyJFWuoGj8ibABIj4Ny3wUbNEIZPfHeo/Uwgr1Wic7FpnIH3aOY6Ozg7jgOggTgQJgnkirI+bKqRudBlcMD0ckefnUS9xXcuoZFmq++a6xUDK+7tuwoo4pbeMCXFNPCkzQVpPH8yAQ0QPpioMkVjah5xaazJxHc5E2bOzXA6fsyZ+m5Ve2VqVbq26vtRSXF2VmQPOLVSF1HHNerJ8YXtMN6FJLM6/WjtdLbdHJtB/TdDRSRHEaIhd64WXTx5o+gueJQ2suHcqfjOZWugaWRiZXZVqW0Kh0qmdOQfc06xl5n0Ze2zm3LOsLsnwzTYBMTnQg7GfYiOz1EMBzsNJ+N96iPXFOoxBoecr0tvF1mDqHTb1C5l/JloJ4Kayd0TRX8kJgAI2fn7844EfIcOD4MF6RXMIe4VryPo47AAC4M4gDJ2sGXCD4BDcwbrL4jhnrry3UbOZrt7R5wSdbhzqheGMYA5a2gdAWDNE2VAUpkpEca11Buzac9OTjV4bK5YGOCVRfh+YMSFiRB7jLgnMzJg78Q9wXf0VI1nylTyyMOm4eeMhM2A1g832OroVcxOcWwpbBHuKgw9GejAd4Ld4UJbqxmMgFiLVtgD7I8O5uCg+suzI2UwWwQpWwom7wFWbtmmcp41Jkwiyc+etU1I4cK1m/PK7qxbaG6JDKoLqWdy78hRppEMdugJaKZryyxSjJnsnAx2Sc0DixJdavhr0LgDvqs+m72V4MfCPeGhRgBhBVwF5FozzTc1ZAw3eGfcxf5Z7lfwVyg1Mv2GDfTJksRroG4MipFHbGduN1mRnAGY5L6IJvtyOu9QiwKpiMPJxaT/REy2jubzXwXUR4PgUfIxifykuH6G2POfOYja9hSTNBDqCkoS84tNaYvGZwjxPdOEiFF15IAP8Mddz9cnF7Uft1s8HBYK+hcaSo/c15iqWBJIY4ateDS8dMl2o7JwFRoXE52YfthliIMSYxmjLuFUGK6l5oKGUUiRxQSPcPLTWcMI0hLOREYQLMYMUbrprNa/RfPNBA3Ujebcteyx+X0omApEUVJaR2G662fTYMMUnDeDIhw6S1rG0I7FADayOC119FMLDSm0MUx/6iYsoilgrs9nv7f3t1sgnlBsOYxx6ZyJIEB3mutvftuq4LsRBowCCSe4k2ntbgS4dF57LNCDBrQyPbJ2bjIlsbuPRgcxgyiZDEq6EabspPJeOeYTph+Fc6/pwhiPpJvzxmA9EExecbmB1vIdcF6znjTTSPOB/T+FxwKlLApP6zzqkz46su8am0tsE06UMY1yaHcqVQ3RGWGKwDP87Zk1x8R60uUPf6NLUuv/+fv/1RctheJzueq37aqP+6Lvc6E/fiT681bojdiQH19scPH6+no4L4ZBEo3KuW50apm2hnPYiPFMkuuHavFl3zG7y1L98no3YJOgBykSo+5huxw0A4bJGLd4T1SFutvDjr18l0sNzU+6MVWHzsbkEU1BVltb9JxPur/eNWEMgNFNAhKY2z0WpBp6Di6cNVz7ingQKCZhnMAhUkPpyUrdFg640cU2iBwrGydEUDgf1Aj6TQ8BpQdBLww88NK45HCjs4MalzfUYybzIGeYMZkWgr1/vA+alchYC/MnWAkuKaHb8O+gE2ZY76M8ZY5FcVW6YIRegyFC0GIoFsNZ1fb7fG6Qyy11PANRDSCJdb3rVHOAMhHb1aTod9Gjxc8A9LpUgA4Ekdf6/nbXE2HVl4vzM2cAnmTR06lWnRE0nHqiVTWNY2scR8GShaU29/QQOtVhpnO+ot3izKDpJDQ6tQEOuVOP7aqRKXzhWbD+6qdK+Tbr7YYbJ4Ytg+6v3/Tlh9YmQRWreBk02vSLCCBYEbPqJtftNpmSWLf8rFq3/q60gkZbaxs/HMfw+jq42YMuSIbqOPSChb7PPP1gftx+efVl0i+rvo+FJqdkM+2ona8GzwMXb9OJYYAY3Mw04va6Ba3aEx7AsqpQvY46MSmmXhoDNeUT8vmx2odil7w8a/zTL+FEbPiURiPMJFh3oO/QXAGrrr99UTLcNLwzo2B4EUU34DpTtE+HunIfDWTmbaHal1ylzRSwh544Twh95mK1ozB3ouPNI7eXwgmbeDTPcFGzSnXGJf3QOuEWveuOWVFTOSvt2/cJ7xEXfIbsuC62XTdhWU8GIEYcpNhBeWftcxfcVBdMEJjUUVjknsKeiEzCoIvTb53UAPrg5piTa4eR5Kq0OKmsaSrYw5g38NzR7oebIVpcwNFpJFbBxFMXHmnBGgojJCY7gBe80wAeoZszSdvUI/Uont2E7P2738eAkYodyWEwQEEMEwo+m5nzritCi8XEllthtBYdOhzoe/gtZOloGjHFJ1pqmBFoqZnoUnzlGIusk5hTQo+2WyLTSiip3L9pYfqV9eIU/ZjuUDxmZI1ScA3WunO+GBRK+PNDGOUYX8VJkkJ0NVWVac4DRy8D3MgUwvnQtF7MavgtZasCszjezV6JEyBMdIj92JT0vbby4kkiuiTOIqhfxE1QLANOUCyHJpj6IzRFdnQHiN7DyMM4yDSotfY8il0Is5i/YYrEfZfjLs85Wl5Vm1HCmmUSgzvqpifuC39umA2JgU0iVgCUuyniBzgvEnpiaHa80+JsxkZZ8YAGrV3IIWwxkaCn3hz1kywfPq+HLmJGqvaiAY+ABJZWYpA+I5LFelZosIUdu1kb5c66wywQPBkdXqEHNYOjmzgbIq7IYIQbm8xNHkW9AU1PmymkpUuCkdKmG2vb9Pc6sikBRlbieVzaxNSGaDnfCZtKT3Or0ElTm2w3pcXFDb7jl5hCJrwvDJP4z7ley4vOM47krEnW8P9L1Zs0SZZn133H/c3PhxhyqKruBmBNUCJFbrTQViuZaaXvq41MRi21kYwyIyUQJNgAqhtVlRkZg7u/eZD9zn1RABqGqSozwv29/3DvuWdAZ809FsV5yyDGmZM0TrPXLNnVGO8wcaf5M/5LbQijZ2jNGsNAZrSWFeMU9lsRBkGmlTL9jWbA8U/WqwYgDLBro7AdQD+ur6kp7lzmGPBYr+n1WRvQS/tbgDU4lTMVtWMpDRbvOpxwWRyWCdBREmsSbZPXEP/QKYV4G+xTg1U2q2OKiFcIz8yN/yZl26jHnl+b3ceHCNaikxgdy5VaazvPbeQR0gDx8wFVzDCKaWvMy8IUhsk47xC2EXEd+6RyLc869T+rM2vsMWtjqmsNn6UTURNyNrhXcLcLkIBsBgCUtmFQendy/X27RQM5G4BODQS5KeswUouYFc4a1p2N8xxPxOfnMw/OSsawyJN6mCmAI0hf0BBaU72ZilGPF9yEeKcEc8/7GoBko+/Ge8MgrtZubINaClvFSQ6xpqjXDXq50UOqB7195z6LosRXos2R0FPTekD3pSkO2jCgQ0xp7fr560DRJjzOUwe42AZRdVmZwkpzsSnPohPdRsrbUCIGXdt40u6hmybSU7Lt//+neZA25UiJj8AOPsa2e+yducxoKIvSk0hePNomkMKEKQAP3xEJBDdHk3K9Xl0wl4xbOSxxeWSBo43iFWwiY0SxocGMhUXcRrzXEPPnNYhnrpFmxKhmHNZMLSKvUrpcLs4842CDYsuLhsqYpaXF3+SyeLG4MEX4ymdFv5kZybEzJ3RFDpATWTirdSFMWHg+NBnOmGSiaFFqCLd9U9i1MppyZzmC2FhjshXXWwNp9zMXyUFpYuMbmeDcNic7IlacBcYEE4fLbrAGCc6/efnWlnqr+jL7VGFrTlG7ipQO9IjVbthoupPzoQjxvXXbpVvWaikOZiYFqd5eoYpG0DobjB3cXqKstyUx07FNzwmd0FEiXFgp+ghAAZBfEMrYNCDs/OXLfNCAK5dPwAjrdb4n39+5OZvRRooZBMVdcNK7t6uGHneq1LpEkHEKXBy2KMRO2PDvR/3lb+71N19azU2rxBQLpsg7/VBN+ny303O7qOn2+sNF+i83mdrEQeSEMbsQ03iFXrGoa52rwhSR7vUqgfazUdGv7VMdq1SH+4O++833+tsff9bXp6uGbtI6thY0+xBgAkODXGJoAyWLn000xU7dDQSTZxwFLrRvDu2srJ0NVu0T1R/vVCD8/vbNKPMNipkpRvj2WT1mvW1nx4AoyrM11cEREkyB4h2OWaHWufBRAJGJSEvBdICoDtBfaGOsX/QNpvcR6E1xD3K8BfmSI0i4cceeyJgQs2c4OJlScFLnQUvEioeGkDXKZNpTgrCUhrITzqGRxYeRlN2abRUZmgXMjNBn0jDbtsBW51lEfrAmUXLsyOji8gh6SF2yN5jidLo7pp58Ovc5r/R0ifxEzJM+P+ZqG9Y6coFEJU6PmyU20zlTyw53qk1fho4fwMk030y3pmjPcVVN4kJkDRj0oaTGFCShsMqt/ZzXQ9ikl7X63UE/PBzsKNz0ABuYoPR6/vLkYpWm/f5Q6FBAg2PwGjR7G88kiTMXiQnhua27o16gljsHYzau1g80nuh/Zo3NYMfAHkOTDrpQZ1fObkj07W2nnuy9Qeq6RBc7o9JwUBCwFntrmyK8kZicABcoydh7YQwS1vY5MQZ5OHPzz64thhoUP2HONieZ0rrW/XcPevrrv7MGl8y0jDxWk6QAEAASkD+QRQeyXXjNVKwWCmQKN+JkiGzxHZHaTZpju3KOY9AazSJiUkwxlOKkF6AFpl/QoymSw/maWw5N4043JoU5e3SnjEgqEHRim8iGnczkW5oAACAASURBVFIXreSctpz7nNtMqjDkwFRpGNTT2RgU5NIufKZiOEW8BsNzdEZMgmy44LuEy5oCGGocrpIxccyqTf+pREX6DgRGnIQNLYrCmb7ZyrTQNg7hFroyKd5MJThiq5P2wzet6RlPwnB3tKtjuE1ax8upMTXqdVZ5Okq3b5rsPpipvTHdZRaR6K2lB6CANL/aAOXQcm/Evc+zsr6RJ85eDwTUxZpjTGgofZ6Gyx+FD6wXJsVQ+gd+Nmd/N2mAoeIgzAiWT8YmaHb70ned3bFpVFwAoO3nJOY7pZHpOlxcGJtp5qlSqTwr1b21ujEptZthWOLz3InPsEESTYILee6icCmM+AoKTNgGUb84k7NKff8nBHdz11IMZ0wiS404l8+8t432F857zoyrU/TCVIPQHXk+NK4BdFOLENEE/X3YBw21omknCsWFNvmZ8ACYskGpY4oz6XgIOmuekQfYG2jg/mp1UDpj0CMDYNA6MQZx7Ikj0LKIP8MohqLSdp8R+VXm3Bdt5IYCOgGy4FiLYyrsJH5OwTQw9dQKvhBTsLbH3AZTKP49dyjARnggsP+YWkH/vvWhG8RYxk4QaM8yGo80Yi6ciR3v11mZMxMg3IyDMgrVxG7ATGtTXP3Zc5w7kS3KvU2sl3VvnInQPKFEYhZn5kVoxDxrw6jNJPJgjvj0Jk/XfIBwu+d9AbBzrwFe72yON9mIhxqtGSPQ3UwyAIUJlgq03ZA02TGdmoIzyJOCNCI7bCZGl039GO7E1KVMWsm55bnavA3gwayGADv4PCVsABtOsq/D6RjqKGcy55YHKq4ZuSsjiohm1PIyerEWk7MArnn/1Oj4GQCiOkeRIccmxeLspnzLxJnKZ94aNhooYsQ4361BjBgRZ/pSo7NYmUASz8fnZDIKuwOqEA1dXpjSbidaP/0w6YIpwTcPk5Bo1jkv2Cf8XN4BjaR7L/42H7yolUxkjaPbDd9U65idPxp/mGYKqijTWWvWt0kvbC1+Eo7cC/2KmSThcYKxGWADwyBHe/AgGCzhN4Bpou/BJbxdDEoA4rBf4WHwz4PKnlDHor1m7hWxDdGUGh+PHsHZmZgtUrzTz8Dq3EyTfEZZd4tOuvCAiF4qgDYYCuF3wJdmNRgcNZss7kz/Ljtfx0TclFlP+Dc9L4wR77UA+ndVVa8O+uUBeny2PXFfc86aiKmAXenMZ93EmQGr/tOJ4zv11Wxmwp1B921os/VH5FWVWThsFaXFw1xYuApal+EfDxc5JmQcgCDa5r1TkDLB4OGYHMykiQfNZRSZOfwZLmPrZch4IWSZy4UuHAoa+qZtGothDXQ/NigXDdQ8rI6JcIBq47neggtr5bE/mWk8o5QNxGiX0bxpqUHbAJFA3OpnQmPJxmDi+o5mcwgb0YqgTuf/2Bwi6KemCXtySgG6LUxr18I1FhqI/872MI0wgJp4XVEUB42E0T8FlJt6zfrNb//MlMf/+l/+szp0FGxynutGHWUzstzRQDJiP5c0wfEebFSwDDZ0OB2gsoxqcXDkojelaMW3RmMbLm40QWk6qz7e6XA86Onnb8p3OPn9Gi0aiC9IHpHH6aSyZKq86lhnOqDZmVc7DVK4cEh2SWlq6/O3r0bDqgITEA5bYh9A221JpGUtPHLou9D2YE+Pm9xljUOc9fjmoPTUOW+HZbS5Devx6TXmuDQ3h3LSW7/qMVv1eJbRRBCyv31N9Idbqhdr6KDrlJvtcxgMWOPCxN0XHFpY3L+gR3IJQGmhKd+rONf69PlRb29Xaz06itLLzfbaOHS1GGPAZ88Lu8qiZSkPJ/3+853+0//3V6HDo7gdJwcXm8Z8vHOTR9MNDTNtrko7aHY4xuH+FRTbCS2RaaYsgb0ag0SheYAeB1WwW8uwi0ars2U0BTMIDQ9IGYuXy58GbnaR+q7BpajjgC3WJuI8Nsdlfg60PExxKJiMrhqFjb1EUQT1FVCon6BPhnCfy56CjWatBx63ZTrAR2S78dXRprEpWE9QaSg+UZOhC+KcZLqH5sTCdkmfsjms+wEsRDYjReLirDOou+c60ePHg748o/tbdFenXpsGd/jOdmqN+BK0zON6CNv3DKpp6AyXgUgVGmUaGmhDodXzBGMZlFXoJI42jkJThQg+T+4iq0mDJwtcdDhkfrx/lLqf1LStTudKS/OmjIu2G/XTl2e7650PGBssnkKxBvxTMKuar2FgA6Utv9e3F6bYILEobhNd31gP0CwTvXzpnDuZpJy30Io6nzm3cdHzUBio6KCfj6kLkttYORvXDZOpOiCuXFT7ANLIWFz2Oh5TTzOpMD3Ndn4hdwLvD6or5zpnBOcmRzcFQGCkwqLfDt3hcuc1Y0dR1sVex6pXP4ZbbpnZj09l5RPR5yo0LairNP70YgUZhtbHVn5nxY5MUO4A9Jw8h/iDNC65EhtnENlhu1fMr6itk8IFdHsN9gz3Ao2RJ7QL9wyNPTFThDdj8ID5SmbXwQ7WhSUIlKGc5eGuTQPOZwZEIEeOhh4mCXcSEwIKRuiqwFbMAsoUQIIikCYpsU6N+5LGw7IIVK9Vbe0jmZELk4biwcWXaes2oupCQ1/dWW+Keyl3mk1gSG4YKbqJmEpMD6YpHIs7VcdK09uT6Ze7NVOHeRfg1IibMe82cvq8Dzqomq2mPU0L06jeDTOSkXUOTRJsDNauMVTeK829DX/CZXlLdfOkkow7Z59CS3XRy7qfNG9AMyAA+PrcTZ7oWUrhZwymj4ET1/Ned0BLZEJa6x1A1nq8U3k46Prlm2NWaJRwyLXjfAqoFgylQGlxHsWEJfJtmVZx/3L/uzanqUxxN0dTu02aMF6CmsYpVEQ+KQ0OWX0clDwXgHUkGI8F1M6QeXAXQwmEIswagbEDfZXJ+J5YBkzwOH+oVfAdoG+zq2fkghLhwi/IYQOwJ3GjZDK1D7Bw2NUGIJhwUndAT7VumTMRsCwv9PxyNaW6JnbA4BDZdYUplaHqiiGCG0gmuCMUfgrXRWWOtpF7OmhzNClQYwcohtYnYshED0jOJoVvTKXace8JN1pS3Er5Yg5fT3ErxkgMrea7Yzn/NxRpTLAAfpiuIFuY3QiSJwtoSU5w1KZ8fyKJMBniLA85Ai69TGTGJRq74DEMWiYMXDAf2ULfqZ/QKZtNs+UkTpMpuZwD7HGostAD5rE3QwD9G+7iljhxv1I/WEdMI7/Vx9Yr87kAfMJoxuYBDEQo1/FjYAQMmNyT6xy0VoB3TwWhX1uSxVQMBk7EJflgdWwEF9+omfgJ17ODmX/+CsifcphJnIMRFWfVMT4hmLDQLABs2jUUCuhGsTc4u5m9JEx9YQAN6qibSQTwfk9NqbXcBCaJXfYBthfvZxiH7EXqAZpHzjTfIG5wA/h4d2kxA3Gb9rtKAMSzAQ0MC+4U5Hhh+jLiYO5+jboDgJz3w36a3Ay7MQdEorECHTUgGvILgEtQZtOnPaBJTff0YAcX1S2OxovfUTPU6XZJC1Ms7jNAQDvkBmDOe4zBDRNS3k3UUzxp6KamI5u6G2kQNiNzY8u+wlEggDnchxnYs489VTXosU0ruaqcdoGDbhp/Jn575ORuk0wo4dSkjuoI4xolZj+O2pNNvP05t2409fRXIaSMsw6cganu4XBarcnjYtsmjP+sKXxvHmPWFTq7Tej5TzM8OEA8Xt8cWPkZ6ArcQEKZc5yEZ83+wgnaHRvaYO4RRaHpsy5owq7fl/3mCsuDhx5ipKEsHFfR3252kOLngmDRAPPoQHCZM1FhWiTrjgi9TNByvZ/ornmCNJwbF5kJJ70AgbboqNAxcQiEEyB8a6TOUFsLVUWh9nYLbaSpqxHQaYrVhqKCsO9LCtSdRihmiOOhuGx6RdNOmcxYdAzlNoqgmBwHggGNFkdEAleZ6GIqxHPmJTIxAOn3hMUNZVgH43LGBj/dVfqf/uf/Rd9eX/R//Lv/LXQQNLQsBlBXnKbYXEniGAu0MCeKZRwkcWtLRk0UjYTA31fajVc3oM9oXdJCx/tHPT3/UeppLnlwg6Zs1f251uM9E4mdzvVmmoIQfkRfgfkJ1IhZty4QRZ7vb79/MALedpmu3c629Su89rVXWd7p27dn64sfP3zSdWr1fBnUd4vKNIJhQZtu014/fVv03aeDyiwCni/DqoYNUZzsAFu8vtpp1ihP06jF0UKzHvK9jsmgjw97/c210NNLp+/qVI/HAE4wNHlBm7bu9HVM9Lc0WtYpUgCGCxkITpUHjZgmlzWBKQq881POhZxrsFYsDKaApkF8Gzj2NPR5qR0W5bbAD+towIj6dKe7YnLDYB2QxeTYqGJ8s9danowQLy0KK66eWOfYiuNXxD7KoHtzwfkiGG0+AIqL7yXrDGSaSbkPY8xfWAZjZ0oNawYkj1qkbxtNxdGUb838NGjfk63lDfwE1hf/3nl9PGum6QA0FMox/QbB50/PUKnsKklBH1psh39jl75PlBPBA8DlAjec5vYp9tS9MrRpdlTLwg4dsw/T1KK5tgstqOs0qqUo3Of6nHeqMQ5xU0KjXuqYYSw0qKz2OqSpylOplyvN8aAHtI6mvBYGJcgmzdJRQ59pV50dabLfd2YngMxl9UeNw7NNhnD7m9dUZUkwMQVWrwM6Y1XhvDk3zoYEODgc76y7wTqeWI4xIQ+LEPvRNDIo4mVN7tnkywVEsLu8SenZTohdC22WwRO5lvfqGiI0GmfalmUtlau+vZJzh9PsouJUq2+hcDdqOqjag7rbYB04vNsOPcfA9L3VtYPKn+hthFaYqKh3ajDL6XgeTMygCQ6+rJj4QDICFIAuc6o5+zmvIgC7T9kPnUo4vRPB3Vi3U5NzzrFuKDjQz0H9ivgEcl5ngsChT+JxMiUOqy6XxpPhPXTf/aJjOqs6QoWl1Qr0uMBZhDFlQmwHoey9xuKj338xv6gf2KNMisL4BNAHWjZ3E2DC1JG1tdP1Bj03CtMGG5YWqh8RMuQOj+HQWBIZ09rFDoALlDlcGJlcRkh8pEFsOYDQmI0wI/EImhOfjzum8nOgYKFo7czyYHK6n28q9wclOdrCVQWTXKdAkA1amopH8WeJy47pUEwQXXkkMCFwAKWdAlAKl2Q+TprXWser9yrVCdMDaK3ciZhKzF2rPj2YNQIgh0YVsCAGZ7luznokhglWCGYtuTqmF1ZWJTaxwqiERqyZKYWglMqTPpqeMHyImDSmb3xvgtxpemwf5KI8mnXuYp6hmwIKBQzanA+NBvIfnTMN0NJzGNelDgia2ZFJLmcjToWwOaC+Z4WcuLKZmtHEMqGwhT3mVDReHIncsQmgMi+ZQpC92JvO7TBw3rllGKun7ZhjoH1DN2swBJI1mjL7LcSfp055d3rEr+C7tNcIMLbgMg6rAy2gnfc9daAxBLwo0szvm2k55yCFoItz3+myU/ouQ3deuPmiEL8/kjfMWS030dQOrAtACppK2BTkrwLWnOtaWXLVy+tkwySiwExrcywT9UFE6phpaxYWLVepAeMr1obD5jdJFPcDUhcaY2O+1BAArUNMLA2OQ8tl0klxih9D7gk2lFgKZBgCPiygEy5kJmae/NdqbXq35AdHcPBsodrRdF9UkpipArfbAlAophlMWHmXnFM0E+Am3Jx2GuedOdg+coaJrMCEaMCAahfgKbRhmiS00va+cOYhez0y1ckctgkVTcgknQsaVRmcDh+KYAFQs+L0iXGJ879LnjG6WgzFGDYAiXAPBHNE++OmmyMiJcBT7gnufd+d0NKRFznjNiQsrA1isOxcyhGzW1XOnNNofMkRxMiSM5UzIRILOFuu5IozZOHvQuE2YEAkRKICORD1OSCB+9ze00XMkGi0Fr6/WSh4G3B2F5pWKCytKcfkvVIjbD2M14mVTXg9mO4dABlPiibLtTQT+LnVkB91tx8MXtHoLyU64p01ztTD0FADHo50Bk8GYVUZVRwdeYcBUuR8cn8gK6A+CIfatG+14PnB5NjTQdiRTB/5npwHAQQZYNgiUJj2mbXpKLaoO8wWM2gcsTw2wWTf4vhsh19vkPAvMWsyBmJMYyPPkufuaY4bVJsDWUsqAwA2tzHOEHWinVtxjQXwTCOyDdGXG1ykPsRq8X0KfKBjXXjSbTNItjGfhdpp0Z78acMn0GnZU1wVHt/9OhgAwNjlebnantUrGtT6H11Y/XG3hpC38G6WY/+5jXIR/yy0eb86LNogIazsMdIxR9sAY+gAeMk4ctGMgEiPt5vKqnDgLJz5MJnZqJzLopJcP160p/p06CC9UFmuNolgckGThZ4Q2gWFJnmBUMd4uBbNu2tmxM1BBeqJ0xYi8uC+0/T5uuIwoIHihaWrc7wiMxFN06gZGl2emUYHtZYmLAI2afBSL0zG1XTyZAPyl70GoPeBPDetAW0Oi9CaAkSiv2LzQpNalBZQX0dPTk2hcLMY+jTn92Fyg1Ot7ZSj4QTB8JA/Rdsn07fuzkcd7j/o9dur2tubKVJkMr3ebnEx43Jo05TIuvqIiReua4TV1whub/4Otp+nkBil+5oEnELV6aDvf/eD/sN/+PduHLmsuStwivyABpBLbxj1+eFoq2soeEykoQaXPuAio+3DRwJpF5unMHH88tQ6h5JLpbk2ph7lZar6/Fmfvzvrl+c/aFke9OPPoVH4/CHV888X1Weax1E/PodrIP/1sYAq8ibynikGXsZU63UwfbVE2zHIzTDv4M9Ps451oIf/90+geGhcAnWtd4uOdUQJVMlOf/2y11/fMu3oqBCr25YeWVTpTC0udQLdPTFzgHmix/uYCLw8dc7UYoKQHwtde3IDgWS49HeqmQxmqdpLZAUaqeS5LphF0FSDqiaaU4xACEiHApLphgZ0goYLMpXaBbih0AP5lXROFlUllvp73dqr7sjonOSsPUC4Tw93+tNTG8ZICY58mdauUzM1oY/YJp/W0hS1qelMR0fMVroxgtqhDtqenElJFDTU7qa64JQDyMBEFqqRpcnQuWn8QOqwSooLmIaUtclOTKBOLpnpmoS8cw40Ew3k7IwjU4UwGci4zPiuqxq0dHSuZLXRxFMUzosLUtwXf6jIuUIzKJV3Rw1do/ty0YdPB58F0DzJOcQkiBgInv3Hh8qZaSDARZ3qMiTeW7fnF98BWP7zbKF670vifvaqMmzXj3p5+qPuz/EeF+y864OdIHELzirMexJdrqvujkd9uKscyXLpS304giA2pv4ziYWa9+1y0OvL3+p0/1HHcqenV+lwQof5aq025jfV8V7N9U1jM+vrhekS+6DUPj+qxcmahh599Omk2xAT3tv1ZyRZ6tBBDgcNVPWAYxud5utrpkszm95j6uvN6hVHvKABhEJXlgANFDGh/zwd9lquo/83hjtZkWu2wRaU1TYaQ9aV6UiBcq5c3NZGj7ogM6KRom7ytN2Vqh0/ca114D3FGNqYrNQpDxO2qUOZBFWLySTRQBiRpQ5CxxDq2mLKE050RPakxc6ZhQA7phkOZEbiTgsdsnHh3jAVXnO7rCK3AIAau1VXVjqTF2egQu0CVDrprXuJaRggSH3SbSQrN7Q+3BUUsFDg+G6c89x/XdfYWRDNDyBHgkX7rlCezKrzyCFeOJOzSsUxt4PiAtsgL3WmOSYHkCYzOzj7L903Ee4oJh+z3wkul+xTU8UAIXYnpVDxVulAzAzFP400RWteRgE4NGqunZLizo6L2pW6Mp3rXmzMM2JtZ9p9ovGCHhJqQG0qNgAh+snuWplqBShI4brqQJiFpQhMDJieWPmAARPgT0qVQaEaDAm0ljSjFK3c5zZpg1pfopEOR2beE3q3wuh+uK663PEXh2GS+NxwjPqOBh80n0EfoG6ACPaW3ELcmUQWrDs7JNLskHXLXY7kZor4AQ8WCmezCcDTkUKpNenYuPT73GeqzZYccXA0TTVfO2G3ZNMcarwtQ6/b5apsOLeY/YPpDQY8ZA1zqgKwcBoTYF5WZGDTNGIattOAK2u16vbWOp8XYDhLkOCAMFTquk7HmvWUWItJAX8qWmt6OddcD6yDde5VmSov79R3VxvPLd1NK+ZtvB/AJdN7c2Up4E4YvRR1of5GgR4u8szxOYZPGWe89PXZ1oL+bP1t0fEc0y47kOM22dF4pQbViiI1iIfzaY/+O+Y01hLiXUGxfhuxDws9KeA09yc1RMb3TXJdO+BRCJV7NSvRVbCpqF0xLwNk5/1F/EdODUmu+HxVn9e+n5i4zQBeMJPWUVdnkabK+ovdPCFeAa47oB5X0PTk4HjH08HKcJJ9mB2lWarjOunNE76YhLlu2yhxZl9Qi+Y0YTvlzvOmVo2mHiDz46c7/e2PF/X9ZJCIZo3PCBgGqAOgCyCBDAE2A3fpuEVoOHs0I0d0b1pzBjDGHtsyPE1XZL8PjcoMz4leLTUrOr6xc/a0MVeMiWbckhNSP1RCyaZmJ6+VapIaOylUMW1kH06Ntf1Mkfe0Iw67Xz1Ywejx9gadFMALLwCmM5XUv/06QefPwj4ie3VBM1xluvv+s+7oym8XPX+7xtpIDlLTGuyJTMRFJyKqoJ6AiOOfATU232lfHbTQGyBHC/9nM1+ooJ2jSyweUgjYgBvDwqYzAC9IitgHNNU9U2eAjp1azihAEkeP8b1h3MBYrLQrc00kBcB82JIaGrN0okcKnX0MqBJAZOjX9lRBhje5vtinHokZIOmY3jOQovfKwjkWGSDvmum+KamO86M7CPOc9ykrjbl3ISZSfqHIAzhLYUcC0MIcgJEGcNh66mj2FkCK9cdMLukRg4a7K6vDagMdU0DDbOef6hvfHT6DhBsuoO59zKgIuuv7nw+H1ii0+VF5WTs+gUPPIb8WhEagN02fv5unvkFDLFKsMWRL98xCVDY4DyesmjP0e3DJocDa9ZKLOA0BqMN5OYcR6Cc6UKy4sORhlHr6+hLmNbwNLmMaJ4JAieXoRuvOLAzlRkDUDl0WBNHmDpH1xnSyIo2XkOEWm+Z5c5MNPSRTClARGgZ+t2mt1pKES1JdcYl2ti72xNZaxmi83U36z21OeM6BDBQndRA2Tmbbs4aCgiPslofEYeJq2IdSoC9GFjH7gOJjcxQog9AEMBAKR1emsDSnmLRAgfw+l44VzpRl6E4oULaiHAoAhS3P5niqHfjNJODDY63h2sbBAS20zNX3i475TqdToT//7Um3y8Vhz/WxNlp9eQtHr9M512+/O2rtG708fdW8q6xvpYlur4va5kV3h0Sq7vXz86QffvtBX55e9A+/tJ6oMXU6nHDoXXVMJv14S02R+e3dnYa20/PTHz2VskETB+uS6e0yKZs7/flxr7d50te3zQwkQSdSedr19cpkk4l1EKgEGphktr6+9bNeoUfscl8sphIjmIZWQO5cAVoeoazoXb1fltnTx6LKdLuObvwxOmJXXHp2BqVmoHrgXFcaDxzbmCZkteaOtdnHO+dgxoXu/fdZsExu6GT6S0azBe3HFtRcQriisSd2OlWljTcolA91pf7SOGOyPlea8lxN22mBmjcvqt0IHTTeWg1jpyuXWVJ5ymQDJVD0Ad0R34LPA2gAkp7qMK46FdjOc6HHmUKepqfkppuCJoaWjWITZoCxLbRSPLeMCAzcHvnLnXrQQfaBiY9MNBDp7lTucRal8MO9DAE/YAR7FqulmIyAUpuSI8KjCUJG64I5Dgy+nU73B0/v7vJej8e9jbZgSODie4PGBLWYHNEcZBUN3Wza87o7+NIsa34ne3zUBPW6IlokaJe4QAJKQD2dhqvmfrY+lnUDmgsaT+j2qT6oby9KDne6PxKzsVPbMrnD6W97Hgl27xQ/B13enrTgZkuTNKdq+oiDwdQDai0GI76apmiKcNFEN9R1ve7va08xMUa6OxMu3avrUg1QnpvGrA67kyY7PXz4Qc9Pb3p+/qLbctLrDQ3UXv2a69sLTpFRmJPhVqyjDkSJ+KwGwIoYl2INgwjOGKYXUIVvc+G1XKa93esSJAwALnaoRvDPVKyyIyOIiM2GsPYP1DIClsmyI/aFQm9vawdnr0FB4x0WSW8tI5RgcgHpZABdMHN9c2YXZzpZpWj5wjiJs45mk+J+2Q3q+8x0SDt5kgXX0JTkaqZVA4i5wVOy2syp8oQCaQY2ZE3/pt703kQDuhHorNbJcAdu78iIOZrfTEVNTh6sF5rrxaAHZrLcZWfTFmmcmCIljqjIiInB3Xc3BPW0LKzn8jRtjzFOE8DBrjaFFrp13LdEtvA4ztrNN40UnhuuzNQQl1OAJpxOLYXocHCdN4Mc0OiI8FoZl7Zxz4P4UxSQL8pmxTp/nHI1BFSTlVqkbizY6zaw6zs7hkYJgU6vdOHPmWA5zbpXfTx6OoXJEgWMJ3/rTkWa6I2/R7HlUHO0p5O1h9BuAxBlbfB1A6yw/4ApZZwrO1Vowplg7Q8arf2iuUaPmHnaxO83r2UZVcEMgqeDwyrvHD9bx0Z4lBzmSCo8PaVI5X0uGfKPMKPg2b6f10zgKXYxLLOpxgiwQXZlNByusKAx8/kdXzT5DGFKQBMO7Z0pC2cHf5gpNUBIlkQDlVU75SUg9exMaVhU1jwBWiTsUSITgsqHvjM8zhrHlB0rNMPoTymyEz//NTmYKpovrdrri6r7P1N3a/zs2PtNP6su432RzWvZnqNHbM8bzvOE68AA8roJfS3FMCOLD5/u9PbyYu2mcw9vqzoc0NFIMxEeU8tQ2N926aXxmkqyVRzrQm3IGcdk1SYr7Hb7BI60BI51QerPhC24MjTh1DREjEB5zO0ajyeAwW+f9Ts3gIYSqKX2ZDmjYx10gd5qT4H30nc0sEkT5ne36cRCa4rTLWAXzX0ZofVTbxaZDai8UoOCOYPM2zARnfjGugCg7TpPr/hu52qvh/s7/fTTN9MubZjivRE5nLis2tzJJpURZWd3VZ4LxT9nnSVWrNdch6XzxA3YlmFKLGDy4CcVJigHpwAAIABJREFUPG8ostb7wZYJoxpP103Xjkmmlf5uboLzZHo+l6Qp6gEMsVZpergnALbdgtj0ADBu0drdTPOk4bPzLKwLm8OEppM/PxRnA1cs++ruZFBpuDYeLMF4bN6umqGzY2LmgRwNdhiudWRAMYgxrZ6aezO1dEYlmlJqKrAQpE6AYwFQ0hwlPbucGLVqS9yg6SZOimfAOY40hPWcmVYfY4AtQoPvz3CJfYtnxsYCQxpi/Wx9jOkg947PM+iqMKHCgdbmf3nkS7LfAD2QM9DkTZZwsHcjPseLlxfBFD4mUj7jqQNYi9FeMDsmvihMOd+ZCnwfe4F6777TbWOyTSwZbC40k5y37v8AbEzujEgcN5ChuYv+IxrAoKqGmcv2T99JyJ7ghVGNqaGbiUsw4bZ8E9NEQRlKFXXlBtDggs0vgrbh2JCtwQKBhYON/gOqgssBFqmdIUajtf77Hvmj4QAZD2SRvELMDqCU8nlv2E0nmQ8Iu6CDJCSZrtdbmNKEXWZkvN3wdYuOHdQT1C+SwyIiIcsocPmKYRoEBQWTAxAukAGjp6aNRNFjxyQXLQhQoxj2dNa0Xy5k6LDkSLEgKDIp8ikQoxlkg3Gq00CDlFvFuDWviI5/nQ5vOZ3mJZsKErpLZ2+ZWRgNKgnAkR0IEhcvMPJhwsQGaiLrj4vktF/0Q7XowzFG2WyH6nDwRInvw+QGpiVo2Eqz0WFBPetwKDV2zWYrH0G552OpMmfCkenh852+/Hzx4v/wsdRox8fE07i6xgl2NF0tL1j8lfYgsv1i19HmdlNeocko9fe/jHr4/Flfn15U/vBvVQyN/uO//7/CSXOf6fXa6bVP9Omh0nnX6csvby624I5j31/wjHa1fnmdlPSD/uKOpMFVPz6xURObY0AJYTPhUnhgkpPsTEn9Ou30Zazs/EuRF86fUFVD82p0GkrmLnGTqJEcq50PONa+LcHBLY61OoSYWlUfyBvE3h8QIg/0e6MsrCVxJtcNCQ86smnXNgdmygeKBzDApAQQBD0wzrlMxgOF9WFuildiYySmF3lZ6IRZjpuxwr8bFG4qCqPX3lK3FgGUjkxoq4MdyHCqZR8YYTSYh+GF9JAN+nzIlZxqte2qb1/e1BHoO0PZmXQ+4W6H8cqk1zfqLeiq0DEObqJwGkNEHoq5MEOi7cCB1MZRG4WMKaJxOvYCl5YV/cHrtynWSCOy0fQAPLgzNqDLlHp/aNpWtAkhaSNahv029Y1O50JVuer+mCgvd56U1DzXCgdpJjK26nB+GVEJ9d2j9xoNSEszsq6e2O/7q1kE7cR3SFTnqU5H0NMIlWbqS2mKxpGm1HYc66K6rPXwcNZtHOxc69Bk1u6udxPFJAANE0gh/9U3N827MpxrUbVSQPqiOqrBKbq7qR/Jay3cyJlqnxyUHr/XeP1RuSfnuQv0HeZgbeOzBRlA+3qJLDc3LEdTRMnI5SJ87XO9dTBEyGFlMIEmlIJgr2OBnobmLdwk30OMD3U4dFI0c5FTLOA8quygbMc5B3UxMvmg9na4a9MIzVB4u+2OkdomzjTbu3MyEstAw4M5TAJKDzJOtij7nFB2zuqg25U1xkTQoWA+ZLqOrW3LM4oV9d4HFPy8ymUEYOuNhjM1RwJJ5qzL+XZSR/almTp0TmGIYO0ukwcmaUwmOONw+dyTw5ioc7OASdSWU+uWDJMW7r0wlGDvcg8zhSP3zpHeyc7TNFQFgLCc0xTTTo3ERh5gKCVwPbQuNtfZQEcaBT4cyP8uR1XNWRBmChRoTM2QDsbEv1OC9shMIs5MphGFjdlWgJ+5U+v8WO7K2o0ikTnrCPodBTlAXdOttsOHbZOurW7d3g19RwPTESOBHpl8PxhAfQDRprFjPMRFixcDdyIAfGTt2pGcXs1abaaqO42YEq0Y8ixKoe7b0y6AIjtPArTSQPp+Www22riOgPmAhKMggu1BcW+qbKexxUgpXEExX+N3YXSyAOjRvUyttXwl9QKmSxSL24TD8UD2TUBvxXm7NRXO6JMGZDym1+J6ilaLjFmm65h+MXEMHb0lJRgXbUwtNytQFGlEoOpRCJKBSc6lEwM4U9A4QtscTW/HEbOu4pu6wR86VYfKEhocp9FyAtYRKMM+fjgddchmdWhiadIP6OeOYW7iRN6dARwadJwlybIONRA3QujWafDwF8AxtT6QqxjO/pzZXUe9CI1xNcOJ982ZbHmEO7dSu6U3iN1DTbN77F7jACCZu3i3BwRB8Z1Vox5ScCEybWP6Ntp1n6bQlbXGfapuV/g8RGfJlB56JO+72eFaflNOvjMMBQpk9iaDjPToKT/TvIi9wLgJkCc0pExgGV6Qsd1jDmZTHu7bRPlmKjcwdVqaiD+gefVkgwY4gM6RSe/mM8EEksbBIAzOss5NRBNLdEZQJL2soSOjp0bnne/D8T6mOGEshSZ1N/sZ0vRyfhODZf3h0GpETmF9abAMD0wfIbjBFuGoITGgdcCQhx37nnQEjxzdKL3TKm0PY3p87sgJMhKZ4K0A5/44NOkwiWJAxEY0Sxv2MSABd7G/O+9/p4RayU1TOG0zpefn0ODYHXTvgGPla6txn+twJnZMuj5xXi1KD6XmFjZRSHdYF7AUbcKDtMhKmmD7WfPMfWPWQ7jYYuDGucLgwoaY9D0Jg6zVDSTrIFxqMZiZLS3JOQdc55OduwHXG4BJ5A2urjAWzUQglgVJBtRYHibnCUOi4k5pf3FvYY3n5ntic2p/E2p5O1S4z7HS1NIHOnkASfuoRlXP55sG360TDSJU1litloswoebcBTy3ERaMJsvsWO9wxUKEy3Q/eMQYWu2UlDBwMDoiKiT2m6fdm7zO1Fo3kH5Z8G/DfCBmjaHf+PU/loJtGRURIRpfavszPLB351BzZflBWeqga1AyfhnTAjptZxSRuwSNxgOU4NbWJS8JBIDGjctkitDkzQLb5rPWBcZlgUDZpiw8Ln80kGROf7rsyKK0QQWUkw5uddAJHTpMl+6unL0d9tl2qOIZOJMGd1g0CDFZ6Qk4bbvQU3gx4XrqDjWc14yqYtkPMha6QhosDiYKdy4Wo6x8RmgHLn6DisHnsmDYF9LmWOsXGVrI+P4R3OqXFuyHaDAtNA79qN+brXjDbIQGnWI4ntCmRQR9sJFFGhclh5ZmPWap/uw+1/cPTM96F1PWezpnDmoekzOaSjq/R/30zESFYG/e+6yHOtNDOSuvjjoWs+7uc9VlxJ88vYB6z3q43+naYfGeqsp36qFfYXxCJtThTk8vz7aVX+ZS7e1VRH9yU2HU08+EFEu3PpdOv9Py+lU//t0flZWJPh8zfet2+s8/3vTxWOhDOevbt8YXlbVJu1H3Va6m3+mPt0QQFf/s3Omcpvry1Cgrd2rWXL9AmdkfNPWTPiSNDhi5ran+6jrr6xo21zR95rdv2o7QHBHrEE05Idx2MjR5Rnq8q30QWCyfp2quk90bw62WXCHomkc99Z3dU0HEyQ2kubI7JgUz63VadLirXAB1HZMLTDcoNAJh57A8LLM+1nu13axX9pARQhpOKKmByOXZrPOhcrPcd6uWvnN2FEWZdWi2tVx0pKCArtiHk5s/w3BTn+TeP/AMv6tX/f7PoKfUnnS/fG30dOHz4Dy3dwN5qEH3Vz1/i7OEv8qEguMXMx9oONYxoDViL2NdzpQRsIZznWLeDmYhnbFhFGoVLjcLAEKTndIMb+64ULTCpSw01BzQOF768nBg8840Hc6iAg3HKejqOBUej4VBgoOde8O9l8iN25J74om5U3G8c0FfVpVuXa/rW2eE8Jh1Ot4neruxZ0Yd8kXf//CoGTdQM2opEBDZN6pPZ61rpXzfGhUlz0zTzc7TFNGO4igqmyXts1r7Fe1Ip6Lm511C1zsvpg4H4rzoqUErzdUz2SBHxYPpRvn+SclcWX84tC86HgGPiPcZlNf31meP7UVN86YU/SOMDM7hKdX1FlrpbB7cGEH7s78N+sU54kxwn60xr1kPShbitNFZko8Fa6J0oagd6G6ufE1V1Zx7YdqBGQvN7GjNT7gv2mV7hjmAgUNuOj7DaM4tNFIg27j7siIcJg8qy4GVgprm1o3HOw6HRRBiT+J20Inu9fynv9Y6NH7uLl6c3UzMSK6pvartiXHYMtZoIJeYkNBwdPDh3XRhoBTr2RoiQqIxreLfcaKh43OeKVRwgAsoZVEk+l5iygrjxmDv6lzhBBOIiSgS6FOw3yj4oNtzrkBfxOxt9tQWF0fHIBD2nWSquEeIorJZFwAljITIbRT0rpVsvTjzaQi5+zCdoO3Hhj8Zb/5nMAiMLPMtTBU9aDdT6NDAIbHAFTVRS0bmjJkMCgaoYGHiBgWVyTzuw8RYDM+vGsi5g14mXDGhHlJ6ZfHznfPIHcB/BVsnQr0xwus9oQyDvDAXiRzZyFjrqKd4vzjPMKOwGU8Yc0DbtKaShu49RH47q2lmoHjRIHb8vB2U107NtdVgOistGfdkUDHtDm61Qhjn4cYIYIWcxbUCRSKr0U7jAXIR6o5GEcq/Kb2wiFZMT8IKH/dfwFluZhgxLGdPBqzRwmAOqjj1D1FLlaOJ6j1mZNHo+NxiAkNTsB+tX6vy1YY1PC+8wSgkU3wooMO+T0ihwBKGDrI3XoMhwlnDv4cxBnCE4yzn5YzpHs6svQgquWGylR0dfcMZD20VbTSNJ88Sxgifh7PVbG0opTTPGHzZ1IaJNHS5CLQnVsCsGtYoLrrIJ2xKNNtIz5In1hoM0Zn7DuOd2f4AW//vusAZiuacYlhHW+8TKMy9cLf0YCMiXTBmgyJqd/PiYEMSQc/FARZNLPZZUFJ9z3OOjI5g8s9mK/E+3AAv6s12gU6fmk2C3Br2Cs0gd9KykKkbtRs6MpuGYabqfxYOoDxHeyg4Job3vyit0QuiAYc1hVEU+z0GIQZOrTElv/TdNdPkXj0cMzutM3lFx8ZzRu4SF2848tPU7vm7xhAJdOIzTarJSZxG3WZ06qWp9bAz/Jw84WJyyv/KrH/mJsURnMsAiQmvMB2iiRtxjMb7hFgpO7qy5gAWjjYOJFrKkjfoqsPFZ5YjdTZZF2eNNdxb9jpeJAx/7HRqxg5ZxETqRfSWawM2qMWVMSm10Uss7n9k+dn9PdINaPgB/pwza53pdpbjxQCDYFk8MOEz8L4x6IP+Sib4fHs1SAWgbNdi1+R8/jCsoVXcTJS9RzgWBhxXAQd4r3hhcBd2ZMXmmq6kDMSU17U7a5GhGT0KwCrPkEmnDeSMIlrn61oC4NGTbEDQACOCe5EYIGByDjWaO8JySQALTyvDoGeX50oAIwA5HfOBjCN8FhiScaZzSSEh8bTbKGMAF9Z8FlW5Yg4QzRkNZLSP753kxpbYkiM3eqtNdMIpyZq8LbPQBjubI180jND2EJfG5U8jya+GsoOuBzdWG8ug/8OBzHqN2GymAxCiznSk5yFuTem6uilF1MrBxp8zguA8xrD85/INF+TUKDwN3vOXL+G+leLyx1+LSaGzzmyVzT9EiGyXHP886xQpRuGNDwhJoyml2C2LMlATB/LO6hjtm1kSql0mikxFoWSxAD3GduwFk9fABinY3bDaZILpJMJ9qK9cixS/IPxBhc39+8JyPK5L9FiJaWmh5Q0NJi8b9IAMQQpBmtYYL4djrrN3mMA6gsJ+7s4Mesj2+vMPhX5zhzYRSsygt2bRlQuuSFTZ1W3U6fO9uvGgL683tX2jH374XnflQdfXZ0/t7s+VtQanu1wfzjTP0tMrLraLPt6VfudvhKB7/oIGE61Npvp00LenZw1trrcmtFfNddDxXOjCVMzBQaD4R0+ohstV1xvi+VUPd5X+9G3W26XTfVWY/smldj4Ewu9I34XsUOnbkKlMJn0+pUq7UdV6VZmXagnCnjNd50SXt1Y/FByqO/3dNdFf9QATMZmkKUQ8zAEPxevdnQ+zDUog3A9tfT8PSvtROTpU/G48K5KWZlK1p7lZtRaEuEJBicObz20KaMalOdg1kAYSpJ3p0IfvvtcjBi8vL2pvrWo0WqbyorfZ6aRG3z+AGi16vXGoJjo/HDU2vcr94MB0Rtv3xzs72NGE9FiLa6+n58ZFLQ0zKNP5AA2vx1EqCh2mpXMvYuehHIF00qz+9ve1g6+xUR/7nf7mTwA0hHhjyJSYsuisQ981TJ/CeAOqGiYPbN0WS3/7nIAYZG72Im5qVDI1SplK202VFiNMAzgpYBpA14W6CPWIvURxC+3LqF0SdHNERtd97XPlg/OPNmDHVPxV1alSUSwqCiav0GAAK9AZZ0aSqwI6UmUa8bEqlFjLm6k6lDZ3+uu/b5XlRxXpTf/2L8+6tonyHAfPRnf3qR7qBxcbxApxNiCH9KS1DMMrqGq4G96R0Yj4fd2pa550vmOfUsCHq9vLddTHxzs3lxx9l7dnu17iOHtrJr00o3bZovuq1vNzrxZtI8XHkulw/Kx5fbVz9fnITAH7dmlXnDWPNw2XNyUESOfQWWe/Q2hMw4DrHzTh3o3b0IVeCaocToDEAaQZ+zVTlZ6U7m/WXeHq2fJyR8CKiKKxgdPMpALQjMgWwCSCinsHiuPwqqX180VnmeAGy+TSLXLmogkAByMVy7qcywVYiOyBc6pWVc82O+LSZLJZ2ga+1Lo/Kz3/YNpi37xp+OW/ann+oxkC47DXZSVuBaAKSmimhvXKSgWMafdaic1IM12eb8EqmEc942S7r9yk5EsfcRlJJZQjbmxo0LjrOL9sVhLPLiapTKXSoNxSHOZ7A1owcDh7KatLEGymNrtBFaHbkWFg+jXvGX0w9N6YtrPemRoygc/VL72OLh6ZTHP8Q588GiQFVcdahLvERa0ARpioQ4/nTIuJv50u573SgskP1FTo8DT2fOhZcwuFLvEZ1nWtEn7vlKq5QS2XqvOjXr5+Cddbs3iCjklhD32cMyCM4pBoYKhDXcG0iglgJY2AC2F45vxa/1my3lZT3KDZ0qBDt09w70ayweEyYsYUU29HPnGHAaCxjsn+dPj7qDWr9P1vflDz9asurIkpteEK9P/UGZNGFmy37/goxwFE48P/w0QEsAOGBs140NFgo9hZLRhB2wTBlLh9atOkyKZlgoJWi0xdUkfI3yQflyYZwxKm8DTpixk/6VqYWhg5m9BXKTRXG4Nh4vN42Kk8V9Z5cX6R/Ut2IZNZm7GlhWndM/o1GybCYInJbeY4jgA/TavLzj6rPj2WZgHBGDqlre8KqEPrHFRHD1QAWDoaYEDOWcUed/1gY1ltlQEUd9qntZohopjG/qp9iv4YcQlxLHvdeprVwsXz2Da+MyhkBxrM3dEGVjbSSttfIzEOx0S3LlH3hldDBNU7pB2q/A6JQEg5iIgBQEePbDomDR5Z7PXJ3gx9ezXYgQnMDtMYuDYupinYd0oGJFOsA4xfuIeCPgibynFk3tepBnRleCLMiafFuFTTPDor1e8OkjkxMtACgZlC1xnQSUzz+YQAFo7cmSf1GDzS5Ey9QVOAFRpT7mogYrgK1sYJnwZ0a6NspUdtYj1dYsZE2r4pS0qN1NgT0/9CUwkQ8u6gS+MdLqbovJ2/yNTb3gKbAY2pPVFcwwJiYOQLPK8jim7LYafTSapKKSA29zP/Dof/jx/UPL9q6QGaAAuYLA7es/wYos6GMtFyhXq9UY0dj4PhZvgbhERrEn0SZ1q25WryO5my4v3gvFLnTMZasHuvvaoi99IAoMEJKPuDSkuVwqAPBmFaEnex6gqjIqMGiKQHXNoxJcPQ0nFlposToREpFTPSEcA3ywVgmIRMjDuLmsptVxa0Yuq5AidkomOaa6w1mmDTTAI0Y5rpn8OUk15ky7PE54TmHD27HfJZPU5MQDrHfR8DwEj5g8K6/X1HnMAQI84mmKZ2iu1Dlc7v5rtAj+X7GTTdJApMzjmHI9KKoy7Gh7ssy4KlSoPxq4Yx7F6DKRmNx7uBTgzB4pf7325U1/f/HbNi3hYCUqiM5JqkDnCuTrUG6JQYWuDAyeQN7YtpnHBr2QYOFNpiD+DnBrUNup6DzpNCxeGokuasewtbZNot62ZAqqDBhh4SzR15JjxlnMc4ZUq0X9Ni6gPujNAAaGDD2TDMkjy29ZePHK+diyr46EHxcF4K2G5RWj9p/WZeqCXjAvdNB8ZOOtYH0wJ4UnaKBcF8N71hxTBVxHmTenfTeBnp3PjEnix5sybWXqJTAhWwYc3mOAuFwIg2CMmmB0MAi9spyB+HGC6nTAk98ObFk4HGUWraLIfrqu/LWf/i4053x1r1ETrEaEONHSYt2DujIFv2un9gKrLo1i1KT4+6vl31b/7iXs3bN4ucj8RffCz1cD552sXhsVR3ppLx31BzQee+fnkzgspF4bDTGS45zcJBtx6b7p36lozEF2XpvQ9R6G2hcpl1eWNKvde3t5spWLfpaN3jn308aGgbOykSC8JBzya7osFJMk8W5g7KM9qGWeesM2UhGRBgc8mU+vo66jj3+nSSLvtc/+6P2aa7Ce0aYvOk3geqDjrFhmRSlKCtS/Th7qC6WJS0vZ6SSvUyO5vq0gNKLPquWPR42mtXQDkc9fpGQbVYM3QuFp3KRa9voMnBuQd1pljH5ML6OTgt86hjluiVzLmh16c80ed6Vd6N1oUCHDxfpOzxXtfXztmI1R1TRun88NHrm8xTO+4p048/3aiFXBBC/0kOHzQ9/agq2atvuBgR4Ve6uvGflY2Tfvch1+//5XdKpmeDL/1Q6W/+cNXTW7hDHk6r7lzDzro0g5YRtAyaFsUidBEKKqgyHLxQgBrtp0QNTdQuXJVpdQB6KMig9UAtwwji9vJiDZwBHWebsrcIUIbChkMlq7ryUQSFCwtZqGIJl6gbmkUHdLFM4bJCxyNofWTSogfC6ZCCF+DnrqIouqk8PqrYTabz8e4IjS+XRX/1h296aqM4+R//TeaCa1Snar+qPJJBh4FSOL9Ou0lH66zIGpx0ODwYiMGpNYE+xWdmQoQ+Y9+5UavLR4MEw1rr8VTrenl2dhe0LgCEbL55WmC65IhxQq1/uAAwQK0liHuvlqlndrKmhT6ku34L7SYmGEySrOsg+qTX0ExBg4F+B7VziEigsWMagoYykF8arrzoPU1hPdaHgxslGCZVVnky5An5yvQBrTmUVPJ4SzcqzgK9fNU0daGRXWvt9nHGUkRPr28xWUAfYydJQIyIrTgeoP1HLt+lgeqGCRt5kb0n8yDlZAGWu17j7vswlNhj/nLW+Zxp+PLXan/6oymnTOKJYemvnV5wpsVEZoDUWFpTi5aJCUqLWU7bqUV3o1TPaKoBKWbYLDS7OJdGZA9xAsDoZKozVYIFACvExi42imEgm6vIMWqZtOSpymF0Jm6YMQGQJDaOKupR+TqqHci745xcVEBLpzjF8AN0GLCRZhXtChMigu7Hf1CennxX4ijYL5WK6VnjnGjxxJOzBOAFqH1WySSlH5XOg3K0/o4uwZHvrMsF+mZk0aEmHhcmAK0nvg6dXzu9jpVeX1Y9Hpgcr7p8GwyINRstMSuhkEZGYNMNdiIE2ENrT/FzZYIRozIDu6GpZl2E8+rEVA1mjM1wVp+LnuClTFuknuYZxhEyGO5HaL7EeWDqxWSdn7lpCzV3GvJa333/naa3N0dVDGgwabEdycORtrjQTNFYUpd4Cp045gNg0pRa3HFxlif6wdNfHGGh6zGhYIqbRwE7t0oxJLGTfBR+ljlwbjHRdLU36cDUfncQsyRcz+GxoJfEvR2QbsfEeVl1gMGSLioPhcEdiEF3nz9p6DHToildVIgIlTh7oHcDZAIEMNWnHqEApS6DCh0GZEHNRIOI1ho2BgD1bnfQ7frVTRrGbo4lsnSDAPmv6noaas5eon9m7cqzzfTa12etaa8cuv0Ma4H4A3JYMc3DaRZzmSKmQIcHy2KgpUMVvr3cNLRMBoE6ck+F3p4bMyR2BRR6pqip3aKZ0vDe8CjgbK+o5fC2EG6XAPyrbsNgfwbHUHCdMHCtUnWXV2uaieUq8loXqJA9rJAIXoIeupKpCt1zGDQki454gI+XYBDw0tHR8neopADmrYQilJ6zJDSuGAddiRoD6qV7ndqQcDiqjVxgDII6swSQiGA0x35j5bHGc6QPNJkwqupcBeDOsKiHVROdkj1GeMYAfbvqaPPDhIaY7wTAS+NUFMqI7RkmdQn5uVy9FkIo9XN41xsPSmmE0BYydHHURefaFwlPQoQTVHdkNExYaZAAOjmvAHcwYVHuDGqm5X3BRBhHaWq6nUpidEpAXbxEcKzd+S5VedTckd/bRzQdQGOGQzRvEwo1E8RgGLkn4c3TXNE07lKNTOqYjMP8q48Gi8ieI/oGMCDld/bjr3FKnIFUDzT0Pk32xL7A+ik9UZ2dm4wpIQ0czf1eFd8Hveb1EhIGfCFKzJbgWtNIo/tnS4T2lUxlR/74RzHJI7e60JLBtYKFwn2fORs+oR+g0bXGPrKT0ZAilbOvCZpO3Mg5+zDTYY24yQSMhImDnhrKcWIDKu5mWBxObqAWMuUFN/KoZQEiyCbGKIkeImKswDp3Nv4ydcG0o+hJ30E5JqRmQZZ57jsaykU4sdLB0MQErfTd7MVi9C2v8F0t+W7q8s9NdMLowNqDvFRdHUMoz+QLzYpzVIKPbFOXX5s7rJVDHPwehM2fs8g/Umrd6LHJCdweEP4yarWAHwejQBFothxyaaE0SBlcfBA26JibzosNhYEOgbZMSs5ndeOktiHbil/F341w1bu7e13aV/VQl0B2tn9H1AIbHCosovDNyyTc4TDh4VAB/Tc3e3OhDcfceLYuSqCrbsHN/sw0vhFO7xBpT2rC/Abtoam5HnFHtiWfBf3X+8CY7w6FIzScCOprI0BM/bj4g9ZK3xrW7o41mQZrhX5z2OsvP+5ND2jnQccDPqbYz086YJNO01oeHLY+4IWDeh6bAAAgAElEQVQNajgsul0a/YvfPVpPg/thWeKMWuvuVFiXhCYKp9ECdIfDEvH20Oinb3NEdfB6uaiHXveP/J5C316Y6M6+7A5FrRvmLkvrg8ZDYBxah1XfLr2L8svTVemp9EXx2zPF8EVfLzRBRz0/P2vsoVPG+/rpGZG89FgnnjJ21hjsdd71pl0xJb8tmZZbp8cqU/Jw0v/5d9L/+4rDHmuJwoBGca894IHF8nsXREwmMNH5+FDrXFHkVXoZJo1vVzKQ/Zmrg1RXmIlkyo53pue1DZTDqwtHGvC/+PMPdmT89vWi28LMILPzKA0KIdinnGNnsNbw6xB0uu9q3iEZh4vyk7m3+vEf0BCs6vu9qjrX4bDX6f6o4vGTmuZVt5c3LWvvz/L1musKJYWpRHU0Inv549/byr+goMTQAwrxgF4pgqF//znTn//+3s04Yuu3W6q//ZsXfXt5U1Ec9Okw61QT6LvXpd3r+vqOelvRHOHbHKYUZV6fibVpAxoMN1mcxxHYnVHkYm9dkEEFINA5vqHk8gpiQBh7cAeBxtlSHmc3ppmp9XbF2msY99rX0NaCQssUa512ejiHQQ4/nGxSmA+wI3CePFZodZ9Ulmc7BDINM3qJyUVxp7fboF++XNW0jf717+vIc8T6vcCMCxr/GrQuLkbepvVZuep9a7plmlaxF1ZAoEIpRhch2rAO7+5cOKuN/cAlekOID8gERWiadK7JT92r7V/dIL61m3lL8+TMyLQ62k13bvemimOoM3ZfNa03SlY1F7RxKA5WnepVr1/f1EwHVRRcFcPcxeAMABETC/IU0Um0t1j3WXnQ6bDTpW1cvGVpmAEwKaPg6YYNcMNwY6yMHPtIYqrsIHKo1Kw9JrRMqJjMZJrHVzevfCfmSMSOODsxmVWW4V679jSfLNud6jpV6nxW9jpne6u0ulfThLs26CAGWbu5Ma1vbAOQ4m5ZyweDpc9/+qqpwXFub3ZDQxUG2Fhh+rCSbGNWxpXynGJxoFmC+RH3J5R0CnjcMVnTpiphkgFt0GwZ7qyQUUBVB1xlAklpyZoMLRzuylB8ycMdVJw5d9H+h7V9gXmUo5ugvgVqDBgHbZWzoiLi+PbqQsHeAPtcZYXM4hb6aYADmggQ8BGzK94ZDfrVVDAm0Wgkc2FcBFqd63aDlgwtrFW3545YbTnLtASNUD2/2kyJz0PEUDes6tuBvimiMOySGuAnIAAcuRGHzYHYHkxZaADdpllDVfLz+b832QsbvOezkQ1Ikci9Bo0TBg/nEkwfahhny4I5RGxRlheuPRytYKApNIAWTkAzNureaZzQqmViCO5UWWi5TKVzMjxpYMlQjFgEF3P8N68KkBkXaSjbVD0dXxg6JNELmJWVLtRoXInd8mSFKafZLJ3lFCNGOBNnRESMcB95qozOc96rLHMdbKvPdAtQBKBrb+dHJtTEaeBy/OFMHAGTFJgL/N+vqo/3GroITkcvC/NknaGCwlJiXwD2cbPQsFMkAZYBeADKYw7SuSFxlNW1tzsqJkvoBKuqNDjXkfkIXZP14labny/thpvfVZrWNhKiboBxkKal+v7m2CoyjvvrN93Imk0wRRm0p3li0sO0tkPGwdrGGC1oqnCwGgx2mKbiSmxqKABKKcjUTDId20Ec1rQ32MME3LELOyKneg15aU1nRHDQbOLYnagYmMbIzJCeKeo6aEnr0I/asYuhSeb8YfRyOLLy+Zgq7wB87cIJiBcGTuFlYQcZ/zyaOZoj3i2+A++1oeVojtpALJhaIwzoNCVMn9lDnVriVtBAuhYkwZfPUGjveyX0fNwHTJK4P5Ok8O9KHXmC2ReRFzR1q3KAwq3WtWyKuTWeA7shfDec67DlUcK4YDoLUEaDieaWOhdKpmNEcG3ee59AwwQkwo0WOcpcFso5C4wjN2FAxMDAZVziyap/ttlxI8lmIaVh2MJ+h/rJUcAap/nc9M00za01qBFdQx3hjGGo7TYSQ1dOkwTrIOplg9J4PbAOiP1jBlyUNi6k/nT8h5shZD3cx+gxqV9o5qAV78xMgra8N+U6Gm7WBL0J68hsTBtjchbRz8Q9TQ4wdGz2EdPaAYAVKZuptzR2UFKoJ8MZFaSMM8YU3TFic+hvWFsebDnxoLTHCUMzdOf2XOGMdUO/N3XfEg37nmzxf8ipqLV4CkTeuBcJDSV1mnXZAFUwYfi5jloMINiMMGtkWc+geYCgde1zgwN2465ulOmtKtumjNvAcZs8vjuv8jyiOYqJXVArDRrz5bEF3vJeeLg0OD5YWGAxavNLtwEMqGIOpQ8aJyPjTQTLl3UA+d5NmV1aOdyNEEF3jRgF/gOlk0MSNIFNgYVuTDyxmmYi6pRfU0P90BjnphRVmIXctF9T85gRgDPCZvLGZLRprqYb5HkV0yYQTZohNrAb65gavhsRUTxii00zye8Ih6W4RNxEvTf0Ri7RAwQNy7Qyc5h5R4HAvv83Da2NWrag6DxJ7VD33tRbu2rxfgTWgxxAPbTpCwvVxlcR9E6wN0YRFD4ez2vWb4+lfve402OJ5omFnuqhSvTcjTofMrVrFU5b7U2HihwZpkqNjlVtK+e7cxgb7Muj7k6K/MQVO/DMeiwKaBwR0TGM01W3G8/iqDwJKhUUYWjJ/Zzrdu1cS17sRTN5is1nR0v59flNj8eDLm2rS0u2YmrU9r/5V5/0n/7mqrmd9Oo8u0m7FOty1gYob6J2nNURP7As+nzc67fVoJdBprtAg+I/xI58a2Y/N6y98zrT11b6D192+rHH1RZtBOtWukenst+pmXCkXXWiGSgynU6ZjgXvPuiWY9tHhMi+VDldleOgiJvf8eg9cr31enu+mNZwLmb97odH0/7aW2+tWdv0er4OYeyQ7u2e+XjOxBv56dtgw6GHYtVjOZqynZ6J2Oj0/DU+KwcjIdy5ep0OmerPPxgwISbF9tSOfSn09eWbqWz/3b/+nf7jf/lFf/q58TM4qtXxvCg93umXJ4LmZ439oA+HVR8/HVQcDro7p2peWv3VH656JcMvL/TdftLjAyLzxTEJX54WZ3NxEZS2pebwAh0NfRNCcyg0OOByHtkwZkaTRJwBelFc3sL5loaBCxkNriEztjYYujVPEUVEYUsDx1ETGWx0LQDGh4gPcdZs/J6Px0UHkjbW0Xqz6nRWngw2xrirS12aF9XlvenWPlRtr37TuqKt20KffTlgZx/OZkySbUqRQzUkuzZoIoWZ5jiyopeF7neMwPstRzPJKrMJ+u7NIBbN+DK8KpmboNNbM8rFNNu9tSpLLUltIwr+83ZtbKiDNq2FSl/dqe17tT3TKzL5kBHQXGUeqsBsmG2Gw3R3p+efKegIrAet7xwZYT8HM3ChufEMudSYgnIOE0HU+blB/TNgOO9V7fsthYrCh7O5s0PprDpoNnOrfQJQBO0G8CP0MkMXuh9o3kwtKd7nsTSlO4xedqrIqCvQ2TS2tWdSeKzL0BhBseadd53aGZo8iGwEm3e33rFC1tdY91sqIzKkK7xmuy8/q2tx0Ct0uQx2eqahBarv551ehp1aqJDcU6wdx9SEMJRzlOYQKhUFno1z0sLgBQHjcEmhOtbvxROUTjuG7lXRvOwWHQCxqBEAN2caAyZwqZ15fabvySeNyTg/z/I6pvplbRONfqDwAOKAmHr02UwRMhNFQHPughmSIxq80C8Wjpthz/G+mEzhFBwOrFzY7RCREOxXGnMMmqCTDgv0LJrhyIx1ofGeMzhh5tVJA+8omhDoo9DjuIPLgvsQ7digFqoebrU4g0KmwoCPSavzBgE9nY5tBhfH9MoGspgzMkahOdOjxz6XtdsUSBnNkl2fie9BBxQ+ibx/4pGCDMePbtSuufr8pN3cKieFhEbOBQ2xRBTrsi6JS940uO2OdZHFC8MkoyV3xhyqMAGE3ZAXOtAooaWjYmkGG29hrALL4B6gC7opzWC602HtnQPMadW4AVlV4babcJ8AsjEFjFFsUJfDFb+ojioPuZaOvY+pTqEq4fyASgmgA+siQHGKkKhTMcYotKJDw7wLFtc+Ubvwd1PrDpP1aoopvVbX72zUBOiL5r+sme7unH3qqBWm2klhRgV9EJRboo/QRsM4uzVQKim0Q/vnOBmbwKy6co5YfgMSTT3A2cqezTSjaaY5ofFgw3WLQanRHhJoRSPPELCtQVevTDXFNrrffeH3ynQzJj1B/8TUqJ3C2RjgnrdDA7kC/jjrENCAz0ot+D55pxmO3MxqvkTismtPnufeoDdGWVws/CxIbzSdzhxmDZl1k7mho/mb0spUbKJT3OByZ7lB2op+N2L8+V4FezOpvW5Q2K84Tyecy+wLjKQKFUzBrViiPgkH3GgsoTJDZYR5EG65ZQIgxu/d3GNnjJmYjkXMEHcoz4VnjkmjmVymr/qqdd0PDdJuw6wj59UONqHinLKRD4f1oTSFnzgNQF0MZugR+P95BymZntyJNO5u1thymApGlB91Lw0UAwjHSpGOwDBpmQ048bzTGdEARxVN7urpJ+uhYniUVna/xRjM/AI7lRJFA403pqs8BM5QahDmanWB18biHG32peNeTMvmLAn6635oHYfDM0BSsTlOxV1gsJI4PCsrTYHX3Jtubh0ptQ5JBwzBHNXEICl0iTbOMfsnXE2dJeozJVXKZDTl5AacGZTitMya4t/TQ230XgOijsJKtQCEQ6dnfeEezzO5MWHnpA35XPBgOYOorwK8Iq/Tja3zLTfX1S3X1ekQ7+ZIaV7QV4fd9YbO8YWsT9jolO/NoeMotqlkTL2C7++8kV8bSNAojCoS7YpEpWkKseDIynqfVs7ODaR0Y/QeekkeWATqRkPpyaFNZIJGa+tcKJx2ViVjKMwV+B8IoNGDBAMmwsqdG4qukSkbSI4vABpOcKpwkoTXy8HJwkB/5IMDlHCE3zurru7d4ROgzsZ2M7/pIx1gAL/dFFyKqO3yAI0y4B3Oa1xY5oEbVUQPGVlGuGRZE8m/22xxNj7xNlWMRt3ienedWwwHv5/3zm3pfE4KVRZNNOmYFRFOzvvqKc5ARcypB3F3fodR63DdAaWZ9EOZ6fv7TI9l2POiW/ndPc6ro0W/pn7iXJhjPxyUDH7W4+ngicnp4YPm/k1TdtQPn1LVaa91DYdHppxFSlHJLc+EhggA6cZFlYdREHS8kWkacQjQOa+zbg0UKN7XQUmCJmRRPzIhSnV5nXXpOzdE96dc/+r3d/rj39/0/NLqT09oO3vt04P6CY3CqJfrFLSF3VH7qdf3xaS//JTqrZdu3aTHAnH6qI/HRP9wJVxWahqIkREwTHPzn94KfW2YCiQ6pKvKsbPuBi1hu6R6KPG1W23s8/3ZMfU63n/vRo1ia9ifdPv573Q6ptYXVFWiw90HPV8G3d4utvT+/iHV5/vMUwHbZIuA90Z/eo494hzG/KD6UOhY7NU9P1nXxnqKxka6+3BS8/JNQxsZfaO1JDzo2QXA/aeH0AtwCRixRKsrvb686r7O9d//D/+t/tf//f/Rz88RVFrvetXVrOP9yRfV1z896/k1Qm/THMparo8fai3dpL//qdfbCHll0UMhfThjMELWd6mffr7p+dK5UXD+KohhEYYSHMJcur6goK7SH+G6N1P8hTMzExyfdzjs2azAnqw+F5hQkidFAC7mVTAqFuhlzm/bmnnoX/TUru9oLGlc0YSNnpaeKxyGF+X50frGYwVdZrQhx60lkiNTWcelfWsn1cdEY5/agIA/BzCMQUU7Yw9O48jv5jKdffDzm0Hcl+li3SJNIjRFJpbHEoohLW2uPKt1qBN1zYtNdWBPgMCPDbMvdN1IAcJcbOouprryTLAf59cAel3eXk1/c6xR8cHgJlbo7DUmuegeX18jZoQmkeBnTLJsjUYzA1WZ3FNikLJEzxcaPXTXEb1IZlydjZ6Y3m5Xaak1L40KRH1o1XY7a5BvM7E+FDS7OB9WpsiFL7yqYLLb2uCMCSoXOmcm4MDUoXXCJZcmk9B4KGG1djv2dmiBOH/IeXS80NTq4e6st7c2GCQUF0wCpggrDwSXKa7UXgGH2F1QkyrTmfkRyf6oy+uT2mbVGw1Qh0kPLpOLrtOsF6ZUFMBo/WCe7CN3KyY0gay7IzfIx3q1o4ObgLBQDmfYj0U4H4Jo8515/77sV+6FVcd6sZEXVNjQ4vPX0c5grgJrJwoWm30wyafwLphhJsr2uEdS2NL8hraqrnLvh1MOQAnSzn5vw3V8X/jf9xg6WOaw93R9N/XKmdjvcnW4BrM1ockCdnoil6rh/l8SZ+O5QLJDJRRH9Go79bc3R2hBT6YxVXb0pLDvmGZCyQQ9X9yA9OiZsQjjrgZidl1DQ0O5yrQjJvLATtDt2A/E9vDuPClBF2bHU6YAW/C2NVoUWDuzjzCO8x3UNX7vNL624l8iL7cj9464LevWWuvLMJPJpqtrCUAAR5JBZXa2Ks6fs3b1ITRLDtyOrAff+6bbAfrhM7Dou8da41trTT9lC8DluQI0w+03sh9ZB9RLNJG4fkMxjOw4HFRTFTWNMfplaLl4Osh05ppzDwq66WeVz6HUgBOfARkRNQrnCx88TJySJCQ9TLfGsdGyZOrmwjIhzh3edZ12vgPwjugaCunB5wT10KfHo/qBeKC3MJgiwgNQYbn5zGAqk+2RGdHOYbbTey1RrGsNWvVI04CrM+DpMfe55p5mmHRraABiH6OnJJIBYy+M1Zp29PSYZXUdSzNvoLjbbAkNPRRTZjas5X3lGo7azt/F740onpPW5RZrBlYA4ka2HAaIJmCGi6y113CnaShodpgbjhdPtSjs7VgPLXckizOoq6bM4+o8A9BsofEoHLehAgwHmkmKd9Ytv9qu4hjqoHemwaEuZ3iC1AjnfyI1cHLFC4JCF5NHmjb+nGvO+OcY8XCuuPmLHR1Z5Y71oqHNNhr9qD3TbwYXgFvJpHEKMywaMAA3qjzqSTvq2lQI4xkYDIBSMNXRjdKQxJTatSO6QSfF9WYJpQwxksJ73KmtQ2dtKlFUGdNrvkpPzFHQgWlKLVkD4NtMAm06yHCKQZAbVwzAWM4H5TTkuKVbKhaiF9M22ZNmMITJ0IQ50NiYaZAjG+DcYCjFcMrSOWrhAGRGR7XZbtb0bFx+kUPwYVdAFO60HAC13+jy1F4h7WN92vTHPph8ls13xRU8gCPmXDEks2mOXfXjd0GR5V7hTIelABgKcARQwnSRPe/JKYxLGACWMzGEwvQrvE24WwAvWedIJuzZYHfpOfwUiH/xNDTiWDhzgMrJDqYxZB/xjmgueUeRyxDAMPpOQBOzR7NUuyIvYsK5uan+OtHyIf3eJMaDeW8S35tHR0FszWNM28Ib1GNcitm8cAApk0EQYyg5IFEUCW6oeMI5IvRJJRxiPjzoy3tXbOoHF3Q0K1zQ/A4b6wydw8wJwOxwQXOXTLMQsRM0T0zeYrzM5wxUjwt5ncl8cqypL+ZARCv12BgzRt8miNWJDKOdrterFyHTHwoSN2poK0zBQtgP2hhyaJC6HO1jz8berN4paOl0C/QMcJ3RFVDoMSFksTkByM+bA+afR6jEFJLP9P58vR08ZQmzA1OJHaeChbNhA1VnUH50kDgqBiKxYN9uCmzYQaOni8tk1g95ot8cEz1g3LG2yqt7Pd7hytnql1uwiA9lpvpcBppMdAlX7G7S958fjEJhnnG4O6nGPKXkHaAN4HlDX8HRC+FxparO1JI5N82qMMyYdmq6SZeXXnd3TChxJj3r9vai22XVS8MaGnSqc9XFqufXXpcbmgqMWDC8aPXp44NSrPN3e/3p66ALeq1ktpYJN7JphfLTa5gzlbudjmmq7wuoOtH8fSylTzVusIn+6mnRy9ugK7mSPWjLwDhJX9aD3vpOB1xMr62OmCVxMBPuOmaeoJOZiAX+b//ik0qoQVmltbto5fuNpabpVQeewZ4cvsIQ0+XbNx2yUeck1XcPTHFAsgFgcn16TNzY/vxcqhkatc+9fu5Kc/Pvc1xXoUaiPySnU6oxL3qspZZ8u06X685TZJzVaMAwxrBO84cPzhzj2U8GP/baoe3rGt26Tn94mjTVB7299kr6xtEsj1BzPxz17Zdn/f2Pr6afoTfjGCrOaL/2emtoFDrrgh4fcp2hGSbEEyz65ZdFF7wjNjrModh5YopxCnq2nqLCtG8nemuyeUVMFCncPXFwfhtlJNNGAqYpEvYqEaXnOINSRu+1ZJknB4aocMd1EDeXROWL0pcMxfHQmcpaFiCPGFFkFtHnbau7j7UbJfH595VOWa+aKZdWvWEMAWIL+p1VOh6YEnAmUDwD1KC3oGF41NvtSfWBqWKhDE0xE93T2WckZgJo1o4p5xEFBQ1fZU0kIBkXZUdge3bydJNehQuNyS1NGWBQN9ycT9r0OPjONqnh3TOpAIFfDOTc6BvNynBS5jjrp5+uOlQY01AoRSNPH5JXd2DERoGZFmPh345Buytq6fVaKikeVaxfVB0PnkZTiM7Ei9CwZbj4ctxNuk6V3Y9H4jR8Oe61wOcuDjYCWcbFMSMUTGT2MkkFZe4HrPTJDHw1eprnq+rzZ5tHLWj4iBAg2iJN1PaDxh4nUxoPilCapIP/PYYchEH3tnen0Sh0azLtnZ3JeZ0pzaFhJnr91tpAiMnP241+L5zmAAi/rol+mVLdKdHN+aaQvnDJpLAFnKMwxWgn2DwrxR1kZ2dTxoVLplcFLS7bDBbY4/a3hz7G3OQdbFmVQB+mWAC0q/i+iwtJ+1gkpfXKFP6YG7CuyK3EzIOGYQQ2maBcJpsLeqrbtFextKpyACOCQOjQeq0DdxkI9uJ7mQglphDsO1NdiUcZm81TGjAzmjcKyr7HmRCt5N4g6Tixnns3D4Az7dA4pH6esJAnc5bnU+qK6Q4sBWc7w4aZiJS0YRhnunlGboYwiYEGNnsCZQ+DJFcDto37KLmxu8ZaIf9s7k9wdedCg9xvDuUwbXKcKQEkaTQ4FwAh2EdhVAGYDFWX6SZ5iegmHcMCaEVjaJdO3iProXAD+Q5W7/5/st7kSbI1u/Za7qf3NiKyvX1VCYknySR7gGF6Zgwxw5jxlzLBGDBjwgCMGUKFSiVVd/ubmRHh3emPH+y3tmdVCfR49lDVvZkR7ud8396rJYUd+SVBMEjBABGchRAzEPd22jdeIg0goZAaZ1Vzo8Lp2EiGif9v47lJOBMHPzf4fUueKZgjQmo4F1gZ8slSRhgSQDxL90lvBRDPKr+H7rJmUQRt5s5z6AcdpzFDYYYuilHTcNQCOS+VE3OpAu/wehWpwcNFg1ba5NLz47MuE2FLKNjD/zr0wbJkhEwt1jqfThq7o2cEB8xR1z3OltyS0Ms5g4rEirF8VN1MKlhcWQjw/hKwRZF9jUS+tmoMC8YyW+qyKNXXvOdX1dxpWE1g/fwywGpSxRN9nTD9A0ExnveoBQG83uvMGT1Jq7nXBZ+e75ve/llmBMtAAdOAXpYsUSxnG/KDo4Zo7pUxx17lEnmqEVjeLJW8gZ6unkGabKCfyCnkgpFU65hQek9huKmS6gHtlqpZumC1IEhQYl0TFTO+9qih8DKZIOHkk3NUU9TUpLNSlh2L4MN6xfPK/UmisMOAzPpFbyYLr9sHDByHxcDYJks6vnqmOj7DG9LqhgbX6SA/twjYirnwmEeQjj2Y/Jk3by2ecQd6pa1l5fwfoom8MKGsY1kkZ4H/xoZRb1XqaFQjoInQGFoWWKAgdLCBOXByFj2KlQM0J+DQSMq1bBkwLosQHdg5/vf+6sAr/gyeP/fwohzh7ObMcrUeZ0WokFC8OPn31KjFF0jKLVwxdVUAgZ77Cdwju4XsDkIIr2ZQjRGiOMlgYgfLtDkGnAHiJTXKMixLZj+6AQm2qQA33pJ7x4TQPPqqWfKQzAfJZfU27zO2BvsYAxyBFQYAw8dhvAylk5WeWCN6DdRfUatUEvR0qwJ0lRPvSQSbcW8AYFkNAIsJKArZZN9+KExNyrlHMjJ+eKywbC2KggUy5Jcf/8eySf87N0TGPr2QUH5cHj8ulH9kHm8MZDzcAFKJ+7cKmz9vVRfEwoJqcBDfEuecoKpZ62otwl+QDJFPxQGOnt9+wKxQ+7E7EbQfTbFm7e/vdD7XISt0ZQFsHgc8TCH1AaRnIVm4MaUc8jcmkAcMdNbhOn6ASVpt/UWWKySTpAg2ytO1U7549/0SOdGTfz5kqTY1UxNgqhoAevbLhczzuTnHQOiOotlyQJhd08h01biDJD5rf3xGJpDGkbQVTOzHxTyWyNDVcwH4ibIcF4kSEe9RXosJHXbx9ScvXcT77dffqGvwJvDN8OARMsSVFVpzIzTzVa8Tqi0mffGm0Kok5GQpKmTxmh07pCSJXr1cOTHvmpQ6N4Oj/e83Ullm2mYwPks9vKRIktTQkx7u1nr58KDzqfHnQ6k45vPV5qWOBy7xUfv1Wg1VCG0wjKCt5zNAQ6RuxucVrFHFTapRh+feQ2Z7vurcDfry7/5B1dzq63/5f1RfamX4ZJWrHlqNNT4v3txCp/aicVxwvigvNnqx7HWfdF4c1vmgu2LUm8/u9I/fTvr+21Ynso0JCslGPYnAjLWSEnay0NNjr03KoLfQ5y82ev/+UQe8JW6RmbV5udVnrwhaqXR6PCjpJo3toDcvM/vokGmQ0MqgkJ4v2mQgi5OKtHX9Q7F+oXPLpc6CkenQMihfNZ4O+vH5qmM/a7dZWZY5ta0ecoasTm9/9rnWO4j2hR6fD/r6206/ebrqsS/0sM9Vcnkmk/7+b17ooqWex0zdNdcB32K60G4xalUu9C/fX/SrHydd2kkrHzL4BXZakuaqSc/H26GGP2CESSw0tRcH3eDzQF5D19SWGoxy4eH5sQ6ENhyQ2KBAkVPdrwOIOfeFh4+cqQOpiWVI0bM6ojpguOK8aHuVHvqRE8ZiCHsLgfKXdysAACAASURBVAdqiZeDYXhu6Y4iVr6yrGs5g7JHGibPtmU2lIWTqryOehJQ1f0+tcn/frNQst04VKYqllrfvXb1BLUeTXt2NPl+nYmQe9cuwKAtYR+Izl67Doc6i64/aX//yqnB2fVRL16u3XkKKwgmmSSTqsrcolao4fDLTARK3ek6wBzj96yUEUpFRUGa63J6p1VK8t+NHWDowQd5PLqXkTMPL+I4FZamsjBTxo5PiHPg+TypbRYqCL7oRodl4Nvd3e/VDshZkfuAZtc6HY/KHMaTO+Vw7pAKrl1iX654R/HYpuobwmc6pzlWpZ0iaiYAISo6CGPZYJTWdbHVfpW4/5TE4/58jGF0ulgehtzMQ/VwdL9ckSAL3qrmQu4u9tZTCUJw2fVaO9FztS51fvfkcwHplpXNSFab8D7B4vNdE5JF00EGCcKWMY3+c083CyYhH93yKo5uCu5rPPqZdLQfHDSbUDIGORa/uFwtYfKQRax56WRVlmGYAoY3fGopKDQdqfOodRoBalSw2FZF4AhF8AvyQq9aVdwfLFAsCLBv+CZLLcbant1xsfIyOMOGweabjYiiaft8HLkfSX3bzUZLlgD6k0mxTHplBcNuoaFr7Z0sXNGEnHGprmmtMmnHLsrmYfanUc9deJSLBfI7hhRQe3jq0qh5045q69n5BF5AubdvoTyg9hZM2bYCoIepgIRxBimCcpATIgWN4R4fF+mFc1lYAUNfHF8ayDzKBIDgAVAYT3RCmA//GQs7vXRROmfGwWwCZgFkvr0HbhROfOiAq77PXaxuS5SSojLTSX0CEkEWDySIvm/5/6ifQE2g3OdRJBZGfqb5IphL/9+40H13GWRn/IclXJjdBCTjHi9Y2PvB5y4SwTXp4iwd6VJbFAz4tMvJadVnpGTXhbK5Uck/S6I5FxmhJVh3kB2nC60yw2S2RvQtC7zcxc2MkpMMWj+pzPG/hlwcb3xzPnueItW1KFb2Y7csMpa1DfZAEzhzOQMq8d4u1I+lSqTZLCf48IqlVtlVj++eo/asT5WVGy/ZbRc90MmCJHm6Hs8qV3eWvfZ46vtJU1G6yqdEPUCX8qJQczwYEEM6C/ALE3Yh+HBacAWYbV3apcGyDxgQ4CRS8JznxpH/qYok1cXtO0urjVii8B3X0GQdDNHkfle+WUKr+H1PqFNg7pyuXAn7MeoxS4d5hGy3B6pJtHK+CnckBfSMPzC1SNyBQgCHRteKGMAwoQUoQqASYUKRaeE5jmqZ2BDDH46C7Urf+MLyYF4c7kRbvOAVWeCwVECMsLD7Zr0p+PjfIEkgR1hmYeqZ35ElY++6hdQ5HAdmlnl4iFBHiBeWUAA0CBVmlTCP0WGJ8oMKD5cja772Xu6ozLD0EXbXfcAbkFz/vmauUHMsZrUO25mcCpwNvVreJzylgD5km6CiwB9Gfyf2M8BfzmBme0uBIx+AT/6asSxDBiElJecg0mgtteV8qBufIYBWeC1bACvebRNBkbCMl9Py/bJUynkw9RraRlNSGVDgZ8+uqL4At/luCiXT0X3DMMAAGSxs+HdLFJMfQ1S52SGNeB64+z56uY06RVUGZwSyfIOLluei5rjVkOBn53NzJWKkuQKMm0UEqCBA65qoo+4DEJHfB6WW9aaA45zBMM5R5zfnhbLVKtSadWOlxzKPjk6AHWxtXvD9nZJ0HlJafk4LJG9kWLEpbb0i1JH7Y1FmZVT4OjQnGEUvWbf/+Zi2+ucyVT/gf2Qc4x/8U5DOzacCWpNFp52LPY0SJLdQnFsZqReDWKzojeGBj5CapbabSl1d+9DQMlcNVcwSebuw0WWv19soIUdm4FSmyR5KGIyRAfR24KP+5IUF9effP4NsgdTRDQSdayTCDZ5+OMvVyof80J+tnQY1s644PqH4Um8F8r4gHA1M9D+l8YHO+jLqa/9MrvHwiRO68mhSjSEPtCbYQIaJWEp5wf173gJ0IrQofDaWFv/RSxqGfK4ne7Ky1F/uw36rl68/0Y/vn/TNb3+vvq4tT3Ji7c1zk8xR2mp/txZ6ky701YtZn78s9HC3UT0dtGhAWGatN0RpQ2Xf5G0MAROyjU4vdmvNy8YJZ+Bcmw2x9oP6Y6OH/UJfffla4/Gg41ypzPFU1Dp3VzWkqMHG3AIJuiuR4TBRcgfU01Oj1ZpwBx5wLnx6lJCA0H05mOU7sRR98qne/MV/of/zf/6f1J6evSCSZEh6G5H61+bZ0hXQbTwRxykxSwYT8EnW6vU20+nS2zuHb/H121z/9gNDcq9HLDwDaFuh9jroeVEp33AJJnr/TP9dqi/fbvTz16W+f3/Q+0PtqhCkRvsy0f3rlZLVWou2037Z65MdvltCP/B77lQvCn14PmqfLVUhQZoGiE7LPKodPrpS7fmipIiuReR8Y4cPFJZnVn3BD8dZ2+thedEXr7f6xd++MWt8Otb6wzdH/fPXvb4bSn37DItT6ucvUv1n+1m/eNPqku70bqj8M4+qNJ4Pusuuevu60L/82Or//vWTw0QY7kE2GeyozpmXq6h6mEbLyRI8w0h5KN219AzJFaza7IWUlFv8FafLYMbWQQPEhPu9kVY5Q9fSse7p0IYvAT8Cg9W1sz+mysOzzGWawfqHU93yHZ43Lm3e59YSvDRS3P7McJxZOk6OHVK0zBJkG9qXparhbE+W9WB55gWeSwaJJmzter02+kmAzyZfSUmvA8MNEdy8/1mhXTXbX5f6GafC517n+uDFdF3kVh3kq5VRyzxvVBWriIGnlqAfVK4ySzXZLfBe44m8XEYVeDhQRVgyR7n3pLG5+PxK8bpt3+j5cgwzPLKjKTfrNF3PHpJ9586lLyoSjZN8bZan7gBqQGaRJJ5dPZMg22OrTTdmgLwYlrMvCtiJIq/UDq26rtTh3Gu7y1VlvSt6ihXsO96dySl6MKikOLLcjePJCgoPjRMX+UYrOhqTSl3XOFxoINoSxN9ItwNUNRKEo0palpqGk9KM7kpYuMEJhPyoFUFhVwTToyPVqbZA1SH8QjOILX9e5sCcBFknACasRUd40mQp6rEldADfTar6SpUDHpBBR3y2yHlv9TNeYFnGrU0bVMKqLGEL+NGb26KRGnCB8ebS57kkuTcT4SScDVftGHhhB7OQyNurZCVSr4JAHeTxZYRIpRnvLZ8hyxVe7vC8MBSzXDMUm3GGBcITgyQTRqSfNRXIROkqo9qK5YlQHX4J/FhLK0DwyWMjYCh3UywyW+ShLNcuNyRoLFjJuAPxPMKYRW+lE2VJLoTJzzeuTujbxBJHmOJilai59Jb+gfZHIXwwwS15AgyNMzUegzLi9OdE3a1vbM5K12M5D3+6qmZ4YhkDvMWrtZD9gS13LkM2zCEVBIR3+Ce9IbMemOP+W+IVRRHDnwdbfpsfXAeGJNHsWHjXGc5L/vPiVuNhSSuMS8w8dOwhWyVUikAM1FIuLc9ypcj6YKKylZ8L7meCz7aAuDNMVjwDDIcbvJkofHInCPq+gQUkOIuz0ec/DIjD/1gCOq0BSiY876SfutxT12uuYoU0fO1zqRtqJk1L6PKk8ZA79VQcIN+HqUR6jwrjGIyIUgNlm4dIROW+zFi9L7x7pJku1Tq7IHeQVaKzF73N+sGzErRs1zwp5RCb9w7PK8uNRkCoMzMaFoNZCYsQvwb5FWy7y9whLLDtLAjsSj1ATks9UuozBEsRvj6+M5gX174MDP9LdVSZkV9h+WL0bKNDAyw0CE1yK3LRhey5dV8nbBnpmJfRTFOfkHNKXdnkgCiULPyGADK8CrZsO6ARCTGb0dmpn9yPDmViAWPmRrVBAI8Waq0QiyRX2EmYUXr5AFywF/D3man82BfO31jwPYeFCikr7x/AJrJlZmX3tEJAGJhApjk6zdbsKMsc/nNYe9uamClgeKnwKtXTA0vWBJJu6jn4Hd2PDKIT1SUAr4BqPnuo5QCIDXjBixYDGQs2ygpYNTpfPd/bHrTQwtLH8DFaUotq6CbP5czh5+azwIJAIkeLxw9pOn8nUPAC/yIgHemqMY87Dg8AjoUaoAslle1cN//3zewzEEoGYJdGz3l74JkM5aL/nLKKsx2Vnz0dqDJGjXw21crLaNK07tnks0MBxcJuiwCTg2dRzt7IK6hJ0bVFglEE/yC729Xnj8N++IDtj2TOiPPKM/518kxBIBWABsATlg1zWQa9kmA1CbriHXGNQ3TT8v6qqLQca1sc+K553mAMDdrxTnMW8FfbRgdLnYZEmv97y2ZRc4ke5PC0+W7yJsK+YpUGvKihCfvGeTYMbtjzjV/fXR4wkNVsmtWeuIjQ/rg0fmQbPy6If9wq/+z/58//WUcf+wcKI7CloO6XglKNJSn6GXmISC/LPTzx08cXQP8R8cqFtpuoxQBRZItGksVlCYBoP6u9f7dlAmodSSjoh7XbhObEl8UyZrQh4bLJXb1xct0GkBRG/Rv16lju2PiR3HrZZbCZJ222d+rqS/w50OAcSjAethPGcsh/FkmwgTgwxLrTa7lwehtvZPQuRp+Q/1k8G5bKJEYH+RxgCx3OwzXmhwZ5lDU7RgiNct/8MgZ0/c94jfbgVazW7qjkoUC+en56dq0JYT2hf8fMHObnW6OI+4Te5Lm+eJA+e1G5a7AhKQwWhBCS7Kq02rlrZroiH45FPs8HPezuVW7CT8Hwt93fa2xnHT980Ns3ld7cVVovex0Ig+kmsxPvD2f1E9JHxieABhakTOdTp8ups5SFgRJvJYe5S9qL6K6i7+zaL1WT4Dcnev36E51++l6/++2Tl4LdSjod6Kcr1KVciKBnSEmvOpwXej8Oahge50yba6cvdrMO5ygmBiXPy1nPZ4aqUQ2yFCSKoFnZQsd8p87LykLDZVKx3bgr66uHq9pko26+6vvvn42IwUzt96WXzM2y06tN7lAKuhVrWiXySmlF7YL0kAdqRmgQBvs8GbTeRR2E57i8VFES9N7o6f1JLUtylerxA9KhwpcFLMf+zSttHjYqjt+pPl/06z+c9Zt3V/2UbPXDcamHN2/1Al/i+F5/97bWoSt0mLbh7dm+CnnI5Wt99tlev3xc6pvvnzyGvXrzqQ+Y7775g+7oJE8qPT6ezHiZLZoH1RdYBS4RA2Fm2AtdtUUeZO8I8lkuQhQGsmzYtQBG8PE38w6lZjj4Xhl6kQSyKNZmAgKpa8dJKyO4vZkeEDeQecvLCYa8xeP7WSe5z5dQFjHhHpp7BzLdvX6huWbRbrUh5MZdeKWupOvOsLukfLI8j1pX1PX0utsiu0RiP6lpSFUrlJSlxsWkDQz8AJNZaGDBI0muG7TZbZwujTioJC3VHk9S+Ag7gdlnMZ5clVAVUUKeFhuVyDuRGPq+g5XK/X7l+VZtS+DXqK4+aC5eqBsIVmnsn+PZTPKVKxZa5IkUOiekMSe6DvS6rLAk69LQsUcxPEwl3jskzJ1/r5wlsz9rzPbK8rWBBT4hABaivU8dSD41RrnudjCFyEELjddedY0KZHLq8d39gw7H2u8OpdEw2ywdnViEqf8IUIdzcaiZZhp7FwFH+qYL5HPBAkmYD2wE/jCYXVDiXm2N54PnqvP52bUgyKO/q2sC6xwpfBJnN2xaquZ8cj9uMFX0yI2WVXOe1T3PV9RZwZCd8Dy6wN7CSJ1d7BV3FIFFDK+oMUak3zMcA89/oj3yZJIeO5I8pe1C2mkRnvskCseR4MKg8c9HBibAJLqJCLijI5Rndl0WSpJWXTuZIUDuiu8T3h3Wg3h6GGt+TldOObwuVc7ZhZwUFpqFJcErmVseT5IogxYMMGFAPGeaqX4qInCri/AcVgp+JqSq3DmuqHZQDexe4uRckqu5R690NbKAd0iuUUCgdAn1EUnTLJAM+GQG8LyxjHDOM1ASyOM+7ohYiAJshiMYHFQKJD5y5vJZufSbmi2Co2ZbIHoOH1hEvI8zKbW5fViu4uiDQWEMokaAQu3ldEtYdcooq3eE9DhWi2nXUjcuBEBd/KnOTdXk94jKlmCEeB89sOaZK4KQ4rJEemFkGVtg1yns7V4MvTbX3t5GgmzyeVQFceTe2t7qinzB2b+wt4jvpUp6JWWlck0UMt26Sw/+85XM0NyptmXFDMNZxO+Q+TultxY1C4qe8Dkh/eXnQlq/8nnI78PyaP2T1VrYahJtdltttkhTe51r1FMEddS29yTLSm3X+A6n8up0Yb4iebxSrjO3pwFS0pp1RV7HrLdSc2oj3CkD1IUx4f1FJocqolfuuYRgRTr2eA76SI+lg3KEAXWouLte2dJ4JjnjAHTYfcj8a7rRNReelbDAeN3i+174voSk4DyokdGaqIiQLkLsR3ocsSpAOrSHWEqdVIzfOVRqDo1xBHw8o9hB3GvC38M8yncG0+1XNPP5y/czcs8xoHN0EJyEQs8quav/bA45K0NI617e7F7IqfmG7NsMPx53KWwRnwNPKnMlHY5W2jFfGiSh8mFQl5Egioeayw8lH93plVQV6o6nCJthfmb5xDvsaZHOTpJBW38/eIRRSwCIuCLPSh/me0iEmE0hnXh3SrP1/A6Fl6Gg3UJB6F5Elm+kzKRru8/5lq9ir2Yka7trGJ8vhwfPAlMt9yYHgcOkwjbAZwbjP/VnE1Qfw6xIXwXM5svYrnOVWa537zjHYnE3KATAwWTtShL83DdrV7WOZNabIoWwPthUzlR/jk5a5rxJlTD70mXKDN6hrAHQIkUbWfNghrN3H3tmVpCwG9j1KzuF68+wlHHG0b+a2GpjRcTzOQJ0kPbynVqOmmmLGsY1NbcllD1qVWk+PodV0IFhdPTCxgI+kWRMqBgzOWnADByhyDBcxv2AIuFWQeKfH8sHzwQACS+bZ4747v+oqLA+1nRl2OWchrrUoqzWf1wg/5Qm+jFl9d//v/9+gfwY8BJlqjceMlLKbsuPZYcrPBLx0IXWN3XIAxpwLiFkPvkyMxJM9xRyT5IgkYkhTR06DvhIb+WiRC7nwk1XWATrGNZU86Ja7zZ+QfFksEDx4lNjAYJGIiMvANUNliG5MJhwH1+V7vcq3AtDkROXTuGDBknHcAFRjTCMj71boLUB04ZH0cudU4EinNlfKsjQn7GkPJgMsPjybD41khOXdXTWhYzJMhxv47xkHMwsUM7Ii6Jea9FDkx69lPwMt0+BMlSbmlNd6mPc+kasIgHXUAQDDMcsiO71qrflrK9eLfTJPtW+Gu152q7pnI3oY9gWmDWbqrm0WcLoFqwSbXel0oTBk9JVgntG+xRf3K+0X8PGrO1tfDoePLzhMWAw9EUDWoY/bZCez7CPhOlE/QnBHPjhV1Vq7waINCbo42nQc73QepvoHhnnKP32tz/aH7nPZ304jHpqZ5V393q9R7bTaLUjcGTSt/i5pqtOXaqMhNm0d4F3g1+UnsbrqIYhcEdH5WA9/ZbdPs31re7UYiweRnVnFpxZX70t9PdfrfQ8lFK21r/+/kcP/Q/rq37xs091XV61hy3PFzp/+NbBR5Rfg8Zi/6N7zQvKlOrdYVRd186pXOdSwymyWGp1t1GOXybB35Wow2c5TjofL9ruKiml2kYaV3e6+/RTlcff6/ThUb/7odV3z5N+7BJ16Z3+9r/8j/r9v/1O++lH/Xd/X+npeTKLO6UEwSTq60E/39Za7TL9r79s9fVjpv32qs9//gt7Sp9//FZv7nhOE9V1r8uw1LunRsv2rG9/atXhj0oXIQ/leeF5sK94dscTlyjDOT9rywVteUQcgJjCQcoYiLngeb9pjGRJBKqJKgQu0KXWDioYlSNvpS+Jg5rnGgk8/C1qDoYqDkHQQg/qjhvx4sXQWty91LW5ePjcZrA2yMAI2gL0KbVdtX7u+H0I/ODPuidp+Nq5WB0ghYAN9pNpaHxhUb2z2QJy4TGkG5HQGToJ8RyFxApWL1s0wVowzOLn5HcecyVppw1eQuLk584SKZ8foH9Ix6+N0sXajCRsJe/PItkZEJlaAkuktesmeJZPEYvPRYxHzol7eHZ5qWENSeAdmbp9hsAQO4gCLxL1C8lKY7J3Z9fYnVWPvAecZInm/qymIcxsZakq0ksHVkyFfvpwUVZkevlyb7kzFDkpmUW50uyJBwncyuXmWCGXCR7Lo6YaCQ2plSv7H2ER/WRY+QDazKLJ8I3vncGVf49zCebz7KGH8w6Zd9OwHDGMUUaP/7XzAj3j76sbPbU8dxEygQeLTlsG76ZHRsuPPOqM/BVmfZmphmlH+u6zG69RpM6GisuGMA9U9pRoUrm+Nzg2tWdLsyqqViAT7HVH0hrDKKFtXlus5kHGFjIvV5QQ6JSlWhc8P1KDHKu+eJDhb3HlmIfpSXnFswfrToJwYfDCw2oPIsWghLwrKhCAbzyw4RFEXujAoajIcnAd90570aJYO/hmbI+RHryozJRg3WARY5hjCOM7o06Fd8YS2NNZXYfnMNGhRsJ7Cz6ihoX/lSUOf499joUBPjpOz1bEr7yQjSSW4vf1PbEwiGjPIv8Kd4b9PyHFdp59N/r7C3VSLz4haCwGMGYBshfguADrGPyMKuHtJWjLibi3dFXkerBYya2+zO4aziMYK6RjxNuzfM6aXL0RabiEV5CyitePgc6hLEmh1Rx9gryDVCG94J2NHnNVnEEwSHT6JQTksKzCXhFMBohFUjWfY+VZyEEnlq9DQAXbCyN27QmsST387zIGQWYlzjOK7jk78TPnWmeNPwdABu7bjPqVsVU3nTX3iSWqi3Stu/s7e6XP5yeNFL6TwIsIDEaEnsWOJFOGjkzvj/FzAVJQAURtC8EizGisG5wD+Mwvp6OXGIDHCwEtebD99ieTEG+mL1RwyJoB1Pev3qo+HlVfzl407c/C29mjHqg1kdQJy3cmv8Kxfro4eGrWNASLS8WIg7iWV60AmpJCPQw3z7yfoURtg3+WwBbCl1ID53ye7gN1UEvUwjmcBFAepq3D04mcGh6MtoAAdiAgXHfvwj0ClSZ/Bx7cc1hBJ4TEsO58JzzOsPMuZvA8iHqntETRHGqk/zLI20+Jb3dpmWTSUcEw2RLitE/fb0icyTtYGaBEwu60afecA1QS6Mi5yn5PRzYBPgROSkVZxBLYnEN2jb+SebEDQAc0hslNI/wFBtUpo6gK06hM4e4nW4NXFmUBtX10BaJIYRbmXSQdliUQTy7AXD9oNbYaC+Yh7GVjyEX5CZFP3lSBpJ46PBMwCQaNztoJxYLrDNX7TIQVhl+MQDEnm3L3sAPgM3aAJRYXaMuKg098uyzTeC8zS0BjKWZYMMl1S9hF7kuiP/ViyNj5vnn+Vv0lWhgShMpkOPCmWURs+SvnqUlFZgBAJ+4oe7kJ9IFU4luPoC3vDcwm1c5WJDJU5iJTiUVo4O9D5gq2RZ1epokQELOrIesdkZ8DNgAe4NX0bhTBT+YF7QWNPYHzZdHj6g3ZM+oJjnjeGeMjPIfsVb4bCAZcuKrtdIaL5M7h32SWI92/XM08FEZSrOoKCetHb+NHhvHPPY8R8hJBNS6fvCWyxv//zbfHhVrkWlWVDx4OSDZuhqGani13YvGZtSG5ySj4pt8qYoDXDFKwfBTOTpjP19bT2+TPV4+Uznpg+iNZaPADLPTi9Ss/5M3h2WgNSV1dffbywyAF4vgnKSlsHgcuCYSUh2Y3FILhlXCcKK9msPUw41qNG3rt7ySQOCofSORyYLh1+Px5/Huk4gXzyqWCtpoLxuE5eEwsC+CXuiHQzM32c4JTcVEg/5uVl2tNHQNUGF4JywEZcQGW+zS9Tf4x4cn+Fw57jLGE5ti3efNa+pvGXI3vIg4DKkFeZ6N+9mKhzx4yvbqfdDlftdpVOreRtEjSJF4pUKJqu3eK5rU76roYlJZElRNAs9S6wNuVabF6bVnJ83e/0hdvqfro9OHUOiXsyqFUpE4VfSLxNCl0bVqdB+nHd2dVOexBajayzBjUrl60RC1HM+jccfFttF3jw5n1zXejqyZKWu02k4Nd/q+vORUr3Zd4NQet817r12t9827UWbneH0d1p85VC5+tcr1vSF2ctMqRQNlSpPt00Kd3dKil+ua51S/PlbR5UHtudD496n5f6T98stHf/GynpwtJmKWOj0cHpoBCvn271plgkRb2m0jvxr1aS5XWkBdZ78G6116nCQZEDg7wUrNe69Wbrerz2Z7aDZIpgkWENJqkyUJ5VVvKl6x2/j6/fur0+ud/qenpez0/PupwWYhA2q8/nHQ65RpYZNNSf/VZpX/4Bagty+ig+2qhz95UOrWJl+Xnx7P+t3866evhXvXxUfvdzsvJl28qffrpSx3rE8iCfnhs9XxsNR3O+u4wqa5lRuLFCiVAsDEe9gkzGhIV2xigL6ch/J32d3FYsWtZHG7JGPImJFa8CTmomjvTIqyAd5EQJJYdulkxtiPTcwIhEjMu8oHqaUzuSBJDJeDeI/7PxLsavbH4hg360fEGA7BMItiFhWs66WG90EShcL7UZkF40lZFHr2yeck7elZzvTMAg9Qatpbll7Pzbm+3tE4fDnrz5pUvbSsS5knrVe70u5BV0XV2cU8fyouGJg6SIJPeHVUMfdQ41MOo3YYAoNamfp/ZXKiW51xdBbPZ7C0dPR9YJte+dLjIYfNIfk6XWy3S+F37EXlpo/bDu5Cn4PWwVypCgLja2pHQJ+SMo0PAfFcBZqEGGenjQ8rWWTZIjxVE0KRWmypRsd5rnQDy4W2e/GfjVzNT6cWT74llhobx2tUQLF9grQwy10vtsyZDfldtdTx8o0Wy9/VM6ifF4lNP4mOg3Zf67O+pbheWV2/WlYZpqyQ5uyeMQJnm6YM7I2vib8aFjudOjZMXka/BVETXI7JJug4tg85TBxT1XSyHbhlgCLXMh5L0haZ0ZTY9pF7BRvBW72CT2kYVdTJOQoWB4nmj147kPc6+6N/kYj66SB1gCdsHtxwg3sbL3IK+SYrV8fO7XfQaLwAAIABJREFUHy2Ymb6ftdqXrmlgwOKZKvnvSfmm+L3EpcVwT+cr5/JOM9YKZNNUkyC1uvY+s7oBMK/UPD3bzzXnm+hybJ+ctgqYCkhPITrLcDnUIWPNEN0XxIWqucyaYOBzuiBhB5kOag/x1zm6wyjq5ncHAK0yej4XOtE1Oq8cdEGiLhJhGAPLtuZIY/br4rTCsLpgiPQc4Th6vEkhCOZLilg6qgdYrGdVhPqweHA+kPSIVJ5/GhYSFUMgsgZswkN5S8W8dq5bYPNzkJF9cQA3KEKiYoRBnjmAYD6eXQY9p2+y1lQrqge92CBHRcWDD7JK8DYCMCFZjrTdBDZ3sdR6lRlgAMwEpMTeA4A7DrWBgRyPNe+ci8RnrbYE4uT2tdkDy2ljqSQyaVKc6b6j0xNJHkEgg1bVXtcp1YcP73w23d/nyqrXlssC+NSXZwetwKDAavBcsGQxk2CjaBveE4L1YL7JZUIufVU9dJr63KwgFCTfj++tkZL7VNeEgJGVwQmzw/xZU6uq2jq/AN8vKA6hWSw+yFEHS1AjgMWhJX10tPLfdW3iu4m5imXvCphA3gI+zhrwknchEkoBX0hoZTFgJoWxrgffCrHUjSijpA5/HjUTvGDMSVh28OjBXI2TJd0sjx78HYiC9JIgHQBK+r1RlkU4juNZcEfA2lAJg4oM5h9JOnNc29qzjO/fTnGSzQEtXJfhCBfnT7BE5QYRXb6ntD45bMYgoZ9BQl5QEkyu+/BjDNiCNzFHpcTyQYJ4r3SoNVZbq4qMBfiZDr+hEz1ZIG6fASybvZYmXEdps5U6sj1gHHnmInmaZx+mHw80IZUEwDjNmaWNnlR3mPN/AWlC0YAEe02Nj1tOmEqj4w4wADuDRbt4W1HBtRHENxdVpISOrTsf2fs6luNlEXfpTZlI/RshVOmVKhTUOxEaQ1jZYMnn0rsBMloC1sxqeq8ZvHzlgPxe/yJIJ5kSNV6iZVAbDzaqJb4onoGwtEWPJJ8X6gUSdNnOkaMCthFeFGADqadYEkK9BZBmxdbl4OBEZuSBZ4kHmwO054zN7EWHHYeYSp3FQAJGVNxg6+D5GyDJzEYi+4W1tN9QCX+vFU/cheGfNWjD+YkUHJgeBpnl1UBoVNggJ1thq8gSnSF3YIN9XAXI5hCdYB5vSMkt2v+j5/FjD+FHGetHr6P5vlsS6Md/1oulWeRw5mHeZhgCpdiUZTBYTm9DnoTuHxauj20+pQwbDW+mHt+IF6uI3x4xYWPcXa1Dkzv09oHYD+OuQ9A/hpHwMnJozX1v/S8yHx5oAnqQSERrWcjeoPChn1kM3SfDy00KXErwBejV6AGNFzch/c0LIGbwsBQjr+Ci5O/fIBGwICQkwIQixN8V8fSkPbp7hd/Z3VbRqeZN5Ra5u0xzSzpIp8MgHylIPIiBhPIvuc/HSz4XRchZ+e+c8srvAFhqyRzm9M4eIMt4HRiANhzEPmJ5fWnhNy1zfb6a9bqq9WZf6v6OBW7Q5Uh4R+lUNIcfgYA10XVKPyJR4mVCAfLSwTYPL9fa7RKl1Us9nnjpHt2xdb9KnZh7bKJDAV6EkZ7gHOV7U+bN+aAPx9Y+Dgts7DvotSpXXkZgezlM6h6GJMCGxfislftBQVRq1QOXSeWyYhaa/d3aEdIcxWXWq6xy/XBoXdzczblG2BcYZ/qj6sEFxve7TK8etno6d/pqd9Hnb9aWTXz7/Un/9C5XV23sE8Fk/vaLV/riLhBkeoOqh9dqL63KFexAqpnibkq0ubx44ZEnZEg7ws9AaFO22jhUgrLjS7vQ4fmk7W6voTno1Us+pZUHHeTC9XOt/kxpOIsa63Ik+JXVVkN/0Icu0bzeq+ovTg4+jQs99bke6ZOsex3a2Yvof/qbz7ReXFT3vV693rqmY/1QaJg2+uGb7/T+p4N++9OkszJ9+EAiyMKJsS93C/3sZ29UbUt1daMLUrXlVX/49W9VT0jO00Cji0K7u62S7r0Oz40L6fFRPj9dPWQS2X6urzrbh8CwBDEVoStGJkHQ7QlOPYyS3kmVhzlECPQluYDRs8WFa/bHF4EJe4M2DBz2WC3oMwyjOeXMHOal2QwGGYaCCCBAOgxeiK+N4u56bHV/T2okyOVCL/bx922rRCv702CiW/XLkKiueSZIxFOrYwNjCIgjFWmq7Q4ZO6oHFkgrcvxOrViqnBp31DQiDavMtBA+sS/IbwrZOUhqklQqK4b7R1XpXqfzB4dPrdZvNM2t6muuvjnY+LDdEV4RagDYJV66SD8kaY7le9SFkAKGpCNyTzwSIKOllgx7TqNDogejV/v3FPU3RYBo5+dgfZ0EmYcnZpo3WqbUsTz5vCSoxUP7XFke9eqTn7nXsh9rLa6V8pKgtN7R/2N9dI8dOG7LcsPgSfLz4mIEtleoFSbK53vY2giJYp75eAd4ATzXTrDlonYL2ZKF+KRrS1cdgxzez0ndorTkra2vuuD9cyXKrGbMdexm1p2oVClWWtizGRH4a4I1InvB4RQ8A/hOkLGywOERYdgtk8FdjZuE3sfbZ45vcAlDw+kWNRAwbI7az0cVyeQqCSTzBkkYo0gXLndmu3YFEfuT+r7WyDC1iPh4vIR5xZ1z1abIzZBOeF+XgKy9St+R3BvhO6qTlaVyaV97yGc4QxUC4DyqsLeFdORkEcM8jNCKwLLmqHFRGOAE6OI5hclebBl+8Xnh513pdGrVn89mbId0bb8MKhaAKhZGZFXtTdkTYZwAwYwv0d9Hx2bBM+BFnLMTORcmi9y1FwxrrlWCPVzyfgOSwP7wmaB+IMgCi0j0rTLIcW9R54VsEmmyhx9mEdKdfRHDNiBxD1mi77nb8gZjR8dlnEupfVRIYD3s0jNoL2iEHXEPsXRwr8Mg0vfJu0bgiH9X5KXJpE8eqO8ZnYCLFxJJLz2fDNwE6LE8IRKCTSrWeO5zzznXibT5mFMImAIwSZZbrdapmuZkxi+ZCE4h8Xzt8CdnRqcvdB0/KK3w4SK5Jmgu5oa6HvViC/v0pHx97yTvKs90wcJyrcxYk8q+JNQG9MW2deSxS3XcdcUtoMMq4EkNQCASE89YEZw0jFk8Y9z6BP1VqZpTp8czifcAHtx+EUSCx5oKGwZYEnHJl+DOZ1nns8EGgxqL+7u9AA7CkF7VoCJwem0U1jJrIvsmcCYtttFp2J/dO97PSBnpj+zVeIZN1S8KJePFMtwznw0AP8FrE4wlBUCRSEmIG+e3dWKw/cxQsFJIhEl0do4IoEwwk8xuVEzgX13mZQTmzFSrRWcxc3DL+8kyTChU5Ku6aoI50H7EBWq2pcFmXlRwkiuBWvaDkQV9S0MlWfdWEcFjjWfUimyWa84q5g7mkVvIJWxh6NAi+QVVBp2tzJxWxfmiihTb6K1pNVV7y7Ez5k8HTCEjDXlmaAFjCeVdwUcI28a5QwBYzMPMqviNw0MZ2R+oQehEh70kYAZmPxJimd9ZaNznzHDL59vSEUoIFdYGzj5Y1ls3pRsK3OfhLIhkde/cBYdyGtxh8cqs3kDe6XYDPmOqKahKQhPCeQEDSh3RgA6KRGd2G+5RQx/BskJ8kZ3NmcQ/y97jCkik+yyON788yBeQLM/EwNRGIm5igDj8ndHikPIcWQXE94ooNoLYOAMJCPK8j++edPpoIVXLfA55RsOCU24Be7C6MbeRaxDWNu87/u9HV6y4Qs3PIsGGCyXcgZxz/LKwxISM3XolScHn3gcgsKXuFoZqVWOWpbNNph8rO6LeOwShN3/gR4nqn7ORsVBGJ2LUSXzswgoqPgy5FCCHPIQD1yiFI8rCBzmgu3fc/SY06fz3/O98WtYkI7lKjRIw2DEgEvZweqZbaLZ8iY8Vr4nxHjTifGBe4iIkx4sPmjZ+Qr5Q5HBp6XAYTPfWq8NkIndzHwtIPQsasxiIM14KtPU3yd2MSRfJJpcFHiUH9ofn88be8ne2HFzureTSC++hU/+4rJAbGP7kwV84VtyeCv/++MSin89yARZEHlSQRdC5mwafkmakwCDwdly4gycQhwjLXRg9jo7J6FpEhuLyWS/uwXoibVinS/3V/ay3eyQyyC1zM3l9lyhbrUVnJ0ElSLzuqqU+2Sz0hx8f1S1W2u13Wqe9LuezkxA3+1yHw6zHD8/6658XylJqNpBlMcClRgVhHRZzpufDSetN6bS883HSsaVbjWhtnikOJszkJP6XjoNvCUfqBt29eq1zMyvtat1nRzVNrx7EpSVIYLZU6tDIqbFX/jvQsuush22i70h9yyt1JL7OV3UMjaeLlsOoOwjGaqG79VKXy0Kf7Qftd6kGktrKvX7sFno3Fnrx5kGX00V/+abQJy8f9O7x0ZKFodib8S242NOrtiBWx+fw+C1ItEWCmCmvqA5YeGmN7wD5zaDDeVJz87DNbe2E2yS/V0sBcrVzrHfzdLTfkUH5+58OKpKrE4xJSa22dzoTZHJ8VNO17qz8cGFZRmoWsqPtotcnK8JTcoca7e9XasZRQ7JVe831409PTh778cNZ51OvkcReysjsCxr0sF2ousPRhQcOVHqpd9+9cxACknI685Ki1GdvNlJ70vvnUedDpy8+T/T8POtw5LDm8sl0nmedzqTPkjhJzUKhBMUCgAUAUdP43eD9Jy2N98uVHAXG/KWmcxfhEUvKlXk/AxnjYAQW95IHYphnOjZcYJHOCQvAJQlCD4hiY7yBGcARACOYG5ZVWBpeq0SbFSySVMBeAkhVyAsX7kd1RyupL9fcftVhrJ3SZtkVHmiCgir8ZgAkhc3r+JS227UHfboNOSMsKuCQz0vtywgYwq8IW+dyd+LNSe1F1nc5RGw8i2WW6Xip1SKBYQNI1sqXtcolnmHYIdaRSs/NMWS2MB9LQDgGwi1Qtf2HJOISDPHhUMc5MgFg4BOsnRoLYISSAeYi+sGQ4SE9ndTwXpNER7yp0fKFdqulzkTww8wkO6VCNttrhrHzpZW66y5NeT6RdnLO4iWjAxYJFP7Gpep6oTLpdepi+B/pNgXgc6VSDEncX0iQWVAZ+FN3BFLjgXSPzz66ywjMOg4E4yzUNATxwFLF3UTKKsE5aATw84DW0nW3ffuZ/vC732s4HPwsohpp8fBZLYIiMgIsuAUrvLYpQ0fhMBxqZ9w9TtAGHY5LZNrIwlDw0FkXHkKSIKkdcIAGoIaBp0nlBqUGTDT3AcMP8kRi7CMEArBhRJ6MVNaqDh5pPn8GmlEjoRAgzpxB+Lzwo+J7InDDwVgEDm0j3KFvQtbc5/bzkKJKSEyarNTS4XlFNor1A4ZPOp068B/fj04U5nllWWxYMCCdoKboLA0pGeqfCVUPQ+ktsA9AwAA0Qxi+XkI0YE0Wsxp6MRl+WJSt/mFEjY5NgFPk63TH9byDSLAJF3F6Id8H9hTn5ntJ4LYjrIjewTgEclUzDPTsv9M1GCQEuxw85gSPNAAMJCvfnGKevvmT3KU8KqezDQuBRu12Ww0n5NSRLF+Mvd81PK+MNIDbABF3L0pbBq7nxkP+ugom2nkADH2uvpxVUf3jbt8AuAnhoezH9QncAZwDQ6WUmqGMtGX2gNpsMNYc1C6wq7zTOb2OSF+RkjOHeN6j23UwAFzyvLCozIlTfXmeOhhDMmeTSLe1F5RzYCJlHWUNwU03dsfhZPzYMK4XL+z8XMxpFzrzWOKYQexJHjUB5HA+u8abGp4ISHLvNyGcU2o/+9qI+GCvI2qxtmNGIL0VUBnZMiBA4XoqS1dJqudZw0+X52ouyP1Zo1G84Bnmfc/ti2x70lEBGPhvIxl4Inma8CanEHPW44ekFgig8bb48N6yrHO+g2Kx9vF+Ghx3W2HMYiya/n0AGKJixjkhDujwgx3hcXz1I0BTMEhWgJjRvOlmONfxyqcsKxABoS6z/NCkDWDIaL8sS9KElNNAw0ePOGIw2MDwJfLPcwY5I8vS4QiFWbLk8/nx/rCgkBkA0899ybLBzwTLZz0QIAkkBx77qK7gvMXzS4pnKPdyz0V8PmNC3+pk4J2FF9UO3kAWqoLcEr57p6KT/j3pWhBqM1hV4K5G0C4WWS/8gP2ZVRbTknT/UCEAkrrHHRAH5pfPPK+8UHlK5qynDxZ2giUop34n9d9nKTHntEiKDeLLPmgzs97efEfw23RIOG+hQVYc8u+h0kGGzjMJsMaCaQbR5g6/j564LZENUoNAG2praDxgiUS6Gh2+8Q5YCWHFCXAdz2bYeVDs8bzY2kMGxnjV0HUx45kVj0AfhwUhf/bSybuWKqObuml9H9qm55wYGM9Z5dR4OV2YRb66+9INL3y+NvoCFIIpcHcFSLQoimwGDYll8f9T52FkI5bJP6WshvQsyG+vmX7xP3YS+p93Uj6BNXj3TBkYWbDJ10EDHMpLs2ZIi9yjdCs8tSfPoaegDhzmXCK8DCCSSLhmHZ8PLpxl0vNy5uLwuIgIuuHw4j+nc9HZTpT0IvX0F7y0N8ZxtwOI0y3j9KMcjBfIH2BUf+SkP8IMwmRhDOZF89wZCaicFe4iYxC6pT3ZcM1i7V6PMOQyGMXmzOHsqMpYtEFoGD6QIniLv1qL7GoVJwhiqkdayzB/0xzcviuzBP4zQgLDP8uBj2yY4YB+NSSETuTyIskDGbv5x9oQhmv8GJ+tR332otSLTaq7olNeEA6SK9lEaTkJoA5EolOnb/VTDZK30OuH0lLSHMkB3yMyDZZ3OuW4lEBNixea5gaQxGgf/gtqI/jOQTi52Jt61HMTFSmEFyEhqMqb9AQJAmXLMAFDq3K3ddhG/f5g5rHMYHeQ1JBSxzMQMUQgQ+E34HBOtdsM+s2xUg2AAOhgAAPvERUFs169JVo8UfvjH/TJvtKmSnV3R0CAXLie7gv96t1CQ36nl+Wkv347aVpu1LetU87Oc6nnS6us3KkoZt3nrdLzBx3Ps2bSFNdQk1dtK/xuPlbUN7WGZlAzdLqQJonkiBjxQ63X98TKR8XG+uUn2ixq1RhFGe62L3VNGi0OeBY2Hgg3G1BZCjI7HZpOH5qlai5iv/wrp+u9zGplp/ea01Kv6DykcxkPsvZ6PHU6NcjZUv3wzTt9OCO7JW22iDqP+536Y+vl9+HlgxmMaWp0erpE8umVAbB0CimMCe/BUz3rp+/OZmhevNpZyn15blxK3yWl+ubkd51kUFJJi+3OKH+HN4Y4bY495j2GSqTMuXS33WiJRPH5oqbGf8G7ymUagyhDJ5wkAVhGZ8EVAZwIOuBisCwzkt2QNy8LEvm4MPk++W5SbfD0kki4TZzgyAC7W5Vmmxnut2sK2Jd6OvPncsizkPMcUclUq6hgDJZOVGVIjAi2QRsk3g31F7F4sqi6HH4Jg7LyIlZtK1XF1T1vIOEGypxkh7RmpX66uDOwGzr7HfmZ+Pk6+umsXsAKELIk97Hxey/vVHNpgoYv6RqdtauWOj6zYPRmQbgHYG8JRjK76yWLZXIb1QwJDFgTXqY6EqXxrF7HTrstA1L0czLEcc5V1Y3t4b2lPysHsEO+H35QOtRQRlBwDujP98tSdbqwgOGrvOpEkORMUXilw/msrjm5rPx6Pek6ouhAkVJrHihsR8wB0hs9xJRsu3YtXVtaRyjC2F79sxPUdHG6NkmrDN6pTsNCR4e1RIQ5hdAvPvtMm1ef6De/+qU9iGQ6wF64JHrqHFgBq4/ckEWROIZ8eVGZbbxM8+wA1kxdo4ICatDtfhSJ6iSf4veJBPHErAMSaoazrIBdwrNz9R3p4B9kzCSv4N8yloItpFDX4jutQmroiP9E2XgwG8nQwEBMoM4yJ53TK4GfpeHahCd45FmE7QHg5PukYxdPEMl+kHiVcwQSL6Wp2uXKoAK0oZd3hi72GpixKVF7Jv2Qf7bygga7SwDQhaFquXEoC4oeGCsHY8xSlZYOIqJ/zfccZwnKAA9QUXPADYaEyoocy+diSIShx7cIoAHyzrtuGwd3KWzVle+bUCKLrwL4ThLtklknej8/5hiwlOPb8lKDXCyNLAE8XwaCw/+T0R1hFUOEfjlYhMTW9VrDEd1GFMMz2N6LxFTEVCG/R7JK8nG17JzUiz0CcJhXHBbO81QCm7tVsWJWYbntDADn+K8pSHfWBtkIJEJzXo3KS+pvIqRnQqo6tErmxvUD9m0l9w64oUqEzzKohsRVZ6Sbw5hwh12Xk0GQxdxZYWJDpPhnooeX9wVWGk4Yv35a3Nu7mQEicV7PO69izoZPCGRZWOo6ZxsvdiwjDnZiiM8KdZdBTXOJ7k6eIxQJHaBgsCwEygFMsTgAFDgvge/XvY3MdYVOdE23SHYBkGCees8BLFddR/AfTzuAIAqtsAhxTjTj0pJY0klZDlrAiBY5chpVGZaxD1FN48E8gJimKKyiQtpH6KHXFb+QdJsy7yGHDEn0LUrZ3+zHEEXnwjiQChDCvQ1WvlmujXcTab8rrhyd46VrcD9oooQAKEswqYJDYcENGTL+LKdzNRYPPkuWL8LlsBKh2puzmOdZhnmnVszJVHCwYLekVCM9tX8k5Nx8RoApMHWcRUnh+qAOYgY279YOwNLDXMi9CVACm8cyOFUrXdvotrRlijwSlkGCInmnUNy0F6t/CAKyp3KMwDLllX9+zoirwRGIlkgXtTlk5PcNNQcqMve0Lwq12FIYNG/J0yxOzN78v6TPjniJkJOiHuRcSWPu9ucdtKeBBqsl+HuY3WPX15JnyqQwn1vp0EHOTDpanYECcejFP1ohUDt99DzyM6D0QYe/HBt/ViE1RxVFDgI1IY3fSh8G9swiZeZsXuoOqXg36IidAvAAWSu6DAAJksBRMdKjbK7eQc/+nbABAArwnfAuF9VSM6QKOSOcLbC7xsQ43wtqBzTCkjqNNfa0SIaNUCozubd9wsBfVlZ8NP5QHNPN/3brdAxXXZh9P/5PeCM/1nyEb5IPjx+Eh5YvORbhkC3a48cD6a3akYixzeJDoNDW6UwRU5vT2cIDAVKJ3w+ZCXp18h1Js7u7V5Umenp+DOoads5RxoEq9miBSXpzHQ6vNUgoS3F0gYEAg/DTmWRZF4/qSPdjFK6yjHFIcnmwvfO7MuSBHLAQWq4AI3l7STjH8AghC+P3wbRs/pwXjGHNKVMfdfAhJQuvaaQY2ZvFu08JKJ8Nf58/XxjQCCPi4uBzcErZrcbE8hr7NML/5ENIV232Ww0kXeKT1FVNXQfzeFusLZ2KoCp/njC9lKij236dzfryTa77faG3D4O21UZPpzGKsa8Ms6kTKqf5QWofnai53e9UZieHOFgxnm3VnAjCoDQcmcrZUthiv9dwGXUh7pAUwaLSjz88Kd8wiLZ6cb/Ru/edvvuAO3HWkBTalpNDO5pjZ48lkpm6Q+4jrTY7+/aWzUGPj532ewaXhS71rN7L4FIrypmoClmyYBAnnhpN+9AVeiTZrYd5mrVdra1HJxKcPPuuGZxG+Wa/0cv7XJvFrNe7VNVu6YTNH06Z/vXrs/7hr3ba7wgUqHS3TrXc3KuZCv3jb3/ys/DqYa2SFMXhWYex0Hka9Pnnn/sZuismTc1RH2DfJmQjnb471PaIqKz8fFyej3r1yQsdYRHfv/fyj+SlvTRGpl9++srI8unpRy2TrS5Pz1pcD9pQ0zJf9dwsdQKlxfs1Jfrup7N/xl98fqf8/M4M0asdgVUcNisd+4X/nXPb6W6f6+vffKP376/a7hJLOunr+4v/6j/pd//6Wxo2lW4ePDDvykmHA2AAkqFOc1o5QXnR1kqrSc9PjWWw56ZVtd3aV5jMmX/fy7DQ6tr6Mj9i34A9dCBbYVQOAAXkjeJpGGgWDnoSt2WqIVv50j8fD0aJPRPR+TV1Ie3hUrCJnYWFY5XhHdM8LAo+h1ZTtvalxWeGHJ+gHiOrlPCSksgym/Z6WTUOfiBAZ7sptS6CYQEgay4kqHLm4wNGNsvhDICUaLvJQyrGo4iageEJ9LgbtL1f+7KHjSZhmlCGanWvoT4rK/FJSxuk2dQIkYxnRBlzf6SsAY71LR1YeKI66ko9qLEAdu2g1Warvhst1SwwbVQ7n4Wgxj7jrqMetisdnpHFgeoSXgV4hlw2FgIWTXx5/LLtBBOdmeku16NOT52enzrtdiytF62RWlqCDKIf3rKyiuoCGDoWnemK9AhGNHc3KD2aDD4kahaadSYoZjHocrlqvSp0qUenwjp9ekFYUOv0VXo566ZVYcnaaGafy45BmN+LfT3Du4rsde5VD7nOhAGB4F85FwcdJjye4WuiPoayejqIW+wHaekqHaYVWHHfr31jGZqZSyLlOeonmIKFNks6HWGIUMqkqtIIclmlDL/UyuAhIUIf7z9eXVhZfq/CaD/+ON9HMGGiDiIqKLIVcqQxJNWX2snUuypYG7xcTqPMQmJNfx0SxuUCDw0BN3Tv5u4GZkCq0kFDttOEV5ChlOdwuDg1MK8WGhu3LwdIuJjUnhr13Kv87uyS/B6g+zDSKnTAz85VB13vgS78tngaLw2BTZEo3UxSnqzUNAxok5NVGfIdJAHAR9DLclC+oGLr5K49px9O9PiF1cODHtH9hFc4CA+2I5jbm0bQABKLNp2n+P+cbImag65YQGUPWkg4UetcbYHgOcVrxIDFn5UPrf21vvOZUxwEwmgBUM0UwF0ZkmR7nUmMTxlsCf2hv5FnglRcsgkmbVC9FHgdmXFGhw1tHTJDrcskCGGHo9DhDFA9l1qQTkytwSpVXiLbRMLKsAsIjNyQhTNYGAKlnAmSLcwEXhjMeYbwdMLCAIjlMIhI1l4qS1tlS+wMDJOFAXp80PMEEI0NaKnVtorfyexZ1KNQA0//5KGtlNNHCshwbfX83CqtNj6nySig33GZvVRP5gQnUkYYGEx0qh5fHtJaeoe7o5e0cS593+Lz4nsGtOA7u463XNAJaTeSQuqbeAZ433kuUbuQUYEyIVWNUmUmSZXgnF491QjOikCyJ9VdzEr/OIR4AAAgAElEQVSkupflUm0byoMOVq8fdExKB7L0DrEhLIulEyVNpWXf++w2O4baDcloudF9NimfljodT2qCcNaY5SqRQBv87+PZcYtASAadRwFIZ18kTGD4bZMZXx5sb/j1zZZiP2JGBuRsn9VkgD/0L/YGxe1zgzRgdrRfj3PG+E8ocaKhzawn1hl+HpYKAHLec2CqiqAVIxfUb1BPYeTVzydgPQDZmO/MzhV4gQFtUAlgjwA0wN+a0bOYa8msmRXKMwLxZnWAY9QKoa4bSB33gxrBLcgV3EMaacH8HvhXOScz20xgQQGYYvYksR7mHkaUgDP+HX5nE1csM7zz42DGv8nXkWvAn9s3Pl+pbrLiDnkn5zBEA+o+5mjIGp8pk7MF3LZ3C6BkocY/aRkuczhhVTcPCucAQTee7klvd1IzDC2CHjJKYv6IEhJkzizJpVlXp41/DDWD+TQTHaorPgtVBI8Gq2ogZZ5UASTCfo5YLZCXc8aw+4QEG1YUPz5MGxgCexTPFYccnwE/t2WrGgycR4dt7DgsiTzdPhc5Z7HMIH1ybkqAqQA3zrzh77uxrt5U8mI129DqX/q2WXgV5MEP3ff/v9bjY8hOLJj/3i8ZGl4QzaQqXGFhZB/Ewh1OnLKe7Y3IEeFMhDXsBVsuDzvs08kxs8EscL0ysG3KwtLR4/l8+zsZvgJtevFiZxnU+RHPCu8zA2iwE1x61g5bVoBx/cbc2UeJnCCk8w67BXGxRKL3z1tVlaP/0W1ziEd5Kr9fxGiDCoMEc2mw4Dme2bUo8Rl9ZG7/yOT6IgbNuX2uZlCjUgTJheUbLQt0HJz2PBitAL0DHQHZZRAm+jyM2lw4GN9X1cafJcigH0Yu3lsENZSzqXB7myJtEeraLMhi1tsq1Zeb3mzJl5+merHaqSNZzcmyXKoEklSm3efLs7abTHnBsXUy0kzs/OOpVXsEBc00kKTXtXr16k75dq2nd+9DXnpNdPfwWqd332taZro0dH6mejq0+u6Hg71brjFYXrRZE92NnGwdHVsukS2036/1Imt0XzX68V2vX3z12h7Axw+T6sug9zUF8yDaCz3kvd7uAV+W+vW3C/XrSe/OV9UNaB4/X6UjATrUgky11nf3Or0nmKXT2530drPUl19sdfdqpTnd63zu9PXX3+l/+O//W73/8BtNl58cGlLtP9W02Oh//+XvVKzvHVQB2PXiDi/HSnOy1ctXL6Xug9JipcvT0SFB6dCrKkf94TA55SotGa6R6EmffvmJ3r1/0g/f13r5cKff/PMvvai8/OSl7t/uVabSD18/Of21Ozzrcjzp7X2pqX7U00F6pgplmyrZ3Gu9e6EPB+n3//yv+rvPV3r5OtVU99qvBt1tGGq3+qefpKfHg7ZbzP6jfv2rRwNCm5tP83Rd6n69NHuWb18Yye2ag/Z3L/XTh0fVx5OBoKxYq1g+ar/f6nLs9e6Rfki8t6N2ZQAjNHWBBPKfMbziOYX1hvF9/+6DlvnWATbL5tFD30mVEiKxyWpcELwVvV0Oq+IN5zDMUisNiLuHsQ8rBItWRINTZwEj01NPA1i22rsQ/mHRuAqDSwpkEfk0kkne8WJu9HI96M3DStccXxUjHIEtVI1UWqTRX1VmW7Ni+BouF/poM332lp7aqPs4NpRE482mw7PTisAbI8b4jCst6GLLSlUYXC03DLEekn36cJHnVOuVkgyJYKYyHx0ksCZgpah0fP7Rfw+DMYgzPx/SfhZv+z4pac/oh+TzpsOMAAwK4pEz5v7ckFQbQLjbaCZkpO81lq90OVwsDWr7XpfL4KCeT17vdT6dA/izdJ7aCtiVjaYrsf2UktOhWXiwSfjPEYdee3XjXqsd/YWTqrRT28PSAvwtXE3CH+u8aA9dsw5Pj8qSjes5TudOz/Wsc7NSlX5QToA6idElLGxIflAgsAjg9cBT1bQI/zi7kRc3apBP45maUw1JGQPltXatFAPOKV1rxzPiq59OUq7k0cFqDL0wlJxFyH64AbfLSXtkyQSemUqV7tKr1otQkFSbzGc6bJtx+xmZK8wbYzYS3NS1KsjBOPNAnEmSxa+ucmMJ+dhdLHkEFGUtT3ISwzvLxfHik76aL+O/K3I2m40Ol6s288nLMCg5HsftmrMolrC6RxIbDANodchTSPtfqj7V9mYTRHOq8THvtZguXmibcadpAUBxspcJK0pCgNgZz3okBi/sHb7o3TtYRCRbgLCz5vKV1Tpze9LFtQ+ss5H622nweZjzzgKuIukiNR2J1cg7zjwEoIrMErsJQAfJi3hNURwhby+ceBj9kgBNyKRbXUkTB5VheGJYZEi23+mWZwCwjI+JonXqc/AwKbP6hz8XmWVwBi7MUpqXWo2dygVnUq70evMgRauzVisi+JdapbDuJGuitrr4jjcjNPZ62ONpY5jkNcJrn2hbjur7yeALthaCh/gMSDdFos0wuXSgV+WlHEYtzbdOnjyfamUlvtxCLWneLPck5I6Nl8WUYC4D5HhdUWPVUTlCSBn+NlVKV7y/ABAw8QzBmSqqleonDcnGZ4LzDE5H1WdqvipXTK2296ovnf7qP/7X+u2v/k2X5195iWMmg5VOi72Bu9Mpgo5sDyJromvs6Rv6zoAcIlDUQYAV0ZrBHIMnE59ooXbg/WbJZPEYtSsWOuDjzivly17jAOhQqEYG7+Ar+b0wqzwyz0TWB/xmO09q+0ntYqNkJswGPKI0wWGbD3MMCZUwV+7BTbWoUrXZxiX1y45C9qslqIQqAVaitHEhO88u+QpGmjyQqqZz2D2Joaohs5M5GMUO3mkXdDjVkzM56ibIE1iivMhucnf8gqhK8NwyDWWJ/wz8vfy92EGuZvtmz9bYJboxcVq4p8glc9HkxZM10qo1llbn42x8B15599M0qioI5+GO4uxL1+5GJXWc1FKXzANYYbHoAAwqvj5N9TkYa9cVRU+i//YCL3vnRW+i9uqWfsxMjkoQQDobe3XchxAmKAGTQhWLdH+0ag+ZdMWSttk48AwAYGLxpTsVNZfDFlNd6Zs1i4stwqZt/0wsh1YGuo86Oi9dTYGVzP2hEYTZpbz3EQSIwtFED38ec4OXfr6HCA11aCwpv2QIsIxTkXWzngWTS9E2drXMvlkHrtEhCYJkz/SNBGL3oUKFBZksGPcyMrcEY0yolW129MHyQLvmJBZ+fl/nOKCW5N8B0OKxg2G2FJaFGqVjocHLbnQ8Anxx/sNOtuwInLuAyCy8qBNgVpEl+8+4OstjOYW0Gg/roqqKeQSKY0sP2aw/LNiZqN/40xL0kYUE9bpZ67xlm6V0cE6QbLEs4e3C60VBtlc4095ImFhmsFRn5cqIHozZbptbjtZxsSNvdQdahDmwtLhjaSaNE6N1XMykATpFiAMwJcK+UHNpVHeNkozhDSQpevzQl4MAIU/FHwP1MraRRsfvA4oSS9fCia78/gSVWBN+M8a7SQWKHP8jjJUP4ZCIgXzh4wS4ttoY/fct2CcUpiTGgeihOUZOg1475EkwkPyexB5zsVAfARLllFRLejkU8R9FeqQpxPjQI5U1iZAcDhT4duhnnjCQ/yuouRtK4+c21Q6KwP+xtDEY5ZdZqf/wetDeIS9LS1N3n3+lcx+pa4SywJwwBGyKQpvN2gmpMFCPz72Sam2Z4+Mz3hl06eHx3N2t/JmNzW0YmGaVaan6TCgDEe2EJDUGCPqmcfqhSWvkTizIJLIWZbygw6iXb37moJL+6Z3ukqvattaL7ZoIGnXtrA8taCWesTBmt02vz99U2u1y/fC40LvmrHpI1c65ESpkecnqQedTY8S3vNvrpx97VWmjr7ZX/cXrlb788kELGJFGWt/f6eUnL7Qh+Rck6/lXKoq1+pFhMNFvv3vUld/p8pOqzUbV67e6vwvfSbUqdZ/nOp5PPjzH80llGqDDr3+kFoO6Ay7wTu2w1N3DXnV99gAM2oU06OWLV9q/udfdQ6XzT2d9+/W/uU8N0Tueje12pZ9+/Ws9nWp7urJioU+/eKX715/on3/f6vnb3+u/+cu1Locno5awp3/5qndc/P/yq1KPj8/arDI9vMh1/HDSb79+dBQ65/KyuteuuCpdJbp/eDBz+P6nR6XVnd6/P6ojHRcpRVqoXJyigzMZdWlmBybx5+x2pd5ulzqcGjNBl5ku2IU+nIMVeHgJm0qNQKmiqnR+fNaCwCN73noP72VW6kJxuQvJYZ0jEIKzgWeawYIFiVcU1NL8PGmXXHYEvpAeilxHDN2BvBJssF4tVFQv9P1Pzx7QcwJRlhfdPWTarRInu8KMvVzPamuKuUtVm4gtB5DYrheqqlmHQ7D1w8BQSrpipmWxdnojyCPys+261NghAVup7q7a54yz+H2IKWchDR8bAx8pnWBXFUmeBGqMtWb6E+MIsjSM748gE4bxnx573b/aGyUG+BqWuRmqeorlmsGfSysOvqWOh9pSOaRf+Kz5OLmpkZI7wY+Eu+nkn+EyJjqdFmbFcAuygAAk+Wx0MiELO3L+yLFcb0utdrD8ayVUa8xHdUMRUeJDDM9pvrf3GmDw9Pij0uK12azz+RhhVNNKx+dH3xv9mKq9dAb4QNNB7mFA1rA4eI6RPuJbWq4cEMIlykKPDxoQDikjiwXPywBbe/PuGquH0fFiIT3MeDMTHSeQ8VDZnJFZG7SDRQLRTlQhUR7PepHOrpfhzoKF26wIWsE5hyLk5hfJV2ZZHNSWB2jl/wa2bICFYMCq7aPhPCQhmiJ6er+QTQ81PZksryicOPtlD+RiqtUODIKZP8ccgKXcObVa/SEW4bQy++o2N+6Ma6sxLRxq0p/JBaAsmjT0xPdijx+KgLt+cAcoi4/DS1jK+QwngKeVU6Kj/5iOTbyysCqgH7AwpLymmtqTfWBALcNi7zu5G0a1VCe5O29wAiK5pYTIWaZpgKk1w460kCVyhazUUVchV0aJM+F9Q2p6S6/MykIL1CqAvlZfxXMIkX615BUmHGkXj3iohSxVw9rCmQH4RDckQzbfdEHjoqVGBqBJ/2XGya4LVU5lJYSt9iDvkDwsHiKIaOllmpalDIlpklqiBgDIzFSWIe2ltgYfmCsZNGiVMvyzJC+VVQyxMS/hx3UWREFeRGPGz4mxLNJLlFuEKlVeGAh+YXAltGpZlro2ne8FPnOCSfhIWJT4fllgy3xrDz4L32bFckbn9sbqMQJwBkK+CE5B0cFwyzJUd34Pnavg3wfgYqkp26s9nb0QiqF2hUwzQHnO4fr85DoK+O5xXLlKxNYd3qm2tVxxVKnlYjBLyBJgtg72S6S84nEMawLEQZXOltwTqoOMfBI9sbXafqEBSwjnejHr0MRnhfaMLmFkuHwGxDWRyAn7yHJEec2R5SPJ1KFWuKZxv/DU2SaBTxRpK4q91rMeScao2kjFZTAu7bkjzS21tJbnGZUdgTDM1A42YuEEGGGRdsUVXkLmHvye4ddmIeS9gFHnvTffRUggCcoobQgQIlkWmIf3FZVHzRLE+3STpbPAkuDL2YhsnMWxJwRn0lQkKvi78swp3xUMHf+upeypJs4P4BJIGvtwQ+6aN8+eWRy+RgQPPyLfCH57vMhhwPPZYbsW76fVb1GHA0hDEiBzM4Fb9pXzb1ArYuFYyDBZgN1RbTkx7LQ9YKHSK0kX5g6Jn21gIeT8a0+2qbDclWYfozg+lJPRAsFzj7JnoFLK3kfS4CMECtWNPYNJZRk4ypGhvRjMYBZ3J6YHCjopYbg9dUeiOn8P3xW3YQkQMfuOc8sCDDrvHQQBz7NbKCAxWAojiZX5bQXIupRq92UG2WTgDCnrLaclyD0UTfZReJeIYFAsOFmcwY5boe2gMOgTUtpZ13KrpD17PzC8giQVAg+VQh8VI7yPhO/4D+GvsAXxpizFX+ku0AgKWqzKdLZUxLR3lE36E/lYNA/aagN7GHYjNCbCcz4WU95oyPiSzOrFEkhNg/07XMC3ZcvRsD7A8P9wMYbxebsqXFbrdDVYyVswwsDSh0+CF8ueeIaqW2gNiCFIACZ9EEKH5mCkBzoNgyiXDMsbPTegcCxlIKZ4Dlno+HcZgkAOWFhYHJ3ixFMCanvriHScBIcvYAeHn8MOCOVw62YcSLdCdJYXXhYYynhq6LhDssrDSKIbPgf+XdOZXrRi7QTVCDO5rdimzTPd3d2puRxt+ubnjy39Ty5Uf13Ixo1Y8s9E8ir/48hqvjs8LsYJIvnL/wtoF+EOy4Xulgv99auFD1t+188/2ei6emF5yfn4ZHZoUKfHE+gryXvSyyqGCNDOpFjrdBn0w2FSSbeVBzDY4+i5QVLDgUIkCiNAfUUOR+DSrLqHAUg0NESAR7Q/iByHIFRMkSOn6NX1SxXrnQ3868Wgnz1UKiy9Q8ISz9H756t9YdtVBOJwyD3Vk/YvKp2ernoCiNDSbAbywqLIdaBbqpXu97nKu53O+Lu6s16Uk/72y70+//KF6mtIYLcvX+r+4ZWHtLzYqP7dP+rlNtFZaz32V7Vdogv9jMzc9qqUun9xZ1SQ9+N+/0JT/c6BC33dqqd3KZ11HO/1dHi2TM/en6TSy/vSlyj+px+++0Gb7VZffPW5fTNVsdfx8Xt9//0PXjJZAKq712qaVk9ff+NUW3viskR/8/d/q9/87ifN6y/0n3+1UVn/Ro//9jsPYuvyqr/9PNPxutP/+H+cvMTRPUeaLlj7998xTNJnljpQ6WGD+ZvfbaEtnR9zoq+/O+nxPbJy3jd8aCSY7o2Sr0upbc46HWusmVqVqb76bKcPT086dUgkYZ0mNQ3R7IPuqMlYhdwSGSxMQbEknZM6H+Balo9c5+asHUM1LERkblo2yVJpP4gBB+IkWAAiUYyhMU+oapgsQUPO4auKM4PAhn0pikfpHI1guqUlx0VZanefaa4P2m0SvdpkytKTqzCo83DAFX+3ZP/ouXH4usblyhHz2YL3kkGQ9EOk+kiUCJmASSKsYnASLjqqorzT0Jwd5JPma4clWLI6z9ru1nEswxZ0tVHUBYEot/ok3hGCVDiXQGQ5B2GQ7ZlIqfVA8UH9BB25GPa3Gs/v4rym2mPCf8auQkT+JXoKnWCNJ3tS3S/U9ZOOB9KokT6GdYGalvvNXrqe3OVHunGWwTrjE01VrvhDK9dF3N3lOiERiUgByzdhTi0pIzV/pgsV1jbV6QT4QOiSjI62ba+BWgneV9o/6F71pY8ckwsTKTsSqNLvXj0uCMp0VYe91eOoy4JUWNJSJ/UJXXqzMtQm3BPIXj/6tDwcXdU5kQzGINXTHAtZYf/s0tJV2MP1otM2XWhLf99y8vPRAU7BdGRxB/lOyEu1/WzZKEAIZyHeX3v+CV4bYQIiWRvQ8mE1uNsUeb5RaW4YfDRzEumdOcEdiH+RMWPDMOEUHWbDVRWpm17R4hyt8Fc3VG/E33meyCmIQDck/AYnl1QO8fO3ujJcXie13JcjVQILs0V8lgZkCLHg+WRlQinUtqrnSq17fD1z21NHsiwScCsPHOySGygEhG0mFq4AMfEfe0HhHuUzQpHEcwYjhIrJ6ZcxeOWAqgxWIzK10ssfwJErHudEtUMuuMvxiwG0LM1wW5rq6y8SDbkXXebOf2bGA3USwxDBepH+adAbACLJveyy/uCNZClEAbT9f5l6zx3ZzixN793ehEtzDHlIFsl2NT2jnv6jAfRD16sL0A0IEAQIAgQIUmN62kxVsYru2MyMjNg2thGe94tT3QUUuos8JzNi78+stV63NMGZGxQM990MOm2kuui14eGmROYkSqaTbm+hp7nc8yB0WiufAenaKLPJH4YlvJ9CBSwfjGMmT4lC3FBeBXmOKe1EMaF9gkYYqyh2Jhgz2AzFIUU+dM/YkVHENtU7UCVoaPhAXAtLp60X1gxjssEiYHfSxNCwQ91nEECjwKDDph3c2TRlKQwKHB2hW/LCK1NpnXdr2i0Pn7+L2RGI70UFml4kJLTm1AULOsNAPeYcWKLKJkHdiDMkUzIQat5ToD5jdAOFnXdoJ84o0dyvji1gjJ6OoKmR1zdaN3JqORNcswEO0KBa53nRox18QzbxiP4T1BBNGfmC7Mk5MnXapjCgMDR9Vy8JHhVVH2hqXuOEDt1/cFNiYGWDq/X4ZwNFG8MxULIOMWjKyBKG/UfNw/oK9MdAh6UGtqb36r3h3w8wMXrU4ufBlWj5k51VI8Vkd8aBPcMgh+GmKdp5rqWutZ6OSqGQMiwCrR9xTLU7i8873jeREqb/oi3GVItGDSo8RmRu5mD3Bb2wETr3CDRPs9acpigYrbDxoLXyjGzq5FjCkKHIJ7bZFNRS9wQMl2hKwiAmUGTRaQcTNgoLGm6js6wZR1GwZqmXocJjVgY4wvrhyeZah14LDxGtqOn4q70wQBLJtDTexfe5gjnudbl4Q+CBP58TEewtgnYyGKKF3oc+BEkDa4J+hOafdjpkgrq/wNXUg6fUMRphToLLM98pZDJ+Nu9Ex8ggtE6g1SbqQACvfgKOVho7o/IevlAjc/65fwi+MmYrgj6y15xny3kGRZlCNGQ6OucSOYnz5ENmLcNn464436ORncidDN/PpJ3rWQkD8LN60b4tAHiAi3VRrAg1rWOg2/z3GR9XLaSJBH5RQZ9nl9N/p40MhkH/Ti/pHBHCswsfvk7QosDPmRqQZRjEw9YZm/IWgjRpbLhooOS463aobGh00CWSaWQuNFNnLNNxaDJFFViaqSQTM1C7sDBDdEWgsNKImSJBZET/rBQdJNC50UyKQAZmoXP2hOFqDczCv8pMg42ukbzQ5LJqQAw9b/HnDcJ70EREy856u5r8cAEy4WMjsMhtU+3DMFAeaIBwLOUwCpmb11iVlEN/q7lpXEQ7B8gQcaAb+6C6ehrxLNG2IKY1KtqTk8Q0NdAoLIS9DgvQPAUENSzmOrnou410Q8FbJvrqDue9wQhtUlLYlg7RxZgFfvtNlejNHnoI2lIoR4X6U6NjBzUqCJazDGF1mPo6p+98tcbGfXOC2z3aSY6cLZrI7kTRBerMZV2ac86DYOpPUwzS5p9zGvViM+vrAzbF0AoGbeqN7c9/eje5QN2V0l9+tRFXye8/SPvbnemnR26KiE3KtDYIhNmqu7zW/YuNpii44Y7nZ2XrqO9el3r9+l5zvdfDw0lJvOjbv/5OFZVK2+vy+JPub3JN++90mgtbnndnMghWo6NoXXA6rW9fqR8wz7ixPmRTcGnG+nRqTAm6TLmO56Mu42QkZrupdX+7UztEej61imbyUzK9fvO11BxNGTyeKMxHTc2D2nFVdfedTh/eKZk+6HLJ9f6ZjM6tvvnt9/qX//onpcVe/+m7rZbzL3r88Rej1Ztq0H/5j/f6h99H+t/+pXNTcGlGVTkDFVBv6F4M6gs7QqY0t7wX59kFivfbD2c9fHhys7LOnZ/h4e7OB3tVcYCdNT4RMD6pU6Wb243S5awo2+mXt2c/l3mAKoRZzkXrliI/8WTek+lxsKaQYw9WARcmzUBpSvNqXRUV8ThO1kZU0aR0Dpqpl19s9fEjujKmh8F91lpn9ilOxuvoWAH2OBRvDBsIM8bAAKpQifYjTrTfJCrJbqtmHQoQJrJqCQhGU4LJQnBnhSLe9mgDaxPemhFDldIOo1HMcy1DBiADL/RNMa6WdDeLtnuow7j+UkSgEUtMLybGoJ9WD21K28XHWh1iHOz0lUJdRx8JhZSMxJAnCDuBn9uOZ0XlvZvtkYw+MzwmNc+YFDTa70GTW3VmGmJiETTnS1Srb86qcIRdCz02s3NHgxdcGMRxlkOzur25Vdc2WnB2ZR5KAVJkqjfEiQzWnqZRq93NTqeOw42mOFKehQFfNwaTd6bqnNHn86j3nyY9k3N66dRdch0fWyM1JlZ6HM0llplucx7QmNEEY4qx8VpgUJBEhc4DLqUwprHHz63loalzkc1Ajc9iV9mgy+dE552inWUowVlLwxAcBScVC89Z2kWTSgyVkC5noCEgi2i3Ycnw10B1eKS4W2duDmnKoF8iQ+tsdgFqFT6bh6esfOhqXacbUO+bGw2nk5sGJjcUZOQkljH05uBo6vvJtLtZRZFaJ9yQlQk6NHdKi42dOdHX8fxyF/ODXZfDGpZaTDbsYhmaSkK+hzbYyk8M9BoCzAtr0pBqgGZwF0+XWNVh74ZzRMMab9SNs2N+uJso7ChyGEaYHaDZzQjfn0+O06bRDJaYjW8wRlntEN1MsRqGEETgDL2La9+2KTgSP4fYCgwpEuuxrGFOcLUEeWCAG+5rKF9gvaD3nCG94xJok6DwBm1Pv6QhG/KzNyD6LHRWNOfOfqbQzJVHF9PMCtzhrx4GsDL2+eL6Il5am+RgZnO3WRVPOHgycob+TvNJwRlqqLqmBthpnRoV6BPt/gX6BkW/VlFTTKPJK/zdoxjndRhLsHMwz+IcDGwj9HrkNJf5xcyuaaRBWm2M434hIR6nUFJSX4BiXyNV2pMdWmFMobtbaSZgIRSHQNW7RjTwTh0svsIWwtAmmCcxtfC+ifEpGF0v4JRKgZtnuYek7C/r8BJiiM42S2NoxBnoYhXKMoP9FgYEdRhDZ+o36sbSwxhrwZAWYQ6Ubdzk2yyFhqGoNTXo12yd56E5A6ThQjE9a1MyqEI/hrM8xk2gawzFOjWqAjromBH+Xup3O+Lg7MgJ2AvcW+EcgEFmmt/VCWeAMYWkKC/IsVey9MGtlHUKS8MDa4A3GmUMD1cNxUYlem5HYWCgcm0UQSFBAKkRTa0OKDhumDnFfU82Lmdeoow6zzIK/lRw3WQfxN2kkSaOs815iRc7FXOfURPCdliHUUmZe+iAZtcZBZZM0fSF5sAqbHTMcx+yWc1ERIMYeYjlhszyMyzLQ10PsummzNnqizLOEDeQISHA1k3IvjBtci3K2RtyyvllvAfL2GyME+K5oJ2iO0WzCALNe2HQAK3ZbI+m7hgAACAASURBVAw3OjA/AjWa9RPAxpA37o6PYTHnFtpyO+JiihfccI2gckgzlIEaX5EBHYbg9h3gOsIh28ALenXbktr8McQ8ckaW/rkZfQdnuRt/fnIwJ+XPMIzGiM40ZQzuyAHFkwXzIb6FZWWLKfPcqbhsG3W0+Q59D/dqMOlhnbqOZ+BwZUeAdjMs8s9wY4rT7WgdLb2MfVrszBwy632VMXgZkJUECi6i3VDvsWZDUoKBKhpmzj//j2Aq5ruXnrDMIWJ8ju2woNFTo4AzhiIxIJCBuhDcVvmy4d+HHjN0q7wIFn/4V+EAIScM3SMHM7Qk3IdoaCh0PjemFFccQkYRPI3gkoLny/TnGihsagwbGnopP8eP3ZemNYn8e4ofJoMMVHix3Mye2Ad3U+ckxUDXvq0CcuioDNCJkOEUZqGBJkq3XrK4jJkFcTCoGQHaLIzF09SAptIQexFcE01c/FJo86DZGRQ+TFgoujcIyiOdm8af20Y3bv5CzpqnzVeaashuIeg7oInB6QmzHShyl1DMs2gtTA7TUlNezSCFwgY6GjIyP3shOTvycwQLlFo401msvz6ker3jAYz66lAZwcHpkb8HkrDZ1/rTMUR67LJVdRzry5tMlyzXmUJvld5/fFRS7gJlgWjclUgNLjjCmyMNbo4XPZ7DZJEIglHBfbJH05FgUxwGFXVF57LXsDA9vAQaTblXMg6qlk+633CBBgcunuOhCBojDoEqi/XhOOjDedVSFbqpyPDaqG17teOgdH9rzHcdOm3rSrvbnba70gjezf6gcXz25n19Cx8/IddBv35o7Br6m7/4RpvNrZpPP+irr7/w5gStLZJSp9MD5YvNcY6PH5SBc8WLDndfKspWbUqy5Vbdou/EpTCR+uNTyOdcYz1+etD56VH39y9UbrZ69/5B+93BTqiUvNt9rOX5qOfHDz7MHx+eTW2bslIvfvv3Gn/+SZfH3+mxS02J+/Iv/5qPrg9/fKusLBWvrYbHZ+3XxoMPAs7vb2P9n//3B503tyqqXJ9+edImYx0SSRIprysjeK9ev9ASjzo/YuwR6dNptC6HBr9DJ2f7+klD32l/qF1wQR0DMY4utNKDJ/EMWdBikZX3eDqr79BRwc8nosFe6Cq5lCyUjrR0vc5tCFWG8kRenEevXDZXpAgXPPYjNBC0p5jkVNiEl0XQ1IGiaNEmLxwPYIN6KE9k8WGdDf0Hi3SC2Feo8aHIwwgp2IOha0q038cqYjRfqZ15X9SgGLF1fOuKRgxjlkyHGje9Th3TUmXalRvVNZPXRXXFOUExlqjr0XoHfVpV3WjVU5iADxej42U6ax4GdWuholw9PW4njDQCPb2uS+uUMeEB/WSSn6LnczzA1sM0SDVM0qOYYPCGuYeD4VtMrqy5rFSkVISgWDgRoiuLdG7ReFM4E58TBX0HqBTntAvvWpfh5BNzc9hr6nCktarPrsuOIUihqINS5Ko2hal5PHOQ4hkXZKhS1mnjtMiKJNII46i3evuhNGUNx+Jzl+n4QJD6bIQTVLVkXfJ3LoORkTndGm3kfGc4g48rTSmFI6gc5c1oFLI2/Sdb0CkH63gaUdwJobT2mEFcWkX9oIF3k4IuL6poQGNpv0zaplCpUx3iTjdmbYQAc3StnAcYc3HnMU3nuMVEwu6M42RDHuhyOOFd1rCvg4PsYjOkJGeIgHEKIfEbh6ObfAoqn5WOCamTgFQYXCgSSygoKDATqWDTgA5QgIw0CGFYqTlXzhrEHHAgb28Mnzei2Q4GSCBwVvGtOHgjMQhmN5fmbI233aMd9pyZ+QDN8f7NlzqfW50fT25oxx5HzxCH0OAajVaZ92yaJLl6NCNBwwPrwIZZCzQszoHe93QJff3U+b7IQQpxpp17cBc3r5jRnNrg4+1/R0Ht0HViOaAdQvukJqD4QpYRtIrQDS8Mbmi7oRMT3AY1k6gLdwBMkvlnMl2QuzZDQ2WEJ7crKMZfG+sRF20yNOJkG4a9gSSH+J/bXSwQKt4rdEjudfJZ26ePHpLzHhKcWNOA2NDIUjzShOUlRnMMObDpByXPXQynUXBMpugY5sJNNXUMjt+sJ+qdcTjbDbayKU/loXhE44oEZrioQ3+LYy8mHTRSEY6oGO5Atw8mVJQe9d1dQFH47lDmBa38qFyj0T8Q0svE3q9DzBnlJUY8zuhOHEVC9JDdQsfO824cfDnpKL6RP8wXhno0mHt1l3Nwf4R2CiUXc6v+pMtSqsfVmlosW/VA6owdAGO7JHP/jzNmjaliYq64M/rJz5dBNwNWGv1sajUsuXoiuRj6FZkjTKZ44zPyscP3INKJWhBkGdq0GV9onyP1INM4X7oWxsSJK4jnhzHXZNSHFseNEgZXNG8VjI6QeR2NZzcEDoJPa+vheS6mbaINJI+PLeEEAUxsOK85+7iXVg9ArAFkYaL3BRDgjsEoD4dyapCyVNKevej8u5A2YEyE2yYjjCgMYdE7c57BogjpyjiiJ87t9XABtB8iLMZPliZEpoir2DkLPSG+w80PoESmHPTw6kNADYDemubKLtuOQ+LuCAMnGk9QTjR+VjmA1rKLbVZzpasytLW2EH37qhlvA5iCy6ie89TlYdAzUlUYiIGaCyMR6jXurVeGHYPKuspU3Nzo8fFRURcci3mnU9v4vOOP5tC57YATEEWmeqFWJSM6yOdsIsN7I83BpkW4FATZWIjfC/uIe4QG0hUEgy+7oGOEeXVlTVeVnFEgxmhK/efQfw+mQSPfYkiAxCAZqCkC25Nz1B+NQQSMx7gI/dc1s5RoImiu/C7n1GIU6IiqICdkUGD3XO4R7yFczHGSwMiMGyaYEYXeKMgFMNjxsBW9oynG3CVB1svaioqicl/h5idEL4boCbuHhgYs6AiCKUvQPob4ic9GMW46WWSGvgPd1e4+WFmzqDG24EKzrXBoIB0c6j8Xq4SmWBSOynCzSdF1tcJ1AXlF22hcLEJ35tu/RY9gmw/0nOS1i5EACULVYjrAteJQR1N6mIS5meWn8MJsRwxUT9jw1SfV51MIN2ap2LOKiwE7Yee2YfgQa8bYgMOf6dNlNMRPg+mBDlxoIGV/9oDmABFDpbXjk6Hi6xSHi/+aYekWyJc9WztoKYNjV4CrTe/hUgP14wVeG0148UyDcKHjs4TGdLBwHC1nMAq6BD0kvHIfKuSoXbnOaabfVNKr7ewNc4dhR33QuSVmgcOVwjfWw7zX7Y55dqfm2Osew42itKaJKd5Pb5+umYWTJ2ZQCAjlRuEVoSK7QPPCJQ+tqS36dJlzo14IpLEwd14aeXzkIlH4WgyMcTaDolVfbFLtogdrCViP1owq0ptXpV6/WrTdbfTyxVf6X/7Xf9JjXKiocUplcshhkGlYEdCDRnfa7Q662ZI3NSqpSz03i9fjbie9evmltRgceugL3j10bpbubvZ6fjjqzetc3377vZZoVIeD3hrr468/a7vLNDetrfSfnpk4Fdre7XTYlC4ULjMZgDe+tNCXNu1Rh6rQ/f0XOnatfn77Ti9v9qY/fvrEZ6x0en6vPHulPG+13VTWQEBhffcw63e/e6tyW+jld9/r8e2jhscHHYdZxfZGf/k33yqejnr7y4OKau+syeNPP+vNi8IucdubO50+vdfpAg13dVFGPt4+b1UzKS0QcHMZ7k15rW+I+Gh1u0lc2Dy+Paqot3YdZO/RuLO7mqdj0AtlO52HRs+nTFsMfqC5tbM2B+gzvVKs7/tVx6fHMCFDrweaky/WsEHbartUYw/VGQdBgu+3Ph8GIxW51rb1NeiLFiv1rHZxvisTnbtwoZUeymBIBS2TCAJCyEFXUm05SDE0wGUSGiCCAHiTCTlvkTYxGqzClJViSyZkYQrzfSnd3DIZ5rAFcYRqxcQ6V51F1hVUZHRGXchOYs1RXKwn7W63ijHImHvHr7TTXj//8oP2W4LBcdjkbAhaLBrjrLgP1v7xqH7GuCpQI+OsVJ1UtIhaksUoXB6NzuKrKHBAO7DLv3Cy4IJcq8F+f421tw5PenoaPEgDHX8+/6I82Wq6JKaK9ReMUYjZoIEnS/Niqtanp622N2RQzboMzyHkOkVVyuQ8U5wPWtZWRY7bLJThQiWBeCQk1rUNghgGauy1qTOf1d0waphhPlAwzfrTzw8eLqy7l3r7gPsqSI00dJGeu8Wo3oBdLGj4Ag0eUiDDgRAL00exC2boSgS1W9fzPKgnC5GSl0YQV2j0ofx+qJxom9dEG8KbkzDYYEBYoeO50DgUphsTCcMQs1xbvaxWR2rhPL7BBMEoGMYkXNijomqj87HVFjMc0BHMbpZUxz7R80RcUWVa5DJ0Lihw1Msw3sKcbW5Uu/5b1Cxba7Z3Sbj005yBB/KPVJd5VAfzg30AkjkXqncYt5DTh/smQ0MKnFTVllzJVp2Rnq2yuTEVlubNMeM2e2oc9QMyZ+OgS0s4n5tyTFjQ7eZZYCUV9c7PjsxbXDQjYkEqND+raV3DSMYjuXtMzTPTx0e7AzKkomGhGMT4oXdDgKW/kbq5V/65WPFwP7JBXlxnOkCzbU5qL8FRlgEFBdrUj5qoQ1z0kC/LPf7ZCTPoZWfiXNJF6Qz98Vor4EHAuyrI9JNSmC0gvDSw1l6iFUNLfNENZj1oTZNFuzpTXUQq80qX5oPXITrUQ92pBNeO0TNCaWNP1HZqHtbO5l7kL2fJc8iCZkCU87lbTUvlYaZpbnGuuCqMHHD+QI1FCvL4eFa+stYoAgu7LhMTY4MNIoESTH1qBf8wJka4WNJA14rIgiMbmcgLvB6yQIld1kEFmux+UbmvVdX31k2SpTwtT1qXylRLNLJZunW9eG7OpgAyYAa9o0YBCc3y0U7nIEo0ju2Fojfo/e1uTOSMkdmLmg7mWGPN2TKFoWNzXhWjtydWBwIh+alJqg8DiA6xu6MbJLS7U7bVRPEwg1SCBA5uauaictMXWy4QK8Ws73nx/UaWMsO5jyODo1ytKdKlBtaSw+sDqt8zVONumzBwYSCxeuiMzq/HfZMacllU06AT+2H2XXDXhR1HrVly0UIlpQlzNmKmkfVD4wE7hAgR6NsU81cEybEPliZgigSCOzsreY2qIJtynEvIOORkj8kBzGBhIR6kceXeGNxER3mtigxi6lhz+ZF7EcNGzBR3H81wrJIxGJ+ftU/9C42C4ROGmFBePfxiiE+Nzm0Hgw3PgcDwQSPKvUx96Ri8iszrreu2oWlCRj0mLDyfksiy6mp20wfm4VX+xnDDHEYji4MKDNaspwxpDfYZ4VxAt09jgxv3PCgZF104MMyYogHLWUjalqnSw0bH51kauMMmo3WkN5jNA3ILSuvMS2i5YVCLxhEEE2ajEc0Tg9kpUHDt6h10yFDnkY/ANDFzKKGJ5X4OOexQ0/lOUPnNjofujgNwUaqibobFyNzKzydWNKD9BgNknU92/8dY0vFI0xjWpGmqZLxi8MWZNimhzqfpc9sW2B4GoNy+hb6BwQvvBg8IznfOJ9N0GX554MkfzuzP4Hgf1mPIagpOwrSZvNvQGSqq6tpyccwlHGx/Jai6yTf6Figmf+ZJXv8qTRXwMxUXxTtTwGDtEppOw60J+pf6ms9GzUYoMblUmUPhs2tWU+RsJKZOATYPtEri7AIdwIJVmw+EiTsfh59FQeDe38GZWFePpszA3adA4vIOfbRtD0IoLzpGft5V0MzPMMrtBuuK3LGBrD/M/V8sxa0/ATZnpDjPDlrODFQGGikaN5yz2KC4R7HguLyZYIWsyWtgMj/JhzzOtwH7Nf3XnFV+C1QHJh181mBy4ZBTv4HPKCIHc+Ce2/6dYtfmPMEox7A5TTqIKp/NhO6rNtXM2/A9TUvAyasgdmTVPlp1U6663TItoZvOdUhnFcmsnOiEy6THKdNNldv0Y2N0B0FurrwqXcx9eJ707HOHxR25qXTkSsHnhL8NahQMEAYWbYG+bVU3BOfeYlfr5Zsv9Pj2F4dPLxEi3zCJYjZebXI1515v9qm2EblofOZR07DozZeZtvut3r9r9evxovdtpCY9+ID47ssbFcnkqfIlrvTLj++0pxi7r7WtCABfdR5TndpRVV3pFgv1LPGEHg3mF/c7ncZOx7m2EccX97fKTQtKdDjQPK56OPZ6fV9pvvR6+6//oFf3hZ6OUCTvdf/tt86xwsgB4TT6jrSudX560DfffK1L+6yuPZlS+e7Dg6mU93c7LQkHX6O5+aQxrkwdfP3Va90sJz19+qAoq/TDD291hHa6/Ua//6d/1cs3tzq8euWp0+X5R331Ak0Ts+Naz6dOT7+2ah3ONeg394n293t9+dWN/us/f9R///mT5inVtpw1lrnqCBriVuN40qs9MQAUAWjzLqafDadR3YX8LxA0Cgjy6oLJTJLVzgJc5kbnE1EOgQQ+DEwuiYHBsoDp+klz2+p4DqgRxQyTeTR80F2GIdJDRzgvWtjg2NaNrU0SOI6YkvKrofqgpbULG00l50iGYUjg/ZuqziHLJYLJBmcRwy+onqauk1U7K2YyD5qUhWEOkRAEL5uhkJcq6lLb5EEvq9gmUVPXmKK6rQlG7nXGmIviiAmqVt3swsANSlyO7nuc1UITiyPti9kXDG6AE66OVeW4mmEYdSjCRJhGhc9tOvzC5XIxpZjhBjmhNYUnrIxs4yk+s3CiUvIUimEIuJ4vjcp6F0ypoBkPrZ1R0S3HaCXVappKZWWmphn9jvgMIIT7w15931iLu4GWFU16/8uTEfKUoRpOtNBeo051WbnBJCam2oZ8qpJ8uRVTAfIm94EmPaIToxHj/XaKaawug44NU82Df8bbx1HdMyhEouM5dRZhdjUwI+KDAgJ3zp6aaJ7VYfPOWU8zsYJKgp5m6mkis61jOBY11zxiGq0QhESRy2ConRMNoOMUSzy7AfwyqNUq8lCtFbdLmgq0gslF2zzVJh+dBwg9mpxStFatIRfOaNnRcGwW5VBjGAKm6NoYikw6DbFGBlucC2h8nPFGccQ6jpWNjeoMvU+ic89wbbZ7J2yMsiJyY/Vwj0ibzjQj9me47Lf7vbYVcSigQhhnrOqia6OChjaLrEujYDSCA50whVYY2EGDsyC5B2I1y94FaTejwevNUsHcCkyQCXeCuUvfW1vKZNpZdBTcU0DPiWZAb9qNg3ZZpecLKBqFJzmcYZgFNc0uyTQiF+K1rDwKFvLcg1A3ybgsQIRn5x5CS0XLTBOGcRtNq1FK86qoUTL1UL3drOBkCN089tk7951WHD0dzh32WokxF4Mo/n6+cYOLi21AGKRNNulAdjLaVpr4aqd47nXYccYQ3+IsBu/NOh6vWmZMiFLIkrqAyE/QyHIPVIi5SqNcRY5hzrOHnJdpY6oq/3W5QW4d64g6AL0vbubDxZE91ner8ucnhiCtUuVQXUEU8oNrKIpNaq5V0Fk5bybvG2jgVHi5qbNB54y+Os5qRSXUWop9Yn9As2a/p5Vz40qX5HygZuKsgOrs2IprVBvN3AQbIiOPGlMXhiRo/dA0z8GxXtBTAzUSJJgalLqAwTimUPMCNRDvZhjvkwdGXT+Yuomz/2Umj5C6cAhu7Y6nQfOeKu579eTz8S76ThdMgxj0nhl8hoaOYPkBx2O+l5FxBnlQFwMtMikL09iLGTf/RI+YN1l2k2q9tJoTNMZXAyDOXZpU7hxTtshmXrT0rbXngf67OBubwRDnQxzVyjFWY3iFoZbR8PCZSRAA1WUYhAzLNOBQxQb6J/RKGBNmtkHVnbR8vgcSEHnqr1UtCN6M6pMaGR8M5w/ZwRzKOkCJm0iaSjSHnANWVFhEF9xrXV/nYZi+5marxVBwDdNj0pO7fnQ0BvcqLBP0k/xsjPQcgYWHhXea95JRL+I6aGI9DMXwMnicgNhZj33VvCbQN6mJ3SAFur81ozT5fhY4DV9URbkGnKndRDEESJ1ZTowM35mzlwEDUhPeEUyR+ZpJsW5u0E2EKD570FzlatwRGNGQ4XtqNWPume0tuUMCYyOyafCdQENocyXWHw2eBxH87kkkaUGb5ezBdTfc17mKMvRNcX2r9uFjQC0NDFHTh97A+YxVrbVrzEZaYdRFIRe4IwvZ6BDPI2hY/X1hNTKE5pn5WfI+rkZfvD/rM0Nf595FRcjx5fwk3xK3ePd1AVULtOZghvpn+Ry/r6g2q+MRrgkeV2ZqcOIx4hjaQsdpGF0MiJybEP73nxvKQM90Toobm6ApYfrGn7XeDJoJ/+6aYwPX100dKjTzY2nWsGcOTQ5TVV6AETiy/GiajF8HW22uS/OlP4uSoamRYYTw9go5c5FAm2JSTtHFQcpLcDsGVx2O9jyE8GEmQr74gl0vNA2rY6HvOhKANe3gDBdldrQyohryFdnePMiBAjLFTRQNSKAaBfpoCBRHJBvCYAOy+fk/bBpQQhqpUPwy/YLOhIA2fF6b7TjkOGS72OrehRCHJ3/mKoL/3MhyUFzFu8DwPO9ghERREoKYeU8OR09T7a/OZlk6aFvVqtF2cPEZpg/FBLbkuDpCP43yRUM/ey2yyLqxUjdy0HBR0CgltqTPa4dRWZcGPYtGPkiOF1OauDzKNLdrW7nbaO1wrKNwHjVOmbpT2NJkXxVZp9/eZ/qrV6nKnCNp0tMD2UDBdvy5vTjs+m0/6TzX2tze6WYj3W4xOqCRKtU9ddLwbH0XWhRycY7tpLyq/Z5vCrSeq414Dvt7Hci0KxZ9OLZad1/o++9/q/783u+XYHsazdHZOqOm40fNzS8eeEz5Vs/TnbYvvg7kHTsSZup7rNUX/ekPP+uwybQ9gNS0Svpe5xOOfLP+9u/+xjog3GXr7caNyw//9I/aH25U03i3rTbxoF/fv9O6eaOPj6Oax3e6/+ql7dA9fxjf6xakIsPtM9Yffv9o84OPT432m0h//d29Dvdb/edvU/0///CT/o9/fNLxvGhXpMq3HCqponKj6XzUa+dG2vrxSh2iWIz00Ex2fQ1Us1nTGRdVqdy81sV0n4tdR4dzr8O+MA3m8aFTvt0auZrdPPc6NaDVJsMEanqEbmjUZSn03GKWFNY4mXt9N6jtM19mSJtf31RGsH49ThqhpY7QvZjjVNYBo8lI8sIGBnZC5pBmF3BhgtZfSwEzDnBag3yc0LDhUAkSMYSwZPSM20L7otUhXVVYfwRNJzRXROKA2LXDoLLYOM4iJg9w4SzPTUvMC+zjQTwXa03RnXXt2VPY+ZIrplJVog2GQui8KTgT1uJGkekqsA12ugyNkZ1NyV5OXaTyfc4NFx3DtUyTNTmY+1SBBm92QjCegpL4fFqMoJAR17cY49Q6nSkMYVTMdlBmh8VQXruLLnyvnEv/qG7aaElLD63mjmaQghm6PefvpHxbW7e3Yg7jgrww6p/hVxxv/LlpKgZchmk0ztAmY60Jn6/U+6dWJ1B6ZWpOUKODW1iLIzG0QCU624glBLUvIKYJqDW6Pi5gzkc8CXm/ULdoFBab4PC++V40K6wEaEfcCdAVqx2RA6lGzMFwxF0H6xtvIqjxYIuxtmTQQQkuC23zRfsUhIETngIhOLmOA6gahVIwWAuZv6ASkXNXcRk8LaX3ONrCJIGCmWi4MDxEG7/qpp5NX6RQh05cbCsj1OTwMUXHuAcdIO8HRM9Zi5ZilCr3u2sANHsK+vRJcYJ5ChQm2B0MHp61LiHXjbUpEGPuTqP9NKMB4T2t6M5C+Dx7K8k36nq02aNzgF0QoR2icZ+CM6i1kjR9+cHoKncqmt0qY1iH7pAoKnmiTwwI5x8X0ghqet2fFMFRTuA9sQGgHazRoH9qOphK4XlT8iGhgPoF7bi/GnJQZKGXBtV0w0R3TnA8Zw8shqbzvzc2fpXZ4F7ucw9GIlRE3FcT3G1BGme7r3IvMDj13pg63dyVRgRLdKZ2hCxU0DCQ35YzjFyNPrLnOfOgaZclmlsiWtCz5orik+UP67JTwT1Eg5hiMkKRzIAJVOlsBI7ha4hgAemiUQPdhvpfK02hCiLrqK3v5zxbV2qOyrWRrYhM7Q2uzVRRjLnXiGF6qDOsR6bvIQIErZ09J/bsOGviMTzkgAW1vFA/Y07CvCFl3ULJRHfFvg4ujwwqrNPF5I9BT99oBcVxvAIVIO7zNMwY2gT3/PWShuxXzFjQwV3D2vlFmJthxkT/hDQKBJymqu8mldGqrqO55mxm35PXCp028l5irtGbQku8TWaKtpGbaFUzwEwhJiY26wkaJ2yfPqr0zHCSoQfasxm5RJAo+XtdESuKdNekm22oVclIhp5gadbqAUVBzrMjaVIVjnCQ8HOlPnCawYTpYbDYBtE0+uNu4nPNdw17ZEBJM8QdBvWc/Q/iemX/+V7D0MoGTAxwiV4jOqU1A8Au3sQM0WgvMDaCo+5MtIq/B3T1YCZlnwtQtBXvCuLHLOoyqohGz26xzr8kLidSAmjg33s1ectL03ndmpkNAbJKXEu4e4PRC+aZNGzU/MF51I3rFaFjAMsL95DIrjVBMw2dNiHGhM9wpX6HuDupuGZscm4A8NiIh9b36ujqbMRrPq1lechYrrU6QwVqWnywAme5l/JaS8MQBaorlSd03cAWpC9xhQ64xFkSpyFJwOgP3ztkk9JAwqosuZO3G9cyzrsfgnQkAGhBNoi8zD0bTTj9FsPvvNCbEoBI+jCGrHhcVn33YHsAsAZ9Gbal79/BzCx6qQtaYp4xfx4G0xUoZNjHXR/owJMHuh4o2UAIozrusqBVdfwJyC2ftt4dVvjDblJBxm3j+rmpCU1i+E/gANsh9LN+7oqAWSHEgmCBu6kM/6Fxg5pKkwRl0k6Zbkop4lY/QLp1uzcZAkTczRe75va4kaMJw/yCDcBBNIQDDpcs84yZmtFcJJ7+MLLz55h6H06G1K3rJEsJy2Gch5isc3CFZtbow4xbXJjU8eDptzk0+TMc5PwM1q81hUDA9nNmUYCo0dSFVd5zXQAAIABJREFUz+AJ4uXipizEfXAJs5muNGA2nc2AaN7Ccwh86euzvzr+2YkW59i0UNs8e2FbR+Nil03NAmLCHp4F2Zbuwa9Ip+M73LzS1AdXpc+RLEGienWA/WxkFK3apom1jYRh41D6cjdpmzDPDXReaGEbKMnXRpoFw3Dk3BKJQCGMUQRnwaQWVzSKuxELdfSwaERtIu/nx9qwV5ER3KvrFY5kc6+bOtXNvrC2x9O54aKPj5GOF2m7yfVXX0iHZdGL/ayBC6PO9fIFaCFrN7cN90+PqX7tgRbJ1rvRpsbcAr1AcNzDaZCLfbm0qmk8k1JnUIF51fF00ssyiJVfvdiqqg/Kxk+6uS+1FDc2GOieG91tY9W4XCWZXrwAjRnV9Vulza/S8F4fHwcX0ceOxrlU8epLIyo2LJhbvf3dH/THf/oX/ef/8e98kFB0d/2k4vAXurmPra+k6MFgZmhHbbe1Ht7+bO0GhfnD+aQ3xaSffvyT2vwL3XzxpaL+vRGsxyMT4UVvQB+fnpQWmc7HXm//+KTHjxgRpPrmb95o9/KllqHR396f9entz/rf/5v0sZXqeqNpbh2NEBU7r59aR728e6Nj2wSiIoMZzXq6JPrlbau1f1ZdFzbDqbeVG7Dj00WbXaFdcXGkys3Lg9f7w69PartIJcX6fFHXNUYPGTp2ZyhOq/qZCmYw6jgMwfmPgQ1rsBue1Y25tZp1Oqm62XnQ8fbdoNOYqJ1CnAKFcwv9xVl4iepLcF+EcoKpCecB+8EjItPl0BlAZ4mNSrP17VkGjQjKItPEKtbhUOlFAaUMvUawUofWWGRS7biDVjeHexdD1i7RtEDDYl35UgoXOPvAszXc+yqaaxow7OoiVWWiqggBwzjh0tRaHwEsg1Zo6rU9BJ0jlvr0Z5vdwVmHUH4pyvvLSSsRDnmleTgpj0NuLZc/eXxDT+EaNFjoqjlTKPZmzD/45oRzU3QF8rzZEDAyoHCdyGSj1ET4jz6cJj3BSIb4lthnCI330JNDxkCs0LqcrKfBubMiaJqzKa419IPza6HszXOr5+dRz+2iU1/qPXppjIUm0EQQiUwtAxKGFdY7hmBuu8zW2JaDLjB4IHKCL0cEAE08gy/OJ/Qj0LYoTnD/Q6OCecGsCqQAt0KaH9CbONIWNC9ddSAbdMEbY/Z7YWDSp5Ve7GJtNTn+ie+LeyBrjb7mQsQA90OCrpUTD4kBBhqgjVILfX/CbIqzEHdKCmI0ZPxlWAVbN5cgiBRy25JzjrsPq/9Ce85rmhYaXtwbnSVHAR5rsz2EBhLmxVprs+HuAtUIAfFoHDcx53Pn3DoGehMun2ilmtZRH6wzKGyfOghrIDfXoHKGv1Pjgr26gaaW+Ew0Dc1Zg5+jwcj+BbnhMibZjD3OoJFbLDYyaISR3w2ryIEALH9Qnth0YN4LboE0cAxOi93WUQy4IhJfwHPx4NsFNkrryLp8o700kCAqjq1CerG6OKZOqNNYXUt4xmpX2zwGjcKpODQ9pfdpF1g6UJ3Z/wwg1ov3Gvmr/I58aZ2LTDYrNMuCjM+o8OAJKnsWtaryiyU2tn6IKILRTkfKChwiiRejmKbegPmACRb0RJpY3j3sLBpNNI8hYmyZexeUeU7sE/c/jdeknPrlmp9NIzyQ5YbRFAg8vgkDg3SMd2gWSvXds+/sNGf9MJydwudhH+Cye4EWT97cWf2F7OEAGpyPR2X51g0kwwP+/DhBr4Q+S6HPn7oY6aSZhPqHCZ4bz2ivdW7M7hr61mcjMU39xVlLIX8UBhrUZ85Jai7LgjgzA/vKBT2xZo6/AbWhQGYP0UyMehgMhwZtKQ23m7DEVE/eP0OnwP6iKcRtlQiSSEs/2bHUKBe1lvXQR7UTqGEwH+GfUTNzXga66hScrc0WAemlnsjsubB0IYeVYrQHVFgwiUp1YRB49bcAGbQrKwZy7mGcuuj1DquGhtlB9TRlZnEGhIncUFw8bfaEDOqad+g6DGopdSexWtDio8Rh9HWR6nzuwl63vwla8BAt15aVcvwK0H1GaBsHgxPce+QK4zjq9zl3wWWZaBUz2y6aP9Mnr26dRAbBjOMZee2SeWgmH27X6O6v1EoaHSYPvNdrHJBK7mBYC+YjKUIr6iFTElxliUmJMk0wJEH//M8NUwfGoMGZIG/yUI497XcAA4z1GFB1g18MhpB2cV7xT1gsnwEf1/2g3dxlUPKD6Y6BI1B0PBZ45uzlq7eHC2JWGvUFNbrNiHChhg6KiRosD2R0DHjZYzARybPs7GjrvukqY7vASqH85kdwV1KvgKiSUUlTf6W9OlXB5xq3QACQGCpMUFQZgCG9qDhLQlYsFGh7b9mBNpBMHN8VXzW+rotw3L4IuiBnLjTwEKZ5HShfvXCiw+FmhYpg98/rB3G76AcSvlCgSgYbWjeUwVTJSGEdLRrg/VJkmdMRJhH8h6amriofAMFA5tpogUiiISEfDRQAEbeRSi43nBxDrlgHgd+0TTKvEkVl6QX02dmNDWQ7YXKLXACggzLzN1Bf7OwUppTQxJxpw6bC0Ymp2kAxFlAWG9ewGNzNhEKWB5d5AsClGCimExPZq11tsAQPTTFvk6md5a404yANFGosNOsMQwOJcYathK/WRabfOp8r0E+Zhvp78Hlso33Na/QhCSKLjgvKaRB4B1SSd+Xu39RYGjdTVpk0QM2gKrm+fFOLPRL5nPEZAph5w1ka6RChbQHZyfTVdtF91TqGoFtzNcuqQ0XxzgES7KVdJVmrGGyaAXK3m0zPZygmszpyGWcmuMFl0I6ZXNYcADYPImQ4xG0QeRFPZ+3yVXe7TK+/uFP7eNbjudfHRnpqEx3KRf/xq1yHbHYhx9r88jX5aoO++fqgx9OiH97N+tNjrEbk9G009rM2u0qvXm7VPb5Ttdtq//JWr15/pY+//ydlOPntXyiuX9hV9pc//qJ4elZVxdrtbzS1J73cDMp3OyX7r3S5pPrlpz/o+28Outnfq7nM+uqLu5DJNH5UikHFw3s9D4XuX27UX1p9ejpp2b3Rrx8XI8r7bar/7//6R+VLp7/6m29EalyGXiBN9bf/6X+WsgcV2mhoz84KLIqrM+Tpvd1X+9Okf/35Jz39+Cdtb7Y2B/j7/+m/6PHhg04fH7W7e+1Cbbs+6/njgx7JXTx3KseTPr7tdfub73X//demfj0+npS2v3ha9y8/d3532fbGFy0FEzQpmsV9Mai6ea2nZlAxNyrQq2aZfn7o1J9XmxqQA9VeEtMbX76sdXpqbBiAfofLcbvhfIBKdFHT4FhGURCrqLAV36lvGj18PAcqHBqHHt3FGjLwKtBjJqPSBRv3FXfdWFXOeluMbJzOZAPmGhhqkIG25mq7VjkTY/LV2KNpFRAoKKugEwxtcJ9ExchRlWFsge6XietViwACkOxt/LOLOx1uK73ZQi+E6of2Lrja7SoMCoK2OC92IbeSqekFTVnlpv5wk+nhsTQihAMvZ1SVYOawKs1D/AgXTMH9SOPgaTD6zNjPAz1j0CxCFWU/ZaqhlsbQ+iH0EbcRaJaKGO5gVZ9r7I/aFKHApBi7WKNRW9dDEYkuA30abc6F5pAcuaRUFI2mf4J2grjzu5cZM7KrvXlMfh2mFzjLkmlb2gAIRANXVej4QSIwmOmCvpk3QcYWdC6aUpxmMR3CgRZ6N5rUtx+enRP79DTq0sxqo1znKy10yDPvO5pRGBuY0axV7CK/a3qHvEOFg26+QKMCEfH3xRwBJsuiKd8ow6UQh0yvUQaDkTVL5EnyZ3FZPRDLwHA7Xp3lWmmwBnaDRraslNSFKij55JAsnXX2I8UruXcDDIvCDRPvnqYAjRloEXolilL0pnmO9KJQ1zMzwVCKwWeslKLOY35kHqNqNMnofSL0v6n1riUoPJlqIuMSx1echjGopIjCuRT0+7WSaJRw9qRgNCLT2lDluWlMpUMvRWREVdS64PoMjW4lXgvjqqALIyKJHF9WCRFEpkqhjy32GppeA8MG6OdoDSfWL2V7CO0GkVxdvAVTJ+5lFVutdvbEgwBqF3Rabu/M+lg8UQi/Zu1TZYAYm97O3QdFGYRvhS2Cg2YYinZXZ1vqBhoOdM6m7019cCB2tiLlAM0MNLhgXsLHcZbc3PosL/NC5dw4uByaJy7HW/RLyG8q9js5hbGHCTQRmOnQCIPwV5uN1yKNKQ8C2vju5a3WKTiNl0T0UEugKTL1EUMlyuVKRfzsextHXRpoxduQP8qeNdzH8OijKas5rAR2iyNboPiDONHI0MjG6hsQi8osBOiKF5o0aMcZrvagQpOaEzR99tOqosIpNvc5WOaBGhgcQQcPbrZ5aPpsJpiVak8PLgGMVK94LVD8B9p/3z9qmDNLeWgcYDCszpotA/UQLep41ASdecAIZg2RE0uIHiHKwwZt/aC1X3R0tmOi7SbSZgPCTSwOzJdJl3MTkN/iYHf0kxFBGqygCz2RepSjWaYeLHS6BLMY8jQZKGE21HDyLciWkkBt9fmyqLq0OsdbMUrgeSB45s6CTgy6aYYaVFpqWEfFRJYFoMEk0oP7gLIYpsEC+s1aM/gAwgh6yPlIbcpZQcMbA/E6EiZEVwQaNrUje4vmjOKfphJwAFaMZV6crbBYnG9zuYbEUy/y9shn5HLDVOxiJ2YPWWArsLbSVBeGfI6xQ4qFWzM7LqxDKN1oUxmG2YCWvU0NyWCVG9ROYd7pBmKo5xnasgfzJbYeElkCJmjOhozN9Q/0y2sMBcM8dMhuRtkTgCBpqXThHIKtEtIXGLIQc0aTb+ATKcrIcOVaZ9O0+k4I4AnPHmYJ5wPuuzSA0D2d1mnTTYbkgQ5tFPU6YHXEBicRRjsLGdRQ4O2eYoaKszp5fl5n0HxDBJPBJXqYCZMsTCKhuoNak6nOIDnQbnGDZX1Z62qNN9nGGHoSyxRrsPtpcO7FCRGgLV0xwkKjjUYU+QmmPrl/J9TcwKKESVI6ygu5DnUE5zzfGTkDoBnNfQlVv0g0mhrPWYBh5uwoD6K8zFzg7MxwOmdQFHIizcHkFXJ67asd6iBfmKEhCVzXz0Y4/4ZA/plpeW0iEWWnepnRQMZ6nKGiBovez0gXhxLTB0/ZndHCgU/WCzaJZKkFFA+qKgtug1gc/jtTRfohNhhUBaDuaNbINIDcFZBC+MtXJydvputoFHoBQl/+7mfzn7CIQhYc0xS0kfy+K804TB3ML6IXis0Bdk4OaKYjcrj4QmfPpik9IoOmxIGNiyMXcqDPsDmYgLhYtQg1UCysfYNiRpzAVYMZGnP0nOG528WWyZ91DYEKjDMa2h8MeUIeELcc+x7hbEDyrgCxaQ95Dj0y0PNY4GwIzIlMsaVYt+aHbxJcbTl4IDcxlUawceA9MCGNIr3ZzLrfraoJAE9rHQeQcowu0E2yjDBDClNKdF3NsGjFuh+66rLo6Ryov8x9xxYROKhQrEPZKE9Kmz4sKZuRAxlXxcIU0E0S6duXteap1+k0uAhsV6h5k+43o76sE/39b/c6HFZVh4PartOHR8xztnr7vOiffop1OgWKJNQ/NIn55taumbty0m67091XX7oIOr3/4JD0zd0bzXmtS9doeB70xQGn0RBgn41P2tzsNS6FzQCg3GwOGxXVqm1GZlUF8Uh5faODHlRg1NJ/0Hhe1bFq0K3Fk/74DFVnp2k4qX36oI9vW72+z7Xd4zjYaM63qm6/1JtvvtJNiTnJpMe21Rrv9eJFro+n4MJ4fPzkzLVPT896fmp0t1/1/TcvdBxvdDo/KoEOeMQo5aLX1agffv8nndNb3R52mj79qrK8U3yTan/3Rh+aTr++O+rTj78q227UXKTnT0d9+WJrahpkb3RtJejR5azdTeXGrjC9YVWH1nBK9POv7617JEz4sc8ckv7FfaW+JUM0N7WCaeQWamyeqDkP+nhqVSeFminS629eugA9Ho96PpJzFAYQTG6HCTv0wQcZZ1UV9zo9ZG5If/Ptrc9KokJ+/flRfRt0h00fDjlPHOfFwd4UbxiqNGQyxtugLbk6vpXTpAxXUJA4LgxQz4R4mkrL1UWU6TvFIwXB9rDqqzsu88C+aLj4k1i3FdTgrYc0XDis2WRGTzM726mMFv3lt6/1/ums2wxqOrqkVT1unJdWhz1DqODYlq6lnp7eeQ1zz97eoEO76Olja31OWYUIENBlI8JZrLw6KCpqNU9Pzr5zETYxIS00dY92qkwKzGHIH+POD4ZpIzQaayGRW9ypgb7YPaoz5T5XdjlqxtbbirNU/RTMHdBfMRHOxw+OVcAFmobGIe/xjaK0cWNbVzulNk2Abjlr7DCK4VPXSpNWLc0FeY9E/USVzsuqh18fbQP/sSl0euqtherjrbW7QwqFMWR5ovfpk9qmLvxsipsSdInGFBOJbGOKpu3PKbBp7hzFFBw6nXaHRtCOplARTY1wE1hr1m1BLANT5YvPu306a1fMvq+gIu7Rx2D+AiGwGbzmJpgJGM64WUv0dG40jfymVA1xCgwGotmOusxXaS7t/5YGvazvkJUmBSZJ0PkV5aQiwsgNV2zMWig2R5UYPWQUHql6dGlkthplJ3cxIBBZyTq+KMfIyzIGclUHN6xo4zhrObfjdavz6b0piUQKmW0DWwS9YH4XkBrMdmD0MGmnAPd9G+nYQnWi+OeZct9RRxVqGvR6qx1uaYCIb0F3hu6Kq4NinSHRQo4mkV00qMOASWswFvGYHKphyNZFj+xpvA0dekd3dCC5C8XN5GKrw7nWhTA5d/aEd5PHw3N8AANLmDAUwBS1dmIuzSUgCxCHXSKbaHg3UaZtMakqQSKDGwGmPWR8ZnygnDVDGi1h54umpNDd/UGHDOZAr2QdtC1WzfnG/3+0jtruar/jack0ta3p50RxTGNnZgwDgc1mVVkenHPZdx/xzzBDJU0Lm5sRu8H5i2FIlG5cjxAVAnUe7eBlPLteaIZRebK3s3gEEmnHUhBmBhwM+DBnosqt7YLMOYJTcsJ+ImR9XNX2xF2AvKK5RX8tPZ8+KM83fvchzizyECkrSmX5jYYpZFfXUa1JvRHFSwekApviLgzjp8bGev0ArZHnTr8NTb/SAMVaIJuDLt3sMychP7R79qAr32409ai+jtp4AJ0GM5p2VMNzqlI1aIzJGp4zG/vEsASWRCe400RSIds3W5R9SC0rnZAGpbXp0sQbcD7SPE0zQ8vM5nGsKRBd3hfUYguY7IOxmP3AsuDcdEYlwx/yCy+NGpGRHQw/bVkVcXkRnTH6fMRECt0kZzffnr/vhtTZq6BMuGCGRqaAbmlBNgMRasPCERKOc/PZRxh9pHrpHMEGoAGLjVgSjGdoeGBnMM1yFiPxQQz9fINyNkmlm8TRQAuDPvbskgYE0S7TBjlACQel1JAJKyh8ZhqxqMyVOYYr/E70fWwhO9g6qaC2NpbPybCpunQepDG4pSkzhuVMV14XFGvol6PGZGfJEkMdKtF0aFwb0JhxtodsY9gN9NLQhLlDg06PRtWGaqYejWafOKKCmsb5mYF5aLkaPQEeC3WlqcCkCyZV5zoMFJJMXaI4DA9htAcbEBaFGbmL9glrKgyiaVaFFhcnW8yPaPCQDlDP83dhaEBbB/0zOs6BF4A6annqJ/JzzNBwgz27Trngjs56c62YavUZFcp7HIu50zCIxPcC5233IdRj/BmYiwyLiVKDeeEhCl25tGBOmvKK9kb6AaJ4vk4EsZPRqmhTb1YaERoSZ4jYvfMz6hgQxxAB8e/+r5ubYKDNVBa6Cflb/Fg3WvwX3QCxAc6wgVpCIxhcuezmeqVbOqTa1smZqk2pC0L8Hh1FEPDyzOiW+f+hSLEpPssscYziSyDipxqCXpphx298NvFF5vkGrnagnbihMY1FhF+VLtrJPOPnOzuFQ8gZaVzuIYWHxtOI7ASn2h2mNZshGiTk30C389SHr21LQBpJmsvRh5A/HlUN+iAOIFNLr1mPn7+MTUMC+hpc2wIdh99uAyGowUxR7ZCAm5OVqFfaHdqQwJkOdskhCJnPapfZz8ixIXsKXVg0wSCE4trZXxRe1i9hIhEQhTqiqEj1m9eFbjeZfvjl+UohCYHPdpldYusUgB6hGDI4TuuNBcWnx0ZL14XD2xKjxdRG8hbVn62pQe0HV57DlsKELOIiivTF6xd65s80Z93d7jUzFe8b3e5z3W8T/cVvcuu60NI8PxBHsNWnT62audb7Ide7D63yutbYnLXfRrrfJ9rtS+1fvdFhfxey1s4POhM/MV10/+03ioqtLuej4iVSMT55ElktreoqUrHdqWNae271zbd/rbePz6rSSRtQ3/ImrEnc+erc+s1kfrKRyw/Pk9Rd9Fffv1Cbv9JT12g5N/rDf/uvOhy22m4z7e9fKE4rNU2vvLpVN416sc3csGfFXiWmRftFzeOD3p25LC525cJ84cc//k5zd9ZhV+jm8EKbItXTh580PJ2dh9g0n7R9+Y2ieqNT+6z+Q6do/6XKvNW+yvXTw6Tf//xO0bjosQ+Bv9ZA4DS3uVVa4fAZstY2GQgbRWNtel9W73R8Plov0nbQ9UZTm47Nqt3LgxunGWe8aNLrwyYMb4hzUaRPHx7Va0PIgrOwMDLSMujxqdXHp8URDYTmdl1riiL0MmsOOOSmUW27qLmUur9bjFYX5cZN0NPjWcPE1DrTBPqdzbrbZA76tvnOhYJi1jDH/rmg72TSoY3EyhvHW86Ad09NGDLZCIQooUQZxfcyaAuDqkxVZ4m2VaCwjBPnXaw674wYsd6h/DGRnAirx/Yeyl3bq85m6xtvt4nPossAnb1ST7EOXYwzkvDsfvE0H+0F2omi2mnpn90U3N290nQ52RmXsCpQSg8eN7tAHVrJ4UMiAJ2pMEKdzmdPphnysW+ZJAW9BwZFRJHQCPD+QRsnP684p+BGAkDTidsnRV7Y6zAdkChw6g3DszXMDLGg7ELEiW3i8eRLP604tw/BCTniImPYwErA2bHVeIl0GWkkcMmL9K7PdXwY9HSO9DRXaptRa7GqT2ufiz0a7xl6YLCct2YcN0Cfiui0GRSGWB/QTQfdO9dr0AgFCEO0C5TD2RQu516CPsKa8cWzaLjM2tsNelZJxiNo5zWjEHYCxkm800MdBn3OHh5GPXNXJLjt4uQaDMuGmcgWqNqhGC1ypBxQ/IJBjF1haaqiQTF5hZfBAyyKCJC2rCLKaHURirtwsQmZoXxOjtYK+m2ZmwILlQ5HT4YjTluOc1MUraVd+JmgYDA/chfSl5ZqmDuE+2Z2Exrhsjk3pteuae37mM+aQ79DL+VeLJjFkTEHVW4ciesp9Axl2eZJ0IoTuylzj9pLZEo0jCCJTNlnjXGmc1wr6RpdiHCigaTdY9+QewlagPbYw1bWeqYtjRnU1AvYOrpWqY0SG4ZE+S64WvbgSUHvbEMOMvaCUYH1VgzHKNbTSyjmigxkNrGmGhbKHsOrlecQmcrO+0fHGNDe4MGAf0KRFqoSDFUqNyRlGkyMMuI9Kmh3GOUsKnEBZhoXHe0SbdMimEhuZHqfEyXmUdOTORYwEar9VtvN3hopqN+se9A6dJ0pzSZaqkFhaGQpDaghKAP1AR4UwTiP2ILn4+jPgHaSIbPpfrgYjyGjNUqC5nm6oJGiQaZ+CrUIDTyOwZfzk6VI/HWzJorD1ekdXTVNO3mlDE1ohvYeJjbo1v3+gr4X/ex6eVBavnK+I9mhrFWGT8NQal3OHtI1oDXd1dMhw/UXbdpGr3YU3Sf9eMyMLJUMZ23OluoMGIHmGKlDvjXCzEC+aTFeAd2sTB9H50ljNsG4YLi+oHkMLr9DxvARPSCmMTSlZHpTmIfsckxT3CBNDAYWjXMIr6eohjoNemeEihxraL1ZaTojzBUOGe6dC94guMhCJWeogsOz6YowzALaxd+npnAwFqwCqLrXJsLNF6hb33jdhsziUAeD8lvH6hzL8J1omEB2qQtBpZ2PCq2fszDCWIczPph8WNVlM0cGj6x76tLQqNo0h//YyRQzMJqwOLBAzKQzpqcLNSg6PGjFgEjkddIA0txA92RPMA2BccBeoLGjN6CGd6yGAxb9/blv0Q4G/5DAyrtOhj0ItDEuv8eNEwLA4Gjqf8eGcBNIxi1Mx9GRIKbVujcLdfNsU5mrIzQO0GYdhXP5MzW4AtllUEdt0Z6kGOCAoSIDv8DYtF+M7xkoxtQpk9Fk0+utCry6QfN9EUniyJ6EPoq1gG40MPpia7ZN6b1G+hEhZIMl61LZCwwBOfuuqK+lPoFZ47OFc5PhNkgwf4aChCWIvKOApRWSN+whhGeA8yoBW+g1gtltTK6n6fAh6iqgzOGz8v6huUZltfWjpEmBW/85bN55KP/OUZWHAzr35wbxs+bxCkEHoxk0etcPBgWjKr2QoU54yk3HznSHbDUHk4Koo2UJ+SvA7xfnzJDtE7SQZPhYYKpV+13hiCaKFwdefjb4YbpzdR61UQ8UFSgy0GEs4g2uj3ZHUqwS2/SiCNEB6Amu0SNhF4XW3YxVN2J8NA6rgIa6JOElwRn27wSCDtrQMMUIz8386quRjwNR/SzRLoQXFUS5Icojg1PvYNWAZFpIa20WtGI0ntAs6P55vsGgIvCIczu+utHkGV/DXj9rUGmcQ38ajIYc/WKab9CNggr753AYUYYZKY5tLrCNKXIDl/rVPlddJurGxoU8B5hNgJyFObrwvFCktjS3F8VFqZIJ6zSaaojYHapIllK49tYH3EDlyCcX8x0U3jXSXdSqg+6wJtru7owg6NLp1aud6h2XaaKvv75RDBoynm0kwmZt+kZ1VerUZxrig/N+/vGH1lN1hjG7u4O+/26v7//yG635wRbfrNfnU6Pu6b3adtDX336p8vaVauiNy6rmwx8VkX81HnX34hsdP71zI5TXe7149dL26BypFB+4f41pqi18exqkaVAKNaqWiOkgAAAgAElEQVQnAL3VMqfavdhqKu70fDopOp/18PG9CwTy1zZ3r7SpYjXOjbzorFq3UG8Jvt3sVeMqObX65Y9/0D//4VHf/PZ77Q8vHOD+9PFXjS3UuYtu6libItf53Z98ODQPx+D0+fIrffdXW81RpX/+odFTM+s/fHPQ6f2P+ud3s95+PAbjF6pCU6hnje2iTx2NT2KTFeIFKKy+vIuVYBc/LTo3UJ5qHT8dfRDTfEFz/PS+c5wFs2HeO5/t9Ze3itFiOd9r1POHo949TTZSKaqtXr3e2SDi8XjUTz+3PuzQAfXzrPZ0cqQIRfQZreQJB1g4B6Vu95lev6hdCHEuQF8E1YEG2A1JiIukiKpxeszcwJEmAR2+Rw8zpnpCU3o1H6A4jKZGTbL3wWltM0UW55310Ta5VknxrFiv7jFrwJUx8cCBswHEPl66gAQw1V9O1mj0VDcJ2qvQuNQ1gzNiPmblGFMQf3LB5Q49WOe9h/4ohnrn8F8K9eeQN1iWSslZjTaa7d6X6XQelFcF4iGjktDoHFPMhBIKDg0aCKrH7jQzo3ry5dB2+0HRaOQam04Dly2skoRCMbjEml7JVJ6xT499PXErQRYwjDQwoZFzgUY2mf3a0R9OpkoTkp7QPFKoW7setHjZZ3rTSkGL8dagx+dIT32hppttbnWmeY0jtdxLE1rAUt2M7gjreWzcR/9eaIDsPQr+4EQdJsQetmFzjwlJwXACJkmnMsO2PmhdHZye5zZN8FpFy4smLR5UbkKOIeuDwHjWUhWjwetVGrnLnAWHU+EzqK2RB+6WzJQxDGtguPL8+I7BuCkEawfHQ9Zz5RB5zljQbM5ZaOGc59C3mawfcB900Xx19PUbHt1UQqHGcGqE0lxMOjcU4CCv0DQDm6JA7w06iXEOWnyyFZk+OxsQsWDr6BRojwxSnfnI8AOa34j9P7mQlqQGZ1WKCs4n0PvL2UZG3VKqw+QFh0mozBiwXLiXcXfEddeJ6x7OcF60aa6cxsPvLjji2geZZhVKFmYx3J001Xmu/bbU05m74VosK1G7TOq8OXcaui7IK0yPJ0aJoiQUcmb6oPtCDkOTZTMUxhjcvZENutg7e5yOYRoVUHYxuwJ8j7W18TPDLKJbCp+J6MpI8MQVGqdvKMabcq+qYhA0WAvMANvfbcQejSl+kKoQTh6GANzhlB6wtDhnJscj8XdxKSbSyijXFO5ua0Y9OgnFNowsDLD8P7k3P0eTTSDrGLw5Gc5rj0geeyYkUmcjIhxhA/11hDo6jiq3Odi+PRhY492Ua+46pSvDxGBABd0W3S36RjK/R6NvveNgivomOAd3V9kQmAV6/vHZtdiS4ILbepBkCuAEikxDFqRQ3Kv9+eQzfgSZ64MBEvpStO3HgaEN59hZab5V1w06Oy8VA61RYwrai+nQopZBNUMLcvNw1+d7w1YE4RzORpqABdjwlyzVaZQdZ632gpoOspbxdwPqzYAGxBpHTmqbz82NTXA+m8lQR1JbprkK/hyDFty9ce4sKmXUCLxPkCrnha/KGCiFLHrXh9bZwaRj4IFxDOiYwZhQs8Lmsusp/w7qo/08qE1hkKEnBWnGjChks7tHxGgH9giNodcU65UBZjBQAfLje0KtHGiGXevBNoBRwjA0twNtBtABO47hKlmG3E+XgGCN9kkJDBWfqQAgDCJZcCCqNJWcgR6cBCr75/od0xdQelMyHeYTalt7swDd0DsAvkDPtxlP8EmwzpKmmCzXz7UwFFmDI6PPGQAabi/7pBjYCQ2f4+LJ/CTChXgPU2pp9jhDGCLjzE58B8OVoFXlOkML68hD2m2aMfoRMuLtIj167dCsLS2DqGuiAgMt73NrZdwAcp5aXgFbBlTxaoIUnEuurrtXRiVaSTNkbSjEMDacHwA6oIMGgniHDCiuTTR9CmcejTHN4phheMW9EWojtOj2NaHPcv4o5TEu/ddexH8uRC+6x7kmZZh1WZYbi/ZAqmy2YiSNw/ZzcERo/ig8PDkwFfWzM2ugYBqhowm40jCDCJVsJgKBSzcO/F03hfCNr80SVBouSnQMDq2E8slFMZEdhbtU+Pc4wnFwFkxk6c5NQ0YISiwIFtC4ffEYeJ9MBEIciHWd1+gYU1rZlzzciOkK0wHQUBDDAJ9boOsZNn/OLXowpmFRmxcdYGV/RigNzjW6Tv95CVeHUzfePghCC/65Wf7sR8SG57vRQDp7huuR7wGaaWfI0JyCn/v3L0zv4TfR0OHoxXOclOdM1MJlAVUHhIcF4GbRpkiTkV0WIn/OaknDz14GfzbuoajnHaGBZGHRzFXxrH2RaoObJhoPO9HhRhhpYAJGAQKasWC5HRoKnl5K7mIeaV+GAOp+wkH0VsPwb0HzaPhfHTIpIwMq1pl0bn7fSkBxrDwrteAgx5QFE4Byq2qT6PVdqZe3leb+pHxX2uxjHZ41jORuTUp2b+yAe/70Qf/v7xn3Si9ev1RarvoP/8N32t+9MKVqB6qQRfr1wwcdf/3JVK5vvvlKd1+8Vrm718dfflXSvvMBU9DcJ7l+/Jd/Vl2mevXtdz4kOZjjAvpso0MVpjzbmiDoUmP/Sft9qvXUqYBqlO6kaqdhDfTTch1VbW6sKUWs3jWN9hWP4KT+9KhLeqdNUfhgrr/4Wp9+/UU3Rapffv+D/vFf3+rrv/s73e5vtHlxo755cj4QtGWa5bI/qfn0iyfFrqFiabPP9d1vXylJb/S7X1r9/MuTivGk8+OT3p+lMS90s0v16cMnTzA3243OH896eO5VVEzlU+WbvZ0oD3VAWmksyQjEFfLn330yAvLFX3yraRn06x8+6rkh36+wPqisM9292LgRpVln8jtPkT58+KRhSFyUv7hn9rITvfBPPzxoGs9+R320Vffw4Ml/XNX69NRpPEVaIPYnsXYFxk4MPhbTu1qswi9Bwwxlin00z5lqbHjXXsKVDgfhmknjoqenSA2oV5ANB2oeBylaH0h6HgqSaThrQ+HnIOhU+QBVq9Wu3ikvYq93LPD39c6DC+zabT4QUXFCF+PcGk3HhkZEcUmDZ42Fjkr7XjHZf2uqvBg1XK4Tx6pWZDMjtM1cLueQm7dCV8MhloxDNHsYjDHVAPF51t1hp8uCcx7MC/LFQBUpmqWcHNbxaAMdYoNASbqx8PTbvmwwPkB6sbe3YQgapcl7y9b8nF2SmlPjy96laZTY2Y+4H9yFZ5AMazpWmwvZMoULPEbPA00KtkXQohQluZNBhtD3kZqrUdnbp1Tndtapv+g8ZWp5hteCgygLU8EHcrfI8ONCnr22WPQ5hTyGZgSPMxVm6EvTfqU1pwlFEsUETgS9qnVWleFqib17qu02GAphj09EBxpdkFjfc1z4ZenhyNA2HgREw6qK35lG1mpBfwSpGLpAK6UQZKBhRo0bbqihgZrNP4QKCs0J3S13Gc+YwgL9kFHjQv4MNzgIZ5O2FRPwzLRdCiTfo84NzIxOMWg4dcFkTRjjoNmZOg8uBKUQ8wqYNOjgLhiYrIrKvTDOPX38YAQnujTq0WhinrFgZkNeH/QstFoUJaCRc9AmgxBfYg18vx46ri1yjIDTnOFdC3185L4dOyA6/ww30+h901gN9DNOV4YEIwg6dxnrPHJRimEGM4rdYacPx1FL1/h+w3VwdAQI9zkNO0gUazgMvG2CBUJ3dcJ17InruVSldWYMA0A9ufcYRIA6TtYcZhtckSfVDMTIqI1752i6drGPAPlrtZK1CbpeDOhimjbu04BO1DUZ1YUzW21MES3awBpYiB2CAYWxHxRZmkqKcvKiYw8JWGyBUQTyxv1K9qfU2gkyDLq539EcuwGNi4CwMDjgu8NGoHDJ9qbVNeTiEfVBJqln2Az0OFdAgdyTW+dXb/AoiL2fQd86UOWevU7DBwLLYACErw6ymwwmBs0ISB900DCMnucGP2kjzfN4IorULt7RpQ2yJPIVYYOcLpptGJQFat3Sq+l4F4XaDIfyREvzpHqLhpDPTVgR1MnFkgqGc0Ti8ONTIkS08dlFYzSy9l0nXXVeGHVZNrMq7Y+W9aBFpA7icxIh0tCoO+YsNPT2uETXbi03jUnhARaIogl9NMUGYKijAxgA4EDjj2SLwdE0UpMgQ6m8ZwFPcOumNr6KlgLLDWTYyGFAo2h2QEhhlvj8c22YaXOzVXR89h4EoQoszaDZx8TLgxKbxrCGgvbQtEy/FxhxmTLqeofG0xiT+chsJ2TkjhhCscBS9HjBjdQxdXhY0NrQROPwydARSiw1tSNz6B9WI4M236QmJRKNZxBYmeG+9eAgGGeZRoBhEow4nuE1bcHpPny+OHMz7nYH2cG1ocOd2nWtC/3IWmaadZ6Ds4Hde6AbZ7+B7PKcQt3P8+EM5hKGceW4GkxjqMlhkBAhxzPjZywMrUHTsRXARTwwX+iT7O3impsBMYOHq5sr/hEMfc+NWDj0HUmxCU3w89FSE8cm8vtsJpcophE1lZW9XJlN+hmlNKIIVRw364xolOASb8kLDXwEEhyepRk1fBe74XIGBE0szfMF3xfnIwdGKOcmMhA/c6i/w2BkPtAbA6XW7N+rHtOtIeua318Uxfo5nsP/12mdodG4+saE/+3JWIif+Gz8EhrKf3NqDZSkf3Nxhf5QVVWgrrHImXeASLoJJQQ7MwTMVUamEeMYmicPBNhYnjxCjSMENfDGabqYElMEQm8BtTZV8xLon/x9aB5wIYO/y9XC3V1z6J6DDxCLaFVRYgbB5iR78Up34TuCXjJJwelgCgYgRiTRSLEhPAXCrRBHzKA/+SxGxNEKF1amAmQ3mdFr3igvLXxOFpsvdz6P4eNAm+LS4zO7KfRfRKhLcRTcXx346z0dIhOcE8O0+jq5gGqEdtPGPZgBgXK6KUfrwTEVbLody3J1uzXaGSDXP2dLUp/vk0hvbpioBPvx23w01e95wbENR0UOnkErjmfxqnqDAUOkw829xgFjlScfyri1decnUzFBSGgyGUigp4QigFU7Uz4mbm/2uac4xyHRx08XpcNZ+/uDvnxz0FM36rZO9PplbuofrnSX5lntOOv7b7/QH99Do8LYQDp2sx6HWS+++FqbTar//Pd/HcxJ1snOqaCPn378QS9vbtTNk+7ubnT74l5nKF3v/uhm8GksVNWJ9uOjHe7INOXAObejzu//qMMXf6M6v6gsCZaPNKZ78+7Hp19VZJGK+y91bqAtPunm7oUeni4qlk7VDke3TA/PF8VQlaJW2829J9dPjx+V5rWOT0/a7WplSW661s3hoLR90p8+PCr68m9VlsST3Kg5nzR0Z10arCOk4tLq4/ExrI8yuGO+frXVm29e6un9o378MOjx4UHLM9rHs/piqyydtc8GW4tnSe3mr/3wSV3TKqrza5YrQcK9KZWEVhNuDyKWYPrS08jERlTrbaaHH5/0x59+1ZdffS3NrZIi0qvXWyPaj4+dmj7Skm9cbJ3PZ82mJpfOSBsvif743380TaquMG8qdB5WzacHdVOmx8dBUzNr/3LrpmRbJbrdIRi/6P0n3GdnwRZLaea74JJMscAlWKSz8gH93F6bCqfI2RNwJoFG0UHVQKMGHN7QfzGALZVhBU+sAZN56Ltc0kPrzEQKwfubyjTHArdFCseS9ohSOLWpDnSVh1NmIykf91j5Y8pRZn4GOG5i8DGvtTKkAVOj27udm+hm3rlBWfjcFEGmsYF6ckaHoQUOphh+MDGFutn3raqa50PxhDMimlO0qKUAKHFV5TiikZnJVTMzYOM4ng46Lc+vpFqgEWKAhFtx7GL/6XhUWaZuYI5Pz1pANXGGVGGt1K6mYMbtkbN30DBxQcrOmWZgMA33AAZElon75FgNPjdW/c8UkknpwdNjm+jXjwFZICetj6BuhXqDAQlDQGtqnNWJOQRoHZP44ARKRiWoYZmgq6tUL60ODNAwHGH9UjDhf0ZGJvS/Da6Cie+ifdq4sC3zgE7SDCQYLXRkZM6KMc8hqw+0LJk1/f9svWmPJNmVpve67Wa+xZJbVbFYbDbJHsz0YCBAgqA/IEjQ/9UnAZLmk5ZBo7tnJHKmm6RIVmXlFhEevti+CM97PcgRoGwUmJ0Z6YvZtXvPOe/WcB0xd2BvjDX2o05cs4GCZTIKSdlF09L1rWmO/YpMRZrokJ8HujUQAn6hcA5Gb6AWTIKgsxblrBTabSntaGhX0KYzD6T6efSa7hqMmEqjx+QsmpYYaDR/NkUBAebwBxUjp5MhRN/CIoGanRm1AVnC+IXzaIwy9VMIJ+dcZviD45/PXHOdMFXKjVJ7HjuujEbRYoHGFhHaIq4FFxvtXu1czh73BWiSIPZTpCYpNVKcoYGcajN7iF/A8KOF/dQPqjLy/KA+Bm8EnHdZU/gjBBjZlWkIceectjkgiGpAcEFZOW9yGr8YxHDx9y9cPOYqVJuiBZsAbZAHTYWULbWHidsSRFOqiN0IycyBNjuCpoDm48xdGrWHvg8LwXmKWeph29TCnAlyIAZ+fEYGsGPbqCwGayNBBfNip2E8ueghX5RKEtRlwlAEJAh0PAWRZF3hwgkqMyhBx1ntNLRPjv9A10chlO5eqe1G5zZX6agCvT9oA88IWjQ7Zkp1w2etLEnKGaHFo5EWGuD6gKYSR9dMh4dnbdals0xbfAIykJzcmkiGLNC/kxVZs8RqYW6FzvbJDuTNiYil3C4cUEFBoPr6rCheWzvvjEh01TNMiEVDRDNI4d4Lv2HKO4YBOei7403c5unUSeduVtzhT4HxEhm4QbbDPcXd1Kj7iEs2GaaYpfEeFP5k1nL/UqVVacOfi2NoepvI2AX2xWCFGpQa1XVbYKZ1IOsTa8tZPa7LLGGCOp1XyqLJr89rmJFmUxqaPQYziVKi5KzhCzRFXhvEjSgRo3DQXakbrzIsO9jDGjDFGwSLFAHC4VONsLso8AFhQBczNPUMlK/ZqG55Q4yIsxthNTgJgAaawRAHH3T6SZmn0ORNhpoRNNC0Xxo69kUiO9rGGnTr8tCr4mrN/ot+2TU/gjvMGjFvQfd6jQ0E3cTIB6DF2YygpZAlqJODeSTDJVNNqVn9vkjNQE+DtwEDyChC1hB0ebxnR/3smpvGHkhmVoHLNDUvzwrGeaDwyBtMq8XSBIZfSD5k4Ii/itVrMDPzXBn1LOi2FR+BHIx+lGfHLuoMSR1xyHsH9oNTHuhckAfC/rRRF2dYYV0ofiGmo9v4ShowxKLxZWDNcNEIK7v3S33OtWPPHDSTC+2sR6SH1wQEADzn1Qf9u1mCNuai0QxxRAwarNnlunMWMsjBHdoU1Wu0i4cK3IvgiUANZcove5CHlCGXwRrVoijcONMghoxBA7Ih09GUzuDGakrIS0bJ/ycf8i/6yNCEUKRzToR8NQTbNJAv9Fc2H0K2bf2LCxENEq53tt0N002mwP6/l1gKJgZuBJmEY0uNyxhTOiY5wLcIQK/24ozQoIZwU5iMRUxyw+KnQbRLFdoHxKvsmOTnQAeB7snPgJBaN8nCTNxATkxDA7c1TKIcCBo4AVZsGEUO7rOsXWsYcVGik0df6UabTT+gr55C2gCHQyY01r6Z1+7W+sc/WwlzUAf00FA00wAaaP4NEyr3mIGS4mgQB4aCzvLdQ5A3n+sl19MmZzR+PJABjgwHjOM10A5gERJiBciFhCJI/Am6pdcVCz3RpV90rhEFQ09eVMTBppi/223W2haFHptRu3Ws1dDo0pz11U/e6XyobdXP58q3O1Pnor7W4yNoU4jSuCkpwHgAK3388KTbpNYvf/nGKNqhJ0B70U9/ygS9V55m1id+eITKV+jU5xoOz7q/QdUV6Q/PsbY39/rZd/fa3hbKV1tn1TGwcCzV5995nV6mUtVu66aPA4BC7PnYalV/0TevbzRMFxV5pscW04NJ508f1T0f9frnP/PwoG0Wvd1uVFdrFVC1spVpvKvdrfUB6p91ekZ8HXIQcS79+MMPQaC8vtV6HelyxM0rHEBsxI8ndDmdsITZ3ty6YDl++aintlD69luVxOM4QHml588fFeVhWvjp/Xt1hGtnG72526vSSV39oP3NXs/HIUSunI/6Zr/T//i//J3pYxUNMI3wzU9M/fz48bOahydbuv/kX/+tlqGxWUD7fLRovW1D3lxCwUem1SB9826jt6/Ra+b64Y/v9U+/+az717dubPKSyeajfnK/Vt2u9HQcHCqs9b01YmyCxWajHtW+Dvr046AvDwfd3pbWQv3uR6wHEPVHqse1Dg9nrfNBVbnoZg9ttzTCUzed2ueLDzsc8dSvtazqMOjBkISCn0MqzbTNycJCUxwcGof6rGHGEXVU/Ywr36QSrRgh33nuwcB5ChqIaLpodHRPpl3WaZv3KpFnkfcG4JNVRuFd01oL0/kaXPpZ3WXWpsJIJtUqGVQVa5XbnfruYEqgjWZmmlJMb1pTPjkw6+NFc7LxgcIAKyvYr2F3UNyjt2yCc6f3I+4RhmGFC6KuIQah0X6f6nAiwoWi4UrrG2J1DPNAXKGJns8uIG3iQmmKlo7A7uXiRqg+EH8yqUKrqUbnFqOSIphN4VxZrHxfzk1gRVCUcyYgGaAxGKE5XumttuXvRxXJ1XE6SXR6blX3sU5NpGYp9MdDp+eZIiN2ph2HOHoUDnxcEkFOuKerDDSX4G6YMtyHSJWL6tEoONeI4V81zbrZlaYVed+jeSOLc2m1xeGU4oFhUUkTE6JzPPeeGmUFbtOxLg0DzZC5xbCK+wMbhcLJ5cpMQ12oaVdGwVfVVv3pSUtcqQad6ND0YpHPyAdqFM3u2kOIU9uYTg0iZzQngrKXmLJMvAPZaQzp1lB0iRhZb40kVnuaL5woGRyQqblyWDkoDwNN9HZaauvKoDQzIERb2w1kNcMES0zjwiCJKTqZjJTJ0G7RwWL0BPWNKTwmdwxyraWC+cJ5lCVqL7BkiP+hocOFkPOIZ3FlzTRoTM2zOMVushOyVTkwI4qbgGSB3jOWxMgFiAwqIt+PJiY1GXow9Zz8OwaOE87GNBpQCT0IXUJeoqmE4f35gsHeHtOzazE6NqZdVom0q0pnOdoVfqbNZ93yfFZapYvK5cGZyGibX+0ijTyzVFSuSILTOYOlBpOquLS5Dnl7eVaqfT6Zjr69q7Td7JRGnZkCk91OMAIrbIrTNo/Oh0vQgOHum0PldVaC6Zu7GxqzRV1zMquBZ5Gqsyg3jrniuaOw7JH9uLgcTf9PUqikREmUNiSCXjcxkF8iFeiXMQBcWssKVklhpPkyJY4wSXGZRYqxwu302Z+tg/rJoHKFiVeiTx+eBAu3LNbWkDYt3gE815gQUpRvXX9FU6vL8eh9gGE2pWnMWiUTGvObY6d8nZqBAkuNqIWl6XRiuK9MyapX02AYtneOIcXtfX6VKCWl2rFWPRa6NGEPsMcmhjCgMKtR527QpUust4Q+TCZhMxMZRD/gkJegFwQwYPAPio0OsTkJDDXFTM1GTiDWFF8BwLB3wzyo5szBFPCaNoCfA0OInGKfnEJ04DbQgkGQXl3sZ7Vm402K3LwGwMTOtwx1rm661KtmqSWRDahC1nfwGQkOuTgSB18OjHx8HlAb05J2mNJQv3N0BAdRjIgsa6BJ4dlgLZ+e7cY5pJVmU9KDLIbvaa01DaORZRq9ECnEkJRneqnPphnboZM4GnoH1jYort3/U8EBZ5Tl1IAuMP244ug3XYtSY3Ot+KasEUx7qPtddzcBmYMCDcjB68MiG2BwMUjlmaHhATHChRbAbzaazPnj2KkpmFwxCOlxA8Y9IMPALjBKoPvyfLmZo1niWgNmtb1GJF7Xa8E1DtrqEAFigJb1hH7d8o6rAY/NjjD9RJsCbZlBIGsAWjMIYHh+QzLEoMh7HeZUwYMluDuBAjJ0q4LkA5ord5CfczQg15fGJzTqDCOcp0BrMrB7zxqKxM9lBljDTsqZCDcI3SM7PH1CCaqfqD7Xlpp4TwOIcqfI8Jh6PDSSRuXpz67DklXFae8MJlzLrrfV3QmT13CzALO8YQVbm2tz+aK0e6FoBnqPTUKvHFkaSIqv4LxK53rNGrNjFI1l+DBs+OHfXKFoG/Qs3qyI33D3SzHimxJoqBR6eVn6AcHd0HmS5ifTOgQevekA/hUsuG3bj47JVMvJGjP+z/GffHeMFway3aAcBP0gC4XP+JIFyUTTTqhMntiQwxUJDk40ipxXTKHZpJ2zQvMcOO5uFnnI4TqDHPragm7iBoZQFRoE3zPwpX0Xrv/GGVmeNIRwU4ocro3XoDet8POm9HpaFfjbHBrefEzlDbSbcC1DDo8LBzeQIZDUGUPw5NEmrVa6K/ico27LSPeblbUtLMGLvYlpgBMVWa91Dgo8qsxwUp1V8x2B8Flso7TfbfyZHGtjLvVKfQcdD5R2tOES2lQoS6CIIK7QPG5K6d/87Vf64/fPOnaZXr290ddfhVBVGgaQmcMl0+OMO+Gkr/c4x8Z6rCP984+L9q/3+pu/+c4FQVESeL7odELzF+gpaCw3N2/9GdCW3u62Dgc/PnwRYOh61bthiPJS9bS2KQibWX34UW/e/lTNHOsPH59VZIXevt1bC0Y2X54tuv/qWwcWp0ut508Pyjd7vf/998qZWDMV1EWbr36iadlI3dGNIygV8QMfHrHqPmm73Wi9JlO00elz0F+k+43W21dqHj9pyWNTUamTLp+/6He//o+qtlsj//vt2s6KQw3VaFaLqdSUqow5LCL93b//Ima6d1/feVJf3nyjD3/4UQ8PR03dWb/4lz/VktxqOH/Sdhdb56e408ePjdouxB3U57NR2XKT6ruf/1TTUOvDH7/X8yPaU0LPoWWuTF8tYowtYj2fmZpNOpxjpVWhdTpr9+rO2hTyDH/84dkNJtRNHOkwmTmNKzXdpGYp9fFHJu2jXu1j3axxvy3VEwPRQAeCsoa5yaTLkWK1U1WRBUleISx3QkoAACAASURBVHbnIA+zthVUs5Ua8rmWXPHlqDFNledrffzwrBmdiF2MAW86N3adDSGYzOPGSa7h2nsXjeY6g0ZGvih7zEpro4vQs1LVfaMdjr4j+yM/x/OLFpuxDY7SNLLsHSFDDdMLnpuuXSnLztoUuXqyYMnq6l70IZkKGuIMl1p0fJ0zKNkPsvXaOiS7ezoDIjjVsSkSDl/h3hrv3NyAJuE0yTVZohs1l061J8do3kEboP9hwNLYOXWhCWYTHmZVyVn9kCH3sHaPKB9yuGiEgj78aj/OkWsPMYo2rMZLxQydlOrcEGkA2ouT4+AB0bmJdOilzzVMhNnUxhX0UU+GQ6Ng1oK7m5XiqTWijfYJ4wYX8Rq0x7WE8GSiicZgS+89c8IkjAGk48NVrXGt7GyexT6e0dAUOy19a/S1wtzF12/UnJbqk6AXtuyDsmiEJoVun4EZGyMFCLrByM51FBc0ft0MLXrRiO7MWkZSSgdNUW4mDVNsYjSWrrHpBvNNomkKfoNpUwbNks8eXGbNxKGwcMxOYOPSwAnjKvb/YqOefDFLIDhLGg9PsZbnrAXZLaDe2bYFFBO0scIzW90Yq6V4R2PPEBaXWVxy+S62eicmBaQj0FQxwjqfO1Pyw/nCGQxFkageChS0t5FqmCsMbHoyfNBVFW7g2YpBKgdnxdGcX6M+jOMv3p+z9Y2WJbAtHM1hvTxFKZ/+6kdgxg205kSlzfpoOtBGQeEK35eMuWLVa5OxBsKQuKJ5i+pghFMQxSEjXdEcabfjfCYDlrphUba70dKfHbtEzcFwFbRvlUyq1ntrlssiSFi8PypWubnRZkuUQef3ICInzdEvw2agZQ7eBrAkGN7gVN3yHML+6RJttmHgix7S2drD2cO7KN25yUQHywCUxtDStUBkNH0/itrgDs+znnBOUgAHh1u+H8NbmjPitvi5Ka5sxhatahedzrll4D2vPFgDZSVChGF2057IKNCE7txOyp2qkrogssQhK3fqm9OfkTojRQt7xinEC4WAR/srJBT88cpMiNW0Ut0yGIBdxflBti81TnDH5fWjGVOwyBRqGrRLzYBjVGpz+avMCgOekUZq0rEHXa+NWlIvYiCD9IMGhGLI7tDOtsVkC81hwoFkQx3uz2D5E9eDM8POKVdN8GhaPnRK7iduo6BnmFbHaOucnsGAN9Qb9pBw3i2uvWi6e7WcAey3lifBNIH2GTIFTamklstWZiBYymSwY3LkBQMr9HM2lITS3cHuw6F60WocTCsHCYbBRn3F45ZvCkeXwHKDbk26Vj226vuQEYjOFrok5wc/Yxq4x2bBDZk1REyK6dE9BliYVJkWY3DIA0oMehju8fsiuC5jVOmIi2uIPQuAfcJ1NtER1BjQMUOsgbXGfDfrKMGBGRI5We9K/QQ44dnB0buF+Iv0NFxTkNWJgQBXYrU433Upc4Nk0DkZVAjk2+dKYe0gymLqFVPeaWyJzELO4TjO0FC7BbP7KlgxjEAjZsGf5FrzA9gYbe6vTrKWC5Shaca91+fWNfuS+8OzdXWcht0ReiEAJ6hCramq7HNkF3voA7PxGuKIZ4yHDFfab1AfwnAEvYeSG9nIyb423BP8DQiyhfUH3bVIVLAW0GdfGZG4vdMTjHaev/aB7DeBzBL6Db5fVRULN57DwYLz/8xt1RFETDnQar1o9a6mLC/xHi+RHRZ+0kRd6TgWQsfkW0HbCTRL0ECQMqg1oYGEhgjNZjCiyCZtdBCdEVNMGr6rAxAmMrh+mqHCxaQRZALQXjyxhLYZAmuBhQP0asoBX9oI39W056qDoIGyxbpFueF9TTC72q4z+bUYl4fJMVx/aZBp/Gi4A/UUmhdNG1N80oXR12VBAH5tNm2wAzJpBg9TuuCSdm09g27TB+7VfsfXK5jd8LBR3NPcmVvNEnTO5gs6zGtzq0PTH2i6gVrDxhiQ3VC4ml4MUYGpDNl00Bas04JWjMaHB5+9ik07rMddPCmLpW0i7SvQCBLBCIDmkCbrjaK8UcV0H7MVFihhp6C+UDFWg7LFcvEw8YmhqMwaawJkgwYKBLrIOCDDZ7Q73DzqFke506Cf/mRrR8317Va394lutqgQSw3pWofnXp8+PHiKv6sy/eu/LnU+XvT3/9Srz9d693avr9/tVZVQD1s1p8m6yf3NRtn9a1vz27GwbUyx2OwyTejWzM1faRfTXF9c/HFAZA71lj49/KC3uzd6jDZ6xhAH6tLtVyrWN3ZiVftJd199q1NLwzGqPjypHnv98E+/0buvf67q7h5LAx9+ZXGnpMjUNAfVh4uq9b2Op4MdSG92a62GVt3SqIiKUDSXW7399p2Of/qiY31QSWP6hz/pP/79P2p3+1qKOmeS3VSVdUPQQplI8vwcHw663+d6/9Tp3/+H93r7k61u3+4cl1H3uT58D3X1opvXW1MxbbJQH6xhLGLc/3DEi/X8VDtM23EI08p6jCyvVJ9POj580jjnzihkD2Gy+vbNrcbpWYenXucGVCNXc6IQXPT6NtbuDnS48Cb9/Z8uavtFbdc4FgFNQIhx4dAY9cP3F61flc4b3RRkgq1NZyH4mFkyxQET6sdnivvWtPx2AoEEeWFqGSZpt+vchdb51IYoAvQBStWcOh/6UNXUE5EQ9FPDlNp90vwQa1jIUCSSoVG1GrRZT9Zq4stdEa0BumrK/1lZVPjfgxRm+aycHKi0sg6MrSYx+tW6ai0zGkP2tK2mpXWMCAUixQYuzmk6GHnOq0h5zj1qtZDft868n5YVOYPBsTKYdTOwwzGZwo7cXIyuNqYOH+vJEQJoNqHdH6e16suT0rnRsMKRljzMwBhhMopWsemDYzK6Sgq6nmBl9lummlBkJp55Xvdq6Q6r40qfj9LcWkoyCUHGLj0yhrMWHK1HMjApZAo9dtKPbezMqwWNH3RbFxY0gIGeAZ3a9B0oXlczAofNr9gdRlXgHGi1oGhzvjCsNIsm1baYtOY+QGt0tBuNEIgFWuKQNYoGEJ15unK+hjMoPWSEskYht2TOqGOS72IQi/R40hQRW7BS09AoEeTDEHGlx/6qR1rhB8AZEBo3ro2D4EGj+sbUTwoRri8sDv6LqlRT1+nNjugYrh3DWYqnq1YlLnHzt6aNIp5IFjsT1xTquWUaGA3RzGGiApOH96dRS3BdNtWMzK9MS33Reaxs/Y9Z1AifFedRaMRQaqGksqNDSfXawkgu1dlTRQaJaCZD/rEpW1d2C0W+owVw63Vw9tWYgQxIOzoERBbtEgNV6Ir8nqoGwkJ1s9NqhglxVsfZxuCE8OsVOiuWhMegNv5B/5PzrRIGX4l/j/NlbkOOwLAiqqPa4bwr5bgWr0blUWFnS7uGQhed0ZTSKGfBHIvzkuYCaQaRLzEpCljxUwdMwWhLkbV6nLvj1aQqRydKf7pAC12pKHFE5XkBdcUxMeRAM0io8q3q9skFaV5tdTgMKhKuRsi1ho3CABmzodRurAxYuqCHxdUS5LjDiAwVbqDvz6vOUTPoZi1f4c+52u3gkPQa5A4ndQqsONOawVOCfhn0auXIrak9+tyN8pBpR7SNB0t2Ig0aPNxp4pS4pOD+TA7vNJ+MZjD0p+lZZXem51v/qlhtQyM1KI8Hm9IwMFSSe1+jDjHRk6LetE5yqtGZ4aZdB/MZD+kXXTriRkIaAKZ6dXv2kIHr1A7OI9DcHN1kM/QYGJoQLTIi0/ECFDeJNctvOXMwqaHo7hmKkyduOuDi52iGCXEFANibjIxfnfpZH6yJOSMmoTVFkMYNJMue/zSEaAIZPED7BJW8Gi8CGtizA82fqaW0b5ndvHGOhupvLw6QNeiqZAm3nZkdUFgZHjGMYCUalTTL7OqPQTwU+Z4YY6Fzsxvs4hzhgTgbx98ETSjdgq+7TZtenG2hULYa0UjbNADtcRgCeJB0fb6sLwzzuJBzWFBT2anlmmAQzH7CtCOMOzDz4TvH5Bny/2/2boL6U+/mD0EGqB7upzzr1vQ5AsMZYX9h7VFbD51PPta7ARdrloHPef45ttA+8vk7R1TY44SYEYzwiCbzUAxmCs8K1zVoJ20UyrCDt76+DniqB0k0kfZmYSgRmi3g4CkvlIyNiBg05d+UVu/ygTHBuuB6cfgh9+NvPAwM70csG68FfslolxggUEsbHNkgjz2E5htdsnmkIQbRa8o5hMHbxblI5CYFgz7HmDFCLUulNPeOwHrpOWgaQ8yetaxXhI8BAL2QTZKo18uyWBzEbGfTF9uXgCqCZrGp8VCAirjnuXK4//8aSJqqAJ4FCiabNA2k0TUIV0XhTDhn3XhTCJMOCiN/aYqDefCkGlARC3GHjnqVDKZrQR2liFxvtqatDadjiAuxRhAaKpb1daD/GIXj/Alh0xx6dgIlDHsmF4dpbBUKgivS5+9nbQDiZx7uEPBqYTjGAIx5udkubCgCggEQDzTmBZ72BruzcNP+jIIGNABa8AjHwNMFLtYLRBxQSU/U3YXTREMjQC9pby2jH4anr5xXxMVQgCmeaFJ5L2fSXIcAoXjkrQL3PWgOsPEOTlNoiJx1eR1eeOhjW3aagmAAtI6gKQzaJbhLRkoj4jto1q+60BQ3SBy3OsUZ+oRSa4T+lPJxbL3gNseinIch1VNN3Mro6W7bdo6AWLLcrpoU/esi1qYo3aDfV4l+/Pysv/r2Tt/cp7qFPsQDlWc6LLcai3vrGh/+9Ftto0m3+1w/+7rSHz+e9Q+/nbR5tcMnTvc3kbY3Ox2fWt1se/3k9Y32b3+mj/VKC4Y3tzv1LUXAol2OQ+BOS4quLdJNhJEMh0el85dP2hWJjs9f1GP+kk16WG49ka9K9J+5Dqt3Wmexdmmth+eL1jc3un+11eP37/Xxxw9usl69vlW23erYzNrE52CAsPtrb5CPj+/1dLjoZr1zvIRtuuuL2ssX7baVnRXLba6v/+pr6fGg//iffqdif68//P5H/fD+k25vtr5ft7f3Lnim5pMaQuW3r3R6fNbx0Opv/vaX+r9+80d9Onb66S9/ZrrYXB/0w0Ovh+8/6ebVjV599wv94de/9muMXa01CCRoIg0CzolPjy50yx0oHLTN1DlDj196DV3tveTrt3ulCaY5qe7e3lg3+PQZdJFDsAp633TRzTbWzT5MBhdMEy6tPny+GGE5PjzqeAnOhZcz9MlED0+D8s1KdxvCvvlulRugIi11fG6DZmGo9WSDAdYyBwbUbBwTy2Byspp0u00VF5U+v//iKTc6nvY8qO2dN6ApXlRFGFvkRjcp4c4TFCcoJ7AeIi155Qkd5dhtCYIIMyJRKezpofCziYPAMXUOLtQ46ZXEXcSFaafQS6O4Upqz07PfhDw7UG8GL+yFNKw47PYYUSQ3bjB5ffYk9Fegg9k6x5/CTew0YTg2B6dMO2Szn9rKxtRJ0MsVFMYJaht7UWimamKSOLAGpsqlh28evEKDAo0iCxH0bR6MRmAEwsGGiQkW7RQqPnhAZteZWiiOTOppWhDur7bq27Pfm0IVnWE5jGo4y1exni+zHVf7OdUDdQBFFs2qv1NAWGzMcLUop0Gn2Mcyf0wrbeGkTq0K6IpEb4BMk5XJGeShX6RNulJV1KasUsCCUhclww7oXFhuoB3uzFIYobk5f3DUiGkZVwSzYvLf5lwNSPlqZc0UBjjcY5DH8wBTK9EwDuqXyPfq0qL1Djb3GDWZBjV3yqu9lqk2DdNIHXohYgSWQbc5UTOj6bMUC/fVys1QRCh6CXLC/n5WvGKtMCQI1CgQfNBgjHMiTLys3V90eL4ozUIANUUYCLh7NPsAzEbWuwbX28xDLfLhkEHQRE3d4u/CsDvIVIhwgmUD9B0bXQs+Ctwf6FI8R6BC1FHQ82HsROLuhOk3fx35WtAAULBjRkKBRbwXmj9QX9ZFp0y3N6WGvtb5NPjPeFZceOIBAELBaxGBEgeKLjFG/MwaEzCb0dAHcwpRNg3Kd7fal4N1jwwolIzarm/DtJ45EDTSea0qwdlxkOON49wo9hCVYc9JpCxpAipBgwENkQFkDC03II5kOuKQi/1/VeF2y3BlpXrEyIuzkjqFc3lttIRnox9r6yfJMGVYF3k/yf0c5QnDlkYd+rwsttkcv4jXwVeBGIu+wxmVPbnWdnercUCG00nR3oP+waHhoK6ZG5++ZxAdck2pO9CaojdOcwY2MrpXpKOZJ1D10LzH0cXOs6wjnn1rZM+NGR9ozxyfw76XMIToTXPXCh3b3mu0blrXiNQhUJxBz9BRUjQTsUTdSvOXE2k083eD3Z9XCdIGGh0GBy/srhAtwDlOzAw+DKC87C9Q3ZtupWyz03AOpns85ejmxw50m92WfYw9LjSBxNN5r4zRLNMwBkdVKOvQ92Cfg8zZbJIBB3fRpj0hcoKgnNKmZNzf0LhTcyYDQ6ZAzeRZAmXE4Id6iyYId00kAlZIscdhWoNOl7Bj4uWI87ga/jCa4fkkMs1In2m3gCyBWm093dWxl8G+M3BBr4rKpmiOibCpmCWKHsQkmP84xYDPcNX0MaChpi3WRkdjpFmOQuKYhGkXzMegylLCxg5YpIfofQ7Q4IHKWmeLdC3ABDw4BjEMQ9ulhfMf6VsAiRK8FpZRU038EMMHmEe5NZ39eI2s8PuDzlw9OfjOdpZlsIRb7vWz8bmsiaTpZ+CJ9XjQUAa2JUaW0HQXZTX1S6CKuuG1Sc7VN+TKkoxCfkh4DbMUod4GZ1QDWab3T8HHBKqwBwFk3QKw0OAj20AuQBQKSC7eC7UWWASc/+45AkjjZtWIbegnMNKcZlZYMLgKkYLOEPwLk9MsjpAb6b+m8TOqV3h4FyBO0DF6jmD85Pofyi0bpeMguV7QkoNvgwFCYhKvPjn++aqqFk92gN8N/QeKptEgO6S6FTaVxTbSV02fncGuDqMv6Nm1Wwn/41yixCHkhqJpRnMKqtgo1ew8o16biqM+0ulMYRQuBouKonoAyWJq9jIRNmc6FDLYeQORw7NmOmJuNLSvqxsrU2gaRQLQDY8zUcPwwPbpHOQ43PWeMIPuOSA15HW74YqvYanOnnFeD9tToJEsYnp7zc+hoGIqxqTJoxgcIAP8zS8mV4jCmdA4QgOqJDbqV0tWDtRwhfk6bLoUENd4Dm6aTRqgYbEZ0NwG4wKb93hIwbTCeShXcyNQgSCgteD1apQbEOQQ5k5zzOSMxQgizGopCF/uMQ4K03A2FuhHNFWbVa83m1jrhEBoaGrB1QtXzvNEPMLGiAQNbbeqdJsTuQLtA80dtLfJTplMvh5Pg9ZofebMAce7da7TGcc1KHTw1XtF8OnV6R4H02nUV1/f61/9Vaq3d7F+9wNZiRst+6901NZubl9+90/6+j7WL77b6vzc69/+/Rdld3fKuO9Trddv11rvbzT0K72tnrXer1Xuv9URt8Duk95s77WUN1ocl4BRyi5c03nSxjrmj46sKDRrs431/v2TcmzWN5lOy42i4q2WuNN6SvTv/vBer3al/vqXf6PD589abyIV67W6y0kfPjzp5uZO2ypXN4368f1HffeTN3rz02/Uax2mQeNJpwNRA+jRLnr8/MVNBNEGt3Bz2DSyXN98+5Xui1h/97/979rfvdE///5HZ7c17Rd99fXXKrI7Ncf3RiMyHEzTTH/68aJi807RXOvDp7N2336lzW2mw+da0/mo7x9rrYdZd9/cK11v9OXTs5bmoO75k+5eVao2m6DRovFbYn36fHBeY1VUirLRjq7PHy5qMGrYrnV7kxvlIcQ8zSc9fziYesYwpx3R6mR6c5MoIzd0XvTp08FTzc12q8+PJ+uKQPKfngeB46BbRkP5+AQdZNG7NxwaDJ5y7aPZh+fpeNGqWGvLITMc1bUBAQE3b5pGGUVmudH+7q11EsM86PHpUV23VjucNXWz9UBkhpKdSLTRnJRajmfAyDBoLVP1l9aUpGR/a7dd9sW7kqYpdXG/xXl1GTQ0K233e1MVsxU6q0jH51mb9VppQUGIQ9pF22rviS/ZjiArweaLQo9GlUYh113FkOWoPtp7ks8aZVK8KXqde1zYRuVMxT0wWzluYvZ0PWifmPDWdes8tLLA1ATH50JdOwSGA8VBDCsAhsKspFyrfX729J7izXsPNMa+N+JAU+vJNhDekqieCPGGpg+latEa9HzVOmuXYR2FxBF3VlBh6HQu9nFCHNUtsc6t1DpbLdLjldJj91rOJc/UgkwBfRRnCH9IIZub9kjxVWhP4U4cQx6rjDrFU2CmcEX5DDQqWOKjJ8Tll1BldKXsZ1lCs1CH5hNKlKMdVzb0wT3XZSJmG9D3Yrnh4xq2l4u/P/vpCRQOiqG1gKw5mmlibYh6IL+Q7EPIu9CliGToHVfDoMO5hBpUrIgOSbTdjnqdT6o7GlOG+NBpQdyDsVlGg2f93RTQG2jA1pstOhw6D8GgBBKzQE7pnw3y1IaG51qUDCNTeijBISC7O/W+FzNyBJrLIg80P0alZOE+k82KljhWnEEfJ8ZkDFnSUWVUlHOrYSBNJChNzYwzKQ2oNES5GTtM0x1J7q2WhhKmQNBGpWVpS1D6SQxFsNcHcb3Q7FhblbiID0U01MqAZjoiK0t1Q/ZikqqaO+3WaMda1S1oP4MiBuMYk62Vx7311aDO796Cjq/U1o2ijHNgryVZO1txHIgqooHchQiPGIo6dHQar85IIJ/RcRsTTffBMVOOBUKTeiF6hb0PcxdkIzCAAn0P+cMKZBKGlanUg6YptxMriBLfDaQQw6326i4bXQj5XmmVEzuS64wZlk1NQHJa6/GEVyasAAzB+qOWqFBS7BQ7ZzREJZmmTCJKx9qc7QTLIJvnx3nZULaHUZ+eW1WbwprFpoaRiDaud81gFhJGOC0SApCPQiO074nrDlspNEQ4JjON4pyFhns5H/2zzpBsjqReudgOspZW6QovhUglOY+m94FsQ22dtS2ptxoNU+Z88KatUUqqSqBWSqdm7bxT3vipxgAM7XlqH4LDhZqSITXIzqISI8VxUc3QP0ZrigMwNN1eHdmRK1htrVEq5BFuzDADwgyKAnteXCvN8UoNA3UaW/IGO+5j7f0UyiDPzpAWSolW8d6OTg8GGOufCCIqpkBFB7RARmV3WBApkG9iL6Ajwvq5IlKBcMsZRSMCih00rsGkMaBMDCUsQQMJpKEckcdAo2coRXPTB0+PK3uPgRB1Hs8MgxsjeMjHwEHZK9nPoBBbG4gkgWeafRapDU3yoG4FowXWlpWPob9hraDB4ztT2/L3Hc6+3LMoyBOgl1ru1QdZmllp19oX2qgRTRDY2EZLLN6QusCgFLfxyJpcG+6w5xoRDY0RdcDM+ucZMkoY20yN85rnzHpJrhY16NgEkym+JzRyzGtcKwcUlfvOfsWNt3TOSQqJzb/wTSCDN8b198r8c7eEkdMV8KGu9e9holwNd9Dcw9CBCcJ+ymdGWwpdlTU3c16ZJh1iQBg0W7swAbrlGpwaYcs0dxTOtIe+7bOTz9o4d5N4IvoZftYUVrZopBcMxFkj7MVGd5EMhsPX/jG+T4GqyzWAUbmqympx3IW7/xAl8SLEtGaRRXJ1BYVSELi5f4nv8Ee9muoER1ZfqRD7kJeeJHrKEK203m7t+MfEiwaLxQWaRaHUt40hYBcVnmy/ZBheDX3oiFnjoJQ8gDSkSW6kqukuIS/FWskgKOV78CRC3UIzyaQBTQ/FDRQmEDBGXNYCQjvh8LtSRDBg8BSAz+hQ2DARAOLNsKPm4eNBtfOpE8Y85QeSNuDoaw4lNxQVZhBcw6q9/q75ksGkKOgrTB++Nnh2Vb0ivugc+DyIt+2wtCx6+/a1F9CHDx8DxM3CdV5maApdHFBsWewLgsIWgzNTaCINr4c20zoGNiTeAxexiGkpDTnFDA5tfatNstJmhXX8qNe7XAy+Kawp7IjgQBPBhAR0rF2lenuf6HZdupCZ5s739mZ7Ywc/aCybMtXpEuk0tloXbNyxHi7QSdCg9n+mqm2LJGRSbqX/8l/s9Hof63cfIkV3Xym/uzMFa3x6r93wSV99tVdx95V+/8NR//jrg5JqpbdbpkxSWSZuarO4V17FSrZvpHKvV1Byu4PYzmeCjE9PKm92Kqu95q4JZghQ+ECrV11wr1qt1D0/6O27jZ6fGx1OiYbqrS6rQW9BEsq19ttSTx8/aGpOevOLX2iMtkbxvjx91nh41P3X3ylGM3H80bSs5f4bH4Y2tsA5TdJ5TPT7X/+D5m7S/Tff+FBTc7aDbXX/Ruv7N8oef9DHz59N8fvhw6OS7Ss9HR707ttfWfO7NCcdHp/tpLYsrY4zcSI7DQ/fK97daffurRGP46nRlw8nU4OKHA1ab83Nkr/Twx/+WdHpj9rc77W+gXKZaOjQ5TypwO2X0PfPFMGFbm/3evhy0uPnsw07oNDdv77XbtOYskyZz/wf+l/X1Lp79Vo3dxRTHAyYAT1r6Qad20Bjd0G9zj3J/vxwVt+GgF8KSBCfu9evVaw4zGats0z1cPLhw4S6QiPaD444YQ7MYVBDiWxr7W8qvX5zo/Y86svjk4uutgF55KDcKarfB4oPh1V64/ia06n3tL0aW52SraMJ0u6LLskmoB5DbXMThipEeuwL9hNQvTCcI0uOUGamrdEEhTLRmC1GjHqqj3KjEv3jclFeEAodqcdgwrqFWac5VYH9PYEIPZpMiipofoXyktBiKa8wOYBJEoUsw4QvAILG5BE33VJNfTai6NyqJDOjJbApaJZrRQnUtL3/DUMHGk4oZivVGtvelD4MEVoiIhhCQd3sMUUBLi81XJjCB20FeYbkvOKsGKez6dDW+VaRkxwcQICnQkNjUerQBbdSzAS4xoTLM4DzNbDWj4M5ROikTNKdExworFEUHCArgshxaDQFGARodkGQZJE1bFHUa89wcphUbFIl2SSgfrTxaGnH/mJWBINFBi1TFqvnY60mMwAAIABJREFU3JtxBA46IzSe5CJ2feo8OfRNOJBC1Voukx6bVsnmjTVhkE3ODcMHDDqglM+OpaIYds3G+eEpdBHMkaZnF8GbHHOo3iyIPIXCiNlNKK7QShIl4fNnmrXblNYPg0rhsMohdHjsFKH3sWqJmIXgVOlhKnwf27u3RpuGGaMTnk2+J2dI5CiOzjKK1Jqy04SbdqSoO9lNdcBQBLQ6tMHYQHpQCBqF6cmFPM+pUQoySXM5c8YkSimKKcCSXJ0NcEJkjD2dBiIA4CIlaqNIJQ0uNYUHGzCC0MH1RuQtzbABXxgi2U5/6VVMnTZJqm0JAh9rn6DNxS8gtylYxnpJR5VpqluSfTS6SSKSJcsmG6NQg2BexRmX7e40zbXpgJz0GG+5OFslqtaZsgy0GJ1SrbTE6bYKNR1DlCUYAGUpmn5pSfdqEIfbJTE4T8KeILKE+gLmFlmqWbbRYL4DlFU0jCu1R/SEIZcTVGdoLior7ltAwEHnQVDXyY3G+RKomT3fO9KurFQ3z1JRapk7rZwVGvwVArktyHAGKMFQLBm8b/ampkPdZeh8YGC2hjqaqWuIEkAsQMF1zdG7RqOho13v3gRJD80/rro4dQ/EyBCP13oAQh4vRTSoCMOFpqaQR7M7hMg2NKAdn21tmjd5jUccopNUMQ1ZfzIMzkAyRRd29TMoTc0D/eesZg0WeuoK65kZFNBEHc6jBpDX86jdjuYjUGdnBoq4CduYMQzMurkIevCEAUusDrok6yEG7YfyGyI7yBIYqLPSrc1vplWvpOlDY8L9on6LZrMkaCQhSpjBxlDSkSFBK2xd6xUMoW4FnugYllGj8byDcqPlBuVMS9eD5XBxZNBUbSRcfq+I1EwzjASpvviaEX3FqYTHB9IOE3No3xh0stbjDA/igCICirAGcbhlfRET4uaYYdTFiDN9gE0yAbrwAyHDE1Mc6JrM5WxSBxIYTH+WuPDwxaw+mA/87MA5AihC7AS1AJmwzdUEKaBxSxHSFzC8C+Y9gZoLBIqelhbVDDhcRy0Z4fPzbznoZhtwmTpNvQ3jkGbQzrwhoxRjnQ7tJXsi7BOGI22jVbZo5szr0bQXwcBuxb8JsXoAS+zIZqVAiYUe3D4HnST1OGgnMrs+aIkNEOBvgPzBTr0MDAM1lb3GlF67oyZmFeHQPRU76/oFo8++nTT9RQCAzFyA/ccesISIFvdAQcLmXukKitlElP4KoIeeDiDNyCauuwwfA0vTp3I45gzOGSk1tIknBFTjEJdIr2OgsSzXC82WwbMX22sg7Wvj+BcEC/pY0O29/HqhSr7oIF8QSJoykD5eMwN9YGF4MgVVliDboFPkBE1KHPx6i6CZ1iEA7ofump0TaFY2lgGaR6NiHi+uqxTFIIKBIx80BGTTtVcN4LWJtJ07k4yrra8R1DB5YdNGp+FcGIwWoCtcjRlemLM8INB3ofmB0Bppd77iNfvS9qmxp3TA7zTFcN9Z3BZP0yQ7vgN6M3SpoH98MQ1yo2vhNU0gyCyHZhDQBp02B8016JoJehTr5z/7uZHbX//mN39GDUMKyoubWEBCOZiZ1jOtRWdICeHnLsXSPDjjOlqEitKZBSz6kFdUZkw+Q3Axhg07msTprF+9LnWbBwoqesbDhSIHS37+oxkvdX9bilkOwd7rDVEuhZrDxaJ4BPYvCOzzAav2WJ/PDAFwJ6tsAMH1GMjiSjJtYjQVqX7183e6f5XqD9+ftfnmV9rebzSdPup1fNI39yt9qHM9L3fOGXz49CDRrEIrvNlqmzS6K2rr+sq3/8JW4jxQ+dJ6UvXcjF7bTDnfvHulBrp0ulW01Grrizbxotev9jo8t6aubZOL9q/WejrEappJ6bbQnN3oUrfaVpUuzaiHH36nr775Rq9+/jMdj73a40GH88n3Zbu/M911VT/o5s07NVGq5fzFlI5hgN4VMtRwXa0vR5W7rQvHarc2GlVUN2qICHj/e9OAoCexAT2dWh0eH5XEpV5/951227WHHQupUkxLk52eG+zjJ1U7MiSPLnyHBe3jWfFyMCqTFmvl662a5lHj06M0HlVscm12a8UlWZaT6hOB0lCMpIcvOHBGDjN/OA/qu0n98cnaunJXab2plMfo+DggIc2BAmwce3D/qtB0Rn8knQ9HdeeL2qXyRHaF/irdahlnnQ/P1k4S0YPjWjfyOhttcgpQtEdoHBft1mS0hYnz8ZKq2GWKWAs0JkOkL88Hvbqt/Kyfu06nYzDDIFICez02euzboeV68ENTYK0Gww2KyuByxxpFH9uv0AOCHA5hmr50epXNut1hqIFO46Jx2nhKzgEHdZ+p/DaXtZBGIYhJMCWHpqdXxQOFpqmMNXeg8CBns1KcHmHldQcNxDLgfEi16n052K1bG4j2PKIQZlIdNCx2d01K045rIAQjVSGjCxTW6E9Ps4qjLIwTHDhpxq40I088mQyHoh73ztbzlFnt2ZwOJXmhtmVyzt7ICi40IfzyHrpSh04DjR80HTcTK2dEPmHw1EV6xhExorhNNRDk3gf6omlacKzQ93lCHxlNhA5HMVUxzQaR4zzIyPRD/xfp1Zt7XY5PGmvocbFyzoCpdXSTw11wS8ZRcgYdKh1uDlkyhCvTdKF/ZAhGhuaix5r4FdDDyZo8BhIYHnASw5Thz9B9nQeaHgqY1trbluudQ+ujocM8Abp8sFuHwgh7pqBhyjAuQa8J5ZZGeVSeT9pXOLBeNTHQYVM5Z5ZnlSL6eAlaMv4cl1gKCw8JYpBikDKM7Bb1HUOB2GfsjIyDIg7ZWgOOR40azocLbsB2wiYSC4kFQ70onMGYWkAntwQnNBPEQ6CXtskjZ7M4C2gyKToKnSje7EsQtFUgKejNWcMMFBkq2y0dTdY1wxhEIsNu3zlrwagCWuSS4ljahebH8pog+UCXuF/BTIK+mmiLY208qqS4dezNYlZBhdkVEoNq46FCkoHqM1Qetdls1dWPNjixE6dSrddFaF5VayIuZFhsDNO0g5Ff9pq+6XR7t1Ze8qyBZJDZ2qvM0N13ypJwf3CepSikZKgyht9ol2geobOlHg5CQ81g3lz5aOwLdQuTigefdciQn4YRyiY0+BClxgxqGjqtC84IVm/hjHWQpsiutyDzuMsynEbGQ0FLzvFKY8OZ617Qmk1QS+41hkZFubZJFvKEomIQH2vAHZpsThBHnkkKWntMMWRjnSBHWEznZWdgwIzz5die3ejBPOlqJD7BBZ972Dc4NUOlWzSQC82z0/E50LH3WlqifEoPRaamsdZ47oMu2gU3pTXN8TW/lngm562aTklUW0CWGaZTIKMQPB4n7AQ0jzBinPnm5wd22jD3oRFjmYGEFZmemsnxIGxC5A2yvoNPBs/bpIYYF7vdMnwJDJJQLYeoj6DXA7WjmeRTkVca8kUBFUAk2e9w+EaClYPcQw21ZAi3aXqY2UHwGA5ljrEJqKJNdIieQB7A+710AZwbXimhljR51DEX3JlwPoB6QksucITmGnA2xHiUzJobaM8hY5a9DZdfTBUNuIDgUdtDTeX8MToYBYSWZ5Pn6qrtNHoP6s6zZF8SdIkgo9TwNGXhPyN5aKydEoBDMAY5VUBjQehmAI4AjMBqxGwJd1pnDFNbwIoAUmcx09dRz9IkO50gGO+YRWjDG5BX3jE4pHo92sAT/SOsLdbhELSZZkbQxIAOkkYQMkaNVPNvbW5JHAtRZyFGCJQbNM8tAo0DLIlrNiM67IXoL+KrWP+w/6yh5HVceXiwgXkS5yDPNHsjAxQ724JE891MMZ0UQQ+nr6KWdAMYJDbwXBjMoQkHSU6HzvpVU4lBe/2Ve+8rWVVoblszik1r5jry2U1pDdFNFGrUMoafWE9FsQ7SRmsngumMabto4xwnEfQmISIi/L3jOv6zX/xZQClf5lkmVHsCbPv2a7PiXhY+LRvLi0sLN9K0DyDbIICmuOcBoa0lT9AX7PpQVHZRGoyWWRtIceQ8aKIC4KtDn7Ii180eDzH/mqbBWiTeI8Jpbe0NzjQj6LNGAplehNBhNjIjkBQP6DcQorsYM8dVKfQRF2gBUbS3honri2k/84rpOHQMEIGrOdHV6ZTCjvXhjEoHC/N5I2dF2TKXw4GHg5uPyNbUUhDi8PCzqUPhPZ9PpvTY4faK/FrcaiTZI4Sr/pFNPehMQ/hxCF5n6ggC7E3eqy44zzHVv99v9PnhaK58Es+qgvJI321T/eQOB8DYuiXc8EEpTTVmq6L4deD6ovttqXWFs2Wmy+FsPQH6nY78znWu41Oj527REepag54DzRRh0UGgu65K3ZaBSqd840wu8sq+/dWvlGNoUH9Q1R+0kCdYfqM52WruTjp9+JPmbtCYEGVRaBcftS1X2n/znTZvfq766aMbtIppL6Jth+1K9enJn/dMNk98Y4oigEuR5Hr9au1YBWgdDa6mS+2gaW8wm0qr7G3QbrXP1ryA8BTVXlElnc88kYuajun5SmtPpAMS9/bdnbU0DC5o5KJyq6ePf9S2zJVF0uHLJ29y0EC//ukvghnSstLTp2c9PhC38ck0pJu7e1O2Ka7Ol1r33/7S1Kf+8kXleqPb/U5NUqh+OhhhYbN6PjwGel476vOHZ92+3iuvMmeYkQeWtg8SGZhzr3x3r7LKvdE1IM1Nr1PdutA4fTlY6J2toYNnGtva2YQYY222pRtSiihn73FsRpEuzaKbd5VebSY1x0FZWdmF7fHLk+oziAVzRfj+N6pbDKn43qkpLxir1B2UQ6yzA5UCfF7ZRjvyHTFnGiebVX310+8UD0TFfLGhw6eHR93u1y5gLj2HdWfayDyR0VbbqGRVpDo2kAwDZdGHTT84C3SMcqM28QAdrtZ6vVHS05wyDYfhMOk2n1RVi0PZCcReVBqZdBwfqQXTSpsCsy2QPWjtUFSgKRG/hY6CyTBGN9h603RhwNBrXUrHulCvi5vhpGA4tlGZjX4OGbgSb7HKYsX5rDIme42W5WIrfkxxyDKFAubDvauNqoF4aHxWN8F/4+CuNWlrGjl8GZoNUxyhZ7KvLmTxJZ5a01BSSHKNWFM0KYR6U5Ccm6C74zuhP2QHYT+xqyeacmQMy6gu2asjlgPd6arQkhamTkNxokBMod5QgaDJjBKVY+shG7pEIj1K9kQ7h9KEpaoKirtIX715p+fDJ1u4038xyLZRBFE7y+j7gw0+5lA2elttjC6ikTlNxIugR8PYgSZy0nncWBc4tq2fV0dbZLmD2BnAUUZdTBnmMtJ8BQMnJsNMjonVoNHFviNeEjfuuC7TAOGFXoIYJ7itQg/ETAdNNtRVjOhgZgapwnafG9EuN0RMjbrUDFE4H8DuYHTQcG+k5dn6JIaHM00EhQbFMYWYr3/j8wfTMN9LBqpKTUmlwAiIEUUwZmt4AFAAwyiCVpooJoP0jAYJyh6NAEMWXAsDosFJgA7zbBpwiE6Y81Jpe3Hjz3lpvxQPPxKjOem1iCQAnJBzzH8mUB88DriLMCta4rHIgy5sgpVPvTMub20iE1waC3XaFFCVGcoOSotAy7ypEseO5CUmRJmyau/7OU+NP2vzfHCOabQaVU8bbXd5KPD7Y3CEJzIgK5xXuq5clmvqZxWbRJt1QEMHomRS7iGRFSCJDHMilevC7sU80wlIyLyobQ9XxIK9I3a2Y+UtgIb6pCVK1UyJ6ZdLf1HNucY1Q2tMPUXcC9cb/eEESo0chZN6o4WYFPL1VoFpYK07+i+eHQ62iFigi+8ZjAM0tgMpMiMu0lLbsZdsNOBwhIN3iqQGyl7Q3HQwCmgAiHOiRhxDvBqIlZESaikjLWHAzz7iteg9aVTTMJTnbKS5deaRY2fajkzoWefTxWwxNnie92YoFRW8ce31DkLpaAI/VxghYaDEsB8qcmMtuxl1wYLe6Lb12uPoeKi+n4yy87nrjkEODI+QpUgCgHP2bMhCXnOhw1IGTbPfiwE19SFeCCvVw6AWky3XjNLEwJ2C2FFruG0ScF8FvRv7wmr2QAtEcILajFuqaygQP5pciv+QG04jQLwEyoaM/ZiG9pqXzn5vmzRqSdyYkXQNYwiaB+ig8crWZhrhPeHmElSZgQI+GKD4Zp94gbhp4DopJXuTpiewRnwOIecwK4Bmkig7mimaK9gsSxjEuFEL3904mH1N+Ar0EiCuIb88sptsQEQdJ8eQC9TNny8YwXDtvMrRPdprJBhqMXABqTOCzTcqruY0GAnxmVhz/DzNa5Rpwbmc94X5wOdzT3+V6dF0k8s7MQykKXKIkJZrLJ5jOALN0u/lbMalcyZpcMkNdTUDJ+4tzy/mUhf0u1D7obh6LYSmme9BEcCe79AkJgk2TA4+BcEROPRRNOj8edB/hmgi6yYZBJlJkgZN5UCsETrFwCqklo1wl+Z6D10Y6HjaTzM8eAjn+0qvwHWwoSh9Q/CXwVDKvi4Mu1j7Zj6Ga4BTcOA40ue8NJCYGzgU/i8NYqCvBlOEgJgxZb1GQlydWIMTaNDrvFBZ/dJcDJqsNFNahiwy55QwUeBDQj0yZzq4ijnX0QssxGXQ6bO58numT2EaETQw5M+5yfWNXNQ2F8XwzXnoDPl5DBI+D/+liy59QAWZsKZsdlGsHdqFqtTlXKu7NLYlDrmMYYIeXO4KXS7nq0YjZErazdWxINfYEA4MDCSYppp8E+igBGSnkOdsvxuaTdvUs6FZbMwU8fpQWB8TVE9+GD2VClEagZ5yzW0MCs3rDXSap5s6xPuBmOTjLPDgr3RVh8cGErj/HmF/cHLlOr44ubKtrqzVw+wgCOSDMYQFwUwjsFlPE6Xxop+9SvVqDYc/1hG3TEYWFtpi/MOUM+gocfba0fAXOx2ecD/rnc3GBB69GtvD8/GsBu0UQxbofMmsLdqSKNZmk+tuu3jqeKgpgCLrun721z/X3T7R8/s/6vnxoHR3p5uv3xn5utsm+ua7n+vv/u3/bL3b7WbW7bpXub1X9fbnmrHMH6F5nE3ps3385o0z1JbmUdWGuA6ueazXr16r2O+13t5pd7vo4x9/UP/40YV0WWIx2aipP1l7WI+Jfvpf/Xf6zf/5vyqjMeWco1jGln1hil16sshnrBLoD2SzYep0UVHe+P5EcamaXMcv761v2qITqY9e51//7DvF1T2Vm2l20F+/fJ50PH8wRThDx5mUWt++tmsnaNjz8aTx+XuNaa797VdaFTcqsLLPe51OrR1cKaAxBvjxw6PKfNbr1zeqdq90akeV41nR8MUxTpd+5Xt5uAxGKOp61PlUa+xGnb8cjDZvd4nqPjMlq7C4iWGTHIqN6yQ/A8oAcjGvMu1uC8WrxrmS+e7ODWb3/OyGFHdLwumz9Ws9PD8EZ828cHA6By0NKsUzG5//F11GwlAIvVZkyjD7T3n/Wuuo0+nwYE0jh1ZerfX0eNLTaSGNW+sIMwka+sludmyUxwGTjDnkWmGfPUOHJPRkZeQEvRAb+5s1E+VRnSm6HF7YooNULdpumCKDkhUqU96D58PjGuXo3HDPU6a+aXy4vrrf2dCl53BaiL55o/by2aZIaLQoLOsGy3EKrtzXEGoUrqsEY+M8l1nvCJq2qEpTUzVxn2XSyM6R5ltd6jDQAtmYe9bOay3zWbEPZKjA7A+4rC7q41KVWtvTN03vvahINpYO9ISYOzeYvZzujCaQ1w2hylxPdFcOgrbebvKwCPoj+jiKVjtVZnvb60PTx4DEluz9xZESKblj15BzijgaB4i7ZErmzgmDObKojJgmQ8iKtdkmDmleL2drl6MkRGHYOIZzonPQi3IMjwrMZ9CQZI55gY3BPBNblI19BkZdYFuMPHorI/DDJWgmO4pmtGOeaAcnx3MT6GjQhNouBICzH/aYT6EdhRHD8JH9EuUzawUUGcMuaM8wdEy3N7FJ+w00Naj08lCCgprGEdokk/pxIlMQ5EQe/CRqTTU+auPwciie7VjYcZfCnvuFTgc6GQYL8dK4iOym2CSUiWKDKThNGpII+zNQYASHhsscLGjo+fA06Gn6cWukQWaiCE1rmZ13x4S6AOEaF124a0QI+AmK/MxQXzic27UHjUAomgZQk6uFI5pIMBR03Awp2Ec8ImeolsJ0wctg8BDgVUVmZlh3JXmkyeD3Z/iLPnFdoIMrPDAqcoyraHb2RprQ6jpTdUBKEAqmZqy0ucVFk+8AK2TRhkzbPNXDEVo6nzswjEAkbnZVMFKxezzoeuxBLkwMTKaSojJiArPFJeVq0DJERq5xQHYMVlm6wcrLjRJ01FGspsPgCbdIdNV4OzAICLktKUY9GInwvI0UpLEZDAwFiG2amyeVnMEYNDG452cgwhMdAmPCrK/W+0+MuylDxgsxJAwMAuPMGtehUZoFg5ceV2SG1sI5HKlHQN1oyGwwA5ONYTISI0wRWbwTAz/QFprmQIMbGMJ0nG+TPRimuXQM1LJq/Hm7czCLYjgYR4NpuWNculDuLuT4/sXcC4dpZE2YuphaBwqO3MKRKZiZkC1KYxoQbXTB0Lj7qPRQmoEmz1BC9AODhJlIrassipFPf7LUBcrwBUdvNxroukMdBuCAERHxPDZAzDI1KJ1pgohJQtvtvXBxbi3IIvsX9RuNRL5adBb6dZpunreryY1R9/A6lj7RawFm0ChERKYRM9b5mmPi2GaxVjbI4TOFbMg+DnTwq12M5ihThnEb1HvYHEhcrvo2g032P8EcKTTPmJQxpDdrDgdvBnusDCPnAd2jBmfY5NoWuQ1ghPWiISeegZXN3DDJoaa00UysIbpGWRB9QrOGRtZNUsg3tz/L1d0UUIpeIBlbDZZahQYWzjjuwRHrmPOD84amO49cM+KyigGPfV5wKaYWhq334s2CHth4cNC3GpC0OQ3oG+8PMwdDKFymQ+9hWqkxM+4X36ExxZbhFB8fWYo9aqjIMdLjGphtFOiubsgY7viiBvTSACgDlWA97PdkcEcjyNmOE6y7BPbLq3FmtNtqbupgdIdBk6fU+JwAXo0hQx439qCz85r1UIJnij3VKNt1wGvad2gUPSSgySTKJeQ7hD4sDegqe56HBUXBqYQN83SdLgVeM4UOjqX84qH3lNGhPUF0yUNoyqTNYq4Bk548BVt66/kSppRF0ENSPvABsQ3PoHYtnn5Cb4DWinA3mPnQgLA46I6DHNRIoy8qHXDg+MJbHshCYephdDA0jTbguXbKIHBMjltEwzSpBvowXkiU55WO9dk2vtBH8yzV9vZWT4dnTWT3mQ/MpoyxCpM7Jisc9KGBpWlzbJgDlQLdx+isHxZ0Fkw8t2rbxgdxcEkNrkwvLTcL1HGsaJHs0hRoSmHSc72Zpuii8eCLB23pS+4j7+eMGjeeQd8YsOXw0HoDMNKJBXGYCdFcehjg6Rp/d4WxPYEM1sUhr5Lrz5MErEFRIG3iWXtiJ6JZr7aj3mw50GN9adgQoQIxaY4c50F+X1Vm2paV2hVWwIFadV8Qy9DoN4fK5hxYxQOJ05gW4+Si+82W18lNz9y92+vU577Pdp3Ej64d9N/+9/+1/sO//60en2v9m//ibzW2J0/paRricq/f/4d/1NtKDnq/eV1p2r5WWr3SGtMN9C39SdvNWtUWBJDJIPd81qXGcXDrYPu8Wmm8HPTtz/6ltJz0/T/+Ox0fH23G893f/Bt9+PH3Onx6r1evXmtTxvpwnjTGW6PjhMdjaoKGxFbSS6y6R8MYabv7Sst0UH88aF0UisuN9Rfr3Z0+fDzot//wv+knv/iX2q8LrbeFVuVO23ffauoeNDS4YF0UD09aSLp7+JM6kDM24Oq1DWi+/PjeRSBCeChKR6IhNls9PF303f1Wilr98PmguKI5rqSm02//+ZOq8ll3Zabi1Vch847hDff6bqvv//jB+UFzVqieQujs05eDNW6bLUYsnQ/1Dx9O+vqrjbWJwRU40eGIFiTSvordLGbVRnevb3Q5k2U2GvXd3nyrrjupPX3W86eD4o58Q5BGDnkm+YNNHTBAYjhBI078xs1dpYePDzo9X5SDYpYbFywz6FqbWpNaJBhQlDo8P9mNb1Xd2QTo8fFJl3ijcnVWETWaMZRBDzc+uwFnryPLEaMoZ3S1z2qb2U3V4/msaSy1q0bd71JdHi6ay62WpjV99maTqIR+mMMQ2Gg1nUy7pAky1X2YtY5pRjHTgO4NhZ/DN2hgOcApaLnmhIozYGCoAwJGYciQh0lzArUtxugCrRr0fTIAcbNMFVOoMmGFEhphTJZrpMih/GCi32+0GhobXphG6FMbF2tCmTE0oqgKmbRMVzkA2XMzivyRhpmi33CGQ4/Ry106llNwJ8Rx8Bjh3BccATm4LlA8e5wRR1OhaADOtqcKuVUUV2hWVpdGS7a2Zs7nxdAqTznkObxoxDKl86I1zpMvHopRpqQKCABT9TX5kkw/ejTzuKZdw54vnZICKmMUqGDQHLvG9EeomXFeKtm8U0NEzvKsfoHZgsZv0Son2zBkk1H4Q7NrgMkYmBNijW37stL+trC7JJmnuEKyfXPmgSyx32NBn7M/LK22m0w7YnfWs54PDERTVUTMDK02prX2LuiXnOtamqHBYPWl2RhmLPxXynH/jAgwT/TleXAkBUkz86qwOdO8oPEEMQjOqiASlIKwEECiyU+Do0LzUdgfAjpToud5Y5RuC9KNc2uM0c7h6iyJ01qqLE90IpbPZxHxLQGRNfOYYHSacAx32BeHSOsUd96gt2QIElw7Q0OAFssUTbSmA6+V+Dwdh87IRwIqrU7bpFIRz9rQcC+dsqnV7haznY3yqLbmfU3xTRFGZEcF/R8tZGHKK6ZZSbZxEyZnOaJkg6VEAb6oHmYVZe6YJxwoibaBCdKPvc5H4p9C5iIFD4WaM6+TRGm1MRV2TTM7Dbpdb0MMGgZD1EzjEUazGUjsccuqco0zDY/aoA+k2cIAiQl/cqMOisl8UNu1rlMs3YHVok9FAAAgAElEQVShsZw1jrnrKgpXO2sWpQrHpzH0Y8j5FPT28aTNulJdw0BZBzbM2Kgo32kYL0YuMcNxUw1KsWKAu9cwHGxwRxTXTOQITQJGHyBqjsW7InlIPTaB0hw839d2UnWslEb1p4PPlByJB0hRH3SjRHrxfdIymIBM7Ukx7sZQp/uzomprLfxiV/tG3VR5P+jrXj3xRhjgdBjs0MR2yqJeXYdpTRjQDyp1aXrvr+hjab6RjwBEsM/BkMOV8timaokCGmn2qS/Ta25q4vOH5p24FAZhMCbIlgRZpjas+05DtnYDuprOymEX4HRKE42zpslds7qrnMnmMlmihAYfzSfDxHnWJa7MAIM14mxeh70HiikgcEW9S7NKPca+xlSQ6o974QSESAv5w7TcPeg9zQ264kEpVM8cMmswFaMWA12mCYigJFP3gQsXqZ138d8+Px9DbXk1vGFtUGuwxm3QY9MWjP/497GBGT4gDDaOhQVUzwAH3hoMH3rNMedRYGTBxBmRl1H3m84/aKbxghbLecQwGEYQ1Fr3PETSZIqas91K2eML3rLCPDBEclDfc8KZzkozT1No0IeM+NbeBiBtEdcrWRxhEdUXP8c+M+lzjJhc6/Ar+hhzTxwLFOQJNNVmZNp0JrhFG8ihBzK4BJUWGvWshaxO+gezLMmLxT01AFpm+NBk5rjSw07CHCAwd/h5O/MamcbBlbSJWHN90aoszHRcSoyIBs0MQGF4wX4zg3I0ysuezvdNMCWyPABUGLZKSJnAhAmTJ+JqgncLA8bARjVefTWTdG/CfkSSBAiysTrnQEJhDa6gwRUsIHEsPMOb1kFgnuDeNcCj5p0TXhlcfF4aSDdW5jdQoMCpLe2kBKXSTlNccBpIu7kyVQ2andHuQ1x0HhgCz0NgJ2HctgNHkwSCYf4+00cWNTqYsEDZcB3m6d6KwzmI5JnMEeTsB5ju2cYyTKxZXKCWLxOzQNstMBhhqn513HpB8tylMy1yn4hVf+5DxM2Y87DgRLPpBFQVU5zvvvlWD0dMTL6E7EpTsgMZ1wH2tvulKaUw5Hteg5CD59YV9QwhtNBCoG75/jhrM0Dpbjqv9FVDyiy2axwJd8H2/AG6DZTWq2kFKA1mAW52oUpA+7ny4Fnc/oRktXGYwHWHokyG3mrWGyJ9ikQ3u0hfV4ND7r9/7DwUxrkPOgsbAAsSSpYprCn3CpF+Z4rSkK70+Zzq84ioOlWO0Fuzvsku+smrre5upNN50qFZ9OG4KN/vg1aGaRXGGO2kX/2rn+j9Q6P9/sZ0rrauPfmBluTpfpJo3X/vbDSxwSyl3n79nSpc94hXyDcampPut1vtilbR+k6XZavmAgW10je//Ln6adGX3/y98qhRWpXmh18e3mtd7JXtXqlpn3wQgkAQgUDDeJxvJIo17mK617k9uPBlc+/Q7iwXRZu3pmvOoJeYCux2pq4OUaHPH39U3j7o9VffOu5ic7PTVN5qd/NGl8//pHL/zqhRffziOBbMASj4zufGMRv3r+/067/7v62HudvuFGWLDjP3ZGO0/hf3oOK9PrZrGyPcvLnRqzLX+z/9Vln111qmL9pWsV5vI/3w4UOYPJLJ1eFO9qS4qnR6bEw3/PTj0RSNfE8W5tFUSqOhuIt52JKoKDFuIcA8RLt0feYonOoGGvaV2jG1WqC+2So9V/3p0XbsfJ/zsdG5rZVim7+vtNlVKqJZnXK9f3+0pmmh+OlkZ1cmb9jdx0OjQ73o81OtexApCp2h0PPlFGJoyDHLY50Jrq8TJVOtbYUraOlIhbg7a5Ws/ewR8YPlOiY3dReml5S1nw8rD8jW2aLxXGuzLrTPJn34BLqRaL9eaZdiPMaRHqareZH7GTCdkPzTpLfGiFy7uxI0ONALyfbCyCOP0bfSMITwZqh36NooAKII58fQv1EIpElwA8QQROPJpj9k9NGMQqVthm2I81GrLN86CL7jgI6gJYVBIHtR0zVuUKM8UduAkARjBQ53CmVem70aZ1cuBQgwBe2xRwNFBiLxIWM42MqdCzg+f28zMFmXNCx8pt56uOB0GGj8oElQlKuJ6WuImhjzEHSdzjjZTp6Y20QNmpGpTeikS415ofvVKZjX2FyEYig3sl2wL0CvBy0cL96PQgxEphUN43hy1MMYr61/mvK19X/VcPTee7kwn8YQJNV5LjScKZR7jenaA0dQDCKknH84THrzDbmnsT5++GLKIxo7HGVp2JyRSRRB3PlMK6uVG6Ey5ewbjUxzD9Op8f6wudmEHDZwHfL1YlwooctBRy203uU6Pxxhv3pWTFPf1QE5z6rg+DlOUFMxDTtpcvQK9KhzuH9x6cEm7BHozejYl7kOFvwT+XArtUNAyFxY45ABlQ/DGfb1VeI9+kRRj65vgooIrbBUPR5V2sQuuP7BVgENAEEeRrRcgVHTsp74jqatUTcFDVPNMx3jVhxr7M6mhTJP2S6hYdtuVropRxUgtuQzDhftqlS7zcb7y7piEIODIkgkjRpGGAH9ZjhaVJhjsC5Y39CtedvgkJo4VoP5yWB6PLS/KMW4JtbSP7tJgwrOXWVIODVHJeuNqeDJXPtcqzY768Nw9HQeXxiNB82V0ZkuNJFa2RnZdE7rWRfnrq6ySm1fmO7etWcPWrmvOOfCGqMJomBPc2JCQJWqwGBiMMVdThO1R/a6cEZutpvgLsmntq8BTWyncluE/EWaJJxgqQsYYNnhlPopN4oKKY3BCPUEmjiaSJ43is44Q7Mbqe5AmwLt1CjMNWAedIWmuWYfoUklbqYFLBi8Dheo5I6bWYVGFJdnVcKYp+/mMNSwrgvkEuSdnYY6L8iMkFdsKlBgCFGMMErv8zAljKWSQdphObtSsim87xK/hSvsqVvpqVupKveOverbi/XZ9rpf8eyA7hZeg4f5BRV9aYIjZ0L6vRxGj4El6N7iBrFgEGcTmdAsoesFvefMQ4vKAAtKbEPkCCw7QBQaKaJsmN9No9ostbcBGnLcjAsGiXXtPYZkAtO82R/ZaL0RzNYpmuSJ0RBxYEg1qMuGQU2UhWZkNWgYZlUMB9kSUzTTIX8SLxI3cUYFyQ9lzsJ1BaVjEBqZygmKaDqkDVmCnjfE9qBzZPDAwI01SV5pqIChiINmjkkRKMZ+3ENGMy7BIOL8ZzJ3mWlBLgAFfjFnx68bVbsQL0nm7qlTPHRuPP1ymBE6SSFQ2lcFDsKXQFCk9gdJ5dy2ARayupClDguCARUDfQ/QaZpYKNd8T2JQVhGu8UEfaAdVUHfuLbRcG8JCEb4OOhnKBRwnuDhf14ZbfwYV9DT2eQnsEgPa7MVIlUzHDdRSGtCZ5pU6CpT6RY/OdYQWbyr5NUGC+ww5GK2wDU9pdLm6ITcZ7SXaLBxg/f4gokY4QxYqlFj7pzCAYO+GkWhIH98L8jOvMYT8LBpIc19pD0EhzVe2f6c1chbSj3CkQ+PyAgm60/b4LYREc5e44S4suOloSshfwhFts7HI1Jx6N0GhwQRNC6YuFEX2sAgL0FC92yi/h/d6RLl05egBbYRG5lOsHvHoVb8HV9uW9zQ95sJDewwhwyFjBm8bLkpA8bhIZnFCE2A6YJOZ0BAHUTlNbrDrBbYNun3onU7P8iaLGQcTQPRnwTI90etX9z6gP3365KmpkcYrP5mP+BJ7Ah/bWTtmQbxY91MQhuvq7+4Pj9PptYFEk3PlI6OPhPpi6i5THnjaLLRrFAsFAdNusuhwQ4MW6/bek2YWXeBM8xrcO9NtEfn+Z4hmcHUN01Ic2l4l0rYIh89tPuh+HR5IDpmnJvbUC7E9BzAH4joJWi9rUNEtEJ1B2w+NNdvofAnaGKJK8qRVkRT6phr0P/w3dypv7/Q//R8f9ccT+rbYYe9EfmzySuttrm7J9Ve//NpOqmW5NvUEncq6TNU9vtfw+KPym1ttbu9VVGul61faxI358UyiTTmYe22KTPnNzgYlaFz42Xff3qpRod/+3T9ID/9Jr94S1ZHr+MM/6xb3z1d/paHE8ttycJ2enpw/91THKk1rwnjgrPLmtfJ1qrK4c/7d0B11Pk+OQpjaRt3hvfZ3r63JhSJ9aRsHU29uWEMg++xvwSHZRdLm3tMuHF4JyL60gy5oYrJKqxrK6UX15dmC7aostb6516enWkv5Spob/ax80Pl80f9Tb9Smezd6ZTLq7oYJ/S/08Pm3Ssaj9hSlxD500PKYZl00189Gd8+XJ7VdrMul9gHJ9AuDgg33vTua3sEgJitvdPf21f/L1Hs+y5Jd2X2rKn2Wu+7ZtmgYzmgMRYoM6av+eoUYiqBG5AwEDGYaPW2fua5c+irFb+16oGAC6Peuyco8ec7eezntt++1vW/9ruDknIJ6ryot1xjoHPz+5dXCmY+YbBCUvT0wiWUww9QTLcygzcsXmhcz5UOv45DqcUtOKjl6hcpkrh/vD7ri2Y9oNIOy0zfhyElx6ygLHJhBVvpWWUF0ivTzh8bGWiBARUZgc6kWm0L0tUwl54nK+UzP7aBjD7I7uFDqpqUG0JCp0X6YqzgNerMc9bSd7DJZgJ5h7DCbjMrjAMn0Hpe6DN1JWqiat6a7o2egMUYDyCSbvFw0W6nI7WNghR4BGjm0pNQI0jhfex0PLRRiIjmCbeBBCwjKGZ3IYAt2ELwZmbzzRC3FCboohk09hXKY+7CxQIPqByb26Jkw1uEABnEM+jHUHBpoDmdoPmS7kQXpYgbNHNln5P6xT4OqJIUbQmhrzcQQisOMuI5wVKWZahkEIkcglsOmBzNVvMtC28F0GsQpCvulIy7YN6HPFC5SwL3s4I2b9gyElEEhhQ6bXQzjrB8vMYZInOlpC3KmXlxMVitTa70YbSHmP5/iJJzPhTMe1vHDzsVCAyrWETyNcUyils/H56V5o0jCHfoyRM3sSBhaHxm9w4Ww19JaR3IHcz9Tmhr2bs5MBqfQIzk72f/RumLSRGm0BFli2EkmL5FWaBwTaMsLDZiUfGLbQKGF0sz0e2jc2A09VGxo31EU87w5H336M62mATuTC0h+G0M4KtvK7rkNDtmGP4K6BZLT9SXMLxdd0I4PNA4YqXBddGI0VsOHsMKnGTEK0KiAoofxWihpXHtAC2cvxoURfSwTSZwmOWfRVKGPn48HLcgm5J81aVGkWi0DZQRBw5cgm811tcLjYG4DNwyEmvagxWLjmoBz2p4MDJkwkSmg//ZBNx2JACB+AtkGz5caATd5/BXQ9RMfkOmXh053y4XSBH3zXAPFF0/4xAAzIQLaWtq/UOkuRSaa5n44qshr1w4YvlkLBQrh45+fNnn/93OES42UpJ20Wt8YEQe1h5bOoJbzvjkewnGd9x/9675TTuyKYyKOKmBB7WiUbT9l6mpZrcxymPq9XWTbdq4MfrxzYjMtlpW65mDUCHYWDYY95mlSuqMOh8YDiVOKy3IM7qkHyP81dXe5UppEHFvTgKJSVcNmItsx3FFpGNlnGIZxMTMGFUgmPAjH2Gm0VjlPyaaFWgzle/AeNmLIwz23037ipqPZk9+IoyZB9DP1517jvPLaYo2bns3QkOJ+RB511q49q8oYJrC/YZBzoVHTh5ieOlNzLtw0A7nwM4gZ2iryUYlyA4ni3YR9QGNL5jF6bT8LljPoZRqmRxSQrGUiMGxwZHfiiGTAu9gMADR7jpXDxAnzJ5hgUOABQCqjWkgkyAHuiNph02f3hjrqRpnPEzIq9kxayBQJgKUdoIYgoXZ0DN8RZ/NKVU+2I6ZWrvbcGIGusbbsHE5T7uYOYxuamUtuJpIUGimz1QIFdZSrTdo675FhyBLad9fCNqXiumAeYBrokaOHI0CwQxrvpvMxGadg+2/XYLIREwME7Euzq41mzc6NDWZtZDMaEaTpMcMu8srR9rrINj+XBpdIlFHzHNdyPjPUzFif8/7o9y4YmSF5ic8fLqdQOInUwjDKiJKbMu7nXAlO3I7Ii+f/iS3oRvNT3Q5CyIK3LA2DKfZ4nn3EZQTYFRns7DVG/WCYBH8yXGhpnk2zsXmN92qnXVxostYZW6t/NBId8RwgpxcjoODHhkkgJj7sDK4TstD9XpzOrXPlfLSsUEZtKZjwBAi8bqbZol6fcWo0RdXCZxZEOK5ZYWezGugtMWUIWiTdcVBGvWv6zyl2o5n0h4cNNZ9rUVW6u7v1AbY/EtiL0JlmJ3ILQfHcHFlLGPksbmx4aXjpQPa4YVnmLDycqChsQDZYDIfDzgWMGxxuhu2xmVDRDcy9+Yf2NlApB39eJnOGuaHy2BY4JryhFAzutfUCoHpQx7woofdCd8ExiwWGfXy4mZoSykaap1osN/p4/xiiZaidHgLEz+SpRWxG5g3UWW5Ge5n8XYoda0zD3tnIZJBzQ9UZLj4R28G9+RSdYoiAr+e/0UwGJza4yzxH06/tEBWDACYdbqahVlhMiylHps5OTEM0uqHoDWH0adIinWmdkH+VmKKzmjdaliHGfT6yeUXeI6J0B6oT+THOVC9vVS1n+uWXB1PEQuuJGU2I9oFR7MpVzPU6Pel//58SvXlzpT9+P+m7ttS2PWv3/t76yc/f3KoGiVrUblYHh8uutFhzWG7V75817O/19GGvF19+pa++eqFqmelMLtf4bFOKuxd3/mzN070SkJRzaFXK68+02NzqdoOvZKIf/vAvan78b8ry0to5wplXt2/UJjc6TgcXouT8Qd9kyvvTH/6stKxssrG5WWn9+jc6NB88PQQZx8gAKunjx3tnDY3NzmZOVYnwn0lfpQ2icNZbiSkFiEbnhiIvay2vNpoOj9bNEQvw+HRQZ3rPqGqC6lYI2LXdd7q5Wiu7eaHv//CtJ7dl0uuvNqN+fOj052YpLdZ+n1bloKvXb5WMk56eProgurpZenLYbKUPD1s7t+52mH+MakBa74+aD89a3b7Vbr9V/7hVXpFLh2KF4gXN1kLrzUpT8+TpOIgqE+uh61UsS11dXalrnjWvNkaEH3/80Ujqeg2Fbe7ctqdtIJp8rMX1jep1qebjgx5aEH+m7RQSoemLwnfSEZpestAZJIoDLqs0wETAPY2ylLzYptE4L2NSfBx9bWU5013FXtBrKq88sGjPUFH2WsxTmysRKk1BMkcXNg865jw5OTi+OPW6groL4sgkHz0OBuun3E1nRWwMQyf1Ws2hLhE8HuZYRG84wwyNdtuEbisvVeW9shQKYq+hbbVeZw7zxvipLBhVdJ6UMo0ngy7DrIfoBpAH9EZDTH2ZitqwAu05bnBYkYOsY4gD6kmkQFGrZzhBsZiQxcoBHnvFODAAPNqFj72MBhEpAJvrMLE3z5TbhTG0L+Qdmt1/JhScYjLcDUEM2YsdAM5BPh91RPZhyj6FBS6lZyV16uaW3Q52AgUFNLQVLnsJjQWas7XS7KS+bU0/tbMkg8eLM+FEBuSJnD0Ge2FFXxEPcKDo5laE9STNMIgDCDPIG2YaRFXAKHDI+YRaMTdKCA0ZFKMZifCAom4im88DXDSx+R8HTIgiW9B0KSh8VGkMSvz8L9TU5KSrdaF1yTtjcZMlHYSkY5oExWieYLZCSdfbUZAGMK9XptdxZzwZJmD9VGt+Rv8VEUt27GMgAOrq5p/djLzl1hNnu0ueWzuDHtpwUGTw4NxKD1gjoB7dJA6ZZinDgiFHEfrnCRbAyigRJjUUbpT/djbkfbM7Med1DG7GGc0+NGUarPhzZ6zOCjeSFML5GMZBOLCeQXncP52NHlcUplOndTLYbRaNKOjDejlTcaIRz4zOk8e8KLHPZz0HDRR9b57XzqlzUQx6j8SE2pgiENmDdVEg4xHfQUQRDqDQdXHRpUaBzorR0r1jqSJXlUacXDz0u2l6pfmZ/ejowQcD2Qra4EUjl5gWz5qhKcMVFxppMLAwjOMLbX/DnmBdY9RZR/YWImDY5fFbsOsmpjWRIxkTEnRgaKXOZjlQi7F2yZ3EyMdMJBOpQLyryL8zIjgT3ljsF2B7NAnILqBNgzS7kaCg5XzGiKltvdaDVseQ4KQGbSKU7KwIRAMdZgJ6SONJM0mdxj3x2DqKcSPYrG/GBBE5xpAJSQONnl8HKPlQqI2AMrSAzMzwDCQ06hYWfAOgYoYL7tvhfvpAXHHKcDTYG9BEoTk4OmIcPdxroSLOMSeBWjz3e0BkRjkczBRA0rCFKZeVMcDDQCqhoZ0pGzvtJ+iIpebDUUey/y45wWZEkHs7hcP5xIADAxMDz0G9xEjOWjbkRKwd7gDayaRQx/DCLqdRO/JkaG9BjUD2UwMMMHag2ldKOpDIsDYxUGGTpsxaUfIrMQNksGegxKM1BnKRBUlNSqOcMUhK00AhAYEuOeEwUpCw8c4wEeRpwf6brNtmrxuUTzTrl6g4zqCEzx7Njpt8ayxhIoYGb7STKHsFUSLQVRnMIHlomSq46XTvQbPK30MtJt2AjRBGCTxf9hJYi2iwff5ztkGPvVB8+Xw87wTkN2QYmOmJaBEb6OA4y/kQfYqRN0vywu6GQZdZEwZOXHF7EAh7CY+HiPLg6tnDgiILojqZlvAppzF6FS4K5NBmarPE+eREjNiR1U60gYFBwTU/gbVhwyv2cNZLvOO4qRrYyksljtjhXAexjv0+kLYLBXixCIdLm9eFq20gkNHcBpTE5wvjT56Nc0Q/Ncu87za1CpaoF++l6WUg5Ex6AKeiXp550HSxLj3mOJkhaA6KKs1IuIHyGS5NkFGsyC36RFcNsxcaqqDDhlAZq/nSIm7b3GPdzYt+CaNko2A750PQzNiJi5LFFATcS0NM+knYifshmy9fQKYjRZQn7Bx+wLtQkqAGXoStbsyYbICW+kwMGmtoGFl4UDxAWLnxLAhOakTu/AroOxHGekGBY1oIdzrLPOn0BmHu+eUysfG1wBm6JubBwRumJGPD/5SJGaY4F162u/tPDk2hlWRq7MbWcD8TXsZnUEoRTsT1MR0GhaD5ASG1Uy4HSszdo7e/IFh+hpeF4AEAf06BavQ4ph6BYKRabzZ6+HhvxPJTAxlXGM68vGBLshnzmDqWp16beq5lFUJjU6Hg9c/Rg8CHjyZ2107KytKN1QkxOUHUQ6M0D29YkOcBB8NFrtsy0d+8Ouvvf1OrHTP9MFzr/qlT87zT3YZCYNTNr37t9frx3c/KNxvdvXptPQLOtMsy0/75g/pxoeVmoWWJuUiqn97/qL/53V/ZLbQuoJf0NlA6HO9VJgsfGm+++LW0WhitWF+/0fbdv+nbf/wHF68vvvhCSbk0SpmUtQ7HnQ0rXn/5ua43Sz3c/6Qf//SL16WbsC9/G0Yb7VZZRbAxQdOTHt59p/l8aXp1s3/QrP2gql56qgtimdsdC1dTokHQtOHqmevYTFow+e4f7TzXnjjYzhqOex23P2i5WKm4+Z2Wq7VKHXUm+2tzo3/+xz859uOqaHSV9drnt/q3+0nLulKenvXixVL15kb900e1GAq0o16+udXxcNB+LPTTn/7oTMzDMNeKwc5spof7Bw3HTp//5jfavv/eNA9yBxm4PN8/K1vearmqVaaddQqnrtf2+cnFb3OIRmyxrpVUmMDcqM4X+umn73TYHVUwpFGgldAn+dr0dFC9XqlYX+nwSNNMUY5ZDVRuNMeZ1sVZ75973T/uVPF8nkYivJWVa6Pn69W17p8/hm6zSnU4YhTWq5sqGwJJB2t8c3QxsO+hlqvULYt9OtiQ5eH5Sbs9G3tm1A1DoWUNGo7DKNqTXuX6Wl0zqkpOojwWwc7z1FqtDC1SdlZVnE1dwwsD4AVK7vUVQwbs40H4UiXlRv20dwOJCcwwsKdCdwk3TuInKMpVVdo/c9/YbzmUiNR+1oDBFRRNpqXJ0o0viOr5fLQhBFFG7E+nQ+gzXVwT9+GsLs6dwfmNoEThqorToK243Pix37CXQelrT7Ut30eyNE3gwFGVfTDqPGi4bZKppdbF5OlMDAVRDmjNMhVzisJgZFDM9NBxBvSEspYPdKkugsYKHTQpcl2tc3VtY2pmCEIYkjBtZb9j+MjkOlFRMoTknSQXr1IHa8W5uKORPIaNNm/HcdJ5CK2GtIz4B5Db81m7gagCYg2IMZg0tFDjiCTZOPsNVJt9lAYcl8eF3fQotkYtqsT0NCQAOMODNjgCgpzbJFNdzO0IXTE4oiiYQEgvBjzFtY2d0llkGJpdg8MnIfMgzBQjA40X7wy/LwmTE+4JTZpnlxRMFEIHTRTpGDCZtdLbSXZ/iAKDwHmcjqFpgyBA7yJce2hOftfRUIFmTxhYzbHrodELOuiY1mqRlYwMGWAvxcKGUUDh5Pph7JSSlQv1cGz8/fwFp7QR+7HzwMFDb2vIpXo22ZEahBbkpa5L560Wp4MW5dyGQpts1M1qYUSM4WhVLDVP96rLyPIkWmfoMmVLXupEp2Zv1mrJoM9oHsYbaJAp9thXwi3eaQdQuttGywWaeJCRSR+2jW6WRHRcZDk2B0FnW7o5oLDDZAwndutdz2FKhztxmkdxP/QgZmjMafBx8iTGAyomdVIY3YH8FexjByjniGjDvRfqMKY+aDk5g2jqFzWU68bGMlmBto1hXe/6higa/ARwqi8q3n+cFS+RIsgIZgvTZaM+O0fzciY7dRWmQnXEKrWteVeazoUGdFg2HrozgktwOiyFYrEwu4H3FN8lhnxpOrAFmlbImQ/KheHOOPCOUYPNVVaY9/SXXEW2HvJqGcatfa+gJ9OwtLu9kXKYJOiAjerPR7W4WNNAUcIl0uMTD4dGDq0ymuvJuneQMgNSyLJYozkU3ohnaI5nHWaVNvNnpf1OSbZQYwYb+1/vPZMmn+tlCPcwJj7veAd208wUeBoEQfW1n0fEfoRX6Nl7LCdCoI9oVDFm5PwBoECfCK13ZrMdK0ntP8HnY8DdesBxSXH13nLKau8boPHP7L3jWSXveZ7o5MzWQfPT4Lg1Cn7YHlxrZzrqXJkRyMnaRefkmkoAACAASURBVPZq/5um1pRz+m3gQoYAMcionFvJ8C4afmiR3AeGL8hoQOxpGG0gSBNE8wNSTI2ZLdxoB6YR6Q7p2Pl8mkPVvbDSYM7Y7IzfCjhjOmnIvTC7onliAOBJNLTTiwsslE6G1/z5eEFxAwgLJ1Pqfs5W3hU3XTSdnBM0kJewRJtKoplGK2kUlp4ALTZIJmgw1zPXqTk4GsUOsm52OeACTJty7i0UjdCVOg7HBpPch6CI8kysESWfEid5mkaYmTAGT6PqfKZ0c2UXYqJ0AMhcJPjWRRSadYpcPDU530v8X1peHMBNCQinWGNWk2YI9r3dRqOLVjLQ67jf/J01j9ZeBkuG++/jHt0m7AjfrADkbHjE9RRFcWZRhSYidHKmgjIBuJjhsKj9xf8/c5Yw0QnHuXAZpVvlvL6Icliw5NWkoHZBUSV8lxewM7USTjeH32CtgUlUTCx4QU1hvQS0mm8bQtAR+1yoLohJ+XAY5thyGSoSTfDFlZHJmxHr0ToxkJDd896TANOR2GrGQ0DXREZwXZ6OsxE6VjeaQh40L62hcQ8x3I3zskFjpbCIgzgCcdnUgp5LMVJeTEQuhjimZgQU79wmCm4bBzClxPEsmm/uC5+LYiciVHC/jUkh/4Z6w4uBTjPsuP+CmToDxoJkB/RG4eAJtW14/4exDjQ2aHUYZ3hwARLAhoSDZFG6OBqG9uIW+0l7GXA9kwjMP15uSq0yNvRncS4vSjZIGvXImPLkm2LQsH+r+93KjptEV1B8UDjRfCHKdezIuNd0KpQuEr24vdLrZaf/7a+X+nm/1Puh0vPDs/O3Hh+ftN13+ux3X1qn1e2e9eLz1yqLwj5arOOm+Wjq4uL61pQ5nMrQDrR9p69//ZUW6+twATzt1RwpQhKtVy9srJOfWjt38vnRKY7dB/34SCTMQsvrpVarha+5Lk96/8s7ByG++uytZodf9PHDs6qbz5RUC+26Rqd55aEBoeDNcab32/cOuT48PWl1tdS5H/Ttn79TOh715ssvlRbXqq7udHj4Rbefb3TWykhj3xydZ1hnc+1NlWXyk6ojTqNlk+s14cwq6et/9zeal2hwOjU//lHv3201LN+qxVe6fdSuGZRv7vS4ffDzpcj4D//xP2mRSY/3D96Ujs3WdMVivdF21+mHf/4X1dXc+kNs74/7gz68+6jDaabNZqFh++hsMXIgBwx+0lKHJxq+Si9vrzW1jw6yLs+FZhiVHE9qD9CRMMXJtFptHDLOO7F/fiZyUf3x5Hw1ZVf6uHvWwiZDKxXLSU/vmWi3ymsiG0DkTtauZvlaKlZGwQ+P79yEfnhEhI8O9+yGdrvfOVfq5c1KH3/6qPlio/vdpMcPz5pNB1UFa2Fhh7S7V9cuKm9frrR/ftK3f7zXEWpol2pgun2aa9+j78NAhi0oNSoFhaSbUi2g3VKIN4/epDHxwLwBBzp0b1jJVxiFnMCkzjahgHZyVaTqZ6MWmzceFljfByUKOhgl3PBowxpCy8vy7By3CY0oVEdoofmVqgx9G06hqZ+7jcfSuYdRoNzzbG2HwnEie7M3XZYFhIHURFYgxSI031lkVREGzwChI6phZH8LpgKe9rx1RIQ8b7duZJAxcDR13nNC70IT9EjRaNe+TN2MqIVQZCZz1nbkroFI8Gf7EXObLjIg0bXnFNlzzVom6q3RXIYPBH+PE3sIyE3kq3HYgBRQPJ8ajkWG3AwPzzqOuTWtOS6u0M+6g/KSYinRmeeal2pANLOF7jGF2W21qaXDBfFZL3IdDr3rFyNLaO15Kh5iSrsxU5cUuhp3Rj02awymahtovVhAm+bwlxaYs5wbzYpw5duU0nJeaTe1qtfrQIWJUUkrZSDn7Ec6uSmiAR4wA5uXaofceXHkR7bt0U6BmGCMLfcdRBJzEoK+x8j46xPTRc2yGRsjuWNLcxLB8tD0TAixzSIDhVSdEXrM73A9P6kxMplav9RSAzjcO/c/q9+ZlgfhcME9qBZqcK+9uIdzVhslYGBrcgtoKy6wo0jFGIpaY4o79l7rtNBqTuD84CbmtuS5DtYqr7NRd8vEurl0nutqyd5Ua5bslQ4UwBHKXqQHD6nRUZUgo+Pemq7K2lxb5ji6CAmAWxAjfCAoB58BWXWlFLr2CDX6aKTwceBcYTKCic3cMVPn7mDDPYYcNMfTWGiWFdrtoPZXLrzRj84wT8OFNMls+JannRsX/m4iI5XmMWWItfK5z+Ddvg1Qbmc8K4yxKj0dD0phhoGUzNFqDpY0dESaLF7bNKk9dMHeOkO9B6UnVoucZ1gD4ViaJGTeFu5oaHyTHGYXawGKPvjKEDpi9g9ox81BbRs1VJIOSssrNftn5fgqMMB25jZoFVpdAtx5l0xQ9ADMLELO4mNjV+fdYTSz5vbmtbbHZ2v6nPRHozMeHZmF0zfMKHI9HUKPyZI1fIXuH3/WcnFtN3gDEknhIdCuO2hd5va1+AlTNkLsaWqpOTBSLFM1h1ZnTFQmHLg5Q3ELRsfc6hqviwpTtd6DemjTMCkw/WPvA+06jLhfj9Z5J9RN20cPEhkAGEgYiIKhwMeo5KzlonL29FFk4E7aMSwhAop83EtqgHMFea9aopeCzed/2ZekU0pcFCAN9S/yoIsTqyNF3DjR3FDXBd2cvFnYMCeei2VXiYecHQOqi18Iv6Mn992uo3zPpAKXeb/7Q+hd00zF1OnAezyvNR/2Hobxd306d7YxJmWzvvNgaswJ2OTn4UFyyZ0EAYVuTd3seBXWiXdnM8sC+qCdoj4NXxKjZrw7F5EXjRGaexxy0WYzGKaZwT8Caq2QVBjVlp2ce9h+MBOdahcMPZBkWxOBtkGtR6LHVIEegibRJL/B983xfqbefwKzztJi5bxNU2yrlRs4vs8I3ScwaWDcQL4gg0rcg51D4f/wDEBFwz6GAVxISuanubKx1ebuSh3ypF/eR9zThSHJZ+e98PADJo67fF5WmFXoTfGXQBTKyCL6CfMpAYFptK1PjagOzlr6heCRRqalL4jnaA+Y8GKxg+yF0srZwtq0htX5llBYy+JMI0Nz1JCF44YoAjJ9yBilCivvQK/imYfOLhoQc31txBMdMZ24ecDJXIsF1Itw9aR7Nqpl7Ulwfd0w2X4dQTGbGTESWOEmRuGgTfL/Qb+OHeB78HFDexmBoFwD9EPCYzt0NMC4FBF8jeHyiMeAEkCjy8+9uVqZxgU0TrdFDpkDtUFCKX+IHIGaOoX4n8XlhQnP3qhuOC5FU418IFyM4iSOic0n8ulFOXrZB8ICmS2Va2Ji6YBT4P0T1FxQOhwsw50xhiPhbuvAVSgm2I13UJw+/d2g9XrlKe7+/tGfPXJk4OjHvQoaKkhlOAZibMO9gIoELI/pEJPW4ErDwWfTJtfq8rI7QzS0odC2louFJ27FMKiad8KLgIbOL/v5rHWda2ISjs14stQ7HHbgY3sAEHqf2URhGs6z0JLQ/9zcrlVWc31xm+mvfvelvv9l0uP2SQ9PW69NUJtdm+lXf/uNNgtc0Xrdvv5ch8cHI2A/f/+jzRBubl9quZQq8uuGXpvNUpvraFTqzSas4GlcERJMrZb1yhTMYfsh8h+bjzZNWOS5/vufP+pUfabf/u1vVa9K1ata47HRcf9sZ7uOGIz/9//WmGz05rPXmi/Xet7P9PRwr1fXtSks6CoxZdnef1DWflR9vTCN6R/+67+6QfvVX/1aFXrN1VpX+ajlyy908OG5dSNQrWtV80aH97sY0lTEPzDpI9dvr00JVfSD3nz9VsqWSrp71aetfvzuWR/Oa9UTDeak77cnPTw9alFtdP3yhaltbz+/Vp0t9bx7ikzTHkfVre39z6dCj+/fKc/nbggB658+Punxw6Py1VJZtVGZ9Xr85aNF2evrlQvy8/1O1Xpul9e2wf5/0rDfXaKBmAAfNc9BCqCVRd6cKfSOOoFmvFKz3RkhoDjdP3YeSqzWuYY+3nMaRorL/ZaA6sQOpRQX++OgusiNBB13HK2go4keHxsPm6rVtQAbktNRfbm0kcTu0GiRHD0rTk+s71LV6soFGE6r+9Ncf/jH74w+9WlhzVRVkfuJ+cHZyA60nCMZga20pdGaehWEg5MPpaPRQtwqKbaKaaekCH0mqA+ieYY46/WNIyygVKLpxfHYejc7NjIdJtdqbzoNulGbZTRdRAxdNFPWj6ClYkJr+n5vVCWMnkoXShQ6dtBDkUyBD1KRcu+gWWOqAgUVVBBUlIHW3m5y0NpciJ2I+WkuhzKDIyhoMRgGdeRXQ2WDbkSRgU7uyH5rhgKNAMZqTKtxwOaQw7gDhIgDG7/FQlk6OQvQE10P7FBocZCjKSXSJ3RikaCV6IqhVULGIDpSMiShedIREYgBJQo32tqfB5QAg6ECnRM63M3GJh2H5uhGmWG2bXMcG3Jx4M7QPHfqGvZ7WBMRuuwwZihrNo1ItCxx4XyyW1++gNp2Un06uUlm718UlYp8VEUmeVrZxAZdZ+WPSTh7RB9QWDh03HQmDJFgy6BZhbo8uoAzdXV+sv7MGqquUZEvzNIgEgZWGENTGEVMrqfj1uc8TQihf1DiBuccojedq6OzrxlkMsxg7zz567lvM7TDAxEnnAWZi04osEbS8Fg4ZRpNU03N7iimFoqTGmAhH0CZ6ctotTyLvXxtREKDwEEnDO0PA2WGQ0ucTzFfdCzLVgucqatUawZa5Dgjq1ivTAV2Z45y3flyhJ6jGSWiBeOIufV0DERMvUSDTo7oaunmmnUNVfH49BhaJ2dCn1QvGOg6c8LPpJ+zb+cq0kan7mDEjn0sT9G1nxwBwqASCm6NLt/nODryxiySAnofw2HoyCMGOAcPqDVHIxpO5Xm50jxdXFxKj9KMeAsK/mMEwHMfbcQzs4laIJUUq6Vm572LQHYjvD9oslxODjujOZj69O1RLYNE3GqzVscjTvblJWYjZAYOISuIn6LGgXL7bNMihofnkbipg+olw2ykF6xrtGmtG10GOtR0/ljEg6A7zTM1R2Q/DIuPoW+3uzH3YaasJF9zo+3jL35ejKsxzuFzj+PRkp+6SJxzDIUfXaGTFZpOJ+4VwzDileawRUZtm51SpAPkNzYH5aaljxQ+Zkg5fP08UwP6TB03gKDislzqeDx7oINnAHulkf+TbBy3H0FuCu9Fh6S0e+jUHZUsQEq5d2j60UzT/AVLjb3GuerFUhqedCReF/SJJqltTf90oiBNyyzcYBnUcV38FBBC11WXrHQnFUBLZrBRLb2WbbRi6VWrOQM+DLNSHEWl0nEZNGi8ValK9lTACYfYQ11F3gB9sTfChx6Oc9g62j5qUG52Rf46+8KMKUlQqQtACLSOdGisv2hlPFAEo6N5NkNQnVkd7gEMnlFTR3oBqHDSodVDZsDPpcELxAvjHJeI1N5OIIDaHO6/pnM75i/VuSyd54g7KA22KbGwQmH0LGF3hRGN+Yn0JmcyEQNowfbIACL0UwsWMci5sHDciAdwZGiJtZlnmtObeOPinUUGQfM+RHNovStMypPKRaryLD0SjeXIDIp2THygl7YSPgw8Xw5PYvK42cuFRpA+IgQvP4d92s6pDLl4dsTheRAX8sKABYMia2U5brRx49WPrCW+NnxeqFPcWLK+oFDbDOhyjzHP5FADVOTZYLTl1KRPuvDIrITtZ7Ds1e3mTPHDlrHnhTXOGXpIy98uTkh+8HYD4gKCLhqRHpd0mQscGm5rkROSZBhBYGzi7iOiIOpaPeHFzguK7/VPNCIXBi9YUjOlDIomgngKw7mOTW8jDlM4POnxcw7nJPjEiFH5/WwQHn9EdhTIHw0Z8DPHBw9+s97459NMmnNvE5ngQ9tUyNkhUNXCQAZUz5/NdyayW0BwuB9Mg3ip7ZDE4rhEZXzKbwx6cugSKWTZdIwL2rjn8uwp6C7NnBFHclgueZrhv4CNPhQEaDB5NMKmYjFhCV0D94epKUuIn4Hrl7nKMQGIQQBTBYoi6Lx2BotGkrVtxJCcPfRhWGNzT0F+CRFGB+oXDNg/0FSMC5ZKTNUD8SLMmbWzLKR1TQGE2LrQMCV6OLYabcjBM2PzgwrJJsOUONFilahaFFotrkw5/Xe/eaP5ZqP9x17PH37R075zgZyUpR7ff1R1e60Xr15YY/ny7Zf66bvv7Ez1/rvvtK5TvX51bTTsan2joq50db1Wvig1NpPKza0ngTzch+1BaftO1XnS1YsbHR63qqpGaT9ptSiNet7fP2vKVjqVlW4++8KH4fFpq3LFxL3T/qnX0Bx0zioXQfnVrW313334qOubmYry1k6MDLma3XulCLUXax3bo374wy969/2/6PrVG2X1wjTUzUpa332uQ3NwPl7XnbRcr5XNjxqa3pEcTGq7faP5ulbPlBPNzO5e5WKltL5WfXpWIaIllvr9P33Qi+uKfUn/9MNBHx6JvNgoqRf0oc5nrOulepri494bNcZC7XmmbXvSw8+/uOH68ne/1uO7D2o7vo4iBLpfo9u7FzpsD+r2B2v6llWm/rDX+iooEsfjSfkyd+A3zSANQ7N90ry+8eE0oS9BK0frgJHFcFBWpp40fni/12KxcGQHkTh+h8i6opnpgrpULciZTJSO96qr0nRB6FDjaamZMBYZvUmTBQctFqoim/4IxWOKdbAfc71cg8CT4QqF6qSq5E3PTRGcVbf68eef1e5aawOW0IBq9FGNp+tpAgVl0qlF6z3pXQu7Aj4VDU+pBZEVs0E1SCpUVpz0nJWKy+08WAZGTGoNhH2DOszRcjJcodGsdHbkEEUqByN01hgMDWSK2sQDUy0yJiftOlCuONTYTEcKCtov9gUGJCAKNpfhECXKHUYHew5nMxoQ6KuF91lcO3nOpq/Q8IxHU1wo/JAMgO4woG2gdTZQONHwzjTPL9KI/ux7SqA8DXDHPjo0Kj8xTtijMTuYl6buFrPOzR4aprQnEy5yyEDgM6izFPsVwv9RdToZyYZuCgJDrEnEmLMPz7TvOlP90BPaTZcpr4O9GRhiWpNpNiZxTVQfNk+YWxc7zxlmRO8D3ZI9gOkAWhzoP9DUbQaHCQb6VdAD9mcO3yLRbKBJjsEiGt4a+vKKiAkGjBcTp0vwOehwNiOXMii//DMDxiRZajofrHHDNZz1ynOEaYtxEI2x8+8IaqdxAMViLHCiaYTaRMPB+mIkT3wMiBdNSelBEdfeZ7A3Ykrd8N7MC+V1YR01sTeYyzipxPb/iY4URjAGpkFHhgPoAJGUMKDk3cSVFk2o9Til4wvmxG2xfpz/PLlIMUtollqfnY/IKuAKTHZZhbJIhmoJ22NVWK+4SlstaiI4ZiqLufJZo3qxUrVgT4EvyTMn8mGr86lUvqq1WZw9bacRxniE+TYO5Amat2avzHpBhiygFmivD6aLJgSb+7TnvK01tnsVZak22WjYQSs/WJ9OjdGDeHpIVfrdJC+WAnaeLJRkMaAhLxE7hhnFMW6/0HnNfoLqhpkXkhzQy1bFAplGZA1yrw5NoEXzGfmR5hPZLIom1e7GbdROZU3z1Fk/Ps4WHiCwRhrnYHfeQ1DLs59NA8UwNHYebJiNoM+nnugGtJDEKFTBEoSiCp0dHTUsAtf9vZvlZqT8hvoaLD7XGhhaMczgXSgLTaas47QK+nm2gRz7lc1n0Iqz/8CYGWqvT8e3YYCDDng6q+lwee+1Xq7c7DK4gu5OrdXizml3faJpYIeBzBBLQ1Yw7CmkPTRLC3XHvTJqJ+Ib0Gi3rWOf7Obc8PtpAIpAblwwhxYzUieIFoPCmSitah36c6z9vvG57hitGXvJwa7EZGxCKQWp4+yhsQWcoFFjsE4+LqwB6iUqtprayzm80oCu2oBXCJJAilx348r7qXCncbMpzSdQ56JRQ6KAQQz7r+VJ7Au8WxhQXiRO3COQrJh8Gc3FB6UYevVklbpG7IOGbGOXiH2AG0Kda2q7G6fIWOXQGPBvuGjjDJyAhoGsAUbgogwqT08BTYP3n73Bz81k1WisHA9h8xRTIBLnsV6YiB5IxGDJWZSXqB8b0jCpSDnPQucLMglF2y01EUKOnohIQmjQUKnt1+LsnJDiOR+Br+XnQQu1dprpYO56ne+hFzFrgs9vq12a+jD4/AQSBSMxJIM28oTCDVWXg/ViVmn/F9BPZA8VOvKZv8aAoshrZWAZbCIaRCjoLMK/3At7FLAvwyAIUx73Dpw/l2FqUD4DAoQt4rhF6gf6NlyyUydURhPKANFn0izONxcBrDk+CINkfhANKvclWD5GQnnf7xaLM5RJKLKxaIOaE6GlTrbUnOm0YYWzjRxsOXuBIqOBjJgMqIg0j6GPJMYgVVpcKDY6u7glX+/w9KwuvKHtQJhy+Ng3J5obL0C7s4YWwNAyL98lwNJG9DScLEQ3hWyGfqIXsxqmfmgGQS6LoDLx/X3vzZA/p4CGEgtdk78D6QzzGWg7MSllesLmg3OiHZfcZEU0RkhR4/fy8HA85aH54PCUITYKm+c4HDYWlZ1n7WYVsRZ8ZofAXmzO3bB5yP6JvHD534vY9ROSiCNcB9TBlJoFTwGIrpBz1A65TCwuFsCX6A/uJc813F9pAmmu4/r5PMvVxgfAfrezTXaIiyNP0mZBaea1wCbvJhLkEJMDgmrTswvX88B7kmi1lGwmXOQ6jJmnsxw1CMYdFZOlOo4URaOuryu9+eqFdvdbQRH75uuX+uyza1MifvzzexfpD0/7iDxhuHCa63Dc2lDm1dvXbiCOu1YfP37UelGrSvZabW6NakBhRmdZrK708u7KZioYLUB53W0PNnQ5HX42pfbubuUIjuurhT788J2uVitR0eGkli1f68P790o3L6ViqXqBCP6o73//rYp6o3EcVFPsQPNcrZRma737+KgsHbUhhmSeq5zn6vf/4mDoI5P+06jD47MOTx/02de/9YZ6/+G9lleV3nz2pYuOh5//Tcd9q7fffKFTv9V8VrqQ4W6CrKmsQuu2fdT+8YMbCAZbn331WlmeaLnO9fTT1rmNm5tCH/a93n/Yaz9C67pVXUApebbu+em51W774EYcp9snqKxD5mk1er9v/uo3Oj7t1B6fPFHd7wed2wetrjc25xgPexfBpnJPnW5fgFjhoor9vXR7tfbQxtEwp5OaI2sM8xE2VKRAiR30MCJhs6PZub9vdO5OdnnkqKHpO/bYKaObYxJdKIHy2Z1VpZjbRH5Re8TdtNI0EamBHT37GsXNWu1wsPkO1KgxX2oaM/X9Qa/Wha7vcj0dMRgYjWJ+eGgcKYJ+9/H5vQ4tgdWTVlCIhyT0JBgJZCcbKuFY+bQ/62PLcEmqTgdPRRsMexiunHpdox92ZMeguiSLDE01bsXkrKF/ZSvBVCeoTwzqljcrnTtMlw5xaGcrlTkUzFanWR0N3mlSZgfS0dEy3ruSmSooV6fOw5dunGysw/5QpqAhqG3I/mMfYuAU2hforf1ETiKFCyPjmCSPZ4qjTOXYqsWBlEamoCgPIyom7hjQMDRKi0TNcxf7PMUWxcclywsdCxNgSu+UyppJK7sYP4zigr+rc82aows5iqXrK6b2J9PeNmumtdEEg0yTC8r+RFFu0z72NIyA0lLT8HwpYEGzY2AGgszv2/cgvJXaqYsoEaJW3IiUeoYBYJogzquj9VqwY2ZQhpA9mMUAoyWGmeztFMS4MeY10/iTVgVN3EmLejL6VBa1tYtVRdVJE4HOk3OyUjobVBYYkhCAzgQdfRgWQq0KzHlMwaJhDAdbdFEeBoIYJ7X6I1m42MqPLrQttTB6zBBgoQo6bdPpsHsI1hAmciPNJvp3ELyZ+v3BSCUoix13QYKYr3JGTjPnsjaXJsHNhiO0QGU4G3BehwHVazcFYgEbwvgUWiqy2zBmoSmD1gdE5t8rlZiDOLu0V5lMKmeTlleph3XQOquiVD07al1NbhqRv5TF0ef4qqbACa2SQQ1Qh3mubJEY5aWhn6W1uh6X0EHDudF8mKvMC7NTYFWQ0bjevDR19Qxy6ml2mKTNixvt91CDMc7K1T7vTPfECANUDhp103AtMajGAAe0sz9vlKSjKeA0ef6g/Af0g4YDmzabgWw0dKxMsiihYcLuYl+rbDZzTzYtzpuuWhnskhH6wRmZ5wSdIqaBmAuFMyTOpnlFbFOvlkFwxpADIyRoqshaMHch45bpIUMeGEe8R4WN2ShoD/gTJIWd7EczIlIVy7WEyRT6xBFTobWed9zT1EMum+tY0xpu9G5uiEzCkTsZ1XWp+iYiOFjbaP+MKmEekkjHBr0siC+ulKAmiemuhhlOUBMTD4qIorHrP187nnXow1SHQRfUe2J5utlJvU39Eo1NZN9Rt+A0WdQphFobAs0XSwhI0ZzZ+R5mQ7xrINjEl/CeM4jjnT8yNEOfzmDURmGE1fM8WYO1znMa+EBvkD9hfsXZs2NAkRAvFeeaWURz3gSG8hTyJy1nk66LmX7sQ98Z5lSFo0R6G8Sg6+ZeTB6oERuHPo516LB4I2IgvDC9AjXkv/YWoeEbachhLlx0jPZ3CdCIdVsMrQaM2ao6nFv7zrXiKUNsEO8wcQ+w+sJykiFmNNeujy9ghVsH0/TQAUe2eIYxI406SCzXi94ZirMbGIYAuRFE5yxCYr44UptdgYeAXxwMcCKZwTibBa+wS9hX7HwSKKwJkQw9qVHDzMo9in8XSDnDAfSqF58Qv5bR+AWYZ/eQC6UVj5YMm+1otuh/zWpk8j3ZmfQEU8/usEzp7PJ5QWgxpLoYEnHuEdED6yatHXfmng5X1nMmRrifcjUpou2Oa72ke7l4fmYDkqmN1jr09SCTBvbs1ooAmtqLZnjSiUk9TElqeEvdgnoaJkXsk+EcTuOPkz6oPO8Bn8n084upl61hbH4aLtFmnno9kgNZVudwYA0BsqcNlwbO9Mo08ZQuoFNylpg8w4uOTvMvzqzWstCoRYPgMa9TfAAAIABJREFUrj6lUau0qitPEpkYwSG35TubCA/iYpwDfYrVyPTORjUwo/090bdFQDGbc3B7mXDSqNo9zC66bCg48nWe+NhVlUYNrjSEDB8udnMIbSD2ymfmcRe+9Se3Jb7PMs4LTIuxGZxhtJl8DZ/BCyVeEkefMH670GotDmYjNgoIHB/NtRtyrJWZAnuaFxpS04LJkPmLofnMRjNBD47mzeebnVfDqIbvZUFEjErYG4fbKjuCbfnC/Ijm9UKk9eQKuBro3DRUUMyLfpXZa1Hp86++1O75yY0SVOKIWQkKg7NBQQI8LOA5RKJVmYeTLhqB9YwpSuUDAbQvm9pAQhcbU0XZTLIKl0FoP5l2x7OqOtfL26XyTa3uaa/P3y715vWN6jpRtrjRD//6Xs/PNI+4bLamehVIZJTZFfTVr97q7/79/6z//n/8n+qGTvXNndLmncr6hRYVVCR0H5luXtyqKBFaz3S8/0Wbu69NbxgPT+raZ39dfd45FF47GvN3UnpnRGX96pW6pPShy7ChWF2rfvlaD9//Qfff/WBxPZPzF1Wq6cXnblhefPYrm8n8/M//TS++fKlZca1kdvAk7t09FFEOnWjC69WNFtdXzg0b21F5VajdPpsOeXh+sB7l9ddf6v79txKxGodnTfNBn99sbI7inFQcP7NcR7SBp0YvvvjGRfh1Neg4e6ndu188ySdDbvfY6LvHTudqo3WRRDRAt9PDI854k5pur7496bA72BSBRpsJ1Ksvv9GHX+6lbu+Gm2luVlDk8jkyPb3/2YY5HAzZ/knLDdM5Gj/oJ5nubmu1+712ByjnidrdkzIClfPc9vNEa1RrMjtxtkPPDH1Oev7lRx/shD7T5DztCb4uLoZctaqazMGI4AAdXGSDm94pu7XL66ndxT3tzupxzz08aZGzvnmWr9S3ow6HZ0fB3N2Eu9zhSPE1abtnwEWkxF6P93sdz4WWNAOzTPtm0rnItcB59rRVPxEYLH08IAcIWj+v42BqPZqsmarZpM180u060WHIVCZowFpVyVnZgoJq4X2FqfYiK5SeGx/iYX6D9z0Iamr6kma9+iNGMEyAYV/Unt4vMZBJhjCBoZgk1wvEb4WhBC58QZ/OdIw9iN3HWZFUpL2angaG/CeGb3MbIRi5oUE8L9SdQK7OGtuTWowzQGp7mvbGupxzDiouU2bbbWSVQR9j+z2RszlHUxSGAhxMPAec+yheAXXcYpB5V4XrtDWQs1YpNLeUkitXTdNI4QgaRmFPI0DuaErsAnqnJJwU0TlyyOIOGjWOM2WrauPm2m6h/WgLf2hx53bvko7n+Az1h4G05npmWEI+ZV16oEBUAwe4h99gfhRgFNEYbNmNe65VHecSDedNGagqjcx4gsL86B0fbSeF6WJFLEOjE46fFFlkMY6N7eWHHuIZpNVlzJdxJ5xxPYNZL9jKd/Ol8vnRzAfr9DHo4j7ClKLwmBWqykxPT082LIPSRU4wDTKUUVAymCYgTLxnB6iGl6LMmvgRmYcrMFMFG4oyB8oz9Q83bxNTHROGoV4UWlHcQTULNI/SC1AXRkPkaiXKzuiFqQeIHqCx67UucMxMdI287xyN2u0qV5V1qpYLa0GTpFOWrVVVDCh3djztG6jhG0c5zU97lRnvZG/d1uF4VFWGnGZ1tZZaomeIkerNtskWK9iA1vbB9kEPjdvtMNs4Xocid4eu8Ey+Gs0S1ERYDb2jX8J9Ek+D3BTmbr7wkAYNK+Zh0J7b49ZnGQ2itXLnybpphrC4vjqbkvte1KEzPfE+8lmfVeUrtced156mJ+Ulez+yV+h0ZxUL6KTQjGnIeAfIccWsZ7BBE8Z+ZEC71yCT1IZTRx3JJz4tbXjIi96T92me4GUA7Re3CEfLE7UbbuELnZKVuu2TKkzH5jTmkY+Iuz2DXg/Raa6s+5a6A2aCGDcxuG9MuU7y8uLcznoHOUysl+Z9BnWEjExsiQ3NDHQQuxINF4OXQZ0O+5nWS3IgaYQzyxsYBg0tWseZ+iNmNiCCsBFwiSVuBpLuTD0UVtwz0ZqeqHXDW8OOw6ZnGq2IjEKbI2J45ihJN1S8mS3SqPDb9p8TdcJ9plYccUjG5gZ5Fu8l+0V7wvsnsGTibkxdHHR1wgwq07cwmi7I3ymBetta4zeHCQPdlLfK0Q25pQh2ksZB35K4kEIgKTBaynAoofktzfJzu0V+KDR4Sk/ABZh0/Jy2k4gmo05FD41Mig6GSCWQKGdAhlkODIKR5hCKs3sBmqkAehgIw8bg8Iu6/cJVjMw+DzMYHtEEs42YAWdmG8g0Q5rQiVsPGjuzdZKOmboAGnaCvWj8+J00VH7/2Is85AtttuNFbIpJP8DAhbOQBnb0wMkgG4AQfYZ/bwwDGU4wOCC7FaozG9onR2JYMjShHiqkuF/zIS6yOrYrjC5p/p01SbY07ysMQup+4qQK9YdLvJ/fQc5zzG1aD7YmWBxcD+8xYB29QA7JGYMb3r1EKSXqnEYPMIpzJGJUBj6/KcKTqdefNO2mBDPsJTYLIAgNJrmZXHu1CoYkXiH8Ds5DDJmyuPapHc1SsxGapYDBMrCEsywWZ+gD3iwcVk9BQTfvRxUB01AhOYwN6waMbRObv1jgBvXTjahdnILuyqacrxb67O0bTUOr/dNO+2OvdFHaNYjdD7TK+S0Ed16axMDDLtMNR2eEzgVtINfDpNJWzo7DYAQS+j5ucNvzNWEvbZdVbsA02VgAQxcKGwtlmXjTb8Gddh5RfH1RQX6PCfZms3ZT9vMv75RmuQ8VE3cvERpsUiw4XjQiRFhIIThOVTpLJhBJO9VdcjQ5cKwZMe+YexZUUxowuCGmXPg+hpOtqbR+NqznaOoc4WER8AU4t54pqKpwxX39/DNRA55IRjP96c9tVGRzi4tlsOHf1DpK3ugnjFo8iAEJ+BT8mprqMYyN77+byQu9l20C59hlCgko8pZoMAhy7pvWCCm6hiP7B9Fhps2eNFQbffXmVvPuqCOU0bLQ3/+Ht5q6SVWZulh//+MHtdjIQ+9IM+XJoM0m0XF/1sNjq9XdSn//7/9e//r7fzCCim110j65Alzf3Ci7utWLly9UpZma3U96+/YLb4DF6jM1j4/OKTsQ6Nu3WqGxqdd6+uFPerGYNGUvdRxHvfr8Sz3MrtXvHpWfjxqypX7zd/9ZP/zr73U6HKLAP3XqH37S4pv/7Antq5tc5/xGP3z7RyME+fKNpv5BzdOTw7/Zdc/TTq/uvtKbb/6jPraNNgtc9sh6XOmH3/8/2lPMcshysI4zLVeFHt59q+b5qKwqVKedXn72ReQ2Tb0bEjaPpiPHsdTbqxeaTq22DfsXU2mMM3JN3YMehkr37aTy3Ohqc6f7dx+03T3alAMaF7lbjz//oJuXb/Ttd++VpqU2b7/W4/sPUr91UVAQ/EyxVp91t6pNn4b2BhVwPHw0dRAdXQ41d3WlzarScf/RjoBzNincHqFhgacSjHtKlWxKHR/QSp7Vn3C+LPTw8RcdHo/WxbDyJ5yiZ9d62DU6NDvdXL1SXtEIU/yWHmpArVLX6dBgjc0gIVW3u9epeOP3deL+p5nGphXjHnC4tuv06rb2Bv20ZVjG9+Ool6hcJ2767/vMxSn0LQpvipYqoTkhmwxKPKY4hRtfNN3dvNK2ITz+kzA91TUHFl4ZSaIFNRuFQ5kqW0QGoVEpKkOcm2msQFM4eBiEdkcVODWDhJAxaFwftzWKl9qNfjId9eIa857RTrMjMTXDoKKchfHUCLqI3X+taaLIJmcSDXpMMEHaMFMAH4TaYuSDfSWpfTB33VHNlCrrdtbAMR2d9wSOk7kFy2CmhgLV5mlWY0buK4581kDiXjgPzTF02I6GjoI09jkcPIm0qVIK4Vw9CN3UqLq7Vl5mphDmCXIGDGoa07AtWXKOJuhiWMrP1KiqSqMeSC5aU+Zx4+OdnZRV1/rVb77Rd3/81ijGPJtpOO6C3kgxVUTINVRPCjdiBFgzmCVlIJJJrvF8MKrIngyFCgdd7kdB9EQOcoq5kXS1AA3HxAaE82QaZefqBRfbVGVdK5sdtFlCr4ZSxhnQmYqKpgZd7MTkeiKqgmHoXukZWvTJP4ccSAo29ENd36gYn1woNyDhuA+eE3XtTnVRarcd1J+XYfhkgz+KxXB8ZEhgqQZO4yXaS2n/fut4me3A+RaeBJxNB9b8xbqMopH4GxAZbPqZ8NMMpF1nYxYowMnUqhhbjQXGE6CEoNQEWg+qTV1BDnHW1RIvgFFXS4o/pviJo07IqvWwpS51hsN8piCrCcZwZNQShL151nJzp7Kc1O133j/KYghEFo+Bcq15tnDmcHd8cPPCObV9fK/1+qWbIOJwAO2P40GZvRwKR58k5Z2bK2z8ieU5DtDGgm0BzRTX0FmOUU/ktZKpeb1YaGie1UIRLThfh4thHQH2yD467Q80UlD2AyGcz4k+KZUBPWS5B3mrOkzssnmqQwOtE913eCBwf9Cu9sPBYffs+S0Zh8XC76rQxaULLWpcHzG5o2GESj/T/nBUUq7cHBcgsu3B7CBUTUiFONdB/cu89LoaGqh0heYJMSxlmFY5tom1yk6amPFAjdUzsRlgZ7HOB6Oo2+fGg6BlVasjG5Z1xzonMmkqHCV0PIByhksmk+rcMxEG92HOxD5Ck9Qw4GsnVVlIqaAuguR2DdrSTB1NKxmyrkWDFYGvAU1Ef2zdBB8wMsN4ajbazXkCYZ0y0/h51vOsVNqhBYSCCf7LWcFQPbWcClor7z0Dky6lcq2dSUjLU3Dm0Pyh8UxJ9A3PECiPNCYVOlUbXGE4CToE5fKk1lFMNBW8+8QTtXAQlKFTBoD4pI20aybDPELsGcpl6otIAUAHmeMajda8WOoJ6Qat7Jz9ItFY1ToTq0eTb0ommtnQVaKvjM4KZCz0zUaMQcVoABkaDZ1ORaHpBCooJZhYNCCWrZ8XmmYLyZBjcF+dn1gjWjUKBx2S2tcUTOsiTajUvN/qBOsCcAjmISaWOXmy6KMZeo5uLkdyjLnWYR/GmujK08k+KTjCzi7ILlFjnJ94DCQYHqWgqayWaDppFN0HsHddQBsj3xgQXdh5cyj5U2c2CMMR51WY1om0LLXon2YMHWS4AIchDT9zzMqovQfq80vj7H2aZjWiBpGREaERYBz0VFBbrgmmxMXMh/6KwfHIfRl8pnvwAeMIRmVRalYzzOo0Y1Hh5kysExFatOfI0ai/6VeKQimGXs3RXipQ1Rc1UoLo6aDrYmBopNi0VQbbcc/MdUSrehk8z1br6zMCYji6pnGyGrixjpdggs1NjuzBSK6MvJEL8/ovjcmnBsWurxcEksYP62sssNE/UFANCLbBgtFlnOFq4zhbaegQ4qKLwB2MjZlOPqhV8LU5bHBqi0Y/mpegHJh572mX417IF7pcpx+mDYJ4Gp/41NGY4WZKVAXTB+s1EfCfoeqCckQxBSrH9H67fTJsTwPqw9goaKaBIgQ0lJGgtX2Rh8ikiUOWKdcnODwmM2Ff7EfhS+YQGWwlzf2xHa8bW6ZgAbtfYEIvCG/V4VrkKX3gknDEadovTaPx7vj/bOw0pBQ3oLemWF0iPZj5mO5kZDUMgTwg4hDpOGBCp2HVJC+UJ1m+4xeNZzhCMpHwtC2VTSBK2/ozYSaOhDUVWkj4/phSpDXIL7z8Qf/L//o3Wq1u9ON3f/LUHn3Lm9tM7dOTvvzyhab6Sn/4p+903PU6jmfVFa6b0IValYvSpiksxMPjk/WDr16tjfCwxRf1UnfQSRdXun37Rldlqd3u+ygobj+38Lx5fNDh6WfVN7eeDK8y9GW5yv6d9WpT/UqPzzupvFK6fqVlNrgIS/KFOPfGbm+3PcxmCIc/PP2b1ndfGUFGA7p4/ZU+fnhURUGC69txMkJ4Hnaeok7DWV//7ktdf/Zb6xrZQqehV3fs9LQ9KJsNevrpZ5VZqm3fafjwo57v36s7F6o2V7p79UIvP3utvjv6+dx/fNQSK/BqocV8rrtNrvsBN2AKEjbEhad/KVPnrtDPu5PXrmOncYwbd3reNc5Ao4A+7h51mjJ9fGq033YuLBhy3L6E7lU7vPmX949a16WulxEtwwR+RSj1rFOz69Q2rV68emkKWuQK4iDc6bjfhbuXi8jiwsOf69CPOu2PykqQLgr6Qd3xoOenvdphpg2mFu1g7SMxHtZJ51e6Wpx19/JG293e+wiNQ61WPz101uTBhs85BIq1tl3nJoMN4+FJ3vyHERfX0p9re6qUNPfW/90/jjr1J+ULBlepHpuTNsva1E4oHWhpXBRQKPUUJbzDM30clo5dGUEQhfHPSSUGWFBYoHZ7CgjFKdUtDUbaKil4F0ul56Btsqcs0NLZAADN01nphAvgzAYXp/loKcB8SJzLhYmLaZ3sdbaG5/UIrTQDMNbWupjryJSVfQi00zQ53EwvhmUgH6ZHEh4P9S9VQRD2xWgnxyRkzyR77obbrBGOFab+mFxBewIxzJZKp4N2zxRTOPplSrJJrZsXislCjsziSLHUCJrx2cUVDd5ms9LjrvfkF2MBVAQMB2bQf89oR8NwhEkrERegNrOC7GA0cjSMc3U0BxQuY7yzxAeBcB2bRxeYIN+Lq1fa3v+ipp+rHRot0tEmRyAgpgZ6BM1um4u4+IRCBrMNiqAs17LK1R2eI9qHBhS6XrEw46ascQaEbozLLcyM1kVnUXHveEaT1uVZHUXcvLKOHKTQsz4s7yl2ieogexKNi3oN1miVOnVoZin0oLCGYQfvsIO5yebbvVO1XKobaExAgBo1R86duTN6mx4EFxOjy9ATNAc3VJrInrisk7Ky1rEZHCWEszLxHBTxnGmL9Kwdg605SBnGR5hTYFQkDXavYO2DirCmMbwIirAZTaCMSabq1KosMru183lBVPKUPNZB18WoYrlRWWWmrWJSs0D3yNaCiybDxCyQVe47Tu7sP568g5rPYLwsbRSVzx5jsk5hyQAXHAaDldnWg4WMpqptlKa1UlxxvZbjzIO/NJtD+56rWFx5zWHUA2X0RBboYW+ksu0PmmGFwjCm535QzB6tcY6fEeuNmgpNk2PKiKCgXpgtNHYPbqpxByYuhjqB9553CXr2jfNf+R1n7TsMrxKzqKDZcv5vj2QqQxHttFiBTHIFieNxxvGg2Qi9myIch6vKGmav46TWPKPJG3yOJyCqA1FuVUS5mbrdq6pW6o6Y30DJJJoE4xbqRfZ8GAzuIjSxN2SXbFUXvzQBEXcxc0xJbunNokJuxffK0hca4h268VOlYYCODy0dfTsDp+dA3qtbdYdWEwZV89w0b1tc0bSg70QKAdOJ9/Zc6IgWFCQdiQFc5Lzw2udd5QziRcNp1q/yqdU3X99o1zzr/j7ogWS3npP6kmUYbqK7HhYGdRgILpR+xmNQvlPH5+CEya7L2UUtbYqmYz2gghY6d0cdcLI0rZLajQaSISRZqHNnefJ+zIRUjFoy4nk6WDx2vkRIG5mCU75QfiYHmKae4QONz0wj9RzPU5MWuJaWC7XsFwyMGDbR1JWV5QSWbUGlR9NOQ0tjgpcINTUgwLkx8so9c13Mzk9mOeCC9yRo+1MMdBh6IpUwMMHgL+jkc4bEuBwDaowEdDp01p4jvBOgcpZi4HpqWitsGijbrKOZBtA6pGMw9egByOUMr96LAynlPVEZmH0hnArDTjPnnDUOSEMO5KWHsdkMsynOtyI8U2ggOZOhH4Mw8qMZvlzYgfww18DWysMCoa6l6I/am32H63FMiGNZGXChi+Zs5HEjJ4GNwrcMrhltVsS1cK2Xht0LxkygoCM7csZrCTp2RCqCNJpia/YJFBnG6pwz4SJN7c0ejaIzNI64vsb6IUN0zPIAB2kyyczOUvdOvvYLcEefMQcYA8llfbvRR98O6wc3V65jrtnd7e25mho9MQ1yYgaQdEwhgzccwc9cuKmTFwj5wtn8y/98MmqJYFu0h5mROvRmbthA8GgIbeMd2o7eLk5z6y8JZ4bWZKTJJgdoY4DrKdJoaMJ56ZKeGKGsdPAX4TbQLVMmHFgbJoPW9HB/w8Eq7GOwH4/mOPU0i2YoaDlMHGyM48/NZwZtZcITX+cKhmsZMXVgEkgGVyCFRhO5QD4XeTNpEoLsS2FuigDv40X0bK62X3jorJOvyQuN6QBUiktODg09CKaJqBcubxhiYSbBJLH1hMCaRrO9Qpv56V/cKw6qaFxxcI22n+YUR1n2VBpwFrHzqKwxZnoPUjVenNK8lUSW2+Uz0HBSzDJltoOZ0ejRRgdLxLgWaEe2D+uCxqjk4Ha2TAR617elvvnVSx2eyWiUqnKmohq0Pqda5mddv7rW9pRr93Gn3fOzWgpO9Cb7vWk9q5uVlquV3Sm//5c/Ky1X+vzLa2sb6qLW21/9Wg/vftA0W+jXv/tcL9e5tvsnG4Uk9ZUpcdAph/07ZfVLo8tMsa+XM61d6D5jlaZn0JhsocUVph5UL2vbez8/Pmj/+E5pUqs7l9p9eKd8OSqbEjs5Fssbre5e6PHpSa9urlQmrR6fBudKDfuPfm7Z6kq3b97qy89fa/PiVts+13G71bjDqGb0lBQdp8OZZzN9+O5bx1z8/MuDvvrr3+rXf/UfnQs4tJ0Oz3s93f+kBZTKmzeeZBOu/fEAb++k8/FBpz5TWhCHsdZxmOvHx2f1h8bieJoZzAkOu601Vmi+QM6Ou4NyDHaaXk/v+bylXn+x1N3VSs+7UY+PD3p9e600P+nxw0cVmNtYJwwlFb1pqbdvX6jIMeg4qD1OOnTojjIdD4S8kylI4TBaC4e25vH+ncrlnSfX3e6ood07rLod57paV74mqFYUSE87ROKFfvfrG2dqQRtebpamRXbbg7YH0JfUlvmYh+AsvFrV1pCSf/fhsdHMoewHT+nzCvMGDCo79cOkY3PURKGTSHVGLNBC9SrRYddEPi6bOLSv06jumCkjQPs0131X674lS3evPE313IFCXuiHdiftI/fvTLbmSS9WMCQ4gAcXpLgY5qC3cP3sEokuKHeANcgQDTDXBzpHM4Nl+bHnqB/t5EwdDB2PQial9bGWJ7K3OMVwlCR7ro0soIj9oRnLFjrSKNhXjYEKh/Gn4RqajLP2+8600QbDI7ZNmAn9YIdk9sDR6Mlcfbv3oI1G3MHLDA6O7OscvqmjQxx/5FDrcKUOR+1R2XJlgxiuI4EuNHWm1JwTkO9EyxqaVK8UajDuzlmiZQEdMcyqHHqNgYfpXgwQC2sy+91eSUFe3Z0RqnAAPenQkeE4qTTie3aGFnsaxQpnIff5MMyUow3PQQE6F5DQbt34IY7hnCNbksgFqFNMfSl1UswfGZwhpWDqTuFZuOFZQKkje3AEAUJXlftekNlI0YbDJZN3hpZQ/92OICVRZTTFQ9PTJzOSs5t+3AlBw2havd90o4qUe5mr5zm1PG+y+KDlBY3M1N7xYhbEkMJ91KR+SK1ftYutXWkj1LtWr3aWukmHJndOoXRRaJ41cGbZPTGQDcsnmFjjyMgzTDGhmmujVlU+U7WslaTQEietV4XSWavrPFWyWhPJq2XVeuDAmee0gHTmRpJydlFVYS50LnxGbqDAk+uL6RSNwnTSuuIsQ1OG/AFe8UIPT53qCupqOAfbgGIYtCrj/O+pCWaFG+Me46dTrpS1cWrdsBz2PEsKZc7UUU2Li3BIRmhOC6jHZEy63uOcxjW5VAIy0w9mRlT1WlWNEc3cWbHs09bsJ2cduCbQXNCWEUM3Bt2g4Uc/A8eaMRwO4pUOGKpRH6EPq6D3p2pP0qZikE0+6+D9OC1La6hOOK5TEdm4iuE92sqQGTm7GC1wUUczDRUPIxhigWhEEvS95HkPGrtLrnbOe04Dx15DUU2kShgvEUmGlpX9hM8yNHvNc+qclZ8LLtjoCNuWBrdyLcgHb3DyLTONXafq5pVefvGFfv9f/oujKXi3Ov88BktJ0NBHolESHdF2ofVuz2onFgomV3Ev+cxe70bOGNhw9uSa9YNWC9CMUc87GFYU7JnPXRDJM0gfaL+RsEyNtXKji3WeLY0y+ycsK2j0PIujo+uCxouumLopO496hibOjMixG4kGtNE0jkli4zpz8QAQGPphgGN0lj0Tt22eEV/BsAbaO7TG0Ltx5mMsB+iScmMSzmFyws92T527UeJdHzyUG+2yzyAqgAY7AaOrY9Sblkpxgwb9ZI0Y0YGF6A3HDBVnx0KcMwPiEjh/cawO89IwJSOPl5gM6xrdHDl8UdBzTcv8pC1wXB602MiNpfZmyIg5n91NI+E9InocrzG56QMtJaYNJPOc4RYNasrGTtNDP0PdCWUzjM4cdUczFKxTD1BDLnrJY8QDhT3YiysQeAAc0Ef+HFMuTC2j9g+9a2RyBD0+OsqI0Mtgm2SLqBPY06gBjgeNi8rDyHPfB1KLczMNoJtozuTBzsjQVGcMcn0vMZMDNAkjS15+GlPMhugSGBnY2deNesQAgo5DkbUpqqmaIVOE6UbNx/lHb2JKrqm3MQS0943psNxpmtTwo4n4Dn43/cpZs6v1+swiOeLmxfSCJoJum6bigm5R9GNcEnESn0xz/gclMsxWLqiXnXYD3mVSYX68aRn8lylLEhEROKPOmT7xO6PpCF1qb/qPnbOMimEsQUgzKBnTwzDwgdfPQ6kXdeSQYWTg7EgmReTgsfH6ZLhksbABBxWWhpjPaBMcHwAxQTJiZ7496z4seU05RUfD4rbTES5k0BYuzliGnvn6C010hmtipt5ufpFNGZEeoXm0jvKC36I5wJGMhcvhyFQMEwqmaQ7otn4gmlM2jjA2CtoK95OsPjaHT+iwkUY2oMvLbUE1aIMPmUsTzffZ3hfqWzSAn/SsnxpIiguj0PyFNa0XcbGRyoujrKm8geKEE1gUXiAB5MVwr3P81+2A24e+4kzezNk0n7vPVloN5C5hAAAgAElEQVQSvN02Wi1qba6Y2LTaFBi4yK6j291Op9NS+/1HO2seuslOobcvNvrs6y/Ceng21/vvfxLCyLdvNhoPWxXZQm++/lyH/d56IkxxbjepdvQJNi6CNz6pOp+1PeEcedYqOerq5RsfDl/fDvr41Onw8VltujFN4uruynSr/pQpXdbaHY764Z9/tOvnsR30x//6f+nm5bVu6jwiXdIrLTcLUytu7l6IpL/Hj3sdzriSgkTMtb57o5eff6YX61HpzWssN3T88M6I0f75QdtdCPAR9TNdI7cqrVe6/+lPuvvV7/Trv/5rPf/wvbPG9u9+0KaeqaOIgw63uvV7BLI6PGy1rpkmw5XHFHSpZlrqw/NHN2uYKVRVrd1ur+39o+3j2UyYdIOoMEF+BAE89kbPPvvmTl+8famff/jJdKI3r956Mt8RME6x0pJ0xUQ/UbG8VlWGDgxKa3Mc9Xw8umH5+MtRlWN+GCphX5/b0bAfjs5FsvHVRW+M7gy6zLKC2ppqj9YzTbVrCWLO9avffK6Bxvtpr+sXV3bn+/DhwdEi+4aGYW2jHwrWzc3C0+39caaPj89xnuHuSeFcV0rGRseOA3syS6FtMIEZtaihKZ5U1hRLNI+takcEzHSYUrU7Q0feuLf7RA9EClH0nWd6OksF7tG8vRggnAYtoa3R1E2jbupaqxxtJW6J/HyMRaDNsPnTOFC8MamW6U+esDIks72/VOQ8q8kNAoUIvjR2vj6Fmyd0SzTgNCeAcgMRNRV05d6UO5r4bLW28QYFQbjjkpcH7YsoCTRKYQVPDABFNbpyGyQxPefsgJmB2H4eDp/tIFVLkJNgN0xofygwLGmJQy1Lmjg0naVIk32yC36xYMDI8M9jP03N5PsPc4HhJO7ep2lvOpOjoGjwuQ72O8i3TNLZa+00CQLKb2jVPD2rWmzMhoAaTzMCQWtLs2szv7Cjh6KFgNBRRmgGGRZiHDCcTO+jEsgZ5PEpiNqkkUYfTQMyr92AsabRkBT8SG46jsEga3miI00BBlaXKXs7FErn3DMWTOvmBMI21EAzoPqge+VnaHM0Ygulzi2m8Ya2RbTA3M3iMLWBRvCsTqnXDcyDCIEe1MHtI+Scggo6XwdqHu8VdLsezSi6SDRAjjNhEBnxER0uhzbnw2sgM+WTMhAUkHc/nj+DX/Z9GEVnfz3P0TIX3vMk12ou1WnviI71Zun8RMyPFjkNuHS3KmwcwvZwRT4qw1lQBChhtL3Q2aCsc/6ez6pyztLIYdtcrWzUwvWzdy7zRM/ESEEwLMk5ZGAwU71kKo8BCwZc7JXPLo6TDC0uReZC1bzXfqh9ZrL2uMfd8GTzvWUFbS6kNwynPJRnndMeuMnDkI99d+c119P0n3oP41oYAslZVRYUcxvQWYLTej+e5bfe+0zxnoF0875P6pu93zWQ6ePuvUpQ+ZS13HqPWpXUJTGQIKKLIRTI4mgTmpU/Wz+1OrcH66WgFWY4F5vSlZmRUq84c3de+x782CwI6ns4FMNusAHMCR1XraEl+xfn0NxyAQ88qBdx7iRXdY8aF9ppeCrQUGfV0sPCAcrixB4BSAB7KY+8Usw+TLujLuK8qJWXZx2fGrshp9qbnjs7o8kL6i2sIIxojyq9B7TtzOZ9rDG+jvgMM7OshUt1e7v0QHbooiAf+V/vrTBvQ5MNvfTQY+REJ4/4lNgEemEoyjOt2IfmhfYt6PAAaT4aHxf3NJvhKNowVJ3Pg0K+22swPQ5Ub66WgQhJAnYDNuSkOZRhJ8yBHELPJR6lvTynCxeQfgAXaXLDbcqTKWGYRsbjRUto50/HiDBI4OeH5KEYO/sTAJTYdRUKpt2U0SSP6pBNILWaS92scJySqYvkCqO9i3h6U1vtPAotM4pTSxdgb4AK2kHbNMgwAHIj8inCD2YC+baY6BhZiwz4Hl8TN3pBnQyBIk11MF7sKuueYdIpr8Ls0mALSBuNMrTeQDntxQKbhP3nL2VwaFyDOhvXiezMnh9Qp43QN+FgDtLv+h4GIPc6+ppg8tmWMoavZhRdfEvsPzKZzQfjiEaZcwKnbx4COsTVNXKTQlNz0A66+K7x4N2dlA3OQj6I7ng2MeViwBR0XtYIkVr2qBkOPn/RcxKFxgDFZpr0QawPADv0w7AcORNgoxgGDQTc3Ry9AB4KPJ4Li8SRfxfGJw09HxZqrF1w/aw5A86aLZbL84j4mAOCvzRdkY2Y6bjx9wug5bb00qwEkhW6u9BDfDJ88YO/RKfA5S2raCBBwRCjcvhZ/8LUng8ay9cNkt2aKIYQmU4nUxXhkeOoatctONgXjWZQAM6hiXHgblBRaVbI0Cm80LhZl5xKXo7LTYF7PDBQ6c9h7uNw6wibDle6IQSiFHHLhaeJD89bf2b0QFzDpQf09RvuNsQekwc3ZXbMi5fLtsosZGcDhWjXAwQeIJRLUEu2n+HoogHUBoMIv5j8BqDshCBeFkVA4X8x2UFDyUSCzQNaAI23/yyE1Y7d8FQ0KLxQt9iUgnIcGk02Hookngn0YTvhumnkd12suXmZbascSC60A+/FoKjoOqB+FqmSAeoFG1hcE7xwcGN0SkwmcQ01vfRl5SiHVVV6I3j96kZT06vOG+vlErXKSQ/K1tre/yyUbLstmqKz/vY//Z2nVHzWxWKp48ODqqvb/4+q926SJMuu/I5rFREZKUp1dU+PwGCwWP5B2/0E/PA0I2nkEsRysRyBES2mS6QM4SrcPWi/86IG2B4bw6C6MtLD3d97996j7FK5e/qoKB5VFbG+/faXakqKkNoUwG6etXYBsCgqS91tCMKe9PmHP6pUr9ff/tomQJi/oDP8/PHBlI7NaqN47mzVzztd3L1T28769MMndf1BWvb68Pvf6t03v1TbPodMvnStm22lc7PR5vZrNctR+8Osp/ZglPnN+1d2j83LK22aWendV1qOrfYPH7VvY1X5rH2HnqP1FKjOziHrFE3GvKi5fq8332Bi0Onzn39S+/mfHEDfp2+Ubtc6Z2s3OVXW+btssLtHCD3uNGaVfv/9UT0oBP78Z6bqRF8cbdozTS9uFt++/UqfPhMdnOnj/WcfdjfVWaubWw9uyKyzYQYC9mw2zWlZOp0Pe0fvHFqoSpk2Vxub0oD0wVbj3jHbAQWFJo0hE2scXadNLKADWVccbKw9T7RPfHB7K8qttSWmsGGs0I1avX6j/f5Bp/2o9RrNXaYjGYRQhtoQu8D9s38cTf9+0O4AhXfwXoNeaMaOD4MXZ/fwOwcd9osOQ+yGKbAwRqU0VZgqzK02HHbLSceRwPZYRzIpE1x2ec8mRXmqgynumNSEYGmKYCOFNCh2az6LZL/rAkRqVl1RAwRUf3VFth62MYMnqTjfRtXaRQkGOgX6DpGPt1KWQWdCFw79klw7zG2Cy/SJrLQeNBtNOVpBHC8xcuIacRVe6/b9N/rzH/+qqXu2Lowimt+LGyfUSxgEUbXRvj1oONWBthjPOlOgopsYRjdVTMY5ZNA1YyIyD7HO6VlDx6HfXZgScIqhck22bo9A4miyQQpOg/XAQ7pWQj7kGUOjXHl1VhlDJQyDK7Qp83h005ajNcSEhOm8UVf2OPa23M0otC7qP2hc1uT1ezXNjX8eZ9GBc4l9jIE2hht2dQ0UPNzEs6hSNzxrGjHGSB3xQWO7RltFiDr3kp/nnKsYOhH4vDPN3mfbfFBS1ipAf8iXSzLVMGGKoNvq+kplSlQKJmo8V5p21lUdECvvK6WdhSlezWQjO/WCthLRwBpbKCAv5gkUqc5jc/O+v+jADBnYIRIEx547cXBypkGYMXCjGTNTiLeU0PlL3BPUNrRKMcUtLkK4r3Lv52A+kRYeSLBX818blTAQoLilQGuurHfMxlFX5aJ1MmjTQOml8I/1atu4iF41qbKKIUaj7Y1UxrOddzfrG0XQTkGgm5XSUxsMVbKgW2TgipcCxl9EKKC1J5eQfLvnI2j+7Hgi1g6NSoxWehxNc04xCMFxFxMm9HA0SqYl53poS+VlYnMyx2+w9jknMcyLYTgEKiB0PWc2ztQVgfp1Old+9gVO0edKWUSO4cnXXWB0NcA2IPqKrFfqlxB3FmVbn+PeB9NgcJRXtaCQU+l1faxxfAyOwzZBijX31A+834Va0/6CYR/Ue878zavfGC3ZPf2gCXMxmol87egiimWeLQOoBHq8sxtLTabms86hJlLPBDbTMhdq2yeVxdoDcwaJoOVCK8oA3M6HNJXBeRJky9EFbm5wFs2tc6ZWGslWPBFBFnLIOxBy3i872jOQpf7L9frNWn/94UNwaLWZFEPus/Zccxyrn3I3fLi9rgoI57FOJ0x3oFvi+E8TBHsgtfv69vZWS/+iBd2k86Iz1aYXn9T21DvUhcAbsAmCKzU1GIV84fgNiv2QPYkuliHLAiXY4z6eMeuZFIIL3T4vlUW5Ho+8t8F2h+d2SjPfQxBw7juGUbx7ZoRSqzE0ZNDjIUaoyY08WcoVHGHtPHpJejSxlGdPQ0KdxuCJQWTbuaEgVxJIw4M3R2ul1ksbM2S/g+LKUAPNJRFJSpWZohliefA1gLYsI9EB1WOwSjNKk0kMD+8RDQZ7uqP0YL6Aytu9+hJZDL3Ummo+h6MgUDNpYqnzuI8gt9SRIvqNhg7Ukv4E8MTmb1SXaAFDDArGPo7qwNU54R7RHKPXhXoKEAbSDpjDWkfPCZp6cm8QXNbwS7CNd/Ah8SMGeWTIQlOLZTThiqMish2dfc5d+OLASl0MEpp6HaXQVc+YElFbBE8AfmZ7Veh6c6urMtGHcdJPf/5BqGKXsQ9OzB6Qsr+w9tlbGIiFeBSjnkSaGHNDihKaQ8ybcMy1uamNggB/QBYZpgaWBb4TnF2sdZMveWcYmLI+oYJ6mn5RzzlmKxh32rWWhpEeAp+FIg8Mi4oYD+t4gq4xaOf+7R+jXswH/IKxwQU3umCac/lFRuFodIA86cxoLGLldeVIDDppEDaaDvMIvKDONtIxN9m/NzSqTM+ZnLJ5EuNBsU2DlWaZjhiyXKZYoTEMGsCAmIVMnRObODeQ32PqDEYMRfid1nKDZJwUFxtP0cwXPuP4CM0lUVYw6QkqSh5gTmh4XZjah6kE1CwjixeXV+s9KS1drAREz3a3l9BntEVuqGznF6YvRHawsN2I0vWTbcnGZEottBs2PBYTTScoaWEUFDpxaNQXT5TQMNg2nLtJEcYBxKdAg/Ugg3sZ4PmAsvAMQ+ioqbGXOBF2HzOEjRYGupxjMC/GPqbUovcsoFyEuUWW03QGgwlPKNCaYKLDtbO5M/EQFCCmLoNWldysI6be3Fy7qIMGtXtpPZWJsllv81T/4T/+XE/YbrdPgeVeJDbTwD774+NJ7371D6pXsQ4vD9pev1KxWuv++5/0zS9/qY8//l7L8OIhxPXNK12/urHmC3e+oVjr7d1Kp+6k/Y53IlUyPtqUYjjuPHZ89Xqrc31tnSMeRQ8/oD+c9NWvvlYc19rdf9Q5R1u10svTg2Im/Xlhk4SXHz+p3Kx1QP94fa2i3OjttlGfb9WdBr1Zx3ran9Tef1RUFyq271QRJowRBrbiV290Ojz6fShrqLgvOnSRdg9obE5Gp9oTDWKhq/XaTfW7X3yrN9/8St//0/+hh//+v6kbznr/P/8v5u2DmIAU8ZB+8Q/fqqnX6gnJfv6rMwK/++u9fng46vkQMtUofpxjOHfqx1iffvqkV5tBxfbOepLHz3u1Ly/65tdfmQ5FT3R7tTX1eHvL9XyygBvXzu7p2fmZIDubYlSxajTmuXY//OADZ3t9o4fH3trN3ctBSVopPYcDHsQF9HkATSiKQOs+L2oH7OTDAXv3+trROphL0NyUEVEpjfaHwU6yYAJO1CKOpGI6DT1q0nzC4TLSzfVr7fd77V522o+JupYpPTEbgd5T5rmNT6D/Pe97dQsuoGRX9qYPlWWsCp0SBlVsqBMoxcqB0GR7JutXGkCaP3+yfoSiDffgiT3sOGsmmmDsPSdHI0XhCIUpwbQDqtF5UppWKjJiPji2MzUZjdSg45gr39wGVHF/b7SX+AqaFOjZadQ6UxUki3vKYUkTC/2MphrKDJNcsv4cJYFeaxWrLFd69fNf6bvf/UnDsPMUeoZC4/ii4OxnOnpUmusIinWAWcDQYmRCyrQaG3Cms2RunnUa2GvDAK8qKNpAWNAjhb0Z6tlpovDFuRrGCd8BJBgTklj1BtQU7W2m/TOUfyjIUN0bXx+6YvR67L1QnRxjZwnBYtMhGhgGHZYKRKU6InwyimT2P4xBiOBI9HgAKTvZIZmTFsopeyeNP8PBNG1MWSP/Ejij4s2GqjmtlNat5/Ccd0x6mYyACkCdrdDZngh2r3U+PatcXymBW0yhHIV3zhqXcXEcwboJDrcUwlV8UJxtHKkUZZFp/DkB7QXnC5DxykU2xQ9VWojdWCyfgU7GYY+/0YJcoMRICBo48S6xFtAedI6UhNGipy4wZCjiXeCA6FgbQgGYe9Brx0Xrd8PQyUc/7wjDnQhTqXDvzyeCzyOdQOYxI9ExnJmIV0EKi1QQyK+3s5pEul7P2l6yMYt01Ob2Tqt81LGD2lfo/Tv0kTS/te3vkR58yWrGg5NmEk1whyPyFNgBZdmEOHPYEIvUlLH6MXKeIMMG2FRoncoq0bFvVVaVzyI7rWI4w31hPTG84lwt7rQko2qKMfZHzgtKL4YSJ1DGazMspu7e7yYIDYObY7tXFDVunFZ1OF873le+S54H11vLuA4BDbInw6Jq8955vFCWk7Jxg9AfjlpwdI0mZWmhY3tAPKcsR7NVKY5ADT8qyblHRCQFl1O0zyckFWiZ60YvaPBdzKYqklgHaioQc1O3gxZynlkvNCEU8tRXcK5hDwWDQnbXsUtU1Y3NcdzsQStkGAh9QIX3AnTrFKcxxil83yVRNOxwHtGSBZZDrJVmMiD7VnlUa3/YCzSeRhh9HGi6wQGKXA+4cavBFRq0tHWt1dLM0NBH0rHH0IeaKVM09kFXCD3h1HkIyBgQemDagKaHfYJhj41GqlIn7hvGVXbrPFjSQwxIWuU6dEFzjm6upL7j+btBDqyQA00hxo20ExcDRZYJwwLuI898nEbtI3Tmk3JQT0AGIqnw3mgPRvwjjLRACPlOLLREyonj4X2EuWHtHAW9O9gQrQBLjfqZ7wCKh4QeFoYZarRac/DucAY4jUIYKliuxE86Lmg29dUZmK73Z7G7oU+Htgl1mJ9hyHGC7mx3crK+yZ/lnKDWDBRbtIGsx6BRxZyZSJIvrD3WF1pBYpFCOgJRN7Dx2Huc5+7vBULYaSKOaT4GMzzH9bH1oMENSBWAyonrHftQ61OD00VYZOnOycNGPxPM78yvDaEfwLx8Jg7cvEP8u6gIkVQMA3WC/RikdbA6OB/43SE2JlTTvgaYfY7N47TOrHF01IUbvOBC7M+mya5LP+/3b7eq08hmXA+fH9WsGj0Ni9odJpDEDgYTKtZSGGTghxAadn4zRk/2WLEOnolicMjGHRpQBgd26hn+HdcC+453iv/N8MXXxuAP6RBsQpgo7vcYhi7uU5xtbFO9kE5h1hDyEAzwABDLqnGMRxCJhgbF/xhF/Tdqaoh0uHSMX7ryS1bhF3oqlthGtC7NFREeoGlG0cIH/s0tNCUnyzc1RGsQJE0mFA8TKDa4kIbGFnSEF5ObSOPkiBd45Q7DxnzhgvgxBXZERXCThf4F951fgYU3TRDUVW4EDk6mxJiNDp1nCFz9tPDP0yTRVDJdIFOKMg6nwkC34hvRVFMAXQTMHgnjxsU1WF3ptwtkF+MA87f9cHgHg3DYTTR2zGxSl6zGL8gjxZoVFQ4TDgxUNk0v7DhSUxaOB+jQTjB18WbANhiof/wT3JKCayxW5aayXhpWJk3+HTTZX3I0KeIpgDxNgT4A5YnPDP9hQw/vQKALs4mVTB/Jues7Wz8z9cWMgcOo5HlGsTZk5KU0oIXiItb17daTRlzzoJGBOGTq9epmo7tX1455WdumftZqc631JtLT/qCXU6O7b//On3Xun414jdGsad8qX7/R7tNflZ4JsL9y0bLa1rrelNYkvv/Nf1YyflI7nkVsGHb3/f13jiqAYhgTEj7utFq/siYJilH79GiUiIblCJ2OoqssdOTgHjtTPbt50f75Rc+fPmu7bfRCjl+50be/+FabVaMP973qEtparIcPHxQNvbLNVvnmjeKy0twedP32reK0cmESL502119Zc4H2b+gO2ly/1svLTtNup9ff/krJ8qLd589GTarNW433f1H38J3iq290++1vVNaB7jwPndZXld794te2uafro2j57g/f6Q8/7fRAxMKAzqDSeNpbNA71ho2W4POUYipBs9bYhW7/cjQd6vGZWIy1mqZWf+z0d//4cy2Hzxr61tO7vj+oXM566UNRQoO0un1tpPjpea83b7c6DZHu7z9r/zJfaJCBCQCVCbZf2ZCDtvGB1bdHtafSEzjyG7c3TNlSte2iQydt6lTvb8/6+HBQVF8HO/jdXiOFBGJyEBvc7qbRjTSoeD9A3QQlO2v/tDPNBt2PMx3LXpub13pupZdjp31PeHyifuiUm6YI5bfyunk5oHk8qT2GDMTjaVJ9/VpRGuvw+GBd4EzxwDQdREGJ9lD7B/YvdIixM0nRCK26o1YJ6w/Tq1FX9dl0x9CMEVMRDEeC4VehBO3deHBhhDiejZ58SZ5hTzMHwsBgJ0u0P+xcWPN32F/puDDXuKpWitLg1Dycc63zk3WTDOooQLmayuHrRJasfTARlzOMDKAwkDhpZFo+ceCyNQSnZorKq6bRbgcdmWI0VkewNqhOEpwSbRFvytEsm2qamgc6ljh2o1mjOQ7B0AuapXFQs4LVsrJmjBgHomsS29tweKemT72+W+vTPc04e+2ivKCBGqk7PUwr66A1WaajZrS1WORQZNhIgoafIijTcQjOhjybk5FQ8rJKuxvyQWjtG2JY2Is9Z4WWGEzkKg7YiwU7yEFBEYXwnvOEfE/oaMmVhyIrXPGKTmcy5iLcUaEqk19ae4Da9+FsQldIOgyuwNQD5MJxppkOiWMjxmAD5xbnCmgCnoWguxSL4fCHBYN2HmOKuUMfc1ZvumriOAeHndMQo4U/zzq48CJYHndAytWQG8jZhrU7dQFadWtlPeGGesiZCyrEWRnofxg70Xhfr8kPzPXVrbStoYCCmlUqqk7X61uttqWqvNNux71O9foWhB/TK8yELvFcaLNyTKJANzFT4YwL65eBZu31yZ8T/QSlkntG87H3oIFylkEN9FDOJNCtqX1UXdU23DjZ/RmmBHmtlSliRn0ZcPVEQRRaYrJxD5qwUMHJkfMSTSpHJpEuuKFOGFF1pplvVrVrAIpOEBUGDs8HXKNz1ZgvUcg6f9KKYN8v5A+cwSDBDI+PI2jgQUWG5CUMC9Bnka8KSjCdy8v5HaIdiMSBduuMPD+PQdMUznUGKuhkeXct9aFcv1DzMPWBSWQpj5lTNC3UBlBGaZrQW/K9E+9hDMdBs/F+WM6llgjToFhHWFtxoXk8qKlXwReCxgm3UPauJbWmfpn2bhhptI47UOTaCFw3wD3tdBrwL2VcAOUePWmI9cF4EYXD6AgLUGCGOmFwNVqyF/sdmCeP+O2i7FI3yf0ecAawv6IXgE5saVPZ6Lg/OaotZ2jPD6SVzvx73NqdncrAhncxyKBg8pAdC72bn7PZCwwZMr4xpEOyleYqy0qP+4MRTStnfS2g2cgQoKAjEVi0NOtQ77bHABignTseDUp0wEYGR1I3KZxvlm45cidIA6hBWf9RljulwEkBXCkxblFs9DSmMUoj9ZjWsD9bCwcbZKH9t9Z4tEFaGLhAvTYYwHXBSoA2SXwENTmD0R5vWkppG2UE+j/+KawNa+s4Y0AQA82Z+An2QtNEzQWF5mrdmevnEBkRtOwzERa4sU5hfVgHGNIi/TnW8MG8sGEkfUIAeGz64sWPYYz5u+Fn+QwQVVINWJOX+Dv/fmi33MhiFaI/qJN5BjzzKOQWg2Ya/U1BS7nugITTvHKmgHry3L8g2DkeBZjVATYMIdIIH5iyinSzXeu6KlRipkZMz3TWs/01yNtmwMTfDRmVIeMx3BMQ0+SigWbAzhDZ8jBTX7knARhDdkJPZRqrnYRBHBlKMXALxpw0pqY4W8vPI84V2SVyNrXXBkE+36wX8f4WQLBUUVWvzjQS2Ch/oaGGqw2OPEHz9gWRdODLv8t+vGQPXoxs3ICaWhB0gc6JwzzHFNcQgQGdIjA9w5SmKpvAHSaTiUk9Im9oCNAh+DvOaQrOnz7AeB8uMRpQfSjMeMh8FuhHcBtcfOjyMlGcUXTtDnstI/OUgP6lZW0HQkdw+KpBbNgYoZKQb4cVf2/EjUY4aEd6T5uN0hl3DK6krptsf35xaeKwNgeZIgzdI7EmAQaHPIBhjgdhwPzQCdKAalLcG8n1Taf5C8/EFChzyUNMBwuGopDF7muCnmsBL3+XjZSygReeKTBUhdBQByciPt82UmH6bd46DTr/miKYhh2nMgoGGkZ+js+92BeD/JoiIdNuaNYopHaPj+FFN8pJMRk58xLkuYlPqsndq4I1db0JE1ummmR69fuTqabvvrlyFhOHVwFxIp91ffdW1e1WD9Av0pWnnp7AOwoFc5TMZhhxUWjY7Ywe3L1+p2TeqyoTo124CDartWICmkEnCbTH4KR90vHpwRb6eVnr+TCa4lHmWHqHwQTugCAFOc0uk6jTWSvg1AOmNEcdoEeczvrxu+9VrbfavfSq7r7WzXWlutno4XDU29c3tl7+9Je/OIKC4OXN7a36aOV8perqVoJShZX3cK+y2VqfpOHBh/vq5q2eHl7U5LFuv7rxRrh/eFC/u9fUndxEFOtC2fa9lmylOofuWmlzc6dmjbU078FoGtbu8aj/+v/+SboACA0AACAASURBVP/6/UOg5hEePmKwAb21VQkSY1Mk1k+sKtpbx4IeBfoDgdgfPjx7gofpAmvxN7/5yhvyPD6pKWsXNVV51sMz+Vpn/0w3jzZSwnmZz+OgJaj68LLT8bl3MxxllZ52vfp2UNOUWq+Z1OVu0kGTWO/oMaMo6KRpAHeHk50wmxVrCHSqVl6lLvS642CtSbCKj3U4HNWgvfFQhuFF53Uw7oklyXVkDTIIiWNdXV+pnTMd2sHDp+N+MFWJA26Tx1qVkZ2rX8g+Zs46DupMlyK5ijxK+xUHWiBIXZoqJ9aDQiNd2W2WDR5bbadfxbk2WaRVPLhJva2gRzKdxOKdqTENolRgGJGAuLA9zjaZYO921jB7EWHuNBp4MHAomEKY6UygOM0NVDen9tjDzkhc0MsRpzIqB0FMRh8YZMnlSRiA2RU6bkwHY2hQlmsN09GNnql6J1CmEN00nZhgo1mh2Ug8OcdkBrc+EAvMAXC2daA5h9CAdgO3RfbQMMwsGZjVFP+xNZHO/WpPzhJdoNWzEzPwAwnG+Va57H8iohHqv1H52fvQH0K9o9CmRgBxd8PJuUF0QorG/Ky+x804OMJiIHLAMAd6WoysoNEwHtxgYo0vqIvooaH/ovOD3rgMIW4lSUMusffsXHOyUZmyX/WaRs4BrNMXVZyFuCHyLkz3iolBIAR9YvDJXszaZvDJvQt1oxX7y+CCFyTAucQLRT2OSSESYLxoF+3gCgWOoZAN5bCMLzT1o9p+8vCO9wA6mrWt6HvOUgf9FmQPbec4Wedopg+Fy0VKYj0R+3AEIyNQuUJBFpzcOUM4b4qkVpMQybKoLqX16qxtnevtWzJ5Nw6Fr1eRqmal7dXKSHSWRqbO16tar66g4SfW4/VzrzIqlSQEpwdzOIxSuFZyC2m2aa6IScHBcX/sNYG6VxuVgqYeYsiQMDBctnbPmao4SIZMVEdtUKTHiX566PTV3caD2rYblaEng71EFAKat3FSvwSNrOuli2OjZTzW4RK903gQwzDa7pSUcETG8PxEdA0u9aCls3r0jQzvMBZkvREzhHFWliuPEtOK52GnhiGSYzLQfqE9Zm882Kg9Kyujz3a190gZfWjmZhZGAkmczurmOVIsMxix5wJRE4HCOM407UFLHGQ50ObQNe/MFgp6UGoeaMA29g+5nzQ13MM80dCFaCulteM/sOC1ltoZmDRvDDrC0MjgdQZokKrtWNOL6YxtnzlyiAxp7hfIEKY9DJw9qDeJlH2LM846CMs2Jut+YaJYnOtBBkcA8hwGNgx2HJtCVmwS6ib2Nwb5RuEZKMAC4fkRW2Q6M2st04Fm1DQsIjhoTk9q57Mqa9IzUzSpBSeabVhbWQjCYKjO/kisAog0E02EUrBW7Hp9icxDQ0zzQd6ljXAYkqQX4CWpQrY4+xjPkfXMQ6eBsUumwwztl0BN7OaGewvV0CaL2E5lRpXKU6cCyQinBtdLM8I5hmwLQ5550g4AzO/sRes3L46L4EyBwklDSxIBDfMFSzIN1BEUVLrsrzTa/uUMcSMH1Ad0i1YZFA9ghe9J3RgAJScROAqIc8MCfTdt7Hs0oJwFbuD8A9TKdpoKxp/hkAv3pKCZPJvCDmrkwSyVMsNCc35DIsNCr8HfsyMc+0nscynI5pZg4mYZ5uz33c25m9VgbmhszI6wwWSG1Y9Ewe8MvwPmaQHqTm0Ogs6Tp9GblJTsZ7k21dmoHu9BmiOFGbU7oJcmC/KSuOBhTrhnRhipT+0Ye4ndAo0085Dc7UA1ByEwoEZ/Qr/BSZ/nZjOYpRJaAu8NAPXWmnLtjmrhbOW+80xgmFL2MU0O2nPrIusaBDIsLg7vL8Hxl7sSZI9/++dCO7hoHv99tuCXv2JnJnOC2f+yv7mw+stSDNiYJ/wuPvpLcT4emcwgjMeaGjv4UJj4YZqSSSNG7gyFkIV55uBaEOrm7RIHwAsJr75H12VigotNDsUYFMaurJkbzXDQ4QoF5QE6SlgUBJLTMLwc0bcFR1c7WfrQDNMNv5DO0AHWh9qDe2nQDdrZ6XKohCcaOl8/iEvochChhsmQ6ah2PArTjvBPeLJssMGSOCwKT1qhsAJLL4vvTZi+A4+z4IxrGl0NDodhOkLxQFPoaaMHPqnnYEHojk6t1uPDkw01AoIcRPBhfbK5shkRcBscW7nObVMqKzPfp6VlMw80WhxrWbTopmpnjp51syUfimeeaWpuAoV22DkMecAKnSiIZtabu1c6d4PS/KzXX7/W3S/+QclmrXsoki+dm8HV6soBvXTSpo05NHU2rXN1/crI5HWFPrK4TFgXrdaNMjR1p5PuXm81k2U3nPT8dLSOLy8y0xqJiCiSVlVSudmleUHHVxeV7vvFDnLXTWHKDYgEmt6sqvXw+ZOutq/0+3/5ra6//oU3tasVjpYhduW2wgGRgURYUFjNcxg1Za6yaTxswaHw9Hiv8hqzhVzz8d4GGN5Mm0bbu3dq4l7t/sURERmH1PhkR9Di9k6Ls8peqy7Our7b6uqm0nDY6eUj4eijips3+vg86b/83//NxRWUv7Jk+n3WASR4Oem6Sn1vQApbuxLOur3GJbG0UYddNk8nO6P1LvhjvX9T2t67fbm3dm7VVLq+bmxiMM+tG8in3ZNRBKbHDHCItWBwAl27x7Xd1IzGhcnHv350IcE/m7JQtcnDIepbFwx06jpSd5QbO2JPinRQXjWObdlc8+wih/U+70BvziqgMVNj9H3IbCNiADc5Gqg4tXvl/nDwRtuUK+cvtgvatVnPh16ffnpRut4oBrKNI23LSUOS6fByUp4nKqyzyNQmGDec/d6gl3bW5Kl388xncf/6NNeRRm7sPf3GLERLpzRb20xjFS+6zUZtkvCOz2SZBRmOGqIvcA1FU29GB7pmLEsuRiUR9BVE74uWgcIiMppLcXBi2JQ1pjgTAYH+hsbRVEBrHS6TzsvQCKqLqbpB/RJy4iZ0TZMqWBU0hex31gFzdiR2xeNqGBeCqqA7zEpCvEHEKc5ADtHckdEI+gMVDcbT4GeBjo79q7zoxMnrxGSl77m/J11do5kmmiA4yWWCNh20N0G3H+inNtmxXAJ4CnkC9wvqDoySQGGFYk/BztCJvR9JBYc9ZnKOduDAJX4EGnAUdOn2hyP/cWl9lqHXNwpAEDQaF4yY+PaWYIQ9FIOdK1DPGM0turizA80rBGzJyq7C5+Vo5J3PJKbHRbSLn86FNSXmAFoKwsbwZKbos1LfLJSY/Wo4hMw96N1QhbPaZkDcEzudu7CCFRU5zw+aeFasLg0njWdAbCiqKAxDkWy+iYt+Z3riSOvmwr7vLmCsIOEKp8WmMJzFvg/QvZPFWZVXq1Sbq0KZWr2/ye3EyzG+XgdEebVO/RyqZu37TgP593/33q7GX1zbyejTstI47n2mY5NvurON+kCQuM6z9aM8e+iioALNeqvp+Kwk5xyDJklkSKglrD8mw25Bzy0N50TX20rtMOsPfz3q119t3TS15CNC84pS9aejzYpgaHQ2XW480Az3DoS1URR1wUcBFJlyAc1cvzeLKDWLCdMMHjgOlxSDZN21HiQX2SrE6kTkvRU2ncuSKx3bnXL0lOnoz7RbfFSYuk8dU5FQGFemtEL9nqbOe14J6mOWuTmjAXUx1zkwl8iPZV3g/tz1+3CmUsOZVRVqwmXB9KO3hjXE/qCNjRS70PcITePCsCu4Wtp8k79DlQGCObQuOu3IwF5wGm2yFWo+3MHPsEyDwR+jLGDlJbNbrmNrWOc1Jk+pkuFoOjoPDMSfCRPB59C5LbE7Y4gEFTeyPhuH1wVUUqCaDN1AzDMdeu716MEo5il8CxA6aLiuV03zQ7uJcSLNCc0e32/RCeorNMjzpNaNecxuYgMumtFh6SUo55dBkonRF8tc6j4C5mEyMbj5AkSMDEqmsxKo/T0MLNgmMF7I70u0d044umXWJ3uUW/wQn8G1Yg7o4VxnTe+UU0fMXhdEyYR1yjVFSkZy1BnQhQYoUCHJ8SXKxe4cdlkWsQ2AHTAzoHVSo1gnGZhp1gpSJxr5ArQISC4of6j1QdYxpqF5pjnGWTQ0uUibQJXdDFJiW+zJ86f+DFpGmtDo3JslFhxOg8cIiCZrl9qSRpmfsVaVa7m4utqAx5mNgWlHLZtAA2YNUDdjQNQ09s6IcFi62LzYTzVoLwI7z0aTwP0wMzgz+gv1NQAvPvvMkgnDkRD6EKJC3CMxoOXPL10254UfRhIiQxbWJ3Re6nwcqutElYdURKm1jmIKR3MYdNKiGtRhgIQsDgT+1Gu0rwkM+jBUWxj80+wFPZ5rX+fI228GompInoDZ4vvKPXQjHjIjF7OYqIFg33ja7OaSQVBgqoj715yZvIXYwXATfBEIR/2HF+2LQz9pkpz18Teqa8gP/Ddq6pemkiaP6S8IUWjSOTAoOgKNh6K4oNhgKk8wL0Y7DsXkhkYaeahMioxyhGBodhgOtMDP9u7sB8ZUBncxa0+c+SP1xzbQZc9A6wj/ay8sNkfiIJwDc6Gf0miZ8gcqwu+75KRQ4IWYjGA6w42PIw5mpo4cuDRmFJ+9g2J5WJ58cJeiNOh+xhAwzpSfSViw479kK7JgLzolLw5PrINAnymNCxLbC8fmiXMNOB/anZJG1o1haMjDNIX/HbSsFMV2RyT3xZOsSx4XRdVlcuNsJkW6e32rn/3svf75n/+rug6qKygriziglbzca6zWzycd+pMdGRHNh2eGjgjMJbw3PmyyYHiE1qUh9ytP9fquUBIFw4Ls+o0nIHUU6fF51NXtWstwULkf9OZrBOW5bt9c66u/+7X61deaoLe0e708Purxfqer7dbasX73aC1Wc3Wtw/6TkvGodbPR9u5KRVkqq9fOGXMO1zxqe13p/vGg21Wqm3xQl230w4dFU7/Xurm2FvHz42fdVWc7tFJE7KdKX/381tSm49NBT4+P3vg2myud45UjRSjwhhm6KYcYdKewuMti1vFcqT9Xevdure36te5/+r0KJXiUqjv1WheNm6XN+qzk6lrjjqky95aDoFdTBrrM9ftvVawTdY8Y3AQX03G3Ux13Goj72Lz2dDApZqOtdzdX1sPRiD4980x7xavX+uf/7zt93vWmSIC2ff3NG0/Dfvjj74xYnqBqdi/aPZGnyPs3K4vQYVIwRv7eREDggjj1sz49HPTq9o36+UX9cVBe8N5O2tR3SvKgk65zKNTkMQYher/77DBqjOS79qyirvHq1pBwuGT6+P2jp8Osm+nw4uHCzasr9Tg056mGTlqV0n6c1e5mF9UgDhjE0MxTnDPtvX84alXXnjpjFEHDxCb4+HTUOB3VFBvve1Btje5DUZsp3qF9dj4JcI19et7p8fmkvF6rUKsxWSuHIje02h8TMx+KuVe/pKrSSdNw1uMBWf1Z1YqJLQfX4uYPyteQRHqBBnPc2cKfsGvoPmPWGEW7TWbdUhqcx+CmylQdI6VKjhnosYFPMVmAwri4qDN9DAOQBDShU4ozXx8pKVMj+aDCkzAroDCEqkQIPJmCXPvOw5I+C9P8lc0LAvsDM6QUzRR0HTtwBnoWERRLXNv5NT13LpbOOSgVKEJwvoUJAl3RGipcBEeGNWRVHTXhUJuHIoOGislVVoIGgQIEg6QGc5rTYFt2kLql4CyBEn3Wse29xvMzJQjIa6IYVgn7ls861uJR6bnQGG1CIZZT5Js3plVVWi+FyUeTzz5bsNSnEKXwGE40sakRQbL0QJtjCvu+M00WhD5NS2vQsNc/z6Vm3kNP3cOwFPO1lEaynBXljZvdaaZBDnTH9Zs33jMmuJIUc93OjUCXrIxMFxkancHPggKOJhqEBJONARQIUmgam4aN0UkyEi2Dlj6EUQd9PO9OmFzjjAitEZfUaQ+y3ofge5JKQcadI0n8QBg2hgFsbPdAN4gcvsiCMNixQyfDWsxyKCgsp1VxHtUwnGTIqcl63KqItMonywnWZarrK5rnteNa0pzcTKQu0LNjU70wvOmnVL94U6nC6AYUnsEJlDjfZ85pUCQYAyflceo9yXloU6R1vdJpPLr5wZQpOrdGkvZLab01AyAQCBBhGjsaHrJOuxlXYAzM5Ozbz7tEf/fLVx7kWV9K4P0cmUHTtjSQrcpo1sMRaiP7UKy0bFy01hjKuTYIaB/uqA9Pnx2BgR7Smmp8RbLGA4DT2KrBfpymiPWUQ6GDwklTy7peGUFPLEUhMic4Nu+Pg4210B2uN53muTb6ADOAuoeBz3xslVaF+u6skneRaj3l1Qpu5MeRDOYrm4wtS+sGj/7NjSRZ3TEuroG6mkZQd6lpgvkGQx1TuEEKs8pnEJ4ADJ1hGYD+9zbI4TuDlA7ev5sVOnd6H+KzBp3TWssp0dCT7TroBJpHOXXc6wAin1PbYKOOE+ZJ05Q5T6+sMeEJSCBnxgF2fsr1JBp74h9A1AEH2LvC4B9GWX9oVSMTaUqNe/SFwauhKgvtZ2olUE2GtJPrRdhhDFWWjOI6tvmSLdnIi7RJDI+udzPAHog0AUj/2bq83I6qNESgxrhoTnnYi2O6ZqRQDI0YdllfTJNIOH3YQ9Co8flHx9vJ+0vr+KQ0IHzErJxgbGXK61rt7sXoOE7UaUajz8WlARjwoDDksAdT/9h758LwjPVsFhmmLDhLA56E2AdQWbP/YAMZvAvOvY6Kg0kBOpeGLGI3cLBOcOg3OhW0iAmNfEzmMzMCHK5h7ECxxZwnuLC67mQYB4oGYm0/EHwQLiCI7byhp4bPdl0OQonsisGMWX+m3wQKKtdiVh7XEFsugQENjSraQphr+F3QXAW8PgAwuG0HxgYDhcC6tIkM5wx1CQwNs/WCM68z2alBkAtcanU4uPQM/F1cOzmDHCtMre86PDi42xQIF2bOhpR1gvlcpLKuVCnS4/Fk7wCbIvmeRDY34n9DqXaqBvTepgmu9ZhVXUAoR6UwWKD0gWV6omkNzquYIgYkljoC0zf2VYYSweEdEIi+g2vkncZkDoAo+OyEJPqorCub4hKD8W9U1QuN0qCXx2d/wyCNLTqnMPxRMNMJ2sgvbqz/volkUvgFDTPkfSJrDM0Ag/AAu/OSMNHmGphoc6NoNpm0B/veQCkJhxUP+tKwxnDZOShxFyS8Ghc4umgoDiAlwOuBqtTzcl6mKX5xRRAsIleotBhsXDJSHGES8nsstgW5I36C6zK/6ay6XrnJ6kyvDTxjphl238T8I5DEAnUIap7tSsON5wWjQEH7GBYuU4VAErBO8WKuE6y6GfBSxIdg2H/fqIepYDjA/YxYyp54BNSQw9+BIc4bhZIaNCr2tuK+u8mkqcX1NvMhcP/pcxgaXOgtzo+8TFGgYkCTCh6s3NNAQYHSyyQl0HNo6OHzk52YqcGdk+dbnnVdoY+MrEuk2V9vV55IgYTdvH6l8fii6/ik1Xalmzd3ev/Lbxy2HpD0Wd//8JOUX+l6Q6DxweglulkofpgrEZfA9Pn9N9+YLrZktR3PMBAh0HsZmSQ+a7NeKWonLcMHrd7/Wk9HppV7B5NX+VpnqK8JiCSarZNOx5O2d2tl199q7o96+O4P6vdH38tq81rTObhUHvpO3bFzAHr38uwCnek+9tpzttV6U1sflJz2LjTPycqxIEzRoBvd3lHoQr+W+qedkQ1iuJKs8WdtmkKb240+/PBbdW1s2u2q2ej++x+MIGze/ULb1UpRfNDX31wpT1f68fd/0PbVraLmnUXoD5/2+l//939SfX1jMwXu//X11jl2u5cPun3zXg/3ZON1NrdJi7UOx1b9/t6bCQcvBXND+Deh3nEQjH9+2dl5r6g2/m4JRhm4HS7QwiLn5Y3H3s1pkp1Uxmc97hZVN+9MIR/HZ804UbL3KdPYTdo/t0ZGY4rPMtPr25UR496ughQA9zqXm6BpmU+O/2AdnUD7qkzr9Vp//anVdHr0Zpc0jaLuqF0/65xuzPEH+X057jQ7lyEcBOSJ0pBSDOB4uDuiH5r1/W505twmPqjXSi9dovPLQR1RBlmpmgZgoijpfJB+nNDrRHqDi+o4q8NFcgsNUjq0Bxs28D0pxq05nM9q0TieO62jSE2Kc9vZjnagoaxJjHhOE89lqyoLhkKONzCCOXrqSPPMfsUUsudAImQ9gSURJAkZ+W6gNd5f2X/JBKMZgRJFk4lS7TKQ8n4EZT6sa64D5JJiIs1qU/5AItCiPB0vsQqXuKmnF6iTaPvwrKBoCgcd5hBXNytH1BAZUoPQMhfHJZcogHH0/WK95Gkn6rC2X1RsisCoYL90VTOZllalsVar3NNzECA+zeHPTNnpdtBplyDhPB9ipFKtNmUIG6elo1g8PV+aZAx4MAprNFBBjTujWXYYdaPFfkyuGIULcSK5BwCRhqBxxYztVFhvXKPxv9DesoJ9k9gNhm+FB27ECr9+916f7p+19HujmtDMiQzqz1fWFFIWMYVGcwV6ySHfASlZp4N7ZxkcBs+F3UNprJahU/nFRt8OiDgsYoIGH23WETSTqByo0yeQSRCK4BUQyHax2iXTwU7voTGk2adBIqSbQQOaxhPr3Fl1X/LBoP0vqpNEGyI20llbUMcGZ91JVTzr+matstooSw+63a5MVc2zyehh1WyV4myblvrwadRhnPWbnzFg6IzwkZ/JYDWNidqKVJWVmlVlaQoI0roBNWK4zfWBWB3M2qm5b5d8jechGPmtayjGKyl6cgHIrcGU6XksVGeDCCahyP/wMqpcb3QdP3t/YUg8jrOqbaF2vzezokRXmBd6eZnVLo3mKNe6wqgIE5vBdLGSpsVNP3r5RzcpRNJMY6Tx3KkotgFloT4AKnRxhaslDW+pdmRUsKjDUGZiENL4zCn0bMMXitrDkRgMaokg9E2WznXMaWFwMWp/CPdY85MbR/5xgxR1iso7JSnXTnwMtUni5pY6xuf+CadqRhi4qx5MBTRSb4IEFHgatE5JsrVmivprxN0UGqgwhoIuh3sjlToRDzSiFKWFKZ8go7AolnOjPWzD8dnNCsXx0o3a4yydVI5KKVeltdAUORNmYDY3WYXwdlEPzM4ndmQbOb6H0a7C3H8yJxl4T44yA+2CRQTSgrkXpkCVVuWilmw+BnsdqBOMi6ATY68eoddnlQc9DO2oTWnQJuj+aM4YqDsfcFFBXAzrKC01YOjDlkKjljUBwXRU26Txkj9uhtoloJ61T/MIrdwpf3TABUU8zINJnanri6I8c7RDeQmy572gzrWZGOs3L3TuDiGw3lFCAVVk3eK8yvAHPS0ovxtCdKLs+RfTR2eZW0KG/g5te2B4xNSCDGyo0ahDacyobd2c4csRzLjcmHioBz02ZFS67eR7gbxHpaKODEd0g9SbxGYEGM/aO9xsz1Cow2c4vN4IMQOK3iito+y8b8NURK7DfeFUWlSjEe5njeRlUjM7mYChJgMgyBohJosWg8Y99pA7GJBhJmUaKFFq0LxHTK6CNMzpE26mA3WVtcf5a+kY3xkoPlARQ29kemlweXYco81JGFpzz31TgxMuZ7ddeTIPTdebXM8vg/d5Bv281zb6tBneaDTaRn6g50RWWfZ2oZyyd8MG5Oe+xAwy4KASmIeQP8+ZeKEK4wpO2XYkCgqYg57DBp0MDtFiX/ou9xqAgCCQq/rMzWlbNqBgDxxiSELR8jdPHTcl/9ZIuo+8uLKEOI+QTRjcXEOGCU0gCxcUEnMWC1zp/B3rEbJFjIyRw0TG3kBeTa6C4sq821ktXC3nkgW6DC+jtSWe4gatYFXHpqghlobaiVCV3wf6Z70gkxGEykbkcJELLko8jMDlD5zrgCpDd2LjCM0LDagzdZzraG/HMDlysGlAAIPhRJhfOPvG2XVWqwQUlEbN7lEgh1BKw7+3qxNFnPMvA3oZXs6QiRniNmj4oIBR1AZan/+9Jx6hyTRzwjqfQEFzpivXCx3CwvZAXbKdunWUYXpgOBuHRYoPYgE4ES6NKxsAm62JuxckkhcVegPTG+hmjg9xsCzNKe8YE9QwQcGopkoSNTkU4rNWiJriQqubjUpsUlnMUCSr6m+aitu7VO9+9vda373W9s2VF/qHP/9Onz7em27y9be/VFyykZ107jsN3XjJehyVnUNT9fZnr7V0e8XlWmdiYJpCq9sb9Uf0eEfdbEJOE2YL0WoTJqwMAeIyuHEdPuv9Vz9TsV27wT+0hIo/KipX+vjpUcPjzpvnfDqoXm9s6a9irQ7KDDEsaO76zm6cr67Xai2+LrTdbBSfO9vlQ5XFat5ZRmz+K5AnKGVQ6cgqwzksM8IFbW27aVSVvXVmp8NBP/zwQbdvv9WrV7f64bvf6ZyUajZXZuvd3jV6/epO9abSn/7bf1NapPrqm3/UjriKftTjD3/Sp8Okx13r9/Trn3/j9/DDh0962T0rPmNsYDtLa0KXcae5Per58UmrbaW8mFRltZGl281a19dX+t0f/+z4Cii2DEEoTHCnFflTziHDcTBSd5pV5aCtK7WHo07JlZHdud+Z2or27NC2nkK3x5NedjAL0LSuw+cw1F2giBKnM2tKctXNSvunJ708tyo2134vzffnsBuZ4OPsSmxLrjMOfSPTXTbaQKOnASLbLD7RGFHg19qPwXwKjJS1tj/OOoLcjFJVEC+Ehowp/1n35EVGZ20SqUlHAiAUZRvdM/nXWbfrcADvjyFgrEOvczjItwdDHZrLBJe72dERVJEcXuQ53fEaLMHWu4wza7MRQmbLyWgkhT1ay3WVayD4Hpo+7qRZpLyGrn7Rhl2y2yLQhxN6CPaAsKd6SMV+4QFTZtQjy4MmZDj0Hngl9YaqzgcuyFJEJtxcWNeL1g29OQHgFJocgKA4+zYMkRy6PJ884V/yWsKAIyGqAquWoClTUimejj7ATScHxbFhAU0aE2ZiM6CfhlwrUDbooWgHMVIBXYEuOUErzMm6CxobM6zS2AU8hGiCngAAIABJREFUGlcPO3EHZGpM4XdOaf0cbxKpNdKwXl9paEdrr0C/oGAzhc3TUePS+Gy0KRqNO8gjDr3E67C/kh0G0wQrdU/9sTvHVXtQkWDuFFAxhqZ1DS280PP+wY1ufAZRflGZEycDPY3BCJFUyDHIzsNRmfeVyToDZPIocQkN0ou0xAgrOHOEAWaYKDPxx+DEU/tl0gEuq7MAzxqHkOtHUcX5RDQHaAADX973KWvU45h5OnpazRnIWc6DiLpeTO3s/s1/QMfQt89QbDNnLG6rWaui11WVq057rW/wHS51fdUoLwj6oBlC8gKtsPF7TxzUv37f6vrVrX7+NtPLC9T3xkPPZe5VG9HG+TKx/IXwecyxNus6mP6xTihs0qDH5J2FygrKh0MqLAAm6RScMCIoxBh4oqFkGIBhFAU+9QLjiO8/dXpzg34SbeHJbuwMGMnjPc6xeqQbHhSDdOU+b9GaJ7zv07MbBEw0XG9UGzMuiCSAxTSfaI55VDiiIrmhomjUEmNT06xilDPaq4EBy0uLwyJ5tJjTJeoPn63DJfIKnXYa01geVDalGw6anp7mi+IbIy9M544PmmeM43hhKbBH51OiG3QeNY7NRPI4Ai83ohvNrXoQxzgLBnbWxJK9zdCqNioZ0rzJ5AZF7LRMNJo0HmilMQoDHUbPO6jMarUnYjFwcE2tY13Fe3Wmk8EwOWiOApsAFkw/x9rtRo3UK3a5n6Rh76GNisaxJdR7GGKx5ruk1Gn3oq5Fi01OZgA30PwyIDddkKgSmghKnhzGG8MlqW6gYvM7QB3JtSWiiZiP2u+Laaiu2cjczJ0BzXnTRmVA0HENxX0UB132NwbtcerMSOQPE7E/ngFBGT1pyDeO0ilYYzT8JA6AQkPtxCXaFOPMA0b2fvsZWKOGUc5sPZ/heeiFSKLw0UAjmeXenxmS0ZgGTwsiITjIoOrzs1mIHmLEWleul1y920E0eFkYHLlkKOboQWENWoM4OVvQ9xPqJs7ODAMZME29tdL8x/RlGFnUiGYxIEHLQsN4MUSyM7jlmxx8gBscSKGEdogXHh+2SOdaLppKW9CG+t8/jOeAs9vDfXC7Ri65JXChcWXwZl2l1/KomJ7EbBVMwvi+wd3UEi8YKQhDYDA4VzEYVtlBuyCSy5twuDem3QY5j4dYUKe5PvSDPleJ5AA9D/2UScswSIwEgiRSb/CdT467YpjIcN+D0HTRmfxk3uG68p5+dmJDcNnlnUGaADPRpqKm2mLCh2dCiAyxgu6y/xvp5XeCuNI/mBUZzoec/QBTPFhoDGNh02HqdZGsmb7uv8/ZZ8GqohpleZz5pTer3rmFwWbdNs7uUEKXEmzuQ3PDgwqapP/xH//5hfbKouWgZPNnI+WQ4r+2vJ1wBWOnp2EK4dZ+ueHiN3UIoG13zqOjUaQJsjidxoP/uPM+q6Txw+ieg43D9kRQPHS1xYdAEA/zyIIQ2Pzfy8TAzdqlmeNQhEqDsY31MBaGh+aK+2u/IuR96EKYFIdYUi8MXhJnGtEgBzlteMEunXpoqq0y92dZmOvoCy45uJ+BJtgu2EheQEsN4SdBrwlKCjwVkMmQ10IBYgE4C+FLkCtXZskmiCnveBAC+7W92P/6+0MxvgwK6CuDjTsNMsXKJVDXzWrgjgfkOTjWcg2gfQF2h+5B4YkVfxDfZgu5hTgJRrrb4GIYe7KRVivTmeqYIGhMSJjq5kZIttdb3XzzXtVmY3oLjUP/eNBf/vR7PTx3SjY3DjUvm0q3N1dGJR8+Pqh/etJ6k6m52mjd1Kaptoe9suxa7e5Rd683ymhSCVDFwIZMHhxioS5QrJ06ldlZabW1McXUHfRm2+g53urT/aOaJtF1GWnfS7/953/R3e1dWKDji1FC0LBsQ87hpPx0QKnhaJDjfq8qHqwlzNa32q5LVaApQ68yj3SgSYkylXmh3NmCuP1lWq2unVfG4jz2Jz3dE3ze6KrBUfCo4cgU+4Oubr5RvWr08PmzD1C0DOuy1uaqMcprOjQUycNOm7sbjVNllPnhw1/V7lp9eHnSvo30j//pH205///8X7/Vrj3o3VdvbNAE6vH8stfYvWgCeX3Ye61cgaIdO/3sl++tX3L5Mg16ub8PuVARqMKgoroK1CKMqTwxZ4M/Wl+5WjUuGrsTUy3oSATkgszM6ocQXo6I3A565PEVi27evFdx3jlvq01Wpu8atVqv/XcYMkRJparO1XZHnU/Q+Wwli8emh1TscTRw2WnWfrezNo/mkrgOZhoYjeAs+9SO6p6PTvPa1InRkM2m0NjP+v6nvZsGnnGfpno5Qj9M9J5YmgxFIfT1WB/6WMdONsOhId+DkOLCim5wHJRjNpDiYImbHi+71UKa0JDYvTJSY60BpNLIVFbyxIqp04psRQ91cJRjSfaqSqI6YlO6CR1HVwWVusoYaOGOiTssHNpF/VKF4Zi3MCiAxPIkSnHM9rwIVCvV2LW+BxFRAkHY4efGWTCc18EFlv+eaCJToVekecXYo+uh77JfQ72kccfts1BjkzNCt2n+grYGehtGCrh32uGNQpX9hIkuLqcM/iis2Ivn4UJnw1YeLXEo0DD0YB2hp+unXlUehyxgKEfW97PX4CYXaP5o12nGQCahXM4LeacXjU0MMhDiV7gv50scANoqnFoZFBNZZBbGKVBwcTy0PRE6sNXKe7X186KB6dTkjVoyFhOiRZgeMK2HGVzYtZj7nhcYgLBXdeG7cibE7PvBGIL1MS0g2iBFGHPE4ZlDXU0rZwqjOR362Q0lESLo/fnsAc3sNBtnd/TGBT3qIuxv+RMQXLRBwUTBhaKT6mJ1DsamfqVxp67JNHe8v0yyA7WMMwaU8SqV6lWuFftmcVJTjGqKRE2VqmlySyGKfFbd4M6ImyLPZfKe7EJumvXdp0Vff3WnMn3RfF57mMK9PUVnrYpKVYH+DdP2jQ4H6M4hE5Cyu58K66PN+gEJuVBUsVRhOMD7jAMhbs/WTNpk4uy8TkeU2ScwaKIxKPrx04te31xpW8PmmV2MQheDDdPNkdfy0HZqyQZNoBxS4GIeVKhrX/weYZaBGVgwZwkukXxX655N3YTGO3gQA8UVWigDODcxQ+f9I00GZxMuKpWWNIW52vZoWQ5r/OiYHs70yLmY04AxGYMP8pn5LPTHoDrURrNpzxS6rFcqKpBNajdqwdHxJ43P+PN8tJZxhJ5LTJcNTYJ1IFUN/86AkQfwFLzo97j/g4dFDOBB7tiDgv4daVGqdiQ2KZj4MHSkwIqQYLBHjr3aATYAMBDN3egBAPtDnjZ6IR7FhlgM70vFaaKO/cpOOaOlAEnfa0dkkuNjRu+dNMbEcOHm4PC4i26PhhjmG6ZVqSOP0HIyYJDzl4d+1IDu+cybw7AAo5NgpkI8Eh/VE/YeRaqXzhFOUMFNlFiQJpQq7KZ70p7cR+4Z0R5Tr4l16wD31sU5I0jeyVNOYy7lDDhthMXcnmF0YIWFOIaQbeg4CrJ+aVRg1k2tI+dshppVgdLJvgTi6dxdGMyzBtxsPYyJdYYmBH3Wwd+hXrZTf3AV896ITKlDw0v8EKwWmIsdyFhgDgIEoiFN0dd7SAtdEk+T4FXiepPPvWjw2InQfKLndvNEreqhYjDmCQAWUUWXXoQccvuEBEMv3IlDm3uhrboxCa7ADLbwyTCayXTHcSjUwKCAISrEewTfEW2m72X43j4DDSpQJwegK4ZZCNIOiMK+jEyL70hvAeDE60TD56Y4rHGovl8M6oKxJQ/xpOgC7JgaWq9c58ewoBj0oLdFa2kkknPpFJo1qLEMUtmfATAKho7sOZd8ZhsqBepwXMB+mrwG0Lv6ProRoga+5M/TG/FVS9gaUjqcdBOftE4Ylqc6cG+Y0/hec44zacEgjXsUqK8806gqCtZBaLwviKKdkdxpBn3jlwYy+BZd/u6lgfwfaJWm+ATtBZspXTGblxFJNCEWvscaerJVgiGMUawLSshGwxcHsaDxxHreXx7kj3Bom80w6WKSwM/GNh9xy2ZHMihVITiX32NbZl4K//9cPZOE4CRLI8tBCaUKp1QWC86CBIuzkfg2YfZhqzC+NFQbnJXYgNmo+OxgaWy6ifWiTPFCCOoZ+uxFH+pXnIYLSbYb9ZATSWONtbSnIhYlo2MK1NczcFR4KKFBow444YAWHpxRzL/FrAQRrw2MoEzy8tvwgIM1IIQWErPkmYpcmt9glxWprFJ1TJ/M6b5EtdhIA6Qi5O6E3tMuD5frD1mfnjU4H5MFSvMI04JtYFGex1qvIlOqXt/Upmze1sFIqUUXgbvgEunV67W+/cU35syjuYIivHt60vH+k57bk/Zjpn3b2pwFM4n3b18pKxr9/nd/9H37+mc3arLIVuGEf6NP+PZX/5N2T5+UeSMbTC398OE7vX11a/fXerXSOWk0HjDwkZaisFZvmHOtcmm/yOHVFLyrZtDL0077z52ystHn+0dT1DbQcAnpra90PD56so09OvcDd1yqruePP+kYVbpeFbppSrX9qDpP1Z2ZrSWmyL25ipRev3M+FkZR0Yjurzb15o9//sFak/b+e92umIjy9kCpe2XN23G3U97cqh0mrfNY73/+CzvaRTOOfmc9f36xa+fb9780ZfL50w9Gg377rz9ofX2nn/3qtTPt/vzHRz0/fdTtTaOr6xsdBjb9Wd//5YOOzx/VHkftnltt1qAH0rc/f2fd0LDfKSkTxzxgToHGDKdQB8LTEoH0XAKjzbn3QCcUcbjX1WSg4rxXN7aPBoHESOH+47PStHBW47oudP31rxUte6XTTkt9o47G2Q0XrzCOyYseHnmWaG1Pag8H1asbvZCfhnazwUnzrM97rLYZxFDo1o5Red71LkIw18Hxca5q/fVTq3Ts9eqWuCEoijiaTvrx4+iJOc6Gz3mpp09Pdj17s81N8YTmcVp6/TTW2rVnbcSAgufNFBXjHppDaHgU/Zk69kOmxH1rB09oQEy0bVbU45KJEyBrb9IqT1SeR92lyADQtoV7ywQZHYhNCM6ERtMQh0kin2VjstNBWR07m5DBjV3NQSc433FDNqoxaVuv1e12wXQlhjmQ2bSItQwtx+ZHUaIxnrXyZQXDCzs2R0ynO7/HxyORN+iYaNxRLuFISxTCFIKibU8O+hQyp1AymuWxRA7VZvKfMoGfJhWgJwTOm2pFcxQOTQTx9g1gsFevgoWoNTCnYFrDsIvIpBODOKoptKP8KQfOWh26y6WX5zU2xgY1Anphr8QBGKQ0FMKYlSzFWuf2JVwPzP2k0XEajS5kUS805VDfcG7FsIsBCNrChciheqXhREYdkSWYGIGYtapKXCo5KzBdWTmnsesCRR5HQhfRA0Y6o6NbBhBvih7HPfAMiVWZlVW4fU52t4R6l8SVtaTzJVJpPEFFDHnJlH7jmfCTWIwI2EPJaaN8y501l/m8Jv/xCK3exlEUlDQBNCln2/jPXe/BCycETn9b6O2rUmVx1rZctC4ma97f3Ca63gSDtbJeKz+PqhpcNRuV5Y1RM6b76KqH8az7Q6Jv3zbav9yraN4or3kfBpWrSvEA+o4GNZyLvG+mFyJRYL8hAqhKlNjEJZyhSFW4n9Q17J3UJN0AowENP/cP5hPHAiwPtLnQLClUC90fzlqXZ91tK/U4StNwogUscMoOlHqcQUFzaBhoFicGGNWdun5nN2hor2WZmNIHGsRnM/xlsMpAgoaC7+Hm1kdsbgdo3iUtvRk7oN3op0/nKw8/kO5YDrT0Akcnq7btod3Pqqpax/YY3EajRFfNyq6gGDPRSwxofYlKG1sXpWRvj1NYU2aZeS3g1gulkpiG2g1V2z4b9WfJIVcAkfMezFrOiAii+OU5IFGanTfq9w06KpE4ael3G/dd9jMaWvGejgfte9gpsMdCI4fzKShejGYLdgKNd8kAh6FJr45cX2JqYCOdMC0jjiI4YnMTWdtQ34cpE15dMDNggsDeRS7lKAnYHVheMdykeL/InWheYTw4GnDsbbBHrYgBD406Qw5r0BmWp4WqptLDy7MZcCV5oin1WqZTe7QbOk6rRsgc1XVwE2IZGHpSI7uXoYIpx8GYZ0YDi0cGNWOW24gKxNLVJvsopnNJ7AgeD1P+FoMXKe4PpgbzO8jyTaE6WtIUzksiGBhM4shqxOp8yUNfrb0uGApZWGBzoFC7B9QJwzfqYoAgUEhQX+l0AXGYBNKYO2KGZhYkFiSARg5GGnnw+IIQhWIS3ay0O6l1SQyAwu8JNFBqJ5Mgg7XL5RrYQy4aSEdKkJkcIkPiMazt82YVKKAXqj/3MHgQYCaceUDrYRigjmPqkHuwJ14aTC4LrXXI4wnoJn/mDKjEmZ2O9uC+YQhEXc1zYdB4RqNsmowHMdTnHsLgGQPqS+MPegiCj9MtbD5LACclHLgAGK6u+V7UkkFXaZ+Uv/USwfRo2a6UdMEEzE2rh4DBYRdjHjGEXCZNDFhg2V2MRs84joN4Wo0XqN7nqlYyzvoP0U4rTdrNZ306F+ojfCb4/ND0eQDFmWMACY13pKgq19wuUxgDdTXo6JhSGXe60FPDaC480IDlBTqrxaVuOMNLZqtiGw9RsDFhJOssDxMFZ5XxpScXPLbf9scldin0IeDpQ5hqcqqTL8PNqRzCChWECRiOfGwEAWLG7hpoGXqlndWgDdq8I9K2jvUypXo6jjbaMOBIMKuDji80XRuPAnOH6YcNJ05D2KRd5AQtprWDuChiiZ1AmwCVZTMJOlC/zIaWg9Xul3tHk+z762iLYH5B8+xWwNqCMEEx7A7ayMbM/28ThJDxxeY2UFj4RQqGOEaZ/I6HRtBFmZ8H9zHA+kE4HUxxaMCZqvD2MOH0WYFhSIqFPRSaUJB4suiJSaC7ml4A5E9zg5FPxgbC9RMBgatiiCnhH+odoiCuWWjprKQOi+FnX71SlUd604BAQM3srStp3tzq3devVIA6gkxOmfpup7E/qKi2jk54bmcdHz7r5qrWy/6gdVN58/784V7N9rXef/Na9fCTufu83I8vvX71H/9eyxiMXeoyU502+pf/+l/09Tev9O7dezfhUB6ZjDLJpQnYrmM3Q0t2Z91Ull3prz/+LiDdeaXXb7/W9z9+UPv0V506itBYzfVVID5MlaboqLh9sTD78/OTrtfXSuKVfvuXD/p6G+u6KvXp+V5rdJgYcCSVtreNmi2Uokzdy9FTcBqwdz//tdqXj/rp4aiTSj1/93u93/B8j0pOmXbaaH33lZ4//WiNRpbXzkn66uffWuOVzFjUS8fnUT/++KC3v3yrh88PGp5b9XOlP33/nd68vdE//uaNbl9d6/sHAmcxYMHVMnNTwnv7T//nv+j4dO/i4vPT0c3cP/z9O2VVqv3LwZErOR34vOjp+Vm9p3lhslk362DV3R4Uj60GMsEohKHaEJ+wqjS2gxs8a56hVqAltrPxSV276Hk3Kj7xXdB3RtpcQWEr1O0eXHAwdYYOxh7wlz9/0jltVK8rPX3+Sdu7t2Y1HHc4ZkKTn9TBF/oST4ShBgW77f8yPex3/l0xdOVn+oZRt694d2at81KPh1GPj6Bz6CFzvYyJHo+Tp4Y3K6mAYnJoNWaZXtpET8Os22LRqq70jLGMhzPQKzMbePEf6FnQx9jLQGiJTAhoW+pzCDMctDr8eVSmKqdIN8Wk6zJxtiGHF5br0J2gKztLEBrhhiKm9gFPvZLOOBsjkiefjiDwyUOH1XYbdDQTVri9zT7CHp1qThPHLHlPnUFac01DiE+YIqi0Yf/pFrS82O23Kio0r8Gg4aVLHckCauFiXWhKoXxxNiRG/dvDJ9O3TwlOlkyYJ5WYTfStru4aI1VPj53OWa7XGw7PRe2AGRc0ypOOFG05YfFnjaATXaSrCkdEInkG0/06S/XI/sPEYgzZwxGB7+z1g6p0ozP0W5sfTOrHF2XVRkWK416itn/23tartpkFQ5+sgPmB7uZgqmHdlKaWjf1ey1LZYXVEN8yEOt0rzV65YCSSgIiAGJrrkvocsrM1zn526kRfPlrLCtLBgIEzgsbTEgtrIyn47VVoC/rxFOn6/Ws7j+8e9y6U07jUCLpDmLQRJlYAxiKDDScOvHflykjWcehoF7QCoZV0YFibl5r6QQfOOIzlykLj4eTmhUYnhtXRceYNqkEeKwZpXNlZV5X01dWkr16tVWTcx2dttmi6b4w2kn9GUUL2bVKGAhj6GXKH7346WH/z62+3arteeIsig0mXUXUT2RwPxINYFcWY9ODoC8I6wETWekPuNE0btOQQEwZawjpg4Muaq6tMx8NOGecZ+jfuJea1y9EDl6hEK8j2HukPP6BnrfRqi6buyWdzZff8Sj1oUorGas0d9b5SJoXa4ago2Vq6AZX+cDyGgTN6doFaBZ0J+9f59KI4re0vQENnLwcakLTW0+7RzsdpzAAIRLHVHEGjJhSeSAP+Ha0QaEl+cTCNfJZTC2Amw4GMMdepu3ez04NWx9uL4RBmRaPSeFLXkQNKZjGNLU7c5I+OdmvHkZiBCfs0wzO8Q6EVkgFNCWXrkZmYp72yhhiUQmeGF2Orrj2qyGvXDgAVx+cnRXFtF9o0I3OWrMJSw1IrnnZ2FPWgZSzEE2QYgDv4ZKOzQu3uyQNvBAZQ9pFFsGYPLRIc9nj8PM462i0V+h57KZo2oiegZpcqzmT1LZrTXJhvQqskxgCQYLuKdH9AHwjSxNuSmd2xkBNO4U1rxZbMAOVElmuqdZ5ot+/UA5gwMCJMHgoh6BExLgw4o7MGaP6HF7Pt+piRDfdvMGXVKNoEw4DJ1KypKJVTJzIkZEjN36BpNWobDG+QBxzOiU4YWiUhhoX80+Tl6DWMVnJJKtXn0QRjW6sQbg/91OUhew2unuTURoqugk+D3ahN9UWjKyXrbXDjP7y4dsfN2m4aZ3wt0hBRcomxoyEr5kmDTTYC3ZQ3JmsYNyaaWaTuJcwrtnmecywtkeOXUGeGOBV+FjaPy1iGjh6qBeMhJyBQ99PYWoZyUkwEoJMVoKUz7ITpdsknnhh0sOUGWdcZzaajiUI9bFotDAQ2Ize3wVOEJg4QJoKiSx7nFOkEyglay5oAiEIqh+aS3+vBB8Mn7jMfPVqP6czWHKbhpHNeGFWEwuvM0IuBqSnbwWA1yC1oBKGF2COAs4r9C2Mf3N0R1I7KJuQjwU0Xl2jnPrrZD26zvK8MQryh8QSoFcjHpSczE4qsR8CUWbfzUe/SxWc1xlWH5awPbsQD1RaQymGMDCX9/BcorKsz2T1u3C7dtt3XrPH70hzaXvPCVQ2QqHGoy5990T8G9CqIRYMhRW5uNRMPihJWHgY6YYqC2UHgKzPh8RTmkh/oy2CqAd3KrnfB5hbnT0Jg6bppxlZofeB1I1JG84ghCfk0wMTQ2zTp3W1jMfyByQpHLk+I5okbaftgJlBYnaNNCZkqvHThIZKnwhQhiHeZvNC8QmNJsIm3jm8IuhjQRxvl0IwH05wvjfUXVM+TBhBAKFpQJJgwce8vYSxQzi6fdGnimFQGbaZthP/W4Ae6nafbFudeJjZuWr88RyeluYm0VvSCDpvaCnWgboLDkvP4uLc4MYVmNIR5W9HpSZtR4i/aSzp+U5ERdAfqEBsvM0fQJxZiEU26u8pVs5mTtZTnevNq6wL+OqfYQAewWM/25u9/rXKz9rSqPzyp//TgQUN1e63bb/6Dng9PLrC65ydNh0+BtpJhXX4fXOrytd6+eauretDu44ONWKCB/OLXP7OZztgvqutcOu3003d/0fX1W33186+0Px59AIL0pnFvg4FTu9PNVxsN0RtFZAvma+1fnvX54dkGNWhzj8dOu8fv1B4WHeaVvv3ZxtEfIxaE56Od9Pb70TECVbPR077Xx4+fdbWpdHO1tVtslV85WqBYVXr11WvFDl/GMIN7sNMdRkJvyaqcbGbzhz/8qGx5VBMnqm+2SudInx8+q9x+ZaSo2z/r5tWN2mOrN3fvdHeTaQbRWq/18DTo6afvdM5z/XS/M/306u5GH/76UTfrQv/5P/1aV+uNvnsZ3NR2Q2RX2Cbu9NOP/6p0zvX4stfzy7OL93WWqikXFavGltxXCQgUbniVnu6fddh1SsrazsQVwvOJAPdRZQ7iXxgxxc4euvjmaqvnHU1TrAUNNoVqnmhdpKquVjocd2rbRON+bxcyrPdxP+1bXA5BIDB9oenAJERuYD/fn7S9vrJ+DF0oerfnl4PaQ6+IPai88sYMAlqv12oHqIGDTrsHF6BQNp72J/VHqMUnrdaZ1uWo+vqVnl4+a9i1SnP0ZqkeH0+6T2sPSK4aXKVnbdOTdmOiz7ugs/v5daU+j/WyB72gEZh0nDKbw4AiHoiGgAqH/hAdnn0moCIF18wiGm2bPSSND8ZsSt2k3UVQe6C3UrSGTKqsLtUPs6pzb7OjtGF4A10taAsJ7EgwLiAPzUHAUCmDJm9VUEGDdrVKSwzpkxD1Mc92pWYubDTRukt0shQDe+uh2TdPS2Z3RpwBbfOdQYWptXQENoewaFBRGnzyEilnTEGORmfFuRjkd7HXTOiyIueAwmwYjr0n6df12RPsiYw3YlKqwrRC/s7cT4rL4P6MSRDNItrDbQEdEbYHjpyEnG1Na4uSXqeuD0YEymz0RGGSpCtP+JsK06dMh4GYAor0wc6jZ2IEElgyqQ6Hxfm2uGNyDlEAsrciqwBloNiLs1zR6ehnzVCg4RZPs1q0XkRMpVsl07MjVhK0OQvarGCYRjRSlc86nBbtB7SpiIC5M4EWCJcWFOqEw3jVOJs2cQF+tu4M3cw05WoxHoJaxjmMXo/JNCH3EbR5rhsEGIpZbKMYm6NRtMOaYZgQlS6OC7IFjVyATGVKipXKpQ15wHWqIqM4OertVa7Xr7dKkCukOLCetL7eKClilVlsh+MqW/kdBHUuksbuyjgY//7Hg88XIwpKAAAgAElEQVSPn329CcV92rhJZYHTDJ7Oo3K0pmRMOjOycHRIN/O8Z22v3xl967sno81l1mjXHnV981Zjv3O9YTQa66NlsBO1mTV5qqtmo3HsvE7t4BoX+u9/elC1jvX6qjAFED3uyQMVnFMTRdD5ilztEZQM7RG61EVfv32jtn/UMmdeQ9CM+b8gUl7yaCRnohRo9hpFZ6ujlZRbnc+90R9TJWEvTOQMEjWBuzED8k51gcknk/rMshoGPszRupGaBW+DoIXr1anoF2UYSYkGktemtHP4eNpbhgGy3BNTwuAvJh4BSt5a3RETNKjkMOgmtS3Dv8xa/aJZOR8T3d8XeREFLnyIaWFdXaz+ocYSs4GpjqnpGJYQmQV6Ta4etV+p45Qri9GtE7EUhiboN9FxUTRD7hwnnlntKKbpPHqguK5A8kb1Q9BuogM79CBOgaHBmqS25BktDKrQEJ+o0g9mvPQTgxqQVN4ldshZTwPgBQM9OELUyzBH4sCksfv1ZBMcKK0wzjBgmuJK+2nQCgooUSLU0P1kDXkHEw79O/srFEQ0kwzrYRwVqU0BL+o75/Q6QzWvLhm7ULfRVxKNM/lZsz5d0y+LkzDHFOpvuE/EaL3SSbsvjDO0qlOiAWYN9dopgAPkO7rC/1tNGQmCoIeDjnmE6oSUC3bW2k1LBJ167j0ApEbD8ZSBb4YDOXuLPTPQBKKlZP/5/8l6rydJ0iy774Tr8JApS7Tu3Z1ZECAAM77gheRfzzc+0AxYgNiRPd0ls1KEcu3htN/5ogYw45it7Ux3ZVaE+yfuvUdhbhYQzjhfBKdUA20h6sP/DD8SmiA+jXNWuS8wbwsO7lMO3dROXkaJocQyHGcYZg4GXiXUqe1RQjtvFhDa4RDsAR2dGiBoAC8OtPZSCVIz3icIuvWRA8xIWphgvGmUmMslSc2s6xj8uaOGtQFibTguxPTZdJPik9wc4qRmpsbC4kFX7kaaRt89R2LfDRpN6jLryGnKHCVki1OjlOhMrWukebNREPdD5yEr+wjgiX0dzReqnp8DC4C1A5MAaRjvgx7rfzI4VVd5DXWc3wbaGCZA1YUvFuseOVme69j1+rJv1fLzwdbcshm7sXrWgiGVEcj5xCH+P5qH0AB+zTr8SlH1mftVB8nL5gu4ubq4sF6cRkOGS8jE4uVkCyBUKBhhuky8RXALCw+ebpdm0NROigzsfs3j4MLDnpxigz+TqGtqu5pZNzP2IkYri2M1LYdqEPviREdAOo1fNpvpm3Wu512lo2ki4WXwuVqoKHwWc9qD9o8LNBj0BESVkwDoH8MJ1F7BKGe0UDlHBO8JfO8cI7v88dsu5j+Bq3dBZUFcQU4vGYzQFK1ZtKsR05NgGRxo2iHgF1G4DWmCQPGiKw2NrfM6By7Q3N8pmBuhxwwaIu8H850vGqlLY2oagknQHHIUesGmmabYOtMLfZVFRROMS+5lUuCpUQr9jqYLIQwFyYVH7rgPO76GAmQ767RZJVotOaDPmi9LR5rkGrXJR92sU9MkitdvtMWBNaiP1H78rNPje0XzlTbffGs9ZLZc6cvzUd3+SV9++03YElfVQd++fe2wYgrKOaYF01n7pyfv582r13rz+o2kg2YjbfSgolxrVjD17zWfF3YVfPr1NxXxTG++udIc84zdkxLszNevnfPGxsaQicu866oLpbLWUDfmmZPtdL+60qHaaQZdqRt0891P6g6P2t7eaX/OdXrZ6fHd35QXcwazKiNC6FnjUrS81fJ6oQxr7nMwakmnSeXytdZrTHVG7Z4+6/DloGJ2MA1otrzV5tWNkvpgBKmPVoqGF03k0vHdXv1eCRmXTx+0uPtWL6daKZPMfKH/+udftasGvf7hZ3388x91u5nrf/tP/4vpiR+/HPXw4UH1kGi+vvFU7Zc//jdlSaWqmbR/PGleDlrOcc/d+xnOy4XuN2ggO1V9rOenk81RyuVcJwxYskJjvfMUMU1ZjwtTUtkr1jx0kTqKcqIaprMWq6Wn8GhrQeFAxnGhY/psSkwYg6hrd0rPqYoV7zFRXfFOaERmOu57lZsrD1sWixDh0uyO2j0e9Jm8tGzrg5fzZ1FGqkbiHGKl7Ue/ZyZvUMVCkY4hkLTOKNhK7es65I8xLhkGHca13tFsx52+uYvVHbGIRzM209MR//1O19lZ3RxUIlGD9ruugvFGCqU77HWQI2zs+d5oQih8bPJEBA75iCASpocOOnFmnqXbeaTyjElR5LgLshHtRge9LQbNidV66EUOIxmkgToD+sYAAtSF4gY2AIXAeonIEslosONHt0jjU2ADy+fy9LEwqjmkialYoAXQNjkvKD6JvcG0gQwza5gJNp9wuw5OPZPRLwaPiaemtFB5ilssAvhwcdscx3Eq6JBm1tPxQzx3LkTQEib2uIaOTOlpIB2S1dvwiLxayBEY0zRu5njG0Gs5B/rL/UG8Usis8/nbj1pkyA5wEsWAiIzcs41maJihHUKDHHHSbPoQDzIrQvQV9EiyDnEAtGEGejXOc4ZCuepoVF6ht0ELzDSbQUqk+tR6wMo0fzZDRjFT34RG12XrjJyaL24ccIStbeQQWDvOY+y64Gg4zdRMcPQiDXs0Z7E6Bg51MHXDYIu7wY0A32mWmYnDfQsuDzUKkx30lJbaQD8jM49mIE68/njHlV35WDSwA0JRAuUfwG9dpv6ct6uz1lmnsphpebXQYrPwekK7jGMq+YhTBBOoVVEuVCyuAiX6zNlSGtF8/9zo7S2RUSCRBF4v3fwyySc3lFqAoYpNddpd0EFlFDdl0O7aK4OhNbEgMH1qVV1mEzT0u3GLQQveAWRHVqr2B5v0oIPGDsLgoJsfaopYf3530nwxaJtHzgJmIIsxC8Yq0blSuQAJzayTM5JsndSkK+jbQ6VTg1ke+kqa9tYDa5uocNY7FxQTJSLIMBbkDS0cm+R8Nxx+Z0SQRUbJGFS3Le++8f0KYuhIjnCieRB8PC/dXLFPnMvX1F4rScF6pd4JOc4MUeyczh3HOGfE8RgEJLW75SwudDxWHtbQVKKx9XqnMnc0DAYcuKfChMLgNwzHaagppPk5BhUEoTOAouFGi04t2Hac4cgCGnVD7IZxjNcqQOhHqILB3AVtcFPnqkYYTo0HZIcTNdbge+rUQZMGwQtRiFF81qEerPFmHMeZwTmQphTag07tTIX1dvLv9BCL88umOWRj0pAn1irzTguiq6CDQpfGnNGu/iEjj8bECB86YaQ4WaGeNXphmeCsSu2Id6A1qQ5/Z4iICcvSjRKoMxzwFxxgzd7DMCjo6L82Nhmu16xx1kPYyV470NhZS0Rfoatz9qzdtDMtU5rUs+uMzazXLwfpGFOHs30DSRKwwvIrN5ARIgojuTDkAEZoXDBa8vDsAsqF3MfAIDINk/ddzB2jAwgDIBKM2UJ2uU0CzbxDmhpMMJnU2bSQz+8z2dBjYFMYDQzmMY46BFmERmXHWs7dEMVBvQt4YVQZHxDWJXvL2ZEh1gNfB3QaZCGioSBCJETs0ZvwnoPkw0w7x5EE4NFxXnxmGIq+SPwtgiTtEtsHNQgEM1D4LjI/O+nyvVjL5EWGfHLr4HHG/TtTkmoXs01pVnIGZcE9mwEwvifOa+dOAjMOOfM03DTOE3rec23mJAMN9hmoqz1sDl80pevLM2eg4ZCZ4E7sYpN9wNCXTHDkCcYjQy9x0epbzga7IE7UcL/wGeiSMeIxoBTiPzxUubAjZ1lRTiGkPpjksHi+UlnDY71Ytrox/OpK+zU0839CIi85LRx4UE8dNk/mH5lQoFWmuAZ7Wf47NAk+KIUJQa9sLposw8ua1NSN3RqZ+gT6DjTQi3PgxQkIKgfxDRQbNJg0OVB8uAygpC6yTN/frvWRAvII3B4cjii2MAAw35qMIy+ukHkV7G4C4kazRRFBccIlYCAYdJOHymK0FoXJS9BZMiGiQLOW0O6yIacSXWfwvQnfw66sNJC8FItbL82kDXlCI+oQ7MARDpNjLkcaTU9VmEadHb9hhtvFLCiI4AN3205ll5we6A2mCXEgwF2PQBguwldTXcKmDM5zgVkA9c8aVX/PKRzCaAe4AM0NZ8NgEMITI7MvvAum0asMKsXMWhVcnhbbdaC2jpNu5mGaCbXk/h9/78gFdlPfNKo/PkLw0fzmtZY3V1rZpr3RCaOSqdNvf/2gU0VDWhhlwkWQ8GMU+DgoHl5e3LQvrzd2zVvOU80RW8ed4hzkKfa6YwMls8FW7De3d34vq3mgTtZJqcX6Wk8fftOsB20qFBdQTgmwr/Xp484i8vttqgptUgvNBX4/nPzJSNzq+s76U7QV2Go/fvyoj+8fdH2/0tXmrRbZSUVM1AjW9fxucljDGnYsTXmjTdwZQXn8/Kh8udXxw99Ia1OySJVuXqsgPqR5DnQP6EOHD2HvZDjtnXU+fNJyHmt5fauqrRTnpf7zH56cKfTNt9/p8d0v+v4fvtU//u57dXWvv/3tnQ5Pe7s+vv7he9XHnRuvtq9MZerQEs5aNbtWWVzpzesra7luVmS6bfX5806fn5iyk18HHaoyOhwT+g4dZqIRWniqvedf0RdAWXeUztn6WAcPk5tFRcAZwl5LyYm8Vt3HOh4qX/RZWqk7nu2621CAxpPqfWVN1fNTZYrYZrtUSUh5dFaDCcOh15cXxO/onhEC9f78L6fWQw6QEsyzKAYKNAFkrTHxp+iY9dquc+2O0gmYktiBeNRDNdfTrtJ6Gemb1aRTl3jKSEHyiGvgMDOaAhLioiVisod5EHl+QQ8Cgm8dD5oVNDVMmGFTMDnHldnhW4n1kT3TYfRaZ6y8Iy2js+bnUWvryc/KsECPQk4cMSrNmbM0GGB5MMWTtk4IHR1F5uWs6HAJxagGZHeuczZXewp0+YRjjwKUCzcrdc7X6k/Y3+PwF4wRmNxSnDERtu7VuZs0zdDgubgCQgotDlTF9uwYsTBYw2Z+xIgnmBgwQacwcwPWHbVc0fyFIOSOwnDCIRbzj05FAXowOus1jXujkLP50vpDNHBmUMxakdjGOY8DJCwSqJMYPKHfm806zX3hhWBqaP581rrms4VsXg/Oe4yGoAXnOqFppNC28QZrlwEWx3jIMj5PjQtunjv0OaiOFDy+fzOKA6iksB7Ifks9nMKJsOsKZYvczo6c7xnRFTRRxFQOUAInJTRaFJ647o7QlaeQCVcUimocICebY0Djc278JeLFCnzWE7RcArwHUO9Ag20odrnTZoliMqFHJuFB18i5yzulWGE9oLniO5ZqfM5vt3NtV5le5QdtFjT4vVabpfJyoWyBsdGoedSoKOYhRznulCVoAjeBqgmCBjaWzbT7/KBfPk/6+Yet0UnQsSB1Qi/ENB7DoBALAsXXgw2G1C5D0MZ1HhbjKo/fAqhNQsyGByYY95AFzV5b+o4raNabvVkINDGbvHY26DlaWgbTtZV+eb/X6/utFgkaTMzJQhwEZ0aShgYcJ1S0gtQCRDKB0PTdqDTDTI47ml2YqelezLxoyRoF9UwKzfpnJSAjrigTM0DyiCgg6JfQzTEWYj+tPGTsu9p7lefB3QzVL4lLDcNOU19pPy491OAsAWXKMdc5Y2oCwlYGx/l0YRMwht+Y9FwMDkw9x0/V2M45coQTkRyzCcbIjSqicYOdoE8VagJQNIbWGBg5vgsjPZCYHgolDe8pxCsxwMcOjH3cUM+g4+OsDk2I0rki9IUYFFJ3Vb0aZ9rBEAnO9jAlaBTJNuzGsP9cHF9yJhnkHCs5Q9RZfNSX/Ew3IcvWWDNsirQoZmqJMRhT66z5ZOT9hhETBj9AFIPKi8ypgboKlZEB/Cw8I7RwGKGRqYoMQZyB0Uy5mR52mQwZiZZjQFEPGavUXSCYNmehS5pNep4tVNj4hiEdTLbQAIKQFrPBBmj8Ppp721Y4cmJQg4kK5485kCERoB7IEmTPzVzrLNXqqZo8TGQgabDdMVW2Q/T96+i3M3RTXM9To6tuHKgjh06Zz0C0hEH/Hox2ACAG00hhFfYNmsnAnLgcdEqQrAUqX5ATRoNyG2KCQJJNDuIb6ksPLgy9gYiFJp0zh/oxICgghEH7PeQrs1x0boPJD4M7O5RfzD3p+xgwep9RXsK6Yd2GPF270nI6m7oyBsouMSD0N5h82kzNxNGgRe9bPwenNqT4uOCAe0EtbfxDkwabElV5aMBh4ji6j5od2q8barjkUACCBM29Fu+VIj40HBcjQu4I3Mo5q2kUkfEFd9ww/7gYW/L9eb5F6TvaAwbWTj9qTPNLZiR/N0hqHlBSMqMZuOCM63VKEz5XcnHPN3obBO8ByaTXQhOPyzF9VgIYGO46Dwrm5XqiKXKjYIOO4IQanETDQRGsiS46x/ApQzbI5QMHTdHFkjUINdwkUdQj0GZIxsYLWYEgZtjBYgkd8oTca9PhY9nOC4ELbgdUJndf7XnDtGsgu4YJCIfLpTtnUkI+FfoSft4OVDilOUYEugaXD5NARuxMbJqQ8wJayWSNh+rvzN8FzYHGKByIlzYrLB4aQZYgtFd35xjVBLQiTCdCMwf6Z/63w3gDnZWJqBszXJZstR4erbexoz8CCmmBJhvY1scctMHByoflV/dblyYhOsXW32wIbKOdyRWaS29KnoubRpo9DnToaHyvoL/kAzPtWJTEuDRGKcLQgHqKQ4t+lBxPiiouSjYROismNCEjhwOatwpas4wiu9WlRWQtBcVHsdloAZIYj74gvrsnXuPF2sHrN/c2L8Fh78v7j9o91Lr//kbf/f5/tb4Qx80v7z9plkUWqv/rf/mjdl8OWt290ma7NqW0Ph3VHl+03FwHTnaSKC8Sm+Sss5lmOPlCB+IyjTrNtq+14LBgQ0xnbdUombFZC61WmXT7vQuCw69/9hR68+qtdpgXtTgFZ3p4eNauanS/pHgJB7gP3emsbLHUqpSS1Z3R7+bwUS8vFP2D/vu//lE//MPvPS2/ndcugJqeQztXVsaa33xjgxouo67aOU9tqB718dd3Wr/6Ts+fP2lKVspLqDix1s5Pk+oandNc/eGdnne1VuTPeeq21yrC0Zg/T1se6w+/DeqEFmlpJGx7t9b3bzb68tLrD//vX3U6HnR3s9btqyuHPvdjqr/+6Y+6WqV6/fpaf3n3QfsvJzeQGMOQa7gsOQg5nNAZz/T5/Qctc4xFMhd+7Mb2wDRr1Op6o/ZU6cPD0T/HIcs/Zx1h4797fFFRZnr17dbmMX3NBJNMq0ynbtDppfb+HXp+fq7np6MNXJbbG53rR+2rmR6faodrv3p7r9W20FQ/qebznQv1VesGGSQXvV87YeBwMm1tnqOfoBAqlDHVm41qmrP2NEbdSfevN+pOrQ5VpyhhX4UQ5A8PvdL5TOtyZkQes4exj3RoOjVk7hmdR7PEUAs8VHqI54pPe8XkWQGD4bDWQUbinECah917qunUed0ad+UiM81mVIuGgkiFsdMynnSTWFBmhI4hCMORwsMlKPCZKXe0M0BuFOYu2mmYcZQ4E7tAYRooPwyFoAXaHAc5P5NR2ows09XdvR4enzSYysgEHMt5DAI6jZorQcNJzIqRkUnnHFQIYgxoDhqlUQWRF/RlF+oP77lpwpkXjZULf+7e5zo07h5QTb0KGrGoFFlVZIedp6Pl79znPCLuGXRinBsYZ9ETEieSZSAfaw/reoph4htctCYqcS0dJ80d+cDZQUNKLAbUQejclZJ4VN/Cvojc7PqegBJFLiJ3GjWup7thhk10THx+MlLLYCstr1ShO3NwPTp0kPTRoc7onYixgO6G4Uivhc4TRQEFCRp7hpHocyfVBINTQE4g0Y0GF9CwRM4CfKexNe2UgZsKB95fUsDtTImmjndCJiRmMQ6jTmbajZMadLecZdzPXDLogLlH/GCJZhislaFUImYgncW6Tntty1GvtrE2Je66tVarxAHYRAiRp5pBc+9rLWads3gZIkIjnhdhWOcIr6zwmqeMf35+1G/Pc/18x3edKdvchgIsKjzQiRIMaELeK0NZ7nWct+MomIvwz2CluDRhGJ1C4+K+q22GRKPFMxtpSEHPoEpOJ+2OtASJzy3o09WQ+wzg9//pb0+OYLpacV7RmFPn7Yxgoskbesxhcjd3vF+YQdDVDicyaHtdb3gvdUCL2lrxHF14aSqo643hMZhBgTA5Kuyscp7blC3PoRjTHIK+3Vk+0ZK1mZVKp0e1daN5TFbkqKZ6thPoEC28zqkZmql0gHk6AymDLst9g4HY3No4BjhEbjizmirszBqApUURyf2OORrO1zujqv2I1h3mVa98vjTlsbpk6PJneQ40BQx2owgabqgLyOkMBoYz13DQFqEn0zS7mEczSbPmaA8apczmNTAh+PcY9xBxxFqCgYQzJ6733B3nlDzPWLPhoKEPenIovMABGCJhVnaqACtAfAOqswrSUJumUS8kKXcChlmgvblq3gdxRLOAOIL8M843jRQUEZdpumNnIGFEA02mVYN7JjUmNVKPZIpsv1EDtHAGonaiJXOSyKjUmZAYgg0wRYyMg7xxOoQcRuf3MVK3VOir0yoDY/YpDWcZzKfcdoFqofOLNPBd8aXAzmiGNCD8DqQO8Wqpoek0VLX7FUppGoOxWCqDbaDeTRK5ljPuJCOKF0NFYk+g3hOZF8cqaKycJwrTAd5uaIwTYjyiuRFO00+pY5FuwXizjjQgc1O+cp4jJmHUoqwXvombouAfaQYFyPIZBgrNDUwLABj+PIgme4o0AOv9QcsxeBntQ4ErfH/aB3TRhjxBnsUdag1ijomVT7eAKvP5C5B59M5QTC90VgAuO7JiUnOxFjHjkXOGvUOzy7cNJofW0ueFmZDoYmyAliJ1CfIMojW8to04hj4rReqT0zfN/TlYf8hshuLK91JcHwMt2O7SWDZAecURulcCnz3MOYOW3zH0sHpCjRqisjJnQlIzOJszDj4xvDfnepKp6Xzy4E7snEqDY/QXIeLGjMgLKGV6Lz1ykc1DhCaTtIvbDpAmfHZPPWyuE4Swf58uXMxizJ/25ONr3EfQ0NEIgb4leWHtByvVVrTwoZlEsUnGEEgf8y946kN4QQjmHQlBiGo3WNNoeiZ0LrjLpoKG7BMWA40V1CUoHoHyzGcOKB6aHgekQu/ikIEGdxGkexIPHSVhvEyGJJNsgr4pjjhEabou0xE30qB6TAHCrnODBzXDUwYH+F3iSQJFIMZ91gLYgOoGIToM+9AMuomMI0+f3WTbFoliPGRChroxxIQw4ePfMT1302gUNLiuQqswIm97bZ4Hk1AOURptbOtpNAO660iOCASntOaRR/T69Ws1baVTdfCFhNkEjSRNuu3TTTFmCk6VwhABkT8bkUaVg8XVi0pQmXOrZFFou55ruVho6I7qolh3969suDG0R726heLS6/f/4T9oNjtpHpGBd9Bf/9tvemoT/cO/+2fdXOO2SiRBbf3g+mbtzMfH3x6cH4WX/P3rO2tTMY2oD502dxstilhXy0K5MxmgSdfO5KughU+DNssbzTDvILoDusv+Rdtor9v7t+qrRy2XpU7pjfb1qOHpg/KrWw2LN2o4hNpWb25LvRxbtf1Z/fFBN7e3weCkjzWmW63uVzYKIjvn9fpWn96/VzOmenl4r3e//KK7Nz9qvpy0znBZuzMNqq/Oymcv+sd/9x9189O3Oj5W/ruyda7q8YO+vPukOMO97UXxCr3k4CiMfMGFxPQs1f40qN7/pg6qD26IV4k2xULd4Z3GZtTqZquPu53eHzPl5WsjQ8+Pn/XN96/0+uZaT8+t3v3lV1NRt9tSq4xsVb7HWh//8p/19i7XanOjpx1Bws4DMJoEmn+9udcf3v2mm+tb6+J+ef9FGnBQvVYyQ/9YqyGSo+51dVc4cuO3h1rlMtfV9a11NDSZmIFAq1lstvrm52/D+uorIwQ2i2FS+7A39dKo1SzXiCHJce/MzyLq9O79ix5fJp16abNJ9ebVxtq5xyccTkfd3tzo/YcHTe3BDSDrwtPJWabyam4DGoqIAZQSzTWa1K5WfSTaZa0o6fR4DFmvmFbUSlXtBq1WvebQdZvBgcVDR2ZbZ/othTF6ggELeyIdoJsgq0CUTyQDZ6gvkUElemUmpDETWvLRalP03ETaCKtXAbXoYjgAurqFxg+qPmLwb9jNl1pJYdKid5iMkC3KzNNLcgP5/0RlVDX6817XWyIHGA4RM9MqN20FWlitdGAYBJo5qFhu1Bwb9dZRzpTQkGVLHTmeRmIcQrC3SW5QPNH527wsmO2gpeuIFlkQFzKIu84OoDF0L1A3kMqzEjSpNPIZsSdnzbNSfX0ybI3zLyhPWSY6HIlmyFUuKXTxHK+du0jjyKCMMRuU2IjLGwOSvnWDiqaMy38e4ZibmY2Sc7Fz7kaJp/Va3qrD8OIcmj+GQFMGDZIJbqv+HLInx4m1tXBhHvKOabrRrwb6lza3yvYvokdmyFRA73MaEoolTFxiG4rhFphBZ2ItRFCrUx2fn3W9ikwnwrXznCzU7U+ahkjHHrYKGkucQCmWoHKzBmbq+Lu89pIg76DZZWDLYAnjj8vgkcFpS0NN3iB3RJ4btSygPSKPwHAiym2UxVA2BzWIoMal+vYq0e0GPXTs+JTtQjY2Qge8WsfKVrf+feztlbt8BsJnrbDERO/d7p07irxgURaKo1JPu70+Pc/0wxtiKColyzsPOvKMQQ/o6l4TOaUF9wMZknMV+dy6SEcG9G3Ily4itcdc7RnmCiYy0N96u8ZC7xyipYrVwk07zB5ihEAyrf8bMcMpHTvCXmG49uVxr++/3RgROVY0hYVZOw2oOVpKfBdYS2TwgXAl4ENSdSSc/qy2OWiWLB0/A2rZnCjy12Z3HA+fVMYLF+ToQDGi4itkNghhjUCll+Iy1qkrdWhSXc8bh9ZDlWfoMvV7m/ecjgzEZzoMg909QTHR6CsAACAASURBVD33x8keBNtlQMJCdEVA3Vj7DPHqrnX0hhlRkCDzJSvHsSI5zwQa5Xkb6HxjrbajgWJItbDRUI9hDiZ77IMUQyNcI5sQDdPDlGHAwuDj4CbT/RZZlHhCIFcYocR2muegngzYL1E7ACEDpoI0bwyayC4mD5LYOZgOjaPD2ihRswuDAxBOx8EwlMfwEA3lGZ1s6+YK6nvJuQJCCoJH7Ag134grMY3DZPojTuY8izIvXGNhVAdVk32KFu7IIR6hf00Ud72e2TdRGBC9oC8lGgp9LGy3vg7rkkbhPGqX8DsD4wFU0kd2fzJtHIEWiE+Vriz5gdHWtmQvA1p0GqAQ2kW11amfWf+NtIiGGZYIzSDNLY0WQx+GLTV3x3DWJh5V3r/Rrj6qftl5GIaWjqEFLsLQN0EoGa5Tm0d5YR0CjdoI8jS0Ks+RUCBa6wh5DJqprV2DmQyNLD8f5WvGTQY3AnDkfkYT/QAmjEiD7BzOiTWECIqQbKcYIwujcQznaNCpjRlAhP2F1OQyEfC9Y6QM6nTdBKdhmqY0DIF61oxzJqHcUhcG12+nLNgMMgprH38VD8zmITGhrfxZg4MqIEFgCPHfaQD5vHZItXdBoILavRUmGcNfR3qM9tgAGAuIHc8igDZ9goyN4QS/c1JBBBwoIe/RiGwYYjBIhCoOowbZl9mifCdigS4MIhxdQyRJAKR4NnHDMz3rXNIQ02jO1BW5cobkDQ02gxz0maDrnZtYDJusxXVjbCgxZFuaCcX/iLx+L06r7olm86KcmCYbyTIqG5on053stMMCC2jX31HGi/uqm6OvVremA11cWw1fYhGfm4qBgJnpiA+oaXAjyOoAGeNQy2aTaXZMQGnK3MBykTLD7QLtKEVz6Nyt8PdQZF24TQEyNhJIYcDUKejW+O/kZXkRW5tCVplDdIx+9t3FsZRO2yGk6GeCoyh0mK+GNMEkB7QxbESeDMUuFz2LxsmU/r1hymGq7UyeJFJQQEHhZ/i+/P6Q2wkSSwGCvXKIDAlBo+hV0EwGyqkzLd2wBpvgr8/YvOULDcJDCTQIbGLe3WUKaoEsxaKppyEwFfMHvgONMnTJm9tXzliqjs+BXpwgrmdKQTPCDIE8mzDjYkqTZUWg4iL8tY4zZKxx8DF9vl6Puru7d7PcVKAskcpNaQoZdKZFOmm5yPXT73/2hbCgYJz1+vjxoD5Odf/2B80XmA2kOh4nHerehi0PHz+qfnrS+y9P+vbtT7q/36hpdjodAid/vc203Gy1WTCJCuYYRZKrypZ2Ce1Oew3nQqtlpA2UuvbB2Xrl/EoPn95rGb9oef2NaarTUAsPlHhxo32LfXZAbO/ubrQ/HLW5Wak9njSOidYrUPJYxfpab18vHCGSLzO7i7I5D02v5lDpD//vX/ws725xglsryZfOpRvrVumZYmmpLC202L4R4G0LxRDzCArV+UZ9/cEHJdbv6F76aqe0Pejdc6tZeq2SCROZcUzlydNKM+0+v9dizrRQ+vDUqsvXnnq27cwZj//wz/+kYlXq1z//YtMdnFOLea5VOdN8Ptf1IlLTYioRa7NMtH/5qKJY6/MXXGvJeiyUx6XePdWaT5WNbsi9pFiKQbu6ykU9BcDzw6Dtq7mL0adD7wZhNc88wAG9QS978+rWKCRFBbEEpmhr7ugRLlCKHQYYHz4f/BlwQrWonGl586JDPenTQ6RqiJwH+nZ1VLJ+oy9fDtZLQxn89LcvbhgYykHNTcnyjFNlZaYsjxw/UY3sl5lRWuhTx2amJKpcMLVjMD2ozrl1DjnPLD4qyUp1daMxztVMhU5HnDIq28s78/OrFTraGRqm44tGmgA7fYbIFE7dLA+If1V3LgKxU+fC4rxJuahp0GzgRc5h7JD2OTTMc6d1TFGNaQp6MbIIW836xq5vppgv0UusFOOAiNlAd1CyuFKaL3U6PHoKiuHMgrzO7EJvsj3lWinNYXP0xBoEPJ3lOqHljEEzEg/Mkv7oBpDiib3Bhd1S1JpRMRjFhEo9kdMJ86ShcMFkiyEa1E3OuZnjUzAp80yVqWkUDKZA+rlMs3NkV0/MUmCJ0CzT1NFcUJwkRGrQQMLc8PdeKZuddapBoUCwuIe4GHuvg1kJYpcY1eUYp+A597gfh5wxsvmYtuLKy7APyjH04OiMGQz5XMFojXMoSVkjqGTRoJk8rOh89LptiSSBok7xPFb+vVAr+ecUJHeL2IY4FXt0Sq1lPmOeghkDc1Qy+s4h6iKliQcpOc9U8WdXC7W7FyP/HNTc960nE2hsjjpiDJGuTLOiyIOGZXkGgw1LHlo/axxBO6IllCk/EwYfctUwg4AWx0DibjXp+9tIi1WhPF9oroOuVpnyOcg2Zjedm9Vys7bbLOhBWS58n6dJ7fuZho4GBwAefXjbRzpVMAoGvb6/CrFQl6iHYnGjsavVnz6YSol+j7OBAo54CZgAZgJNjQukzs6zmY6ng2fW12uq4tHfC6fql12veLXQAoTcLMJgGse9EcWgDaVrDkzqqGv/8mmnV9eZ5hkDJaQcaCyJYwi0O/sy1GjlWFuJ5rOj6mGtWVTZNdY729lztWNOiJY47E9azQs9H8hBbJXNt44GQoeGFi/GSMexWonaqbVme4xuVbeJ7hat0UNTi9uj2pqzG2pwqTw66Rn9qw1tWtU17qyRrlbMoEsXVZQNPOduQFsX2GM0eng0gBhKW3jrweE6gW5NPBMcBlhf5DhmOh0pQguVGSgjPw+SyBLFLJFz+WyNb12/aGzJgs4NBsxzpB8gzCHGBmZTXc+sD6Y+HMkB7tGG4hpNzYpeEuMY4oiwL31RN5XWJaKrZH/SLDUVSN/cQzEcppHZzECYeJbklcYLvTwelWUzxeSttvwg5ySOnyDzqTNSWasBFb1InLDzgvIOumUvETSbyCKQqCbOl4R2ekRnB8trAtGK1NIlJ3M36wyuSNvDXZnivOUwMdVzJj5GizvvANWeM57BLPrjTIk1f8FchWLfsXOwHswGZJ0zRAIkOdshlmc8nA7WXoI4UZe5NuV8wYUa2nEEcwI6e/geVh+eZfRxKuY+jzHoInvYniUwXUBe+V3DqLTr1bBOIWuCBjKIwC8D8AbEmqaIgSFSAZo+6wd75UQyOdcQDXsweeoANRhqfUXtHNPExQC7JRhdcYS5dzBCzXAgyMCmuHRNzf5kXcLOoD6ySWQQt/szUUGYksl9Tn9Aze64RFgombV9DPzzgTVDw54oSmGSBDquB7rU3xfPErMNL/RkR+8ZhQ4NIp2Ao4UGMiPD7zbAddFwegBzcUqNi7n33cDfw4AQszXuGE93YRKOSqlt7FzPA2JgO9r9dzItHEYEFP/B9QTnFWc6PYRN6/heOZt+ppjYIajDzqsbNGFCxeYi57ir3as4c8MfADYGNGPrRkKu5OW5cc+RgWkPVep/nte8nE+mXbpJvCB3l8X91U/VTp9OigiayK8GOiwGw8IXrZ4bT/7sxdI3psBM0T8C/Ru49rR5u1457JvJneekTLHo8sNp7gfL7+Kyx0zCmYlk3piHGyZlTEK5lPhP3fSefIegTCb14cXaCOeCXwPjFjbgCcWhKZhnGlTotGHqYuTUaGsw1mERetjBhUwx4rTQkGNHCLFdoOB+JRTvTDfCtAX42FlBwSE4uLQaOMs1L+c6HvdeFNDLTGOwcc5o3j4NHH+Y6bBdXPnBv0+M+X4hR9ETmRAX9/coFedAcgh05DlxjAVvL5twGJ2NtFiXag4U9aHhJHibJt0UH5pnEBTgexYI3/giJjasP3ZKya9h8/GZDCqH6BAusEU+06YYtFwttF6VPqygwPJuoM5t1itdkRE5G7S5X5oHPp+FxX4kaqzIdffND4rKYFOPYUU2TTrVnWNYxqpSVdX67ocfbLBUnb7o4cPRluY//Hivzd23LoxPL1/UnCe9vn+t3emkBTrGqNXTodX19U34XC//XderlW6vt26m0unkiVR7ejGFpJ0yX15ou572iVFQMiC5rOcL1vBrHbpRC6Y7eaztptDd3Xd63P3mCS6FZpGOevdubydVnD3H00f9+N1an5o3Gpq95nGnm5sbZ9w9PzUuwDGN4PJgzcXNUcvNRvff/4Pq5ou6p3em79AoT9WL+uedHoZC7ezKDq2As1H1oOvt2hfZw67VzaowqvGwH7RHC1gPWl69cgTHcpNrsSj08d17o7BFMmg8PRntWpeTtvPEaGuDEUZS2akyTlZ6+PyiqkY7Q7B2q9MBu3XoJaVevuw9gAG9aE+DnTrz1ZWeH591xvjm3LpQnGW5btalkZPlOrVh0vb2RlN11OFlT8yx5gVDgTt9eP+grj2aCg1F9MP7L/ryCD0zaHNNJ+UCbs/69BimZVjvr9PaeiTieVaLQnkR6+nhoOp48EFa96mSeelpe5EVSpc0WmFo0bThoEY/SdM1ikKQgjnTnkzQgUy7peNJoLYDqmGUwi2wGwoXNEWZWntddRi6nN2glJG0p4ms9hpwHzVycvZ0F/SMiXoIqOcJ4H4a4nVMLWe6ydSaMwUdBWdKkmoTsfcylQRZx1hiMOnNNLatUeoIrRYUtFmh9d2t9YKc9CD1FHVER7TVyToeAq+n88lVpvU446gla7SMnA+J9oOfJoKmbk6B7o4rIfuFIq+Y2QkWfSWUvh6UZiaHgUNvmqeg0E2QSxDMPg7Kucy4OzhCKWrJsksiVYabGQ+EQ5QimmIPVCxJOM9DHp5zi2eTFmnQI0M5w9KeyXnGnYBpBVRIB4FXpgqm57mijOHQoDHOrAG0Q94EFZlSkWYZjR43VGfHRX5HoMZidjFq6tCTcZ+gf+ceoMElqw6bfXIh0QBSXID6kffY+N9DgXUS6hC5yXN2KnT/RRnuo8vlbcQIXS5lMi6EoBYuwqA6d9ZE2s2TmAqo3fwsm51bmsgS3H35XmMdIic4wyly7KQ3qKLRP0P3hb/MOgmD3hPsGu5fmswpcn7bFE+CfAmA+M1NojdXZ21vtipTtLdQVMl0pCFhYNkqK1YqGSrkuangMMpI7GhPD4qyleZkwCWZIxJAZvkcu5e9dY+vruZKcUjlDkxKu24zPCXrDjs7UGkih5z7FqH1CawE/5f6oGFGs1KrqoIt/3IOIgvSnCkdKmsC4wzHQu40nBdpgOATLL3OB2J9KD6TmVZFondP6FMn3WxADSZVTa2CLNaYoQDFbu7mwv4D7OfhoDRbqhuOYf3TOFg/RjxH4iEUez6NyelEPkI2YulMa/6c65tzyMONoALCoHKw+tJUZn4u4/c3R9OJGxyIJ2JJaFPmpkxHUXDsfGSQNWDMBlw09wCGM9RVjodvM0dATTBpMPNw/YT5TaVhYhiLyVZvzbDV07CehkZtjw67NKLHXU1zwJnKEI465mwmFw3XWfsXah2QF9YH6FyrWbxUEoNSTmrb3Igfg/SubYJDOzRy6pF4Zl0jaGOcQSWiVsSJP3hRYNil+OLQ2hemCuL6DaMCxDfYQkTq2khtReRYqGFpwBJcRsliIBsW3bBdZalXZvr2danPDF2h0tJs+fvTsLkqsmEMaJNr+zizGVh7TnUCELh4WmBmheEZq5BzwHRcGxbx94GuFWqgqzL4J2ORsxD2BS65rHFcORMGnMHs0MoLZ/1yBnIkhOLexloMq6BVEj1Cw5XAZgCJHYTCwfFt1qwHsxpqTprDjjVGA4nuFLYGzZJp40BSQTdXoPqksawBJEb1Ewib4Y5Q4BLbZDZi0HXSPPos9cAhmPAglXCOoqVs/HvOMn6JRwAXFI+fHm0kaH2mf3b0GQR/x/RzziKG6F1rx2nrQvn7+J5Q+C/pEQY33Dw5vCT0KQXZpiymYPLpFAWAJecOh9x0mAxBIMrQ98I2Yu/CwSQCxTBpcJOlqXUEi4EzDH8K76fIVNAQyeeUA54Da4JmkO9EZBPNmsEkaEGAALALYR4F+R/DMZpsnkyo98Mz9X074oMAJM6QlaFFaLSXcQB7hg7JzKiR+BzQWaQUyC+WwfX2fDiaVeMBA7R21hkNKDU/DSLrFEOdCQ+YC5cYaaEbDm7/EAfj95YTVvSVx+yGJHQlIdfxomu8RDtYNnd5HQEvDToG5x2aXhkEpXYx4/JezN0w0rx4wsfC55/TsVt3GR483Gam0+EhBW1g+J28rLOnYEyayXDDxcpzXWhKdieESgINJTQi/D3WL7LDLs6mpnFOgzUFDvG1mJ+p+EWzCMqGkJaX6O8fLGb+/l0Nm4cpAAchRRciVPd2l3/Ope/+15Ta8EJBAp3ZiLmJcxhxhgvUNOzQvRh4aWg7nSPJ5R4yIb+iu55iW8/IoRdoqG7S/TKYev8ParHfgQ+j0Fj+3RLYesmgY4TShcGCm2MKPnRol8MQhBRaL7ogl23nC1rMs7ZuiUOb4gwkFVvoUMzSCFIA3cxBGAdlRaK8XGs+j1QsU51qDtxR9xQGoCpprDI6WXu5ymdaFImOLfz8rW6++8E02Jddq8PLZ71aFvry+KwPj53S1daXNvQjaKjP7//mjLh8mevb77/V/f2NL97T7qTN22/tDHba7VSgQ/DUMNbmlkux1U3OdDXSXQZdC9MEmsffVHNbZaVqPo8SHbpUh/qs229wZoVyfHSzsVi9MhXxCnv3JHJoNu6tHx4+KJrQ0wQvg+ooHQ4nnapO/e43vbpd67ldq+8OLqi++el3gACq60j97qObl2Rxp7Y5Onfp9ptXWl3lur55pS8f/ur1C22s+firTU2G9Fr7emaEpasJI8fhcK141urTc++LYrnEGazQv/zLH2zp/dPvftLTp4/OUEOnU84XevXdt1oucRJ9UHfYKR1GPRA90VeOY1mviE6ptdhc6XjY6WnH5JwonN628C/7vcrFXMkUa//yxZQ3DEasB4COk076+OmEh6qb09u7K0+MV+gBRjIil3ZouyljJSAhZ+z1M43xpM8PJ708Pygr1tbCHJ+f9HSYbBKAhsysilms08uLjk3qwQNaSmZKxYK4kEiLHAF6rIePOyPuppNC3UNzVMIDXaq4uG9C1d1Xk1LoSiNTVe7BSe0Y+9l/+bLXMJs7iuXcThriVFsoT+zNaNLxUDsbEXVKw2Sf3zE65lc1dCMuPgwjGGhxcbW9ReyI4bnncRbl3Ki7QOnk7LC1OIYSaDg5Jwrs+8/+XeuEwU2hLBp0hfMktuPFQkN9DPEbxACQV3eZZnJ5EDngERD1yPlsnSMXfUYeHRTwSwCzKVJrdHAYxUTqKSx9lqARa9wwoBFEj0RDk65KF4AUvzzb80AOWzBO4BxnwllDf+avhgrkIg52S3DOxt8IqmMBgt2gU6VwPivqmTqHApSB42w8mUrJeZfjlsgUWTQPvBecamtP59tsqwWFhfVAnOODz1/2hanuWNTXB0/6+cxBgrE0LdJRCDYfo+BKAtKTQkOc2TnWdFHau3hucwI+n8/rvrLdeW7nYNYFeBjNxtHuqp48o8m0ZgmqNhE1YQ0TCeQsQCIHiC+qcWHlzOX3ntUTi8Ll79F7eG6tGSZQ/nujki33BKhehbabN4szJREINOY0oJR2aPX5u0EruIM44xMXsdw+9g+iWAXCiyPv0xuGg4tJ396nuipHbbd3Kjj3cKicMm2KsxaLxM+I4jONQIg3SgvkJ+Rncl7Uame3WJW4CWOYC8Wa4uXpicau0M0Sx/WjYtAiQueHgylkdhFPKWdh89BsJWoc/wBdhCIf1kb4/BSTmKlUXaurxVxHEnwypvMhh64jp43n1x2tubOHFWl7SEXOREywDjA1m3Q4THr3Za9v7snulU59bKSzyHDV5J0wnLlkI/Nz6iwDaGqm+zjt0oSgiyp1Hgikx/82GBx1NMnmqBZK0QfDGCDaJE1cGDYt+wY5EfUVa5QGASo2ub80r5PqunLNlWHCQ0xDtJBmnV1Vn3YPmmc0aGgec+upqJEEuwVOIcwV1jc6M8e/gFQPRpuaE80Fnx1WAe8UEx75e9lgK567YWSg3nq4AvOAMymcq8QEMUTCmbtH/0fBGaN/pYBmSDroDCW2zZVynjEUgJI7TjqeQMRKNwZtE1urDk4yTLn1qp0p79ThDD1wCqfpBGS4sNQogOdQkvF6Xui07zRPYYVQl00eUqeuh2mi0PuDrp/VpXM/D+jZzwcGQQzjYauF7Awa0H6W6zzrHYfEvqIhBI3E0b110Q+6R9NGA4nmLxiEGdGCwXZujL51rGEjsZ3RPIZpsLiOU6EREyZilDj3Y+JvyKMNhb5dRE33x3E5fKZQsE5B30iz4wYhuALTFAU7kzCko6qnGQrGMoykgmEkcUSuv516ECLu+DswLuP5sD56dKEXMx/X6H93ImVbBfqk9XfU04A0EXSMXDMGznY+RUYFMMN+hvWBlAqWTciyxN38a4QGzBa0eWBizsv1vUUKAI6lldcvcRXuU2jc0eLb/AcEGZz2Uo9nSAXQ4mO+FHIVLQ9jUMs9OJthVeZHSE0TQDEijyIzFgCIzEakleMzfM1C5Fzmr2P/gviB+nIVXWiy05zJFVF9jaYFBlygpFRGtcYINDAwKQfkeSxm0iA4kzHABETghmbwYJlYYJ65WR1a39d2e730bHw6IpLcZPvrsY8DGgkiy+/lf4u7CQYAXHMjjzTpwbjIY2qb90GBPivBhdzriOMH8yT8aXgbvMNLA5ll2RQ0EUGr9zW7MCxImhf3Mu6OvWD8RULkg9Epv9TwwpjEBm1ioMFCp7LY1aBcMHIBWSNPizvGBcY0qmDqE2TWnuSRw2UHUPfeITzaVE4Wq6eQ4aXzzaBdhFmHx9dhyoJW0sMRRpMhVsWhwouVaTumiw69BjSKpHV7KhQ4v9DZmLgFL5mLYN9bLLhccaEi1vXHMp0h8JINs9vvODxD+5nSVLrxCxrREHcRGi4HoXLY2A3YASBGWR0Sa5OAAH8b1b1A6YFCHJCIYObD87yEG/CzF3dDGkOa9aB1oHnmwoWO0/qgmuVMNc2jDU/9K33an41il4kw34+pP/oQ4lYwImJSG7jfwWQouGhleaIyGnS7sjxRi+XK6B1aSbRKIDD5fK63d4Vq8gSjRGXXaLsYjVZuF7jPtTqvt0q23yuer31gRd2Tvikj/eGv77WrpOXNrafVwYyh0Mff3uvl6VmvvvlJV6+vtYp3Rhfj9Fo337xR9fKsardTVx+1t2HSUq/vl1ouM726WloHMR1/VbF+ZeSsfvqjXp6enDfI38Mh99IUur9+bToM02aK1WK+1e40qame9M///ne2R98WnQ6no/bPnaffFHiLq1daXq+MChxeKtWP6BSD4yvT5u13P3qFF+W1heuHz7/oy4dPwYCD9VHtdLUFWTjp6u3v7FaJC2ianVX97b+pTV7r1fffaXc4KXKOJ+8it6sxWphqgI42aN591u406r/8y7/q6tUb/dPvf9Tu6WDq39Pjs4rFWuf+SVfbUt/9/KNevjyqe3zSiWpena6vrkyFhb78y/sPqk61YzvOA0XTSfP5WvsX4nYOWuCi2RN/gQ38yTQpt+LDi15OkbJlrm/ebk2/VL5QMTYOap9l1+rtvFrp9u4bje3ecSnH9qB6j23/pKzc6rd3j86mY0I9o8CgFB47PT93ytGB1Sejd5hjNUPu0On7G4wS2L+lfvnLJ4dPFwWI0OB3iqGBhxrp5Kaef/9UJYrag8ZkZZaAjSSSre3wQZQpLLhY0c5U6PoYjKWgC6Ot67t86TzQkzU4Z80v+/3IWYBzL9QqznNsv9FIU9AjrCfUPcH9NNXpUJm+yuXEVBsqEnSxKcO0aVTOPydofBZpnkmLPNF1POi2pPHHZRXZQKR9N+m7b18rX2z125//Gkx9QK46YmHK4MxG84vj2+GjpnTuhgmDFpCB5WZh44a2hm7DNBpEKjflB3t2snX5PJwFUC/tlNf31mLN/bug60MnorFEPsBkOxyxhHVT8qzX0ERjHZ/QTPbqiSBiH2GEQE6YtSXBtdSjvXOlRdIpxyhqnahDmz31Kn2XkBeZ6txA3VxrFTWB/mozgJnq00FpnAaDnrhULpDjoGFDE3WOlw6mBx/wpR1DSIUhQt0Whqtossz+4IK1eQ75jGcX7dbaJFAYQQkrlcnSzqZojGegmtyJfA2cUpE48C5wKy0ocNbBiMFoXW+znRbn63EKeZcjjwVWDo31heYFCuthAowALv1g3MZUPUzaZ6oudvpMwXmeSCfGZK4YJz8VdpBmmr4fUtOVPe7oQZLR4026z6X7m0lvtrnWy0zrJcgIjJbcgyMm5biHrkCgiMhZru22Cr20yDEjwRyCdVxrSiisGuXcWfFZa/S6/aiXU6Z+GrSMKze1i/VCCcV0c9Iw1JpFvbJ0qxaEFBd31pD3J9HOZKthVtNab0fzDFIFQ4KzC6fZlPgYM3Fy9c2Tnb+XaRh2K1npjHYVlOXcaJ7DbqKeqazB/vz8rLs18Qu9B4Xg8DTZNpsZB9WWAKB7CxmgDKxwz/TdbUMyGojeaz8Y/rBHqMxo/HduNHmeuJzalIcm5RyQT34fv9ctGO6wvGuQDUzt0MsRjzNlWqSdC+5qYA8m9jMYK+z9E5sh2ViJTtkUhcoDNg8hyAUcka4Mrm2SechhDPYTMw3O/MH4l6EztRBnA3FLc3tY8EwwSek6mjsQdIoahhPolQNVu3NTtNMSqkac6bD/7EEZrq2QuIrFwvEZy2Iu5gl/++2LZiXskMSaSw9veHkZ7DNQ/FgnZCJmWvBZK51a0LPAACTSAektP1uNmYa6t3lT2zSWjjiOA0OmhKYJDXbwsqguRj9B2xoAEgZ2wd4w7CmGWvliob46GQ2HRRK8Jy7nhHJTza3UYih0oWDW+bUyWAhQ/V0bhviKAVQnSR1Z8fMPb/Xhwyd9qdiPIa/VTso0N8Q2hbLUTa19PXDCZbBgZhr6OBoUqTJtFYojrUXQQOMrwHeMGIK53md4SJRJiPIw4dWQBs86AQAAIABJREFUbRj+ZtS6OSgWAziGY+SGs4QYxAXc0G666AYtaA94GQ2OC8GE5pg80gA2oSk0wGIjTeirIPG2hgm6O5tqBrDCnibUmQB0F8AI5oUpp7Bv2Muu+oNGzw0F2sA4D7EX/nQh32UqFoFKS13PcLrvgqs0cSUeckQiLsVpoxwqfL8KVBAjSFgQaTAUsvwh0egor+BAjhuvTZZ5zqwp/5003wF04h07ccGSjOCCaso869NMkVhnnM/ZbNwP1P006RjwOX0DtkAYFLvvuej7I1g/9FKOfArAGX/WCCoJE1Bo7caMHpXzFRSf399conYCqop+01pHz0cCMOXYe/oiD1S/Mjrpf4PRF5pUU/f5/GU5n9wU+CIM04fQbX+N9KCFC9EaAdG72LCH5XbJOmRTXxol/xyW0akbSFNBo8jTNfd8Q5giWuPg8zNSXBbOcvOF50BOmpZgAhPcR7FKDxbQHA5Muzjo6JSZ4vKZKXhA0qxLNA0WHSMnJDlkIHyjNVtA+haUcKDTHLEoYmJDRlsu47Tpl45LId04lA2jdaO1Phz+FrPamMazmjAZ7IKrlTMlmeh7Qho+O5w6Y3roGh3IGUKlrc30GsdQ48LPNsIY0MlAYQ1ZjMGwKBxoXB4hKzM0vnZGtXg8wPZGJU2RJTeL4Qy7PjS6JZxzw9FhMMCm4rP0aA/oZkFILHQKkRQeBKSxFstYp9PZukVndkJjA1Gdceijxzq72VGR+BIoCpzR2AwEKzMkkG42W9Uvj0Y9mQS/vV1oTgOZDirmhc6bWz1PqepTY3esq2WuDCOV46Oa5SspW/siZaJLQcLE8be//MUNx/tPv2ldzHV7e60kwwkw1e/+7e90Pu317o9/0u5Yi7nNP/70Vm9eL5QyNYVe1O+Vl6/0+Nd/kXZ/0KnrVZ3n1nkQIg5Y++bb73U4gQzMlBD3kZU6HWrNDp909/NPGqeFFtzR0aDHxyfT9aB5lNuNrl9fazaSB/ms+vCgX3591n/696+12d5qN2IIkWh59Z2SdamXD7/ow5/+bIc5iv0y7ZSaQhqCvpkgL/JO86tbRfVRB2idxY2m/smxBnGyMIXh8KXRebbU7Oa1DXi+/OX/0nQu3WiSy0oeG8VNXpTavez08cNnrRYzLaMX/fTzPxrpfT68OISb0O4v+0Zj+2RHwadDyBLkEq8r6F+hccUkh1Bn4jiej72KfKnm9KBujFQ3GKNU+vS51nq70o8/btU2ldLFraNWuqazu2mKxX1ba7Ne6mV3dLFplzyK/fNB1RDrWDOBIx7lSMq488ZONWHcqQti3E75bjQwp1Oj+7dbbVaZSlCN8Uq//Omdoqi31hVqDG6bZIVms5O1spgKQk2tdke/r3T1SlXV2rRkikqzJyhC0LUdxkhzLjHQOKanRrpAdUOI/BFn49Po4j2mgWXfQwvSoJfu4i6NSQ40vRFUgiFPYxTSRMQYUxYmgbArQFkyFyacPVDMocSyl6HGjaajL3RTtPp5Oak9ovcblDMwAiWcRlV7HE5BD3HuDVNEtBrd6aAzmhJkAUMdkOPZpGKZ6fr+yjPqlvX2uFMy4q7NtPyScOGp8yUzC307hjeU122ruh1tBgLScGCQa3du6FzAbZzBQYs+gTgiR0gXevn0xYPGbsoVt/tAgbSDJkHznG+T6jNGNoO2a4qbWGlcOYcSVGCRAXWFwQlaxxB7NrrhG3pofEzuKw0VrruhyNu+vreJFtQf/ixTbsw6MNMY0pWNV2g6oMZSwEMPzFMa+E6HgazRSRlFYJoZNaOMzOe3Ntuoj3tTYnt0TAwvHbkSaSyuVFeV3RHZT0HTmipakBB/8PsBRWigFs9WSsuVusMTMYyBOmczulQt0pNgceP8TJo3BqPNZXKuWR7ywIykMjChAcGOPrUBBXEQyWzu6XlyblSR7RmRfzypmDEEjnSTtrrezPT6KtXdMlFZxnr7w/eq2kb51IS8x8yBI7qa4zyZOEprmc6NhOHIaqdaEJ5mr0QLo8imHw97LeJwd354mjQvM+WCuodzN2st3EtQCKHt8m2bgUIYv4SZozn62dr7Jh6fA/I+ysZix2pUmfYq0rPycmXqL+ZGebnReHpwEZQVkd09CTxohpMYP0CpHmY09yHKgJpnv6cGKVTElVZXG9cpLQ7YDvMudTqhQT4F8zdhHhRbbuH7qtnr0LZabVZ+1qB7DFjRPu5PRxUF2l3oZSjiek00czRrU2PKbFle6YBjN0Mj3Iix3O+WRoiHcWfTDc6JxXymuHlWA5I6oV8HHe0UF+i7E82SKxfE6NppaqHc9d1O8TAz2sgwCqdkIrh6U/MvdFdT80bVDcZXVM2d0rQTnp1oz+x6jE4ZM8LmqNwoHo1V46FXksz1+HTQelNYcx6Nc1WHRw8a7TeBozB6tImA99pmfjTcUYEUBMYUcSC1prqVEqQHAa1i7dNWsynqI40r9eho8xQMthheIrLFGXUaTkbBYIFR65rpkxX++7hfGhA2pBrR2a6vpvbhVNmRDQw9MTGKTtEMSsuAoG7PeLibqUCzxZCCxgm0lZiKHt2w659JXbpW7KEeWlwojUg+uDOoDblDQhxammTOz21BFp27GgawsBIaPAX4jgYDkEhxf2XqGPrDeKM5JToqxc0W51WGgpwJAU1zwc+5iAkdzUrMnRjOx8SeHqkdXOngGBjGfRVokK5j6R1OZhjBHmHgNaHshFVARBLfAS6z69M+MAqtF+ScmXSGdorOn5+lwQIkWhTOJMa8yHUE7wmtKbImZ2o43DO4j9rxHo1oo55hChzac8jIhDIqTL9MFwk2qQxusKy0FMuyjFZCd8hAm+aa2DWayJwUhsk5kdQaSAwcGdKdLAsIsXkcY61m67VG7oH9C4sgNMUARC7QyUAN5xLvcmQYRB9C4wfrhJoJ/xA31KCs9D5hiGBDTTIaY4agNIOD372bcRfqgY1phlOK2ddXPvOkCeMtD7JCs+eoE4C9WcjmLB3VwhA0OAhTe/juv8S6sIboswAnLg1KwGIZQGKmSf3gKKhLM8x3gqUS/ggN5GpiyhEumIBm2bGI4uTipXvJl7ezKo0JIlkmXywQFrK/oA1dgg04SCZNiR1VGSxgNPB3JIypYEi84XdkdPDMJGiiaDyZOnnRYXpQB5qVm9agi6Q7Dx+SbLTQmBk9NGUKWiLOYuGPdPCkWRD8OyDuLFhzG961KDbQt/zCQP0o4TyOCaYPuB4C43vjzZieM7EINCo7HE2Tcgqk86S6qUNTB/JpBJbgWegy/0PH+FU7CgJnBNL2xTSnnsGEQgz+uekzl4DSC6WAyUdecCkgrjd39u/04aDL5J3wnC9hnfy9TKx5ghQuDsQJ75bnxmd0QYuGjEOupsLzyOxCbw2ILQuPnKHVstByfa/3v/41XIwYJIF4qdHddqHNeu5A6RZDgMVWi6gx1XfARIk8oiw49pH1laYLXW0TLRdLh/XeFq0Wq4VOs6XGxY1eXip1+y+6K2dq95XK66X67X3IBhyYekm17e1znQ5P2qxKvf/lg66//1bzPNNU741A/O//5/+h56cP+sufP+hQY1SQ6x9/fK0StCkblE57dfydY6Lql/+suP5oG/Q/f3g2gnVsWr3ZLLV9/Z3a+Ep99WL+PfmAIHh90+nm259VzlcqF0590sd3v/q9cr7k85XuX18rIri6e9EjjdiY6Xc/XQddagbleKFZSW5lrP3nR708PHvdZGmkzabQPG71+bnS4eGztUNX9/du4rHpLuJeD5jJLDKtVgtTBImwOOJaSsBwsbY2aMRFkWIZ2uZhp5d9HazElenp4xdRc/fdi/7N775RkeUqNyvTbn976rQtU3358KA7PsvVVk+fHuwMyfqscEtLJ8X9TKe61/11aZOq/+f//qOSbK5ym5g+BVUUp+lHKKxlrtffXHn6v14QJh57EPDwFIxdoKrDyUeXx6FYzpdKoKB0X2xTT2PN9zu+HIL72izT4+PRiC59T8NZQN5gD0qU6fWbEPAbJ0u9/9Lp+PRgOuHL/mQL+DTBrh39VKWyLE0RQvbIGdC3nY4jLoWBPQBC1w69reuj+qRKsdZrHDiDAVmY5A3BXKM6mHJPFMPR6BtMgt4XEPQlU7bZ62gVGGSNLsecQ8VFiJkC6BuXAVlvCGA4zK2KcAwrcTpctmHa2Me5mxMMor5ZRlpYZ5HpaoluBzfrWhkDBmy8KcLboDdn2zPUouBzTDvsIya90aSbV2utrzbavwREs3t+MMrSQpOzlgMpBNqRzDRuBlbVcWfDBPIO0R3BsqAYpOjnoitnFIe5YusywxTYmbV29ct0ris10Vy1ehsbmG9id8KzSig6nvJTOzQq8jDcokk4d6CdGJpAMUNTmSharTTtd0oZmyexCzwubNwCaybs51RZ3CtZYXhQK05Xmlqa/tqNneZzDTP0k2gXEyXk8fkuhQXhikrDmDgyJZpqDy/OjhihhA9ugSP0Ibuox9Y0sUhBvKsGM7PaBj4gzgztjtgCA7J4QJOrwemPmBvHT9Hod/4ZjEDCsK+wRT9rFuMpEEMuPwxxQJtASqy5ocHF1Mxuj62HYr4cCBvPgi6yZQ9QzJjReg6u2vGkZZnprmxtIHO3zXV3u9XN7VyrDSY25F6CJJZKY1xkWZ3cQ0VQ30eDCuuhl9bMLHIGsrj9giAhaQluwejYkvFZx5FGOzEquF5u3YBQ2EdGvQhL57bvPPTZOydwptWcImqrNC+MwnOugPbWNXIL6JK1vQ8c/0XEA3ELzUHbJZ8p6E8xlaOxoKkdh8oUSUeaONgdNAQdc6enKtKba9gUrQ1kqFmch5ytpHFv/RbNOw7KoD28MxDrvjkYMZ8vXptlQaOOm/Vwjr3OnI8Nik+nRBVCbcX7wKI/qlXOMz3Xq6DX4hyPaF7qkGONkQzD7pEmY66meVBNHq0ajkelUa6iRBPaqsM1dAg5saM481Kdjh/NJKGIhl5q0xAGDQ3H685FfLYIetGWnFVi0EDr0EVOM825PEBvZuRDX5xcaZ6g6Q+gJ6kijJNa8nPnIfpkfNE0olVEGQ5zCpZaKLwzEH8QPJhlFF5mlfGc0BxjFBTpWHN34WBdKB6gSYMH4LqLQVxwz8Zvoh4HnRrWJbpqzAzDmWfqMA06wHOD9jxWVJR6IUuY4S11IkOjGQhgpglGQncywwwnabS7NMputFhjoLU24OJ8nqkzesz5PbNbLiyGY1baXbokguSchOxfpWouMitivxhoYVwEHRo2Bg0ZDBqkR+hccUam0TMF2fU0Z9Gl2Id55fgfhh+hBmXuCELYzMqAM0V4gwSzojPabZ698wk5E4ldiT2URAfL/ZKNJ7X2LwkeHTQOyAAYZNIg01xxvoTcnAvjjuEU7rrOfgyIn51Vv5pcukZlf5ytQY87ZBkgd6OmrAjsC1BsW5jT9PbaZKnznmvHSJhHrIL6mKgssy3I2e1twhhSQ4IEC4OpMV9cpAi4pwJqUNOTN33xSKE3cex08G+xktN+KMyniWJyl6MEXxHOh3wJh9s1PwNjl+fsX5pl900MCAOd2EwUr+1Aqw0AT4D7TBj9Sg+1cQ1ZjQxYsCLgHA0+LryvQNcJsX5u+nnyINMAW9b0JsEBlrst5rwMZxfj7ATDHBBbgC72d8LvpNFFDxzuSTSYdLSweHg+Jl1z7hm9Dr2WY2QucR5OgXCk4EyzxXIzOdMQONc2uSFb8Cvq9dUZNPzv0FwYeIcDD+xuh9CQYRgoqEGrR5NFQ8W01dRKJiA2SghOoV6MngYFZJOJNGgbKIBNCrgIMKVBdE44L//dAaZWBHvQwCEBx5jCDJqHjVDtuBp0M+g7DC+bKoD2DgrUhcZhagE6l2C9G7qrYHPNIrLDlx33QiwJE4RLPI2F/hjNmDbLi+NwZOboTJVQYISS6KKTDPVogNov35fJCeGk4ZEGisRXimpo0vnVFHQh95KICaazz08vfk4+RC4512wXZ/VQLFwaY1Z2oJJc9JAXl1zemXU6prtGutpee7q3PwbHVJO4aYXOOAbC6aYwjLVcL7Re3urzu9/Uk7dJYwgtOBp1c7O0zuVujaieO5VwZ0wQrN/XeXbWzd1dCGf/8mLd9GKFtmXQdTnT3SbS3W2pY7zQbnyl56fPSk7PSqbaVJ7lq9eK8lQTNJY496HGpBmEoDp+tBPi+w97rW+v3EQt5kytWm3Wd8qzXLtq1LE62rn19narc91oVWApf9b29o2e97Xqd3/R+fjRm/w4lvq871QdTrrdXml7s7GO74RWSugzyMYa9eFTpeu3b33wvn5744Lz+de/6vnzF2t2yKP88afvbIay+/Jgh0Kok3ev77W6eqM0trxZORPT3Uedng7aPWHYgX6r03K5UTJVOp0qPX15UXlPVuRSN1dLzZpH7Z92+vD5i65u77QooWaMqG/0fGocDPzcxfrmH26VYF6ziHTYPbsZ/Px4cv7X6dDq04cXT7W3604//9O3Ws+ZwYNmbfSnh50mXFSPL3r7eqt5udL7X3/RZn1tSl3XtCoXOL7StHVu5Jl2ffjtJWSKxoHSgiNtOU/0/Fgpnye6eX3ln5+z/8GF5zf6/OlZU39wccQegorHXmVIs7q5U9Mcw6FIqHrHZJELk4aOy5XYGdgIM+0PnVrcVTNodHe6Xg8q8knH+qwvH44aQLQpmKD1dFB/Jq3Wdxqro/L5JfD+LL3Ug/Vk/RSblspUGYwFi3Q0f3wQJ0jZoOky6YS1Q8szoF/sMUHVcehVY+qiSM0sKC0GtJc9hTSHvoXlRlW/nr3OzKJZWayCs5zNuphch3zZcBmxV4OpA40lZgz4LjKyu11E+r6g+MQ5EnOss65SEJS5TYGY3EPvo5l66RNrJEHkG6I8bCKBP2avq59/NMWyPxBbMeq8f7GbLU0xU1M3nZ78BomAKX9EGuAtmFIoxt7rfDffLzOQwZOHZLjW2lUbww/nX2Ihn1kDxcAAenmPWQBzbrIoyQj2gPOixRjZVZGpx2ZLpRRfQY+HNpUhpIqV2qqy7pbm1AUdtkRt40LRxRSUtRJWDOsuVmSJAggemEus9kyeKbSeEGOES998ziSZO2myVo3CEndTpvOnmjgMkPDajeAIkwbweLV1c8pUOLBCYiVZMF6ATuUYFUsdLgYNDAsGBkxBQwWq3UCxtYlBb+pzCN8OBWRnZ8dRi7xQ11aqMMPk3jLdiIk4er5cU4MDbnDOZqOFwvXCjFGkWoXKWaVNGukqRx8t3W+kRTzqzd1SmzuoqTKNlfUkmmViaXTUfLE0ayPHBIlhQBScaHH5parK3OhCUumdxQq1G9v9fizcKHGLUijfLObeUzjXVtyNY6ecotgD4lKKOtMV6zHRdrNxJqMw3cpAX7l/g5uoHdM9PFqpPbd2UUYOgAMsjVDM+mg5V0I+IfQ+1lNHo0RERELVQM3B0LvRv/561Nv7hdamhOKO2NnkKJ+XjiYj2mXWnzTZPXcR9FZx7IxZtPnoqdEFZslZzfHJDfg4AzGF/jd4ADFDm8nz4u6zxg+DMOIvVmqaSGmeGD0hegXab5Fe2EVjYX18j/mOpX62C9TAWo8TM7hMZuwZeuPCDmrJ8J0hNwgNmrWvGiqGEJHi80ljd1I7lkqIhYKm6zoCI53eRkYYh5ExOUuvQuTBcAyIHpMp68toUGoNNTTfQUleWuveET/JWQhqjj4Lt2Bco3kOZ6jMgBCDNaOUfQxl6dfJvwPBgwIM9TqJoJkz8Zvr1OMiHTwiTNGMpGPP30+xjU4zt6s2WljQMBf0nOV2/ycWCMSUs+br8N3cNtetLQ0xbqf2hohtHOVsR8t4OC8AMOxVr551TvxaBL0W7WasATNJJFNRpXqCUok+knEIbN8ioGCcL1DpL1o73iEoWs4a6GeqGTRyDlvLSOMGiMEd8DUHODQvGN9xNnA+tSPxFETjBWMUR/J1DGs5J2Pr2WmAreE2DZazmozY3C6g9vr4qgmkifHphSszTUlILkAfajopTDjXs7SIAbhArxjZyGbSuLr2EMSQMrpGpAncX6H61gjYw2nn+AVQYILqEy3txItRUqj9Wc/W7HeVkVqGsiGdAM0qGsyQHTvb7zTCMALVd37hpIm9SBOJaafTJgLr0ouMscTYeBDtmhozI5tihgaNXidoE8+uPYlucs/AfWxZWTASCgZVvOvQ3Po7O6YE9NbBh4GxaRAnUMjNUoQl4BYkAGPm+RlenDR64BqMLT1wJXYINorPf4YNnQeyKvhOqVmHfF5/QwzGoLvycpJzMBCD9w8TwrTI4O/Sob3ve8XuiRhqXdI3THOOQgyLhzqhsfRnL8vFRINCg4d9r7e1+5yA0jmm4//3n/DFg1NMKIDcvACVXmioNJBFMbdrp3N27BwV29WKxgykMOeyY3GRMRPUj4pAwUZMRU4B5WQCYppOyEnkUOdlWAqLY1iLLTgiiLkKDqa2M8XTJkBMUnAF7phasnnY6nx5FneYSHhS4u8NHB2MBMKrC4YKPqisVL3wmt1s0oCxaYJO0LkyF6fZSxiL/xY4+54IJOhJ+MxBj8h6xcXVEw/GRDwbkAc/o5A7w39ARkH6TFfjHqOwbuHEMzUJDaM3DocKn+/i7GrdxaXhZTNbu+n8Gf4v/CJv8njSerkxRa+FGw81iuwZLhouEDNAgitUVpYBbbbhQwhaJUsRl7r5EspOr5sNURQ09BxOuBJwoTHNSWx8s92UandHVae91uuN8qTT60Wk23Wixd23etod9HxiC/YqcfvqCE0vtNxcO6fPFz/HFod2vtGse9Hp+ZOGLtPhQpdFg0fe3+7xk642K83IUBxBuXt99923SrPROoRVKc23V8qKpR7ePej463/VGrezYqmqa/T+qdKxmbS6vtc1mhAMJqBTUoCedkq6yjmAUEsObabN3VZKoHy+6Onho44vO715da23P36n3QuI5a9Ki5X/zD/9239ykUxRlq+WOlYY/zzp9LyzYQOXGyiDJ4ynT2q4PPJr/Zt//x9Vpq1W6VkvH/6kJ3SVTW8tEWYPSXajj8+DJ69tl6k/vej2h3vdvf5Bs+6gz58/6nBqdKxavXw56NPHJ2eclZm0Wc50c7/WP/+w1QB1Y4bpR6znh52Ouwdb9uN62ZwLDS1T8EDDAfGAfpJNjZZQPHCuZVTYndQRAUKWa9W6ADkeDsrTs7Z3r7zfyhyqFsMfJuEn7fcnx3XERay+6pQwzWRYUIZBRgEqfDpZwwUiznreHVvlSa7H54PpeacTiBYOkiBdjd6+udOSCf7+Wcf9WXUPEkFB0tnhOV+v/c6h+mDcw1rF7r+y/X5uigyzGiipBLaHe+GsU0doN0YaoGw0QCGzlczGrDlqd4YWPrmhqkA+poDyoF+a2eyEtYyzG4M3Gpega7ZuwroqMhYLuxtbz4f+EVjb0+3gTkpeWMj7opnzgeg9Ms8i3afS/eqsTYmecqa7BFt8yIEXJ8VzpKo9azekGtrWZgbsNxpVaKYUxTc//fj/MfVmzXJkV5becg8fw2O4E4ZEJpmcqousqpapH6QHSaY2Peh/6we0SV09VHd1kUwyM5EALu4QNwYP9/CIcNm3doAs0pJEArgxuB8/Z++9Jr3/448i+jPJCLsPsXQB6sjQzucnB+pROU7adgCk8elVzq7CDQ4ank13kBGwt3dGMymNjhPiG9C1RRNlh0g3zBCictVopBgUWO8d1Fcm0AyvwpUz8om9nzFBJvOPCjcFnck01oUq3PSOBxUFTqW1D8KBQRBwHEX1MKqZcnjKDrmY2FAYos3cnaCwn40QMqWlmGCSjrtjxC1RXGBaUhjlhK3R76HtohEPhI/h6MHIcqPTFu0splLhRMtQDCr+adjpCG8NT59LkDjNH9EIzrkbAtE6EMFx6j2U7XxWMdgc1ROwbr1RxGxAEeswJzL1CCR0cEyBGyjOVTsHcuKenVtKMWpbeAaXOEqeBi2mmd7OB13NM729kpblWbe3tWnNJWc7sQtcD3SJZWXK+GI2twlSXcTrB2pPs0W8B7mBpSqC1IeNzv1ZJQUivrjHiOUw9bXdaZlHJIEVOo5d5mxDgjLTdo1jMswi1mClM1mEk9JnfK5wEoWKhest9QLaOArpMTloSoNJVBVocl7aDMWkIdcshhqjpmFbO2+UgAIKDR1N5cZMkGUz01d3Sw+ruG9lQpGOQna0EZvd9KG7MSBhGHE6Kc8aHc+d6Z+O14ZJBeOKIUjzlfpj68GAsyXYR/JrZ0RS91AngADhOnwkt5EaqAit6MPDk+Y18SidB1I8e6B3DC9AYBh6RDPAwIMQdxoCmGEwEHpr/GLEN7PxDx4JNCoDlPsycYODYc45nVsbjEkbBTCuuNSM1CKFh7VHlYs3phzvNg92sNx1JwMBIMBch/H0JYYNGnWujKimvDQ4sB8YUk+lw7MpsVvopei2QH2EURqa1t4RWWmVa+hC20qRW+MO3TIwiuxHkCryHtkrbWLFvpBCWcTx/hzu2OiX4d/A6AKp9gA/BnF9d/Kgg2tg180Ec65E/bEzPDIk5PiCbBO9E2YwdrE06kaGbAz+WbhbotDc8MmZjDaBId8d9+O8ckEP9Z0GgFfH/4L5YAQsRoyIMwLBk4dRu4yWOeQjvX1IIq/RNTIxECBJZg4yFMKtmPeKLGEYKtAqefbR2XMWsBgZ4rkZwlQJN2z+ce3rB8NAT7SKMSJ002B2TGHTmqRE9+9RRRi6fGl8ov3x+Q06CIB1mi5CV0ftiqGjTeFofGApEFGCyUxknI/nzj0BeYqYwKANpBH1kNImamQRc2YgLfmy1tmDq0BDaeXQLdKUXvbJkXvIcAa6rKe2FyQPuil7DIZsziblO8Vgg/2bc5aPHPs5ddnRgwdbhjoTnd4hmkXr29nj4y7474de8AK0eZ1FDe4GMjouy1Uwy2Foxiv7NUDL/RmPlhzYgMj01rON+xj6sl1x7dKe68VXw0OPAAAgAElEQVTmW1mv6vBY+gDeC78SBo9MVKz7RySMBCN0onbBPnEHZbkM3wcX3AxqspFk6o0wcQuj0BgkWGc6n12NRgvsxBrZhI6/MMuFH47f+wsC6V8F95cbHW6tFzjYf/RXGux00ahaLnToOvikl/M0mlI+OBoIzCSY/vkdU7SDYahCZMe0bCKfxP8NJ6Lf/s0vtXp8r4eH1pSpTUduX+TOEHiNTe0Xe2UHcF4oopGuwY2jk47QYc8M4Fa7IeTnLloesYlctEU+VNC/TWNiekEfCSEODeiXfEwmZkEFofGDGgPcX9Rkr6XeDP9iMGTjoVFpnpk6yiEZpjo0dbxGZN0YQrZRAneWjeqLCU/8HgejudHWWcYUKMunYW/OoWbX1IgB8cFj2jHOq0D9ZGhRdJ3VtqBFwPv8XMD3THnC6TUg7OBiD1E8ME07n03bnNHgplC7amtczoet6gU5UrjiQXkpIjg8HXQ9a3QE+Xpa6c2bK82mR70qzlq+udJQvdPj7/9Z9YxpW2Z0biznOk/vrDe6ub2x29V+YLKZ6lRcO3/s8dN36ttCzRxEY1C1mGvo9ppNZxq6B81e/9KZW01R6vrd17rO0UuNev3tb3RIKj1//KM+//knnZ5/0qubpQ6q1W9/UDtU2pwIKa903q41vbpTfz6rffyo5uaaRHbNXzVet0+bxNEdo1pdLRd6ub/X86dHXV3NdffVa+12GFmQ+0cub6H/6X/5nRY3M1uWk4V3PGw8NYSm/fi40n79rKtXd46GqM5oTUZ19e/07t1M724S7Vc/6Nhm6pOpssmgj3/6vafD03ymPz12mt690XbTq56c9M2vfqbH/UTt/fdugjdoBp+etGtP+vDjB92//6SyRiO40GRc6d//H3+rrF6oP7R6+/Nv9d0fPujD+/dGFGjEVm2vdtOqLkvN5uhwWFIYSmD4wEEKajLV+dA5pgeTGpuo8D0Z2FD4l7WamrXWa5IvjXJBrXx4xgRibZqq/QC63jEbUAIReeAgzESe+I4MD8w8DffPY6pPq1ZpDzIhtT0GR53dGe/uro0UkAE49riegVWw61LE7VQtKEDRCDDooulM1KNt2fUeUDHQ6jue7VwbU9YSI0rY87ewIJJB567XmUBpNnK7gVEkgazIjqNntA+gmceDOoY4PS3FZfY5jlpTqDobbwx9B9gaWYxGmI5q2Cc5eODWGqmMwZQZEG46gvqOxjejCHGRedLrSno3P2lZJ7or0UEdtVajisYXnURa69OaQpbc1PiO65eNJ+HQtDSba/e4DsfWojY1bKCIzEY7Hx92vQcGOcYGaEugsnHNdNBXv/6VPn9aa7N+sEYGmpJZDaDuZoak2iYYewyalJVGTLSO0EgnumoW2o7SbL8Oowl0VFCNHJdBYXpWU2GEErQimjdOHahh04KhA/TxPILPV5i2gHhSxc00dltLPUBpQMvRNJ7SQYtlbYMGimLcBimw2EsxrnDOMGYiFDyno5YVgzbOSwwUcOolG5DsOxCFcHeG/ASCSlj7CZkAyBhaTrsBMySk+UcLdBYmsrA0cHsmF5cD/+B9P9aIHZwTIiRwIYd6VLnYzNNR3aQyKj7zMBNdN06EXG8QUd4DbRlUb3RYjc0uSqhXHjIGMklxYqR3hL6XaTpJdN2Qn3jWm9sb3dRnzaqjlteYUqFLbAJVIN953BiFhrbKsIScP861kHGw5sm3OaueEukxUYE7avti188COt+AqdtCFTr8ibRtB80noPNk3jYq60ZdNxgZ7jDiO03spomWeGcpxVR5jacCTVzprM6BjE0cPY9ot2nUG236k26IsjjuTN/H1l7lMozkTpxfLIqThv3a+YpVufBge98T64QBUOR/Pj7v9bOvl5bxoIGc1ZW6DfmVL3aJDmd4HFTZ17emJI5CU490BJoa62hwIVhlxLjMdAAVdbzCWQWGGiD851IpMRe4njLsoLi0thA6L4ySQn/606Oacq9kXLvxKWtananNy9gjipL2ggKajMS5kv0nN5ggaIeB6LNRCRpYNJ9Qb9mvdhiUHTSfLTwwOXdrJWltyvpmvTHtjQYSJ1hckouq9n6eNzfO9GxfVjr0rENQFQYNgTZRdPO6UGNxOYY6zn5A0wqamhScPy/a9+Qe0lBKu7FQDoVZaOSJHgP1JDuUQUWv9eZoPSgp1HhcuPxkHyNyAtq/kVX01YlWG7RiJxfB/B0GFLggDWOpioim/qh+UroGYh+AR3FkOIYMx4U3jSlmRoHQTU6FaG/9rsfOBmbQkD07xTuDhpvX4tqC2DAQT8j4ZajIcBL+LBwKZgaY6JAfHC6phkug5o8T18FE2kAVpYlkrweIgPoM4EDUjs1eaApOeypX16nOuPXhHJl+MFRcX4P6MYesKv+DUZ2dQlMYgLieR7Y5Y8GBevGIxRnNC+6iRx1hghjQQU95MO0ymATBgLBTB+ga5xmjhWLq89AYhp1RbZ1mujd7Etc6Ij/4PokN3KJpDbdXDxRtwOnuNTxXOHcZmvJ2xp3injkDnXqYIZJjlS4mYwaFqKHDrXZiyqYFd/5+Q4E2OcwhqSymDIK7XWhH7azO/9PE0pNRU4dMj0Gea2+eMWeucy6DVsZ3Mp2WJp27bWNNzCyjqbZKgbxM1iJtBFIH6PnIDgzyRgagUVOr6uK58MDUdMag+KJhZDBRcp3oK+Yzn5ep4wk5Axk0RvOa55UO54Mqc9vDVMkR5zyHLCieGUcJYvQVQBAsK+6HATKGgkZLL4Ae37eeziIHEmg1vvFf8MZwDo1/d9PnRuSvf/6vm8ovzaQhViylyyrczZzZRPAoHW3uhymcRdk8wmGKCZNxPU8GcQCLaTiUUIcOf4mn0FG//d0vbDjxpz981r5PtGaj5DBHfEvgNhx/pqlhphz85snMcQAREM2Fz3xgOSrB3y0aNV8W6wz42UAGQPK49QDTZmTnNDdk4mw97WHTCDdUYkDYnLkfEBMCenbh8wVZtFFOTHI8OaLwoQGl0DEt46/Oq7yem8y/OLiS0Rh8a2i9fF7btl8osA7q9nQcKkhQZ40+GsnkYYyYlbJEdxpGOWXVaNd31nXZwdMoJt+FCTJFJChpoNEYYYDf5gjPHSh91qzBoAgtH059E78uTR5TtrKaq8hLI8J3b5cqi5MWzcIF6k8/POr117d6lQ1qjs+affO1+r7QZPMhKLs8kkhyimvN3v3cdE7ywuxgNXRKl6/108cXvVlWOmw+6vH+s6qy1g6H1zLT1d07NdevTeVCP0Qx/9W7N96QquNGGnZ694tfeM1vVxjQUASsvPlt9p12n/6b9sm12kOq62WtYbfXz3/7tzaDef8v/03vfv23bnpyqBHZ2S54U0yAklLzctT+5Vnr52dNZ6+ds0iYNrQ/UJ6X/ajZ4ko/+/YmnERdgI52p6Mgu//pg/qnP1nLuby5tvMoh013bvSzX3+rZck0iCZuo6QkFL7X9//8PwRnDfTkj586Ta8aB4Lf3Sx0/eZG//j//rPzR5urK/3H//ifHGD9+PSsh/u1tqu1mimxJEtdNb3+7u+uCdrQejWouV1q/Xivg/VEvSfM6LTuFlCWz1pv9qrKSovFnYZjq83qUfu2Dxfec619+0Hbl4O1DcS2qHitarJW20+86WHA5C27qt0cQKfr2lZPj52/M4jJftc6HH6KJbagRzFLabTakmU06OZqpn2X688/dZqlW20Po9qh0Mv6UXe3M7v4rZ8eVWIG4LN+78P0VM00KwZTlMdxH9QnN32pHh5W1mmDgGIvzn/2h16dnfYo2CkSE73QfBxPmkNtwlzndNLyNKrlmTgd7NKIRg3L7r7nPpPtimkACh6KlMLPlN0afZikjmBgVpOf+FswD0C9aPYm6hgpD51y8qdwBuXv5pkmFABEPESmhh1GD3miu4n01Wyit/NOXy8S9bgXTgrVDMS4n/XcNLYUBKs/aY8LY0oeWq9+f1CbNepPBBgfdB6g8npAHDR90/VHuwCiFR1H3IK3YqSSNDQRidYvOFxSeUBJZX+DTlX5vZlSYTZyOOxN78I5Alv9tKj01V3tgcDCCNfBeo/DkOlIhhwNpzUkDD0JU64ckmyZAns/dD32d+QdxECAAmC6BeKQs2/v/Bn2Y2bHVOveyIWcEi/FtTjZYTkrUjemdu2eLkyj3HstF2qgnroYQRsK6nnWSwsl+6LHJ74qPRp1AIU1oko9SwGb4Sx59tSegAGKeIxCalAhdF1tMHRsWJck2tJ4H2ByMHvHQfTkMwwKOJukHSKdD8lAtjL6uz8zbATR4nNyIUBKEqNmoHVEVziXmCaI4UVeaY5R2gk2QqrrmTSfp1qWg27mU9X5VFd3E1VV5qaknteqj53XwHJehXaSgaf1YzSYlbZ7XJ4rZ/JhWsO9Knw2rTQO+zAhIs4khdYsLb1/JtrgyFmMKvqncDivrpQeQR1T7TxsbpSA2OVTM2eqgsgLGoJbx3nZzRyRDcXQKdBHqNP9pDDrZHrcqR2Impr5mnrIAM3XrlCgIWS4XdkIqhwTLW/v9LhCNz3osGv1//yHn/Sb3/5av7zDqGdQNr1Rpa0jF/xUg3LA3ipKffr4ox21cQyfIbkoS233GOOEG309nsKlGeOiJFHdNEbPqItoQjizoXzabGn7oKy+JVNHOfVSmurTPQ6/z94faNow86GuWK8f7VLLQIW95bo6a5hcaTxtTf1Dw88+TgEJkgsIAN3cA2e03wN1SOcGoyaRt+M+SfsWHArmB0Vmou2mddEPdTkrG22H1rKE3aq7mH6EiZXrAgbodoCcuYbQEWST6Km1khPDA1AkorailsomnIcz7duNC3Ao3BUD/nTQoUf2gJ6SaIuTI3Ws3Op53thVzgYIcPkmExEdJzrPA+sHkycypj0IBADBrbLTkWgDR0+FcaLZYkmqHdGTp0Dn2R9Yw6x1jH6I4WCwAcLEmnOFiAMwA7Vz6mEMtHPClApek/3TQAWmKURexfmA4KzBlAmaKWixc8fDB4NYFwxPKiKlLKkrrXfmdWnmqe+OcKEmU+vjHeGRYG44Ku06IRCAuoq5G9chOzIsjAYS4x0oqnxfKvAzwzODC+zFNEmpsgpzMhzXozYdOI+s3Y/cdZpXmlu7ZDv/FvgiHEHtrHoBgHi+iJFAV0izR3RJgiyJ2BhHjUQOe7gaH8JNdeg9FOOscLQdTRSeAdYWRjIDU48c4zxT5rlPmNRElmU0jBgQQOHEYwVJHSZlsDCcf2I53tEGcpFVyTPsnEronQnDmQDIzvgwxM6ihOEILuVG+AHTIrfROkoTT6DXolSkS6VR64N1YNfcqJEtZ7OZQeozh94H74PQFrJf81qwNxgAgO5G3rU/y4Tc4GNcd34PIy8YJ5Zp5EpgV516Z5BiZgQ9+0jPBRNj2KnAy8UZn5lrd9hTxMaw7zidAQ8agXbQU0Sag3WylvRBcY2zyfjStG5GrNXdQLqzDXrOFxTyC/r413+n0bxQWKPtC5TqgliaR5zlamYzN4veHAuyoTAwCNiYpohJrucRpgOHiYxpNRQTTAgo5tyw4jg4uphkgkIsxPW80v2njZEH7MtZfDQJNIIc1hyk6MqGdhvRJEmlIUWoT0M+sajUhwYIGa585pEzQaLow+QAbjg6Q3RE9IH8moyqgNkpGkOMy9fHBRAdEZPfaDPZCF2susEMWq61Sheb+PDbClocC8dzBQ4/B9CGc+vFiT2clygkL7RTi8AvgbxQIexS6+bxgmjgOOUcnxCM8x1pgo0MpLmKEo1TuC6F0DkseSP7J4opxOo0y+a5W+2LbTLoKJ+3VGk+NredvL1MdVNqlhMiHhmTWPDPmtzurDT09WxhhBCjnM8fn/WnP33Wz375rdQ+625Z6N27V86XWwzPenqmyMS8IdOqHVXefqWbb76y4x46KMJ+MWoZ1mvV01zJfq1ZOerj/Ur7Y6mbV1e6uV4YhRozohTQA6F76PXVN++U9Tst68Io12HoNG04RCdaP65cgL5sdzqtn7RKrjQ5H3VzXSvJSi2ub9X1gzYPH7W8utJY1Np9+Mnaz7aTplelHW6NZntQgutiqrF90d0ChGup7TnR6mmnmmB2dEazQrO7O03SWv1uowHa0m6r1f7JImYO0eXdtV6/e6c/f3jW4uZb2+Rf383tlLfbZ1rdf3ZOWv/wqM+fN9qCnkwnms5eudD7+LBTkUw0f3ulrt3rv//X39tZEzfch0/PbtDQby2XjV5dl1rOa92/bFVhQnDAKIHHrlR2ImT56Gbz5qYxCsVobNjHZO35eWdjFKPoZaHDqdS4fXBcAGjLadyqygrnZn5addqCPLS9ivKgm1ev3KhcldIfvv+opwembojx2awHNfPCRg64hDKQSLO5LdrtzzYZtdsf9NP7g25vK+12J1NhuwOTdZgF6CXCOpsDkWcD2ixmXYSto+WqqkEfHnhOpqZHvjy/RKPBjJl8Sg3a4YpJITGCdKHh7m2csD9epsgXdzJcT6EXooUs0V/Nr/V502u7O+pgWjfTQaoqGhsMDXsjN+wdzNKJqRiht9IAOEQ6wow56DEUAXVi3+Sg5jnIqjLYBwx+GPiZvg9lctSsyHUzK/Wz+aBXVeu8z/0eJ8BUs3KiayJmHAlAzuJRu3bnAhFdKNP+dRsaMI71A0UsmWoMIGmC7TLDvhiTYwv7+1YNAzI2TQpRlRbym8pklIMMKgrdOqzcubI06qm8zqzrsbkYlOepagpO8hlBS8hb40D1oHNQYeolE/3QMXJ+gA4Q1UA5iQOtJ1HlXPWptSa2QqfWQSnm/Y/KsX53kHVQr0Cc2APOJ9CfTKd+Y3TGE2P2aFg0WWOdHEHmtl7nZ0CnRnK4KL4PLoRMYQUZ5uwiGqbj/pNrF8flrht0VY3aYniSkIsL4lYEYmVk0gI4rcdc2RC5cda6sGgwGCHkGS2QjdLCbAHXyv16Ze0dzaELMa4pRQTFq6fWxKPwxEp1enZjhXPtIht1UzF/g02w09evFrpd4KiNzhnTnGs/G+T1lRVxM2sX2XVNZmXEJ5DrG6ZxIYXAxOp02umcTN0Y2W7eTM2T7l5BXNgqSec6nsjkpJgp1TKQwUMGl+Ucp2cnymp5NVVSzdT3tECdvVX2207LulNTgQZRAqOFYk8o1O52PmMn6FPzwvq3IqMo2nlYy3ABunhRN15TXDPryVgZ7NvnrXIGLhgCgW5CkZ2k+v/+x0pNs9Q313wGjFxojBNdkUeL9dOBwS9U01TPuy1EUu+ZPLPQzPfkeLJ5OV09MtuQ3HD9XDRe6HsYd4Fqm5ae1zrs7432EzcSIE6jAcj28NF1UKDk8WyAGoC+cd63xDqkDK64nFDA0RiShRryGx4BBtFkZvKzyEecpYdcipHFOdV2Bz0f6jmvjSkhBTH6xdJo7bSCbYQ8INWUQhvdL4Hl552GAXZFaMUwLOtBF21mdVBHV4pzswZ/BlzO+7FR3x506nqjm2lVqUM7AGXbTfpBpyGiUqgH2ZM8BN9RS0YOK/tbOsGdm+EdzQbX2+JYQwGmLWel0v3ReZIpBmQE+kGnNSKGoRLrAafjUucjutLMjAUzEcg9HQYzTHgAaeOgvPe4FkNLd+Z5OPQjJzFhkv36GO7crOsDDDDjSUhjSpXJwbr3AUYH1w4Aw8kDNLARPRetKs2eYU87kYLAgiaBGXY0D2RBY6hj2uXJulgA1B60iS3JDXXUkCCFAQyd7ABNs+qIFNxSSUKAnu39n58bnJc9gGix710kVK46aba+SNmQw+HtMcWhlcgENLbMaaBuhhnMxVfU7LS/5q6zn/PHgZj7JiHjMJU2wBA+CAwbJzXamCZM37gRNEhfzCetM8TplcV9ofOCiNqL66IdZTjD57A5TkliAnO20GN6D7PD+SVC76JLxLSG89tgE8ihPxhAIW657M1Rq5s+5YgNEFV0/Q5BCXorTEhAHTS1vh4AI7BOqFejSQydTMRm0KxinMT3+9I70aewhnzNoUizlw97pQ2660CcuQdunhGsc3YwXO6QNUQUik3C3DRT12fqDTZNdGL/4s8BrMm4tnQvzIuga/PhrdAEpKIHqMvpSHdPk8Ym9OU/IUoNd8FgQV70dpe/ExmF0YAYDP4SlAqszhQYlIwLlGEWQLYUUwQWEpsNtKmTD1mamLIgk2/n5oWpCh8uOOkBvfJFC9wL4Y5DzfGqIQoD2+OwlSVAFygda2jMAvKidhFEUxkOYzR28MyD9sTNcH4lCBvTLxA66BBc4AxHsUDxzPB30DUPHftp5KG5YQZCLktv+i36losTLUuoxArdULzNiy687tjkWXW8T1CGY3MITc3FYdbr0gmYl/8NC3Y3hTS0tpKHFhnX3uYOXnSRVmQTHpBKd3/x8PH30Rd4ysPBySbBBJgpuulSziCJptrFHJMhHsoI0DUwnRFEXVhnAzqcE6ZcjprNa02rUdPF0hllm25wA1jjMprnjnRg4TWLWqvPL7p/2uv61Svt10/6m998rXk1UbfeaDq2Oux2PqiZZBMHcSxnmr/+2poIfp5vVBaRjzb0W/W7tV7dXmm72UrTG00XCyV9G7lTRaP9ptXxdNA3r2pdLRtPfLEVz04HR28k09oPU79ea7/batNuA3kqr/25oHeXTW2tLgUZ5jRMamyljfU/LpvHuabzmWb5VjP0QFlj9IgQ4d36Qe+WTG8KPe1lQ59y+Vav76amT/BszKdz7VYf1W1B2I76w8eNH9LFcqGrV19pvsT2fKXrr/9e2XmrGYYo87k298/67vd/skYUXcOn57UtzKEFWisHrSG7NnJTzKFLt3p8WPvg2m7u1XUUdAffw1989doTNQ62h6cHNdVCz8/kkzGJg6rGEOGo1+8WWk4r60NpyiYJCo1W68dHZc3C00+XHnadjInXbrePoVG3ccA4k0JoH8+fP6uZpVos5qZlgTS1w1rff5+oheZ5PmgxHdUsiJ5hAphr00YcAgMKJttFXRiN+e5f7vXu29daPXd6fljbwh7d1cEI1GDK2vmE8yVWHZy5iZI80xItZZbqcTOoGwIJDepZ5L/1I5QgsramPkSJijjt0V7g+EptFE0DtD0fzhq0HWtP7pfFoLS51sP+7Gk9FEiommijs4bpPkOsk/MSKYSMxjpLKhAmD/LQf3jfizxJa5ftFG3bgchsKnHnA8W86Kc5/HM0TzKt/+t61HV5UjNjIs4zjD4SPWCmmyZoSExRoVy6ISTvNJ+o3+2Cbom7arfXvsNM6KxTSzA9ewV5Z6k2fepMzRJHxEmq2asbnSe1nj48GjHgshxxK0QT5coq3PuGrg+DjwkGFKM6zBA4xjjUq5knxZ6wYlhjSU1th0gQkMKUqZAo0Gvlk5MRchoRonbYA4cWqnVhvRWTUyg8TNnR0zGM4ozrnNcGPTYyszyQoyQkgsA0pThoBwpnGztQXBNJcVCLiTaxHfVM7Y72P1y7KT5gZPRDF4VYftYxAc2lcCazL+hNdTrRBuRYOSESKvNcW/Rurhp7HdNaa4xSKLDt8MfKhRKOkQTFY+jUYZAEuYloCIo/zq5o3aFNRq5bJH7RgA5UlP6W0L5yXVeZrqtRTXnWIulVTaWv7ha6vSpV5HstyXyETkrYe0U/2qhHXzQefL1zG+ZBsYVlAcI2hP4txaO7iqESTTdoyhgmJZ6q0+iWIPyRWchQCqZGTTi942wqNzURd3lWAao2Tl3k4dLI+lkuMmUgPuSijURPYaqDjo/7TLOCU3QVjsWYfTlrjcFwYpnKYMO/eMYZjlpDh8ML9PYy14G8Nr5fMqrd7/X7HwdNi5O+fkN0RW3vACiU08xWRY4TCgpfqxdiJzDQKnJVOZphmi/MV3Ij/eFAf9Z2y8A2hrogke0RkxteN/d1h/VwPG1D7oOxHXEkHuKwclq7IvP8YiDFHhuMr2BPEcuBU3WOLtgOHYG6DB3PEV4ASzt3r1uKXOI7QGBr7zHQG1NTNyOTEkkB9Rn1G9cMR8cxmenYkitLtnYSzuKWz0FrB1MHHW2NUHJ9uL4MXArHWWDCAkursssprIp2yGx8dcYIrcSUjT2HuBDoozS/6EJZM9DNQVpyHYatfRCiziHmhVoV/WmqFE0YzqxQvh1PQb8TA/pqPHsIiNY/2GuDRqjrrEjqMYbx1p4fnKPIHpGlGDRxbnImBFKEnnbstx4ugTD5ucqoVxo9PjM0CyMdZM6ov2lYQYjQWqKWY8+gibNzLXpkZ5MXrsvQ40GJBKCghiD+DFfWZrY0WwoNKc0inhUdzTN/zrACuv8l048akWTXAzWuMxJp1FgLoc90PWooE00d+zRYG40a6z8aKmclXIZ4Ntk0a+/ik+JOOmrWiCXEqIXeqNJ5h9NuaOdg4uAFbfTKUs/QCecX3w3np1+Mif6iS3aWYSQZBPoX1FzOW3oINmdMgHAvNyLqOMIwmvsiUYOFltKMGuSB8Web1EhEAbjJa+fyWmNpN/Vo9qhdXYVbs3I05dZyDfoFhiIMD9mL7dwVWkkuJAZtjl+5fE9rxQ24RMOOSc2R5paLz+el8WdXc6ZfmNA4CgTTT5pPO3FHzqfvl4cnNKPRxMVlR7uJmzrPN266Ti4ORNONMMfW2a7/hx5QgQEE15vhFr1ZOKuCUtJAOi4WzxjQZiejANRdyg5L9y49YV1Vo4NO3VCFGNQ+QReI8guN9Yvm8a+NZaCUQf+8ZEAa7aMVgXoUTqwUaUxWOdQ4SJh8mCdNpiOuUqZd1rZNjhOSoj0WDDmEOOZx4byALBwOWiotJpO9aZ3q1HXOYbIhwCGoH8H9xqCn8KZBA8iD8aUpjkkCjlphU2rNn9FGLx//WQ21buzVIZhFQpNNLOQm6wX+Pg8yRQmviX14oKgx+M7/ks0YekXTce2uytZ+cW81pQ10MD4vk4ywzr1QAr5cqyDaeoNlk8Rdzs273++y2C8xHhSzYcITjpKe1FyMkfg1jqrOSq+KctwAACAASURBVE1Oev36tTf+z48PX6SrzkBi0UCVYvMKKTQh1qnSjCk+iCsOvKMDmicl96G2sxxaRyzZuUfLGVpMrgiNPkPvk6azmXarjW3/TSc+j/qbv39n57P7n+6Vnwe7YN0tiEeobEe+Ok81ga+PZqTB/vqkf/NvfqP105PyZBvBtBPpalH6PfbtqHO+9AO2X611GCe6vZlpmb6YTz795m89FMj6TVgi56Xuf/ysfPOTtTYTjBqKhV5NQCfnWm175+thVJEMG9XNnZ5WWwH85AXGUxNt2kSzWWlL+WTYa8zJHMNRLuzw5xWH2kmfXzq1u05XX32r5WJqXSwH1/XVnfarj1o9fFTeTHT/uLdu4O7tN5q+utWiWWpRJare/FzD5kH5fqsd1t7PE71sniw4HzadPr+sVc9m1uLY0KRbaXr7jdJqrvv3f9Zh2Fvbx8S+qFN9elypx4QnPRsJxl2XJZcnRxX1jT788KNqHDCJMzgx7SWD8lbzjJzFg7bbVvXizoOEdrvWbPnGyA77wjw/6aXdO191s+k0m+eqs1T3Ty865lPNCHlGU4cba0knT9zBQd1pq8eHQu16o9m8tEFTcgbV4Uwotd4fjXQ2FYU2WhPysXrdv1+rubuyu+DDp0flFA9keuVY7IPuEIEDIn/2xJwCCUrfcjZRUZV6WXfaHkpH1GTnnbZQRmyEA70Vo4zahTEUJTYgcg1B4w42Kcidf8n0TmWpzQD9EZ1euLOSc0bMD9R8WAjY3ldpodIUoEJPfHc0C9hve2jD1Da3bhxHVhPyuXemwzLZjYxIHxU+yNBfhn6G5tqFZik1HpZIt6V0nY+6uSvcPDT5qLt6VNunejc9ezDTHTqzRKBIeQCWBfJzPlXac8QcOu0OOLW2ZnKsul2gjKdKz12jA/Q1irYx1fLNa2tJ77/70SYWHEggFxzeNIq8Aa/uIg1alY3DiPzJPYGdJoMNbM5ZbZ2cTjuRuZ43t8r5nGiGaJY5gz1sRBuE5ldq0Wt66ktOGqhkoOI+MyhsoIxeoovsvs2g1LHwNEtB4wMlwDUSqUCWHqzj6UghsPERoyGy/yZa9+TG4Z5XOwc1tyqKfReTggh/LuuJ8hJNbWpamwPlbVlfOBaEQpL3DndVrNRxNYaKDO02ptE7DI5sfjQJswRcXgmqbwejFnbtpXDLautYDiMoTZh6hAyIAjQKK9BTzlGuTZketUhzzepU9fSkBuOlaaar16Vuy6OmTWnqez3lGZm6iGefp7gC7Z5itJLwTGCGxypl6LJ1ZAhu02RIvrTBZilKCjbOvdCHgSyyxprZtfrDXlWO223ofxzu7kgPmo2Dh4kMj8bxxZm7DHgp5E/nRvViabt+ckppukzNpUijMYUGOcGRMgxBQG1phOjPGVpMTIsONAZqdI4mERfZnOb0hbbWcR3QDqHA77pOf/gzyNMn/dtfvXFeKPsLOjTnmrLnE3CeFNrv1tYEbjc70/Gg89JIgoh2NJZcE+JYkqnaAYMdBj6d5lmiB/+afLiTc1XHPtX+/KzjiUaeITAxOBjLEDcDHT3X6bRXOlloPL24OYAyD2ZVV4WlFzAb0knkgDJMcIF+2qkoZlrveh0tp2DLob5KNSkzR+PQzHCd7RiLptfMGjTFpQvUsrrRww8rDz5fLU763C91GgsV6dr7GE7QnBMAfJwNB1I+x1LTRGqhUhOlU89sXGbF1ekU0hwaHqh9UCEvsq+8mvk8oThOMI1LcN3e60gjFPJwDy5AoxkaO1y9gD590K6lhmQSXuiMwQ7fhTq/hOnCmkRfnKg7pSqa2ho+w9xIEhIaauQPGGnB4AAiZ18PvSMmZ6CB7Hk828YnpjPl6Vm7zc5ngdcYKCUDSbupgq5Rw0V2txssUyPRxTLcyMN11ENFWrPUsSUaoKuOmpRzrTgP9gxnz66nega9oMPcGaiwrm0jgJ5mmGEfA1ScV2HNhVQpUgZCUy3HzNCIcI2tOTewRH3P94KmSp8JqhnupGZp0nh5g6X4v3Q07PDUxj7XAqEcMwaAIbuiiUROQVOXQQVlMEHjA3MieKAx0DNazRFHvBVNIy7nZO6adBsSOfcdUG/DOTS62KAg44MSWHBo+Uxz5QNYlwr4BLI6DxvYS2N8rkqDGKDgGK0x9IWhw7kLuIAhWcRo0GhF48rzYaaKnbJd8AcDhTVosx+O9DhbTbG9IJ1uIH3uMdCOtQiwYKVrMVOK8zEDbNxszWKAmoYJFZ7rJ5VOqmDtBpIMpdjgE/usZYA8dSwj6neee+51f9GpBx35SH1NXuUQw2034ZjDnXDbDRlcQr/G3OAiNfQQlmZ5Op2O7vxJfLg0kP9a5/hXA51oRP51Axm/DhrqJfr6L8Y6LHy7rJpSQoB28JehtXTQW7xYeF5AKyJTJLxgYkrExKgqicsgHJUg6VwZFBb0OqBkk1EVqKQnEkzvgqoyHNBVejUELfWyGKFqoeGg8KIhZOGEyDiaKaZV3jShjlkzyEJj8wpNJYcxmz+HCVbQhrwNI8PZx2iBNRvwb4wEosALSk+4enlakhnMtmiVTc7uqyyyL3RSI5QRkeJ5MygSGx/ULJo48lqg8XkswIMdTZ51lPCTnXM0sYbUbHTnSnJw8d5oWGioeT/pd3/3t75v//iP/8mvwzVzQLUXR9gDc//hw/PHvC65lw2un+gXZ7X52OSF3V5PrVPc7kd1h5PuXs+dfdZugm6EpggNAa/PbHX3NGj+Zq5f/uIr07vIFzwOvc67Vt++nqiZkec507PuVM5vtP70Z3399Z12u0+6e/VGq+eNrppE8ynT5V53i8TubY+rTPnNVxqGrQ5k/i3fatZkWqQnPX/4UfXVTNVsobqsNX11p+ubRh+//0n905M+3X9w6PW5mPkgR78CctGtn0wnXdws1K5fbA50Mxs0nBsdpkv1615Du9a73/yDNo8/mOp4HrY60+gw9ULv1EyNYs7Q8k3nalfPKkF0m0bFtNZpt9Nh96geBKw9qJrN9Pbbr+0YedZCd7c3+vD4k3WrN4u52natfnfU9e07PT6+1+OnJ222By0WpfbJVNfXtw6ivnn9tQ/vP/3LP+t5vVMPXevpo+bXt1rxvZKTEdDtrrMtPJ+7rlPNl6+UJa36l72SchbgNgUWlKqh9TqkgAHZJ0iaLbG5ulVTprpaSrdNoefNXi8vvYsyfJWWzVSfHzt9ft5oOUt1/9DbyCgde0eCgCJxGI7prTbrZx3HXsX0VlVytGvgoRv06WGtPF9ocVVoMcvcMLIB/fDjvSe0Gis93X9SlaDHQuu4DJdm0CTW/vHkPFLTuw6prmZow3odeiI6AmVAC7xzDhJNLsVHp4dNptn1UiVurMPejIe0mEZ+qnPGwkTRwODFmRkqJ4J+zBM2NBM8XxQG7dbFeMVks2D6TtMiHbPCaAp74YCbHLbcHHo+sA7e20ClOCicB8cxZAMDbOJpQqC6YOZCZZSoZJims26nqd40qa7qk004bppMb+ZHPb1MdJXt1IA+zRamreyHXNN5ZN+yr+QU4egNDxvTwpnSc5C9dBSJJ7sjPnVBjZsXnYak1gaksqdAxeGndvbopEajw2Bgr46K4JTEfR0IrIdSXGgLvQ+6dTE4ssD6U/7u0Or6ulJ1dafTfqP2+cXIa17nUVTgsoqlfJbpZcCwi2ilwYOBA+fTMVVdkY8VhQxUTmjCjlRgnzvttUum/vsJE9gq1+YJWt3BLIoX4htpos3GvUx2cfcj+3Lk3kRm8pT9DYQk5bANmcJYT7WjUOvCy3A70Ggmmixe6bB7sVaWy2SjsoFzLtVQzsLgZNi6kCHvkKrEKIjR7pwvbwdb0Fq7c+N0Op41hepM7qspjPbJC9085EQ/HydVYxi43M1LTck+T3s32ssm1S9eo/urnA9ZYshIAif6yBpJApr2TmWDo+tSedIqx4V1kuulTVRCZSR8/ESMB81OuFdzkhGDsd+HE7BRDj7TaWu9tM0kMnJOb2yycj0njLTX9rBXg0MvMTlGJqBfkSt49mdoj5WzD6u8U7f64H3YbqJj6nihiuy9hoaGBhq9amScIRkgQJ5h84nMUhfyqK9wFsXIpvDg2iP3U6c8A/VEK5fpp582+u7zRv/r724DSSpfKz9Def/gwTAmYsczechSkx/dnFXQ+WjgwHSyTG27s1zGzJ6SGib1daVZB72hEaGgd+qDm41cO2jcI54D5F9gPDS3NKDdrtx4mf5sj3BchltNZ0vtd8860ghn0jZ5bWOu9NRKZB/bJReznZlZKaw7guKHjoFV6Oag+HMmeMA9CRdoWAs2YyeHOWmMmt9/AiWe6JdvzrrfJHpYoZffaTlnkEOUTzTUpulyP2GT0DSTEYsxzDTTbj1qQsQABkzEDLGuMXuZgK6FG2tWLdRu2W9Br1JlGEZhAogB0KHTAXQbp3+yeM9BnfU1maZa7yqVxGNBTeV10RFTYNc01qC3MElAfk82DLNrfoeXRWYzGYakptaXxPKEEdIBWinGl2SeZzTYnCmYXPG8sgeUIvgLqjjNCnsnAzzW0iHFmTYMWqxfxj8DHSAZi33naKIOxM9DReq8SvuhVYZBDx3KIA2YAJ3JwYVSf3RcmMtMIhdA401R3buxoxkdcvI8oceTL9sHRdIurvxvoLY0DbFlnDQiG2O8RpNnlhwusjSXSK5QW0aebMEZlTMMQS8ZDYilFLSyRENg3IOVd974ULVgjTVFQ0Mtz0CAMROsOh1DJwlAA3vwEsuH3tq8RM5E04Bxir+k7tHsh2rV568poRyNuI/SGDmyJGj+4UBC7mVof+kdjmiNDfBw5A6y5oBXcwRpZv07mZwYDJV1ZWYSPh8ZZnD0j9Zn4kfADhAIpL87DRaMLAbztHGczQwXAdWQrhgh9MjRe4l7EiR1MBdhAOA6fqEVg0yzhqi3ocCb1uprHHU6w2uenzN9g00uTzq3rYoSORXkAFgzIMutqf6D7yfIMsg0A3yiw5iIA4TRblArRWwU9ztmraEHdR8IIwCAqmkixoN//IfcgcuLh8PQl/8EhTXQrKBXXWR3wV2+GOz4cnhNBoIYzkTA4qEP9OI1zRW9T0w/fNLaUAeqTTRc1uZdFhdNFk5fNHQUB18iK5hoDnx2FgV2wEYdw6qYrhxeOE0kHT9FA6YwHAIIzn1keBoaqJ5rGmfFXKgJ46g8YTMiTgC6SmSwHGhyHIo6cTFPUQf1hI0E5M2NnRvrmNiwKtncLZLtBusFKTLIScJIiCGRH2KDksERh3cMYunMTQyJ0F6aYhN/7gaQa+QH/YLOMkWLtA43ijZvsCsWLx20BMcBIAa3mcGgpqEhP2m92URIKVxyO+wGHQzY3NQncmDymPTPyqmuax7mo8ryqKaqVeSD6U3L5dS6qcMx0/VVrbubmZENwAoyz5ZXpSeI7z/1Wndb/fYffqU5yC8PMWYaXe/C8O3tTKfuUXl9pc/J0sgIC/3l4ZMbW2fCZYnms4mbn2nNZH6nczbTI/RCYTzQq2nOymdzvZ6Rk7NT99I6665eFLp597UetyddzQpd1bmeupPa/VHrT086bn/S7dd/YzOB47BXv2tVNVNNZ43F/zhWVsVej582alVogdD5MOj51Khc1EGh1tFW7JMBOluh25sbreHhH7e6ffdW7X50Jtscq9V8qn57rzE9ad0lypkyzq7sRkwB//rNO9XDJ73/2Gv5d/9ON5Ot1t/9Wenra1XFUi+bVh8+rXTuXtTcvZWySotUaq7eaHH3Vh8//Hfdv//eAxMMdpLdSpOi1vvv/rtRduvLznN9esD858EN3a9//XO9eXXrGIbIxxqMTsMWQFdDNt6rq+ugNm6fPKG/eb3Q3fVcjafD0uPL1u6yoA0/++ZWfbvV959aPX9e6/oGuute2x366Frd5jmy3Jo79Ue+d+QN9ueZdpsXJUOq9X5Qu+ttTNWUg/WhNHBodh830HYK7VY0miDENImjirq+DG+mjmzQeatikmi/P6uYzlVUZDnWzh3EuZb1jp07VGp20gd0gD3oHwHNoyfXFNU0t5jagAxF7M1R5YWNgBsi+ridYSt0XVDnYqp+ZC+ARpmkqo6t96Df/eKtNmOh//r799b2WZtHtAmUIsbC7IvOpKRTOKkgv5Zmx6FfNJhMEmmSsfSGYg7FlAaCgvKsu6zXFfrxEgSq0LQ4ODonL5aaTl5UHbaaXS3cpGDZz/OB1pLgdahYhQ0vIoS64xnZru2GmGI6kNR6aUHaczUZphqp1zaY2XgKYwNQNg+nJ7Xa3d40dxonFyl5RQ/ta1Rg8pIOaiaDujO0WbSilRIs3XHfRc+B9cwLoe1nwbWkEY9MW57xQc8H2dQDytEWPaNN1miGOCDJEqOOiQKFgQRqBPYPmh+m1+i4cPs8d2lEXpgiG6Zj0H3a7qD9OVHNmWTWHuwMEL3Q8pueZa0ROvmI/uizQv0hGBcQS2lccEfl9sHMMULAHt+1ESfh5pCcOGk/yU11pmLkLEMjiA6JwuMINTFEUjqeCrNBpldLDU/PHrRSuHPcQz/jbOytm0o0Z7Clo66qXGO5V1NMdD3N9fY208/fLGw2tlygWeU+j5pOsb4P4yZMdKp5UM4n52c330UahgxSq+n8tYbD1mf8egN97UrXi0SHDpSq8GBsh266e9YipQmRGR6wTDbJXN1hasbGuXtQVdP8Y+Jy0KTCBXqhHfRGKF00gQVreKIZjevmwc80FQqo06JBktFpfcBtkyIYHdrOgwQllVbP7DVkePJM4WYedF/cpym8TXHLYQ7gkk6cDs0kUR5r/eOPhf7d39+qqWbK6iuN3b3G7sXoCaZAsG5ggAAk2+XXjpjEh4zaH4gdK71fdsSAlKPWu4lmTe0mhLzbEhMs9g5ICIA7SWoUkbMAPePmWNvogsZlv30wErCFPWMKNQ03f+9spPOwe7YB0T69ijS/80p1Vutgs5OjXrac7dBQiVw6xVCc5x36q+tBGmwMzGjCocmH94cNPhKitY5a7aCgo2ejhkvU72i6Qd4BDEC0dtrijt2dnRkKc4ezHoMtYl5AxzpMbGyYUnuYT8MBAkrsEEN3zlTyd1EBcpeHrlU66VWWS7VjpqR7UncsTK3tutZFM/mxp4zztVF/JFfzLMZY1Iwj3EzAgQbkqrC5GkY6+cVwBHkHrpdcp2HbqZhRA4aJV85Q5dQ7j5qmDSYJw3GcuWkaOBF4vl7UaI9D5mnvfSjKfXSQzuqIODJ8Hey6fTRdmwYAp+QJsT0gi9Rj7LWnRIfDyo7FNGjE1zlDM2P/RK51NGJNLco1As1jX6IuL6elKcLUZUjXXXMOe50AdRib4B7OO0HzdL54OKCix2SwwOfh92l+oG+aFsn+4txPZEYMEHFlZfj7hSIaGv2xnmlyoObfR6JAhM4azQMYcQTeBY1zFjBnKQYv7OlG9WkEqXUjLYE1Dl2XjS1oreyhgRTbN8ENLM97iM3R6lojHw6U4asDddi5V+wJUFOpz/FDIWbqEtkHXZhPw7mK2RpIHQ253Vitwgy0kE9Pc+sZH/t6aDPNGYX+caH2j9QTMDJhNbJXkn/shjUacdNMWZeWGVDHs2sTmQprJa6rDTWjoFfCINGOr5wMnPM8g7A9QvPOe+OvQClB3BTfv8gSszZB2nfQ0z1YJA4p8mdhenH9PQTl+UVeR04sXisYbfF7XCPHo4Q2NpnOZyNUxa6jSLxo6ozBf0l04eyIho4bdiFQBzfW3/TyW1/cWS96PnSKkwo3qNQLwE55/Bl0yKyITEFrAcNy02JRHviL5tHCctM7c6NxHOCe0Lie4sGL30OrONqA5mK3PkEPhNyYDp5DD4OcWNwBo3gb9VTS+ZLmmQf6SvNMk8l959IaLgZBjJjTKBS98MKS2HRSHjggX7sjhHOV3YXP0JPYWLBARgeTOesrDHUw8kBDQsNJA2tS719E4KCvLkZMvYKGhrYF3VbQwXhf4kEwAwGhiMaexp0Muwhv/mKqw2ub+sS1AAZnAwDhYDLDw+msmLAMNtfcGssIKneBagtkHmZCVs+aLnK9acJtCre8r25vlBahn61nmdfWpKpNMby94fOw8KECcW2n+vjhk374/kVtkul3f/NWVzkGSTxPrSfDf/sP/7Ne0LA9/MHarod+qq5baV6Ubhi2bFybZy2voC8tNJtOPTA6tAd155N1ffervfrjQd++e+tJ7y9vcj0/r3ScYMTCgXb0NAY6U5knmt++084P1aD77783wnb16p31PPDGj+nCdK+6yNWy7nmoJH33hx9Mvfz2hmKq0w+fnqXXvzV1pSmY5iVqlnw+jIcSa1UQMM8WtTcI6ERkVLVMW/cbGxFM6qUzSx1Fs994CPPm9ULt41rfPbb6+W/+Xk3Wq/3wo06LG9LCTffLGwrHD9oTMDupNelbF9hM306HrY793kOW2jk+n3UY51rWuYpppodPT/r+fqP7R9w2sSSXvnpV6Rc/vxImqAxi4dYzxYd6Q6N1dTOzYQB0JCbg6bl10fbqdqZzWunQ9npYrTWvr6w9SsuzPv/pRz1uGTAQcL1XVjemRfRoZGzQNNee7LsUsx6s4RdabXqtn1dav+ztengcGCIN+tW7mddZtwc1OGi1ZgKHPrkNExoQGXRVKDQRnxTTaOCOR82a0rQQEKwjrpBJqfFIfFBQ2crljZHm7f6g7W5v2gf6qpfNUfmZtUOBs1VaLrUhoqJF24ULc63UdJij8p6su1Z9Ult3SO6bNSgMozBHQR90sT9/tWi0P5716fOjM1YZmLFfGS8pa9MUnffH2c5rob3J4XAg9of+k9vEAdMxU8MdYo2NMXTkUXUi3U1TzQqmvYnuFmc1NloonCt6WxxVEwaK1X9dq8zRcKPJYQ9m0hhopI/6MdFu06q0Ky+NX6ZVl2pRRz4UVCeqAwoYuxhuKZIxWkF7F06jrE3nWtqmPDUrBfMK8gcp6qqMbMDUOZh2tT7vI9rHQcvh3Arqx7WEvm2KKpxdJvwTqPMR++QzfAJ1ia29dIGIwyODONaobekZxoEO1WQPNuq71lw4gupN/zpA4wlGx0CD4xBq9jsm4Qz1RjNlcCCNYX7mMwlnUKJswiSO+IVRO6bG7N+2+Z9qzI7qKQ4cE0DQOOtWOrCPXyioDoMee59R5JTZSAc60ql1HIMpZHw+nkLOmelcA86VPpcYRIZpvocOXm+5bqdn1Umi6fSorJk5B/bbN5Vu5yfVVW7TsLo8eojImcaQywOFtFY+m5mNwT5QpbuQorBAYNMcW3WTayUJqGju4nu37XV9PVXlqI1cRybchLqTE5hsTF/kgCYs/ZiAWpLJCg1vr9z5haMHSgwQcFuESQRlE1oow1tM0DCbOvedh4OzKRmFR9U5RVGi3aE2wtW1fFboc4NR07R6azlBMQFRDvnOFFoovEQWHQjTOVHZTJ2TiqlVRpRYNtV//mHQcj7RskhtnIRDkY3zyDzUlR16u82Lyrp247nabD28yBn6QIsHVSJC65Jv6baXgpEivSfKhgHCRReZV9rvn5VntfXHkKjWp1loeA+9+o5zAwfIUmkCAyqcIttDRKKhs+x6tPWl5QIUnGFW0ruWORyhY4YRHzTnwxGXSFx6g+mAFEPEkKDNxXiIa9VzvtKsXttRebvZaxiXRigZmh8PrY32SuBtTVTlfB6az6gDzRo7E8sBasc5Se1ShCYOKp5jbYgUwXeA6A4MlkD3oV+H2eH5AJJS6MS5BLvqfLDuD9prk+Za7/Y2iwJGZ/BGsczgh/3b1FG7cGJ2FHEMA3RwjN2QREGXHg7aHMhhlZI9zRwmShjLhSkYjR9RJc6MRXoE0s77TI7hGH+WPg3UtSFlAdgLrTm1KANEhnW5BoCTbKbMOm/iaxhWyWwDZyVSR4JepqVz/4jd4btAdwGpZugB7RRCxJ4aucPpFgU+gxGi76iXg1lH4+rabwKT4WjKL07ITDq6DqzWoijvJ14j1IogcnYkxRGU/SAcRH0GnchPjKYJhM65r5fXMw3SJpFc6wsllb0IM0cP9ihdYIWwJilSoX5H9nXEBEZ+p2N+bSAWDqvOQ4KFAM2Ts4490UaQbPas5RiugZwRTeOfpeEuYghiM0p7BdgNzvcZqq1VojSWbnDD0Af9odcig7gzMRo0Uzjvh4yFJiphgOuBE0zL6HFcP18+h78Qz/2+92cFOWcIyhkA3dWaSavoThJ7oZMa6AqDymqqro1s0J1h9nO2u7fZn2h0ec8jtflRB+oP9NuYWLmhBW1m4E0MSmQWExfDcNsN9WUQcOI5uHjA+D7bQyP6IeoFehMLL2CrOL/eeSYGuZJmsRi52X3HQfyFvxzuQnE3Q8MXjW80lhyakeV4WWj/KtrjS9xHVVNM5Z6sZER6cMM4/DAssHYFUS4TAUZSufWF2DNHk8rr86AmRtNKQn95COGInc6eYk7rXKuPn5yxZgcvvhQ3e0KXnIYtrRvIOATD9jeEvmyGIAZWs9BA0ghymdgMmFIAWRe1eu4Zjm2mk+LiyCQV44cwq+HwhGpizSUPS4w3LvpLUF30Pbgz8TBFs2ZK8Bf3KFOq4u9fmASegpsW6+lG6EydEelfc1BHo7e4Wmrbdr6ZEdURNNq4S3yvQIr98359aLEgCqkznnCps2EFiOx50MF5mrG5sim4cbalc6DLTJh4+G+uE321SNUdBs1njb55O/V6oEBjOHHEhjtNtLyqdHdbhauktaupXnYbPTz3enxobXP+9s21XUUptMtmod/87ne6vf1Gf/6Xf9K4e3+xkJ7rhz9856b+7te/0dPzSrP8YF0jU9yiyjWfN3p5/qiDcxFTvf/hwejf3eJK49Dp67vS7/fx01qvXt96je0//6RZmWhGA9xcefN9Xh/0+//yT7qelbp7/TMXTUWZacMhe+h0czVVf9wpOe5dOGP3X1W1ZqeVhs0nPT9+VP3Lf29aaJbFtLaqbnToAvCuZwAAIABJREFU98pPOyXp4GIzPba6WUx1rm91rq6UZZ1Wnx9NB/SEHq0etsxDq9n8TrPqrO3Di4uC2XJp2tD1vDSd5MPHZ50mjZo597TT+/sP1nk1zUL9mGm7edD1cq4ct8RkNP34dvbk6AuKkEkyGCn4sM70x+8/6rDbODz8Vz+70c9/fq3Pj6CImTY7irfUzci23entz/7GVKxjt9FihlHCXov5UtNmair5+rm1KcuinqqqTrp9s9B/+Q//pB8+YaRTaGh7ZdPGYv1uF+YtxxH7gYPmVabbN28d2Lxfv/g6//j9e699thFCdL95zXcu1G7R6CR6uH/wWiNehQZygiMunhUn3EWPOh7OWiwaZyXeXFWe2qNL7HF5HKGLQTIplE/nzjR7evhBu9WLNUHdMaiDL4fMBkZQ4Zlwphg97UYRz4gO1055FHpQq5io25SLxu+kw5lIEOjWR3U48LlG7WyLDh+G6bhd1i5DNVONOIxoFJl+2jkZq+2L+6p1YD7D3ACRYRlT1jjM0MMxJMp4jqvSTpu3rL/JSbfLVLfV0U6qKCbe3ZA/XCjL50rKwoYfoEXWLjLFFPQwxkhTH0pQsUAQKZiITemPiZs+PMExjIljIpy3QQ88qBtjQp7a6bZ38c/eSZYv+9Iecw0ay7M0Y6B0YWbgXOjgZQqpYxhjeP+8hBkLmQTIIqgUDWQ29fVmy0eLh54N1gPF0nDGjOSoIoXGV6q+xCnYZbvMNaAx4mDvcW6mgWJNTt1I4AgILbQj0mAgZgYaEFE+FLUUQVwzqGTSdqAmu+guU+hvqel6pj1f1B5M/UHCu+0uDNzAGD3Yykw38mAUfwBQLZpxPrfPGrREoffJxomOVa0pKMZ6o46CAFTkQkkK3QoREXHG8S7LeaY3SwZZ5PiCCFW6mU/0s3dETcTkfNLMrXXkaWTIVvAMY0CTFEY7SqjFp72ur2C0BLXJbqf7J7U4FOeVdYugYV4r3KuYTCpNW+sEt4fI1JuC1mNQxWQf3XBDvNZJRQVjZ6XzWLqAhi41HjdK0ib0omgTTxPNZpUbL+uBrSvjvCE4EdQPWlrQMHFvBwHaE1I/HjW9brRbd0aOmC2jTeWMs04SFAI5CL9BMe3XpXbmdTO9Xxd6Wj3pq/lEdVOYwQBDg6boNNZKSyojqKZTs1XI7lS/8wCTupDg+UnVqC4wveFZYFBJfEcSGkN0tbhhsmfYhW+tPJ1r3bYq0THq2s647W7rZwgNOIUeOm+ojgO5wj3XDHR9qpYIInLiLw6YZkRbwgPdnVqst/6XAZrjXnqecfwVMIuBklnqdMyUlaBgUZiieSbfkiYTl9R2D+Ue7T5DuERlnaqqWR8gnBitha/G2IMgoaM8OX86GGOKgQksM5ANjBHHVKs9Dcw22AUG9mlOcRmhWmM/wewm9TOAUY79G9DpKtUG7Rjvh2nIgK6y93le0cCY5ZWpRQ9mJ5VgK5tKWaTCoof93egjQEI3+jOCviFFolnHoC6DWu2GiOEY6C0iBRDKiJ04Hgu/xn50SxpOmEnkA3/x8eBMjsEcSBhu7XabccPHbuHyFd/hc6YMzZ0Hc6FJC2Oy1MNyECKbRVKXI91gv2OP/QtkFS7Xzjqk0UwL9TSoNLDIuqjTkYLx+o63sIAqzBkvOet27oT+b3faCC6BLupm8WLG4+2NRpAhG3WkNYIBv9CoOg0AFg9nCw0VDQt7hNE9GspAJWmu4zVpWAJcAeGn3ofuh2beGsgvFFOGbwBTQcFzQ4asy1NXG4bDqMPEjVRt0hvCsRezrNh7/An9s1xLzlquMQN4hrc2EbQG9KCOjDmjc3EtI1PyLCavHlYyW/SwOIAhU64xqOR6sQc6o47tkDxKfu8Sk8hzAgLN9aFX8Ag5eij+HoPicH9hEAidOPf3omHNulZD2XiYYX8AN+k0p7x/1AWAV7CpuHNZAzOL63OI6L6CexnmTSCRIZ+JCD930RfzT3tchFmMr1VSTevRTUSPfbk/X4RVXniudvW8UFa/IJA+xOx2dGks/1UDGc1LYndSBN/c9GgiCNEM8TGIGOiehagI2guoMaX2CIKjHXLh4UynSwMH8hMi11FVTcB7od3nJw0sGoJogWK5weYj8/9hsmBe9WUqj8CaQ8oce5tZINGpPUHdbtZupuxu6ukGP4/DFqsA5C8C0KCFQHOgwIuij+EhN5lOK+yyfYuhrNj4J6YRLvJ8g/h4PIQ8QyALE3PWrYO0aIZLFK//pQlkk+OzhW0vi4eaM0wRmN5wiHwRRLPQjR66iAs9ZiCUNIu5JxagtzwcFPsgI8DZFHdGZ910or9h4hbGP7whTTmL++0y0Zvrypq026bWb/7NzJsAuVI9bpLt0TEeRATc3c2MZsBImIy1Pj+v9Plx70w3im+MFqY47g1n/e//1/+tU/egx0+f7QQXTRjoyVnP73+vfL5Uffe1fvqw0VhO9Pb1a03TVs000+LqWu9/+M55PuXiWu//+AcVHFyTUpvVsyZ1qa/fvdJ+u9L89huVfJ9hrfHQ6zipTZ+F9vY8ZHq4/6x87HTdNFrevtWecODdyhz1kqJqwmCCvJ1MNe5dWaHN5+/V3n8w5bW8eqt6NrUbHQ8moeLdHle+F5u/LBZLbV8+6+Z6qptvf+VNdr1pPQE9H3ae+m3PmYruUY9PLypf/1Jvm7NSDHEmqTbnSnmeazYttNnt9bQ/6LjrtHj11tqTp93ZeWdFOTMa2+3udTtfqlmUsREPnW6mOFQ+6HhEw0SpNdMqudPT+jnM8Cdn3d02qptaq+cH7TaDDW+w78c0CrOeq+sbHbqNBnIt5xRdB717+9aGMxxqGClM54Vm3Puh03b9rD+9/+SCsN132u+gSzQ6Dc925XO4Nc/ZeaKm2uv69sa2/hRxf/y+1/rlxXlwNHRlc6fF/KyS6d0p1W7XabWGopRojwtzmqmeRbYsi48GGVMJmqJ60aipcE0joDviL3CG44jfdcGoIHB9v35Ut2vVklHW42+ZaHs86+7VLGjuuGOmnbabs/pzofOF6vkEAuZDGjSUBoPSiUD5y/AKmgmHU0KBEppSJrkH6DzkQ9mFlcOOIQLKnyjQmdpTzIAyFTa3YPPKjUplNMs4OOLeyP7g6Xam/uLo5kn2JNW8wGXzZPrlt7cccmgupVfXifNKQVTO404pVPdTNH8ga1XaqpzW2u4LGz+xB1Fgcli6OKaT7XPNr9CkQXXDNCcKGqhn6LvQGp7GvcryRocjTQT5hWHwwOFIUVV40HZ0sz5gr2+N4lkHmj2iYfq92j36bBy8QcZDN0lzV1JondEY4qDMVQfp5QQ5BJJBk6AGKbmysdMix0QmqD0wbw4gCumd+m6n43GrM0i3wtCCxjhPKaaJgGDvOwWboABJKnSgwDRbBv3UVKvd4KxP4iRskw5KzTmANtWN7KgOPTkI58WVFpI++FVJA4NDKQXhJaJpLEK7BBJtNgirAuQkGXXIp1HYoJHDzRFNJbQ9Gke7wdKM4D581k2OdjvR2zczIwt9v9fdTalfvJ5rPsPQC8M7hm0zJSP6QzRpEBmmboxz3DkLtK+JslOn+TLQGp75qnJQoOUkpiVzFtJMoWsznR9UIYqYSULEA064BSNtSUt1RMBkyI9wRi09iCm6lZExR6mg68R58ZxrZD3VjSnkd8Qs8Vwcd39BhUoPtg0/27UXozMMcoxCoTs74YK5tq6PAtDh8dZrVTbC6dZru8NOpzTKXGuGFxud0X4fEz20U318edbPrkpN6iaKQhyEee4nSGBKFeNW7QH6Z5hsuJlhf8JtFBUcDt9M94+F9vudTfnYn2hyz5OFzueNaZVEkk1OOKjW2o+MK4gsI88ZF97KDqSODjnsHZuFXIhnlPOYvW8+J+Nu1MNqp8aDGrSGo47keBwZVozKkIAwtHbBlGm3Pfo1jWBQC4CI74PK67G7owMY7psw7MZ3vz96GEcsFHIP/Jz4+zCz9rsn1UUdTqc0ZS2FM0ZFk9ClUjgnlTM0zSaCpg99+EDzvfeZAP2XtWyDHZA720sEk4hSrjOg4UCQi3YNCjM1EGKSiV+HX0fxe7KW0RpDAAFMpTICTFijxLJQU2XKz51BTJvzOEbJ1DPrMfFrcBoLX9QDESiFPMXExZ2saT9PuD+DerSr3mtyR7txj3EJNv3ee2WgfkbyoLKCQhqVcxCEa1YkDRTvJ0ya+FkQaAyWcKrGeIi96sgAAf8WzjXuFKdWps5GiqMqnKnJ9YQJwc9iyLTbmAWCwQssAlNVYawBHni6cDGXsVNryJiIVUIf+yU6JpqbkACgfYxM9QuAQZ1qhPCSbziBYh2GATR4blTdg7H2Lmgcf2ZpGaBNGEza1wRmnlkpmOWArIWG1K7dIJM0NB5WBhLIIAatYDTroXnkJGdPdhPO2QwzYxLrNPLaQxYWjRN/jwEXjfk+TGRAIzlyKBVsXHPxW2FaQz39sr003IGmAqKdSDxwYxn9AnsECGh8hvh+cQ1jfYXZT3w+MhcZvLn5vHigsM9DHefZzDBSoodguApnnn7rjKzirAG5DBpmxwFx/pC9fFJ9HvyMQns/4XbP50FHawbqxA0+a9OUaD4j9Zn3z4hosjnT5don02Y+skAR2TJ58yK4UCLdePoO28f14uoUqOQXPaTRNd/gCKD/gphBw8JqtybmggYICqcbHsT2UMegXzFJCKoqF49YbV4XN01LKjA6GCiGzg6EByG1hTmc5Is+L+yr0C5BC4isMZJymFoFdnq5KC5qWSA0YhzuZDeeVNKVs7xo5tCnhCNNsFjOozdgaKHO/EqZxR818WHIwXSIST1Nn/nmo87OPArnWaoiGkj0ADbvARlhcpyjoQoqk+NtrP2MDeVL1In1p174zNrcKoZ7k/NayBnC9bQOW2o0NTxcnlxeAj79HYBGmLiFwBgqMmJoxlpEApSEr546F3i4vbkJhYrHtXEhThFIkZS6AM2Sg66nc9N30uRgbeG7n081r2vHXRBcDONhyKc2BLhe5jpiApNXWtZTbXc7rbZ77fZlGMw0MzUZWlPpH/63/1Pr+z/r+PLkWAVnCkIb+/xRY/+k+tW3ml1d6Y+//1Gfdr1+829/p3dX5C6Vdh27v38IGlhe6tP7n/Tqula72un56UE3r27sHnk9n+n2F79Rt/qoimvSxZrf9J2WN1dK5m/dwEIZ+sVXrzQp5sIDOD3twwWQDYlIAEmLN1TgpU1g2s/vtfrwvfYDbpXQdwY3tdBioWZNcNPiIc5OGvdbF0EEcL/95o01eX/+/skP53BoNb+60eMuUf/0nR6fz7r9+S/1ptqoSk+6mlZadWc11zfS/kHP+1ofV2clu3s3kPePG710Z13fLnQzX3jKSNNcJWwSMRQCxR/bVsfdj2qmaG8a1fM7baFx9p3ONA/HTDfzmZKi07FL9fiEHrDTzdtfeOr6P37/g/UeWUkuI/PeVkoPent77cKae7xet/r73/5K1zMQtqP6LtUP3/9oN8dD1+lPf77XcEjVLKA6QSWaaLMa1I656cJQzzkAoEKji7r//NHPK9eOZ/Pqik3UR4sRzF2/1TDmNuqo80Rv373RqkUkLr28rLWHpVAtzTAA+QGkwTAny2hSoLEVzlmkUNmdptquPmt/QBeLRgAKIAY15xgOoOGYnFWRn3aQOvYUmBW7QIGOmBXQ9CFjGoOGZV81TMTs8hx7Kc88DqfHYaKOfQI9CZo/IhvIkYJCgusl9w39D9NrBPQ0L+zHUNI9Xc29j/EcMMQx8pSBloG82VZXUwcHo0MpjTp+s8DB86zFZKK3b1Itp43yyT7cjF0gVEpGKHdbTUs+b2YXUYK60VaoaOCNu8nZ28HyxihVmqFtZIuZqkWTaxHGWT2ussVRs/K1uu7ZJjNQrPL5TP0WN2CKOnRtJ/VbZBxQpjFfoNhm0BD7LffbVMz6RhuMOWisoV1XFE+lNn043FHYTaCvosV76YyebXsiJBJNU4YP4eYHvXa5OOm5rbSCrcWZkxE9sdPZ6GejgUggu/11Ric7mlSoyBPOqonSduvGngKc7bUdKx0uZycIINR6D06LhZEqtGY0nxNYH6B5FFgTzkmGfwxyA6IIY7lRe6ftRS72HunnpPFzaBTmhJYKw5MwesMt98CQIWEsRMOB7TyxN9e6TjdG220qtpRm00qv70q9umLQi6aqsrZ5On+l09CqKkDbK5X1Usdup7yqPJiima7sRvwgjUXo4Sa99bhEQHCW2tEPOU4FC0XqhwhnR290VYLmHjVWtbKEZpPIpk6317XqjDMr12ZT6Zh0yrSJnGY0bBMaW5yyFy7sM/69/6B8trQJig4v2j3ttFy+0iGr3EgVyUG780mLtJYOT57p78fajq35BAQM51fyC0/aH1Il5C+mx6CI85pHGtgxohyQzOxpal/px9WLkdymmZsuTp2XFzHUpcwuMJ1i5uynvVdLfuX6J2XTUu2Qe/2BsJUnmqJ96NDwJhgPqqdXZvhQc3hYCJIymeiZz5ajj2xVTBiWzHTaP0SRiwTg3CsdK2sb2/3B0gmGAQxT+u7Bw+p9u1M9u7LOcb/aef1Vs9SxFEZmMFk74NEAgpo5sxUX6fS488/SOkJJTbIbm49NyKW0eWCmhw/3NvApmkop9xYfiiHXJF8ZBWd+Qm2xR5dK3TEQ5cHgnHV/ozO1wLDScKLhC+d86nI+j5OzitzNN0OyAekEmdbDg1HXtg1H0HEcNOz54Ytekn1zhDrKoAuqIn4bB02X1HWtjugWB/TRJ6UldNDc7BRnBUOVzWCQ4IocaPAZJTGOw9Bl99QFPNcRIYIRi1FgI6VQ1g1tRzB7xhApYhw605TDw8IDTCOd4bGBVv5UXYUxi9Ee2BZQr6cqRqj8wUTj2TdjboK7K+7XLkKt+y4xs2HVMShnOEmNTnY4r3k8qAdAyWGO0awQUQLVrrbTN+YujqAw6BO1fvhOnyJOwk0VzTAaeBqbIPg5I9O1bIAORnahqF5cQyOjNGpxV7NIKNi/jPdgCDdowEH0jEHMoNPFefacMJgJ1NPUfWpf8/wZ5pxcR1rCAWLJZwRwYsABAowRJg0fzq9E3zn94UJ1tb6SN2f4yyAaN3/+PyRp7m/MZqWmJuPjaNdsI5L7wUZrpk0BtgEMMQQpK5+NOLayf4ROM5BYACbnU9JYT6GRMmhgQBN5nOitQxeJdAOjsXCKLYyZHWyAZtMf9zmAQTThQbf3tWfgU3P9WEmAV7g1X1ifSHD47Jh/Ur+wpzneEODprGq5cLPIsBhmAg0sg8IDzQjoM/cfGjlDXes/YZeQQTwqWVwtR3Ph4fKaWxuiU6+G6P1DA0kbEw7sUeC4CAr9XRCv4oJHXmQYCuDCCTUqKJu5qQxdt7co1ZESCcLOifpTr4ZJNU0UqA7WyP8/Ue/5Lcl1ZfntyPCR7vlXFgAJkt0tzeKMZpZGWtIs/en6qvmgcd0kp5sGQKGqUO65tOEztX77Zo3ABZIovJcm4sa955ztUmhxgR+PHpLvQpHkm8pCAFJm0bhbPhXH7cFRHnyegOSFxpYsLk9zmGBB94A6hWOrw5rDp2d65CkHzzzXDYtqJinuDmmkwxRlJEzZhqo4cYXICzeOoIwn9A74PWS3cc2CQQ8NJg8W1w8L7mArT8N6cnDy5w0CBVvy8+9OeZCGu08BoBa8Qm1yjEdAUXnIobhhdcx3dp6RdzteG1Q18oZlCuuJnGBeujnnTFf5OeJTgsUym5JBaCYvaFlNoxhVTo6albEWy8zo27P5QbfPpjo/y02nrQk0nsyUYNZR5prPUrVbEMdBGVT7stTdw0b3T4PmZ3Ol1UxJW9sdbTZL9fJXv3XTj/Cf99xsWt29faNZctD05a8FLfqnf/6L9mOsf/1//XtbyDf7rXasqexMz24vtPryQcd2cHzGuzc/qZrOdHtNWPSom+tLxctv9fndv6i/f+8NjEN/qL5xAwzNcHX/YBe+5c214yqYeuKuVkxzRzcweaSoiuczTeKpzi+u9fjxB437Rz2uW+2/3Gue1ro5j9XnpXabNOhdstKbTw41wA5WNCuNrpex9vtIk/Ja+5EsqsiDhvX9ox7WO7345oVezXa2eIc+luWlp2n3Dxt9ekq0r1v9w+tbfXjq9XHXhZxRms35PEzx2p0d6uKi0rh/8jS9X22k3UrlDE3WoO///qWuf/Ur/fyXz1pvcIaVrpYUpKXefl4byQJxKGdT/fo3v9Fff3xnUwfQp/VDYz3MtCImAy3dUv2Yanv/US9vS/3q+9e6f/hi900OuGoRKL2PT1ttVnsPj8r5zAYNn75sVbej0ARiqlJjxsD2QXO3g+qFQyIULTJjmcKntsJf3z2YIldTqB+4J6BlUGQrGxzc3T+6uDZNdphoDpUVh1UO7rZTbh1ZotaoSGEd3K55MsJFWDhGBeigiDEpQPxS3IwR6nPgoIOJtB8zbZuv7AaGY4Pd3UBbeJZovggrZ3uHylT17GkElDdq0LJRGmGxXkzDfuR9kogItI5hr7Ee2c0hjAggoUQ5wy32IQZWDMkwwega712wLDBK4BBI0Haif0cLOkqzNBjP3GjQ724j3ZwTID0gR9e8KrXvCq8V9LA4ENI4cu2yKNIKx2BNlQxbpUgIKMgYWLBngKIycZ1WautG0xg66aDJ9NLNbXqs1any5LdwY8FEvfak1WwmcrYcBdSqLM6l8d4FHsVXRLQQWiAUK21voyzTrJLMtDeazOHU6LJH4nJct7X6Q65apXbdRFlbC98q8AbuOYYenE3dAUSYfTA1hbwiUiI6eKgAAlLvel8HziWoqMQT4EKcZhj2NBpA3Gh3NjQmmY0lULHZ7CIqTHHzlJ7zrGNAMlq/ROHHumUCj9nWOO7VHaAR4ZpHtuGo/aRUceB1w7nXYqwD0nBoQzwHsR0xetY0oLoUgCCWDuNmMNtrPp+pnLQ6rzpdLko9f7bQtIBmHAmPHACIIsERmcgc4h9mfmawli/LM/8ZaGRZ5UomhcosUru5cxSC0aE86B5hubRogrmZ7aORDO43zW8PwjQ7U3HYq2fgki09EMZ/IavOdD7DG4GiXNpvj455mC4qxf1WTGOKrHeOb7l85QG0hxSbj5plhYrZUl2z9gCP3Fs0XhSbQ1T5M+HqSiYtObqbutdYLlWQ2cgQ1aHvvfp9cGo+HjCDomHACRIWUaucAaDANntt973e3eHg3OliubS5E+6eLbpo9JkMubqNUSYMnKCFt7tR9fZRyqdumqDFajINusv60SwGaiKkt1XUuj5ZbfdKiEM5bBQlS7WQK6Oj1zQGSNsWNATtXOuYqL5BN0qeJn3CV0OOXEmKaRTNH2YxGCNVGnAHtz8BDRq2/rnqliEmjRqmXKN6Bcp9jbkdVVUchh9pRh3BaILx3MR6d2h59mBoA3UUh3mGGuH1SksLYFxlY+vzLsLoi4a4LFzDkRWcM0Ci2a6DnozhGI2+4x2QQWHEiAFX1upwKOz4nqXoAmcuaGlCGKbDUqCB5b0P3fbEBgvGjwZZYX+RGWsn2qP6OA+aXHwKMNfxGQ8gF2KY2MuQbXD/e96fYSysCRx7ud7Uhnnquo0/5/fYg01CBdSA/g8KOHK+pDbIwgOCoRHodSEGcSFGBHbagetA43VyFD2aCTKq4gwbiNoK+ZMtNzrL/XrlsbdjP/UDdUbD/o8fAvcWQzobrRzcyDAkaECqGcx4YBbC5jljjMCdFGw0ndDpA54Y2ILOvOccot49tL6mIdc5aAZxKnW03FfqJK/FcJP3pfa0k3JoLg3kOC4LU01cZcugW+8aDUZfqXt5HqGTQ+sdzAxAA9jsGzeD7B82IENaRxNlqjB6bbJ8uYA4oJ4ihPjMbauxgDKPyVnv5xG5WNSQX3uihXII1khtYE/RHJcassRrF1Bm0sESAIU8mYAiVcGzgM9Mds8pzsReCQaeKMVhP+KyO9EhnXkwdZy0ITmBEMq0cIOOgWZEI8j5hDmUNYhBcuECxuxFPxHuc2z8yf6D8Q0usCf/FP85rAZ+n16OfHBicU4A2SQL7uWB3humnU6IBUTkDLc7bMiTBKnm+5na62EGvUWgXUez+dI9EvxxI4EBnTz9FYSUYaYbDA8CKhYaSYuv/Q8hi9BIo3PMAuQMfMsZlpt+eXKpAwVkwTr+Irh2cYBXKSYWhDcHvZ8zRqC6WvsTdIbpyerYlsBoHeLMh6od9drW9ABs83moTkZqniYHZDVQRG1K4KkRNBYmN4FP7maKQM9TZo+bVHQCXERvPIHe6c9GYcjGCwnf2sCTGQ3o7dfXZtMFRTnRVgMKyMMZRL1+8JwLecrTJFsJ51XmKNxYrunpIeL/2+zG14GbOCg/FR9exCwSd/eBUuLpT0jb9NSGgpfpHWhd3+w85YKSSVOJno5/Brnhf30dTPMI44OvUz8mXtzb80WpeYV4e9Sri9hB7FcXpZ4IE56QM5doYIo6rzSl2CB3irDsY6uknHuyuHrcumHMyVy83yibUMQf9P1vf+OmB9okhTWT1X67UhlDi1naFKZ+fPRGkb56pT6daf9wZ43L2etrXZaZ1l9WqqC7qtaPP/5NF7O5bm9mms5yXd9c63EdqXl4q6h50na/Nh36cVxoiEofIvW+UzVN9Ox2rhIb80OsfVsry4MBT3W+ULmY6U//+Ce9un1pDebm6UHTPBL17PrnP2pZjPr1d5fa9NLqYWuEyZNcrMGTSnkO4sP0e+qGvFGpuFo6V2wHdWbcarV60penjW6ubnRTtTriOlct7a7XdTtNknM9NhSZgR715udHrftes7N5mIpzYCO4ZkLZ7jSj0Xp89FR4kcVqVu81mxemwc6Wc128/ka79dpUUFgDi2l4Ttc7PvPUzru4Gv5y96iLy5emu+y3Wz2uHlWPpV9j87AKLoFN4hDuLMYpj+nw3sYCL27PT3q3gHagr6vXD37On+pYb3958oFAQW7KxYV9AAAgAElEQVQbaYqQGMpupm6/N9rXH2ioGhfw8ELsRklUBvRpDoz+lGvY9irPpjr2IN6JaXjbL58U5zPlVaT7L2EqTkw7UgCKZVtxA5jVGzVjqRqEzTaWU0fFtA16SaKgE83mpUS8yWFnDce6i7Qdg5kKuib2ny3h3ujkKPoOMBAY7jR26Ew8fEs12OIdFJKDojeqyEFMo9FjgmF5dWQTI55BxPKHqggmOwdyoJicJuqMQAajFZQyGfE/5NMyraQIgkaH1oGTOmF4EWmOfb0G/WYx6PsrslQzR1CU0wsXiLS76CiZICAZQOtIkV7izLsn/JrCGaocTttLN4o08uzD6C7tCNPWRrKYOEOLHXFXxITFWbmDdjWNIYcrVDIQEHSeoAG5Dlj8H6H3jY5wmhzRXQUdOHsKbpwMHPpJoRTdFFl9G7JHO6+/NCYmBLOP1GvHlTWobzsqqypfL8yCbEZWYtZ1Gopqot1APnHITUT4tbH2K3Wxzdq0VpJhJLly0EWJvSDG6LG1lCKtSq33oM69etNNaYJhjpBlhtkPmhp0TSHvz4Mf0EiiolzkgRg0LhR7dGLOa+N6jNplM6Vc40Nw8uPeHqCyHslWnKjDrbOrbcBBUzwtiF6SMJG+ukh1PZ/o5npu23eGEdU0M7IFEo/R1qQolEyCAQvPLXvfAaw8zk0xZF9OCzS+DBYaU6a4oZiBZJPQ0HSHPAx3PU2GGZI4Q437NjlsPFAD3Z2kU9M3Mc1SuzKLKAIpHwftm4nKWeZnGEvSaLxTkocIJswemoYYiM7nGoZQh2arOAYhCs60ZVXpmJ+bScMwsmtWKo/b0MyA+MaxqrLU2OxtWhMdctOsua40dwx82j6yqSGyB74DMpjt+kmfnyaaVbGmHpYy0Nl4jTmaISr8egy2kVJA6SWWYudhQvX/U/Iw5sHQxGQr6oJOfTRV1n9Wkl1ou99YAsQegg9DE1VubNELz7LR1O79bm0a5wCzZKSBArVkTcbOvaVgJfcWsyabBDKUGNhPqFX43I3GNmTEwUoygnqcaujvT0ykoMvsGjSQxIflYfhNcTp77jpt9fDouo35d9vUKkBYGFpRI1GrxXMNLQP4kG+7I6u5WZlmTfPhvXfYWUpBUwNixFCCTGkG21BHv7rL0xVSM9FwmbqHosuNS2yaPM92kpZmfGwf9sqsIQ4sryAlMvfQdWBWgdiAFpJ7HasoJ9qu6qCzZ0/mtUAXk0gjbAE3gfhqjGrQbE8YYOa+Pz1a4SLVvglZt5xH1LXkWjMUYMADsoY5GMwChosg2txf5AxxMrVDL0hYivkdvhwnl/2R3E+GGlEaUDDY4vSXGFWBRsJqMw8UoxeAi17dMVKDmZ6NWqDF4uQazBB53S5m4BriNhgHGH2m2s1YO6HO57qeimY3tNBDjzBi4PRyLbgPHJCgfNbVcvKEFAY7JRvQCPmIND80ljSqZuCc/uNClXtjY9rEzSHGNlwfGkvOKt4jfEbpUJaWNTWggDD67Elzotsa6wGRw3eEtc0ACEonhpGsGc4+wJeTHpTIJv/DMTgFMuCzVIv+ZFSEuYFpo5lGmjTid8h9LpYeMjC45ImxD4nNc7jWNH0hPit8GmgYJ+meJxp8XowpQ/68vVNY81+NLE/5moboTgOPICPky1P/0+RF1nFz3dy8M1hhHdN3oTM9ubYeylwxXidkk0ec7UgCR+ctT8hoahgA2PHTNYhxZje0QzACsubylGtqzd0pLtAOucFnJXo1LxxjtR7JlAkRDl+dQa274MK48Qkon2+/O1BaqeBi+pXzHJw/gzGLG0koB9BNzapEq0OEBfEcJ0dXX0tEKbgO0rzSrpF3dXpdclb88DOdBpIN2kagVDZAJhBcZBo8h3RbZxCiOazXtBEFguJgDhA0MUy3MqU0kBze1n6GRpKMJjsenaijphT5gcAk5qR7ZBpCtg3cai40Av6EQyYLsQ98Nz4rBATgZr8v1yTQFSh2Q/cdPr+/m22FQ3YMMIEnAExwXBEGd1W3rkYy0RzQcMVu0BE/U2j5PpxQ4NDssyiDpTDXDdSzAGIncgQXJvL84ljXVxcqilzv3793cRTkrFZenVxwKYK5jrHmBEvnuCYedV4e9P3rS82y3pqkXbQ46TpHbVq0T1ATSy3mhfqajQlYnDDm3pNBtC7YuW+e1p7MXFxd6V/97oUX7nq308PnJ/37//Af1K2e9Lf//H8H84blUs1up19+ulc3XahHIzfivHehy+9uVEx602Jw4JvUj9pviPKY6XwZ6RJa59krffz4Rrsvb1SQpzNdaIgv9OmhV4o9fVHo4+eVxv2D/tU/fKMovdIKysihcaE0m840Oz9TVkT6/HktYZl+PGi7edQsJVw80/bH/+J1/P33VyH8th21YoA0kfabox6Ho57dnOnmbGJrczLDcPZzKC0b5mypWXzQz+9/1hDNdXF+pvy41cPDk57dPLNuA+e96+sr3W0n1pF+/vBWD19WRtRuXz439WDo4mA6wsGWMZ3b27BjuZzqalGp33xw9tsxPdMwPCmbnnmNo8eZVjNnghEAfXN1qUN6ppQmP0v05u1nnS+vNZ1NtVntdPfwsx6fetM2MTjA0XGHriK7NC1uRF9aFFrOoYpiClAoKrF8j9Vs7q1xJBfsbz/c6XFNQTqorXnGjkaHoFhVk2BTzyaIlrHvd+r7oOnFkKhMU2270REM0KyZUqLjuFzOVcOHTM7wWtHjx8/qjlNTn7o9ebKNC4lgoZUEAw1rTmh8p9p1WK7DUKGiaLXB2M+OfpGNdPJpoSm5YPVa6zHTisgtirgB05xgwc8EnwgCHCYb/qBnmk8RPQbzHtgcvC9FbYqbb6CguCRwth/NZHiis0Md4oAYpJ0E6EyYjWpyONhZLWRLMbBoFbuQ5Vk7tK1itAzs0b7mMfH1zgH89UL6/mrU7fKgskqUlOfWk1JasO7Z1xkC4kTL8CIb12pa4l8yJRHUsIPS9FzqtkY0iJegyQIVpEVFvIDMgD2F2sMTZTLIGJTRsww0SqfA4nRm5NmQGBgedDVcK6NEVYrZEdRe0xms50UTu6IJJSB+/kxj96Rx15o623rgRoxDbFdVckFpCIgAwKIeLRXaOodzV5fWvvR7modEjdcqDSd1Lk0jzS062aPRmgSHZg5cm6AxWGAy3zsiqmFarKN2PdMIhqRSg8aL5tjufGzrZNihvQrnkB1srdNkrw2Zv3w/tCegQbg8ouUnhgA6HM82Q2BKGELPKaBBN+gT+FzEvDN8oHxGf8VzWRWwMM706jbRchry5aZZ5n0L1oVNFiedshzNI9d8ovNFYXMQqQ7PiFKVFSgC35uM5loFzQeIfkcMC1Tk1HpmUBee+WSC61+hxG6fkQq0TwwafE0muqioyw/abteKk8rUKPEMZhduqNOI+zxxA0gW4BQwkIiTzcr1RDw9t3MztDbOQ/JHuXcJMFJSuRmG5jfUa/XbR1vZs652vs7oh/cu9PqRJvfksGt39147HA7z1G6rDJwwRzt0oz6tYw9XLmaJiulUu3rrQbadIflsLVl8TcDpGGKDcI97HeOphgHkmWdrpZx902yjUwg9zzb0Sfs2sIcQ3xLcfXEFM7rEQFKjdphwdQcVWax2u1XTBwdh7iV6Q5pSTFxozqG9sqfgj8weymCOeLCuBlXEAT31+gJFi47oMh8l51kG6ib6zdTO4uxviYdWh2RhGjiUdyj1HhQTf5FwHZA2oGXMtW1pyoIhzyQmDzl2007eIX4MoK01977C5ZjdAuMuaqXY5lzbBnQbeVRhaQPRYCZXpoXWu5AtTRwKdVbbgiSSsxhpd7e2hIQKlrVGqekcQlgHgAH8O+ooqHtORArsLnIed9DMzdgKmd1k4bL3Qpd04wr10yyu4OCfkyvKvT3VXjTC0CPdlmFowvuRR8qAgWLfGmfO/+BimsO8wxiGfQTBDE7sJ8ABGQJ7ZUcNRIycd5xRDcwM1308I5yVThgPoAVu1YEj60YvlO+nhsUyMSQZASQYjsF0J4F9gDRsghaYvpP7BdgUPmsAEGl9TgYypnzCvgvpCsHfJKQacEAxOHMdG2FlG4YT7HBB9xec/q2zBOX86hhNvQ6absYdv4/LeEiBQE9ME0+D56ar3bnxYhDHuYdcLOgJkc/lGu1kzN4a2HweINLfsP+cznFrDekz+Kw5dJtADcXh2CEM7MNunE88Sxr0rwgrzsdca85oB6WDhPbWO9KrGtSxgyuU0tE9gBFis1HY70PasvMdeX+cZn3YG+YNuZdf2Z4AcJa1Ua0AYAE+ERt1ipNybgRaRfxNArJrKrIHY6yrU23z1bgT8wt6i68JE25E0zAU5SyC8jsBPACQCmeK+aiOMTutBa7drxfZkc3qc3PUFrrOKfjeaJmbj5AL4htuFC4sEvdnbrYCzfFrDiTTI96I4hmUD6cx21PbDv5r3AT6guAoBDTNpAJhNTFfXmLQKTGb8KF6CBQA/IGyyhNAh1kjeuVgtcMbJgG4EAbLCpvU2BkOVDRoNPkOHoC46YXOib0z3DJeAy4wU+LBDpIhsJSHmwcEFzIge6icEw39zroJ0BmKRbvJRpHOL8+M4oFg+bEkIBj7byOvTIZxSiT8k8/JI8RDEZxRmahBjbRHH1TaE70VTnYYTPAdTwY3bHDeBFNNZ5V26403dz/fpiAHkx7Q2mDYCpWJoPMThRXqBZsAkRGTWK9evtB+u9KHD794QbGhM90NZkjBeRYsAnrJokILUGteRrq5yPXsZqFFSZFWqT3kmuUhmPdv71e6uFiawgqdtW/liAc2ml1z0Grba/eI42KivY1YGr169Uz/5vffa6y3bhYnBXbwo/bv/qb6888SuYgH6cv9Xu8+rHV+vXTgOdf36vJSl9fnjkJg+na9iNWu7t1Und++0PXZxFlnoBizItGXH/+7KZHx8qVpMHdPG+VlprKaaoxatetRZr1mS9UqlM/ONE0G5SXZOI3mZ0u9//Log7/AaIgNfTiqHD4r3nzw5Prs9qWub2411FBbe+1peCa54yVms1Ia1icXrsqNIvEAjtiIIt1/+qS2LHTz4luVw9YT3s1mo9fPb9SOsYq4UxEd9XafKE1LPd19NGrB0rv57hvrE7brUduHJ2ncqzqfqV4/WWhdVYXmSaP0+Khq0qhLr7RvdlosbxDx+ICeVqn646DPH1e6Pp/5YEcbBo0QKifrBrMNJrRt86D3v3xQRwh4jRYuTHnT8lzH/slOmGUlXSwK7R63vk5xFahb797+pOX1N0Ybfn73i9b7VGvcaOnaQEyW81M0TjBboNhmP3p63Gu9HYygokqu8twW/k87mtzecSvTs0sPh0wHx1ls0qvdH/Tu80plkZsyw0FF04Crpq2vJplgMLVQVcfUkRA4Mbf1TtrWRrr2FHE4rMYHXSxym3Sgr+ySmXbotUHz+yAJwICF4xZamV1CPXRi/+HA5+Dr/GxPMGGYlEr6tcOPef6ZmEOBYlNnWIUAnygGD5AwjmAyyrNqN8VAC4J6VjDVH0bt8zM3oGr3LvbGttcUExhcPjk2MkKWO51Nc72qDnpxEeuGQcu88OAPwx4ORRpdt0PsqaaYIofF5REnRgbE5GjOlGRBUwjFzXEMMe6UvQ0uiIPgvGLfxMUQt0rMZ2CPMNlHG8W+B9oHoWvYrTUpZhoPe0+e7YRbc22hq05UkuuHQQDI4LY1Ep+kgWGRxU0wcmAPLM+sK0YPBjpMiAjB86A0aF3islBzLJSgccbVFkS8PqiN0FbjypqrrbdGQ1zsQJFroC+V1sl5aF1Nbe4EQk2jxuyZIhjkk4MehBHmEbRTowoezBE3xoWptGFNgbhituP6rlZ67MWnZRLcJIXdfJFIUNGg32XgwqChTVj/g3JedwDNCg7ndi/sO00jmWqaT1OV7NnTSJdktS55P7Slmao8VT4tNa0qZSlnKve6UZ5TcBd2GcWwi6UIUguroaCBPFYueNHKsVI5eIqs9LMAVbUC4U2D1snSCWQwBAJTB1SV5Qx1j+ttp4vpQat270gaHaAVJ9ZiHkYQqUTzau+YDhgAoGqzBRmahZsmT/0prNPCa6k/YNjEFKO1hh2k0zb+nOOHTpvHB3sSoLEdxCCGQiY0B5hqTWdLtdQb7UaIcbnnx2RhdOs4EjhOgdfpsY708W6rlxfoSS/taBgNRAJBec811p0Rpe4IVXum+EDzvVVLFAW7VjTXZFy7nlG3MVq3q4/aj42K6QvNk9Y07y3PzDFXOtSKaUSdRehkZz0+PZi1QNZit2/UY/ZjSnFs6UWIOsNBgfuKW3WsrMjtEL3Z0jQxfJ+rHdYeqtm+AVYESCHNac+ABA0ZtQmDZBD4jWnrboChtdG3n0w7qBK3Ndqwxl4EPKtkEWKg1LJ/OLoM7Tcccj7HkyJQJGi8FPuT3HE+6BIZqlBnwpBg7sawjb2ZawD7CWYa9MZ1g3QMLXNxMjxkjfZquzO1u0fl0PzVqSvP3LQO6N7zVOW08HqgLmqGyHtEh9MprDmMqJjzG91r1NWRkiIgttRouJuTg4iXBdFW7KeZzRuhhUI9DFKFPDv3/WlqDJug6jaWTpiFQC+DLhJTOAMjwRiRxg4wYZ4FxMyGPacQdyCGBKTZiB+mPkErTa1Gb9ySG5kw/AnImRE3NmCczmFs4OqaUtuGmDD6X4aMOKraRTYrlEIf5UY6pJ4GKqCNlkS58eKfoWlS+/dKYLrQYIF6g4R5GIIJHE0jYC8ZwAzJgx6SYdfBg/9gEmenUNMFwS0yU7a1fXQ0CdcapM0Als3DvkZehD7FmxJnnKme7B1hMEoT5b9M0Qydr+et3kvRV4ZBgpMqstj+BrhkWy8JCokrLAhjENOHCJOTrIxmz5I0eg/L3kLz7GgTO5UESdqY4Z5ODnCsY9ta72iNrV1lgywO8IjPYwtQN6qeA4eIFFoBO2GCxBJTFWJ/3GziedBilmZlqumlQ/BV83s7xpDmlt/ze5GbG+LBzHxEk+SYlmDjjtsyjaRZBGZVhu8IVTZoLE/ur/z5yZE30Fh7RVVZHqdxor3tprFGpmFi0wg9p4FYN44nBMzN44ky+TWo3ovgBFefKJs4lZoXz2dkEonFrBslJtoUC6ebjHC4x0obsTqTLQTUUGEDHxzKmF1bR3KIWJRMsrggkS+cs2tAevY7YTzGhC4DbmZ6bIcueG+Iz6EOhFBeJlVjf9DAwWFJEu5iLDiosYHKxoX3zzqb5xQUCvRPfhsudVCSGizYaYKZylam6tnd1WsIQwkc30A8ccii2QQOt2/2STdKg3tyfnLDHmi+rGyKWx5kqBU0n2HyBy3iZA7EjWRKTkakzYtorLlWwXjBrboHUCH7yww9FjoLG2oWtKhJovPzc71//8E21xZsc9xgFsNUzFbRIfiXPMuK6cax1cvrEFZ+fl3p6uzcSBoj+MuLQkm10B/+8BfHSrx4eaU8rr1Z4eBXOgPnoDcfV3p/Z0WHmi0H7KjLi4X+3f/5e4uI2eQRmufDTtv1WmVx1OftQZu+0OrhXotpqsXNPDinPuz0/FfPVU5S/cf/9wcd2p3Ol5levrxVv93o/Ppa59AxQaReXOvZi2v9+b/+F/30h3/S1e03+vSFfLCDHfg4bAgVR28xXyw1qFSvUsuLSlcXNPNEHEDdG/X23VorT50bFflcA+v78z9rqgcleaUuutavv32uct7o49s7bUYK141ef/NK43qnI1brWMcnpXZMzIvKh9fZs2/0x3/6Jx8A3/36V4rGre4/r3V5OdO43+rjpwctUjRslX5497Mz0ZIq0Zf7jZoh1tW3r3Xz+ls9fNmp2dd6+PizEeXzs6UOAzqOUct4q4t0pXTSaNVnRgthFVy/eG2Ov00kokpv3n2xFu38fO5NlOOc4mC373X/9OTsv7MZVv2douJGnz7d6d2HO5VlpZuX3+sw7NVjXhPvdbM80yTdqnl6NHJrh8Fy4c2JRuLtz/e626XaP95ps9lqSBd2CaYQcoC1i5jS+V6b1ZOm1XmYNk+kaYabKdREixl1dT1VX58s1qPOtD5yU+/uWuvgcFM8diuH1FOc8FmMFGSJIyDGYWod17HAVhub9sHB49C8WporChxiEPKJpgmlwkQr8gJttHLUY59ri4EWehWbuodYAA+82ITZyNPMdB0PblGpYZAztC7sw7iUQHu0Y4Mn5ExR0T1Dh/WBk2Qa0MK4sIN+JvV8TztY56ZdtgdiMnCwDAYGGG8MbqAGG/ZQtS7So17OY92cxbooYj2/nBmFKgrMlDAhCc1QTHPdo3mM1W3Q2UGbg95f2+U4OuKuR/ETHFITT1gzHaLGez3IE2jGiBFRTFRAyJPrtTW1Lk7OAm0oblWhz4xvVTf3pgRDewXBGok8oFjp9qqmc2vYn5pIm5Yojd5Zl0lC9lUYOLaaaTlttXvYa9ufTA1oAp3jeYoHyZbqu0cj+ZNxq2YfzC5woD7GaMXufY0HpVosyXUbtd3XisdI63r0oDDFJZO7mEIVZFgZ9giKB5v/WGSXgx1K5Fby3hzOSezYC9w1GZqSnddirjCJrGmicVyjy6UYxUTh5MDdQC3FJ8Bh32HK356ojngE20BikNfm+YIBDnv3qG+fn+vVd0ujL3UvLWagjRjILEylS3FvtHnlQfOycm4h1EPkJSV0qMSlkmMnOE8pVilMofBXFKbx3kMeziTYLuQCOrMRJ9c8UbvdeB1AswK5PR7Zc6ViOdeu7lQd19bAgVIxnKOwbLpYZ0vcFQcNfaftZmPU1YBKMQ/eAmMwU0uOex+iKbqzboPvpIfK9jGhiURLxDnKeqZ5SCrFaOiCtZYgxxfFUWuaPwZdpi6u1Q3QnQMtGrdTnMvXbaK3X/b69U2s87MzI4VkDJKmp2ymFWZy662qCtda0MpRm2ZlJ9/p4lbbNtKiQE+L9hSpT6/Hda2uhkpJ3AQ0yEC/ptFF9oDLaRcN2uzRy1ZqraXdmELPHpwUuR1UkUJksA74NCcEjt0bs58JAfUUnxDiB9gigRYHE4RBLyZlNng5tGppuqmHDgzYytC0Ga1DHDbTMUI3FqtrQqwCw5qQzQgSzpAxxDMcu8rNBRR36M2bbe3hfkYDtSdipFVepWppLKmx2Hs5bdx8tmrtfxFba02UUDzZ62C3bxDTqfZ1r8GFv8N1QhA9I5jjjjRRxUeiygrXE94xk8DuynBsPWJ6BQKX2RjwEM3V7zZ2uR2IGwFxT1Jtd31g6PELpsWxR1Wue5gpGPDAPddmVyBIow1sdm0wGkPHT54pdP1DPNPInoG04AREUCMyXMUYh4YuhbFBM2T9ZKQONgrO0OMuUHLZW8eNfSAOMcZuIfpoSGHh5K6njSi7f8CnYHSWZED9Qo1Kc0jeZBuj0QY8wOesN8U7OGRDiwwZgewPOBTDHnFDSDMHc+4UbYHMw5THemXkyzRJtCHOTcRIKxjARPzNzzHsD6V24LshF+I9obo7MgnjmmBmY5DKfiVoG0OuuBdvKCdD5A3oKRNNsp+5/869pfYP39V0Tww9nVQRu5GFajoW5O+GHHPadYwER3StFMw0ySCS1NzcFxx7aTRpfuFjoEl3n8HPsi6g9446YAoIA5PBM4wCWIlfkVpeziygVGOWK0GTyVnMd6SD9KCRKBuacZrzk3EgbB7OJM6/UwPLkN0eK+BgVQZT2UZ7DKPoXcZjYw0kOwFgDQMCbsmBKQbglHuzMDzIDNQFynhonAO701pIQCR/Dh/R4Xftd4MGsixJ+fahwdjFi92dbpgKOOPqBCF/RRlPYr7Q1Z+ga9NbbUITXKIsfcjQDIRAeiZSDrnmb8TE/oJhOgDySGHAVNEmNkPvCSH0Ny+2KFJKUWQHU2gZIE1IBnA3CmGcdMo0aRQVFLDWPbqzDz7MIUIRmgNIHJRRXFDJX6IDJy8oc/cNtz9QRRNP+Bm5B0VhcJaCbsE1AQUFRQhhwGGK4s0Fipl34lF5kZnHj7aApgxBvtFJX3zQPd4oaJc8jTnRf7Gxt5qRg4UCEDjdiyBA3fCsEed7qsgD6E0hUIDt+OQcn8CxTkBfmJ6cGvTAajgaGXY+6yS1AY4DtlkkTH3sBjuizHM2GXEJ6GiSfKKrotesgk6c6uZyqvkSFBHabqKbb5/r6W6vj3crFeVMi+VcL1/OlYwcwlDWalP+3t93+pe/fXZxzWTm18+PmpZTXf/m984MHdYflEVbXV++1kMd6ae//sk5hMcq9cT7BWjmpFO5XOrurtb05go2lf7rf31jGdE3t5X+7u9ea09hU07sFE+G4ne//VaXz77Vl3cf9fGv/6hFdtTdutFA0HKx0KYetagKZcu5zm6/c3FEMP3LZ0vNFlN1T2tnU0IPfGorNRi9PL61GPmYnGkaPWj48laHvFAWl3r9stDyYqqHj1sNcaa9w8YnymPeJ1YTXXoz7/YbO6fefvudquvn+tM//lmjZqZGrO4+qR8mevl84U2YXEQQmXor/fjH/6Rb3GOTTE8jph3QQte6uLr0eknSqT6//UHLJfb7paISrfFBef1F31zQhCz1cb0zvYccTEwHf/UtMSej7p+gJu3Nq2c/6GvyHgl67nVI5/rw6dHoFxRbsjYpFB+eAjpvTj2z40mkiwsmr712+1RnM+LQnhTnExfjszgxOtccWv3lhwf9+ONG2/XBFCUOblAR6KTnFzPNloV1J/W2NlK4flpri4sgVKyo8YS73h9VTpfKp4ESfxgQL01sDHPsDlptgqV/Xa+DBmHC9wm660l0ooq5GMD5MmTzoU8hrolzCOR/xUHdcXiUbnwZpNBYMrxqGJFHJMCl6nAYtdMkWs9RxwbRfxjCcSDxukcH+qanrFqmMFMjJTAT0MdE5cwUWLPZCWeHogQFEIMeDA7M4MgdNG+jr5SMrN4xQwOGMia6UUAMZnnQyA1pCK/OMKdIM83GXi/Kg75ZSrcL6ZroHfYUBpBwi7EAACAASURBVCJJQDextseeH10y18ZaFg6rJPKIZZKhCUo0xwnVByuNI7YNhRExmBRE4xzGXPt2rzJHIwalD5oauXwgFqGA5bsS6cT5Tbg29K71vlVqBLG3Qzdrg/tGMDZGIgztsGrBir5ysYPFfq7ueNAiH/W0p/hjL2dPjbTdkiEGPTmwVCZp0ALW1Bs7TG72Dr4nioqGg+xJGn8GPsGBEDIgw4AQAO/web53WTjLdQoihCYfWQgaRqWhuUCDNmFwyRnWeSBHkwkVf0OUUrrUUIPa07wzIe+MOlPQcPCTn1qgo8S2nuGqEQFcAgtHIWQjsTycRaOHq6RQnC1TXcyl23mh2xcLzQqcM3H8rFSyN6aZqemsZYaiaOmmszM3krgZ81lo8JHMtM1aI4WIdYs7ndNgTiZB+mBaMn6fFMWZorIwHZhmAOt9aP/OZx5gw1DQg2Y1yiY7N1mjHX9ZbxCnSw3WIoLig0FLZ/NSI4Vl03nNgKYQ3bFYzjTJ52ob1s+DimqqYbMDyLReryEPMAWF5OwOzbDzQrvangL8LnvI0DzZpA90dL2CZs46B8lO9LQj0qJROY1UcJ4Ojb6sDvplNejVNTEeO1XLpdcX9SmsiLsNWt8LnRWsc3S5g5Joqk2zU56hd1uroKGj5mYICOUQx3IYUcejI4Sq5ZkKzmmMV2BTTC+s1WK5tc1WaV5J/dYMCWQ5NHgpKDB6PWiSDCbzubq+VYmx0EgESMimZrgFakpdDrVUB0ZPo1FjBohDH7K3MQNiz2nQtFITQNlH4zog9yFZfFCRzNRs9moa4rf2No8ydfiEcOCSTNHf7mEogPbAbOiM6u5pgnENLpd+BogPq+uNqnSmJ85fGtakUBUDGjTa9zMVObUNgfKBzsuKIaPyAMrG0Cwtvb9kI2ZfmMck1jdueszEAiJDEwC44GdoDA7TrD2o23nKQO6Up83ooMe862iTQH+lEw3QRjJ5YUr2drcPmbemI2Ju1IQGo2fPCHXVFk2qUS8o8INNlkDaYKjx/GIeZjQQ5J8caGvjQrR4B1UZajk02A5TPYwOO6N6jik5wixj+B10eS6JMVEjHiuNrYmnOdmCeJ5c+R25g1t4vrBOsxwYsIzwNEy9pbgc8QWhQEUqZTlXiEGhKRlpaIyADZZfsPtHDc6+gbFnci1DQZiAIQA1ZBhOZxqg5O9WLoY5aY38cZ3R5BIxYnOd4DwOHTUIHE7mPB3U2lgHnEE7xnKcdcQDMViC3skzDvLJllmYpeCWz+aWnSIo+QBlPGsZLq+nrGLAHc5bGiYiMai3kRC4KYEGzbkdXNQZUDj6A+SQf+ShTGm4AoPQUwao1o47CZ2uw1SouS2VCw2aKbV2Wk10nIC6h2tt81ITzr8mW4SoIZuw8e+8EKEZh6iNcP1gY2R2dI0wMnPvVfj8dxdzyp0MWZPIEwFvMRgbFZPPijSAb2ujI9DlEz2ZmCKQYOs7WZOhAbbspCqrI02au2AAdx6wkAV9cg86BcCeQun9xf3mwXDi619fQ+v5ZdC/BNQLSJtCACtFm+wEuqntYrmmMQdTEG/SQDH19YDH+b2JGjp4HPx4LTpAH9gUJGGiZ8ja+sqgR/RNs2vRyXbYuTsnZyaoWw4EPaFspuvC+Q60WkdC+9kwcYzHwk0vNrd8qJA0Sa8aDlmga0wBOMjJT+FQpjAz8mkbYfLKgqayd74KTVlwZA3TBq4LrnwnSTE/Z7cpOt3AJ7fbJ+jwbh00ia4S/W2D8NxNJ8UPQb/QcKHWBU2queUcZ0Z4giYzDABophO744GmYem8xZXTQuPgjnvyHza6w7cmcJsg5vk01cvLIPg/JKVuL6fKJytn9kGfPL86d5TBapDOX36j1f1KZ4uZimhrveN0xkMuvf95pR/eblTNc53lg37zcqrt/qAhW+rZ82tPBqdJpzid2Yn07ccnNbjUHUfNZuh7Oluf8x1wYkwXcx27RG/fPqqaTfTv/s2vdZkf9Yf/9ifN55lurp/5oHpaPTrC4OqysKMrTfVPP63UbdeaLwM9aFItlORXnqgWs1zTItZ8vjBaYEQ2gZqXazNEWt3vtb7/qOWMg6NQWk20+/G/OxYDWs7lIvHnebx/1HaHQ3Cl2WKmLN7p5vJC26HQvpFmavT8u+eqzs68pj5uBlOhHz981Pv3nzysuP72Oy1mE8XbB3XHXLt+oqf3bzTDsSsrtG0wqDjq8fGzRf1zDAKO2PkPnv53UanZ82eaRjuNuzvrWZ/qo1b1oN1ur9l8oWis9f03V1o+u9HD+wdrj2Jn6sWqNzsbhZDjhbHQLx8+ar/t7O54eVmpbxob7uTTmYvvZodhxClHtRu12mLOk2q/edQkTzRbLFQxDnTjk2q1GfXp/ZP+9vOjJslU/R6r+lbXV6VmNzea5jhzYuICuTLTu493Wq+CjozDDsQUxDnNYT6UOjuf2YxpAn0sqxz1AMoOcvi4atwYHDO0p9jzM0jmmfKmZEoTk8NUGE6hU8QuHn1zCEBnyAbFig0bfUqKSN4aQR79ozYjB9hW5UlTRLRHN0w07NFahZgg68j5DBT8bPgYHrlJJakLCtBE+QTrbZA0nl4m0xjOTFSahkNzGKgw0KecH0chRpzASNGKVTu67WBLzgQNe3NiLHqaSIdOySY8y3TQ62rUb64x0kk1L0GIKserQDtjwNdCbeoO2u/RdMbOlNt0sDOOblRwzC6KmZ2FnRdn2QNTcLIhaejXvkdpjkEHneJWXXvQ2FGUtCrSQjV6dIx/aLj8O2Eyu9lzqEMX4mClXMjUtBujBpsOPRixHBheMHAL0YI0+zSI6O/3aGMnXSjOoqnaXYilCcM7EAkovZXX4IFg5XEAnFaBgQYnAVrVrreJCQHfHGq2pac4Gg6qMXo6GcrxmeMqoLNjT2TB6GKUvZ/1Bf0uzzBcQJvMRDi2syjxIEN8ZidN2tGadU3TCRXJdFbQnDi4n2I2J9xQT+7jDCGOB83I9EszTY6t8zNnRaR5edTr21w355XmS84czhTc0UfvgTxrFXvIuLX+LyIrlQHs6byAEsy9ivMrM1kSqM80QPtG6ch1RCM1WmfoASrFsA2DsZ2HftzZ9RMnUxoBRtXVfKanbXA+zRKaOXTMaPIwfqEx4AjCtIc1X5gOnpfBIM9sGiizRCzwHEaR5tOFdg3aaQxloO/ulRULsyaoC0DLOc9D/BiTDyjmuPZu7KAKO2qoMZ9BX5x42ER+KHpnMC0aHQo97iG/B9LMgOAPf77X6+dLLUpMkzINLWsfmmBhQzI70WaJ6qbXdltbK2l5zHhU0+7MklhMM/XpwsMBEH40pTCy+LwhHoUqmLZ1omNVEV7rswnH+kNU6tisfT4Qq0MkA66l9oHw2Q3VMbCnKOJhj2x3rZJ0oQFUHyfYMVNDM8rwiSE/TKb92jVIP5mqNeJ6cBPBoIYsYEV79Q1SmkRpyVonexJkLLI+NNSG0PAw+cgVNffeH8chnFHsb9bY0kBNiD4gzD1W2/BMJNqzJ0Dd9Z+jFww5dvgU1DW005OjPTUXOmM7xPIcV2r7wUOapg2OvsAxE+JcWFuTyuZS6Me+Zh02Nes7sOd29kQMCA4azlj4Y4ScX2oOliVsDudoQtN0AcwaCfv1pG2MHOGOTdQbUiEX/XaulE32iLEKDXuoZWtMbMhzneD4zfcKRjS4XTM8QwvJ996tGYpUAX1g0HJirNlwDEbHkaEj3hNE5LEvozZk+0xI1wn5345vc4Xu1wivBRUzsSmPHTdpWkxrlKIu0iENtTSNpesjGxqdDGJOho5GGp1fHGKTDLcEw9UA/vG7OQPAY3AJxfmUz7B7lKCYn1AVtIExxjV5kFmE1hI9H6ZXoTegZvPUA5DKZjehbzkQq2SQxeJY+2rYcInpsaOtQlPjBv40wIV26jxLxwkegrbSTu5EgwTFt91ETMVFM3rKU5yEjGIbW5q+is6SBjUYhgXFYOeYLGs2PYzivUNUC9cKMIvLyrr1s4IDNlnzZgyf/FuaPri6MrAw6HSSCjKIs9QsoJ7ss/6+nJ9ZYVaXdZCg3xxk1u5GSnCEZZCQFSFGC+gSt2KGLd2ozpG3Jz0ovYTTGdgzTzpaeidLAdGhZqbQRtOyOulrA4/XySYGBnmDU26JNTlh+hoKkkC1/Or8+T84zCd0jcYR0SYHMAAilEBQOhzT7O6W0ZgFHSPaFduvD4N/3iHVpsSia4Ru0lgUzo1IgapBLGkcaib19kAKXbmbtkE5OWpG6kbr9pi+OW+RB+PkeASdkYaZCaMLK3PAQ74iTZmFpdws/zu45FAq2MyximYihVtGQGqDNhTdFzcCHUrI3GETt5HNyeSJDZnCMzSPYQMEEcBJynbGp2yfEMEZJssRN8hmRQENgabFocR00U3kKavGeilcdF0MBQOj8O+D3TP30ltZMnHTyPQmKQhibu1uyVQfqkFwoA0aHT73lMVNIRsnOi8iLcpeVzdz5yBROC8L9CmjLp5daoeGtSp0WUT68rhXsrhSu65VVanyeezDclLNHQWCju7dh53Obkv922/O/PO/3O90fPqkb3/7e+X5Qe3qTtlsYUH3X9/da9eOulieKU5Wpuf09c5RFWnGQTfX/ecnbXejpuVRt7dLFRPMHVI3UHZr7AatV2uVcaqb1zdaXMyNlr77cO+HJi+Opt0Ozq+bqIgGTc8Wev7i0hNC9KuImJs4GJjs9pF++elnbdaf9PyK6JKp0vm5fvnjf9Tz5y+syWAD3O/2enp4UnF+q4vnL7V5+KvmqfT65ZV2/Vx11+usijS9euZ7N1uca4OmbvVZb374SZ/vB+1Wj1penun6Zqpx3+oYz6wJjPu9HrY7zc6fW7+z2+584KdM2ca9i8WLGdEZ5xqKM6MCFXbuFH6YzuDoh+HL6k4XtzfWoD27OVe1XGj78a0Pcw4NR7ugQhgndsRrml4fP9+pbqCJFLp5Ode432u7qbW4WAoDTsp6tKCf3n9S3Y96dr3Uw8POez/B1dMq0X7behDE4KacQhdM9Mc/vlU7pnZovTjL9PxmpqTk0N2rqDJrbnifT5932jSRmg1Zjpwpie81GyWW2LP5hT7/8kZVxnPElJq4gOCud//QhOtDfgE0HJgOFrND5ULfnNswqTmCQDfq251DwaG9kxVnw41oYr0XhwUOwuQ0EcfRoyAaMDsBYSK/jo051VM7sfW4NQv87b0VRkZwSkV1CH3bhj6eYMU2haKZpZ+1zuMULJ2h0TFNiyExnzkMV+yTjZO8aTYntocDhNm6UrUUJEzdJ6Fg8ek+Dqqyg15Uub6/rPXinDgICl9o6ombQ5qyhzU02qM6HHLHiY2q2mPhfSuJCKXfa7pYuEm1XH9CEQOyFAZSIah80GwBIsLUf69+t9I4kqUaa2rbcAZwkXaiMG6VgKlHE612vfPVOCd4Rg6HiRoQbpq6EWRxb60UkRTW55KRiEkTJj9HptMhuBm7/rrB2CN2kDhrasBYaACNn2i3PoSh2QQjCgyFUKqPQcfIiB7pwum1CVaP4F/GiRt8kA0K+HrXKl3O1O5wBoeSyzky0RaBGegUET7km8YHDZyL/eDp/0CTrEg7mk2KvwnyC3SAR+WOiXIFoVkyak9TmkxtNgOyibMyMS2JQ7ojzfLGsTpXi0QX1aibi8oshNmSgj5z9ADDERg/+XypacmZiQNkQEDID8RREuo4vgV5tJNAv2jI8Taw8QsZC1u1270LXM7yogjITd9wRjU2n6FW4Gw3jdlIG8YSwRX16qJSXsRarbea9Eg1AsqBey7mKww7O+VadXMti0b7/aNS1hOvbUnKRHsiF0rMeDC2G617ppkpysqUOIa0DI6pBRyjRYNxhE5KNdroMNBEkolXmskD2odRFJTmp9XOEVGXMDqcmkNs0sqYFtryv7xr/HPPL6EsU8uSNwr1LtX942ddLs6N2m9HBt6YqLA1nevI2je6xzXcGbkOyHRgSDCgy5LBw10GR5izgNpy7jFkoT6ActiPaMke3dBAi87R89UMIFhDYShVpOzxIUrI7COo7exh1vTGOtQHZbgk55EbPJ7xegeTBMo3SOTaw4pJOndhyHsdiBvCfTfDyVci4SLoexmml9bPRxFDjon6w5nSw5fAGBvRAzMgI6sSOmEwL6IMe9ph4Nf63AShBDUiQxXGAFpk1mKEeQ/NK4NJhmQ0Z5g1IUbOMZ5xPo/dy3bUQzSvXL+hd0QTa5fXBCXKY9ZWyL3E6A6DJAzq0IOhMQP3pnkFpYWSm0KPPpnQkAt6TCr16LJHon5ix4FhVBcVudfmoR4tC+M4ojZ1tmQfaXqxcNRIW9OUj/5eDP0YJFHBtTQvfe8YJp4GBmkMjUBaaxgTgAz8HPsl8XsMF8yIwLgJtI/7DBE8OL1SLwZpGnVz8AShdkO/fCig+UbW+1l7Sm0Oa43v/dXYjXrWTS2eSrl14gwygyHOKecxqCWDKQuADzTkbKkJmnv/GRtfMNUKiQegdhjxQL+ltj81b1TMNJjQzD0oYu8MujzYTM5XPLmb8ox5EHDKm4T6G+ilpxxg6K7uGNHkdoECiyzOCFsYcvBB2WeGHc8MzWRAbwNdFuAKY71gRuMIE3xVfDh3Yd3yfWBAnmR7RAKZofLVhZXm0YObzvcRGZ4zJvkOpkOzbwQLP9ONT+iZEUJq/5qcYJ7jMIyx2RBNMc8X+xm1GZRg/tms00CtpWGEwpqAptIUxokG9tO2VcogzEZHoLkW7gGuBr2kDYdOYBdIPmeaqaRh6B1C59HKpsFEi+s5L4sjTmiGynFmMkUpDAVCmKnHA6cAe/+pESwOWCe1GNU6TbgsYj1xlilW6HrROvrnOUzZ9GPlGHAcejcmPIB2Rz3Z7toxFRclB48iZu4NYdOJJp4Y9xZx06xxMFk3RHFyEn/iRPeV341Qn6bV8aNsXp6BBFdVXhcjnUAPC1byUEdNTbVZR7A1piHEwMaCcQelog/orCOgEUP3E0Yb6HyCvpHN3egj7/fVXZBNn8KeZtMVbyhWEVgbicSRL039mXhtXtIloXWPaDoJe8bEEdpbQELDo0JTf3J29eSFgvx0D3ioENJ3IDWBfsshaUvsNLNZCJoG97X8F5PLiGk+zoWRvr2eabMLD/P5ZK3nt5XiHMMCpjqjxnZrd9PZZenpcBvHWi4qvfnhF3XHTEWS6+XrpYuXj+9XdubbbhDnH3R+nuhXL5f6X//hVj993OsvP/6i59mg8uZb7TdPOu43qp691nZ/1PvP944AWZ7NtL37SdMpJh0TXcyxvZc+P+HSuQ/uk5NR8+nMjoC310d9e1U42mOzXjlYHYQsSkuVs7m26y+q+1TnyzMlSa3jpNSuCWvaNNPz1yryWHcf/lmz5bWOTacmqYJd97bR/fs3+FxqfvnC97I6v1b96c+6vnoe3O4OE334sNLjwyc9++57La+e6cNf/1EvFwedPX/lRnWadSovrzRMFspZd7OZVD+qiI/64x//qp/ffPHGvpxmenGda3u3UXM4aDm7dBH/abtXnC213nb68ssHTdJIL66mUvOorp7o9XcENMcaCHqfTXVoMUGITS0juoSssWN9p+evXig97PTi5lbHyaB9u3YEBwUiSAXP2vz8XLtWevP2Fz2tmv/Bvy/LudIDzpyjtXNVPur65qWHKz/+9W/6+NTp5qLQ508b9ZNc1dlUZ7NS93dfdDyGIt8xCNWF3vz1s979AhWt0m9/90xltlWVTLQeCKZmSlvbBAJX2jucEKH9QGNJZkoOa9WtNJ1jzFXql7crnc1TXV1mzjLb9ORHHbXZDS6A7DCHAy50RjR5Ua+iinVeZjqbL7Xuej3ZWvWgfZNot6/t4mknZWiYpp4wLaaxgmp6UA8bgAkytM0Yait7T2SUNyJDkAEEKMCBcGCaQBz9aohxIcAe8w8OPIcz05DS2LJPIYyHal+pxLTl637OJDIPhhAW+NsxlXBpIjvQBjRKOCGSYPYEJZL1XaObsfHHXrMi1ut5rmezVt9eEgtTqSoLU51GNIWgADaQpTHDMXGnEipkNndhyFofRrLraD5wcCP+ofR+1x16FXZjtQWifz+dQe3nHmw0HImS6ZwXCVrC/t9nS+ceHpuHE/2fjKw27OEUEor0WDMQjLQdaIbIv5uoXMyVglCkoH6QkBlUtiHKA6ponwRNbp4oP7v0df/0yGAv0XyGtrLXdFqoazo9bGgOEs3TwXRLIjzavlEes/+WDhFH130siZOiuGk09r32I41SrpZMVqbAPHv8L7RjcgfZh4vSxbabS7uPM+AKyExzYquw168Z1thIovfeD3Uu9dBUOhSZaWyEQlCA2m3Qgb2D7+dyGeu754VeXxOZclBWVlqcMfwKQz0GhkVaKp2f+TxOJyCBuDYf7VZblJm1w+SXlRW0aNBBiilQEBq2vUqaHobC1m/tlIGiMRjGZIRGE1OKvtEeE5GkCJl5JbmHubM/X17NPdTdbTc+oyKQwyzRYgHnHGi98PfebEBXaPxBrCmWcBHHbAUjolRROve5Pc1BQDA+Il+WAr1T7L261wInr56mOXfGH89HWzOMOxVJsIkY6mZZyL2dJNqvH00RPGK6RXA6PwvNEafRaLSJzmNX6FfP5y6WKaysRfazsja1sR6g61K0TrTdrTzAhRGC0RYI0wF6LCwPEPOBNUQTAK34tD7iqR5Bxg/sKUGLTDFKgzQeaR6oS9ijuO6g7KUjgWhQQad4HQYu3RGdZaGx3gvUjYFMMJTahuiDCJqv6VHat5ilMWhqzRaIJmjVQ0xBVaRGWl2qxgsNOJS3ieswkFOiufZkD4P+jtBdu0AZtvM+DQTaPgr1SMOeZhJdXxto2ZQg0Ktxs7SrfqhBoazTAEIaiFOQs0zZsVYNcsgzQ2/HHoNRHmgLdGbTRgFZoIuP2kLp1qhpevQenhZQqTFFxCQN1+9UW8ooCnkiz5wnzrUIhoU8Y0hd7MSKC34KnRTTm2ASRPvHPbZOnSHTIda2k2YleeawODi7gl6PcyPpaVrQbkL1PZgFwwASdH/Sbq0F5Of5ftmE71yqNt2xUeF4PAaio1btwUYszrAE4QJFR0mM98apsdvZPTMAPxR/GHrRNEId5gFjX+3RKvMfWAY0RM4vpFENueqAFSPr1RRdk1WDGQwoL7mV1MdGvqjfaQgx5Km9xtkXEwYeeUARjYFSF3toyFCJiCMiyWIN6aAMJ2xkANBUrckLoIxzHtFhuhnkeQyDkBCBESRcJ55eMJ5xoXxa1qCrUP2JzTKzBX0j+zpNEw0jOtgQlRQAKBq6r6ZBIdYk0CNDI+oeCRd4hhenzEuaUvb3kJFKrwO6S9NPXiUMweCgisMpNFAYBoHRyZCSe0Ehfnorn92sfRSG9tkNjTimc6bBZs6Gp0nEFwGE9mCbYWjagVoLrdf/DUPppJuETIH8hXVAA+41QCSYz2aYA1aCGumNzUhk4BBYpTSUPKcw/0I6RaQoy+Mjm5IPJfofN6VhIwn0SBY+U4VAlzFsb1L01yblZKjjPErsqencg8spEx9PXZl88IYJobZw4deeLhAfEUC0LGw0p4tvITX6RBYOYzNuAlxmiiPoRVDSEG2TtZSE8FovBCYWhulpEOHdBycoCiBrKE8GACGqgxvIlD3wmjHCoXgZ4ZUzRThRP4B8+dzWhdpdNQsNGXQV0Ln89HuwatAtmVILbXWwWUCA3YMulAB1P47WYTC5gFLEgwsdKtwsYHlyJm3T7vcEzewD3Zd70XfBMesUjWLnVgwQmNRxejF1ool0RhtmHUHgi04C5JZDvubanBpQZ21yWNi9NRj/wH/JkkiXS4KHsRwmR6zXs6tM55dL05Ka7V7X15VePL9QnDWe3reT0g/hz2/udHF9pb7e6/XLhc6nU91tWiNWqweK/KP+7vffqnm8V9+2Rv6gEP7qu0vdr3bSrtfZ2UJaXhhV2z2R37dwQXp91mmzDuHCZBve3z3q8x1uUFPdXM10cVZpkXV68+6tpsULnV8Qjt1rv1lD6NHZ9bmK6Vzb7ajVaq9uV2s+jzSbo6M409Nmrfx4pqzcKZ2/Urt91MO7v2qSl3px80xDMleaVkqSTtv7d6acJVevlZdnSiOcIHtTNbOy17CL9f6nN7r7/IvmN99qTAv98Kc/67cvEn3/r/8P3d/d6fJsquz2O7tXzuYzU16/vH+v64szvfnzT/rDH/7Rr50Xub69jfX+h/ca0kqvXv7a0Rh/e/NZ+7rV3ccP6uta3/7ud3r5Yq5+9UWr9Vrf/OZ/1nbXqKH4zQsh61rf3btYOaYLvf/8qBc3M6P/TONKJp7FwQUQeWGLRanFxbWntYjrP3+405/+5Wfl8zPrkW7OE3VEG0ygl/GEtJovlzaMOr+YekNjINJvd/pP//ROQ7LQzc2ZyhLDnEetnjCVKB0Eju7z7dv32t9/9oG+mCX6V78jXiTVp22iZlsHvXRz0M8/36n5albSDZpdPVOz2ap39tNGj6u1mi7X8mKpi9nBDo2rfqnDhNfItLp7VNN2ag7Y6vfWGsG0nxWgL2RABkTJqNsh1mogDHynBodVtG2noRg0D5430Fw3DBSgYbu3rnIsFto+bVXvtkqnU23iUsnqwQcZKCKPdn7sbBDGgG1s0T+jvQjZlFHdhEn58ZQfRmHv/DBiB4J7pDXO6BbYm3tQpFNgc4quKQzXqiJ34DfTcwTzHUUZU+ZubyOkV9OJLtNer29aTYuFigQtIRPHvarFhRvzbr8KWZJQpDBGgGaZoq+IAlMkQf8ISlWpGdEBgYKD0FIUg0aFBpIJeJGR2faobpirr1eaLS4DugsTghlgA8pEgxLZYAV6FAWB97Rx1H43GGEMmZI4A080WZzrWD/Yjv5wLJ0vOx42DpyH/kx8AXo36HN7EBBiHY6FDmWhRRJMj6rZ3K+9h/Y2n6oY9+pqmf4MegjNiwlvUUzsKD0ph16xSQAAIABJREFUiYII94PGqulba5ad0da0bkYwsCjQk5qidvAAqz8mKg97HdA+dSDCoJOxGoaYOjoYviUWgLMIkzm7sDJJD+cTaIIp0uVSx3jUFMOTSaEq3WtZHXR9NdXLq0yX7Gtpoun8zDpTaefBXjxiCiTVPpvmRl7TsvJEvJpOVNrMbgiOpc6L5HOudZzMNCGPt9ko7jBbOlorOgycU5tA2fLyw9giGGdg0OIiCZphlmoPcj2muqg4pwM6YhE703Swn0kY5IzdRNU0V70j7/Oos2JQY6RmotUv96Z83r545bNgX9cu3qq80rSQHr7c+VmMksoD10XamHaK0yPmLJN+bzSSoosh676hRsDdlUIefSWGISBPtQhOqFIMACnHIuVJqX5std3V+riNtCwnmiW1kmJpp2snD2aVmvWjEUXTU4dcbfukspwGRgtoY1Tp6alWHoU8UWoWZChlXllbbTYva4WBRDtqlnY2uuAMXzWJZgVrgnpkbW2czQUJE4fWeWjN3gHpq7f3qs6vAupA/AN7ijM00S8CGhCbM3OhD91SR/Iwof2xk9Echlzqw6E81SJULAHlp6ZCVoBxVIMQPGawnlpz7Ga869VtcTmfheevQ3NOU0tMQhoQKApq4pkwhOEenLw39m2qmOIZx9dDa4YZZwy0dwa2ILVEkBTThIWsY7FwEzPsH037PQyxmm5nph7GXSPoKUwOa58ZNg8eZB07mir2NczWCMpphHAjIUcW+kdC7m6qNNprf5iocoMIDdpWmqGZZhDkTEEayFg1zv6d9Or5TLv9qN2WeKBB6SHRjuL8GIZlNOYwXqAB7hlq0hjYeAYwINbAcwn9tsb/I7F2kvVPcd9D72NwBcIKqy7O1EaRcxITR/Ahq+jUD6m29gpxlpw6aOzoY1lvGJ/R7LslBIW04i+Ey2PigjTfbLpgrsXniulgYPYBtpsaivyHupdGjkEqtFqaNxBjdIoMHI46FMi7QApZP6dMc/LPM5h4mAvA8SUCCko+fiQMDGHKBLkcNf5kaF1nQ7e2w2scegg3v9TPSLGg2nKOMJC1k2iIxgLFsyaw2YWsRjJY3fB+Bcy4nYkiDMEw9an3IXvR3i1kbFITtDrwngxuJpn3QM5fzIScQU9TivEQ9Tw1VsYZjCEOAAV7IoY6B4moNEyVeH8PGEOgvH28jeg45sLutaxp9wcelFOf0ywGrSW1Bw0i9NsurxS1e6U0086XZcBisnBwlgUgpJkkM5nrYGbQKXbQRoXklYY4QNg+NKIMSxgGemANQj9CEQ/6VjvKn5f5EdQQe2kmKbZ5dbONZoODILh8Bq5xgIApVuzuebKFDRRmXH0CrZUvizjfeYjQbBzGGegvWIZzx9BB2pwQO3VPNkIoeNBK8ufQlQijDg87NxAdReFICmgmwQIfio+xOlynjKSd7HTdGIJsEmBNphwi/GB2wM3C1bGPaS54UE5aLBv7BEqdgzZA/k7NXIgiORhKZ0LDRsZ1gppDDAgFM98DC2k2aig8IdmRQgzr7WBzHwSWoQHn8ATphMN8wnlDRMfJFMfZji68KClYX0GkzYMF+hlMc4IelQkxKKMbbusjA6XAQnbqygH9Qhp0WwMLiO8W0GP0S1AjTKCDkxKTvwS1iyk1xQSD3lw3Z6P+7f/ySg+PrX75/KjX397q9mquhgMM3Rc2322nP//1Sf/6f/sHlcVEy6SzPujdPe6dyPQHNxzPXpxr/0STclBd997gb69mWj1ttZzluri5VDV7pofto9q61uOGqV+k1y9npgV8+HhvzQEPSIu1viZanBfK0lH5pDUStlxe6MefP+r+sfV3xCn31atLa6RmC6JHYqXdTtOoVr6Y61AuHST8+OmLg8aTvDRit/n4XrPFma6/fWkK3NNm1O1Vrv3TR0XpUuXyVhv0dY+Purxe6uys1Devn+nnv33R3cO93rx5py/3Tzo7v/W1ffnsXFnSKs7PNMmIgPlOE65zNXHOZpXVelzFuv98r8/vf/Ahfn6Zqls96vHzSnE5169+929NO3vz9oO+3G3VQpm6nOvf/O+/t7kEgvR6iDVNKWqlNUVRtzXVLU2Ir+isObGl+bxycbverHV5daWrea7N0wdTSmnSyO6cTksjFT/8+KOjVMpq4T+7nAda4bY+aDZLHe+BQRYW8vu20SP3c5rqm2dn+n/+8xvVdeRogIuLygZB2+3EOrGsmuMPq7/98AOtjeaggLODfvfdTPtDpHqy1Kef77ScSo+PG93fZTpmaKqPDhQvFhfabXoleXAx/fT+i+aLqZvc2+uF4qTRm/eYOwTtWstgBFqjaVYhXyzmgB87LWfkx0EDgQ+aGEn+9NQrbrdquqPqEWdYELOgnwYJqzHV7Ee7WqZJmJpvJpmemqM3dZoE9h2mqsUYMgQbjGrIfOU5Hxl4Bd2LNRU0W9ABmexy7nIMMPzMcW9lv2JSysEW9NdBq8EhhrMculgcc3naJj7kJhSG1dIoD1oI3n8HnfEQTLJeLDJdZ3tdTFM9uyxUZSFHtoqZDoOeMTmlyAdxggUCahJo8nUHNTLWvJzYUAtUB92o6r0NWihm4xgTKKlDz51NTXPmjKwbXBprnxXY2/M9j90nI8JM/rs+sx6YyBMilhzEROYaKGoHqjhRmQQn7g69JdbymO9gyR8fVU5GdYTXJ1DTd27EOQ9A9TE3gnZEhm922Kvpg0GAXb/NUkHCBsIALTrWRVbYlCXtW6Xp0SY9Yx+pyCfaRGVofp2lGFnzWu9ZiyBaDCgZTkJlg9mCBoZQsI2ieB4MTTgDe2nIkHTURhDafGF0KWtDHnKEBpkQaetsjqZOH2KccA+6mWYqyoMWxajLrNer5zcqq6OjZgL9aaLZrAJTUVHEqqCxpmQxMoI8qCRXk0YxhzLHsC5onnKiOEBzuGc4kXrKDSKNFgkKGmu2V19ToOw1nd2oplHG6ZizFr2NM0oDemDQo7xyVM85gfOYwDTrMLk2shDQuIGq/3jUtGAYcdS+yU15xQEVp/hmx4CZwQS6xRCngCOlHSShpfK5olIpAe3KdHU5Ube+d3Njit32QWWCvvFgeuAO1DHLHEtgo6hkp45cyyjXSMMdgwpOHKlE1AVmfjAE2kOpn378QX//6lqNESo4YRiNFSHT2lS3ENFR0F+khWUrUNRqS0EYEj2G2gHUs6XwXLuumGQgtFCJY+3b3n4RRyI3soWHsRXPGdTUYaO2Tzy0Z8jAkJm9oB5SHKmcFUkMVVZMdf/0RRmFdYdT76hpNfXnZn0maFsbpiW9Or4jQ30aFfwVKPwjrkMw2WDwhXaVNVe3vEfICKwHDHzQ7tF4EkjeuxhFm8fgpt3jLk+tFoCI3X6jGI3sicmAtoz8PjSHuLsf89nJEXWiTdOZgYVGG/bUcZiYwt1AUaYWiojJimxq1aVTZZjKDI3a7c771Q4XfJoYmvFS2tMcsJqRgvbE4wSqfwTSjIljzWui+c90aE76vmTUfAaVEHlBammMIyt64lRwAcWtlntG4Z3q+rrUfgctuLZT6BHUu6icaQw81g+PNiHik4Ag2jsXXaJ9W0JTgXOu1YCwR6B92okUanZomBw5d2S/QwiBMzSss956RSQVtfN/WY2cceANnYf9sPyQTziDmrOQ5wjkEpQ9XzhHkobf+YOn2tOVK9p9kHIkI0aAnNrpvZm1kThwPjim2mOVAQT6WmcowgY5GTC5Vg1UXqynfJ7AzTDjUIoRb7IXx7bICfmJBpUC45EYEXwMQhSGAVMdkZc5aYGtdxoSCVjHXytsmluaR84BsxSoCbJgbmN0L1IynZtpMND0c31wJTbgAwfdUQ7h501z5h4ECZ0bY0f+Bc26eylvl8nJaCgwjnxOY/LFwMcsxWDWZ3dZkFIM1GxzChs0ZFZy30xvoA8BmEJfzer1wBZn7A5tkJJhHxpqrrEzt+gnYIGGfFp3GjHcRjwFoA/j+QK6GJyULc0baRSDJta50n6rIK2gt2OIzPcG1Y5+f5kfCVT9WEdaN1bYnmDYgNwFMSy9Kg9Q4P3ajfzUuPgGnbR4J/jNtyrBveikt2PxUXyyWTOd8OHJFPXkNgd0y5dkgzQUv+8t0qfJMW/ZMC+HEXB3QPiGpgkRN9wCpvmIiU95lFxwaK4+0NHA0aiZNhEckzyNMCWsNPI29GQs5T5cLEg/WdZQVOJ468bW3kKB1jBQ8DB9IPgbaoPdWwP10UZBHOpk7LCgoG6cxLbOjKQw5VMzJQAtARqmqICq+7WzN4x92tzwtTOdwlDtiWsO0BjbxttTBBvnhKw4Xs/8ZBYON5nSwxMmnGzZsKC6BZcpDjsH/A6Dyhh6EIUKBjuh4QdhyNLIQdHT7KhlPurXf39rujHZhs9ulzqfl7ZCZ0HzEE3GRv/9L0+6ev1cZ+dTpf3GjfPuwPQl9iQVul85K4wKeoNgSNTwMPducL65rHT1fOFcsTtnuIFspppXsaopjdRn0yUxByKnCZ2haa3kTjHNIrw+z3R9tdB6W+svP9y5aHv17bdGvhwDkIMeQ59JlI8fNMZTfbrrbOZDdlnu3E/jN2q395rOZrq8vda27nS/T/UP313r88eP6pJz50Q+/PRPmp5f6H/6/tYukvPzC7352ycbAtzffzKS+bQaTfF69frKRkx5fqZkdqbbZ2eaL+Za3nyjZvVBX978i5LymQcjzdPP1g3R0/z5T39VFE/1/OWtI0Zwu7x/2ujz3Ubjbq2//+1cz15/580N/Q/rEXrO/0fWm/5KkqVpXo/bbm6+3SXWjFwqq7qrp+lmhGYGIdB8AfEV8Yk/c/gfGAFSwwihmW56OquycomMjIgbd/HNzG119HuORw0SVUrlEncxNzt2zvu+zzZooW5MVD++Ux5x76HSMclF/0METWUWwN324AIaNCbPMoevPz7utN931g2RG7c3X4h7nSmv1jYEImoD+mVV4ZhMozEqymnsJv34073m66UnsW9/ftTQ0uTlWlWlfvrxe919xNiGw2MwKrNrGmfgXV3n+uY3N1otC+uQmKRDg8bpsX46upFvQT3IjGVNsS9ONLFzndpgmBTPSrMLQKb3h1o/vtuZ4mXDLDRF+M1lIPJz9dPRuhjyvXDnXW1WOvX8XGhpkfq61+4Y7NA53Ylr6C5oP/+OvsVk+SxTlKOZi/TIBJx4nKFVAnX1kolFCD2HbkMWItQtaP7eq0LMMoL9mEmuTQrYq8KB7M/KZ/RgjDc/8abOfoOBDw0ATaV/Rg7KNHhgRDPlyWZOFMTZTBlQ+TZJlEDbLBJ99Wyhq9lWSVTo+XrSpuxUcpAzzUX0X0Nnq4O2CtOYlKlp4z0GihwDP+s8zJJiH0V8gZtlMGyYxbzD5JfiPEpby97HdDlWg/mEmzbOnpny6VFdH+nUM7wMeXBT34SCyQYPzMJza7nQg7A/gaamGZb+h0DnjVJlBIZbG2/vdGvIiRxgckomF/m56EHY5wlLOPnnBadBmkN2TwahtY05zqpwQVbiBpIJd5pBby2suQShdTTF7KyswLhiphPBtVhxkH3m2Ar6UBpjkJHRddUIfctIWKBJddwnjD6oFXDWPAfNG4NA0Mfgh8Q9wCQrFHvMuKtlpmfrWDf5oJerWM9fXdshG10gejaua1ky4EErFmu1rJQWULowLEKDiF4w9wCItUERAVJqL8Cs8KBrao6OKKKBHQfC5/EoYLJPfA0ZmRifoS9dXLQ0Y3Bs7Wq7tiZRaTfMhNzgM80pRnSTc4jr7aMqojjyQk198FoBDa7yVKdzqfvjYHMfWAHEDyE3MXSApov3hoHBuHMGpGNXJnSUmYeuD02kAvdsfInTwu6XDAY90FataUh07Hm3IFAclOHaCiLKOzbmLsbQ145Dp76BSo3DJi7zpQ7jQnd3H/TV87VdVImCgjiGK/TnJoqGDhdTZAmTiKLJlOczdedC2+OgFZRrBqkEqDPswavAZmBL7bchezMvVtbUTc1OswyXzqObAvTo1Gi7+qxZR+QVHg2DWRJdHyI5ivUrzer3gdZmZ85AP+PegxQiYaLB/+wiOkRofXN1Tx9CEYvbuOm+ACKc1zDSFo6lAD3ibKZY7YgSyZbqeyjluOK2HlJCvyR+wiH0djwN10ymJ+ZcY5RbUjNrDxrhCTG4iBrHMkz5xnUP9eApwsl80IbG2ZpvpDTkR/KeUkRDFeR+FTqgJ8d0iQgMF3HIJECYeas/GziybgYBTKfDWbXrHZhzsAxSG2qx77Y19WoYFkGLzhdloITOGGygkYwAFzVLGMwFbSnNeVGUygq0rfY38ZCgOx00zqrAjJs65bNRfUPUzeBIDaO63B9qwkuEAkgkhj4gW+yHnQ0toViy38CcuLhMU89BEU6IQ0FLecn/TOBo8POCozEmU0M59+AJpHKADo5MAmom+kMaW9e7mRE3+4xQa7lJCkCP0S2MrCzjip1P6fxDaLQ2prQDiBkFpAWA2nkg4YgwPuclooPvpyHFJdsaRRohposh1sKNm7X9qeNMQNHssM6wxHRozjLuwyUAl/rd+Yqjr806PeppUzVD8+gOILhMuXl2Iwlyb68UDGIuukmbwVyMXT7X8LAa2hBlYwM83xP2QPZn6ueA6Nl7BDdVHH8tUxlN4QVNdSTGJduB32WyMZ+FeuIiFzQ9GJdmrn+Eks/zoNkP1x00qbjMB/dqPCiQNOAQbmEyfQA59BdseTaf+5lSI9HcOmLqkjltI0L6OZ41Ax8oQABw0Nft9BP0ovaB8ecJRmA0mLP//uv5+W0d6x3h7s6QDDkjODbZwezCyf2shfxsvOoIigst+M8NpNt+6tYoZPSQn8KHSRCAA8lTzFzEqaa0hCxIWJYsWn4niIJt7znAOFRpFnEo9SEeuLcgfja7MW0oTL5sNw/XmGkMbVBGTg5fxgEKjSbTeQo0MNxS/aM5oL2ZhWvB7AcbbSaEZGetN2vdP+IW2FzspAKMTrOH05rpSBaOBwt00zxM2eGAt+1IcLkC2XXOXO4JBQvLpjfmlwfqagAm2QGCQY7/2e8hFKmAPDJSokDE9dVNPPA0RWDE9AkXM3RpITsybKrQirh/F9ox8SN9F5wa0bkUiZqWSSQRDo1mTDsv953PmUGN9YQ+0oslCFmsFy+WzqTanSKtVoXWRaT5HDrHZLpHUUxG/GbFQpurjc1E3v7wXvnNregvtrtONdOOM1oKdGG5nwncbpCwfveob55X+ovfXjn76Y93vdr42hNS1sN6zkZU67h70tPuoA4qVbrUqoJ1EdxvTZxOYv3tf/Y77R53+u4Pnxxj8Jvffq0OXUuRKis26o57ravJFuG/Pgz6+V3tl4y8sk3aa32VO/7ijhzG60xv3rzRUzfo8RDri02kev+g42wjRaU+/vxP+t3v/7n+6reroCNIcn16/077JtXTw3s3CLt9q6550rfffqGn/VHlfKOr1y9VQgnbPenVb/8L/fTjP+rdP/17vf7ySy3WK0eRbOajtvd3ev/uQfnqRqvnN55aolt5/+G9to9bs+6/+ZKiceEpKgU9aNjugIPhxpl7nz78SdF41M2zazdrNowrGBhUqncHfdputTuctarmtvI3Xnza6rA9Wv82S2iAQ65oWVQuNnl0z28roT3G7KY+nRSxDrOZMzx/fb+3eRKxHYfHgwtej4Ba6Q/ff9Dd+63SIuiCoLwlPMjTSaurUmUR63ZTKpmvdahjPXz64KiG/ccnb3TQiokQOB0xU5l0vYSkHOvuCd4NBji9iuVCZdzr7YdWj5ixQH1hkiuouvxt7uYP0wdoM2gXVxTZZaZD07pRdwbdlOgO1JJNuqnV0ghlSyVHEAnQBBwIT4qKpYYMfVaiQ10rh/JaQYWz/7sSGsfj3vlcXAVnFFQ0kIYTmm4GcmFrtfkH72/YwwNtq56dBTEYFB3disOM2fRtAEJfmtrqn5/fI8Rn0kqINVQX9CrMeGNCjkGYwsS3mBd6scj0Zn6y7vHZItY867QqQTRCgYQR1TS2bk7ZNzMGYabgMOAaNfdnBqkMehViXRjSdY5EKk2NIeCYrMOANlChoIMkTgG0CKpnMAHi2ogxgXpFE4pOg2FZ0HQEl9qsuFLXkmuKIc/MU3toloI27GYc6iw5ecE5j4bjSCg3hhnEFEDJHoOJQZZjnJRp2B+C7X9K0z7TiWw4147B2Mh8kqJUPB6CZToNCrpl2DD10c6pNGRnI9AgivbcFABm3QR9Df+O2djxeNJ0Gv3cCPPmnaAYNCWRBsdmBmcx0yVDg8goH1k0kZyhUPRA08R6aE07/eJFqdfLSOu80csvv1C6SNz4s4SWV0shGYd6WbCn24E10rxYK01rRbhGxrn1q3EKSsnwJej4QYiihA4ZU63grupzuasV4Ybr7FEKQQqzzKH0WOrPhqcgDRloVlxhK61WZvl0LXq1OljJgwgT8I67ocNaBsdGjbiM+oQtbUK0slaQ4cElEB1gWLwzsQ4NU/q9VgWW/5ObCQazoIltNznqJmWoAjp8omDFfIuBtV1HbOrjBup08DoyqyhGq0vkWK+ixLgv6HChyZPtCDr3seG9nfRqjSnT2fR/KF4k+jhjaxh1PB3UjLlpnLPh0esJjwQjq1AjoURevCdg8vHnWZnpeOJcDet9tdiYvorujee+mmrtelgkMBAyny24rKYJ5k212vO1qZTWidHI9DvLIGgu+V3UUzZ49IADhtaFWWY139xD0Prjr0bNGEAxKGiHJ+Xo4k9keS/UWDKDZnFmKRC0Tajb1Hm89wy0QaJ1Xqtv7s3wcGHMuTLkOrEOQEIZaiWFNcj8PjtgQyWESRMlaoj9gKUBLbiFGgpiaq9SD8CRN+HK63iJLHIc0OkI+wJJDsZOxPGAlqKJpu8LTUnJn4Gdce6cB/8ejKmoPyFwxHlgYTW7s5Iqt5yHhpwSDlEZa5p7VxNo6KEqcVb8UeSmFSmLwQ2zzRhbBlor8gfOMcdf6awj23JGcxdYD2zh6A1DrBrxQOj0Qx4gQ80zGZHUl6BtQeanMarUUPDaVAWtPI0bzR5aehqLCJbvxTdESueldZ4wLA5tazTVZwhoHg37LHfXy/W7gXRWBMy14PJvP2xozmzjF8TNDqcYQNodlXUMuhUol77n/EUMHgcVHiBULZeIEDSUFKZGGT24Oitl7VEr2vkzsfM4aAN/Rs6k+w5HmUQ2RUNqEjfboP3HlRWaLT4DtgkN5jU0pKzXIBnjeDPN8jI4DDIQ9ieuDz2pwSsaSvYprpF1Z60sJjSgqQHc8et+gfigwXKt7NVI6qhJPUWACspAFpYk0UeXJArfH5o9LMOtQbzIBSO8PmggW80cIxLMPf0bacZZQ/4QADedGVAD8rgIOQwuuuS38g6UZujYTMipEhfvGihBMB9gVHJXGWTys0JzEdxqGQxw+JmOHAAsPjO5ljgFz/6rN9X5ux1oA7lAwYGHbzBV4eLSw7eF3/ufcjv+HPB5+W9G3v4cHwFzAj0YmYlh0mDdn+1mEWeGhoaiCKobTRU0Bx4WE9pA7QSxIvuHKheb6CDqtKiaCeAlWoOu+M/ORyxoKKD53BunaTjEDmCZzmLgVbMDqu9b4Fhfpjyf3VHdfNA8zXPbjdcE3ZJRwZ3xQg6HJz8ADaYXNwvMFsWBpgTVBSSvo0MHsbC7LQgjuSzw3aGywrkPEDMPz7QET4CCVb1hZzs1hsXPBIP7xOfhAXr6dBG3BvpwiDb5jAhzUNKMW1dlVCA4YNmWP5VF4BQRxyOccppZdJZBgM0mhOjZuVjxTPNloutFopuXV5pHoClQ9s4q0oXRnc1NsPcn0HtVRRraQbtWWl2ttalK/bu/+3u9+u3XulrE+nj3qHM0VwM9hNBajINwixtbffHNV3r6dKfrKtM3t9J1GemPj5GO51wvv3ypp12vBcMIfdKHX98apaCJGbpWNysmhls/l+Vm5Wnx73//e929v9P9rtNT0+r1V19qhcPrwMT0rMSB8ne6Wl1r10i/3g963B7VPu1VJHttrivTRd+9/aAvvnimzc21tvWgsWn11etcP/7pTzqeV84e5OBcP/9aXz8btHr+Wvfv3uq826s/l9rPznr7/Y+6+/EHffnVS0V5pvV6oS9fX6m6ubF+9P7nP2qLOUF+5cNpHu0VVdcq5mt9fPud3wXs5NerjbaHLuSfxYUeHhrd3b33NB9Ti+uXL/Xmty8cOwFKvq+l3SN0raBjiM9H57/h1rdaFOripbPT1N3r/c+/6v5Asc/7WwXTiFOt7bH1IUyDDioLpXyeFRcEY67laqGqnNmYCC3A9v0nHQ6ghDtTVkGSoJtSbJxPjTfpvov0d//nd6qPndZXmVZLNstUCdwisqRAzU+j1ivO5o1acseGRw9KyEfcPxw0tOh3AnLedEfdPn+mp/snR4YUOKxSkM8IOm/0dISqyuST7ZeNPbNRj+VCjzujd8SLxLNc1yUOfRzs5NEWKuOzjlOspx1FBgh2a1r2bky0nieaml611foUnaFBU1drIpR4VqlbLTTb3TvLjpiY/buPRs4C6kZg9uQGdD+B4g9Gg9hn2I+NFMMYoH2icoH5AGKGFhqcJEpsChO1aDMoTNhzsa4nB8tjOdOUCGdmw++gizEEADHklHdOcqJFFuk3t6MWrKEqc3F1s0ZTBgpy8L5D8dRgQDHb+0zOioWNViiOOLObBlSKzwDiSDGABMGUluAoiEstRh/J3LTZAofcAY3sNrAXk7WGCc0hQ7mZkiw0P1wntEhQohiKDkXVYq3cg7VEx+POE3Q0VyGTFwThrHlSa+gxWHn0NdR9oNFB/dyNHOYYE1B4on+bNIeCdy7tcAikmFSVBooaciRbXFnn8I50bmk+GKLN7ADKR6R4ZU8EzcHshSLADo7QT0GuMIsybRT0M9XDp0Z5VnrgCJXuDPLIXUJLj3EBLpQ4gkLNiyPhvMv+jBkPhGXQW/Jej4+ftEkTLea9vv3PLofLAAAgAElEQVS61KJItF5MurpeSfnCuWoMDOerpWN6WEOYYh3bXlm11PVqrZjoFds1gEwlfj9jtDeCLlooJyezDMgjWawYmXCLOLMj0MUzyF6mtIQy1tvBmPOZoclp2ul44FQ9ao4eKK1M1cScx9liI/4FnWUhSdarPeEdkKsqMzV7OMRLU/uKEjr1yZrYGdEe00lZtrRbaT/iego2fNSiAOWCwoxZTqkj9vvQQqd9YMlYpsNMGx3T3vIaIjbIWSwxYQGRiHL1mFxA0xsmrVYL9VMbUGUMZk7EZcGkWKg/r/Vx96hXK85XGqDGxk2wZ9BkQoNFS34aO68fdLG4gy7SSNuaqJlBaYbTeaau2zneBBVgH5GJuXJNUENbhmqeUKNRdGdakqHYjqqbzi71xFqh6U6zRMPxoKcD7pujlsvSmcOQ9ctyre32XmWBbtingQ7No9kBwwQrhfc4MwOMJua4312iNRZBG4b8xDEhk4pq5RxPYk3YkywdYhgPG+mMLCFkmfLZYAgNdUAljdCAGg8Y0BAZgcbXibb2F4COy0AIaioGy8mYB78Le1TQVJ1VJI2H3hTxuPI+tKmqRTCzImt5ajpNOBh75MI+BG2QvNrEEVeYWlGrO77pgrAaYYGBhpa2Z+8BeTe5TwOmQ1WhprMjhZsQ9kzMWKDMjhN5o71yXJvRMZ8GB7gDOHVQHj2Y6dR0vPOF2oYcX2js0FWRGaWKjYTB7KN5haLLuwitnOYIySGa1Es825mIGdByzGZwnkUnh646OHCzlh3lYH5u4LIFt0+06pNdr51mALMgTdQ0B9+jngaSer2rVTM0wsTFZ1owSHG6HA0QSKPRwPB+oP2ktrcGnw74ktqAUQ7PlVimaKxDo4Y2j6QEBoezwmY6Z/TI7D7okXk5XWengUHjBij0DvRg1M5BkwgV3bbCQSpYLEJ+ewMyDyIY/AASD1A/RwCGOJ6L8Yr7CRx3aWVD3R1YJ6YPUtv7fGTzXDi+aDgcPIiEY0CzbXpnYJoGfb9/jwPcw7Uw7ANZd0Z7aMz4GpgAseVXgZ7qmEgGcBejGzvpcucuudFTXiph4GvQjh7KUyZrg52EAWgNmtox5Kf+mJQQReQ+EENBPqOXids7ehNq+KQ7Gv1nKJzBOomCrjge6wuSijkYspXQ+JcpMqiTTqzRaaYVffp/+WV1/v7xrIMPv9DUsEDsPAq0fImd8CTB6xH4PCzkEBTqTI8//zPoFy8BxQY0UoTpXDfTL2gdiDJTpgJ0sVOYHtiWGRgVSonpPScjBcCqSZbbmAAOuosYunhaor43FQWTAaB4UAIvqiRVyaQJi+MeqBlKB1PsEEOCEAc6GQcdNMKAtoasO/Jz0DYUWa52YMIKNRNQkIkVkxD6E8ZDTNpxvQPKDW6qbuwu5kNG8FX4EPKU3oGcRJZgu8vEy1WCm1dGsIj5gf39Qvh70EAxucAdjGdy9mHI2j+10G0jJXDt+XyXHEy72LKJuyAKDSNTTr7ABjmeQIxaU3zOE6XLay/q/acHtWgmQEg5xJylg5Mjk+fwgi/mMz1bF46RWHgQMOqEEWWeaV5Kv/nmmfrTQbtjrqJsTTX6dI9ubq7V9bX+r7/7R735yzd6cZNp+/ik9pTriE6hD4Xnab/VvJw7SuLD2591NU90W426Wuf6sCWs9NaoIVPQ1bpU3D3q15+/10yVbawh6Jb5WeNpb5tioiuScq20zNUeDhqzSo9HrJFjW9vj+rYuznrz/LW+vztqOj2ozArb4x+ePmi3435glBFQ5vOw1eb2mWMJ7u72enm11JsvM/3085PujxQIwfHtq7/9F/rrr0q7lf78jz+4iXrcNsrLuf703R8cCfHbv/hLb+AUv8/nR1VXK+32J929fyullfpkY879VZ7aWKa42ujhlz/JKefpTDc3L5TQhDy81XH/aD3mx4eDNlWhfHzQs1c3+vqvf6t6t1c3YPSQab8niXineQFFglicEPZO/h4I9Gq9Vpp1Orzf68OxVNseNK+WRttm2uvY49a6VwldcEEhetIii3V1u7H2aJgNWq2fa3v/aNMdtt79p603dyZkD4+daugdZF3VjZr9Scc+0fbhQb++f9J6ldthN8ZgxmjdKVheTxRWmK3g5kleVqS8zBz58enDztmiIaalk4rK9OZff7pzkTXj2TnnsNaHh0YtWs7dpLzKnevHe+60N+/FnboMXeqk7NxqmU1eM+Q48V7SeOXRUX96D8U0UYHN+TCoTistZ0d1TadTuvHn5rOcDgdPGdl38QJlcszMlgIKy/eCvYdBGYMp9FgR6Xix9nbJPinxvgPehRnFyU7MDFpAFDzJBXWEJtqCiETScq4Ud1r0QzbtalXiDGttZQhzNiIE3Qxq1onBV6diAm0iMoLCaqZX6UmrTHq+ibQqMt2sZqpWa9WPB2UzKNFT0MlHIXh+sVnYcr4l4IxzFwYJmkwy06azTrigduhwydoEET5b60oxyDO42SxUXb/R+x//H2Wz1qYSpsqNoHBPIXMtjpUWG+3qg44drnOts+gO3UlVuTDNej5rbFyTZQvth87UMwZy6Dtb2CF5ovlyrTKVPtw9BfMEc38hdaDLQx5RKSVwuW1cVBzauVIaDCiPZ7J4J/XZWZs0SAAwQmjOaIZazYmKIEikx/ym16KYG93FVMTGCjAjZmijQIpjjelc3fbJmY0hjJrijZgJrn3QKcmVTjRV2Otnms1zZY6aYVoMe2amvJgrZyDdHTyYe/Us0+vrxDrq25fXWmA6Oi0VRSct5olyM+NoBEtl4V/wd/XzL6przSsyP3duekuQEhe3jYriRklBrmemYra/mLu1Kqq1EWAKP5A1qqCsQI+JHmlp6pb6nc3bQMXR4dGApnmp9fW1nnbo5jMVEdTGWgMuyBQvDLpymnQcHYMGDg02Duxl2SvmXDQqcVSernRoG6Vpo+0h8+cstLcmGzZMjFvsLFN7qlVBK2cNtgxrM1VVouP+KaAANB0wLGaNsqxyvmgMe6chf5iCGU3cqMcdxj6TqhKZiFMsjfp/uK+VTmfvGzAYuL9QfDnz+2mhscXYg1gOmoNCRA+WgGIzmomTad+23cJF+gQNk8xJKDUhUH17OBiRnZ33jith2pIm6Cgr7Y9tcPXtD8F5ckYThN8Avge9qmWFDFJ1Q8PeWONqApcjy2j6Ujcj9umjqcalk/2BGgddP0VwhOMoPgmg+egzGVpxfrA3w7RwaIT3OJwuiZPZ16BPuWZxp3730VRg6KKOTaPxiEbVXKNlRWczkdCNkgmJtjGKO7V9asfHM3ExjMLyeUDByYeMQ2Zh1B11SBZ2jY4m9OqDm/NHhj6YcmEqRm3LHj7PXT/aoAhdtUljSIEmQH6H2/ct+aaTXWpBcc443dJuRa06JEPICEZjNI7XQX9bYMbTnkwdJVrIfhBoSh3dMNqcivejeTqoWibanwJtkd8HjVg97C8aypBpiI4Sqct4QVmjFnkFQEmoRx3Fgd8ENUH8GUWF0liaotnh+pWVIUeV2A3ooTTvmEQi5cPNG9YKWX5E0wFkXIzVoC0iYyGmCqdyPi8SACNaeeX3mecXNPihKU3s8A1KyRDFDidu4sgFj7pe9w9Hy6K4eJ4HDtLmYpgpElhyRHfgisqwzPRg6hOosjj1JE45tvtrAGT4+fQVoyLkY9TfsD0KTNh474PDK4wVD5HNogy1Nd0m1+vfy5DiM4vSSG2Iz7ObHnU7dTr9Gc7T6IDbvdmADEhoNx0pZZf0QGXlXDbADqXSFGXoomhBA53VnQuIpge6IK58BgykcE+Odc5LS2jYW4z08brQN+TB7Mfci1mqGFmSNQ6sX9YmOs7PDreArziBBVd22lYQaO9zDrgIFH9nOJBQQZPK82Po7NSH0MXMYjSR3L6QNX1GpoSBmNAXzzTVvW7I/P1vf1ueMcD445N06EOTSJQHky9Dr4FHGRrFi1mOLXD9Wz6bv1zkeZdsM/Ozk8QTfpA26E68wDg1VbhcdQi9mUuADnp865+FBoNOmhufM9HMMy1Xc+1w6zzB/Q7NjQW0bnqC/i8BaTyTjVWExYKltd3g2GQulCoLVOF6QzeFOt+EkNecoGYmL8H8wLsrCzCCmrnwou0Rb19iQ7g2LONPHOiXhwF9jw03UFtpTllW0FlBgZjMhImCuz2jCsHwh2m90V143hfGKhumOfA8SN9fUMkQdh0mFtBK0U2mDg1GbA+HncXCoGhAEE3xySJ2QzlpUVW6ffZcv/76TudT7fuTVmvnKEb7R9/LGl0EjTPP3vk4bH6DHceWVapXN6WuFrwkpUZoX2Wp+WZuu37y6uZpp2N9Vl6tTP97+9MH3d4ure172rXKylzPbwgaj3R3V+vXx732tWch6uuDrp9fa76Y6+6nt9osM60L6dXLKx37s3Ztpavn2O4/Wjyvdq+HD9vwkmFFTpHIpaFQmmo9f7nUiy9/Y6dcNjj0Mw8PmJ0MevPqmap0VHN8ULm40fbYqdneu7nCVgyqJ0L9sFaIOTlYm7N6/saUneO216vnlZ6vU91//FXv7gZliyvTWrLVWn/9t1/7urbvjvr08aOG4WDDiHaIVSw2KpnWDb2elZOqaGc7992s0NAfTTlVutGHjx/15vmVNl/+Mx8+46lXXz864Jn803aMVeNImo1qR1DGk5Z5rHw6arOptLxZmRZKYX/qyFvEPGRQjislhgm8mxn0sEZ5sbZ+Kipyffplr1+JWWkbrZZX5vljQT6R6diNRqUa0HlJr54tVFRzPTzVul2nak9QMErTNMlb3G1radh6QPD4eBJ6dIvjBZpz1nA666fvf6J202qzNu0coxkGV4tFiGhAV9nu95qdu0AN7c4ql5VjCO4+kftJYRmZDg7Csl7Fevv2yUZODIDifK2k2+rdw1Fdy1Q80yJDY0FjwnmSak/MBkZfSWIEF9r0YlXqcXfQAo0zQc7ZXNm413d3YS9hT7VuoMQQZ1RfN3ZuQ/+YEvlRT0qLWBMFRXNUxL0hUzMGOQnZ4B30RTbveGa9TjfGGk57T5mhsTI0Mt2HA5qG0+6TUg4Tgd9vilOvAV2PRe0h04kD7owBhP81CPzZZkCLqJhSio9+VE+hkJdaUCgwHU1mup46baq5bjajNslJN8tCizXGOwc3nSmNa0KbzAAwZGpOE2wQkM/YhjVMiynK2N+nodB0PirG4j9FU+pN1vl7GEPw89J85b00mXU6d0cpWak5diqiRxeYLCCGVWm20LE5qUjt0OBBGgHfTHCrOPC+MI2aWV8aJtk0BTxbbkBeYGoCJbtVE1d2l2W0z7jD0gMFAwO41QwN+iG3QYYH2Qz9JhqDXAm6TlhZFzMR1rrD3aFV5rJhFdmS6N0YLIHuMCfknAPR7ye0bwSgo/HPL+YxAWGhsOlxLDQ9Cr3OoJqhgAsiCp/cAxEwSLR+ZZJoWZ31+rbQVy8rlfHJudybq7WRuXM898B2Xsy0XqV2BsaeBDYMv4tDJ83PWuZr0yiheE5kxM5aDedlkDtkoDWFB7VEfXjoiz7OawDDqZB/zICgQIOOU2w6t9kPZKxTjfM4xViIsqgyvB4WweijjVXS2JG3ikt2CpMGR1dcKif1PNMWFLdXwV5VgYCfPciKCzQ9hYs80/AwsZuNmk+Djv0OTqA6Co6k8HAwintfE00093Uxn1yAQ18fGtBJ6NWlTj3Om0EHy7sEutfsH03/QhsInZM4l0XBuzlJ+Vp/fIsxTaLXa/YRTJCY6SMNSTRjnx1b56eycLx3cA0xURxQwGEqhXc+O9MoEoOBEQ2ZgLG6aB2GBufOiFac4lg+qGmfQmY21HLcnPEYoGDNiDYCUWXgBkuAuqrSI3YD2rIJu4m04Qk16BlUmaHM0nEqmHA5gzNiiEfjf3LDa2mISxhQTpB8tEK1zilNRa+2OyslpiFemN1yOrUarVEvNDBosIsjmjzqa76XfYT87RAZT8MQWG78LIpthl3UL5G6Bup8QNRms0L7pjXKz/vgIph9pAQFO9sIK+lPOtXQOL1RazrP1STyOiCKqUpgQ4Cyct8jN4Z297aRE7Ewl7i2M0V9otkRhJ2BztkMDBqE4dSrLGY656Ayk+sYtLjO6j1Df+91dbPQqR7Vbg9Bl2f2y1ldxnsZNJuweaxzp3mmLpsh8WHIsfTeilyJNc6729uLAyS10AhNiEzeM4NCEFa0iLD2MFBi3UQeWIGg0gy6YYRRDdJoc0bkUq0igznQyeEIzHSucXMO+ksAGgykjJJR0S4q9U9HJXaJBW1FPgDzBVAl1Lzsqeym1LBZVXoQ3+4PNpOBHZJAk3SDxFPvgtkL9aoj7lz8E00Q9IBo+2YhwgqdN42Osy1NnQ66RzPuWC80ZtbjXiR7aH2Jt8JjwABRiOsI9E/q+6CLNFLYtyIbHtTSCQ0prrsh452RO8PeAFAFoAwDKNOLAdMMOl4onxc3V3oeswmdh4wJGbooBj4hx94mmPY14He6A7g4V9Mohl4ApNbChiTSoiztIn9q6iBbIFMWp1h8OuxqDKuF4c4FeeX9hYGEMR9fz0VytrCvWe9Jw3+Rxlw0ogyKbAhkczQcAXn/INzwLl5iGumNec+ogY4n3WKA9FfPk/PtotA/3A3a46DnQMjQlrubvjSN//8GMjimfv6fHxD/54bhuArtBkMJXhw7GoY/AxWjMXGOygiPHKQhOBGar8/vZcJGAwRayItDs+gqaDLlg8mtLYZdj5A7l6g5HGx4AzWMRWUX4ctnIMAU3Ra/h+sILq9MRHmRKFQxfaBj9/IIQaNxpJubG4vRD9utmz0mevCj+ZzQJm13a0fVyJQ2XjSHfVh8eWlirQl1q+MJKy8DdAKLiAm5NQcczQ3N5sUgwQ6MfF/I3QEtwN6Zz2PbXxaeF3KA3AOUz/SKqQbCWworJhjBSIfmEQfWd+/fW6x+bk+6uiYaItX49KhsOpgeFjwfEuVYNWPuMB21SKTFPNXrm1Qvrubq40gtE9VZqfI6N6y9qVKVUFXqg9Y3X/gzPXzCBbPU1Xqux22ntFhpuYxV5Zne/XKvp4YCtND2ca+x2ermdm3r6HZPASctF3O9uFlov33QMJurutoonjUaTuhq2PShNBIETnMDpfKi6WhPqhaVnr94pthhzLHqca5PD7Xa00G/+/b32m/fOxweB8dj3dqiH+qT8y2jSvX+kzKcWXMQlJO1Dc9f/KUeQLwi6eWSAVWv4/6o9x8fVNy8VIHdeJTpq6/fBN77KL394Uc3O/suVpavPBm7wgho3OvVTaT6cNAvHzEOKPXNt6nRKSKQ7j4+mIZ785u/UTJfqm15T3qdDx/VPDzocT9pdzr7udw9EsY80zJqVZ53SuNRabU0NRYnNop2TD68Tk44vpE111kHtFrNtLi9Map3nhK9++GgBzYe1kBWqCoHrTc4JrZ6fISNkCstAxK2XoQ8QGJX1gVTeabNkYv97dOTg5I5lIaxcQxDmt/o2DSeUzenQafdk355+6iqykKR1qMLJgQ9RCSgb4QW3R8ba4jSilDuYNJwdXOlp/uPOh7Q+hDvQ0YsA6GzWuwUIzQ2UAozdWgiOGTH3MVoRWHEAQoloyCPdtD+wLMfnWFoFoPtyQfNPUiKlReZHRM/baHLEFCPM/FJyqH+tsrPJ4zcTIvtVPj9wA8vZWLbHoykQnmk4MFNkb+z5jqy/xhCja3qlggHArppWMZg6BGh57KYxM0gTs6ejjJBpPMeeg0F+bCgCx792uWzQwM9QA1zyK2GNFIGspeyRgnlDjpvUEwoe0xfoEtex5MWZarrpXSTt1pAXy9wd4T6HAp1DhMO6ylCLwHFioldoPOQMZjk0O4Km4Q5fomIAPQbdu/ute8no6OsN5gqIA8wRKArmdKYbjxQinQ0ckuBQdNCnAEOlTTfrfWHGIKEcHY+OsU1zR5UHFBW6zYnhhhQzLCG56SnAYJml6k7oQui0evVe8jJGQCCEhyEmYjjnoqhFs0uKG6Ei2Q3WOPHOoHieZqCg2QoZKFTZoqhyg2Nm04GR1BrabDszmpDKKizNCk0T8HGfUtUQVwqJUcRJNLnQYhaASFHVweSFzOpn0UqklFVFel6kesbDHOKzkyRosq1XNIIPngYhSMyX7tZVKa57zlLKXCwx49yI/I88xSnVQYM6DvPMHmgDp58zVD6UgZURRjWUYhQLsI+gfLKBJyirJiO1p05Dsq5w3OdjpeBJQBADlsotsTEc26cKDERGUctZiEfGPdeiijQ5Lqv7ba6KGDC4MgKbRiDn1ELhrsM+GaYgYxqhAM38gL29ZNmIKaw+xJqiaXZPzxP7h31EcOOAeYBGy50tbzwnh/FC+32tTMxiSbhjJymndkCcbIwHXXX11rmtAxo+Df644ejynSuVxuYV0gq0CLmaurGSB0DRN7fsT9aIgIFF1SsBeWzIU2goJEnmyaFdsRqYYIG1bfcOPMRuQXIM2uHRhknWkzuevZrF4dhYG0kIUWDd7IREw6NMDsO7KGucyvN0sCmOo+4Jrc2oYJ+DfoZ4odgS4FAs47Qq4ZaA40lFHtYZTYBGVnjDIwYIqATh9qZqWlGnUBAZsh3SzXNXmm58LCIuKnEsWlI7EKmIJ/HESRo8kCr3bCEYp4Gyn9RtDL4IlcTW0jWKg7jsB+mmRbr4Hn7uJW+eYlPwqSf37OWYyOsdpw0ZAPLTYr7YxjqkGtl/wwyIiOdarJ88fAAXQ1GkAzIY2jpZIcODBYQsEM/HhXn1JXQnQNTjdrEaQToi7NIbR+rpeHq8bLg/p28R8KwwZiNaJ0eBkRUaSIeCVkP+36ElRwDLTwscDCe6ThL5BOBWDaGO6QRQJZnUGKPD7JAJ1PAqQb5HQZz1OnUIB1I1acLo7QgdAVGURigWQbGICILEhOQVai4Y6zWNICw7tAWRjWxKJwlhYd2HmIy57O0CmppQGc9wfSQKsR4YGLEvoy5jfWU/Bl7Mg0TxjgsSIcUYtgTni8QHH0Bw1Tne7LqfM4FzaHdXKnfAW6IA6J+M8KHRm/SVFRK6oPZKFybG0iaQOcbBmqrjSxtqhmYlWHdBTMhrtEmcbDxbNYFfRTUE3SdoQeMQkc/hDUAgkoN7/8WzGOgj2KiZ4kcEh4u3NYuNGshk5mzyffskgLBeRPi+HrNysqSOPSXp/0+RH1c7hdnVciZZw+++M/Q+/AZOVumXjHpE/a1CXmelr/BggGJdQoNfQJGo1D3L2kYnMsMDqA0Y+pl1JuvD40qWbzZedAVHgsvFvPzbRnrXYstOtlAQSsVhJxMNv4/6ONn+x/nef25u7yYwIRpgA1kHG/Bi4rmg4InbAbW8n22AzaKhniZBQKCyENlMmc80AcXUxI0Ay52EM0CjvOSOCOHaIZR5WLloulYU0hz4Z/RPTZCy23dNFLksBkGMW3I7zGSaScxxNXhgYMKhI8JXMwejhkPuq8LTTUJbnqIYG0GEsXKMMfpQ2A1CCn9PZ/bNFkbxoQO3i+0dYthGufLMe88uNOGyBK4AqGBDIJZPtLJeiMbBzl/iekQmzwUS2JSmA6T3ccmgTtfsAZmndIEVcuFD5pu6JXNF1rP55oXUGl2Gpu9zkfQvMS0UlDfjE0A0w0O37hTVl3pxbNSL6/Z1JgijnqqycqZaVUVKorBxgw0scvba2XVXMfHvdK41fPbpT5+2HpaXK7nul0Hyub79wfloFyzs077exVs6lWp/hTZsZSia03WYPvg7CBB06FAHg+e8h6xxvcLAbW10ct1GGbggkf2FNP9JVPm2UKL5QvT3x6e3unFi1s9Pm5VP211HmNnJCoetARBwaG1vFHSbJXkZx1OrY7bk7LzTq+//o32falXy0JXyda0yv2u1f7pqCmde1JLs/ZXf/uXRlvq9qz99pNK7P6ngDperZfaLOdaDJ+0nKfaQj+9u3PD+q/+1bfadbFD1Y9HArBBPb/y/fz+7/9J3//xnX7zzZfW8u6aSB+2W1OZcLMlaiFpn7Sg6B5ro2/5fK5oRuD83GuP9cv+PF/Odf/+g4vPN19udP3qjXa7o54ejvrpI4HUBClH2h8HLZaF3rxcmgb19tNMu/sHrTbXQT9IsVxv1SC678iey1Usl/q4m/Tw/oOuFgQh9zq1tQ1D8vmVqbkUOrw6hLU/He2frro+6ojGY0DUH2txvfDw5sP7J+0+HjVRyBJkTlRAUurZsxvtjjs3akyQR1xcJ/aDR83OpeJ8bi3McdeqHkdTy+ohC8gWMR4c0ITeJxQymE4Ep2cGqdbf2OY687sGG8RW7kmp4wGWAQYRUwikHjLNMzl2hrgNJrI2lhh5h44qqoUO0CnJTxO6saDPS6LOuXbocINjW6TmsNWpifz9uH4eRFYeVBjob9j1c6iNmiq0nbENX3gPCREmsmNgaIQDpNEbmhAGcWx7kcY0UQ4tloRKm3dwyKGxCvlWNNMcqrf5pDKRbotJrxexioz7RWW7UBF1Kmed9yyGRtBpGLagx8RUBGQNWh4RB1BcLdhfPle/++Til4oRDLWBmjc0piC5ZvAQrbUOxmxCjCIOOykqVESjny85tXkZO1/TLIEZRVUaprJowkbMYGiUoODUnvQ26B058IZOLdSqlP0bqpTUMYijOeBTwDSg0L0YtEANo7GKydFrQFUwKQmRHFWRmcrHVJeCDKONpxNfjzsiCA1NdRhCQIf2jBS03WdZoKv2aODsikrwfYS2Q0dcxw+jTqDJl8w1x6UQwUCReDqpwICHswEKdXRUnp11c5Xq5WZuveDVdan1CmfpwgOPvjsoK1dKoKHmDAHnKpJUzRk/AJxOW7NUyrLUegE6GavpTlqAonYUHlC82JTJbeMMhu3BeWQowfsQTqIuTCj4aDB6XFrDoJOSyM0aRkezWO1ujzeKaZJ5ubS8hEbOplazUTnaQdw8R97pVvnyuX7+6Rfrvq+vKp9znI3Q8qBml1GvE8hhdOD+YMUAACAASURBVC3xvZqryPEBoOjGCn+nEtMcGATFwmh3iPjCMRfaYq88GdRAM6aILNjTGkdCkbmH4QvPAKYBUwvrkWa465I/GinDhIy4g9mgH+5AxJ7p6y8wljq48Jt6tMFBG0oTQd4mP496gVrEfpMTcUK9yixT3Wz9rqbpSm3HzyOK4aDJBf9CyfToqANrwzBvaWufXwSEI5PBR4DcTiNwoLtcOwYzRJlkaCUZGOHmW7g5MtAAMj5OdgLdQeOdSqXpqNTZ22EIwzmHgdrQU8+x7mEsMWRBvxpQtx7k03N0TPiCKyifi3uO6d8Z3XB+o65P1Dx9DAO+qfDzIG+TZ0r9An2fZoYhXZRUYHVG5c4DP5dczklNHzt+zV4WI27AxIQNHkTinPu4Iw5sY4fouzvo0TRXNBYMis/KC3Tu1GeU3Yn1legIYWjAUOhA/DgfGMjPEs2rSllSa+omP3cMeqCau7+x4SFsD3wvGFQFd1s/XepQzL6iSUc/p1wp64VOEwopwyHyk5Ey8H0YdlH3AVJYJ4dBCs82GDACHJxgmtgocKYUvxCo9mjhYTpkc+83jnOAlca+z3kD4ALeZGBrpsbsAIZiDFmQU4W4HjSnxLT0DOBmGKtV2oEowMgATDjHfrYzm+mBTgXQ4jMF1bnk1kpdnMNNqQsZmaBaNrrkrOEAoQECILpEWLhRtMcHTVOgXLoGpwl0bog1WEbt7NXhRg4D77Dv2FkVIyqGYrR2NEAMNMqFYrSWbiDJcQzNd+TYvs9NFzEVvLc06RdwxixGfBJA4nlfoc1COQ89Q0x+75R4cBOGp719C6y15DM4bzO4tXOWEOnnAa/tVWY6m84bGzllkDjBXuJWo+FnKNF/zpMfNRVLpbwX6EBPeOmGGBMjrkYoL8Md9ieuFa2y0Wj0qdCqqT0SszF5xu28co2AFwqPC48TnisxMFw/A1beM38O1iVYmKNfwrlnkA/n9mjSLb/j25vqXM5GvesT1ThindCzXB7+pUcMn/xi5nLpUkNX9NlUJzRkn2mjNIlM7iiOsMR2rpNjKsJ0ghuM/bPt/5koN10QtdNN23Andx6RWwLnkgCrZ+qZf3+2C2ZCQDQFL8uFxmAdoBFIstiS4LjFGO5CCfOkwS1QEL7SjdNgwiu2o+nnrDVeYGsBRzdgUFZ4aBn8IF4k0EemgBhRoPOMEx3royeihoFnqTco6CVsDjbZ8ecIbmsIWGlU/S55mhKoezjW2unJEynMKEIR4pcEqi3NvAM/QwOfcMiYcgqrAmgfx7/wZxYa2wI/dqEAvZYvZEpY5LkL9dvrK039TsP9kwZrOjBQiM3pL1OK6FJT2nmDf3mV6MUXt2rqvQv9uoE+gV38C+UlBi8E+B40ZaWK1cY5h5tVpesVEQpQgAgjLRxr8MP3P2v72Oif/+v/Wnle6fD0qzObnupeOYJh+KjQjNRqEx80Flca50RRjDo+PWmTWc7vaaCYCncHLdOz1lcrT63ev3un3THR82cLT1JWy5X2NRS3RuurK93vDs6oO+x3NhpYLzNP/igi2RiuqlTjYqP7x512Hz9oU0xaPXuhKJprE3dGAx1WrkGHh5NpvNyPNl3o2etXdtksr57r/a+/qrv/g+bLly7cn73+0i/hs+lR6fhk9PNPd5+sl/3bv3mlbkSvkOvu017z9TOlmxdaVJne/sN/1L/5n/8P/Yt//S91vcnVQkzJUu3v73X7bKnbRamxffJksJxB3zk5CzNMQFZueCga0ARxrEHJZjp68yLX13/ze3Yu/cd/+Ae9+9TrdnOrITrrhx/ear641fWi0KsXC3XnSn94DyWi1purVSiOTzs9NY1zt5KxUbG6UTtb2CI/G56seyLj83g4KqsqXd1c27TpuGtUO+g3Vd+M+uXnj55+Q++lybn56qVuVmu9+/Gd7t9v7WqLhpq8SEyTfHCTzcTwAPpojFFJZNMbvz7IJpSqefikI6YfRWanuwxq47DVKcodSWJjIdCySToyMcedtK9VpJ1258qxAxHZcv3kZobJ94ReGedjBku4XxKxMmfQNfo9O/a53Yuh/rGZ89/zEhoj+sHRVCkYAB3GIUQb5WWw4B8bG9/sDp0+bAftpkrTrLPhxXk4etIfDCAwg4nNtsAMIifTMp5ryBHrY1tPj4XLHRpwqFW89hQ0/J29kcBuwqBNYglTxiD2UTkbtCxyXWeDXuaN1iUHPmYWlZvDOQgjGq8MILTUaWQ6H5Dm48Q/B21pfzkbZuVLHT9+UD4jwiH4a+KK19pQAA1Q4cELyKYNJNCIMRzab22Kk0WNauzlyW1TbaOEI4YkDC1oaOzYl1u73Y+BMcBeDjWLzRXTDVAtUFs7UVPY+71NrLuxKRpIAPetwIQqC8HaUNB2jRZVovkC18khII/s3eRfUtJhupBGetinStBLMVQ/946Wqsdc8ypX3+41kf/JFBppAkVjfXCEEg6vSQuNNtMTNDu0kgwQcQK2MRixNhT8ZzvgRpgxMCjSoJus1nqZ6+ZqbnMzUOLXX10pFYhhqhl7KOuroCgdNCe+w1FXoI4mTHmiT5EIUrZcDWHvJhewrKwdAq2moI5muaIMZC/k+KLFU1t7qMg0Gpp/kVeXZ9JoYal9yDAlJqmv7xWVlfafdh50suajlAIl9TMp8pUy9Mh9G0KsHXt1cq4q2u3NgudMLQB7h6I4DBnm+cmoIL+nXM19znJewr6gVBm7nbIE91iGRMG93dosSe/vOuvjr5NGj8eQQz3PoXwm1htitkUT6CGCz+qZKcmwCPqWQivRYBpl0JD+h3/6pHR1q1c3MCEG9cNJETq0c8hNrPtex3amfJGFMor4hDhzuDwul0kM3ZWhElnHG7VETqRrvxvQtNNkrqF5rwJ5TET8EiYqtc7QPRL2vUhJtra51ekI8gtF+mhtZBKvdTreaWYHXZwcKeipbUH6cAqNNMHCAVnDfDDrFUH97gLbi1xXQUutKQYxo4IGPmqej87HPUeldYUuXJHVAAj2o4410Tyjckz8ElDfxIwSgnAYMLQjzyzkTDK0W5bQpFsDGFAvYZbgut+NeCfPdY6hFs/U163dUk0HRosYT7oqeIfp82noU2fLIpUwWk+cxnylSTvrsR2z4wEhfeNaJ8yyuEZn5U7MglSjUYRumU+aVxgyYiZ3tOHNuc9sepUnlbqRuB0+G/9OrQ5iNeh4AKGcTA9HD9udZ87VZNPmd4UIkswGW1GO1jCgcNay2ZMosCFKdK8iKze41XLtuMRihIWZHM/H8VEdApDgOmx5GEgixkiYxfVEnuDabA6Sjgwf286adqKAqD9h2dHIwPLjvjjIzmhioojhH4MBm1KS6QlrBLAAPTrDURoOXKyJhQhMOwMfjoa4GNYAujjR4WKQY+pn+KxQpql1qb+JMuI9tyHNBckEIcMozRohMwiDxArDGLMJaRZtEgRSiHaR507TO6kjZ9n6AaQMAU3kXAjmPjPLxHgXqaVA6YzQ4btiam7ItfRZ6vzNyO6yISkBinpw6LXekbME2jrXACrrxpJNKLj9xjn37iIGtH4uaLmR9bmfsWyN25aamkqDC6LLGYMJD2csfQZsDjJS3UAz2GWfdq59yJGkHrBBEZRuUGRMGd1MXoxGMcDCDI2hiQ1SZ97DOQeJmrIfD6aEntNSIzDUp1GfTGXlHpr6PBFpJb1hff13v1mecYb7v3/p9dQTeA8tJKCARsX8v0BPNbfXMG/ofoPKJsRO4HAWZJjBoprmBhRpRv6SNR0hwJtVw8HlLtcaxlhdczKlFG69OVxZ7kBgbPFNiXYcCPQhmtBLLqUNbcL1OuPMsDEZNCEOhGKEBo9FAx0Tfj60EaZlTD/xFOOTUDwxgZmcQsoGB9UgUGssbc+ywD02PaHwYofSx/cyYWSxQYVgOklmEGgoE3hnLNltlaYExsMpTKbsSmv83ffDglloUxf9aIvwx/bbLFb2a5rAIMo1nH5xkWKabo2G88MCrYlGhMLUGaSmEuGCtvYE3Y5pF/pPkkdar5a6nuc6EmuBRmPEHSvzhhNPJ62Y6DERibi/nW6fbfTy5Up337/T718v9VdfLfWP72rVeaU3b54bhVjMcx1wKywKB1jzO8mCUjKpKpaBxjP2+vBuq8d9ozd/8TvVNQ1v7ezAn3580BffvrH+tW8e9SybaRXt9dDGepgQVUOQSvTydmVq4t3jTlNUqoxbvdhAx6pc7N3dHfT27S/68qsvTAV1amu2VBed9Ltv/3Pt6lTf/8P/qpcvX2jqRj3d3wXB8bkLzRATIqrkWaFZH4LoWR7cq9cvro1kkYsZZbWm3ah5dNJhrLQf5rp6+Vy//uHv9fzNa739uFPUvNfV8y+UlXNNp9oI2Ov5YJSrj1f6+fHgz/2v/uVLDxH6btS7T3uddKurTanNeqnd3Uf9L//27/XVb77Vi2dkpSXKF8/18HSvm83aB2Uy0sgm1pG1zZOG+snrlzxK8uRwZmMinM9OQc8FvXxW6+t/9o1u/vKf6d0/vNO/+9//vcqrKymb6+OvHzWSl7m+1qsXN7q9LXRsMv39P/5RX25SrV++UFP3+nT3qMfD0fqST087FeWtXr1c6rC7c24WhR3NNRRXppnQDwkdrza3+uXDnY71zHEupuhEhW7WsV1PQWke7+613x0UZ1fS1JiXf55Valry3gLK4zwjHFP3o/ZHLBnQ4QVL+qHZ+rNCc4ZK2Ccp6YF+14LzZnA2xgXwiOHDBF1vUHEmvmPm+waaBRsCA6BoqIORjV3SpIJw9iU02NgaPig6WLjHxwcjDeyVZVXpm2+e2ZX6ad/o6e5eT48HDUNsVLafoEoOZlrEOtrp79gm2tWTDuPZLI4S8x0yVNmPcXbtQdFCZi1/9Rka0pkPTooQdJhY4o+h0/O0ssNEgiMRQzKP5s5Gt2g0ef8xV4H6MqeJTFJ9MT/qpoAKE6zc0aZBU0+6zjmH+XLjn1OenzSQ9ZosTPkZcSrEbh/91GmnfFa7+cGWn1Gmc95AR9AqYt3PfmbTkmBudeo6tfutlhXar1GPBI8PM21y9tjBmucjJjuYicFyKTDWkJphpxgK8NnZLIpAPc5oMSkQoPSfNJ6YgiNZYMtEK46+haI8OI6jF3IROuBrQe7pWSmxEGRrjp0yCp9QXtlcg+9gv8syMILECIdLoKy1bvbUQMvGJTNWMQfagy5t2M2DhJHrJUydiBJHWmUuHuwG6ezQszoosNCmiF1isDcjBH3QzTLRq2eFbp6vbTq03Iya8zOzyqjes+uF826LHHRl7303z69sWIP5Cr93mohBKbXcZKZE5+izR9wyYyXV6vIO9UqZgmethhY/gJ2ymbRY3egI4wV0B3SUBnpARjCqJWPRfnWpp95H2EVIAeLC2k1XFUlmxFDQoD3WQktVhPBqSfd7mEGx1tlotJQmjHWJ5JRYFyip3YnmMlJVBsM5PKk2N0s6ADuScrZmeWFNIQUVxWhRXenHtx/sKo3p0HZ/dG4oCFgw3MMgjyIap0hy0Q42EZr1wXk3yvFFAJGtgglLfNKHB9C/UtcbznY02Y0i6y0Jj8e5dNRYliqzG6m+93uJ9rA9Ng7phr0EZd6uGZqrzxZG/yhcGVpRAHbHrfc7GlKKL9gbJdouHEonzFDI2UZq8KAs3xiRP9V7RbO5xvFBU7/RNAsDtqZt3WRqVimDOmwWWHBsT8g2anZqDpPvIWyWYp6ZKTYMR3UDJMpLRI1ducmXZoDTK5rn6vYwqzqbFfEZ49nJiKqp820AGtB6EztAY84gDOBnUS4UJSfta5oSqqtCnWMvGIamyueZnlpwZpgfoLe4tubKoTuXiZq+81CsaYhyC3WdwaH4rHIeaMTOwIWyZ2Yd0hYaChr9UCynRgeJlJmpsQsobtiY90DgRJOOyU7IqsV8Bro5ek8WAleckc1KZm7QJalMGzu+o+Oj4mSNXuVIOHp/dgMGYAuOH+VcohGXG3QGbXkJ8ySY5hBfYm2qtZvkTLauUxpid6aTm2ucyufxpBo6KrsZ8J1rJt6uC62VvRHNMrRhJy3gZE1DEpoDho6gfPl0cqPeOloPzeYpgBNA11D6KUj5Hhs3Xep7My1ovkAYY82grxuRAyAMvYT1iPbrMH52cS0N7IAQQo/BUsgEBrhwS8rAGKqxdYcXeijDGzoeROcMJ0Gk+Rzslf7M9AKsQd5J6meYg8HsjSOHGAoGrjb9dNQI98Etlc9BZCX2YzH4w9AXRl6I2PD1W1sb6m5HejjB4GLU+eccLtBxkEtuQIgktHmQTXRoakMTGeNCzBnE2eL0BWiqneUXaXbWV1+9tJHTTz++d+/C97C+HZqRwsMLvjH2piFXnn2J+19/zm2+ZM/DNOLDIKNIeN8zpUaxguaRttiytwF3WptE+J0xvdh+KiCmgV7LMPs1Rl7/0+/L8/OXM/3b72b67sNo8a+1eRdwMXBnaV4uFsL2gr0geC6jAnc4HKqBdspED5E+2iaQLVpLFppzIaFbQrVKaZBA82gemR4SzFxZ9E83bQt09BpBQHjRENLEAaMyTQjGBIjTnUt1Mc8JTW7QOfLAab5oTj048OGE9X9wFkqV2CETZIsD1t/DhBQ7WzZ1On+QvbTypKVrGtPO7JRqqizUAxtTu2s3v57DhvoUHYatq9h4Owd+cx0cvp4afLb6dZxIyJIMTjo0vSxmg9W+XjZp9D6XPE+jEEYg/flYl71jPTiUabI56AIFG8pGMC1igwTFMRrZs7kxcScIF+1JoNEwJrCxBRMeCke71oY1XeSpvvpyo4ePT/r25VJfvV7rh8dRu2Otb1+vlVap1jfPTSt26HYBCnz24f/w+ODYiqJg6jjT3UPnw369nuu4f1A+X7pw/vThQV9+88WF+nVQ0jWajzudZis99Ey0Yy2X2Ob32h1Oqmum33OtlpOW2VllhdPhTD/9ggNo0OjOV5XpL3Gx0XxZ6Xpzq+PhpLtfvtfvfve1xmyuZru34czxcNDDQ+0A7mWVOy7i8LTVIo21yCh2Gw9G8uSsxQLR+6Dh7r2eZa10+zu9ffdrsOw+vrfbYF+utFpc+ecw8Rkf37qBXJWFPwfGCX/65Ul//PlR//q/+QtP2h/va90fRs3KG1XJoHy+sKHRzz/d69RBG8LEItXy+Wvf42U8KM0Xdlll4MIhdx6PmnBuQyNwxizlrO4002az1re/3ejh57c6dom/5urFra6+eK3vvvuoX3++U1JibDI3jPceo6Kh0e9+90JFFez0d9tBx4dHbW6uTLO6+/DO087H3ZP6MWzyM8ZWbLZQadGD+Z2IVe932j5BaQuOy58eexs0JGnvzCwKfXIIea6sdxotGheaMQiMJi1708UhObFGk5ExUSmH+mTDHcZxoHVMt0N8BAOqzrq01WahMo89yeMQp2chuPxw/6BuVihbXGt/HDU7fHLzkOVzU4EY4vTnuRFLjgD0zlCT2Gzn67WOHcjR0VPCYWqtX2J6C/UQJ+Ivv1x60k8Ti+NfM46qnw6OGiGA/nQ86th3QRPJZyPrrYu0BQmAGom2Ip9rXpZ6+vg+xAnMcg3QgrpeDUYauOEivGe/hZ4KdR50kQ95RmcTK2e4ZM9vKyvVQ3uFwTBB1Q1RATFxJtlcL5JOzxYzLaJOlD+g7CW29hwMNKU0JrQ859pupw1oLXsVdCRQKL6LiAI0kFHhpsm0MxAm9FtQRtm7Y6mL155o923t80f1XoloFCnGuR7OENa9H5ibZSa0IAgMfTiU68POUSAZhdEl8sKGKZ42MyEPBg3O7Ypyu71yoUSgDEz3R4Z/7OGDh0poxekkTqxn7imFBGY/1vNDT2wd3DxOlfp81NgwbceM6qxZe1RSZjbLMdUJ6cFYK8XN9QT9NuRiZRX5ddLR1xIy0NBq+VS1cR9T+8hxObjsFkmnfLnSPOv1YpXo9XWs+Zrh5zOtiFxBwzVFjhZJy9JDqkVCTBNDsWBMwbnaHEFr05AHmcdalMRklDrjbBi1iphG09yn4PhhUGmzFoyXQL3L3NRMTI3QM1JMmP7XDNYS89xnOKqCiNrZPzSYnIecxzQxKYHsxM9EAZ3HoIgCCiOq7SnWbt/o2c1SU30w04F3JkUXlqHSC5l4w9RoGlNrP9nuGcGAZD1+/FnjENsdl/2jHw/ed6NqY9rf4/6gU1tovsR9Fbor3CYG1KeQoUeANnsgDsO7RyXVIrjSd5yFNLbQK3l2ISqnGRJt67NuVqxNYnl67XfoVhvTQY2M8D9MAg87u/A6Fo73kubgsLX+niE2w+kWGn7COAMdNzE3kyo0lyxQ4oP2ez0dFloVh+Dy6xgxMgJhTdHPpMrywWchdQAmcbMYR17qjKAHnCI0u4F6eujm1sJRO4FijP1BXRNpXs48eKQ+YAhNXdVzExzDRoF6VDvLlRD5ANO9nNR2aIJPjulCd+6024F3E5McKICY2UFHhEVA5ImtiHQmnoVIFqJ/aHlMUQ3mUX6H0CEi3ZlS60hpeqGvx33jOpNhkn+Sa7LE7xTrygyFCoo+7KdO+bQzra+jCRpbSy1amFacre3BQAmGejBXkJlzNWhGMxBj3lsM+9xMxcoumaTEP7GPOlqJ8wqTOnXCNzkZQIdDwwktMDt3GogwS7mX7gAC22xoQ47ubBI2NCCqNAMYSzYd+X2ADKFEZI1ZCoYGFWjrzD4WpEvQN6FLI+2BURCdaTQBFpCUHD0MO/Ic2KSphWeY6kDvHzTPQqOKwo/mDGpjn+TO9J2s6WYLDd4oRv8YbsBL7+oLbZP9FYMZHGFD9JyhDNdiYbgSnH+D/htJjfV5Rl5nOmeJmWAGKumOqL0vtN3R/xz2SC9aTAf4GhA5mAuw9XBjpda3zAoPErKRofMGszKopEbKGSTYuBK9ZXA4RV7h2p59z+6udJmu1C/0V2JWQHLxaQFhpca2x6nPO4verDlFW3mB1wCwOIcvniI8GxveVjCdoJiCusKKCr/LjbNZh8FHxTEpkbS+vTbzZ3u/87oAhTWVmN9lsCjEEtLoWV/KT8gCHXUwchvOfFOFTE2FtsvQSIpx1XU0GhFDMCcCcMYgwJEjNMs2TboYDhG/RP5BPOhV2mv2P/4mOT97nul/++GsP9yzhYNZhq76P6GMoWk0AZTCkF3IE4MQosnhxI1jo+H7uCDoRBy6Zhm6o+bm0UTC4wczDP8MfQO0Dog+sVtaoHdyoFt7aCMZvjdQfJjGARD5etBWYIOH5gIIHZ4uzZ8bJgbeYdGykKBuhi4zQLRQx2w04wXPU/EadgHmhcHD8YNJvUA9IUHYzqZEk8x0A5QTm2ReCjjpLCKmSmyA3aASWkawQ7yIi+Frt1JcBAgcDRKTT7uuhodP88eKsCPZxTHWUz70MPDb0Rmz8Ox3wwEcqAKgrg6lNvXXkbQ++GnO+rrWetZrc7XSFjS0HvSMPMS+0xb3unFQOQ8vlt1M8xzJtKaICRxgXKyb24WWZaZ9N2kVJ7p++Uz3h6Ou55Fe3pIBxpRw5eaWpwuNz5meRo3PNpPhepu6089vd4qrpfLl0kgJB8r22LgIfv3qxgUHwvtxf9BN2mmYP9MvDztt1oXmSWft4x4qS9drnhd6fVOqWBRalhgISX96d9CRCSjOd1xHtdR4RlNAAx+Q7sPHX3R7vdDyxdfOmEM8DiLwy8/vdXszDxtjnOvD+w+ajjt9+fLK2rJZvnTofbUslULtePedluVM8fq17ptRZQR989GHNNS2rvzSdu9Jv9ciZgPqtZivlc8GPdy/10PHnS715otU9x/ubQ40Jku74UL9Lq5e6Pa60t3PP+gPf7r32ilXGz17/Vyvb+Z+ThQ8GI+k2aDlJsRvJAlFcaf2ca/t9s7F8fWzZ/r629dqto8uIu8/Puiclfri6zf6+HjSD396640ZCjkmOjSdnz7+om+/vVUG1e7AwZ64gGHt87uh6c2SpfZHAuGDQUWc8t5C32YfOfteHbvYE/fDY2334CTBmzHRfmtlhlarQl2U2TEYWtFhe9R+HxgIoIiEwkNfZWjSolNMpTlu1TbLSVxk0YiheWI/ZvLBNUHpY6Cxuaq0XITC4v4T2XVEVMyVxqnqh3uNSaU4X+rxCYp2baqi9c/QsEixG2a6xnXP7LvMsTE4SC6WpT49hkm5CRRMrdlgHDg8KskWyrJBawYfIMF9r8V6o66unTXbnHA0O2jXHrSF+hRF2n7aeSrumG8a6o5gZ/RJaMoOGsZEW8x2oliNjc/Yw3rtL4UBdCO/xwyjbBJATESsBMoYOZIXI7DG01MyIaHosSMxPJTauFR17vR6MdNtclJBfEWZaYGdOrR59kmaU0oZ/s5f8cwZgVDWEoxpMDWYFdaJcS8ZiHGGmRh0RltCAw4lqg8xBMQtEIzOgdsenXt4PJOniW1jMFZhv+fnQIEDLSOuxd5/EVFAe++BtvunZXScFPs6xSDFJ5rFLFC5GMIOXShkkyycDaY2cVaNwQMNZJIop4G1enGtZP9nKMM7AkruQrawucisBf0e/D7xCygaKWbIqqUQQyvLc0L/y/LAeTNlqMrZRiEFgsG56I0dpKvQcDoGjRe6dJr19KzyaqXNMtKb61JVNiINV1yslBe1kvJKaVIaWUcXOQO1P+NIG1zRkwK79qCrgq1A9iUFKe8ceZ494dBQ3RmTUBxCbxqONkHCcgOTIIrCPOdcwfwIhJQiim2WKC2QoZP6uAwusdHRCAqDLPYD3CI1ce5SrEIzC8HavC9xRHeGFmOh+8deRTaoymI1NXmvwUnRU/CsMEWSD8KAt4Th5NgVnlWtq2qm3dPg6A5Qx6paaITOb4d0cjwZ4GC8FlmnHDEc5h2ZwjmOuVWGm7TlJI2a45OiuDKddcRZ1gMZhgNoJ082N8JV8qlOVC2WYo5QzI7K0fl1SEkYGMxcG0EXtmMp0piUPONJxCgymKZAJH+UIVNWXisSmu5DcM0cMuUxLWwWzAAAIABJREFUTVxAH6E0HrhdDI5trIPBExpWUJIrX/e8GtRNhZq2Vlej0TNHwREP6CwZrdkrgQFjBCMMXWRsQ6uRddPT8HWuz9Fv8w6ceb4MZ/BHoMLoaUAKtcTrJEhIMI0hd7VWT0N4Tn2OW6QDggmN/1QrzhZ21mYvQ8fJJG8acIqkubg4e07SaUzM9AFtpGlEQ4hHmlWGOFnTKJEXWyZKTbkMmd/TmXiURjHUu2xuN2z00jbHGhhqYIgCqoZre68jcaOcEzFU8Ut8h2PWWJtQ+/i8qVF7mGyg9CCdNiVyIxWa1nho1LG3lZmqc60ThmIU4vXBX+MBAi3HCTM5BilYvzK8oK4G6UFDH/h+DJ2gOZuqi9zDevHgTkLzTOODf4flApz3aJXtpQHaCOoVDBrx6vDgzWBkQPDqSwqoHaYxy8HtnBgXqNdG38OwwCcHWdk41aIegyvAWWPGXUCTHRXiqcSlaA1KXcfcOdrJOlEYoMHoh+bbOkT3OQGUopm13vMS8eKdlXOAd5DzCbTNtBEGU8GB1QAL2k8GlAzNaYK4k44VDLEZmJHZ/dnacbblgHqzf6MZdi/AXuvOOIChHozYG4XGNOhGQWl5yxgWGXV1uselMaZxC9y6oG+0uc7F0OYSO+IG+cLitLqD67WTLAOSkC9vDjTIH8io2Yj8PbA9g5loMBcdocg6q/Nz1vLgGp3awuedWY5s+xfDoCF4voDMOjuSPsmIrBG3QF1m3TirEy0qDJigVQUVdcNuP5XQ2NrllrchmvRl0mn2P/zV8vzrvtd396PFvkFoHmysL7mVf9bUeYiGYYNDNtlAQ+cd6JbA6jSQ3GPynnJlFFrzytRLpql105ji6U77os1xbphvFAV/H4w2QNcsxg7RAHxWnKh4aTiYaCAtArfWIkwFgmA3ZFCy4eGUNLNeipafaVaA8kMjHJCM4H4W9EFsxPwH3NfY9GnkDO2DlkApsp4R97KggYKmS4PCQ3PRTIf+ZyOcUGT5BcVRzdAhBzfTIjKlPNcKyC1N7uVBmu7pxRPuq5mu50nz+dzZlkQ4GK29WPmnOZTamd0kgbSPOK/508XBvpvFPq90+ninK50cgfB4bJUPvV7dFEbmvr8Hhk+0XCZKrE3CbStTwsSJFyHm8Or01VdLPb9a6kSxCcK4LPWwPahIYz17ea2qKtyw22UP90O78IW4iZvNXFe35EPN3fC///VJzXnu6Rfh00/7Xvcf77UuC1W57O6ZlKmScabX1aBjttFxho13rKt1qWyadH//3o6WCMi/vhq1efZM15u1aXC/3NVqxrnmyainHflx8tdm1VqLioy1UWUZ63pdqu4jh0NTRFwvMn34+MGUJvKd9iemPg9K+kZfPc+VL6BtDZ4w394sVVXX6h+D0cO2W6krrrQev7Md+7qqlM5T/fI0qlrc8kRUbz85DDs/QyWa6f3dg06zK9283miRHvVwv3cW5Fhs7GKXzHKV6xvdLmb6w3/4D/ru117L9Uo3z17q2cu1VhSAFPxtr/ZwVBTtdHMbpux2SGPPbjttP/zq3LBXv/9az15c6emXO1XzWN3u0TlnNGR1m+rj3d4UQrSqrFN0yT/9+EFVGenNV8+0fWq0OxxDREh30UWfmQBTkJSmjNbHxnb/KbrDzrB/yCZNYRegwzpr94jD5lnzq6U+3LVqD3e6ur5SDa0To5Kh1+7xZAdGYnf6kQ0LND1SFida364veYEnDe3J+iIKc8w/VpulukOtuh91wtlv6LVelvryq43606g/vDuprY9+x1arpcOEQWxPLmwDo6L3eKtw1AXDMPRP3ZRpmRNijcW6vHZWG5z2Un246x0dQpGJVpmp6TiS7RXs4G0AkqSmuzJVBSEATYaKTF4TCGlSzLT79KjapjAz7XdMdVPxju/3T6qni9YIujl6IhyEx0n3PZNevqfzmqJA6aDd/r9Mvdeva2ma3veQKy/GHU+sU9UVutXTI8zIA8OwYAkQbMC6999o3xq+MSDAkGFfGDAkaDyt6Z7QqeJJO3AzLa5IGr/n48GoBUHdpTr7cJOL3/e+T3RnGT4/ZJ+ccbEyJHH2PIaz0jOAgytGvvS5+DKKp2Ewhl7zSaFnaa1nJf7UQTnqhJLf56CSzQWG8IRlIKQEt6dQNmy0GviehfMY+Xl0MIUDN4KP2+Ccjf9hmeQsD4oSPu9aKehpQlohS0dl3xCjCbSnl9dxq32NfI7uQdhbxpvUzCwSZQJ1OBv49x1kxu+aFu6LI+yFvwMfGCzNQGF31GiwX5FBuVZXc07DXJBsiA2Cn5+pMb3aeihFmhj6hXnMWQYZUAgA4fdFMh7+blJLM2wZ1kSxwcUO3KJ2Bzmm2epjpwmXNMM0QOAp07GrlNp+QXgMPnOe2dze7uU0cb8mqat4BsvZhZLZwoM+8uCrknuaEC16DfF3heoZ6mVg+21vIEiEuyzGE89t0weWD2kS1T19ZzUKgxFD6DhFGl07bKacTFX1c41GpIGCqyLD5LNr1Y/mVtqkMd8zajla3xP0yPU7LA3MSxt7r+kujam7IVH3CGvW6emp0cvnC0tbn57unfLJL4Ccu0dTQFIjQ7QIDQrA56He6YCHM01d2A59lCSh89Jyx6F2yib352YAwB1pmpCqDpPZ+MxH5ndsQqge0+Op2ap1vdJE9frRHY50N6JOImwERQDva8PMREWPSFBls1npcgLyj6KHBOhxSAJljnFI9NYhlMhe6/1GUyp/ULMwI0RIZC90Gtb+ewgZZfFl0SH5mIL6Q7P3ojo6zTyboFwBiOA1Pe5gnk9azoxEmNnSsdRut/K8EsMMJbOAlgNmcxedYFQhPVgASZcPEswKqeVAaE9nQPFQUe0B4EFGwswMRttsvHiidEDqOUoWOuxZ+msDIvSjMsdxngIc4g+l2gbVVEywDSnJipVG4XvCd8H++oEKqUZJFOYtQgMtuTywiKF04/1DPj4JqgKYJyxNfDZ855uT8gKvPMF/EA1UNcBI5Q4lhKTgbA994VTQRErjQfuOlPHeZxoqHOZcmBlkusxqDhDlM4f1M1sW5KLI5ekvRr56ygAtB9XjiRmqnPd8NMjxIizOWA84e0j8Bvw/Ly6A7w44A5ToGndxuwoFaxQ+Uoc0hqR87hSrvfjnSLAROQJGseogNQ3wXrBSOBhgpNpEyVFtgkc6JLFixtqhM3AlCpU7zG+AbDxvSPcBtoK/mM8AK4Ulkyx97jIMCdVhiWL6ZBYH/EaJMjZDyFliMseme0Ddsw1ulIcUUc5uFmXPwkhPQ50eSa9m1NyKQOKrC0x9duGbZTaO+F7ACiaTEOrjQlMWPhayjUYs9LCzSL8PzB1o4H0wh/BPzmpkuEYPQfkGvx7kBraasUTxHJzbE2ySZVm04CR2h6N/edKODX4EhhQrndUMTvYO8zyv1//c+6q7/Xzf8B/CleghRkUUOiq575AVh3BN5ijvYw68C0FVXlcBUeKwo5i1DWX1ASxkeUdN49/BPXe+h11BRjAavxNMvIM8/a0z82kii/v4XPHh98n/B4Qc0DjkuCwJ0fkff3l1+k8/tVq7+PXck8KD5w09fGGM55Ni9il51YvNOY7XftvA9Ln+gu+3Df9cVCR+nbsOvYODUB81n050qGD/QqoSixOHM34VaFab/Hkc8byc2L1Bp8Y6IAtlqYTJdNpo0LQDChLnjM48KEVIMOODBQ/gMg+pSGPYvUD4Gg3jf3oZA2nhIbSvkTzm4De07MlvHqhTMCqz7DHUpucIYL7Ijvc1CnsuWCUJD6M9yKklfSHd1Qg0Wn105SkoSDDKWtLHIGGKG6r9E/N67t+xhDo1iszvHNJkw0HDu5pAV48Sy0u4jFk4JxMYixAK0Xx4rzmIb1aqOXCpNfrFy6m0X+m390dtD9Kc9AMGGPrqzErAKjMjkuB00MUs0+vXcxvNYYKubpf2b2RRwY7pAZonPCMaP+3tw6k7kuB6vby+UF4ctJzMjGC9f/uodZNocrlwQmfVMMzM9fHtWw3IecYnLS7p/ZN+8flr/eNPDzo4hVP61S+/0azo9LRaOb3w3buP+tnruf/Z/OKZGQUu5d3TRu342gPZ47sftVhkOqYL5TBc+4O+/uKF8qLX/f1Iv//9HzVJYl1d5U713a5W7gGMskL7pwdNT9JimavKL3Sqtzrc3evrL58baTxWR01vplp3me5+fK9ZzqBy0M8+u9Xz22vd3T0oLWbadwi5IzXrjer3v9XhmOinx0qbzUj/4r99oTeXF/r+h7fSqFSfL3S/bTTNEk1zfnat99/dabz8TONhrc9vl5rOc+VcZN1B676wvKEcvdXQjJWUhT0jgCPXs1Tf/v7vVZSXenZT6voGgIZkr0FX81h1NNFPP7z1Qnj/ONauebSunxj9A4d0U6t6utPt81vbDbbrg/IJRe+DJaYsdq/e3DqMhjRWnrn33/5OyXSmLpnbO3isKo2jjfZbLpTMn914NrW0Zru6c+aJS6TrWlkxUn1MVVWhAJqh4O3DQVdlojKGtSAprlEUL1ROU6PMH++I+986XIOFC9SYwvsK/04sffZyqZcvMu3WG727y/X48U7dsdVsutD4uFPT1Kp9mdGx1Nn0Poyniqg7QTIvQrwCK19mLC8nffbZS7NEh92TamL/GWCOnfL5haVnpApn81L7u0rrp5VmVxceSqgRy5KZwwmK2UybDWmyDCFHDbC4GXUjjatQOk1DpQeyz3zp5M3TutKHp1bbHklSr/V52edMoC2AI5RBjAGbzwg0k0RNpj3qMxgAQTI53vHLwaQReY8Hq0tGSkFAQwubZnmqi9FBt+lYy6Jx2TwXZaipGZtB9b0Au4L0c5w7Zt6qC47aBGqNy4iBLHU1ACnR2wMMKWAXCoyR6npnTyJSLPxCPtYYXOKJBvzFm4OZ5sl06goYpEb9UGmUXziE4NQi5eL0yp2MR70CP4PkateIIAVs2SALDSwLdEl2SWBi49rVFDBSTvojUZnXW2aqNhsV9h3h69o7zKRDJXOqXTkDMg27TMhD0xAs0TjFEnQc+yl3DiobmBrO9c7Sasdd+L8ncAGjse0ceEdh/ooihDwwqJGKPokjoVCn+mGaxyqyVi+uC+VppDLPVJSDJiX3babYTGIZ0rNjJL9LF7mTbMqZB7uSpCPlbC9Dp8n80hI3EOlyOlNEQft8phGLQ0f6L0MfDA9LZOwu1vawVTnGOhBpT5Kt/f4ApWurAtJ4aqURFUvcV9Qu9APvC98bvuN7OhRUzkgcxZuN8ojv/FTRCAXAXod6pdfL0Pu3Wt0rSln6I9cNdafacwIyewA2MzQAr+NedTvo6vpGT3js9muroB43a88Ac+poytCp+1jnDtkjpInhv4habblchtLL8fY8cJ/anb9QIPFcudwtXjjrB6XIquOZ3ydzQ8gNp7Gq40wfP37Uq2Wplk49fIesZAzV41yH9qS0XUlUOuSv1O5hxni+qEch3ZGQu1uNVKmPptpVyFoBcA5eSrApNDARlN7jMYdFJ2VYJBuP1HQT9/Meu5X7LR3DNypUV8ggUV4kKqeX/k50DVJeLBvPwoJA5+OhVxoV/g5Y6QSDwzNywB9HbyBKALzeobaJ4LY0A7jKzDqdehadvZNbYTfwXvMe0eNKgi3gOX7o9WqlEX5u/Gss2J/Sae2XY3hnOB6p89wJEEgPeObwpx75rfuOkOKxhJ104OzCg94i4eQsIYGXDw0ig/CjxsF5XlaLQrs9gTv4hmHqqegg6Z4qpUFTajDOvX/4K497FiVm817VvlcW5RpIN8dPTO1GH84xB15xzsSw9Mgpx9rVhOFkvg844vhuNyOeP9jZxix0x5kGEGU5AX/3oNPu0am3AFIAMFkcetBZFQHI0jTWYzUyoDpCKo6yGM8o8zIpvV4oWVhhLLlHYRlZ5wd1WaGMRfI4aH/COxnkk1boWgKB9J8DPKRre/GART/xVMJUhd5x5kMC99y+4CUa5otzkIWyPS+ZLC4EPLrIKZA7YbDUwPeX185Cg2cYSwZLiyWcJx0tzWZugqFhjwzKA75TnLleUZjakbcyjHIJuALmU2J1kPcqYuHjhoWJHZTwvWH9otaK3ZoAJc5EwF/urgOJ0PwMMkCQQYe5G6/iJ0DY0ta8UGQ7GUtroKboS3YnNOolV98M9ltamYin0Cmwx9CFyevHbsYf7VHW8Ttz/0UakUrvuqxBQzpzFgfybwCABGDQFYX82dgEmhONzzJWFmHmXlhKJO6k2rqXku8SEl3uJaxQrmyT94KYc4XFB2YXcASQ1F2WXOUoH0KehcPIeEvJX+H+/G9el6ff3oF48od5fXzwfDhhQw/dIYGSDVUbgSI1guPNNrChDtcJkaFO0uTpsp8O1JCH5xxRS19WQTk6aMkxdD8iDaSs2O8jiAIbOL4NIzAhpQl0EhOxDzZSV0FpSKrK6IGjq4gDFKSW8JfY3iAnJp5DdBimPtVnsNQ2Z62xw4RHpDAhI0W+wiWBt2VQiibNpbDolQMziWxxnLPs9v75yKLWh3BZ8riHbT2kWnEo83UEOQXF4n3gieXLSvITDw1abWhz136cSHALnlMOCbyasHiwucRiG5lwpwsDAtKGsw6a6hA8jNR0EFjhFK8wKCJvIeBkngf9+ZrqhDTW11ep5qNGb/cjV0cg80tSkthCIEijiUM5MGurWIigpcu8sycPj8C0CAmFl7fXGselHu/ubdqflrlSbVQulprM5trvGocm3c6PuihGmhSl/vjHd/rH71f6y3/xZ/rx3Xs1x1zL6yvtNzs1u53qimEt13SS6NXVUr/+x7davHhldOj584W9WITNHJpO2w/3un+q/M+ubq60vLy0BO3YfdTbx7Gy5VJD3Wuaj3R9dSlC5T58uNc0O2q5xLNCSM2jRs1K15dLLW4/0+PTvWs4dkguq7W07bW8WaqYIJ+L9P6H97r/6aOm16UW04kub2/09qHR07sf9PnLqZ7fRJosZlosFtqsNl7uqz7Rq89/5lCc1be/1d//w7f6wx8ezKb9y//uz/XyGhbrpM1+pKdtqu1hq/msCJ7fONMf//i92vJSnz2/0stLpNGD2k2nql6rIP306U7t+s7c2eLm0jL0+fVCy+lYHz7e6Q9/ujd79qtfPjdjeb+qDRpsVitt1rXKxYWT89ZbqmcazfKp00wZVjarnablTFE+1f39RmXOIU7C6kHVZmvWk+ePXkqe1YfHtdmkpp9qeX2p1f0PIfK92Zo1ahjeSYaMY+02G7MaLH5O6jvsDPKkMUgZdpW5vv3pXkl30DwfKcNPKun+7lFxCUhSat/gm1wpJZUvnegYtWbpYHleLCPdLrIgkUvG2raFgQjQ7fV6545MpEWEZOCF2W4rFTnpnSwBsGuDygI21a4nZdGgF68ulU+k/VCoun+nZgvjypnWa3lZ+jIMJUuJlvNS1eZJRcZnedK2wTNBQAf1Lyzi9MxuNSpmajYHZWWsjhCk9qQtcflpGDTGJ/yAe6Poj5uj1hUD80l1gseXc+kkxOv40PhewOwYCDrL2VlPAE9ZhxmyWGiGGFXASDmIPP4nZObdoLgZ7Hkq0kizca8LHfRqdlQ0jXwGw1iZ0ZmRUIifo3ZCn2I6+QgQQW6z03jy0mFIo9OD5bEgsMfx0oEfFMLDfrK8cUERENO1lRoDqJEiYvyRuB17bapeZXmhiDqCqtdhv7eHo1apiGXHYWSxMn5+HHoPCTejCNk2BaR7BCVtkOrDrMeq+4Dk4hVBJrdedQ58i1i4ThMzRnh5++ZoOeIYaXQLU8/wFhgBvq9GqA0wI+mDXATJJ3k3yJ9QoNDF5wACBhLSVQ10snRwRwUZVUZ/nyVfTcgPAEjZ1rq95hnkX09dAE+d0rI4WwLSUpcTag143jKnI+Z5Ys829ypgKHe2e/uO2zCAUWlB+mZy0mx2oW21c9AO3crDgFyZOxMZe6j/AawdRk4O0Sgl6fVgkBhGnanVYROdXPcCOJgmpYqUZ7NR3fA59morvGWhZxdWZZTN1dR7dT3s3oWli1SOIN/fbHg9UpmeHDhDgjMVGzBBTcMSObXMNItYRFqlswsj6dhIQyE3VRmF0nFrqW4H03+EVSws3yaVe/W4UioAVfxqKFXGqtqD0gY/3DawOOdBGiYTFosZBH8Yw/Y8ZShOvTjUu5XrQvKs0IjKptFUTw8rLbNWdQhG8OyA/Jgu090GSSD/ONZ0wUL+oOMxNzsd3tex/3tGCJQZ74W2h4OmCd+F0IVIHUaNz5ZOW0v8gxctJBPDSDCuZVK/08ACDODTwF6x1PBewE4TjjNXC0vBd69qDcQDYlcVUsjUsrwKL+E55RJZIGnKVJ8QPHgifdhgEYqukCTJ3MEvyDnPjMwcRRcuqdfIB2Ga+TzwoHPBkLANSPnUJ5pRUo4XDBDPMkUYXyo0QtgJXvv1I3UweKFhRhOJjsk5a1Gi/gCTdbLPvD/yXcaCE3qymWlZ4rCpdEMIrOoJDWTw3q+UpdTwEKgFQYXXErAlLK/uCXUoz1hD3SohKRa/naWrkepRyEVgTkZenMRhccmOg1q+R/bKnWvaSNQ9HlXVSHhYrKgJC55Pgnt8lIwSA0nNgSBIVBdktrYagCIIIwTwI1Eb/yLnByzXEMIc25zzp9e+Z7HAX0cVDYB+kHJiV8rpLNdIuyHWjgWRsxJgkfeexczsIdVELKzBtha4o5NaUss7bprgO4R08eIIu3uu4oBiI4AKv7ODRkmFZTYndZr3lP3QCldIERKerUv2e+84ItcF8XM/ETOw0DwrNlQraupQAwUjbNbQoSNndWFgQs0kAoDh3ba68NzxzrLJv8rvyrPvGqLQkmBJqWWkoUMeFVrY8vhe8f10olFgQX2/hPRyaxqxkyGJdb7Aua+dPQpCiLPBrRFBCoq9ztVOZidDwI4Z3/M9ZjuawycLhwmFPM/wbPtcJxdgBHsY7HIsx+w0pKWa5QT0QZlpaox6r396va5caljaWW5dLeEZwRZDuqrtg8bnG3YnqzbP6bks2cYTHCHDUiyNfn49Ob3b8yF7e/MD1+C/cbfKmXp1PFGgnb0onjsdAzcZlsfw4IflktAHfJHQ615mzoEOUPB8jMTacwHj6eOCJ7odNq6HJSQwwntWCDywRHUMktmoLCdhcWMRC6k5oa8IupsPyotm+IAT38ZorNnkQXVDmIQ/JJJUB1DzEA7gJZeLlofGiyb0b/AV2mcJVQ5SHJGs1ilOka8iXQ2x+XwOoJ3uKuLCZXE9J0ixHFrC667LUMkBQoSMDZ9nePhCLxR0PmwDS6rjsp24lboTsG/Czw7/CVr4UEYN8+uA/BBWZE8QSUxo7JGjQDdzcYbPYXSs/Zl8Po81z6T7ba0dSYUkrY0j98AhC9gPmPhDr+Y4RcbXazbNdf3ihS7nuU7Nky6vZpoupvY0sEAiT+V3WRaDHlc7ff76SrPlUo1yzUag+bACEy+sf/j2J71688Zm+w8r9Oa9rucX2qzvHXmMN6xIj/rmqy/167/7QWk50XTGErLx0nZ9fenQg91qq9Wq1nff/agXr250vWTAaFUsJ9pWsbokUludLP0q8fQ4Ia7WbEL8PuxC69QtipdZ2JfzmXYdcoCDmg7kaav9qncS3/Mlz0apH97eWdb76rNL7daVimKq9/e1frzb66tbvuQ8sxPNSy4zggiQvN5qMqfSpnN64B9+9xvHiU8uX+l2cdKf//OXyvMZu6r+83++12GzV0Ry3+VCcbPR3bs71fkzffb5a726Gmn/uFFTUVzORTRS8/STk8KYAi7wdi4udP38gpo5pxD++OOj/v6375QlvQfMhmhwAJOy9OBHOimFtesd0tHG8kqWv4cVIQ6dJc74cB8e9gKZ53MsspAOeBxlXgDpgMunMz1++N6BDgRZBA9HLZ1y1duNQz6SYubkPEIhKG6u1ytlJTKaRI93yB9hGotw+ThkZK/DjsH15OCR7tBwBnqJmBVj7fatf67ZqCg1+sfnddw+6PXrpS7mMBdIpKTNbqy6rlRtkbQHJJ+AjkVKKl+k7RoZeavZhEsz0iwPfrTTKXPoVD/stLyYOSFy6AGBSEUlsY300VhLP6PhlHVi4rhQcqpUZMhMCEeIvRjSV2df0KE2c4Nvkb4zUFSYAuErPax9WbjDLYKVDQXz7j4k3GJI9NiBaJNkedLeNgEYMc6pwGqwy7qYeRRblioqFEZBJsxg5Fwa0G8ALLMFjdlWLrQpXkPe41Gr29lIkzzIiJF3Eqo7hfliiDvWDpnApwZb4TBJzvaMi3thYA0p3WjU+JIijRQGnoHHIwPpuFzoeK5gT8/hYciPqXcBWU8z0k1zp3OT4su5XHcESQQp2yc/pvv+4rEWKUMwgkfOdO6Pzj4he3YACGveSxCKyN9DwhRzVBjjk+pdqJU4lRMNSN+47AkjO3DxBrQ+GGGQdpbqrC5p/fMJTMF/VcQMbkgnUdIEsI/vB+l4jJN9w/0TSqD3PXwBzHRu+SyqGr6LF8lYk0mQIUd5pLJM9fLVrTQ+KEsjh4ahyE3SmcbZ0sh3llSWH6EoYDgr7G1kKAAQhSUaaZpy23TuhWSA4j6mXoBFLjE6znIwYSQ3ixUXpRYFUnQ+X6YZ7tDUv/t4tPPiQyqu62J4djx0DNpVgMXBm4e/hmqbOC5Vw0oCVPc7TfOZi+5hXnZ8JziDy1y7w1ZdG/xzkAMEidU1qhhCppDksijRa5yZBUXF4nHgVOvEkM0wCx0P0k7VF2MBwAbMC+FWs7lTaA1SRYBXTVBCkLI8YsFhikwMVGJRYNEA2EZqnA5ucfQcYlWQ/cCwUIl29aCPD61e3FKvAJhLwi0JqrAN9BwfdKDvkhWPha3ZeWiu2t7+VcAQwGWkb/Zzj698Vo+Pa8s9YaPwJY7HyConfvbr5uAAJOrFxu487L1UohZCPokfuSNEpQOYR0KIhJJnJUgvSTm2nC1ZUykoAAAgAElEQVTB1lIbYKr2MMAAMfhJUQ5MNOo2SpiHSF3Gv5egYCCZkYUrdtokCy7gJUAkfmIYGuo5sqSwlBdwGEDkwCzCWoSiaaBbl6om/s6TwTMAAwZmCI00zpUXachJcDFg5MWXadbOLEsJzz0JVHQcU/WwvyizqDRpBxV5qKUBpGzbJoSDGDgptX9aG1BhZo0I66Ibj4ORTwbwAaApytRjveK8ZuaDILCMM9h80FOk414vX9xqs3502jLp1EWOygXZbwhKBGBCocH/TqLCqZrpEeIC12uiqgPIjxz41z5tDDBS7dX32KVCVQSAAPkSkZO/C7X70IEOQMV9hlR5DwPZnXSw35MzDtAX/nXk/AVm20e89Xwn4kw14M/Z5AXJM6AIZAEwORJSzTkvATe4lz+RPF6wmS8N1p2r/riN7H0MPZRmCpnxj53DG/EA8zwCIDgxFdDByaUn10XAnsHYd3hfk8JAoyt4YKWRkzog5OxP9PIXeo2RgIcJmJ04hCSF/kjOtPPWypmPHJ+5m8/x7Pcen+vx7Mt0ME1Q5FmByMZryWswwQF42tNqOxvsXwD4Pgk9Q8sCdjeW7EEn5kwUHeQjAKAZfOAK4ZmFzov9+iGoWEABUFmUkcX7F235znI1ncOY+HkkPbPYujKE3a3xjwIydnWHF8gh/Awn04YsndB1yTmNsgBQYaTkCAgb2d9NSjveYl6vNw0z3AiJWKCDx9KQKd/fNNbodj4lp8nLy1V20mQ86PcPUNdhOw+4QzAu/1PvY/iwQ+IP//gsAYWVNDIE85h48cAj5LJbqHLKK8f4aArl/qEcEwwbJzNcIcKBbfz8PLmiIhh2eSkpyPGOiHB8BTB8n/TSgS39RF9bhAUyDHV7CoueDbm8qSTi8UWDoiVJlT2ZD5QLlphmNm8jam6BMRpLc5gvMkIaTDUffTmFX4FFL6C2wQxiFbiiM4XtVCgeiHPUrmOOYR5tBMcPijGfonnez7Ag8mfQyfMflnEODFjaQPGycOZGnXgwQp3OOXzhjIbQjQny/InF9QN7XvB5S+dFrOflUc+msfC/bjrkRFyGxO3L0hL0+aAwyClA328v5pY/vfriheaTTNV6o9dvbu1ZRMqyYqGBrYwKzfLE3pHPXsx0OWeZnTq6e7td69BGlii6M+eYmjnOZgszKsRmN/tHZcXctDpIGYEF335YG2laXkzV7+4tY/j5P3vjLxuMZrXd6nf/+EcPPdDqLCCXr55ruw6Mxn5d68WbVx7AD+s7p/vdXE1VtRwiY5UZAQexdodB00mpXoVlMNE41+7DD+qqdYi7BuGxT2mqojh6qJ5CNeQTB6D8sDpprvvg74hyffGC3z3RKL/U8vozyzfW777VrsmcXop0apzkup0lunw2c1Fwefm1fvPXf6v7t+/1sB/p3/5P/1bPsjv97u+/d7XD1bOXenY7U73ZWTYME7nd7PX08Qejete3Sy0uZirnF/a84jmAecQT+Nf/33d6++NbzRelSrriuCxH0vrQKOqPmpUMByOzA+OcdL25Pn5ceSG4uZkE6U9F9+WjE0QpHcefBiqP9zUqpjohUXz6YG+cGQCCtVCu1r1q/Cv4iwgjKFKlx1rbAxI2KiRqTael3r/deomlpJ74+K6utd1xeSLZQpqIZwEwhlJpQhY6f941/p0hIHKETk3LQtd5a6ZzymXcDVqt9kEq1gzqSGGdTIy2swCdUjw6jVFfhiqi3zkByowBu1QG49JXyoujCgYW1xyF6HHkRAwYTbPRzWLqJQc1AUwLC0R63OnqCmADGVqk9ZaqJHzS4XvKZYl8l8CMisGRAA6WRKeat9qudn7ddcvF3KsDmeRpIhsEuWNLImar6nRUPTBsHC3hq8apajNbRMifHSp4lYxiotgwHxnqheJQuQDjQqE949OUmqJ0rOn4qHnS6sXs5C47wN4sajQhNQ8gzB22rImk2jHkRur4XTkP46klpVzaDK24dI41wxUyHBj9/Fz9hDIDDxPdcOwySJxQqSQ6Vgd19A964GgctlXt7MKXsok6+uVAZLNC437vgd4B8Mh98II7VIFQL0LdjmYFCen1cBCTmjkys4nXFyCgqllWec+Q5J3ZFhQ1jJc1PY6c26kz1QAsk2zsRFmLrUaZ03MB4kicNTqMLxHJHSzIrLAXc9h88HcFX0lD/yVvKv2DYwrux0qTXtckpE5xp7aazzJNJmOV06mBj8VyYbYaZiYtrnREFlrEigbYPtRAiTvpilNIvEa6lM0nmqMw6/DSDyqi0OFWzhdG/7mmDAi4jzkK4Xj92jURhRthkPcCcDCs0EVbmsljUSCYzezZkPouwZsKnsUg0w1jJSzc3A88ky3J6bxnoOi1JnT8jifatvRMZiroAt09mfnACw4oABjD4M9dzYIBm0Qd1Rix3rhQ12zMakMDx9Nr/35t1Zo1OOEhhQ3oG+Uw+vRqnhLl2jtwhDPJVROkKNKp58ZyFuaTtruDyuxTZgIS1aPidlBy2vr7H6elKjOiJw3ZUk87PIWJFhP8RzBhyFjD7MDvAtuBn5dEyZwAp2FrIIl5BuUWC4P77hynetJhICmZoR3pX6Fq/2C/PsP6eLzwZHagYJw+v7739+XTcgsLhpz5SJcqctIG8L/2PURdSEafMnLYgXokhlHOo5MO250VGM5QIOinbQ3CuO6Lbll6K2E7Y0LrwgBNdUmovqIjs9e2Qm6IP3Zk0CQAQ9TqHAzCWh3AAsgsdAb+qEBCZm93F3lKAx5MgJnEoAYeVWY4lmLA3q7i78zc4zrskSiHmgW82HG7d9d1nGWqbCxkgSMvIyT48/tQw0CXJGDbBMApIgCJBY2Zh/oe3k+A9OBf45yDDUVRRv1SCF5EXRDK3FHA/dmvvtHb7753mjpSVmS2+IgpaU/zoKCDfEBBdyKp+nhUKfovj7YLHfC0u/EoeLuHHk90qq4BMICBPliJYC8+oSgZqfJ7DYD3URmeW+qyTifVzVg1ctcxEt2xBvtBqR2T8ojE5qM2DWmxqcN0Ms5bg4+DbVkcCJAzPLv2cvv3DfeemWPmYOZQW7CCws33orvNg/3LRAeIh8Wog2ZZpN1prMbJriE11ueNFX5IWfmOoKAAJAiLJ5JPGGenjPqOwQ8ZgHP7Kp3kGhbcEH4ZCK9gOOYmOBNObFgsq+wFTn61ac3gLG6LFtvbORzHKkK8pA6SYD4Pc65DN22P45+HHYa5nOeTsyaE/4SaE4ON7loeaQwTCmNtz3sgtwIDGWx1Dq1BjcmlwsLuwKPw7zPHh39t5NRWfldAGiw2/t0NZPKZ8LPZrAlUCrNJ8M+d+zgBHXhNtv+xT8AQs4dwHoUg0E/d8Z5tqCnxdo70l/eOsz7Y7fi9kEaPZrPFiQc1iyP9q19N9FdfTfQ//5/3+oe3kNchctcJTpb0hA/LaahGA85BO/7HZ3ZyhMcOpJeBMlMJ7Xn2+vEF5s2jnBV02bIAdq62VT6b+TLkyOIwCg8LZeGgZrgIwiOIBIOhhyOQwxY9vVNhOQADKBVKTi3JYUA+e4Fsgwylo06l4vDgQ7J5MWihqSUAEeMBMMIJQu9bFTNreBh405DH8gH4Qff7wd9JVHzokkHfztByQOPPpn7ux7Hh1VHT4Xdz2qrLms+SYWS1PAQnFluWVsy4PDnIMHiIfMMHI7W3VwaZwGwa9Tdji0ogPNxOtzKiWZhZyHjwJrmuopNu0lafXxf6adtrjawElBcZLl8aEgXzhWOf93SbjVrNp1P7WH72zY2mFHaPx7p5cy0dnuxLAF3bs3hkF5rNc9XVk6ZZqlk+0jI56uHxgweGeH6hqqNS4Zm+/+6dA1bmN8/8vWbg3K9W7u6iQLWMctV9rvePT2qHo/KcZ2FsCcxnNyGI6Pr5lZr9WvW217vHrXb7cND/6i9+pY/f/UmHY6T16knzOctCp/X2SZcXc3326lqTyUJVU6vZ32tJtcbllbanRO2m9eJJGffm2z9pXK81vSm1P+ZaVUc9e/NG0bDRZLxzgiHcL9Hr3z/FOh5+tMTls9cvdHkZEoV3u7H+9N29fvHLL3QxybR+2poJaBmSup2e3750AS0yWJa2Yf0TLjqNF7f6q//qpcr+ve63g/r91t1Ml9fP7Pf46YcPWiEXrR5dgTAkUz17ea10Viovc+X53BJLvCDxZKF/+M3vXcMyWZaaTicGC05NY88dHVQ96XJVKFt32uQp8eVLIubrN1dKp1OHSPzp73+v3Q75OIsWpvreHpN2iFRMFw6xqA4BYIE5j6PsXPQNEx/Cr0p6/tpd6CBzCfRe89mN7h/X2lFjwmFj5r7VZgNLjHwMlD9WUVxpOO4sN00tuXf8h8EOwJVpWdo0flPW9jZESeGl6mnfK48G3T/ifwnR50O9P4MttXp8PHQK7lpN53P3rpXJoHI+C2hsX+tykbnYlwG6Px20KJGfUYw90oKU1uHowXs+zbVuxjpstpaMMYDbyh2joBgB7IZ+MCsNeuVDb39fc+6ZjeuDRtMrD80fPqzt74SFyWKG/ome2lY1sjQWqiHV7nAyek1cO4b/cdvqaTyVsVsUBk2tFi8ZycwDISAgiBP3h3LdDagrOM/6M6jlSgmikU6aj49ajltdT3ozATAI7ryN5zz5rvEgXZjqCpbvposMGBGIdDjOFY/J/QN8CynXDK3jYWfZWSABzxc3xdY8DH1j+eyen2NvGJ87iHKv6URqDrAuwB+AiBg/z9500Hcn154tCNHIEf/JCDlVCJHhAuxZnhUrtmQo1ZFEbs4u+tVc54BSAr/VSUPbW/bOWIKUnICQKaD3EDl11j4wA4DI/bmTM/tp8aqBfCMny8vSFpG6C9VJBFrBWB5HM6dRdiQrIyujKzHG1zRSibQ26VVmseZTaVbEuriGJc79OvJiFJKt05AES3jO5YxkSgaiSIssV03ROcvJiWL5xj29dMuxWPPPpzk+HbIjZtZJpSlg5rko211yfLdBzqk4IWyGOW5kpQ6S4MkMOSyvmUojZuUw8CINy2g9IYiKJFtD1L0mSCl5Il2ThceORahRXgAsTPT4eNDlYuqKJBfKd7Xf4zyf+Dw4VNtQV3MiUCc3+p9Zxkl1GGXd+MmqEDoTUweJLaVXVFDGjYpnbQ9cnE91WD04OAoAYVwSAlYrYWBvsQUEoLlFckdSPAPdONIe4KOXiuNeJWzuGWSneocl8NDBRBWaFSHtm2G4qTYapzPLzHktFZ8fVhgWLdKezQKe1V0Oeid7IXHiKHa65oSnOwQPMfTU1dq+9xARiSwXRQVSYgZ8VAcsdXDcIOCwDJVGR4KlOm13hBQy+AOsM7vhzwQQwhdcqrOED0DuqLrm+YexQxJMOi0dtEwrB0V4iRmaURT0qZJ86vfdyaBIz+vaycfIM5mPyEzgjkEGyI6P4oDFw4mahOo4GilWawophG4RrnUatoFJ5jtKAjOnzX5nm4QH8MPO0t2oiLR/bDVKgwyYPl6k4FikUOTA1gFy8itwdvuzPfJaGYqDlI/Zg0EaL/ehjZXl+F7pSiTl1ybfUFFk+xFe1iADNEAkLBJ4FLk2Qz1GVwMc8VzAyvIdC8uUZZqAFAA81OqcTirpMO1YsgGtE/8eANaRa6Ni7fZhmXApSte4lqSMSeaPlZQErvXabAHRUh4Q9THvYaRtzX0QliRk86dk7rs6GQ5KWQSjxDJr93HCsCWwxXwOPKtDABR8CgR1ovsvz0xkT+evu9bJEmHwxjuHRYHFlu9j2Ak8pgKIRJkidww2DkOy9NRKQs7MyJJXz/jOljkHTRqs6pyPAAAGU20/LHOqXw9Lf/DnhUwWPlt+ntE7B8g494TnDAnAOcXbcmLYUnyXfP9pOeiCV5mzjs8Yhc5/qbb0yuTeTNQAvsgCGA6z+CkDhdfgBPYQNOSlkNdjRnHQEWsB/4y5HFUQQFyQcHq3cSpqT1J6aIAg4I/XaSIPMIc9inwZ1EL+foUgHRZsEzK28Z8XbbOVVHoBkY00AIAT2MR7YLkwz/15sYvptTxXtJzD7VzdxN7FbmQAmt8nqPXCAum/WaNJMT/x5bmZx/rVq7H++79c6t/9TaN/9x8/nFkrliK+XHxIZ0bSiw6AE0saX5KwvCEP4pHBh4d3B7QUAzXhLhye/BwO79kMk3ejqoX5CGlpsF+8myArh7rywMAgBg2P9BWJCSi3OxE/LX72MYYYXMzYDIuwbzavJ2kYFIIf1+gHuDTDHMXmZvJGgxlHfGYkGeVx4d/Zia+g73woME6g91mipunV46ngy8dXOw6lo7zRcT4JNRV4NkAacP34AQo+Rv4eJ9r5u+iOkaBDdvckPlEOWPTzMCYz7d1rFpZy12s4QSlE4fPnGG4Zxql7cJIryhEyVB1nHFAhDjVeu6U4XaM8KbR4/UrT5kntdmOGZ1oS1MGhg46O0BGKj5EjTRwadEqQP/SacsBGkb751TNdzeiNSlXeXKjbPhlJHGmvzdNWixc/8yBCj1eenVR2O3Ub+qJOmmTIhSeaLpe+7O/Xa51U6vL558H3FTfqdgw3vQNsJvOXyi+v9e23b/X4caOh3erVIlNH9YsizTOCOSqNur2ydKp93Wq1Raef6fnPPtfh43caJ3PdPdErN1JRzvX08NFhIH/+yzeaXV7q7dutdvcPenG7VDxL9LtvN5rs3ulXv/hKySTXZHjQ2z/+g+4OJ333VGtILvT6y1eaHHdqq7U9O8u81OT6Wk+n5/r+D7/W12+uNCvHqrtEs2mmuqpUr9a6vZxrtrxV2rxTefNK9x92Wj/9qOuvv9DjvbSrMzXbH5S1K8XXf6G+iPXlLXHvMJW1xodBK/yq0xvFp1gf3n3QYfuofLxHMehgFdDrr//sG6NYh32lkv5SAmKKTLuHD6oeNkpIBSJNLSVFMKCnlGo83HN5hvRce8j2j/aiPr/I9MUvXqhTop/u1np62OmHdyDJ+FaCrLjaEZmdqesPSkoWlUSH7Vo7R7znZhUOh8qsyHZfmeWdLiZmsodD6PorpoWihIE18QK6YUmNMj3ZYxfAI6LlMyOGD9rU6PeKkLbK6bm707iY6WIxlfo9nngP9CyQ9LF9eHjwd37XMYBMVEQn1V2juh4UHyu1LkzG41IpzRMzudQUcAqkE4KaSl3epGrW95oUiWtTnl9f6cNHusViXS6pXxnrqhzr2U2mtx9afbh/snfnojzqYh45mGizxhMlbbtU+11l4If3rd9TFcD1RgJxoz7PPOivHlp92FOhESlLTopYekdjp87iX1vvpU1f6Kk56djU2nC2pFNFLWFCvSoi6tu9dpS248f6lLA3Gqs4cVFGvtTbmMCXkUpQ1XRsVgztAkKa6/GgaRou10iVrpYsOQQGrRTBoE3m7mkjNh6UFJYJ5oP3HlkY6Zpe2hKQdZcMeTlg0Oa0ZPHB4wNpeaoIVYtVnXIvAR2pgaqVoQVxvVOqbZNoBLNEVc8p9kJMFP1pNLHsjCTdScYyP1Jf0XUVK89whMDqgLbGnikcFkPSdMxwi0SZoRCQg1CL3Ig/xd3UkyAztEd+aB2GQm1FQjIpITyoRsallM/dXzxu9wbwnDdLTQBSTgJjJEvzK+7LI761J42KueL+qDKDPWCpSN1zyec0nwx6/myq64uZ0gTKc6x0FqSOhKWNCDUZ507Fnc5AoUsVk1Sn6qB902oyuzIYd2orxadH5UVpuRU+1VmZOOUcNiUbTUN/KwmX2in24rLXoTtoUs7OyeSAUgAIuRdql5nHDFThPjyOFgY/u/pJBUtDDTDbapS1Gh2RgQfgdZ6RInxUniLtpYft3umYTw8HLZdT+4k1VCGJ87Cz15mQjHq71piy9vNS0Y8L8FD7Lc1O+3kdAlOCZNiAMIzUoLnni0F1fVSDPL7bWC6HbBAWjWeDMCw+f9QHzBzVvvb9V5TJ2Z6ReykkfZfzaQqVY0AaICHXrh7rYVvralFqfNppgjxnKMzonUaEUkyCfJIBm0EehveIkiJVllKDQgo26hzSR8fqUCmoVL3daVpgh0AOvLMcm2CgUBdAEvKgoYXZ7HTqCtUt6bcAF7myPNbjx5UmRaHe3YdnSbxaL6os39SWoDI6IAknffKE7xA29KCeGhCe7XihUUtE1k6tvY4k6WbaH/DjeqrRYQAAil3pwf8+kno5jFVRl2Gl1VxrZPhD48J75iMWRsJyamYOUm4B/0e9lz4ngUex5aSugDv1Wu1a93A646U6KDO40Bo4q5CLu+4gUjraOE2czzc60jcZW+4JIALajmCUai/iwjClAXCYSTLbC5jWWXLLkpsX2bn2AXtXIC3cvY4nzVTGMfhz1amjNqRDTQURQUI6u8HYAIRtW+dn8xQtFEeVg/DgXJFrAkh0Hedbpy7KDNBGLOlYFAAU9rDbwWtcuo/wpHQa6VT1ToVt8Iq6iG/q5Z+zH7addFOeJZ7VKWqBIynVnJkjz4/WVQHyDq2fJZQwMG+wmBAh+FwhkvDjKcntQQbyQMYbVCdZWGYs1Q3sqaWdsGnn+dPSUPIcCDUzE8XM2gfPIc8GS44tYlRfcb6dmxQAkc2VOPvV5NCYDmEWqyO9xsytEj2RYbELhBX/f8xIhNCEnotzqzoyTbpfvSgFZvRIPZitcWevq9WB595DW8sQwlHTgiKmCx5/hgtk/LbPhVBLCCSn8NrK14bkVL7rqICotSKADuWF/31Y0MH+au5/fm+/LlKlWfpBWvizKQw5SgoW3TOhhgKqpo4GNCJYCgFXmQ9CSirM7FEdry+UwlgZ5MoYdhCSWK0aRXlK6joLNK8XqX5ofrDv1VLVM3vLNwvA7Gz5sreYXWMyK058IT6bnfT5cqz/+i+u9bfvxvrf/q9vz3raMGB+WiD9YkJd2bnm47/wP/rBYDFngcxc0o1uO1BtSAgImyiUJVzYPMDIdSJ3s/H7EajAAml9rrhw96FslJUIH4idtrATgSIGybMG1YUzxhMdJIO5laAHvCRIhxzw4D8DEBHqIKCrOUz9cNg3yM/jweR35WxG1hoWZdoxWZIYJpE1ZFQkOBI6uA6RFxit4WFvQsE0ma0JvwcJVbzRfgtCdLS5GSQP7l7CvB7SYwOzS3hHpvZTjDC/J0sjFDWDF15N6HL+BiOOZz2zU2LRxoeFkg+HpFiHsEC9e6AbqZwXejkNvgCYis8ux3ra7M1OlPnUchIWeKLPY3r5ihBlTQXA8vlMy5tSsyz1QBNPU43q1sg6bINTyPCJDLHrQq7nsbJ+b+klsjxkn0hcWQD4InJJvLs/aJRN9bOvPtPdd98Fr9asdGhGtpzpjoVwtdfd6lHd7qNeXWZGfo4HvthDSCLUSpOSwajU067S48Na5dXCz8hhW+uAtDEe6/b6uarN2v1nr59d6osvP9ePH9b64U8/aV4mWpSF/vY3f6fpsdG/+R/+0kxrtPtJdx++03/8U6dh9sI+0MmM9/PgL3bfBNnr1fOrkMD3+/+k+cVM85s32hyOiuoHpx9eZLAUlZZXtyq00+M61q5CJtNpejnVujpqv9+q3z/p+uq5Nn2p+4cPmtPBdzORqo96fnmhDb6FY+7FryVMBHhzXJmV2de12u6gL778UpOLC+23Ty6At8EqLtRsD1rf/6QkHzSbv9a+blxeTw+ZqEKASasBOwJoFJ/2Ws5yffV65gVh9fSoh/u9mmOmd3dbe0pIUn3c7j3w4p8mfZf45xOX0KHyEuDAsW7r4ZMS8ocPLLwHlYtUH9/DEk5c4H5JOGCfqq4bhwe484uUN/xo6UT7A0tCb7nnPOsdk747jNQd9oqpDdmEIujZhES+XsXFjTKGJnoJq8oDHn8eaVVSTC1pohD6tGNxa5VNJ2qak4Zmb/DLPoV4qpLC3HGvy8Wlrm4Ky1MBCDJCPPKpntb4dJjLB93czPWL13NdXs71t7+707sPjfr2vaZZqaS8sK+5XW8tkRySuZ7uHj18132lE0m9MNP1idBJjZH/AwzgE+2OBqf4/uNrq+g5BWSLYm13e9Vdr/W4VLtp3HM35nk77FSR50hww25v0IABnrM19KoFvzP+kIiEHc5oe1ASo+4ZZ1gyJttUF8lJ03SsfFRrVsYOqoHNYEhPtQshHCTP2vs+cUDQegO7QNIpDFXoqiS8Ix0PIbwDJstJuwsNY9DNIBmK6oNDdCoYJ6fF0uU2sreQ4AC8G6RFsqCmDNuA2aR5t3gikd6F1MEiCUlyJH5zhuZZr2k66NDhBw8iDqL7OSsHkhVdch2CyfCLdQ1LDhLWsb9f45hAGhiekVp6Lc/1K6g/YDvghZCEolwh/bcbZepJwT3Ky+EAYMMgwJ04Oqo74LOPzRyxUKTUIIwAQcPnBJyZx60+f73UfJaqLAa9+fIb3X189IJ1cZE72TJO57qYperIaIzpHc1V4U22tYHOQSSk+Bz3ms2WarpBaU4fcuKkPiqfDOKiZiHAI49dSbPfrR3IkE9v1LaV6yyyPFQQlGWuvt1Zgsy93DRrD+wW+o6xWXAvHuz/xos5scy/McuXQZQcM0UDknA0tYSkzHX3eK9pMdaY4vZRbrk8QxbVMCwbccQQ3bvaIp+jgplI0VzVHhBkrzyunZrbkW1QB2CmblkiYTx3Tq51BQw+zP1GUbfXMZ3rOOysbKDCBNZzMp2rJea+3arbIooEAGChguEY/NrxURZlpoSl/ty/p+hSH1ZU1+y0mNIrCOCSarPb2ut1jJbqjwclzD2wbvgP63vF2ZUXVupTkvylunalETPEOPd7iJydO5z5CMDDwK6DMoje7Lwko/Jg8Rg6pH8A4/QLylYDQJi2Ichwqf3uIaRk8n0HRCEQjboJGLQB9p3Xv/XcyF5ObzMDZ0jyRM1FyAjhLXiyYOTIe5gK+SlLMgsZSjLmoH630p7kShYM7oq4MEsJwMDd6aceAzj+SUgD7GBRoSQtnAh7pLsRe8CIZZrn9aQXn/9S+9WDVo8fRLaTs3iyyP2y4OYAACAASURBVLkRDN7Ip1nm+LEsXVgpAH6afe++SMtykRu3jZJRpq5rLXMl5RRQBjkjcyVBRXgR+RlkJqRJqExjEEe1A7BGU5GDdkbUyIyUn2q1SAwR8AwjjRf0TzY6HAiGCVLYdOIGTY1O3CNUqtWqUB5kU3+O1I9Aqjj9PuV8DdLKLM5tA7G1alJomkZ6uF/7u80yB3PI8kkOR98xn3K3JWrJ0yB4EpCfz4tFg3OIJQdPJwnN7gGkKgarDnm+qeuKmG0Hfh+eTfolOWtgo3gPHLATQpJcN8EzdQ4DgtjifeTPOP0U5RwLilk0ZkAkkSHgx0sJ+517B0NK6aljyQm7BNaSUKUUeg1tJnO+SEgMpaKEBZBEUsAdZw845IhliPwTelr5HNlZ2CNQBoScE3vYWdaxIQEqMN+7qoVKjnNQjP/Gc6gPi/E5+Ibvp+tLWAqtpuQ1Q7QhlXcXSyB+2JOMdgS1qxWSpiUhd7gDQw2U9yv8kqSweikNfcD8e3y+7Ape6KyGwJbB4oy/NEhXWR4JDLI0FdaVGiP3YvIzgkzYewdycPcghgsQgJ19gbRyAGBDApw7EF/83Z+yW1yvw+feGDhxCi+f53QyO+WjQd/cSL94lehf/6sv9e9/fdD/8r//PiSd+ieGy96oQbDhnTXOgX3kXQqVEmEJwkuI/pxIevTT/gM8SC1lzlmosIC2dj1IrIYFD4YS1NWa9mCCPHWV0R0n9dncDvITdLlBYx0WPHxG1raj8/eidFJRcNmlaqt9kMoQ5mGNa9hnTXXTSYYUl4fV0bLIBs6JeXwpkEJx8EPBI6PyHyeSOoQx8NF60eQwJICHj7rjixSeFpeEepkLCbb4QpGlMrjyxeN1+rUgT3X3yyiEPDBQuHKEhTig/hwIZotAG12twZIbimNZEvnnyA74cyzvPHSkexHtbh019SG8pnSk26LQ8nKuJUmkWaWHbavHXRukKF2lQ7U3C5Ig7Wl2/qLRGXZ1nen22YXKZKzXL28dYFCvYarRVReazxZ6eLrzkAUSBTtFr+bjmgCkRHMOVMpytyxxXGCNouzCEeAgZ+XiRg/3Ky+xzz97o1FRaLsf6cP3v1OSTbW6X2maS9OLhYYDYSutXrx4o2cXSAU/aL8/+CJDFrPvMxuwn+7vHDlOX9p0kivLSGyjyzLR9UWm9Zpuw07Hw07fvLhRHfX68Y8Pev6s1K++uFDSvte3f/hH/WE7Ufnihf2d9LPtnhiuxrq4vFSxnGlP6E3X6tmi0+NT5/CSye21RCqlMuUjuvkejda1p1x7UuMZqkEDo1zdmYXud1v1uCL6kR7e/aR6v9eLr57p2aRVip9zlKkdzZTxPTvCctRng3Wk1XqjdVXpYnGpYpI49fTZV3+mYdRq93Gl/XYTvFGptJiVqvYhbAOWBg/YMFSWJ1Gdw7JXzEltq7Wk4zQ56UCPV4s086T1ptd2vVKc9moPfM58I/FhhDTlfUWnFElwLCEEwOwdPgPKunr/ZMZznC70+FATU2wwY87nk3S+cA8Ookm13T+GrsZo5o7Kpqks41NbKcpL1Q2ytVpRTjgChyYHc/AVVkPmRSdjmTr2qk9cRpVBKZJXWSbxugw1vry9iikdclxm+DJztQMswaAim2syLTVLOpV0UZZjlXmiiwuQ8VSPq4OKbKzF5UTPLib68nXmS/q3v3+rrhmpiINvkqTMx81eFUnIViMcdao7FUWhd487pxtyWR5PyOO4zEhEHjkxF5CMOoj9qHZU/q5KtW86p1oylHJGHI6ZHh9JGRxrng+qul67Uan9ONfTYVB2bFyGzdKAL8V+UvfPUfTOcIjSIyS3spUxuM/SSMd2r2I81jSWnpetpuNO8WSuGPbQtSQjjeutBwvOdYZAAFR3wYGgsoI646i2ByhDwsTvNwrptu5NDFCc02MzX7z4z6qQfF2UDtxYbSr7XPH+pASnrPaWcDkl1WXPsJp18O8iXx3T7RgbkweQIAAINhStWQiWIGyNwAy6/IL1QWYmCmfuk+AJ48t3pkVSJvrsCB4gQIQgA4JhQjw/r5/eRM4ffEMeeKLCoTKkrWYOc2HoIECJe4H7Cl8T/WwMlwCjtUbp0inYsHPluNZnt5kl9wVW6yzWm599pdXjO8U62PPI8jmjlgFkOCGdk9kM9oKlq9G+PmiSpyrLqSu0SFo9OfSK+yrV+LwwwSpG44PvinFM+jl3KuEKQNKw7dNQAzIi/fqkpMh8/4Bxj46k3O48VDNQweKgkHHZO32S9PmNYXQI0tgaqN1t9ioKGLJCp+Nap3Ghh1WjxZRaExZRfHeGqKT6yc8IoXfcmdRoJfiWWXqyF/5ukMiK7BO8HMn2qIM5Q2HA2ZG6giQbkYjLv5uoxj9uL1oIqegaUmFhm1KnfCL9JvCGLmISXgm0QR3UD6lZaQgdBqiCYCQ+0/7oHsqPDyt/L2azuecRQmh2NexsCLYaHQlY6pXmqBUIBKtUEPzifD1ORfoIg7Sbe5VwN+SYo+m1+u2DaxUapLp4Cs8pj+6gFlUtnOEEx8D2otgg1C6AzNXh5CWl6+hmvldChyVLlzu/R8oAadSrrg6qCami37oJcwqzAD5DxhXLG7Hr2Hazs2Wg6fD+hmAmd267J5xq8sqLGGoPAAhL7RLkqMiTj5aHI0EfIwdGoQXhwOc9IAeuEECHnjz+Xnd8j3Xz+ed6etzosF252oC/Be8YycK2OsXUjOU+l/t65/ofSxeRcDIDxSwbIbmUs5UgOMKn2PrwGrpmJyZJHtIgBF0h5R9TlxKR7A2ACajAEs57HSnuOu0aCAQWWWa5IFeFcSIYDfCD0DQY53jUWKHHZ+3lC6a8yNVXhJcQCJRZfcIyCIMM+06gHgFHKJkgAtJpYcB7s+2cCM2yT22V5ZyuUTnYF0fqcIWn1cokvh80HOCjALjmmWTFIKPDn5znLk4iFsPqBJePxz4kWZvIgSWDJeRsP4e30EXJ8sT3CBYNX0zooWSpZEQ/kzT8O4R0nllCc0rndFzOeFdb8G3nPUFN5woPlLEswCgYOo1BnvgeWRUUFk1UcSxdMGMBqQ7VJY7HMcMdFjlko6CRYX1hn+D7UIakaoY1v9gwq/Ogw4qjWHADheWrgZkL2tLEbCEzvyvoeZ6CFdKeX8/DRBpjx4CkYgnHd4lc2lJN6neOfv54n/jeucTJybAhuNI+9rPc2ksc5BaBNix5eBj5dx24F5JUeZ8J5fFy6GU01A/BrFvVA/jT9edsAf5eJM/nIKhzqjbfn/CrQnYAFAGc84awPH7KaOF3Du+J1ZHlZHLiwHu9SPV8ftK/+aupfv1jrP/1/34XvnifYmm9FZ39gjxQLE423oXwA1g9x7lwqBKQYSYxaNXxO7AgceCCUPMFDrUpLldyLHvGBo2mm4h3OlBcQ9P4Q0PKaXYOD4YHpuBltBDKvkP6wwhDYMHsNfQH5chguBtqfBkhQj6YW7ngg5TIQRdnTyRbfeKDl8MFc2qgm0Gke5ANh766uSxorc3uhbQnDgZkusjXXMRppjL4EMz+uWwmfLB+1WfNMkMk7y9IXoi2+iRTZSkEdQz9M+7jQs4aVPRegBw35OU2aNP5366tJCTj/OUjRjrGW4pW26+ps+RoSbHqadDPv36hy+LoCPNdhU9xF6RmLcP/2GE2Q7d3QSo/4ubFpW5uF5qmhKrMLVMQl6mNNIRJzL04kPjFF5+PjVqO8bjTdDo1gk1Rcb3bq9rhzzkqn5a6uLpWMrl2OffD6slL+M3tpS+eQ7vRw4cHBy08Pj2prXtdPb9Qf+i0e3iwv/ern3/hPqXV3b12w1iXi0gfP7SKy4l2q4+WFRCbTS3Gz3/5tWbLhVHUdnWvp/Wd8pR0X8rrn1TOSqPQ23Wtb25TXU0T/fpv/063P/9nSgjA6CoNh0rvfvqgi8Vc17czh/F8/FBpEjX6818sFWeF5i9eq7xY6OEdPsVDKJBtNlodMu0rtOWR9ptHTUkLTa+U48G8eqX9eqXN/Vvt20aP7++1uX/U53/2hX7x5ZWG/ZNWG7wMI81Aeat7S+Om01Tzqxu9u+v0w/cflJwOBguQsdx+/oXlRtXmXts9Mgr6z4jb5zy1kMre0tWK78JOeTlz396r56+c7vn08TstE+L2P3lUUr398KB9Ndbj4179sFddgZ4vfNCTtMjhTNgCvYDo5lmEGBbyLDE4sd3yfCVq8QBu9zpwCeWFUhLX+q0m08IhKXxJt00Yauz3QEBFSmw0cykwh2MfFdo2g8oIaeugqk892LoDbsuxvLMcEvRz3yaaxHh4gleOSw8JJUtJ29BPiySrDWEyeJwZDkDookQXy1LXi1jpsdJkQnLhoF/84rlW61ar+4N7v2CSP3850Ztnqd7fbfT9j4+KR7Eubhaa5DMPdI8PO/svn+qD2i5SPpLIOrpbdVo/7e1/q2rOOA5olpORKtdWEAd/UtUTjnDUw7qxzwhEmDOXs5RnervvzimtG79+0HgGglUb21MFUkwZuc8Oqn/wUnCqxVEIO8M3xpkY5w5cKUlhRNpyGmkRS6+KVrdlpc4y4i4wkAwVrED2v3s79zDif0rBuZM5QwI1HXExXh0zAUjrbWE0gnwEJIvLELbS41MMzAWJfSD9VCDULVK0zIhts33CuG60mGREX/xcjDksApcoaYt0kVLHQbALlyOvNFKH3x6rQjfYC+tQH5bQBD8v6hMGPK5AqkvGti/4XIsICIvMssNqUjfhsB1fup3lwiTK4hsO8u1SR4KsXHN19KDdnwgyGmkM+0eHrhPCI0WAG1mhsiTQotH19KjPbqY+4yaw6hmBRCFEBEtFlo28CGRJ8ORGMCqwI9nMfkTumrarzSjOGVI5p/n8GfLwXnEPxIly/NAMdM3GrsfTiW7C4BnqEP2O+LszM0OAWBYdZwBppMeGoSNUSCApRPmTS8MqpGWeqMWqwvsOS9JsNE6m7m12eMUY5cqgbdfq/l56dRurLDLV5AfgCTyExXrMgtPT/xoGShKFAU6y7NpnPv41gq5Y4pMj3rzOto0a7CWZmsGesSzgXSbUhuRtBlH+N3djW6uv1+6ms8KHOYMlrO/UHPZhQEsKe4zUPmmUTOwzI2XVd70rKUZarbZq6tYAnstH2qN2MEh+QBPFIsmUOapwUio+y5S6GJKRCZkCu6H/2l3cARwHtCL0h+RSFAxdezQrhZSRxYRZBOCGuhTnRpwiAx6c2QSi4ddtG8JsWItip2GygFoCGZdq60pZgc5gULMPXsGxz/VNeB2sFSjFaobI0KUa+tsACSbhfxsJz51uz/J+cv5EWEKYNfBQDu0Qzg16T09UcTEE0+nJ09Hba2QJP7L0cWIQhGcfps9KBJCekjuE5Y3EYJYGGJXCvXX1AQY6ZH6sqzOjwxPNYjPLHIBjnyW+ZLorCcCaTM0mIPev+pFTyiEOOJed4mxb0eDB2x7MU+TPx15p3o9zfRC+3g13HB41yAorGDvlaegVJx/A5ETdhDqNAr897wFBX4nPApjzJMeyAshOajWsMbcessfQ1Vv3LIZjq8tYvvHU8/+27chsLtJHfMmcZdyxe6FYQibOqsIczHkcqi9cVYE9Cy8mdg7kx7ZYkdB+tq0RJGQZaQipJIWYwMiBu5FAN2xd1FLxz7k5qOg7AkDwr/PeB8kwYMfYwZD0KqZm8ugtBOjgu+UFkvAzL1cnjXPuu2CJANh0MKXDlCJbJJCfBxYlBD/xHAFSmlWEWOFMPs/woWom1CXA2DmTBM/3pHAaN8t6kMgG9tGVRQ7vDLknoQT2bOEzIRQYTZY07ykO3QqeT844vsN86ECOLKLcrU5jPQf0WN7LLuDwh5DHwt+J19ALpJlMvsd2ZWrExYwqxbVK4b7mM8c+5yoV71QnxZxjsMNWUcb2XMYGM3nJLN6dRu0Q6osss2VB5v2n85cFm4uYBR5PML9HaLSwZx5Cz5kqgfTy3uSK2aI4MZgsilQvF5n+9T8f6zffSf/+N0/hUHD1BX/4n0JYwws8M4sWEwctLpHNIBCY9Ql8QDaRZaV9BTyEmKlL+iDx4eSh5gNfIofsCcP2sfV/Z1En0MXLGIjWp4oPCm2dehMCFQJ6BVrKPAKaxnIPixfMrgQ2uIcIWNaBC9x+53QiewUDTX1eCzVOSK10pqmpZXfEgEnzsxh+MAF7c2NQ4qRiUCVWOMhvuaB5/pBFkMAHLY+EiS8FA08IrCJEgavlbDJmWPVeHj5Q98vY14jcJjwMeAOcqmQOHDo7PMzuVXPpYRjakcISCuGHDtSjR74UKZ4WaLy8CJPAeluCKB716uVSs3Lkslt0jizB9DM1+41RRPALisZzkBZEDsuFlpdjvXx+odvrhQ4UBGeh6BZGhg46/hTPAQlaXKYk8V5eT0IdSTRVs1v7AiBNsSMiP410/fKF4nyJetVLzmIyVzZBxtKoPuy1Phx1s8gdrrRcLvX2xw96etx5wNnuPuj2i5/rizcvNW4rPR16XS1T/fY//NqBOEAGeK7ov7y9yPWrv/wLTa+u1NMfd/edpR8cxnzLtlXt4ByAhsdtps37b/XZ8wvtmq3iPPF7RQ0K8uHd48ayr2c3pd4/bPX2rtHz7KQ///lE89tnuvrZN5ZbkSb4w7u1ntY7y1+f6lLb+22Q1yFLbKU6vtDXX7ywBPfD2++1f7hTUsSWbB42DyovZg69IQLb7G5fW49/dcFlUiorx1reXOjhrtJ3v/ujkjFdedSLZHr24qV++vEnza6fOYTi0Edq9pUIpptMc0fJMwSv9mFozRdz+8O+/tW/VH260Pe/+T90M6l9MUY5BdORfvjhR3+2eAeR3OAJIklyNp9oOU0c4d4dSfFFOgWSi55or/2mst+mOY5VHQZ0YUqGnTYsBqPUZwZegXJK3QDe55HWNQlmW/tfqDnY8IyNplIXZGHKF9q1JJoRatRqVREUElKTD8fSLAKSVR6uTZsqjxvLnWFZqGKJDrX2A5LEqRYXuYZ24+GUCz/PQWsn/nsmk1QvXmQqkeCNO+3roy5vLkN6YR86z6aLSF+/mepiWuinD2u9e7fW9TLT8xdLD+APJB5vSKsstHp6q55hzBIREjEJV1rbJxcUMLkvx11VWUXB8EfSa90MOuw7e2E3ri7gMsI7Q8cqgNNRh6rRZtf4uSbI5KmFPe617WCHAOf4bM7y3RMnMMMW/xvEB3oMIC9Wqc6hKjUJpgRW5ZGeFY1upoM7Fxn88cRwwTbR0udclsBq9x4iQeePh8Z+HoNMR6SJdBAgq8fCEPLHYJZBy7ly8XDz+wMCHgEDYALy0h7H474za4xvyyFPDMIDgAhDH/cUfz8+ESQ5/IxWHT6zceLhEQYPVqjukZ1Z4Okls+dnOIEQVHxQis8IxQDpdIa0GdQ/eUb47yF8jVUUdpmhbIwkmpTKutbtZKzbpfTHt4ShhRh4PEawvRYSxXy2hX2pnIN8zglBO22lPI4MKFxPIz2/SjQpKSFnoGiUT5ZhmfDdlqpcZGav3THJnUL43PGk+XKhBp+eUyfHDgSK2srgCOqU6znD+cSLbZ/B+gevbdM8mYkv89KdrwR2OJgqS5VlMxXJRMcBKStpmrIklFqGbthpwncFc1xUmkETvZMkBB+5I3OfwSzxu+2Dsvml+8aQQ+HPKie3+rjeav2w0evrscqy0LbG8hJu5paF5JRYaovkjF3DnYL0C5KMHl+paistpuFsoTORO+hQt6qqsHySZt4eGOjHysrUiPyp5x4mBbcyeHvY/KRdvXAAFfUj6NL31UY4EUluJ2RrguQ2QhLZeEkMnEZQUsFI8Tyun56cA1BGJ602naW7FzPA81y9ewUZqiPRsQRzqYHUU2oksKZA4sGo7JyI259SzxlDtVWSUNsBf8LQ2wcgEpDZQX0hmGfPJXpEwlvb14jrl6Wa5OF2yFTevNCperLthruH54fviT2t3U77XVB8MTsZ1HFibBgkqxrogO8ux0TwwKEwo44tLXLPCpt97/OTn7mvI5UF6i1pc+C7Th1IbiAQUoG7hNRhUvuxPsAz8vsxa+ApHU6tUmofkDTyrHBgINnkd7Svu3ZIVcNZmYYgFQA75jy3EHQnnxe8P/mU5YByVgJiYNpJA0bOSdUKS/XY/so0bp33gAQf5gegJnQakv6NzWOkLONTSrXb1672sKweNcbQqZxQ1RXOYxZrfJH9KLcUF0B3+4RSAAAmJOOyuFBh1w0s9yctMpi1QTsGKAc4hawLXmO33QrfLyAdAZCkcPPPOfPtoQR8QC1nqxPhWSPXW9nrBh6L5ckVbWAZqe9UPhXeKvoqYfbgjtmKXKnH3kUwluXW/haoAXIepc7X4HVXLH4sK2dLwijHXoQvHSlksEVExzqwg2dQxL2HMNqeY9n5kEeHqinOSFYtPhewSDczQPgQBoO0Ny6kxVInumUhekiDZR/hTbJUM7QWhD7ET5wXpl3LRM59j0Hv4gRUg8WBvLGc1pLq4GkMmGSgFm1zO+89wfsJ2xi8fMeQGOSdxJk9vk9R+yUaAawxj9u6FvYN+375MwRL2a/IPRTIKO4wkE5exwgg1QGZLDj8GRbM0M7AXWPVDT+L0CWAYO80IZ11SLAPsgiHQEJLgqOjEoKVSDizAib8nlR3DFnq2cuv228Vi2+oDuG59vsQUe8V3gsvzgDL08ny5C6XY6eX87G+el7qb/6w010Fi/TpA/i0sATpaMhWCvUdZ6myvW9OGMJ0TvEuixKUM99jum7wYuFNpGsH9JgyUBgAOsDM0o00m+E7gnLvVe0P1tEzlHDAEF7A5Xs4EMXPAYzcNHVpLt5/P2ccpKQPgSjxcJhXJqY6LMB8SvhsLFNQ7EUOmQ8Hn7MkubAwxLMwEdgDoknaIQMdqUxIaOgyRL/Cl9T9X58etYC0IYEhEhzkkM3W5Klfb6ja4PL1EWnpKYcPi11IfMpIukNGdk5uhTFEuhtzwRPegD+JT9fVHTz7AdUeEavdHJVyUPh7GhhA0IfluU7FiEqSaAJjkAZJwpcvSy1ulpZCbChVd3gGF+3B6DwHPksCEmeGFtirF28u9eL5ra4uEuUJLNrWSA69ePWODsyNF0EJNrLS5OpGiwWo3EhPTzunR622nSazQQn9RifCFirC4H1hff3lZy5ch8Xj4qv2lZfarz575t6qh/ffmoVkCOb3WT8d9Pvvnxxz/ld/9aXSMcPORH/zH/4f5dNnvnAYNJKo0+vPXurVyze6e/9BzW6vl89jXcyu9bTa+suHn6I+PCgteY9eWNYGorScT/X7v/1/NS8I0UAGQ6ceaWILd5dFJIEOYz09bfT6ptDV59/o+bMLvfv2rbJZqF359W/udP/xyZ/5fFqqyGAfJornP9PHjw+6eflGadpoe3+v1XuQcGLAie9+9N+3etxpOn+lxZyhbWsg5YtvXmpGpUBCvPlO73/40RcqctJ81OqLb75UMb/R3/3NX2u+LJ2Ed3/XqaFgelwqSidSV+nmClktQEiki5IFsNHuWGh5e6Nxs9c07tV1G/tJmp6yevyfGzNJ66ed9nuizUsVF1NF8UnVqtL7uwfNckJxKOumTDxTPVCajcdvrMN+pHKx0LRotN3sXOmy22/c/3j74lrrPQMIC+hJ3X6jIiXmnpTD2M9Ns39QVDLQ5TpUFBQvfFi+Wx2CvIjLs219SbY19RbSpsmUxifNC8IJUC+A2pHMixRqqnSeaB7VDnFoRqUiQlciaTIaabGINZnPdDnDB7HX9mnQw36ty5sbXc1nKrJB19czXU/3ur15oR/vx1qvHvXyZ9eqt51eX5/0w4e16i7XKLtR0291rDehLwzmrj9YYrUjer2GfSPJea7+tPMizbJCxyNpeyQ68n8PSFmbTmkxVbXd+zWkCUtmox2scFQ6mXV3RCo6aLVGmg7AFIQ8VDB06UQHhlikwUj92lplXzmcAlSdVGr6QrM00SI56c1FoqvJUf8/U+/5JEmWXfkdD9ceOkWJrhYjsAMCBFeBH8j9xL+dNJrRjLRdkuACXIzqaVFdIlUoV+HhTvudF4Xl2JR1Z3VmZIT78/fuvUdlXa2qwMkWbSoygUhV0jobjiB39lVYRZgSURJ4iIuRlc24yKQixgT0J2i1epoCJsGYpsVIIMgRZC9LlK9S0wN1ujJS0OjSBEKxxPnXgd9YlCPMogkEAaXRHEy1jFpy8tByB6aSXfG4os4o5Xqif6MYR1fKMx80orYzwkCPQjMu1batJvZaDJ1ojAi4x8jB+Yphgq3+oN/cTPq3f3ej//k/1jrucHed6aS54svJdRT05qch12o4mjbCtHyz4NnhnB20Kka9vcn1zZuNmq7WfBFrXqEfxhiOWIPIFPP1ulQWF3o6jsqrSBUuihT20MbJXCPAGm1clqk7nOxEiRThfp27SbTec37vEhLn5fTSqq9fVKwX3gsss7jERngWS8yNznanFLmJHcwpkCWQ3UmXtvHQgYI/DPMpXMlMLjSypl2MhtifGtOlyz5oJdcbzS5EeIz65fs/Oxppczv3njF0C7tdAqEfjzul21sXL+x5dvQk8iBCB0pm3ODfDf07nn3SbOI5CGdjOk06HQ82ByvmS9930FTOG2uqx5Dlqr7V7kizxTlbWltHXAihNrBooOJyTsTztVFmB7tDdSVLGt2s9UOp2tOLa5h5vvLz+rivdYuGdXpUlG9UD4m6hmYF9s+g7ebWrKTk0uh8fNaRiJEC6nNsR1FyTxcZjq7Bsr/F3RQUD+Iq6NqEWhlq76CWYRrOmv3kQVxzZJDDcKBXWt4pn9/ql/f/bL0XhSpUWpCpc4N+PlNzxABp5oYB+UGPOQ9AH/EnR6jGCsykkbP/OcQgQLl1BNhF++ezurpRUqKGpOBs9dxclOUsoIuOTafKAsWzn/kUyjhMFVyD0SU6LgBDHyJXRp85U1opJUqENeQcVxgSrfJLa1MkGnG0soSZ99a8p9Y4NlW/fAAAIABJREFUUtNhoER2N1nVJ6Wq+qOSYqZ9Fwy0cDMtcKGME/8dFE/iTbJ0UkYteo3/sU/ucDDiWOQMewA+MGAk5oQ8YalUqTN0V7J2z+Rv0gDH/pzEQdGYoGOEEUO2J41Hxe+eXXTEZCrOncPKNTleMjUT50/QLVID8vtAXvEQYU9tj4Mg/R4m6PjX2CPvowHUObMdIf9CMMIgizzNsTUT5dADtKCVDEipCuQdGOdwDUDwZpaWcZYmF4YtaOUZSHJ2MpZgT6dZhRabqUPfymOPcBb3Yn4rr0/digHkAOMMCgiNLsYyMN2gSTIcY5tHq8i+ek1coIFlaAiqCmviahbJiqF5BmWmVzBrj22FNcDP932o1f08hCSCL/4hLCBYOY4dsXwtRG24MLcZDbTUWAk/6P+F6AnQVoYoPDP2TcE8k53ICF5IojA6aJZNSK1wVjAVtOV3DkIOhw8/6UYv6AhNqLXpJk14rCmz8tTPcEi/QPvRhOaN58yGYcE92kPZ6wVw75wlyiO0uJPaslR/rJV0JyO2Zu3QrPoACrmeNN0gxDzDyaJS1+AcHii/Nh/F6fhy9jAugFVD6H2+aIFpNsvFAgtTU39uca1LEv20Cw2aL961G/+CxvnNXztwW+07KzF089zw4DaVerLFBQoGMiBiqS2FacLYJPgwhKgyXcBAh7BYYFMcTd2E43qKE+nVojtkoeB4GiBtROMzU0oCbZTJNZxnu5w53DE0efB4za9Hc3edAAREFUpBQM/syEoRDi/fdFNMF6CpBo2Jkc7QsgXxMdC88394T4ii+RjBQtiaTITt0GP4D0xW7H7EdOE6cr9OLfk8UG24RpZncqA7HoVrxrVnyh9ot9Q81t8wZbvqYkEdrT914HGrDFqRqR5QQKBaxD484cxUIJGYP3C901xf3Zb61Tdoyc6qqqXOcafnz1izr7R72Vtv8Lx/dnG3hLcUpY5/+PqbjbY3GxXpqJJcRBtCZJovUx1O8LpBYqEPETR90frurd7cr3U6POppd9DLy0lPh6NevbpVwj6L7H5W6uMzzpKR/vZv/toubWg64mKlppl0eP+jNneVvvmrX+vzD3+w1hJ3PgYCnz980J9/3un995/thPr6q1sHS89v7mw8cR7Iqxv0erNUut7ocjzp8OF7zau5XoZJ9ze3mupa5bL0kOP3v/+9xh5nWQr7Wz21ueqHvebxk959tTIik8eNVqtEp3Oh3cdnrW6WWr7+jf7f//hnbV/fOzS+yo/argrnxs3ySo/Pqf7xn/6kw1DpfjUZUc0WG12K12oen130cR+grQxH4l9OOj1/Uk1mXY5LMbQ3nC5bF7QcbJvbjYqCTbdThMlFsbFu6zKcVMUXreczZx22+4Ob+I+Pe/3807PDrm+//kpzENyaIU0dLMWHTAugmyQJU/PNRrWLKZhD0LkHT/iholZl5s1lt4eSijU/jnD39pq/9LUePhMwzoBj5uK/O0EJZ10cjXB2p4v1HiAppwY0l8eVhnRQNZ9UFDc69oNdbvsGvRQupxs3Wa2ngZOLEgYhadqbDvbp84s6D21w1KR4wYaezMGwUT+fMlP6NqvSQfOXsbG7a3eEMjYqQ9eVl0YpKYbQnSRpCPwGpVmVkVFKKPZZBPW+UVJtdbuO9PZtpdevVlpmF1v8/+Vzr6492ARhvtw4vP14ClPC5wZtWaq2fg7vbbqoefigcpWruczVHClWud5Q5DodanTNiU7HQQd+tj+6yKkvhfY1TX2kZNwbwcAICHQYDVt9lroZeZ65np+e9dRAaQxaFfZreoFhlgfzBqbDHORNrTmuozhsw7qANkcGbhRpG3X61WrSuhhUMdhLcFbM1JmCRPMWcmw9iIpSnUFSKEKGmbPkQBEZOhTkD0YsM353MGUjoJssNNv5XxKVxcVTeZsGbbgmrWYt+wJ7GAcwAw+MN6A2gzLAJKDBjHUGYSVwHq0YVE1+hkEdiCGh8v0Bxr3POmt8cPY8t9bKUo+id4eCxADxgqEQz9f5ojIrdB4bm6j4QCaAmbYYx0Bnv+banzv97Rvpd7+61//6D88u+imOG5sHwRIJBSeGM4lztjAXYZg5GSHN47NeLwa9e3erskqMXLPnBIYRaxHEJNDOibugD6iHVukYq4iZpjtwRHna+WuQCTRCi3JhpGE2okstVS22nkp3w1xlxnU7BS0qZ6Ovc3+VplyNgYZWeYl5AygUCCWTephAZOjSZUP3PKksYBCBAtAbh7gQzsBjP2o2NKaa8z5wd+RnGZyWaan3zagf/viz/ua7hWboZBkMUeTNQFbJbA7yIyz/qS8YAI2XxNmqRHrQuBHsgkZQs0Y1zdaYeY2yp/b7vRZloo6YgilTQQMGVQz6XQ+adwpmdc7kw6mZmuQ6Lh+Qx2Bwk9rNNsruTT2+RKDkwfAIhB5XS7IYlVba15GKq9bp4emkZYmLMUjD6MgGkO/lfK5uIIMSKm7pKC6cIM9Eo9h4ht6ZuuXqWAvbY9ibjkqdhNYVNgrnLwNrtMogNrRuYViANwCO19f4L2oF6KbJ2s0Iazkt7jTA0Loc1ZPfesGIKTWCSV2F/hEognMIqRJr0JrfeHBtAWEBnSbX/xKXOhKzAaWcBn08qZhNOkIA82vNjKxBey2yow1/MPHqoAOLPGHi164RDNDcoeRR7+Rkms70dMKdGX0ilVCrbsqUEzbf75SUyFDQ2F1UjyFH0MP2GAfdQDk1n4xIIwhHMepaqJwnLVcLS2IwdTxjnkOM2KUxqj9DG+l3PlMOy8GaT2rK3GwLhvy8D7a8fEa8XKCcYi5AlFFB5NmVvhhvCgMop6eTxhgH9KBDp07ifnBGUdPSNDCsCmZ56HZpxIIEDOMnGjPHLNRns8wGmEnUfinPYBRomaCJE7ITmpGzWhod6tahVRazZwM2BGZgyOcNRjHs5XxOaivcX3GCR0N7RkZhfShfn8P11cwNaU2ETbq0xno41iExAdYH6wUmHMcvdT09wlX7HxEVZ33rf3X+tE7PppH8XUgACD/MJJ+7Hv7erBCQZQ7Xq30Jkzl/DerVNcH8hULZDjWBMek8yWtmp9FKUL0rcyVYEVmzECIyjBReNZZ2dQUsooa5UjFdsLN/gCD2ZiJiyEcdclVNXqNPrhwFQBVYhX4PrOuQ6cjn4Dr8S46lIz8CpdXXBmT+3F7Nd4L5D4gvdFfWRsy6YcujvwDg4iNznWAW0Nc0sDe8sry/XTASc/NKvBLoI3sw6y48VQa8YLhhcAWr1Gsh9B2BUhzcm+20y98V8/VUeKIXQjCH88Uh6qGBvEK4Vweha1se8McvzkF8yGtXa2cepnsgNKCPDsIMlrg0WMDiLEAsvrGpRkzc0PVewz9pVhMW2XlUvsDk4+BJCA0Wh+z50oaJmnMmgW+TkGt0ha9pbG0tDpc4DhtvyJ7keQj0BmsocJ+CfoELYIcRCX/H1DoUNu6aeE1rFfkYQTiMvhCYmsbMMLIb4mAzbIOjK2+eQshUagoraKW2vw3/HmYbIbDzCnZbR2SUlEcEXv71+0IwanBw/RI4SkOECQUPKCdOaICBt6FJh7wW6CO4KjL5YAqH3ovMr6wIhkVpUurVTap396lyCh9cc9GMPbe+/5gYsJAoOouM4F3Cu6W721zf/uqNihL0INOlPmlVoQMotL0p1OO6WVP4YX0+V9sddPvqTl/dbVWf9jqcGj081zpi6DGbaXW71dPhoNvNnQvQ6vaVUsxNGiIioHnMVT8dNNjVsNP8dqXlaqUqSfXw/mcLsi/TSfks1v/xf/xJQ7rQ/bdfqT/sFOdLvXuN8yB5aYRTkz9KxthSh88/6Olpp4+fG1NFp3avV3cbffPNO/3++180Hj4qn+c6aK2ffjro4y87xf2L/v7vv9P2ptJwetbNm3dq+plOu5OpCqzD+uFZr95+ZapF3byomkfqOxwjoVEylKSoJ1cKU59MbYNwnkgUNITYVweaao82ErIIdMRZrpfDSYc21hwHt0kh6Llv7LCHDmaOZsq0lskHN2Y2GDMwp8T8Bjn6drsyLezh8UH1vlO1WqkEQW6gqLSeiDJXW2IiUaY2YDm/DNqdWmVFpdVybt0IcQ8FERcLskUvjsZg2ABth4OFzZeD99gwMa91ahN1PSYTB2tN0eSgKaNJ4vDKF8sQ4OtsPqkbyM1qVS7mOvWZjgRzd6egQ8FRssy1ePvaWY+XptOp7o0MkOn5y4efXCQ4E7JvPPQjKgI6YhF12neFTu1Fy+Sszbp08cLXuwN7CRmDHNSxFgU28oXpQXkJrabVcp5b08R7R0+QFax3vm+m1WamzTrTslrqzf3Ch8znh53GvvZwc3231WJ1p8uU6fDhj9rX0H+ha4VsRD44A55ZflbTpXr+eFC6nPsZbg8npfwuJse4h7aDi4s0I+Os1ONxtIsyiAyGNYSenw6NDqdJh+smD0J2rHs9vFzC9aB4ZICGDg+2yNDpPM7U4qLZBRolxSeDLxt5QHPFFGo66zflqJsVJRIOdMExGk2nhxgjDrGBUuem+DKqKitrp0xxAjkB+UK7GZOxRuMW3ndLo1m3uswy0+OgABKKnkC/LHKdjq3NKtDUHqCTYrYzHNRjwcoU1RP2UcUs8eSd5sUaoyhVdmk0okWc5arGzogqxRB9ot3mKMysGQ66IowQQCcoXE8jE92LWS4g1oibuqTy9L7pQ36q4wZwpZ3lOo7Sv/ttplW+0P/9z5+tubIp2gwHxeuhbHEl6CeT9FjlbFQ5D43aojrr6+2ozboKTeItCCFZvmRsMjmsNa+gTkslMR5oVIdIQ/PsIQ8+AHkyKZsvVUUB/cUnALQuL4M9Pw0HzygDEzRIl44zdbSjMLKBkgk2Tq1xow4DpXJtx8iyWl4NUnieA71vVQXWQYcGq4FqVTsbEHOn1EygToehUEujF/eap0TPoP/DtAUaHLrpRL/sYx2eHvTN26XdXRlEZdVW0wgVqwmZfpjJMNhjJDDDlATzlWDIQlNNEcdron28dOiFgxaIAhpjI2ohZ3VistI3NphjiHE+QSEFfqKEYqAxOQvSjTuOh3FlXdW539tUbJbe+iwfQa09fAmD4HTCTXmmBEZAx5AZgW+vx+eTtpuZKrIWkbU4J/BozeAUV0r6Z1/7po8d3aKysO4SfTZxR6wTqwD4XDSJbqw456FfpXbYphYZ24eQLSuaHJxZiS+ERh2KUe5pDhXyijKAbjoHFabA5agWl0+01kSLUITbWCsMr6HANgzzaVYZyvUnM8kYSBk/KZam/Z8vB+9RDOCdPsi9RkNKFqllBZidoRUMlFZ0b1E819A/h8+CMY2bHfaRTsnVvbODQslAIZ6pFGg3yPhcExq57tn6VGqkvk+0azDWqr0non/tMI4iA5LhEfeJ4cZsCCaXjKygc0dk5hFfk6huqcGCvpHPB+uI68TvxamV7Mz2hPkcFN8wVF3f3ej4dFCGhtIDfVD53iwF0DeucbRZGbl7foLRwacPrqb0AIsZQxupi3GThzZ70GlceEBvFBLN5lQpRrt6PqnhPdpTBoozbql8cVZ3SRW1tYe3diNmj6GJvjoIY9gI9fLQBd0jOZfO9MTABz8AZymCgsLUK4KrbEQ2O2werhaAj5XmHnjNx7Oez1ITAwQkGuvGgzu0eIA3BliMysHeSxz5ZDmZmwtDIq6NjHo5msQjyIDOsTachtBf/W2ulEgKbZo8Ghk3kGFwEFReV7omjeBV12jfEqOS9GVXjeP1pfjl1gE6l/FKCWcvsJFVAIFM4fagMZiIXu1E3fwxHKMJxZmU6wSZx/K+a86pm0QPVmFLGJq03hXUkWxG3i/9E8wxu9CyZ9kbhmoMIyZeC32kg+xDT+b+JrJpjj/31fjGNOqraal/JZ/fGbWBZm83Wu8Fg2sbboUt8zibjMJe0V28ZwAqA9E3ILl8HWbdAf7yMGCm6JvNaiJs89Cz4WLjHrJOQkxGaJQCD/j/R2f98kUAjwMkbMg2UFyLrPChxUXCsAIUjcm7C8UkuIzhqEbjRHN5QMSNcB03puvFzMq5RruNBeen+Xyu3Qm0AyoKnPVgKgO1Aooszacppjg2URwxcQDlBHZ2RuXVaMZBuhT2ZL4EITEPPB+Jh8Q30QYMX7JKuGhOorm6TWGqkJpuYfH8l7BU03lpYLGqJ++Qg49rifV70GRyI7no/EEn6Wt21WyiQTJyGlDzEJXixclDdHViNR24C5oVa4V63xums26oOVSCU6+niOirZqDLMRNM9IzBFpj3drPNtJ1PDjgHTeHnPBUZzi7S50Wp508vptTyXjEJqZa5Xr17HTaOeaVz/cn5fqu7lRs+qBY0oXZgXd3acZGiPI1aVfPKh/Kh7nU68V5qre7u9PR81u3tjdaryhEvzWnQsWuDlfZhb6v8+Wpj90waqtvXX2k1D/oXhgnMKbCG/8fvPzkDbb5847gMlv5mPXcRX5Wl8/bKRaX//n/4dxrqg/70pz/q0/d/0ku905mmolzr27/6rRa3X+nT+z/p8WmnbLnVhw/POuzOev+H3+tv/vV3+urdKw3HT34Ab+/fKio2Ohwbm+ugb3m1XhkFhPrb0sCPkZ7f/96FJ00bB0u1/daoxPv3H3XBobUIB1heTFpXiZEQ7T9owAqd+AqsxotbPb7/vSd/jnAYQRmCcQmoFLSWRU4TeFaZJiqiWlFcwkzR0J91PA06tIPpcA3233OeEVxHAxWLJc66LuaVZhear7NOdaIeemhROJv0dhvMhuruoHlBHhsI5kmt+z8o0xzOrZ9F02ojOQsRmvG8mDmXEc2paSzNYI0SJiC8v/bU+kAwAwDGQDbTqYnc+EBVoUGAjlqs5rrfzFWVFAO9qFmbPeYReYiGQPM8JjrUIKDY0veOpWAieR5SHduz7shvo2LvDjb7eX4J1lTbCsQPxDA1EkkjUVSJ5vmkzYbpLvle0NQpHueKyb3s90aH3r6bW3N6d7NV3zbavRxMiaGxv7u/VZ9sPdToX/6i5nDQDz980Ga71RgxzZ1fD6Bg4OJYAuKhmKb3NEuJ2uag55fJrpW4w3KZuqG3+ZVnXcFbzvpchqSfdzPt2kkJ2V40bYr0/FTrOEi7AbZIOA1oJArC7LtJR7QtRAy4MmEvOSuD4md9+aRqNtPbfNLbW/yNaOYw9MO3b1DPtHzqVeG6irlCzwQdpKdw1iYnkgcMaekJK+6VQ7rU5fhRy/mtTtAlO6JGGEYETda+r9zEpfOZizGm1qyNGodetEPkg5JXOzJ8QAuSK6PpJSc3ouib6YjDaXw1emM4R1wU9Ckzl2iMIzU0jDh34/hqjT46qaDvbvtgkkMzX5xbHTnY0SwyKPaQOlY99I7bAfWGDvy3v1paH/6Iw7CN92gwGVJQeIEUgbOyz1/MBgHhrOax8mK0ece3b1LHJ5WLWElJswrVkIeHSIzJjZXRCKOprU7kWgydhyzzHAfWVEUJZRaNeQgl76azqsUyBEY7/zjSdrtWzQCbyBBoqM5svqiar0xZSqPGgy0aFYxPGMbxe1qGQsOL5sXCZlWenEalzmf2QWjMhdG3NEPnPdjYimeTYHT2JRBQkH+WIDRqS1rirXaPn7RacY6hE6YhLK2bjKGPTsg7eut1+im3DIQMVFZifXpxJMV8XigrYruIYpqGA2dFg8i6IlQb9IcMO4/pKWhB0OdmoKDTAlm62OAo5B06azHgQgHBwIW33anWXEW1MVMm0K+5RrUKshsvwcV1iJaqQZG6gGi+WkJDJCaImgZ699HMABofUEc0gUGrxpOa6YIRmGmzON2CttAs42TLYA7EEJphrzRdgRW7IKe5vCTEkoTGhnd+PBBXQRTEqB7X7mzjgh1Ujr2XBoXi1TmOzVlZXurcnoIWMa3U4aI6dt4vOvJlTe5iaDPo1B2sI3UdhJnQFKslz7bHAZm6JDRFpvimhSOjyBwFkYQtZRMXYsiM8QEeJWaU2LHWUQq9tf5Q2slzpD5jvTEEIj8PTx30qgwQmHBZg3pO9bgDc4WRtTQF83yZVEJVTc/qcaJkP4tnik01pRmPlRLlwcCloTEJiD+o6rEZtSwxVEJDSNwV769w/QjqBxqYTJ1+93d/r3/4hz9KEZnTqZv2vu2Uzsk07TTiBUCT16MnzJXMcCxnD6D2DJTznhTTWaYsi127QcdF65ZHDoUj2dZnCg7apvSDaAGm0Gi4x6EpmWs8oT8GkaP5wM3Y4xgDJuxAZD3uz9hxMYAI5tPWDaL1Zv3bywN6Klev1Mg+C6sHyj9DXA9xYE3MTCd/ZFALE4HGGR3dNV7CVGObTvIE0SCF6IyIAQgbIMgbjW04bAxgXbj29qQJkRWBpRZex92L6ZU0ck6idP8AemITnav7rVmJNgMLPQGpBSB1NEVEXwWDTC5KMNEE1HKsCM+M0VIaPL5v9Hv1qcqW4foZ2itAD/8M30c9H1yDQmQJ19J+MABSHMZXOms4oa9xHKETvBrmBEOnkCxhUxlNsLMwqGQFw5CxAScMhhAVQmPIQP1Lzj1acJp2Z8cDILE/WHfJh8ZbBVOdSDGW0uhyTE+dNORLy/bwgmBDHrj+18Exz3xonkOGZjAM4p5d/Prod6N/+2411Ur0y0tnnRBIAh0qByrTSm4u1FBfpKvZSzBwAR0LJi+h6QnZGAGBxCKa6TRmDCErLLGzGko3ixXdxEHr5E20l14lFJQUZJBJH1lTgyoW3DXHsD0HQTyieyiwBRsW4m83bYFmmqH1oGC0nW6Y2rKxnutOeVG44PySS+NLYlFsiIKF7mZNjANKJ6MuNH9EA/C9GReO984FBgVCm4FPYJz5e2hQPVNjoOJ8G6/r4H51beagL0AJc1Xx5Ro40+a6iXKj3TyGvEimNyGvBvI/hVkIBYV6y894mtiTERf0O0RTnMeL1muK2UK7l2cLnUGasHxnHR9xAVOs202lTRWMVED/MC8CEcb4wtpFTXq3ISoAQ47W9t1QCn713/4r3W8KVQmukb/om7evVa4yu/ARTWGTAHjixICge72gnk91d/9aY9Sr7Sb9/ON7XeJUb+6W+vzUavP6td683mhfz7R72nt67SD75j3qHE0dxVKurFqpWGz17auQMfbw+UXn07MOn9/rl5pIjXtHCNBkkdG1KWaqjy+6ubvTggPn3OvtX3+jh+OkP/+nf1B6eVRETAGB51Gsm9vXWr/5Wg+fftD+GW1sqsfToDLqtEgJCd5aU/H8059tpf76/taFJI0zNuI03rNkqWTWq+GAWb7x4bL//BdrNsk7ffjls2bL18oJx0boPvJ735rCSuP5+u5Gl3RS1Dzo8PmjI14uaBWTRIfHR/VjZq+K9eaVNxToB7v6rOalV3TeabUir09aFJCxliqyVPv9i5q206EZdXd/r0v7oP0+UEGKioI91bmrlaKNzTJ7X3ZtI/aU8DBhcCDdvHkVCq16pwS9Ls56aFnGTLtntKCDbm9pAlOdjicbdrTNqMfHvQ+QrIy0Wiysh6r7zE19WuGqOKnekyca3PU4KHqed+zSR4ZM6I1TB3dXq0o381plMVd7Gk252T8T1A2ifWv9EQ6lT82gIsqtJQE+OoEoNI0jLhZLimwifg6qx1TtnsJp5iaAzXSIUt1vM1PsikWqRVZpPY+VFQQfsyIxZbjxFNwmQdNZd2vo2nd2WxyaF7U0O8laqzlxH5EenjpN/aDFaq2nfaunT49aLgtrGdqW3EUMhgrrGLBdJyuyb4h1yKwzK8tUnx8P4Z5cdeVRSnZYosPz59CYuXAJ+3h/nunjDoRHulDoYDWP4cQ50cExB+g5pDP0SZyXx2DRb2vwksKcTwnTYFLBIGTodV8m2haTtstI2dR5iAeVcwKJwXLL+kGXgh7KkDVHQYG+K4tHm7E0w4pkSt8/o83dTvPV2k0zJjJMX0GFprFV08KaCGeM0Q4WDocmOkkXcsRxsH6YmJaKi1gR9xjq/9hrm6Y6oLux0R0HHo0MSCD3pjQ7A/fGeqK4lkr0RaBTljJ0RiiswaK4wW2RWIKkVIXEIRp0bPjsnOVkMQbkhAHfzaqyJup0BHZgv4f1kStFH8+0Zcw1drXKOZS2GGNJN1cU3UQSvb5NtF7m1njbBTKrTOuGEpcXa623G+1PgcLHe0zR0Cad7zGa7bnROMzX5o6xafpRSQGyD6oIg6DyfaGob1SQSKJswnOgdaMxpcTAVHZ4dLPHucT7zKEiQ6/PlMZBp+OJtnUbjcY0V+WpAhqnWM3UWVfJ8RXnlc8W0w3TKqy9/uDrTSbrSz2qedl7/6BRpamHMQI66LxdtH35TBGsgzZSTCxJRRcfMkVp4tiTluibp7Oe0RaP5PtJeUwGLPFe1AOg4ZiGB83TrFgFlGbsdTi8KE0K07JjUB9qBxfDgUGFA2cx6z18QGdPc2iGEI0VBTJU1owBdYiNAHl/ekI3N9O7JfEVnZr9k6meHBx4RcBMas7IATpTZqHtkx/JgJ0BQ9szWCjU1Z8JPAzhGE8PjqpiespnhlJ6HjGlwlU1VQsi7zKuU92wfjtHt2DExN5SZLm17Hx+qO4lEU0nkGOHH5gGzsC4R087Mojmnid2pYWqXRN4SmMSNbqcYSAw/Cs0yzbBw+H0YoSRBgIHVWLZcN+HKo++e4pX6skQnVHDRDq3Z+uvGWrwnFPLUc+gH4ReSyGMZp+/x+CnHHEaxugKfWvQgVNb0cie25nOcaT2hItpMCAyBTaW1nHve09DSn3G3kKTN/aRShgmyVnH48yGULYKce0/6tLh1A1aOLOG2NR20wxJGACsAgmaVKxWZhXBKqFyBg9HC45zdg6lt8U5lzO7sMEcJJJhxoCdARZDEupMNp3IVGJ04iBN6MHH2UKPL7DoAlON9ZhgpU7cTQ+TpDCCiEwMB2hYHFCcB5uiIfPC7AaKZWQmFNfF8SsOtp+ZedNTw9p9NEQqOW8dV+wT/gd2FlDv5j5W2tfJAAeSAAAgAElEQVShyee+cZ+v8i7WkEcXHpwFZpxRQkdxYMgEEBNMzMzQu+a3u8u9Dg/4vtBdM0wKvYJHpI4FCZK5i2MAQR6DYR7rBwTOiOG1eS4XpdG+Bu06QwYnMdDCBSQRajFD5gt/xz4GzQZg6hL8Xxw7c40CAXm1SQ0o/IQeF2CGMyhoBt0nucEK7snBFBPnXD4XGbDwl0Iz6t9Br2GRI68L2o1PCNcr0tScbDAICjqdjuQ3BedrNLDOvA+55s7HjDnb6XkYIrAe+J2BGckg17RcJzkEpDSFkcnr0b9xfsfQ/6PA7jHlm4xzhhy4HIcqwJpON7CMjRmmfvF1kaK//83d9NiO+vSMrXzILjRlEzTwisRZ/2ijm6ve8dpAuvFx1891A36e3NzRMIE6hikOk0LMBsLChCKDLsGBrlfoHKfSRRIyI5kCssAini4ebm60O9eZTsd9cOzCWh2XzuskHqTSEDKWxXzoy0WrHC57pv0J6TRQPkXBYIt/NkIAbSZ8XB8Wh28szSoN2GbrTn5/eA6QN0GbnliPKkGHbOpEcRtci/jj94jrlIu76+TZFz68X+sVrd8JxRATbtNlTAWG2hrEs+aXUxQgPiYc1VlwfK5r5AiPMUZEvn5BCA4Pns04UAtAfWky0UeEgnxVprpfVj5YXo6N5puF5rghatLt/Vaz6awCtJMJxjDo8anT1/NJb5eDvvnunWmS//mPJ623k7Z3K93fp9b3pfFc3eVZFRbgo3y9+q5UXiSqQUZmk3799SvN8tKOZxhzUGA9Pz7r4aXVq7u59q1snvS3f/cb/fMfP+vz45O+vr+5CowHZcvXLpBpKO83pelaaBXP+09GrdAjHj/+qD/+9KLN/Su9ub9XublTulypf96rrp+1fv1amyrXpw+fVDetjueZsu7Jk73tJnORkMyXyvKNNW3t55+kfOPmucF1te30m7u1LsvSpgdPDx/VDLmal2fz0znwi+mszWKtCxrJEmfQRkW68Qb/h3/+Xs+72kXBcpVoKLY6Nzttt1s7cqbppHj+Rvu6dSjzf/Pv/17dx3/S559+UFJAFcz14U/f61ifNL9/o6l6q7ZBu3dQtZjp4fOThqZR/eknrW83+vqrlRYrqCfoalo/a2h8nh8YzEB5Ha1dZC3f3myNYmAwwdSU5xhNCw8TVLjnPQHTsba3WxV3b3Q+Parff1KWVqadOj8rXer5wEPRWWdE9Pzj44tGdJ3zlU4HskUPyudLzZOzi99LsdHYkFWIlX6kw8uTUZrGPihoeojPIT+ys1EOLnv888025IIN9U4FxkdK9fCC1iTS+v6t6t1BT48nN0sgM1BKOIy6y1zx8WiNGzbiNESEZy9znptJTwQ741qcXGyIclPGNomaVwxgehXF2pmQE+6cyczXhuEOZhdQ1Sgs83ll440Vugqs+KPUWsrFHEfdMDFerUEccv304UX73YuWIL6Y19is5eRhToZu9Uixhd570LG+qCPjdqBJgZIXnJvJ2GM33z0ddWYdYeZC8PgEHf1kdBZLfr/fONdLc1Ld0pyPjj4h7BpNGAcqdMO+ZVccFOcwEmKd21HJcuEmIKcxqhIt4k539zACCLyGOovNOxEWnSpcTiOYJhdN1vmNRl3QOV7QBF3Omq9S1XWIhYizRC97kC6OJdYrhTwDN3r+mXpQRrZUJueAj/ve5kEMF2lcCT5H54LZhcOuyc3C0MqhXdCL8XCle+T/ZHFdFGHehi7Jjn+ez9pAJZ7PXdzg7MeSSSKsLAbVxCiACaHPn6B6EjPCwKg3PZbfj0veOatsZBE7pxTTHYpEYqWOWizIxUUuAVWIc4LGEOou6MagbEbTHGmTlfrtb9aaxb3KInMMDjqljEzWcsQPTFW+sVtmC2qVoTlmSl87KgPDotvNSmmOXftccVZpGj77OS2XG3U0WVCRl3OjbAxlx3SrzWaly+mT2mZvs6SygDZJwRxyeuNkrSRBlX5SHxVKk6XZH1nSasCh8jKpKrieDOL2qoqVUUgyadPxqBKaHvm3ZBucWzew0OyhoHpYmqT6/DSp2T/o9X1qhBdtoHRwMeSsUsyDaO4nciVDI0xDgqszpmugyqCQWbFWM5IfCpIMS+dF6yrTy0vvYp1+HjofTIeh3gumExmYnMf7IxEbnO/smSsbmRXl2ggM+wja7Rk0x2ptWj2TCVAlYmTG80EJcRQ0kwyeL70S9sWnk/ano17fYFiGNpnP1qlaVN7nKKLb81HRRFMH5XGl2Xjy80gDcR4XNr/KUpxAEzUHitf+6kCPEDMMAtGCwsSqikJxWeh5f/JnjMel6v3ORl2wF7IsddwF2udhQAqB+U1q8zt4lo7fOgMABPMPsmnxnYBmWdzc6Lw/+PlmcD0Nj4pmN4pLxs2jXnCFHqTcjSx61NwUalCcyDmLuG/DQoFSORjJKuaRfvurN/q//p+f3SiDvHUNjTk67bXOAxm3PL8gcIOH5WW8MSUcltswO1t7yHUjb7PjDAXRrnH+gTIeKxtTZ6omrFeGtspU4KQ6m9Tgkjmgdx21KSM32KbPDkTPQOcKmBEstek803yRq2v3PlNr+OrQd+OL9X+8V12QzViMFIpwrx/ybVM3q+yTSKEwE6OpY/ia5pEOUAHwqWD9IFOCFUhzHl+0nENfH/SyC8Z7DAkhdQznTuUKOjb7R6m+I58UkzSiVGg6U9WXmd2U5zboSnUCSnM0xF59XARUGUdXdwU4imZq2IOpaZO5huiiBKQZAIUBZLZQC+MQF9Q4ca4lfScu1fBG7B+CTpQzAZ8Koups2kITM3N+YuBDco7RXLkdVgRl2Mo7sjMZgAT3aoAdhqrU+Cqra/oACFhYa86Lh13I/XGNPGrKS9fzDD5svkkkEM2ZOZu8trmL4d5ay8jeESRqZuYEqWTIjXQzGWp8mEBQUpcYvDWc71f6qVEjfp7hUYgksevClfXoYa31llcq6YVhVzi7fJ+guxYgycFB3A8br8Q51Q8aodnxXtr6iuJSnFWhEUZHi4zNzq25mz+DDqCulh5jgsObC14DBl6JS7N0rfD1AqEPjWcA2JzE5X03oNOYnc7QZIPMmiuAhpvB5aToX3/3anpsJu2gfDCtoNHjprpxo0PxRwmdr+HicBG+GOl8QSW/XBz3qVDhisKUHV4HzdSlo9mi26ZEQWCemoLCssFcgYXDGuYg5TefTrUfUqbabJhQPziE2Yisq/WDTXOWmnrHaxMiDeccFHORl+qgkNRMp4Oe0xQcLO87bjDNMI0XIvjgpBTopWjmKpt3MJm0lpFJFzQ4JhtXNNbIwzWEl03vC5pqZyo3lbRygY+deAJ0dW3lAYPnb142kPcX+m+Y/mBUAqrK9zDBAU2z4ytwMSYUaFr4vDMOIhZ+iCHx6zmTKwSmWifKm09SW9Qz3S6ZjkJXWZUquS/pTDeExUMhYS9EoD4NPnxWU6953Orr21Vwc8tvNL+JnIFU5MH6mIB1XGUJuUak0V9aVdWtBhoLwmqjVHkCVQp9x0HHXXBfZGMjn5NpHOHgoNT//t/8zo6uhKMzLKpyKLKPUrUJdKH6SW/vSm1v3+g//ad/VqkXLSteF6OAndZlr7t1brrwc1v5QR9na7XHzyrJWSoXOvQUEu+tIR2bne7iZ93OoajFWtx9o1P8RjWT2f33ngSnydzufeQQ/urrt6qbvQOR94ejhmmheFmq2R19YGBIM2WDbpYrO+CFjROaYaY//OFn/fz9L8pnvf7D//Q75es7/fg9BjmZ0vlWaXJWN6aq0RsmqZZ3C/3qq5V++OG9Dg0PYq7m8NHuvuvtKxcVv/zyrN3LozMxT4eTxjO0017zaNTNJlNRRUbGcYNlPVZVocPTST/++EmzFYL3WAURHiUTM2guDHXI+MKFlKY6xN80h9rRHpv7OzV9otPTow9Mnt1z215lALk1RaCY6H+nYdKpI06gMOUIs5n97sHNxZZiNZ3rEw3OiWKd6otJLpo18tugM2X+ndCspq7R69cLHevWFDEQCrNq20dt1/f6y1Pt5irLGSysPMg8vnTaHV7U9Lj5ofGkcIz0UEsVg5Kxth07GYc4Sc7LuZ5o8BDeO/JppuWSAVTiMOsKdGie6mZBUT7XdGk9GT31g+62laMWnLdXQbXfeKKP2QgTRTbZrKKJIh7naqowm+mnD1DYZkqMhmWmMXfHBzfAaB2bc6wsrxwwj4YWbRURCVC7d7snu9WiTaTg7ZiIoz2NLnbIxROjvlT+jE/12dmOSYzl+Uw7HDFPxJQQYB/Cq3vrqZmY8mfQarPQsZs0Ho968807naGxv+xURaNW8aT1MnW0SdadFGdIFXDfXiiZTjb+gULnaXMBMlZejc84wKA5j2YPMDRgYADihRsf1Cn2Euiiis/q+1jp+lb95awFhmrQ33YHU64ZwrEfQs+H6sf+XUXncH7FRBoxdAvaLJpl0GZPgq2ZRjtEQBFYS6JLsdBwPOLRYF1lcDkN9EpoXCYcDRcbqDydQIeCzTv2/BgjtRj6YNKCeQKsGxq+fKYiQ/tJt9IoT0bNKijXHGb4DIyKKRguF9PO5xlg0qi375Z6dVuosPwjoAVQWPOMe4tcI3N0Bls1zZNm0I+YPHQ6NY2KJFMytt6PYaCw/jEdWc0YyoYoGwydaEZH9HTx1o61nLkj7uZxZEdbsitxXea1HO6erLRdQE8c1Q2FKXZ1++LPwpyXXFlMl8gTTvpOWbkJ2XbQ+gmSiXFUDjRWqj7Oda6JtYhnNMytPj0nOu6e9Nd/9VoRsTseZQwaWpByoncKIwS4/YLC2QwDtNw6r973lOaXsxGKpMliUJRnGBx1DmGnp7BRCIhTlZnphIYXBAVWV0PuIZTniMFYQEmmaO7Bh/0WPAyPdRoIfsetFBUbz15A76Ks0rJgoDHT/kDeZWr9Oi6/N0sa4pP6Cd0erq9HlTnNBU0Qnzez/AZmznQ5KI1w9g21DM81w4G6xySQZgzqJ58QVJVoj9SU/xG2zzjTDJfPpldzOijNFjqfiSThdalBOGtgfuEqzD1EU0/cFyhYr4jhPg62Z/JyMfKSKeOZenUGTEqf3b6+HYYulWZFrp7orxk0wYWG+mT64xgXyo008cyGrEzOJCQGRPtkZwzmUstrmtOVDmyUFabHRYd+Ztds9i2uL5ICjsMkXliqMUVEFeUu/qGA47p9oX7o/2v0BYYjnCPLrFc1G23MZI8shg80Js72Rl5B9E9w3O+GxAP5ec79x72yNaOCnO/EhoRIaDBow6ch14yIiZE9CukBbLtgEoVJJHsqaDyDeQzNGMahMYRWb6R3NpnNFMLjiEQKCDQ6but1KeIJvXckXWItM3EbrAl0jpc8Dlo46/FwZEebTWZtMLA7NTTq0pl60l4jHHPBJBPmXRPCGN104SgNhRvPCepWUDEQTxz5uX+c67t4biQyAyQx7VXKMPaZEp0SzHkiG+uc80oXBgrODJ1pZg4wVFFQRMw2Q8VKDWwmI/WTjXkuilhfV/SR76L5Ro9qs04THgOSF8yNoL8yrLxqG6m1HQE4WH9MHWr00jRTaJuBIccww1ovO3MHg5+AeBLgmYV4DWvfHSRid+6AbAapDu6qdM6BgntNgXBtcTX9uea3G+GEbsy9sdtN+F47fAMCWQ89hCb7ixzOu59bYSUMunDTtsaMDSxIIcL7Yze70lPx0cDYzWZFASX3GMPBsjR8DBWCX4oTM9CEpyF6CNmPfQQ493iyeY1rhGHIx2QvDexHA4xGTyNrvqPvXm+n9hKruQZWu4s32dWM6jC9veaFBKQsqAKuish/obUagXSwZjDNKYtCaVVYfB04tEwTmEiTwYRYnKKvMC2TQpsLxfeFnMTwMPI2QOmJ9MALOJg5Be0iB3kItQw5Lc7AvMKrRqPZMIfgxMckripAesIGRlfOQ8S00GO2KwxuN1Rg8Bkaj0AjNfSPMY+NFogOSd3cOqvRcR/XcE33tEEzCjoJ/Q0Uhevim2L32kAJdBYphwDCXqY4FICeugSElwOa5jVc5mC4QJHpEHD/irCJDJ4SoU/h8GGhQ9sJ9AsoVWgfPHm3mysOfpEWk9QWmZZlolVBA0mxEzlaIyLzbjyrIWuvbXWXkPkWmQKy/fZer96ulWeBwsuBbcuBS62CaWC80MO+MQ15UZWar9fe4CgO2LRubtGEyA50LIk4wxzlqOMJNf2oV3eFNjcb7V/QZ7xou17p+PTeTeD87ivdrkBSZ1oulvqn//wHqTupSHMdOpp7abMkzJbg5k7HBqe9WOX9vXT8oPRy0jG7t/X2qXlSwcbTPekuxdhlZorK/Zu1htXvTH3injw9PLoAYsr0tK/17qtfaWg/KB4p8GMNyVrHEX3Nowtgpq7zRaa7eRxE6GxiHM7DpP/lf/+D/vLz0VTq//A/fqdf/+5bPTw+Kl18pe/fN0oymuZYl/as25uFm6b1m62pMD/++Ucdjn0wUoEmmxQa+8kFQj2cdPP6tepjrdPLi3MYv/t6q8PLJxvqDE3vpuZ+u9Xr+2WII/nnP+jDAUpkYnozSADr0bluxcKbznAh0qQJrsZ1o/XNnYpqpcNh5+nYGSS/XCoC7cKkIV0ovhxMITqeJj0/HFyef/3V1gcfepHTAXQVTXCmFqOCs1TvmRaHwRIUv7reqyixSL8oQ2cIwjNJrzepmQlRV5v+lqwWujy/qKxudQRFAcGCtXAZVMRY9o96Pu49iHhpGLRYYOOcL+gqKeh/mnqIkownVetETzVCdkgasBRAaWaaYQ0u2BEzLdapVrmccUvj7PjWJHXhst6sPVhCawzaRAMxx7xodnEzF+fogRLtdyctyqBr+/nHZz+TsC6wdFxVhQPc0SHtXmyebt0Zr8nNOV+Isghkd1xWofATGg9SeLo6StPNE/XDNXvZY8KU+PngnyBK9aF2I0YYdWcUrFFy5t8zHTmS+QxcG0w8zqOSrtd8vfThiUbrJkYHKa0rKGmx0gGkBBoWjo9zozDDVDjSgD2aozWeajeHMDmg+bMvRufQMOJiiokETAt/PXQ2ysgq5A7Q8gtTlQhEhuaWMHRy+DJusq1zApmYs37TqQsRFrZED1pzmxpcyCEsw9nD1aNhtx4vaC2hVrI+knNn4+4zgxQXlXw/Rk8oPMOeu4e+ZEYPRd5MC3slnO3oibYLmh6qi0vGQT7qeAp5d1DyHZ2E5p+mtuuVJ4OdjHFLLtNBm22mr769vWZp5qabMnXPN0tlce3pN8cLSN8J3XJUKq9Wzk4GST4eGs2rSMsSUsBJcbV2w4EhWsnQb3bRiqaJgch85QZ7sIshUSqjumNnQ7EkahXTQPYnLYrUdL4pAVUJzsDRrLAu2BEOaIT5rCDFAxQ1dIMUh4UHuVDHJ3SRCZEGsdpLZA01502ZlW6wON9oMh/3uT5/+qCvXwcaLPsHSDpDgp4pO1Q/kSd48h5BPAkFvC64x6IHp8Fjag7bAOoxewdoWjB3ghLNQBkaGiwCtJco5ZBZ9Bf2VDI0GUCEiB/QHZ/hLtjCZ/QofZJOU6XSeAs628QZjc3xoL5Y626ZeU03bdAvQcOncV7NGZZTc0RG52N0haxvjP1wez/DluAPAgKkOZhJJRoF6i2ll8imTR0OrrjxxoN10WQMjgru0VxbGjaYZD1DuQ4H604JKBhKZSjiGD01rZKssiMpz9HQ9iFugOLCyFig3TGMpp44domKsbHByuUCmk6UyKiY55VMV7Rs5E5moG6x2pYmnQYy0yaf1Pa1+hm0ZzS7SCN4NgvTs3nGqCQwxDlj/gJyQnMVyZIWVzA5ebDQFc9qL0RsnV1Hcj6Y0tlDVw3GTpjBoP8kr7NpOjvx9ujWiUkjU5FCOqVhuUZH4EKpmVF3nuua5tNDMPbvMciFonNoXrtQZGOc5kYBminnzohcJIgJGTbB+swLsorRiQeDMupa9hnWqU2dbNCUe8DI3pFMwXwwKKGIZwmDK2cGAhbYrTpkhLMnWeNJA5khW5jZxZr7ZS0dwzVnrI+WrtC4T0XwZmDNWl/ZX/z8gRQiMeAuoCmlnAb1Nz31auTSUDPbAEeqx5l6N5YhoqkHCILBEV3URAWrVfnlRLyD2hM0Z4r2UfFVV2hgxFlKIJImoV4pqKldd2ewFBxPQaMTrJfN/iNKw6V+8F3hmvuf1NVXdDOwJ4OWEFpoyH0Jg5PAu+T1aELt5xxMmwyKfTEPmdkDJeoDNTZ0hgGNM9rIOr9+bRrqtRWyWyzfT58EGBXTMLMPhkaQ4QGNPeCZkxuMHAbEkzPPj5ubN4YYaGXZczlDemX9oM5r8Bo/gs/DhFqWkgbXVepxxszsRzjNgj7ykcJncfPHtePkIRf4qqOkiQx5nEGLj/zFTEznWYLqso7YwsNQ3bGI9D8hMDOc00hXvvnu3UQR+LKvvcCMgDkTJYg9v/RovlEhtSSE2187039BHq/xHr6/GIJwsGSIogO1FFMNJyAi/M0LpVe+Mjeis9g1LFgPCrAih2YSgXRgwwyRPhSaIaKDSXUwxqGA6Xiw+VmjdTQ32MND+ZlpZNpn98Zr/tkI1TaYazjOg/1yYOqM1irY/nNY0eTaSdf0KB7CwHnO09KHg3URwY4oNJ3OewyNg/VEhNxeu3hnZXqhMvUAfQyGBW50r1MMa0kxFmJy4H8PbkdMQYDfoexA2Z3PF3YxY+pplygeAov8qQXCInFIKM61MzYnNkKQgNC8l8MoJHXcj/W80O06gQ+oU5OagjcMjQOKMV351WLSbYEbXqKvvtsqv99oUW00tQetNrmRsQHaUxqs90/oc2eDltBHZxykud7clHp4edTi7jf69rvf6Oe//JP2p8a0zefHnWom/vnGlLCvv3qtYxvp+PKggmDiRHp+aXQzr3S/LXT7aq0kHfX8sdPjp08umKAtEZwNDezDT++dA5aub7zJcajO9g92jHualhq6VvXhkxaE+jaPWq4TLeZLzQ5H3d1Gpia9P2Tq89d2shzaF09an19q3d3dKxk/hsDxqNI5XWlfTzo+/umqFSn19m6hb8tHN2LDuXEA8l63+t/+zz/qx5926uqz/v7frLW6mVtH1SUL/eXnneY4jrYXU2CHONX9ulQxL/Wy32n34Wd9/tholseeSvqQIc8px+zhYpp2f77o5dOjhhH3xqWzIqH5ojmmoS1TqKSl6d+fHz6qbgJVFepXiEfl2bpovljq4qklWgV0auRr4RpLITPo+WmvGa6ShMDlFJWVuvYoMretn0kz1YdGD4+NG9H7+5UPtqzgGWYguNNlzD2soAhdVIk+fdh5IyurQi8NFKxKp+asVYkeFy4jBgODHcvU793cXjB6qAOVIskCyuBJa5poVaV6eTk4FobCZn9kQ4cNMZoKeoYaaQMrB2ApG8/azmPth5nwpkDbtS1AxyQcpnhuqijRdp06NL4ooKCC6M2sZxwvBy02lco5bn/SIoOSGendq0B1/PHji8o5DVZpo5o4xvW11csu7E95NigpMR3BeKP19/BzIBsZexI6uPNZz8+ttTSmDVmzMTrOY7zk2uHemIPmoWVmbwCNY//BPKVUH1UuvA87KFPkOkY2T6G4X8xkJPOBZh3ElwLFU8OQ3egJNAdQnOkWbe3Y6vUrtJswBHCKDJQkhlXR2Kq90NCNSotEbRcrm9UaLgHRm+H2xsiCgf0EmyHSpqKl4f0sdSGz6hKoaUznT9QSGIqAIKLXwpVbiSNN0PCRbYbOL5mOmuHCyrlA60FkBtMbQsOn8LxwZoAKY1jjqCiiINCDcN4VC6VMt3JKrqBl5yCHmulG25rHYEbD1WEfphmd07QQZQLdEPohwwlQDQozdCQ04WiwHD/FwYvdP3S3i3IQunTUuhg1T0e9+XqrxZrszbndP5vTTnleaLnFKbS38UugRBEDEvRNeUkTNtPh0OmHP37Wd79+ZadszjwbwUQMHmC0MKRM7HbdN092Y72fsy56JRSnHQNVKLph4GmU0xlwRDihr+JrkjqKEJ6N4ywspX6wfpUIiaE9qjs8mgGCgzLMAxDU6fTZ9DQVa52nwueF9WglZz1OmziM0hQv9PD4pFfrSekI7ZNB3MVDQ9OVB56XSbWp4Nc8QOjkUEnTMETNy4VOx0c3bG4uZ+RgBu0sLCAieTjfCWrnPrDOqNjbM5mQ5yvaRcFLo4tJXnB8p2FKbHaDq/vMNN5iwjU0dsNBnbZ/ejLV+HaL/nVhlIuhzbGmge21XlbOqTydYG2w714H2FyapLDzLPUO7iIg8+zzIMgTtGn0vwPNUnBDR69LzArGTmhqbb6ToBE8a6yf1aGp5Bka0QLWZkxMOeY6Jqs7egJqKUO1thnU1kiF8KwoPIShfsHF2JGMl4sa8jY1Wb4xEHCvi5k1sJVM74OqT+kVRx5aUGMyCOvGwo0uZjUYCzKsoMkfut4o36FNtJwz+OttHjNeMJYBUeQpY/gGKMEA+/r8n3HMx0EY8IgGkpxEYit2frZgU3DGMahkD6JLbAdytNG3n3XooEdTUxFbQONFxFCoPcM+x2AJRBmh5Fln3tM14ALwgeD3KIXWOXPOJDRbaxG5Xl4nxM1AFcDmlTUJSzYOumcbd/EslSG+hvxmKNBMbpG90ByaQRGZYu33CS3U2S7BXR86Pc+UqfrOT8SciAYZAIIcVK7t4NrVOaFdGChCZ0yypZJLjS5FhyNoYu0aENdezv6WxsP6xiucxr11AgLxewGVAkAhDoSYlNhZu2cNfqOxaa7kQdKE0oiwfpFj2JyHuv0aaO/G2xRSQFsaOM47ukSYHSCjIf8xNHqhifGFPDNkuAoqeQhsOuMmIGgCQcP4OaIBr/V2iLwPMRRuoIggwmn7HPa5iLrGGVKB+uqpgoGnPri5QgemF+oYdF8ZmDbWCcxB//osNH6I8nmu/P2hJf4XXxhe33pW+5hcFNuqFaMcwJ0Qj0FcEf0FLsw0y7AzoFpF7TmwEq7glIh+LEgAACAASURBVF1XLR0MPRjU5kAJDs7FwUKCExUEOVxbjNfMZrxeI54b9jQPJwAM2SscrDl5QOo+zxn0RPJBew0mnh7mUBdczT7JT43+1V//1fT09KzjsfWHs/UuNMNrrMT1bnxpxf8lkiP0O8FRNBjqBOQRtJLtBmoI1FI7fzKsh5ufU5AFdA19ihtktCHkOmaV3dLYPEdyZ7pe5XxuVBHNy4Q5Ao6q9MDQPvkwdv5ksgM3F7dCIHUKZownAiWCC1FUQS9pa5eitObQzq3cWHJYrlMILMuZ9KJtCDEvFA5BdG+tIuYE8Phbvo9CicDd0FaHwQg5ZzMXC8F1NcR38Jm4PugqQ6AXwexnJeQMmRbC4sMNLOQ+MlHmM7KgWPp2PmKhgVg4r4/Fg3EPk07osyHWhCBh7C9oApwTzKY2XmykUGFgUhX6lviO24X+8X1nFGqejTodO52xqS6YfAcTDrQKr2e11vNJNzdLrW9GZctSRfVWq2WqYoaeY3ChtNpi6DK5kDidaC4rZdUbze++0zZ7Me2z2rzSpcXC+rNO1rAQ9N6payNTf4hLYF/IS0Kj0V1ctJpvdK6ftaxy3dwUdlPldHrZHbX78Ivu3n7lyIf1Fiv0QS8HXAq59zQtpfZowI7Q6lJ9/9NnPTy81yIZ9Pb1nda4bW4XRh6g7d3nR337atTz5Y0+nDKbr6AbYzP/8S+/6Kt7qWKNRpNOfa7j4Un54k6fPv5iejVZSq/vEr1LsavHqrzWro31x0doumd9/LCzu+V/9zeVDYNwMPy4rzVL1oqKSh9+eRLn1q6+6NU21f2bV6qfH9S+7PTnP73o/uutHp6e9f5hcNbYalvoZlmZltwjYu+gsXU2xiAf7rtv3pjCxIaUZWgmWk9k0fHVxyFMnGF3sHF1ndarXGW1MLrhKX2D4QvuczR/UJLQlZw10Hwmgw1LLhNFSatFKhdGoKQ/vX/S8cC+zmsyqZgpK2ZqDmdvYFBkXg61p+ybbaXPH4mOOfs978a5qYFs3BQWzmrVUWMdaSK8mraKKB8aEGiSuNWZxR1E5L/+7Wt1zagPv3zS+4fOmhgoTBx2qzdbnZ92+oS2EJ0Mz+AFuhnPXLCwPkG/nSbdpZ0W0DRxnzXCAv271zqPXcykRMzMIq03K3XNgyM60DHGRRCmF7NY794ubG6BK3F/OSnPYs2t8Un06ZfPqtGCxzx/kRYVMTqlkRYKPiQAIBFDtzfjIEoqdaedEYlzXPl6kbWXxMTdrLV7qZWVk41ohpb9FMYCztSR11RLjtup00ubqYtLNcfG65P8u3VKAT1o16H3I/SaiXdoIJh6g456mVDMJzN9R4bpfaanh2COBb0QmhDrjGaJ4RwxTOy2l7hSjtMh5XJLEdn5Osc5k5BQtH5TdlovE/3xIdGxnrw+EGpg7sCkneEhBlqgOV1XKyZehWxR7OcZHGaZHQyDGol9NMgTaERXdoLkAF4EFCcK8UHsnxRCNmugEUrm2kyYi0HhCqgHumijK9FMBQH1nullRomgetFA2jAOCu/5Yh1tFhOfkbtBbSfQ60EbomGaRj3sVbTX1ntCHQdJuWi9LGzQtLpjwIOBBpecgai0unsjDQdrFsl+peBxUD10NYreDAdn6O21vv/zo7771VfIhDyyLzHWIWO1bzWHQluUdtWkkCOi4J74JbNhyOvD2TvRbvesLrvVPGmdX9dg3T8cTfta3n3j4ppm6Hh60f1mq7rpNBqlmStmOESMw7DXYrWwJhV9MmyP4BgqRcVS55ZCs9cyD86+sIRgCuTLtb7/8aO281KLYlI7ForOB+XpzPeP1xs6mrbSWYHQTtENsRmw/2YMnIjaqM86XHJrsaHVtxdMqmotyM8knqg7e6rua5SZJKbnXaRGvbZLdKswYIJkB7NDKLo4jNOQXs7Ee5x9Di2MtjEUu+j9x2fvJ4t1ZWfKaFbZfp9hzs8fiV0ZbKwEbezjpxct11sPvhjcJjR5U6ERSmsW6JSse7R4xHx07bM1Vd77Ipo4KJa4VONSE/Ig6ZWMHlzjDcJzQ1wP0WcU/ui1GCZgAjN3g8cABoMe1ij0Xho4hlcMakDMbm43Ou4f/dzjO8CQ5IWCNiI7elTDrtCFZ57tBro/bAiYFuPY2hGdASr72WKFZjIMZkLiWqRDB1sqUToLDrTQJRlOsKYdbG+n+mBKQkWGgz/nXDXrbfzFs8iQ3GdKR/wbw6Ao6NgyDNIaJdHZDIY8ir3PQpdvKYbZXxU5yxY9rbWKoIwl2u5e0/lkWjaNOmqUFMYC+zda3ASULQ3h6jC+0J+RnUjTz2yFeo76LMO4sPB9xEWXoSj6ahiVY1QGBptz9gKKaf+NnjxW9K0B9SfSq4Fa3k3O7H0m3SZjsE7r2anjfaHv73gGc2tBaSCh9YNMG/xrOje8Iap+8rmNFpsMWvS7R2I/qE17tPN0RMk1OD7SmMHkAn0CmJiEBSYRf2ZLwb6Djk+NybNcNyFznP0JPTJsEMZtbnY59wN65+hy6xPR2i81Tjj10kQFymYATkxMDbRcU3iDJIsahO/ivk8dOqervv2LRSgpCmzUPEdmHYShhYt5rjdGZ+gRr+BMbDYRjEZX2a4DAYwCdHiNEmGXsrEmPBQL7RTT8EGbZW1e9Yk4yY+AVIBrzqgkvgX9JgOJkwewfL/j/OiXr46zgTYbImOiHrYGCDf3OQ6MGjNuOI9hhnIfrmestX3oM6ldAkPR6OZITEtgVRo1TEuVs0bnJHesWvCBjdwU8n7ciPJcXinOOPxmHliB6kP3TpSQCWvXIYbEIL4BUa9wPn5zt51YiFgsU3jTydsOnmmEKZXBcfULZTXQW8NxbRclIxnBdthNZCB62BF1uSATLbhjdVDNZhRLpV0FF4u5LdPh8yIkHXDd7Gq/bteFKQQFIrQgtAquFOOZmhpN01Wv6AgL+LrhffDeGlxHcbzD4AGLXaBgZzZe7ctNlwuZQkzsueBMjVkkmImESQObYLD2pymlEPT14LO1te2FoU9w42mIuclfXGpNYeWAunpHoZ8AEfVEgCxMdsWrY6td0U3t5RoHyqxdpdgUHf4brIS5Tu0YIgQYfCQUTdCCzmiZAq3NWs1zrTjDuppjkc8bIOnFvNRqtVA8nvTX7zL99s0r/Zf3tVqsmXt0LlBEYCe2AqdtutHukr9dogM8K9+sdXMzN13r1d1SBXRRGg9ojtPBk8uqmivK5o6vwEr65v6NosWt+scPms8z/e5f3evph+91nHK9nM6qmARHkx4fKYwvWm5W+tz2+tu7lU5jqWcepka6q1rNX3+nJOOKUPR1qg9HPb9/r3L7Rvk81evbQqdPH7WrmaoPmuPIOR/11GX65WGnxmnhk8am0dQ/abNa680rWu1MP398bwvvu1z6dnXSu5tXehlTHaK19odaz88nPTx80u220Aot5izSH378rDIvla3vtHt6FBQP4f46HPTtZu7NprkkejxI//SnP+rN61v1x5MWSybzk757M9fNza062qUo188fX/T48cVas2mCap3rzTevlA84zH7S+w8H5fdLnYdMP/z4rE8fD+zz1jUuV4WpGTjAgjih2yy3C0XHj1qVsdISkxYywk5GGnqaQXgl1iawwWPm0Gs9z3TzauuoFWvNCZSmaHhsFWdQUKENza2nw71uVsVKYsw24A9GSjGliSe9fG60b2cqSp4WnPeYfhJE/KJzLdVkm6RQ8RhSECZd2SXNyAqZfbNBZQq6V2kQdueNBz44GpKTefPqTo/v3+vlea98tdTUnbWvT3r39b1+/fUb/ef/8pN2+1qPH456IIstw3GsU0VO2bHTaWicV4WjX90HdgFxLxxoUKoA8G8LablmiouLY5hepmq0Xc9NY8mg+SnX198VZhAcD0QWpFptY18PAp5Bt5eLQp8e0XIHYysyJKGQ7T/jinswlRAkimcwhmpYxqpPRA4QXzAqr5iED9rvgqM102eE9TSj5IA1u89SdWO9KhQiHI6Juzji4cW9pXGsd7qUGxX5nX7+6ScbfJ0c5g1qkSg+YsBCjd9rd57pqcbACIQi5Nxm8VwTiBNT8VmkN+tMW3C6dqcct0Imw7FULFYqZme17dGINS6PnDsxw4a0wLnIdOVTe9YC90xc7NDHadS2kl7qiz43M11S8jnR54w6R8Qe9IrHI3gsKgZT5NB+9UOi5nxSipnAjP1o0JzIEoqOq2N4MqCb6TWvZophpVBsnxO1toJHJ4lhwKg+SlUSjA6CCkrIPoMVuhHFyo3rMJ5VEqkD8nClNduFm6bkdLEhlfNDc5qyySjrzrIANINQX5l08N7I4Mw1z2e6LTvdLmK9/moVrlEUWZeMw2tRrpRUoAOYztC4JkqzQK9r4MKRoXm52G0aOQONMkOpvj8oK0vNKyiNg3pcqaZgxIFZGXmb0J+TaFC22KpG/wnThyZ5qDVmK5vFcE7NMzQyHPe1kupOFW6yBSwV7JtGzXKkDmHYt6wqG8dgbMV1ppFgvbOuZhNSlkdrF0dQtqG2npfCGpr25YxZTaH3n5F94G69UJZDaXxQc2F8gct3q75+0DzBfClzIwhyM0MXBgMIhk7XKDZKkykjy7h98jCUjMJkqHVxLTGYdovLatuEKI26y11Mz2fsT7iDFqHgy2Nd6qONwhiW4GzJ8V3lDE6lZZWZ+PX5yJqI3WSweV5svjbp7ua1ng64Uz9pXlbOeTweDlrwiyKibJaOpmDN4WA9cYYgf3GS0cEO3WinqVHggPB+6yGcD925tceB9Uig2gzeZug1pVNzCIjIgElN4eK8JusSVCVZuTDkWp37VM3+2cOwvNz42eTeUC9l1Wt13WevMdyQGa5gpocxFKZR3YhLNXaswXQxUKyJmILmiilK7pzMsYNVdVI/W0m4uUKXJiruAkqPoSD1FydQrKHDPBHiQO+Gj4E6EhCc1anHGFhT612Ic6GBm1GUS9Ui00REHPceGjPUYIp3HkIYAgAK+1rr5aRmIjsQ7XsRGlSaB2d9AkZQQ1Esh0YnGEOmms/OvvcpDApiYuxJwvAfSv5gSjLsIOiuvGfXYxl7PTcyt/8Ehnxco/xS25+BKBwYYVlKAwlgsFJ02ZvFxoDYzhbIEWyOCCtt0AtOxNB2Z9AHcTFB1gATpTdCmM4yxSlZzBAaAz26Ja7O9y0gcPEZwxxYeon2TeJBGmefG3HqeFNyaSJgJLQ+r1hL7OmnPlLnYVpm2i0MFirNoQjeGq6QGbSgf6U2h7LsyAckJombeTSBjsgAqALFDAE0pp4DYMGnw/iI2tADJkAcGqgvTqdoaSl+yFKsyJoPelY+s+EzU4cwM2OwMvq9Achc54IeiJjB6mY13HOGpAGSgokVqNvXhI2rL0mIssAQM5gpQXenfjXCc43443Ci3qZZYNAXGlKrAB2xF2jTPHtGeWFcuinB0yTjeNSENIHXCCEmzsW0qQ8gnHNsA0Xa19l08wA+RQwc/DvDAMiaU/cQUgIbJGGQNOp8CtmtNKto4N0Rci1pRK4IM9cVNo2H89aHBjouyKzRSl8/ar5UBfvuq+1qshMfHO+m8Q238/iVdRnuEChjmM7/178PG8cXBNJkTj4oqCQ6vpwMsCB2v5JYbQdOM4TbFllpFtNXlScjTN3J6HHA8rk3SoCd+HaJYDrW4bD3U82EBbyRCUHJIYHg92rzDoXPfPzgYWKr6TDRYkMmUPfsqYQXJIHT5J3gUmSBqz1RbfThCTwNq+lZbJjXuA82rUujrFga3WvbU0De2OQwxuF1yNKhoXAeBxcb+Bd3QqZvTBFCc8lUwZRs/psNdqBuhRw2NsqYQHgjnCHYFb0jH4mClffv/Eo2XTelwXEM63oruP3abLxMO4IpEMH157rW7XKmm+VcE6NqXAMntm6MLFhcGDqkpjODFv7dm0hvbnI9XOZ2sGXd3L+7tUU3IeoLNu5LrdX61hb10DOguEAJK9dfqVyBon2Qpkc7c1YL8g4jHY4n6w52Hz/oPJyU5SubwyTDXm/u5trViS7pSk/PP2hbMWVfKiJQnA2w29kEabdvtXr7nRGqRXbW7qddyOnLU9O+uD6P/VwfHw/OKSSCYRkv9fOP/6i71UL3N1ipz/T+86NKI9OTyrjQN8tMsyqzffnpdNT7T3s97KXb+1tF45M25Vw/fT55yjnLF+p4ZnzPIsfM/PrtjSdBUGf+6fcY5dT6+u1WU/eid2/XSrKVliUxMQFx2e13OrSj3U5L8k6Lws6U+Xqtqhh1en7SYb/TYss0cKWnp0ZPL1DOKO6hg4fhSBThxivnaJZzppcXbdfyMzKvUrXtTqfj4Pwt6ESYCWSOKhpUVNLteu7peYPBB/Q3DqynR6kblZRp0DShnz2BbLHOE2VY0yMcQ2uF/gmqV1Zovx/V1Ecb3/As2QlthrbWCkMfXvF09GT1cISKCHIXtKcUKaDE85u1mwjQpoAiHBWNmRbbO9OBfv7poxtgdIY0Vt/81VcOfP/TX55NGfr02OrQxGoZdIAKEEvCUYXWLmKPY3INTW90biYDPTQy6AU5gtZrjG2IFiKPbFIVDx6SMPFbZmzUF7tXFhX7T+6YDZ6j3R5Nw0nrm7Xp9ehmbmj+a4rM0Q0jlvkcuFCmyCrDlZEYHYw9MII58+dy0fb2zs39/pmhWdCNLtegK5H2zUUdVKQks0YcsxiMkEDk65r1kfpa1vXJcRDHNnf+XBH16melji0T/Uqqd3ap5rCiMHo6jjrBgDCbBF1kpwG3tg5NU2oHujJKtRhftE4oFGkUIuv+aMIoDNjnoMy0B6KU6Ihiu9NGNBRnnOegCF2c1Vgs5jqAZPU4cI+mQC3yXMe60aW80dA2zv8kW+2EIozMthFXyNlVs4MeLFYBzdQIN6h5ZJ0R/8Otel5C8c00nFvlI8ZKwaiJoO3Z+aR8CC6s7EmYQNAE2FQEitYYpAMYkzgDDxs7hofoUyjibF4B1TjWqgAJiNw4odncNeZz6eYuUlNDU0rcqEFQhp78bt3qzX2mze3KU2CcaY1uZjMbL4FAgZiyXil80SEGxg70y8LGL/8fT+/5Y0eWXXuu8O6azGQySZbtlncPeHoQ5v//NoN5wDgMMGpJrVZ3dRkWme668BGD3zq3qgCJ1azMayJOnLP3Xq60o3kc4kncpCPZKMze8VAE2n530b5gTe+VFcQ1sY7RRd2qWg8az09GKxn8Ok+ZRrQNNLishDF0dhxG09yqSnFUTf29i+hsenLXXkKG2DKZybBEhJhi1Daon1s/278YJoEGckaUDXFHFNuzzxaGOp9eBp36Re8fGEbA+AmFU4hnoGnFlCQxg4UxPnteVdy6iAYZxOEdF+U8znVog24SyjjDMnSdFLGc+dzfNGFgBPu1sDafugGzLOIKAvsRtCW4qBu1XqUeGHm5qIQ2OHSOmUBOQhPKyGMkIsG6TPIaZxvB/fzSqcrXQHdHC4i7LaykOGRFX3p48xvFS6dTF+iloMoajh5Es19S8YIKji0mUmj+MbLpVBSZOtc1ixErnpUVWQkNADXDPKqut0Z2xoFhL0Uh8grYmKfAkJpGdZegV6SApl4AqQNZYX8MGY836qaQZ+ls8IXBdazh9GSZiBF/h81DrM3FI0/4+zKzI+KDnNsdn+eYRnBCw5VuvDdSH3kgb2OSxFEpXJtkPrshJp6E+g0aKv4MvG+p3iyCmSYOQ7cdaE+IjqDm4ppBN6YRdbwBdegQdP+sIowASQt4PXdqKq59MDGJhpPyDE0weC7804Dq1phYqQ6URgZBE4Z1PNoMWNDFxlo4J9Or+yq6wrxQwd45cJ8LNx4U8fV61hjBpiAqBtMt2gFsYHE1HxxlQqQH+wkGSz0GRtQaDM75nGLNhbgPExXdBAVtmxH4jmc20JftYwKdm+aj+MV4Cv05dSVnTK2e68NAkO6GfdbMD/wHZsUGQoKbD39n12+xvxDnAeK1qqduZY2aJUcTSc8UDHuoXRk2GeOCDszPOkeQCp79mvo3MaWT4aAbL9fIRj8CLfVKCQ1uzMhkAoqXurkGgUNrvTof1rEj9ka5/p5d5UPjFlQZsKeIiQHsQroVDKmMfFr+dvUssa7y+ktsEjxf/u+R6dO46toGk/3B0Zbh+9JvOIuenwOA8tmH2Q3RDOxHmPGg/b/qPv0WDOZhc9Ecrqbz8zmMXnKO2lDzqtUMWjh/HkN1GFR52h/ANgbeDE7MLDGFkjMnUtbsNVMHtGjpg3YSCYzdjfnZvAy0aqcLXgEsGvec4QFXJ5ifQu11ggQfA4NA/v5vvnxYfwbGZzLRI7ClELka6fySZ2IzAv7O4Gd4QS6aqavBnvZXAx1gXZw/4a2787aixheBGAzMbTabrbojkRyRmu1W9QZXTgw4yCuCBsq9QAO52OYeN7XT+aQsi01psmsruSksqGuYr7UU/L11DTQbbCKDtZggLxT17DBBC0opB5WJYofJELk+gf8OGsUhE4Be6HyRp7jOnnG4Uh9yrChUEPxe6Tl2cHV+Dps9tDgmq2x0GMyAVoaNggVtIP46WfHkgAbQUSlEIBAOSjMaHtywcK9TIqgEFD3X4FKKc+4VC45plh9ePhN0EBj22NajGdCgKmOIQCOJhipVvdt4MkaeG4G9UAZxsWMIeTp2Rsz+4WHUw12l74+xbu9rlWTAPXxjRGnpj9o2mG2sSqqNTYmgJSsp7Ux4+/Xf6O72vdrDJxu18Jmwfwdqx101Oj7r8fmTKXV0eH/95Z3S5VlRtdNlqa6owtEPHCOzlxdMHhDlT7rZ3+rl6bOq2wcl84vNEY4/HRSj29uUSsqtzmOsloPrAvUZZtigHZsHG8b5qPubTGuz13e//y/dN7PyulJa3WlLQz0ffL0Icf/+8aKhT3T/xTs9ffpkDeZ52WltH039TTe3dhtFi3npJxsV0TjQtPzuX39Ski/B0fT1Wf/833+r+4d36i9PXgdEe+A8CZXo8wHu1MEuoZexUrJpZEr1woZ30fZu50Pr4w8vDoiHVsT6LqtMu02jbqRpu4SGtu+1qTNHlNSFtK0oqI4eChhgV6Zn9HhuEBZtbqRvvnzvzScYEQSjEXSc6GPYJYtNo2hqdbyQBRcYBqY0JKsbmU21BFOMJNbx+ax1THSCMkFD0UsjA4uF3xm03W1UxIt+/vFJz4fB+WdoYIeVRjNRkYxKy0bRiqlKcAwEDSPyAyQZbS86ze7cmqdPnuJmV3kq+HSY3DShj/v0GOmw4viYq5zO6qHP2r2RfERiQkCgKMYjm8Lg7I4uj4a2ylMbkpQlhx9yyNTh7nymqmTaHmvpFt3frcHUA4F5HOl0xliDeIEwZS13e202wZqcxpkm5/QCFWxVs6uMjDEvXvrQCODEOzI5XwcVFchUoIa33eQG7+2Hd0rnWYdLb3OLOSpN8x5aDDGgMXMAVM7npJjtBvbLSOcL5QYKQnLQQgankYSJDDrYIehNC43txYyLC7qZuHBcxMnGY+HelhRsUabb7Ky9TUVnF9/kyVusQGA79GAKXhir10EkyBz3EOSQRjePyUELjcMxrm2iM1wGnUfpoWFLm/U0xVeJQTBvG4mDgDGy0JiEopdnzc0XqJf39lpTPCtiOEgOIQWGI75mI7fwDk7ohNg7MSChWHXEDEOygChQVOBXxwB0gaXC4YlNK0OHa2g33xFDIZpMBi9OzUSDnsQ2W2JwecbRsQ2mMdAfYfZsarbzVU0669ubWW8+QGdM1ZQMaRgIcsDnqmp0ZblqHDWhqF8zgM8TdLYQISO1duGF2RBiNzhzoT1R+PFxYSUEMxicgZEikLVJELo1XUmjTTlrOD9bGsH/oYHPip0bMvJnGQ5ghvH2/s7FzYZOEt3k5awyDs8nKAfaRmikOetjc2eEH2osZzSmRCC4yYJLM8U3A1CKMWQaDBa4PmSErjqce+INbVAU5aWR0iIFmUyvDsNn32OeJfJEh7lwQcZQgKEXrpY4x3YMPDDAAT1coVtvjFjBrODstqo7wnV0a71/itaZ7wOCSLOTJaaArdHGumhcjdn30uisHDrYCGuCaJZgXpEzNJyJieC+hCFxXu31+XW0WRN7FM0XTtUUlwwfUtgNxEH8Gh8DshPZlI7anf2XfEsoGzD2KNCH9mJ2AjUYwzr2MDsZo/OmaUNbjObUOk9aQnR3qbrzOVA+k8bmROjjR6Q4UWoDJnS3MIwmaK4cucG02NmWisOzQb1kUxDMdxz32muKOft4jlcdB4bWIbLNhoM4kTIcu4avc175KYgj9RP/hvkUhj+hJppYc242gheGpUZzqDfZ5xmYO6okwRE1sEhABcuaZib2AJkBOwY0DH6IceAaJBUoYgAReP3QC4Q8Qz5vMYOkhcxuo0ZCqwmyS52JGys61EZtVChHX7ZyX1gbARm0kzGAxNB6QMt7mArJfoHJNrSClcZ7CAaJYzBFs4miqYGxKvTXQ69uDA1PWtZmlNh9Ew3bhXUfaUxKM2dyC9S5vovyq+sotWA/EfEWWa/PsA7mX1XwXaksuadONVc7dd6bQZM61jmNl012oGYDFvF8II2iuZ9Dw0xMhPNDevUZFP3YMSFce1N/rz4ppniyl2BqyPDHZi9hAEcdjfmStZF0/aCDNnwJxFUkZ6aKWlZGExUMlWicbeHC4sQ0ie4N/5CrW6sRTGpmvsfVO8TvR3sIWuqIPQbV7OBMjhgG2PHSJjNGB5GVeMwb8t4D9TVEcgQKp31UAzXWyF+QH4ZcS4xxDGkHN1mmNCw0Z72yFvBR4U+aTZ7V0ES72TUC6Jwga/MZGPpzXo07MU20uQ9uzNdYqhCxCI0WsIjGN0Qmmg69jkp4bswgvUaK8O8eMjL/DNnGBpr4PSJFAAUM5v6SrflLlkkwdbKOL2RxeNhsZiT90f/49u3643nUqR2NAPq7GtL4xWw1uB0FFDG8hHNb4FW7IQuh9r/oIC20xDCHzZFi4tpg+u2v9rNNFJl9ywAAIABJREFUXrrDhpoDOobGCtjY3GbCoZnEAEHnIaKDYgeqB3EMNKHm7qLJIiDU0R5slvZkcgNKE8k0lu8APEz+EZsQOjE2r9wRH7Odz+YJKki4kaYN2Mlq8kPJQ0ehwvTAkzIRIOyRg3UohtkNQ4PcB86xIWIvMv7/NdKDZWyf78gaNVBDc6XDLulGMzTigR5sgnDQ9wc6MdMcUM5r52+nWzeLUB2CsQMTh1BUgGRCb2IyBAKAKAbNCbEElW2mKZrJwNwUufbU9eukm23uydWn10WvL5Pgn/3z17O+fLvRqwqVzapyu9c9YekgEs7dguJLADCFAgfoqqh+J/jg99/8hR0A0dNWtzd6+dPvbKPN5IrCqEkG/fR4cKHSPX7SX77fCM7qmLzRBfOJeqPtfufsyun0quHUKt3f6eHuTqfTo8o1BM0TjUEzcgD5iRHxM70rLKbv41oXoiIoGJKT1suqt19/0NPjj0aUmpsbvXz+pGgYtdmRXVYr7T9pl1xUJqVOUab/+Kk1Te/uttHxfHSDPUWVg7fb55OirNJmXxiVpjB+7U96uL3xWv/Tn/6oqt7qeFr105+/1z//j7/Wl28iPX/6UUt9r8t5MZp0OvUuUC6ng/pD66IIXQmTaMyBWKff/re/1W5T6I+/+1F//PHR01fHuCytvnj7hQObz91ndRcKGvQOaAxLlTk6rFLn40kdjCNMU8hIHFc11TaEj+eLHt7deuhDsYkjIRq44FJ8pZPEpZYW85ejN1uYA6cz2hP0LZ0eaKLTSseWhpE8s0zPn0/qWzQmmCzhkIrNOGgwAdippstkhJjGiWFI17ZKKvYOGgaGQOiNmVqyWaLbC5RySscDURV9b3ogGrKhwxkZ7j5MCnK3pKdjoZcxtT6viVrrBl9BXkYMKGJ1FBcgAOXWuVxF1KkpcuteyyXSdkcOIQUFGYuL7japm13yDkFgD08HffGw9eQehLaqKh1Og/rLo+q6cnO0vb1XlA02zbKOBreZAUfIVtvbO++TRKfMPeYy3CCYGIN228qoIqwA9rOnl7OGJdPt271RoE61Hl9HfX46a0PQNAOMtlPXp8EyvcbtsPS0H+ozxkJ5imZnsRaO6wWNrZ/JcKUIRdIUXWlJsbqkstETdvEfz6tazMeyTMUyCjXqTQJbgWId8x4a5iDvphDnrIXCejyDqEPPw+kXlBO379S25aBPPLcMiAigp3hlT27nUjvMLMpV59eTh4Ej2ZJIPaCmsecx1Js6lTBLPLiT0G6w947FxrrMzBN1ENdFnTYuhOsI7Q/Nf0C1MKVAc4I2vUJkFCpmT5ZxJvcw8mppz3pl4bPdgyRUFGm2QsG8gqKRc2vStipUVxzCxF6EnDmuYYX2kM9aJ6QoaVMW+urmou3tzjEa+z3avsgDOeiT5NQx/EnzW6NiRNxwyCsNOXCg1zYBGXrtdriqUmBPloyw79s4o9ho7l+ss6NRI+uWhopw8c2mduNKq7xMUPs5Q2gsB22ryogfVDdarctQeu/dF6NR27rYa7gclUxHF9iX9uiJ/raBxcAiILLkEhKleBBpeKKTXblNY3QeGa6GFJZEPcHswTAk0mt7Vn+JjGQaOeRMdaI1mYcAn4G9wt5EU0oEDc6DNFLWBSJ9oDi0TunqKIiwNG7szM3BScA4KZ/tgfNmY8dWLCZvq0XdiecMlAMKnFPnVdTo6QsNQ++YDlCac39SHG80jzyzF4FBMpgi740YN05mROaYo11g/rzBcKuQiDxI8FJgPVBvYfSCn0Pk5x3UMbmiyLy282RnDL5GZVntSClkd3bupDFx0wQ7ZdTp9aIia0KmrFkiGCQdPfyiMR36XHnFGguD5+FCe7laL0kUD86pdkGNkbEMyqLA7uoXZBlhrRDtRMEfIUsAcQRlnHpr8Y9zbG2XtVP2jwDA4JmJtCloZno3BDTORh+z3MwdO45Cf+3IuAxmikRgNBWoHfc/ONdTsoKcYtoGmgx1G0yMZwHHbPa0FLkDHhozmrLOrwWSvSsY5AaGG88CxmymI9IUYDJkH4lQZDPMWvleC27JOAaDeBNTM6mCbpk3fr6QPFEjBrf71fsnA1VYCtRygBK/yEVoDKBt49caww6hZrLRFywXMtDJyoUqD12dWJlAxacWHRJo/ZHfD/0h69pDE9eYq2oQrAGtKvq43I1GmTAMABnESZnKdba5FHmNPQOc5WQkql8LFVfXa4aNmOaR1doxBMigckND7ZUujDnZv+k7oPbCigveDzb2gf1BI0UzQzOJ8RVnLeg30gtKCaZjyCKoWMnoBJF0IgFgFI1esDCzKOuqz3MTzpqqSkVkCxtKtIWutdk80oaeoTM70iLQum0myRCL4YVtRKEuwxx3WqWdTl3bMDD0xCQwEzyONDJ6bYEshwgRe9YgwhY0lBgi/q6fNsj9YMhxlvF57ctCW5NqBcmj8eb3fScyxeyPDEFBFw208QxczTDtt3mNcFpGnV+hVQdTK9apYxsDq1bLNd6E84+16OsEiNRjOpQrHjsPsEyLjdDugoKCdELjh/VLg8/L03wG5NdDlxWKMlE54Uvix8Olzlb2XK4dz40U/cu3b1aC1V+gS3SLTiB8Vw2fxaOeGLFh082Cf5oYGyif1wto+io37ZpGSEAlhxPTHAqtMJi+5rNIutlsQ3bLuqoE9eqOUtZYT8J0Dl2F9SVl7egAaCIWsg8Yz2SqN1sdXw82jaFRMAfapgZQJnqloJMR9tKx9re3jn6ANvb4+NnFHkY6U0/hQ45SWFBwi/MaJ7NVLe6C1jYyQQlU1JDRiAtjoWa30QWKFU3kMPhzcZBarMxUAndYwpAHDlY+y9UtyQdfyI6hWKCIAZ3kdYMFRHBX8qbHDWIwwXvgfIRmh0kNWz40KVDNax4YLmuOz8RR6zohMdJpIwWE6pMe9ltlTa2OjXU86G6zqix3KkO8ljbYMS6tDodJj4+t4qjQP32Y9Hd//UZdvle1ZdIRa1tOenj3wZsV1ux8jrZ/8brIykZn7d1c7253zsOiibzEk9KnJ9t8c+2yAgevyEHTw7nV4/c/ubD4zV9+oZLg+XZRkt86D85ry/QTNhXQ2VJ//u732u/QFV487XuTkyl41mkhpmNVfbNRs3mwWcvTp48Wfr+/3aoYWq3cew5firaSJ/CibCVk+I0uE5O2SAtC4jSEv37301nJmul2v3eh//gKzXvUtk5Mg4nmWNhvxDnGIKvi7d6mPcSDPP70X7p/d6s1vdHrx8+qStC6R2tHD33uQvThnkljr0GNDodVl1Ov55dO5QbEt9Q260xN3nx40G/+4R8UnV71b7/7L71cpDNVP5mqOB4Oo46ni+KpU7G/1Xw56N0dqNyg23c7dY9HHdERFpmOj89u8DAywvIdcys0dmlT25l3On/WAFKw1mpwawwZOWqfDy40cCI9gxaRq7gp9XJ6UZPEqqpaA0YneWW94udPzw6AJux5PT6HQznH+IeNqbKeuYPOBktgDJTEknvCQWd2wKx5jLQtOYQIqg7sAJr3wwBtL1Bmo7l1lIrpGVB5Mf4ZF/38MuoQbVRgkBFNQg725JyqXlG+0QBdfSCiJ3HUAbQtJpxMTm9A5TdXK29MPpJMm1uMERpPwOs80fn1ohsmMCmmYFBgoaCi+zkr2e1U5JWScVK+hU6aSMPF6GoDWhuVjtOo61w1Ie3nTvhmMPmnQHv/5b0OLwejqaCVLZOLZOt9A1Al3d7o+bXTywkd54vqcqO42On5idzSs5qbENFALiPROafXo/r22S60pgpxjfqzkc1lxPGRfW/UXV2oXSkUQT4XFRk5vblOPIpEyMyTKuI/PKjHORj7dXx0GCaQP5gr5t5hQNGHAHkKDXhzUI4mGBFtsJJn+OADG/07xhJoUMeT6ZuYei2Hg8PfiV7pmJ46+w6wv/CgENYMmkl0HwVMEJcQNP+TYlgwaaJtOevxEqujUYHWP0emdzOkbOdVNdRaij/TlLheIEawCKBbB40KhzQNGro+Uy6huKUM0RY1DFA4Ikx1jLRjuDCffZ0pvrprZhuUQtN9y1Xf7KHF5fryXeIzDw1Ys4lV55VO7UVFzaCidpajs2QHmi1QFtY+7QpB7xeVMGYyolykOxxZddDhREwMNMLYeXAexmBLHxXW2O1vSjd+rEdYJf10NoWMiJfXU22K1rsbho+gTYXPNHIhp2rrgh5qXI/rLwWGjtZ2gspzpkJRZM8yUYcmYKYAT7TQ9HTPLjzXmaI0nGPtFHLnCErJ1oOy9MYN+RM2A5sP2uezzq+fGOJ7r4UmyBmAGYQ9E2AQz6lqKJ/W/NDEoZmmvgkyD5vOQQkUWbJHoznVtlLXrh4AtMSLTFK93eEzasdF6Krc2yIpNbBup17nPqC2b3aJ64PO74PBFgQ+UDYG/6vvE0YoxHDwjL8cj3o9Dbp7U7kAc/EN1dzGLb3SKNNpMHnYw2AcIol9WSaYHiDDnP2VLodHZ4tO0Dz5bxPu6Hxf8iypeRad2tlxGshhaMiS8jYgPMPBRets52nMSKAq0yBTjOLsyvcMmXLsYeQci+zDCxcimCNyn8a5V5QQWN9ZM7VGe/XWtCK67jVGyGIqUz9hdq0z6D+vO9ggiM9MFirye87SuCKaKtE6ZWY9pQAEsL8YluDknJdG3hlSGZ3CCReNquNWQHEmbTJckWkwtqZLUnN0XafTKdBmqW3KzeroITuBov8mX9zUb46aQikusI6Gu3p4rGRaD8qXSVVOQ5KalcJ1zmOiK+7czG4jMoipC7muranIRNVkWWIdM8BIQa7lPOvM92S/yRMlOPn3GP4FaIaQdqKhONdgMAy+brMK5+KO6os3Nr7BXdnI7jJZY905VmhyZNS5U8hDzhufh5jkACTQ3f4qNYMKjVEa7w3KVZIoQLLAYgM+Gj6M3ah5yQjO5lFdXLuxceMwTjZkQ/9mzwwGNCOaWXIrQTntfa2U+BIcij18Zgnmpj/m1Cuc0QnmkiBf/PdrdiJuvu7GyGo0OuJWi9dxIwjVxAYu4fc8IbZ5XqB1Ou2BoQV1+69pEVdzT6ihNk0LcV8JjBqbtybhZWBNEpsUPD0dz2L5hlMTqNcD+sZaMj7KdcXwyAY2GIuFc2lKrmkMplCDDgYUzs7VvhYgrSH+K0U/GsEWAe3EjTWkPDDQjJz6wJS+UoIbsJvy4FsA+9LXCKDEQ5UwtOK1eR/2I8NInF+gmYfXkPTA9S5AzDGFWrAg8HpMQChhiyJbMaU3MEaDwRz3joEOiHSkd2Wkf7qT/nCc9ec+09IPiv7uvlwJx34mHwxjiTOuWORfXc1oTSwPTqq/RHZcyeZX/WNo1X91Yk0IhOZgywNf1jZKoV1mA9sUlWliRht9CATDHBpOfoxmEcE5ol0K/dPhoA79AzkqTLFxvLJFeGi5CM7m+WWaSS4gOpdqtzfSSLFZYptMfpCn863qCn1GYpQCfZpjMsljUaabbQj8PrySlxScAqEoABsDP1PI0XlzSEJNClyIYIzDpCgIfUNelycN2BcbQQx8ZZpKNjumBVzfYFYUtKTOmWKBQ9HD+ONq4gMt1I6Ra2YXTydkMQWhAGPSeqUJk8kHCgFX3XlYV5SYou7DHQYwlY625GbSNuirt0F305SRaaHlhoN/0tOniz4dZxtg/P3Xlf7xt3vz5+9uVu3v34fQZKhSeekg5Hjo1OGOgitXVitpbvRiR9/URklQhuL6Rjp+1KVv9f7LD6YUH47PqjDGmFs9f/pZZVnr4f29TSEOp86ICeLrpGrUNIU2+xvtykiX52dPWl/aSS/no3WIm+mkV8yVksLRHlVRK85rvTy/6NIdTBnYVBvl3Z+1ffcXOp9CM4OpEI0idNUyK/XUgmwMyoqt7rAoXi/64fGiTyeMVxCox1pytFKFRch5OtqsgeLRU7b2oD8/zmrqjWkkmyLSV9++0+Hc6fT0WSv0MZv5HJ3FpWynNO81HBY9naUeahmb2lhp/6bxzw3nF1Xb4PD5229+68Djp5dnPb70+vl51r4GsUNPsej1+egiuN416tuLqavYl+dVoWjs9P2fn6xNinTWdlv7M3YnUIxJ2c2dyk2u1+NJmyxROjkZUEtcKG9u1Z2f1B4O2u5uQ8OL8RXhweSnaa8oOhlV0lJoIZuKpgTRNtCUOpUUnCsTZ6akUGdSm2F4Ug2CcMGYAYp3yDY8tLH6tlOVXZSZK/jGhzWaEzRrOOE9d4TSg6hA0QyGLGkTK2FIMM76/MSUdevDtEqgXSX6PK4qvYsSerzoMhCCPqtAt51irIKVNQjTots9z/3oCTN67d2eCR6FJXRD9qJVdV1otwuROX76k0LPP78orpugOz5+9rCj5Xnu0XGe9eYGKjdUJgZLs253mba79/rhj783vaSsGt3eb9R1o16eXuxyuq1LR3Bw4A7ni/Cum6ZSM8gKLArcqKGEQUMmT0257+c8x/rp+aLz4WhkmPeM0tEUMAYdvS1twzVnj9ygdaX4vwz63KGBmHS7QXO56IXKelm0j3lm4PuC0HG9CJ8/O+cQLSHxGGvXenLcLbgEM/wKGvosx+gDGuOghMkvE2yoQzlNITR8dJEbvcyZzs+fFC+53apPTIopvoMdqgsrDvIxAuFEMwWFNFY8HDUCcyeJqrTU7WbR51cotTA8VuunaAAZOtqozDmJg7VWsCPSlep2dE6iC+c4t0Md9DOamMFrNAqNCfly12xAUEakECAxUf+iCDSejErC7FmXuH5iZFMMus8v+nC3MUq9rkc1m0r1NlNVQJPeqB8vdjFPqr2dMC+4MOaVmTR1NavFfCPOVaC9ni9al1qbLQHnaIpDRAENEEVn0XDegRaBMLd6e39jB9huqrSJVw3To2lTry9Hnc6R44M2mJpMmNHJyBlo0JzfCyPNXb46pxZdKJN4HP4YFKO1vNncKCbTAGrjGul47pyRyTOURpWZJ0/tq/U4Tb0zI6gdWyP6eQ5qtTH9m0HoH36K9e4uUrFebDxGLnOY3JNFuygpgpvkvKJ3Z5Bc6tyHHOI0wn32AlXEQ2hcfSlg0XvbiGjMHLUBNk0Rx4AwzojIutHz47OfM9elNBqTdGxBChrtyUQWOiKGL2iaoEQy5AoW+lDa+HsibBi+NESQDejbZ+02BMtDxwUZHTz8AjCleeuhZSOvwJnYUhDkNVcH1WR11IatCV1EZkqgRJMzyjMt9HWhGBzGHJ9MtaeXYMrk3GxQfgaEjTVzwxArS0J8Be89TkdTNbsLPg6gjGfrp7vLyUM+TAhBImlqpqXTxLNFwzanBhtopMhylJ+hRAlD6gGkhSI6xDkhYVjVuXnBk6jc8ETgDJ/r0K26XMiNJNors/MobsmOWk8wliJoPSB9ZhqY8UZVhf4LdHBQXe1Mf8ZlnAb98AI1t1Raxd7XydJlXTDqpQng2sAMcB2ao/WbjNSgeT9NXB+osdAy2dF7HVaYOezx2LotWvI7N6kwt7iW5AczROmbtz5P8e/ABI7iHMQ5iXFzv6I7ZCY2SHRASHut2eizEidu5Ccwmvh2M01K32qGlWKjFpA+Gn3OQJDqYK4zX3C8DW7qmNSwxtaxU13EdmXFNdfwCkZuyAAmBoIhroX6OmSET46MuTBkg4GEW/M8qkFeg5xhDagaez8SAvZhD3fxB+FMgglhjwyQW5o5tOzXRo4G0syRwbICGHuwqlYGCjG1OTRVnJpDHqfzD522cDW5oeZ3FFEYZpju6qzfAMoEJ9FgdIevAHp/mk/OIrd9jrS4Oo5SZzMIxK0VZ28b/YT+xEvOWsiAwDER4nvyUNs51Zri4ODrMQP7n2NIYPxA/bUvnL+LhWycU+zDmIjCDDHtlWuH18o1rhDgy5k5DOZCVMqaMNCAMcFcNlBF0xrGJuvENJxAr74aJ8E8xPFZeWH3Vw88obsSZ8DCuMrjuE7EoOBCS9YmgJy1lYzvuAQ0pdCazTwLrFKiZhxXAtqK50O66m/uM/0Eo+58pbt+cbNboRYyEUNr8doS1upETn/R8E/oQH/NfHSLCoIYROZG2H6luPJdikBztPMTAdLQtAI1kyk/JWVu9x+cgziMqUWgcBEUTeEO1I62BEEzhSfFAi50pQ1qWLzwfXFo5cud2ja8H6hlUTuEHCoIkxYm+lAnsKZl00GMjSYNSp01mWTJZblGYNtr9Aabu6W1XHy+F4URzTANjfn5qSnBNI38JNNOGg8ebFNgWXygZWThOMYkOHOhsfREBrEtvHMo4GTqYZXrYipYvNsFCgoB1D7/O5ADDTnIAYdJeKj4h+mCQz1N04lcCHndMxlj44hT7TbZVd+IRiSz1fs9tEua/GVQCQ20LNx4Ho6LTlQKw6R/+ftb7fepqn2tKqXQvVFaFKbYrflOcb1RjuMgReR09mdJi1T9kulC0FyWWctW33yl/ulf9fzDZ929ezAKxnW9SSZd2lY/P18cF3HTNCoapmTQlp+UYRxR8DljvXlzp4d9rsvLo15envx7hwFbhdVo21q+8UbtJYHIvbuoGyaHr9dZpqyqVKnV3f2Nnl6ejOgYtZ2OdgCsy1sdzoNiqDN1o9tsVDtc9PNx0c+X1rQTKEkMAEANmiIEvZY83CkaXXhvL/r//uPoSedv/+m/KYsu2lSzLkco2b3m/qgMowZkBCB60Eg3qc7PF/38POq0Vqq2G6OATVXp43/+Ucl40cOXO5W4rZaV/u7bD3p9/ElPp0HffZqdp+rGvUrUntARH1WXiRtRRPBNQ7zGjeLhrMtra1SiatDipdbKwNpjM2EyV3CwJtDXOr8vTRT5iDl6RCgX1sjwrFw3VQoXNH1HXiQ8HymmME7vw4MKs5Sw+tuBLMpSEXlxDvjutNkUysqt9TktqBTMaXQcC9qewUwEdJoFxltF7IgRsurqfNaxk54viXJ1zhVzccnknoG4885iHaC+q3JOJM8NMRjQqdhIzXGYmMTRIISwY1ZltQ7aJZHKqtIelL4gPmBWw5ChAmUlEHi1kca2gnZNVi1MgtTatbqsdDwdjIxQJu1ucx1fzqbco6WqK6bxO0VJbz0CaCfrbUk3On5CM0sGaKqHtwzaYv3Xnz5pe7vVMIKkhMHr+XBWCVtijHU89R68sZYPrLMkttsmDQ+7G2XDx8+dXh7P3neCcxdIPjS4VB2GO0svdk9ookzQgwt0pONYKOmhio5ay8KU1NM4622eaEvYN4WMz9/F6wh3aKcL2GiCaSq6ms77ITohjBtgXUNrp/AyxS1uQn6WS3GK6twZvV1cuUgLepjABiAb0x51vPdCrAFNcHDwM2JmWs0sPHI5phvQoQQHxdTFBEgoqFRpG5tgbmC6kQd8TJhjn0OOZ8DBMsVQAlt6hwWriGINmJ5x9kSzcxAZgDVloRJkDCpivXfRiNlUtNl7qEHDsClG3e4rbapC+6rVu7tMZbU1usZhXeSLbna5df4U3lC1cZMM5U9h5gwDH5DD5uYhGHP0TyHMm2HdnozGwS7CFFcOumZtkpe3kLWJBir1flXavAXUfFKZYWDUauxTHU69TVHSAlRIut0merjda5xXnSxJWoz2TT3Tc/Ro0iZlEg5Fe1XdoK+jIIQR0PqZpPGrMAfCSROUBqoyETwavN+gU3NWICgMNEm7xaf69+9edXO70Zf3mebupMOFgixRPXWOdKDQgwmC0QoDVu490/L2jLkNDqo3mnscpDnXGml6DENc3rmDGk0cwhsX0bD2pv4SCr2OwQCUxtzoK4X46TjoMkXa7UBzR69rtI8MzGi6uv6gONuZDgdi2I3BMArqaHuZ9HpZdbcjNBzN5mTtMT4K7NHPR5rCQL+Fgjx0va+bm3Dnr8Eo7BSzL09nI5QUTJbUkIlrg7/F1xRqcgSdEyp/R01HdmbIS6RkO3foqpHzoGdkwAPjC7UKDt3UMQyk+Qyz6bQMLHDRBpGhcB0xN7SR0GAKpY1PlkR9e3b9QhPtLEAGOilunMHoBp4h+xw1DVIk9MTB/IXXY/AOtTggPvgyQC/k7wtAhZDlEapL65ExSgl7VGznYoYHQcuOfGFF+wjoYb0e2sxQvxKrgTeAa5SMvRozr8U5vKxGDHpgRg14A8Q0xNSFtaIZZDXozWxUg64vLRWjo0YjDZslDo7I7Knn82AKrLNfwb1zlm1sqj1nHCZIeVSo2gQ9POsfl+EUOUAKWyT18KltT26kMXCEUmx9NlEmC2yczHnX4XDFKZ/HIb+aEpENHWRmaOGisXYOaFoEiRNPgM+SsTPSSAYwVRTf7UzTfc29tAY3Iz4Icxr05alGGmFnsce+x8HwBtYflTeoNveYaBckKyH3HO8U0DA3NVedHzw55Gmt9wFoxYGGSr6i8wgtWQnsHyigYfMObCs3Ovw+789aMOrGvr+YIjtzAFk/yZSRzEVMZWieTBNRhOsgtE7L3ThbGIZAJ766jtrXhWs92qDObqcMlOg5eFn+nxE9PitgO/1K2MMNlv2SROHBBU1uagM5u8Yil7Fmn5r+Gv931c8HrSWaaJpGPn4wzXTmNDRBXPY5s/C46ELe5C+6xAWkEZUozSGFgK9fIIvaf8b9HIMPZAG2EL4OY0BMYw/WbGLAMwVN2Lmd6MJzrzufJwYHgtlhyDxx8afob95u1zsOsVX6eF7003mwE13wTr0Sga8RFL9wfu1GZPoRP0eREjSSNJJmqmaFozIoqpgI2XnpyhOHf4srIw+vTRnq2k0ZrlLQRdg0eVhBJvlyvjCgB+MQ3M7ovnlYGSJfcyfRS4IQ0Jlu6q2dQVPExv3o4pQHG9dEmsAcmp03JQqKsFHAAeJBIKfMC4OHgvfwxA/KaOJDkIlzejUP4r85v4jphNHEUEi5lZ5x9UxBuX0AOKyUAoWF54DuK6prA56gI6VB9kJ1ribve82jMVobklMiePR2sIIKSxEVmm1ejVBPJkC2TbbgnPsLJ7zytedeFHWmal10t4v1/osbayvW9qi1UX/tAAAgAElEQVScQIk62HCfWhrsRbVm/fPfbc2pzraN7vdQBXH6wjmytDNmXN5qLHZ2A1zOB52PP9qtL63uw8Sw3Cnf3XvSeP7hD3o+tLp595XqYtFdfFSE7f8Y608/9Hq+tNrtau1vKfhrHQ+83kFlkejNuy885WTaPZ9a69TG4UVkyR+HyA1ElG99HRFmI2bH9n66vNoyn3B5zwHqjekGU/uqde3coBcJ0zzQm62WvlUVT9Yz7rHnb0/64fNJrz2N3t704/bzRzsGv3m4t8V+gV132ejl5yeV6aT/93cnDzd++09/o/Pzq5qSjQOtLsjQi4vS1pQdDGsWNfvSbnftGOvxMKre1PrwZqM3+9oGQP/5u9/r/v1e2/1GlzXS3//1b5WMR/3pu+/0f//bwZTKstmoudmo7Rb155NyptxEYuByWeAsWCgbB03LxcUBRWpjx65zoDNmu0D/wXq9THU+TzpAc6Uwq3KVHhQwUDmbTnVuO1PZIk9f2ZNwT8WCulNSFhqWQlszyzFwYTqItf1FGYf4QsYhzzZmCIvy3a2beSiTmCAc24suI7E30zXCYVFD6HiRq132gj0VL5/VzaNOZ+jZoVCpmtLGFExoQdmJG+FztgvrKTiTcajZhRFkyQ1ToEXZECPO/Lv10usWQ408166G2kaEAO7Oi8oiNV2oykbrvXZ3t2px9qSQmaD4rNpijJMECih7wXZf6vjaKeHaxLPygiYm1bt3tQcvINHQ0CiIKP7QemG9/8U7bLJBUVuV28ouvd9996S7Lz+EkF8beKw6n0DzVrtPQj8HhXx4/8ZaG6aHFALPT5MOx1Fth9aawx/zgxCojgMj994WBkZEgmEJ2rUO3Vl3VrZOOtKkjTIl86ZE/xecNRmaoZknogDUCXOZJEc7SrO3Or/X2kFfcxyAaelD00Yz5n3E5mAMvgJ9poX+WVQ2FAKVZirLoHiNB+soaQ7tPFk0pvg7T22ZVSyDizZMg3KiD8jNtVYH1232ANgiuFiupsaa8jP1LpJxNM4w+6J4x+iLwxJDNzsQhkaZYSMNOo0mBVNDMZ+MjnIAsWijxuyR4XzQFLFOEufDxQwFoqPudrnu60jvt9BUC1XbnbXEdiVcFtVNrqogT5KBbWD8RGajVC7AQBCNQjZbO52CehBrhKkMSAlIHIgzjSf0N0xYoLfzaTk/x6lQ+ebejQ0yC6jQCe129KweBArWBbr9qTJVj7MyZtgChbsplVkfFsw4PL0eZztn4/yKWZsbDjR83Fv0MxTu01lNFusyUaaOzhqeWCvDQbH3gGBH79w6vgcGMGunHz6BaCz69kOjZYh0nonlgFYHYhpcA8Pg+ponGdFAQLvmzMscR0K5DO2L+AsGbcQZ+YzHKAbnQTINcSrPao0dQx+0quTWnY3sg7DCeDi+EpgeG6Fi1oDsxrlsYpgdUB8QfApTinSMjkA+i7TS0+FkWjvU12w964Ibs+sWAM5Sl2nQpU9Vlo1rKmu5aZBBe6DokQtoYx7WL+sEWjE1Ryj2oE8yFAzISKfLgUFDbZQf2mWabY3owHiyqRDUNhergwcDK9rr9hJMwZzXl5sqSVwRAxvSUhjWcC/7AQMsClI8K4hoCjow6jEYHwx6BzA6gBxMefg98qjzrR3K06i3Accck+t51IwMwXECVTDysFVKuJYJHhcDuk9qzSw4WEKzdZMetG3OMYY7ZvN/UEz+dxaMx8j35mxjWJbE2hB91IJAuguAyasMEx6QObJDKNjjWU0KFbQK64vaLiO/E90p9SdMC6JpGPIEOiRPA+gOrId0Iq6u1ZxtLFMBkeVMgp7I97MyjHKz4zxhm2FwxJ4IXZ7zN7UZXl7UvichiAFd76o13yiaj24MiLTC7ZaUgrw/2OhqXKgjqKmZc+OAOgfd5IXPjfM4FHpMwRjUoncDJeS7BLoiNS+xYnwfsDsDMPa3AGgZDQqhRb+wEXKXuD6kHEC5ZXDgv6MuDwZljsEhWgfNLPfADU9o5kNGYWRXbxoTqN9X85UQK2H/mnAWOFMbgxwjkFdk8Gpw6SLebq3hDLA5JQ2YKYnQ5aG4JiHyxexBGGSVYOsRkUJdH+RpQV5nc1C+HWZP0MzJ5kyvzSzNMjR69yQhe9VUWpoxmsurN0tIoTBk7EYTph5sGddZLbwhmt/r973icxgHgvx56IGxF8+7zx+QWSjXXMswRAFBtE7aER+Tz0O6DkA6rj8mYvwk+bRcS/cJoN2e9aRuqA0uWQ4+hefBLsrBSBSkkfdE/seJF4a7XKfA70USZTOuHEmFFP0vX9Urv4hO87Fjyg8tw9hV+CU/cLZr+pVvHP4+5KUEN9aQ+2Hagt3FEAaHzZZLmSbQLpiaBLonZhPkMbEt7bY7oy3wyz2lYlJPUU7QPBf82uGjG6w2jdG18wXN28UwtfNZnEEZqUBbCUSPrsOLM7OrIBeSpo3XwqaZb4471e3t1ofj4XD0wieHz2HO3uC5gVe0kdktm4R1O4RnOyY75OVxQ8jZc8wGjWAI4WbDMKbNzQk81cDpZgl5NBDktG7SoVozTWGxsCHmIIbQPdhEIjdlTHdGFnQAfz3dQHfJdzIKjstTmlwjEZiSUmbhslQ6xw3qAI6dmyzT/V2mr764U48F+djbUKBKV7tckvXDpnBb5/rNO4J5G3Plv/lyYwMgc+u3b/V8mVTVjYZ8ryLONZwedX78naokc76Y8sZBsdkObcmi9fVV27tbm4yA3L5JXvSnHz4rbTZ6fWyNIufNTm8f7rQrU7V957xQiijokvsmVb68GgXbFjuV+Wia0qUH4S4deo2DI3Sqvu+Ndh2fn5Si3SEvqJ90RN+41Fq6V1Ul2h30d9CO0D9hRAGFj8IiOO9pOum//vzZ6OL+6288MVxOB6/9u3c36o4Xa0inqND58GoU+H/7Pz/5mn/z11+oLneKl6PW9mR0uRtbR0IMY9g8oZGUZWo79rzKdO5D3lQ6Zfribayb273+1//5B909vFE/HrTf3erl9aAK+uR01vNxo59/PqjeV/rw9YM3jgv29V5rwQ0z6l4Ub+9gSehyPFiTEUcYJBCHwxQdUxM2XlxyYxXppONl1OfnXlWSarfNTIvl+SR0GdE9JiQUJaA7y8yUCkpF672YYpzDoa5jdQS2dxyS2F6TTxVpYvLPuh3PqjB4YrgAve7S+0CConI8B+c2xymgc45xSyx1WQr1JBtTVI2YKAWDGMx7mu2qnKk9B2Eb8trOl2BAsKILhY4zzToOsVkMaAltMuEMXJqNSD3P1DjpfcqUGHfXXHnNVJZg5E411PqIGJ9YD3fsW2hue9W7Wxfy3XlSuQOt70LEQgOtbVF7QshPdTNae1oUi7Z1pqXY2ImXeICJwO2bnSniTX2jhweK2o8qi632bz44y/V//5//l5qHb9QeH23OQbE6tGdNA5b7UMRwJ4y1JfpmUyvKRmfdfv+nTid0e+tOCVlmIM5Y+rdn/fxqqzqdJiKEJpXFouN59QGLVmjoyPab3Ux6uNei4WRnCZQj6N8gDN04aJig24cDyeY6PFcc2p5Gz1pGrJ1ma2vYyE3HJeMvmmwEwZmFLvbMhJ34AVAsO5AGCo0Dr9kxf0ENq62p5JRZRvooOCl0MXwiMiOlMcY9NTh04+gZUYR6ch1ywkLRQGFILtzFzzgIlpUXNtVBPwm1dlZFsAxoAjEgSaq9qWYU8lyLyVStJk90JOqGXEgaY4oDnJKzTu82mR42qx5uyXmEYlyFZmc+Ks7ulGSTzT7s/ulGLVIOHdsu3NCSQS0zN3MD92MEfWHtkpOHbhHpAEUxZ+5Oc3RQnkMV5d7PzoQtq2CaAfq5dic7R6crFLHW1w5WzhjXRq/TJNEm59zn2uMIm+voKh1mTJCcLN2jC2wGxmlCVEZo/NhXWGsUngtuzmdKTKpVzstKQ9urG442b6ioFWyuhRnZRgOZpMfB+wJMGc7OQytTatWeXGP6pUwFu+qQUunw/GptM/ly44rspdYFsx//nA9Nu4dCFaUxTItbpRh6eZ0zAOuVz1iFIAWAXj9bU//0Mmt/W+t2AzOCgpOzg0EQkodJ3bRxXMj58tm6QqjZFHV4DJwAXYfWWtyhh4nAYI9BzFnTVKmbT5qTGxdr7L04QU+wRdrJ7x+0VBS3aJUnjWPpoZ6dZck1hvrKGie/FAkQZogDA0RohdRP4D1oE6Hr1nYkt87JOcCpzqewR1T00gm6S9ngiz2VIRJflwa5BwEiEw5kkWEk2kuQNhojDw+DCQnXFfrlklVGrwrosaY5rjYRAyGHpggjxlYXDJeQslgjyHtAl96E+hszvYwm1EHc9rYwwk0nlsRqqvA8s+dTr2HGQ5PEPpGgN8/R1ReO9WCIW6JRc+QCg8PSWss8gdpMViSo+6B9WeilDXpumCZQ1VnnnKjsHzHoKdprDJCgD2PKmK6uF4j7MvpOviHDlTjTZFfkAOCAdeK6Pl9aLSmDzV4FQMO68fMLZRDEDqSK9UPziPfFjN4NWc56ljgryNKk/McDgPuSEpUSa+0iezwwvGG2RV4pw6h23foMhfGyMqyNcFBlQIEPSGhTQbF4X1e2NIA2v4m1JapmwUiJgQDOrJTHhLOA8KGP43MQQxfcOkHtQclHy0GIV4EhA/X1igpaOx3Qs7zZ+DUXYpxAFr3vUUdfzXTYP6GeIxOicaMhtDkNTDfWdaDkWCgGeHB1FKWfxCwHnbwjlvya5gC6aeI7BhEkusjA6LMjqqG/xA0hNFLHmYBcXtFCO5ci3yIfkzWVoSm8xm1cm0IzMkEVrcfMr5RYonBgXfHcBa2mJV8+f7j2pWORnAM/BeM4G+UABvGHI6r4rlBxMfCD6ksZimP41T2YptV57mH4tGBMBSsgKD6Cvpoz1n0QzXBAQGE5GaG9AndGL2FQ0q+xJo2+8nFpwq8sziRR82Zv49Do27tqfeopAIJDknN/CP20Ej64GoEEcgDB/fcMwV+cC08RFrpt30DexNOg2IgaIv9gA/yLuxIZNIvDiBGK22wGtJLMJfi3GCfgNsYNYGI24RoYLgDNYkXUQoZe49W6GV+DiIBZ7JHJC2zsmgo9Bse0/d29zqeD1h5dYWWKLs5/NGTkUGH68enTZx2PRzt0gXrakAROsx2wAueYzwK8bioE0+nuHEyDnBfJHaKJCxa+mMa4Eb6aBPH96eZZPLZXt5uTP/iv8Sd2Z7LF6mRTlrisbZHrKQ/N7NAGEW5KXEBoRlm4wLDYUENrSOdOt3c3uqyx+tcDHaXz0ZiQBv1x0D41SaS373b6i6/eCL+Scx/cWsv55MZhzW9c+JJd9W5bqCwiNbtYX/3VP/rhq6NWaf5WJyaLGMao0PPLk4rprOXyk+Ji61zDzZt752Bx87Cj3uxK3eTSH7/7rOf27ElKva0CNfHx1XlZeb21/ub+rlGzDc6mP3466/nH7/TugTDosydSUAvYtC2wXzDAyfTjS6/n49lr9vh80pv7W0FWK6tU6/kHazqn5s6C9ZyDgHWAmHsgz+1qrMQkLMYNbtS+rt2k/fDziw4vg9TUphduqtq5itUm1uEjAdGJtvs3FswfP/+s33/ChXTR+29/q8vlSaWg0wbECMMSIyDw+CsoMomqnE25tO7CK2zd6+Xzo9420IAq/e7fftb+bW3XLKZZLW6qHSYh0vv3b/Xa9urPrXbbVPvtxhoVptwUCZim3JapJ7fQUE+Xk8ocRS80r11YV1mY3FZlac0dJge0liAZ7bnVdn+ndTnrfAy27WyM9XZvsxT0woSa26nt1FmrY53ycNHDFw9q+16fXmk0ic56dbGMzgUNGk3Uku1DgQS1hEVK3EQ7qXt9NRVqmdC+zHYDI9h4NmWythZyBpW4jDqPiXZ1rPsbqFidznOtdVxsMkBsBxrJHuQEQ5EcpJlYn1l1dqWz+TDG+AJjnxAvUEW9ynjVbVPopglUIK2F3dpgeoBWvbm90duHSP2pV15nOreD1jFoI6vkrO0GF+Gtnl9fTcUf21ZjN9vgBNT0frdqLXY20DD1dpj1+nxRsyUrECZF5hzFb3/7pW7eluqPrf7133+Q6nt1Lx/Vp4Stg678rFRv9fz44kHdMF6M5K9oEQ0PdPr8w6hPL5+1JjTAmept5DB5DIz+/OOrJ/NupImIKO5Ms1qGgw2NWih9DD5AaWBM9OjKgzMvlsQbKHN2gqOBZJ9PrX1diVqgaoLZwYSfeKMRbVxhjTyB9utEptssrLB2BNSvg1byKclgRa4AxkOG8QSCz8R7VYeoP91qSaHngRyuGjhTemJJ2BInzWnuxqCZL2qjjRLy2KbRQzeMo5jsOlcXJ0hrh9Db4yJInZppg6VVvBghJiOZNhQ6XTW1zl1k0IZmfmFKMHIuEocT8rzKbNbT2XQHr7GaPbrOtC8n3W8W/eU3laoqoJjlpnDhl1WJEes3N7k1Z/2IY2kgIIHsRdmtdYCgPBGGXyCvxcZnz7Ke1NhcJQRMY8zJP8TspAV0SUw8QG4bF4FQ9hhYldWN0dt2TlQuT8oyig6oyFCB2WsaU1kbNNRgrBSL1SYwGNKLqckvXeaiPC/RNRNNslc7XtS1LzbP8SNNnUDcii3rZZ1t27UhyPpaOJEfDFJTNNBJN9bKpWuh5wumEzRr5ELHutnGrim6089mmKRQcxfonxsPepCckD+7sqd1aNkownNnS+521dXJFgbo1bWZu1g9KCsY5NKETYr6Z8YJGonHmU52Mv79n5/04YsbfbWNdOwOitMvFM8fNSyNxuHstQkVvkygMkJTw4U3yC9eOwZ0RMgczchgjsQ+Di1wnDJHV80L+cgUhosSYjqWWc+nzvRFzOrqPU7Jifrj0XpSEHIP7RZMx1L7VqDBZ8iGQy8NB889DWOcNs6JxggDB2Qya+18OWOgddC87M2E8QCB10UmAPqJayU0TU59aP/DqA4EOKW4xTiq0uNpVJ1PyvNK3fnogfQW2mmBEReDSoZzfDYylilAWY+Y6cyWJuBfSy12PkmH8xgMrahWmztNl1HbDLMzvicDiVwxQ0oGrc9QrSPtm9x54tSN+ACMa+egesewWJOM9hcTKOIRgskIcUqAGcyIznGtEoogNNIiV3dgkD6qg2uwLnYjhhHjJjKLVJj+R82KXgz5Q6a4YJ9F5n/QktQ6c4ZiwAM1EFCCURsmLTm18GS/oWTsNbDmcV4jJ7XahIzTBCf2o1vHnsEVRmZXB1uYDgu1Wsz+yqQ89vqyp4KjlGKbZbU9CGZmh1xwi5T87Dyy3hI3fiih7VRoPbeanf0Jw6DViZrERkmt998l3yrqj7qH1osLtI/BwbEtmFcOCWAFtT77qXVDGu0XgqZ40mWGDu2sAGvtOz4MZ7A9O+gfQ9QQJmhQ7w18EapIk89eTTVEb8HRm+fBDZSGxppG2DIANSGn3fEd7MFG7gP6iImRm343oFVgxC1Xp+5xcXSHa2tew/tEoMEGnWUww7nGHoT/bUM12o0QDeSmjsEiWlDeH4Yh34HP7ZiL4KxKX4Am3eY+RAMh5xhARgOAFDJbQo/EmcBncB14RUwdFeJ6/xoZYhrprIUYNSICaYLsdxNQZEdz+LuOitAoF0XQanLdHEFDDxPkhaPNjNCkkqPJ0AnNP70KaDWszdRDFdNlLS0gWxWNfa7tlx+CFvov327Wx474gyAyD6ZGTF0wtwkXxj2LbwzXhinSldppY5kwNfDEyB+e654oKwjwTm1Q4/8GdZDpCsYTWJ2Tu4XhA8UhYzcmWbjFeSGHKSyZjOeut0scdCQmOCCLHEBMvZkwoFlZFnhtiREystWm01E9Qd1lE/Q55tkzPcMdiyKB7KFQ3ACxd7iz0ev/Yll7FaragtgUJq/r0MebXxyKBoppZxFlAaHBGpvPx/Ww2yrTbMwhmMBgFAEM5OYSZ1VEusFWPOS1gKSRezYq4oGxqDjkPlrN6KlE4OqDhrp7dqAolBCQjt4Tzwl0p+/9EPPA7ZgW7HOd0JdNk/bk2e1Lfft2o3o66NNh1e7tnYbjk6laNMj7253u72rdN6n2u1zlfuPCUNNB797fu4Cxdqp+q6Ss1R4+e3o7nU/a3X9wBheUEi2p2m5QXawqb97q8uN/aFxyff98UL6r9Y9/+xd6+emjf4ZeBmtwNsQSvSuCdQKyh1cNTOxAWcEf5mc1+69NmYC6Az0K8Tn36PPT0RvKiSK3rLS5e6t0Pbmx646Rorqy49juZuNIACIZYJbfxWfVeas+ftBjhw43tdPfMF10GBIbrSgqtSkj7d/cG23c2Lb7UcmSK981aupS548f9d1lti36/u6DVvKO+u89nZ9wWUsSvb5CO0MvMavZ77XZFtbYYP1OQ4yZTDz12u1LXQ4Ho7vWJdY3eqJZwVb9fNHrEbQkVrZFp7Hq4V7a32ydC3dBN5Hkpm5CcWFqy0LjPczwGMgEI2MtMAiggJbxYhfaiaS8odfYL9reVHo+oW+BcvQanC8XguygMSc6HM+OCvD+OUPJDbq2ecJtclZ/7HSEKzS2zknrq9K5WEKLstmHoFv2hZWBU6zdttDTx1cjabjgBa1HaWohU25c5nAP5YBp24t6tLJ9qiaf9H6/6gzFWHtEz1rGk5vgpzPTXAy4KDAmO9Eqj03pbaDZKtcnWA/joBK7+5UGe9VDU7jZIG6GIVUFy6XO/XxBqSqjRA/3gx5uNh48HQ+Bn0SEw6aS6t1eZZ16bSZRpcPnT6rjQemGuJfFZih5vbdA3g58SaofHl91c7O34cy2ivX4wydFTaNvfvO1D8vv/us7R6fkJShurqopHHFgje006jJStEgb0PrdneOPmMK/fnrW5586QzjUEQVNbMo6L3R4gmLHQW7+qptraIpQIrl+Z/gJ0IvRfGXoebBXHXQ8hkIAR1r2P4ZirPu8RDIVDGpgdLAevW8yzBLXg9yt4KDJVDVnmpsz+AAnAhWcHOcADYoC5bnHnjy1RpvJP80I+y6sBJpIaGpQftK1DY56mGMJii0o++zmlYEGDQwMDpBXU7RM9QmudEFTE8ydeH2fEf3FVvo0vIx2sO839TMrPP3H3MIaGoasJuqsGh0JUqggYgTOLWdYPJtJkE7P+vqt9MWHGw86mwIEqFdB8Vii/cSdEQwwRCSxz1vfVDQ+2DGjWpZcQ3tSXpILGKvEPW/tXNig8UrznRHy0kG0FAu1UVV0b/BMXl/Oevv2zgOKLK+MTrY4j54/hyB2zhIcRNG9xamKisxPzMLeqtjg2IphVattE5gv0KLJ+C0TbP4zI49nChGanob4KNxu0Z1lpk/BdAr76jVvzrrZUSrfGe3M5k9ubk09m3K9rlv/LPrIy3HSdjeqzgp1nO9k6hG7QCMp1ixEI57LUecOitVOl/FiRlXJPe2OXuN12UjzycMtGEKwB2g4qWdpZpA/gDKMOGGijYpL/T///klfvy91SwPZJ2q7VU3SqpuhQcfBbAJE6fKoCRdLhZiO7e5Oj09QGaEn0jz1pg0TocT5bGplQeN70mVh0IwD9ovWns/NEJ9GIWhx24HiHrp+60zWFG0hEUM2LkGXS1FOBnPnIneekTLgBZHpiN4fuh5sjJhGhHXfa2ipe2pHJeHAziCW4QFLj9B6EEScuIlkgdUTxU0wPEwXa6VP1pLtTN8jB7oA4WcV5cHciufJed7IZwoo8KMN9IggEf4FhJybbprpcMBMqQ4RA7h+RoQHdx6c8v3IIEa/TF1J7AnFsLX8jgoJ9Wfwg1g9hOKvGI1Tr7EPx1C9EzR9A494CD+zmWtwR6WXownNp1Fnhl39rI1zWcm2DDmflj2RX5vBxqhMGQ8GQ+jvYfz0GtbMWn0GlzRnuBNzLrToRDXZzA3pxwgYwB450ZSHPc0OqN1gOjIO3c7YxiaJeB+GrrBr2A/NSPCC14ymElZEdjVrxJxPhTprS3jOg2ZfGM6xDjeVJmD4AZGDPVNdO595PcdyoLekDgjficxHBk0MQZEy4OiN8YzRyLi0DMGRXEYauS/sVYPuo0LHaNaB+70Sl4I0KkjlaHZ4L7Iu0RvbNAc5lZ+j4LrK2eBMRtBX05uDW6ozD3nvayNqRNlCclgznfsMGCYBYV2VsTatYYMds4R4Dpph+jd/P5qiRTMZvlf5mndCfsZ5kNe0CQaYV+8TDNsMGv3q+xJYiwzDDQTRmPJZr3X+NZrBniC/RIfYUMdgV9A82tHVv1v5utPsOrLQonYaEAZMwRTIJNUrSuym1hLDINMJpO5rPAaOrqCN0KsxXKM+Qz547WGgFYM245XBswVoaO0pTaMt7floV4CQXuXadnhIUDdOk4j++dvb9bunXsd+8pTBbFUQgZDXYb4+zSRXPGAkQYzKH+5Mr9a3IGKgcmUR3L94pEEbeID5kwfaMbErvGZcwQKlFWpJVtSe4uG6yMPkKQ8aBdCgFtSJwog5MFlGwMBB/whDFLUUhzhTgJrDGLQDAx5rN64NoH8niEtpaAlcp1GjzAFt5QWNnuJuSrQI7ngUtlxYF0cUJmhDcEkN012+oV2grAcl12e46iaDvgdKFJsqF4rG0lRWJp7Qp0ypCrpLN9/+92szzgOS4LAVoGUm56C5NO5MCrl5PMxGMmlkM8+uTMcg89LUHlOHIYZE2mwT7e9qfX7qHfVwk0fa3m11f9uo6l6sTV73t3o9HYLNQhrp/v5Wf/NX73RTldbFFFWhKuEQO+vt17+1WyKxA0zJlnRV9/qspiqV54Few9QPSJzvlKxkM3G/Ck8wMf85tpPS271u97mm17Mb4/bpRTdv7vTx8ycbHrE++DoprnDcaDbZ/kXr8KI5f/BAYLvZOdj2+PzZmz0Hk907Z3Qq5O/UpgR2HWjcpLoprLtjswQprsta9/mid+XJOsJX8rG6Tq+vZ7VppU9PL3ppGVrATU+Mvt599YWOh071+KyewqQnl+yspnmjj89HfT5KHz7caJM3+v6Hj3p/G0PNTKUAACAASURBVJw9HVkBf53pI9dhyVRs0C2CVkH3LNXjrMZgpD3r4Y6GJ2Qs4VHzcux1VKN0umhsoVBMGo691mqnOOr1/q7Q/rbQzZbCHYE99AmpffqohPsSQ1e6/Gp5DV0UujXrlwOKQZA1MxEH12yXV3SPTRNrLm4cMM6zDB2TNZmmUKQwNGhM74OCaye1qXMDOcy9zudgxhA0K3Dnye5iMkixuVG8nrQUIE+Fm+J0PnqvGNZCAxSSObgWs5mgp2E6hu193J1sxtBHlZ77XFUZaZcHU4t2raXuYs0cQ7GXEwhpGGZdZtBIaDa1ku5svUtHJizTQqy9vf8tpvRtb2/cNDZxeP7Q+O7vGuU5k0L2C+iDmb79Zu9C/oRhDwXJcNDd/UYF8RwlxibEPrC3kbd3sb5l96YIlv7o8NJVr4fWLsQMcHb7naoClHLU8dDrtaVZ6fTlFzeOO/r06aSovAtmFJL2oBOEfM+9Th06CKJNYhUMeTAUqRONGHk8HXUZIztaNyD/Ga7V0h/+jBZptQszE+3H114vT6egw1titbhLQ3U6Y66WKCdLcHh2hqkd92CbUKpZMxRohZ7W0o+Cajq7j+D0ED10pgkJPush9ImBFRoewsWZNl9ztxiAHNuz2ilVx55YcQiihS0dq4Br5FoEa3V0Pc7UTcJAyFQk615ilcSAjBdrJAlmpsCsOItsusIhGSwgnPtLsXjVdIJeN+heF+i7kJ4wCMptqMHBbr1kXEtXB2q/VFp5kgv6QzFO41Jmo+72mRp1evum0O4us8v4tsaRFjbOjXPuiqS3Vswh5HPrg79IYSYwbEJDU5qqbw1fAhpeKI1an4UU1PuatlnKs9GGYMvKc0iRiXYfsWNA+Mtqb4QMHW9ZPChpCnVPP2oieqYolBSN0XLONM4mNJk4VGdFoGXO/avPePqv9vRs87osG6n1Ncyd9wwGQpyfNNxBzzT6nALhXi6d0aA5ojGBusZqyXTXbNW3j9ZrYTTWT2hhK7XHV2tFLz0+CRjuQDc9u7FEc7fLQGouYbgMw6EodIGmNSVutjFumpOdpmVvFkRVktVJhi7jDJhJOJszuCTOCzoe+YwMqwprNE+d9IfvB/3mHS7c1D+5Tt3RmbaOiOa6lbfWJRepF7DWZO/GOFWuzy8nm7FAV7x/e6vHn5+CS6oD7hsPDNKrnh/TFwZnUPqinGYPuj0IWDAFDKZYVEFhEA/N9tIHPSTFK2aA0GU5G21UZOQEp2kM0q57qmNqEpMqGMKAmjNkYEDfmyETMjYHHmDOqgnzKxgdgweO+FE4lxo/2gsMlp2He3Sd0GIzXO/5lDjJOq6EWijRzS0mdb1Or0/XQblVJT6PyJ8MYeiBlu387yo2Ws0AnX2GgprirqQOYvhDsZoAIIRoNNxtqSWJKeNZp+SimUPXWJUwTNCgB9QGmjXAQ0o9VW3sIAxyn9WFMwo/Y0aE6/3aejiBhpnRDkgqr4eb+ER1BQWWc3CMA3rL0J4mdhxN38cVnqaIgX83KBhvcZyxVzK8znhWCpuctGswpiEgA8Mdal8Gr7hrG5nz3oWDZkConJVOY8ZmSt4fDYX1/ZiiBZQQVlO+jCGHeaBWhQ1CLxIpmaj2YBtQN6U68x7TaJkHMiCa2QiWEvpPLiZ1OevTrH4nwZsRd3bsVGfjK3Tm1LZv4tbSkyKO9TSMOqwYZLGm6CWCi6rr3qxSNBytJXUTZdgPbmbwYAlNPhF5DLb46+CJ8quZTkC2/PtulHBrNZWVNcFnroIBTzBqCCcT70NfYqMYULcwyPSZwbV0lkb4O9OraWhp9dmnnLt+jbYxmxAhczDZwXMCnWJgjgTUEPMpNIrWmF4ps/zONd0jaNGcoQk7PLJPC4M7KOBmKU69Y1roFVZqfksHggYV3WTwObnW2azrq+yHtWOggN8BzeWa+x5eDYFA0v0haXQx9kQySPPP5zE8HFxjaTQZUHEnMKoKbkGB+cl7U+P/7dfv18+vQYPmxW3Kb+hhf+lkDY/SsodPHJrIKw0zvFQQ/IO0EXEBHMuN5MANksLQkYMS5UyeeTg47NEJIdRHYzUx/UbDMbp5TCnsBvRywR0RG+CwQdJJB8cnI4MY0NhxFNQF/QEXD00LhfSkjmbRTkw0guFb0dCZcspnoigxHTTwk3EIJIuFG0NWEpTZHYX+pQ0oI/uW3ZV8BcN342CFnsL1M+2Xde3yyBfbLn88DPM149GW3Cy6AJ3Tybu9vDqEQX2AP8/v8Z4hWwuHyZAJiTsSDyquaKYQg74ypc4mw85ubmMsrKFsrao3wSaYXKP7WxprQp9rbZpY+TjaIMNU1rnX/Zu3enjf6Juv7rWhsSjQy4TMSVU7bW53Wi5MjCj+Mr1eXnT4/KR37+61BWXsTv7u59eXEJROFtg66zIcFEF/SQq9PB2V1hvt9oie0LcV+uG7H/XFw50+fvze1MWy3tuUIRf6oMrQ/HT8UedDr+LuK22aWl/+1b/o6fs/6tN3/4d2ZaxDO+qxLRzuvK9xDUObx6YdnMM2zUbLNOiIKH1OdNuUuos/66v3W7XRjeM2cjIa204/D5menw7q19yII0OFTdIr39bK63ul558U795pPB2URGc/1B8/HtTc3uj2bmtk5vsfX0KuKU2mQ5+Y6kHhZLoktf1s/cnb94WOfak//3TS0q36YpfpzX2mHx+lzU1uoyGWys+HwTpGTI4aC/pZjJWaYtYXb2kaF2XElUBRQOMSU8SgpcVIamOHVooB22Bby0QDgE6hU1ND7WSAMuvSzjp1vR0zv3ybmmbSzqDinfozaGmqhGKJbDls5aPB2WocqBTPE4jbAZMGMgLR4QT3MSbj5EjS4LJxjUsIcIbKSGPjsHeMlWbwIgp6DliKGhAaqIqpBzDx3Op8nG1G9DSjtyy0jSZPJfO51QW2jmqN/VHHGUF/oC6CiFF0vVqXBOoXXIOJnQD1Yupr+3Z0XIr0roiNBM4zk96zM0z3DQgj+1lkOhLo+hdf37qJOl5WtYdXPewzbW9SbaCRorggV8wRWGTG9trdRPr6qzdGcNB+UlxABd5sSpV1rF2d6+62Uj8V+s8/PNuVc7evfPAztCMImusOXbk7fVbR7OwOi/sjLsrY7UP1AX3bb3d6fUYzfvIwzrbja7hmRL38+YmiZNK7h0bKa/3+T4NOxPAsR6M57FHO+5ojHedaIxrWMQzgQCUpVBms1eukDY0BtuKYE4Ut3jl0sEzYuwoK4RzrfhyqrwXvAjBKHAqB1VI3LA6rz4ZZ4CMUsljsLxQ9hB/jAt22asfIuVaYHtnNEWdDKIgUHxRN6JA4g5hCk0mHrTzMmhHaXeyweIpbfpYPanN1GnoKCmKTlqBfZOoOWommMoXixesz1Eugp2Fkc92T+TMlMiIxBZZnFIr8Np90/zbzMOJ+V+rNQ62aeAGLR6GpY5pUqch5fxxcXz04Yw1m5V5jy7l3depOm2BEYgMTdEzk7+EdOqspsXq/OAaJwQVURgBb9s4ElJKGDb3zOqshIiTlbN0oYfA3nzTCVFhiZfXeGpnxfLTUhGtYks9KpFwK24DmkvM41oCeCrMSJCeEjWegV6+mcVJUw74BbWG9cX750FygA1MwFdbNso77/qINEVXYy9MkJKVeOuIGUtOAYer8/BkjGoqtzg0jp5yzpSkpJwZqsRkl6f6tHZ+7c3Cwi+JW65Do6TU4TVY1Z99G/UpThQM8zAzYEyC5VMcUb+jaidKYdbok+vGx1Zdv0kDzxbvBw1HWNUVkp6Ju/B0YehAlBrU4JTMzKvX83Fpy8O4uV7690ePHj5q6V2VJ6UEAbCoMNFAHOVGHEPYFs8AgUYmsWca0B4Mw3i/VMB4VTbHWEndmVzSakIUwqMf1cg7W/GikGLzlzV4TQ9S+96APdGzACA1zEgI2Wprx4PzOsztNhdka6KCZh7Dv8v7QLdHu2/E226s9kRcNrZF4JnTriZokVUdsTxTogo5bw/sCev0EstL7/OkPNGSY1DAYB1gIhkVsGT2IiVkBrWm59qNgUM95ByKThb0XKjqDUV6HYaCjUGD79FedXYSJjashe3PAirIcC4wOTbDNtBpFw+uvNV2GqzybFxRRmAAMbkgF+kW6ZUMhmpRgfAZyOw7Bt4LBCGAHbIi2vzbP/D0MV/ZExwNhFsnwDXdiAI3G6wjqK40ztSzFvM9Y0Zgl6kB+Z7ylqSGRnASDH5pY7jcuttxXmEgMEPBkCDl+iynmILFgw/ycqfw24Go92EZ+AvW4Twobmk1Q9vEeQBoW59arQ9fsTd/MfY8DQ4KBbmrWki0hQecSIi167aPepmmNfVNWHePSkVstDThNtVlzACA0oTSTUILxnEDPGSI5XEswYqQBs96S3hJUjyENlOJcEWwBR40BoITcSFA47+ac49TMtgcPw217kKCBx1Xeg+mroQzdloWg5uSG97pGp3CPjZ/5c4R4kV+aeP70YA7WX8DAg6nSFWfjFwGu+DuYL2gS2VugTCPRYb07At4IJEhgcIS1YQ4xI7RZiJZ516uniWm8V53qL7JBfy+eEdg5bjhl7SomQER6WU9rZ+TwrLhfYkhBT3RF+xxDxtq2sS+aeGoN9iO+X7gmvMddPOrtbtXHc6Qz8TVf3m5XKG9YPHsrYrLlWxZCVa1fvDpXBaZAaCAdzWGd39VF9Pq/QY588Bp9DDrCoANEuxbsbN3BMpHOUjeK6A/D/WLDmpQzOSCo3gVf6gkNtv9MF5kQMrlks+Yz0uD1tjslBwwOdebpTMlm6kBb9FJXt7BpsuaS98Mty40szlRcOCY0aAn53M53DNzy3X5v7j5uh1ClaASI1bApj3O4+DOE7f7yD80rlFV41zz0YXWB5oJOBt2kqbVXFNLTcjeQsXLcMR0nEix2AlIRciitzUQ7ygFnwfm1jzdqG6vk4IaGwsc3n3pVk1MEs5Guuqsz/cPff6VTP+j4+UU9RiZZpE2z1aEFJVr04cOtvvhir9/89mul44vGJBguHF8/Kdm81e7mRjNmLCB+9f9P1Hs1S5JlV3rLtQh5RYrKqu5qAD2N4WCMDzSY8YE/nu9DGo1GcgY2aA4b1aWyMvOKEK49wmnfOpE9BSvrQua9IdyPn7P3Xmqr6+Gsp67TfrvRdlV5I8Qop0gHbTYPLjzR/JTHH9SVpdL99/q//tP/5oL2n/7pT6arFPlKr88v3rAdZ8w1tbvVqLH5pMJIaK0eA5slVbl7MKr2y8dXnZ+OetxjxHJwtiDygObQO4sJ7eDbN2+MNuB8lTJ+i3FqLGyv/qHs9PcPIM57/dqmOje9HRWhzfz83OnnX37R4/tvPTE6PX/R4742bQaaJ0jg9u2jOiipU4ebhIvAlvwuGvLD2ZEGEahiCpoEEgqau7G2rG0IG79YR1pkqU5TpB9/7PTl84v+5//pT7ore/3yadZvT68q798rLzGBOenw21mnU6MlybR7uFO5jKrTUe/f4bzIxrPXGUcsc9473d/dqT096fkYnIdBApph1Kqu1LVoRjjw0JPgRntRM1zU48Q74yQs7TdQcGAPxHo9UtxQ5HMITaqKTTBWI1pjQ6A3qE+mto91Ps42BeKAJYsIGtuJot1GcTSuFC4UkImHHiAKTF5RnEGvZUjUQS8h1Hcm9qHRwsGXhtBiXCPbA1qdWas61aGtFOVX7aJOpwsoFZLNk7pia7U2rL58CVrI84BBAIhYagoSB/tIIWsaG+suMBH2+VU1jUtSqoRqWRRabTLttqlWJRl/F7Wvn7W/2+jd+zsdXlszEbY5a37Wut5ps8XIimsGc0F25szRoVKYF0wwC70cezXHyREL6HWyZdA37x/U9ak+vvY6vhydnVYVpfZ7tKrEWmxUrzeajp90mHM7tXJOnI9Xtc1Rq0o2Hrn2s840lRxW44uqONNpTqwfO5wHPZ2DMcvjG9yrZ33+2Ol4Pjq8vizJveKwhe42qUG/5OFcpu5wttb0zKDMZg6XYADDPoV5DvRqikhHT6QBWWBPZb++hPvNvgiuRYwOUCLPLNR0nEdngq05KMniGxpN6crPIQYwRFCgkyNMvpx7o1Zg6znNasafDdbbBCoT01dos5i+LI6nYTIOq+BifS10LcCNxX8Ov83lAM68UM/sGMsaZf4DcV0qp8bFxNn5lyHMm8ITtDzNVlolDMygWGICk2pT9NoXuR7uS715U5meHucUYbih0rd/jZLaqOYIS4JzbVbc6TpgzAKVNneRSmYb65Q9CFMbCq/helCar7S3hASEJbGejMzKtN7b8CiLa43IDJSqKinPJ7U9eYqp7qpSMwwkNMdpZtrd0jY+n3HaZFjJsHdVU5RB8UX7jBneSm3/dKOiX20mo+ikmPiqBSIgujyKqiqgABca/9QmaeRlsg85V5B7iPEK9QK7c7LSp8NB93ViXTeGas3xony31TS0jvWwlsdIWKFMaEZD4Huxeee11R0bU/dBTjPyB9uzdaxZRS1ADmCuNGqU4VgKg4jgdIbBGIBM6MBoy+89CHhpjtYbc+2rdOui/TLjtp0bvcJVnmbYGiE7suPkvdcEUmXG96x10TqfEAQTDR3IH+ZdlxHKIWgROkCinTol+RsPNzBxA+tiYIbxEGR8x20sk91++wFTQvKXkXGQcUnkSWOquOu+ZdG5nZVkO49i0ELyXGTbyjTg/tzbc3OJ9x78YQbIumP/5u2hejOYB3XC7ZUBc7cwPIwVV290ePrkTEUkEGhBp3SnemnVKTciRQNIHWLmyhIiw0KZNAnwEoSSNQaSgXYP6qYRJXTFvDeDgawO5iCmkFI8Y7hEVjIMCRqLyZr9Aqonz2JdOL7Nw1qabyNX1J5EQnH4BA2o/wWDS8iqxhsAUIAYmM7NJEwc7okbdfYwSFAAFPgn0BSYB0sNDMWQWvWqTU4eLcgqa4f6maYaR9ygyVxAq7leMMuGzrngUblRM140taC3QF8U+jDvlmBYmKQ64+WQBldV5B1ooQmgHxhqOQXAj2BgqE1QgCNlC0M7Eg9knbMbK0tAGKjyXa6ax8B6u/aDzs5lh5YLHRLZRhx+D3qno+qQlyX2H8BkEdYDJjwgYwxhuD3OlXQDjGZ30pu4c/3ZTKme51RP3K8b485JB9wPalcLIDGqC0ZpxqeIugMkMg0tcySLvyiIJEY9NIUB6gsNHwxFM/CM4gTKJzUyVNOMBAEy8ywWdE/hOA72bdauzwZqxIC68dCa5un8X9A43ucWVUhjyv0FBfd+EXwfTCmFNUCOsPMxQ/YjbsK8L2AXLqvBTxP2EPXD13xXHrZMEU6/MJZoFtnLb/mMMWw6QBCkSfaZCeZ0wc01NK8g2r5wUM1Zvyx8UGt6I36GJjtFiME9D8Z5MSZZXjwhlsdOvawH+hE7UGMsRV8UnsdljvT35dXmmv/5s/TSL4oedrtlmELxyHTS/qt2Pg2UVU8DAk03ZA/dzF+C7DE4+YRw14A0ovcyh5cP4O8Qsp3s4INYFMdUrNih/902OZrM7XrrA64lXJUvMGBZTgDrRevV1rbGuCcyFbXrK8XIhIAbbWAwuuCLjg6MDvpUGlLTOyYOSqapwV1VIwcWyB3TFpDmQJXwpDzCJIDPCZ0v9SHZdMfb90vdxLJoDH8zdeahvk0JOKyMajKsGwdl0HnRtdnym0at8PezoQcTAOtG0XxwW23G62sDZYmv5KbbDSrNJw1eQD/5l+gJ0Egb/fA6TGfYtEwR5tBCRE+8S626jPW+zvTHP9xpd79VkSX65aePGs+Ndptcb+8qdTZoiPX44d6ayId33yh6+ah0Uzk37+npSdv7B9X1g+b+rIeHjdLVg4u3f/vhr6ZrVatKp0OjZWpV15gJpdqsOUhGbbOLJlDlZKcf/uW/qJ8a/e777120oH14fjooxQbauWWhOY/6xigblLyB6WWWqX15spYwqffKuqND7dHD/PYK+vLqKW5RgXyCUn32FPjNh++d54Ve6IIuMKs0t73+cBfr7373qL9+6vV8gi5y0WZf2yDo0+dGTx8/G6l48/57Jcsnfff9vaeuRC+ADvDgQTN8i7tiHSlbR/rppVIzrfVvf/mzi9s//vutpkupz788eWJ/v98oyS96OWGiMOvtd79j5qqmS/T56aSX3056t430/Telfut3eh2ZaL+oG4iSIYds1MeXQe086K5kQjh4ek3w/DYeVd2tdPhC3hjoKwHBg97cb3Q+By1DUS8aO+IkAqqOmc0wZG4W+oYjGl1LqaF71fs3ayOPm03lBuzHX141Tp2a5mpdyX6/UcpzyMZG9MU6ty5iaAa1PQ1M2ETJWCtqGrlY3aENU+WI8GoyLNlkOaQGjenaNBKaA0w20ONFJfEBqM4mTTOuldAWO29mNFJJgTPfVV+6VMSLkkeKUQyFUT92amcE+NdgnHDtXXwP6EqvFCsXlcRMwGyKGWThSgZlNXJG1WoZdJenqutEDxWzr6siNEtXEJ9Uv39bWRtKc4jhyDonXmLUbrPXBSrrbmPk9P7dvf1CTsezttut3fWOx191t13bAATzH5pzpsHoJzclBmPSr7+Nevvtd/r0y08a5knvH1bapJkGCu2o8P5C5u3n50b1aitMwq8zjf5g7doIwnuh2MfRWhpODLVk5818ydX2v6ltM9+P8v5e8/mLrmOiI/SvIZhUWfO0DEZB2McwwT2OUBkjU6nHuHRmG8UMIdv53Ki0rToUyKvqgr2pUncmrmBQjfEDcStL6u9NQeWZMRR5T81j1UusBoSsB8mYNEFNTtbO36si6Ojke+a2bI+xqUhKO7bOUM1ocHuamIviVW0qO82Eta0UbKaFRVqorDjk50kroiOSVKs3H+wA/vHn39TPiap4MlqAARUct5EIBgrVS2e79GbJVftzI72oXNhTZFE+M3kneHxTz3qoL3rYpHr7DrdgMm23bvhb7sfMAASK6E4T5m4gQjPFMNRb4icoKkNOMO7lHOxEImBIFeWYPjGOSZW4CA4oDE05zz8GQcG8A6dIjNkaX3c8B8aBqCNptblTnTP0acwUMAk4qrTfkGl3NBsICi8b6/t9cMs03wdUqbuoLi+Ks07jmNs1nfzUCTfl5tl1QLZ+6707u9I8YWRFSD3NAoMpDLZoAG86RxVuRJqGWJhe3+5DwDd29T3Dp2Rnuj4UW/aBS4/mPfHaH4nhwW12PgcnVHKlrRPLVGJ7ahZeZRTRkSGcm/2TNdyXdKWu700XxrUdKYQBt/heETT7edKhxwE9UAnBc5Bt5HniAp1YHuh4NHyYnnD9QHNpGmBVsbdk0ZOHMZcBrRy1VGMUl7rL9D81pojzXvnqQS3C5LE1DW44HuwSXuy3us7o+Y6OjVg6tOFozgZ1LRKIiyqilVzLELvBIJa8S1x6+5BR2efWbPJ89OdWx7bx3gw7gnxAnkXohn0HQkehCZrLvlmqyCgs2X9zgQFP3k+gWMduLtGoW34b43eRO9Ae4zFTMvO1zX24lzQX3WVjRNQxOwyKZjTApcaxxZPV+lTwpZp4Ml50CJKGuKJ2rFyDoB/PF9y2T6ryoEcG2afmQ8PIEIXPi9ka+1CWE1iWK57PgfpOzVOtnSdOXAgaX/bvviPyJTNVGwdvGywKqQQDvt4Sh2XhuoKiDariRR2DYh5Au6G21oHCSqNRtvY0cDQdxwN1lFoHw8L0MqttTo5qMMqKcywFOyAGwwyYZkmlMkb3T6QLr5MqGrgu0E+pd0rt3jyYgvj519+swSxw8LRHiNTh2LxMNoaDuREhVGf764Ox4zTjVptYW0++KdTgCabK2JoGbH0nviQe7lNzzurZv0GmbYw3Kymo0TtLT1Zo78ZZ9eWkTQn6mus1zvRlxuMD2RiNMPUsgfcMe0O0liM52AvQYTrLd/JACz5yzECQa8vwBBDHdTLGkjBCRl+roAu8NcoME+hbQEj5+a/USzM0AyrpDEcYjZgicb1tmgmVFObnqJieYeR8CexKG1d6JGnqox1t3RuZ1YWxTzDRguVEnrgJuRgaTSDZN68YvwW5lLb/D/UMzT8NNHuJ2ZSJ6adE6TiChM910zgaUtoUimEQOLIPtiRzKRxcJ0WO76DxykIMDUxKN83IhtibiK2BhcTzxGVnSMCQKnw3/HWdkUlGvM1iidXBpJN1O6sCqEoiNVfoyFdFq/VuQSsIrc4mL2g80NfYiSi4rwabgTCt+PrPV+Oc0DiGP78Bd178TFGMMKYgfmGSwo2wii+hMIAqxs3C0CZQcAY3PfxdaMqsYwROx5FvhOo1Kaug0oWIDb5gsJzOwoQYFKhAeB8mIXmaeDIVFWsdoQ1iUHPTDoZJCdx4vlugFJhvj+YTDj3/vxdsaJL5c9ytmB5h6sMm6UXJhuuwVTsweIJiZNa6mZuwlu9qpmmgRSFids6Nab+BX00TjP0vGg82Hlp5G9cwCbU4l+uFGUiYutjmfQ6iYNNXU2wvIttmFwnmBTjDQbspbejw/q7QP/3pUfVm7ev5r//yZ2+420RaF5Hu7+RYk+2bb2wrXG63piOwYZP3WKwfpMtJqwK9WmM0Zvv41mvk/PrZU7+0ApmbdDl9VrZ7a/pIch2U9qPSDchPpn/71GvsD97wNrutc9b268Kh7yzsY3/UcG51t6l1OB51+PJR6/2j1xHXngehP7+oSnPVKa52nCBf9Nph/79RUpJT2DnDkByzjz9/9kO8vsedc1a5Yhobmyp5l0HvKRyF0bQYHXBIlqp2mX58HY06P/36RV+eJ7sn/v0/vtXnp7O1Iy+nSP3TqzWCH96u9e6xVtOddV7ehbxOzXr95aB6dVaVr9ScmQQFN9YlJZuTPzuavvbw/l5DP6q7RHr68ZPepKP+8IdH/a//0kr1Tt/sJ6OKXxonMKk5QjGEOpR5wJFemYJPulvndiomPBva4/mI5RsZdDzPTEbRc0CLwBsuPFMRVuLZSt2Qa5xfTVG9LBtV9aLdiiDwY0WLtgAAIABJREFUQSmbfBTp8y8v+vLaWpRN6Dm2+xToWNh3A98Mdy+Q8cF6sNYZh8Hw6kJDMcbqJ7Sz2OmPioiMwbof4wziLrDzBp0aKX6gSROMnavALIH1zpQQc4b+qHQZPRDisGy6SHOJvjUwHjKyDGFE8L9xpaFvPehhmq+6tEvwkK5s7Q6Ck6W4Q0c2jwjUq1oDyCMoJM9HQqOdeuoKtWe1W0lto8021u/fQS+DAn7RfhNpD0J9gdWAuy9YwEX1lsaBAh7jJLTCmDBAF8NgKlCaQc+x7t8y0HncuqA9tUxnocZD50u0Wl21KkBA136NUxO+FyfP63BbV/FKvzw/6Q4ZQDYrvZ51gerbdOpeB4dUP3/6pPb0rGKz1sB9H69uKn3YWG5QaJlbtSNFsB3QNF4qB3HTeJDpjsvluQkGE9HSarxWLjw1NkpnCnx0QaWyBTYCRe+sM8yLK66iweDC7oppIvC8GbMT9B8MbLveWiuVO0saTG0qKgGiZ+jyiJ3g3l9AuAjpxgiKKW+mYuysg0y4riBBUaVp6MzqQMPFmqForbm3Vawzrtdzr/N40Zu/+5MnwF9+/EEdawfE0SZptipTQs6fQ5gxIUp04sNCt89oKgBPyNeigeQ8z1Wq17tNr/161u++e9TDw5r+Q1lKk4BhSOlBI4PBanOvrNp48MD35VzJ0T5mldr2YIo++Y8pdEQYJCeorrURa06KHNM6EEdMjYiVuvDcUEwzfCzcZEdXGi5yAqES5ooLhgKyo7JvtIc9J/UTfgKBst5jjLRZa2rPWhW1dgRaI60Zz0rKrbrXF8dwEEyvuQ1OrWNjTXMSF8rrfcgL4+9ME0dTRSB4yDnGMX213+i61BrNKrvo9bQ4AimNzyrIsqWojnI9Pz3rYbtzfi3UXJ7daTqrU+1zPQNBBRnCtdeoEwOcWMP57Igv0/esJUJWQGxJpqwmuiLQrN3wjfzLExUpLmOdz2dtakzoSnW4zq5ZXaViciynxpm7nuKTMELerwU3oDIMea6OxaJIwz6fQQ2sn/TSOCKDIQt5mElSu/AmAskoFAY7IF9Gm6AJT0qWTFPEXgCCRoYtJkCg2KHJY2+cJhrHk4cAUIgZmuTkjKLAbU+6XNHlQn8+uWbDJdneFzQVU+d64aKVUT72bueMMrhG09fT9DOMo4656tQRlcP793Z6RzuMqydnA0NvGFg8zFVVaIS2eatXGLrCwjgODIqDjoyaD5QWpI4mKnV2I71/qet0VF1zNl01thjiAG4EhgMDJFA1tofdutZoRkHjSB8KcjTX/Aw1ZBWlvtcM+JfhFAxiaDp4D8wboduARs+vpkfzfqCMnj3MGMFQG+amcucxRnij0mvibEQcmaOl8SDiEhU23GH433WscdZIbHoozZ7dr00rTHzubZJF58NJfZLdzBEDLZL9A5YMrqjTlJjlQP3XOW4hOG/a4iQLnytfl9pv7/TTv/1F15FMPwr8zjU4iGWIrgheFM4vhE7r5oMBQKoz6GUc9mt2UAaxvMnI1XDvi8voEOpOu2uT4wt1mXqetZYHNifiE6JtPOyb9ZhcbOL0xG643CI/4BnQY6DldpILgvj0ZqBzVQIt1z0Fbxw05R4KwyWmXudZAhgCpDJHOkCwjp2AlkmfkSzKpgA1Q9s09AWyyXnl5i5kS7vBpEEDqPEjWdgkDtgxsPiuYdjIC5C3enNphU0J5fTmpRoQxJvxGTm1RlXZmZ0igbzh1reYIjsFpo2lZuGDgWo6d94OboEZ6T6VGt9ZncHg9GJt9FUpSAlnNWxD72kBUf2qIeVlqd/JIuWeuPl21Dx9FUwawDK0xJz7QYbHGP9rrivnNwglr2k0kj4F92UcfTHtijij8PwpV0tw3wmfgQMnUCiD7jFoG2+qyRsdM9yMEENxw5FvjqPBAIfOFDqpGyZuApOVBMoWEyY48KGRrBFD0GTZIYnJVJBZ8o/Dbpk2uBinWUJEBDQbMiZDIOfFdC1uunnyMYsBR7Ik5BPNk3bbjZJsrafjky+Wece2LoYeF8JKnfPDg4S2IVg7hEtuzjaFTjAI4nWdY2bYmCkRUDg0kkCX+mrFOw3QEdhsmcRxmAdX0hLnWfPUJ2vxbLsLHQIL5pAc7QcBgwvTeUzRYGGhnUTAzQMUjD4Q/vNazp00TTg0pyzOgCBzNCMuj7UuF93vVvrm7cpI3B0h9Z44YzvXazm3+uPvVnr/3b3WD++86LgOoB7lfq98vVderDR0jXbroC8t9/eK840+/r//h6qMYijVqiq0rQne7XVucAklh/xgStvbDyt9+vSq//Jvn11QMyX85tt3StPK4dL9qdPjY6Xm+FnPzyDEpWMncFKkcXRwMOYA6Gaw/a9xs5yl86vS8Ytexkh9tFJe5mpeDvry8axqe2/DhbKWdm/eBGOLPDXdC+pR0T1rWgo7yHYXaDiLC+7d+41+/VLofD5qvUr00y+NvnlY9O6bvV4Ok5vBPtvptz//RfdVqg8f9h5CHM8n3f/uHzxBxXjo9bXXzz/8rA/vMY3KrS1EBzgshB3nGodBMTSe7VZDdzZidz6e9Y/f7E2V/E//2mr3/p2266BHefp0VEuThcMwDrVLrO0K06Lero1QO+7ebEwvm7veWq+iXDu/6oTN+rSo2OQqY+irbUDnr8YvAipVJXp97nzviSqBmkMdzzaJ8Pz10OrzJ4wo0NblatjIl0rbotdM3tzELJ2sw0L92KttQAqJFAmxD8M1tdEMdB8KOKbRFJhzSpj6RV1z1NgR14E+MlBaQbPWuzo8g5wzDE+uoFBXD4TQgx2u0KNa5WTYUkjzXI2T8kq6rh708vLqab+HMGSdDZOOuDeiIcapLgnPGBpIimuKLybFHM6YAYDslmgzMCPCNXpdKOlD3t1395He7lOlZak8uRiR6IdWWZIbRaKgxxsWO31eb1ujjYy1vls7sxN2xG6HphnXUBDJix7uN45UeTq0Rt0YRhUVv0/MRhmKexig106n5qxxrnSe16rWiboJ5GrWCvrtBnSH57zUsbv4en36+BrydWlMMRoaMLGI1TahEDz3rcpq7SK2G4Kw/lpEOp2I8IAsxuT5KiDmlt6OST9T9QR3ykkD1KqRrMfgxgi2Yt0UDdwF6r+CtTiH7cL1wjSJDFrqhWAOBnpjmlWBIym3ksl25BgmtsgdulUKdooZigIKTuzsExyEGxfYDGYwz5kQ75BLmhIzEUyG+gkt0lVv14maDpOJxFTAFE0UK5jQaBcohancYG6sg5CdhVENDfFFHb+HmYsLvhAwjgkHkTTZhaiYSe/20uPdou++3aoqa+/TdbVYM5zieIndPMHpFSjkGzXHp6BNsn4TBCCgmZta2uLYm9aamk6HpjPyboQ3W7uJS8nzJbaIquI6qrx7UBLzEBAxgsPjQdd4pbIIOmJ7EljCAfrD75zNXLlZ0ymJLzZK6Sb0NSttaxkhN6W1gA2AtAOL/+AuiSkKkTkYEiEbmdDVU4TbcAZqJbQocn3JpMMhMw3DTgZexEdEDIRyn93bLZrs3igISC6aeZ75Vb3y+YJTqwdEw6KBc9iGE9B5uR+RqbFxWlt325yh+Jbe78g0dGY0TS+NNfb6E/FP0NFwduY8dVXgQWDX3aIC8p3aZtGqAhVKFF1wyKZuQLIwKrmGRs/T+jjVutzqNPQacZGOMfjAt6FTR4i8h3KcmRTDnNIMu/pgMoRcZUSPigSHEPkhOP82gU5K0ikZ0bhQm86Jm+rQ+DxbyL3sBu890DbnBV06BjnwN1jrg9FYhgloJ6GsY8DK/Sgxh4FcuqxchILqGfWw4/FsBJfC2INwdrRrbF0bUl6cN9lIQ6IqmX+5//uCk3FdB5Mchg5kbNptNHO2sq89jQ566Jz4mlmXngEm9wXmG5TwEJtB9uQVVHTHNcE5E+SocnPEwKQw4wnq6awULw1r4XCvD5KjFYOjzdrggh2gYO4k6S2KItD1aIBBfQu8J/jKEb4CIQ8SSRTUP1A9M+Q44+2GD0Wb4T6eQ70Rauoju9JHG0dgOb8PYyKDFJj8pna+rcl0RXN5gj4c7EFp2Ngj8VyY+8l4ENTUNdFH3ehcSzSQ0H+pVJFcoCuELdJ1Ia3AUlFonphUWccYDOholrifPQgUdHtQLtiTeaHj2Ksf8NJgH8XgMrh28rm5Hh2Uf1MdPQ/24JL9jroWrTIRTCVSoRSfktmfE1fabRLAmMOFyiAN9RvJCVBHOQvYUK3HS7TgGEtH5SIBFgvmaLllTgz2ECQwgucZsRby5khqwaKvLfc7mE9SKGfDojnlz4JZZcjHZl0R3xGQ0KAuY7B4s7kkH829CIw8Pltw8rVczCwI5A18thA5g1TZ9FQ0sVB47aQa9O28AIhgsI+58Yz9Xa0avbE8w/vwsmY1ljB36BSDARY/+tWIB5YMaKp/fupCU2zDJYZl7Pv8/M2gaCHf15WbG26uHmuMJhUvGSdF3MzmqMNYt+6/TC0GkQwDB6uScVe2lwuoL3pTkNdgvBhtVruFRt2mMVgPf0XcvraGLEQ3QIEeyT+muX61jOVFblEft7UQzImAUP2hwgHMG6I/5AvYlpysrozcNB4IeOW32AoHEEttdw4QKVqQvAphxkFRaI0cF5cGjo6avEQ+d05jafODQPOEi86XxmwGeij6ED4XomVgXZy4nNVjYenN6dGuqkzUcJILXGGmexQs7Bc8mM7OZkp4E51C6RhZs7hT0mRiPc7Exghq0EAynUajwDTMWiA+s/WQNL5fryEHCm58NJ+hWeRaYC7gWBBH0ySmCbOxzH17c1qDysT3Z7Ib3FopOuwdSBh8nbtpfPdYWYx9R/QAIuaFRo4MyF7fPMb6YKpd5QIeofXrl896+4fvVe/uvAaG62Ln0yqdtd3vlK3X+vm//u82ttm/+aD9rlaWFA6XHs6dknJjiunYHbTf1tYX/PmvH5XVqfVO6MbS+lFdgz18oz9896Dx/KLn44uUrk3vWS4nRcmdXc3AKjjg0RlBZWKiHTGdYmKVXNUmK2+sLz990scfv2j39q2blbdvK9N2cDS73xeKk1qvh94TtazaaTq9OOIEu2cbF2nRy2un7vRFv/+774yu5PNvWm9y/fbcmz6c7d7pp//7/3Mhdv92paaH6rlWvU3s9ErxfWpnNSe0grO290SHbNT1J5sqUMCABrFJMznOSgoZmq5WGRsR7nblg/W+RTaYdpaTc9h2OvazqvVW/fHZ2lD4OGw6HAjQ7kDuGGDUJRmis8pNoba/WKPHd5j6EFhMfMCE8x6sBxweQRw4pO3MBTUWe+zCtvJMuVustpuTYwHY7IkSQBOVXY+6lqAAcDBwY5S65mC9Dhs1WbxorWjWQXVpcAmzp9gWhQOIH9brfe9ncVYdtG63YPh9jeaSwG/AsFFNv6jvgwYASt4pKVWMreK50wSrwJsolLVcbZS7WbZTc1Gb8oHTboMXA7sIO7RTe0O0j4ehDuOFHhMOpiqN9GENtZRiFEoHzzeZzpWnzXfrRd++re2ce3p90TUqzdxY1Ym265XS+NWDErJIea3VGvOeStVural51v3dTktCHMLaE3uK/36Y1BEzgHlTiv022HPqJn+/Ka0JG+NIh6YX9S/NOmsCrd92W+r8/MXDI/RCIzN5UIY00vH1SY97nAdbr/lTC0qCjjHX62un0+vZE300YGi1oQK2CcjY6CgaTHN6jLzI8xsHjRMFYKZVNDsXFMp3j0s8A9JibR0KvWF2GVXHFBBMNEPeFFNWWCZL17qBtCOcz5+gheOQdtYf03jC4edLKGJs2U/OoO1DzHqYZnRKmU0YgiEOSAYDvNaOtBsQjXl0M0SzwBDeVE+kMZxNdnKc1DPk4GyzeArWAwgr6BZcNM6x2M8WxkKevkOLvIZ4Hbvl+SxctIqlXTnqnrXxWOnd+0K7h52HPNBkCcKmKcW2nmw26N+JMPJ6/ZurX2RqLEYvnGcgmdAta3VnMnt7n6cYcaQYU8xHf64Kuq3Tp5+Ubf8BxaayiAKVtc5gKWQHYgSFiRfh9ZzDjgYAuTOKWZrp8NWk7Qm9fCT97rsPdolMot5GP2inYApxv9EBnoZAQfNBBb1y7FRWhSfXnlVCiZ5axeXKhioV2qNk1kJWZ3/UFK/16Zxpv6uULa9uJIyqqnHjNM65qqpUgX6rP3htUp11QIYUPTzKaKrsCOxNzfpLkl5Ns48xT0JOwtLDPXYVUFcNRvh51vkuXHeiSEBEBwhODByhUffofGkow5DUhkYMHGyUxtAh6NeoAZKUjNdBcVxbawk4wICyx4UYY7wK9CWYNcEA4HvCsCJvFe02Zz7NKYN4hlk0siCFWZmbdcUe7czTmWfOAXQuAqGeo+eFThjFj64nQAsuFOE0TBi+oG2duCbh50IRjdQECRDrN9WIuZ1LF5w5MfXbWOIE0rxe7TzM4SxkOGDzSDLlKFhBXYfYA1IGDOMIsgRGFwxSaM6p6fqGzM/EnxckmWbuzKDCkAxGgciOysAM8w7ix095vdXYHV1P0aQ4+Ibh0MMb9cOLUlBF6r5qGxxXcdeFNcI6r1eWIbD/w+rCfZvdIs5ggYXoIdaW3UapWpeAehGjQlZhRgxTylpHWnVzpgTdmnpNSa3i0vp7UPfxnXrqQuRT0Whnc5DmPGLfJvd1UF6yNqTu1DjXkNrUljR8fg/fpJahAoMp3zPotBfHjGF4hhY4J94nW7kWRAeLV182h0gh1sYFs5b5YgMmslY5GzFC4/qxD7O3MYy+eLhLdNPFYAAsFO4VbCHunXXp10hDh6lh4T2UfXfB1T7K9bDKlS0XZ4OOCc8HDSgNJO6ziw7TRS063h7ZQ2ABUMfb6dMmWyBkNOKGycLns4kRg2yaX3YA9gqLFhTTcJLfeQNV3EzdjDGpncOejZ4wGDix5tzn0eOQIekGjvUWED56Nj6LexxPZ4NrdWhzgvMqoE5IpQixZUYL2YIYRNN4oeflZ0w7ZQgYmkZHb/i1gtbRfY0dTm1mcosM4dmJdGECbVIB64aPMmrJWYs0suEz8AHYn/0eDCvYb/iYdiMP34Xm3qzJmDOTF+KxCo0gGlnOMSQzNIgJoF4K+wjxBaZ46E8DZRmH5XANQHW5jiFCJ+RNXhW9eXy39JfZ+iyKBHrVIHS9dUx/wwSDXpWLYFrrLf/RoZU3CkdAythMQuwERSPiTILDoRqx6YEkUDSgXQSm5gPS7Ya8HrL5wuTk+eWggqw6uL0O6O0CQnCjCn29qWg8uOFw/mkanZrIBJuJWLBMdUZaMI0NoeVQP9lMHZ9Bho0XbHANI2jei8XuVlAxRheiDpNl0k1hEmBAHz40c57kM9mEq21KVaQUsfLfXOJYkFzTMCnn4OOA4AaCIhpa97Aj5NcwZcBtEuEv1tH8E/jKQeTK4cdrs2lw4BuNXGZVWawcOsiFvRqOfO1YCAxS3qwjvbmvrSkFlYVbz0G+jke9f3zUphh1v6l0//5R04X3kI1tdu/eK8nvpfGk6u7BVNN0PGm9AyXDXrzThRBgJuj5orld1DSdcgKAi72D0rdpo13KQR3rv/31Z8n21YmqMtbh0OnlS6MyT/TH7x9d1I/DizP9QJBBNSi+KdRx6rxgYnDFcOCszW5vxBC+fURR0p80jpG+/HZyXEKUd2BpLti4yNhyv31YG/F6/nwyKhhfGmtyMAOxAQjyC4Q3ZCFNsy3xmYRH06+6v6/sEAqyDmpz/PWgskpVrdf69beDtnfvtK0GH3pfnltdJrLAVnZPTvNFP//Y+LpY0Xe5qCzXdgUb50Tv362DiRCb1/Ckw7zXSMg15X9ODAQUMSaghL4T6l2pP52lGXQzDEo82pkSrctJWZGFKJTb0AOU4fh8dEHaT4NKXA+V6PWFGPdKd3s2GjIFF0ejBFogm15pzQht9ZzSLIYg2d5BuUzzs0ABJdYuRtt4UTfNRqZaPrORtdSFzzSXzuqkSFltyKFsbWMOEnB+7a0xYweCnkbWXFpvVEfoVUbNOBNmZKYdHYHy/DQ4rPw0BTE/Gqh0blTh9Ilk5tyoT9Zq0GxFk+3+mQyCWi3dKTjYmXIOFSm3ediA0Qd4LOYPmC3QdHKeZ5nepa3erUrTz3sP5xYl11Tl0giwFi3pm3drIwq7+53WRWLtTUnsxbVx6DXGUc64ihMV68xZuOn1oDzD2bdUVecqrJ1pXIhW27fKcV5mXVMsku2JTq4OBzzT9bml+AqmIUlJg1F5Hz2//OJiDA9rCiUaUabeUC8zdUrm3k0TB9aXp0ZpvlaUh6iX48ui1y+ven7FiRNJANEgi/oR1+CrWjIbpuAcywCMBvaMw2NJ1AWUepCrUd1M7trg9Q5Cs2LA52lFrOZKYyttoLih7WFPZiJO62jUjQaVArHXBcpvUtp0xXQjnmX2eopFEJFlNqpP54sBFuM1zCW8x6eLqnqjvD8ZIUAbSENW4hBpTUgwN4PendFkLbGbJcLkna3FHoq73XDw9+J3oSM5yXCctJDTOOM0DV0W059C6XBUCUqPTjhv9f3blT78fuf1QZwNVDmoflAIPVgZO1UrjM42wZkUuYVya72SaNLaOlJiIgp1Ue6hZzOEqJAqu2pTr9WfnrHJduEgojyKk4r8H5xfG82HkAWHGQPslyTS3d2j6aPJpfdAhgzCPEEHCA0S5+/M+aIwKZao0cyEtLoz0kjGIc3zTOi9w8MxybvafAWUnRifkOMXmn329vYKwobNbhcMN5RbRwqCOsdbzdGoZip1aka9e1wrh6JZbI2gYVBGjMpwzfXxl8+q64tWWaq6qnWBVgeqZHfr0IBgtMUAIua748Ic9UZQwcjMbHJTQVFeuQhlP8I7gWKS2IUBFI/YKJC7sTXFkefx48vV7shG1S2HoYgMhlAeQhOdhIaa4pCVi2Y62UjXo+8ZMAdDUdD3q5k0V63ySj0uzQzOOs5NxmqDh5Q0eCAz5+agGIdRzLKqSk+fXoymrFcU9K0GBsFxEQZfrhPRuzNtZpDl4C+/L02fqdgUhhjKIYOYub74SFDfhIEasRFjG2obNInQz0HjjN4Z1QhGRK9dcJ4HGV7qOtC5Z54p3NbJ98ScpNIVFNTmQp4NOdKKWBpkO5D8sa2az71gfEJDT5bJWkZ0r9SaZbR4GJaXOJEWag+jznPkSKEUc7Oo17pau54cZwzbOMsxzQkMSNYDmvBrjoZ0VkGjhBZsBX2VFhkwgeuNGRZaSByeYTkwYB2Ukv+KPMosr6trM84j6nLq3Yzml+zj6aCCCDikPzP0ePZ6WAxBsw0jBYote1me0JBBEb7qdA6DKRy9u+nq771er5X4HD07txhNKefV2CIHk89izimanjFZaz53Oh1mXcpEG7P/YHvcnDbH2aZeboU4r7kJ6PyhQMNSy2B3sQZprKFkg34DJMCmudhALl9DM0/0dHoxdR4KKhT7jmFpkuie4dZ1UHPu1avSKoJ624tVieyjiwodI+i7nUYb5wWenyVhjtpYNMMOc8wW1E5WCwg7Q2gSEzDeC2Z4rGXO8tCmLEbFLOuynhgDGiAeqLB8FwY+JnS6KbU2HgTUdOlAzWW4hWMx+5j7GSItQGIppJ2Jh8ZcmhhqUKHDQAThy7IwCMVIB7DDkR/BrdT/ZwYjZvi4sPIRYEfyjM1acvZlGkjcZgNtFZr7lEAmNeztwZHRwZs+lGcTV/ELgxb24BxTHmQu4ZkHpeUfei/o6Ej9zIzMEsUTgyTQKK471yBTXAbmJgMQU4CJ/rlpOh3/cUuKgD1Gz4MsgJ7KRqKW0l0UvX/7uFx7mrOrNzwQMnNr/RMBmbSg16SEm23OzZk1iFq/dqhhcmwetANp6ZhD52qdDDfKovbE0zcWEBNlbiBUVqhCZDRC36QpOryePDEEXmcS5S4+yZ2JZtdWw+DBSMbf2vbCUGfDIkCH4btmEx9+HxcywmiB4AtrC1gA0ClwkcIch2IR1HLs2VSDaQ1TDW66byvvQxCsO3o2yrCBhFFdgM1pLnqaTmgCbEagqx5EhOgLR4A4D4dFhU6IZo3JIZlCZC6Fq4wRDuUfxTgL2w5gSRLoP7YU5kEKr8318iTGKszRznIW+TpMOtd9uej3bzPt71eKy0p1DoXlov39vS7nJ33/jw+mKuZLom///oM+YcrBgZWU2t/vFK+2On160Xj4Wf0YaftA8/igd9tSyhtr/bc1sSu9nn79RWn7UQ93Kz3pW52upTbxqDebWUNR64cfPtqFslgVOh4nNccXC97p2TBjfHx4NGJ3mAp1xydfL5zT5oY4llHH8az7zVovbaJVhZtZr2mG1lOpn3udXp7UX9eq17XKqHGjS74V1KJNNKhYlWrnUqcv6Gsarctcr82sjskruvWoNi10OH5UM/dqDrH2O+hTR2W4kzFzLlIByjEtXu8SuxnmdarfXq56U4WN/LePr36GHh8ftNmio5KOR+IK0ALEzln0wIAHP6+1is6a56vuV5nu1xf9eCr12/ig3a5WvVr08vkX9eerTSto7hBMM63EWdd4zRzojYdDMG9hEwSZ/x/++X/Rf/4//+xrycG2WpGvGqsfzjYLwIhG2UabAjc7Bia5rudXGwpMU6Zit1FdUNwctDB5HaBHTdZVjdCmEmSF5KoxT681DgclRayejEojoRR0TL5Z1onONAvQb0rCk6GRcMBKzfFsqtPlmqioaRAiZfWdygIqHA3dKlAraBCvjfpToEoyWXFEUL7RMA3KyUGz1gpd41WtUWqcRqHLX/U6Xu2iSaPoGot02iX3FI/9hIGOoxswBGOCzSAjKRQXsT5kg+7Q+kSxzuRoYUwAAsn0lbiBhYzRTN//7l7f3LOZ53p+Jcrloh1GRESNuGhLVYCoJq3dVUHlXr/Equ9ibTc71VnvdRnfP2ibSe0Z06YiONf2nbYbsitLdc2k02FQvQq0FgoSiihTWkCvrKFmw78qLh4VJURedMqrVbDJY+w3AAAgAElEQVR7FxFFlc3JiMjADbibGXI86tIe9dvLpB/+8qu6c+PszDlloFdq7k7qO2hz0GAXnV5nNV0WTC2su4QiW5hy1UwYPRin8R5JRixyIzRFdRby4po5U4ymjukse2uPFX2mHpQRFCvbqof2RVYw0/UZ5+Gwb1NMjBEDgEExcS/YwttBMugrGUJQLfB9lpECNPwe1C+QiuB8WKiboIUxiit0IRTO2XmLWqbaPGEXsixvEU43h0X2LLS24wUKp1TC5ogJr76orDNtVhd9cxfp+7d7re5Wur8LiOFISD26SvSSFBKLE9K0XW+CVooG0vva2fTq9SpXVazs8HuxeQeUbnSjk9dKUUEbS9Uy6AKtjBfttqWG3iIabXBrZXCZ5+qGgy5k3NVrvXlYqz0ddDjPKtBirziXMLFLVdXBQt5mVUz0UxqZVtXqrcpi1NDEmif0mmjl0DMT8ZBrSWpTOXEMhsoWxX3QtjIA5CzkeS1hY8Cs7VRZm5Pb2OrHH5705q7UenNRc8CVeKM4nXXtiBzItey2+NQoyaFVgkJ2ZvVowGSG/YRjjwJNWgbovGTMEvyOKi7VZQraNbvlwv64TmaDUCASPZWkVJUQiaCYcT7nZrQQg3JZRn05wswh/gmW22An8GDuOFpHRlOFRo7iOk4wxsqVre6VLY2bQAy1QPo5e0MECFEOUOxya/BxFq2ICFIwyaPVC5nVODAyMKs0hkyBILehkUCHN6CRxId4Cro5tKDzWgkmMqCGoIBL7X2WWgODNEo6nBVB4Lvu4uHldC2MZtqNGpQK9PbS2ouYIRLGMrb5v7ETMNB5bZNgNFLgrpwo7hvlJfpE/CJqUw4ZgqCnIv4BfRuo/pHG6tj599BDR2eeea4jnNg8mAJeJlU1edpX9d2k1ZoCFjf8zHIM6Og4xzIUXdEwQftOc0dajP3o2gvJTpRTu0GNaa11DPmfV6WXSO3N1ZSiOEfr7zx0krVv1HSQc5xuTV/ljA1mYmm2touza1CDIoWioXf0W1591QYmzuBE20pNnEa9zn2vVbFSBTur69QP0PNhtITBoh138YQp9kqSxjWBtbJXDPECvZXUCcCHjIisutKpnUxxPs7sWaU2uPwmnc5DACRMo4Sd5jgH1k6v2W7TAQwJSinWAOY41PqgkTgkA/CwVUFBpmaXTtTwnME0pLD8eA2eqzTVTIPNcJXnDQooRpJJpApOrZC8zKa5w1IJbhCcvaHR4ex03uPNKRULXGsdWe9mFQT6762fs0EUTdDf4vBC+xFAoa/Z6tZMMqgBLAq+uABACfsQNHdqfHoVzI+6sxMDLLfLadIYbUBrDkBQOgyaMMmkeTS1l68fnl3GMm5ObXaz6OIbhAYxsG3sCItrMP9t/ebExNl7UnCgxQmJTHH08JgcBTdigDHqNZYAueumxNpL4mKWLANfx+vQg/L+OS7kuesWGlsax6gPMVUZs9QkN/PPsR+AcnXl6xs3ZLHTVLJfBCYNfgEAfwzR7eBKM0pTTmOLT8stPzP69x/ulms36nW+6BX34ykcwH+TPX7VO9p5LVBXTTPyfzMhuukhbzePponJKDxbNitbp4c+0qYJbgrRLNLxGk/lyxAcH8wcwpsHCJsLRnYJRSM3PIizcQ8KglI+C6/nG4y5C7EEQODLFKgfRnU9/zannouDbiHOajU91tg4T1Va4UJ3mdWdzqZhUWAwLbQGFAdIM2WAfGkK0RKFa4ARCBNbmuDS1AW44It6psMEEqBN40Bn8nS7qFCwaFoN3/PQxJfQNDKYx2HxprFhmsD3Y2pAY8aUIcOQyHmYoWmAhmGDI7SiUK2K0mirqZ3wvqdOZVHYQOd33+y03YJwoOsINs373UbVMurtB9zFMN0o9Obt3vSo+3plLQ86IF4X/LCYzzofgxUyBcf9BvoHyCMTOul4boK73eGnYFv9+B/Vdgfl5JMxrVm/0eH5Z2tOaiZWWvTp49HIdz9ddG5etQfZrKT19s4UjNfPzyLUG+phmc1a57Nezxedukk5dLDNTlum391VT0eS44DdoVYuenz3oLTcEmSlnjzKC8jaxZTb6xipylpvolcjEzSPmZ7Q9FiAjy6qc7FfsnbGk1qcJBs0frE2+7VW60p5EdngJqo2+vXji/70D2/12y8HvbxiIpHo2w8bu4Oy9ih2Pv4CnTFTS54i0/lqo+26dJMEyvfNOtJdfdUPp1o/dzsjddH4ZHt2aEwUnfD8aeoIsH+oQDk5zJicN0ZzoDqBTrEegYTQVXYnqGvSpq51OL2oY7IasTkxxR71eLfWQKYVqPup1eVSackGxQuGP4E6wmE2qNYKZuvNPRutoxsQ9DFQJeeXQJsxqh7MR6Brnxuo2StNTNwynPQ2zvxbQEeWSM9Neou6WFRvsD4naJ3NcjblK6qhEWPWwuZ1sYV927Ixon8igmBWVG+8p1wGMixnh6RDmYXeCOvB7nFEUqIFgHoPVdgh3eg4PHqz7jLhYLZtNxrQEKaDnfhddNWbclDFVG+BYtsqSQutM+l+F9CHj59ao79vdokKdDzQtM691iuaK7II+T6j1riaRqMODRPNWZeJkGdydAvtSzS+qa71o9FkULwoX1kjQ9A3lGayNF+fQWeDfoNrSrYjmhRbb6PnGY6mXXEUojHab0FccNhLVJe0WDhZkl/HfgS9f9HdfqtqBcMBCm+u+XRWO0X6fBr162dyegPyzHpt26sz97BamFswH/Q/xNzMmpuLVkmrZt64AbZz9hW96kXJjCa0Cg7dMUPLWtF89DBuiEqlUODTnYtfgrDv397py6l3/AiMDBslQXdy7iNoQPhvJtHoLGeCmJm0E5FhUzMQo95UHYZRIF8rh18vnrY76I2BCWufgQYU5bw25ZXGic/BPlwUNKqckZMzHgdPjAntvtpgB7rQHrfnmWYw1vs9Blu17naJNvtY693GGqquX7Rd1S7wQeIoQEE276pELaEUHfoVBpdoxqRVReYc6HHsHEylZMdRxHAtr46qGLtBzQCTA5Omi4sFO2FGFz08rkwvZwjhZmciWuVq1kiRRxoGdJi91nmq13bwmcGEfbWqrc2Ghgn6lGQgXbFKo6aDTucXI4UrBgFCv4gBU+nBCEUmuaScWb71IIWwbpDEeBg0WovJpJtihMian374QX/6/VslyWTNbg0l8zIZwSjLSqofnLFnKp9Wen09OKM5GsgeplDkDN1qxCQl4t7hZLi2WQURHNDtm+ZZQ7+o2t0FQ5CFa8s+51R731MocBjZUXAeWMc18WGdmp5B2FW7/UrXnpiQwBwinsE2y457wcOAIeGzTqe96hWIWqN+CFpHy7smHFgn02Tz9c7UMnwT+mv4nuyHIPg2hcxxRCUrUh6uM+LAndq+H4z8hkV9i84f1AgDIbKqQ0wR8gNQdxC0eWRUht/CorHF7Cd1fYCxD/FVmJE4HF7kclMb0ehGRjugV7ruofmgmO3PGiNoziD3nLdETDDQZpA12pGaYYEbvLh0jBb5mMuIC3CoHXteC0YZWlYGDzMUuaAVgwEVaIJIPVhKuc83YrJYlyNu2ciXGChiPNUeVaBHA7e/Diox1JlGM1PQZ1OQjxNrmmfqqhKWBKieCqU0hnPIymOwklbozztr2+oSadNZCXpa9gq7r8KIYx8NlFh07Ji8EBGDrtqAAwU2broVtG7uN7Rvhp8wZWDRUAMGc0maERuFGRUk13HweUaNwdAKyjEb45xgRMuQAqQwNEk18oAkVTfSBCZqrpkKT2onXeLKAwYcM/l8ned3NOAhkxBTKhhr0dzZmZZPUC2BocGwPWbQwtnIs8paBymkyEtSnRjP0dDNsTXHIMRmZsC0YsjHcNlZckRFMFQL2YLkbp6WzOZnMDimqQ36WSRTnLVGQ2YPmE25t2EQYDVUZmQliCaD8RYMnAAv3zSPFBwMvBwNEhIJEjSL6PfcAGGUGQx/QBdB1VhrDIwxPDJt1fT1wJW+OrIvGKRQntPg2sWUa88PMaQ1kgeeHzSN9kyhgbwlLNBQOgokL4Ku0xpJ0MDQ20ClDY0i8pJwjSLqbfvGQKMHVIHWjLlZQFmJweL++V7YAIchd6CFmxZcwBi7mQzxvfhMzh/lsnAWMkNgkBWCGnFbpYmkBuE1zBMwJR7wLaChNI/BgynErPjbuu+7Kvrn7/bLabzocwd8zgR+8iEZGpNwg8zY/Cr8BI2ze1YQn9rMhqnfbfuhoPG0JcUohAlIaAgtanYuYhDQfkUneSvyA7lzFMhYrfNBibrgtRAc0wmbA45jnQ1soKnSYDHZYYIRFg4X0ia7hruZFEGIY2rMdIeGMlHCpoOjJ5/cWY84JSF4DqY8N2zW18/5X7ZUDjRVGmAX02xwnsRARw3Lxw62NnMI4lkOK97fRVJgGt/cU4PmjEIOrjzFiHtLSxisFnUcqRe583fCFAiNBLpRXpPFi5aGa+6qy/z24CBFU8nCNjUWs5ltqT+8rfTurvZiXK8L07W+/e47F7TD6VXt8dWBzdv375znuN5ugx1+lavYPGoeD8qLwnRTqFoTGW1s6NmkTf1GBTK8JNWnl8b/Sx7SFa1femeXvOHpVz3s7nVZ3alrPqlrXmzwk1cbffrpiyZE9e1VY/OkuqxtIf/h/YOpCD/8+S9+9ta7ta91VW30+vKqrF7p/PSiYrvVuwrE70mjw5lTnU6d3j3utVmvTE8m48wZRzhBdidvWj1W/iDCUJiY+KLLAzG+xHo9PPu6b++Iuoh0evqibYGDH9M+mpFJ3/3uXsfji9b7e03dVc9trJdPL/rwns0otXU9Bh7fvI01Q4GCMpD2en3lAMDBsnUjgSMWOZ1oPu4qkErskxc9dZF+Gwo38Xc1WpEXXUdogpUG684GVZuttmjnitQoxHB+Ds7J14vy1Z21sOfTEPIhoXd4Y+VgnnTCaOdC1EXIP6rXqTWH3RmjBQ6OyhqLGetta0wzJQjaPZ1lIyyttRn70FSE549HgrkiToGY3kyerroQijP1A3RrqB4rx4iM7atLFsKLj2e7Flinl61oKMZAH1tKT8yKAscwTDDg/a/UYh7RBpdjdh83f56QU1jA4R/VY7Q04cLYmnZLg4aW1rM058uyb3D43gJ9oUxxwDAJZOszCyAI7ynWL8lau7TTY51qVcQu3izw7EbMXf08goqCXFQ1w6dZKTZ+NMPQ2lOafoZlPLIUTLFONt2ctF1n6qAadRQPIFVBR45JBkXUGJNXNqrv0VaDPqMPC3EnFGxQB2maKLYw7XBTZeFVr6SsfS3vVqnaSxWCl6+dEiiYSeym1Q1X2mtTr7Ral6pWmR19sxnNGg6oiZ5f0WZiIgIFLsSwnM4ohq9KcfC9pjqOIBKdp6pM/7EePByDfgxqN2UexslmX5Bb5yDwRcXc2k2QPTw0ZrlyhmVM+aFeXohWgWYcq48iVbZrn50TV9A8cD5NUKAxR0FCAEsr6E5Y9/xd4fOAhjFRbfcDbNDRkISzLoHG7NxDCtNt0FLx+3YKlFar4ETL80C8CHTRCRo6CCeRBOge80SrYtEmn/S7x1zv3lRar1PdvymV1Xsb+5RkJScSw2EKYiieNG27daRuKnR4obAPKAxZmlzGtLj6DGTQek1qtT0NK89urKxYbHYD04uoBlgO6PQYVtZVod0295mHA7In2HYAjsL75osHQEGSAXKPC3nvyTMMYJAoKOU0mdZXxVB9OVt7DTRO1qOC2Pb+vEowrWs09RedGs6nIDvBNRlTGhoPmAJm6zBc5rkod/rhh1cVaaPv36+1jK2/C7IEzhHuzTRFSjYPRsMMmeDKe2hV56kqPAGaL0EPRFZs3Cl39Zc5kBtaHug6uYtouKxvrteBDr1AA8PcDPoeTBWaF5eGrn0wLCHTOgy8U315Qf+ZaVvwdwxdcp8hBriu7D+sqVADtC3mYbxHiO5ib+JcBgGyY21KLiWsDZpFGjxYWzScvRoeIVhJnnjjGQDaj/vsLjSXaMKSqy5DiFTBMQyULoaFAIrNOIcMQozGuBYM3yOGJ8RBwBxh72g1zVsNNODBGdFxnWmBvpc9ipVP3YIB0CW4cYN4KAxse6K1QO1zjKdApGfnTVOvUHQSekPmK3Wscy9x4L7CBKGIPmsSezuqWVgHYTjq7+Lc8NjsGGud7WBPDRfqUsct5WE4CeOsg5pfkJMLHXZ2U5PY6IO1SWYga6EINEWMfMiKBZkGUaKWi0CPghsnxl8M9CmQzRaDycEwjjOFAQNaRnTGRhUD3ZLz3dmezp0M9MOZjo1MVoMR7P+hKcbZ9aXj3tEEBOQPJMzOsqDoOCjDxpuh/cbex8FVcMfGB4AK1wjeRCwHDdJi4AUTlbYNOZRIhK5aKc+hbNJotEYWoaljRrlcEkeDYDjEHkEthJN0ep1txkODAmTwileInVrR39K08zxh1PYVwEluzf7g2oAmfzXj0h6p2m906CY7OsMSoRZln+gijIuCbwlungt0UbP4gswIqpKlA46yCFFb1E5G/WwmEvZ9u7TaKCkY9Hk/MT2T4XlwDw1oaGACwtgKgXdB9xlor7fCmzVuPiv+JOG8Nt2adQgC93VabuOZKORN3qigrqdu9xgDHZuR0oeYacgiCjruQJEN3gw2AnQuJ019oL0GB9VbnuRNHheaS4aX9ESh32C/t6kOPcZNX2k3WmtCGRxzTXLPRFlbBmbRXN50ckECF4wEE/Y0GEV2lIUFGAx/qIsi1nlNJBO69dBfWaPJFTaNPejuov/wYbt8Oc9qKMwSQmTZOvmiQXTqWA8eLN+icCCzKYZu1STX/34frA+8GeSwa9icIBRoeBdYXG7nI7jkXEAKCpCRIMr13mHjB9AOpmshPBTKg6c2fDkOBTetYQGFhomDKGRP2lSHCXeU3kxRyFZkestkFGonmjMKPWhCuCUyNVsCOgo9AWOOnokSVCc2fBpVNhJ+hk/rS3grikPXb1GsA1FDboqFsxa5h5GGFziTexy6kuCqxc8w9Wcb5Ge4v0yNWfUIhJ3zSFN7MytiI/Vj4s9xNfXJGgJ2fJxbjQIiaMd5i4IoZGFRPPzT92u92RH0XrkQ2d291e7+Ub/+9MmoA4PLpH3RZr/ylH1//6h6dW/mQLm+D7b7fa9DM2ud4gb24miQze7dbbrTGjF6Hi5a7+61r0J2VIdW5/Cs7uknvX94qzPDCUysOrLzoMqE0PByvdG4rNUfPqlvGhX5VW/2K+tmp/NJbUucAwcZm2Cm8XxyKvtw7N34bLNFr8+jOhfOqZ6fO715XOv941rrMtXh+UnDpbKWae6edNFGnw+jDqdO5TpW11xd/G22GC6Myi7kpJ2MML6eEwerVxw4IABMZsktva/VHI/K80rjJdGPn6+K26N+/yFStdmovaQ699KbajbFh5wpDvzjWOvpdNH5dPBBT37m48NGZXbVusJ0KXGBjZnNU7TROE26f1wpHp68CVJ0jAQAY9G92msZztpUHAyzXp5f9IbvANWRYgWqT9earlUnnVE4h/JC27lCSZs1YgjBOoNKNaAzDUMYjFKu5xdTrcgm4pkHbd5Ui9pzp2u6U8b7knX1cvDQpyygPIFELd5HvI9zmKN9tnIIC/yrD2FCuKt0CPbsS6a+Hxzqa1t3NL5j7ykgIcpRNGiXI6pP1DejrmSKUYQzbW8JAw8W9t0Fow2GLmzgsxolGuDtYwjBIAeRe2dfOw3sVOb5h8OCg9r7Ek2JzTioloOxxldDDZ5PGhoa+se0V5XXIc8SEwSQmQQtNIcxDR260JApuQbBMG2GZ3I0BY/9CAfQro09gNl4C7zo6RAE/hxc0H/SklgI1vbK7mdEZVAUMYW1b1e0UqTWAy0OeSaz1ljf3LSTadCENm7stclna/T4fGiFlq7TjLFDTXHDJBJdpLzud/tC7z88KI/aELasQt3QqVzduUDjes1jZN1W63Dz1vvRofVg1AMLqM0U8a9fDm4KyNw6ddIBlI+iKg8UISbwKQcEg7rL6ILJjnEM/WwokSqeJzeow81hj+LOGagMjdh3eTZBOAhLYaDmKTGDjYsKpCZQvhgAcjiSvOc8P6I9aIZvB7t1HoHCPHJ+WKLB8AcaE/sPr4XuEgeZsHYcXWD0yzNvn3cPu1Qf9pG+fUy12xXW++/3ibI16AN7QWpH3QiHRPsuQpuqTU0eQQQa4jtCHmO6nDVPvZ2PaR6znPOzcg9l5AwEkzWbUPTjTti70AdBnYaDHXt3m62yItepgw7M+sCsKtJoM69QUARWT9B/kXt56Y8uwLbrnZr+bKOastzYdbPICLF/slNwnK9D3p+T2VPlphgSIzWrATRIFw/EnNmMv8Fl0QkjjpyzBoOf3IjxX3/4om/fFLrb43b6RTm056JyMQcyTGPP0IK8PzOUyo1OPVmdaKhOWoZXa/6MBCSTStAcXhvatHW3NIEgZRiFkN2ZKi1GRXOgtjMUCINzmD2jGQnzEkLOWUqc23RCn57wVkr0sA6NjB0N0VSyD2JG5Wlw4yw76MhpQezIyfRZD4D70XnXrENLg4ilMgJ8M8nDrb3IVG/f69cffzBiDJ2Oegb20TiCuKwUL6Cs5GUy4A65hDTIuG8H11VCyTda1KjpL8rWdw6nX8PWaUJeH9+rn0vXRAx0LNGhdrE8BiQL0z/261G5MxVLU3qDu+Rg1hBIJmh2N+FEjBEcjx3k+Iu6C2dQYuMQN6HzaNMcm8Kk6JahEQe21FdDQppCG8vwunOghbPbQVU1+mfNLY9HrCqaVOVXPZ8j7d6+0/puw2/pl19+U21AIDQzfjYSJC1QkYNJyTpbtN3F6lArsePSlDjJNuQMXy80JtxLTE4iy6tY4pjauQnBK4MMyLJQh+86rsd2aA3F+xk2nIeUgZ4OchigDyuP/Rl87vL5TJsOew8NKZEpYTAD8htpYDbGeWgfgNgZipxLeAfYHfQSWD02xPP151yoPMio3GhPjrui0GP/gcqM0Y0ZAaCM5EWCJCYB8cdQKlvIPr0Gky8++W2AQiPKM2RE1mkKQcsOusnwY2NG3aTdptQQ5Tp2mOrh64BBlx1W/DzinmvKKkwpqK8ZtTbocnBMpUmhYbKPSVo4DxX9JhEcrvOhfjo5ImQb+noRRcJaMpJ9+127qgbTTRvg3NZvaLRoLHn2w/lhgSU7yMhagJ2Uh2bP9Q9LmLqa6xvkLreZy814B3QTBgZzg//eE9HYxze3dw+nafL8WYIHix1iHVi5GJk0EYrelT2Tz2QEkYiuwHTkvjNkt+4c35VbRIgZVSAtXBSGWvRXNOr+4GGthUYVNobnuiEuhGaaHog6DbCFoTXabRpe3N5hTgBG8UtmXIS1wPPMsCTabDYL4nOmJauy0LEZdOHwImfEPIKAV3IjOURDQxMg20BzDd0t/9oIDOefvPDhIEx0uBDD5DctGKVDK/V0KLVYGjc7pjMlUx0E6e3Z6Eq2gqbDJguCl1gTYncuc/NvCKQPdfSBAVlhAbLhmmp82xCNHsJR5+AlsgC9hYuISPMQROvoL3GltDWtYe3gvupGdlpUZ/mNRsomFq4FTR4VsqH8r7ReN4JYU3OT7VttxMbGO6YP8HtskTwgAJZoFAOE7gaSTepr4Kiv7c1GH61P0MeGCRw26lB0HeMRbJdACHkooSLZAGZJVWeFtptY//GPG/3+u511YOzl2/W3OjWv+ukvv6i6f6Pf//HvNHz+SbttoPXd3b91QfT27TtrnkAiu3HS4dSoWGpdokF3GZTESnUq7YtZn8+jPuI4Wr8Revpff/lFq6pWhNi3+aK6SvT56cmo5xXL8pY8ocxC+M3uTlO01p//5f/RMHbaQ6Pj9cuN/vqXn/T+7b21pxbvzuj9rhYAdyeyvAZTPvt47UiML89HPR8HvX3cqyDGAgMYtHjpxodZ2570es31+ZWNutPdN+81vj758xGkq+VktIIJehFnejpGapdFxfWidd0bBTtfM+V3d7oeT9bLFHfv9fPPJ83dJ/39u1z1vtSv56uevuSKm1+NxORJpWJdqmHLzdbWheBYi6stxRebecWGyqaQJGpBbuK9np9elSU0tWeVqyIg8TQmEYH12JbzuwxOoLDyXAW78GmEGohx1aCCYi0brG9e4rWjH4jDmcdFWVk7j6on8ws9wpLo5elkukcZn3TCsRUtAwUJ2a6rSiNoB2tuvffh1x2P6sbIeV12E2waDQxrbEYS6OhFXKmJNyqrUkP7rAvaNp/lDJdwfBuMVEwzmV/YeDZGLKKy1tAOdgeOl5BLp6S2nXbOgdC3jgJgIvdySB3HglaHsuMERY7T8oyLIw2JtEIDXICmnax3vjr7ikIqbLY2XyEgGlOmzcZN1vXcGMFGh8Jk9mEVa5+gEY20qtA29qYa4eaH/egAAslgBuo3GV24M0cY0pQu3kxf4hClSI0zbfNOjxuK1cFU3sOR4A+prpl04/5HUDWoMM6jiQcsRGLbIidf6RrPduAbcBjEjOY66rxkamNiLTqL3ymooSsxGd1DY0Pbid5NtcoUM5WAFl2TrVqo72WqOpeqItd9LRXlNYRvJ5XWpEPjMD2xX4ScWvbupoHWR1OcaOwHrVd7Ux/78xdPNWdiarpEzcQzFTTkNDKMFgZBiQuaShp7iqcxRVeNBABNRjABGdAvJrlDyHkm2eu7OFZhSh93GffH26CTyex1Vm36nUsD9ZiPQGuyXj1ETEH5w/UO+i+zXhr3hmvpQ4ABKOYOnD3YyY9aym2geS1kfeL83PmdMwrtJdLdetLffaj1+/e1VivyFleqMI0CXU8nlTlNwaxqdacdWlccpR32TvUHrZsCEDQwV4mMgIge1mnCQLVTXL5RTSN//GJWwmXptKahGTIj1xNoY8ewr1SWXrwOiUNgQJqTj4ajaNuoaYPRDO69SjobdjAQWS7gu+Qo59ZNcjYiIaDRIZ8XavbQ/+rz7Ar9WGel+Rtdk5WG008umqY4vCYAACAASURBVNnnu+6sLEd/CLILCry4GSlwPU3Z94LDJRry//qvf9E//4//zmg6kUO4h2NgEvLZYG145KO0umUbZ5nwYjn2mYqMuI8mTORxyCVDGpJcSp2w06KTJRqEmOM4yfti9jFQO8RQ73FTBUSlBuCMD66qZObBHV3If80SIzU/PQ3a1JHutxiJMCiiryQgPRi+UQuYhgfwc029X4NwDbBH4kxde/CgmBoG1A4K/kRu3sgQnCcBd1c6pI1efvvNCAX6YTBR68wx0IhK9QxkzAZlkAQrIFPTBSf9uqTZBI2kMESOwJp4NNXUg3XO3wEpEHtvrrKu1Z9BbSU8kxlQJBrUtr3fk+ejyNBdra1Fb8eLaaDqD3pBesmA37opajsGXOzfmEUFY6PZ6BT53sGUkPqwGdD04SAMinlVu9koY4iEwyq1HHpSTJ3yTNMQcrQHqHmW9iAhI9OSvXFyo8k+yICQPa7tYd0QOYJ7t8tQTVNqqYixWSKkqCop4Rg0OEZhNlMDlhLyIXIRcRy+jmgaI/VX4lgAFdCR94FJcyXeg6G/E2cDGkfsDw08RjqmAQcNLgAD8U5EoVRxp75lXzNfQsuV1UqcESaNhfoWCQVtbe4GEGTUqLjjFhgMAaYk1oGaDcSAAYMtImKWyevbwIspn5nqmlo3RH+ABhJ3RCMfZ9Snwc3U2esMYBhY4D4LR+yCvC4JkiCQZdYL+v0cBgNoHSwjYkHIOASAweQNTT9sCUIvN6aKU4u8fv6k4sLgFqOj2ec/VQX7xGoZ7cw6MKi0g3kYUnhIZ9Qv9vARuqWjOmjGGXDYUwVH1+DV4pxtmjsbndDE8Xf4rKBdxkDmbF8PGCMBtLyBYMjKoLOzftwYsn5RKAZTNMeCYHBocTUU5sBcsjUP7CVqc8dz3GI1/ib7C5/LFiXOV+bn2BhCs2k9eKAehsr+RoENyCd17uToMCOmt9z4EEUSIjkw7jEam+fWT+ecxTSaID/shRMMHrxMwuV0Bj2gFX0pDDzuKw236byLEhhCBhj4WXZtzgJjrjcmKSgp5p7syYAuqaL9brc4eyeKVVaZPlSTfu6hAQbHu68RE4ZDTWkNeYVfTXa+ImRcZCZq3Dss53ETxLls4lDEUAZtH0JcCsb+7AaLzZN6kHBbd8XkKFH68Rr8Bk6jfBm7/S6ewFkMHVDiW8RGcMEKXfFtYoSAf+Bwv1F50VcCgd9cU/nlVU1Qa2J3S3f2zq7CHQ0hazDT4CYVQNAJuiXoEsEBzxlmbprZONFY0rzeoGjTV8NiCTJHpsM0y9BNOjujOvOHaws9yt+RHCSiQ2xDFCh5huuBqaEPphr60BxQsbthx0GLm28HXCI8OKiZzKD1WwR1Hgnch4eN/t3vS333zUpFiblR7oytYn3vbLdIpU7Ho6LhSXd3ZNTVun98pyhbVOf3GqajCpxsgb5XKzWvr0qi1EY21fWL7r0yL2rKvQ7jSj/88IOQqxAd8O7hnZJs0r7Cse9JzeHoBv/QUFisNUyJ7u4fTAv+r//tVcfTSfc7GuFF7enJQwQMe9rXF126QY9v3jvDbXf34Ca2f/1sas9+xRR1pcPr0ROVp6eT4lVpFLU4/6z9lpwxNDpHHceVjj1UsTBBTq6JLt0v+vb3d7rGazUH7OE7FWzUc6TPT0yLCZ89aLUprGvAaa0ZcI7rFG332rz9nbovP1scffjps8pVoj4u9el1UdJ9CijXNdfmYaWs2jo4uyQXDQS83NlNqz2ddQcNJx18n09jpi99qad20mO9aJXMGq3LwhJ+NopUxsMtyJhpcjApgH5CRAUFDeuwjE4qi5UpQQ1mCmjS9aoYx8eBhvKqVZXpaBfAzBlu49Dq1ONkytSPhpcsqaOzDjE8uKJZvZIZxQDl7EOIa8KDEBDU2DQph1yzEfpwQW+5uAkDHTKig3MmaCAD1CIYVBih5jmhWUUzSLTHpVZaYXBA4cM0HMOQ4LZsrYiz0nz22QkSihzrbEL/OkNPbtURCQB106ZVVIuDBf12bsQ5eV6CKQ+FkA18MuvBGfLEw+ygZ9NOrqMey0jflLGSMg3h8qBhaaSDHetoxnF1DOZgFMxM8HCuhEqGkycF37GnXZq0rUptoLXGZGZiyHJVPxR6xkkwqx1jcQad9UCr1nJlEDCbcbBfxaovna4V0USZjl0wukjnVp/7RD1GIdDUpouq5eL3GdnPYAJ4vw6ah/J60SaBWsx0HP0j6GCu1aU1dZTcMGIkKoI188xZsGsakhqK+EXriCFKrfOUaHh5dmajzUVGbM8nTSODCEwaOMAKU8yPOLtyry+x2rS2wRCIIoMLKPamkeU0dqXO86A1BgGmxaXWlcZofblPDDXxmZxwe4WuVtuAzDFJkbRZ5YqmweZNNHf8/TUatebgd4wHiBvICbsnecTBzQ4jEYYLIMAMBNFSsqEz8b3g0BuDvaSWWIDOkYCaXk6qIumb/aj/8MdH3UEDrkCYK8Upe3ykuiyD/rTn2Vq02dfK80TDwBpsHSrm5i3DtGjtTEMGnGmBOc7/z9R79Fi2nll6a3tzXLjMvIYsFqtK3dJAM8000UAzCfq7GmgsyAACBAiSgO4udJG65DWZkRHHbO+EZ30nWc3GRbMuMyOO2fvb77ssDAOVE3sHkeVToySf7K91uAYAALXm+VHvzVXjbdJhHwX2suD6h/FdDJjQtqEkt493XksVhLfY78iMlNnbS3IuDC3MEhJpPI4sj7yGXQkri3SUoJ9RS34MDPHl7KG2qu7+oSXWDY+e01xztfiR+bkpICuL+KSf/vybQZK/+/Soae3tn6tLOvTwIjb3iq6jn82LJZKF6kOqvMz0l7981uPpg0Zeu5rA1MF0kDpINgBJq64MYLnGwgIDA5tW6DoSABQQec6mHUEwU2OrzNxTMVKrqHptY2SpNhLBX/tUH58iVfXTPWQPxq+0J4mALGTP9KwiTc0SiukvZjLwEhbIK2dCAInNz51y7b7e3VHnFgZ5UV0RcNbrdm6cYksqaagDgy8HT7pYDjjPnAV3L+SE3B+VzrO0vvuM72Yk6aa2DIh08VFrf9ZCRx/3If2VXXNXb8Gi3uy/8liVkkdBwip1Z7lfL9cCrDisLou05yDuPYKkACIdMDXrfeBs4J6nv4ElDz8kQzzpyrAjsOSLuiEEw7Bw8jtz993BrHEujmbDqgwlBWGLd8bNjiqSqxvfl6xdrqPKKvdbmsEbsJrA8AVFHfcNdStYmFCCxFNnWSZL/NDiRQzPSQC9uH5SFnXaRgAdqnH4PidVp4fwHkbkr6Gbk4AtfndeUgsGi7z6emQWGlDJ8PetaBmdOE9yuvvh8ydF46ihffMCy6SUxIVu9FnmVZA+zoTrcF5uSkvYTWYVmju4tvj8mCkztT1MO35ZKtZyqzOqHCCCSq6rZ86gTud+jk1U8L0xU0+3UVlF8FHoZqTNgGtiG5h98KgG6Swv2pw0qdWwzqT9W57J7Mu/xmLwoHgmRRd7GsMHUWSrpjTXlKBg4jMLrD4SYywDgAH0EmO5wIKAZ/LG2U666sK1x+4RiBXue7IIVkA2fndRK21h9bnmsSSE1+fvx40EIWCK560dig60dBOi/aPWGgFsIXPlw2A+4wBFTXCv2bMU1UxmYN7oDXUIjr2OvkxDqA+sJw8aZKAASWQ+YMVhdrc0/l97M72c+s+E+R+ZtRNjyS/xUof6CUYaqCwAFGQvuCJnCtY1M5BeigFHWcf4XKxhCUE3/By+8Xt/NBkCfIe8b4eFgfKw4zi4iCWBlHG6kCPFd3uPE2wNQIxWjVoGC/t6BzdDynSwMUZPD8eNC5GLgSCI//ofK/2v/9zo56/8u8Aufkta9f7oiyn48+4K1ntMLgcIDCV7H0Z7iobZtPFthMWR7htCVkgj+/jD79RcW11b5I8k3IX01RQ/Dlpz9xjxYeZBK07ITY8cL7CYfMgOH0C7nYZiTBhIBiwbXC09DQgDgx8CAv8/NL8cqgyNts3w5+/JqCDabOnUmYCCI/dJMdCD0AQ5AcheIF7vvUfcNOGycWE6hwSmf24+vF12ESBL4Of54OaCYthH687r5+YmRzjIWu1RMT0cZAzut7KklQ/2W5ITQ3iQuvFQ8eHurfveq+ZemhC08ocfH/VPP1Z6egQFq7yofvr4oLz6oP/7//2ThstV69zox9+fdDgdlBW1Pn36qKeHnfoW6ARUE5narPL4orV5U1xmysZRxdTrH54inRXrvO0VF5k+v90smXl4+k7F/qiYDrLbbyp0dppe3130evtmzN8c3Q5698vPr/r08VmHh0q//PVn3yi7Q6XTodDn16srBxiEGARBQY+nhAIlXS83vTw+OcL8/TppSSq9//pV2eE7HapJFUEBkprrq6b4Sb92DOSh7NodVnSDLo3DkPhzhBos758t6WPUfxsWm9f711dV2Wjv5a6u9G4GK1b1+NHS0GPZWnry5aevOjxjht90GVJd2sEIa1knTnNlYGUBO6ZIYkOp8wWfQNfrAW/NPtEUb3rdHrXmO/ukCpBKVwwgNbk6zt/qQAIoskoFVQfIW6dR1wYvGSgfyXAH7ZFLZlRq4K9bVHkYuWiNHx3cm6yNi+gbBi77hcLySYn1b59vfvAwNCbJ6N4qpA0M8pQCoxWZSYpkQdplZsnsTKEQvMN3lPmeXQeYgUVZsdfEQUVHVCjC0NgRw54avXSUdQSiOmpId0YK5z4kmSV55dRGzlHkMvRsAvjAHmRxoTmaVMSwW7HlkQyQLdHkMF+uZ+HgTp24lnNuoAyIYLQHL7wOpfAtCKiAZAPVQFgyeJ+wGmDSnFGHbNMzabl1ZI8aD7s6i1yo3C+5+yiR7/BZch4FfC8360YfItcdaDOH/rHC5waqimIBZTaD5KwvJOCSRDePatbckvES/7Vy9U4ejZXkmR4TPKhId1Y1MwAXNMCoGTlxmquhuxGvFsEMOSb8SimDDwNglmpKIu2wUBHrbqSyMEPHNg4qT3rejQcXfryUtONMedTrFHcOF8kr+so2pYfSPhqSUHuKo2ETWuSMnMs8SAl3Qh5VmvllgLy1oxUoHdUjc++FkjjylmFlw3MbDPzEvjstl3Nwg5GRGqSp9+olqg5YjKt1UH+3EoDGErxWo4KxtGv05zTxjEpS7ZDHM6CDKuNld5AOYMcgdh/Qe5/fRKkjk4RpsM8kJHUmyKEBCqE/7oMKsi9Crf7uZdGH51yH3UG7OjKgdHp6cBgK9RZUDhRFZd/8vJydvk0K7nvPIDOoiKmoqMxKbEiD6TBM+dxjP0sJTuYOpAIlI5G46wyqJcnq/63gebgMWHNVZKGb7ljvlBHas+Hn52xDtkgI2mJmApCD8Ky2eVflMw75Z0DuSYZeFlQHd88/oIrr+kJJO0smA2deHs1c0WHqKhA6aUnqNSrOcs4lXjiBMJ9apWWqr9dMf/3zr/rP/viseLiGUC/7rcieYPDBPsFiRUAJhfF73ZBdhvhx/fLrmw7Hg+s88ISmMbMEDOLk1N0oC3JDhiwDgQSmxHsPTzNTJmqNpfdikIxfDaCgNhgJqnH9DGmefIZ7XdpR17HW48NmO8g31qOonvX+9hcVVaitQeqQFg9adfHvhJWCRS7LUMf0TeY/LSg2pHMbOZn1UDPrLLp1F60T1QGz5a4rtQkof/qrYl3cbUl6qpNaOzQthT1wdOwh1yZkDDYVaXJ/TQzEFnTDvl20OdBn74A4gqPykpln57NrGBl6SZ3t1Ll1BC8/3Y9YvYN8D0a090KzauyY5QDVgrwUWRwDquszYMHJriC6h/tzC0FPux1sMkcU7Fxgfrma6U2F/UR6iUkJVgTJOTkaKFEcjAYwcA89AvShPsky8wRmitTiRAV1GzD9RWLmlHMt9PUFOSdgWuEiderdCBxr7XEN8xtAGfMa1QmF7488Ddeyux42ZlKWEc5CPKScMViAci1LoSwJCgrIV6TzluZ6yQCooPs2VbtWTqNO1QdfKp2geNRdS4EkMXi5AWNs1YLBRl44Lk7Z7Oc6yK1dBxMWOAZS5KyAIPx7rjcYQDzOeD+7oVdMywDnGypHmL4xSKhZstzdq1WHJFfX3+xKnbbqXm2E/BdrT0g1Z5bJ82Bvu3mxJ6E2zMa8eug2vLxmEXnGz6h3qMYj/yBTgHOCbNgNrFPhIC+wWzonCTyD/bIfzyGdgQFz0in3sZdnliXubRYnju37tgeQjL0gQEZmGB0AwxnON3zfX1y3YQ8lf5kFMnKvtXsxLTGNXHtBMNGdn7mTVsG+BrO/3oNSbcgLxuHQ7cjrdq90eP/EpCEvxcbj1+7eRtQYSKNnbewzd+tdwvXIwsZzz5VuPHfvCbLuygwWH6tibCu8+0ZdLbIZZAZwgYkHSFs7Mknu/cpGGENYEQyibQAukwiycEAjd2+6ShCE4d4z6W7je9GEuzNReN0Xduakl9Nxu/ahcPX5WOq/+OGo//OfzzozuVrTHdJOQ5tkqPawvpgt/+6JtEcwFF1YT48sYF/WRlhBSqxj/sYOwgDEdBgd1LcgLcTTMizx5jhY+tDNguXASZK8sWDaJXreSNHdkMwHejzs3Y10Pd/8vzHw8hBxj5JTk3hQMHbxMKWQOiyIXOgsn5ZxOJqIgy7IcJ30xMMyI5BBps/5/TzUQTfwTzrp0DR7kGLBSlofDKfHYOaahftCjQTBYUIhuMcXISyMme+gZ2ajRwpjhMNFqwGBCN2aDOrc8FDODB13pIX36CCfgDQWZZAQIB8jcenjMdLf//GDfv+xUlWSwrdXUbGQgpwf9PZ6sY+MgerhpVRV7lXtD/rdd0dFU6ZuaB0cgWm3IRb77YtaUknLvXbRoIf4prk6aCCgpgjhHe2V4bmynxBUuvn8s7bui7v88NtkW2uGEJn0d9896b0v9euXQV9+/kWPD6X2x0JNxxCy6EcW3bTXl99uOuz3rmZBRjUspR4fQAgbh5OszaB0bTWmB83Fk8YrMq+j/Vtpz98ZnJj7eq10WTjsqSy5qN4jH4Bd27T1jXZ1qmx30PXXX/R2hTHgBs712qVa3y+Wprrz1ExYG1LRikdLp45Fp765mc17/FDrS7PpL78gk2KhwIhPgmyp3elZ7eWry8f3DLcpHikGfw5+wkBih5Y0JSxrQOOm5c3dVcjrzBnvqtA9yJJTbErN8i2aGEBB2Ej6xPuzIPdjCCQ+nAOVJDVS/HjQUV5OUftNl4ZFa1Kc7XS5tr52kPNilgelzau9FqLsR+Q4hSWvPIjxHQ7Tzf5QJBmddl4SyNpfWKTw6SJVp/MMICHehcCEe/Ii1/qI4ZvrPEGKjk+N/rpY7VaGXloelkROg4i2Nz8Qv6H8bMAcZrsdACER8LGmKHUsPa+9VaqBRZM70+EohN5kljSifJnstaDTDvN6poH0QuL1HZyVqGbwvbN1iI0Y2kg5RLYN4v1Yx9oloKpE2syup4AdgYGjjxAf2HK7aIkZo6gfme0nLMswhIVgDxiv2XJpe5jS8JCE6T2WHNbh/3Z6PyoGFtgD8fgstZMDq27d6toFEOQRGRufWZxbzoeqw51O2vTujjHCE3iUj+5WA7XmfMOISY9j13CtoiTBRyj/09zTtokeY2DB9/tY0DsbgjVYkvkE6oT+vMy9qCgWCWFi+JxIN1zxAvH79lDbuiFraiJNXF+E5KC04Bxk+UDixhJMHYJitXRUjl1YKEG1bSMI/Y8b3m8zmXxnLP+cx/QQhh7I0AeMnG915xvDQ24JqxWV9gLD7PFzkXU5GRsAj3+AHKxPWhVX+IhJc8Q/bKLQg5B7Ue3Bj3QoNn3/Idbff9opiyanmAJ0HU8EOwEoDHracQ0efa0+5QQDgWxTM7XpgkyLVNP64J5LBhgCldJ48gDt0JXioFtz878/7Xjc4luGHU69OLZroZo+3rXREj24/kExXZKprQheZlzgzbd5D224D4TdFel+oziedKK6h/t1S3WokCvtggJmu3m4mAGF+KxQ7kxUwxBgczAgw/PENgqCK/BOppN6hiWuA3om09qe32R/1P/1//yqbFr0j384augv9tr3sGcZrHyo/QJ1RfLP+YW0biueg7duGZzoyPP21ozUXGpf4LkcvOwy3AJTjQ67eXCQlG0slE8im97wzyIFaz0oou5A0gkrTqz9svRmp+jppQ904Du6AhL3+v5pH5gR2PC08jPLqa+oicyC0F0b0lxRHQBA0TnLXHIfGMIckcR6veSujiqS3n8eRs/pnq5Q44+Xzj0g+Za3xecKeD5QA7hQcRReG8Ak9wkqAXzvPPOiuXAN0eGw6PVz42A38l0AsHh2khwMu9mx6DrUfXOqNHc0v6ubSTBnNiOdOuRNdJzXI98FbHbwZXFH0Tvceok8BJUDKfWkYnPGpCGN2utDtffyGXyW2Hao1Yi1TfSKotLguiYhkmEsdf4B9pwFW8YGmBiCvwrAgozZFW86gUCZrxOeizDVkAT8GToYmZ2qtTXAQuANFicAoDCbhm5HfGecKUjNWf4ADvHSE2zKgkmYSZryHGRwhxhBYRFCJDeVmqebFS3Ov6VCqCQwarTvEEc1i24XUSt2ttLBJRoJoBxnD6dJuMcnzr0oUWfpJdclvburVsJPtPeiSTr5App6D79C8k6Iz7junG6OmjCPifxFrt77mhhHcklCsBNdnRs/l8UdFcgyqySA7g4+T66ACxI+rp/gE+40JQc9HAiQ6/XWwVIuqqNJOUEaIZ5OrQNP0GdgKVs1OVk08jWXM3u5Ymw1mzmvB2UVgYOkB5PyiXorAFpsfA5vMcETziqSTjOu3Yfc9htYx/ZMqjGESkjLdsgnNzR9np6pA4NtRNdEC+wpOwUp4HefoatCAA7uCxMPewMPd+8hzJDp3Pszxj7EO7kG8uuU0hC8GSLqg1IzEG5BMslyiToz/L2wEjk8CcbRr49QGxY4/Lt+N34NriXxzhDuT6dH+3+FhQwLtkkzDwm+wEOKutH2sIiHxJuYkioDut45gvUynDMAIj7PM78WZi9Hw1qOi8wAuw8aHc6j8Lr88Xz3cNy+dmybeDMK33wMJPgEQ6RQQPr+9mHcPxAvNt+2+LsHMogpOQxyh7GYoXekMYfRZg8VMeQLsi/eAvpzp+4iV4K1QaIxhkGJRfsezsTv4sDAO+cYd4I6XAhKF2BhKWzTdv5g+IIY8in15RDwtcyQQ68NKNY9gpZB0OFkIEOODQsLJmgjF5blTDFiHFgGrmW6/ipv79y4lne4J47XGnA0Fj9+HmKTEL4TgoT8MVjux8HPUs0DFnYXr6WfEMGU6os5hG2AdDmRzFJWEIZQ/4F81MApk5mLd8MFxcVf53g8GVQn7dNEDw+p/vjHj/pQz9pVibL6pGKf+AAkch/WjVCEZoj1448nLzL14ahDlev85TelWannp5OXw8s7C9JFU3bQDvtD86sfdq96UULJdhlSwB6ejiGsJ+rV4su7NOpuZxvrD/vYMk18jjAPj08vfjj95eebLpfPHuJASHhw4w8snVD3bl/T6WlP+o5u15ve3zs9P5yUJIQgJVqaUdPlrGX/vYoDHYjSpSHqv1LS/qbmdnX9BAvtpQ2pnZmIPk/NWOVDr32G3wKvZ6z3t15t01tqVuRcQ5Vev1716fePipNBb2+rms/v1peTYAWTzHIHMkRnG0vhuVvUtzd1a6yKfioGIDwTxwdXUbBUIk2t9pUqwmgcEjGp6RgqCRHg5yBf4FqflLevXgbHiIUJbw1XVW6PE0XAIFAkFC8kKN6BHhi2PMVzeFaS7QyO3N6vKuLIiZ94fJGJIvtE+twNMI2wcnQHkeq5mXmOiPIG1JkaJ3yVFYw6IRwkOJLYiE+kcIItElOX2sJOFCB1lXqiRmFNyXr3dR97gTD+ku2U4OOBXSkKVfFNdQ5bl6i5zprGi3qdVO13DlTCS4e/69ZzHyWupqkLkuRIiaRyJNP1rdd7M6pPCl2XLJwlvE4OZYdtrdpR+8Owi1SD9GkveCzFIH8MUaRJExAQum25FWGuHWvNAyxLVdGxhyfLnbKxh2I8sumu8BCyrgRp0VfXe9lrKfzGR1mgxADoChJOWDCun2G9Dw34neJEFQXa9r3kDukYSWNDBhSxvAXPX7Eteu8S5afaARYwr9wTHtTs+wgVCnld6/160+sQEE5APC4hB1XBVhz2PgdHPFop6pHE1Uj7dfJg5B6+PNQIkca3p8qQXtUi057eNfwYePWiUXHx6D5GrlPK7ZsB2TP1NauW7EHr0KnDDzNSZ7Mo6W464CuhV6xbdE53emPQaG+KikItrBWM6R1gCTHiIRyChZtzI+VMgQm8e2a4BfCur6DDxMzDsIG645dE9ovfGLbLbV9INfGZhxj2hkElyXSiCuLeH8YRi3eVc51lEUkQiyTpj8h7kPR+PEx62UmPTw8q00EPh1z7xwDewZuyqO6rIM8tyr3qBAaWImuKwBsXTMd4h6LM4TK2fqQwU8ipORch/QpFOT5E6eUIUrwYdAXIrCtGNgBX6gIGVfmjF4t4bRzEtO0ftRLusQ1OVcbjB3rP/WC7cMuSnmslIOpbITcVBlGrqno2w2FJ8rDYB033KSAOz8OSwYhrBv+wH6ejh7fmuro+ZRW1RiDjyPIeHS5FufjP/9/P+vT0pKoawkI1xfbYwfwABjB4Is3lvEHxAcvj0nuu8Xm0qgEP3+fXxh47wB0yN3iOuqZmnbysjCxWyLPLJ4dyFfhJt1gtOQvMCMAFeWxAoGmDUgpvMaoifICWjyWxvl5ZWnK9PFZWwwDplflO1zYM/3j86CjdlncpOrqaw+w7v4GaBJgksg+cOrzpDMCynnTIAYpDYnV77Z35gO8J7zdzIIEoYFtUHHA/MhtN684haiwiyGYNoMFo5ZGLxF0kTyjghjUlV3O+aV4qXZtejaP+YQtHn3ME1ZHmbeUKQyus2pa70xotH/87/57RE/h6uvVWaXDmAbOGeQAAIABJREFUghYBaAFMFjmS/to+XhJM6cMeYe/vy5kTQ5NS/V3CzVJGmjcH7HCX9CFd5YyNs73rOBigezSD1EVtZCMkKo97gzykDuMTp2oQyT//DksDzHhZ5z7nAFN55qNYAKTiXHSS5Tz62mdmyxJCFlHNkHLeGwxnHq2rzKoes0ZxHXq2eTbDWtIFmt0H+gWpd+SaKPI2OB+BoOhWp4caRh2vK3LbCYWKZ1hY/kVHPkI3J3APoaAh0A5AJFbMg35dCKk1sdKPgEiZ+ltrUgSfFs9D5zWyWGaPoV9QnaXlYwOAxN0fGGbUcBAVizs++TzoRsx1w06zJdrREzqMGlhwk1T9VtmGFuEHxnYDpep7HGY6dtUH1yLAUKXF17vPNIBwgpMsNA7KRX434BP3M1MKz0Q6rdkRDE7M5ANkasu9z3t77b5JJb3pQOyg0om1VSxIvOdIS4cnFTIlpIn6GuA8ck9aWM5g1wIFBssHyBiYcyPJ36xmqArpzHWFDBYDQISw03jJ+hbSAzPpZ9H9798XREi1YDEzC2UQIPgmA9sXek1CInIwMAfKCSO1Kz/sgeU7QtnCbXVnz/lsCCRF9cLeYQAwbH+AEwRLht0DcohVO/hAYRcJBLrXf/o+zfHvIp/3znNfXv3auEdCNox/9xY8oMx9yId9HrKvAEyvQXXpv/Pd6bBdQVRJ3uGCX4bwEPbuEjwyMGCBEg4fEC/eCIE/aZAcDKuBfnUfIdRyntk7h7yFoca5NPQlVkHa6oOEd7ZF9h6QGM3wifbd5nxHL9MvwzfIwQiawYMPWjkwcRzkOVHWY5BC8RqcNMkNZD8V6WAhkAGEIwQRcaAQ+QubgoaPRY19ns6qkNTmf+x1XM3IsdjdmiYMDkMY0EBnWGL5ONxnYzkQiCZRymz9+IlcvuKEYA44eye90TPi3xOf7u/zjl/4NcKiMuyzSHOzsXg4KYxUOaMHAU1BeoFUgBAVJBoUm3It4I97qhN9/+mo737Y6VRKj8e9Iob8CJ/HoDIN6Xkfvv/o1/W7D5+C5jktlbjM+ledDt87VTLJFuWkWnaEssz6rp7UENKxlPrt9aLL0Or58VHt+9kdjqeXJ+Vzpy+/vevzG1gmw07kAuYff/9B//LTZ11eB1VPz77O3s4Xff78qn/6z/9L/fVP/17f//BoX+tf/vxTCGlKqSABYZ/UNa1u51FVyaJ+8wL0sP+ozz/9om1PemytotjrSnE4BeXDmwMYPt8qs115QXkzSCJI382m+a1naanUXUExpesQBY9PXuj19aLcyaGxJVcYh1vYqissJDHWreV8w+2mw6cH5XWhcxOGkI1i5rlzWXQZE4iRihRzFrt1ivWcT3p6POoKEko61jZ74WwHpF5BJuTKFnTwpBvOi4qc6g+WolX7Q+1OL5jLj/iH+llvb7eAWjtKGhSW9FnQ+9WyUp63dJrR28iD6dbDShEQVKq94CWEdwmHG2Lypr/6kG6mSgtevzvzwiEIKox0FLkYvZ7fDl4ehLC+Tlq2uRzvzF7z8h48gKCcsKPFosu6EwJ3pLG7atW//acftbQwVLPez5Oa21d9vu3MTtKSxxlDDyuyTLqp9sdKx4TlatSe+1mxvr6O+jKWui6rLvmTOvqXul5HS8J6ZQTp4IHGa2GbZggXQLYyEqe/bNoTkJJKQ16YIVrHxj4UZ2ayTWaxTrtU+42ONiSlmWVYn8pBu6OzBNXrYDY3ma5eni+qdH1vvCyS2DoNsCCbwTE++2vMwMN9vqnbSqddjktnzxoeNLMlKBD6q47x5BTTCllTJ12pEEhCCRAeUcAh2E/sAkh5KbTupl5UNoG8WzMC02zGE8AgUz8xQHc6Hqn94AEaK3eMebhmU0LQZmiPRLXhi8VMK58hC02WceEmVnZw+hEgAkMzRyenLhZJ48EpT/YeCC25ahtNN8JHgmWChx9eTr6HBsl2tXcvImFcEz70nIcyQQ9BwsWwitzN19pCwBgLEYMtqYl01y6WiPWw3gTOjJ2WqtIhppNvFpzIwQMPQT6hK8zPDgdk3EOq7jVKY3Wwr0gLywggXLDHFEmqj7tE//RdpFPGwz7VwzHSh8fUwArDA4srgwF1NLCjVfnogB3Y1NDn1zhh3I9mp+LFqnaoa7jXYZtI5SXxkgLpMAA87iZlyKt5FxPdkoUB2jUJvrVsHg3UsPSe9pni6lExNRYRabmroupBJTJ/rhWk6fiusqOKsnXgEXKoNK+UpyG4glThEk8WFR6kGU/I9Ojcu7h6giqSQ036OSx4KDGfo1y3plN3fgvJt8nmIBxqRi4TstGzqt1BZT5raG5SenSgVjGhCKF/cgwKoQgZHef25gHXwT54pLe9v7v381mHkuqTkO4bTRdF7q+kXB1f/Xtg5xN8pZyPk5KCuYKEVpZsFlRYGTyLdBYyQMOSoVhpHZJEDUI3JKrqB+Vlqi/XTgWS5HRT05xV1E9e8hwCmFaalqvGiQ7B4A2jUxXvnpc6hlWWx7TUtV11IggIuSYe6ttZIZeCWaCyd2zp3t01id/cy+M0OOUVawPsNM+fSx9rlwFOgBsBpJfqUZHwDLc0jeV80tsF8AaFTebEYeTJU4+vMzOgxXsg5RRlEYzy2q+6tsG+AUlPSJu75nhMOCgwv8sPR504j5Bc8l3A8gA0MvxiBZoWDfauz2aWJ6rMYOqQ9ONfg2zICnuQYZez/UHriq+10NgFNUhyT2QuSgCnTOmWabdfnNhfwIKTPN6cVSHjQ6ETIYOl77ax/NmgEayCgreMYJ1kpcuYZZDk3YPBP60teLUDjNqZztKDGUICH70cZB+VRu/qh5ty0rkzAtxIwsYnvKncYbNg8SL0pjEPYwkjc/KCigzfYqZhvOkh3Zt1Q9g6LUFlMyepim2w9BNwCMA3LwDESGVN1DWNKp5NXki5kEZ1pKpjY0KVtQSVDCRvhwyZ2o4SOUkb6nRWNDMAjHS2YpvJ1bSjdsybnEeo+aJNl7gyCJfinSW/II311SmtUhXNGgCXWQBZzfFn+1nCLRWCfADDsQ3QwY2txyoTljan7/F68UaiFAlGD+6VDiLBOR8EwQzul2RO56MwYYaXGQ+lmTwWQZbNuwyTs4Jlkn5DAAmend5RQuWdwXEqr5g6zPKFLnUrAV3vEeZ15hEvpO6BDDaHoIq9pxVPZKcwB9w7k+kMvrP2SE/9POKzZFnjLLlnx1jd6BBPfJT/ylAyE4WE00BmIY/mnP5bZ7yDgazBvS+gkFBcM+FnWRoL+YQFzoou7EkBEEW+byaSz4L/m+uIDBWHmTLXhUA5mF2qeAgN43dR88I9xrnhGjNrgMN5ZrYTkuHDy9PGlsnwyaFiM/bfPI536SovhA/wLtHkA7U/0sk+4b/z4OcAwLAIg4a3LyQfBTO2JRB5rH2900hcrUKymYs8YU6gzJ2BE2oq8B8yurCE8kFxEdP3Y3rXehMOyFDeyoLHQ4vFz/c3UlSGAg8/waQNosHg7b5RNNE2v4ZKjW+dJtDqf+sOCmJxezCJGIYqt1IUjffA7wn9MnwIyNBA8VzdwYLnP4sEI1SJoMPn28NPgDyKP8NnFTpseLmBdreUcQEFC3Qynw2DM7/D3UYwtl1raZPlWhzk1t+HGHLQk5IRch314THTH//4ok8vhQ45h3ShmNj84kETfoCy0nOx6eHjJ3cwxvMslD3x1pl5ezicXAFRHfZ6fW/8794vN+2z1T6fS/qkv15Wvf/6Jx0envT83d+pu776YQY78LKfjSr9dO70+nXW83Oil4dM+X6n89eLSpdSU4I76vze6HK76el3v9frv/xZHz896fXLrzq/ftXueFLbd3o6gTRn+u3Lm+Jkp999t9N4vZp1g03qv76p2Wolu50Ou1Jr++aQiKFf9fnLu6b4KAK4YQAYbLj3x37U6ZSpayYnfXLgcO2DvIL49POmywUmk2tk05czCPGmfJdql+/1dUjU3xod4tZdYCz1++ejZTBcqZ9bwm+QocHYzioISzk+euHC53SsQI5GvTfcr3TJgXRWlmEi4WrmADTk6aI6X4MsD5ZindWSYFdtKspSCUmwKQmXAQBZeSgwXOCB2TL7Snkof36DPUoNMETxpHG8OeyAtYPhobkhve6d1EvqLh2CeH9E+qmH21TJ8K42OQYP4TaZhQmBe/5UDQgUSDTbIMOB5gKgqJZMN659k5uU1FdGCoNwcbUv71jNfsjXh5OHe4dBtIt+e2/9mQE5EorAtcqAOswIg5bAxtJLadkN6YGRS5U59N+3nZqu1RgXLqU/bqv6NDNKDGDEUAO7w0GM9+a8JLqQwAbIsiu0A3V3aiOfKXIcVAUkui4OySHOHiCKaHOSkb8/pNofJ2UoFQiD6cZQV8NPR8o6IFMbVeex6h2MKYMrdTeNfh1ypciIEgqxSbTeNFluA+9LmBbMYqzag9HkcBbA/e7rpOuMRwVrAVcMgEClcut8vfb0Zt56vVM4nRDUQHhM8HKTEhuvvdFe0nB3MQs2QwgoNksPAyJqEcJJIlV8Z6QIL41KEMx7QFg6NmYKOZoplt64XtdEuyMdZXszCnT4Ietk8bitJ630490Ie0jMGIcuShJWAS7eNSWFWpYUhhieIwRqkAzKOyReHH827OPcaY7xBd+/T145y+va6zQuGi2vjlW6RFtask0VVgaYuoX/zv0KM2TXDhua+pShIrNfNrdHhCGLsxWEFs+5ZSWWkjEEPx5i/eEjjG2jTz9+NGhzKBLlhNaUsfLDTsXWa48NQoBhMAl3S4hlWiSbtsHz5eRN2J9Bpw8f/DzsbqGI+ukEiw3aTv8jix+BEJtqQh3ICyjx1Ee6UTFE4E0fisEzEPs5sSyU1NiFJ0W+81BZIxGOCJprtM03pVQs2bNVKKt2qisW2KBSgrGpDMzHGm9f/V0UWamZNEDk7PXeTJT7WOn6i3eu1nGXHPYHn2iNA1l+uSU6lIApkXMD8F4zu9TIOeNZ1ysdC4tZJp7xdGTmNYElhPCd1CEPXEsvCjBadKwei9qLm6abEgZxZyXgiYQ9RQKJBSM1+wc7goqG75leVHpxW2S0yBGRDNNnh1zfgUPI3cLAR0VRmtd6a+kOXfTD06ZxuKmdgm+e5M50d7D8GVUJFUVxwrmMzIy3dPM1RhjRsuZ6a2Y972dfE03bOv0Uv2uEJp7ePEAZLAR8byx49nkzV3B6ppqGmVwXNdfRDENUhC5sdyki0UYJsY22HdE/+34NPi2HR24ozmBaqU/jjELmHTrqmPcAM/l73DfUy8zIdJGjr5mykufraGUfPxegI3fOAoMs4zTfKd5AVMijz1kqDhb2h6IwIMGwS9I7MlefcdQDuaydn+XybS8oqEQgB2YyLwDVqHFiSUQJxz8sd8xgBK34u69V13hpAfexOiDRbdT2PJO4XiEUSlXZrANyRM4X2FWUDyjW7kGRU0tFU6p0R6BZrz0pwZ0c9LTLQ/gIIUdU33Q9WlfUHaNGkrhh6Pnc5tw1RyHciACpykFEBo2FPxK+vtYMyLReVZKwD1jpjko+a9RuNgD4vO3nAPqldFby/CWIcqE9ofZrY04IibVIEmP1N1REgJH8fbIKEh0K5nLCfWgh6FTi03N93qLWqv0QXhRxRpF1QJ+zK/nIvQ9Jr3sAaJaqJICnvCYrGqyU4kcgW421VFRQtUp6lhB8rgBzsIkhwIbzjZol7C7B5kXqaPAT+obBn8hs7yCYoAzEdjEjDeL/BvQzS3cvG4QAsvSXJc39gb7usKnYqhbSi/4TdSXLJTaZ4LPm53yzu0QjC9rdG2jPZ6+V+4Q7HRm05aPIuEOSL9+pLX8wjRBtBllClohxeSZJ31wOi7nLc+/1GPfOyW/SVPfK83d4Jtx3WM46wFxQY1eN3fsvYaqDHNtfROi09yJJPQnyXDQCLMPsE/daDwKVkEk7bIvE69C6wRyMOiV0eQeWlc8Fzzgzu98PxCI2vI/PjxvJf2b4bJhm8w0Fm0E7e9fv8mVbqhr+nQ3k98094AJ3jyQ3AZQqfj3/QsTBobDZ/jHEPLwhL5AhQIaDZKbYGiTU8mU8fyF1FHmq+37vKG6oDkHGMfoQ8Q3MV8wNdC8CBalxGI11yatR6ZWkKfsFSToMJm1TtAsVGLn9SgytXFymm1mQkT/gmbAXwdbu0DM5IT8IcbiuAXEcb9AF8wbsD3XJM2sEkgleHx4Qs8j+HGAm+BdccMETiWwc6RTpk0ilZqNy9n1wEFAijT6ZxKrQU+zgFNeFONqaiyV3+tWxlD4hX/3dTh8/fefPKctB+zJNReb3UuZ7PeWrquMHM271enXEPCXHlNkfj88abu86Hnf6+v41aOCTg+VzXduq/vj3+uXrRedff9LhtPNimFeVkjXX6+ef9JDGejzkauj8yjKj0zC/hHqAqLGO5GWksj5qHGK13VeXh4/XUW9fX9WeX20kBvHId7WZ0mHo9OWnv+jp5aN2u0TXt8YPzpfjSXV80WvDgH/QEZZvftetCb7J19dG8+7JD9ZTQcJi+OyRSK0pw1nnwAIOAUAUlv4zCbXzqHRXGnigG4pku3aAJ5j1448P+o+/dnr79awiotuPzjpqaZCvTNpTV5HlAvTDS8nDfYXx3D9KWaWapitCPvJF0RDYRpDCfHdScTrpNox6P9/MnicsO6ykjhsPIAlKAZ7EoMK5evvFlpWI6tY9qFlUBhO/vbWkr40aNq5hZA2NDjUPFATaIXAjKxZ1497DbV2CzBOPjq8QdBepJ/U5IKw8Phh+a7VDG0KokG3boB3YkuAv5P6DMQmoK8wtclRuAKRGRvrw6ADIOJwPBmkKHrUcCWgIEbi1oV4D3wTyduLq8zJWf7kpZuAjMKDM1AwMC7FmOl+5Nzj4c8z70nuz6RdS7LiHCEognnjs1I+TlnLvPiWWk5T3bKkoABMDXED7SVMjUMGHLJI9zkA8qBXDMc+nTTnBNO4Qm/X9c6GHvFcG01scNW2EG9HnjOey9TDCQ72qYKQ4zQHuMqeTvg6lWpD1ZdUOkCiLzPZ8q1Sq0lC3RKBMBeKONPa26DdSg3tGX8K6Vp1qGI5ZBfL3JNLrGKufwdMBsXidKENg4HL7c2HWSDEtYP08iHEOUoODvxUwAvkUiGtl2fwjmUdW9kyuPiHy5R1ZcoxnjyEwRMQ7FTBdVVfhd5JaiIBp1MFlxW1/M2vQj8gfXZzh4ZTeSoAtak4Y1ibOc/xMIM/3PmEMBnMMgBK8w7C8eJwcdsOiuc3asXxRv4G4c5o0UNQOA0KdEmQiDEoq5SQFW93GKJpa9scibh8oQUg8z/BLI3n0TMVvhxVZzOD98Bzrj99lWptGH787ardj+U4toyOd8vl5rzTuXRuBrHl3wFMo+xd52Fc14UJBmsS9AmNpiZnDATPLmfysypGvRyqR7ro+ANl0p8OOjuOQ5D0S5DFj+8DPgix5UFGVmrqrg5cWUHCGc+5pUi0rvF9hyJi7VvFUKK5WNU1YfIrjB7/3ZH3X0N5UuCoIVU2QPBE+ya6DnD2vHi3jm6beaZl40c9X/N2Ex7AE7FRHVzXjrNceoDLT2qFcQY5IzyAF7eEzG/EBRpmS6YsZ+wF5HnKwlbL4MESX5ckY/K0hnEiqPCwNlqwuU6IlHRXj16YcvWIRuSdCMFhGe01jozSnS3VUc2MOgRXifrv6OV3wzPSA2itOd1pcvi71U2Y/GNJfJPQeemGWkMADEKeZu337CYAZxpSqDb5D7gvUGQBELBeFE6UdqAa41bUhldQpkcGHOS0F+ihLtqfhorEjmiNTUgCqYSUgObYMQU8dQUTkM7AOpVZMWHFgGxiy1c1+Ufu/sDQQcrY9ODyKaifYJ95jnhP4Nvh5N4+r4nSjj95nhDNIWA4YxbLa8lkP+3ymeM45D6va1/a2kMsAPAP4wnA9uvsPWSnLlkNS6B+c8RSGHl7LAM30Ax7d/WT44zN6AlftmIGRh8SbaqR71BPho0S9QfIqwy5E0660LBgvdFGXZiGHISQnb9PNTDNeY9g7/j9sV6F6nN5wgmkOmvHHj6+ebZwmjgWBGh8UDfxe/qAzQFD3pL5fOrzmEQDCTYeSRHJkwbMuEzJSAO8AyjFLwt1l2aRxrcwCMvcC0ADyMOwjm4exYomeeuTbXF/MhCyvzNSE1hWg4Q6XuQ65ivRbB/OmvofwmFzdwfUMs9kPJAIDqEgt3wGpzxtnPDU7i7qkcto9nZc7zot7TzrSeI5XrmWeETwdUQi4nB4rERJWq/tCHzvMIwAF8/yAamoNcsggb+TRHLx1LKMRuQ8tyyWs2bdO1uDdi5GsMmfwms3U3oE+/Nx3NtPWsnsgDeFZhrMtm2YJR0FBkBdoNiAzawhKgDuL7qOQ5XJzlyI2kW+AEaSAFZaoe9y7SBop91RYziCi/vYfZnnmfj87qaO6h97cfZQGMXxdI8W+d8aaHyNt/G4AtIqQ5xUM7GLQktRxg5YsrLwHduKp9RxCZ7b/A5lkiWwI+AQM9UXtxLfQx23ME9aayrgc0o4U7vB9WEr7LaOHpwr9xoRHQQjeQ0mdIOtonNkzj+G0P3x63q5TuDFZoBy6YK3xPWmHMc5bW/BD/qeprOHV3vdNDxMwZkidYLuCAdPdLGHruy+U0NVhC0e6EDbmyBHYIPkc1khTkRrZ/3CXaTpu23pzSmfDLwXVJIqeoZTD0XEZUaLdbufDkUAIDmH60+DyQZm4YclZIkI/I1SE0Icqdykyi6GX5G+9kveEPQ4nPg8H4zgshwUlULgO9DHdnHo5tK6aIb+oNfeDpSPQvTxYXIniYAcQvntUrmn5sBSA3ODr5GbklzgwyAERMEdhgOH9ennFg0NYhiOKQ1kzf7+sEr0cYn3cp/qH3z/qh7//LiTaJpHy6hBCjvAAqNBhF+vD7/5Jt57wki86kCKGwZu+vMOz44oxTr+fv/ozzwvkCnIwyfH5WVcCbZqLdoejD992XjT0qS6vP/mQf3g5aXr7yaEdXJDMnyDFMKx5/uCAi3J/Utu27tI7Pj7q179+1V//8kULEqTpZiR4//xB5eMPup1fdTtf9fT8rKm/6vpOt2ipH572Suab3m/0mCVOs6Pb6DyeXFGCDeCWnoyS7uLG1wg3MwvtgDcuQRIy2CfruoRt0uW2epg2elYcVUS9e1F4cOfdTQ9PJ/3H33q9fv5ZmdFLAiwibSQNb5NeXvbKd4kjvfGKcDDxEEnqD04iTZNR+yTVh1NtGdQ4bbrNseKiUnp81M/nWf3l4ihzHpZOFSaDMyZUB/Z81nDlmop03BOJHioInCyMZy3Bw4KZelGF5JaFE4SP5F9AWFAna/R5fk7Ko85R4BRs1xXoU/AF9s3ZfiIOeRYOh53Yn7ILiXOwgf48w3AGJs5DnM+OIXy+9wVhrGdhNKrPYrZRb8EgSP9VWCCpb3EQFMMV/VYbq4bUNKCJIUhryegLZCgD0U1DPPo6eXGgdy2pc5X87r53Qm2mXrch0pWFwJ1I+Ml4zwzHsVNF535Sz8dhtJHu13BAOrIIdsKtz3i0CQIyjqd5V+lwetJ2/mrwySE9fJ5xoucq0ad6UsV1n+c6lYGFhIHhc57Sndlvp/lFsJH0G+403s66NJHe6cK0lGwyqGZPo9GwWDULckmtTm5fX56Nut42va2BAd5xZ7PfItvdIoctMRz2ycFDO6EYpHVWPODxgG2pdvFqVhoAx14H5Cucx5x7PO+QDVMDMYP6Fv53MJVVxVKXOFAFBpZOP54JXB/tiDwXORqpfSwOoYw9rfcBmR97M+2cJRshMe5Z4zpIvTBzFA9vg2V0fd+qNUvAEM41QJafVK6jep6ZILJppHwmjZgFE7aIWhlAIiwMCJb40ulAC5VNJVI2d3YiqUIStWixpA/GC99YGcreN3I5J6Xl3n4llnLO59AWhkWDCpRIP36K9eNTqjpZVR8ye/Ppw9vtSkvJcrpgeQA7XZGezZ1qwIMEWSTKBxIx90HmRegEnqXuprm/aL+vQ5DITJ1G5fL4w67SriJJutXbb79pf3rWsUYyzpBCxyu/MwQyOKALABfwwqwFyZEAzpkSgBJiZ7dCFQv4FXaM5WzRuHUqYIfSvQfqfdrZH4ZckBRkS/dcDzJYugibR/UFFUAM1zX9rEmqtu819zBBm5fRZXjTlwsVWqP+7odMczuYXUJqRYow5xP1SniHJ66ZlW7D2mw05x3eq7ZrtNvjU352x+S1mfRwiNxnihya1zIubBqLNthT5Nfc/yiPLHkGACY1lecufOqkpsEPBxgc7CDcH2tcqYjwY062F/D9WC3Ceb/EOlQEA6FaAfitHEJEwukaldrmsya+75WKMKTfYUbisyNrgjOc9OANZYC9XZxFpCqHQdDyfz7vNfNSQsiMpWg2VTBDAYxTBzAYgISxr+NJTYvXkgAR5I0AQixsMHallvlm1cXY81muulDVlFde9NAKzuPFgEpY5ll0Vo0NHxIM8KyRbAlICQYUs2HheVkiE0U+2tJFt2ijM5L5iWUauwBJ/4AvnKvIDp2QjxwQsH21xJ7PL8pCsTuVPu7Yhi32xwHozgKVecFK0+DtC4NsYElYwnmuuCjBGzp2JwLB8PmFcnanYnqRJpQFJowZefXZw+tg+A+p4Zk9/oSZwYBHK/3aISyS5R7FG8QE7zsQTnxOVCNRfRJrLvZWFFV3T+M0B7+zA3aodHJ7PYn7bGT0MXMOVT77sBlF6y2ElNDT6OBF0juDtx0vd3jPe1srNhK3XUnDAgllMYQaBs/KkRnCCc9pRpgNnveLg5n4TAmN+6a6CIoipMvc/8F7GroeF5+prr1yWE5QZeCjnmylCqGPSMwJh0P27GylOFc2h3CcFVbXuSph/nWoGSunqy34HPjcAcQAPkefVyugtMOwWPpCCAwDS2C37xwi92OgtDxjhu0QlqwPNRx8l7xDljrYSoei8FXeX8M33yIsJa+xaZ33uRyPAAAgAElEQVTG7XXu3u1oAozzCV8k+RW8xntiKcymXZIOXgvKBiTC/rGASYb4ABlC1UcI95ks/WYGvSfshOWV69SpSdgvEFxNoTvy7peEpIIZd3icbRVcQ44ED7+f1xT4vtBx7MWS75D95C6/dZ1LFK4PAH+DZaGxwmfb3aVI/gbsjD9yL5fhngr9kaH/gVk5+uH5abvdt25r1K3XvRdH3tNVfQHfl8CwQIZwF3v5gmP0b4slCyTppQxmHD4hRSmkDgWWjdLwsJAGzXlg5+z94yLyUIdeHpSOG/xefmkJcChTDTc/D8TZyybdRAw90K3B+4WXM/gEHTNNf2OLiZ9DK6QVcfk6kAZfSllaouYUKIfhhMOFo8lSWm4C2An7I1kQjft6YMOTwcUQklTvX9598AwBBcYs7olZoeMlMJUk/4HCBTzFLKL9bpTRsuZzsRAKwWc0GLUuaxZj/ncM0iaR1ZG4lYdER9DXLdn0w8teu3RzwMgf/vig03HniGsSTJF5PT3ujC6nlKXP0v7hez0dpWo+e7XmpohSJJNIfme9v7+rKhPNyYPG/qLTxw9+uFRFrZ9++qysLPTy4WTD+HWic/GrouZNn354cGkuoTROkV0X+1wP+1RR9aPLzJFdtd3F5e7o+j//+ou6W+sUNsFKx8gaj8qPH3W9nfX+tbGnaehJlev1dKr1b//wqNe//mypK4MBwT9z2+g9/k5tcxUhZL+29A3G+vjCRD2pKgp9vXSKskJ1lau7tFonYtIzHbLRvU9Lv+o9ImzloDq5OQBnvz9oe3vVpRn0CywYB4R9OrnORmf4PjY9PeTaU23RcojcQ44qGKVKG5LJqnJZNv6/Kp2cfHdZUq3VXlF50F9ekRmNZpNZ2kO6KYsKi0FspmAZzqpICuXnw45kpQdqkCMGN7PJsD/pTjeM5qSAorv3EhaYPd8LlqMvWibYNR6YXFmwcYUG5Jw5ZvvNHiIkN446z2p7IigP72cAnGu4V2F2kPImka7UT1DmTXk1niiYzhipdqr2FsqckdFN/G4AmgFva+W6CgYWkgv5/qvDR83dWa+fW0v0fEAnm5oLlRHS1jRaqxAQ7hRagh2QPmZY9XkftXsZkZB3MFIwAVtuuRf3zugwkSD7ABlH/s5rBXCCDbXHIqXQl3oTUMDCLCEsUdkTuR/qdfBSMhDtsk1PFfJ62KlV+xJ0O6DFJDFu+GJ4fbCeTn6j7ZrIfUCuyIqA61JpwJNs1BAJGt8RqgYreiyvxt8FRbZ0rPos59Ixx2PBME/QF4ys9Rn+HSki7qgQnnce0oBzLI1p1+vD005Zfi8173rtCs5bEp1DbUuXMXAQwCAzoOMUUH/Y36Gnehz/TFiElFea50xX9E34K4yaEuk+Kd/h29krGy6+NukHJKDC7VbcPwTVDJ3m7KjzT7+F9Npx1iWGQQ1+vjUvFW+Zh0zYDipnLP+isofvMK9DiTrXm5H2xYAG17p9IFWlHd48JOP8UsKT+Pt4TB0yQVgZAxiywlD1wADlZx/AYZho/bzi+j4kq378mOr5CXat08vH2mR1Vi56esr18fHBvj0WDdJT2x62ZNB+v/fzCKkYCwzgIUCMEzh5ZtAL6nA7ngsBzS+qQucBhvngwb3Oeyc83vqQok4QHqzQNIKa8zN4ZoZnMBI4t5YQhGBZGB4yEnsBQSOVRehMhWlg6Z6RnWWFhpWgr1h13LqOQjD/bjOJOXbss6mpA1k32wEYCgsAy5TF7hxCjNLanysyMobtv37Gc9zpx4+JpvaqeUndeUcCKWEmY3sPk0vpOy7MXnCHc58i4/wWV09I07TR0Rhrtw/PbISkop4I+aW7XKXhnpbp68uv86zTgW5JcgYAzEe17ax2OGvcWM5z++mbhe7Axt5KegwBY+chVrEjpRopMoM2skGYjkItDCDgVH4QEU1OYrbFBN/j4DAqWPp5wn27KS4IYSN0B9/XEKowqG2JSHFl2AyEzTyTjpuEKgbYwoji+Dso7bMcfxfsf2s1xtyT2llqBbhaGidpMzLCMLFcUqnG64Jd5CRm7eAZbVWUzylYVm7b2AwuhnD72nniIYxaU01OWOU+gBln+VwMKGIPYFmaFoBiJMChT9eWIsBTd26jmAlyRIKX7D0UclHqGgA2OjNBKJdY10NYCKQl302kdL44vZQ/jxwfZUSVIswe/b4SzlunYKI04HpJVNer1SZma/KdP2MWb/+ce2gStgSuD18zfXsf/mHvQscoVz11EnjeST3NeAZys283JVEd7A0Gl3JNDcwmQETmJR2fcby+Q9t6drZH1P7jXEWOyqK06uk2whBVtkZxw1KLxT3Q32s6guBvVr/Sn8v1y0KKrQV1HYFAco/tQv9vSuI3MyNnGDkChEAyQwNImjd1H7qjVzh38dh7mUB1wb0f+qXHjWfk6Of7BFEB2E4mCEutbVYAlSEkx53tdPPCUq6bu185p0033W1dKayvz6fVsxZgTWiHCP8dibuXGlR2Lq4nFCbkoThF0snqfJeoYvKwWHGGuhgBsDf0Jroqw2rKOwlGOJl3iHuKqj2FhG+CmrC4b67/CV5HrvM7w1gdtJFDwaMUIJ1vmR5U3rv3hhC0Y7aS5/SdOPIiag83D4zAbNrSZ0LAW5TngrASUFkWFIsWerI/scwy41ldCUkAGBiku/RsI0UPAT0ssLwExxVZio7ih1mR3xcEj4CjPG/vu7hZKuYRzkw+SgA0b4yhdonoL6vI//VnOxl2C6FrPDui3f5hA+mxzBLPjusp7tt9yCz6V4r2Ll3lYRSWwLBseeHkxrfUk0EJTTipqeGLQubJweL+EEqZWei+BcokudECliUkQcjMEFLwwK2r2rcir4vX8S1lzzIdx+TywfOw44EPEoZ0gUE5XBzgdEUN9hxpvMI8hYWf10N3JFKVfuw8SCEBJN1qJumLgcY0d0ASUGbA9lkmapPu/cN2dDJna+IYZg5FCtNJgp1JxoMhxTzOA+GOPtpxedeLm+lc75/dPfwBJs8PSd/kod8FrxDvBhYRMzo3t9kYe0tkqRL+QESE+32uh31qVmNfJXr8+KiX714ctMJQ8fLxO+33qZqm09zO+t/+5/9d/+1/99/r+32vfLupU6G8fEDQo7cvb3o4HdVezypF5QpR/4niXa04q/TwcNCvv/xi6dnj8ahLszjVlDCP9u1XPb3U+vh00tuXq95/++xB+vCw1+/+7pP+w79rHOOcOHiI6uBVb2+j+t/+5AMWCZI72CgP7846PD/6oLpcOm3byd8dS8ixkH7/VGg6n7XWpQdbwhSQx32+TO62fGuk80zRe0AP8Sjk+N2uHIJEVwfaP4lgIVP3YHEjT+2kNqq0JQ+qd0SJ3/Syz7S1vT5/fdfnS2sQYFtWZeVONxi1lqEYNFSq8oPG9U1JsVMW14qGTvtdqImg9oBlqE4rVdFN35W5fmlmbYcHx7L/RqANolC8XFWhaGz8sOjbi6U/c9fo4I6zsFz62mAARHaD/LljsCH0iEGdexNfBRLQQreBlF88ejBckyoHCjUqcnoaC04Gh6UgdXFwTha6nkhBxm/iII+sCvJrHjgc0hMUOtV/syPZ8ejx4CSdcURYTRfdOmqar2YhtvEc7qdxVUNwDcsKvskYn2oaUu/4Phhg6AmMJ12+Ug8yO1XZvVEDAEpnQ717DxlOzMrjeUtV7CrLe5NpcwgBfix+F5Hl6nojklRZeCHnHACpdzrePQEu2lTRv0nIwxLrlAweHIb8YMk/ibD2Obg3E7aOtN1EqmKV1DiksZ6d7EciJb1lobSeEuo1Cg9/06FrpNf3r4qyk5dDUrB/u+aKq0in4VU3Kk3iSnOSa+0bgy1X4vi3TB1yki3SMYX17fSY89CBic6cHtkhi4pzs0G/27dOrHy75Xq93JTV1C0RjsLnnniIYfnl3OYcuwyRlvOmKQnIJkOLQ1SWXru6VMIiZ0/YrMtt1ofy5iWEz3/okcPn7obtjAJnWkcGk0bR6ZOW4aJdsvhMwEKA76odIh1OR9e4/OmXUZdfv1oeSapiE+8c+IS0lfM9ZvF0il8IXYMZ97MiP2lMU9VDE/zmMDsMA/cCZqRI7mG7o8RO/Oas5YYFTMELlBRKWxI0EkfMj13w2yB3TlkExwDgvVTw5KleHmP9/tOmHK/htun4knmw2B0edTxIJ4MJqB3OqmueKZVWy6l5MIM6J0KajAtsIhRoaTT1gxcjQL7pOqralQ7kwUP63sCLEDjHsBhpXxPylZuRZIhmiKBuhF69NHsIgyg/y6mks/t5oV7mGR8yVQ8BwA3N5iSjE6bTKBtap0x3c6Xd8UW7uPWg3TYTxKkldEBNVRykn+Pw6pARs/EGG2p1w81MW71/unsVUQ2l+vPPrU4FyzH33k2EVBOCEqY95hqSmSoDTigTUF0gCSfMzOcZUvfdiyt+mvN7yA+E9UsG7VGXdJfQo0epOumEMEsQ3wMgcG7pVxRNas9fPOjyWGfh4XOBaacHE4d2P+9U5EGmb8sLAMWCamLWuSWEBa8b9TezmqEzABuD0ueJymi0bxCpGWwQZ4uf3zxuqPuIALcizdmDOlKlpy8YnkJQoyP6Z88lXobWQkN7VRYPVkoNDV9YpYTPDOngyEBaKhp/0xad1A6dz0lUU9OADBFmk8WCNG0SbwGZeAbMSk9Pmkl97TqlFanGhZN9CdxJ8W1TL+ROPIBLErABTfHooTZhnie5l9mN+S+AMICThHsF8Rp/LoQrkvKKQI8ETgrlmZML17YxHF+tMNsf+HkFbVmK7cN3bJCipPJrrgo4WLIIgq2A7xUGO09H5XhLiS9MOXefNPc3pTG1R9fQObnVynj+F5l2LFeoDLh2AKYyvp9S/dAZQDM5Y4sHCxzf+6SM5zaKpYVwucxVHVwXOSxZSRo1CgDknSHrwmF+pLwev3Mg2fnts7KCxR6WMNOEpSOZdQQUVO3UWyrSIFpuHfJ+8km4nirFBs7bUGnCahuXDqmJx9YzLR55qrvYojpkPXQ0zqOKotClDVJ5vseqKP053jqe/7DTqxbYu6FxRRNn4kD1GWFi5Hrgnd0AArgjviXZhBaGHkYRmSU+vXDj+honHA6Qkv+whmf9qAi7TYaHl/N6sCybZy95C+gesZUB2MEhu0IElpPFEe8sM7kFLngeWaYWxWM4rx24mURKsHzx5wBFaV1wuEzwLoe0vADwM1cHyea35SvM+t8yXiJij3meW14bajcWAtVQVPksZfWIxEPAi+YdfObTsReS/cjtCsEPikLROxX3ABDMvVvRlyP/3dUfd0bRkl/WJBLNOY8CuxjqOLylu4tzLRAhB6+yYTOAEcgsn7/BXuIO92+1gVwLTpVBYo4SEgvEprUPPenYBhzPGXx/Tg335+MqxnAu8vbMSvNZs4zihS6rPS5WM3IOgDEr8a37MRio/8bK3Zli995827bvFR7ftkwnrZZVSJ3jH1/UdPehqwfWDqlShM6YpsWsb0NqcFK6DSFJXangqg/3Yg8h7pdDN02D2RsddsGBMrsfDt8eF1fX9yHKliQnG1gxj4/+wOgHs7Ye5Laq1PYhzS0F+QWRAK1H7+00qVBOWoDKM7TY2xhQUdA/PsQezxax/QzXfMFeLlelBWjravTnfOuMgPGaQvFLSKZEFhgaUmBIkShuZpPMVjp2isWRhw8Jh7EXantLOcSNCARPBBcrnxVVKEW0Of1vdyh0qnfa15nlVDCOVbXTL1/e9Q//9I9GOofLRZ9++INDBT78/ntN188qhq9GYbdkp3o3q2XI3D0FH+b4qv69UVQftNV7o4PDlcTP2B7dHz4+q29G3dpGu+9+70Unmxu9v795CIDN29azEb3f/5t/o7/+y5vagWvrarnif/Xf/A/6H/+n/0Xv//7/UHU8+WIw8jhzkNxDKxhDyWYuX/SXn3/xDf1UraqmRh9fDno937TWD0H+I4rNQ+TzX2+Jl0h6iEgHq1Ko+Vm3t9GBD47UnvABUKWQOSkROSufO+EecfmiDz/+oOH1r9rFN3XTXr+eqTtINLStihokFFatdyDK8XRU016M3tsjliVmd6IxUVb66LJ8EyAF9PspX8y6fR1iDWmt65Kqfni05IY+zIxKnPHd1y4MMIw4Loa6OIIpK3PtCSxmYBE7zktCVXwIkNKa6OGRYuvNqDXpn3TJ+RChDGIluZP7LfSeWYqNjG24Ki3DoMIhiIfLaYwb4VD/SRXNRn8X7CWsz6xu2ytZCVkJZnIObTLKuNZYkD59eNI6nq1QaK98/rODKuaNYI9MNX1W6E+oelhWdZdBFfJ1Syw2LSXSR4CZ0HNE/xfyNwaaXRk7xfWyFjrluWV9ROyDojXj4n5JpIhI9gEOShLJGITm3hIoUFtLAAnNQDbPqh8h90Q5AJoZioBZTJD845EDlWVkAE0lVbEgAALvDV1/9aR/+LjT0AZAhNoLFrpTBeMTaWpgxkg8nTUuheUmJMx+uURqp8RLFl2ifBY9fWcIhbJI3RzrBrsiPDeELOUq114fqkR1sapBoua6g9i9bTANH0+ciVgDFjV9qesaq4wXfXwqjR5//drp8QTY0Yb0N6SAU+bBj5HNChVCpHJWnfCwwj/JYnxuYoM6dTmrJgmTZO1x020c1I9I/XPXxICaLkjNCgKZege+HPJZOcXsKYXpqzvGkMffLqky0knpBuO6zGoHIgXHxqqZOomIBEhO3cXXTgzaDWM3BU8XCHbu8z88b8zGMTgT2kEaMPUd0aoDUANSJQJ1kBOJ6zxkIaAWqeJCkxeNm47RphqmmR7QfNXLy6P2xahdsakqSz8LXl5q7Q+V6h1euINut7MOR2Stm8aJtNEHZeuoikRSluv5qoREU54HDA9UnsypZf1Td7GkjmJ35EfTejQwREjQugCgkiD5bIb9lE+hN46zx68XJpHlIlE89K4AYfEvKiSOJ4dBpcMVnj6Ews25lQ6Qxix3WzyqaUbNxaN2SAixljCkDVfFeeUKEp5zSLXwVkNWDfjekUNzX6T0zs7K9wSTUH2Qq3//Z03bSc+H3DUUt65RkdSK09F+8Qz5I3JlvlPXpiDBl8bmXSpOHlwhywgugX1xhcVd5vd6nvXyQJcg3RcwQpP6odG61L5qPNjzvEagn5R6v1IxxTOe85ihFhkxwC+eMsKcqJlgOUl1vt58XQOcEX52ayI9PH1Quk26NoRMBAkSnkSADZfFT0g/AZph+wbtj3v1pEjPeERRHKCmCCn0yDxRXJTFB71fWm3LJchlSdqd8YGb/1M/otZgFkG2xuq86XYdlBSH0E0as3hOlkbDpiEbhC1Mk9rSX2YHnnd919k7mp32Zpyb9xBMle1g7UoNXW9VIC9umjYNXEcL/uBQW4WFAKUXSv2Uc5TeWSqDqPFYkfKiGkB1gy0nsC1WiCyRE3AZkvEgR7y+bbYEPs0jnR4BV/d6fRvwvJg9hBniLi9L1gtYpBh8wXLNIiLdlyA5ZuYQzBfFdJM+24uLb7HeFU67pYqDRHnAg2SligbAhgNkMEBDoCNkB1V0Smsn0+Op5x5KU0J/YGoJUFt0a7wKq6orJSW9xaT2BtvZuvYhvGkKsmcGXGYw9qK27RxAxtzX3Fbl5b0KxLV4eLRh+WFoYXT5WfSQhrMfwJElHNCrXakcYR4EIJuUuToq0v5Aqi3ff+goBxvj2uL3gctUBYQOajDUeveZGYYTiS2MarT5eyPsh1mT85a0+ytSdO+Pke0HVknEUj31mgGUaV1YRoMHhM1hBSG4inuCj4CniPtB3QuJgtGGSoM71Fbhx/Qyxj6CH/deRWEmzqMzZj6UQiSF8uyH/QyBmuwwAQQLcl9C8GYkqfdEVKpe/B+WueAXC8AGaatOzgwLIddyyCTBJ4ssGJAcaeqoeM21+J4LKkGHa95/DhHtgEbMT6GThUU11GB44oOpdd9j+Aw4y80qAbbd5dYA0RAm5mp571Z5hrUB64UX34HnF/2xIc02tEYE6bXzabz0BOsJv9k7yx3EsarR/qVAXDkYB80dAIF12IQN0Zl8r/4ACLu/fn9XfA8OVPWAaMIuKkvSFojdBq0NCUiWgfrJyQu4vyC/k29pQd9Cc8IP+yZjdTFHmrqvzqmkPs5A/ggoiC0VBQE1de7FFNlHUAHzmYGi8FpIiuSD5SbgQe4QC18kGHuJUGa4Ax3jgYRBOdDMHlCryvIM1niYRf4OyxsXcGAmg9iUZZm/ax8YQxnJjFlm5CXIeAkzuL84L20cdJMyIsGHoIl29wxDozsfAxLgElOCSJBqLbP7BLl4QicpBly8PKGDKaTYBmOyg0iM2npdD3HuTqMyPuYHNH/ONQpeMAngCOlMHPr8tWMZq8pXPTzuncLIoPndh4NeXp78kPrt86t++O7FSC/BLw+Pz76oGZj4nTm6d9YM13zg5dmp3wq9v341ur9/Oul6HVXXLMiRfv7pz5bekDJIPQtytB2poAceIJvG21VvX35SXZQiu4sUv67r9fDyo768BkmwI67p4ytq/ekvjXbbzQN5cP6SFBY6rfp+1XA761SXHubPzeLY+peiV9Rf9f2HvX792rkXzjUSyYOlqPE66EqfFQc5DwYoYw7LrlFzCVUt5S7T7UJJMwczoxTM4KTDsdSXt0599Ohhv+zedOsWp1nm9d7XovqzTevLttM2N6FeJMn1ehuUFhj8QaHC0L8rd07U44uMBGoI6lWrnHuVyDmoElGpId1p5QFD8bUPEdAvwoeQwIRamiClixXlvFqYiFTZShG21HUhsrpdkMmEuOvdfuclCUTTTB0u6zh1uineHg7aA12eTaMtQgpCXiJph7V9Wwy+SNPfmtb+SJZPOwU4oO7etCTdWXY8koDKwRSBbjE04AUuQkhLlumwL7T0MMn4IIM0hesFNBPWMtuo6wA4KH2QtrfG8g0Lzx3ME3q86GJCsgtgiHwO4Of7DwezPecbgFWqtentH0IWA1sHftT7mvcV5oPX6WkcEMjA6AoDGWZoYZC0pJf6j1DvwI3Ma0vopaOiGsM/ZxwKCr6POFYFOsp7imM9Zote9nIiJ2NrSa8oS2ZuB0JYZkDy+E7jnQcH0GMkrpc2eCSRI+PReb3yWU6q6yB7PPfhDOAshS3eJ5OOJHI+0pm6afbyBYiZqSGMaIm1Q06bbxqU63pLHST04Sg9HBN9/tpqm1MV+xAcxtmGhzP48fFEjJqQsJ4e1b9dlRacZZ0OFGoneHhJW72Z0cnoKuSaTTgDna2heSuUbJMTfZHK1AlemUg5XkWkriw3VaW4v6qZpfNl09ThyyeohbCN3MnGK6wEFU2w1hvABNdDCD1aSJTMSINl2FqVbp0SBhkQegMcISmQKpeCYYckTEJ5uA6ZK7hf8C2B4Gd48/28VRYTfb+qihftNdnH+/1LrMeHwkAmXttPTwEQGtpFv/tdrQrJOmXXrsOiJipREY8qysrDXGKZVbi/N9iv+3MMAIPhw114aW0QqCh32qjeUaOBQnDXuXSW4WGlHCZUHLEeYGWiSAdkxpyfM/cNX+NOy3DzQFPUtUFeys+JTkrxtjJEzAyIjjtRzaK0IG7kUUzp96KyKkP4kj2/9H0WilIABz4v6KbIgBpDtRfIHEkdw95qeSrBW+uQ6l/+/B/0/PSk5xrEHtBx0Gl/MBjM/JHwnklIxufc092M5JeVZVbn1Gi86DGXpmXLnGP2tWWJLtPOCqY847PJtW2dz2mWHVgsfgcSfu53ZNADsueN+wtQe9blQuflUVs0aKGeKzuF7lfSLBkSkb+bPZl0G0ol9YM23juS8RlggPMycfpktrYGtaiuADzShiz+3gu34BGH2dp5UbV0lUWMHIKRGhs85Vf3E64zAywdtbCPk2ZsESR4VkiOARNhywBp8O4GjyKTPkcWuQM5SwIp1nzPWaWRcKGRblo6dSf706hRmcZQ4E4mC2cF9xUdgw7OSOmnJD2e8/qeNu+U7ZAmb3+YpfJUabCYBI/nPBcOWOI5uALO8QyLcqcCh/T7ELKC4oglMEPayfdK9+cCzR3cdQzJlRNBGy82cRrqOZil9iXa1sFLPooiZjjSRzPsB9ukaR5U1Z80zkjWg3eLIEd3lY6TMvR4gFQ9pyL2HbYdktgpK2Jgb7xg81xYNgIOu9Abu8ZOD0ahQ9/xhpfZVVOVJdFDc/WZNzkgqHAYnj22E0vEaLaX63Kd20B6AGitoX6On++sA1bkOch9d9HseqvVAWEhXA1greFnuIYvUk6SdRLyQ7j2lgjAHDnu7EAyZm7yNEiD9ew58JzCGpBa6spzm15X12VxZhI+iUw2KwxSNKGyXMNdOcd5QsAdEXLuWpgJZZrdY+smgQRGOKR/Rpb6hgRX1yUhreSij2ODpCywHo6sQ70/a+/yTO4py0XnUYktd5zPMJh85qH5mqAz9y5CSZOKD4jmyrxQS+GZ2wGaYbF2nca3wFBY1DtbZ8byHjgVKjwCeRV8mLwXXhuCHFhBHg4YJUK4jBcsfr9Xn/tCfK/VABwILC2BQD5VAtjg+p5QuYGShkUZQNx7mFUqoQPUCa5YACAQjDXkoW6EUdCJrMGK9Ld+Sx5elq+iVAte4hCGaYTjvmTGZleDtzrUqLD3sAsRLumlEmCVRdXWP9hLwEFe7wKrvN9Ao0A7/ObDrwiU6rcKjLBK/muIjr+QsPT43d09kGbXGB4onzSDGB4+sIZ27FkXjI+BwQw5ZujB4kWXZengHQ54ExdLpG7oggna6UXIT/ogiS34Ijgj+cBYmnj/o5E+a6FZqOgXylg+eeUh5pu3wN+F1aDPkeGa0IFvVDLLBIslQ2BYZpH0hvARXieBELwnWAqWA5BLHkS92cGQPMWXSbKstfC+6AJezvtyMltR+nUH9iTIV50uZemHMYNAO98Xed8cdykrnhYSDuE7FhCzjN4rfiZ9spE+vWRmHZ8OpYrd0WmThPN9+PQHTXIRiMIAACAASURBVETm960e6lx5WYeH3YyH8OQlcIvpVCSCnWQwFiJQu73LZyl4rcpah6dn+3MG0tU063o5O4krLTZNW+XSXfwr9T6U8S7DpsvXX0P/GeZ4FxcTAPGot4bS3V59czXCmOVEaCda+l4//3JW14Py4Z3CVxeSc8cuBDwsXWepCOj9c9zbJ1gcCnXa6/3Ll7CE7Cn9RcIxKC5Ky3lIHfzt7bPK+kXT0OlyvpqpPhaR3s+dpnXQvsjVdXh4Zqms9cvb4EChrb2qeX8NJcoEKeW1pm6w56nKJzMKLGZIfbcodxUEMicuXBZFFnWWMGLGsTPmy1nHqtQeqeAZBlGqDrW6uNb7gPrca4lT4hge6C5jUWZRgQUvkDL5kuZmD0srnw/IFpJvQIUbkl3Kf9NKW/GorPnVwFC70RdGzyW+A1iYQmMDy954cODn8SAaGOB4mq8w7oEJB8R1N5OlWAAXs6IRBIvADGStg+Vo/E6tMNQE+az2snRd5+WWexrvMA9uH5D8k+XK6D8cCCcYHITEAwMmjSAh2BVCMcZ+0NYOmlkWVkJ0NpWwMu7FnfX99w9Kq9Kdpe9vV7VfLwapKCFHMp3Hq3qcMjDA+LQiqV8z12U4IIvPzuAOcj9D6+4xoxQsJfTApnYWeLxjlFGHQ9qMpOsXCDpC3gPbxcMVL9iqpyTS8ynUFhCiRL8fqaAMdK4SoOBXLCCpwZ51uWpaalfpgMgywNzGIpRmpyTXJrr1uaqkV5Vluk4MnSSGjvbBEShCDUQ4xUMAD0t4tuPcDe/rfM3VXlu/pvqQuytxHWL/TAMNWAQIpAFSKQoPNdHaaSm+0zK92d/Dg5UhqgDVTEvLhoKXqlReIhUnEGZUMw4akY+J4KRINzoAqSvZBlUoSfgMbWEg0AK7wqNeP3922uZ5oF9xdA3HeQzdwQB1+F/f+9WBQpYHTY3vGj4/I6cT3wUDDTPAt24xWEYq9fisE/ddsviHUILVdoWJ4de9rIQmkJCZWiZFkmcdr3pMF+2zSL///6l6r13LsvRKbyzvtjkmTEaaqqLpJkBA4uP0lQDpWu+mWz2BAOmygQbJpposX5nhjtlmeSN8Y+4goWqQXazKiDix91pz/v+wPwBa88zH2lWz3j2yeDF9Sw+PiRqAEuoxprOK4hA8WWtvkK2kMHe7ap1J2CRtlAt6J2XB4zz2FxVUEuCzzHJVyClgoPJM55dLCDTwAhIqsvAwDuuku0Pud5zlNCDpuT0zqGC4IxlA8qJw4iXVCNHSak1Lo9oM0Hz2MBCJzytu2dArRnowoRYswSxzMPhITyzbzkZ7/fDYr32rur559VgWMEk6NrBSxfcyt/rD86b7/ayHMsjhrueTGrzQMd7Ri8+Dutn784EZJOiI53Bm4WaxgnlgAFpQPlRe2lDVAE7Re8kruaupJhm1TFRfeHfyOcBzRsq5Q2EurRUzPNf7BtAh9qIF286LnmeLztPk74sf1DMEthVkwvOq88iyaPeukztDdkIdwmNYpIZerPX82Q5eGV58jjEzh6oC3plH+7MARW45jJbZspjP49UDdbw1mtdXA+r+tUhl+fsjRWShcBIkVgzmDJZkltwQyHbtQ83F0L4qySvL2pGmmkVGUdCHhYR+XoJ1AKRm+gP7UGnBM0KwkcG7OfgRg6edc5zvIHjcUU4Aqm9e3/Ff8xHgnyah6TZ4o0IBACVB2O8YfaisbLOGy1UlgxxBaJaSMtgSSrQqGnqlhIcR9IX2piyVxyjLQhfpoQ5/PtJbltbMgYaZFUCAL9wr7m/mZxp7L0MOyCToqUQpN3vxXqnKADwl+C2B7cf3zoRDVyJeS0/y/ucJm1xivJGJFVZFTSAT/l/+fCpK8DqyMNUOFLMyLUpUHN77GQecQJqMZHy80hOMnzzXyT8kDCIzFYACvZWdprl2lRcLHYvgklTKxtbBRh1VLUi0bUFkOqQn9+Z/i1KDnDOhUQAqY5juqeOwJHVCjh68x8y/ns9ZSD2zyPVmZbR4RmM2uDBToYSiBob8kRuD6FAcFkaTEZNyfL6QNPxcJgMWEwZ4AAska3iDvXICihtOd2BeGOxD4qhDcMJwrhW7lr30gK74yoIXz9ksN3k1c4YXaXvWOfQzh2qxWLpbl8/EaoxA5Jgs4Q43R8bvCzt5UyLy3qHwMVuJTSUEsJneMQFGUBR7CM824C/PVqj+87DEz2Y7IXkKtw7KbwrI27tu/N1BPdwLoaLEi65XLZ6N8Pdzj+WtY9Ihfvx5/P5OgQ3qEqvGvHAFQB+AkbMOFRsptPZ4OvnYqWE3jyKKkzCXh4KMUCfIPeXGhiF0QaPACT9NAPpd68HXw5JdNNVGqbmLIY3actmEbT3sibfAnNsoEnjnb85I5JjBWOj/FBTPZeOgwWGB9KXpvpMgTwV5RYLHgAYSi9wAqczbN++NiF0uL0Gm04alFi8l0ikCLfi5GEgp8WUBs+yXJfE2qEdIZIy6kgUZlkWWLNIMPRRyqPtnBeWZvACEPCBkcHywmasykLXiPeOf9ALpQIHAEJphvBGwVQVCJbUkN5kdCQhcYD85DMPCh4yC1McsD6WjSGCWOfiO+M1AhJBMcAFNEybwUG7qqGC8eXgFeBnoZYGCthme1FqSC1fdHWv3gP393zb2/JFOdvfuR5vZQVL4//mzrmfM9LXu3x6VDiej7MdDqtXJpnSIvdeXl5MDVkCVCe15PsH+MHThL6pVFJjPJzVNoa9fL2aH8nxUXr1TXqzq+69K+kGHY6G+71xfsKsyXTuqInIjVC2JfMU7ewy29iUM4ixecar7JtHHT5P+9JVkt0TPzyeVBcb5TH171XVgWAKxA9GPXVvyWBf68/NZ737za/UvL7pQCcAFNU+6EoUMM50ip04twyBxEMlKQLtIS+OS70NCHGjYC1IlBtHSKHFzuNP5y1cfbCSv4W8dXVMxmUVBxkY6HCm30+Wrk0Rf51SvPYvo6g5NKlDcBwbjtbR6KEYdCdEYV/Ukp6WRsirV81Tot19hhx/0/bu9pvbFAzlI6nbl34dcr5IAFAfcyOwvUhQnj9pPyNJKwtqmqH/24T9suUqeL77d6aICNiCWSjwfzGXDRWmOdw4wYbOXBJaB3kAPSW7xRQID6nUOiJfVB7A8oPexJpDp6WpGdI5I/EN6TFDCrCLH/0bPGVKAwZImki0J+mFYxWtRc1a5j3BUk8HU7PTLy6pDhkQP9QLPwJPPl5ODMEI8Peg4Cc6w5jvQhDTVZYg1Pnd6vvYeFlgsRpY01BYxv9fqxYehke+KzxQq02+5B+cA5Kz8nVe6ApGquqhW2Og6jOQRrBQnyurvcWN5IJ2MYcrlxSHWG9L5SDpwEentftaOHsey8ZnI984gRKcrARfI6dc8RMBT6NsvfKahC2zM9kriwamL6xzr9ZJoVyLD2dQnhTr7xGB/pAMHgpBAhaoPklmbKjazx1/vuK81r3TOcQKVqvaF4vnV8t191jlwaiDcBXSZhRYlRCTdNXy3e3WnT3p8916n1xfXXDAc3T/utdD3RsocUvCay5k4/6v7O7uR8m7psqQ64/ftn1XAIuAZSmLlLJIjl1bhZF4Co64rEmS8v1CY9FNJNV2maaqn80kXM8FF8C7yXtJpSs1JHFmOTz8q5zZ3OPl53bL41yJ3Y6ggVQ5AEWECgRg8LAg8RuS5DHz4zwl+gAlaIntJ78pN747sRKV/DUPw/UF6/1C6cgMf4n4PeozECa8Kgzl+UZbryexgna2aU+4wklsZpkN9AuXv9pD5noEBan1v7A/3vheYMRj0y5IE3szDwUpZ/Sa1PsNgXkJ/p5Kj4o1ETroIkWgix79zB19FNyW1SpdRaUnOAAz+GuTjqIdCBp0WpNv5UWWCZJV0QNQOsVoCn2KeYVRHwbtEDzBgBZgTTNuyDFarsFiayQXIWQv95dOLfvW+UhohD1zMtBRJ7hARszEmf3mHWjMXeGOjrdDpenGKb1CqEcpGkm/jgJFgiYnsk8WPDFvFG8DSMXaLnl6+WGaJ9J+/GMAYncUGKIUnjrA8Pv9cc4/XENkq/s822F8ALcarkmynOd6rvb76XilRmQyDuuHV9xTp5u5OW2OnLW/TV88FhIjRTYnVgWWeCqVtqZXV9w7I4QGdqSZBJULFBM8bz6MD+JhJLlbhIQvftrMVAdeB0/zGnOC74kkfOteG4JkbkI47jTHW5dwqq3ea+s42C6dvW5oZVCqw6wj2ATnniLu7D0wZHkj8jAymqECmVhMJxUpYfTSyzNNbzPdFACBKwYi/L0sn8sKgxqA+zZ2VE/VFzICcLbnyKtxbWCTyIlQGeM7h701gy0QtU5iRIhZES0FJ1B6tIGOR3+UAOWH2Qq3mtG2AbRLUo1kFkkl8wbBjoLfuOed+jHS3r7R0J9edsEggoQawBVDB3kBPYo5sMUWtgSeOvt/GypvT62gWHFAFEINf6zmPqhe6GhMIkMzqKfYcwIl8d6eYwDkAvYxZFSaH8DjmVJQl3M90NIec5yylq5yFiOcuVpEMJiyY2Y95rC89dRIALIsOj99J2b1++eMfnHnBZ2NGmo5Pte6dZa4ex1hlg1IpTPJ0UAK0swPQ3wiLx5/Fd4x9jFsNxn9ka2CRI6TSVjB8m0HKuMNmhY/Y/k/mbSSxzLgol8pwl9Ji4FMwMGt+PGCyIHhmWU0EGAFT7fmXfcS9o0iYpxCEA0sH6UQdRdi0QtYKSbCwqhz0gJ9Wbt0CPxOsc8HTyM/u38OJ4UF559ij8G8DK0saMDkj8+3X395DB8sQusWSCStsBdktA5NnL6xYfsedHss+YKAv2CZMyNnm7ShML2Mh9RTfddjvqCxhczZD6/mUuwG1Ff8Alzdn/o3lJBmWbnkINhhsA3QgZSEglExb59V4AYXYBUTEx8tWd6szMjnF5xi6YwG/TLk58ffGTLLEOhwKF09onwhdVqgV6mZziMAtESgoVm9lmF7+Q5Kq18TbUPTvaTS3qFsv3bBLaKCJieWL8xcf2Ee8QCYrkXKCTw3IENhic6ep7UpQqnBZkgDJm4ycAtTbKVuUdROlnOdmLaH4OexH2DIqQ0Ae+Gw5ArdFHUhRAoHUqKlqff3yyUXndV3pRK3CgpwLlCZo6x224BSjOnTlLL0PspEX4NbvaJ8Uf4673vBB8IUSuBH6fDg5QUDh7yxmBb0PNaOW7ZrWZ+jn+TYUShw8mz+dYEd/YZfzORyY9L5YN5/e5LGbqjj1IckwP64kWNHzt2lfZnp7X+vDm51+9VOjer/TK8t3lOqnnx51KB4UbZ99gH/9eLLU4rsfP6gpai3tR81XKjoy/fiQ64+fLirLQu+/Y7lr1Q6phpu2Bnbx5anV1/NJ79++0f2boz+fTLV++cs/Gynf7fEf5nr6wz+qrAvdPxz1chp0t081XAbN0azj/d6ymX/65z/px/t7LdPVCNoVIKG8068/8J0k+nod9cunXp//+NWhHIQDMQiz4LVdp/cf3up+VwjDc3fu1c6lqpoHP3XKHBchB/fznOjLeVOZl3r5+BeHTuARRbrCc7Z/fOeQn1n4IklES1QQNgN2PIdhaX//oPn1Sd8/Nvrlly/ua+vyRmN71iHHL8TwEWSHoN5pRXBICCqJs9BlquxoozNsSZnM+qFZdMgifbpMPjDzuvCC/rmPXSz9w/s3+tWPj3r9+G+WXp9fPvs84TBnQbRkBPkOai/eZRjAqHS9hUMcy50rCNgjCAVgcF2SO10HOuSCR4+S+3LHhV2pvVzsM0ZGG8eTKyKQHTtggksIoASJz26vmURX5M67QrEHmk27ujagM639LV2u1DCAcFPjECnJiP1noM4dKqNhdSx/UsKcOSvTSHnJ54XfJGMZLPT51OnTz/SsRTo29HMF1hFJX3+92pPRJo2Bnjc18sqDl8BhPDOv6QveJEz7TsPqNE6VXhZ6JnnfZ52WWIdpskeIRZHQHoAkElRhohjWfbLfqlSMl/FZAkiB3vlgDQirEUU82rzbXCg+yOkyxOSfe9BmhH1IB719vFeZsdz0Zj+GOdVl3Fylw7uKhJTLApaeSxeGGAS420qlx4Py5Wz5EQDZtb1ogTnMR7PHp56FLPi1kc3VLpsmBRQ5WeLhg8+R56OND5Y2FkWst0VP8pOVBEjDiPgn7ZggKTw7fC4NcfMMk9W9ysNO7S//3ejluUt1X2568xAAiG7Ac9Yrni8GDrJ95TORQek0hqUwv4VFvD5dnXRuZhFVCn2Sy6L6uPNS1bWRzqeLLnyXW+puSV02PRFkFPUehAH58dAOK8m6tap8p1cnn06qCBmZARBTd5M5cH68qia9FdQZNp3EVQdTIIXEshCk0jUStSJTv3CfDToWkb6721Rmk7o+1a/uNu3uGz3c7XR3pJeYYK/CrATePYRBypGxN+5P5Pc+VJGqhiTs1gsTxfOAW2mxahpi+0EBIKfhYs9ZXLJ4VyEZs53tSyagRuOzg3EY0nfUfLieKfPQcqgKfW1ZpDjTZi0jZ9SL87E2L7OFpcpL3OiYPOt6JvEa/ybSr4P90C+fSSTNtDvcqygZZwFdSUZmQWCorp1Uys82XF8Vr1cnGNI1xiAIOJNHi07dWbkZ/kS/+3TRd3dH7fezJpLANbjSBCCZdy+vsT/MXkQq+vLGk9pu05XnnloG9/2FKhIY7nSp7Z+DRcYqce4Zfxi0T/77jONJc5RruQ6W9LH0MTIXzCLpqL7Fj4ekt9Tr60uQRwKCb50tGACNdJCm2d5LfbdwD8EKM/ihPAgA5fn1iw5p6Bhei0p5nCvO7l3lwT9DyXxGl2236YKCgz5afLVmjah1ObhKbFmRZ9MBnbjQ3o4YxLvULxGL1PNdsmyS/E2PZ1jOc4f19V4EOB9Rg3jJnejKLPXaxmYMprXVUtxrBHyMAauDV3nkbObktPc0DL5tG+TMvODXFgPCpn2VWNYK0DHMnbYc5pZlcvJ5hfec6gbYLYZMFjbOjFCXRxc0Z2GoZkCRTQ4AQ6/7g/NUx2NpiV5/Gb2sjONicD1hafTdMDgHAcm/VQUpnb0AqUjcYdK55+SMiwjWHdsAYVdevj/7WajMGhSq6p364cXKlWnJRAIrNSAEwOBHjmH8mPhYCrODwcJ161TCbI6jznx5sDfuFQ7PQ0nfNvczw3oy+nuECSV5NykyjdfOAVmERTI3ApxR9wZR0tLXyJ9H96QKtWPveYxxcbqc3OVo6xRzBqAEIXOEq9mnmKh695PWYdPTx9+ZGeYcnRP6X2MVNWfG5ueHTANFVy/QPSm9caMsCdJQepYBNJlz5xgVF99hZ5XCdeX9H60WWuLF7zqzQVKEXsnzBAuK3Ju5n/sfO8jmRGOYb/qph43grlWFQzQT5zfwfvHrCAQKwGHYpmCT7SlMWZpQ87Eb3YJkHILGcsZSz/wT7GaxRQ3MJIHZtHece/1bLclNieLd6FuQTpCfGISywuDwqPn8bObd3Qpe/mBcqQcB5AgssRdR+zphI6ncCVkuZuJRFVjKDUs7287mf9Y987DbdFvigQ71Gyxltq35jAPE4LfHKhApgqXnrnNqLtLZmwzYrgc8lJE2KvaQFVvSH5ZXi8STAMKYlUx5vkMrgBNxg6/Oe+5KX7EN7PR6IvUNXbKcOl7EOZNJJ3cPMs92YC2jvN5vvMDBrP0fclQzkJYVBZklW2qIviVF0hWS/gHClv8fCyQLmL+cOFGNLJXvP4IxHBwIw5dOxHcw0fKDgByAgAVzLMwfHyCX3i36z4ykjadpYfo7dKLxy8KiS4UFkr3R2mKJ3m2imTkYuOiGgTqD1BcbARWgVBh8Tf3yoJmoA+UKCJcLXiluxXvmvkUuN76TILWz4toITAhcwCdl+pwHjQQ/0sZgtUzFw5qCBvBSBfMtslfQduv8x1kPbx98WdHvZcTC/TEgPaHHB/cHyDNLGghCiNF1WZbuskQ/vC10/7bR++++8yHFEjd2vb7/8T0TkeJt0L7ILStImkoVSbd47pZB3fMXy7DiDM9HpLI+6uH+jeL4q/o+0bmlvzCY5hnaPxFOmMGYrfrT739Weznr7m7nGPc8q5VWB52/fNHv/vxb7Xc7HfeFJbakrnUkdLIU04nUTh7OD3eNWWPLKZZKeT4pT0oj5P/2c6s///7iP6vIZh0rJzuoKB8s3fr1u8JJpP/19y+6dgSOsPQh2QF7vmrJ75w4+uXzS3hOYXlIBbxJDN58985m8MsvH1XVhdNCTy+vlhTQhcj3x5Kw46WeT35+KDevkllPfSy6DfdlKLfNMiQP0hxHZhxZXl/ak6bsjQdj2Ct8p4o9ppphukNG56ALDO7BtP8Vz0mc6djwss9Klt4MzfDy0aDALsdvxJCQeVHd1ta+JBbjaQmQRYv8hVWFAJEoHDZcRNcB2R+DMWmNhG1cLTGb0p12vlBG9fHOQynJiIetkzCi53snbXJRgcxxQGZppSVZ/LIBSLlTMeMwy83Ip2bbS0uFkU0wpFcpScehLoF3qOc5mOSfySXoYJ55onTtlRepmqrR02nQp+fNww/hB1wwnAFFQf9Zr2YZdMrf6jQtDvnAC4onGWkPFyTJFgNeHw5XQhqiTFcb1flZ8ZHNKvDBNQQL8K5zDtLHyuANRIsnLrN0CtvoN29JKLu+RYEb0QxlvyxtHP4wK6HSicFt0+iOqCA3pOiapOD7enGP2Ic7ACcSoXOHFcxOcwyyuqEb7J1ph8zSs74dtGW1GlBpexKkqsk9OPIMXECks1Jd21q2W5apHstFSwaGXKm7EDKGz4FnevDwA/tOvQTnf3PfeKgnvIEFoCVMIWt0KAhrmZSnm+7fvtenp7Oup16PdeyEP/51KDa1Qx+GI+YDxqAGBgq5VmXfIVJtzs2u5cK9hmCOvNb9MddwmXW2mnPy7wGiXZQkN/Yq0k1Pp02vL0h88NUt+nmojGRfABP5xG6x53h13Q+HnJv7n+0Spcqtv4vTGNbaOzoqF1hIX8aAhDBZsHM4XHmnQn0XwwuAM8vh23tkTsgkpd88Fu5bdBpnlaouuS8jewI54xnsORiyeI8G3dJ62C3HuLhGAXkev/dRS0qiZO7PCICcREYKtEtYN8JNjJofiK3UMlJ1RCpq0C4hNmHAto8yKsxy9xFKhDvNw6hr36vE1zijNEDeCSvQuSKG8LWpe7JcdAV4ayflh7cqi719eATdoE6BubIvM5pCoXtFdVB+S1RMtI6ThvHl5t0sDfjRQzpmFK+b49fX06rjMVNB3cSZBRoGPjZjHmO+w48840vj7zxpatsAOtNLWt1pmcgUIBxn09wFRjbLAVVhoXI9XwmqCgwVMk4ew2x+1TLmfk4YJunoZDEB8CP0hZqZMm8sIyWNECbIkvW4V385KS2OZsO6Kfif+L5dvEIgzLrqMtbq24seG87IQR0s1ypV6c6STUKzWO0NgC4Et0X+Thx+QjASC5XVDbzn9B+ysAb/FHVDlkwiDyZAjkVooje4t10himqtnMXzqKF9UZ7eOZmaz5ukTx50zolhLf0Z4UND1eDcEABwh6kkYEMaZkJCstDXSJUKskIXCy8O4VKNjz4oIMCV0xJ1CqoR5P1BBj6llcNp/O5NyEyZU2Bcb8C7gfBZyxBAQuyLWClM4iWJ9ofKahgDZlQOEAQE81aRd8FoOamM8dbD/u4U55OXZAA3pK0bd2C0CU4C60hI4WWxmDX1L0rZjcnszQIgwdKN7cbhcHgu3aHMfcTMhSosVxwxlAfJp1UE3FN4DfFzO8uFuojJyb4AswXKhm3UOKcO0GOO5Ty1THLDJsKZRNBPo8gqMVhm7o7SkncS0KGkvIxl1S04ib9jYIHwPSKYy8tQg4fNiH179TueK+V9cIgaNRwEbcGgwzzy7sZ+tmCp2eBb7GsD9zKBLFx3SEt55hJLVAf6I50TwneIQomzk05v7j+eRVRKdPLOas3mQyLl9vcP7uzNlfvvg++SvxNeSN7h1PkK6XIKtTxkZiBm5mC2LJqZP7B2RCq4E9IrAb9p8G8CONkb6IoQZmP0J7ecEeMuRhVvATOwayyJqMHI+XBGa9i1vMt8W8ZgNytH8Pq2vvU9hqX0pqi8VXPYd8+9g2olxJ4GOaor+RxtGqTkriHh3gqMaUg3BYBmobzJdl0PiPqFFyL0jTrUjAXP0lmSVoEjUc0wL94sb2ZyuY/ykE6LssEBPF62QuKr7Ya8sKjKpuCdZC7jd4XI48+1LzR4in0vImeFxYaoYkF2zQW72hACQXk2Obaaw8PGwMKwzANrKvNmXA2RMzd/yK3v0Xv7t2aPW6iOazzwoLgrM/ScQPkjG0RLW4P09J26sTc6iGfHrKYNtFy4dNzMKoiGRfrJwkkKJugBzA4DKKcHkgeS4W6Ja6HchJ0iU5yHMAmo3KGjy6W9Xbi8vME4ivzVvxaZKGlMoAEYac203uRjN9oWpMDly5a1gJ4GSRsbPaMIf7A/M3sm8WUWHlT5MlxdaioYL0IoJ+dnoxuTpQ1pLgM2hxPyKQIZuLBYrvGOwmryYlr2C5OxgbptWngA/MQ5fQc8Tw/1pvdva7O1b998ULmLVd/tLGvbPzyYfWKJY8nYVXhfkE32lllVu0wLvVVcGMWd6iLWpe1V7nY2TuOZBEWKFxTqo5L6QV+HyMv5uw/3vgBPz8h/Bq14idC1R7F2eap//Kf/4VRGHrbv3j+q2jV6eT7p5z991P6uVs2wlUn17qjPTye9PD1pmFk4Rh12DF7Sz19n/fzzRW/flKqJK0f+0uwstXo4xvrN95W74/7r7y56fg5BNNalIxtbGTxStWNmdBvGqW9XV3cgAeEaqHaAAaU6Kl4oN99IDB5U7R6cUIZvs4kWSytfp82+WWLV+ZxIZ/3SBt8ZbFVT0fkH+rRX5eCG0cZwsgs65JRJ6IU0aDCHpLy3dao6HTTPuS9k5HXIXimhrvYHo3Rj+2wUi1qIS39WnTEYRw5pb9ei4QAAIABJREFUQFbgQ5wAF3sfSGkNgwmHPocsUq/FbD/PFOBvkKoDRjTYkxLqbEgTDYXMyIlBl4nWrigz5hKx5yX0niYtCYvSxvOb8L6SGkegAYMB0dMAOSGGnneZPw+AtluQxQ1GE0FQGVDwAsPIIu/iQEQyuK2dCopy11UNLM3EoAkRQIA4KWKlEwYpaIfxuKsSXddcL+fJ7w6JqV0/q1+o0iAkSbpuqVrY0KTSoUrVO0Ti7MsyB3QjzKkslBCyRRIvDBiHOEiozewhsIeFgjMATy4gD8sozKUPWHsqOIRvh6sj4ZD2SuW8aUAab8kkaOTmoZ1AnX0h7ZtYuyQ2q7XFsAoMnLPushd1ww1BTRtNU6czQTpGrXujkshEOXt8CUyj2T0M+PbzAYg5FIt3gyEN78RsVpjvjWAmEpxZuIJfIlLSpFZxIEFrypBYd11K5aQDbhc93NWulPj05Um7PLM8/eWpV9/1lmB32CHWRQ/H0u8/R6X7wFgqI1JIkTeyjuNDn3XtItV3mR4f3qp9fQo9cYCZXpgAHgOqXRbcHbmez6tezot9uM8X0malM4EoAChIvzZAGS5OnjvSrVk2Q5m2mY+RQKfMoJil3ly2eOS4kA0AJCqTRNl4EfqKKyqElD85UpXmqg+p7ppN+3TWw12pH797tGLkeKQfM1QwcMdMI8wPYOKm/tJq3+zNhPA8zUuuZCVhMyzpC7JNBlKWeMu48BWGFEO8jIA8rpahF7lgaTsoWc/Kk9GgJSnEMWFa+S5c7iR7IoelqmI8eXHGX45lgZ8HHzZDO9YQJNQNQUxOy12UR4Q4zSr377RlexXRYMtAv1ZWzqRR517KKC80nvi+FmW3Sh8WCwbWZJlVECoyX5WVtbqV1E+SUhOd+lU/fHfQeOntiXYtxjbrDlzNcszYkkmAXQb8tk9UJFgoWJb5fAkzCSmqQ88i2OqwJ8ADdVKiVwoqgc/wcBm4KVRMTwbuDFKyNK2ceaQGPwd/T5zYo81zP06jq3oSJ63P2oZrKHFHXWGvNu8jn/cuAMvjsybVAPeqOU9Xgog4R6bwnrm4O4CRVHrBMI5d6IW0tHUlfblSQhAVegTqW1DQpM4s9dDL9wd4h2UC4MRn0ML/cCIyp5CivKjtJxWWDyOTJWTlHGS5AJ89PnKK0ljE+PNhEjjnUP9krtFiuDcTY/YE5RcAPwoU2KbR9whSfYZSQpccmhiHABF3yTvF+laGjuIqBryLbZUIPeLBAlRTIWODG+9f6H4lKRWW2+x7NDsIJ633Jgf47FgOQi0c93IUulMjPLlwJIAPAM2wPfxMpaqG/w7FFmdYppi7GyMD1iEndzJwMxcgbI81EToU5e5ydKFc3NtvPK2VCrILyERYR1vIWG6QQFcxVgJAA4DJRUl1F8iNhcTbzIodB/Qsnb9Hqm7YgtIE5pvvFpkuc9hOfTs6d4ClmZ17Hc9KkLQ6pwO5feOZ2D30HvKD15c7ClaX8J1QCYSqj6yZ2XcWXY6cexPAxEo+Qph1YaUspMSqlIUu9m6h+glnIiowUNDS4BCLGGTrFeYT312cuB+S9YmZgX5KDxdsD3wHVHZkqXrb10hEBZjCyhGeU9PBBAHdBK0odgB2aGtgrp0AgfkDnTlyWwi90PCd2xloiahZR2tCmcFh9mDsQr2fqXv+vT3YIdPFv94WleAVdM9kiIX5j+YJM8AOSwk7h48l7k2USCyBwd7ia/4GUoZGilDTYbLN1p1AxoUKG4B+furgb/RPw7wQlKMhkIdBxRa40PHof/YmEza54OcqgN6hE5J3l19726UsCw7PgxNf+by8rMJu4me9+Xe/eeMJD7OCNNFSpGGZ5dfd/kxbQggCxN7BZ2krIUfrYIA0VIgsipr9/QYK6mXIP3/oVrRu1wdJ8Dh64ftWpPitcgPdLcWV7hVhsQta8cA6soiCVhRKSaCChbtFzoaSZkzFqyOyXQvAAmfvEB9KCNAICepUbdz+QP/5t+3ekAHxzbEXGqesokt2CA+DAwl/W5B24DmwbAHknYujD7Q0lLTrCUKRp7sqQ5qtfz/QnQrEgrmDBLSb+9OV2qD/fihYnhmaQlkzi4NL3NGdWw8cFkpT4/7Pbx5NBxbFSkuWnchGby4dFjD7xkx7s7QiASSFE+8W6XzBtAvS/Fhsev9Y6uH9nQ9yZJTNsdbjw0Hff//GnkOWreOeoZ0S5KuLon/13b1enl7V7OhEpI4gXG7HutbLZcTHrqZMVcXUBSwq48HL2ZhV+vjlVft6p8PhqJHLDx/C1Gu4tmaNQLSPjfSvv/uiT19A8ZFIMiSHDrLn5073DzvdH8KBSCn889dXtc8v2uq9Xj+fnGrHi3Lu8CVJP/7mnV+Yub+GQIRt0+OHn3R3OOrp0yd9+fKLqprexkVPLcvwUXkpPf/lF7X0LBUHiEu1Ty8eIjibYAjdSYQ8CURnHTQDJ6aZiv0bS8/+5q9+UrFcdPnlT3oZ5OWunxjMIw9QT08ndW1YXCgTfvO403J6cQCPO+mixoPkiVTUptbf/cP/pN//9380QNKkqQ7JpLu8U78UlvFeZunS85RmluZYzhn39uHhHQYdhZHAu8UBMbbI5JAHMVQQCrK5h5Hid7yWDVJofIxZbeDLaYBTr+bA8jV5oI0yosoX9VfCb0CEQWdznQbWb8IEGFBhSEKiG6mIdhjQtYQxf0fYxWqJI+cGno1oG9RPIYSjTFLV+0Tl8ajXzxf3ki3jomIH8xz6A5Gx40ljgcNDYUDr1icFAwUYxCDC4crFh5fkcNhruNLdGEzu/PcxycPzxQXi+DXo02Kwu0SN02bPcWr5Eqm+TidjgKJnjV/vPuHQV+biay5SvD0VxdKRtn60NArFAWMb6YchQTlcYKFHVJq9pKFICAEAfBau/kSSiALB4V10VYUUTiwPeRHrcLyTUioxcjWgyPNVuwRZcaFx4PAPwQLnlg610XUPBgiQMTn9lYF51BnpjwpKKIIfjQt+mdW4tHtSgq+HYA02Oct6QCGR3seqkMnV4aJmwXrYEW4QOe21jvDdhe5ZEp7pzUSJQiBOSNUGCJi84NBBylIFM73QR5fGKncMT9QiNZoSonUu9j61A8Ew2BAIBFt1PBQ64MXtJ1V7Ogw5QwnCmJRURw9Ar1Oq5/Os8fqsy2nR1y7IFll8LnhCOMNBymG1YayBi2CCLFwD5Lx5oEG17SaAgeTLHdVQo+BwhczJoyQUE5zDPUdVynfvIj02hd4ectX1pIe7g4NHDofS7DHAw9BfDNwwGALc8DNXJeEglRM36ZMzWLNsangAVsLhCAU7enFGiIIrl+GUoSoliMhJh2HYZtGE/ShTllNCMPg7k7QH8xqqBjYC0ZBaRmcP0RlerKlTgdz+lubHUohgJVt738UjPtSZ82pQtnujmoEeiRmDLN6kmb8faZmc5ZHUvRjRZx0gHTNTo5HQEhIyHbqRaCsPmq4ngxdtR1deoWOJN3bRMIZKhE2vmpfGKhNSbOmwBFzyEmiVEQsPNGRnKTxdffjfzu3i+iF8ju6kjPFdspDCfO7hatQNVAQRLpdr6gmmIuwnUY/nDuAEP7Z7CAGs7tR3Jy/5eIioW7BMC0AFlhv1VIY/cFDSHByawnKNomNYSd5kgL3Ykwn7RzKqbSo8hNRebZFD075+/iLyGhyLnyXqryF80OwA7LVlq+HX0ZE903/K4bPBKIazHnvF2HeWLPP+s7BgO1kX3tjCCgz3PHpRzPXS3T5T2Fc8eSwSgdJzAievmfEeZjrUN8je2wDao3umnoGOQWaSkVkkyhW7nw/JAIoUfi2ecHpjU2VmRqgPCvaKMFyG8CsYKoAb7n5Xs3noX3T3UOL6M1uD7LfcPVpBYWDienadGt5/7g2eYYAW7o0MnzIZEWaRuO92ISmeECbOnwxpa++ziveDMFfco4BCEXkbEwskS+qmBuUPiz6DMsFHdDi6ZZSQK/9l/P5iFeL9BXQitC9ZB8XVIfT60gxQVgZoyHZgmSMteUtI93W3nDuMZ/yk86iyuXOPeEIat7v/0ABNBlOYr3yfm7wgLIx5kXTb1gobpOKc+/QE99w7A2Ev4btnoeyw5LDAZ7ElkCREtw7kZX4NFqq6zr3sEpgFeMP/AF55DiVI0qFEm+ui4qLxnA7BcRbfYwhUAkxhXvc/uy4qWMCoMWG5YtF133JYcELwaqSUVFzAAxYRB00uBr26b8AD0A3Lpas0SAMNi2PIawmAdmgSDUGcnJ2Gcf3ncP+RZkoWCZtPIMdC8msAPxxC42Wc5y/EzZmcgSEsKjOloUOSHfwWGMXJTcgYu6Hv+vBLLOnkebBn8fZ7fKsxu/28gLfB7pc4AIsdBNWSn60b4xqsNrCQoVLFHkgzn4G1Y/YzKg6gyMJKsB9LPnsa4TY3fy/vnKv+UFSZYb3tFSSzsxCboIQJDQk29Lg6kMelqoVfVzbcmDmMj64qNHUslCiYQhiqz8Zdc9hYIDDqektnN/n3LkjUB6Gv5//HRN7Kfl0wyddy64Xk35uydxkzDAQPTSjQTeixgQWErfOmG5JGCS5B7gmigzSugF3BrMyh7suFn4sflvTQ8FBy6NufahYv0aGudG2vZjn5RDJCRWAfkIzw4ZlCRroXijDHeXIJM7+W4B7+LIzseBJ87vFz36J4reUmspzt/9bngrTEITgsyQxuN0Url5AvEQ7MqHERulE3yyo4Z0N09cpFERrgAzppxNZbtwu4DV6YwAhsK5p7XjKigayh3lbd7RrtGunv/vNP+vD9e53OJ3tUKHmOx1k//fqdYhLGtkI//upRRVpaspgsGPal07nT8bD3cPf88ZP2bw+qmkeHH3BoPz990e7uwazqu2rQcc9wkOj1/EI1uzaSO09f7UHFPzecztodEnHnFLDPRaRrhw9wUstE331yp+EwgLTneve2CkFLaabuyxf7C/Fa/f6fP+vlTJJqqeN+72dr97hzWfzSXdQPlKePuv/1P+hv/+7v9X/9n/+HivaTtoL47lUtKh+WRnSzUaHX04t2NQzN6MAID5fzpEu7qKkrpWIQDnI7gokIm5mm1ENy8+aduxAfthfdHRv9j79c9LGleRHTMsPWrE/PSGIBOxbLb97guUpG3e+RcBx8MT8/X1wCfPzP/6A//tM/q0mRAqY6prP2KbUcsa5rrd+/9rqceq0DPs3Vnl+7OPj7YIleU50uvUN7AAdeu1VRRXIhhzfJwfg+pY5ziqARpEZItHIG18Q+MBDs9wSALHQ3FY4SdyFxN2rtelUFLHpmWQvymhF5M8EjdEwCunChCY/gqionZY1KAuLaeqXIT/Eoj1dtKQEbhBklHlI//Oo9Bkl1py8uEuaiOJ+f9YXNnB5TLkLkVbBUnL8URMOq4teifw6Agh5ZQoAiOq8YcIJfmnATPl9QTrroYDqMzvPreqndCsuNp6RQROy9exergLTPyLVyngIPH5xPJ/cuYjjHY80legsWQw40xu5742Ln78al5/TmW+gQBnu+DS4XLzAMTEShMxTw7q6TLyN+RgcWOBgFTxzs0l73yRoYIYrIh5MHdF9WNzlmES86v3Zq8S7hH6KSAj8I8mz6dkHbuQr5HG5S/GHD8zdpTElBpdom1DQxpCC7CuAqgzfIemIPJ2ciUu0pblyOTr7q4YBUbtWl5Ui9KiG8x4huqgiq3T7csDgyvNQFw1bAeIO/BBAiMCY4riakrUgRGVwZcvLKw04SXdXEqQ7v3ts3WqaZqvXk54RhFW9PCJidHTz0fFpdrTNMyC87//fuzQRwy2oVaxe6rSJ6L1l+QhKwmQhACbrdOBSXi5lWaFJQ9JHn1/26xPUv+psfG31/RJo46f6u9pJMcvKxTrRvwgJtuRzMrMEEUsCtR1FFR1h+UEaCJMmcy6zn16srFvAIE4g2Dq09hSwEPKNE18OYOXkXxnBJVOWVltviC6jYXy5qDjdZOAoIByekOiNpiJvgYZpJ2GYB3RyvD5hozWKKlHXRvuI96PV8CWE4H7++aH93r7cM9OcX9ynS28lXnKdUL/Ve/pIUjyK6xauqLNRvrBH+/ODJaq+E2LVmlRmy//Lxi75796Adw+zWKyKxFOUF3rR573MEdQgSdSTIsOMhvIYlgGFoMPtIyjVMBgP0tlxDRQusT0ZXqZRU2FcIFFrtvRrnW/+0GYBeE/eVZVpNYK3cUz2ozO4VJ9SkAKSVBmoA51iRCd1rsZaglnBFD6aOECK4zKU+v3YqWE4SUttj95XW+dGpnEg5CVPKdwcvHMjIsQu4kF6kaV50upKCvyitKgf1TAT2+DNadTn3WqjYICEUH+VKRVOjdOmEc5d5iGwIZJ9RRjBg4o7lfqWnGP/aPiz8WHw497cwc/AZIptEWs/dyRnlxeKmXmHZGQhVsycQS0CIU+Gd7rZYVATPG4w+C+Nk4AOZNWe469dgWaZQz4F80jUYJndKFT6DkQBH7kNN96lq7jLYKfhJamqKg374cO/l8fLli8H647Exm4ZNwRwCTKeta4ma9NYFiIqNsBCALv58/M9Cyhm6+GI8auvkSh6sHpxXAHSBrOE+RLnBMs8/n6lI6HQMdXTYK1DpNDV2KK69UQXhRK7ACVJ3baPB32bf6ALLjmWC5W2KLI9HfUXeB0nzLOg+L+nJ7QFykLcj7V5VNKXrx1B2Ub2Upo3vcPoen89tsJTEnKMoV3Kf40iHrTrGCwfgG5NwDUA+GX/g78D9xO8zTpytQKAwfixv1N2lXkS9N/HcErQVhnzFUenvEC8un+/LwimO3QzAn18Dox6WKrcYcKfwzthfy52CeYC75hvvR0oXMlHYauqVpFaN5hTw7FbNwWL/re3h1lKAuo4UdodyfksPtWKI9zswhZZvMvtDEpFK7JqMIBFNkNIiKfWCjAYexm/SZolvWDTxO5L+e6MgfUfDKrkC5JYJYyuUaz2+pcUG9SbvcWiw4JwIi6VDe24yVaejuOXB/TsBgHYYIM0NPISotVbFRWZCbqLb/lvxRUgis+qJeyronrwZBGcjZxPvL/gUfx/UA3wnN9LJu5Q9lsxNYeEOhFkI3ImYe26BOci9eWi8uDuwjXvxevNAghitivb7h40oc15cFqQQlxMGavtBQMRgivhDYRh5qUARbBC9MWLfPmYbSLOgPWeYw0wPVY70gC/LB9TgagI8N0is+uFVVbnTcHv5nDbJ14l8x0MOMwNfLKwRBx7oTPBPhoOO8J7AgoL6Dh2HMOgQVQA7s4zn569mBvm4HG/Mgmv2MOiIHV0Le0hPi7XJARUINELIEmbYxHsGs8gL785lJyXdpG6O8A7iVthcZDd4d2BD2crxRfrlNg1PVUGoeOCg5LN2nDF/niGBYM51lQwHnnXV/lSMSJRlosdmr4djop9+2Onu3Q86nc6W86UFbNPiS/hPP39VEnd6/9MPyoo7HcpFb2pkxRQxZ+qvL5ZxKCp1eCjVXyfXdeAhyZBjRJP+9V//pPf3pAwedb48a7+vNGMMjpC6IRccNTtsYHRK36cvz16IYD33j+/1/HTV18urazD+/MeTxiXV8XGvuwcSOWG1S52/POvtPtGbn37Sz7//aAbly8vFn3F9OFheRjl2dwqXTlUedCWxt11U6VXvy8RhH1+QRW2Z0uag15cn++H6sVXVVNqXpV4+f7Ek+fE+pOhp7PW37x/056+TugW546Tny6TnHgQO+U5mY/+7t410uSpdOz31m87ZG/UkqeEtGko/33nUq64W/fVdpjcHCMdcn15DbDJBP3i7LsnBRckgjcrv9BB3uitWNXmpn9te//IlVAYQ01/UhR7uG+Vrr6/t5AP/+ROsOcwpKFgAEoqqdME5Cah1f/FgYPb8JpFCzoQvE5/CxAWaFLrXyemw+I1hYXmmWT4Ae4iuX3uQ/ERVzbGfBBnOFDqejNiyHFApo95Jd/4zl0RlCdg067LtVHNbwVRssQu0D3Wu4w4fYmpZ23K96svLVQQh5iUjGr7OXN26VzpfzJQjE4OtyqJW+a0WB48Ol7DDLSZ6O6kD2VlKjDQbTRRde5Q/v46pCqpRLr0DIbgqX9peGecdgVdEsHNxwACTJOfuMgCCkEDKwb5kO7OEppHwbnC5JgwDvL4hPn/gfWUWoBqEXdqm/9vZRTgEZwI+WYN6SIsizRwLTo2mxzOENRSw3yWoeuKF8kOV6xV1ACE0WWAqE3yt6Wap3oXfBLQbNLNr7a25BHed1gFpPM90kM9zSyw9f9ZkiZ5RVL7WuFJuLc2m3mArSpDEEuCakAc8S4j0qsLL0jz0eu5S1xMQDw+b386kLy6WMJM8WW+9cn92VOeEdEPCWUgTxb/BIDflO2XLiQLDgBLzzzN4RKt6D7WZjkVirysyt91wVVHTe5mpygvLf8u6dlBT21OKftXp60l9WurnF+6zydKqhdRgh/UQWrKagd42qlkI0F8ZV9R960ZFhZDt9BrnyiYC3UiXjFVFk/7ux1p//Z4qEYCaEKh2PO5VHmpVxabDrvDZBsc5LV/tc+QuqQrOfnpn6bptVFSNSvzQltAOVsAgASXEi3OkyWplGcwjnwfiPC4BSuobtStSXhb1Qttcad2uSudBZY63lHsQRQIofaj02Lby3xlCNwm7/sRSHTOZBe9rCJ7VRjWFGtH+er5+crgJvlNAXM4AJMjOLUCq5mTITFsP4xaAGmqumvpovxjDCV3JKHu2mO690mFqPGZv3x009GcDBSx3sOjdOOj1tKrZEciDZ3hSnTO0ED4CIEWK+UXl1mlJ7xUVe0v+qTrR1qmqH/y8MCzBnOBBJIWVGgz8XvO216Wj4y/0EKKYCeEjDK2Zyjq3v7nvNq0FQSGwdXi7C4PJ2DxK/GnUGF2eHWqSpg/2xI5L7Oqrp/OkXY20Hdk/u1qpZk9VC6DZ2WzOdQrPAzUL9h0mhT3G8TTo/HpWkj9ApynFW84zK+n+rtRv/+2TJZ1O6GXaQ/nDtjaTjFlpXU7+z6dopzTrXSPTzbGG62zFw7bbuZ+T858/lz7JME/AHi1O4bVsEaJwDvJE5jj0FbawEGAYVxpYoizjm83gtSxpXrqwWCx6HRY/M9xFDOYJw3nKd0KYFSmq/BnMlVLJYh3zLhI2tunw/j50Xbdnz1pZnqp+/GDl0+unT1ZKMfBypMDEmf3jmUe1Mp11j/qJnYK7DkYW90GzU5LNVnNxps0M11vIWKBuhtVoSeh4JpOiUde37mym+sAprVHqvIhovnhBc03FvKgqam0M8kiBISySSM+vo7Iqsg8YK0BBQJNtUndhFrZPNMghyakgOwLGz3MsbDG1WVZPQDAs2uMBh92Od1ICC0RnJzthZXUd/sqVnwkQYYM55KPG+0qCMYo7QuGorANMJQwyMFSot5YesGXSPAUZMHcdCbm8r5A+z7D206IM5i4rNZMdQpmvk8yZSWerrlALTWeShZGnAtp4DQv9hyEYRROZDygBnSY8akoIe+FzCWwk8lb+WRKhp2h1unoEyEXYldsIgi0pWOcWz5jcbRBK9oq6l9RGaIfSBAaSD4q7nNqPmy8SWwLMq7+EoAzkRQ79wVg+wt2Ppz5oFTcHxnzzR7plgToY0qJdy8IfQVw0+1AAsgF78ewSCOxKTf8s4W7lHgzsYkhEBW2wjzNHJkw5NfN/YO0dYsp7RmPFrTcVKTl7iUlUfhsuS/6OORLsVRsJ/4DMt2R5ltWF1Gk+Xwi8m29TNfVq/IAsrmCwkaIq1+zPCWVWkDiHtHlABb6HUKFiB3AIFXA3MqRXdDg8bsPQug8riHGDgZMH+5tmPShXA2sYOtJCYaZRCU5Lf5jBB0ngjTdhx4kj7UNWGqRheFJAfnlB8rr0hQIlCjJBLxlsJ6cfsk207By6jucvYZCQu2HO5iXFII5umqEKKVHlegWQEC5jS0jxoDSNBuRw/dkm3Xmih4ifhX1nMLoLCmjDqKUJUaD63dU0WY+P/wzphAt0OUD4u/hvHEKH+PszVNmUTkEx6Mo32Q1fEks2hym0PJfveiteBVkBDeHBcEoUv1/wgPIFOqkVwzPvhinnySg0bNquqfTTDw/68FgqS2flu6Oup1l1NOrhr/7GQ4qQlY6zdg0XFct2qq9/+YN28aTj23uV5V4bxm0SNB/eqL+eVPk7mNUTqlEdlCS9/vjHz7p/2If48a7T7njUMEYOo7m7O2hGFgIoUK56esGXhIQz1r7hu+EAr/WHX551fnmyHO/62ou2g2bHB1ZouE7qXk+arrOOD0ezqIv2rv3AU4i0rihCktW14yEHfcl1vj45MW8fnz1w/eb7Nzq9jPrtx4uuyt0fyIEGoopvBUnbdDmbmf7u7d7oWv8SCoJTTNNZ5tCK07n1cH7qQExj5Yej48/nlxfduY9w1MtaKi5ylWmsF2StX55VP94pmc76nz+kustPuoIcLrUPWlLd8gRjIFKB3Eh21+fKl02HYtXz6UVLdq8LFx+h8tOgblz15g6kGFkr8shIT69ImHDHJTr3IeCqwEtQJJrwG/YkxMGgdqq2zWmxOEH9XFnCl2i5yXMqe9OiAOZgnEEW5OAHAjx4DwhIQAZyi+CnAw5eAUpv31jnX4DSIj90mlxAwg12UBRNkBQpbX6veveU8t7Qf2fL7zzrK52Q7pHj3aI/r/UBy6PP898tMDMwhYMXC7zQIPEUJ+dlgibXh3HXwTSywBIrTbl55GXJpeclhdyb2svsJfzzHDslkHfPBndk40h/kkg7d0dFLoTmumwti8pU8MC2V8tXCQDj/BoYkjDzb5MuLFA3GJJ3GcN/gKKRvhClD5PE84gUKsj+7W0xCBPSW+cENnzQnMSiC36XbbqvU80+U27BQnyGTFILzA/9hSEYBp1mSrDSMKvPd0Hegz+IwIZpCyXSda6GLkbLhIPUxtIjlhr8nU7f5nssvbSbwQH4WxZLah2ugmUAy4JrUb5JkQKSaUM9n53DhYjuHhzeAAAgAElEQVTXnzXAfC8KzACfG8MR3ZdceOleOTYD98AlyjH1O+BButI3l666J0Exj9Tsch1h6svS8fcVqX5Tq2a/c2jEhYTNy2d9/jLbd/N0TR3+1To2Hq9u+C74mdybu3Qq8Vpa1sVSQeYybAPvKkNPZol5upz1pk701x8A7FKnG79/THU0+Lno7lgpbxbVZR18YYK94G/TOY3T0j/kc1gyRCAHKHOkQwmY0GvogiIir2AJwr1OL12aRpbjcuaVDN3uUkOWSLAU5HhAjX29bDCuBHchvYYFCj4o6hFgyylbZ913sbw25w9Qo4Os3WegZ7RKG4miy6h9uVMP+2VZIsP5rHP3pF2990JBRxyeHEtUW9K9Q3AQgyqAHSACKhCW7yReguQfEJoQGAFMJqpvfWN0sTJEUe0xjWezUnhvyQdAkun+Nmgd/G+2fixKskbRctGylQ7IYRKt+YwAqwyKBM/wOL46MRJJ+cqyR7DLQkBariv3V09gS2a1k118W0aRlOYReh2ZSlA2AL6M7au2jbhrzj8sC3jfATcaRQndyRedL4Qm3SoBvKSSyHsyywlL1GHWTQ/2w/nM8dBeweVoJIgMGV+607JdtK5YS0LpPLUZLC18p0hikWQyuKYr3wsDZ+jABAyf8ZgXezMlzCQX6l7o/Z3oTc506ukwDNYavhfPde4MDuB3yIFgcZk1GvgBlCfIZ9QS7S1FtarLIDyDM7JO8iWoP6PyZPF3OBJ+861fjrHUoDsPGpaloOagfovvDLYDNdj+oXGexDK0ZrMA6YuKvmoW4uUW9sH92IXALwOkHNeLwVDO3xCuBqBLdy4gYeG6KmZOlkyeQ5ZrwBs2UtfDoYiz5QSL0Z3v233Rurd2XkIlj8Vi+Hpu2RXZ2mpCRs38h8XKgSU7+4lJcSWh3P15VrXwiPLZdlYbME8y25C8yr+oJyNbgYVfLEWASgB8nInrxWFVnqM3lDOFJaR8t8hPYdFhy52XflP0waTCuMFmsViuBNTwHbM4RYu6AcaPf8ssFYAgFEVW0bBoV7V6/Mp436JU/UqIDqmhudOFz88vtqsgIebvTRATSyNyZIAQ7kgqj0g8ptJoJHwI7yZ/GgyhF6PCFhuUAMjd3a3JTbZMeuKLH31LeocwlWK2LSwvWDBs4wEIDEhOSCKl4sW2lFBwz5yDkiOern6eXDlhqo27hzMQmdatn9R9z6Fb3n+yrW2DFVMOwkF6yjKIb5Y0UnsXQ4jorWYhMI7uuQx7U4hC4NcE1tfeyW8VJAUSUUIXF23IsxzWyGd4S5Jlx2EsgNzxIp5rzfHs4oEOsncSU91JzSbnhdSi3PDuGBGEoU+0AF5YecF/hwqKz/fWBemfLUhZff6w5DqJPkhn3fFOXg0p3oBzEGFOzB09t0CSRce7h42UUrxaQc/LAOiNMGzK37Z1L5Tf/hX41G/+Pxa20LPoXFNfKu5C5GB3Jwt70+qYbah5SydMv/JcBFkrzKIPplvPIrIIBi+2fh4gaHwGCIaQuadIl34Z5F2gssQE81BtvoxZLmfS21ISQCkBxm+BbhzpKZt3KN91J8xNjutURQINOBBBRviwQZGROI2DlzAuKORi1BjwLIIs88tJ8mJwZplkOPOAZ0YnoBJG/zlokKzGyHNuVSlOt+WfQx4QPm0zvO6fAx1iQaesPRRG3+1L9419eHPQb/76b7TliZauVVJROD6piaU3P34IyW5mkENPYFXs1HVXLednJ6QV+zvdHRr96S+v+n//6Xf6L//b/wIWqT/+7r/5zzO7vM26vn41OlXvj/7Z74jV33LjDEh0Hu8fdH69OHGLXsi2u+jSEzKDJ6BX1xNqkahDMnM+aUh5UJF9TEpBNQsqIVp7WK6vg/15Gd6ShBAfLEmDL8syS9UNHH6ty5lTVR5yGK64jBm6HpteX78u6rRzWt7HC8EDhLrQhwUKzjCa6PXU6aFYVNCzNxBrTt3LwXH3M8gqYSDppE9Ps17WQn3S2APBgXO/a1Rnsf7tadAYlZaOOeyF2P76qM8/f9LfP4yqt5eQ8lYXZmSeX2eV8ejahG4mVAKmINJ9gWxt1NPrs8b0MbDU0cWDGO8kA1Mf1aH3bO516jb1Iy/5qiv7KJJuhyUHLxreIaZ7rh/7F0n1s0w8NprIAQoTNthlj1wNFmbToSKpLtTS5E41DsXwV4KE3J3G/40fB5QsUV6BbBIs0rvwmqj+LIExYeAgCCFctg6xADNBXcBFTOAG/XNAxZF0XSo/C7CPyG3wBLpvlf86I/E2+Gfo9UumwRUUA9Is+siQE9kSPZntwJ7SwpTksRor1hhGJkUVaXvsf5v9pc9LYi9HaSN6SFqb40pZFpgmy/UjugoLDXgLeQf5uc2wV0479eJlNI7Lk0AHBrybIoLP2cET+GSR3ZG+SCQ2MmQwXM6+zP2iLOGw+FarI7ty91mCKM3+UlDxQ7UqBkDjcmeYTimzD91zi1MY8YmQWhpyDJCU8u4jYWQgtEiCEB9+HuAXn0X0UvEzB2kSP8CMVHaYtYDwcn4Mre8AAnl4v4nHX6udF/mimzXjiRY9iY5NNYKe2XrAwMX5z0UTpFtcB/Z9xHz2bJ8wgkhZkVHGBlWSYVRD6FpCOMriZMl9BfARZEB3OYwdceUHsxKML47iz4J/hnS4MPTFeh1zvVx69dPm5Z5hN2VpYnnNa5XrqMcIvxGefYJN+B5JVQ4ee1hygtk+JBf91btMH96Veno+qd8K/fWv30r9RcdDpLePO5XNLQ2QZZ5UScJsYsKJQwI5z0HewAwd7BtN3Bu7mSUfeoakxUmzG2dN3zrMxR8fH9oyaFeXThX3f4jcKxoUlUeHjtgzPw8OIyJhFUgHRraojpZ5l3PnM3bFF7awLJ9vKeZ8JwVlNwY1t+xO8Ub3Z2tQbhlZyIK/C1+qE07zUvl2VYfumrs9WjX0dOKxaIbgr7ykMiCAtdRfsWQT209I3LllWUQ9IpVlbf+ew5R4/nmOARM8qJCZgEeboRdEPdI4dFY2BOcRAURnD1UzPh+830To0DMbp7pcAaP4PQFhA2Cw6s79tOuK9YUQvavl0iwzM2cEwV+oApBDrjCj6L+wtAS1EnL1cO62Pps5m9K8vgWTBCD53AEkpJb3EfLFIgzoHCJwIvUdiwW+cGbeUOHQ9VgQCrWvDO99AIdYHCdSvWP1dAAvwVtNAAoKrBDNtWntO3vZADKxIG1bkCpyXiIYZEFsr1hsGGojdcgXsYEQhgYzRIoikAJJtaTLAqAAGN6qixzm5feWIDC6cJmDoCiDxcYZ9gyR3BMGLYKMmkRWvhuGZ24hJ2uz8LrbMWRBTOuokmXJZwWKkcmAh6iRwUZwKzYPiZ69E+eD8g3ANNRlwEBRRUK1WR53znDgTHG/KynecWOrgWXqTptMtPX4EWHTmadgX2C58Ssz0yAv5XtlpqA7mK5urCKc5ZxjpdNjPbXa2xdkzIv9jcGvSlYB7LLHyixzuj09xyz/dFu6U3xB3fTtvgw/W7R26pbDrQmh15bs3RAQUQHjUnjUBpxX+8D89Z17p8/Mk/inWas522DhAedINrZyEDsCS1quDskFnw3PAL5NFFb+47nHgsXgOgKk5Uq3oLRL40ottTLIjMtSY9Hoy9cv7pMGDEWi70oHnxMhC4D7ph1ZMEOFBrvEiP3Llg9+ujwwivx7Zld3dpJ0j9R80fPK83/b7ezHw+PHZIw0M3gYqUODKXbCr1NEQ7jMtyqt0PMYZnOyLbxpgdBZAsuMFCSivt8c7ISoI7RBcJEC4EFA8Vk5VBTwl2vUTGWo9fAgSw/NrWmBpdyJKM6CuS2r/PxOZw/ewpBRinw07B3OM7HqlMU6gFbUZ/izQZnofnsW5bBMs4MwT8yoaUjxdUjSjZG/saBY6vjP2UG8xNpPe/NkMqPwndy01gY5XJ8aQAUvoN96rY2ls7tA2AAW49PkYuIN4BRi/toU1btmQ/YBIvYtLCdQiuF/hcTVQNmacjXSEWSuAWQJTBkDMahAlpVOzuKos6z0m50PtsRJpVOQnN4QBIZm2ApHiIPQc3HePFCwi/ZAGFWATSfBLiTcsdXjGzFSgp7Y9QbIgQrr8MfrqwcZYvRZTklm5M+BkQSBI8jD/hLCfDKkAKRawU6CTIdIYwZQDhoWTw4wp7ARGMShwWHvIAqeJyS+ITYemRAHkzXGrj5h/GYIhZTggmQp5PAOjKa11bdeSf7+SF55gE2n2zMVktKqgqLqSm/vSj2+rfXD9x9CSXl3VnN/538GCQ6JdKTXFtXeEto0KdUUo8YrfYnPypNB7777oKRodB5iff7S6b/8r/+7/vIv/7f+5b/9P7r2o3bHvfbppi8ff9aVhareuW/uxx/e69QGJhSpcJYjcSLsm0GWPqxV19Oz5a9FOuhyIh21pXFb6/BqgO3+WOvUjur6zfK5sb14oQDRRmZT7h+UNW9cLQDjuSJljJEZVXr+9ORkRySPow3so71JDGT7bNTnE6gl0d+Dfv+U6tXPA0m3dHBxwSyKMAh2V+0zfFSj00GP+9J+Pp7z8TypG096HiiYZ0ErdIfrnr7Od9/rdGr1u09UGIxq6lV394X2hz1CT51fX/SYDu6SY9HcHTItzcHLC2XayC/ndtL12unQ5Doki5c04q2RtNobm0Yq8027iEj8Xi9joRH/6vSsyyXSyamcSFY3dUa0QgCVpWhmEcI7GsYWBoXgS/MxAlqLLorn+tbbyhtMvgmsmatHCU1iISRciXc/r8zK36WD3xuWH4ZPJ0VuF5+5MByWM2RHD7WkBvvCiEJx79immlOCmAJaOMa5mjR0Lg7IFRnfGRzMplVGl+lr7btVVZGZceEAK+qAlLL4WZZBVxnyepWaTq1ek517lO5YKtCY4g3aHzygnl6QeEZ6HlHjpioZDudOPeeIkPISRuT4WCc6nwxAch7k4d0ee2154/Ch0CscBjMk6YBGIbIGyRPvfkDxAclgNxhS8TzYm0jYgM9KghxuRysDCIoGI5qkkIYBfckLNdGoqsI/V2pXRYrbUTWJaPTjsvOPrRrOX5DcdVXvlMRBfYx/Bi9mZBTYSYF43RGMENhAzQk5ozBJOOfyQunYOTTGSdhjF8q7y9oN8DEl7mliyaT7aWFlO2R2m/q80JLtVSIzXAhqCYNzKGYPCghAsusS65oUZFYqZanhrDSjw4CUKi1hX4N0hjTXHWwctoRYOrpWZ/ECk9ezdtVb91ciS90xuIPc02CXH/TxNdJfPl/VXkgFxS4AmMJSAVRBUq+0j/BAMQhQ7xCQZldNEAARLfp1k+jvflPoh7d0jLZO8i7S2kFh9S7V2/tSZQEYM6qii5iOSTrvas6yUdcpU5GX4UwjMbh8VLS1AYxAJueQH5jrkBsAQEcyqK0dVpwAWl1VFXQkVyqQvhd7ByYMeDlhO2COZ1KcmUNGl6HDeOKj2tJK0+mz0hJ/FkM8CcCvyjPQf5g6hlrIncGAHYmZIbxq0NBFOjw09jIDvrAgpbzzDJ8MXwTlRJ3v1CSvDQZyCvAZ4KVhgGZYzvDCkVY6djr1sROkE12kuNL18myZLCwwlgmW4DCvsdiNouqT55LvzywZb1fxoNP5qytocBrj8XRqdg7wy5DGTFKrGy5exgzirpmqOtflErrhUFpVqN+gxmFAAXJg85dF54VshMrLslOFOStvqc4syMBGmujlBHCiZL2/BezEesFOUeEpvRpsYUbxl8tnwpnFT2xlGKmsiKc3dZfWQJycNMxsgM+NmYeDgcAWEmlRUFwt9eOkw5EJS+cgFuZEwKi2NUOIDYZ6D0BqAsBmFAl+zvAW9prdqxCsO6GqPYQhkYbLtmjAPuU+ClVq6TaGhGYkbASrONQJ1jGEJqLGwMaEncT2IJejs5A3BsDwiANuolbYZSgeSAyF9eJdCqnhPI+w9jCJLJ0sOeVtKQCrYCWq/T3AMuG9h2/rlJVHKys4sJGgVrwPCQA/R2h4xvEc8v9QvzD7IhV96QikIsH+ol3KGR36DpljOA7KMte6IsOGKaXWDBsW3yF3JoQCKhiyNVoH9XTYcAwIc/5DBFBnFnp47BkllOjG7AyzIU6DrSYx8OY7+XjRlD5omzrXwNhvaRaJ5Q1fIuE5hEsRComvOITNdXjQIVbMeg26XEncpVmA+YxrflOaIx8ufVcsTjXjXIZhDHYAACcq1QxEI4NmYvfdwBJMGBv++knXedCFe5bzzoE4yFK5dzJ1nEfuz0ydJJ/CGgOCkwsAmMpduCEJJ6wJhhKgZbMKEIk6jBqgXj+RqB2YM9d4+EAIoTjeQIzvhSwS83zMx/gruUdYyPzfhcAbZ8ozx/Ot8ELBQBJM6e8iyEpDdktIvbbslj8bwJizAYWAJSOBUGNuCYLa8PPwv5j3Lem3rzP8PCH5M7zv/OZONQX8M/Bw64oOQif7ylnU8e9tWB2Q1FodBagAIBE8uzz79mayeN8qObxospfAIsJw385IM4z2mPJ73GpGzCLzd0XNArsJCxxkweFs5Z4OyscAKodea471OI+tIsISEjphw+kRpstVUVGVmyOlGchv0rGQFBW+hPCtBYumv0P3rjAAcWCHLdrR62zH1rnTX4d0BxYMuRexkiBvhX9/zlQ8kvz8ocKE5YrkBLyjdPGEBwSUhS+pRI4Jk0egAUxjxwVH/HeQ3DLscIghEbOZ25I90NnZSVn8GSA+F2Sot65Jp0850QqfBJ00JD+ODiQB/gAV8YWJXAMZ3AATltq3yJKMf9LJb7CWPhCIvOalAXW3g9kIBTlffE58eQzk7uJheHPXpY1Vgbl12i/MJ8lzeHZCItXtI1ca53rYSz+8b1SZUR3s46t3B90dIx3fvHWAENHQxzc7oxmOqq+gvdl9WNp52UlMXXV3qP2CEBLy+O4nhx98+stvfeF+/vyzfvjxJ8uBT9dW83XQ7lhp/4DkddPX11H3d0EmN1wvKqtBzf4H/fn3H5XkIU4/q2snhj7/8kUtSKxA+M5ORt1lhX5+IsI9JKBdzldLGX788Z3IGyQifXe8dxgF6X3JsLgyY+pffVBz+fNMDkuhhQsDj8owqRh7pyZWZaNy2/Tx9apfzqlSfAmwMhi0t1U/pL2SvtfQjoqRxGWFyu1itAy2FWDjy3Orlot7HFSlq0pYyPs3umYH/esf/6jnEwXpJPJ1ZmVZbvMi032Tq/vlo86CGe/1UGxK9yDDdA9VXoray4tDpN7scg/yQ1Ri71e0Bg8h7MuuaL1Un/Aw2ByMN/CqZSDUgOcQyVHwQZKoCfE44vGhMJkgET7zZVC/ImuCZeNCJeYU/0akDBDglpDstMOA2YSdiAMC6QMsFEyiNrOSLEaURZcZKaYMCPg0pAFJqyXviaJsb4kHfzaeD/uZYMeHq+ZoJ5xesG4E7zg5jKCXvLGvoCxA4Tu1Q65qd6fzlY7SF8tvy6w2o5A1RNNTSUHpOoMVcmtwnFyvL1e9jLWZiKQIAAxJf4ApsAFfX6jtoH8eMSFl93xWBErQyVh4+Bz5rDZYj8Rl3O6F4zJDEcCBXTbBO013GosgcmFbmZGGchwVXkwZ2C2PJ0Dl1jMVWDmCBkKiIYj94uRFlA1B2mnpMGCjLxvOMGTGfAf83Ws91JlrGXjveZnyuddK6jAsDZ7A8erEv5RFe0E6NKt1FSYBRanrKeK5MzrtIIWhdSrplPAMSuVwdsrbmNQ+v/L5lnPHezJ3AUGeBvVIW2Hpbhd22jCAZerXXjvO9yTwLviV+dkYOFnirqyOWaVypZKB9WBVMvOckHqZKM3xu1RakfL1J5ea73ep2QPCb/gOnNJIxQkAGX13y6T9kd+Twa7TNarUDZs+PQ26trPahaE6pGDac+WKm1XvitR/vytLCij6AsvO8BrrMe70n74r9Jtf7ZRRVzGcVWUwHouOx0oPb0p/r/5q3Ps7YqfWx18+67sPR0uPu612UvHcvWpnafUHVZyPfJtRrun81cnRMwxyzBA9q+1T7Q/U1CwqKxLvWKzOijMkqo0ykgGnXl9PoztgDyh6Jno/g0ICHygSPp7rrHivrr0qYzh18AU9wIQy7TWT5hzF2j+8VZ7EOnG/eZkKaX7XMbYkllAJPl9FZ2XVvcaFcXJ2MAnjB1JVhlAnPZMUu1xVlLmWYVZVMVwctHSoLmAGr6qzWeMQm73GM1/Bbtvzh1eTc4201dLqEhKkWa5gJSr82rcqmDN0LCm6yG9dFFqLCCySR7EnEFZMUmvXwszAEhXKqRJhocP76NwDKqqeVFuyzB0fFgh6M6OFYJ/BybwbbBoyZ0Ak2N2lt6qDTlOCS1xZB3sXN7p2rypiEq2vHtAY0lEqII1dOCNhp7KdQ9JILnVgRlpq4+ckQIQKBfvyUvVzrTi+OjDp2sMYtspYKgzK9LaeoIrqBzomkYvi5QQESw1UcgcQhkV6Z1TcWyIZr8xMYXHABsA4yDm2TjDMzHqwhon91T3poQWBRLOKAkAvAALc7YRW9TCkJEXjsw3ckCtvkETzmWijTxuwkqyJWzANAJkr05DRTlrWRtt0NiiV4eMfOhUoMkhBRYqKl5IM9yVVUdBDxxkRKkb4e/p8ZD1gRsTqtOCh5VxHBYb6hUWaTAtWtlSlO3WfNVkuzWLaar+HiMBUWYZZem4NlJtdsf8MYJz/k+8YdUER5NTrqKJK7SXEH9qS3h7f2beKH5n5js/x2pOGvFk9NPYUsceaOjzsAfBYk1rjmChFgowybRv0en1RhkfTscOMOqH3L413Prf4fY4HQJFMzy2p+L843R92tr+OyuvAMmLXcq8xsuGc1OHU4V6wbzMAQE+I06DTGTsYIA7fMws1z5N0WakmI7UVoLPTQIr/SsVI6nMCi0TuZGGpO+zUDAT/QAqQryFhkeEZx+fcYTVBCWDG1FvJrU8+kEz8vbhXkdNzZxBSxDJKWE6IyUaSHFhNfh+zfA7i42fxgH8LtAoJsMyJKHoWtzkg8uB7ZqBEXYJ89BZu6WAu7vabLc1psAABsGuh4mPLC0W7UuvzOXRGIpl10FTwUnppNZ8WUmaD6uD2L8giAnsK7Auh351eyTUPvkLUWpwvDs7hXwwTlrHCggP8Q5gFX6TbLRzah6eXnBd2lqAWDH5P/m6hEyQAPGGvoOrLXk0ssLwvVAQGoUNYck1S0XEdQA3Ab4ADyIx0pDOSpfCmsuEzxC1tUARJMq9Otd9C/YW/vbA1uxQzoDe3UkhffKHa42YCvZk9w88PYsrygJ8wFIBaggpynwR0P/x1QASCV4ZFGUYQqQArhk2bN40u1KqTnEz/grKujs62RAZ6loWMMkwQLS65KATuZEbagxcSKpcBllAYAIdrzwM+qeLLY6hCsoJU1T8WRn0kr3Wo4bgxjUgnL3RGjr0N7ySyGWmaZkuc+LNIiTSD25OAxgsaKGkqFUibDP9BQEhgHkCy+Zw4OL/pqLkQeMD5/ZDImEK32TykYVG38eah0K8/7I3mggw0dySYVvr+w4PK+3dGSvcMbmunfd2EcIyq0rb19srgG93vqQBA/nnyZxsPZzUVEk8uqVnN/lGn66vyeNP5y2+1ZY1RtnHDe3MInsmSAw+pApH8DCWzkrLW87nTNg76+MurdeorqYkYysud5jMYJIzGrJwYcSSXw4uuV4bt1IZyApA+fPhOy5zbgJzlBy094Tyzrhd+71E5KCOSXhDs6Wq0EkPzfJ18CdlPCiuZXvXyPOjnc6XDodHlEjqinttWP+V0dyEfGw1aECJDtPqpX5yKlkRIgwKA8K4BmSkta/jUVfrtS6v2QgBD5sRgKi6QcxzqTCu69GHUMZv18QQAQKJp8LAyHBFc9HoBFCm1Swr9p0ekv6v64o2e41I///EXHfcHze2iLLqoY5vL98qIutOqXz6TxIYkHO8I4iNKgPHXX9ROqeWZQV2T6Io8iSUQfyASzzEci0TyF/xMyLJ91IA448EYzQgZ1EAywjK4TToC8qSl9owH+HtYQPDJNDv7TGCvkiLWjvfZ6Cky4EE5sgczLZRXF8r2oITUzJwdqEGqopcEAJP47P8OydzKGhPvNIOAuwAGzx/yr5NKJGPLop6YWbxHMYoBPLSzzqdWc4nkdVG98fcojJKVVa0xIiygV3dd7B9GnfD1jNcwFOTy7vJMgrIyHHkQgqXhOKS3lsoFUPI0VUfwCpcHKZT4GpMgUyTVlyj/DeUARef0n9r4z9m/agJY48sA2TOcgdMXqSmL+o11dNE60eJh0cTzlVlOm7tWB8Yoh92F3S4zy+WystFuPbs79bIWyomEJ1giSxTjHyKEYSGJErYSj1zvJdUDR887yfc1mqWikicZAssK+Mbigf+BlEVgOWTXpONaUTEnwSMVL5YeVVWq8UJXILK28PfM4lUZgzgMmgvUWZakMcbET4pubCQ7WWBPYt01laLrq5/HtaqV7e40vr6oKAi9iJRH+PTo8Vu0XTtFeaohpw+R5NVnHUvkdJwtnD29Pn1dvUBe+llXehFtodncN4govJx7PVE9kiX/H1Pv9StZmmX3reNdmOsyK8t09/TMUANIgP7/R70I0JtACCAFkZx202Uy87qION6E8FtfZEvVKE4xzQ1zPrP32sv4LgFhRZb940Oqnx5xWd2pzlKfcUw4rhg2JYv++Y8/ap7edOFMW2cd7x5VlDvTetDa5/HoKSQgD00L9Orjpz8qKu+VD39zji3U2rH91XmMTApsrILL8cSEwZwilRWTyKvXWlTU6nr2Ls7buQace0GTcdSkICG4G1McT1k65/3N6Ogygt/P6ham3qXuU4oMJlLQuzAxqVRVlRtsCrky6a1xOw+412L4FlDzWIMdATlrs43J1+C75f111I4sXVPYcQSGyjY54ganbfspzEznoN7OKpAs4NLqqd9ovb0nlTQHFJVoneOdATEA5svQK84ax6vYXCSlcb23ppoCcpsuulY/eQ1jlj0i6dIAACAASURBVALdme99mAJAVkC/nWnkai3cdwCERIJM73br3e2Odl8N01hyjFe1HXQ4wCmOQu7FyRp0zpJMuL+2BiKWkekpADTZtnduAqOtw4zaZqdxOoRCjikCZwA1lnam0gajxULTttM6vbrg5Qzs2jebnSX1j3ZL35h8j7C7Zg1oKpnkOM83TK7X5WS92xQ1aifuQ5r5Wst0sfs0E6c8/6hu/qKtX8C33UBDhd3QoVEXzDT4o01IAL4qtM7UM1d4JTiEkqFK38QECZZEbcYFNQITd85pDHiWpHCx7AxX2ASgMb51WCv7EMGRrKoxcsGB1o69BJ/TkF0NFNZ2qg4aYDwVJijl6aJDQ1xRZWppjByG/UFcjZuPSMVytms60xO0sQlGU2uhpo4MJFAnbRGxGHZe8vkXba2KXa5x5G7GkZM1EKnrght/hdkgDf/rZ0/JkxSzHSi0vcZu8KSfOQGU+aLiLDja6Z21mVYw2ri7Kps/eSCA7izZ+zvsW4CW1IAM5/C6/KYou/M0yikB1DQ0/wCWNELTCbczG+i1l1S/+/5OVT3rv/wpTMC5tiee+QZltjVYYdkXOcVkh7tu3+wVAEPw/QwQwtqIhBSTwcU3No/3mZkJhfY1UiWaud7AiSddSW5QCzYPDfpIwwlQDGhBi0dcissIhjHE7o5a+P5jwDQ8J2xP5PWLhAGpVJATBvdWJvH4NgwbzSFHyKasDx4jjhK6Scvoctkrzma0+SV66ZCZyX4LekjolyAa7IXgwhoD2iyAS2BlASAF5KDxDQUUr3mjqZoR5ZG4WYc3z8yQ8ffNeXWk0WOdhvQJ7qiYhXFzNIdWwaAkyANv/YA17ExgYWiF6TIRat9sZe0kS3HqYWLgCvBR/TpZkNXABqDBtNWmDduYki5+diHhARNDvrQwhfRAdJp0pemmxnN0HRpKDPUiRfQvjooMOdM0lahCTWn9FiFis4bQPDumkcl+0+yucL0nPrRHhGE8a9rojZ7qp+3iIUwjgztpEMUGcSmTTf8/bgr9a9YEXhXntb77cK+xO+lMxATF2C1zK2BXOECabOcGEA2I4zJoBrCG7rHwpvEJAnl/GFvao9eiAAKpIg08NJZJTkFAzhfTPizEuQSCzoefQ6g8vO3QzfPl3FplhMMO+g6LD4SISarDf+nM/esOEfNCoGGlmOOLDq5MvD8vx9uDD9Qpm4rY7jtYwoPo2inJ9DU+J8hTsB0ma8cggnNqQmArU5/Hjzt9fDrou6e9i2BcPA93qNxy7XYYSXAxYzjCZuj19HRUtn/06JusPCgc5mWnmc6X0blBu7LR+f2zPjze65pUen970+FQm+oH1RZ65uW994Ym/qDKMITZK8G9C2dTDrbrLS/S/PlFb6ezkaC310F5sdgJ9f7xOxe2S7zYLOD9EpplDA3wFSCaxbbZK3TTzJMnokF29UFNHrlYm9rZFxb7oRuYyoSwXA6gFpvytlO6P/qzcsA3xU4/f570uevtojYQtg2KqFUf81Snz19UpIsenw76+uXsZp2Jk12GjeJOussL3TdMW6CQHvRbH+nz28U5l9Z8SdpXlS35odWYajBf9fsdeoxMX96DZhFFCr91d1fpNCAyr9REV/2xWfXpOGnef9L/+edB7ycMF2iZgg0/mWNk8WFvfT6v6phQNpV3TAFFZon1MtAMU42EjLFl4TqP3QxEnlRuugAIDRTsREpw6GC3j3aBfxGbZ9bs5MQDQO/m9XH2wkBoWnR/zJWgtYIqTmMCe0BX7Qsm/rgCsm9pLkIOKsh9VWLYEZxbRxxqs8wZq2ijXLyCNGe24FEZYRiEcQAoKuPy0tPPPMKeHWdHLOllmhoNIpQdAJ/ufNLMFHrcdJkztZg/XDqvnahKtLsuNtESE5wVl8dZd/tczb7Ub5fNaC25Zmcbm2GOQ60czFSYJDJB8D9oPdi7oIHQbdE8LIPf+5YxOUl0xe7fOiAKIeiSQQsB2oiuc4wKg0XWaBstDG51zna9uZslM3pStCshuoVszMSW6I57tjie2RtH51SV2nGI57keilFxN+tCFieTXBgA11Zr82BtJPmy7NPzSIMM8QAa2KwcxsKKyQp0yHARMQmdE8CBwevgSA4dVD20E0zwZ2zsoexyBrINBjUN2W1BW5uNvWmR0PRhy1VMv/JaRTRrSnLtiNLZQig7ujksRCgIggYwVhVD5c6d1XfACIlfw5F02dzktqC5ULDGXhVCV5tIUXyXipaT9nc7vZ/QSs56O1/1fp50usw2DqIoALD5/V66Szc997E+qzYNaadRdbbqD0+xfnoAYNlU1ntrzst803s7OXvwp+8rR0RRlF4u5LBNanap0gjX2Ekf7skCjG5rNFzqNL9b8cGGNMlyDsQfAwEg+4CRUoWJFNSqdVXuyTiUo2swhTLafK8sA8nHPKZQ1dwFswdco9/4mYuiYue7gzuGe4iyAZ0WbICAOuO+M3qKDGjKuRvltZtDJjRo3jhrnX+6cq/G6odRZZVrT0GMZhHqbZrfshuZVpam36OF3qMVIwfyRh+FZgqYybTw+Y18vdJnJ1KZEVv6lGiVkHkImMBecbg27AYA53jTy9dnJVlphsTcj0pqaJM702cpvChZ0PZBncxzzEVOrklYTzTCeC1MQ2vKK0Bmf+GOAZyGjo9xVMg7C4Z8UGjxWkAnyd0bq24Oai/v1rtDs2WCyfkEtTKNakc/XKeTOsyQ8lI1etVhVTf2mjGcq/cae+5T9L5EIkAl3TRO3MXQZJlYbXaiRpcHEISKf0vvlGHEAsA10dDCZIp1ATyGahkzDYeOe/FEnjOLaQufBR8dNIYUrv2M3jCAH67mCp4zjsnchzjGXoWAYMuIZiF2KlFRki8Js8Morr+r4L7JGQgdMmibnf2JwzbNCgkhN60yBmXIHDyJ2TaVFThvKdKD0a6hqZ8AuvhzSJQsr7g52pPByp+/6adhMO6LcAYAVgE80NytxJuYHEfuKaBer5zoFqj8WWbK/zTlymvOqcnfFWZ/DCMAFQB0WXs28Kl51qHJmHCuHQGRJ2N9SVQqiUfL3CyHShLtd7EGQGTMIHE9vaIlZh1egumP4684PXeeWMZbiNugkSIfF+AUAy2yKycDkHTnr4rSJw3QJgGqxpNW1lcSZCVmdBB3N+c2Y/r++48qyqv+/X/8oiUm9QCGB414aR013ivJwmvVWqxG2JxLSRYm02bigDgnYDfRrEJvd9MF5RsHZaBNe1jGGtYw9YJt50YFauo0qJtj7yUehGM/kIABKOMYfXMORefv6AvuZjKPLQkJsiyqsRZ2EVpFqiRqd4Y/5JGaLQYrJIBdMRpoG54FoxqYO4Eyf6Ogs6apP5xrypwNuQ7m1TTug98z//LZgiSMIQ/TzJB6wN3L1NOdgOvvG3PIxjvhZ9G0MbE39cTxTPQE/LxvmkCyngEAGOIEF19YYujInWH5TQ7I+6P+IeIEoN70Y3eHXo82YrUpUIhIjCanOAa32RvY7PfJd3PrRdA5OpHCSRo2lgmaxhtL1DRa039DWoUbSp5D4J15isuzhz1KHWAp4S3KkXdh1gxmc/aEsNteYDTy/u7vD1cy4JiW+cU9UgwvEjx1cJaiuOZ850HdRuvf6K3/8NYJnFhPBm/dKZt5tz9YCzR0hNyu1g7S0Dh8mi/aBVXIDeNHpTlTyc0aArQ+HEKMZkfscS2MxVkTNAl+N4gIAcfBoIO9+PhAGPDssPG+C2Nnl2CEnFeYDEDXscRXuMDxRZgyhhYSdOxGsyBzjouc6QzNX+AzcxCHEG5QS97zRFfv4TrFf8i44ek5645O3gvk5iBF0ZfgzomN9m2EbCfboL/h+7MjJda7TCnzTE0y6/tPe/3hp6cg8I4yu4g9fY+Bw4ORLvKwOCivU2v9IpO+u4d7FXWlru1Vlo2LTQLUh26zcynmQu/nk+7vaLw6/flvX+y22HcnFXWt+/ta/WlQRzSEEh0P99ZoQNdFn0FDMsFf0KbDrtSpHfT+dtbu8WhjnTxP1LeBKvD4WGpfpPryctGXL+86vZ11d5e5gcS5MCF2ASOQ+lHPrxftq73ud4TU8n0TRE42GrSMSdcttXYEsxSoRN07LnUXf4fzEpt2Cmr363NvIwHQFhpn6ANMUcp5Uvf2arQesGIZUQ+NBFKE58ckfu71XZWY3uVAcUX6a49736Q0u6rmMDYXHr0jduWxaT80z78vexdE3ZVJAXQ0qDSr3s+jWkE/lj4mk8057u8y/ee/Z/rLMyYCgBW3DL40aBPKDGqY1HaJMut8YrUTsRWp4qHXG8WemlCM54EBgV7F2iH0KtPsWBP4wEnFZZuo7ymQNhdzGYe22eNQwaAp0gguiptQWMWXXp92m6nQ34oG9ncRX3UsaQiZumXKWL+4ut3E2PGVRg73YcTgNKCbtWBWmUJxWSkKbloD5/AFZ7bh3BnIIggaWhaNx26He2mm7z/svdf/49fWpg1TO6rtobjF1lSiV3nrcEJE/5vrDvOoHSZNuDEOOl9mHXapynqn31rp66lT4giDQPH4dvahy7Om4kbcD3bkt4ntDSUNGUpBW+qLiROAIsWGOuR6MoGjwA8uhYOC2VEAq4IZgMPdTbdH8E/TyDGxWGOWYpBDY0qDzvkHmmqaMVTnWCuUaUcAcYlHivrBzxeap7WixeZJl7re7pu7IljYT8OqYcvMsiAjDofWhxqDJSzKOZMnTdCLOYexksdYan/QcDmrIPsN6uAA1Y/cPAyFej0d0mBBb6dfaF6Zp55MczDKtTcBFDfcBBM0q4S/I+QHr+aiLHVMB2eclenkBpzCg7KSwq+pM5XNUd00qFiJ6cGWHupkqmSDNVLZ9TdeTioL1j0T9FR9P+gLxjcjToKJonnUfX5Vg6Ztkd5MMcXVUfpYr/pf/tOjm/F1aP0+ie65+3DU0Ed6eT1bC/XpY2nNLODDCk00kHBV7hs19aq6gnqX6Iy1fYZLY2jo8vpg52Eclt3YIHvIAL/erXHEBZICM8O1FmURQO+8ab5ePGnbH+7DPs1ndSMUI/J7w5o/PX/23dHsodcNpuDF6aaKezE7uL1AK9pu0G45P8m1XLXbHfw+0vUUzJbig12oZ/YsLpa+7xKlZa6as1ZQIpGBULzjoQkQCzDEJJ37jPsuGC4wEUAzZoPBKNelD0HzOEyizyTSiAa6QObB58qg8gUqGA30dWntdm0TwhtbB5MfIgWgu0KjZjI/XLGpH9yAA3BByXbzaRdWzKxy52K6qF3lySrPgEkYADHMZhgRRG94cqZJPVpMpjPlLlzb6BN9akM1C7mBznkOQmjHC+HACnWXe6qfobNjq09hFpxtOV9mg5iZ1ls+H262ULfTeFDfAcZxNrd2LodtS6YvdQ5NHsZT1Av8DEzkzJhC647uFUfwqNBluoTMWSjoa61xumiELow5EWcGZ8ihCgYrc9BP0jQWnL24eC/sC+o7TjEcbl1KhmkMkyxyNh1whIt+iDJDxsPUh++HP490Isccj1rLDvKx0hy9I8yAoPu1GzUDAPYwRkckRqJDZP1ghgTdDw8NTNqS2AAjkz9HuQFU4SyLAscO2kwGbWGtNAXIRI5BA4n7Oy62xEtRAEKT37nxIV4DCmUZF7LSD6AyOxo0bc+dc033e5u1hik/tRyuoNSHZNKSleg9UIfMQabRHsDA2MDrgSkPI7Xa5wj3gSeE3BfEF8Esg51F05VyI3IeB00y0y6mhEzcIyRI0Ghv7sNMSKcJzSNNnVsLv/cwstg0ACzcdHc9OAdyKSKHKqQMs8EBMh8d48G+MVgSJBs2hoRp5zOHeCs4J4M/f4/3B6AhtYUpnOi10cJiOgQjgUkntN/JJj40cjRGsOoBfMYV6urqs8NN1M3jBFCUs8YNn7XHQUPj6fU66gRjxQc94OBsVpqNanxX8VzYh8C4sVYm0dBvrc8N9zXU31CP810CCt+Ma6jTLOcBSLLgT5Gn93ZfCo0W8h0iPGgA6XdSzD/pOaDHLiE7GcaWnVZvjTUNqYdbt+Gbw+GDd0tgXWaBoWSGIw3g7T6/NYdG9QBm2U1OuAg0bRA2mkzowO4leE9Q92Ei3HSdEWAghp4A8e6JYVsgtbmBcu7rQtMelk2goDLBtVEoZjx8hwzobhRZ1xr0Zv4SnVxp8C9EXwYRpzGcH3//u+vb85sGphk3e/dvuscwdr39e6Oeupu15ulWaJnSGsxlfMy6IWI6F5yd0MoYjTctDmdzqrZJ1Z5wW6h+PLvEE4oQ9szGCvEfvPkU3jl0Gw5PKFKgmBNoy+ZilKI4TEjRFsYWZffdxQsIJJtu38NpinNoGuSOkYME5WhdfZGDJlH08Ek4FInvALGB5nI5n0PkCMhhf3E+kRsSawgDPzmoankvwfLX9tbWdm6BosblgyV7ycKD7sDG5xKigMfwINj6soG4YJ23ZaparI/HTL/7Yaenh32gaEapuu6ih8c73T0efEmeOyahm+7KTHePj76AKVzO0ySiqD58/NHUHjbC1J11SHvlx4PaM5cvBg21/v63v+j97bNNY6qy1P4Qq2tDwDB6iqpuDAJADapoRmx8QUMMfDjp6+cX/fIff1fz9KDm/tFB2NDgKByhHu7hBGL80pLJdzaK75yeAtOEwpd69XDUb78sumsK/dMf/qBf/vLfFBHMHEHNCdMd6HLoargY0PY4dhdNY99ZSN9dToqTveb+oi8jFxi5apm600kX8pJ4ntM5COGhJEexeowOoFNASzm/6DGZ9fRQWg9FYYMxz9/O0s/T4sLMFwVTqbn34VoAJOCCGo3aod/dmCCS/dbrsU60yxJ9Pc/63CXWJd2lVz3tYqVlpv92SnXCRTFLVNTk4dk6TOmSqClXxUXhojWNMvXdaNtuqBmsvTFpAo0IFJamknwwthdlIwUulBoCynGmL7FGJ8A4RG1Q4PHwKk+9Q5wETrp52ZgShitg0Y9eP0WdWksYrM8jm2HsSoqvmxYY/R4GH86ZOzv4tqorm5VAZ+bSRLsIsEPDwwSZBnM+QVlMrEVdr7XGy4unv1doUvPkAqJuMNKpdVfFau4K/fxl06/PoKxMeGMNC9EAiPgXf8djFiYYT0XQTkE3Qzf6/owpBlPCVK/tbJCGS2syDSRk5DnrCaYB9w+nhgEjGlwmzGh+2NuhAfTFwHPg4Ga/E1dC80OB4IaQ/Y05hDTSeNlazna02tCDX0dlPnM2zVxYN3t7ng0/j+m6EVQKMhoRxjA2eUlMu7QlPRPJHGR58SSOy4DCB2S/gAY2DsqZBKJnzIM5DPolfswJ+uYW6ZCODnbvyH/rhxCFUDSeMkPkGLKjkvGkeuuk3ZMuOOuONDY0bZ0ONdrXwuYdfDcUmCnOkmh580TVtfNZBstlWDO1VwCHWLsc+tlV7bhon+FcmqssQ5g38QRek2muZteozGO9dhcV2PwTmM7kxXmMmfWr29QFiunNbp7qFEo+Z83pfNXrnHoSjPHMsKZqPUFddZdd9fuHWD982utxXygbXlWX0g8/3jtj7HkkYib12cd65YyBOs50Cao7ANe6laqbUvuGaUvp2IUoL/3nKK5pztOmVIO513ZxEdVeiM/h7MQpF1SYqV/Q+naXNoACUaxzfzFSfnd3bxod0BBny4bWzmZGwezAGjiC3bOgFbSzNHcMmn6cMfvWBezxAKU8Uo5rtO+8RQWmPESubLlmaGbjqHH4ogKqGFTuvBFybcvOJkxAWP+VgWAaGhtd0FBGvZ8TRiBJWqptL9rt93pHQ0XeY4SZxqh0vSivK12QpGRl8Exgn7huCEXpMr55umjTRZgYwUBAUcIZEzKaaZpPQ9D/7HdHN+ZQ65KIaRMFDxOz1pMwpk/z2uhMli06buzn0dE7GB46F+ZyEEhSXbrRk+9xRgITGAgAE1HSOBqKaiK7Ulxf1fWLtXBIMbIsyHso8EH3mVDg42DQfSN2obL2FZD3W6RYUt5pHl80O5cPYzg0mpWNr3KDVCHPlPOw79BHAgYwZWnsKo98BPCMO2CYVu2YvFknzx2Qqhuvat9DIx8xMSlqRRPmMoOnapZtM4kE3aAJnKFCzhoBAsMBZ0YHa+sKHZtmON8p3jBIwlmVlgUgkfskfDdlnop0kSKCH4XZ22zaYPDPhVaI/pHxHmZ/LF+a42DyAaiIAV2KJpLzksaijH2/sv65swA9yViFLcEMZeWnXlOVRM4yj+XvK1N9pMlmsBCkJhzngAPoJcHKeN6cuTCyAPsA7nifCMSi6NUgFH+myCoPHdingOJMR5eVrGsov3xPxFSFEPNoAzTiXrUvsDLADzKzl2e7qtPEAspkyeCIKjchGKfQTFpXhvNuaOKQbjAtpUaBWswljhZ3xP6nY78mrq/IUwWw+MaY2ebEcUvUm3Mf+S6Aps1Z6a3K902aAdNtfEZiYu/oDAeN653mvjXgRx71MvnE8YSRfWhnXSaQ0AYQG/NZqHHRQcKsw+SIs8TNWuoBSIesBUByaMMgCh71La6P/3bMmhl9yN4Y9JSqNehlwF9h03pzPqWnYD3QwJlBChsIWmqRaevZI8HQBsYGrBLYQFy+zouMcaEOTEDrIfksTPRokqhBuavRVjoTnU2R6dq3njSGiWOiiDoYmrqngLiiB1d7TzVv2fKWF+XUAxRhQSQU2cr45sbq7EkAtqAvDz8rRIL4vx0FYgfRwOHnl3j2zmMMJqU0w2GQxYHMhHNyD7TmmSLWqU11kADx25Gpt56eumM1ZzWAfTSUTrrgWU02NnIsyq0R5/8yAORGt/Ms3xFNqeOFYFDwGrGi48fvr1C/mJS4V+T9mnoZULdvdrMUSy6rHDMRaJ63Tx8mY+bQj0Fk7gYSahJ5XuFwgk9r69xbYwnqwOuE1otNDfWGw5bmicaSyV/miSabA/oqxRcZNUa3yFIJdmXhAr1x2wljZWMSFhuQfgsA/V7ZqAYZbq/FF4oFP6hMSJ4BCaTLzyy8Z3TP4YEehVt5Mr0lCLop4L0uQMvY/N8cl8J6CJMFLiiLsaEJBBSE4hzEx/lB9FQpBxaLLFCH+fksCKzzH/aJ/uUPR/2v//ZR70Nizjrf4bkdTG09frjT7sMf1PWdvv78i+7vDzoen2zAYFR37HSPAB1NXFmFsGWPyUE6K2saoRw3zb26y7v/ddOPfS/RB6dTyBXDnChvNLWvphnXu8rue2hPqYm787td696/ftZ3P35nuhSrZddwCUrvr60F3ft9run9i37++Vn7uwdrH3mOaA0o7j7+7jv9+//9WYc60sMPv9P587OW7eQsPl8GhK5Ogx7rq95Po/prGeznL5Xm+aSdw3Gx8g+Zo3/69UX3d43fy9LP+vvXyVQXQsKHDiOd3lSBn0+Vds2mQxZiMP7pGJCgBn19RFB4ZJ7///E/MBlhGkdG4VX3VaAB4HZ3mUtF+axpSPV66tUtSOFCIDCTGUCSfV2Zcvtm1DYcvvw3JidGTwlkJodpnVXEpYqEieeitac4ZmIUqLMgQKPzlIhV4KAKSBN7BMACTUq6TNpbAH3V18ugDlMIN0vQr3DYmnQtd8aaK/KyrpEen2LtH7/T89tFddJpN78Y9efgxQERJ9Cle7NtfllQPNzc+9LceY0U7Tyn64itPhOocLmi9cDNNUkx0Rl1xNwpuurL87uUHKyBIxh57Z+VVzudLxeVGdQcLt/VLrBo0WjmQTe7/qyEi2mO1XWT9vtC0djqr6+rWjUW9+c1OUWx9hXTkk3PrEEm9Zie2bo/1ZTlNqKgiIYitEQhX2xCG8vhDFMAsxtMN8jgYsaIJsC0FnTKGLOEy99UenQPI9rNqxao+El5QxGDyN9Ob+gubvrsbBjsZ7YQDu2YLn4+z/MbKwOjHbKnJttxW5BvNJWA+8TRIs7JS9DLzVoKgIBgR08BVoBQQ2uNNj0cmQpsym/g1rVotLYXX4R1lWqrGk3dqnk4a6keTGOHKj+kB5XXsw7xptNi70uDZzj18j0TXUEmJhM0u8gR9t2U2rJc+cj5gqEKRU6sy1I5s3EfT2qa4LgKze4c12pc+EGdSYPGKic6QHYoBAQs8kZJ/i31ntrlUUsMDRITIQBEQEZ0VRSZTLoB+gatl95NJHphzv8LCDTZgcmm7/ar/vWHRvsydWHx6SMSgVL1PtHPv3zWuOT6/fe1mmOltp/1+fOrHp+OphGjpMQ7IItaP4/Ko1bArk3p7snuyFN/sTlOjb4zbZRECNM438mFvTrmaPWZDI2L/R9r6gPNFSp4lAa9GxPtNAf1z10sQtdkiuRsREdLFbqMqw7E+uCcmSe6K5jqDToPOJBjAjTr6fFJ3XxVVmWenE2XkymJSbpTO7RaY5rxVgNxIzEFExqlTHXzaNfnQ4pWfVLfM+kJbqHz3CnN7xQnMHF6bZdWZd0E3U6a6tevrXX0LrYoOZgIQLMHxGVSlUtlFOl9qU11xyeX3yPAPpk7FcXODA5TxNlrzuuD8jj5fLXM58oeoYGmOO2956DnAebS5MTJoq8vOAqTbUwz9G7dU9TsNZ+/GnDyxDLbWZfkWLMl6NxjdW7Ko/SodjjZvGprz5YLeAAVr85YNPA2PisSmdSeCbnRYbJDTYMGtQdkQoMBgyeO1I40LTRKhh1dD8xrrKyptCDdSVaDbtPChDeY6BgcgWoPtR0QkXNwYepIzQPVNOi6yGw7TUw1g7asyUP0A3FftHrUkwBdjlSL2R8hJB4ADMrodi2t54K2vDIFsTa9DesY4J6fgU4bOcHI5BktKM1dZrojZw/w7ujEpiI4cjtWixonNpgXAwwM1IGwj/BZQHo0emoMJTcrcfhlOowukozEXofiqtPEOidqJ9Rv7BvqrQwmQo5nBM0Xrs3srTVocrFyXS42JsJ9Gw+HqjrqggRmbF17ZVWqIkHyEnJ9cUsF+IijyRr8vnvx3yGG5vXtLZzjzIHXQmV5Jy1/DqY85KduaGTRezIZ7W12lRojSgAAIABJREFUR2Sd/XZihiVIBnJTsStTSHn+rD2Kc+iRMEG4X6kHwOgXR4qM86iYc3ijwYPtNGnmjlqCrCvdcBDvTDvmf+3GFJMIvUTtgKQkUlkhRucZh7KTehejnIVYIXQOTPkBYmw6lWpOK68TgBnuatf/jp9KUdKY3UHT6migaQiMEzwC1jiAUmS5D124e6g/aUL5/FBXrYiL1exqN63vryezdHCnnRwvBdMkOKUG35pNq12sqeXpU6ARALRCu731JQDZrmNvkrwqswEkU0prre3BEJp/mkkm+I7DWDo3cLB+ghcMHy5MKiPOh29kwvygaMHPggcTAF87q1ODUe/T5xi8cIt602/fPE+oGOk3bBAUpIH2SLmlO7g5vKUSGCSBngrz7h96T97TzcKd4RenwoRpVpA0MIADlKffYGpq5pjFjVSFIa4Dk1E07mFSi5MrFQuT4OAz6/fu7NUbxZevMeW84ZoNOZqm5zKRvf/+h6uD3G9Bzg4h/YeJDpbTIQSbHwqalhPym8VGxPiizDuncEHTBPXSZjFhGgctgDBRRt7fgkTNjecDwQ2+CVnZnEYY4L6DMi9tcPhxuC0ubSx6FjGXZeyGCXMc/s7b25sfnq32k8JISDIj2C988NkUh9fkYHV4eKDiehphgwkKimD/zGWDE6MtR27j39R8fg6U0BA6l8eTioAY0MHze7wHPts4ccCDWIVG9R9uq26CFlMRKV7522gemObZrM3U4pA7U2IzX0k//nDUv/x+r9/9uLdJxVhW2hBdXwlqT3S8byRy+NJF0TxphG4AMrIRro2ZTqaPP3xwhh6fe7Gb3NUIDwi7Uxry3NONddtpms7S0qrZ7f3doz0aCaXfH3Q6EZ+Rqix26jDbsLJ+1ti++FJ4eX9TDjecyIE1U1rtXeCwWf/0739RXB70+HSnaDzr1I6qyqtSwo7nSGvcmCZ1//ig89dWDREbK9onJgm1UWmi3bP8wUhTMlz0fnozbTg17S1TdaUgGwQrZFwG015e3ydVu8JU6Lkb9bfPo5tJ/B2S/l1jN+vnPtf7ILs9fihpGgOYsMP5seCSkg7VYhri//XXXF/Qt4xkii2aNnSE7sj0MpeahqsdEolSsL43za3d26ZeRVKIsopDq3UEB0AL+C3m8IknJFByifDYplTpXW2XQqz1aUqy62yTkmGBzkCRzaXNEwzunWjHfv/Hf9bp/U1vzy8q0FAViR6e7vTXv/zqWIR/OHNticO/mX418ap77jwC7Bum0asvrOb+qN2KE2+vrEC/VFuPDE2Pg4PsLqY14wwdBLOC8BkzvVv3CZqNVhOqGHEGTIhUXnV3d3DMD5MH6F7vL7Ephbgrzv2L9jiwvrOnw6YAySWeh0PTeY5RatR1t0v1+vmisVvsXIkbwN9eA50qyistKU3UJOCDukCXtqkbNsVMgq4cvJE6rPH7Til7BodLLpdtVMf5hZES5xBnFBrsleYcI1tjcr4YIC27mp04frGJIqcJ91eM5ikQaPR4nmibKBbRy2AgESisQRKACyoFMIYWNLLo5APLAgJzWhLdQEERwn0DHQZTiWAYQPRIugbDEqYGuYO9KTaDNh0NIzEfj/eZdnmj4fWLv7ttgBLOpGK24c5ul6hBPjCcdTpDtbGdpU0SjmkrZZUmuFEABaeT8iTXWtLoZeqSvQbYDJhROLdqsaaQyQjTN5r/PtoJklXWv1hveshT5SVFTa/zVqhm2hHj8htr7t6ku5/0+kJGG7RHQM3cGYsJGte0UQztiHxf2vUo16EpTf2jSAV44Ryl4BmHN729gpIXnnoAdtH8//FTrt8dYz0da+fINXXtZgY64Q6DMpHHVni9A8bFeaGhHZVl0OHY3Xs7i1+XV0/2cajMUzR3SC72BgrypvDUl0yxaPdJ8YKZ14SzhCYKjjnsZ9YTjfaKoQtld058CQ+n9Bna09AVOHxWLphCYQMoi4MmJlC1db4UUKyHrHrwRIGooMs7GuHJE5pdWZpFUx4e7fhIoDTsAKizsWgaK527i65Foak9uwHiaAFsYP2z78hB3ZJFUDD3BVM2HEbDHUiDtw6dc1iLqtSlJ7Jo1dPTXWAUMaF3Y8mkE+fUMKGnHOjWwvsUdBzXaLTiU/+sNAnFNsACLCIKexpknJVNpdpmNz0wSZYr0TBXFWgbo1ELKtvLc5gwpaXezheV+b2ucWeNLbpyzhYo/EPbGeSCjoimnZgPnMKZQlHE0dxxJ+X1vZbzm91hqWtoLmFBMJVIo4vlJKw7zi7EEaxHZD9pdNR5vARzERq54dWAOHsl0FGDeyZUfphVuHNu88nFP3TmvJK6CwZUUFJ7uybnV5hbgDpol4J2CidR0N9LG3TIg2UmJPHAfIC+GPINYTcAepUJNdCsy7a3N8OSw7aa/ft4JTjjM870Hqcqp6ChJaM1ufYWZPAsOb+ZYpgWFwJXVFneAbuLAppmAvMa4LLSr4uunjiujHuQPOJdZrfQtT8rxqcCYNn5oqvp7c5LjQdgGwI4PGHB5ZU7hIPOzCDApPqopLqqcB5nkAxAKydCK5rffeYABJ7ORKNhyDMH0A835YIJ0KCsOgTzvI33PLsWdf1oVsmmrMZAp7HTuhkHyZO26F7a/h/F6YOytPW0EbBnRB/rvZWZYs1gY8Y92tE4sZpDocs75xV+Eoku7arLZdTDQ0gd+PpGvAXZrMFxnjxIomfmNdHlgmkaBgG1UCKv/agJ2vsVl3OzHN2IOa7OAGfmGoMmD7CSeCfcboeJRn9TOmOEmaq+u9fXXz67SbrEACJ8/aF+pjHcTIFFx7dojkp11JJ4kthrg/+b6GLdL3nRkabkqh13mxs2JoPUosSRbWGyV2U6Hg8ap1Hj6RIMgKCkO0sZmvqNTnoj7NrFdwpRZUwSaS5xW+Y8seaQJuw2Vf/WqLlRpuHcHwgiD86nFkrebF1oOml9yXy39AZ5HK78YQJoWZ+zeRczBqEP21HVcSvBdDRM7IIkxVNDiiDuQxsiQjNNPckPjdrNT+WWCckzZQ8FoDkY8PncM6U1DNoA3OzISkIA78N0cVsN+s9Q39kABxaT3ViDHjNMiwNd1TTWwL31r5kB6ZiSkLkBW9BrHMaImQE3Ux7TWSPFfo583zSpUvTh+x+up9c3I2UedX4LXKFAIdS6aYLhDF2wx7JseOIDBiMmFEEBkQfvADWlmQz8bb7vKs8sykag7g7eQSPQB8JkkgVbYRltyiq/x2uBxoR8xhCiS7PJgcdUqzI1BH40rwsyYzcgDgj+5cDFU/32hdu19Vv2C5MgC8NDlmSgn1LII5C+mQJxEd1E9bw3ihSHulqEGnRqOMfRQHmyx4Zy+GbIbSQixLb7GFO4mQ/0Wwu1Mcbgdfwww+VhKpoXBpx70I+rDk2q7x9T/e6HO3336S5Qj7p3taBMUWY7dxDkuia4l+B2bJ2JScFmjYaYbKZYh7t73deLxstXXdO9J7UZTWKKeBzHLpzPoG1MukyR3i+vOjS1KnLdroPK8iFsTm16eT5p/3DwZIJ8OWg+0B2aMuRDUVV1LYg3OoNg/42b2uV01l///RedB6hYtaeSh/t9QK260a+7YqOtq+7rhuvFroQ8Q9RC7ye0FrkzJwEI3t9nTd2r3wfPemNSd7jT9fLVvPwSw5ftqvu7Wn/67785a+eh2dko4de30RPfhmxB6JL9pl/b1c+vxNyJNXwlzDvTkYM5TdUUke4Pi369FPrLc63fTkxNKZRnXWbCpEHcErXZUf2l1/OZggq0BhoCzrAW0igroOleVS2LWpoXpjVMbgi4RofA1OBup7S86vRsmYspMDOonbWJTu3zuifMAH0C64xJOOs329f6/R9+0suXrzq9n304MPmgiXz+/HLLH4UqGNC7ps5VaxMBDh/vmHRBe8VRdlO9a6SkUU+sh1EsnN14rau1UyDcGOdQlJLftmLrDQIc77TPF7XjRf3YqDnutMydmioP2hGaqwLwY1NZ7ly4/MffL6Y7AtRcLi8hpiFiInBVkzL5JMON8wk6EFd24nwyCtRzf3WGlR1b0Vni62DDrUDVoYFjf4QUOezrx2DnvoSDlMKuWxM3eFBPACyY8i1Q7vF6twFWbPc3jHMAYMyuwCkPemmaB1p537l4hkLjOwnTACdxQCTj2KCpC4HINE9kbQajsmDMMNi8y6KIEIpsF7RIKdNc63ABZZhW0SRSKNM8IpoP5weUW/NSrUODQRHMMtAHBWH+oscfDlrH3IZTpLNU1sNtznkCwGnSRU1BpbBYvwUo5FxlzF8orJNQMOPMCSME4x3n/kWxurhUBF3WUUq8F54JuYyForq0HiMua98BWdQ5imgP/pRGNr7a4sLT+ODymClbe23Vd3r++ovBCKPGOGrHkWr2nt3iuFgzPwfHJFmcEQKXq3zRNg12z5ynWK+nUe99AEnKuVXd5Pqff1/oX35obEom3DNnUGyiPIgNgL7W2Ywtyiq7/cblXtvaeR3YLdWROUwNWQ/o7DCHg5IWNPsBEIU1wnS4sGspzhRMvMm+JQ+Nq59cW9ZiyCLudcDxL6WI721sxb14aRHF7fycaeq4OyiwPM25wo4ImX1E65R2MkdzhjU/tQIAXaEkgbXy5sI5q+9szoVeDr0yOlIoTgn5cRFu5SEOw0wF1i3FNIXZLQcabfLLXNncgpogwqVVMI4ym+pUGd9LpXaSLudJT0d06Ny73J0AgUgjqGnZXxipYGK2aZfhbs7kOVE/SXVN4dzrOrYuEEG/aa6SnLsa+htAR+8pfnLF2ATWAiA0Ul3cVmFWnW3ahMkamtoiQ5c+emLHFJE9wjRwgpWACpI7kilVhLvv7KLQsoAgebTJVUJkytB72m7wuNhrxrDPpio7a0EdS+IcZoxRKCKDIQqmX+vKPc41AUWV6g2X4jDJYJIJi+TcQ2PCiTXce4CFxCGh62MhUPzP7eiJZY/RCt+Bs2FDcHrLHa1EuyJTexnMAGI6SSGKrMTyILTruBj71yl6oSFCbV9VxTwgGFalxnV1BFaN82bG3yVmYkLZrcj5uWEPuH6DATMHR3gieWCrmKGBcy8xhPnO4Blr30aI6MUBohxLh5EQlkCb4wMAhTB6w1zuSrPGnTePrkldY1ErwsaZmIgXqjMypxvlDXnEk9bx3V7X5HquQ29qLDRV5APOXBwWpRjTIYZ1TnQwaQE0LmvC7hP1DCgwCkLbZolG8HeYRkDVkAFJ/BeDloaccpITU9Z1YYARfeNCPBJUzSw3ONG1Z9+1NNwZ5ReOo9BRo82Mqb/9PKmuoK/GasdgnjIPnKdBQ4jTOo0VoGtC/UudgMyHfRLB+GkUJcQ9zKZ6E2vE+7O+mQxkw84hkxx5Qz/C7OH4rEPERxJpuAS9dOfPHEz5oNWeuLsSom4G1zU8xx7WCAxAYnlsqDQxt/fUnYFGMIIL+Y4eJSH/4fU5ImGE0HMQ4WeJVuLPQWk+QDWlwaEGMvMqGHgGhh80BJg5YfDk3+NP0afwh0EDMbXx9xZyIC3dISZm2qwt9zCC6ST9gt8MZQ7AmnV1nsA5X5JBBkY8rG/qAu5UI2v8haCQDq6vYBmZVuJBPCVk6s7U7qbDtNLOFMggAQQR58qyhwvgN83fzbDHP5PKMgBzrg2Cw08wMzKNNYBD1PPZuGnx+2Uv05cFIOfqSWd4TcBuU1cdZXSDwXm+1q3zc9Fo86xDHeHsU6aNPB5MEBkWmqVK/RIa0KjZHa7Qj0LofXAIDMxQRp8c1rmqhqIxNGagynxKh07eDrMwbQsOPRSCXIbVYa+mDG9oGkEU6MY5hUNR5skcXa6/+NkUBRaWLZ2h9S3EdlRqdjt3/UxIcWCkgKMpwyiF0TZxCTEGMdDHWPzYQnMB3pxP3c95vMfBzd9n+sifD7mLfiSMe40+YFWdOe8xGF6w7m4hnl7AcPFx6cQ2jU0fxugsMhxZOegoQrmYPZjA4ptvDsGxc1yCcRDFhfPlrHsMUhY/bvRKRaqn+1T/9ONRnz41qsn72u31+vJV/Zoqrxqb4lgk3zHRjPT4eK/7x3sVCUYCoNWN3rurDndHLW2rx+PVrp7kCEKdZa/sD0fzp4mhAGU99aO59Uym0E9R4KDR8BgDNKg726k0WolIgcrQhOy0/BZKnWXqz696fj7pGg23QxbBM8s10V//+qrn107ffUj0eNyrbZkENEZ2ywb9YaG4G/UE/QTqx/CqNVrVDrXSvLGYnOiNrt/UWDvR+7C5zMQclKY/QtFjckhTgUvZ88tFdXOvheIf7Ri0D2geHOKvLwYERr/WrD2VvjUHhfWd2fDZ6/HT41F3u15/+pzoz1+lz0Ovcr/T1D2rWw/+vt/bRGfrNNFZIJImnoDLGNAgGDBR7GH7/pSXzqkifLnFzt9xLUyqpV2dq9iV+uXXdzsMc4jZkeu2hu0mxlFsVJdAXqjQIKQAGbEOh+BwfBmw0sfFD0fQmxU0xSzM5DQWDF3KC9ZvpVEPx1yzncUmPe5KFTVa3as6CqgrBRqoFOyD2npgUHayrLjcEe+Tw9bww6E6p6XP7rduUUke6NQ7moCAZgqzCxpMLKwNFWX69bcXjYQ5JrVmaC458QfkLAZ3vjyDDBZZ98olYDpMgkFWrs7FFcYYIOa+rj1FPF1CqHQERWq+hu+DpheqVFnr88BeTQwGcUhyPExRoanrrelimkRTGnKMiZVhD2DcEdB0N9MYEhF/ENQIYfJJc8++5hnZ3AFnuJuw345pAfzjckmuqxaKGcxy0lgp5jTORaRpDJclemQK5nBiBkoe07aghad4hWKWmbpiegnF202bZPq8Q5bR96yq7w8MvtwI4N/MxQQb4j5eVBh8i0PAfTy5ECDLjP3B2gSsIpiby58fsuBkiB5tgE5EQRsyRocxccZqXUcq89EGCp4cczEyjYbKJrJIw/7ABCSPcw1bZYdHih/0cyDfFIWwqRxp5MxMskcT7ZI+aF3qoyfHZ4dex6bPQnuzCccy6P3c2kGSJuXrORdGcXfVVd810rFO9C/flbrfAbLAtEj0dhmt13q8b0zt29HvQRPGtfkya+yvKtNBxW5vKhqsDUctmZYc9mOBCRLnC9+hozKgQZIXi040hEJTTAw9WuVRBZbvzKmuSDOAX8+OM+HOpxBL8iK4zk7ICGJb0ZPnyNQQdg3QiItj7jWm2rhMZkxyI41M2YlGALGwmQ6gZ+/JFgBps6/9vjlHKTTsFh48PZStaEwpLKBt4fBNMXTx98LkZOk79RP00r2i9OD8R1Pa1ovS9GDtk3dB2uiXL6/6uA8+CMOAbo/PBYsmZI05GRP9GPrV/5+XAlMqGkaAQuj/7C+aSZ4H6rqQ5wkVNqwHCnWKcOiyp54pXKNpOPszsJ4xsGB/oxEsqkbzivv0e1jrCe8FVsA5xFeQjZvDKKGO6DRtOJzymWAScH/Uai8Xv39AY6IRpvnsyBa+jw0BypXpFEU053CnbeN1Yk88+yE0hei4rxE0bKbLaFrJpST/tTIlD/dNaA84a1pLPYVcTGoIaIstrvbo4ubgtluiN4duii8ADpt8T2j1mBySk8pcfUl9bq3xVXuM7mb5HuK4Km66apgZSVk49glaMQ7rNBaetNvQ3p9QJVKOhHATXLqhGYfPBV2VugJ6NqAG2aGmuzF5Yo8Ge54Q48Q9knFPcfZAqZ3caANGkAGers+WIlDvcVcCFJXEBqENtd4c7T8a/J2Ba08JidVZ2WtvwQ3WGkM5O/ibX8Y249aODIezb9M8socAL4PDLDFJ1L6wLvyzIkLvWaqhKaPxJ9qKl6Mxw634mx405+e63owdl0bdQl6oTaauFy39TafryfamtKh9H6/dm5pjqX7e6fT6amq6pWGw8sjSBWyAtYLEqU5Nd53O55DtyLO5jopgrmCUZHfwwQAqesngck4pkqjMVg18mAnAfHDUUnAAztSj/TXbbjR4Rk63rrkme3vAfogc2WIdIrXxBujC904PEAAJeF7GEZ33zD0KIFCYGXOlPgKQZe8zxaMZnJieZa5rPISZYVNA6maGjz8Ff4jXYurGfRlcu93Y3kRwjvHYoFWHHoua3pQlJtSObcHEiLsVGuc3HV/sbGckbzSU1PcYKFrrh+cA9x6TV/si3IBa6J0xgxq+IwZn9E2B9mowlz7EkR630HtHGYX36cmg+x6miMGEBmAiMMmcCh80ju6Tbv+YJx/WbWDisMfCz/Hf8hcvpTegPAw0OU+D3pRBhmMmHTHCycAgMIUeZmDZYiob/UDBvbnAGhTkWQO/3Jpb94vsNWrBQNn1/+pdc8VpNPRY/JggDA1dZJiMkYmHm5NRNTQc5h8T0NwHcxNoHzwku/qC6jEqz1Te9I9MUZ2ZyDXgDhhUOYiG2UAFAlBjEgHR8zg2WoLYH7vrofPBYDexBRoGByfNKVqsPMRvBJsyf2CmNBykFNV2/AN1o0nm+DfCVNsVgOkl+mHYqHyukN+IOcBqjQeH4oT42aNidCiYfYAoUsyhHbDvlZtfJgPoNk1rDe12yGqxEp8CzOPXkPVIg8IBezsEU2itNKHbqsd600+fKv3xX3/Sh4fCRT+b+3zuHafR3B21O0BRkt6/fvVC+fjpgx0nKfEG0p1dHOc67NBlDLbtx+VrIlh86NW2vX7/6ck6IOgqxcOTns83Y4r17GKiPnwMl3dBPhUXK8X3ky6vz2ECm1VemBTc++NR69o7YPrXzy+OduD3LufB7+N4ZHJ4skMi+h+oVgMF2zj62Vc16FZlSsanu1JlQvYngMMt9DaB4rTp/D6orgq7gAJmsBa4dE9d6wuItchahbKbFsHkAIvqcSLHsLDl+zTMLjTaF7KVet0da73NUhMP+vSh1C9fEG9TpqFvmvRhl+vj41X/+S+ZPr+1+swhzhRbo96nUqfzqNMo9VywOOQCjIE8cZBwAEG/ddq81FSZ/njX6C5d9ae3Rb90lCOUgWEv4ErIicokdQUFM0s60RWhOBeNh47B8MUGTVlhswX2C+uWTY2ex6YRdvCblPr0AOlNtcOdMWeSAzXSdhjKmYSYLpSpKtHRBO0hGW2gpoQkQ8KBjnRsKATJb6v92dCZcFZk66tzUqE0c0enda1hmG1ChAMiYAnneHGsPRXiDKJJbMh8ApTCHZQ9xemTROpG9joflUgTtEZB8A7wsrHurost+am0Z6InhtEsBk4Qjup+Su1EjBvedSR7lXDtkJvERXuC/oaOmn3p6WnkMHlo4EwasEbHaRGwBbE+FzSRCIEFw+EZdAU0ArxfGg0umQX6pantgd5qSvqKIU6grQd3NC4gTJLQukRavZbI0aSAhHYSLmlAtSnCNASUG1QwUHY44UzVuYF3C7lOziII0SEGBi2tYC0FRglukOxDLjabnsCKsIt1oYMmT/yZRBK3g8kZU9y83utA8D2u2Xb7g3pLrtnonFSDcHNwSARpHazjrrS2LYwqN6MGdVkfSWPdeDuFU56GlSkWRjRLtnNYdRO9aUMDt4Q93C+T+nZTU18d5kxBCthEgQJj4q5mUgP9L1x+lz5WZ7ZHounS68KEjpgBsj2jSMd40Q+HRT897vXjw+QszThhujLqtJQGVvKUeJncdFFHslxaVYCbNXm6mLlIzeHOunGodeh5meIwjcc0hUlFVkHx4ixKvDYABAEtTE/EhXZaNJxffQ7OA3cBjJ3UWZ1ljbaeEHs8BGYl6D4pHO3cF0ysuIcc9E67hZ6evWoWeXAax1iFc5EnhvQD+uaW4NR88Lm9de8u2KtdLaHL64jwoUiGGlxoy1fVnOXjpA5tWHL0XTUvr6HwSzJ175iVdCrRukKXownFPGOe7e6dQgfHICTN9POvb/q4rzTMmMCgKwOcOjkmhfgg1xxMLm7MAdcJGyBl7SkTWluaZFNrMSwjsoC5BzEHUau+A/RjEoXeEU1e0NDS8DtaYu3DJJUYD+441m5ZqmVqdatBDKpkufqhVT+Rb0xhn1vOUhZQiIlsoBA8+/sGiOkuvEfeN9MI6hYiwxj5EmZf+d6lWcdcqkwBWVZr+l5f0duFfWm9uHVU1BqTdYthrpBqjLnn0D5idjIHallUahwA4BJPkKBUr5y7BuRxOpbjnKDgrd1o8xUmU/yDyRY6ZKap/PpEE+Lv5xqyWjlrPS1BKoHGEl082uPStMVQH1HEAmzhUB5pt1y05TtPOFiTDPJg1VRpmKZRE+E0yoSX78/eFvRAM9Oqyqw29IuOKKCBJyv0ptumzsZ7IkN1DeDuScimfUGUUuuaD7ZCA3sfR3+cMqfR93wc4ZAcJr4ZoIkdUTEao35EloCvxtUSkZhs5Rh/C850CLIADngQBFaVT3JkGpzBDsKl7pluUTmwqNCgH+hZAxvyZvCCi3AWcyeSQ4r2n/OL5mm2bwTu/Rg+zjgA54X/LHeOzXWWxBrYZHfvs27byMpt1I3UEzANuIeDkcrUDvZQMFOJPEN8HWDfpIBfrNtN5x7GEq6zQfe4i0br/1cAPmGU1piKjrN3S44oPiPUvIn0hgtWxMAlTGepO+AhUosCnEJztlyAesQDwkR9kqhgSp/WYWjEZ0h3GjjH+3PwEKHGB2T3/25ZhLj8mk4TQFPWk+PJqGdhBzG08tQ7N90auZ2N5Fj/4LVmHnKHspa+hd3zQG5GNjaPISuRepumFHo+oAiNLxPbmwbQDWQw/fSvAeo6Pz6kKXCuw+t1XAe4cAhx8K8znLuCkjnbnrsY2DWkV3iAGGScwQDH4GMYqZn66v7lln9Bv2BQL0xd3Szf4jjMLvKwL4BolkvRIH+LWjTd9NZAcijY7CdoLeMNsztMwcJgw002tF37z/AhbpEugGNZeYsGCbIYu7G6Drl55NCoVk19ZTG7szUPmEsqoKrhjdGZo7sCcSmUEtSDcyMN3BJCUb1y6NL5e9CEKAQ4AVKmHpkvI/5htJ/hZgd1wBbFtIxs4DBSNaUKCpKLKhwo0QLADRLNAAAgAElEQVSRi0OcxmhEiJ+POyPmNpjfsAj4NS5t6m+aTg4OikoeEFpIN7s4FIHqwr1mQ7N+ZhBbnLM2jUyWqsqHaxjp8pEwP4GmFgKDTUW1WRCNKAcAvxcKd+fesWxMMcA5qzfN0BNraGB8Hxb9BoqAcbwADdgIANQHE84fH2r927896ON3B3+WgniGedL7e+tA3h//8FG4+BZbqbZ/1cvrRfdPH/TDDx/08OEHPb+8eJH3p3friZ5+qHV+HnU6dX4fpzNhxbGeCkxcrjoeDi5U0EwyCLquZ+tBm92Dit29+v6soT/r+HSnY/Ogv/31FxsaDEuv168vqqu9da5oaPjcFCxkOUJLneZ3awkwcyAsmqaFoqE/9WrfQZNXNXVhV68kv7ez3H1d+NLZ1syBx+RSYXMPXez9hdiR0gjc6evJh41p1djSH3FHRIqSGk0aOlA7iuRZM5OiftQbtK6l9YTyfGYCMOnBcSJXNS6i7/SXz60+1LMjTUCIPxzkzM3/7b8kOi3QSDF0SXQ+rfqFYPs+NLk0QFzGnkyg9YETkibWDdE9+YCIrvrn9KoPx0z/ta31PCxKls56BmsiPMHHZTNEW3BIENZrUMU8dWgEgZIf02QSmbOGiRGUf9BGePYEMtt8JoZqM+hYJqqht6VMnXIVuALGVxV1yDZisnMl5DjD4h8TBahKgXrF1H+KoLzWzukrC8ZYZHnR8DIBZwJmCwhT2HnPablq3xyCniAJFBW+k2EubSJE8aEV45VX67Eool9fT3p9PxsgsOaBkHX0ZNDLHPkzKYb6lWbqSD+GarIl1oXSlPG954RPI5dE+zNHBrFEphnGGDOTHij2zN44awChaMYzPzsuM/ZoG+UuuqC+UHSEcxbWQzDrEhmKGXRMKGUEAQeXMpvqpOiZb+7MN+qJBfi3QtHN3cY5GKI0HHlkO/NIUXZVMV81cD5hQIZFP5cR1DootRzsppBAWQyAnCfSPGcHy4f1RcNJXpqbDQNykZYCDVHivCs71E3odpiIZb48jPanV6Vrr5oCjSs5y/S4Q+OY6C7PlEeER6OpoUHfVBRQG5kIAMCBcgEkdj57kXCUee7MS/LvmKYXZaMva+HGOV8n1Tlr5aJzgsFKrao/aUl3NpohqufM0d53dmpMN4yeshDtQCEWpTpcLx7T8fwAOLoZU7VFXz7DNmBeCziyWTv88FDpd/tIf/h41SGLdTwCJabqnOOVml6f7nZGk6HlH+8+2nzo5de/a2h7/eF3jXN4W0yxoPwSM7NFNouZls3n9q7K3RgWWaslOng94CjJksEshNshw0RKTMyz4ESNTrhqXNiiXRv7TXUN3ZP8SW5Aii+yIs+OO9nivSmeFOlEDkSAPNDjKaYwfso/2CCGIoYLn0IXsPJQVyGLlHt4fVOaETtyy2S0UVHI96RRj8pM6i+Kl3NArikT0XzGkU6n3m7EnrR0k8rdJ6VZp23A5XBSstFwoj3FBRhAdXa809Nub9MvHC3fMAlBPwfQVDxK85uNgrbtzdNLGEnEWaTNd0qvnZLrSVlxdMH4iqMoEUrQ3KC8VmRjkqOIdoiJD/4J0Eg5LGHIrNZkpqxp3teAe+pi06jnEz9rZ8OrdexccA/9xc0CMgfMTgAcMUNEA45RDnpcaIvzpfezIrfP+ZBXNKE3kNiaReIuOG/2PodwKyZaBz3/uqJRC+7z16Sx02U/ck6GLGTATsAMjHzYs7hSTny/PGMa3TQzm4jpzfg+GkQMdDS0+dAJmQgm6i4Xv3lonwBwnLmY24yY82xMoKA5M3NaVT9+UD92al8vNikbr7GKG5V+BFhxDhwV+qLaOcgYem3WGh9y/jznEYAV2b447ZNJG4zUaNAAnsK8ZNHlzLSY6AzOxeA+y+NCPcY6I8rHpoy3oppYDv4MZy9T0UNaSeOrFs7QrFI2tyFLMccLAmporqKk0cDkiuKfegYqrHkKBnIqZFnoh8mzxl1+AihnShmpf3tWYYoTwBdGONw90DXpVInhYQIGAyc1TZvMz8mO4UzWAWpyTySXtVc2B3fNwVTkTctAviyNM7FtndckDTR1A6aGBuFhKEwBKEnrgy5v777j16LRtgC6sLaCgzx367yUOg/BOAnNJtNlvmtAIhpRpxfwTLkYyZdeeJ7cWwBcgc4MWIHPJDfjYHPMXBlU2DnXabpqWjplCfrbQa3vMvw+ynDvQCtnbaX8bByOE7WA+N3gbGBe26ZgABXEurD20f8DrgNLEh+SUO8HlhYmhZlzwwHTONuuugD8AtDfDDLRGEJd5W70lJDXsOCV9xK+T//DFNGRJoHqSgNqB3VP6ILj6Tfm5TezUMzfHM/ii4zGM5i4mYF7y110g8vfdVF2a1QB7J2+kXrKyYHscRxGd1BzoYNjREOt5P3MHcvZwQ8OcYloUBnU8LqAA77vb0zJ4HcDiBNpqan7mMjeQHU0xTPmWPRfIdPUVPecEFBA7pujNXpJ8lfNkwVwDg7qyLDwnLCRDt+znV6RzESK7fpMJxyaevvj0AxTs/C9H473146MxhuFNXTwAW0PE9Ib15WrDwShhlaFALiwjnDGIMJ5Z8FdCB2ZMx2ZHOSpKk7gG9IQpng3nSIHqGtsNH0hczFA55hQMC3jiwzUA4phNEJc8Cw1FgLHgbNgeEhGLykqw8JwxgsNn2m4YabtmA4jWYUPeL4k3rvXWZ4bwSMLyRz8W7FmZy4okdC+2Qz8TOuMgpslG8iTnzwUpTSWFJBBD0JgNgv0pk2inFsXo80ciKYPWWBLoDiHcaK7JtN3Px70b//pUY93ASUjewl09u1tNFX36bsHa4+gixR1oby+U5TMWlvcyCbtHu5tTZ3jXGuGRa0PHz6qG046nV5sQY/BTVGUytdVj4dCv3x506+//E339x+1XUdV0DEIJiYmgk3LdNTOUCAUuS6nix3JuvOk+4+f7MiJcRAH2untVcs4B4S3rq2XYBoFXRGnPlrN8+u7M8sOD7VOLydnWRX1QfsdOloui7PH9e8kyMeZSrRAc6/L6c1RExTeX3579eW7qw9KMybFJ7uOPRzRr9R6ef7FCAoI8bmX5rYPwdHLu+ZTqySq3Ziid+D7esRELTvo16+xvqsG3TWDuvdZTZVq/12p//2/XvXlQqGEIDrW+zt5dZhz5MGFcp50GYnEYA0T42HbFKOrx4Sp59VgnC+aotFX90Cj7hDux5FeOg7ScHGyd3zgeS+G9W4ppSHiLGTpEbjOhme66dCAGyWyiETMOBccbEcm8aCBjmWgOV1WHbJFBQdvYRtBT8nW/Gj9YwaVp0Rjh5V8mES5itpG5QnN070u3cmIMmYsFRqO7qSq5NBJbQjTXy7aNzutV5rFXHd3iaYh0jAyKQouhw3mQhz4ZDhOs6nJmGPhKMj5URZMEVoDZNH+SZeX1jlVNLZok2iEOi63OTF1G70XlTwOiPiDUAByieIwPWDSgwkITXm6aIjJTqOQX62FYcw/ogiFbk8Q/LhYfxjT5FCkwyRICv8cR/KgLspraye4uDAZg67ks8eC+xuNxecZqP+iDfALgIlmGrroQvFXhsMd5+C0MA3TPwuEmdDwW0asHavtvpqHOBDWCMWh7cXHQJXGXGTublPMQGuxnsTOrQFlNSgGesjdyIm1AsKFGKVAaQ3fPc+dl2NqUTSp8ijRPd8FMTdTp/b87ouKNUYcxYruHR1gltoqP7+O1nFDm5q32eZM41IZAU/QJXl6GXJ+MXO4VjtmU16rUKoBHAZiP6DJEGORZUqW91uzHullZDJJ9bPqRPwIeaTWzi96PUEPZUJy1cOh0EPV6cd9qh8fYh0rzuYQAv3355PehkbNns9ZKmrqwAJhamdNKvrbzMZiTVbYhAg9277C/EHqZ6ifufWhWd04qmfoflU0XQzGMFWAiptimkJuI8BDHEyZoKtOaOho/pLamZ00v8Qz1SW0w4COA9T1w6QPTaZov1O35c65o/AfT89qdkczG6BqpuV9WDvju2qPJNEIz6oorCtaUWh3NG2ZCmFwNuqujDRHg6ebBqjRB7Ie0SCNZyzKtHAvWqfJ9UzOaQBIbPaFxgld3tSqLmrHKrEO0rhwUb7Fq7q+13f3e0+92TPtgpHRi1kJZAYuADcU51kITMNgj7XInsGwyQF0Ua6xe/W9uq4nVbujqrJxXNcIjYxpM+yeNfLEGfMsJZhiASPEISID3SnZugX05FK/vpL3Cd2Y6QfO74E6RyPH1BBtNwU00Bj7YyGWgEksYCj1Ro/btzQMOLaSC0jsCX+G9bFoRR+aPHgv8+xxN46SYPwXskChyK26vFHhBhMi7g0+P3cJcRWYdmFWBNOK7GjqBCaBS1Q7egXTRfSvTKEy1oyHHji/UsfEfj8dU2cbIEW6os0CzJxmMwbQPka0fCnPhek9NOxY7Q0kcF4wNRssitvzZwCQsdetsEQrGbI+MdKxps+p47AMAkXeUQIASAlyCM54JmeZsgqnz6u1gEm6Csnh2LX2ToCiqivutwBrqU1ZuKagg+Miu4ehAS2cSDear4QaFPfJykw4X7s0fRxuRa14Qv40O/Zsg94MdZwDbhnV7B80UHvSoMIS2oecRI9P4pDLmKh1FMg2Lm4QOO9AcqlDoKXP86gqq3UZ+XNIOHBOnq2X40cDYNvEBrlHirslBjxBq5ZittN3AbBl+uiZSKm8aPGF0zQHJ0xAR8hlngTDfoMtYNo4umr2C/UoRT8O49zX/ByiLXpPtpdr6d+jhMiiTM/n3kaMnirD9OxmtVvuiTYAIJNxgKHeMTe0d2Eyhiu/3yQgtwpLNDK1ZgItU2DkDVmupig8pb+YKZWogA2FkZMdZ/mcaKpv25vPhOQESVgC2BDcpU2LRkLCZ+P75yxw7juMq9CXAIB7usbzciRFkPM4DsPUU5o95BFEo/BXQrweF5wBMjelNwlIoHiZFp7vSg2ni0EOD6js4XIbcll/Q/MIkGX7q2BUgyMrX56ZZKGRTBgs2HmVtx4YQpiXWTYHc9FDtKuzJeNptLcGTXfwSQlOqvRU7q/c3HNMcNaw8agrmSYCSEPfDUNAU2IB8Oy34I1pN31LXzgP3D/C8oy9h2Bs2smcc5CF5BM4xJcE/evNcMjZ57xmaCa9t+vmcKWgcwAnv2wtY2huPEW0ZS+IA2h0Eb4EJh5cZP3kYtC0Ij/NMLELuoLYFr+gYeF3w/SNhpH/5sFiQEDwqkXAOPY5bTgEVtI42MHVlsRBpIo+0YcSFyjIBZvBP48iPBxcpnyh6WGqyKFwc4TlC2ZheUIIDZWFjckFGYdlrShPdHl/dRPK+4Aii9aRQ5GN6dfwhJXRNojKNxMKDgymJr1RMrQUFGGgiBRENF3mi0MZoUFImWCRI8mFh44UBYpUZpE+PBX6158q/fBxp/uPH6wzxTAI1Bna4sC0gAORi7oslSe1msdHT/iu2Kmr1+F4r9d+UpNdtVwuzue7e/ohbNjrps+ff1NZ33mTHqpKVRLrNEnt6YsNCIoCl02pa0922bVBRbFzsD3urpstplvr1SjSyVlcrrn1g5jPtGdozQRe447GQZGpHzpVGS6vJ01jr+7c6W4XaVc3en6dVJD1GS06PhxU5xgnvJpffrpAPcU8Itf5/as3yH6PZXppu+eXt1Efnh41d5/VXggYPqhJN9VNqvPbVy0EDONYvcZ6eR9t1gEiPXYUCpH2NYgnB0qYNJ3aSM+XSL/7rtLTftb5tzc1aKGag/77L5v+/EyeGoUy8RGR2n5RRwPpkN/J1D7iSHim5K2B9DCR/eku1uMu1vg66WcyGXF4rRK9tpi+QyeN9EpUB+sOnjoTlBvKA0iBOB/NSnk8qn05qyOUvcT8g0sN5ClMK5maYDZ0hCYYXdU00LnoaThUKb6kQ7rpbkfRiZsf4ECsQ7Eox5mxoLFkMghST45TqmpX2cime/ktZLpCIV1OirVTfWgcuXIoNxV1ptMr7oCF10oyttah4t4YY/1/GXT8+Gh9Ach9Ho26XJiclIq2Xu2EtjjStL4pyXba5ZGmodPr2+IJME67fUsWVmbRP4g4hSPW5BQM5RHk/RZ2mza6XFBOzo4t6MfI06aGhtUUFmz5yXWcke6hCnBBhfNpp9wutPjaBR11iOiBucBUzLpAtBhQqmx6BV2bgxUAlEsSFB6qlsUAga5k90NuZbQ+7PmQQcYF4iJtHmzWgeunzTU4fwG5vH/4eLOuKbTAMGWx/prniZ7DUTRQiZdQHAJbQKmzGIICAfo0jsBYHVLwQBMNehJe14J/XxkUa8HuOzZNG50fDqSJLJlYFh2hY15x7gyGBbtkVkVWKgYh/eDcx41pZQ6BrHO+3LbCogh0TofRY+LFWNEFBSYzaIRopNCSUaQUGlHjLKPOa+nzemnfg5vpNQ4UOly5j3c6Pb/ptefCJrE+NNav46bqumpXSN9/fNBPx0FP+UkPh9oTUQyS3t96vfU4uO4NfAxc6LmE03/OVNOh3LXuv7vXRkB7VqippYYJfb23+yDNapyxh1L1UMHmQQVTZMBQgL+60dwPyqtSeXOneD3fjKTYe8TyBKrptgAmjtpj7jS22jeVYGfzrGHHMPXEsRJXSmXHsP82Ynq+BuaPTZVGpdlR89Dq9cuz7j78LtCDr8GJuPREBy1vHByIoVFHo44NOryeZAplNGucj9dKydoquRLZgeQC08L2NmHK7Bw7z62a6qAyaQ0YhOgtJqeVTdVoRC4j+zwULMcj00CeammzImu5iLlI0XH1itfezzAW0++rgYttaQ1Y4L6K0ywNG8BAVWw+/5EGDFOrbT5I6n0f26geTRZGGuxbuyEeNBP8TuG0cZfVLoye3wftilUrew8qGdUloOkqnS58JmaanACrqfrscTOL5s5sGO5g9jcmSAY8BopSCq3kZsgHnQe9Jpmv1Cpo7PbqkFsQaZEX6tsXszyWiIYeUKX1frFuNkcDDO0UkgAh8LHO0+DXw3GUeoBcS/tFINui2IZyCtiCvI3Gw/Ka1c0dFNEUKvX53dm3NEcjxa2TDjJr2anNMOsa0N7h2s5UGdaYwQzWLE1ppj3MA5xruZuox9xcMBi4RQkQkQAwnuFkHmnucRcGwER7FjKx8TyAZcPJUzfBdZh6B8kJjAgofwXTOfYksxVrz62nUhFNpjGyfqDKRmWluSf/mQaeZgldI3t0tsYSfeOKy+8eKmRrTwTOO9Z77ugbjKMCgJHkpbI0UHtpEjgSiXjBAIy8bIrtONsrgqnFVNANAj1EAPiHEUlWoaKI1V1egrYuCbIL2CDbhls5UhMaM6QFOw85+v7New/APokoOojNuNGcEVukuaPSwj6BHQQ9OWQ/I3EyXdsSA7S5gMKzJ8lwH9DFr6s/cdBCzpPa/mrZAhcO5wH1DzYDTJfJUkV/j58DdFMMmLizYP7h6AwpM+Hei4l6yR3tw0SM9eBGM0n0w6cn/f3Lm9lC/JlgXR3MB60FcFO6aWLKixzJmrpYW4ZjO06fNJTSEGVaMBHjPRE55MQAnk9odNzWWhYXukhYdfz/AuABC5JmOuQ3O8/R9AyaQqruAGK7QeJ5Q1mmEePuBpzAkMq9CBrSMNX0u3T/gDMXtC/o1yG7z3/GHiehUXX0Fj2JQTA2I2d9kAdaQpNxH94Cbz2QujmpeoR486S5xR+yt4K20d2Qv+NgqEC/hiYcMS4T2dBAbrdmlYkn5z7PEZYVDeWV/sPRqDDWohBxAt2cZtE60cLPiQk5B6LfMhNb24SEfEvuHbwxoryornbR/Mc/oYH0m3UBFeiXoCWIxR1nmBKSShM0OTqB5i+w7LAazsNBxGt41B9E/7wZGr9A+0yDPa4XAaL2IhS0Hq3SsPLLdNa8f1zFQiSGv1RMEhKmn2TkhFwSj6O9kDhoQOe5CKAuBmdUUG7zf3mANrxJ7BZnFB4tV4GuAWpFcNCEJoOA+3Q6GSVkwZgCgK4E/rVbeIoerLEDdzhxmCsLlUVJY0sjQbN1o/ZCS2M87qcRNCzQUWYaEm2638f6/Q97/U8/EmkhVceDOfEUugQ0Q+dk4paWuco9esdR97s7xQ3ajlVZcnWQNVx06Kh3deEcSLRE+92jEXlov+0w6e7xo96//qxPd3t9ONS6rJUu48UT2QoqBaYzExlmwegoKe71+vqu9tLq+LBz884zbE9voYZJ7h0HgBiZw5PsnzNOd22roUVgf7NdjkY1VWRBPxSnoes0jBQNsz58ujO1K9taRyKQOXiZMGKo1Q6LN1o8D3ZFre8f9X7q9fLaaRkm7SqmDrEqsi6Xk9cm+qiJfCouD7LmhlUjE2yswS+4eObOVcqTUe2F5xYZSLjM0PV6x6jsUnQ1FKwH/f150J9//mph+Ntl0YXDeb7qNKOfSz3ZHW6xHhgq8b3g1ofz6o8PmQvTy/Oiv3dX5XVil9hfXtk/o0EZ1qxNJEGmoJHmFFdQo8j05OKlMd5pbUevXR9lHB6sOcfQRKrTXHXOfy8qVqaFFJfoCIgbCYGxd7tCVQm9DjMW9BmzjsWqw8P3aofO9K553NSdBzvRQbtIiv/PFZIJHQUy1OOHu1pZBKjB2YggH5obphM4m5419qtBBtxaof4kVelYBIh8vH+C3tlbdn1rodUeNSwXi/bv7gsb8Pz2GSt5EMpN7XnWjB3IfEMjzU7g+yIyIeioJ3iBpopCbbuqRQ9mCg+au6CnxMDFOgafGdC+QBJnFzc4inLyFUunAQQXR2l0qTMzHC59RseBgoNigb0OJczhujTkxFxwFrioBhgL6Kpdm33xQb1AU4G2EloOhWagHnNBGosDEqB+8XO+iehhdph3ATAXJo6mrGKPfyV7LUwcjUJCnWTKOnNhELsA7copUNY3orUOgcW8CBIF2s5wll1hLnCRgPrjOhvCt5wTCXJbOf8tsHse0qup0Rh6WH/COuNS47WYRJUg5rXXBdbr6IPROZF1Sr5jsEZZrM/lvzHuimEsXBeCHHR2hh0NwVWXcwg5ZkoK4wJ9FNMImhHQZVDbXUoRF+tTHelul6tKNuUrTtFoA2nrQ/Q4hRe5o0S3FGVu/RaxIwALhHdT9JEhF2U400YqiTVKB1UYsFV3SuNeRbbTFWbBFX3YoBI03wwBmDEYiEAfRzdeqaprA7A4uDrPeQ3RHHnRWI/dj8SXwLbhKfD+AAHC5c20iT1clhirQK8sFMeVsunFzY+BSaY35M4x0bpclBWMVcn5vWobAWQqZSlQFZNIwM3cxiMF9v//L1HvtWNbll7pjeXNdmGOyczKYpJVNE1JDQjSjV5ZF3oK3epG6gakRqtZzeqqNMdExDbLO+Ebcx+KQANsZuY5EXuvNedvxvjG5bObFaUHS77iNVUZN97kOf4ATxx+PufDhVEwBNQk6VTHqzo+K7IL2cSmyHQD4r+bGdpN2qWTTico2Ey+Cw19qyQB2X9VWRS6NsEbiXezmZDJ4YPDs48kFlVShSbSKqd+yuzh5rcgO7MbN50Ksg4HtQyaKQZ5hvIHjePXcDdFdaB+2loS6IJskc43QB2ciUhKjRSzjJCN4pUjiCLZsjckg3iS2fLQKgHyIIYkhK/bEbSlatvFigfUFHgd7WNbL5qX6p61h7e91DDcAmyJcAejaEdNnA14OokvGCelVWFCKN87Cx+qBUBW5w7aZqwEsmw/h8YJCaIJrYvGcVVVwBmgAYBSyyJ68yB15p6xnYjcVrYvdyCPY60Kf35Io32qOZqEjxPfIK/d3UeGbHBbVHnLnKlfV1XmQwT4CZ60ioETDYUH+aHRxwOHLNV5wqgvotF3DMNSpIlZnasqiW6h0WebyhmGJ7dyZiab6pXN2LyoqHNl281nfbl7cPQN1HnsMPxdDmNwNu4unKvOHeXnCZndDIsDsHBUXL5TlAZgC5uWDt9hVpk8zXvJoMZRHV5QBL8rjSagvSxhM00dSg1JjTiYq4FK3MA8gHHXxuA2mnDOxGUNWcZ5HKKcaHaBAzmDdBvNiPAWz5AUjn7882R9BhI1Z74hSvy/flReRJasovgyyThiizWqG2ehRAcyh83D7A+rV8jzI5uSAfisrAxQJ56P08PBGbQMHxnyrFOg+/L5DVuAZyE7x1s+RLnyqfNpiuKIpoKIEKjn1NBLGqsCTEcOJP8OCpUZ2i9wJaBBKFNoZFtNaR1gP6abc5eHGAmGAQzi4TnA7jCrpKiCUtCNUojicuOGR5yGDKUVd/U3SwmXFBMIRhz0AN72cQsGKNndp3aXs96jOribUVmglLR/k+f77iHkTncEYfCH0qTFJhozOA0SZyS93l7f7So0rP6/WJ1Evxf+LMf+eQMfwEDBBRkafhreUCEBTEIGG/gs9wALK8nCEJeNJAs9lAVOCLdqwcAg3gSTVcNSzn+57YiBqxE60VUR/BWAbHcwEIeGN6N8xqYq29QbagWkxzTj/Iw0nrzjWV4bucB0LWwhQ7PM/4bJN/ivglHTpDbLt7h4S2cn8WVShPLPTM9lsuLGOEhJM196eKyCxAtDPvAKb+uWVWsW+eFgvc3knekhHyb2Xj7kwZrp8HdTzFRQLJEDOGrjrv2+N7o0jTQCwVMZVuB8iLSXVb3XtRs8YWBD2mIURl9vuVKYX3AY0TAH0m7IamRwj2eSg5r/IS6Dw4+PkUxKNpfIrCjkKRqt9cZAbgEjtK2gkXZW35bcqWNQoQLJlucYecRPH0r9+MNOj+SxkWMEOIXmLSeLLNXr54vhDvXp5Ew/6PMHJrsU7ddZ9f5Ju2OuqJ906RrtiVDoKZ5CtiAyUn6D+vho4zPhuo91pl2SiOSJC8bhLXKDv01N2Dh7SsMkd69Pbxe9/fabHt9B5SN/alCV5o6MWJJKO7T9c9hI38gwKHfqm8b+DUzk7e3il/h4JOqBDfuo/vqidamsjX///lkaOuVqvakgt4vDahxpWJgAxnrI7/jx4qS+H9Q0rS/1ahepvyK9rdXeBuRfRmwAACAASURBVF8g1S7TwyFT+/biTSGERr4Vspiygek3PoHCn++vn1trxX/8UKvHE3UZ9LDb9LBnYxWrz076j//xZ3sH+ijRf/3roJukIxKXZFOLT4VtPJdJlrpp3DMBJ+omifVYsW0q9Ol11CubC6ZEVNd31C9brm/TJS4onhsIxj3SE54BJIbehgcphQ3rTJ04JNiKLIveswGuS1XI9DhApkgXgsoh+x4CDY23+N1DoVOJDHTwswyUoUgW7d59F3zAyK1MIhwMIi93B/vhkO/RESz9oLFtdXjc6XDA58aG8KjLrTfx8ZBvuiGHuVx1vvJOZKr3TG/3nuyTrUkDxVYriffaxjddu1UbTeu0qOkGPb/b6fHdSVkU6+3c63y+6v3DXi+XSV/erv7YhoECCElxmPJDqGSabxnXRAg3zVhmUiEyynmrHUyczJ2qdNO+IiJl1RtzqKxS1Ddq5tgXIs0GKoN+TTSgesBTOt7Cpp0mbr17FyLSAqFWEiMSubHjwreFgsOf9wc/9UZzhec7yG6M+Oa89GAtoLU9YWda6QxHLoNAULXpn4kg8jAKpHnVyHSWM8vZezSZRcCZGxwzWxrLtp3MPmSUNvY7pD1EYFjuZ6O93U1he8oU18U/cIAQSMw/QOZuWWNMMWdcQoCH4NLYBu2IXgA8RhRPkWvr25Azh5ySTYcJiJMn+fRXxWEfIBv4bPEoEp2RAtOqdMUL14/aHfjfQ4bg7TI6dDqDgA1yPiEDbnYeZ17TcGymseLb/XhY9d1zonQc7cN/Pq4a26u2+KRpo8ngYB8UZ0dvKfiB8CTtjnul803dEvv5ZJM3b5XS5VU1WcZV5sI1jyv7n5BXZ3ntoWKis46HJ29K+XDHMdbpUGkYkVwPigsyV0OWJzC4lCKd54t71hKhXv1UuNhlW3O7nu2LDCAapr2Fg7zxLrNVxi9N47WLGarhEQTyQZyDVO/3GkYGONRXHx0DMTYMEBhoFvYJlocH//erSauJ8pVGBXUGzX/q4hxq8uaJBL7MNtyRK1NrpvNsE2hO2kBtjbGcIGk9aNwY1HRWH3G+/dc/X3Q8RXranxRT9EeDugaJPJ+d/Ps2zc3wFwZ7HXJ0/HLEuSDvJS5nGL1g5s5m+GPqelY7+5HPI5uIRIkNwKmIhZmJ2nrQPH/FrR68RszKt51hJOBnlBZqGT7MueqSv6uw2obhx7nh96fuwcfGNh5vFSRd/g62qIyqK/UYJPkfeAw9t/1or2vfoiY4WSYap70GorfMOSAfkuisi78zmj4yJ9ncMlifO+A6Ry0V6gNImhwVvI9cTfxd+Oxpm2hkkbnhyew8dGgdKr9adlviDbTqAH8+BUtlDzuRPxBBeQ5vOKxRK+A1TxgKQThFAYPMf3bT02Ge4T02ABKWBREs650czFAVCn4XAstpJWKGEjQIxImw7KHI31m+WaSdC31ky5wzu700XBgOE2XAXVg42gcfMMM2tlvO0aMwRpnAGcWgJB7sxf+mWcyZ8tLS95uHlGzCLFnkDlseNM6Q2nke7H5URkPmzRa2mERLfJNmMls7N91YjgEwQeZOY6JC7tJQmL4H7lWWI5FuPXL0EEkFUC5OkCjjSSa7kS0gtTS+ecifQBipkXmMkKTTXJZCJMv9BZxybi5BlAEAjKYLqi7ndVKps0Qy0jqGxgsp7kL2KnApkUVNfx4iWqg1NKT+O9ZodpPGt0P9in+U59nyxrhSc9+YUx/Ma6bD8aCx/xIglBuDDsj9AQbmz8T3DST0VDdkpmuQQlJbs2Xri6OHkvHQ+u/xsBZvJf5qx3NItwm1XWh08P1na2dWBvUMz5MHPKjBEAMwlId262x2KMPSuttpnnqtQEDITkZRRE8SFtlBhszPamrrPbbDfUniZ9PWEp5Dzg5L9hNtjgH0TjfQVg2oC/yWYOVj8BeayNADuae07ch9huWiqdayVEK27T3ugn8RCB/E15lBlDMYQ3Pl4a2zOfmR7kkQKJru1gVvS73Npwljm4yNht+ZppbmFsUTPUdYRAWX4R2AQ8NHzQGVGhktW3wsOAzb3YMld+pqYGTg+UywUzjLHsvLYIk2y49QhhgHHv4MRyIyTAHic9+S5sV+M33H1MAwmWa7xCTRHhCT+dAmhxWzL0WK5CxTe2sCYZIJtvOiwoQpNHA0r+DXAzGIy8mhoOPgCSwTJ1cu9vmgbR+V0rAyzZ+Z0GTK7SdAxhFw56FzRyt+R9jzQtAEOsMOXTGTJChVlYPWbTTeVh32JwN3bjQxdPf4fMqddcO+A5CEuWvEB4BkgaIMX1UompAnUoB7W1rwEM+WPvB/zwAUMFVyLAKa7vCC8FIgB3FejH//O2Fxi7TfF8qBvTQhr+z0WOof/vCg7z8UKrNJZcxBxYsdoCmYs5uXryofPyhJd55SAo7gMjg9HpQ/PGtfMO6n4Gx0oSmA7KVNf/jD7xQtN2+GivKoYWYzJH14PmprLyoZBEyrg5xfXjs9HyPtkkHtWmhHTZQi0UpMJn397ZOa5kWH5+8VJ7N9Ti9n4Br4FGioKcpy/fzLJ90WipbcTWwLcKWUugtSaeQqnZ52mZq3V+PiaUyK3UHV0uj948ES2TnKNOV7LVALl9jbzw+H0dP8l2uQPLOJG66N8rSVkkcXFUie2bw9Pz8pGW9qmqvON+QVSMBme3WS26sPwF+/dioeP2ps8WYuejpaVKHzm3R6BGoAwyLX25QaTtS+tZ7g//bGxVeoZ3DCLniB3HrHSOep3uWpvgNs9/pVr1GtjkN4ZVuJPIBp3my6HQcdLldHGPhw4TBmms+EDI9XkBjVDCrGRTcj3kKmT0PMxT2qoS5Se7TIC4XCmzUvbvrYynbQUN9/r2J6s6+ufjqpYkvWflaeMdyhiejUTameTjs9HjiYGRIhN+ciCXE36a5wQcL3Abbk+R2N6KosGfT8u7/V17/+rK6HNIhEMlJdjmqaRn/5lKre17q+BcjS8f2DmysIvFsPsTdV3wbyCr6g4XLW3/7ds1LALvujfvnt1Qd4lW2OsXk7z+ras64X4DObWgyuyMSQG7F9dZhuIGFGQHb6Qpem8b9bPjwYFEOBdqwYmsX6dEHpsPmdh4RpQ//W+6xi8s5zhhyMaJuFTNuu9XDJWVrOyOLizlz0oBxia8jglzgPvFtjtOgpQtLMlogA5dTyo2IjNoLzrzRBMMV3xjWATcCDsE1bVWBO8c/JwZ8j50Q6b3hOkM46zoXpsuWnwZft7CY6Cp+PgAzYLOBZoJkNmzwXdGwnHS+Ua4GoTVHK8wA5zhsFYn+Ybt8nmihLaJSzRBl48HlRvhHNEOm226uGSNl0PmMpBKBGGriw9qYF08DHVaGKvDuokfOsfFcqA0LB3ZHnartRWfmgQa1eW+KEkDgNOpTAXiJ1UC7ZOuDXilbDdR7LWT+dEn18qjU2Z8NQTqeDDnukeIsHWs26qltzb5h2VWISt53026b9Edn8XSWRUukhGf2oOm1V5qhOZuWHR1+8adIoAyRn8iXT4Yt2u/eKc+AusW5tr7VrdNjHSrADJPwM0MQpVBg/RFYW1AlxU0A6yCkjU3VvWBm/L9Z8hm7Qq/HCDTExJ+E+/5YzB6CNLMeqzHT79FUJ8UvVUQMglm7SVhwNx7k1IVIkxXqAT4c7bPekwvj9Tqe6sGQX6IizmIkgYdptueds+WGVU0TSkAA4IouT80ymeiL3yy3zwyNbeStI/tv+wCCuUT+yDcb313nSPeK5TACs8bAOmvpNTfdF++OzZt6Lch8G0I5gyR2cniS11qXRcPvkYbP9Vtppt3tWdzvbf5QVyAdHy6dThn6Gk4UsVppTBgK+9/kg41Sv194DJPzgbbNo3ALEpm9GHR72Ljr75uLPHS90NK1uujoapvmgNLk5/sTU7yhVc3vzhnboafGQ9bVqh8w5xJwXEx79aG+/JJvr4UasVqOkPLrRYGhh/uoO7sBq0AbPC1ROGizYDOYeJEQcBVkdZw13VLehCOP7Qc7I9oPhEzl7hbOjGfDXWapdFet2vaqjsLeoGV8szWyQ1y14QqlbBjySFLwh/iBknQHMmlQ64TXkbpPLmnB3sQ1CGs22dp1U10dtUELxhfMfD5233HCcOJe4n/HQs0VBcrumi32WWKQW8kk5R2n/K77/0KDQ/OYMm8rUW1hsQGRgRgv3BNtfZC69ZtQpkFuHWlHaaLeDFbC35DwZ31zPgOxxFAPDJDcNqEDY4HeKk1pJikzzHmfBxu3trBS0NP7MnKFyYt9vjm8tAtQYqxuChak+nu7JEfe7gj8HO0Z3tkwUVRS0Xtdx86D9jvp40oBai23gCsWY9rKTsmf1c27l2TJ8VgwJNP7OA34k4NN2MGCLIeGI1zaWLUFWJKG6SY+OX0tiVCo0aLM312mZ+u8g0uXG39nBXRi1K4FFLVodDSTNDN+iyp5garwpHnVMIjU8zzENP4MmJL10sVhpQlQI91gDjIWqGOAmi5nqFGJrgE8mifL9XteXL5bmYzNhO+tvPRo9sMxNUmWMikx71lpXGrGvXJoQm2Wb3T2PkDvb1HSuri5kakEVw3JjuA4LLLbaSNp71/jmU6AUgsZthWngrJirAu+EbThqEqSdjgUMrAjLwwE9TthfGJwGpab/LhZW9tUhGf1GPKdfKkMzelfzMPSxq9i9U2hM+YO96eSDv2df+u+zL5SmFpUnSRchkigaV3uxJyiNqENQVPr3vGdVul8K+aVWTNkjGmLPfJFkFClBYUo9Rp/EoMEYVcOCNkUsO+4/9zdGDmeL7S3OuFzpv1g239eRbiIJpq9U73Z6fHxSOw66ns8hew76F54BSI5p4mgGe3LuW0o60xSUuGM57nBail/n3EH8Ybs1+yKGXha2niEGYxha/zumLo5sR072QEFfpAO2ov+eh4cWn/Bv55EUlX9eCjuaSOf+8NLyJTCdNV0xEKL439nseTsx47cKQdwG9TicO8hnmeYhSaMgcFYcwbN3ChPTNn47UN9dT9FFcC7ZZmDHAQ7gQwoeyCABDh+PJ6omX6GDprmicYiMmf7w4aCffjzpw/tKZdRpt2PTQwQGDw+NNtOYSbcx+ICKGjDCXj/+/kch6uOorzA1b4Xi8aKvX141gmXOUx2qRB8/PDm8mAYdX2fbveh0eHJ2H6hnKJRNG+nt7WzaIDmM04TePmT/xdWDn4G//un/8Wd7+vB92CBvSBDx8+FBaEwIy/ODbl2rM+HDt16vv/3mw3L/CHEOjTV5m6O9e8hHLAEXv0+h7/ax3j9Al72K2OsIeQN0wiXX2l70kDaOSXjFK7AlurVctL2eTztLdfmSjAGfe8vlaE6BUAA4QYJFY0bhky+TjmWkt8tNQ8bkLeT4HKpF371P1PWZXtrEGzqw+0NaOVD4858/m0L86cLzEUKzaehCrb7Yn9qPvZ7LVR+rRdXv/6jbddG//ud/1VcuDrwt5JG5tQ8vqQskpvrJ4qBjZDPIUJHddi2SGodNqIXOVxTO0FqG3hcc1FYOYIAilu8BvZgiVdCHnZXZ6nabFVUH7bOQw4r0FCnPqUB+5YhYg2coFB4e96p2qQ6OOEg8gWYyj0wDXQBTKMpdok8eylg1Dfkp9/byt//6Ree3c8hpRerIFGtlO4DviQs7gLHYFCJb+vJGE3VT6dxEPIWAEUolfeM4A8cGFble3xZ/Hjzj8Ca+vk1q6PApE6bEclq8gHilyLQiN5UNBk3XMAYgTtPfIydOewLGLI2FIMuUsr0sui5kMFZB2YBXCGkavweZsBHDCqTM+KdlyX7hTT0qBhp/pxmaAbLEeElynx2WmC6z5rLSPqKgmdXil7A0J1DMuDtsafDKElAPhNUsEDGRM8bBAxXAPEijKExXF9AUVUjOGGyZnok8liEezRtSfzewYZpuoIhjt5FjGZnooR75kJzNDHWCqT6Y9X3Y2S8S8hoZha7ktPLvMBTcNlVExfA5cxWjbimQEN0LClsUCDYO0p2UDS3fPRuOqvYggy2H9Q12JmzKgKokkQbL59gsjS6KTKq1l3jRns0Ing7LiqTHbNZ3u1i/eycdc7bGtTch+IDwY5O71nXSBfk/OYo069OkfRU7i7I4VMJWVLHhwlflFSvwHBQyxFP09m86tDzL9PsfP+rWflGd7xS52GQyniguGWIeHEZuEMTSaod0kAY/PSkmxgHwA5toBnIj3sebIST7A7EDAZrQbntV9oD3loDvqsq+38sclC+ofhaAY0hO2aq3N6U8b+No9QmQqY7qK61Vp+D9IxETR85hnI6q90cTzX1GMuwjU69Ila2cw8jRCm9VaySjbDK5OzM2S53iubGHEeklQ6Mk+2iQWjS3qqrMgef2V6aJHqpnxUmvv3y+6pDGeniodIUAMjDIo4EM2ygaWsihA4M4Cno8TRHDhEzd8lXZipycn5Mt35ulkEUGLQt4FjJFQumduqo0Xa0A4aRgS8RwAiSTITGWYuIpQ1IHLGfUEuOdZJFztqKIpo3CbUKFAMgL6NU4WJXBfTwgt8NCkofgeSjr5PqSW9o2NH/UR8S1QDPnLJ7VbxDOeSeReFPgTZrHThNcUzJtaRLhP+BHHBfFbKs0Btmyxwo0MgcNHVss7Fi8/1sYjiOn5kxliL+QuwpNHD9miLPinQZAwkCB99PeueimxttS5IYhg9pbc4ZOSEQpHJEskj1qiiTLg3uwiInyDAcCyAMJK40gUnTeX4A8zolcFw81qKs4usjUjtdEu32ImOH9a+dUVZUaIofyLMezEzsZMsjr2TamDJkiZ0Cuae3a7lhQRzLc4jmDOzH53FiIwuG85PN1dYbHnoEGkW2Va1eUSMzGkIJG+FQLFHRnlQW/e6muu0krtFGo4PdCG2CIsx54JhikRc57LMvACWDzZ4vdAkGUeob8RwZcYamy4l0myoNN4fiiaEmUlAfdbgxTWRKMqqvSzx5WDD6xxdmJfO6thpEmCvoqi5Sr7xeeKQZ8ROQBpAOkNjdv/h0AsY1XInXIZWWouHPOK8Ayy66Ru6L6QxJfwRxAroo6jiYdc8iqEVAU8Wls8oFZAnZhf0vIvOtvgE5ST/YldSIRHaj1pk4jsmnTSVdNwMNmAGV463qNqHbIOsUby9VUn3S9NVYoAtKyoYFm7S4zdSNz9/tRO1BVc0bh/Q0rtKDashzTqQnEX7EpQ0EDAOkeRYi8lcbW0s6weIIVYa8iPykMAGd3ETWCLIqWNah7+POd286fbwXEHS76b+T1e9QhH8td9egcMM4y+h3eK+wkoQG4Dy9CTiPdvsVDfgfDUguVEjJsGj//OdTKXsoF5JIjj5zFCRhouZPW+ZlYRrBZ5HsPsYEMmP152rqCYikMMBluh7xFzjsgP0FZxiFhX6cHADxiwdZokRz/LoMlZMcARBOUGaHZtIQ1EH7u4ZMbkre9m8DD8aim7TWAtzZrliImRHVA9bpcr2HjdofEcBhSZCA3CcHUFEshvDx4tkLxxGWMv46HE+gAPzXERUtcjbhHesplQsMUVsrIPibkseb0hyzGu2Y2XPwObqUr5zUIZnbwu+HvQ6sO1AUpK7LP1ZLOMBAITR6aa1xODhFlMnGP2aB4B3wT8qrwOwTQBJKIACG5Q6ly/AiE2/JFhTgUPI8Ux85zwVvpIoZJUDj4kLU+7jf97Y8H/fBc63TIVVVMMZAnMSUgLgFpU+HgV6igTL/LPYG7F/3DH/9ebUNhsNOOKfqaqLt1bqqY+kPIg4a5RxL2xkXPVI5Jxl5VXfo7tleMXEc+E8hchiRlKrfBPggkjBzeSIZ/+/WrvWj54cl4eS6Orh30cKCh79Tfzm4I48NBlz4Q8SA2Yo86nnZuhL3iH97cfAKlQNZYGQdfqJp/sQxpWgv1FD1J5aabtkXtV5MBVw77dW/8NKAaDtMdEx5M5wPRCwEQgqep6WFbINdbRc2l+aZLh9IuVRm1lkgMW6k1qdW06Ow7fXjO7eF8eYv04YFstlzF43tdL1+19lcR4/Uv//KqYcwcL0EJTSHPhHhZUz0Us97vQtZe8sN/p+F61affPus2Q/pFrtfrQpYUF4tXepsyiL1MsilOxkGPT3t9+e2rwTNIsPAUWhYWIfkL1F6aHYY4NJi7Ita+4mDeuQDsL43KAjnNpqkLZnwaTLaDbAmO8HeYL0PaTPAb4PHdVB9oRmNV1d7P/9KHgmwZb1Yk8O4fjsRlVAYwcBijx69S8PPhciJMm944jZDgvQVvxJwafoQs53INeWefXkM+VrbS9LFeQrKz6d2O33XT+W3QjSyzBcgCzViscxvrt69Xm8GLir/7qIaiVMCIgpm+Puy9+eQyzgFwzI2GCenPostI0cqkeVSVmVFn+mtD8b4ApuBeiVQg1RFbK1qu4NTjXKMxQ1LMheIjBukxDQP3mOVRyHaCzNhesTt0IpuRmrERpvALhYK9KQYm4RLhbOEcRFa6KGNS/M2jmpQmsQWaNM3lotkufXxBpS8/Tw+ZUFIEutlcg1+Oiaa97OF835Cr4F/Cs4K/iD8Dj5B9IpZiuKED0R/UeWH6ZfI0U30GiAzzkIQZGBampR6te3uFlDh8Fpz4bJEdXs2lTgSHZVlFyIGbKEz4DoBKAbIIdEEiOrgAU9yuNNOAz/CEDasBGGWcGjx1LDf9eFz1tE/0eCLvE7DaZIL0dag0I+HC/8xPviAvpEAmNy7S1N78+ZRkIVIUAr4aUDdAQF1V7irFyd40WT47znXeN5qtY8XFCR0uVZ4DDtuZiIxc2m8Ln/s2aF9xlVCco8zAxx5Z2sX3Po0XNf3NWxBvMZRof8i11t9ra9+Cl2tGhhvpZk9xpN2JnwmqNXLmIUzzHZKd6YCah6ijlRVP8EjZc73sSFz23Wepe3mwBKxEoUXEUIqUvVWNLNCREbCNOheEFAgQR4GRRGx8KQoHikru9b03yVPz5p8TiS9Sb2iqJZNtVAX9pNdh1EF7KCi2HOR6VQxVMaHQDtEX60RzxOcWhnzsHIqMzRhyUc48wD6L7xcIqrbUIdmlgbY8dLW/Dj8Z9cdASDvoevKfk7A96a+NsxiJeOI9jNNSrzcAK5gleE4opNncBAoxzWlWVYqmq72NeYIjN/x93Pk0DIGvwFByp54pBe9yetA4Ig3mTR11G8tQq3mYye86aexoHjb/+QzSaA4tfqL+oGAMv1EA7/hPIQOTEw4QV4Ac8nNSneNPm6egvkLOzfk7tIEmyr/XolxgS7rebLNgYAGJllxUbEEhJor3I4DFCqBZeI7ZXuCBYhTuM5EmfraU3xsZa0WQDsK8QAkVYlSsZDCBlS0On9NqGwKwDdQJDD4oF8nuZLvI0NSLBL5/VAnUV3cYTBT32htudM8IxG+ZEm+BTQrr0C7EsGE9o8HoyB3l0UPmB0mZkHrODwZlkMwGpUhm49wQOgZsCf7pjRzGvWX2SbT4/sRytbP6bPKZzZbZZerdpgT1nUHtZh0KHu5ZK7Ku/MFDitU+zlB48/dY/okHew6Ub9NzDdsJsVL41beFwePkIfHaEkHHUAN1U/B1rgMKikhJdfBwbgXRyk3CmTlBAobIW3oIQR1EY2jLBMA/8rcdWxfge7xnjFKGBZUJHxoDmkl5QrRIpn408j0sqhJGMIV6zj+I49GmK1FK3j6l3nQa9sg9FE5GDdy7wIlQFYKoI5sTxglqLVsjGMkFEB4NvfPTGUiy2LHNApq9rc/O0e3mVJceubH557ZauB25W+5Qk9mYAWjOZ2xohlAV8lwRdeO+yTRhvgver2Db4L733Yrqh4KIBvKu/HJPFxyMfu7dfN6BMvew5SB/pcm6A4QCZod7PNyjJEegTMBXaT8cd6UVn8EfFw1sOhn+crYEAI/1lvx9wUsXUjRsWeQuZwNCdBr9TuC4OEIwrw0jJLubLWMYxBiqESwzvtMDPAiLSdgsstzjcwjQv5AbvQWQkL+H4MFEYWGkmGn0AVAaGn1EVkUdJKzhz/PvlhVQVFNLVZFruuS5x1cYY0wB5dDtAHswHMIh4GFjx2Vg1CuN1xyaOoMhPOTDU0IuT+IJlLds/kM4kMnC4yLh8mDxSPHJC5pYvsFj7wKJSY0nbSGaw/2jP18u+dITDcuI0fVDzyog3PGQbToeDv4ZiC7xv8eamC8PqZCJQ+aJWTdvMzZFEx2/SU+cpgASgjeJv8SB2v7vKBACbckrbSZiSDXsYwqEQXOMHB8wW/aTpKveP1f6408n/fCceNIJ6ATaVdOMNj7zGRL0zZq/vQVf0emBHKObjocHT2WI7vjw4YP684tWMuqYjG2Drtev2tU7R3Zczzfrlne7o9Ic3T8aflOKglF7lqmG+x3+CKZRpaEAbABozLv+psuVw6l15Ea6f9aVDKT2poc6dVE23a6qn77Xkte6XG66daObWWAPhDmjq89zYBytoyD2RabrtdfD8cn474+nyT6Tft1rK2tP+JgYl7tEaf/VxEAAEc150dvbReUR8EPmZmm8dAGTnSFohNg3aUAiZgr8rCOS4RWoD9dfrJyp+rbozQHkZEAyNWUj26ntCchO9P3TrO9/985btNvrL3p4LvSf/stNf/rXL750zg0Hml8151uuW6HnuHGxiOO0KGvLoz71ZNhxlvPzLbrSyODtsOEbumMIfEazPl0vWg8HX/TdFcAEFwMStFTl3HjydzrsLSeiUUYCVEa9MzaJNXjpuEx7byz8HuP57md9fCBTiRyRvX2LyEFpHis6awNhcu0OAYPNM+rXagjATBpfKrd9XdlbCpnz00ujW7vo49PRmYVJunmT+/J6VbRyWaR6/ngM0rht0cMOv+ybrrdew5C6EfNgYOH5xie509vrWU8Pud/hX/7yiz87Ns31vvDWgOfnQnAzGvyUZrz25dVsqSWhWUkhH+ty4zvgf5cGIB0rEu1UDV6hZlVOkHoGtKVQ22LA31xs4UviIsq3RR0yuKT0tD914cC2LiD/nQdp57K7NQAAIABJREFUWh4grADnCOd78Cfx7q9M/vgQ8RZQNTnOiGiDu3kfmSB3ijcN9BXkPwZKHHJ495gUICkT6sn+jIA5p3Dj0uKCYKq7KiFmAdmMNawBtW2/hC/NOwObi76slMWzTnWuBk7qubH8jw0BnwGXBV88uZph40l5FLJ22eoaFOZLowze+hEkPr8r5zvnJCPnQinbFJrRoCEMICGUHIarIQcclNJw+t0Jio6JbZ7VPzS/XIvEs1BEEGFS+jOs4l7v80yP9abv9ove1yE2B/jONGV6fg7kvd8aVAztXWLMdosGYLPv8t2h1jARkYJ8GwnypBLv58Rnyhk/an842Jt/sgQ2DArJAuxvF9VAdfBPE3XknGOigqwBsQyMqTbFNjETiXPawOQfVAFqW24eiLBFWfrOEUvVjrBxfEejknyvqRt95nOuQrklQ4/C0iwE7Tx9h8rN740nkKFFCbc2WpzRmUOtZieeZupGZLZs/kNOKjAuCj9oxBVFb7Tpclt0wEuKcocJfvcGH9W2lW2+2i9vNRgKl4YtCzRhNkp0hVcDLCiA55yojtEbcooMJIPdiAcoc2E4tPjOsZcwBc+Cx2pEmj54QEqRPM69ViiwDEBohpbBUS/8/BRGgTCIn4xN1uhsujlhnNBa3uit4ZrrchtU7krLbSHbTo6Rmi1LN6k6TfR242/sla6dQU8e/rqQpFRKlJep/dK89/jbp41mAUo22yJk7UibiXkIP5uznZHhuzhk2z/6ewNQQnFtqw5HaosfGg87g/IgJe+RGVBYu64J7yD/jgm486ZrH6A3WHVCkzWph7La48su3NQj0UO1Yq8dtqMoUo/cbuC/mXThLvSgn4EZnu1vjubgS6QJRL7Or8HgjPy6/b0e5OcxJZM0AIA+dwCk9y8MzABvoR5YQtj8oWTwCjU7+KiidLNkHfkwRwvyaCw8AHKSPPL3gZqGGgClFk1MnKGZCJYgq7XSyFwAPIUMVpBzjhvWGZ7NvQbnGVNrBShYmjL8YbsPVInGmuY3xNaPBNxTuwKYirBr8R7zewEZDJJDPHilsxmJQ8NHSZwK9pi9sgJpOIU/ww2GuuEM5U4jt5MBkkmzbDo9uQa+BgmWGJBA3mT4Y8YLxFWi5cj9pF5m09dc/TNMqu2RRpY54UkuTqEhZUbTNK7bAB9S0DvLmHERZwdxVBPv16qsLtSMkSK2AVaEJIbkMINARjy2gzfVePXQRrHtuqEA8ZYLwFCkbl10XRPL3nnGz45NohnJzclYulfzM2jcqfthYtwAjEErdlRXEiSPxN/QnEHKZVu6dsqJNDIhdHADzDs4scWmcTEvAKAZA97JjQ+bUMtJOatdl0spBGa2dAwn70JFAJ/cVxanWgYYoskcr0Ej5EYn0Eu/QTaDv49ME74Lhp+hH/CdaPq5WzCfgXicednIhWdwTS3JUNKiW/yWNFzuQMNdHt6DALGj6cQ6wTsdchm5ewNJ3A0kdb8tJAFQFfgxvDchd9M8AzMewtAV9gM/U4COBiWFt6Y8Z/6Rcm+D7dsEmsdZR7Pq0oAtLPdE4gEzZxnDYVNd/fuE6D4Tbsi6DGifAP3h88/zcnOshbvbbyvLgP3HA8nUgibOsGdkTPgYmcreWjeVAbsTDKv8AfgG+aVDQRIyZ3goZxuj7fhyEYTfxVJJ59oE6ax/CYoUctHW5U48hfiIF6s3rY6VNw8xun4eEv5uDlZnl3w7PJAvMfu404j4vQCusF077Gs/oEPf3/NimMJxnrBJIrx08xQOsAkvPFsmz/G4RE1cRd4RdN6BDhsMuPY/GpBC1g2/6mx/Dt8DUw4aZdO/iBzwxCHW8yHSP//dg4vn7z5UocAHB80h4EslVkWOxD0gfJen+usvV5WHk+ojk6PV07y0OOof/+HvNTYXHwa381WPJxppDhcusVCI+3fTqv2erYa0r/MgI8v3uvajPv36i477yk1JyKBzOWTC5vU26stvf9HQ9KbVZc+/8/eIBp9DnK2PJ071UdcZyVkIr22vNIp4TzZ9ern6AB6as7dLBV6qddJP3z15eOAXgo6FySw/88KBGF44AmWX7iLUgMBh+G6B4NSHg/0vL19+tWwmRcZFDEVd+0A9lqmqbFKG1GJp1TeLLtD8OAimqx5+fNLX26jXFwqSXFuBf5V/uqkuARWVytdGVVXp559b/fnXV315G9RP8taXGfb5grwLieemJxqu/Ts1t7P2U6Ofr4l+aTdFeKnKRCXW92nQyCSXz5jieKLh2exJGLbZQAOkaQ6cxguAZJJtIZPeONLz81E7y+dCACySXTYTePU+L5mGZjB4aZdvSouTsnxWHfWWUlb7R8VZQH/TtByxjvCobal2e9K9wWQHJUB37lSWvOEQmMHAV5YG1QWHOluzTFhD0qwylGfqB3spb9eb3j0wjW18EFNs8u69/dbo5YwsHakmlFmyZSG3jfYU99fWHoiCwztKdW1nvV0G1RQT4NiXzlsWEPRmli2Jihg5WmzCW14UOuzw3Q7eRPQRUBIiaghAzwxjYbPPJna/LSI5dAD8MDIZ7TSsFImbsmXVS1xbKmrAFhcX2yjj778FEG9K+J6QvTmcmKIQOTuyeA5jZMGey4emEZiM4VRQ9u7AHA/duMnZOFJyUkhxuYRGhO0tE0tfCkiJLZXxaRN0JvY24lfDy0dDyVSfaXYXQDM02qbHMoSgqGWot4YMtik2zZbLhEYi3qYwnaSJtdw+NKeOO7JpvjLu3u9jgsSdoik0hkjC2M6iycH7WXGp2iN/NlyIO/QbyQ5PJZ/phtLBcplYOVIv07157iDnMjGOFdWpduOogVyxadWH6KoPu0jfPxfKlovP6BSPGOj5NNHhiIx/03Uq1LQ8e+Fy58zG+oFnBOIk3tT2+hqI1kVuyfbb6ycNgCqSWPvdTlFR6vGR5hBKpRm1KJ89aQYKYtlqzmBjUHUEpAEY5mL5MQVrvf9gC0ZVpsryg+mENHEUGeuSK5rf7Dl1VAHWgpFBaaYVjxJZcTg024s9gfy3WV4qyd95+Nacf9PjiWEGz+hBTzkWi5tuuA5Ktq8MfgGPsYUIER1ZvAtDoSzWLkI6uGligDXElspO3VcTh6FTknuMsgXvlOVrqEWTTgXP6Dz7juc5QC5LTirvW1runX3Lu2I5HZaLdtARUBc/BBtT4FfEZKUnzfOgeaQgRyFR3LOEGfYE0iX5mW/tW7hDDQBEDsa2jTiONtCnaVzTk5bmiw77IMvkmSdnM2zPkYaSB8jQi5B2XhmUQkGWCHWahnSKjkqEfBGaKTEuDH/uJHVN6trRQwCkwPjWHEnC9nMJ7yhKHKSCllsbsgHUBqVFA7bI9RLPPZvUji2uVUkU+pl9mCwnGDwxlE7Tne0beD6TZdTkrfM3oAh+S2zRN81Aq+42k2VGAURYvV8iS4M5Y3vbA1AaBIXCATLnGOtGvYenmg3DHbLiYplCn2EOvwOD6rUzzCeCsMvQg01RFKw3NApVHCSPzu5N2ErOljc+Pyf2zZ7PMB6coO53j/ET50rkOodhQtjAMezOTJwvTf3OkZADTBp7D3fY8jN06cgfLWrtM2SsFL67IOlDsQZNPw9DNGoMosA4Z/P4pDk6a+7p1oCycP7n/h7HS6v9Lvw8OXLP+U1Nt+jx6WMAN5ryj1LA2BeRgcmQ2E0RQzeGCUhw+T02bA8odypbD/DPknmZl0DwGB6kHuwCIyJDFuYCtR7ZoPYTO88ZeXitZT7bKuRN/bRo6S/+nJC/BmlxrLm5aUae2od5w0AE1XZQkSBHTzUjkU3J+Z019AEsRm1lRVFECgFfcq+pw4pwj/bBwuV7qDQjguYGtZCd084Eh+nh3Xfw7hFvY1AE8EnqGoYrDLOpkbEfXdwcdR5KQzmCvHqxnQLl15azBQ6xUAzzRntp6aMYCGHT4zmgtgYStJkhYA8eAxN3ZPhUkVMuWmigIOz7ZwOOQ1RbABB56mlFEPdOppjiDUiOX9YgxUSdwjIJKambOPsRw93v4t6Tr3tDjBISkJGlrKHvcURXTs0daKXeVFIDhAMhDOZdBkTKqE1Rr7HU4hyz3JTnM0R3hJiMb5vMO38ArC6qAF4w/L6moYZ0Cv/WhvCEqBbDzQzQW0JMB3UBQy7HfgTIYvhTQ30PXMe2GVPijcTync/9idcTP7VzU53DuwRGg/+sRFFd7zdeFuSGDpIMYmF31tV+r9GUNGQWSHFK+7T4kqfm6mmvTZs0eyYt8eGHKXNRZUb4EnXA/9+mbzpnHghe7LLwQAREOJ4C5+wU5C3RQI4uWKlJmCIy5WcKEyind6+Q9fjIA5gcJkrTUutCExCp3h0NwCCY3I0Jv5+3iaFAcK2DbAkiK+HJpskhXZkcmm2iLA8y2wS0CBQFbFeBbSB95csKjHB/kWCarZAcgqSVg4uNG74CLhbnraTkC2VKF+a7PJCb/oe/2+m758oetWPNpHD2dvHTf/tZWbVX/bjXjsHEPHsSh/TyOpDfNOr9d9/5heahpjk+7g767vsf9HJr1NxaPR0TvX9/0PX1q9YJiWTlwmBsGwN0eBz2u0q7pNKXe94P4dSOYslLPb4v1bSFumlQES8ubP/8l8/69c//xaS3xz/+s7Jqp/5MJmCipmUDNHvqCmEPqQF+kqE9u/kjPoQokkNRabjd9HI5+3ery0z/+Le/8+aKad7+WCpi43pb7F2q0sSkPfycSI0Ixz4cS10wh2cn7U58rqW+frlqXzMlx5fL4TB7+8mGN5/flCXkZiKh7PXbGYqn9E9/v9e//59/0v/xf/2/+tP//UURF+ThOzXj4p8NaQ+ByIBlkNj+y88XvbxyAEbaPX2vnqzDhIIo1ythmiONOpK8o5LrJ+3nRv/hc2RDOd47u1o4pNZFJbKYCFrlqLre6enDk379ctZ52hQNvIfI0/Bh1spXLtjB38ueBiBfvZ2pytLyY6htt1Z6uRFDEQArhyLS6Vij3FFVNtoT85Ln2j09Kukw1nfq1p0PFzaRu3T0AIcAXV+q+VHdjXccr0qnGuyvvXeEhtOeIGUMXpVFhbeESMkYotBM8m5eXl7VdmdV5YMeHz9o7c/67SuwBOncNuqWXKWz6YhhGVUDfFl77XbvlO33+vO//uZ4j5xineJ/d9SXz29K01p5tmkE2EIrSf4VxL2tN80PyXx7w0fLhqUyWIDgZefG8Rz4jJt8xjHA4g7EbbThoSJuJ1p0gbCKzNREVautvK3C3cSGEjqcJ5euyoPBHpgOQ5CKHFDfWWzdAoHOcBuDLzpNKTLE4PPjtsJn6QPbhv1JGRJ5fFwrjSiSk8VgE09jCzZ7AWrhaek22gvFQT9z1pm2yTkDDZMpPXfGFPIqmRIHwf891wm9OdPFkGPJpNieCehxbiT5bu9GRV8gIZ8QwMnsyypTkSOhwRzahT+fOAqmqY6xAT4GmOw+OQbnPrTBh4lH1kTx0lCtA1TDemewwJeGSz2y16jaBj8XSGf/pl70ka0jpFRkzCbZhYHbDEClpCgBWrUqQhqIh5tmlwLWFMzBhNMqP6i7flVaHVwYI+lUPHrj41y+pZVWZHipvv/dgw4H/O5s8CngIe21isogXWVq3429qmqnsuTeYChH3Ad3XmWYDFm+fJJVWruIi/OTpuun0IizocwJVY8sSZ/6myf9Wb1zI7RMr2GbnBzC3Le/evhl9hVK2vJBSdRapllwp6azxoX8R6SKwCXCANekwi3xQHJXMEzDAoDaJlVLjT/86jst3x2UbTRNXRgeExEjJN8yaXvsOeNTdROKFrZ/DHJ7n2F8XsvM0IXpdanbwBYHumiuaLrZj/tyWbSvHzU6BoDtX6xfXqQ//PROcXdWh1eWMTPfLcWeh2gQbF9MkvVz5ZzBVW1PfuvemXxAVIgZAxzUUTw6xokhJoPisE3X0jqofJoSZXWi29dG5KRxXjMYmPGOYS+wbzgyuX1sz+zcXLN0hgjRxLaa57ChyXc7b3qBBOFDNIQP6SFbU7aIW6DXpt+gPtRHbDWHSePC985JkWogqxcPf7rq0tNcMSjjvsgNaSE7l+gZPHWA94htwc4wLZB98XXiQ6SBp0EIW3wPFCDq3m1Ap32st2ZRR8bfvJm4ilScQpQmxucTRS4bCLKxkReTuW2yPQR5NrBBGkpxvcMuQuwDwpY4Vl0m2oZWx+faAMD+em+UGfZy7kItjUZlG9alXCPyfbzlDDmQxVYM8Gdvu8nCrJLMtQMNNI0EK5Z56Z3nGG2luiZWVsCfuGmLDx7ycowWca5b8+LBiTdUFP9AekqadvyrEPixd1DLBdkiQx5gg/gNubvwDEOFDdFBH5TGrZatdc3rJtij+NgLFabawK4cJ0RMFL5QGmCiWYDd9AwOadL4zrGOEHmFN5H7o7Skmjt8WQEClv7zO2eARqYgsznN052GiZ+LOveqZeBzyuwjhJrOmTxFDGYmx7cwRIcr4W39MHn446gpCv8iM4xo6Re9fF1NzJ9bYlxGLUTtOMscVsfqZQCNF4qEy8AgJVYGoImaGFoxygE+W0MFkdXTSOfq4aGgCASwNaMEZLESlgQibm3JzDvoyXdkCMPQleEHm0UUIgxFOU/yUsU4qd82x8YA5uSepKmBIBokr5m3bauV1kE2bCgO0u+ivOe5Mjxl+sJGF3o9TbITm8P2lPvNMVhe4Wubgrybet5eQg5Q21YCpM+eQoajXloFjgqfCU0jDa1/LuRwVgmFpjJEPQQpPQ241Ue23oVwEadA+aAKcYZAABcHsoZYLaS1vKDOeLzHiwS4TfDsMrSl4GNrjD/bNr1wbfvPTxhG8/mSaWuFFP2L8Xq2UzlH+x5BwjOKogGYIso/U+L5Z34N+aCJFrnnQH6TsFoC9c03k6aqdrVmCIbOawyUIDp1flO6Z0uQXUCFZi70+Wyb8F+FzRFQAKaWTKzZSDIpqgqodJnGHmIfQAGmiryoO28me3C4eLwK5Ft0xohX8VxJKQ8j54F/1CCZtczBLxaVFVMmJh0hE4qHn2mkp/asxdmG3n1DTIYCTZc8E7ZyizZ/WGwGck8+vEHQoofjQwib//LVsROQS/2lGIMfGlF8Hv6ZkCfeaV9MEpm0MfkhixEJLgS9h8ed/un3qepdpt3jwXjj4yGQ/F4//1m7/YNzypgCHU9HX2gMMeaNaR4T4MzSGPIgV+iR4+ZYhdfLTddzo8djpT/+4b2b6teXmy5NrP3pUW1z1eHhyYb0qsLz9qBxuLjxeTvffMhxSNDQIJu4taP2fJdzq7d+02//8p819jcd/+Z/1GwUPxr8TV/fznp4ePIEdbr+4ufi9coUhC3Qq+Uqw1Qoy3B4bGrOjfMI8Vp89/7JU6c6TbQ/1iZ8Idv57eXN3rYaWpqnYxT8bOMC8Za4gv3jUf1w0/WaqE64ECZtY2ywzHT9rMcHxLgUhRB5iV1I9aefiarAMz8pmhp9/Omg+Uam2U3X5YMpiIc9shnOG4YQ0Kt3+tOfPyvaMtX1rO9/+kllvdPb25svzl8/hRzN8Qq4ZdK7BO/Spv/wZVXfYdAu7PsNgAXyBTkERkuhkBLvD5meT3v9+qWRRrZ8BMnPygoQQ6vGvFZe7ZStrSfWT6f3DmXvplZdG1tO20yxoz/qaAtFN1KQXaR9uulYTsr2UBoXHfB0pYsyNjdAs3alHp5qTSD7M6TUtUOnuVzb69nvUomUrCWTr1FcZToeHxwrwbas6xgKZXr48KiMjULb6NPLC8FNLuB3h8QkOzbFc75X93bRp694hJJ7HM1e3RmCIrI65GC1WkjDw6j+3IThTZ7ow+9+0H/786+KiRmZKHAp9ApPZmsRbPymWCHahnfxrZnVjqnanqKSWQv/TqRdmmiw6iFSzmcWQTW2G8/bXqSX9mrwvDnTcVWMHIT7J6IBDaQ7DkC2jo7iQApOscNO2vl9vBsBJAZYwCoLpJ9hnRNyGoHLMNDCW85WsLmFKSOyV2eZcn4hv+Q+6ZRBKdxosoNmnzLGxSjQJMMwuDDYhvLAglmPTdSjCGRwh5SHn43Lj4Y1NWKc5yRcYM6+iiJDb5xbxrCPDThTiBQVBTm6nOGjY3Z4Tj1JxyA0AnbiiEV2gxcPTDubDuICQvg0G2+LSb1RDfmfa8WQLFfcvVnlwcDojVyhKNdDDoF41jOglzTRH54AwIy6EoewzaqBckDa5mycGRqtjuKYiDBhg4fvBpvB8ejBKNKl3YGpfut3Drp1Zazn6LxSVJgZdoN00MOp0tsV+iN7AZ6hQYfDovr4zmc1xDruygwy7zQKG+J+z7Y5UxEfDceBYgw4bpwpzphy7zzYnFE+7LiHUvUMLV2kAu+pdCVmKEKeHeTYgNqKcmeP7MizA2WarZInGouHOajTUNBw5wADoiChwd7wDManAErpZ9+72EJOBYCpxs/1LmMoualOAhCO558idGV7mlPUzcHfiFQTLw9FHURrmmRBZ7zaTzlOyK54h8JcGwDH1zf8+Ww7IZcHWe3L22DQSckWNKZZmvXrp1FPp0kP+1rtAr02tae1wO4QwS6gEcQ3n2tsyJEM9/i6Di52aU7Skvc+dxPQDqHIJ1+PYnukibxHcnHfIxMlyw/x9DyfNSworXBcWmYUpMG2cpZudqaN1TNDqV4RKgXixUap4GdLyeJjKM0zcLD1pGLDxTPvdzJs9BmKzww2t87gmGs7qW0B3SGjA4wTNgl0cgTAZ1mtAT/imujxgDoFOe7mEHhqDM6haCARkzdrsfxvQEL7enOmLKJdpLvr1jhjWBuD8sH0TTak5DS7ZnZxj8IgAEzcUDkOAxUAcT1sHhctmA23QgV/niniqAAIiWdrhE928yY/wjWOco1NO1vVFLly520S70K9D4RsQHr7BOrq6JxnvME7/hmZqBVeVKBytRByWtbp2AJiQ8hlPaqfAWQNmppW/+6fftJtvAR/ZlTZhzuOVyXAw6JGybpXngChg2iKjBQ5d6+xZ0DCNpJhXWAjMGyP1kYFcms+n/SkJNt5UMrggA35OLYqK74jhiZTuIc4k6w8hk1ARUmY6EcNa6v2/KZdeVJaBnIodgAouzw3QKGYWzvGLyF2jSieECNF7UUz3fZYl/ZuyulXv4W546flnpyjg+p81thOeuMcsx1mdiTZTNnL9p6cT6sRCsXlSdPM7zjp8ytRUplzo3vIq5rUU6+uO2+abmRps72LSzUMTeF3oOAjVzaOVbKRYgA8so1lt440k2odhRPNcax46LwBnetMLVmoUWkVXtq/qjc1fReiuTgHqd19l4ZnkkTEYps1kd2OooLPhsaV/NG7LHXJKqVd66bIBGm/S8jdOf8TbWymTYtlkMVdFOIN3fw5nuMeYxUYpCEXOYKIewfOmEfAsJUGjxodSfAdQkhvYZkrrUewqmB7sJqOjSteavyx/I+9h1BuaUDvcR4QVT0ACssgvOVIGEmqiB0RAisBCj/PWFAueghs1kEQk9LBuAu7qwbd6pDzSn3nBjlkOTLsMayH3xFFCHc6Z6EVVCHixbYSNvIM9oH+cZ6bo0DjGaT4sBaCH3RW9P7d83ZBjmqvx70xM5XVorx7BiS/JP+3EKRpfWzgjoX1rgfiIWOMaU7BC+rLZDXtiomkdcdIJAiNZpKOYdxkwxBwzaGHdAVPBQWj2zNPDCA3QRRjsRqaDxdGzL+tgb6HbkMAA0kLgIaJPYUZyPR7CCmXnOVM/F486BxENqoy6eBDSTUzSnNQW7ADg8hnk8WhYTOsjZXhgaH4cbPolTkRAOGf0XTy3zm3CMmDpbahDUX6gfH4x487/eF3lR6OifZIpOraLzFmZbYFy3IxhfZQLLpeRxW7nZ7ef/R2Z+ouqpLFE6oo3ak83uMrRoqeg7M516nTfs/0rtPW3fTlAl5+seTyuH9woDPNeRF1njQzJfFUeZxM+sOzihwUgikPa8EWdfjqcN+42GlICpVLa6nDr9dNMShhZ5ExKAgbU3wrr1+vIV1g7U0eBBzA9Pj0+E59+6qXXz+poFB0HAQSNOIYVp1boiDCpoqXkIOS5uN2vlk2C6WPpsQv6EZzEPwHlZhcceky1a9V5KN2wBTmXg/ppjK76eevqZqxVJ/V+vLyqr/7rkb1p5ffkGzF6o04TzQNrYEyACpoUGkajg97tQtSiZB/NM1lkLENgz799qZPt1XFMuixWvXhUOo//emr/tok3p7Ohkx0lpYieSQGh+cBnxRT/pqgdRtjyZEaNDTXYKBP9mr71ocZjboHHnhb1kxvb52uSFbxVxK9achAyEC1N7JKLTelEaZwZ6pIoRlyKPEbL9qVswFDGTmiOdtNQsvxy0y6AgZKTi64oFGyUUK2QyMBtCCrDpbeMX0nKuBwJFT44lBsIAjLQCMXgo6vQ6Pf/f57vXzt9OWld24f1N5+wF+26eGBYc7OlyxSmC9fJ7WT9FhLx2LTeQJfDdCHbUTw+UXzzZKsiFzQ21flOfEMmXO6+gYZPBueyLIxCocO0ApDpKywx5HGOK0DiIYtSh9l6iKolosSpBug6Cl8aC2BKiD7NW0xkAeRE1uZwRlmj0LwLabOdwyqiwV1BdK6OcR9UJSw9aBZ9WDcJ5pUxYl9HpYyOIYEXyzSUOAO4bQ1zRGvF8h2GrcMKl0doD7+mfiOg8w2QeJiUhteWyR1g+V7xgjwu3M6GnxDU3g/y2gm+Swsn7EpwOeXvZ8UR+50s5Dx5RB7ci755+G7SR2RFO4ECnLkzss2Bnoj/w2ybD4kaJrOgAZQxtaWER1T+0C1K6NVdRLpnx8GvYMKDBADtAcyKYiT+B7ZnuTAEIjzAdUQfJPI0eY+xJcQwM37dvB7xZkcsoVbSJTepoQhJHcCG3jik/BT0haXWWMaIYRpLk+orkCpmMyad+SM1L36hn8fWmtu6i/NF0oIrkYub2iVgJ1o3mZ8kqjEAUu4BkDGHnwjDDPtf5smezW/eUAJeu7nSZ8/X3TlactOAAAgAElEQVQ6HLR7qDReW3tFaaIoNph0T2Tb5kUIp7fnBb/tYoAZv2OaHbSvmMvzWAaqXxKhaWy0xIOqjKHNoiqnubzaj1OmgbKLuoH8PYccsSkjT7E66LdPrzowAKgpwBdpYjPF4ILfr9TbddR3P/ykZTi7MaFIAjbGvX1rGtNXyZVMY9QW2AEC8GngWeU5ZyYOeThNfFZzPtG8IL3mme4Y4ibIavHXxZafMqyuKsaE3P00mfiqWiUxsV3B9+76Yiss78PjSJXtgv3a+ZnyLIlNFHREnuktCzTKJDVQp7ndPKxxVAZ3dnA8eauLUsUqKWTdGVETgYbIRgPwmxvJqQtDJRQLjqlivBr8dgBhoL1u8WoWQtjw0Tgh+6sN3cIzyfvpzb+zMfleGVCg5Ah+SYZX5Opa/QUNmiIVCT+DCeosBizI6ZT7nEENge9ReRXe6bxQMffB0xkX3krzDhK3wLMJOLVnoO0cPawEiXZJF2o8K1NWZx26ydsK5VWqKgfEE/Kt2xYCJ/UVMTCbsoKtI5uZwbYQq9QIvWc5AACKpgb5bIbPDTsBx7ETxfX4DqIun0PnsHsrxjgjU1Q/eNWQyA9u/nle5rW3Qs5xt5bnoWxL/B072J0RL3yAkvuZM4FosbOqmhxPVOCowFplORvOVT2/S/XgoTBeUnNTsGh0f9W2llYO2VoANGZr1XVAfrgvAusDujFS8uChThy9AXSJYS5nb6fKmcx9c1Uz3OWNKG2Qqg9tGPxQT1tivOnWYcXBW93ac0jygBUIvDvML/PC0Wo0+EjdHZ83jrq2m/MiGaA4Wm+k3g8gGdcfbNLTB53JDeRdhalREcM0qIFonnC/hGYDmThpDbwTHOvH9UKR4Ug+GkHOvxDREai7VggyeDWIM2QhO8fQd2Ugj1JT+p0t94FCSlNl0XLwvm7mEYRICs4v2yYMubmTxYG1UZvzzCLvZGOI15Avg77A27yg+OHMtIzUTIPQSDorkU+Dn4stpAfYIT4L+4bzyz285We/MwlCql+ILDSIM/UdwMKHhsz9FEBF6NScfgzLUTebaRDuAwtNM2qCQFRF6baWAUjpqA17oBn2OZzE3zNnTuAvzB4kAh7i3wVYRf/j7SF9meW5AaYZGri7Wopm3mRWJ0XfwX8htix0VmGYGD2+e0d1pbYb3EAHsNGd2OPG8N7N3zNM/KUYGkFTGT6c4IMMhmpeUJNaaQ5tLOfL4S++Z4vhreQHG4ncCI0mhykvAb+8H527XAEtPw/Rt5UuHxKjGns23bch+QhflFfudzITk0cXdP4wwqVPUTTgteJgwqDshyE0w96MOi4FEifr4+DH9IrawbOhKXLZgBGaD86Y6hD/cM/4CKHFmKrZabK+r7kUwqTAJQHbn0OhP3z/oB+/r7WrRn18qiw/6KdNTXQy+a673rR/qPRQBbJfXEOx/N5woRQJoRHMkar9SXl1UrOMGvpRv//xd3r7/LO6y1cdD4WlidPbq/qo0tu5Ubmr9e79e92ukx+60zG3L4pJeTNHOl+Rw9F8d8qzk/7bz7/4/fj+YW9panu5urEqnn4Q5rLqcNQLMozyUcPUGIAzdUgmWjU98qS9MsAR01ktchMkVmWk08OzbrdGX39+dYOD3DJPcv3+w1HdNuvLVwokGouD2rZzA5bsKr19uqlg+pyv+uFv3uvzr58NbkkKAqdp1MAzt94m8N+O8xf9+HRUiYRteXXh/zoyTYr06+ti2MI//Ps/aLxcLLt8ufB31cofDpoa5CQBF99eOv3ND6n+3R8/qptK/Z//6S8aAEgkD4p3DzqwweoaU/d2BVTFWX/505/1er5pTAvVZS1H+nWdBmQtQLN4TxKmlUGWDS7dwwkuekLCBxpUNlGJPZPbUqrbRhPymMI1A1NsABYBfECRXJALVwW6IpIy/HV52mu/rxRDI1zA3cQ6xuRmbi4YuYQo6IgXqfe5t9hVQoj7rIamP6n8bkZF4U14srTBb7fF3lx03aSHQ6I52XmLEUe9/9uiOPmZSxP2DbN+uRZ6rINc9O0VWAaxKQAvrpa/srGheXj38aSumfTzL6N+QWIWtXo6VYY68b5R0JRsdcareh8CRGsQn3P1NjTSXjPUOFQNc6dtKfT5NcQ/jEzVYQkUIO/ZjiOTA6ASwtaBMiCK5cKjePIdUu5C4DZdw8hmkgEYlzXba5uh3RyZFMlAAxwRTYlVKNCiOavYCN1BOkw3kbFFRM6weQC8sSgZoZQCEwgZoBBLHUR991f7LHKiB4oKpMRjONwTSKKQF0PzhcIH1D5bM4PHgGXZv4HvFD9UZ1gNGYjIky0bMq0tKEm+YesJ4+Zs4zIbbAjDbwlYheN4tP8W/HdGo0Jz5uloZXUGvjIontbkeEjHo83ZGH5unleKQ+751hdI8N/zftJVH6NF7/NY/3hq9LDL/GdtGZLj2lFSNS6xNNHrEuBIK+8JweDOtRoNEWM4SZYsX0SZQhgMMSxsOSgIh+HsnwFbRQlxtWBbhewdn3ZtLyAoMZoAcPsGvJW59uXBOX4UpeT5jiD22akVsZUfyZbq3fvyHuVy30inXMaJdocPgQS5XS3lS5KDt0T88nFZqgS807cmpq7Qh1O2xrNa/OmvN707HvT8/GipMd5yb4aTyt7qeGo19Hj2M2VlqQMRIOPFlGxgFyk/N3cdwKma2JEQcyPy6ZDrTYGSDPcT+ifxFtvYqsgrnZ1bGSmq32vCH7gg4ZyCEoXtLr5J55lhS0EeeyWgRG03qzogsSXYnaEHGa4vKpKdN3Z5Xurc32EdxOpMN63xXvPYOxqnQBWE7JTnZI5URZGmpTdgzH8bk/w409WSeTyO6HrZiDU+txwzFdcmRzIg1dj6zkfWbcgJxSINJc81dNAe/xb+a6buteb+GoBYqHyA1uAHw5eftOqGMAAhzoGBGX5RJLDzUlh+6S0nJTLDFwa0U6+uD5u3QFBm8b347EXtcKP5ngY/p9Sl+L3wx7KBgtzJ9tK7h7GzmgJPfI9UvmeIRa0VEP0QwfGtkdG3LI1K/vsRRRUDpU23hdETRsBA3wT+siy9coY4/Pdp7vqFQReEbKDaHnAi94PI64xtPv1wfrnZylLHS6ESSrInRQyuJ8jdyAlJmwxNtmH8NMZ41Yhtc2Y4w0/eJYAs+O149gHMoFzDb9X7cwCsxmYuxxNLw8v96dov9jNG1ExO9EfJVjlIBImzMCzQwBg212y0g+eRv5utJrWch7gWfkAwDpEFKQcfayoOjeikOHlThj+V6Dak+3GhoUexw3lOlAVsAb5bJOtXS+BRBKwxUWd42WEeMVDslbJUYXh3j2LgfUbdw7AASvHtdlO1C3nMW1p7+I4lobslujQ3b3/jMvFglqGU/54J8utgyfY4Fxo474fZiRIMppsunNGGXNaZzhe2z0g4kTuz6IiZJSkhKoV6ZmJ6T1oCS4FgAUHGOQyxPgFrIjyC84mtZoSNgecEOisDz8TRFTQxwJoo5xkSjUCBuHn8z2AthJ+Bmtm8Ad+tqfkQ3GH0GCmS04XfM1g92KwbxkZz2jcB5ubNH3DLMFAzkNP11D3sHsgZ8TNIVy0/ZXgahjSGvd2TFALZNWwK3TyytPLWDWsGqkYHTTpWMNDNkdyyCQ1DX8tfaY75vPgx+G/44u+5y979QQWGQO4m/T5kpqFjd+vgy7CUoifhZ/BQiovSnSHxHtRQi1ZzXhAL3BkyBjJxRoTn18MpBhnQpfnZHKEYDLMG9NzhRt5yIh92UgQfHb9jAOxgt7Ns/N6M+t+h93NeJpCgRNHjhw8bWvfrBY23ma53I6dnlWEC79BOGqd7x2gJCB9++MA90TPSOcg+wxSKFx3fDocx3TNZTWyMAn6XTaQbPA5BAnLJFGKdbT0+hRcHO35HPJd8SBwqtQlWXNj8WRNyBCYW/rKRnYDyvz9AMdLAIPny9H2L7bMCs24yKihc/htOa1NjkZkxcQ2RIzzooe0DIsRanlooMfgHSYZ9kv5gDVM2VhxEPWczOYMVz3KOFyU8pCXAkiLR43Ohx0Omn/7mWUBES+SGJoCuunSt+ilS/fTBPsc8mtRdWh+8u9PBn2m5XQNlKd+rOpQOD873H/TWTfpwrHT7/GdNeAa9yWoD9OR48JRysg591a46WnpXJpvlY1n9pLfLV50vIMhX1TX+UJDorT0SP3z3bLkHEgM+gxbi2O1N05QacHHpOiXGVC/hEMK8vw56uzKBh0a3OEQaI30Hpj1a9PXLzdtW/mxv97tBz1WsxtPVRHlB0Z7p7cwERjq9f9JwaZSMjeas0un5pO7y4maRsOYiY3KKib/3c9iB8F9mHbPR+Y655YSEoCK6S/XLp06XrtGH7x81NgCjFv365aKl6fX84w/KmQ4Rrhwlun7+RSmTYWh8KLjLTIdkU7bbqVl3eqoZOKz62iZ6eyFm8KK//utfPM08PO2dOUoRD6J7wgsz4DkOiGR76SPCzXcBsT3OGpvmnstDz4LfEWlq5c0nF8ZyfbPUi7y8XZ3pkC/a5Vy2gxKyPzFwMs2bS8XJosOOQwwAT6y0fq8k6r1NRKLeXKGfxaqXTsf37xyTuA69LkAHolzZfPG72U4BAHKq2RYCxql1vpHJ2LmgPHz44KZlura6vV10eF/r5dPNGwFvrXu8DgCxcrVAIIZW+wOAkJAz1g6r31fLObZJlwsZbGyS2aTuNLWd4SJ4w6DAvt8n+vxGYTro5dPVZxEyR6ReFEwO7M6kl5dY5yvBx4tlzDu8oA/v3bg2beeJ8r9NWDciU4JspOAcLhJFpwfn7UXXxj48ZDKcd+PQKEY2mXK5333K/+bZCZ4KbwaJRIC+aMw3BUJobjigLf+ME8uOOadchM2jibwzMTZQaok1YgCFX5Jziw2YB5qzn02K1EDq8osQ/F5sGr7Fa9DYjV3IcyNCiGEKsnNfAt9yZs14D1sMDrqyVk7sBNvay81byCkt/ec6tzHLlI+9FqaaXFl8b5Zmhw1fNDDJx5N494ozEUWu5iZg1oI3BDq3JrWcsoBwgO/Eq7fmPyydHtNJ//33DCRDkV7lfA4B7LMvyfZcNFffeQLcd7cw+U4TlRD5vEUluy1kZR4eqrBdQZKzIS08qj4CESFhgiB1CMSVhu6i+UZERGT4DZI+F6sZFzKqjQC3yYqd6pqIBop5vF+lz1p8+2Q6ZsiSNgBTwcvC9g9qdZSM3iRwpiIjneNaVxQj/GxRqTTrQ0FviSyy3UUVETdRost10H5/8J1kyjMbPEpZNuN8P8PVXjVFUEzZ5oS4LWSSSVXrVKd6e2ml6qMywrr5TA+PmoYvJqVTeHKW7ONY7ZarY1PWXg2JMjhu/qTD499qhvzJIKe5BqUKuH4UNvd4BGIEuLeQmTUTGP6dyjTWFf8gXAYKdhomGknXClXYQEBLXUplVeHN+Es3WU2wdC/eZtL44vVDhm0AzzapNokYiTk5i7IaoiI/JWI4hBR1UdeH97Vk4zSSFR0K3TwP1pmBe42NhOXCo+KceI1QOFfxrPMN+wRbDCSgbNgOmvtflcypN9QO4eHvouBFcUBnSKZoWtobhi+O4nybWi0zW/rJMTzOXuSTjHYmrY54lpGnL2zOoa/Glm/DnGjHRMO1VV6zad48FM8rtjujrh3/f4ptZPOZabEoEUI8AX5DpJdrABbiyFvDO8ndYymsZep3AipAnChW7SXAaiUGGyOG7xXmADZkeNrYik2Q5Bm2BUJpwRALjOpWqKpmF64Aw9oB1dlgyidk8JEqlaKX56SsFOdYldhcoTRoDefIXE+ayBhyj4l4Syt7/pbxaxgkRdk9zow6cFSdT9pVZBzX6hfOzZMSMgAnlCnUpZOmkXpu1m5HtU3KAN7WUst4DgPBDIUDfzaa8D7EazhzvVdRUsedDHHqFqBIg+ZmUlzmqo+RB90ZP2OSaWx7lfleM7aq8awiC0NiuCsZ8ssE+wX1JvLZMPSDMYHEmOccC8cw8FlvqgFcMbgcG/NCyIbE1wp3gfocxQFnDRusMsbfWqpr6drCoMVwoZI7JkWZrISYHedaQiHHY7tpblHJFK5XnKNuCSRXFwuM8MxFkOI7GjZ2uoUQZQK6aYFExaH5oflIgEWxLQ9UND9j9YJ8e9OFOD73F9Cp2fiFLdvkkHXyqPmwGSzeJZWW9KBk6R17hj+TesjgTQ8SKBzvw0u2tfQUDIa9jOL5Hb3xhkPgzZq9iABn6M1o7sPSypMX59IGBaQtiEhp74PNQBumubpH91ED+F9i0IadhccJyWxQbnogylKMDwglJo2noXHhXfWACuUInzV/DPpl6MqOe7E0x/eIxcMxkCB7WMxHAN7E92NLIgNSN9BDiCAxruD+389b8Ep+4xZ46Rdy7u2VDMpXN7QBUhSUUSbIotbkZ7E3NDwvAagXzklsT98Wa9G7jx83zLyAV77FcQRj5jd9cADK/P9bybDmdAMZvonwS9tjwFI6TJ15kUBLB4FqkDVx4bAdpMjgcAlyAVbCoXn8t7gQVupglu9NK03hfSHsDYSdibwj3u4hReLv48PAj8J2oPcDgHQADL8vuLucGSM327qQ2cXlGEAR1kSvNKfAggoTTP0wWJoS5E5uoO8TFf5ugBPOj6R44sM1YnhTNg/alaUnhEximHIxL3i3j/Xjjwc9HjPtT6WqslC+LKoOlR8Imh4u17zIRD9EBk5/44qa7EFzQMjSe71/2B9UciBPlQs5JCE8YImnDJO3Os21U1XQOOYqk0LV8aA0qYPMqShVU3RHrcOpaRq+XHpPAPeYr3ko19LNR51NWpuL8j0krkw/v+F7e1V1+F6fMeWff9XTEb17qvOltYnbYc3QVGnekbfxgiItRk+J7OwNomOk7/7mvSmczZeL6qxQ0w0u7OoDeW6s3Pf2RyKt4rk6FKPOb72fPZo2JAEcLgYyTaP2T0cXVNdLo21N9bSbdSgpfKFIlsEjM8Z6bXnuBj1UQJpqrVmi5rXR7QoMCMIgzcteVVl7Gvnpyxf7Ob2tJndw7fXd74ipCL5OGv3f/0//i/63//V/N2Bmal5VAIQ5Vi5iLYWZgF5wiPAjzkbUb2t3L1yAJr03FOryy589PRosEcr8e1mSwVN0fDQ+Hx8w1XxRUuyWHjIkeLuQB+aR6ioykbedkRKFiISC7SQSJUay0axjXdrvOY6ddiVFZxHyGrWobVfdpkl1sVcaMdUMTU/f9fru+yeDwIDmrMOi29ebp5rKC83NqK+fX3T68GAgANCbfotUQ6ZbaslbgUx1yew40bVhQhuy4zjYug550019gxwZ+TZbop0/8ycC4He5Ee9cQudPV12GWV/eVhW70oHoXMjkYF3Ooz0AUPW6BVwHEiFCgzt7Qedx1fV2CzLoKHHx6eBrK6DuUhAOTwp0NpTG/IeoIi6aFJlxipRmVoIqAb8TBy1KBaahvPNMDhmKATK4bxBDdhfTW77AkAHJf7ds+EAgd/GTRgGq40ninYZqlQxNGib6QKKjaEQCaLn/zCUbLgZPRH1XclmFwGR8o5zVNH+W+HCReWKa2NRvYA7DQiJYGCpR1ANvwethLHkYq21Mv5F9+S8KWWEh6iiyjNqWAGRLFvvQXKPqWDRZqspE+i41svyQCxTqbfA0n+JVHyvpYz2p3hb98Yf8HqbM5cowEX8p48NFw1Y5+H7By5Xl2j+edL1c7RFmswqngIn5NFJYABUIOa1MivEo7+u9SqSxyMFNclVomsHM/39EvdePbGl25beON2Ezr6lbVW3IoRlQ8zDEQJAe9P/raQQBehA1lMgm2d1lrssMd2ycCOG3dlyygUZ3mZsZ5jvf3nvtZbCWSWFT9Cqbdbjy5bgaA3piypKpbsOs6Z6s/Znn94syKG/QYHscABNt2tI0OBqqCcOvttVtPPicsp2h4ZzdNKQGiZp1rS/Hi9Lp4i01dRXH6/4WFEIMOcp6F9+fiMOBxkpo9KTxhtNwq8JRM0TVsCliE8Wdi+M0+YPoJXATjfxeM7dunQchNLfELJAfPBGGjhnJ9STi5hjW8+ykp83KjeJx5JwSCYVCfbbGHyDbWvelULV+tjPzqXtVW+KgnevcnSzzqIq10fG+//UR4AIo26i7LTZ9aGAn8dzBGIDGx/Yww7WQgWtQNxPATuZsqtm0dXSotcYOUKT385miQVsAvmu7rfP/10979ccXG+TgteAA9QTDtQgon6ZUU39X1a68cYNOipPhbOdkKIc79dNZczLr3jGkcQ4CxKYzR8OYck9h6W9GQqkLNLAq3IYxAcS8A8dazgP/PnWFAbLvOgNR5NWmNM9Lrylf2xAJNlc3XL1Vg/Dg/NgbQyG0aXJqce4d3APbM0KVLgPurxnxm45VoY4AQC2ALUQ02J/BdAY3Pm7+fZvw43PVTa0KwNF5eKkBX5upOuJs1kBtIqrE/RGRDzff71Au0U87TgXavvkM1P67c5m5zxic0eHhGppRW1M2mRybACcZ+mEfQaVfCKOHnfHww8hwjhtfNatxDAiyI/fo9JlIODDpQYYCSE5+dR+DIL3IqgZQRXbBxm6laWADDi2R3NDBLKyyoV/kyhlNr+ynYJrhbOq8PR/Lq8F7oiNM8oehg1KPe6+gz+RZg7EAfRltPM/xoOU6mYq+qt5qGF7dM3IO6YHDVdSiLE1MmTk9F5tHWCYxSBTZpMP5EaMECIbJC3o7DHuQCYvlxdkDL9RutpNGUHl+SDVg6OVOyRdN91ZL15suebkWMF0NjPL9IL1AEgR4wX949k02Beg05THAzBnB+CO2qrTRG5tMHD5n9cT0OBqELd/dZwm+8IiJF78mzdVxcmaYghD6AQwA//G5AFZdrJmlF8cpepUEOIJshPPD8Mvr8UaM2gqQ+UiEQI7y714uroWL+4qU3s1JCG6qvB1kyYxBlw1qyOd0vjP/fqzz6fftj2LJB/T5cHVlTsCZ+M7wDl7kxRXvFQ01mbzxGXmp9XBhBczz8GZ6e2gSQ/ZnC9dHxiOmUGHySc+IBbK/QoDnR7alJQsswWh4Ab4e+demxloXHo7tQeNmSWEaZrx2mE0GlmOYpXeJOJNHvwO707MfID5bYF4/l1e8hn9P6njMeia3fnj7fAdxPRyhazyGQyNasY20KuHxRkMH+Wgk/L/RRPCQ8WKDxvrQtoA+mBUF6s4BJLIP8wtHUnoFShPtP0cTgYW888Yiq4bLGYQttJjw2Utf5LhL2UrWVK2wuEcrafTAyDzCdTQSoNcRmPstl5EGhC/PmkyaQOeqgWhGzhoIWmxbYziFYsDPZBg2AsAH6o4JgWmsejnEzsry90NYPM0clt5o3Wg4+bORafO7N5X+6i9X2q7IP5xUprPeQt3YY7ZQxcDbx6bm3dvGNucfPw1qdztTPNCNXs5oXRpl2aS3b9+6IIByXs69qYvp9GLaI1RZEPcEW+fb2g9k1VbKK6hFvfnpK4KVp4u6R7ZeR1SmI0smXc5XtZudntalmvnV6AtaYqzu/+11UTdeVe32OnyZdfr8r9o+75RVjV5fjmE8ZfMjDgNW6tBfCge01wl22I2aatDXT52evvvOD+2vP33Uh/1ao5OiucRnF/kJS/hx0raGrpRrs000nhnyZ5UNl2uh7sSW+GJdAzQs4kG4mNFJ4VpKUPg1aXVAO0chzK7e9jbVXQWbsOcnLfVGX345acm2mrtf1c+F9Xu7TamnNxsdhkWXl1c3mBSr4fyiv/hPH+yaSxP49Y9ftP/r/6r//r//H0qrnTV188tHm2OUbav1BgSb8xsW61xNXKZs4jANat5+8HOC/fT55bMOp4tW68Z8/K9nMqWosp3y1ZO31WzmACqg6WRoMQhvvk1qQJ0LkFjzhTQ674fPL9eVJgdty4qGlFxHIgQab3CapvVWvkpHZfNiF9wBjUbSeCAALFmTCc6ZQd9rnQsUjVm3OdfLIbRu0MD6HlOQVkg/MJ7g7BMpwHN6Ph5t+f/dd7WOn19U5jj2kat1VdqWmke2zq/WRmKG8O7De339ctDTOtcP75lab8rHmz6dJn36eNE1L3S+hJLE4fO4jzHEvlz1cuGcMA5LvRB+M5D0mrPSOiqb3twZ0EP7bCdlACqH56Kng5EQocNOgYV+So1w8Vt0zFtTZXKEZqa3AyWDaYUmL8eW35FAj6JgcwAKZOIYFtoBGB5G99CzGGR5CNX5HRRUXH7x1uBaBFGH/VG1zui1fbop+BRIaHERsWSHOLu+PTIVKRpQ7/jNaGRpFkEzXFgY3B8RIUJfNGsxmhqQYc7PN1WfLWKjO/FLGBhZ8RF6SUzBSBCIkPubUpy1Qy0ahYrP1eY+oWFjUF7uIPG5Cuz8E3LibvrdWvrLzawnshFvqdoK8ttkK3JTw3hRbjLQdNQ2WeLuAGWu1mi7ptjg3gtvAzF0wr8AdkieEEO1soU66H5V3FQD/jGU833ND6kDry8tVWQwKjDwwBlyci4bgB+6NzYFoLZlufZri0y7qG98/myhknJRW+NUHJryYTjrCQ04GAMunvOs3dM6TH6KSlnaKG/QnFRuIpEKULTLaqvT0GtTUGuQUlWhmOD3TKPu0P+qwhmK3bVSQuwBtLWsCf0xRk0V9OEpcnFrdGB3b96syaJRxOCORr1qTNNKq43S5awrxiS2d4cS/kUbtDTpRodLol0D9ZqIA9g11ExM0si5raR8bYdw7kWa8ZWBTgZ3WEoxHBhAJj6HQcFB9vR1kYGa1JXSKXwF0GOzEURbCeg13jaOu4JF1F/OdglEgo8hH3w9fi4mMTT69xtmNr31bWmdKCVLdiLmgexmBgfa2DD6YEgjTJ2hbNbaIAOGUzhO3jK0kjRZmEu1en25eCuEOyqv2Rl2TNTFsxt6cm/5snpyAvlczSxA98i2hW1ueCJkVevPCGd3ACZkLDGwSddqqzRhK4kpEiBf9E78WSQ/zqAuUh14j/55k/NBh2vmzZObTFtIRpYcz5vLOykAACAASURBVLWTsG9ZxMmQkUtflaC/vqn3RgqjvzB6WRVQ7Qb7RACLOwoEx1oGKza+APTEb2Tx+TNk4hyNnhBQK03Z+MEsQyIhtQVxS+H5ilEixipIBuj/tuVgqmWOO7WNzPh1GMwEa4wtdV2nzmoslkHDHfCGK+KuEhM42AL0F1Cas0XD3OjN01rjGS1hhLYD1MKSgmlgwxuWBZZOsUE+xwDGgGXXbIxhkK/Q9PcqiYsB48Qs4Mbvo0cgJoiGn93sZL0wG7RLD72YKDDeBEMCP38yYGM2Q4pxGjE3EfsCVRepCs6w3JgLk3pG5uXKjsSwgCZyNnm+B8xjqOedN71XG5nQv9rzO1xAHSmDAzFuzKk/Vy9jkCgDJlVs3qDSmv/iWn0dyIts/SyyDHOwAjpZCh+6c0oJgx7DG2wawFTH5pHDG+7i1D5AABtZOnYmGKQGohJ8Pdhg4a4cAMoAtRnGFH4BMHCIhHEdJEoL0GDUkgIcTVqjAwe6SB79E/OJo/sY1gfdilwp5mSOowpNpAcOmIXQPTF24Dn4Fs1iQ+rc9wFDrzelXhyGZATzKP65t2+OIOID+EZnRhcZPbp/v9kJYahpczjOj805qcOPmEPmKp4NFkzcOcwW9GuPGQoWBXUNYM0JX44Ki8F0Yd5jPRhe8P5s/Vw7szYGQL9WDgAyg8cyDGaAh31rrWNG9eTmz8hDzGO2u1ueZFU8Uik0nPyB2WTh+H2PPE3nUlsUG8kDXpr9xdvt/UtH6C8fSgBTHowev+Lxd2JQ/HfRY+SlWJjrDzFygfhDDGFhoPPIKDHtig1hbIx0Q4A8xORuDisTPW5t20fxjcvKuWreGtgzyM4/oEDQFSg2xHUYXfCQAvWD3KW7cmsAaADjHZg6Cy2ibK0lwKDEH04GclnFDgAhMRxpjHiczwRa/Vg1Oiwcd0KsqNmaPoyEfCkFz3oiFNZhn8FBpvBDy0CHxWAM1QPa0V9+aPRXv1/bYpcGdemhOkjrtyvTCf3DrmRLJfrwxHr6rl++Lnq9wO9PVa0bD49X/ppoiXyn86VzLiRNs+aLcvQ1eaPtvtYehHgedJ7DxIIfX7Z76/eqinypylSx/abVx5ejXk6dV9k0W/c515sfv1eF/uP1z1q1O308LqZDfLr0OmBMR2N0viixUQZDfabzhYYvXPDQpmE/jgX0+dppW+R6syvVNpUbl0+/4JrJAHhxU/ebZ3RaXIwYGkxKyo0vIGgCbkxuk4oVWUecibM2+yc3kefXztEf683Wbn8cfDIuX0/QK2lKyBAq9aVbVLVrberQu9AYvq3DNv6yFOrJ70p3yrOLXfJefnnRu+aqH/7yR/38ddLx80dTMff7Vh/e41y6NVCB894f/sfPSt7+Xj//6aONdaAIjsdP1rSsntqIEvKZvRlF5/Pal5zbRcdrru373zty5XJ+Me2IsHPevHPi+Ovprlt/tuU/+Umm1EEdYetsO2vOXqHl+lVPq7VpeFxsOfbkt5verMhNM2nKgdEr0N7rrH4q1EDVJG8uKbXKOs3nA2aPDoMGMPAGna14ner5zbMOJ6IVrtpvd/r1+Flj50lY13kINzZMAa53b41B16NBio0TdPDNdqV632iBppZdTcM6n9lUYy7U6uXEtgI0LFVdoiMeRN3/4Ye9KdttVenf/viz3RuvXMQpzxfmE5FJOnSDXs7SK9RVG2dFHIERyCTRYQwaDJsMLpMLhZZ9oAkHVloqxUmUqmJX6ocGHiTQDRKaM4odf5z3PntzH5vUyB0EMKHhJ+MwaVe+t+7Qkhz1EbmxptkAjEEppYmgEJgxwhR6UwkdyKlK4Vzo+wwdC82h9UtoWG/ejoHe2gHzG7LInWiKbPGI+4ibnELhzSHaLVP3y5AK4MwKpavC/ZP4Jbh+fA5cQ7ZrDJt6KLQ033ljGjShw777HXAujSVbFEyDGOaoE9DGv4U3k7Ebm9wrdFvu5VSmg/9+Nelv32V6XrE0QKeIDvjqLQ066apYaSnRA0ekFoMf8SX0Bk2J+VYYsPDfYRi02uw03SLIntoAIFWSJ1dB+8dwbNFtArEdtH/zTqdD7+zQYJqkqio0lbgkzza9qFep1i2NEc6SaFhK3VLy8dh2YJ6z6HKZtV4BYmUqV43ZFhhk8E009d3bNZ8r8hdn9IP7cPn291irzA+6ZW81QSm9EBc0a7vZ6oymyrUwAu+3mI1B5ZphcdzVVGtdDgd2gbpVtVZozbG9545GG8o2KsHuH2B2YxfI0POxKRtspgWqnqt2kw4VFt2fWUiYIaUwS16cxdpNlQ0Z1nrxppbsWqTnTUbzyfCMvn5rM5Qlr7wRHfuTVO4sBSoLwEnyH6GyYtTWWxLCxjRiutB1rhzHYX2zbekLa7d4tu6KLEbMaciyxT29zSctmLU8rOar4lnD9OJBchhB/G/eNmFgAxsH3Q9mbdDcMYbjQBGu7kgdUH1nesJLR4NNg8jnwcYSuuusaYrca74LNoNsq6FAzvnaVEme/eE0G9zi8qBnYBfHpgSDJxgf9CeOZEjv6k/QZAH4FruP79aNXd7Rpq6L1Po1lr6p9b43dVfMaMg+DYlDfw3/B6iNU49mjVE33DsMgiW1acsdYJHdetmK5xo8BKLPhfJvOEutt2kwZRplt85ujp7owufR9FgYNuO90CaHRH1XDaDIggCmVEuNi8+L3ptGurE8adaUUEMyLSMa6m/u94XWVeQBU6nbBHdgsijRRHIvcu803vgzABZQS8mDbNgCLz4X1DjkMC0xYmiuk43q4qplgo0AwwhgLnJCW6ioOHMmmHKFMRfnKjGToFLfvagsGZkTXXFPv1/U5DuDGWWLwR79NbRP+uVF6x150wycoxE3BnHAXIZnABnAMvwHzixoUnq8MAdkkG9WK9MyL6eTaqKJrrPPqynKbCfRw7tiJ7peXrVgBMX9z9+7k2F8tzyhaHLTjQFMAJJg14Tb8+x/p6jqoPVz7qGFR6JdAJ3EhYAhYcs2h8btRsRV8sh4TWoDMGiG+RnEsd3IAbenyN2gZ24gMxxMkQpj1pZiSAQDBDkIZj04EJeNqgwTqKv7E9hWk2VV9DNBH73TrXFPEqvD4ol0BpYxOKji/kpUGs7G9EDoET0PcNAwaJsijoMtMTOZ/0wswfgbfu4Z6kqAPqiYwWb01s1Soscm0MPngyoK1TZEnKaEch+guXQOtdlEMTSG9i4Musg45jmL3x0Aahj5RGpBZEKWdpw3SGxjL7wIYiuJbMVD5iNf0uY0JuA9ajngb4Qox7bRpp/eRQZllVhB7ouH8Y9dWXnvj/hOQCpvHj3gh6dN7PpAD+K9oK9Hk2yg4MHMdFyJhZUxz1G3kjeb5o5DZNeBEkRWiedYZ5x800MGAm8k6zGBegp+GOdwGjlwrGkpviCudnW1HT32sak3JhQroHRTrxCWP7atPBAgOf4A2K6AIhKAfSPMHZQWpzLEttFM89AXXNJQNe7h9uT+yqgPCDJoVgS08h/jwiButr4NjRDrWR5GN4BgDgkmCvz8bxywQABY/YcxEH8W7drjy/HfowATnhqrbxpkEGZev90QeT93qU0n/fhuo998V+l3P9aq6HrsZJba4bNqau3fPesIBSvFqrky8p+ViTb7vV4+H420/vx51ivbwtusH377e336ctbz/tnvP70PWt07vbxedB5nayZ/+P6tKTMX9E3epjV6/v6N/vCP/2yuXrPZ6C8+7I3wnKZcv3x69WFEp8bni56umDpt81GHS6cLF0lW62u36NzfjKpTUKCmnl5eldq4YNLTm2d/F5+PaIRmpf2soq20KSOsHmE/w8PLl4s1FHfThCq925WmcxLofJpzZe2TKSfT5QVhoZpGKtrvtaQX03NSGiCKSop7WK35Bv2S8321Wx1NuaMZcChTbdrNcCbM96Zys7XIfKVX6w8/fpyUbAotq603yafXUTofVGe99m926saDvhxh39709u1GTysGuU9Kbhv9/Mez+qHUUGT6+oI4Hnvz0N9v240R3/5ycSHj82Fghi5ac2ZaNCOVPn/BNRSxOzQ86NGBUtLAf7/DIffiLWqYQ0UGX1OORjG5hKeJxuyiDRvYmnPKUIhZRqsyo029KElpUkGYZ21azHHQ7pa+nIaefL5GH97Uqlrp48/QQRnWIseOZ2r//Na0KvSQ8/moH37zvY6Xk89/mTJALuoG9FNoK3AfnjxUnY9n1XWE7O6fntRuZA3Zv/zDT+qxJq831nudhkrJ7WgaF7Sbe773NrB92qu9fdHz+3f6f/7vf9HTfqvj4aiXI7RLssFmazLReUIpQid7Ovb6+JLZNOLGZzn3vo/GonYWKhTDioZRibOuEPPz+hh/Q/sMtTVo7jRBBqS8XUh1JZ6BCwXklwYEqjqFDhZDlqkj4N4ZTnKkCgY8UJa4z6ynMtpI0bpbW+icP+JRyEjFiOQ2qyaYmqbUHJRAi2nwKp4X9K1oYMzjZwvFgFf43NyKOtgCKa8pspqCHRLOrt8oKtyBLn41hgBoLaCg0rzwmTJUUiQZIvnRrQtHBKBHFuScs5nm+43tOJs4mpZb3XgrpfGkEo2YN0Ex2M3QzqlRxAQU0NAy7YpUf7W/6Xdtpycy3RoMjkCaI+ZhvFbatYvq5q6BEG+2FmwNbr02zZOSnLxLpAe469YqVao/nw144LRtDBiWDhnGGUBUrc8vqd6+SWzQwXBVN60Onz95yxlZZLM2a2jTUPAZGhhCD9psADYBh652V10ARe9XOx7jIMn3S6aldX7t2plrGe5Z10Ermg/HTuEUyhYMCvuzRrTQy03NelbJ9oCt6AINGzpmYpv/FEkH8SpkwfWf9bwpIhrIeaFs0L85cwYqmxQY/QRYhfkF9yBZsmwI6xXU8sHg63mMbL5xuNjZlm04+cz2hsJ0hea9Z7OIMQZAzU1fD4O2+zducLrTVwNg2z06rVMMSr5j0A9dlZGNCWh0x7Artw8ATfzrqTMrgW3RdTh4e8AGhGw4zi33GYAp9wpggKMuYBIAzECPXk4OSsc4pD99dVYubstXdNSrjY2x+p4Q80TdiTgktsRseXrNU6GU2ABTsl5M286yddR6h22n1tXjmnntzxomMnCfbJgCUGprfwYE4i8A16wtpnmnOW8NJNC03xZAjUTZFXO10OfyPQxdxK8AOLOtHNOVbjT/C+e7dI3aWORM7AKDGUM70ROl/z22RFdorjmSoNggjsfO+bQ0rgB4DHje6vKMc8flDTtVdTSg/SXc8Qu2O7MZAWfosjw/5JuaxQXImGkDS84ZsrjcUl+hBkfEAkyKMidugtiIiG7LskF1jjPpZM+KssjUmenFkB16rKaJxcPx1LkJxTm8aNiKA6Thc7HYSCVl+8idY/pq7txIzMXwQVi3rTLOJ71eUttwad+yEMAEsDL1k0zq28CdROddStlRSb51n1SwFBBn66w1JlAMr0gfut4RLJPD2VO7qyfq7ExPnQHgcLfI59Jzs4xarTcGEhvuQzZtAF+YvphCyjaec9ppvJxd53K28/rqjSdg8PnCZp37ls99joxK6KtXWAMMwYOp7uP5YEMderKBszdiDpToOOCQjhsv5nbhxns4U8cyg9BdPzuWi7PD88QQgAt8AT5jJkhh3T9DFfVvQd5Fj4zTOmZOD2CSzF2YLqcBWmSqfYtHxkWna7Ayevp+1ya8Ixq7fyIKcTYx9ZEsymalqi712l10x8vknnsTaQqvezR6tVQlNHbuHkcZhSkM8oyCqBHABYYcNnpc7aw67YgMw4at6besYzIZAYtwdgWYhSkIUAObJgxnyCzGppphi+2fXU3xTHGtfwyosAiRfgQ5M2rbhFa6jDr+cDK1C6rjP8K5NAa0x6DIOf1mFof1r4voIx/SXgRhpsOT6/7g4VJr47mHz4z1ogzqjx2pN50PUxtvQ53RwlMcrANiCO0nZDotg1bEg4EF8916DoQNB42bJQS/iNfw+PyQy4QPDZQr/ly8LnoT7khSBIZpUrJaremSHBEAZcE812+bRvN9Qwvpafjbfx4r0Fj3P9a11iGGkNNaSA+bof8z8m03q8UGIiCbWAcbl7uOLhBczJZS0nCwQaTY2iWJbQYHC6e1iOnwtM5D7oIVtsTQpWzAbsEyzQSXwqxi1WrsRudHhesXaBuoFtIFLIzRVGBIcnV8gPVCpuRyIGgYeQ3oOBj2H/Qp7+cpuNDHwhKX/JmsKfT0vNFf/P63+vmXF336+NVNNCYrf/Hjk37zPtUP+0T1ptWpJ09w0QaNDG5ZdWt0BxtqPrt1hg6QoGE2oBGCPUytvpCjZTrYqK8vDJjv9fRMAThoXRLz0am7NTqOubLbxUqI9fs3+vlPn7RtU/32r/6TG/r7eNdqU6gmOD276Xit1K62Onz+yU56OORhFJL3r/rd+50+vRz0FbrMfathWmL41k2X7kw2q4bLQa+Xu7ZNo80bbKHJ4OOKLTWff1VRvtU67VSnVz2//07d6VUf//zJA/zzU+1tW13kOuAYZ73ZXVMOohbppc/7Vnl10zxC1dupWHpdh06btzvrSGd0cQ7UXcIiG6QVhEe9vyPcw0BwPHCgJmeI7WbtEcHnDHUHnaCsbHZ63n+v8/HVGYT1pvCm8fXlq6ltGTQunK2mWfVaqpZBnz8OGurfqbve9ctPv2rVkGWGpo1LCyMKNrI4j2XqjkfTIvqZZ2vQ64E8RjRVjakI0/SqdXFz4PNmjcYy027TKwe13bzX3J10+HJS1e5UNDxHpfoLNBnMlhgWSqPy0FDYrJ7PVz3tLlqv19bYQI9wYIwzXfkGQ5+8Koi5QMdTarvf6HScdIF2c8OBMTQK7abRZlfqcL5q7kZ992Fnrnx3+OrYBqipH1+h56GzSUy33m+g0p0jU3FZ9OGHJw8J+Kj86Z9+0sfPvZH5pryrJ1j7FppNLrxms/OlXLW1us8fIS9omhZf3vNcu/mfxxc3OzSPbGPTsvUWg8348ZyoW0pdbO+/aLYjY9AcORNVkqmHOkazd4MaP/t554yEfDHcqO0ubUCI7QSW1yDYAI7B2uCeMxoHTRejByiB1qfctSIBFR0g1B8jgouu6MBLHJDDmt76F/JxtytNl94W6CC83kyyD8UowAWcm5RA6lEJd6bvHpBI4JTJW78rdyHCCe5Oo6KRo0fzxSbfBQiqliFKprmHhtxsikCjkQwsWL8zAHUXI86cF4bJkc0HzniES1Mv0HLQIKIHg84JetpjEoF5C8CA0Qk7700M6pj4+Ezd9Wab6V2b6Mf1IHyfNjUI9V2n/uTGkJKBuRBNJnmSmM7kaAeTzNERadaacQCdvSlr6/i+fHrRartW2bQ+E3xHeQlAmBnkwHgImt+GzF3hbGh3BPWnF9ca1ytT266qNmxsMGeJ7RXPNUMMTRr096GHkllH0Dc0IB6lGudQWiHoj5NW+ydHH6TLZzVowzIMYdhY3rU2ay418DUto3YuyhcV1Y7TorZm4GpVrre6nF48LO5bzJVOOh4H64L2FfUq03GAhleYMg3YcF62HtDRzC/k8DWV3YvJSKyKq+n+5zkYKrxOhiUYOPXTB42nz+FuSUTR1Hk7x8aqmyd154vePze6kgt4wBTwFOHWlp+gCUscM5VmlQYojMnVmbJk1AIKXLpFTw3wzFX9FX0fNM05GtYpsVkZrtVCd02vBXpe4Kya6zIe1eY7h8mPGITce7UlhjwDUZ4aqaNt4/t/wWEWrf3p8gCEYkOHE2ff8bzhBjrZ4ZY4IuKBeC7pRS49zAymBJpLnp3CpkoAOrEBweURNhRbJ2ocgxwmMUGNd80q9jYHyXo04PQSsJxya8qWIVyhMwLVTWNgy0E2bKsz27XbMSQt6HgzYqfuzpDGD4FzgxkbEUOOzGKzM2GoFJFW1HviNZwlaZAfYEzacM4eJl/UJTZl1EiAhK/lRs/z2R4KXd6qcRTZaOdauirAIwMLPRs9cBb0aIlqXVWnSF5iC0JchAEq6pAdPxMV6Owvg0FeKKZFBrAFCECkAhvp6OvY/uUFC4RgAVRE9VyldUlNOFvek6/2On/8Rfs9hiprb/+hn5OXzWshk5XtGQBGPx51v0amYlVPdpTMyRWlYZ5hNsQZSRnKiLpKYGE82CqP4QrtZJ7f1Y8BpsMGqoi2WTIN3G/UdM7HFTlIY9YRNGN6ZkyaiDAZrmxdcUG/qe9etdm+MciAwZElrSxSrrkprg7Gw50Z6maVO2sdnSM5s04tqNZaRkB3okhWmqhZahzblpO/iT5bG50cz0GPGuADwBoLDYApzM6I0MFpl8GZc8bWnfpYNo2uw+w4HO6lASp+WhrEwcOD/gRJJD8DuVTn7TpmUldr40vo3reres47gxHnDW8PJBZTbw0lPClHJmJM+QAl7DZLzfF5zR17lYe4FWML99deuuVQpxl6QxO48PzwWeJqyiyBJ8kcJjX3qja9laWWnVGZU7gZs0o5/T+v2fTMcEf30pFayXNh61gcw2ENBAPBVFWGFIZRy0NCH8vFY1NiqjlgCzpEq0diAwkbz3sMA9MRfRhwqkUxIRV8xJTY4OdhIGT6Le6xvAaeMTccsahaANcc2cEc8Ngc8vPatXtTHN0fRF4DiDGE80zGfep+BSM/z7h20om8yW9D7hXhziMTmw+ePxPrsHjFdoGPDWmyW7d3KCvYPocl4SMLBBrjtyn6oX30dGxic5gzxKwf7kexJb57cDM32lmQYTgB5csUFNDIiYc13IJCTxlmOf5C+BatNQydVWz16CL4fTSlNEdcLKM3X7WBgjQCMzMMQqBFJTqRbYX2omnUtFt9fT3YCRSUEPtnkMG+xw4Zxy2GWFAjwlCxibYRrr9W3i9fAJbjtuTns7bYGG3HLVATD9BXu2iVTaXvv3+jv/27v9E//+FnO3Gu8ru+ey714/tWPzwnet6HAHiAArLeqC24iGLL8Ho827QE0XV6vahsNqqqynl8oFGrVa317skBs+fjZ315LS30Jvrg+Pqq522hqrpZa1I1G29NL9BS07X6MZfGQTuyIN89eeMLd345vpgyQxPqjLTu1Rct9CjnUI2YJ9S6540O3eLMtaE/aL7nFtbT0D897fTx1590OI7WYbAWxxDBqrKURuKmoqr0VGIwdFG+qhw6/Md//lkvY6GnXaZtCS258CDLhhWq4Hq3MZpHRhnIpIcAbO/JeBszh6HWpvKGGyWNyA3L+U2mdYPzXabT6xddy218jzSBq7WWBMOCWfOl12+fcH9jYM30Old6IXC7DapI33GZh76EzUBTVDanwcDicjyqKLZKh4tej7OO+Xfq+0kDjTW6FWhgPHvJSVsysGgW7cKMy1hiZ8lLB+VTOp0iw8vZVWhBlpOSW2lqKp9hU980vn5SuXpjZ88z7sp5bS3KQNyIs5OCDnhLOq22z9ZRlXWprocBMOjtu41/l3NSR7QLV21W0LLIp2OrM3gDw/CJoyQNmS2fS3QLzHO9njAoKqNojOeLts+Vpg4qHfS/m4PZifYApWJTiQZjs8kdTzAtg9bm6Bc6naGi9KZNVeVNl5FBkDQhohNo9NFFZWo2mZ636K/u+tMfz0a4MayE/gKFheBnaMicL3KVMNDi+e6v5KTmGoYQhY/9bFfDESMZopLZ/PkZz9SDsEJ1cY4iWXU3TdAzMHkBsbSup7DOgk6MxsibmYTM0ESlYypCy8jFju6x4Gc8AoAp1PwzNKc4o3KumNsIE84N1qFhsUBFqtlKQHHlXsuUXDul5JIyPMIi8LDJ+UGgj+EFVBcHfIUBD0UCqnvKvQDwFTFFdtL26ydrCmoOxc6iTQ/JWMLzWUCkcBE3NRcq6qRkuHqriDLM4zSUfJ5D81+CJgMwaFdZ0/Z7D/8M58/PW9P9Lhhacf+ymSIqYln0nE/6/X7Ru12jfXrRpslMe7YOGBDQ7umgv6NKimC+9rBaF+gPr6pZk/PUF6kafLmQEoyDwayq5S7ODXTBVskx8FigWdIAcRYKbdc0pp2GnoEUkJKGmd8LpQ/6cqI7VFXgFnwuiFwZXpTma7VrTKugPlEb2MJMfp7Y5hH7As/2lgJM0qDiIE4ETa/WDTb0YzCxu55XUOVCGzSrVIFOi/cCvyK9a2sDLuILRuvx0K+jW75ciIugiZd21ej7hngZ9FCmgNrJHMOMUvfpaD04YExTtjoOg1kFUEjP9JgYwNkBlJrcOAZQY+q820yTsLsYh1Hd0oq8dwC6dcu5hZbce4sFUIX75ThiQBZNKrrUC3/NJm8ZNTHM81lOi7Yrmube2z/04M6dI92PiBfreegbrt6w0EssuGHeGM6OkWlqWjLvMyhvOLOjZ7KezewjTFqg9101zP1juwjNlP5vFYCKNXHRb5DluNwKzTPxKpl690x3jR3b14issL4VHSNPkLcBsyYo5vRObPZmdG9sFgFoKGZsZaNvQJJimnKW6jwA1KNr5L4ADMB/AeCKRpOGn804hk4M+jznuW5EFlzlwReqInR1pCRQnW0swuaJTaBdG9HD4nqJgR+lkixfzEtw515pAOgZb45tA3CrGWRwDJ2g62aakEbgqOp8uke7z8Ylv9vcbuwCuOCzg/rM/VYTZZFxZhM1Bc8wmlHOBFvrWXc7sN9i8HVQ+U3Xnobx7ho0E59SEpeTOTeczzsdz9brmU7qDNtSedNKp6PSioEOJ2R02N+ccKFMo/8l/xrQ7egsTqQefNdFymY0PtcMiiQS8kfGXc2QuhDr02gez7qb2k37OVmviTMrrvWZ2QWcBX4/mZD4NHCZ4zzMd5x52OM1YzDH9s/GVSngUmQ2Un+uGLpg6FNF9BKDOvpbR+Q49qPy0gBAhaEJmj3nhU3kbT6HOeFtFfErGNnZIAW31Nl1BDf3ptno86c/m1kYu99UPe6oDIDod2vOIRdb7igYjPpwTgb8Qp9nSjPDMTWC9wkzBXkYg2bxyIz3GV80oMHNU0fB0PVZ1XPEZgAAIABJREFUM0lMELnHees+sRrPEWVlgh+DEDmiEdtCwWOjzWY0Fk7cpUjRIk+Sc0qPYm3wHW8LZuNa6RpTss55kAxejpNy3J5zoh4aQX6n1f9Ru+udgdPkEp4vyDJ86VoEyTAaCyrTfWc23PwuXp+tWR/ZkQEoh4SNrSV//AHyepGBtwRZvPzuMCMyo9N//TCwYjFlE0Wo8g9KrH8ZQyQXVWxmiffwYEfNpq7wz60/jfgwvh/L/fjnNX383cZ3ZqK4yEfOtDWW3Kc8W1ySoU0Jr5JvfjIPdimZ1fa/YbBGM2ImJfNTGKd+My+CtZSsN6s7jRNoWgRKR2Yj27ZvWSggVt/EyN8orDGsglOCTMQLwuzBzqQMXkbtw7kHdzBQRNvnQBOJ2N3gytvUJtAALhA3DR7yoOPAxR1iCC2gRiVGYoLAnWoH3WDs7PjkYFKLeWkEnXRkhM38cRAnAlIfoaT+0q9X5bh2QavhskV7iKOiXUL5wxgvkB9TeMVrC34uVKP2NJphxuOtJMhfQf5eaDVwTLVQfjjpu32u337/pOdn8g9zbbetLZx5hZzxVQGPH6v/oOeuVpz7xFx4fg90jW6Ov37zZq3KZpepXg4XfX4l4Hul/b7UT3/8ST+8bbR9Wqk7nU1TZMAhC+vUZRpuW1/+c/9V3//mvekEu/2TxstBNzvSYSEP952CCmIVtJqpO2q7WevU42g4qFyBuIMf1zqez878e/fdkw5ff9bQX9xIgIAPfeIGDmwJiskyDHpXT3qq7xw65fdU//g//qjztdCmueoNm6rzrO2Pv7VDod16ncOIYXTqLMNvlHDQbYx/8ttZDU13vbP9+HABIcVEZ1CrXtPUapovGpNaq83G+Mn5dNBmvbZj4dSf9F1z03Pd6VpuNJTvdCG9/uG824242XFHTKadZfdBT9vK2ozXL5+9JWlWex1pstNGx08fNTYbjf3ZNBzMLdhksEGh9mHwglEBrRn0K4xjoI+8nmh+oQPiRplq78u9Mw2ZBnU4T0YGQcHsa1eRTTjrtDzoiubuX9XkoEODCkT+11F1U2qAhmPHL5yPM9UlLAAuB4b4xI7E0P0yqKqX3swA0BOQVejQmZscLshe2xaUHN1ZZafJYoUL7Npuv8NlNGhEE3Q8nWJQX3AbvapdtyqbUcl4sznTZYrA3anDMXa21mG6sQW86it6IGFUdFPTpNqvS3W3Vp9eMN3CoXRBbqmymrSqbroM0nlYab5dNHUEhvOzpctYeOtMwDnnhib6wnlE98BzbJMcBrrYpgPEoQmC9452Azoo1wCW9UnVWufBfeKfTzfHkJrZguORKcUtbBvSB5IacUIEtkF5LTB84RK2W12mKyZI3EsGICmUibWtvnPRGkAjuodTIa6j0xgAlvMeH1R8W4d/C5E2bWhQiQFQRch6bDtBRdmYGhbk9XhjGD8fIIUIkqWAHll4UIQNkdskgTBmHGhImODZexg0cM8/7lZTOMnihcJn8AJdXVD+V/mi/+1//Xv9+acv+n//6U/eqBrlzaWtFn1Xz/qbD6n2DElMVNCP2RayUXDOJ7S5iF1ik7GwZYV6DYDDhgTtaJ6ortE+hckIzd7c8SHxBF+VInsAJIBmmlUqqri3pr7T8wYkmH7rEVlEZpyLNw0d2wOAqaAtg86yYeLsLeiTqmC+0HgO/aymRi8ELZlczkoLIErN8AOwyfN71Hr9xiZVNH2eW8iSsyksQ8dKA1sLtlQYQngwrp1XCnVqQQ9nLWmhlWUPD4ejhC+HDexNw1x6M22NjjfQU3xG3OcM5lCsOOcVtEG/AGdIoqGaJ2oP9K4wpkNf5c0ydZG4mlQGq46nQZs2t3EKdE/nJSNLsT6TISw2rzAu7oAVNIT52nfbpSMzrzGFEV0bJk4AGbhdF7REmGqQ+3xH97tWOp19D2AM5XNflL6bAckG3HwZ0nDY9L9V6T682CqLs04kgfMdabSh30MJns4SERc082RV8plQd4vZWbEA7e/ft/r8+dUu3d74pKVOA/cl9wpskjAyyukVYFExCGHaNxMvUpkyyPO42T37OQZkRGcK7Y73C+2Suw/jkBvbHxwbiRvqR/cw8BSumODMDGUY+nCdRNA5wAa0XXRWaHPtQolDaCGdLwypNLoAjlwPDMuLJv4daNhFph13DVtI+0DE4EC/keMIXG908v0Uzyc/2zmLjzw9G3fd0cJC9ecZ4PNPHNeBQz2yDPcw3Ie2s2eCoLfKSOLwho5GmCGR5ykjkufC890F0DNkBk5NXbxDMQZGnLRpV7qxJvG8cdd6vRIxMXOGeytbMq7X0Gyz4c3qrXsGR/6NJwMRVQUV/aJ+vGu3XtlciU0lAADRKk4KyErXFpv14IsxDR6Awp+DE4arKIy3szdqxHwgHWHDRmQUvVaJCaTQ5aIxzZTXOPQumvrZ0hTAH37vdD4aHOGZtGMvexLqAjsfwGUaf8ytTJtE0nN2bmUOewZNpJ8Rnj/MUzh/AGEADfTTMBnYXNEnL5qng+YJSjjbXra+iYZbak8Im3EyHFSlt6QdLqgXBsOgqFKDYBAwGAISoesNOv+s9RZ33FRnaib0SM43tGWGL3wGADSgTnOY+P/oR9FmYoL0MLmk10azDPsI9pIH6UeEnnXySMyciR0Oq7FBm8Lojt/Jd0ZsUhwP/3lc8mUadqJsu9GNNAG0p/z7fD68X/tqMCiCpgfD6KEcDLYDGz/HiRDRwT0bpnq2ELEvSpjVuE5bf8gcFH9tz518Uc52Ncikfv8weaI4hFlfZIJAtwUsC5DXva0NP2J4ow6yDIP6C2hrDxpoqN5ah4aR12TqJpvfAq5T6BN5b+Fi823ofcxqNveZDTZAucWxNp5t2Eo3nxtrIu0sjWYVphJ60pCCWdJooyDqNW7qZAOvN3cyu2iO/GYfGYhh9AAi8i1o06vHeKgeFjsP/pYbW2evpBTScGSN/wJys84HgYnhzv88Sa3H4MMKNyM+VFBdupDZf47hyYxzEAX/2sRCa4TGIep+hFF7mITiGY6ogupXlpEX9Qj+JHMldODRcLGdZFCq6iZMDKCIETCMOxyCaw4w6BNoaN5GsTOvmAYZmP6RoeatZGwUcf7kXPEa7HdY5Nrrot+yffyw0f5thFKzFeVRgVIErSO/Dr7YoUJhB15lgx/IEwaDWalVeVda4G7aafV2r6os7FjIUDuR09e+sR7m66dPmodX6w9btAfdQVmFng/LdtYDbeTHgAyiJRgHPT+9UVvmPg8Mj93hk18jlB4oMxM6k1up0+Gz+tNJz0+g5SB/K13zSh9//VVfPnV6//sfNJ2hMXYOvWWY6vvONFZjKPlOn376V/1un+j57ZM6QelK9ctPv6jabHSDKkvMSEt2SWM6sFssAwRun20R3lZQQTP9T//tf9HXX/6kT7/8m/Wk1ynXsT/HVgVDmf7FG4IaN0HE3jSmIKv1Xv/6bz9Zf7fd77W6H7VtSuXXL1o236lv3tlUZOgOWoabMyzbH/9OXz/9rFUy6OXjn8OdEzOacdbpdNHm6TtdRi7nWa+//qzdb35rQyDoK2830fjQGtD/8dACQkGXOh1evWW0EdGVgO2rnp9WHtTQc5w6BsiVv+dhyjQcR60JD/Zzg3EIFJCV+oHw86vjNWhGKFIM2EWL4BqtQ6+qJM4j0dgPqu6JmlVspIxE3W4udu3+Sa8//+KsrXq102madL7Q1NKQDGrrVHUWVt2b57c6HSlOk5rNBw3TSeMBHUIUSzflIkaHBnbSZlUpb2a9fpnVvWJmEpom0NtNi8lZosOJTdJVn89nuy56eMLFtK117gio30gT+aa9BwAag7xOPXy/vLx68zFdcdX8D8E8iH2HVbid5G4aTFFy/k/geujioLJYX5XocssF+oZ6gxBtGroxrb3pW/He7J4W666MzFNd1bLlMdp/U857t6sbFx96QoCvQkuz0b3DkCIMPSYKK3flw6SGAoPxBaAl9QMDCe6R9j540GTDc/VzxQaf+w9qTRQfZ7lxuUFdZZvkIGdcT5uw6aa4YJ5ifTuDHqBG5GwxsKZsWHwnk8yO/i1oOdbP0WQZWTVPN4YOI6ARe2E3YRpqUHDQWrvGsTnnTln0w7sndZeL7y62oajcd22ht8Wk79aJfvx+ozXGLBdCuqEUpt4W97hx4hSctaaQs9EoyrXShXsi6HLko/FSi5IBuVeJLrVo1UHttOV5UIaCPMSwx8BJvY0GcbetbSABCo8UwnGapiFjlMbAzueKQ+yoZrVRUob+KWcbxobmoYFH07bdALDerREr21p3HE6hlGEMY0L26IgB9GwzhmAZRhro9vhIGUCheOJWzHNTO5qHwY96iKkNxjFoM/k5bLhB301Qx8wJCe6VCAzO9KKcBhyXDppZNP1LBH2jizajBzCEO5nFO01HFrv4oUNvTdbbSfekVFuxUWN4ZVhPdB6vOh4nbVdk0G2U3JEQhPkO9wssAMzR2IZxdrg7aTjZgnIeeUaJyLD+1fTp2ZmFOMXSqMG0ofaDvid819ejKYzUktuVzWyrU0ezz5Yj3N/Njr6QEVg/nq0pMvNuZWjmTL8lYovtE2yPu7d3trm7XlWvYPvMljJfx7vaFZq0QWf6A/KY60pfAO+cc8lLHqwPxqEzrRablMxLrnFpwlH1ijvmXavt3n3S+dwZCOWe9HY2w/CG4TRX3gQNnqY4u2aaq1YXDFQm4iLQ6OGIGGYeeXHVqkn02rFVwWH+6u0UZ8JOw1NqQxMHrNMA36+mFy4MmFBaoeAOvc1bJuh8zrotoj/i08wxSokBkrsBEIPhgp6GgRDTE/oltvDc7wwI62zR9883fTkX4che4E4aW3F0ZmRjAiBAFQaEWpXoGznXuLADdvA8nqxDmybW3pPWDT1iOMZiWNPkOLizrU2UlTwX9Ey4mWLwM6hoVqZa8jlALYVZBkBXFoAWr+E9khZ2lO09/GWW5vBGuQMw2kFuAeAWVxyf9Uq6XdwFMxxaS41+vtg4N5QFQsTDY+Z0MXMJFo9NmWi279Lcdapb3MUn3yVSZc8DD/c8Exn6stwSkZKNvZcpDAlsLdn20tMMkSBgwDbReIHSHe7mSLMA9/IWKI6NObTax/gFFbhMdHy5GEhIyXwFrEXfDZCCEy4xQ8RsMlRBTc5qjela3ZeDQV+26Mt4Nstnnhm22VJ9Y7PgEgpbkNxGtnDS4M+hgKdlHea3ZAVeO70zRnacHf4c5wpyE9EdxqC8VQzOH1s8A12uwPxO9OY4x5eqbmSUc9ehM+WERIJCmKFCM43BFe2eWTc0g5hmMNbABHDteuQymkcAMsfmL5iJLL/QB9rxnDrPNs9xV+HoaposiyP/Pra0weLhvrL5DfImugqnMGA+9o2iHBRV/wyDEWwzA8z1kitHQ/qQmwAWOZqL+Rja/mxA1/rMWBh6aDTt1sZ2wfpkeXCvVyFtecxXzFrU42/mOtRDL8Q4bQYQgwbsmYnZBn8GFn4A5MxBNiDF2wAZBL1AUFa5PZnNXKsYotd1fTd9ws3V1QgkxRFn0RgVQ9foYdqUq4e7akRwxuzvvxmbSIoTlMKIw4gcxdrB1NB34tKFwmebYwdrw2RA78YlQDYLwxrNKL87Bk8L57EgfiC4DIcWZTNUYoox9OGUxuTuIknmX7hM8qlTAHxE0TLapIA1dbgo8Z4oXtAR2PJRKEDjw6kqGkBnGto6mFiQcDQyG87fHV94ahetGuQHjjKap1uu755y/fUPK717WytrQgPUFLlWoNJJov3uWdsGg6FMr8QbgDpjXV5xYe3DlGj4qpcTqNtexW6v5xW5hLPm4ay02Pq9ojMZupNOPSL/QAe1XNRUUCFWOneEX2NFDX9ceto9+9+jEU+Gg57fPRntgNLLQNJdJg8LGc6wNPrnSf/8D/+X/vNfsf4HFazUzYsux05fv5w0gmRiaW1++E0LVLbTQd3houdNqbR+0n0clOUXbffPuo9sFGv94f/7g5qnjc/Qpb9ps9vphoPpQM4jtm44uabaEMhtO+iIJ9jsaDylM82Che+tXg5f1R96I/Y4SjbtRrs3jV0bh3HyEMkFRtYX9vrPm1q7609qd9/rePqqvnryRYpwHt0GGZJQfsp332s+fdK6uOv05eB8yett1na1cXOMS+DrhULDNqTUYOEx6Giulb5I6Vp1k2rkXKs0/QlN4M8/fXUmY1mv3ECzW6xWpar7Rc9Phb5eQFKhYZMrVOl8vFr3BbXC1Nj0qoFsKWjFHrLZHgFAjFptWj/8ULMotKt1HRomtsjDoiZd9OaptA6HC61ZcT4LjeejzSNA8UHeoZ2hVdtBQ12x+bu6MNJ3gDwC5jTb9z57/RfyLI+arwAON1Wbu/b7Z+thNm2rn375szPsLseHltnawMrulLArGTKm61l5vrV2UTqqylt/b/eCsO3MhhQU2mKDijOzCc7HTy8OOOa56TGhmNnegOeC3pGJhekDQ/sUWwIy1GxITEMuFeM56M1FrgsFpp9sF16TrwW6bkMFts9R6MCKoY5wBxA5gzd0jxMqdvLUGyihpt4HlRtNhkOVGTqhpwL+cPnzDtA7OBcLChyxLhHh0bkUJWpwNwaMMuWOAkzzSlgzRQU6TTTcoMNc/HHDQ6nMdLNWF1bJzcZXzmy6haYL9DaH7k0+Inl6YHDchxSYh/bfZuYJRX5RMrFdBgnGgCEsnLBdd2VAw4Pz6ti7QLGRoUjw+RdkNqIdwj05k3583qvOFn2XfNbv3208UEDxRJvIPXWdTzodzhqGRM9PmcEQpdBnb2r2ay2mMOKIyhYJgDJiKdBT1yVnliLJRBXujGz/h+GqFRRcvg8o+xidsLi7sy2iwb1LHXc7hiE36+CINuH8DTcABmi+3NFBI0KrBc0TbWc/4qwL8DGa0m8WSsPvGY17olHN6ndK7me1KZueVqfXq9arWZu60pG7oqy1Llc2/OnOX5TTqKaLM4AZOBG6ARJQX9lKnM8X7Z/fabye3Kw11NX7pDNOsUQK4H5qA1PAWmhgbBNptM66JWvl6ExvnQGlp02j0+uvauutJijfPNfTn9Xkb9TCxCFq6waNO9PriZMPeInjdqa8GjSfAOZiSGdQtAsx2+Oxd5SIKXc0mvdeL59ftG434ehHJEyCOR7RBfzeuyq28teDQ8MZYEM6wl2OuR86SGIGItMuSVuDT9biDei0yXOEbhWDRj/2aspEt7G39IDXTRMJtZpN6JzutNw7rdudNwr0AzSAzmNkg5PmWq/461f1y8ZGdw4pP5/MJqCfWfpXb0xhNowJLtsRDZbV6wCb2WKPdzMHaAQ7oobQXVZrb3a81WS0oLYRxp4RAD9oGGkw4k6E5cGZ2liPfNVrT/cYLC3T+AFTuMXyTEf+3N0dk3WROMAbS6vWHhpXD/CB5m8eyQwFmOK7gdaJRo3zQYhKqtL52+RlNtqvKh3PnQpvl2cbYRXKVd6DMQMQB4sL7wYaabSCuCbTV5FHSONa8pwCAmCGky/aVbPO9JJINjijM9EjZ73Z1src3LK8wKk9VT9jOMV2j81aoQb6JBE6aL4xDOOk56V2baNlPitP1zqev2i9qtQNsclZ5ZhxjXa/D600GNmoCq0t27m0iz5yPNmhlaGXjV0/LvaNIJe4qX+Irdhy0diHVKvEQ8CZhHVQBwHm+xfnnkJlTRmIafCvhdrNG90Y5i4MFhjOgQVAHZ1VE+NjM7hOl554D1gMGOoRVdY6Tu349c+sTJQS4ZaziZ80dQEidAv9OtTu3vmF0KbRVN+nMDdKs0VnNuleLz/8VOxCihyosEFNdy00HV8iGo+7y88y9OpgOSEfAhTM0trUbXTkZ+cJMtQRB0Tg0mJmH3p7mCNIaOaRDMpg2SFjcSREsQktn88pfgTftntsWsN98HqL5ZH76boUIgDTa23sBNOF2pg7oiO0i6xlOJP2S/b95/Hp4d1izxMkOpwkDBDZ7HlzDZhKNvccw5LBpaDaekhkU/ygr/J8mYFJjfWdSsEP0IB7zswLx6YA1nli8l3nAdAxbM5DieXYg/KKrMOMGn4vNHnuPFNVuQaQVkWECrMANGpvAakJzh913l1EeWC2ZlqqdSgRrwXIbCfYx/uZ+PcQ6qeWz9gU1L0MoHS4Xoe2k7U4DJ6IETNt9pHi4Lxo+zugfb4r2W63d9x0YqX+0NGYG8xwFWJPbxfNu31Yvz7cWGN7GAPlf2wdMX0JEx2oKt9cWJsVEz2oToRuez3LMGnnqdC+gEy50YKKJw4tovqYiPlddjrkGgMBsbA0s7bOzGvnyUDTY52OVgDEi6IUJgN8Po7dBHkhl43XhlEPqEOe+0GOyyAaqXitbGZB1nDEBKmFbhRuVT5MtgCGnriOVbhpO7HSrvJMf/1dYe3japWprkBNEpU0VMtFFcMZJgj70lvFT19xJSNbDx1XYYQddAr0fR5oUGq9DNLbd3v//MPxrPff/2ie/X14dWEn0mCZyL1CpzjpiaiEZdGlg5f/ZME2TfBu3Qr9/zKdrY3Iq7uemkIvUAPr90rIHLp8cu7Z+fxq1L7Jb6ow5Wnf6GhaBsjsrNfDV7uNTUtuOhIOo7v93hqX7tBbL7Pdv1WGvrSG6hsZejjP/vf/849691zquw97ayEJAnfQcFWr6+X3hivf3//937mxY2MAyonr3P55pe0603Q+K28bdcdXHQ8n5xbS1GbLQT/sSx2hEF2h7WT6+jqobFJt162Lym9Xib7Odx2HRe3b3+jUESgMgrCSphdvc4wAFonqZqd5umh5/WI0r9ns1Q3EMNysDQVJpon99NPP2r3ZaYVl9f0nU4wdOG0KUanx8qK02qu/DA65BoXkLPN923RnPqoiRyohpuOmqiKPa3HMzrvffND5Uxhc0OQQj+FcVcxj0DseX7WmubGjV2XaLYgxbr7oifgOm+1aw5dX61uLNbTum5o2V4NWpahNl2bIRF9TP1B2h3OD5NatG1j0sc32rS8vh9djmHTBVfek81zqFSry+q7v36y86crIsJtSnQEdhtD/dBdymwhb5/lddD4QaA4FJtE8MpDjKMgZJWMNl+WrN+vJam/NCBqo7vVXa7Oq1Urd1686nSejk9zCzk+7smVrXIwYwihaGNrs9o0Lwwvf3yMDzxR7pBNoRG0//zDTMZ00tQEO5lsOZqbo3ADGomiiS7KeAuDI2bDcK5mpnpxbOFVkE3Iuue/cjAKPsaHEGCxN7L5YeuMVbAobBTA4mmpKoxA6zQgPpmmMnCru6IKYCksJCmXosXVXZyo+A+xoPRbul7jEUhwx+EEVYod+B6pRvthEAJYNqmnwvY2kmaJRRc8bTtbU4xJ3YBB6PhuKLHc55RpKK5jhg0JTb2pTwtjBfcgnPZeznrapfkuUz7rwPYp+t2rRWqFLh8qH5qdWk8xaNX1omDClQY/hEPhM2w1/DyOQVE0NARJgpNcZp0M3WFlkA3PPZhvXcpo1WAJZ/Ubj5WKjHehO97l3lh8AAFp0hgIj0rrrNCADKJVcI2YgK6GFsN3jsw86EcZEVi0SWcHQVEAJm9U0K9c6uzmmNEbEF21sTIbpCVTO7fOzOqjGljRwvjBrC1dAzFwwj3L05fxqWmPbwgjBdTJQ6tZ60l5LVVnjjkiEuwPzFrYYNBMwJs7j4EiCe742ZbtO2F68VU3MU/dRw1xYs0gz2F+Pqo3sR7xW1PJanz4dVLSZctP9MJtB0sC9wrBTaEJ/JUwr0DmGkzH3HRuc4+WMF4ZqKFFZyceucTiYCgwLCKMnAGv4Kh7+ve6LLYfms91dza1UrYHMVbvlFjao6I6dHUWJZbiiz7uVqkscwgc3w9Qou5FaksJ2gWeQjQHDGc6vnAupA0UZaViJhUi13q318ddP/uvr0rsp9UbVQA3sCPRHaBap+WRArh0LAJ3Wm6SOfGU+vzKYJ/zshHuLOwR9Kkyo3OYuKuKcjHjysHVh08W5+eZ6j6HcCCMKl3PYTzw7YTII6L/cZ10WWFeFWU226uBz5G66syHibAfrAVmRjTnY8/DzrpNw2OQETg6hYwiN7UlNlEYTmcLpiIEQplm1G1bOKQ0zLtFsVtmSodtDPoQXhdlYcDgYhibyiqkDuZ/rdXX1VhQ9MHFsNtNJkQ1cHNfFPcKQy2Yb12QbmVgeQATcqPWqUd1Qu3Cqpv9qVLaN5U6XqVCednZFxeDtCq0f+7OErT89GqBHeHIcz7Np5Gz5y6rVgJEQ/UcJ+MQdk2mZDo4JAfzzNu+GphY6KtvSo1L00wBOxLcQm4EjebG10VP4Y9CTMpDuDZBhjoUjNN8B/f7pDN0V7XJoA9M72mCyGXkm0FJydzMEUg8xAWThwec/awLsvEMhDikKlMJ5yNU0aCp7G0TR+7XNwwwHk0g+S3pw+gcDnbVr4qVj4Eh9f3CnIes4jfS6DDKwWJgtHvXgetNpvptJA1tsxG4c5peHKi4sNrkw5CozM7zit69AOOxPsFRgfhSckDJivh5mdQyNuKw6C5F/x1sytr5RT+eisl2Q44IYMHmGyVY0Y+YROcPdb4o2IDxJC0HZt06R90/NowGOoJsY2vz6I7YIWYZjuOxC/jARpQ4ymHG3Cio2TwgaSb5bgNegrNLrhT4EmRyGPF7bec6waRUUYcxx2AB+W9Dx/NH7GHSOzRRUcWu6nesc7ElTaf0eItLO7Ef3CQ/floLhnyHat69rfkhXgs36bV4LLxu+J84guZXhJG+6LsykhweD/7lDh+mfeL0Mt+Eyy4ODw3ayats7q3EOIb8l+LhhiWrVxyMvxHauZjHxAx6ZIo+vwEC09YEPq/KHxSx/TSFkiEFvYPTLluDhRQQdz4BD3YbDkbWXMKkIokX3B92FN8Sa2UF6FqDbBYgH2jlmkcfI0MiaimLGB4u1P7NA0zD84ZhHZlRQYAsuUgwOFA6nvHZ0AcNIMQivIQ5+GETEFjYMhQjvdZJavCc1G0YIAAAgAElEQVRzmEGx+QR4+DG05WJPtN3W+i8/1tpvuCCgfdydI5ZljVYlP4dDs2jzDG3xqkuf2PZ66E+mI5DTmDZb5x9V6tS2lQX4hA2fu5sFyAT4YiCB+xtB0c6xpPDcJ33+fHSgL1lE3eWoplrpzbs3NnzZP7V2gkO/0OLEmt3V3g76wy+L5vxZb9+0mo//ZhT6eLyYatCuWm2qxNuMUz88tjGARLMuZzJ/Kl2Gu758PunNu2dvfKb+qJbhhOH5NOv9U6HVptJ4Omq5lvrHXy5al9EspRQEUyCkmtC/exMD0nDQZvtsMx3MYQY3G4u3bG/2DetFvZzPSubO5hI0nOvdXg1mR5dPStZvvRnnz3w5zG76i+XsfK3NKtP5vtZlHPT09juzArB4fz29hO191+k6TCqXwY153WSqoTaWezUf/sYUio8f/+Th/nwadfj1k+p6Ut3mNjyq+U4QqQBmcG7SSq9fThCYVaY4cWYaOgo6D+6odcOwSpMhzUPobjAAwXxjut9Vr9dKsF62JXrm2BebYNid+B66BztAkn/Gxjvs93FVXSbof2zkU5vP0NiVZaKqjY0NMQPQtxiOGTo55yDkRU2zgttucPNBE1tMElL8/sjEa23qA4r48aeLXo6zv/u3T7U2expeULObVumoP386acl21ll058m6kOXeR4j1eNfckSNGdMLwKAC21NFxQFszadsWWtCS3FObxIzD0RvHOdnq8PpFtxFU00FdwonCVFqYCKCjBBQvgwfjnaMVJp1HGp7ZjRoDtvUaDFZcmFjrO4+W5U+EroebYtA8aADQdk/QsobRn7/l+9jZP2y1jWBixgPolYWleNBzWA0UNqVgo+4NY16qwKSDoY2CYot6Gr7H/YaT3cNxzYL58DgKdBKNNoXW4cqLg4dnNBwecLyu9maeaBGGAg+fvEaK6cMBnFgPCqGNgKCjcleDnELld2GKnC7uxtDw2iEqDAjswkmDTCYYcQDYnOfKVrXesk2rG/12M+q7Vacfdq2qhnPEZw9dbm2t4XJHq4LxBtT1WlWeaskARxbVFVpVBrcAI7iXiRXoBoxJeHucpcaOx87tQ7OEkQDZYNznaCGtJaX0x3uG9SGoac4vJQQcGQFv5eZQecx4yM6D+s/gzj1WV5Uu57ObYiIGcFdsMMaZeA4Z/k38MZhDI+bh34JMdJjc+4TEM2hhvjJqw5BODIFf56A7xjeaDFza6KZeO9M3mV6DKlxD6WJAJY5kZU1nuXxVN7Ipj/rH58r2ZNMyQPI9819MFQBt0AHeIi5mgjUS6LeDtbgDSF+5YkbW24jFnyQDdL7V548/a/+00UCvwFbwih4YwzAGhpUbWWAQGqF4lmg6YuOBQcsdY5CitpEVkQRHwC4GgYraG9pBO9TyrNgKOOj17gmuiapmbUoujXl0D+GWPpDHxyJg6V2nHXtPXiMNGDX8EbTO8ED+J+cBx3kgAgxbaOjCwGSWOgBI6P1Q7OkbEr92U+3sBh8BP+g+2Qr3U6rpjmMAlGa2U+idGVcWnY93TZfJIff8vfmCrg6gpTRYzzmj8YbWDt+AjQ9Dsbf41jxDPGHg9iSmeZj8uNH0X9l4AQ5ZAhQxKaYOU+8hQfPcLHgHYPDT6jhDH8eN2QsqN6MMBujgeR0FwBfkC3qrG5s+2vVEJXTArNH+7RtdxxddDp0S+i7yVXE7LdeWX1TZVRV9lGntIQPi7HBvoPu12ZLpiQyMeBdAt0VnWdp8arrxM6S2RvcV0iQce3lNKwy1yMwjOgDwHoCsrB23kZNvaMlE7xxxnGMxZLvNF1UM6SmeDosdyGHN9MNXVbznDElD56LFlhWANRIAQuPGpgz3U/tjjGcVReQesizATAiZCyP4w8PcKQEASGzezYBybAmyFtxVMRAEwAbsXdS0LCoiexR5jhlj3EUp3zkO8tRxDKEiaZBa1k+19cPzfPG2mFoDgIErMefglkUuLLWN54/sZM7z18vNzJysCOdbQCg2jrAqkGs5A5PzpESHzpefPRIY3ABtJm3CmfzauW8FUHT0h4Pt6ZGvNtzpHJVydWTHRJasFQFn//8ZQxnI9/NdBUwUXj+MGxzBAUbJVp+CZcAGOwzIyBtlcMsdu8X9XZmSiUEVOnYi+SLXmn8HCk0sz8Lckj6cYYu/z/BLHeYLDs4jt4dVYjED0jHb04TnI3KhPQi6xofkBFqq61wgkQHC8PlFcxD0Xm5RLiKGM9Np2QQzvPKZV2F0Z7ZisJpwnoXqzftBT+Atoge0yVFc3vgxVrMZNZU9BBn0FvSd3ixasx9ZjvQdbEb9UywjCBdqu8Z7GYhuP3I+7SVjB+ZAhLnLAN5NtmUoBw9gmYfPC4MqEVR8VBOvP5aGPOH+s6uqvPsh9KrzET7JEOk/8S0LMgTFsY8MqsS/D7b+MDybPoxzQKLy/4jyeOSjcHnAVwcpsefowwiIQ4jxAOYQpoBAg7CAeQknMZrrx6TMAHqlGbcold8Rg13QXRHix2Uacdl8gQTugio/BlffEpHTyHoXZJtBk9eGBsC0WyhvQay2BjLsdh/6mMcdY1dGfq8puk7z9EWM7TmIOjqd33+o9Ve/e1JTMhDnzh+sGn5Hpadd6cw1IzplIOEAk23Ngx/UYb744d5oy4bmdtRqtfXlOc4g9XzJCKzR/qTa7xu/dyNbNIhopLLMOZnW5kzEg1TaPO8092iFyPuqPUjjxIpjqY6f9cvrTVo/G2FegeKR7YeOGNOaiZDhSSfMLcjmTG76fLxos32n/nLQxQHLV9MGMzKc7Dg8u8EYTmd9+XzWf/0v7/V2WytfFv3zz506Z9dhFFLZWQ3qMIgkzDW+Q4LsL304KxJKX1a1etb3uOZZ0/hAqVLkf6+mDkKjhQKyaVKH9y7NzvbiDKmHy1XDy0F595Oa9UpT9k5kcdynF7VNrpQ8Qui5mKiUG50//myXL7azbA2q+8n6z754p2T7vd3dvn7+Wde8NVVuOF2ke7hQYo99G3o1m0KrjHy7XMnqjf7lnz4aBNmsK7/vK9pFAsHvmGFAdVmracrI3IJLch+037a69oTVG1MOB9A+0fXcaUY/ylm+3R29AeWgqNY+u+S73dDsEFlCI7ZMNs4BkVw9vdf4+sXUPNC2hvzC7qis2apscKEFUcWkgcucoG2GG+lwGNUYsYLr30vl2oXx5TypP7HtPvs1fnjzTvst5+Cq4yXVbcDOniZx/QBrCETf66WbNQygz+hGe2+oMSah2SQ7B8MPHOLYWgLAJCWxIMScuDxZy3seYSmkusAY8MYQjSJmHDYrd4EYuOjZLg4wOKEdpLr1OMGSqRgW5BWFILnrDKqLvthaSSz2R+UJtuXxvp0ZZ8dDGsrQn3gQe4jiTXOxaUyinNfB2MhfTyGIRydoDReoIuYxzmcqldOY08D5PostIJScwhp1tjAYhIAIxjAK1ZEBnqLLe7t5msLogqYLPZRH1bi1CwpfbVpQxDJBn8XUByqZfS9DT0khvMHwCHsBFzCGF5udBbgY92UY59Dg2A0OSiEkbVDp+6Jdnevtlu3NTR/QO+6kfbVoVZIPuA1DqHuvulq5UYQpAvujKGnqYGfwGnvH9uRVG6+Ff07hMI24sp4N0CwHLLjnqpNw0QQiRXvGYGb2yHCx7plWPTNNH1v/swcEG1Qk6N9DWu/3wnO29AaO4LxkUN/awls8qEMOpb9CdcYlspbmg+8eQIE85X6MaCt+YFpuNKMPGokkuLlBI+MVKqaS0dpOwBDqcr2uTOWHzoceDPdGzEhKYfDBZ7NygwQ1McdUiHvKRktru2pSk9B0ApJttonNSez42gOMUqvQJsYzQTA60RneGA44HNOgk1WK6UgAg8yB1DqC6g+HVz0/MaRT985mdEAhy5ev4X1QPSmFaHZ9jfgbNg4MOWjoAIJNY0MjRwQPrqwAX7kHDJo3qH4Gc81s4Y6rfedw7gFT0eHxbLBxto7RFvwAcJ2NgDAZctovZqBp7hrJqaY5xU3TQDjNk+3pYQAQhQEsTp2c7Fp9A7wtV2FEb8fJyFLEzMSfE7UQPZVpXTGM8ViyeSQGYl7YNuKpwL3CxpKGivxJaepm6x6TbKUZd07MaHhiCraFgCncBTSVbKsxlgmWQWwhvNR384ZTJUZmAB+2W2LLEzOmMrtGRxaczyeOrLBx0Lnb6ZXvE9pq9E81wFhaeov8Zpvr5dDbBZYooHru/Oa4K0rkDT19yQMzcqYcFNLGQPIKfyebl7GdQaMZMnA2P0XDz190G2dlBcNnREKMsLSssQxNXNnu1EIDvvUPU6zIMuQQMhwhX+IeaqrU1NUK9I3nK7sZHCzLlZ3Mr7dcc3fUeCILMkB7+gpTFXO0gwGwsJmkV2BTT1/BPQtjhaWGFyxN7S2j26m5j4gMdMjOO2+9JYSdxAAMBRoXfSh99FPs3xlSoLhHo8znjVa0UFsQcQRFEQNGfncZmr6Zc8+QcnZk3D1bxSLkGlrmtNxqHA/eLPOMY7oGSwlXWDsV+RnAMZrekM3fTZe5VLP0lAtdBmJKwj+BbTiABSAf54AsyNfzovWKjS09ZmEtPDWCXMgkdxXVNQF4uquEEYhjv7emS0Ry3Eeb0M1J67oAyAIMcWWYndjMPu5aAAL6aii2sBGujzgc9+5QK6+arNWLj202cFBqmuPz94xvt9eov8HJBSwKExiGM3s7PDKPv0XC8V5cqxhWzbcGgOJcWA2pOyyDR42lzphlwvaNZ/MBsrmmM1tc0auH1iPOaABxHuioY97qMVgC4HKXxTbUusfHbMHrA6iJrS2Ubd5suHdbMmmdJagOzr8RsWFQwYPvIxzSwyBDKGAJ7AFrMzzoWvYQP8g/O3IsuWtC/wxIwHxkpglMJjvxh0mW5x8ieLhrkF5xT9obC4O0b+zc6IOS5/3uTvNLrAENq210+aH8kMfAZd6t3QFDROki69VyXBQRVB0i5G/mAm5qXfQjhJMX45B3PuzH9GnEinaTF+0wbEJEeYUcSh6MEOGG2xEDajgBgthbA2mUngH+8WZML6ZoYjoBDQSKB6gfw+VdFVS8vFDdoAu8aO6+ObyWSkBHisLNhZtQD9ggDXwOkQXJF8kHbn2ZITw0ImHxzYOMoQu/f7NK9be/afT9PtX+aR2ujVBQalCLQtWKEO5Fq10jBDVoCW80NVCHkpsjOdabRs3mnalTw9DplqxUbyrViPTbu45dqp9+PZsGXNcUVrQ5rerybtt3LPX9DSSLfv3Tn1QXrVZv36vFqSNn+MLQYMEkUnna6I//9gfTwPLdk5HMhtYpO7lIg8KzWcQxM612Qcu7dvp46LV9+xemffX9EBbjE4hfClhh90Bcx/7xH37W6fWk//m//U5/8/u3Sq5H/fFT6veTk1VmOg8iZYwxuLRxNZi13aODWut0mLTa8DmC+pNxRPbTe126r3aZfPe0tYkM2YN3XoMR6kW3/uwtCsVltUr08nJUdviiJyg0yVrn8q3m26IdNuQlNMUWNYqmulHd7tR9+hcX0dKOa5We0s7i5s+XTKtNok+fXtQtlQpcXdnspblev/7ZTTeoOVmdCMg58e+3qU7XXN2ld74jzSYOqQz3lY56s6aZgk7yME7AfOCRq8TlQGMwnV51M/raaCJr70TjxSlHx0he06SOmItrqjJBowitxUobo1FcQ2wdQa7LcmMhvotItdbt9bNWK4aWvarVs+l/OOVD+UWbg5YBNL0/sJpBp0p0SKfTEGg2AAlROHY0TQrt3mz04V2rqTvop4+jDqfJ9DH0mCD+Rtvvkw4DeoZw+SPns7zedB5pECmiperbWW270REdLzq9vPSwOjD0DQddeoY87ApTHebYjDZQK9jU+qJZrH11LZhHjcRi0Fg6SyqytwBl0AjZXTmr3NzQGIHyUsDKK0MUKD/3cwBpYRZOHtLN33GgoUElgU3heCV/zrmuHhgG00PRH0K2KClKbBIf4UxzXhkZZrMXg2gYiXmjxbaPAokDLSCazTK4k6kU4ZhrUTzRIFD6z4PDsAt+FlqRMppl51JRiogrge6axt1rXJbcUoCsGe3jY8fjez9wdlNejRyHoYjpQfxMF076stzurWih8/tNv9lk+uENLIlE71eDnuoY7Ci2qy3bqMyNBE6W3lhxxnH8s4V7pYxtX3e0xjeGYEyZwuADbLyAkn+brQVz6PiEQc9sqjRn1yTUDLBk4+EKEI/7fk4rTQMFk6B2dqlQzqwS8d9nkOK/09S5oYWUCABTNrXpkmjzoM9xQPseQ5DKebNs+6MVoVEaHB+FeRZPf73dmHlARBRygRWsBG8EJu2fdvr6clRZtDZgGifASTY6YabSVFAyI7oBGmzFBg12CoCnM29DH2bgM8E5cVBVrrWuqU045a1srmZd1BiDKCZbuDdisOY4AxxC7c7L8NPFAJg0vs/59M9z6o0obFMMwKAKctb57DV/dQ25p426Ide6YHvCGS4MbtgokGExGVU1W53RYWO6YRwa91DHUAd7wiYhUGRxPIamRg5zorykIWaY4/vn/4fc9/8n6j2bJMvOJD2/WoXKzKrqrm5gsANgdglySeP//wv8tDRySVsud2YHaLSoShURV4ugPX6ihjAbge6qFBFxz3mF++MMR4GLuDlkchkXDlW3pJrpOTUZvzPPuLOL+QwyjILOGyutdwboTd0QlAx8X+EfJyJotLQPyArUc5tnlkh9ezbF0XIV5JbeTm72NZq6y2CKDegYtqMeEiPzG0YPDJFKcs+OUJUZAlDTGNoXNudxMjpvkJgWIrIofbq7dN5jHpOjgW6NqqtAup7ZsiybKdwUePiU2WzdAPwkm3L771nIhO0ikUbh2Qt52NRhAITwltFcsIWogCQxwHfdB7W1du2H2oHPuz3U8HOzzNmtHgJR00D05vfhDF2pfxjaxECWg4zYUEWiLAKUkIELRXO2O+mwXT1MTa3EqT2YdHwSP7f9dxNJR/a1lk3pjQt3whqdrGIzCIhhRP9usiz1R5mHzwVKGMWtwXVsT9kYM7Bwlp83hnhLYw/leY0BepnyXO3VE0MUkTWL4iHSuc9sa+H3DLFI+JCtUwtSU4avDAjIy6Vm5ry95VrYELO99rCJAVJjuTfgnsmZomyCyTwMXvtFKLFWF+98JpEo05SiTqKkTKpG2dp6eMb4hBpqSQr/HgvD/IWzpNeaVlqXQTFedtQTDHRoLlDQ0AwyVllrpbfBSZLzSh4tAyZKX0Aqm+K8cPwWZyRD/g7bmwdcXAZAgRYPiDeyeS0FZfteOi92eO+CBQyvZLL5bLNagtPez7nzgQKU7bY4O5z32Ns2on0A/5hQHxpLziQGI9ibgg3Q+WQhriTPAxX13s/gsw1bQ6Zu/P9YddLQU/xbzj0bXQZUlqYET6Q3p+H99QaT5tAeTPtb/L1cX9C4uU8KagDyPi1Pde59kLL6O/F8G+IZZLZE8zBQwavldRwfQ4YPee3PpFcFDHv5Z8595zkIctL7DvUe6REGNdaLmbLuD1yI7br3bwyruLRNVUbhBnAHOr+b8sCmob7Fk+4tqSvFyQOJML76/2E7JVDKe36l1ZqH0+G2zCGXzu0cWY6sPe9bRv+y/IV7A+kX0GqZsM0LJtXw7/l7NFD+s3f3Ks8tTSOyBOfO0NsbURuaUGuIMZoiU+B7eRN4n6Cn8Nnb4Im4bToQ1NtPpo+i6efCIXvJMg8TXrn8g4EZXwCTPAOLKIRSptb31S7bPR4AAlEdW8BknwMQYhvZXRSkUBQRIIUPLb8P2z70852lrsFTw8sEYY9mjWltUkT6cZ/o3//xg05p64OOqeE+DROSPFo9ISZwO4GUGcVq5+DZy5bVpMxui/Tw+MEYb6bcQCWQEZDPiAzvdNhbBvnzl/dAtyvIUjzqu88/aIWISWBze1XZHHy5//yv/80SvOZ0UlGfHA2CXJasIEzP4zJoJF6h7RSbHjabJPbpkJmqeukWb626blRMcVcTm4AMcdD1fbTkCmmFw5nz8D5PXBT3Jv+XX161XN70x99/8s+6bJ2jPR4e2KqO9tXMZIVF0mF/NGBC+BFvo6WUP31ZdZ0jxVWsh8e9CuRbeISqSv31XdP1WVl+8LBi6ltLOKfh1Thtgx/q2pNIyGSnCOrepDeyxMoPQVJGvEUWYCOPu9rBzRe2t9dXT57T4pMf6mJ+9mTuv//6Vf/040lRuddvJgOGGAQ6jPbtr5ZCB5IVEulS14Etx6Lu/FUfPj4qjisDIZAcllmsOo20ozmPe01q1CI5YorNBsmHDlvFxDLaCYouPoj1Xb+MjaLzu6XdFb6waVY/DoqTvYcSw61Uc0p1GximBLoa/8/jvvZUkGeZwoefdJ/h41w8nSJH8XBs9PpyVmn0eaXx5UX1vggH4m1T24YMNLYM49SpSBI9v/VaVbsheDjlqspI1+6stx7f1i5sf0vek5vO7zfVGb7dzAZ/nlkkMB8q/myicY1ULFdlumqOv3ecS3Lr1F1XXUYgSTs+ItqKWlk0ahpidYl0vVBAlx5yIXsZyGWy/DJIR5e40G28qkcS6RylRUu8mtQ3xUjp1zCt5wBHenLHVoMotzF9u5lkx2sF5GiIAIUEYz1bOTZk+PMo7JBAHqpC14joHnLX2BDwzN+UDIu9bASfs7UDPs4GgWKBvDw2hWuG7+OmmHMO47svtCLAEO6gMS4Yzley6IpdoXy/V/vl2XITZLpIeOKs0LiGaCSouAxFzPEh7DuDVMfXR27LVhFJLEVXyBbj3M28GQ0bSvxXmzcFAbhGQ+yB233eSIEAeOlP+0V/+rSqrko9VJX22RgGbjnPXKsGyEm5c5YcuHm2CgwRczcqweNLpijT1hsh90yEC4qaVBn0YccOUASFLEW2u6xpGLbV5ECWB4Ns4oQtZK08Xl30XLoAPAOHbwUKsSr92Zc0Z3K88OzOypu96cbIvnndUWnhzeai586gmcd/rGSnoX0TQgKGLY8PD6ae0vCtFKMbfkOUIUzmAd0EiBW/H5+Rql7VDXxmanVLKAyB52xAfgh1p0DPyVsMeZFxdnSo+hrhdV+UTldF5UdvZ5l050hnJyA2ZPbyOO9dHDH0MwCERhRqaUqBzVboqrHDWsHdC3HvbJlonDy4aMRCcOmlx8NRRU4eHVmAqHZorGsDjCqoz/moLEYq2BmwRVHs9pPixxRshsml3vGp3lBYDJYOYhFwvTeMIX8XunFPLMtVD02l8QatGSAeABru/ABuQmFBfqA3LviGxzufgKf81jionc2Kt4/j4KaJ9w5ppAFKycEh9a4hxk7dSC3Xm0o+WGpGncedhrpgdiPOPxsY3LFpcbRKqNdQw8x9Z6gK3rkrkJwJBQkD0ML3saV1+KxMFC9sMRhHPKsh4JwiGngQIA+rVqE+z6gvNk23THnCCYH/iyMpvFd8Np3fylCdrUhe+/2nCeG+596Z8loZZGbDSsJgjOae9QhCH3yG3oT6s8Vgo9PWj6piPOepera1nA9eZrA7DH5SW4+gmhb4LqFOI8FmSM9XRUFCBiQe56AuoFkrcoZTbHRTNdukC/FhPPfOlNz0+UCRztlbKtvvDBb0hj0DUhSpYZvJ+RpDNd65dr9cOhX7k+uT9+erNl11rLGldC74m4pm88nB8sPXf1WanxwZRPmKtBQ4kd1T9rSXGkfumVR1HSSJ6zZoGID75G5Wk2iwZx0aaJFQbBORQf2IL7zU0CKHRw7KJpaGixM81EgJ9Szb463388Pwl2E9Xlr7zwxTWdSPLDA2dVaPFSqpa4CUlZyRfI5zLwnMd00AqXFmd7Ybqayt2oGQjCLMsS3ku5bIsflnKPM6S07z3dGbRcCJLcWXawQUCchWV5XLrI6man9ShILrl6+OfZgMmVw8QJqzgxpeQ7JH2eCi4qMBRApsPzeScamAqI5U0jUIpOvFzy7GBJo2tuX0FY7ZYiDJM46VbR1N5g4WuOCxZWPLUJjnPsOvb112UARwPzEkMvX1blewbJOfCz/yrlTS9lYfUTd5EMog4L4pZMHkPoR+E76EfcEM5/CPhg2o/0M2O9ewpaP3Poi/ywGJUgeFDw0qig0HkALSQRkFzC/RzWkMsfMog/8zs1+SDG3tD0oAjY69m03qVf9Znj0v2Ph4oSqilghsB5NUTXgFxIOfMjxT1K2WHjtyMUSNbCjS/JhyVqIK4Oec3WCyDaUnsdXbYNWQgWzXDQoPpPt+zVBC3BQ1xx3WFjdLoSHiobqvSC1XvXsj/QW+iVgtvL1vHkOHyn+QDvpDyAtt+RMbQqZihGIiXwtTcLJ6aDLQkofmjGkUW0AuQTxBfMVMRQEEBs8FLw4ojdkTsvF2cyNneiHB1nwQ+AAwiKQgRJuNoIXX1ZhlIkASA1rCiiBIdBmsuZHl90L6EcwUQSvMRARpAj8MhyyFpRtlXlHeTshhHASAfPjZkSmWOjaR/uEh1p/+eHRhSEPKn8/zzjESNBJ1FWu49PYVFvtI7ZBpG7ow3atSgwXsy+FNLQ6WM8b41ThgmDrjOWHazCHh1GMkIkSDhEuADRUvbM8FuwZppaf8SCXrD5ZbPD1W+vj0Qe8XKduuuo2tnsfBobL8ihwIH/eV3q4XvV0HffzukzOOXs4XpcdPGBV1+fKr+mtv+iuSKwpmAD2Xq9Th5fKAYNIp31THkxp8C+ukczfqokoncgUt7wMgEzw++yYz8RTJKDlrABjer3jEGu32pTO6soLN1m+qDw/aN7mueBYBwFxoplI1+5Pa5198wBX1zpmXT3se4EXj+UXny6gpqZRWOz+k4Pp3NMZMQm+r2jU14ZULqERSlyFniVRFg14um85joqoIIcNbzmaU+IxcfTtqfHvVcLn4gqCIxIOIBh0pbh2ddXz6qOuZiRwQm4ML6dPjwdj2dezC4cIztMy6XM9Kofrx7M1MLvHxlm5i2Np2128wJwK/ocaB4s+V1LUvJ/wgTV3q8hF2UTgAACAASURBVPyzPv/46A1O33aOA6lrSIaThv6m55eLvbCQgxnoOD9ypo2L1K+R2hcK25u+++EjSZp+XiiI3l8GzVuh19dBO5SUGx4dOqBN5Z4mP9X785v6NlZzPKh9AyCUW0L69vXiw64+NTq/8jmddStLh5oDKWCqWUatbmmt9yvqiKv9QX2/6fVtVpMlatnE4RO7rbpeeD9CbEGPpEOx6mnQUCYqDBiDDtx4QHPrWo0EHHNA2qsWKZ1Ge4uQuLlJZqDFxI6NBhM+Ymn8PDsRydNgNh/h7CCDKpDTuBxNYeUswreaJRoBKfhv8aXDQe/cV4opJFTwOyi4HNgbJpycJ5Yqorxg48AgA0jYNgV4DZcaMhm/S5wBoXmAxsaQjUgR6pJwKXzbFhSK2DpzwbE5rZkgl8rw+HI+Q7IlJBx5JYMg35AhE3PCD8kE+54fGRDhoUFjyAIgge19mUf6UEf689Os33+X6aEAdharLgMswsTGEugL8UX4cRi8sblkMwv5L/NWz+8BHidHioT7w1tpJInITZPJv0NZR0qyo/qOiAt8RFc3ImytAN6c27P2x8qN2NdXIh/w/0YGnLCBB+pC94cHG+nd3L6HbKysUloQVwE5sdMcLXo4HR00TiNDs+lhInJLYj+QlC3SYYfsGo8XWa1YEaBhn3TuO8ug8VLlt0FZ/b3imMbiator8jXuHBonCthbgiLmqBWvGQHpXp5dNac7D+Yg2NII3EbAY5CuAW4Visd3LcOrPe/tCHkbL2Wi4Yq6aArbVUMdoCIyOKMAC9lybd+pZNtGNmNemKT70nPfJar5jHH/kg3n4OqgPMji4IfcHxpL2mk62UwRvbAQnZAmhnk0BYV/pJYtRj/bT07Dy/tM3iUFJVRd4hVQQ9GHoOjoB+AtkUnrFHA0pqa7R3xfttaFI0jIxmRIhrqIzQFqLgZcVK/TAC2bO59mlsKrUPXw2bL5cztqJlR8ZvMChZoNHYqF1Z9P5jBZFu78YUFivKi85+3gj6PYvELlBIqVu+rQeiv8OgGvYWbOuejiGIcm0RH2EKO0gTbORp97MtcC+MXgrZuaZPDWBt81klXOQzacwEXsd0c9xDNj6BdqEAZ71FGlSgeGJ2rnVv1aK7uN/szQ0M8Zcs3QACHD25FZTVHuuoiNMDYitl7cXXhEmUKEYRPDNRo5POAMwtg8kgHLoGrXUI8hY6W5QClGczU6949tXQRkJ56DfQjLBJTrhLtzta/ziI+STZfjzMiATh0vBSgUiijbxbo+KMGzGJFNBzujUX3c6zJctFxbbQByUAd4cxvoyfzZ3enRX699+VV509hfjoQPboWj3OwfpTbstaug1maqAIV6UwxsDJkz2Y9EzRHDQR4KRHC8xTfHxtE0hqxVvIF8dqDVL5o6fMdAhdj8vVLkKE3x56NquT8rePdn/KVBHdAt/I594Ad4s7RoHFs15c6fIeSg/G7Dirwxt82GZwCvJvnW3Gc0rAvSeoYOtzK87kWly+VVUYT3m/c9NDfbAogiUTcFRUNgMtzUXtswJJqo23k/g8KMJOuJv+dhKeLesD20jD9KDBKCRh5wt6uWLFftwSWUbjzYDAfDIJMhO6+/84PdwKYhv5SexeBKZMBp4A7chxHEz3iB5EzXO/WVhvYe04E6w7A4Z8pTvqeW4vIZB7gIrQrFg5sxp3IFzglNJPYR7jMIfivdlrePIZ6P8yNIUSOzDUhyMCjJcBvyT4JP0XZ0/tgdLIeVyzY/hq5WMFrjG9xvwTeoG35nDgqaMUtiA2LHHse7/9OrPPzFnAd9F8A6d62vowrNoAkwIUNv8Dp6mxrApCiJ+HNVsanZV3q9QgsPyiBsOn4v+B3xRDuHNBDo8W0SOQaLBnm1Z3gBzqDodNzfmIShfXb36cImBJlC+Ao+S95kzMP3DEivcb/Jde56VP6OwQ33iA2/kvfNpCWAKPb5sDLNYkLAJCUgY/2hDdHVwbRqgzwSCw4kpmvjPewSwzyhrJlX1Ez+QKOD62ajYlNuSPx08YSsw5rhDelB6sYTz2Ru2S10y7uEmhcCRQrIcSiH3mTy4cOoHqsjjNj653tBxweMKcVdC+7svdvsTeR3j6X+9EOpT8dNza6wrBIzdZJzQTbKU4zdN52fz3r6+EnlodB4ZdIAaGWn7TaqqckihHRKIYJ3Z1W5e1QD5p+NQ3HSAGWre1dtfHWvuqjl4Pt0Z3M6rRlAljMN3nW0RKPKZi3J0XEl/JyHutYQZcrnQZ+Plf769VVdH+tyveqQSccdF9Sq1ylRXJaa40Rvv714A1wc/6D2/EWavmroVzcqBoPbbyA9XzoTwLJo0w/7RvsyCEtP5ay3y6K/n2M9PaSKyHo0iWvQlh50zMgNjO2pYMpL7EKa7xzOzNYA+qySgy855CRIWDl8ToeCMbbahWDd0VEgUd749WeCQmDyvsbLserS4Sdk4lt5+wSFDrAMlzlZky9vo0ZgLxTs5JYxNbZ3lqzAynRTMNJVVfg9d5YoIIPxovbaaWlb1btEQ9uFz6CD7Rc1eardca8XiKPD4HzUp32uhxOHLoc+hRw+D3wbN7/HjC2Q4HD5AnRY44O2cTLpMW7DttXyaZbm5DQuPBOVyiYPhN5lVsOSvazUkNM1Xk0h+3B61OX9YggCwBGaEkAXJk6mi3Hp14mDjE0KUqzUeXc8+tcLxdmqt/de2D4vHR4umgAmdBzKbEwZnBT2/gxXQsSR5SCTYBiXauhavXSE0DNVq0zXIwt2W1oj/c/dpMdjrj5u9PY6KJsvypgsz2zEkfOFCRlOoBuUPyZpzrZcvcnmOGycUxg2HHxf9nlDBAmWhixQ42KCh8mzciYTPz87AnyA0E1HbWUeyGfguin0nP26eqoLTY7truN28HSYHBmmqLEN9JwZTNUDyS3wU4NXjrsp2MxDiC+NH4c04clYAfCwBKM/pyK3IA3iTQmyzoi4hpDJyQWHrNb3EJe8IRz3kGo8QgzlyBI04TuQ3xgEYimY2PRzlOP7YU7Gz8zP6gY5eGO9adhmLdDuIAmz+bwTuRlKca5TxGa3m47pZj/150fpH55KfXeKVUIyXjsdH05KKgALNAeJ+jXknkFDZnPnPGq2Y0BpGIIAaMkBabW6jkEO5IYVTUhZqb98sU8JO4uDq7lA8cwto+XngDZMMwTXD2CHgR/S4ltvmfC4ZcFrTeGN1PuOf+eb4LfLUzbp99xOZGZlFvyV6znQIaudFQFvZ8qnUHQEaf9ZewLPCxqdsH1pmp29285kTCE/0mg/KksgS886D5A0Mwm/EgHPEZsGKIGNBFznxraeLM9eye7J9xnxPsQM2Be3rKqhogoJPMCvza8FskOKxmnifl/9+eJ6RIKUwR3IC8UEqLvwDSqkPMWvGLbVfI1zu2n34aM9zN7iM/iikOOTzL0mCIiAUzJVYPQZbm7QvmnWAhWX969BbcCQBe8id2wSFAxs3titI5uFuk44OoUArx109qFD8koDweeBDLwAluAncA6iM/M2vb8jVZ1VNTt7+rx9QUJIM+qim0EKmw9k/ZWU7kyb7YbOBFk+e0i40qKxOgn5H7Jstm9sc8l5hOZ9aXuriAJmH5rszeRpzmfOYBrriXxMiKxAf/CHAV2ZGa4R18rmmZ8rADto6nm/HadgaT32nVgFADb4Ac5p50zgazK0WjXaogT9tgwxCCY/hwI+wf8WeGCu3wakc/hLXX+tmlExjRTTwTJDk24VGEN1eBTs1AD8sKFMyN+jkKa5ZqS/eRvG3tMrg23RLk8M7SnKIOXks0YByhnPZzmPqD1mTevN2aKcg8ihuSOQSFNMM1AsuWfc9KUqywAPqxJGAZUhMNgNIKFTD0JN9fYo2+l4OjqKhoZgGii+Y79/VdloVxW6WbmV+RwxCO+Ajzd4RJ2lmob8WJ6pbX1T5cFq7AFHwpCNwQK/+TI5Qoh6yLatdbCH0zGPJjlCbKeuDJmWcbZXf221YFuIS40dGzhqN3JkaTLDa8jvDyRlGrt7znmgX7MJJk9w80XBuBFpNFtQliQ0e9ztENwJVVk09sSpcZ4DLRoD9b2gfgMgGAaENHtsjwee27RW13VhC8pQryAO7J53f8+zvPR4MzndAGHigeVzkhk0xc9NHcH2aZipU1AQBjklzzTgOsMul8F2CUjh3LMT73c8+dnmTsHyQtM2W1ETaqWVTe3dEEBdDW2Vx4XXwTmWHKRm6xoTFX5o5K6G1yzOt7Rfmc13nui4w5o2q0NSzsIoKE7vzVuwqrkXMU+FgWUgp+JPDtbBMBgIwBwa2/swhQxSbnEGClYsju6bwjiJZzB4wWkuqSd8B7tJ9Q0b5NPfnqV/y5UkWoVaLKh63KDywcKkz2cB9SaWHzaVd0tKkMYGnyUDXqIQfbxY5hvsLQkDPHgHy81Mn9PjTu/vraaWOvie3emYsmAhZJHC6wnQiN+boTMrXlgrbpj9Am6KmofjjQd5sSSIlSUypWDA/BbbEXa290CVUKrc97ghZyXEQAZEtJsu6pr7utc0I14oJkp8VSbIAF/QKps6xFgACUQwjXs7iETCG0G040xnAtLW3ksmb9z89rkywblpGZjWhA+E4Ti32Yc1Hwj/TisNQuEPjtfTNGEGQdybXKtimP6HEOlvsSTf5LhQ4pAwGKzDJI8H5E6n5f/SqBEO/cMP3+nDY6E/f5QeaqSZoJGRZ4YtRlHcjNnmwGZCS27lnjiIFnkXoza2QJ32NQ9VqjmlSAW1zdLwICyTAGsWLo8kU3tp1dSAFWYdHg+6Xi/aiNRAshgtOj0+aJ4Tvbxf7rjiUVt2MFgIacgKbp3Je5rpT4+RLgNXDPCVQcX0pgJqbXrSz6+dVJbql0HvX2hipLz53qv1NL76Asb3ZLtdgkcv888yvF/9GpzyRE0VkPL78qbX66qvZ+npKXOwtQ8Hj59OWju8eCX1svOjJrDZ+TFkPlHkQuJ1AbsojxO9fP2i5QY0hy1irCk6qUXyhkdpouBlitiZOPeXP/9Zl67V69vF/qXTp48WBcb9VTkwDW8SI12uN8X773WGhjb2vjia/YM/V0tS6/38qrdLr8fDXkVKgDCSNoq2i4tI5B1ZCrI6wANo4Kclcy7SOCIzDaCLYV3sGfqIzNmfW3y0qXZ1pdt09RAFIqnBKkw9KPr7SN3bq8ZpUZNm3iLyUCPtSZq9hmH0+/LDjyfnSiHLbTjoospAJzL3aFYg3rXvg6mpHID4EPHLMohFLo1unry0ZDlruIyqKorRxbEi76+zL1mDLSzVjfQ+bLq2eFTxybWqssaf+34KuHeCw5ErsT2lwOvaRa8jmXHvDgwO8T7IAJnMz86CJPpnSku9vZ6VjpOS+k58W5G49opGmkU232EjyM6U3Eu7+jwRzNU44mfTmoFAxxvS6bykQc7C1g45k9jKgO7GoyL1EFadfRQObLb9HM4llwgFHkMtperZoMDeJ65ANLFMvEO2GhJXT7V9WTEIC1ci8s9gB7j7xpHHASEBMGFoS8gKhUwYuGghnJhMPwdx9516/qwvObeKnmpyyVFcmQaHHJGLhCEDF5d94UxY7w2rz7vcDah9VfbB3JTze040wlzLQUbqzel924hchi0Qm+W1u6p0s5comno9xot+/5BrdwjwnM+Pmep80TpFqpCen5A0QsmOvAXmUoO2ypCNy3DcUHQsqna1FSd7/m6G9HfWlQiKGxvCEDS9ZpVhKxzBbGi9Mc1QZtBwIqULwAQ27kBWgPKMVqhQiAafJ8ONar/T9fzuwQDnChcyhQKiVYYmtFr4blAS1Hs2I4ty/FOKtUdmFG16ozDE+34bdTH5FVkZHipeYwYBATbj6JeYv09BCeirVoZPRgxgRnviigSPdeOtIZlmSYwPrFMFpdoES2RdbFZH7VATzEhwMTPA6OCZoEAM6PVlJCrqwTJ/8moNZVkoeiN1loOeLHu1gBL5HjE+fF7whsLuogFfEkv6Hp8+OX6E94VtAeAnaoCeBmh+M0GTz3ZR0SgFP+ty494aDAnperI4A9nRvjr+uRWlm3NzCY7Abco6AGomQ9wY6iNZcxdAcLwP/ImDi6A4hoIarDL8B4KzKevJoqw8umnkw873x/d8o7VlIANVlPcCfzpxJ2Sg3mPFsFA4cshqI4ruIJXFm4YsOypPQXa6TbrNnWm4jMv7AXuFxMeDhsRxPRSiVl/RUN3l4cBdLIDivAybPBrw1Qo42BH4VxlQDcrIewUWNAzq7tI6FCZGKdBACp839TRNbtgYuJQ2pRIwX24FE88IR8OI7YHtyIxnMPdwa4Kkeqd5U2O6AOcccG2BTBXVEH7m4Dnr8fgTuZMwemXZkihFJbSrPfCFIMoGPsVLFU13uw+yd4AjpYdUBQyIezYdzyoNFQ2ZB2NxomFLVXK7o4LZVSGzGxl+VtinjJKM5wvKAZnC3BvsfOuSgp5YmQAAoYlhAMs2kfPe4DHDFyOlDASJ+uJchWCOZLhowiBt7QKZlCeWLGAGnT3Pwl1OSDPEbXfD2BQAZcBx2A4D80EqP7uJA8p1u3uPQ5PBMAP/K3AoCOFkLJOJykAS8rS9+DTf9gan/vt4LOFLMAgiFmPZKjfr08LdOzuWa5iSQN9e3oOsc8EPHbbRIS2gtIqCrTCfZajHnBMDUnQowgyhANUUi5Tvw5ANGfFEE4oFhdo7DxJr35mxkoV6hs0fNhAGrJPaGEoxQy9jquz5xCuLlJeoHOpDzhnONlZF3DgMnVDXkVPqzbahLkGlSF7yGvMZwC7a2ftvcBVDWywA1MdYhbiz2YYyAAIudxv9bKBc4TM/Ro1Vf9huHHn2LYvx3hT5eaF5QwH1TYlILcCGGh/hHSxDccI97I2g4zO420OzxetvXyKNuimsbrXdIHpDyGCX144GmQbSiijUNjSX/+b9CGRXnjbsfmw5XZtQM4QG1aAdqwcCxCjEdQDM5B/fG0g3ooHue8/SCcA6gD3Uaiyl8sxNtiFhd5gXr1WIKQlSf874oCTlZw5SfQZMPEPfmDf8/lHz8HQjO5DClzf6bi0NX+RbcOa9XXSvfo/L8L8LpJlAc3d+Sdjs8SKGqSaHvVnzugF4oKvnEMtDTiQFhalSSA2svSUHhUnJ5Iti1+z8Ypkgid6UEF0OmzTkOiJ7AhRi7LfPwIAk97QOkA7TH94qpkzeAvCeZS4qQoMbpLeeQFB02cQbXiDnTt5zLPGHuNnkY0IBg0TBjTFtPvEdm6fh//jDST9+KvSHHxo9HbmEWKXzBsT2irA1OyL1YeLnjCxkk8h6+kDekqzlx/uHFzBvav3113f1U6r68UG7mEsYLzJfk+kGBwBSl027U2PtOweCszMx1/uaL2z8Dz4JKTs9WAZc5zw0kfMbf/f7J8WXn0NgM8fzFtvTUe1K9dOs314vyh9+0Ov5YkM7hwvAlirbqdonai+j4T2+5H0jzvZkru2bD0ryFB+eWBmxQt/05cpOL9I//njQpZvUzxS5HARhar3hd8TX1xw0DVdnpmW7j4qY7vHBznOlEY3hqMt7a0rjsSLA/ou6LVdVhS3sSACwaHgj3fYftN8/efL49fWq9nK2/IVCBVQ4W5YGg/E86PXlVaoPai2VKFRUhQ6HR70+t76cvr59MZCDnRJyT4KEjQUfJ+0PnA6pustZHU0eOXXz4Clm2ez1cubi6kwj7q6zNzBVGevh80l2VhGqHs2qecizUn17cYOB6TqaATP0ynI+BwRckEPG8IFbFWkW4dxs6Rd9+FDDePCg4gb5uKrVZEiyiW55VKo3bwHb5Wi0/q9//Zv2JzxIc/BQJKWub1dn7g0tMRWAN0Y1u1htu6kDAkGhNVxMiX2/rPryetXx8aR1YPOwt3fp7Yz0lJqqV1YSWYNvBrnnpvc2d4FEHiANPfKgwxGi5KzubdQlQmaKVwJpTaxjGakbAw578BDGuwvL8pwNRbEYATSYlSLHzgkgDrmzDHBatlQjpvRcAz5FtpQa7CVwFi3UAKQ7y00lpyaTcs4jipMFknGQdPkyjQtduTiQYtL4M1iyTAwPNh7pkMkYM/l10XqPR3KBdM/9CveTpfj8DOlEwHeqhImrI22gMAZU+jdzuy8HCloiH9gYuJkMzxhNCmeS/Rf8j5tQvn6gvdmCgCeSfwYsAMRgVniol3AROowsEEGBESFTg4q3AK7x9vLuo01zbQyZ7hvIU7TqT7uL/vi7o4l9T02qxwPIfcYzlXanRIcdygQ81fzCb/58M7zCi8d5AiQCGTNF+zIlOjWRplvrouPmjQDER7bp+N9Ln1Mdvlm2OjS56aaGmIj55uce8jZ+VCTqeMe7fjMgDbJzZAULubuxtwxGBpgkTkEQcrh++/WrjhUFDjGabO+DH63KuEQzD0AT8nIjhldsDwddCTvM9so9eQ+NB1LwcWyU17kHbFkatDYGrnl4gN37pi9f3/TQzMrrBw2QVo3ZT9UUbGuJ75hVF7kz4Go+dzeK55u6sXN0RVLt7TdmW8ZA8Xod1NRPuC/sudpm4DOD6afkfjkOIM480EIWWNNAzu/q+s73LjCYc0txvdOhXDRA8gSMYm/fcA93Twws4f7Ek8Xf4b2h0XbsCps+b5Z7FdkSYgS8xZ21Od4G2AtW20zv51H1rvFb0HdXxTciGm7Oh6S54N6f1yZEcaj3HY13Hjlbd72GuzxCkshAltducTyIpXUR2zBCzUORyABhS4EIMexbfaZaEo4SyrET+BPZ5oVBzRzNbm5cwQLxGWYNM+j7AIOhOKTmWAcK6PQ+rOD3wquGHBNlBYTPyA2jSaVEHnCuWCILXCfWZQhEZ5oX5LDIENnY2I/JBpVNKkV4lKm2si5sOXl9eFmHNcDWnDdpWfI3FRMFII0jG2DX9FoBaDnHNVXh5zTRQH0aB/8WsnXOtRp//7aZy8Aw3AAY6o80sUUHsnASQ/imwUU1xoaCDT40ZYbr+KkyJUt7rxOBK8WMyQxNmya23uGzAGkWeTCzep5GNtRElFHnsO1DjTHNqKEK+xGBBzKI9aZ5o1nneYKg3txppmE41Q+jdtmm+kAUDNu72HUWgxjuHoYRlvjORJ81rq+Cz5mGY/L9Pw+tZu4OzhUAPQypb4MlnthQ0vpgawzWkiLNdCWTtP/NlhNIzGPfh/B4AwzxEVM4Lx5UxXGhiOdxWbyJXOdEdVOp66ljkf3iPYVca2yRN5TE4UEnPfe9vx4LICBRyD69ycX+tSzOeMVjOQPTmUbtDyeNt1HT20WrbRxBkjpOeAKrO7171jLwOWM7X6gbGU4EYCaNU5i1bd4GTgwHtlnXuFbuGv7mbNQ4LgNhF6sb6izOcX+22cR/k12jsMvsgaSg5+nkN0zmzg2Y0x/vDIO12oes0rnHIat46qw+YpwHe8P4NfoN++E5e28mzp+nEEtmWN0WYgm/WfHM4PHnKvhdnTDBcBK1iB9MflE+myxwyGSO/eyQdAD52Zpa7lyUl3e1kBtDe5ACIZaYIO5cXryw4Qw2Oj5zWFCciuHNy00Rvkx8n97srv4e9E+BxRDkteHnCYqDoH4NQ8/AkCHLme0+C7kwJPOfYRgOJ4FhSTv63jeajroI2J83ukHptFo+yz8PcTzUPo4fo0m3DzooT+/xlkB0jv43hDh7YReWcn6zvsFjQnN2z0YJLXUwpTr2hAMu7ISDzJPDL3gT7R1FOgFGH/kKeS4UI99CP2miiHFBMuO/D6mAIGIe1ICGZirKz8JhHv41sqqQEWkdbpQEgzJ3/42Dn9yUMGknANdrdYokvj8NIR9W6F7fVrBef3MJBBw9lza/B82JM9+QvBp3ztdCWsv/pTAMy4X8juXNq1z/+F2p//Cnkx4+HXUqNi1DZ2kkBEviFpBn7HeZpiUJWn2ADHVq4lXcX1QijWoavX754s1cXjT6+W8vQkn4P/3lRyPth46JxGwZ0v70oKnt7RnZ1UdvmK7tRftj6ZX9+QJApVeSQNDcB39Inujvf7/q82Nhg/mXl0E//PCDUvvh3vy6LjM/+xf9w4+/8xbtr19HTdkh0AIZgCMnMqCIqeNiuESEJ2VutU8q++yenj5oHd/UT4mL74eHCkCam9bny6yk2vTDBzIER13mXNd21udPB6l7N8mLjCfqMR7yhwN5aQGSRGD2gazFKrckge0AGPyaMbhmvV1DTIz9pvGisvvNKOnk4z+pW0fD+jydwwc3QkRMtTuU/uzsq9Uesyyt9befv7pZmaGBlUdLmNrXn/Tx4/d6eX7R+f03Xc6D9ocnNVWgiLJZ2UMSLXbq+1bXd7ZvgyXWu08/+iA794luQ6uhb31IzN1FUVbp8ftCD3mYApODCjQHuWZuw3ggM56a2ICe3enJW4VtwmVC3XTWrmw0Dt7NKq6CnLOy/2/W5TJq//E7b4Qul3el/M4JMsabbsWj/vbz2b4k8hg5XpHEUCwjY2YSuN8/6O191Ncvr6b7slHgZ5z6UefXX1Scvlfbkc+JAqD2xU62bFztFY+tm2mItAGABaCAAhWDfKd2ADE+6L1dxTPE1yUPsj2P+nWulcWLQ5Pjgud8UxHfTPR8HriUaB+J8yN+gMs5Cb4IT3aJzGgcis12yrCAcQuS8KWzT4MtoH0m+KjtH4oM7UB+s/L8p1xgN2UjZyGQneBhs0z2lqsFHc82xV4mLsNCCUUrkAAm2fOmPIEqh3KCfMiQa8fByoDQiHoDJJCm8VlHBhXOUE4oLjbilZAYxUxIOQ/JQbtbDfA5MIhKmGKSpQcEBj8TGWjO9sOnwfEGlIwNc+C32cnuoGVeAwZ737Kh2FCQGXXPfeQK5/cyWTJRiZyILbjDuIOihPfju3zVf/w06+GDNXz6/gPneqJ+ifTp0wfLo9gGkjEKAMayPRpzZWoqGv7JgzH7h25knhI2/9XQLD6N3eus/dPOla9jkuJc7fursn1tNUfKxvvwvaWbyDo7DzCgyuKfD3EReC6HNQzRlwAAIABJREFUxenD+lBBueQ1CPlyGVvr7aLblmtca0Xru96vgZDqoRqq7HhVmTUal6tGQ8MaZeqsuKkqYGA3e8Q5D/f7ncPgiToY2IpEIceN3yYred0GlahdiDHJMjcWX16e2fMoLx5CzAJU3jhXmclQFgAvRVrqxEPJhidrXJBA40yqRwOYRqbm0eomj/Nq7N79HvNe7IrKn7WXtxd/TrylyICyrcqaJ8XAHYa/6RbVLjyO+JRb6BeVbJWlgUwT3w+2t3AvMyQxkRRZXcgyQ/pJdq1hEuD3DXegEVu1ToBgIL7j76zdSMI44LmLtiLI8rNK2zooTSBMVz6jHctl2m6lYcS/xfvFpgyo3tWbSgax/AxIQVFhcFeQR4s0l89AEpd+friLOCehT9fpoo44klumoX/VbaOpjNQjhb4lKhmUILWDwGwpKs/tUdOAdZNQeCjAN1sR5onhVBc8a3nhs9SLUM4YLjE2Q5o0Z7vg+2QAQn6gFxBB3kYsA3m/ecTgpjMBmo3vPuPs6/w8sVngNKpL5InIl2criviMslWKN7aaFKZAhEqNyFAdKbe4IDUMi/eF+5RuMud7BG9WQuOMWisLQzg0YuSZ+ka459W6LM6Jq6Fwk6pyDVRNXrNxcSyLrSUx6RKIH4PPDCsLNGGaUqihfIYtv4dinsaO6eK9hLpeAzoZryy3lOSlUrXenMUZ8mLiOGhCcxXlpqY8aF3Opqey0eVzDVCsriZt/eL3ZmOYMV8VI6GFrVHtPGi7vr96+IwqJLkxCGY7xGeJTTTLDO5Tto+jlDa6Qa2MkEMTgcLvypAiEM8TS0BHn4fISqctxFvxOjIQdai8Eis0yNabR3yCbNiA33VenFDLtB3F+c213M3kVs5mzp+jzm7MWDLsdH77aiUES4o0AnqFd5etAXLvUtNGzBHAqsBL6GfsRfw28Asyb9LNFmGeY9VErOuU6NLj76Zx5j0kIzfWuUdqnmgHAnce1UN+v6UakJRuifKlUxs56CRs8RiqZMQzEbNFbR1AOvx3bibHnrChtQyWjXV4bSyNpg5n60xz59iKm2PfgiSWHHcWFUwXegPxDN1x3i7HUABQoWDiWU85K/h+yIos8cYeQPwJPUtQB9k7SEvJf7dKiAzoEHdicM89m5LfYVuhDrPJn0JMGHYD+i7HcQQJuT8xDGOda8uLyy/CKif8xysrW+QQhFMIhAvGdhHAT2TQ8vrMgKruMmGkpM6kDMwLc3RsVwkcmrsY0kNVM2xMRwcYSMObuMfinhqJ/OHbT29+pt26oLi0nYuXiLxobw7vylDsX0E5O/NZWRmSYx8yfz40zvVhDx7N2F+mVkE2FVaswZX47T/hh6KJ4nsgAfX/7042/Bl+GQ7ysNELcieU96H5onAyOiIAbOiK0W9DLmA6hy/jHrhp+ygUIl9MaIu5LMj/SVTgecR4jdSK6Th3piVmIdOERoDCqkASyAvPjwJGe2yDLBb6HQ+23wAmAVCLkJSgRCvuXtBgPOU/bBwpdnhFKA782vBAG5zBti/SVlQGxfzhu1p//ncHnY6VSqZvt8EyL2QsdPL7Q/B1vrezmkOjlPBj5AF4ORkcgKd3eHbsLciuJm5kVmQQBWhjPrCgxVfFzVFti18sYOPxy3AfXK69drvKWO6vz53OL6/6QBHX1CqZoIChbmdLQsrspst1U3l4FBZC3vl+6gzS2caLJaF5tultlMa4Mrn17etLIAs61HfT4obms2bkQtO76jhRP286HiHApnp7u/hzcb622u8/Kk9Gvb1ejeM+7lNt+ye9jomm/lmHfa63L5t2TaGyaULjBA66onBiu7Z60LG0L8qak1+HEdlAyqb6omZHkZnq4SHTL7/gD6iU979pK3aa0g9a0ikAhZJF/SUUHj/+/jvLnJCqQQVFf80F8+tvb3rtVg1jpGK31zTfVCetPv/wpOvloufXSefXF2P58WrhH1v6iw9FpMNsGs4vF/XLTd311WHbcTrq4fGz3l/OQbPLBrmf9fb6s77/9KAK72BEADRDuUDoZWPmz+Kd4vxw2nlDcL2+qWx+r+fnV8t0Odimy1kFeZMesmTaFTed9rF+e7tpf8A3Gut8Piuvbxqvg56ORzXHRj/9fNUalbpeOw3IeZlWoQ6Yem8gyRpDkvdf//tZ45Kpv+LfRKpB4cFG7KT33/6udi79Wj+UbNQxchOyjow2U1NsmtubrmwwUCngMcvw2az65ctFX6+JhwJaWhfrfX/Tlw5a8mIvTFOHSSLF1+Pn7/T1y0UbU2HAPTOvU6ulotggr4oGLHJQ947NlCNNVtPDuuJB6TC4IAIu4ymh5WZIvzJLtYhSMRLcUnfykiiDgH5QNMcmr6FCYFBFQbEyZEByA9zg7iNyUDM5tAmbCho7Jqxhy2diNQ0dZxRyRkz292iMbxIsLj6Q95ydnI32TRgZHuRTXDxsEEyAdZYjRFRrT/z7IFsNigyvG4IHE2ogUsj7dgt5sOnVbDn5iHEmMll25lSg/hps5niNsDnh9kqZjjK1J7M1mvVjtel//E46NdKHY6a8CCRvEPj7DzTsKDhuyqow+Q+KO/x95LvevI2395H7I5JaNz6ZsvrhPvknaab2xWYpHLlt6tRRFPF63EatEI2LSuPATwok4+rzMSsPqoBLbJ26Cz4SADSVm5tQVyOn9RzbxQ4S9pVIhmzTvsLHiD8ZaSr3FdAG1Aqj8iTTCOTMvIVF08RAjvMVSMzVPq2iPurtyrs3qK4+mHJ9OKSq4spAEwo6Z48uF8NZzv1kmZtzFdNUr8CjpqvpkzyfSCs/ff9kewJFGq/HwNaR6TxydcsM2XiOgeRIM3bbTJ0lNs/KEbb5Md64zP7nugpeb87odWntWeYMPNZQSRncFI5D2FfI73guJ6uIUgYjNG5sXBgS5zu9du8qYhplsnCRJYKrb4gysyQKf7M36WkSyIxkQLIZWRlIHVzIoxraplRFRTODhJZtfaClI3d1kBjExxu+LCiuIdyeImiy/eSeg+btO81qAMOsK9uzEFkwb6WBW2TIEpBOQzqOk6btk256CRt6tz5I3ybnsS499ohSLbK5Fokm5xsRGrk3X6aD2osYor7aMSgCuFccReYA8dBQoggII+xYFeck+XVIe5G6L0jwgoLIYQs8n0Wuw6HSy/uoccAKcjOFmu2dozHwj1qLEak33xDVSxemVMQImd8BaAfJ6KYE6aG3GMCSUuXTKBxuqIKqJFZNMwqTIGOIkYUINWi/yOgp0NPSz/7aX1TVAKp45AYPo4jU4W1CcgtgiUivlMiwDUotwzeAaIOm5RTolNFk2ivbZAYHfF3IyvuC14AaJYgiUR0Re2VpKaqf6ujIoJw/17+5AcjSg8GGPZ7pBE0KADvUDViMqruXkAgPPJmcbbxY+GEZ7JzsoY2IMqCNoClHCj60XhDNyIr59zELjhpEkWLAJAhVMmYGDAEHLQzyoka3hCEy5ymbJHyCZwMRI0FinSxn7wBbcVc52xo6PY0LEEVk3CErEek1zzFLpWEOzRYKcu4lhlTUr0REODMSOvBlIHDWDSqQJvKvY6T9XatpzXTjZ0wAz6ECYmDH7zDo4+NBv3z5qunGOUt0DPV9UPHxGeDZIqoIgj8NDpt1QIgwOw5xpJeZVw8bBVu+WXlCs8LGcPZnMAZixX2LdYIhCJ8XbjKDbxh48IwGgCVNIZtaxN6BYQIgLXx9JKcJMUJLbxXNaGdu6AGQQ5OJiToPkrhfFw9b2TPdIZlsqytUEnzhLECirL0O0mWzXu55jr5b7XVmm3XPeWbTTrvL7xlmW6GxY7jr1aKZlneFYFA+sVp3UgRD2/uSzg/SXb7q/oXfFVm5WRRhaMDzi7+RyXyI4Qq/p/sjOld/z2Cvob7wFhUVlaeekSJeC/JwGWrQ+N7jvgDmMEh39JcJX8H2QNNLLWE4qWGANPIW4/rv8ll2dId/EM6xTNF+/3ibONxtvL934XfPj82Md2moGax3z4EN12zu3OjdJVP4KZjm5qU/YP5heLPvOZF+iby244WikEJPCcIZXC5a9MxSExpNfsCIUpAVOWZRFzksSolLoAnkQxYynoK8hYeaTWXII+JwwIvkyQIHQbBC2nMIOc8QBbaWNGT234YPSmhE71tHELnWkGO0DhM+Np28fVwcFON8sPA/Uqz9eNj0/VOhP/9+r8cPB8M16nw2BZQD7OX1TVWT6FBDv4rcIEXDiyM8doewPUS3vQg0eaTIMBwkpuQF8rDRwAbvI7TcpAphqDwkaQTQpVK3pbq2ZPKsngwiCaGYqPcfTHI7FATXAskBfT57KjtvuYpk06G6aZfmaoeLzh1yodl+HU83mPqXpQvuscUMjTl89u+A12aNiNBIlGJMv29FaiSXkOXATZsoOjgQOprejUL/4bHSsYr0c1/oy1Do4cjmOtW41doz0UsTw3rGBVrtTgUbqH4M6Pk409sU6/L2ZnIaNDokP1UNfEL6/vsHXz7/9f/+qg+PyABrnaHLIl9jgjVfNQ2zojzW5z/8g1Ykmky9xnfDXordQS/nTa/tbOAKPgy+NsyRw/Ggsoh0Pbe6vL74sFtnDsDguWGqBzAki3ktMn09z3p//VVjtzpK5PPn7zwFJ1sSavrry0V/++sXffxw0KHmkRqcM8eEKJC7+pCjVlIg1zocwXQ3Op8HXd6fTSfkEqnwZJET6PzO2tj0XQkRctJzS4EYDP/hLEQmE+SN9fFRL2+tLlBMPV6Gvra6CWYCu8vxawGIaPS//ae/67df3z08aRq28mz2R0UlsJxO08Q/Az6AlDRkPdJEsek5NmkAGPVMxiM3qfWhMcX063Ovf/0KXGTRPgeXHaSgl3Ov11fEnKnDrJFmXy6t0tNJGc1p+2xaM6AILu4BIvJ9oAWhEt9bxdYqjSyfYw7UA8xx5ha8gdBkZmxTkGu4AaOBvE/haPbwcCCd5mClxOL8Ynro5spOQX/22UCydaWRY6PpUROFNs9tTLZUOPP4XDJ1zbaR/B8tRI60F+ehOdrBcQ1Bzs8GklPMTSUNpi8Oijik3mxXKKjJBwvJ3Q5GZ4uJCoMm1xlzQe5Ko3sDBkJBOA268d7d1RZMN4M3A8pa2IbM9+kpw7fg5bh7kDgLkc3leGEmPaST/vJp0Z9+zFSlhQ4lMq7c/qPdqbD8k60JxE8KIxoRzrPFg69MU/vmeAc2z9yQY9t6cx4DFENKP4fBX14VmvrJ0tfEOYoBm3++tKZ6j/y5nO3QpIqIEEMyQrYhlOx4IcaC1z9RvvugkY0acr2BLeKkp4dH/f3nXw0m4fdHGrov2caFwp+igs0J0J6KDSo1s4cXqwamxeT70pw2lc6Xs3I2f1VhD3J7flNT7b0xygryd0dv88jtNfHudtUWVXoGDuVtAO8/cm08k6heIg1skW/Sjo0t8tjsaOm2t/Ng1pjSIwyMKd7wf7P5YMMQcPKASZaBDMO9f2+2KPi/JryezvTk9YGEG+RLbACxRhwOITeT95RNHjAQQDDx+qYoPTkuofKIu/L2k2HvyJlwj4no2JOshaLo7LO7u7QqD0cPSW0KuRFrQUkEhRhfYCg02fwzvGNLTYEbE5dzh1EBSWGYiq8cCS1FF68JPzdB5ihoIF0i2eN94TkYRk4RmiTOCs4CtvMA12j+8QGHwGwaMje7BKIjn98S3eqdhwqjkAW+KxqBNQXvFkATvEjUEQyoaOJuDOOxQ/CeUcizhWQg4+cUH2V4ZsM+bNENmac3MzdFc688Q1JIfi0UWKB/wRbU3jJT1Rna0VDPG+Vz8DGPCQPW0ZFKyI5tabDqa3EOLKohBlUMjaDZI1EnExd4TT53LigdZYPV4G53GQsihjKVW2dvOc+k51GGgmCz4M4OeZy870zk2UaSZ+yZe4JVBitGIHgyvF6B4XBLcWdSs0M+Z1vFgKB91i6/WbbIgUe9dzpQ+5WusbA5UKwDGaz3B9dlM7Rucm55tm+DBR5DR8EehnucHZw/BcsJahPacuonYtRYrfDTcDbj7XaEUeezZpvI7hwMifE+hF/UYCOsNlwTFOwsSdjCI8VlsBWgK+Tn2W9nsB7e/9qeZmBxfO6XW2d4DxvboXtXlDNko8nn7r4PGhier20AmuERntlI7zyQYCuOTBjrlhODt8nPiu8CBklx5ZxO7DcoauwhJquRJYRzixkKoGErPRDGDkQbhtw+IHelds3UtngxR1VYoxjEGHgTWR2F4uqNYR3ba4Z+/iSniqZJI17iChI8ahYGzOyyiUHr7dPk/qdGgLsAhdx0UuPlAuCNIYzvH+e2zkFebrBb6uiMmN6BbSS/CxYxmiYTYflTiaKRM21WVJN1PYVc8aAx9R3HAJjBKMRo9yLj8G82N+4LN0nkSN69/2787qyXQOy9Z0J6w3SPCfPUn6H6vSljmOShLvFYITLNPzz/3fEe9+HsnWYadMEB+Gl5Kt8DSbIzpm38DVJ2JP93wqrtftxEd2if82+dosEZzvAuVgwMhu/IHX7/IqHhDXadIIeaFbGY4x/3bMPDkItGPBg6Am2e/9h1jCT3HokY7faHGwWygz1NO+NwDZ2z9brfGkiTwEJ3/M0HGQA694uAX4o/Q4PnqJfwJqXGNyNBCURWT7b5mttkqYG9OhjYHZodvgeHOp5Kg2p4Mz1hYI1L84DmOZDJKNbZ8A0DUhi8GXilQtFA00kxxjbSZk+U3jmbgiBJoIFE2uOmmFDkwLH2AcX3Y5rNYU1WTZamqiqmOoNDqclz4o3lz/HAH4pNf/lc6dPnnZ4+NTruKy0dEJrIko5bVurXXy/aV5VlHYd9rX0NzfNV18uiYvfo71UVBMW2hkEQOsvDiqeREOIQKh82vnzW2Mb6PVshhbY67AoDd/CEWJY3U0jlQUKVVCE7kyzNHVtWoheelVZHFVWtXc4H+qL1/GzJx/lK2PKkos7tOcjYlvKA92dvK7jggbg4GoUCJDv5IrB3CinokQeJYPREt7lXd3021bCsauc09u2kx6p1sOz/88ug/NNn/fh5r7Zluh2w2chd+H3LqtR+f9S4zPr571+N5y/Lnfpkr2noNLSvOjQVQzdLE/zapOQ5AbRJHFiORKxfZ50evzc84+WXnyyb+fCYq9x9UPv8m5H+RCVnJZf/SV9GsPYhP23qzpa6HB7J0QzyPC7oL7/85M0UuGsKQk9t5tHbh4acnyjXeTyrySv97a+/eMr9/Y/fe6p3OEB53PTrb896f+n09HFn+p0faQKZS+QChafLTEHZjjUVryGShFLd21lL92rgB4NLzpF8H7YX4OerslCdMO1djHJPk009Qd1IRkZkePiDmPSVurwP3lw/nNhSyl4ONlkfPx5cZNIwcoH85//rN11biI83+xj7GYVBZYLasASADNACIkeQvqFAKC1fv6jis2a4Ekh9ZD/MlwrV+1Q//3LVX38dlRWTypzPjDQ5RmNU96XX61YrBm4xdb4wLDmeiRppQ8CyL6RFV0BVhFwD8UAis3E+8H6l6sbJ4cZM4MnGYnbHVDsAp2Ld6sbyMTzXnKR4ozjQ8WUC3uDiQLPlSSaHomMyWAtzOYXzhqELvxPSDv4Wl1k2tt4+GE1uLHeAPMAejiBkUrQMRDeEc82XC1Np27LDJBbJk0mhFPFsMx0uPfr7M3RDWmUUOH4bBm7Ih8mcQzbIhUQRbwsC/yt4JSjyTNokNxS4CBUXVE57LQIYgCI5oSngrN1k432wThAOnto/+ueHTf/LDzdvDJCWVTk+tEJNk+vwVKiImSRHGpRrt2u0EDvE5poBHQXSMtnjh88ILD7T9XKHBPRm4JP/eJaraQpHUVScOQaHTFr6qyMT+Fo0N5BgR7zI/A6edBNSTXQCkKlCBcOz91ZlvdcFGh2SZKaxy+imCNgVfxZJX/s+Olaobg5aoaOS4VgCcRns9+bvWpHxeva0HnIwqgNok0ha/bqtF/vbLlcywyjeaIxKZdEQYksYVJBvl7E9qPQ2LGpMMmd7FQKwea1WNiFrGDCQebpBK413HtIAw+JnZ5uBlB94144NjZC7YzHgawVgw3R+MciKZ8lBVN4uBQER2w4I3CtbasvtQrHIIJJzq0LKyHM0UQBuyshoLSpHVeD54rU212nrtFCkKdcyEENVGnmfAEAgC/dtMRGa4dmCZ/nGFgkvdchVDvnKNNi8p3wvVCBIQ4mfCM00gzDbKflnyI+hpvLsbZOuY2GgCWcR9yZD7TgF4IFfEJnfZtUHqpNqTywRtQBfEAKyaXWue3jmKawY/kwEuvP1cNuiqBjJycMLHXImmSRYlknkk+9kNpNBnga8pDNxM7xO1Dy8ragkKOC4V1l+0Fwiv4bwynnFNqrF/oF0XL1/nwHOOQW8JtUAoEZQtW2wwMd7w1xs43LmNmCqQFVMt1hjWXlzjhRt7wzCRBck5fzYznUs7l5q/IThzOezgbwYT3YaEQVS+Ewwi8sqGRYEFMQBGOca2VEauc8lsmXzeNap4HnkNaR+gcqMyoZtPQ0Yg+bgg6XWqrHExfj4oebHOu0WlcSbRAxyw4YLt0q1q1TWeIMBl4SMSpQHyEYZajNYRIFIpFlP/JDxPAxwQvavY0Yi/I3A8Rig0GvwuQF+yD0W7goT2C39oxGblOJhJEfPMMZA9nUmL2escR/cJ2Q9htgPBlx8pnjeGfAxeGe4h22B/MVluqqsUrUjeX8oh6zF87/HeoSPl0GOF1nJzl+Lz5sBOwuAIPgeo+Yl97Oyrq22OVVVUPMgFeZzPHhgbIV3LGc++g5gCGHuxewIOiKyRsM9Jy8uUOIYruQBTbBPhKiYzFv9C7wN00VXtZaTIiFu3dBB5GVoykDSY1Q++9QxWB+iVClbf54P30cB5MMni083v4cl9ffwPn8OrRiy9NEQG4bII2q0oQu+eQ88IQ4vSgz74pGNtKEgst869B4BgMP7xINC9RaeFfoQ1EAeLDuL/h40YQkjtTatVGAfmLhu1RLzoOAzdB93p7X6azs7EhUIw+awHfTGEJUNtaLrERY5NpaGbTY2h5ElRPizcFvsBb7bUFAjmdyMd95ty10y7GYOxVOoLSiCeQ4Nz8PDyH1tbH0YKkVIbmky3Xx7DywRFzivSpHR8qxxQ2w8o/xeIa4EejYwR34Vw0/50Q+Hww3kLxNmJks8NN/oXD5I3SiFy4FX99+IfH7o2BIG+ECI+OBnD4GfNE4Fsinj721QDF/3vpHkskC/DXYaqQtfOyt3/vOm3+aZRhKF7X9kKgAEoA3UJzTT9+aS7BvMwvyc+B+dhWU5DjRB/m+QgVheS/dvvHWQ5nLwIj9hkgtZkUOc6ZQPR7TId702BVy40MIhSRMTXhepTlL98Cj90++P+nBMtD/VKhp05pNKTpSicXNLLEdpemyvfVN548TP8vOXq9Kq9uFDPuTYjSr3e/3yPJhGRrTIK8UM+F4BO5p0PDUOX6/QFXr9TANeu+DBTG3ZwD0AfE5qTxc7oABQHJmGQubaFkNTrl3riT1ksnp91zK39l4S7XJoICaOGlhpc5immfMVyUYkKKlOJl17CkQm9chhGhfsZb3p0mJcLy19wf9JOD3yS36P9n3Wfvm7XrpS/+fPg77/4x/0T/9Q6u0LxRilDyCDN63dqN//+NEbqGVL9fr8rLafNFwnLYdHo/p52D881KrTWd3MBbN5yg95tfSWBdInMopNTf1gSeDz1xftrFyZdahSh1mPa6aPD0dNt0XPrzf1AJquz6q2Ua+vZy1ZqX/3H/+9ciZ/7aR+WdRdLhpHgBFMhNlKl5aOsJUDHb0J8uSgH77/oKG/6H//T/8c/LS8YrtKHw6pnr8GT1W5L1SmAAAKy0zJAVuRV6nQroTg1akhmy2P9eHTSVWc6V//5V/VdaPmfvJUcIhy1RWkxtKFAdJP4le6uVB3PXtqvN/XWpB/IE2EGEchLunLS+tLuyiR6gQ53w8/EFqe63IZvHn8299+0bRWbmrxdPnupGQCkJWkOja1fv3pJ2+q6+ZJ0a3z5wb5bHnE/3zQl5dOP7/MeoSo2uNljfXTL61ev169gY1Kiv5UozcOs/r3Xu/IuJmQowAoCZpPdH6dfCE7N5NpK3IVZERsqPnMc6mDXi8DBZlilSbMkSvsKb8BbCaqr8lNH8UaF0zIsOV/AhTMfA5iJdg6MkH1poJzhEkfVGk20AG7PbmYIVrlDhxDvhbHmnzYh6/pRCa2hUj56FfdYoXJMzAbhmMORIrx4CLVY6pJADFAEE9pQsNI04Khn9/J9E2aVLZh0oSHzuSvQNGzWZ4pPWdnnjmzcckq5+5lM1tDNm8MAYJR36hztmEmG+eKx175NgavBj7WItX3+az/+Q+Zfvf5qAh/zra6Gdg1sXb1TeXDzkCC6oivj+dj0zI3btCAuyzjqwurKCEzlMHiTVURgs0p1pPrz+oMi+H179VUnzzg411cu9bUOzbVBGL33Wpow5aOuhlMsekyBBk40lKaJoYMU//mJkjFk73pKAV2XPLIpl1ozMoAK9xVMUu0d9A8hMFlLR0wfluuejr9oBTv80i0UOsNAf58iHlI7Dink3Uy3XWOG59Dff/VAwZC2smmfX+/OnJnVyCrZNN39cCAia8vdbybHcRmNpIUjrwnnaS9c/Vo1hg2EmVxOXeWmiNhpTh0GkbKEIuKyEgmDcPVwxX7fJBUQ4EmR5VNJDRUNnrrSygWAIMxZM3xym3mpLoASo9uuDjPGAgiKYS4baVOFQi6QHPicu9zBHnr6+ubciBr+Iimu/90DZ/vgLMn73Pz5smb43Vz8RqxTVwITKd5QN3ERgPriiOt+Y00D2x/+FyzlSbOgGY9WEZMlqZ1AODDRo/cPYz4S/D4sQXnzAP25G0JHkzkoyEDQyNZzH4uEq3l0cOxW9tbsk5jzgDUjSTeu0Ds9/CWz7pzte9wQIeru9Bm61e6ePbMiaggrDMN26hVrRWap5cMAAAgAElEQVQLYThM09v2+K4ib2iRauZFqfc3tturisNez+fO8l/TKm5s/zhDMsNWeA05K2L0dLM0FMcwXJo6VUhSs0wDZxZCT+c8LmpoFLaLpYuWvN+H766hl14NNQjnEZ8vwC8JVEcAgoGei92kIMuTYSb1FIR3dcp5tjnb7n4+PGFFutOA/wwVVwyjgQa/MJUcavN6w6p0U51zpkDehIFBZRDOwLQq3QChviJ6gXxFRB0zQK4IPgagq8q+Yt7OmO2x1RShjl1W4tKIy2q8FU0pqlFKDPAqRg+DOKODXaqWYiBA/M6c+aiOBuUlZMubgVDbhiwe7y4bbF4Pjk+UNKVVDyt3LlvAjQETwzsiYLh6uFM6DTPKOhQ5DLwp3xcPpXlGxjHyPZDeFqc5mPGA6qIHFkY2JAo81HizunZQft92DchhIelvbESv3m55k82zNs6Ky1hzVPp+ZEGRYsdw5NiqqR1U14kuE/cPwx42YjdtKEqWHl6gWtQ7NDJAAYuDieiclXw+cTvSs3APOoIHoi0NicEyDBpofm9mBTDQDRgVSOhBFZDMbGxJAWhIyA6KDnqMtNQyotjB+hWZMGzTAnczVjFvGe/wOKZMFbLdEC+CJz7ABr7Z7u52O2p5hsfeAhIHFaA3AaIT/kzE+ejcJ/47ZxQXfaDm+sH35X8H3HhDdvf1+cIPCjA3bfRakNjpzGjg/PcDRNQRGneIHfcsDaSbSzyUPJv8nbtElf7DWY3+TIcaCHXiLQmLOtcmqG7uzzJLDZpYqP7EYPGz8Ga7H6LFXxjWBX9l2EuSNR2el7B/NKXGdRJHSsLrRaN9evh4gxBlsAhF030DGAyl9+DM++sRiimayADNYWPIPzMm9r6JdBYcnTLyGjaQyLuQhxmbPKsq9/bO0eAlXoWzPQirX2RyeOk4IKBMMZVCf4qnB+kARDZvDJGvkmuFNMnBt2wjIcENgYqaMbUPmF2+vku3Oy3XRdwtPMQ0oXwfN5FZkIZxMeDvpNmkgbbsjc7bcl0aOjxcqYo0Vpmgx0/1uC/0/ZP0v/7lsw/7LOODcVGdf/Bl9Pr1i+Kq0qfvP+rl69+VR4kOh6MnC+jk8ZNQODGdud4A7TTqXjsbn5kuvfx6VrHfaQ85jEBhT/NqVc2q19+enY9UHw+CpvstzwtvInKCpYi1P3wy4ho5K5cdQtyPh0qndNBPL6u2HGpio3xieoU5GEN55M1C3D/rX16k38ZCS0GQdqfx/KzqdDKI56ffaBBzFQ367ki75ugJIsOFdL6aUHaZU/383OrDd3sdi1zj6990mFu9RHv955dK/ZLqzz8ELywTMd4bbWRRFtofgFQwJOC1mvTy25t++u2iX86Djk/f68OpNhjjcGL7VrgZfL++O2OoTE9a21eVTaqPn3+v315eXWStw1mNrt7gHAkrL5AZT3o6FPq1heb6pjLba+v+rkOy6L/8dFFMluWHj3o6UBxeQ1Pbt96W+vDi/DBzotS1fdO+QVbD8xPrUBX6+FTqv/3Lf9df/9+fTRu0LymVzu1Ve4poSGI15NmdIsz4SMhuhd7e8GDwnC0Gjnz80GhXsJHZ6fn1zXAQpFpZUettXBx30ez2Jk0u/Rc9POz13lWmMgLcoDB6fAQoUeuKP3UbNJMjWTzpv/3zL/arML3MkJM3O00Upi1yuEk9BW4e6Xqh0CrFTH7ZMhcz4/kcBhQxzQV0SLysgJNa5dVBD58eAdvq1y+L/uWf/+7hyk8/XVTuUoOW2OzsdoGoShE4rLmx/6alJoU9OUBCDCxzgckFFWtJI1UT0B9gIlxuBARTDISB1Qq8Z828FeDynJBHs2GEROaFXG2qIoc01/2U1oZXZJxDxolzNnGYM/8HvBZCjm2fsTae4VO4L1KGM2x3nKUY4oqgsNE4UYwGIiSyKtQQSch2WhE3ReFnjyjwaATD0HNKGxVT7+17kE0xFeTTHi5Al3/8nBlS9NA0hJv47t8G7OIIj5Czm5keG/IoKQaIpwkiWKisSNQXT0Att/02cGM4CEWRzQvHekLuG3E8m/5U3/Q//L5SscfjGmhzdZ3puG+Ux62iKlNdHsNk2WZ12oXc0RKXtnPe6WAKY6HT005Lj5OLxpig7d4FT14Rn8CGZLXMjYsXSEvJhgXSLgUjDdqNKTQkxVVlNKpMVgM3rl4EBTUDgzJ25vPCpi3k4+0r4m6+qr/E2vi63pTl6s+/qaxLFdUnF5Zs+yBG0xDS5Ds3lu1OkevlSnFJ9h0+RRQ3wSfCdgqvJACzYV7ULpOmjuimzXcHVFgCnZETD2Oi5fqsrG5ClNTaeShEXjTAKwELgRrJGW6iLkHyEMlj5Sme6IttDxT1qCzYLlJgoolFflgm+IlD1MsAOMcN/WhPImHqzPutDNs6VVWi156JWKnb8GorRM1gh+031E68jVr01i86Eu8D9ZPM1HivcXwOSqT4oGm9WCa49NydDIFCUcWwoZ9ZNQFwmk0ZZPAGXIiGIo1RNQQU/jZevUVn6IPsj88AgDJnpK2R3t/PlgCykSV2hQbA/vz+4tByPtfMOxmiEj3D5BzqdIofDekdkvqt19wvfh44Z6eN+CEODKSV+MB6jUjmOTfIpaQYi1J17eQGingM5HUMJ3uvC1A7DlpLqOGoGbgPadRoXBN1G3+PmCQys8M2IKVIRFGFPJ4sUiuigq+KTVydbTp+/E4vL1+c3TY4K29WCjmfvN14UuPNe+ZtEE11bjsDn/85BMAbJMSmlcHkpnLuVZVsh4Kne0ddhiqAoPJp08TW3PmR0o6WABjL/dxg0FR6m0TtlHrbXSdBogj0C59tCYH8Nnn7WGVsMEPUDt+rHa7KEvJsU3v3qibXrW+VZYN2ewbhlXa7TPN49tAbEExaJCrrxnaFPK0U5TRtDD6AK07+c8tcKS0jtR0Km9xSZgjANGWrIx0YWEC5TgLkJ92rH54tm4dQ3hOpg1IH32EUYEyXc6q6wdbD+1i7EacRAoIWZ5HmMdJ0HVQ3fPb2miOowAw0qFkDbyPJJpXZzsPi4Jhi8EFtm7im4llPo0ZXajgHzTMMxT7F0iFVO3U65KslzctIDUqGKUuGJgB0xt6y4BUSMdsssiDZ5sEZSZ40Le9qboMZDViK7Gh32lGp1vmmnWqal7xUd1nvMKVIL/iXbeW6aZdsmvO9N+XAltgg0kxQtA34mTmXUDbdEvXQ691yrFYkYGVYGfSOIYOZZ5NFDv7MGeiVGSmcD4O2GLkxSpMwlN3YFAL1YbDI548oP2wp3J2e1gQGwOQGjS0mSyyaBGJZ2Iy6aAigO+4hx4+EfGY2iRmgQu51b+lonVg0hUGyH0bESMiT8TLS9GVsEvEcM4wOdy3KHQ9yqNXoo/yleK5XLUjUmRgghTU1/76Is9KT+y70WQbFsqH3RpGlDd84cFYYHmOx4RzxVpHxhL0V4bNEM+czBssRZwyQOPohr2/vDTMZ7fRknEkFNQG/G0RoPvvEXNG0B4sOD1WEetF9NBJ/7iSbMP1nXMfwGh5PH27kMnHJQjjilw7btXtV5HLkLsC928s9kb/7IV2ufJOsWkKYeEVqEhCGbabYTIsSEODBQ+T+1mvRQPQMHTSE1DIQ3sg6YtO2PyjOI43nq6UXzjYx+OJb7iSFNfJTml+mQuB7KXiQGPA+fct0pLnxdXSPF+H1olEMRv55opEMVCanUfEhoC2xByqEjAdpa6QMQhVyLnxg6c1h5xykf/kPe/3udycDGZCQpAv4eGIwQKhD8ixC178sOu0BTbCB8VrAYcm8Zhm6cRe6FIyZ5Q8EJ/OKlU1plLUlJWDpOwKNF11eLnqnaTh+1PPLV28wuaeRaO7rkBMFrW5fYyinsJ+MiT5Wqf78KdKXq/SyntTggemfFacHN2plFemPh1Wfy1G/9jf983uqLxBgt1lTD3yALLRc5w5vzaKHp70pssjyPiRM8HKH+PJ+fj1v9qeVeaPt+nc9oVPZJj33k/62fqe5v+jxgGyDIUDiMN917k1W/fAB/9mq9nrR+zsbh1zPF6Q4DORrPR6RdoK9hs6YaJwiDUOnW3LU5z/8WX/7L/+HzpdBRXPU7373MZB6gc1kwHn2unSxLu1FRc4Ep9AXojrGTt99/k7LdDEt9fWtU9QctP/wo/Y7pnohngX57G1JXAiyVemvozd4+D4Pjw9uiqC0cQjkGdqQRe25VdUQyj5bEo236QgkznmCsRvhxyNerov6GZ8tk79OaXWwB+PUNMbOd2RwWsYAaTKASRJAOg5ynpTvHxXN7/rx+0f98jKqnZAgAiwJqGcgO2wl67rQ9b0L+n3vGbjdRt0WtiKb2rfQCNEYUoT060VpdHBEzNRdLemxl/AyuKA7HSL94x+f9OV10Dqy7R6VNjtVu6PKctbr66Sf/vrsreLlMmt/3P9bbAwFEVJDYhiSqvE0+aUvNTONm0NhR2NxvM0a8JSNTGTZQTEJl1ZMqgyWyG7kv9PUe4ocJn82mTOZN4E2TKvZXIxJYb8ijZ5luFz6FLd4oZDD3odjMWcUUz6mgVTVFl/kGhmCgTenKPRUnKJyChcDwBwP+4InysH3+CUZP6fINkMAMpeE8N6AHjYdDy920Mb47LpPMpF8htiPQBDFh0ix4YEpcAMjvbkc6SMarXlq4jCfe55FLk9kPv5MGoqTGNhEwHoIQw4Zb/4zAGOMOF9C2HYk7Rg2aNK/+67UX75LdCiZ9C86Za3S+tGDpN0hV8bGALhE0tiLykYcTzckaKRqFGNcUpAL2QI0O3YLeKs4y1tTEUe+xjqrqU+Wcd0iSKSZWqAlERFOvfqudVMBURh/K3EqaYKkjvc90ful8+egrPAPQZVFlUBhDbQkcsQHAyGk1SgXCv5dedB7d9M2vKlGHeILGDBKp6o+2Ku+EVCe1to1e319eXEzhryM85r3mO/JkIJA9ax6CBspXjlohHiQb6wfIoOH8PASJ0QTSmk6XM/eYiTI9TWpRaa8xSojYk1qo+wpFPjs5AVnC7CfzDma03jxnZXv/j+m3qRZkjS9zjseHj7GeG8OVVlVaDSEQSSNNJNxpYEyaasfoP+ptdYy00oyaSXSQIBAT1VZmXeKwWf3kD3njWwShrYGqjLvEBH+fe9wznO2Gt7O3voVBc8DsKFETfviBpMLkqy8abxZGj8trWMl+ummx+NRX54a32OAby5974I9TfGg7lzYpitilJACQiFFJl7r0tCwIaem8A+iNPJamkcIzDTuVFY0qF2DhDwKcYbBPZ9ragHLrWmP8cEyImFrTbFJM03UB/dTRIbgJ0Mx1FJXuAhjAMlWESoq5GckWwGGWm0eNTdvmgxIQn5SGYqCjJCGxjE7FG5EvzA4GonqIIbCrYIl+mTYjd2kgWEfw0q2EkP4nN04rlaGFDGsGCwfTVSu2AziTUKOWmjln4cB3CpiMzi9nLfInQ+BEx90gNOs/KLYIrqMnxmpXodkNdGJoTnPzj0f1EXfcLVckEEKMnTYCzRzZInO6409kLxf5kmgzmATnjOUyezz3wBnYuhJU8vRwwCfwtYwsQD8UIQXnMds7SxlRy7N85Ros8HbmUnXqx7fb+wln3viIfhf/Ly9imov8A1XBmVI2RloES1VM/zhuzKEKvy6r1etyvxBM0Afzdo+7LwZteeYSAJsMdnsoQFxIYwcsHwV2caqI2/yGQowzLtlaqDv3mOyyry0R5tMRUuY+T0hTA9dKLjwNJMzmVw0j1VQbRdyavGXMmST+ikKRupM7o6s2vh5ggNC48swp2v5GbLIscTTig8RKYFllij7APrh58bjXDo3k+UEmadAuiAGR409q0ha32sc1dy1TAeA6bQMNViK4YPVrCoDNtZZxYFH17FTxDzSiK15vcKX6KURd93kEabPIermDonrtPg8pQklmJ7NNmoN9jK8XIghaE94Z1H9AMozwR0fLjFZ+VYZQCzuY2TZGbFM1NVc0TRGgffsIH6Tc802yy0bjf49dgrPI/J9338B6QS6w30aAKPJfksa7kypWup7/I/Ii7zY+kZWjQbKtb1/98geNCDO0lJPUCN+wtQcjL1EBtjWHY0WU6g7BZW8RDNe7iRUxxQ6v55lDBnFqBnClseddjfhWdnhQSrf14NozpGIOfR3QfljyGjY/9ycfvs5bZuaY2voBu8OtLg3h86TpEmm2TNJPZZy5iHQQfDPsD0y6BrvEB7TbANqGtaUsB6a3o6kGKryHZznns9sGaw7LASZTS5KNtsjrFO/Nr6kufj4Qb2BDFpqmBDD6xjaz2//7v7N/UsT3prfPQfRQFIgM3XLQM0zdWe7AKyEoiUlcPtmbTabv7IsXQwaFWF57Epb4BwQwpprNIo8cPZJxIYTKZX1ukjT2Djwz/ggdeB7w5/poin0BAHfuW8jKcrCAMyLHTQqw3/uv6LlrvzirIytaJkMYCHHGXNyuSKPa9H3j2v9V3/xqA+fMgNy+PveAE2Tp6MchGRjzWtC5SdxcJWbwu9Ye2m9cmYLSQjzuoRgRzE4GNs+Q3IbMdGu7Gvb7ZHxEgFSayIrawL6Uuo8JDZt02CR80V2GBM9UPOepCJvKVIdHsjRIlYhYg1+2JMttNL64Sdlt0XN5asf7Ov5osd3e1W3WZuk1Tw+66qjXuaN3s7PmqdcWdqp3tW6vFyMMC9YL5HV91jqMRm8ifTkabXo9elNp4VHXJpOX0xoJVeK8/fX803bHQXQrOH1Sdn2nV5PZJvhNcKjgQE+0X5DIYqBd6Xnr29+nZkk4yf48LC3n5HJ5LBUkX8HCn1z1Ol0sVH8/HLSX/7lBx0/Pur0evLXJo7iT7980TJ22hjcUanpmLwM2iPf6M+GHFl6k5cmdSE/3tbkZOJLmfT1y5M/I9vD3vCE58/Pzpeqj++125fOQ7ucnk2p2xQIWtDe15YOsjH+9flqGEiZo7ZArrT484OPg42e4VIY/7PSMg5iR67nVucJPxTRAhSNkF7xrB4k/n6OV2Gt66XX/mFrmuH5umhXr9RfYrM9sdVhEmcCGoXoWsMMdQ/54qTlfFW9LfR2XXTp5KgYctSup4tq6JSAfJo2clwtbafAWPSv/3qr7W6tz898dhPDrZSn2tZ7bTaLrteb/vjzSU80nBSyEJJvi3I+d5eLJehI23mOsXY+dQGTcUaWpXc3/biV2ll6blCBLAFvghyHpPMWmGlvDBhS2RsdWHmk5NwRRvxToCENpSC5H9I+He5N24QKgY2tc2Q57Nk84TuMzKdgtjGVxiPClgfPGOo4Pi8ONQqVBhclDS1P3BJ+NyRgfUM8xv2M4eshky9Ke7m4EJH8zETqmHbNJclQlummTSt+38h7o6E0uMjIbuJFOOjx1FEsoKqgGGY7hIlm1mob8JXpfA6fe85gZ63b5RKgLi9VV4FOp/i6DwrxE21oAJdRPx1S/fanXJ/qxLL7PBkcT1TvDkru5OayBnyVOwwdnxxN2A5JW1no9drb44u8CikYvhIGaBu2ISOh1ydt81rP7WhaJz4m7F5s9kLqE5JBfiWm8FNzcibfeNt4o1Ku8R+yBcMvenG0CwVXQfA2dUG117rAE1Taz0JjSQRCZr3O6I3+kh6lMTZoRBQtyL2NOWcLvHhIxMCP5gyrxeoWsnBBOLxHpCA/4+PEx8iDSg8xKQ54r3k/iGPgGQGEVbpwjakwz1SpK54sGs1qC+9Qq+RqwBqfPhooCg4Ks5QN3njT7DMFIE/q89i5a6bvETdR2F/Pli9WIK7CvLkjaHt167w1GebRVpKvX1+0q2sXxst6bUnbCp8bXndOrDWxJWThrRzVYbgUQxLyBrNU7eXVgxRP870+p2kJ0NQqO2jg/FxFcUWm39BfnWPLwKzD+JqVlngzgONrhwQdtRDQlMr1QNtdPVAeR85mtkyL1umsccSrd9FCswiAL0s153sxAKJ47sgZxq94G9yUsqEgpoM4KrZh3nCxbcHjBtm3RQ4bvAE3DkiCzR4KtsMMjZY8joVzkteL7x9Zt5Zu2sFD5FJlemQGR8DeZiJCou4IzExmfzvNfEaTaSEzxFZOwsK+LuR9DGPYMPSqDdHR7WJV00i8UFLZX06ByZlJZiRfBT5CNg/++Uqas2X0EM02uZlmLOSGSPKpw5x/TAQZ75vjK2g4QB1BKo0hSbnGqx2B6fhzq4rt/mRPdQ2UwFCvwZ99JKHci3nKIGRRnxycccjdluLFLHm9V9oi78xSZWy5YQFsS0cUEe2W1fidUY6trF4jA5Mh8zLj26K6oB7m92JznGuaTn6P2KGmqACGs724/emqfZUr21KzkJlJLAzxDBHz0/Zn15K5ybCc3AwkOAsyx0l5n3IjC5ttM0sMNudIsHeRQ857CfXf8nyeCw4dvt5NHTmWZgU8aRqR5i7Kc3zWNPcoISdnbIN3djM38p7M/pxYAYgKx5sr8oYBgKWWe08LkvPePmBYA5zdNLi8dz3fk5qa7F0GoP2FJFWNPB9OoWchQINRm4gNxRZVVT/SYEf2JUNnajkrYIgsg4q6YgueGCDEItC58K6hb7rmlQoyUa0KXEJWi+zRd+z9HsaXPSP55ozi2UUpFHes63AzU1ARRpICIDSaF6wbfKbpoRgu9wbfRLTFylmsXLvc+Wz8gb+hqLkvxsiAvYt07Ev8xnBxtBbDk8iC/3Mzaa8fr1EwUiJ6JppUBif8cCaf2rP4LfoQNR2DXe6gkNQ6NosFncF3vsxDJnr3MrpZ9NYrwDwBWGGAStMYr5mHHNQb2KDucV9WVPrHjfxJQ3cYLhq0FPfZCokUjaXZVPRIdlZGX8RAyd7W1HVK6IHtlbDENkn5sDsczj8fAC9/XZQGbLDdQIar1AQ7NPVGtBpnS3EUJkzfOfdoCxN9eFfviqnwgzOJLINKxaXL68GkEuAMU6siM92qIcg4gc4YumUIY8AIoCRaM453EXlFWfuBBYTBg2F9Nr/bt3wUFtV4j5g6MSEDMJCR98WEJQI4KZTiQxsZY57q3aNIuFT8+3grwQNq1nWQ0rzCji0rklxf62F6suGdh+jjLtOxlv7qNzs9HimAEr3fFS4e8LVcr/jjRssOafL6uVWN3h84j42r+Ce4J9c644+sSk+Vob2ZVJYX6rvWUsfz6VXH46Nz7IgHqHYE2b7Ga7epNXSL0ulVp5GHmfcZgMhNQ8fDRlNSOPqh3pAtiVxl0tgMSvuzPnz6Udvv/1YvBN9ennX+9WdPF8tNpsXh7qzCL54wkd339csXqf4YpLrbWY81hQlr+EpZtbU/rz8z6Z1Vb3YqkouG05OOh+/0dHp105RvPmhgfcak2lafQl8+f9E4XLXe7rTQxOFR2JDLhcRq4ykXa/x1WuiX3/+D/QiEvqb1XtVm58gKgAJZRS7U4InWw4cf9adf37yS3xalCuSXzVlKjw5d/k//4R/1w8eVNo8f1DVne0nnBX8rcqNFT68vunTEeBQOMAfItFrlYfLXoHfHWi9fTsaLV3Vm/8rrS6Pz25uyYquKCw/oDQft2OiwQa59MmCCLS9RBL9+7kAi6PG40dyAkA9jf7IC6Y+JgEzMTOXc6jpMev9Qaryc9PmUqlrN2tRBebuckWRWlso87gu/V3/8+U2nce2CC0hQAoyA3eEQUTBswTHDe8uVrtV2+MgmH1CFA4NRDUDtPfszyjSZZqw+HHW9stWcLIGh6ECSwvPxr/72g4bupCGBtMjfGYyjB5e/Xk+CMv52Hr05QorNNhUDKRsrJMFcUjQNNDfn4abzFdlKoKQx5uM52mSzqt1Bb6fR0Se3/qpLm2jAlwmJD3HtbeVCiQIAMhnFGttJE9iQcFgFEaS3YT1pjWxpIesxVZ9B7QzfhS+IsHC7GTMsg+/gnCeKfydxBgiCARe0YstUuKiQfUQeFANjNivIDhkK8YxafMLBij8P+JDlJtJUAg3KlDxfojn35Y4sh8B6PDOROcXBTlHBGcXvSfNlGAEXK8UL21nOU6QvzhskE5MhX27yHEHQxX7jgi9ped0W3QZ+34RluC9vS16Im1CnbbbSd9tUf3fs9eHTo//doZq0r1J9912pslyr5bVNOIvZICNpx7fOZD024M7hvKPR8Vee3p5V5JU2u2OQbdk1TFcV+EBzQDH8HKMu/aQC+Vga7x3nPVJaqLxDyzMODt90MRUl8SJQX9em8L5e8OwN9tUjaWQL23adt4N8PwaOY8JzwkZ4UbWg/GCsGsU9ACqyWi2tRc65Lr395Jwnn4/GKfZFwGKimO6byIyjCbJ1haEFdEafzb297TTXNcWe57yQTSPigEaEppDz/tJd9HB87/MDqJTvphW01FCm5EyeCIBqGk1APjR6+1VteP4mg29WSa1heNKlB5axM+iCeByyGG8TwwokcXxlikSyBjO9Xb5qDxgprb0ldu1kOBQewlCdlPmoKq813EZdG4roaICQgjEEQjmBIY6flIYEDAxn87Kq/dlhWMezw+dX81ntguSR+oWGaqUyrx1ozr3AXQ7EJMi6NJQoCdjWkT9LU8trx/3HcxfZu6sbslfUE1K3IHln2Ez0E41GYmjd2XFOvNds9BkCsXUFzBKbiH5J1A80ejRyFIE+nKKoR+raAdC5he+1bd1kTsiWLQGv3MgNKFFAtM1XQQzwM0ghyGc92ygDlLJCHpqqLit19vbyqQgLjgfbVgLgj77phuzPDS0D2ojuQX3XJmvHGhRsxLBYYW+wT3qKgdad6lrjEaQopX4ykXJl2raRMTTqCZTsTOtbkDepk4AF8jMUty5sQwlqLFqlaGjdNC3xWhPrQYO+zvGCR+SM4WYlkl0aIIYDDA+Rtwb1mM8gm8Tjduf4h/BvhmoiWVoDCamxHL/DeQ7MpnhUusJ/jIeVTZ/XBvHKrZDX3vPAodnfjiHZRvF16RyxBsypsNqJmhdyMAMLaKSjc2tzzgueIQaYc6Mb5xibYKLXlqtSYsSYZHImGehYeWsG/1wAACAASURBVCgCzTTsWjRC8Xx7cIScl6YUf+7wqr4l2qhQmu88xBra2coUItea68lxK/DsXK97aYNUmCxImgZsPoEzYpDO/41yingtBgITtN9bpfbypAWPOZ+2GdI4MS293vB6Qh+2Nz/iohhKAVfq7M2cDbujRh+c40rPAUm/8GCFttrbbuSrHnIA/gsFU3s9ayE7OyGPHPpyRGZVfHZRBXEusuW+3y88B6gYaNwafJ08N3yGecaqymqbzDEgDEVQymBDofZYW6XS27/IhzBT2gDcoiEKxWAsku59mTd8Bqz8eVEUF+7oXsf0029NJNvPmRSCyFV0/IZZLGxR+bwhHjR9wAM2tvaWv2Kz81o6gD9Wdrn5o2ei6cELzh0d750DsiDI0mjeF3gopGwVzJCSwzBgu8kiaW2mQAwlnDjrxtS/q+VKYRHwfW/dLd82CXUWHl/+BFtE6K33GSK0bJ5DFlS2JvJ5px9yo8nPyt2G2sPNV0AFjVgOO0tyfHh3o+vHX9A2bUiZ3KFyYH3bx/0XnlBPnCzW9Ztghs7dL4qen8kajV1AaqJhi0aMHEeKmADduJ5j87M7qCpW+vrrc0yMmZj7wxGTB6aDnrygP7/7M/31jIHnAoE6Gi8UBym/qD0YlvfeEfSE4LqLTww6CFocEp5v033w3+is45fi+xpa40tgrWFo3azTiFGIIsf46Zjqp0+V3r0vvTna70oX+mxZAY/8+vvPOrz/qLyI74PXEkML20N+Vj4kNEgvVzZQa23xAFCYjIua64vypFZRF349zi9ftT+893YA2RESj/b0Ym9IUT94ajRfv7ixvGDG7wN5PQxrbXd1yHNvNzFwezjWBjPU5cYSgOPuo96GQr+8POtf/t2P+vyHf1J3oehDchFrcF7U5utXVVPrYczq+JO+vFy13YwGV4zZgyokQpr08P5RdZbqy58+CzjT+02pYzU4tuDv/9DaM1rs3qkdMetzCZaqDxu9Ib96e9Ia72Av/cN//IMO7z7op7/4qOF60szhWKz1p8+v9gEinVsjVeHhRn4NPCEHIrMxGAHtQZqSCZWY1HvM2Mgyd1nr//y//lHXkQui0r/6N39rWe7p6RdLfSDu8TDV5aKmWfR6bVSWeIr4XPWWdxCzITweWuvySuOL53VRtdv4oX5+etLpBGFwchP5eHx0aDWF6OOHWmle6fT0qpQ8tm4VxTFFOnQvssuWXFXNdQGhFw9Yp7Q9qR3WqneZm7JfXxdtCFROLtofNhoh0pIRVtbeXiHrJn+NvNC+Zfu5VnvCD3jVw2Znsuw8r9S4KbtpW3W6tlvN3VULQKZ0UAFrxJz2m4EfLV6N8hCSp3FSR2RMWWq6IsmbtK0L/fjbH+IwnlO9PL9ZBrau8ThB1ez01rMDyZUMrZrT19DC1LXGDk8Y0rRMKZuoAUn64MyxX55aS9o4KPks+7LA+4U8HtBU33jDPTJhdRGE7PQuHuCAZEo3dpYXzXiUIZHhl1nl6u45sJjCjcPGJ+ncIwLq/V0j2ocDAOkGU2hjublsKY7YKBc29GdQrDNkam1gIpGZUtRz4LPNcEHP53XRRJQHvzznIA0+cSxEY/gyrHzR3y4Er6fuGzmfIpw45oeG6rAl5SA38S3UInadOD6JvxTEZM5nXma86DTPXDrr+0Amryo3wkxu8deZnsdZh5fcUIFFeTp7A3Yo1/q7H3L99eOiaVVpV9O6dPr4YacDkR1kH26QhTMyWDtwPU1POh7e0+ooSfj8BK2ZiAruBGSX5NaWa/zn3F+j2uuTJ5z7zc4FB7Rd1Az5emPJHNvwut76gu+vMSV1YD2XcpbfM95mPT7utckSPT+1tmfQWG13lbrLWS+XRZ8+AP9K1I00dlcVblhvqim+GqJdIl7heoamyjS91a7eBUH1Lh1n2zOCqk+wGKyMva/TSa8vKAgqZZxTyFbw2+CRVc6q04M0Np0GitQ7bxCB80DyHce1shzfJ37RrWnW15FAjLM0v9csIBKRy1bytW+Vzy6GMGwwRkdjbA3s6cbY2hLvAOSC4SekVtRGVVF64MjnY2CYi+cvla7g+RMiGMiAo7lLdL5c3Ljx+UV9gdSc9xtP/Trr1A+LTlfkc5y9AZmzn2laO4uR86LMB/93xkBwanW9ApNiK3LQsrw5DgopObaO4O4R3UQzj2SYyXeUXNBPkXEziOG9QOr3TSI8Ev8wPonwQ1O8GZhOnLPT/VykHKJgS9yUdh1sgJs3u2R/cieukKMuY0T+3HK/vykwjhukTOS20djQBKFicRIKw5hbb6kwsUXIFLM19PJoLrB0XMlSnGJbs2ajQoNSkAc9WrpM48zMsIEUy7nMsz0wOO08qOOZ5CyZ863VHkt3sefahfN4VaPK0LRsvkSGnjers+rhqi6jgab2SVQv+NSkblX6XgamdWAMYV84cDIK7EiYd3Gfpt5GsgRYdW/+3vjC8Z1vshsCE8vgrVa4QU2NGALqIcsx3YQB26n18eNWw5V7mQ00xOX3mvpnD+sYEFfbR5876wQaLLUHOaG9pevruvadPfJ7s1HF38qjNb7G7zZjGaEGPfizmZA7alUPdGSG0bxWbDZ7jU0bCxcGda4nOftLna6dbVceEuApK/D0D5Yuo1hwbB5j3rFTtep0vRD1slZZ5gb6cPeyBWbAvVp+1TLXlh/zuWf0xe/C/U99jxpoQS0hYFT8nhHZgWKKQS4+PTbj/iw54oY7MqBJNOgVdo9eOvdRk9o3yOCK3wVA2w3C+rPScmOJNLAa1inlutCFLpH7lNbS1NgYY6FAsER2tBvPqgj8x3x5YsLYYE3Aozj33JIU9jBDv8bKBSWXgd5cvPPPA1kbCwPWCuzlbrgMyyH3srCVAErs9nDw8LFBmUTdyVIIiST+/pI7dfGQOmG4A+n3bi1Bss5558VZsVHmrNCgiDq6y/V+NHGGCJlYfo/9+JZj70VZKDp8xjA0RuGBIpItIPcoknSmNGQQI/uFmWDVBXds3MnwGCgTUgb05sBEJqz/4RSxHfzH6iG+j+/niPsgyod7nD/vvZc7NhYIqA7j+TEl1kSjxosUb9zpYe65lP5331gJDHkYcHMnMLD2VnNRZip7qKfCGcoQdVZesvEml4qfKdGY0UDHUuAb8obtI58ZhqFeLNLv1dvDzXhijK1MFgza+EYpiiwdDs4/Q4Xc2dPkBbGHTcG6YAJOZ3vPKLOROhpAigQKhryMrB400a7FaPz5gW0G507FcxiaX+vBbXClUAu9LQUqHg4j4Fdrx01Yqmq6GYcXs4/Jk2MTu+5UWHTe8XCEhtoNYpiLQsGdSlt8ZeRIeuJA3AEvEp68+9qXNTAHCo9futYxT/Tjw0o//LDX+3eFDkWiuohJAn8K03hzaVSgs6/JX2PTZl6gFk4nexBWevc+0/mCLwffHyv8kO+N0+gp0I5N4210I8PDGv6s0f7FNCMHEMJYrQZZ0NRbBsxUBi8LdDqocxHWu3bO38M20X671tCH14NpNPld//f/8+91vc76H//nf6uXp5+1KTYq673eTn9SDqod38Wp1S+//6p91enxpw9qF3KyGg3XN6X5o959+KjlRoNYG+Odaaevnz9r7p71Nz98p8vrk/7w9ayH41H7h6O681kXSGY5W9QHvTS9ceJcVG/XUV++nPXPv/uqv/rrv9Z2h8eNBokHbGPv5eGhNsUUn+jPX3qV9crACyaqJROrHEnki4rsvTPOciamKUVZqn/6mliKm5aPhhm9/fL3vpTqw0HKa43XRpuaSXyh05XCkgk6Y9VB1zPENiQhk06vZxO5fvPjJxdYGMtTZLYzs4JWXffii2RbFapKoAIrPb7/ZB8C2XBrCMQZlLNeYzdrxtuT5brMk8rVoOncONIA3PjlDWpxogTP2brU09tZHx/IdIvMI+TcliPwWZsRe3KIFi5Uh6Ww/BcqF+HORJJQsF+ug87EtOC3a776krWMdS1dTm962B+12yd6emt0PTFFJLOsdKPDNBM5TbruVJR7NaerDvuNHj892KMG5ATPw2uTKMOjUGB6b/T6Nqvp8JFK/fUp/F9sNgYa7puGW+lNZbrKPcVH8k7MyGUq/Iy2Y6ITF1p6MwEZKcuqHzUCZ1jw9SC5ImMsCNCOJ+PiROqTYmqnUOcmW8e/D227q2jTmh1dxBYtoE5I1V3HQE9cAZkIGRlTehpBhj/MKzjckUBypnHJWXbLpgGap79ebEGdm4y8Fg+Wcfb8s7VSPDaeMrMFoeidNXtAwKVDJYnc6U6YM50vJJHguh3C7KFdgL7s8XR8z82wOH7nEOcDCmDTwhSfHMnRU/ZVVWp9guhHYUATyzEcPvXitqhOcx3zST8+zvqbTys9INeeVzpUs7bHrVbrQfttpbzODappW4oGFCdcfJzvPBOVFRkM2lCDOzqDDxoyp65RgVR7DUE7aNMAvyYkb0TysK2/5/KyAWIzWW8yUzHZJALlYWPDBnJdskVIvYF8e/mixwee3a0u3WDP43FDUVvo97+cnOvKQA6qdrYmCoqrjyEEMsVEGZVUmurt0mrq2jgXoZLSpK4qPb1AHJy023EF42Nkswtlb/E5zk3J8Mkh6URFXUHVQKnGQTzp0w9/p89/+mdvPvCLd/2r5vXO5wqQrFtaRRFFcY2ov3lTXhRWkdz6lRKGPBkNNQX9TYftzs3dQlwD0LklGAGATjiPUL/gWR67F7+32ZqsVM6fKDqh9bLB+PWZRn+vAj8W5wpDCD6TSLbxIgOqySC04sdmyBqDh6bH/9vYH1whM02R15O1ihcx5JxspWiy+2sbAAfIhuudm3NAecj9AJ8QNwS9lY8tjTHvr32VCQoQmgUw9Xii8UVRlE7qO5p0GjfqBLL1rn4+KEw15xHt8k1xQSzWDb88ICaAvrO9mVCerwziaBYhOydsi+L5RX6JBIltJoUrRRRbZPJv13l4iw1UswEjbDpI05E8c2ckq1qnAdq1HZ660QAgIZ8YECWOlKFegVZJ3Af39ppcwrHTFa+5ATSjKDWI8fHmFM8h0BFkz4CmKPfZXmO5JyYBv/Bt1hVJMCCwdaGagXwyqrMvcnCjULrY74WQx1E2EBwtLUwtW2Wdt9uWzvJzvvaN7VinCnJ4ypmTKc0WNwlEy/D5WqE64/fKkEs6H0J5nXrAQhHutSkDvPHqGKBVxTCTeVyu/cM7XZpWt/FZdVG5LmNAnFVHez85S/ld2FwSBxQwy9FEVGXIlVslt4tlpSbt3miCV3dFG5vA2LZDEGfgiFQQyTBbaAbKbNY4Y+sapsVNfc8oYKNbwtCH+i0gX2Sk0qyUBRsyyLVIA4+ae17rxjApE0WwTw34pslOxk8ZdG/OIiJbZmBRNDFZrq5JVG/IWCUDN3WOJlt4asK+Rc6AXYt6MVUzokDAczcrGb6Y0k5+I2qLeSZPlGECG3+UKyxKIBHTXDBfjGzKldkbo5a3qwcPyGUZKrN9Y9PPUIZ2o8PPyvddCl+ZV+5rIDXOb+c+ZPsGC2AyV8ANBsRW8ktRI6KKMeBn9HYbqb17FP6O5dLcP4XW7SlyUh2ZNWvBFnLLRBp6NreGcKHmgGzN5eimHN+xs+PvUmYvgwKW5rx07knjye82NYaDEHVpRBneGT7CVYUfkzM8ZKaG6dwpqgZv0PsQ0cZw+xsAhk0kvQNLJ1PVZyUMdmjy3IcsSls2+/dIjLvlj4UXslYXXB4K87OFPc/yWoZhNHKGJLMZQ27qd9tKBDvE70pJ2yaQmqN0yRgqsljs3HsYyktDOqMEuydu8j2sJCVSDMoz9RlsAnsYtSLf3iCvUJs6OoxIFpp3GmN+JlQR9W53o6nDjO0MHU6lu9HRE28bRP/zJjL2jveVo6VpafgXOSAoB+4vBv/cqUp3GSg+yPCdclxx2fMyh2yVpnFtHQOvItM/JLCBUOYvedJv6g+eRiS1FLABueEAoInkYeBSpjHjReQQYqJHQcfhQ/NpP+R9+/jNM8kEmA+2u3m09JbIhMbYa+dvhlKmkBSgq0wfdom+P0g/fNrp/UOud1unJDp7jWlmVpaWRyEbRJpK8doxcc9qE1ppM1+eL3p8j1yDZiNiH+oCkidyHYp46JlXTV1QV5HfAFphIkWgvMNEDThmelwoQ37JZbE7uoBzTpESNVcM50AU2Awn2m0C1tM1nbJVqs12r7/4F/+d/uk//L/6uF/p119+52gEAnbxAuwOjy5gLs+/6ucvnZah1fFwl3F4YjJpu99ruz9qGM7Ordw87OzrA9hy/vqrHjZBdSLi40ZA9/HRw5XL9eLQa+ZnYPIftjQJndqlctMCuZIpJoQ3NmFcIMf9g85ff6e8PGjLhb9O9PwGFlyqdxu9XQi+XavGFlNCRWRiFg8CuZEl1TGbhvJBf/zDZ42nX+MhTFd6+Pid8jpTy3a1ki5No6u9emtV29p5Un1LcHahoW/Dl9cP2uazDo87F4xkkjXDosuZwQAeJWkDNAeRWsp7hySQ6VZke3JOQN0F9NPz/pW1oTxk2vEoWYA9j7peFqVU3l7u87WB2nDeMThZVDAZS28uzPA9Gciwqw12eXnp/F6w/ahq/C+DBoiKIPhp3KZEzygAlkytmDTLxT00XMAZr69QClEeMA0HukDWGhPISsvY6liC42aglGm/Z0Nz07Xn66bqrkA+Bvt3386Jvr7NOjddwEo06nVIHehLcYPU64aHR1HsIxE5j0FB7ea1nppO3bhSCwUMj2jODjguBwKJCwh0eKV5YdaZJ5A9FgIPf4DiJVp3Ic+gqE8nprJcxuHlCdQ+PsCI5eCAp0FA9jpmSD0ZWLFtDo94BCFFjlMQn4FhABpgW0LBGNEUSKziduJTOCuhyUcuuCA5dcS25SER9ss5FVt1PndIg/ibbH3xTKag/ul8kKF0AepBLhVDtNiEm5bGFoefiXvIsgzoalzIMVl3jlVW6PHTe41fnywfprgAZAKyH28Q59lmNet9uugv3kl/+W5taBV+M4AP202mxw8QhQdLWym2w3S/U6+NmvZZ7/cbtV2jJN+qG8KfykUFBxLfZBQyiYodyP3ShdBqaZWmnfppa/IiSHdovGTPckPz7Gcrnj+aHwZ1uebpbOBBVVee0lO8XM5EXrTK69LbA4NoCl7fRc9nJGtARNhYUh/zMN2U1Y/+/KY98TEUgGs1XcCXdtX6DqJgA448C38Xz0JqWShNI9JfPqNsLyGw8jyu1rM2u52aHpjKTiWDxvkShE0iA9h6rgkGh2IJbZWhAtmcj1raJ2VAcG6ASyjCeH1LZyTiqmPazvt5bS9WlVjOSGOFKgNIEHLXAY8YuXHYDoJyap8xn9G8Uu48NjZOFLqDvr7dtNlWWk0nN6xANiYyCqFwGhKDxIwNUmrPfWKZ1s1b6aVl+TdYWh70Two3ikygDPiCPI3xZhS1DREr/Dk+5ch/URwxPLESoJ85+px7Bm2R8xMZNucYBbjzSIGCUAtwjtkvlAZhN2Hr09ujjQeMCbwTCwGsASVCBkjBPw2OUzDN8U4Z5rnwcFtlgLZQgNxJ4BTU+GVpQBI3FjQDyMh8EkWkhAmydxWDJm9l2UL1fIY59+2jJRaGsO9SJduVdeSVjnPqiChnd/pMssJfjXH88TU5U0g1BPYTMQjYmxmQirCK+/aS4r+3AgKJqvPh3MislGeZzzUqsfBQRuOClC2lFnTuHs0FxTcyVJQxteFPtXkcSIETTXmuLe8Gah88pWnkAiZlriLncxkWAN5vSzPzxAPO7TqxpBUFBc8pPxf1NoMD5Jl+6bPC9cKWPORxUsM2KSm1O2RqL5HFyvtUFAwxXg3Mykv8mfGs4IusUQpYQRIwoGQdsn8DgMjKRNJ5487d+7VKZhIE2C4BdOIsRdZ5c/Ysdc51wMYTd8RKV4Ou+NpErXg7NnPeZMqKvSaaOQixq40bw2WiTGfrCSn8pAQAlGPt1o7+OHFHo4ribHcdjVASnxlDmciLhCDP14cYz8doYGueF86htoRxOvnxYiDmDFwVug4nicxYgJAT0L5FRYJlauPPMc+h8xuT2rWQrQDOKuU/QWzlWWJQg6+4Q7lAE8iiheGfJZPE8GD/CZovKh2APWw9gQSifBBDQCSyzhe+qwlhoPh9uSsBeY7Z7jMs4H5zVjB3pENHbbngfsrca3D3hTdvgEBKE+s8VO7uyB/3Pyiomfj/+Ukjr9mdu9kmd4YL9yVDLloyyypNzfQf4/LFhhL5g3cZajxJwRD4tt3kdXI0RjBL3D/82TsZ9YcnxNbC3hMiaLCpJe55q0T5UDOgPqIxNrn1riwK+is/fwzEkah++95BGIr6gn++EJ/H69dfYqgZ5mkrLjj3vqlLLdnlDKWeZAjteiHya6kfrepxLxBQPv/+wT4K7hDNbFVvbnxILPlkOs+04d4vuguPb2dTsRu6b+2lM0Po0JGCYCaPfxeN4jfqEVM7JsDxBoTEIVar3jZSTCFRtb4eeERsJNkMICflDeHipmCz/Mo/R4BV2iuTMPTMfH0miyEDNNaddTugCOeYhEGXVTGbSwdrM90w3ILOnskz0yxM2bEa53fgAvaBbahFyMM44Ov1Wt9/3OrHd4V+/H6j/WYl+iPlbDpBJucqai4viiWIqEGGQwQ22nQr7beZfSXIgIDzkDvD542mlwOqKhdPaF4us4ZmsmEc+SzNCr403nKSLkx4ZUq6Iv+LzyVSJeqAwHmfrvzgyAJBw0MNPVuXf3z8oDM+qevZBd6n3/5LXZ//4Mt2Igh6ki6XxhcjRWRdV3r6/LN+//PVBxxkVC5F13Prmz48HvXylUgJRKy53r/bqkMSZznRbHJje/qs7z4+2nzPdIz3iG03B1teVspvrb7/8KA/dUiUVpYKNfx+a4od3me2gfxMi3ZZ4ITrHKnQrEsPwEmquYTyra74Bwrei1pZunMsB8Q3IBq7mugAJHgH/fF3f9DcvKrYlVptdkaEgyHfsGVrvqoZe50HMr+C9MVAwiRHHypguVPj+ZnpvPuwV988W7rZzyDee+OR+Z7fsnkw1iNxQfoEEppLluGIYxuY+lI4Aksg+Lk5K79LmIdm8eu521WejtNsH2lKQYCb5jCrzFPtd5nerr367mY/Gvli62nW6dLaP0EBG4QtPveJPaFcsG9vk16+vLm5AeldVbnKrNSuTtQiVcVf2BFojEwm4DAJ9Mpsp5x8Tab0xAP0vXZlph9+OOr12qm9jpaB5BVSoFyvXy56GVJduEwoFLkIadZ4PZjgIQthyNBEA8lzd2Vyt6T2Ir26UFzsVyOTlElbxlR3oDCepbL2BpIC3Fm+ZMiBtIfcZi8g2zi8G6FGYMvgSSeHpRNzObfZtLJJjEaDaepMeHm2s6yNC8iQJg8rw4Ruqb+N5hwofKYjP4ntUckkIstiEIEp/c9RIEhkA4Azrcv7lilgZY5G4qAArz8QuUBDFEANhg5I5J0LZVnLKkKJ/SNEliRgmPu0LiQo/nOZbnjUAS0YHMYmLVG+PboI5n2y74qzFkKj/dpsg2/6TX7T335/008fq/jMTovyGo/vou8+HlRv2AoBrqHB4XYp3UxATi49WLgFEZbmNll5w3bclSoxS61TR8bs9rWzZ+Me6D0Fhs7IG1nnmb3fps/et6zAqDJgUxOewe5+hk4+u1b5uwi0d0TIVm/tSeO40n67sU+KM43hT9ucggI5Ao8BFjbouKtMoG5bmhSyN++EvhmPP/5GfFxsl5jSQ9KNzSrydA8q8VQObNUjwmfEWz6dbTVY5ztNbJVRilimAICMM5zXH2ofG5q9t9qBOVjp7ekPev/dJ7VAXuZOdVU6py2IpnjT7GDWyKZrxc+CKoABEH0MQ4xSY0e+b+8zFGgRWxnuEk/TGRTx/jigG//WrJdLp/1ur2U8R76fN3+JvdRdz/PF69C4gWQLbl8eJGoANONWyZqzL7bpbcf7GdtygyUsJ2K7RW4vxEIiV5BY3VRvyZhcacbrzwaIopA2h+EoWj0xoI3hxrJstF51oeZoGZAu9h+hPpi9vCPjlPcKKMzNUVz8D2HYJupzBzGCnSBT0zQg4eVzsDhj0D8o0VFsThw1kqufcg3tHdiHBBaKLU0hMlfn84XaaWQgzoDPdMtJW0uhpZ5B1ATUIwpZSxG9RbkH0RO27uY6vJ4hPadWATaz+Pxg+MVwDCgJdS/KEn4h71VoNvGwQlL0oDxea84nNgd4qpDC5RS9NG9Qgmn+aFTuoEQAX8B8Iu8wMuigtebp1pmO+KdopsjNLnIgPvxsgTwr1/w5HokinhUjLMPfq/ZsamhZA1dhYQAWnCgofJycHZ3yorbEHSgNG+Q1GadAn9ZlRMjcINsTudWryshyjGVB0zVBZC04P9iG5pZs5yZHmxEZftGS0HpeE+I5wg7gJQvKRDc2owLiSSOBp5rPSqHUCp9RA6obywhZMuBZR/rIAxjPK9YjJNt5fo/TSZBeBxGUqCLNr5qXrXrnsX6TOOL1xhNPPUQtyFPPps7MMw8OeXdNvqTWMzG4i0bZA2ssG8jZZw9yOIdNAV1o3lbafvxRXdvr/Ouvmjijko1jjtwgM1zypmpUMyOHbV0Hd2zhvG2iJomsS+Szy3xRt8TwmLOCjd/kuKLIUu7XWy8xpnVuSTP+e4b3zlWl5aLzIGKH4eUdaPfNSsYTMHCuDJOHDCYqMyj2EumuUGTjT6YxTSz5y9geOHPYPt6tKh65O1fL2Do/K27CfPckokB2g3ZXJgG5MTiHwTC/h7eSbJtDrumhK3e8B/nBlvFly/8C17s7LYkPwZrgu5/X9A4Oc9QHXkG+1jfl4zc5J3WUF2cxhEY2TOPpOBRj1CNCC9KzM+jNbLhHgHiqHLnS0TjGENvVWQTSesAYOR8MaaJZ9s9Bz2ZAHq8f38vFuJd2+KTt/r+DVA0tMtE5pKv8j/3YeCT5Xatqc6Op8ovlfLT/bMb0K3+f3ocTlQI3ESvg7AAAIABJREFUfgG3lS524ouG15GLCIqo59DuVit8QO5kmeYEgII3w5GiBGW7EHK0cZDcmLQzASJ7kWkIUzomDHfcbZCLwhwL1MSbROv9mZByUQHUIe8EGEOYvb0tGSMfj78PnIaJKg+c5WrQ6iggeS+9nv3WpYdx1mZe5JVZrv160XffHfVXf1HoYV+76P703Qf1yIDwNTF1u0Xu3HEDavvNOvMeQMByVdtAvNwqrxZfJMPQ2czftJ2yItP28N4SnPPXP8QB4mkpNwl+FHKNgoZFkOznt8ZT5wxa5utJmxoTM1lcFzWQOXtIarNykOMz1NDwovChwJeClOXdZqVq92iV/aZe+XtTEDXjqOatU73dKs1TXV9P+sPv/mCfZbk/2tD8+O6g5tKZLvbzH5+Djkvo+HrU4figKSuV4Qm7nlSNX/xzU8QVTHi5Pqcp9Pv4sGbw4IlepsSZY3yGvpw6vZ5GbbNF2/ffqe0njSMhzDRMmfYZfpRFv//S6v2Hd8ZXA24iHmUpH7yhYurdnJDBUAC/88TrxDbOqPZOXcd0+6pVieQrUTfV2hW1NuNny45fRrZ2a11PozeiFHk4FfY7ZHJgwyOMGtUAUiMuVj7HRGTQCCLBK7cMTEYlw6jtlsIiyJiWJFPGTITkLpbYXOaNJqQy/ZMn8QxF0pysqdlF2byqXcDNw8mN3jQmzk/kydrtpGa46eWNM6A3/Idswhb1wnTzNvv1tVerSu/fAQhgapjo15dW19OgK567dK3DA1meHOKAfmZLqKfhah0/WXcJEQjI8lZbFwP8fufr1RP7fIXk5qwyI/cJ+RqyWijAtX7/+9eIpuFsfHj0xTSeTj6XkQnlFaEFo4bTqMuAxwn7fvgNmEA+A4ly+DTyFqbvHO6J1kOrDLJpnnu6ThcFRAeYDdt0/mOkuJFnYPNp0Bh+BWCbgGYaxmhwOAcpfQMBT3QO50hPwDGDLcTknEl3ySiwHYZdzk+6H/6c/UwWk2TWrsaXtNFLg7SPrTM/+8qQHk89UT8UZaDUrTWJy8YHSCDa7sHIIUW3hMinOBNahl6z1hjtaZxNr8PzxmvGtoGLk4xLPDOkchHlwDAkGk88Dc4Jo7EFwkCMCQ0SBZ5jlm4OD//tw0r/+odFP323U5UN+vw06/vfPHKq6fFh521/XW90apE1RjTEnBw9MMuYYo9vLiiZxEPehZqKZwh/H3cb3hlIyx1kU+oxzncgLI5EuXl4YmsdnlUkoqtE+xIoVkiadbuqRI45TYY7gcBn65elbBlrf655SXPks3ij1jnxcXdfPf5epLxs01/dtqVZNLsu7LmMlVtJQ9YmmYm8dzS5p57cSOwSiwsmZ1AC+rit1AFGweM4yVJuzkbL1XieN0eTPleqlSdXS426kQ0DyokPHhIgK2XYc3r9qrLca7PHTzeruVxV1VgPKOxia9pd8YQBDSqx0nqwgKzQ0qO8Dh+sJdGlEiR47O3HwRmIeXkMP+Xw5vikoWHbFZ/T20x4/EpdO1syxnTcyjBvMaM5ccYz9/DAtj/CslHGsCHljuW8NRFz4CyZwqNlIAlnHZCcTntYM/75a/u9LTmccu0et1bP/PK7zyqSqwE53rRBgEV2yKA0XdvDir+VcHJke0mOB7P3n6ExIdqJwZN9gXdCaWH98qRLw53CZjlIjz6bSvyHqeYRyfhNHVmyA3co9xvNO3UpUmdqCfyJuVqKPxfBPL+EtO9Nq0wXMguJMqFImzzsBZyCr5PmFX8Z1jwUWAxjLx3ySMBopUmZyF9Nce3ZhtOmsd1YhRx3aCIzlOxZNg1kK5LmIYbwyN8yN79ADdVcNdNUe3C58pYyNSBKKhl05ZwlAU0c1kelt8bnmumd6UrsvtbQXtMqYk4gggMwo9ZjcM5WLxtVpcgvE2UFQKkIoV/NqElQhaQq+N373pwEtttsinJ0szQDgM9Qb0FW5axCVTGd/HeQLhNjZXI4sQ/ru3Sf92gd0jrqRaSdNfeiJZgwJNiixZYeMiyeayBFWFAA8ywQVkdqo0y7HXmKcE4Czshw1x4Ae/aQRu89NGqbF2dvY+Ew3o24GWqJlsYPyUdmGroJnPjlGC3mtc+xhQgQvquBVAyZiEEKRZ894H2vFCkznmv8kx4Q8Rxx9jFyoNkeHG2S13xNs8A1T3w9BoijRmKwLDFd69/9L/+rCe3/x//+vznKhaUFw7k1OdO2Y5BQMeitW+l0ZYvMOY1kdPR/I/9mUMTZw/Dlwq+XbkKVQJPNlYRaoOnVcT/hV2WIUtRmCXAmelPHEJfhYkrUGtYN3l+UNygKGBPF0NafQzeA8AoyVTe8j3ZORlPjsRpDTJrrANVQD9D0xtaftAQO97CXoNqJbo9BDP5BCNv83+F1xG7A9sGN1X0b+mfq6Mg5lXrwwULHMUOcdy1S3bh/A6gVyp+gmjKEpWcLhowhecjXvRyILR6KAPMQ+Cec43xu7zGD/nmsrqDhBkSVKWnJBGeYYzFrbIn9+0X9EpBQFJJYAELV6UWq64k79NWfNYYrQWmnBmHtbxsOSwz+m2Gq2TIIfeLsDkNhqBmjpuHnugMlqZeqzc6NN48Mcg1vAW9ICfhOTDyiK+aLxRwtchC/NY18U77ot0bSZJ4IFPE3ZrLzTQILwIYGiJ+dDR10oRZsu1YRpp4CIWArGRs/fJBWtGIiJVfwLlfDbwTy3ub4kVDe+z51nSqvq9D+UhDev9YdqK+H48GH4evzk4N2+R/kYiEdC9iN5bAc2nw2yVBE74y5GJ/Oeq2P+1Q/fNzr+08BEnl3LFSWIOtLHT7s1F3Jn1qprmtpfFEOKpxQdC6m6ar68Xu9vl38Jl3Or0ry2g+1ZSXAd55PbuLYyOE/5GCjkMMncNhXIfVlYqBZz32hLTCHLFczTHrYHPTLc2zbgMV14LHTQjem8USFZDcV5VZfXlu9XS86bvbaFtKn73Z+uNNVrSuNY8vhUOn9ITxKN2/Mev3uD/+kYrN33mPfnrUlEwma2RoqJ1S9s7OWbm9PSqutdt9/0mFP5EinzfX3/nv8czaH6/lFn7980ed2r5p8pwXzeq+//P6dpRtfu5uemll//Idf9Ne/2ehf/tv/Xk/ns15/+cWHGluaQzk61+0PX0cHqtdbCsSV0vq9qXf4Ry9vX0wofHcs/fqwYfz6/Ium85ulKUQFsBFfFQQTl5qHyhKN+nZRM43eyNFc95c3fz7Iglv6zpr9Tcm0hnylXOtNpU22csg1vydyHAYVby9smifHtNzs0ek1z7mOD5k3VBSoORPq1Vpdhw+t1uenVuuZaSAbhgBX8DlAblVvDgYkgdRn6/H1a6vjEXnyrMMhN13xrcm0LclNa5QCVUDSMpDp+Ka+SfT5dNXHTzu9fr7EgciBtZz181cGdDe9e3/wJTQupSqgRvOisT1pu4ktQ756UAstLcmdO6nqYLmKfS+8dqYtntXhwZhTUyS/vLWelJ7eLmpWhfabrdrLRRM5fmz/yc+qkPlQZy06c+njt2HrZLUAm92V5cF4Mgj85vJJkkozVEEa+Ts1zMlfCxIaZHyxHQWCMiHXwIfN5hrZIs2WLzcuYMiEFJl8lYDxcF0jB+Iym9gCmoqIzya2cMiM3EfSCzLo5OzAt8SB/O1MYlPAxA4PLTKUu/diaVtPt/EW8evhESPKwtPsviX/PUibRaHEICM8iysPGrgsKIzonVyg358Hfm5kuVhE2VzSJHocyIF9v2xTzkVsATTtpUNllJxPsfGkyeH7Ia02lXrR+9VN/+YvMv32cdHDsdSHx/iMbbb4AXvVm01MQhNgJpPWOZclw71cFUTl/upmiWu8Ic6iJAIIL7Kcw0pRyMCPMzhIj72yhe9xUlnXSqACeiPaKN8cnAvJmcMyGL9eP5eO6nm3W2vK1+oaCiPAJ1z4jcPLcxOGVyr3e9XlTQ1yNy2qACqBpCEGaUo1dxcPnegZkZojoSSWE8Ac8rum7R1VgEz62r0qWe3ibvQgM9VM3ubSOqv1+fxm+IGDwpOd6nxRss506SjM2PID2cAfhuyP3Fo8/cCBdh5qhYUCIMmilzMXdG+/4PnlqrzYOPoIoh7FOz9XUbD9mrxBQVaLF4+BJ+oi1DRcOB6AFPV9GElxtXVjMuLJHRh4MVTdBSjEcVkMS/jcsUFvVNdsffBg7jS0jYoyGg4GZuMIrGSva3dycRQK8MzF5/UClZvmu9a1OWsZIE1j7Sg1XIHrALZAfcM92TErDRkiwJhbprm5SANyLKSYDJjZ+uO7pGbYqukuf/YGwh+4XKg7iPohlH3R0KP+Gd08RB4phEq27xt1l0HtldcqDWUTDVYZzYxHNcj75l5Nw9sRss8xKVXlURwSuZDwZ9jc0WhwFzDIWeU6w1Lgb/gzi68T4SkkYgr0eN14nxjoRjGLxDfXMlBvIZ0vIgfYQCGGCgyFcs0joLPSTXWDFJIBGdLGhZzOlTrgPwxaoDtC+MmJN8K3jXeT54ECm4y9yfYYXhSTUwegR72G7KDavtdREw1xctNugWx8CRuKkyxo8h1kEBvsG1AsQk5v2nMH8z3Ljfbb1NLJhteCbRWvL3UcCwW2j/ZLwtFITXumzss2G59HxE1QE2HJMLjndlNVbz3Yg3bK4H8CfEftsGxiM5IxjN2G9yyN/EE2azwz89JZjnhb7RxVxRAkTYgNYkC1VbHJnInMVhnlBQ8C95KjD9ajVneJZsJWdObzGhtKslmvpydVOTJLZIiVz5CUTeXc3mW03HF4dgeVZVCuaa5WjnQDWMLmDPmo1L29qKwL9TcaNZbV4Y/05wcgFrJphk794MEs9FRmkwwWLJG21CYz3IkFDdvZ/vrijG2u622ViNLFigM8Hsuiy4iHtfadzLae3f86P2i4vqrHtoJnmgUeTVGGYihYDyak02CicGMrSfzJsqjLNppmooFoOFM3n972Olt0troNqBJ1NX58tuZJkjuGCxJw8HlKf0ZX+K69xSPfNBRXnO9YnU2NxmZgpXQV+Ys8h5y9NH34cXwXyE1+EERRMwa8ZuWNOwuLUP/EuRXKRuKWHDFFnUafgeyZ+5uonntyhXvCewPpxvEOeDFnwdNpJlM8wGFfMS2XraanBaN90P5SDBpga/jPLJa2MxBZOgZukZLhvorX3xrz6AxDugw0CYARdp6IOTT4jyadTGgjtIMUy3vOMIDFGuRXGqx8YSNfuk6ydB8ZK0PIu2yX7aM9yIZqRWxPLAgTJe/ff7yBsg7QwX2lSn5T5Fj4Lzrz08VTSENpKgNE858pq5g4/8tmkskUFyg+Ow4By3vSCHtnShSTTNb0TH9BfKPZ5+GLxvNbtuM37XEK3Qm6nPW+cegw+YBuaqkt3foq1YcPH/X68qwe6dt9bcz35s9DGuINbMnA44Nl4lAQDFklW6LoDzKvKz6puBj4VJXrVPts0YdjoXcf97pZqjbr+4+1fvPTO2VVqs2m0tjGZIHfcbhe9P0x8N9PJ6Q8k7Lj0TRLKKtaGpWbB/3uD28h2eEDlFU6HnJP+yDHucjqGx++NCLrW0gqF5DzmMiTXqsbWv9eQ4cfgmDakz1vcvwFUi0eqkL7Kj5UP3++ulnHl1NXlb7/VOpQkhA76LUPQNGlm3XYIOlZ2UsIDv3pl1+sgSf7jClfexlUbfYqtvh7ejWvrzq9nPX25Vnb40Y//PRe7/ZHPTetDoRgT6nO7aAPj7X2y6T/+LtfdNFeDzu2aIU6dN8QB6fEA4LDAdIcjpdOSbFxAbrCDzfcTN7j8zT2k778/MUStbxc9Pjugx6//9EN2+dfn+OD3iF5ialUsdno+vJFt+dnbT580NvbW8gFtkfLfrvupo9pou0h19P5pNN51EU7DZCvXFTN8XmeGm9z6m0QBZP8YAlsMr2axkjN1p6fvAHhYmPT7GBnB9KGb+RYcqnzvI7K66Oz7q7NTc3Tq0rCd5HWIrWCpsdnwdsZgBQhzmdDCqSiqqXvPpSWS1+7m7qZaS2v5aipP2sDqnyV6eVl0Dqp9HppNC3PWs2FLkhgwPvnmV7HXBN0upTpcRkxKQxVZj7LJ+12SDpuGrujN9qQQTmkp7nWanmzX3JkJEnjl9McQNMDDLTR23VSAyH40qopDqqIOW5nvdK42dsDNOe+dcvAlRNy3KsjjgbvBwhxLk9latFnORsq8mt7nv/qYJkq01XkdhzqFM9sH32WIc1RoYqLoECgwiFOOchGM84db+GYBCNftYkc9UPkQDLgIDjeexTOQ7Y3CVlsYVDHfwpF2eZyJtw2Nqz8TNE4+OBlIFbW4RWkCIi5c/xzJpF368A3WyX/jCIwKTLd2vCCeOpoVQWvfZDmphVSW/LFbHjUaLJdAAECDhRU69nSLJQQTHMnE3Rv46jS+VrAUJDvx8Qef1M29fqbotH/8F+v9ON3B63rSvtdrmEEDtCrzGhm+IyQYQjQC1nqTtNIwcO3jy19Ol+V4mEuPtpv13RP3natWNtzxyaF6k2poWdTOKtMid14VZVtXUSRM1anZzW3VLVpkuFBrZBxL0Gt7uYHrTLC2MkvC/sCDRWPm6fg60q7Ta5NmTi8mgEPIJBwma5cCPUdg56Nrs2r5fBa79W8XqSk0Q4lRkrkQNyRhhVMrYZ2tI+QYm7Er+74EEAzNJZIfwqdr5M26aRym+vSQH+WNvutri8XNzNM/fGwOjZ0bl34lTZAn1z0aU1xDEI/U9vSlGTKytTngKMHkrMbbWoS7kOaIZrvEUgTvm2GBqtCJYNh8vC6i5tLCt2uebFsnD/HoGZOK2/BCopjvMhDp+YEW4z39eqGEBkwn3HkY5wV+Wbnv9u4joA2SCYhUKRQFqEmYjMH/RtiuMZnZSmNwVazibfXKNSAFGELuFxVVBSktcrDd7p++VnqTzq3QNYoTBdv31C7TKvaNg0GZDlAFWICrOiYdRkBCOG5XevKBoTna2hdeE5E8hR7zd2gdEzsjx4o9dnm8/nAE3hjKMpzzjMd/uSWcwqVUcnzGoTXU5f4eYKgmgIDYVPu9wIZNmcuRNvcZ5drEYMzsFwANKGwDggRUnnySlEVMFxno9AMSI4BYbAdCzAWxSBNVcEmijuDekC5qd4P9VYNcUvdRTeGBUQ1GOsfTT2UYwZd+HZ5NieUFVmuCkmpJfwog9huzB5Wsd1BMk92JZJini9XNAm2Agfu2QqBxK4qkC5edKBmRy2VzPrph3d6e2nsXaUJSoerypKt3c7bRyjFfKL7rtfjfeOcFIWqFU0SGPGQ1SE7dzQedWZCzRjWKmd1klGJzHIkqgphx6i62kc8m7e5gOjMQLWf1HsV23omlWZS3HRt2qhD7Z1HJtq6yWMTjXIAsOGcbrUpd5ouT+qRvzM0ZBjRo+iSDju29b1W6SYsYQZpXv2+MaQEDMfIivueTSrPEcwMarK8ZMsXkKjh8qobSpOi9OfBixKsDFkZWySaLBKl28YMBDqQiUGVPw+jsuxo2TZZ4v4ssTG8rTWczmqhx5aZgUg0ipHDutJbx+ApLEcmqWJHSgrl89nyVtvqUYVwKrhhC/l6PkkdMngsB8miMxaerPLZDmiI89lMAAizDF7tTw4lojde3BMJLNfJz+KCRJkhEvcnsSDwLK5nKxT8vJmHEopH/Lq80KiciLO0XJp+IAgvMdhkg8d6jH+OVYBXmSkSX+fOBKAn8NLqnlUZw9TYDNLUkgvu19mxWIumLPfXwMoSlFJqh9jG2zJIfwE/hVIPCSoXt73gvIgxOHLok+MG71mXKBrYWFtNlFpOhjKK9wxIFj+7QTZYWbgvOEfuGd40kPQqvP6JAzmpNoIO74gSZ2LSv0VziiyWt4CzkR+XO8g5wl6Ef4PmRBwFW96JgRE8OffVYZ2xYp6v+8OPv7md3k72DjoD8h4MGxtGNOKxbnS3yYTHTWWsMkPGGv+h+LDvcGKViuwuOnd+eDeWFCh0rmwFeaHYvLDmJvjTbswI+ibXiv9mG0qRRDHjDEcbl0NaRgfM40bzyT/jAuTDTHOJZLa3VCzgPz4w76GbDv29Y2zdcH4jszJFphCD1OSfNyiNJot5EU/jm+lQzPrusNLm3UabPHMw/LvjVscD4e/vPFWmWbsxCQRcA3OPTSLSpbxW01xD3uCsntAo08R1Y27vCfAbaKgVm7Q0IMk0wXhCOMq2+crTZf6/t3HR1pkakyWO26rWuW29We3e2OpwieU6PZ90vgwuIB4ecg2nQW+nkwcj5eGo48N7ffphq/nyom12M5AGEAU/L9O9Hbj81expE6/n188vlgnv93tvKh4ePjlCAk0YcpzTZdKvf/yd3j0+6sN7pqSLrivkioRYzxr7Qd+92+v16U1PZ9reSg8lE8JCr4301gXUZF8v+sjrvK810sidGl8kTOHxoazqStep1uZw1PjrP+kJOlmy0sN242nhbQ0SmhzNreoSf8TNn63Pv37W+ZdXFems/ftPas+/GOSzPhzVDrPO117VpdV3v/mot6bV569nQ4oSCrK3L9rWTC2RX0CDhLTFYTSYOkkRRAbmxyOaLPLJlvu2EElOwAA4JPC51DThGRIz5GYcYDdfQkCgeD2BB8VldvMWsGVrja8zLzVe8XSR0ZapPVNgrPT+faapH5WWDBaQ0BKyvdaa5oELf1vp65fRG+I8P6p5/b3K/UZNd/PEcFrWemnZ2CARI7IgMPpsXTn4kJNCg+PnwVfVT8BoSud1sjmhSPKFuLCZ7+PndFQK09u1LtdWXQMMYe0mjKl3QjQAJSYQFPD+a7Y0bDNkPy3nDBfhkObxHM2zOlDlQHzwTi/Q6aBsSEO2UckkDeAGGzDj/sM4zkHIQQ0Bk6ayJouRpg4PkDHgd5+gs9Iib5b3g0YrvV8MXGScKTNFldZuXjm4If7jpcy4IIgMSJDT0ewhF00MgKERHPkx8C9zrlC8Qn5jDIB3jULHAfNscJHxB4wAvyxbdC8M+MzZl3RXTVCYm1yH1BBqJJ4ETpy4CPl6hgfE3tSSFHx7/vf4KdyIUrKYzeqLIrLCWM1CDV4jhtd/86HX335KHRVTbtm4UdDlOhyprs6WlXKZbau1bhTkbC761tP21XbrfFXO5XVJ7p61ijqf3rTb1to97HUjlmVVeAhiCNiaoPCTvyYN2+G7n/Tzn56VtL/43Fsjw8pZPk/aHIAoMWiYdG4jvy2HJoqksG9V80U9IEi139Yq00637qr1hgEgxRPU61Fvb8gQIaauvVVu+ExNqRoGMaCizAAjN3Gnbgbgwcaf5xNqeWN5Oe8mckI2JURrAANj8o4c01FCSa8iH3TpgGzwfYy0siSXTSNFKwRqNk98Xujp+N26CdVDMAH4IAANIXvSsSj29iO/Y7/GwVRZqkmmIl51JIl8Nr5lJ3JUubaaUpXreE5oTCzDZ0ucV94U+ZXhjuZun0fbIdz3sZlYTYaVUXzP/dl3+rri/5e3cVXB90w0TPAIeMfYMOPbXqtrkWdO2uQU9mwhwiLSnXvlReZYHWoDhtVcbdcu1fuffqvTl/+kpXlWQ6YkNRvQHzxZC/AOPFMBFmK7g/8ZhgD3azdlLoZbb4ICXiNkhBR8SMzIket4DxmMFb4/a2jx9iYWjj/y74xKw6rykMrt1mxEYogd25UxMq/nWQPxBkkU3NAh2WoaTrFim8LvxvmPTDr18+D6h2E03AU3RJll/AHESnVlEkOEBd5Jis+ZoVo0UURkEHOAeoJAdjIKaZAYZKAY6rETOYIBwvkQA1c3o9RgSDeBj6FqUGwc7+RpCtYiGSIzjvN5dVONqmGF4qi3qspLEApufIKApFazanIfGXRks5JirYf9wVTmtxPBTZw8/E6Dqqo2ndObH2w/q5tZAuVmoyztlDPYWuGPbP35KNKNI7T+LM12RiQwIAY6Tke/0/iBzfQGcEGJpvg3bMzpAFzVmbcuPi+tPFurBOLEJsiD0LUppmxTaaCIDOLlZ1DIhmxVf295JHdnTxRazXCY+xV6JdnRScRM3c8cFGocQYDk+FymbJsMsrqaxsqHfCRHlvM423qQ1DYc9vh8AXOxSYpoLrbdJpnSQLRX9cDmiGPh7oaGOkfGLPfdSCHBDei8WpIJBjXLxs0Daiz+u8JeBRPEA8VOHfCaPwNXbiZfc87TpEx4mJGWA6xh4OyOj2zZ4I0MqAJuQBkTNTcE7BEPwyKUba6BjgbT8cDHxpK7FXUD1g9iaOi2bRshDYL/iyGdY33JvB28qeMZsEeXDOuguvhnBAwExRh1kaXitpig5mEod4//ce6p+zdHPbmZ9JlaeUscdr0g6NAEWhwavVhQzhm+eZ0aX5tn34RWN6peNwfl1BwvqKUhI+Uu5/tYPUmzeFcs2VdpTuc98cKfS74m/Q6PIv1WKIwsN733Yf4RacKhu2P54z4GJurIEH4L7pOA3dhLyc/nOL4A/zCgdV9Dfw78DHUPZ+9wV5a6vgmoJPJ33heI4zT/bGR57qg5OPf9Kr3//sPtcmq9hbBs4E4Isp/NhdU3CfG9YbR/9K5hpXm7eyD54FoCSgN2L8Ru+PYM1UGiULjgnnse1gDXUHxnhC4PXDJB3Mzy2kUFzaw3qZBU/eaz4oeYSkEbPiH7I533G2QnP4j3YF0jhO9BpTbtMmfiQ+vfL7poa7DvmYw87N82lfZokueI6fz+QeXh2JUr/fa7VN99f3CzWKStdpvKm716e3QT24P0mwh4r2zuRg5JrAb6eyZJTIp4KKznR+5HLhrQiRmfReRR8fs2l7MuPRk9a9WbMLwzS+EDtsZfxgaRaRv+PeA7PDB+uMJcSyFIYPvr26jLZVC922mzydScz9ZV78DdE3673akqkI5NWpNRdb6qqDcqv/8bTd0Xwxi4zChk2Cr96R/+3qj4w7t3+qv3N1Vp5ozAzcNBbXKwyfl8flK5znXY5Eb0n3rW+KlW05u25cYP6PncabgVanrIrvgQ2cgEldY+3luvfZU5N5KYTonmAAAgAElEQVRCHGLaOktUrsjtujgk922s9d/+u/9JdfOP+vf/+FnnftYWX4aVR0Vk9/S9Dod3mm5X7TZbPb8+6+mPn1VtStUlJMVG7eWk4wON187RFs3zSZ9++KSny8UemSWrTbq7XX/V4+NGdU3o/RAFGgZ5ChFL9RZ1t8qk1zqPggUwCA+rQQcUpjOyE/yHHPpsy6Ci8ZYxlYwLlSISYAWwHEYYqzLVcDlbBp0zlcTv59B0pKkcmsA3uGDCy8X7NfYhmUPm6c3UOnVkzOXS6rjb6/z05AakqLcaejT+vZqOfLcq/DlsC/G0lUh1aIDZ6jHxRM5C8czvjGRutO+KnxlUPUjvsWmUJYPO9uCmOuzWenobNHSLThSWFDvVVvP51c+/Md1jpwGAAgdwFxNIKHE81wNeROh3WusKjZF/a6sATSJyDL5/yMJizkyQMr97XKQ847RKFPPdStowdjNci28WHvN1C3r8PiBLkdLRrPXKkM/zM/K6j2w92DKQQRbT5vBNxoWId4XP3WASHBPS4Q4Gc4hQHOhhWAiCHDAeb1/vE1OKdk5hLiTHaCBPYZrJZW8zTEwQkfDjDfGw664KgTzXMykN1wLb4fiXmZsABglcHCg7LGnhUjRtpbZ0Fyojvjk8Pts816ddoW066afdpE+PiXbE5GxgLvJwJvrpx7VRL60LCgAaIPH3ytOLkMkyUFllN7XdWUm696bKGYGrQpuSxmxWXkeuFRP7LANlz2uNFJAhJPEga3sruW+atzeNy8UkRuT2S7LTJus8UOOMGTrkrINGsvagAt7JtpsdRR6Dl0z7TaYVssZ7RjCfGRQFDQUemx6+7kJMDpuBWf/fP5z1/Y8Pppr+8s//rOPDXofHYzyDaYHNSZvNoobNI8MNMlTZDrIRSW5q3dhDCQ0iK8zC6xhQsjQdPZWmwPXPPzAZ5g121eSmAtUL5+ZgAuKicbooZ/tnvxCqHXSV5DnuNCex1TDEq33TKgUutI9MyNXGwRJDEpllZDviDSQmJGH2zyBkgd5c69ItulzPPn+QmEFApSQ+vcX34pxabx5sQUkhQ9orxeeTwe9aCdtmS0/xY9GsXDT2rQvuCV+zWQKh8hnxot8bJXP2aKopgO/5zVrt72Tzk+YGNUHiDEHAaUg5+YzhMWTDQSEJgh4aJpuj241Yn84eN1riucG4GJ4svFs0Pfw+XYvENZLL2GaxjQFk5wJ+mXVpaPag+EJzRZHU+iyyjYZziJw6cilRp0yzECxOyOp5bhnjQLdPuccrbdIlPJ7ElyDZ9DAHhRdE5J2WdNHLwLYB3gH1zdoxRmwIc4r4pI1BAiWGN00BCOE1Xael7xikrtQYWAq8W3fx12nDX7K8jvMlhja2AhgUBifh7gG7AWDjnOBvU3ewBIjBPGeON2ALAa9BqWf4iYfZy4JVp5pmN18przJV9SbULWkT8n7yCYkhAX4GLAt7k4PZyesDTFVopbOBa0lax1kA4SLJlK97D6t4bzlLsNjwGaKUsrzVBTn3HucYzSEDVjZ/EQOHZzVi7WiU7ALWTZXKDZ58svYY1A+qtlvXQgxDGDqydWWbTxPkYc9EA8YAhDuQ+oang6UBZwlSQGo49g/riIGDROwzrvZwyvYqhlxIy7GF2sUwuNajhvOgYpgND21OWImkanfwPX1+fbbq7vJ6CnkjECE8uajOhsrKGPJx5/bs7W+Pd7vKNaLQmEr7b5FisqEH7sc5g/ICSJPnofPa4B1LgV3DpmoBArax5bSlbWJoSa3GZpQnK9OVRAWDQxk+kj8Z8m+GHfzuKR7YAuAgACqUMowSQtps2NP9TrGEExWE84yjji2orfhs+IVBccEG/OYaaySGa0l09Xt8Vx3RVAEms7a0DOKp/4N/0czhiPXibjXNlM1cZB8yWDEw05s9NttxP3kjeV+GOV3DEt7wo4bHzhLNuJt5ng1EDSpqEHz4WhEJYkgPRGG+jqUNd085QzEGHi5ITKqJf1fR4HuFF5tzw4/ozPtoYrntAX0aqsNnMGA4fO6/WfNsS3SuqVNpbY/hjxewRliaQW42H5GDk01ppgUAY3c10BJiv2W9gAi9JQ+InNVQh319a9rIwPomSXXuo02YFDdB67E22BqbO8H+z+Cc6ERpILk4kBrw4NCMgeVn6oKMFW8NEyA2GSMUKYNvwrBJY8UD4YDPZOXCnq/akBXFYc0LhD6HBgpKap4bpuIj2JcVsgsAJ6yd6c1CB8yfZ2LTTUBTuByCqGRpK1Osu8/nmz+EDeU3DyeHB4c/dzpbjg3wnIda/+Ivt3p8XKve7kzTKotSj4e11iWHA95DpkmVMoJ6bRAGqICkAikvsljM6mjsgUgg/eMwwBsaU4CmP2uaCkc6vLylaoZU9Y5CEfojUzdoqp0ub0/a7zb2FCH/cmGb4NMZ1PQQQpE5FZ5W/O7vf7GMA48gD4blLxmXGwcwB6aNUrq1eAmCrvXDX/8raXgypp3pYFHulO4PWg2jfv3592ovjf723U2P+4OlQklR6tISgs1EulJVAIAp9ULQbn92454C2Ll1boSQ1QD66Bx2DN6cz8De0+1+6ixrwqPUn686HkuDbMjjArt/Or1qvBW6rSr9xftaH9MnfT7f9E+/ttofd9qmmNnX6jaP+vqnX6JYTlpfgmVdqjs9q4TuWEQ0ABlIxHeArj51XGKzHtetvjYrfbkm2h+3en7C2zrruMu129CoQZNEwoZ3dLHMiNSAckuxGFIf8PzjgHyVxovDMCZ5ZYkUD78v8kym6DeNzVmbXa6k2vnzVjnW4qaKNBjCqdVackYxZk36Cr8nZDaapBgqIE8hc3IcAgZhpwqXUrLo7Tw4257kxBmU/XLzZPj48ahmoKFtXASw4eCSY7J/NZAF6WdlaVlz+mqPCuoBui5gSzQxFPvX5sXhuLcljNlX2PhJoncPtd7tcv3+d1/Ut5Muq0ovgxOMVEK55CJhkgxyxR6HtVp7Ekfdxps2q1FjtdFAEPNtrcuceqtNQ0QDzs9CYcP/WF7qIVEg+9kSNo45WHsyyPgPKB7T8MjYG00c5dIDiGCpCd5CXiO+BgRC/qwJLJAz+yAslsjmRg141QiBtPSWQ538R17vu6cJbwTPFeAUgr+tbODfsS0kwBuf5h2XSPZWzkUZmYL4KGnVRhdt4Y2JSyE825bPIO2yRG5lKRpFyTfanYsL2M+HKqacDQCHe/SRb/CAb3A9ZjeA7xEDkCWd4Vof9rnhOPnS6EO10qd3IPMJWKHwJgM3tnP49VAsuB7vmcpDsAx5EJ+DNOc1oIiPoo1YI+4ARxEVFHlJbBJ6/INAA8gGXFuuRYh8XW0N0mmnTqc3BMPEmADbOBqSRIPTG7wC1ClVR5TQiNeHEgVZ2YOqigFmjJ/Z+vT2oCORDEiBz4fm2YVy207+PZGDP58L01Qv3eTz7re//c5NAS8n8s25k4575GuTmo4YDyb7e8v7HLnEBo6JbZJru07VtmddZzIsSxUrgC+T7SDjMFj9QvC85kZpgVwU8Fzj95dtzJyWasm1Rdpe1laEeNCyxN0DZId3fGhj46AEL/3BBRzEZUiaKHYY2nI+sFWjSF+mN8ts/fldEUpe6O3pRVWR6HBAOjvYSoFX0V5c/EoMExmwMAS9e9G4zxaVuvQUR73jWrw5u+ctAnkb+8R3Nw0zW0kKLuAgjvsylAZxLk1fyGAdWs6neGh1HfHgMXkfTIZ2ZrI1mUzDibcyucI/L0HsM+oI8iYB6UAiR/Fjf27kTSPpx491OQ2G7JAzik2E4RwbHWiUfH47aq+5UEORhR9wZJO89lnH48wzwy6Zv0eUAZTUgTMQGbwhM1CfaZI4d0Ih4IrJ5wmvQfjS7GEim/FW+Fwjn9VqADz3Of49VEDshitDT+ap0YomBi8mLfX8/3P1Zj2SpNmZ3mv74ltE5FJZC7tEDaHGkOBI4k/QDxcE3ehSF4IuNJA4HDa7uqoyMxZfbHU3E573eDYFERwM2azMinA3+75z3hVFF/MaPji51ovnuqek/jZpkyUaPcsyKCyq7pJA+8hgH+8eaM6urABsYzlNlRBQlvN3lx4oDVTDuC3EvcthWJbCAfK1ixoYdGjQBIaDVORF7zZ12ARgfb2sUJ9z0Lp2vgfTuopQLwerDGZWkiyUYwaCqAprkc5HdYstFshSmenKxO8fTAnsC77MtsGOQqDRKRYjJH4VtSCPmqaLF9OYDjfKilcnvgLdoZxh4eZ/dhQJ3Z+MzLU0n0dNFzzKKFdmzSYfWs0whlkHz665m7WtYM+DzYFNY2YxIJKsKhMS4Md41teLrkstoSg4vTrDAsVEyXd9uzjHYqKOLeEdRBZPMBSAxiVmTN6MjJTZ0YnKY+/GRNUPqHlm5VYJIfkE9AnLGYsLQYBOXr3P0pA5zBuoMVDooMaZRmxqnX78ww96eTvq/DopaffCaIldwz7IK+8GkvfStUnuZOXuhIiZRl3dMcp3SLopFRRRtZdClhBs5/C52X5AyzwdKAej7UhMM3VMzxXvoxlo3kPCXibtD1s9vX/Sr1+e1R1PXqSRb85YSLhbsdAAyuB094KEH5b9ArQh1DfecKweizC7qAmMJdBOPyj2u6rHyANbnJk8CCzOGdODUUvkWSuaHvzn7qAwT5HdJBBdIB2ANMxU9mSilPGWG0AvGlFCP51bEOyjWUPOobA++hU1hsxZdk/DhxX9tiB67rj/brw7BqO9v/lvNBsaRGtIbwFAmABSVDRJaSWb9zH3RRP0NyGu083BpnxOzPAAz5HAyu+ffPj4sL6+nKNCIMKPYkhxD0oskDzwUfPBsB39J/Ff3zyQd18OZmPQMmh2LmVebBbLNNeWMJp8tf+PQw5kh33YRvKRMA9kC1RDMHiHx4cfmr/Pny8FyXzBjsgOA3tRkCoGAgrpHQwpSyiInK2yMA9J6hJlL8QgumYoA7UnDthjNh4mx1PDdOE9CD+n5W8OH5j0YZvoh/e5fnzc6v0+VfNA6idDwqDD+0cj8HzG+MsO20bFtddSNXq7EMN/U8lGXyJzYGEiNII441VNBSpDcEThi+l8edPbmZQ0mB7+mVy/vp2Vns6qHnd6eHzQ8fNnXxqgtSSvghS1Ta6X54sXJ5Do4+uLP5Pvf3ivL5+P+vzlrLZNtYHhXXoznUmRWXJDX9LD4aDWkqWL6o8f9PnX3x1+woA1jp229GqChk+TgyqG49l+KpJAP1KkTZrk2uv4fNG7fa0KBrfa6nkiDY/6hYg+Jol2pSg+e6/jctXxGPH5VFbcSCXctFGqzlDFkvNy1A8f9tpviVvvrcdHhZFkjdoq00M1Kek7fXn+rLT9qPefPmjpXtVPi/7SF3r+clSzy2zUfth9VPtw0PHzL0ZOQZGX7rODB4rNXt3lopc+0/vNo356yvT784v+fCrVs3gcj9rvQ6bGpfvwbmdkl3cRar+b8ebBcnCp5rqR8tt9pf7IwU7lZqN5DB8oAAI+GhJ7kdKA1o/DRUWdqtl/FAEr1+535VUb5diMhnViKXOZzu5lvC6Fh0YkLxQElynPDyEoqZom0QXEPUEaWOvlOOmX317V1LV2ZaG3l180z7D9mTAxJNkHy5U5aPB3buqN2dAvx7Nej13ITMfOEiq+V1JaToOdyn+NrqbkuJu4gkAjW6fjOgm/KPVQ37BF6u3LyYERgzuLco+KHMwOveHSAyG8zupB7OdI7iONcC1XM48FkiujuaVWhlnKrh0/nVk+gzTJw6FLiqMrCRSdYsuIDWeJA7whZAKGGLYCqcZVA946kk1N+oVRnxALo4xGROmNRJZzL40347KozJHOR0AAi58l/gBeBm2Rw8RiSDy5ZWkRxRbeaxhH/p33wLLvf/5BX3/5i+WAIJzfoua5rG2K57K90mEWCOU1JxKf2HYyHUr7GfGH8cEbYCb4oCHMorUk+dr3Dnxh2Oewoqf0WwAadQd0vH2sa20cdMiQt2pz6/S4b/Tdgfh2Sqp7bbaZPn165yRnir5h/KoqunvxbO6bTNsqE8DkFTiq3qqu9qoLBtXCiZVVQ+phqSssUtaruOXqZ4ZL4vwBxFK9a/gcV20fn3SeOp3eokbm6/mqx4edkz5RZvA9Miig7FiWs86vZyO+u32j/lpqU5y1a2DpYIGpmohuPRKiQZ5H3uPb6MqkhcCNTaNdfdUwEsBBKk2rtH3Upk7VnY6W5SKB6rVRA4CREtdPbyULaevzHEaCsAtY9w8f/6AsP+l0uvjP1FVmz0+HGke5+stR/G1F+k5F+mZWla7LG/UbI6tLaT8SQwbPKwoGUk+5j1FG4Ayu9u8iaMm+v0Wvxy/a858lrcb+1Z5P/JoAWTzjqAXw+1uKXaIcSRwO9XxMVLGgMIzm/Dsm39kkNlFBArrvNqqEkDIe8jFUNATKUKGx1pazG4wt66g2yhqfh4A0pIACgGHYZO5CpgzQ7OfWic0MOfTCojYqjMoP3Vcl1VZjd47v6x7Ow7vZ0QYxvVjmzuePn+d2rcy2UvLO941kt0oH3Rig8Nshf5062zpYMO17JH2Yh0IwsNytBHREqfxgOTO8JwsOkkouMhfMGmBIygcV04vmhO80qgVIZiVyx+m+7Lak0E4n3cpa1+rgpaaejhox6apRlUVNDSDM8Q4yswA3ZDakld/9DCDSXbOr5pL5iKWEpYzhkL9mo5o6hZF1hm+Q3s5S9fKmBMkh0lc6+mBGFxhA0oiR0PsS8/xUAPSzbC6lymunbUEy40YXeprXSILn90JWWCeVinzQDcliUquqz8oLln8Y1tyJmt15dl8z9Vl0Y+ONnfsu5K4FHahXp7p3Ix5/guwKzfx7y0RPD3u9EmqzjM5qYKnAdkAFBrs3SgG+M4AnPLlmG70wwuBtNS29anx09syOah/2Xpa8vDD/ZQU2O/vikCpzxpbYG+jXdOBn7dnqejv7WSIkDPZ57kcVBEmlnFf4ckm/JCTH6VO2HsBm8z6A2jLfZATC3BazspAfWk7Ou6D3tXv+YgbWFXrLVZuK6jXCZFCzEKSDNP9NpzdptS0A3zQLzlHDiJwZ8Rmqs8ingBujYqWDbaSGzB2ShOBk7p01UEswDQE0NIdO3JlXP2O2zjuFFhUeSzHS4Vyj2cfZ6gq617vL1VkEPcyqDe9nXfE93lKdR+75UtW9/gzggkRVaj3YHehtZYbnDlqLjRVIZuxpCri3KsyoniBWWAbFGRtScO44OtMhR479op5aDphJDBgZbG+oFldAkBvy0VB5eP5HldgFWwcR5UBQU4oRmmMFo3eM8A37nvbibVGy3w/OkLvo0hkNJmZLpNTR1/2t9oOzrN1xv9x0OZKgDBQRS6Gjj73Yx89lvhJChZT7uvDzyXMcMo1ZdPaxGyHvp9M5I1bfAgDmh+iLtowbosxEZOxrHk7vwaeuMQTljV87fNQsuFTpcSvfa2WYnSC+oFFQbALIW6nEf/HeMPWx5/E9Mb49vT+s5yNoaBTrxicd+lzHyfIX332MsHhcDCG7il/9mwfyW4AOG7ODchIkekH9spDVJUtZdE2x/LEN81DgF6F9eB4IgwBtCikF3xJJT+5wdEdjRE5Q9WCvpoH7GNiQLoWfFnr4ptQINjIMkKmgTO1vZCsnHMPSEYpj7zQvUdd3SZ5lhPcgnSDSV23qSp92mR6KWZ8+bfUf/vbRCHZpmRBQ26M+vqvM/jncdTjp8Njw07qvy8AtEdo82NOLyjLT29uizYbgB+v0VNaxwOL9ugy5kwLnc28p0b/85VUPG5Cb1agzxcb19qAqH/0ykXaodDaaSuoYB9j5sur0FpKHNG/1+vpi/TpBMd99IIK6U3dcVO73yqrUnsVtOqucXiyZOBM0hkDh8Xsv2LWR55t+/f1Z1bZViXzjOOphW6rNSdEzhhcsaQ7aBwOd6ngaVbSVXk6TDttU1bJqRLJYbeyLo9MM/T4yEB+oGPUpG+87y8jwMDKxPO1JKewcUjTMi3YblkqQ3UnntyH8JlWltmjsAXqbc33pKx+eVZupQhI6rTqejtqS/JavqtudciRQ9wEGFJTQimya9D/8/KTXty/6l2Opz3iYlt69iKCSGR5LUGbklRxwdGqmrc7TrJ8+PkTtx/mi6fiigiS9PFdV58qyxv6t0/HZtRnBGI8qmtYDOL1lHKB1ddX2odBtuOr5ZfYlCSO94Bfdleoubx7O+XemTqNkWcFPMeiwTe4SHxB8vBP0QM5KMpjNsyULb6fOAQaktxV1o3FJtSVSfen17v2DF1aA6vHU640OyAueK5ifXJdTbz9UmqESQDIxRRIb33XHcoLZ/2alD+84fggGW2SrNzrhjC4mGnJCPlIHvlSkG4aZ0PJ1OtTOyyScM3y/oOb8TJWQcV9jAKxhEEnJQ9qGuPsuaf/WZ4hs3iBYGPU5fElltawXlcQ4RDCAZeERIw6STjoj/yk9ZTAH92tEM8vbQHn6vQqKC8EHKz5KBo6bcgdlcAYhZwtPketuOfuoOLrHmjsm7N6z5tJmd9xGiMHadVF3cV/GbFznkoB94M8Au5kpBTUFGCGhunER+cJwz+XPhUp4TVnZy7Yrb3om1ZKKC5KlOV4ThszoxuUM/tCuqpPBSX+b+qodCgL+LOXk+8YXIRH7LEbtA/95qrczI+pJJb2hzYPlr6TdEtDStCwL4ZVAAl073RTGViq2DJyljf8OOVou/rz8PILS+3hfVRWDtvutmZdtu9M0dzp1ePfeOTCnOyMZ43kr1HW96s1WGf6hcfQ7SEDWbX2ntGIF69VudpqXXNtdHXHuV9BdGHUY91j2XMOBDxO5Mv534nWrQqcxpH7ci+7wZbi6cc8BwKyqsYQ6tAl/JdUP/LOtittRab7odMmUVwQdtDSyWgbIbkrt1Qg4CnuC9JBOOvr16McUgx+eUJ4v5JZ4i7ceclFokIiNrNPIdU3NBymaqG/onuR2zzReY0kmsG3uT9ptIwDLlRR4i2G9rlE/cFs3+vo6ad9QB3FwQiLgIQNfjZ+KZYOhYl69uJnNZLi9JyTi6UcqiOKBMwVGCQnpFY04yaEAaBOsNZ2vDK14pzIv3Q7wuF4MQrD0cc9z5/MZX+31CkZtvlIPRMUGh1BuiWSZje72ZQGDBSkBgThDWAy9YBGOhlqo9TnAsgA4yWx2hcGk/5igs3vKgmsyrItnkUo0wazYekPiI6JfebEi8RLZbNU+qCKcaRg0TSh4+M15Refw7bEcAK1NR/s8p2xvuwlah7TKUSs7ERzmEzsP7BZnH5gr6xrph0NeKyOMyAqKWLaXMqSjGd2YFSqRUvNwturJgDjCCCyU66ChjKoszsIt8lj+qTujy3lH8vtfwSR71ULWt0ExwMI2znraVQb9zx0gwGypu9JJ65Uwv0GbfFBCJywdzVgOAOJZcnO8schrqaao1OSjsyW498o81CawRe1uG9Lk8S1qetpC42X0UulReCXAiVmQRQPZK97q1oOz/ZiWjGZ+JgoWdbpTCckhBMTvJkf/JlLHqeiBbQU4IJXa42wE1OCpBdDAxw2ZQc8sAM5akmbaKV/e7i0AtTJTTOQC5FYykUHR7LZeJkBIugtKIpR0dFJzlNQaxkukX5IaPaI0CJaUv4PvMxJgO8tFR4CoabBaigX1CltKRsDwZgkqSqQsGTWPsGN43VkssAFEn+Gi9s460rBAhVx45uiW7mEQ8zrmxTN3G38fz21IsjnbugEQBXCJ+wSdED8sIVmzBmq1sAvcmFuY02Hmc03TWWdySGw3yZw3YM7X9FmimeUddQ9prJA2nB9mtRK/i4CczPMo1vhuUBAwx+TMuXxPtgyEuoet4IonkFkf1Z8Tzznfw7NJKBFqH+55B/iYgeRh4p1Evhspw3gKYxPnz5sts7UFu44rN/iz7pDFz8y7dXN2gWcWLAdkG6B+Mjtsvk95m/mfGVj4sPJ9S8kD9HAuQYR7chay0FKNwnjinRZLCj8HGQr0YsJaO3+G1KIg5sIDD7B8l9GiqLp7N1lLInE1iTAghxcFYMiZAGBWZJP2RZyZVmGg9kRVRuMGeTF376SJRAjG5RrqUlSgDlKblRwO25WL2H7DexqpyzH5kKx/D9aO5dH/5UCb+9r8/1kgI7QViUoTYTlIOlZeGBhEhggGWzeMedhCr43MBcMyUwWLAQ8aTAIFzqDDxBqzQDosBwSOEAr35Ri7vIf4SJN15iyI9w+IwcRTY9C98XshS2Fx4EHONV3ezKzYu2mZW9DvZquRSUAdI5EAUa9zB+b8+Fjop0+lHt8/WKZoAyrFrfVG339qdeFOM0x2s6yIL7/v+TvwttENyRdzNUM0THwWkYDEC+MHGrngeDNrxeFwPdMbOeilu2q32+vhXa3Tlze9vhJvTcoVdP5em8NOZUMNCymLDIHS2/lqqeuHjwf1xChdb3o79h6gvvvhOz1//V1b+jl5SSpYzJ22ea/terEE4pjujUhtnr73RVxOb05H/P3lrLzZqtm9N7rTUu57PUdfm1nNxpr+Kr9p2+z1/Ew/ZK5xXbQpkJdkepsad1IhJ7l0IJiEIHHb4TmN0l+Gsf70psP+EAxcFtIj0mAxyld5a9YVJG7s2aIYlCZtKCW+fLGs9tdpo5SOLIYy/Hmg13ynlp7DALYuMx/efjcDTi3F188XXb78qv/pHyn+TvXPL7n+fFrVZqB6SO/iUMC3+nr86mUD8AVCi+f2p5+/97NzRibHZYQk7e4LoSYlz646O5whCbRsCLkK0g6kwmWSOa3x/Q979c+v6hlcM3ooL+qSRocqmP0OOSghH9OgmqAjFjGKbJ2mF11UyInLctXp3OvtTCgAz3up42VVMrx6Ka/bUq/dVZce6bj04ZHuqcqXNob7N+o3rjeNN2QbSKwHMxmgmVzqXHbjuvNAgUQVyQxBQ92ZJQZfsvx79SgOrlctFTHsEgQpgQrLysF6tYSH95Ph0Ie3c4VBEFdd0Z+yLOA6uBAAACAASURBVN9gScGWkNxxWJsMiQGH7wTPIYOVl6TwB7psmQOwSN1RFn7oANwdUGXTfKBxvMscuRY/Iq9xD5JzWjVzm3jQiSADy4hBbAkdshTvpoKzEeklgBDo5PWmmTAqnt/r4AAlCzlRSBTE6POD3JFVLgFQQvsw8JfcO5tcqQS7x8dCemEbTIqrQvBc4J+KQBUHpvxVAoPMIs7Th3LWF0KXkCoRRuBuuWCT8RV/bDJ93HIWIZFL9bRJ9ERqBj6rMjcbg19qsyk9EG/bXLUGe5i4QwG/iHy/Tm9RgdEcHBCGDxewlTkTdplI+aZChs/SsAsJNnmCVePkaJ5f2J2OXCQW44JeRCojTnp4KHUeAC9AhdlqSbHjmSm1zL1lrPScbUh7JR2wgrn6xWoF/D8fPmAXiDOmaWEs2My3rnpAPcJAAqrOM7uhuoY5axztU2OhgS2McJfZia5YHYaRoYxhIBjj68B3gTwLbx8S7o1ltlWb69yjjLkqLbeuenp6YAmShonDPvpGkYR/KyWHJWbphW0GPCJkDa8W7FxV9mZBkPEzUBLu47yga2crB+d/378aVc/SnfohBnasDc3mYBZ7pGPVkYErG70BpeG6MSun+bM/Hw+hTskFnaVDD88vKaUResId3fUR3JDnqIDwC4KWct9tVWd4PgkC4+57c8gFNQrI0UknvXIv8UYluGkZ9rkDQ12UTIx3Z3cq83Mw0E7eiFpLRZlXUNHgQ3RROR4iUd2BCmrrIQgpb2Rq4JuPJWV7qDRcUA7FUk6PLncyYF7PIs7P4BkEPzAAB58x/8wKlOXfH+sSEucYg6J7kMWZ+5uFkiViTCjW4J3trRSiCoEvPEAS/h7Ofz77OC+ox+BcHwCK+HySQr1np1QpoDGhMUAaKXJ8PsfOzyHviDscDM3BNlHNcU/Ep4EaZgPrAww95xMAvNMaR9X3nlnAhA2BbuHU9jJgGxP1DOB6SrRHYWVLNUwIaaqDCu6a+uAEYhQ1hwKmLcJPHAhWtu6K5PkgYTtlwV9WtfkYjErWKkt65SkhJpXyaqsaptEJnXzI9ECSbGz52D1vgxR/BlnIjEh69nF4T4hEegu40FSL77/QmEUtBKwwah8AfO4gJLHUNKHEcQK0e1UjSCeipKgbw97F2YKC7GBS5HZ9U83CQuUKz59/EGYXcixQyASxgS91GkmkRlERybZV0ejSn3Vb6Etmtr0P507excIB8Ig3FLsVAEqEOzL77KqwQxHCNyP9HjoTBq7D6wHzsHIR7BSSYC+BBmrjPXf41j1dmEArGKwliVBGtIrudbwR+IOtYXai8OjgK4vKnbfAhoNvvJ8hiCLd2T9febASC5BohtmfUEdwu0K4AaSumpip+fkAUwlf4ud1HkkEHPmfJmHU/j/+rzyr+HmBZFCM8DxiDwi5J8+V++OzSh1JtbZ6gKZzV5MAy7MXXkv/igWeSO6WaJYIEWWohJBqexFzoipgVCiT4i0P6xwLn7NYeDcA6NglHG5DKBep7mF3IRArupxD5QSzTA9pMKFhd7HKk93EcQQkqtKnS9UfikTePcD5eDYsVw1jd0i1WS5dxBuyXv9ugDV8kGFmvWchYCdAVpu7+oPPguRaJjcrLlJpuykMphEa5fDQhRksCeaRcxgZvsVkjjO/K+buZwV7VbvdrlQERAFlCEHtTWT6ustXuUwJADEpeWce/32F9Ldwj5YPTx29dfxnbiGjqBR2A+NrxQvFB0QcdaBJXP4uPHYaYxHLHBIg04Qgo/eACtBOo3Ygh7zcNh94uONrJm6a4QmGhU8GGYIfROuK42lxgJFlrKllFLEostQQJrDq0lPMGw9EVRZOZOMSQm7xN+9W/fGnjXZ7Fj6Qs0J1QoT1qDmPpZJ+K36eflzdtURv5EDCCA+15WqhO6Y/C99X9wYShQSGC5SLctXX14u9bqBTuXp9/f3NqM6nT995QWL5fj0i91s19b0DINKq1f7xEN4dkjKJQ554sRKnKU5rqU1V6NwNPgDx9CXDUQ95pr/88qaJy76p9H6X6KnAKzXp175Svt16SMDPli92P0lN5WABWFpYvSZnQ3hxRDWHbrqkGpDJgCLn+Ajwla72OTbr2SjH0Od64VCrWqNXDMZHym+JwK9AnFkE7H7QxIKVNuDzNshvHj5EhcqSa9MW7rZ0QIPrCia9a66qxjf98pro12Xj1NZ1HrR/YOjb60YCILpu7r6af9fJktFbetBlXHR8flOtWf/4Y6b9rtC/vcz69cRgQwIhxdu5kbMkIbWvM1BBdxZelsYS1DbixYebTl2nh/ZuXPY7URnRZ2zmMcW3M4OSEo2e1bqKSznT44d39jZc6aVj0cioUBl00qpDmWudF3V9p+MEEDJo01KzUjqa+8rcT5jPJeRueYFcJ9HL16ODLuY101t31b5NHC1PLQqIPAmEvKdPd7ap3G30/OVkLycsMYNiWRJSMOnCnGu5OazBaHR1IPGGHll8nwx3yUY5PmX3qq86oZTjvWVJZKBakKnCKtAtFcM47BUHlb0STiVMlXMY3pBeRqpzJCds/Z95qTLK6E3MlRmRksbBHkgbaBks31rlYjShY4rvDk0tB/PVcnwWzlnlprLPyVIkF5OPDuhieLvh86V/9Y5g4k8iXMPR2XgzELmSRsf5RCI0hz81K2wAaa4CjS9bK1ImFlLLZUK+y7uEL4RDnYWQNEdYCGT+/N0kCjtJ00XAERgWZvcwsiOD9TLq0IdVI7/v3fzPYAxa6IS+e58m5yGBOYc608/loB8+lmqq2kM28eQPRaIDgTIcsUgmW/O02uyoULg5rZWkRBIT+d55vvCtB/NBJ1Vy7y3tvMwgg2+Rpjk0COkaARt1gGTTpKYo1Hdvjpf3AmlWiAG00MOW1NGTmY9+oAog7oOkZvCrNE2wCTfNw5sZCroGCYThsyGEKqGvDXT7ftcz3OETxj/KpY9vkSUECVzHPZgkBgvz9qDTsbdHBMkXwxKXbFOOaupGM/2USOdYfABKllUdIA0BHwTU+Oso1JPyifS05HejNmHnJPLthrCpu39qBGRsPMCxpJIizj3RCFYgElA5K5KUeoBVeXY2eJKVsSgxTAKkWQ3JTXubdeHzEHcNXrrRz2J/q/0M4/2FVUBtcxnxIKeWZ5/6SuWmUAljdbkYbCybVtfxRctMujm3OMnHJHoGG45Mz+AFNBoLLyFphKHhL2UxQFrKfRSRggEUey6AbaNfjeelVpGyXGHviCCLGaqN7j1yLCY+V7otK03Xk8EFM4gTwyx3bvRhIo+cUMCkLGKss5xtqHoGd/U6z8GR9YsDjOibZZDnw3REBWFpDPKcG4ANWasBIMkDHjLi1QOeB0yGMorunWgzGVT97gNs4qpffztpIh1lAWCKEBpsEAbQiloZtR0suHy3hCFR68Q7els0cg448Zd5hyH/fgbcCFYjMTcSZlF6ODWUTQhGYB1crcD+wTtrcBpFEWnYLJDdOYZV/nFkxCT9wnbArq65WclqnVTC9ixYf+5ZHvzOea09NgIsFHWpzSYN1tOMKKwu0k4UDKv3E1dmcKaNq7Y72IpUDfLXMtJQ+eeZzQBhONPK8qq6fvIAjQTTObwEBPFbjMd7vyPfE+B4hMWwXlR541nF1iTBKMY755mtJuUTOSfexsGeWZY1fLo8A2nOEkpYTyjS3DXOsgqAmfFLEHZXGRRC3eRlnZ83vRogyGbqrrirItTK9xxhNv3sOZfFh+wCbAsxmEOUcM5gSwJgYTlALUA3J37Hi0Mbfa6znKUo2OLu5/Pqzvy83Bu8PxFit86vBg0AbKj5sL+X+wBJqGujKmVp+PJ5ziY80yy3MGUAGMwfLKvYR5bRz55BHc4Slmp+N84elEO2lQRww9mKAsGBlcx9CVUe1KZM/qznYqsTScAOAVwd0EbqSU/XNomrBJZBXtxthBEPw9/HLNsY1EEmiQoHH6TfDz+8EegIwMH7Y7DDNpRMZ55jMiXu7QuWk5q1v3fbey6AyUO1c1c2cqvd9wWA54CLWZhYwEI1ZFA2dK2+P5cKNPXqBdK/P8+Ew/f4ewEXYCmjH9wSBy/Ed9+ziSxuDEYCJKKhaWVmAlB21SFnhP+B+8KJotLmR75ngGT2sACu/YHw8/HzmkAJ8sryWJsdQ0Hp38MfMN5bJ5NafeDZgEuD5Za5g4YA996yoDMz3NlZgDCoURBPL+XxX5BiSd1sV6NWXIUgjab3o/MI9jFeGtBYHvZ/D9DhAPgmXw3pA78zqEtlFNaHAzQyBzqelnsno4ckHh5YA8ecg2iiOQFshJVjIKIzB8QJiUt4l6yqsBQKWcPJA5Y3Y35xfn+72k1U39GoSFi9DvwMyATiZQRdhDImvcoiG8tLIvqaCyY+nUR1Vbii43I66oeHQn//h1ofPjVGWDEsZ+nksle6lCg4xwu13YAY4vEJmTNDdpFzqHCA8XL22j08eKBzwrnwcK4OXjm9sRTddDyRJkhQ0KKnXa4j3sVNblkEciPqTZAHYVBHLnOZkOdIL19PyirSypCARqlr22wcRAP6QMIYvjVSTX/89EHFdNJjm+v/+M+/6/WS6eH9g3782CofflebZzrOmYr9g1FdzNwRvMClfg8JAVwoScdctSKpvXaqqqt7jabqO9eiJOmsd+92lr8NGOfv7Mrx5VVjutHm4zul2VZfP/+q/u3Vem6SztC3bw4HD4uX81dLzejYpDB8XvfaljAjpOXRM4h0MTqTLscXvatv+lgv+peXXH+61gYHiJROm0y3qdHjRu72ok/LvgVkfzz9SFBmOQjooF6HrNff/PRep1H6l98J13hR3STK6sZSNoIgQNXwgXLB8N4whAIkINOCXaRwnWfADChaU9AzAi1a6lXews/D52pwBeQRVmrVw0Oj08uz0982ew6mQv/8r8++eECUlZfqX7+q61bLbAATzOgg1ds1yhzpv+h6eVF/HrXZbo2i4oHp58y9dE8PhJ0w7Cb2i24qAj3C+F/SLQraeeqNkLNA4oVwbDUXAAjVlOgFlR/Mwwyye0fXAE3OvYpmo+s4eCGA8X2Zqa+J1LOe/qOk8OII+87gxAGeNbmftcj/Bu1iNGQ5ml0WDBKKjIOQJ0JRHDjjgROdfshOXLXBKWIJRxT/WB7iPkv8gqOU1Spvgy8wWADHinMtVwRYzF7A3TvGmUfHmUfU6JANSf4djbof0oT9cCCnRfSh8eyzoFCJaUs6/kv3lXHfEoYA0kvVR6qKNOcy16kflCKpnGezkCPBTAmgzB0Nx7jPoMgbCXMBCuIAAj5WhsBIpmY5GGEpWCYNdESPmj2PKz4jSqQz7fObPh1S/dhM+ribHfDEZ0QHa72WaotOWVMpb2oVFYmcV9VNpLA27arzeFMLiADohnR6vzdDRAcq8hujqLeLCndgAtK1vhfm7uJ3ddcsytsHM5p4o16fj/bOPe4BNVIP8gCIRthXkk1RRnDeMTAsWsu9QT4u7eud+bHRlmEWppmBEoYOSRnBFgXDJhI1FkAig/hsL+FVzWZVFL8bYOPzRJrFskaybefeYMrN535QW1KnEKm/F4JSFgKzOAtgt/Fm0YfKoh2VPcfLYE/toa0sJfQSh3d9I13OoO/4Fhe1mwddYFKHXtvNIUIwLv+mpn3yHTFOlwgOSQhco/+VwZS7EwXM1ncobDNLM/ervTdjrrpm6AIwfVO2/ah5JljiV0vrWUinHi8uPuJEf/m907sPdNnipZ0NEFnIcz0L7SSpjgw5MKww1wzX01xaSsgzn81f1T6+1zAHK+uhK8M3+psVI3y2dG0yYKE+cELlgPSNUKEZAawlvVfe9ylXmdMTWLsDF0UF/ZSLkN8HC8piQ5Se04zMrpUeehm+fO9fo1YI9pZeOoACZybYOEoqKJ3KgBosFPYB+BWPGM1UN0DebnAoFmAWvxWjufMdLLWtLQXHh9s2lQ5bZL6zvrzS+WshvEYnud+7HQG4LPOLMJnRS02umkTDBUl9ovHulTImhvSOpTC5BkvroTqqBEqfu4TyEcZdKJ1njU6pXDTg3cZbnazaVI06lARHyjxJUm+gtF3XxBBP1QfgXJtQqDVrm4ZVhcWVBEwCfUhlJPI/khv5rRg2MwPugGjIvneb8P6hx4VNv6rSguS6YtjOtKsWS91v96J7dx+b0cRHyRlQKWupt9moJIQm7X2PIZ31+U6FyTJoV+/NwFGFkhPsA6hnFQD2oUkNAYsTz0J0+3FGcP45DR35IUFLVHChFGDmg2UkFRiQjtReqzggPLBBkZ9BtzAsSEit16kzO08gEImyTmJHdpFSJ0TgU+fzha/PpezUUBDSlyI7nZUtrXM+3CXNPUDlE3Jruk9JxiepGNa6jNqNsgSMvui6UsvWm1H070FQDfYZmEjuOddmUCuG5JIFi0WEZ6/XdZhcl+Z5nftkerO9YEiQBqNoWlSX/D2zswcIIkobLD/U9LQGXHrevRtJ6zw+SPE545EFowKLXAdmTqbqyYwWaddhSXAdF9ezlTtczAEkAhYxF6MyWizJjCRpfJTILv1Ocx/f73CscNynqD1QJNrWsWQqXRtT69x1nruc8OqeRywXrNLh33PIJm+ywdt7Hsp09XzsYlbuS4ZA8gnuifgmqcyCR8Ce/w6W0/syGM0fsS85xNQgOux6eF2MeXuhi7RVKzUhNe5Bpd6pzFoWwRairoTpzFPfvfZZonQh98ELL89LAC/f9jF+Fld0AfDdg0m9CzkICH0fKyhyYWpGzMxZTuxRssgi2Zv7kdkCLy3z8kyfNNMGybjBxFrq6z4/6oNiv0raZrdSIREK1Yi09Qpl+jTknP5hLUFAr2sI6V4miZQvPIOWfHq4gqIF+UDKgxSVC5PBGNQj0OqUxB8eOlIY2dJBg/1BMqBGtC0x+VxqXIhcCiwvpKguyWTGyg+ah8eIvbVON+WMJMxkVrnCbBEaEP17/Dzf9MsBCBELTV8lyaB0QdkVEA+oNb6py5+/2xX649+904e9tDngcar1+ttnPRweVDWpdhuijlfHwPMZIsHgAdtUhFd8kJajKzqGadWOWgqkrSzr6MN3P+i3v/ymEq00+v3rqtfzonGVHg4sXquGM8sSnh4km2j2kOpB3OOhQYuO+TbR5UiAeKVf/uufnLKq3Xfa5LM+7Tca7p11z+Oir7991c/vK/2n//i3GsdEvw2wWXSbbfTpY62k+2zjez/32r37pCEr/V30r6+WTZb1LjTgKp0I+5QTg33V1ijqpDndalKj0+VF202t97tGY/+iW/OkY0dKKy8IB/5Vl3lUe3gyIwcoQPfQ6RUmotLm4Z22DxtdLkdXkTSbxsvYjVLc6RwpczB9LOCk9jI0TqO+35XKl7P+NDSam4+qWa5AtpdFlxNM6tEII2wvqWsGaVheYDFGaUxrfUrenNxYMuA/POj/+Zzq5bf/ov0TzHCrsXtxdQm1Bm1pNbuDODnqKHT3c4zMa3gzS8CzZzlTgZyLk/RspIqAHBiLvKVPUcqXQVuWvYln3OiIyuaq7kJ4Ee8JfgfQ90Q91Tt4efBK0TO4JA4/wYSdJBFkMcKy45PJ95ouF0uxumF2b92eCoUS8KSwRh9pHvCNF96cYTTX+e2ifp40UGZODQDnQblTNo4aqZrpC/XEql+DXb85GZFCbdL4Ul24ZGc8rokHFaP+oPEDIQfBuPMcJdeLdk97nelQ/PWLKzhIg2MQRr6L5wtGgUudZZOvrKk3Hv7434gxZxgk/ZKDj4uF54E/gUfSSa1IZewXQzJIUFfmuHrUArBgVjLQiwjDA9GIl4u6yjvQx0LA7cTF5IREbgvk30ZSHehvvxJQHCb0nOhrh4HFpQlg5Y4qX1z3DsgVCVWh6rDX+Xgy0+K6ERJoXTDM3XQ/n/y0kzjLBcLZCKBI5YHxSC9XPMx4FGYSKH14k8LL3cjll6vVpJbS53zVT4dZj5tEh7rSNr3pcV+rqUMijjBiGUe120m7T3+nhK42UlYzejZXnxWc3QYBOt7ZV4Nn+7awJAYe7bmDqZnM3CB955K0GZ8fZUU9wPkIWzV7SeumxJaGhx2pq7ivuW9iyMLom3qRgyHG7hULD4EWu4aydSRVtesr1uvR73tWPfg0p1AeX3lWNdrWlcoCIJS7oNY6ncwCDAREFQ/2AZKSPE6N/YkOwxFpu+Hjejw8hHyScazc6gL76XT5wUssZzOBMFX1qMslkl4JriLkhAOCcLeB3j8RVAVL0+j4djIAhYTfLEde6dAyvDd66066jRdt2icVFcqSQWvShhcG0IoeuXFUVuBl2vgMSW6D++hIT347XZw0SuLldfiiokEmHwXYDhzhDMWbf0adwD8/63HHgpqrQ4Z7ZVAj/bVXdiUJlecp8TD79vysotha+QCYYwyNmh8z7rAVR1etVAB3I2E8cQ/7/YMlhtW5jq4NYXbPk0ovMDv0k3GO2ReG6qTXDVnVlAb7sxSuuHDsPAtLsdd1RB47W945ueuVmH+8dYtOI6EnDPkA2Zmmbvb9TP0GCyk5DE6KJBxmHrywgsCfO3R1sIOj/74RHIYFDQLCoHWuygqHUAE8vDtoOJ+cyzAyxJatQ6HsY2JeuQ00ioYnm7sKNVHeWgpZrSQZh8/2xmI/nDXhgQaU5G1qkGlHpQPvMcEXWF9YFFzJZ1UKzyWA0qKe+Qp2NV+1T0oRSMJyCcAAG7ZyzuDNZPd2Z+VV5W30Isui6HfkxnK2RBDLWmlTwVIPauvM6ir6Ks/DpKpp7L3d725WO4Uxh75SFnbUHJ2tIZsS8JPaKu69RJvtJnzmzKFrpl0DrkfhPTMcdwgy7FQZNVIAmpyjHLmkgPNsMuw5vZ5wOXIMCLlBIg84x7mLfLCxYggGHJDmmvTaVK1BXBRezINDn6qq8ZGTWDqppoUzCYVB3Dio5K5qN3gJIRlG9UcqfzgvkLwCnlysxqIb2SAnIGLaq2p3VlWN9DnOnIWNcmSh50mvl5OVDHVGOjPWImZs5Incd7WlqiVsLGT52NtnjazZoh3AkCTX5eVzsGM5APHFc+ySNw4IHAYsP6WDZzgLEvzU+AvpG59JvSeHgnsMv2TcF6T1cp4xV9w445NRtx7QFXaPZc06EM3OrOCOZjEMWxqfwwgohG2PWfwmXbB9gMf4bIs6Fu5jfifukZldYYnMFKszgSdLGGO+KwiCCLoEMGJexGpAhgGSfs7UUBaiMMJzi6oLRj8UTYB2ZB4wU4eE0xem//mCDmtD0/zYN3cke8Xjv+8SWq+E5Gn4C5gct2y1Kp+lK0DCJ4znFF80vx8gOPYJI8xuegg5rhd3d0vyS0bglWOKHFoZjKT7IUmCZh/ygsu7/42FvINuBoTvHBd/CiWnlyWsDalrvLgbLLnlA4VthbF15Rfd0qt/97Tk3x0pq2SZwMYD0NMpk/eX8HonJK4iZcUOeIskWROEkAWRcG7laVPXK1Q2H6SXsPvyaLrUqYL3npR7Kuv9j8UPeU8mgqnky3ayFXclLzYIC+gefTj31CEGO5gQBjrCUZyI5SQk5BZ3NuEbkWy0JCTG3in5hXkQbGq4BYUPGuoAnajLRkfsVEOMzf7HOOhhQ/N7WitdMGF2BdngW80quoWIUkeSltssv6QESOQ65NKPn0r98eeDPuy4JhZ9fZPLqpvtRv140dPHvXb7d/4zGL5BrymXLpElFtuocwBNKBqNlDUXkPL4I/hcU/3+y+9qH7lo8QTe9PJ6tRSF9DAQL2Kyx5k6gauakqJt/GWEVeDz2amzh4aHV9rsH/X752e9/n7EdeCC6Z/3VzVFrefupvModadR3/900NNDYz/OWLTaN43Ox4vWpdM2nyw9GUCQqsIpbjC3ltkhESApcZ7UbulpSrRLZzWHJy1dr2VCkktwEIzvpF216uMm1efPv6tvf9KVZNksVz8MfkGen1+12+98MFAH8Pr84loS6k0YbhjwQco4gJstCV+x6F9EpxasSq9ms7PRfUk6+ssdkIO/hcDGGb/TvYw9dcx6/HsdNZ2UZmspNPbLQ/y6G+xn/YfdVc27R709n5Q2hf70l5M/5/xwUE6PXH/xMNfsWqO4sKsYlJH1IYdCWsRCBSrIhUB0dtk07tccLid1xxeb5kMsjS+JRFcGmVlFivfw5KHAB1pZq7/0Op86Fe3WfY289MNlDtlKVRnZu8Fy17WTE8184hEhwn6Z1ew/OESCBLYcaUw2qkkJQyA1EAYuQA2kN0jokOKwbHWXWUdkdnx2aaVb2aqlrxQpDN4RAp9gf3L62HgXOdRms/QhBWFeXHTGT4R0exjv1TZ0BpIaOumKDHq/sYTyBWYaw7mTSVclc+9KiR6Ayb6AiGyHhWGBYBDEW81nz/DEJeMeJlg8EEqCn2DACC8iNGi5Wm7u8us0U/O0N7PYvR1VE8FPQhzeJlIMv0ky3Y0bibYMv6BwTmnjYCoBUUrLjyz3h7mydBUGkssBZhuJILJTZDsBAhjFRI5vuQsKAc4yfmc8MItyMzygvIBFyIEzs5Is1LAhPFs27HNmRh1bVBqZQoYpxRMaTAADOY8SkvIH2MY9DPVNh3zUTwfp/XuSP5GcTpbWl8gzCbI5HR3QVX78UafLSbumUY1ktMdXvdF1zvT88mKWg/5GTWdL27Zt7UTP7taoSBZ3IPKOuWeuyLUnoOtIBVHr4Z/ndR56ncdRVcIAmHuYdnWH3wl6EjlLGdYqe7+9rRDlDzvDs+VM/k2ceUuvy0CvMBL6xQqGNGnUbBsz9RsQbywyTt2uzHaMDGhJocvryZ8B33V/fpaKRp3VJqk2u1xt9aTj258tN2U5Rj5aFQw0hMYUVhogqYwE1nu11L1DjJ+XxaO7rPazo2TAkwSQCVjUAbRcF21KemZhMlFW8EzhNyZYgr8P1rqNGoCld7gNQVSbTeuz5O3CZxKBIvwsBCINfUi1N7AbsFNjryzhLhoMLCDrokcbORLnr9q70gAAIABJREFUSZni48JPDdIOOFvYp877DMiXFyzxqy6ns0PIUDtZ8Qdb5buIwZw6kmN4GpNS13FUR4/jCnCcm8FL1z48YEujtZj09hklD9PFpF25qAIgosPw8uyzGkZ77C9eeCy9TAudOedgF1lqFzp48RZWAmujJgRQ9o1aJqcqz64cwN4RtbyxVPF74m6079bBNKSQAiyNSvl9HCoyuwKJP2k5NIOVic6Iza/SVPvv3unl84vlxiPSMJigu9feCdDu/MWjhaKL5FC8nlE5BDu1aQpdplmnJFPTjZEmTUUZPuYS9QzSUoJMSpX2Pd08KBcrS3AoDQDj+fkBM4IBdXRPdHVaaph6mC6RL+OFQna6Im+OuchKr6zWPkVCze+G5w75cQl0Z0keiiPU54Ti8H83uE/2QJ24nJ4zv2Hwt7+SsJ+b8pxe1quanAVpUbU9+GflLGHBRmnz9I7wqcX9i4yLBHtNM77xQTVpySmVZiT+hg0qwh1Ly3qHGUULDFDt1GKWVxY5A0k8lyjh6HwlQ8MJm1WkWVJfIzIKmAX5pDLlLOIEjtgywPMMy3z3oXkIR3YDq0VII6RGranjPk/U7LAsOX3Q99IV5US1OuiOBdfqN6qeUGLcUkvit7tK/YnlrnBaO9kPMAgsdgP1XjNS+9Ehd+exDO9rUmmYR83dMZgg7gh+duTcGews9yNfF9kFg+vUsH9NNxKoyQNoNcJMpXg/r7oMN71/LAPIg2nkGV94TyPXgZRWgrEWFlI6hVHDJIkuN3zccafyeZPk6n7EvFaPHBtwmDmb3xvZZ4kPXK7gcpNCJpMgPBNOWGVptB/x4u+IrlZnmVjpFf6+heRgB45FzaDFumlhexRKwJOwlRBohBUEaXp0PkbtIwhErZwkWjtX8AiG79NSZhZdy1HZDSOUKbS10VDB8+7lEOKBv9cgbfhzXYsFe8dzTzWNK3pCKmu2FEDbthR2T76wCLRkznG/Luws5wRzAZe22dJQVTnQC8TMVSfx3hlAtgwWNjTshq4gMZMbLKOrvhx0aJTG6gdCxFArEHxmIssLbyS2syuhUgpFWCzKnHvcc8xYWIGgHPBPR36DlDxumvU0xCYb/xnDWJgvjdTa5BoIsgMl7gOLjycYRcfhkvyJlM5YuKOecyLV7/0l5gJWKitq+9SchsVDjbbav3fnGF7MsLHIhhQNxjOKOu8dSBjVGbochkDSGebciAyH8eHbIWEbe12OP4VD26m80UtpKpsPmNWXIZGoYNKIOPA4rNFtWyrGpbDqfSW9fyj0D398r4fm5kH+8+dOH7/be1inqmCzrx2ekdv7xv0X8sV941vOyBBMnIkuDhEud8AGS2aumjoucrw8sH6A2E1Q6niFqq2aGsiJSPyTpSJmhi69mgwkb/XLy8PAQtzUDEeFjq9n69u5uP/2+1pN1ui302AZGbKjonWtsJNQGWrMKIsB4KJDzeA7OqkQf8vnLxdLDUCisXXY+LyUqrfIA2Ca8AI4+caXJD2CL68XtVvkZbPN+QATZ6LIQWdhjfC/rZmenz/r8d2T/9x1eDUSOc2ptu8/aqAMm6GZCwNWyUbqMBqv6cbpf6S+whBxKWwfPoSMSqNeT5PSduvSdCh3XiqKZ4nsntfWiB+9jckN5HLUdaRYGn/QTRtkP8Se1609QAy9v/zrf9EZNeemwgJqac+V8B9eyCTR7vBOXXey/NFLxEgxOZcaBybSjsResMb+7lLnt84od0YMuKO+sjD9QyrAmF9Hs1xmF1gQZwY9EPCrZaFzAtsCmw8q1vvv7GB8iJMmVAfwgThy1Dj0hTWH0LZfByOX/P08nr+/9j50KYoFTWtJx+X9cOAT/szZvrCBi+JWefDm8F8nZIiwDKvGBHAGaanbYA0u4GlCgskD3RtZRLJ1r7DwP8fTB2t6E+kfXPQshrQ8jByIHJZm7gLpYsHnwsJ4b2TPzqPEA3RIT/E4IpmCrbhLV7kcAArMiISnjmWfz9GF4VxEZaJyuzc4sJ5JesRLDVPEH4nDm8HKJcBOAbz3aVFKPbGkFgadqAQI2T/nURzmy5195V22rMR+0JDZ2aPpIB9kjiyNsWzDVNzw55Ag64ts9WDis9dMBwIcTkqSFfHCAbrRfQaQe++TzAr7OpDmV5wjeequtff5TX/3U6121/qc2+arntrFZ/V+k2qzpQWgNpsLAAjTBpiTNQ9eKOw1YjBOUr3/yC2x0+kczzwMFd2c7SYxGHXLt3o+dfZyMkQhd/RiXDOc49MYLONPsq0RZ55ZB1x1vRO0m5YhedLi55kKJmwR+Keobgo5UruvdTmPDh2jvwoZL2FfmxqW/2rFB12aCYum77CriqpUjeSQ/suFoBwWJZYcCrZPury+2HdWlo9Khi8eVmCpymrjpZahE6uE7w3CMQBdCP5KZ53m1gPi1u0ysPYhrWfgMvjp+zI3iGfvdoVCgUokOokARuJSZkAmPfe2Uj8wK7sBerGURkLgtMY7ehte7aMhgfiwOxgo6Cd8SxdLLXlPOGPpjGNB4lYvqwfNV4BCQiR4dpyQo3kGaKjui/eootxrPj9rmMM3qOWi6VZanmXgy1JK3k9AqsnLUo+UF1lixQDbBgtYo4KIQvZpAGCMEuzFdT29/3N+/qtqda8vkSwabl8VzYOHK35WB+kh45onrfif76E307q4Rgs1AZ/Lmrf2Np8n7onFHb3LFXC114rS6Epwzc3sHsu6uxlrmLFcx45kXX6+2kwWXWnMXATVTQSvofJIAIJuIT80sE6SbARNNbu9unPvd4VM3RqVgGXqPPuUy9NDmYpvxwAQoGNaOEyM94z3Aak7pUkeVADXeW7DBGqPK4MdFgMvtfa6wtjyTiLxxN+equTnRTVGRQV+VavoWQKDrYk4CGSo0Ydrmfu9+qtYwrtbOjEaNQJ/Qyh68zSknLZxl6keP+ROHu7eRtt0Nk2qpuD7C8IAwA+bD7MCcw6AGCAG9pF88+jeV1Q/SOiqugkSxR4+FG2r1T/jRDhfaq8zAAo/DOBKVFvhS8VPzd3EK0QAEr2m/C8xx5q5tHUp+i+dAM79Qz8jih8sUQWMNPK++70BIuLVm4H+Yql6ReI8dgYY6Qy/csjVOQ8I7bmOvUEdJU7/MhGA5JoQyGoT9iuAi6ykz5DWADIPAAUuloyyPMGC5wSkAST5boFdzt3RymwEt4ukGnUSLDIzWUhu+X5C2sxxjyJpITna4EemfrrEs0uMln3cs08DZl4AXxRcVpC1LBcspkiO+d5QCPKMo4YpfLZNPTMBNgWUIdKFGeHGu8b9zZMSn4nZsCu1Oa3BRPeXcn4hbbbcluKXXpvDXmm20evrs89Kp6xYMj/pSpc38u8FP2QsXV6MCFaiy9N3MvNZ6pkkvZ79DrC02hVtkijYp2/pp9SCxAI0abEXMuxs3wJpnJtgexvS4vviaMGlyxHv3kTUBGzBUfthgYxrNFjYOHPtA4pdgOfDCtfwynspthkR2pLn91sdons84ufFdIpik78TRpFdBYQJQMtzT1jSOCsMZN/js2xVcSosA070nNrv7J7u3As8GTMso1k3aOs5dvF5xPNHrgfzC2cJwAPPC/cNQCvKNS+535Jd+Vi9TEnJh+12fQZ+swcyustseL9Tr8FURgdKiDXiS/FGjkSLh98fIpHtEVYASmkJ/7eqDw5MhvgKg/PVoQQcDO5lA92x/JQrLhKJIk75ngBXRvGxH0wOJtO+N/89Tr8iIpD/z6blCL8A6UDKBrJg2jh+2L92vIBekbBnRtNML0M8Lz5LJRIsUDTpkC/64anQ3//xnZHy8Yzk6aqHD8gXSJpCipfbv1FsN0qLvbuJjq+DqB72QpzOqpqtxvHibiMOY34HOrJIuSyq2qm8RLTz7DmWudnofD7r8Ajj1UWdACE2Ve0FF613ZonLxWmuvOzLtdd+X6jdVDqfQIx5Tif9+K7SsSttgi2XXlsGBg92WIwejUT9/m9f1Lz7ZClL//rZ3Y5IQapyq+dXfmfZD9VPo3a7Rw90POgMqYc2s79mIkY/Y8HNVND5til1Pr35wkL2ysszTL1ZWzxzbFQvz8/avXvSruJ4BHFL9eXPv2r//Xeapt4StTXfOnwDhouUzpXBPCl0Op+1BVW/nHxhVO1BA/oF9NyM2GXpP0+PG2mR9iHWIKpc7NJDnWibnFzAPuEIXwctxU43KHyYzWpjCcPzedDnf/2vLlotG0IEYLBDYs3nyP1e7b7XPHaax5NfepByluUbfgUK4+MF8QHNy0kYEgldDIwscLw3XLYedDngKAiekaSkUlvZeD92r2rSq4Nw/ONy8eD8IH3SbYDImhoN3aDNFuQPdJcuUS7U3AEULJOwT2wcdC91yBOW2uz8xHDmLsZUZVv7XTKTWuQ29Pcw1JnUv8HZETftEHq1OYy0dGJgRiJCrH9ZqONAowuL+HTuFh4i+83uqWdIXC2ZzSzbIKGtSkgi7MKDA1vgCyW8OoAALCS86xMyE/sZQcdA78Bgal9UHAEOs0b+i4QVzxhL5t0zwfA2ufCXIu9Om7rUrW01vJH4GF4BBtOUAAQS0ZyeFpITLm6nU3KJeVTiSIozzWeZfd8M2BaiOhAHiVbFfQEYggQnVlFHZ1te4gRK7AJTJFB+k9KwyHBh3Dusvvkd/HPc/Rc8L8hmfFla7hOlyeH1Tu0X54xDYfHz7qqfnkDfN9qkV314KPXx03s1xWwPF6X1hDEhHQVc8cJRNroVWzP6MKDEtvNZP+1JSSfoI6qaYJfoj6XuCLCM7r7zgIQwOsoS4e8KL9W+ITGYQA2SIVN3pi4OGFqjuzQdLVtu7d2K9GwnTnO3TBdLm/d0xeal3i69cgZ4105FqhzSLxbKcUb22DuqfoPPYx0MCu0a4vNT9TNeIoaLzoNZMZ51vpzdZ4v/riJca5nUk6pYbLStU9XNTucR+ePWZxlVH7ce/zUR6NRtzHrapnp5ftOp57JmaUPKCAucaVgbo/2HDT1o0uvbqyrkgNx111kbgJsE92YV0mXkvZYpwSjALBbq+f0cI8//D2KOWuXgAd2F6gbakBhyzuMz5HXvvXAk6YMLzA3MFBSUM2QNKpq9E21fBxDnSdsG1rATdmQj+fbeE4xzZ40Y3Sxjjhh6it1P/FkKyNeLu1vxvuYFoTmkGxaazoPTQ0nBds0WPj2D1I7X0/H81RVQ7nklsfcaw5372mDQSCYlMZWoed57LxuEvUxO+xU1FVnliiu8heMwq+sjQMIeLZJcrwAypNfimw0pr4MlCMixVwrGYtG0lGaQSobkhQC3SSXA1n3JQIILC5Itg0EwzmTqJGCZBv5+XlYUQdQ/+PyI2QYpLiXs/H6W87KN2frO78X5xjdOUFSAUHy+zk5ETYJ/nrOCz4djkfvcslXS5QESYINIGHesj0F4mGu0S66poD+Rc7/Zhl/9HthBdQ+yRxaaYvX6piWhkTnOHz7vCOziZ+6C+UkTp5fvWRhvk8pq1abhHAu2EZYDYAaAyx5j/B1IU5nlGJw5B5HC18yAYX/izzgY0ZoQ/pmYw1DSEA6ItxRPIr8rJJ0DQQEAWbTsY2eZ5D6LlP2C9zqrfUcw1Gfq7nL43J2Yfs58lvLMwewSzrLq2Ac7QwAPvcdIR1G0AErh90RmirqBGWghFZxeSwBUe+DGID0AkelpnfGNp8qsPkN9Z0Gyn9sqR0YOsEJtEe/YGJLB+eo+U5L6vfTmjTTRhQmtvosAF6JlmOEmUpETXWFU8W4j3yUBtetVWkbr1j6rgDBHIEUmbZYEVZZg/yHOh9viEEVYUQAKtgGYUIwZwwAIS9JqEmCQbRmFJsJ3qIOBTHMYYCQHA9TZYuw9yry17R1AE5xVBd//ddY2v+of/ukf9fDxB/3P/8v/qv6tMyBvKx3vJZ+xWbJIUcfnzDN4rSr3k5LEbYCwqC0Bz2+Dk96peCO8yMwZAUbeQe6VGFVj5t0eapcn3zMCDMZwlkbLhHtVnRgbS2vIWsOT6QXNoVpRv+GF904AsoD5n7cVLzYms5qc186SyYOZvCfuMsw4jfVOcHmhNOoPEVQpcy7LVQuafsinWGNspWEm8c/Iv8VdJjGDBEF2t/WZZAv/pQW7BO2wx0+9GjJE0rAIkc8QYBXedGxmgFCl8inVhL8dBZQTpQHECs9h/ndZ+NNsV7T6DFymUe+bZeyX8Q95h7x3d9wtQf+/AB0Wx2D5ijZe2vvSHvI4gw+87ISWhH7dh4sR3VguWaosgfN/cyhipr0H9/Dg3M2tZb2xfBVE0vHBvHxG8fkikf5gnuXSwezPwRHdfeh2nVhelfHvYrB1HG98wVYcowf2I7u6d2eTJvrD95X+/r/bx881Ttpt8OGRAIc+ftXm0Kih6BMQArSNK8jJboSzMDgkqnYHm7jz+RILLzri+aZ6etWwkgrGATlpOE3qM7qFtnr+/Ju+++lR2dDrOCbaPbThfbJ0ggUH1OfiQWkY6S8jFTW1JIfhhpe3WBc91ZV+OyGJK/RUY6W+Km/3OnWTjnMY6Psvr9p++s4oyF/+9K9eWJum0LttreeXk9o6V0ugT5/o6+mmQ7Ez09ffTjo8vdOhIWDiaCa2P322R4owmbeuN6pkOWfJohwHJIBAudkZ/U2uRw+uyHG//NtX/fN//r/083//j+6z4lAoNw8ODZr7SdvdQT1yUDwyGtUWXJIwCJHARRkxSYEciNN80367d0chPh9aBLv5oqRIVN9mfail90+tlnSvI71SLGwwi8RBE8V+lzSdX170+vnPOs+5qm3pknFQGioI7HnqLj60GThgBqv17GAEEEdeSvwERherRucOud5Vu02ihHTeYu9U0KEfzORTiYr06sbQ0r+qbVvV23fqeupcjtrVicNSONjG8+Cr9mqWha5FQ3c+wOmb42K3fGzuNA0HhwxYGkTA0kx3Y2IPGv69oSeUamcWixAAEvAcbtOtrm4o2ie9vb7q9Rx+AZhlvENFE4oD7rZuDEkHSV4wlxQH4Apk+UfRSToaSzNgGkMJfkliwY2+8v3Zb3RT5lCjqN/woXf3fHvYN/jEJBJJpAykV0I3skobBwq4uttyWQd1LZN7qpBl8H6739WyDX5WWCs8Vaj0WGJHze6Posct2NAoUuOAR76BxIuuljDgWy7vECdYV1QCa0hRzbCHd9wDc5mqtM8h0MYY/DlnwwuJpywS02BaAejCp8lP6nGKo8xgG78vFwvrcJxRXDYG2ghP8cmDtwlSKXxIsN7bLNEBJcU21ft9qnfvHlVleLSl/bbVp0/ufzAbzhnCkgL6iy+QWhPeP0JM8OsMK1UTSNEoAA+JFyEjoPCX87P2hwcdDnt/56fLUdP1oJYKD5IA+ZmyzEtSkV2Ulgel1aOm6atovICBw+++3AY9Pn6wKoOlie87oZoD8HIYXYHzgJS8JMRj0NJfAmFlsW0aS8iSLKS+w0TNBP6ym5MAsRTAeLYuB+cegJw5WwpYwkDOnYf7dEHC2KuGmPcQW7osnHPkPDAORegS1SET6cMFUubwHDcwzLpZ9olPmHAihohbsde8bnQ5ver9DuDxoNfhpnzpvCiSBr0nDGclAzrCnwhDY3g5XQA/6aqEMW18kfOMVRULG58vCzVDHP8zoCgS1lrH/jf7l3jeuGvd5cYiS4cikjcqJfKN/Yjckc/HQcM4aE8YDF4lFCEj6qDWHbXT7RJgMZt61mg6fwugWTQiab7Q73lSnU2W4CfFe40DxeWz/XMwS6cOv/lg9t5nbNka7JquDNKASEP0yiJJn3huUOd09pkDlKLQRt7Zd5PmolbLsgnbYoaOgRz2hiAPqSfNlyqEhWAVapu4o0lfdbZjJDYDAKXULMAK0qOKNDQCdXiXumzvkCF6Y5mHAKII+6nTm+XStvQTylVWvpvcY7NMuqjUfqUfGWbFr6NGyyT9Zvp9d0AGKi6kexU32hrppgzPnsPwHCE/Y2HiPiHBGZngorTZGQCLeSXVQmo14B3frKXykZZIJRjKkliYpBmqD0bWZ9SqhmWSWhoNPotgqwAYagDicqOyphYrEjr5fVnGrVFbE7XcJ9uoxUgTzg9n6avEd8uCYuIgknUJtnIuLjIgfj6+YUtTGwMznD/D8KyCtG1L/+Oe4FHj72f+Y5lrSOmEnTXBgR3hGGxns1G9rVRVhY5vnRPTed/pLMV3+deSeH5xfl9XzYUiyMyLvaGdz7hl6Czlv95CPVEWnQZkxVfyIPjdUd5tQibKIkfoiKXbyAC5i/n8sbUg+QxGC8krLBBANe8qN+fxdFVW7jUsDPG89XQzE0xVOeEVmXlG6JHDuU5mx2H2b8hg8etjVeCZXKmLw6eXq6z2Dv6htgdaFwCHd7WbowoKdpRcA7PJ3FfkjACKUW2CAumaaOBOS24OHxtOLLQQH9QIoQign3Ry8BXED0m/p3HyHI9n2Mo3K2eC0MEWQq4CwFGdpurr2gvh5nzU+w8PSrcH/fLLZw23SbWtAFeJnm7UFveFzLU+pEcDoBSAa4s9+rZ1pKnDIFkwXy+pjqgr7AFkmb5b8ky2zL4nFxJw3YjBksXPHHJVOjC5myN7IO5ev4PMCswMMHeAwyh97qpIV+8BPtyTWv96x/O83bdKK2B9H/McfmNDA/D0ToFc+K7mjA5OQkPvwTzfVKA1s2bMFV4Q70C5Bzq+x2k2qGNADOb27o+8+cBjdghPpQt5yLK5d1Ln2erwKgIFCfbBbmMlzHj1mQgowDKPhzngHZZJ7mLOIGbNhBTWzYrHzp6aEPzGkGW5aqDl37JX+aWt+73LQu+rZRwGmOnvkj6n+5JsZWfoXZbiejcW1UgzighjXuDaF14MnxxE9w3eX16kozEYOmyHQzfDk4d0L1CfhW6zbxIvLxKYghcHTLimA5RnIkEyfjf+24cyWnH6ZELREWmuRrEjGptAiV2d6z/98Qf94Xt+vpv9WcQJ53Wi7nxxt1m+Ielzq+50VN3WRppAqDYNMdOtEWGGHaLEWyQI2Ub9HdkoFzpzkII6w1gn+jiXRZ+/nkUl2B/+m4/aLoNeTvgMG/f9vb0ifwBBokuo9bBP4A9IsjFUfCEs2NOqTTHrsH3vQQZm6rHs9ONDqS+3UnPxZJ8OtcjL8Abuadnnbeh1mxmeuMwr/frld3349Gifx/Ol0K3+oOHl38xGsbTtYY447EuGsatufU8sizb7UlO6U920RoMJFzrCFsILATQ0B5cIk4BIienDvtUwpvrf/7f/U3/3T//kriUNR6PVDD1ffn9Ru3vS6TLq8XGr7ErZcKHN9tE+J0KJYEtgC7rLs6bpaBaRsueXS6E8I6U015TMeqhXPbSpk0uRHOHzGGdKkzP7sUiqfXNZcqHr6YvG11/1fF60+/DkBESec56VW0+9wE3XoqHBIlLG+ljAqCNpMzyzeC0SdUYKS62Ea9wGI8p4Dd4/HfT5t68eAkDPk7lTsfvRl2xL4l17cGfaeP6sInlQhxQSwzxJZwkXxKh6AwJNgE2iBMaVd8OoGKm2pFu0/vsYlmAPO0pi50UNh1EqnQi4SCtXiMx4Qp22mBrZY8FFxoCEdTgtWmGm+X+Wda16JtDJJvlCK2EF4KPIUZBtzSyGhWYHp1xFoyfBFgQzgYYRYjITigEqi8zjHrmNtt9VGvi4fHlEvLb9hLGFhboA1AwPIig2oRxGXDHrIwPmQkanVLp3jYGYhOToGb2qMJgIm5jrfEtVW04a58Bsz0EUbRtkQgW7OAYpairuLKIDNOxN5AKCYSL9nfePBZlLjaTHRZWjuKlziIsjqkGQ4kf8O2oMFyHnDEoMpoHWsqQTroDsHTACVtQx4py3LizmX0gIELYBggL4vELKVBaptulVP7TSD+9LB+ccHjeWmW6bRm9f39wDuTuk+uGnByeHputZjw+VB6zL+RJABUl+RauM97g/u6PusCPUY9TM/5tgFZBsRmhPAyvQPllaOE6Z8qJXWTQBHOBFSVbttiQpct8gS2XpBVGma5HEQIK1CFhq9Li1xlD91GuD4mMt1Z/pPkNNwDMZvWAsawPLRt6ohVG6vVlONpcfwrdVR0lzS2iS56xCJcEzVMHgB0NGcD3r4pCaUs1m727ZGb+Rn92IaS/qRz9reKmNJPNezINvS8AnPyvuHUPhsTqoIrmdDZzAqBNIAHj68Lix1WK8zTofOzEfpFXl878pV/8/pKJcDHz/ZjVuyCO5twojxyyuWxK9uWMslWV5weuED5AgHeL5n+9BKxu9XHptGr7jm7rhHIw8d2x1UDJ/sYrhfOLfCUCH5GnUNDPmsnQW6rqzzwTAKZ7RNGu1El5CRcjKM8A5uHHgh2/9K7K+reVoLKgE6UwE13Eu5K0tIkM3ay13SrOLrh11HiwUALA8/7VeX77GOVQUulwGB/HwIBnpv/b22ZLEekWeXATrw/M5uE7TiK6B5vONO5Z3jZA31FGp0pmBvNTs0kKSIAm+Wvy/f+t5Q7rO2Y66J+czzrgTneOoMuH8A0alZzRVvdnrPMBAuaTJQUPFrbNHmgET28DF9outATVXknkRuUvc8N1lpXYExNSpenzFzDIOsgCK4ywNRh8QzxK/ddCWJY2BsOD9uKc7A1KxcmMvyDfOT2C55R6FZbT6zd2GBNPh0apU2a+PhJ8AJ0CHRQ1iR3c6Sscp047gKxh//Hn0AivTQwtIjn9+sswb+XZV7C15hby0n5BuqXX0vVltNrpOKNCOcY9s33n2qctUp+PZIDjsF+8Ocw69y3jq8XSj+iCbwnYrexGpeYvZh+fRDFdJxzHAIsFpsHW867XPW/y/AH7ItfG+BBAH2IpH1dSXw/rGfjCbR2gg1Vt1jeLNKkJXyADyam39jo63s4GcpmyjKzZr/fnwuQJ0wJyytBFsh9f8ePqqzR6Jd1SDMe9NS6McSex6NlDSbt47hGsYjtEbmgeYa5u7q2OYvcIuMyetw77Gc0+19hvNAAAgAElEQVTmrytZriVBgswvPGhXhxONHfMCmCOJtMhwmfNY7kMyzGdAijZ3ZEjosZKlTml2lV6W6nTC+1c568JnHfPMmpgYcA7ByvwN0MKZisVk0cT3A16AOgS7hwN9MlVT73MBoM9BnQAMAAcGv+IdnKjK417Fw+rvM9ehzHRCdXN69efJs+qaQFsEZ52uizqAVuoukPMya8AQW8HBShHprfTRovTFF4g1xp2H7j5lqwsANji0mAPwHroW7N53b5sN+4qBnm+M5LfZIHYeJyZbzek0l/BQBiHqux65rFlEq65D5bm6LjHqN5h3ACZIYQ6Qmf0LwisCN+0D9gK8qCALhs+Q/ciCL+rPUOMQqhh9kh5bXJ8TFhi+X34q0pdRFBiCXiPZn+AE6n5QzDEbAj5ek9nPFrsASjurVKuyXmExkG/ZcGoKNrx6ZrzuZcP+MPxhfeNR/90TyVBAD2BZV1HozbDj1CW+MV5C/gyG5iiz9PJnejpQNh50pBF0uriNxb8wUrgIagHpZShEokNqodFBWAYO/9ui4/Hovy8Gu/BCIkmxSRWY0w9leBb8O1kSF2EXroFz9DEeiDiQ9qUcvkI57v/4Hz/px5+g8PGroOlZtDtsPYBTrt1dF71/qDSdLpaYcoCiX3962vqlwl9FkpSjxvmy8wdLAOjdKmr6fOjAmyxtej1ftVwmy0of3j2prUOqdDEoGeW6yIradqssG1Qhg+VwYjG/zhFrv9s5+ppQICRW3/3Nf2skYRl67emFuh31pUtUbqh6qP2dP77/oF8//4oz09KIIuk9cFKjQbJY2eKdPGtNd/rtTD9e9HBVZauP77ZaphcdjxedOWBuN70/EDd/NQJs1IOHDmaag/UuBcDPYd8AFy4eUoYplfrL//1n/fwP/6hpfDWDRCpiVdc6HS8qNo8eFots1r4I+TAel02Z6vntaG8FkiIjlEOnw7vvVe+f9PL1or/8+menxx0eHtRu8VxwkOQ6L4kuX/9i2dVmszNCWJcR1jLecr18/qr+64tBie37vePIx/7kJYAhjcHUL9iSqDt+sZEfZpWYdFD/S08MN4wfjMFG4/DqBY/0TAbTTctlclRioX+ETKl8DA8gbH1aq24bJcObOxh5Bd39td7sDRw6jPnIxHjpK/tSqBPhojtficQnCvqsgkQ1JKmw3Ua4GLT5ThGqFC7SdW8afWkzfZ6h5yd1CwkjSyyH0C3Z+2KnxsTnCMMey1xZO/SDQZKlDpb+1o2WtfLP4EfEA0My8wBowtDOMse05/UqQjCqK6mSUcpNAbBN34xASESdtBosAsACoIF/F/tdiKLmeYBtWo2iokwIGQmVINHbhHeJQ9oMZWCLHiojop+PFW8SwQuEcERPJEgmP38ENYRc3/+Dd6Z7HyMR/B6cAcYirhsfEumwGQFMMED8qDkpZgx8Uo5XxkEbDFTISDjXCA5ApUEoG6zs1XIc5GshR2GgZ4gHJSyj7Pu2qFqoCiIkQqrySo/lrL/9YatHgLCCQeyq7eHRCP0yvzkN+NN3ByXZVY8H0g8zzfMX/fzj37jnszueneBLam+bk+RYaSDlEE8h5dr0s+ZU+Ww1jW+x3GhSnV29QCLL78ZMZX4kP0Zt28QFeCs9FNJtCTtwaHm+unsPGh/KRm+nL8qyxgNruTl4kJ67Z/f0WUjigK3dHbgkrZE+youBiLatjGITDpEhveLOaA9KYeenXihYkPwwvFUlFTM8X+Ht63r63loP1tfuaEQexQoDE4sM7Cy+27LeeqpmOTldCJMJ+SKsB77g7eGgz18jrZBk5op6HXeFFjpfS9UbmDoYRSLfGxUrclk6GWEObi6V543o+puVGSyEfIbcybyHrpVZqDghVCgsHSp2TnhEQYC3yowTskP0fuhFbCtOzSZ/k6Vyt99geWDlZuS/lbImhoPbtdct21piD/ijK9G8gW7DurC4RgAQz/PVCaensdTQvzqpnWzGJL+ppMh8Gr1YIrpAnumBzwsc6Y08s53BQ86mNLs5HAnJd9cTzBHvO2fldcRfiL84d9AUvZnUtPAe8DpOaxsWAgKMCK6aZysZUG3wvcDwE97BqIQ32yAeUlmWJKfCRr8xhyy2A4M3KlWsva4l91eqjCJ3jzNGaaJmgLCjCtCW8znOmDGpnGq5wNQso2q68Fg4stYpou5MZqx0hkRI5wGBdjBsFaBmzDZIbjnrYZIBJUgd5XfGAnPLoxMPpRGAERJZB8EBaLEAZLnL1WHfUV3kBAvxlhosnJRi08BPN161M0uRe/lhZCubWpv15ORZAAvAG35nvPV0P6MqgoFAJss9sG0zNcSAmxWoVKSd+zgBF+iOJBDF9ReelunM7S21r+p9pFITmDR2qguyAQiVIuG31mYX0nA+Z+Y5V7ZxL+KTw6+NXJrzhCR1SwsjFdtsWkr6PT9SoQqMaL0zzVSPkcw+9PZOu0kAJQutAWb+SHm+qSjb6CkH9Lghuaee4qiqRMq5sxqDvsgyrUwqhG2Oh4laGRLDe89kyxUm8puSb7ZChoA7xGjTctI8ZMESr1OAH0njFNfxwnu117JcdMX2g5gaT6OrjWB7CYba6pputA4Xh1zx/BXMC/jpefcZPXNUsFd7Eq9LZ9CtO/N/j7srIUyRkCaWNreNRaUFxA1hadONMynTaAYy5IzMbP3MjIfFhZOXO1W+d2GsUIE5odbEUMgtAYP5HC6QNW57YO9gDjAsrMlsZYRpkqDqwgcWYi9N2JDIMiB5vpTGznMUCybf9TeZJu9sT/+nfd4hpzSRZY8f93LUSjncx0k0Fmfew2Sw3QSB5QPFtU/YQ3joYu9xpgLnEb8ec4FDaL6pi+zRsRLImwjP413mv9zBH1vsWJBh69mVXJkTZ0bYBmPHglVnHuB/d4K8FRPuUwxqFMaUz9CBfpwg93wIWPl7EGng3CFTtlLBwWoxO7D4Oo8AKS6hOjmqz1B+4BHnXAaU5/xwEjrBMgAe+Dvve6A/x6Ks7byJGo97B6SXvpBORNdj6H5Z9GxFtgg/IswdCpOl4c8zmhDyVZ8q94JWNmUvC3ywCZc6kpnoICH+GNmRkVbL7WNA4pLj5cM7Q4gKqPFMeAc69LKyJBMZmwuSL5fYbb+tpHgc7zplF9JbkHznVe9sBh+iqz1srA7T/f/L1Js1R5Yn2X0n7r5EBIBcqqqb0+SIlEminmSmL6Dv/yi90UwmieTMdHdVZgKx3H2R/Y7fHLLNZrq6EgkE7uJ/9+Nnoemv0ly/XOnFSzXZpH//l7M+vUGnMpnfSAUW2gi/2bwMPRbvuFsNDrhFEN+UNCY0HyeL9XlQoOSiz6GEk/0GwyPzNuHkeAmcA+/dpj/+GPTl11e91KGRYtCd0fPQimABvoBIlaoxuzlNGszZP2m4dUYn0A/iaMpAyaF2fvvVYu5kvemarqqzTQ8oY3wvKF3bQ+fri/7pO2JrKD+LiwUHFUJsLNqHJNe9O2l6rPr+/sNI4vmM+clJL68vXsGP/U3PftTtvbdzZMW27xBVX3BAzCslOchhBJ2+/vqqscvUPVHCTW7k9jLV89tDl8//qGl+aJk6O4MVr1/8O+FkC22nXt691RjQg947oycwNQgXJ+MJswqe1EuL+cbFTe63P/7mxhkKjq+/NTqVbjgM7p2S4uJnKc9nO1a+3/hcqf7++zcVDGrPHyrOlV1esUzHrbMqABKGiNiYI6aGhoDDjKaLpgqDHpwQ0aJY5D93LhbQXnA1o7k6kxnMoQc9xhuEcB+eR1yMSyPz2Mkb+bcejyxS8uYAYS82JYI2ZedF9PM0gDPPWi7ljSbyuBIQIxDPNAY4QBmoKHlpjQOOqxXDDK6S/aYN9z10cGTNQUFJz9rZLuOalvemcTFcWaMAOk894L3dVnW4DJtOjiEN2VhkVq1akb7aaAbEkaEPcxmoXRHhM7B1YyCzX0hGmrgbL1M0uS6HZoXatGROKPKgiQkLTQf3jeYWjWLY9EABCzobxfbE8JTkytikAZgZTCKji4Y1Ar8tuGd45vcCwXSdwxluDME+ugpqiYXpoa+mwLOtc/A3DmyOdYFanDqSh0PEabOuQUc8B8MuYJOdrjmUwyjMAvyjiaXe4OJsd2zbraKBTW0Cw8bE2pAk0QtgV+K7bVoZANjXc6pfv6SuM/zf62tmEKchE1E0VpNevrwZ+UfrBzW+aXa9vUCr3vToVw+tjlwpMMZggya9tDj0oRkBncTgpItstD1XitZ5ZYMVZgrPR87jpwQWBk0TbroZgeVsjEqVGVrHTffnEPQ7GkEMWJjw3KVnKmE2sHnanmbs0OSGcKzSyLuE0cO2qG1ab2wnTDAAo56TIzSeBHRXaNMjxPkMy2JJPWS2l0TZjIEPtxw32fg9+hmjmqBpGQRdyPVjaIO6SzOM3o5w7zDLqZo2wsJntizU5VwPR1eg1UM+MXmrnGRnvbNlzCddazZCrcHDdKdJRZ9NjwAwBwWQ2jAYEKEe0O+wmbHhSonRCxtOOQ6EZ3It31RhrtP/zddkmmhIPRmFnT0sFFgIav3c7ZhO+Czj3Eb2APW+Ul5vSjBnmzrl54s16Pcf37SOd5sN2bgC51Sbr0QcCKqu+VTq40Yf8W7DMuuJc7TUtV2lqRMA1YkqDw/k6/Kumb4+fOjcnr39X9mEpY1z/7i+WYL7JE1T5BCCsiNVcAOEK/C8WcPOJmPCtGOclVFvoJ3TBJW17hPazQCyC+fSJqbwz9ZIZTa92dl+cn03NqhoUTEXoz5BMV29/TOLCbCbXgiqYnKyNpIthuMxusUUUYYyfB684aXnMwOKI4KmLxp/mkhnBFLoiR2zpOew18dshKYPENe6xpMlGW4wj81qxqaO3tX9VqL6UluXjJcCz3kYjqB9RwtOrmmqEuBSo0pMqTDtqUuR/jbiqeCPykYHBkn0N5BqnX5gm2f2J4tdWGFnQVe0+7IBP4yvGCIBVZHjQJMjc5Z+IkEyamAAVgnnG8sAnKHjDGDbxPW9eFCndSyy0MCz+abW+BlGl521BtIB8mGDUmdspkg/aEYHhkpWlHv4sRGMu1vGKr6ObQzAC8VgtEzGm+mMnPKQTvG+M/QAZtjkTL0mgFjA1wTgFHkQl7bx9p3PS5+FHpKf4QEF6j2xKRjgHSZoAOf9OKlM0Gae7SzPmQU91TpFnpXx6fxhS6Ew+wLwBNSlOYdhNEDFHezEbrMgNv47wEvoU8lURUPOoI6WmUz2HGMZ/EK4m9QShm7AWn4+4Ao6ylMbvYstBnazBwHh6fG7MSjxCEq4QjAXMEOjFyEehYUGgATQCf0CGc1spjF0Qgtsu7t10gWTNM9hmOpgfMQQTh0vbZzEPpgrYYO9jbOZM5YhCzbGZCMfswqOmcOup56PdsutvGxl+CYeDrf+FDdWnFG5JuFCGhpmPg/NN1vniPbifA5ON8MYNYkXi+8JhTOMDUObGNEx9MWAxPZHODibfN+Ddx40doajw7MhJjg0vWEm6o1rU+iEGzxgkn8nJDLeosXSzgBNbCX9H2fuYLQVhmoe6vjs1GH7zcScY62lDW8yfy+z0UzpxW8h8jM9AAefygNkuc2O4NrJkIYiDa/uYDZw9tpt2mkmaLFDDwp1Nxik+Axz20yv+m/Doi+mPzkI1OEwaE1irGM9QPLrBQdDJfbqh3bD+Yqc/EfzxEUzxYcmlwOLeRrkDrS8qB3rENbj2AGbu2pEzsHl5gcfAb+gk1wYtiYgJGyx7FppT1//tx+qg/PvVe/hjvRzwDTiQnOL9sDWwOHoyhDMMPBSVvrlsqu6XHUuN/3l17CWz1k5F1BU0aHgNkoMCRs3mseB9ZJdTbEmzzFvGUa9NtGAYuoAd/35/FCFMQUBsY7pQNRa6P3Hu8XKWLnPavR6Rrt2N3XBRBKyuyiQKXQaNpzEpED7wDGJYrdqGVf1/eJAY15uW4Sfcv366bORhXN98hYSxGQ5tbpxgFeNqvlvdkPdmz8byavIXFOqx/2mf/iHP/mA++MPcg9BdSudm9Cy+jqCNNII+5DsrGfDNYyYB7K6uj5spdFQAq1x/xH/81B//fpJ246T4s1UBrtikok0kfnEZhU740W1CwHi9bDBwpTmLy8nN1t/d9bRST10qezqEGNecutlyrNyUHNoGOtJH+/f9PapUsbheSCQTdUYsSUwl+tM33p+qbzpu//+N0dsgMDT/t/f/9DllQ0OFDZeMnQ4vek7FGxeqhynP5q5hcKLvgm9HV9JY2XCu/VhdmrzwQKCRW2gwYJua1sc5UWFKMybd2IfqoahFK1CmCZgpMRG24ZT5UU5pgAz5kSRNWdB++GaShNOQxk0Z4rPxJ5IG1obzi9Qv7rV7Qni9DCoAm0hgJxCj2Vzk48RABS7kvczA1knVZAsqKB5mOqWQ4nZ9VwT5VDUlao/stPYFk4cftY1sh3kvUr0nFYNUGR2ihYZhplKBhLuIxmQNChGCHcDGaCj6YI9+egcOEcGTYyzoKNsDNkecCBxbRnIonbx50be0Hfake8ozM4vjczYYLjHgMj4yXMdmZ6JUfykRZvaG92lueH6QUNE580hFKUa9J97HQQpzz7+p8NK2xtLXHVDpx2II4MiQ1mICA4MMv45c0CRG2aGXFyBrfk2bTGG3pcMo5lMdXLS52rR13ZT2xS6FIvmYdflrdBf/vLZQAtMizRH+8BtyBzPgalQP2xu6r68nZWli37ceo0YRKxhp3+5Ekkk1SnDIDoMcgM7szQwzCATbF55/nPXmyaXnhin4KRnLV9Q0eZk0unJZ2i9uWuy1bXG2GeBtT3XG6QdOmcbLq2YR5xGbxHYAvB8Gwdnq4gLKrrJOtWIjpc+rPumjzvxFWSqZTpfYGwENRP3Ph4L3lUsHh5dr6l8U95/NxWXs4WazXsLcMP1BbhDvzTToEIJOoxG+p7tYuPGxhrD5ekzjKcN3Zd7+KLUvWc7ubmR6++92gIaPO6dtWaiDJBOODYD+jMo/DkcEftbgIjc+yXRMD5sInKBZbKtevbEKuAav6pf0ciflO0307SorRhK2N0TF0a2gKbSogOFKvV082dfAq4pEo1h1/U10dIBvvNzMengd5FBrmcfDpMYinAteQdArGm47SA+cW2g0kH5m7XDRFjYPHV+tjnTl352E3qHOic0hwFCOz+XM5nmld5Vk+5kg9IcO6z9JA2rNWqDc+GgbvK7c85AVSNXk21JovUxK61zffntzdmD/+mfbtqfmx0s2b4wJFCnzCxjk7cvjt9ZoV8anogBiwYrxbHxkGLbYKZgyCi8tQtLfZyBoZTNOqEvswaOtReUstYGRIB2NIUAABhSmOtFzTixYaRpZMQL7RM0d1BAVEeOWcE5G+EBzaZZGJjqBNOAcwgGExsSHC1xT116tvlxThj08EYp0YqhU1qqOA1a6OShrvLCYwfDthkZgAESQJ5Udc7ngUIfLA6eX1xbASKhWAM6MkBSY5ELtW2qMwNpjsPtpPr8Zn3V/PyuOnuEtpoxBLYEm+YSN3Do2Ay8PJcv2vbO4DiurjkATn7RgguywRa2eBge0UsBWAKcDN5Mlu31oPix8eGshM7OcBSGP5x5UHyLqjGID7Dv98KRHVxpzvzR/dgyE6lBGSgMvBDxAYgCk8FNNz0m7uzZaro9zqkJRwEsL2cQ50F7JwqlbGMAWDpvjWFw4MWQJr12mDnzwwRCKLYGEtAATjx/QO/0smze2CoHOxDmHu8a7A+yE09Va7kRTC2YSrzjUF7nCVAXpkF4FRjIYsMLuwagZZrsnsoZ7LowR14gdxjqJ/txO9GS82iJSqmRXhvn2PEZFPf9pKf1jiQnhE6/9zAEoBda4GeKPO2kBOYH75yvK4SSOaKpbHwZeY6WmyALsAFNRFvhO0BPkzo+y+6crnGAZzCc6A0wEUK7y3uQ8s/roju6Z1hhNpPBI4NG53Bk9c9gZqGnCGpnMC1jo2iqJ8Au2lg+C+8p5wGDGmcvS13AIktLwusg2JkRweG5iQfCYHS82zx/bKZ/xn6YhccBifzOxp/RN5gRhc0/AzTT8OHQY5dYACy8agyMHBJD+42y0KNPgd3HtBtxPV4G7vRpEXlGjF0CuE1/ZYfpMBvygHna9AJ1jfgtGwxF3jaACbB0JPIAKh4ur475CPr9qSzr3Xoig+nhEhVD4k/l40Gd9ZbgoJf+qyjzp0AUEI4hK/jkoCjkFfnDQcNgcAC5KBhQcjfKNFl2iLShDBQFBgdu+s94EAZKnORCxJqnhe2PIzYFfvDxWfh5frV/Tvehu2RgoxAyTKExsqPZ8XuBbBih4zP482LlTU/e61qWermEWcWvb7n+/AWR+EkvDBbEUBBWtTKwtC5KJa5cW+9QaJrf/EQTkCvfNhF1RswBRQ59Bcgen30aMw9vUM7YVhJKj53xwFZqmHUuFxvcQKfFIGFGc8DbR9zC/FRTcy220MsA7+272kup240bO0lTr+cWRkS/fUF4n6qpqwi4hcpDzMJaORewe/+vtiLHZbQibLulwIHM7Hp9e7XG7ve//pP+esv069fPurRhIjEtEckBqkH+YUSpIxTGIp9mrdLf/7i7oGEOM9xoGgtlNRlNi7qPHw7njQgDIgm45oQso6cpbQ1/SiY7SfZoGmaoIrMu5EYVJ29EP3iZQUxnIkoIDgcRz9UxwFKwhkE3JmUQqe5Dr19KncqLLi8vdpv85cuv3hp9+9t/duG2gyyauvmu5jSGiQO6J8H/D3OXtqbOgQ7iKhtFA7ovTyHPPBRNcriGlaw4iPlsHCutbBrYzqF92KB+xbYj2Stnr1mztdA4r3aotPGF3a4gRtIs0CkyMCWax4edJemE+4Ozvp4i/xKn3YT8zCXXBM2Lz5WjA0AHOJnqBAjBkBe6PouCo0gumx5d0F95nxYsl5y1BSKcanm8WwPh9whnV95JNtnY9++gsQBRmd1VcSikke1A4nMoZ0cMxZFhyLPSnla9r7mWtgkNIGgo29apc12wYB7/NoyIsN8now2iKeHioNxV7eYox6WOI8g5sBRXDr3YJHJnAJ1CUg3lZff21AMCzblzFZkzoZLEQW1UjwYl/MzcQHJomFpnx1O2yWhB2CzwzOOuFtvnDICHFTzAATgbzoMGwBiIcyVQ0th8pLgi83dwa2UbAhJOtilrqIj3YEthXaebpZ85TJM3epHwFkYVl3QzyHUuVv1aDfr1y2sYXKQ3Xc6tzp+uRmnRKAGi4rgHVb3rPkz5bM7QsVLrfrh7F6JzOKST1kPIP/3LTa+vL2oaFEGcWmxMWt26m0GQSxPbGhr0Rz/ZQfOXtzel+zdveMj83TWodxwQDQZoPsMo2AMNGXoVoqCgQI6a+klF86oq/VC/tkL9dLU522w9teNx5jA8QU4AyyNHY1WVR3TFpsfjaZADR2VaxLRMVBSbmubNebR2jN5ppgctyYuej7/q9x+9deawNDgensSdVI2jIxyIPm06X2uJzee+6TlisFG6K+q7TnUy+HeY5l3dlBu8qFv+LNc0PjQwtCjTucIZk1zA0U0oA1KLu3MSP49Muo+u0/2O4UZqHR2bvnkhy3XSy8sn07yh3MLKaQhgP9WRUUqzklTqh+/RmOGQyCZhSazfo27RHPfPH0FHV2fTL0K+n0Ovl5dG/Q36Lbqg0ToprcQCEZnCZ8YNs9a+0Rz2pkJD4WcQghaOKYmBjRQWA/nKvHdQ1tCC7XbGZfO3559MgeUdoBNh4YEuHh3WcPvhLdRjRtoQZiQJrq8PMntXTWvqOkr14vzFvBdJwGyXYMbXk/Yy0//6H/9Ry/Ob/s//9FcVG8yKGNaDgcW1KLzR9HYWinoDvRSn2GAdOOiDz6jYnlAz6HGYGJAlbGyY0k0N76PdH8MR0yq9bdGNrTzAVVYIqyoa96kszU7gVGaIm8xOAOWP6K4N06EqDHEyGmKGq8P/3u6NAE8ASNQmGk/qB5rg+qzPr2hQJz1vz9hc865ap3dyBBhVvRbPW+Rgst3hbMps+Lf6a4j1ofZDVcXpHdMMu43SQ2D4AYi/jdbCokHGgT6Dcp2S3YlENVVxbv2MLM+7WS2E2OMrUJSFM0R599iqrbpqYSCBPYGm9sSgV5lFkyRP3W6wH2qVOZFCV7M52ABmO71BYuOqPCNXEWNFnv9Sy8Sfr+qHTuWZ5xQ9PdFWQY/fMUhigTDddeEMLegETuoxqiI9gEYccJaFCuZYbDkNLoRUAyCbHoPw9WncNeMGarlWGKOhnYZiynaNodzSD84GeiwWW9kvSk8A1qnr2cAZMHHdwnEYM8UsR+bEcdjjp2Z5jDWVy2y9Lb4EDNoMKIB1p+3h/o1nFho1ABG+EgxX0EyhvwNIOXaErW5a6/3R+Yy0QdzCpp/sYLZmDA0RLcZGk+022k6VZy+Nho56U9joirPBzCM0dVMn3C+gyY4jztYYEsYmH8F3MS+aTFU+aR8BQlZtuBlvqTV4gA7jmrrfW3FLJb/zdj9MMjf38Jaf2GgunNRZJjA9cVZ7a7rtOrsnyjSkLFJwkuUNDFp3SBdkJ2Lifjijg4odTvUwfEzq8UzHZjKGKX5BshN3OMecyWYDBDvQaANUADibDKqm2BcGlGAWIN+id/LPtm9DxIBg3GcGrevMobWkf4LuzdKJ74kciyr0M0oMFhRPDnRwo4rMIoffhbeVYQrmDei+K18mD+rcQ1NcSTUACODD0JQz0E+YjqLpjlgy5i3OEc4kU1TZIkNtZp7yL3G45JgNl5BDWniA9gdianaA6jGc8S2OghsE0FjYhiPrEY3BIQU33va+oGOR35KiUeIC4DBZxBoUPRWIIpTVBMcqQ/44/0AjjFwTWyozbXutHDQHN4WH5oiG0TQ/mngecu4CN9K/EKhKpvGBoyYDCXbMEejMGG0EAGAPDrnRjdAU8bX8zjRdTZHqfOYQGPQ//kNrUTXbnqbNVZ8bTcOoj++9Li8XJRmh473at4zWUB4AACAASURBVFc7RELxYUjHqARkrioT5Vc0iaOqZtM0oP3CJvfk3D6cn0DC78R5cChTbFTqch2VrbirsklKnO3DMIDZI0Y1dZvr/T7o61tuB1gQqrraNN6JLSiMfve4zulDX79+1WkHxU319ZXCO9gNcCSyxNTMmwceO3Nt8u9eneNBuly+egt3f//upgNufU/e4TP0h1AosHfW9K7qcnFj//z4rvry2ajo+/uoTxfiTkYfHFidjzgBkglVJupvDz2+fxjRqupKWX3Vc7iraD5b/J3tg5rLWbcHbrNQkyYlM5TbV92HSc8l0fmlscNv6nDdLoyXEHzf7hbk//ij1/3+dCTDr//mTT0FiwYOc45l94vT3++xOcpWTdAD1lSXttZJd7vcAhxMSatv//x3/fLKoUKjnSjJTxpGELW73eEG3AqfnTdn3Dsog/Vp1b1Dj7pYo5CXgQSWAA1pod4mE2y3a+3zoOH5cI5T86lVsRFvwOaJ7EWaKLbZuL3xTgzah80a3LTMHe3R3Wfl611Fe3VDgKFSTwQDNHEOEjZ5OBOyRYEutOBUiHutVF/YHleaMU/ZMyVlbirIymEJ2wodzoLOkOEsMpbCtpp8Khp6kFuKnmNuTXkZ2VI6pwrn0dLGOjjgMjSRZdSmhW6g2BwaRhN5lRMPurzLdgWk/HNPjfj91AIEzRWjGgMQ5Aie37ztTgiF53CG9sKByB6BOkRWXVLozEAOXZDvCbHHGpjI0XIppwCbfhKgD9Q4qr8JXFBf0MqQm2SNVf+veUig93aUPVxRgbHQmJj+Y/OekxtTU12IyqD5taNhsAWgk3vXvUCRwj6fgzIowfyu0BOtDU8aZadRDcc8tKg9UZWvHh7/9FronE5qmtxAFoNkVdNIFMrazZTOM86+BXRZnAobUzkZUn7/40Nte9Vvv2J4QyOCM1+hcZ70X7+t+vr5bFq6KTfbU5fsoufQWX9TLE9TnwF5qBv9DDWyUDb/0Hxa9en6SWW2ajiVEYfEMwm9Ktv1cfsw5ZbPjGMqzHms5AeEaSCleTQC1bENZICy+VA2WQeJfnKlDtSg0tLCAMu9pVnJ33Qqdu0d2Ya5rk3EBnQT2VgMwaG5IYYEk6V+IIIBkAIgim0L0gXinkoNw91RHeaE0ERaVND6zIJpgY4QNgJ0OO7TwDbOBz8Si9HnFVub+yC9Xc56vP+TLug4q0rLcDfqzePF78m1wpE24y6j7QN0ENenc1zFp5fP2qCczk+bpW3Z2W7fPM+WTFSftI4fprWhD20YNud4fsoccyDeEM5LNpOxlSfz9oFDKhEbyaTnR+96z1aEjdEw/eGQcYZlwHE3hxhVoLHDvRf2EFb6O6AgIeURDTQPDHw44JKdSkO6amClCf2uewQjgW4iyXT98mc9Pm7eBD+6hxrooDihDpONvPITGi6esYg/Gih6RxPHuwnTxGwiCC+Ae7xRDIRszwCTGNBoFE03i3gCbPTc7C2b9uqsfF612J2Smj2E7ti0Ru4DzXog/rA26FVgWjCos1kbtlwrMUjp5u2c8xh9rjNAE5Z+BI7DUrEDKJtTNrRob0N/cELSgcnU8wOWXdQ3bPxp4h1jRe7zprXDXRN9Za9LmTujEi/mhffEYCDsi0TJY1DPeXVKVZhGOzkuhOfF+m0a1ZJoKsA1Hufc2z2cT5E4wKZx9BKg2TaqASzl/uYnlcSLWOsaUTtle/bPYSLa15vabVJ7ffUAlOXU4TBXgwbLs+Ds3nlWVcFcmLyxY2sS5wEb40V5sni4ofHO69rZ4R4GktKxXADUnGzUVCRRc/9QkUHhzl2j52304OrriD7MZo+Jsr2Pfor7l4dpDJs7NqPWjHJtOEmIscJngqgWeic8CpLazAYYXgA7eE4wUBIjw5ZmXx/20/CQA+X6TvwJm7bo13hWeJeRE7D1w8DLRj7UxGrX2K3+HGw90Yln+VX94+GtPOdpZDg8bPCD67lV3JyPsJ4AQrExHJAgFH4G07l3n4YvRVYUevv8Rf/ye6e579QNnanMGbpLdIVe4mD6GJnoSw8wMiuBUcg9YfmTN+qol2ZcEnsVRmTTjlnVEfvD0oZtqjd8fGQGPEBVWFKhEwSYfSsr913vuNym6Kq5/3FPSwPou6mwIfUA0Dj5c55wu2aji7SHiJus1ss86DXb9HFKdee+mD8e7sPeILI9xoAKh2ibDzBQhZEmUiF/YOYGdNH57q8NvWFsCC1BMbtpV2pt+ZHVeUSU8FmZKUxDtc4yZhoPbkjqIqQ6zACPpAj7KIQu6ZhpqD2A3mGQ49poJu1PDmWiU1NZLgHgb72j33fAO9g6fokjlQIpE4MwlG33EYfuEjkcmm4ka7Ai6EM8TAMcBRPEti3QalnaQefnPqILZlbybBbuwqc8K3dPkKEGDKyLgc3/Lta7fEyoPGEtbV/a479MYnWwbvC/+KaZyroK6hXNk/VchJ5DPYDaweo6KJgYlXgqP6hcrOfNt+dnmj8f/HX+PHesXHwG5mnoZW7OoMZAZWGitsvUqh1b78MxyYOxEdGDV3w0F2a82zgozGmAHjDOaTPpUia6VrP+/T++qWhqUzDNVAcNteV96Z/Jv8XVbCsKVda+xOfe514NTTwZRQ629W7GjTnXaKZhGZ/mgn/584uNREBzcHldsrPqYlIjHKrQCPKirmobfr/Mds3QhSkkZT6pqM9GmIUGswuEak4Lu6hCHTm/fdWjk5uz3z6/Ougaeg2DNUMOhyGicbak2PDbCGiT3t/frX/7+kureXjq2laa0ld9PFa7xHIYnN/O6j96bRz218abhG28ac5enSOzQJndJ29MV1b5XB9ePOiLDYefjIJS9CkIUEWG+REbsz3R+x9/6OuXryqPIX6+D94EYUuNIyR/h+Hmdr/p66+/GTXqn50ubat/+et/0fXy6t+LYZIiz4aFAk+TNHljN9sQhnBdqGAvFzZa0Gqh3rLVIdOIwsdwmOrx/V0NBydaunH0IWs6xQbpadOw4naKYQ5RGxTg0k6Ftr6xWcRusCS3IxufA8STz4QGGBdSsiRxpn3RCs1wHf130Izj3pdgvDHFIHJygYOmQoEKd0e2nFCdoSO68EAHZKgp0A+HAybFOwLKn0rLWv1amTkyouk8dCAWem+4ulptpseWqE5n5TZzCSoGETs4vuHO2dqQaNHYPd1QgGI/iUbxEJWEsB6nxqpWTRYlVBzeOVgJR04kpjVpXdvdF/0FpjV8Hihfzmc7ROt0hwyb/FuaKQ4uDFCSkkZttIYX3QzorhPxMM7w0HayFX3O30W/eJh50e/k3jg4Pc36a4LDfWj8LJR2lajcuMCWwFCmQHeIC6nt0MON1dlth67KtA/++bBdczbUQRexy5zz4djURi5m4didXmcQfoxbgG56Yk6g8Z3Uoh0kniKrdM12Ob/NDpCR88iZ0uZsF4MNALPh5fVqVJ8x/Ld/+4sRbO4otFF0c9DoMfugNn///qFhzPXbb2cPpGyQqaf9mGhK3/T2CmhSHVTMp5KJ3MFHuIJukxsq0GW+L1Rbtm0F7wHxNDmgYKonoxkOgJbI7R7qeHf2AUMw6hC690KX8zkyPa2X5+Bjm52HAx5OmRj74CiaLR6G3IRmq81viuXm59qbE2sBdw3rqMsZ+h4NDQ6coWMqybhaoXSdtCxk6sKUaXx+Eb8DwW9jk44bLkYSOXILws1bTeS7bkTvlHpMk5oT7pM8iwBK5Pu2WgkZZzDZe2VZrWGZ9NHtutRsiv5wo5+VL0GXGv4w84CNDJtxx5eYYsT7C72fLcise09jW+jtBaOKSePAM3GNsw9DDpgUNv94WqMFnZbzBQ3d25XtWanOGci0ZDh6opth4IKemqtsYFHcTC+kFSUP0lQ6nm27rUKRi3D5tICSb35tnNkYupSv6rtHDGkE4vSrTbSgOeNnQHYdNFpYHNAzARoc47ESWs37HKwmdDjUIcAqADfORzalmODgOrycMrtiLjCAHJcQ4BIxAhiKUBtovjvOxjxRMfc26aAVrfLccSVZiYaMmjypBRDAdZvmzjTl1bWbzRIbUzu6wrZge86zDojHgESfc9p0Z9tKPSQQA4DBLom0O7CRdg0MWeOmGapduE5oso5usYt5uE9Si1ZhuJkD0NH8WUoAvR1XSuj7OMwjYWD02NRcWtOo++fDwy7Zh2jOAF3YlNklGComaz3T56k9sB9CK0rtQfJDr4YrN06X9BOY6QhbsOXk/G4yAqsG85fO9QKHA5hXNN64O1+//mKg6v1f/qudh8sKGq5Un8/uAdARx4YcCjRzXGEwg34DpgmeE2xbTh6mYSRB++Y68zNjUImVDfpAAPHZIFJGDA3JTrysJ85cLs2gRC+m76KpLY0J5soZOIkEmdEFozskdoLunGYdAOiTspo+7GbQkUfYzzxUcBg4nN3+ZlAmYQzQKwMsbipq4kUmn8EMeiw3HO0y4OXAvQ1jGrY8C9cDSqMNJHHUfthkb2MvDd3/MGlyLqQ317v2GSOshwdrDJ+KuvHvjcoFY7DRxkxkMsPo2CwFo0cESOMsghXC80p/vFbIEk4+r+kHoDmmZJ9q1/uIUROLnMNc5zl6c57kiyUnsB7YWkNtHRk4yDbcdz1sSkXvyKAezJoTJlj2U2HbzHaS95MaG1s2NqIvmNvl0pAAprP9i/7dPgCAtqQMsN3jPAB4PvKcGch5m3F93dgcJ7k+LaPe8l33NNMHvx9nLvWA8dMAgrNzDk2sOeDhVm+dLdzayFMOzcnREzD0Ib53DxdsOdNWg9xpky5jYMfWz/oIZ1NTkANwQzfox9c2BhTOWMQxsDGQ+j1Pycc0qhRDLzUiQpQ90HrezdmKWgEV15h7dChHf0oLTQ4Ls1XXAQZKnlH71QCkEJm7jFpy3i1YKWiHY7mGtwvPtJ8JqM7MazYaDfd71y28Ahw1wvX02VTt/IsQBBzrSVPY4n/Fv/nXP/aFjKE8XIP4c9BFUCoTdE4EuuYuSmFRDwc5UCu/YFAry9obSxvnUEjnzRoQkA6wAbsfYjxD1MZh4w9iyvbKeAtTD0WUsQyjjQp6KevccJB15uOxhmYL4OmfDenxmS2OdVwIyBZAHQ9YYrOIFmtp0PvXTP/w5zfVLds2EBpE4AAUdr8JJAHHxyPEF7oiuiPQBoYDCgTNH/QBSBKm3S4nB1Pze53RkDAcNGQcjnp0i3VxiNMdU0IhRRczYZm92/LaVGhY9IWTmPz78jL/PKh4ubs7A1ijvMDlq1davtpNEQ5+lZf6fOHQuntw69CfMYjWsbVDn3l/dHo8QIl6/flrpQtOsQRWg+7prOfc6sfHw8h3hYnCjJkDDRp6DxDaQX/8mPTRo9vkM4Y9+KevX6IxnkY9Pu4+SOrmorfXN01DUOlGSoXdKgk1LZwlxHAPjSRxhMBTeX12XtiTxobBxLrRROdLpbpIjUrbNGt410BR5GSZB400FbwQzoaowsyEIQUqzvj0S51VrTJMFTDuwfDF95bmEjH8bmOOYUS7lKl/YK7T8K2MUtoZznQkzBvCtAKAhMeFg8rajzzTs3ualgNl19QG+Pps0Ii+QJTEMUrjfGpsLoQdd5liUsFBm2rtOjdvE00ARj0EHZOpxmEH1TNN7ORmUJ3tntEuWkF0EWxXwXag6aCbCptr6OXQgGv0sVCIQLLZgBPLkaMUo8iFwRIDL82V7Z3zs51HX2qezUzjHav/3TRUgwk8+9D76DHRjRalN/PQ0rhJGRoUGrQjxgaUkyK12+IbrRF7F2gcJzdPTNIMn9BJ0JTSBNvlzayIqA00SgaEMM4gP9Q4baBrYWhD/QkNB8URITxDrHXeFv0bofKBxPc2OwNdgDcRsRHAHARmU2rjLMw1wnzH1LVsVbmnNqOgsUT7440ixgs0OjbtIosu9ArUTyjQtqzPV305A7Tg6JprfOKsCoqdqmH7TLYZRl/ORwudCk01iCxou910GQyzVE216vWt8Xthmumnl3DxGwYj35cGdD3XfVj1+op++KTvPzpdX1qDT33fq+87H3iXz7+phoixLGq8uWd7jWMzpg8EbofOGawM+iE3DsMcmh1o0OipACDH9KSP75TOWVW56QzllLNhXhz/wbYVB1KYGz4aaTgmrkGi24PAcrSQmd/9/NRq33qbpJzW3nmTfJa5Z4OOjndT2lTqhrD9vyJHAvQwVQnq465zOer7tw8tW6O0hMVA00VzWDpPlmw6N68lJKvEqC/GZfucqadprFq/N5xN9JVoxBj4vAGYZxtlAJ6251TziB194jiFfHs6W5B8RSjZADy5nlr2Vto6pWTF5ZXZLtbOoDVENpFk+niSqwjYhXslaHXvzekpOxsCXsa7AVZQbZps/rn/uPs9q20yFlo8QCeGkIxcMJzO50ofj8URA5iE2XkVDQzGb7yPZCmSE4NfsV0xTyrqwrp7tF22j587O3MP/cM1iPpBfbUHxcRWddY+sQ2u9GAjYpACTWo4LKP/4/3CxTwvGLIxS8EsiqGG7Q5nGOArhlu1hg9WIASAc79C20TLzTYYWi0snCcNUwqVcQiKmlEITORWXaqzHSYjXgSzOCIRqMH0LNQM7HS2iIoB4AWoA+nn5/D+n2IwM7g80Q9sWmBIsRHg+vOe4iRPTRyfzmdku1nQvxC15cIXvg0264qrG2j/T3MOCBBsMMjiY7Ckd+EcxZwGc5K3V+dH7gOyIPR6fDP4j2y0Uz1Omy5slhwXwBY04qUs3YHSXx15qwubQVhiaF5hcu1atl5FmqspGPpWNdXFoAQ9HCZT1/qk9tzqVCKjSTTf3x3fAhOf4QlQLC2hyHbYgIbDm42S0LhJ52RT1Rbe8HNBOe943s2wOWEmxQGAbjsMfHiXoGXiHkuTbS0e93JmM1ooL8LNX9TJ09U9F1tyhigbnbF59LsUUp6kfHGUj50tzTSBNZcpxSjP/z40qpg0JqfIRmUwZvkB8IG2LULfGWTod6GromPFmA1N9GA2APIFgOOMGIS58GdmoAQAJ1KnmJ+OwoCxAPjH80xdJKoIuvaIl8SCx0fnQYytWVlxDQBeqJERmUFtA+gFxCbDEqkYkWo8mzgVO6ZqS9R7GMt1IjAe+YS7ltJmjw9o9jb+woOCswjQjZ/BecYGD+Cy1JN64HwO+jbO0mf4Bnjw2tWbGotrKvrFxeY6W9FG7J6jaCYvKnjm7NcB/EE9A53y983smowOMocNdETCxNKI9/inIQ++GtQ1qd1WXVKYT7Vu4AKOEGHpwzC1aUUPaMnEwZ7yUMgSiyGRP4tFj4cm2/0epqGHy6qNdFh4WbZAHaB/gp4azMYYlH7Ga9le3WBUyPJCfmdpS6zkwiHelqbhPEpPxjKKhzgMdw5PGg+WR2YlW0T+vMCMkDijn9RVZ5DFOGmOOtc++pufjFFAD5tiQa/2nIWMZDfjiGGexQiLuh6/EpY002LJCOAJ+eHEHj3Ztvvrw0H+VGT1zg2M7WNch2jGfuav8ZH8VgaF6siBjFD7+OU56KFBGYHkRhy0FL4vX4XbqFewHDRwc2uMD/6bgQR/D2qDYz4szgzRKs2vedmHOQ8XAnqFtYsW/8e0X9e1fzbiXH8qf85wMaKh5c/c/Jk/Hc0MxgFx38LGmSbtkuWCtUPcw1/epC9/etO1ghoBLYnCwLAJzQdtDS8YFtgYKRSH5gnBd6ovb2RYfVeSY0iRa5jITINyCNIQBQLEHnSQtjPDrRUTHQwEJ/RQPKcMgKsjHLr5qexUqizIQZIDe726R1OSEvabq98Lvb8/1ZNPyQC6n3R9q5SdCrUvvBw0fKNNM7yKPk1+SP748TAa//bls8XeSDxvPzr9+udKDfSs+6i8wRHwQ4vO2rM33TqaitGHQtZcdWnCBfJ5X3W//bDhw3MiHygeSlBaN+1laTrU49sPjc8fGrdcVZXp858+OXzYVuagySlNCk14bgoeQ2D392+RYWUKNGHvEc+QgY7SsJdRWBl3rAOaF6Np0KoaN4eZxulDSXrRBp0SHeBj1luLTgVtDI9V8On7rVGVTSozfgcCpTnAMXWQ3h8AKIuyjO0f6OjdgnY2gNaqHdEQPJ89duBsYif0uDN8UU1JoZZunH7UaCGFaA7KjnF3AJWnxv3NA2xFQieOZRXBvYmWIYZNbOa5jw6yTyMqA2Se60gMA80MTRv01ZTsLWgsw6DuFhlVRbKpZ6vDHOPNJFRGhjSGeP737sMwMos4volbmMI6mraHzb/DZlc/p7xbvNOOmcYkBhdOgo+hQDgVejuMkQCbQoAOw8AulRRlN6DQlSgTJ9vQU3XINUSXur9drcub710cIHYuBcWDkgX4gr6OYThiNiiyOM+t6WLqrU2FnRwtW3+z4QmjgNmNHU2MTY1oAsy6QM8NhTcM2rxBznkW0D5AxdxV0wwRYYQO84QqMcCiM/rDKvK1+Jxg6wy7Nt8ROYxsB6yAV57kup6xyA9dFgcq22LANO4xhwBgWRO2hd4ooXmqajakUv/oNfW9KYRsDtLTqOrtq2l5aKSv17Nr7vn1qrzK1N2easrFGYsFz4V1NMRBwG7AhCEyEjFaggb4+1//Wf/2T589QPJM5QnP7uJna5ruUtaY3ny9YqpESeD6BWA4zKOej9ROoU37Ytpe9/jD20EMLWA1QE98//5dv3395J/dAHZsYabBs0eNzJJKH7hd41rprfKuYm81rzcfom7yMd4oEPoHcLnPnYfLjgy6tHL0D4NqhpYOXchyV5MO6u7vBqus/TdmWumE0yP6HuhoRA8xBAAunABnsA2mOc+U1Wc/02XiXbe33uyF2DJAxcfBlmt2fW01jpnGnXjvRZcUkAojDGKf2MilwjuhG6EnPs0s4CYDbHZPhmQ0TeFCzTHK966zLz5roNGPA1okmlZMU9hE0X60pl7PXWcKHucbZwINGaAAFGK20wUZnCnxULlrPyAOjxzDMDp361K7u8Etflc2UXlxtVPsKes1z41uzh4g15Woj2iKoHs+b4PZI1Wy2C1yJEJkJNqg0MP6car4ZIrjeMIRvHMzPFP3yLRkIGJoWNCU0y9P1peB7lO7phv1iDgj3l2eG6gaMfwaAFLhgHJMUnjPqxSjoKDekbt5LhK/M7hJot2fMqJmBgPa9B7o99DJAhh/H+gcqNe0y1CXcTfmLCB/GJE/gy5b8Mg2BQQcic/Bqdur0kXkPjvHHg0TwJk1pdQkByMEXd5v+BpZmLAn9tGmQ0NCKmNQjxk+cxvJMF/BrJpVLGwQZ20nBrTSTS09FVqnDNrlPPpdYYOHsRDANsCsl6vWr+M4HKCcgSn3TVBIqZc48C822EFfFz3cpq+fXzw4dh83D25QpU/rh9IKZ2i+F6AWpkIAnYCPzLa5ykMDCfgOYwZGSFtfdcJcBlMV+43FFpSAe5ORAWd5Fofv2vevvmR5idyBvmzRuYTAPao+f1VTvunbH78rK9mUBEhCzBy9gt1ZuXbowrKr9XoFhj34FABA4i7LQGktfG/Qf2JjDziHtMp7E6YT6OBspOnpUoOKp+1uWZC3VLAD6I9yYjjY6kTaA6AXwBIGXyw/rOtDp7lwrVlIDH528YFwpMWJfiA8BTC8sXrWcUizyuNMY0M57k1QqsvZrr/7BohFDz/YpR3gFdbHQO9g7X5IGcZlU7+VrmlFWdu479mF47mjUCocl6Xp+fQ1A3p/ToUG3rsjjmxNsZ6K5RCLFPrvmXx3N7KDgX0YHHPeuIeGSeF4KucuskiJzZplanaP5/4URzwGNFN8GYgDIes4dLRETFA3GJGht+PB0Pq/AQlzR4KNZECyEeYz8dkAD8yi5FrgIgdgxbsW77vnhoM2622l2RFk1zPgRha1mZpGd/js3FC0jGHw6MHQ5lgO6Ak5C9cBk03mGfes8XVeuHlNeES/OKDa7m6xpPOiDpZZbKRNF+Fz4wvBOzo8D8Aj3g3I5JjrhUrv0GSyRcdN1qEYvHzIpgCJoragxTYzE5CIusKmlHdy2/RcicdaVSyrWotod9dc+kwvBfmduW9ZVoSm3CHIxxBtiCSoJLZstfWvSWMxCcdvc+SdHajOkbXoJtoVIDaaIHZVS4EPTql/GA1eLPAD7WOMApFDM7RFo8DFojGDB+6cJKMGx0X0QQgiw24CJI3tImJm4DceUB5B6Enx/fhlOUD9u9DoUZRGNiWxUjb3t0h0yVKd2Q5eUv27P7W2ZP/lrfDB/DFPHo7b10Y5SAEvGC9c10VmJut7hNZFpmuba31+1zDjtAqdEdc9fiUcVKFMQW/YvS10IXq5aMRZDp0curZxsrsVRgI0lBSdtP2kawP9BaSTjUnQIu32SXN5yvX+HttSTGSqNjYJWbqqA8FZM13fatU0z46SqFSUlZ4fH7rdJjvWrcvdPwf6ZVuSU3mJ+0eUx23QYxw0bomedx5KtAWt0vNFFYV2InS7VaJOj36wHTCo3Nu5VFttuvf8TleVTa3btx8ann+3bXyWb/rzP/4HD//QKzCE+HhEE0+Ex//0H/6N7a9vf//dwzMuqI8NdPlhNBYEEw0f/kLTo7POyfQoBsg7DQf6Kg5D0D4ABZD6H0YBp7nQp/NZw/RuYAIaHGPJA3H8SB5ka3oBm1UMQqDPDkuuxxMqEM9dqp37RpMzrirPaM8S05LQlXY4j46437FtnFwfaJKnnuYRdJb4E0o1JgUcgJkKo4dY7mOJziG1WqyflI2HU+z1cXKFGmUzEQqzyzrZWEtkkkm6z1i/Y2BU2lG4w81vn3V/n3VDx8DLD9pnsCrzhhl0zVtv6wwGZVBCrq2m5kU/PrAzR1/oGG5rRZ1DSJGzuyHfkwwotinQQDt1NhKjHtCUgmyG7nauSg94bgwmkF40TgwMNEzY/+d2aQ7p8knF9azL50+63d7VISKjJmxhjoUg3I7MdjecwqKbhpLPQlQLBhGgzRzyRi7ZLFHG+D1oTsL8B+MvUFwzWe0yCsQ5S49+EgAAIABJREFUhRMjtY4NPYYmGCbs0mtzUg1Kb6F+ojoj0w9jD/R4zOFhqkT+YavOgxDvfts4lMsxPHYcdBwPAvYvMcDTwPaTpqHzsEMOEyZSoMM0sgBGaGGhEJPl1uSpPr6jvwSRJW9v0b/7X/43ffz+Vz3v3/Tp80XDWOiXPzdaQNXnRA0u0nqqbGOQo7DyjORkJKI7xIipvmgrLvrbt15fapBtPtfodyEtoGrtbu72otX844eu19rX3IHvoKxWIuAESkO46lJ/1tjdtQ5/06l8VUYD31Ya+pOe06wzlGzs+KmTzz/0esWo4aQB6lyyqptTO0wC1FTnyjEDDLg4PkM/5yAOACdXkRCvcVORf7JWj8xJjD6skUsx21iULu8GMFhylEQbQbWE8rdAGcYxOtX7/ab2WgdNa/3hbDcC1KnRxbmxU2DXsUmttDJgdX+o5Dp6k8l50Zg6D5CUllftOzVgVlPlGvrORylNRQ8wcJx1bIafdyJ+ElVlpWljv8QABRgL/XfRfRhV1b+EHKG4qut+N/2Id2ea8BdA09Vqnu82VMnqi5alU07cyKlQ//jwZqAhxH3BnXV2dA8NYd1gYJaYKYEpCJ8XDe+6d1pGGts0qLYGUGFjvNg4ZOoxzGHYyrTlL2aaLMO7m1oPxCX5nGzOqGEAqjTyg9kONFnQV6nZXHeaGJpgXG4ZkKHUYSiyrwTCsyCITZW1mDMb2nDmhPWAMzSRVevaas9+RncFLQyDHvoS5AtE24RPY6YB8Jlrh1YPYHDD5Z0hFgcThp5End3WyU6EvsdIGvmUNgPkkCF71rTVcLQkRoBtIKY8oe3G0OipnK0F7t/ceUzD4lCILggWQZqrxfyMM4TNNmUZ91w0owYxaFo21fPqYHjXvSyzEQkM5X7ttYwY4DDo4XyMIzbU2TASTHHoLgq1AG/k+ar1mYVjOecGuadsdBxLZuM6ohswYMG0BjpzrvbzWee21XB7t3sp8SATQJ3rYK5073SuEzXUOppVHYAp9MeD8kiPBkCKtwR1ki18wwaE8WHCYRwvAcDVxtpGN/hQYhvOV0yGoLSPHs5x2SReaxV9z2dd6n/Uv/zL/xUZ1CkLDEDRRnVNvAZD4aasRq/nCUyki+5q7YtQ1HFu8nuuy4e36SVsKLNQiN4gyob+lugdFhyJ8qrWyHCFjMmpLL3N0zzgL4MHVhg9sJDm9d0RIPNcqEK3PXFf0JjCvKFnxRPizIutU9Jp2Qu75pZVp6F/2umYpYr11UuuUz5rpAFCfzt1Gujd2he/n8NArUaHTboBrB4GboxhoJgWKnmvVgxsMIYhgiixJGLaKt2fUMw71dc6np8hGBVZddG9G8wGAwwnH5S+1pmqHorZXvHeAR5znvaud44h2nZ1DKVjeAA8bQpYqDKjiHxVdOe8qmgQqQkMOfTF0FwZugCHK0fb4G6MfMTa31Ouau21ZSfVbNVPqd7RThIpQ0ybA9gdzGXTH5hUaAAd2YXenZ4A3eMxYXg4gpLKE33Qzf01uNDafCrMcOz3QI9gb4KguUbMTkgtLKPDn4OeBkq5KbRBb6XeW6DHIMt1YoZguvbwCTvSrjzHxGMNoXsWeixveTuee5gMR1yiN5+hu7SnyxFPYhYtizmzPRdvm/Ee4O+mZiGsmupGCZRwu7zXPiccT9f1uiyTPuXSO7rzGZAevXU421qiWJblDi0gss9wJmRYO4Sdx1AZpOD4oOF2GtvJnxpJ5+rQDFpsevCHHQkS4lGGKP7DQQyFgAsOUrERtItpCQ0HTQzaSQZAZ5UcId00sz+zYA4NpkWmFUgM6NDTjp0gYTQQHhQ94IUjEhQE6F1sT6DqWjhKQDTuiP1ghKHNcxs5XK+gZGddr6t+fcXwRbqcpS+vjYXrFH2E+N442C6ZVXJpfQdRJKzds4p1bzgYjegHcvQQuGsmyopZ88CWhXyeRU9MckCwa8KW+fNdd7Zq0IIgu4HUYWOdbx4GrzXoC5991zTgdUmXhqNfqnwd9Pt90PXrZzfQTxqi+3d9+eXF+haoQ3/5y1eVeaNvtw9tW6Xn7d1IRtZ+Upb3er3UmtEhjpNX3eAA188vkXcEZSnb9Le/vavvH2qbawQ4N69uZB8dzUTor0bylSjn06bXc6mzEXScs8iTnPT3f/5dTbHr5de/GLXPqk969jc3FCXaIYi6Zanr5Rddskwf3/5fnTAsSTvr05bs1YL+hBy1/uaNMDETPFPT/a5p/vCGh8N52XJ/T5oOaHB+dtCS2UmYJjZV2wIEcIAG73/Zbh5u7bjpvCEOUbbNoG5sFgN9JJsR6jEFauqe1qrWBdlVEchK9qNptt3DnqYjOVYLzW1vvS1U4+nxQy0NB00Z6qb1odNWaoYWY01jEVEw1jIENx66Kk3OwAFfsl1GLxIaWzRWIKW0Zjz75Nzxs5fqbFOG9UmGY2IjGNBPCggOoisF1fXoiOzBkXqb1LRoIVO7a0IIzRMcOicL56GU2lrcAyluhFDHyIdE4D5GgDeGGRgUwE7gQPAWCZogP3tTPk8ajvBbGpiFsxmtpQO5ofhSEBlWcGpFw8HwY07sIW531Qpre3A4I/OZVmvyCge2ZzjV2sCCwXO2ftFfu9I08tnZXvPub6GTQkNpbSP6EIZ62sxJL0WicwP9s3BwNuABvwNmEtAduXZtg5PcrBccY6GwVZXeGvIMuR+h7x0cb4MREG7AFPZZw1ipoHZU6F1G1yZAjT1HUwZlCV25FRfWEE3DqgoqGu/ZXKjI1zBO2Nh3Qh1keMFyHRpQqvZcYsOifSczbdelxM0U+390v1B/Wx/8aMwKW4EvpnR3a6ttfFhj6RyqE3IDmiJoW7tSKO6ctzZ/x6o9HEfZ3hGfQQ18DpnOdabrhUxUaFeZg8p5EjisB8wroGhWqLpgMyRqa9yV0dCMqjO2Rq/xLiawNSZHyTT1mymvPO3d42HDCLJAqT3Q+Tk424qMRkKZeS5S14C3pnRNfnINM1gr0CvBUqAz4daKlrHSdoLiBZgEdRgNdWn9ko1CqH3kDgJCjKPvLdeOjELYDoAyuFMzdJs6jJFKivcmEg/cVMO1j63dmn322aLnDw/l2nFyRWtdKS3Z9EYDAl2d2jzCZMknn1sLjo1brzpLbFY2L72HxDW7ekjFwdhNC5MyjeuK4yOGa3+Ylle3F3UTW4tZz2enqrnYhRldIO9rN7AVIUNuVMJmKxutN37caYq53yfTueee81Wq2C6Oi83JADpn6KWPW3gfOO4CyhxNIe9MYuYNTuXuB5JGg00baNUXLc/ZgyUsBzdHhz6PukDmYbfQ5jOwBS0SYMDUY8xG2HhSO2AYFGfT8HrcK/m7nN+48FqUlKpj24+5nsFytj6hT5oOZsLM9g7WEEB1CSjy9H3knrBlwJwKV90PtlF2jWeQZPLMNYU/hhtNBgnrF5HcYGJndlWYzlDbYRzQhBfUS4ZcnFGtl8W5FsYGfROAOCZauyYyB2m2q0toEon9YGgangF60g9ZgrE48gEdKOcR8of62HDAbsGciAxiADGiQMYjKoBaUwNguw+EZSbVLbmnnJcYjH+Y5cC/Z8gjZxFwjLxpAE+afHBJ2BEM+Jz16Entlr2GXvpsDSc6fHTJAZjS79FrZPknN8jOEXZY+qz6glsrmxYGyl67Q37px+Ka00viNLwn0KBrM4080I9oVzlbBhUNRjZoyokcOZxnl1TTNtiF2PmBuF4fzuWArCtuw/h3Z5hEwZLhLAo3W39GngUcr5zVCXsA6Q2RZsg6hhh6x4eKGgCKPo4BHv8DtvZkU+LTi/xqt64boAjK+YiTJlm1kN1Zmkzo3sf436hgt8GNPedPaJEZ/tnshgts0NzJUqe6VaaQUst6Mqn32vrLeRhDe5lnZoXRyj5ugy4sWriBsJd4D9EUJy+aAXOcdYIHBOSi0ayOJasNhLBZHU+5z1ZTT9nSoylnMw+bCEDFfCtODcAzwKDBw/4pq5VxfiSVRuir22ajQZY4/B1rC+2gHjmGDMJUh3pF68vZFfTnDzbKsKQcqRN0UrPXmVEOx3Sujemsll7h9B46xBXAAiovOk7/paB4euHIM25LBT9Mcb8P0WFck8hcDNpsLDYwrYIR5CHzoOLaVwhwyTKmkN45GcI5J7ARIsaQuhkxYWw5YWoxeMJmsvbOSzwv5wC9HTHzU6fJdpXnlKsTenJyZfe8UUF3leN5yfdEfhCfy72f5UVBjc3Z7CPJ402zcSlyKfI9oekHY+pUltVhqgNKH8Mc+iKvYY+N3X8j+MbQ6M2rB8TQSVrjw41jOnbRjRfIotNjMwlKljk8GuOEA61ks8lvYuoNmTpAdmHag2gcaoMjPo6IkeDyxmDDJGz8YBo9DHjLcfw8rhyPGxuHuPGI7OPhY3j0w2dx/mxd2jlJ9XJJVJcnteWuX18r/zeNO2v2ti310kIXogjQAOGmVSuxpTi6kYseJCOb1iBluGpVqekLcLCHAeSLLQ2aOoUovZ9MD2DzRkPEuhiNyKdff3HhwnXLeTw2JkJVQ3wF0RlQiE6q0HXkDEKVD390Bj7MCyheZAc23o4uPUY6n5WvH7aPT5uv/iy3gQPg4aKT1Y0Hqefj4e2ApQo0B/ebmhcs+OHjp24IH7deEzq8/hmBw9ermqbQo4ffz+07K8+hUEze+BEqPY83o+JoF6DR/NP/81dz6d++/qr62lgDZz0p18fIK+1DptfrJ43331Wms1oy4maMauB4k53IQV9o3XtV5180W3zw1DY8jKh+vz1Nj4X2RV4aRgR33NDQGtDIUHQzqfn0pgYXs+fvpkrS4LsA5IU54NADnWk2h4sfhySbRTcgWVCieLFMe7ILGxcWCih6DWCMWnv/w5tAAgVAdQeYCijWsIGHzpHUqi9XDcRk7OQ5grxnuj8ofrlSAtYXDnPMj0LjC8W366Ht0UCHbT5FvHtues7oCg1dG2mnyccAgmLI+8kzx5YTSonJmqCk6L52QjpCW8IBTZ7SnlU2HDADfcGcAHEoBh5oIyhADNmEUueqiWM4HJPRK+05+t7VyDzaGw/BOO+xcUGD1w2mTS1Z46KJppCGi5/JZgQKKeoXGjDQRKiqVv+mNCNBnWdLCgpp+y9AAV8fV0NkCkoZ3rAfH6AKbqpsuY5UmeYKDWU4sjI8lmTr+fdMbaYFestnbt1cbXrJF13aMH9hC4PT6Wu1WcMITQbKdVHSuNB0Myz4QdWlxJk610wDZwIGTXFoQAwyFY2ePZmiq8EMtrS8AY+e+lX770IBh4ac7SDTowbz8EDYoSNnpll13agCd+R11fMZRh0YtKB3IR+WAHsfYOtqkx0PvdDK69ImXY4mQVfasdXbVda1bv2sz0bryd4EUcYFutIwPP35t1OrZH3qtSnV04xskQvmWregjyOrFi01AxWsjcy/Mwf3GXoUtNbu7x7C6jpTzmegPSfOBZddNsRovQFfckx9Oj1ugI+L3j5djaLjhImem+wvmiE7b2NQk5/0cmZrS24fTt+h+4a6WmXefZneaadbPrPpYqkBOgYNACBr4YpK3ZOtGYDoqAL7Yq8Pa2+tqQXQ3aBMftx6s0ZgmED/hA03cyYWZ00D8U/hYLzunEmLhue7MraTGIuxMbOfQ2rGA1lxUO7IquXM4oDHwZTtGzpBQsbZqALgsXEwJR5NIxlsJDM4AxYa/256HHWC+umwcmKF0LXYTAwqe+i767pVmi4ewEOeA2MGJ2Qa80iZ4eDnHrKVWVU6Pxi5iDflzi2kVu4GBqjtUOtR9WICRbNP9I83kGiUMfHJkCuAcO92f0zRVkN7P7YmDPvWvln2MQdIhXv0TGvE0DZao8rwxLBOjWC4os7yz+jwoNBxxnCmA6BgoPTEDOgELfgI2UYDCCLPtU8YznO7DrPpIJKIhjHHmAnaLRs+exJkytvW2i27UR4sLgYzR+0cjq40gDTXjt5xdAg07GAaWe9tN00a2aDwu1fBNAfA27l9ZBay3aMvkUEtu0FXtamXsIYM0MOpsMHIqtXuz2yt0cClKtgysEXZEw/9PIeWHnBOYfaDnb/XCGQbQ6lEwxn5teXlNaQX0x9hmDZg7AdZGuMrJiw2XXzfwZQ3DIpSDp8lZAJCrwwAj8YS7RUUf2vykYMAlmyOxPEihy1yGp4N6AQB/Rj0GDLyHOo6w2Uw1DgrTc92ViAlEco/tadQA8X7xMCUahgBBLnXkfebsaVnMPKQXcWWho4bXSbPM0Yih4umDQ8xlbIxVFDdvQl2xEJslDgD2aqykHA27U69w2gMoBAmHTWJ+jtqx5hsR/9/sXkPXsDz3EacBi7VCxrMTFUFIBS6zvbyZkD1+f7D1wzq6Utb6P328FaXZ4gdbIZhE4Cyh1rYWIfK1k77q/OfOb8Ga/Mb90z0TvtwU3n57GcH7fWGtwVnKfeVVb/vW4CyGBjSn5ls7cVTyEMm6wZxUMf3ALYCue94TdDAk1NIgxg56LAGAG6pWx6MbByENwHXdzWoZH2hrXJ37Sxq7M7OpvDwNDFggonR6s8IpZcUXlJQcVzHwIxtIfIc+gN6Op7RhO9pKqmTXSNHEYaPqZgHA+mnHtJ655Dx/TTVM7DN5u+gwbo5Y1nGdXIaRe56HpQzmAYApeHmyu/txc/BKPFW0nLA8AAAuDC58KDDmslzuNAz51ArYUN5i+C9HoNuDJm8x2xsvfyE5elomViaBKU0vhYs0UaSA9voAzAH7ObMJo7I8+jKDllvdtRO1WMUNtOVBG/UWlRqXZ5V3pcGDzi2eBbfm48fJc+IWnjxHrTWWAX+3EJ688hK1BM2Px2E//hAx0qVl5ztI1tDB5pyEFCQbUjDQ87PCK6xvw9rcZwlMcE5BsefgysHmbefh8ehs8S8+qWfpfmnmaTpZvjk4Yyyjp2zh9UxnMn4qG85WwVCkaEqrvrt17O+vFaqM8xuVuWEzw6gI2z+CusQp4UDjLxMchhxVs803CMI2+GtRo9yzWyPcLiE5pqBhOHkGDxpnD9x4QyN56Znx4FNxl6iDuBhufufoeVOUC85SBz+W3uI+VyhNRvVDyAEEeXgnE8IkcOml3PtQmhhdi5d08gAhAIH1fHjNhjp4Wl4bqk+/+mrPr7fdB9mff2EOUyh/oZ1faOCQXftTG96fPQWdWsfVNZQK9BkkcWWqX/eXfwz6GhkENFQnDZVNde6sF0+h96PH4Pe//iuz1+vun7+TVkRtM5lHVQhkE9rPTs2w4cOYiFUHFv0xug23G1MhUb+Gbpj+6plHVWBeuO2N40ODCagl2acKAtiCVZCrvPaDRnoc4SX12ozmiE4/kGjIgOLbRDgPQclWqDp2Zt+GkG9kceFNTmo1TBycuW2Ff/+4+lDHq0PR/GetnYZ5Ll/DmjhoIjQHM0xLKONKc96++U39Y9B8/ObG6cRsKKj8SqV1dzY3HEVzgyjaJA5NUDJYHgBZRz9XPXTpgf1kYLigpqpYNPBocNBQ7FBn8RG/nAapclC/8DzQ1NTsEVVotuhDfhpE40JAJ+joy0zpx9re3SjbBblgFpMcgwCoUk87XpMmbqVfE3u5aF75sAvC+Uj9uZH9iwsA5zx+KYpB/3qYmg9F4eG6X7k/fEu8Me5iKjL18lbDpw/CYcmzNt0RpohNJkg42Ea7s9LHEbEDfGkcp9WYYie16WHZ+vkl11vNVdg1tsl1UuFyyioOE6vZI6Wur79qmz/0CWH4k0TyPuV69yyRcBkBHpTZpOOt7cXD30MOjYKOHEID352h7E7HPqgWaFlZGMeDoWPBwMNAAB1hwgewqsB30Cpeedpaom2QU8V1Gc25W1b6fZxs+YOAxGVV2UJW6HRzwH0uOZcqaZrR4eTE1F0tn4kaTCW2FTnhtf/lUVAdM3wRDf8u4oKXQ9UZ2jqvEeT3j7/oj/+9s0ZYWU22hXxPoZj4Ua2acr24ozEMAbPDjOjcPq8f/8nlIO6XCsbAIXL3awaOj1b7ZV8OOjxu4aOzfbq7RgEPNdU2BrrqN/RSdLE8ncNVEB1eiipP/v5gXXy4z4pXTo1yXIg+6U1rTQ7tmC3Nor2KFeFsRtsG95FInaGw4XbDpfQw2hmA6nGHAknRTZjvItk6hX11QwItFAwCTDhIN7CjQg9ADrx/qlT/uI6UFU07Zmfd5oBNoZsc3EoBiikcUMeYqbz6aR+BKxoVPIcdd9834jdgUWBPpz6wKDF9hq6+raSN8wWkRxDQL6QeiRqrdM/ZW3kcpKBixkQjua2psdEJxgBNgZCX8T5xfnGgFK/qANI63mWY7vAe92PB3NjQOsXYQtQ7+9TGOuwwevXwjootp4JTSusC1xToUoNgKJkIaPnihxFtpB2xcXch80TsT/L6IYaoAD0M9vQOEPJxVgm3EwBJfncsDI4Vy51offHLHgnbOkKkHqu7YpMAx8CBi22d7BSGMS5tmNkJ7r5hGpPNcah+eyNYcHmjwedGk/jzzPnqTsaSPc3hKt74NhUki16aMZ5QKnDsC1oooNcVNkYJ8MkicHwZ/5jigN09CTZyxfTE+f7h3KDfaPGDWMr3iAa8gC4plOlEtoqERve8rP1RzOZqGFLyXP3k5lhOjDyGam54IydGABJWU0N72Y1sLWBTkqOZvXTgXqVXsrNjsr0FdT8fWHzB3NnVuGG1pZDai+YCzGUwaSKiCrMAe1jkKFJDq9CInssPeAelaVppzBq6GucOc4JlxN9AbsCauFJVUscRMQOUOtxfI3oqdFsL5tRszEDWLGZIu89ZxO6WzIjG783yDK2pNbOQsB1jpkgvD7ShFYaUAXeDMPjrqJB5wswiI68tB7dZiOMiBNgIAPUjiGt2Q0sWhio0vmhpHnV1N/ds8772ZvbfX8GSLOU1jtffv0H/fFf/ynAI8DsDYf5hzdw0PNxF2bLa2ZFCdC+qX8GXRcaNFRVJGFONEAmlsQQTf1KAW9UmMJsuioRYMuOLYafcYaWKT37TKZP61gykbKYMSSHkZE3w0i00tJ0a+BmjJ4ysl+51uSym/bLUocBMQ8fCyjkzAWAvrBL8HRgO8i7M0wqGAkLjPmYDTa7w9OhlGdiYCY97bi6q0bPb3fQ3dpmO9u7fnkVg+120D/tvHuYaDJxOHM7zGg8yaJRsf4xEiJiquSZp7EIB1K7mhrAPXSTTog4IjxMtz4cZZhdDLSH3jG2X8e2kOfVM1cs4+gl94ytKM9JaH+9lfSfxWde6c0YtIlZYbA8BlAPrP78x6rVGkv+auRJuodzDQpqoT1ujhnO/8u+K0dOs+m+UrlJvxCjk50ci/LA1dizHjXwUITmOU8aFzouFK2Wh0dz6A9UjAcDQ5yfQ9rhvhrOpuEUxKAT0R/QZWLTaCnpYftqdIssKIwzZmhA5LsA0AfqANJm80TQMhy2rFGLwhs6zEAdGERBnvisPIShKcRoJA47fw0Wx2wmOBSN7hkTDa2gI95wzzpZdP4blLMGvC5Cd3/79asHAYwfqmLTuX05KDEgYDxHXAdQzFSPIXJRsipRgZFLm3vAycZJ5/NJ3RqZWHN/V0qj2X4JIxEMsqFDIm4/FX652NiALDtPaqSLxTo5Dns2g6a8YOZAUHEu/dJyOM2mFp4vV9MyQGpx6+TggipJJER9Pesvf7rof/gP/1H//P/9376v4/Ch/nZTCYVYme752Q10MiOqRoeYqbhAr7zrcV90fnnTvD6tP7xBhj4hCs5U5WzCGMwq6wdMQ4FjXZxs/jDM5E1RlFbTfD6+fWgiwD6/6OP73zxkV9eLDwwKr7PMyEGrXyJrR7PuH9/VZoXq9KmPuRJLOZpZ61zhCGDnBvAF950j00g2mw7cyxbTRSnmA1MVNLQaW3EaL+gXDCkMw0UMpLZ8TiKyZHjXtOVuXjbcXZ+jbu8Yk0S4tPMX/dU8WdiK8xlAx2tTjtyYswKbMFqJhqgbQNcxDgn6FtsMNu8EHFs7ZNv+p+p51gPTI15/zISKUWeu6RgB1yDIDJ/A+9CcocwRVAwq/v25mKJKU8bBbn0vXPwkcRQJCDAvwZPnjwID0m0mQKWpyBwdQlg2lGcfsuEaEMmOOHw6lJZNeCDzvAs8dzQzdnyF/uavRvMxa9hB49DuRvalwaGDxcCWZ/AwyMm8agVRZuAADSdjjmsM2kdUjo2zDA+aWuyXkc0e9HCaTOyoobIeeUY0/YAcZx6OErSV7xNOqXbo9OaOWm7fRhvfnCt2OlBDEztMjnOnc1OqTWZdOXXbxtRKmk9QRrTXlwsNOk6G0AsfKrNa5ysagqABctBXNaTb0edS98S0odQJrRHjEwjpiMEFW01qGaVp9LvRj4xXMCZCLwG9FQ0IGzjeDhwGoW4RxYAhBwDWNHdqnWu26OPJV2UOd8Z5GbOj0o51UIVgXeAezLYFvQ5sgUnDelZ7ZSMJtYiaDiUXgEGau163HzcPbNyHvOHPI4S6ffuk//Kfb2pyLtPg592DHeL7bnCjygAJ6PQxJtamnM+1AcTvf/0vdoZFc+wBwRL8VfUlBppleOhUt+y6HJHkhLZtVYGDsmlaRCUMeh9ObpJo2lOoy1mul2bQ90dQStu21ZNNHRR8tnxL54iLtMDFGz3rTxCaDTL3Fyfh0FbxodBHYjjC9ghgDcfKcB+HQcH9xlyM+rjqeq607eg4Qdwng5awnzB5YUmCecpMhMg4O+LD+bXYETgcPgyWGF5xzXWYNa6jQ+caBWumTjdTTpvrL0ozMhX/7rq+Ja3qy6u24a7ufnf9YKBgYEBLzxkM/ZbayNaGzE1cIxn2svLs9497CtXUuuWVqI3UoNuzg7UBAIenAOYhkfVMiJHTqpYP65EG6h8D3MSZzpYVt2Iaohj+0EKSjZxSD4raURpwiN3sQFOFrpul6h6823F/yStjiB/BxXlAGENoKB2SxHYeYAndE+HkjBixYWOI8IYuJTPv5GHL0DPvL5/9aLiox6M3kPQzsAVgGpHMbp5bAAAgAElEQVQLHI7vgCVUihNu0s56hbfJdqb3pDOh5ULqQT2l2eZ7oKQDUKO5NojN6pAhKDYmNJ92X7Vkh+ic2DTD1vC/M7jMVotzBj1VGHGRC10xhLVX90voFQuAduvDeFbDRAiKORpxb5rTVvVp0UL+MI297cGhQiZq0rjmPMtsvDm28vqqc3PSuUr08QHlGgAtNt8Y1nEsAKrB6mhwN2UvBKugYCtHow0oANCBlhfTF85ZRi58GTBFidxwaqet57yggcWGWVTozzAHdO13wH3nwRHndgYfaM1cInwpJoxSMJhjEEsrvx9s4/k+/B306PQVUPFZCMAkMDuEjZqXE2xmE1XVi8GeyOqNph6jwWS6eWBgvbEzdNGfHhtcy1TSCF639gw2kimaADA31RVnMxvw3YAI5ynneFsuynP04hfLj/b8Yr0l2zIMbphx6joYTcwTdgYvr5rv3xyn0r590be//bO/J4M02/ufTt+wAqzXzffQJqcXL4Pm6a5tGc20cswavdrO5m7Vs1vsGgxbj6glerfbAJiU27Ea4xZ0nqdp0LCW6p2XHYxLfB4AbGAWoGct1l5P6hXPH3VaUFqJ0ApjuPCkw8k6fHJ+gjxcdboqtoh8P/p2enXkFOGvfFLWkIB8kqDbA+xQFxhG/XPiOeR9h6bNNcHM6KfLs7Ec+ncozmysnWX936VMHEsygwkeMAF7bcPuX9TzI32XXVVBSMoYpgxAhAyQ/EbTO3lh7dECzXazTMixHAyQABDH11Bv0RV4KUY7W2KAFZtM/iwZZu2wAJizeA8OUN/xhMdweWgL4/Md464XfPbmYpkTjBwvITgbj4zTMAWzNa9BBHo5AITFNYvPuOnXPFxYvy9EsKzaMMOk/jrSyG61+Q6qwxbRWzlzeH8OlHFhQFmc/WY9WIiJLTD18BjFnAbNDmIcVGyFYqQ1Ime67qGNJAPSgZunzUYIuElBIzLy67E+Xl6s1NFD0CgyIJpWd2wi7Sh0TPnQLJxT898Nk0V7NiLiQXUHmSnUI8z2xhc63smGLL9eSl1bBtFVI4WHLeOp1y9fr3ppw3GxKBo119DDoTcYx4cul6upt49x0nwfbeqAQL+qThEIf3/o9VOr5wh/H30TGWKZihxbcrZk6Bsvut//7keezCqa8FuHIx5ayIuRd6iv+4kCm2h6f7cxjpGGfVVzzpXtgy7nV33gALcu+tNro7V8cXj08/6ugS1em+n/+N//Zy0YUTwmTRTZuVeVsp1I9Pf7oOn8Z9Vto/H2LdyVoPVeP2t6/64BpIMHiyDu85vu9+82XQBkAFHlYGH1jkskxgsYNkDHoa3AvMOi2+m7zg0ZZ4NpeeeX35Rs4SKFrmccI8C7LXkoyU4iF2/S13NqinJlS/BJf72fdBvZaDZ63GNjiRFQtjz1XEGo2FYMHgh+++1X27Ovw4fjEIjOgJqR1bkej0DdztdflTeJfv8vf1WTwSutlGS12nTw7wDFKd1xj821EDI+njT2xHAwwJEfFt6NDjOnaI0MPwwnUI0yPRgYGRAYrqAy7JhTQC2isQe1HBxeOxMDwksyJtoJPl9HdXNk9hAHwSDNYQoggn6Mr618GCOfCEo20TjQGO8fnXprtAIsqRcKAJpAEMTIgOSdmsmjgi6FrmI9QnoJdO5x/du9jQNMIFaGZhEH15xogTQ11WkDaeUa2PJyVc4g7KHhIHHRkHM08/+gi7JQ4WexrSMUnI2pay5IcnwvmlMKNnlFJ9xmrXnLlU2TFhgCUCxgFgAAQF1nW3UcOgAmwEQwS0DfQcnh8DMM9jaj4fovarfeW8uKAbuqlWB2sNz0xgayZusN+EUDM6vheyQBqDRtovJS6K1FR4JxVqm0RKNaqj1/0mKqM5po7N4R7nOYsDmjMXi6hqCZAyk/DQ9VLaYzJzufimw1KJrWlNLUQadEYwdddYkMz0TeGG5zqfnUqe+gq+N6SI7bu358C3rX+SVRRjhY3lgP+7x3BihM/BnQo4frLgBLmw/qltRGOjgzAnZ93HJ9+VzqfLm4AeGalg1bL5ojzH1Gb594uHI4QwwnbAfqVKei1f12UwUFNGn0/u2HmgtbvMpDF4YTGGvkfC3U/Pyi9yfvKM7RvQeuoE9LL9cv3gA76BpGwbKpadDNhpsnB2Fb8DMZZqFOT5qeu55oGFmd4GiY1qbQA6iwvYarwcA6PKHfPhyN0k/8TlxfNmFsfo6MOQLNdwzNQGWJUWp1e9499LAh3jNMcXDtpLmFLXPEUSWpLmdQb0VeKxyCotQfP96l6d2vR5YxSFd6fAw2PKsBNjNyezMP9gxgGB6BnDNwFdlZRfui7+/flWyY2LBx6Q0mUQsHG9pAS4WmG87jP36g0zupaqgb1FiyKKEVlprXztsK+oRhqsSuAAMo9C2cV9T7250hroqImKLWMN+16SxhAQ8dD7aGz/JZ4wiDg89LZiaW+2z/AJ/QqLOVZKO0OyIAI6rHg2y5QwNqRD5qJn0S33vEmMTZlNQgjO+QxHB28/fIwaWnqG3UhsOh6bFHI8jASX1l088ADhMCzSpQaY6eB62o5QhAnTg6B9UdZm6fI0uh1yGuYDKFz/mXVs7AqsA8jdofZmMGpnlYbXFfe5ubrr1//zXB1xCtNoNTtHUmzfH97LBqj+kIsYeqTMNPc5+lHgpLpBTePIe2z9uBUwy4gB2wD+oSdhQa26NxNbVy0wmBIlto6Gfb5PMaFhGO0dkErf2kBuBpAxrhXYwzAPpuilTl2qqtS91+/xHxSyccZHkecp99yII4R+tys8YNj4aMcyWpTSBMAKxwFsYGaAPIQX5ANA1VqPSZWZzezaSad4LkibWafd45ViZDjw9VODWtvakv1tHOW6/Xr/8upDY7hlo867jmk61IhM1DdQ3riLzCRGVealk+fI0ZInkPcK1lC37i/GFHluFSTR8L5Zx7DLuMjStnAOP1onXofMrQW1ivt8b5D7hmiQD+EA20/sXGfzg3p6eLHt13vZzTI0ePXFgAid3DmUPLCpYIYZx3H0/Kc8CAMJpbcYMGYOCQTlenoFhgMv9wnSI2pylKfQxctzBzctaincUBJXuzk+iL6TW7ubPOHKQH0x5YT93jwxEkTPpDx89jh8Kwj1HXqoR+iHxWlgSOJoPCSn16eNu/4UaeYirYaf7/qXrTHkvSI0vv+PXd7xYRuVSRLHazlxkMoNFf0P//OBgJGi0QWuppsopVmRkRd/F9EZ5jN9kSAaKbVZkRd/HXXrNjZ2ETZ1sqtNMMl6O6XeNazvN6wN17wSdiMj19RqMIAjDdTR2GMcjQhsHTru8CWGK8mzp1eaGGbROjY556E48eGIAotnSTfz7D4ULMRFarxa1/HlT2nSaALmq7NcuY0ETkhRd21BXysmHjANAwJGEcxr1CzBZLCsB05zXHqObBkxpQwDCMnEsDSnzWVR7UVf5j6QFACc/SbFowQ6Q3fx6iw8zG4AlsELu2Qptn1uAc7Mwc4W+Qf+lN5EOn6FXHw/eFuyNyH9GyRo/EWXIGKOkEGE0xufm5N/xv0MFmPs6AjJgxBmczTmCTurFadF4XfSozfUF0tY5mVTqCjP6VfieFwupwzKD0xRbx3+mp3jwGZ9SHJrSPD4McbwX53EGO2AbStLKqNjksUEJ4+hn8ei4+kELycHI7SQbSA18bPA1ADFQytI+gUaCe1nDgOkroNKgdHGF0fo9xm5DeGDApEjSDk1oaX+uaaGQC8YCyCPXJW5Jl1mf1+sNnqJqpkcZWherDi+rkrs/nQpmjBnJVDYi2I5Wt2WAYzU9nzfdLmALgnUN4fH6wEyMXOKZCUKgG+Pd8abvCmhLQaVMph17vk/T5w9nat//zf/vXcJ8tGahAJUHQcLbr/XdBdRiy79AgyDAcZx1qRN69ynTVy4cnpQRrY+O9cAi4JKAHjGqWV/2P//Cj9UlvHRSNnZbrmzeofB/kZO2eProhvlzRD846QG9jiwtvCBc1KGRZpr7jk4RhnngouYGoTXCv0c3xLCxq74UpE1CWCEIHCIAHsT9hKNF507pkRxvumIM+gBrSXGY6nqEYEJnSqCigUrz6Ej1VQTH55bXTe7+qPhzV39owUNpjGT7rL78m1jx294s6NI+HRk+nvfVBDku2OBnhPNqZTZfrqCP5hfuj7vdXO/CSi8gzvs9mlc3eTmTOQdt2auoQ5HN50thAdxpnkOrVkQGOIbU74COYVWi9GIj5mdi3s3nOPAhh0Q1SRuNGg0NhW7fSFwsaJYpgh0XwTrENNr+d90Ehg2q62NJ+x1BuJ60HmZsDDuEjiQ0lVFUyF9MKh1PolJDjQcPJmUTjEagwF3UEgwcSbD0gtCae9fEu9spkq1nxUtQGxnHzs3ieZjLnu+TcR1A3qD7IO8wCdJW2pQcpT3IjmdBcAnHeKfOE+aDKGb3PYysLjEtjZuQeqkcVFKuhVRURTSEBMC2UqAyvU13koWydsk0fq0zvDNU2BNpZHH9IpGMV8T1s0EHRn8+JgRhQ8rm/Osv2UEmfPu5NnbZ7cvEkoreoC45DQAe9f+Q7gU7aYyY1kguVlrywFM1k/aLL7Vs0OtXRZgXzlU009ME59LnUQCiXE8AbA2Sp5siGhGaR7WSYJeCGyMVJePqXr5z1uxvBPGfLhd6zNIUNDV47o1Nle4BT4WQDr77L3ARisFAmg12Zr23ky/GIlMlOX197/fTHJiz52UbRCB4ykjvceIIvXdzAVTqeSw1L5saM/Eho5G6w+4s+nvcGiyaalqS2Fun9/apDc9LpUNosCQ1QS01Z7mGCgXanXNX3oKG5NdBdf3GdQ8qA06utM7D3rY4qnHm2eaAn4L2kcVxaleXZg10DzR/aKDmOyazLBQ1sqjpvnWNIzZ1t7HWzCykO0TQznPMcjaJ1jTFUVhX65ZvGMTS8G45USWPqPbUPIxs0aAyL23y3jmlMjiqyWWvbaWZg5jwMd73eJrNValwCHT0FeFKpTi5Ky1LtGDmldjBdMeGgOWLQgv9LRm2pKzbu6JztQM5mu1OW0jyzIcvNTCnRwBXoRm++uzDYMG2Rk2OJB0QJGjjuc84w+aRo68jZnVUDCBGxMcw2iYPJAbh0ezS5OSZmGMBkpUf0Oy9penNjh1mPx7pkpxvxG2wbH/0BW7320mpFH0cjCqpeoc0JADmMy7gH2SqRUYmRBncO563z8Eetpi7T90BPBJziOYYVAehEK21tM2cT7dXGtvgRp5btVBe13m+/qc72bq5aKKqA6Gi7UyKTFufojrtNTw1ec1AA2TwGLc7aQaj4HGzIS0X1ANK4s3fOc0ugeOAQ7fxZepfIkAQspSuhD4E+x+AeZjpRY6kLZUUmLkyl2O5Yq+U3EI2f7YOSxbIL8BLo8bBeOsAv/l8oA0WmI5EzY+ewdeJ2cFVlqQsAST6lHbgxQXJ+904vn4i5SvT1603z+81gExIP6mBZHrSN14iPOh1Mia+L8hEfRP4mgy2uzrCJoOldwn/CjG1QzlrlhsEPFm9QGHnhsKp2QT1P776HqPnu5Za7qaPu2bJc1dNZdfNJt2+/aE9N4v5ccQat7cYcOtDQiPK8M3DTB/EMJWRWe7h5Ukp8y8zmH0o0sQjBlktzmAKMvZH/Wza53ZXRkdFzTQyWRF/xOTbPBi9wKvVWh2GCzxpWAiZzU9A5EXwwnNtp131k0EoZPGw6hPcHLqXeBPU28YKlR9QLRkD0c7QuxPjgcAvAQmwJ4MOALhNmT8Y2flQ38DwCwDl10cOgfQ02GAYwNzhjq9oEiu9iwIDlEXDgtDQa2ab73CV+L/x5wJAbzA7o4dBXAXp4z2gqd7VKIp9whreRJeR1zLPQbeJOjDAh0Te+O8rldDOQSHYxmzb2QUt3N2MkaPtoeYNSbM8Dx/rB5Mq0YxPrIS222jaZYvOIyHyZbGxHbFzP5ttugGwge6UDG0rfsNFHLGnkdXpgpbwh1aC/gv1k8aF7NTMcySANr3hHvwEz2aiGJRC/J3+omvm8TPMF0A1fiO8iO3K0zS5l6eVYKOpRMDXNBOL/ZePufi2yo2Oh+dhyPiSEO54VQI0h+jrPN/7BvFSv+u0qDjDlrSbzMTOAG5OoUTblMYMVgCJ+D/2TpzuG0wcTInSXoW/e56s+ptJ1TnR7MIpi287iwEymarOwGpH5d77tI5g7rNGDOur8k4cLqnFV67CikLIS/65B5M+CnvHm/uYOxC9yVEY4IfIQmRxrs4VoWq1dtAkRAmLePVoqkIxwFWKAAcGxIQBrVooqGgBn7KDHCJEoCA6XBgfELpSmKgU95ru+sslW/bGY9I+/jw1EO602hBm2WqfjTs80b9hem4aBniYMFpjMeUia00n50ppy1LeL1hYq3mx7fOsosKOGnkQjWYMarRruuMahcQKJ4hBBYUAEXur928+mZSCnxmgC2gDc7uH26lwitpLdLLXOOA3hMhA3rqz7KtHHzy9Gb/f5pKvz0ipvh5tDpuL9Z/3+SVrKk75cc2dNDl+/mQqAjiHLFun4ot9eMQ0nj2mnH55yPT01+uXL3Vu9qsCQIjP9jkuGxhRXTTdvoCroHLMIgL50CMi5AFZ10CJWkN5ZxaFQhrkHtKriaOMFO8J1OK9igb1TeXrSOLHtm/X0xJD4zQUCigyGAN9ud7VdIGM0YmgUAHz46i/XnToalXTU06nyxgJ6DHbyHKSCmJX2L3raH5XuS13bRbdLq2Vg2LbWP2IdVqkhrkOZ2g5nMwY3cizZhnIu4xJfHd7L74Rq2T5QZpqvKJoYOCB4HnBCBClbsU+GFjjpjs06lLUUW2UpW9nQTOrnRT2B2W3vgXrKMg8IDEwrOtyc5w+/vUIbuir2Q2g80N8BPEAJRb9gag7PCNvPMtA2XjnNyjIZLLE1Nn+HDcCMri6s9k0wpdl19Gs4g/XlwZ9DOnV2PTTsA+UWminudJjeoPkCUMF4CCSbgmzDGHuAWXsxWcsYgcmYS3Fmo0RHztgOe/n9UbcLQwOUj50vDtNkobpT1NdVe7tk8txx6YB4l6p2k78PXjuf2cnPBUZLnLFZNRSaKtEhZ5OFcyKZg5s+nGkfK4NVgJBVMdtg5djQgAEAEGOAceJB5+daXLcYgLSt9PRE80nkg/E4UzsAm+ITiiukqg+uYzikQq/GnAgE0M0uLsygwdCQsyDvYGCCM2dGfty26UojD5gzjtbY1c2LlrnT+/vdBjJZMup+H+yMyE9A67ijZqa56X9txwXPsI+JRQjwjdqOnYcYKIwtZkbppENdGQn/6QfYGNQoXORC4wPljc8T6k5elLrfqc/Q7Upry49kSkL5Gy8GAvf1Xne2Q7gbVwdfbN3tTU/nTzZq4LJmWwzgQR1InaVI2z+re3/3z2tOZ9cLGj8E/nu2Cxko86ZuIQIFYRwvg4gZ7pDIcSO8vu9gLoQ7ZFaclRaLfntl0EDni64w7hOa+nG+m660Q+NjB094WdwjkHzCPfHpcNJCNM1YhBkHvxgkhYbe7Xzo6nGGprFhi3jvElzqrMnLdqMjeGAloKk/PzXeIFDf7h26uVLFetHK9mUD7Jlt/GOK38LWgkiJGC/IhWTbYekATc6EIyQ6H6zWFvUdtHkouL01fCDGSAhwQnRSKdt4NzudeoAoXI7ZeLP1cdwRTo+LByciZdjYwaKxsdwi3ZbUZ8TLV8Ai9Pf96pBpzOH4LbAXnIzKAInpCW66RUQbFXmtuettBGUnRtgwPAuY5UCAMdUT46bRSHrXR9A3Tp4AeDaNhyrINk+ZXdAZ1NhwUhsZvAAOncv4oJ4xyJTJqJ6Dh/cCAJ/t86HK+YbyZnBLOuXQ+NLCpkK8jkM+q2/RcVEP4rml0Vtp0BgEAMQ9yfJfpBJUvNAsAy2xZeBzIh6HzSl3Wcq2kQbetF42mhjqzfYzYEBkKOCldvPO8QQ50pdHBAB1kbrsHEAq9m7TiZOzElHC9oHPjy1PqgJtKHIYQHw0znazpOI9TBDRP2P8x3PG5zpNenu/h+EH31uyak8UCJ+TB4LZoFvGZrBAYhBB8zyXjaMXMpsI0mDutta5sXzLgAElzJMC/TIbV5w7S+X1k9LkonLl+cOtnA0wRmVsOgazhxiu6fnOH9j4U8V2jsCCdYAEiI0bGxsvLHB7hQb/MAxigGR7hJEP3gYEsKROrgPw5A4hAovNI/cI1zjvMQyzuKfs8Is+sJtUET/lGnVVWTxr3e72dcjyRkmRKp1Wb9v0GEq4w2xu41raapu4lMg25Wegu4tBd5pbS1vI0ub12yTPkQ2w/NiEQdUftY2TEwWQRtD8272aLqCQ2r7TMEZfzlANRZdNWVRVTKsmdUnlbE3OMvdp3ZzV33rr8BkgMWoKB5YwpupwhzWDbNYIEG5PR3b1nIFSLVE6a2/qtTfwmHfRwzMAUj8ZppNcA9/B+EhGcMQD5zmokFC5qT/WqwKa0VM+XHQNJJkijzMxGuegNIekIxiQO4Z4A48spYIibRaGjbzAfqPHik1lSOEsOrBB6CNt0FR9zl3oEWODFlnz9n/hzzoKA+17/N2grEauNDUuDLDC+4Pzax9WDzjIiRju7DpoUCHkgaEJN5PSsRvQ7fk22W5+Z1hST5C2QSUrA+W9tO7J3V3YKyD0mN+1kmHKE7Mam2TqVMyH9EacGXP74/1EKYwoE4Mocb9jfmhDDMCJNNWZYRNNK94NsF0MeHJHOd6s9ADpwmzXtccH+LCkjQ1kDIMx6MYvDqvq/3/+ogdN9IFFZDK6Kasa64Gc28aHidYBegmAC9MwvHcGQ/49gyjDLJl7tp0NbYD7X5pBfiuDF1sMI4HhdMSXZzGpP6bHQ/jd2elh6+tMSGf9ZWp2m36qJ/3+U24zCYrdve3U3jZVT3uVde5GE8HvlBSqC+RWFAJoMHsXlnSHIQsPXKa5y9QOb3p5qSO6YJWO2aK3PguHOih4A06duF1SwEByAepGfft6VUehLg/WRaK/7Nga+MtY/LscY0REwx3+OQ8CjWaifbHq00tlt0QOOhbYDi9JeF9Y+xeavv6sT/WorHnRt77U2/tN6/VdTV3ocELHM6kvDvrrG4qNTE1V6XTMdDymur6z8YqQeFtvE4xb7QDNHLTN5cHQwgFY2muYiRS17q9flexqX7ggbVCB5x0KmNkZlEn50dsqWtnbHffdXWw9ARjyZxsp4EjY40yZLy4eg3J9eX1XVlb69gpldFZTZzrWCLk3XW6d7tdFFXlSDS6ID8Ob/maNExcBiO/LE+SRTF/eRr1/vVo7UzPII07eduruN+0LCgZaG9b0kwdBtge2MaYQsS0ZZv9vkH5oRGV98PDStq0L3C6v1dPpTL0NTtDucC7YlgCCsJVj8jAVhGfY8Tmp7vD2rcdii4UFDsMYdDqcEEMzMCSEBt+VkQ2Gds0B5lI7MZj1Hu79ne3QOux0wH3RRjoM/wAyD+fJErE7uWmbRdlmD4CGFXzX4LBc0OgyOW803GiK0TgXLuaOzSFaY6FRjufgO9cfkBSAxLQtaGiPLaTRYU4p9HATbnJTVch8wihmTxbVvTOljNEun7mIHoUSKwxrMoJOD9qLsooRBw3kzFbC2U2zGluCI39MdCwy7Uvp+SB9OIQw3ZmOJU590FSpldDtIwIh2zU6HMnm4r9olLis0MhQYLlj0UOT7Uedq00FRvsAIo4ZB80/wAkbndQRJUB9uSNA5gENa2sdF9sFUFU/9rxmnNDIk+Q9pEdHMhDhwKc0sYVki1KupgMv6KpAmgEUHqitQ8nRzg6j8obGLdWtxVERsCIMdjgDNHxRcwedzycPFvfuaiCQLfjf/e7k4ZBtKVvqbP9Za0fTtPk7Yit6eeU9BYAB/R2t+OZm4mZHWRyor2NnDQfOgvvmoHW6OxtvGFPVzcGusESYJRh7YSD0yBflDEEjfjphBtOrg5ZE/UhzPR8rU9WGNXJ6AT6zrTX9iEcY/e75EC63XYcT8Ekqaz3tcw33q80miKdpTcEOoMsRQba/n61V7+fSel1s6NmeJsvdEgSQbOI10HxyzzH4Dkvv7RfAqLdJ1rMk6iYa8lVHZ13CXmGrftWF4W4c1JwaHdBjzYszKMd+8tYbF2zcGPuxtxkY9y0AA89Q1zMZwW4BIINeXvt19f1bxPv0YdQCWHnrc+33qwE66jXW6+wE0ZCx7QjtaqdtpilfvUWwnmyDqkvURKYj0UXtoCtoCWYffFbQzyaYNon6lXzAcBftOwzXct1B2RnGRsxA+LNsi4ng4b3QWzPAQs+PvDgGz5EN0xh6JM7vNKBBDTCIe24hhmpbPMh6IES/SCA67pHZPoatqfewZZIMzrhsC2BRPBo2nK6hupo9YZOI2NSSV4ued0mriFKB7pliWBOGapxr6K8h0EHfFiZ/0LTtRsuQmTJwssWg3seAC6XQGklkFTSYbFRwlqbe8/PIv2ULiAs9GjqeKbZi9Fv880dWG/pujIGIO+JnOdOO32fwjCI5xsCc4rAbg9oJsC1PrLvLPMhjNtfEp5uX2mOsA/CGxrDkn0OtJK1h0m5psaCyWyTfbTUBejMwQPGsw/U4m5XXufbUP7a7NKCYThFz45D44ZFvN6pMccnPDbqUPD/QCJHEmIFAfS3M2CCWi99h/RXAIvfvsuh6I74rtTkXsiCo3/f7u3Xl2pCcQEfheeT7pP8hT5znNOJd6Ke492A83W9vBlx2BX4cfDcwQc4G23DXt/EPhjP0aSaxMVQMfjah13MPeOdkIxU21rB5uPcbZU2p9XZ5mKe0psQOEHx2lUFOoI1x3rNyC90ddxrsHSK7Fja1GCiGoQvbQl6fM869GYINwTlYfPZgbgEmDVAg2QYmRfiHtIMdlg20sKVDqjKH1MU1BLfydbLBIL1tWp5ttNUPd7utkkeMZnOgzkDfhybi4RrDPzblpeVCmOugi0SKwuOPYc1IDJjPZGhFeW4tsWGo4nl/mHLR8+0AACAASURBVN2ZLknvbwoklO4Asuk9vBdJYB+GTwPgrRkK02xvBuqE5TC4t2Kg5RCQoOQyVPm9s+Gj4BnajfnOnhDfqace/gJwshmORwyQsDA2Q4PPYMZz6r9jZievLTwYIqojnM7DnZXLP5IkNuKemKVs/BdUV7vSk9gAFZXvhdnlEW9ooAcZDgMlzz2+DYA9yOX+Nt2GsY33AXZoDSd9/12q2MODxgxS62cf0SSO81i1Y/54RIV4GKUePowGv2smfbtQdwDErIVm0WCbMEsRgaaJfgKw47u3PJHf5wzcrHJUJv/5Ts3wh+SxNVxZ7dzz/WGwqUbY7rIBDApr6J4copuT9ZharI/2B3OV766MGOuYajJhSx2OjvxNDxggVF5rR9CwxZ0PpzZzej3Xhn4RNNL/M9wL/GYoNv5AKQK4ej4uXzZ90DWt7SM82LEdiX7/kuhUPQwuFpCyRdd7OPV9fOag042QTzPYDY1m/oWhrAwNHUME1ChyyNBQ8h8s2m0N3xFmSiZe49yjsR3VsDUdJt04DOVeVckDPKq/4SKFjhBaCxuJVd23d6XlXll9CAtiDuuUqWtvGpfUIfM0Fk+nVM9Hmk4CuCtnvjBAUfBP54NNYio0LDTrda53HAzRIIJ2jnddu1bPnz/Bf7HhRtU8mZI5tjd9eIECelTXXtTdR+3sGMsDCg0Ao5/RW6L9y0n9vbU9dFadVR73un75VeNSeiDDzp5t8PV6NQ0sQ09njvairD7r+n7xIPr86eQ4ieef/pNub1+U7Qa9v0Hb66xVG7dKP//6q9Ky0Nuv76xi9HzKTa1iE9shEpjyaDL/8Htt67tef3v3sBFGEaMu74P+8SdyJjf98mW0Bmn/gksqxjt83WiAoEiheWKAHF0cwWsZEklI4FDS9HGAaThxeDVglIFSMkDdVFR75w6OaHB9KFddKO5CrN5b41NXhSmUaHCSfNNtgLac6tK12qMDcKh3uGX5EiGnzapznOw23bdFRwT9GfSfTe2Mfbe8gXR8kGlJDIyJqgdFhGHA23y+y4GmeacZNBiN0dj7u4XqRJNWcGlQBO0IzPcOmEIsSCBZjlqxo9noDWTtxg7xemxBqRFsJE2nnhON5aYcoxzDmPREOGdGA4grJsYR2b5WsQ4+D2g1csAHo/f8OfQVsyqack1hG55ADQDd7HXGPGmXGRUFASWa51Cv+t3TphOROglh9qCjm12XX54POqGxhS7ecf7DeRer8zo/Kikw0wn9kaljNE4a1BzPRpkntKLN+ZHDBOUOAIcN6agOG3RrUcjgzDVODF78zspuvuiK0Nu2t9afPWAJDpvHM66LDCCVqirX0F9sJDYs0FcaN4pZyllEm8agOrnZHtajsl2vZWmtn4EOC0UHTRpNSscG9vw77dzcXdTxPThaYVPWEEFAHu6mew8t/q5/+NNnGyAB8nS3u9kL7L0BWqCFlfVmsM1g5oYxVaF6/yGoP8M3G6oQxTCiU8LcZM10eD6q3o2mQ3kAwqyJugZN31pOWF64UWP6Qr1bdIZi7p4BN+xoopAQCKfMkecYU4/cAEAHwt62asqz9nWYElzN+shUHwo9n8izDAZDe3l39IK32AZvHpSd9aYtbTzgJHpVar0MbA4aHRoSKEEwaGg2UjX7s67XLwGsGnAGwMQQ7IuGZa/j+aB0Q6NHYx4ALPEaUC6pBtwRbBi7IVHbsgEddSgndeTPmcaJJgrKLZuQQQNRGWwdVmQC+2AH2YiNWkSzhtMqH8+mKxTWHNrVZpo0YN6+Gbx9KIujtBFhAEzDGpktdKcKY7G50mUsdT5DoR41tGN4DPC8ErXEd8a2g00isUyYHI1kefJnclPmeI3UhQ4TCtxaM+5INKIAyGOYvCWLXTanOVO/hDM0zy5bCQzVGBJx3/SzwZ3a3x1Yf2c4Qn+8g8rcqka/C6V17Kwvgz7PdoQh3AyKtHDe6Iwuz8MO1K/cGrFoRGlUAbDwIsht8T+xSSN7dwSYYwOAycojaxpwiHzZNOKmDIzT4OHaSoMO44X6tmHeQt4gFHsc2WMgwFTE5mWmtFKfaUBRGifOfyQqiaaauCNvr2ga07hzJxxB0Z2a/gqowuGIzQ3Gcvl4+5t+DxruOA2CI2F6IN0RJjhbpjrftG8KR2lAP/927exJVplqB+ODrRwMm1kVwAcOl9+zvB1tNOt4OKmqdwaW2EQC6DvzMWus4feGB9bKrlXhz5mc20bFcjVAyVmiMeYesP5zumtfhV6ODRoNbJHDjGMjN/q+pCdiEMQMDLYK2dn0hFmBMRV3PFW3VEredsugwnuJyKq8Ik+XujDbnItlhs1VYEhVVbDp0EXmMI2QkXAfAp6iR8XQ8bHxwhuAex1mA69vLXT68IOBt/vrN29tdmmLOba37WlGrjPNNrWq1jRcDQQjB0KTTN2YdVeWoMVEshX6QdhVAJWA41AOyeHbJjar0OphhD2pn2aVW+QFh4nkbPp7maDtxFk5tMrtcDHIioyMpcR9rXW9DcqKJpgC6L7R28IwAhDEiRVAYdvc+80jMi/O8cGABe7G1FygI2JK+P0tZw7/DmRnmIk1Jw+qa1YoI36DjG4GPMCdB7jiOjAAqoQuEXdqqPxsj933otdWqrK/W5/fc6/ZAAZkuLC/gxeBlrqFdhbZDYwwZhGkiPy9jqGLOYVniYnRMh0Av9gMIofD/ZaBz2eRgavrpaaJhRnbVFMjmCMi0iMMRaGZBoDkeA2E3XY0DSdmQGkkB1sNBRDHcM4r7MjOjFab13BooJ/yObqOAHBDk40zZbaWzWoAQsK00S409FEewqIn9ev2UMsZjzxKbz5hcpiFNVkj71gVaof/DLF+zAK2uBZ0Wz+/7tEelHri6pyMEa/XrA33pA8PnLyoNq8tTacIR9XH9BjWA491+kMG+aD3QmuFSBBrYFBCF7PH30dzxcU49XdrTcgxoyGmHbbNtfUdD6twpmQfRtBMkHtQExxGuUxAbmNjSdMM+s1BAfFn0qfBocgy2MwOqGKIw+UMKkOseXlXECzMcS/COOZUJPr0nNpRE/OBoRtUpJgSgBifdNynaggRBxRcWl9wXIIvx72KCmMdBPxA57WSpNMT2r25UPvtNz/YXLbw3cn6U3pW2/W6tVft943d7rArr/fQfGe9HMmAY2u0aRs6vbWpmpqBiy+dQWVRiz5uRacWTR1FArH+73+HOyoZhZOzGBH9I4AnnxDuPFSNw26n1y9vOh6Oak61ivGqGkrdkuhfflt0+PSsutw5ioKNL1oC7PwPDYXxs51Vf/nX/9sOiSOIC4G0bMq6m077aFYHJm8G9YYIDrSwIFYUAvosmuhMY9vr9PSi+/u7s76IiNo/P6t/+6pi7VWfz0oOn7XtBtUJqOiob7++ehOxO1b67XXQt+tNx2rV9TJZC/rhqdC9ver5cNa//dur5nHU+Sm3Oxa/9+PHzwYj4OJZQ8oQOHdG2UDIzDZhawZtzCHViNV7P0M0cBRXNpRHKITL4OgF0HDb66OTIpcTbQzB31ir962W+W4q8q5C79GqW6CbgWaBrLFVXe2AOFj/IheODHqsc+nQ8M46Q4Nkg0b0hRc9G6ZjQYljMBxnDUWlal311NCAST3NJSZPOPHSqHHep0FDifblkasKwMNgxwWOWQbILU1M2sQWxgT53Kg9xXZEewDlxrlikZlk2hpNEKAMhY9c1POz8l0aDYxptERMoNeD4krTFogjhkrUaApkxcSgWW19VIZlOueayBls6G01zpY+Uz6923WNJokmrik2VcvsSwHU3CYQu0THdFC/1M4wfakWfTywdcSIqbbuI98N3jjSzHz+GAYFZJUBnmFY4gQ0qDA5ejaaY6JBaKq5xAFC2ABGww0S94zzMWeCoQQji23UcV8q24XGhe1W1YRD731MnaFWFNAlJ+Vs8Mujt3WXr1cVmKdgMc6rQe/XzQZajqdVA7Edqk1fZSP+VIAilrrPCN35ntlAEVkTJgPUwuPzB6Omw/VNHVRTtJ7VXt0F0x8MCnJf1lBboUSXDPpJqm9vrZ5PjSUZA5c22pX84GexbipvLHnvh0cMArUCJkKxBxD54POSjO9uMNcEwxMAtMg+5bDtT40zK2nqhjGC6rnwYIew5fMAOaArRquTqqj3oQdb0f0tjg95fZu9yWArC1hRcj+x7naWMM9ZZkdltpvdWGkr2HS2Nh8xdXiddX3tbXZGgzSjm0ppINlwssVDv7c5sgj7eOeoJbkHFEBRPCeocbj3J+te19ubqbLWErpNY1AZ9dZNenp60nz7plMDKrwY8LgPgG+9B5RyW5wnDGi3pCeNc6dkelU3Z95cN1XILjDpsIyFsGzogmwtACs7tFdAlhiExPfPBt2ZnXeon+/adqOaotHYQ+Ui3gELfUBHTHCk7j7ZOIcNgyUj3lqHxp6Bw1EbuPma7h5uoivIEkg5oBIZpAvg5uANNTWVfEaipKyDYqhyHNegBE40g4jvf6h/ubWMvN8Cc5KuC6YTXgdsc+1EWKr1KidVwaYZDTmsH+vAWMTwnQTrp8cgDt0nJwkqGTWdbeGGO3kYUUBzQ7M9D6s3jfyOOzpZaNLcsSQH7MjHnezmiltlTe33BiAcDHcVQM9sShdb0BcMj9jM8pk+zJqS5dXPHv0lZ23BqRXcaHj3FjC0qxFPZM9dmwgGO4L6GLKisNOn2fWGwptvZDVs/lbNGeZHnKlCp3xWhvMumyJozTSTnFuaWwbY5a4DkR2HQh/+/icbH33761/9/UM3RBuNKR9OnHt6IjZyZIqzHU2kAw61MBigwuZbxNRUZCbfTLtF8wAYU1bneEPQ6fNE8/hNOXIJYi2ov974JMpwpmY7w3tMErOJaGrLLPKwyeIFdGPT2GO0sqzaH55MzbVhzINqyFa0b4nZoI+kj0XLCZDH0HdTlmNIiPHL1T0jz7HNCJXqdDjr/foW+koa+eWiaWw08nm3g+9i8rQZkKDIcn9wvwAgh6Qr2CJVfbYzMSAMG7M0mZTPsLbokN9szENvhT664/eRRjCiU6f+oK9EJ55FVmyHHCUcZmHUgI8C8BELU8KkwpywLzQlb1qXRmnW+J7nPGB21I1BIaavYXgABY6PCiAIigNSiFxv7WRm3Ia7Jn4Y3lBm6rrRsiD6dFr1eztqWQ9q7W6eeItuPXYSm/L7shlowIQSajyDJZmrA6ZwZB2jVVxb8CrNTa3RNOaIw1jfed+TJqLpXNdiGKUP8elGWz3BGmDQY6sNBA9FPQYkAF6AaudAwmIAAE9PSoi1Adhkezlu6mxiQz8UhlbOfaRWc55YLO1ym/aZg24mY6p07jSTBkBxR9y9kLFcug4zQH/PUEWGnkwMZiER8LLN91oAX4B6Ntix7twoTki/kN25vgYNlngUuMjeXD6cU2Nzj5ESuuowrbQBEOfJmZL0achTAKWgMVHDieaiY5q85ELbwSLHDAeozXi72DwIh/ToMx1KhFor0oNiuLQxE3+O+xqvgPBe5wxg1kgfWTfIOXIGyDDQ/T5A2jwhdJ4xyf5/tpDftZCmq1rHFUGbEekB35eQ2Eanc+ON2/3Wa0ar48VDhCsXFNMZa2/W7L1y3Di9kZg0WMhLbhwWxlAoo9GuD2cdDicPhgMOjNOipq6MUv325Yu3PXxhoIrmP3sopuA9kABzyjeud/14ApWmOBy9IX1/uxmBPOBslkEbmHzpk6fWXTD2YfjETYnMx72eP52NCoIWueih3ykabXZE48tcdT4fTYG73HBRjEgENjQOo0Y3gW4M8X+G+yBOb2FGgcU5Zhbvr98C9TCnP1fnFXOq27BoIufJl0SvPcYPW+dBdMly7ZuTOkxh4OwhcB9Ca4JWjc3LT0+p5v7iz+ovbeVtBmhvVqy6vdPE1frdB+gmvcbtpGFc1F2+2MK7OVbq7q2QSPCIYg0/ERjNPxhaR4ZkNQ6zICQImQtVVWqdAO/5w8tB49jr3oKYkzP5xagbmiUumPz05IwuU+P6SePlprRq1G07fW3fdb1NDqqmQB2ez36I83qnU5no5z8zmG420sFz73jY69MfPrpZY6tjU6Ndoreff3PR5MKnqJqNQP4mBbfEVn9Vdx3ieSpqh6jS2FHwJlZ8rl2U8cWobUTC7PXre6eXp4OS9hftQErzSveOQSdTCmoHFRPBfI4NdeYoD4CO+60zZZutoK3ls0WHGpexOOhoIjCkoQl4x4mNBgqTi3lWg66vYCOA7pBmC5IwGj00E9Ct0HjkqgliNgUjUbay1cEhMYoY2WEzSNWIuUEUFujCuOph+MNrTrJw0eSCcEg7wx+fwZao4TvIw6yqTUrTZpxGejoowcGX7DbQY6z8KYwPtgKXLM046OO8w/p70ozed4zzxnDK90sHxgb2AJ2SS5ZbDd1tntlVESoblDKHySSTfjyX+vGIc2qpQz6pambtK9Bx6OT7MIIhJLdptCs+WfNQpje9vUJfReezuB4R8MzQxO/354Y7oxt0Nl+FjgzIGZvp1oMYUReAOzw3EGlxvsNNmQ0HsS7oWUpoTjPfKaQ4Yncu2rjsAHuc10S9t5ejdUumzM5svkrTc8IbIHfDkeaN2stFt3ZQjbNgnnhDbskAZ+8Rn/RKsD35rz06F8wDGHJ3qg+1wQ4y0nB/9Xbs9V3PH55iewqEM7NpGYImjIERTQ2GZisDI2h45Fjt3DVgBlE5eoQzgv0/LshoggFzx/aisqz1vN+8uUWvzCaEBpABap1f7ZhLb3aBftkcNOKYm+YGG2gmcZEkfoaBsygOfi0RCTypRD+0YcZGPWlUFVBRMciZ9YJzkvPXMIZp9Hb71Vpw2AH815J7R8xgZATlDsMYtgVv2h/2dprme6fWQ9++9pGOzHDDlinljIiBmSGA77bRt3b038V0BFBh6x913vbn6H6kcrf388H2ioxVvmkidt2PY7AzMmQFO4IgdG/V+Gz3AJho20DZ0UnyWkHpC9OZGc6qtNbXV6KIuI8ZKiPiBFMEOgMyHAE2721rhofBsQVQLJrbKd2bFYBmarzfvJHgMyBHD/o197DrE5sKdnzUxf4adWi3tyYVp20oyinh5BG+4qacz7PG5bc62AW362iYd5pxlqWZccMS4BVEJTb4DF/DLo2tQ4l+MXTktCi2JzPwjVSCPFe0ZBHtAEhA+8bda7AphwWzsz7f5l4AXuBmnLoV7Tv0fkby2XKU3emjyuHie3CqAmjDZMvkNVB/tmwMQWQX5my02RBgOsaG5+CNE6YbjgGAJQR11NcIMgnIvmxUQy8OuMTQm1FzeMLQfHm45AQSofTImgNUcY7hAlFXaZ7rZC02LJEwVKP589DJxqeAKbbp4+8+6E9/+qNef33Tn//81XUL7djateFgvfaadqXOz3ut96suI9nTO9/z2dqaheXc0QSwpFdC5BYOzXzGGJOwzSPLkfsV87p8bydKNKTUBu4kth3Pzx81zVezWYipgZZ7OJGhugjpOWdx2egVbn7t9Hg0wZyZ49PJbCAnBniOwUX6oPZ6MfOEoXyCbosXhY3NJtX1WZe3VnmFdh5nbJzF2YqjtWTbD6gBhRR9WeN/Ps3UgGDwwChL05uSpLbfAxpLKKQ8LfTOOKDDxLB8yFtpGuxSb60cTxROvRClqRMYDDIcdnZ1J/LkeuGOjY1WlUFVv6uqnu2vYJ0f90nSmoWGjAE31KTsNbUMGJGTWZ4+63q5a5vefe9aw7qLuKckOfh+RNNLvRunVF3XGpxkAXM48D6hgJ7VDbOKlG1kOMRayLJCbcccaNM0MCSXoZdmAMb1fpebTstzzz2OAU6bH5V1V9Nc2ZYDmBnoYbawfwqzLBr0zfRXnhPaCvSy/FZ7grCJZGtJ6kBA8O5jIgYkscM9gBg9C/0czrpQtRlcAShNhYURxVl5GHACzmC651gekxI3bRhOcUbd24RTMowIzh/3hiU3AA9FamMtejJHigFiWaIy2QgLYCcuk0ivYKVG9JkHVcwtTckNpib12JRZb45ju/egWYbm0sjRw2gn0ATfP+b9mHobMj4XSG8eY+5xMgYNE0Ok53SrMePZdG7kQ0/O88/vpOY8TA15Pa6pSHdgUfCvGTIfdNXc/H/ONyBkON0naUYO5PewzDDNiSk84jwioIR//j1hJDSStrqmWIGceesUbl48WPvDQT/+cNbt2unb14vXuWwoTMmx/iDyhKA20QREKHR8iBab8+XSXDpKhS3kqsPxrOMzNITOsQ/8BTj30Gevt6vt5dmYfo8VgSbkL+DBNWc1j3T5mG/68Zjoh+MqPf2gG+Y0l6suCzzyRJ8qsh9xlet1rGkF2WBAg6V5L9TsobXedTwevepnqsfC/PxysINsgvB7IlQ81QbHHP2Ot7irWjjvpNWwNqfRtDFQ6K7QYLTDHNRQmhuovDhusQ1h44IrK4JrUOQce2SCpFsPuSDVe6Imll5/+P3vQgBM4D0oWHdRv1Vae2JJZh1OlT6AFq6jfqURAp1UruOxMYoMjeilmfWR7R66TYLp39/84D29nI2k4wb7ekOnmtuNcO1p4IgTiOw4C4cZuFYaU/Qxoz4c4XqP+vTpgy/7P//33/Tr11bN+ei1eJGtavaND48pS+2sHTltFKO1sPPjYHpPoETHYzQNXCpNU6u9DKbm2b0VZy9Cy8kwA8h6XASYJYXR36x5BAmjaUQT1pgajIIigouhBgIdcxmAzEEbp+GAIhVgSAcyRgYl4MnE9/YqbQfT0HDOBc3u0bCh/chKzSNZnoMpPiBeGDzNXeuwWwY9LnMLxLSpJmsnT6xfMb0C9HMb7YJF3ijugi0oruNAAvrBDdUFBuCFtQlFFDTe8PbkZtBmNKBQBfSwyNrjzZl7sIapE5QqNgpsD4Eg0egZkJmtejbow9kngJnLJZ0W/VCR9ZXpzxOh6Y+GpSbeYafpNvg9ZFw88OsfBhCE4oHKlwzH7I04q5x3Xq91AfgNPPJaN+ljQ9PLv2dQykgXsbNyupuU14UaACI0XiWXdqaPHzL9+FKpwV6d9R1qy2xzLig0qHLf2NACR2glVw09rqaTNZOhq8E8C/rHYkOHIiV/Eh316hifKkebkNm4AFMdKKh1mbsR//jMFveoYcZG/mYH5tPxSVXD5mO2lTl6KRw2+fkYGGB4Qoj57c5l1IRhRcrmTmrJc21qHWsuicxn0pmjc6LuArKeuT4cSpgSbEwjh62dJhvWAKlMt6tjOWBHcOdAtwdswVLdYnr2CGurp4ZhILFW+94yFLOlRvMVmhN0K4BgGC5AEd5lx9jIkUWXd+qTZ72+X/TxgPsiRhXQkAL88pA8d8rqD37m0NH41CWlrtdfnPcKbfKvV6tA9cOHcGoma+/0/MF63xuxQdMazpNo6Gh0JvItZ7uEUs8wkmBbiP7n3rN9tnrerq35lunS0aBjTU/7TbmqHMuwemCDltZpJlsO9DwLw6amTDX1vVbs70c2EvFZACjSR3AHoPXHeIctJI0OCDNmV9xDbPl4djD5sVGDZSRczlzCBMDTqDEcE8UxePCjgWP77+0qdvoTNbJQB+hkKnqE3e9UR9O5m/zM+TyNs37+5V278qCCuAXAxOnmLT4bF6w1ACIY3qHM5hnbeTbDbGlxWHz2pq9OImYGsx3ThXFqxqDpUT/YLmNMg4EVjRX3+7RGoDnNCeDBiuuiJ5qIfOLuKvZ77Z5/p7F713y9WYdIXV4HKIeYVdBb4OpZmxnw3g3qodrzvnebtd1ogWFGGJlfMT3KtaW1aX4RFRYDJKg2m3br6+xbweufVc29WmIc+GdQvOjTHuZffv0MdkWlDLdx7iT0ejbhYDABNAt3USiH3hVCx+R3PZgeZmVZjxVOj3ZONGsgoojcpKGOezhQehOPmz113C6LsYHgz5Bi4LfCNiYZVTOMkTDwcHBt5rujD7yZe+Tl2mFxGVSmOx1fyAuVa8/6drVTNzeaG05MuwwW0NMRb4ST+6YL9/LDrKRCu1dC0y9V5zc382wg3WBDrYMCCp0WsM20czaCe8uHoPuyKGhM19uraBqNw0U1myi2azCymtgcO0rAvhbcPZGbVzMHcH9BMc4iWw/wpGqgKjPQ4W4fw5xpyWxyGTgS7lqYBbNmonowX6OhXlNLBHguUuK7MJDKG4OG20ijD0uDBn3Tgv5xYohFqY85DHdmqRFpUB5GO47g4rOD6oN7+sP9vx0CXLOmjU8bkAjqAtXHbpp4XIQZH0NxkTE8ARbNUrE32Ehx5plap4uWJAwYAbmQv2wplFLuyl7Z4aMu107z5dW5nzz33Pf0Ke45UxYyeFCwFcQ4L6JuDEykaHkzLxEcEVfufA8BZtFHz2ttE0e2bgPADmMeTvB8Yw+TIADp65KrBCxn84f0hIxGS4UxigJY4rmi5wpWIrnCfFbEcvB9mepLaoMH7gdAmXMXSQ3nBTkGgx3fr1974p7WP5dPjhpgX5UwrvJzNGMqmNtzJYa2+LtWSG74XhgKDF2rO7zNsVFQYr1dAM22A7YLssFru5W6xwUsZ10bh9O6RA9s+LkAviRB+UxrG67hKOsBjJpvlkVIBG00D03VNRCqKzpMfu4cUT42D4rNrPceHjYj19qj22P4NK3Wrzs28M7LhfFhw0u+W/SLYX66MbTzek1hNlUw/r1ptTF4Byj3eE6/69cBzx6u1/aT9AbSG8aHA48Hw8fAiCDTDWNgK9//E8NkUA+gwjDp/82ZNWOAPOrv/vSDzVT++pdXZVg7g1TbOISLlMb/ETYOUviYtqOZfYgb7ZwaSIMXpLZZRtjNwaBRIhJk9iRuQSdfCKg7h/LxxcSSNP48KHC5jvpQJ/p02OlPn6Xihz/oy3XR179CGwK9K9XsepsZNLtBx7rSnO61yxM3pdg/c7gm4kYyzAxiO5t5+7oqrw/K8btHfwUVY0v19R16waqq4YBW6nrcl6BuhLsdmpJxzYyiXq+YUOw0tDfV2XYPdAAAIABJREFUuIUWhe73Sf0y6nYdcfD1doHGb1szdeNdf/jDJ51P0j5bbUKzQ9PEJW3Lc2ltyW6hyIFWezTTH4+Rr3W3jQkur+gaQA1DNJtNbCJOwf+eRrXt4LwyaMnESuCaer1vuvWbLt2bjvuj0Tq7hXFgR3Q5udZdpfaOBf9guikX9w/PtU7FpP/+51cf7N2u0bgSTfLVeXroxxiwR8LGh5st1W/TpuH91dbD9fPB9KMmQx/Jn4NCR2i3W0FvhX/7cvWFBhUEXRsvLXQ40DAXmzuR9ZSX0N8ooaCjhCknHuzLHO0PekKG1XDFywwWADwWpvFi8MNz6QKxJGpygA2ygRgaeE5z1TsaD9wByfpKnINp12EuHMTdPTEYqw0YGOz6EbrizkYFbHzt9MfQxIVEfpfZALNaI4MP4w7H08CwiOK57g/KuZw2UD8QqdSbP84fSLGNw9i6sG2zKQOaVHKSHsJomjgj6KHVYYvM7+RhokCZugr9DBSVQo6ek4s0lRtrBkxiJKo6c/Fj+80OC7pstjIQZtZJsFrZQMbd3IXxBTRWdJs0NXQ7bF7LdNGP+aZTjQlMZioGAwHOc+SMVvmml3OmKunUpLhN5tofG+1r1BO492HLDm3prGS5AbE5JH3NGhXNUcn0ZsMvaOR2Z4Q+VqaOseD5YS/EYMhQvi5ooaH2oaPmXc26zGFgQN1hYzpOq56OEYHRTbk3Ul/een36/EeDAmPX6t6+qi7O3loxnKF/xuV0m9+sV8vS2gAbwwxkTaIicRN82gMmMBiyodn5mUynViOfMU1gCoUpsTYb3Tj/8cVDn+ZGgsKO0yWup2zr2UJGBico7n5vvz4DYwws0CVxKC2boymtaMkADmihl6RRnUdkweBMDjLsFvpBtePq7yVJZ1UlNFTAxfJhjgDmRvPLJmhSvnbeppH/Vjpq565f3rGJP+rzC3+2UcbmDafasomw+B4DoXDWY7Af0csm0hnJnzWrYWAyL5W+Xmd9eAqttEEPNknWGLEJDE3nc1PohiumDerQsKGPArwpo3bsGDjREmEpTxRSUJhMMWSQ8ThMThcbtk5tB+0LatvRAGlPFtnQh9YYJNsREIEyM1CR+Zatd9fsIi21kLNm8xYcqRk6o5Gb+knH08FRMejG+DoHm7axAZlVLr3Nrfg+l1ur9noNiePaaOMOO9B4MyTROCGPAOw66nLvg8oPbRLq0trrMu3UbQeV3M/ITKY3u+/ahIhhewXB2dSRUYoZTX9zzWiFCYi0mydTdjFES6GoO0mIbF2KFM05RjDITRg0GaT5PM2MtT7Tzpjc9Xzn1BpMvXhfcXuqp3+ATbGlHpD43GkkQZaIBhhp5udMnZsvhi6OPpRkNlf2OrUBTJdjZMQWcfGGk1bW995Do2i9Gc8Nbu90TNsD8LbpO9tcqN2jsummJWvChZtGDNAYbReNpo1EQuPFZ+6NBiWPvmQmAgHdEgMNmyamSlyAI6qBnsO5w21vszHOEj1D6C+SoKYpU7X21pnZixQfBPRzM26/e30+v+jb65uBLELNnaFH7iXNIFTxDYpeJPhSe8mbxYyLGASAGmh3yAayfTStdT3bd4F/Z2o2x9MRwGjjMlXEY9iskv6RPFbOWqIyIVKnis+RVNEKIHNQPzKg4U8RZjhu4j3fpbrfeL9siKnLlYoy9MjQ+0rigNbZxmSmDj7AZVw8qyRiH9j2A9IAAkF9z/MnLyAYlnA+5YVOdmKnJnI4oPtRe3ntoUczMMSgwV2VcGdLbTvqfDoaGHEPgYkLDIYttwEWjqrQGnHNp0Udpnhy7b5p9g93BsHtmXvCcQgmD5c48pgNYMPOymy2kHhMlpTwyA2wQGDDZE8GS6ByzgsSMKI8AviFycLzzoz+/gCnYaIgx+rN5AwNrp9DPC3mLBiQjIUpWuudui78HYjdgHxlQ8sEHxNo5oPGhAVIMBOQnTG0Uhu4w9MFOQ97fW6UzT4JRIFkuHjD3qJZocli0PRQxVYOwKjQblyCNmxQmAFR2uOo3/P+YPcwDDxy521lyxYvtmY2uQuUyEkH5D7ClMIrwtphv43oq/hBFt49NJdmTpnf6gTX2BQ6lz4ix6jBBuGZKfn+2DryE90T8uxGTGDMHOEbQ59l6qiN1gJAsj7SjEmGOTxdOG/w22Fggbg9XGLpNfgxI3UhhkAYMDF/xRm2i6rnYgbU+J1h9RiRJNDZTdtlbfcwtLS5kHXXLExCjx067NDIGt+k//TPXhzh5V4CPxe6KoA9/gzLnrxothDg/ntcRwyQ8cr8z/2XGTAf20f/n7g8WYnbEMP0NGieqS3Df/jDSU2e6P/43//NCDMNKls8fyGIvtkysKZm2KGJAZnA2ZHfzRWB8NabSRqZQJTsguRJPCIgTKeCQmsHIg5x2Pdy41A0eLm2hIaqlMjOYz+eNv34XOh3fzwZBf31fdFf/vJuR8PrWHtgfzkiNMfuP3SZeeXUIn14qm1NjagYExzcYCNTC9e4XNX+4NgGGj+Gqt++vunbO6YBNGeFXRi9XuZyIWx5ke5f7h4g0NyNXaLnQ63r9S0Q5016bxEw85iO+oZeYcEpFQdJtqSTfvjQ6Kc/nE0Zg+5E8DXB3PuCi+Rgqg524jP27CpVj6M+Hinoq9LmrHHmpyQ2RiDc3K5bUA+o6HOil0M8oPd7p2RArDzr48da9xGXrkXdGMZILi6ER5uuw2YoctYudwKZJ/306ajj09lhyctI7logwegWZ7oLI7ugZFyEYRRy7aTruOhyfTNfH+0WOioOE1oqMpa6K/EWhNJCPyU4PtH7DVoMG0oQPprAoNwtULds7x2IOQMR1AcjfnbIBcGuvEXGgICLhcGAIXRNMFA6mvbJ90Y2GtoEck3ZcFXEktC8uPEoXMihSWB+QWbgfcy0swkRnHQuD8wyIs+MxoGm8g4dEkrELtWeiJVHFilmDeHwBQm90UAzOY3eGsBR70BfoT+D5OXsI6Ba9N7YbRVB4yBLjFExSOIKS69V78LqvWXo3VI1w6yETL1HtA7odvkoVhZXhwVFNAcggDbBQncQ9FlvKRuszilMo7auM8XIl4y1z9E8FbgbUqjoEjyghjmHfSKNjkJb3elQZfqcz/rhA2Y8UHDQFRY6ADayuc8POqB5PG62lodW9eFAY8NppabVLvIMAC8//uANJbqB8X7Xmh/DFnwm6Dp0G4cm1Z6cxh0RAqt2y8WIK+ZPFVo9tnXYpAsjBygcq94uN80j1LtU+0OutsUw4u5aQTOxDLjWkat6ciwJFEyakAZNJU0HmyCDZbwHhg00HztrjxieAWK+XHrVTWNaLtTDcbxq3vbaCtzdvtqYAyoSqD5oOhmU025vuvJ4/6q8wmk6N2VxIVdvJCNw1a5pLCnAVEZFrY8ff9Db13/Vy4F8UZ7fwucZcy3e9TK1sR3BeQ8Nc51H+PbjPFjXa9AhaC5Dd9H+/Kwyr2xawaDH50QLwSVWpbMOgF4r+t5bNKsE66LZSM+6tN+UVE++5Pgz53pSWe/19fpOy+wG3e7EHQ2bdGTaS65mnUB99yatB/yTruADC+ySXMlw9aY7yY629oeF8HZjIzpYQ0zmJ+efIZjBNkiBREVV1kcCJpDBtmE3jz4FxoINoWo7OF/voNvIE3Z29+azNB2bDRZg3dbZXXZeoYmiy+O7hn5Vy2swhqVktDaQ7QIMFYbC0VrAUdMUdZrGoIOdUD9ruL3733m4cwA3zQdZwhfXOGKqeAbJ6kT/g0zDA0xSGLiknuMHgNEGsRjv3aL77qBiuGobbnbhQ/+CjpymN9VJY5bq/f0SZiOMu+umt86ELj+TDpwGnKJeF3wetV4v8dlAtwRYs7EMEehoa7xNWZStna49FDVqGqBRqXprrU8krw2c4EJfxSYTIwj6AmQiNJ04lG5ogW3Toh73dqe97FSyKaeGojNWHsOlQQNA7FQDz2LHBiAaPpgf0FS9H2ELZN8HKGMAYTuV0DLZAvZIE0K/CEvIwznbQ2u1eL+hIHcwusG4h6s1YzIbIbTfgLtorBk4c5po9KC8XiIr6K94v9RNNmThIMmQGptJtI5huMZnATDDd17Vjf7pH/7eTJZ/+V//q4FqFmQFkhnuAeiyPD87jFG4wjHtCOCpxPzVWXgADcSsRNwS8T7EtkARRTpD/BbTHo0xfgz0g/ti9HaYhgRtdkK9IA6MngXgEjA3Rbu1U1Hz+zJN5O+SH2ngiS09ErjS+axjf3FMGJtVzHAWhqaytuyDTSDDbFE3ZnvRcxAfUa4308BD6oNJ3aDzHpYFLtKY+2RK62eD23N792ALxbW/3JRgWGbgeDVFvMpP1qFB2cxymDS8n2C/0QcjQTB9kizVBLfViFLzsDlQO/idq4qczSq0dnJiVxVNpWS9qwNxUYB5YdIyu+fAvRkqLI7b3FEA7hVmMtTHle3pqnl4V81whbSJ3NIhsakZgxa9FEyMbs2Erx1Znruy1vs1qJrc3Tw761JoIO5iBZwNMK8jqo1WjjibkRxABuCdDrvRRnW4wXbpwVtr5oLeAPCsmRrGlhXWwvyIuzDjLQZFgujRNQIFcfYY7uxc6m0suY/c3DEQuffHYAvGkzMKQwvMPcrTDshml2o+MXoSzJgAVXzu6KnRf8aWHeCINtUsIgv90GYHi9KHix6J2cLzHvFf3l4FAxNGF9+1c8keoxsgjBmYHo78ObJNthkP0+ljpnJr7IzqiObw1Mf/ZSPJZ4ApmGctznGErngYxn0acpRNEf1i/Ltt6AeIl7BqeDi+PujaNuzh+YdhEiSX0EZ6XoPR931+Ym4DBGYbj6Z49F1gtiaXubeh1EA2nmkwPXi//O/H++A3O1Yoz0uPqt9zGCPJ42GmYzdfNnoWRz2mUJpuJ7dZ6I1zKoOe8x+hUQ5Bk/ynf/rkTdH//N/+H6M/RYmAnyw2aEmJXdBAIVmD08R5+vcXwZcKnQcUK/jdXtO7kIOmP9yIgikQAw9I7sIDgug4MhS/c389XIIfQ8HUrA+nUZ+fc/3zf/6PNlL5+nbXz7+C4o+6LjsV612fzzRrlZ2w0ixCzBl4jzVOsVJ744Huveren07mseMaiKlKljZGvd6Ip9idNOHCt806HSPXqrtCA4Auw7V00HJ5V31mS5KqvVPMaTpu6jAiaKGuYHaBwyeD6OasNh7m6kiQNmi29Pyh1g8fSlgPeJDpzuS1wQPnsJUuvmt5cpBvNSyqst4bnG6hAawDRURTdzhauP3bX/+i4/MnjY7R4FKActErw+QB7mBaqTkcWG/q/f3mphcONhcBuZoEP1fYYcPBGFe9vDw7SJoihuHHvgYQYDgcrHsIIT1lAA3JqJxGtC7ULpV++fZmV1i2sHy/1eFo+iDF6kBj2PYqmpPpODih1erDkplh+nJVPwRvny1S/XQ2QECfyTOTZ41DrtFJZgxVRal+qYxIEzlAY1hUlYX8N2v4oErgfhmmI7uZrMv3KEbQIUveH5fLVdtS6pTd1IJITo0d06DakINVgHaPqzWNK/QGawJy56hx2s0732ZT+pBbsOFhywglKdsoOJ1pM11eK2VwQ2MwEjcSWz/OI80F9B5U/3b9M605RNZE6TDBe3NG4ajCTdGZrhRe6xg3pfu9rcGFO5uzzyJ/zdQuwCMogxs60kwTTrf7RiUF+PJuCiAUU6h5A+1agY09W9GoFVByx12hhgw4CmkOABSXFs80AwG6tk/VpnyPAqK1w26VDfp0fFGeB0OgwaC0wPHwII1fdTqQ5/bibZwlDFWqDWOoQmr2uarDc5y/lSZmp34azB4AnTU1+f1d9elFOY1N32rNz653uDdn6c36wbf3MN94OaDDu9nAC+OHXbLXrd+p7e56eWn8M/lu//r1qo/PH0xLhSpLYDYPywRCO246nUoNE+T0UQlb8I2BgWeA3Lheb/dEZX0yXbLKoNoOunVcpqlq563d7RZKwzCPrQfxffOkeXwNOQKRIGCL40XdhJlDmJqV2UFJvbfWqLte9PL84kiJI1EP4zdl1fGxXb0rpzHQqNZp8VCxz8rz2TQ0LlLqxkbNGlqtBm3YhO08JJKpi4acuykt2QrQ6DKsYwzWWf+t6e4w7G1KDaaMaC4lD9zruOj44dnNJ8S7dohIjwZqJhv+IdX7L3/Rhw9nnc8Rd8K/YSOCDhOGzrUFEKDpB8jEKZSGFq1krgvmVzQb07s6oim20hmJHxpc5wjwLrXmfCc44YbLJk0VvfO8QsGztWrQU5PatRuNb5Xv7JxMY4iujew6D1RsG804YCjFDr/0+2ATSZwIzrrLhrEawOdFw4BhUqOZXMcpmgSGT7Twhv9o3sdbxGOYwoXDLa8l7hL8BdieT4TAp72mqVBRNA79Nh153unrBfM0Nia3GBTVmA1xInIGKtgklYejGSVoxYYU18jVeY5EVNADtX1oqvOGu4v7EWrhpg69v+9qYJIw24NOw3fAMM45TdODro7NYNDvtFvtUmTVGOwgmp2GF2EZTtBEof4DEBO5QUPGBpvFBLs6dWxLYvthjwEMMdAOzr0b2DYtNewP2q5d/Lx6rxlzk8urhzM7EXo7zOvgx4eJjfV+lietjq9hm0VTO+7QjQPWRvM1pqVyfheNJM8PD799GFLfM3db/HeqptS5kHBPyGn0VtHB6wzBvOIwLHSuttlabDgS5TZLGszeMFuFYXKXq1wGa4kxMmzqRmt3U3K/+meywTLrCfDCxlGbGudk4t4bOYr+nnCJ50ECVCVre0dtA/JbdMgzFVVtQD1dMNqKTd2O9zj31ngidSG2Bb1h3rwo7a8q6nB2hTl1RHK2vls/DI0TymyRHtS2RFPFEiLdwo/hhjEPQIHuSvE3yD4ryy2w1QDTZ5zMOCEXlTuwwJxHneUTSpqgUiejzVfohCO+A+Zaqaxu1F/fgxacVr4j6AVoHrzsYHtaITvI1N9ZMnRqmr17l464F6Qm+JTwV8h5huY+3ExB5CwyUGN8RY9Mf2OqKGNbD92WAejgM51T99AVY4bjrwB966qS/OW1Uw+AUz95+CnmdyltNE17LThyL+8e/G2wlVQaqDcAH65/1LmgaMISJCqITVnaoD3muSZaj3shHLmBXNhGwiaDDcUQgy6cvvQKCAOYuJCTGyHyPQZVRMVtZEK2Sh9bc55ZLqHrGjmQmDKiY8SzA4kBcSAjniHJrALfEMdgUdOsHkYu6F4f0AwJ0+6R485wiPaVhx4DH8D4CHtMtbAxNqsi5ArhAWDTAK1QnCOZxMO/AU58AoCVfM6RHgTTEgqn/y6FxGtw7xENVLLRZhO1w3TMLsKRxx76QyJSBnsyxBIzjLAYRj2HAho5ZiOyP+2+Ssa4awlTEHEbeDrE1tuDqnWic+TNmgobDvawLvgcrK7il8FggzLLZuP7tpWNt8kesQRkgUBWJ8AaTDDiRDzX2ul3ZVfk/OEYcKO+xtDpb9OSEqtPAWQAEx4AVlIUlTeQ3i08dBu22nfT6YXvg74a2VeelPmQveKNDWQMnIm1aLiTPn140Q8fD/r661e9vXFZhgMj7x5BPyteEF4HvsKnJdyaB4LJHyQXFDID8Y9A0siBhIYKNQ6baJAcm9m6IR0R/+fQNOPBIYsu3tPjPdBQT51+Ouz0dx9z/fF3qX7/Dz+pKw76+edv+svPrdoeOg7QUq89RiaHRqdj7cu+aF7E3GZx/wD6PKuqKq0dSFjkEPJtEgHAQAQK3DJclqWeDtBCWcSDDGGLH9qGYQzRb8rDPW+CDg66i120LytCA5ZS3Uh2GRrGu+pTrRNOj0QioJvZraabHQ+5Pj5zVo4uFPf+Gnb7JfEAY9Cg9geVOYYUmz6QC78k+u0qNae9kqm1JoKwdD62L1++6sPTyREeUOmgfpFNmawX7Z/Odu1k2JjbVuNwUz+iNYlLEBMPhhBnePr5SPSPnxt9uZEPhy9toDbYJ/O+ERFT5Fi1Z9tOTTZragmxJWNN+vX9zaHQvC9K4Q3RPRco3ykmRWzNaBIzTE0CKYWCQ0FCj2Z3PtyxoMmdDtZycVCIEHDoNgwqLpvHEItO8n65W7OLlsAGBGSQcYRAlzZMIFYl1UH3bnzYtbPBozGF6huaBcw82AK3feImqiW+Jc9VppiQjLqNub7dQ9NalmhIErWIs03HiK1HOBsH3QW0GAqXUe3H2blnmSqH6S62+Ad5Ejouo2WhRzI932Yn2YPbXrpoEtfg7CSf30LJ2gcayaVubv3kzTSbH5ODaxqEUSvv3XTXh0MgCDwFnSDqorSAH7qNt5V8Twy3xIhAz/PmPWJ7TLdl65UOdqOEtsXcD/PgVOc64n4KNYxChEV9VejTsdBTSTTKTk9nHOZGldXJlEzqyfm46rwPI63bIJu2KBlc7AqCp4nxqQnyxsgLqmOh6/3NzRLmDNjAL2OvU/OkXT7783nH8AmRegKyztDBd4qrIVEY6FYS14p8N5k2xDYbCnDTHMI9d0z1y5+/6NNLHdERAGdcGM67pflE/0P+5kfTTMm8YphPU35+DL5EUaBGKhh4eB/LzhE81A5rW3qiQaDVF66FsBQYOEvdjGYCaNV1ACNjy9CSe5OJoJ97DDp721314fmgAXOIFiR8stkELAs/czQ6zvElnuYCa8fAGoNPUpxMmSXjNEuIqcHBL9WAmQUNKzlYUEqdsY77HJctmtQAx7KiVqmLUWwuTShgfFenmkZncuND01odaMTD2ZbaCuK6jHdd0HdbSwiYsDf9zNsjQscdE3fTres03G+2zq/K2Jh4I0/DmuR2zIZqCj2cx7GkCa34pyDmF1O5tl2jPS6dbLhWaP9sY6/OkuPinqGF5S+6Xa86HqgfxMJg3tPpdu/ccFBTnCPK4BTgte4rgylbh8Sugb73rD0qHCs0dOSzNUpSQshjWABr2gANBsx5ApkOl0E2kuTxUZtxZaZf2mnPfcUgfftNOzIR2UCQKTtXISFYZw3tu92en0+lXofIsawxByJzluiQsjKSDwvj65iq2S12gO7Gwrr/PV4BJU7Lk3rzzAAN6BVKm9BQMxyHsU4a2mAssdH1z1wAH4lP4bwBHifq0Wk54JteLlNCrmjO1pCBGp+I2eBDl0Axf2z95s7NH01Wa8MOHIfp8NlbYtQBiMU2NFdHowSdDeaIjfzIM74F9YsGcJep31EbobhifBSNVbAl2R7sTI0jaB79uDMgYS54qVZoG3r3Y4BnAE5cruT+RnZDZPxZROB1OO+J3Nte+2Ohrd6rvfYG4thAok3Nt8QGJbbgwZzMlMbJZxhglK0ZLKLT05Pvpvbt3fdTAbhR1WpNZXSSMfO1gW+e/PBuAAhcVEaxD4q0dfFsGxPtcz5r2GbIldiUcNZCD4d7684DAVTmu+tGlYbumfeIBhLNHp4BGUM+t57jLAFIAI5bzT207tCVe1cB5bQuNbKJhQWUzmr2TxR1jS06ds5b5SYXcK+3+zN94zE2I7xCNOxLp75l0G2UEb/CQsA0PQz+MsfakFntbdzcGuTjLt9ZL53bsA76NBcWTAaiQzZWMhspAGy+Ek39rPtwsdO9+wjTLulNGdJwyuQmlZ3Dcf4HhOFZMB0cdlTaa9vtDa6TFc7gMaVnS6XoN5o6NZvCXp4MmWTxkX26MvB1NlTq6YGQnQwsXzLNGP6sGLTBnotccftTMDbB+gK2RbvKPWRKbPznTjYubsUTNQ5NaIwPpr6itV7YleI6mhoUB/TN00l/+qHR+/ugP99njUkdhmYM7/TyPDEMX85eRNOH9j7TjOyKDGqoq4A+gGvaxLfas2nlTHqg4Zlgs8/9gIzgEedBpAnf6SMfMtKVwusBzbmp0GwfcaV2hEdkLtILBY304XOBRtl1KijZNojHo8H5DYup55EDyWQLM89uhg82lknuj81gfM9+fmMTFxpL6gZ1z6yexwLsu++M6wL9Xwy2M0Mk0jzLGWOw/M6wNPuSYTE4tSEL/Bt9Ouj3SKXcsT02rpFDEa9lBexBPkg0zyOi0UyLYMPHC38Y9/jf06f4PYTTKz9nqpAghUmp5778oYEMjje5Z0GNCV3k32ZGCzL/PeLj+3BGkDY6Nv4vxjjoYWZvn7w+xQmJIu5pNOz20QuGgwBoctA+aGKx7g8hK81TDKustaGvskmxOJZtBZeYkZ0Q2tN4fmcEO3Jk4gt/cHYffOCMcPm10+/3q/7DT0f983/8qPq0167M9JffBv35zxcXkt++YXTCFpDs472d/xBPo/0g6qJmgzAMRmp4XYSXlzg6loHuDDPNIe8zLqM8JycHyhFbKZCQ1av4kQeDhgMB+RB0AVyurP3j4iJeRIVuUJZwdUUvpEX7Q6N9k+npkOjlee/mqJuxoE70w49nreOgsQe9pjFNdHoii3Mkv1pbdbDjGI6Gf/x81tyP+vUyqmhKi7tpRKH9gpoxRDXZyZRKivKxmnR7I89psi0/Ym4oEBTcEfczrH5xDeQBA3USVtBBT4JqS9bbrtrbeAGKUY6F/vuXx3A0aQc6zPqOAY1A6H6yRTrbjv5+U7oblXEBYnRic4XF9sV8TpjfMLpeybi0iGbT05mcJ15HaOgAGbqbNBOtUYZN8TagBePnAX+z+eIzC6dPcqCsp7VJAhbHnTWvHF7+PZx2Si7a0IUA7gKzDeojxkZhnw5eiwZih/nNtOitxfxk1h7qY8ZFkevnGwHOmQ6YpaAT8XIvXHrNtwc9m6HIrFq5oC2GtgVDsC5qOPM0XwxDxhwjBNfuhCEMF+h8EhoKW05TbKGTfKcZ0yg8qBCmR5jCQHfBVolrRprS0s0ATYbJ5N+bb18QhCNEYYbyYDEN+kX0G+gdHwi63w801WSn2vZnmC5VqjCESNhk8ToxFlrsmvn5CT0YBkxhdw1I8uFUmPpJ5llWTm6sy+pguthGnEQ1qaoj8xGdZ1kfbDNP48DnSxEnPzDPFx33PMeFcxaL6WpgSuitMAG4R3wQLmPtJemeAAAgAElEQVTQYGzQQZHnGfUmlA1Arsutt2slDtFcMs+nTPfrWzTt1VFNtenr26bLddIPnxs7R4ZWO4ZbjJesBYGathTk3et6oYnZ63CotZsvrrujaT2p6uOz2TQ0wtBzoQ1OZOZh4T4PBrWg2KZpo2+3Nqh0uE7uqDezLlcuPrRAp8iAezg8oyvs2lEvh9LD0Xi9ulnGcZNnKEOj52ggaIo0Fmyy0BjyuWb+DHj6rKWETeKmnWzPyjTvAv0pZ8EyhQA4oB8BFnKBsWk2JgF1GKIxG8HhoucPH3W7hb062X6OSLAZQ5gPHGoAgkTtHSfc3ppx9KMADDiYEqKMqdZ4Z7C/qb99VZJUao4fbMaBHTlDMU6TOHDTNL32kHNwK0XjvGqcoVK2btq4unbFXn3XWu9U0G2vGMCcvdVkMFmTWve3b3r+dFSxW3S5XNV1gf7i7EhNYOBzhAR0WLINR+BCQLRMCxpwNDmPUHSGdG/9geUTqPmgzLBNGm94319fTYHe5U+al1clC1ED1L5B7Z0ziMkb2vpE42Y7Fks6zMvZVvXr3ppV500wYO2elG939fOs+4QuamcgjnvRxktlqeLDH/T69aL+9sVh6WwrcE1Es5WT1bbCsKHpC6kJzyh5oNxttnQyS33199Vj2nNHG37QUvJMQGGFoj95i7dO3FnQ9cm5rbRlwV5ggIQqCO2VUZzPHv0h2150eAYQacRnqVnvHn56NgVIN9A5J1ABQz4w5wc3jj4vj7bRpdY7inCPxOCFDXgQ/8IvgjoMcOC4EVtK41bKQBMO1Wxu0TX5u6Veu5ELrSnMKvoH+xOMvGfyJB9NaZ5oX+S6T0QVxdaRppJvbSqgTY/ajYTVh5aT57Kpcw/7x/PZwB+RPPQYJTEAbOmIbKFGOwoG3Tz1kAY74kOo47GUGLDp8zYdBhE1mKfpnA3aiO0AyOUzZvjMGKJYBlITcObi+1rsHfCyx/UaymWvFPfWFAkCA9Smqg5H6WHO1GQMltDCaaInFZjksLGmx6AuTPf4jOklilxlw3PPHcVLNhopxCyOhfHzFs6sxOrg8ktvwoBvyuZys39DWj4bEALRMoxj3T6AXcvkoIQmgVghXHzn3FRasx7R0NJIs9xgQ5gxhDFgcs6ou6GFBKCDAYY77oS/woB0oNNqN3NyU1lkAabclaRshXjeGaQ53/Qeo15vlZ/lEnfvklxznjfc8jEOQp7C8PZBy/zXyL80e2FUexkfA1pENdkR387e1FrOIAZ+yCRYTsR97IxQ7m7HxOThy0DfQS/hAY+oEYyrCj9DyFqoW/SsmDYRl/U//Q+N/uXPnf7LXxL3gDzn0JYjUn7VhFMtBqC+H+jMdhryTJX7F+B56OdEKy024rFJD3IMwDIzSaGEM9zxXfLjOcskOVRe7ECZD9kdLJfcYC7bf5Yf40YUHmBHUI69ZLQxwMMwhlfjViY2huHOHHnXLiDWOQaQGr40s/0y+B82tnmY1HCuGRYfAfbBOKDX5Lzz99nmGYzlseU+QWMaOdOWfviCYYYLLSN9nIdRI1IWq0besFmpD93kw3wQ+i/xgNZ6UsvcE+I6zRAcPQYUfA/inFVHLIULsGc751bz0viM2TAGZXUhHWCG+RYLitCQclbDrCfJ8hqYL3SHjzBkkNUYWmOUBiEIp4sHxcHKy7CjpeiBtDIs+VHxv+KDRuQeKk+2Yaa5Inxn0+gGAsOKcMSMImi5rLWK/DxfCHx5oWYN3RYbLdv6fnc7ijW73YZsGEJhD1ew+EJMjLZD7Md60z+fZ/3n//Ssp5/+aKH900up13uiX3990y+vs375SgAthXdUXpKHxsZzc2YY6CCGMg7qJuMS3ZlthFc1Za77FaeL0CHAxX86Zfrp7/6k/+W//V96vw3qhjzQUx5ohgCExzyECOfRYuAoyQC4bR4U0yTXgOnI42HH3hkU73yqTLH98MRGqdJtzIxUPb8cVIKo9RiXjBb+n84cpE23r4Nm9GrpTi+nWj88c5jQGHZ+qJ6eaIBH3W7f7Ix7vQ867F9M38L+/8eXWLtjiADFi6bKxY1cqO5dTcF3GpoWqDyXL68WbzdVruM+119/e1N6+myOPg1nXUPZCvc/I/FQRewciQso+sRNt4Wmtlf/fgNI1L5u9O393U0Ql9E63r0hpulv74PPOYMDqNm+PtpJd2FyHhe9DYX++mUUj/rf/+7kAQlUE5cxbyd58thYLA/7fqiFZDYysIpcrD7iNJq9L34uDz7zujmY2grLGgSa7/a12/xc1+WqMa1MHUAS9XrPde9aHdJEZVN40G+XNXROUJMYOu0+DPU0RNiREZaFmY2PYDj52dUXgz9ooVBUPGBEEbBLrcXugEGYLKAnCQ2kD7zzGEHf+Bk0D1GoetoGmj80XZwhOO9og9jyc84Bd6DsmZ5SGJtLVsipOIJiHGHRjBuotTxqN4DkB8JKYUVrA3WCLQbblgYqCPpkzTrYJAf6+WZX07panTEK1SlApELn46IzfNVdqQOxBAk07UJZMev5ae/NghE8dIrzTUWBMVKqCn0kZg5FqazCwZLYgLs+ff6DL1RA2XTBGAFdFBrSTOOt1bHMtOFul3MWe73f7tqyH7zd3qlT26IVWbVvztrtFtNWn54aW+GL7Dqew4pIilq/fp31/zL1pj2SpFl23rF98SUiMrOW7h5Oi0NiOBhREPRF//9fCAJIDqmhpqurKjPCV9vNhOdcy4YKaHR3Vka4u7nZfe899yxvn0D1A3nmN/B77iNa2s6UUBoKhh20YZ1pRGeVxUOPO5RRTHFmffnpoGVEW1xEg07GlzP5LupGqJoMCzjAFUpLagCb68I0bjZSBTwenJIZ4ivqQWUaGNx3oka81N3IbP1mWk7Y2HN+1cq8qVvUJBf13eAhl3vFOV/QCQ3GYO4Ezb+VZqjto9pD47q3zuE8fDxy70zqcX9bNlujByUT9gBaOKJAbmGCgRwAR2CHx4euku4L5L6sMh1yGrBKd2ID0Pxi4e7A+sH3eFEebV4B6k0O5ON2IRJWzQH33S6CpJPQ/6Kh5fAC6acpgp729cqm7KFzu7sm9w9NWWsjlQPuoHYB5rXQxIb5Jc3gt577olIJtZF8uO4jNlDUFfRiIOoL2uhg9PQTmWbwN1ZrutYhAFTnhPGEUB8WaKg0BXfN61H1y6uvp3VTj6sdU/10rlC4Z52bVpePDx+ffE8Dw4hqFaLGVf6MjjJCQ93zLHFt2a7AfKDmrLoO5PC1Gh64FKPtZzcA3bNRsWb69XKJXGAMgrLCQ3vJBhI9EWYPpunOqso9yok8WZww0bmnGHklmjCAIgu3qDUYzEJiEDb73K4AfI1pw7Pff9iKAMIFWj6NmJDhlEvWIyBtOBUWGzsNtitsUflZ4o+C5QTQCq0aWqOHEbSpgJK4wDPdQo2jPtLPwFwB7KihB9Mq4UqIFm7XZPGdoDs1sh+DAVRPe7Xyc0WpAtDIE+QoUZdsgGbxjRvMaWEgCFkEuk1C49m4Wr+AFAWaGfdkCtsDWSWCjTm2l1BnYba09CiDkkdoqNn4WNMFk0DELY0kXbp5pL8jixHWj2dHLKCQplia1NtILE0DJMYUEOiG3qM+5DZsQVJBI4/ZHM709vHZY4PspLnucVr57C0eRmKA/zhmcobicM9l3rZaTTmoe/I5SlVlBMKzQDAQ7+G8t3zCoJSfCZre0nUAeBNTl9OpsMGUKYnboGmsIdurLs8hafKAhZ77YhZYlp/CRwMCOGYmDHMpIBz6a6KAAJ6odxiuMSHDJqBWAOz2WjFmgVaJhwOsigSm16AMcyHcs50p7H9hUIx4HAM2y6jHWLmvQGuIDlTFSetMvip/HXANkLJX3+d6EjVTRnQ8Qzwbec4106IBSMgDXa4aF85DAEXUJs9glcBgAAi3mzvPEjE9xKXh+BoeEPYWsaEPLvhEdWDWwsUuDALg6M52fDJFHyATHSasQWoM2zS252QWZ/rczvropd9HNtqznbIBURg6YCRQY70Bpd9HRoO0hgGGLasZhV5VO+ZEUKGRmdicE+YXudAuT87U5B7NoPeiDYXNiJyG64fUytu7AAVMI+VpzDJgXwMdjp6DFWITroicQlqWmRYaqQQ2UzJUFwwFm3Fab2+3PKLePaCGeU7Et1CLrMtEv+yMcTbboaPkdwTWFIs5Zz5yP/CheF070wdjyyZSZqD5wQx95feNpqkm/EjMXjEY7ss+9JdQkV1HYpMam8c93HE3mPKGkR7SrI5Up6Zyv++ek6Gcv2fGFZO41ydmC5q5sA+TPGlcbw/yZVluFHzetB2EFjYMYZDjyXufmHkff8uGNM0hAoEZ6mhCaUpiCxlRBLjNEUPh5pXp2yhCIMfw3GnCuTL8mVFAOx5hP0tkRjgCBV8Yl0Ay90Cm/KmUJiBCNEVEYUS2jDccLv5sitlQRbPMxW7TRH//kuof/zTrH/78pvLliwct6KDjOOj67PTrt1n/5S+LGzaGGR4CmjyGyLw62l0R3Vhd5jq0bDI4lEebuRDPwBdKqWWwYNAqTwe9ffmD/se//A/rQS6992HWevFeQXY5IDAH4T6iMKOh5MZGi+gtsHNmCGRHJ7Dq8zHRl7fakRs//+GsnqaCqNr3D1Ni/vinv9etv3iA/UKsSFHrL//6i5u0tDnoeh3089ur3o7QT476uFxFCjY015O5AgjPX3S5XpTVn/bD8qFzs2np4OcnmrNG11tsTn/6odWnctA2XnQbcz2WgxEwgtHJDmMTWLWJqbBb/qLrY7dyhra8D7sUGdA/UA/HuKyJbmNqysE0X/Ttt5uOh5PeDrgtDt4a9GhrttUDMxx9qBSheh6tywsH1k2HZtP1majLf9Kvv92UTBf98OnoQ4smZUGfY4EyGg8Gm6c6ciCfqw6ns2mejjnp3o3ar2TPDWRFYYCUWMiP0yFbLR48Nqt3PsMECFB7C4b7Y/+c7VhL4fTGukW/k/maope6z6mqeTBdcSYYF3oc204jpBgPsDnACJwtGCgyocE8ZalqU/ooogGe4MRNYbbWEc59FgYapvOxbYEiS9MHOkXZ9ukPzQOnxCjE/B6oMgwTIWaPjFijdi4aIMSgcww/oGTQYqFAhXur0CyyOdq3qO2pEH4w1R5LUSfhRMlA8FLddShTnQ5hiY9rGgdm21Q6YPXPQQmdKZ31dgqtItqYNEUdRROT6XQKkxZ/ljyGgzQ76jENdg0mHoNlw+vprCd1ISs9cHLO8MwRkzOANrM779mnPvXzqbX5zsctHC5BEdW8OKAerVw/VDqfPC4Fqjk9zVqgBoLT9Uz4mMNMme6Pp4oG6haAyVPb2Kutaj0WNtTEUDzVPSd9/vSDqnL2ZhMZc43hy4YV/yEouufCTTTIIA2J0tCWrd07K0/1D9Ka0WMPqo7oijjoyUyrNfYMTDSEjesteh0OkI7ZAdOhJVPT5pqhr65PA0mYfmHGQE7n8Bz08npWmXYGU2iUQbLtsW730Xf1U6YtZ3ua67UJZ85haRxBAgJ6f2Y6nKAG0rTk1oNypkCTm3sanKspqBjlkAfL5gszies4qCpePKDwHfOMrguun990Pr04PHvEQAOAMatt6oYmFQ1kZlMqciYHicBu3G9n9HejM8MwnKyq0kAQERzpFMHoa9Xq9qz06D7UtJW3rBoI7wa0qFSVpa6Xp3JnjKLBA1xM3Rj/+vE0K8X8Bbbc5CMO0AG5s2tvX4nqmbp4jhks+Z5iS5AZRGFQgcHzRBPMRgat6cx/iAup7RRsEysO/Pmp5wCN+2bAg7N7HTpHVVi71o96zIUjHcyU4npPsDaok5wFrc9wTMPWHIiI913oMrCkGVUxzGMolh3CYdGSglnPicEtpAjUGOhRNGxEwxRNrWwe1XFuJkfrlbwx2IhXWqzjhn3h7ENwRevGoNoFvRTXR0cyeHjiu4WhQHg5/QYbEEw/gmLVoSOH2pdgVEcDm2nYFt2f6LUAHhiaTKi1KYil4WyTHM3RqrAjNZRhtsA0//aAdb2jdW+HTgPNrQkuMCyivhYwQ9j+2oRsUwEDiZxfthToz+hWaJIZRq37Rm9ZQdaLHoVGjrpeNa7ptMbo4TruERo89z+wNRgQZrUYV5oOGdRQb24wkAFUR+MGcOI8R7Ym4bTs3gwjMIZLmmKb2wWNmuvsF0F5ZtpwAJgULvq5rMj8u0u09zkSDeQsvXVlpu0mvfo1V9vwTNDhAz7CBEFf3thcDFO7ong6E3IcNmeWEu2T5VcVKzrB6BEBdA81WkSGQkzYuHc5B5+OoYBsiwEMZxqRPWyoezZo2VnNwXlvBvwAEKEro5OE5srlg7U2dncVOUynyEiGTo62GuDhgG6eDV+xqn/yvafOkWUQ9jY/P2gaYGMhzRn9d6E8O2CFIRcQmoVHNjg/dp7ivukw7jlzHgE6zGZJAGoCYiVEnCUPTThDrVcVzZsjdegzAOuIDHoObFctCHSdf2CkZ+3cbAM4NsFQmaFmAgTCKOHbxAUd4AS2XIajt+4Rq6FaGJ3NxO5gYLTvgxhvF9M5YT0RaVJp6jD/CuM4PBMYqh5Lo5FIOM7TPPcztgyTQeoqnZwDDauErfMwkUOJdwlUckx3AEW9szcQEOwTFkkhY+Nal+59AFXwAeAibWYHpP3TywriQRyjNnWa0OZa/kbvjySKPEOcnff8RUuBMMVZLbHh+cArwoMo80NhE2mzwtgg+3n3vMfpzZY5tJXch+GMXChh04zZo02wgkGpadcT2tyG2kBTUURMhzWb4RXDz7FRtRQPiQbAOxRwp0wgseKp2/1m+Hs7Y4vtPIB+TJgMj8RUcR0BNwCmWEaFyY5dYXmeYFt9tzz0IIvmk/mOr5izM5husG8+1bku42TfEjuxwrShRrCAMKpB3WPAZujkF3BP8O+CrZGUZbHZ+ckurDHgeSVrmlo0pd8H2X3Q3l2H+F0UqX2L4ZUfB2iIqmmkvjuj8nNQCrmQwZBlWPAuxANgPz+NMOeOo0RUz8MRWYb2vzPFBgpIUOasr7OkIFaxDtTkFtiHVVP9giUXTrHpqv/8Oumf/7HRn/7+Zy35QZcnToi1agagpNAvvw/65be7Pr596HqhyaHRz3WoDnjDuBhj9sGh21bc4KBloHuFA6tpJDAcudxn5xb2aaX7HUE1YFlnBEY5BzVOZlhW01OxbSn0koOqh3U0bmIUGb4e3ORwvCvRMZSFfjyn+nKWvnw+6Iefv/hz989R16nSb9+eauder2+t8xBp9rimQweCjjEETlmZ9YWfj7VOn7/o0Q16PHEES9WCNpYMwhEefxtyD6Js9ez4ykGb0UjgDlfocrvr51eQ/3d9/Z33X2mtDtZakYmGRglkalx6/BKVFmfdrhdNNc5ore5fL0ZZuSxl2lrryj4L2moEgq8ab7/q49rpeHhVxWHgtTkNMQhi0GgcJJvken8ni/FhCg+aiMu3d2uvuNnfP2Y9us66pNfXQ7hxcvDj48rDy3Zsv/cdKe2HZPaGBG1ZUx9s8GGtJhmPuL56cwotAZ0BB9qq337tlGDt7Q09mVVByRo7ok0Anw92Zms4t7dcnbcpmx7oKYYHo6K/96ct1cN22oeN8/Jo4Eqj7TSdB7IdKfrNcW8maCTDnc/HiIPv2UQmLpLo4zh8odhAUZqwd8aO2UWQiG2QVooRzWO4JFJW7ZcJ352iRM5bFjlIJSYw0ExA6KA02FQL1DuyvIakdk7fsUx1znu1SerAbjbTxTiqrniXtZq0V92mOh+hno7WdLpIF41ej2flJQHoNJmJ3t4S1Q2W7Gz+oUO5MhloIX+THLQKuiRDF40gDU+amw6G8RKu0Je1VpWjz7i4ucagJCd8oGpCfzdAob7rzz+96FD0+u0D1LbSa9vokUzWs639043b50+v+vrr70b72ETmNUAP0RJsF4NVcTUbgM0NtDsau1nPx6zO2x7pWLam8UEhPZ0bHepMHx83/fa+6vjpoJfTSePjw9tFsrM4/LE1BExLsqNrME6vRdH6/IJe0ne/eiPSYKpRMBi1DpEGyCLbEko/BhHU58PhVcRk3m8Mtbny/KnpiXlY5dghmsXb7WYaVns627Sltktvp27oHSJPA1nnia63r3Yq9oCKM7cHSzS+UAqDDg5TeHR0UKHnhbxFMg0TAy6wOvpHr9P54GabhjEwzFmqThHwvuGs+tS9vyhdcwfdH+vKmbhZ9ernp+C5BHTJBzeJ60wszihI9kEHpomkCWdLnXhLaQMiNpzolBpYDFLf0UwOul96R3p8fjmaKsyGlX65G+528+WpnTGoSVtv+hi2iRaCnsbn6YaL6jJMRGjaMUwCnMScA1S/B9DhYAd4xPUV6tu4eHtnGtnKGURGIhQ7hjT0YI3udmPttfYY+UQ9c1A4NEVvLQGhcvsSTP3DYOjoDTZNH5pVeobGRm0onGgOHkPrMPM13wTjeSCOCNMfXNGz0DvTqDGgbzRSbCZ8Rlfe7AMGUPcYzjK2FzS4+GTgmOkssVEtTIK61ced2jQo7R524MWwBS1kkeFHMNkURpig0ZvR8NA/2OMCxgb6NG6qRiuNOfkx0OzzVkfcq6dR1yXRwBbEjq1oz8MB1KwI8pZTtFmJt0Y05WxdN3Rz0DvDd1h5Nwb4hjnOHBmyK8H1/awcahdDXLnLbIiLqI/eROOYyuBQ2IKfnRsb8VzF+PTgD9PGG8JkVV/mqtC1WQHQO9YDWqZzM+36QdxD6SETCqXjqmC5QP+08RxAMxKLxppZZ15DLMBAg+u/baay5mUYh13m3Fudxrw9tO6Fh0T6LoZAQF0cvimIGPJwBpDtDYjPs91W0H0ZtjnrAcP5s0LPiaHkqfb0ZoCGexkgqKkXmYnOs1UXqqBmMMUTRM/QmWNKiGkaLJQAAzGRYttVMUyj1wfmXUodoUn0Vw++nNN4QTDc8bkAkEzuc7TN3dpTPnvNvUc8F/FnbOpgM/gMQsfHGcYpmCktRo33WVVF3AexbYdw2M5wl+9NbfcCg2HdusH9nnSzDYYdqQHWg8OGmR6q9xg8ajPPIHReGn5HSWFydb2pzEatp59sSEVOLsP20v1qrfcqkNXEQLR9QrJSp+agnsFoQH/auY5zDsPogm5NffF+nXPYJnE0HIWfARzhx36X57i27nmbSSKICLDvMOUha3TwgM+ZFXFz01LrMXPNAdCJ3Kp0497B2Iu7BL2nRkehcf6j5ed7vZNXTFqDjS7ZXs1m6mDsiFMrJprc+47sY9BCLrSbUk1kmVrfDBMKcmkWQA0MhOrsZwKgijPfMwAmVTuo3ntjydYxV+86EBtXouvKJleBmZYjl/bIDu4fmywtSkdyZa06DRbg7gxrZ322mUTB7Wwwb+p4z/sSxBFljoCJjXqKcSgPrBeekRfp7S1gOD/bjc5dXWH02as0nM3NtvTv3M13Ygtnmm1CprnjgWLI28ffPdU7lgAA/eifFyjIDLb82S5TwnSH2cnEP4AA58ei16WeIEFg20+DFVEflo1ACcZobJlVsARjnqzqamOVbf5weNDEMOlwz50S6qv3PSsyHDTD4TYuQLin8v95uMJhj/8deSW8aBlmO7S0O10WhIQmx3EPuDTtAytCcDaJ3KA07zR5dmjddQem03IRLZSO4ZbfHWL9sMzlYaJx9JTvoWPV//mT9E//8U0//OHNsRGEzJc25SlcMD/uk375nx9+4H6/rbpdZjXoGNHfsao2R5zpHBSM/DNslsO9jAd7QmNCkzblekfvATrCZ4KqA+fc0TWF7fNpts4tG5zd+RJnQugqDi9vwvmsLrR58Ez1di70+chGrdanl1Q/fTkoKRvrM7GJvq5H/eu/3ZQto/7u7/5Oz8eHygJaRqHqfPRNfKgb0zy+/vqb2rrV+ccf4sDcFhv7MLK2IIAJWoC75qzSX3/rdHn/ph9//KOzCXF15KZmqOmxG71/1fQclZ9+0jLO+uHPf9Yw3PXt61c1h6NKgqfZmUwfGpMX9ROHFWUYlAbk6GCjKwrrt28PdVgKF+RxcngOen787mGyOdKwpTbswb12nBLlS+ctCDb8qQ66cl/hmsnBTJgxmsy1VY5JS9Ho4/1dTc4GAxdISEaIpHM9GQSHsDJn4MZchOZowbltASyotRRf1HffnKuFMJ73yGYGQyicM70B7Gf98isU3y00sUZSMYKhcKymqUEjhrJJWD1IKO8jKFJ8109vXa3jsT5jcZPnOIktYh4Y3Giqgi0aWknQLqhguDxCGaMiGNXFnISqHEyv4PcbHAp9Iwi0N3ZcN55bPjsH0a5hNH+eRovGjC05ZkIMJwZl0AlgA4+THPctRFuKEQdaULeg47Y58QSbanS01oXgXrbYXIhr4KB1RPZsEatMx5pnnw8PDWjWK3THvFG2di78p1Ojtml0Q9CaVDq1LDtpaDFMCnOr48tJh4INKyHOr+r7u3W/tpAnNxR9W137ED9UhYOJ7Vabjg6Lp3mkaP/xx5PmZ6evaH95ofGuNUN3zDA7aWEj025qVzYAuHWm1sRW2azXzyf1NO/TqjuLMJrwFnoqB8Wq4Qn1M+4zjK6omVi5N9UBL2EN011fL7ma45teTlJ/e0RTAU16zW2WAoaW5bXKQ6bndbZ2xDS5CV3t4CxIaMpuvjBbWW6q9qw/jEX6qYMdp8Px7Ea66556PbERBXShIYAFENsY6H2wLBzvTSZXWqouZ9+fjx4Un4xF2CSLqobDMtfteVVa5DoUPIPQ7zK+Mmtd0cSBlo4T+qGnm7jC7qiVv/nbiMETZkoHO5W+UCvrs3MYAbfIwmVjuyWVSoZEkwIZqj/F9gB6LtRdtnoMEbeP0HLZhDiGM+JHSoboLdP7nXOCqA20a9y/6L6f2ubM2ZPoxaEFchSB8rN9LJanNVRo2ABO2JLTvPHA3RbAM6l7ds71FE11iRtySBzQ1dYFNC/6aAABBknc7VazHaB5D2wARNYwzS+0XC4zb+4AACAASURBVIIoYvBC19smGPTsMSs5brM3rdvZSP48XJWjt9pC0sBzAfDHIpONcUfGLZNrwVBziCbHbuVuzwyujEurx3xwRlg2f3MOJjUfCqE3lGylfV2AdWtvjvpnrwmDHnILH3dVSbrr+Inr+m55v+rlh5Pe0aV2q50Diw0mQ7iVshnhK0DfaZ0Qw/mGW2u4IC64h64kZALFZI6yyYanQUuaJFvRb3gVUMMNB7pfGKjFjgeld2Brik4aAJDNZe2/R/ObUO/JqaRrcmcZXgwAawB5gKI0iANbC/oTajMmOfQ6jhEMvTVgAOeQrf44ZzFL2eMEeD8MNgmDK+CBZtXokrxlZRsNUEmDN9szgXpLe2xXRdgC/BkZjRM5wyFr8FnjvOswqOMa+lljKAEezAGIGfjQwgf9FjCoBGAkF5YswaJWNd+tkYcayhYGOVG1LjpXnD/cP1yLyf0d9zTEa2oC32/ujSFvMuRGRXW23p+6inMykCQmZ0A5OHJ7gwZzBEYKmzdcRb1tjT4uAt+RR+DKC/qIOVhj2vM0A1awaeR+BSCCRTeaimcvBRpzqOVQ9nNYPDS26EZhr5R69g8DW/xd/A+gvxc4gbMZLmOL7ZUBRZK/w/ulS5ow2KHGkgkeRoYdbvUVoBS7ZYCi0PayJKhKQOigTcKeqluig0IGQ3+LFwIROQvWNNOTj+gahTmO/w6UTW9CMW6bvEGkt2Xp8Xjgct7ZW6DHZ4IeG0BsD4ev0NjaQifMzqibNunxvQwwG8aTjvtSqeud7zL06NQkjJsYt5a01rxV6C0MyI9sP61FNGxsOjFbLys46S+I39l7Gtyyb7DC6D8cA7VHdWSMYWxjg99kgxnon8ghuEeRjqyjn4veXg70UpF5DdDOZ8a9mBgbtm5s72FjQMtGm4pMzKFRNhmD9AoVFIYl31Hlz8/WGCaAN6Je6YdhkLfwuyGnAUz7RoQxYDiuoisNfSf0VCjsXhRzTcwMYkPJ5i6WEBvmYNSbXZO63+B2TuU1nWvqWKnYYgZlNaR4Tkz12borCL8zNW0KE3nFyPjin92Rlfntu5QPPwiXiBiEmQnIZnVsuv1pgoFgOi9gAXOTDTZ4NtGc++EOAyGordb68llDE24KKwNk7G/jv9j0eAAMEmtMs44aiAEzNpU0e0FBdSApTeM+TNrAJEbp4Jdbj0IzAgLCFwbdImyxueDMuSDHGOOA9EFdoFpBWbQe0hEDhNSPXrHyoEB1CdOfyJExWuffHcOsU2Qc+oluJ9X//sdS//gfj0a6j6ejTSG4UMRLEGGB7ujXr6nev3W+ga+PxQcvja2XKnaSRCvD+1rUdZO6GwcIOZOrboS774YiDxys2A75foy8EW4oNpcFphFZqlPFBgslw65nonknpDetNeSjTg0Om1ybRC+HXK8v0udPRxcYePzEaDAIdrPUz+SoZfr113f9+PkHabqqgE5x/KK8KVWBWh1b3R+D/se//Dd9efukzz/92Ug+XPnn/ap6G3U4nLUSiMyDXh0dkfG4fug5xPajzZlXiMuYtGDzPPY6HY56Lk9nRiFihxv+YKsD5YfrNnb6VM+6LCc3ZykW7VBjsNB2lmGl2+Why+3pxiRFh5eV6h43PT6+qjq9eHPBvU2GmbOf4HUVaA1nr+FpFrt1UrmOGnuQcnJHcQfEOndRRYwJ4eF2wQpOPpvEJW1MlRrRGuwW8Y5i8bCMKVLvZhE78LH/cIQDoe8MZtQXm3WVZFg99eg2vd9wVxx1OlU2R0EgXZDbN4dlP8G7NdpfHmqaB649Gj9WUb6f0QqE7tFie3O4oTCEKxeUGRpvGzhYsxLuyZQBKEhjHnmrQW0I2MWpSlDI2TAysHJvFoWLltFrbxdzU1fNhOCQtHnQHlRr63gMcPYoIwYTihb1BpMK08qwXed5mpwx1uaLzqZLhqMeLnHETVTVorxc1GDewGHHvAtSnkuHioy+Tf3cmg57qoiuwPGoUpN13moeqlJVxfAedtIAO3U1m8I6LakeN+ziS7MF+HtcMbQegbwxW+MGWOn8iSacTzr8zeiD7SyufK5v1laMOta1rs+nNps6RAQBTSHuigANSUNu5qrm5ZN6tIwDhZlhKBxP0RGxTYA6SYYgsQW4AmL3ba2LmxSudafnfbU2loaW3/Fx516r9cdPaHMmTTkxPK3pLsRR8AxxOGc5JhO1YyVGqN09eYBrmC1wOPM9+cui9rA9O9l1Ne5nTBZalWWmYUVjerL2Zlm+essBYwE0mUEb+3+e7aZIbDgDwu+MKRHZcNHJ9vtYtOdmLDhaYuoNjtCoQT/l85bHo9Lp6Q0kRg5Lf1dPcwatmCgodF5cGyjq3bvBkdcWt8ujHjTyGF4NxImwMaxU17j6YdpGVFPYq1ds+qlFvpsr9de/KnFjlJsC/RgSFetDtU31Gjfs0D1LIiGwIlmg4nHWQOlq1KC5tsUFro0BU0IHZSNoKpwboVy1k7g52zAPm/V4Lvq4Tc5fez2/6vrE6Rj6Os6Iz2ieDKJyxkHxrvR43K1N5MDGOIN4ExwhQc0BfTAmylNyPFM9x2BNpaJ2PrTNOAnzvnkfbATDhZp3fr8uao61nwUovz7PbErEucxwQCYq9FjqA9rKxk7Ypr2OdyXZIaJmnGMLsyEiuGBl8DtoJr0dP6LpSvX4eHeDQb0dpjC8KOGYsI1PyARlqEKewe8jhxDNVBhXGAQmG9MDYOQ7d7AcKBg0s26iGfYBsFYtFCeaXYMUrR4DvUBok3wX8HdTdJuhVXfuNfpwiF7esAB4sRGjceXeQwMelvgeAdHbofUramfO2azP7qmxHeC84jSA1mWdKj4JaPmpxU2rFG0nGmcaVuv6wi4fnwKAV9Nh9+gDNiXW/BoQYitJg+g20tsnBks28QDXhY1evjeP4VoPYGcXSs4aensctxfAMWyT0V010SdNbGBZ2pJRiE58VIK+174L1Dk2izBSGOB47mYPafS85MwSEVY7VAeH1FUJjpolWmWcgx/ucZLyZNkEgDmDi4PLmtGGgulSqPSlRtWK1u9oYyAkCRj1obeGeWCHS1ejWQVO4EVjbXEEnjOwTBr6TBWh66YxxpDvWAybffRK2k+qYKTgsLtH8XEu2vBpBpjGtb5Whv4D9hc+FLwWzzV9GfUb6Nt5qph0cV/EcgMNNhpBhvNte0gLutoAawFHYdewpSUGDYfrA4whtqucs6z87MJpHpDvZQYjm/BbAZGYLssAUeimeS7UAUYQmYQnRRe6dIBJwFl6IYDszUw3zproIdDARwQenhhIwbiHoDIGg8BusmulzhRo3gOb2TCLQj9uGiv0VLZyaMlNO7aIwptHQGFegViP3KwqgPAYFJGQ0Zek/qxBW6XfcWAH5kk23cKHYAwtIYZMOJziLk9t49lBJ2/PBW5NtIy76RdGPaanZmb1cdjZSyArNfgZXr295DvkucFsiBcDvLVfyffMw30WoSnATyK2Utyc4b7LGQeA7d6AK0l5Ne12n9sAZHi29t8PQ9I6Z2R35ova2CUMduxq6k/jodXLOmjpbEi9tdxHMe4FD5Aha7N0yDPa940AF43vz1NsGO3QUzkpIPJr0XFHEsn+3hne7cbLrOWDI34H35XznSEz740ewy8SCaMJeFsEHZiX5+ctXeIOrZt6W8jT2UWX4b4a2sbYIO4DJILi+L+h7fi+pfQmMkxyfDvBGQcJw+QBgbjR8txbyBhM977XPOigzSZQKYwphiDZGiwsicnhY7voMoX1O1xytk6ByhiZY4O051Bau+AbJdBkUwi3TW9pon/4IdE//9OrvvzwpvaInTNaN6yPQ9CPzfhvl1Tf3p9GHhH2355Yze+2w4/RzS/IzHNE17dp7MKGn4HitnPbKcY0/DxSHAQWg3PtUumlSmwuQFgu+Xd8yaZ5YnyRoMPKlE1Y1id6O+X69Omkdp/4jwfpTz+9uZCOa6/i+KYcSJ8h1H1cpf/6X39x4Oef/5c3jeiFSraAqZq6Ufv2pq5f9d//7/+ipsn004//zod/N40ap7sOCZEEjQciBsiV+JSi0u3jQ/cnJ2+pZLw5VJ0GjEcAvQlbGtD9U0kW4Waa4rOH/rqppWGBrpX2GjYaNQpeWNlz0JpMWZf67eu74w7skbVOtuvvnnfdvt3UHk4uJnDqHcQM7ozk0VmBrPZ56GEyFXqpUnVYn68YQ9wcLZEsrYaegwOrcgTV3E+LXTAZppwRhh7r+cS5Oe795qDuQf7hYzemiEa/KeDTYwKwecBEe8DB8X4nBiZzrAlC76KurENhiOChZoCkMGP4Q+B1FKlovhlSKWj8jRwNkNFmvoNAvEJuvWePeZ7kT3NNFGOPmlHAOWZpcsgRxMWRx5smgmeGQwlzAxo6Z7qhkypC28Dr2dLfrHKo243vXegYHGi2araWKhArTBPYAllbUzQa/TO1CtNgE29W/oDeac945bCExnOqIoOvPbB/BjwB+AmzIA53jO/O3EMz2+PU2sUGdoDdwxbreMm2g1qMrgMUjQ0D+hayH0GAOTDQAY1ERxSLHXihTg99p6ahKYl7vG6hSQ3ealOVixrNAmYBUGExROH9TWoLti6daa5bVerLme1Nr2fP8/eDD62h+1B++hTbqetN947MzlltwXvIjeqjeUQnx5BAs8GzeT4RuQMF/aEsYduVWpdKw8YAyabrW1foj0eu76DHFM96UaHPaa1FBnzJt6vvzWEAWPlNN3L69k0bUQ8FlNL1aadLmjwGV3IOodOS/0RGJE8id0xFswENjegGDxo0pAz+pZ5drmm569ysKv2drY7vgf4Ow6KtaDAL9cQxcMCAZC53FdlBv99vqqpaddYqP/LagzUiPNPUAv5h4xSShj1YGZ3k/WInXFgZDEQMDEXOd/DVz/ywvPmdo09EM3SA0ofGvsLBkXOIhp7DEpOkztuppsBtFdCJjV6gu/AIkhzDsJvm9HX37u51fYRbZpONatoXXVcMy9iWxbBh105nBaLHA7zBOZhBeHKTTx/49eOuY7HqdDqpH5g+iVUJbaEYyjiraJYYhvjCQO6JmuAaEuN0/asHvWluVTS4WX7PH8P4gCDucM7rLl9VZC/W5ixJo2nAhOObNaH8++c9Ud3yOk/LDXgfyzBqAL2vG63oiqko3UNJmXlz+WAT54YVqQidN++D4TVcMB8rLsbOqVC29DY1yepaz8doWi3xRcQ7ODf7u1EMgBqgAyHpxEFSzwD/9hy2HDrV3sg5a2236GdjaGlNDjASDtPhUMgmEuplNIoJm96FBjlMJNDvuG65B8tNbedeDzM/eg62CZwZfCZcDGs7fLsh3CmmDKYLgyXGMQw8eDYYMt1dGJHJ7AMkgAsbLpsl0zcWGLpAXooNiR0eMe9h/0Lsi8NRGejDLZU4Ldg+XBNcKau5ExliGKF4GOTqOSYqTocScH4/T/GoI57K8T5bocqmcvvm13mxm7WphNhzvtAsgnmwSaEmW3bh7W6qpSx1TjCiOXjLaDmAe1TyDBfriInuSogXKYLGCgDGMMBtzHdVQ7tl4OPs3cjFzlTXYcgI/ZK+DWotLutEyWi46HhEI1obIMCJGZCyKE92j2XjyNRZrDi/H5WWmdb+GqaJxcHZynk22T2fjVywBgFOXlShU+VMpdZG3oOP4Dx5Cfpzgo64UnM6ePDmLIONhjsqLAlMrgCElR3NREuXm+sRtPlg3LDFTw0mR04pz2lkkDPszRPZ3qUONVvhYFvtjpM7XREzmsab7dWsnWD5oUsGQGSBM5Ld6MdwcK81bwcDSD0DMMsGqLBo4OkGdi8RwP7R90BEKtDr4L+wpz76e6RuDRvu0jwDMLHY1pVmEg5kVjp6MXr+aWk0wEpIpCdsF2uQ6FcigoxPPGDW4zo3+j5CArIZPF1VzA9NgHbQ7WEkufaFNs+VbBs1pQEImkNoCu6+FAJYgXpDhA0djsGmxJRwtu6WXwHO7vC3Ix5JCNiNguwF4dx4wzXxO/hOd+lPGFqS7x0DcdQNJDJsQnZjzu9Iuo0G49k1dZ4v4vuGzYsxAA1eZZfr7Q74BownuDzhz7K7ScWWz8svalxI9MiA9DK0/B6l5SiKyIe00364ltLXeYnLe0eS5dwjsnNhlfH/A4RgrvJ18kAb89nfMjxsABq6UbvLAo79jQUQ6RjWuPv74l6PjYNzIO24SJtqR59ooiPrLabPoIvGxs8Dpde8+xZyD52kKTdlkc0AF8Bb2EAqXEuhf7CFZABEx7WEVa/52TQQNsRhS4LRBKHL2BUH2skHo4Ewz9xW4MGXpuhXOQdGHC4UJNM5eC80bjQn66rXZNE//X2r//SPr/rymutwaO3kdBtmazdAa7DB/vUvF3VTYTpSaNdmdWzjspN++eWbxeHtodbHx1NDnzgkmgyqwegJmy0MKIJ24/eCOJ4HASv7fNU5H5RgzpFB1eIeqazjqgt43oOGvFFbzzrWZ719KnV+yfXlxz/ql1/e1SYPffl8VpuTT1brvuYqy88Wr0Mj+rjS8NEgH/RyTvXbX3/XvPJ9VCoOhV5fflKeV/rv//1fbFT00x9+1LrRID88nB+TQJ/YXjlo1e6NV/XXD92gi4H6br2Ob39UhxW0hwhMBPB2wxGRoSMFB49tSDepPYL4FzoW0uXGJmU0j71Fw5WMuk1HN1X3cTKNjaHVpkhkrT2f6q4PpVWtiqJrW/u98HFw4W4X63E3CU2V6Hiudb2yQWbIZgNCtlvkeaFJILfTkQMgZdXZA1R3v2tBd0R4e9KpthC6NB0ZRM9ZY1SiLLO2pvMmYNUy8BoMUbUuULfssJhYH2fiFMDAbmPN9pymm8b2PnRuIGkW+HPQp61ojIZOz7sbDxoWtnycDvDdsaCHHrc6N5T/jmvkQ5nPuVMRbEYAyjRjrlBoKXHDDGMFU8yDoOohIiFnkOvIKcvWy/qCaDbYtGcjqGY4fpnayoG+Z1PaLxlHVXQKIH+4hm5QUwsd81UnwJ+80JMA6GUyhfR8Qv+SqT2+OICawwMGAIcUWyHCpI8438GU6TBW2nSAvjlyAGQ6EOFxYAvSRYZb97vahsYASifa1zfXmxV0d0Sz1Oi1xk0Zei65qej7gCAw3Sr955gooTlsayiNlcaBkPTCQ0o/ovta3VBZD1qWeqt5Xu7+vOmXn1TMue7Pq9YpAB3HPgwclGwwH3o9f9JQHPW4P1USkwOVZvpmSKAtX9T3N29mMHRi4B2Wwltb68GWVb9dRr2+nbw9gzEO2S2vXg2crMnJDQqDEQYlRfmqdfjQ7da7WcWjcJrZOAHU0XzJDRbNa1qyoc3VFAcPIOhAuCcPJQMkOlVaRrYjmNIgxkBXU2novulcs/XPdCAGZc7VPzHKWJVWZ01oPsa7G2MaZ+rgvUv1MaENbfV2eDEzgpBzYnSgNBH+fps2PYaH2vroz/12WPWV3ET0xjTUVaOCZ9T6k03X69U0f+jttO4cxlDEHFky35UC1HBf0eiyO9igkbEtu7pxRY/oPFoM2qZOn49H3YebZqiteaGWhirP9EG+xjSqKWs1hxd9zAfl47tSa8do5DFhYxBEL4QtfqZj+6p+vmmagwp1u11VcI5hWIJFPbw2AFHcCL0pqjTzdzeo4jg3wnYgFqBR90BH19mxFpSwbhsl+dOOto424Kz02SzrZDHsAY2mVubbm6l2lHNvAQeMmgYdDkc9buTcJta/E6YOcMH7gBUwju9q6s8+xy6T9HzcbNsPoIshCswbqFZcqwkjkHSLjQHau+NRj0enZcztoM62lQ2tnR6ZyXA9ttsqnz82iGwTna9ofWvoFBkM2XpQc4YNSlW4MD4ZANDWQrGkXtEbuEnjWtCvREML06PccEVno8+wSRMVuvCF2DEaPxgCBqvDd4HXYqj0psB/xiAW1GaxHfvegNk8iqYbmiPaR+prorKg0cS1mImabTzXLJwcuacW3DCfg2MA3M9QU78HokNPtHQ8mBKZc9oQizd+FrlP0hmwnAEo4s7IK6SxngmqZ4PNr0wTnfJW4woroVC56/dgm/RV62b0yObbGkH2foBy0G4PSrPONZ/NoT0qNOtU5MrLgymOzNpdR6QWg+9iEDqrc7OAOHeQAbD9aVoyOXcdO2wrXEMhECaNfwfXqWJTZ5fxqMtNSV0stA43HWs0/pxFoedFWwyjiPvdrLGqVjL0KppP/vkUur0p4BGjlaSDDk2j7nlTqlYrWZNCFwqtkaEZk0b8CACmAZ/RjnMPPrXMOHWvSiiKezbkyFmSTdZqQzE23RFmUhUbLdgPvM+M2CK7aDp4OYAP7lG2rTTzE/8eI5ImzHQACObJfSpYEiwR/wz3G2DZY1HRhP4M59dsLaGemW02Pr9qIO6nejU4irspg/piVgn0VyLNcAlnk19qylsD3kgtrL33cxYUKrJ7cSPGhG/oGXR5L+HYj85+5nm3KzIXmG35WVdem4itkR4AHg+vkSmZrppS6lmifIAenakDEGwrdWmrjA3zcPegg1xozFa1XWRD2+jFkiruJ9gDuLSW7jtzAAq2tM7WJN+ae72wiQ7Dp2ndS+/nnRguaM7W8Y2rBm46hH7ITth6Ap7YnMqUNpvr+A3sz6RvDoZdp2dE5KAXkTFPhjHOvg5ER43Zmv9kDnaJTU+9KUWGFdR199UMcru8x+6ljtFgMxrDnOufMyvtrRyxMGjFqEV4FphWSpQGaByssNygf0xj0S8waCIJsCbS5ocBhBjkdOQhPwt0hRwgpAi+VxnMoQjvSRz08TbwRF5D9NOEAVcAGtCfbXTqpYalWAWjcLxB70ipnXy4mIK/D5BMnv6Co7bGdMqmEcch5+8kbvS/F8EYobnpYtKlCaL48E9dH/R83q19tLsWpiTEYhAyas4NDXsIUSP7xPu8cOsDHQDNs3bye6wItJB9KvcEHl8GwwIHzHGb9M//rtD/+p9/0pefzirg/Q9hDe6MJTKspkF9v+rr7+8uWFgjQzv8eH/o1ES47K+3VadDYzesbx+jns9R/YKWD1qG5bEeDknGQ/dVE48xRmOAbf4BC/McJ8lGrTOgCiPWnw4gXFA+av27P73oPjF4YVcN8gNFkqiCRtPY6fVA3AKo3CdvRMFphk16f5a63Eav1s9HpgDyJwkMzt3wNFWr5vBZv/zP/6Yvn170+umzh/fH/eZGoNRTh7rSt9//quu06dgelc3vttcnHH0ZBh2rQmsh/fZBcZK3LLZPh1LH4VWluj/JptyNDqZZp2OpJiXcnNd6eCPw6VR4nf9ffx2sHeWYZePrLA5QvC3V7f6wngItnWnV0Pi4T7EwNsUD91rE42H7fjyAzAS12DqJMdEdS+kiQuDBrIb3v4S5Bw6o5CblrYbbv2kEnU2PYcgEnWB8mC7DhgxHxH5r3NwUoOw0WT0mIRnGf6IsEckx+PBimuq1la3BD1yIued5ToyIb+hX0ELhuoXlOA0guQIY75DVzjMQPHwKrPXDdsaiYGZhjLEXJWhQbKO9kaYhMGU8zGc2jI7sfBx898iXZMMbW3sbVo2dM344ANaeQF6e73jmTU1Ha+btGe6qESmS5lwz0Da60u+ui521MFBgj1BEoWFz7Sj2FLuhs1vfuSnV5KmKtrHetFiJfyFihIN2Ms3pxHfYEk0Cck2ebONYhf56V308qqhoJHvTtznjy4QtHE04ERJPJQxgboDYdrJX6pz3iKOr3SIn8gtZEbc2PME0ohIB3Z3eMJ3aBiP6ZJJ+9FC0GXLuYSbD4H2oNDwGzc+r6rcfVM6jesKc0VMklSmNedqbRgcdBGRe1Zu+fsOFsDCyDViH0c7MhnvFch5NZae6WtS84MTHZhCacGjRaXp8JuAomuNsmNrNcy0bzPljePXmL/IgU6iZRAVlUBhD64VlOlEMt0ui9lSFS9866/hKHlpqur5pcvNDDwbCgsER2hL0p1XN62dvyobrTadic6h9lvYGVqgDRcp7bDQP75FRtdZu7OrDQRhEQ5uq6kov54OKmjMEA5lVVdrp4+PD7IQ8P3vbOE8XHTH9yl/VMeAUowfbLD9q4DvZLjZaseMrmiMcWoxMn1x/m/SibWMbePJWgDpPM9XUqalcaAkNlhAbwjOyElT+cEYnTBxqdwkV8PyDaZXJeDELBROf+/iiIiFmAw0u+mg2KTdt6atuHfr3cHdMkxeN4zdrDE026FFKjxq7UU3TeMCm3rE1ZwsJ/XWaHtah5wU5kg9rfqD9MXjTkIGFzsvdzey6tjEEGFJDQ4OekEJ4cPcyXtFRftKjB86LM3eZO28Vj4eDbs+HGxCaFqikDLsGvdfO+u5VJzM12NFerxfXGAAwA2kAtzObZ+55kI7emvWKmIRlUYcuMm1NhcWwy6m1aEtxbuRY4nmHJZFCF+b0j/vcTHMD2MFSOSFxGCc97FgJSBmxV84hw7iOPGjT5DCK4blmENrpj2jDV2J5rLa3eQeafrwP2FpRZ6G0AbT4C9pDvaNvoIEn/xRnUgxlaORflEwPR6VQ/yYc5jFnAUGklvM5GepMvQuTC2j7RB30bIzLSi2Aub0RUlWwcIpND5pIm6TxDUVMGm7B9oGkDtmGNbIbnURpMXtsDWq7lOJqjkkYvxeDndpgAVtmrpHl5JjNsYVxULEpEI4tYYu7wDjCuZT3ACDrzxKMMmoiZwPA0+kI4D9p7FCSAcDmOjaA0zwz6Ny9V7dOlXNzo5lnqFwSMxUObaIyf1WCzwAggIEUmFt8+7iD4/AeMQvHqlK/M3SILmoxbMGpucR5v7fWnPd4OFXKylzD46plO1gPvqGDZalQAXiFA2ldH7UOv2tLX7QSk0EdhQbv3pwtcuq4IsBtziw2mE52qU7apof6Hto/7q0hseJ+QMdnk7sc6RDXCQM2LlyAOQva6f+fz4F9uelhl043AG2kCwwMGUAEPV6luSfCA1DkoXVuA4TeLvbcACTgDW/FwdFP2/iwHwbu7ZmziqiokgAAIABJREFUx4mLOdgh3jo8vxdAerZTra4jvgiRaMD31To6CYlP9BspjIWdQQRw2AMW4qFQ7BswO4hWvn/7dTFbL2imsoSJKKqOrfo+IOGQC3WWZTN+IRjeQYfvyRbmu91jOwYMJRkSGYABlRjsMS7cDay4hxgUoajaEdS00001W3mGIrKzTbPFxAZgHbCZc5I5BDbTvnTgXvfwThTS4IHSPp6m4uMpAbsgwAVv6Rg+QzNkGqflK6ZNM1DFrMHsZbMeO7qPe2YjlNJ9ACSujM+JbI/Riq02jrO7rMiaXv49/ZTvmp3CaqpXvFbC9tnywaCwOhbGnjkwRoOiy31nKqnbRu6zAKFYMMQQjM475HroGZkneAaDFI9WMyKRTPGF3uxmm5diI8rvDUaoB3UAQN4ZQMk+SCdFUW4U7fDQiZVr/MsdkfMgGA+GNTs7J5i/7Wwca5n44uxZHROvNZGh+gaptDsj/46ho0XDkOjxCHogwxvW4HaHZHvoPJyYXB1dwH3DDWxzlHB2jeE1Lri9Kn3BIvTT/F//EkouFtKJXkvp3/8g/R//+Sc1baZTWej8Enk3NPboK+5dTNS3y9XUm35NdO9zfXz7ZpT7eGTTFPEQSXXQv/360KO72tSC4tph7EAxrVK1BHeXWK0fbLZAepVlmmIbmOpI+C1NyqG2NT/oOrSgsj2oLlf/fo5x3BL5wYacqgI0+KEzyD/OaMWLUV9u5BvxGRu5lZOt5efnzRpKBimQcb6cH3/42ajeL//P/6XX5qCXz1+8ZcB8pOsuejsdjYzefv9Fz37U8fyzBjsLFkGtYnsFoknoOBpHzDQaGlFHLXpTcMg2vV97I8A4rPa4EZprPzjygllp7HsYOaYP/OvXSXNFoxebkefjFw/EaHvIBIMS1+Ss3QnljdflIShxN+yxgYeTn2roFzUtjlOPcGok0mBjSzr7GlFU0uJoEf1zbe0oycDL+E2jg6GN0WgscYa7D+chS/3en7N0mxpb2fMdIULmNcgHfd43we6FIoKbWElEw+4W5tQXo9i4EdJgMEBmzrnj/jcU49y5yCGzS5ed3UJfw5BnehN1bN78uQ2euNfAvbZ0sDEoFXQ3yKwgTXNZW8Pnz8M2MjoCbx6D8o6bmZTzB9CId02B+feuitTL0FTSaPtZAkd335K6ycCAJMjwufUvbKhw+8J1j1HrSzmbhoqT59x1pkpy2GLScuSeWWad6n2LZaoum4VMJ7sFc1AHCFSXiYfTBY1NUqqpAw0FGeXgp3Fhq17UrabhGjW2LEwQs7HAMHnbxO9Bt0KJOMGUcv4b1xCHvkS13Uhx1CusmULz2a+tacwwI3AgXBk0eYatWeW+gVGB5pfrAI0YTSJ5WhEmzQBow44UPS/2/gfrDreF55LhBSZUrwEwIofKzpVjGKIBJHtJGsnuWgFTnqbpAvQZDc6hCrZuHCB2AxLwHD9pTqCAY2YExQGK7IL+jN1la7MHZoAKnUjaKW9/MOX30WPmAyujshFKkYHiYiDBdUIK0Ohy/83CeYamAwZfDj2Btlp588ogjJ6cexG3xHkcfJ/cL50p3XXbqimhvZMzC90delymD2pEwfDH9WfQy7WVZ40dmr67DXcw90pwq+2h1GJ6Ed9tBvoPgMmTi0tzBi39adSdTDM+7DoysBfKl4ebt/oQOqd+C/diNNmXC7QxzqfJ2we2s5iBEfO0sA30zENgda66wmKfrce6Rxuhb28iM66ovcFFsTT0FzsArmjLcI1O2VwRd4F2i3xYNKWjD3pByVZl8xuDYo4rQZeIXm1S+ny6eZ+s2478wqQ4WWcOONORRetIglwpVFye//zNkTE0jgaItenWhyU8uY3o6ajv1EoQ+WCfBIiEoR2HNb4AvQ4GV9HI4wqbQ7EfoHFG5iJauZGIEGJFNqm7hl4SVJvt0bY1riPkrHJyA3ZiyAPljvOdOlesvd8nP0PdBHC1jtjPma1iLc0ILRMD1aqBjQV1cwjNz5NaZaZJ4miDYu8ZrGvChdQDZGTFpcNkIyNATAfi2HAiQFFAB0BlDI+4VgvgRVqoWchoBniMbVsBrQwE0dtZakDQGA2WwwQBmIZqyD2J2QuGTgz949PabbsaoqX0ViM2A948LKup2Hw+wFuHqtNEFhFJEc0bFEcyAdmqRfYk4CJxH7BViCGCEg/TJM1hRMQWAX2hsyBNeUNvX4FxeONJ8+8lgbWfqZqQkLt3eKmht/O5ibLAxZS631t1lJY4YaIOnvRcUlUwKqjPFKC0siMsNdcZxdZsYcwC7Q+X0KDVslm0oZgHW7b6OLRXPvvTHBZOsyshMUpqDYSy2aQGrcT3WDOLbpOFyqC0OJlhww0JAwvZQMJ96Gec91c5UoG+BRYCLJT+OXnwSIuQfzhv2UBuYqYK0XP+B6MjNKM5lH6c3+klOLcA6RnyGfzZGMFuAxCPnpUeBIdZMhjtro/mGE8CgBpALftOMCyGbpWFA7nBGB/C6IOxR6b3MLKZZRMtPWbkAL2fhzkhy2TS/ICd0agpM5sD0d8+iRVh4AOwIHZij+sYAbTR6qLNXtDTs1TZdB+JuYC9BJg+uF8weL86JTQytN07sCUELB59XrEdpM+fh0Qj2l9qF7MEEo6y1IP6AoXSOAjXhr4GV+QsXJFxRqW22Ml2N5IBsAm6VZhRmVMSzLMeEAyvBeg5UJRJbihzwS+h2NzNToMSD6OOe41NICZdkc1oGjx1O2mVLORZBcZi/wdTNGNADBVkZIfDvLSLqunzEcX3N4ebQHr/5v/i/E6Aa2c2ohWPOA1nMQIMBQk1Bj2bEiXaWty7YRzM2pACUM+cOZkanPVO0a734VjrwdokjGBieDai/uR7feM+RioI4GQqAdv9cN933QPCSfmT8H+wdwwDL+/X31E40Xqw9Jy7OVPZMkOWXlXZbo7b8IcyuXafiClwoR3YAxn3Dxtv0h+FC7M7r/qiWN9WmG+OFhItIn9uCh+mITbUKawhCuSOz1Noxk0JV83vAeZcANpWm88gJOcDRNAuzVm8duT5gBphgOCbwgdBCHXDfpL3s+nffyr08+uqP/zxk+MCDtmqH34sdD6/hXMq2yoolI9HNH24x/Wrfnuf9e3r3cPMp1eod2hYJpXtF/3y201//fbwQx0BIwzCUDKkOoHHTVNROoiXIoWOB73P4YWHe9MBnVe76QcMV2y/3OvTl08uyhwGoHcEXnP9yJ4kWw0hM5RMKHg03Lh7zWmi9zt780yfX9B1VPr6G3oYokXIeOy0pWdVZNRlqa6/0wj2QWElQxEb46nT6Vzq/nF1w8zhjjOd6TnQQx4Rug2CxQ0VsSqOlLfd9/NxVVWf9HZs9XG9Rqg0TxgPAYPeQFRDZZomcQHT8NChyvXxXDSw1bJyOLWlO2j7pX9EfEZzcH4gbok5hyoPEnuXFvt9jBWw9KcZRZLOFuzp+wl6EVsHii8NB8YJKQj8QhMOLQoBc6rpCaUV8ILPEbl9UNKgm0FZWedM92lVN25+/6D0NUUET7w9JJahtgf5wXV3GfVc2PpiCAGfP7IJaUw4KEG9eKYotG44dkct8iItYLbNF00ER2OwAuCseyBxLA5bIXMCrFEA3UpwEbOeNgqdLXigxYI0ob/d0Szn+XgQRPHGMIU9E3ducO/NZ9+ZBdSZHO1ykuhJqTLvPpBvDAxwZMUhkRRSezPkB9+zPtjXRV9KNvUUuFEbuhSaj4qcwYPeiDkZ7wZ2Pv/4SXN/s4MsGWCElgd/DSAAmi7NFkDM0QyFiiiOc6O0TDU9Vh0ZLNB+oMGqoHNhoIIOpXOh5rDIeXbqMPXigH9tyC7DmJ58RzR1xA7gAjspQ1s4PlTnbMQnPbvNW2YOfhpzaIsYlADswDNA7wuljCGG5TkNPTRCgtvtp8L1tfPbog46+XL3QM/9Wh9etQE4kGuFvhhank0gGAo2Pa939Ti81hFTw8abwQD9Irbgka7EAV3ZbIRcWg5oXH59OOPASm0uatXJrG7D/ZT6FXQ/0/BUxGe1ZTh67za2VsukvD7H9izDufHqa8qQgwaT74FmcB5mRwWwYWTQOdWVG2LKwzhx3WuN892mNqYTAprls+uBjagWNDClGRmYctABcm8xeM1P8hdPBs3I16R2oh0FpUc/2D0+lFZHD5G837YBnXx1FiZDN267pu5YfwrTg00bxhlBtbsOlbN30+WqxzNx3hgbDs6PQ3PQ7cGAW2mau9CsYVwyjzq06KVvbky6CTAEOhyMkbjHpvWkW/dhYIqvaIZl49BudEkMXJhCnEwzBzxAd5YQh2BTlnB2ZeA3QJq3bmz1y7+Fvrc+KWsqu37S/BMxwnmrhe/om5kqPNR2OF9B29k4sLEBqBrUzWiIqYf0hpM6btqsDZA2A9HmuIkmkA2Jg0+yAx7Tmj/uHuA4+4kCMV0vAUCg8eDaH6yZXu9s1UPnlzkzL/4u9zYDIcA02y9LZtw/4CC92FDI8Q2oBNn07GHgBfpVwtjRa9MUceYb+1oc18J3zFakK1s3RJzdznScIleRhpXX5Owb2eoVlbIB5142EpyXULyjsTVdjinE7obU3MZaL+sTMWt73AxcectII8mnoG4D8NqlMLZrDMEMPbhH8+pQUb1t2LNzqb1uiA2Qs4kK50N7SXBd0Yl5QwprY7F5E7XZ8gab7DiB0H4KsBdM6WXzRkO3URWg3kdOrLdcyE9w9C3JAQT4CaOfmZoNGMXdR4/l1yHOJNFp67yFBmw7lWi6obVNdhZlM08UFZtnBnIiHtgyuaJ40wyVL/LAa7TPZouNqgEDbcoCEB9O3h6O1sHfQ0mEBEOGM30ZjngOGFQqu50DGI4AOXz3DFiYhW2TeoDlrDSAB12WjRLDOEMYK15qS7HlGgCScYtFJ8uGlklkQsMZZz/nadlkenTUuDAXud+dkmjtNHIh4lTQmnLVOD95hsLdfA76L/0z8pVds0sGJ4MmcpgEkJD7mRxnvgXqdZZoGDs7nsKYs8t/lukPf/ezfvvXv2gZoKjSSuGmDKOC5QkmZYBoT7vNm+gzEWA/hqHN90FGXBvA26MG99ub3b7N2nEUTDiPbnZq3sL5HxAIVg1gycj1ohcEUDHc7uxi+jrEINDLORVemKlxFzcULJVoPnleAEh2N1LHkIUnsq8XOd7cex5+6dkZXXge3dcMpmca3EFOBVvQQ3hQ19FcInfyVs1ER8x66I/DM6KAogtAgGHidA8wxwZcAFls4DF74n6OgdQsALaa+3NthhUGgHxmbyGDWelzlX5hCsmPGZIeIp0ISeaRNguFGTINa9jwzvc3zzl/xiWnkdxnKz6DmZTUfJ6YwyHMeJBG8Axbm/g9HoOXwoF5z6a0J4bpZTH57n4WbF/ZnHoY9IY2KLveZFrKBNhm3us+vfL3osbEIcAAvadcfDfY8Twdvhzf+1Z/X0192uDtB/94X3/uk6kNbvZ1pb8ov2FQShBSL1ljgPQF5BaIUOiywLaegr6oR1+1QuNFwxhGPM5AMdcXNIYLyEFCjQ3nKNOnYkHjYh4c4u9RIbzHmPIR6eLKGra59n7eM+JiKDftTJv+4bzpP/ypVloV+vlTrp8+V84rbKFU0ZjMm+6D9Hj0OpSgC5u+3Te9v+f69dvNKFN1bPXjkeEJG/lNz2HW1zs5b5OaGpetxHlV61po7e86ns5uHAnjxrDibLMPKJ8U1URnqKh5rpcDmUSDh6vTy1n1+ZO+/fqLabJvb5WOTWt3v7yEc454H5QKMTORF4Vuj1XXx6DX11afX6DXDnr/QGf0ohrU5/IXVdVn1Qd0AZ0edzJc7nr7cjLyD8IOVaXb7rbHBvVMslWPx+wtRMVG5fk0w4atXz+YNOWD06hbeVC6kIdGgDeHKM0swyU486jH14vRvgr7+Ww1HfZJvmS26Yr7aYPuCXQXes2obkh0ZWuVzD7wrIfAfTFUXdowGcK+LcHCGSQ7squ8fdvDUtnwQX8CIW9b3ErZ+G56EKTLa9vxLLS28fkTD+R2vdqeGhgIHmhAJ91xnMW8BUVFmbnpRL+Qrpg5ELi+qltRgbLfzXTFwhoADAoNSCcHqanm6EhBd3YNgtubQHjZmnGXN6dWwzhq6mjCoqE2UmSnutAy+XZHfE5/AG+Uodp0Eg4fh45GWGzRBFKGeQiuyOSw7hR0tC/fG5agjCVGZ6EQgYpa/zCGyQWgCEAIBzn3SeacVtx0EzXJop//+Fn3PtPt45tIW2i2Ua91ohcYwZiBsLUkuqauVB1wtOTQZissvX5io0OTRoOXqGpbjRyY801pSfZd59Q7qVGSESace1vXvJ5Mu8VogkbbwNrh4E1Ly0DLpnaddemgfp91Js6QRhVHwPQWsSf1DwZC6vOb7o+7fjyhdQ230Ncj1XLU5bZoIDOLezmXLs+n0o1ImYealC1BqxaKNICJqdRogE66Dzybq+qidiMKfXDOa+e2rVCHx6sE/ZZ7DqriOKhtPulx/Wpqo92Mh5sOb3+nZ/ex6ygo+9AD3zzc3TuME8jMS7z5i0MGYGBRP22me2obfN29WB6eGnS0+QbXbBhT9Y+HPr21ug5sDTcdKqgunVYaal5tY/vb6nG52FjHrmxZpQPcpO+NK0J97pfprqqYNads29iW1NZqJ7rYeZDNHH0NPd2AdsRbeWpIZrYE6DuGK8k66NdfP3T9+FV/9/MffIgDTq0L9KxRI5ubOVX3ePi+5h5DGgA1EH0csRcP5C1GxnGWm2x8dGoC0beGC00ntFrAwhEa7U2HI3EAbHSiMXTAeI2mLXUTznaHaIsqHXR5/8WNHOYzbMZRRscWYrHLL42dkxWXVZePWW3Z6on2Zy2cLQogYmAO/RHNC09/gcX+ZFccQBGey9h2LXr/13frypq3s/MfAQsY2jg7i+wcmbkYaaCrmzjHMAphAQQ4SfEZnYN6f0D5QtLApozNXqkH4YwbD014DVhLlLZKoQQTLQEPsmrVv78bSHNu5gy4w2CK1pfNY1DFwk6eeoukgwxgeNjhyskzQrSVz2yGaRojah9Nztw5Z9gDFb0TNZ8BzVqoIHg9yUmk8eoAQcKBExDDzJik1MD2CqojW18HT0Ip3WujN0mrmU6Y5IDuU/OgfOM0yr2PK6WZUjSZJk/BNIJavPrsABEi745z12A7NdUaPJ5XBtM8gty5nGirGDESGDLo5HAd3T0moDZaLQRgiAY++G0zZxq0hG5UxqYp/Nkt31pVm/ZPczytuZ2KN/TwZjj1ZjORmWhC5jKqB5y0Hp7nNYwLc0xR2IzPTxUGzgAtLKLy2eqNhnvQUE4di/i5WH4wOKEFgx4aW6s66UBOfN9zxfg8XEvqCnmLDFs50gKGyvRNVXp3lIg7Vzb9Bgonb8ABKJrDSeWCO3OmMT+bUgpgXyb0Hq11eWFasqkxmwSt36Sq3swgSMuXXe7CYIHRGqAf0SJQUrmvADQiyqBqDhpnznJAJTJ9+RxhBFPWRHJxT8HciP6R4Zd/yOLOAC/pNwdqJUAcjIVoxjm7AG58n9IKrYX67mYGRpvz3N53V+WTnkN8w4DLXXezDg8ArzydrYdkqDFoRu+FLnCaTfkGPEMz6UUGm2tc+9Fyr/meiQ0YfTFLBao5FH68SXi2iTvhZwFAqAv0zrYyhI21MMQfDQ5wZs/DoIT3DIKKEdQYbu/QfmF5dLCu8MlgUHfkHwArcUazahY9JSwyNqy1zQohxE/1wfe0/SPYolHLTWvnewmWEzmZRGt4gews0oggMnBDn+PNNucZWmxYWFNECfHsWfuHxwr3f6LB7tKh52MLiXQFR3R6IXuocAaxoXOUF39uWCZyltFvW04XMWdQOdkGUo/sCQH11Hmx9F5s/WLg8vzljQHbz6CgM6zadhKWwA7z212fYkGe7m56s9mcLEA1b2qpMzQ3NuTZ3JN5QOVnraHkjPDKVAAVjh7ySnPPhXWTyHkSlFf71rCJpD9kKHbcB85btempNsnxFwKIFBtW94lePPLs8h0TF+S2NQb+oqg2imcsGhnSvg+RvlQxZf9NF/n93wcHlmIT+kcawGDV8mBTcNpDq7yq9PXyEW5kGJfYQZFXL0N74AYa0LVTdThrIMuGa0oDCCLpnCH+dwSl2gjEeiOQw4j3MDLBEIFg2EU6uLs0pYHkFvpDveo//LTqh59e9J/+fFT7UutEw0kW2+2i5pDbwOJB508G4pRrblr9/pHq/bffTcvkQbBj4J55R8P4GBZ1c6HmMCnpw1RFBBmfCt+48/2pH78QXI6T4aZjw8WPhu/lWGtMW20Mm+XTzSvB2TiArj0IDcYjpY7nozVn9/vVmgE2Z1nRuAn5+Oh1u951fPtkii3Oke+X3vbtNGPnw0FrMmjtGQaP1sC83+76+dOrUUe2O2w/QQWHDRrcouH+UEpGY3JS1bQqlncl3V30IWQ5MZwtIyg2VAQCR3MdTbeiSdq/v27U8e2L1vldj1+vuqnWkdw1dB9PTHOktjnqt+vFBYvP/ehTFfNN/fPDFGIaMdK6MfrB+c9aPuhMUDbKT97CAmRQhCoQReiG3jiH+2mWEHlADEemtGxs+LEyUN9vOE6YJmkslgd8Ygghk3Gw++flMWocIl+ROW7KD5p7CmrEsrQ1iDOaujmGB1BIcp+aUtcbxhwMqORGhNPqMtLQBP2Ug4qiRMM14yI7Z3a+tTYPsKQq1UHPew42K3DYBMipNY00mVAoI+fHts0UQOh0e5YPFtIrpg0M3XTsu5mE6ay2nAeRAgSI3DFvDxgMd0E3xZGizINZu5mKZwwEleKDKyfap3Xe7Cr86fNZ798GrXOnJiFWftOnSjrUod2DJVCW3PP8XbZwYSIBIaFpcx3aszKCpBke0GaAkFOnGFKtWdl0vXc6mwZJiDHbF0xwxtCwYcyAQx0bS816adlQodNrtNRn64brdDbrgHw9jHzY2lBT2EOwKZi7hz6doDCxdV/1+pI7JmIYaJhSXS4Pb9YAuIilwJUzrVL1l8WDR3M8qh9pni5qX1696cKh0Af8xkZ/88YRutj9crf5AHEnoNkeokwvedP18hc3FKeXH637IqsM0IBzYRwfejlWdgEEsLh33LPU6skxPdTfab77oCTMnmsDGGItfxYxH90dWlWv12OjTq3y8W5g7PIsdHuOOr2AtII6o03G3S+iEFLYFdPFwEKWs5Ei3/GqAur+RKOWqa4GOwYCmhT1yd8TB7L6D6V1E8MO1xC3ahB7XJ4XcmwTnV95zps4eNEq35+6/P4v+vmHP5l+Oot8QJqKD6WpBQEeqB4PGt9BL01m2jtIMdmsbE2SjTiNQYspg5V1neDjSCeIGbGevgehH81IKNdfVGSfNSCwTtjoPXWs2JaBxoPio6sEHf7m55PRZwIZT8+OYSGaY1sLgyDb8Bf13aD7VOl6w469EC7a3fBQXuXK+LsLIEkTjI7h6Rqw6qxxAmBAl1mqrAv1MwZKMYjYcKo66tFflDta6BGb3azVOH5o6Xvrr549WsxCGwMJW2vuQ5ow0+tC/zlQpNBlOkKAGsCmMOjj9xsINnrzcPPbyhcV/Vdn5NG0Aah1T5oMpAEMQeHU/iA3dHx4oPBot2z6mr/oE7V76H0d/apcRyqL0XspH58q0G/SxO7RVtyDRExhusZA+k7cDIHi0BExJQH0BAiCTopTO3rTfnA27oyGl1gWKK3lQQXbXrIm4Uzw/okjgWqXlirJPXRsUjSbDCV8FjY7ZAg+iPAZ2bzB4xtMXd/ayNuDakwzBqDW1AddnqNrNkMcIHk0erAKIhMYU7M8GW0wMmOUs+EMTewUdOAweoM2DtMnstag7QG0pKYqI2UY7KJM80zWaa6WeBTyHmm6fZ7xDGHCFOASzJYtW7SRyUhtZ3uy0IcECX0C9oRRivtqCeVVIBBqqpOK/PugHtnFsVVfXKPYGkNtrIjsoY6yyYO6immMlz2wsdDkIylAh05d4RVpoTBjQVICEw3jqVLPkTzQRQf8EWw0E5vSUtfwFmAgzNAw47IZgxeRXty60M2lk6UNE5nOJXrGgx1rGWqW9WagEsCQPgIjMntqeIgnf7R1PBuGYAyTZuRx7ffYtmFCT8t3AZ1ydF+bmYYdcVtabpahsGlEy4ls6/XA4DTpNnJPZ6qRcywPm8WNAzpRtn6Y0VS6fryrLunramXtJ5V1pvvtakd+7scBEzKcuOdMUw97irrfqMwBc9BEJ9ZqNs3RmkzkCUVRq1uIaxq09GzJOQcOBtm93pucfONNuGUt9DDkBdvHgeFy1JBgeAUlHso2hjZICGC+Pez90dn0p4rIRPTTnEEG0gCuH9Zt445LrB060z6tVS2dZRZEfdjtt6BeM4RRFydl40M9UVCwZDCA5DEaO+c9eqDkvTlDDRp+7WeNYQ67ATIy2eCjoQargFmznIlNiYGY54rNtynnHpQBdOOeZDDDODLlXDKv0xk4QTSzvcSCeYtnhsQAYcQKmblArwoVlpxnzh5v3yMzgLPSJlDDDbpnUFdvN9Bmg7m8V+qnN7VsqS3jY3ikV2TBxnNd7Q6pQWHfMBvkZ1iYLKH05vowKH4fOpne6AvTEdDU6nqzLxzfwTZ6N0j0/+ZT1vRezOvozJAvBXsJoDf6jNBGhkcNqREU7mx3YfX12bWPHsBiULTy01SpPctkd9WJDSB/Dv0CBBoXQd4k6/Pvw2XoIxlOobOi7ILqRSM5dM/dcCT0klz86nBU3z1CfB/AWGTY7XkroaENDSZDA8P99y/RRQk6jnF4XzpfSG5ksgt/fql0Oi76hx9q/W///IOF8OfPP7tZf/76r/rS0vDV+v2d0G0qU6PfPxDmM4Ss+n//7a4H4DC6vIr3efehRebWsCZ6PdcqoB9tqR5Tpval1NK/68dPP+lAhpkDw+Uogf5+V3s+2uQDa3sm+iK92LUU6lRbV9bOQZkCocyz2eYTNKSYHTyfc9BAtlIf39Cb5PqdPY2uAAAgAElEQVTyx591yLA7Btkp3SReL5egRDQH5aiTQbz5mY93/fzlTZ/fXjU8H7pcr5GbqEyXy7u6nhgAijU3UKoXBOmPix79oDxnY0KobKIO/3YjOLmtxjnoQKrJOxrTRj/8+LOev/9P9ffBHPxzOejtrda3y6DbxIGaWnsJqgNl5HkjIqS2bgYEys9rA005hjweRrRkHArF8bMbVTZq3ODfTZPG7uJNIEMxDprdloTLbQWCmXtDXM7oAlZHk4Q8CE0lxjgRFk4Bus0c1jTQwfOHljgPk25QhcZeB3IUq8Fb9ro6+zreoT+j93j9pF++ktkUiHNY/kfYLIUOKhfq3EDuJ98/WJabYkAsBZviDqF+iJaJOwC0yBxwTT5buPz52bO4fKdfUbRwQGZXmhPqHRlTBintWAw6tm/voRnxXRq1Cho622IHcxMlwwaE+AJTGRDMM7iFYxe20KCB3Atn8kyJUHBzCiARphhQWjBY4PlnUED7luPE+sImj4KKFjRT26K1aZXk99ieFWx6g5pGWaRhAE2ECgMNtkDnWmTeKHE6vZ3IDEV7uKgqDuoI786hlDY6t5vSKdF7n2h4flhvgz4CZ+BD8wcDBqbtzRi1kCfJ9pJtE6YXm759/dA8LGprqKOdkb4saVSnk7fE0IKgVLElYpPFZqKbCLcGyErVNtBMATdKNUeKe5ihjM/OgBlgF2ZD0D9tTkIA9dI5K5b4obkn+obd54vGZVLTNiYAQclBu9KtjQNc0H8xYNBQ0uOaFoTlPttvO88xgKOJRJ836EDDT1Oav3irSzwAtaSDZVHWejwGf35bng/QXioVZxwSbYFtFsHtIR0KKGWz4xg4COvDi++Z0rS9zPlvDBdtQZWmzvUqoISNq8FFclMHBoatcDyOdUE5rJXZtXB+/Ka3T9TJSulW6TGFk53yo7VaAGqX50ONnSwfYft+fFFht7nWDYtdEjExA4ys4rD/ernqAF3XWmY0zjSFNCBXFe3JYATbDxpV6E7U6Qz3QxgmCfEyNFeNNP+uCVMea8eALjINC4P6088INQyjmWh2Rg+IT5gZUM6SdpdDRF6XASgGvYUNAKAJswp1ePDwZuOsedDUQ4Hiu8TcqDYbANBpWFob+3CfQovjTL14iMTIotdzg+ZL830L51BYLNQE6Pq8Hs0tplxQqRnscF/taSgZ0qD+1co+fteWFyprNkvcHxH/APV3oY7gaH3DPZRrQSwOzfugJT84mxBmBCRMol8scaDGMpTTQKHL9BYUWltov4lWYFtKbzPiugxoZDpwZLNxvVNkGfPk59629W4cghZJNEdQsQH/oN9mEaGVsikESENs9n1DGWQvm1Qw8FETtaktEo0AFtYn0Y3i+hiGQ2gkJ28ZMO3IUbCaCsv25nv8kZlF7lfQX9IsY9g7K2OoYQjbQalgpgS4J2izy1MlhkB8RkAW5BB28sbAhkakV16eDS6Vyd2aJNctTLf4LpZOjXXVLA2Qw/C7W9dm05N5PcvKoCKyf6ysm64TNoI0VoBT3kk6NgWNG2RFM0Xo4XCBxoijPPoa8Fzhmi3yR1eGT5YIALe5Trizk0k7Tx46VeFaip7/rgIjOzZIZLfSbySR2emYDABNngvAMbRosH4YsLhGDMU0sdUxhoKW2sk5ZuqBNYWlm3X6A0CtRGWFUy1DLIAd5zdu6rNm621fVOeTHh+9tvrNxj/8HJshwPp1pbejsWf4CBMcjIkYF/icU/fugao+5MoSasCoxq4jN/XzydffviJb5FUORIyxqccJfQoJTT88TIOGzt6cXuzw/Hz81QwKU+HHp+bsHAaAG9FCtZkzE5m6jk7Zs1xxomZwTgo95mBoiM05lPfspHGmVu4yD5s/ZTbzWqZaS8ZzEjE4GVv5PNeMnp2YE9PaAf4GVSngw57dzqCH7tZ4yaJvmMmx5EAvSx5mntvQjTxw6zDHp5o9V9p09QxaNfmk5oWBBvgZdvY3W1To3Qxy6DFpe/h9PEPcD0lqtljuvo0tY2hXC3tq7DkoZPgidbLmMEwZ6TMcSQQwRz9FzAjPmF1dGbD3KCn7UECpBjAi6gXwvZLmezB+oCTz897aR+49PRnAWLoNzmRc21fXmYIzv8IcLlHCAYp2n96Sz04PywBrw7s9woPfy6Yb5Hp3RgZgzW03DCMCYIQlzm4C5liO0C46o5Gfwz/EPjG0V9FTcbN5m+kFQrBHGVjtf2MH4TDqYpi24MA+HNF/xxYSiSCDY5goJVWNBpLegEk0chmDVhtUDdsSO3Nld2e1joEHnOvJoQMlhkOU1498JXNkHd1BwQpbfAdr44DJL2Jtu698Paxm9f/H1JvtWJJm2XnL5uEM7h6RU2WxmyJLECWBEiDoHXSnNxcE3YqALkT2lJmREe5nsHkQvrUtmiqg0VWZEe5nMPtt7zU6ovx+f/eBbOnvwXxyrnPBhE0rUtpAj93FZBlULLIxUEdJ8L8uuJjNk03/wy+Y11L9/etFf//fnHS+nnQ6/+j6g637pmvea0orD/NzHz4l0kJBtTsns4J6RiorHzoeJuJ2jVaJRLCTQwYuRsLj5mLQ/OXnTw59sA+DRNEoa/FN1VTEW0/uinPJMChQjzfwRUNNLyD3U+/Ya9IJy/yTHsgK0kwftw8PEAsSTZAuPn/7GElHzJ36druxHHZ6feEBnumxNuomklC/6S8/X/XD6yeXPeMxgsElgIN/9xgHle3VQ6xv9qr2oMowsmdnzYTuTE/1IwfqqGyjl6lzeAgoPAlcZUvVgJT072bMHnOqt3q2dPfrB4tdGcZivtuZEIvOoEKVwy5EoI4Hvx1kmkCMwpr5vceLmSutzx5O04W+SlC80uyIwyMSlttN7/3mFKzLBU6MmhFHlJiJYfGEpeEh7th1oDgnnVYeFvxII6F2DjiC98KQ7sqWEQYQzweACN60yoMYCW37Oumnv/5VX75Sjs4StmpHu8f3DuPBMMFSYO9jpBqHAjseIki4GI4ZROw2ysGWolCae43AHevoHXRAkt9xwBxSDTwrPIB90IM5sXRRF4DngHRW/KA8NGA4kWsYhIkDhrJfQJeKBNqwD1umSukmshEn+nHvwXAiZEkTXTOQUWRcYXDnXmb+oHAafyL/HwyPh8upkM4nhq3KdT58BnU+qkFaevhZ/EjCX2n2IzfC6oFip+qGVGVk39LwHPRyvaoqH9qSsw/vBukRITHLqLo5Gelt9NCUv3o4J1Agac9qWOhIl+Uhxt9Egtay4BSqismJraQIfv1y13Pg/uReXC2zdDLbtqhn6bDkM4JcHL1PPL0Za+oSNr20cPy1PWtVi98l13PatfVIMTuze6Wl3cEAY0/k88+rSCnN8Z/ZW0PJPfULLx4SWT5BuUkv5ox0iPd28xCG1NiXGqFFlvWT3Es3ZjDYqP8cp4SXGeYVVQ/IcVpbXcA1DfCRN6Wj5vGvdWupyzVXOsdAF8NE67CvZeks5QTlZ7lHWs+QaokfT5O00OcToFM8C2Bwtw2Un/qe6GBFrnOCDdqfyqrPviY/vrwr10OXS+3zh1f9mJDQubbcgAFnJdU/UKzOPh4IBWo8TFjm5B7eUAq4+P5YSiLtGZ8WzwruuNaMSLo8lbXn8AVx7hIqNA7qqU6AaSkb9Uuic4XEDVQWGTADVxWLwDp7iHxOsLTYOHIDDWPXRxAMQ3JLeAepytSvjB6KfOb4niYZnOt9sUyQs4Nk1i0/++cDCk4Tnk6YHZ5No2qGhqL276Tqhvc1cN6ss95vdzPcfG89dSgwjyMVUAyy1NSQHs3gQiUI0kfOpVxbsWpdM+VN9MIhU8PigY1hcT0O7F2woQ7NqM9aksaM6/J8usdvVK3nGEBLiaf+6AUlvRIhJl5IFrUJBgeJI/5IkHtCcdyizkIJ04EN4QjJw19NMBsyLiRyJH5WkYDYH4ugPUy8F2oVvJhSX4N8dFLP48SA22Z/IWxoNXYha0O74DT2COWjZgBFxs+vJz36VfeeFNTVS1P096I8af3cdgDYkULP7DUBRiGvMPOEl3L0wgwQanHo3HmhxLJhfztyb+5Pwj6oAklKnfgzZBwQxIfHFjUCCZJ4+by0MiwX9sLWXN/WXnD+yCnYvc/8zP5Aas5gZjivQ/0Uvnfeh0vdo6nQnZHIXl2vkRDqFGFhCb2YKUxrZ0YcxhCmO4NhpG8VJnMCwEscsIbUvz6HZYCBtV16ZaezdpgeU53YYqLCgxAxe7KyC+l6yupQnnnOY8pkSa0IECQgZVBGcKBPujmW+rSwNJ1nqBlXFD08UzcyInhdZCNgi8qVIT91RscgVDrTSsL3aqCNwbgqJ419eNTwvIfiiGUleloBs/GAI5Xc16fOl5MrNGD1bYWBbc6QCTMTTn6vVGfwsz1Hu6s33lfF2QkDtkYdDs855N6QP03hKUAFgTpz5xR4K/ColbKUn0UdkPWpjZopEoGXTCN1C9yT5nqiWgV1gVPpkfGyAOATZr7hHDFrDLYGYAm7HJJVqulMHrhXleeZv4lIKwV4ZNlhWIGF9WcNmAJgEL7kD1QMZEtQ57LjQd20FCez/k655/PlHRIQxDVtqTrAJCFoAWC7EoZJEODetjf6DHFYwhhzL2FbIg8ggmIc/HcEUnGN+777fqYdwlv8mtY8upMeYGa2Im+xctLRuSaA7NvkZzITEvDjO4QZBKDSiZ6RiAs6c9j+mH/MIh41H7CZBqIAMGHovwdkHSCVZW0sha7w4LNGqgoxyMLGa4xGBz/bPVdFUA7P1PBWxpJnYayT4LyRRbI2CgjLYtk2NiXYSNiTWE4BKBw2CusavZYssXiSkXpznQEaxu9G+xbXr8E1p+UfjKzDiw4Falk0u7fvI8raCah+sB90ZeT6/P+qO8yVHlLRSNZCGw4j8V3+6l/plFTSQqMvCaMsjBuMHvI6b7nRKBnJQKBhpNId9QBQpP6+QPf5L/Y2MLAFxW79NFpkS1hD+mTpgT/gwxeFtEqZ/vvPk06fWv3dT2f9+MvVF8bb5aJpfjix8dRKw3YyW9LxsKhJm9z0x59PH9T3u9N+HNgyDZ3aM11Lm8ZhNruK4bqpC336xEN3EOTP23nVy+s5OvYYcNbekewZ5vCciHBkf1RnYNCir23R7eNdRfWmmeTVGoQ5kutIPZwov3b3kyxT3dKLmreL2UEGBhieU3vxQQkbwUL2+PrF4S/N+U3jdtaX26p86/Xpc6syyXV//xYDY1UZHX8+HkbeCTvBZ4CUiqJwbpoyr3W/kXCIZ3TwAoaUyP2G+IVO0OPEmyOdWbURwa/RhxuL5bmheDySAmEw3/FRXF4sP+m+3tU9GOoWbR7YKSjuNWOARtpoxDpSoThICCjikK8SkjGPvi0SA7teedm4BoTUMkclI+jBC4JvM4ORCASba2qfV+Vt4eCNlOAHFqU8c+olSZIdf/+4UReimnOkztHthe2B/0Shc8S5VyC9LUzY6nj8AAxgk4OF536ApbGB2x6VkN3tGLgdzsA9xMIY/hxQJv907k8ftPAsHGjxoHcAtM8SfLv8l9ReVAMqIE1IO0i9m0ZtzTUQMoJL6G9yZB1Dfnjilrr2w+G0Du4ei1Rmn2r+OZZrIGHJK81FohNAQSG1+GfwqXHYcr+zQJa73giFW2b3S/FySbSk77SmzqZhmUWLz6DBwhJdrCysKcE4dBwBnDhBmyApKj1KBynBZPD8erkgg+vcdZoUV1XEys9/BhDm8vTd6X+8PxheHnR4TV/OpMMhL2EYilRXFPWYNrhukQ/xoLwRkEXkfgGblqji2lmoo1mU15RPM7JFbyByFXrZYBtWFpGc1EcGmwgFKK9nrf2iR9f/a+ACkjMGbsKDSOalhxI03NcHLFtW+v7Nm6vKU4Q0zYBPyHRK0pVhDALVJvzFc4UDU9i5J98Hjic/Et9ujz9d/eMOQqS4eROyxfluiWfPjpPACDZSjquOFD9YK5an8G/wgGOpOYGqJrueSOXhSWCOmhetiwsIoli7pvqG65XVAH8N22rp7w9visNaGAAI+UFyR/BBdfE1OjzeLdn9/OlThObsJEUji5oNEKDmYHjyEOl+zyKCW/x5kETJa3f3j04NnufoAmX5HZ4kPLL00HuGr9FaIPhDNSe8Ub1rFJDtIMOa99aKAeqAhqXQ5Zxp6VExRGm1i7S574z+5hpIAkQyiIR25PXizeYe5oH6dCCM61c0qE5T9Zw1+F6P74swOaSJ49QJyUQKS+fyes5SQBLAG2YYJGOEFrXqHL9eKF/umpZE45jq8exVwCyMg4esFZDNbAwDWbBwPrsYXoc0ZPb87zLOobKs9XHvzQAovWj89s1gDgAOKaycB+7UtYOtCDnnNOv0EiFmj8eo+14qc1ouklDArkzTDqNW+WxePS2xHTPUR+I4ZyVqKFgN2Dwk3ty7sJxIDi1fBjSwFA8fU68Uf72fD8Bm9EdmIXGEXb2+6OdG+od/+N1LqZPcGZoAwoa7Sn7Hv6YhBjO1MmJMo95aQqVGS+EipRYwjWqkSLAmwM+ST6wzLHVprrFonOqML8udaSQpOzAluqvdAuoFdlXOwOZBzrEW4ddC7rZMloMyyDPYIlcbbCtAHcIdF8LyE8otQKKov7b6pN0XdfYHEmiGggD2djYjCbvOgGzLEsAXpyDBK1llP7u9U8YJYUc4ayL4IssWFTUgBRJBpNuwPLGIMuADAyDBrLLJ3zMfPgwqS8mpjQRmQDzeG6FmTTJYwuih34m2pZU5AA1ISVkmTTQgvxf9py9aVny9MEQoQaimypy+7VTgJRQpKFcYnJH0Mq+xQAK2AuBwrfLdp+lg5nLcGnuXKcOC9EB2Tbex5Y3u7A1/NgvySMI0AUAEk9FtXGahxnJbQSxYnLvDFP8MtpRvC2KcKhhm2DgvAEGjCP7e9+pmzkD6d1mKCM+i9qTUMC/Cug7WNa2V1vGhqjwWurXxeyrWu9UREFUw7TDPk3thTdNpPpRW08h3Ed2tzBDrlnsRQuHmgB3+dMGZxbmR6fF0yoqDxsjDGLkXneLMWY4dAwku2RUXz50zIDmSaNRGKSApKdmjcrrW+VHjw9JVgDOSiFFccF8QjAPDyHsBxEXtxnXHOUnYFfYbzs4Ie8+1j09LJnlmWIbppRZ4gPkFLjMWMO4hWGo+B/49RLAVDfayMuNRuRJJqBb+cJ36WnSXTRBfqBcsM0Dhw/OYu5b+WPYaVHd4oAuTXd87Y3k+m5V01UYAEd6jrEX/nkPKa4L4OJJ+aXTwlGjYKoJ2AJIs/MRHS53aIYW15zzSUHnuMFfwP/zPvN8WVssx37EwBjjruzmWRTMUnOXMjLw+rsfv/yy1hD0ylWLRZgHOee9WmoaCkWeo5bW0LPjtwRwX5R79S5HmE9wHbziGXL8ELv6jiuT4l2EAtSSCm4mtngGS5Rb6PCKm/XBwl0gYxcP/FQ8NksfMFlpzTakqXzLBAMFogBa5NiTG8wijIIqaBMJDiucBfqGTD3Qk0Hovw24riv4U2I9/d071w9us/+5vL/rp17/o9hz0dqlVEoeMfIlajbrQrSfkhksl0tH+fB/09lI5FOXrx90pqDwoSeLz0AhyzoI0LLq+UZQLAxeesR8+0ZHZakV3b2ZoColXWis7gSzeNNxu7ik6ny7WvCNjqF5hSS5KktrBCE2FV2DR++N+IDKZ+ueq1x9hIa4uKf/0elKVI1XJ1YCU+SqTuvuf6pdFZ9hWVfqn3zo1Ralf/3JVOnRGm8D0uWnLttH713c96NwrMzOXdAM9H72H5qr5pG9f/9TjSagMnZ+RjNkUu855pqYprNUHUSc1VWPnhNcJbxMHOAciBnOkzkWhP//4ovrlR93vd43DZG/kuuPJCdSU02feeg/loCagwkjSKh4peek4bwb9Ex10LL8kh1nmEBLbarmHB2vbNSAvtKGZRRu2D8aDiZkDtPJC0j8fftgicxrvUQdyJ/mPZYTEUpe3kvibOACIG46hjEH7vPfq8rOK/kODJbdgN7EgMmSATiJlHC294R4LnT7doRyiGYuDUahA7NxJxGDDPWjvRaQkO6wKGeyRRsxazEHA4AJjwYCIF8gmbB9ihB9Uyqh7YZc9ul3xN1g7D9LGgMC9w6eR1ZEinMLuM6bkEXTgezRAoZaFnQEB6UueqD0e/A1AAvUyHHrZqmsTjxyS/movWIQFXfVSzTpfQfZCBu9jpAo0HJSsrHbVhJMQz83QuSJzg4nHZ5e5jzQtQsZHaTvD6f0Gu7PopYmFn/eZJMiqGSJS180g+SJKvS2R6jILAy3h22FeiNoB9x5xiK6Lpsd7sJ/4tll8HMqBLHJUfX7z0jGO+OnqCCQpzirHXuPc6XI+aSddFjlp06rLLx54544aj+inSvF8OYU1lBUpTA/VFpylLd7NCFChS5O+M/oe8Z7hVeE6vj9Le6RPTaVuBJUfIv0RZvrwmZP2OJhRrjSOgS7y4Lnfn5bwvrwCNiDjXS1F5cGHxxH/JUvYY8IDRYLxqJNrGlApPNVCMQD2IBck6AUv9HayTJqgGp7aTXvWvBQq6kLVwmv3aumFEy8OD0En82Wpho6AJFhk5GJIWCflTaqXFiaE+z4+M/5D927rxWOxaqR70ic86XJ5s9zmORFwcDaLz7PmVME4xoD9wFO6EftwNVDAdIKPfn4M/q5Ajof+ppeKxe4P1e2rlSiEtLBAPnv8YvhrWNhJOcVjCvAyWL3iAWTHq02IEXJArlm+A2oVMjPaS3YONcHw8HOGYc6JeH5Ic/8jkyep9+nzlWvT6ackAPP9ztQW4aHbVdQnB+58uzEHUaz9p+Zh1X15Uc6Cma66jTCAleumiuymXldlKG0Ig6NTktzelbRcRrG4xgnbgHXh9/YZsvJC+703gMkQiWfcaiPwgIVi9YPJZ9OqUzOL9o5vSNmQttN9TNVRpOPyvLGCh4GWk2CdnZS7E1JBVcA4aeJ+AmTle0ZmuUc8vxdMVw5FrxuSX9hg7tnvTKJTBAGbGWrLs17bRN/eH0br6WdkKrLzCdBiJmY/YvDtr+bzBwDZV53rRrdhVrbiLT0qR1BLIF3xeYx3edUOmApTgDw2YTn+fsZkATwRegfcBzMxY4sI60QGa+5qNOYUGECYA6oROJMaL4N0+m7F2WAp8xHLuugD9XcU3b5VdfRjr4PvdWqlmJxYxhCrzJb7be6h5fuleshhHLhut9ELd3R0o/QCJIx7gyXUydLrqIyKhYpnbCT7AhqxKD56FqBNb9eD+UHxMFD2gAUmU3U56ZLCFs0q6mt0Oy+jnvQ5sny6Gsv9JCqS0h2/63CPBSHluVdbUcXzcJ07h3DhtwdwyOuzJkKO8k3LEMmsKKfI2kBeCvg30NNIHVgD81xqHZk9Sfa+aBu/GVwMyTIzX1RtmQjhCuEZUS4ant+07S9a5t4SXoCmeYzPa09Zqmq/l+cjuF1UZ/Qo0n5m2xz/bggLyenl5HP9/eMuqoCX8amLWdZIwgY8gsxBkolEGOBg7vj+ouYE9QBzDte7L8OFax+fK5LcWXnzonuH/D6k6CjGmha1XHSZc4ty/bMUjyPMdPRgugdXlXpC41AU0QFKwjakCnYG5WapWfjIG+D65T6EQTXAXV7ExE8YDUunGUuP/7Nm6mTm3goCGD8f5SyxzFXxP7SkXHdI7VdNfuYEYIvsE3bZ3sSS5TNzTQ/Pn0hEZpGDFY1gQWSeDr/x9sR5BYgdSab+drbUpAfPc3z1LLTB9IVk0lYi0MfvyfQGjVAfRfWHWXvA8mkw2eHXz9njUBmLRR2YFSbmY0mjsgWYgYWT5z1hjdzNAAAGsEKF5LnPcnN85XyGLNdHbRuLIkhahdQ1Qn78yGDnsRItAFPuW1/Nfv3R54jv3swzi7JrSBz3czRk8JGUx3KP6pClPcKmYKFDUs6TIc44VwZxbx+LclKW1Q5qD/ISOyHDTAwLsT0SqXz4IT0URyHIdy9iLI8wkDw8gwHk5znCGekCN6ORsPhxHGDRjRM6ew43NAheAA86epkGRz6TcIU8IHR+4W2wDxLPhLXHscSyiPLPbeJF9gLDhyzEKYeZ/nop9dfrh/7jf/hVP//djxofd52KVdX5ahSbAIzPb5Fu9/H1WyTHEV+/p/q4fdPlAsPBYZLr8f6hsoIRGHQ5l+qRCI3ExCM97JWVtcoKBi/kBcOts7ekuhZa+4c/24nPFjsABu40VX25qHu/Wxrbvrzo1LQ6EdVujT6oK6xfqa9fP/TtGXHHP73k6pdSt3eG7k0vl0xtU+jUMpwh9yi1pGf9/i//YnYyVanf/nwqO/2qf/vzq+rlm/qVON9MXfdu/xFmcRIJu9s3/eVXzMeVpnHV/dvvys6vTieDeX2MmQ9gHnjF+q6fX0tlG4sLD4wqfBfDpt/eu+gn8mKAMgzAYHNSKQ9kbpTfv0aSKSiQUiLJOWiREIH64w9iYLopx9vGQwPGzuAGtQS9awjMXnMHLUw0+GMigQ9JBIcBMuo/t1zn9amlvFgCSVJL0VzV3+mI4gAlICVVdT55mQdl4+DDF0mlA5IpFmnkstxgNYxkdQp02pI4lriQGHPzrZblgagEE0mJLEMwRn8eECzG+I42a/5C3mTduoOfuO1gj7jJ+e44MDYvEwxuPGiRExoX5yFrmWh0YYUcn3su7t8IOSqM/AMwW55i9tLokRFImJ3GTCfhGWFUN74M/Ac6e0hseS2EtlyNBMZA0iL4zU865QuiS997ryfQ6Ahccnr2NqnOExVnfDh9yKKLVDXqguGpnNS++uTDOa0mBwDwefksyhrLkSwvrVrLmszO5K2ymp5QAh1I/YuURhJcuQcLGLB5cMer1f856cW9PrXBmqQFMkxH2momXfNc6FTRQQZdNKvevllmCGILCU+tQ55UOp3DF40MiQ5Bq+cK6jYInJo1wGoireQB3T316ZeT1uYXR6Ln2aTu3vu8IIgHBDg9XbSPH8p3GN5fOT0AACAASURBVFbCMJ5+lhT0R3pwQ24Lk5ToY4SVTdXsd9HuwO8EbJu2yn5M7t80G1Q1VwMpAG59d/cilOxvSvJJwyr9+e1PJxlHAFWlPHtomUoNt0H1lWACCtRJSy7tSSU4iWuHBE06a828ZMGa3Qdk+7AGd1+3bduqwv+aUADzo4vUYTked/yhSDvljlYW0nR7eqn87euipv5BVcW9gSweZceoBo8qwUZwe/S6utcQCelmySpphXicYTqRozL30smZlzCZgGOEeCTqvhKahbqECprweljhoskAHstgBCvNmgcqRnp1tw+dWgrEE22oaNJRfz4ZLC9OvhwohZ8eak/n6P4ksZbXuG56UvPBckS0PQtcwnOfeh/ua6h5rBG9Sg+sVBIxsEWNBectz0tASdJ5Sc+maogqKXpneR6zRMNYw9psWDlWkHwA2UX9s9OcXZVveJ02dQTfHOBUk88auWNXis75v023ryFjZWnZ6U/ktgMIZcGcqbci3Ij3PzvRESaaLsCcipPxTk9N1EvwaY4kFaLpyeynA4jArgBAEr4p4v3xeQ7uULRQjWEJ4JQUTPt4SItc1FcXnfBBkrAKywRAdiTFOmV6B7Q8+TuDbeJzBqCd8ybUVCTEHhIwmBE6ZhnqGJw3UoDpsaT+nJ/FaeiAP8A+EmAZrGMA5npDpo/6iWdBRUWUPUjUjyCJjB7klWXUnnGg66PfDbaJeid8xix/DvdALoa0qrLiieXXQDcl3QvWGFQkcS1dkKLbB42kfbWVAhaUeWAs6aZddUaKmwCwMD/hB0vsneY64X7junG92LyorQDlCMGKDjpC5piVz9yvSEDddQjSyGMo5jwYF87YPQmvoa+NJVc2PtU0s54jfjGJmlqe1wS7kbLthpiy0OsJZcbgHsUMHziBM0i1m1dVBYDvrLEfPfQ3LCzui0xU1lTO4KOtDb4X5YtDascB2wKABGwVsliAQDyVhOvR+bpr4plevPg5h9qiaZkZpGkJ9g5GkFK9Vd8s6c9z7snKPnCeUwYjAI2oGON6fnzVVlYmMZxQXlZq6hdt3VdfayNne4Jnt3YwodUCpKYSYFpFBRbggtnClOuosG+XbIip+zCbWcDQ8Y2SqlumqksYUsIMuS/xKddm1VgC+F77j/eQxZKGzdJcXi3/BViaSVLm3iIAbN70emYRfLrvsJtQMzA/DRo7zsdc9alQ9+TsDQYOhRLzZtMAEAwGcFCSsbTwDdENyajSA8bAermip1RbAYICog72NJszJwgGUH+aTTbMDhMKAD6uw+h8BHB3vY2ZxajxswyU/2af9kWz+Sf8kdgA+qMnOyrsYJnt3+UnHDY2/LueggCUXaJKXdCokvBAmFWWSIPyhALGAsbyx3mRWgkUAI1tDSxSKA1c+bJ6rnRzxpFySn/wBu5iYCZuI4LcrG7hZ9lH6NJF/26quoqGc4s5i6CyUhk5HAaFYB4BXYPFRAG12wmFR5IUWJ7K1P0cdR4stPbswmKGGlN1abAqoYcYvyRzEJ2azNnzTi1GeCPZzSAuYM7IeWCBtYICBUf0iNtbyqLO8xTwAkCdvY/PgQXyO3sXcUPhJcQzYnL+e9ystcWRLHaIjo3cxFLHIcLgv5qFOwrvlFQMKdFrxqlE3DULFIfDbA8MByus5exF0YHdLJRHohDGfC4md7BwsIBEHWzp9wXWXgz3kMUSyf9nqOZC4ObgZvvc0AUp/fXTSX/79590uuS+SSjIRtKzkvq1zPrh7azf/umf9OjiokZaZgOz0xgzZXWipefCT23KTtenLq9Q92d1HzCSMEC1pjnR5bQ7aRWPnlkcS9SQgOz2cjFZIymxrhw56X2yxK5tKWo9UmYZ1AjWOF1dF4LX5es7Jr5Ur+dX/f7HP2p6RmpkWc16vb6qIMXVD8PaaAYL32///M2SpK/vNxXNm379+U0V8dWu0uCzh6Hi7lw80I/jRzA/1Vks8xwYeXtSR//acvIBTOIogRvnZNDffS51f4z6eO90vZ5UN7W+fcy6ubMoJJYvF/q3Jj37SV+HTcnlk8bHh759+eKFHCRpwVMEcpaUKnOKrkc9ZwJ+KISnBBf2YHPnWIK2rp81J7maC9sp/Upp+CYYCECnk9UIGovZrFp79/QBRuwySAt9cU6EywuHhpA+lZGuyfvNWzM6XE8MLxwYyD7cCUSyqx/sLI0WBYa0kgMW0zJDxUygS2O5RaA2qZO3OLyRbCDH8QoII+s+onjQ+KHIYeLXFsw9fpKMsIjDpM3zj8GCwwAkKHyMfNYMgvzyLup32EQYTGEgjgGFA6akvoBDjeGN4XDbxVEb0hs6Ho8uNL8eApsSVSxnHFzpqnZbdM4Sd4FVAqHMda6OVDuYpJfW/47vwmIMOrQAG0gOzKhWadQwi6xPf47the6riMHHg8j1je+Fe4PkMhbKKh1cD4QEtu86p3kyzMBetCUP9jYCHvZvBqYY0HC9wnq8nM9qaxaqp6qmUY35ns6vkvOhNeMAQMEZSrulS3cXUGdATEAw4tN7y71P11L7ACOHMgHWuoxwEa6CafcBz/S0LbNOVaLTy1n3sdI639RkADAsfIWX04R7DFkPo/T1sxL6EVnZkMcDYjDE1AFe8Weej7h/ATOGqdenc6m5o86CmgxYQI4VPDWBDoMglxmvE28ZvsO7VhYLXmPeWuZN6XuefDjVdOroyuQYeBqvvY+HfLhEtsiDBO8ei3ypFkSoqvS12x1OYemw1Q4v/vuXpnXnIR2/LgoYBp+jsMqcZadLG1KmDSkXTxQWP3w8KGlhKR5atqd++ulHl2+jPWBh2ffegxosX06Yh+ugQKtRkxCsQbIpTF4sv0jaBn53/9X3a8mSAmjo/rbZdU4AUwCStcOjYBzD4zj371FKzpmxbfrm4QukHa8teSClQQl62exuIvVwznQf/jR7wVLr3rGN8+lLRO0XDJlIXUGSKZfHSwpI63HR78eQE11q/WD/uopZI4EYE0upozsi5McIMd1yyOW4jkpN86A7Ht2Z5brUc+x9rdrPNPIMJvIegKtQA4ODRJMuQ5K9SXWkCuflk7o/fjP4BZtFvUjSwN6sHhpWgD0GuYWuOOoIAAMTgy0siTB/oPW0CAKixRjI5w27gCdoVUU4DEuUn9GZtu6uPqGknkCvxX6+0zl3HcvvhKwRIoJs1EomtySYtWbpJnmSddHjo90ESPS/+4NDslldLh4C8Unz5xgQFzw97tZlcWWBZygL2ZyHUvpRWR49+XE4mC/VzmfOcMkQyfnLe+D8h6lhOHcyNgwSzBSS8eiV8zntH0bVAD8/hmUvkUcYhlmVIobvdBojMdiStxhAOUdZoEgKJvAIu0HNeyXFEjUKybwAg+zQDlErzCiaud1xEAP+B1jKLOYkWtgfZs405jB/t1RkIfEs8DqipsKTCkHA7Vz696LgcCYE4Ct3KP7adVLTvFolxuLo7ke6er2MRh3ZvpVaSqS+HZnLARoMDO5kGaA6iOd8mp/8HGCB5DnM94oXcWOx47PkDKUqBSAMexCcfkIYXuIk721HYp+otEUicWo+oAUSVOqa2gY118OSbgD2PcGi9HCSs0hxXbg3J7XXT0rT0QAKICULNIAP0kmWLuaDtiJwjdoLljz6g/G6kkib6fF42lfcNJl7uZHZ31ERsBzAuE+T2jwqWwgL49UAaKK6wW8HQI4/0QmqvEfOW+q5Zpgmvq8AcFgQjJ3Q9zhGKwHS15RuyYIQt+hSososrWp1j1kT7fTZqlPdqPMzLiSWlq8eeQ28IrIjUPbgP03pCOXunslhQHILIxgp6K7qwe7IuX9kkLh/0eGdwfjhjee5XVsSGVaQIan8vCOMCuKG+4KzxrsYSfKcpxmfF7xRpFPzPdm64FRiZK60AMAWHmCc3RSku6IICNDEP8/EQNirHDJotVuEcoaVKILmWMp4nRARDLJm4agjRGVjXT070u7nAyghgA41bWYbUTMd8vjcdSbM1yyZSchqrXwfPHsRxuOl2fYTD3exZvFeGUq4Z/n7a1iPwrIU0tzvGac+N2BfbU0KlYZTnJNVRVu5E93spyuEdi1Y3Rywg+ozznVze1xb9kuyVOK3J4TIbeGH5ZD7nzkOSe2qpD3VO/HGHGZe1i1jPSRw/1pOeTAkpvbjz1n6lhaRsHr0Q7rAkoWRCdekJYmLEZkLypKzJKyTzi8XDQ908BGdzdIIC+XGRz9A+dkgNhE/jNQFmSKHoSlby0VCwhEv5eh0OSS3vhSM6mICz/RWZvp3nzb9+qnQX3886edfP2veiEff9Xbhgmr05/u7Lm8vPsx//+Pmhebavuh2+6K65gZgeFr0w+cXDcMtQkiWSVXNw+CqG6l1oE+kkuaTPr0il3EzkxFYLmB6tDhoP535ApB6gKzwBncjEdFssmic8XWVTvzjkczXzJAFY3i7zXo+PtRcLw62Y0h/ean8WTN8Z8moljJS5F096WG5fv/9d5d+U+3B4c97fK0Leyzp98Fc+yQUh+V8GYxmjve7vj1g6SpdToUrEH77cte0wh6RHBrS4h9eSv3cMtwid0WiyYKQ6zEkuuMJcDAToECjch+NUD3UaMpeNN6+SMM3ywfxEnVd7+9lTRi4QHoeR7hB65sDzyhjAsEmwwM/JuWvsE9NpPYhizmoe1J1NTyUIr0D3TabHd5B0AECknjv3CAUzsLaI72wHI/qibr1DWMWnEPhQGZ8KOBVccRd+F+4AXnAcXPDrNuLyxFLShfLyOELA51i8XHy1yEW56HOMMP1DhLNqMBhQ6idJQ/Ii0wqgmIh44kULLwoE9IwhgZYLBRF3cMdahzISHGitjvYxtJm6xiMrJt3ei0eHuSZnLQ8wKPPlQURgQgGeisxLMUNVYiDcrTrmkpnADauWPy3eeJeLbARNUSME9BCwNGuEvQqAQTA1wtwk3roaSiOLCi4BhlHCof5oohY/PIopm4YZBjselVITZFz4ikluKJArpE5AdKdiPWuU8kKjMQ1gpf6R6/zubVsELaaRZhUTQYl/kzVXh1c4t5NpHpcB5Zg0c1YejCGoXU1zk66H4sBCcGNqnJW/8CvBRjEglWaVV2HmxmdOhl0Pufq57PvsXLfLXXEe02YkH1ySEZA8+pGrR+onTTtun30Dh9AImeMoz3bI+lLmGsube2NTiY6WFtbAJxSCmBAhDtl2GR5DKNuj0Rp9YM+7ne9lLOKdlfW1k4KHCbYepiITY8+1acLKYERRvUvHyznlWW/DOGEa9jpsVK+fbHk0NH+RtilAYavblWVBKUxSDEsJR5OrJaGHRl6LxkALPZ+4YVlCEZ+ZsYkVT88XFqMrLFF2oU3pMIXiL8mPB9TP3iQ4CyC4e4cT468DNCGZSa1b2t8ci5RmTAcXX9IADP/PT9/UqRZ0UvGNYcPn8EaloiFG6ZP2YvP5i93ovLxdn7Yr0s25Tw+rHBA9kW3HmcKXkv6emeGvARQgMTrPzwYJSTSumwcjzn/nUh4H0kO3CF4imt5IZed4ZTzZL17oCvzk573mwdBcgcANBi6eao8h1Xz+DRqT6gFw+s4DiL+hSEP1nybOWOClbHMkQRXhmqYNHr7YOgYKPHVwdRNsXTwGtJPPxj53sfOCyUkO+uIPdVOLo2WOAdfMKQYbD+6yaz4ZMYILxILGz+Ls9u+LNBwklKp1VKqt1L6n3+GxZ713hX6v2+5nn0EldhrikyfIgXCp7JNa48UnH9njWachfaTg6QfGQkAHrxPgqC21eyvS5L4/cjui9phdT0JiagwkGMDsFg9wmfF18apCOAcwTv0MXLGkBTqzl2ARuBOvJZwaRkBc8w2+D6PEnCWNnuZmAzCKxVOAvxcwaZzcsNy+tmJWgNfLh7nI5wK9tzLE2nW1I04ApNnVIBRDkvEjsFZz8DqZNsI33FQDmFqDJvANizRHljjXoQJhWn1/ybZ3YFQzIN43WD6VmV42PdNJdJYUlbNHqWqtkmDdp2w6CDLP8IQYV8I3gJsRG5K1YEL4ufJTDehOqlaLdAsKMkAeA85Ic+d2r54ehlLlQ3PBaSTi+1J/DzUc1hPQACRmFMDkpLyWgOUUumB1BV2l7OD8KGLl1/uFdKSUcqwVFP55ddDrRZPAOpbWAqRDdPr7F5MgPdgypxwynefnqIDluehg0AX5dSiEbCFZ3DuPZsY3yB4bCatH14BGfSmoiKE45vPh3ElqXTUy2dyHmCpmce4nisN+CmZqVFAEACzVEoKvJNuq7S8FdgGHz7qAZhD5ONm9arX+P630Uq3jXThabWMlu+SznAStvFPE4YDWEAMnUO1IBYmlHOJGSpmcldkHF2EJDXDfHJ/wKCRemq1Ss7zOdK7uUpYEllosNxw/5d83yyTmtVTw5XXqqenOmc5NECGTr42CWn291BYOZU4wHrAAtNznNmkwQNGcfY4gwWmkuuQqo8jYwIQivDLBbUQ0zbdn7VtAd+ZQ8/s+CAtnzpYTeS2LNR5o7T70z/bS5zZ6sNuxPzEHMc5YTtVLIPo+fe6iUMe3yOqENu9+PFRAxIdjfihj3wYJ74ixQfFAljlNXHNuzgzfLcsk17uAkCI2TeCgGIXjoBEfEl8P5y3WJeMfoJWGEnjosVmGHVCBuAcqMQzDRYStPFQxXnZIjAVAox7dFdyubQ7aWsGwLz1RbGxQ26+s48+LiP5h/+Y9eBicoQ+/SV8mZTLIw2M5FV+EdI3PhiehbAC7kxKE7WXi8MDGErcb4Vnzsk+EU3LxeLfaLTue7rqf60X8Xd6hOx8XyDdT8LfcqgO6FtqtBvU5ppl+vvPi/7ux7N+OOf69edW2aV1J1jtHq3JiEaWNcrrKnxumNg3/FVPFdU5XiuSsoJC+YOddGQw7znVbWDJQnaReGhELgJjZr8enlAikSlvzQq9VXSz4PVYDynS5Ie95QUbZbJntXjXSEWcenVDp6K8GB3+42vnmOIrdRH/fNe2PfXLz69BMWelavwEHG5GMPgs6BR66I8vHyqbk8MuOBhJPrxUmybkI1WuKbmoezx8OGFJTldKzel2jGEZBO3WdZp65KL4S3Jdisys7T4/LW1qS1BKGCtkvbs+BmR2+NlIlJxVz4OoPqOA/dtQah9vmvqH+u4Z0q+BwB06H0OuvDFcg/AT1821hgkaXTxMtw/xMP2TLslQZM+j/YCburXygYK8lyWFa3uesMqz5EZyGQeoWVoeOMT+I4OxBIQB+xzeFYI7HFM/hXSBn2S5FZKGKHvFn4jnKkdjw8AHamisM/q2+P6tSzxufmN1DjM44k49FUU0M4b18GTw3oOx9hHm/lgO5znCGTJXu6vmIdievNQQXU/vGX5NHz4cICB5C3+HM5awDw7WSCPkdRD2wmfKEsxgxuXD9UXkegfIllcqHd0cD0fOxHO2ucKjAel2OfuqmnAEWHkXzseSz72BT5KBYc9Y7ho1JUMHgTW7SjrQarr7kMwjwcxUl9R+VO4X43ugb5HzwWBQRofbUyUIOBLtbXDiqs8Oe4EStTwofJ2B8BMYhB/PldxeUhqqJ8wU7GpOrYvniT2H0GboQlnQ0cHJ+YEYjwEFlK5nsQDwiWS79nwBEtK8RhG2GQ98uPvozyEkLJOHTLqu+O4K+pyI2p9vZgBh0cw3wbY/Bp3aRhsR4YQ18M+4pnmMc386dRq1B2cvLGbtZNqh+3Dib+WhaHPnJsi2k6zTTF+/9frjGz6vi1nKX87Upyx0gBtFPV9gGQELWEJ43Hy1f4mF5du3zimHsMUdi2LS6NTSd0bf5Et0hBIwgf9kWb1YXN5+jMoY44aJBtpkNun1wmBIWAIhPbvu7x8+56lcYag5sSkeCcT3adC8Uqlxd6ANChZSdftxcVo07ChM3LbzGfYG7FjiE3fy8jDmjsGnA76TqH9H9hbDP9/HNkf5N3eW/TzUduyNajxT083nZlu/at9I5N7VLXTR4lta9PZGCAP9lYuGZXVlAWmOj/uosqgMDHIucdbAciBDzQp6NJGhkzrZmIks8KzzPSFZq980dJMWAC2C5qhqmZEbVdqy2f6hZQF8RfLEWRnXp4NSTmcvXkO/ax/iM3VJthHqRD2yNIeh7JqmKNomRMohI1uqxwOJFAMq7FOcL4BnXmpnQkUijGK5/KCdZOyht1qHMx5oKuYrovwZPOm75WdYYKWqukS1FBJ/WDvLU2eV+EftiY2Cby87/jMp2In+etr1v/8vpf6ff+z0f/5Drj/wXLrcmmWPIfRQSLFIMegAIAFeu2i+tOyPc9NhK2yzgFJNrn0Ibw85C5wIVodwUhv1ZyhaLPtjWeRe4jnh1FwUPeEI93e/lrXvURY3El3FsLss6t0hyVKA/AJWBjYHj9z3oLPMaeuAFeYy/V1hZdkNiLkagZAa+61GJ8izOBmU54ng7y3C1Oi2xFfK2cl75ey07cDMwEEEBFbqZa3NF4HXLVMsrV4a80wnVBhk47qbFVk6meu76pZieoICkduxn6JkQb46KQEIJDkedZVDTo6k7HTUDDPKRwILlCBFpQIhagRsK/HyF+nzBhQ2cptgRJnz4qlJtgCAclPw/FtV0ZHIZ65aRRP+1n3ks4sQE5ZiFF6oSJxo7hTZLti6iMDytWb2Br9gCVu5GHiA8YRBHMZOLagn6bUwf4R9MbgWAEFUllT2wpI8z3XtGCN7TKPfEUYQ1cG24P1EsbPrQS+uLWFIPMky2F1FNs9YNkJOy/snHTWd3tVPi/ox8SJLiA4eyBFGGTsWloR8sn1F89OA+I3+9IqaHyqDOMNqB/cUO57rSF4Pa2uEP3ExAGzYKgfotey697J/1N2nNXNSzDjxxZZ6ktOwpu5vRkruUKfg4vzcARgZSVnlO0Fejf85K1RyRuS563wAH1A8QK5gZ+A+h3nLybzIW4Na3JompQCu+PNlq4qaM0BzuGX8e8x7XrRYKIghgR3ESyv1MPV4ig1mRGCQrT0EynDdHfsSKzb3JwtejxWO6Ypr/pBse6YDMHNHtHVdoUfN+b4iyCpfmbsPEgEVyHHPRSAhQA7nAGAudidSVmftMH5WmiEhRdDOfBbhObCLXggJAYoUPAM/tva5RuS7vZBn3Oj9jAkTybwHP84p+rkjyt+v3/+McCGANO+VnLOANqTsskxHgFLYQY/7xolFWLJCzeMlnZCjI4fEMyUABn/pYEaTum72CCg4AnP8zYQXK+Jig9VxqpDp5Aia8JALG8Fwjj/RATlcnLEZc7A7LY4hiGXo+GBdcOy4n2BhYjCFuSSCHkyMexdkB2lUeAz4mG0AdeBEvJDvXZUO3ziW3ZCh5BpAhsx6xkYNFvPrS6a//XTSp0uiX94yXX64uk6AhzGcO4PaupR6jKCrBDrgweMXlj4gu/ebqpagiE1tuep8ZRHrVSJVKTK9P3NT4yTwvVzPystW+/2fzazQmXIu6ZOKYfSt6C1/QhJGeAp+F+Ll61PtsloOcbOS0+6Cb+QmSHHv06Y7sc48MPNMX788dTon+vRaqypPRgcnv98wCWfbYAZs2ZCUPpUiqfG1FUvKa0nU9KBumdUx/I4EnoCcPexTI+GS1FGcbo/bu2aodg5dVGlJpU+kQ+673u9R49Hao1doet4sw3hy7ZQnyyUJIDrvd13eat3nXf/0jeS/RzyQeA2gYUuu9ztL7Kzr9XLE1t/NMBo1dVpiqgHzMk+Ome4DiyqCrSMgwObfzQ+ybR2Vm8UG7ECGmKlbKKXlWiOGfrVscC+vyqq4fnkYPYi3z0/2YCDl9hBixAjG4mAZD0+vNfKRAWCpjuXcBgJAvmAQw9DstGEj2fCCJAwiyeH94FuICh4YGM4DgmjM5tv0EV1+9h7bZ4p/K6StrM8VhxMHAomUJQ8ZHtTheyrQ2rszNXyzJN4ZFcNfsS2OXeduN5NR5cq51g+vEd6g7kCoavf/OZPVj+KaCo+6UlMyZLldyKh5VS66tP81FrutVzU1xv3Cg9i5qvTjp7OXm3m4qckJ16mUtxcHpVBBUJaLpUAVkz4oeA2qR3UPPW+k1sUyy43d8uBlYUyiW/PcIhmL90q66OX65mJ17b1lVdb773PIX+h9PBNRT11d5wGFBMaCBZNqGwqDLR2jWqTSTLSyByuuZwZRurNmVddThPEQZPEclJWrkqo9eqtgqGAR4pGMdClLJsvECb7BU8ISHhKgRluZuafUYQV4957BSMNQu9AdSTTdes5qh4EMI/3Hje5UPv/Cw9aABF53lXml949NX94L/QmbeMn002vq5YmgotEp0Eg+OWu4rlN7JvFZ3u6znl//0C+//KS0xrMz2/eTpDiwBk3LxUASQRWE7BAWxkCY1hfLLfGNcY3jDwMBbptd/dTpfPrJD+IeFQfdtFuimlTdl1a5g21m/fmNwCXO+8zhWp8agvFt1tWObAqmjN+5rvaU8gzCr8PDtrZHC88VQVsnddRq4JfxUt1rHT98s3HFWOni06NQUl2sDumfH1HojASeiiA8xil1BdL7x6zrJYKMHGQB0gzAlOSubsGaQKLkPD3c40mCqpN4k8LJ3JrezTg8utGybTzL2BuK089RA8RARkLreLPE+fbMtBezdgY8fLAL4MaH+3LxRS74/vgd5UXr1JnxJ9SCZXMCoHSFbAzuLHyPsYieUassUn08vSZFaB1AHO+5u1sGnMPkOLwIsKrWfC4dvrLcYfsCzE1hvOxHz9z1RlouARGcCTznqehZkQXOoPXEn8HiJyoZ7iA68YkRcpZUkUruIvJML8mi//hLpt8+dv3nx6xnQpVUBOyhQoI9cDUW0n4WH9gA6PbuGZ2SOQNvSIJZjPzLTgDY2F0C4bdslvt4nUL6ycbNuACg4B5CBlH+QRReRl01LPOigSR1BnUqSWBTy0Ll/PDnxx9niM0B81hTEFWYdY2hHFCHgCqznyuyV1amzTMEKicWdiu39g2djt+jPbv8PXdFck6HnI3b5Qpbho/Q+yrnj5WovwAAIABJREFU+qTGJehTJIazxKE2zxK9VJWeQwTE8WwC07zUnNxIwVHbHPkUnEP2Ma/axhg4IdBqlr4RD1TjeaSYIAFYkJn/diX4/ZCRM+MhCuX7yRaH4j2XXSXgyoGVMr/w/IaxhrHzMw+5MPJJ5oYsVdtG6iySuUjComNw9/nEMxaGmhUAWTrsG0ndfL9V+appu1nOmLPcTHwO76oAF/yzSal/tzUEcJNsC2o7mDHKtrJMEuVGP3J9IOIiOK5Sy7/YBm3ryQFSWcm9XVpJRijW4GMazzrVdcfCb2aT2W/RNnYGrQF4ogoswJN+K9Rmo/8d18YG8Oqrq9TUP4MhSjMndrt/m3lwA+zaNaDoSZHERw8gsnj6MJeRvtXoNb4PuxfSqN9ieSNUEI/1ph5mkYT/HDA97muABAgCnvkAMuRDoF7omZmohElGB9TBQvLnCCiEdeOC6gkktGc9cVoysxwgDc0HA2GCzFNHIB0ACK+DWRG2FP8vXBJzWDR4wU3yHMEqQ5c1iw5po5VmFI3TYBCGGQpp/IrNCVuPAcwIk0RxgM+au6/eopd1xfe+jA5gIq3W1XfkWZi8it5tq8nMJmOnmO3P5uY2eIV1Bn8uPb/Ykrwv8Tud9e80antXmSEseQ27BPOHU/UPpvC7fzQ63GDYWdx2padG+aXVdH+4cs3prCiAXBBM9VOwxcw6GbMb6g5nTdgEGCyiJWOx/IaPmpcYQVcQfr4PmYcO8iJksQSZRfcsFkDncjhfjDwXw2eW/EJsEIhvgrEqyt0BJvwbJ+5H2XgwehFJ7I2daH8zkiEdjdRW0EtGN24cfkGUiXIVUFfBEom/gkRWI5V4H2DpMHyiW3ayDhcJSxxMQ24jNr41izlhTqDB00LDNlkS6geX2cdgEb4zj/G7uU5LdWjV186HEzcrX8rnS67/9d9Uulwr/fwJn16q9iVkHtyI+xw1G+83Dn5QCqRgSArQLK86nelK3DT2i86XUi/XFxUMx0hDk0TN5aLfv/V63u76d3/5pOaUqQSRdWomgQdBtSOHJfntVEvXMwhQom9/skgNej03PjgZst4fX9x/mTY/WJ65iwCJkx5b4UG7u0fRdMMgX+Q6tyfdnzcjjjmSCCK6U0J8Rr1395A38KBO8DGm+nR+0zVf1Xfveq6LRsINxtGMICgpIQN4INexs/ele3wouf5qD4IN3FumJt9d6o5cgUJnvs+yfvNieCoWjWml51qpJlCovagZv3kwAdX61hMqNOnPJyXyu4bH3eEOoNvINSMAAGvjpgm2C9SQ5FJ0u1xPJKoCDRw+quTJokZQAUEIXKMAFQRBYOJOzJaCDH19jNpKZGj8rEiB5GAgstiiIR4uLqRHXpXZ92l02z7CACsSkMmcAy0OlOigZHhi+4ti8BxPrgeouFm5qy2VIsIegJrfjaTErGM8OBM2Qnda4sSb9frjVY/3u0vX7fcjKMHyDxIso9eHQ8MFxIAHhroDOeJebrnxGZRYHkkIHEYVhFmA4q8EohxydGS1LrMLlSuPax5KMJwMBJBDpVOHG2UTMtXJiWqnU6baHrve6WZ1sTnUBEYooUuuPuuUcUCPWpqTzmVlyXuy3exLOJ9qPfpJZfM5goXK3OwezNHnK4tOpfZKoAfDII+ZUQVhDrynjUXTbqk4cxANImkFKMDXg9y0LFUVsOe9u0S7x1Nn/CwbMm8k9ZNOSPDxTBMxTyx8WitNv6p7cP41LtAmMCVKGgi9wO/VhqxmAumcda1z1eer+uErmW9qSBvEB7bNej7vSpNKRYlPLlNHV+XzruJ81r5mln11+GuTUgWejgGTv/S8d0pqmHf8Fpwh9GoieZzVd0DIhS4X7vNF2/TucniCl0jBW9LGfsFzTQr0pN/+6NQN0o+fK7WXVwcJtC+fRYLTvDwcPkPPIB5twgq+dYOmftbyfKh9+8l+bhJiGTAZ6ooq1fMddhoQBjYs0fO2mCVECWCPFAXgp1zPOz4orolE/VaqTnqNj16jwwGgARNdzm9qyj+UFm8OrHp2q6qU8DCqJ4jQb/UYkERxXfEM7byYnrLw51LebR83hdZ+UHaqS3p9YTCu2hcSp+nyTc0KFISOrAH24FvX1ngo7TpkroslZagZ5uluSRu9lele653UbCTA9qEkGmcCLTKfF8gnGYRhImFly5IHO4mPJ6ta+H33j07p8mEkGEUHsruMJNT8qrGH6bkrS0iWJbVy1McjV1PDjoNkl15K4aJcd4EU03LEWnvNYjd48EFyhHJggQkggfhEGNxkPzpDYM5nRscbvNOEJA01xuT0ZUvUkKCiyjkGHrAL7p36h1ofH/iuOVeCDaTEnXMNrw0epOd3uRk2FJZc+i49QIZ6gSGnpVKHxekAvVAoPAWrO6pHGsqwON1tAQDEgdWcQP/DWaTS53ME6thbhWuboCukzH3n4YgglhL0nu8JmIDX27SEPfu9J9hhkIET5IGtA5mvhytkxU9kM5HkyD3vGEQWKIZDQuMWdR6yOMthQEonLANcj7ANQ+ek0XLBcpI6cdwMHsDX/HQZPM8BpICcJZ6BUESkLGz83FDBwOgClNjHbAqPpZbnSSRUAqCydOU51w2KL5Yogn0eHvZQbBACgxeWR5zK2ZJfwuF4a3hJeY7UBcqaRmuROiUWWBJwgc5mPqsC1oE5BtCSZwNMCoEy5HAsyKnpVM4sM63PLz7zCNHiPrKwjBCtjBC33EwrSb75fNN+umi8PSyjZTkklIn/6qoMakJOucOq2pdTLJlzp2QdtMNq5xcNPUoU9JeTz6ShW1Xib2947yetMJBL7WcFrDcqG57lV0BDlhlmnaFTWZz83GGpRlVQVJwLAPvn8Knz9yEyyqgGi3Mw16m+2vPHzOTsAqo/nMr58JIVnj98oa++3q1aqVG9oCIY9LyTGsri01hNRWDYOMJiIn9EzcSiX6t/Uh9zzMEsT44axaNYWDXmFpyJwLJIq3f9iuXUqKdI5s4ccNNUq9bk5C7zfO8t8+9nrilkvtGbaEYYWxQWkTp3VsnXB/MPgXhuadaINUCT69osl+b8MIvMk6/UgOLqUARMdNgC/gL/AaaTcnxIzWHaCKWbSMtneeK8Auxy0nJqIgOwDVG2z5yjT9I9hVx8qDLo53TH5lHbQcYCKjEUMSzZ9ILyrGZZxudnNScnBrkGvNfJCa0sZq+nq3p60Q/Jqqs4gH5YwiA5jvTUtY46DwfqoPCyGpPH2MEoMMRx3YdW05YbiBmWWZOL3MOEwx2cXbxeU8JeQJl98teLytNV05c/tIICglakXGdHAqqvNxSHWFiYD2jXBRiAoQWshswK66Crgb6/J5ZT+ylLEyfMme6j5IwADGPht+IiFmlmYJ/DLOWMhy68BvgKMsTJ03WRc50fvSDWNnzfO8N06bjXQC8YKr9Xe4QcFsM8PYgRI+0P0wEEmFD5MBhkdzXITGzwCxkEg4qDgf3PYViQkvCz8a5EphtLKjea5RCkKfnQjWoAe8y4UPmdxwDv496+sU0jqJjf7HfZYGq0/m8/bPr3P51UVyyPZ302gxYm2WTs9PJ61X2Y1KEv5+aiLHrc9fL5s8o2dO2g96Tg1XVpFDiqs0GuCnVdSCRer5ku6abLudGKl27Z1XJgQufP+BkG3wDExQ+83gHmC8Z6Uq9WeXMOObD1zblYaUFg/vkj0bdneJ0+//iT5uHdHq/rufJQ9/ERwzUl2EiuWMKWsVM/jNals+ypOKk5v+pccBvRPXnTV1ANtdG9eOicSUaDRQclmRlSSBCjciIbNNwfatpPGp5/+mFeUDx+x1/GZ8Q1xIIMi1qpdzcXnslU7Uo3WaWlbvT7n3f9yz/+ri4BsUN+9fTCiIyyIj3Nh3BmlMw+PdCoddf43is5p5beWF6OAZ62ZWSjVIHg/XFkOl4o0mA57CL5DlTJaXXo25EMgeqD2oCeRnGPdfjTzDXMNUr9Ael6pPsRHMBNSqCFybFYJo3ygfiSthUhNAx3PPh5gb63GCwIcQFN4nBF6UpXl8OqIv6B8wT03kPMPBu8IOADr8d/DdmJbkcOHGSmACsuiXcNRHRAErJAUAtDPfcAn6e7AGFakWH7dQVzzAFt4MUpriFNtzwBVtEPiPCG1ITmgeojkXKP0qIziHRbKyXEgOLgmhAUDpVFDRIcesOKRpdsV53cNSKxyC9GqvEpsuTDEoGA1U28F77nx32yPIjyesI/itNRB7Jlco/10ut04uGAJzn8qCDbSP8shcoTzXPI0Pr+qT0lbTUYEVg2jOuv58JnFv5lZIeE73jAy5DT8G3gjXnaR0wgzLKU6m8k9i06v1wt/9nzV+3pZxXpU8X+m9kaQn4eaDaV6HS6qmIpwWNGCuNws2yXoRj/3ZydnZi5kShbtJrtIw0fOF1+JLRWwMYMC7BTLNB4ZKbejJAjv5H8bYVKSyMjZQ8SQcUnX1esU/S9IiGE4QURpYuVP1K/vqkbF50qzl6WCq7TqF3h+v79CxK9UnULeMOCzYMo/KETyYsMuinhXdQXIX8lNp4aEtDYRc31k57cB7YyEKbzqgom+JKo65DO8zpRpmRKs15vlpqf1ZOwSkCO71EQUhDbSk2FZ5FU2d7MW5a3qtLOElGYDmdqrfjPKyUlkfBI3Dlvn06Yfg6D5nHSe4/0r7BkjrMVkGdcWJxIn4P5jzC4iTAiwkxGPjc8s7yuTZeWRe4eYTaEwOyJveZ4bJFEcrUyCBaEpnBWTKU/oyhsBWi6OQTIqbwg5rArJKtSaj9H8AXPHoNGPPzoFWWwhnXapDsdbNRTUHWxlVJ9dR0Mw8PjEezaQH+p5dAAVEhLpcf98IfhuSfldUFdgsQy2CdYfjOigAATnc08j6MewUDST7+a4Rtv38wME0pGEjlnGfcucinC47CEeID2QAqTQEE4sjaqGEj56z3kTU712+1JJk7fwB9eLpgLrm3OC1ZPQmhYiF3d8d2HjZQrgmWcuO6ZmicX5zZSu0KE7XJ+Rc/irrVtVAPUuIeXuYAuyeGQ0LK4hTTPqHsO4Gvjlc8+eunMdtJ9mwHMrl6knk/COaIj16Iy+79iIoCxCD8UzybqNQha27TS0+sZCHUI3zHXOGdrgPBIyzKC3+gyzTjTUJMMfiba8c1y6AqCUS3djiQ00riMN23ddGLRsVw0ZijuGcDgax2BH3RZb0lt/yuDfVUsWibqfTI17O8QBVRx0fdJRZqrf5j/UYkxgEftGQx8sROAw3dAJ28wsgSTaT/SyGGy3HEYyw33k7sO60ILcnaqEJACunooRMIGcRn2/azGAoQMtlbVnFUkpG+Xen5lcaRazH0othnYp7mMKkpY51w7yaobAXHkKsDKj64iIxnfUmvUNihwOGOS1s9iQGCkeQSRIT8nqZrvHc8cY/Gzf4TnDp8iUuy2dWoz9o2RwJH85GvIXnVAec6/8sVeaF+L86Bff/lB9/eHlyUSZT8gLNJMlxP3zWbmsoSh3iENwuuJLNSJrth2qETCa2h5MgAVz266XEcvi15irdALGxOechaEhATUDYlrFzJry45z26iYaWCceyp54HLoAiRnYqWOZ7GUlGA2rp8BebBtGNyUoxVf3JuhpArgw/a1ZNOEVYVlBL81gNQyaSDPhHvPrFNqsBOwiyWlRAbuVj9mGoAPrBq7FSr8b1tJjhJ7d4UGJ3bsGXyvMQchl8XbynXHPUZiPDM+xFVB9Q4sHDvoIoNBZBCUKElmrDwHS+ddJnNQHLJ9f2aMRth2nJ7NrBRsnBUKXNu7KQ0vrJaTUvNWI5fF84jP6giVhN018xdVaxYn+D2n2lrmg5hTkZBgDXNexve1zHL7SHN1rYeX12Nlc5JqZNgc+2vMk95lj4R/L3UoEHkPe3ToOugt9i5eo2fA5PvOxv0RNW7Mh5be88w2m8oCWbW7fYcxwh5LozOu7O3yYO1YXd5l/KCQsMTyyPBMrLvpcxvWkYeQOLoqo5wcpOy79JVDlQSgdVJFQTyHM/G7PCD5MI56kKgBCY8KSAULJA9akvy+V4W4joAPyoZw/CbIDYMVZQgiZpbDC102fDID+V/fEv23vzRqTrWu1a6f31o9R4rTKWbFWMqaXOoOCpM1DiqYx1GnEwMnX/6ml0+wFK3m+e50M1AaJz5mmW7PkNedm0IX9qcCtLXQtcp1+fyq2/tNY0fKFzjypCuJYujAnTpAghfx8OE3Gia8lonOp0TPJx4l6R/+WPXsev3611cPvXM/6nHrLbdl+BsmWAqWDP5/6cXn/o7MFXYi0/vXm7bmZzO9p+yhU7Kr7zfhNLq9f7XvAnkjiX4MAsJ8nCI5ZeCSBtMOBLLkur69qX98qJ/xT+4eaKoU9jTVPiC1gaVDVlAoLV+0Pf/Ua0VZcKY/l5N++/LQl3/+J23tVRsJbOtNU3byoEZ+IgM9nwtDP1IdZhu+yrHrlJRXVTneWR4ETTwUZg7Q0H9T0GupBfI8dPIc6k6hC18uLI/vQnypsKaWK7Dscb3FcmipCFQhCiaSBu3BhM3G+YU3AulPpF+EJCGU6fYMcRjAYNJ9gM+SA6MA8Z+DAXSwEKgx7DZpYwTk8Bq47/A+QiPz8wN9doE23qIDWLEkH6SqQBoH84vUGwlQGNI91Pje4TrmGuMgAgFgiQuPEAypUXwY3KxSyd/fOSjptooUSKPyXiA3ne0toTC6UkGq3oFyJ2mngqWEUAYWxzP9qvh76FhM9HaiM5IwDx7qV9cB2Guy4X9DZpKoYoGkOgfjPXJlEOB1sm84KVN7GAkGgRlPUhZuhq/DE81ntE9qkJLyOSChpiSdwmfYf4UcnQGJbsV0/0Mvb78YZeb9sdQhX3YXIwwey1V9Uff8TUlGVxjXQabl8YdR1LK5WOI2F79qy3/WS01wyRft/R/hKzqCGois55Cfnh9qAQIclkTVAOmYue7JxUy1U45RaSWzzoR1jUh5d6XUzQw3gx8g5Lx+HD2oD+aEZFAYTtipXXl5cmqskUR8WSWS4EkVVSdmm3uN401r9mpVA9xyUrRmOJvk6X+fUJdCGvE86zFs+nLD69np7z6z2HNd5z7vv3778LAk2MS8V3M6h2eeB84+2GOFfJ/v8dF3fk9lgbesNgPlwBWnpuKbY8BD1jjq9YRMnZTRXN340EtbqZsCPEBG6vhzugVHkm8TPXsCQR4xKLMCu8YiwCZXVDCwox4hSTKpzFCOw+LaJZ6PyKdI4cbT+ujgrJDEMnBxb5FmvCk34ssZcfbySa3KyylX/3x6+EBFwKDJ6+O+4jOa8S8iTyYoBL8PyaJHIBDR9trvGsfID+BZieeOPwvIB/AEqwc7cOsYzvEzMfDggY2Qmnmm7JuQHs4LAsRyJdPT76ebS7MInG2Eu8DAMxTBTk0kprpAmoTNzQwCAB0ePaczMsSlNLZGTD/nF78T/oDfPLy+WAEx3d4tVyd9ErYL1UfPEIhdZNktqSe4g6GJtoZi3jWVLBm1ay8iFj4COVxWjb1gXXXbq5DDMvBgPzlmCpZQBjeCN1Ynf1oeYbDOz3uGe0shkXYyg8DoFpHCebS/8fenqlKFlxGZJL4uhmRQJq7HQ1oWKydsI4orXhfL1q4MTyhyOaiQPNEZJq1M9UQm6LCY6Hr0sOYQC54Eu885J2a6YxPgBuAL3grwMqqXLGU0G8vvIkAsVwmo5CTe3dUEDjnBM+bgQubuTT2qGZiaiu5dzks+T6o+YGwAfDjrUC7wvKr0UhJwkjt9mD5ZFlpCo8ATSGhEUVJQiUVtToovufeigvzU0D9LcFV6USgqngu7F0Cz4XhY7annXsj9M3mEsdByBrPAIU8nhIfl4/X6YmBNM5VLlRk4EkBduu7qJtRb+JMJ3cFLS5JWFaojlG4LS/GmmfoiKtIqliOkhzifmCcPlQh1UHhRWVa3WUnx5mf8bkhEKpOzpul3FdmLz3QHTE0w6yR0PlzxMy6r2lPrRZde6+/1PDxnHW5ir20QMGV1dS/qDHCJV9YKgcrgSiye4bkFABPPlm3S4wGoDzDP2TerSEjRRn2F7YelB6AkI3DewTaE/sGcGQAoAdh7LYC9e/QRY7k4kcRPmi5g1pw7mRfwn+uCXYFdAsIXuTsZF0jtU5Jux1n9RHgKrGUkYc1WJZDWTsrvZpkukmfkthw1VtZlXG94ttmDWApTtUnI22H4WJZz2w+Q9TviTjk+YNQ12asGZhHfq6SYF5E34QCoYPVKwpboN3SxPUA5PtBj4QEcR9WAjNpNEIkm1C/U1+R8/6PvG3uByUbgXEM0Hr1UEbLl8M44F6wmJegGMOdIMnZqPkQBs53VJ1hhkIIGOIf6y/JrFCfOYOD8px4JJQeKqM3gU9wUkbLMueBaIhhV/MW8duT/JiS4ViKUCxKAa92Loh8ISItTJQCbeBQdtEMkOF53grIOD+vhffZuySAI0ofKzTVxpBVz3cZ3bCcmn6kl/by34/fyyXAumWz4TnNEqOmRVamkLNrdnY9eg7nGD1lFvOIYtM1KBSUbUtFY9ixnICXyqPjAL+YOM99YAReytR5C2rgoWNFcXcDDIr5wp79xgDgYIFgRIyi8mYTEPDp/ohga9vG7fNUvqQBFTrX2HCr8ymAe7Qd1M0PIYblwXq61/vZTodeXRpd81RvBSLylvtMF/1CD8RkPJcZVLhQA2VVNQ3JpdFm+/XTVtb04jYv4dtDlfsazxABMtx2pkovlGuP01LPb9bk9qbh81jS+q0xhPFh0eiMNmOeHcfDSymeHoRtx+e3Z6Xyu9elCfP2mb92i//LbqPv9oX//H37RmQt1RPqaqkfnjXeSz50DimWDPjlQjz0zmpyXtT56EvVKD5ZNMqjdHupJBCsu+vLHvzhBsAa57u/KmoulJx8dQRDcbKNlICx7VFxcX/AN3PXYG926RTVIMLLIksGJhWr0EjJxY8CfbpP+x39b63a76//6fzdNBHx8xd8IEoxcZ9FatHr0swtM6Shb6dLDv8KAkyPP4foe9FxPRrjLhCWFvqbMrCKHk8ucx8WR2+jgtyLYKvtBeH/Zpg5k1HVXuxdDHpIjiBUIIKAGNz2Ll08doxua7etBBkts9FF1Q8iBk7O4lkOMzWHM64WloleK38NDhFMbYMMAEovjgbB7eYHBOIKnwi8a/mI+OeSMp2TRg7JqRqKj0sbKAKNKYSoBFTJjjPeCoc9zpEUmTtQz6M5rZZTx0Db50LKrFKQQlpQAIxe9A3yw3CIbXXTZxxiGlKtJYCcYoIKJBBl0dRzJnHWp6gLAMtmjQojVuUG6xHCEpIpOUBggerwAiAnaIQjk5IAQUoEJByIOHjQRBqk6Na4yGBlYMwae8AkgQWfIWpBcU7JM/6kZE/57qSRtdD4xH7KAwWLFg/F6Ygigmw5+g4c+77CIBD0OzKJRey50v32TFh5meH5yrd3T4IwDqrhu8n+jPf9BbT6o2P6Upi9x8DNsT5MqVACWFCKNbyzLZBjiUCFAYMqrSFuEYQYlH+/69PnfaOlHDQxmeDLnXV/7m/LiorxgoaEb6iRCRVlyYHpJDU6zswaAFQ9WIO0ndcNNZYNctbFXjURFJLkUkUff4GCWsKAWY4IdLb1w9HOt356L7h3I86q/vDKQLpZQ4wl8dgzDie6PWacGAM3pTu5eLNJJw9Bp3OlVQ4Q06FySaIqUhlqdRt3jXU1O6mmiDJXA/lRN2IjJhAgag5HJk1HV+VUdqP8yeCFlIGWJ3wh86Rm+Af+IcG+5rJSlg0NjkAzvK2cLUkQqACJc7dkNavEMEvxEcBP3tiPqWebwwgVbA+Q5wRBtT+1ZrWG/qMfjua265jAadECiEEGeBDjFwoW/tdYI27ClISuzFYDfxzWAzDYWTNgEwlj4vMcVP0ut5xM2BiABmSGpjXSQgurjUw/5IoqKAX/jiNKChRVpMJ/JZM/mc6+0jiTFkiYbgwEKBSR31Ilwvm0lsuY+hiZ36HGqDH78oxzieifYCSWFEXWDKrPmy8WhO+v9dvgfE/3tpXct0n++ZRo4w1ki+CLS1IsvAVywQWbZeCzDViFLc02h8xkjjgNpMQu5E0iRSzHkBHsXc0QkoPdVrcbBcIR3hG/TDUo+K1iwAo1HXpu5i8NNuWaC57YVZTgnelXp4BtnB/bgyfS84bTpxQmYXANOeQeMY0jL8TTHQg8jZfUHbDNgJOnPC0ABUvropmbmcZ0ULGLwB1EbkldqAAg4QzivUaB8Bwv5vuEY+byc4E0tEt/Zwd7B4DkwJGqh4lmS2zePXZwhH/CB5EqYEygB4ERH8CepQ/0AUAzEp4WqjGc2gGAoCxiYYW2QEjLmsdRRscHvtChtproB4HFT2pTKCbbr6UwdXUJPBQxp1YgP6zoAUgZ+MzKo1PjcvUCuaq4vev/2UDHfVbpGB9Cws4+ba8yyxwwkhxRzktJD4s81TiyFk1cPcIczta0TL8bMLyxW7tmrsqiFYFCuWC6Qf0a+BsFOqN7K/Kp1vdtf7KdJzlnH9jvHZ4zEH6a3xrcfeQh5iUoCIGLSNHDRwOzjqmHu4Z5cfQ86K2GnOueYQwS5QC7I5N7INL1YRslMOc+TwX8CHwEAnPKKAsqp1XzXcS8PfSSSWeTBvFGVWsZIaM6LT5qnd+eO1M0lOnNJ019SpzsXpxe/536I4D+yBZaR5QMrDeeVdVt6TrT35ML+WRazppU7soiskxXmEcCaOZLuxejY9neB3JHzas+9fBIclDjMCCQn2Hn/eS8rdA0DAEyqsacByWP5QXFUNHo+b0eqAuBTpQaPPopAL43SWpWqzPytDsLhWWnlCPUakfvqz98gkNk785S2YwGCWrmAt90goKPUnI7Pn0K+j1TTVghbIGLJopXBUk2AfQMANkXb2+2ljNwV119wTbDkRYIqnsu5opMx5P48b2DRBXHGPG0GFe8nhz/Bb6iy8D067zlSUp0NE0FH3IzecVhIvU+xsH4nbEjLjfuOAAAgAElEQVSdZU8J4s+L4xGMSogSnzl/LxbzWHYJXHQ+Rt4axEp5nUhZDytMgOJHrQerv8+dSLi1gCIr2z0o2SMGNqyKkQZ0LIrfZW7fd8GQsTJ8UUeBjzAOYT5wJwiBCXtqc5uR/5njivGHMVhyAZFGxmLAQeoQnBjgeShyE/L7o/CVGzHSRM1y8uVab4zpew7pBp+rGZdAdtFGM4gzaBoF8rCICZw6j0w//VSrYuFCZvrSqNonnatSl0uufpHeH4Mldtyp2zjo0xupXXi0CjXnRqcGVGBUeXq1HGNAn1/8aE/Ma4Mki0z7D0vaSBHFt7EWER3twOqasT3R2E+63/40cuWFrZL+eF/16yvlw3HTLeOucYUReOg+Z/q4Tfr0dtYvL5WW8ZvlUA/+jH0R6GBXvV5Olu/RcYR0tJ+QF+UUl5FFpl9++kX18JuG2+/q1lbJ9Sd9+eOrQ3t4PxRKL/lVffen5h6EOlJO//L5qodL0vEo0SfYa05L3R5o4WGR4qKHEQHlYxAE9Xl+DKpe3vTDq5wG+58+drVVrve+8NI5jL0DXqqq1pNIdm5x+7dgg+hdWvz+rqeLO/++vA+6wRrYrA9CmehE6BLx2cgG7OUjEOTpsvnqfA7vI/2TyFG/S7ZRj43R+ebESFAfX1l8hyRnsiyytFF7Efd+UPxo/pHUBnMYtTcse5HKR7C+S31tKNidKOcAVntlSj8gA2VCWsLrRWrHIQDyt6vlPcBKskyic+dVkRCc0v8EqstgGP1ADBuOPWew4n2BellOF4lcyLwtpWIQ8PITkg2ls3J7FYjDx8PF+RUBWgw2M4cTBbXTQxcYyMKNQSG1IjglR141WoZ5ObWqksELDYfby7XROMLQJ7peWg9dy7xG+AfMJf4UpO7NJ7NhbgEsa/t5H0/SgpGg5mpgeQtSjmGnCofLFCXhBMZAHXSIhyfPnkaR8XcQHJMjB728qj7nmnp8Lqmyih7UTtdLqVPVuIie94l3qWgvjvAP3cWuy+tF49hpuN+MdCInIR23yWb1Y6f6ctaSvUjljw4k2Mf/ogJ5dk1yYaLu/u4ACsAahvGmwsOzudAaeSbLfX6+KlsmA0XujOMdwfLBpKS73odOr9efdHv8rjT/0YXelFXzZ5zulxHAE8Ms4SoPXiddjeNTb29XzcPdYQPT1nqYLQrO+Fxpc9I8pRrmQT9cuA4I9VlUF6D5q76Ojf75eVVdVfpcjsrTmx7du5M5YTSeT9ZCRt3K3wd9YhudY+lM8oTyKtNtIAk21y8//+DajtS9kjyFS7Xp3TIhfOfcvzyg2nOjvpv0+x/v7n6r24uet5t++uFV3eOutnyqaC4GhkBtefjDgHcEvrBI4HuDYbNcAAbqYlsAw+WZ7l4YIjrsJsJpos4GVqCbYFRS//sKybW9QyxAlb49cp/T/D5Q9Sk5+1xCIs6iQGiGvfgzidM84qKAnftr2Z8hm1phfFaN06L2RMUHZwD39aqum1UhbYWxqV/VD7vW+cMVIIBZyJQ5v+vmVcn80BOFDWca/jA8NE5ZJt49s4KBZ89z4b+v2iuWVUA0qUMGBXBk5rXU3FCIjs885GEjIz8yONgPAiGSRc8J9jHqpRi8GJD6y2fH7s/3d7g12zn+t/9p15et1f/xn3oVeNcATekXdTgYn9NqRQDsOyB1Rs8fTwgj+ygSWBiiBmz2sxpVwOb7nkoldM4AjMjW8KExjiClmw2M4cGLUvSonYjEai+lJYtrvCdUNcj+07bx0sdiiHXBMv1Hb4aPXm1AbM8UgMEGwiMhe3SXNV2Mh4/LvvIAF2HseQ85jCELiquWYHUZjpGYkvC7+ZnA5cFixxKRmx7lvAaAQ6qKTxDFCp3F/HOS22fVJPTCuDj5MNUFnyJyTM9lkaRZHSn2MCqnDD8V4Y/HMxCLgz/XRS/kFbAVkL4LpOueWBaf1Pe9gzj4/KkL4hnmoKJJZR3SWbILCOeKZxtVF+RSwHLie6fGZNZ9/N7HOFtp0pSpq2WQ7V+vrYd0s+D5SSUM0IqyhoR6/IOTZmg2wFAQ9jxTVQBaPP0ZOpAkWdXyvZAWvvXxnaecq7VBO7pssWzg6cM+gCoCUBMLAXLxFcvDcjcoPCELbn4wcJe30fPKvblM/x9Vb75jR5pk+R3ft3tvBIOszK7q7hlJmIFGD6A/9P4QoBcQBDVGUE93V2ZVJslY7uK7u/A75qweJVCoXMjgXfyzz+zYWQDY2SYddED36rCZoLHCgsn0IIrIrs8wSib3hOuKAz/6aAYTPnNyrAFkZTkCbBy2PjClygpgj9B6XF3DIXRdGjPmNmihpscTfQStkl4HeUOpdUAbDI0z8mZp/IscDwpuLrKUSy3zzcAoZxkSFedhfNyVcwftqfp+NYWfvhntKr3SurO8yS1NCA197XxIjB6HMTI4UcLwkfDZMjzhBTpPvc8pzucw7lOMMCXdOQs8X/Tj86wall2Ne3Kp7XHTZlR901Kc/3YOYCzWJ5grmV7fiUYKo8SeaA+AnQ2fB2RFu2Ua/ncJTtKhdc6X0a/Jmb1H7x+LrlQz0TD7otI1OQxywI0GJHPkbQEW2KUVwzp+/bE7O55vAyyWG8UAx1WHbhJw0nFp9s+IOcMDH58DY4+NtABogi0UezjTwvzchD8WdcZesNbRs4H1xhNwgW25a1Fs/wB3WFbEgBtDt7eazE4Hxd1LOf/MWDiYveO8kJAfcoasa8TjhPkKii+AIew8piibUdKsHqkb/lu2mvTEGDFGFqr7RIbvujnv2CpH6Q1KhTmv/n+a56CwhqPPQXF1blDwrxkUoZuYvuHiALIWoZnhyBVFww5XFHIKOygA6B0PBOtRxwSAztJMRr6Mc/W8UYrtDmv9aJqPODuLm9Hd0FiF82PQdyjUh+6BL8GCTxk14y2+5Lv+y8+Znp4yI8IcktqFedIfnjs9P1f6/etNtyEl39MI0POnk/J10PO5Uj9PqqtVp6ZR9/LZBRgr/b35ox5brku1qJjvMfTi3LW8q6yCT34qedDacKbcKiNXyfAh0g2NohA/8ej103kwLQXdUH8fNW6Z+mnQX15XjWuln768qFq/G+Ue1irQGR7s5WH67Jovur1NRj2wjn8fc93um7K2UVo3+vnlJ33Z3/TXv/6q+9YpP/+kP//rb9oLNkunQLqy1mYfNKTc3FWCWB0XV7RuhGGTFXbX67Bap1j4IpGasrCOKTuBhrO6v9ksh6iJcU316++93o1UgiTizCfdMBZxzk9p+gfriAeuffPmWBIuNhvj1LVOJbRbjIDQBiCQZ6+SqctA5nD1WkP8a+0JxjWl9rIzQjnfPwwusOHjkBs1MgWAYSIz5cFbLFDKI7A1sYZjk+5QDSO2Ji0TXcgMe0xG3j3w2h01hnXOJYYNCUYO66CFDSTnhUOd8d0zMDCoMXSDOrGxZxCICBSaCRegH9b1pkyRFYW/WSBQLoSFyeGu7DH6lj6rkW0WIApFwaSGI1cMNDonSBdtja20pTPDKq6rGAPtu07QlhiuAIKsBV314rBp6MsRnMzD22R8JvHzT01iUyXoXCdcR6HYprk+XRprwCMPNTYKtninBpCVmMGpWUVoYTJXUnJ3eDYbTpp1NoRV+xRIPE1fDhWp0jQ+SG30nwcyBwMSOLfpnqX1Zg0ctJ3mhI6R5g6dR6v7DRbA7vgSGitArPPTWW0DJYVGAhClctM0DV+N/gEGJEWn7f5nGxJg1AXdzzblFH+6tnVTQxh0UXnziv06dHQo8BUOkaCCfB9Zo6KuVH3+R6OFv/3Lfw2DAXLKylZ1U6n//u4dUFY9HcHx4aJHc8CANUxs7Cr/OyjO3z56JX52I2A+KTZ19VlvN/TlDHqpygpKMPb4+E7QbO16rnHWvPv77LrSz+9rn2gpfjaV9pTjyDrbCTqroTmXtpnPs92xE75ossbPZV0MEWVUlKZVL0Wtly/P1ubRRIJqoinS8l21L/tCe9EYHScaBEOLOxZ++bPartAy7Lrf33yOf24XFV2nFT0oq7Wk1LhdNd7BbydV21WvvXQ+/1H4tW5b5XuIGvFSY1f/sNnFtuOaHUHwNtFITnZcXPerQRwlz0bO0cBjV/PsNTka71bfb5m1ogB9c/+mFTnFCqX4IWGUA0tmWjVMdzMjeB1QVtcx0f3xUF4xILDFZQn/8OVN02m02rEZpSmh97drgMuOyOl9RgFBb97Mcr8y0IDmj+4d5rRRmTwM4sW97WnMMgZiOR43NtIR+TFOhQaoq7h+kk14BMnbRCy1ItTbKhqrDVMiKPHQ0CilzVmfslkjeaim6u/6ny4P9flZv76RWzuYBTPZYAr3XSIl2D7nbrRHaMGcHWwxTPNOg9wB2DWONoThz7aK1Ch7uNnyffFrbDZDzlsV9FTnzqVo5PgO0Y1C+8ztuGgdP7RAOypiwkTkDUPGhwqGZkx5CHo31TMYUjxn3AHIAOgj7JVdZhoZomnQrWeLTZVNJmzyl2Ii4QG3xLNgw/0bKil6KVhIlIWIroHmCZjHFpvPB7gK/3BXcPT1DNcFwwa/ht4KTRga0l0J9QZXUszliEKh76GrzRqDOFClYxvLto2IDTRYgPA4Ecdw3eWT+pHGGQ3m5BrIlpbNUllDbYz8bWiq6Nn3vre2Mql2D3s01+YeAEhaL7+qObWRxT1yfwKYouGcta+wSDDo4vnt9elMzSOrOJg1joizAy99ndl32pZC8wxYxmtqtK+AnrCvw5ncdLttVs1mceGZuisvV1V1i1G5JR2GOBMYSWelMKBmmEA061cV3dlnoMzDsASmA0DUcHtX231Rhc5w6nUfiaTaNWHaVZNDC1X5obR8DjkAm3XAmZUBFiULpjxxTm73uwqkC7igsjnFhNHfZ/h1gFuU9UXL2GsicsLMKILIyUuerIE0RItBXNuYnoq062PItZi54Wwmu5JCwYZFNAHOcq9gMKhGadr4PsqTh4oUwDJiW9BlUvO9THZm8JOjobyds9cFeA1u0vR7DGZS9/nJsht051DSkfDAzHJ2MbIh5GgwCJ22gFM71G9MgDJNaZipsUOCTehfT1YoLrHeqO2R8Wi6eeTKJpdTnKEHjAoftIgXgcJLT4RmFZyyyLDO02gTNBxgV2XDoA0aJ98r4IRjA+nMwrzH55teD7kLd8lI77bZXMe9Lj0UZ9PzBR9YLA+8tmYRZPfSMI5RD/DPkEalYfMf0Rs2rjFD88hf9D+izZ3l1bC7vsO7xWy2oN/aofkwWuS+dEgFv9axG2ibkVjgpccgGcAW5k7+fwN8EalEUWI4T53hmdrFH+AutqwYnR1EU/5cvgNmDGdpM5QT98ZHjg8IW+KL0m0IDSb3Az8DkIU+1+y8GHqTvGr3cNEJYSgfudFUU0Ci8YxVe7isxl8x2TtnE1tpnCH5QPzGozk0n9jZigiCj5DK/UCGHGkQoZuOSTCn+/j9oJysWa3x+LGKjsk4dGF8kqy7Q/OyDLFS5ecFvTV0Hl7zH1lODusFhWD7o0X/+XOm//CnWg9oUDg8VWw1acYm/fFPLy4M9wHb80HbnLkJvZS7vjxB28XVMsKe2UQ/n1trMB9pq9+uuz5fMr2Uox7Xq5byRZ8I491wbv2k+8e3EMGXte7mm6f6/OlErnXoR/3A9rbAx72Nx6BcNv16Gx0l8G+/vOvWZ/q7n846p6uG5bt2nSzm90HC/Q0qaXPW4+OrdZ3wsUF0ZsJ0baICWpjo759qN+Gvt1W3cXXzFuAJCDLB4hSHzOhnNd/tVtmV5FVi/EOhQp/Y2xyB9wf2dK6xgB60d39wnt728U3VCq0i119vu/riRb98uzkSAFfKQg/dKBhrpnUYNQwgOiDslcozdLeHhtuoYYvNDs0BSNH5R66Wbxjojfye3BRbntUKBBYjEj5BUyzYwMLNSJwr5PNKgaE4oIO0gQK0hshHtNmOHYgXo3Ucboo+lxgNvrNPzYsDyY8Q2RHXqnnR2wJanKjDudSGEKNdQW3g7Fyy2C74T3A8TqLm6VnD466ZbZSHx1wzQxaNCoedBopBdoyGwug1yJfzBqGkQImi0Sqsl7S9M0MWlARHiYQBh3dsprJGHhfvF6SWLYvpRm7KItwbmiUDH3WqSXJBZGsaNhxQUyKAtkKPiCHMjuENGiTO++JoGwZ0TBPqslB3wv2xV85mmKay4uJFE0rjCGpYA+B7U79j9Z/hgEcAdAQ548YKxpIVZFw+7OpeF4tF5JwndHUMLc+XUl0DW4Cax+dGxh45h1CRws2MbR86JDZ9OMq1+aqWjSdaXRuAgMc1qmouzKv1rDgtQ/HKdTc1k0bSl1naajBtCHoykSP8yYXqBDo17SHUaqhjbFwp/TTIuS7n2u6ZmIXcXt9DPwpFb0vtJLj2H+ofDxV1a3ALYwu0LCCHXPij43ZTPV2iLn7cGHJwZ2bjTY0lQ3KyIVhZv0ReXMufcbi8aQvtdMs+gQYkNnB8reM4Km9e1PejupL3SMYj9uyhHXTAN46efL44xc2F0und9WuYHsrRVhqgyZ3t9XQ+qcGBFc0GzxzaIlO+GOAxjxl1qWjoEt2Wyhb4+/Dt0BNCA8QFeFfzfAbL1zigzYSq9ND1ShxLoS4Dhc90h1JqJkqj2oj7rHJ7dyMAA2NdH6owTYKVQW2nrjgSJNUAFQw30qJVmjQa1rueaEjQqGS1vrGtonnELr5/dzSEpfbcB47UiYxB6pg3V+PNw0Kyo22PnGNbx2NqMeEyDW3qyTpBdEacUwAwhjBcasmVsy6OeCYDbmzLkwjZZptdVDapGaltdxwQ0dyi892U8+uTXXdcvHEJzdg2ouFyYINfL6YWs5uv0PtxBzFQebtfnmKDiGbJAeBhXtE62Lv0Bgo6IrUGucoEnZa+Yeyt56OeDmkZxjkcVgy8oNsdjCO2EyFHiXsZAAOqZMRVxnaCs+p6ntDcZCqhohN1gN+A6XOThykBumTyIJ8eBjXo6VYaHaj7sFKK0Dnx2ZSY1tn9N3RX7ie8wWTwCQ0gNZa/ZzjiUXYMx7Ghg15mxgcOsJiWcNe4yYXNEYPtkhPBzlxw9QCTlY1rAYwj3k+ECriVV+3tJxPZZvMUqMNouKmFoZuMWDTqcVMQ/UBDyj3nEhRb48NBHHmM9ZDQKmmdoQwatCfLHGobNPJMp3xWjjsQTaqlEuju+d+mqm29zeCJJkYB91EcyoFPuGN7cme3ACc+v5xVb7jOEnvFeYg84YJnHU0mBopVZufTcQPIoG9ItD6uSorav4bMQnqpZeMTAxhDnzrYMTbOzaqqgQ1EFAkGiQDVl8M9mtVdsNHoy+g7AQ4AY6wnW4dwvwRwob8ipxVrJpz+x4fp3QAUmAJB10YyxWYV/XiSYYgT2xprzHBZxfMDejVGVf3D94JzGJWobSpdGQqhQEJvh411mCDyrDl12ZITBhVoxgwe1MNCGwA2rs0MbjgEY7RGTgwD2yrdptSbH0AMOxwgCcD9lOgrKL9E5pETDMC2tMw7dg8HiJnWRiMmabAPDChDuU318RaGSURScI+xeRwwDARYJy2bXixFUx2urmjCueNsnQLYxibdESTo24NWy1/Q+xlO+O9LCUi/uJ+HVeM4qiOVwL2TltgasiGmf4HZ5GeB/gLJCTEcD61l46GdfmhEKmAzKnlLCvsRxhE1Fc8R0AY2f64igHOWxKFdNHfK36cBXbM2+Fx43tAEHj0gcwvbT+IxYNiYzsYsAgBOwZLSYXRkmgdOs0T50+JUOycTvSdokPPuGIbtNGY2k7eA/BksrTxfYop4mOBQz2yRHMaHB+Xy+HVBW+Z1p0uizfLBo14eCwATdh0HG2xEJCH2q7ExEKABf8/gGFI/Z9I6PoWcUAzVQCZ+RM+FORimhXzuYczDmiJ8k9Fvu4qVTbfDfXdG2jHYmYtzDHD2mzXi9O8OrPGZxWoVLY63CaaPhI7STSIbKpC8Q23JC7b40t1dDIY/hKEccsdxgHzCGT7Wuzy4lDLEqqAfPoB8PmyInNUVg8dhO3WsgUMWRlNn9zBemy2rVuUVVJFUz02qv/8MOkIIABuIxu6B0JHqc6uXUyACt37V7Tapu9TqSn5vr5fPFEGMObg4QrDddhflz/+gX379XU8dWWuVM47Y3eAWyguqy1of76+hv7G99qJ+yfTpiQ0NNFia2lQdGUfHQYMSBmr2e4+t8kl/+f1qDONPf2Alnuo6QG/gcuPye6g7f/JBBI2b+l4z1vUYiuy9hrV2qDdW+hgOvZw7fWpTff39Q9c9Vz/DV+cCiIwwNin9bfKF2OyjXz8NNWYmjzWGsqZ5UnWq1b/+5gvqbCEvGZ6d0iZ1NEfRD26ov03S1+mkb+9XF2M+N4J/EWMPPjcUSWhIfJ3oEzIPtW9DqpGHHZEyBW3brGWJSFa2eNgwJ2qrUrdb74udSxq6m80WHPMRlAC2YAiondlIq08RN+2Ia/rIz4EyQFMAMgatCxQYNLkATU9CU2n3X7S3szLcfbLCQcQUjncHy0fWGpQJUDJ+NvpYCpKbFT+YuGgeyDrPP/Rtih+UVRoJXP8s8KHlQ0scNspO3sBkYk+1AN2Se+WcsX8vMEbw0fzRkDFEmprANhbOUq0MDRXFEZE5mmXeM8Y3h2kOzU6zom/gwsFcg8uCBkY6ZSHqZ6vKRYM+BY1iV/MlMpyFyUPZdHaEo5HBNKbCcKWiQUgiZgYnyAGnSwAP3gHNJIZEUKfQvhCZAQsAcAdn4V1l+2yNiPO/0DPg1AZCTV2v2OynykFEcZ5cZ32qoT4DONc2JcCU6dThivxh2hTbROi77elku2+GS+rPNNfqGlBXLrbeOhb2BSkuqTjt2fXzpsoOmNjWQZM7aIVrrbIJx7ZIKSo04La6zqo73B3jOyDPcJ96PQaMDq7OrbNjITSmflV//6r8fFKlkwcRnvce6mH+2Q6r01Kp69gkvWudMQyr9HHn4sSwoHcWI7TlHLfotPXFjy4b7R0bVC6/kmY8IbuXhnSzo2f/8ZvO5z/oNqw68TV4S48RAqAeTQuDdQQOb/mzprXU96+/BcXuieGXIRIUOPfW7Hzp1BFPQk3j+ScAfF916jKN5KVCN0PLOa/69o7zaqu2w/040cfXP+vzJ+i0g8r2pGHAETd3TBCSCEADgIDaTedD3x7Qw35SWT6ZlmeEfHhVPww+v+iqiJCnIaSOEXMBaDosd1Xo6o5sx6r+pDtxKqZLuz3154q7NyDUOt+iQULLZHMvq5WdEUfd/f13t526XPgzaz1gafjts9VjA4y+KoxhiMgYl1KaPsIkIoP+TfPogBZvwti6WluDhphahV8A741tISZhaPbJ8XUmIy7EUOsipy2Y97E9cuLfOGrmtXvjRj935IU53za8KYhUIOKCO8nxRmY60JTP3pyG5f+mHK1Ylql3hhlO2zEYQuXjyuUzJkYId0zTeXg/DjTHvfT47wauYSViLkE+H3pMgDJAHzaxNH1B0y15TUTU5ImKKbazsDesNQ1MWwladu68unCjCbhZlTCecoMY3krSunpDEYYTG8M4taYn3BHmRdDFMNNxTMAOKGCPIH8flghAn0N+ZWMfXB6Dxmm6O/m01Oj16to5MyiwcQVxoIEzowsjkSUa60Pegy7qUEn5buBn+HWRfYhDMAwPKLI2yMr8PXP//WjmaOg9XCSAeNx9q/plVQl1FL8gNqlVrVM2mUWTseV21icUuDC4+Vs0m4FU6gdGhLfIuds6JRv5iLOG5Mmh9J9bDNygtSWqUrop5C2hhYPoCLMhwS0439UQocHmCZMZ6LzuzQLso4bDUMiyVTPOoMIUL2qDPQHQPxIfkeCwzBMd0U52sU431e0npdCdVzKpAee4GukjAGTJpISVABgYkRfzABjchospGsuZ7S8MhdLSDZ9PMh/t4I72vnBGJDpwGDwML/3tHgM8GsEswDDYGQzuBh9sNhUgMRIIfi99DKCKaac4lR4xcAYB9trbZE7sNF5VF7BNAsyPNR853+jjFtewFUd5xlxPEgAud5s2di3fK5rdVeNSOJerVxdUVD+jMr2Wc47z6r4zRIYT99ADnDAk029AiY2NHnf9YHMo7hMcqcMln3sWLXUAMgy44aOCMR8bFvTIGAG1KVT+MNmEMchtYos0R6EBjOyW7zA8j4624WvLtE83bdXZNYPzMmCQA9CWsMlE3nOYFXpZRIeHjpjaeOSdU1PtHMSZjTxpb842DIEiO5za5SuNRAheL3p7/huMVYZEtvh2OD3MDa2FhD2HHOX4PqBcAcYcNSXCqiO6D7DYfjD2KIi5BNDGTRsAJVvgyHYLWZM3l7yfSEHwvHQsDuxn4WcgWF7cCx5AAYgcrRHvKcxOwc752cdr47mcNxuA2c+DRQkDo7XdeUTxUb/tbrowHLoPQxfpaEd0sJYLBu3Vr7uqmp0H0Q3EkfXIp0kTasTYovWgqP7QSfLPRgRAL9BWcakdDqh2l7N5Dg5FrLX5+8gWKTGj8Po0tpT+NaxCcQ4zYTveGEOChygeCN4oG00E3tATa7JjIqgdR0heB5M1gaDORgKt4EG0Bmy3Rgc0he1eXYOIhpj3yznRp6ZwU8zQWKx3nZvWD/y5oHmK2AhQfOitT+Znp/r0Umnse31+udjNleYFO/zt/I+apw9TLKuiU5ZPqkHXcInjQeKCmUGK0ZtVNsCBMqfqBGwdxVvS6dSqx7gDjQV5XXuqv3x/V/f8s/7y+12fT1C1Sq+2if14vU5uWjBT8EBfsSGT0KC/X6/eVFTlau3Sx/ush3A6JdIh0T9CUeh7/fQ//xf9H//7/6m8PmuZr0YG7f2Cdf046nPLUJrr4/3hbVhGYC8GDvVFRVdpfv1mNKxhyMBJEr9IojyqQk/Vpm+//6q/vO76dk/10YOahwU62pSSMwZ10sHdkOxB9UCPFz0eqx4pAa+2gfMmk06B75+CbgNzqJpp4tBq636gMSGfcVxGrNIbnMMAACAASURBVPydg8NBcT4QB5YyExtwm5C48TpiZRzSHoRQmgUE3C3OcSUXTq13kC7E+n5+ea5ipW+zlWTXb+T+Qs/G/IdAWQaLo0j5efSWy9LpaF4YFG0OFEMC20teN82Kke4DEeLXIP3HMp8hmUFpMKpHOHCEwtImQg0LknfQxG3mcNhGs3Vl65ghakcNCzc/TVUjKHehgtJK05KpwbEMQMAFeVW+QonZDXBUTettMNcJLpqcobaMSxMdErWubjkvIP1QcifVBSgtdEIKWFxYJW6d6IS4dHBa0111/eSNPuAMCDHIMsUVuhSNoAPO2XSxNbXWh/e/KW/JJQ07cJyLaJCfm0WP5eRwZ19QDPXQWdhSs1o1wg9o3ZqSi6gygCnyLr8Zife2+citBXHm4my7z6qO0PtLixPeGPEa1p6cVZxaDfdXW+DTXg63u7Iysx6H9zKA5D749bs+YBekm4d4J66wqWFTuC96I94n6dSUEWY+rVjFV85F71eC70edylEDxjZs3NBvAP4ki12Eac5aeOVubtlY8yeaqCjNd7U0END/ACnIv6tKzZj9lCdfYmi9vRGfia6h+Yr4JGjqOGIuayeVz/rrdzx2r6ob3Ja/6uXlYio3FHMARraBgFNsS9cZZ8FBdU0GbW+KIZlzOLd+9Jm+vkt1mXmj/evvrz4jXy6AL7husmWg6WADFsYsaDFl18TedXNPsPuvzCoh2xatyXB9C1MvUPqZt1k51ujhuARiBcibDA+AaborKU7eLpj+4w0Q8oCg90M9A1Xnz+bO2Wny7gH0peno3NZvvy96zImeXiqdGgzioP5CiqUxw2WV2BO2zUSm1KHfdH/C58t7ASijNvDWoAdzB2YaZpBy2eU1QGsamhhk+zsjGbEu0Xw4z3FPnJ/pfoTNGu6CWOUDYjnvOXy4GPZsJnOg/3XGaIB0ArOtiJ6wES5gQhMuzmguWZyhwXOABvm2sKhgeqyDcz7X8qQat/Dhw6Y/85rEfVvIun22lG6Gptma+L2qHJFFM1c6fw0aLONcavq8PaZ3QE5eL0PHHu6SNDQ05NwFE00yZkFH7aOWNTAaeoO3AHkOege1d1B4gNEMgFhMbkghHOdUertZYOFvd8vUZn7EfrExhu1B88vIRKPM78KqP+KhaEp5VuNboodiMHk46mmw5h5TKUuE5tH3D6wBMhSINKntqI2pWDx/1rRBucfs46Da4m2AORaDZPARuD3QmCML6P3+yNO776k6/hwAcmQIFRvWMFiruHwxGIJqndc2PkOfaYf7NYy8GNxwMk2SwSZReBpAL39f6sONe9SnFnkSjx99wRwMoCSMegpA4keivClsbmYjtHXVQCQK9HIGvZ07EQZKPMP2wvWfGUMo4ODjMarOJxU4jLLJgcfs+I/CFGWijxgW13XwIOqtvj9nFhOlupLM4SFAT54NwBD7RBLnxHQNyHO3mQ1DBvnBtCPjHfA8VVLmymBVOQomVWrTEZgQeHEAcjK0cACoMXxP1LHKpjNcyfYzMFWcQSa1KRT/gW29dcIrNZs7Da33XUXSK01bRwRZM4dbOPdC0WpyxFm4B887lGXyrvkfv78KJiD/zIAJ5b1qdXt41AzJxc6WO5x+B9hf1MA0mC9DHyZ+eVUHCHSwE7nHkR1wFuk3rj0uy4AHONeGq2eZEfmTOiua3sQ3DXe59aKDpj1o5XYRBYzHUO9wluez4+eh06eTse1DyXMBy4vBCDo6kFqlKc9U7yEpAshhMI9hjGE9cuqpCXZz9iCFFhsWRURguH5bcxwgg+mcnndWO4NvReNYP36NTbgAkGkLDUzDWoNvF2MU5yTo+CCJDP8Up5AWGSeiiMNSodhw+ZgpGFtCetm/LdmK2GjynTrO5xAlHRa/ngUsE+SeSnnNodlOoPTjtkz+rBcH3O4ccEx6Vm0VnzCzEG7dYUDo7aWlAnBag5Lv18XwamCTMwpdFd8ZeoXQ8kaAeUiJ/B3CCLULqzm0wf/1FG+y7EHLPUir/33+44/plgGSH8SXY5c4CiUmHtaZ8b/4zaZ/8XAw5GWgOFG0udgokRw6r1+DHq+J8HYH4UYgPMMC1KrI/YusK740hM1srazhBAmwiQ6ZTVAMyc+Ladx5lbaDZztRHAPvXT89t6qrxrbIDAt1Nqo9v9hR9Jxhqw/vOHMsxHOX6VxvOh30KzZ1BE7Tn9XFquzyRe/9rJ+eoRPgQsUWj88ms/CatfT7R69qu9ltyUGgBJUXDLhXP+wUwiyPh/vRb5j86aU969uV7LBW/+8//6aqS/Xzy0WVN7Y37Xmr671XkQyB+BAKTHYPKAc01+uq3769G/VBCzSVrXONlsdV54wtRqqvr7v+7a930/12BlyQZ4YLuNDzok819JFM//LLm6q28vnBEAIKQIJmAkQ2L3XOFn2+NPr+PqqrZ7X5pNvjoX/6K4W+0TZ+t2PsX9/RGxAULw+HOICyWcLKHn0lxYRSxff2MaeRY2mdrFswb8tKBqzDx8+hHGmlwV0YWx7cUTFCYpKugwrh2yKaE7YFDrqAdkMhJh+Ir+iwSUcPVEWKnPW8X/JUXy6rYEN+fVvCQTptvc9kOIP/v43w6VN9DIsmGqwFYfesCYOatDkoAsf27uDCgzjx5NMgWMhsSkSqCi3oQmPB8BnPM8gyA70pt4TeOy/u8TcjHgTrzrdiiCNG59ha0UzhwEXQsREmLj2s2kH+AIeS0q7Abhq4/EHfM6zk0fqSfYm2gg8NJ8G7LmWhvMltpAO1AR0eBYWQd545BhXCczvyNIkSyDLVbW9NntE30HyGMtV2z6PpZmPJ9QaNpKr+YGdOUOEwx6htOc4zl1Wf1Co2j0asWwYBBpNBTx3fBzWOwlzqMY368kxjAH0p1YADYSJ1XadpZHPCUBvuhc5UcmxA4fxQtu6n5N00K2Nty03D47vS/MmfU2RWhtPi04nNFJsgLtJ3nZpPNs8iyPp6g00RETMwHKrmbMvyfc51qlYNSaaPj5tqN8xRw4jRYWNKLuTr60MFmkmoPZjgzIvKfNJjQ2fTWst4ale9v9/V1I3qutW09B4KboAv/aay61TUqWNYoJcN3nb1dnksAY53MiWvB12x016+6bX/WR1Zd1mv+sSWNba3DL++ULgwFa7OVfsH5/+N/S9B04I2y8YKLUxR2BDHlGYAxwV9M2M2n+tgtHvfB3UFG/dCt7FyTAXUvrau9T6M+v71mx2ym3PQUKuyU0aTv9/0eNyUWbdK01N704jJElSvc1PosSU23rpf3/UO7dUmFuQSMyhCBgMkJK/3i/bp7u8UFRJGNb632OJAz+S9TJPSAtfG3qyXMH3DiPVs51+wd7aC33+f9PW1Vz/0ej7VajCYzBrTuGgi2dRAYx1mEGQuYp7HCDW3eybUWDSMbDPR/jwSPZ9hTawaNx7YTUNP8xv5Xm4Q98J6bDTngJ4cBKiO6JkJTzcwWzWOOyEaAbQZ3aCNJExTiuggvzZqKA7MaOQYTpJMA27jy0MdQ3N7MnoPaDLltesF2WoPHIsBFu53u55aykKItsUNjAGE0gGowjjoHHCPpCLF+IomG8mGXUkxQUqVQkWfYEoAJkHZLXVLGvYgqhEXm2rGsLY7boPX6ay3qXf9NLg19o5bytuT2QR2l8VUyJIRgDT6j9gCMmyFm3bo5hj9oDPWUNgZoqH9hu9z1GkGK2HMsVjvy84sZwvA2QfBpE/x0JZ7E5oT2cCuyiwNJA255rJUyzaZQbOkpq8aMbzi99D4bbNa4gjCu94mWtbkup/CcAj2FQAaozXbWL73wnEXuI+iXXWkAq+rZIhdlXd4TQAcBq3dtGu2OHgOTFGLAKEB9olgYPhx/nU220TFXgQb8Q88f3gSjLqQ1WszKzJnR526J3+XGWZpri+LfSNowA3elV+0Z6OaKtWIa6EHmlgaYGDDT2YzB8jHOY2oD7Cm3rpwgNy+/9CprTTtJyU5zADAXBgs0XdhVsdg5yES8xg7IXfeJOHwziae7Gycudlk83zhCupsVD3Ca4D2wZ4dxKDh1oxjNec8BgkAAjuN5o3mFffl0r1rlYcR0zQFTJyVs5ld8wQlNNXT6aJH/27XV7TmjoGj35iR65zsQN0mk+5DOEJTb9oT3zB5vrwOfipnGbCJ7RY6NaJzyNpkK4hOlue81P1vQykgHxEusJ3oh0JiANA+wvhbK7v+0ssA9pBjinSAgYWMScAizADRUdYNWnui5XC6BUgLIxsiSDC7qtHSk+G50dnsysjJtAQustwNWGZsHgGlIoKM3qlH+5pWyhbMgorDy2Jys8m8EJFEjesM3iGOTqIfJGbtMI7ZfKlhEhNeLjyreB0YoDd4vpuJCMAQFSHSHjBIAihDLgDgCpMBxpgBLphhME/YAtNE2BwznlvuqsjWKbUT9WO2Gz0FYEKw3rhXvCGkiWFRQW22ayzQm6E89xRcKACzpqBCRbdDK6wCNrJD7AWQQBwGWpE1eQCPfe+ejDvEcJJTGgZl5cVaXxYw9IyWd+J8z3xFn8qyiCHdLrt8IfhnbCqJaTlyJUOzxJVOJ+g1R5g7crbyrIaUG9pBizIZHvn7mOj//3/FWtRUFNtVI0zKgiYQ/8GoACtStg9M3XyRfCC+GNhk8CGC0IGueWsSOZI40qGHhNrJZebg68N91SGzXDa2yAVlBD3ctBx5KdZ5GVGFz06BDAoQf3EgcH/kvfGgUDT4Z+hTFOGnrvT2Cq4vyBRbUWu3ikQXUDMMQVTodCrUZKOqZFbTkdeEnnLS86eLL5bzqdT73tqd81zMSspZZ34N3G6v8R+2yK9SxNmlg+TzsJy1q1eGfgMbVmtAuRxBDuB9k5ez6u266N9+mdQ9V7p0uR63iAHB+YqoB6ITsGi+GYlGA5erSHvdXu/WYhpCwbUMFH1b9fWf/6JLJv3jf3jS9X3UP/05svN42C1Yx9mwJ3Ov1BPFH874BN+RoXh2LAEFpOzYUoW73p+euYAH/fIXcskqPYaHyLZ+rCdVKfEiu95uH5rTJ9MtGE77FbvvSS2NEWhNVlr7UGWrG0D+jO2B/TJuibuWulNLo+KsJSjRgeaht/HF4W0WvHtMIqBMxtbSVC7em3MZcfeECsBACoCxqtxWO42C9KFBfS4w4YjojtqX3qIOXSag4zrZ8TA13QDK2GYOPujV954WpwzjHWyaaTwuz7bJ1jhpo0hZm0gjcVA5Dkt66EoO4fURi6B4nnu0uys6ChotbzyhbUK9DYtqNooMxM5Rs/lcBHHx2tu6suMol4abYCNg8XtA7wBoMByg1EPXcR5kxoAODSrTmcuWgG+G8ARd4q6yyZUXNEM8slDBe51btGi833CAq9k5ERdTpuraXvvUKqviu7bOumqNUCa6Kk0mD3YbwvukjY2Aw3kh0PYqm5O/x3VrtIxf9fxEjhkGDncDGfwFRYZNc9eFJhkKnusK1Gu2IONdOYjlkTdVmQmAeyhNfhsIJwZ/VRfgBo2k80il+8d3f+Zu0HA+BL2AVldXqptC99vDW6AK7ZEptlCHRl2HXOmUaODcTYtOF2gvPGOg9zg+YzIGhYrLZLKJWFm1Wtl0ToPPQ9eSIcnjcAtNzIZ5T+s/B3e/l86L7tA40dDSHKcnm6BgTpXkZ2UFAAXD9puNdHKMTshKw1HNj1wEF3Pm+uWqfvmspwomBeZjZCD2h3sp229qQ6Ff/vU33ZfG7q3PJ3SmqXq2iVDrcI+Euseo+HQ2BeZ2n5ROv+nT04tdLblk52UyHZTs1+tQaysZ3iM3GGT2XKFXqbSsvW5kmfF75tmU4081GajftLNpnSeN6K5Mg+8jfJwXr02X9g96+3j1QM22iWb58X7XuYOGPzpjdFtLrTjFAj5lpSnHgAm4w5qmiqFUEaHbdredNn3cR7uJo9/d3OAQr7Hr+9uH/vwbxgcfHvx45qBGYwzSs3lmVkjZng02PMEJEffI6/uH78ikeKIXto16cr743BGjxFYjpCNswRlcGWa5PWftIOMT9ZnaTbYmjemHhJP2Ek1d1tRuonAtpIFgE29367JURUNnPXj4NCcTOj4aFzpoGAm5Q75tYvX0yU6p/e0jNk6wQRypkGooqjDE4D7FCGQaNMFqsfPprnKFLo3JG/KAw4UQlH6CjYMjLUMIdQrZAqAkzRHbV9nNkQZna1tvOffhYct/GjkaMaiZXMSZI5eCTg7AxdnihroSJQWDyTm3uQdlaikGd9BqAS35WQWZkphz0P4sEQDPthEwD/SeraH1qgDRbHQZ+vh5W6kWB1+GcrZi/BroocHj8kDKXBnukYU/U4ZpKHAM3GUBmylkHGyZ+fy4DpASTAlxIc8q0BvioMoZ884TB11cqNF6je4pyjrR6VRpGdDR8h3SdPZ+FldC5MvK7tWpHaNhbnGmYThYUBWfGw0FLXwFY4Q4LnkrumHqcmg/3eet1EAAIz5XWa4DEF7VyBcyVdlg8HQZ373VKkHbbVRyVtXgRovmb9S84lpNu/msPelVWXOG+/Fk/fUy7yprnrXJw2NahEGcJVd2g2dSZmERJjNkuzIIFPVT9KpoA4GEee0DAANbSM7/7v7QTLocfWcE1gNs3j5wUAA0pkM/q+7OGvubZgY+HjSkPtBEoTAXhfL6k0ZMwHB3tZ4RZQPGQr1osbeVfoiNFxvaSjvO/e63TfT1+yHahEH+UwcD4U67YLor7BCGDvTWrx/ckShS6fIAg5nPjYprxoehLF0vyhInZjpI6k2hGwGODCFoojVoGqCedl7KIFfAIsBUaDJziSUqoKxzViJL1tRGdK2cbTTejjjZzWCh9kARxyXebsP0+eReY9jE8IV2kVnAzwdDOZ8dm0kgx2Mriru48+65ZEvzxSPXlx6Hu7m0xwTxV9wR9GQLeldolOPNue0ssR4slqhJ3IYe8KDDhzmMtdaQAbnviBEB5OhOZjpRQ8yYBCxisnXDGIY1HkgZ+FhM2ejrh19J3IWmHYcxhP/fTqbe2AWVlDsixTjNEqgqgCs+Y9PcolbC9KBXDG+YuP9MEWWpBLWWCmKtfNDaoaKaFUoSBjVqHKwB5T70ZrNovMVn/lrtdm6bV7PImBNND2ZTzf3Jp8Vr41Vbckf8CNKD0PI69oMxDpdme0l4wnAtSvK88r445uAfpjkxQIZ+MdaYoY+kwLChjAbKdsvoHUHvD70j6BjIJQMM2z/4z1Qgtmrm6DJt4/xVhS0vlBUeSpvtmGbI+wwXVi4n3qg1ljb+wNkq3MzYsPBrInogdGFhkesdmi99UxO9gmcDRpPE5jPxALkSoDyh4ytMtYT/XNJzgPXlWKtDBcj1KV/U1rsR8VNXOMNumXoPmV+eMNgp1J1PWsdV//WXh55fSv3ppy+mBdT60OVE/EJQX7BQTirE2GwDd+2Pm06nszVQfIlo/AaKzg/0C5rMPuve3/XYMn3/tqltFj1dLnrc7y7IDFEMerh+Inj++npz8038Rdfuur0/pOpid0G0jeuKS92k119ehUz8y6fGWpf/9lvQP3Fx4jKysy4P7LoHfbNttNDE1Rc7S75+TC7w5+4c9tqYkSSzvl6xR6bJSXVd4bPnjjjQ9KYxO+n2WDRspforGWukBJUxANHAO8YinKzQCswpYeJjOL8hyKY5sSlOogq+OEAE+gKaEYxp+HkcdMAF6EIeZkDBIyAWN8o6jc0T1OKN72HaVO2zulJq68xbjK6qTceAUsujzqBOkWjaVv2E/u0IfMVNjb8nQHwkpHy0e+NjSTRhfGOK7K7Vdu6Hnb6pSoi3wxraFNsdVDO0uxQNdLqmZ0FVdeFguKdhCNMpaNg/9MYGfRy7Qz4S2Wk0kaFhYAOEo+l2vxnEAUXnmSa4low/nLdMAcIhDfoLlzwtT4JrX+aoFkAStpo8ZxArMNzB/Y7nKxSOQSk8NalODdR03JJpcmI7iwMhERIgcG37I081N9WcWgXwQXUzhcu8es60NIJcpxc12SNMa4yGs03kLDbKaJyMwOMUixEQKC+X/8U0qVOb6tvbN188aHWhgTaAFMOm4tJIGFosuGMyaL8EBQ1dEJlTK6yHiDcBzEHLm2boLfdwBi7R8IYTGbpIf482KQptoPZ7PLN5petj1jCPOrenoFgdW1/QaVTSRYG+JgLMeWbRSaGFe+s37UWlDpo+Tr8blKRJexaxKDwX41LpVMdw8cDUZAVcwN2QWkue4IczYJcETeGiSxNUbTSmsz3Ze7VsaKD9m3aOJjmzlvjzU6YO7Xnb+YLtyWelfhMSv7/oz7/8sz7GVk0lPVHDRrZ/bEob3djoK9f5XPkcoNmy0dPwXftaq+4uqgl023Zdrx8euhJ0i6fP+v37m0oay9tf9J//0z+YZnp//67Lp073DyjOaDt5doKuRt0GJcb6foSyhWkV25cFd8kn7RsUV4w6MIvEXTvinXgEYBDwTAHQoFPkjqLBul6vrsVd22oeYDLACmn9HtHfEw0TVu0Myxi5gXIbwtFvf/2m9yvnAFDRJHvnbtKYzgAg6Hv3d+v7aBImch0xxJjR9IUeyc0CW8CaQZv7JqJAaIIAvm2RAtgISs6GoQ1TmfvCp46ZGBIPXndnFoV/HuYlGPAYIaf+QZtLNJeNCm4cB12HC7TNF6gNjrlxmqCNmyg07WfAiVTfYdOAQKNb9/wBZZWBAIppaJHyedLkZ4vNEM9Opmq8abG5BfQ6NtVsjB/WzFrqUeRaiALBSdI5xiaRmcFBbiGsozuU8B+xEwfgxp+JnwpW+BVAdGSRmc5datV7flJhqlvonDGYo5mLWos+HDO11fEWji/aV9V7xG5FxiUbNN4LuGCvlmxBhjsYXtzTRa2SLGJeK/c9Wx2MtOwePYWrBIMomzZT6th6lJotz8EnILG2jzp3s+YodFEYFfHaxh0To3CHBQYjIokIG+jN7sZ4n1Wm8zMh8uQ1DxrHXBVLBZgEvC6z3ujFKiVIA9A/b6fYUDj/GxkGw1SqQuSdZtpGdJZQ5Uo3uYCm6L+smRx6lTWZi1DUczVsArOT7wqWaucCbSTup3dTgxn42UhyfwPEOdOQbR1xFgAbsHYyer5LUNbn0aYylnDxmtle8/phvEFlJwMcHsECsEaDi26fLQzsnc5OsIDLSCe4/wHAfcQTBtPQPKKhB+RhJnw8Fsus6AmJdwDUQ+JStj+54Yd9YAdewGPiOtCg5rUjOqBzEEVGrXauoKnJ1HsMeXi2YAytZsKUBX4g3DP0HwzQPKGp7nd6vUFPTa7m3GmG6QCokXPuQ2L2/UY8D3KsRt0pFjxQ2p3vOWEaRHMDG4nyEERInhCoqpjLwLSa1lYbn7mtGEYte+t7jjmBiBg2hPSsltZtEZ9nij6u2SxaGLz3KqJTPJjwmfsG83mj5z8/f3YfRAyIz6qzk3PNSMIs6uObk1o8VOjZ2YahS9zZhMXmndrBa7QmGbgZ12s03pnUrrNGejjuYajjxLlB7QU8Z0sMt4AFg/XbIdth6USvihur5UN2AUWHflBZwwctmJPMEwxo5h/zcOET4YcnmG0A9xhGcv5MPfX6LIYrzobBPg8zHiBFD8wPZnvpVT6QG3WTrWxosel9Lfc7FnTUIOjXAL0sNgw4AI55Ixk1/dhf2vcj6Mm8tIhGAkNla8xQ6SHQcXRk1jM8YggVvhn4yyB3Cvfa2JamC8WCHjsG18jWpC5wRyEVAe/z51vt0VRYIR6k0h/8Wk/Hh2GYh+V/30h6AoXOZWMaBMLhGkXxgfaHNpLVNYgNjQf/fNj46XS52Nyh/3jX4xGpYuYg+yVwWCgiNDs/QtdjA2m902HYM1BkGTxMl6KBg/McBZbLmUYTNAO0zqLmI5bBQmI7dgWHmOEA7nCD/S2N+rIbDSQ3CK53ud/1dGbrVerUpepKkDinVuvLp0pds+vpctaUJPqXX0d9/tTqywvbldmb2LYBoe7VspVdN30nBw5Kox0LrioI5N0mPQiMJXwbukcDpYMNWmOdArSJj3F3iDcgXgWqCiJK0cPGD3VIBpUISsigcQrxN+8fwwwGMTZePCAEZINg374+dM5SO0J+fev1/giUGK2TEZQZtFPqqlLPgLuJ1M+90ss/uEliSKjLRXXWqqpw8Fx0e0zqEV1DNMKgon0x0tdffzdyfu1z3T7uvrgZTB3vgmEDmUTQlu0sVblZYiAwPmUToIhYSObeBZMGBOTK+Y0cFkTTtOB2lHP6jYsQABJOU2jQvSUmo7BG+8FhC1y42BOdK2hsYYuM8YMNEqbBBR9KtDO6oA+CLG58fljixyVARhxbBGzrAQgY3h5b5CRBSxi8gA+agIctgAn+bBAnN4o/4nIiQodjYrOpw/U4kCi0S4AfGFHEpYDphL8rgC4XxDCkYyBvmCgPgTTFntfEdhu3VM55BG/QXEUzwsVgoIeiEzXSF3Wb58I/kIYcKiZaya6KOA4qCg1d7uE6V5HPOleLGuIzMMDYMS6BvgMlh4bhpg7qK1TZIswU/HwmN4dJmxZBxmU1xZlmS0bbk4xqoJR3bLRo1NltcoZgA9BwpOq48A8BvHPUklInmmqaODfOAGuJt6F8FziAusH2xUt9qvydm5KPsYFqb/hAVE135TNPsV0/a7hzZjEP48JkMII6z9hNzAXb+UXTfDcqXHe1z8N4e6jFQIIN28R2HHMHnl0aesxsoPRkKvJO/f09YmoY1DP0m8gEMPYpVCZol0HhO39+1znRuaGhTXS9Y4TD5XtzPM777cMmETS65Bp+vP7V5gppdj68HQMdzfe7EXHOGOZJw0SOWaG2grbz0NOnT26A0H3zvTO8XXGovnKpMTRVHrpttjmib8302BljSsejfFx71TmMhFy31++m+EIlytE45ZWjRnAgLivo/I0eY6a//vZN47f/pv/1f/svut5wP4b6WXjAJgORZ8iXMJs2OwuSY8UzCuDGJiYyz9gcKemkEQr/6Iu4x0SALdIOukpmSGb3swAAIABJREFUI0APYGW40/Hsor0mkwyKUH+72ZAINNwoLE0iZzGjQYNyyNAK+Aeyvujjtut+vTqyoGW7aacD/kzoZhifMAADvoUGCNI48UaDfyY6eYZKtobcpWzHMBAjR9U+r/7z7jco2DTFEZXB4MCW8+OeqJ/Z0qKz45JvnecKgh6u5JyycA3kO8CZ1XR4GgI2fDZQKLQAPLEhdaNeOjza7Ait+sNL68Hizx+TKZtsJWh8aGxYXOGIHYYghw0/1C4b1hC7FIJL07y436k7sIYwl8CwgfELhgLo+qG98+tdZg+66SlyD5cPslMLwTRO68ib/nGfWMrC0OqmD3onREt09xhHmVPgPoW6GElpsR20ocQSJmDQaYmBwUE0H0bd10zZQU+dqN1TUC3RP/EaMAwBqOS+wPQH2UC+AWRkjpUotzGaRHKwTQMNWihylRzjGfSSjoEKQAPaMfi+mRgMIdx2eAywUaChJruWoHbr7KCzwnwPKZHNwc1si4gQD77sC2j42AoSJwSVGwYCZi4MVRCfoO+v13CotJtmomHOvfUscb9lQE5Lb1Bhg8BiIpuxy3H7xMkRV95e617ZPRqg6ZLPqltqOIuBUW3HcHk2oytLbx622MKaysfPpAfAtOMAUAGG3Ohiuod7pyZrQQfAtX3Q+XI5GERsmoh0w/OhsWlgW7+oLImnAnSFso8BSOJtvdlvNIl+HiNegeiNx/3D57XtcPtmCCA2qJeqZxsTzf3NdaU9ffIiFV0tbucFBjTWtAFatHbBtQEktakIyroJk8uoAVYXDB/058iA0AJvnLFB96G3Pp6oEhg51swJ3eas6cFDU+p2Rzv+UNVhltMYLBwwD2tP2nAshVlXYKAFGORJyPeXY5PMCIQdQ1YiWmVM8NjUMXPR21ALocEDZhIJQ2ZwrxXWlp1MI9e2xGPADM7CDDM+y2jv0XiyNEJKUyI2CRMoaOoldHPmAWRELJcS63JLckC1e/u4zalm+qPpYcZBUnZmiVAvAFP47CFRMmyask0tABQnCxV3ZPxVnKvNJhgn1GAPeHOIKSB02yzMvqgXfF8MXNBfobSiGYehYudeo/mhk3X9BpTBs4T+xoewsn4/IrzYYCKRCXppUEu5oXHLDcab+1LmmcOoyq7//FpvOGM7GM2c17BBa90YxmH9hcEOPaBlfiz1joWZfaTJ1bRMC5iKL8LBHK4f7pVxgfeiInpLzoB9bqjVxqxgizJ80ndjfgqDhvcFYM0ul9kstq6+k6gnh1FsUpa1NZB2QfVfQQWNv+I3xt/Gv4vZPeyvmWpLtAoIVPkADy1lnkZWGlEb0JMYbIwjGv2MS4ltAW5yDIqexf3JxwNv441DqwjCS1Ed2UTZJZeHlcs+aBYMhF6Le+AMYwBn0hzbVAp7aDaDfuvNpPe5rIdTnarU+YYEFKPfuQ1k8uQOST9BxchpYwfVRa62wdwh1akF5XvodGp0aYjQKHT6+bMjHzDOCDvoEAKTKYcIH6S8LSrd2MYfVrRoKaBMQW1BxoHdP7l7ddvpweDEpS5c+hJvankr1mry5RH/UKV6PGioMF1Bt8cGZ9ft9jAqBp+fZqIg0gHNDcjcuuntsev2OumlXvXHL51+e5W+joC/m2MFaIizpDcyRPOJfTgX/e3jpq18Mid+30c9N3FxdA7J7vWGJwYc9xXkNVXS1Tpnq4bxQx9jom/vq75/jGpOnelMFiQTWUFRoDnDppwiwuPP5e8FeKneh50W/Shk0A9ogqD9MmiZsmw+djyzXAjr6O+MIRLEE03P52J17ArNrkGTnuY50XNT6PnCh4uOF4OLyciZTzhRD81JPYdwfbjADHD/0U7sOOniKodza63rI2jClHwPiFu4sBJTQvNlbSYFiNcKFcA/PsCRMNTBBiFqid8HOp/jWKDVs4FCcH0i4NzACdRNBNycEwomaNtoJNLGQEcgNr9tyUDs0C6CMIEWcm4wIYpGYYK6bepaiKjbFNTVNhB+ZilIlyq1LpK/Uoxwqvgz0fZgKAP1lQEQnYnhJpqrpFRbPwzKcFm3J6z3g1qslGgMTmtQ3oucYevJlG7q3OPH4Hpu8LhwODRD0bS9q9xKlVXtM3l/TBFqP38YxcOUA/oq1E9T/2mEMe9i44j+CRoOGtXxVZ8vP1l7CAjARYd2yI6FNETTrO58UdNsmh6DHh+jN9fQlKAHO0bFocrIrWBOTKbsQamCmrvvlW4Dm75CedsaeKE+uGZOc9Dr80y/v37Vzy9/1Dq/6v1jN3JY8hke2qL7VHkrnuazuupkoO5B88cgBGV1vNpcytlV61VXXk/xSS1nAJfBx+9K6xdTlD56GnCaylbb+BdrchwfYJCndpN6weYftPnU+buHRgPljS3BXOR6f1s9uNAwEpOSZcRqRKzFpEKfn89uEN7fB30hgWOe9fra21zJEjJnWZ10X2CD3DXc3jzAY+Dz//zT/22a/P/yn37y/ZEmH8ryFxU1236eWwY3XPPuocnCrbp4js0Gg379bBMhKLzn5g+6vv2qtsCinueGzDs0h1CW0ECyZeNOwTAIDVOi77dd3RkQChojmZmhlaRBgoI2r5WN1eC6jNvZgBAGNbgwEgMz3civBKYJ2igAJgMmQxpvfsMoaWT7vOoxs9Xi4sfZMYnNUSwDIwcNAAvX3MNlD2o+zr3Q/6yjyRZlVePh9T7uuq3RUJWg+lylGGiZShmMErMTMO/A/IbmmrMLc8Pvi4F809Y8xTnGCZkhnOZ9mzy8fX5m81rp1ysDxKLpttowh+eObddkn4rIDAO4S6rOW5xq7U1pzkpiD7ZgLKEdhPL96LWRUez8NDL2oM1DzwxGVMYmk+G6TLWgc42LPMxjyKnk3cEKoIHkbuLRxVk1ycQOFiYFmzQaREyQAbzsP4RcxIBTSFegVHuzV1AnD7R/nDw8WYbj3MzV+iDuE9c3D5CAPPGeTPMi1iHIwJrzTAWDBg6p++IBG3YAe1HuoXx+mMnBnzkDO6aVI6MovI1lY1xWPLu83uhduKcd6TJCMy/UNgCDkynUgBn0CTx9gM1eD9tpMwBxnvM6H72BRHJhCjZ6+B0NWzjgYnK3sC1cMiXThx2wqalQgbliMd0pilFF/qQdaj0nwTRX2CHQtMM8rMoSNU2vunn23UUe6TIGiNfWo6Y9d743PR2siAnXWpsEcSLCqbuuNoOGmJARHwOQa50X21fn69L7sBFC7vOhJHu22Rw5v2bGGRhgY40EIYaDjYB36Mtt7QGOexLZxYLk5npT2V5s7sbGHemHNzv0YVC7kbMw5HBHMCDaEC6ofmyG5jGAKIDTmbsICjbbU0d6zbrfoG7D4AlvB0swMDGy0SQmf3wfeFgA5EHHhgkFLMy2u9KysMmUukts7D3sraNBKPwjJvJpHXjPI4uBFsPSohlDMZ67cXY9AuyAOcWZglPJppcaRGQOoLCzXGeyvAcP9nac4EyLexX6OwyHAKxteA/8eEQBImHA0A3/kDkvTWu1IAtZFJF9MLNs+FPa92OZHtZA4iVAfSrZJHKWiZQDDMtTVRsZ30i7cD+m1wnnUW8g0XUug0oyiTmPgIvHkGVXaCQtmCpS0KvShlyjGSN8xZE9y/uF1egcTjsSM4AeJjLclfNsbaiNe6BIBTVN6QAvORic9DoePDeoxegkWcbMNsYDwMdkK7IaiTeB0oEmkiE2pDJ2YbWxWWx9GRMA6OKf+Vn+RUoKtqfBZPOG068TmCmG0YjhwXmZOy2J2JGDYut8+h/MN/6AgqVFAFQ2hgVuAGDlUwElwEiIGowDudlr9JWrwUJTmxkgvXcks8Z1OV5MKDUjuy6ygn7IHGnGI1YAPBN6jg8qq2DQDnP3yZ4K7QI7UjtL8qISMrxGi7S5RDacjqDI4ErKxomGGa0XdA4cVnhNzi8AVuOzijfPYOUwb4xD7MgVexkXScKyGTYP11jeS9NgjY57VjhfGXE3giabgnx+DmH//TqH1TGgpu2e0RGWqrNFpzpXU+7q2krnJ2hRg+Zh0XNX6e//AS3AF5vCgIjky5uF/M/dyQVGM2Y3OFdtWh5k1xHgVPtAzXfcCk+q21TT/U3j4+omi/8GCjBPhf7tL3f8yfWnPzb+KHKaU7aQxaopaR3kW6eDh1N47YRzs0HKqos+bt+8NUBLQsO8kFFUdC5k3T7rP37u1BSr/q+/LLrdR03376qaixELjtO57fSf/uMn/fNvg/78z7/q6enZWY9snKs81X0Ox67b7at6thdwzdUq655UpHhjX5Wez7bo/+vv77rPaIvQj66a2OxhaQ89A2OGlWEcIyHGZHLTDiMcXguOXXZ9qk394rBh8+0xBRMkkBXTKEK/ycWLqQ/oFiQsmu/nalX38mzjFWd30WAUEf7LMMA57/uHbvdN56encKgjcHbZROQiW5gH9Fty8SiADl3F5pyCDFccuuFmughmJlcHvmPQEE6FXBBoDp2NRpELDrkBD0Ak+CUY+gT4EWgSlOLc2kWTS+NcssHztjG0jD/so21CwbtFX3GYB4CVcPacAMfmG5oWF3V98eCCsQ6fUoEt9hEkXVMDuByhHqW4sQW61eapWiP+1GF+Jhqys4ZpVM1PuXT6TBYo1L5x1XMb2mf0fk1LDak9hGb5rFPFNvJwqDUVFHMA6dJymbN54fQtqkBW19E0VFOcoZKw9cTMarqqxSkw2dX3aETQFze+bJVPWh64KUOhpUBAx7pqnG9qOKtsGDFvmSc1l85W5PveSMk9xPU71HMnOQagBbhy7/XrL3d9/vJFn9rez0Nx+WzwhHpT0dQ7ksWWGqbifjw+3MiWSzjp5S1UIy7ps6lh6NB4Vl9f39XUJyVQx3CxmzHIodbGkProqbFBuWdzhVlCUj6H2J+m1hlgi+4zzfFDm3NceY4SuwieuXTyXLeBeKKI1Gi6k4fEp9NJPYHX66I/f1+ct/YCPb/i9EREE7Qf7i9v/8hRm3ONc6/3+6Tn7rO3g/3juyldmDT99HOn14/4fp8KwKBRj49eG46L6EBgNzS1jSO4fm34Yb3frG/fXtVUF12quzXXZFZWBWg+ZQIAoYww+P6bQSI0OE2W6xXwzy7UbFbIuWJbR/MOtY2hhI0DZha4pp5NYYMB8/kPJy37qCx7tq7097fJ4Bxn0gNXttswDKfweU7UP9Ct3rStbMO5d4kXuWi0TmjXeKcRptEgvD6s0THr4qLmz+b5BtADvabRZpKA+XB7fChlI5KUNhvjA1/voxuxO06PaGnsuAj1G6CDbETmORyoCWKfNGGVj+vUyNC6m+oKm8ODErUZxobp7OFhgJbaGyezODIPAcgEiCCimYRpDNvjvuN2mejy+eJG49vv3zXknUG4ggYqCyYDIEyY8nHVJnZP54MEvY7mC8OQAEZoOGhyTK1igKGn8FIIM6FFlf97NGsOHR8jA4/XySBErEOV8yyg98Jsg6GXuwMjkGA7YLsDPQvtKoZLmNEMNItZadCLaAALArx9OKLIuIPYpjDs2+nxiATw0LhoHwBtaW0wYAlJAfEIgLZ8V8MCAEe/hAN2qgaKaFGZWoweld8zJGzcUw/WJU1mCmuFgYi+ZnRUFM8vQBdgCuY2GEjZsCTt7Rw8ITiAXJKypYk8t5roJICeHiMqqJPQINlaYme0as8rlW0A+7yxEvdbM1/wfgjt+ahML3/8H/X2l3/TeHs3CPHJmcPIXEI2xM+CoYEOmAeCmCRMnGiYAYihj9LgnrtUSdUaTCiKLczstloN8yGUOLZYV+orQ+YvdpbGSCpNa5ud8Jk5oQUQA4dkXCiJn7IZzMOa4XD15ySOZl8QUcLIQlOc4dkAhX3Bi4J6tiurG0sRkpq+gnPA3T44gojtFM9OSD2i56zyhyYYYjNO1rjnJgYkMNCB6g1bI1hfMNeocZ3vYRg+phQ6wsX+r/r++i3OrGrN07uHUgZhoiN2mEuAE9wX2013ItfmRdl88yZ9B2TAWZFNYrr4/unqztszei/o0XvzZHCIaClrPG28BoU1+nlMpnpcu8lZhL5vFicAWfy7foPWvarO6QdnDX0VJoQY5ACKWTccTvf4CnB6HDuGMSalzPEQ0GyjT8cEy/K1unUtn4e7ByH6dujxpAGg8YWa6i3hjslZqYn+2g7bPO8w7vgzw0MFHhqsRc4uAyTPvRmHVWdwURPvPXqqMOWCYRRxRgWygX3yQO3Mb2oNnxsDO9tWQJUEfSRlKxhbAcIxtGVKYcHRc/BnNrUSzNnszBixHGEdE4Memm3YORuaV0AaDiuUfJIphlvkPToShNi4zDrJiDni9yEvoDbuvuNtkuTEglhc8Htgq8QqOKi2MZMFNRdjraTAYDTcYOlBWMFmuEqbtBjyCkfdLcgIY0FhE0YP+Pw7ekfeBxhDyKxgBLB5AIx3Vvh/v4E89oqHSc6xFTxopH7xMSa7WQ+OPs0gSMhhCc4f6JiBcGJMDt2GqXFlIKmPRx/h7od5CaHCiEpNxwHF4dJgM4JBjJ3/UpUlTSsUpYj24MHk18ZfgSDSuNuFFRe0w93oSPk05YOsF/8ZhxORtS8lyHGip7bSU0e7GpQWtjYrWjfQ5x6oadH5VOvThWES2gj2+JjM3AVQ//RcqWq7yHTEzrn/UFMX+nTB2KVUmc1hwz7u6rqTdT9wzK/DqPev39V8+gdmAu08yAlazAi+JaeHDeO//tubnl7OwqsCt09rE7lRpoeWDBfZwSgk+Yz3a2+HMd4niP4y3TWNNKGjKTRgC6BuoKMcqM9Vqi9Yza+Tfvl91euDxgOdH/SIh851oedy9Wa2Ks7eBINk2V8q3XV1DB7ZFbud30DcviWtzqdGW/+m95UNNREek76Bvh0XbaFS/RHE6qBs6183Le3JlDQDOSBlvj2ouDiRxuYZzYi/Tx5ma29plgFL4GiHS+TL5aRONzUYQ+AoRl5nCep9kaB6QFSsn9QUnrq9XcGJCotwcqTY5nDJcoHdMfWBJsTfrxTjRHdcNwGf2KDC8UeMr0T3onUTiW4KrSgUMtC1WNrx1LvKunjZbhugw+8B7D1E0gwEqYOYwwo5FpIBxFAIHfDMptfUBihhUGdjW0munklZFCnbSHMxoAEFqQJdi9DrpizVE2/BttKuu7mpVtC3cFNj0/epLWytzdCBfuJTxc+iAcVUiIu3sBYtwdwhT/T03Ph5Id+RZqMlvH4nizRxvAtoGE6kLTmJZD5as4IBEwMbFvut9cFNzfZ18NnJu7Mt8S81OWGAGhWYpz9TkHnqCgPjuNV+DrumU4lBRHIzNYz3SbFzZMx+Vz9KdZcTS+bPcZxLgzvQJKkFRteKTv0COk/sByYdDK5X7Uup4fHQCd1PCWIKDZdta2V6pH8tl6wzP3N9fFz1BOW95L03puDsJdTFyDUDAsA904MEAe6Qv7fawzsMAOgvACkDdZRBMt90qTuVGXTazFsCjKDYhGkGbCFT8tD2OU8QvHhRXpFrlSgtHuqRI4NWF/JFDeXO5hNo+8ZJ//p10acvFwNmfM/We6JV4tWZ6pvqTv7iXtrM4k44ew7tjoiXxa6GfK/N+VnXYda5TWwfbgBmjOw87gxAbSjOVdHr/PR36udS//ov/6q39++a0CjWT6r0za7Ps0566Xa9394MzrC16LdEzzXaUI4Vrw1NaKYa4AFjJ9W6fv1vNhrh0rU5G8jwDmUe/dNky/qKfLeKzx1AigOJUYVMX/T5ZAsIhdYb47DjJwePIYn/B6w0hdrh9jAnoJazjQr1UQTIY24P7bQ1cMmWh00uQwsB6ynD8Iql/uCcS7aTZBAW1NS910jmK8876Pu06AqlkoHQVvGL1qwxUMmmgv/xehlU+H1s3rn8PS/YpIumHNAiF+oHm7XQnPA82SQBJ0D0MTjzsRnBdGWyOdJEw3fCRGfV4/augWf/qNuMEVj0w74w2m0mAy6rve+aMLSgtkFXj0gDvtkFQ7CyUrdiNrVqoYbj5MiGBC9jom8Y8db4LDhX7OwASOtDxENDyF2RcxbKaIqhiUM/adCyU1ctmQ+vBmh1OywZ3La33iZPNsphg+P4pGB/OACeQY4exLqj3gH3NwBycnS95cAtOtEJej55izgdM6CvMIK4I4M2ZmCZ3sUDGhTURG3J4M9AuahM54hyweTMIasxfHaHnAHTLxs7Wj/KOSM4vbH+n8oBYMjwCb2+KHbNNxrvxWZgmCA3HYwKTM46lV0ZJkSosKEc5rVqfB9S+oZCW/UcDveAz2y53HGy4SF2i9oFC4D+bLKnA1s5mxOhpIYRlIafgE3ZylZ7sYdvRE6Dz3ljEw1rBz0tWu3ZZ6lJ35VmPLu1wfEsOwfok8bQui1XN+WAV/R0OY2jXYI21TBWasxRKOa4gp/dn3Eb5ujXgRuW3qyJERM7ZAfOSgQoxJU5qO28z3kl9on91GgZFiZZ5gixwMgbMxyW918MjtFbsFlOGVL8WmfHWqzq/WfyHABq0rVjDriuEcuBEZe1tzBNGIp4K577Hr632hwZEMZYmOmV8fzoYRkKywveL9TxdYNSKbs48zqgmzrKbptNiwfMOLW1hhV5w2B6KN9nkvLvOKsMh9FnAILzw7yFM3DUu571RHs4uoblS9S3OSEaypiNt9/bHs7bfH8NyxiWJcsYdYf3iTsqDquYuPhfIhTB4RhwCCr7rhqga2RTHg7eDPJXHIyJI/OZihgrmDLBRly15pWpq2yd2QgygJoey52LMy+Gm4drKf0lPgYpQytAAwOoZ4qgxLJFn9B9o2200RdgFkMSgyRfIeY+MKY4A5u2qlUC6n1kfjopwPSxY4A8dJBmxh00Vc4pfYCjRMxUYgEGew4KOYzEkB2mmPoABFL2H8gyDoNEW9EcNZaejtpNH/3DIRY3ai+VVzNTqPUJ99WPVAwbQwLym0N26FFjMef5jp8Ji8V+PkHl5XOnRpFXD/DHZ8VgaZp3aCB/UDw9LR5U1R8DY+gQD4/Vg0sLhQMhcWoKGdOxKVGmuoQlPjxs2mVc87h8K/JKslTjI+I4bOfNoLZzmePaFxcqHwZFGAprU9Xe3vA/NoMYGgSbPDK7jr46ho14Cozy8mAzLHLgnb/iCA9eW0SVgLY5I4bms+CAVTaKoclFrM5DhcnNgEPqtKmwNiK1DqtFfL73+nI+eaOAqxGraAxE0IeUeVjI2+rArwFkhKIePOwUxAha1jLpfqe5g0ZQqaw79Wx9WGeDVEKpss6x1ccNSsdqkf36uPvzIHAaBA6jCILFHS5fIIYejaTxpYNSjLfvul+BBqIhoHfAdIPsua04+WI8Z5N+vmT6dl302/vsYvP9hiVlbMMu6LJBPUB9Epqe1KY+0CcGENElMmg8nOMuSZElN+jxcJYYhjjXftYbQm7PQhRSuOjovsKxiovd4fIgsGxPOZQMZ9gJg+Txz7wl6GsTTV3QUZyLU+dC2dXakCTO73NX6lQyoIDMkH0F5ZDBt9I6QJcrlTUX1fOraaE8U7wvLjS0BJZHQOUVQeO2gVA13k19gY6L/gwM3IHkkmmvHK4eO/Rt8CaRBnzN2M3BK4+cxxByB4HcbluuTJG7amv6A8GiPfRbYVjnQzucHnklBlspfhgAWLhNc0MMRBgzQLHgsYcKxMjlomYkNHNh5JwR0zAXnbeVjr7BKn+5mr4M/SfDZRUjrIL8rMlNZJeHaQPaHxpsqFtst7ho2OZVGnRuMLiBPhSB1kULXSMcPtkqlmWuBuMWkG8vi6EOQ1qejEhi4lBzJrCnR0N8edLjkaitGNBSaztgAuxba6MF08ZxtWTvMA8GYdAe8pkwINmif7qrLk/KGHDmSWX7pP7+5vwoKHV+xrvF6Py04Jx81UATAfBQTg5pXzhjpBMvkwcOhi4iGIaPNzUdwFGYh3FbDVCTVOl6u+r51PoiJfNsS2pfFljWk7mq6aZHH81JWaChJPsSf58o7BlrDAZLah/FHefAgWZ1siwA7RWW7hjZAN7g8kksDucQEOT++G6BfNPU/kxxajXKPEC/nFWXZIoxwOKeWuntnug2Ug9Dw44WhxPDmaMW0STcvYljyObSl4aNszVonzMVDSYxswGasnxW3tXaxlfHatAAfPt+06fnT95IXT9GO3Wzsfry+Weblv3261/162+/axwG/Q9/93ealjfVJaZNz6YgQcP87fXDmZt//8ef1RW4SLKJYPs6eTAkwxAKHZ8F5k5sIe7jZKBjWe/ax0R5dZH2QfdHAFHorGnc0Z6zYXx7k84tKHfoYqCD0wB7iFwHPQb+P+hYnpUYruBXO+QZHXgwUVgVYk50H4OWhdsmN/MMPWqD9hwB7zgmmp6XsEkgZmXVOJAHhjZ/Ns2L+s9mGrZCvwaDBsomyPtMUHXFBoPmNQYRJYMWzDIcXE5zFBH1RpRdhzIbjtlrhhphlgImGrHpNO3UVELu6AOkgX5fPYepzorBFA1YgJFY8bEh55WyLbSGyhh0rskOpotKO5ZacGdZh20aMJrJKj3zM+ljncNrC4ow2beZGxrKVPly8yDxoBE9stWtj/fnGbStH7lpaO7gcuaOttlssEGzgTEKnwToeUQ6BYUsGuI9jDL8oVC/iF3gdcYfRgNdHqHjDJCMiNBg2SLgdGze2eE9waAXlv5QMgHSwkDQTJRjq0vZ5p+pMx4uZwZ1aNiApT9cD3FWxpfB+JEHcwZb81PYXNst5WhC0V8WaPxzDXdAw8lAdr6SpcjGJu4jYh+qPYzy0gZW04+AdYycpKx5jhq+s+vBpA7XUsgKw7HZ4EwCTLDJ5LMPV1M0Z2xL0O1yJjB/oR80AwQTEYZH0xZZ4pSxeQEkHjeN0PsAvwrMWnAJpu6Rz8vygXrPOZ2UVWf1OLADXNWVQUXuSs4mG0s+W8aLBn3g/d2Raqb/cfelnXbMqmgQ6RWpa+iuqYds9ZE/rfQDJ+vvuZMw5gHsCd08T0tqiRE1jl4VKic0b/pMQ8g8j1Rlz7d4AAAgAElEQVTXCZfm3JtZ/gL0Ig6mtC4bnSFnDnlPRBDjZcHPw09kxD0XVgnA1zLq4+7OwVFPKL7pxXj/jrqACZTXGvlByaKRgQZKL70TRjPTqktX6DoGLTW0dnzQneulHcNhsdBjI5OZyDREprOog96Y73aXfQzBpPJRKMIQk2gc2FkMwQt9Dzpu7u2c+5F+lqc7nOSpTVt+9nPAAAuwV6Wzrjv3LRgBg3NQsNGNMhgBA76z5WVYhjkXInR/vjz7MMls8MN2EpMt/xxqrjdj2vNGI5TZ6e4hGVd+O6mHPPqQHIbbKw0f87NZXiyuTJ904KzLEYCc6eT8M1IEh+jSdx0UUj5XdKV2a//blOJa4jrIFtoaxPA+sCmPMarVvaIbTs9MYVTl+BE2tyzoiCn54UHD525Wh8XQNsWx1OEHrd/UCFtyWh9OJJQ5zwBRdnkOfxnXEb4fFgIw43C+dbZozEsb1FfeIuC1o9EB/2A3xL2DrtleHVXV7qwuQ4d1bDt+yBG95TN/Iwa0g5YSAydagVwVGh7sfnepbbs4wMehsSkIDbwzig6LWyPGFOrMBjN9P/gng0o7EJQvesJ5iiyk0v/dHH1nRLGl4vo7xKIHpcoqrb/RZsK04Me2NPSd8dq9hWHQtaFOBMcTtH06F3YjfAE1SxhWuRwp1ujvMk0fdzuWIeamgW7qVA0xGayE93fVJ7LfMjXJpHO961MLpZWg4aA9ogt6ej5ZBH6HWlU1Nhx5fbsrPz1FtlCaqCQnjkByR0KEeJW8MLQKVU7+FzrAUf1jNipfNLNqUMgk0/UxKl/I3aPpjC0hv+/x8eYCYM2fMXEcAQnQxiodo5JCyeOuz22YCNznTd/GVLe5Dd0LeU1loYIMyQ1aqbFIuz6OuM4Z0eZCxtlsUn5q3RBhsgElFhSa88LGwMtcFyDQQEwIDudbNJyYR/BA79Ba0OWw2WOmBMnis2dxB9IPKkyTw+Yu0KP20uqnYlFX7o5BMPKZpzolOKAVgRRuDDmgdbWdRRlwyvKifH0LCgv9BXMZeoTl5i0AKB0XF5tSTItwwaPIPEbp7cGAyGAYrlv9TjE1OSuCtEMVYGdFiqEDwDmEPlJQdCI7dTJqdWh/fXBtnxC0HShoRkcomjyQhC4a0rZOwlsKhlBQ6Xn0kIzttp9363pCMwvth9LosN8EZ77NyLEHfmgdRqELlePVQ5qRdaM8ULOgmMTQ0yUY5YCEUpCCakrDAhAE7bHJsHRns0ROJM1CZQoRVGxoWOSMkieG82FWs5mPTSwXH8N6VR3m0DSgG1v+Qs2ROUX8Tlk2msebL/9T1ZhqQ/PDRQst/GHDrkjwBNUtjCgHuIIWEM3FY4KqFUAZZ6JuSm8ZcnIWeZZV6pJfbVrDJYpxlv89lEIMqPoPD3/WWkN7Wgadn59db9BWhegc0xuyXB9a501dC1gWmVAMKjPZZRTu4dsRZs7wVWodBpvYZAWUShr/UnM/qwEIKXiNUD5DXlDlbM9K3WcGeDZe6HHD2AUaFlDmW/8w3bMpCl3Oie6AdzQWllpAuYNiyeaVO5PvuFF1gicaBhB1HhsY0HXHyBDVAVBCCDmmVgy0pgKRjThb/83FY3rcjIlQIRSRnG3ov/1j0NPLT36uvv35F1OO3q93vXz6rC9/eNGDuA2Gp3XRS13o99td29Dr5fOL/+y320O//H7VH//0B32BEcWm7TC2YYhki7Cy3dvIXcQ9GxrVoAm2AEVqvlvDAROGDQCSBrNuQN2dmwZOg75zsUEYxj3UUW+I2S7aWbe2e6LP88h1z2fUa75hXJNq3oK2GugQJgSl6WUl+ZErjIQyjB0INacfw7XKgNtDr1NtU4mgLAOYsrUko5a7ELrd5rrZY30I4k/DReMTXpR2kKXFhNJLDWKr6bgtGlkoUTbsCgMXG92zeTFlFk314ngOGh02bmw6zTIyfSv0Q5is7dWT8svFTTzxQNag8hni/L3c9XOT6jUp9YGPhs16eL/ckzFo8bDZFZCmCoMdBuok00uTax0mjQ7wJlQ8s3aJzZbz1HjmeT3UWrtBp47KcH4ZTRkOlMbiMBSi+RussYSyCxX1UiZ68Dzxeiw3YlcaRmfcjGxCy+l25O5CHaXpTTVTF82WWsw2KR2Z0btmPvC85SxwVv1dRHQSjTXnDEARV0qDd8dQzPeFS+xaoKljc0MfSLRZRMqVSW/gnD+f3pDeCRPqogTIju8bYw00l441A/zzlbNZ352bJppGE4opHqYvhNKXtUE8sh05NFB7ySF0ZAJ3B3Udo6JtUtF0kZm9sRHn3gJ6OLRTRJCgjYXRYcYG3z3nCG1d4rxotM9ZWRyRA2FeBo18/f+4erMdS9LsSm/ZPJzB3SMiayDZ3SRaEBoQdKX3fwTd6UZACxpIFqsyIyPcz2DzIHxrm5OCWiI4VGaE+zlm/7/3GtdSddN4uaLDF6WIFzqV7otmzmTR2nJUQK2qjF7GICoi35E7mcC3d0vAfcZzh9BNTIo/SjRklQC/rpUIsLMm+K3M9f7z6X/HieWEt+DH1qwZEM8Zcsjko85sW+nEZrHt1B61JISuAZBhwXKqB3Jq+mOPQLphBGqIgC8WWldwMM/O+J1hJWF5xpBqW2q9aRzjLvdN7c8SqwByTnpn6cUl2JG5F39qPOtWXJANUjCj3bXOBBAR2jhp2qlNWWLWgMyhdion3X8MqxDsN3IqGH6HuOHxXl3VRJI9zxwVHcOWW3qd5yj/UGLhHSflPvpePfQtq57Mq8XVXk3uOjOAsOcFagskrMxenE7ILr9oXnofA/b60YOJ5cZsFrMRz0zvOhr+gWydDMhjU8B61eG1d/AgKrkIirEikfsZBcHa+30JSScVF1fLeTOCkLi/+G4M0Ec6KqordgXeEb6n2C82S07d23iIHN3HyH7kiA3o3pgr3bVoqSfvI88y/zO6gzlkp/wzJkL49w6/Ij+hE5ggcZgtYLBRrAEQU50SikdTdiibjkRnA9acK3hD/ed5qzKQxo9p1SbvnvNAICT4931yHTPWkWFzWKe28hSqP+wFWMmQB/PvxpPoihNbiaie46Gw35t7J/4ZZlfA+aQ5v+yzM7oPQahbL/yRHXLVSEcNde0R1Hoc5Ei3MNRymE4wjU4EOxJTLdfYXDXhOFonpPJnHfLXLFddlhqRW9r0GhI9XjYQAQ4gU/xubWdhcA2qWYuISWGh5D/7j5hZCwQPw+nn0vj5e32yrJ8SXL4QDitYyJdra5r/z28kak2q5ocZpZ9IP0Gr+3cPosteqUeGWcGonlwGfoKyv1w0dJsu1WA/IYMUy+WpLpzeVjSwIo3TE1MeEiReBeXjuTL6kAoGMxK0QIF2Lc9F5LFA0eNHANnHUD90s075qOdj8EHRIO9B31/W+suvPfOK/vhLo2nkJQ0T+Pik9Plm/TooqMt4SZkrTr7kuiGkIf/0rdXzo9eYl5ax3smMsTwjnoWtvxtJRDYxCnkrh/U9UlPX3N2X56LXVFzsx3neQOpBwWMRmY2E515SObxZ5F1a7x6dSI/rZn5bQgJAayJ2niGE5wjUkO4ynjP8OaCSXBBcYllZ62u7q84GFXnjFF0kltnMghvMIoMkDCQ/P6w5l1OK3p+QI8I4eDlhw91Ph6wTkX+vvb6oPL3p8fu/6lRXuj2miJwm7ZDKFVIdkaml0k/KvIuzkSjM3jaXcyETpgMQ5GoPIsc5mMPLMIGORjxXSKyAZ0l29NKIpDUkumj6zUl6oAXAgUFsPUQ5hAb0iGXRnamcL0ekNOcYygAOJcuMqZcZ7Y2yMinNXWNCIiYyVZga32NghERH81ympRkwd2XCMlTIKRKHHJ1OqA9yXUp+J74nfkZkNCed2Hf3h5Itd2iAh3ck4HUeHYr0ecGKFSCW/MOk5laWwXBa1GXIiliKGZSQxpCyyKVwKmf7l0m25CKmb4t3vKHEmoN86XVuzwFy8GcipfW79OaLBmALNJKaCy44TP/4aBy8kU2aHp3S9k1FTpCB1LSr9m7V/QE4w8CYOhzoOfxQw0Cxw0zmmouLB8LH46GF55nhr/o7PZ74NYlXRw/c6kYQyvZuz7blhKQUlmcvG/bYUM+Dx24fdK56A26FKzwIggFxz+0j/SBUhGFlHtUPT39nyJkJ6xn2U9QF8ITmDC6wSSyDMLqEmHVWXOA7xp9NCmpzRgHxWfrcBdKa4UNlQSN9OJjkj583vXJunr9oX+/qup/K01fVbaHbEyas08sFhLzW/RH9r01NgFXlVNPbj3cPdcPQqaxOapqz1v53pTCXZaX5/l390R/89vZmxPrXjx9mA/7uT6/a5ne/d7C6nDG83/bK9TcteFnx1843gxDDwHOGXKgXKZriWbDUuDD6ToAGt9syIxVt9HgOenthWef82rwkDKBfLDtInpGE7/gNOSPxZqEqG4zu0gfo6H6nbNJ5iG0D9cmHl/CnlQuJE45JkiQrk8HGKYXFq8aPnyr2MVD/blWPvB6mhiVsRbrNQkZPKfc0z0nIU3v/74d/ZaVe6AgWOVi5EeaZOxqZIxALKhiOGkBodyyTssfMAxMXYUGwVZY6uecR3w9VLYWKl6s+WMaeABKM2VFjUm6TLnmmW1LZe8PwOfKx1bXyMaqqgsxj0Sb8C8CFhFPApXMkHTIowyi4Hy+xtzB8PZFvgOQdzzVyLxZrc4j29rD8RbAOoXGjA9qqIxwvUtAZQmFTGVudt+DSExQuqDwKL1Uzd57TD1maWfAJq2CRZ9GvLHdEOYC8mLp5Fj1krSyiI/kKvC7ULiAldgAUzwop9Cx6EdgC4BZyadQNGEnivGZJx5tNyjrScRhJhs2cVON8suc2RXtvSS+gduWQK7SPS0d42ebsCJ5DcAkDLBs9ibDZm9oKeVuuqZtcQcKCjZecfr2Ujl7uE5gv9Ob8nqhTCErxwE9vdut7jHMeVVGREpZCgB7qkVAg1UhaF6ovqsg3SEpdX1H93JSkZ4NRTv8GhD8Vtt8w580zwy+9tKsKhh38q0kkwTqR2DJUlh3eG+o0qFQ7ebksCNqBwbR8FoYHPzuAawAjyNq5r4x+O0PgpGHCRw/AyyL04aWOmYnzBQYV8ID7krupqhN7ICPZH7AJtSRLC4z244CK25iTUcl4+Qj/G7d2tOgUHvL5fzC5nNOo4gAKZ1QHKd+VND5gEQfVhB9VlUN58Bdjz0DSbNbYCzu2DJJcqQwBiKW2YtWTFNec6plI37VclPX/qDz79vWs28eofeoNOsHIkyrPnE0CL9/hc0g04XnGb82/B3B9NDWQgMtSZDcpfnIzaqUVOtiXHIA44yO1oNlyW0OqtB3sBB5hFShcfcN/niRIQnlW3WLsHk3LOplLYFTtSQTwWaw8MJVFGqmTuAl2Ka3W83fPM+3ajcibAPg1lso94vDA/2AUma+cKLrAM3NfRioxiyJzAY0JVgvAXLivPdJUbQMgkZy5Ma+VUO5pGTAtBgxeLMGcTzHPrYBkyAlQnNnr7X6VUDnwXLryI1L0eZ7CHx5rXGjWjXaY+XR1Bn8u0lQ6ZyPh0PJXll+eddclmdTYtTsnJgIcowIkWG5jm8wdpmMDsOQPr1AvWpYfwCrPVNg5j0BHAAX/3yPNG5ApyfJ6RyoT23cET5ri5IsyvRKHcsikI5HV/zm9cMgA6QeizH1ET06tBsZX5KFR1ApDacnlQMFzoGVcfLyI/HPufsQjmNDzF/5KBl5kX2zGvghAeCi1hU49OiJBnpCv9T2DYyB8hEDw58WAzUsOGxGdkmZYj2JPlkwOPEIB+JIu54u+Xkt7cs5lrhPF6umu9z7RbYiyYFtOy1y3+2DPG8NEm296aShqv+lcp6oc/xwF09RbbNtDqFkZ1nB6OXr5TJR+qbZs1CHrACVDkuCAyUbTR6f3+1Nzc7X2fsH0zky+zDqdX1QX+J1m/X7rLeux+JJfI0Wy1qloCVPY1E9o3kcvnetwN/1O9HbOS76MWouTQ3BM88/S1/2H5qXxATQvneUe94lENpAhAhikX2q7VvSk6BkUtecgWpS0tZoq0aVI9PFYdSOZdISBA+XadG4JNomC51uPBI4kyzwYgiUYkQngYEHWlnsYYYAgEe+Mv22HqYv6E7wB57VX27auDKgKgkW+qtrvqtwpuOuElI6FIImofhK/0pTnAkahtqTLUx+VLSwcW29ECB/ZnF2UZLVmUi3Hh/LTF719/Uf99n/+r/4ciqTSlO3CO23pDZcO/Xt57m60DyRCIIgZg2REIYO+YxLf81Ilw6511OE9C4O0G4PDo2r2J5JWLVMzKIKHJj+isnnheVrwn1BAHGy8S4BJ7cV3ZGSNAyO8eMzO7lLlPVg31n93IoL08e7DEJQzLaC7A6YAPz4TyEAVYbQAerisLzyMCIEJHbLUCJY5VVtMLsJe8rOZJ8CgkpaW7YfPlaLKLGMva4JANtUX0OoAkGCsOfUYERzQgPzV6DIDCsOE/G7BKhPaQzdouj90JeYbBoFhd+N3Cm0/ISpz/zP8LtPFjCWl1oS2cD4Nw1NtFb5DWJsKJcSNYnJkUCDcgw3vXIxtTc/bpjdCK7qnBw+Ak1s36vLtqv7xoaZ81Tw/zWJS+TOMLEZcS/hBMs1ZrZ8d8fV4ChlMOvUrtRyTFlLulkVN+8VJcnlTaupnSzyXsjW78YevdVQuEIxAxUjD515ZAuSE36Rxx2H/+G5ZFF47Umjp9uKhWQhwGN/VNhf1e6mRMwpPMGEHK4EFq37ceT9K/ac/4Nuxx0ApMje+G7aMffKZQmACCDWSM5MqsOlb599t377Y740H9PF86O//9KbqXOrXv93VzamZ57q+6vuvvyqvTvrTn14cmvPPf303Em9A7ssf9eO3h7Ltp66nsxaNev/tX/X17av6hBCzi9MoH88Pe3iQdMGwEqnPf/Z8/FD/JGwhdar1l0ur+9CHv4fh3H54fldAoMRhT+dLeJ5vt93f7/W1VbreNU65+mEJQIJzlrNpmDWtneqq1jqSqomP/muAZS4aX4zw4+2xKh9wYMbmAVDaa9A1kvGSUuNERQLACWfDydLov/z1u2oG7EX6wLsC62RVD+mam+7TpvZEQiaBPuFFMTNMEujaqeUZLnL96Ah0IiORpZgi76N3ljAp0m5HZMeAGaUmGFY8bQzbBD7AIuDfJC2d88uKAIAGwoVyJeervv9297+PhcPqH3ocvWTEeeiwCDdlE51fq9wBdBh48bDxeSIZ5N1I1UwAl3jlCuVLF8znhItMajhvzIowW/BsA3gSsnOkE9I9Og+ueLLEysMQgGV0vPE+4J/kkUbZEnI62IBDoWFEPRZWAAn+fAe8AbiZWGUZa0PiC2gGgTciBY8F04MmuQ+oY1KWHsJvDnbaqh8yHbjAGc4psQdIZCjkvOT5I2qfv4vzgCWIAJZFLXLMeY4QI1iUIvzQDNCos6aJxmF6m5EP42valLWN/ZOcH/W5VrE+bSUhDKnJYcFY0ui8ZLEAgN91PksVslV80k4UZWSalBQn5zBUCxUAtcaNIKvU6cXsJAQTNjVqGWSEx9KU4F1EuoyVIorbl620yosE82BMCUQ5KalRl3CnkTcx6H5zNokyshpyZjEqK24qamwIeBJJI72rX0o1AExzb0VK5yUd8APJJ1vzWXVT+Dw0iL6XDsdbl5uaimxcgGmeawBPlq+nZhBhz8l8T5WVJM8nNo1S7Wutvf/VubowasykdOhSv0J1jrdJgKyiVrLclJOfwJkM+w7LfTw3qJmQdbP0IzddAP7duYhM9GImFMD89vPu5zdNyAAoNI2wsSywQ8zSeH0BXZCXcx/Upbq+0TQkGixFnJQt2IwIIUK1MLkWjTBIs1L/3q9O9x/L/+C0U8J43u/vTtck2KwfE5U7dVypeuhZutpJH+hGq7mwhwCQYfPybLYCjkYic7LmejiGgXR3PNAs8MgfSYUl78Axd9rKq4m5HrZ4eZqdRNFSELRD/kEymugcyrMDwxgk2oSKCdKrqexgvsGDG6EyXhzdc0owTq+cbAfOTlQPBqrw7kYiMa/gwPxjUm3SVkOKJO7lzLBNHeFS0dewaWc3MaO3OjNCbat96S1d48/2kshC5cqTwClc1MGa40oyQAU+BxRZZH7wf4+9ijPJOxhPJxJw/uVjYQzpZEhZASAB97zEuqvx2Jux1YHUsTRz5vmwi+XUve6c/V6uCcqB6MROeCgy7a8HeMpVsaTbQsh1Nalkb8s5Z5knVzt4KNADxAD0Y8KJEB13kUQ5x2fVRVwK/1ECGa0l8f/4A+kUdAwv6WLMu6A1R+0ACyX67yjrjNJNhlfQS4bE0I0fm7UZ5wjngNbn03enEjJO9PU+HOmF4/AjZj/obZisysMepmvkEdRehJmcUZSDlIsvfo/weBrZt2SPv2vT//zf/qi3//JP+r//+198weHrIs3w5Ry+Kp6CqbxopejYaV1ImViuzg6lKQhj2WAErur2TjVxyENo118uBHhwkIDm7RH4YJZ18sB6bqO7rqQbaRjsOUOqfHvvfdl/+/ZF3SL9RJfmTqLVASU8tHnJS1poHD68gBIKMC9J+H8WUhYHn8YOjuh6rc+beozKRGt7OX/XnJyV5I3TF9+7Xv/Lf/uv+vlvf/ESyqExVV/UDwwJQde3qTygM5QxzPIZ9ixk810Vl3h5tlwT5gUJG9p4SlzzJNWppQulUE+i4IjUK4+uREIfLJ/mSwex7H3Z8xJ81k2Q4Aj6CwOHT+qPl1wtXkmYzDTXS13q5aVRncN4UnHCi9yopbORhZDl80g25aAj4RaEeRlvltY8J94k5EakGxLqcPHfvU5UBIQHjKQ0d1OxTB+GYhN/TtwDsd7MTNG1BHPsVDH8lHSeIcPCo4MH6ogfxxQPY+nwHxY0otG5hJCCwh7zbiSgbUi3wmxN5DkoHSnHqM64iw1mOZGXw2DxC08Hmr2+Hl5YfqjfQBmArImcv8VLCUwGMmCb2kH3fdYhl+LyCqUBoTJOVaauhJ8TZheUveHSgx0GkGABJE4+1yXnwCnUwjiUuQ9nEvBqhisDMAxxjdIU6TWL/0lpYd1veJMob4eVRPaBqZyuR4Ao5DpVaXQ7I/lxvXtwRdKMqBv/ZTZ9aENmXlyIKrMcCUQeBj7NqL4gPGpQUv5Rmn+awQZtr05vDrTi++aQ/uz8fOJdqK+qGUCp8eHi5f5VolMZXtpuhl0dVJeXkIgTl+5UAVLtoubgdGp1p9vg6PjkEoHtmBZSP0ndRbJPqBP+tlSvV2T9yPhaPVjaN1QSyOZhhFF6rE4I5dyD0YFVxDsCqwYj/uzp0czV7JSmM9ziVazJnlRzflVvYGRXAbrNAnFEr/9+3/13/Kc30GNApbiQkAUToMJCNpEQmDFc7WpeCy0j0l6qijojn7efUUXUMOgkqb60Jy0p5dh0n9Uq21edrlf99te/2Vf5y7eL3+3//s/vLqVGysp5+Hyuyvp/U99/ROAPbEtKN+Y5iue90BCgdFGaTmRm6D4AHiLIfxiZj0ADAMaH33Mkn8M8OEUbltf2D6fRMXgAZEpdn2hcAoDahh/qBgCZADzspQSlxzuSRvfeNI4adLZiwM/G9OHvpXPaTm6AKrITeH8BlQjUCtBnXztVL3/yOTH2N6kjvIOFMOTEBnNhoHY82Iv95nT18Z8BbprlRLJHKIuBraOWoUAZsOj3HoA0VTZvoXJANm5gG/tG+AZ9o+OjpBMQgIozgETQutC604VIAiN+/WfYBWA+Xy/a2lfdfn14YeWMRxnhgAtxZxMR85nhHZHvAHKg1W2zaxkAIqLrjAHUKbTDov0UQzc/78gCzVmLYoN3/ojDR9WB7Ni/t+X1gIr8DshjI0OVIZlhDn8ei5PvXGprsug3dIUINWMAdEsfChsnUsYADIMI84oni9+ImcgeYEKqWNY4lzg/+T6Q+zsEKVUOaA5jC2tnhSDSYWYf5GXUOCyuVsFvZMCbpZC3fgcwx8u4CjwbjyD3CEwnXcyl2UuYJz6ekMHzOJOHSocxzNKnJUdNdAfC5LXUanpyJKiKnw/gP2qgzIwdVUVMFhVsYImaJ7xlKAzwyPL58DcB9FkajEwRL5q7fCvlLGTzw4wpbBKS+HX5acCDHlQ8zsNC0CBKtC+uA6nLXbduUt1ezWKiyEr01E5lxFr5fSb8BysCz3yaAWCEV9VSPTzuMPIcPEjvzI4AcEcaLmqskh4T3jkkyWC4CXOIDSUGMc30GFCBkED+uWkaqa2Qrl9O6sZN94+7zlcCy6Rqf2rcmoAYSiArmLGr8m1yGn1kOPDODL6XvUBs1KmRO7GpgQwAsKBHcRw1jjDg+N5jiLc2D7UZya5Zqrcr8suv+vn+0MRmbTk09xkzEmQLQDmXJknMqLfwwOKn3Axg5Xn0q3JGIMCe+aGWWRmS5D3T0DGLoLihA5QOcwJl8EuyTA8qSIXd8IZ2ygGpXNeUGYRzpgdssAMMISpYfCO8j3kTRUZZc3dxDhE2BnDGAhQMGOQLklnu+tndo1ME17hmaGQCsdXQCdAw2Zr1gy5EnsuFsCneyFAnWHGAQu3Il3CzuxUzpT/HBIkIO4GD4vBsztFu4OEJqS33L57o3RYeFANWJmCX4+xx2ARI46gdlsO7RygzQwcZQGtUG4b/nT0IJQhAiUk3SB4ST907jGQ/dqX4E6KzMSS1YQM0lBF1GJHcikSfkYJQoIXl/dCCohxyIFsECFkxCnHgPkeWU8B4AF+ABlb4qLhDdo3/0dSTGcWw3rDbUNM0MH8j90UFyj3kAHtCyGCFObfwOlMYALvPUl1Uuy+JyID1JfG5dP37B2XqPgTBn2wf/6x9TlVteYB1vE5NDbaDh9PGZXsQw8NgOtla76B3YTaIHsdf5HJO95OEhBaGkn8OJoMDlJ8x/I/Hxs4DZsYmakbw2cwEjRwJpgzvLKkcrpYN2JcZFHGWIVuk06pS8/amH98/zN3IePMAACAASURBVBb/wx9O9hiCwr2e8WgRgw5yg+w21/D4cCjQ+eVPjtJfnr+Lzstxuei3+7uKDG8iF3Sml3zTax1Fz1wVr+cmYvCR6FSVmQg+LCSYRZ3rnJG4hYQVWRxDOahG5bTPSJ+VLyBSTHGwJHulktJzTj064fhvZeUBhqUChJY0uKS/a3zcNWTIPWol68OHJ8ULbiIEcYB5MnrLqcrnnCspz1qGd/cGgbAwyDcgqxjB98Ev6O8zchRSOOfQa2+Leio+NqQB/HsUtNJnx4MelxL+EZ6FnsPPMjIOAGSmPPt28rhTzawzCHSGpzTVaxNdTTxX/I7IgjhUfznBEp0sKzOqmJFulkfNy8YLQaQ0h1hihs+yX1JfcXKWlZ4dnzt3IpLRkJS4bHUnUKlQuqCrn502y+JvOe7jZtE5LxISIQ6eDqYirfTbEP5VjkL7EDFuc/EiuyBy2ul1hxfS1RrgyPx3YpdL8cO4v8dGHf65GIgsKUV2cUTNR/dPIIq8IyYlOXh8ebKUuZxJK/LNlOoTGMZNL+DbDpGibYEKjNUoOvH6gAV466jxSPPaAAkhPPYPGBXjIkYNEAE7dTZblsnThLwM9gP0GUllgW+E4Z5hm0GL2o0qt3SK9+p0RsK9K2cxglejniUlFoC+tswocoRlVfZNcj6w/K8bCgdSSClMphvu5OCNdHtYuUBHJ0BUnuPdJQSDkIe4vJHVlPnF3ykkCX6jy8vJJp+qIeL/8znlMiaw4ezhFUS+qZA9EajQO/AKHyX+Fz/6GQYaziLzwkZqWZoYmAgkufermjSkee5MrCrdu6cZAeom8IciaUtJEswSPe6/63yiL49AHcAxvCxIAgmmYFgHYHQ1cSQ5svqvvWWat47UydISqKF/dxn0nrZeAtqXV/XDYIYC/+ie0r1HBUWq23DW6ZLptXxoS85+zlmKSbPkCEW+Gj5avKRnlQV9fCDkBFVF/92P79SZbLpcWo096NvT3Zf4H6umUXt9dXDP++3dy/WZUK9p1c/Hqrxp3QEJ+/C8/5T6f3GMOymCJUshxey4kA0EjuHzosPOaP2mW9fr+cD3SH1HnBPcWfzzXJTaa3UPwr7wqTRWPTiqiFAXLn7ter8TBsJlyVC/aER2mZ4jWXaVHk+AB5Jra/sZF+Rc2YsDZbIRBizkbT0gEIsb3bsABglxMCyPEXlPyiDPODVLj37X8HzabzbMKCriHkVyXlQhD+ReGHd855w5edRVcMIciwfLK2qS/lhGSFHuZs5P2NNVI++j7981/D3u6Yvk54Ql1YodwKRApVggxpVhI+TygERPM3bIHEvtbaNsnD3wkhZoryif4LpqgLHzUMWzwlnLQhBDWw4DMS96CutFSK0NkhHAgaLhONMMbEz8rIU7GEmRrRmwGWrMXFKXwY6eqjzAQe5IvJrITDcSdAFyAEt5G/t3v0Nc7CyLVVVbrg/Iw7tjryK6EBtEkXgz0FJ/4SQb++Ko2li26MTkboINcF+203FTB4iF1Cv6sVE9waLBiLLgNwa8MvV460OEGsEeDHsAIshXueOd2PgJ3BOcQugHKZ/Ik2EO+O+LCny3Caoi7hjqXHalpxfLHxn2SlJ0y9qp2gngEdJUJ+HzLKD2QabM3cSvtKqtG9+7gE/cszCNXsQPdpT7H5afQ453oXTKKlUeKG7Cz4XUmufSKfss8BuA1l0l8tz65I/udInMDPd8g/XSv7hOapurpi7UY0nSeQieEggKKByYWhRuALJI75DbM+SjfHsoz1Bp0Qfu4lEz2UVWa50/DA6aEWTFdUp/zBYEreElpYuRxaxuWn38+M1nh+cmamVMvNy1Dp0WXSOUCZCSM4P7cuoNBsGR8Kw4fdtqOEIAA0SAdSaNlfRWZO/8fbCXJkcAQFzijsiD7ySq7NJs0J/+y/+oX3/9qfHjuxdgi0MBIAikclE8TDjevghTYd7jvA7Jb3gwYdKRzg7OfiOAMvc9/MR3yfuF/Jrcjb7XSqezgc/d9xPnI9UcnB82iRQXJ8uzWHCfkrNha41rPEKkwvtpT2xC5gWhcCwiqBQy9ahFnFOSa6IvEZJo7F2PhCsZUJ3PDeWPO8FZfkg31ixErjCNVlBRJ8JZVVKzhn0DXzjZFNEbzjvN+cxyZnmySS2WQuTKUckFE+7dwqoZPNhMGshNg6hICSszgB2J/ujwnVRtyWlUnH3Girqr0JYsHqsDuOfcO1orvDaxiKIy87rmFz6kpyyJ/Gvu2Yjv1wuUfaM8G/x9EdpjnyX/tNWU/H0BKPM8mBg7Ao4ioRSLWqEMWfdn2j/spxXW3mC9ZNs2xW7GQ0ugKCwln4PD1eidPBZISAxYUn5090rznHOy4i0um52HOeSdob31D+Mr4fP/Fuwj/3vk6sQHhobYQ5y1uhwsLGcMa5GwyoNNMI51vylbbzAlxicxaZu+JXmJwyEM2QzD/vN5bE3tckDyA0P3H1UflmyGdpiDC8+kTa48TPx51hpH2qrDd44v2LUWXj6i+sNde048i8vz62XTL1dqJxIziC/EXTO4Xq4+PLufP/zC11QL8LI/7qoK2LZSv96Q2aAhBqWYdYEqrliKWXxyNTy0/nlma82R/5RV5WGLJNIclqej6Fzqnp37HZGVOKMxISbb0LSjwsGs+Pu5uLuRz4QFxYUmfqBclEwM8DLq+zsmb14gfq5K8/bUStDDRiR3FJl/hgZREP/LKddLk2lglX52RuE/ptTF5IQvtNdKL6LSo9B3NUbt8uVuEzMo1A6bAo3OJerUTGJJLESPglq61NZN3ZKoPxJIGZCiHDbo8or4ce2CuHy5pF76WuLYYYXwojhEqjYzdiYZFC26PQQcRHhAJvfxgRbbU8sQhgSwPvEl6ZI+VLckNfLegmLyTuGFKi1P9NNXnX0whc92170jQffFLJ77HLdUPfLdnQB7/FCkmS3h/9mpGWCeiAPVPUP7YgkfZbj8jvFcRoeP47cPRM2F1gwJNs4f5mX7hzlMOAH4Hg/AxyCzub2otTH6hKQ5Eg6N1Bv9RpozmWGrYLBdtUMfFpIekDq8p/Fe8x21JG3xnO+9ZTYsZA7jOFQCyKnqMlFT8d/xdbp90qh5tvUOKcELVzCIUXROqprDcxptIKTprMsLMmMQLN5lgmZOyjK8A6MTUJHI8rNwke90mBE+ARuRNeqHh73VHHwFibEZSb8M6RG+s7Jgglji2yS8YStjQWcgsiH+MNKvT721NUZwX+4tvhYOeZfkDn4efeC5tJqlY9HG870TEBSSvdU9UINySo93QrN4v1t7U5C0FlWjJ+8OLBrywb02QAC7gcyGgQ9pH0EEAeStenR3pclVVRNVMElR+dm0v2tbdZ/Bafm5BjUNIS2g4/j6RnX9Ep7kFoYfpV6wGdiKQHWpHgF19YXAe7ONmtbCnkyY5F/OqTqnrDL0ZBrHzRUdyOEZ5lgKyvpqpi9La3XD0+mXqHqmMYaU84UhBqkvCHym+8dPVfVJzfWr2uZFv3//myuSWIC7+82LU3v9FjKk6e74fYaIpmkdRQ9QVCwP5c2LQ5l2whXuJFWv+re/DfrlFdnvu7sTr5cXj+eAQ84lcXoxskmYXoIoIkFvSRr3usEC4c8FIEK2xkIOWwFQtlFZBJq/8Y6D7j8t96fywxgXKZQMbiyUFHgTyDDxvncaAUZhNxY83dKwosqhxy26yXhuARkeT5hEereIY7y4AxBAysnQe6aeQXTAmw07yrBKciX3G5UMIXU3sJPvBuW4885Zouc4emjmz+K54vwwk5pVGjl/zAwCSo1memAsuE9gctxx7CCaCPqq11kPBl3ufO7d09W2gBlbikNvWCwZCOM7xeeGLCrCMQB/8KSxkKI0wotIMmHYRwhZM/JfFT5DnGTNaYheiiG5BvwYVblTLtKsWfYMHjt8DakVx3oUYrNUIDlHuomUl7O0nEjjRbKPjH/TqSKZFKCKOyikfSzwDMZE85MkC7qPTBt2Hwkhox9DOp8kCxKfrSssHenP3ciQhSog+l45K2reFepr+D6ZMwxwwT4vao/fnS5jZID2dQPIGzcE7GOhRb0SwlXqE2Ce7WcDPMM7yCLiYJB4Zuu2dmo80mB+PzznfPdVvqptWUziWSR5nTvYxeQsfinJzqWfIRhkbCS8H9zhVR7si1NQ7QXj+R3V1DwPnyXnkwFA2DYrP8xyk3fAQN+HFzgld4Ck48aeProJ+bwBp31O5wTK4Gvlz2dw5Tyf1WBV4XyZBi80OXJiJj8UMHgVvZAxNwFFwPyQRhxEAXMez8Cyk9NBQuxg4AQ7FJkaEFTMUe31zX3D3//6/9gnt+bh6+dZh7ViWXLVBHf12vl8JQDIXYb8NO44J8EbVIoechZtfI4ny2Sf98EyVeY4Ztjc6fF9VNukZ4N0zGDWtzjZc/H8MXSYrJEQg2O09rFiryBlmpkDZZP/DMvxI/TPflWHy3Avcv6haCNVObq0mZ9IrkZCjUoEnMW9iRWdr0zoh9zz8DdOU6WMO8+STjzglM5TkwJwmlq674aDBSVESCRdx+a6L36mPWo4JtL9N40s3lnrc5efBxsCijCAyaiKCosMoBMghMMZDWJHJyNfMYAM5zIVZIzYzIXGNw3WISemIzH6d5mNHagTZLzBZhYzs2fM/8XJKfoRzAPhsSuBzXDoZ/QY21tu9h9CqXCIjuWqn24iFk0HhfHzQyvHMm/AijMDNSY5E/asR6YI3stwB8Y556R8QAWsRk5tdpaszxuCc0wSmCg4bIXuiY+EX7OVJu/Ca8nPtjfY6Rbf9czJEFMOjHMv967NIA/PYqhPrOjwmRF+R6TFDgbjuwMlt20PxQ51b7Gce27Os2YPFu+TP/3/1XeEPjV8kH5ZAmEwgn+gSPY2IiFhATRFjFI2UGkTi/5uQVGQEx5IHdQs7IkvMQp2j9JW0qqQBTj5Nf5dJ1Z6UUQWhsTK2aG+xD6lqTy0Rsj5IJC20RXpgSx8Vf4dj/oOM4qWHfChHHRymurba6m//8oHT9BHqpfTqjNSt/bFHTpGm46QFDxzJCQa1VWpvyH6To8UJVCiudMT/ySeyrbV2QXsoFcsUqQ8USjNIsGhg/E5ovORJ7CMzCSe7pm6ddO1YRE/DnxekhlfxuZk0zlrNXRPF2nDatgYz0gHCzU99R1GDLSF8AwOHkgukvanVad0sWTuMVFZUum83/Sf6l1frrX+tav1405RbKQTI0l9DEj+cn1rQPxyDQTDYKbnuB5JkKS8lcV297LF8Ob8LaL/6QWE7UQ643+30PuTzzTYRMsQWUTySl+qSW9loirFo1GrPFUuvPfALbwHXCAwj1yUs38fkFIqAQAYLb0k7CFjoIslbd4q3YvGA0+xz6qrc/hriXjPMOczoDDoI2/j5Y4wDNP5DG9ciJQ/I1uhG0x8NyjPQm/PcOFyBNebHFR9jczxOBhAJUnLnZGcRkQyixN+VeSllmFwKBWND8ja6BnneaDgfmGPxFUADpZkwBsWc2SwHAi8wxwW8XwHSsmBaaAGL4YlmqkHKseuw5AGrBNSKAa+rHDFxytR3Ee6V3mYy23NtL9p0qlJ1NYhAyWkAa8BSxbgEYsaXil6lhgUVhJaMQOPh+QsGfX12zejnVwWKEOcprfd/b9vydUyFvvI+a+6cBl67Sx7mD4uOXwJ/N8anZpc4/OporlYXTD2P30R8TtWyT0CQIpWZXHWMH74cicwhQW7yp6qm6tBAuLveXbxZPJ9MtzCwhAW4CQ5qhY4XOlfnO/q57vy8s0JvTBOZdPocUNeG8oIZF4hjcNXM6pETkJvFz5YJIeiGxZGln/3xfKwEg9LDrhBRQq1HU8vVj6sk8zgCr/7OLDUIwUrdbtzQfVmFZ1EOk96bSvdl9rMBu8B/vKJuo3kEuACfmGH0eGpuepnt6uu6XLkUqBKBzkVYSCrnr1UhxXN9SQOXuJkqK9mc5GTEkLECc/niM+bYYY002XvNLBkZ42KFmXKWf1zsoSXBNhl/F0t9RB8ZhS4r7se00/94Y//pH18N2NTnF80/v5/KaVbsL66Sw70+sftpz7umV4aCus7d5Zm85PUFrVfvtqjPDsFm8sF4i76IGFcivoPGtyuPeny7aTf3jmzkcMi26NPcdGNwF8jv8iEfDioWAs9BpB/fKWzkuqiuqL37G6JtP1/Q2cPEO/NiLRrfGrOIyiIoZDlEk/wRs3RDIJ9nFMwqhy29LXB/iGDzEt9THBIMNAlr1CEgSDj5xk1Ex21N0OBR4oglkhYdCck7zvAhytJot+LBTI7numyIoSi1Tp2lkla+k5CN0uhFxuYMmaSSHrlfeds/TFuKs1OcN7jjY+6jzomjwhtI7HS4Soh74I1nLKzamoYQLGd0B61C8jsS+omtGqgSBzeZppc8eGevWU0qJoDtjrcJJZ3rv0UP2G6a0JqiboEFUzJ+4PM0qWQkUzpgLLJ6c/UR1CP4uomljl8QDMM6qb66Mol/oPuyzNJlfiW8FZ5QMNUR6I1PzfKIABdQtnwW7lYyTYESwmnh8/iOQNQo74h1AqFwS3UJrXfbbNqJLoCAC+8s4taPLecIzs1QfjHDBFbkgrwVNaAG1TBNCryWVm9uXMV9RWWG6YwS34lvbytqlgSHVgXYCxLMdJe5Ow8MwCBfLcsuHnD8kOw2qR57FQmnR5TZl9gTketnwc6FAnFi/5HSzIZvFkKHKfCPU0GBv9M7nOaKjEUKyTRz2tUuxXJLYbxrLZNKcFjvaMgARshzCU6odcddRhgGzkP4Q3GHrRN3AOoNKgIIdyEACN821gFIvTnemrVD8wKhOI0BmOpxeF3RU1gpnKcDBy9vp3iHto2f2fIMLG2dF13yI7PBjU5V90bbUsG3nxmlOgC1UYp/Ju0d76DYehKVC62bg163lEq4QtkIXtoX1pbeEAcqAczwbEO9g/y3dPfSRIrc3JuP+3T6c/23615qBtSpNCf/fSkoqIsIJX2F0vHR8C5ZTRYAE4E2TIOzB2Nk9bx5yLhdl7YMGtwsm3ru46FmbmYEDXL3ZlVmX9uH0pd5bcYKEHO7S5kTBNkljhPIYk+xjRRBzvnWh66VwFDUvUGu3K1yawFhYO9ohEAhUyZTmy7fwkuI+jwCMthEQeBdr2LFx9IC4ISI9zKATaexVG9BTkVVUXhK4ZNZF8wd8ZzTjY5ijFnZgS566WLud7VGzzTwZI64dSDHh0tsU/gK18ALk18hnUOEAKlRILqAXWZh7rNwVUQLZ8hPTCcMYpFj6XVrQ4+SpVSzeLllSoa/kdmpVAGWdztlH0sSsGScmBzdlu55giZIHBIrubZLJFxewE87g/eBdcgHUmtBrkgLbBEOQnRSixOEtLMC6sOATHdr934TYQa/jR0/nup5MFJflKr/EKWETD9WtZIys/h24BlAdUuSFFk+GJojwhql4+7Y4YEQ36RPHxe+x4vPFISkGJvw2z2wYJ+BuN8LoGRRsnSgmY80COWVzbvkMpGKE+wO8HSgDwGe0KYBGEl0bt1KAw9bDn1LdmNXv/jl1yXCnncbgP/uSH0hkEH1QJeTC4OhiWkorE8bnuln8+b5pGhAtlar50QALfbV14colh3UNvWYey1dhlxA0MIBeqt+9g4LO3D0hjyMcduhzYcOZNBGAZMtPTz7jRY9xGRqIi5n9RYpEgcBMNP7Xupwcm2BDW0ltjiS8sICsmlMyE6qvXrx0PnfddJo06n3N5PAg14yPCscLmk9UXDc9SlidRMKkOaAuSPpMNRtx5/o9QWyI14eDk8MKzvuu2rsPizMCEPeEyb/yykV/wX2va3NtG1zXUuRocIIBPmu6rrNljJZDISz9/Hn8uyBhg0kvBI7D7oJYg/Hjz091aHA1AE48Ow3T9ukXrFd75D469OJnYQOS88vhhkncWrprmzxw2j+5BdfHAhg7Fuv4+FcaAfabbQUyseEwIFQLy5OC3o4TGfVdEpisyDQw2ZhKWrGL6NOfu55VBGamsZiz1AnCKkd3F42mLtC8NdbivSwUADTeQy8PkAGHyR8JLzXhFCwjvLyM/ljvSnYIgq+Yx21eBvaWa/bZAZlc7rpCs9kemuIT05wZDLEsYNkzgLa4NUMJ+NHJ+vDLuwXhxM/H3cg3QQjQ59ak61yuqrUt0CYc4KNe3VclAWWjw7sIsEMDg9zz5JkMjJzGJec9ECfoFJn5QkXPAsp5zwHK4LFtuIpVfrgQ2vC8ObBROkMs65xoHEvl3nkkCOwp7ZfP9p2Rg1PJbi8TzWZwMLrgc4Yuq38XfVyGUdGR4py3i5O+Q/Wek8R5Da2f5UFjpQ9pNWPD1Z68+H54pzb7g/1CEHQ7yDf3t8qji1SrKz02MJl/r+/qEsuej6cjbCfhsj9OOlWu09x2vI0n1tWr0/PvQYGKIqy0X5M5DHblz+pBJSSUg3IswiAAMBRyTmtiw0/DmtfnaJXq/fNOEPxWGCbBAZPUMRMn7LWAuNS+Oy9ibrHNkPMkzk+9u5Vn9/+MxHPk4A2Mf7TxUNsnosBHwwqIFSXd/ezND87bffpfGpr1+uHlbfP+janHX62ujl+nf6/tu/+F1C+mh2h2unfrVC++O3v0bHV3XR+Vyou9/1+49d396KiNmn5gU7Q/f0kATIg5QNoApvtKpXPW6dzxY8Mg8WovUhVBj0Rd5vs8a1cfIeoUf391HV+axTVqpjIZl7sziEjeH3jRqCTY+OJOjarC3swI4n0IBRo5ElIxl13/muuZTpgkw1k+THwu5FLWp/4PJIGM4pBOfdZa3FLkGwDSXc8+ROReS588AQNGtmWCP5HHq0KjU/ImIe0IvBjgXQ6dkM+EmmZu80cXfWV+19d0glN/V7awafIZpFY6gqtQNgYqm0ztVWqX52mzLAOM7SlLCNVevp6mUVoIVzGsybShDuYDfp4qEvUjWEr9m/GNUL9um4Gy6AZwNoqEeW0QE8YZKmdqZVfSScOpPTixc1NSDto5cFBm4HgSS7q7a4wzcAoftdCywxoA5KKe41grpWwsESDSU+sEEtLC61JRuJuqnG+qyCqoaUv7+xj5a5jY/YYDqA97qpRdGB+sGLIGqRUjPPH9/52Gum9sZdcSRex1KE/p0FDuUMgTr4wBmcgcdbkokrmL/dbCNIGgwqAwAAqLMeWBRTbAjIZheVSIuTWSOH+ZqqqSiwZy7q9PVKpUCvknoFUkK5TWBTdlQNo5pPeR5Mxb7o+nZxYjRSX9ivlWVmfqqlmsdhiSd1y6qa5yecW/4e6/oc6bEuOyds7cV9npyHVdY7t8L9jyuqGRY+7qxb5MihWOPfJewE0NBBavFMu4vS9Vu10tMR1ISKg3eleyivLipIeXb00mjlxzxDbAwO5sHOMFJxga/OAWOhELBamO/bVoVZC37Ny9V/L/OiKwyOap65f1jhBGCCXagsNweyEawFKMl9DKt9uv5iRQEqKxh43m0ABn6/Z/9Ukb1JANqPp1O+T6eTbvenEqTlMKPdw+8e6jAuvkKjbh8PA6ScaSTRz+NmX9w88lnj1T6rqE6+czl/Cd3heyLI5zERjDW4hgNAAZ/tnty148de6ONM1OPjngc1MMkJVWWx8G3USsGukTqKDHaZ9eBcKplRMj3ee7VNqwcz0yJLteFMCeHhGeQ9pNrK3epWJDKRbWryXR0EyQbIDrGSqFymAG4BFG1Zi/mFYCIqRXjSPubS3xHPiGvO2C2wsJBoC7l0MNpUd0CuUE8DMOj9zFwYU2EoGl0p5AqeCOZhmcPBbV8yU8XRP24c33kusWClqC5cHRjpvk5kZVMj4KiqQlFBv7JNg8E62rsfGlKDy9SjEXbumg4zkvR6p7Y3+WdiB0J55DuYKsP4BRJAD7h25OIOKkUZwztjLURErjidmgyOqB5xZyf7FGpAGghaktHfhfNmoTwz2DSrDPj7CQmiqsW2RYc0spOGumtjHnOnLRVFAERFgzbDUfifnseQqoYfzmZRexbROscC6dhXDkEPSnyRPsH8Q/Lfkd+koH827w6B3hKTXZKulet+fwYV68sjSo65aEzxw9ggY6QDsgN3Rf5xbMYHm+hSZEyd/lCRK4XPjF9w6cKf54hZS2TjcGPRRFrAwMZwSuw2S5HDFqy/Xm3s/trO+uMZ5DL3QVMXu2sOCJEoqAWA9YDhQp6Gx4+ewr1y7cc47Ho+74f3stAwLmqQb2wse4u7txgQKgINyhhOW4JMikr3Z+fl4FTCMNKHCUJL31B4J0CbHCtuqS9IA0mhXFYMKiSXFZZZIqtCUcyfyQCzTO/2F5Kwum9o+WFFpJeGtDaCSypL1oh9TvtEL+mo0zlXff2m8/LT6Vi/zkivov8Sah0KHH8CdDsx6xx8YDN8BvgCLCBxaStLPN9Tpb8+6LGhTDaCEcZHJNIhJyKgh9CbNxiQM4jT6oUimD06A1udLLEAkWMnvzj1F3kYAh/kayw4buUGoSXJcibNk+uEQnoCQ5At/fAg7RQz+gqvf9Zvf/1Xx5uTjIYvxPUarJswegwWc++EM3ydk9kgZgCACqTaMQA+h01zMqlIKz15fimTR8JL0A/HP+QF2n4ON3uFQrf+6R2FWaGHybHJYA5F+Nzc8eULKBhNe7bs0geJDvTJhxOyNnd1hcmd99PBPbwfyOY2FoeoTqF7rQLBAjkH6MGTitSVqHheY4auleCEYCCRJIKbMEjDoHEh2UdTsjSRarbocqnt90nxJMCo8yOBVHNmEKLQ8Fu/OSEO6TlLBRUdSHzx3QxPgmgI2uDno5sR32YswBX1IFXpcAdSeQlu6PHKpCQVtvYkAwbQM0ZVRZlXenS9qvqinVAAqlo4aInd754qmze1zaq6mM3w2BudFk4PhXVrXr/4IiFtl5S93vJeEm4XX8wUyodPgUWeZaRXv8TgcCEZj2TaHFCMM+NIslwqfXz/m5+bpDq7/JqqBoK08J9MPJNl6hAEGFT7iCcSKAkwqcCd9AAAIABJREFUqP7d9+iYfY2a8E3mvT0udRNJet0CJw5ohBSP3wXo/WJfTUuiBp2P9w9L4eKC4vImoAKjfa77WujtBWn+qp4Ewnz0788zOmx8N4SfYRauVZ0uSkhq5qJMTx5C87wLFpIUQljQAR/Tpub1Tf3IdREee4Itmvrqqox//pebC+X/8T9/M0v50Y06lZu+/vEfdL91Gn2W4MNZnHaMDJuFYRi7iLK335tKlsQe5Gk569vbcWHvyOYAO6UB/b2DJmqN3dOfgaoX2wuQXt0eSNsatQXdRYSyRbBXSOsPv8/Oe84LApuCx+7uO25kACsbJ/Ru01PjSpAWwODuAKuMcCMhI88s+eQqhAnlvKYjeNmQ2nJuA/TCyE2avIjA8CS6236RqdmQaZHYyb0bAStPgkYs2Y6kZthk/pyW4Rsknrj5WL8ctIZnlIXWGHh5MuBByTyglsNwjoALWHLfjfaP8u8m9kmPWa2Cd6TYHc603D/8XjLEwYTi0SP4hxqBBcmrWU67LcO7yrwAUNPxM3APw0iS8ov0HjtJpEdP6W6vds+/mxWHiohzk+cMRQyzA3d6qn1kNWUx5x1koON5RpFBOumsl7rRdr0o+fhhuTCks/sf6QvN8AAHi2hQyL2gSHnpKA6rC/cjacrI8IqcIDhKyeMOMUpPsqsZRfgLmL/FYNe5aNW7lRMP06QlxZMHTxvsBGqPTztSgBSxZHHWoALhv2BC63xTvvbBGqyI+ZDZcxMEGM4MAbMAUl+fWlcEAPQxwHJ3VjVqgkFnJ54CagG6ojrAVsDpDovWG3xync2e2fOK3P3lAsBFPQqLc6UmvVuajrcSTzR1W/REY3cALDVQz5/HAkgBeoZiA6arVQXCJ/yKPOONZzYCq/jnuNJYk/idHNblsMRK09j57vFADzFB3RMed8JQLEWE9YSlvWvP36K7Mh0dbFOeSnUjC/Wg3HdkJIE6gRc13L6p7/GdIfGl9xRQqNP5pTWjxtlWuDZsCP/sTmIrATCFygZ1VFhQnva0MmvCnBGOExUIfj4YcCY+EQb8CfLbShSKtJB5k0Y/T3flnNNOzYK5B+zCpxfAu0kWg8l3JbyXSOxR2QB6I4PcAbpY0VGYBWsKm3oYmnyndDMmovhdIV1IHUtX4vRgu5C04jGlz5FlLHXtzsQsd6TA87mBNVhiuxIqCHAW2SJzt1hNxsPM/MEx7/5uzhIADsBvADUWQjck4AHPVJyIx9n188bnG2nV9JEyf7gyA08jJAshOYfHlZ5C0sv5BJFd884wM0dgEJ+d3K/KAVdRpUbqqO0+/Jn8HWjdR+VmKmN+itqOT0krSrujTo3MjvilI0/C+QVhrzMI5IaB2DsOKtCMLIF9+Cq9O1oJACAeP5Plyczv/hwT7S21JcxL8TMAMFlWfmgvg0xzaXNgaC66JdgQVdf/p7bEthyWxaghYcdI6zif3P0ZAeQxF1YBzNjKd6hJLapAyXJYW5ygHaYmS9LNNFpmHLZEd8z6D00BRardQ2d8nFFCeRhA/cAcsbeGjw+9rhOMSGPEoG3tgffy+Gc5DEA9CRvwhYbXhgF3d1/a9XLRrz/eQ/Lh+EiCZoiPJpo70tRiL8w0wWjhNXKM+eygBf5n0Gt7vbzkkkIWSVTQ0X6z/HN66rZMlY08hKqfYTpRIEz0dXSehLSnPF8cjf9aV/pyaVRnvS4F/qyr0hKE0dEARhCqhvj48JUgraFgm+GLL63rSKPKRfEsw4o9nryoDCTj4IOT9LGGwAYWSxffhsEYLgsUMmjs0vHFJIu+QJrSG7gk7nnkcLGHKYEhnOzLwvxPMWxJmAkpaamcBEa8M1KE6flhNu5JnQSQHwN0hhEfdmdXOfSOIb9eW6NdJ0pq900/h0hnAzXl73OlwFErwUWFfIDDC/kWPiPkGtzKE6hRkWuYE92fA3hhLEEc2nui10upU72pSkm2ZBnhbG/cd+buQoIFQJuKQhcuwpweysKhexzsIIalu9nQjkevJZIa0ry6gdh7BoNY4rSBxt69jDMowa4k7ZuG50NZ0muFPZ467eUpeq0Al/FOEQQwHN1C+AbQqFN1QjrZSvG11IM02meV6sl3iNwZtJ0Fl+J2ni8jXMeBakCEAxCGAKksRwoHDsg4yxHdl9Z1elA+4N2QN3iRPCTlRtBg2BkDYvnzGcOA5aAlgihaH8Is+gwsyK7sBEzwmFIWTFItXF9tJBqgiAEICQ1IvAcY13KFVxhMkDoM95GtoyWPTYG0qfAhU+Ft4dnwQY4kk8sbnwv+nklVW6l5acyWziT4Fixxs5qGCPgjbRdJWcn3BXXWm60hYKYlfKqu9Hy+OywJ9otqiWvLgmmHgipQf58fIIH07k1qS3zWcdmW5cWR+BQW814/oQyfD12vlLWDJCKVWtV++Qdtw8MMAqAWScOgqJQbx4nB844Ulsudc9DNtJYl1YQHOdq7Vs/9wVnW3S2dHNOLhiHX9dRoXz80DQ8n6WU5hz331MXnlc83PAkFCarEmVsuYkAORq2uSy/iJcNClrhWxHJ6SuZZ3NenMgMnu2rCapLNAwzhFVnC4BK9U146KatOG7MJw9KrJgDJHhUY+FGbGSnYxklbcbKqARnbOIdnlACPsjz574ANxrdZIX9LEp1PJw8c9q6OPywpz+tXTX2n798fGsdZ55ZrYFXWnKP7s2p0/8GCSsr1oOZ0JqTUf/Yd3TxnDeEcDo8Iv5pz5lzn89NMlGXcgCdcoBxIhIoNDAwAJnw3jb8jftYnw132i96K3l5GvIYrCD/xIyPINz+H2xs1+/svtS4PTf2olF7R6qTp9quflX7JfZ5axGd/P9KuzyqsSJAl8ZFOXTzYZKMDXHE9UT1kCw2S+4nQoERDQogMnktS+g5bhwcLFAIk8JLezIxDJ93swQopNYLHsetcW8LPQcogniLzkAxdTCXuOqRcPrF0koWiXzPbEkgd5txcSBh1Ci1pzah4VwOJxflNH99/9XPqdxVlBQPQBDDI8wwQt+hGFQmyQ4Zi0gixt5Au7OUnfGpuKuU7iajR8MJyhQ/jYV9huiBor/YSBFuJTK3dOk0LChaGDs4CEhcZ7mGoWDAS1ZynL2ed0t2plsh6YUwBRnhmkFa6Jsjxt+CvoK/I8wgMIW6fvxffYxnMphVO4WlCBuw0eaqSPAFFQAt39ytBcSTgOOWYJT9VccjAKHkHXHOUkTs4j8RFq1KQIvKccLelBu3w+yEthJ1HAhp5AbEMkvpMOm9ak0QOE4WSgpCtxTJsWMh15axjSOZKKXwfOLyvqO23XKaH6uZinyS1NtxYZrKoVnGGA2A7QyiSdCO4rgcjxK+pIQCYRZC8kg0AAIPXkt8BYJrPjlAuwNBnBC/SrZwFCw14CcuSUpMxB/jO90+X89B/V4EH3jU3KM0CgETNYauuPytUWJEuyazucB4WTYCmgSF3dp9g3uJzjzsMCTnfFXI8zi0Wkeej0+w7gaA8CAgOJZRuN5VYiFbCDFluSZLNQ5mBjNxyxzpCWLZO8wAhEUoCDraMBG7LYTlwYaQ/HF6Ws5yO+I/xNR5+xXFUj4w+q/X2eiGcWP0HQUAjohyNfaUkg1ygEoSgvT6C+VA6cYmzqNLp6BkEOemmacUPHdJnFgzAA1eBHB5ozqZh3sx28jmQtm7o2NYd5Mwwp/hjAZmP7llk0gTVwdjOMI4nFQXPG7Mnny/yWxRdAebRddtD0oy3+H4Bl+g55d3veiezhlIMCfWRYO4OcMBhvovKzxjhTyizbsoNwgLKjY7Szh32A+rK+cKdwKSS5HyHPDPI9iufXxmqFSd6hnzZ6arsFTxj03z0BAcbCRMfYXJxbvE8EB4DYMP9EgsYoH8saSyBZhpNSGGrGAxIRpYMlXnByRkAIqSHB/azlsPgkXnPTyVrpAVzL0aKiTZmHggVJ8VGR6RnI+x6kHv0u4Mb71hbqI/CGzkYHHOAZYTQxDzJHMvPwJlNOBMKCgZrZ2rE9+eQMPtP7eyOlcpWo6PP0jNnUe4RMsOH8x8pq14iQSD4YHmkGOYcoR57Kf+8D5ZjqYzgHT5vPF4kefHwRTgO3o2oFeChLmzeRSLjbtcR/2Nst9DzEf4S2zH7IWwEWzlMQH25+NDh0nekD4cJyCzhDTzklOgiF+GhMGsaS5cfAiNjYUy1FZ0uk8MbeeQCaacLJYmH85eXRqd21Usy6vVce0h09yclv9RLHoECSDpG0Cd8TWjxWZj6TsPKwkhHXmFmzumh/c0XPQE2LMZvb41++/708A6S5hoTHlDh0UO+keoxIW8BVQ4mlYei75GV8CxgQo/uGpCGkbRFkGBkHEa2QWAydVzYaaGPJ6W3pIuF3JjUUn/v9EFdar2mPPD4DltVzauW7oflTv60uZTpbDSCx7ANojo4/pml94xEd030Y0y19TCidFqFHv2j26yPJ7L/pVic3lkkha6nVOeG5E4wOU+IlrhRIIw2fsdbYLa7sYeOpR8GGSSe58xSHKe3jlrVWk6UE2/OkEFHG7Q+viGHNoCqs8iHYZlqApf8+iJZI5Vsmy0LI/UPn4wjjKkB6SnqRjIUL571+6Bw9mUkesyxUOLNu++J/nzJ9P3BYFprcecWwxI6PrBsItAZ1gKscbw3KC1/LtLWQzvPEMrSbpkrtyV6dqOUHCqkS/K7cbHH0GJKFaCEIYP32ccU3XWNB1qkcMiuYY8ZWJHOMni1G52Au4akiCUzKyPm3Vnao1pCiljeLa+L0CkWPfZD3p/LtVU+3XxWsIAWTaEa5h5UcOq8rMGqcT4ABhTnRlVzNQI9D+86nxNN9OE5CAmEC59VLMb16XqkviE1bFTDXlR1pESvEdjCcNEgJZozX+xmBlEGzAyAmRKGk+VDKfUfhAdtvV4stUVuwsVPWfOoS428I9X9yeA86/r29yHB1qiPnz8NnlAHYVSaCokE+TKLRUj6azrR8lL3DnbxqQ1Wh5/QhzDvP993ri696PFc1feLk1zNFHL443Kjj+wzgbjA30QoWKp8HyIdbt709rVS3wG+1WYC9vFDzenkZ9DfD0wXZ0//tJwYWXBC75mDk0jCpFsOwONYtLdJ937XOJF222nPB13bNw/mBH1RYZS3LzEUceEnheaNFNpgAL1YGSlOlNd4SWdLbpCRM7Sc8NgZKc/VDe+a8IXnJ03juwoW+IHn4EPXl9a9Z/ydH/2qsee5fxyJ5vTyRek4HhU+ren5UI66A4x03N0hhxcxT3s9+ihrB2licEf9AdOxMpGteF2CMWHg4UKmL3FMLjqpC8YMNcvE/RI9bNN4NyO3DGXIVksG4kEbP4/wUgN0gNhPmodN8KY8e9w3nDFeJPkAueMOWTpD73O/aL7dtXa90ipX1+MdLw02RcBU5bOb99/gGmv9RghZPEv8tQaWU8ArvuctANfmapbOni16+RgAisoBXq6ANnsSwVzeS1Ao+FwnRAI2K1HGpuAwFJD2woPaaRy0FYleX1vNea33X393GIVD05At4wNeKdYOpJoFiQWev8kDK8M97BqplmXrBS2jvxF2yUsuYSd8JYlmlsUO9gs/O0seC3OtE1aUmcqBRfkE8xRKB0u2+P+405CCAcLAAGSL6uubMp7lZxf2Dnzm/HNIAZk1CP3zrMOSwgJ0MGMmn6nvoFORZNM4hwHHuTfmgTJgOI5EBcE8PppjyT8xzFZ40haDtADkVCUhW40CFZJXATICqHM6JEulbT98CJM92SHuou4gqs84mwHM8epFwFf83/h9CYYDLq2a+H3olKvqVl3f6e16vO+E87Eja9LpenYH3th997yGJ9Spj4Ru2drQHiATago+OqSngJvM6kjvJzUXjIqp0uKkbbxF1Ud2UUGQmyNzQ+k1TSij6M5pzQAWBX5Glq5EZZ1qQ6ZD9LiBBsDb1vMTTGkoaVAU0QOKtDvK4QGBeI5PqJyTzJ5m3gWznZ5rgvku9l5Z22oYog4JWSu+be5PZHgkscMu+oxjnsLigS8eoGp8qDlV/p19t/DD8e7BcBGuM4bflLeexHGWGsBV5s6FGW6FQIieYocKjYQ3pWrb3Pdw32GtWHQ6M5gnevTBYF4ueM9KrcNN69hrLwGesE9EijSC3mx5erEbCOEBjAFySi5+pjM8VzxGPFtppufIPXXYxYabAR9+f8B32OQMQB2CBKDSYT0s7aTFRloryyRdMDyawwc+fRY4VH8EFUVH5opNI2VxDPLHKjpuUysqSo0s7CsycoAJGNNQfT0BzuhP5XyDXUYWbXVftDYACiM3ZmFvAI1oEPBAkvvdYqHbmYGpEeNeZO5wDn5rVYbTTlEo8LP66CT/AVURd+qsxD2l/GWQQXwvfI4wjjyvviKU7K3HrGUjlLKJpFMqfNxxuauoMy/hzw+UOJ8WpM/KDuZ0Fk/+THYpfJGluxQhsPxomeVDbVU4IwWZsqtqbGMLxtQAG8+Yu0fdr+GNlD+HMyu1CTlCH/l+8EbCYJrAhCFD0cZzDilj2j+838zfEwACgVT8THxvPtc+2zn4fThj+FeYvTgYDZXBQLJAxj/oGgNfLGHgND3LleO42ZCy8pW6ZphLg4GEL+NgMFkAOIg8CDgNdfbBGdxfcJwskxjVjSxYkxwHN0gH/1l8mHEQsACRCOauKu+BMVhyeFF+TYgPByBsVHO+GnF/vP8I9Hdi7eEH4uEL5mwB0XQFVaTL8RAd9E78jv6QIuWTYfXLt4v+/rTrWvPZgPStLpDO8CmA5C2brpdCOZIuJE8MbfjkcnxAVET0ut9WDaBCLBjosi2ZadS0fKGz/vIjaGaD9yx3CZHamU6XxsvLA1vQ8NTbmVWiMMWOTI3HgueIgBrQpoWlsmj8ILsMmIV35wAYNYDkU3i80G+ZqC0STSDaZo352WY1p4t+qbi8kNzixai8cHQ91Sh4FUrd+iVkDvi76pP6ES/l6C5G+x6HRQ96KIe7g0OQJZOi+MSQvUVX4C/nUn+6UkQ6+mV5uZz9uZQ75fCZfj6eOrlHsLQ/wCglHYj448BnKYl32thkSeK2kfCHR4rFP3cwAeE0PeEZXOBY5LJcFV7P+eZFAiaT39leiwz/Zu8Bit/zY9lVWpPPc4N3CSSWaG/EZTyfXMTBglDKPAwMLaDfu0N5YHNYiu/IXXTWglRqAYXjJTwGN/fwhJ2a3wnJ8t40AiMwmOIIdICEg73jAQb1sZcYLbsTpzxckUnAn2EW3br8SMti2LdSgOfZgxGyDrwrm1H1mcM1k+pt1pn+UmxTTsqtVeerOg9MmT1Hlp3C7BI68Xz4cuPCKduLzsimhpvlPw1BN3WhEwSCZ0hQ4V6VPceglasuL19VNiyLT+1LorblvSSUIbHHjPcmkpijkJugrPrEJwHTBTh91syiK3q0GmU7S8buPxOPE9K/9nzV4/b0wUhYzZkCcgbcrFJ3++HllwWwPfOEv+nnj3/Wn3/5c6TmrlPU3dB92Jzdyfj7j6cZtdcqysp5jh9d9ISeylVjRwx9SPohyIgWR1YDW8Hvvg38vDezde8Ly3it3352DlXZQPr5btpFa0fHZn9EcuNfRF5ECfziUCU6YJtr6+UGJiwrT9J2V3v5s54Dsh+i4PGhpxofk+X0TYuUHDZIaps3h0hQ+VG3VaQWboO6bndYDd5jhpa6aPUkpIMjyhe2dH75ozaSCOnd3WfNVA25HzJqByy7zF7VPz90pmwe+t/qBHyEJy/Z/Mw8B09SZnm3qjc9hl3dz3/T5ZJ52XYVVP0HeyhhH7nouue7bnOqZXiosZQaFrzSx8+7luJqOViZ3EIVkOcO6YFFxSMJUr66fiDeEM5nwrAcVz497e/u6A1N6CCluiHMHJsuWuab+xo3vFR77646EPzB/VjRp7UsuNi5OwCIBvUjy3gEZcHaMbhwrnTDGIEGLCenuOf2tdGIr4hzNENJgtAs5FkkbDIEI5vP8SuDehPqNSPrdzOpOk8GIflE1sTSgN8vKVv7uRm4QPFRnWDTwJM2YxtBfE6yImcKci4WlZXTjQXEwngDSNz5rq8gdp+qCIaaXPr2py+UIOnHX36L0K4tUcvPD4iADB32CCYMv5mTqDlX4BALy1VJgp6onEK2SEo7UnbEuwS4ICdbWfEpZO81wu7bp4n3DFUT5faj1u7hn9E5GseQxEAx0ptKJUERycujJjUTQ9PkALbMjD5L/aJ0uGlA5QMbPZIeXURinMP1wvaCRDpPSH8+5FwEtcHkAKjSt+jAFBQSRzWJOxR35StMxKQnmIW7GHmGeJ8isBBZ5pI3lrPlM3NSpMoDLNZI7rAKMIrUjZOtp47HbfMdx1w5wVQVmb3f5AQx/47Ii9tM1QlFU+3kctiIxzDqer5aZcXZGh6mYz5iShdJmjB3LEfBCJIMT7do+MHwZ9HzGJ2plvClLOM8v9yV3LEweUznsKQnl8BHyAk2kFklxet0hQLQN0ALzB8oJOL3AvAoqggKhJ3Du4atwixOCjDCqE5VQ+vcAzoXvYimD51q3sGT/3nuEeZI3vkkBYjZtJMG3VzVdYPK5qS6ovdxUIqyIv3QMLE8o34jG6XU0j/8DgN88nMP080eeT4jiAGnHuO9x8O8sOwSiLiqe8LUs7SG/BVZ8TpsGlBLlLyPlXvCg0Fmzi40Dyxwk1OqZyScnpGrYIRYT/JdEzVQTaUOtYpFd0jX+c8J22qsOln23iFkwxi1WNv44XmWZzUvA8QBCPfyT5d5clFVkboLIAWzGiF1z55wpsLgAEAV7KMXS/yiGf7wXtuYerZCXYPajcodd8s6jKXyDKO5c7CP1UBIhAmrArA5LGXIxwtCipJRD9zSrhpa1a+jHgC/sGLuOebpi9qKhbAjZtMcVRXeT0dKGUR37QRgPTUGIwoycj/MMzsIJkCaUFQim7deaVr8d44lEn3uBjsuA9BlgLHvPqosHGQIKGFWMJg5zmzY1OJceZao91J/+8u/uBfYLQSouGB0AexIoTsWusAiavseWT5JgTQP5z3L1RjR5W32kvcNEqUM9s9a1lDshF/++BnBtixl5X+HoALQ3q2m4T9xSI8VuEjug2DgnyMAECVTz2e1jEqpVbAsnu8aOX54JHkvrUYgdR+7p2WvANG4YW2x4sUFkQARP7rwYiT1lWJTJ/+zF7tIMyoKDtbwSyJxcs0Cy4aZvfghSdXkyzJC4oMefTAHE0Z1KEJ+YUrSA/niEOPvtLwC7wvoDWyCGUfkPtFtldAJiJwDuZT/nTCwM4wjh+H3CCN3aJr5FCxBs7wGvXr4qCLgh5jeCCtB58FHzotHgMWXa6prueiLy3ZDGoV/aXWgBrqjTfeB7qtdl5YUR9BPSrkvvjBmEeMcX1bXo92fPOCgtEVyCuTK0NQNYNWpLi+VTqdK44iWHyM2vgs63nhCIggFWR/SViJQIgSIHkyYhVU76CiBPMhy8kzPHz/cjbRm6NPDTzaluRrkBlxGTsBd1Za1fZHEc1NU/nhy8I1O/StLqO5EGYcYDzteFBBhXyaFyhwP26a0bNS/P3UfCBMpdO/xJoF28NCtOheLXi+p/v7bi74kD81OBKudoEagTvckWRB5V6r2UqktCe0gwQyvJ0tAY58QjALLRGdZCQc+3iI+e1CgxIztgFwYH88UBeOXly9a105188XPzmf4DN/fo/tNrWPnkZ0V+vj4XXXRWJLHCxQdXqn6rdANszneEgbv5+BgEb4aF/pm9P8x9LB4rlrS0s8schMKWn12slDC1OAfc2DPEalfMEAn/l5hi5Av4TdkrIC1YMGbm8ZJXg5V4ue1FDVi8w34zCSbcWDTX8lgFgEHlnHXjUMtYBs5eGZkZVQzpJE6CHON45Z/B4DERIlJiUxVtqhpwnOyzKDt4QvikD+3teWdokZimXVtCzW8uxls56bl+RFoZZarac8qCsILYLnpOYT1IwADxDZ6y/K61bREWBHpuEjJylPjBFV/flknJd98sWT5077qrjfPrub0eqQyZx7MGXg49JB/mQmZO13aFxFLQl0Bg+aks5e7RF+tgrg2JHDCtI2WuPL8PZ+g+62y9R5dVvNTYze6iiRbWLZnnUC28bE2V7PGM9feQlgY3sEIOYGJRPZJpPtvHzdVDR5FwA+kP3ftc67XS2P/XMdDC9vHJZNQA8S5RYo1CbwwZaTnXTSND53Of9DgigoGBRBvUkJ3A1p19eLwJlKKS6Ty9dnyOIA/IAqY0XvHIAFqTYECKD8+IwKydkvnHTGf4CdO/XdSNN0/6f4kJIVR8KKt/Kbu/jfLsI1qJEhZ75rmBj5XZVOE3ztHitU7FGshuXgr1Y93p6cyaFATkhV837k+7jc/f8+Pv/ndZ/mjOxTklToVJM1I6YfxrkvV6jGhKiERujP/TqUSwODY/VCyIXEHbET9UplRmYbOHYzPBeCtUlUQ5oY0nv//rG3rNQwPpRlR+wSpJQ4vI6kSCwbvdGofbqJ9fNi2QK8j7wiWBHvdrLop/c9gaXAiYZVqxMN+61SdKg0PwKdgop1HQEIe5efUING1CKiyODbGQTd8vk8kevZ1BjgKIJYBtFJmT+ABvaFImY701IRnifubmp4iV99PDldzQJeD/cJog7/PihNYL5QagAVHnyOBO7zqL2+N3sdN60dnyT2KIgYmkv8YjBcCxJJCDXcT8gr3REbXJKJn4DOAaoZgwNM8pSc13kLAQuazEulcsqtDGWGZa6GkhHHedHIy4yKiRiAKzrAI9P0CMPLsAdQSAsEyipx/WjU1tM1RFbKpAVAglIa0dxYSAn9S7h3CtmClo1aBs5J3joWLsDyW5RIvOwBSXqpCfp3xd0+ai7DXcI4hIgBcImQFRQ3vKimS/HerIFjimaPWLs4xy2JYOPG4V17cCoY5Ek7phjWoNcDFGFw8siHdWUq4DTYB/gzAtsu1UtYgz2bZ6/39MDiXMLUt4N6u9fH0XGK2zKBhqJmwB2xbqfoccyDC0uXvAAAgAElEQVSMp/l+7gN8oGWqijt4pVeZsCNyCviOo9Sd+zOhOxh//THHoVyr2qv+8//wP+n/+N//NxXJd5Xut+ax+OYZCUYQzz0iGphFvOhF9Qc/H3vSqWaZZNPkLmhe1KP+2VB3JSpSWHbOmEoFqbTMilhQ+N6SyZUXMNhIk/s+szomKmcekUjLIpfAYt+UbGQ9jP7ZHzf8m7mXW2YkfxL4LVlQAC7IqQCcHzenmnImjTMhO0gFW0tWuXMIyrL6bR8dsMWwkOpVKTaHMjdw98SbzzumR/RkplertbgzBhbMXmrPAFNxLqycJZZQS88pUdMyHxaaksYMp4ECd2dCvMT8yzMy94trbSAInELK928/a9SDENqIVDRJ+BxYsEmrrr3kA+QDivF+8P1R/cEMgS3LFjL7vZ/KNkgoJOZVJJpyfiIbBshDzprwjEUdX86DkiwO3Mp2/NMoQSb1Ov17Umq+YGEpzTg6aBDAnWWTz89zEb2SqD0mpbBM9JXyAfSdz0m834CFdBPwz/AMIau2f9qgPLtJ+GNZGENPxw6FggI5fdSwASw5CXYD5CLM5q6dsLbLm85fXzV8/67hg7CtWASx5UFdUg/k84EgPZNjzAFrsIkwr1YLI4NFdcfPE6E67p/3u8EMxOzvdL5IU0U9wU/pgYj7gM90d1YA4WlUDXIGcTePKDy8OMLS8jvk2qnjwg/puwJdO79xNB0Q+mTfJACYf2AYUPY/zrRIbeaf4TtFJZoURWUG0n7Bg6kLRpG/NbS33FKmWDng/MNE7haSh2AFgzJ1z6VTbaOHi2XJMlFH51KKi/yj8kHHwWxfCgikJZIMPix0wTbGAchBEeWp5mOInrYPKOo8+IHZxD9ZRH8RliGDduOJjE5KG0sPEymhE5Sc328fkaaGgf1gSb1UgNyCILFklYnac+muuF+ayZ49p7hiUs/oy8u1pDx0MCEgR7B5oxdb5LgYVjn0QegZUEgqnft3G9FJBORjR17ZOWKZoW1RhUm6AWHKLV273Xvdn1zC0NmkmmL43q29J52SzwAfzJowhGKc/UwhzT1gINPh8PVLZ2ISyeSqEiSV0mqWh7xx0iBl6n/4+kczaI8fT3XPAwEuGK6omqC0NRYXhlRSKMnaA92FeT5//aIf33/XsCya9kJdt+nx7GzSbrJFf/dS6M+/1HprK+3DzVH/GpCiIXvwn2pog4UzrWKhYq7hIuFW4nO1X4g/n8U3O1nWNsI2Ne1x4ePx4qWftNrLRb8dkturlo/vZNv6+2cAcaQNQ8z2UG1NebC0g5P58E8REBQvELJNvI6EMDB4qUM+0oSPyV4sOi9X3e+78LhwaU984k7B4/8GUxA6fyRUIIy5Tfch03BYFN4bjhe+R6KbeS65JJEosBRigJ4WJ8ghQwARZdBxqaw7NPmOFoeuEHZhFzBAFv5io/UEr5PUS1l2YaO52XLk3LDux5/hy4JL3HLSVSck2xQJIp2dAJpCjoQWAWkc4ElbE8JDxxB9jeHH4bzAnA+azFLiNLW8iyh7rtG3V20LPYKBHBOiwHKCp4oEXA45gnJKkjKBV5BZ2R9ZG1wpi8ksGEyPA2aQ4biTK6T7XL5pwWcF+p87xY8PuAYNTHgvef/pvqw0Dlyi+P0I8QHBx9DO+ceQIDXIpJR7gSnmu7T02jBFpV8c2U5oEf8P4IRB3klW/M8AHV2oJRjCxrFXfXrVc0rVD3hwuERghT8se6za1t+TO3UJ/lrwngDEwUoToMMAHlJVwBanNNtyjFwHViLV/UG82l3VJ2AU/S9mF7ykM2NTAwNkkF/0Y+QCfqriskhnnc6XSA9dBtfkEJ9Pwh9hQQVSNfeLIeflP+OPZWFolc03P48rl6XDGTZ93H/X9eXv7f0+V/Sq5pYV0y+LJ4pPxWmFhDBxpCMRQ9qoVI+hO5Qxm9Q/lOZ080W4jQcGlpuZZ4zfu3RgFFK4jJ/LZxSybcrMCVVCwswSiFQrZFQb/p3Hh8a19TmeLtwnrCUXaYcVZ5EixTqWLMyVE4oDy4EXh/lsWRvA6jirR6K+UVvAPsDwzncEk4IfZnbqM/eNMXWHhOBH3PSIfvZgLD3YRbJyhYfVvW145WYzhHCUgHpOlIXHcXBIFIAf2iHLxrhPzxTHc84wJK6bfj6RDRaWW+K/svLl6BTGk0NStVFtBmVYfZYB2LrEjlgvd5wpVPhQYbRC30KTWWLJnczATM9rZQa0IrkTNtQ+IcMVeoXdoAPz2ft35J4k/RHJO78rqY0OBYJh4zU26xVAr7kwS2FJAY6k9l6lvVEwsFjeqp1gosSsao0sloA39yryfITftE4XJxgmbMq8wmzF8xyLCT5yB+0l9nuy7AIUc38yX5SANKgLitK/q1N7YeFgYmB7GNR4//EYAtWbhQ5fpBkygAVbVfC7s3wFyAGr7rlCtRrsIcgWYdnK1j5DFEzrzMzAnYHMkO8BvJsFMNGGDBNCBAsBSpycTyvyCawSY7FCfptS85KrOLfaxmekeR9l8CxdhPOxNMC883fak0/AIAu5U1BJjU1cwUDuBGcKzBBp2Zw9BA3Za143BmP9viW9/0yekSKblLUoAEgQJg31oRyVwv40YKmKgC4SxgsryxIqopBSTvjX6Zu82O9n36i94wA0sbRY9s3dRIWGq9JCPkkgItkJqKr2lb8PcGXVDoCUntw5XJRQxSRlI4HOND2RpwdrjMQeQqPhc0lQhOSahrhnmYWZDWD7+W7mmQA4mORRHz8eKlKepZPfH9sQttGLLAAWKhA8/PeP3svg5UqCeqNu2nU5hzSfz9h5BAh9OqSizD8onUjDb/9fqt6kx7I8ye47d57ecw+PzJrYbAoCRBEgoY2+vz6AFlwQXAnQgmg0i5VZGRHub7jzQPyOXc9uJkFUdVaE+3t3sL/ZsTN4+AymCpEQMAPpTyKUfp555wDtOsuNfC1Y+qSJhue7Evo+Bihc5DFOwiG1bixHsEkSIDiUangRaap5x/iIjWlqkJ5hE72r++6C+9srRzeJFckYZ4OHRuRB0OBZbBg42qxTp+fBwMhghP0iMjMhqAOwPDhHAbY9sBsIo0ZG3jsaXuq3N6swJPzOMvwBVUHlCg05wEassIi8S09n2tBUfxra8M5O0Dt5t3m2GTrPGeeA1k2nw8aP3pTzjncBt2DkIbj/Eivz/PByK7KjQ8frBPRjMEA/T3glsASjgsb5jv7dZoiO2wjPFupwcDVPHxdnhRu/de9PvaCps0zJ0nnYIokSXHOZZRjyiogoYzAGLHZUoSM7PA+axebPQnUDOGP5l5Zq8HVYMHtiSUcNg/IFHT7ovZxriT1EkFTgePuvNpCRBRkbCK9PT0l46B3PEe3ThZVFK809UzLFD1tgrzxDuA6qBuJFo0hdBXbmUOCXMlgaVcX1hwwYROB2UowtKAhjRJk4pSi47A7sjYHWtIiFASKEnX5hpkDUbapjc51DM4Uxz5XjKEWDAVrLy15BTyuC4gqCDNWOYnQ+ZNxXK1fODMuXS6eXrtZL8dBbJTtOFs1nXhHNJ8G0ZASxBQN9xma/tlayaHA4a1Xh5FocdnAL9DFE6TY/ObB27p1ZBj2KKA7kJ3NaBdV0umvA9pxDwQ5RuP20et5x2IubOqV1HCKYJCwPF2sOK7aSGCNM/eBrldedumxUtrLZPSmS5qnn2tmAFZXe3n62BnO/UQwWH8rWHRWh5eSqs7pnYJ76m+qc17q03pDhigOI22akPck9QOKM+1Ob6N/+odNPPxHUjJ7obnc3h/uyfSgbU/TapoktA4GlDFDDqB2OTniMuomhcea7Mcd508efT2kqQv/C5qbjeh+lUVVesmEmd+27D3AyAdf+7oF7U+U8TMANC6tBH9GY8SUYKDCT2FN9aTLd5sLOgCN5PtYG8LhF5lFEzuz62/ui+SxAE4eWnSuxlWfbwucNi2VeRA/Dzn9ENxHNQQ4qZjc0Ih9iWw+liz9fmAqL3owsntiW00wY47GLIeYmINnhuso9R7O1F61/FgNMw+afjbA3cGyp0TA13uheCXRBxM47AL20q9WUT9XZZkMY6DamGJWZD2UABWpLWZd200Xbai0gBDdOyIL1FaHpADK7xnnRFW8cbzxzXTqE+9AayUncVF0WzT1ADCNSUHm6Luhh0LYw4OHv1Q2NCWYGaFR6b0Dq+quyYzTlyIwDYFMQ2Y37bBtZ4TtngxkOMaO5m17frrrf2OQwjIZBBIHW5MASRg4lsif/rARxPqxTY9DCKn7Guj3pgt7rxpuGYHGkQAZQlUN3P3S7R3MXpmGzXTSnJNOMds9OxbnU/9Cctx7U0AGif3qgfzsYSDBHCYobNYZBN+h1oMXIRmmgGCdmuxb2c6H545uaBgCCJhotNJRwhu1ZVQXyvbjRnctXlS9/VrkzxSCix2ABXcuhHe22bYFzLbjvbdCzr97oswGwK6W3xwE4ugbjPLmlystW//xX1IA3/fkPfzFlkgG+Hw8/Bwm5lzsaJwY0wJPIgoUqtXM+QBGzXjdMB/rbN58luEoa4V02PT9+aMKAgjoB1c0mMG1owmhoODwZYtD/lJicwUOMxnpaK9fqeVk1rlj+jw6tTolpCd/Q0P0ckwaK4OkTADBGzeUcYqMAMBP+FdQFwMRgD6BJwDkWyYK11m4QYpBAB0+zQ+i72SPWOZNjy3gYrAcaNxobOwFCK+Kgs3aZz0U4ul9S6w8ZqKDJY/BkkJdPnxQ2LMEfu71eDdi+fwO8AVWvYot9ZoQ5EsKgsd0/9AoDhugnA1XkrLEJw3E4qLqAQxuAAkCTa3CuZHkaPOLh8BY8Rk87t2Lz4RitrNLXHL1W4Rgam0kUifo9VcfnJ4qE3oPz3ioRtoY0lonNWcyVAigoU/3xWiuZRv3yfYjGCtDY/Ca2YziA7q6BtkshnoqoMKh0abgVM3jxc/kzbJCWJdXHY9KGTT16RTAm071pEsuQDiyT667vZ56Ysm8TDrvQwuqIM8u12fcUeqD8vQuGGgJy2NZ5g0CXOPl8BpGh4jUYzxRcL7aevVb3MJUNMTiHWJw6Z8+WjqtjkzjB9hVzPjaCYQTIkAIb91qwhTO3zdtGfh7buNb1EBBoNbXYxnPQVYnKqIlcCmCa9wNwy2CKqIEYe2WWkHBG4TwLNRGeVb49T6AWrR7+GOi+0CgCLtysjXP5wtDmelVbXkx/ZWObpJ1WtrFHaYq1Ja90YWziudpsczakUehCkaXQL2YeOjjDMfGiZ8KDgIGrKjAmZAhf1TYMsNKt31Rg9oReLZnd87liupaRd0fdoDGG4g5DjW0QQD95qr0a4hQsvaLgVroP0XgjQXCAOwDFwbMHcGi3Ea0M6DZh43ozaAJQsSEEoMw1jAxyqw1oGMzzgu1PJAegt+c5ngGZocdnleUMjrmiN/ZWFCYEcUKlVi9KkOSAr2OYBqMBd/leZUmEkOFev+KcA9Nz8uaKhYdzBN0HZ2q7V73ffmhy4GzOH1GXkl6Q6DbCiAi9u8+SkwE1fPSO/+L3Q92FSgrAx3YSN3zkO/SFE/UMfTdg0dmz+NqZEgkAxR4MZgzge8h5KnYK+A4AJHGucyDYvCqsBI3rARaaLRZUU0AN6hR1uTyHUOpIZGau0aPiiEz0n3t9mUlCX+Vhlz9rR+glJAEn/dPmnp+OrLy+mA7a9eykmTLDoGG31wo9BT4kkAyD8QZ70AwdMwpS+254IoX2f5rweEDkH28WeM/DdyI4nwCD4QYL/dbTp83IwoBRMFXsCsu/w+QRRgfGYrAeYhPvOjzB4orcTFgVpBxQ97MzRmUHMbcjNbEyEdkBWMc1d6wQd/5zA1mWtTeQtnaPpd65jQyzGaOwdmI971YkCsRGAb0jiCoTLFsu1quEPTO4gYqwKrcWKpwmvYq1xoPmk2EEjRa6CKBAaF7ohigohypQCBoLDjd/AfoYbgiUN4TocP9DHwF/G5TmMyvFjouggzUUtsx0UG+SLKaNA5aCaNMeU2rgrGPcQ0MUqABDNIct24hLVeilnvVaEuS96e2lUtvkGhPUFHyv0HASSOsIEw451vog0ON6Zubh5NjohpEDuU+gF8RM0D+b+pLo+Zw04gK4jFrTVzdxUC1wh0ILYuSMB7J982AmHgTs4BNy83ggQMR4OHgocSGb1NSEEG/Wt2ES0hW4J5ZudE0HZgtMvEB5NXJB4apYiQ+zKVC82D4wafTsctcaveE+cM1taw+V1Jz5RFOa67XK9NZFjs23O05bP/S1TvTTpdJPb1eL2rsGR7BD/e3hQ4JXhPtPc+tge9OPoRlh7cyDyYtFocQ5LrLG+mk0JatQo7Hn0IT6HJEKl8tFy5pae0RTw4uSElTPFrzq/JltLoMDKDlkBFk7l4yMJdzXQJWljz6oz1/eyAZkqztqXDdbwkPl4NlcllN/uG765cHhRUNHQwHgwZVCn4JpEUMRW3tokJFZagtq71siSBZ7BhAwm0JQGKCZnc6m0ArjfGLLBigzelNqsys2F6DZdo4itH73PYdEhwMa9w9EMfWBF06uNVRZ6Ax2QTx0STkATuZBUpiaWmWjXi9BV39/IBCHiorhitWgjnex22G+qcMBkbBofxfo7TSWN2VQhy88cwyZGF7x5y8qO/S6o/WrbGbyOtHYg5gGLRsnvK7DZIGmAfZBZESxpQTmxKJ9mThuEtVoNzF2oUGoXnQwsFQ8A7NpS2hb2DbTNDpOhtBf08ZSjeqUHk9V0P7IOp3CrpyNML8TRBgxPuZKHFosYzEWGYanncuagqaYQ/LqTRPaTwY3TF3Y5OG6umM539goTsU2aCAnzvELZHlNqtYPTcWLQTyAPzartG3rgwYB58sXfDXdVKF9HDG/eD71cmFIDYMRzg7uy8q7uWPF3huQ27PO9yLFJXBDnF8afaYO5i9/1jjMao6bwQMGn7EfXGswZnHuXNka8UY3dmkqVVWr6fmLOnSGzg8F1KFhBCZFlQC9Wfrn9w/VeaMvbWNjGrTKa9JpGXu1UKMAoRyDxMEGiyVTP2NRAFX17tBydLIM9Mv87ogiqFbeGC97gGhcr5QmetXl60/qp810eOI+YhtNcxb6y9hERy4rYIiNGXAIHFINCzSycFRE54qTIw3ovt5tzsH3i3Muc1NnVNqciajxINfo/sbn7JD4weY8lYETGk+2MTZzgOXAqLPTRBlV8OdkQ4txF3o5aKgwFogfgMRewiRJAskXz5RWDei3YdbAwgHE+tQMh8G8qZkRrbGpePmqn98u+qf/9k8e+Jy7fIZhn8v6uI4e3ja1r2x5cIndjT4bLGTYY1gAYIDS2F6DDvd8Gg3PiStpXlXMQ+hlThITMoeGUPCs1pqXapeHVvJO0erw44htOFKV0xSUKM5T6jIO01Dmvd0AgRvjP9mg7tJLuavrSv36g2u5m8bmcwpgEkC1LGwcBjDAsIFrs7eAKWAVjupoj+szQ47fixcBrCXOWTRAvEPy0Drb1CYGdt4jRynBVHB+G2yk1FsGN/bOC7Da02cNIUDQ2epjtVt7ImILLCBy/QSIYBCxsZ5z28hoDTCA8zAvcnXXSuPw1DrR0zRuJBkSY5u0ayEnhz4Knahn29j4ug1Id7tQwzJiu5AWV9UG9AafsQxkuGlHRArGTVC80aS1fk9ty3NsumA4xsq2uJjO6RgRCH9Z63tET1CaynjXtsLAYp8B2EguJ54YOEXCiEpUtI1Sg38sIYgsga02KgdUQy+J7lOrtYHcExpfTkj6TdwkHRWF66oja2ql+8PGNOj1kHFwH2b8HyYo/A4e1pIsNmOJyBnOXH4HA8CkhBikpVFRQdFe1U9J/FxcrfdS/fOmS0eW4mLwB1YBgz7vF3R8BkpopcT0OP6jqcyam/sfyrAHHIMVA527qAsvXOg8+zWzfh6deWT3USdwTy/VtlDj0SnXevacIZnqBilNrz25+IxHauG8dMypqquZfStGRgCK9Ixz0MCVXjSvAJ+Tqa9b2moZYG1Ao8Z5lR6FeLaI48Almv4c8JSJFgI2wyhRJ/ZToE5Ss1Icfift/eI4Is5I8kTzMhymp57alIdD/Qp7jbpE4w5DAcdvNpGxkS8OnIYB/fnZMDkA3AEwAmzjXXJtNK2T/RwgfGzp7CflLRtnD4MCtd9Pp6nt1GDbVjmBA7q5xTqhGCCrlh8AdZU6be3lp/9L5LzSd9mZ2UGzM6tjSw2c/ehejUVAgEaYFtpYx4ykUz5EXWOJZrZQvJvB7CT3EaAU6caZfmGm5Ol5QQ080yRCNhgxiaa9MujC4vSwSb8iHS2O3eglzyGTz8A1h03FO42OGeAff5CTGQeDaWPhRTcAjZkGk3kJAD4rtZEIwTdiwGRzCfPxNMtG1ugcSDYfv8d1eJA8B8YzONNo2ueAFv6ndktEqM5G0RrHKcwfeIl5QXAE4qDCqQpzCdNgXVMpVBGATnMXgxzIdSBFIOSWz2aFKSVoJNnG4AblwZSLeubggTx7i4czK/ovaDQULXS9cPjNI4/fxbWnEPlco+BVmDuES9W//0Ol//TvX/X//tff9Ot90x9/+qPGcdZv378boQMtaItdP722qstD1b7q9bU29QGAbpnJUaIQj2raVHnzaj4yQmFEv2ScodV5fWv18VgstgZnaV5xulzVdK8eIj4+nlp6tltQ6SJ3jSaXHMJlffrfO6OT4XBmu9WraPl+hRvKpunciKyI0BnuoSEud10vnVFRmnca3ftY67lwb1bbMPNeYCDAGH8pM7F1nZ4fPjTRTFoTYnemWinhtjgzwotuav0YEVzT2PLQT6aGtvWL3r7kNmIh4DZfbupSwnxTvbaNXtpdr69YLEu//g0X2tx0KbobtFEcgtNS6UB/YGABekYMVVBdGQQyCv1Whu51w7BhduYgOghs48nmAr+GxshwXpJBlYZGt8f2HL79AAJLJmZljj5DEDmfGOJURWPXqW/fZpuYvDThhMvm5seAoQePNMWy0IQWEqOKJNV9PTThtrWhHcK8Bm4/VtWbnQqTsnMTjEgdtJImjMMdN0Ka/dK06KBc2ycRNobN9pIQOBv0CI0y74S3WnZXBmQ5M9AIjIWqZAfFVD2fE2DHNPDJhhfoIfmCpsWewbAYWvDv2fCZ2mqvSiif4Wi8MsQXpS4lJjRBMcN6A9QTYIUhtiXbyA7HPKnoiKJgXl4IQ8ftLDbOUHXaL282KUJvDJLL9owMz2EarPVrm85oOCgy1DWLz7dDX66FaYXJgjtdrbJsrclAw0aPi2Ztm1d1bXwP2/R7cA/Tl2ljozGFOzLbqvZn9f3DoETVvWlPJg23QUXWqKrDav3eP4Pii0MylMBTM41rM4AAFPChfzqGpuperCeh+SvZljNQkG1WZBoXrsGsvIWGSyQELqQPlbgSYtziGhp0OGru4wNdCUM3Ts1ZOGlC73OAN/mVQb0tePetteSQXlT7BMXRrlbafNXHx139+19NHS2bn/XydvF7Yls6no8NQ4PR7sTv91k79EVnB0b0zLxGgHaSzOq6cIJbiWjYZtOXh/TFgzbUHYb99Oi9ucHlL8eYCuc9thawVYgHobFXqvuETqywKybbFehhPEdsbrrtu3MgH99uurzSrpPFCgjDOZHo+/vdGlHioRh4i/ZV/WM0kAXF3wZtmDXNYWSjZIl/z2BOxmRy1QZKnKZ63p7OVkQfNa8M97OHDzf7Sbj2MXTZMRnzC6hagDAFkQazPp7YxkfOIkAIGw+nTNFap6XRZjdzlmPwudiAwnAg0wuwKHWO6LN4CabCqbkZrXc+6UzMm9VXpf2vGmyJV9gdlE76KDNtOO/N8a7OrA7mwXr2tP2iriv046+/2WjIzs2mWeVKcUHnBeYkJqMyOZy1ms6Tjunp7RrmbJxjduD0ew2qDljU2gFyp3HGUbF+sSbYJngehmJj4OUpGlYDdk9veECzw8GVbRtbXTSw4TzMtSZnD9qt8/+Y33AfNVBJxFMADmysWTJzzhNKjguuozfKzpmx2XS3ftAJjQ20ZNy2I38W5gOgGJt5S4nGu5kVw9G4ljGUYjpGTaC542cweLrHUaGqJpcYAzWA1AD+2LqhA3wCQGG5b1OM2jESBjwddUmFxUdhdnQIZyixJ8TT0KhCa20qmuEwsbGpSpdqGamlLBnIZAUwg10SVDaGLHRaR/XFmj1AJPLn/P5Sl+0rENqqr29XPYia4L3E1RSYCjMyYhmSWTt0UQotzeYxyngunhUASW4o2Ut576mq5D5z+GDeQmQM9eGhDA2gTYYwf2FYa5Wgywbc2ipdyaijkV1TWYVDRBQghTfy1Gye4x/BOoORYB8GmtXSm7XCtLxwyuwuX7StdwOWMLgY0Ov2J0tYJtzgfVyypWe4BlxkkosM7Qo96PzD9484C4xw6Bqec6myAkTgHY4eCfCIs56fa8PJ7NTxbnwmnhOGIVhg9BT0ZJjGcY7DLBtVVo0NnFhs2CAOgx3YTMOHcsHaoo9NbKQDsycTnyFi2x63BTzMwNTu705vBLUwdO4qush7HsmxnexYvgAwLtIwoLkmZ3pVDQDAc/Vy1eNjskYWwPi326GmheYKbZr6gAsolw0ZAPmX5LGT68owFv0Hbuv0PPMI/Ra2BYZHq3XQbO+X9qJlID0Bv4zFdH0owoNWvXz9qjkr9bcfuPpEz4h5mzfIFFgcjGn9YQbyzOHXYQ3kbD02wDzXgu04dcGbtMges6kk/7nk6NzJwu0NgtEnAUjBbvHGj+VTAeAQWbn0adxH2GMhCocSCsgT5jT0t9Q0SwzMCkE/7aPBIKcjjKB0OloGX5VDmbe+Qf9lVoE1GWvWMP/yoIiBIgMmyzK2/vhFWPwYNFYz+c4cUwdLcYS4hoVBVUQVAp6Q38mC7STxOqnE+iptgP1sW/0iYVIYz2eKm7zPnmBv8nc57zwPMrslVLVw5/ZZejInAHodm0WtL8r24IfFBjKGvP9FA3muHj/jOocbfXQAACAASURBVD4Nd7whyANNcUPrrEYoNLGZxHjF27nPn3nGgdBQBI0vJnZTZe1aVVjADMLAwcSVAu2hOMYgGlrHiA/hZVvPBpowz6CtOnvNnGse+KDeWjvB2hZuwCnkd9SFs6Jw3sz0f//ji/7xL43+n//yq/akVVfGhu5+u7uBpamjSXypCpvA0BDDf//5y0U/XRHXb7oPBFRXDuxFX5SB0qPNcgYQ/HyGJgpIql9+PE1JeIXOZ4dZblKjrMlVHmgcH27MqyzRfHvoB9pHGrbwrzY3n6JkfV2GfjEMG0Bwureveh94qKR0+uHgWSgrPEDzMjjkHFMNGAoOssXyPs31MB1jtQNcVTMgcDhCVYgVOZevpejZph192WotzQ0TAvOmD9XZpJ8bIgMqpSBtCQ62vByz1rG33faXTupKhukvHtoeH4tpJND+CECGE09hmAcMVtj4oYWDloi2iQ0cNJTIJvvxjILLYcYBW0KtQENXt6Zx0BBxkHJwVmgpyFy0m9eufO313LD+HvWKMQDbp5wcw1YPNm3QNnFc2wcNelWx3mPTQUjKkmrsQYAab7eP9bD7LDUMSg/NL9Qpb6FNpdxNqXGu8IZ7J6JnqB1xeHLIeLuU1R7yGPLPlI9AsaAPsHWkAcLWHPr46QLsd8hUBp79TBlNMFTCM7jWfSaaEmfYsuHY1OaVnxUOsK4O2hB02gr9EuN8latEz8MBAlKJk+ElDlU2WNcGS3WMjcgRPbfw0B7tBbGqrC6qShDl0GDkWWvbctowULdlefp3VPWLNV0VlHAE5zQfztOkacC5kHcd2lLlyA0aADa45JaBuGLdbXdVttXLN13RdkKbzWptMxvDURXxL4RoWZfdqsSpDarm6cCMnjVNiHWAWrjpcmE7vXmjzYBVJgBjGDiFi1wCnanttJCPCPJC0zve3Wjx5zAQybNXP1eAHHS4gFscQ1mGjpCemo1iGIetRasFJoHd6s6BK2fzGyDEj3H2O4GxEcUdxLbLMWey7M73s+JabNJjnsyMQHOHpoqDGB34tJWOtvjx979FVmCeeuh6/cufVFWlHjMN1ahrEXmcT/Q/403Xhvytwm6y20Y2myuos0HZRL4/iAC42xEVTe96oBs+gspeXpRuvQfprLyocz4DQyMbfYzq2IIgWWALySBMjWNLQ04dqOdVz/f/ZtbEcP+Qw+2N8mLT3yhNRg3PxdejgOI8924+e1uo7m5OrbGhVhGSbZ1wHOj9HHo6Bk1H3xDdAWUTa342ibB5886ggelQ+6IRVBY3v7TQc1o0jbnqarK1PivjaY73CblpYU06mxzo25U3kzMSB5glvrelbjNn0hiN0cG7Fu8xmxOo0eA77CmAGLim5nyxQYEZAArOwU/MCM3oPGlIoy668aHpMw0T2h/g7apjmk2R3WliXRsPa4IqxzIEM4hNGk2WtzTUNW8JQ9PG7eN3YzzneIw90cuXVz1plJ+niBNjBqIHzjDxCkiSpottlHOJATXiu/Fc4rprdN/mMmimGj8jDJclVvbUQTcvqxY0RYAF3jhE5AUNkc0woMpyVjk/kbO5DmqhmSzUJLpvqPWHCvc6PBOjawmmNccxWeKylrh3hlaoQiZwkI8KmA7NUxpO1L50bnI0VXgloKHEURFaOb8Q/4URBgPvaZKpAaSyGREgBIMYzx+Zmmi0McbjOxEQzrYvNxMgPQazcWAjdTi2RzSfhz57NjgbHcLf4UaR2s+zjw6Rml6nm03D8JKgVzFpYx7soI1pCWHnOVS7+WGdKZo2g/dkDOK+Xcmfw+TMkmGPP3tXnkR9XaAMlmjRyIQL/SGjIsBmmLchbWoc0YRUhbNgALy6NGornuMsAs89UnDewDjjulaR6QvI6m1U5BxbB3cQI8Kw/LBECmor51HT0NsQTwINHEfUN+ugeV5MFe9nVRgLOc8QwBYmAxFHAMFk3bKtCmy2dv/2ot21Cgo9+b24T0d95/M2TWmA21KdpFE/PNWWDFOT6x2vIVvKorxoxCAnHV1DyNrsx7uGfnP9BZAiqo1FgT1ZATlhMaC55u/n6A0nrVPq95xBjRgrHR/OuW7br1rHd2XNH1ReS92/3T3ITDPO0fR6UKIv9mxARw3LZl1gB9KHEN3BtWbIQgd76AOXWm+fN4PoUP6XDHZKMEdtNtXigou3CW79EfUEQA+wTr9F3utWlBrLq47+7s3b5Vqa8fXxHeOx3Vswer4bni92m8Usi2f9+J12DhXZzicMfbAHzzxEtocY3FDjmDmQdgw8MzAU7JQSwBhDZoq7LACW3ahPZ2kvOojmKbQDynI2u1kOmcZW12dUjQV0KhimOEOh64e9jreq1m9jsIPLNO8G4A/eFqZb001M/rtQ/c33cmSUcwAjSs5yBqQXNL94IIRsDhDQTBVTWjEyY7u4KkF/a36zRX4xW3FOmJ8OcxfAmqUdPw6dfuLtpiNBqKGOvGMhw/UpdADMwZgEgLJpKssHagmmfjFsUuP5380EZGHk883GOQZdcgybGCBB7T4Hw2Cwuvs8B7aTaHsObx40+f/O96HQ83LbFNYHC8WK4ZELjZMX2jkuAA8qhQ/0bKbzCSWYvzgFF22iN4XnupoJ2LF7DtyNEEsjbTbS4csCAoQK3ivu3wdfbIqDAueC7oM8qBFed3/Gknj7Gba5FDcO1D29ODSWBo91Pd/V9F735yB0h3VbNS6rRapLXelSH3p7LX2AgSJDryjTGFpApP25Erjjix1WuQaRAhFazqQrlM+y8YzNY9A/1Rz0Xz1YHsM7OeeBiIHGEIuxltqH735YlyP43Dg47fPdrosjiC5W59B4aT6N1ED/4KWC4rE5DsT5h3YtS61DobkGqa+xAKaw4fjG9nEOgwGK72u5m2bw7CPXD+c8E4DyQm26qE12b5s4zGm2ujpRCwI2PLw6v5abOrZGL1dn0s3PxeG1JWv0qtT4eBgVWRwgX4SN9RjhsE3F2XX1YUZj8kDXaEQb6iOnp9RWtbep9wfHEhRJMilTN73JzuGRumGfl92bQjIk0bTZiY3ft49GSCc0VmhrnctX2+YYpAxqyILAn75nYVCn2KZ6HoU1dhRIthMT/7szc+JQHaGXmsGAUDs4AAuUDNxR0QMBiED7xLQAQxu3RQwIdO2x3bVrNPQbkCoHm0fxZTvL4BnbeHRzPLMRpG7A5ZjdZECpZkBzTIpzmzZvqtAkOKduWwJAYNFY8LwxQK6mp1Utxjk4dNIY0PAmpnKyo6TAU0x5KXH7pPGp2QAYHaSgpWqr+PcUTwYqqMbpURoFxjQKy210QlW1Iao0IgnNt675nYUysiihLpmxwFbnooz3DX0O5g+AT2zNSvRetVFq0Hn0IwRZZ5UFVG6GGgypoJQsg8GELX01XclUUK8wMXfgWofl9TI+dWlTsxIcHg4ABVBhO36MVRgyaIp3D5dsltjOTWxmzDfZdW06Z1SB5rIBMtiWXeJ6TLj3fdUK4o/Zi4PioTmjg+IdgAIV98tPY4Vhzhnf4qDzWu/3wdE8ry2DLg514egWuh+yUDkoV92JOYIu1JJFBsL5onG76nm/6bWrHcptnYgdRKGYEekBHSqcF42uQum+sgkBQGZDG9I06tPj+dSaX23yYn0FeVcYGWRQrnD+DNqwE1HZ8pOnSdg2bp7Qr0qyHLFIfer7PYYJKM4wa6CkQfdEM5uVk4Y7qPRJqzqdIX1tF2JFQjO9T7UNt2wLD9rLM2QPIraPHPQ0pZt1zTYqgPWzzRrX0DThqkqtoLlAO8MQhdQA6lfkk4W5nN0Al2g0SrLweL45fmAaQMMMn2LTA9Fn4txNbQ2KK8PEpqfjMmL7yrnDhmtOYyhm2PKhDW38BMXQCLtpYuPqFw2kPIZIhhUGt6JqdEx3m2+RjJYBNgDiohuDtkotdQAeJCYAt8hvi1APdtxB+Q0qHB5+YYBlt9yy1AQANoyuW2haoQBwr7iuaADttk5zAiuGoWZetVaN61HAARzszOlsBjDiCh0T0hOYGu4b7GKamyFDRAibO3oW0H4GJmj5I8wU76iDzsYhC20cjSiDK/pba3gI7wYwozfhG5a1jeQqmnjo1AYZ0U4RgTGeGkzqSZigcK34/Qas6Vv4HZhXZZ0dtq2n41n20ElNjiBxy3ZYGuzow8MpMcEk5wQSkU9w1T1I8F0w89lH5dmq9oVzGNCS/oohD7o/AxW9Ec31HBmYlg/V7lWAxDjXcI+Gfg6wjYYR86R4/xLHC9H4lt3FW1cohlBYGQqIKytwR58PLf2ogugNaohKda9X59U6mmP84c0vdQpmkKO28jAhMmOMOJuVgSE0amzuOINJfm4q3sVNw0p94JYtHmr86SnAmPzRmJsxHEA+7xwsIQc7FZXZMsJtlegcavFEw3tR9xLxLiPMNBhIRSwS3CSwRYc6DGA3PCM2yjQ/WDLS887mlXOOGso5yHbqjFqhQDCkrZVKMsqTVc8h9LseONGd2TQPSidurXe7W1PbHfmQ1dYX+5XzkQu7jmUM15d3rwgqLq2+2Q+ZXfsH5GDQ6MvGPSYu89atprMub3/Sv/3f/w/91//8n0PPSGSWdW7IKlhIBEvIeswtsmTxVIDZwLPJQDLhXDwFuwNgbyKuiTixKcz0YDixJKCngJaORwKzF6AcSgeusRkKvEdpq68//6S37F3PcdXHSJ2GWSQNDDXUinXRwHc9Ux4mehDoyVmhOwgeG7GwmHb9NFOIGBWeeMAHNuwAXmZxMtBxzvMWcLIEO4T6ECaDtn9yegI1FTlYxBFC2w8KKKCZM1vZStp7JeqyJXw2I9y1UZy4Zs7WZEEGQMVgxTPHAIi5msPtw+QT6i/1IAOEY7KLDaId9P2uBXvSX9PbwsiFjRkrzCSpVQyCzkI1cBTzFq7cvkauy5QejAS5hkh00HnSBwD2kZPDWean0/MZ8wgAJxtHa0m9mwszKjb79KsYaFnf7c8SpqX2BbFglD9HneI7lM0RNIzILzo9jGKF7IsX1Ly4UeeX59fhdkVYsA1uHK545iuio4utJC88bkNhYnH+OfONYz4FXeCQwDDAHpxM0eimslzXy4sLBd9uHsfTnS4O1igE53bSNyQEmp+DpJ1ifTh96hlDwO0GyKJ16pbFO2EVdKKTINjQW7C0drAvC1w42twovihNVVGpKRJdiYsos9CD5Zsq0+PC9a4rQ1vIixkmLmEtf3CAZrWLk5FiojvaQqX1NQw0qfOHKEpZhmbhqeSYNE2Zqgu8bdzi2HIULv4gtJ5DOXD9Igy2BuYFmjc2UTjUEUJeakZnZEpVIO3jQhMQFIWUn0kwLQdeCYUkN03tMYbVeX/70N2ZPyCVq92XGOg6CgtGB863D6OUdV51fWvU0EyXhb60mCCQh7NZd7aNk64VTrMxENtlHEdMKCHLzT4eHLY0UqCaDLufwvLrC/TUgLdNvkFkjqHSghMtwxQDUAjqse+2nC9hYGZLtrq5cIopDq78Ozef3ORFK00pB7Dp0eE6xf8DLeufYTBBY83giFGG89Ocp5QJAB67djQOmEKtaeMNi80vg4yvlQ0YIbEpWlcaEz4bL2bkpa2mPUS0d4w6oY9kCHBTwkbpFPETSEvR5l6i34UezXtNOK0F3GRx8XOheLG99LsY4nDexZZYDj5fcQndF7o4h8ST58b7Cwq7qLU+EuRysh4SQ4mqSm1kwjaMTXL4hRw6GATzyEu7lIANaAHIg4qB6dJ6wooBxMWEjTA0IsxToFXEPSd/DLBkXUvN86YymdW+lGraOv6ebedLHeXV9yTfMabCmwY0LjFFmIxCLnvbhEMciBsNQ5ZWajCeIKeRf+2asOo+b3phIG4vHs4Hrrtt7DfdBoCkTG1OU84Whe0N4BagyLsuLxhqySAC7xMbEdtKTL11wV33YjYDzyUarsPMgVkzzVD9U2xXTkOpnc1PBchEQ5Fo7ntNvKc7BiWghIAsMBrQvBDEvnv7SUhzUnS6PT6sI0LfBOXVyWlsPkBMLeOgZrLpeyrJd5V5o6pBx0io82K3XQC9U6jiv8sGmEFyYCObdG5o5mNRi45ng7q4a1y5r9R0GAOIPH+yUVp29Hrx9qTUuj6sW9ysO4sDmagH1yMbtdA6ow4kTzPAqN++vQdVHlMI9EO/G6WxAXhqn6lDmExgwDWGQ242ukmCdkjT2RPM7f4QRJ1zBBokYB2NAqY3ldaRrR1NBHAIek2ABQC2ANYAEdBD0jCRB8v5xMDkkYvswfmk4UKVM5MHXVJlzTjGPNQfW8SDKOPOzM/k3/sO8d7HPZ7Ta1xTGg+rRAoNpsbhnClrzHhzYHxAi8acxbo1ctj43+xKDryN82u4IGJ2wTDG0EhzZ4ADLoDpVQESwQeaQpJjm3mGSpo709F8jTCbAcSbHD0Q+qNck7nEMF1wdwlQ4JMdy1lqpHzlGcEIBXMZaWR1ZofT2RQ5h2SHHVz0JsgVqFUg+dMYVvkMbevg8+tZtWr4nnNkOpv+eCZNs91DpgJDB3UqZzZNkEM4IIScDV+YBUVtpEZ7TPaWkOcgkHYKSI1rMkBrhXskuXMMZWwcQ7pSHZPfa/oUWBfIdawn93lM/UZDyeDEdrIJhgqNn5thtoyh/ncGntlSp1mFzwaAb7ZZ6Be5ZKzJAMVnbTnRVwDHQAKcawA1fA88AmJwA8xvsjAZ5E99aRKzCxiq0LgBJC7Ql2GhXK4GCalpUOfT+SOioOxFFkZWqT8LNMPExoToLKtLo3ki/iKc+TGJwYXYrtT84pOyWTuTk8GQZx7mBOAVc1xsjNBdOTyNpto02Erb9E0VDrR//DdmhXz77//jPMMiH9GayQwqaG1AhsGYhplr2TbEaDxM9WQj6JMP2iMMArZV/hyACTTva0hIzngrZA1Q+9h4pQXPU2HPBAwQadYZvMBYMJm5XNGHM2RDF79rdB+HdhGH46CS89xsMxIfSid1iuGNN4/nGrBrtgwHpsAyskVr3ZsidT1WTHzYJE9aGHpgCDHxJBf/veZCbMfk3gIAvO9vWldALra0ITHgvjG41Qy7MOG4RlDAYTCsSJEAQFI9hs8zI/ojGEG4+CO34L+z3aXnWVfkJIV1wE4CIGrmNMchiYH+dUlb/Yd/uOoPl0X//z+/679/C5DQ5lpoGnHpTQ+zCoYekIhzI5xJGCJ7m4UxZJE/ybsA4ykArOHUQdJHAY57M0gfB0ABQw7hDaoVQDQymKdnuDcTFch2bZu0YmnrDgyQiKYQ3TlD5RaLAd4B2Ads1UtXErNfDIz5GQt9Mz1F9CRhbmd9IuAvgI5lgJ/GdxhwIQGL78C20TsxgG9ry0+3ZiMs1PEwr7LExNI4jPn4++k5QCIFCANF9LvQBE2oYiA1CyU8XAEz8hkZAn0cw2mw5ILCGtT7oNIyc6GVhAocXiQzW2neHVgAfJazM6X/8fkSExs5kNUR/Ndzbfq7BvJ0zXHoJB8g/u8w1WEzAn+dxtzXIoSjHroJeo4p+pNSGpvAk+JF3tjJo+bDoeWheaRh9QMEfaUsdW0weSCofTA1IDr91Dx3W2yzprZ7a0y2DJb+PRywfGn+Rjjj/j5Y+qL5AkdsQpjAcHCGQyVoIuiKJ3cKekHjRZg9BY7BNVB/Tg8axbpM9Me3ixIoFTS/badLg4FMCLqHIZAWijsDIZqusf/mm8QanlyWinWP6S9YaJfqvekGmQ7qFEM1VCu0mDaaOcPh+X7PGcol+r2gYDEe8VLzXxey0njwKAaYvbAd2qKZn45WRRZ8ZwQP48AGk21QIEI8qK+vlV3C+mFQf3/qtnChOPAZ8ndvZF7qzpuqMg90EQADHRgutNAnrm2la5NqBPUdg64xPkZd0GUkgdJk1cVGLhj6kLnWttDxAoUnlBtdFveGa0DxJiyXbDOCUml4+L4TkQgYbMx3O7ItalVY/xTCaF5jCi4vLA1WRcfPgZZgU88hCUp60kYvWGXvShfuNGsohhmgwk2zdYcckrgPQp2mkcN1bldPU5yxzZh0p3NgICo4AMJ/wTxyXMUsEAehZp6iMUM4H7lwaA69WaQ4HWxLGNAik4/r+XsBxsTAjpnQLKlqDOIg7qBCm2kGDD00uBR4qBxQtXBnhSYVjn+pNxQ0Vli50wRgBsDfN1UjIRP0sPaEDTR4G0MNWXpE4fBPa14UWhrAg4g8wAK9THmuWwnUlc9eYMyEy2UE0zLQlFWnqkFfguYnqDt8lYo4kBSqJi6jIJKLLkj1CvK7CCGhAPJZ6KpoFMnTajQOvfV7FO6l//BgTsNEk5ZUuNewjecgzTzwMHwVxMAsD+v1lHdq8qghbDk8ZJFXhoHKhNkEwz40KQZ0/p3Viz5gglASDfw4s00MMAbgw1QteA/eHqJxOvR8PHTtLm52uRuwEz4hL7bn6O/qptPM9sv0G5BjHBQ7HyzU1aImBoRStDr4eit+8taew4mtO2YvmAc5ByptrYMi1xEgiW0jrLCme9Olap0lRim8lNipo/GJ58cmOxyyDG52Ai7PzFMO+NL/G2grg+9K7AA1HqrfzEnVqM0JD383QMCWgu+5JdQGaMyTnmyYsUD/hPug6GJaMh9qi1b9x//wFoZN80iwenkxvdXgAk7I0GP5rGmteUVbG1mK7tEBYBbcZjF+4j1I1aNF3xNV7cXmZCv1rKImT+EI6YEw4ntwttygy9cMypNdo289Zh9R55yJiqkVZyNoPZfC4yB0M4DV0GGakoQ5Cwc9jn52lvXYoJ5tJKCKEr0fmxoDRWigz8fBLoLce0xqoMFjpZ9ZU7ew/UXrDdo+v9uq3+049+/TjIbPYcdfAJHBdKSshtYVAfHosqHlhtKFQRbNe6ZtHB29ZOaQawHsm3Cn5V57I1ilNqNIpt30sZV7TH6r4eygPfF9ocJCX3NOAeg6G2i0QricxzLIYBjnPk27XT95HuzsHu7rnC3l+jS4RZ3kQTMlj3cDloU3Spum52JNEttRu49apgI9b1cLssWgDhiAQRFHn7chwRAiZy4aRYY5qPa878Up40AbFa6T9TwamGPLhL6bxtYsEJ4VBlAAO/StUA+JFzlgKzn9+vca7NxHziDeqRq/AjRrmPbE4OqNworZYABsEIFgY1CzkWKsgPc4Cm+9DgYKDH1yHO5LfcyLKf9o7kKnHtTlaw2TJWQgoTUdg90F6F3kGgGfYJWZuRAAMQ7QaP4io5KaR741LvSdKfJkdNsIJMe9FZO2RX1P/BbsLjh+fA5QKYyMIguURhbtqTNO90mXIjZYbLuqDLdQrs1kV2gMFb/+4//p7dfz22+OZLH54hmwboom8gZinagt6GB5jhjsC4anq41aYOgMA2aGVQwmnFm4wA7QL2HGtMoqepLFjsvkLtsJuirUtTTqmbdzyPg4O5gkYHj9/LXxu74NvTYynfOL5pFtMMBbZHkDulsiBhtmpo71QQ0mT9CRD/zn37VvXeQyJqmGJ8/YuQFLO2ntNcyTsgIztDAdszEgzuacHWStO2+SXgVAA0p5sF2W+akCYNSxUFCK77FWOXAuT51jSX/F84pbNxpwdOWAlORvK1v0ID8zS9RU9Jl4RyRaqdtMJD7kAJfJ68RptdCcFfrHa6FLl+n/+6ebPgbkV/RZsDg403n/MR/CmBDwCsYIpjQAu7v6T+0vzBB6LefP5v6ey8KgW2gqrwG+ItYk+53ul1kihfkwmYa91y/ax7ufOYoJjCGM8HjnGSh5pwsaH8A006Q5b7m++IyEASqsFJuM8x3zXUU/ayb2x1romHvs2gpT4pTohFnDuYEjN3SDsRKNIIs3Q8zUSX4Ms4fppfwwb2JiheCFG4AO9faMdKO/co0B6DwNdliyne6zSXc5I6DOn2NX1NW0Z+Q2zGQAy+ZhQm+n1rKJNssNFp4DfczS9ELOsSXMP1FjvECjjjqvN8wckzKvTHg7EzDOIfFcN3JT/IOtcowVpCmgIe60xsLOdrEVhGKFBs1bFNNcYytndCBDrwZFIxyV0E8ZgeFGwKV2SCU/IwZEfwLnUAaDjwcLvQFIk7edNNbOzIovS+Gu4S9b/2LT3qCsMpzxUnCQcDOUeVBCb8nGwJFNhJiDhnrxSONHiC/TOCtmRNDo89ggYcuSa+eh5ROSkVdnpke+XqCl5Opy6etLoxLiOE0wXHJoPlWi+XlTzXKLvBaCiBm6aNCX1bQGDwxQ7xL0j6umkcYk9WEwrU+lB5s66BQYV5CxtsU2iALH5ovBGGtxfjWogl8mHjhMS7guDP6rOhrHa64ff7/rdjcXM0yR2J6wdWheHLj+7cdDt+fN1s0YZFAs+Tkekq+tXmqKLfc2aFxdW2pHyF2Uasra14VD0M3Y86miJH9x1PTxsMMiLwxURoJZaSQo0HDr2dDeyMecd13Q0h1EQMQGm6GsIwzdyC0axofdUteVjKLQVUCJZWudgDQlo3L0Teum/PVVU8+LIzuvtpewk2f4Gib0nbb2VcZ1Q2GSMYyn1llZTwP95DHZrZZ3GjqGt6dQ8wxgQE8hJyqM7Lek1EgIrjO/yLqkXm5q7KaaKKOwP3DAmzSxaXSkZATlQl8xBcwiaqgWowZQNPLynMtDo0RTFxtGQBA493YtJptrJXcV1IrXCO0HVG1+fzQ8BXqGLDNl1ICJHbVa06GyBIdCmq1dDagWDTiHet2GSVUZRhzo/thMltnipgr9k62igepwHcWeHH1vsumtgxIx+pCiYIGIVi0OlucmFjuLnPwrp5VG6kF66h616357V/fypqL9Yht2tKq41eJVytAFF4VrzAHOIZmROZV1qjBRYXN46o7QPJPhCP2Ogu9hlG0BxRl6PcHMtIoXBokwASEw3q7TIvt01TQ3qkpMCaAmJ5qeOEMfatu79uTqAxENRFVAy5e67EPz9uLngOt5e/8wsAixbnQuYq3n7UMv19quhG4EEmips65vF5vmYImutFdbXZQkIOyjtnkwNQvNy7gzXHOfqLMPF6XKrAAAIABJREFU0z7RN+KSh+MdA95bx3B6mj/QCGMklsB0qOz4jIY5azAgKTViw85LhwFOGWyAEnpwSp1K1E+LSjQkHLpEpfjAa3WfcDEEeGE7FtQ/aJsAhEp6AwTDg5BqUDUGuR8eStBmg4hDhSJTEppouj40PPtwf0MHb6MCnm3q4WhgxfTenCikRM8Bs6vGGWREx0Ahe5DXioaJTMAZ2jubJBxXMSRCIMzzGG6qsETInoOdQLRAj3b68lW3X//qwXxaqRFQg0J7a5Cwp9Ge4lmhEbPBCzoiolVioE76D29WiVryhgXjMtxHE6kBWNjIMOTsfNFsC3x0/1Dr08gPRmfYjwZeaHwaD49Be0JvynlYs5Fk8D15NwUshRLzIChfRLI8VXgTSpOEZ0DoY9MMOilGD6EpjAzVxUO5g/lsDsZwDHX/4mMvw9SCTMWi9DPCltgsCLMp+tg4njmozh/kWlmzFJSrOYfOLVVsoYM65EYlZ/sHqGhUNzKgnenrhgq9EeAjkQ9zMCYwzahaVfvMPieMe+ySeFW+QWulaabpOvTyelHbNrr9+HAzta7oajNVG3Aaw04SkQ4AiWcQieOVOI9sILaaPndhsHQuHJTiYGlcylTTAfiLKdLqrNXGujqqM3FFF23Tb3Z0ZXPMpsYgx7rr8iXXn/7dv9Nv3wc9fv1hKjP10nD6joPqphzmzZKpKc4Ihzwot3nKPYShghP5qPKSa9hwJQ3DmQ7N/vDNtb+s37xRTkoYHgzhk1Ib9cX5DzgAZGowmBpErMwcBnD0UYDADYwVNplX9Of3oFo6fzQkStQGahqsH6dNUDPR05PTyDDiWCn6GU6g2lm4Xy5ePfhcTw/eaQyVOPswsIptLX++wm8AqiLv1fC0VpFejdoJmGCmCyZqetFyh1KMHKAxe48+DidTzgk29jTVHIzoq4kAs9Mn80NVatYXzfcfStEnd+RDHq4Vz8fT5oWYLtErpxkZvgCArdbhwwwhavvHR7CLyNQGHCXrj2eCCWFfAWkqTfP3YDDkFxvWpGlvlsa+AXClzt++vlw14PAKKL0gu3maZYLpHxpE9IicofNAjE30K3hF3L99V9MwnLD8YAtJ30HkUmfwbCdOxuDQrry5eGBH7z6ThGDJ0UWLODMjJaAfEpucrRvStFUlLvQYPtGnHKmZKXkGiIPZV+3P8mQgcqxdblYd5yqU9m3HpAe6crhi32ec78mNJAKQZwNwZ5PqizMsLTFJSpX76IWKWVqOMSN2rlZJbXw8LG1js0zN5BSqORMB1WdMdyICA6Yd5x3GYqbQ4vbAphEAhv4OPwP0+MwgPKq8I9BfzUwBMDf/XDlusmZuOI3ZvYRjw3BBx0mB2AwXfXpxm8womZ+xOSS+CcdsbiLnol34WXoRBxTxbbgP43QaCRWR5mBXazQijj4JOYZd7omo4rOTW079v7752Q59JFviTQWu36cskJ6Uc2E0E5HNIouF01nWlFD6/1M+g06eM/dcyuXUNcciRW3mfthMqilqG2kxoIX1dky/5xB6Gt04Uflf/cugYHQvL/4CnxoPvjYTKk08K+bYQgYaz7TNAGhBL6gPyPxx2KnT9Du7p0ZuGTeEIRB7aLaCn/RZxj9rE89NaAyPn5TWT9g2LHstCPW8G9k9DMEUJjtyVnFogASCNpQI+s2MjIBqmmGMKEBDedFWC7kRxFNl+L7YS9smKhzRoPURedCkei3IwCyMdjVd6JGI15hodijCJeh9OIs1rPHJlvKAGBtP0BkQyWn85iEJ5ypuGwPHBJcccwhuvId6mhU2JQxCHJbQcqAUhKtwe/mqx4PQc9bVNCkxkIdlSKJv356a4DIj4idonYBmu9sFVfTH7R65lOezgYlAUVXqyMjb0WIV+odr5MMwOGCsUuHYSYMAXSqb1PDSMqAfuaZpVEFRG1eNPYMsA1NiZy1eirysNEw+Jmz6ARrmz0NWIX0/ol5QdYYbD70EZM82heD5mbZG9xtxA2gi0NkVajjwMqJK4H3TnIYzJq6saX5x4cqgj5HBtmUqba3PmiGoAJi1E55LYO7YB83aYeApw2OqaSSoFuod1xBjjmiKwMSMZLGnYbvu3CJ0PTht8YJFAw4YkK+TZujctqLnPYMixz2j2WWDxbYVl+HIGyO0fmOAIph8fwY1OyE4e9EM0GGKAJtBXBVBsODHRzIbhTMFYaxTXYtCnXUQbKMX6AgO3aUhYKDEeZGtI1rW2gAgdFds2CNIHW1iC40ZXY+tudHq0kjyTIURwzZhktPaSMA0q9OlDcTreo2oFZ6Lum6VqVeN6VKKhhf7dmiss/5wbbQfs+lvWX1xzhcbEe5ZGPUsqmkMcpxIeemhCfLLUpV6d9wKGjEGYDfKw91sgBbaalXZCIQB0YWVww5qKISriTiLTGUDhS1Cs2f0DeSPmTKWq/fAmqgDMDoNT6rLq+b5aa0T92Drf9OWdHZjhuZN7czyUUd61TQDGGwaHk/VoOnObIrG086v7U9ahrv1k84do2VpIhh4nTFaQIOYuH7QBfGcQndt60bD2Gu4fY8Bg80uf59n0mdAbmMJb/wGACnMz6iHnc1D3ORSpKzh5dmoVRToOx/Wtj9vDzWX2vdwGtgEFganwsWYDQ3DT2yVJ8Ku2Vbg0gz9046QQUe2du/orBflu5gJY53Qofdf+Oygteg3iboIoAS34WW6GxAj4JutOJDNOCbWJWGtnx2ZxjnMzQootZhbHJum8SYAZIM9gINbojUt1LBVxlSMvTLGE/No+h4sDOQCnAVGvi3LQGIAw4O5gwbt0MNbPa/SznDnShNGLMgN7IETW0SQ7WKfNOcAA7tqogGIwbGjcaM1g1Zo43RnvHE2WitNT4hTIZRVzmjLUzbXGVux2yVw9DAOcl3Pg+aqcJQVQCk1LWfMIIuY4d0UWHTbbFig9AaNc8fllGBrqIHWkC5h4JVDWUW3t5myWrJFcRYfkgEynoN6CuhmfZ2pvuGSiGYJmj4NC2fc4IFxN7BHncGdm8xMgFYGhJLnBDRee1C4GVpprmChONYjVTr1kUVddsoamuBA8ZOdDQWOkSZFesitANPq3MZVbJ0wl0rmQ9OnU7wlk7Ob34LryPVgM2edMk0mv3d0Q2ddNLqwAvM64LhDl+qk4bJp8LCNhyakmyB68dzQW1wAJEjbaFf1fdzT+pLo7U9/1Pt7r+ePh52zC7aOB41v0F8BZNmeSGwNI3qJphJmAg6+9FgdQDSNZPnmz8twDOh3LfhMxHEhPwm9PLRMzDIw2GHjQrSB81XR7KENNOFm0P0ZZhpQVfkHPTRgA/1vlfan67D8vgHeMxYyxBmp3D6D2deIUEo6n5l2iT4ab1W5pzgyY8xDLwdLhZud7DTjh/oVhtVsyvAutmcYl+1mbRH1tJqYBh0TfTMgOcyuqyVImNV17YvKCrBg9wDLwFHiHooTJ3R3vrIXGtS6yBCH9kqB3HGN5XmoIv/TfhE4xKZswUYzODB/I9bKWdFc+623g7Mzh/Nwv2XDx4DPcEQ28PxEUgTQC52YVvvpWtd0ERcxrwA3iablpkvdqndd5PoVut/70G8yvKQXbyVNHWaxYsfoVeN98GDMGeJ4BzXqLSdAFkErtmg1FZ5lTWgseS5wIccUkL7dcXgJdE4G887gFv0r7zb1DmfXvYCNsmmD/s95ZqYS9NldRVnr222w+U+WM9xAz8jVvrChTDRbM13qsS6uPwCSgFpsPDFjw3CL55seYTwqA8Z1Dgi56gmVlHSNk9K6AnTwMAE+UeZs+RzDIK7W3w8Mdgb388RYAJCb5ADbkL6VPssGgGHWNcJa8HIq5HrutaF20hM4KuTsn1hqQkf14Pm7l01kTZ7bSV9/axnRqpLnbb5KfBZ+Jp/TvzfywHkgjwwHaNiHzE/BejQoSF23szLLO9hO4dTtZpMlDhthfjd31iY6lfI2s9HNODPMB9PFA7FrPc7H/Gx6KZYjQUsGrOYd54QOxgZsrRga+X1UIX4XFyjyU8vm8Hr9Xxnn8MGDpMthdebReaI+Dy8zVTN112uEmzqsM1VSVTp8AAUXmH/YqLhhMl0iuLe4f9J80vQzUGK44oeWF/d0bjXNz/Q3coK4voSYh0MRAmsODx5WNguBQIAOx3b0022VppMGzr+LXihWlUEPtQlshH2aEkYEDoPd58YS8wO+OwiqdTZcxMiiYwuIRbVzo+xAC6USZ8NMXy6lN2iXkvy6VtvUm7q5Jpu6qnZRH4A6uZEclm58cQ2lEBxqKvs3hWELsR12aurdnJtSA11qpYJT6ELvBjUh0NrFGUZ26POKKvKk7KIKQRKqDh02QedppscTumNmamFxWmWbwgS9CarbTHh4uOHazPggUPrQW8OqG4ewVH/+kuqnr29+EZ0NaF0klgeBGqFndIYnweA7BSOQ899+I0eRgfR0HcX1s2ZwfppnD38bxAsXQA5NmiX0W2hWKjbbCU67NCdh/Q5i9f5M9THtRuWLI1N9DD4wCMZ+UHsz7L7J6hud+wn1xflYw81Fx9ZOfF9n0UJlYmCP3Lz7hGstr2cYYjQ1AwzPRQi6Kf4Y5fQM3B744Mxz6NEQhkES9xwDk4lniAGXn0Xz59EjbN/DuuRE4B1OT1RJFExHAUBDZVA9lT9sjMOREAoYQEPh4RNNB4MjDlsM+1AVXChshFKY+lP7WIaGBcDC4I8AO4Zxb+a8DQitInoQKKumVl3Q+oZrKE6L/D7r9spMbZU6F69qr3aRAwXlrQb9rb3hxl2QnDDQ4DDi6vu76allwVYTsIktJk0q27XdUQRY26P2IZ4FDST0M1v5Q4nB2dKUtSTeLaO63FIq5MODmWnEhJHXbzaLYgNo4xyGe7ZBqtSPOKxevLkCZ2RjSjPOlo9NWzi80axAmxm1FK+aocjsmWrMJ/JO6f40hZjmm+gKatU8D+r7TwfSyKNr2Sbw3nJv2fDN1EK2tqFhefRcU/TjF03T3bWEf3B3vTSwEEB8G5h+BjjYm2Rpo+eCxT8GQpONYWj+2RaTP0atBN0Mymjh6CHriKGmFYtyEN2BRuHM0yyuZiQME00tABqlBRlA6exIsNPszLzERIPDCGov+mMMheATQqM37d0HFW6lp+YRui3Pro0roP8B2Ix2tcv2yqjv3//+t9i+ZxgI8f5BtkI3xDYRY4rQjhEhgXFYSsi5DVsYvhKN26BtGLwZBdlOMLoZOQTJlAtEGZo0myxo7Q+y3PbcDTbX6f7sTY+PYOrN7qzohGFL8FQH6BYbxDufCY3jGRkFc8AGC7jKcoAxhLvmx3dgk4nOhvOVs5K66J+K26g9BgBRiVOhhgcNb7Ou2C4/sVHlr4BwY5pBULwz8Kg9hcq11wJ9lu0Aw30d4Nh6f7jhM7PBpifMDdFQ+CKz/QQAwt0YqiCRUgZjAXz57NF0wlDgEwxZ5Z+DoQx1oAF/a0v1oDH7qKOGpsb7svqzRO5D9Bd8h9jEpBqz1gYXXEvODhgCtCFonE7RkSr+FltHuzCy2Q4wr6kK31dAUpgAdlx3blmqva7VOCMwwNWFgcW9KXRqegvkE9Aad6l5VTLefB9ctT7lBJxfNvkpPEQlOK5jopVi9kbvAROLARaqJs1eaerqsC12Bufe49bJ1X6pVjVky57soqRmQMUwbPEZTX4thjdsZOnz6LlwxKYm8CwxqsL6YcsJVROdMj0P7svHiJ6uUFKlNmuhce8Y6GwIXrhHcUYetDQbtzEMtt5Ss0HD8IbzyL0jQPTMGRZGVWV9DSYY7BnndC/exnFOUC8ckQIh35uYEwThvwMsbL3K+otNlJRMBkiI2+KMQp5EHifxI9wvphzy6BjcgbkB1NjK0TlQQ6BXo3Xjs849nx99K/UBtpMclWLHZqKMqtYLCRpgounJnub7TgOZ5bjT7h4GrY1kawVYwmbFsi0iM3KNI0AgPRC7l8LnLPrx5vri78EA55QA3kmWBWz5rS2DXYMun9cqnHmR9rABmra7T28igGjCVzNi2sj2nWHiNRFjAgAFUAHcTFSb7xnDQmPqNmwScPSS3GStutPPQcHGONBGMWzTGMSJ64GVU3iQ8T1hkbPczfbh+SEebU0aFQakPQMb7MZ4B8dojJCcMczix3IiKPWlDYSItkNTC7PEpmcFW0gyLunV6FcW7Zjg8T1moj0WS5Ro5qwjR47G/0YPhT8JVOuzRvRJuAg7m3R+OMaKnsG1ljniAKznGeFpcUC9aaLZuupLnem3kSiW0K7iYsp76VknL7RRuzCByzjz8CKBds4zhCFVG5/tU3sISMEGmu0n22BLB9HRMliFxtZMCfTHbLTNpojcaSdC2FCHYTl66Zj8mHhjrnCcCfUKx3ibtIQPh4mYNvIMTqUJs8wzHlL5M/yMiDAJ871YquGUjCEkYJslBM7BjOE79FOhP7Y5KDp5R7ZgjgSDETU0gCg/M6RX/mww3H6X9vGikVEOH+1fyKnn4HjqGMwc+ZcBkqIf2zy49CDzTYjOveXjy0cYbmgf/yXz0S5zaItAVs0pxonSfqhBez1jNqCYeqv4OazGa3waqkQej3PEzqBNT+je9LDVYxsReU0OSufGujEOWxJvrTCYYIkIVcBNIlutCMn0FE+Tv0JtBBGHa89WKVa3zu/aYvD93JBQFGgS+HcMMbDjKFIYdYAIsr0IbjDGI6k6Qu6nXr2zjKAhtY494MGyjbc1DnIuY4lmhO0qKC4uiFseL4mNJ5wW7OYLlMiPJFzqbdSAYYZJyZGZR/PmhBfQa2+bVk2PpxZvgxns4joR4dDVu+2CeXB5HZ5bo9uAIJyn5jBNig3j12vpQRfudtmUNjyCGgDVDW5SeaHYw/sG9ULfMeq1KeyiWOFYly56v53xK1B3D7a3IPYUQIuJPKgHv5w/x06M+1MF2m3qIg12bE75vXO/66Nf9dsT5Le1YJj8ybatdSHfkQ0UyDvmPETNYGGcLarbzsMnmkZaawwqGAjYdKKjYZx6kPtoCiEDGMNz0KsxyTB33ttsEMpE97mwxsYDPH+GjSTIuwEMdJQYCpBfNvjnEGxt+gmou7ni8X5RXqCy0kW4eNCEQ3f3YMj95A5BSaDhorCDZHFtobOEhtcSbVOp4pBgYKVZAXmmeSBmhbzIGuMcnG+97AmLf1PGAEbS2QAIWtfaA+6u8q1VY4dStp00bmguOHQatd6iowmBzgotejKd0uHIL5vSZfa2mkO7RJcDULSgX0FnSHRHZA/y+6grbLcY8IiXrC4Y59DYVaHfgoZVQG9q7ZaLruI4QPtB0p92X6XBoi7ENid0MOS3QrfjWTALgO0Plt9A2qDHDG1LOEBSo8gmZRuLuQteloQmcyVw5sUoang+zr8L/Zr6vNmIiKaRg5LoG+IuiCYwMOcDB9o8tJtFedXo+43fV+q1xSBmVz9hHARgxKCEKzI8bfRMhFNf/SzRYJCniZ2/DTeoq8fq/DOaat7iMPzhSSADjciRwaARhwnXYiBv1WYCvfVNx85146Dk3webZFp6lQVDXrhxsgmnBqOxIcgcYyVqMzW1739oWYPCyT3m2SCjkc0oAwn5qveJ4Xx202GNCfQC63J45i92VqbBefQ0dLFtpDEKSUMa8SVQ6Ky1pzKkzm6jaTZ5HMbAKg24/W6T62kYKeFo+K6BGpVfXIfYHoIyA84xhNhcqWQjATtpCGdVn0eZln4NqnpJ1EhsuEFlYTHwKTgXHIztK2pxfTjnUWOp83xZAM9Qw56DYGhjg37OGcrmL4b+maEQAyZAJ/7vNFcD3XCaNRFHYPSeATyMj8wiMqPVxvGmfBmMgvZXd7qWmcbbh5F3S+1oIqFJce6glTeHn+/KGQqwBWINnZXhnPcIU4XYAhtaQh9ugw3O/TB68AbAqhWAyTB8s0kXJ/k5WBlTZxAEPLG5BGvZUjUDv5H2UWlFnA4AJKZvbElddN1sOeDdDpS5t7qwZR0RYiomW/h4buxMTTOpVDXgF41fysCPiVAY1PBc8Lw47625ahtuARTth8ai8vuL4yF0UYDMvbqo2AbTWu2o6POkULmgv8ctGPOZJNx32bLRD/m6UddwDz4zfheMkTYVX4hFiNrMhmvpH8J0hvPPHgbo2p1lu+pYcTcHqNjdS/hhRQZSQmnH/Ze4GsAw+g20rQybQVVurn9Q9fLmmmEzu+c3GxEB8oQ8NFgybMzLBmr500NRVkCzAxi5SinU+NO0zWgSm0Oym9Ej06ssqgoiMKD6E6dx8fMZ8QAON/Wmyi6wBi+4B52fk6YkWiVVWqMfZuOPzhWwih6i9WeA/eNNI8BR1ZpldBz8Hm5GpR0nUfdRweKhWbejedXYoAaXyrrKzGo5si68FaA0IguxUVEsIQCD+RE06cNILBU9EREXbPrYHu2q29o9rMOpTko79WMlA5T30REeqw4+r7fzXGviZfjdLgOO+Fm30YArbBW7pgKoTgw7g+cCQFTnSwIMOOcQACzAo4MMSrP8wikTZ9ZtBtSin4jXhcEX0GB9fjg5gb6BrFpYHDBsDBanOEO3egy9LvSdnCvoVBPOood+jNCGATIipN6MQvxJ9krPKVeVA2A5uNpAkocR3KoxiQRsODaVl0If5FnCoHMvzXPINi3TDh0etS51HaMgACWSEGBXY/Jn9h9DFsMivW6ihdSGhazWxTpJ94VR7bQCCFgbGJtl6w7t3EoOZrCLHKHBKn1aNdlsKtUVgua+6sNvY+GaCHg3AnSzCEvCdwXjNpuFnfI6R204uiayMyM3MZicQZ8NSQe/04OnM3h5dRnkGHAxDIq0ACQ+dpc1+yGGOoMUp4KYc/tAV2lkIuLBTIXhfbQfRmye+X0M2KdrTmRze6MYZcPVnWGRSI4zBs6mXAaCqN3hTusXw7RcABV+Pl3BCfYwmBeF/e1DsE5x9tCD3iSonx5OQO9Ou/5Pe3fiHnjxuPCgQbju0cSSX/YZoWFrYl4y82XD0TT+3XlRoPWA3KeVhqE3KsMgxO/kQXKzAnXAKDobH1AbVgexAYW6M400CGwkecBTP0xcdIKE2XBAHaDV5uVnE9pWUttWeoyYKkzesHGbQRCdWWXuMS9JiFs5aGqE7hw8ZN+hE8tKa+e4aMSDEMo9T72e/Wp9pd08TeUNjVKWFIF+YYhDcKk3O5uWg+IKohPbtDWv1IBgkWXEtGDOPwd3q41sH5A9Yjs8jLN5LExdYIixi6r1LbEi59pxfcCm0DM1Rq8pFruGJ7Q3KJ9SuUzWE1Ab0D8U14taNkHJpvuODx1C7V3rjjXNpq9trrLmpSctdlHVNvriQyFQXR9GRaUKugwbS2g6mdRAy+FAsGMWA2Gt/n3WhAMlDRy2/3WjFb4+NBrcXt00cgjSQCFmgNrIM4ouh2cCihyUzsLaxtuc6EePrTbZd8RRzLq0pV6yRSMDGMMVFD+0QaCcXHf3CgyLuwbyAHG4xPmVDSGoEDRZOzfyHOIrCrqLcyYFG61JqKxrHMCWRe9bbZOccH4LUTt6hZPA6nsOXbWA38/PxWgkkoKcC+asKRupnAYSzvk5ESSwiBz0PSJmeP7QDdmhj/cOIIXGkkN+B5Wu3KT8OjIghGYPNI93Cto2hjkNNEOuMa5emDlYKx0AUoOKB1qrjXFAeNlESVXX+j4y2LQdbswME5M1GhXUr2T04EojwHPg0xL8lqYm29U2gYJnDJDketltl3ueeRCEIkFt53vhfsk1gbbVvrx4o03LbUoQmya0lrAIiGLxpgrKEAPvrkff69K9aCPoGUAjq9Xh6oibpJ1QcPyMCCGOsGGOjSM6Hf4G7AdqD0YPK/Wp6TzMcJhTz279Q1+//FnLMGkY3wOJhr5WAdawFT9UQnOCyvR4V5o2qi6tluc9zEYMBqC/qtVPuMiV3tSik+lHdMZEA9z1WAGNCh3TTdP4VxX5a2zi1qfKCr/62hthMUBvGD2gB0crxmhFBYDv0kXWKXShZbN7MYcDxjLdNbZ3+3RTXdMIds4kc7QDeWwsDqhNUP8Z6mfQa9D1WWXemUI1zR9KMLNZMMsJW382nmwoocYzULCJtUEE4EGGwc3TyL+3dGgyoQ1v1HmG9UrDLRyjuVfOQsRaHUCGrMa59/NLA9Kv5Jk1ev/+zfIEQE1vqtjyreR4ck1iaEMXE4nCgXxzSENZ5vfiMgqN3XY42Jgfu54j7wWNVK6NOohpEw6EMzQiAMtwjv10B+a5jKE0dKPQF2E8BE5bWndDY+IIIQaq5akLZidFqQcUaTu5YrpBWQknP6O+22AtK0MJNcXGblwPtouYyhk5BuyNiADANs5LUyrZHl9fhM3O+H7ThvELWbW7dyom3Mewa152AFY2a2NwwOWR9+T0I7BhBQMXLAaABGqtSatBladnMBaAdhtKfanS0S8MornBqsnnbJjzcD/RLh+4f9sFlcznQ2nd+Uy51o3G5yNyPtGrQtmjLqSZFjZXZ9OTwQ3FaIR+xe4WlRtEdORs4r4AYGJqlGYaFgC+VTVauIKmfjQoZ+YUFC4M7XhoqkoPIrGG2bmKJjexgQRsMesjNgR7eVExvjveiMYZwNnB2zS/3u7QMCOVQQcKO8Ip4f4ML1/IA6RfiaByq+09dEaQPeASS4Y84buFQ+J4rLpiqneEvr4kdmtf1ZIRWSV678lKfVWdjio0+Jp+/d/+o4rLn7wNzDRp+vGL5ufdBnBFTVSGu69w4U9ab45s8pP0dg9dt0plfrfsgtB4tuOO6QAUx9jk3PwbAHV2Yu4INy8Kjlc1aO3Z+HtkyXTtGmdxIg3COTxLiNNgY3hm3OVhJtOUmIBczSqyK+zwIzaWZeMekR4jNsOR0eqG3L6zRB0hi4kNNzFixEA0AHTEfx3kAu9K1pu9I9j8m1lg+mDUGdfm07kaWZNtL1L02R+6Xk63W9g8gLQepHONPVs9Gn80kNKUDFpn7hXnFeyK0t9lmp9q6taOuOPyrqpoDWhVZakK1XhCAAAgAElEQVQ75mgG9pENlBrnpx53tpGlyjpkBdRvDH0cn3RU4YSKvGtFKw1YBb+IzekQ+YTEFBHtYCI7OnWC7Z9mrXAeaCOzsVa+oU+PrD8APwAi3oH7HTkZpBneYQAx+sdc4wyrhW00vTrvMC7S9J+RxIDOm+cPkLEfNh19xPPB7tsSnKqRj0TOIPWZDWe19WYe4GzOosT1lfzxPdMTOc1JGcX53rwXtm8kNeSFda/05PRug119w5gIGim9xgGrDsYAFFKAwAEdYRgukghDnZrIQj0z3BmyiPaw7GzmfI/YDeQHn5EWBu1O1sNGr2N2BwZPOLST/+u8k2CHOKKFfjnAOS8PYHQ4hx0N9ew6Z4mCB11+DWB5/F6V1APWrhGxQe8JcOwdFz2gh8EwBBNU7QrWAj0YMFrQ1RlAmfMwh4sVZ9BVLR80SRNns4gH8lbVZ2QYpLK5DPf6kAgmZVkfziL5zDLx/BgI5adJDYe8f88ZmcF/olez0RrbBETSNjngSrJ5oKELGp63M3YhDTMP8qlamvJxssNq11YaV9w+H6pSnKFqjWhRbI0Nrx6gFgpdHQ8dpifrpBohtzLdbiB/XByuJbQUaDERNAyPmALG7zZ6iBYC+3ryq6A1GC3m3tL0RfwIdI0RIxTQa6PHgX7UDBWmNXCBEJmj6UIntunnr29KdddHT8xsEdbEIP4gu6aHGC7yYEyguov1GYCNxXN5YNwgbfVPRjeh74VTFtcMelwIchlghrU0qot3oVVXDOVnKDzDD9tc6E+Yi4xQF7LMWTxsOD/jKTgk0J0wvFaErUOJqWq11xdv7JLxHWGDnmSBoUPDTYxYjooNGu6Quy7XaCbfXnJ9uRTqn4uO/mFKXdl1SuZdtxEXuUJtRfGJjSxGPdAuaHoef3/X43FzI4bMyYYAWWWUEBRT6Akq9AeF0gLEcLTbGEAHugAOTlPH8037uKpfE337GPXtuWrYOrN8K/Wq7K6Z2lRgxkmTw257uNFBRN5mrdJ01McIDz9RtT/sUOoNjgGPRf0DnU9siVPz/cliQjTOZ+fQYF+KrXTiDTN/F0UXIu7IWsPymOcG9zJMMsLYh6I30+wkfFZobr7pYaXtTiyEzByrhB8nCAsRRoOEgmhtg6mE5DMREwNLCSQO7eolxyk11bcR7v/DdC3eA7/HGSY6iS68lxiRsCU0/SoxtZfsw2uxajxK504BsADIZAu6PBqloMdVDVEbieq81lZftO6Tm/Qu2xy4bNQSmlTC2xOugC/X19g4GeSieaD4gbiSk9dpmFYbMtWXi8YblLOn2tfatFPtNMzUq9IbFr5tVYIcYgKD7T6NO3Txq9979LA0M8c2a1ilLy/oMTH/4XAFPe7dpPJQbkVnVzs2yY9lVws91lElmGEtpvQANFBoef6e/V1VcVG2P7RgZgD1BoSW34tz6JKqoVF6jno+vtsNjQHHdDsydBOQ+0yTwQDAl8YbjgyDgOLqLMq2uOtBLAmF21ofwscZHkLYT23CAAHdcFXVWtB4wYhIWg3DPd77Y1P98ket48Oh6RxW6E/QrjJwds0lqOAAKluvBkp/XnhwoPZzTDvIWzgeQ/chWmjzc7LtUOQxCMNIKaw4TJ2CII3fvQ9IBjnAGKh4mFyx2U419aMuuI7RLODeXLwaMWXwnudRx3yzocG8wXThWaGu9tbVPpcvzuMbaLp5x7JM399/9Xfp0UranRMWQqZx+O6mzUyMERAtNJ5Q1Nw88m5CnJxiqLJZkhORMgONADMb9OBnUOYASe1amJa6QUN2kDS6ZLLfGIIY2jFH4+yJa0JTzjbIDuBJoZHPqEn1PusrAN6Xi34MfIbeSD7mGlC2zDohIxcglktVBrKPyN1mS6DANE4YEFl6EDQqGjEMFGy5frko61odv/zNzBxy83hvprwxEwbmAvIN3puM98dxQrjQBmUywuGhuFEnyN4FTBp1ubbaoAQ+GCAw2+BHM2DTHMb2bYB9g+nYQo5tgLNsDt2kcybaYTzithi6ACExK+N5Ji7CecnDw4ZXvP5sl9ATLlC0iLs6MJogLmO1eVrSvKhGcrLgrJzaqAJTKKjXxEXssC9WIrOIk6qdX4uLMU04zAlO1t1U/dGsiQ80sqZZAn6nKvdSCzrLFGphGKnEHDnbEMRxO0gJGpzAP6Uv9A3ULN6vAHHMbqDJPsKFGodHAET3WitUwDLoo8umouPZb3Tp2DBFtBVsDeSRsKBgVhArBqMD1uSI/rFsVBP/Q/5xkuj1H/4v01Q5V2h8+/ebz3TnsTIcB+RpbT7HVZXjbMrWdTQzgXPNZ0PaWbqxbb2BeLcpbI3cg1yUooWfnx54iR2i5h/8e9omTsQcM67aPSG9C1KVBtOp41efjZAFMNQCsKXO8V6PuDrj3VASQYR3AeZcpX9PWlcq6q/a2KZBWy0OPR5s2PA/gAkRsTqAQ5jRZAzqCfrv1o0w9wQDwqL64oHCQ8/4sLOnWThcryUxCMbz/VwbMVu/dKt2U41hnuFii8M9YCrnIm70i54fGLfgnYD79mA/CGI5+Ln0Mg7imho7TCNRKFITObUeJzMtRWcIlf1uBk4/htwJhS3zyDfyaDHTKQaD4NwX9QAQvWsGOmTuEy7tAFRsfnGb5nk+0lft1NIZ/TGARMT12CeXZc1AX8Gw8ebYofv94UGzeu10yXaNz9huIRPbjouHttiLMjwT5QETCTdr3tlCA54WMBN6bAQxzySjFSUI22YWPDEjvLNVtaSOvj/TUrZa6Atx8t1G6/0r17hSK05NsIIAHRY6b95RjJAiPQHwkc31Zz0ChKwAP2E5uYagya4sF8vo9z0ZUcvJ6AZQi3gagK+8wp8DU0VckN00Scvz3ACezsketgLwcx11+GZIycKyFXnBaShmoCygzANDBTcNMLmIlQmzM/oTkHTLpjA6Yy5rkePslgrihM7chtkZMjO2rGbMm0ZLceDdjO0oxo+rZSVszWEa4cBNWxopAKQBWAPpSJPoWY+Jus5HD/ka19wQl7M5g6nmDWSI/4OOYSaIXXoiePJzm+hm70TcuLIIZXkgMY/xRXAzA+0Nkw0spHOt46C6LU1z5OGZx6AEuuHgZtDseFMGrx6NJMX9pDEmif7NX/7iL/r3X7+dNrsUc/5OiLspMjRsth/n4vkBYiMVDlKfW1X+C9sE7NlBHuxNg54MES3r4DPn8straxoELwVD5aYqmh+ssREaD+RgoRcBjR5siEFjfflyVcVmb930xGnLGjWCV3EDxBY5cvZsio/uwBocXBLhwE9uVJ0sh03//N1uejP6JhtulCqPpw94totoId3MpaVFsA645TBBj8HAuD1/tzbnYYDSMZgmyoQ620ELDQPXgy3PW7XpBROgplHVvumXv33XJXvaVGM4oMahgSOypLBxyI2Xejr00xc2NDjQUhQeRlYgCzUdFEOE00SHhKB55zBRpUtLBiaOU7zcjd5/e9fzYzBdg4F4WAo7URE4b0dethYUimFU0zD4gfZv2mcQ/gBEoBWi/2cwZfD/5ftN70Oh28ImDCSRKJ046KFggp7yczgYGUagAQNW2EnQLx26KCJZMGLgWQxTFztrOiLlDIZls3GwsaNQjrGhK3IbD7C1tkMZ2xLoDI54YLBBb0UzHgZRzoyDQmkRP3oAXodA5TEGAPywXxbNpJ1dD6P+vId2D4bWSJi1w6qDDtKWmek6MzSfkwqX7CcFxK7hmCscBkSwfq8MRhzR6JnuhaNe5JISefHtB9QdaGKYXbDdhA+PMUISFvRppoYGk2bPgy+Da6JkvKt6qQ2gZAxZ5DKZ/perrUK36L0FkRU0mHbdw/4cGiJU1qABsulIt4devuC8G4M1Bh7T0XggNJBQsHkrVafQPiKQGMtwWxJlEWsA1XTag8IEoo1GgiiZIm/sTFdq0aTW95PrCJ014oYi2sc1igbbWlUs9xnEee/QIIXTMIwFDiDyOJ1taFANRBeUHiADHcimKbl6i3ZsdxtxsdU21YSfaa0hDaf0/pHqpaUxxZCBzUhr06WUIaaikQNNZ/DkWcENM3Q95NqZEu91TKbbB9SzSTWuvztW9ZFbh4Nc3l20E6Z9rLpPbCcSXZuTMrZOdmzm59vr1/FHPHLfbEZScR3J3cT8YGEL+/Thw7PIJo/PTEPFkcUzybNiR+ryoueTQ3FVmT4dkL0A0sy5qraz9nQk/gGqq/WCVzMx9vW7kd9lQev45m0w/+BkyzAP4MeAgbvqfNSm6GojW/aI3MNlZx9jV0gH3ud4V9Y60FMuDx1bbJ/JIuxvvQ62HISNo7XhmeiJRAJAiMZ2GXqN2OzDwFkAHogJkPLp6ffJkQVksllj0imDTrZxRjAorbqepg805gvu23ujI6e5Sp3NSzNBeDU1CzqeTRM4V1lDwsAwGzqiNYhQAIR0gizNCMCp9VlovRsd6GZvfegIgULZmsDgMIIaEUmcD7j4cnYShWWttB3aQehprv8nUWfeI0l6nPfI+6zq6p6ZHXKXImRZliD4Dxvw9/8YFmDYtASTS+7s9HTXkfdp/J7IWRGgtNzprqmqzIw34onn8MgLzlueTsBGQN595B7f7dqPFstB0wG7CQfrILEMV2BljNH0uXO63KZF3aLeHNolQs4xKWOAg4K6bZbKAAPPE7RuGNK4EzvvjAzGJi9kxAGaD90XKp6gAp3h0PCk8tKGz11md8txJqbHKc9u5KSwdD8vVrkTM7z7JgaA0Peaavc9joMYB9G7ccqFDUMdg5nCe/ScMwx3yEvWdm0bBdgqL1VjGpRF2DPEwuD1G1tScH5yKzlAI8M1xVLgpj1amD3rXGSTRssl/aiACXJfZ6tTfme3EQ+E9KTNYBH66zAwlc9/tH14s6cLxjmxDf0o+mYWMeBzTDMw02xD52x1lkYYDgq0o49YrHqKrb3DfKp0BmSJx8BDq+T35PK5FwIRk7gXMwRWEYZdWsww+MR3q8vCbq2i3TUgyw8CFToDIjZWUHKR4mw4Mw+W5Ge5WtOXSW4wYE6ViYqLZ4OQFSqXtIRAEVDnfQnCsyWGKyZbE8Mw78VjHeRwemzbF2LKuC68X9gI600MqBlNvbSdnNk00aUtbUNKkVyTpThjRtB9z1nABtqd+6eZPsYdb0fMEmHt4X68ADJibMRrlnq2AQ2XrjdWECLG0jpJSwkQxtnS+FC1Y2RG38tQjyFS5cZR+9WaLrBpYKLvpRmkrwHoUoh9lgpcEJMAoImkAhlZUj9MXgh3DH/i1PK8sA3AD5d5oqz6XikB2qTmaGvpvx1olX5RQ+FBa5dum20gbBoGfgbB3QZAbCjMctun/0Ory+LIByOi4fjM4grR1+J2CnjDPUhtigLr5tEmHNWhogIeM4izvCIvknUSA418QTbbEwwSMa4kYojlgwOQOsO4J47YEE8Pd9lbSr6xQEmuuLPc5Dod5rYqk9c33lxvXSNywOXijW4Wfwbf2nN/UTe03VCeI2abHmPjHFLPvqRfUiHWpp9+CrflgzF0ROxxRunP+My0HqyBpW11p13o9ZIe0JxrWPSzgprOeRQOrWfJHn79DJtsh10XCuuL2uUZr7P0NzBWkUaxrcSB2aUMDNk+oDq7R0tEnh4GSP9g38dAp68o7Fb0Prew19SpQBQqKaYz8KbdcVGRJ5rUN6vKWjxgcYB3Dhk2Regz4K9TNDE+wQ1tdJt4hYfjwuRaQZoPJnAOmD/+3d/Z4/ZmX7++Sm9GCCo/gYCdh1nmOax+lZ1Cr0SzQhPHYOu2/MoeIp+KvDZxgaDMBhoGtOwR790HENlFR5sViILROAEYk7nEzbqCCpJb6MYX0GqgR1K8AYRl1BGuQr/RUpKt1t9aR9qkgXFtHAcCRVOBySpw0AN9JQyXPyMfhwccFDYaLRV/frKIXCnQSW0SGaxwUaLJcN48KBvGE+SNkYOlvJcZhy82kp7nBqIILYAhjCGCQ+bTKbLzObUff/xP9tcvb/bt6zf7UO12rhIbw9zOBQOSu+7S7E4EeK9mp3NsReY5Y81bY3F1ViNdl6uVUE7nxeIcZBFUHUTQ87UqnAHD1YYusC+/3NWEYSCgBohAdDZ++j64QRdbwpNeVw2HXE2dFoZujoa+BLmzzioiCpbN3m69vXW53RE+gQSHhdxXoVaWNlu34Njpry2dzwwytlsemugUPBgTdvWsRKFaQYdTkfK8NwYDxNiE39Bs9tK+usZjT9hogb67i3A3oT+gACSadrlf/U7VS8tohOZBNByxmnwwZtNMowSVje0KkAMIHFRdXPf4ebnlCbX3Z5J8R9Hl0Ewe6Kk2ohRLBSCnoohxHeWWGJD7R9MTqRFjAOFn5P630+Dslp8KfZ8x+hrAgpTvA/dYcvpAqhh0a1nN894jDl8Mu9lWMzglibRHUFV0oCfo1GgcRjX6bNTQ0WEcI5YrIdeikkFHonaTTwlSW1hVgLDTcNHME19zktbwgAmd/mSNKOM8IQ9cQnnmY55zGkks3wvpVaoitSpHiD7q2dpwwwyJYklsXDIr64vNOtAYmkD1R3eJmxorQvJiodrjojdr08H7V2YTiDq5kpgzcW0xDkkPin57k7ZJuaDQ2PbZRrQoUM+TSo56uuY6uNgg7Pbzz3f7+OFkBcOTdMCcCzxTs28FGKa4NjGHJltsXAsr15hPrk/m8Hh0vcyOwvJi87oq60y6F+rj0umez2AkoLcEMib+ZmdbjWaJ7by7YeP+N0MvGh5y1eNW1nWYaVwX+/b6xaon6gD0Wk7sUcATAw8uqHJ0BIUnv1cRJ4H1fWvBzPPNps5NCdBmRXlszQ3TCBpCTF98W821xXG6n6HX3vV3D3slPQ9NetdxqNeGRRUovyOobqAEvRlggXgVyDsMgn30LEMenHnlokyjpAxSNpCJGuxO8VOgylx31ybC2IAKfe+8YdETIBoobADACpe7yrhKGYA0XsRKzbbORAMACJw0MEr7hGwBk5tjaEG7pM0qn5ceQxQbDyaTkYUoo4AabBMxg6H5o1mnYfHNSCB5A9cWcDBRBBGNrsBMGfPAYHD9zGGno7M5BgH/rrs5JC3KzVUuJD/pcSGxp8HLIEfyERLLobJL4ONbTALQ2f5rBBMHC8feIxcaSi6NN1RueSvEAr6oxzCZiAyA6uyaKd6SSxYAFkTvjDcbEujWiQUjmX6Yr4QWwyzgO00KtYe0toXYUPzdbEZXDY/4Uq0PmuRImXiPd7JMNx+CAfxA65HJYOOPK/WCIR70Ys5y9xPg+0BKwkgbBYuQfGjF+lpWaKWYi2EsF4oCrVxm+u6D1SUjKXScOkvd3I/X5b6Z11iu51BO+TPYMvTSBRmB2jx4PicAX54ACsTaQMf5Rfd0EdwsLp+1VSCOhjMNhpA2v2xZ5ArPNi7y5xBWhzYmnRgCGKolGb2fXNgsxtRuq7w5XXGNBqLk+rpOEpgJvwOZ5tFEry7/sbDQBo+NfxT09uPvP9nXayc3TsU8YVmGZp5zIUH7iByhsCg62bZc5XbKBnlERpBgTAeNnfsEMJUeEjbEWaYhyg119yGLMHChUee9JwAak8493gsDc5rX6gEZhpZp0ZZJ4jTApn2yaWQN4GZWfP+c3zjs7wAV8nmg18N9nO0RMqpZYJq6rSC2vuVMpUd1x1JtQif6XR5maLQKXlIfwNaVqCXYAP3IZ3AXd4CrZettZYspQyTAQRgUT9b2aAvPfgbOr8q6hPnBGQdTQK7MXOfdfQwwoRPNV0BgI4MwhkhRwxdkBziNsh1Hnhbb2nUC9vjzadmtb5Cp+JkCUEx0Bvpd6rwSYzG3YkGCM+pCD+PyAJ4Di07aCGKiA3ONuYJbWMm5AGhH/4/DLte5Q2IFVZroIuoTDxQyBGLK4AbntbaOCt1RVB0LPpeviLmnVp9tKKwzVjaBRVsvcBc/C+kWeU0YLnKlxSPDo2d4NpYU9gIrPOp3Ih08oBHgmGisMED4bhRTeAyGcu4Xqu1GfrBoNHBxTxzeLYrYOEQUWi54XWf2dDMz34JKtcT3BtsI51fqvBxUD7qp+PRcd4+6cUqsSwE8pFHopNnc6bNh6gO9XjEgDK4aendpuTdF6aU2Y1hKzwLYCwOFLS5ANxtJ7nlNRe4c6wkXbDHTfOew+Q+Rujey7ol9GPqIR3zoIvQleyODdb8+r4ZFrmBgRVH4gehvwXMSWRlLo0WkARbIuQ78vuEGcCdFBnPfyoDsuLsX94nyw6R1j0QvY1CF8gFtiwvIAMAXpddXpMcqaqqcV5U1CYKRWl45+iLkf4/s8lTZ/XY3KKS4BnI4FlWuMG2oD9BgQepGKEUya3DH19O5Ejcc2hJILJszDnQ2mmxbxUuHIsbQNPDZeB1QS1ADNxgCKeUwYPADIaap10BM1qVekwMwsSQFsSEkOFVY7SgTIBDHxHpRYsB9HJEgA4etpCyC6WNw8NpptKAIRValbs7zGCn25Ibh0BbYp4+ZUCYZ8jQP3fsY5PBZ0zLS1pDPGEMXlY4Jd1U3I6LZIg+saxhaEx02Rc5mK7Ox6y2tcNaM7fb1aklZ6XUplGvfKD+oaQZb0LgRZSF3XYl3rMN9b6TYs9VznQcAwLqBjGFcg4mpRwI8naASTZZhgYxCqRvtOlX2dr3bMG+WFPhJsQXDeWz2w1YHD9QdzK8wYsFhDI+SSSL5aUFfg30xg6VvHPqewwI6HU0kCBbXa7cJVzsADIqO3IRXUS6EbJOxpOfY7d/ZHq2Yw9CdKu8utJkNOCHsXEOaTYolOk3dy+74iH8PRRfqyowhg4yhzEqE+VDxeE9HHuqC1pXDk8ZJiKVvoUDJIBQJlZUwarE6Z/vIFuhw5dImPFOTA+03r3J79E6V5vuBMsxBgysq9FeovNtCPhn3AcUdsXku0xkBw8QzstNciRNQKI0FsXPoYTBkEfqDSRpENNXErXS43IHIYaEuSg8NaWLIJdMy0/CB1gODmRjonG0NB/POsIjecHQnMdvslKY2Y8fOQMQBAvAg065VVCcGVLRDM8OIDHlOruVhENnJMi184zEtOszCfbRovXtpDDEiWm2G97hD03K6ChErFpFTiQbPKXNlgUb6ruFnQ5vC5o3PqnvvZI+m0f1MHdSBTqnOa+uG1Z5PuW3DmwZ7ACpocusOC4PaC+LPtQFQyJQ/um+5G10snTYpIIw89znoYuj5ifdutvr0UVvmrX/3+zzB5RgtNrW01vcI3ZnGi0YRg6SZxnNs1aA4xR4AIXfTp6mz9ztZZTxvrvkhKJwMRhpXNrs0t2reBn6PBjyzbuGeQvvrgA5FX9uNLLHb20PPGLRZ7hEYFqKEzqPdbqMlBQYkbCChnvN2MILh3uG75872RoVDPUlKG4g04p0T34DpxBxau6AfchdFOTBj3rBBjQ+1CQPFJ5oHMyy02HzhbO6oHXz+/hiMobvioqlAh2PDoRwtdM5aMMNmofEG3oZVEFgu9o5T8nGB5Tpxx3PWqpE/mhO54/EzRanBirxBtnNyuoVdojxMR8LFWKDFOQYc+c7EqZ2q0joAsg4UHirqKlMe5S/rfDv0krhx82yj48aYB5orvQxNFg0DL7gM0nxHJ2hwu87ohGvQEDfjES6AUO4YCCVNUd7+d/AMCa13cJr3SaPpTgTMo1q7qGlliOPMlr8hm5ABQNV/kLNSoCKSGerb0Oi55ozluxIVFUMYwDEM4uhH9Bnd4p+Q8R8+Bki/FBHFfTc+MFRB07ZJt07u7knRKDTfiZWYLo2dlZpCkdq4/wAxXoPM3SKZbXEqQ79Fk5lhCMN2AFpmRySDN15ZwVABGwc6KpuwQ8/PtklB4Ww7iEcgE1rwnLIMiwrAz3NmLai19ZSBkPKDK4v21oKUejNYYXd/ljHM4tZBkxmf1UQyo9PQo1/Pq5M2jOQDYuqikB3+TkBtSTi8IQX0sPRJzz9AOwOTkiAAx7koMiQaneJMqDygTgbwiyzC3SXZpuZF4cACgwegg2onZ6c7oso5FZBNjturlYrLGOX8jEZRoW/0OWxGdZ7BiIssIwdyIwbDTVVgY7C9YruHiSBbm0KHYuOmQQwTMgQLtW2h/q5Wepao7gkGHoBbnNUTfW4YMYCKPBR5gYwAT4XMVnJWo82aFkAnVdbfeOssYbDnrJCxoQ+NykxnGRL6lg3pAvIYhlaeETJ/YcqRvalFE54JHNn7rNgrOazj+K6IG7pF3temRAOcuZGfaNMNvZQeRNKUWMNrmOAJcLciD2wYF1HpiUnRAgjzKn42Cq1FGx8DnjGss6mkz8fLFvdctmSc617P+C9Uesl5gszWubV9SihVHhGm/tQTDqC24jiuXgfqZMYrObXWQ+ppnTZ7rLEYRjzbcphW9jU+Ib7R3HMSH6j3LKTcmEmGX2hYJW3huXDDwQlwHBBfcUSh7jm5dcNW3AIb0c/aYBk+ENQILj01kD4qIDwHt2XXxQKsLJLEjJIiwELSuMT3IxdjB1sE6zMI0gQB6IthxKDmfYLuMXo95fE5k0CcqyMGxHWPPuBiTiomCZ9V9+Uo7bYPTfqS9LpKA+DMkCOrj3CaLw5mG6/DwClJnXKEvceU+FOb+COCBA8CDd+cy65PJa4E91fp7o96LvPUNC52/Us1oC6U902rD3PaPElneWwm1Y/60AIFk+FEuToHoptCayHLjAEL6+Qy10XIaBgzVrmLzSN0ud26tpV1MTRL3y75RpM1K0GjmDWgJcujyI1verfjpQZgZ88mgK2kDk7oqF5Htbbf5EImv3U5MZ3PoIy5QmFpxml0uuvNXj6eFYtxb6FY7VbnmxV1JVMCEGAegGWEWkchdBtdYjWK81kPEJTBThlxjjR1HQ05wxUIFtx6dn8MLEfzwU20TEJYoLyC0jHZ03QQms1QqEIGDQhUQTEWDDZM+5XnyuAclpbi5GsreviscJAT0looFJkGA4phaHW22aWi0dtt3jrrO2yRdzuVUAf8cATdkKQhgDM1Z+EAACAASURBVN4WWlWcFbERY1furHLdIwwoNKxQGSlgbC3WphUSw6P38nKylsGQpi8xe/nwpOD0EarhPttTWdjUd0LuZU4Vjza0m+0Dm5dFhR/qx53Dwpy+y+aWsNokZyvrzmg0nRJ9R2QoFUJmKPbpttm4kUM02KNBgE/GvJuwYKITw/sXNTmyTA5uoK6+xaNAcg9Obe+NHKYnEfb9B7KYQDsALOit4noNs4wvGF7pYNGyKZMNMIPeTr0i4IjHZ4iCgoAbPQYUOtCzpLR0vpsUBwrdPWzUlUeaWqYCTeF1W3pongrUDUIrOCBoVnigRbfEpID7LbBSNmE0d7s2gbTTuKFRaKTZQDcXx3ZmUKTeorWAeI1mgAGLDR3XW+kimUV7p6ZIjr07h/5uIXlc5MHmoZtMRLvNUSIr/wD0f3loUIvik4AjUH42cJhNlPWkhpxrT7g81GVAH0VMqKlFk0mjAuJIk0W+VaVCDqgiYAjzGzlCUmUjHzLIwwINhpCanGR6orwmoWa7cvEwvDrDa9LWi8Ngt37EzAlK80kmOMOA7XpoWcneGkpba091assw26N/aHBhmBvQmxBKDT11YQ+BZGZWNBEzSUvGFyYXR6YniDMbLAY7qJEgsN3UaTPAs7qu6K9WbQs5uPk9hlKn1k4edcB2RA0UVFYafDaZ6LrRwzHPgnDyudF159IWrxgsEHi/g5iX9vz7HywNZmuvbx7tg3ELxi6i7vp2DzdaDtnTCdCM8xCgBMdcZ1VQV2OQ5a2ztb+JAYDDMdljOHZSj+ZlFGrPNoV6JfAdiqneo8dRaDkEvYttC/f4MkouQE1acYy0SrlZzObd0MrxGZ3NkrL9ZOADJc1toYkDI11aDZ0ySGFzBqLGsA/bgdosoIEsWjbLDLYcnGglteM9DLpweoQiTIi6WQsaS1MKaIebIUP6YRQDhtkltYVoZBlbZd7iFLAZYy4Gi50mxsPF5cyHq7VPTB6dg0GX8mCpR96QUNsnaONQvIJQUQ24vLZY/UN7w0YeIyLOwCPIWs8s22XOUqW5r7ZCz6wq1WR4bICl0TariVJGmY/VYrQojkvmDi6VUPOnEHSacWo09+hkOcAcoE9Ceqtpq01W0k7dwAQHdF7sCJoyKGiAmzgFz9oCMTRz4Rc2aAKAQuW/YbhGA6RsTiiJ/LNcFl376MZJPoQBtlr9UXTTuesEMu0jzq8w3ErFB7Ddm8nLpQZCydoBsKDWUrcyUUwnrg0n+05UUWEpIAvGfuiDccuGwUPdJI5D+QO+fXFJDAwTAE46hSM7U8Yx9FCTnfRnkTUg+KsbAAJw5LW7bkL3k+E6xhacI2vrQ7I784upFAWjno2hxxzLrKShQjOdVTLLmrq7mAVZjNHNbuPu0U/ovMc50JmYZaNkGmn5ooxaw0ADJ32+e5yn5cDMgMmZO+nc4L4ARCJ/j+MliQeZZqHhpt/CTI8mm9ogN00ZAOJa6lvxFt0bW3Qo/gAHkjyRm517SHrQg71poFg0zEqk4U7i0W7DSs9GL8kG1gT4kOfIdVZguzEYcu+zdMDoiaaXODQ6T3eaZrgjT1jsHAyfiIbbGv3+JOaP0zk1bMhED1kOW1BMvTgX8FugfnHPDtoi73SWAJo5ejQH0TU3yAEbt9dCUWT7eLUgexJIDf0zrRhWobXhOMsmCHAa3TTSETegoq6uyhBmcEqckcP5hbmgNr6wGgDMGDSJFHHjLBhZXCQAfhzFoe3zjGFQuY+uGwU85X9rUw4gc7tqPz9ZbZF9tTytndK6mfWwRdLUmsYZAgBu6OJGscswoUutX5CAAeJC2T3ojsTVaFsGaLDLBG/CRRcdP2Y7zAucZdT+mTMZ5M/7nkX03sVS9K3qVVFhhjIem1fOdDfFQf/asNmccKbvlX9oSeF9FVaumHbCcBJrYBZLDFo/sAuAFEDAou+BnmezNassGVs3tmPi2Hd7yGAMnwLXBAIkak+GIZOML/GvgB0I9sGi6kiZgJ0h0NJlZWKWCQCSA6K+R9xXpSXku+NnAU0x19FSyJd3Sn7guToiQjy2g+UdLB2cbjmn0AXiQaCH3QIkEgLkEn3P4YAsYpOEQltHxST5xpI5TTFvMjSblHXNGLMuZPM6UMh5kOIGTR/JISiA0gdELSEYfJMo1wDpprSHsY8cWJ1eKYtZLoiiOXyIoM1mqweVVKJ2obBQN7Diz7S5yESSBdkY1WBn0m6RK7joRo3RDgWLvV97Gwf6byZ6nLEyoV4K+eDwmAZ3T8PCnobqmJzFTYZyJwotq1acnhLRQDk8+XkMK6CR6b8pZgupndgexTiMblahn6tqi/PSw2GhfZFvE6VWiE7hlt8ZekGGfYLe58We6ljrZiybyQp8sIXJditPtd3u79Y2k02PSW6c6EFBGqHP5kVl95YsFShSo702ra2r0tYdPUfkD1oSuhbHw4MDqwgaV1yJXwuutLRiy2ZFgUsmwy3oeWslRTOPLWR7QgbW1lvFRMs1kLtoY8ucocRSQaoInYV2wE3GAZ6llqcgh6U/KIHr3LRta99shxqcF2oksGwGUWTARhfC0wK9Bv0T9A/oKegdRjKM2PDMreI6cOF8fe2t6Sa71LkoY839IUt2tphzv9tbu9htwgSDg4dGNbeyzizOI7u+36yGEgMFddvsVDzbJPRp031HI/0+DgprnkQp4f6dLSfrJ2ZIpfCxXeilWeEAYFVP4ZzI6FPsAw1jqu/YIg7fyDrPOVbDJ/tuAtwptGTsZYk9ulFNKbo8HRpxZCN0J/HtMZAAKU1Fc+RgwKQiBUFE7M32GBqJzGkgwXAA+KYRDRrW42iAuM7uuxxatE02AjAcDmDisy/ck66RUswDds5cKwAOrfJpGmJref110wD5kWZmWm1WI+fOmTSAVZhaj94RWiimLzGDPBJOmqHdwiLT5qPiXkJjRYHmPaPnMrZXm5VVaXHYywY8P4GaAUZtVp2oG4GAIO45NKpBdlK8idB4xYM4ao5uBcSYLZJoiUqAPkywqFHramfCrrdeWz++HfI3y+pk697aOJAJliuvCVMdGx729PJBW0sZIoYETaMniSwtP1k/DrKL5+9lAz4xnPUPORMGdrK2f7MSR1NiK6Tfcbv9YOW9zNLORfugmJT7SLON4cdu9F04aLJ10+7pKMKib5NBltbaLokBw4GyJQK9aEyalu1OaJcic/t6MrmgYxdnS/dO6DPPWUz8AVtdtgMr4dy5aNTzSsP2TREcGDZAYz/HubW9G0BBCQviJwu3u4adce4tS0+WlUQHLDI8o2uSlRg1McxtpqlJCMmOrW1orjGSGCzLn4/BkKGXSBfAQDacznKAwsKOSCwTbTIZ3NEpg2ChscbcgYYRQyaYFZlMjTRczq0GPddjbgIgtz21rHiysIqsebvbPBLHkfvAQrTQYXWuDK91l/4SkEe9z77J9GodGABSub0yXAG6sJ1AWkHGZLcDDKUWzjc7p65xvq2ZBcO7dNhYvSucPE5txCEbpFpaeOrFaBVaZ6zcx151yLcf3W/n1xjWFq0PD9oOOANTp37SR/B3p2jaAJO4V9GAJYcTNrFDHkfB+QUVXQ7V6PQALaGJp7GFZW1R07tRAgOB8s3Y2jMwipikM5/zk0FTJzBDAWCrgCTXawsYoUmB9glYlJv1RC70m004k6vLAfzBcMrzGuWIiw0+GmJtFg/HWCe+KwOTBl4hHKzG5D6YWwQgg6kSWjlMn/CWwB33YIGE86zMREDlBvdUfl/RSZkaqJI4CboBWB6cxUFnMRB+kBtqOgBFtuOK72Ig5/sVKutupAA5NFRMeHXMcOuBOOuWK16EekHTj1SBjTpMB2pjmtFMLorCoGaD4nNOsI2HCEdUCcN/mfCesMhnkOB+CUR1dVCY3F7uM7rISfFZ+1posCCDEQAl1qQJKO70SAZGmFlhQYTEasH80CYwT2LlQ/PaAGKsXWFIBMnJ0ggWkMcMAD/SS4gvHWBeg5YOWv+gYRtgIw8GG0e0+EiVHNhAtwX7M8/Pdr8zcDdyUQbUAFwZu1cr80y1iQb6+eXFPjy/2K9f/6JzESNEaifMMiPfWSYzsQ1c/+Kk75Dete8Y0FqZATJIFKdK+nKGI+oS9bQgE3GbjP1rwHqSGBlYICfOXVgHNPeNBlueJc+Vc70v+tm+vR0bv00bGGiQ0nizIV0BJzFeyW3CafYwi4SRk4SZtd1NwA6suCUAdHQ2w/fcTpYiMzTm8GF59mwj2ic2yFx7aVqcLox3yDw3ZslFAyYsHOqg8i8VGMvYw7DOVnUUNR9jIslmmlFZpWKJ4L9BLi/ZpnhmwIqB5UB8D8DZ2Nu5ZteduikO5yqQEUMFYC3PGjTRAHlMbEszW1Lt0jz2K0ydQjKHaSeTHPYKjsO5nhvvNhYLpkF9zrLmNnaNldyz5ZN6hNuXm/c71CHFM8FiokUBOMelPrAGmRDMEDJE+TwA55HnQ0u7xxPOJcVnIcRwEZdwGgeo+M4ww9BOSQuiQTgJH5Im1wrRTUckM3INzTau5puIvWDWArBnEyJOFy9LLvsiIG6DAy/QZ1IN/Z6xCoOL8+GwUBVbxJd0gHEs5mg6UtsSZAEAbVDDFwuK0sFU/s93bWPCksb9ZRRpKEAxs5n+iIeL94JRpzC1US6tPD0JrAL0j0j/uDIwwjiDYVIik34+q+bPvXss4Bbfj8d3Sc1Xdrsbdgk0PvLJYXBS+wGKxDBJogxeyW/Zi98HSd84HrQT/tmD5Y4f9emaDSRDCHRDnnAKH1qpp+ezhaAJTsQT6oz2EyQSPRx0QukV99UaEtrXVWi8bGjZVsqbGNoFBgaT8nRAqhkmlbFyTNO4GoqjjKZGbq+BnZ4q6XGI+zifa5vazqautxU3sqjU5pNhdpw6q1IeKgLNaaYXoXW4mHJwZilfEC5vHDgeHo+24em5UtG9fPxsY9/b9e2uLBzszs9VrID5ZiQ83KwTxxwKGBeDrapnNInFMs/WrWi+MNhYbRyg0FZqpF5fX2UKwgDAlggNWiB7ekeIFbVFMS84/EGiGQg5ADc7Q0WDspvn9vHF3SX7Fk66b9FpPvnOLnUhw46yXG3vWzl91k/PKi6Eoz8/Y3WcWNOQjYirpOu6ZsxRiEKA9jBiP861a3Wz0SQ/nTK78TtbaGcshFO0pJGHn/agVJuVWawmDn0d1yMvAuvHyF6/NFYUibLqGEDY0l7vk+VZIN2aNHPoZMjjJDsTig+W3hiHYCrAcKOWNLJfyRwKC1EiJ5AYLM7ZssablU9nocpd21gSQLGWSkm8fbKUcOnlUEFHxoMN4gidks9A6DqLCjS9MjREyI4bYJZYvxAejJ0s1BSCoAtZriuUWoCIb6FddB8IkIihJuLKelAnlA+X4IoF9cMPNgolrl4McU6FcYSL64nzI8VGe2SoC3po6QG88RN9dmf4o/h5PEim4ZhtZCIqM2YLUI3ZzvXz4YwarVZy4Qs2mgz2lWt3tk45eT4gmrbVyvbMiCgoLVnQwGx6hhVjGceWp1AeOaxLKzM+/2Qp1GSyw6AC4con3R/ui60GZ8UFIWzXoTnL7IbvLkDvR3UT9QfaFvY3i50TvlQOEKhSztYnI0zuxxghJbFVVS36OG5naj4ADXBnBTDDOQ4WQ0JgNhtuDrtcxRJXYw45mSopoJPhkEEvsX5gW7LJXGAYaPjRYZUWLs3h3OdRPYA0fTcJ2YZOhFshmheBczRrw2Ll6XRQaMjAwhAHA6jY+h5jBd9ErdoM8t1z37AJpNF01gWHg4KnU0LZe6G2sBiIOqnyTzbOVxvHzVIiDcholcgfSqPHHrAZVUrhwjXAtIW/H9ZIbHEOoOEGYdFK49yKAcCfEbsxYEqGFcP0KnotzF4GfYLbuQYy+zJs+rn3KAMMWZmiP5qZcHWMFqjvaAVhgyR2fTjdHor3FbkDuhIG8QG61mZVzPCIDofDetaA3c3oZjCs4lnurYJBAWo8Lcp0RMODeRvOc0GKKRaN5ajQ9Bknw+XYhPCsjE7fGUCj2QIzGCnTdbYp3Kzbc0tpMnnGlcsKwMgm3sFGtmtsyyO27+j+udY8xzwNbBPQG1Ov1kVW+WwG2CQRaQQ6PaK3VQ3IrVgJKSd7DZMOR70XdPu8VhYL3ZcxAmfE2uufyQdVthhgR15Y0i82kL9GbZIxBbo1z0X2AGrW1x4JxDVblFvK+8eMivfrgzHNFbWvYEBnyJUBHoPCprxKRVDwPjDjQl7CaAL4CUODDYt6CT6Zn/fDjrQAdg3D76IGEfCYWsx9MXNvjp3NAjlzDcoAWJx5L5m7anKupYdTLLr/iIEFZ1oxMDj7iC5hqD1Ct6mZR3yPtO7SbFLLcHJnAOQZ9GvF30TYGX2MTPgUd+JRQJwJConX9sKZVUhZYCW45t2fDzbNy4Q8ASDM/RjoC6ipyFdKtNLUI0UAOGgHmO1GJGw0MXjBSIxLxLtKLUkGnXk465HJPWMulPtnZ8i2gVibSvpCgE/qP8MHrBoxouLcUkzt1KX59hJwou2I9mAoYr5CksTm+CF2CiwJpzwxuBU2AnxBy4R1wXtVjBWGVFTg2JK8tE0h9oAQrnXOyotokJy704TBFj2JP0MZEWBcL64BAFxH31b8JkcizkyyngLgHZAeU65SZxJMHMySVuiuxCLBroLar+H0MDDiHj4iWjk72CirHCHJkiddbyEGLOpBAM7Yfvp9uuu5gi5YWoRzMPcrsTsREgY2Q72tCwNraAE9zhWDGtgo3DeemSqQwG35tdVxMxOnQQq0kAY3ECNlCysbAPxF1eRe8200ecIA07gly/QR4JKtd7jZiFO0hmY2x7h6Eg6PLgyPiEBAtNgma2q//4Ar/mJ/+zZZP9fWS/O3Kw6GseD9vnk/DOVZcS27pdlmK7nkMyZRnA30VRCqof3vNml5MMpgbWRzrmEJUL9SgkImsydqNj0SfRtb4sI6XnOkLtETlJbAQKQu74ENId4BbiwH0y1OAFE7zzHkLJWOmg3m4VovOulh2AUJEYo+lHcqhmLZOMNxCcZt1H0dxBzhtXCjVkY6mzinG0+4BGv/CUgBYwlYirpKHaDZ8uUFtUD0e1Z5aB61sZv8nNV7YIngGbNMAaKU0g8oZsvnK9H/88SCHgYRL6f1vp5QPfz4JPC9UU85E3BiVV31+DVAne8aSGlbNRs5EC99Jvcb0yS0cOY6hkbAPqKpeO8yy3H9M+wNMYrordV74mODDvd7pA1AUpJoayotxrEdEC9WnNjDHEdukYfgU+iQc4mzotaD7uHr3/nmoT1dTkI2R74Ehko4/grb9OGHL1vZPNOqG0dc8I4L6Ho9modxHKyqHZHum0E6MHDSsih0U2pFL72YL1UXHAWjxM5PNLpoJwI7lbHlsnCmeYC7Tm5ZovXty8kbbhpcbi6sn1tsc9EHRmZ1Gds4wAk/HO9k7IJD32R5Htnz8ydx1B+3Tj/DDY0u4NOni86XtlvtRiAsFMeUjJfJVjYHDAiIhjl0+P8Ss7sJBVlroCJD10rUTWmXxTf6G2gY3IwMHRR21veZU0agNLDZQ2uRBZMst/m5S00DXtm3b41nDqcIiJ36W589J46NIdsUGprTU233t8a+vfV2ecmtrmq7vr7ZCL1IekuKHE5tfrA1D3eAVHQEpgY4xpXO9RZizCB7vohnD9++xy4duiWrdgusbWloCBGGCs01X21qG8VApOnJwjSy6322ubtZkldumc4WfAutx6VRPHf0sqM42+7yh5HB6ll0227vGGxArxKlarJzblacny1JT/a4frEEwyR0caKTsGVEe0TWDlvs2dam9zBohO6gNNIE4J6WykFMVANnUAu66mkKoV+IApTbhAaPR5iBjm0u96OGVR+GQWmJT+C+c3VOaFtCMDUW3WyuXTsiOhqDlT+kamyxq1+EpnMv82zhbMgwyrAmjywdlhgmifYph0+or2iHPXZA3wmaM4qWzDRcU8mmM4ULj3xQHRi0XMAQEHsAOUxkoJ86FQ877DkOLD8oxGz582i2AP4/GjTyQ+NKMTYaajGF6HptD8IY+hWDpt9bykT9TpdYV3s6KwPIQm2ON5tD2rJYYAAxI1B2qowgc4wAAFkK35QsmOpAuVuU81efzviG66DIyQejomwMfg8r49U6srtEkcVh2M2NKJppUupZox0E8cYZkG0FlE22YQEAE9oplhBcE4YEaCC4LG7oOzBzAAwj+uUuNBEKELWLg5GgcCgtefl0bHzYDj0bCzkMwIh2gLqFbgI6lkyYpBVHlwMbBKMaDjV+L5N5BPQTN25x0XxeXUSrH/pGoF8YZNqCB+Ndg4PieqS7zWwfbqKBMYTxfUFvwcChTGhKqN8cWuh1APh9Y8WZAtEdTTkRVdDtQjWkSn62YUDMz6GKSRP3BpSYyMZ+s70oZMKCCQQB17G9C2HvG66PByZ34IwBuWmN2A0M66JUK6ieDQHXI7AHsgHQ8nG3W79YXBSSP8zEP82HHp2dMbWcuBMGrbG3cYqFqtN8ypgtCO0uX2nP2koxtQkZvjKbMH1iM8ZWSenWg8wZ0BoBBkpvxOG8bTJdEgjBlkfr91QbKO4lgEquE2AUTY0yXnlfDG+SncWqq9CTMO5gQxTKSM5p8nIzhVmQ4BQc6O+UkIAQak5pOYR6vhcdKeY9HARiC4EZs4XC8Znznvchl2RYBVzM2Rbdo4slgGVcN5gRmMMALtBsASiOkzSBAA13okngbUOzEoKNs7g7RatuSVcDgwCa2zFIcuZDU2SjwZmoRsdz+Xj+zjZZx7cMeKMOi5BuvuPQxjizipxTwB1cU3l9+hYGMCjlGHDRDBVErWyWKLvUqYbUErSwNE5QUWmSSjbDMoDCqA0gzSuyXEe5L6BLyhib3ogeg42AGxehS6LJw4wPfSPbABnB8T7IQi1zmNcWjp22EAw82sTzd2PWBLshBEgafAitqCecaUioRsvQorLF5b0Tr3JoQ3EYl04JmxAovgBsUS6wJ2HwiwaXDBXQ/TEEpGkHbMnkKI95WA9jYc90DR/9YNvKtR20AWW7B/23SPz5gspMDwfGjy56wuUS9oZiYNimoldmo+ZnIAA4NGc03nK6ZBKPXiyJR3kioPOG5kjfg/eAG266qRA5xtcbQ3KmxhXpEcwDOXZC4VMTHyqflu+J/gqTGMiHDIIB2xvkE4AygFIwdNj4yKQOEAcHZu57KeYUtUEtt+SsPMQNQ60NwzK01jxT5HhT69EBcoPAyuCohf67W/9o5Y7NGcaCYuroYWtttNhacZ8xtNOwa1zcE4H7bOv4LjAmon7T+/7X//Zf7PY+2i9/+bP+fNsyAX82NeqPJTuKAxsendOdiSSDgQBTI6JfBwz23O15gmROTWNALQWikt379z9G8uL4t59nsUkwAGRoAWRhFupaJD65FiVsN9H6Sje/eHwadNYAh10brI9PNvW+GadmcOZA3XQZDR0P2zbue64hsViDBQs/Q+QUgy3AmW/K2I5SO8TKI+5tiY4cUI/AWSO+b+57wOhjrsDfYMCpFzAIfS5aQ1hqDtQzrGIch4E1WtCI66tenL9rtoi8R7oKUYKFyUhzamwJGeAA3jQYsrF1TSmMMm2vqXkaYqHi+uGMmSEDIvEgbN0VhQHIhAyKgWyddQ4cd4JqCr2kDEhZnUL5Ze5iZQyNln+nBoMzm/fhGksyHTVQwo4Qy809FMTjkK+Apm43zoJBQt2FtQVIJ88GkzknJmM98grl1xJPyHLTs6K5ueiVYK/QN8r9WdsaQNgkVv3TlfN35eg2TSRPlgsgdRDxJSnYkoeXJg7DDg4y3vghOKWpqc5nIWiYFnTLIsdDfpcwVgnGl8UGUGBW1nKfBOFyuhhbEG5Wmkheg/8wUImDbrOdT6UQSnR2YpswIUtgjDNjZWWOMydLgtFezoXop3Cr9x3KZ28v59xentE+zJbXoZVlIZTjeiOXctNgUmaJnapUehW2XOMATYCMIXenUyhnykMBtW3VJtNQscVuzgN9bJwTe310ekBxUqPJm9rWpnmQc1WM8ExbVaglm+gMrPBpNtgCckgANUOboTjzAJRJr8/IdngeeovzT5Yli63d1c6XypIPH216/dUNCBLCgHvboc3Is92TeGkiGYDmDafLxc4lBWPW9kzWycOqwNfffX5Rgzq0t4P+NuqAbwjtZmANOIwja7rWni4fLaOYotULMvvDT7WlW2ffbqPsi8lebJtFyBROeQSr0tTRrL/eoGsEVhdYg9OvdgpsJaC2ZoPc3GzEZCQ+iRod750s7q8tjlogqG7CgQNXgU5knnVvxWiStl7ZkO0YKVwdmyXAAQZtUCwKn4bzQ/cjGp94k2huyM6pbXy7SXgvzZn75gttH7hei+fayfmQgWtf7Y57HNsvaNUL3pf4PbqOaA/4M4oeekl0bLwZL7gq7hQqOeuBplFAMWpK9J5pFBE5O20DFJht+WK9KLLobp3GoEgbHx2FftP0yTGN2oMuYNut0JBG0Um1/WCDiL5KAbca6EJRTzig4MCDuuOkygEQxNAW0cjxPEPtJiKDgwCjiMhCWbpHtifka+JcCbVFbHY1nbL+R5smHQhaXjaLm7usJtCGGBJ5xqD5QWVlsXjVBlSUT/QbVa0DMI8xAcBMgibH+f2oJjSo61BH6wPqxhbdo3NoqqALQ+tCi9DuoZURjaHCMWX8JYKLgqMxt6CA4kTKcE6DgW4BpJQmhCHnbinaTw4Kh5FVvwB+uFb85/5AkxdblrvODTrQOmPwA6LHIU3wN3lmZxtxheVAis9WlWhHrgrqZhvCIVYUZ7s90PE6Q4PDSkYj0Mlws4aiuj2kR+1XmpVIiDVZh2/v0HLN6py/f7V2tcPhFUod9zv5hGR83a0gi3XfrKRBZgsuTHVUHEmSPwk9zxJQ11hbiwCXxD1Ro9cPfEbueUBERMiO3s4TBxCHlJtZQauCvIIcQD/BvczzoWRMFQAAIABJREFUuH+zcSmsb5rDoAztVWrNGFnHcw+pS/rvQkAhVE8cHjGMuA+txdmLtllEe6ClY5snG3Ks/AePjZCULT+r1uDK9+hXAWVQGpMkERCEqRDPqnRDWOfjsowtPUNRxIYLh0Oaj0FILfUDfaCotsr6S2QEpuglnm1F1fjTCcjEMK0/OjT8QniJYsEoSCZt0E/ZykMFW+W8nYyDpTRlh1ZTgDNDv6jU341OnaouRPqweMeJde8HG6RnMhl5gYZjfsPfQ/PzHblm2Mi20VpoYpiHKCYo8ggQzkRlLYe2Z+h5ofxHAiDaobNYekzuF8H8AsG0cREFljoSWLy74ZnYgzAV6AFo+EOou67znIgXClf7IWUoN+sZaAPYA25GQu0ZAEuWzqoApbPrc6h5aARlPhJgzma2ZsRB4O7Lhhvji8nDyIkgCDNtaNIVOQODDJo0GFaec8abIxNR0VMAb9JJOk3e/ckim4+IrBUDPWpmhkzGWRjUtoSNJJmi11Ygs2d3HuBh+2ZZWVuIVpzrj1kFA2UBIJDp78HtFzCK+CL2tqrlqk+B9J/KZwSsoj7T4DOAo/HPHIwIls6y01lnJJ+P/81rb1FpORRW4kVEo9tlnsLzQm0FNFX4BqZpMdo1tomdxckuyYao1cSGQUGXgR+O63edMzLD2WLp3flcy/Cm+zSIWBic5I9QlLGeZ7p66PgwdnguxoUIFqY6Bgs05GyOAVBSG5fcCpy9cYrl2SjP8pSAdg8Lgy8HgBLXfmp2XaPtgnrqrv24xWpIkPnOyR0mkTlMeAEAIMACwJ2SrRK5zwCR0MYZnHltBgWWJjBHWLr02tJCuxe7IwNsY6PRK1aJ2CQZjHIOQT80WEz0RTz7oU0dwBRZ6mjikSJgErbbh5cXDa/QMdGEs7HLDg8IRTYlmCMtRy6ou5O2uGujheT8ygrrJoxVGJSIuXKwTLpdTBkxcQTRiDLrORvZ3E4Pbej0rKALx0Wd3nDg/HR5l6IyokyxRXKHp78lczx9Vm2llvLZxpnFCvInKO8OJLjzqQOOSLj4Wc5YWBL0YZy/xJN06N4Br4PYknCyG54YGBPxvClYkucRjxLXUouRkeXGdprX4JmBGg7YsAJ8ce/SY5mDwPhVKE1Dg3Khmsb9z3PDvYFErMPVfVsk+2JeYdhUeBE1VW6pWs97ff0+Px3RSgyC9Mqw5QGq6Ng0bDHQARICHE53AQgCvBgKVZM9jkMmQCxsYEBwz4LaHTp1scsB0dgWS5TJgOku/zKXYoDk+WeG4lrRy6nndIAyHnpb2JBTd6GqshxAtmWL9TAm9H3CgnCfBU9f8Ixelir0NHL1P1IvgoQNpJYavlbnv6KXMakiqFTWixvX8EwLBYI6k7D+dnEyCA+TKYUnLQm8LRWsDQ97hesve3rXQ/FJoI2xgWEDpQYeoxkQdqijIHXzZEVNOOkim1n0iaBstvbKqMmS2JoGhz5vDqAtFAWofmlVbnapQrvfb5anpayO+/5ulw+VLV1kz9li//kfXuzDh1S0SYoYwy/um9+wjceFD1fQJLHPn3+wb9ebvb3xWhwKgZVJaI92tOJ0koEF2Wfc2crTqzhmNxuudyvK0rqe3VBo3bBYXTyJwtYvrWJByNjDqjILCC9vhXDNPe6sm+A99DggyRVOrMQPEBacfEezAytOXCnPVkzDyf7xH/7Btvpsv/zf/yUE1TkXmf37l2/2+TmTwQfrd1Bytg9YU+MCuC6dXL/6nqGssSoFKYl8S1cwwEOBnZXdFtnD3h4MvaNdCvSuUPhGNYGnZLOcAW4P7fPnyupTbF23W/d+tbT6YO/fbtZ3BELvlmMGFOG+mdr7+2D3qxus7AwrVom3/v5+t/u9s49nXL1oN2gyfYvP5+mn3hooZlBCcFILRmlQh6G1W0swLYcajccqITzah3X3oOckd1dQhiRouNA11g1ThM3KnBwPjxwAudE4NvZigEORY9Dga0FULe0PLE8KScA9tIluIVSMIVR27y5Ax9ULUyNoiHyGgU0Vw6BmDrfnP3ZIlq+mGAmKIXvfjBiFlY0ruwenj9G44DoHpY3GgTuGwO7x0Al/3zIofUgRL7Hlx0aD9wbixjZeDooBTnduXAAdjEa7DEab5ZoLSr/bwOeUtmryLFTKMQYO82gQBeQwnJwsj1fReNmiMt8QgI5REWAftZmlOfTwbUVHkko7hFkNdKY8A2RASkBgNQMfhS4SxTpOfbhY91JOrlV2thD31wiEFSOuzbLirGZe9kQxmtRG9BocSNElEbnB9dtiGBKxVbiX5s9qBO7NzfLYN+MAW9FGZhh6tsLdcnGFZUcnfbhvp9FujjOOlImchGVgEsSqF4AOZcnhv9ijc00yuilQaTbBGOs8GkxmAKbcpGNPyQQjIxfxb2GXU2X7+M36frKRjYKotIm1UPRzhlr09zScMFJS62YQWsx9PF4AgG/CQAqn4Ki3P/+lsefnZ6sKlxKgQ7H5bnFMFAIHG9QizKHQMe5WMdBjVCEr91qNN8mJkGJoyJIQc4bMY0GCQkYZbEzZmGyKE8FFstaGfexAp/nnN49igB6+Qk9ObFx5rqCOFYr2WIZ36bOu74Mc8ApMxNpebqs4G/e0//NiJZtbgMsst6XHch4DLQw0iHQBNfbsN5BWgJB+4vfZ7MDtiG3FhIf6NRLRhEkLw8qig7ILM8vYIpEdRiwDnxlzjGFQIzaQc7bxd0IooUFxN0gZIPH/Y5qTVNbxDJcrGZ9qaqD1DpYENC3uXrkKs4IOBiUdB9Ndjns9m74UoxBobaOaJjZggIw0ARzyaI4HzFOm1k25aE54OmEvyDGQOsi2DZaMuxSKpnQ0OAqM1nwr2x0dG/UJ5+3IHi2xLlw37g2ULmzu6PcDiwE/9B5CSRKCDH1/40Ysgr95Lc5swBDPmAR4xMQJxB+AAfYPqD+fi81agJslGwma1aKwur9bmCeYYXrI/fqQ1n6IAK6ZL9yM46R7GM0bm5TjfgexghpLky2gbNAmZGabeLgzBhh/QVsXDQ3DCM/VlCkGxlhgDAG6olRxNhMUa8PDQcmTruDE+VW+FKF010VJ5qfZ55/+oMDzt7dX3X84MVKnGLRpMLWoBTSaWxm+5BUZgfPhqpgrL5ftpijCUPM1XCMHwqAETSD3BpRoj46Bpt00HoaOazsNc5pMFq1EMswyGNMcD6ixvUr3Vpx/J13oAB1xGgSAT0OviHvcYwEKRdncofPXtkaZrZiN0Luw9V1KaR+jsNdWiWuJFo9sZ85Xrhm9XokpWfNucVbru6eqcG/CRsFXACObaX5YSfzIOoq1AyMlTF+sfUDZdw+CaQY4IELOPTno0dhgzUFqBfTv/i4GEpo3vCXc5ZPdLJtDuqXQHsSsMSwxjA67FefMsq3RM13kT4oqmdHQoVXdyZ8mSmS1sSNP0aOlGORhb8RHtI0UxJzV6OtJGpDngjNDoELqeeA5w8sAphm1Bt0ckRs97B88JlxKwLembWgKoD5IkystI/fXQB1eFLuyTL49A7iE6bFtiTT26zBZyvY6JCoPVs4oKRB7Qs4AtlSh1dbAFGmR1+CTUFqex7YNX22JK21yWUCk+ZN115+PLZZnHCKRGHFflUaV+Cu/t6f4ImkPrELo5ACWwcQAiQsxQ9zhn6IMeM5/6I9kyAImAuRwJvjQzoxAPJUbi7kb9MhG1bdXGnAZ0HF6d3mQA/kY/zAAgj/D9JJ0gnqLPwiDJ2crG8dltNm9pd1sDOYIzqYMfkSYIBWAFUKtBcQGvEcDicElbEPMLY/lFuc+MVToYldo7fiY5IBigH69G+0EpbwdtICQLIBC3wg44YqLFrvNritEUywJn+uz+XfaRGqPF+ms0JYT+q6CMjDlIaqPZ8EBbI1spDrwszL5ghnCcOmZqPruoaTyNhTrsluxYeCmr8Rfb1ssxj+Bn+97Z52yuOK8lR5RnAfPgXTzHDfVgBrxG7J20BV4ABgcvzuyfg8C5gAAbfj+H2iW1VOpAsuLyxEK5JCmu8rt6XTy4FibRDG8Xj1TUDbwONxBgSxy0V7YLGLde66gu7kOqCrTQ0Q/WD+CutdE51pgndUVFIpcw/hLmVjbdJaVmFks9ng8pG8kYuRj3Ngff3q2D7/HxZRGBOtodGaRbtC+n+3x3ok+yQAH9QjEoK78RkqxUR86GWNQ5KOiUOjuMMz2qd7tci5tndAONtoYQCV67aCSyPjYtj2xvIjtfGZbqsAOxXPcr3d7e+2tZLuSml2vo1C5ClF9nqnAczjIhZXGAjtvKywvGZpXu5zQMLU6GLoWu+pFweF/fZ/thL6oa4Vy5BjRaJuy2TY2NjxGOz1n1gyRvb6zNeOR9FDsS5nYRAxA11lRnrWlmEbyorD4h9MPBaTT++FhZosyrptVeW3VObO+H+zbtdcwdj6dbWi/SSt5+fiDROKYVHTtYt++cQ3cfh5KG80VyO+XX+HQr5bXF1u7dxsmKC5o+lZ7eUHXQbYTHgO4zY0Szm/Tw04RBYANupvWUNjYRGKxnYegxGwF+DMy4dH3EBtwsYjGEkRH7qmBWd+q0IBElSHbRBfcg1h55Ab3DdfErfhxyo1OZ5mKDN1DJjvoMkBTO3j0EjLj0pgrTFcPHhol6G2iX4WyzY8ATNiUuVpWBQCdr7QNohIzcHB9T9aODClOSxbPHtqRiARojHcraDRwaYtjyw7jERqRBO2HAmdxjHT9REk0hiIgNiuLxJJy91ygg/6moYRm5Yij0X1pZs9h45RfxliytgoGy93qyunBwdpJ1J2Jn4QRFvTrQpvik4xuQPE6q8gcE4UMGirb0MWe61oZUuRW0dxNMyyAm6Xxk0XJKHMH0aHXwKoYZzXYBp31uL9NsVD0MoeyimnAoK2h6DRo02QzjZ1LJsE9mhcKPOZONNugstLDLNjvgxYy5OVylA7IQ53QWA3avoJuM2TX1bN+nrUTm9t5fljTF2oQx+Em5+HLhxebHw81tOPcasitnz9b12HMwAGCrhZd6GzJPlnXTbZGmBFxVpM1O1hRMWzCroitHzb79LG0kRNgu6m+DCDb6Krz1F5A4csn+/K2WB4+7FxnNsCCYNP2eJMzNtvszUppW2Rusz40iCY5uujH4XjsFBb0TsTvpAl0LvI4E+tu7xYmgcAfUXQSHHMdkkQrCVA1NERysAUtLM0Ka1qv/9JfYBqhgzQRJZnD8nGDeXIY0gSpcuMAgki1DNCPsrkVPYcMz1mOjoDaNAmEog8Lm3yGATTTs7U9GY7EdgCAeng14N62pjZi3gH1nueTLR2UQVyhabE215/zZOkwBmMKGHyRAID4Eo7N7+N4527XclTeZOivYZL3gfYYYy1oz9jys4bRZoLmQcYqGM2wRSQ/kW/On0cJH9j6cX6go1FO02FAdAx9MfostcqYdni4u2jpP/xOdNSBYbj3wZFML6Hp1G1OoGMLqMD06iRnV9wL0QKFZUGmkjKE+VyASyD6aBplxhORFUzDTHOOsQMxUgA9zswg+HrdYp2lmBP1WW4pjAhtdgFndkvYaqLvkss39x8gCPqk3r0PokRAQz40At06+kiip5JcAFU8cX9mnolK3aCGRo2Fa2TriBkeuasMegyDmTRJAUwc/j3ADhm6bLGIuqE7ISpBDqvorD0LFQkKz8g//pFIp9V+uTKgoH3GLAWcdbT8+WxV5ZuQ5HSy7utXfcf4FDB8ZzHPBht7hhinvAmYOKQ7NWYWOKiz6YLxQT3TpAnI7jrtDd1dXFgadN7IbpUbwOwP2wxmBr3dpOuDRpizMcphiTgNn3OWxpYGOVdGJP0XfQqgKZ8NRkclplCeyy5RJj6igU+dhXtqSVbasPYyNZPOcKMZDjVcSBPdvXoWLM32MliZnpQby5lWwkDDlZX7NGErCAPF4yNEP9xnnWU4tfOsYoCkjNGxU19J3AZAbpbXoutyllJfCIanb2F7rexA0dox9slsR1Q57/65oRUj85k2u7ebPV9OFmzewxTFkzZf9JQAxDC/2GZylrFJpyMHuI1C3yqKscRWZhzEKGMY4ppyDvB6ZSVbJ89H5V4RqI+caeYGl0acmiZaduCsu1k54vSx3MueZcsmjbMCkxM3BAQ/g8abWBTXNvU3RWz13ayhJ+P6TL0/Y2trFjxhw6PYlDjMJWMI9idrAM8xFZxx3W/FDHgc8iPuKTbqK4ZDEZFbGD/OOtukOaaywXyyxR43pC7wU9BJQgeHBu/gKXIz+i+2tMHa2ITUCdkOua1JpW0fXgDQQZHrYDKkCCNF0ZFwIMMIMSDaNbQWsAXdPttD2hzODvS7trrRGkAsFGsZIB1urjz31GzkRbAmGRbljI9ZoMd0qLby7bJdRN4jlh5MS/o7NxSTTATQD/NAmAqLg3qqJ8qSxJyNe4RhEu/FwVYZw2FS2DpDAl8FQASuCOwZUVv9czDsA0RJyimKukuWuObSVbLaVgwh7tqQsZzC+30EUwSJWJLrYaxITBy/HYsZtpW5xbit3q8aSqUNhc0hs0X35wCY4TscqZvQcDFlg70ncy2kDIecUTWNBbJyIH3z+H2QZF3AYAhtUwOlwn7+I8qDgc+dWRNRFDR8UrzTxIq6sLIorULUzaTPupiNDFh2BnIySd8wtr3dH34jgGJTYKGhEfuRZbkoHGx+kqxWQYCyiVkk/ywTjhz+PYjHaCkuoqDlYeFW37J8Ry8ZWhZ3tmyVtlI8QJd4tv/+zz9Z+VNlzfskCsGnDxTh3ZqmtT052ZfXm00t2ruHaANQsHj/UNBx28KmXSHk2OGSpfjhYh0uhVsg22m2BGP30DBGM9+CGGKVjWFJgQlVbecLgwZ6PSgMq3350tm0Qb1LNNhRY6C/ykQEBFpbr9bGBQTG86w+vZSWlBfrHzcfhLF+VlxFIbcrHpBmAM0tZQ3u7sKHXuMI+d5mN5rY4tL+/OtojwYTgNgamlTMUdheLL3VFUif5wuen066X16/EVvA9fMAGLYPNBQgvyCT3Cc0twzl58tnm+e7N0xZaTkU1q7RYD92qzVoDaFENbxRBkinD19vi21LYC8lpgq9bdNu3xrT91jrQHRa2a0N7dYRoLvapWIopDZB5Q2sW8yDx8k82kZtPsm0pDlNYv7Ldg4BP9vJk/X3wToyqSYE0TQU2Kijv+TAdidCQPV+pWR4AVAsAah7GQmY6LuWfkxbPbft9/uWgWyANgW9wlbrQDLlOUdzBtLu2z30BRyU6BChz/A80sDJlEMuhZtcGKEJqYlKGHDITpqkidWgyQFDNyZ6UCDDDzUY0urJI173pVwbg81KNOE0Viq0gbbKmCmQwbZDB8tqC9p3aTDCAk2O67hy6y1JK9WPvusFavBZoYmq8aIJKzIroANxgIKI6r6Gt8/pkmioh15J8UKTyOHMAPYBx+OolKaDQ1NOzblT03BdliX/3MsanM12lqD5G21EmwhVbqVWsOx3p1HRMNhIMdgkHpBMNAYUMBoQmqwWqjV02MQNeTxnEiAJU51ciHrbde5sNt4EfkGbpdGAoi7qEt8hG2uFLCu8SgcjWxKowd39Lh0yAIdckEFjgQQxFUHXSOQQbtTzu1DdPTrZPDW2LtA+obKTc8tBdLYJ8E1b29SSAEoVA+ARCbPOYhWE9U8CUOLtm753aEz9QL3BMdHdpqFLu0EB0Tlo2MiqyiyKnkWDwqRIUfA0JjMNJHb8DIcTDiq2SGjPpovh0rdZDRb95GVBPcRgokzt5ad/tp//z/9UfccEA12SaNLo+GRO5c0LAzX0wigYbGYgnF3HQ35sDPDGVkYaxdbmoPAc1ymxhQGfNpAcWMwj2F4uABxHntaO1X6mPC+azAamhPJlMakAcHGdCPv/DuopRkToWtlkaTkx6nnGRJGBrALEhR7LNQ6hEGPAgrkSDA+aD6fzylkZNgCa3B0qJU0gtHKPfQBdBjDjrFll5pZYJA2MB1zTjkpGKWdPwC76dlonDES4Ns52YAwaYJHUJ7ESMCmas9iyrnM7fZngKJxS27CZDRtsI4ZkfA2ITZDON1bMUAAd7dBxy8yBYGtcU9nWxom27bCCyCnkz73p4gwmSJ26yD2OORP/2xkYtDWYcMj8jMExStTwogtieKzXh61ZKcMrDNkUNZHgjk194lrk2sLLQG/EVdNdyzWEZ6XOHjSqc/vQAMJ3L/UOyLq+ROo4lHb6m1laOrl/cp15DW3dOX8z/801sOdTaP/jXwoBnv/6FwbwQNs4mUywT7pchPTP3buo5dDn2LqKNs+wjqu7XHOoN4EMaIgM0uoZkDIjMgI6YcEJID0dP98vqZ1iAAoabTTOiQUL23+XWezEZ8w3N9NDSypHWWopYGzuBkLKRoSZgGNkbEYObkhPdrZhaKzI0Sujm0U6k4s6iI5Tg7qcwekf+O4AkExsh6L+JKCUexGfC9eAYbAFKILmb7EsraXNY8ABbIR5QV8iECfGq8C3JHTB69DoXMt4D8GgBUIKXZH4A9p7bfBdb6mGFnd6Ykrykxp0gGBAKOilyAWkbYQiqeEOuQCO7nS3o3KeGQg1AB4atRXjn6XVhlGxDIesBN8HzGJYCED3VRQMIAqmiGix2crIJBJDGOiEsJAmncGwBBTSjukLB7yYh+h/IwFgHMbKMpeBCgAC20h8O/g7MTppNaiNzSyt8CyxNPKuXFIaoke6ntxHjMx86cL9zjaP+4MTYh44N9100OVoPKWwU+i9WBpwnvozPhBZJSmG7LUsDnpbA9x/Uxu6qyQn6xRavyDrojB5vIXOv43zniFzOhxdAxkisjnGB0RM78VNKZEhDZYKGNo51zAVmmCNbDbKgdj5ZswV0DI5jwDlOsBWOTbTOzglm16JZoseDPNIDZcsFGByUcsU3ac7SEZ5LKdYZCkr8aDBSkdN1infHexJ/j4ANEAygHbeAwxMdMQwKQAXeFOH8dB3YzRBbACC8g6CrYn22PsqZ3nS2jKwsSYV5UFeBTDEAkBUlkN4vHB+0lgf4BP9AxFyAuBh7wj895QM6oebbwHW6+rpeQHoAZwHvNNmUzcpPzPbLpNDaoVnV3rUoDMDBCBD22V7rnvFc+FZF9A73ztABM8aCrIk3SnIoCPHCOmaLb7dwznye3yHnFnl6HNQCMiXIh/x0EoywFxeLsrHUboUzlOy14a2GNjTKbZ1WOw6bNZ15OsRxu65SBShqgztfMq9GZawfbG0ftJDEwejVRXNRqIixFbz7d4JNZOLXOSub2gSFwogeYYBei+MFPgiQ7fVjiL78RLb5z9c7PT0bG3fSGvHjfP//vIuSh6c5+Y+y8G1PtVOeTguLNsmbmIGCH6HwSrPA8v4OV1EuOygHx54qovLOpwCZoF9/ny2vHLrcQp/NHsOG4W0h6qzg8avVpSVNjEKyY093w3UvxuwgoaSsNkffpdZWl+ksRoa0EG2qCA3saiYCtgeVhUe0DvZ8oYUwckSKHolQ0CgweExxPanf/9q92a17FxaUKSW9DiR8Vlnq2saOvSegZWns6XpbgPiamzD00oH4twOVp/QTLHCQy8Si45H073shTfXSSRxNzEcvA9Qnvbe6eClmZoHtsC9x1FAFbHYbq+YrcSyzwc5vzZstQEmyEYrxDN/bRF9M/CiX0CLgCMeNC5smmNrZiIAMI2YLa1LFVWQLwbrtGaECy0NiUUpbeopxgwC323jechFmtc1wcUXJztpX2SCg5nEqEZRJp24rbmnmppAFQ0aqpWN0+h2/szxWhTSGGLR7ttqEHceaDakCqdVM3bIoqljbBTREqnpdJdWBmCKqTZ0OjTZvLnrLpQpDj7RsdigK6sdegK0j105R9JGyhQCiZHTNRTijQEWNvngjRggFJGt6EsZZtmeY0KFi6ps50HlcCkdPdst5lWgeqKZxGm3sGR34TqfgRxTNIkcmlBvsJXPCnQ3oQHKspmH1lrXtRoPUFKKM5lq3I8MPWh0ud4S6ssAwO970MS+g1ZpyjoMEjaamGXRrMFI83Bsmh23rh5lNgXaDao7jnd95ix9FhqOAQwIcJjVGiRC9DEy00H3yxcOjRTtKFsvdEzuyKZseu4ZtdXe3K8DDnegkgzWOPGtepbQzjDMYxKr7LEMYwWAqlZn1AQYwt+7xKIwZxloIcP3R+uULYi+4nC8xpwLDS7A1TpZVWGoUIkqy1ZRcnbqWN+LupyjT4R9EoP4B7bNjbIPafhTaOkTaBBNFQYKIOKg4+gST4Qd6XeXnkgRj5sB+UXnQ8vIVhoDlhHN+jja04fPVn3+J/vbn/5V+kOYLUQKCZWeoPS6KQg8pOYOY4MhrRf1bJkR/g/2YCPI+SB6EFtvEH5oZbw/8vt4Td8OcGKxPeOQJrR76R6WElNDjp+eyd06QqtFNff4KtA76q42VNrMcI1nvQb0LZ5uDtQRQw0GLXT2/NtDIoBxAkCJnJUP11FAJkVhybAGyjzbefQ8NJyxxRi80DjwvvmdhIEmEuAgWhtbOMqNNIZsVrn+nNNUmcAShi9eTzRndxQdg9ID6dEdlqkVK5ppJAhyQnIjFTaRcijFcXyzOU71zzqTiRiigZIRExpnQC8WAsBcxyCAe3Iw65y8Ddxzq+itNH9sp2icpHNEqyf9zKIMNoVtQ1tjwcZrMkhBy1KeIZ6gnt8qQxtpGjfboY3JOMMjfeRXwWsC5KyeD0jTqMghniUiETBvUdymgwXuGMqGN7Kczw0t5LDv5/qgIYN+D3iiihMAGnAGBpYnq318iay5T9ZAtZcO0Z0Saeg5r9DICQR7b23Kam2+gx3mA4Y1UPOodZ63jMnMb07ZR3OmOhK2onAqYh0XM9HZAAXf3RWTRpJtiDSFh6khNVgMp8zZM9ukcyqF2stuiCEGkIj6FQ1WZGyPC9VQeXvI9+LIlOO10QnyHLERZ2jLCnedXToxo9jMYS6GPEimPpgfEvckV1F6QkLs2cwEMgDizqZXKytj5zRtAAAgAElEQVQC7D03vNIAyZ9wD2M2xnXiXouUcQkQjXskn0xyGzSBMzEEwEYODk17LCnR2F1VjzGUAjjOCmjX9FlsKGfbOphQOLoTQbZIXjVbrjMKKjM9F3E8fBkAt3I/x/wJJ9k0VowRzK0dJtE6Kj+T+7dtcNIWgqRPwUKB16FxJ0OWwYnnEeBGaYAyzHMKbVYUeq9DB/WWp5heTw6JtuGcy3OWZaIj7wq5n505opBYrr1LRwCDGNqJsMJBX3UCyQPfRYjx36Ih0+9n7j2GT2QMPXYUFsWzgBkmqoEhjs8JuMW1wDgJzwRAHPl55Nbg2k9vCXEiDdRTsNRgUGTwQps5r2RhulGknFbxgtBmLRFbD8fk0Y6edGlVV9jcMkhC12awFpCtXsgZitQDTjrqGACfzvJgk/kZZxD9JSw4BnZYFpjCRWMj0IXhkyuE/lgmMnIOdVDetYByb9LziGEZzDu51zIEotE/ot3Uz6MnZwiDq849ClgP7ZbnAPAJ6qruIYAvqhuDoNch5b5r8+fOuBjg0K9Jy8gmU32CG8/xdzvgpsnbTYYAuY57TaCDzIqO7SGbUvX/7vrPuSQGhIxxPKMRiYXeErUOcIOaziZYmZK9FhRKdfRtomdOqn/FEduvA3MNpoFIN4Iswcgf10D9lFMSZH13KM6+b63kvHboGvhFmsss1MQPgqLcmSC00/PFLi/PQmkZFkJQQ1a262SXC/QVrMh3a4bdOgTbWyAUCYOKU4HzllN5dPMhGo8ShbanJRqkRdbb5Bq27Wjvj9FaQt5pAqXFxCafkHs2hbtVBN2SPYlepzi5rilL5LhYlbH9+McfbI+dQwxN9q+/sMkcZBDQkyU2TAqGvVxKZbaQQwSFKykrR+KHxp5OaMQ2qz+8yJ2VNDz+ztPLZ3t0vb2/NdK8KLcsTO38VFp1OtvGZmoL7C//9rNE8f/yT7+3P/3pz3LjQ5MEeoS5Rplm4n+zDeYJw/UMDVUSlHZ5Ci2rLta1UGNwY93sem9kA81D7CZD0DkGIcSnki3Vao/bzdIwtsvZc38wL+rGyb59bRQcOwSxFU+1jbercj0Jisd2exoCHbAvn1z7AN2F5js/fVQYPDdbhW7LZnt/hbpHVqLnAVEy+bxsdHGai9ke81mi3LphtNuNjVlgpzq2qd3s9RUqXmpJhfZktV++PmRmdK5wh4U+MFk/OE2RA+z1MdnUE8HBfbrZqT5bFvXSvbHlGOKTLZDCu4coAtJVcpgum2VoBg6RN/EeWH4rEoJ809VjFiaqJZtwijp0m8N5yx9Sz5RaFQejwA4P4BY9DMH3YCGZSvtiA41bXAjnCzI3uml7NhLchzQAWPsEymmTZTrbPmMw9A2nNpUCLnfj8hE9wIptHaFNEknhobEMfAx4c5SraeL3GJYRQJMf6WtjsuUYKtlekV3Fd4ltPPRfDkMGUTQbozJToe+zBZETYcIgSOOwWna4inrNY4AI5aTGzkcIIM9snloZ4RIKQMvfE4lSDu2s63jmiLGBlpYoFzZerlbXCOwTDeE4HYOYMwChNcG5l2xPnvsEmqmcYymeUKw5uEh4wp3XY2vYgrA5xX6f9aWMPkQnwwRCXIyDvnGgx6J1oIdw22sZBgQ0BzS9bMhZjtxs2TJtjeRym5H5ijM33y9RE7AIoBn536us0QkDHrfdp+YCHlFHuahyGmRHsOzarhJFhHshDA6GfVBZR5wny0t2HrNMtcaNkPGHRTRZcyiQDHrv/e4xHGyT+Z6U96lrAljh2lmay5waweYTlkdZKtQb2ixNSV7mctaj+WPo4ZlDC1JiFGKxHFcBohnuMLuIQpcXYKgQQTueS0uh73b83mgQNTAu4JqsO00QoANNGOZpXFvYgDwBmz0aH0DZQgHaoY3j99BAssnHaApDJFybOaRBtNnefpfzw5xhK0/Tzr3Bnp+ba9rZCuO0TATQYvsU2itaYKoUCLQTNfU71NToGFrIiOXZAmzhz3uZXHkcBvQuDb48Idrw8bw74gwiLVdSGhTo6Ec0hJZzbCugYTOIAnDxcKFxZDjhXooCS0caLKIEnEJM44p5FUtENXqgxhMaLc+905DFZh6dJu0Hz3+R2KWkmVzlrhigG2ZjTYOClbzElaGaNZpYscrV2PANcn4znLJx5hOSHQY9m71HJNAmfbrY497/NiiqI0SbqhxF/g66w1n6PHmbHvmQ+l5otASkHREWiiDCpIMrQiMGwObpEd/jkIhf2tk6ZaWuB0ZqynPkP1kpGi7NleK9pHlEw4QpHRQ5z6pk88/rQJ/NyCnG3AuaseI7vBeisQRko1Fliycv2KMmKFKg8PgRUH6o47jScgagXdthyBChwnembZTrK5XzysWPC9sH4ncwEPMYriQlYsqzoCVJ4PdES2WAZZOISQqPMc+w10SGAfwfNM9umJaxIcJEh2cSzWtvc4C5H/TJhyUF7ov8cGxJRTPssUds33h/4zJazvYXujcu4trauFEXjTdu0iwJXAaAJIBBBoZKaVvfqUcLUVKik4WajYYcZsGKoyk1cpPmTjEEgIMMC/SInF3cvqJJF9Lej8he4tod+XePfkBCAOCK3k0Mkqy0/nFVzwktkK0v26iy/qDXw0Eas7JxBJwpLEsZuHqBQYTSy1SQAHu2llqe4Z7tzPJlHa04e7auznz8I7bV6hwAsZH5oZLHM8yY0P95TAuaVM5GWCkwqMhJ5bkap0axPDKtohtb2PTCWAjFquOEp/7yWelj8GZQHjsZppvJSIwhNCPnDzdUBuGDdeC3BSA61HieKynkVMcAVHlddPjadgWYR1JnkSfjOMsQtVs/wejh+cMjA1YF0V9uCsi1pG98tJ1qLAMrDC94IAy3EzIOnRWJ8ia5X+QgC6jIlpPnNyzVg/JdYQwEc5AOh60sebvEiAkY4z7jhDnoy6ILwxhC748LN3UNc0oo/mJP4D/hemZMZ9ItEhVccSAJzrMO9mGqplxuUVgdQJcHzsHEkhO1AFgcu93JGgdUGdMwKCo+iaUAXwBDrRvdMECuAuXRJdPniGev/o1hMhyhErvZEUsmDX7HUkoTHRv8odV5okghZi3uNxngOItNVFqxUAIZQWq4U48YWgCzROaFSO3oT9Gxov12g0dASvocNsS4T8vQleKrWcIZIbA5xe4Qldx9RGDSONWXuYbqiwMt7582Cp22hE5QAw4TNjczE8ebn/JNtvwd9e8pJDxgfEC29VAXQKgYUmi0i7qSgQxUOahhBF6zieIgOV9y+0Cuk5m9PnSiqkgEe2zv335VIQMtr+rUA1m3UW5Uz5darl3NrVWTybFFs0Uz8rdfW6ELID7TOChLLejuokf97vOzOod7825riG4gs7KK7eUcWQpygkkIomyJkGn4S+lpOAQoIOu02tv1oUYXyqUsnBHRl6W1HQjlapen2uKEnMLcrq8Pez7THC9W1ugwcm1TtPWbA7t3o7jyLy8fRYGwvbMvf+utuX21H3/wZhNBs2i6C9byi5VoKsRlB4n37VSUl/Z49Pb73z3ZD59/cpfHsVFm4ohWMsAdFiTf7OkpsYnhMmYri3ELA/ZiA9vVLLAat1mF2M/i8qNB7LDKAG3Stmqyy9NFhaZtr9Y/evtwAT1zdFYRIHFuRZloKA9W6EqN/fylMQzWqudP9suXL1bImW2T+dDQTnb9crWnmqGkkPvse8eNSoM4y5mWANzH/a4DGv3Ft69X+3Jdre0CO1WZvTwFVkegTqM1fWkNlIUbWwmzsjIrFd7uTlzKXAwyOc+xgQBpBcWkqDBkgxoiZCcTiocUF18uDxquaXQjiLEfLYU+VLhbYdcx3HsEA1Gmim+gNLIVodgRr0HDC0cfPV2IqcomfaSMakCf5tXuwy6EcFTWKgUqUVPMQMhGiRYKihvmIOoYgYcwEQj88xNjwftkxGEgIbOIIdEP58DNj0RvoxXfLRci6Bx6toYYWEnbS/sNMAJyrHxE0Dr/6/IYDbBrU+OytH4i522xhBy9FSoZGxlHwwsKakI8DagrVOzNsrqwPA7tlJkVpxdt525vv4ryzvYO5BxKpg5CBsK0lmFNlrkbIhQe0XE5lNkqjJnl5JdurcVJaVXNYco2Gx3VKI2sMtEqdBcYofgGA/MFjDLECtQhX2hA0+Zmh9LhNCUZFOFA3KOOmHWvBNnFDcSmVo6JyqAOOTgKa+7Qk0KrksH2uNJwjpMgsTRQb+9oiDMG2kjOkhy2YhvQbLB5LXGRzRR7hLZnVROIKySbPx8G2GxArR67SANZVqLvmq0sOHBKP+hkhx7IrCsNWlGfCwLkeRbC0co41NZRVFd9DxwusnU7tjzEBiU2Tg/pUUa0adwHE9Sqw00V4GZiK+b5dDRFND80vBxCG1q8sBRIxZYex8WogCZF4DhIMY6p7lzXMUxis08DzlZtfJOBBVsG/t0OXRetDN8/DcoMvTWwAaOKFiQf2pEfxCCiw5LaAFK/jjoUaRDRMgKVNz2RNjTCu7VCnzXh6Lr1RCbhuMcmIoitD1OLYaLAUJLJARvA1DLAENEJfL1PfZ4Z1hmpQLbZBkALVT3F8RFKGbphwCeWqn7eiVZEfyGao7v6bsr1jK3QjUWPIPqDLXllIeAQrMDINVUKq1C+rDeJMjSgwTu2b/wu+cLMy26JBQvAt+8y12DIZlBiBAGcAfShkT8YRljJSxtOw8HgdxgnkJunEHe0VBxfQSEXVoDIOT3b+ParD9sM4qJs+RaILQ/cPQUVEbCubYt8ZPW9y7GTTSM6UX1Xvpnr9Ltot1w3ru2S4q0Yp0M1h5yj9ChECXEt+Sxo05WDN1PnYViE+r2BLS5ujNQS/BbkKg2NMddrgcY7E0TUAZv23IpTYbkkOFx7lzFEKeDALB3y5cc/WpWk9vrX/2134rKgVBJ7szTSHvJ88fymousjrQjcHRXtO83dgNFGqWcwz3B4xWiK4RWaaSa3Ru4t6Kc1QePIWXC+H0bFXBAllme5U1Ax64BaSC2EhZRgqEPG8mD56Un1hhzZrET2QNUlXukivXBidxvbq+1BZVMAE2G2vKzUVKr+sFWhBcwu2jqWDM5Bot5oQlNn6Fg9L9XI9GQgijrrt1T1nV5iYpMdosX8aFtwswBgVUYiDKCDTITQIfMM8pxjfiYH2t3koYGzPSAOGZAzgyrPwJFnyUDMFpJFTpRhprRbVb5ICpMVbO8zm8dGSwCAEMLT0UOeckCOUXUeeQM0Slxm0R+DGa8zMRmpej6yoBmCjcxWUfQdFFjGRrUECie/J08PzBK5n5SPTaasx++M000yARhn/O8kxU8B40aM5hLLBGJQd6HhaKephQgMKPTwD2omoC7w4RFWv3JGRdRKwItjqxfwlADWQqPfbcHdPsg1GNGPi3kgQx10sgzXDLj0Eugt2Vhv6k04d7X9pLeh/9nIumSYLOSODKhf15XOHkx1+M4SwCzOafSjvCeAARYJh3kNz+MKQDtTkFptSWfpHYGqQkvR8EKnBRy3UFEzYvnEbBeReA3WyO3V4z4A9fh+cNHG4Vs7O0p0AjiQKrdWg5PMOAHO+PR4aKwayqnvALS4sssRm7qMGzT/m5quzbObNomuO7gulO8dZgh9HGCOxyZRF2cLoRIp69HNF/nfWoIClIlO63NVwL9nOMXkasHEk7OMAV8KSM/PFZXVgSv6MnqvPUZaRj39/zy9Z48k6ZWledy0mYtQmZVVRfYMuwczwGCx//9f7IcFdrGyp9lNskRmhnBhWiyec72W/FBkVmSEh9kr7j33iPjdOa/tDutMSbCpzLXa8H7x78O/A3TlHLakIkmVo7sEREXbbEAD85xF2zgooSbB4O5yMeWeosmxOQBy6Dwdm8cEsqysxrKeAnoOz89dLyReLk9eRlzSvkigrWY0egimaRxjxInLoQ8yKIV/0FxAQFZ49LUdFfenSodk1PUGjY8iBoQfA4f4Wd/faHAw80h0bCJyAoTx5eVJjw0ICgJcLj0naurt9UMfH535+BzUoDHFfm+nsKUb9HBAIBquSlz4PF+QvueHRg+PWEYjluWCIZ6Ff0InqvXx8eHPc7vg3MarJhfk4q+lWSbDBmrF4VDp+PCsh09f1F3e9K//1z/0+FDrhx9f1Lghede1g2xKcUVBMtlpEGQQFC1PB9P3+H40I9CqKHocF5RJX79d9OmZaWSltkWrVEemD03bwiW42UyGpnCGl76hQ5s19KNuN1AsaAaDmoeT87V8gVmzMqi/veuQVzo09COzWpCurNTb72drjXCDJegYei4bkVF6d37VrngwTQV6qNcABhVVqRIjmgIB7sEX2F9/u9pcg02DdrFJeIaT9g+l+rZX78BbEJ5ozM+3zhqX93cmg70aED0lev9+UVLtPQnqt1J/+8erbgPW6okeKrJHqZ9wQQSx4XIA8eQghfbB6ZB7IsM6hcbsIUHBpUfDDGUntUsYayrFOprihAPOfCcmC0wpo4hlWglCg+lHUoZ7oKccdoJlsshMiEYo6GFMlzK0HFwCaaLnBzZ4qf5y08eAzjGyeNDdgKyhqQEV4sJmrDMyRaSog8NuLZ53qk0I0ORU6c5ukY7RQYRvfQ3ATlhxgWwzeXwkGwzOPI+HdWDUjUMAs5BSJXSuAldW6GvkqQEccGVgQDTpQKZjU0SuoxsvXMZwtYQ6njgfygHbSnUgA4yicEdzD6UNs6nCjc4+39n1joN5+PhQXUeg9jxBAySSgSiZD1X7o0Pny/QWeWz3KYqRVetPT9Lu3W7R/JkxRI8/efcgiAjze/UYNzC470cdT4Xp5taTcgyachFO0nxe25abrxW0K2cwWpRPHuygqkZrCGK8GjgzYrkQI3LR+RINwqGYlB6/3B2sW21jqQ7b+3Jv6piniAW0umj4bZuA4yaAHK6AY2sXQ+ir5M0uWK/PGBSdjPwyjQCIi+lEaAebPcY0LGnyZ3O1t4uDp63RIXID6nqOCVenppSdGgGl3Bww3XMg+E5L12pL0GEx0cVIKOikCw18F0HDFPpMZUBpbtebjbCQJvQDtu2z9vXeCDy06fPHh9I1UdnEdL/zecTEmd/r7OIzTQ56v4Vmx83qQGQQtJ9wyOOSv35cReMCSEszuY5MqwobIXB5c8BAYxtsFEPBnvkzYtR0u3TWsbJOB6GNCVopjUlceNwpa+jGe2Zp5K1ikMPxz/6hkUPjz9wJ0wJogxQ0QYf64OexVpAt8LdpjmkkvXiY4pvwGbbnTJg5B8LXOYKuMWvYoamJjNqMZnoX4dVu4CjulsxaTXxjLQvxVCrWjd03bUvP3g+dDo0Xv1OYavF7Akw54VMbLulZaR0mOWOUax3nY176f1u7xO4wxTTMXyjctm2wiRQTX04UGvHwTQhNFe8m3ExhAHH2xc/9A4yx3o2Z7453VmkkcoIIgRBDRpOIC6315dCapRRnXqZH0GpNmYyf7+xOWnbOeajiCbKU3PsDJ0fA3yNxK5x8trpnAhkoPUBRfF006P65KVZ0vXIo37wLW9fL9GRgt7JoVG9DMJUcLRaTBXKHDw8nff6nP6vMS/31f/9fdP6K3jLTbn9wdl7VcN5wNqTOfcOPCMCOBoDrBcMsu7bj3eUc39KNIEBMb6de2mRkCOihWU/0MlFYruQBmt4GSoCLNZN2AELOCZgnO2VzG9MUcgaZRgB4pdA3FyV3h1Wlk06HBy0zgBPgRqmiigiDmCxSRCMpQY9YG6ih8WX/AghQ19ngjQ6RedNy1ZSg1yaLE+AWp/lVD6eDrhdqoEUpPgPbqgNc3mlU27Wu0aosiulld/CedrTFgHmik2o1bgfdRnIyY4KNmY0L3/RkqjOf00Dtw0lvF4zPnJiqXV5qHHI1O9xhicwqvE4mztcRV3wotjzPRuVhrx69IucKmbJF5niMKiuV570mvh4GRQI9FfZD7EmMcnCKp0atiBGB+TRDf8XYDYCV8xRtJoaQoaVkam5Dc2NAnDewfWgAgWCohSMzvb92qjH7ofYk7obhBjFMMyZnpaUetxZ/g8rvENnBACuDGh5dM/rhgigvzPtgLe20DO9al73WBOr7YoMxqMbb9BoU6A3qLE7RQZN1g7gUes6JNLnoNhf2grixN9Gx0wtMeCVQi3cGxzhDmZLOd0Mx12SmxuJ8nzurF2CHAQa2XtZfpiXp2QYCcc6dk1EH9i7v3/0CNF2yZPFZ6JRCu2VqvnDf8Tzv5l5MR4krgYpOZJidsCMHkVoLB1Rr25kSortdiJiLA8n66WkRpyGgEnRt14nOiNwiQgRTrJcX15DLjbuTgVnkjIJiUB9xd1jXbjkAdw91SkR0cJesWSaICM6GrQvHI+1GAGOMwGLqabALx/Q7PZUm0vEgMCicORzpBUw1LbOymH5WtS9V/PiTPv72u3bDqI2otXveuZ1sifay0y1APGcRowokXqOyaVRxOqifOvQ0yjlPMFN07Xn34oAOwhWTF+XGpnPYMYc2+XTOPQnr2LgkYirJQUxhQvPExkqTyhNBGhpqXjdFPBSmlGXQDKb+ogR6RUbYfaZm23SdoFRNyuyAiVCpNj2DC55iaByYcrG5Z2U0D2WpjWIoz/SA8QRB2SAU/WREGxMERvTThGtbmDeUWNlTnHHIYqSRS49PTKXkgvenn3/QANJ3d7h7xGyOgNlqr7fvry6Irh+zQ4CZciwtZhmpbjcmn9DRpKfnRs+fnlwkcfF8+0rBO+rT5wd1NxBLzEuO6jHBmJlgseEG2/7zvPN1cK4bBQ76Ca40u0WZb8XzByEYbTdNHEks79SBstbQupggp2dWhdNYssQlYBEs1I69zpfWtfW+htJL/hljfcoRpiI4uNYahje9nyn27Y6v9ysTHzIiGxfMFPbo2OBTT9r7kn88bCqbvUOPH46J6pSpVqK0edTX763+9su7cD3f5ZX2D4nSAWpQ5Gpp5TlyyOB0Rd0D1aPU+XbRMgalhGVnIXNLNRGOlBmftW/1r3+/6dzBosy0z1b9+AQtFqMUqIOJnV35PcbpppSDAoTP4vIId4XSynPEXMNoEPRIR9WMqnOcN6P5Aw0C0EArwyG4IV5eF78/Msl4limGEkaspRFRu2l07EiE2zgErqYgY1zig8FOqWQwDUaFBgo8nottktGFzi4yaHSw7wdx5VLa0xy6EabJoUGLiA2aREO0/F79FAHkIJ/osbZNz9Y34sDL4Rc0DOv8PMhkGgl6j+4IQwV0imB/myYuNQTz7agyGVTUpfYFBdBsUAXDBk/KARDSnfbQUjksfT5Aoc0MHFjHgx29Bj3VifI6UG2edXmqDR5REPPOrQcCe8Tdz0Xa4Oaz59bjTLHHNAgx5jNQZSl+mXqDuLD/+V6rSmsZVt3GQe1t7wvv6anUfh+uuZ6sz0ydMMnAoAr3TSilN++jGSANTS8FtQ0dAH4OdjJ2ZtKOqAcMZxrNExR19CGLad2e6JmePXgiagqv9UTw1kIjg9GLM0g5c81DhA4ENav0kBltDwyJ6zXOkKQKF7yuBTxiik2JicU2MUQeBWlL0Ez3Lkq2pdf1uji6wQyDeY4p8jG1cRkUIiiI3bCzuU1eg052KsvCaCxOtVCvoG9R2NsMwPrAcL5O80pd926tJ66I0xyTEX7/Ca0PmimKNtw+0Sfy5qxZZgpAUwJHGTCn0ZXG1Zo7UHoy6KLFwrJ+mimS0OXEGndUFGc0QMqAdTzkp9CMozNnz0DndaziDjpZ5AL2G9OGmBoCKLamJzMJG5nNeVpGUzia4ocGC3dHtFKUcdBeaXbiDDDN0K841w0zKHSnMAjQwJgmS9FB7mSYPLAv0ZlxeZN7BohoLXpRuOCJGWGEN6NrorlzA8legJYJ/c9sIM4Hz0P9HjjjKThofChWALYo1vm7TAGd/2f3wDBHgKapeh95shyOaBNTTPxzOzWzB20Gs7MiNbLWHMPA96HxutNvbZwRoA66OgwxuBfyhagjKLA4FVM4McXE1Gy1+yFxGqxp9I+r9z90zijIiCaoYCmRK0tUC/e2nZgZu95pX3YkRGtIxFHjM4dia7felNPMoI+CqZNW2jPJsoA9wL5gGFjxZFkAOipPH+4295x/bqAxoLH5EeT3VKUz1sagcjF9tQN2r4rnWK5qTj/o8fOzKfO//j//p99veH+s2qAj5+xnRm+D6XN1E2wDU0FpZols8boO91Xobnw+3jKacHwKVlxIi8IUWmAAa5usO6UObf078R9AH84xzh/Of4Mo5Fai03bGNlN8Z2Y4YsIxYclRu+ymmniaP4Ap7ggm3WtoNGlqacJoqDHsTzdGYI9mDOx2o1kMfG8+Ix4TiGSYSjPVW01xLFWXmw3BpoE7myKUMPi9imIyy8s1C3IW9vW2qar2bmKacq+xP0fD4X/H3YrcIYB87ix092TGso5CGzgob2q1fa7TgTP9YibIuBGJMrhudeHryALYbFd1XTBGaLzQ2LO/yHWkIgPU5vxhCsTvS+Yv6wlQnfxhTAhttmPaY625w2U6NGh9i7FkaNkYpHBuokvlzwF0TO1MMJXM1F1hnSDfClNKvycbGaEDpWY4Kk17e2nALuMXgMlDjVBSF0ErTnHRvcEz8hQbo0e8ApyUYM0mCQF9GLqZJYABV0QXwVyzgc9IZiZ1FMOUiLRC92bzrNkcE/9MGkPYQUTAEdcGGIK3AMBd29Kks24B/QDjaQ8jB5IapKl2+k9/+aL/7X/9HzZ7UwqL0enLri3sO8pdg+SG8wsN5136Q20C6wwpR8p6dnPL2R10S+plaPzcX4/9oI5+zWZdOw3O0Oas4K9FbUedxNPewz7hedJkmaq52sSSashNn31eGBJEDBISNHKEbXsLPdBOuuZu+txlH7ohc5OFrjLiXJg0LjQ5rguQKQTIuHBnuMn0oRSguP0BGBZw/VhBGz41bkjjGcXEET0NPinsC+i8AGyJ5irVro/7BsabJZ3WpTLHYO3fzXeIs2OKCbgyOhcAACAASURBVAjApJEpZ1lbE4mxmvtSBhiY3cF6sC76buhW0Bm4sOXVxCH9h7PPH05M/KL8mS2M+W7QCBr49eTphSEFZiZMJ523UxUqEGdzUaBEuqMqTLSWa6sRPRLhsJhfAOBkhZoKFA2RdzQyh0OqJolsuhbGk0Xyicpjri+n2oL7K7mJY6+PG1o4/m5v/dEur3UomBSEkBgnRATw5LZRND7UYXuPZTk0Y+h+L6dKVzjF+cnh4DgWYkzDA8WxkPOmHWd1A9ocLL13+vy51uPTkzBqnW+DdUOekpZFFPL6wxWKApUGqND3y+wpJbRM9WdvcChiwWnCPpzCj43MhMKtiadchA20t6vNR6BIQaHB3ICNETllvQ7QMSS92aAIymStS3sxink67oXUBqTvVJLDyWS5UHk46vx+0dvrdzucUvQhiMccJkuhkYEeL9ofohFoyXObZn15SfTyiciWUlW56uWYaATJ6jP99deb2m7xFJS/kyJ5uvItmWKA1rXWKGTOMOysR0zyvTf0b7/hAElRPDqsFpdRW0A7E40mJdG3j3d9dIV+/c40+6JPTa1Pj3tVenfxvUtq3XgGQxuatZWiRMLcApEzmx20G3E6uYNQKUHO2chlScFhC62gsM2LCtzXtnASY1rAO2b/AD9QxDP1GtcwpeGtk/3kzZ7XDhvnwrE4XJn1shSmrm5pD7D95qXdzXRoJLzDmTahC3CBKRczTAqg7TAVsHsNFPBlDadImneKAA4RGkOmj3bhiYyw2jmguDuynuLwsT6KoSXa5WTScR86PygvRsjrXCNuESgzqp2OdaoKK3qKBxcqZZj5oKOkaQTlrmKaUVjLgQlTFJUcxc9NaUoN6LZ1TTRAeRxo1NpQzmzyUjS+qCnTKbZ2aEyZAEOfgwZIBi15nWh4MPEpyaRiyXBR4ZbsKGG9nUGMYQoUdvwDbMH1kMavxVp94xxlCgqzI+KFzOBn/RVEL3C90jRwRu+s1YS6Q0YaBVRW0Jy2nmzbFIU9ac0PxiWpjW9Am8mtRD/DFGrE6OAK+AKgJo09zXgAW9iEO2MzP6ip9rpevgdNC00K6DCZcA7KZkrPEmisS2WNssm67ur3gLMwlzprARdJKH1NQuE4q+uCPgPwg1X/9QYr4MmFCs+caSWZuJwtIMbo5XCEhcACDRlKJvStZcQOHpfUq6d+21YrKzEQC8v6Iqeow2mSdwBqHVOsroUuBYIbOWbdOKjDGA1HXbsvJ2ao8MxvY+QRA7KgpUbHxAx+3ioNA4h6hCP//7liSeJMSRsOUDDZJAHaGxb40QBTCEHRG9DHsEcxfIB15+nd5CkOTR1B8zeo0Ow5MwloMGL6hLbY3kk0NzTWpjmhuYFRELoV4mtAd7EWPr18VnfrPXV3S+o7PyJ6rNvljWS5WTmhp7Vi3PoVGq2eP8dpGZDlPh01IciWVOwfppkg+UEr4hyws6gDvO8FKb87JihlobTHjAlmBOAZSlaPtpS6wIImvDr2B40zdDW2BzE4PCvMpGzEAoV+f1JreUVQaNFW++wGkLFtP/sVKQUcnFlJDU2LRgLXSPPr/D1xYM4Wqb+zPJgkcmIU9/3ofMs71deZbMgxbOg02q+A5sKsCkyUUiZNAKBhjoNulPXAay2yzMUmrA/o8hRBFM3WFlvTxLuDasnZJFXOnYWFg8Mk+zuEcdQ2+1NqFB/qZJYu6t8/gtYbXrvet+jjTdkdWwMT1EzG42H0UKhSJ+ALwHGTh8OoHapz7rmbv3eOzCDjvaca11IF7vR2e745wihPJ40dgD6qep4l2nDWKAsEAGLxdLKbAGFbn3HozqCqkovcVJHHynnFzwV45oztp4uLaxpqa0it2wyQ0CY+3KfeY/QatgP13ocZZLNRwBtT/9A97h15RESbp/mkWNSsp04d9H+TQUrXbTQ+7A0aKfIVkYfP44fdhGcdNJieTiQS50mwSZiwIcfgHMzI9iQSbK3dsKHnDL0BZy3UD4CR2ecNgBOGh0NP/jbvA1ou1FkAHcBInMShpEaNiySGeoJn4IhTlaaNA7RldRUGRn1r00XANf5J44z3AndmUEe7uPcBG/ienMsFkVaday0mW86fBshdz564eVzCCyBeoUf2EJp55EWODa8eNA/h+P9+uen0+MnMGMA8znQALBp9hisbTrTraHrpgtHNgjTg7hPg90ZD75G4WUGthzSQt8MUickgbEPKF2pFBgQ06Og9YYOxYQAEyE9OcGennvC9F/RSonuo3ZHjU0dDl2ddh3wpDM2o1QCsHLWE3KOHno1ZTLjed85c5p1CxQ73eni+3Zz43FpL4twmNf3FOYfIk7p502UBcAuWCQ1bmCShQc9V9K3/DPYYd6jdnx3nFu6sTCSsi7+zSVi0bvaQbvyhZ7Tqz6rSMKuhRoSNYqfwuNvcGILec8LftZ7hBovcAo+CYNLxu5q26ynjfXppEI+mj6bJgnDXdF6EyNs46+8mO9bBuw4KV2nuIx+CAETJ6v3kqagpwUxjSMLg3QMY8llw7QccDDo/IGUMsPgzXLhZ01BvoxILlNnHpxXmRi1iMd8FneZbRywBGV5PD7lOR5oKcgehRmBEY3N8F6Igp3wgDDRciLSR/URRODnsHG0IVDEueCy6C9UZbq2ghjQBm04VNta4yaW6UbwR2l0vOrioROMCXZNClTD7RRX6NEwSpkRVLe3d2QXyl5n3ACVi0x4n1v/c6PHTk24XmhScFgcl5JMBm8yjJ35vX39XVZMDNwWlb539vS/jTqdqpx8+YYOfehLXvr+7MOIupnDaMJRIa1MWKPrG9ubfddodre3apauyGUfL7R4ujsYj8YtOa8TKUHgDc+guZyPluL9lHIBo4PLKIdgsTIqfdbuZYsIh162V+hETDpzcLDc24g76l6aDjimNt/9U2Z6mptH765uuF1xVZ9UNOUSMUzDOWVTseh1B88gtQrMxT/rxh0Y/fSFkF5RNoqdvl0R//fdO7x2ZeIjOoQBVmqZe544g9FlPj6Wul7OWuVLZFKb2LuPOFAwmcnD8iVahIGnboGvsygcjWBSj5/OgvNpp//BF//bvr/rbd/K+Mi3JoP/8lOhTIz00lW49tuc0OLMG6BBMdlbPt0wr4qzrmbhj9gGNEgqMKOqroL75xmRvTkoR0DtqBq0B6yCm8SCsHOQAIRNNAJN7hP4UYNbzHW16xJU1gHg5rwttUaCKLnhAKtEQexLlEyEcCnFxM1IeBQ8HceUzgwslUDcOAdCiNqKSLHQGxFkp9qbZQdYzCDYF3IItP70RrsVofzhsLOiyWcwhyXUozp7QrBBKDISgacB8IoxYTntsvaPJ5p8GIVjHlKLp3uYB0DFTJnmAHNZl3jV8FK/oYjLoPHIxxb0OQwA0nV+dhr/c9aat16DPM4VmruZQ2XApqOOFgZK8CAE5GjDoqLv84IcADY+impgWzm5nntpghMkd6HahKtu8JtAS2cqaSyPFEp4nTuHOSpitA+BDokVMcCO9vmomCJ3Jj2mSubqhM/pt6iQ6Pr4+RUOCBXvhDNW8ytRy6S1yhiNab+J5KMop2qCLW1/kKU2urXpUmu619B/WaEKx9T1hc6DUZl3Wr6DvA6WGyVE2Rqcd4Ow9FZ7x1lQyAcfUrJh1baE/8X1gJIBgM6GKcOeS0G0KI0Kp25uBDpsrwCCpMK7qfC5zk2T50RmSTAJZs8PIVAYd3qjNduSV1uQYhjGz1GM1vy4GHG43KOeDyoqYn17XCeperSrtXWz1A5f4onfcVtFqse8HCJ1MgdC65nZyrGgIuAAN+FDQ4DwdhiVc9JYMk5XJPsZEAaCWsHmy0xxJxD2O4YG9GL3/0URTPBa7ObRYFBAbjVQfbqEgyyDSZupQ2MR0EJQapN4REaaXkpMb4NLhAZ1Apo+vFxdR5A7aqZFnDZZEQYNZi/UxMDnCpMeUSo0a0alQHAPGsPagHBMqzumB3sXFBIZCgKWYZE12kGWaYNIs0hP2Cp8zh9YVDRQUY9gX/AweTrg6h0Ohbx4j74QYUMyHhjE0oTSdsxuYzqwVfmZkydrNkN1z1y85bgSqXsm+AZyC4rr6DIKyz1T1uNts3Q8oEhJTCmjPP+8MKLRHm5kSKJzQkdqeg88JhRFXYId8Q78l13ZQzeSRc8Ua0TA3q/jdPSAMIxpMJziBTWWnGJp6bQmW+hSZTBJoRAijx1iE1bdYa2bwu27UtRii7HzOVkxLeVx3Cm8J6MwZRV08IJ/ApRhTMAxiSgOWsCuYHJBv7RxkB6feXJw1oO18RhdvN6+vBAOYGtAFmvOgJqWhLHS7se9C+sN7DoCOV13ZeMi08uxozwUmqhjk3HA1njfti860Zmf7YXxG/NeIGRt0YcydcEgGhGrtumxNAc2xJ/9MUcJ0Ji0Aywa7BuNIy76XWk+A8X0AQC9rGma02zi5Y5yzamivyvJFl8umw1MY3VlfDVgxUUsysXn1mTvq6Nzcw73OpABm0kKDjfszDV2JFMgTaMq9kyOBaEB5Dv11dMQLfhDO8PMVz+Q0TKRo5qFIG+q1MRHnfBhXcVmW4VIU7pgJkDDAYeE7CGprXR18jvJQ0GHj1g2gYjdsXEeRNQK2UjOU5Gr2Bms5X5eRZpC7xMiKJ8AlToM28q80A84kjc1i7JRpkzYov7hNQ8nlHAhjSvK/u/EqIXMyhZfoFuiv1HPhyAt4i59ElsEikSN4ipL9wOQyziScXKOWoWZAerDYyRo9NaAXNfdg2i1sJHJO7ZLj+wFn1G1gqomsALZFaHPtJn6PuKB5nrkjN2i7GFpx/pbqaPJgEQKG4+pOnut9+sakEYYejQ1voHJ+Niwu5ACJWiK/cKOgH1h7mwi6zlkTM1HYHzASafwsIQHgLzMzHwDcBqjx6NZHXHpN5A9QnVOC/ovJrjUs3B3BiHIjx+jGTDKsYcPN1/7ImCg6CxYXXvazTzCfMQEChsOqielk06Ht5A719+VwjegjcFEnX94BHAD8+N90uUw0qemKMO+gubUzUEQ/uRm1FIrf3+45qsvMdx0DDt41zvCANQNIPPTaHRGD/N7QeclCwF25CNmWo4mC0bMrimIL7i8j84jpsOuPHf8iU8QaApAQO4KtOlSFTodCh+ZB9elgakRHvES/2WE0r1ghgw4NPFpCe8PxKpyFQHmxRQZBRjgeuYgItivC0Vlwu0RPzwftm1rnc2ed0+3W6vV7rzrvLKh2x44mjQKXnCo2LRUyusl7tg+ugPD9oZe+HAkdr+G2+uB6+fxkbcE6vnuak5cn3W5XPZ0wkUj0jvFOW+naI4auLHbPMqiQmb5/6/X4kOrHn559+DXNs/rhq921xutN1/ez8sMhmuKHZ2u8yFaDmkHYK6gnRSPN1+OB5hJn0EJ5Ey5XTCIaDjA0Yeus33+/OQ7g+v6hXZ7o48rls1dRkv/GIQbKwuQArQgbobGGjtwpmjZQJhtn2LVyUTqstnA+4iCbJXp6qPTLf5zd+O0KQuBn/fwTonHy7pie3KjOTHljXP/j80EvL4WOLweHvzfQ/dZUf3+76f/4149YO0XuxjhFhA8an1Hg9qbfcHmABOYgu5c3r6/zjUyr0OtiPISG4nrFzANqXuKDvzt/0/uHKzxnUbJHbv2kv/3HpF+HWXW+03/7sdanhvd+iwJz6mMayfNe0Xex+UHSZ40d9LXOaPoMMs7a98GFxgq9G9OOTeASu3zVwGVOY4RBDEYSsa0iYJsAeKbHJr0zd1/N77errt2LiViBpoDtNpcABV3nKXNPAWnaWUz+nMXlXDgaT2hXmY4Z+W0YImGog1aHwg7KKgYmHNLhyljQzNIkcgFwEJLNCu683CNL7ALI5D9yjUCY8ZVP0r1Ouw/VuG9VUN9BLVulde2BHDEaBwLDl5uBhGMVZwUNDsH0LREZHOh1oRMmEaB/FOLo+7LKkwsoZvs8c2NXocvjwlwb0xtpfGEMFPNZE5bXxdHuwBTHZQ21IpzfuPgOeakNHR2NMkX3Cgo4KSmPEcbcX6xLImkq3e21Wy9udgG+0JoRO2KDAkTxi3S9XdWgnYZKVuw03C5uDjHhIQKirgtl5UnLfLHOhBxGoI8W+3VAkj0TutIT4nW5uViytkBQnFrVh0bXMYyJuGeuXbjcVjVaRSzGAXxr038yxlMUmVAsQQYB3PhrLQ6NGGpBMR2VQy9eQaQ7o/4giOxzplFYCaLXBKCr61Jp/qShPassFn1codIA7DgoLrRt3VVvr2cdj0SHoPfI7W7I+xzHkDNUdWXdkIubrdDxhGZxUnfzFavzLd4hIM9u4bzjMx1NT3TuFhRPh9HTxKENhUoLpS1y0Jhs8vPAxBz4vA26zYmncqtdXckjC1fnoBwvNgRiYmpc9A6wcq4aHLFRFHuBvQx9CZc8KZ9m3Xa5cgAeqIl2RJxcJFLcUingCMzUc/UmCkMPgCjHRjCv8+U+eW/awRctrqmaWAhi1haOrM4bxeQkZzpJg2RCVDie0pg7iytoUiDB/P6sZ/KCWUNMo3EvNH2YxsD5npHx6oaX9etM18UmMJFxCjAF/Rzu1qpsoLCKSC5QejTPjhRxHhg6n1U5E7e7yzFrgmdCk2vkfcHKf7YeyMSUvDJ4i6kKkgnnh/qz39FumiI3bDQ1NCFh2sVEsebdAzYQI0BRbr/4Rfh2d0b0maItpq3NaJdiTGmqHg1SBoqPFo2oDN4HzoPovYCZbFoEPT1RkwXd2DRmUHYmpJ494+r4B8+YtYjjMtsgUUMsEwBNQT2Dli/mu384EDItdSQSfWKBBAQWS0gtKH4rslQxd4KxRM9KrmWGccfiu3uHRKC2YF+Hp2cDc0OP7m5w1iFFMGeWoYwUOjtTRByYEXD1/HgbX0GFh9HRNKnWDtMuYpr4nci9fjCziUZhm1vXsTADDDijw9vV0npx5ixFOHVfmfVuimki7ErOz5hbqdibuWL33d3euZR51vh7A0IDLi3LkaTUiACxkQhU3ErXtjNoxnskfmM2QyVya51j3UOb530DzAAuACRgGMaUi4aLSchV21KqPgZo5N8x+2QTIABdYyYwDnqm3EiikOcUbmhhxQHSp1A2efdJmB92l9HgOBIVIjaQeNAkMtUDMBAAGWcHWlfWCrnlTOO4X1nny6iqAtphcgUIREY5E+NSA7EbGIg5/5fnTGP2rusFl3ueLWd742ajZNrMvofmzCQdLTSU0JzpT0iZ+GzjePYdyEQMqcO0FRrHd+25r3MAWjwxYMMkOvcMWHCQZxLP3ln9ma35N92VXNze0XllcfKZs3C/q1U3YjD34n0yD62GuxMx3ggzzAu0lxP1DWcwA4xadU5DGLErXkt2PaeOCpd0nvGuwzAt8303dq0n0SNyjy1qKWQVDGQG2C4YEHHOMfCqgy5O3W5KOecDEjZ7UzAVzK293JWn+12AXARafKHbDkflzqxSfBg6bAg5yyOFTcnCkGUw9ZjziSbVICD7zjRaJvCJNck0lI7BgN/nabEhR9NYaTyRPTlEiXoXmjp9U55qAQSmVgSghj0FW8vTTgYjQXDiDtkhtwPA5Cyjyy04P2DKABrdtc7OcGQKGs6t/JdYFTeT3MwrHhrhGAD7CYDCiQ8w4orSvZc9Dlw8odOMifR22Ns3IGs7N5B4LxS7QT2TRstNmJBHc2sdNBcjrtOw0+5u9PamyDKkn39kjtwRwLuo10iQc33CmpWLjEOsqXM9nwo9fPrB9C3QQHQansBkmfY4ofpJMzdDZcFXwCWHhjPq3PHwQwvBRvzLz88WnDsolldZ1/rTp4ObFcal0Ftfv171y+vFB/VxD1220NR/qL+C8kA12WmPqNXTBhqRXE2+WnALFfLlNOqnp0etaA0xvKhKN658f8en5rn25aTXt1HvrUzdo5GdbMnP34ECmBrlff/+4YX39Pmkh2anonlSXk4abjdNXadxyFRgs19g0rHXrV2NtJd87g17fJB3qAGZDjVU37eY7rIAiswT3LVfXCCjO/j6dXKg+8e3m7UB3W2n94+rnj8dQ5dk9BY0sLIuqG8nHTOiLMI4iGljRuDwwia76MDkgQygmalxoubpwVQSmuWuy3UbOp2OiR72aJvAZxfl0Beg3SSJPj/l+vy50S49qCk63a6DXrtZ16FS263OgFPeqERXMvX6/ftN47lX/VIr21U67lftH178dR/fP1SVe3Xd4qaPWviC+QnqhNer9XCmVbCSrh/q28XBwExHETezuf/xvdVfzyF2BoB4aaQfH8hQwxgggtk38igpbu6ZOTSovvBtquLr0VRgdHQ0WBpxjiTrkaZstTsgOT+4yGFzTUkF7SpoQ2hOoCxOPvCYSHvqPg5Gxcmqw8acTWxuOtQkaG7zVbd7hAyllLP4oP0Z5Q3b+AEqGMUXWhbc93BoszNrgD5G0YzEhk7BNe/9UOPvU8gyVcdYBuSNQq50/lrobGkgPobZ0zBcXZk1cAhCBqUopiBzuZSEDofiWk1j6qnRNIrkQ23XXia06Isb0PKweQ0jAzNAoqiDVQHSiUMnKC3B19C4+eCcz0zemYQYVdwaO7xCw/Kkl0JynXVEcE7FA+0J10YX8qsy1islGHo1jETQ7thNkiKo0OGp0TBAAQMFxM46zH/ajmw4mQ6DGyCOgkz6e6YWmMrcoxdKGzvx9/vIn7SJDtNMmo/c5lwgjVjo88uMdrajKS11GVZP2ikwMblqDtiZ0wgW1m0VSaG2P6uucPDEjIUpXxh/0AjiBgwV1Rb4Jc8UpDH171OWgxt0ChRPfLgpcx/vahqaCnTOnRYmITMuhoBT6I6gfEHl6uyEjUEDnxU3v8KOcziixjv113qNAzZkKnMCo2ni0NMtbjjtfNlPNjHDiY6M101EHoWmlKKNhhcpwQfWxVAVrbugwRy89wzimgq06H3kLMpt6APY1tQUkUyjw+WTRnIYwjQEkyym/BQuUMz5yTR9rOViXnVlyprkOuIaRrM4tD47hgy9EM+Mpj+Mp1ijN9bjkpoeDoWVe4z7AL9Gu88tk27WuUSOmOlJ0EDZu3PryATn2WFCwyVcBBuCOy2h+EDXz1qKsFY32EX/ofnejJmWSSELNZOtCgh3Zyfwepm6Q9cjJw5NDTwiqquepibLPbHsoXg5PD54RXNdhvV6N4QGL89CX4xhA39OliTsCPYZ6PP9/WR9TMD4rFNaW5tZ8LW48TG1Z2KY1nahRgcF+4HPy1mFeZfFMdAMjdvgHB0gcbixript9LNo43vfdZ5WGiAFYPoASDQzvb5pVxx0QEvJNGOMSCNHE1mnSNxG/JnNwDw3zZWUDz73NufNRVB3CWsBeYSperPjqSYoncdSW8t+XjXYtTmzXbB13LCl8CtIuccxbOFMYm8EddPriTM/XVUQa+WJB1RlfipUVaYLODojieGMYoKZGQTB9bkmyDIlj5bzcdI4XnS9fKiE5cN+rho3CzQspnpy5vH577UZxXtT8+9p4sMwEFdmy3hMyeQzfrjBweDOJMx8Vglo7/inxuAdMUXEa/HC8hzt3aK+HZSXcX7RaECPZYXC2LFhG3uXMxcZE3RFiuV0VU2OrwcP4WnBncMZA3jwR1QUsU4RCQZjBVZLuAjjXlpiOta9mZI8LI/CI57pJywKmk/OOusG3bxErixT3uZ08F1rKvGOwrwLSjtypqrSAKya5Bo6KLQRoVSXk2NuNiZ3ZANDubYumveHYVD4glhviVYbENYAbq7zddMJQzMXwqWpgEXRq33FnIVzCyyqvOcJtioqwHsc92cN57dgeeSFM4f35aPj2Ibh3TTjh2No43ZJ1BWYMKUlDB7kLBFHdSV2qTyEORV3gPqIkiGiB9AbhjZOneuquqp0HTMtA5m47GNkuoCyoa93TKxp+DfXRCPrJimtg0U7XBYPynZXs1NggDDJzC3TCLf3aQVoQNtM1jEUVQDsB639NeoV9wZhBkjdTbN3bTm7YHCx5hiAwPjghuRu53zYPLxx/i2TMjKDE1g+O6Vjd3dWxRDORhS+m1mLfXvVkpOuEMZjC9pu4numNnR8ZkrwD2olrL4AHMKh1m66ZmZitsVUmQEVdTmfDKCHaT90cBpT/gmjI+j9DAgWtJcGc4Je6ikluad4xgC5AVJxPt8zqWcje2RbR6NqIyv7IdJsmqLk6ejC1C24Y54W2smVyTnOwO6FKKTQjXGHdY7Hg6piVsedtj9ihuUGNianfLpq1zsNIOfzwtDzDw92lK297q6vHLAwdOwdUuWUxyYvB3vOBVzQ9P6gsvp/RXqlqU9FU+nzU6HPn6AI7NRdenfU8K3REB5PpWqQIIpH27AHZYaLabpe9cu33hvQxrF5of2x1PMx054Rbpbo+acXfTqk+v0f310cPxwbfVxGvb6+GbV4fApN4TyO6qFGUghmoFqVGys0dV7AFBEjMQKNjs2mL8+Fdhxejqjo9Jeff1TW4NYG7Wq0oxL2wO9DrvZMeDgaAhpIiozRhUq9f9Dl/FXbVOv0VDtPqMR9EK79dDOiviZ785eLfW2K19s7YcpYNCcuEK07w33sMtqMhIPerrcUBSkxEnCTDy70yK36+z+gzmX6eJuU4ew2SpfbqMPjUWUC5TccPK+3VsofdLtABVzU7EtPGRlBLytxC1L7cfWhMXdQyHI9PtPgUhyGRuy33wZd2kUPj5nGrnf+0uOh9MRlGC76/Iwrbm4efN+TLSl9u64ax6BGUYANaoxWEcVARicuZt1HZ/3G4XTy+7ab7Lzq3NWmVfB8mVYTtkz+jmMWobbeZrVMH1J0AmHaQYwJzqgUijn6xf6if/0113mKIpsLiMiIQz7qqeFwyzScWy1Fqr4NkTCNFRsT2p8v2LrW0mHzHEYaoO+4XNGEQTOm+cIcgyKNpsQekVxe8PRdBAZ9kQaHwxaaCZsRhJCJDheQJ5Vr6AwjngKSYaZmN3lCSuNIUdAy1bKUiHAN0OMR7xQjozb8ogAAIABJREFUZUZKAyGJw8WUBcojmoEwyrFGg26Mz4K+saLg3+nG8wVlh49h6lvo4bB854JOll6A5IgZMqZYTGTuAkXH9pimhREApg0YmQQYMlGks7YtxMZkBHEhxlk4qUK/jOI8nE6ZgkPH5bkHag9aSikOmMHhzflpZhp0PKZX6BrJHVsxW+pVYme/hfA+z6FQGr+3riZsx3FXLkwra8lWouiDEgY9xWYSaPiggHJJTOo6kFtMxKCacYGAEtOoTEZ0C+ddkkXHuIK1yXQZ0wUAE4oWbtzE6D8aPxBHLhcarpVGp2q8pgF2mKQSbl7Vjap9YxS0qI4auw91A8UVDs1MmihM/whNhySRWUeyruybzLE5aX6wtoN3xxSRwmnCobgqrU/vO+hh7E2iG3A6pPDkGQeTxFMuJp2W9gXtJc9OupzfdWiicbHrLc6VxKI4SLj2JAH2R6z10GvPC3lhwMedhhZEfYnpDVR7XBuh/wOiUFzicmemDFqjPOzaMQMbAJGCOMQifmtLfwa06OH2mao4VozX9HZufb7errMy1hRF57TpBpgCLdPUvc55itDFcaZlrRWHk6nerAkaGTSPFPMB0CZGt9lLV/4UXSE0/zttzFcibqBogFdyz+Lv2ZkPUyVPO8PEyFTgXaEN2qRHgqHX4gIHqHBQuav8REtW+11U09k0d/ASBz0boEEOwfNj8lrYGZd7iMaH6QUTSrOn8tz7mgLI8hFbwEOZH4PWSONWALDhXspdt2g2c4FHHZmxzofbMJGALseZxWvBcChMuZgKeCppBgU0egy6orDh6xdih6A1oYP1tJUbngaf0PoouIgBQAJkI6AgeSk3ORQpAdpA6FNLNG64GNp6HnAKx2cOtr1qMonXTbdxpyOTNzTBDgKnaeOkTXVYiVaInF3cCW1OQ6QPn51zA60o6wS94R8uxJg/MTFjcmPKllSDaFrzjvaXr+WZoHuECshRvDNVGBona4EGlmdtTzse1Q5WAvt+NquF6A0oHknKHX0PAC9LPf7wk81o2uur6XaAcenSauqJkcj8+UOzyZHMIU1oeRiNhAFb7McD2cllHWuT9cHbGS/WAzps3rR/9Hp4WoQ5TQB4mNSg6WYigsERmkg+J2cm5ljILgJgo2licdS4cVPvAIB4ejmbimkDNIMSmzLimYbQwXL/YXCWFkwGwzCHu7PrLqbrca0hXVgwsYKu2xw09V9dnLPm2Es0YYA/bB0KYJpWnxl3l3d02NCliY9DD2qt4tTahZXfhUgd6lJOmQH2GnELFMbQNNPZZiOc81mCVnQfBjUDTSBMgs0MCzMt8PcoDp5q8y24N+oisgWhlXJfMrFEn8r0lMkoE6wU3StTJQYS7A3HQHQ+dxJMkJx1i0Hkqq4lDSBXc6LhxoGbx5Ao8/uPz0iDt8yAf6H77brejShnOmc2YBZ/h2k7zQ5AHSDjuu0NQLnpyckRHh1xRa0G4O49zmx/RYrAWdb4HAPU4K6PoQU56TQllbYMyi5gMPKo1OArZQBxXrAs2gnXVUx9gs5sI0GbbzK5DddTegn+HE9WVyawqe6TWpv3GLALB+Z+nnX1lG61MedAbcGdZn8GThUAslTtjVyRyFS1DposdCatl6up+PQmfFc7bgNI0yw6+5TxvQMDgzXC/qB5hEkDY+A+nQcAchNpnSpnKGcbnyEaS/xXdhRubKIVXSsTvJhyGmSz1pF9GPVdZH1wbIbuMbIXbRvtWoz7JaagrAH+P30Jo+DC5mXcs9ZBcn6zjvEVuLebzoO0LhKMMTXoB4iTEx9njwzu//hZ0NvJJod5GAzgMIajh8Y/4THfdMXErCmKDdttPkRwcjmU/lBDshnix1Mo++KyaWqhL8+Nfvp81MAGJgh9xW2OjVLo1KBTikLZlNVp1qUf9PxyUjJi2DKqR2RMJtL+ZOEqk7znh5OyMtOnP510qhN9//1qWieTkNfvk6lBVNIN2TaYLyAorp80Dlc7gzIyBtmmgYyw0k3DdXDkwuOh0fPDptPzY2gm8p1++tTon/90dFH527cPte8XL5i3PigO7fnNRQRTGmglA5q84ujDi4y4rD7qcADFdOKzs/QwniH8FQ0l5jIURejDtgSRcamC3KlQsen8ejWnuDrQODdKcpzX0Kb0zgU7NJgB5fr1ddL3j6vGfrbGjCL19Hg0j950CFMxDno7fwQSPAzWy9loAo1kvqlqHrSvD8qzwaY5l/ernh8LPbw82hQBXWKWZfo4D84Esrtdkqnek/XEhRZOiJ9PhU7EZ1SVPv1w0utvZxHpCW0Wd1pyM5unHzT3N7sq0oTi6ORoiGXS4XB0IUTDzecmdxJHVmydr/0ujCJwNkP7Oid6+4DK2trVlyxN09yYZKFzIDPSFpaZ3pkEDaO+Xze99lCEpX2JYdJOpwIyIeZKnIRoATZNvBeKM+tDUiUV/G40AuRxQq8iQFpGqqHKQG+CjsD0oINeQl6kM3FCh+GiISvEeRUTs01LH9ENOKlG8hJvPcJ9vQasb4RuCrUHKgrNTeQOOacPXj7o7T3ug5BzGl+mNC6UMCaxyJ9cH1AvijyMZ2zu74YIrRWNDQZU7biqgtqbkltHOA1uaksg9zgnrljth8V7PhM+XWsjv5C8LrvxbM58ylYO2J0NYD56qTgUej4o4g2w80eAjdYxa9SUNCZMqEzYD5olmZBVZA8y2eTyY086dJviMQ+6O9ML4jwwW7AW1Q00ExY0JOSlMcGiiae4oemL7DRrl5Sp2KDO019ymRGiXEH6DfdDO9NlWhDPM38mPHqKzM4I6KZXTkz7ZGdz9pieTIGJLoSqAVQSaOU+5cGxmXxHvyDT7dA/F6qq2hcQ2tqxb0NzkDfaZaC5FHSFbtcPzQt5t5ObSJpOaJWOhuCiIecWvRSAEAN+TACxu3dOHll+YZFvWrKkY7P4vIASCbptP6W+N5psF0FXlqxzwDHuWC7zcNCm4AMrIYrAlLgxAqoB6qCQsr5whoZiZ3qQJ4dM/mi+MROb1UNhhYYEAEA+2MDvvSqpHjw9RMIAIg5taAKxHzvTm5AcUNQARF37uEPQinfobYQWk/sA0zRMbmLf1Xb5Q4+Yqk0wb0AzsgtzADTLXMrUoHcKDyYsY4oGJQp4Cm8KUfq2oIQnmopGwl7dg/rQWPI9aWIHN3nQXpEIBDUoXKdiUsBa5ev4HMQeOLfQOlb7C7qI+CPk3jTLonaDUg5EIATFFLoqWkb0MDabMe2aKUGY84C0G3hhEs/6sFYz3Fkj5iqySgGC+H0pcKF0LVXtSAk2hmPcaSAcaRGFEk2tnxfrxpzdYDmwn0oKIOdns8j5PMCK7Mmggdnbg0KGAhlHcDSWNGV8B5tN7Hy3RfEZNFoX1tj3+yTHiCvTRKMzoS0Pd2JAPLxTV+jZWe4mBLoljdu+uKP9HE9mPXBGsu5zU4GjTQ39aG+DFhNTfVbSYNAUchvzftjXvA8yoyn2E0AXGmLWMHvGDyTyeMuaJwWlLppFn0VIT9AQOpUsB0MzkwQG0jwEvZAsYN4d+ZpVFawr2A6nz//k+2A8/92MH0+Meib5nEE0obhS0ySwx+Ozm6qZL5r6oAtvW299Y1YGddzT5JXIJe7XgnRnTRvuzUxAMTTpVKX78PgAHLT+nQkctLnaIAXnMD+PcxsdHo0h9wr342kPO2gMnTARCQWTa0BFgNe7oVOa6XqhLgoGDi6kcL5Mgyv2am+AzBfta6jiNMLcQxScmdKC9c063/xzvLYBZHoaQiaNgAbhwE8maVnM7hW4j5k0UgwTm0ajPI3hUMoSARzkrsNdFRmAdWb4H1TUt1A2QxrBmU0si42DOMv4Pkikdhh3YSADEyaMZ5Bl0oyb9QPzwK7okdtnh1vesyOpACEylaQQkMm67DR1xN8kKpoijMLQY9rck7fBHQMAQwMaxi80hkzFjvuH0FjipbDOZjkBqnPG8L1heNFssx6gHrt5WW7WujKFBlQemd6hQxxXm80N3U7XIbSZ1PswL1zLEJNhOj+uoOg1g9prja4tHJFU4FhPhiN7KoY8OJlykDCwMAshT1yn2YhlDAnClTgV/kt/AdtvauM5OhIJ1hUeEcSbAe7xHCK7t3OjvqnkHh87A/ATDuILtZmtS3VOShWeRrhr8td7EmkJBRICmAgAHKFpdTyXXXYCuBoMCDHQIa6G4cOiuaTyC6MssjFDRo10BJdjyE5kD+MQy2Tzrkm2CQ3rOXxNzL5gSGEACHwgzJPu89l7xBEu/9tdInDPjbwDPEQsGbwB1GMgYcCNRcKvPSnDV8MylLhPuY9sblfFPU3jynkcUwhYHNzVhQoGOKxJU1U37WCfcC+Sb45vBHKJNFWTLeqhYFdVs8V4N0K07X/mYhT6alAvrDNKGLfe+cG5dDxW+vRyjLDXedIIn/0u/rZbY0leIhtben29+cL/6acHNfmky/mmcVf5goDrD/pQ7zP99OOL+e+fXkp9fjno2/er0Q9+w+tHZ0piQ2QGhSeGFNTp0G3GQK9B5OZxts6HIpU3CHLG5kV7Rfg41FUoDBxw+3rWv/zpaJrXGffWXa3360W3LnG+JPofjCYa2B5prdffX3UbOx0OJ/WmY6Sq6szPggkJByTTBZpbehByg4YZ21soahTIcI0XLWg3djtzw2lE0QDUJ+gZxCygVYCaAlUNdcii8/uojyuXMRNLkPVenz8frTvk0G4Q+RdPgaKYnjWozmJK0t5aO+RSpINEHdHSL4u6axf0WRZtCm0tKH1oTs/fLip10cPjgyroolzCjtLK9NxUvjwR1h/yTf2MwUigTxxCf/+3Xzx9Qs/FoUiQLOLeh2diEBB4H509CRLycUm09q0tqHGTYhKKpiGZuDihC9IEr3q/RYA8RfmSnvw1KZSeXWqNAWsI9OnjvbUY/NxL//ERtNQTuaUrlLxFz6ejG3zTJDCpwbmXReS4FdYZ1tqhhWFahkYWahLW1zR1meMaBltGo1482H6fQxkqUBRLa9JE/AHLj/weF7YcXFC4JjuBOQPPY+OgA3EgosmkBEJPErEGO3UcqOgw70Y6G1OwCUoXBwOuc4RQh76Soqg0uEMuJFRDiopJh7KMuANrj5lAbmpozKDoGWnmsuRww5gBLVcfuanWJ3HZMQXiLOAzrToQUIv7nc8eMpVwhyt1ygm+Z9oLpQYkKzQCtam1IISncLGjuMiWmHRiTrPjoGW6xs/t9YDWDiRSqbMnLQNHQ2xxKFOz0VmSgC3dlWlMqv0xVVMxcWutOTbdh0+fJLp2RLVY2G0UmWIPy3EMLHz5cylsH0qNsGKxj5CcyeZktgLsAEe1rFAu93ZIBslHL0Okj40wbDGPzocL5XBnb8B2CdbFOnbWonIB8W4JNi6IWYEuWxwMClIgjdNeaUVBysS7UwY41t6snaMQHqdU+wPTBRo8jMhotNCqRrwAjS9kSzSQx+Omy3n175Bmq8YbBeRgcyfclssSwOVVSl9M/yydqVloy1qtuJ9OAElzWOqPMCtoSMKMiyk9RhogudaJoNugYLCzcHwdxyPsf69xgB4ovOjREqagrTU1IM6AH5gn2QgXKtYUgdToVG82IQqjKe4e9isAA5+XpntwZio5jGg+Uy1MOzlD583ZYDiY1mRjOu81zJy4WGlCuxjiu/m3ZpWYAYoUmjCDFwQ1R/g2jW8+EUDNHl9sjFBvO5Ew5LilFQOJcDtlfa5kb5o+FEWI6WCWV/K1iUFWX+3uxmDj5FGYuZBNNGMMYjpQODITAE3xReOaLX3c1QVmLxHLkwNmuOkOkMrOxRif8O8cwUIzx3RMmkxnJ2YC3SmDzvsUEmCGgiaDaji6UDAATEXi3yMFI7X7OPt4m8O1NlI9aOQp1jO74jr6yQVgOGDaqiatXchkgFE4j2+5MgyF8B8wNRhtN+z4WmmZ6vKG4RDrIwy7QNIx3MC8pGGKMyAx2Zy9Br2MKUCYU6LVguZPo8IJRjPL80zU22mMWiYzvd1lKw2R6VvhfJtvs7qJexWZAesrJgqsH/IMkx1RYYWBVZuvWdZBg0mlNLhBsr56q6Vda5DuckNHVJlRBIALnZ79ttvR8D367uGOtJx3uJiFs1IIX84x/eVOWaHJQrOHrnYycLEvMca6xySMnFNkxG2qmy/WQKJ72yUHg2fQ5srtqpVPRCOO4cDW6QAgNjP5oZwJIGA3MX/HoIrsyHu2KGAGZ5YbBpY91FE+M9RszvAwjSLSDEo867Einy5ZzdKwHrcqdaxLdbdW5b5x7EkP62BGQhQToh1RKs6PhxnW35tlcgPRZqP5u5jVAfAUYl6mXLypYG4wdaKxQ0oES4bpMnuJ8xWgA1MYBg04h04010yWWswM8eJonHXcIpkhhgKMkTvXJlFMqcLkbrfRNNCAUGyj0aZBhhUALRVwg8+EiR+gN1pBvhGUXp5HqeoQBpNoG5F1dR1ANEMK6gnuiDsYkyVqOUSdkIAcBsbf3XjHTrWAtbmBEZx5cY3lfgm2IzrqOfI4G3S9mGO1MUG2UdE903N8NW1VG3pOgB4yMzFBo56HxoopHBKs0VEaOV+33OxQyvoPCn+qyYwP9mM0HsfHH9wEv37/5nv2dqP2LLSiVbWUIlUBEL0luqKvNBsipBlo6A0Up7mbS0BtADA3LPYM4LmHQZ8dljn7eAbkv8JUwxxqHnxWfTDVdeZmMCyRKzi+x+drDMTs0k8e/H3Kb81oiKZEOJEdbPE3cLzQqDkjJ5U7OfK+mY64lkLLCWyYVWaoGAhwZjNyJWqVAM3drDqmhFrJtl7aWevOsCnyH5k8rtQabB3e/9351xEv3BU2KwoXcQwebUrLCQYrwCFE3C/RG3nN2ititiEYtOiBrzMrNO479x12oSbTPJz+g2nA7wHppzKgSs+GKR9SPIYiuzwv70ZlVh3daScRYGr+A7bw8GVBMML2x8Ljx+eTnl8+eRoBV7pPGpIXVD+d9HygOYRmwCgbh62bDtVesDfq5qjffvtNfVpqX+1UV5mePj3ov/zzZ52/frM987/8859tbPH+2pmmNAxXR2Q8NkxrQNRjKk3g7eWN+InIcMTxtH19VYt2ap31jptnvmnPlMY03MlZZ3kDujzoVHT6b//ls38+E0OmcANuTWOuj3fQKjL/KDQJ+905CPehnFXVtd66TG036uGQ6vMzVNFEafGsS7eoa7/q9gqlluIIfRIvq1KRv6qpwt6Y7+tmDUc1aAn53tlClUPEaY5ipP3Dlye9/cff9ft7puZwUJKhX4HqhiX3g3PKmhqqVKnqWOn6elZNltEG+nTTnD/r9oHwnEzNRtfbu10i67zy1AEqalW9aF3O1ur9+uugj/PNOkfQWIxBKEi7883hpJj7bAVoHIdgoyQ7qyYgENtmoifas9o+jGUcCp6WOrc3/fDyqK+/ftfTp2cdD9DeBu2ZaGRH3ciTa990bS++nGl8rhfc6fa+YL59B0UjexEL+dwmO+jniorMx0nXM6ZCTEAvduxNpkFfz6PeaVruWgly8x7rs67ps2m1T1yuXOg9yGNQBTfT3BJHwvhsgs6yy9RMF+XQU7CtGUZrrYybF1B4aIJBOzNdllm2G2CxFSdbZq9ohO5TMZxD0bI5R5WNS7MxdBrvExCKBtNpJygz8qQ1hgRQsCgkuCgmG+kkxSGoyc42AymVfv50tELk4wMQY/Qk99hQaBNFwHq2a5YnzXsMYbhYHbweIeVMz5gFkJWVgYaOQ2SGEtexYKuNAyvPhgBjCsBeRTLqOpfO3Kp2GAvtNDvHkYva7jthX25bQEDA0pcSIdCVufzQZDhM0cB1KkDECYpPuHDZpq0OuLtCb8fZzWBVp8Op0e2Cdf7eexwNH2eJ8xkBMLj0zmcXsphSgcZdzze9/PjJkzQmGkQAtBfoaWefD2iIsZInhqi/sd6rEOkPODwzGSnc8FesHdbiRPEj60AcWLy2Kgs0f3HumchhVJAinBIZ5J2IEqm/vXmqjlMpzSnTg0kn72MugIrTGPTSdMlet7dWt37V48uTLx3L95ebzbSgFaY8r5WmL4w/aD7mpfD5WSSTxpYJJWh7Z6AAgGoGOEnIWoPODsU90/lttKtyP3fqcKbGdQ9bdFyGx7PSrNaIkQcXomXuZxe1vHOyTUcX79jnc/E8a2I/Ta+eOkKd4z2gy+D/r8XBxfH19mHEc0xKXbtC1R6t51nnS7jgEu3kMJmlUDZ9EPmtmRy5LUxGADKgi+/KvQ0k1gF0FnpcqvL44CgS8oIBQmgpmORgXDRyZyE9cGGFvjkyWpn0g+yn/ZWWwBRIHEw7ptpo9HifTjYtAi3HgbAC1U+VMFkFlPEQMJBmKF9QermYWZ8zulfABfY1k3WXh7PKXdjtr9BM76wCB1Tj7k3xmxducLBc9FSMDQIVEdYGIBTAifOD3bK6OGNSTXMDEMPkti2ysNvHXIfICPOhKJh3mjOmUZsK6KKwH+55BURLYQU/wGbAxRjq27jp1r6bIkphDqUL4JAiir+bzqvGbPF9XbImmBJ4mkijmtn0J5y+Y6KAu6ypfVClbFpCKUPDNqpES0t28G6nxzrTQ536jkJj1KDFBKjMpIMHwTQ+ANcgBOG42OACmtFAQrlFtxa6nxdyCKFSokUbyVzMHQ8CtRrWCQ2yaYdO2EpUZzuVT9x1i1KKc+5UHODXRqd9rrG7qsH/gek2R/fcq8CzoCUrqvE5zsTUzTxGYHZQz7TLmepNOu0LS1YohusSCmTr9+yJMFRJGxPdtEseDeQV6zclOUYist8DMRLv51EHGE1mB6Rq9i8al7dwg51ba02r+kEDDwwNZLGahUPN4XOXmiC5qW0zs7sw3bEhFfueTWg9c7hZOg91YxqKvGVR5kg3GAoYAnGv2GXFrB+oyEzFPE9jDdAgrKuuZNFC/6/JeIRuCdCF6/1izS2RHRXGMCmOv7DQgiYLzRKSNRo6ssJxlWU/mRWc0pD+SdP4VckOM55HFcWoYVxjgr9jWHAw9RNTJozSnJmYSRXgKEc2QGoOMywYBNtCmkCreQBo2GtLB8tMkgQJDu7U+FUw5w45Eg0Opj5D39uIB9pljr4tpwau/DORMeHG69OE6eKKZAg2CkQaMtJZFzvHxxnAs2yFCXvkDjp3O4Wqfje6ZMDArumuNs2jjsF9t8M4BjuZlMa+0dRhRrkE8wP2COCyMweZ/JMJyn4blVSJ5itRJDHh7ndmNKran0ypH6+/S9Wjn/uwtN7rPB9qBtCqHnZR11mnf+24oyDljMofXpyGwLkwdMjf2I7kRgNAId/vQ8uOLp8BUBpRScbkd4B/pVqkLDaGgrG3mXliUyQYWtPshtYU8yV1r2EGAYC/pWKc83gD4LQcYMQIwEXzOrZhTAODBFYPMBL1NNE5w6qZQQNMOCRfZm5EIwqgy/P0HXOP7HCMkFHKiHSz+yvPxnyIkAnSuNkMB5d6G/wih4gzxycgwLczV4NJ5W7cMs+7gePd7ZW7gDg1n/l5oS8/VrpdJ72/tcF+g0rrn8o9SZUWNGeb/9ut9a5bT+8ZxujFkXBBRXfmbGQL2/Ujra2tzwHNygoJOxsvwm3pvun2/UNtasND5hNbXhoWQkxfjo2eXx7UlDvtCRx1htOsIUn0/PKoIweYY1IaHSss9RGFD9qXJ/3y+3e1Q+Ksx9PpoM9fvriZ+f77b6ZmHvd7/fb7Lyb6NTgGbdKtmzxlQMj683/6pM/PhV6/f3hEf/0YdLlOQox9vrYqioNdRof2EtS8CeOQxeNzQtRBwstdp4fmoKeXXH/5y8+6dqN++7d/V1OVRnbfzldPc9jAl482ErdskFJrodiboFqgPWr1/HLQoYGmIh32tf72+ze9vg56eULIvZnqx+ZsykzPD7XqiiZl8TMgONWj7x3C4NlukBzObx83pQUc/Ernj6/WfvDysl2uh0cKcFDlUvnhQc/75j5F7fXr377aErwsKUFx+Ev17dd31YQRH4jh6PXEZ51n0wBqGvEd2VFw24/6+rbo99/f9fRYu8g8VKmavHAshmMGMiylZxsODTooyzjUIweU5wW6iH4UGsq1D50eBWDKeGzXOPz3+fnFYnyawPKwN/rz+vWb3d2gUPCOOfywxKZI/Th3doDtR4hOhQ4PtVHa9oqDVK5fiCAhC+uugSlSYlxyo46Tar3dZr1eFz0no16XTecJW7QoMg/JoPrwyev7yOYG3W/RvUqdnRnR9pYqReEN5TSsmz0FgbSMXf89CN2UV8xZ0DBshZvsYR1sDANSDiCBsQi/FSx/aDe1jV7m+yEaFBiKQKiqRtXgsqPFdYODXoW8I+7kWu3cK0c3kqxKD0fr/4iTYXobuHrQfCiGmdJwoB5//KStw5HujdLY0zkmXpzcBKlDXeVAQY94KKBMI6KPz/NHCLMLD+idFFwUcMQSYNAxXz3Zz4/P9wIZ2i/UXLQ0uCQyFYnQcQ6xsnqwtukPrSCGOFiHc1kK9aedg9n/5DOC7oUzHgAKFC0MaLKEEGWmAgGAFc3BbqWZBjMIYp9AK6fh31t7i+1Eht4lS2x81aCpNGeIqWmtHbRbigtPasNpEw0liB5ZZ9CjmLIdyGQbZ0dHsMZ3CZmJP/j9Bb0Y0f/dOY1JE0HN0HXskIobGiMTWyV62ofbpLKjdlurbGnVkVOGlrPO1H706rpROVNZN4zQwXaOJRm2o9YJZB6aEIZOqz5uTKJKNdXmCQmROFClaFaY9MEQMWXvbt7FxeP7beOsg1ZLMYhLJAUVFCgK2qujQ7Btt4U8mlH0R0zR0Qf1sATwsasMWrRXnDy5tGYtPQUTRRGNdaYOKm0itUi8mGzYgXhT2y5KGi7iRN1rF26LZP7u6IRsuq/LRmHFmkVwgJYjKKVr+ehnx/rgWobitD8cpO6mwXTIoOlCC7V2E9Ohqddgx1yKMBowDK+Y8oVL8YRRgAuP2dlpORpiT/uY/ARTgMaMQo47WKIqAAAgAElEQVQpKM6B3B/2/PSlP9pJmMIyGkpppDAE8fWEBwt6qO6zEmB9G9JQVG9a3P3NygDBmOxRmIfblgtlUHJHedjoAZYAtMHQpPn3oZAx1SzMJvjf/HtoY8gWOFUyB83bBzZEe3xSG6cRhnOXtPDMTI3fqW5KN8tou8aPV/Ws3yDmAsloDyAExZnYK59BNKyhu4EuH4Z0AYDYXIfm30YZ/G/AmNAmMg3b3fV02RbZogAHLw97fXp80Pev33yH7JOd3x/XaGnDHmLBIlfXtH7uKruiEi3FBDW/T9Ohv1lJ6HfQ0+SmlQG0FZ3mlqmi4EXD7Rza1CZcsBAmspWXezwWHgSWN8AwCtMxWAzIeexOgi7r7gyfVpz2RHeMNslhArHL9pqWWYfj3lPFdH7TSMB9sqrKiEABAMOdPmItsNvfBHODaQ8g6jHyi3NMR3DvrAwmeVKMURnTIWJNqqMb54og8+WmG67n3CdEbgyjyqLTzPQvTfVwioiJG46d+A1wn+EGTrbrMCjNwxGSyRRnKecNvgDOOpwT1QWgJqwRil/O/KipbHXjTrZ33RgznqPPZIprJkFsEGeN2wiM4j4xBTvJTtYfIjPJk8HeCDzr0LUzdeH/OzlY+WEf7sCOkYAWD/Xy6rOuH9B947wctGNAejd2UFcBO20EhHP47Gbe2tMkUztUZnKwa6YeYAOJEvs4ZCZ5Rc1JRiN7mjW06P110P5IEwnjYvDdWJYP6oabPxcX8jax/9mj7BEouOiwcR8n0oiGFzM5gA2wSDw/YrCAvOBweLKGj+YrsgA5r8mgJCYJQ5yggEPV3VcRu8EUl8k7tGbASrvFu87hHXLucGYX9tlYtoOSBdSAZ7fo9UoOcqMv//RftY3f9PbtN3uZADyQJcqQCSB1GqJfwLUYNhDZ4be1Mt31eMQ3JPOAyBR7ZlLzoAk9Oqc7mAMV0u7OtMG8kOiOu/cDZxznFiwDwLOKqWi604UGOHvQzFmBazR3BIwB4o2ckx1UWn6e3fYtDyKiK9xGPU9zEwc9FwfbzbEknGmEB9kgiyQJ6hHuh+D3K+Meo2cqyEyN6bwlBR62hb7c4gBslJ0jy3CId+pMkHs2IwMBtPKZdkSVsX5oZtnD1IYOoi5tw1zaDXx0DRgTWL5PZGK6wOOnpdKXLyf1107vH+H8HbZIThQ1A4PRq/WvNhDC3BIWEvfdZhBguwGPMt2NdA6ABtCPKtnUEUHE46TmqevKxBe6aX8zczbiMHeMB+NSEEIKa8NqIaBt8lSPp1Kfvhy1LxAVS2Udly6Thf0efn6iY1OrJDrC4deggU/69n7zwv3v/9Of1N06T0w+zmTVDDo8lGqao6Zsp0OZqLC2J9Hb+9WOjYf9pn/55x/tWnZ+/RZI75zq/TqoHTd1V5zNGP0vzqFBFI7bKa6P6CTzChvn3Nq4fiXTabGr49Pzi3799Zudoh4P2B7b0d15gEwKQZIIBQYtLKtF7Q1KGRfrpqRMVDcHXT9uejxk+phwtOuMjk1wzCeeDQfVSV8+zfr02Oh2G/T9PKhryTAabH/NQoeWwNQS3QAIVF4ddelwuJr08MQRXFlb+fxEMbzzAfXTqdF1GvX//u0S9FVbTd95+lyO/WjrXppfDogfDqkz76B7HuvQMZBXyAgco5pbh1aDSRUIModiZl3WtUMXGSjzniIC6hGGOydcPDExqXW99i5c0Ke+fqBPGEKXgVNpUahuEj3+8OCiyCjTGIHFH2coH7O//v2dzELMPQrTz9iYaKpAU75fV+0Pex0rKImbzn2m8+1qp0Y7DO5YW7kOdWUkql8zvV5Wu2BST9FSkpvIs4Yg7AstP3oCVGyTXspMORQc0C6H27O8KlKvTOuCksRGArGzCJu1ZkRQIoEIF1gMDLDUJ0dnRJycyBb2aDBv093GmnWDI5qbzHA4dpFJAWjqWBbUTWAAbLIRpYHCQTO6R3RcODNWaKLksebmDOK0i5MjkzdCybmHTU2042aix5+fNPeLpvNVVQolaTJFhPfj+9vNbDSye6YtCLPvxhmO9zEfHqfK2YABWasY5XAYbnfDh139YGodyCWULtDVjskX2Yh9Z1t2wB4u/7osjaD78uEKAem3liYoShj1MPXkWVtBmoYRlc0w0DDZwIHJ281TmqIG1GD/RRg9roJ2AIR2afOqVhXusFAhMZPJyB9knzLR4+LKlFRBU7IpBLms207V4e6KQT4mutZxtJYUVLgDdzCaye+4t1uj6Ywz7tRc/qkyLPkpcC2ux6AHHSMNYJgwQaHt54smUQDSiNx8UPeX0HIQo0LuGgBfVaFzAhznzwOlTqFxOwC5NQ3qfJXBqKqCEYGhDYL4wUh4i/EBzyWqkghhRzc6on2guCG7ikuCbDns2SnxU7WjfeSUbZlu/TUaMprfPhWRSdeujcRAEN0dVPMxKOxEdRgo41cZNWG4g36IJq7f9H4DvaYAuRc8687niV27s0XXjjUZmcDQ+EHcuTBhGhBZAzWxZFLJu3c+GAAOsTHcVZlK9hE/i9+Rouwe4WFNMQ66ppcH/Z8GE8BhwGERYxroLjgbwsAhQgJ6onVhXKBhUw9Ey9kAFYgiBLjD3piE3nMakUVqQ7Z7MQEAAO0X7bQNumhAOH3D1ATpCBO7DYZDJpW39p5pGJMKChTrXnh3sBFMteT3gmJs5aW19ZH+ztqMptB/ryzDxp2ikako00x3mzSuHD/QsShq+TSBfk85BQb6l0ENDBl0igBc19b0fNPDcWatMObYcOYzMIMQnakOAJSV/1DevAZ4FoWVUjSQ2K35GZIpB3hkmm9EPABsQc+2a2mSq8a0jEnz7Xz3mrBIwGi5c/ow48DQxpKhzGAN02MkENRa6Heg2rOmrUP2JBiaGOuWCACAcvBFvo57DSpX6aILwIP1DYgA6LmrohHJp8HxP9y96MqI4uGfGE3RXDC9tTaPwnzB6A1wIeQDTEyz/UkPh0o7Z/eRfVtrWlqdcuKoyNilmIxmAlfhP0y6UCwy0eV34mYrUs4vzr8IPbcRGUezp1nxWQs0gdug821Whhvs3Q8C0IV7C1p1XZKdR9RVZ4kMJmL0/gCmC8Uz+9n04tWGGnwNIKpSpnrk+dFEG1XTMNLQQxuvgvZGXT2ipYxILBhfRB0Bhn18cAaPNv/zuyMT2BQ76MDofylQ7efvYHdooklxCqskj5tmzVllOZPdb7mfybHMOR+Rf3BuO7sqzqSxQn3hZ8i7wn+DJn26DXY5tZ/ITHPNekebjMwndGVQfAH9EqQ0XC07YqBGDAFU3D0I0EZqxPWWJBaA2WCazewLN5+RlY2rL3nCFBEA/9ZMc87YGRqIrAy317X1eunIKJw2HU6He+444B7dIsYwRH/RtBMTAhAGYO0EXZO2eYueggFacQ7lRDYNZhs5xub+29F043IsJD+cByv3SEzr2DfaAeqg7MIZNj4rADEMFJp7BjGYDvFMrsTG7WArnsOo001tqP04EWma2b/UbdCpAYQ4D6kTnLGZnTRhPuc+u1TLe3DzCCAWxmfURMQqARoCQqCXNfuLxtJu/SE38H2H9IHPe4+OyjhzbSwYPFE3fJzJPAxYWm5aKS9AHeKux+iLxoqD1TIwtN40r+g7s9rnOk+cvUvP5PrAKikkQ+EPgD9MyATi51gnjnbybsrGn6WAGoBp1H+OZwtDR5u/GfAE7GbpWzcUIDQwinXxvLfQhvM8tgpjtogo4oy0sRVfvwEOraaXA4KMHWy8WQXU9DRR8fRoL5P5Qv0QUX4MUuwO25TVhj0/RSNXEUUBP9VCUnfR4ZSFyycXjtHGMtexyNxEfPr8oNO+VH8Z1DzWLoBdGO9zvXx61DPh1HYJRROJKD0MZpg8/Pf/+Ud150l/+6XXFR3MNLk5KOtaD3/6oqQ96/Flr9tt1PWj1ft7p59/OkZ2C59tvJqWwCVa708+4LexE4wRhOWv51EdGqgdkwwKIkayhHjfLbXL0hbyuGfv9xxmq2Y0g9A4CoqKnZ6+fNL33393I9ryUMk2y4dwyerga89KMZqYmOCCbEP1y50PiZubYxBAWtj8o/TnP1f6yz+9mN7y9Wun7++92paE2VIDY2JbWodtPRMUO9UlR1P2tvnsiwu775///GLEucl3+vz5IFzx/8f//avmBZv8zIUlh/yNTZ/Mao6VTsda/eWs/QEjoE4r74PpBI3HSiYOjmKLXi+DTsfK8Sldv9jtlmeEaJiphsOrKaaKo9G04yEu/Wm4WVx+bNAdrbp2gP8RDo7DHFNBTEl41ozQn55P6s6/+TBG2N1Og87XWeezxTnapY0nmjaCyEtTeK7tTm/voCVMlHL98jY4jJgsI4ALiGUOQ+VDpgfdhj4+CxfOUvodM/2rdoleskWnZqe3Pg6DfuJCRtMwqtmCQ28KnhtJUGAOiTDroFADv+M/Ha3fMqom96qhTscAaFWJ7oMMOHdmGAus6phSWOgNNY9mJITyFL6gmiBx5tF7L4ZpBSgWG53i1zECQWjSjWwyBPM57wLqKxosLocuAmNBxrXFFJ/cOf6bggye7ATJRWwKms/0SRUFDgdbHtoqok9YSynRNw6uz1QXpa5Tr2ybVO6hP1eOOAGNsvk0YvLgPGgHigtllemJDXRs2xGFEAZa6AvTg3n55Es6pwjeP+59eRgtDR2ACMVyEwcXxREHKqoXKH1ocDBdQgO4HcKxjAnGDjdYppC4MTIBpekcfNg2GQ6quYY1nFxB36wzuNMYdxhd7fYxmbXxwKKyZnLDBD80KZyRTVGbXuTYGtMKMUFqlR+w28ctedBEcHJaqtlT+PH7Q1FPNLbflRdP1pMyJW3qH9WOZ6/VFDrNcjGlF2rd0HMBgZCGMdJ+v/f0NK9qddOmuZ9UYd7BnJa4Godc4xwLhW9zPiyUYjoEKKQGqzmr3DXFHADjA/8dtH9cmPPFlyzxLmjAmMSFUzfX0UG323tkpMFyWDAJ29TdvgWFiK/Jj7q1V2e/2jTY9SSob6dlwTEutZaQouDakre2mBHh8xTzIfTNTFOmizqMjdCdgFJbX7zTUDxqHa6YmIZxBBOsCsyU5o69E9HToKtchBQLIPtMwVwk8fcIOaeB5ATiQsSdL0k1uPiYtKIfdT5cMCF4lhR+fI0deUkG51/gzsn+cNcizQ7ajgBy28zT7DFxpDnhIueKJ4PPJkzhOos7MxMjmkLrtJhUYRbFEjT1NXHG6wgLxAVGaBxtsE62bJCww7jHKDj0R6i099DrlHBtNLG5zzEorHwGzzChZMbm9bmIQRgNpEPIk9RUNM4I8vdM54RaSBNJtiuf0y4si46AX5SEsBZ419wb3DO0iugIKc04FzyRtdWRKaPccRRpFDysxXCxRFeIzii+jiK/U6kDDSwa0o54As4FgDKyhtcIf/cnpYTis9y1ujFSjWmjh6y5cwI502j6IhY2TNXqCpZAGAixJmicU4yb0PQz+XWkU9DEt4KmjIkqnwHdFmsgztyizrWvKzfSHjb4+Vamn7EXcajGkRj5Qb4vlSOvSQIopnLFLdQBSmQZmsWQeyoVhip8n1IVjdCG6ybGJLQHnD2PYeLEXQZoDOMgHaxpc0OZFWrSSi352HgyUK8ZuuC/TG1oapm0RPlH40vNBE0zXcnCJAIqqHV27LV2L2QUbAAombiOJ1mYO92WvbO+aYjGnhxdqJyT2UVM+50ra70V+xhmRBjTzWj6MBnjWUP7NmMJ8MLWtlpnQOad343N7Xju1qAf1WKcaBZATMY96WZ6SPYf+8xM9gAt8oxp5cVu7MQp0YySHU2R78kfrDVSUAGwOAdoAm2s1nmIUDaRY4yraaKrtvxgHS7LEClUcvvqKd2yDdYjVkyCmRjvn7T8fzy9SbMkeXbddzx89pjekFlZQzfQABqQSJhRG+mbayWTmTYyLUSjyUwbaQGB6G50TZn5hohwDx/DZb9zo0iy2UNlvnjh/h/uPfcMw8U6RaaC1nVuRt+1ExIgembzuAPMoYFGR86PJrcSEK1GZmJ9cujZyDSHEsx/Rw1vBgXZqqzlhekhkzuMCwefATYxw4EVrfL1YuYRe4Pzc1y4v8jhhtIN1ANOxL9Db2c/McEq1Tx9o/b0prFtndWNfr19v6opK22b2b/zSExTUSpHRkMk1QJFFlB4cN1nuQC1EYHYfAKa1gQwOTS49L1zR+7uXVbHnZYUHm4AFABKUBsCxF85RxyRE070AcYBoPE+cestIy4GOBoAFMdaGjzW152JYriLvwfDCUCek5ApL9NYRzlHMBJnNQ2iQ8fYo/x95zYCjvoQ9s8HkEo4ex3NS2PKNJb9wf7Gg4T7ATA2cWYqdFkGCHGUhdeHKfWs5PtgwIZ01jtyVscR7Gr0LsPgLAIoZZNnE6Y5RcSKwIhjr5MpfY8eSQHRiCuDJ4mMy/Ei3IfBQGs+ftD1fNb0fg6TI4BK/jkytrqqVtzZKLzs3msLrJg+GjGl4zVFIKZp7rSL3E3Ad98+6PnDY4z+QW3SRA/HGNUeces81jrUpR4eDz7Su5aiCG1eOGb+/u9/58nTBTOMfHFWYFVsHXD6+PtvNL2/68OnB/31L7/4QEG0/eHjVtsaj6VRS3tyBg2HB5MMkKVtnag1rz7Rz597vb28a1eXzpOhzivTQYc6UKNqt9fr187xIw/7oKficIWgmVF1ngz6/vdPzl2kCMPymawWkGymYzi0TpcreJibE6ioGNUUKGca0OXKtExoaKzdty+f9enbvf74j3/n6An86dqu0+XSCvVcb8MZuNZoALGLrlx89kumw/d/0PT+k9JsVrOZVe5Kffr4UR8/ECUw6O191o9//tk5Z+Nw1elMoRUhw8ty0bfffqPDNpqFL29nxxYQpQCtAaMa3GH53t2wqr0ybZu13RNEiwsk7lH3BZPVznYizy29lUqr3gJruOYgjBzEn374G7XvX3XtoZgm6s7QYyg6Vn333YNjIKArEIOwJWzZYdPS+fymrq/05aXzgoc2F0YLq/PmTh2HNvk0tRsdDJO6ftKhoPhctBZHmN3q2lbXlUxHpiRh2wx17nwNO/qOjh7z+AY3UJqZSuOlV34juuWmn4ad9U9VMmolQB5ans1WQrRufc002wjG/5ELPeEZ5vrhW+gZ0uvLWVtbOqPPzUzA5IDhoKBaA0WGuhS64yjhg9IAgYMJH7d9TDYxKmEtsYdGonFMFaBpKm1xboOEVNrVBNajS2ujcPWkJTInCwxo0tIUBOh8jZiIwRTauUhmX0IFgV1AgUhjwQXcQMdCI8l0oEInANpJ4bzxWoWet82gbxWeFBJMDKJHUDzP1eHXdmxE44EJFLEOFAuztoA6ZW3NHSAWf55DcVrO2jJRtQYBUwFyUA+O5DEQt0HjCa0UinfhyRw0qtCREBXBkc672thBNrJScWflQkNDdlVzCAt19CAbQrMxKeGAwHoJkTiTaIemezTlBhQ3Z7MFytrU4aVvrXV0tDTFNe8o5WLZqKioAJiMMkHdhoNhycT35iiFvmvjfyePr6CRjgaJdU6UgLV/ULswwBkBla53LVQYBjGBBGBprY/j+aPlvNMYufhWC4U1T4XG28lNNcXbYLOFiJHgMnFWqy8+LuqtmxYaXw5IPrOBhhQ+ldok3f1M+6jX188myIPod2NkXKEBBRxwXtcNpzwKBG8Vu/rBvWJy78oVDcUOxgKAFZMaj4HuDpSYGDW+j07Q1E3Hw+01iiqK9te0DsE/BTJn0016KKUT9KUUnW0AGmPWqKZgxW3YhQA7P9VI7MG9UAD0yAYMc2LCSkHjRohJMGYYUJTyUpt+1Ga7s6tyiu7JuWcMOnKbQBAPwu9HUDtGHQBzFOR2/TT1zmIlv3N+poMynCPG2csLxXU3JjvkxzJ9oMBg33Kho3VEq1izjkHZ7Ra8Kht7jRij8PxwlHbJwjcIYzAXveQqWpu0s9nWTMh3ynviM3EUBtFGm8g7ApSGmknhEQUZumUXJ37qTHiCouWoLPYCVMYqsp1hQ/B7k5dbjMBrYYSEwyEFFKCMs6WdsbuYXUFj7b22DqaSshxyCvnoybVPpEtaqynwTowiuIT2jL8BC4NDBffoLFW+4rg6mHJOo+8Ja1X4e9NkjDdcMG39Y8M7a80MmgOQRbwMIHODFhcw12cJsxKaFZg6NFW1cu4u2otl1jwuBllpOF3Q5YnzTnFjBEClj/ckryi1xegF8QIF7vXVUy0ojTROnA0AtexJMrNxYOX3hSJY1VdP6YnXYP8C4vF9oK07X5EGyucl0V6pp0N+b+ySFBolABwSoVrnFhfhi+ptsDjcT6HdY0Kfl0FdD8vLCDKfW/s42KH4HhkB8UQZP5+JGecDbqSNLh3nS6/kluv9lumxIZOOeAcafRoDAGvcACMHlMK+vawqiX9Dmw0IZZo9TI6bQW0DREx2mFxS6sIGojGjTmUfI7fCdC7d2YWTGDGiYKif2vYSuk1qWSiI3qM0vvwcmi+aywu+ppqQO2DiwgSJKajXyqC0ftQMGN0u2u5SR6NQX0FdtakVAyAmbtnOLJdbj+63UX/61WaELHacqDFfLJqttsfv/M/wT/BUnsxxJGQAimj22DM2fqEOJ28XoAmwuNJtCugX8AwaP+Cip6XTpBam1T03lj1pqv10UZUxlYOaGnbUZJ9jDPmbIzIOvUxBFzFFjPshLXJdz29hQkP2KGfieNE6oqOrPJlkzQI+k3NO08PZbzNC7vcmYrvYW+cBD4POADFgf4rbLsDthFa2dONFljLPsuPzEsxuMstDMKrDwyMieBa1q9Qllap1DFo0+xhqar7XQiPsyV9h9g8ygwGpA+CDvUX43NBUwgJAjoFh0kQPhAU/LrfE0HDuUb/ZcyFYYVGORa/kyR5oNKAJOmbnqLpVdOOF1lgplPcoEldyhy0XCbZHMt3jvxjIBPYSYB9nN4AvlHDQOpuzxVluPSUgGf8dXeoaTAs7SXsKjAbU4nGDrHzgrWmUdRff5zaxIwoIh2BHJs2u863BR09rjXW4VofDXPzum5qhCsZr+CPEPWy3HCi/VVWvaIwMkVmBfP9laShsqxxjYSeugFR4Coxpxk7/9B9+ry2C9q9fPVVJlk77fNXHb7/Vt797snNauX9QhTsWvPfjsza3Vv/+b6+a16t++rlzTthuX1mDwMTDqAD85izVNz9872bpfGFkS35PrrpJ1TSNPpJT2Hf60vHiF9MVsecvssE5Wt2y0ellVHs52/HTlM6kUTq86HmL49ZBQ45VPp83S+Ornj7sVJIHB4pmjjCGATeNjKhn7iAuEMJQc13HyGlbs5uGAbFwqml5141okeSq+gEq7gdPGmcMKaAEdIuetjcdP+CuONiuHJdMmqHLmOrr1zcdtpUpHnaUTTY6dVK1P+j9zIbEJRE65KBt86CHQ65jM+ty6jT0mV5OrXMZKRJf3yneKr90JkXPD6U+PZdKi1Jvry/6/rtvNXaf9X5O9PLaa8B5LUlVP3zwJBHzGUJut+T9UVZfJ4ctA0lW20J1hXaD5vSs9jwaeWJzEs/yz//pf9T165/08vbVRTEHyuXcemK6fzy6maMpAQ3dZzcVTR2TYiPrtT5/hR/PhYBpBZu31fUSVtJvX1vN6AyU6HwZ9PntXQ/bGo2/Th30BJoYilcmz0e7y7b9m3KCSW/kAqEtYtpIRhqa3Fzl8ajL5ark8qZtvtHnsdLptXXRuVRbIzMgUTahyaA9b7RyEC+4ieLOZi8ylWmtbQ5tFuAlUWknpNnTGyyPOOQri6gDqQV5ongkoJcL5FAXaq+DI3EouQqKAFwBbcEd8Rg0ko6RYGqHfAloBAQY/YSNlyKY3E5dIJf4tTIxoLSgsaElw0Z8s9oQyWYFHD5MSMgNsw0+7sgbN74EokP/oljh8E6bxLrZ3sH2BMpSgAwq640qYmUWKENcNq1mdKz37CA66cZc/szPNYVKZUv1ydNTpngpkwEar5mibnUxZ7oSE7B168iJsoo4gqlrleSN2QrTfHUzi8YRx1CHXWNsUlbqHTeBEQDNH5Qsnkjj9Q7iD7WKSwxaXXu9+rKucDk8oGMJGJ6LvKifgk7MmmkyJcOgDXEUTFV9+IeJCpchlHAzV3ARHVpV0ECxsCeLcu2VEiPj6QhNCk6/7B0mNQALpd0yu27w+U1xxH82XTHfqru+6bgH1Ih1B0vBmh3OqZEJZ1jQV5tWtxU3Ve4wTClo3DlXoM5wydS6Xl5Nf+7Yl9zvuAt66hRW9POYaLiePE2EvWFgMUNzCq150RVgaF39jPNNb/dMir+27Uwj8zra7XxWogmduqupmdaFYrKTUSZVer8CzmCikWgYe2teIM7ilAorA7QZIMpRf5GxrOtc3a3fMeUI0xaabZ4TDJiws5dWIlRoDKmbzCAJSiWABn9m3OSqiGkaWv9urD3bxN/lJTY4Ii8ry1VA38MkCWoskT/zYOBjZmoLY+IefwWNGIYGVHI0NAA+xdhZw0yB5Ia6SK1ngR7tzEZTSBNtyCeFtoZtOhNLxjeASs5nDMrR0l2U86zL2lO08nqx3okLHbMYx4VYF0UhE5QrGj7c8wbo9AaBYoqWkitqJ+jS00km2D43HNtF7Ap3ZKx1bEItbYF658VA04ODLAMuzoNKeY8OKyZO3AUlBZY13RTJmd1uV+jsCWc7721Sl2EOl6sYTp6w0uTSMGec4daGhSZzaSpPOdEsEftSr5NGKLM48VK/APpCAOT3QVMXC9ZgIdITCqSMOB7AOyQJGYV3gAWRs0bDd1WR5MrqQptdousbjSHaT/TImaoEo69ZnQ4RBk+BenoxGwA2AbUD5xhgEZl86CiZWBDHgytoWT1pk2+tHcdpmXggKIt5s1dCwwkVeDlZMkEDnNWYctFAMi3szBAzJT9ZtSsiO5HPc1Tc+O7MUtO7abZgeTSrGTV8pmmsFO0ASuteA9l/W4CyvQEo56O6dWmfXDwAACAASURBVMntZMmZSaYik2QyNJne0FRgOOc4lRV9/DWMgKgFoK82mX0MnCuLQUxZ2gRnuk5m8TCUgDUBEOuoA4QLvJds62eMCzoYn8+OBgAv7idqNMCYbLfTeothATmJ0D+T+cXsEKLE7Ehe1hpw4aTAZRqLHnA9W59JkwkLDv2nXTCT1gABNSe342b7qKF9C1CCZqja+blbKwpzA4mHufZhHIWZ3dS/6emh0TjiRhpACNRZB0NwftzCFGvqL+qv6N1wW298d0NhpY6wUvxW60Y2Z447ZmZQgu8e+cRk+mJyFTIxqKyQU2mypiVcshkG8N3Qohu4RrOXlRraX4NRZDdajBHR9AJ87aFLaFmg17ZKEiLdoIpGDNXrWGhbFR5QQL22xjrptdBMwHjiGIW3CMhF9roxJmQHqaVH1C/codSJ3FPcAxhfcsYy/cJxm7xyszzc7MLsYjremiEF6MUZgtlZqdYstzHbhaYR8KS/qMkK50He0BRnD5quZ23RwqaVfsSwDfaW6wHkPtBsC3vgANLAoMQID3kLjt6/jfFa63sLNYCr9n/gPSC9oAklpZI9YiQHibMpoAYR2IesOWcnplrxbHF8E3Vb5M8CLjsz1XEesw0KHd9xu6poMKKDKRLRXcF7Z29ZtWlGSVlX7nOWMlH3Do14MZuKwQ2NPoZ7gGU+0/ks6ONz76YZBhnSMFcJ7D9YVPOkLN/o6pADBj1h/IexFsMCvDtghMFC5HsmMDPxNTBgB4W1rtcF+19enkm/gSqGYQtPPXRgYQAQBgHQCA5VpsNxp3rbhLkIE5h10refdjo+Nvr200FPDwdr6ShCiCMoHj5pc73qf/tf/4vKx0frFIcJymOYNpAdSTQB1Jhmf9Af/vh3RiQvbwjzGa/izEgjVevAQ2PrY2gy3nQ+c7BD6ZyMgrX9oPe3U2ibQDbmu6Ne36vKBh1xkAWRgCnkHMVK1TbTx4dGK856m0Rfvg7aNARXr8ppdBgHp7nO19EIXt3UqvYIiPf68vVNl9OLbtegWGUcPBlaQigovaky8I9xbG0aOvyNCyOMJsoyioXzqdPra4QdH4+1WiJJ2lW740Evb5OybaVdQxE660NTKMmvSmc+A97/4Jyjx11lDvylHTReR50GJkOp9tWi75+kLbx5bfS8L3TpTno5o7NIfOCOzrnkZMnUt5OasrY2bWYBUiivqTUoaNCen7fqLoT2jprb1o6h5zH1JLhG8EdcATlLw8lTKC6Nc79zOPvzY6VvPm318j5q7i4ucu0Ghqtn8+gLILmdVdeN3l4uunYUHLzDVKdLrzNaJeILullvl17julVR9LaWvrRckKm1qBE7A+VmMWWnygv9+nLVkOHYtdGC0yZN4RZyEwMAnDmhTy56vdz01qduuhDkoxlzhqcDg1HCRDQEjRibhA3PHuCy4v8wlaRQgTrNxWxKzDzbAdHCbIwxoNl4KgPFBL1ZqRbd1Ih+C6oWHgxQHVy7hf02lwAmHkRBkIXm4gcqBzs2Vc6BRwXHRXqnV/HOTHCkcuUgMcJJQ9cbCeS5UXCRwfYbFYLf0zRAikTTHUY761VzZ4c1mkSoNTTFWPdv81EbdLCYgNyw2qfhhM47qb1fZFCXaPAdWYSBCQXf2poWawQZtBHjCOdBWV2vDKS/pEgsbTeO2QHFKWJ9e6ChnbJzHnQkDBnQwKK9rKwjEsUGlulcpOMpEHWIXVzKKA7rB43nS5i7YPhAlmu5d9wOTqvYs3NwA5h0PcXooAo9DQWNNXtcLuhXiCIJBBE79lSVrkwb0REzLahA9aGJYhlPswSNCPw09FI8lx4qIdQQkFzySXlv06LTqVOBe3TN1IO4j5jysW/tBgztjmmXVrUgugmOe5GPSuPlwHAc9ygMElwrcUiwXMP6dIoRznmaONgKdY1hEBTijZYe6jeXG/Ek0I5gcmDDTqYlbIzWrIAbxQ/aSahE46Ae8I0WD/T5SszJTWPfGsyYk/qumZIdsbsrmaKg57hJ0ihv9PX9qgsuodDVcCRGr+aCyaIOrQs0SZwEXf5FQDZUZdYWUy2mNjMuk5kBJ/5pRpg7dEeckk11Iuer4WkHJYfrzn93FfN9G4DYuj+y2wxsAGiZDXzfz3eNjbP7jDAD1nCmol3hrOZnEiHAXibKJFBlR6YykWEybpMZdCtMGyJWjIsfrMOTCJpixvRMpdHe+LxYNaMrY211J9PRnEdrYwz0XibzamCaPg3ep2jx7DLL2eB8S7SDzDJg3EThYNub6PZMoQfJhyIGoLcpKqWOJ4jMNApqngsTce12+no6qxmvKgGJOHEwSVsTx4/YUMKB15Enx55iuovGjYkWxT4uTrBFbM1iS8J7Bh+GHOJugdoZDrhMPNDmM/ViBMqzM+3Ueaa50Xpii/CpgirpvE3eOEUYeq47Hbtm0uSMlcjMdV5mNtvdfG0eIwQeWQhnP2vNLrch5SG7mYlvRRSRGR9M3VgHG2cvY6KD6CAcy2lYoPJy/mAURkF7tYPp/vgQrCYa8yVVWcCEoMwDRoFCzp6eY3LHu893UgKVsLfRXmQArqqT0W7ljjV3vAzOxrVK4kK2RKRhxNNqT7NzTU0jhQbpo9Z5l3edMtPWAco+WnTuo8jJRfrBQpl7dJCN3ye1BQBoQQPCGTvhTlqrZPq0xoTbWjvTBzkfkIRsNF7bcMX0++S7D64dmCwDr3nlp0zuMLJh0g+ayESHP07mYK/bCD0eWgL3BjEfnL+Lgccl36nvJxfkVlToqromggJgJSh6BfIqG5AQcg8aO6sdazPSzCZLCtUPeAa83bNImWiGOR0/49TyO6LXhF2C/hcmXOFhAfILIrmgptIIchbx52xGlgAKxFlEU47nBfUl52te7yXoy57UM2VCNxt+AuMNGi0swCDnomPF/dyUZdhSTM8mnFXRlKaRc0kjkg5aBiaB8a5LDC6LB5sQMjWDigqD7Lbp3WDyPJBiXFqm4TQ6k5YNErGNluFsenVMy4x3+DyE7k0R0lFisCYXbjEaEvxVAC9hNAA4kmeKnv/mpgXREX0Akh5MxQDe3eAARAMAc07D+qkwboMSDUgJO4GBQ0xfAYfQoHM2208d1UGaWTlNXeahFJM0aPHoeJ2t7RwSN2e87oD1Gf4tmspKBcw3rz72LnMA3ORD8480FPq6HVPRMALYOX8x4jYAd6gTOad9Z5qGHbIeA/s0l6avUjoCEWcRt8SwxnYSJgw70gMDK1Nd+eclfhMR9ec5IRc4TBXqPEo+/7XJvxv5wDTanN3sCZpJMDb2oiVEyCoYUOimmrgz7gHYSaQA2NsgLNRiosoDiNiUifmEXWFDhpQcqiri2GkgoaWZPsNIFaQfOnWqC9bFDqUMwh1B3/xrt925aMSRFav4Mhn17Q/faLctVBQbT4b2hyJoIeOsF5qBdtW//OUXNTsCpaGmURmjcwqqjztb3bR/3Ovjdx9MSR1xBcJBi8wlrPKhJljEmerUX/X89J3667vaM5qpVoURHtCMMMcYukHnHpF9ZtOePCF+I9N+l9sNkgBdirhdvdHjw17L1PoCu7S4dEX2Zd1QbKENSvXzV9CgRttD4aw6LRSXrV6+/Kqhu0rw6sFC53fV9T6K/q7TNpe+/2GnrelmoMW1f9/HY21d0zL3+s//5d9sFENEBYgokxqodh022YQjc0FmN22Xk6kRCMSJWfnpl3drCWkwXy6zunNn7dicP2ieev3wsXKj/u03BzetNNSf367WD4CMM0mwh9Nmo2Ep1XUXbdNRV7/7PoTkIBzkYTW1suKmvCf36KuGiYsdqkF1t7JeHOJLLAAHJ+Y5XJB/+fdBLVOAItHHD1tVRW2Dn2EMV9LZmkzQVRpqDvhM7fmst9eLigpHMLL/Osd+EIcBWk7oKeUFF+hwvejcUTjg+hvTo8j8WcyNxwlymkGgoBBCBwKNRMs6qdmhb4QKR/PP4UzILuv2pvdxMq0hgoJD4wr614D+WMNjP9O7phCEECpL5PlwcdqnkI1ODiEmG96PwcF3fDZFHYgbiJ0NVCZdZ5oo1l7Q0Cg4nHlEQ2w32MgoAxGjMCCvknV6c+mGjsfnuS98/p3cS4fSem+DtmOpzgQksuN4DiHWsf2Ho3o4tCyU53K21XSuwrqrWUmxMXIIesXJS64gPC0HL28WO/SVUDemVt2U64ZeESMIT1KZ8s+B4BepinW2Cct4A0VG5ck/j8lMU4HIQk3bWGuCbnHfbDXNX5RRUDAldYB0aiCCy92GIqaZUH5lmoa3sM4uQNszrQQxW7MTAnK0GCl27CMFjcUTqu00iCYF+j5/j+II8tyoXR7B9awzHBVNFYGqQ/g2Dc+GwoYYHN5f7Ft0yFavbjaqmspaVrRQNKI4qeIWCSgw91FwYmQBpd29HjS8+8VUlrhJYgjCM+CcM3NP/ZXiYVKx++j9jgGTUUS7O6OLZF0Qb1K5OcfR0E0NRenM/keasNMKEyGN70LRNl5xnB1FDBQuyphr0FieYTjgnjfiDktm5rMnT9COOacxi6IFakcAIprdMGOj2OiIBnHmWKEBnRu6O1X+MzaryzKdOoqMq5snqDZQNAHZaG7QZGFIxPsAGbYGcGUSSFEbukMbUUFV4z2bqslk8jexyOiMWIoMimzWfQRM35ucVbpi4e+xDiiBuy1TowAiAli5O4fafMF2ewG6Qg/LcH4MvRwsHv4vn8V/hgpLozJzvHcnN4BjDtjErr0bfHAOZRiZYIoE8wEQlI9ZlTYAtuAYo5aq0KGudbvAQOm9BpmoEWnCBMNwBbRFZtue5ACYFlooMKCa2sUPY44iAC4KEZplmjeHmEfDQNwPukjLOiZs7nGfxUiMM2DRvimVPX+rny+d8qHz1A0qq6fGd3MKT4KYAKSV9fDokNC1YYCRkgGLRg59+N0/OmIwJ+vQee4UnZxbxD1gfDOC4Ge5qcHIWzIaPwDhHKoWFG6AkSUmgB7KxV2AC3YMDdCXUobFd2TpMpGkEUeZyjvd1I2N94iFsaGcm38o/qxJGh16yMbFFr0X7oxkYPMuTXt2s43emiKYDDZAMEDE0N9hGMazrvYEwkNJpBmmOo4psmE/M75ggnRh5b9BX+323XE4fCmDq17HgJy2jvUz474k1Jzs47zcu9EMJkSt7jK6uD8eQlpAsDxJSZhl2A0SPRZgKlNa3BhNp+ZMA4BiiFBbD4n8hTujyi4qq1JdG8+lqndmRaQwHbiX+lNIgzjHbHRCfEQ0Y2gjAfwCxQIARofFWcsKvll/zhDmtgDk8M2itmUAYPrwrVZT3k0eWSup1NLT3/nPASghoSE2qbK21B+VhTQJ3wPAlmv7pjTdG0Bw4wzFc6WJN3feZyrrgTMwh2nCEABddAGonjtyKq2JRGPiSsSNLWI8PKBJAZTF4F3VwVNsdP80j+wlfyWA07yOhp59T7wQ03NcxZfJrtx+DwCprgkxbeIOC6dNgBjAiTTBFCfqqnHshcLmtoR7L+0ZTbDvMnIBcSJnejwMarKNo6IsV0ihZVNLWaDhusHaddzRidPiDGZePU7qcd4licHxJXAAmBBmzt6GbsGuJqMRV1lo/APnzQ3pw2KGEw77TLndGOP4Sb4553Ga3aUDZ92KRl2/auLOAehnBmNwlzohdz1RbWZ1OWxGfk/iP3g/YaZDnPmyqTSg+7MO+7fIwrgj2D421aH5/O2fO8MxdN2DqaEwJjYaYGLwZ+fJ9VrQYu4xF5z33tdhjmbjN8wL6K3cyxmG8fOL/8AZGVImhypx3t2bN2vY7WURlFscn7yvbxgRRm6mf7aRvHv0iHX1TNRpOsP5H4YAdH0rk7hveGIwJfhuUOcTYrtmpR5qRNvM1JB95DoTMzCeW5a7qaY2dwPJ8OXQIMkHNQuUsLCuKdwkfU/RcfMSsCeBl0tZYWrDxpROjEwQjEPF+PbQqD4QjfFgrRCuPpimsIFwaHt7PdlsBkoe6PkVKk7WKG9S7cpRu7pW30Yez+PTg7I61fPHB2tyGOP3DpXG9OGmrmttYY1TH1NONgAv7nIeHb79/IRFdqnXdtGCYDtvVGu0Zo4Xsi1XNdtwT8Wa/3GX6PlQ+zDgMmYBrOlW535U20/WXVaIp7Na5ysNDN9vo+fvv3OhRB7a53Onr1/ePPEMk/WbNQxQdkxdWBP9d/+w16fHwqY8aKCaJlOWZ+raix72qf71z2/6P//vnzSupcpmGxlCZaqiPqpnUgK9bBn1tx9zfftxp301q522+n///OppD4v08xvFRKYPT5V2hwedTmfTc7ns//73D/r82mm4dGEv7vEWwfbQk2Z14+Q8QMT82HH3PZcO9FGajDAHsn0wxYzRdfKmmP4Eav54xBnspodjavDAI/eEwm7U2/mqf/nLWX/9NS6b33/zaF1jWqCDuzcc1h5h61/o/UJWYaHPP3+xtTkRJEyZKcYmMp0I6U0KpU3lCXR3mvX6/qIRMTZubH1nugaN01rs3IDAszDtbsDBkoItAoadbwjqPm/UT7jI5qZkgKgyhWTDUhiDYKFtQZ/CzkG96Ng9T+9HU0h4NqDsrKGUQsPh5FCoKIhM+tDIWN9nyOoDbILKQqsCLWYZ1LMfoV4yxUlK/wuQBq0dB23FtAnK6qY0os503KHd0OQoYj1ECDMiXxRxVnlKSbFGAYexDU0fyBwh2aC5UOcCtYpmE0TcLobWb93UbA/OSLxtQHr5WTGpqEouWrdtKtNeTU1DHgdfSzMI1x86N8Y/Ltho0jhXoKYHyIR9OCYrWAOBnvKZhxq0K56hGzWFDX9WgKgyPeLRg9aCzFNcBWUPXW6SdcqTvc+iyKACLGHQQaMI9bQO91vrv6B7su851wiAhj432Kxik/C00Q/ynzvVeeTDVfXe4nIO75XirXxwrAfugYRbQ+Gn6MNJ2YYYFK9QSsh4s2NmPLG0gBq3aqAxmVZVJRMZYmygGlm8ZuqU9Wy6hJvjba9TR/MJsMFFtRoUWZk4MAGyozG5ajRoAByd5hGAByt57jHOd7SdoKKZzhcs1o/S8u53BmBCnA7B3pwBSUbcCuH1YVBzfh9tCsFaxqgq32Dsg17p6qDoAVMxpgDrbNt7gEFoUNCAfrNF5xih6XVkRHEwxZa8Rtb+QtzA9WIaH47CV042a7gwOIFGNKrMAKAGJfPVJgfsOYoOiixACaje7Ckoz0FdoikKijtnjEGRBeMq9so9sD52cRgbWPNOoRD6ZXzOyeyd2btM+yw8AiUmuDkAVoqauGTZh9GIuQ+F/gfTxyAMNPJNhKpRlNM6wl5wSJGJ0t7X1l2ChLNGzR5IpGanlJsdA58yV7NJdX0/3zPNooG4JpCvUuXjxYURi9528hh1uAkqbKZBI05DiCmY9x6xNQaNaIKD4kTZY4aE6dbs6XD4s6aL5009EE5fYSaRYH8Pk+imE9nMpn1Frh4NDNmftCT57RJOiJhD2SE33E/tiGgzi5gqMFXlJxNQ7vzEXeOCCUYTf5YmkIYZ+QV/B3AYMJEznyXjKS6OrrjDO24iHBpxYi9n9NExgfJkgIkbjT8Ec7TmdaEKmr99s9gn/H4UgKn3Ud3ExHLq+G6L6qpRU4Z2fJhzFXrzWuB3Qze+ISJsoLHOtC1T5QUB77OI9+CcpqHEvf0y4AVROQsS1oKZGo7HCbYAU1g0fmh5cVmyXo9J3J0W79xh3HgB49DpEb9ywIGdM2wxWHRtaZwSbZtO44TfwqMNhCiu+5F/R1oAOMW5iC6PZxaTE2IbgPuZZEMHp8ap8su9oSus8zMlOqVB2VsLvqLL58SZqNcaNwF294auf7qG8y7GRnacZmqIJAJdekxOAGNGhgBE/LiFpPCddDrjXFqrylpr8iLYFHMz6pnWQwNYJEzD+R637OhpJ0PzlfzP+/7i/RsEZOqdLuGGasdmmBWck7lW7pSlvZuZcRbB1KgcW8P7xEkUPfY00A6cwoxsrXz2cScTyTYD2AB84CkAzZpM75LmmbQA7tJwCrZkyD4IPJpE7sXWYLrYKM5nBO4yLHDb+Pmeo+mgyZ+uOFtHow5RZVojLoVmwSAL2Z/2U0Dcgv4S34tWA3EbuL7C1mHSBTUYL4oUV1f2RWoQn/oKcM+yM+7VtDG7DFNLnFiJfGENmQylmx63pb6coYNi7hMAsiUDuNBPZC2HF4bPFUxtMGVkUkwN5AxZqP/ErPxGK8UUjecIxTWm4xVAY4YrNzUUbINUPYDxbbRunKx6YjLMoLDoF6CEuhaAjp8dQD+ynt5TuzLyq+8Apas1pCPVXgn5U/epq41wzPaCBh2O5tEQGqGN6TnvBgYIhwl3D74yjo2jVgvdIm8Vp3vfJAb5QxrFeWxnbD4HJghnOQMyx6fMroPt5YoUw475nFVBDbYTKwAENSO/RlK4j8vvBniAUZiScFfmVzwX2NeRhWvzN94xZnDUJkVuppzrf5vWpkq2dblC41gwVVgWPebhHGlnNrRiGCJYM4NbEvx0vghj2VXH/U7HHVdeqsOu1PdH0O2btoetc37Q9e/KWi3USOgN802fP79GAZcX6hAJj6N2h4P2lVyQEkMAOs3I92/+6Y825ulPb35Z145F5/bd9tYcUKBLDRM07PTnTJ9//tm6oedvjp4kvJ7IiENriNkPv0eg4DT2Dw2aKw54ojVS/e7bT+pOv/iA48U3zZM+v/xivSLTzHP3pubhH1ycvr6+OPOx2T9quz3o4bnRl5cv+vLTX51hiEOkhavwr2lCZjbBZLOev/vds/70ly92yHo+bDyZLXeN/qf/4Xd6qFL9z//Lf9Z58wwXQAsZd6zDotbQLxaZcwD+pz+U+tvffbBT5L/8eNW///iLymKndlx17kb1fSa06xSllxaec60fPu31h989qD1/0bUPeiURA2x4ok54xjS28NvZgEz0nFnD4caBkxTa7sMamwPLM2OyYBI0hdAiSn13qLTb9No/7Tx9RUvHEfXjr53qp2f98uWif/nXrxak//D90bRBI0o5RhNXazXYKFeKzemmvqPxXDW2vc7XRVm91+GYaXh/17z0dl0DmaHQchzMhVgUdI8cVtjyU9DhHFxHvMvlFBx8DlJQz3l1cC/ouCcHiKq7zs6rIORGrJgazGHQMcxYsOM6R1GdqmbDcwhYbjOrwH6LUxNtFaYXLmSiWDXiTeEIT2FJNKIpRt8EYmzb6oiYHaELm5aAkyZzCQobJlMhjF5GCnY0E5m6PApSyifeWe7JYdAOoCTxO3L4GIHy3sGgh2KMESW/l0scF9ybPJB+LPRBekExoQKCkOE1S79ZVRgYrSq3lY0lrJfCvdIXE+Lw0Q2ezXfQcuBX58widGKBoNr5z/lgmPEspqZhhJWVhGIjIsdNzUC8mQ62O8F9zDb9s0qQbaZ4M9pqsspwy0NLQJMbmp3brdU84+y69YW0LbCwJtAb7dtN85XGr/F0DU0rOgLiTaAbobP2YY+lftaoKHEDhiZEFhjW4Ku29grrtcke1Q/vpv+m5U7XK83eycVOgZU9+ris0rakeILCB5WV6SX0ysjkA/jBUqVquLxuppVxyV06JqCPtpKn0IEiR5FHrti81Op6piGLLbiJ4KDHpMg35b6onJ17A4CKhOIwkPF0IszKrAPzxBnznogamq7QNAm7gXZKhi6XLA3v1WcijQbfcezDQRBNFCwAqH6nFnoTAdBhCDEvlXVdl/PVBkgU57iH9kxbg81jCiQX0XXBP5m/B1hI0R/OglhK2QgCtJTwdhsVhXEIBRIUTeIlQHvc0HiqdAcbPLblIh01ca6YKrdqxBlvAttnkkhfChUd9PfurucZ+6rNMFrT5Ky5aTINmQIY4I3iLtz9Ck/QcMTEnRV9DFEJS9UoveLCi3551g3gxBcvAewAKkT88BCYjKEXZdJbeCpC0wPd9UYxXWCUBccctkDQlTBfAbmnCYaeavoqzp6O48ndJPlEsmuqLXB84fP3iLyhecKkhwknGkRr9JhK8l6gVbJfWbee5FN8RgQTa4gGku9vdgGxDawtqKgg4mBYWRbU7FXCJq6GwUIhGWIhrD9cR3Bem/KPwQ/TR4p1WiIj92QIAmYTnZEJuADKLmg/ebM0GPS5TbqoMTUtJkE0/gBbnKEFkgzYNcyWLA6nCWJrsGcwRwHQhbnBHgSxD6SevLnQiC6Rbct5ATKPx4Iz5wZ11412H561fdhq7s66YsDGeysWO8ISuQNQtCt7m29xFgAQbCk8xcRXqpg0lIS6L6oB26pdAB4+y/EjKE0PhWFkfwlrnGOqgEkQOsaqeYr4g9vFZwPnVKRT5qG3JzAcAHGB6hhB7YAEAGftZVR+G7XfMWValUOxwgnbBmdIJiozw2igHHtBo8q+AVCE7bLZOt/vNr9qt6u1xWNg7nQVoDdZiwxdAPQGOca+H9xwDVDzNzTfwR6ATm+TFsAKJDNQvymI78yvBFrjfe8DsABe5ZgDFUSADTq/nNQcj57eWs/PqzaVnMlwb+YcBTfNkNkI1YOb4XQ5q9ju7RKNFhWqIYAYQEEKhRFaKxPS4knF45MbjaE9aR5PBoIM5GNSyPpC+0lWJWYmaL05n280xRG/cSNWpMg8zWVKSQPFPoVGSZ4usSVExlAzwBjwcQ2dELmYDYOgt3K/XbRMaNkAH6B74h0BFThidLrupALpBsg3dxO1BA7lWLpukHQAqjJtvYZhzIa7CEYFA6fzXT9c6oasZcCzgr6HWgTQlmaYSeqD1iSygmFJJeNVGXmjqHa5a7k3ANrHyd8xryvfdQlrhfMnpaagBKM+i9xlmmVqdYB6anXvxxt05k4ZsSnJzr4cNutyk80axsgLre7se4OzG3YKQNHVgFncNxQ9lhNB8wbE7kJfSZwRDBiat/me25nRj9ggjGi1MKWZyyrosVDi8bvg0dLYULM6axZAyvwFZ8NG3iSLHzYEea7kK/NO8TG4DxugcjOlxKwuxFA+B10AWqbAikGCZgAAIABJREFUvmVizrWG0Rb9h2HJ/6azd31IxjHryTX4nVbq+456zK41IZfAiIcpJn8uyw0ocBdZxsDdyfeh31lbS5OuNOv4ynAmExdCU2lGCpVo5PjaqRYq6yMxHs62iuP92wZzBrp/CthEA+HNzjMO/RIoCbxkrKfJGTs8YkGNA16q5+8b1cVGDUUtttQscuVqh85UUtw9T29QcjIXxuSRcck9Phz07UeyZSZtt5W6y1nb/U5Pnz7qy8+/qu8uXtSIsnHbPH78aI7vuf3iYu5xuw/9T9vr9HpW2/Wq69q/i5l/yUZ9uwCauM2H+vhUFmoetj6g9/vSAafff9yq4PDGja4qPRX58ufPeoNrnGIcctN52WtqX0yVRH8Afadr3/XP//EfdOqm0F2y4YeggKBnZKpFcU1BOnSI9wmZffMI+vnp6MMXdIbpzz//9x81tKN+/Dz5UkSjSbzG61ugTOTGgZ79/Q9bNRnFykYvbpxaDXNjl1i45ISGU5z/+tKppEEvK+vSis1VH58/2q3rrX3XbcFEgoD7GIFzgPdtp49PT5r693uWDMUOTltX7fdbX7wc2GRG9tNGu+ej1wAUj0+PlT7WVxsm4YL1uFu1rVb95adXvbytSutSf/ky6/Mvsz58alSD4s1MehKl3c/Km2/Ve/r4qt1274L+x7fZ1D5Df6Z2gI4isOeyS/T6zjQV9Cvx9BTq7/n0pg77aReV7HeK78ph7DS8dhQjA5Finql4j7lGqjdorebMU+RwIFE4bj2FIW+OibfNDcx3C/MaEG5Qpe2Es2ivyWGzi/YLSBMI/Gz3SaZLBMRujNDSRIHQ5l430KjCcS0Rx0qd5WoxeKJR5SogEsS9QRTBUExw5uPgpbjmG1mz7FgKDjBqgThAaU5y0/jCBIt1QVaXJ8tMhpjOUxzlIe52BhbZWEYF79EAG3RvrHmMFEJLBP0HiphzhDjfyGukmBVTPCpPXFeJ5qAZABCAckUgLkX31Qcu070GF9LNqOtY2r3UAdigi9Aq+J6YXY00PRy3NIxloPArTRibOiiMdgyF5nHXhPB+3QCbQhqUOTSV6AdxKoQ9ce1eo2+w4SCOcNTqrBE+m0NxawOml68X7bfQ3vn5gACtM7Ka3bdaBoT4kycFy1poQBToXNXRRSj6zUxkxW2UNscIeLZ45GpjDcyG5qQR0ZgUSbRNRVFHoDAamAF9I451nQ0p6LDHsbIpAZovo7ZYdTMP93SI6emTCwo+hkZ653zMwmwLitHbrXCxzYQcwwRrVtLIax37kzPRUIGgbWTfp1DLmAKtTGRw9rv6Z29KNO7XyPaabzrf0GeRVYiWnWgGWA0bXSf2Ffb9g8Y7VRLTHL5Z3VB8VY4icgwAmmsuUFNOyQ+E7kuBR8HF16XDAUXGuASa+M3IMtrvNWXaGFmMbsQwAwNlrWjKGfoRiYEjLw0yEyiMizBsKgO4JRvUWZpQeHmSFjsrY03kIN0WBEZDxuXq2APADyQguL9OuuXk0dXasK8B2edRI6wda2KA4zaqNmiOa82YYLCf/ZnsfTR1UM5hFzD550wOYx/oRMa10TWy75naQQk3LxBQDCCG8OnBn0cTwrqEOsuEvcP4Au8H6OVukAdNTJUosiPjgTG9Uuz2+SxPv/g7rDGQZ3Q7iQG1ktxVPs+FDaXKqgvvDFoaP5NnTrEL+GSkIAI2aGLvfERrTPm8KPzCEAKQ0mAbzbO5fBvHOPGO84q8UTSzVzeJR84r69XIjos9TIMVyXmY00CxRSoSNDCoftA9C97jMmpcNzbpo/6hqSNWJfYcWXdMhpBt0IAAdo2ebgLC2Ziq2rs4xo2T8xagoyw6uxUG1fUuBcqiiKQ52KPvZuqKthfactG4pqiKws61vCsYGABnR3wNOvKhGRiH2y7nLRRqztsy32nENZypmO/jm0oWDs7tdiYNqjfRNkwe0Z9zMkP7x2kUoxUok47/2fjS9KSUtcKdw/vn827pwQU9z8i6en5PNkZ+0Ny3qkqAy6Booo27FXtPqiLbtlQ3nTz9WG40TDSNNB+ptjWUdEAtmgEkM63KikxqvCI4E1adTxHpwz3ZXy5uwK/jqGJfuUY1VbQdLAngF7CTM7/c5qqSZuHORKF5I04NbwTrSWkqxi5kMdZTX51NS71WJ5Nmvo+n1pXy3TdqDk/qLhTXqd4//3+uPY+Pjxq6s4alVbnZ6ozEqDyG14A6swpoHq8nYJQk4qlywIiQJAB0+Xv1o6OwiOvBaAVJFQy2pWOmFiC49zdGcqxv9ozN1qjzoLuSaND5XDUdf0PKAUDR5Al2x0RwRUM2+L6Hicc5tN7e9PaGCzpSh9zMNLK0f/wFYJXfNbOxV75gPteal5EslbrlYokWUR+Gg6in0TBTn6+96yMaEui9fE8TRzDmHBMV20pPzw96/fVnM8AwTOJsZzDCieQIpHlSA3CVM8UP1/yIvlosp2Ifu+EFKLShYJj3AFAFeBhTNuJQxrnVbSo1AkLADFlobkcdDo0HFPyuheOscrWwGGjoTM/nTOeXGR3HATCGtwPxSgsg+BjyKIDPhTPFNFK+6Ki1Rqsf6Oitqe1RwvQdV2vMxxwVBoU9aA2RCIbhGxghDsyu50JPCUMIOi/7x072TiuASh5iQrsjOyOyCvnRdA1pCCw9x9hFNjRsJgAGGmKMK6kZmWS6iUVWxZm5SXXIoJ8jH4H/Td0ccTme9lPHWvOKpweJDOF1kTxtq5VFaC8QEr62uJui84kvgqPndo/eLAxJuGjskve0U141+oc/fKNdwaTopI+fyGgstW1KVdWqvkXoPLt4GMaNnZlesBWlo2fyNUQG1G6X6ZuHSp8+HjSzgUeaCuIJLjp9aX0pZ9tHUz0uJ8K6Z+22uZbrbCfWBgvBpFR/jaxI6Jigbv/NDMjmHRS9oKTQSVbVt1F/+Kffaxlb/c0Pz0qbWsPpVU+HjXa7UpeOwHo+46y//syBEj/z9dJ7ymVqVF66KAS8rvdkOy7OdKSIq4qb8wjZED1W+nxmxUIZtdtWejxWRl4bUMj+XX/+Zdbnt0H7h1Lb3WNoTjeLDs9Hc96//PwS1CJbstPc31SvZy/Gx4Zw6I3+/WunXc1UKbftMw0dzmeXpdF3x8RT3mXotT/u9NIWtm3e1ryOXlXe6O3tFNPOPNU3T3tlUFsY+qypG6hTP1icjT4U9O/tjAPtamfVJpv0WHCY13qEHvyAq1yup2Ol7sur6or1VOnlNOjHXy+69CCJR/OsoUKcz522JTbWjXV0XKYUVtmmtrnGqT054qAEHTK9sIrIQdwa216wKrqx0NC3mpdC1/5V15HLMrWpB26sExk31sJVIXTur8qaiArhkOquN70MoKQUJUyFIgNqsLlE5CaBcppOyRQPpIjRPxo9AsgxZyeXy4hh6hiPBYosSCWNGFS/MtXlShh6omaT6KHY6G0g6jdyf3AKhNbBfrRAm2kkwnGiGVLyFqGWYtOB7obGKAT13sy+RDemo4a1Oz8KVC9CZ2fTnKArJ9oy4TK/jb+XawNlAUYUhIvybuDh2xW0H+oGEx9Oap4fhys226GVhu7DzIYimkMHvbMvnDXT8QHePO06lwTaBA5QWqRRpY0V6JrssXjPb6o9UbPjLdOzzaiyLk2LLKugF2XlzpEj7F3TzxYmAzE5RT9HAYhGFYe+kcgREDYmLcMNBqA1PjR6NIm4g3pam80ussPFF/rQzYWnm0VWGVSmudPh2Oh2Y62yRLiQafQaDd3Jk/x1s1Ne8DOZ66zKPB0t7KzsMyTHNTa0oKZ/c0msVbiDWqtZa+PQ7VVNgaPhm3PpTDNircGg8NrYe09CwTa1lecOxRO9q3PhOBsJ2w49IJQ4YomsdzKlK7eWjGKKd4WhBnJOztbIIIy8yDTfWyODrhJWBWvyRibX1DkEnMt7pRntW41JrqtpcpOdH/uR3xV6JlNKpgdB8end2CxhZMPZ7s6ZydniqRyFjmMr0AvfyLJjooFTHnIAmp5o5LK5FYFOH3NsyAv9jEaGN0/TY9O3iCBgAmmUGLSZlUgDZvwnmDdzGlOwDYAJE8S74yxmHwNgpzNO0Yc4Dd4MDE8zsUJnz6InhR6LFbRjITEvoikEeNwImf0VSh/PE9o9U2iad35HnxU8c6zj2dWBcHta7iKYMOmIC2F65GaCBQAKAWOE/YQBFu6uZePfg88FOONcZQLrSYbpT7hUhRkR09eVs5JDlALGkQjQy2m6cSuEYk3BjSyNyVeg3BQWg231e+VuMOiQofZCJbvfTd4HGeFsusVSMgvCXAIad77rDD0ZpkacjdbrAlIz7YV6mgK6BRCHZIWmKK8KA1+c49BmcbzmPPN+IK6Id0izzjtzeDbzThp0itr7ZIfv5+KINgY5jpMI3dSYUUlhh/eAP4t1+Ft2ZZyvZGniOA1witmUz2eKz6xUnV09vuP+2eSDKhdmgGvhasyabtJEld0XMcEj+5nMy8JAiM2s0EiitzTyHRo3jFmGuQtDH6jWJWMQXNChVkcsimmXGTqlrSMQcPflnL+R+8vP59lsWE9BxUWjSQIQER5p8qIcY5cMZ+wAHZ09ysQCCQhFJ59FdqvZUFu/t3w9m06J8yNNsknERaGJ+C4bF2Ei0/kszQrMXkK3yXkJYGC6nY3LmPb16lueJcYfxGiw4vlnAWzzfcwccSZvTIX53fsLzs6rPSQcOYAcZAT2KXy2uZH2+6Godoipzx7wBFaP4yScMQl0g3Qg85SGYQV7u9k9aa12Op97a1XHt79qPr8p2x212VwNJrB+0iJVNyM2xEivNTvIYRlX6j5UgFNIwEz5bQya86x/m8s7nvSeMQjIxflFjYyulT3DAVDVHzSarUUcBxPdyAtkSmgg2OZArA3YZFNE6uSpzsMa7AQueMDzodcAm4N4IIz4roOe9rVp8+0ZKjKSJfZBRG7xd2hiSGu4dINmYndu7ErkGAyLVq+VSGfqbZh46ktPafPN6DVe16wZ7oCNWWWWZMBu4zNwdU0wuyFiK/I4+RpMXgMYSu2YDrjAdwRAozYcF6qVcAfvPfFrlMxMAcn6wszoTpP2m+Z3owHE+IpGkixNZAtohflsjHUd1CNcK0Yo1ABmjgSLGCkilJy36xwyKFLUMytRFmZSOt+i2ToaKL5HmBC5PqM+IQaRaR59lGuv8LXgPDfV9LeGkskmWJCdr4mhm+K84HNdoOOuS813/3umyaIwChM+nLhDy8hxDT0/DILiEznTw+cBQx3yQWkIcQyHJs2P915gnXjSy/42lBwRH6wF1tG9rkyed7iwxgHNdmvssJhrtxk96ry0IGRciDxcHEErm190aCiKvf7x7z/qYR+OdOTlHPYP2h0bVU1m7WF/ftO0FA6VvwxXtddZdYKIN1A/MnF2h9LGIfsmdWYki+vUXnR8eNT7Tz/q66lVXh7DnIRxMFoNDmKcpuAfEmaL7mwahZkWvysNC+M7Nh/ZURRfmOkURYSigjw8f3gSEZV//NtHHT/s9ec/fdauvDng/u2y0fvbW+h6BsqO3EYyLy9fNd4QvUP5C0MKKHDQFGgmKZJMNd0xPRuM1F+H1I1MliL0HVXXBM5jIpOp9gWz6E8/vbtA4zBEM0Vgcr09hHnH0Oql5WDE/njV+Y3CGcyGxi93Mbs9kveWqU6gGTMpYJEO6gapnQoVTEtsYkKUQa5fTzT1PBtsuFPV1U6n9xcj2jSJ3zxvdTzA3+90GRN1/UZty6GCgqVXf+l0GrDoRl9WaRiu+uM3tbYHrIh7O8uCqrIhocmApLdkOC6ZzueTF2G2/eg8SQ58ju8Cg4frxZc/NCvyPEGy0MG9XTqXPQbbJ5xd92Qj2/xp6k5CinaeCr2/drauph15exvtRmurcIAMJiVQJaA2QbPMsRRPlEC5wcRluOk0VaYB+4C756LeUgxgoOliRW4syE0PP5lJGM6rNAsYVNiZDkc/aEH8rjZhMZDuaYjtum0ZnYe5De+LWtDFFDsQEIyJw33Hg5qhU8TN9e6ObEoZNDjHhwB2h5GN0w+TuDB9fNwLca446w6hIpkmy+Q60Zk5hC2qI9QZhLhgTTlrC1oTsRgYwkRwbM7Fatv+0dNQDivWf15F8ww1E8GKLxTHnkBnk00koEWS34mmiWkCoc51wQQBOg98/nDCI0+M8wi6Ewgz9CyoXG7WKBKLQnWTeQoJDYsLwM9hHJRV0NG22qQ4E7YuaqAGpqCUBrGk3Z5CDZQZpN4ZB1GQlgSR8+wxueCzFyVMVNH8TSHs31IIQKu7dSpsZx4GTqxVU/6ZXsyVmiO5r6N1JHlzMIVkRpPC+60rF0wu+jzpJqIoRO6sbS5Inid7En1tR1FllD4c4SiMrgNUQ7Q9udkhkyetoYEk6sTB0RQsPbQiJs3Qp4gxxyCHQp5Yj5tZBAuI9g3KUuwrGlVTwjFw4oKyaUygxBMNE7/9eNaFXF7oTxQMoNGYJ9y1xV0/hN09zrIje5G2LKLd7R5LE3EDNIF2u/g8Yr+yvwFSOUPBEAbW+F07DCjAPvAgCSode2ca9HGb6PfNoj+fE/0ZvTtFBNMDqP8UcQ6Xhx4W5iZQEWk2oiWPS3vaYCe/mhngf0YxwoQKUhdGO2bfREHle99Bf/xITEWgXHMGQkUHqIg9aDKAGzemRak6niNaMooI3gfgjjWAsa4J58Z4yjAKTRR6H56Yi6EoCKHRqam0vfS6UhQblomoH58raGAMOgUSzwEGxdGNaHZTielYEU0uLoc2rLPmkOMoHIExQcpo7PlMjPSYErESDVQR7YX2CpBmVLFQeHDChy2+TVa4HxwMH86T4eSVhebLhmapC2lAO/+GRtEza3KI8OCeQNtY4KrrQjVYF9Qsh7qxVimQDk6xxT6lGJpYNUnjBDCBaM7/nWzrRCuFDCY6ZvK6bVBBdI7BD4fnmL5qs54scq5Xmq8hpnZlgVY2kro5a6oCX4DMU45w36ABL4JKv3bWgQECECfgOCbYDzbjqFQSbQb8gTYvLyKDuWKnN9GYzchGYEo0ytazmqrQttnq0r5pzfe69e82edmUj0HDTjCngZ4dZzsxOoBWEeGIhAIgb6umjvdst1XHLeC7EP4FW4Bt2AXWHVLPNOo7+3tbxuRJLBm8RUyV0grpyc2TlbsHUUwwYURljZblZNaFi1Q0WjAP0IR4ssyzQktuN41oCpnIV5yzGGOxZ2gAOYMoZmmMuCcLXQEBFwC7eM+8Txyw0ZR6JgSAAdVy4f7ErwHQPyie0MPJkKTRZ9pYooc1szWmMUx7kPSgaZ2193plqkXEVPXwnW44lUJjff9J/eVFefPsWgo6KrAVIFCWP7g45+6E7cKZTOTRZiUqhzM7alNAcZshrrDRQkdrCi+AM+7YmLytNMBBI+c+H5F2MV1Ga5yQcd2rMmOMJehZu4ES6J24z1JrWr9sBkamuZ9UAEzDpOtbT6JP5FUOiSeV5JK2d+OvfMM7W+zsTQMKa4DnO83cYQ8a584MRX42Q51iQ9Y32lDiUdBA4rpPzYCeM4ZQT89PPodevvwUjdMNnwPA3dyMFhsh40ZLrZ6Qx76x2SA0XxyVre3MFg1XDH1mZ6uDn0aIJswu9nrjyCDiYZguMxQg4gRQnek073hKd9ap+ueaqQXtnLWIuyvn9ugcYIYDpoJS19jMkOcOiBGAHBcyLvr+eAY694EVBocAujR73C1+qdwTliUwgYyG1OZ9rFnAw7sxkplxFFbWMeLSG/p1psl22KZmuMe/sfht3OjfmeYuADHA4QVAjloUJta9VnXiqrXsXp0xCKDu8kicEoAeiiiQyWweflYoF1m/GMmNoYE3UzFYb4BZyeO2jOdhylum41baVYi0cXCDtjmqakpfRGQiPn06elJynSjmKv2HPzzp+RGO7Kx0WfXw7ZNplWQWQiF9fT85v6+79LY9fm9fbJJBYf/8zUd9+7ff6zZc9Osvr9rvG334+OgDEtpqnh30y49/saEGC8acXHRNTEG5JPhMc39t+2Z0tqmPen39cj8UoT/goMhIvXPzxWXEywDtLdJaH55S/cc/flKez25sllOnh8dG7Vrp3//6i81cdrvCzRMbF+OULycmD6maQ+NiH2rkAsXSZg1SUZTeDGRXCtT8Bj8dBGXRjufbpHbj6vur/vH33ziD6aXttK33Or+/6nc/POtpBy3j4O/51p70p5/O7kJY0MR9bAkAZuozdw6JXavGovxmPgV6WAQaPbBB+JNz5FldunfV1VGXPtE7vPSh03FHVhqXD0LzmDo9Nom+/+5ZRT7p7TLqK+ZEI25MRQQd8/vfFh2bXm+fR3VTYofXXQNaLdV5boozi3vbkOewUXc9YZmi6+1mAxIoXOfLWzhTJbUu/aBjnYcrGBMJO03lKhdy5SZTXPorGgkiI6CyPNvhCwfe61Tq9ZTo9IoBTu8yYegm06Ehyo1z4ogPqHiLGlNB9gWXT2HkmyxDjtHTkOrtyoFAw7joNN3UONx5Vc8FZmE3dFAmX8RgcEiFzT3opU0mTBUKqfuSlXYHCzvm0CpysIQjZ5gDhHW9y7qwf4euiOMcKCJ0F9OLKGRYYtDKA0vC+pvPptDnwpsLio4wlMF1zP6PHFQAL+id7hdyBUUE6oktyKO7JXKAs6RWr3wN2gwHLJcrk9iyYurN9DX0BaY3GOXGlIUDhZzQ2e6lHPYDEziaFSi1GG4RpJAw/eB35nLFHTYMVChQ0mrrJssNIwjrCkUiTIS4vexmyhQXeny9jZgKELJ1iItkmSPIu6CBiMiMcTxHvBBo3RxgAbqULKMIK4O+ZIeToA+bFlSifeCwZnZxDdcyu8Z1ej7AxKDI4PAc4crEd7QTbeFGDmMHChej/BQyUD9sse2ZqF1nKT43WOMNnfUo2tRuFuxW5zcbzQqTbTQsLu1vk6eKrD3s/a8jZjth0w14w4Q9SmHcFokdIINysNELRVnkfhJOEQ5/9nfJQSDRtm3UQYG1iQ3gbeMpLPsynIJTjfnR7/70+qpsbR1zsMG6vsh16kd1Z/LOFrV9yBw4F1k/11se+wNNyhKUHE8I71MAHJGZOLIQMZ0AiFwSnBRTtdY3wlCINQNqy1nP+e3mYOr1UG+02yT6aa116ifrEAPYDdMhrktHP7gJj8aCSRCXJ3TnzUDm7GJAgmzXsF1nYDVpviOtNELWsJDrSMg2hbFNPGheDNtobrYGoLP25DWB3RPFHkWTpa9QNKEuEZKOOQL3Epotdrfz6iIbl7PbMVDQpXz50yynRoGZ4g15oZLpADRFiv60tkmQnQNdyARViS8Rbo4WNJryC9DUMw4F9CGrLEyW/VyY+jG9p8it/fMxCWISFTpm5twUoOyRGZo4RT2xGx6OUJAxygu2A0UN1FUHsudb3aBj00A61zHySG1Vb6ZEETR73FQ9V767imLqwYZ28ccpMeqxaUwvxIiGBhIqLdO826bx5CNfwiSEM4K7yXEaUF9xcEd2cM/W5CytOYeI/uE9wUKg+bcuDVp45ODe0LLR5mzRVaN/ijMNKqpdtR0hBMAAFS+ap5IohGm1jmiPuzL6KwpeYpCKnTa3SzSxTP6ssxrMiNlkO+coowSmacCsLfwO0IRtrQ2nkc+Xk9kVSfnoNQVtlJdge6gUhgyTNprS1IwNU7aXWsdtNFxLCsWc8wQ5EXE/5GrjzhmzMJxCAQFwWF7WWgmMI9alKYsBYuK+D12RvMcMCqzfD3po+3mH/MNOnGEMR/QEIDz6R84LJDn8Lv3Ah8U6d0wIVHnH40ZRXNSNBnPWE0+t2D6YhHErONSd9QQrh6LZWlD8OWCTLKoytPoRncC93PU35Q1NNHdhbQbbcH6xji4pwgDmbiiu6xzrjefM81iSvTLnyY6OTkAfmNZ7zUgXYOIUqTVzQOsN02GzlQJs5j1u5rOzEwHpMqZVTJhW5AvoJ2Ma6ueFtp9GibvPzre8B/v5+0zFHZ4mHe0jTcjKd+bfqSvCgcXvmzxgqK8AfADPyKgiCq2KqB5YQ0nU40hDmm2jYUCm9JvOLcyn+VzMrTgXOPsn/sek8nee+B25mzA64rawpwwZ0KzZSucekCS1iSEXwP6AR8A3+vL1PW44hgaYIjKxZpiEFKCHqr5oxkEf8zYbK+Bsze/A787vS+0ALdeiHYPN1htCS14LdXi5kEFJnroW9X3nO9x1ixv1gJA80UszFVPnRniBvWE9LipiBkGsa8JXAe8j+gWgb0RCBSBKIwZ7g3vG93xo6E0V5f43cAvgFkDZb86oRlzwirhPi/l3GkfovL7MvQhZ6Nw59sEOV2c3ijGxZvrv2FvOWjNtlohUy8keZrKYa8Xp+raa1UdE1o0BKTK6grPfbqluBGGIIlEwFdbyB6bAAJs0wByzgMbRZGdlobWjjwJAw1ANHWZTrUzB4MOy3x7KSf/ww0E/XhZ150UjDmM2nKHwQtSd6bCv9L5k2m+3+uPvGu33TBkKu5F98/0nGzU0u8Zhue1EvuFF55c3nTsWysYUDdDsT9990PF5r5ef3tRfBj1+2Gp/qJRMrV6//FmHwye9vHReEMhJrjPT0Fz9tQ9zkxkkW2rqUtsKU7pc22Olz7++WgDNg99mq7pkVoVlOMWlUu13YQcNqHxsUv3u40HH46rtbqvhdFLRZPq3rzf9+mur/fFJ6/xqFGTNj3o7dza1YFGWu1o52hgyZwYcOEEeK28Y+PEpuiOoG2h6pkltC88/1dOxUQe6uS56PuyNYMeUaaPnx0Z///tnC7G7udac1/r3H7/or3/6s65Mb4+PFlhfhzaoON27dttE7W2rj8dcD0WvOdnp5/dRj0cEtKX1NegkWPBc02gXofw6X2gjPe3QnUwa11Wvb7N66ILZqn2T6HmHGyQN5KA9nO5NYzoa2pCX96/KrY1MtMPBsSjspvvpEcMaXJzYf0yWEbynzmL8/PXqpmq/q33wjfOs82unp8OksvCyAAAgAElEQVRO3Zr4fbC+TQ3JODgb04a5mgiiZ3LGIcQ0k/29fdqpag7Web28Q4XtNbadWnKuKEKW3i6NX5l+zhgQjOrd9DXWKmAa42wyzF/w8iL8faJQTPSlm11YU2QQ82IAY0M7ygGCWL11EQZFA9THU4MIVPN3L50hR+FFsR8G9RySUEaduOaAKuiBIOro4DJt6spT27Xt7rZcq6oNvpWrtTsgthwYmB/ZkQzaE/obilk7jnFJ0hRhIBQ0PUx/+judioNxD7vMLoyVDX9G0wmhcqzaOlcvGjIaP4wjHM6cJXYxRNdGZqLNNZZFu7pUkQ7O4wOla/Iw92EaTkg563rNN3omn5SLjeYfbVm/aH8kcysCz+2IyeFrigXofJgT4KLHFIeIFwp4XEcJp8aq3DlrHP5raJqaKrHbcwSclzHNTtDLQg3DXRDg56hk5TINEy4KEi5CNB9QSaPxfNPx8GwGAQUN4DluvB+3WxewZJAxbQU55U5F6E9RQ5YqRkdMD6B1ZenF72eecXCmQDXRJKACjCCMUuPglOk6dGpMh4UmetOwZMrrnWm6zFqwL6eY2jBhY2rmOAD2JlEIi5Y+dOxiMj+evb/J+IMKjuEFBVmZQxO07UO40fJuyA3Dabt/NypK458mTEKIrkH/TpwN5/XebrvY/5/bi3Y0wvuPKo9Pupxaje8vuo7E9LB6o9jgnEhuZHkRrcHkn/zOiNfA2ZPv7UgLfz+qqLAMH3kXFKWgrFM4IN5gjhBHctdbAV4C6LBeaULPSeU1TRNsUMQBzKFhdviU3XaZ+gdzwMZCND3EiMAqqCkyoGYyrQz3ZPYjbxaXUlOKsto0ZS4d5xja8KVzluwV11riJNDNEF/k4jUQZaZ4xdRrguLqQVbQm+7ldYRxm75EYcEULiY3xCJ1TGPtCsL/iz8j9LlQ+ojGYXKarAYnucMz9hCa1iIPJ2awO0zA+s731Mg5xTmK4cMExZEkNvTepK/xvGjOM80UIFXh4ja5nt28kOHpCG0cppnokkkXgh1PEaHz03RCWeW72cjBuSxohAO4QAfriRDrnCIKdse6aphb5c6dpICKhgYHVAokm2Wvsw5FoYGGyj8/JqtO4XLy16rC0wPORsxwyKKUdhhTWG4AyyEMz2qO/BGab7gyW2tNR+NJTIBN1tZS2FG0JRFJwO+LyRp5i7iLc+bDOIF5V+U0aNCG74XnKu3QZNusI1MytqoopmcYNgAzFHpMLRkLNHYOr3hP26OW6+cIk2c6zbtdmBqTP0smJ89k0i3LnOfHNIuJpZ2m61TDBQALDRuNJEwTguJ5d5i6zMoaAHpiYyad3pGc8FzCXIV7wvGxjgyg6ViVVkge4NdjqsiZCfMBvf1Gw0i24pPvG74/+X/o+LxF7kZ7TJnYf+hLKcg5qzOco5FQ2NyP+yWeG/4EZEzC9MJVfIPBCvRST/fQYbI+ErUXwE4gnKCE4pzP5M0TlrtLPFcv+xkKvYEk4s4ypopM1KBNo2tmCkWtHzIFzgo0pu/t1VNwPDyIdKuIN+LW91A+Dc3hwgAFA7TBdfGm3tngDUYWnhcAjf3Ueg9jvMXknmYDQMGHSRJTIGLckKbwTmjK0BPiKotpHtNeHOGt6c/2TgJYbmjvYc/MGnFqRT5jx1PO8Es8B0f3AOKyo3vhkMbEGEYG/1teLlIfQBwMM/ZKlj9aM++J/N3nb5P2jvKgIYHGDAg4XnO1lq/Afy4NsLSXXlV50DC2dqhuMDhylBku6QDz1MVM9KhNuasxq4NlRM74YHmcY1UkG79RFzKdHz1AuEcrYYJIjNcEzARVePA/x03VMgXo1ql0xiWbqbLjuACzMUxDxxf0U+sGcaCHg2KX69nnDsAXZ4+BLYx5oNzjlGowOHT5sFM86x2pojO7l6ZMUfE6yQHsIu/VWb9mt2AsBWgWd4Hp41C97/Ik7kTuWU+fAd3QVC+Y9KEhh/4uZTgQcgcBVDGkyjEKA5ROwhTHQA3yPM4KNPA0nquZM5xb+EbgWM16zepcU1Vq09IL0SyuamakAqNWADNOZiiLlirCkELTHL4IyDQqpDE94POdHsfn7urdinMYi4n/+VBhSSy9jTgNQsmTxn7Qh2cclErr+oyqVzuVDZmGgz4+1/rd9x81Lb2Ox62bA7r18+VsMx0mcgMGOt2k0wUqCQeedHxg4c9qcX99/GQnV0xemDJeOrbAbE3MiGZsyVTuCp0+fzWiC3LbDzhuUsgt+vRxq+MxVw79jkldmur0pdcjeoUsV//C9GtRnW304alQ8/hJrwijb6P+9rud/vDdBw3XQtvj1RrF/+e/ftbLV4wwFuXNXmeQZdvH59pVmLzgGLphxauqw6WI4r7aPdh0gsZ7EohpZwH6dte4EIMiiMYsq45hXFGuWrDfX67aPRyMZkGH/XDcqdk9qMv3+j/+9/9L1yv6w7iM66rUy9fPLjDRjkBNrOpGv/8Anz/RX14p0G56qibTkHmnoBUURBf+fHU0NXToek+Pcb/FROj967t++uXNKCKc/ioddaxSffz46Elye2FiglV9aK5u00Zv58m23c9Hci9HNxf/9MMn1ZXsPAmNFiH81/dU//rTi9Jip4eHQ+TUrZN2eyZP7554vV5mu1nixgbEkhaLzudA1co6Mt4osMbhqp//ivV4ZlCgPuyV9F/V4zamjQGL0zvmRTiOgnL3euszvb5f3IydbAuKiL9UMr4r2z/rfF3Vv7+5eCPriVy965xrWDHmmXWspOMjhiKLzkMSul7nwNIAkm3EqYsVfMRpbPLSNDEOf+iIzk61m+lGBUCTUZ1VnfPpoNxEmDzUGw6mcWByik01msZFPUWDomBcPNljSoaLpsN6tCdPMV3UTSB6OH6Fs6yBybvdPlojULsCXQXZkRTlWalLT9PAys5VRTXmAnfOEh0pdqE42Fh2tb7HsUdMsLCGJkM8G02bRoODUx8/yZST2zmexaY2i2HqL6ZubRZcZVslNdRq120uiB2jATrnYhnhPJc+dKCIE+CABxtGg2TKHFM2aFhpqV26WORelrjIUQBynmE8gyA86E2cKBykINmeCDGdaj6oe/tiepbfGaZKA7EkRyO1HMhcWP2Sap+9uEGlCWa6ogUKZ1BXeRboQrKcQGpczwbVVNLZU9A96Om5rHIikKDZLs5ixIQFMAaIEIYAhaXp8cXe1JJlwxnENCcodNO888/hz2P7P976yK6jcEvJks1VJkxlecdMXbgUebZcYKHz8WVmcIGRLcUIUsr3aCBwQG7BOaHB1I4fGpmOZaXalkxHqODQlhOlhydPrrv3q9bLRUMO3Qy6WxR0UBXXfGtdsjU6/Ox0Vc7k2EGI0J0XdVyKd+O2igBukM/boi44h6b/A/qEizANIVS6QO4xpwBt7TAq4zPs3OraTOm42B14Qo9FE2nnTWiXhQqaLBoYcvJsHMLPu5tVEWcD2hzeMZooQu6B80wjbykX9kaJ3fUAKoPygwss5xYUW3tsQW0kxsR3a8xvOL+YinEW2HTJ3gj8f+hvWS+ZDepYUxOXNZMWO+lS8DHZDbdTvgcaluLWOa/OE1cKnhGTEhw+t0HNx+myaFSg7YBIvGYGYfKFSIsAxGjmmabyYdCOl5woGHqycF8H+QY8YDqCwQnULTtxzrhXspwK0yU3GEaYIklObBWmH9Z6ZSJIlHVUoVtmcprhbhgZmTAc0CoXGN44HzXAR/AWtI6sST5/V2O+BRBE4cQzoXFjLQSVl6KfogpHZSiXpjRqVYdEgz9/p5XxdxxfRbEIWo85XQlbjHgJwCzOTTInw3yL+pbsO6CHW76/57RJNdXZjOaeOJ1KRZmon/k7gHb8i6KSIh9N19XmRhnmYDnmH2E9lBQ812PQOykY6wcXypvp5KYFp2ZmWzQA7eWkZvtoQIwmD/CXaVOYBcaEhH1NvXW+XFWVUK7ZL9RFNDqVwa/dlmzoWafzqG0NyBy+B7in2hrFdwf0YaIn7q77C9MvWF4Y/wyeIkIPBKCGhmnlWHHQLek1jgdlTBbZb5xL3SkctG/kupZeV566AEYilXIvQlO4qD0N2h/RCEPJzG3kU1fhI8wkaMKteMEV+2qm23wLOuYAqL8klk5hIjhf75ICSzsmZWWpnHdgeQs55ZUuA2DfFK7dVnxgnFSaik8epsmIxO5Aa8ZfwA7jZCz3Sm6NJlIJqKccNs3zIQaOPXazZn/DlA72HznauOkmo8CFAZABVKBX29dgGlUVDda3niQ7zgN7AFNSB99N68I0kfqAaTBNCjo7/BUAQVgfZBwSUTW71sPdlvcI4HVjGmiXWic32hTKZigZNPNEA//ZbuAXLRj/OXc4UVKmGnvgQM4vhhyLpgSKMiY9reYE47OgRtuVGjdmbRxlM6xkM7J/IzZjTGoD0Ax1OHf4/nhWsCaSG2Zd1FGAF3c2I+cfdwjZwJ7a0Qk5KV4TkW7c7QCKWeE4D4ZONpriPrV2E10l8p5wikW/yf8eLBScTvF0CP8FmFXZrddgOTH3BGcO9429Rv3MAGwAUjoOAyaZSCFwdr9HtNBcWmJAjNsdgMfZmgZz9rSQewPzNhqz0SY3nKcUV3bMBrQswx2c5wYtOiWyCT2x45eYWodrt4smN6gR92E9t3XNMY0N8wt+NlKMiGDjni7Xjcb7HcI0EXoPhoHIrTA+5dl1MFPIz+WengddiB7D+Rn5hT0r7gY9Rhal5GFX0FnEkDVS1035AR/lkMXdaws19FC4AHCeYV2pYcrKoh8H/eM/POv7T3trAPeHrTn9ZTIbmcbMBYtoRKuc11g/I+CtDg/abqHI3dS/dp4+4khJJlFR5LqMFPQn6wrQ37yeWxV5pcaI2UaXt3e9tzedXgd9fultQvF3f/+sDwceJEXM5AOjOR50mjPNHdrEzjmCZT5re3wwPbTezPr0ca/HA7EAhb79cNPzrtRPv5z011/R06VGVd/fL55EMe2CUsMhSiPOoZXjIokr2DSq3mLHv9X19Gb3yy/vZ6ObhwO0HxzZqAhw0ELbSBPE5U2o903Pjw8+JNFIogWDO/6Xl1k//vjiRnq3a4ziMjGabZAReUgsoKba6HffP/lnvp6ZFN10ILeMQwIx/ibVdpuph7cOUphs9H7i4KCs4e/vXCz/1z/9rOtl1vFDrZ0dRFd9eG6M9P71l5/DQjzfRvjoeVC3riopvG+d11BVbPSH3z/puwcns7o4+fHnq/70RXq/UEekejjAm2e6OOjpuFOZzrpchog/aZj+YcaQ+WA4vb+qtlYkTJGYQHD4vb6iO1jUjoUevj1q6gbh6ljvGv3861l9b2FhmEDkFEa5pn7V9fyuwU5hkcGHmB9tCmZA0IyXnqoUxKx080EtzaGxTW767mOtbk719ZqaomExtK2ZU/WmyJEttPqwcBA1E14KG3Rz0Ebgst+z1kCG6zWoKS6asNBnw2PRjd25iz80I1Y3qaHgz1ZdoVtGUFC4BTr66uYcQYwaLjDlkjDdaChq/n+i3uxXkjRN83psN/PtLBEnMjKzsjKrqF7oYWYQ0iAhIRB33HHDvwvMHUJCQjMaQdNMV1Z3ZeUWEecc32x3N/R7Xg9oaaa7sjIiTribfd/7PisBAIdzlK3DQDDE2aB10ZoENAzo7noMXw62cMsq+FeIocZjBAgEO4QnyRVwIdO17ARQxnJwkixhtSr77OYBZBVkv3DPE2mcrn3Jkyhhhh1bpJUXXwtxXC/hBFlH0t26lW6dbiDQZm9YFncrzae9PbZMYgBXVBHRB+XbjMOyYuiMQAMjagysyJTTrfB4MJBe03WYU4eTZU8MYHWJPG6jbojwExIl2xmTfq1VAtAG+k4gU68CT5IljWMEMxAGkE6WXjkVjv7a9AFdY3QoLrcgpJTgD2SCLhxQhnIBsCGBzQgvggNHkN3xHVAvcwbJhwktNY4n/1zuN4NFbam3AR1luUWe5igWXyQc/siZwo8dnrycJN0sdbIxMpsiHULiVdUOkmIQSLLKwV9c6hlBXyx4w6iuJVGOBEgGOHyPuf3wpGxTiQLiP1yQoQegNiGVgcHk4kTlAqoOon1DXlmsCZBiGSCApwZgc5lnpsFSu0U9F6/Bo6tZNxDxaWiVc6FwT7L0WNIUYAnSTkt78AvxrHpQQM7NkoT8MCpfLIs2Mx9lNjCUMFU5kruy9qCWjKgKqL1gYYNZiXRywKyI44x0OpZCwDo8vQ6DALQhAY9IdC9CXLy3zi+WXIaQYmXvDimjUXpOFGilVRV1HuPxYLAUBsusHuc+lw7MFpJV+HrYdWL2qVW51VPw3cPsM3jg/SHlkoEERQT8P8Mw4VosCCzkBJ6AiocpMZLKHR7D80PQBp8PD0KC5J0BOd5/S55IDmXEY4hhKnTvGxIpkiUJnZl0IY/eJd0wF1FcP/Ezu2YlIvy5ZwGKLDI20IGcE1sATGrI/otVru3CecxwD5M9Gthg8bGQ2B14acgwF5pPARFYQAilQsrJvct9F/VaZcMZg0IAtjHSUMdb0ThnGEmiadKpqukzJYim9WKARLMG6IP9QHlBVx3nOvJEGFwCjRaYRv4OVHxgR1krT3sz5FmOBBTmmI0R8G5lVo/AkejghPXg852VL70DQ3a7WuMU1U7c+2UxunvX4eQwr/3eQHZRIvGEAUrcOzgxEOYwlwzbwZCYIFlIoZy9fMIE8XwAPhOUs0omv8NOI01mrZpdeOzxlQMem+mAvcfT97miAvke0M5ZygGIYc/omaTHD58/FRf0LEbvJt50M/amAoBTYeFQVABWxf00I1BmKQQXRs2AsgPmnCXC9UKcOVIBpQxr5Ew2NwN7+cqyUPugGUoIossK++BhBRtIksNF1FYP9OUm2G4IMwpFEaxh3HEX1TDxLAo3ryzza6Trw9bhu2eO5Y4rVVaMxMh7o/aMjvQJ8AbQzAAN9xOLM0Fn1Nnx2rMYRtcoZzosJ39vWGXeNJ5ZrBf23VrTT8L+bTH4zAaRvD/AdKGuob+bbAP+PT7KXvVupRFf4kBFTi6aMyz7Vad5bjzzsGxM15VDB8kkAfRuL3yW4ZuDFURVgN+PWcUsrwDUuU8ApXoDZjBrY0rvNhoAKeuPVjONagzw9FgFLKVdNHV8hmxYWDFYSlA98ElzVoaUnv8ScBhvpM9Wlm+AqrmNCpOCXIHK6gSk7BBdKAUM+nFW2HrE7oV8mYyXte8FgsEImOK2xNbDzMxZBlTvnZW/C0A9ljneoSvAbHg7mT1TwB0GXN81MftF6Exkfth64BkgvlveS3c+up+RczsCuix35c4PjPj/q96JajgO45Bme4G8wIxynyVKG8CY6CnOuCjYSdhXbJEKm4RVITwW/Br3gwewFhaOXMkwKmkqYaIBwEE5xHkLgIPCxE0QEcDgZ/RzNGms4YuSu1UTlonIGvIXAhuEtI/HpqnQ0YKaEeWa6HzGRN3o7TuSRFc6t7PePm71+9+9VTKfLLFEzspSQDRzf5hc+2HfCUOTZSqF7r94Z6TtcO40t5N+/7sn3T3c69Onvfpjp3131thyqMagj4R1VTXKKsrMK+0/vuj7Hw46HBO9tgzavf7F3zxpnbQeIJGlvXmz1WmMUm0Ojn7fqqmIGWexIkq68qFLkT0/C/PIV0+Nvn7aKCkK/f3f/+xDw4gkKAuzLUmw58EBI3y4hDIwkBK3z6GFj6XiboHhFsl0pY5nOrrwT+CRpKOJcuvChzfSlMO4qFmt9C//9lHAFZEVeNX+MOmHH1/1ywFoBlQq5LKnbta5HXUdWz29WVsrj7xtu0GixYuAFHXQ/d1GT4+5Xl4++XBDRnmPTLc/Odmtv64tPepPe2VJo365uCeRypOimrW7XbDbhsH66r+3o4DxIVwGM3NOTOVSxrs0XbRebfQ3v1/rP3mPhPSqw2nRLx8m/T8/tk62LYurvnz/qKYmmAcb/dmHy+EYGv7VGjanNlL3cr6qez04dY2uQC4zBk4Y3r5N/cK/7ic9vts68hmPJiErf/7pIJU7ywOIwF+tcmv1Qe/Ph7P2J2QHANCRksjPPU6L5Zljd7FU+prTZ0WP26zWUokqSrZBQa3h50Wbw4sFPkdgh8NjripgXS17Y/njmYAprZUjz0lABqnVkErizo1C1146+by4WEpQHu5MvDlEtIOgA+BiVp+RhjKoL17okDEWHJyuFgCRtebDjEhRYcJP3DPo/30rqAVhgz9F/sRwy9+Dy4KDhzJeDgaYCJ6ZuBCCwTOTwK9DAoe8EKQTHfwyal1FMTlhNyxzEYrQexgCnbtM+BvxNvr+9CXOEseSXRNoEZNj1JtkDGtzeOXw6E0no+SwjyCBK8AFPE+EWBlpJcQE6ScDExAvgzVdrpEKx2EIhs0gYrSTy9D6fhKnTfGYmWEQBFxKstVtWOAg5VnszRZVdPlleI6OuowMC3wpMA4sfsOtxumitCJci+AiJKoMRyDX4W1gqfbhT5gJZyE7Q4HKKJIHxxGkGvCh1UC1B3IgUEpi4rPczzmDAaEf8rC2jboVmBjCeQgc8LBHtx6SJDxYBOyclVMnguWMoWeevXCbpSesh+QDo74BXnCeMQhQdVEiJ1rW9lrC/s8zKYBc3vFMoWxADtmiciCsDN+jM9mvusAQoghBGnVddECKhEflErUVPT5HM/Y8GyGDxjdC8jGeMxYg2IMqBSmfNDpF8dYtGDSq2U2nC7qbEYkfiO/VQQIsFjzTnFsssSyN3A9URHAmk5Tp0dA1OtxT+A8HzfVKCZU/1iiz6EsDAytPIQskEhruDJ7Xz54V2F4Wnps3KUIHwjddOWNgucmOkEtlulryF0weAybsNGEr5iF4QF3RwELBUhz7nYuuGU5gZPmHgC/95GGH/24C+MJCcjn7TGM5tO/Vcw4SU1QN+OV4fyfltz44e1BvHp5Q1gcAx3PPUIePi3REllTCfwC8nPDnUAYqR+wuVc6kRkAKwAfDCkmsDQFdIUknfTgBLGEwdkhOsFE2xZFUfFNaOLAHaA062lB7atk07DvAjK0HDF0ZvXaLz1yWBdJ4qxFg5KLBPZezViue37iPG4Cdy6wzdU0E2XwG4lgekIaDyN9qHxwuCAi2BGgNcIsqocHKgwwO2SegAt205WLmlqWYnlsWnnGhK45zIFfFf5chKc9V4jFGwgh7RsDWFUUD9qdgW/L11v+Z/4+0Xp7XvOT7bZTjyba0npoOimoAfM66DJ2aNRYTEJXSwB3LCB4w/jlLCcsQPsuQuwH6UBcVoSH5jg7eRsPYq5w7DTO/D/ctC35i1Qxs2QUZOEwnPymAqFuzUvs4YXBY8Djz2Xn6odduW2kg3IvQo1sXMLL7KqdPFXXR4gXWvs+p9f1uMAX1mWtrgpCIRJ9G5cygMKuHFLCED/98JGxy6xHCAovmYdlDG0EuJCn3Oi/8DNQq0TmObYSE+1f3dqIYqWsqykiUjXAv8iAMtnGvszDkkXfg2h0P2nw29GPC3tL3G3YSunR5FwmGI/AloaMWCTD/PUBWWjogcTg/31LUqZYKJRm+NV79cebPGs2WOpzOswSBOzDWnG9MISyxkBjYTRqTCtxF4OOXGQl/r5nEeny8zaJxLOzhxE8/pRsDjZAesIUjAHLP8177z0D9x9Js1gy2GYaPpM5irRGFncNXAF54JpAK5/5MULzwGcEy0svOr02Gg9eyqbjz905rm8F3lvh92HH4LFHokS1BeJDDxSBaSm6Zq04D57c3MUtgmbPozgygm3CISgdLVSm54o6w5sRLEDvaWDRWY6B8oC4D0G4Z2wCQykolUmsWVyS2wGzcoyS64+8EpOI3Hs6W3DNzMMcbhPT5Feexl0T+N/+MBYz5krAhK6xuDWqONneJkhN2Y4H02mgLkdNYLR+LxZTzLQqcA6y42FtKIBQqxtLS6Wm4aNk/K6WL3fIqoI+wJLKEu4vS8xGP561DGQARAAwbTQ1wkoHMacHM6nqS2x0KMGfJbQRa2UYBCM3zyPl4t6oXl1/yV/IiubjAFxkfZnOSB1kq8RdWzUXnjoc209PXj/rr395rzhLtXzv97rt3ul8lWj/ca7MCQU3VU53Qdjqez0GVu1i59w9ek6fvio9RdVPqYVXo3ZdPvmim/qg//fMno0D8XByAoPpPbzdOewLdpvbh10+Jfvq1dZ/LuzeZ/u6v7lwSSqALsfp3d7U+fur15n6t5/ak8bCoaa5G1HvQr7F1RYALsn2h4esslF1Oev/FnYYBCv+s8+moVYNxedTu/kGHU+tCeyRP44li2U6XYhvx+zZ3H7VbNzdfCgsPLzVxzrPWzdpoHBUFd7vCnWsf2kqb9Z3++re1LzVkodtdqcPrUR8/7PXLGV/cyR1ex9PJD+mxJVTiqqZEbgnKjU49k7qTqobXvzG7uS75O+c2r3MwEabBIIOPDEQPVAqPDsM+7SQPdeLkt0+//hy+WNXarQINPraDuq5Xvbp3ifqJQTCt7RPg4oP1Zcv+m++e9PV7UPJBn37ttN3d65fnvc4D8f2t7u+fnDTZnvEgzroWG33/50+60vVHIlxClYZ0vux0+rjX4dOLvv3dk7aP9OlRlXLS4TBqtdqoPV8C9ZuQUzbqhkH//E8vGopdLPO5tGmCeaF2YKBK5pW+IpLJQPhAlPYOMhmnTIcuMUvOvY2whfeh9eJEkS7SSZLv5tDf0/VH0mSE/7szCMZk5WTQSFcF8QetdfkvC2FNV9xVK4pteXnzSo8k32nSoY/+s6KigDhzEAkLV83lC1KPX4jlkcuf02Hh+yXEYTDTW9yeP7wcfKeeQWFckMxcMOlHCTTBRDlFxxyxDDg8LRR00+cEo8Dwbv8E3hbChLhYcncM8TmGtNMB7pECC4vCw8likqbu0iLingHA9hJqUiggZ7DxMic160rtgFzyaIkuvz9DLd2KlNyT5DreFvI6j4oJLue0rLThQAetN+uPNzRVWV/cn4rM12mmjBYgw7eGxw0AACAASURBVAQ0WG7bu5KiSAi54N0BWfSJakCJ4QetP/+Dp+Sa8GyTgFfpTKFxvVPKQlxGZDaF2mV5tr/IvXIjbDDKjRe/33S8pQupmPzgrcryLpBBWEYI6pri7rjwzJ0tK2VFr6mDdQEsIrKcP4uBZ9R4KRyyhCSN5y4W+lH9XHug43kjoATvJX2bSUJP5EnLAsiAigPrwS3uu2AJmImI8BBIMMDE85Esfp+4gD73jXK/YSslDGfg7GcYmoLd5Xvl4kQkBzODX5uhceDndJEzwDnDBcwC6HSisYgkTQ8oaW55aHZplRQblSxkjknv1YOeIr9K5DCSa7HS4dRFwqwruhhuWBijp9DyW3sfIzWOBfLq4l8mrMmhWK6I80XNpBvx6/4n+NzsO0TWJIwHrnW6tmcv0ZOZ98UoOJcn7O313IWMFCSXbxB5J58rl203Wm5Kx6JdlPx8IwDBrTDa3rZEE1J9UkcdKMQgFWl2JMDC9EA2AEB6dr71lBpc5NzAi5Yjm8t06WCMExUkq8Je5I0qvMgdUnY+adB2OnFhZEHWGdoZKC4q8Pa4XDw6Knk2XdXi8yOCHC7VnYrxFBHvgDZIPrEShNk0zOgszyzv9r0S6BALCAwY8ji+Z3uEBrylMIGg45yXdCvymUYCL+y3gRbAA4dhSdMK8G3QlvOMBZ/KgFvIU1LUBmfWApBIde5ReEUgjL11nAj0I/LMks7uZLNB4EaVU8n4eWFEqNghxGlyNyvhHvYqEzZGyBlnGCxaSlAYSg2WoiKqpBj2SbdukIyzXCJHX2taei3pnZc1FDqkW+ewzvy+bGQjwC0gLkAnyxfv/kXFem1QEyb6cwot1UkAFSye3PuT+yJZPAhVcXOsVF7NdLNYGgwrC01d62UTZUueIi0dzNQYiJgWbeoYCHl3kS1zZ/O0YQ/is+fXXmak5gBBJ4edeY63qjDCa8wyVSQ542EcVW5WXgJQoRAO1bOoktTt557nFoBsVtsB78CqweJJ3R7PO0rO6CdGgYV/O/pvuB9KLf2LVWmcV6fTVc06ekNtUOAdMLiIZZM7ioUG2wWeTwBMtvT4fch46JOd5hF5faZqOVn2TeBPST3GDcgo63v1Xaf1JhKY98fO5xhyzGE6xeBNzJnfM/rGb8xqOvp8EnVjBFJhK+FNdgps7kCSZHrWBR/xstP1yv0E8AgigWUrsgxYXByvRvKxewEZVzPLl0mgnQC83XG98bzGedD2yHnpK8T3Sl5Hoxr1TLo4vBFZuZJteN8545xwihq781zjpHQH0ER1POqWC0ExKBAgDAiYuQxOtuc5SVfUsVGPx/PNAgnhMZhxBMCa21ab/KLTGLVALL8AwTN1LizESaG5PRrkIxQM9hqwi7ecM6XIZp2RjnpO4J4qDOABznNecXYP+EAN3E3+HkjXBYxzKitLE6nufHjMJDW2BQgPgErO7UR5d4pkVS9G/BxOorA6j+oPJ+eTSO0eTlR95t8spTcIyLdrrypgDbkxdOICvlMVFSF7fBdIeCOch4RgJPdR/bPQWgBVaUlrKMw8YRFKCBuOGtC93fglb0sm/wyAmV+PmhG/LH3HzBaQBgQY8vM7pDJTQu6LF1nmEpRq3GecMSAqAHiz0i4Wbiw59vZa5szfIVJj8bCbgAjdspKn7WpxiIeLxWMAdAhOlWhNMA6U9xRBFPWWAQi/Q6ZtWejv/u69Npsob0dq8vi41ts3G5fNrkkmnWb9/BEUfDFCBuXfnfcO2Jgn5AS9ql3tg+71lw/68rfv9ftvn1zr8PMPz66PYNTgv9+tc715t1bb9yEXmqQPHw76+eOg19dZ33y90xdPJI81DuTpGdA7UsbCSFvmoz69jsqQBj486PX57LqF9abUdpMqYUoixIJL6vVZ4/FFdw9v9Ztvn3QdXlUhXYUlKFmw1zq5JDmCLSj0VfKNmk1IgefjR/8cyGtIGeVzAIGv65Xuto3ReT7PZDjqNGA+v9P9FoYw+jb3nfT84ScvCIyf9freB9vQy36C9bbUYYT2XjScB3368OrBa7pkerOCOp/VbGvLxoc21+OWaLNeTV46lWnJiAwvXRZOqhbDX39t9dNfXvTd777WH74p9U9//4t9VFxap7bVwwNIx6wP+z66xC6g5qM9L/cwlYQWXK46Hfb66u1W/+kfnrS7LywJ/frdSv/w/YslwnhC9+1Gh+lVyUzNAwXhs/bIS/uo7SYl7Xo56NTDfN7r9OEnffHNk5nn06cfVVVrtTA1/PwMb/bUfVJRbHToFr38etQL7DXISnpxMijvSD/xd+XPGdTNpU3neBzVfvAgbCnNAsObGezwkFlU2u/Dr2nqnyRGv+CVGZcUaeAtaIZ/zsuILPM+m+3LOBLWiWkplO7KmrWld5tktpx4SBvdXV7UcAB7WOQyz5zKlTPcVYTU5BFdD6qPJMPej0wpMm3CYPElKdP905Om9hT/rj1FiWYODTgmWKVbQiUSPmLMWepA60DM5wtI61VFShIeQ3VcGlnK0o8PA6/mzRdgCT5LJnUQVPc8StdWiRlHgCYqS+hJJUxkVOvwgChwZlFjQSIkAJaQvlP8Sq4vGCg/XpQ2HOK5wQ+HApH2ubTh51sye4voYqSYGcSWRDcYZlh95M8J4RKg6dw5pCXDFsDccbY59TZqDuxrSK72bI8AWxeGkPDiLAUIJ5dIMFQX1UqvpLpyCFOfEb4QU6ewl3gaykLn7ln3DcsxA9jsBMhLhkz6yawzFzALX4rPFXkjwVj4jDANkKQ7HS3l6jlSLEGliw05aQARSP7LdNTMou9U5GCSbMQv3yq9IruHdR6N8OMPIyAIRBRAz0lxSWPukNRKlv9Ph8GdWpNlKyzwpFYvNsyzmDT3tes4ug4f1tnvJ52HSf9iSRAJ2QzlS7ZWe4lAJkAKfnYucy5fvnc6Jh0ID2OI/NXY8mx2A2bAwQEEW3gxibRhmInoqSIkJ3oaXc/CRQoj4Is7gp/s9bh5JbEZ4GMp+hclFdJm2IfwOXEWpIQsWQI9efGyDRVp/jKrvnSqYZzw6gGk3BBx8gDwPyHNnFiW3KxMIl3mPlBnKVNfwwXrupSQQqGz43NmoAFRjuofZGDBnBo/KIIBTQl0gkF3jQbdlzDEDEGt5VXX9dYDBamwKA/waBGMU5h55/zijsZfA0tyWwoZSlgMSCs1UDzqWvAM0J0IWAYzSbJl0Jz2LlpwxT67qCMwDn8y6bJIc8va7ChFLDBuwc4gGbuFjjhMkHOg0nN7VumBJ7ptI8F6cn0RPvrIJ8SvBusQNToMZesiV19v3HsL8r7KYR6pRTiqypsAAQAYqM+AFSDHAe2E62VSJ9OGOobvmkUHywFS/bAtOLQjSbViWfDzl+t0WbTBt3/Ta+GvpTOP7yprVlHMTdpxftX9CqYmnK0ONWO5UafaZ2OhpHlvZQbDOABfngLqcErTu1aFf8+ddZmK9YPDRwCsYDRZzFCp8O/yGfo+HPbKyjv1MC8E2PT7WLrtGeU54BkPRpDPlQWdpYwzguerXk3Kigd7Nq/5orwgBwH1AysCyiIKySHukPr6GwnlBjUg5hdICqbDmiTpymcJtUkMYigPGcL78+QgIFRiF+1MHlz6zneYGTOG1gxbBT9TZvUaAxcsWJkTpRWDrT3f/B3K2ue0UzpRok0Xq3HsQbS2gIqkxUu3FlI6SQfdqMhHdYfOwLKJ7SlVVbmlWdN1tL2BzuJu2uoynC3Jpl4lXdfq9iT5Rq+w63XKrXV5M37PggRS/I2AQUBD1L9wO6w1cO/ihiAtFltCctCcbLXbcc5TIYVijM/d7cC+e2HQmInncSPlWDpQ/KWauuhxhZXMs12koCIrTQ7KSSu/wDa+WG01T7n27dkzjkE67tYZ9ROyXeo/riqaL5UML5rGsxdCs7zzVT3Pte87MklaKy+u1c7AW2a1FqRC65AiZm6DPtz72EVG7uZUXUumRuW+DqqrGhY822JQedX2MXL3EnAFo4jlge+Ws60D9L99P9TdYUlh9wA8GC/RsXjsncssBOn8OgvQk8R1dfgI3RcOQDoDkPNzXtRynhFcVFVq8WwCHBm45czhbAofI2AGrDQBRzlhdos08E7Z5x1VSyA41DMBhgMcMDugHuHvCnoUdWsBsIOp2pMIA2mpNmAgfw49kJSwh6TXklf7GpkvovOaoEFD9lwZ3IE+kxfbiOjo5h50BnLVKGfmvHV8WgqPZ5MkZdCBAmaRWY05BRAF+0BUKKG44kZ2yu9lcEcu9wDWE3/a/D1IlObntPqBAETuuAgS4/c2MwuwYeJiVPLb+3ppQXO5XF28GrHzSCFhJ8jogKNAlbHFiEVwxm6jh7uN3m5TbbeFNk8P9gXdNTvdPZTa5ZPWm5Cn/PDzrI+vdBuxNDU+SH7++GyPg+VHxJUjf0SWUVb61//mD0a3j8+dpZXuvMFPc5W++eYLDS1JTxGD/fNPf9bDmyf/fl8/3evdrtDhAGVfMt+r7RJVptQnPe4S7bt4CJBN/eN/+EFP60x3b4IuJ2L7OC+6v0fW0Ovjjz/qt18/6V/+mz+o3580d1Q+MMRBUzPM8PKPHiCmkZd/Y+9ZVoWGHfkh2vzPB0fTgC5VKqHkKf0tKrVtp/aSa11V+tf/2VslaaWf/tLqjz/+4HCQw2lUNySqNyEZOR9Jcrvqzd2dfnl51eTFvtHpNIU38pJE+i0el2TUqiAgAR8CMeqDVtVa2xWyvVd9+e6tmrsnvZ5Oeny808ePz+oPZ90/bvwd/umPH/XhpXOQA0PjqindbXnq8H8htTh7NmqvVz3uVkZQT/jGqlzfPOX69qs3WhPOU0pvvqo1nFK150SH00cd2lEfX4hijtqQlJjwDOlcov3LyX6ssaNrCESyNAiwvbtz2m7fD8rm1j4FYDh+/T//8UVPT4UDNZC2UNHRn06qNhutmlwvH591nmr1QKEpbNFV7QkJRqvB8l+YmtSR1vZSsRySVDXx3KU6MXiDyeGZcjoHPqlJbVY4fIcXlKWIYZ0DEzZuta414Bme8H4gRUU6BYIGWknvXARjMETCbjSwV6R6gWTTm2XfUSBuIOK8xzA5LBl0+8FWgObbPXhbDEFfQf35WVhSHWKAnIgZ9qbn55hyNVwdByXvO4uOY7ntUxq9UDLkDh1ycBLxYHAx/TM0R7AJhx2DDN5OfIukua0qPG54gpnLZzXuak3V2d9ZOJWYFLWMv5cT7nrVeKeK0mnN43nSqlp0t8kcxIK/C71/O4wqqkwbfuaxD+aWVFGWa+S+E0zcqLsVl3phdpbIc+ZzAi7W5SW8CiwDsAskysEOEtTQn9VUk4pq5QGYvwvnDkMSzAHvLChykvX2APK5hDCZACPXCJuV5SDP8yg4Js0ZNh0EnumtXr/xhchQjwQYxLUy+cVnjs8UFBwZFVHqDDhIVQYNI4cvC8XGZw3Joz+3iR4rWCv+e9Brzhh8zRzaJGrSAQvgQBgZgQwM4Jy1sUCWq13IekWITxvPtgGOUhOyX5Y0M0GkcsYAUq2Rk9Y6HUez0UTLj0ntUnAufNgXznoY+hYU1VLbKBsGJOTSZrRFJo20L0Izg+0lcimp7vyuW5rqUnEkxollh1byhUvY5zQAJwCL4929xES3oNMYM+TX4c31ssYFSv0HAxiX+tV8h5kzd0nivWOBhAxyrQ6MofP1rBDh1KUSwn9fLl5XscDa0a1GYEnUPpAIyP3oxFMvLxHeglLGLnXHIeNzjrPCo0KKl7Z2CBqhWCy1hMq4v5VQDCfAAnKkqkBLr729ogw4LGRIJPAyA86iAoIX5Lv2goeUzKFc+D5vAQwmigqnZHoo8jQfDBvhN05RtdCb7ze61RhChrw2Y7hyBH4U1uPtY/wgpY9hitMAUORalqoZdubOgOlqe6+X8aQakBRPG9bIzcaR8Nzno9PwkP1HaI0xbliqedAdnYPNnb8re6uKWgmJlfjwHJaGh5CzM/XPgFysIqUTxsSdtCGt5753rL0TH6LbkPeM6iF8i3xWWBd46FkaXHrP90cgmHd47DCTFqc7U71y9ALtLtsWaT2/NxURqwBDYY8WLBNb5ZdXA05NydAewAigXOHzJAp7YHNKPFl4PFHMJHi2AVgIy0LJsXZlxGS5I95GFmd+D4bRRvOls8y9c9czz0XvobFy4lSUn+f+M3g2YUfpdeT9qVyFQHhfgzfcATzkBDD4B8NRIOX3ZzRoGYM5zErSgYM5ssVlojg+VVrtXG8RXdhINrFCIZkHHLgt8Dyvt/L3bHVn4EIjyaEXD+hFutYEe5bA5FQGTahgK8q1z9u5j6RVJnuT3uqVQUaY2acKBeUHUtJRU3+zbgC0oCTBqsQy5qA77C9np9tSY5DlsK4ENtLfe9V6E0Eq3Al4dblzrnNnMBUWp0MqmGytdMAjyzLcd4M7u/l7c+dYs0QWSM3CeYNjkC3DEjk1lfuXKHmYxAhO4/0Ej3QSM8M+/8xpwqUBI96Liko9PIzHo+usyBLw+5DM6vavYTVOSPMGtGiVp2/MoF0GuihRm8yuw+rbo330HAIA6qTQY0uBAeTd6c6959ws77UAPvuk7jX0D8qqwSwmy68D+pDquqQKYISTdKMT9Wk5zxdnCQs4kthZSU0PcKPpCCNMPRjWhURzf1E/c99+rj8igffq5X8eRmUV8laY5ItSAgY5U0sAY1YiQni4IVLN46gW8JIhxB5dFl86Y47h+3PbBDNYMKbGzJZJFcBqaJy8QDkUCMn1MjjFmpkLPyPPshc55Ph4maNsyVLfDKsNKhoC8AAXJioHuXtR6uBXDL2RmXAruHxb+9ezmAFopyjP+P5RzfB92HMKIx4J0rYZ3NJbWeg4M1FYkTUAU2hCHLUXz5J7hAMgs6SbMxCwBWsSRAeFERNVHoCDULnhSDYRyj06EBRK4m0kX89mc6MbEhQCK1Xy7X21EAxCfDuXCYii5WlcLFRQEHeMbOma2b+12+SO3989bLRZr3UHIlXlenps9LgtdSkrrYtEj5vYWv/yy0mQOWjUz310iJzHwsMmp0B/7jWNg4c5fvLf/d23RqSRjRpp5nJYFp3RzTeE8/CF5eqXTKcXDstJf/U3X6jgL3uVdndv9PGwt8SV+wlmgkOeOGH6fTartT4NF334hz8qmyP5NClJ7kqVrdDA8wb2TvL8w1f3+m//+/9Kbdfp+edfPdTBnh7dq5bo5YUah9YLLTK4hxULAX5NGBIus5tO2P970BYUE6TXVTCzX9xq9VY//OVHvfvijb58v1O//0Xf/0AhePjt8Jzi/dltGh2ODLaFHtdrfTx19m9BMzOIc/CDGrLoxTsx+pLJmkezVJucwJqtvvr60QwrXoj7r77QL792KptUP/75Vz09rvTm8UFdd9LradI//uljIE4OPzrp7eOd5SiwTvimYARgeN4/rEzfP7PIzonePW107GbLjb9+KvT4Zq13OxZbPA+JutNJp5H6AXwluZe57rroeGKoQBoUhdz46JCTIKVwKEDJYFCopRvKLAIL5OIwIHwClhtBspBGaPaOgmWQ60m/HhONVLTs7m1w71s092diLi1nAslCg4+3kL/DGfUHDABx3A7dITAkGAUurCLJ1cNq8osdm4UfMNOEj4HLrag0gBAOoyqSCPlZWRhvkfPOQ8XP5fRFUKFID+aApMORZ4eQHR84+Ag4CJHpkCaG+yxlkEVecVsE+Znc6wZqxSBMIiJadeToYbwnoh+/hBdAft11Uu2hiX4j/hmHWxTYgsLiUeOOJ+DJ7yLLN/1gDtfInQJKmBaePBB1fLoMSbhCec7xZzJ8IO1ioUT2ycBbERyRlzqNF6zvXpIBq4glB+3Eq4R/xGs7Ujg+jTK3DIYLabxS04G8mEQ5ZGdc6p12DcsyNQO1j3UzynOnJkG1wCcya7Vp/IxMXDJEtOeVEsKmLKuj9B12Kwre3b9Z7QwMFMkxglG47JBmOQSDpLlZeQ2rSHJgyBtZAvGGjIAZaCiKtRISz/BJM5jhz8sIAIlUWAA0M2hmxyJdFGR238KswhRFLQIy5F61Shf48S510XGIPNN+CZ7DYDMXSw5hLvEz1+r6G/MKigrDhQhwPjoNm8vy87JAVQOXfd+RUkoSL5Ivp/j7vKErjOfhBOtoSRrJsDf/bVqqMyoMQ5d7+SF9mzuFFQEZWIfMzXpkhkl8XHR70rN3dACJi985I7mazTywOIbnLuoNATULL11UTzhgxZH9QeaxyPDvUbEAEENnoUP6YdD8L3KJRjACgAwDAaywlyMHdbAkIj/qvVj6AnePIMMQ389iqRCAlysoLJGNgBYziFRG8OTYT4nKOtB2llcSRL0cOLUSUwlhV5wLyDcBZNgdUy8o9pdRf5FWjo136JdtMReV7h38LENNvbjhX+Lfj3JHfMF8p4xUkZjJPdHhlawK9QBdLL/2AhGGwbkX6Y2uFTJTyrvKsBJKhdLBFpEDwPl8xpc9Rm+j/TvLRfd3a12blV5eXq2UWG82mupa19e96ktvNpUB3+8Q2xmfB+eC2dIIeODPRuJPojNAj5ccbjaKrlEPmWlkIcMrxsLJkBUy1DVAlwvDo2aLV6Pm+5ii9Jvz3GoRQDZOB3f1ctgRbgczy+AeFUyWEgLU2PY9WbqLTDFfOuUVlQ3HkNpdOa1mgyyEgbkWju+6XmtFvREMEF2LsIpIuFFwhUg0WEsANPeFlj5Pk8urkpKzmdTJRDWXN6w6aaZ0YgJi0v1cUqYOsHRWswoPGnejU3S5bwBMskr91GvFcOlOAD4TUqBhzQmjigRwQnjcbWqGjcL5KCnPfJ4A0HHcoExgJEHJQco+md2nAGaylRUHsJVXnVXQs4x8N1nRAaPMKSK34LdrpbQBABh9R6O2wK7C99dTIeB7KTEIlqekvvJ+I2WMLmDekcFadPjx8HPhCwcoLQm0S2c9ffu3SpO1fvz+/7TfNr32uuQbf/+WuvKOz6R/Ul0WthgHEuKPzLHCcC7hTUVdgVw0kmmZNVhaARZ7mCve9CuXNTJMeh4Tv1MwaPj6shVDOFJ+Uold8+4ZwwXz/F6EL/L3YIbk7JuYhzgXTwYucw4gKqS0ownTfmJjxCnVaaVnaeaB1TrOk465BlVSvtOSzQYZtdAR3JiIQa8Bg0raKs+iK7MA/sbBMwVgAZYN12X4TpmtmsFrfbk26qm+YYbIoyrEeRjOY4rniqoLMkXKcq3D/lVlszHLyOxCTyZLYhBwKB8AHMOnGCoagu1YdJghKudrWDaK4qsnwIfZJMKxmDXpruy4p1lMqQWhMmSZdYqgB6uBTh2zpFQxw4JG2rN90QSAaK88ITbkH5DfUPmeGvi9OBMB/CwNiUYHf2ewqQbiubPpe6QWEN9pKD9saeLN4exnpnF3MX5zlmb+3kE+xIVlCM93h/MrPoc/8bm6d5PTljkhgEfXGzHTMajdgnocoEZdE3eqw3IiWI85DkAV8Is9AG+qfx6e/pQ+bu7ETBXnlW3CWCzinmbZJqAIoDjGz5s1ybYPFFG3tgGfD4uS39xVy0BCFalVHl5DS84B6v5hZDzePgmvWLRbUflQ6uFpo6bZaoPczEXj9BsyDKy12zb64r7W4XjWpwMoOchlprk/ax6uri5AVcQXOCA5PJy02mz9cD8+bPyXnIfMxa/QGdFNhO9v1MPjyj/TGh1zlun55UXffnev+4SOuavK1Rt188nJrJ9eeBGl7brW2I/2C2y2GxH/cPzhJ7NZoFt0nVU8+PXWRm4Sy4ae4uJE/+o//zt9/e17/fzDD0r6US9ntPOg7LBcg84vn5QIed1KdxsmF5L8Cq22K33c93p9fVEFu3G9ODQHFg3/BgcFL+39ZqMe1K9qtKkmzadnHV8ZEFhGYLi4Y0ftVrWO+71fxIc1iVPI05B4UND84uRBylZBkSgVH3tCRgrlq9oDMRjRd19t9C/+9jf6y48fLX1499t7/fqRNLdE/+7f/2Rvwbu3b/Tp9VX740Hnw6RqzeVaqu/OenNfWhbBsxID5qzNeqW7FSXnBCJNaspG5abUp4+TAwKeHgszOtV6qzf3mb54u9J0Puunl8XSF4JJGDL3dBClW7EbjiBtWaL7Xa3VttLLhxcdyQuhU42DnUXLiW0MdOFpvbaRWGjvWE8n0uDo6AI5ZSodulTdAZkXQSuweJmm7lVjh/8lipOJjCaGfcX3f0nUjiHVoLKDw41DwF1WKcw2wz8zEAE1uQM2uGgxTINx8B7BUiBNgsm4sKihw+fYGAldCbkRP6ClC6SHOW2QF5vKj9EyU4Ykd0S5EgABSvydzXhZJx/DM4dUbQlgBBaAsjGc489Lx6ORKQ6VYKSoKKBXL6LQqU2xhBEkKuGSRiqKbp48HqR10bkFAs8/42d09P/C0IQ8Ar18eCOqlMEPuQWSzFi2WaNsMKfTK40ajmTEZH9VU4Em3xIJGaQArhhM3cWAjDaYq8QAAV6Z6H3SBWYO9BmvWFw2DZ1NjtwmuKa0x5kQg9ISVkAzSp8Z+JBSf65fiGAs5C32lSBdYVnh97LnIzyBFZ6YidRcWB2kS6UTJs0OExRzZfBEolQL7g7PCoM3A4wR0AyZKclrK5X4kEALATh4riZYBIgFLgHCtnJHlA/XxhchQxpsON8ZeRL0a+I35iJD6ngZWwNwDIGuFJmQobAUMPRe3MTFQDIMg8/YmfJsx0+AKDMEeQXwRcpFDUPd9+FXuQDgOAgIqc9imZr9Sgx5JL4yxnngC+UKfxaSasJMYGPx93ETUbVRNrXOPWoTlwLGRQjbBpPFZWlfMfJK/MRUp3gVtgydoHD+HM65iEvnYk+Vs8yhiIMRzGuHqRjVN0oXkvSobIh0Od4dQqv8d55DootiAe+vSyVIOgSsuUnW/fQiTeOORxaMWoIgGicSUqMBu82faQjAQxgyYNJi8erxloPcwuAxMHlQ54O9gUoW7PlzqDwAWTCNDBBwDp9RFIHOVAAAIABJREFUsbH3GC+ZQzssibUOK+S4eKtByFsSvVlGM5VmLkiKRO4V/cgka7YqdX9f6/nXT7ryaxggI0EvOiQdajVpdgooeW6RhAy7t+LvdPPW8feYVKm5tAZILOF2SBUPZ6HzgNcnPIaXptBlv1eF3wp0nZh7l9TDUAXqD9jKLEAoA6BpbRAbD8/NJ8nnt6pFR3vb7z1gurXMlUOZVRANww8LEhLkZVQrqlAS1eloybmjwfjflpkhF/3s4SbcJAZLFibOdZg2pPB4ypHa4pvPsEs4WZez6urqBZJVOc9RcCAL9hnocwY0L7XvzM846iuG8yLj6L/1tRldsN+PJYKzPM8DiDAbSs8eUliW5YxwOKS/yFkXqzbSDElfYaUBcwsdqIR7pdlGOYnSLtYg7Kr3n11yETpt5mJWEECUZZOYKfdKwnyxgE6zQ2ssnIYxdAwwAO7FahK+YveJui8UMORzOIfpHvWXk8qM4C5Si7eakOS7vxQfJksr6g/YTeDuqD2YZ870VjM1EtQADfE+kKANQO1aJA/7WBO4m/FYElzCksl31avEO4cirCj11e/+leWv3/9f/7sVFe79Y5nl2VgBpqDt5Szs1V429kgP5849i3kDkMi5yfdCrhN3KoAECwzn/KiS74IFAtCTULt0VpEAjHEPI6Xl68cPKA0jIFpn/zWdtwFwLRrP+GSZCdhrkP9CAETFiC5HnTo6eCOTpGgeNA20AARgR7/ueGWBhHW/OMCJpYz33d5J7lMYatj55aRhxHeJ2ijk9siyAbsBc00p8U04OZ4jrNJ1GMzsGbohVT1HhgqwmGqYj75zsFRQe8OCynmOEgxwihAfg6iwdQVp3YAXg9px0jxwfvM9Es7EWcn9jsoDxUospdytM4Ft7nUkcZzAQGqVAH5ResQyv9rQO4m8HJXeRUu91dIRPAcwFR5y5nTYTcApfKiEmXlpM1AOwZXEuXoLLUTlZVUdy6Vfw+hnB4wBFHIiBnciNTygHpZq3sLHvPyG1xgQjjPePkEC7ziyXUESdypAJVYUa2SdJRDgPcuzOzNv9gUWZc+IruqI9EFLYjn38ZkDDAHIkabus5D6vVDbeM4kZAtwGjlxjs+XtgjuAZKtOUNCdWNvKVJ6/gjPhlQjDgFomyzAWhH2E2ZazguAB6tufrMGw2DI5oOffcg5ZY5hIk3dPWj0YJbW61FvdiuzXHdPd6qbxhH+RcFmTgroG+v5N/Ws94+1te0v3azT/mjkIlnow8k0UNTuON5Abbqxs6RzwDhO0WW1qCw3Uopvo9anXz8oz9fa42uzaZ06hKvevrnT09u1ts1F79/sjLyvctAO6acPrRcl/JRNnhsN4eFZ70p3k/38/V90Prfe/pu6UPP4VjV6S7TJ82BzeZ4OWq8e9O5p5f/cnaVPp0G7u1rl+lG//Pyi48uz2m7U6i7VdrVRjXQJZsBhOYv2n56NBCZIgaZZ61VuJpcDmMWjanyEa03oDgcNxa7uvYQxoPqCIu3M0cc87M+HgxHF9XblF5j47gY2pqp0v0aKU+nl+VVzRyLuNkpVl8w+r6/eJXr32OjY8pBfNM+turG0v+yVUBmG2WHU/tjr1F91nipLQLkwkY2+f6j05dPGjCcG92NHWXrj5evccpBz4G/VrBd1r8gzQGNyrdeVvYHjkOvd17Wa+qquy31QkSjFn4tnq+uOmpON36m7DYMzITCBYHI3wBiBzlcrClev6lkUGWr7RLuCxDKWWy5GWMNJz6+TynVtPTxMzHbV6NePHI70EHGYdfpwzHQ5nizBNnvCUE7zX5nruD+rnzIdB0CUVEPWaBnOXkj580ekQvQywToTpnORdkgDEcK5iDbYJWveMTx7ecMPgRmeAcjZ0h7MMmotCDoAEGB4BBnNF60JQ6DTkEGVOGkOfm9xc0jYYBxc5p25s7PtWvd/2Qtmn3OujPJqlhguHvDWsvFS2cLyIhGqCRBCPhmdTchCjcb74iecJX6t5X0swVmtFqkl/C4INAs8oRRLF/USOSmzV12H0QFDJCa6pJe/F6tlQcgWywXBQIVZ3Ajai65S9/w5oCnS3Ngr3f1Y1R46WJJgFvj5cKCwoA9Tr7/6L/8bXV6f9f2fv7fkN0FCyrBvJlRG0Adk1isu385DEqDByjArdylIbKgRONuRTwGkjXOlVU3yX4REmPmC9QGJBCCgzDmffF5ei3vNBN4Q2kCPG3JaBjr8DCQ2F4kDJ7jUGYA4X+lBhe0zym1fCqzFrPORYQRpMxf3ojktVeeD5vYlJNcJnj2+Y6ptSEeIoBLYCp5JLmH+p73WvqgJZeK5N+6bNcH64M1a6FmsvMgzBfGZ9wxxyyCVax3HQaX7IpOQfuPBgttCksjSA6DkTknqbGKAcVLoAGNEUBS+3srMPNUBfP8hkUW2A4sXDKqDH1gmkcWmtVkBlnmkUPScecHzsoFkiGWEMDIWhFvHYp4pmc+u7QjCAyAl+vY+M+9UUhQUVFt2xZMWcj1CYSZAAQAOKmg0aSkrhyEhH/ZrzFCezLp/uNe7b75SstupOvf64Y//UZ1TsYONhFjL/HzAbHC5Xuy9JfCHi58hjrubxRFG3Rx7Q3BKrxp/C4XyPhtgUEn+jZoflmc+I4AT3vuQWMOk0UsLT4dkkQCVVOsLAFri7rMSVQGJjjk1KY7To0BRPR2msIFIyiu+HxCw+PcKgEJAMjyGsBzjWSPSSw/sQNNImFsPfwyiDH78LKQSMxWjRCiQbsJ4Hs+aHPoUaYQMQSD5sLQekUigtIoj2NlaMGpX5RdYugDuyFQgLb09P1uua4bakmeG9cznAU/2qghJbH8FqJ0jdXVJ1XlK48wHtUcuTMJvBHAwlNZIg5urUXn7u2AvVyxduZVCzIVOwndK+tW+O84dnh0YOwMMeJ3miwFjRGT4rlx1kiCjZK6kU5DkXsKwYpFm3mWOctjsgrcuulsByFw342AUlBTIzkuldHg60II7jiWcM5XBEpCF4J2dpgtyvbW999h3lrbT3cODCQEqRmCXAUH8HS6EZpz8zwC9WFmQuHZ0VhPMgrcZ9cpMEA7VLJxzU4BSgHarO418f0QM9m7YiwRKAppIvLS6ZohETxdOohhxzreVYTBe5FrANvI90v0Io8Q5OQ5UC/Ge0n88SOPZDDYpz/Y9Uz8yXzVcOgf/cV4s2VY1Syr2lB5QiAWFRNWLVs1WOc8HUvGSxN3EcQGAj3RBViWzb2pPH8sKdzvzC9L/q+1d9Iu2Bm38fLvWrredxu0aqBxyEk8b1VaGHQx4n8/Me6V97+hqqBEDgHTPIHcNT+p4MnC3LGur1drxpKpcG5SCHRu6g2rIGnoavfNFSKGrOgy+RT4DzFEsab3nKr4HQNiWXkqE+iwYAKH4JM20kQ8CSPTin9G1TyxbdNzaM7myVSjPCFwk9PKkNGk0mYmDeaQzMxRWAB7MSVi0UI8YaGbeoDLncjEgz9IWfb6hmHDDJ/Otg39YZFKNhBs51ZyffbDSS+naVzT/g3rBfw4gAP/3OGoEPJwivMbZHPzZRa0OyfZ8sYf6FbEY/9mhc7d6K9evJapYzG71FlS3kTQd90qctdgYAAdRwFw3W1vakFZCZJhItJ092D/u4Oib/AyO2egSi6A9lCFlddcm7wU/AwwhdxV+EBOxN0+kQ2/iz+As8FLHnWqGESIrfPyODUxLVU3tQB2e6dleSOpfSO7ljpvsUX0lnAqApOKOz9V7mST/gF7I8ImixAGgc7897P7UWt2BQNmpy3x/LPlf3W2WiW34JqGpqexIr6qb3GmFgExlnToop9nQ4VeZ0aOMlkVhVZHy1zlkRjn66KsRwLd3dM2Q/Ffr8LxXRzm3+8cGR8K7qPrSq+ui3HhoX12NsH149AGJORkdLwPHYX8w28RDguyPgZSX7Mt3d/ru68byTfcoZ1v9zV+n2jY7fXi56OePZ/3080+W8FhJpE5VVfsAOr3+cjMwX7W5e9TubqWqWXTqam0L/CW9jdb4ANbVVd98fac+W+vcZ/rmi0r/+I+/6MOng+WNhFo1q1q7beZoYMJZrtlWaxLO6IgzGk/aEclPDBp08tVa4+maz6oeH/WwpiKFUJ5Zly5V3oD2txrOrZFueqguPYcMOudF799tHYqzf937hbiUG43dQasN6Hquw/Nz9OSBKFbSZlPrcYsU4uqkUmpP0uJe3RVZGV6DRDuinru9Tn2htNrq14+95VxGmU6/6vdfPOnLL+6VJ8g/Eh16klJHHV4j4MGSl+RBh/PRARznc8iTvvvuyUvs8yeue7oyr7oj1pwYY7q3kKoh1egPZlzX250lTKvVTsfTQSO0PqEvWAguLCScoIP606T9HtRxp8ft4IL2cw+vMmqc1joT4FBV6vqIRCYt9zQWOg4ELE1OKZvTjV4/fXScueUVSaLzXOlhW2s4n3RoGTZzS09gvtpzr7Pjx2d3xZEeDDty6HKNSaovqujQ259mDaD5HBVIwVjgbvUJACWm2JBfgHJmlSqzMPiHkLYm4VfxJQ1al6jmQoaZcmBLrnVxMULZU0nC5VFkajjUb6p8Fj0uey4I2DOzHFc+FwZ4kMM+lgo0+oRloU0m3II/g8OJpQg29DqEr8WDJzI81qLwFTEo4yFtCpgreisZZhpX4BCYkk6j0SyQrdQ1KjCa/DuLilWtchnM3FKSjMyWpRJRH5c6l7sXvlPnn/3NFrYzenpZcLg0UETgz0SqSrjIf/c//I/6v//t/6QPP/8YB3meq7l2YlVcLjBkSEoy1dVGw/WgPKHX86J8OruWBzaMAmwkrlSHNKutEeJxZCA6G+jBI8mwFsXu+LeD1eVccWBNw/gL2kk0P0wM3bUkZzqPU9MyukYApJBUWBQiy3y6JbohEcGiEH17xwO1ByHx5ZJxiAPdYBOSldwILam8hEXxuULsEaR1sc8O1Lb22QqrTwAYEjXefdBP/KNcZpsVoMOik/tFqUOYPDB1A09fyHSoL6BwjgqNgQhyJJ1TpN1x9oBaEmvBEoI4kKHGtVCkwfK7MACxqLT418BJGVTDY0m6KsudJboL0rBI0K15L2akh8iLQEy5/UFnAVA4L1icwsQHs23ZpSWYROgXWpCG31JcuRwTfMhOCWz8XhJM5PAbDhWecy5lhjoYpeHo0B/uui/fv9EvHw7anxGmRorj/dM7PT7t9M3vf6vv3r/T//y//K8OqeqPe7X9Ra/DpIozbcGKAOOCz7L258JAjXzQslfeMWBP18gAhtClFr2THuhhpZxaHmCQO1+pz6E/NireLAF0iijfvbsuWXILdyBXrhyKdFYSD2FwzE5Ula5ldJDC/tqXRWQ9Czz+LqeMIlWLQYijqhhOTu1l63JKK4g1qYLIj42o880jq0R6GcwWXajabjSSngsTbBCNod5xYl40EMQT1pDTVcznAHyHJ9PdkFLjkAzA0dKhLNQJ1B6uGNbY6GCXB4cImrVKFpVzpv5Wbk+/GWmcHfJERzbOcWakgD65i+qpV+DtXG+R8ZbqR3zMDOuTVJFWifARpQlDL4MkKp/RSZzcRQYUM6rAYGp6qWAJuGhLiAs1RoTbAOTRBZwhbeeZA+wh6GOnDN+iw71G1YAl+e0sSaqoILl0BrSoFLq6DxerCO/AWWnWOLgmuo3x44W32AFlrp2JwI7VeqeufXU3cIPyAUsFQzFLYM3fB1/Z7eeEaWNJplOSIZ+eUHY/K1HDGnPNNrrS2YgCwwgIIAadkFunOtOrhwf1eDzrYbdWT/gMHjmrN3leOp+v/LpZLNgr38n9wLDeqSK4ZX3nYXgibK9GdEd6LuwjxANKhFpL3vszBlgC7JxgRidq2l7VD3yWjUmHZYJ9pqqDOaU0U3k6zVrVg89Wfh2HMSAgyqt6vbMkt7Q3jITdqAaZSDdL6fTmOyKPY7KPvFo9GmRnocJnzJno7wxlHMoofKAkXtKny3LmGicUOJW69mBQLOcOQWrpsmXu6oiYcsLpNCkpuSyQTXKfsSDyi5DLRnorDQczgUsAfgDb6UUtqis6dVFrXcgSSDW2gOgABkBrECq4L0tN415ajrEIwgpf8bfmBlz5OZj5BhKyJwiN8Km2LNqAx9TH4VbnnKGU3jVHiUqkqrbusCqy/CNZZVEksabVdWncGQsQzbtF1R6ACqo75PgX3uOCwCX85Nyr/LYhRc/MDPPlXjTkpZrr6P5MGgW8aGWFrVH2s6YsmeQQFFaQOc2WL4bfKytVE/R3U+HwZ48EY1UrK2LcDQv4Z4UU1XOpOvvS3aobygnOS6tPbqE5Djngow9lSkbIGcwkYDrnKsiiU+tDHst8nOKT7nqrhPxSQQ7YPzL7TPYL6GdDVnCBrqVNbSIGUAArHsAzyyVpr/ae8jwBeRFIZfVBkBCwqoXDGD+fo3y/nH+kTUfGBd53KxHw1PuehNOL+iZmEirYkq/v61sMGdKzzMbf2l2Gi1Goy4QPLYzL293aMos3942260bbbWbJRz8MqjY7zUmt3brUOp9UESpSbSz1ubSdBspMMSWPRw3nWfvToHy1MlOAJvnSjWpPJxu0iaWm203pTu3QmRFo92eneaHffdg0WqOyGSfd7UI2yW36cjzboP9f/xe/UXep9Ol01c+/fPAiXBFwU278oWGgbl9G5XR9oVOucq02dKrA1jSqMmQKN5/UddYum/Xm6Z32Y6KkLvRQpfrnP/2z2TfS90hOTFP6+vj7RNE9KBYSDz4HiwfQjhMUMV90PHXql8JsJJ1qXFJbksuGg4uG8WHB6o59hKy0PHvIS0DguLgLBsBOd+W9y4ZBc7sRSUeh0+mkLNu41wdNOvLVO8KP8AKo0tvHxxiEQB6znR0L+zPpD63uic+eRv3jXz5p9/ZLVcCu9pi9Kh9P+vrrL7RimcH4hk6+6zTlV53PuT7skTyWWnPIXS56bTsdhtJJa3d3K213W3388CkCV0j5TQbtNkhqWBjonertI+NxR+5KDPyKhMH+YHkckkNM22WVav/yrGUiUY3YeT5PDtHeSNruaaX9x4v+/MdnFU2p3ddfcD2pPfXq969OErtUjboWzwV62b1lXxeMusgCQKA5l+luROp8YkBA1pdS22NW54yZn2EctoeX1S/ioo7B1ExchFJ1oDlUAMDKuLA891JlRpKB1wcZ8j8Ky4lbz3xgckCCkBcM1gwWTvEiSp3DK1IZN1R/5FTjsJwAmcHKISsgBTMCqnhvnRidlA7NgYHCw8PCFejzzetXNupBUHvYXoJi+L0jXIqhh88VtNWeBbPKXNSBFp7hC+bWYAgyV7uKWPhB4snMT1OzHnQIXuhHhG2CiXR6KagZBy4LU9R9lGtkK4tOU4QH5S75btWUyENghGAMQFypFSH+HilKpvW7N/ruy/f6/h/+g64ZjCoSX1iA6KmyCd3+clQQ9I6F9BfJMXbsSbWma28JJOEPsEHIZZGQ+ounsZvvsChV4nPBDwIrQKXIEknRBHOcTp1DVFzi7bmKi5oAhOgohcdFUoL0xEMl6HxHOXZIYggPcvcegxD+Q7/fKFEmP/+fF1aWHZd4T31UDrjDkTAjgi5gC/H5XB3q4WduWjQ2Ky/D5653wJYnnGlxgh0p1DBo7mJLrvaSuIajgNUCLMDX6LU0CuNhOLmYuKfMiCF34qoinIby8MwMNczweSacAf/u/5+Ai5yK4BC+EzxtPE+w1Q6twEqB/JN3lUWCgY0hGtkm7AKyHAeJpA6tQaZ7KyIM2ZkhXqTRdgvbDuDLGs8v7zIeQieywq7D4hG1H4FI/EwMXxMl6Omkp/tCz0e8NbMK4szzXAOAJB2ueOdrhiXKxivtylR9tdav3aTk9eCf0eenk3sBhKLvlGGKC/6CxQCk3cFCiesheA94prmkLXNClk4oljEwKpdgzoiOZxAKUMXhOAM1FiHP4j5Ix8WLOwh1QbAL8rmh8/KJtCl3bU9UmBRIntwSHTJfWAoYl4XOOAaehgoblpMYLPgzUjNxLGf+1LyYZnjN0ptngFmHga1MlHJ3oyxA4snISm2Le8l41oO9gavAI0pYBadIkVUevFEtIbEHxL60Z1UMlQAEjCQsg477j55IvEhUZSD5ddIjx8+Fe3nWkNzfyroJXgl2JEVWjnwZm0AJYIUUlTRFfGR4nQfX7aAUgJ1wWBOplAWBVHEu0ncNIBQSWPSdWBd4hmfVgCtFok1dayRQY1luih7Qfmp6ABHuVCGJbDt/HlXN20AA4WQAAeXCas25MCqt782aMqz3532osRJqcQqzMvxsANKACpbfA9KztK6wB5HceHHqfHTQ3bzAN+9wTpE8XzCKZJhLJNao0cyA1vZAsmAC2nD+wSQxf/HWsgTZ77ssBmw5E6PF86LuxN1+NodSw2hail4bvMXvXlYbd1zyfhxfnzW1JAYTvJMqX8OW8cRVvnuqKmSOSDMBZgEouiXzUuzEW+5jKsAIpblQkRLvPWcpYV8jdxJpl+6MJWiGxew58gsAPoBGo1gw5Omc/fZQMmRzc5GO3kXwNn5W2KKbH639nBXgQCke/kx3243O5xffRRWgTNNEl+2IRazUfCWkhDkNooF3lT6y3mAX7zYMu58pzg0WZGSqPjMBy5hLWOwi9IhqEp4ZZhZ+HYc34Ai2AHAcVHEAj/QiEt51nsLzbV91uVIDSXRoDWizNJNRgAXsUtx5iCipwcoaJ88Taodv0VJQQIH0opFQHmREqDscJMXcWxpM544lWAoWyksvZwU2F1SOVnkQ3gQo1mrpAtTGeoDdgKVxRQd5O6vne7e/nZ2k8j3AeWb+y9ljpWcn5LNWRbBbWLkVHmAUJbsKy8ig0wyTlikbQ3mCBJn3wyABMAmBl64xulqxZjDM4cH8fNSsAfYSJomaj3PEeoRYSklnhn0HTMgiWZj5zrIGM/DhHUdlEcjgLYxtIMzJF6qf27B1EAQXPaAO0LHUGEUaPcdRHYXSi7ODUD8yX1BDADDdepFCiYNnnmR+Ou8hbVjQYXFtaeQOJNOC+QJpNzgbae8svI5y9vMOkYAE1mrAMCUr+dvH1UJanIlShimGeot2YapCb4uZvcQjmA02g79/96DNA11TDFNIYED1KqlstN402jSZGm42ImfTq86vJJcVlmvhGfvLH5/1/Z9+0vpxq7ePjWq05y6ERmIlHY4Hy5POA4diaMTHFkN1qqJZ6Zv3O0tnj/tBzXpUSVBILr15s9WqobuSQW524MuPz5O69qhdPnrZC6Qbtu/WMVmD1JdaE0nEC0zKLH6HjIh9CrsBApDWIUU4qqrX2lalupHgkNpf4OFw1sM2VVWsnBbJr3npF83no1bFpDf3yNoikp4B82izM4cnHhMCgvi1aHVae9LebNdGCxkAQYNINETuRyIgKNm6SbR787Wm7qi3Kwp4Z33cnzQVW50O50jHWhId9i9mLXbV1WFH/HM8l0jzrstJLUgSwRfTTsn1qHW96HzuI7SGB6gs9fH5qLsVy0iuXVPoi8fKEkm/FNdOP388qZ35XmHVUpcstwMo1aK2lz4+48XMHVAEy8SlS9IXoRn3a3xYtyT7/qisXtkMD8LFIUXn1eP9vUa6wwhgsmZ70TikmtrBC2RdFvrwy9l+T+K76YWax1S/fDgbEEk2d1K50vkwqD2c3TGXbUlXy/Xy3EqnF9XrjVkXkHS/V1zu9mqkri4hwcz/mWXPXUKpumLr4Tih/44PgwdwnnSeOcjR4KN3Rwd/k4iZIeD2jBJ7t/1QHM6SaYQrWhUtm3dUNcNP+CcZ+AAgGJh4R903iOcGaAKvHv/K9eJ3kwMM/yaHDZ976aJz/A4wM5isSS7EM5gaDYw0LX6axqjmZ08Astls6b1YZgyFDMEEA1xnS9iRBMMAMEgNC4xyrnWOHy11chpsRNFE392I/PoWI33t8ThEhxCddowzlF+zLCLd9WfpnksUChzJJKO2DpNYSJ5EAo/caLNWtbRmYzmknczssA0qFbjhSTIN/48LvjlAJ7w8g88mD8YJ4E9rhJeeOhIKr/1JGVJZ3nvY0AVUGpYIH+JNcuPKF7quZhUk59ofE6E7LN1IwADszGYaGWcJndx3i0TNyY0wiizPDnkadJnCe8iAgfQP4EfEqbuD1DyCL8TufNZ45Z/HEMPl4+Hf0/1iFpjfZ8QfhNdvaCO59tooLfhckWHBIsQF4+8L30wW3Wr8vZCbg/CCfMJEs9SxULJE2hvLQOPeM9hCmHQYaJY9ouGRTeauTmmSQj1yLBglJ66GdxH/TDAgsdCDvLM4wOR+Vuvw9yOd0WALkjj4slu4FBc3RdAMU7B19GwVZpcYWaP6ic/F8llnq+MPp2eLQQi2L/wqTkrk58Gv64CN8DhzEc94mPLaPaj4qQH+/FnzufP3xYOO5xB026EI/MnIgiqfqbxjlNgz7IHeEsSAJIjLGzmf/UdUehCFjj+S2guGVTy6HkoJD6E6KBchobVDPvj7hWeF5wJQiYxGhjhURJwB9Moio0v71s8AZ7KDHGARBpLBSPpDisXHwtmF/5Mak1vxNEMIaYWcQzfPEL1iIPGuzjAoEmmAsCmWMjkNNWo5GGR52Xm2rxVM3KgS762l93zAoxoShHm2CY6wZHjw39F/ZwerxRC5th+K5RarABwI5gAOEnhFGITO0rOC9GN32maq3Fs7E+MSsliAtGJRPwX4EenXsVeA8HO+VE4KjaAj+gHxtF2ySiWLvRfykDy7suEWdgb4x/9tJp/7lsWS34PuRp4lV4xsfS9VKGauKEXwImaqHJJ08mB2zVf2B1MzwpyF17uA8UP2mnBmY+fZKkMGT1WM/3wWymeDNZzb5mMJGxnHON99l+RR/2RNSuJgtlPbq6E03bkV8S7nOf5JlsxIVTbbYVaEJw2Aj1wL+mJZxDk/45xjrmNZS8PyZzXD3EZK6GoL285zji5h1KkngRNvKaE0kadBRRL1KjlqFTIhqOUiUOf2oB07AAAgAElEQVS8N9CJr9YhIci9M5QbeLQ4swgH24R3ehk8K5BGShiQJbIsWbZfcC6h1Oh0uQC7UomCtxHCnQtz7YyBGYAtAbREgt0Z6EPxgo2r5LvkGfCAvfJ5Onevvr8AA/k5awPoFzNSBc+7cxI412tnSwwt9oToFs5XAIgsONTUVLYekFy7XEkAT5yEirybuwZGlN0EIBtAksR9tBsOluGZIAMCzTC1Lvbd80zA3KIA4d+jDxiAnWo4FhZmG+afAKQzUoLnvXovs6gDyB1JNGdrZfnkFOrj+VbPg92A8Crk3AvzDRVonUMF+XtZTTicvLhzx3HXnnuqSKLiqu9hK5mfYK2Ys3gVYBhrrRrA5kTjFSlzZ1DY8lOkzNaF0t09u2MblZuJBIdwo4AIfz2fCWAAZ597ganN89mRmPnmu/T3ghQT/55mnUmq5TGgCQCAaOotveddGgAWlkLFeA5/JHJlch7wB46TehJyCSjjvuLMwx6ANJjri/nF7wjzBffnOhbMm8rG52dwiFag+X4zOMH8g9WpsDTU0iRAGn4m/34xJ/NeOo2fn5nO8JuPc6xJYQXiiPsS/6T5a5RFnC/O3Aj7CIszHeUMCoBNaUVQ1i2DgDMJ7yWzIje9vaiRc0P2CvV9x2Ow8k4M/u6uWZAxcDXRX4fcx2EhZtLpcmOYzZSXo7sY6zLR3f1Gb9/urM3GH8cHVJcrFeuV6ooDMnVialKtXULffnpRwu+D1nla9H/8b/9Rz/tem7tKX75ba7PZWTf99G6r9kiSU6l2GLQ/I+M6aZxynfpFu02mpmn0m6/utM4K/emHH60xn4az5Ua/++0XrpFYr6Wf/vKLZRuHqdLrLz97aGI545IngXGEcFp6bbb3DlLgLsszpHSzDwVkvATp8A6AoCMR4SHyEIj8b7lT2SAnwC9Elxto1uAljwt4ICV2/+Lqgfvt1vIyBq/Dy9FDDlIkJEWgycRHsxtyWBFAcr9C4ju7ZJ0FckLHPB99EFGl8uVTofv3f6ux3euhnLWqZv30ca8/H5BDBIoGijgPR7+IdbloV1ObddV2u9WJsluRkgbKU2k/btU0o9lTzOQgfpbEZKnZUhJz8bUtJF1uN0bTqvKqVSW9vE765WXy4nJPiBLJpN3o5R3mdX8mqKNTVu90/7AJ1B/XE6befFZDoheMQxUPNamU5/Oi/XFvuVFTbYx8RFJgal8pl1Ou1jIzTNSnQ8hGS74btN15qtOZn6fWoQ/g4HgY9fqR8BEu2UTru1ovr63OnVtTvcCwqL2+nFwhktfbYK084JEYVngBdHonQVAXEM1JObIOjiQudhbnHFkOYQjEnUeXkD2PS6UWDJPf79av5oAqlhFLWWHaQqrIMOtgEaefcnC6StiDIMxSDE8sk6BEmTjCYSed0EZKmVO7XC3twQEElUGO1EgWOtLq+PfaK51MMJcwncjqQDBhYaKYviFtDnkmUc4OY8lVw8YhCyJxr1mpO432Wu1KQCOmA1KDSaJdxC8rWQY/X8pmfW4SD8YTAm6cQMlS7YnV3jl4Cqdh3nou/e5x+JMCqKtT+/LtRnVyCFTWKSAx8CJ3tNyK5WJiqJ50RcPNgUbHIXJbAliMBhIYcFJZUsuwdRhAex5UbCgnv3igw+3DMFap0twfQxpptrS3b9NoY8IiBjsRntFmw+/LMzCZtePvBrrn0noWmXwdzB3fFQgyfjWCDqgzMurMEM/3gLyT58IPumsyru4Iw6OKfIaaDXoAa3ejUfNBEA/PFYsr/iEPsjCRdFYxRqERJUUZaagynb0kAijBruNrhL2BBSdUZdB6DdiS6tO+u4U8cZmwmMG8B0sNe0Ay5+jP4ZZCCjNaMIIycPCOT7hpvOgekDIZgeWYm5RXzc0DCQMU0z2fFmOgn3YYCdgsZMH81I5Yh8GMugzSi2FaqGEYZrxgMKIsSvNtyIjuMsBelgYuZX6m0ss9pEsM25wxvIuwWku2GJlnyeHM4MLgmXJIdxqdXxbbOn05wg8si7T0lhCoYK2CX71Jyy01D7CNgTdkRvzsUZGzQhLFs4rnxvcFg0IExTScLwR94X26JZXOdaWmog8WsJflDq0dPrvcgRKMDH6X+DzxjWPih5n6DNnTA5sRGhUDjT8eVEgMzZBUsEC3ehPANfdFAogxLLGAEmrhYRnVhTQ4eKS0jJu/o7+bPNjcCUDEnSyT79elXPvXMuTz+yLZZ4XH5gHoxnLBfRtphFEj5pRYZKRcygxJPBd8XyQROjgJywye/6tqWA6W54SaE2jfSCkHdCPUyoqwutIyDNEVzW1lmwt1PCQRwtwOfuccD3FLpoYrZnn34OY0x5DKawDEhL4pNS2VsvasekWSJkEvAEwADXvPQTmfEbkR3GVTZusDgDl3xWqVaOqRusKAxYDM881yi+wfPzVqowzLBSnJVpOEjNwAnMOgkLcDqkcwB0zU/XrROCEbRjEIL8+jhxaJwZesC+4hZN4TXSvhozNwRZ0FLAdPE6xkYSAVjzu3kv2kTlEe3WnLZ7LahDzYUkIzQoDJAA30aZKMzivNjFIrz/BnXdW23BeALQR4YK9IVK1ZEqPPlHEEQCcVssfM/5nzwd8nyfOE3aTYdzr/DCy3yJ0BSaYZwOGsDVJd1A4zbHjpMJnC5er8XSKVlMWdOxhiBGACH6lBoAz/b6qxe/YC5u+QBRzQbObv2EVIEPe9wehcOUAmslEk4NVaw4JqhRdrsezYIUE2BK41TierS1jS+DWAsGYDAd/pPASs5mfwueayBatkEuTwzCUXgLnJ1WlDB9gQ6cp9y/3LywMQDlPFMzOpdHYW/07UO+UlPl+YZKphwmaBco/FgROM72teWMh5pJC7RmI1cwsqRfyp41IYEEDNwXHkzIZJ2h8HNdtHLcvZSfEEPlnimhTaGGSO+2Z/aK3k4HAdhotVEKuy0SvqMYfeeEg2+AEBACDpZZukVwfg8fNwP8NAk4AcSa+cwbz7zFWAipxtDhFEnUVKsxU/KHWwD3BmREqrwVh7EEl1zVXVK3eVs8zbg2kQLe6wSDkFDIGDouYlwgcXk1IRpuMgBt5X/7Ao9ciAsP49rBR8rwZGDO9EBdHt9+GG8f1kNQ1qEZf0OCiOZR+G0TUw/l6d6BPBWFPcp545kbySJu1l8nqzKdEzT6UgYAaqLbJWoheWn8cqjyr3/ZIVhNT1lvjzp7CYJ+9WjVXo/IdIRWNzxwiLZpyuKlC5RI8rfAH0+uTa7u709Vd34dkynY4GfK2iwdfHX5Dus52H5t3DnWpe26Wz4fjczfrxx1/1fGA5TbRdl0bxQcC+/c2TI4bv7tca21k//PjR3XwtnGxJemYwO2VVG4163R+Ur94Zxf7tl7XevcFIffVB8fLhV613W/Uz5fM/69dXAiyiI8sPFF2GBf+PUvCNF2MW2UwnNTVJjdGPw4HZTzGA8+ThC1kXk173UrGFhS1UgoJfJ7X7F0skqtXK/YkPb+49rL68kBzXqJ+Ia05UU3CP1AVP0LVX2/MyBkMJY3S/23gxx4M3XXMjOxUZFXmpO3ryHle+bDfNRV883WuTn/Xh06v+aX+v03l0JxGoIoW3BF1sV7Xq3Pni/mcszS2SguWi/tTqnLzTuzeNhvNHh1uQLvdCpwbPyS1QgqQ/QhNUPNgz+bArtaozfXzt9MkSUumLx8KXJcNQaycyCWSzTseD61LevN2akqcCa99e7Y2rq8Gpn7yglwLpjPT82pvh7c2e8H2HJIaXs2ly9chWn8+qNiull7O/y5HPdctCj+8r/FdIKI9n5MOUiqd6fu7MMILSwjtwYTwfL65ncfhDhiF/tJRzXPCW4LuM58XLo9D8w/ZNuhzPapGx5DCkSCk4gAYNsHXzpM61TiH15RKESejqjeWnfOZc1Ay4MACwbpaD2ScDq4FBOaptzBRYjsGAFSmFDBNIRO1RwuZ+vWhNFxwHOtirl9BFKEhByTH/U/SMXJtlragqnZEqWYJBSBNjIuW4+MD4Uy420eM94gCpOdTo4Uprldlk1gXPETUWB5BpvkcGO6R9eaq+bWV3FwEfZFakpJhFCiMSYfdPpYXaI91TXODB7JFSN1/7qAww48CBePFlVKxJVYy0OPc7Zol2a/T+EWSD5IULC3m3hzuHWnB5zpr4uQAzGYAwixOQgR/beSLIesCn+RxW0S9ldW0bUffeGED6WA5aM0yB1rFGMXRykCJpRS4+W1ZWVdublCWGVi5fLkaOMX4NaBJqBaCE6DIbzAQ66c2wXuaLEHDA6buuSKFC6Op7B+YdcN6M3ZioJ9QANLxB9nfVxDM1nNTQo5llGvGPcLYUW3VtaykLgyifGTHrLGdGdieWAFhUBujMshuH/FAMPeBVD08Gfl2GyBFmIrh0JdlWPe8FP68rR5Ac8/mw3EYPak4k+nLVmcsZppAFxT1VUU8AgurAG5Yy12RUvlscOEPQC15CJEEX+glTpfVaGaAdQ7PPkpDm8HdhiOazZMBwtQmR48h7jbLAfUdhOZuQnR68CxfcWAxbiTawjHQB1ht1HVVTzqOL/i5+NgRv/J1Ay2EN8Bzx7ETOny95D6V8Xpxt7EoD0k0SdnsDK0jjLeMNAZDDavCpuu+L4wP2Hh/1ZzkVnzvviXu6rlKzDYn1MBpYmPl5vYgQ4MHnGSmgToFGEYREyumWBBWx2DP/d8H00/kH64t/EXY1XO0eMuyl4/tEdu2zKJK4qSdi1OGT5O8DowW4RCAQKcEMuut1rhN/LOCIGSR++OgtrUeCGait4f1DkkjheMi1ADET7uebSgE/djuxVLI2RPUFd2Np6SiyO+7oWZttJGROZ4AiKhioB4BdhaULn6+DaVLp/bdPGvevGlpk654U/ePh6eaepj6Ac6psQnZ/dR8h1xqWGOweqDtk2Sn/PYMiDBPM1Tqdg62G5QCoBczLYPdB91Nbe/jvqM0ZHES200BHInVfGXYblhQGeqwbvQPFcvzVAK4kY5YbJdeTswYcmIanFzC6Y+ktnPBJnoXlziSF5vTIroN1hD1kEcio3WD+2UrI6nk/AVWytRkuD7UuVUemChiFfC78kZzjrrbCI09oUNs6qMap3yjZzMjA/jCod5bXh1Qmd29ts92qOwMiX3QZX5x+TiegEy9ZCJg7NySrXiK4zLUs3J4ExwC0ZTpfcpMevKdTN+hCkArr0cxdypKeWiUkgvkuXQTbZLXGy2I5qX3h1+goB6gBmEZ8hpQVthlGdLysrD4zMGKV3Ml+Z84R6k+QRt5EMz5TuG/w4cHsYc9IL8gMma15xwi4QchQ+6xgAWSJwYF7Rc7KPcVQPl106oJJ5s5jscSOgbKAB9chc6hExiBbOO8Q4JCcycyCl2AyiZD+v0y9V7MseXbdtyorfbljrumeHgCDMSQByIaCT3rQGz+yHvUBFKEHRJAhUcAAnOlpc81x5dJnKn5rVyNEBBGNvn3Pqcr8m73XXkbXM8Df4EkmcSeBobUqE9bNo+tM3LS75lW5c1oqT8OnodHYwoxYVNRIPlY6X5mk4ZANKAQdH9fVyGkE7ALwtZnWGgYZ9xbMqZW6Fq1vZo0zbsZMRJsrHRAO/0zBI34CWVHcgzCEwrnXE2tq4AHzQs6imx+DI0aCVcCZzWQMTwOzUtBe2K2UeyAAeGL/0D667vYFz9lL780TWWvNHsMAkTqCWsbuzjcmzi0ejefAWY8PQZ4xtQ42i11R3aBBQcYQDCM0GllOR5pT1jPshTDTcY7jL47at1AfG6lgbMVa8YCPyA5MuIJ75Cg349URiZNwlwCUsie4XKCzstdtqmg7VWskl549GICRD/xbtqSxb9Ya7MsS7fak87n1euP8Zx2z92DJMKiwycwKbfsYukmzW2at3t1tFswGOIVZlOiBjPKPoUcg7/D9LldRzKq3mc1YqrrSt79+FOomXL4+7KOoZ/x6YEODomaJXk6d/v0f/k7T8KxNnur88qo3TDHmlZ5eetvXb8pC9aFWVad2WiMgdXu/1cdtoT99/0Vvp8bTMNAOUxarjWmVTCjv1qnO1b3W/aC7vNX7d6XpcAjgN+ocpfH9j1ddrq86dxuNxBZQu6Id62ZtK8T6XNKJ7moiLD5onE42cTnDyW6v2uYbNdHKa0qhLWKQ8KIGmmdaqa4yVeZ9N3aEIqYjyRcH0d9tKlNiQDpdhHS4a8Ulfz4TxjrabRRB/unYBOWh6/Tw8KC6BHXEVKfTdl8bfXs7nnRXpar2pfartaqs0ebhzrEPS7bSj1+I1yBfEpvtVl9ejlovlYryog1BuquVTthHVzs9nyN7D1ONbij17nFlUxKE2KcLE7w3FyJ17mhvFSkhuYOysnBgMxRf8n9+fhmM/NUZ7qEga5lWh3slTEwx22gyfX5+0cO7rTY1TQCxHhe7tGJJvt9XxoVbqE5ZoZevP/h9rAoySAu9/fhJ5e69D4N9nYgIKS6Kl09ffLBzpVCggrJm643GcaWXNzIBZ0eYpPmjTq9Hzemsp2NYEUORCpQnUFomzW+nmOhAOkuao5opUb0OSh4NNegrcR4u/pz1F06ENOiX11EnNnKD4Qv0hkknC/tzpe3R1GtQ80tVK5tzDZezVlNkBqEbRleF9pSJB5oo0wugENFwebjmT/VvNDpyAG337lgCCq9w3kQftNtubRJRDky1WmfWrTeEUkO5uCFWUD1wjpvI3ltbR4aJCGAJlxGfBYSQQwu6G6BGXIC5HTIxNeJCYYLAge7MNgp/h6Jjax55kmjeoHiH7T1mMFw+mWny6Bu6t9bNlTPYWAXpRuP0ako62jSaEbQWvCsaRs4oDuqCfbYaNbJelWmTd1qSykYDNHB218RJEn0EzQ8GVJfeFNWFbDE+L1QyKGPWlsx2hV5Ve+t8Uk9w+bvkok2aL+FMhmYK+rbjA0CjhSts44kniCZrL5+xW081oEl1xiZ1e6eq3GpONnYr7ZsXT2zR04LklmsAiADtTFbBbEtbN7JEdDg7LxyLHJ9B8c1nPi+JtstJQ7K16yQ4qzO8oMJQlhDa7IzGlcaGiWhM9ioAFCiGRBHZqRDtJDoOKD+lLqCOCRchKy+386jpNqtc7Qrjnhmlt7UgLopogG+aFUBD1gz6Ls552BiBuKJLKdXw3ZiW82kdF9OYIYBWxTMoABeDUCDdN5obDZC/R7hjpjS6FWhvOMVhsEMTGaYHxIREXIxd6PqrUXE7vjIhdrRVFzmmNqWKYguaKZmI5PSBfDPxo7gHUOEZURxChLMGiaIBcwVs0pmGArPbpREGRtDHBzJFbSSB4ykaLoYAo+lSLnvQHvK76B6hWXHxe03johooNJNiXFKtl71xn9Beb+ZrZOHxXAsM1tZK2yZYB0SnQCFTqao/q72dKbfkddP1mF5D0QSxL4hxSYgFoGk3Z06VNZrs7WjmKHz4xxHNJgCHBW/RcDPdc1mKCR9E0gTJBVjc5EbSk8kJTWHkg1IcjbxjIjIo2qyJo7kMEyHiOEztppstCLmedV/giFrq+0uqw3i2gR7gCtQyahCoZriFU1xVeGqsJ52PUC7RgpPF14X/hH92MGMA5d69Y0rGFDXOG94hNDWbL5kZRPNUqtpFgdkx3WDNoFWkjuhpjDDbidw5zg7ikDYl7q+AFLjZZ8EuEoaD5G4yRWoMiHBXeACVYqyzdSNcFBS2SBQwookpP3S6sXtVmu/M/EnzjcpNqeba2GnTweNu2nJ1p5Ou7FGCTMrK5/7EubRhKgdoxjplT1AcA67A8GHA3hgIhc6GptCZpzdtJ5R8zH0wLkvLTeiy+0bJahfA53qx1hG9HuC+GVZM/Ne9MwbRly7aRNQPlEGaqhLXfPZd6/BmPCGspwWobTifViq2ufqGBg06L/RmGrvS4CaspXGpnIu9cGcQLUHR66iNtbI8QDZKdiLP2oa7JyKGiCtjYNGeoB1HLmMMCHpV1odRG6+UFFHsA0AwZeW9w7zJ08lNMLRl+JTsYWobYlPQ5ZG5a/MlwuuhntkrhPN+Nti6rJFIxFQMELl5e/K7M7hkumO4plYVUilkTaVWQxJmh4CCt0gI4zFIU+woGqYq6xtYR5yHJ0XWwhOREndpUuFmOiuBOpttPY0a+osHB9Qb1HUAmExAWaOYbQHImGmBDwdiT3JQ3cisNY4nT3/R3F3Jc+f+zwqdLjh3F5Yd9dwxyHFgFpQAapknWs0FOmlM8gCKnTe7TnUdaE4wLsQUKDGQdjadFDO2G9XcAhjYI5nvsZC3bNTxXTCa43OwRsb0ZgbDhJrmMqLR7ELsOmgyMMI9xL21RqYEGJXgbXBzLnfmacgV6Xfm8qDVzO+JqCQzRUyhDaNBAD0Mbcw2vkWgTtBZPQ3lvAy3ZuoeHwC3yTPv3hc0f8ksI5g7FsaENxZnrh34I4OR85ozmn+X4ITvu+RsQBy/mMn34qJytzPbgdxzgxqqTUvNBwYliVb7yvdd/3JSX2CsRrsTTDkYcnZs9bQ3wHnOUcAiU7V/c1/ZcoDDHQt2j2CdWeV7zV3+u0PhkFwskImKePz4oG//5q80dY3a9qr7Xa683mj2pCwyi6CSFNXBG8vRAGxMYhpwEh0TvXU4BEEnDPvbh22qDx/vdXp903qb6Q/f3en7f/mkr2fp86cn6yzbadapSbSud76EGMZzadzXG23ycBdN0lJ//c3atthcSs/PZ0daRPBsCGLt6If2YDz7kIUGgnaTF1qXldYFU4NeyxARAoi/XdCXtaMa1IC0nw0a3D3WXkgTNsQ8POutAsnblRR+o+4PW62S3nbOTLIxEPjL11cjh1vspLuT3WihRFzaVr/69juLenHzAuUo6zpChpdFD5tF5Z5GPtU78utwP5tSPTWTri9HNZdOr1cmWI2utsReqS4mbeEzzjzDtaqayyrR23XQ62XU80un9x8q7WtQcFwoMY3odHc4eIpBBiRTJTYQqFy+wtioNKILqI1+bILTPpELuY0MP8okmgMW/3Iv5dhqr/XnH496fnrVQz7ob37z0XScFQHxWamyveqICxWTJ5y3QEW+npXVB23yiIBgelvvMrUXaC+t3UPXBRd1uGfyeV5eWhcc9R5HslGnVzSN0EwRtb9FmHY36nTsdHjY+9Jsr5Nmwtfbk8YlV3PpHbcC+m+E0gco0QSgtvaStaMp7wlK69M5dHsnNCQU0JicQBcbCSsGtKByYYLE1BEkn2uWAiXCWc00WONGOJirD9WVcFd4/DatoFA2dzJ0iL2ZD5mygUkhk0pCrgfrfTb11pbW6DXJ/qHQtm4DKo1t+EdrCT35Mdd9VLUu1KDbAp2F4oq7LhM4v0PjYWGqxMXHdAY35GXSaYIORsuEgxd0X4LgISEknl44PgPAb2o8abCpFs0KTp1ppm4ubT/PtNS2/gj9WQFQCJOgLKMTA9XkT5yVNGPrj2X4qBWaY4r2nBw9NDccuqkn9s7j42xblerQXlpHNmu/pdiDEjha7wG1HZqTCr4DZlZrJXmrquJMm9Uzdmbq61YsQsytbiNaAHfeguI46mprcTDwKdaq+O8cQ4IZRkzcnB1KzikxEqCiA8L1Sflu61XlYHcCs5lMDBgiWTwage1GiwEByGWdXIihK0ZTw35B3wAKTNhwP2dKodUTtiw0ELH2bCxEvAxlJOZNNFA4OjrrjTkzk+1tTPU88EZ3wnkHyEjMBROGWWdMbJyRFWEYY4JpA2cuphuhAyZSZ7zRial0e1N+AgSwLjC43NagOtodUxHbmy+O0hhzojt+oaJi0sNpwgQFSGtx9AZNIsZEUJcBZPw5PQxaBSqLtTsh0YygZ/IrmQpE1EAY00TG5HqBegVliSYJ7QjnLsALMUG4qSLlwM6e5zG6qOoJr+ZJooFhUmAarFTgHFrkSqFRWjNK4RK6QQxgTCmy+UOguND2mPYkJcYeYf4DGMe0lWgAzJRoAHlXuNlihMVzBNyFlnXBGGEazejA7MKRgKYmymcDmZKsoInKAD2X6e783UD37RJKbii60dvUjEmIwR3n0NKEcBYh2yYbNTG4irYWoI9ihDVsjTZrkDoC+qgLK+hc6GvDKbaar8EAWmeqaHiZ4iSyQQZmRkxcuYOKudfAOiIGKkdXNbhAx2Rkmsm/C6o9uPxmhUEcxTfTMWaZsCEo7AEIceBlgtw7Bij0mYBnvV2fTbnEeT5E56qspybaAjmJ1I6J5jxTlkBHhyWR6jIH3RRtYzYtBnJiKhyaKM6WbQUVL8AE8mdZ08RklNVeY48cxURCayRtfIOhH2fCLRqFvGVMPAADAeAoLg8ffqu5PaltvjomZlnIVQT4j/xLzunTNaQTFIr8DmfQMrUG088oXI3tG+QHSOtbzoKL1zYTq7wg6gSAKjJHHVPCVNETZoreSVUFIE72HNPymDq1AzTiyLVkmsSUNsUt1d5gNL1MAcNsiLxDU90ZOvAZMe1hn+Miu+Tq3HSCBATd2FpMmiP02B2adPZDNOvDhNaZ6CrYJ+ih0ThyjzAlCtYDMQYOneJOxjgKoIDnp05Ly4trradkWmuTLr4HUgVyGrNMw/mkfLNTw34YzioxMWIQwOejuaOZ6hutN7V18ucW0IWsaHSHnbKqUkuj03L+gvhSfKNZG1UUa9fFCZNMHEX5rgB1aBuZNkJjRlfcz5bWuAZg8kRdhWtmGhnnboxYSw6754ykbrPNmZ16nVd9y5KlkeIMNPjBZJ1TlfuaNwPw3R91Gajhtza9tCHbnKodUx1Pr8o3d2aFMbDEeMemW+3VYDt6bGcs8x5GnP5x8g2PgYQGBoo8k7kR6imNJ2f2zZOBd8k0HSBtjpxwmnZAJp4HzDaMx6jpzB7hbDITYXJWMfR/x2oBnuNAzR2UVEF1d70VjTbgMiCh/5n/gRTE/iFS6gaWAZCG4iJigJwfzDwRR1sYcVPcd8799USOPcgk9uZsbzMm9gv3mp2pojF0fAlu1/G7OVt4Pmv0xz77fWKoIWMAACAASURBVDyGLpJGjrvKESncnZHfaio40TLsA5YMbAj0j55gA5hRK0ekjh3I6zokOzSUHhZiBlhYwuFot7z2PZlhDMizMUsE92bAXHTuULgXa8IpR6j/YMH5Tvrtfe6oZYujyftbr3UaYnHxDLhotnWmewDxTNrXqR7fPeq3/+Hvdbk8a2wJMP5Fh0Bzkjk/iXxDRr7YVtNscDGyuZg6Usi+dakthq+niyMIPj5s9c2HWl8//aSi2uoPv73XD39+0fdfzxpaJ1ypGVOdGkw7grPMAfR4CAop5d3x3KquNvrmIb4c00LG81RtuMuafgPt4vKqicNogIK6sg1+jfg7hTID1MwkJvjHPHis30smqxrVEsOxOLnMvH8oM2wC6Hi2/q0qF+Dw4A/bymNp0BkK5qoqla46T4O/HlkAW62mswsXaHHo1RBjP9wdlMxvnkTRFCXkPXYvqqs73e/W2h8KT4tmjE806enLV3VMIBzGzMLuTcu0HfiIVosxNJSGRdfzqx7utno83JvK8fn1qtfLpP3dQfPwphLqRg7FF6E4zme49UX+HYweLlw41yBzm2rUcB309QylLdGGqJDD1qY9/VTo2MnmRLj03t1XOh/P+s//9ZPK+t5IybePO9MP0IpwwGM3++nEZ7+oGzOdRoxuPutX79+ZIsn7YCNvyZlsoaSNNgwh0wkXWRp9LuW3t1bnS6OqzK2x5NJoACAGpgWIwRP/8+UaIu2cySio2+VF19fPGtYHTSAFbNRyY8ChS0qluO1qpetIJAWofURugOK13VrXOdHXNzInKWy5xAtffmR+YsOcYpaC2cC6sKELl50pe6uVujX8cj59GDZxQHGwgkYbv0ZMbTqshTpGAFlH/vvOWcQEBoRqUpIzGYuQZxpICjKaALLSUIPQcFFoo/GwJpIif8nU2nGO78SUAa1Aqg59wtgooXpMc1vXU6yYNUHciPUhoS9wvAOI+3JUsY4sSooYDDAobpw1a0SX4hlUrbY+lGaRKTogRLKglGv8vWiInHXGd+GQdGET5irQcJki4B7IBUCzxGXvfQmix6+iYbJpCw12oQHaBw0yhhQ5TS9I923KyaUK6k2jQWjyGl1z5IxxIQKgYe89utOHhjgp2640M5WmcMeCG8osjrd+R7Q1oVllz3CQs3b7JoyCANmop0bs1W3mQiHfm96L26wdMFljzhPj+6da4xTd9p5CouF2sLUNkmLSBQrJD+Vy5vKK5oiwYb47Lq24bGIilKtb4t3zfoJ6STg0fwdDFZqcMC2Ablg4n212jIenOHZDiRxPmg604JeOwPWrzwEm1zYNoIHxNYbLYWLQI0VDDI2YwpMmA60wxS7Uc2tyws4d0h8/Gw2Vs+UwpIEKSAGChsPZqOydQEmtzbrpUQBtbF7lDL5RQ4aBFxc9lKigmlorDZhoRSe/s3ZUiyNxTFXl3quNFAOS0jjb+RCDGW6j2z4uxounnYHRsgeg8WUwi73HnVjI5/Fep8HGaAXkGyoek1gAhkT5FqpcoqVtQ99shDo0eTQ84eScGHDC9AbgkP0HPASKjATAmhgPNBNlI41aqtF5f6HxQi9IsQhjBLM3q6AcbxLAD9MDR0DYFIxGMIAFGmGoZjYNpMi9xViQh/pv7oBuGjGoyTTZhXNWBgJdst9xr7wY+LIZEkA9oJiNhTAsiqlexr0FiEVDluOemNm90YYZazLMoD8SYt2JwBUavq0xLY/xwqXY1vqrKGrN4GCqEMYQdjeGUYGbYJ7ZlZN9vSczBoMMpDg2HYqJaV5Mpu11M+Z7i9YlTJvJzp9mvi2z6hQDEJ4rxRvadWiNc1A4eYc0PqbncgahNaTBiUiQEQfrDA0mmjy2+N5A4NK+KEtrA1VQdqkP0FnXh49ahjeN/asW7YNOT8MwR5OFgci1DVmA84znxhFeTO1WOivjTE72od3zAdnr2tDUtlqjUMZQzQmPEaPCxAGnkTUgDUW7AYvRLCRPPmE0AKwyrQJc4P3zY218k5iddTk3DHrgjTjbj+xqCmpArzAxpfXH+GhWldFQcg57RubfjUETzTQNM/uAe5HvDOCEJMEgKn9u/5yIEAqX8Iio4D6jEk+KMPGztGfoVUGltGNp3KvJHG7v1FQJDf8t15Rnm9Fs52T3whpDxzhqRo+JO6fp1LdcaTcDmI0GMEiuJ+VnVeSmvfJ+GC5kOUZnuWsq+6tB9yQvmL/PWYhGk0k3sSAMIWiCAUBurtU25cSfAhNJ09apU8GGFuXlQefLVSnU7RawJWjERKv4SZP/PVBzMoAj2uWqwWfFxjpJEcM1E0UHe4hs8qPycuO74dzTF6zVrsMfAjAS52QgSujZ7Rj6Q3wzGNiYRckgBGg02Wrp+fcQdtmPyCoKS704IwE06Qmgn24wsuIzc5sbhIN8E9TWgSafZorlgbwBBthMNAUSHmqYm2s5LQCUzrI2rRSAzR/IKC/3T/QIjP0DqKZRC4q7tYacrADsAB3U9Zwp1l5jpAb4QV2waAbcQ24UdodhjgdTy3RTZ7NYDkPdwZ3iJh53XP9ZZYCGSZ3p/9QJZjtS70V9GxsKUzhAE/473j301sHnNDIt7hccgZmSA1T3NA6cvfxVGlrQI+5cM0eYCi6ayQIH4HIOJUBEEpNYGDMBVxvUpM7jo7Id19T9Nozjfo7Iu2gg0XJxQYlRfKYXpjGMQe3Ilqkspf2eImqt7abU3f1Od+/vlVelHTGXVatNiiap0GZXSVntgu5w4EN2OhweNA+93ppBJYY5w1mv506nry+6HEEC+cCTPrzbqW8vKnF03NVqjkf98OVVRX2vXbXW17fOBz50MSMTCG6Hi18dRdilgToz6v1Dpq5hUkT5ggieoN7OegkeXO/sSQKfUy98irmyqLQtI0VvShkHh/vh07HXZv/e/x3ImhE09Ek0cFBzMDHAsfbU2gIfHvm2mNWgayx3nlhCGyV49G5XeOPDGQf13+zvNHQEBk9G1tAZbEompMxgyN0qNF4H00I220yXt6OnJ+8eMBPa62tb6em50fX4rIzAa2II1ugaKdBH1TXBy1fV0GsIbk9LHS/PWk8r7e7exdRhWPR6vur9+3sXhTmUMgrhttemxvkw+NpME57b4FJ/+eEnvTWT/v4/fKf29Wf9+IS+ItN2v3WkCo1wVYAYoeMiM+aqXb7WYV/prRm1vf9oivTr5xd9OVOkrLTZZMqzWn/59EXNudPbtVU3cHj2Rog5IUGJL92o/f3tHaL3gEmqxjoClvWSExS7+PDMCtzgFh0xH/QqAZW7hnAeOu91sWkQF4+jagboNbMaJjIU8A4ch7J41WoDVfrkQgHXSg5dEDF3c+Oic+vIYn16IytpVF8Qvtq5IbiAtPm3o6FgVXJGUPzSZPLPg9p1zdu2BoKu2E6pHBhQCECmsLtnIulD6ibgNvIVeimeIQcejhj5bS+DTjMlZDJAUQ+1ZLNaaWcNd6CZUEcQvVc3PQumEb6wuG6w12Z92uEQFA7Ef1LhxiOotb/EJdhZlPB3gqiHk1YZOl0OX5o46FMUqFGIcKnRjEL/SPqTL0CMP2y5PTPBog9CVwbyCbASNKGICocSF8o79rONHLFcL9A4QJf1WCu0eVzKACcUoEwAMTfAvhwKtmE+6Ey4uJbKVmfNK7TVnA3gPmG4EY56UEG4QOj4Yh5Lxlhe4rBrKwLTv9fJpDf0RwSWQ0nktKcoW2EUEnQoLuCG65r9MeEuTXRMaBvCPRkSQ65VN+h8nVTUEfjc9YvKh42yMdGVhsauluR10vSudXoj57GOy+wXHSs0a4pTphvtqOuAk3NQSmE2QAPseC80Zuj8aYocERH0H5w1WeFFVet6szPHlZI4C5vbUPRjmnZ40OfTqP56NCrq7MGBwhfDsvCQ7X0plmGc8kuIsh0lcQ7lYg17fYAL94F56R0NXZaJ31Rswu2O9WAg0JBE6FjpzKBadb+EaFNEoCONIpo9bBYt6Kpdc+xzbsopGmW+M9IHCiKj1Nya60w7Twoxm4r8SRocTGdsp87zYfIJgs8LpBim9YS6etPHhnFDYurqzJnDfqUR4XPYnaGL38sipqmHgg0qPkMngwYeoe+Mu+wE6hY0dUPk6QegCyAjH9coNZPViKzBNAY2w0DOJmePQaNQflJMFNut8+LmKw3wjZHmEHFpl/HsshtNKZB4M9Y8vcTwAnp56MC8QqxjDICZiJeU2AiKjOasnnxonkP7ajoxcQkYtqREWwAyUBx56nFRzrTYJhh4o4aDrQs26hBTr1iXgAnR6GMcsbXOPGQhBhBuhT8FkbVBaGOtu7t6go0BE7JRG+AQ65lLWzy2RhpZTNhGzbe1e7hngp/q5cJU5KZ7WwNazsph/xDlApXML7+6aesj+gizDjReMF+gxVE8QjsD1LQvFE0n2Zd8fHKAK55ZZCemaOyoodJwaYaZwNSQeInU+sigGKY0kDANHAsFvR0ACVomjQMsDJ4bE14yor8oK3bKi73PVAB4s+WnXFXNHohoiWRFXEtEK9FAcsVxj7IWTVtlPWalvRQwXYElgW7KoT4ElWfkT/I7M9OKYZmF4z/RBzwpmAIxYXKTimkjsRAARDwz2CYprt+5qhLQLky9yH7EibYgtoRswTEAJKYrAdhzNkR95ggHzjCiFABCoeSTuZrhY5D7vdVZ51piTg/h1gzAkW9sJjdNz67BcMRd54db7QBttQmXS7s9w2Bgwsm0GnO0zE763J+dTaPCAZg7vuY9XQGhiEtCS3rx+6Hopz4gT9PSa9+BvQF6zuloRGztafOdxXVEfA7HA/YwQLowhEITz3NK0bl24bwKAIQD99i4QWft4xGBFpupawHgPiA3aDXPW9Mks3VvZmHv6TgALs+1NrMG/x8b3CS1OoZXmK0gGRgHfferd3p+Q3/aqm+WMBLKKtUwEDj/l8K1Q8c0fAW1GV166doSwz3EKP1Shpst7ZjZOgE+cs+1aD65P+yMztoZDADCBICBB3sqRfKFwQ+6PQOIMCYwuAoDG5o1m9PcspwdCWIt+i0Wxl4M0YizftEJO5oKaq1ds9fB0jCTL3wbYgjgYLwwCRuXoK8yDQa85Qy3GzFsAaQ8fG7AUGqycN+lTrCvBXRkQGH0tRSksNAAJq3LpGEGKF60IJO7xXQw5ccRPKtTg9f0JB206ZtO0dm/eFz4bjCcaRPMMS+0oJ9muJaR55xowM+F7980BuGRnXBuAX45cgldOzXETedPzbL67WO2UNz4osd1lYXoQo+HD0JP8QUVBOMH6d3Hg97d19relXYlMoqahh8WFILNptTHD/fWDdina5xU7rYe35/JH9vv7Mp5fP5qBIVGqqwouODojro05Aue9fH9r/XhbtbxfEEAoQEO+BVkEOMHXDoJ3Bx0vyu02URkAYgci9/au0uj8Xoylfbdu7/WOFws1sXGH7dFGjZXHxOaKA6yXI/3qbql1LDamt7TNC9al0SRsNBppnHkG7W7K5St6xDr5pF/p7c3Z93RVL+vmY7meoNHbDSXGIlGry9fwgWrp4GrbTDUq9b89rPpBvnmXnV+ZZ5u1O/VVlYrfbjfKcvXml6fVFaJdodM5cN7vRxnXV4oGBnxwwEnUuSTuqZUVRLqi410quvLz9oeNjpeQd8mbfJJG9uNh01w04yOU3E01HR2k3s8jjrsa7u3svAoYLul0Pl81PVyVlLs47JtX/XaQtctVRd7bR/faehetYKCNq6139Y6PKbarBd9eL9VUsB/T/R6GvQv//LFNtBc5tRg6K0wA2ouozpE0thz87uvvaeIaGkul9CIdpeTpmbUzz++qR0abSm60522B5qRwZbZaVrp+HzRywk9K5lD2FuP2uHatoIuvOj1a6N6t7UuCrE7h/zpdPbBCPI5raCHXVRvamt7KPJBE0H5eeY2rKBhtNEI/H3p6pDnxQ0kWafPAzpbJg2L5mvjeIbejmCGbaUGCo1n35qq1MgmCBIHZXg+BBqM8xjTEsxu1mhEp9kIoKtI6HEUphw5nhCBaHEUo8tjrSOQT1QuifU5kfETLnYcGuQ8SuQRYrwQNEsjoi25V7j+eZx0A1F+CTRfeXqw9FdtcswgoLlgaEOEA5bawZMvQd9BzaDV0DS6uCJ0lwMyNYCTTlfTuzmemBBHH3gzIaFEM9JuwzJN641W5K4uF1NKOSzzCgOem9EVqBkTNCY/nF2e+GWRDwj1KoFCSmEeVChAjrxcfPDCkuiYrqNfzqRtDvCS6+X45v+OQouGf+553pzx8efrNUZhaOX4b9a2iLdXHros6LisGzMl8A+ObCcKHWzjQSWhcHfExwAkQb1kT/PabJgQbpQ0tb5o7MwRxhxciX03mA4E44CIE/vEoDWm4HcTExET3AmAbpiCYTKFcyqpoAAPwy0iAqdmaGrWq1B4UdjUO7MVCArnkmOgQNPCQ6awbcq9jXGSFkfZoGZ7SE7T6axIssCYsEIRnkz1ZLUlIxE/mTrACabKzmMDWMk1JIWq6RSULGIPikIZtvUdTqWpum2trAXtRafi7s2oLO8GxNaNLFq+hAKLMHeph25GHqlphpGBZdT1pr2iYTWFlKKzqDwJW1OA3f57jGA6MnoBro0YS1dT3XKtehpmgB5p3/Xqs0xXN/mzs3PZ3gaOmOhuKp3nUpvzi/ItdDVu7ZXpZLAU3CRhHLRCFzVpVya6oMl3AwSrpFHOPnJeWjTDADI0/dZxwzjI90q7UzRhADgueML4AhC1WHfOXgPlxrCGAsM60SxT6WeJXnMd4Bpuz87pjKxPUH8bFKHBsTY2U7VAOZ2Ut7NzSHsKI7IpN3X40LYX0/IZQ6/K3CBJh3ug1wRrMFwUYWgTtQGlnmkJZ5TzaKH4sn5p2MhqtVEYoFWuNIl9z6HB3sAdebWeHdjO8J6pD0C2NWdZYaM7x6wwXVsNzphMKfyQEvB+AdVg7VD/TDI46Bw4dGpmaQFshf6Whi7PychNbZ1PzppjQgAlAHVd8oZD7s16KTSYjgbgjsG/jdBx3E63jr7IdFRSPgaIACsIEDcJAC3coUt13D1l4YYBTTUNXztvtFKjTUVzwnPleZWm+V/ePivPNkFJLgtlKfmDUsshkyeqeScrADGog0Sjhe6RcHRHadidFK0uusqQApS7dzq9PUVjyD7F1TKt3PiipcOBFr0imb3UXrCgqBRtDEIu7YRkKFfftfYN4H0O3IUZ34vPxJ2Nzwabl4k99d/GBmswuqC0jivkPaObqgXK8hpKJIUvjRSOn52yAmM7QO7K+dxtQ71ASccdTifWKJmxUUO/aSwqDNGoC4lpWd2iKADbOG+hi0MVZAw7QmdtrBsF6MQQyWbDfkTEnNSe6qB7tilluvL6QxdPTWs6oIdi5NVivnh1DVZgREUN4sgcKLkx3aS2Je4CsHJOKqXTxVRh7swk3dkhGOMg6JXj0CiFqbeEFp6mjAntjGEgNNGBn8/PxkyIfRbOmkzO19XWueRttlXX5W4cuHM1n7WuH9RSpzt1AMrxpF89POh4OuvYXNU3cQYxZcVJme/AU4FOPsxE1HCSZJYJ0dh7wMVUDOZP2/k8dKwUd6PNrXAHB2BEujAZlNksQ0gvbHQHhTVoxGTfAhzCECK2ha1z5bKCoj/HNNSTRGwB7dYNwBOgJesnzhQgXt4N+t61mSTsdXxGaO5wWEd2o4UBBdT/1LWA+drcn1WmNSZN0JyJFKGeoW7AnR/BBc0dUhcaaGda8/O5z7m7qJVwbr4x7AbcwIkcYTqIk37US9RGyFXsOAzjYVPbSNLv13UjLBb+s1QLwyPAIczG2OPkjKaV5VWAs0VVWFs95hsz1Dzge2rCIIqsW5vTxVQ+Y03SJ9/M1FZ/+1jDu/JBzp/wQrsiV8vL1eLMw2JLNAXuWL2293t9+3DQ7jH1xIgJ1aZeqT23Kg73jub49bf3QfHrF1WImYvENEoWWlFUenp506eff/YBArJAM4POkgniT1+O+va7vbN7tmWvEg3SlOj//eMn5Xd3uqMxHXHUPOuHT1+sn7m/2+nj+wel+ay2bbXfP+p6elV/fPYBlOWtDncfdLpWyvVqZOx0vZinzgSLQxPr/W8eKj29tepGTAsGHe4ejCpqXfuz8p245Hd0VTNISOJRMxqtZcl0bE9aJaWbLgucMcnZhNbk9euztUMIiM8DG6zQ3cPBCFu2uthkZ16gCKIveXPWFS6YUDOzulbNhm5etClXquvaImUOwGzDBpfOly/aFvfqhkZTv+hx0+v9Y6lx3uqnH/6b9VynYdE//7cn64E+7gptHw66tHHB7gsoKosm7Mhp2MfUeZ6vr1914T0ijl9vTFPLhs6FxtfXs+4PO536RtOQqa63etxxQOA8+7MOh732u9y6Q4rs7777xs22sx/r9/rX//oXVcXVxb7Sg768tDqZriddz52bTQ7bL5+g486m5nYLDR3F7dWZeJcOPVuiQ03+4KCHQ6X1fNVbT7NIw1M6UuTrj19vYdZMk2Zt77ahL8SgCWohXHfC0q+N6VwnazwSzdnWNK+6DL1Bw8HJYYxrHi6600X9mHnW3WMYdLrcKDapapz2srWacaWmCztvGjNoi4lDb8MkIUw5WvXk5qEnhD7dozON0GBo1KCu6BOZcEDH8JEHP50LmWKKBsU5dXFYeQ6UQzUibJ6mggkvuio4VCCYONaOGIgH0olZA9OYbjCdlL4WzV454VyKQUtETDiDCuieIok1gRPhdHWxxMHXnS/CgDdf4xwGzYcmwSdOUFKyQpULkBGHek1Q7DDiuQWkO7Ae/QhFnvOYokkG1beODyMPtGL8DBo5Fy1rpdtc1zMUzbC3Zi1j/KWJwy9oL4STU1CgFU3hDqEF5F1SyNK0UfBTaFfQfcMcY7vd2iimORHQXWgp0EjyLnL1IO3TynQoXE7HJui4TMH5u4XzaZlW9db4UOtT+EHtLXIKkdlTIowVhtXGxlrEXdgaBMDIdeNKV4STrBWzImBWgMZXnkhFbh50WYo7Qp5/aVZM0I3c0GVWY7sBit5wCrUFAY1dSpFKcc7aSuw2GlTFaE+hHYNo26ADbQ6gGMZLNHqeuK3VMvmk6UK/ZgAj3PvSZR10ZTeGFO8BiATCSyPGhGTRxIQNuqc1SCD/aM1HlfbNQZcR+WlQMPmOUNb33/1a1+eTLrjKMnDj/iKC3ZmG0YzQXOAUakkCz4q/TwEI3YfAcy5pzhSmfjSLzmdlKrVWX9UOmV53uN9a5ek/HGksTLP04WINC1rfdUPRSm5xp8ddSR6Dnp9OoaGJOb2nw9Yf3ori/aY0wHR8fQvtCxMVJoeckhQbjoTKvBZDlxeh2DMGXBhOwWDgOTHhhm7WtmY7cS8NxZ1NaijAeG6mJqEHZNsURHlcLK2oc85NipBAwQd0gW5OU3VOqpczNvMVKH5MdmiA7Bw9djZfgK62YbrDhLiDqh7av0uS6j1mT3bA5f3e4hsqzIYWmyFR/NEtG8FHRzTTaDX2TOC+NQiQb4L22p3Dwdn6SsxD0COjKyP+AyYLPyTVFu2dMFYD6Ei1qWsX2pz3mGs8bmleWyUUcOPVNNeC/EQK/7TUTI4tNXZKk40+a2UphPMnmc5h7kPRBsVyGbXZl9bk2xgjC6d6vhHfwfHIaEwx+RqPPoMAAqBiFimTt0LdmnuOwpCDslfaXTSktf/vgmZ5hd6tt6mTow4BdzKopxTLRPdQkFP8MopiH0S4eULLP200LWfmSZ4+gX5A32VqiHMzRTXeijTBNL7Q9BP/nHDF5d9xWqATZ1IfUQHhh9FMFKGNtf8GettBP/78pt//u4+qCs4SqHWL1mQgcn8MV6UbGiMkMhSvNHvBZjAJ+XYXoOVikoUbaX24d+MCMES8CXufCR/RIglnJA6dXaOKc5Z9jF50zfMANALAYS2u7XiPcdpi/SEvl2D00hEX5Iki3bn0IQkAkHB0wy3sflPsdB0BS1jArdlCGDfhvM5Ny+lr2juTREAHDB9ha61qa9QWGFKhE1HBZwJWm5C65B6K0HimGdM7qPH2CA1zFlynQTFxy8Yjg1rBhlMwYzD3Agh+8V0HsISb7pVBCxp7IqiuJ09m02KnjDNhuNj8h7uEgQvrhvPVkVfzVUlxZ0qpDZQwmOHvj7Um4u8ynHon1TqpodmcWo0Y/xGJB6hAHUsUzGqt45F2EYAHh1giJpieNsrKXUz6+W5Qda9n5cXG7sLIBFYDOAFsSMCryK/FsPHCcyFOJ6/NkLj0OPhj0jdYusOdgJHYiuiiMjSFaMW5X7r54vf9yz2Gz4QvCAhIAH6eH8b/tiEPYLdRrBsA6ZIn2APsKTSXAAEg2dQpPVoSTHw440yPdXpiuH/ze24UWbs0wxKxlwESj4t9WAB0cNxn+bB+MUILt+/IBjdXnEEA5w5gXVn6/rRG0ZEf0Lo5C1nbnA/BhgGI8mTJBltInKDYE8OY69JdDcBBe7epXl5apniGpt5NqrNZz9ezARXqj+gH2I+A5IuqCvMkaOg20dktcHlpmDiboY5e8VM7n5UyPSxSbR9AzCgEMG/Z6H6b6e7xoKzcqygpQC62UH//8Z329+HSNbLgy1KHKtG9QwjD/p9L8U9//JOOJ0JP0VOQ8dipXAcPHr0EQeUsCMx5QGp+/OFZx+Ogppv0t3/74MMJVJBYkPu7jcqcYn00soTWpmRa1F9dePLQOPzJUHq+LqrHq//85TKryhPrZ5jukGGHJbQF44x3wQPaVqfzSbuPf6Uk3ynPowH8+vnJU6jVem8kCLeopsl0bl9N3wQN7o8nN7b7HSYDNERvnvTttnt3+zF5w4yBF7jS5XI0gIEDFxbSXHRUFX3zZl477mdWnGGVPy86P73p46++1fbhzmYwp+OTLif0fbO2RaLvHnd2dzT90fENs+7fv9PPn970z39+ceO7O+x16eFR32u7epJA59G0lmsjFfs9pMrUkRxfPn9SdIkFAAAAIABJREFUtb0LvSFGEt2gP/35WfXhg+7fkweI6xvPWjqfXtRdOlXbne72uf7y45tezr3eMZnOpO8+bHW4e6fXp59VJpWaoYkRPZrT1agr+i40Wnmhpp/09AQtp9Db82drPdOq1tK92VgJl61qg06BwrPS0p9Ma7i2tV5fPjloHmtmkCiuhRx6A+hstVZ3JWgeSrITWtU3rfoR+kkELdOIYEaCMJtJQAEaX24j2xIaMgHYY+ecTn4O6Nm/vhTqbJGceQpVruH2R46VQRrnoTEJCHoLm9uGCPwsChym5C1zLPRrMSkhTsL0ESJV0MrdplJeWBxQNIvof5wRBeBhDmhQM9LUAAc6SITZXKiOt1gzYeFCgB5FdM9aQwrgsCiDnmZd6aLtmgKG3E1+fljdpyuazNRUlmWYVCxX6zqtRcJdkEkeQexEZdjdk4ONyhZRe2TLeTIPhY8JrnWWkXNHYww1ytQRJqxQ9hkDwJCwg100Irj9Aihw2W3KXGW90tsr5jGBLqJJrIguQR8xtp6YmKp402pC28AswhcPU0jDzhF/QmFiMx0qUExDKEcSNB5M+fj0MbmEVtU36FgAA6CBlHZnQz/uqAH+2wQYjuI1CwBgHpVtoHdl6i6tQ+ojH5cLyylz/n2WW9hxbVJrDT4NHhSzMCbHcAQYgfXKZbLdRp4U1HlKR75b53wIchY3uvJdXHSDosdFBgXQj9bdy9oTbJoPmn0uaC4wIAwCxD3DJEoBV0f0HzZZwx27dJwMETZ9sdWaOAAMREHv+2hKod4YrWdKCRrt6Z/tMA3emLlKc2SmX0R8kI1p+rgnmCaOhQMqOjLMJ+4PptlDJ3TUgH8YutLeSLt/KPoZJgJctFzUuPrd9g/gDIWxs/NumVsmSHPRMsmjwGIqhV4FxzqbgWHigM0v8TEUbeE4HOmUYfbD58XAi8/ZnyJGwwUjVKQb5Ryvgbu60v7DR335/FXTibxfzj6mXzG99QQXnSICsv7qZo/G3MRxy6Jz27Dz02mPI7MsYn9s9wBSPTK9zbzveD401V69FDvG8jmjUg2wDDAOmiZr9wC3oH8C3pA76TxJpCIGkJj6UPIHkITlO+uctjfk2gAgyA3skaui4v4AvY7CmsLZvg826Au9j+m5BgcoZKGPx/rg7KDYTMrSxSLSD442p+LaFr9QTTFNvA7nCBPL1UobgzajGphGTAqZqhJxxLRAkx72TMAHnVuGbxSF1HQ8SfZMhJVbooRDuxsbqPuRCef9kKHFRZ4xhl6V72pT3AAHANW5b2nM06T1eTuiresvNpMZoMehNW7PiIaU1YWnkVaCEX1DgW1pAqwvXFz5Zwrl3pNACjfoliXuZKxj9v2IbrpRkjdKl600NT4ns+xgnRt+Bng5eK87RqSwnmzoj9rmWzOAcN5OwNWgtgOKT5gjSfeP+AB0cbavoilOcHJeoxekUf//0Zjd+KKrMj/QESdk+GFIOI4XpdnWZiWcKWhQAWlxjgfuAty0cZOXLGclESHQVzk3gkZHncq4x+6QvBfL2gCgAFxhEFSa8JSYiGYJl+UJzwJ0jjnRceQ3c+a3KpBdOCCeA3ataxOTcL4rTe/EHXZbi0myNbuju560yveWm9BAsa9ZNxjykMtJDQQy2iGbueUJmhFiVgSAw2ADMfYKPhHUrESH4AyLKSDmQWSDjsRS8BcBd61xhRFH09q68W2HIp7VdPSewgzSRisTueT4itSOcMBtfUCqQb3BFBSTNUs90M41ll/hjN9Njd8jQwzMYMhc5JlBC75wF/LdKpzpe+sjYWNRA+VlbVd2PgPnJEymtxZzRVx5cRwmhgtG42RGT55RL0MvhZcQERqmhg6L66llVanlzrudp+UUk7Cr2VfmK1mrDFuSWpd9TzfYQWtnisfgxSZiNJiYpjE1ZT/yigPYgfbLXUa9hJO2NdMDbk9BR18NhaY8ANKUSaj7TbTg0LWDTeb703nLMMAi3soef/QcpooivY3scmtXOTtZb0wjmYhaWoNEgZxIfgYNn1NorbW318jtnISBEY3mrIlMdDeWsB/Rmt+ormzKLGK7DAZzY3KOcf/jhQIN1b4p6KpxqYetAS19VsbnvUV3WAbFpBH2HNWDzcoiT5pBxC9RbQAZHnz8zcNmiQMTCuRamxrr4MWmJTRHRbVWuU9swkAI5fv3Bz0esE9OtSp2KugIxlabzUbbfemih0iObV16g+03Kx120O1AnXM9vbzq85cnU8+ahnwfKPW1np5enP34QB5hM+vnl6tRx1ODXpCw2I20nPX7X3/Q5dqpmxO9P2x8yWICBCVh7DDomXU1L58dGhxehi40YMcm+NBFCh0SgxQmJIMOpfSrd5XNIDCw8KYZVnr++kV1KT18/LUu10GbzVqb3UZ//ONXu8WF4+Ba5+PJB1A3zKozTDJSXb6+uIHabSsfQtCAmNRW9cF0nnfvKvPUCaFFZPvkkTGj5i7swFchcAY9K8mf6s9aVxj/IObuVaWjPj4erB2kkPv6MuvL189uWrj49rud7raVsnpxbhuOStl241iQn5/bMMRx4nriycrYX9ScWyNUoC3vSqZvaDJLN+rT3Gpf1dbUnK5nTd2of/6n7/Xd7//B5h7jmYOxM+BgtDSfNDSRn/V//l//qk578+i5EP7wt7X+5lcffAmhv0WUzIQS+jFaNt4tAndG/McLejOiXGa9PF10OrfK69yunaD9wwVbOfnd7fd3Wi1nHyjXJtHr81dTX5+ez7q/K5Vut2rpTpl2mELUqtxsdWyZrlOEhej90syau1xlQcA8tG60k6MakGlQfIqJrlND+CpOt0wVVov1vH9p4PHH5uKApC+5TliMz7bK/8WV04cGxwx0BeIAsCaHwuUiKg4l0yscYcClCgGKLjSYAhy8ZASiE7RDrAtsaGVhHuZwWZpGDhnoYGumeFxMNHlEVRB1gCozHDGxrp+gUDFNYdLHud51KnA45BDkAE0yMCkf4NCbBiiB82LHRBAt3qPdFylmrWOgIMCMhwYMOh4/JbQDfO+KGp9DydSpRgnGA0SKpGvTgwcfypFvdEXs7cBsUEkiMqA5RT4RDsoUom9nTLrQQWMSwWVFoRC6NiaAA/oibLppFG926BzAHPQ469ncD6oZ6DbOgoznMQPgklkR4L2oyEHloTmGoyUN5QJd1xqGSWnfWmuByQKmORTlTCCYeP6S6YTZDyBNx8TI4zIyumjKaIIQREY2J8UAmhFrHW2Ik0VDZdoglTRoenLTna1VbzZ6fruYVryZsK/n75DBBe0MDRy0GbSsXCShiduAZFqTAQUZW4pbODpkZmtk43NRsNEUDw5zDhOBhUB4JiusZYoMdLYYPfE+bw3TnId2EAoZ76/MM7t9m6GMcZut/CO0mPNm5J1DVZt7X1zGY2/rDxt+YmSQRaQbdFi9313iyBnbRoUW7+adzsTL5nM4SToPTwZU4pKPqAgXujYHimbTALHNDDjHQGhTfycACRgCzj2jGSLKITzLg67J3kPfwkSHPUl+Ikgzmske0vItCYXLO1spf/+taf7D87PPikCnw7iOgBjrmjEIQUPbx32HC7Sljp7ihvU9W8AU5dVk3RLFA06Fzp8c0e0xvUSHBjBJUUjhjHFWovYXA6dbwUGRUW+g+dLMjSqWSS9MGLJKxdho6gCTKD6I6oDsTrxT5B5eZorPUQXrnzXFuQPlNFur9d7l+zEB7ZwHx5SLCRe6VDTlnEmm0fKub+ACmiYXXXxeJC7t5Mmgm2ADStA5qc5xzKZYs5V1RKR46o/mmCkkjvCpMtYbcSP5SlVJeUCRFPvZ626AHgcYyXpEpzopqch4HZ0NyfrzvM6GTZMNTOwf6mIv5CA8b587tygm62CdrwjzhpxYzkQ+91p9d9G8qtwQYF4DmrNBl8Z5jJYTl17cgpEcwJu2Bg3Wxejc1XmNLwUTX6YKFKJkWCMrKUxRxHWV5muaiDkYVVaVG8b1iskHOi3c5smYnLUMgKGh7cQ/wOf/Tf+EB8M8vbjpR09pHaStjoPi7OZojGYa4ACDM8yqxg4nVOIdIq/XwAWU0y1n6i9h5QE40lgtmC2xx9aTiG/8JS+UDG0AqKTgnhhVG+CPHMp0BZgbLhhkALvtBtRwligNFIUyn3EM52FnCXM39cF6YN8jxSFeyxNypvVMd28SBxzTjYvS+GB+Q3IAfz+kHtbYe/KJGyjnJc8NhhH3zKCui2xH+wdsyMF+82QVEJjGCAMUa13X6AY5BgA3Vur6s3uSRXhbsOF7+weAsqFNtNSqxYAJmjafaW2mXoU7OfnZS6G+O2mzxQCHmvoY7I7x6vzf1dyHrMaRIovejhjr1JHjSwPJ1GtGGhXmibxfGsi4UyNu7gp7rTzYmBBwAO0Et8R1ytU1XMTc+YumHiOt0Tmfdr41GwR4KajI2Waj05H3HznXAJRXJsh2zG7RNmkim73HcIc1WKvjcOcevOnVecY2OeIzM0m8OSZQc7lm4ow1VTyiLQJ6m8yyyKC/In8xrMYUmBo63E855+3k7gM88ikNniTcr8S6DZFj7Xs7jH28xkyT5ZdSXzBSALD1aaMVjAGejeGp0DxSoYTxHfKqqFmsjTRmD1BwizaCrWNn1KgVTFHtIxLOYOVN/uPJO38XKhnmOvxewBCuKqjLTOMhhrGvbJCV2YDTuZiAd1yWHeA29x2sA7SWfNfb17pNcFe/fVcsPWF2HIyptN1lSqtKlTtXdBiMgRcNFyidWx0etrrfb1RVHKK5ee4ItaFxcNBsN5VKcoPIKsOwA2OdLdbvOIMl+vH7T7YjNjKE2UB7tcbmp0/PSqa1drtC12bS5zcEpVio954egixzuf3uY2UaGOjebpsoK++cf8eh4UM9y/RyJBcooh1AIjKyE8udBcNMp7sWxy046zQEK93t1/rVu0LbGlpQpeuw1rlbdD0+Cfr8dnOnK5TeYuXQ3D/+65tOdhycPQ11GDB6OYwbhjdfGGxSKI8gP0mR2njkbreyQUzXXvSb3zw49+nubqd0avT1y8WcdKgdFKfPuBq2swXC8Jez+aQ553dwIPTalJO+vX/Uu0PmZ//DTyc9P71EkT50zqAs0QlNFxHCDB1uW6a69itdz0e1S6nXLrJ5MBi6XFu1Q4Sn1lmqbw+JXolaaYNW9837O6+Jf35OTR3trm+ePty/+1YLjbdydS8/exLMxmcxEmYMBekf/8uf1fSl7YUxGfr7P9zpm4/vNasNK/pkrcbc+aMeHu5Mx6Lhgq45rHb6+nz1+6DQ+PzpqxcyBzYI9dvxqmqTabvb28SHXowZHZfh67FV14y6nE/aZNLuwztTIdCjXtpO/eWsdx8+6uWtNWUWy3QjretRTZf6UoUaVdW1Ed/Xa9jtm44zNuraxXoyLks23eXtrKe20KnDhIrpI0UgtRH2+1AX0Z/FdAOTHihjTOTcgBpjjNEDhx+Nnjc7x5ddRcMRzM5XLiSYzHA5RoECuslEhcPZ9v9QJSmamURAf2btMAUyLa/1fkRs7qIOcKw7S2Rs2WMD5C3RwD+3Z382qyuJDrhdAZ7U0QROnREsiiC0KQgZ8TeFcssP4yBjGlmgteBP0ilCxSk4QeyJ42FSToOKftTTvlvcA2ZVzM3SWd2UhRupQJZnVatSRYFectb9hwe71P30+RgFuDWfEVAfQeUxVQGRZ3LO/qLY45iG5YqzIBfCmtE1vz+Hoj5rYjKDe25RqukwGsBhFh1L2Fl7woDbI9/zlslpkximd6DfFJTTqBa3NAoT3i3vGuBqAhiLfEkaanqsmYsDpNAXSYj9WW00oM7k8+zTzhemKtMkzExxPRnigijU9pNGQr+hXZJTZdoWl2dhRDpB++hLkb0VzaepoelKF5rOm2U3v9sIPv/tAJ0bJ8hwNmRixP7CmMvBxuRBYqhgPDQCr2GSQG1jksLasW7U+ZpOU4xC3w1TUAe5K/iGnKFUDBTUY7oNXR8NDfvITpYxhXRjQiEAWANH3dldEZVDY8j6Bl2HrmkjKqagvnOZyA9aFRRaSBKglTLxRlPL54OWC521MHUd0JNpEXcJVvamrdr8h8/M+rPvr5836wmtIOYl9f09ceSmwuftNaJrAGyY8CeLWqY3U6vMjTguLoO11DRMgLmhj659HtEkw0YgGggNIGvda+v2OVx4MBW05pkBTa7UsR/QO3HphfaGkQ6FG06YGI0xJWAKiY4P110cW0tN2drUrwoqNbRBB3BzL4TJGP8enf+pxbkyUVFiUIQ+FjyDP0enw5rDkMRzV1PIOStyQEI0Orhx0hzb2GJtEyKm/bw+gCiawYWphSfgsS/sRIt+D40jE3He8TBoQyyRVw5/P/M+5+9kCKptYoLjMoZdo11hHSPg2iB+H6gDk9Ar5lqcsxWNDlUDTrmI6E42dSGgHRZFm1SmdwPyQntlJ9l0idW/LtwYos2DDs+5QjB7jwv7jDkglOSI0+JvAnajk8Pl0/0rujtAAijJ6OWJDGJN2fQtFJRmgqHZwxUYIIL1egOg0pz81kXtlbOMGgyADR+GMlwY7YYf5wdTWSaQ84hnAI10EnE1CZ9sUrm5s3YZBg1sq2F8cbxXmhTKOB//TVJR+ox0TAoB9Y5Fo7GhgaGGHO1QjssyEyi3/zXUON4hv5eJL4X4W4Bm7AWzCvi70MMBIvjzq+l5ALzpKoYTaMLhPdJArj1tJbsyqIAYDQ2m8TLBC0d1hhu/mI/hjWG2AoAZa2Md0U7XFqnBrLxemyZOk8H5hfHQlVwJGs4YKRrwyJarKbU08bChwpgOijnHNZfRIeQxGBJvD+qH14i6AlQBtGYaTaOf8D2mcP/n3AF8RlZEzdB49O17wgwkgHPufLtmExPEGqCBImuUqV/IE5rLmxvheSIfkWk3i4y9t9HDXacnGDtkchLLdDqrKjZ2yL2SGXnTQdP4MmGM+EFYF5ghhcEKzTk1tX0XEgZO1CzcQZ0uE87foR3mOqbxJ8OddePPa0omk2Km/+SxAmTC/uGfZzetdmIn/q7HjTumfrBKcG9vspDpAK4zFa+oFQHk0OSvSp/1vHYkFCbIo7MmxgVM2kZu8ePsnIykzAbU1HLBFOP8XThLOEcIB8Lwhs+HSzjYwo34audyPqlBUevWwnTQPzzMsygCmeb6EmNt4sZfML032TU+yO28tRGk5SoR/GtjNlgpTBhZo/wONMTcqdbmA4hw8/D/k3CFdaRQGI45uinFRRrzVab8YRA4kusOI6ZtNZBtDzXWOlFALqJH8EsZVCNLYM86HgS35tv84mY2tPrdfUW5Y0QKs4eH9xvbcB/yRtlq0gkayJDqfMJhtND+fqtvfnWnmg/qx8SXGfXhm43K7Z0OG5z2cA5l+rXR+4dcm2LlqQzj9O///Enn1zdfxlnNKPZiTdP1UqqBatYNenvtdJoyuwtt9iFuvStzm7egR9pUO4fRf/yw1vv33+ly+qyGwjjfaplqvTz9pC00lXKjdRKhwywUmry6xgCcAqV2oQONq14W1ZtCx+Orjkwx5kw7QhGbo50d9w9bbSvoukwAB70cO/309aSXZyaEvcoCx7rc01vE6WzyU5M6erIu9+pASNNR06nXDz/8k96/e6//+L/8g7WOb8eL/vvff9Dr07M6DqgJi+5Ef/nc2Bij5TmxwdAdDXDeoZcsOraf9T/84XfaVKDiqZ5entS84m41aHNI9M0daFTuvLkvz696vNvqblPop6c3X5rdqtLn19YmPsm60fj2ij+WJkwKVrO+vYNazGJGD0LMxahD1uvziU2JQUGvyQJrabvN3Bh/fjpr/3CvQz6oyCjMWo1Trc8vvbq3s06XWfvHvf7nf3jnHL+fPz3FhLaoPOX0uSeMHyo3WTRmTC7P1975n1/fenXtm80Yup5JFw6LRMas9PgOJ1UynFiX2FvDT5fNJ8hSG4dW5e7RRW/XdHp6aXR5I2YE6/NGPfoHUMUjmVKTJ3H8XtNIOKSzvTIOfpo/EP0O0yQmkFwvpSmCfd+ouWRqpkltN7hx5+OgkcTLlPXn6REUYIonnNKcxYgjoHl8niAyPSdT6ZegWQrtBIqrTxUak6CpGdU3jyByjSiMHR7rqV3QDueCyzoORAowI+3OUmyDxkI4MKX8AOUbkThF9FoVkwGmah0Ita1YjITSPBvpci5RhMsyHYW6woEPnx8QA0oWz47vZY+1olQOesPEYjhZI4ibMXuxsH9QaHLsdk1UgB1Moc7iAjc5wB4UjpMQyvov+V77w07/2//6d3r+4Y/6x//82UgZUzkQVApV+6tQ6NvsCgdk519opqCAnjei5wHMglKj0Drx3mhYGgdLuMA22EmsDdNEnkZ+oxpD31wjaKdBZA11GqdCRR3i/u5y1SXZqMCYIKOYHnT37XuNbyc1514tqCSUGrZ+nPx2XaPJ9L9B++ZsszAasHY/EkQ1L4VBLTR5vKuWohLqMk1fnqoY0Fcz+cYYyEEObtj5XDS+3QoTNM5+LtnQi4G050RsOIPPhDG/QwpxT3huFwc6HGfHORCbaA70e2QUhrmM6dnQwRHzk2V3szgH0HB8BtNKO47yu9jrcfG6FAdVJYYgD5vxDOSdVYqmTEwC16rmRT3TFdaUdXTkrtIQ957UZbY6v4a9Os/Y9OFoJmymxd+FAcO9ZNMBzFEo+mhsadpbG1JwB0VWazSkEc9DkWehqKmfrNl0jlKTc+uv3tX6zb/7nX5+vejPf/yzdDlpRG9LhibFFt8b0w9ACCQTKpSapjoQ1hc6LmfJlmY8uODhzxxLAphA0ct+ixxk9gfaVk+VoGoS+dAOGkuafQoHdM5MAWxrF4Zl0BdhpaDptBYowCjQcKI/oHSl6F7QP3PeO2C6UwnajZEdzSruqJ7zMJmGwg59qreEw0AWdYA1unzfXluULOlW3XBxMZuyVp07mtq2H7YA2w/mBmcAxTFgKI0vU14o/rXQhKLhLtwAwNCl2DHjAoDCTruJzxSKVhqprK4ij48GCEpkRjQExjsxxfediomTo0VugelLqrJOfB8A+tWcESDsq6ADrpgaQnGEZUEhNl0dfxWu1jiVVlomGrY2wr6ns6mhTJqWdGvzj3Ld2izIBPKs9F1FtEa9gmreuIGzwyxrIN0p3+5CM3p99bMho5gzgKb87lDYmOjy+qKZrOeidDxI07zF54WQNeDaCk0ZhhaFJE8aSPAE2djnJTvQTSmmTMh2Eu7lixlYAGut66zCtRD34BozQfTfFPxkKd4y5KhZXCynvX0hnOfKZB2dJSZoACk5bu9QQdl2xBKgVaMZksoqV9NCqS0NcrE3EhgP7NVbfMiauDHo8uBH0FC9jgIAXfxswoCFd8a7ZdpCDWrgAKYAJmFFbldv7qGhP2ucN9aOUlcs652y+UkV+YLJxkwoG73CxrCjMvTnMFMB3I6oqE5lxR0J5Tg0l2jkYPBxfg0Asmgr+9Aej7q4vkqQzVDPAMSzL/PSw4lpPLuxhKWEjAbmQXdZ3Kgje8LRmM/KpA1NZgkYhgu69zjDBAz6IqKJ7GouMiaOv/lup6enUW8XnGU5dAdPLHFBnmfMnxYlzTGkDY5PI2eV9xlREldM/hyJwnE/WkaCaVV3i6E4j7WuFzxP4JIxtBhtdIfMtUeXKZzFqbWpP4nU4V5OLCsbRgBVHMEbuyRfxkqb5eq6hAkd9XS/kJvKlPIa0h+7sNp1ThcmqUgPeEMGkuyK5L1qvTXAGNEsMLjsH7BWkxbqZ2LMmMpmEWaDsy6xPHi1QH2AkeWYDhkE75AbQXlncMTEjnPIn3HSGkDF98NKPXRigMCbfAZmBX/HBj3cS7esR+4Z7lCmkTCb3DSaVRN6SMfbAJq6hmTdJT4bATdmQGOfv0GfpwM1HH6rragr8mnQXZkoqQs9M8GeEqXtRX17VVLvw9CITHaeY9NF0oU1sQAKuBLCdgjtv2PDnAN5V4Cl2CWMA/7h1x81L6XS6VNM8bKN7epPuIg+N9odar17RJN3ULUvHDsBHeZuVyopUz0e9sGwS9a6jpknZN88rvVyXvTTX77oeDppayrmqKQo/N8RSvrD90+mtm4L3M9KOycxxfr9rx7UtGfd7+jnGpWPf62iWjwRvN9WPvCbZtG1uTjTjaaOg8VB6VDeUjYbNvL3Hs3/5ptK23cfNR/f1KNTAHVvQC9e9Xo6q8i2LuTYtJgqHO4JMc49eSXT8NKM/t1soNenc6ADTPEcXVHoCo8bGtFqq2UVzpIc7NbnXE4OLv+rD1v9/T/8Vptdoj/+33/Ub3/9Tp9//Kw//elVjx+3OuxzvZ1nffpydp4QuZpkvx3PZ4vFr23QCf/h797rell0Ol2MwPb9xYGipJt89+FOZTroccfmJTcvRN0vLy++eLqmtWvoqUdz6iG5L4dxPDk8uaJShdq3wUQkVXPGuSzTG7lOiVRtE9X1xlEbh0OhHz9f9OWp8fQZZPxhTyFEpAXag3udvnxWUm6026T68MiGavXTz6928/rXH170sN/q47eg/nySQnf3tZ6OZ4nnqMQN+/NrcN6XFVbmtVbTye9re5dGACxxGE1n9IqD3QeX1uqPFx0etzpfSm1L+O+LPv14soaOIhjUGBMTGIurvtH19Fn55hCouil96FKCtsQ0p7k40lo9eVwLRgaVOqydcefCLXaQQRBoAjHBCb77q1ssTBq4LG90JKhKDnGGxUpWFKHVQY3k0GZywUQCIwtMcgyarxe11iiQZYdIHeQTWtfoLFLssW35DAKLruQXKoRzhyLnDL0W+P4AFdLW5DElYgIwArwsg01EbJzhG4ZJG83i2m6Yq7x2zhUIqrVCnlDQsJB/RxEZdByiC9ZrQrkr65ZM5SKvChpFigAfDWWE2CNK32rW1QU/xQnUYBBdrnTiC8KavOeSS7D6X7TfFvpP//FRq+as/+MfrzajCjpp6CU598DxndVHUQqFx4g0NBUaJg5/EYG6AAAgAElEQVRrEPW1daKmpFGA4IlAVYSSC23BOOoMKsxkjlaT6chy9uTdxjnWPGEYjcEP1HmKUugfTDOgnHDQ4wi6aFPUOl6gEoWLLWcITm82GzAFkjkeZi3EOaB0pPngQmMigvwNV73BGkJrrghid3HEd2ItRy6rZzG3/DvopRR8WyhPNz0lmtOZyw2zJc4xvsAqVT63pqy2aIx5Irxj62CgmYY225b7UDStn5QW0GueHYZaOGNSKN5iV9DSW7+XZ5rL2tbhRvmZg4Km212UPLagwo6mEZRaAyhA6YZWSENDUZSt7BBYQP/rZzU03jR0bEw/x05jtQucdMTkiob6hhdjOkOFWW5sArEGtLrZr4fl+8rvmhUzkn9mWg9NGtO/TAUxP15Tka3oWA4QdedpxVkCPfV//O9+r/rwrf7LP/2Lzl9+CloUDTXTXtOTIw6Hr3tJCxVQ7GacIAdTcePMYZqW2qWZnDiMnpiiMlnPkjyMvP4trNq2SkGbtCaaZgynxphasD45c0DqYQvQSNvog5+ZhNET3SznCUX+sirVQSV33AIIPQg1cRrBiLC+ZkWmcUSOQC8cs51BBkfjMFFEEuMMOowJCaeX9ulihgHU4zXmF2ht0PsDJqEvcpHMdBAKbarWBdcgSno757LnAT8o0Ez9xzWZIokA9MT6/bRCF1frcmWiFa7HNNtZAQWL/ce+HZxXTV4a08GNdZVg+L1K/AtwAxXmWJNdOv3f82RuAEUGtYTJ0UpmQZCTTMQC3gWsARycac7RKdst1VPKQXVNvjQFKKHnle+fjV61yu+0SivvS1gW2YJTd7hQwiIpmbZggLE5eEo9DeebOzdMD0xDEketGX9yvsKsPIsMOVgTmwqTq7PBZZzHc3Q5cx9APDrF5U1NF+cx29oaWL8bKJqjimxWC6cU/fNSqChKpeQrLwAcYWIDg0MJgHFhkzgK/4pJBpEVsA7441sOsFa1rt1Ru7rS3J49eWWOU6APtbcE0UFMaIiauXq9kiWNkQ89vOmaPWecj0PruLU0Wqd7N0dZ+Uv8wyYAxHClkdK9b+BlQubSW1NLdNo4sbZDGsA5hJyCqe2cbyzhYJKp/EHZ0ul6OSolzBO6pClCwciYOxgg0GdPKsiPvVEey5J/h8FUbskJ9eoyUGeiOyQf8uK9QRweWlvOUN/RNaaJzh+zORngKdpS6rZkVSoxa2cjTjA7wQ+j9X6Wo9AYbzbqaXgtEUdqlRukOGxXurx91ekIDR3AIGK2oBG7+4KxB0DUzH7GSGS4L2lcuUOnBWMwTNSo07lemGKTrRrN+WUodMG0zpmygCg0SK3NcWga0zIo4z0xa+vSXiYA2wC5donH1KsPu1nMdLgD5+ygfEYeVenS955CQ+lnyXFmN0zOzXsi7bRVv966dqGG4Bxj/bmPAojgfBkXNWmA4m6CAEotfQCSX6nBsZTpcBa/w5FqgOTIjHwjuq2zhtL3u981ACLxKzvTctEMwmSwMSM+Cmj/HecTsUw6X0PPnWZhzBX+sAZPnbS02yptLmp4B44OhEUTtFuYawxknadsQGPRusYYDYO/MaQOSIvylYay1NJPkSsMp6EE+Lv9e8Djy8W1xZTnKky9xuCq1268qikrdadBGZR5alK+C8/P0+Pw8Vj9YVcuHPy73Ur7KqIAcPijAC8KKFW5Ngihx5URMpCtav/OxgAUi3TYTJAOd5UeHnLnC3IIECZfHH6lTbHWw3bQ56+vzonBcGbszg79vraL3l4uqqqtLuejTq9XT7MOh1qnEwjtSt99915p0tgNtqxS3W+gyhZ2x3x5etL10ur5NNikBTfIZJVrf0CptWg0WkpEyFpLuXWx8mGX6+Ov3tnUBpoS008cTcexjUt7DZ2y09Nz66D5+8eDXYc0vOnjNx/UqtT3//KjDh8+qj2e3eSyEIkSYXFcjtgzXzyWh/ePw1dFRl1a6fLW2XAiXw867Pb67e8Ozqi6r2d9+v6T/p9/+qrN4wd9fCCj5ain6+yw9wxh+Nzr2HTWWXZTryI76A+/u/Ph/fz1auMLgo9XM++r02++2Wqbzao3qb68NbpcEFbv9XK86NQm1q29vnRKy3tt79Zqz0+aJjQ2s6lh55dGxb5WURRqPImrhE6bXMCcRuMWp7LKMj0ctnq+RvN2j07BKRRhD280g40Mys6sYjWoBh6u9v7ML69n/fDlqvtNob/+zVb9WAkXNgqLz5+/KMkOyur3+v7nLxZvPz+j02x197AxrYjDryZ389Jps2WiRazBrCMZj91Zq7S2odHdfan17lvN/clo0E+fWr19edZ2F8560E9AsijSaBiz4k6rNZlgU1hWt42BDYCoSxe2yPz8kXR0hOIcpGmh0yv21qzzIbLrKGIwGBlGHefMSD1oWNad4wDy2IPCjYkp4vVCNUeRzQahIsK+ISQaw5I6dG+ghRzMwEs3owD2CpQOKDrOTbM+LnSDAABQSSkSOQhA3ZjEgFDiQul5JpMHGiZbcJbh2oXulgbYzq64OQ42+eEC4IIocPryz45Adz6rg9+ZhGZ5oNw0r/laJc+DDCXGwuQ+Wid01TjHdHs9NarT2jpFa2vCtsWFExOnxHRrQKdU03rniRXUbxzD/tP/lJr++r//Y6LWlv+Y6QQ1hp/BdNT0vRnvRi7NyFSD/klzSaOJiy5NElor28w4Eyr0xTSrzKUwI6DgtmLBhihYY0BfumVW9oPmnADwKIApQjF5CUo3pewYrqPjpIsK5RwrC7rDVDWudkzj+DxGEpmMRYMJn6jjWa5xrgxrc8c3BMHN1CsuKPSL/H2QaOjOnkpx8VDQW2vJ+wEl4dKiGWbNkusHhTN0aMRtYCxC0w5Ihi5lzLduilnHoacIm3Z+tuONmEExRbfFd2QXgmRDu4Qiz7oB9odO69gSlq0vzZgEeB0zkbzligINsHKZW/QEvOO0e8vwska2hPLIhIwQdy5mmiNop2GIhAWV/99NLxjEZAiBoY+yoQA0VU89aWYjkilPR+3rrbPPMJaxS6ddRln//GPrPc79D0IP8st0iMKAcoQGBQph/f4bvDTVnc6WaPA+TUkdGzdNhNXvy1RvFCu4ljJZpPiHtm+beVgJ4ctQ2qHQFn2erlozyn5gj93cdvw+srUKU9pWdu9OAR94v9bKhsmJA6ANdqQqy9RFOQ0YdveWk+CYucZYiFoLtkCANxTXW8x2DF5RsLJUglJFMU1xYsoYsRTGjqHzUUAF5SuFEWCjutAD8T4paEHT0TMz2ebMxAvB2uWlU+MIJeico7CLSicmmXyVxfprQ3F57gkbJl8YRAC2YQLE9+wpmjCKsPsyRjRSezp7ElVV0GnX1sPjcolvAKAx1Lu6LKKxZnqASYa9KSIf086qKWHt2c3hm7MQqm8YdPBuaQb473mhXjou8mheAHAZRpE5i+aQ+3JQXTF1xuEyMnWnBQCbpskje/99u8wCUEWSiGsG9OXr1cmNPFafdnrlDoAhYyDmErql9c5GTP5ztaapJum9QVgmkGgpc73ZQdUAlYtFmFytp+u4nXIt5BT23dHT8qqG9VPqjQkT/gwYvizcBWQ6AmqZ1OjvAxV9VT6ov0Kd5HnEc0FKzdpaMFYDgGBd2wk84kAKTAbJ3ubM9/CDZ8CSQ7MIdXJlEx6fSyvDuXbJzbNceXHL78Vlmjtr7FUSLbMKUy5iJKbponxVeyrPo/YEdZ2qxXyREz6PhskgnIv1sGg2Q8PSksiXjexePgeMs8oNGHfjcJs40exxttB0s5aK9aDmEsCVTdgww+HZcTqZYh7MHV40awSwhSnpTIwa8WiwfKxfBWAGGIhAeUCcBhNEpuy8b851gD7uNaQpnMFLqoeHStczPiTcNbnjbuxMAHODbOBi4+fRns9ap0zVbvIKu1rTuAftnzVufSl3GN8dHiP3hda6jHQHhTPB396YYvKu8YGQ6L15hzZGGzGXbMNcE4OvG+PFDvCYGipVjtM5ruXsDWi6A67u/F2cvmdNGCda4xj0eDTKtJOecMOMAGSA1WHdZbAD5jka8+UXAxsYYZzhPjNX6mEcpYlK51JTe1EDIUeB/xLRLTa4w3yQlp/FbMo6cq8qqKtM2wHcAGX97II9ZtABCYX/hwl1aP7tcu/M78yMIozDAHiJHuMM5dlbTwnQwaSUMxqTPvYozSy+Dfw79g8u+r5rJ9cgRBdxB8NMEfnKAOxV6dghtaQd1AZnStza0WcOo+p01oWGsUXbHC61bjyRO1CvMthgYvrv72pXFneHRQ93ueX7iJ7REsKZTao88tTWcN9xD6y0vT8YIbpcQDjgXgclipD7+8cHFcVa7w65truDTpdGd/cbda9PugyJ3t64VAfr9kCeOrRFA1NM0sXgxY+mXvKBW0wrtht9w4Rp1er12OiwL1WXGxWbvZ6enm1lzE379fkc2XHolHL+3aK+aUJ3kMfERt2s/TbV4/2dXi8R6FlXrjRNlyLM93q+GPm9NoOeno8ak31YRg9nbXcbF9anl6NRvKUN9BnK4cN+rZcm9FUghlAELwNlZ6/DplC13+tyPGlzv9GFiIok0fv7rZ9D83LW6XS1OQ2o6GFbR/CzDwueCvmauS7ni87XRv2YKK/2+tvfPKi7XvX1tbEl8+N+5wW2Xb/pt7/e6XG/tvnLX15ajf1ZfV/pjJkaupZh0vE6qRkzPRD3cb2oaQeL8idWYl/ZnAaznv+vpzdtkiS9rvROhO8eS27VVdVVjQYgDcQZajg2ppHNT9BPl5m+SfqiEcghiAbQXV1LZsbqu7vsOTcgo5EEurOyIny5773nnoWXMd8U1mv23VXN61HHRt7Q7e7WelNV6jBbaK7aVRz0iTWGPhPHQfV9qXIBROi1KoMChrYCSgdDzelytTHBZrcL4TuGKyBQtwDcYf2ol0Onzz990a9fDs51+vH39w4JL1JyQAGvcg3YDKfkD7GlDVMlDgbiPeqC73BnQwmK169fex1ecM2NgYsmn0Px/HLyZ+nZktEsFLmjEdh+WzBvrcpa1w6dZRhzIPrnMJtWuc6v0BM4hNFeoeFdlJRsaludWRrNuRs3hizQMDLx2CTQTsOupIGnYaLhJKKK/w/i5K2P9aJoOqDxhKaOITS0cNCk+miO7RDJ9jNk3LRbkRd3ox94MLvR/3jTrF3gXgXSaOdeBORo9G5DAts/ihWbGDZ0dDiYM4F2OSfPIm9bFrrRtJEAuW84n1WVNj0unRslzdnUtmRzH7ET0CcI6gWBXnBzJAA9aLzcJ2dTgbA5PwmkrfK2mWGG4l1ni/63/1Lp26+d/vd/i8HA8ak453oDzBInTDg4BOzaaQdVaGeYN6UenmnOrF/EqpvGFVfd4NN6WGKf7cOHLRZNiw19BlMpnde3msLNFkS4CMc+dDo0yd4DJTjD0iDi9s5Wt/DAYfrJmvgJBkYTh7xhLdQb5SVknGwnH5JsUznEGKYMqyPcX5w/WaSLmiXePW+TbvEIzpViMOM7sKUz7Q7N4u333EyNHLKOLtP6QYZ0hudZ6dCqYytJ42fAgDEsMig5kCI2hYYgJD8ckKaIccecfepLGPSadQRsYzgFqmr2Ndtnt3UrOypyv20QRCrsLad2nKC+0WDddCHcy3LrTTeDsd063dRxsEecg7frtjnnKzN4oVuLd8MaU2sbbSXkZ5p7xP3bEJ7dkJ3G9iy0iYAG0CuhEgMy+sC2iUsYRdBgmNmzdAZ7ACa7rAwnTTT+XCQGieikDKqUy6JThjMnAA4ZYzQSAFhsrJhCSufA4lZJOMrE+wi1DYr4TRvDNWNI5/mmQbGmEECHhslBcGGe48ggQKtQSPp3owEb2BajU7L+BbQfYGhSNkzeCnNzY5jFZZrGnoEUxgEIIZmx+B8EZdAOsKD6Dm6Pz0WeIyY/fKYwNgHU4FgJrS/AHZRXAEPivDBz43ezFfEMxLZ3nFWvoF1HsDifg8gLuwsusEK4vtC2aMESb+Lcr6wrO3OzKd9sa7+Lx5erz+a64jmIwHno9riVk4+M/hbapzepXFdaBjTrsGKgfqHPrGjyIn/OZklsF2FPEo3hJOPRgxDMAM6a0EviHMlQ1GnQ1iAq3xtznqzE7TNzuDr0sNVqryvN2XwOs6oVmktccaET56o2MBx6sQVFm9sOmU12uNYY5jgc3frX2OQyKNs4zQMQWbcY2e0lsjN5v8uN6gwnVLR9F1P/iFADRaBmGQxaiGzj/Y6cuixbqYSN9IJeCsOeMDsh//N8xtGanyM4PZ5JpRu1PcM9ZjZo8XsPwhip8H7idkwPh3mI31+ohutSffeqXR05in8HMqglbJ95XrtxMouM942XE/CDem669m3QclTBeDVTBoNEEgLY7DJQ5bz3lqXlGjsyhdERF1rIjPSmhueDSp+rWWCWVZrG1u9kDPiAZuRRFur4fvU+6oyjj9h28Tkxn+SMn+3sipN6cz1rnthCs5GEqcZ2lyEkjHJgQbBZhmCMqSG0YKibw4i3B/mT4c7OZwA45LtQ07zpZID3pB61NOTxqQYiO9b0LZP6K9EWAB2ASzCUADkxFRqUwzjjd0H/X2dBzQV0Y9CG/mnNJLRYNsABpHRtmMpwxrAddCaqzf1yR1CR+bmizmW5eu4DGc6c/ZgQEgXhfEcQc879cHOFeQf4HhnIQIr8HN+HtAgGfdhWQLIATWjPMbmSztBfqSmAJwANt2gOu6C6u4wg28QZkh4YbFZGDiP1kt8x46oO+IiT+AU6c3gGYN42YKBk/xbDPa5rMPrsReHNNsB0UEjpfQDMLW2JYzmMModZUxUWbBaBOq+Y3ooxFwAsmDiAZz01EVCY3gOWzoAXA4wUtI1xXuzKwlFJEJ8CHQ8qLawj3ifAMJs4rSNqBVNH51IiO6Fl295phzfFvOj52mp1uipNBs3Iv3iGYjdqlIW+wMMk7tMsEv7D02Ypy7VqdGvQP8pChys6Hi6Yr4eGYTZ1EgdNNJBPbx5V1rW+vR78cN7fBcoVLk2glov2G4wrCuBEredCS3PSqiz19dNBhzPurPKgeP+IQD30lLsy7Gs//3pyiDH86mq70e++r/XD/aR//dNf1es7VTtILaOO506v19BFgaDhOKUJkgyHIxbvKwecA2tee/jMF91vU1VVpa+nTs3x5KGXfgWtxMeHjdK8Upvk+vLlaOepl0u4QVa4Q4Ek0exPDF9kaBXa8P3SUvdb9HajbAqKLuZ6NVoNS/f+bmN6yuH1qru7lR53W+U5TSVFdq3nF+lf/vSL3jyl+h/fbHQ8PRsZbLtWzbC4yFfZqOZ0NQK2yjdhtoBVt7VVmfZ3tTb5RsfDN/3wNtEffnfv4kKB+/nLWS8H0BXpcJ116VMP/Zb/QhWjgKTYWIOgjjo3J+XrVG8eatUZrn21yn2htr14q0pkx89fO4uMoUdVC6Lu3Af8x6eN6jLTid+RpkaLy22map71z38569hPPnzaCwH1G2+qTq8HPdaZdvdbFbj3ogEEdbet+lrPh1bnU6fnz0dd2sn6sm0Z7loPj496/y5X32Z6Pb76YHYWzrpQe7l4G8pWD8SK0GSAAprA40ujoblqYhPoYQ8KSeZIGmArHKsoxNV+p8Op1+X5YuTd4vJl0OGE2yD0r5XRchzQGEAYEtHbUBSq7V6vx7M67fzsQNPCEe+1hbePdu7vlAQaLpoV9EfsMgaVHPa0aDZLwdIeJTooazwzbMioiY7FYDC5Obei2fXuDpMNx4BAp454DdxRKUIcTp4LrauC3lIYBc6gRpV1GK7Y+GPRDJWIa2KqIqhsHUYpU2eghX0d+hSQL67hgvHB1Fn7BMJlPSQ+5dTTaq+FKJK+UVbtHFB7gcLESsI02qC3MHhycJMjZaTSWqqgmlBnMFHKGd6zVPfFrP/67wr9v/960Z+bwshbZ4rFLeB3ZEtII4ybaNhyE9dl/Ri0Qoq2HQ84hDHpYOsP3ZPNEQNZOLPZGZJif4t3wbCD5wMjBJu02H4PKjHDO88EdQJDqbDfRMvmxp4D9pb55GgS6zZo9ujDwqvS22Jc3hhOrHm8BcR7iwndN9Bg/jnb/ZrnyFrHzOBLWOijkUIvG06qNkHiXTAaG86iHYcKjQAxImsomo0Pia6EjnpDRm8UXL6TAYHbFpZnz4YzNDdWceGr7bjoMH+C9qlUBVs7HHMJ+TJBK1c6XsMdF8oilGnHL6DhAO0P7QpbANNu7dTKdrDSMlyDBsp7WG11tQMtQwrNWlwnGgPv3TFVcHcYW047rXolGWYvWlV+jhhgO6Ju+PsBAfzjMaz7HZp5FqHIhjGBm0JnZRilcNap7QtwKaRpM5os9UntSISVrenR8REaTcMKzZatCHR4NDJBiDIr4Bal4kadO4bxDHmNxDsjHmKQhh4Fen3TA/N5AJOgHnn7x0ByM8twpI+3WND0IEXTmIAih8Okt56AwHkYG5X8a+cdXX3PoFuX6aLjgDaGoYJnelHpdQ0bDbaPV9d561E9kLMJjPcN4s6auJGMUHuriUHf2M0a/XdUxxxMI7RExCrAsHAvOo3Kt1vN01ozFLURh/Uy4hIY/tfyhto2+qbt0Qvnenxc6/Ct1TQyTK5V7iuVda7j1xf1A/szshqhA5KnBgCM2yz62F7LenMbmiMzk+EYPRrOHLs9Df6ktGDb06lL73wtiPehcQds5F7iXs8XwICFfNaC/Ew2LEuitOQBgeqKloyNHhvpRXPO5izxcEDDdYICmvZa2sbNLc7kPBI0zcVm44F5t8nUtxifcQZTt+geg17sGkNIvWZvVHuA4QLYIQwK8wwWAtT5LAZS9mmXVlXZGaziylIjC2om38GGH6j4eWCKoEAnuGZiAMTv4RwIWQDURORDy5rnPYBMgIcVwxr1HLdt+hIHqHPdiUW5De52n41MXFc83GcBeBnu58V9AxRdv4srBsiI2iuhpNMnrRvrkE3Fpa7h3r9i8x1DGLVqW+E+HBt9hhQM0saFbfjVtb9BvsXQ6HcQTZ8DQcMojx4Ba6zVrI6YsQE9PABNpXaKiC10sGzHpynTUhSq+a5o36EWmwid63D4FrVuNanOUy0J+kPYTQAnMDh4ziPfz0CKTRkxjuzdD6xwqzUAl3jbeL18cy5nlm10PrSqtyG3ueATsdpZX8im10Bpc3FPTSxeiAwSD7/TyODT626HTuDos5gcQNs9ocNfSuuLmQUS6MJEf9ALjtTG3hINg2oTrvkMGvz3YHfRi7PNg/IIuARgChUbGr5zFzHqccROAOZmqwjjSwyccFaPmgBIwzYOveNlAtAM40CGmmo9GcS6wj6g6RvI3U4EQQwjCmtzDU6FU7znfwZjQOq6VN51YboWOWUGcamROUAwzy+9iV3yw7DQ/Y6dzMNQzc0YZwI0ZtvDRRScQdX4rTHdGctJNeFS3Vx9/pm9wGfx0t7jWWRRgrZxRnqz+3c5L+9OUGZ5HfnpbQ5tuI1jzgAuw3Smuais8+RO0mcDyOIgi80hryttD6fO9u5RGSZLULiLQqcvXw3oY6DJdtVsHfuUhTyPs5R32GFg//nthrNbWYEGIdyAoIGerziWRsDzOKVGjKD4PL3daPf46DzDpn1Ruoa+WjoSoy6gQyW2gsacBBcmOLwUMExT0oLDZ6Wfnl/15iFTVdb68PGd1stVc3e1K9OUlDpdDrpeMt3f0xCW+vDhQQ86meH8/MoNRBQ86C+fjjp2kUmJQ9Buf6e8WnQ8XByiPKwqFUlk+fHgb6aDi7WpKmlmSiimFrhUJtNab+97vf/4o9qx1/HEAV/pbz99UkvgNQ9psVbfXrSuarUXospOHharu7emZe634YwJFeD1tdFdsVJa5R42MWqBK45I/p/+p9/Y+IVry1bi+Vro//g//6gf3z3pt99vtd1OGqCaXnt9vaInwj4a4TvXFsMWDpJa4+WoMp317qnU9282StKt/vpvv+jhIdO//7EOI5enD/rpv/9Nn389BLeaa7fkFszy7xnQMKShqW2GSXc1kS1XD3Ufv9t6QMS2HfMBEBaotwuBrZTC+/c6Hi+6Hl/08+ezujHVm22lJEfntbLWcVNAjULHkehPnxsdD1c/Jy9NrmJL5MWg6UoWIe54i5hfGIhthkOY9Zjo18+f9fL5bNoFkSG//fHtTS81Kd9k+u0Pe3366bOLP1vNbd6rb9CcNRrJQdJax+NVr18bvXkkTF63bLJA7iZVurZhwrBqyF/qVWNYwNaDfLBBjuxom7OGpXQh5OU7XkCKoa9SAGehJsa5FnoMLmvV/k7nU6vDiY0XWt9SjRZ9PUBRSm8OtJOuCVvJ1o54RBqA6Lc5zfFixOmao/lqjMLZQAMXSnSpvC9scymwNCTTosYaPRqgTAlh6Cuyq1ohUqQIYALiw7lYlDRolzIbVxg1mxrt3jyq2G11+PmzNXw4OTLQul45yi8y4oxqsSHoMHyAHkHJjM3YOLeqOCQoXt7EUNTIRANYG5UDfEC8cpwEAy6aRjQo0JMmPy8gzqb/eruKFit0TzRx3tJ2aDekh3qt//Rm1h8/rfTXYWWU2zo3Bz1DbZpVszlmeKcBZHSEzmREFafRtSoa92xSnSzWuWGMxDAEGRJx/dzjTIkrKJBGUEocl0TmFFsRaLcYIfD3DsR4oLlGN8hWEHQerROnYwxxI9vymTBvlJ3ShbOcn7dLW2T6gaSfcb+Gmg6dB6CAvwek1VbngT7+fVjDfY5GlaxOu846P5HNE0MjzTpxK2fTrhjPOCxK6KPolHMMBBYlUP5pBAqODyj4oJKADhivMEDjyBaABNbnUGW82OZQdMbWaOOejs+H7gnQws0YzWCMmdTiHG1iijswmV+Jkv4aDZ11pWwgwpnZGC/NAM8gOlU2oGyB2EBxfVoAx8gS5D6mdloN/YwlDNDevH3j4Q2dqnWStiCC/AvyG+8N6DbWEdwP/h0W7Y6s8J47pBo8+0RC/D2Pjk0X5x3DkHMzGWq61ZIAACAASURBVDa53rfBmM0D74z1ljxHBn4YSEYDLWuGVk/io82n2NKil7GzIoMfpjvwwll9gja3sCCCIWC6efBFwzgKMxyMnHATTgpTQ6FIow8a3ChhSMW2d1afFCpXREbkGtteF/SUKZT0CLt2lCz2+QXsndJnF9/RdHSum81/0EwCuDXWSrLpYzcKOk8Dz/ci+oTagpW52w0GXbR0jr2ILSCMU+4PFlaYpABo8rz1w0Fvf/ithqbT+Ho0WGoqpZ9N0O8pnGQNNKJbxokz1+4u1emFfDs57infwGaaHKqO87Mp1dC3bJ6EIU5kkQLkVAWB2Z2briEnsizX4QWzHaI/2NiwrUAmAhkUd79W9XJRxrag2vmc4XsJgKzg2WNbG+8lcR1ouirchZdZJQ0d+tbxesv6i2geknmHmfXcxbRQeiZiJRi2acSpu5xxeY4zO5b/tKds7mbtazb8s8YOYB8jrzuf60NzCgPIkbMpotPSHMd5HN7X7l3ouWz8uzr7vCO+ZE0O5JxpW8fGErmOc/FsiMi7SM5jYT8G7umV+pGsVacYAkWzzOBKX8e9YXBjy8XvSAFKzXJg0wvgQG0LpgzAP1cSeRE5ie4NWDJ4g92r77lOkTXKs2BAFMCFTZ4HhI03VVBV1yO9a+RHxrYebV9koOY5m9GLwaSy3mq8HDSuThrR4KnwNbMHS85psDZYC0hEeLxjSZBHMexMa1P/NhUYIoMKPgMr68U4zzEmwZ303DA8sFeMd9fVpT0pTwAvtmYpYICzzHfKMceZjmGS0sNaubE/cBm9Rq2oqo16+hZHgfC6wpw7Oz97dnQYZk57O9UeXq5m1c3tQR+/f9Tlmqu8qx0x929/+knTRH4nG/RGyXSxXja7e2NZDUZ5LqFJruZC1jpnEFvi3MASXc3Lt69KUgb5UZe5cHLDCsMiDy3MQpN6dLbUH8BVPAKGiLaAI8OmEfPB3NTbMLKqABDH1o7SISnlfAAKxfkWnS7AFx3VLeuca7VO1cAGMzgeMosEgzVPbkTzRGyYGRB2rw7jyJIh7WY0aNO0DKCEsxjwYqUcqhmgJLKSG4A3cM4x6JkdFJmW1GKQQ+czwnwxmBo+BwAPeAgQ3eXfzVEFgA3bDAoP5y3bzlsGJNsPgEVTWHnWYRjYcXe2qRKDp3WXXpsCOgNWBhjOQAoImLP1d0xTLMlg5VRXNJ30LzCiJr2524WDN9ds7HU+vGoZI06J/sa6dOu/O0fHWOBseYq0+qf39UKANSJ0Hqb7x8QIQtOjBcT9ii+7ciO936f68PE70xn4MFVNAV+0w0znbq/nr68qqlr3D2+UJL1p6XCUV+PB+Ud3j3dazlet0kHvf3hnN8xNtdavn75ov1nbyfPTJbMI9fXzWf/pv/yDsoHMxL0eKvDkRpfT1dTLpN7o+aXX87G1ntKIJbqrYqvT6VXbutDQz3ZIZZqvdqXybNDX4+g8qfdPj7r0rV2oCJpdwZvrLrq/e7DW0uvyJNXx2OvLC4i1/FmhLeHAtkIHR+As/7Pd+kBI0B2sCf+96Sfas/b3925iOcjzdKOsGLx55QDjmSv3tT4/X/TXT1f9/vfvtIPB7QXEyprCT9+gTjFY0KRPuhCFsdmqqve+Flh6//C20u+/3/nv+NtPv6jIK/3+Y2wp2r7QuV3r9XxxUK5FtmDau50R33bANZMA8lZnc/PZpjEwJ9okow7Ho/M6379/YwMc6D8P5aK77UbtwqaRDBrp09erN8u8TNuHWtks/fmvF01zp3/8Dx/13X7S4XB7SRysXOjz6yGolBS6wus0f+ZNnticADT85fmo55erDodJz0fW+ESKbDx8cRDv6sw/z4tFE9yOWFmnyhK4/hdvv7qh1/PrQZfDzWkRg4J20XD9pnPTW3eKbpKIh+Zw0cMDk0LhreL+Hucy+s6Vvn7+VeeJ0Pq9Ldwb1v3IqlepjqdWKSYFM2gl1JWr1tVWzeHsiBCyUImTOTaLns+jt2FYT6PHbIe1upXUguTOoG69FrRFN7qPp1XoJWHRaTTJbD4QJBp/XNpokghJnlfe9q7qWuXdVu3xoOZ4dYZgBNVGQUhA8yjw5NXh4umMN6jo6IVy9QZXGOQotg7d9KHlvDPeDednhbCarQsbKju20eCyeaOdgn5p2iemOYsSYlGoq/z9bC9scw5KzX8GkImNupt1cyugyLBhZdNAMQ1rb2hLbDhpCOoy1cd6rb8ccYYLsbcNiqCJgESDSVP0bxtftmi9h1/0WGxIelP1p2qvTd8oXXVqlkRvCIrDvAGElsOF8Gsop8QNrGwPEFsVzHeStRrrIBC3Y0aRiv4JnYCNVrhOxEpAX8El07b01E80yrm+HQZdaVrpAuZUFUqOFQcqyg+2u5HTaHdUaD02YAu7eZ4/BhNbw2O09P/HNGFsFDEq3BcABtPmPJCHED6dCfIieJtnIIAAhho77Nq1deXQZa6jtRk2mojwbw4fNsPeIi00L0HBQujTQf0E2MCQCitqE4dCx2VzDtOxcZdee7hwLidNGTREDvwU0xCc4ueg75pyGhozAAr+vZFQ+FLUD38GAv8YgKjdMPCmcCbkYASIMN2HPFyGlABG3JjQ/FJ6ylpl19gMx7pGU2YBTiLbjHvZM5XYHY9eFnpPZBsjayiIMbElIcNzoXxpPRD7/OT9Na2dBpZXGGomekrqFPStMMkyuODsyzBq8IbX7ncMnMSPMPCbvBlut97+Bl18wtjEWTCL3Zq35JougDmULxgVlWnfvla8j6m0o4ZfGh26UQW0Ltps6offT4ADpFiV+vPVv5/vwX445xrhYmwnZa5VaP8ixqSP2AwHMGIGhoHbzt+HbE/eURum3PI+3WxDizZlHdCm9L1OuZ7WUE+qTUMfArwYCqUJDt9Bg8XN2Xpv1xEyHIuIBDHwaYzcdQ1gwuZYt+0ogMfQk3N70xRPAJ8Mt7z2mU1M6mrtzOlyPTgSA24I+bTkaB6vwciqUyj3vPNlZCEWGMcwnHYqrIcOoDgpdn43GdB450xAn6m5/E70WvEs+f2GVWRw45aeyTPiyJbOAxCa5rS8V48LM2AmGaDXkzI2nGy6p6vNSNgeYm7Jv+/Gla95UNLQG1Ln2YjhHouhCnPvpCy9GJji/LXRYbqP2A82Sq7NtM+4aeLOzvOX2dci4/1H+4pRDLXM2zHkB9QUlhB8w8g6pR7gom1jFlOsuU2jsls8gembK+RUxC5BCafWtL5+5WbUcOV9SoIpArMHtwUo4DaQ4r7nGpurigw/BsAmfm7S0l+8zbXfBWTjMZYaqK03D+91/vZVVXr2VhuDG0y6wigGjjI1BFMYhr+VKYQrckDxDsBNFPPCLM5Phhi22jyvl2ZwHjiAZrilb9zfws4ZekBQOA/o3yOjL3VETcQuTPPVRkxsrJDA8D3oDXAxxWgQzwv+bjslA4I4IzSMXcxscKTGpIf9Wl+enzUQTdaf7bv74eOdVJT69owJTa/ToVNRoUcljgM2XRP+J5YEoRscdYEpxLljhh+UZ2YG5Eaj6ajoe9HM9Th8Knwf2FizbWQQNrMB0IQ6j5wnqZ2FDGJFT8DgSD/oeuCBhcFs1qWbfQYTC7cpuE70rRi9oWGF0gnQwTMCGIOcClDwxubkzDJrjM2d0aLYCvq/M1tPGqqIy1kNSN3WWrLK7/yCZp0NKmwjzLC410vi/sNRToDkPZ1O+CEQ5WIeaRe5xHZABTy1mxlgw6IJDwmTEnAt5zzhjOb8Q0c7GswCQDVbw0t9JAdom5E0BOvMshXHevAm4RhPvuekydT+8MwAbPGcwiLBhonk1gbDDY2Rv6cZHyw+AKkWDU2cf5azALDw81BmLYfB0Iyh95afTP8D4Pu//v5+aa4h6kR0jjNo16JNDKMIil9d4Uo2aL8rVG9qvXmstdltbCHMKhdR7P7xTv2lU7HHBAX3Kh4aXMyoF5M2FJgi0X1dWnOAQQOBvfsaeiGr/IueT5OHteuxtYbtN3/4rX58mK2JgoqwuUP/NWruQB1w72x1Ity9uvOhuzSNOrtpNsqryo3sm8dED+TalYm2T9/pv/3zZ43Xq3aPudop1cvryQ8g9AGMURqcTuvKwuPtvtKX16P6ETE2YmQEymFIMLWTnvZQXgtn16ymVt31aOoluZePRaVmuOrNuze6f0hcjF6+Nrrf56YzLGgcMAMo77yif36+6P1v7lSY0pcou78zNfDXXy967lJ1h2drD6CW3D3cReTElOryelax7lRnjX784XvTZDlAnp5S7e82+vLL0VSGpLpT217tLvt8IoKjUhU5xaYUPWw3Gq4XHS8XfTtO2tw92aDkz3/9iy7nXr/97RtlM+5hufZVph9/+KhrkugOu+3mqp9+PunL88EbgA/ff29N2B//+E2/fDnov/4vP+offr/Rzz8BJECvoEjNOkCBxuhBaARpXmZt7++1z3uLra8DP5vpl8+fdTh0ug61yk2hfD4aJaUZ2uXkTeZSvXUjfzrTbFURsNtKeRWDOIjk60urr18bpVucUImoOForp3Jv5JSX/fD14A0kRR+6yf6u8v2imfr8yzedJ2DGUrsS58VZ18vJ1EQQseGMZrbTpS+Vp4Nd815+/Wp9CZtxDtS2KXUapTObK/R2RaK+mQWadRH0SuD9a9B9nL29Vu58nsiXggk4YUvvmClcEEHfQn81oFFccpUwVoFPyS3tBzXnUUPOkBZInRtikC7ojMktQ3WKn2W76ZBm/u8UAnJz9W/ZhlA5TL27WfjHSAr9JSg+oISmy3J82qgkbC7dPEBBtDMiNbDWTCyFNWExMOJCyRbXqJo1e1AjaNDJhQMEx+o7QR7jLQnN/aZKtU2lv14G1RbII14ftWDuYAfXMIaAckPxxYzK/9yHyo0CCbOgKJSeL2H+khTarjCqAhGedWUIyNfaT6DXoNypChwdjchHdAP3AD3kgkYiy3Sy2UATusps4xgChlUvjUzRYxhKvSUGMUW/y8HgAYn75CZup6k/QdrzYADti1wwH8zezjI8hN6JQ4uDklVJuJlDaeXvxljqpouCmswwDRgA2tt3GtguQKOiwTGFmCYb7SrRHIujYcCliWqxGzEaPPIdrTOCWsQ2EsodrneDBho/qIBQOpfRcoC4WXAMB29leZ5MPcNYpCp0wfWXzf8wejvrzCyORoYx7NgTUFie2tsGkQaDOjyEmZDNJzjG/z4s29cq9FGm+jpWAct03DJpXHA6ZlsYuk+e0W5z5/eMA5PBOElrKzN7dCc0HR261VQzObdO1MAQDGMm9j8c6AzAsDo3kVfIxtqGTlLLtomhncEL4wfu7wDazGCP/pZ3IOhVGI/xTtJUcNbT7IBye5sJqoyxC/XOhleBWGMFP+SVhz4GcZqQKmMDQkTB2tEtNgIyKACQ0Vmjt8WBcpBOgEeMhgwAuKWC8TO0YXyzWnTowxk3Z5O9mm2iFhmCDKJQ8ILKzhCy1cUbKfS40M+ga2brTGXGfV+b5WK5E32RwaYAC9jeM4jy56gnHkRtRofGrtQuwV251zhj7Ia+msGCdygcCR0fynUHmffzk1kThzM7G6Wi2kSTx3PJRiin7kaUEY8VMU539ARN5NulGyiK/Gzin18Tq+G4GgaGRsOUqt7BsOFWdCqJ/0CPm5TqEUVOi7YVdbrxd4RhwFbSrrPO3+XZQ2eY6dJdVWB0Qm1zhEtsCQ38AHBMrUrMw6DxWttGI7hTVuz9rJY5m6XG8Qd+u1ad6ootFJ8jHHmndRkRMD5UOD3YZu6VrlvlNWYsWw0TvUNz06Iit0CmAWPBQv9YstzMs6iz0GPHBfdYtFVo/EqDW5gZYqSYAlqQG8oAiCGV6xD3OyQVzooFyMkLUyy5zjNbh7RSsto4rmFscXSNrHGDYWmrdc8WlGuE5Ao3W2Q25JUz4MJCgqyAznSxDn5V1Br7XKvum8oN4EaIxQA4iZBlcIfW2Z4upgJDVx1MNST2pdTpeFJZbEz9Qyqy2z2oO57sWJwUqQbMIIhj6a7Kt4VmPkCDWVHQhusd/hAXTT3O1pPvJRR7U5gxjGEzj6sv7tVZomPTquQ5A7RaUlUZRjaAIg4rdKwMAxwO5FDhDQqYXhjxPvN8Ab2U1nudL6PebOg9Gl3PlIGrfvPjvYr03kPYL1+uej21Or+Ss42TLYvF2hvj/gSTqtEMTZ/ojpYzCKAR2iuRY0jfguEFOL+u8QtAg55Z1zpgzY6GCzfvjsEDJgYg92JnaQZABk07b8MWWg0aYVlU30WGIcsN14TS+sCaO7DuNS07LTpaQ0sPCGPIiQsz8rVEfQL4AOAxGPBlILNeFckGPQLmRICUGAnirMoCncoI+Al7otqoRLZDXi0AD4AW4JBN0AEtibxhmBq8Qe85F6huCVyMIXTtDIdopS2DwJCsinxyy8qg8SaRhw2c43MVaO5mvkUto3bCIKKPw6jLpybgKH0RGs6IT6KPW9JwUJ9SetbRm0TOC3pHGJdk4tpXmihADP/sehNaeKBdNv1J19vB3npjznUAScBIeq6bxMRe35b4YBwX7J/VP74rHX2JKxpBr6FbohGTXcLsmGaNzUr3+0wP97Wqba3337/xF8MRLK9y6wtoTtGwYQ6DlTGmEAnolXVWmXWRLtpFqi8vZ+3zRP/Dx0oXKLLJpP/+58+aObiXRV171uPDTrsq0+O+VLnubM+7zTngR72+zvrrp07PJw4s9GugnUGLAY1bZbVFwh8ec91/d28H1CqfnFH4af1W/9cfT0rIoxpDKAp5icGTgXZbhBYUJgMDRlXV2tUEOLfKoY4q0+HzNxeKNNvqzXeV6mTS68tZTXPR2F50d/+gGg531/rhr7JF321qN5JobCgIvaCd7GwXvN2tVdBMXaXueNXSXTVmtZGpw+FFTc/2jEYJ2/BAVGk50Dr4BR3P+vE3b400s3nb1YV1rBjFbPcPRpbSFGc1TJE4GPjvhQdm9kXfXsmtQde52NGLVqNKczXdyRvJqn7Q88svev/uKfKloCXXhd6/2+v1tOjsgxdtT6aCApkRrTLp2OJM2+jdw6L3Tzt8LXW6Xmw8UhMt4q6LRg/ENdWhZRON1pMoljh0ASm6y0nXDndJQsC3RteN1KZrjUSSzJPevPugDNfC06t2u626S+PszJevRxdfEC6KybVd6esvX5SvZ90/7lXYEODFroGc3Ehu2FoYTaUQgnzu77xxhH7GpmxKHrWknamhoETTTIjtTgcG2A7kcDYqx8Bsqw4s0EFRu9ngSD8X/t7XYdBbXHD7TOee3M8QJztf0npe6HSJ5pIMMIxZ4OODGmUCiK36oLMYJbLYnY1fBIuDhEKpCO1b4U0JLrMYPDH8TDjEoeOzRhK3P7rrcIBkiMuxr4aKaIEZhZiGmUY+ng9T8uw2SIMajoemCKJPhKZAWWabymGfls6XC/95Pgf0osiDgj5hlzOoYJRohghTNSKKxfQNayhoqCiR9IqptRkuWmWl5Xi6UTqhpYa1NQ06o6wzxGg+vVmPLMPeAyY0qpXzWscrhZdNbjADCWOHgmtaCffEQ0+YC4VJEQM4f3AyShlOixjBQF+iCSQbD1t96JUAjYmHemT/RhxNslwMHGRsmy8HD6sOYTeVhsGHqpRFZiFDOYcSERDWYzYu8LM3iIjaGfRuZptu6mnOb1tSPo8RR5gMDDU0u7M16QwjUIpBX3t+jwd53FcxqkWDGhnBfj+5PujCMrYcGOzEs7dinQX1FzOhcXDzz7aSrR5udSuaG7aMDDBVZRqMr4CR3NBrYFBFuwVF2/61vGfQOWOUDBMaBmxmZKhhY69xNbt5Cb2vvBXA5MDmYz5gDQHH98XGnvu3pgGCksQmDrQ/aP0MMUgtTK80qCE7wJoMG3N4mAhAeQLRdSOA2zFUWZ4L+/n6s5PfaFMeb3VpGtheRANu8yDHzMTmhec6HHo5I4mugBLNRAUyHe+ZZXWWbwZtz4Zd1jYCYoXxElpMKLSZB3Wyxwof8ux/GQwBVUr22WPj78DziokCAxKb2Bau4xqtKo6EcRb4+YIGvKIWAAiFfprztkX64aGXS0Zwe2aNOfcaRhBaZWevOXIjcdYiww5fhLoELctNhvNeGTAz/zxnO9vdlffwmJEwCNBIQuEqzYoBqTdt0eZa1LqgmQGsMMilBRFDbBYZmoO2jkBoIrYpL23Eg7ulibOwgdgg0tg/EZOBwyEGK2zIOmf0YZoFyOC8UBpscplhUGSZdgnMEIyAoDyOlvsw2/PnAMgjlgcpBP9sG8UFEAodLt8L8wvOAoKhcMjOFzVQ0rxlCmYHZlbQZGlsY1jPVRQMJScPTlQVy49wkL/CmeDZOauqHlTWia6nV7vl2khmtVWS92qb2c0z5yPfoy7DyTVdBT3V5tym4nH9buCG4yNSVeQ3mpZaRzzBwOBBBEvEIoX4N9gTGZ8fyvbUKmcIJrImvITVwwbwIAc1nK5qbU8BokM4LzvMb6g9Se2h2mAFj4wRiN7AGHWNzRcbHM5HaPvjcFZJ3AcMFBsehX643L9Vfz5oIlqkhzaIUQvPJ5RXhh9ozLjbxjBG3wEppBkqjRg58X6QBkDUW/viDS3gv41yANw6oinMD3YCAGZ81GZM9GB7TBMAfqqx41mGlcJBOyq/f7IWve8A4ImnwZSHBj1XmTam01tLOpDlenXtwBDIAGUKRRsjy0FJzuekzuCkTF2gdyk0d6Pj1Qw2rE7+jNcO5kd7A5Uzfb1OOg88Z/Q4jRIAqDYMgCYcb43QTAaNuE5Dx3fnsEjdnxS7O5tCrdFsj71a4WZM7Q5gZNWfIo8TBs4alkAY2LANHuiNGJ6JQoNxVJDj+Gy9MKMPwxpsDUDMcqF34Q2g9co9yLbWg852IOZd5hrQX1I9MUMMGUS4WCOT6lcsffD+4H2FfsL7G7nXeFFwn33jWTzRz0Db5D0wawJDLYBYDMvWup6vEfNBreL5hGZOXbPlMpMpPRgdJOdpqsQU2jj37D5uGj1UURzXg/VjB3pniEd8mF2YfR6E+ynAN4yLMNELl/DI8g1wKBxi0bjT6wHIce7hAEs6FttxgGKeiVxnKLpEB80AfgC4KxUsDohYw7uhbW8so9gAU5vYKHM+cPat/vF9vTBo8IEpVvD88xt9gaYE97DDBXt0ROmzPn64twPpPTmDuI2uE2+FypTNZa/dfaV3320dcGs0rO88mLVzqsenjX7z3b0jCZYxaDz1qjF//PXcWSuDjqKiELa4nu7NX9/dbbStZI7/t6+LTpejaX8t2j1ydMAxHAiF1fFK+3ylap/reun0/VOupw+/09cvcKlf9LsPhS7b7/V//z8H/fyXn1WudrqAFuVkC2IcgL4gXAwBcUomdvRNPLG26M6U7yp1Fxxge91v32nJbt8nmdSdT9pXhR6eag0ttEvyXqD6NuqujbaPO3yFvDlKcsTjFLHSTcj9d09qT0cVbG6vX/Tm8UntmOj5tRffkgBlEDmu1Xa/0deXi6b26pdyw1bKDy56JTaKxExIh0OvN++INdn4xe+nXp9/fdX524s+fHw0R3pOH/Wnn/5Vb562PqCHEeQj09OucjamIyluNApyJjebWhWasaVRvn+rLwceqNmbSRA9KGm7TaV3HzZGJf/lX34xGvrDm7dK+5NeT696Po2qt5XKMlPHYYl9dlVbN0Lz57y/odNPv5JHeqcNCHZGUbqorrFK3kVOn+l7swW/a4p/eafucrRurtjt/M/VkWGZ6+vhqNM3NGpr/e0vXzycfPfdg5IkqEQ8B22XqKw5tEBfFh0OV7XXRW8+fq8Lxkjw0AdoMnuV1VXj6WKnW4YnSuJpqLw1spMjukN1RqrRpzbjiybu3yvLE2I0BusYsblHQ0ww7dSR+TSpXaWOzDmcr2owU6EILzE0IOquGLbLXNuWZh8KCGhTqeVC4G4ItmmcbegBzYjhbpXZjKbqLzYOWQhmBwUfMMeQRnTjGMJMow90KKZr0D/ofDZbYWMXdBOGZjdxUDRMrw76iQsjjac3lwHosJ2nOZyr2u66jpNgu4RRDsirPy70aqhprM/IQARYYHPVaSaCB/MNM6CoEbOHBWglC89MWWq80DgxxGIogfNYhHsTRM0hwmGRQrm7bb8n9BrGLWctNYV6Zf1r6AUihsJUX9PUOTQjbsAKCOtUMXiKLaYF/jYSgPJU47lhRDAOAltventBA4rmytQZb0LXWqqt9djT8WAk33mEzoOCnjdo6VpvYRj+Jxzq0GNwPwZoybPzF+0Pf6OzmhaDiYUpumH6wzDqTcbtZ+xMz/kGZRJnQl+r2wbPzredtY8MHow2UK+c8Thh4rBSt9kbSMGUyY1WsY7M0BFtbe4NV4ljZ1G4kcpMuY1ngc9gp+XboMrkx4FOgwdZlEEPiIB7ONhZk0EztIochbzXDASR3UWTtLIj62bAOAXHPMw72OAGXZczxWgwZ5VNXjCsWitnm2txI20W8ofKdE42vauiiIPbOpK1QRSbaji8feNG38+nKeXGkN3sYTmPD2+XoakfTdWFOWB6tzmpN/ADAIgZwcZUETxNE8HzG2MNNwhQDWc+Gp0+wtQxOkoJzWZQjuvpWBycgb1BrDzw2Rrh5nobWqBwGoaeRBbyOt94CKNmvNlv1B2PmjqQ+FRTRiNMPedrAv4uYhyGPjWxXYUJMfVqoG9OrVKyChmsGAAZCOZe/bpUsWJ7gslKoXJsvc2fh5OHV4Lu3Yvh7joDaq797xkm0NFRP6CIz1DieCrQuN6uCwZMsFf47NQQqI5mR1h6wVm60janEaRe7TR3vUoAB75E09lBG6CnYJPBy3bLUkNT7q02A9E02bSOTQ+UR7utOr+WbTcDB7mg96YH73IayF7bu3cq004DvgId7qrQCjMP39zXrNzF5p/noCO3mZ6LLc5VfZNpxd+zwpSNrLtWPQcpQw9yDGtKebagY9OLEF3QGXiGj4b2LWGb035CjAAAEXtJREFUMx29tWXrSAMJfAAttzA3ko0a4NpWAwAydbRtVG8qA8T8GRzYx/5oCi/RautiZSkDjLQSe1vTQCaf2QBC/UgeJF8FGQv1jutH8x+GKRFDi3YS51ZyMGv10M5tjEV95dzkbKPP6v2dqXU2HyG6bLpGlBOxbQbAGQbwg6gkQubN+K+s+8TFms0I15hGF8mAGTGoIxOA8qN+/MO/N/D//PI3A4mrpVTbPytNSxs+Wqc241VAHwVwFCZbIwNsWqi9soWmgSaiAqAV2iFHW+PNOaAT2aQMaAxddqeFwr3ZaEZTuMrV9ADig86Xk81yhhbH58n9CX03QILNhRa+T0Qt8L9df9QwpE42AATHGLDHkA4aKTW7Y2uEQRC0UjTA1IJFDdtZ/nmf69qMWvcX3W2f1C9nPd5LuzLV5Sh9OSZ6bc6a26/W4fL8VAV9AG64mCuxAZ11PqMXDtynxXMC4K0ftXl44/vXXF5cp91Dzis1sBQAScl+R3s30p9swm036TV0RCh1upIwQU+AMRmRb1w+R7iwWd6qh71C/2PH0lIdtH/HxUXESkJ9oR8Y0ViONp5E9Na2Z9MxG7vZDyoAGFeFM6WRPQzIM6hfgUyod/pB5LwyEPoxBjxiOTXgWYBUCBZEqeH8ao8Xg60AiO7fWp+7ZnLRBzjfkned3we9PX4Hfa77CfoHhLYTHErytXfx3HCWpACway39UUtRB+jsgfbq8wmtvSnb9jvgM4OarLRm62ezvNYOse4D5/iuFZpLLxhS9XnlyJCUPGTkAwblVqqWwUwRzuhsYEkoXcwCpTdAtgRYzn9fa/Uf320WgtdZzUPnuL9nc4fTHzTLaOxejuGICdq3v0/1/jdv9fT+g62PKbYMeHXKNE/u36z3Hx90/7DVty/PGs6jViXahEr13VZV2qjc7FRt9jp9e9V6PCvLCLQnBPNsR6M3e/LuIoD0YZPpy0uv/cOD0nTQ55fZLmhQMWiuqaEcy2yTONKv/Vq7LSg2Op9J797Uevtho+bMwdXq8THTVN3rp587/bc/Pdu2HdOYaoOVeWe6IkgaPGoypfZZrzTbu8iCzvFZoV00iKu5+OQaYt9MocdNCle7PqJLcOcCrb7PpVe0m12rItkoW2GoA9oSRZ0sxSxHc1Ho/PpF3z8xoF68DT0PK62HlS4UAuyFs1ovZ9xFO53OuY4vn3RuwgXu7mGjPAlx/909FKxBl1dos4u2m52t0kFYn5+fdcHYBT1MuVNVhZlJkrMxajR0sRkcKRxpptP5RWm1s6nDtaEpX2lTFLpLR+W7O8etGO2lqe55cdis1nau4zBZFnj/B+0rjCsmvV4R6l5Ubsm3jK3P1J/VDNCVMKsJqnCd59Zu7ohPAaHxxoKDiuuCFfRa9zXIETEa6C+gFERoLu55RWZPSPXw+afeVITXn89GY4lEYauTQtsaWh+KWVHr+ctRRQ2IWKs7t+qSUq/fTtpuU6/6r5fI48IoAQ0jxQstyvV8Ur3ZufGz8c/hoOY6aldSWDh4cccc1V2DhonjLXqGC26ECJYxG0gL9eezaUBQ5whMv7ataS9oRmgcKXoUzcf1ojbPdBqh5oV77mDHVBpDWhYuKg6Bi40/TLFggHGwJMYpQU3KGVS6TgOFGdDE27swR4GnD9DBkOBdzi07DxMODtbEpgeLFnTGttsOYwDTyry5uYXeUuag81gnTARH63cH91sTZO2KxgBycUiy9Xe3aBWunbMVO6J+mJW6iM3A9ZbNg1dPZCCRJxjoNgOft6PWI2bWjGZsRmg+oJxvSunKEQTCjJ6Hw6F3JhLXITRYkaHlbQ7GPC3IIW0qmp64niYDY0oDcu8aFM0pIFhOY43JkZ2rijgwWihLfLeb1sEN5toD1sQGDidIr3Rs72L035RRhh5oWKCgI4dCoKfOE8UNj8MCvQg0J64v1wTAwSIKh+75HjJcWjvpeIsAHhh80AeahAM4YJ0OlB3y1cJ9lO0Z/8EbYproqjbV0feQrTcUNm/B2cqWPhB9rQAkW2hAfBwOeAZTuqzYqoaB5ujGDRCM4Z5RwXRj7g7fMSUPa4i8LLZ2UIdheXM6J6Cl0JFuMRS3oZRrwOfrefc6wISgNwJsYVbjTD7syAE92NLyjK0rvwe3kFCDAuzB3N2yTe9xjc60ytFEExQdrsDeINo2HbMCwBIYLWtVmPbYIj60cY4NYTvpewvtF1o9jwsbFxqYUIoysEZGgF0PbJjE8JJ1aCpz6/08spITNidawdO3lT114OZwmVQGPNCJx4AbURoMaMkQlDQ/2vOsx+8qv8cvX7/ZgXbIwmTNpFRHs9C48e5lGtjKD7HXYFuZ0hwDk7StDZKWmWiCcCNl4IENAVp/j1aOaI2pMeiC9poGZnTGY7AFyI+1NAT39Wllxg5IC+9PRPARbdMF/dQBa6m3wlxbHC+9qYNN5DxcnL4BNrY+y5b+qjoNV073PhjQkEc3NFrZ5SZyV6mHsyrlhJ3DWFgy9xVs9vNV50HNkiTkEWu2YpMeAU0bNq4YgLClALyA6terKPcaoNF1DHuLh8G0uAvnXwyhcIXNzlrmyhrr9bpTnm10HRLLYdjGsm1Hf8b3x/kewK/Ii9D83TJrDf5YH8f3XKlrRrXdZIA6Kdaqy9JsLBgwbN54uGGEYVDCxg8aKhpxdJ5D88U9WJrfGSyISAAGxTGYU6ZbUlta/znLR3S1SYwZI6uN3UEnDMIyWDxnJevazCcG8dA0A57hfJx4gCrKcLhd4ZfBdoZ7aoASbVtqbaHIc4by2Z81rnd+p9HttgACWkxNtREXGeMYKhm8DGfvrIQBBDAOiSBV6SBHckBPyp1ZGRplngMijjAWAdSPLEyYI9zfMJfKytIMJOLnGJDKunI2tkFl5b7PxKrwLnjjk4zeQDoCoxvdH6IPze3AzHvDsEhtDdYBzyige1gKjKaYY5SzXlobZ2Xl1hsyA8PtOVglsH/QQnK9O54xGB+RzYhkiRv6eq2c28l2tSz2KvNRm01EXXz6fBT2ToClHD92AzWwTM459f/OtRMK+dADeKQ2FsKDwHmrjoJ460x2av+49Oq6tU0n+fth7uD4PXcXVdlal45hEVAKvXNI2TmvibfCBT9f4YQbm3GuKx1iwyKn7yOn3ugnNZTtGQAZZk2Fqvt7nftBx9dXu66CG/rMuZ3X9mgYmxjGeEas7Z2VDYs6DMxuZ5vNdi7EAhKJlLuPMguNcwNdMfdqJsOzNQDr4KVl0baUkxJs6mOwG+PJcMLm3OWBAGixJvKmdwZ4X9Nnsw2/DXb0Xt5OO0aG5w6fEgbQXCuMqkxjj59Bw0mfA1uRzWZ4L9/OEBvv5DblA1gbypIn1EZaCeaVyJqo7f2goeS7rZXBFtCk9tzYhI0sbbSdV+ZD+2T03qwTZ4Zj6+p/flsv0Bt9eK8S89qrDcNb79UyXOK55SPdLPazRW/f3+vD737QtoarPul+z03t9K9/ebUe8R/+8Fa/+/Fer8eLnj+TaxOICnl8NHr1w6OKKtf11PiGQIXFAAcKCg5yd1Wi8+FZ9Q6kadGnrydttnttykQXtGtw86F9MMCRhTQyJYc9sLMA4b3PnZ72e93XuT78BhezrYvR8Xr18Pn5OOrXLxcj/RaHF4Wedlsdnz9HjhoXM5+9pi039zcqx6Lt3UZNn+rz15P6y1FVtdbT09ZNIY3ikWBUXvhk7Z+l4SlwU0NsvB61ze+13cLrH3kubVT09YbqTP1kauj7dyG6poZstltdse/KoKTK7rPL0qrrFzVjbsekn39tVCfS7/7wzttCEEMKMdWHjTLUn6ou7cq1YY2TnNU22CcTu4JhzaRTi+i91Ni8mC6xK2edX1718O6dvhxxlT1pxII7r7Xb3KkspHp1VV5vjNS2Q66svtdIuDcbtOtZm81GVQEnf9H5fNLTDvrdouucquaAwASGbDOQ2HTUtZs1sIGtN3bjBTkxyouZAYWXB51Wd5bO5F+pcwFn97QjGLqLhn3NZg26knk4uNdiRx6UXei9h28XN/02ynGQ0aS8xLUMp7DB7wDdk+kp+UZfni8ar4N2T7XaK/EwMvLvjRg8el5KUCG75BJBstan80rnhk0hFAU+d1CE0M/4YBwjDPkACg5NFh1wjdZh0qGNYYsNBSgoTe4wJEL6j+ELHP9cQ+iT5nDP4rDAwhaXMFPXyEPkerKOvGmUHPmy6sNYJNAhrYostDjTYhqwqQ5G4GjWb5sthnZom2x9cPmKpGe7PkJXnUGk6czMs8P0hoOa3xWVzvlaOflpkT/kvEoaBivCGWKcfGek1U0G1YZNkGkjsx1NGWTNkPW2kmeYgszQyGEUlu/ebgwxoAV1LJwvbfjD/cdVjD9Q11p3FGIy0gZlNkZITLsNN262lTQUlAK0WTSUgymbPlDL0n/W1GuuLf+MCJDVoKSmsV80Q6mihq6hwDEY8HFxtMBv0kETRi29lWPAYIizM2xoNRig0IbSsTqXE7SPn+Xaqo6NJ9oIXBcthg9KpaNOoC+7XkPbie/BQeBsLZpxa2mCFspz4GHUuli+b5hn8M9Nk+fLkfXmTSCugji9xTNlcx+b6nDQQbnFSCPiP2h+0feB+tr8KIXhQrwKFxjqKd8j4l28oLvlbbo38NAAMANFPdGENsPfMejJIPxdF/TwHKt7aGv8EpgLNwc7EHObsq9As2Nz4VbHK2EHjvnwpBWueWd5D62XYbjuokHD0IatLQ0ljTSUWm9rcUGIMGtyy6Dg2m6d94m/F8DHuRJBneVZsjkRTewtEoTmB1MGN7keHWnJE9OxoYHG0B1bU+o+tKIK6iTUc4wcoO6xJWdDz/ehuRkZiLDeB3QMgIFabqMja5v5R3Rv4YycdVft7nMVSaHL80vcg4zstogNDO1LONqWbIZYRvejjWTyJdMA8DmzHQ0GBpRjXzvXlnBlBr7e2eQoKMpcuxvRyvfH19cSmcgwBJwxjdTb/jCL4taiBdunWPNTy1eWzfA8O+oAR0zuGyt1x0MkKjCUoUlfV2rHThWbD/4CWwZHdAQDD4OfM9w47wveH87pWx6hGQORv1vZ6TXXecSdlBxDjG0Wa/BHsqcZeAF0GPhNMWAg2tjIhoE7Wfcq00qrtHY9WaBpjp1qNm0j9pyAJsRrwLJhe0CtiK0KNNV+ylQQt7Lm7849RMKAAnjJ1hHjMkBhxnyvHWyKx9BYlLB89v470G+ztXWJAOSjdqYROQGYh6dF37zaUIOhFU8IvgpxS9axw/Zj+BurAO7ZWljXjYM6evowfoOGKdxqqXHr6NWoxWxPcI2HxXGYyRZNtAbYg3ViQ+F4RwyyJbMjIrTg2ApekJhRlY0n06PZGPL322EZCrINRFID0Xw/f3DXHfTbmKbRx0J7vcUfcYXbZ+Ul/V/p98P1z27QbLS2Bj28lcpwq8UfpbOrOKdVz3tna/LENZDnNeoii4e1zY4YSOyiXTD0re29gVFJR++CJQgeAI7GIL+6CuCW952zlvcihTEDlXbt+BJidXqDHJsAhthk837bYRcdYaaxD2+R8OroYUK7x8LZl60llFHqCYaObI6Ru5NKgF6YZwcfCtgGlgsQQYR2P9+YobPwfE69AXLe3Q5vgGmtNqn0w7/7J/3653/W+fmr40qskcMJN8l0HtE+s/UnM7WzZMBaRbNbGNCrG3g62uOD78T7CsvH80dS2EQI8JytmyMWOetgIiCRmTo9vv9B29//qOdvr/r850++7jzgplTz8wsgIb0OFFYk0mHcRf5q0owaitpnNPm3LCAmRwfxZ8Ikjm/MIEp9OnMMr9ZqLAmi/keMl1kdYbRgpprpRDPPd4QhR4TI5MUDDIoGyM7O7TePABvz0F9RM3g/Ob+CEm0ojfMYoIBtqCNBqH9sOQfNZW0wD0AIHWdCTB/AEjIbKL4wVhiM8dTgbIftZSNGerdB86a2y/eqjRxf2EX+8zewKQDj20b9Jr+hz/7/AGUUaiHYS04PAAAAAElFTkSuQmC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5" name="TextBox 4"/>
          <p:cNvSpPr txBox="1"/>
          <p:nvPr/>
        </p:nvSpPr>
        <p:spPr>
          <a:xfrm>
            <a:off x="871233" y="5959223"/>
            <a:ext cx="1329979" cy="338554"/>
          </a:xfrm>
          <a:prstGeom prst="rect">
            <a:avLst/>
          </a:prstGeom>
          <a:noFill/>
        </p:spPr>
        <p:txBody>
          <a:bodyPr wrap="none" rtlCol="0">
            <a:spAutoFit/>
          </a:bodyPr>
          <a:lstStyle/>
          <a:p>
            <a:r>
              <a:rPr lang="fr-FR" sz="1600" dirty="0"/>
              <a:t>Lorenzo Lotto</a:t>
            </a:r>
            <a:endParaRPr lang="en-US" sz="1600" dirty="0"/>
          </a:p>
        </p:txBody>
      </p:sp>
      <p:pic>
        <p:nvPicPr>
          <p:cNvPr id="5126" name="Picture 6" descr="Résultat de recherche d'images pour &quot;milano luino con agnell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9763" y="3272883"/>
            <a:ext cx="2293078" cy="2609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6433" y="6014929"/>
            <a:ext cx="1619739" cy="338554"/>
          </a:xfrm>
          <a:prstGeom prst="rect">
            <a:avLst/>
          </a:prstGeom>
          <a:noFill/>
        </p:spPr>
        <p:txBody>
          <a:bodyPr wrap="none" rtlCol="0">
            <a:spAutoFit/>
          </a:bodyPr>
          <a:lstStyle/>
          <a:p>
            <a:r>
              <a:rPr lang="fr-FR" sz="1600" dirty="0"/>
              <a:t>Bernardino </a:t>
            </a:r>
            <a:r>
              <a:rPr lang="fr-FR" sz="1600" dirty="0" err="1"/>
              <a:t>Luino</a:t>
            </a:r>
            <a:endParaRPr lang="en-US" sz="1600" dirty="0"/>
          </a:p>
        </p:txBody>
      </p:sp>
      <p:pic>
        <p:nvPicPr>
          <p:cNvPr id="5128" name="Picture 8" descr="Résultat de recherche d'images pour &quot;lorenzo lotto nativité&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96" y="3211551"/>
            <a:ext cx="2026490" cy="27321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5639FC-FEB8-46AE-A5FA-E2E0F1E9107E}"/>
              </a:ext>
            </a:extLst>
          </p:cNvPr>
          <p:cNvSpPr/>
          <p:nvPr/>
        </p:nvSpPr>
        <p:spPr>
          <a:xfrm>
            <a:off x="6470879" y="492002"/>
            <a:ext cx="5545123" cy="2308324"/>
          </a:xfrm>
          <a:prstGeom prst="rect">
            <a:avLst/>
          </a:prstGeom>
        </p:spPr>
        <p:txBody>
          <a:bodyPr wrap="square">
            <a:spAutoFit/>
          </a:bodyPr>
          <a:lstStyle/>
          <a:p>
            <a:r>
              <a:rPr lang="it-IT" sz="1600" dirty="0">
                <a:solidFill>
                  <a:srgbClr val="000000"/>
                </a:solidFill>
              </a:rPr>
              <a:t> Poi Dio disse: «Facciamo l'uomo a nostra immagine, conforme alla nostra somiglianza, e abbiano dominio sui pesci del mare, sugli uccelli del cielo, sul bestiame, su tutta la terra e su tutti i rettili che strisciano sulla terra». </a:t>
            </a:r>
            <a:r>
              <a:rPr lang="it-IT" sz="1600" b="1" dirty="0">
                <a:solidFill>
                  <a:srgbClr val="000000"/>
                </a:solidFill>
              </a:rPr>
              <a:t>27</a:t>
            </a:r>
            <a:r>
              <a:rPr lang="it-IT" sz="1600" dirty="0">
                <a:solidFill>
                  <a:srgbClr val="000000"/>
                </a:solidFill>
              </a:rPr>
              <a:t> Dio creò l'uomo a sua immagine; lo creò a immagine di Dio; li creò maschio e femmina. </a:t>
            </a:r>
            <a:r>
              <a:rPr lang="it-IT" sz="1600" b="1" dirty="0">
                <a:solidFill>
                  <a:srgbClr val="000000"/>
                </a:solidFill>
              </a:rPr>
              <a:t>28</a:t>
            </a:r>
            <a:r>
              <a:rPr lang="it-IT" sz="1600" dirty="0">
                <a:solidFill>
                  <a:srgbClr val="000000"/>
                </a:solidFill>
              </a:rPr>
              <a:t> Dio li benedisse; e Dio disse loro: «Siate fecondi e moltiplicatevi; riempite la terra, rendetevela soggetta, dominate sui pesci del mare e sugli uccelli del cielo e sopra ogni animale che si muove sulla terra». (Genesi, I, 26-28))</a:t>
            </a:r>
            <a:endParaRPr lang="en-US" sz="1600" dirty="0"/>
          </a:p>
        </p:txBody>
      </p:sp>
      <p:pic>
        <p:nvPicPr>
          <p:cNvPr id="1026" name="Picture 2">
            <a:extLst>
              <a:ext uri="{FF2B5EF4-FFF2-40B4-BE49-F238E27FC236}">
                <a16:creationId xmlns:a16="http://schemas.microsoft.com/office/drawing/2014/main" id="{5D8429E4-6AA7-BF51-B845-85DD7E28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816" y="2927220"/>
            <a:ext cx="4148218" cy="3300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D56E52-6D0C-5D8D-944A-E369CE0648F6}"/>
              </a:ext>
            </a:extLst>
          </p:cNvPr>
          <p:cNvSpPr txBox="1"/>
          <p:nvPr/>
        </p:nvSpPr>
        <p:spPr>
          <a:xfrm>
            <a:off x="6958361" y="6233698"/>
            <a:ext cx="3489930" cy="338554"/>
          </a:xfrm>
          <a:prstGeom prst="rect">
            <a:avLst/>
          </a:prstGeom>
          <a:noFill/>
        </p:spPr>
        <p:txBody>
          <a:bodyPr wrap="none" rtlCol="0">
            <a:spAutoFit/>
          </a:bodyPr>
          <a:lstStyle/>
          <a:p>
            <a:r>
              <a:rPr lang="en-LU" sz="1600" dirty="0"/>
              <a:t>Pedro Orrente, </a:t>
            </a:r>
            <a:r>
              <a:rPr lang="en-LU" sz="1600" i="1" dirty="0"/>
              <a:t>Sacrificio di Isacco</a:t>
            </a:r>
            <a:r>
              <a:rPr lang="en-LU" sz="1600" dirty="0"/>
              <a:t>, 1616</a:t>
            </a:r>
          </a:p>
        </p:txBody>
      </p:sp>
    </p:spTree>
    <p:extLst>
      <p:ext uri="{BB962C8B-B14F-4D97-AF65-F5344CB8AC3E}">
        <p14:creationId xmlns:p14="http://schemas.microsoft.com/office/powerpoint/2010/main" val="40924900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F0361D-19DE-2DBB-0FFA-659DEC7DA671}"/>
              </a:ext>
            </a:extLst>
          </p:cNvPr>
          <p:cNvSpPr txBox="1"/>
          <p:nvPr/>
        </p:nvSpPr>
        <p:spPr>
          <a:xfrm>
            <a:off x="1230923" y="184639"/>
            <a:ext cx="10043012" cy="5632311"/>
          </a:xfrm>
          <a:prstGeom prst="rect">
            <a:avLst/>
          </a:prstGeom>
          <a:noFill/>
        </p:spPr>
        <p:txBody>
          <a:bodyPr wrap="square">
            <a:spAutoFit/>
          </a:bodyPr>
          <a:lstStyle/>
          <a:p>
            <a:r>
              <a:rPr lang="fr-FR" dirty="0" err="1"/>
              <a:t>Tre</a:t>
            </a:r>
            <a:r>
              <a:rPr lang="fr-FR" dirty="0"/>
              <a:t> </a:t>
            </a:r>
            <a:r>
              <a:rPr lang="fr-FR" dirty="0" err="1"/>
              <a:t>umiliazioni</a:t>
            </a:r>
            <a:r>
              <a:rPr lang="fr-FR" dirty="0"/>
              <a:t> </a:t>
            </a:r>
            <a:r>
              <a:rPr lang="fr-FR" dirty="0" err="1"/>
              <a:t>inferte</a:t>
            </a:r>
            <a:r>
              <a:rPr lang="fr-FR" dirty="0"/>
              <a:t> al </a:t>
            </a:r>
            <a:r>
              <a:rPr lang="fr-FR" dirty="0" err="1"/>
              <a:t>narcisismo</a:t>
            </a:r>
            <a:r>
              <a:rPr lang="fr-FR" dirty="0"/>
              <a:t> </a:t>
            </a:r>
            <a:r>
              <a:rPr lang="fr-FR" dirty="0" err="1"/>
              <a:t>del</a:t>
            </a:r>
            <a:r>
              <a:rPr lang="fr-FR" dirty="0"/>
              <a:t> </a:t>
            </a:r>
            <a:r>
              <a:rPr lang="fr-FR" dirty="0" err="1"/>
              <a:t>genere</a:t>
            </a:r>
            <a:r>
              <a:rPr lang="fr-FR" dirty="0"/>
              <a:t> </a:t>
            </a:r>
            <a:r>
              <a:rPr lang="fr-FR" dirty="0" err="1"/>
              <a:t>umano</a:t>
            </a:r>
            <a:endParaRPr lang="fr-FR" dirty="0"/>
          </a:p>
          <a:p>
            <a:endParaRPr lang="fr-FR" dirty="0"/>
          </a:p>
          <a:p>
            <a:r>
              <a:rPr lang="fr-FR" dirty="0"/>
              <a:t>Sigmund Freud, “Una </a:t>
            </a:r>
            <a:r>
              <a:rPr lang="fr-FR" dirty="0" err="1"/>
              <a:t>difficoltà</a:t>
            </a:r>
            <a:r>
              <a:rPr lang="fr-FR" dirty="0"/>
              <a:t> </a:t>
            </a:r>
            <a:r>
              <a:rPr lang="fr-FR" dirty="0" err="1"/>
              <a:t>della</a:t>
            </a:r>
            <a:r>
              <a:rPr lang="fr-FR" dirty="0"/>
              <a:t> </a:t>
            </a:r>
            <a:r>
              <a:rPr lang="fr-FR" dirty="0" err="1"/>
              <a:t>psicoanalisi</a:t>
            </a:r>
            <a:r>
              <a:rPr lang="fr-FR" dirty="0"/>
              <a:t>”, </a:t>
            </a:r>
            <a:r>
              <a:rPr lang="fr-FR" i="1" dirty="0"/>
              <a:t>Imago </a:t>
            </a:r>
            <a:r>
              <a:rPr lang="fr-FR" dirty="0"/>
              <a:t>(</a:t>
            </a:r>
            <a:r>
              <a:rPr lang="fr-FR" dirty="0" err="1"/>
              <a:t>rivista</a:t>
            </a:r>
            <a:r>
              <a:rPr lang="fr-FR" dirty="0"/>
              <a:t> </a:t>
            </a:r>
            <a:r>
              <a:rPr lang="fr-FR" dirty="0" err="1"/>
              <a:t>viennese</a:t>
            </a:r>
            <a:r>
              <a:rPr lang="fr-FR" dirty="0"/>
              <a:t>), 1917</a:t>
            </a:r>
          </a:p>
          <a:p>
            <a:endParaRPr lang="fr-FR" dirty="0"/>
          </a:p>
          <a:p>
            <a:r>
              <a:rPr lang="fr-FR" dirty="0"/>
              <a:t>1. Alla </a:t>
            </a:r>
            <a:r>
              <a:rPr lang="fr-FR" dirty="0" err="1"/>
              <a:t>metà</a:t>
            </a:r>
            <a:r>
              <a:rPr lang="fr-FR" dirty="0"/>
              <a:t> </a:t>
            </a:r>
            <a:r>
              <a:rPr lang="fr-FR" dirty="0" err="1"/>
              <a:t>del</a:t>
            </a:r>
            <a:r>
              <a:rPr lang="fr-FR" dirty="0"/>
              <a:t> </a:t>
            </a:r>
            <a:r>
              <a:rPr lang="fr-FR" dirty="0" err="1"/>
              <a:t>Cinquecento</a:t>
            </a:r>
            <a:r>
              <a:rPr lang="fr-FR" dirty="0"/>
              <a:t> è </a:t>
            </a:r>
            <a:r>
              <a:rPr lang="fr-FR" dirty="0" err="1"/>
              <a:t>stato</a:t>
            </a:r>
            <a:r>
              <a:rPr lang="fr-FR" dirty="0"/>
              <a:t> </a:t>
            </a:r>
            <a:r>
              <a:rPr lang="fr-FR" dirty="0" err="1"/>
              <a:t>Nicolò</a:t>
            </a:r>
            <a:r>
              <a:rPr lang="fr-FR" dirty="0"/>
              <a:t> </a:t>
            </a:r>
            <a:r>
              <a:rPr lang="fr-FR" dirty="0" err="1"/>
              <a:t>Copernico</a:t>
            </a:r>
            <a:r>
              <a:rPr lang="fr-FR" dirty="0"/>
              <a:t> a </a:t>
            </a:r>
            <a:r>
              <a:rPr lang="fr-FR" dirty="0" err="1"/>
              <a:t>scardinare</a:t>
            </a:r>
            <a:r>
              <a:rPr lang="fr-FR" dirty="0"/>
              <a:t> il </a:t>
            </a:r>
            <a:r>
              <a:rPr lang="fr-FR" dirty="0" err="1"/>
              <a:t>sistema</a:t>
            </a:r>
            <a:r>
              <a:rPr lang="fr-FR" dirty="0"/>
              <a:t> </a:t>
            </a:r>
            <a:r>
              <a:rPr lang="fr-FR" dirty="0" err="1"/>
              <a:t>tolemaico</a:t>
            </a:r>
            <a:r>
              <a:rPr lang="fr-FR" dirty="0"/>
              <a:t>, in </a:t>
            </a:r>
            <a:r>
              <a:rPr lang="fr-FR" dirty="0" err="1"/>
              <a:t>virtù</a:t>
            </a:r>
            <a:r>
              <a:rPr lang="fr-FR" dirty="0"/>
              <a:t> </a:t>
            </a:r>
            <a:r>
              <a:rPr lang="fr-FR" dirty="0" err="1"/>
              <a:t>del</a:t>
            </a:r>
            <a:r>
              <a:rPr lang="fr-FR" dirty="0"/>
              <a:t> quale l’</a:t>
            </a:r>
            <a:r>
              <a:rPr lang="fr-FR" dirty="0" err="1"/>
              <a:t>uomo</a:t>
            </a:r>
            <a:r>
              <a:rPr lang="fr-FR" dirty="0"/>
              <a:t> si </a:t>
            </a:r>
            <a:r>
              <a:rPr lang="fr-FR" dirty="0" err="1"/>
              <a:t>credeva</a:t>
            </a:r>
            <a:r>
              <a:rPr lang="fr-FR" dirty="0"/>
              <a:t> il </a:t>
            </a:r>
            <a:r>
              <a:rPr lang="fr-FR" dirty="0" err="1"/>
              <a:t>signore</a:t>
            </a:r>
            <a:r>
              <a:rPr lang="fr-FR" dirty="0"/>
              <a:t> </a:t>
            </a:r>
            <a:r>
              <a:rPr lang="fr-FR" dirty="0" err="1"/>
              <a:t>dell’universo</a:t>
            </a:r>
            <a:r>
              <a:rPr lang="fr-FR" dirty="0"/>
              <a:t>. </a:t>
            </a:r>
            <a:r>
              <a:rPr lang="fr-FR" dirty="0" err="1"/>
              <a:t>Mentre</a:t>
            </a:r>
            <a:r>
              <a:rPr lang="fr-FR" dirty="0"/>
              <a:t> la Terra — la sua casa — non è </a:t>
            </a:r>
            <a:r>
              <a:rPr lang="fr-FR" dirty="0" err="1"/>
              <a:t>che</a:t>
            </a:r>
            <a:r>
              <a:rPr lang="fr-FR" dirty="0"/>
              <a:t> </a:t>
            </a:r>
            <a:r>
              <a:rPr lang="fr-FR" dirty="0" err="1"/>
              <a:t>una</a:t>
            </a:r>
            <a:r>
              <a:rPr lang="fr-FR" dirty="0"/>
              <a:t> </a:t>
            </a:r>
            <a:r>
              <a:rPr lang="fr-FR" dirty="0" err="1"/>
              <a:t>microscopica</a:t>
            </a:r>
            <a:r>
              <a:rPr lang="fr-FR" dirty="0"/>
              <a:t> </a:t>
            </a:r>
            <a:r>
              <a:rPr lang="fr-FR" dirty="0" err="1"/>
              <a:t>realtà</a:t>
            </a:r>
            <a:r>
              <a:rPr lang="fr-FR" dirty="0"/>
              <a:t> in </a:t>
            </a:r>
            <a:r>
              <a:rPr lang="fr-FR" dirty="0" err="1"/>
              <a:t>uno</a:t>
            </a:r>
            <a:r>
              <a:rPr lang="fr-FR" dirty="0"/>
              <a:t> </a:t>
            </a:r>
            <a:r>
              <a:rPr lang="fr-FR" dirty="0" err="1"/>
              <a:t>spazio</a:t>
            </a:r>
            <a:r>
              <a:rPr lang="fr-FR" dirty="0"/>
              <a:t> </a:t>
            </a:r>
            <a:r>
              <a:rPr lang="fr-FR" dirty="0" err="1"/>
              <a:t>infinito</a:t>
            </a:r>
            <a:r>
              <a:rPr lang="fr-FR" dirty="0"/>
              <a:t>. </a:t>
            </a:r>
            <a:r>
              <a:rPr lang="fr-FR" dirty="0" err="1"/>
              <a:t>Questa</a:t>
            </a:r>
            <a:r>
              <a:rPr lang="fr-FR" dirty="0"/>
              <a:t> è la prima </a:t>
            </a:r>
            <a:r>
              <a:rPr lang="fr-FR" dirty="0" err="1"/>
              <a:t>umiliazione</a:t>
            </a:r>
            <a:r>
              <a:rPr lang="fr-FR" dirty="0"/>
              <a:t>, </a:t>
            </a:r>
            <a:r>
              <a:rPr lang="fr-FR" dirty="0" err="1"/>
              <a:t>quella</a:t>
            </a:r>
            <a:r>
              <a:rPr lang="fr-FR" dirty="0"/>
              <a:t> </a:t>
            </a:r>
            <a:r>
              <a:rPr lang="fr-FR" dirty="0" err="1">
                <a:solidFill>
                  <a:srgbClr val="FF0000"/>
                </a:solidFill>
              </a:rPr>
              <a:t>cosmologica</a:t>
            </a:r>
            <a:r>
              <a:rPr lang="fr-FR" dirty="0">
                <a:solidFill>
                  <a:srgbClr val="FF0000"/>
                </a:solidFill>
              </a:rPr>
              <a:t>.</a:t>
            </a:r>
          </a:p>
          <a:p>
            <a:endParaRPr lang="fr-FR" dirty="0"/>
          </a:p>
          <a:p>
            <a:r>
              <a:rPr lang="fr-FR" dirty="0"/>
              <a:t>2. </a:t>
            </a:r>
            <a:r>
              <a:rPr lang="fr-FR" dirty="0" err="1"/>
              <a:t>Dopo</a:t>
            </a:r>
            <a:r>
              <a:rPr lang="fr-FR" dirty="0"/>
              <a:t> </a:t>
            </a:r>
            <a:r>
              <a:rPr lang="fr-FR" dirty="0" err="1"/>
              <a:t>Copernico</a:t>
            </a:r>
            <a:r>
              <a:rPr lang="fr-FR" dirty="0"/>
              <a:t> — </a:t>
            </a:r>
            <a:r>
              <a:rPr lang="fr-FR" dirty="0" err="1"/>
              <a:t>prosegue</a:t>
            </a:r>
            <a:r>
              <a:rPr lang="fr-FR" dirty="0"/>
              <a:t> Freud — Charles Darwin ha </a:t>
            </a:r>
            <a:r>
              <a:rPr lang="fr-FR" dirty="0" err="1"/>
              <a:t>rovesciato</a:t>
            </a:r>
            <a:r>
              <a:rPr lang="fr-FR" dirty="0"/>
              <a:t> la </a:t>
            </a:r>
            <a:r>
              <a:rPr lang="fr-FR" dirty="0" err="1"/>
              <a:t>concezione</a:t>
            </a:r>
            <a:r>
              <a:rPr lang="fr-FR" dirty="0"/>
              <a:t> </a:t>
            </a:r>
            <a:r>
              <a:rPr lang="fr-FR" dirty="0" err="1"/>
              <a:t>antropocentrica</a:t>
            </a:r>
            <a:r>
              <a:rPr lang="fr-FR" dirty="0"/>
              <a:t>, </a:t>
            </a:r>
            <a:r>
              <a:rPr lang="fr-FR" dirty="0" err="1"/>
              <a:t>togliendo</a:t>
            </a:r>
            <a:r>
              <a:rPr lang="fr-FR" dirty="0"/>
              <a:t> </a:t>
            </a:r>
            <a:r>
              <a:rPr lang="fr-FR" dirty="0" err="1"/>
              <a:t>all’uomo</a:t>
            </a:r>
            <a:r>
              <a:rPr lang="fr-FR" dirty="0"/>
              <a:t> </a:t>
            </a:r>
            <a:r>
              <a:rPr lang="fr-FR" dirty="0" err="1"/>
              <a:t>un’altra</a:t>
            </a:r>
            <a:r>
              <a:rPr lang="fr-FR" dirty="0"/>
              <a:t> grande </a:t>
            </a:r>
            <a:r>
              <a:rPr lang="fr-FR" dirty="0" err="1"/>
              <a:t>illusione</a:t>
            </a:r>
            <a:r>
              <a:rPr lang="fr-FR" dirty="0"/>
              <a:t>: </a:t>
            </a:r>
            <a:r>
              <a:rPr lang="fr-FR" dirty="0" err="1"/>
              <a:t>quella</a:t>
            </a:r>
            <a:r>
              <a:rPr lang="fr-FR" dirty="0"/>
              <a:t> di non </a:t>
            </a:r>
            <a:r>
              <a:rPr lang="fr-FR" dirty="0" err="1"/>
              <a:t>appartenere</a:t>
            </a:r>
            <a:r>
              <a:rPr lang="fr-FR" dirty="0"/>
              <a:t> al </a:t>
            </a:r>
            <a:r>
              <a:rPr lang="fr-FR" dirty="0" err="1"/>
              <a:t>regno</a:t>
            </a:r>
            <a:r>
              <a:rPr lang="fr-FR" dirty="0"/>
              <a:t> animale, anche se è </a:t>
            </a:r>
            <a:r>
              <a:rPr lang="fr-FR" dirty="0" err="1"/>
              <a:t>riuscito</a:t>
            </a:r>
            <a:r>
              <a:rPr lang="fr-FR" dirty="0"/>
              <a:t> — </a:t>
            </a:r>
            <a:r>
              <a:rPr lang="fr-FR" dirty="0" err="1"/>
              <a:t>nel</a:t>
            </a:r>
            <a:r>
              <a:rPr lang="fr-FR" dirty="0"/>
              <a:t> corso </a:t>
            </a:r>
            <a:r>
              <a:rPr lang="fr-FR" dirty="0" err="1"/>
              <a:t>della</a:t>
            </a:r>
            <a:r>
              <a:rPr lang="fr-FR" dirty="0"/>
              <a:t> </a:t>
            </a:r>
            <a:r>
              <a:rPr lang="fr-FR" dirty="0" err="1"/>
              <a:t>storia</a:t>
            </a:r>
            <a:r>
              <a:rPr lang="fr-FR" dirty="0"/>
              <a:t> </a:t>
            </a:r>
            <a:r>
              <a:rPr lang="fr-FR" dirty="0" err="1"/>
              <a:t>della</a:t>
            </a:r>
            <a:r>
              <a:rPr lang="fr-FR" dirty="0"/>
              <a:t> </a:t>
            </a:r>
            <a:r>
              <a:rPr lang="fr-FR" dirty="0" err="1"/>
              <a:t>civiltà</a:t>
            </a:r>
            <a:r>
              <a:rPr lang="fr-FR" dirty="0"/>
              <a:t> — a </a:t>
            </a:r>
            <a:r>
              <a:rPr lang="fr-FR" dirty="0" err="1"/>
              <a:t>scavare</a:t>
            </a:r>
            <a:r>
              <a:rPr lang="fr-FR" dirty="0"/>
              <a:t> un </a:t>
            </a:r>
            <a:r>
              <a:rPr lang="fr-FR" dirty="0" err="1"/>
              <a:t>abisso</a:t>
            </a:r>
            <a:r>
              <a:rPr lang="fr-FR" dirty="0"/>
              <a:t> con le </a:t>
            </a:r>
            <a:r>
              <a:rPr lang="fr-FR" dirty="0" err="1"/>
              <a:t>altre</a:t>
            </a:r>
            <a:r>
              <a:rPr lang="fr-FR" dirty="0"/>
              <a:t> </a:t>
            </a:r>
            <a:r>
              <a:rPr lang="fr-FR" dirty="0" err="1"/>
              <a:t>specie</a:t>
            </a:r>
            <a:r>
              <a:rPr lang="fr-FR" dirty="0"/>
              <a:t> </a:t>
            </a:r>
            <a:r>
              <a:rPr lang="fr-FR" dirty="0" err="1"/>
              <a:t>viventi</a:t>
            </a:r>
            <a:r>
              <a:rPr lang="fr-FR" dirty="0"/>
              <a:t>. </a:t>
            </a:r>
            <a:r>
              <a:rPr lang="fr-FR" dirty="0" err="1"/>
              <a:t>Questa</a:t>
            </a:r>
            <a:r>
              <a:rPr lang="fr-FR" dirty="0"/>
              <a:t> è la seconda </a:t>
            </a:r>
            <a:r>
              <a:rPr lang="fr-FR" dirty="0" err="1"/>
              <a:t>umiliazione</a:t>
            </a:r>
            <a:r>
              <a:rPr lang="fr-FR" dirty="0"/>
              <a:t> </a:t>
            </a:r>
            <a:r>
              <a:rPr lang="fr-FR" dirty="0" err="1"/>
              <a:t>inferta</a:t>
            </a:r>
            <a:r>
              <a:rPr lang="fr-FR" dirty="0"/>
              <a:t> al </a:t>
            </a:r>
            <a:r>
              <a:rPr lang="fr-FR" dirty="0" err="1"/>
              <a:t>suo</a:t>
            </a:r>
            <a:r>
              <a:rPr lang="fr-FR" dirty="0"/>
              <a:t> </a:t>
            </a:r>
            <a:r>
              <a:rPr lang="fr-FR" dirty="0" err="1"/>
              <a:t>narcisismo</a:t>
            </a:r>
            <a:r>
              <a:rPr lang="fr-FR" dirty="0"/>
              <a:t>, </a:t>
            </a:r>
            <a:r>
              <a:rPr lang="fr-FR" dirty="0" err="1"/>
              <a:t>quella</a:t>
            </a:r>
            <a:r>
              <a:rPr lang="fr-FR" dirty="0"/>
              <a:t> </a:t>
            </a:r>
            <a:r>
              <a:rPr lang="fr-FR" dirty="0" err="1">
                <a:solidFill>
                  <a:srgbClr val="FF0000"/>
                </a:solidFill>
              </a:rPr>
              <a:t>biologica</a:t>
            </a:r>
            <a:r>
              <a:rPr lang="fr-FR" dirty="0">
                <a:solidFill>
                  <a:srgbClr val="FF0000"/>
                </a:solidFill>
              </a:rPr>
              <a:t>.</a:t>
            </a:r>
          </a:p>
          <a:p>
            <a:endParaRPr lang="fr-FR" dirty="0"/>
          </a:p>
          <a:p>
            <a:r>
              <a:rPr lang="fr-FR" dirty="0"/>
              <a:t>3. </a:t>
            </a:r>
            <a:r>
              <a:rPr lang="fr-FR" dirty="0" err="1"/>
              <a:t>Restava</a:t>
            </a:r>
            <a:r>
              <a:rPr lang="fr-FR" dirty="0"/>
              <a:t> un ultimo </a:t>
            </a:r>
            <a:r>
              <a:rPr lang="fr-FR" dirty="0" err="1"/>
              <a:t>regno</a:t>
            </a:r>
            <a:r>
              <a:rPr lang="fr-FR" dirty="0"/>
              <a:t>, in </a:t>
            </a:r>
            <a:r>
              <a:rPr lang="fr-FR" dirty="0" err="1"/>
              <a:t>apparenza</a:t>
            </a:r>
            <a:r>
              <a:rPr lang="fr-FR" dirty="0"/>
              <a:t> </a:t>
            </a:r>
            <a:r>
              <a:rPr lang="fr-FR" dirty="0" err="1"/>
              <a:t>incontrastato</a:t>
            </a:r>
            <a:r>
              <a:rPr lang="fr-FR" dirty="0"/>
              <a:t> e </a:t>
            </a:r>
            <a:r>
              <a:rPr lang="fr-FR" dirty="0" err="1"/>
              <a:t>intoccabile</a:t>
            </a:r>
            <a:r>
              <a:rPr lang="fr-FR" dirty="0"/>
              <a:t>: </a:t>
            </a:r>
            <a:r>
              <a:rPr lang="fr-FR" dirty="0" err="1"/>
              <a:t>quello</a:t>
            </a:r>
            <a:r>
              <a:rPr lang="fr-FR" dirty="0"/>
              <a:t> </a:t>
            </a:r>
            <a:r>
              <a:rPr lang="fr-FR" dirty="0" err="1"/>
              <a:t>dell’anima</a:t>
            </a:r>
            <a:r>
              <a:rPr lang="fr-FR" dirty="0"/>
              <a:t>, </a:t>
            </a:r>
            <a:r>
              <a:rPr lang="fr-FR" dirty="0" err="1"/>
              <a:t>che</a:t>
            </a:r>
            <a:r>
              <a:rPr lang="fr-FR" dirty="0"/>
              <a:t> è — per </a:t>
            </a:r>
            <a:r>
              <a:rPr lang="fr-FR" dirty="0" err="1"/>
              <a:t>ciascuno</a:t>
            </a:r>
            <a:r>
              <a:rPr lang="fr-FR" dirty="0"/>
              <a:t> di </a:t>
            </a:r>
            <a:r>
              <a:rPr lang="fr-FR" dirty="0" err="1"/>
              <a:t>noi</a:t>
            </a:r>
            <a:r>
              <a:rPr lang="fr-FR" dirty="0"/>
              <a:t> — la “</a:t>
            </a:r>
            <a:r>
              <a:rPr lang="fr-FR" dirty="0" err="1"/>
              <a:t>nostra</a:t>
            </a:r>
            <a:r>
              <a:rPr lang="fr-FR" dirty="0"/>
              <a:t>” anima. Qui l’</a:t>
            </a:r>
            <a:r>
              <a:rPr lang="fr-FR" dirty="0" err="1"/>
              <a:t>uomo</a:t>
            </a:r>
            <a:r>
              <a:rPr lang="fr-FR" dirty="0"/>
              <a:t> </a:t>
            </a:r>
            <a:r>
              <a:rPr lang="fr-FR" dirty="0" err="1"/>
              <a:t>poteva</a:t>
            </a:r>
            <a:r>
              <a:rPr lang="fr-FR" dirty="0"/>
              <a:t> </a:t>
            </a:r>
            <a:r>
              <a:rPr lang="fr-FR" dirty="0" err="1"/>
              <a:t>continuare</a:t>
            </a:r>
            <a:r>
              <a:rPr lang="fr-FR" dirty="0"/>
              <a:t> a </a:t>
            </a:r>
            <a:r>
              <a:rPr lang="fr-FR" dirty="0" err="1"/>
              <a:t>credere</a:t>
            </a:r>
            <a:r>
              <a:rPr lang="fr-FR" dirty="0"/>
              <a:t> di </a:t>
            </a:r>
            <a:r>
              <a:rPr lang="fr-FR" dirty="0" err="1"/>
              <a:t>essere</a:t>
            </a:r>
            <a:r>
              <a:rPr lang="fr-FR" dirty="0"/>
              <a:t> un </a:t>
            </a:r>
            <a:r>
              <a:rPr lang="fr-FR" dirty="0" err="1"/>
              <a:t>sovrano</a:t>
            </a:r>
            <a:r>
              <a:rPr lang="fr-FR" dirty="0"/>
              <a:t> </a:t>
            </a:r>
            <a:r>
              <a:rPr lang="fr-FR" dirty="0" err="1"/>
              <a:t>assoluto</a:t>
            </a:r>
            <a:r>
              <a:rPr lang="fr-FR" dirty="0"/>
              <a:t>. La </a:t>
            </a:r>
            <a:r>
              <a:rPr lang="fr-FR" dirty="0" err="1"/>
              <a:t>psicoanalisi</a:t>
            </a:r>
            <a:r>
              <a:rPr lang="fr-FR" dirty="0"/>
              <a:t> ha </a:t>
            </a:r>
            <a:r>
              <a:rPr lang="fr-FR" dirty="0" err="1"/>
              <a:t>invece</a:t>
            </a:r>
            <a:r>
              <a:rPr lang="fr-FR" dirty="0"/>
              <a:t> </a:t>
            </a:r>
            <a:r>
              <a:rPr lang="fr-FR" dirty="0" err="1"/>
              <a:t>mostrato</a:t>
            </a:r>
            <a:r>
              <a:rPr lang="fr-FR" dirty="0"/>
              <a:t> </a:t>
            </a:r>
            <a:r>
              <a:rPr lang="fr-FR" dirty="0" err="1"/>
              <a:t>che</a:t>
            </a:r>
            <a:r>
              <a:rPr lang="fr-FR" dirty="0"/>
              <a:t> l’</a:t>
            </a:r>
            <a:r>
              <a:rPr lang="fr-FR" dirty="0" err="1"/>
              <a:t>attività</a:t>
            </a:r>
            <a:r>
              <a:rPr lang="fr-FR" dirty="0"/>
              <a:t> </a:t>
            </a:r>
            <a:r>
              <a:rPr lang="fr-FR" dirty="0" err="1"/>
              <a:t>psichica</a:t>
            </a:r>
            <a:r>
              <a:rPr lang="fr-FR" dirty="0"/>
              <a:t> non </a:t>
            </a:r>
            <a:r>
              <a:rPr lang="fr-FR" dirty="0" err="1"/>
              <a:t>coincide</a:t>
            </a:r>
            <a:r>
              <a:rPr lang="fr-FR" dirty="0"/>
              <a:t> o non si </a:t>
            </a:r>
            <a:r>
              <a:rPr lang="fr-FR" dirty="0" err="1"/>
              <a:t>esaurisce</a:t>
            </a:r>
            <a:r>
              <a:rPr lang="fr-FR" dirty="0"/>
              <a:t> </a:t>
            </a:r>
            <a:r>
              <a:rPr lang="fr-FR" dirty="0" err="1"/>
              <a:t>nella</a:t>
            </a:r>
            <a:r>
              <a:rPr lang="fr-FR" dirty="0"/>
              <a:t> </a:t>
            </a:r>
            <a:r>
              <a:rPr lang="fr-FR" dirty="0" err="1"/>
              <a:t>coscienza</a:t>
            </a:r>
            <a:r>
              <a:rPr lang="fr-FR" dirty="0"/>
              <a:t>. </a:t>
            </a:r>
            <a:r>
              <a:rPr lang="fr-FR" dirty="0" err="1"/>
              <a:t>L’io</a:t>
            </a:r>
            <a:r>
              <a:rPr lang="fr-FR" dirty="0"/>
              <a:t> si sente </a:t>
            </a:r>
            <a:r>
              <a:rPr lang="fr-FR" dirty="0" err="1"/>
              <a:t>spesso</a:t>
            </a:r>
            <a:r>
              <a:rPr lang="fr-FR" dirty="0"/>
              <a:t> a </a:t>
            </a:r>
            <a:r>
              <a:rPr lang="fr-FR" dirty="0" err="1"/>
              <a:t>disagio</a:t>
            </a:r>
            <a:r>
              <a:rPr lang="fr-FR" dirty="0"/>
              <a:t>, </a:t>
            </a:r>
            <a:r>
              <a:rPr lang="fr-FR" dirty="0" err="1"/>
              <a:t>incontra</a:t>
            </a:r>
            <a:r>
              <a:rPr lang="fr-FR" dirty="0"/>
              <a:t> </a:t>
            </a:r>
            <a:r>
              <a:rPr lang="fr-FR" dirty="0" err="1"/>
              <a:t>limiti</a:t>
            </a:r>
            <a:r>
              <a:rPr lang="fr-FR" dirty="0"/>
              <a:t> al </a:t>
            </a:r>
            <a:r>
              <a:rPr lang="fr-FR" dirty="0" err="1"/>
              <a:t>suo</a:t>
            </a:r>
            <a:r>
              <a:rPr lang="fr-FR" dirty="0"/>
              <a:t> </a:t>
            </a:r>
            <a:r>
              <a:rPr lang="fr-FR" dirty="0" err="1"/>
              <a:t>potere</a:t>
            </a:r>
            <a:r>
              <a:rPr lang="fr-FR" dirty="0"/>
              <a:t> </a:t>
            </a:r>
            <a:r>
              <a:rPr lang="fr-FR" dirty="0" err="1"/>
              <a:t>dentro</a:t>
            </a:r>
            <a:r>
              <a:rPr lang="fr-FR" dirty="0"/>
              <a:t> di </a:t>
            </a:r>
            <a:r>
              <a:rPr lang="fr-FR" dirty="0" err="1"/>
              <a:t>sé</a:t>
            </a:r>
            <a:r>
              <a:rPr lang="fr-FR" dirty="0"/>
              <a:t>, </a:t>
            </a:r>
            <a:r>
              <a:rPr lang="fr-FR" dirty="0" err="1"/>
              <a:t>nella</a:t>
            </a:r>
            <a:r>
              <a:rPr lang="fr-FR" dirty="0"/>
              <a:t> sua </a:t>
            </a:r>
            <a:r>
              <a:rPr lang="fr-FR" dirty="0" err="1"/>
              <a:t>stessa</a:t>
            </a:r>
            <a:r>
              <a:rPr lang="fr-FR" dirty="0"/>
              <a:t> </a:t>
            </a:r>
            <a:r>
              <a:rPr lang="fr-FR" dirty="0" err="1"/>
              <a:t>dimora</a:t>
            </a:r>
            <a:r>
              <a:rPr lang="fr-FR" dirty="0"/>
              <a:t>. </a:t>
            </a:r>
            <a:r>
              <a:rPr lang="fr-FR" dirty="0" err="1"/>
              <a:t>Appaiono</a:t>
            </a:r>
            <a:r>
              <a:rPr lang="fr-FR" dirty="0"/>
              <a:t> </a:t>
            </a:r>
            <a:r>
              <a:rPr lang="fr-FR" dirty="0" err="1"/>
              <a:t>improvvisamente</a:t>
            </a:r>
            <a:r>
              <a:rPr lang="fr-FR" dirty="0"/>
              <a:t> </a:t>
            </a:r>
            <a:r>
              <a:rPr lang="fr-FR" dirty="0" err="1"/>
              <a:t>pensieri</a:t>
            </a:r>
            <a:r>
              <a:rPr lang="fr-FR" dirty="0"/>
              <a:t> di </a:t>
            </a:r>
            <a:r>
              <a:rPr lang="fr-FR" dirty="0" err="1"/>
              <a:t>cui</a:t>
            </a:r>
            <a:r>
              <a:rPr lang="fr-FR" dirty="0"/>
              <a:t> non </a:t>
            </a:r>
            <a:r>
              <a:rPr lang="fr-FR" dirty="0" err="1"/>
              <a:t>conosciamo</a:t>
            </a:r>
            <a:r>
              <a:rPr lang="fr-FR" dirty="0"/>
              <a:t> l’origine, </a:t>
            </a:r>
            <a:r>
              <a:rPr lang="fr-FR" dirty="0" err="1"/>
              <a:t>che</a:t>
            </a:r>
            <a:r>
              <a:rPr lang="fr-FR" dirty="0"/>
              <a:t> </a:t>
            </a:r>
            <a:r>
              <a:rPr lang="fr-FR" dirty="0" err="1"/>
              <a:t>rischiano</a:t>
            </a:r>
            <a:r>
              <a:rPr lang="fr-FR" dirty="0"/>
              <a:t> di </a:t>
            </a:r>
            <a:r>
              <a:rPr lang="fr-FR" dirty="0" err="1"/>
              <a:t>impadronirsi</a:t>
            </a:r>
            <a:r>
              <a:rPr lang="fr-FR" dirty="0"/>
              <a:t> di </a:t>
            </a:r>
            <a:r>
              <a:rPr lang="fr-FR" dirty="0" err="1"/>
              <a:t>noi</a:t>
            </a:r>
            <a:r>
              <a:rPr lang="fr-FR" dirty="0"/>
              <a:t> e </a:t>
            </a:r>
            <a:r>
              <a:rPr lang="fr-FR" dirty="0" err="1"/>
              <a:t>che</a:t>
            </a:r>
            <a:r>
              <a:rPr lang="fr-FR" dirty="0"/>
              <a:t> non </a:t>
            </a:r>
            <a:r>
              <a:rPr lang="fr-FR" dirty="0" err="1"/>
              <a:t>riusciamo</a:t>
            </a:r>
            <a:r>
              <a:rPr lang="fr-FR" dirty="0"/>
              <a:t> </a:t>
            </a:r>
            <a:r>
              <a:rPr lang="fr-FR" dirty="0" err="1"/>
              <a:t>facilmente</a:t>
            </a:r>
            <a:r>
              <a:rPr lang="fr-FR" dirty="0"/>
              <a:t> a </a:t>
            </a:r>
            <a:r>
              <a:rPr lang="fr-FR" dirty="0" err="1"/>
              <a:t>scacciare</a:t>
            </a:r>
            <a:r>
              <a:rPr lang="fr-FR" dirty="0"/>
              <a:t>. </a:t>
            </a:r>
            <a:r>
              <a:rPr lang="fr-FR" dirty="0" err="1"/>
              <a:t>Questa</a:t>
            </a:r>
            <a:r>
              <a:rPr lang="fr-FR" dirty="0"/>
              <a:t> è la terza </a:t>
            </a:r>
            <a:r>
              <a:rPr lang="fr-FR" dirty="0" err="1"/>
              <a:t>umiliazione</a:t>
            </a:r>
            <a:r>
              <a:rPr lang="fr-FR" dirty="0"/>
              <a:t> </a:t>
            </a:r>
            <a:r>
              <a:rPr lang="fr-FR" dirty="0" err="1"/>
              <a:t>che</a:t>
            </a:r>
            <a:r>
              <a:rPr lang="fr-FR" dirty="0"/>
              <a:t> il </a:t>
            </a:r>
            <a:r>
              <a:rPr lang="fr-FR" dirty="0" err="1"/>
              <a:t>sapere</a:t>
            </a:r>
            <a:r>
              <a:rPr lang="fr-FR" dirty="0"/>
              <a:t> ha </a:t>
            </a:r>
            <a:r>
              <a:rPr lang="fr-FR" dirty="0" err="1"/>
              <a:t>inferto</a:t>
            </a:r>
            <a:r>
              <a:rPr lang="fr-FR" dirty="0"/>
              <a:t> </a:t>
            </a:r>
            <a:r>
              <a:rPr lang="fr-FR" dirty="0" err="1"/>
              <a:t>all’uomo</a:t>
            </a:r>
            <a:r>
              <a:rPr lang="fr-FR" dirty="0"/>
              <a:t>, </a:t>
            </a:r>
            <a:r>
              <a:rPr lang="fr-FR" dirty="0" err="1"/>
              <a:t>quella</a:t>
            </a:r>
            <a:r>
              <a:rPr lang="fr-FR" dirty="0"/>
              <a:t> </a:t>
            </a:r>
            <a:r>
              <a:rPr lang="fr-FR" dirty="0" err="1">
                <a:solidFill>
                  <a:srgbClr val="FF0000"/>
                </a:solidFill>
              </a:rPr>
              <a:t>psicologica</a:t>
            </a:r>
            <a:r>
              <a:rPr lang="fr-FR" dirty="0">
                <a:solidFill>
                  <a:srgbClr val="FF0000"/>
                </a:solidFill>
              </a:rPr>
              <a:t>.</a:t>
            </a:r>
          </a:p>
        </p:txBody>
      </p:sp>
    </p:spTree>
    <p:extLst>
      <p:ext uri="{BB962C8B-B14F-4D97-AF65-F5344CB8AC3E}">
        <p14:creationId xmlns:p14="http://schemas.microsoft.com/office/powerpoint/2010/main" val="2069605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nksy-graffiti-street-art-what-are-you-looking-at | largoaigiovani">
            <a:extLst>
              <a:ext uri="{FF2B5EF4-FFF2-40B4-BE49-F238E27FC236}">
                <a16:creationId xmlns:a16="http://schemas.microsoft.com/office/drawing/2014/main" id="{6B39738D-24E0-4E7A-A2F1-711DDA605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23" y="822227"/>
            <a:ext cx="4137621" cy="27561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dans Infobox.">
            <a:extLst>
              <a:ext uri="{FF2B5EF4-FFF2-40B4-BE49-F238E27FC236}">
                <a16:creationId xmlns:a16="http://schemas.microsoft.com/office/drawing/2014/main" id="{6B920D05-E625-4FD1-A1A1-14F177D1B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520" y="519059"/>
            <a:ext cx="6243773" cy="41755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43B52B-ABB5-4E84-BB62-8DB51ACCDB49}"/>
              </a:ext>
            </a:extLst>
          </p:cNvPr>
          <p:cNvSpPr txBox="1"/>
          <p:nvPr/>
        </p:nvSpPr>
        <p:spPr>
          <a:xfrm>
            <a:off x="6768395" y="4550260"/>
            <a:ext cx="6096000" cy="830997"/>
          </a:xfrm>
          <a:prstGeom prst="rect">
            <a:avLst/>
          </a:prstGeom>
          <a:noFill/>
        </p:spPr>
        <p:txBody>
          <a:bodyPr wrap="square">
            <a:spAutoFit/>
          </a:bodyPr>
          <a:lstStyle/>
          <a:p>
            <a:r>
              <a:rPr lang="fr-FR" sz="1600" dirty="0"/>
              <a:t>	</a:t>
            </a:r>
          </a:p>
          <a:p>
            <a:r>
              <a:rPr lang="fr-FR" sz="1600" dirty="0"/>
              <a:t>Banksy, </a:t>
            </a:r>
            <a:r>
              <a:rPr lang="fr-FR" sz="1600" dirty="0" err="1"/>
              <a:t>pittura</a:t>
            </a:r>
            <a:r>
              <a:rPr lang="fr-FR" sz="1600" dirty="0"/>
              <a:t> murale, </a:t>
            </a:r>
            <a:r>
              <a:rPr lang="fr-FR" sz="1600" dirty="0" err="1"/>
              <a:t>stampino</a:t>
            </a:r>
            <a:r>
              <a:rPr lang="fr-FR" sz="1600" dirty="0"/>
              <a:t>	</a:t>
            </a:r>
          </a:p>
          <a:p>
            <a:r>
              <a:rPr lang="fr-FR" sz="1600" dirty="0"/>
              <a:t>2008, Westminster, </a:t>
            </a:r>
            <a:r>
              <a:rPr lang="fr-FR" sz="1600" dirty="0" err="1"/>
              <a:t>Londra</a:t>
            </a:r>
            <a:endParaRPr lang="fr-FR" sz="1600" dirty="0"/>
          </a:p>
        </p:txBody>
      </p:sp>
      <p:sp>
        <p:nvSpPr>
          <p:cNvPr id="11" name="TextBox 10">
            <a:extLst>
              <a:ext uri="{FF2B5EF4-FFF2-40B4-BE49-F238E27FC236}">
                <a16:creationId xmlns:a16="http://schemas.microsoft.com/office/drawing/2014/main" id="{780EEC45-6263-4033-AEF4-711B4C8AA4CB}"/>
              </a:ext>
            </a:extLst>
          </p:cNvPr>
          <p:cNvSpPr txBox="1"/>
          <p:nvPr/>
        </p:nvSpPr>
        <p:spPr>
          <a:xfrm>
            <a:off x="546008" y="5891350"/>
            <a:ext cx="10358211" cy="1077218"/>
          </a:xfrm>
          <a:prstGeom prst="rect">
            <a:avLst/>
          </a:prstGeom>
          <a:noFill/>
        </p:spPr>
        <p:txBody>
          <a:bodyPr wrap="square">
            <a:spAutoFit/>
          </a:bodyPr>
          <a:lstStyle/>
          <a:p>
            <a:r>
              <a:rPr lang="it-IT" sz="1600" dirty="0"/>
              <a:t>CCTV" è l'abbreviazione di «closed circuit television» "televisione a circuito chiuso" ed è probabilmente un gioco sulla frase "una nazione sotto l’autorità Dio", che appare nel Pledge of Allegiance alla bandiera degli Stati Uniti. Il dipinto si trova anche a sinistra di una telecamera a circuito chiuso.</a:t>
            </a:r>
          </a:p>
          <a:p>
            <a:endParaRPr lang="fr-FR" sz="1600" dirty="0"/>
          </a:p>
        </p:txBody>
      </p:sp>
      <p:sp>
        <p:nvSpPr>
          <p:cNvPr id="13" name="TextBox 12">
            <a:extLst>
              <a:ext uri="{FF2B5EF4-FFF2-40B4-BE49-F238E27FC236}">
                <a16:creationId xmlns:a16="http://schemas.microsoft.com/office/drawing/2014/main" id="{9F917027-357D-4437-9C70-491816423012}"/>
              </a:ext>
            </a:extLst>
          </p:cNvPr>
          <p:cNvSpPr txBox="1"/>
          <p:nvPr/>
        </p:nvSpPr>
        <p:spPr>
          <a:xfrm>
            <a:off x="198177" y="4053985"/>
            <a:ext cx="7292788" cy="338554"/>
          </a:xfrm>
          <a:prstGeom prst="rect">
            <a:avLst/>
          </a:prstGeom>
          <a:noFill/>
        </p:spPr>
        <p:txBody>
          <a:bodyPr wrap="square">
            <a:spAutoFit/>
          </a:bodyPr>
          <a:lstStyle/>
          <a:p>
            <a:pPr algn="l"/>
            <a:r>
              <a:rPr lang="fr-FR" sz="1600" b="0" i="0" dirty="0">
                <a:solidFill>
                  <a:srgbClr val="393939"/>
                </a:solidFill>
                <a:effectLst/>
              </a:rPr>
              <a:t> 2008, </a:t>
            </a:r>
            <a:r>
              <a:rPr lang="fr-FR" sz="1600" b="0" i="0" dirty="0" err="1">
                <a:solidFill>
                  <a:srgbClr val="393939"/>
                </a:solidFill>
                <a:effectLst/>
              </a:rPr>
              <a:t>Marble</a:t>
            </a:r>
            <a:r>
              <a:rPr lang="fr-FR" sz="1600" b="0" i="0" dirty="0">
                <a:solidFill>
                  <a:srgbClr val="393939"/>
                </a:solidFill>
                <a:effectLst/>
              </a:rPr>
              <a:t> Arch </a:t>
            </a:r>
            <a:r>
              <a:rPr lang="fr-FR" sz="1600" b="0" i="0" dirty="0" err="1">
                <a:solidFill>
                  <a:srgbClr val="393939"/>
                </a:solidFill>
                <a:effectLst/>
              </a:rPr>
              <a:t>Underpass</a:t>
            </a:r>
            <a:r>
              <a:rPr lang="fr-FR" sz="1600" b="0" i="0" dirty="0">
                <a:solidFill>
                  <a:srgbClr val="393939"/>
                </a:solidFill>
                <a:effectLst/>
              </a:rPr>
              <a:t>, London, </a:t>
            </a:r>
            <a:r>
              <a:rPr lang="fr-FR" sz="1600" b="0" i="0" dirty="0" err="1">
                <a:solidFill>
                  <a:srgbClr val="393939"/>
                </a:solidFill>
                <a:effectLst/>
              </a:rPr>
              <a:t>England</a:t>
            </a:r>
            <a:r>
              <a:rPr lang="fr-FR" sz="1600" b="0" i="0" dirty="0">
                <a:solidFill>
                  <a:srgbClr val="393939"/>
                </a:solidFill>
                <a:effectLst/>
              </a:rPr>
              <a:t>, UK</a:t>
            </a:r>
          </a:p>
        </p:txBody>
      </p:sp>
    </p:spTree>
    <p:extLst>
      <p:ext uri="{BB962C8B-B14F-4D97-AF65-F5344CB8AC3E}">
        <p14:creationId xmlns:p14="http://schemas.microsoft.com/office/powerpoint/2010/main" val="1353899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 premiere ombre">
            <a:extLst>
              <a:ext uri="{FF2B5EF4-FFF2-40B4-BE49-F238E27FC236}">
                <a16:creationId xmlns:a16="http://schemas.microsoft.com/office/drawing/2014/main" id="{4DBC6188-B171-41A7-B4C2-3A7C86DAE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20" r="18876"/>
          <a:stretch/>
        </p:blipFill>
        <p:spPr bwMode="auto">
          <a:xfrm>
            <a:off x="330783" y="357694"/>
            <a:ext cx="2768465" cy="45456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0E9304-ADC0-4E09-A485-551E16621204}"/>
              </a:ext>
            </a:extLst>
          </p:cNvPr>
          <p:cNvSpPr txBox="1"/>
          <p:nvPr/>
        </p:nvSpPr>
        <p:spPr>
          <a:xfrm>
            <a:off x="635649" y="4973752"/>
            <a:ext cx="652743" cy="369332"/>
          </a:xfrm>
          <a:prstGeom prst="rect">
            <a:avLst/>
          </a:prstGeom>
          <a:noFill/>
        </p:spPr>
        <p:txBody>
          <a:bodyPr wrap="none" rtlCol="0">
            <a:spAutoFit/>
          </a:bodyPr>
          <a:lstStyle/>
          <a:p>
            <a:r>
              <a:rPr lang="fr-BE" dirty="0"/>
              <a:t>1990</a:t>
            </a:r>
            <a:endParaRPr lang="fr-FR" dirty="0"/>
          </a:p>
        </p:txBody>
      </p:sp>
      <p:pic>
        <p:nvPicPr>
          <p:cNvPr id="6148" name="Picture 4" descr="Windows logo : histoire, signification et évolution, symbole">
            <a:extLst>
              <a:ext uri="{FF2B5EF4-FFF2-40B4-BE49-F238E27FC236}">
                <a16:creationId xmlns:a16="http://schemas.microsoft.com/office/drawing/2014/main" id="{48DD5DEA-421B-45EF-98D9-E50913DAF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688" y="4001578"/>
            <a:ext cx="2817323" cy="24682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dans Infobox.">
            <a:extLst>
              <a:ext uri="{FF2B5EF4-FFF2-40B4-BE49-F238E27FC236}">
                <a16:creationId xmlns:a16="http://schemas.microsoft.com/office/drawing/2014/main" id="{8AD8F416-C98B-41AD-A9ED-B8332AB33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688" y="701953"/>
            <a:ext cx="3312510" cy="44971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dans Infobox.">
            <a:extLst>
              <a:ext uri="{FF2B5EF4-FFF2-40B4-BE49-F238E27FC236}">
                <a16:creationId xmlns:a16="http://schemas.microsoft.com/office/drawing/2014/main" id="{F730CA48-3AC8-4878-8D3D-F89CD211E9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90" t="31969" r="54493" b="58103"/>
          <a:stretch/>
        </p:blipFill>
        <p:spPr bwMode="auto">
          <a:xfrm>
            <a:off x="8270681" y="908687"/>
            <a:ext cx="2817323" cy="2652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FD09CC2-BA7F-4489-949C-7DF290994FB9}"/>
              </a:ext>
            </a:extLst>
          </p:cNvPr>
          <p:cNvSpPr txBox="1"/>
          <p:nvPr/>
        </p:nvSpPr>
        <p:spPr>
          <a:xfrm>
            <a:off x="2151581" y="5376317"/>
            <a:ext cx="6119100" cy="584775"/>
          </a:xfrm>
          <a:prstGeom prst="rect">
            <a:avLst/>
          </a:prstGeom>
          <a:noFill/>
        </p:spPr>
        <p:txBody>
          <a:bodyPr wrap="square">
            <a:spAutoFit/>
          </a:bodyPr>
          <a:lstStyle/>
          <a:p>
            <a:r>
              <a:rPr lang="it-IT" sz="1600" dirty="0"/>
              <a:t>Albrecht Dürer, </a:t>
            </a:r>
            <a:r>
              <a:rPr lang="it-IT" sz="1600" i="1" dirty="0"/>
              <a:t>Madonna con garofano, olio su </a:t>
            </a:r>
            <a:r>
              <a:rPr lang="it-IT" sz="1600" dirty="0"/>
              <a:t>pergamena applicata su pannello, 39,7 × 29,3 cm, 1516 Alte Pinakothek di Monaco</a:t>
            </a:r>
            <a:endParaRPr lang="fr-FR" sz="1600" dirty="0"/>
          </a:p>
        </p:txBody>
      </p:sp>
      <p:sp>
        <p:nvSpPr>
          <p:cNvPr id="6" name="TextBox 5">
            <a:extLst>
              <a:ext uri="{FF2B5EF4-FFF2-40B4-BE49-F238E27FC236}">
                <a16:creationId xmlns:a16="http://schemas.microsoft.com/office/drawing/2014/main" id="{2E324382-25DA-45F5-BA19-0A3EEBAAADFF}"/>
              </a:ext>
            </a:extLst>
          </p:cNvPr>
          <p:cNvSpPr txBox="1"/>
          <p:nvPr/>
        </p:nvSpPr>
        <p:spPr>
          <a:xfrm>
            <a:off x="3294751" y="155443"/>
            <a:ext cx="3312510" cy="369332"/>
          </a:xfrm>
          <a:prstGeom prst="rect">
            <a:avLst/>
          </a:prstGeom>
          <a:noFill/>
        </p:spPr>
        <p:txBody>
          <a:bodyPr wrap="none" rtlCol="0">
            <a:spAutoFit/>
          </a:bodyPr>
          <a:lstStyle/>
          <a:p>
            <a:r>
              <a:rPr lang="fr-BE" dirty="0"/>
              <a:t>p. 119. </a:t>
            </a:r>
            <a:r>
              <a:rPr lang="fr-BE" dirty="0" err="1"/>
              <a:t>Sfericità</a:t>
            </a:r>
            <a:r>
              <a:rPr lang="fr-BE" dirty="0"/>
              <a:t> </a:t>
            </a:r>
            <a:r>
              <a:rPr lang="fr-BE" dirty="0" err="1"/>
              <a:t>dell’occhio</a:t>
            </a:r>
            <a:r>
              <a:rPr lang="fr-BE" dirty="0"/>
              <a:t> divino</a:t>
            </a:r>
            <a:endParaRPr lang="fr-FR" dirty="0"/>
          </a:p>
        </p:txBody>
      </p:sp>
      <p:cxnSp>
        <p:nvCxnSpPr>
          <p:cNvPr id="12" name="Straight Arrow Connector 11">
            <a:extLst>
              <a:ext uri="{FF2B5EF4-FFF2-40B4-BE49-F238E27FC236}">
                <a16:creationId xmlns:a16="http://schemas.microsoft.com/office/drawing/2014/main" id="{C16B6868-C017-4AEB-A540-2509323D0889}"/>
              </a:ext>
            </a:extLst>
          </p:cNvPr>
          <p:cNvCxnSpPr>
            <a:cxnSpLocks/>
          </p:cNvCxnSpPr>
          <p:nvPr/>
        </p:nvCxnSpPr>
        <p:spPr>
          <a:xfrm flipH="1">
            <a:off x="8661687" y="2234824"/>
            <a:ext cx="460298" cy="1766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548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83BEA4E-C09C-46F4-83D4-1F3F41C09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912" y="1028820"/>
            <a:ext cx="3557141" cy="35929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E4198F-F2FF-4288-8E15-D92F591E5667}"/>
              </a:ext>
            </a:extLst>
          </p:cNvPr>
          <p:cNvSpPr txBox="1"/>
          <p:nvPr/>
        </p:nvSpPr>
        <p:spPr>
          <a:xfrm>
            <a:off x="8188225" y="1385564"/>
            <a:ext cx="2576924" cy="2308324"/>
          </a:xfrm>
          <a:prstGeom prst="rect">
            <a:avLst/>
          </a:prstGeom>
          <a:noFill/>
        </p:spPr>
        <p:txBody>
          <a:bodyPr wrap="none" rtlCol="0">
            <a:spAutoFit/>
          </a:bodyPr>
          <a:lstStyle/>
          <a:p>
            <a:r>
              <a:rPr lang="fr-BE" sz="1600" dirty="0"/>
              <a:t>Valenza </a:t>
            </a:r>
          </a:p>
          <a:p>
            <a:r>
              <a:rPr lang="fr-BE" sz="1600" dirty="0" err="1"/>
              <a:t>Valere</a:t>
            </a:r>
            <a:r>
              <a:rPr lang="fr-BE" sz="1600" dirty="0"/>
              <a:t> per</a:t>
            </a:r>
          </a:p>
          <a:p>
            <a:r>
              <a:rPr lang="fr-BE" sz="1600" dirty="0" err="1"/>
              <a:t>Equivalenza</a:t>
            </a:r>
            <a:endParaRPr lang="fr-BE" sz="1600" dirty="0"/>
          </a:p>
          <a:p>
            <a:r>
              <a:rPr lang="fr-BE" sz="1600" dirty="0" err="1"/>
              <a:t>Valore</a:t>
            </a:r>
            <a:r>
              <a:rPr lang="fr-BE" sz="1600" dirty="0"/>
              <a:t> mercantile</a:t>
            </a:r>
          </a:p>
          <a:p>
            <a:r>
              <a:rPr lang="fr-BE" sz="1600" dirty="0" err="1"/>
              <a:t>Valore</a:t>
            </a:r>
            <a:r>
              <a:rPr lang="fr-BE" sz="1600" dirty="0"/>
              <a:t> morale (libro </a:t>
            </a:r>
            <a:r>
              <a:rPr lang="fr-BE" sz="1600" dirty="0" err="1"/>
              <a:t>Vergine</a:t>
            </a:r>
            <a:r>
              <a:rPr lang="fr-BE" sz="1600" dirty="0"/>
              <a:t>)</a:t>
            </a:r>
          </a:p>
          <a:p>
            <a:endParaRPr lang="fr-BE" sz="1600" dirty="0"/>
          </a:p>
          <a:p>
            <a:r>
              <a:rPr lang="fr-BE" sz="1600" dirty="0" err="1"/>
              <a:t>Nuova</a:t>
            </a:r>
            <a:r>
              <a:rPr lang="fr-BE" sz="1600" dirty="0"/>
              <a:t> </a:t>
            </a:r>
            <a:r>
              <a:rPr lang="fr-BE" sz="1600" dirty="0" err="1"/>
              <a:t>epistemologia</a:t>
            </a:r>
            <a:endParaRPr lang="fr-BE" sz="1600" dirty="0"/>
          </a:p>
          <a:p>
            <a:endParaRPr lang="fr-BE" sz="1600" dirty="0"/>
          </a:p>
          <a:p>
            <a:r>
              <a:rPr lang="fr-BE" sz="1600" dirty="0" err="1"/>
              <a:t>Vetro</a:t>
            </a:r>
            <a:r>
              <a:rPr lang="fr-BE" sz="1600" dirty="0"/>
              <a:t> </a:t>
            </a:r>
            <a:r>
              <a:rPr lang="fr-BE" sz="1600" i="1" dirty="0"/>
              <a:t>vs</a:t>
            </a:r>
            <a:r>
              <a:rPr lang="fr-BE" sz="1600" dirty="0"/>
              <a:t> </a:t>
            </a:r>
            <a:r>
              <a:rPr lang="fr-BE" sz="1600" dirty="0" err="1"/>
              <a:t>riflesso</a:t>
            </a:r>
            <a:r>
              <a:rPr lang="fr-BE" sz="1600" dirty="0"/>
              <a:t> </a:t>
            </a:r>
            <a:r>
              <a:rPr lang="fr-BE" sz="1600" dirty="0" err="1"/>
              <a:t>sul</a:t>
            </a:r>
            <a:r>
              <a:rPr lang="fr-BE" sz="1600" dirty="0"/>
              <a:t> </a:t>
            </a:r>
            <a:r>
              <a:rPr lang="fr-BE" sz="1600" dirty="0" err="1"/>
              <a:t>metallo</a:t>
            </a:r>
            <a:endParaRPr lang="fr-FR" sz="1600" dirty="0"/>
          </a:p>
        </p:txBody>
      </p:sp>
      <p:sp>
        <p:nvSpPr>
          <p:cNvPr id="10" name="TextBox 9">
            <a:extLst>
              <a:ext uri="{FF2B5EF4-FFF2-40B4-BE49-F238E27FC236}">
                <a16:creationId xmlns:a16="http://schemas.microsoft.com/office/drawing/2014/main" id="{25F99673-5073-4493-892C-1F2A3E056F19}"/>
              </a:ext>
            </a:extLst>
          </p:cNvPr>
          <p:cNvSpPr txBox="1"/>
          <p:nvPr/>
        </p:nvSpPr>
        <p:spPr>
          <a:xfrm>
            <a:off x="4606565" y="4880428"/>
            <a:ext cx="6163406" cy="830997"/>
          </a:xfrm>
          <a:prstGeom prst="rect">
            <a:avLst/>
          </a:prstGeom>
          <a:noFill/>
        </p:spPr>
        <p:txBody>
          <a:bodyPr wrap="square">
            <a:spAutoFit/>
          </a:bodyPr>
          <a:lstStyle/>
          <a:p>
            <a:r>
              <a:rPr lang="fr-FR" sz="1600" dirty="0" err="1"/>
              <a:t>Dopo</a:t>
            </a:r>
            <a:r>
              <a:rPr lang="fr-FR" sz="1600" dirty="0"/>
              <a:t> Quentin Metsys  (1456) </a:t>
            </a:r>
          </a:p>
          <a:p>
            <a:r>
              <a:rPr lang="fr-FR" sz="1600" dirty="0"/>
              <a:t>L’</a:t>
            </a:r>
            <a:r>
              <a:rPr lang="fr-FR" sz="1600" dirty="0" err="1"/>
              <a:t>usuraio</a:t>
            </a:r>
            <a:r>
              <a:rPr lang="fr-FR" sz="1600" dirty="0"/>
              <a:t> e sua </a:t>
            </a:r>
            <a:r>
              <a:rPr lang="fr-FR" sz="1600" dirty="0" err="1"/>
              <a:t>moglie</a:t>
            </a:r>
            <a:r>
              <a:rPr lang="fr-FR" sz="1600" dirty="0"/>
              <a:t>,  o/</a:t>
            </a:r>
            <a:r>
              <a:rPr lang="fr-FR" sz="1600" dirty="0" err="1"/>
              <a:t>legno</a:t>
            </a:r>
            <a:endParaRPr lang="fr-FR" sz="1600" dirty="0"/>
          </a:p>
          <a:p>
            <a:r>
              <a:rPr lang="fr-FR" sz="1600" dirty="0"/>
              <a:t>Musées royaux des Beaux-Arts de Belgique</a:t>
            </a:r>
          </a:p>
        </p:txBody>
      </p:sp>
      <p:pic>
        <p:nvPicPr>
          <p:cNvPr id="6152" name="Picture 8">
            <a:extLst>
              <a:ext uri="{FF2B5EF4-FFF2-40B4-BE49-F238E27FC236}">
                <a16:creationId xmlns:a16="http://schemas.microsoft.com/office/drawing/2014/main" id="{A0278FA4-329F-4AFC-A7BD-8C1B99D5A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76" y="2241491"/>
            <a:ext cx="3373464" cy="3746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0FC2FD-8D9D-40A9-8CB3-3F36ABD0FF75}"/>
              </a:ext>
            </a:extLst>
          </p:cNvPr>
          <p:cNvSpPr txBox="1"/>
          <p:nvPr/>
        </p:nvSpPr>
        <p:spPr>
          <a:xfrm>
            <a:off x="1354397" y="5988424"/>
            <a:ext cx="752642" cy="338554"/>
          </a:xfrm>
          <a:prstGeom prst="rect">
            <a:avLst/>
          </a:prstGeom>
          <a:noFill/>
        </p:spPr>
        <p:txBody>
          <a:bodyPr wrap="none" rtlCol="0">
            <a:spAutoFit/>
          </a:bodyPr>
          <a:lstStyle/>
          <a:p>
            <a:r>
              <a:rPr lang="fr-BE" sz="1600" dirty="0"/>
              <a:t>Louvre</a:t>
            </a:r>
            <a:endParaRPr lang="fr-FR" sz="1600" dirty="0"/>
          </a:p>
        </p:txBody>
      </p:sp>
    </p:spTree>
    <p:extLst>
      <p:ext uri="{BB962C8B-B14F-4D97-AF65-F5344CB8AC3E}">
        <p14:creationId xmlns:p14="http://schemas.microsoft.com/office/powerpoint/2010/main" val="940027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dans Infobox.">
            <a:extLst>
              <a:ext uri="{FF2B5EF4-FFF2-40B4-BE49-F238E27FC236}">
                <a16:creationId xmlns:a16="http://schemas.microsoft.com/office/drawing/2014/main" id="{14DB508E-7601-406E-80B1-B67D5CD9B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661" y="97732"/>
            <a:ext cx="4833836" cy="5286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FD465E-5784-42AE-B838-E540B314162C}"/>
              </a:ext>
            </a:extLst>
          </p:cNvPr>
          <p:cNvSpPr txBox="1"/>
          <p:nvPr/>
        </p:nvSpPr>
        <p:spPr>
          <a:xfrm>
            <a:off x="1213069" y="5286769"/>
            <a:ext cx="7716155" cy="1077218"/>
          </a:xfrm>
          <a:prstGeom prst="rect">
            <a:avLst/>
          </a:prstGeom>
          <a:noFill/>
        </p:spPr>
        <p:txBody>
          <a:bodyPr wrap="square">
            <a:spAutoFit/>
          </a:bodyPr>
          <a:lstStyle/>
          <a:p>
            <a:r>
              <a:rPr lang="fr-FR" sz="1600" dirty="0"/>
              <a:t>	</a:t>
            </a:r>
          </a:p>
          <a:p>
            <a:r>
              <a:rPr lang="fr-FR" sz="1600" dirty="0"/>
              <a:t>Robert Campin « maître de Flémalle »</a:t>
            </a:r>
          </a:p>
          <a:p>
            <a:r>
              <a:rPr lang="fr-FR" sz="1600" i="1" dirty="0"/>
              <a:t>Pala d’</a:t>
            </a:r>
            <a:r>
              <a:rPr lang="fr-FR" sz="1600" i="1" dirty="0" err="1"/>
              <a:t>altare</a:t>
            </a:r>
            <a:r>
              <a:rPr lang="fr-FR" sz="1600" i="1" dirty="0"/>
              <a:t> von </a:t>
            </a:r>
            <a:r>
              <a:rPr lang="fr-FR" sz="1600" i="1" dirty="0" err="1"/>
              <a:t>Werl</a:t>
            </a:r>
            <a:r>
              <a:rPr lang="fr-FR" sz="1600" i="1" dirty="0"/>
              <a:t> </a:t>
            </a:r>
            <a:r>
              <a:rPr lang="fr-FR" sz="1600" dirty="0"/>
              <a:t>(</a:t>
            </a:r>
            <a:r>
              <a:rPr lang="fr-FR" sz="1600" dirty="0" err="1"/>
              <a:t>committente</a:t>
            </a:r>
            <a:r>
              <a:rPr lang="fr-FR" sz="1600" dirty="0"/>
              <a:t>), o/</a:t>
            </a:r>
            <a:r>
              <a:rPr lang="fr-FR" sz="1600" dirty="0" err="1"/>
              <a:t>tavola</a:t>
            </a:r>
            <a:endParaRPr lang="fr-FR" sz="1600" dirty="0"/>
          </a:p>
          <a:p>
            <a:r>
              <a:rPr lang="fr-FR" sz="1600" dirty="0"/>
              <a:t>1438, 101 × 47 cm, </a:t>
            </a:r>
            <a:r>
              <a:rPr lang="fr-FR" sz="1600" dirty="0" err="1"/>
              <a:t>Museo</a:t>
            </a:r>
            <a:r>
              <a:rPr lang="fr-FR" sz="1600" dirty="0"/>
              <a:t> </a:t>
            </a:r>
            <a:r>
              <a:rPr lang="fr-FR" sz="1600" dirty="0" err="1"/>
              <a:t>del</a:t>
            </a:r>
            <a:r>
              <a:rPr lang="fr-FR" sz="1600" dirty="0"/>
              <a:t> Prado, Madrid</a:t>
            </a:r>
          </a:p>
        </p:txBody>
      </p:sp>
      <p:pic>
        <p:nvPicPr>
          <p:cNvPr id="7172" name="Picture 4">
            <a:extLst>
              <a:ext uri="{FF2B5EF4-FFF2-40B4-BE49-F238E27FC236}">
                <a16:creationId xmlns:a16="http://schemas.microsoft.com/office/drawing/2014/main" id="{5D573911-3EEE-485D-84B7-5EF727648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867" y="606284"/>
            <a:ext cx="3103585" cy="2585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483165-5766-47EE-9CE0-11739F1BE8A4}"/>
              </a:ext>
            </a:extLst>
          </p:cNvPr>
          <p:cNvSpPr txBox="1"/>
          <p:nvPr/>
        </p:nvSpPr>
        <p:spPr>
          <a:xfrm>
            <a:off x="6907096" y="3363436"/>
            <a:ext cx="4212243" cy="830997"/>
          </a:xfrm>
          <a:prstGeom prst="rect">
            <a:avLst/>
          </a:prstGeom>
          <a:noFill/>
        </p:spPr>
        <p:txBody>
          <a:bodyPr wrap="none" lIns="91440" tIns="45720" rIns="91440" bIns="45720" rtlCol="0" anchor="t">
            <a:spAutoFit/>
          </a:bodyPr>
          <a:lstStyle/>
          <a:p>
            <a:r>
              <a:rPr lang="fr-BE" sz="1600" dirty="0"/>
              <a:t>Jan van Eyck</a:t>
            </a:r>
            <a:r>
              <a:rPr lang="fr-BE" sz="1600" i="1" dirty="0"/>
              <a:t>, </a:t>
            </a:r>
            <a:r>
              <a:rPr lang="fr-BE" sz="1600" i="1" dirty="0" err="1"/>
              <a:t>Ritratto</a:t>
            </a:r>
            <a:r>
              <a:rPr lang="fr-BE" sz="1600" i="1" dirty="0"/>
              <a:t> dei </a:t>
            </a:r>
            <a:r>
              <a:rPr lang="fr-BE" sz="1600" i="1" dirty="0" err="1"/>
              <a:t>coniugi</a:t>
            </a:r>
            <a:r>
              <a:rPr lang="fr-BE" sz="1600" i="1" dirty="0"/>
              <a:t> Arnolfini</a:t>
            </a:r>
            <a:r>
              <a:rPr lang="fr-BE" sz="1600" dirty="0"/>
              <a:t>, 1434 </a:t>
            </a:r>
            <a:endParaRPr lang="fr-FR" sz="1600" dirty="0"/>
          </a:p>
          <a:p>
            <a:r>
              <a:rPr lang="fr-BE" sz="1600" dirty="0"/>
              <a:t>(</a:t>
            </a:r>
            <a:r>
              <a:rPr lang="fr-BE" sz="1600" dirty="0" err="1"/>
              <a:t>dettaglio</a:t>
            </a:r>
            <a:r>
              <a:rPr lang="fr-BE" sz="1600" dirty="0"/>
              <a:t>)</a:t>
            </a:r>
          </a:p>
          <a:p>
            <a:endParaRPr lang="fr-FR" sz="1600" dirty="0"/>
          </a:p>
        </p:txBody>
      </p:sp>
      <p:cxnSp>
        <p:nvCxnSpPr>
          <p:cNvPr id="7" name="Straight Arrow Connector 6">
            <a:extLst>
              <a:ext uri="{FF2B5EF4-FFF2-40B4-BE49-F238E27FC236}">
                <a16:creationId xmlns:a16="http://schemas.microsoft.com/office/drawing/2014/main" id="{57465C23-1CF1-440C-A99C-D40965DB2B67}"/>
              </a:ext>
            </a:extLst>
          </p:cNvPr>
          <p:cNvCxnSpPr>
            <a:cxnSpLocks/>
          </p:cNvCxnSpPr>
          <p:nvPr/>
        </p:nvCxnSpPr>
        <p:spPr>
          <a:xfrm>
            <a:off x="475609" y="3933092"/>
            <a:ext cx="20038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7C812E-B46C-484B-9670-BF6E5DB1C5CA}"/>
              </a:ext>
            </a:extLst>
          </p:cNvPr>
          <p:cNvCxnSpPr>
            <a:cxnSpLocks/>
          </p:cNvCxnSpPr>
          <p:nvPr/>
        </p:nvCxnSpPr>
        <p:spPr>
          <a:xfrm>
            <a:off x="407937" y="2379785"/>
            <a:ext cx="20038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77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3E8AA-E3C0-4C77-A614-C3B485E492AD}"/>
              </a:ext>
            </a:extLst>
          </p:cNvPr>
          <p:cNvSpPr txBox="1"/>
          <p:nvPr/>
        </p:nvSpPr>
        <p:spPr>
          <a:xfrm>
            <a:off x="534960" y="162205"/>
            <a:ext cx="3415615" cy="461665"/>
          </a:xfrm>
          <a:prstGeom prst="rect">
            <a:avLst/>
          </a:prstGeom>
          <a:noFill/>
        </p:spPr>
        <p:txBody>
          <a:bodyPr wrap="none" rtlCol="0">
            <a:spAutoFit/>
          </a:bodyPr>
          <a:lstStyle/>
          <a:p>
            <a:r>
              <a:rPr lang="fr-FR" sz="2400" b="1" dirty="0" err="1"/>
              <a:t>Cartografia</a:t>
            </a:r>
            <a:r>
              <a:rPr lang="fr-FR" sz="2400" b="1" dirty="0"/>
              <a:t> </a:t>
            </a:r>
            <a:r>
              <a:rPr lang="fr-FR" sz="2400" b="1" dirty="0" err="1"/>
              <a:t>metodologica</a:t>
            </a:r>
            <a:endParaRPr lang="en-US" sz="2400" b="1" dirty="0"/>
          </a:p>
        </p:txBody>
      </p:sp>
      <p:sp>
        <p:nvSpPr>
          <p:cNvPr id="4" name="TextBox 3">
            <a:extLst>
              <a:ext uri="{FF2B5EF4-FFF2-40B4-BE49-F238E27FC236}">
                <a16:creationId xmlns:a16="http://schemas.microsoft.com/office/drawing/2014/main" id="{F974EB4D-8B1E-41F6-893F-16C3EBA861DF}"/>
              </a:ext>
            </a:extLst>
          </p:cNvPr>
          <p:cNvSpPr txBox="1"/>
          <p:nvPr/>
        </p:nvSpPr>
        <p:spPr>
          <a:xfrm>
            <a:off x="3249806" y="789486"/>
            <a:ext cx="2298258" cy="1754326"/>
          </a:xfrm>
          <a:prstGeom prst="rect">
            <a:avLst/>
          </a:prstGeom>
          <a:noFill/>
        </p:spPr>
        <p:txBody>
          <a:bodyPr wrap="none" rtlCol="0">
            <a:spAutoFit/>
          </a:bodyPr>
          <a:lstStyle/>
          <a:p>
            <a:r>
              <a:rPr lang="fr-FR" dirty="0"/>
              <a:t>- </a:t>
            </a:r>
            <a:r>
              <a:rPr lang="fr-FR" dirty="0" err="1"/>
              <a:t>Icona</a:t>
            </a:r>
            <a:r>
              <a:rPr lang="fr-FR" dirty="0"/>
              <a:t> ?</a:t>
            </a:r>
          </a:p>
          <a:p>
            <a:r>
              <a:rPr lang="fr-FR" dirty="0"/>
              <a:t>- Indice ? </a:t>
            </a:r>
          </a:p>
          <a:p>
            <a:r>
              <a:rPr lang="fr-FR" dirty="0"/>
              <a:t>- </a:t>
            </a:r>
            <a:r>
              <a:rPr lang="fr-FR" dirty="0" err="1"/>
              <a:t>Simbolo</a:t>
            </a:r>
            <a:r>
              <a:rPr lang="fr-FR" dirty="0"/>
              <a:t> ?</a:t>
            </a:r>
          </a:p>
          <a:p>
            <a:r>
              <a:rPr lang="fr-FR" dirty="0">
                <a:solidFill>
                  <a:schemeClr val="accent1"/>
                </a:solidFill>
              </a:rPr>
              <a:t>Charles Sanders Peirce</a:t>
            </a:r>
          </a:p>
          <a:p>
            <a:r>
              <a:rPr lang="fr-FR" dirty="0">
                <a:solidFill>
                  <a:schemeClr val="accent1"/>
                </a:solidFill>
              </a:rPr>
              <a:t>Umberto Eco</a:t>
            </a:r>
          </a:p>
          <a:p>
            <a:r>
              <a:rPr lang="fr-FR" dirty="0">
                <a:solidFill>
                  <a:schemeClr val="accent1"/>
                </a:solidFill>
              </a:rPr>
              <a:t>Carlo Ginzburg</a:t>
            </a:r>
            <a:endParaRPr lang="en-US" dirty="0">
              <a:solidFill>
                <a:schemeClr val="accent1"/>
              </a:solidFill>
            </a:endParaRPr>
          </a:p>
        </p:txBody>
      </p:sp>
      <p:sp>
        <p:nvSpPr>
          <p:cNvPr id="5" name="TextBox 4">
            <a:extLst>
              <a:ext uri="{FF2B5EF4-FFF2-40B4-BE49-F238E27FC236}">
                <a16:creationId xmlns:a16="http://schemas.microsoft.com/office/drawing/2014/main" id="{CBE915D8-E1D0-4781-B8DC-009E49E6BDF1}"/>
              </a:ext>
            </a:extLst>
          </p:cNvPr>
          <p:cNvSpPr txBox="1"/>
          <p:nvPr/>
        </p:nvSpPr>
        <p:spPr>
          <a:xfrm>
            <a:off x="458221" y="2025610"/>
            <a:ext cx="2301271" cy="923330"/>
          </a:xfrm>
          <a:prstGeom prst="rect">
            <a:avLst/>
          </a:prstGeom>
          <a:noFill/>
        </p:spPr>
        <p:txBody>
          <a:bodyPr wrap="none" rtlCol="0">
            <a:spAutoFit/>
          </a:bodyPr>
          <a:lstStyle/>
          <a:p>
            <a:r>
              <a:rPr lang="fr-FR" dirty="0" err="1"/>
              <a:t>Profilo</a:t>
            </a:r>
            <a:r>
              <a:rPr lang="fr-FR" dirty="0"/>
              <a:t> </a:t>
            </a:r>
            <a:r>
              <a:rPr lang="fr-FR" dirty="0" err="1"/>
              <a:t>performativo</a:t>
            </a:r>
            <a:endParaRPr lang="fr-FR" dirty="0"/>
          </a:p>
          <a:p>
            <a:r>
              <a:rPr lang="fr-FR" dirty="0">
                <a:solidFill>
                  <a:schemeClr val="accent1"/>
                </a:solidFill>
              </a:rPr>
              <a:t>John </a:t>
            </a:r>
            <a:r>
              <a:rPr lang="fr-FR" dirty="0" err="1">
                <a:solidFill>
                  <a:schemeClr val="accent1"/>
                </a:solidFill>
              </a:rPr>
              <a:t>Langshaw</a:t>
            </a:r>
            <a:r>
              <a:rPr lang="fr-FR" dirty="0">
                <a:solidFill>
                  <a:schemeClr val="accent1"/>
                </a:solidFill>
              </a:rPr>
              <a:t> Austin </a:t>
            </a:r>
          </a:p>
          <a:p>
            <a:r>
              <a:rPr lang="fr-FR" dirty="0">
                <a:solidFill>
                  <a:schemeClr val="accent1"/>
                </a:solidFill>
              </a:rPr>
              <a:t>John </a:t>
            </a:r>
            <a:r>
              <a:rPr lang="fr-FR" dirty="0" err="1">
                <a:solidFill>
                  <a:schemeClr val="accent1"/>
                </a:solidFill>
              </a:rPr>
              <a:t>Searl</a:t>
            </a:r>
            <a:endParaRPr lang="en-US" dirty="0">
              <a:solidFill>
                <a:schemeClr val="accent1"/>
              </a:solidFill>
            </a:endParaRPr>
          </a:p>
        </p:txBody>
      </p:sp>
      <p:sp>
        <p:nvSpPr>
          <p:cNvPr id="6" name="TextBox 5">
            <a:extLst>
              <a:ext uri="{FF2B5EF4-FFF2-40B4-BE49-F238E27FC236}">
                <a16:creationId xmlns:a16="http://schemas.microsoft.com/office/drawing/2014/main" id="{CA3494ED-FFDA-4969-9181-714BC29AC3CC}"/>
              </a:ext>
            </a:extLst>
          </p:cNvPr>
          <p:cNvSpPr txBox="1"/>
          <p:nvPr/>
        </p:nvSpPr>
        <p:spPr>
          <a:xfrm>
            <a:off x="2053647" y="4412461"/>
            <a:ext cx="2271263" cy="923330"/>
          </a:xfrm>
          <a:prstGeom prst="rect">
            <a:avLst/>
          </a:prstGeom>
          <a:noFill/>
        </p:spPr>
        <p:txBody>
          <a:bodyPr wrap="none" rtlCol="0">
            <a:spAutoFit/>
          </a:bodyPr>
          <a:lstStyle/>
          <a:p>
            <a:r>
              <a:rPr lang="fr-FR" dirty="0" err="1"/>
              <a:t>Supporto</a:t>
            </a:r>
            <a:r>
              <a:rPr lang="fr-FR" dirty="0"/>
              <a:t> / </a:t>
            </a:r>
            <a:r>
              <a:rPr lang="fr-FR" dirty="0" err="1"/>
              <a:t>apporto</a:t>
            </a:r>
            <a:r>
              <a:rPr lang="fr-FR" dirty="0"/>
              <a:t> </a:t>
            </a:r>
          </a:p>
          <a:p>
            <a:r>
              <a:rPr lang="fr-FR" dirty="0">
                <a:solidFill>
                  <a:schemeClr val="accent1"/>
                </a:solidFill>
              </a:rPr>
              <a:t>Jacques </a:t>
            </a:r>
            <a:r>
              <a:rPr lang="fr-FR" dirty="0" err="1">
                <a:solidFill>
                  <a:schemeClr val="accent1"/>
                </a:solidFill>
              </a:rPr>
              <a:t>Fontanille</a:t>
            </a:r>
            <a:endParaRPr lang="fr-FR" dirty="0">
              <a:solidFill>
                <a:schemeClr val="accent1"/>
              </a:solidFill>
            </a:endParaRPr>
          </a:p>
          <a:p>
            <a:r>
              <a:rPr lang="fr-FR" dirty="0">
                <a:solidFill>
                  <a:schemeClr val="accent1"/>
                </a:solidFill>
              </a:rPr>
              <a:t>Maria Giulia Dondero</a:t>
            </a:r>
            <a:endParaRPr lang="en-US" dirty="0"/>
          </a:p>
        </p:txBody>
      </p:sp>
      <p:sp>
        <p:nvSpPr>
          <p:cNvPr id="7" name="TextBox 6">
            <a:extLst>
              <a:ext uri="{FF2B5EF4-FFF2-40B4-BE49-F238E27FC236}">
                <a16:creationId xmlns:a16="http://schemas.microsoft.com/office/drawing/2014/main" id="{DB25B4D1-79E9-49C1-9C21-7DE64F4D8877}"/>
              </a:ext>
            </a:extLst>
          </p:cNvPr>
          <p:cNvSpPr txBox="1"/>
          <p:nvPr/>
        </p:nvSpPr>
        <p:spPr>
          <a:xfrm>
            <a:off x="786388" y="1195781"/>
            <a:ext cx="1973104" cy="646331"/>
          </a:xfrm>
          <a:prstGeom prst="rect">
            <a:avLst/>
          </a:prstGeom>
          <a:noFill/>
        </p:spPr>
        <p:txBody>
          <a:bodyPr wrap="none" rtlCol="0">
            <a:spAutoFit/>
          </a:bodyPr>
          <a:lstStyle/>
          <a:p>
            <a:r>
              <a:rPr lang="fr-FR" dirty="0" err="1"/>
              <a:t>Illuminazione</a:t>
            </a:r>
            <a:endParaRPr lang="fr-FR" dirty="0"/>
          </a:p>
          <a:p>
            <a:r>
              <a:rPr lang="fr-FR" dirty="0">
                <a:solidFill>
                  <a:schemeClr val="accent1"/>
                </a:solidFill>
              </a:rPr>
              <a:t>Carmelo </a:t>
            </a:r>
            <a:r>
              <a:rPr lang="fr-FR" dirty="0" err="1">
                <a:solidFill>
                  <a:schemeClr val="accent1"/>
                </a:solidFill>
              </a:rPr>
              <a:t>Occhipinti</a:t>
            </a:r>
            <a:endParaRPr lang="en-US" dirty="0">
              <a:solidFill>
                <a:schemeClr val="accent1"/>
              </a:solidFill>
            </a:endParaRPr>
          </a:p>
        </p:txBody>
      </p:sp>
      <p:sp>
        <p:nvSpPr>
          <p:cNvPr id="8" name="TextBox 7">
            <a:extLst>
              <a:ext uri="{FF2B5EF4-FFF2-40B4-BE49-F238E27FC236}">
                <a16:creationId xmlns:a16="http://schemas.microsoft.com/office/drawing/2014/main" id="{09277878-BC11-4664-9870-27AE447F0B46}"/>
              </a:ext>
            </a:extLst>
          </p:cNvPr>
          <p:cNvSpPr txBox="1"/>
          <p:nvPr/>
        </p:nvSpPr>
        <p:spPr>
          <a:xfrm>
            <a:off x="3013956" y="2931770"/>
            <a:ext cx="1606594" cy="923330"/>
          </a:xfrm>
          <a:prstGeom prst="rect">
            <a:avLst/>
          </a:prstGeom>
          <a:noFill/>
        </p:spPr>
        <p:txBody>
          <a:bodyPr wrap="none" rtlCol="0">
            <a:spAutoFit/>
          </a:bodyPr>
          <a:lstStyle/>
          <a:p>
            <a:r>
              <a:rPr lang="fr-FR" dirty="0" err="1"/>
              <a:t>Fuori</a:t>
            </a:r>
            <a:r>
              <a:rPr lang="fr-FR" dirty="0"/>
              <a:t> campo </a:t>
            </a:r>
          </a:p>
          <a:p>
            <a:r>
              <a:rPr lang="fr-FR" dirty="0">
                <a:solidFill>
                  <a:schemeClr val="accent1"/>
                </a:solidFill>
              </a:rPr>
              <a:t>Roland Barthes</a:t>
            </a:r>
          </a:p>
          <a:p>
            <a:r>
              <a:rPr lang="fr-FR" dirty="0">
                <a:solidFill>
                  <a:schemeClr val="accent1"/>
                </a:solidFill>
              </a:rPr>
              <a:t>Gilles Deleuze</a:t>
            </a:r>
            <a:endParaRPr lang="en-US" dirty="0"/>
          </a:p>
        </p:txBody>
      </p:sp>
      <p:sp>
        <p:nvSpPr>
          <p:cNvPr id="9" name="Rectangle 8">
            <a:extLst>
              <a:ext uri="{FF2B5EF4-FFF2-40B4-BE49-F238E27FC236}">
                <a16:creationId xmlns:a16="http://schemas.microsoft.com/office/drawing/2014/main" id="{A66724E3-3C34-43E6-93F0-DE2CAD9BDF39}"/>
              </a:ext>
            </a:extLst>
          </p:cNvPr>
          <p:cNvSpPr/>
          <p:nvPr/>
        </p:nvSpPr>
        <p:spPr>
          <a:xfrm>
            <a:off x="6025181" y="2206489"/>
            <a:ext cx="3578928" cy="2031325"/>
          </a:xfrm>
          <a:prstGeom prst="rect">
            <a:avLst/>
          </a:prstGeom>
        </p:spPr>
        <p:txBody>
          <a:bodyPr wrap="none">
            <a:spAutoFit/>
          </a:bodyPr>
          <a:lstStyle/>
          <a:p>
            <a:r>
              <a:rPr lang="fr-FR" dirty="0" err="1"/>
              <a:t>Semiotica</a:t>
            </a:r>
            <a:r>
              <a:rPr lang="fr-FR" dirty="0"/>
              <a:t> </a:t>
            </a:r>
            <a:r>
              <a:rPr lang="fr-FR" dirty="0" err="1"/>
              <a:t>visiva</a:t>
            </a:r>
            <a:r>
              <a:rPr lang="fr-FR" dirty="0"/>
              <a:t> / </a:t>
            </a:r>
            <a:r>
              <a:rPr lang="fr-FR" dirty="0" err="1"/>
              <a:t>semiotica</a:t>
            </a:r>
            <a:r>
              <a:rPr lang="fr-FR" dirty="0"/>
              <a:t> dell’arte</a:t>
            </a:r>
          </a:p>
          <a:p>
            <a:r>
              <a:rPr lang="fr-FR" dirty="0">
                <a:solidFill>
                  <a:schemeClr val="accent1"/>
                </a:solidFill>
              </a:rPr>
              <a:t>Jacques </a:t>
            </a:r>
            <a:r>
              <a:rPr lang="fr-FR" dirty="0" err="1">
                <a:solidFill>
                  <a:schemeClr val="accent1"/>
                </a:solidFill>
              </a:rPr>
              <a:t>Fontanille</a:t>
            </a:r>
            <a:endParaRPr lang="fr-FR" dirty="0">
              <a:solidFill>
                <a:schemeClr val="accent1"/>
              </a:solidFill>
            </a:endParaRPr>
          </a:p>
          <a:p>
            <a:r>
              <a:rPr lang="fr-FR" dirty="0" err="1">
                <a:solidFill>
                  <a:schemeClr val="accent1"/>
                </a:solidFill>
              </a:rPr>
              <a:t>Stefania</a:t>
            </a:r>
            <a:r>
              <a:rPr lang="fr-FR" dirty="0">
                <a:solidFill>
                  <a:schemeClr val="accent1"/>
                </a:solidFill>
              </a:rPr>
              <a:t> </a:t>
            </a:r>
            <a:r>
              <a:rPr lang="fr-FR" dirty="0" err="1">
                <a:solidFill>
                  <a:schemeClr val="accent1"/>
                </a:solidFill>
              </a:rPr>
              <a:t>Caliandro</a:t>
            </a:r>
            <a:endParaRPr lang="fr-FR" dirty="0">
              <a:solidFill>
                <a:schemeClr val="accent1"/>
              </a:solidFill>
            </a:endParaRPr>
          </a:p>
          <a:p>
            <a:r>
              <a:rPr lang="fr-FR" dirty="0">
                <a:solidFill>
                  <a:schemeClr val="accent1"/>
                </a:solidFill>
              </a:rPr>
              <a:t>Louis Marin</a:t>
            </a:r>
          </a:p>
          <a:p>
            <a:r>
              <a:rPr lang="fr-FR" dirty="0">
                <a:solidFill>
                  <a:schemeClr val="accent1"/>
                </a:solidFill>
              </a:rPr>
              <a:t>Hubert </a:t>
            </a:r>
            <a:r>
              <a:rPr lang="fr-FR" dirty="0" err="1">
                <a:solidFill>
                  <a:schemeClr val="accent1"/>
                </a:solidFill>
              </a:rPr>
              <a:t>Damisch</a:t>
            </a:r>
            <a:endParaRPr lang="fr-FR" dirty="0">
              <a:solidFill>
                <a:schemeClr val="accent1"/>
              </a:solidFill>
            </a:endParaRPr>
          </a:p>
          <a:p>
            <a:r>
              <a:rPr lang="fr-FR" dirty="0">
                <a:solidFill>
                  <a:schemeClr val="accent1"/>
                </a:solidFill>
              </a:rPr>
              <a:t>Georges Didi-Huberman</a:t>
            </a:r>
          </a:p>
          <a:p>
            <a:endParaRPr lang="fr-FR" dirty="0">
              <a:solidFill>
                <a:schemeClr val="accent1"/>
              </a:solidFill>
            </a:endParaRPr>
          </a:p>
        </p:txBody>
      </p:sp>
      <p:sp>
        <p:nvSpPr>
          <p:cNvPr id="3" name="TextBox 2">
            <a:extLst>
              <a:ext uri="{FF2B5EF4-FFF2-40B4-BE49-F238E27FC236}">
                <a16:creationId xmlns:a16="http://schemas.microsoft.com/office/drawing/2014/main" id="{20594693-0D15-4E1C-AE6D-7CBC42D44569}"/>
              </a:ext>
            </a:extLst>
          </p:cNvPr>
          <p:cNvSpPr txBox="1"/>
          <p:nvPr/>
        </p:nvSpPr>
        <p:spPr>
          <a:xfrm>
            <a:off x="4478256" y="5820645"/>
            <a:ext cx="1754711" cy="923330"/>
          </a:xfrm>
          <a:prstGeom prst="rect">
            <a:avLst/>
          </a:prstGeom>
          <a:noFill/>
        </p:spPr>
        <p:txBody>
          <a:bodyPr wrap="none" rtlCol="0">
            <a:spAutoFit/>
          </a:bodyPr>
          <a:lstStyle/>
          <a:p>
            <a:r>
              <a:rPr lang="fr-FR" dirty="0" err="1"/>
              <a:t>Grotta</a:t>
            </a:r>
            <a:r>
              <a:rPr lang="fr-FR" dirty="0"/>
              <a:t> / </a:t>
            </a:r>
            <a:r>
              <a:rPr lang="fr-FR" dirty="0" err="1"/>
              <a:t>critta</a:t>
            </a:r>
            <a:r>
              <a:rPr lang="fr-FR" dirty="0"/>
              <a:t> </a:t>
            </a:r>
          </a:p>
          <a:p>
            <a:r>
              <a:rPr lang="fr-FR" dirty="0">
                <a:solidFill>
                  <a:schemeClr val="accent1"/>
                </a:solidFill>
              </a:rPr>
              <a:t>Walter Benjamin</a:t>
            </a:r>
          </a:p>
          <a:p>
            <a:r>
              <a:rPr lang="fr-FR" dirty="0">
                <a:solidFill>
                  <a:schemeClr val="accent1"/>
                </a:solidFill>
              </a:rPr>
              <a:t>Georges Bataille</a:t>
            </a:r>
            <a:endParaRPr lang="fr-FR" dirty="0"/>
          </a:p>
        </p:txBody>
      </p:sp>
      <p:sp>
        <p:nvSpPr>
          <p:cNvPr id="10" name="TextBox 9">
            <a:extLst>
              <a:ext uri="{FF2B5EF4-FFF2-40B4-BE49-F238E27FC236}">
                <a16:creationId xmlns:a16="http://schemas.microsoft.com/office/drawing/2014/main" id="{4DC282A1-D92F-4965-BBC4-DE78940D0A93}"/>
              </a:ext>
            </a:extLst>
          </p:cNvPr>
          <p:cNvSpPr txBox="1"/>
          <p:nvPr/>
        </p:nvSpPr>
        <p:spPr>
          <a:xfrm>
            <a:off x="2013358" y="5796793"/>
            <a:ext cx="1709122" cy="923330"/>
          </a:xfrm>
          <a:prstGeom prst="rect">
            <a:avLst/>
          </a:prstGeom>
          <a:noFill/>
        </p:spPr>
        <p:txBody>
          <a:bodyPr wrap="none" rtlCol="0">
            <a:spAutoFit/>
          </a:bodyPr>
          <a:lstStyle/>
          <a:p>
            <a:r>
              <a:rPr lang="fr-FR" dirty="0" err="1"/>
              <a:t>Pareidolia</a:t>
            </a:r>
            <a:r>
              <a:rPr lang="fr-FR" dirty="0"/>
              <a:t> </a:t>
            </a:r>
          </a:p>
          <a:p>
            <a:r>
              <a:rPr lang="fr-FR" dirty="0">
                <a:solidFill>
                  <a:schemeClr val="accent1"/>
                </a:solidFill>
              </a:rPr>
              <a:t>Roger Caillois</a:t>
            </a:r>
          </a:p>
          <a:p>
            <a:r>
              <a:rPr lang="fr-FR" dirty="0">
                <a:solidFill>
                  <a:schemeClr val="accent1"/>
                </a:solidFill>
              </a:rPr>
              <a:t>Massimo Leone</a:t>
            </a:r>
            <a:r>
              <a:rPr lang="fr-FR" dirty="0"/>
              <a:t> </a:t>
            </a:r>
            <a:endParaRPr lang="en-US" dirty="0"/>
          </a:p>
        </p:txBody>
      </p:sp>
      <p:sp>
        <p:nvSpPr>
          <p:cNvPr id="11" name="TextBox 10">
            <a:extLst>
              <a:ext uri="{FF2B5EF4-FFF2-40B4-BE49-F238E27FC236}">
                <a16:creationId xmlns:a16="http://schemas.microsoft.com/office/drawing/2014/main" id="{01A2361C-6151-45E4-BCEA-E0463F71CBA7}"/>
              </a:ext>
            </a:extLst>
          </p:cNvPr>
          <p:cNvSpPr txBox="1"/>
          <p:nvPr/>
        </p:nvSpPr>
        <p:spPr>
          <a:xfrm>
            <a:off x="480272" y="4463188"/>
            <a:ext cx="1410066" cy="646331"/>
          </a:xfrm>
          <a:prstGeom prst="rect">
            <a:avLst/>
          </a:prstGeom>
          <a:noFill/>
        </p:spPr>
        <p:txBody>
          <a:bodyPr wrap="none" rtlCol="0">
            <a:spAutoFit/>
          </a:bodyPr>
          <a:lstStyle/>
          <a:p>
            <a:r>
              <a:rPr lang="fr-FR" dirty="0" err="1"/>
              <a:t>Protesi</a:t>
            </a:r>
            <a:r>
              <a:rPr lang="fr-FR" dirty="0"/>
              <a:t> </a:t>
            </a:r>
          </a:p>
          <a:p>
            <a:r>
              <a:rPr lang="fr-FR" dirty="0">
                <a:solidFill>
                  <a:schemeClr val="accent1"/>
                </a:solidFill>
              </a:rPr>
              <a:t>Umberto Eco</a:t>
            </a:r>
            <a:endParaRPr lang="en-US" dirty="0"/>
          </a:p>
        </p:txBody>
      </p:sp>
      <p:sp>
        <p:nvSpPr>
          <p:cNvPr id="12" name="TextBox 11">
            <a:extLst>
              <a:ext uri="{FF2B5EF4-FFF2-40B4-BE49-F238E27FC236}">
                <a16:creationId xmlns:a16="http://schemas.microsoft.com/office/drawing/2014/main" id="{8001EC87-81D2-4C60-823F-B46D01697065}"/>
              </a:ext>
            </a:extLst>
          </p:cNvPr>
          <p:cNvSpPr txBox="1"/>
          <p:nvPr/>
        </p:nvSpPr>
        <p:spPr>
          <a:xfrm>
            <a:off x="6675706" y="415411"/>
            <a:ext cx="2582758" cy="1754326"/>
          </a:xfrm>
          <a:prstGeom prst="rect">
            <a:avLst/>
          </a:prstGeom>
          <a:noFill/>
        </p:spPr>
        <p:txBody>
          <a:bodyPr wrap="none" rtlCol="0">
            <a:spAutoFit/>
          </a:bodyPr>
          <a:lstStyle/>
          <a:p>
            <a:r>
              <a:rPr lang="fr-BE" dirty="0"/>
              <a:t>Word and Image</a:t>
            </a:r>
          </a:p>
          <a:p>
            <a:r>
              <a:rPr lang="fr-BE" dirty="0">
                <a:solidFill>
                  <a:schemeClr val="accent1"/>
                </a:solidFill>
              </a:rPr>
              <a:t>Gotthold </a:t>
            </a:r>
            <a:r>
              <a:rPr lang="fr-BE" dirty="0" err="1">
                <a:solidFill>
                  <a:schemeClr val="accent1"/>
                </a:solidFill>
              </a:rPr>
              <a:t>Ephraim</a:t>
            </a:r>
            <a:r>
              <a:rPr lang="fr-BE" dirty="0">
                <a:solidFill>
                  <a:schemeClr val="accent1"/>
                </a:solidFill>
              </a:rPr>
              <a:t> Lessing</a:t>
            </a:r>
          </a:p>
          <a:p>
            <a:r>
              <a:rPr lang="fr-BE" dirty="0">
                <a:solidFill>
                  <a:schemeClr val="accent1"/>
                </a:solidFill>
              </a:rPr>
              <a:t>Roland Barthes</a:t>
            </a:r>
          </a:p>
          <a:p>
            <a:r>
              <a:rPr lang="fr-BE" dirty="0">
                <a:solidFill>
                  <a:schemeClr val="accent1"/>
                </a:solidFill>
              </a:rPr>
              <a:t>Groupe μ</a:t>
            </a:r>
          </a:p>
          <a:p>
            <a:r>
              <a:rPr lang="fr-BE" dirty="0">
                <a:solidFill>
                  <a:schemeClr val="accent1"/>
                </a:solidFill>
              </a:rPr>
              <a:t>Liliane Louvel</a:t>
            </a:r>
          </a:p>
          <a:p>
            <a:r>
              <a:rPr lang="fr-BE" dirty="0">
                <a:solidFill>
                  <a:schemeClr val="accent1"/>
                </a:solidFill>
              </a:rPr>
              <a:t>Véronique </a:t>
            </a:r>
            <a:r>
              <a:rPr lang="fr-BE" dirty="0" err="1">
                <a:solidFill>
                  <a:schemeClr val="accent1"/>
                </a:solidFill>
              </a:rPr>
              <a:t>Plesch</a:t>
            </a:r>
            <a:r>
              <a:rPr lang="fr-BE" dirty="0">
                <a:solidFill>
                  <a:schemeClr val="accent1"/>
                </a:solidFill>
              </a:rPr>
              <a:t> </a:t>
            </a:r>
            <a:endParaRPr lang="fr-FR" dirty="0">
              <a:solidFill>
                <a:schemeClr val="accent1"/>
              </a:solidFill>
            </a:endParaRPr>
          </a:p>
        </p:txBody>
      </p:sp>
      <p:sp>
        <p:nvSpPr>
          <p:cNvPr id="13" name="TextBox 12">
            <a:extLst>
              <a:ext uri="{FF2B5EF4-FFF2-40B4-BE49-F238E27FC236}">
                <a16:creationId xmlns:a16="http://schemas.microsoft.com/office/drawing/2014/main" id="{D9844BE4-CEBA-4CB5-AAEE-5E26A09AD389}"/>
              </a:ext>
            </a:extLst>
          </p:cNvPr>
          <p:cNvSpPr txBox="1"/>
          <p:nvPr/>
        </p:nvSpPr>
        <p:spPr>
          <a:xfrm>
            <a:off x="6419947" y="4769594"/>
            <a:ext cx="2089483" cy="1477328"/>
          </a:xfrm>
          <a:prstGeom prst="rect">
            <a:avLst/>
          </a:prstGeom>
          <a:noFill/>
        </p:spPr>
        <p:txBody>
          <a:bodyPr wrap="none" rtlCol="0">
            <a:spAutoFit/>
          </a:bodyPr>
          <a:lstStyle/>
          <a:p>
            <a:r>
              <a:rPr lang="fr-BE" dirty="0" err="1"/>
              <a:t>Demiurgico</a:t>
            </a:r>
            <a:endParaRPr lang="fr-BE" dirty="0"/>
          </a:p>
          <a:p>
            <a:r>
              <a:rPr lang="fr-BE" dirty="0">
                <a:solidFill>
                  <a:schemeClr val="accent1"/>
                </a:solidFill>
              </a:rPr>
              <a:t>Nicola </a:t>
            </a:r>
            <a:r>
              <a:rPr lang="fr-BE" dirty="0" err="1">
                <a:solidFill>
                  <a:schemeClr val="accent1"/>
                </a:solidFill>
              </a:rPr>
              <a:t>Cusano</a:t>
            </a:r>
            <a:r>
              <a:rPr lang="fr-BE" dirty="0">
                <a:solidFill>
                  <a:schemeClr val="accent1"/>
                </a:solidFill>
              </a:rPr>
              <a:t> </a:t>
            </a:r>
          </a:p>
          <a:p>
            <a:r>
              <a:rPr lang="fr-BE" dirty="0">
                <a:solidFill>
                  <a:schemeClr val="accent1"/>
                </a:solidFill>
              </a:rPr>
              <a:t>Agnès </a:t>
            </a:r>
            <a:r>
              <a:rPr lang="fr-BE" dirty="0" err="1">
                <a:solidFill>
                  <a:schemeClr val="accent1"/>
                </a:solidFill>
              </a:rPr>
              <a:t>Minazzoli</a:t>
            </a:r>
            <a:endParaRPr lang="fr-BE" dirty="0">
              <a:solidFill>
                <a:schemeClr val="accent1"/>
              </a:solidFill>
            </a:endParaRPr>
          </a:p>
          <a:p>
            <a:r>
              <a:rPr lang="fr-BE" dirty="0">
                <a:solidFill>
                  <a:schemeClr val="accent1"/>
                </a:solidFill>
              </a:rPr>
              <a:t>Leon Battista Alberti</a:t>
            </a:r>
          </a:p>
          <a:p>
            <a:r>
              <a:rPr lang="fr-BE" dirty="0">
                <a:solidFill>
                  <a:schemeClr val="accent1"/>
                </a:solidFill>
              </a:rPr>
              <a:t>Paul Valéry</a:t>
            </a:r>
            <a:endParaRPr lang="fr-FR" dirty="0">
              <a:solidFill>
                <a:schemeClr val="accent1"/>
              </a:solidFill>
            </a:endParaRPr>
          </a:p>
        </p:txBody>
      </p:sp>
      <p:sp>
        <p:nvSpPr>
          <p:cNvPr id="14" name="TextBox 13">
            <a:extLst>
              <a:ext uri="{FF2B5EF4-FFF2-40B4-BE49-F238E27FC236}">
                <a16:creationId xmlns:a16="http://schemas.microsoft.com/office/drawing/2014/main" id="{22C8C3E7-1749-4600-BA87-780DDFE714A5}"/>
              </a:ext>
            </a:extLst>
          </p:cNvPr>
          <p:cNvSpPr txBox="1"/>
          <p:nvPr/>
        </p:nvSpPr>
        <p:spPr>
          <a:xfrm>
            <a:off x="4511890" y="3996963"/>
            <a:ext cx="2165657" cy="1754326"/>
          </a:xfrm>
          <a:prstGeom prst="rect">
            <a:avLst/>
          </a:prstGeom>
          <a:noFill/>
        </p:spPr>
        <p:txBody>
          <a:bodyPr wrap="none" rtlCol="0">
            <a:spAutoFit/>
          </a:bodyPr>
          <a:lstStyle/>
          <a:p>
            <a:r>
              <a:rPr lang="fr-BE" dirty="0" err="1"/>
              <a:t>Tecnica</a:t>
            </a:r>
            <a:r>
              <a:rPr lang="fr-BE" dirty="0"/>
              <a:t>/</a:t>
            </a:r>
            <a:r>
              <a:rPr lang="fr-BE" dirty="0" err="1"/>
              <a:t>estetica</a:t>
            </a:r>
            <a:endParaRPr lang="fr-BE" dirty="0"/>
          </a:p>
          <a:p>
            <a:r>
              <a:rPr lang="fr-BE" dirty="0">
                <a:solidFill>
                  <a:schemeClr val="accent1"/>
                </a:solidFill>
              </a:rPr>
              <a:t>André Leroi-Gourhan</a:t>
            </a:r>
          </a:p>
          <a:p>
            <a:r>
              <a:rPr lang="fr-BE" dirty="0">
                <a:solidFill>
                  <a:schemeClr val="accent1"/>
                </a:solidFill>
              </a:rPr>
              <a:t>Georges Simondon</a:t>
            </a:r>
          </a:p>
          <a:p>
            <a:r>
              <a:rPr lang="fr-BE" dirty="0">
                <a:solidFill>
                  <a:schemeClr val="accent1"/>
                </a:solidFill>
              </a:rPr>
              <a:t>Bernard Stiegler</a:t>
            </a:r>
          </a:p>
          <a:p>
            <a:r>
              <a:rPr lang="fr-BE" dirty="0">
                <a:solidFill>
                  <a:schemeClr val="accent1"/>
                </a:solidFill>
              </a:rPr>
              <a:t>Paolo </a:t>
            </a:r>
            <a:r>
              <a:rPr lang="fr-BE" dirty="0" err="1">
                <a:solidFill>
                  <a:schemeClr val="accent1"/>
                </a:solidFill>
              </a:rPr>
              <a:t>Granata</a:t>
            </a:r>
            <a:endParaRPr lang="fr-BE" dirty="0">
              <a:solidFill>
                <a:schemeClr val="accent1"/>
              </a:solidFill>
            </a:endParaRPr>
          </a:p>
          <a:p>
            <a:endParaRPr lang="fr-FR" dirty="0">
              <a:solidFill>
                <a:schemeClr val="accent1"/>
              </a:solidFill>
            </a:endParaRPr>
          </a:p>
        </p:txBody>
      </p:sp>
      <p:sp>
        <p:nvSpPr>
          <p:cNvPr id="15" name="TextBox 14">
            <a:extLst>
              <a:ext uri="{FF2B5EF4-FFF2-40B4-BE49-F238E27FC236}">
                <a16:creationId xmlns:a16="http://schemas.microsoft.com/office/drawing/2014/main" id="{C703021B-346D-4BDD-A0E9-F8BD86819843}"/>
              </a:ext>
            </a:extLst>
          </p:cNvPr>
          <p:cNvSpPr txBox="1"/>
          <p:nvPr/>
        </p:nvSpPr>
        <p:spPr>
          <a:xfrm>
            <a:off x="534960" y="3258630"/>
            <a:ext cx="1940788" cy="923330"/>
          </a:xfrm>
          <a:prstGeom prst="rect">
            <a:avLst/>
          </a:prstGeom>
          <a:noFill/>
        </p:spPr>
        <p:txBody>
          <a:bodyPr wrap="none" rtlCol="0">
            <a:spAutoFit/>
          </a:bodyPr>
          <a:lstStyle/>
          <a:p>
            <a:r>
              <a:rPr lang="fr-FR" dirty="0" err="1"/>
              <a:t>Planarità</a:t>
            </a:r>
            <a:r>
              <a:rPr lang="fr-FR" dirty="0"/>
              <a:t>/</a:t>
            </a:r>
            <a:r>
              <a:rPr lang="fr-FR" dirty="0" err="1"/>
              <a:t>piattezza</a:t>
            </a:r>
            <a:endParaRPr lang="fr-FR" dirty="0"/>
          </a:p>
          <a:p>
            <a:r>
              <a:rPr lang="fr-FR" dirty="0">
                <a:solidFill>
                  <a:schemeClr val="accent1"/>
                </a:solidFill>
              </a:rPr>
              <a:t>Roland Barthes</a:t>
            </a:r>
          </a:p>
          <a:p>
            <a:r>
              <a:rPr lang="fr-FR" dirty="0">
                <a:solidFill>
                  <a:schemeClr val="accent1"/>
                </a:solidFill>
              </a:rPr>
              <a:t>Matteo </a:t>
            </a:r>
            <a:r>
              <a:rPr lang="fr-FR" dirty="0" err="1">
                <a:solidFill>
                  <a:schemeClr val="accent1"/>
                </a:solidFill>
              </a:rPr>
              <a:t>Treleani</a:t>
            </a:r>
            <a:endParaRPr lang="en-US" dirty="0">
              <a:solidFill>
                <a:schemeClr val="accent1"/>
              </a:solidFill>
            </a:endParaRPr>
          </a:p>
        </p:txBody>
      </p:sp>
      <p:pic>
        <p:nvPicPr>
          <p:cNvPr id="16" name="Picture 4" descr="https://upload.wikimedia.org/wikipedia/commons/1/16/Joseph-Beno%C3%AEt_Suv%C3%A9e_-_Invention_of_the_Art_of_Drawing_-_WGA21984.jpg">
            <a:extLst>
              <a:ext uri="{FF2B5EF4-FFF2-40B4-BE49-F238E27FC236}">
                <a16:creationId xmlns:a16="http://schemas.microsoft.com/office/drawing/2014/main" id="{694D0D0B-D862-4440-8BA7-74FB69628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174" y="162205"/>
            <a:ext cx="2182421" cy="44325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DF74D51-ED44-4C87-A0D0-AE3DE4352112}"/>
              </a:ext>
            </a:extLst>
          </p:cNvPr>
          <p:cNvSpPr txBox="1"/>
          <p:nvPr/>
        </p:nvSpPr>
        <p:spPr>
          <a:xfrm>
            <a:off x="7154664" y="3964768"/>
            <a:ext cx="2451056" cy="923330"/>
          </a:xfrm>
          <a:prstGeom prst="rect">
            <a:avLst/>
          </a:prstGeom>
          <a:noFill/>
        </p:spPr>
        <p:txBody>
          <a:bodyPr wrap="none" rtlCol="0">
            <a:spAutoFit/>
          </a:bodyPr>
          <a:lstStyle/>
          <a:p>
            <a:r>
              <a:rPr lang="fr-FR" dirty="0" err="1"/>
              <a:t>Iconografia</a:t>
            </a:r>
            <a:r>
              <a:rPr lang="fr-FR" dirty="0"/>
              <a:t> </a:t>
            </a:r>
            <a:r>
              <a:rPr lang="fr-FR" dirty="0" err="1"/>
              <a:t>della</a:t>
            </a:r>
            <a:r>
              <a:rPr lang="fr-FR" dirty="0"/>
              <a:t> </a:t>
            </a:r>
            <a:r>
              <a:rPr lang="fr-FR" dirty="0" err="1"/>
              <a:t>guerra</a:t>
            </a:r>
            <a:endParaRPr lang="fr-FR" dirty="0"/>
          </a:p>
          <a:p>
            <a:r>
              <a:rPr lang="fr-FR" dirty="0">
                <a:solidFill>
                  <a:schemeClr val="accent1"/>
                </a:solidFill>
              </a:rPr>
              <a:t>Louis Marin</a:t>
            </a:r>
          </a:p>
          <a:p>
            <a:r>
              <a:rPr lang="fr-FR" dirty="0">
                <a:solidFill>
                  <a:schemeClr val="accent1"/>
                </a:solidFill>
              </a:rPr>
              <a:t>Georges Didi-Huberman</a:t>
            </a:r>
          </a:p>
        </p:txBody>
      </p:sp>
      <p:sp>
        <p:nvSpPr>
          <p:cNvPr id="18" name="TextBox 17">
            <a:extLst>
              <a:ext uri="{FF2B5EF4-FFF2-40B4-BE49-F238E27FC236}">
                <a16:creationId xmlns:a16="http://schemas.microsoft.com/office/drawing/2014/main" id="{5258CBEC-2A75-4D25-BFBD-FBAAC56D0842}"/>
              </a:ext>
            </a:extLst>
          </p:cNvPr>
          <p:cNvSpPr txBox="1"/>
          <p:nvPr/>
        </p:nvSpPr>
        <p:spPr>
          <a:xfrm>
            <a:off x="9317121" y="5196628"/>
            <a:ext cx="2200731" cy="1200329"/>
          </a:xfrm>
          <a:prstGeom prst="rect">
            <a:avLst/>
          </a:prstGeom>
          <a:noFill/>
        </p:spPr>
        <p:txBody>
          <a:bodyPr wrap="none" rtlCol="0">
            <a:spAutoFit/>
          </a:bodyPr>
          <a:lstStyle/>
          <a:p>
            <a:r>
              <a:rPr lang="fr-FR" dirty="0"/>
              <a:t>Patrimonio/</a:t>
            </a:r>
            <a:r>
              <a:rPr lang="fr-FR" dirty="0" err="1"/>
              <a:t>archivio</a:t>
            </a:r>
            <a:endParaRPr lang="fr-FR" dirty="0"/>
          </a:p>
          <a:p>
            <a:r>
              <a:rPr lang="fr-FR" dirty="0">
                <a:solidFill>
                  <a:schemeClr val="accent1"/>
                </a:solidFill>
              </a:rPr>
              <a:t>Matteo </a:t>
            </a:r>
            <a:r>
              <a:rPr lang="fr-FR" dirty="0" err="1">
                <a:solidFill>
                  <a:schemeClr val="accent1"/>
                </a:solidFill>
              </a:rPr>
              <a:t>Treleani</a:t>
            </a:r>
            <a:endParaRPr lang="fr-FR" dirty="0">
              <a:solidFill>
                <a:schemeClr val="accent1"/>
              </a:solidFill>
            </a:endParaRPr>
          </a:p>
          <a:p>
            <a:r>
              <a:rPr lang="fr-FR" dirty="0">
                <a:solidFill>
                  <a:schemeClr val="accent1"/>
                </a:solidFill>
              </a:rPr>
              <a:t>Bruno </a:t>
            </a:r>
            <a:r>
              <a:rPr lang="fr-FR" dirty="0" err="1">
                <a:solidFill>
                  <a:schemeClr val="accent1"/>
                </a:solidFill>
              </a:rPr>
              <a:t>Bachimont</a:t>
            </a:r>
            <a:endParaRPr lang="fr-FR" dirty="0">
              <a:solidFill>
                <a:schemeClr val="accent1"/>
              </a:solidFill>
            </a:endParaRPr>
          </a:p>
          <a:p>
            <a:r>
              <a:rPr lang="fr-FR" dirty="0">
                <a:solidFill>
                  <a:schemeClr val="accent1"/>
                </a:solidFill>
              </a:rPr>
              <a:t>Maria Giulia Dondero</a:t>
            </a:r>
            <a:endParaRPr lang="en-US" dirty="0">
              <a:solidFill>
                <a:schemeClr val="accent1"/>
              </a:solidFill>
            </a:endParaRPr>
          </a:p>
        </p:txBody>
      </p:sp>
      <p:sp>
        <p:nvSpPr>
          <p:cNvPr id="19" name="TextBox 18">
            <a:extLst>
              <a:ext uri="{FF2B5EF4-FFF2-40B4-BE49-F238E27FC236}">
                <a16:creationId xmlns:a16="http://schemas.microsoft.com/office/drawing/2014/main" id="{5331108D-3401-421D-AFDF-B8FC3458907C}"/>
              </a:ext>
            </a:extLst>
          </p:cNvPr>
          <p:cNvSpPr txBox="1"/>
          <p:nvPr/>
        </p:nvSpPr>
        <p:spPr>
          <a:xfrm>
            <a:off x="357135" y="5395350"/>
            <a:ext cx="1656223" cy="646331"/>
          </a:xfrm>
          <a:prstGeom prst="rect">
            <a:avLst/>
          </a:prstGeom>
          <a:noFill/>
        </p:spPr>
        <p:txBody>
          <a:bodyPr wrap="none" rtlCol="0">
            <a:spAutoFit/>
          </a:bodyPr>
          <a:lstStyle/>
          <a:p>
            <a:r>
              <a:rPr lang="fr-FR" dirty="0"/>
              <a:t>Viso</a:t>
            </a:r>
          </a:p>
          <a:p>
            <a:r>
              <a:rPr lang="fr-FR" dirty="0">
                <a:solidFill>
                  <a:schemeClr val="accent1"/>
                </a:solidFill>
              </a:rPr>
              <a:t>Massimo Leone</a:t>
            </a:r>
            <a:endParaRPr lang="en-US" dirty="0">
              <a:solidFill>
                <a:schemeClr val="accent1"/>
              </a:solidFill>
            </a:endParaRPr>
          </a:p>
        </p:txBody>
      </p:sp>
    </p:spTree>
    <p:extLst>
      <p:ext uri="{BB962C8B-B14F-4D97-AF65-F5344CB8AC3E}">
        <p14:creationId xmlns:p14="http://schemas.microsoft.com/office/powerpoint/2010/main" val="1741258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1277A6A-35DA-47D5-9E78-B2932AD4B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90" y="494298"/>
            <a:ext cx="2448671" cy="3106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949657-F127-4E96-9424-99EA7053F773}"/>
              </a:ext>
            </a:extLst>
          </p:cNvPr>
          <p:cNvSpPr txBox="1"/>
          <p:nvPr/>
        </p:nvSpPr>
        <p:spPr>
          <a:xfrm>
            <a:off x="362685" y="3778376"/>
            <a:ext cx="6097464" cy="1569660"/>
          </a:xfrm>
          <a:prstGeom prst="rect">
            <a:avLst/>
          </a:prstGeom>
          <a:noFill/>
        </p:spPr>
        <p:txBody>
          <a:bodyPr wrap="square">
            <a:spAutoFit/>
          </a:bodyPr>
          <a:lstStyle/>
          <a:p>
            <a:r>
              <a:rPr lang="it-IT" sz="1600" i="1" dirty="0"/>
              <a:t>Cristo Pantocratore dal mosaico Deisis </a:t>
            </a:r>
            <a:r>
              <a:rPr lang="it-IT" sz="1600" dirty="0"/>
              <a:t>di Hagia Sophia (Istanbul)La </a:t>
            </a:r>
            <a:r>
              <a:rPr lang="it-IT" sz="1600" i="1" dirty="0"/>
              <a:t>deisis</a:t>
            </a:r>
            <a:r>
              <a:rPr lang="it-IT" sz="1600" dirty="0"/>
              <a:t> (dal greco Δέησις, preghiera), che significa "intercessione", è un tema iconografico particolarmente presente nella Chiesa bizantina; raffigura Cristo in gloria, seduto su un trono e con un libro in mano, tra la Vergine  Maria e San Giovanni Battista, le cui mani protese verso </a:t>
            </a:r>
          </a:p>
          <a:p>
            <a:r>
              <a:rPr lang="it-IT" sz="1600" dirty="0"/>
              <a:t>Cristo intercedono presso di Lui per l’umanità</a:t>
            </a:r>
            <a:endParaRPr lang="fr-FR" sz="1600" dirty="0"/>
          </a:p>
        </p:txBody>
      </p:sp>
      <p:sp>
        <p:nvSpPr>
          <p:cNvPr id="9" name="TextBox 8">
            <a:extLst>
              <a:ext uri="{FF2B5EF4-FFF2-40B4-BE49-F238E27FC236}">
                <a16:creationId xmlns:a16="http://schemas.microsoft.com/office/drawing/2014/main" id="{5E74B9E5-B6D6-46FE-9107-4982438BFAED}"/>
              </a:ext>
            </a:extLst>
          </p:cNvPr>
          <p:cNvSpPr txBox="1"/>
          <p:nvPr/>
        </p:nvSpPr>
        <p:spPr>
          <a:xfrm>
            <a:off x="6366050" y="434711"/>
            <a:ext cx="5587628" cy="5262979"/>
          </a:xfrm>
          <a:prstGeom prst="rect">
            <a:avLst/>
          </a:prstGeom>
          <a:noFill/>
        </p:spPr>
        <p:txBody>
          <a:bodyPr wrap="square" lIns="91440" tIns="45720" rIns="91440" bIns="45720" anchor="t">
            <a:spAutoFit/>
          </a:bodyPr>
          <a:lstStyle/>
          <a:p>
            <a:r>
              <a:rPr lang="it-IT" sz="1600" dirty="0"/>
              <a:t>Albrecht Dürer, </a:t>
            </a:r>
            <a:r>
              <a:rPr lang="it-IT" sz="1600" i="1" dirty="0"/>
              <a:t>Autoritratto a ventotto anni,</a:t>
            </a:r>
            <a:r>
              <a:rPr lang="it-IT" sz="1600" dirty="0"/>
              <a:t> con un cappotto con il colletto di pelliccia, o/tavola, 1500</a:t>
            </a:r>
          </a:p>
          <a:p>
            <a:r>
              <a:rPr lang="it-IT" sz="1600" dirty="0"/>
              <a:t>E’ l'ultimo dei suoi tre autoritratti dipinti. Questo autoritratto è notevole soprattutto per la sua somiglianza con molte rappresentazioni precedenti di </a:t>
            </a:r>
            <a:r>
              <a:rPr lang="it-IT" sz="1600" dirty="0">
                <a:solidFill>
                  <a:srgbClr val="FF0000"/>
                </a:solidFill>
              </a:rPr>
              <a:t>Cristo</a:t>
            </a:r>
            <a:r>
              <a:rPr lang="it-IT" sz="1600" dirty="0"/>
              <a:t>. Gli storici dell'arte notano le somiglianze con le convenzioni della pittura religiosa, tra cui la simmetria, i toni scuri e il modo in cui l'artista affronta direttamente lo spettatore e alza le mani al centro del petto, come nell’atto di benedire. Nel 1500, </a:t>
            </a:r>
            <a:r>
              <a:rPr lang="it-IT" sz="1600" dirty="0">
                <a:solidFill>
                  <a:srgbClr val="FF0000"/>
                </a:solidFill>
              </a:rPr>
              <a:t>la posa frontale </a:t>
            </a:r>
            <a:r>
              <a:rPr lang="it-IT" sz="1600" dirty="0"/>
              <a:t>era eccezionale per un </a:t>
            </a:r>
            <a:r>
              <a:rPr lang="it-IT" sz="1600" dirty="0">
                <a:solidFill>
                  <a:srgbClr val="FF0000"/>
                </a:solidFill>
              </a:rPr>
              <a:t>ritratto laico</a:t>
            </a:r>
            <a:r>
              <a:rPr lang="it-IT" sz="1600" dirty="0"/>
              <a:t>; in Italia, la maniera classica dei ritratti di profilo stava finendo, ma fu sostituita dalle viste di tre quarti che erano state accettate per la posa nell'Europa del nord dal 1420 circa e che Dürer aveva già usato nei suoi precedenti autoritratti. Le pose frontali complete rimangono insolite, anche se Hans Holbein ne dipinse diverse di Enrico VIII d'Inghilterra e delle sue regine, forse su istruzione di usare la posa. L'arte tardo medievale e rinascimentale sviluppò le più difficili vedute di tre quarti e gli artisti si vantavano della loro abilità nell'usarle. Per gli spettatori del 1500 e successivi, una posa frontale è associata alle immagini dell’arte religiosa medievale, specialmente le immagini di Cristo.</a:t>
            </a:r>
            <a:endParaRPr lang="fr-FR" sz="1600" dirty="0"/>
          </a:p>
        </p:txBody>
      </p:sp>
      <p:pic>
        <p:nvPicPr>
          <p:cNvPr id="2050" name="Picture 2" descr="Il selfie di Gesù - Il Post">
            <a:extLst>
              <a:ext uri="{FF2B5EF4-FFF2-40B4-BE49-F238E27FC236}">
                <a16:creationId xmlns:a16="http://schemas.microsoft.com/office/drawing/2014/main" id="{4726826C-5604-4DA0-BA95-6F4FB3387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864" y="434711"/>
            <a:ext cx="2330014" cy="310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075" name="Picture 3">
            <a:hlinkClick r:id="rId2"/>
            <a:extLst>
              <a:ext uri="{FF2B5EF4-FFF2-40B4-BE49-F238E27FC236}">
                <a16:creationId xmlns:a16="http://schemas.microsoft.com/office/drawing/2014/main" id="{729E2167-E7EB-4BEC-A726-1CB840264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78" y="2551837"/>
            <a:ext cx="2918608" cy="217817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338A6160-CDFF-4B18-9ADF-7F048F1BD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818" y="1802441"/>
            <a:ext cx="3474654" cy="30403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B02414-4127-430A-90F1-511186486C7A}"/>
              </a:ext>
            </a:extLst>
          </p:cNvPr>
          <p:cNvSpPr txBox="1"/>
          <p:nvPr/>
        </p:nvSpPr>
        <p:spPr>
          <a:xfrm>
            <a:off x="5225761" y="5136668"/>
            <a:ext cx="5073213" cy="1077218"/>
          </a:xfrm>
          <a:prstGeom prst="rect">
            <a:avLst/>
          </a:prstGeom>
          <a:noFill/>
        </p:spPr>
        <p:txBody>
          <a:bodyPr wrap="square">
            <a:spAutoFit/>
          </a:bodyPr>
          <a:lstStyle/>
          <a:p>
            <a:r>
              <a:rPr lang="it-IT" sz="1600" dirty="0"/>
              <a:t>Un celebre caso di pareidolia: il volto su Marte, una formazione rocciosa marziana ripresa dalla sonda Viking 1,  che appare come un volto in particolari condizioni e angolazioni di luce</a:t>
            </a:r>
            <a:endParaRPr lang="fr-FR" sz="1600" dirty="0"/>
          </a:p>
        </p:txBody>
      </p:sp>
      <p:sp>
        <p:nvSpPr>
          <p:cNvPr id="3" name="Rectangle 2">
            <a:extLst>
              <a:ext uri="{FF2B5EF4-FFF2-40B4-BE49-F238E27FC236}">
                <a16:creationId xmlns:a16="http://schemas.microsoft.com/office/drawing/2014/main" id="{7AB9BB27-1F6D-4383-883C-026F7B2F6AB3}"/>
              </a:ext>
            </a:extLst>
          </p:cNvPr>
          <p:cNvSpPr/>
          <p:nvPr/>
        </p:nvSpPr>
        <p:spPr>
          <a:xfrm>
            <a:off x="4097426" y="2551837"/>
            <a:ext cx="7329884" cy="1077218"/>
          </a:xfrm>
          <a:prstGeom prst="rect">
            <a:avLst/>
          </a:prstGeom>
        </p:spPr>
        <p:txBody>
          <a:bodyPr wrap="square">
            <a:spAutoFit/>
          </a:bodyPr>
          <a:lstStyle/>
          <a:p>
            <a:pPr lvl="0" eaLnBrk="0" fontAlgn="base" hangingPunct="0">
              <a:spcBef>
                <a:spcPct val="0"/>
              </a:spcBef>
              <a:spcAft>
                <a:spcPct val="0"/>
              </a:spcAft>
            </a:pPr>
            <a:endParaRPr lang="fr-FR" altLang="fr-FR" sz="1600" dirty="0">
              <a:solidFill>
                <a:srgbClr val="202122"/>
              </a:solidFill>
              <a:cs typeface="Arial" panose="020B0604020202020204" pitchFamily="34" charset="0"/>
            </a:endParaRPr>
          </a:p>
          <a:p>
            <a:pPr lvl="0" eaLnBrk="0" fontAlgn="base" hangingPunct="0">
              <a:spcBef>
                <a:spcPct val="0"/>
              </a:spcBef>
              <a:spcAft>
                <a:spcPct val="0"/>
              </a:spcAft>
            </a:pPr>
            <a:r>
              <a:rPr lang="fr-FR" altLang="fr-FR" sz="1600" dirty="0">
                <a:solidFill>
                  <a:srgbClr val="202122"/>
                </a:solidFill>
                <a:cs typeface="Arial" panose="020B0604020202020204" pitchFamily="34" charset="0"/>
              </a:rPr>
              <a:t>.</a:t>
            </a:r>
          </a:p>
          <a:p>
            <a:pPr lvl="0" eaLnBrk="0" fontAlgn="base" hangingPunct="0">
              <a:spcBef>
                <a:spcPct val="0"/>
              </a:spcBef>
              <a:spcAft>
                <a:spcPct val="0"/>
              </a:spcAft>
            </a:pPr>
            <a:endParaRPr lang="fr-FR" altLang="fr-FR" sz="1600" dirty="0">
              <a:solidFill>
                <a:srgbClr val="202122"/>
              </a:solidFill>
              <a:cs typeface="Arial" panose="020B0604020202020204" pitchFamily="34" charset="0"/>
            </a:endParaRPr>
          </a:p>
          <a:p>
            <a:pPr lvl="0" eaLnBrk="0" fontAlgn="base" hangingPunct="0">
              <a:spcBef>
                <a:spcPct val="0"/>
              </a:spcBef>
              <a:spcAft>
                <a:spcPct val="0"/>
              </a:spcAft>
            </a:pPr>
            <a:endParaRPr lang="fr-FR" altLang="fr-FR" sz="1600" dirty="0">
              <a:solidFill>
                <a:srgbClr val="202122"/>
              </a:solidFill>
              <a:cs typeface="Arial" panose="020B0604020202020204" pitchFamily="34" charset="0"/>
            </a:endParaRPr>
          </a:p>
        </p:txBody>
      </p:sp>
      <p:sp>
        <p:nvSpPr>
          <p:cNvPr id="2" name="Rectangle 1">
            <a:extLst>
              <a:ext uri="{FF2B5EF4-FFF2-40B4-BE49-F238E27FC236}">
                <a16:creationId xmlns:a16="http://schemas.microsoft.com/office/drawing/2014/main" id="{B73342C6-2F95-49E4-83B6-7F5B7BB62B9D}"/>
              </a:ext>
            </a:extLst>
          </p:cNvPr>
          <p:cNvSpPr/>
          <p:nvPr/>
        </p:nvSpPr>
        <p:spPr>
          <a:xfrm>
            <a:off x="739009" y="4921365"/>
            <a:ext cx="6096000" cy="830997"/>
          </a:xfrm>
          <a:prstGeom prst="rect">
            <a:avLst/>
          </a:prstGeom>
        </p:spPr>
        <p:txBody>
          <a:bodyPr>
            <a:spAutoFit/>
          </a:bodyPr>
          <a:lstStyle/>
          <a:p>
            <a:pPr lvl="0" eaLnBrk="0" fontAlgn="base" hangingPunct="0">
              <a:spcBef>
                <a:spcPct val="0"/>
              </a:spcBef>
              <a:spcAft>
                <a:spcPct val="0"/>
              </a:spcAft>
            </a:pPr>
            <a:r>
              <a:rPr lang="fr-FR" altLang="fr-FR" sz="1600" dirty="0">
                <a:solidFill>
                  <a:srgbClr val="202122"/>
                </a:solidFill>
                <a:cs typeface="Arial" panose="020B0604020202020204" pitchFamily="34" charset="0"/>
              </a:rPr>
              <a:t>Il </a:t>
            </a:r>
            <a:r>
              <a:rPr lang="fr-FR" altLang="fr-FR" sz="1600" dirty="0" err="1">
                <a:solidFill>
                  <a:srgbClr val="202122"/>
                </a:solidFill>
                <a:cs typeface="Arial" panose="020B0604020202020204" pitchFamily="34" charset="0"/>
              </a:rPr>
              <a:t>lago</a:t>
            </a:r>
            <a:r>
              <a:rPr lang="fr-FR" altLang="fr-FR" sz="1600" dirty="0">
                <a:solidFill>
                  <a:srgbClr val="202122"/>
                </a:solidFill>
                <a:cs typeface="Arial" panose="020B0604020202020204" pitchFamily="34" charset="0"/>
              </a:rPr>
              <a:t> di </a:t>
            </a:r>
            <a:r>
              <a:rPr lang="fr-FR" altLang="fr-FR" sz="1600" dirty="0" err="1">
                <a:solidFill>
                  <a:srgbClr val="202122"/>
                </a:solidFill>
                <a:cs typeface="Arial" panose="020B0604020202020204" pitchFamily="34" charset="0"/>
              </a:rPr>
              <a:t>Scanno</a:t>
            </a:r>
            <a:r>
              <a:rPr lang="fr-FR" altLang="fr-FR" sz="1600" dirty="0">
                <a:solidFill>
                  <a:srgbClr val="202122"/>
                </a:solidFill>
                <a:cs typeface="Arial" panose="020B0604020202020204" pitchFamily="34" charset="0"/>
              </a:rPr>
              <a:t> (</a:t>
            </a:r>
            <a:r>
              <a:rPr lang="fr-FR" altLang="fr-FR" sz="1600" dirty="0" err="1">
                <a:solidFill>
                  <a:srgbClr val="202122"/>
                </a:solidFill>
                <a:cs typeface="Arial" panose="020B0604020202020204" pitchFamily="34" charset="0"/>
              </a:rPr>
              <a:t>Abruzzo</a:t>
            </a:r>
            <a:r>
              <a:rPr lang="fr-FR" altLang="fr-FR" sz="1600" dirty="0">
                <a:solidFill>
                  <a:srgbClr val="202122"/>
                </a:solidFill>
                <a:cs typeface="Arial" panose="020B0604020202020204" pitchFamily="34" charset="0"/>
              </a:rPr>
              <a:t>), da </a:t>
            </a:r>
          </a:p>
          <a:p>
            <a:pPr lvl="0" eaLnBrk="0" fontAlgn="base" hangingPunct="0">
              <a:spcBef>
                <a:spcPct val="0"/>
              </a:spcBef>
              <a:spcAft>
                <a:spcPct val="0"/>
              </a:spcAft>
            </a:pPr>
            <a:r>
              <a:rPr lang="fr-FR" altLang="fr-FR" sz="1600" dirty="0" err="1">
                <a:solidFill>
                  <a:srgbClr val="202122"/>
                </a:solidFill>
                <a:cs typeface="Arial" panose="020B0604020202020204" pitchFamily="34" charset="0"/>
              </a:rPr>
              <a:t>alcune</a:t>
            </a:r>
            <a:r>
              <a:rPr lang="fr-FR" altLang="fr-FR" sz="1600" dirty="0">
                <a:solidFill>
                  <a:srgbClr val="202122"/>
                </a:solidFill>
                <a:cs typeface="Arial" panose="020B0604020202020204" pitchFamily="34" charset="0"/>
              </a:rPr>
              <a:t> </a:t>
            </a:r>
            <a:r>
              <a:rPr lang="fr-FR" altLang="fr-FR" sz="1600" dirty="0" err="1">
                <a:solidFill>
                  <a:srgbClr val="202122"/>
                </a:solidFill>
                <a:cs typeface="Arial" panose="020B0604020202020204" pitchFamily="34" charset="0"/>
              </a:rPr>
              <a:t>angolazioni</a:t>
            </a:r>
            <a:r>
              <a:rPr lang="fr-FR" altLang="fr-FR" sz="1600" dirty="0">
                <a:solidFill>
                  <a:srgbClr val="202122"/>
                </a:solidFill>
                <a:cs typeface="Arial" panose="020B0604020202020204" pitchFamily="34" charset="0"/>
              </a:rPr>
              <a:t>, </a:t>
            </a:r>
            <a:r>
              <a:rPr lang="fr-FR" altLang="fr-FR" sz="1600" dirty="0" err="1">
                <a:solidFill>
                  <a:srgbClr val="202122"/>
                </a:solidFill>
                <a:cs typeface="Arial" panose="020B0604020202020204" pitchFamily="34" charset="0"/>
              </a:rPr>
              <a:t>sembra</a:t>
            </a:r>
            <a:r>
              <a:rPr lang="fr-FR" altLang="fr-FR" sz="1600" dirty="0">
                <a:solidFill>
                  <a:srgbClr val="202122"/>
                </a:solidFill>
                <a:cs typeface="Arial" panose="020B0604020202020204" pitchFamily="34" charset="0"/>
              </a:rPr>
              <a:t> </a:t>
            </a:r>
            <a:r>
              <a:rPr lang="fr-FR" altLang="fr-FR" sz="1600" dirty="0" err="1">
                <a:solidFill>
                  <a:srgbClr val="202122"/>
                </a:solidFill>
                <a:cs typeface="Arial" panose="020B0604020202020204" pitchFamily="34" charset="0"/>
              </a:rPr>
              <a:t>avere</a:t>
            </a:r>
            <a:r>
              <a:rPr lang="fr-FR" altLang="fr-FR" sz="1600" dirty="0">
                <a:solidFill>
                  <a:srgbClr val="202122"/>
                </a:solidFill>
                <a:cs typeface="Arial" panose="020B0604020202020204" pitchFamily="34" charset="0"/>
              </a:rPr>
              <a:t> </a:t>
            </a:r>
          </a:p>
          <a:p>
            <a:pPr lvl="0" eaLnBrk="0" fontAlgn="base" hangingPunct="0">
              <a:spcBef>
                <a:spcPct val="0"/>
              </a:spcBef>
              <a:spcAft>
                <a:spcPct val="0"/>
              </a:spcAft>
            </a:pPr>
            <a:r>
              <a:rPr lang="fr-FR" altLang="fr-FR" sz="1600" dirty="0">
                <a:solidFill>
                  <a:srgbClr val="202122"/>
                </a:solidFill>
                <a:cs typeface="Arial" panose="020B0604020202020204" pitchFamily="34" charset="0"/>
              </a:rPr>
              <a:t>la forma di un </a:t>
            </a:r>
            <a:r>
              <a:rPr lang="fr-FR" altLang="fr-FR" sz="1600" dirty="0" err="1">
                <a:solidFill>
                  <a:srgbClr val="202122"/>
                </a:solidFill>
                <a:cs typeface="Arial" panose="020B0604020202020204" pitchFamily="34" charset="0"/>
              </a:rPr>
              <a:t>cuore</a:t>
            </a:r>
            <a:endParaRPr lang="fr-FR" altLang="fr-FR" sz="1600" dirty="0"/>
          </a:p>
        </p:txBody>
      </p:sp>
      <p:sp>
        <p:nvSpPr>
          <p:cNvPr id="4" name="Rectangle 3">
            <a:extLst>
              <a:ext uri="{FF2B5EF4-FFF2-40B4-BE49-F238E27FC236}">
                <a16:creationId xmlns:a16="http://schemas.microsoft.com/office/drawing/2014/main" id="{5868002D-BDFE-4022-90F0-94362244E5E6}"/>
              </a:ext>
            </a:extLst>
          </p:cNvPr>
          <p:cNvSpPr/>
          <p:nvPr/>
        </p:nvSpPr>
        <p:spPr>
          <a:xfrm>
            <a:off x="659878" y="489493"/>
            <a:ext cx="11532122" cy="1323439"/>
          </a:xfrm>
          <a:prstGeom prst="rect">
            <a:avLst/>
          </a:prstGeom>
        </p:spPr>
        <p:txBody>
          <a:bodyPr wrap="square">
            <a:spAutoFit/>
          </a:bodyPr>
          <a:lstStyle/>
          <a:p>
            <a:pPr lvl="0" eaLnBrk="0" fontAlgn="base" hangingPunct="0">
              <a:spcBef>
                <a:spcPct val="0"/>
              </a:spcBef>
              <a:spcAft>
                <a:spcPct val="0"/>
              </a:spcAft>
            </a:pPr>
            <a:r>
              <a:rPr lang="it-IT" sz="1600" dirty="0">
                <a:solidFill>
                  <a:srgbClr val="202122"/>
                </a:solidFill>
              </a:rPr>
              <a:t>La </a:t>
            </a:r>
            <a:r>
              <a:rPr lang="it-IT" sz="1600" dirty="0">
                <a:solidFill>
                  <a:srgbClr val="FF0000"/>
                </a:solidFill>
              </a:rPr>
              <a:t>pareidolia </a:t>
            </a:r>
            <a:r>
              <a:rPr lang="it-IT" sz="1600" dirty="0">
                <a:solidFill>
                  <a:srgbClr val="202122"/>
                </a:solidFill>
              </a:rPr>
              <a:t>&lt; greco εἴδωλον </a:t>
            </a:r>
            <a:r>
              <a:rPr lang="it-IT" sz="1600" i="1" dirty="0">
                <a:solidFill>
                  <a:srgbClr val="202122"/>
                </a:solidFill>
              </a:rPr>
              <a:t>èidōlon</a:t>
            </a:r>
            <a:r>
              <a:rPr lang="it-IT" sz="1600" dirty="0">
                <a:solidFill>
                  <a:srgbClr val="202122"/>
                </a:solidFill>
              </a:rPr>
              <a:t>, "immagine", col prefisso παρά </a:t>
            </a:r>
            <a:r>
              <a:rPr lang="it-IT" sz="1600" i="1" dirty="0">
                <a:solidFill>
                  <a:srgbClr val="202122"/>
                </a:solidFill>
              </a:rPr>
              <a:t>parà</a:t>
            </a:r>
            <a:r>
              <a:rPr lang="it-IT" sz="1600" dirty="0">
                <a:solidFill>
                  <a:srgbClr val="202122"/>
                </a:solidFill>
              </a:rPr>
              <a:t>, "vicino") : l’illusione subcosciente che tende a ricondurre a forme note oggetti o profili (naturali o artificiali) dalla forma casuale / la </a:t>
            </a:r>
            <a:r>
              <a:rPr lang="fr-FR" altLang="fr-FR" sz="1600" dirty="0" err="1">
                <a:solidFill>
                  <a:srgbClr val="202122"/>
                </a:solidFill>
              </a:rPr>
              <a:t>tendenza</a:t>
            </a:r>
            <a:r>
              <a:rPr lang="fr-FR" altLang="fr-FR" sz="1600" dirty="0">
                <a:solidFill>
                  <a:srgbClr val="202122"/>
                </a:solidFill>
              </a:rPr>
              <a:t> </a:t>
            </a:r>
            <a:r>
              <a:rPr lang="fr-FR" altLang="fr-FR" sz="1600" dirty="0" err="1">
                <a:solidFill>
                  <a:srgbClr val="202122"/>
                </a:solidFill>
              </a:rPr>
              <a:t>istintiva</a:t>
            </a:r>
            <a:r>
              <a:rPr lang="fr-FR" altLang="fr-FR" sz="1600" dirty="0">
                <a:solidFill>
                  <a:srgbClr val="202122"/>
                </a:solidFill>
              </a:rPr>
              <a:t> e </a:t>
            </a:r>
            <a:r>
              <a:rPr lang="fr-FR" altLang="fr-FR" sz="1600" dirty="0" err="1">
                <a:solidFill>
                  <a:srgbClr val="202122"/>
                </a:solidFill>
              </a:rPr>
              <a:t>automatica</a:t>
            </a:r>
            <a:r>
              <a:rPr lang="fr-FR" altLang="fr-FR" sz="1600" dirty="0">
                <a:solidFill>
                  <a:srgbClr val="202122"/>
                </a:solidFill>
              </a:rPr>
              <a:t> a </a:t>
            </a:r>
            <a:r>
              <a:rPr lang="fr-FR" altLang="fr-FR" sz="1600" dirty="0" err="1">
                <a:solidFill>
                  <a:srgbClr val="202122"/>
                </a:solidFill>
              </a:rPr>
              <a:t>trovare</a:t>
            </a:r>
            <a:r>
              <a:rPr lang="fr-FR" altLang="fr-FR" sz="1600" dirty="0">
                <a:solidFill>
                  <a:srgbClr val="202122"/>
                </a:solidFill>
              </a:rPr>
              <a:t> </a:t>
            </a:r>
            <a:r>
              <a:rPr lang="fr-FR" altLang="fr-FR" sz="1600" dirty="0" err="1">
                <a:solidFill>
                  <a:srgbClr val="202122"/>
                </a:solidFill>
              </a:rPr>
              <a:t>strutture</a:t>
            </a:r>
            <a:r>
              <a:rPr lang="fr-FR" altLang="fr-FR" sz="1600" dirty="0">
                <a:solidFill>
                  <a:srgbClr val="202122"/>
                </a:solidFill>
              </a:rPr>
              <a:t> </a:t>
            </a:r>
            <a:r>
              <a:rPr lang="fr-FR" altLang="fr-FR" sz="1600" dirty="0" err="1">
                <a:solidFill>
                  <a:srgbClr val="202122"/>
                </a:solidFill>
              </a:rPr>
              <a:t>ordinate</a:t>
            </a:r>
            <a:r>
              <a:rPr lang="fr-FR" altLang="fr-FR" sz="1600" dirty="0">
                <a:solidFill>
                  <a:srgbClr val="202122"/>
                </a:solidFill>
              </a:rPr>
              <a:t> e forme </a:t>
            </a:r>
            <a:r>
              <a:rPr lang="fr-FR" altLang="fr-FR" sz="1600" dirty="0" err="1">
                <a:solidFill>
                  <a:srgbClr val="202122"/>
                </a:solidFill>
              </a:rPr>
              <a:t>familiari</a:t>
            </a:r>
            <a:r>
              <a:rPr lang="fr-FR" altLang="fr-FR" sz="1600" dirty="0">
                <a:solidFill>
                  <a:srgbClr val="202122"/>
                </a:solidFill>
              </a:rPr>
              <a:t> in </a:t>
            </a:r>
            <a:r>
              <a:rPr lang="fr-FR" altLang="fr-FR" sz="1600" dirty="0" err="1">
                <a:solidFill>
                  <a:srgbClr val="202122"/>
                </a:solidFill>
              </a:rPr>
              <a:t>immagini</a:t>
            </a:r>
            <a:r>
              <a:rPr lang="fr-FR" altLang="fr-FR" sz="1600" dirty="0">
                <a:solidFill>
                  <a:srgbClr val="202122"/>
                </a:solidFill>
              </a:rPr>
              <a:t> </a:t>
            </a:r>
            <a:r>
              <a:rPr lang="fr-FR" altLang="fr-FR" sz="1600" dirty="0" err="1">
                <a:solidFill>
                  <a:srgbClr val="202122"/>
                </a:solidFill>
              </a:rPr>
              <a:t>disordinate</a:t>
            </a:r>
            <a:r>
              <a:rPr lang="fr-FR" altLang="fr-FR" sz="1600" dirty="0">
                <a:solidFill>
                  <a:srgbClr val="202122"/>
                </a:solidFill>
              </a:rPr>
              <a:t>; l'</a:t>
            </a:r>
            <a:r>
              <a:rPr lang="fr-FR" altLang="fr-FR" sz="1600" dirty="0" err="1">
                <a:solidFill>
                  <a:srgbClr val="202122"/>
                </a:solidFill>
              </a:rPr>
              <a:t>associazione</a:t>
            </a:r>
            <a:r>
              <a:rPr lang="fr-FR" altLang="fr-FR" sz="1600" dirty="0">
                <a:solidFill>
                  <a:srgbClr val="202122"/>
                </a:solidFill>
              </a:rPr>
              <a:t> si manifesta in </a:t>
            </a:r>
            <a:r>
              <a:rPr lang="fr-FR" altLang="fr-FR" sz="1600" dirty="0" err="1">
                <a:solidFill>
                  <a:srgbClr val="202122"/>
                </a:solidFill>
              </a:rPr>
              <a:t>special</a:t>
            </a:r>
            <a:r>
              <a:rPr lang="fr-FR" altLang="fr-FR" sz="1600" dirty="0">
                <a:solidFill>
                  <a:srgbClr val="202122"/>
                </a:solidFill>
              </a:rPr>
              <a:t> modo verso le figure e i </a:t>
            </a:r>
            <a:r>
              <a:rPr lang="fr-FR" altLang="fr-FR" sz="1600" dirty="0" err="1">
                <a:solidFill>
                  <a:srgbClr val="202122"/>
                </a:solidFill>
              </a:rPr>
              <a:t>volti</a:t>
            </a:r>
            <a:r>
              <a:rPr lang="fr-FR" altLang="fr-FR" sz="1600" dirty="0">
                <a:solidFill>
                  <a:srgbClr val="202122"/>
                </a:solidFill>
              </a:rPr>
              <a:t> </a:t>
            </a:r>
            <a:r>
              <a:rPr lang="fr-FR" altLang="fr-FR" sz="1600" dirty="0" err="1">
                <a:solidFill>
                  <a:srgbClr val="202122"/>
                </a:solidFill>
              </a:rPr>
              <a:t>umani</a:t>
            </a:r>
            <a:r>
              <a:rPr lang="fr-FR" altLang="fr-FR" sz="1600" dirty="0">
                <a:solidFill>
                  <a:srgbClr val="202122"/>
                </a:solidFill>
              </a:rPr>
              <a:t>. </a:t>
            </a:r>
          </a:p>
          <a:p>
            <a:pPr lvl="0" eaLnBrk="0" fontAlgn="base" hangingPunct="0">
              <a:spcBef>
                <a:spcPct val="0"/>
              </a:spcBef>
              <a:spcAft>
                <a:spcPct val="0"/>
              </a:spcAft>
            </a:pPr>
            <a:r>
              <a:rPr lang="fr-FR" altLang="fr-FR" sz="1600" dirty="0" err="1">
                <a:solidFill>
                  <a:srgbClr val="202122"/>
                </a:solidFill>
              </a:rPr>
              <a:t>Classici</a:t>
            </a:r>
            <a:r>
              <a:rPr lang="fr-FR" altLang="fr-FR" sz="1600" dirty="0">
                <a:solidFill>
                  <a:srgbClr val="202122"/>
                </a:solidFill>
              </a:rPr>
              <a:t> </a:t>
            </a:r>
            <a:r>
              <a:rPr lang="fr-FR" altLang="fr-FR" sz="1600" dirty="0" err="1">
                <a:solidFill>
                  <a:srgbClr val="202122"/>
                </a:solidFill>
              </a:rPr>
              <a:t>esempi</a:t>
            </a:r>
            <a:r>
              <a:rPr lang="fr-FR" altLang="fr-FR" sz="1600" dirty="0">
                <a:solidFill>
                  <a:srgbClr val="202122"/>
                </a:solidFill>
              </a:rPr>
              <a:t> sono la </a:t>
            </a:r>
            <a:r>
              <a:rPr lang="fr-FR" altLang="fr-FR" sz="1600" dirty="0" err="1">
                <a:solidFill>
                  <a:srgbClr val="202122"/>
                </a:solidFill>
              </a:rPr>
              <a:t>visione</a:t>
            </a:r>
            <a:r>
              <a:rPr lang="fr-FR" altLang="fr-FR" sz="1600" dirty="0">
                <a:solidFill>
                  <a:srgbClr val="202122"/>
                </a:solidFill>
              </a:rPr>
              <a:t> di </a:t>
            </a:r>
            <a:r>
              <a:rPr lang="fr-FR" altLang="fr-FR" sz="1600" dirty="0" err="1">
                <a:solidFill>
                  <a:srgbClr val="202122"/>
                </a:solidFill>
              </a:rPr>
              <a:t>animali</a:t>
            </a:r>
            <a:r>
              <a:rPr lang="fr-FR" altLang="fr-FR" sz="1600" dirty="0">
                <a:solidFill>
                  <a:srgbClr val="202122"/>
                </a:solidFill>
              </a:rPr>
              <a:t> o </a:t>
            </a:r>
            <a:r>
              <a:rPr lang="fr-FR" altLang="fr-FR" sz="1600" dirty="0" err="1">
                <a:solidFill>
                  <a:srgbClr val="202122"/>
                </a:solidFill>
              </a:rPr>
              <a:t>volti</a:t>
            </a:r>
            <a:r>
              <a:rPr lang="fr-FR" altLang="fr-FR" sz="1600" dirty="0">
                <a:solidFill>
                  <a:srgbClr val="202122"/>
                </a:solidFill>
              </a:rPr>
              <a:t> </a:t>
            </a:r>
            <a:r>
              <a:rPr lang="fr-FR" altLang="fr-FR" sz="1600" dirty="0" err="1">
                <a:solidFill>
                  <a:srgbClr val="202122"/>
                </a:solidFill>
              </a:rPr>
              <a:t>umani</a:t>
            </a:r>
            <a:r>
              <a:rPr lang="fr-FR" altLang="fr-FR" sz="1600" dirty="0">
                <a:solidFill>
                  <a:srgbClr val="202122"/>
                </a:solidFill>
              </a:rPr>
              <a:t> </a:t>
            </a:r>
            <a:r>
              <a:rPr lang="fr-FR" altLang="fr-FR" sz="1600" dirty="0" err="1">
                <a:solidFill>
                  <a:srgbClr val="202122"/>
                </a:solidFill>
              </a:rPr>
              <a:t>nelle</a:t>
            </a:r>
            <a:r>
              <a:rPr lang="fr-FR" altLang="fr-FR" sz="1600" dirty="0">
                <a:solidFill>
                  <a:srgbClr val="202122"/>
                </a:solidFill>
              </a:rPr>
              <a:t> </a:t>
            </a:r>
            <a:r>
              <a:rPr lang="fr-FR" altLang="fr-FR" sz="1600" dirty="0" err="1">
                <a:solidFill>
                  <a:srgbClr val="202122"/>
                </a:solidFill>
              </a:rPr>
              <a:t>nuvole</a:t>
            </a:r>
            <a:r>
              <a:rPr lang="fr-FR" altLang="fr-FR" sz="1600" dirty="0">
                <a:solidFill>
                  <a:srgbClr val="202122"/>
                </a:solidFill>
              </a:rPr>
              <a:t>, la </a:t>
            </a:r>
            <a:r>
              <a:rPr lang="fr-FR" altLang="fr-FR" sz="1600" dirty="0" err="1">
                <a:solidFill>
                  <a:srgbClr val="202122"/>
                </a:solidFill>
              </a:rPr>
              <a:t>visione</a:t>
            </a:r>
            <a:r>
              <a:rPr lang="fr-FR" altLang="fr-FR" sz="1600" dirty="0">
                <a:solidFill>
                  <a:srgbClr val="202122"/>
                </a:solidFill>
              </a:rPr>
              <a:t> di un </a:t>
            </a:r>
            <a:r>
              <a:rPr lang="fr-FR" altLang="fr-FR" sz="1600" dirty="0" err="1">
                <a:solidFill>
                  <a:srgbClr val="202122"/>
                </a:solidFill>
              </a:rPr>
              <a:t>volto</a:t>
            </a:r>
            <a:r>
              <a:rPr lang="fr-FR" altLang="fr-FR" sz="1600" dirty="0">
                <a:solidFill>
                  <a:srgbClr val="202122"/>
                </a:solidFill>
              </a:rPr>
              <a:t> </a:t>
            </a:r>
            <a:r>
              <a:rPr lang="fr-FR" altLang="fr-FR" sz="1600" dirty="0" err="1">
                <a:solidFill>
                  <a:srgbClr val="202122"/>
                </a:solidFill>
              </a:rPr>
              <a:t>umano</a:t>
            </a:r>
            <a:r>
              <a:rPr lang="fr-FR" altLang="fr-FR" sz="1600" dirty="0">
                <a:solidFill>
                  <a:srgbClr val="202122"/>
                </a:solidFill>
              </a:rPr>
              <a:t> </a:t>
            </a:r>
            <a:r>
              <a:rPr lang="fr-FR" altLang="fr-FR" sz="1600" dirty="0" err="1">
                <a:solidFill>
                  <a:srgbClr val="202122"/>
                </a:solidFill>
              </a:rPr>
              <a:t>nella</a:t>
            </a:r>
            <a:r>
              <a:rPr lang="fr-FR" altLang="fr-FR" sz="1600" dirty="0">
                <a:solidFill>
                  <a:srgbClr val="202122"/>
                </a:solidFill>
              </a:rPr>
              <a:t> </a:t>
            </a:r>
            <a:r>
              <a:rPr lang="fr-FR" altLang="fr-FR" sz="1600" dirty="0" err="1"/>
              <a:t>luna</a:t>
            </a:r>
            <a:r>
              <a:rPr lang="fr-FR" altLang="fr-FR" sz="1600" dirty="0"/>
              <a:t> </a:t>
            </a:r>
            <a:r>
              <a:rPr lang="fr-FR" altLang="fr-FR" sz="1600" dirty="0">
                <a:solidFill>
                  <a:srgbClr val="202122"/>
                </a:solidFill>
              </a:rPr>
              <a:t>(il </a:t>
            </a:r>
            <a:r>
              <a:rPr lang="fr-FR" altLang="fr-FR" sz="1600" dirty="0" err="1">
                <a:solidFill>
                  <a:srgbClr val="202122"/>
                </a:solidFill>
              </a:rPr>
              <a:t>sembiante</a:t>
            </a:r>
            <a:r>
              <a:rPr lang="fr-FR" altLang="fr-FR" sz="1600" dirty="0">
                <a:solidFill>
                  <a:srgbClr val="202122"/>
                </a:solidFill>
              </a:rPr>
              <a:t> </a:t>
            </a:r>
            <a:r>
              <a:rPr lang="fr-FR" altLang="fr-FR" sz="1600" dirty="0" err="1">
                <a:solidFill>
                  <a:srgbClr val="202122"/>
                </a:solidFill>
              </a:rPr>
              <a:t>della</a:t>
            </a:r>
            <a:r>
              <a:rPr lang="fr-FR" altLang="fr-FR" sz="1600" dirty="0">
                <a:solidFill>
                  <a:srgbClr val="202122"/>
                </a:solidFill>
              </a:rPr>
              <a:t> </a:t>
            </a:r>
            <a:r>
              <a:rPr lang="fr-FR" altLang="fr-FR" sz="1600" dirty="0" err="1">
                <a:solidFill>
                  <a:srgbClr val="202122"/>
                </a:solidFill>
              </a:rPr>
              <a:t>luna</a:t>
            </a:r>
            <a:r>
              <a:rPr lang="fr-FR" altLang="fr-FR" sz="1600" dirty="0">
                <a:solidFill>
                  <a:srgbClr val="202122"/>
                </a:solidFill>
              </a:rPr>
              <a:t>) </a:t>
            </a:r>
            <a:r>
              <a:rPr lang="fr-FR" altLang="fr-FR" sz="1600" dirty="0" err="1">
                <a:solidFill>
                  <a:srgbClr val="202122"/>
                </a:solidFill>
              </a:rPr>
              <a:t>oppure</a:t>
            </a:r>
            <a:r>
              <a:rPr lang="fr-FR" altLang="fr-FR" sz="1600" dirty="0">
                <a:solidFill>
                  <a:srgbClr val="202122"/>
                </a:solidFill>
              </a:rPr>
              <a:t> l'</a:t>
            </a:r>
            <a:r>
              <a:rPr lang="fr-FR" altLang="fr-FR" sz="1600" dirty="0" err="1">
                <a:solidFill>
                  <a:srgbClr val="202122"/>
                </a:solidFill>
              </a:rPr>
              <a:t>associazione</a:t>
            </a:r>
            <a:r>
              <a:rPr lang="fr-FR" altLang="fr-FR" sz="1600" dirty="0">
                <a:solidFill>
                  <a:srgbClr val="202122"/>
                </a:solidFill>
              </a:rPr>
              <a:t> di </a:t>
            </a:r>
            <a:r>
              <a:rPr lang="fr-FR" altLang="fr-FR" sz="1600" dirty="0" err="1">
                <a:solidFill>
                  <a:srgbClr val="202122"/>
                </a:solidFill>
              </a:rPr>
              <a:t>immagini</a:t>
            </a:r>
            <a:r>
              <a:rPr lang="fr-FR" altLang="fr-FR" sz="1600" dirty="0">
                <a:solidFill>
                  <a:srgbClr val="202122"/>
                </a:solidFill>
              </a:rPr>
              <a:t> </a:t>
            </a:r>
            <a:r>
              <a:rPr lang="fr-FR" altLang="fr-FR" sz="1600" dirty="0" err="1">
                <a:solidFill>
                  <a:srgbClr val="202122"/>
                </a:solidFill>
              </a:rPr>
              <a:t>alle</a:t>
            </a:r>
            <a:r>
              <a:rPr lang="fr-FR" altLang="fr-FR" sz="1600" dirty="0">
                <a:solidFill>
                  <a:srgbClr val="202122"/>
                </a:solidFill>
              </a:rPr>
              <a:t> </a:t>
            </a:r>
            <a:r>
              <a:rPr lang="fr-FR" altLang="fr-FR" sz="1600" dirty="0" err="1">
                <a:solidFill>
                  <a:srgbClr val="202122"/>
                </a:solidFill>
              </a:rPr>
              <a:t>costellazioni</a:t>
            </a:r>
            <a:r>
              <a:rPr lang="fr-FR" altLang="fr-FR" sz="1600" dirty="0"/>
              <a:t>. </a:t>
            </a:r>
          </a:p>
        </p:txBody>
      </p:sp>
    </p:spTree>
    <p:extLst>
      <p:ext uri="{BB962C8B-B14F-4D97-AF65-F5344CB8AC3E}">
        <p14:creationId xmlns:p14="http://schemas.microsoft.com/office/powerpoint/2010/main" val="276759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E80BC287-B07B-C00B-49FA-EE9520923046}"/>
              </a:ext>
            </a:extLst>
          </p:cNvPr>
          <p:cNvSpPr txBox="1"/>
          <p:nvPr/>
        </p:nvSpPr>
        <p:spPr>
          <a:xfrm>
            <a:off x="2562837" y="612474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Informe : Henri Michaux, </a:t>
            </a:r>
            <a:r>
              <a:rPr lang="fr-FR" sz="1600" i="1" dirty="0"/>
              <a:t>Un </a:t>
            </a:r>
            <a:r>
              <a:rPr lang="fr-FR" sz="1600" i="1" dirty="0" err="1"/>
              <a:t>polpo</a:t>
            </a:r>
            <a:r>
              <a:rPr lang="fr-FR" sz="1600" i="1" dirty="0"/>
              <a:t> o </a:t>
            </a:r>
            <a:r>
              <a:rPr lang="fr-FR" sz="1600" i="1" dirty="0" err="1"/>
              <a:t>una</a:t>
            </a:r>
            <a:r>
              <a:rPr lang="fr-FR" sz="1600" i="1" dirty="0"/>
              <a:t> </a:t>
            </a:r>
            <a:r>
              <a:rPr lang="fr-FR" sz="1600" i="1" dirty="0" err="1"/>
              <a:t>città</a:t>
            </a:r>
            <a:endParaRPr lang="fr-FR" sz="1600" dirty="0">
              <a:cs typeface="Calibri"/>
            </a:endParaRPr>
          </a:p>
        </p:txBody>
      </p:sp>
      <p:pic>
        <p:nvPicPr>
          <p:cNvPr id="4" name="Picture 2" descr="Essai sur la connaissance approchée">
            <a:extLst>
              <a:ext uri="{FF2B5EF4-FFF2-40B4-BE49-F238E27FC236}">
                <a16:creationId xmlns:a16="http://schemas.microsoft.com/office/drawing/2014/main" id="{3D2A933C-90A1-869C-BEB5-EC0EB452C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661" y="214971"/>
            <a:ext cx="1611981" cy="23750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 ressemblance informe, ou, Le gai savoir visuel selon Georges Bataille  (Vues) (French Edition): Didi-Huberman, Georges: 9782865890521: Books:  Amazon.com">
            <a:extLst>
              <a:ext uri="{FF2B5EF4-FFF2-40B4-BE49-F238E27FC236}">
                <a16:creationId xmlns:a16="http://schemas.microsoft.com/office/drawing/2014/main" id="{32BB8A01-97E6-4D1E-09F6-DC476D5BF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19" y="429035"/>
            <a:ext cx="2442040" cy="31266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cture Policies in Documents: Visual Display and… – Intermédialités /  Intermediality – Érudit">
            <a:extLst>
              <a:ext uri="{FF2B5EF4-FFF2-40B4-BE49-F238E27FC236}">
                <a16:creationId xmlns:a16="http://schemas.microsoft.com/office/drawing/2014/main" id="{62141132-C033-4B7B-AAEB-7BB6EBDD9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4349" y="236989"/>
            <a:ext cx="1941884" cy="26917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s orteil - Centre Pompidou">
            <a:extLst>
              <a:ext uri="{FF2B5EF4-FFF2-40B4-BE49-F238E27FC236}">
                <a16:creationId xmlns:a16="http://schemas.microsoft.com/office/drawing/2014/main" id="{7A8810E6-0988-7A6A-268A-93A79906D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283" y="3274638"/>
            <a:ext cx="2062406" cy="26917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li Lotar, au-delà des Abattoirs – Amateur d'art">
            <a:extLst>
              <a:ext uri="{FF2B5EF4-FFF2-40B4-BE49-F238E27FC236}">
                <a16:creationId xmlns:a16="http://schemas.microsoft.com/office/drawing/2014/main" id="{0A95955C-A379-5C6F-BDC8-8F7E7C29EA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6860" y="168043"/>
            <a:ext cx="1628892" cy="22395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ack Hylton &amp; His Orchestra - Fox Movietone Follies of 1929 - video  Dailymotion">
            <a:extLst>
              <a:ext uri="{FF2B5EF4-FFF2-40B4-BE49-F238E27FC236}">
                <a16:creationId xmlns:a16="http://schemas.microsoft.com/office/drawing/2014/main" id="{031ECE59-C5B8-44D6-39A0-F588CA12EA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0389" y="544514"/>
            <a:ext cx="1907619" cy="14307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6F1EBE-2A5B-F1CA-07C0-7FA13C260538}"/>
              </a:ext>
            </a:extLst>
          </p:cNvPr>
          <p:cNvSpPr txBox="1"/>
          <p:nvPr/>
        </p:nvSpPr>
        <p:spPr>
          <a:xfrm>
            <a:off x="5572693" y="2420783"/>
            <a:ext cx="2788969" cy="338554"/>
          </a:xfrm>
          <a:prstGeom prst="rect">
            <a:avLst/>
          </a:prstGeom>
          <a:noFill/>
        </p:spPr>
        <p:txBody>
          <a:bodyPr wrap="none" rtlCol="0">
            <a:spAutoFit/>
          </a:bodyPr>
          <a:lstStyle/>
          <a:p>
            <a:r>
              <a:rPr lang="fr-BE" sz="1600" dirty="0" err="1"/>
              <a:t>Smentita</a:t>
            </a:r>
            <a:r>
              <a:rPr lang="fr-BE" sz="1600" dirty="0"/>
              <a:t> </a:t>
            </a:r>
            <a:r>
              <a:rPr lang="fr-BE" sz="1600" dirty="0" err="1"/>
              <a:t>dell’antropomorfismo</a:t>
            </a:r>
            <a:endParaRPr lang="fr-FR" sz="1600" dirty="0"/>
          </a:p>
        </p:txBody>
      </p:sp>
      <p:pic>
        <p:nvPicPr>
          <p:cNvPr id="3082" name="Picture 10" descr="Le musée du Louvre acquiert une œuvre rare de Tiepolo">
            <a:extLst>
              <a:ext uri="{FF2B5EF4-FFF2-40B4-BE49-F238E27FC236}">
                <a16:creationId xmlns:a16="http://schemas.microsoft.com/office/drawing/2014/main" id="{A901F8D2-3A8F-F086-A720-7163B373E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84" y="3664238"/>
            <a:ext cx="3637653" cy="20438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8588CD2-B780-3511-DF0E-FD773B4516F6}"/>
              </a:ext>
            </a:extLst>
          </p:cNvPr>
          <p:cNvSpPr txBox="1"/>
          <p:nvPr/>
        </p:nvSpPr>
        <p:spPr>
          <a:xfrm>
            <a:off x="439959" y="5844190"/>
            <a:ext cx="3850629" cy="584775"/>
          </a:xfrm>
          <a:prstGeom prst="rect">
            <a:avLst/>
          </a:prstGeom>
          <a:noFill/>
        </p:spPr>
        <p:txBody>
          <a:bodyPr wrap="square">
            <a:spAutoFit/>
          </a:bodyPr>
          <a:lstStyle/>
          <a:p>
            <a:r>
              <a:rPr kumimoji="0" lang="fr-FR" altLang="fr-FR" sz="1600" b="0" i="0" u="none" strike="noStrike" cap="none" normalizeH="0" baseline="0" dirty="0">
                <a:ln>
                  <a:noFill/>
                </a:ln>
                <a:solidFill>
                  <a:srgbClr val="333333"/>
                </a:solidFill>
                <a:effectLst/>
              </a:rPr>
              <a:t>Giambattista Tiepolo, </a:t>
            </a:r>
            <a:r>
              <a:rPr kumimoji="0" lang="fr-FR" altLang="fr-FR" sz="1600" b="0" i="1" u="none" strike="noStrike" cap="none" normalizeH="0" baseline="0" dirty="0" err="1">
                <a:ln>
                  <a:noFill/>
                </a:ln>
                <a:solidFill>
                  <a:srgbClr val="333333"/>
                </a:solidFill>
                <a:effectLst/>
              </a:rPr>
              <a:t>Giunone</a:t>
            </a:r>
            <a:endParaRPr kumimoji="0" lang="fr-FR" altLang="fr-FR" sz="1600" b="0" i="1" u="none" strike="noStrike" cap="none" normalizeH="0" baseline="0" dirty="0">
              <a:ln>
                <a:noFill/>
              </a:ln>
              <a:solidFill>
                <a:srgbClr val="333333"/>
              </a:solidFill>
              <a:effectLst/>
            </a:endParaRPr>
          </a:p>
          <a:p>
            <a:endParaRPr lang="fr-FR" sz="1600" dirty="0"/>
          </a:p>
        </p:txBody>
      </p:sp>
      <p:sp>
        <p:nvSpPr>
          <p:cNvPr id="10" name="TextBox 9">
            <a:extLst>
              <a:ext uri="{FF2B5EF4-FFF2-40B4-BE49-F238E27FC236}">
                <a16:creationId xmlns:a16="http://schemas.microsoft.com/office/drawing/2014/main" id="{1BB1298B-930D-BFC1-6B8D-8B726759BEB3}"/>
              </a:ext>
            </a:extLst>
          </p:cNvPr>
          <p:cNvSpPr txBox="1"/>
          <p:nvPr/>
        </p:nvSpPr>
        <p:spPr>
          <a:xfrm>
            <a:off x="2791116" y="2688687"/>
            <a:ext cx="1668085" cy="338554"/>
          </a:xfrm>
          <a:prstGeom prst="rect">
            <a:avLst/>
          </a:prstGeom>
          <a:noFill/>
        </p:spPr>
        <p:txBody>
          <a:bodyPr wrap="none" rtlCol="0">
            <a:spAutoFit/>
          </a:bodyPr>
          <a:lstStyle/>
          <a:p>
            <a:r>
              <a:rPr lang="fr-BE" sz="1600" dirty="0" err="1"/>
              <a:t>Vocazione</a:t>
            </a:r>
            <a:r>
              <a:rPr lang="fr-BE" sz="1600" dirty="0"/>
              <a:t> </a:t>
            </a:r>
            <a:r>
              <a:rPr lang="fr-BE" sz="1600" dirty="0" err="1"/>
              <a:t>caotica</a:t>
            </a:r>
            <a:endParaRPr lang="fr-FR" sz="1600" dirty="0"/>
          </a:p>
        </p:txBody>
      </p:sp>
      <p:sp>
        <p:nvSpPr>
          <p:cNvPr id="19" name="TextBox 18">
            <a:extLst>
              <a:ext uri="{FF2B5EF4-FFF2-40B4-BE49-F238E27FC236}">
                <a16:creationId xmlns:a16="http://schemas.microsoft.com/office/drawing/2014/main" id="{4157028B-3E25-C807-0B00-C8E71CC4C4CB}"/>
              </a:ext>
            </a:extLst>
          </p:cNvPr>
          <p:cNvSpPr txBox="1"/>
          <p:nvPr/>
        </p:nvSpPr>
        <p:spPr>
          <a:xfrm>
            <a:off x="5606568" y="5900131"/>
            <a:ext cx="6097464" cy="584775"/>
          </a:xfrm>
          <a:prstGeom prst="rect">
            <a:avLst/>
          </a:prstGeom>
          <a:noFill/>
        </p:spPr>
        <p:txBody>
          <a:bodyPr wrap="square">
            <a:spAutoFit/>
          </a:bodyPr>
          <a:lstStyle/>
          <a:p>
            <a:r>
              <a:rPr lang="fr-BE" sz="1600" b="0" i="0" dirty="0">
                <a:effectLst/>
              </a:rPr>
              <a:t>Pierre Alechinsky, Central Park, 1965, </a:t>
            </a:r>
          </a:p>
          <a:p>
            <a:r>
              <a:rPr lang="fr-BE" sz="1600" b="0" i="0" dirty="0">
                <a:effectLst/>
              </a:rPr>
              <a:t>acrylique sur papier marouflé sur toile, 162 x 193 cm, </a:t>
            </a:r>
            <a:r>
              <a:rPr lang="fr-BE" sz="1600" b="0" i="0" dirty="0" err="1">
                <a:effectLst/>
              </a:rPr>
              <a:t>coll.part</a:t>
            </a:r>
            <a:r>
              <a:rPr lang="fr-BE" sz="1600" b="0" i="0" dirty="0">
                <a:effectLst/>
              </a:rPr>
              <a:t>.</a:t>
            </a:r>
            <a:endParaRPr lang="fr-FR" sz="1600" dirty="0"/>
          </a:p>
        </p:txBody>
      </p:sp>
      <p:pic>
        <p:nvPicPr>
          <p:cNvPr id="3084" name="Picture 12">
            <a:extLst>
              <a:ext uri="{FF2B5EF4-FFF2-40B4-BE49-F238E27FC236}">
                <a16:creationId xmlns:a16="http://schemas.microsoft.com/office/drawing/2014/main" id="{3A93BE99-EB06-3FF9-47FF-3FF28AC65E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9763" y="2899045"/>
            <a:ext cx="3331131" cy="28020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EC07AD-EE5E-D5FC-D3D7-6713F5E82C61}"/>
              </a:ext>
            </a:extLst>
          </p:cNvPr>
          <p:cNvSpPr txBox="1"/>
          <p:nvPr/>
        </p:nvSpPr>
        <p:spPr>
          <a:xfrm>
            <a:off x="808892" y="87923"/>
            <a:ext cx="963277" cy="338554"/>
          </a:xfrm>
          <a:prstGeom prst="rect">
            <a:avLst/>
          </a:prstGeom>
          <a:noFill/>
        </p:spPr>
        <p:txBody>
          <a:bodyPr wrap="none" rtlCol="0">
            <a:spAutoFit/>
          </a:bodyPr>
          <a:lstStyle/>
          <a:p>
            <a:r>
              <a:rPr lang="fr-BE" sz="1600" b="1" dirty="0"/>
              <a:t>l’informe</a:t>
            </a:r>
            <a:endParaRPr lang="fr-FR" sz="1600" b="1" dirty="0"/>
          </a:p>
        </p:txBody>
      </p:sp>
    </p:spTree>
    <p:extLst>
      <p:ext uri="{BB962C8B-B14F-4D97-AF65-F5344CB8AC3E}">
        <p14:creationId xmlns:p14="http://schemas.microsoft.com/office/powerpoint/2010/main" val="684426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AA8A68C-FB49-D574-5F03-F39B1593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076" y="3822739"/>
            <a:ext cx="1991458" cy="26552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a farfalla Parnassius apollo, con ali punteggiate di rosso e bianco, su un fiore lilla">
            <a:extLst>
              <a:ext uri="{FF2B5EF4-FFF2-40B4-BE49-F238E27FC236}">
                <a16:creationId xmlns:a16="http://schemas.microsoft.com/office/drawing/2014/main" id="{3A0E4D1C-24E7-F168-28AC-1AD9B650F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204" y="4290646"/>
            <a:ext cx="2250830" cy="11254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3F4AC5-B66C-9671-1A90-A19D65EAC5C3}"/>
              </a:ext>
            </a:extLst>
          </p:cNvPr>
          <p:cNvSpPr txBox="1"/>
          <p:nvPr/>
        </p:nvSpPr>
        <p:spPr>
          <a:xfrm>
            <a:off x="6268915" y="5557302"/>
            <a:ext cx="3285708" cy="923330"/>
          </a:xfrm>
          <a:prstGeom prst="rect">
            <a:avLst/>
          </a:prstGeom>
          <a:noFill/>
        </p:spPr>
        <p:txBody>
          <a:bodyPr wrap="none" rtlCol="0">
            <a:spAutoFit/>
          </a:bodyPr>
          <a:lstStyle/>
          <a:p>
            <a:r>
              <a:rPr lang="fr-BE" dirty="0"/>
              <a:t>Analogie « </a:t>
            </a:r>
            <a:r>
              <a:rPr lang="fr-BE" dirty="0" err="1"/>
              <a:t>giuste</a:t>
            </a:r>
            <a:r>
              <a:rPr lang="fr-BE" dirty="0"/>
              <a:t> »</a:t>
            </a:r>
          </a:p>
          <a:p>
            <a:endParaRPr lang="fr-BE" dirty="0"/>
          </a:p>
          <a:p>
            <a:r>
              <a:rPr lang="fr-BE" dirty="0"/>
              <a:t>Un </a:t>
            </a:r>
            <a:r>
              <a:rPr lang="fr-BE" dirty="0" err="1"/>
              <a:t>viso</a:t>
            </a:r>
            <a:r>
              <a:rPr lang="fr-BE" dirty="0"/>
              <a:t> </a:t>
            </a:r>
            <a:r>
              <a:rPr lang="fr-BE" dirty="0" err="1"/>
              <a:t>nella</a:t>
            </a:r>
            <a:r>
              <a:rPr lang="fr-BE" dirty="0"/>
              <a:t> </a:t>
            </a:r>
            <a:r>
              <a:rPr lang="fr-BE" dirty="0" err="1"/>
              <a:t>livrea</a:t>
            </a:r>
            <a:r>
              <a:rPr lang="fr-BE" dirty="0"/>
              <a:t> di </a:t>
            </a:r>
            <a:r>
              <a:rPr lang="fr-BE" dirty="0" err="1"/>
              <a:t>una</a:t>
            </a:r>
            <a:r>
              <a:rPr lang="fr-BE" dirty="0"/>
              <a:t> </a:t>
            </a:r>
            <a:r>
              <a:rPr lang="fr-BE" dirty="0" err="1"/>
              <a:t>farfalla</a:t>
            </a:r>
            <a:endParaRPr lang="fr-FR" dirty="0"/>
          </a:p>
        </p:txBody>
      </p:sp>
      <p:pic>
        <p:nvPicPr>
          <p:cNvPr id="2054" name="Picture 6" descr="Metamorfosi mozzafiato: le falene Saturniidae » Almanacco News">
            <a:extLst>
              <a:ext uri="{FF2B5EF4-FFF2-40B4-BE49-F238E27FC236}">
                <a16:creationId xmlns:a16="http://schemas.microsoft.com/office/drawing/2014/main" id="{358644C9-2CF4-B455-7EB6-4D9029433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388" y="4326379"/>
            <a:ext cx="1855788" cy="12309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8C9C830-E7E8-3828-6C03-4520E28E7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245" y="379984"/>
            <a:ext cx="1942811" cy="32145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A150C9-C966-3817-9686-791571544E4D}"/>
              </a:ext>
            </a:extLst>
          </p:cNvPr>
          <p:cNvSpPr txBox="1"/>
          <p:nvPr/>
        </p:nvSpPr>
        <p:spPr>
          <a:xfrm>
            <a:off x="4448909" y="94409"/>
            <a:ext cx="7656396" cy="3785652"/>
          </a:xfrm>
          <a:prstGeom prst="rect">
            <a:avLst/>
          </a:prstGeom>
          <a:noFill/>
        </p:spPr>
        <p:txBody>
          <a:bodyPr wrap="square">
            <a:spAutoFit/>
          </a:bodyPr>
          <a:lstStyle/>
          <a:p>
            <a:pPr algn="l" fontAlgn="base"/>
            <a:r>
              <a:rPr lang="it-IT" sz="1600" b="1" i="0" dirty="0">
                <a:solidFill>
                  <a:srgbClr val="2B2B2B"/>
                </a:solidFill>
                <a:effectLst/>
              </a:rPr>
              <a:t>L’immagine nella pietra</a:t>
            </a:r>
            <a:endParaRPr lang="it-IT" sz="1600" b="0" i="0" dirty="0">
              <a:solidFill>
                <a:srgbClr val="2B2B2B"/>
              </a:solidFill>
              <a:effectLst/>
            </a:endParaRPr>
          </a:p>
          <a:p>
            <a:pPr algn="just" fontAlgn="base"/>
            <a:r>
              <a:rPr lang="it-IT" sz="1600" b="0" i="0" dirty="0">
                <a:solidFill>
                  <a:srgbClr val="2B2B2B"/>
                </a:solidFill>
                <a:effectLst/>
              </a:rPr>
              <a:t>In ogni tempo, l’uomo ha cercato non solo le pietre preziose, ma anche le pietre insolite, strane, quelle che attirano l’attenzione per qualche irregolarità della forma o per una certa significativa bizzarria di disegno o di colore. Quasi sempre, è una somiglianza inattesa, improbabile e tuttavia naturale, che le rende affascinanti. Le pietre, in ogni caso, posseggono un non so che di solenne, di immutabile e di estremo, di imperituro o già finito. Sono seducenti per un’intima bellezza, infallibile, immediata, che non deve niente a nessuno: necessariamente perfetta, esclude però l’idea della perfezione, proprio per non permettere approssimazioni, errori o eccessi. In tal senso, questa naturale, genuina beltà anticipa e supera il concetto stesso di bellezza, ne offre insieme garanzia e sostegno.</a:t>
            </a:r>
          </a:p>
          <a:p>
            <a:pPr algn="just" fontAlgn="base"/>
            <a:r>
              <a:rPr lang="it-IT" sz="1600" b="0" i="0" dirty="0">
                <a:solidFill>
                  <a:srgbClr val="2B2B2B"/>
                </a:solidFill>
                <a:effectLst/>
              </a:rPr>
              <a:t>Il fatto è che le pietre presentano qualcosa di evidentemente compiuto, senza tuttavia che c’entrino né invenzione, né talento, né abilità, nulla di quanto ne farebbe un’opera nel senso umano della parola, e ancor meno un’opera d’arte. L’opera viene dopo, e così anche l’arte; insieme a queste suggestioni oscure ma irresistibili, quasi radici lontane, quasi modelli latenti.</a:t>
            </a:r>
          </a:p>
        </p:txBody>
      </p:sp>
      <p:sp>
        <p:nvSpPr>
          <p:cNvPr id="5" name="TextBox 4">
            <a:extLst>
              <a:ext uri="{FF2B5EF4-FFF2-40B4-BE49-F238E27FC236}">
                <a16:creationId xmlns:a16="http://schemas.microsoft.com/office/drawing/2014/main" id="{D4D07B10-584C-AE6F-C116-1442A0FF7858}"/>
              </a:ext>
            </a:extLst>
          </p:cNvPr>
          <p:cNvSpPr txBox="1"/>
          <p:nvPr/>
        </p:nvSpPr>
        <p:spPr>
          <a:xfrm>
            <a:off x="2884882" y="5234136"/>
            <a:ext cx="3038204" cy="646331"/>
          </a:xfrm>
          <a:prstGeom prst="rect">
            <a:avLst/>
          </a:prstGeom>
          <a:noFill/>
        </p:spPr>
        <p:txBody>
          <a:bodyPr wrap="none" rtlCol="0">
            <a:spAutoFit/>
          </a:bodyPr>
          <a:lstStyle/>
          <a:p>
            <a:r>
              <a:rPr lang="fr-BE" dirty="0" err="1"/>
              <a:t>Caselle</a:t>
            </a:r>
            <a:r>
              <a:rPr lang="fr-BE" dirty="0"/>
              <a:t> di </a:t>
            </a:r>
            <a:r>
              <a:rPr lang="fr-BE" dirty="0" err="1"/>
              <a:t>una</a:t>
            </a:r>
            <a:r>
              <a:rPr lang="fr-BE" dirty="0"/>
              <a:t> </a:t>
            </a:r>
            <a:r>
              <a:rPr lang="fr-BE" dirty="0" err="1"/>
              <a:t>scacchiera</a:t>
            </a:r>
            <a:endParaRPr lang="fr-BE" dirty="0"/>
          </a:p>
          <a:p>
            <a:r>
              <a:rPr lang="fr-BE" dirty="0" err="1"/>
              <a:t>Tavola</a:t>
            </a:r>
            <a:r>
              <a:rPr lang="fr-BE" dirty="0"/>
              <a:t> </a:t>
            </a:r>
            <a:r>
              <a:rPr lang="fr-BE" dirty="0" err="1"/>
              <a:t>periodica</a:t>
            </a:r>
            <a:r>
              <a:rPr lang="fr-BE" dirty="0"/>
              <a:t> di </a:t>
            </a:r>
            <a:r>
              <a:rPr lang="fr-BE" dirty="0" err="1"/>
              <a:t>Mendeleev</a:t>
            </a:r>
            <a:endParaRPr lang="fr-FR" dirty="0"/>
          </a:p>
        </p:txBody>
      </p:sp>
    </p:spTree>
    <p:extLst>
      <p:ext uri="{BB962C8B-B14F-4D97-AF65-F5344CB8AC3E}">
        <p14:creationId xmlns:p14="http://schemas.microsoft.com/office/powerpoint/2010/main" val="523638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BC1D5-297E-4EA5-8D4C-1CC2ED9B24C1}"/>
              </a:ext>
            </a:extLst>
          </p:cNvPr>
          <p:cNvSpPr/>
          <p:nvPr/>
        </p:nvSpPr>
        <p:spPr>
          <a:xfrm>
            <a:off x="304800" y="5386149"/>
            <a:ext cx="6096000" cy="646331"/>
          </a:xfrm>
          <a:prstGeom prst="rect">
            <a:avLst/>
          </a:prstGeom>
        </p:spPr>
        <p:txBody>
          <a:bodyPr>
            <a:spAutoFit/>
          </a:bodyPr>
          <a:lstStyle/>
          <a:p>
            <a:pPr lvl="0" eaLnBrk="0" fontAlgn="base" hangingPunct="0">
              <a:spcBef>
                <a:spcPct val="0"/>
              </a:spcBef>
              <a:spcAft>
                <a:spcPct val="0"/>
              </a:spcAft>
            </a:pPr>
            <a:endParaRPr lang="fr-FR" altLang="fr-FR" dirty="0">
              <a:solidFill>
                <a:srgbClr val="202122"/>
              </a:solidFill>
            </a:endParaRPr>
          </a:p>
          <a:p>
            <a:pPr lvl="0" eaLnBrk="0" fontAlgn="base" hangingPunct="0">
              <a:spcBef>
                <a:spcPct val="0"/>
              </a:spcBef>
              <a:spcAft>
                <a:spcPct val="0"/>
              </a:spcAft>
            </a:pPr>
            <a:endParaRPr lang="fr-FR" altLang="fr-FR" dirty="0"/>
          </a:p>
        </p:txBody>
      </p:sp>
      <p:sp>
        <p:nvSpPr>
          <p:cNvPr id="3" name="ZoneTexte 2">
            <a:extLst>
              <a:ext uri="{FF2B5EF4-FFF2-40B4-BE49-F238E27FC236}">
                <a16:creationId xmlns:a16="http://schemas.microsoft.com/office/drawing/2014/main" id="{BD97E154-DAF3-C7F6-67AC-EF27FEF440FB}"/>
              </a:ext>
            </a:extLst>
          </p:cNvPr>
          <p:cNvSpPr txBox="1"/>
          <p:nvPr/>
        </p:nvSpPr>
        <p:spPr>
          <a:xfrm>
            <a:off x="3257328" y="825520"/>
            <a:ext cx="501482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Paul Valery, </a:t>
            </a:r>
            <a:r>
              <a:rPr lang="fr-FR" sz="1600" i="1" dirty="0"/>
              <a:t>L'homme et la coquille, </a:t>
            </a:r>
            <a:r>
              <a:rPr lang="fr-FR" sz="1600" dirty="0"/>
              <a:t>1936</a:t>
            </a:r>
          </a:p>
          <a:p>
            <a:r>
              <a:rPr lang="fr-FR" sz="1600" dirty="0"/>
              <a:t>La spirale</a:t>
            </a:r>
          </a:p>
          <a:p>
            <a:endParaRPr lang="fr-FR" sz="1600" dirty="0">
              <a:cs typeface="Calibri"/>
            </a:endParaRPr>
          </a:p>
          <a:p>
            <a:r>
              <a:rPr lang="fr-FR" sz="1600" i="1" dirty="0" err="1">
                <a:cs typeface="Calibri"/>
              </a:rPr>
              <a:t>natura</a:t>
            </a:r>
            <a:r>
              <a:rPr lang="fr-FR" sz="1600" i="1" dirty="0">
                <a:cs typeface="Calibri"/>
              </a:rPr>
              <a:t> </a:t>
            </a:r>
            <a:r>
              <a:rPr lang="fr-FR" sz="1600" i="1" dirty="0" err="1">
                <a:cs typeface="Calibri"/>
              </a:rPr>
              <a:t>naturans</a:t>
            </a:r>
            <a:r>
              <a:rPr lang="fr-FR" sz="1600" i="1" dirty="0">
                <a:cs typeface="Calibri"/>
              </a:rPr>
              <a:t>  La </a:t>
            </a:r>
            <a:r>
              <a:rPr lang="fr-FR" sz="1600" i="1" dirty="0" err="1">
                <a:cs typeface="Calibri"/>
              </a:rPr>
              <a:t>seguenza</a:t>
            </a:r>
            <a:r>
              <a:rPr lang="fr-FR" sz="1600" i="1" dirty="0">
                <a:cs typeface="Calibri"/>
              </a:rPr>
              <a:t> di Fibonacci (</a:t>
            </a:r>
            <a:r>
              <a:rPr lang="fr-FR" sz="1600" i="1" dirty="0" err="1">
                <a:cs typeface="Calibri"/>
              </a:rPr>
              <a:t>matematico</a:t>
            </a:r>
            <a:r>
              <a:rPr lang="fr-FR" sz="1600" i="1" dirty="0">
                <a:cs typeface="Calibri"/>
              </a:rPr>
              <a:t> </a:t>
            </a:r>
            <a:r>
              <a:rPr lang="fr-FR" sz="1600" i="1" dirty="0" err="1">
                <a:cs typeface="Calibri"/>
              </a:rPr>
              <a:t>pisano</a:t>
            </a:r>
            <a:r>
              <a:rPr lang="fr-FR" sz="1600" i="1" dirty="0">
                <a:cs typeface="Calibri"/>
              </a:rPr>
              <a:t>, 1202) 1, 1, 2, 3, 5, 8, 13, 21, 34, 55, 89, 144,…</a:t>
            </a:r>
          </a:p>
        </p:txBody>
      </p:sp>
      <p:pic>
        <p:nvPicPr>
          <p:cNvPr id="5" name="Image 5" descr="Une image contenant texte, mollusque, invertébré&#10;&#10;Description générée automatiquement">
            <a:extLst>
              <a:ext uri="{FF2B5EF4-FFF2-40B4-BE49-F238E27FC236}">
                <a16:creationId xmlns:a16="http://schemas.microsoft.com/office/drawing/2014/main" id="{E963678C-6F34-D245-6990-759F28776A5F}"/>
              </a:ext>
            </a:extLst>
          </p:cNvPr>
          <p:cNvPicPr>
            <a:picLocks noChangeAspect="1"/>
          </p:cNvPicPr>
          <p:nvPr/>
        </p:nvPicPr>
        <p:blipFill>
          <a:blip r:embed="rId2"/>
          <a:stretch>
            <a:fillRect/>
          </a:stretch>
        </p:blipFill>
        <p:spPr>
          <a:xfrm>
            <a:off x="514389" y="1100384"/>
            <a:ext cx="2325526" cy="3724494"/>
          </a:xfrm>
          <a:prstGeom prst="rect">
            <a:avLst/>
          </a:prstGeom>
        </p:spPr>
      </p:pic>
      <p:pic>
        <p:nvPicPr>
          <p:cNvPr id="1026" name="Picture 2" descr="Il 23 novembre si celebra la Giornata mondiale di Fibonacci - Positanonews">
            <a:extLst>
              <a:ext uri="{FF2B5EF4-FFF2-40B4-BE49-F238E27FC236}">
                <a16:creationId xmlns:a16="http://schemas.microsoft.com/office/drawing/2014/main" id="{DB3BF1F7-F199-38E5-FAEB-2FD73D960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906" y="2455616"/>
            <a:ext cx="1824135" cy="1017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39FF8AF-E92D-E85B-5F25-F06C383AE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823" y="3284550"/>
            <a:ext cx="3914434" cy="23408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473D0F7-5E97-60A0-C644-2353E6C4FD71}"/>
              </a:ext>
            </a:extLst>
          </p:cNvPr>
          <p:cNvSpPr txBox="1"/>
          <p:nvPr/>
        </p:nvSpPr>
        <p:spPr>
          <a:xfrm>
            <a:off x="3627802" y="3916357"/>
            <a:ext cx="2758344" cy="1077218"/>
          </a:xfrm>
          <a:prstGeom prst="rect">
            <a:avLst/>
          </a:prstGeom>
          <a:noFill/>
        </p:spPr>
        <p:txBody>
          <a:bodyPr wrap="square">
            <a:spAutoFit/>
          </a:bodyPr>
          <a:lstStyle/>
          <a:p>
            <a:r>
              <a:rPr lang="it-IT" sz="1600" b="0" i="0" dirty="0">
                <a:effectLst/>
              </a:rPr>
              <a:t>Un </a:t>
            </a:r>
            <a:r>
              <a:rPr lang="it-IT" sz="1600" b="1" i="0" dirty="0">
                <a:effectLst/>
              </a:rPr>
              <a:t>fiore di Fibonacci</a:t>
            </a:r>
            <a:r>
              <a:rPr lang="it-IT" sz="1600" b="0" i="0" dirty="0">
                <a:effectLst/>
              </a:rPr>
              <a:t> è un fiore che ha un numero di petali (o altri elementi) appartenente alla successione di Fibonacci.</a:t>
            </a:r>
            <a:endParaRPr lang="fr-FR" sz="1600" dirty="0"/>
          </a:p>
        </p:txBody>
      </p:sp>
    </p:spTree>
    <p:extLst>
      <p:ext uri="{BB962C8B-B14F-4D97-AF65-F5344CB8AC3E}">
        <p14:creationId xmlns:p14="http://schemas.microsoft.com/office/powerpoint/2010/main" val="3349757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9329A5-0337-4BAD-A26F-86BD2E2E379E}"/>
              </a:ext>
            </a:extLst>
          </p:cNvPr>
          <p:cNvSpPr/>
          <p:nvPr/>
        </p:nvSpPr>
        <p:spPr>
          <a:xfrm>
            <a:off x="498416" y="1428293"/>
            <a:ext cx="7366000" cy="4031873"/>
          </a:xfrm>
          <a:prstGeom prst="rect">
            <a:avLst/>
          </a:prstGeom>
        </p:spPr>
        <p:txBody>
          <a:bodyPr wrap="square">
            <a:spAutoFit/>
          </a:bodyPr>
          <a:lstStyle/>
          <a:p>
            <a:pPr lvl="0" eaLnBrk="0" fontAlgn="base" hangingPunct="0">
              <a:spcBef>
                <a:spcPct val="0"/>
              </a:spcBef>
              <a:spcAft>
                <a:spcPct val="0"/>
              </a:spcAft>
            </a:pPr>
            <a:r>
              <a:rPr lang="it-IT" altLang="fr-FR" sz="1600" dirty="0">
                <a:solidFill>
                  <a:srgbClr val="202122"/>
                </a:solidFill>
                <a:cs typeface="Arial" panose="020B0604020202020204" pitchFamily="34" charset="0"/>
              </a:rPr>
              <a:t>La fotografia spiritica è un tipo di fotografia il cui scopo dichiarato è quello di catturare immagini di fantasmi e altre entità spirituali. Fu utilizzata per la prima volta da William H. Mumler nel 1860. Mumler scoprì la tecnica per caso, dopo aver notato una seconda persona in una foto che doveva ritrarre solo se stesso. Mumler capì che si trattava in realtà di una doppia esposizione. </a:t>
            </a:r>
          </a:p>
          <a:p>
            <a:pPr lvl="0" eaLnBrk="0" fontAlgn="base" hangingPunct="0">
              <a:spcBef>
                <a:spcPct val="0"/>
              </a:spcBef>
              <a:spcAft>
                <a:spcPct val="0"/>
              </a:spcAft>
            </a:pPr>
            <a:r>
              <a:rPr lang="it-IT" altLang="fr-FR" sz="1600" dirty="0">
                <a:solidFill>
                  <a:srgbClr val="202122"/>
                </a:solidFill>
                <a:cs typeface="Arial" panose="020B0604020202020204" pitchFamily="34" charset="0"/>
              </a:rPr>
              <a:t>Edouard Buguet : errore chimico </a:t>
            </a:r>
            <a:r>
              <a:rPr lang="it-IT" altLang="fr-FR" sz="1600" dirty="0">
                <a:solidFill>
                  <a:srgbClr val="202122"/>
                </a:solidFill>
                <a:cs typeface="Arial" panose="020B0604020202020204" pitchFamily="34" charset="0"/>
                <a:sym typeface="Wingdings" panose="05000000000000000000" pitchFamily="2" charset="2"/>
              </a:rPr>
              <a:t> fabbricazione di spettri</a:t>
            </a:r>
          </a:p>
          <a:p>
            <a:pPr lvl="0" eaLnBrk="0" fontAlgn="base" hangingPunct="0">
              <a:spcBef>
                <a:spcPct val="0"/>
              </a:spcBef>
              <a:spcAft>
                <a:spcPct val="0"/>
              </a:spcAft>
            </a:pPr>
            <a:r>
              <a:rPr lang="it-IT" altLang="fr-FR" sz="1600" dirty="0">
                <a:solidFill>
                  <a:srgbClr val="202122"/>
                </a:solidFill>
                <a:cs typeface="Arial" panose="020B0604020202020204" pitchFamily="34" charset="0"/>
              </a:rPr>
              <a:t>«Signor redattore capo del </a:t>
            </a:r>
            <a:r>
              <a:rPr lang="it-IT" altLang="fr-FR" sz="1600" i="1" dirty="0">
                <a:solidFill>
                  <a:srgbClr val="202122"/>
                </a:solidFill>
                <a:cs typeface="Arial" panose="020B0604020202020204" pitchFamily="34" charset="0"/>
              </a:rPr>
              <a:t>Progrès photographique</a:t>
            </a:r>
            <a:r>
              <a:rPr lang="it-IT" altLang="fr-FR" sz="1600" dirty="0">
                <a:solidFill>
                  <a:srgbClr val="202122"/>
                </a:solidFill>
                <a:cs typeface="Arial" panose="020B0604020202020204" pitchFamily="34" charset="0"/>
              </a:rPr>
              <a:t>, avendo preso l'abitudine di preparare i miei vetri al gelatino-bromuro, utilizzo spesso i vetri delle fotografie che si sono perse o che non sono abbastanza interessanti da essere conservate. Ora, mi è capitato a volte, dopo aver usato la pulizia di vecchie lastre [...] di trovare su certi vetri, o parti di paesaggi, o ritratti [...] In presenza dell'impossibilità di cancellare queste tracce di vecchie lastre, ho deciso di versare l'emulsione su questi vetri convinto che l'immagine appena percettibile che si trovava non avrebbe danneggiato in alcun modo la prova a venire. Ma, ahimè! Mi sbagliavo [...] invece di rimanere nascosta e invisibile sotto il nuovo strato, l'immagine divenne molto più evidente, insieme al nuovo paesaggio, dando al mio quadro l'aspetto di una gabbia fantasma... «aprile 1891</a:t>
            </a:r>
            <a:endParaRPr lang="fr-FR" altLang="fr-FR" sz="1600" dirty="0">
              <a:solidFill>
                <a:srgbClr val="202122"/>
              </a:solidFill>
              <a:cs typeface="Arial" panose="020B0604020202020204" pitchFamily="34" charset="0"/>
            </a:endParaRPr>
          </a:p>
        </p:txBody>
      </p:sp>
      <p:pic>
        <p:nvPicPr>
          <p:cNvPr id="3" name="Picture 2" descr="Fantômes : l'origine du drap blanc">
            <a:extLst>
              <a:ext uri="{FF2B5EF4-FFF2-40B4-BE49-F238E27FC236}">
                <a16:creationId xmlns:a16="http://schemas.microsoft.com/office/drawing/2014/main" id="{59A8D576-D5EC-449E-8374-053323829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880" y="203428"/>
            <a:ext cx="2150382" cy="3225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E7093E-580D-4816-9964-10979BBCD934}"/>
              </a:ext>
            </a:extLst>
          </p:cNvPr>
          <p:cNvSpPr/>
          <p:nvPr/>
        </p:nvSpPr>
        <p:spPr>
          <a:xfrm>
            <a:off x="612531" y="416589"/>
            <a:ext cx="7941582" cy="830997"/>
          </a:xfrm>
          <a:prstGeom prst="rect">
            <a:avLst/>
          </a:prstGeom>
        </p:spPr>
        <p:txBody>
          <a:bodyPr wrap="square">
            <a:spAutoFit/>
          </a:bodyPr>
          <a:lstStyle/>
          <a:p>
            <a:pPr lvl="0" eaLnBrk="0" fontAlgn="base" hangingPunct="0">
              <a:spcBef>
                <a:spcPct val="0"/>
              </a:spcBef>
              <a:spcAft>
                <a:spcPct val="0"/>
              </a:spcAft>
            </a:pPr>
            <a:r>
              <a:rPr lang="fr-FR" altLang="fr-FR" sz="1600" dirty="0">
                <a:cs typeface="Arial" panose="020B0604020202020204" pitchFamily="34" charset="0"/>
              </a:rPr>
              <a:t>La </a:t>
            </a:r>
            <a:r>
              <a:rPr lang="fr-FR" altLang="fr-FR" sz="1600" dirty="0" err="1">
                <a:cs typeface="Arial" panose="020B0604020202020204" pitchFamily="34" charset="0"/>
              </a:rPr>
              <a:t>pareidolia</a:t>
            </a:r>
            <a:r>
              <a:rPr lang="fr-FR" altLang="fr-FR" sz="1600" dirty="0">
                <a:cs typeface="Arial" panose="020B0604020202020204" pitchFamily="34" charset="0"/>
              </a:rPr>
              <a:t> consente </a:t>
            </a:r>
            <a:r>
              <a:rPr lang="fr-FR" altLang="fr-FR" sz="1600" dirty="0" err="1">
                <a:cs typeface="Arial" panose="020B0604020202020204" pitchFamily="34" charset="0"/>
              </a:rPr>
              <a:t>spesso</a:t>
            </a:r>
            <a:r>
              <a:rPr lang="fr-FR" altLang="fr-FR" sz="1600" dirty="0">
                <a:cs typeface="Arial" panose="020B0604020202020204" pitchFamily="34" charset="0"/>
              </a:rPr>
              <a:t> di </a:t>
            </a:r>
            <a:r>
              <a:rPr lang="fr-FR" altLang="fr-FR" sz="1600" dirty="0" err="1">
                <a:cs typeface="Arial" panose="020B0604020202020204" pitchFamily="34" charset="0"/>
              </a:rPr>
              <a:t>dare</a:t>
            </a:r>
            <a:r>
              <a:rPr lang="fr-FR" altLang="fr-FR" sz="1600" dirty="0">
                <a:cs typeface="Arial" panose="020B0604020202020204" pitchFamily="34" charset="0"/>
              </a:rPr>
              <a:t> </a:t>
            </a:r>
            <a:r>
              <a:rPr lang="fr-FR" altLang="fr-FR" sz="1600" dirty="0" err="1">
                <a:cs typeface="Arial" panose="020B0604020202020204" pitchFamily="34" charset="0"/>
              </a:rPr>
              <a:t>una</a:t>
            </a:r>
            <a:r>
              <a:rPr lang="fr-FR" altLang="fr-FR" sz="1600" dirty="0">
                <a:cs typeface="Arial" panose="020B0604020202020204" pitchFamily="34" charset="0"/>
              </a:rPr>
              <a:t> </a:t>
            </a:r>
            <a:r>
              <a:rPr lang="fr-FR" altLang="fr-FR" sz="1600" dirty="0" err="1">
                <a:cs typeface="Arial" panose="020B0604020202020204" pitchFamily="34" charset="0"/>
              </a:rPr>
              <a:t>spiegazione</a:t>
            </a:r>
            <a:r>
              <a:rPr lang="fr-FR" altLang="fr-FR" sz="1600" dirty="0">
                <a:cs typeface="Arial" panose="020B0604020202020204" pitchFamily="34" charset="0"/>
              </a:rPr>
              <a:t> </a:t>
            </a:r>
            <a:r>
              <a:rPr lang="fr-FR" altLang="fr-FR" sz="1600" dirty="0" err="1">
                <a:cs typeface="Arial" panose="020B0604020202020204" pitchFamily="34" charset="0"/>
              </a:rPr>
              <a:t>razionale</a:t>
            </a:r>
            <a:r>
              <a:rPr lang="fr-FR" altLang="fr-FR" sz="1600" dirty="0">
                <a:cs typeface="Arial" panose="020B0604020202020204" pitchFamily="34" charset="0"/>
              </a:rPr>
              <a:t> a </a:t>
            </a:r>
            <a:r>
              <a:rPr lang="fr-FR" altLang="fr-FR" sz="1600" dirty="0" err="1">
                <a:cs typeface="Arial" panose="020B0604020202020204" pitchFamily="34" charset="0"/>
              </a:rPr>
              <a:t>fenomeni</a:t>
            </a:r>
            <a:r>
              <a:rPr lang="fr-FR" altLang="fr-FR" sz="1600" dirty="0">
                <a:cs typeface="Arial" panose="020B0604020202020204" pitchFamily="34" charset="0"/>
              </a:rPr>
              <a:t> </a:t>
            </a:r>
            <a:r>
              <a:rPr lang="fr-FR" altLang="fr-FR" sz="1600" dirty="0" err="1">
                <a:cs typeface="Arial" panose="020B0604020202020204" pitchFamily="34" charset="0"/>
              </a:rPr>
              <a:t>apparentemente</a:t>
            </a:r>
            <a:r>
              <a:rPr lang="fr-FR" altLang="fr-FR" sz="1600" dirty="0">
                <a:cs typeface="Arial" panose="020B0604020202020204" pitchFamily="34" charset="0"/>
              </a:rPr>
              <a:t> </a:t>
            </a:r>
            <a:r>
              <a:rPr lang="fr-FR" altLang="fr-FR" sz="1600" dirty="0" err="1">
                <a:cs typeface="Arial" panose="020B0604020202020204" pitchFamily="34" charset="0"/>
              </a:rPr>
              <a:t>paranormali</a:t>
            </a:r>
            <a:r>
              <a:rPr lang="fr-FR" altLang="fr-FR" sz="1600" dirty="0">
                <a:cs typeface="Arial" panose="020B0604020202020204" pitchFamily="34" charset="0"/>
              </a:rPr>
              <a:t>, </a:t>
            </a:r>
            <a:r>
              <a:rPr lang="fr-FR" altLang="fr-FR" sz="1600" dirty="0" err="1">
                <a:cs typeface="Arial" panose="020B0604020202020204" pitchFamily="34" charset="0"/>
              </a:rPr>
              <a:t>quali</a:t>
            </a:r>
            <a:r>
              <a:rPr lang="fr-FR" altLang="fr-FR" sz="1600" dirty="0">
                <a:cs typeface="Arial" panose="020B0604020202020204" pitchFamily="34" charset="0"/>
              </a:rPr>
              <a:t> le </a:t>
            </a:r>
            <a:r>
              <a:rPr lang="fr-FR" altLang="fr-FR" sz="1600" dirty="0" err="1">
                <a:cs typeface="Arial" panose="020B0604020202020204" pitchFamily="34" charset="0"/>
              </a:rPr>
              <a:t>apparizioni</a:t>
            </a:r>
            <a:r>
              <a:rPr lang="fr-FR" altLang="fr-FR" sz="1600" dirty="0">
                <a:cs typeface="Arial" panose="020B0604020202020204" pitchFamily="34" charset="0"/>
              </a:rPr>
              <a:t> di </a:t>
            </a:r>
            <a:r>
              <a:rPr lang="fr-FR" altLang="fr-FR" sz="1600" dirty="0" err="1">
                <a:cs typeface="Arial" panose="020B0604020202020204" pitchFamily="34" charset="0"/>
              </a:rPr>
              <a:t>immagini</a:t>
            </a:r>
            <a:r>
              <a:rPr lang="fr-FR" altLang="fr-FR" sz="1600" dirty="0">
                <a:cs typeface="Arial" panose="020B0604020202020204" pitchFamily="34" charset="0"/>
              </a:rPr>
              <a:t> su muri o la </a:t>
            </a:r>
            <a:r>
              <a:rPr lang="fr-FR" altLang="fr-FR" sz="1600" dirty="0" err="1">
                <a:cs typeface="Arial" panose="020B0604020202020204" pitchFamily="34" charset="0"/>
              </a:rPr>
              <a:t>comparsa</a:t>
            </a:r>
            <a:r>
              <a:rPr lang="fr-FR" altLang="fr-FR" sz="1600" dirty="0">
                <a:cs typeface="Arial" panose="020B0604020202020204" pitchFamily="34" charset="0"/>
              </a:rPr>
              <a:t> di « </a:t>
            </a:r>
            <a:r>
              <a:rPr lang="fr-FR" altLang="fr-FR" sz="1600" dirty="0" err="1">
                <a:cs typeface="Arial" panose="020B0604020202020204" pitchFamily="34" charset="0"/>
              </a:rPr>
              <a:t>fantasmi</a:t>
            </a:r>
            <a:r>
              <a:rPr lang="fr-FR" altLang="fr-FR" sz="1600" dirty="0">
                <a:cs typeface="Arial" panose="020B0604020202020204" pitchFamily="34" charset="0"/>
              </a:rPr>
              <a:t> » in </a:t>
            </a:r>
            <a:r>
              <a:rPr lang="fr-FR" altLang="fr-FR" sz="1600" dirty="0" err="1">
                <a:cs typeface="Arial" panose="020B0604020202020204" pitchFamily="34" charset="0"/>
              </a:rPr>
              <a:t>fotografie</a:t>
            </a:r>
            <a:r>
              <a:rPr lang="fr-FR" altLang="fr-FR" sz="1600" dirty="0">
                <a:cs typeface="Arial" panose="020B0604020202020204" pitchFamily="34" charset="0"/>
              </a:rPr>
              <a:t>.</a:t>
            </a:r>
          </a:p>
        </p:txBody>
      </p:sp>
      <p:pic>
        <p:nvPicPr>
          <p:cNvPr id="1026" name="Picture 2" descr="The Arrival of a Train">
            <a:extLst>
              <a:ext uri="{FF2B5EF4-FFF2-40B4-BE49-F238E27FC236}">
                <a16:creationId xmlns:a16="http://schemas.microsoft.com/office/drawing/2014/main" id="{8DE1E8E2-6C71-466D-9AA3-69FAAAE03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941" y="4030969"/>
            <a:ext cx="2806700" cy="1578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BAC3DC-76D7-4960-96F6-7FAF93DD0268}"/>
              </a:ext>
            </a:extLst>
          </p:cNvPr>
          <p:cNvSpPr txBox="1"/>
          <p:nvPr/>
        </p:nvSpPr>
        <p:spPr>
          <a:xfrm>
            <a:off x="9537700" y="5753100"/>
            <a:ext cx="2161746" cy="369332"/>
          </a:xfrm>
          <a:prstGeom prst="rect">
            <a:avLst/>
          </a:prstGeom>
          <a:noFill/>
        </p:spPr>
        <p:txBody>
          <a:bodyPr wrap="none" rtlCol="0">
            <a:spAutoFit/>
          </a:bodyPr>
          <a:lstStyle/>
          <a:p>
            <a:r>
              <a:rPr lang="fr-FR"/>
              <a:t>Frères Lumière, 1895</a:t>
            </a:r>
            <a:endParaRPr lang="en-US" dirty="0"/>
          </a:p>
        </p:txBody>
      </p:sp>
    </p:spTree>
    <p:extLst>
      <p:ext uri="{BB962C8B-B14F-4D97-AF65-F5344CB8AC3E}">
        <p14:creationId xmlns:p14="http://schemas.microsoft.com/office/powerpoint/2010/main" val="1838595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2F6C4-C593-4286-B037-8D9E2F9C41E7}"/>
              </a:ext>
            </a:extLst>
          </p:cNvPr>
          <p:cNvSpPr/>
          <p:nvPr/>
        </p:nvSpPr>
        <p:spPr>
          <a:xfrm>
            <a:off x="747712" y="3200400"/>
            <a:ext cx="6096000" cy="1077218"/>
          </a:xfrm>
          <a:prstGeom prst="rect">
            <a:avLst/>
          </a:prstGeom>
        </p:spPr>
        <p:txBody>
          <a:bodyPr>
            <a:spAutoFit/>
          </a:bodyPr>
          <a:lstStyle/>
          <a:p>
            <a:pPr lvl="0" eaLnBrk="0" fontAlgn="base" hangingPunct="0">
              <a:spcBef>
                <a:spcPct val="0"/>
              </a:spcBef>
              <a:spcAft>
                <a:spcPct val="0"/>
              </a:spcAft>
            </a:pPr>
            <a:r>
              <a:rPr lang="fr-FR" altLang="fr-FR" sz="1600" dirty="0">
                <a:solidFill>
                  <a:srgbClr val="202122"/>
                </a:solidFill>
              </a:rPr>
              <a:t>Sempre alla </a:t>
            </a:r>
            <a:r>
              <a:rPr lang="fr-FR" altLang="fr-FR" sz="1600" dirty="0" err="1">
                <a:solidFill>
                  <a:srgbClr val="202122"/>
                </a:solidFill>
              </a:rPr>
              <a:t>pareidolia</a:t>
            </a:r>
            <a:r>
              <a:rPr lang="fr-FR" altLang="fr-FR" sz="1600" dirty="0">
                <a:solidFill>
                  <a:srgbClr val="202122"/>
                </a:solidFill>
              </a:rPr>
              <a:t> si </a:t>
            </a:r>
            <a:r>
              <a:rPr lang="fr-FR" altLang="fr-FR" sz="1600" dirty="0" err="1">
                <a:solidFill>
                  <a:srgbClr val="202122"/>
                </a:solidFill>
              </a:rPr>
              <a:t>può</a:t>
            </a:r>
            <a:r>
              <a:rPr lang="fr-FR" altLang="fr-FR" sz="1600" dirty="0">
                <a:solidFill>
                  <a:srgbClr val="202122"/>
                </a:solidFill>
              </a:rPr>
              <a:t> </a:t>
            </a:r>
            <a:r>
              <a:rPr lang="fr-FR" altLang="fr-FR" sz="1600" dirty="0" err="1">
                <a:solidFill>
                  <a:srgbClr val="202122"/>
                </a:solidFill>
              </a:rPr>
              <a:t>ricondurre</a:t>
            </a:r>
            <a:r>
              <a:rPr lang="fr-FR" altLang="fr-FR" sz="1600" dirty="0">
                <a:solidFill>
                  <a:srgbClr val="202122"/>
                </a:solidFill>
              </a:rPr>
              <a:t> la </a:t>
            </a:r>
            <a:r>
              <a:rPr lang="fr-FR" altLang="fr-FR" sz="1600" dirty="0" err="1">
                <a:solidFill>
                  <a:srgbClr val="202122"/>
                </a:solidFill>
              </a:rPr>
              <a:t>facilità</a:t>
            </a:r>
            <a:r>
              <a:rPr lang="fr-FR" altLang="fr-FR" sz="1600" dirty="0">
                <a:solidFill>
                  <a:srgbClr val="202122"/>
                </a:solidFill>
              </a:rPr>
              <a:t> con la quale </a:t>
            </a:r>
            <a:r>
              <a:rPr lang="fr-FR" altLang="fr-FR" sz="1600" dirty="0" err="1">
                <a:solidFill>
                  <a:srgbClr val="202122"/>
                </a:solidFill>
              </a:rPr>
              <a:t>riconosciamo</a:t>
            </a:r>
            <a:r>
              <a:rPr lang="fr-FR" altLang="fr-FR" sz="1600" dirty="0">
                <a:solidFill>
                  <a:srgbClr val="202122"/>
                </a:solidFill>
              </a:rPr>
              <a:t> </a:t>
            </a:r>
            <a:r>
              <a:rPr lang="fr-FR" altLang="fr-FR" sz="1600" dirty="0" err="1">
                <a:solidFill>
                  <a:srgbClr val="202122"/>
                </a:solidFill>
              </a:rPr>
              <a:t>volti</a:t>
            </a:r>
            <a:r>
              <a:rPr lang="fr-FR" altLang="fr-FR" sz="1600" dirty="0">
                <a:solidFill>
                  <a:srgbClr val="202122"/>
                </a:solidFill>
              </a:rPr>
              <a:t> </a:t>
            </a:r>
            <a:r>
              <a:rPr lang="fr-FR" altLang="fr-FR" sz="1600" dirty="0" err="1">
                <a:solidFill>
                  <a:srgbClr val="202122"/>
                </a:solidFill>
              </a:rPr>
              <a:t>che</a:t>
            </a:r>
            <a:r>
              <a:rPr lang="fr-FR" altLang="fr-FR" sz="1600" dirty="0">
                <a:solidFill>
                  <a:srgbClr val="202122"/>
                </a:solidFill>
              </a:rPr>
              <a:t> </a:t>
            </a:r>
            <a:r>
              <a:rPr lang="fr-FR" altLang="fr-FR" sz="1600" dirty="0" err="1">
                <a:solidFill>
                  <a:srgbClr val="202122"/>
                </a:solidFill>
              </a:rPr>
              <a:t>esprimono</a:t>
            </a:r>
            <a:r>
              <a:rPr lang="fr-FR" altLang="fr-FR" sz="1600" dirty="0">
                <a:solidFill>
                  <a:srgbClr val="202122"/>
                </a:solidFill>
              </a:rPr>
              <a:t> </a:t>
            </a:r>
            <a:r>
              <a:rPr lang="fr-FR" altLang="fr-FR" sz="1600" dirty="0" err="1">
                <a:solidFill>
                  <a:srgbClr val="202122"/>
                </a:solidFill>
              </a:rPr>
              <a:t>emozioni</a:t>
            </a:r>
            <a:r>
              <a:rPr lang="fr-FR" altLang="fr-FR" sz="1600" dirty="0">
                <a:solidFill>
                  <a:srgbClr val="202122"/>
                </a:solidFill>
              </a:rPr>
              <a:t> in </a:t>
            </a:r>
            <a:r>
              <a:rPr lang="fr-FR" altLang="fr-FR" sz="1600" dirty="0" err="1">
                <a:solidFill>
                  <a:srgbClr val="202122"/>
                </a:solidFill>
              </a:rPr>
              <a:t>segni</a:t>
            </a:r>
            <a:r>
              <a:rPr lang="fr-FR" altLang="fr-FR" sz="1600" dirty="0">
                <a:solidFill>
                  <a:srgbClr val="202122"/>
                </a:solidFill>
              </a:rPr>
              <a:t> </a:t>
            </a:r>
            <a:r>
              <a:rPr lang="fr-FR" altLang="fr-FR" sz="1600" dirty="0" err="1">
                <a:solidFill>
                  <a:srgbClr val="202122"/>
                </a:solidFill>
              </a:rPr>
              <a:t>estremamente</a:t>
            </a:r>
            <a:r>
              <a:rPr lang="fr-FR" altLang="fr-FR" sz="1600" dirty="0">
                <a:solidFill>
                  <a:srgbClr val="202122"/>
                </a:solidFill>
              </a:rPr>
              <a:t> </a:t>
            </a:r>
            <a:r>
              <a:rPr lang="fr-FR" altLang="fr-FR" sz="1600" dirty="0" err="1">
                <a:solidFill>
                  <a:srgbClr val="202122"/>
                </a:solidFill>
              </a:rPr>
              <a:t>stilizzati</a:t>
            </a:r>
            <a:r>
              <a:rPr lang="fr-FR" altLang="fr-FR" sz="1600" dirty="0">
                <a:solidFill>
                  <a:srgbClr val="202122"/>
                </a:solidFill>
              </a:rPr>
              <a:t> </a:t>
            </a:r>
            <a:r>
              <a:rPr lang="fr-FR" altLang="fr-FR" sz="1600" dirty="0" err="1">
                <a:solidFill>
                  <a:srgbClr val="202122"/>
                </a:solidFill>
              </a:rPr>
              <a:t>quali</a:t>
            </a:r>
            <a:r>
              <a:rPr lang="fr-FR" altLang="fr-FR" sz="1600" dirty="0">
                <a:solidFill>
                  <a:srgbClr val="202122"/>
                </a:solidFill>
              </a:rPr>
              <a:t> le </a:t>
            </a:r>
            <a:r>
              <a:rPr lang="fr-FR" altLang="fr-FR" sz="1600" dirty="0" err="1">
                <a:solidFill>
                  <a:srgbClr val="202122"/>
                </a:solidFill>
              </a:rPr>
              <a:t>emoticon</a:t>
            </a:r>
            <a:r>
              <a:rPr lang="fr-FR" altLang="fr-FR" sz="1600" dirty="0">
                <a:solidFill>
                  <a:srgbClr val="202122"/>
                </a:solidFill>
              </a:rPr>
              <a:t>.</a:t>
            </a:r>
          </a:p>
          <a:p>
            <a:pPr lvl="0" eaLnBrk="0" fontAlgn="base" hangingPunct="0">
              <a:spcBef>
                <a:spcPct val="0"/>
              </a:spcBef>
              <a:spcAft>
                <a:spcPct val="0"/>
              </a:spcAft>
            </a:pPr>
            <a:r>
              <a:rPr lang="fr-FR" altLang="fr-FR" sz="1600" dirty="0">
                <a:solidFill>
                  <a:srgbClr val="202122"/>
                </a:solidFill>
              </a:rPr>
              <a:t>(https://it.wikipedia.org/wiki/Pareidolia)</a:t>
            </a:r>
          </a:p>
        </p:txBody>
      </p:sp>
      <p:pic>
        <p:nvPicPr>
          <p:cNvPr id="3074" name="Picture 2" descr="https://www.iltuocruciverba.com/wp-content/uploads/2015/02/ti-faccio-un-cxxo-cosi.jpg">
            <a:extLst>
              <a:ext uri="{FF2B5EF4-FFF2-40B4-BE49-F238E27FC236}">
                <a16:creationId xmlns:a16="http://schemas.microsoft.com/office/drawing/2014/main" id="{DDBA024E-D551-4E7D-92F9-3DC862AC1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712" y="40005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li emoji con i gesti degli italiani">
            <a:extLst>
              <a:ext uri="{FF2B5EF4-FFF2-40B4-BE49-F238E27FC236}">
                <a16:creationId xmlns:a16="http://schemas.microsoft.com/office/drawing/2014/main" id="{8E4EF9B3-EE6C-4410-BCFA-15894CC83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221" y="323850"/>
            <a:ext cx="24955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iltuocruciverba.com/wp-content/uploads/2015/02/non-me-ne-frega.jpg">
            <a:extLst>
              <a:ext uri="{FF2B5EF4-FFF2-40B4-BE49-F238E27FC236}">
                <a16:creationId xmlns:a16="http://schemas.microsoft.com/office/drawing/2014/main" id="{89280317-F88D-4248-9FFC-E88AB368A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47625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hatsApp makes its own unique emojis – that look similar to Apple's |  WhatsApp | The Guardian">
            <a:extLst>
              <a:ext uri="{FF2B5EF4-FFF2-40B4-BE49-F238E27FC236}">
                <a16:creationId xmlns:a16="http://schemas.microsoft.com/office/drawing/2014/main" id="{ED75932C-14AF-4FAF-8365-7F877151C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3111500"/>
            <a:ext cx="3549471" cy="354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69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espace-sciences.org/sites/espace-sciences.org/files/styles/w620/public/sites/espace-sciences.org/files/images/sciences-ouest/actualite/peinture_1000_0.jpg?itok=aJ0xa6UO">
            <a:extLst>
              <a:ext uri="{FF2B5EF4-FFF2-40B4-BE49-F238E27FC236}">
                <a16:creationId xmlns:a16="http://schemas.microsoft.com/office/drawing/2014/main" id="{B8649C3D-1D51-4A60-80CB-37022BEC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102" y="1696421"/>
            <a:ext cx="3138617" cy="235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976B94-3F27-4AFF-807F-5889877B24DD}"/>
              </a:ext>
            </a:extLst>
          </p:cNvPr>
          <p:cNvSpPr/>
          <p:nvPr/>
        </p:nvSpPr>
        <p:spPr>
          <a:xfrm>
            <a:off x="4067810" y="4153452"/>
            <a:ext cx="4502988" cy="2585323"/>
          </a:xfrm>
          <a:prstGeom prst="rect">
            <a:avLst/>
          </a:prstGeom>
        </p:spPr>
        <p:txBody>
          <a:bodyPr wrap="square" lIns="91440" tIns="45720" rIns="91440" bIns="45720" anchor="t">
            <a:spAutoFit/>
          </a:bodyPr>
          <a:lstStyle/>
          <a:p>
            <a:pPr fontAlgn="base"/>
            <a:r>
              <a:rPr lang="it-IT" dirty="0">
                <a:latin typeface="inherit"/>
              </a:rPr>
              <a:t>Alcuni preistorici credono che gli uomini del Paleolitico, come molti artisti, si siano ispirati a schizzi di animali per dipingere nelle grotte. Bertrand David immagina piuttosto che abbiano tracciato i contorni delle ombre proiettate da statuette per dipingere i famosi mammut e cavalli nelle grotte di Chauvet e Lascaux. (2013)</a:t>
            </a:r>
          </a:p>
          <a:p>
            <a:r>
              <a:rPr lang="it-IT" dirty="0">
                <a:latin typeface="inherit"/>
              </a:rPr>
              <a:t>Jean-Jacques </a:t>
            </a:r>
            <a:r>
              <a:rPr lang="it-IT" dirty="0" err="1">
                <a:latin typeface="inherit"/>
              </a:rPr>
              <a:t>Lefrere</a:t>
            </a:r>
            <a:r>
              <a:rPr lang="it-IT">
                <a:latin typeface="inherit"/>
              </a:rPr>
              <a:t> : "necropoli virtuale"</a:t>
            </a:r>
            <a:endParaRPr lang="it-IT" dirty="0">
              <a:latin typeface="inherit"/>
            </a:endParaRPr>
          </a:p>
        </p:txBody>
      </p:sp>
      <p:pic>
        <p:nvPicPr>
          <p:cNvPr id="7172" name="Picture 4" descr="6-fellini-terrible">
            <a:extLst>
              <a:ext uri="{FF2B5EF4-FFF2-40B4-BE49-F238E27FC236}">
                <a16:creationId xmlns:a16="http://schemas.microsoft.com/office/drawing/2014/main" id="{91753B38-1991-43EF-8C28-231732D33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9363" y="1159383"/>
            <a:ext cx="2647854" cy="1765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9C5A37-EAAE-4EC2-A90E-7086C56BF9E6}"/>
              </a:ext>
            </a:extLst>
          </p:cNvPr>
          <p:cNvPicPr>
            <a:picLocks noChangeAspect="1"/>
          </p:cNvPicPr>
          <p:nvPr/>
        </p:nvPicPr>
        <p:blipFill rotWithShape="1">
          <a:blip r:embed="rId4">
            <a:extLst>
              <a:ext uri="{28A0092B-C50C-407E-A947-70E740481C1C}">
                <a14:useLocalDpi xmlns:a14="http://schemas.microsoft.com/office/drawing/2010/main" val="0"/>
              </a:ext>
            </a:extLst>
          </a:blip>
          <a:srcRect l="12641" t="19188" r="36203" b="17426"/>
          <a:stretch/>
        </p:blipFill>
        <p:spPr>
          <a:xfrm>
            <a:off x="568601" y="2623923"/>
            <a:ext cx="1862422" cy="1298088"/>
          </a:xfrm>
          <a:prstGeom prst="rect">
            <a:avLst/>
          </a:prstGeom>
        </p:spPr>
      </p:pic>
      <p:pic>
        <p:nvPicPr>
          <p:cNvPr id="6" name="Picture 5">
            <a:extLst>
              <a:ext uri="{FF2B5EF4-FFF2-40B4-BE49-F238E27FC236}">
                <a16:creationId xmlns:a16="http://schemas.microsoft.com/office/drawing/2014/main" id="{309461C8-07E0-4E8D-B1D2-FD3096E8310F}"/>
              </a:ext>
            </a:extLst>
          </p:cNvPr>
          <p:cNvPicPr>
            <a:picLocks noChangeAspect="1"/>
          </p:cNvPicPr>
          <p:nvPr/>
        </p:nvPicPr>
        <p:blipFill rotWithShape="1">
          <a:blip r:embed="rId5">
            <a:extLst>
              <a:ext uri="{28A0092B-C50C-407E-A947-70E740481C1C}">
                <a14:useLocalDpi xmlns:a14="http://schemas.microsoft.com/office/drawing/2010/main" val="0"/>
              </a:ext>
            </a:extLst>
          </a:blip>
          <a:srcRect l="13337" t="16455" r="37173" b="16777"/>
          <a:stretch/>
        </p:blipFill>
        <p:spPr>
          <a:xfrm>
            <a:off x="464533" y="496315"/>
            <a:ext cx="2162086" cy="1640793"/>
          </a:xfrm>
          <a:prstGeom prst="rect">
            <a:avLst/>
          </a:prstGeom>
        </p:spPr>
      </p:pic>
      <p:pic>
        <p:nvPicPr>
          <p:cNvPr id="10" name="Picture 9">
            <a:extLst>
              <a:ext uri="{FF2B5EF4-FFF2-40B4-BE49-F238E27FC236}">
                <a16:creationId xmlns:a16="http://schemas.microsoft.com/office/drawing/2014/main" id="{82677D5A-644C-4D9C-AE3B-9AA62A2FFE0A}"/>
              </a:ext>
            </a:extLst>
          </p:cNvPr>
          <p:cNvPicPr>
            <a:picLocks noChangeAspect="1"/>
          </p:cNvPicPr>
          <p:nvPr/>
        </p:nvPicPr>
        <p:blipFill rotWithShape="1">
          <a:blip r:embed="rId6">
            <a:extLst>
              <a:ext uri="{28A0092B-C50C-407E-A947-70E740481C1C}">
                <a14:useLocalDpi xmlns:a14="http://schemas.microsoft.com/office/drawing/2010/main" val="0"/>
              </a:ext>
            </a:extLst>
          </a:blip>
          <a:srcRect l="14128" t="16952" r="36447" b="13914"/>
          <a:stretch/>
        </p:blipFill>
        <p:spPr>
          <a:xfrm>
            <a:off x="689878" y="4154862"/>
            <a:ext cx="2837118" cy="2232357"/>
          </a:xfrm>
          <a:prstGeom prst="rect">
            <a:avLst/>
          </a:prstGeom>
        </p:spPr>
      </p:pic>
      <p:pic>
        <p:nvPicPr>
          <p:cNvPr id="12" name="Picture 11">
            <a:extLst>
              <a:ext uri="{FF2B5EF4-FFF2-40B4-BE49-F238E27FC236}">
                <a16:creationId xmlns:a16="http://schemas.microsoft.com/office/drawing/2014/main" id="{0CA1F54B-1C76-4655-A34D-C010FEF6D8DB}"/>
              </a:ext>
            </a:extLst>
          </p:cNvPr>
          <p:cNvPicPr>
            <a:picLocks noChangeAspect="1"/>
          </p:cNvPicPr>
          <p:nvPr/>
        </p:nvPicPr>
        <p:blipFill rotWithShape="1">
          <a:blip r:embed="rId7">
            <a:extLst>
              <a:ext uri="{28A0092B-C50C-407E-A947-70E740481C1C}">
                <a14:useLocalDpi xmlns:a14="http://schemas.microsoft.com/office/drawing/2010/main" val="0"/>
              </a:ext>
            </a:extLst>
          </a:blip>
          <a:srcRect l="13750" t="16254" r="36075" b="19135"/>
          <a:stretch/>
        </p:blipFill>
        <p:spPr>
          <a:xfrm>
            <a:off x="6395089" y="2226213"/>
            <a:ext cx="1529341" cy="1107772"/>
          </a:xfrm>
          <a:prstGeom prst="rect">
            <a:avLst/>
          </a:prstGeom>
        </p:spPr>
      </p:pic>
      <p:sp>
        <p:nvSpPr>
          <p:cNvPr id="11" name="TextBox 10">
            <a:extLst>
              <a:ext uri="{FF2B5EF4-FFF2-40B4-BE49-F238E27FC236}">
                <a16:creationId xmlns:a16="http://schemas.microsoft.com/office/drawing/2014/main" id="{2524F378-A2C9-42F4-9FA5-2D7BA9438990}"/>
              </a:ext>
            </a:extLst>
          </p:cNvPr>
          <p:cNvSpPr txBox="1"/>
          <p:nvPr/>
        </p:nvSpPr>
        <p:spPr>
          <a:xfrm>
            <a:off x="2952436" y="131641"/>
            <a:ext cx="6097464" cy="1323439"/>
          </a:xfrm>
          <a:prstGeom prst="rect">
            <a:avLst/>
          </a:prstGeom>
          <a:noFill/>
        </p:spPr>
        <p:txBody>
          <a:bodyPr wrap="square" lIns="91440" tIns="45720" rIns="91440" bIns="45720" anchor="t">
            <a:spAutoFit/>
          </a:bodyPr>
          <a:lstStyle/>
          <a:p>
            <a:r>
              <a:rPr kumimoji="0" lang="en-US" altLang="en-US" sz="1600" b="0" i="0" u="none" strike="noStrike" cap="none" normalizeH="0" baseline="0" err="1">
                <a:ln>
                  <a:noFill/>
                </a:ln>
                <a:solidFill>
                  <a:srgbClr val="222222"/>
                </a:solidFill>
                <a:effectLst/>
                <a:latin typeface="inherit"/>
                <a:cs typeface="Arial"/>
              </a:rPr>
              <a:t>Anche</a:t>
            </a:r>
            <a:r>
              <a:rPr kumimoji="0" lang="en-US" altLang="en-US" sz="1600" b="0" i="0" u="none" strike="noStrike" cap="none" normalizeH="0" baseline="0" dirty="0">
                <a:ln>
                  <a:noFill/>
                </a:ln>
                <a:solidFill>
                  <a:srgbClr val="222222"/>
                </a:solidFill>
                <a:effectLst/>
                <a:latin typeface="inherit"/>
                <a:cs typeface="Arial"/>
              </a:rPr>
              <a:t> se </a:t>
            </a:r>
            <a:r>
              <a:rPr kumimoji="0" lang="en-US" altLang="en-US" sz="1600" b="0" i="0" u="none" strike="noStrike" cap="none" normalizeH="0" baseline="0" err="1">
                <a:ln>
                  <a:noFill/>
                </a:ln>
                <a:solidFill>
                  <a:srgbClr val="222222"/>
                </a:solidFill>
                <a:effectLst/>
                <a:latin typeface="inherit"/>
                <a:cs typeface="Arial"/>
              </a:rPr>
              <a:t>fantasiosamente</a:t>
            </a:r>
            <a:r>
              <a:rPr kumimoji="0" lang="en-US" altLang="en-US" sz="1600" b="0" i="0" u="none" strike="noStrike" cap="none" normalizeH="0" baseline="0" dirty="0">
                <a:ln>
                  <a:noFill/>
                </a:ln>
                <a:solidFill>
                  <a:srgbClr val="222222"/>
                </a:solidFill>
                <a:effectLst/>
                <a:latin typeface="inherit"/>
                <a:cs typeface="Arial"/>
              </a:rPr>
              <a:t> poetica, </a:t>
            </a:r>
            <a:r>
              <a:rPr kumimoji="0" lang="en-US" altLang="en-US" sz="1600" b="0" i="0" u="none" strike="noStrike" cap="none" normalizeH="0" baseline="0" err="1">
                <a:ln>
                  <a:noFill/>
                </a:ln>
                <a:solidFill>
                  <a:srgbClr val="222222"/>
                </a:solidFill>
                <a:effectLst/>
                <a:latin typeface="inherit"/>
                <a:cs typeface="Arial"/>
              </a:rPr>
              <a:t>questa</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leggenda</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della</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figlia</a:t>
            </a:r>
            <a:r>
              <a:rPr kumimoji="0" lang="en-US" altLang="en-US" sz="1600" b="0" i="0" u="none" strike="noStrike" cap="none" normalizeH="0" baseline="0" dirty="0">
                <a:ln>
                  <a:noFill/>
                </a:ln>
                <a:solidFill>
                  <a:srgbClr val="222222"/>
                </a:solidFill>
                <a:effectLst/>
                <a:latin typeface="inherit"/>
                <a:cs typeface="Arial"/>
              </a:rPr>
              <a:t> di </a:t>
            </a:r>
            <a:r>
              <a:rPr kumimoji="0" lang="en-US" altLang="en-US" sz="1600" b="0" i="0" u="none" strike="noStrike" cap="none" normalizeH="0" baseline="0" err="1">
                <a:ln>
                  <a:noFill/>
                </a:ln>
                <a:solidFill>
                  <a:srgbClr val="222222"/>
                </a:solidFill>
                <a:effectLst/>
                <a:latin typeface="inherit"/>
                <a:cs typeface="Arial"/>
              </a:rPr>
              <a:t>Butade</a:t>
            </a:r>
            <a:r>
              <a:rPr kumimoji="0" lang="en-US" altLang="en-US" sz="1600" b="0" i="0" u="none" strike="noStrike" cap="none" normalizeH="0" baseline="0" dirty="0">
                <a:ln>
                  <a:noFill/>
                </a:ln>
                <a:solidFill>
                  <a:srgbClr val="222222"/>
                </a:solidFill>
                <a:effectLst/>
                <a:latin typeface="inherit"/>
                <a:cs typeface="Arial"/>
              </a:rPr>
              <a:t> non è poi </a:t>
            </a:r>
            <a:r>
              <a:rPr kumimoji="0" lang="en-US" altLang="en-US" sz="1600" b="0" i="0" u="none" strike="noStrike" cap="none" normalizeH="0" baseline="0" err="1">
                <a:ln>
                  <a:noFill/>
                </a:ln>
                <a:solidFill>
                  <a:srgbClr val="222222"/>
                </a:solidFill>
                <a:effectLst/>
                <a:latin typeface="inherit"/>
                <a:cs typeface="Arial"/>
              </a:rPr>
              <a:t>così</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implausibile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basti</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pensare</a:t>
            </a:r>
            <a:r>
              <a:rPr kumimoji="0" lang="en-US" altLang="en-US" sz="1600" b="0" i="0" u="none" strike="noStrike" cap="none" normalizeH="0" baseline="0" dirty="0">
                <a:ln>
                  <a:noFill/>
                </a:ln>
                <a:solidFill>
                  <a:srgbClr val="222222"/>
                </a:solidFill>
                <a:effectLst/>
                <a:latin typeface="inherit"/>
                <a:cs typeface="Arial"/>
              </a:rPr>
              <a:t> ai </a:t>
            </a:r>
            <a:r>
              <a:rPr kumimoji="0" lang="en-US" altLang="en-US" sz="1600" b="0" i="0" u="none" strike="noStrike" cap="none" normalizeH="0" baseline="0" err="1">
                <a:ln>
                  <a:noFill/>
                </a:ln>
                <a:solidFill>
                  <a:srgbClr val="222222"/>
                </a:solidFill>
                <a:effectLst/>
                <a:latin typeface="inherit"/>
                <a:cs typeface="Arial"/>
              </a:rPr>
              <a:t>profili</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netti</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della</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pittura</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vascolare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greca</a:t>
            </a:r>
            <a:r>
              <a:rPr kumimoji="0" lang="en-US" altLang="en-US" sz="1600" b="0" i="0" u="none" strike="noStrike" cap="none" normalizeH="0" baseline="0" dirty="0">
                <a:ln>
                  <a:noFill/>
                </a:ln>
                <a:solidFill>
                  <a:srgbClr val="222222"/>
                </a:solidFill>
                <a:effectLst/>
                <a:latin typeface="inherit"/>
                <a:cs typeface="Arial"/>
              </a:rPr>
              <a:t> a figure </a:t>
            </a:r>
            <a:r>
              <a:rPr kumimoji="0" lang="en-US" altLang="en-US" sz="1600" b="0" i="0" u="none" strike="noStrike" cap="none" normalizeH="0" baseline="0" err="1">
                <a:ln>
                  <a:noFill/>
                </a:ln>
                <a:solidFill>
                  <a:srgbClr val="222222"/>
                </a:solidFill>
                <a:effectLst/>
                <a:latin typeface="inherit"/>
                <a:cs typeface="Arial"/>
              </a:rPr>
              <a:t>nere</a:t>
            </a:r>
            <a:r>
              <a:rPr kumimoji="0" lang="en-US" altLang="en-US" sz="1600" b="0" i="0" u="none" strike="noStrike" cap="none" normalizeH="0" baseline="0" dirty="0">
                <a:ln>
                  <a:noFill/>
                </a:ln>
                <a:solidFill>
                  <a:srgbClr val="222222"/>
                </a:solidFill>
                <a:effectLst/>
                <a:latin typeface="inherit"/>
                <a:cs typeface="Arial"/>
              </a:rPr>
              <a:t> e al </a:t>
            </a:r>
            <a:r>
              <a:rPr kumimoji="0" lang="en-US" altLang="en-US" sz="1600" b="0" i="0" u="none" strike="noStrike" cap="none" normalizeH="0" baseline="0" err="1">
                <a:ln>
                  <a:noFill/>
                </a:ln>
                <a:solidFill>
                  <a:srgbClr val="222222"/>
                </a:solidFill>
                <a:effectLst/>
                <a:latin typeface="inherit"/>
                <a:cs typeface="Arial"/>
              </a:rPr>
              <a:t>ruolo</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svolto</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dalle</a:t>
            </a:r>
            <a:r>
              <a:rPr kumimoji="0" lang="en-US" altLang="en-US" sz="1600" b="0" i="0" u="none" strike="noStrike" cap="none" normalizeH="0" baseline="0" dirty="0">
                <a:ln>
                  <a:noFill/>
                </a:ln>
                <a:solidFill>
                  <a:srgbClr val="222222"/>
                </a:solidFill>
                <a:effectLst/>
                <a:latin typeface="inherit"/>
                <a:cs typeface="Arial"/>
              </a:rPr>
              <a:t> ombre </a:t>
            </a:r>
            <a:r>
              <a:rPr kumimoji="0" lang="en-US" altLang="en-US" sz="1600" b="0" i="0" u="none" strike="noStrike" cap="none" normalizeH="0" baseline="0" err="1">
                <a:ln>
                  <a:noFill/>
                </a:ln>
                <a:solidFill>
                  <a:srgbClr val="222222"/>
                </a:solidFill>
                <a:effectLst/>
                <a:latin typeface="inherit"/>
                <a:cs typeface="Arial"/>
              </a:rPr>
              <a:t>proiettate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dalle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torce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nelle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grotte</a:t>
            </a:r>
            <a:r>
              <a:rPr kumimoji="0" lang="en-US" altLang="en-US" sz="1600" b="0" i="0" u="none" strike="noStrike" cap="none" normalizeH="0" baseline="0" dirty="0">
                <a:ln>
                  <a:noFill/>
                </a:ln>
                <a:solidFill>
                  <a:srgbClr val="222222"/>
                </a:solidFill>
                <a:effectLst/>
                <a:latin typeface="inherit"/>
                <a:cs typeface="Arial"/>
              </a:rPr>
              <a:t> del </a:t>
            </a:r>
            <a:r>
              <a:rPr kumimoji="0" lang="en-US" altLang="en-US" sz="1600" b="0" i="0" u="none" strike="noStrike" cap="none" normalizeH="0" baseline="0" err="1">
                <a:ln>
                  <a:noFill/>
                </a:ln>
                <a:solidFill>
                  <a:srgbClr val="222222"/>
                </a:solidFill>
                <a:effectLst/>
                <a:latin typeface="inherit"/>
                <a:cs typeface="Arial"/>
              </a:rPr>
              <a:t>Neolitico</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sulle</a:t>
            </a:r>
            <a:r>
              <a:rPr kumimoji="0" lang="en-US" altLang="en-US" sz="1600" b="0" i="0" u="none" strike="noStrike" cap="none" normalizeH="0" baseline="0" dirty="0">
                <a:ln>
                  <a:noFill/>
                </a:ln>
                <a:solidFill>
                  <a:srgbClr val="222222"/>
                </a:solidFill>
                <a:effectLst/>
                <a:latin typeface="inherit"/>
                <a:cs typeface="Arial"/>
              </a:rPr>
              <a:t> cui </a:t>
            </a:r>
            <a:r>
              <a:rPr kumimoji="0" lang="en-US" altLang="en-US" sz="1600" b="0" i="0" u="none" strike="noStrike" cap="none" normalizeH="0" baseline="0" err="1">
                <a:ln>
                  <a:noFill/>
                </a:ln>
                <a:solidFill>
                  <a:srgbClr val="222222"/>
                </a:solidFill>
                <a:effectLst/>
                <a:latin typeface="inherit"/>
                <a:cs typeface="Arial"/>
              </a:rPr>
              <a:t>scabre</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pareti</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si</a:t>
            </a:r>
            <a:r>
              <a:rPr kumimoji="0" lang="en-US" altLang="en-US" sz="1600" b="0" i="0" u="none" strike="noStrike" cap="none" normalizeH="0" baseline="0" dirty="0">
                <a:ln>
                  <a:noFill/>
                </a:ln>
                <a:solidFill>
                  <a:srgbClr val="222222"/>
                </a:solidFill>
                <a:effectLst/>
                <a:latin typeface="inherit"/>
                <a:cs typeface="Arial"/>
              </a:rPr>
              <a:t> </a:t>
            </a:r>
            <a:r>
              <a:rPr kumimoji="0" lang="en-US" altLang="en-US" sz="1600" b="0" i="0" u="none" strike="noStrike" cap="none" normalizeH="0" baseline="0" err="1">
                <a:ln>
                  <a:noFill/>
                </a:ln>
                <a:solidFill>
                  <a:srgbClr val="222222"/>
                </a:solidFill>
                <a:effectLst/>
                <a:latin typeface="inherit"/>
                <a:cs typeface="Arial"/>
              </a:rPr>
              <a:t>affollano</a:t>
            </a:r>
            <a:r>
              <a:rPr kumimoji="0" lang="en-US" altLang="en-US" sz="1600" b="0" i="0" u="none" strike="noStrike" cap="none" normalizeH="0" baseline="0" dirty="0">
                <a:ln>
                  <a:noFill/>
                </a:ln>
                <a:solidFill>
                  <a:srgbClr val="222222"/>
                </a:solidFill>
                <a:effectLst/>
                <a:latin typeface="inherit"/>
                <a:cs typeface="Arial"/>
              </a:rPr>
              <a:t> le </a:t>
            </a:r>
            <a:r>
              <a:rPr kumimoji="0" lang="en-US" altLang="en-US" sz="1600" b="0" i="0" u="none" strike="noStrike" cap="none" normalizeH="0" baseline="0" err="1">
                <a:ln>
                  <a:noFill/>
                </a:ln>
                <a:solidFill>
                  <a:srgbClr val="222222"/>
                </a:solidFill>
                <a:effectLst/>
                <a:latin typeface="inherit"/>
                <a:cs typeface="Arial"/>
              </a:rPr>
              <a:t>immagini</a:t>
            </a:r>
            <a:r>
              <a:rPr kumimoji="0" lang="en-US" altLang="en-US" sz="1600" b="0" i="0" u="none" strike="noStrike" cap="none" normalizeH="0" baseline="0" dirty="0">
                <a:ln>
                  <a:noFill/>
                </a:ln>
                <a:solidFill>
                  <a:srgbClr val="222222"/>
                </a:solidFill>
                <a:effectLst/>
                <a:latin typeface="inherit"/>
                <a:cs typeface="Arial"/>
              </a:rPr>
              <a:t> di </a:t>
            </a:r>
            <a:r>
              <a:rPr kumimoji="0" lang="en-US" altLang="en-US" sz="1600" b="0" i="0" u="none" strike="noStrike" cap="none" normalizeH="0" baseline="0" err="1">
                <a:ln>
                  <a:noFill/>
                </a:ln>
                <a:solidFill>
                  <a:srgbClr val="222222"/>
                </a:solidFill>
                <a:effectLst/>
                <a:latin typeface="inherit"/>
                <a:cs typeface="Arial"/>
              </a:rPr>
              <a:t>cervi</a:t>
            </a:r>
            <a:r>
              <a:rPr kumimoji="0" lang="en-US" altLang="en-US" sz="1600" b="0" i="0" u="none" strike="noStrike" cap="none" normalizeH="0" baseline="0" dirty="0">
                <a:ln>
                  <a:noFill/>
                </a:ln>
                <a:solidFill>
                  <a:srgbClr val="222222"/>
                </a:solidFill>
                <a:effectLst/>
                <a:latin typeface="inherit"/>
                <a:cs typeface="Arial"/>
              </a:rPr>
              <a:t> e </a:t>
            </a:r>
            <a:r>
              <a:rPr kumimoji="0" lang="en-US" altLang="en-US" sz="1600" b="0" i="0" u="none" strike="noStrike" cap="none" normalizeH="0" baseline="0" err="1">
                <a:ln>
                  <a:noFill/>
                </a:ln>
                <a:solidFill>
                  <a:srgbClr val="222222"/>
                </a:solidFill>
                <a:effectLst/>
                <a:latin typeface="inherit"/>
                <a:cs typeface="Arial"/>
              </a:rPr>
              <a:t>bisonti</a:t>
            </a:r>
            <a:r>
              <a:rPr kumimoji="0" lang="en-US" altLang="en-US" sz="1600" b="0" i="0" u="none" strike="noStrike" cap="none" normalizeH="0" baseline="0" dirty="0">
                <a:ln>
                  <a:noFill/>
                </a:ln>
                <a:solidFill>
                  <a:srgbClr val="222222"/>
                </a:solidFill>
                <a:effectLst/>
                <a:latin typeface="inherit"/>
                <a:cs typeface="Arial"/>
              </a:rPr>
              <a:t>.</a:t>
            </a:r>
            <a:endParaRPr lang="fr-FR" sz="1600">
              <a:cs typeface="Arial"/>
            </a:endParaRPr>
          </a:p>
        </p:txBody>
      </p:sp>
      <p:pic>
        <p:nvPicPr>
          <p:cNvPr id="2050" name="Picture 2" descr="Amazon.fr - La plus vieille énigme de l'humanité - Lefrère, Jean-Jacques,  David, Bertrand - Livres">
            <a:extLst>
              <a:ext uri="{FF2B5EF4-FFF2-40B4-BE49-F238E27FC236}">
                <a16:creationId xmlns:a16="http://schemas.microsoft.com/office/drawing/2014/main" id="{91F69AD4-0766-44C9-A9BE-4BB9FEDC29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9900" y="3963113"/>
            <a:ext cx="1750299" cy="28025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76B9DA-F03F-443B-A578-D36E7305699E}"/>
              </a:ext>
            </a:extLst>
          </p:cNvPr>
          <p:cNvSpPr txBox="1"/>
          <p:nvPr/>
        </p:nvSpPr>
        <p:spPr>
          <a:xfrm>
            <a:off x="8784865" y="3016386"/>
            <a:ext cx="2838534" cy="646331"/>
          </a:xfrm>
          <a:prstGeom prst="rect">
            <a:avLst/>
          </a:prstGeom>
          <a:noFill/>
        </p:spPr>
        <p:txBody>
          <a:bodyPr wrap="none" rtlCol="0">
            <a:spAutoFit/>
          </a:bodyPr>
          <a:lstStyle/>
          <a:p>
            <a:r>
              <a:rPr lang="fr-FR" dirty="0"/>
              <a:t>Fellini, </a:t>
            </a:r>
            <a:r>
              <a:rPr lang="fr-FR" i="1" dirty="0"/>
              <a:t>Roma</a:t>
            </a:r>
            <a:r>
              <a:rPr lang="fr-FR" dirty="0"/>
              <a:t>, 1972</a:t>
            </a:r>
          </a:p>
          <a:p>
            <a:r>
              <a:rPr lang="fr-FR" dirty="0" err="1"/>
              <a:t>Gli</a:t>
            </a:r>
            <a:r>
              <a:rPr lang="fr-FR" dirty="0"/>
              <a:t> </a:t>
            </a:r>
            <a:r>
              <a:rPr lang="fr-FR" dirty="0" err="1"/>
              <a:t>scavi</a:t>
            </a:r>
            <a:r>
              <a:rPr lang="fr-FR" dirty="0"/>
              <a:t> </a:t>
            </a:r>
            <a:r>
              <a:rPr lang="fr-FR" dirty="0" err="1"/>
              <a:t>della</a:t>
            </a:r>
            <a:r>
              <a:rPr lang="fr-FR" dirty="0"/>
              <a:t> </a:t>
            </a:r>
            <a:r>
              <a:rPr lang="fr-FR" dirty="0" err="1"/>
              <a:t>metropolitana</a:t>
            </a:r>
            <a:endParaRPr lang="en-US" dirty="0"/>
          </a:p>
        </p:txBody>
      </p:sp>
    </p:spTree>
    <p:extLst>
      <p:ext uri="{BB962C8B-B14F-4D97-AF65-F5344CB8AC3E}">
        <p14:creationId xmlns:p14="http://schemas.microsoft.com/office/powerpoint/2010/main" val="4245307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yognMX_460swp">
            <a:extLst>
              <a:ext uri="{FF2B5EF4-FFF2-40B4-BE49-F238E27FC236}">
                <a16:creationId xmlns:a16="http://schemas.microsoft.com/office/drawing/2014/main" id="{F564AFCB-60B1-4D98-9A93-C8868C7B5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1765" y="1290357"/>
            <a:ext cx="3657600" cy="4438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066A87-6D09-43B5-B573-B4EB419EF116}"/>
              </a:ext>
            </a:extLst>
          </p:cNvPr>
          <p:cNvSpPr txBox="1"/>
          <p:nvPr/>
        </p:nvSpPr>
        <p:spPr>
          <a:xfrm>
            <a:off x="3047268" y="6084249"/>
            <a:ext cx="6097464" cy="369332"/>
          </a:xfrm>
          <a:prstGeom prst="rect">
            <a:avLst/>
          </a:prstGeom>
          <a:noFill/>
        </p:spPr>
        <p:txBody>
          <a:bodyPr wrap="square">
            <a:spAutoFit/>
          </a:bodyPr>
          <a:lstStyle/>
          <a:p>
            <a:r>
              <a:rPr lang="fr-FR" dirty="0"/>
              <a:t>https://rivecentrale.wordpress.com/2019/01/05/dibutades/</a:t>
            </a:r>
          </a:p>
        </p:txBody>
      </p:sp>
    </p:spTree>
    <p:extLst>
      <p:ext uri="{BB962C8B-B14F-4D97-AF65-F5344CB8AC3E}">
        <p14:creationId xmlns:p14="http://schemas.microsoft.com/office/powerpoint/2010/main" val="2497631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scaux. La nascita dell'arte: Bataille, Georges: 9788884166326:  Amazon.com: Books">
            <a:extLst>
              <a:ext uri="{FF2B5EF4-FFF2-40B4-BE49-F238E27FC236}">
                <a16:creationId xmlns:a16="http://schemas.microsoft.com/office/drawing/2014/main" id="{173368F5-6819-4287-8236-06D144219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523" y="820831"/>
            <a:ext cx="2326955" cy="40980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ditionslateliercontemporain.net/IMG/arton326.jpg?1617037201">
            <a:extLst>
              <a:ext uri="{FF2B5EF4-FFF2-40B4-BE49-F238E27FC236}">
                <a16:creationId xmlns:a16="http://schemas.microsoft.com/office/drawing/2014/main" id="{08E055B0-B65C-43B4-B5C8-02B52278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831"/>
            <a:ext cx="3155610" cy="42574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0B9B68-0509-4042-A734-F6E6DC2BBCAC}"/>
              </a:ext>
            </a:extLst>
          </p:cNvPr>
          <p:cNvSpPr/>
          <p:nvPr/>
        </p:nvSpPr>
        <p:spPr>
          <a:xfrm>
            <a:off x="5988392" y="1231044"/>
            <a:ext cx="6096000" cy="3539430"/>
          </a:xfrm>
          <a:prstGeom prst="rect">
            <a:avLst/>
          </a:prstGeom>
        </p:spPr>
        <p:txBody>
          <a:bodyPr>
            <a:spAutoFit/>
          </a:bodyPr>
          <a:lstStyle/>
          <a:p>
            <a:r>
              <a:rPr lang="it-IT" sz="1600" dirty="0"/>
              <a:t>In questo libro, pubblicato nel 1955, quindici anni dopo la scoperta della grotta, lo scrittore si propone di formulare la prima sintesi filosofica che unifichi in qualche modo le scoperte scientifiche. Procedendo con la cautela necessaria, nella prova e nell'errore di osservazioni progressive e di ipotesi fragili, completate e rettificate man mano che la ricerca avanza, questi specialisti, i preistorici, non possono permettersi di prendere la piena misura delle proprie scoperte, spiega Bataille; questo è anche ciò che impedisce loro di "celebrare" Lascaux come uno dei siti, se non il sito stesso della "nascita dell'arte". Questo compito spetta alla filosofia. Affidandosi alla salvaguardia del rigore scientifico, descrivere questa "alba" dell'umanità, questo "miracolo di Lascaux" che soppianta quello che prima si chiamava il "miracolo greco": tale è, insomma, l'obiettivo senza precedenti che Bataille si pone. (Prefazione di Michel Surya</a:t>
            </a:r>
            <a:r>
              <a:rPr lang="fr-FR" sz="1600" dirty="0"/>
              <a:t>)</a:t>
            </a:r>
            <a:endParaRPr lang="en-US" sz="1600" dirty="0"/>
          </a:p>
        </p:txBody>
      </p:sp>
    </p:spTree>
    <p:extLst>
      <p:ext uri="{BB962C8B-B14F-4D97-AF65-F5344CB8AC3E}">
        <p14:creationId xmlns:p14="http://schemas.microsoft.com/office/powerpoint/2010/main" val="28529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ywarburgcomp"/>
          <p:cNvPicPr>
            <a:picLocks noChangeAspect="1" noChangeArrowheads="1"/>
          </p:cNvPicPr>
          <p:nvPr/>
        </p:nvPicPr>
        <p:blipFill>
          <a:blip r:embed="rId2"/>
          <a:srcRect/>
          <a:stretch>
            <a:fillRect/>
          </a:stretch>
        </p:blipFill>
        <p:spPr bwMode="auto">
          <a:xfrm>
            <a:off x="1893665" y="731966"/>
            <a:ext cx="7620000" cy="3314700"/>
          </a:xfrm>
          <a:prstGeom prst="rect">
            <a:avLst/>
          </a:prstGeom>
          <a:noFill/>
        </p:spPr>
      </p:pic>
      <p:sp>
        <p:nvSpPr>
          <p:cNvPr id="3" name="ZoneTexte 2"/>
          <p:cNvSpPr txBox="1"/>
          <p:nvPr/>
        </p:nvSpPr>
        <p:spPr>
          <a:xfrm>
            <a:off x="1370066" y="4345591"/>
            <a:ext cx="6323591" cy="1323439"/>
          </a:xfrm>
          <a:prstGeom prst="rect">
            <a:avLst/>
          </a:prstGeom>
          <a:noFill/>
        </p:spPr>
        <p:txBody>
          <a:bodyPr wrap="none" rtlCol="0">
            <a:spAutoFit/>
          </a:bodyPr>
          <a:lstStyle/>
          <a:p>
            <a:r>
              <a:rPr lang="fr-BE" sz="1600" dirty="0"/>
              <a:t>Aby Warburg, </a:t>
            </a:r>
            <a:r>
              <a:rPr lang="fr-BE" sz="1600" i="1" dirty="0"/>
              <a:t>Atlante </a:t>
            </a:r>
            <a:r>
              <a:rPr lang="fr-BE" sz="1600" i="1" dirty="0" err="1"/>
              <a:t>Mnemosyne</a:t>
            </a:r>
            <a:r>
              <a:rPr lang="fr-BE" sz="1600" dirty="0"/>
              <a:t>, 1929</a:t>
            </a:r>
          </a:p>
          <a:p>
            <a:endParaRPr lang="fr-BE" sz="1600" dirty="0"/>
          </a:p>
          <a:p>
            <a:r>
              <a:rPr lang="fr-BE" sz="1600" dirty="0" err="1"/>
              <a:t>Sopravvivenza</a:t>
            </a:r>
            <a:r>
              <a:rPr lang="fr-BE" sz="1600" dirty="0"/>
              <a:t> (</a:t>
            </a:r>
            <a:r>
              <a:rPr lang="fr-BE" sz="1600" i="1" dirty="0" err="1"/>
              <a:t>Nachleben</a:t>
            </a:r>
            <a:r>
              <a:rPr lang="fr-BE" sz="1600" dirty="0"/>
              <a:t>) : la </a:t>
            </a:r>
            <a:r>
              <a:rPr lang="fr-BE" sz="1600" dirty="0" err="1"/>
              <a:t>ninfa</a:t>
            </a:r>
            <a:r>
              <a:rPr lang="fr-BE" sz="1600" dirty="0"/>
              <a:t> </a:t>
            </a:r>
            <a:r>
              <a:rPr lang="fr-BE" sz="1600" dirty="0" err="1"/>
              <a:t>rinascimentale</a:t>
            </a:r>
            <a:r>
              <a:rPr lang="fr-BE" sz="1600" dirty="0"/>
              <a:t> di </a:t>
            </a:r>
            <a:r>
              <a:rPr lang="fr-BE" sz="1600" dirty="0" err="1"/>
              <a:t>derivazione</a:t>
            </a:r>
            <a:r>
              <a:rPr lang="fr-BE" sz="1600" dirty="0"/>
              <a:t> </a:t>
            </a:r>
            <a:r>
              <a:rPr lang="fr-BE" sz="1600" dirty="0" err="1"/>
              <a:t>classica</a:t>
            </a:r>
            <a:endParaRPr lang="fr-BE" sz="1600" dirty="0"/>
          </a:p>
          <a:p>
            <a:r>
              <a:rPr lang="fr-BE" sz="1600" dirty="0" err="1"/>
              <a:t>Pathosformel</a:t>
            </a:r>
            <a:r>
              <a:rPr lang="fr-BE" sz="1600" dirty="0"/>
              <a:t> (formule </a:t>
            </a:r>
            <a:r>
              <a:rPr lang="fr-BE" sz="1600" dirty="0" err="1"/>
              <a:t>patetiche</a:t>
            </a:r>
            <a:r>
              <a:rPr lang="fr-BE" sz="1600" dirty="0"/>
              <a:t>)</a:t>
            </a:r>
          </a:p>
          <a:p>
            <a:r>
              <a:rPr lang="fr-BE" sz="1600" dirty="0"/>
              <a:t>Il </a:t>
            </a:r>
            <a:r>
              <a:rPr lang="fr-BE" sz="1600" dirty="0" err="1"/>
              <a:t>principio</a:t>
            </a:r>
            <a:r>
              <a:rPr lang="fr-BE" sz="1600" dirty="0"/>
              <a:t> </a:t>
            </a:r>
            <a:r>
              <a:rPr lang="fr-BE" sz="1600" dirty="0" err="1"/>
              <a:t>del</a:t>
            </a:r>
            <a:r>
              <a:rPr lang="fr-BE" sz="1600" dirty="0"/>
              <a:t> « </a:t>
            </a:r>
            <a:r>
              <a:rPr lang="fr-BE" sz="1600" dirty="0" err="1"/>
              <a:t>buon</a:t>
            </a:r>
            <a:r>
              <a:rPr lang="fr-BE" sz="1600" dirty="0"/>
              <a:t> </a:t>
            </a:r>
            <a:r>
              <a:rPr lang="fr-BE" sz="1600" dirty="0" err="1"/>
              <a:t>vicino</a:t>
            </a:r>
            <a:r>
              <a:rPr lang="fr-BE" sz="1600" dirty="0"/>
              <a:t> »  vs </a:t>
            </a:r>
            <a:r>
              <a:rPr lang="fr-BE" sz="1600" dirty="0" err="1"/>
              <a:t>arborescenza</a:t>
            </a:r>
            <a:r>
              <a:rPr lang="fr-BE" sz="1600" dirty="0"/>
              <a:t>/</a:t>
            </a:r>
            <a:r>
              <a:rPr lang="fr-BE" sz="1600" dirty="0" err="1"/>
              <a:t>ipertesto</a:t>
            </a:r>
            <a:endParaRPr lang="fr-FR"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123" name="Picture 3">
            <a:hlinkClick r:id="rId2"/>
            <a:extLst>
              <a:ext uri="{FF2B5EF4-FFF2-40B4-BE49-F238E27FC236}">
                <a16:creationId xmlns:a16="http://schemas.microsoft.com/office/drawing/2014/main" id="{A0AB14C6-3E14-494C-8603-772ECA6D3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358" y="1681395"/>
            <a:ext cx="2008654" cy="2642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FAADFF-5FA5-4428-B323-EEE71A8EEA10}"/>
              </a:ext>
            </a:extLst>
          </p:cNvPr>
          <p:cNvSpPr txBox="1"/>
          <p:nvPr/>
        </p:nvSpPr>
        <p:spPr>
          <a:xfrm>
            <a:off x="5705068" y="45454"/>
            <a:ext cx="6392008" cy="2554545"/>
          </a:xfrm>
          <a:prstGeom prst="rect">
            <a:avLst/>
          </a:prstGeom>
          <a:noFill/>
        </p:spPr>
        <p:txBody>
          <a:bodyPr wrap="square">
            <a:spAutoFit/>
          </a:bodyPr>
          <a:lstStyle/>
          <a:p>
            <a:endParaRPr lang="fr-FR" sz="1600" dirty="0"/>
          </a:p>
          <a:p>
            <a:endParaRPr lang="fr-FR" sz="1600" dirty="0"/>
          </a:p>
          <a:p>
            <a:r>
              <a:rPr lang="fr-FR" sz="1600" dirty="0"/>
              <a:t>Il </a:t>
            </a:r>
            <a:r>
              <a:rPr lang="fr-FR" sz="1600" dirty="0" err="1"/>
              <a:t>velo</a:t>
            </a:r>
            <a:r>
              <a:rPr lang="fr-FR" sz="1600" dirty="0"/>
              <a:t> </a:t>
            </a:r>
            <a:r>
              <a:rPr lang="fr-FR" sz="1600" dirty="0" err="1"/>
              <a:t>della</a:t>
            </a:r>
            <a:r>
              <a:rPr lang="fr-FR" sz="1600" dirty="0"/>
              <a:t> Veronica è </a:t>
            </a:r>
            <a:r>
              <a:rPr lang="fr-FR" sz="1600" dirty="0" err="1"/>
              <a:t>una</a:t>
            </a:r>
            <a:r>
              <a:rPr lang="fr-FR" sz="1600" dirty="0"/>
              <a:t> </a:t>
            </a:r>
            <a:r>
              <a:rPr lang="fr-FR" sz="1600" dirty="0" err="1"/>
              <a:t>famosa</a:t>
            </a:r>
            <a:r>
              <a:rPr lang="fr-FR" sz="1600" dirty="0"/>
              <a:t> </a:t>
            </a:r>
            <a:r>
              <a:rPr lang="fr-FR" sz="1600" dirty="0" err="1"/>
              <a:t>reliquia</a:t>
            </a:r>
            <a:r>
              <a:rPr lang="fr-FR" sz="1600" dirty="0"/>
              <a:t>, di </a:t>
            </a:r>
            <a:r>
              <a:rPr lang="fr-FR" sz="1600" dirty="0" err="1"/>
              <a:t>cui</a:t>
            </a:r>
            <a:r>
              <a:rPr lang="fr-FR" sz="1600" dirty="0"/>
              <a:t> ci sono </a:t>
            </a:r>
            <a:r>
              <a:rPr lang="fr-FR" sz="1600" dirty="0" err="1"/>
              <a:t>pervenute</a:t>
            </a:r>
            <a:r>
              <a:rPr lang="fr-FR" sz="1600" dirty="0"/>
              <a:t> diverse </a:t>
            </a:r>
            <a:r>
              <a:rPr lang="fr-FR" sz="1600" dirty="0" err="1"/>
              <a:t>versioni</a:t>
            </a:r>
            <a:r>
              <a:rPr lang="fr-FR" sz="1600" dirty="0"/>
              <a:t>. Consiste in un </a:t>
            </a:r>
            <a:r>
              <a:rPr lang="fr-FR" sz="1600" dirty="0" err="1"/>
              <a:t>panno</a:t>
            </a:r>
            <a:r>
              <a:rPr lang="fr-FR" sz="1600" dirty="0"/>
              <a:t>, </a:t>
            </a:r>
            <a:r>
              <a:rPr lang="fr-FR" sz="1600" dirty="0" err="1"/>
              <a:t>presumibilmente</a:t>
            </a:r>
            <a:r>
              <a:rPr lang="fr-FR" sz="1600" dirty="0"/>
              <a:t> di lino, in origine </a:t>
            </a:r>
            <a:r>
              <a:rPr lang="fr-FR" sz="1600" dirty="0" err="1"/>
              <a:t>possesso</a:t>
            </a:r>
            <a:r>
              <a:rPr lang="fr-FR" sz="1600" dirty="0"/>
              <a:t> di santa Veronica, </a:t>
            </a:r>
            <a:r>
              <a:rPr lang="fr-FR" sz="1600" dirty="0" err="1"/>
              <a:t>nel</a:t>
            </a:r>
            <a:r>
              <a:rPr lang="fr-FR" sz="1600" dirty="0"/>
              <a:t> quale è </a:t>
            </a:r>
            <a:r>
              <a:rPr lang="fr-FR" sz="1600" dirty="0" err="1"/>
              <a:t>impresso</a:t>
            </a:r>
            <a:r>
              <a:rPr lang="fr-FR" sz="1600" dirty="0"/>
              <a:t> un </a:t>
            </a:r>
            <a:r>
              <a:rPr lang="fr-FR" sz="1600" dirty="0" err="1"/>
              <a:t>volto</a:t>
            </a:r>
            <a:r>
              <a:rPr lang="fr-FR" sz="1600" dirty="0"/>
              <a:t> </a:t>
            </a:r>
            <a:r>
              <a:rPr lang="fr-FR" sz="1600" dirty="0" err="1"/>
              <a:t>che</a:t>
            </a:r>
            <a:r>
              <a:rPr lang="fr-FR" sz="1600" dirty="0"/>
              <a:t> si </a:t>
            </a:r>
            <a:r>
              <a:rPr lang="fr-FR" sz="1600" dirty="0" err="1"/>
              <a:t>ritiene</a:t>
            </a:r>
            <a:r>
              <a:rPr lang="fr-FR" sz="1600" dirty="0"/>
              <a:t> </a:t>
            </a:r>
            <a:r>
              <a:rPr lang="fr-FR" sz="1600" dirty="0" err="1"/>
              <a:t>essere</a:t>
            </a:r>
            <a:r>
              <a:rPr lang="fr-FR" sz="1600" dirty="0"/>
              <a:t> </a:t>
            </a:r>
            <a:r>
              <a:rPr lang="fr-FR" sz="1600" dirty="0" err="1"/>
              <a:t>quello</a:t>
            </a:r>
            <a:r>
              <a:rPr lang="fr-FR" sz="1600" dirty="0"/>
              <a:t> di </a:t>
            </a:r>
            <a:r>
              <a:rPr lang="fr-FR" sz="1600" dirty="0" err="1"/>
              <a:t>Gesù</a:t>
            </a:r>
            <a:r>
              <a:rPr lang="fr-FR" sz="1600" dirty="0"/>
              <a:t>. Veronica</a:t>
            </a:r>
            <a:r>
              <a:rPr lang="it-IT" sz="1600" dirty="0"/>
              <a:t>, mossa da compassione quando Gesù Cristo portò la sua croce sul Golgota , gli diede il suo velo perché potesse asciugarsi la fronte. Gesù accettò e, dopo averlo usato, glielo restituì con l'immagine del suo volto che vi era stata miracolosamente impressa.</a:t>
            </a:r>
            <a:endParaRPr lang="fr-FR" sz="1600" dirty="0"/>
          </a:p>
          <a:p>
            <a:endParaRPr lang="fr-FR" sz="1600" dirty="0"/>
          </a:p>
        </p:txBody>
      </p:sp>
      <p:sp>
        <p:nvSpPr>
          <p:cNvPr id="10" name="TextBox 9">
            <a:extLst>
              <a:ext uri="{FF2B5EF4-FFF2-40B4-BE49-F238E27FC236}">
                <a16:creationId xmlns:a16="http://schemas.microsoft.com/office/drawing/2014/main" id="{FCF1466E-D339-4F8D-9712-17610F0852A5}"/>
              </a:ext>
            </a:extLst>
          </p:cNvPr>
          <p:cNvSpPr txBox="1"/>
          <p:nvPr/>
        </p:nvSpPr>
        <p:spPr>
          <a:xfrm>
            <a:off x="626237" y="329939"/>
            <a:ext cx="7652913" cy="338554"/>
          </a:xfrm>
          <a:prstGeom prst="rect">
            <a:avLst/>
          </a:prstGeom>
          <a:noFill/>
        </p:spPr>
        <p:txBody>
          <a:bodyPr wrap="square">
            <a:spAutoFit/>
          </a:bodyPr>
          <a:lstStyle/>
          <a:p>
            <a:r>
              <a:rPr lang="el-GR" sz="1600" b="0" i="0" dirty="0">
                <a:effectLst/>
              </a:rPr>
              <a:t> </a:t>
            </a:r>
            <a:r>
              <a:rPr lang="el-GR" sz="1600" b="0" i="1" dirty="0">
                <a:effectLst/>
              </a:rPr>
              <a:t>αχειροποίητα</a:t>
            </a:r>
            <a:r>
              <a:rPr lang="el-GR" sz="1600" b="0" i="0" dirty="0">
                <a:effectLst/>
              </a:rPr>
              <a:t> ; </a:t>
            </a:r>
            <a:r>
              <a:rPr lang="fr-FR" sz="1600" b="0" i="1" dirty="0">
                <a:effectLst/>
              </a:rPr>
              <a:t>non hominis manu picta</a:t>
            </a:r>
            <a:endParaRPr lang="fr-FR" sz="1600" dirty="0"/>
          </a:p>
        </p:txBody>
      </p:sp>
      <p:pic>
        <p:nvPicPr>
          <p:cNvPr id="11" name="Picture 4">
            <a:extLst>
              <a:ext uri="{FF2B5EF4-FFF2-40B4-BE49-F238E27FC236}">
                <a16:creationId xmlns:a16="http://schemas.microsoft.com/office/drawing/2014/main" id="{CDF5DB5B-2616-4925-A76C-1D9F364DC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959" y="5109329"/>
            <a:ext cx="1058156" cy="1573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6EDF8318-C390-44F5-93C4-8FB9A3053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37" y="852916"/>
            <a:ext cx="2663809" cy="34706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765D37-57BB-4BAB-B763-C0DCB060B5A6}"/>
              </a:ext>
            </a:extLst>
          </p:cNvPr>
          <p:cNvSpPr txBox="1"/>
          <p:nvPr/>
        </p:nvSpPr>
        <p:spPr>
          <a:xfrm>
            <a:off x="3576358" y="4401444"/>
            <a:ext cx="6096000" cy="584775"/>
          </a:xfrm>
          <a:prstGeom prst="rect">
            <a:avLst/>
          </a:prstGeom>
          <a:noFill/>
        </p:spPr>
        <p:txBody>
          <a:bodyPr wrap="square">
            <a:spAutoFit/>
          </a:bodyPr>
          <a:lstStyle/>
          <a:p>
            <a:r>
              <a:rPr lang="fr-FR" sz="1600" dirty="0"/>
              <a:t>El Greco, </a:t>
            </a:r>
            <a:r>
              <a:rPr lang="fr-FR" sz="1600" i="1" dirty="0"/>
              <a:t>Il </a:t>
            </a:r>
            <a:r>
              <a:rPr lang="fr-FR" sz="1600" i="1" dirty="0" err="1"/>
              <a:t>Velo</a:t>
            </a:r>
            <a:r>
              <a:rPr lang="fr-FR" sz="1600" i="1" dirty="0"/>
              <a:t> </a:t>
            </a:r>
            <a:r>
              <a:rPr lang="fr-FR" sz="1600" i="1" dirty="0" err="1"/>
              <a:t>della</a:t>
            </a:r>
            <a:r>
              <a:rPr lang="fr-FR" sz="1600" i="1" dirty="0"/>
              <a:t> Veronica</a:t>
            </a:r>
            <a:r>
              <a:rPr lang="fr-FR" sz="1600" dirty="0"/>
              <a:t>, </a:t>
            </a:r>
          </a:p>
          <a:p>
            <a:r>
              <a:rPr lang="fr-FR" sz="1600" dirty="0"/>
              <a:t>1586-1595, </a:t>
            </a:r>
            <a:r>
              <a:rPr lang="fr-FR" sz="1600" dirty="0" err="1"/>
              <a:t>Museo</a:t>
            </a:r>
            <a:r>
              <a:rPr lang="fr-FR" sz="1600" dirty="0"/>
              <a:t> </a:t>
            </a:r>
            <a:r>
              <a:rPr lang="fr-FR" sz="1600" dirty="0" err="1"/>
              <a:t>del</a:t>
            </a:r>
            <a:r>
              <a:rPr lang="fr-FR" sz="1600" dirty="0"/>
              <a:t> Prado</a:t>
            </a:r>
          </a:p>
        </p:txBody>
      </p:sp>
      <p:sp>
        <p:nvSpPr>
          <p:cNvPr id="16" name="TextBox 15">
            <a:extLst>
              <a:ext uri="{FF2B5EF4-FFF2-40B4-BE49-F238E27FC236}">
                <a16:creationId xmlns:a16="http://schemas.microsoft.com/office/drawing/2014/main" id="{F4478A71-6CE9-4011-86D6-435C993D502A}"/>
              </a:ext>
            </a:extLst>
          </p:cNvPr>
          <p:cNvSpPr txBox="1"/>
          <p:nvPr/>
        </p:nvSpPr>
        <p:spPr>
          <a:xfrm>
            <a:off x="351900" y="4278332"/>
            <a:ext cx="6096000" cy="830997"/>
          </a:xfrm>
          <a:prstGeom prst="rect">
            <a:avLst/>
          </a:prstGeom>
          <a:noFill/>
        </p:spPr>
        <p:txBody>
          <a:bodyPr wrap="square">
            <a:spAutoFit/>
          </a:bodyPr>
          <a:lstStyle/>
          <a:p>
            <a:r>
              <a:rPr lang="fr-FR" sz="1600" dirty="0"/>
              <a:t>Hans Memling, </a:t>
            </a:r>
            <a:r>
              <a:rPr lang="fr-FR" sz="1600" i="1" dirty="0"/>
              <a:t>Santa Veronica</a:t>
            </a:r>
          </a:p>
          <a:p>
            <a:r>
              <a:rPr lang="fr-FR" sz="1600" i="1" dirty="0"/>
              <a:t>e il </a:t>
            </a:r>
            <a:r>
              <a:rPr lang="fr-FR" sz="1600" i="1" dirty="0" err="1"/>
              <a:t>velo</a:t>
            </a:r>
            <a:r>
              <a:rPr lang="fr-FR" sz="1600" i="1" dirty="0"/>
              <a:t> con il </a:t>
            </a:r>
            <a:r>
              <a:rPr lang="fr-FR" sz="1600" i="1" dirty="0" err="1"/>
              <a:t>volto</a:t>
            </a:r>
            <a:r>
              <a:rPr lang="fr-FR" sz="1600" i="1" dirty="0"/>
              <a:t> di </a:t>
            </a:r>
            <a:r>
              <a:rPr lang="fr-FR" sz="1600" i="1" dirty="0" err="1"/>
              <a:t>Gesù</a:t>
            </a:r>
            <a:r>
              <a:rPr lang="fr-FR" sz="1600" dirty="0"/>
              <a:t>, o/t, 1433</a:t>
            </a:r>
          </a:p>
          <a:p>
            <a:endParaRPr lang="fr-FR" sz="1600" dirty="0"/>
          </a:p>
        </p:txBody>
      </p:sp>
      <p:sp>
        <p:nvSpPr>
          <p:cNvPr id="19" name="TextBox 18">
            <a:extLst>
              <a:ext uri="{FF2B5EF4-FFF2-40B4-BE49-F238E27FC236}">
                <a16:creationId xmlns:a16="http://schemas.microsoft.com/office/drawing/2014/main" id="{40A8C5D1-F152-4B42-ACE1-6824BD80CA7F}"/>
              </a:ext>
            </a:extLst>
          </p:cNvPr>
          <p:cNvSpPr txBox="1"/>
          <p:nvPr/>
        </p:nvSpPr>
        <p:spPr>
          <a:xfrm>
            <a:off x="6878863" y="5421742"/>
            <a:ext cx="6096000" cy="584775"/>
          </a:xfrm>
          <a:prstGeom prst="rect">
            <a:avLst/>
          </a:prstGeom>
          <a:noFill/>
        </p:spPr>
        <p:txBody>
          <a:bodyPr wrap="square">
            <a:spAutoFit/>
          </a:bodyPr>
          <a:lstStyle/>
          <a:p>
            <a:r>
              <a:rPr lang="it-IT" sz="1600" b="0" i="0" dirty="0">
                <a:effectLst/>
              </a:rPr>
              <a:t>Re Abgar V riceve il Mandylion, dovrebbe essere il volto di Gesù, miracolosamente impressa su un panno ( l'icona del x °  secolo ).</a:t>
            </a:r>
            <a:endParaRPr lang="fr-FR" sz="1600" dirty="0"/>
          </a:p>
        </p:txBody>
      </p:sp>
      <p:pic>
        <p:nvPicPr>
          <p:cNvPr id="1049" name="Picture 25">
            <a:extLst>
              <a:ext uri="{FF2B5EF4-FFF2-40B4-BE49-F238E27FC236}">
                <a16:creationId xmlns:a16="http://schemas.microsoft.com/office/drawing/2014/main" id="{02F2835A-54DE-4F82-B21A-8D1EEB9CE4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6749" y="2561827"/>
            <a:ext cx="2063579" cy="2642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6E1971-1419-4E1C-8055-87027D797ABC}"/>
              </a:ext>
            </a:extLst>
          </p:cNvPr>
          <p:cNvSpPr/>
          <p:nvPr/>
        </p:nvSpPr>
        <p:spPr>
          <a:xfrm>
            <a:off x="5585012" y="6190940"/>
            <a:ext cx="4715265" cy="369332"/>
          </a:xfrm>
          <a:prstGeom prst="rect">
            <a:avLst/>
          </a:prstGeom>
        </p:spPr>
        <p:txBody>
          <a:bodyPr wrap="none">
            <a:spAutoFit/>
          </a:bodyPr>
          <a:lstStyle/>
          <a:p>
            <a:r>
              <a:rPr lang="fr-FR" dirty="0"/>
              <a:t>La santa </a:t>
            </a:r>
            <a:r>
              <a:rPr lang="fr-FR" dirty="0" err="1"/>
              <a:t>Sindone</a:t>
            </a:r>
            <a:r>
              <a:rPr lang="fr-FR" dirty="0"/>
              <a:t> di Torino (</a:t>
            </a:r>
            <a:r>
              <a:rPr lang="fr-FR" dirty="0" err="1"/>
              <a:t>particolare</a:t>
            </a:r>
            <a:r>
              <a:rPr lang="fr-FR" dirty="0"/>
              <a:t> </a:t>
            </a:r>
            <a:r>
              <a:rPr lang="fr-FR" dirty="0" err="1"/>
              <a:t>del</a:t>
            </a:r>
            <a:r>
              <a:rPr lang="fr-FR" dirty="0"/>
              <a:t> </a:t>
            </a:r>
            <a:r>
              <a:rPr lang="fr-FR" dirty="0" err="1"/>
              <a:t>volto</a:t>
            </a:r>
            <a:r>
              <a:rPr lang="fr-FR" dirty="0"/>
              <a:t>)</a:t>
            </a:r>
          </a:p>
        </p:txBody>
      </p:sp>
    </p:spTree>
    <p:extLst>
      <p:ext uri="{BB962C8B-B14F-4D97-AF65-F5344CB8AC3E}">
        <p14:creationId xmlns:p14="http://schemas.microsoft.com/office/powerpoint/2010/main" val="1117130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7C857-07E6-424F-8D9D-F745F3644CDB}"/>
              </a:ext>
            </a:extLst>
          </p:cNvPr>
          <p:cNvSpPr txBox="1"/>
          <p:nvPr/>
        </p:nvSpPr>
        <p:spPr>
          <a:xfrm>
            <a:off x="283236" y="5380672"/>
            <a:ext cx="3657537" cy="1323439"/>
          </a:xfrm>
          <a:prstGeom prst="rect">
            <a:avLst/>
          </a:prstGeom>
          <a:noFill/>
        </p:spPr>
        <p:txBody>
          <a:bodyPr wrap="square" rtlCol="0">
            <a:spAutoFit/>
          </a:bodyPr>
          <a:lstStyle/>
          <a:p>
            <a:endParaRPr lang="fr-BE" sz="1600" dirty="0"/>
          </a:p>
          <a:p>
            <a:r>
              <a:rPr lang="fr-BE" sz="1600" dirty="0" err="1"/>
              <a:t>Perizia</a:t>
            </a:r>
            <a:r>
              <a:rPr lang="fr-BE" sz="1600" dirty="0"/>
              <a:t> di un </a:t>
            </a:r>
            <a:r>
              <a:rPr lang="fr-BE" sz="1600" dirty="0" err="1"/>
              <a:t>sinistro</a:t>
            </a:r>
            <a:r>
              <a:rPr lang="fr-BE" sz="1600" dirty="0"/>
              <a:t> </a:t>
            </a:r>
            <a:r>
              <a:rPr lang="fr-BE" sz="1600" dirty="0" err="1"/>
              <a:t>stradale</a:t>
            </a:r>
            <a:endParaRPr lang="fr-BE" sz="1600" dirty="0"/>
          </a:p>
          <a:p>
            <a:r>
              <a:rPr lang="fr-BE" sz="1600" dirty="0" err="1"/>
              <a:t>Scena</a:t>
            </a:r>
            <a:r>
              <a:rPr lang="fr-BE" sz="1600" dirty="0"/>
              <a:t> </a:t>
            </a:r>
            <a:r>
              <a:rPr lang="fr-BE" sz="1600" dirty="0" err="1"/>
              <a:t>del</a:t>
            </a:r>
            <a:r>
              <a:rPr lang="fr-BE" sz="1600" dirty="0"/>
              <a:t> </a:t>
            </a:r>
            <a:r>
              <a:rPr lang="fr-BE" sz="1600" dirty="0" err="1"/>
              <a:t>crimine</a:t>
            </a:r>
            <a:r>
              <a:rPr lang="fr-BE" sz="1600" dirty="0"/>
              <a:t>, </a:t>
            </a:r>
            <a:r>
              <a:rPr lang="fr-BE" sz="1600" dirty="0" err="1"/>
              <a:t>contorni</a:t>
            </a:r>
            <a:r>
              <a:rPr lang="fr-BE" sz="1600" dirty="0"/>
              <a:t> </a:t>
            </a:r>
            <a:r>
              <a:rPr lang="fr-BE" sz="1600" dirty="0" err="1"/>
              <a:t>disegnati</a:t>
            </a:r>
            <a:r>
              <a:rPr lang="fr-BE" sz="1600" dirty="0"/>
              <a:t> col </a:t>
            </a:r>
            <a:r>
              <a:rPr lang="fr-BE" sz="1600" dirty="0" err="1"/>
              <a:t>gesso</a:t>
            </a:r>
            <a:endParaRPr lang="fr-BE" sz="1600" dirty="0"/>
          </a:p>
          <a:p>
            <a:endParaRPr lang="fr-FR" sz="1600" dirty="0"/>
          </a:p>
        </p:txBody>
      </p:sp>
      <p:pic>
        <p:nvPicPr>
          <p:cNvPr id="5122" name="Picture 2" descr=" © ANSA">
            <a:extLst>
              <a:ext uri="{FF2B5EF4-FFF2-40B4-BE49-F238E27FC236}">
                <a16:creationId xmlns:a16="http://schemas.microsoft.com/office/drawing/2014/main" id="{998E17E7-658A-469C-82ED-C46BB8008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4072" y="28847"/>
            <a:ext cx="3550059" cy="26334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FA036EF-E190-48BB-BF52-1A3A156E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95" y="3286311"/>
            <a:ext cx="3001527" cy="19973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ne scène de crime typique de craie contours du corps Image Vectorielle  Stock - Alamy">
            <a:extLst>
              <a:ext uri="{FF2B5EF4-FFF2-40B4-BE49-F238E27FC236}">
                <a16:creationId xmlns:a16="http://schemas.microsoft.com/office/drawing/2014/main" id="{0D4C2C57-9B9B-42E7-B8EF-A610164DD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63" y="856288"/>
            <a:ext cx="2855685" cy="20674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9D60C0-B1F9-4090-B51A-5B1F48EF5C05}"/>
              </a:ext>
            </a:extLst>
          </p:cNvPr>
          <p:cNvSpPr txBox="1"/>
          <p:nvPr/>
        </p:nvSpPr>
        <p:spPr>
          <a:xfrm>
            <a:off x="4189792" y="2843254"/>
            <a:ext cx="8008972" cy="1815882"/>
          </a:xfrm>
          <a:prstGeom prst="rect">
            <a:avLst/>
          </a:prstGeom>
          <a:noFill/>
        </p:spPr>
        <p:txBody>
          <a:bodyPr wrap="square">
            <a:spAutoFit/>
          </a:bodyPr>
          <a:lstStyle/>
          <a:p>
            <a:r>
              <a:rPr lang="it-IT" sz="1600" b="0" i="0" dirty="0">
                <a:solidFill>
                  <a:srgbClr val="202122"/>
                </a:solidFill>
                <a:effectLst/>
              </a:rPr>
              <a:t>«Mio padre realizzava per me personaggi dei cartoni animati, e questi erano simili a come disegnavo io - con un’unica linea e un contorno fumettistico»</a:t>
            </a:r>
          </a:p>
          <a:p>
            <a:r>
              <a:rPr lang="it-IT" sz="1600" b="0" i="0" dirty="0">
                <a:solidFill>
                  <a:srgbClr val="202122"/>
                </a:solidFill>
                <a:effectLst/>
              </a:rPr>
              <a:t>«Un giorno, viaggiando in metropolitana, ho visto un pannello che doveva contenere un messaggio pubblicitario. Ho capito subito che quello era lo spazio più appropriato per disegnare. Sono risalito in strada fino ad una cartoleria e ho comprato una confezione di gessetti bianchi, sono tornato in metropolitana e ho fatto un disegno su quel pannello. Era perfetto, soffice su carta nera; il gesso vi disegnava sopra con estrema facilità»</a:t>
            </a:r>
          </a:p>
        </p:txBody>
      </p:sp>
      <p:sp>
        <p:nvSpPr>
          <p:cNvPr id="10" name="TextBox 9">
            <a:extLst>
              <a:ext uri="{FF2B5EF4-FFF2-40B4-BE49-F238E27FC236}">
                <a16:creationId xmlns:a16="http://schemas.microsoft.com/office/drawing/2014/main" id="{AEEC6E92-8DA4-4283-AEBB-79E7813244B9}"/>
              </a:ext>
            </a:extLst>
          </p:cNvPr>
          <p:cNvSpPr txBox="1"/>
          <p:nvPr/>
        </p:nvSpPr>
        <p:spPr>
          <a:xfrm>
            <a:off x="4189792" y="4637020"/>
            <a:ext cx="7590920" cy="2062103"/>
          </a:xfrm>
          <a:prstGeom prst="rect">
            <a:avLst/>
          </a:prstGeom>
          <a:noFill/>
        </p:spPr>
        <p:txBody>
          <a:bodyPr wrap="square">
            <a:spAutoFit/>
          </a:bodyPr>
          <a:lstStyle/>
          <a:p>
            <a:r>
              <a:rPr lang="it-IT" sz="1600" b="0" i="0" dirty="0">
                <a:solidFill>
                  <a:srgbClr val="202122"/>
                </a:solidFill>
                <a:effectLst/>
              </a:rPr>
              <a:t>«Le sue opere fanno ricorso a uno stile immediato e festivo e sono popolate da personaggi stilizzati e bidimensionali, quali bambini, cani, angeli, mostri, televisori, computer, figure di cartoon e piramidi; […] l'adozione di una spessa linea di contorno ridotta all'essenziale che circoscrive le anzidette figure. La sua iconografia apparentemente infantile veicola messaggi semplici, chiari e immediatamente intellegibili che riguardano diversi temi scottanti della sua epoca, quali il capitalismo, il razzismo, l'ingiustizia sociale, l'apartheid, il riarmo nucleare, la droga e l’AIDS (Giorgio Lucentini, </a:t>
            </a:r>
            <a:r>
              <a:rPr lang="it-IT" sz="1600" b="0" i="1" dirty="0">
                <a:solidFill>
                  <a:srgbClr val="202122"/>
                </a:solidFill>
                <a:effectLst/>
              </a:rPr>
              <a:t>Keith Haring, molto, ma molto più del pop</a:t>
            </a:r>
            <a:r>
              <a:rPr lang="it-IT" sz="1600" b="0" i="0" dirty="0">
                <a:solidFill>
                  <a:srgbClr val="202122"/>
                </a:solidFill>
                <a:effectLst/>
              </a:rPr>
              <a:t>, su </a:t>
            </a:r>
            <a:r>
              <a:rPr lang="it-IT" sz="1600" b="0" i="1" dirty="0">
                <a:solidFill>
                  <a:srgbClr val="202122"/>
                </a:solidFill>
                <a:effectLst/>
              </a:rPr>
              <a:t>exibart.com</a:t>
            </a:r>
            <a:r>
              <a:rPr lang="it-IT" sz="1600" b="0" i="0" dirty="0">
                <a:solidFill>
                  <a:srgbClr val="202122"/>
                </a:solidFill>
                <a:effectLst/>
              </a:rPr>
              <a:t>, 30 aprile 2013. </a:t>
            </a:r>
            <a:endParaRPr lang="fr-FR" sz="1600" dirty="0"/>
          </a:p>
        </p:txBody>
      </p:sp>
      <p:sp>
        <p:nvSpPr>
          <p:cNvPr id="6" name="TextBox 5">
            <a:extLst>
              <a:ext uri="{FF2B5EF4-FFF2-40B4-BE49-F238E27FC236}">
                <a16:creationId xmlns:a16="http://schemas.microsoft.com/office/drawing/2014/main" id="{0DCA2260-3C23-40BC-8D62-8BF126D5E6EB}"/>
              </a:ext>
            </a:extLst>
          </p:cNvPr>
          <p:cNvSpPr txBox="1"/>
          <p:nvPr/>
        </p:nvSpPr>
        <p:spPr>
          <a:xfrm>
            <a:off x="1626577" y="290146"/>
            <a:ext cx="3613682" cy="338554"/>
          </a:xfrm>
          <a:prstGeom prst="rect">
            <a:avLst/>
          </a:prstGeom>
          <a:noFill/>
        </p:spPr>
        <p:txBody>
          <a:bodyPr wrap="none" rtlCol="0">
            <a:spAutoFit/>
          </a:bodyPr>
          <a:lstStyle/>
          <a:p>
            <a:r>
              <a:rPr lang="fr-BE" sz="1600" dirty="0" err="1"/>
              <a:t>uso</a:t>
            </a:r>
            <a:r>
              <a:rPr lang="fr-BE" sz="1600" dirty="0"/>
              <a:t> </a:t>
            </a:r>
            <a:r>
              <a:rPr lang="fr-BE" sz="1600" dirty="0" err="1"/>
              <a:t>forense</a:t>
            </a:r>
            <a:r>
              <a:rPr lang="fr-BE" sz="1600" dirty="0"/>
              <a:t>                               </a:t>
            </a:r>
            <a:r>
              <a:rPr lang="fr-BE" sz="1600" dirty="0" err="1"/>
              <a:t>uso</a:t>
            </a:r>
            <a:r>
              <a:rPr lang="fr-BE" sz="1600" dirty="0"/>
              <a:t> artistico</a:t>
            </a:r>
            <a:endParaRPr lang="fr-FR" sz="1600" dirty="0"/>
          </a:p>
        </p:txBody>
      </p:sp>
      <p:sp>
        <p:nvSpPr>
          <p:cNvPr id="13" name="TextBox 12">
            <a:extLst>
              <a:ext uri="{FF2B5EF4-FFF2-40B4-BE49-F238E27FC236}">
                <a16:creationId xmlns:a16="http://schemas.microsoft.com/office/drawing/2014/main" id="{87B08940-D767-44FB-B4B6-27AE2AAED067}"/>
              </a:ext>
            </a:extLst>
          </p:cNvPr>
          <p:cNvSpPr txBox="1"/>
          <p:nvPr/>
        </p:nvSpPr>
        <p:spPr>
          <a:xfrm>
            <a:off x="4689095" y="1705355"/>
            <a:ext cx="6686550" cy="338554"/>
          </a:xfrm>
          <a:prstGeom prst="rect">
            <a:avLst/>
          </a:prstGeom>
          <a:noFill/>
        </p:spPr>
        <p:txBody>
          <a:bodyPr wrap="square">
            <a:spAutoFit/>
          </a:bodyPr>
          <a:lstStyle/>
          <a:p>
            <a:r>
              <a:rPr lang="it-IT" sz="1600" dirty="0">
                <a:solidFill>
                  <a:srgbClr val="202122"/>
                </a:solidFill>
              </a:rPr>
              <a:t>graffitismo metropolitano</a:t>
            </a:r>
            <a:endParaRPr lang="fr-FR" sz="1600" dirty="0"/>
          </a:p>
        </p:txBody>
      </p:sp>
    </p:spTree>
    <p:extLst>
      <p:ext uri="{BB962C8B-B14F-4D97-AF65-F5344CB8AC3E}">
        <p14:creationId xmlns:p14="http://schemas.microsoft.com/office/powerpoint/2010/main" val="2078963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ean Cocteau tatoueur de murs Jean Cocteau œuvrant à la Chapelle de VillefranchesurMer.">
            <a:extLst>
              <a:ext uri="{FF2B5EF4-FFF2-40B4-BE49-F238E27FC236}">
                <a16:creationId xmlns:a16="http://schemas.microsoft.com/office/drawing/2014/main" id="{B3A8AC60-7578-42FD-BD98-1ECC8A570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300" y="630357"/>
            <a:ext cx="3048000" cy="3524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06AE00-EB91-4873-92A4-316123B3871F}"/>
              </a:ext>
            </a:extLst>
          </p:cNvPr>
          <p:cNvSpPr txBox="1"/>
          <p:nvPr/>
        </p:nvSpPr>
        <p:spPr>
          <a:xfrm>
            <a:off x="523983" y="5172696"/>
            <a:ext cx="7000875" cy="584775"/>
          </a:xfrm>
          <a:prstGeom prst="rect">
            <a:avLst/>
          </a:prstGeom>
          <a:noFill/>
        </p:spPr>
        <p:txBody>
          <a:bodyPr wrap="square">
            <a:spAutoFit/>
          </a:bodyPr>
          <a:lstStyle/>
          <a:p>
            <a:r>
              <a:rPr lang="fr-FR" sz="1600" dirty="0"/>
              <a:t>"Non </a:t>
            </a:r>
            <a:r>
              <a:rPr lang="fr-FR" sz="1600" dirty="0" err="1"/>
              <a:t>volevo</a:t>
            </a:r>
            <a:r>
              <a:rPr lang="fr-FR" sz="1600" dirty="0"/>
              <a:t> </a:t>
            </a:r>
            <a:r>
              <a:rPr lang="fr-FR" sz="1600" dirty="0" err="1"/>
              <a:t>vestire</a:t>
            </a:r>
            <a:r>
              <a:rPr lang="fr-FR" sz="1600" dirty="0"/>
              <a:t> i muri, </a:t>
            </a:r>
            <a:r>
              <a:rPr lang="fr-FR" sz="1600" dirty="0" err="1"/>
              <a:t>volevo</a:t>
            </a:r>
            <a:r>
              <a:rPr lang="fr-FR" sz="1600" dirty="0"/>
              <a:t> </a:t>
            </a:r>
            <a:r>
              <a:rPr lang="fr-FR" sz="1600" dirty="0" err="1"/>
              <a:t>disegnare</a:t>
            </a:r>
            <a:r>
              <a:rPr lang="fr-FR" sz="1600" dirty="0"/>
              <a:t> </a:t>
            </a:r>
            <a:r>
              <a:rPr lang="fr-FR" sz="1600" dirty="0" err="1"/>
              <a:t>sulla</a:t>
            </a:r>
            <a:r>
              <a:rPr lang="fr-FR" sz="1600" dirty="0"/>
              <a:t> </a:t>
            </a:r>
            <a:r>
              <a:rPr lang="fr-FR" sz="1600" dirty="0" err="1"/>
              <a:t>loro</a:t>
            </a:r>
            <a:r>
              <a:rPr lang="fr-FR" sz="1600" dirty="0"/>
              <a:t> pelle, </a:t>
            </a:r>
            <a:r>
              <a:rPr lang="fr-FR" sz="1600" dirty="0" err="1"/>
              <a:t>così</a:t>
            </a:r>
            <a:r>
              <a:rPr lang="fr-FR" sz="1600" dirty="0"/>
              <a:t> ho </a:t>
            </a:r>
            <a:r>
              <a:rPr lang="fr-FR" sz="1600" dirty="0" err="1"/>
              <a:t>trattato</a:t>
            </a:r>
            <a:r>
              <a:rPr lang="fr-FR" sz="1600" dirty="0"/>
              <a:t> </a:t>
            </a:r>
            <a:r>
              <a:rPr lang="fr-FR" sz="1600" dirty="0" err="1"/>
              <a:t>gli</a:t>
            </a:r>
            <a:r>
              <a:rPr lang="fr-FR" sz="1600" dirty="0"/>
              <a:t> </a:t>
            </a:r>
            <a:r>
              <a:rPr lang="fr-FR" sz="1600" dirty="0" err="1"/>
              <a:t>affreschi</a:t>
            </a:r>
            <a:r>
              <a:rPr lang="fr-FR" sz="1600" dirty="0"/>
              <a:t> in modo </a:t>
            </a:r>
            <a:r>
              <a:rPr lang="fr-FR" sz="1600" dirty="0" err="1"/>
              <a:t>lineare</a:t>
            </a:r>
            <a:r>
              <a:rPr lang="fr-FR" sz="1600" dirty="0"/>
              <a:t> con i </a:t>
            </a:r>
            <a:r>
              <a:rPr lang="fr-FR" sz="1600" dirty="0" err="1"/>
              <a:t>pochi</a:t>
            </a:r>
            <a:r>
              <a:rPr lang="fr-FR" sz="1600" dirty="0"/>
              <a:t> </a:t>
            </a:r>
            <a:r>
              <a:rPr lang="fr-FR" sz="1600" dirty="0" err="1"/>
              <a:t>colori</a:t>
            </a:r>
            <a:r>
              <a:rPr lang="fr-FR" sz="1600" dirty="0"/>
              <a:t> </a:t>
            </a:r>
            <a:r>
              <a:rPr lang="fr-FR" sz="1600" dirty="0" err="1"/>
              <a:t>che</a:t>
            </a:r>
            <a:r>
              <a:rPr lang="fr-FR" sz="1600" dirty="0"/>
              <a:t> </a:t>
            </a:r>
            <a:r>
              <a:rPr lang="fr-FR" sz="1600" dirty="0" err="1"/>
              <a:t>esaltano</a:t>
            </a:r>
            <a:r>
              <a:rPr lang="fr-FR" sz="1600" dirty="0"/>
              <a:t> i </a:t>
            </a:r>
            <a:r>
              <a:rPr lang="fr-FR" sz="1600" dirty="0" err="1"/>
              <a:t>tatuaggi</a:t>
            </a:r>
            <a:r>
              <a:rPr lang="fr-FR" sz="1600" dirty="0"/>
              <a:t> »</a:t>
            </a:r>
          </a:p>
        </p:txBody>
      </p:sp>
      <p:pic>
        <p:nvPicPr>
          <p:cNvPr id="3076" name="Picture 4">
            <a:extLst>
              <a:ext uri="{FF2B5EF4-FFF2-40B4-BE49-F238E27FC236}">
                <a16:creationId xmlns:a16="http://schemas.microsoft.com/office/drawing/2014/main" id="{2F89831B-8ED0-47FA-8D00-B7ECC47A8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29" y="330897"/>
            <a:ext cx="2458348" cy="25053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ean Cocteau tatoueur de murs La salle à manger de la Villa Santo Sospir avec une tapisserie de JeanCocteau.">
            <a:extLst>
              <a:ext uri="{FF2B5EF4-FFF2-40B4-BE49-F238E27FC236}">
                <a16:creationId xmlns:a16="http://schemas.microsoft.com/office/drawing/2014/main" id="{115E9F3E-73FF-4492-8D63-E0757574E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09" y="1139402"/>
            <a:ext cx="3524250" cy="3524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14527E-C7A1-46B4-BA39-0E36655E8FF9}"/>
              </a:ext>
            </a:extLst>
          </p:cNvPr>
          <p:cNvSpPr txBox="1"/>
          <p:nvPr/>
        </p:nvSpPr>
        <p:spPr>
          <a:xfrm>
            <a:off x="7356872" y="2797963"/>
            <a:ext cx="6097464" cy="338554"/>
          </a:xfrm>
          <a:prstGeom prst="rect">
            <a:avLst/>
          </a:prstGeom>
          <a:noFill/>
        </p:spPr>
        <p:txBody>
          <a:bodyPr wrap="square">
            <a:spAutoFit/>
          </a:bodyPr>
          <a:lstStyle/>
          <a:p>
            <a:r>
              <a:rPr lang="fr-BE" sz="1600" b="0" i="0" dirty="0">
                <a:solidFill>
                  <a:srgbClr val="2B2B2B"/>
                </a:solidFill>
                <a:effectLst/>
                <a:latin typeface="CrimsonText"/>
              </a:rPr>
              <a:t>1957, </a:t>
            </a:r>
            <a:r>
              <a:rPr lang="fr-BE" sz="1600" dirty="0">
                <a:solidFill>
                  <a:srgbClr val="2B2B2B"/>
                </a:solidFill>
                <a:latin typeface="CrimsonText"/>
              </a:rPr>
              <a:t>cappella</a:t>
            </a:r>
            <a:r>
              <a:rPr lang="fr-BE" sz="1600" b="0" i="0" dirty="0">
                <a:solidFill>
                  <a:srgbClr val="2B2B2B"/>
                </a:solidFill>
                <a:effectLst/>
                <a:latin typeface="CrimsonText"/>
              </a:rPr>
              <a:t> Saint-Pierre de Villefranche-sur-Mer</a:t>
            </a:r>
            <a:endParaRPr lang="fr-FR" sz="1600" dirty="0"/>
          </a:p>
        </p:txBody>
      </p:sp>
      <p:sp>
        <p:nvSpPr>
          <p:cNvPr id="5" name="TextBox 4">
            <a:extLst>
              <a:ext uri="{FF2B5EF4-FFF2-40B4-BE49-F238E27FC236}">
                <a16:creationId xmlns:a16="http://schemas.microsoft.com/office/drawing/2014/main" id="{3B4CFC9F-3817-4C44-8672-EA4B102851B4}"/>
              </a:ext>
            </a:extLst>
          </p:cNvPr>
          <p:cNvSpPr txBox="1"/>
          <p:nvPr/>
        </p:nvSpPr>
        <p:spPr>
          <a:xfrm>
            <a:off x="1063869" y="4666406"/>
            <a:ext cx="1615442" cy="338554"/>
          </a:xfrm>
          <a:prstGeom prst="rect">
            <a:avLst/>
          </a:prstGeom>
          <a:noFill/>
        </p:spPr>
        <p:txBody>
          <a:bodyPr wrap="none" rtlCol="0">
            <a:spAutoFit/>
          </a:bodyPr>
          <a:lstStyle/>
          <a:p>
            <a:r>
              <a:rPr lang="fr-FR" sz="1600" b="0" i="0" dirty="0">
                <a:solidFill>
                  <a:srgbClr val="2B2B2B"/>
                </a:solidFill>
                <a:effectLst/>
                <a:latin typeface="CrimsonText"/>
              </a:rPr>
              <a:t>Villa Santo </a:t>
            </a:r>
            <a:r>
              <a:rPr lang="fr-FR" sz="1600" b="0" i="0" dirty="0" err="1">
                <a:solidFill>
                  <a:srgbClr val="2B2B2B"/>
                </a:solidFill>
                <a:effectLst/>
                <a:latin typeface="CrimsonText"/>
              </a:rPr>
              <a:t>Sospir</a:t>
            </a:r>
            <a:endParaRPr lang="fr-FR" sz="1600" dirty="0"/>
          </a:p>
        </p:txBody>
      </p:sp>
      <p:sp>
        <p:nvSpPr>
          <p:cNvPr id="6" name="TextBox 5">
            <a:extLst>
              <a:ext uri="{FF2B5EF4-FFF2-40B4-BE49-F238E27FC236}">
                <a16:creationId xmlns:a16="http://schemas.microsoft.com/office/drawing/2014/main" id="{C365F1DF-B1FA-4550-92FD-58CC23EE8E4E}"/>
              </a:ext>
            </a:extLst>
          </p:cNvPr>
          <p:cNvSpPr txBox="1"/>
          <p:nvPr/>
        </p:nvSpPr>
        <p:spPr>
          <a:xfrm>
            <a:off x="1002323" y="227706"/>
            <a:ext cx="1626664" cy="584775"/>
          </a:xfrm>
          <a:prstGeom prst="rect">
            <a:avLst/>
          </a:prstGeom>
          <a:noFill/>
        </p:spPr>
        <p:txBody>
          <a:bodyPr wrap="none" rtlCol="0">
            <a:spAutoFit/>
          </a:bodyPr>
          <a:lstStyle/>
          <a:p>
            <a:r>
              <a:rPr lang="fr-BE" sz="1600" dirty="0"/>
              <a:t>« </a:t>
            </a:r>
            <a:r>
              <a:rPr lang="fr-BE" sz="1600" dirty="0" err="1"/>
              <a:t>tatuare</a:t>
            </a:r>
            <a:r>
              <a:rPr lang="fr-BE" sz="1600" dirty="0"/>
              <a:t> i muri »</a:t>
            </a:r>
          </a:p>
          <a:p>
            <a:r>
              <a:rPr lang="fr-BE" sz="1600" dirty="0"/>
              <a:t>o </a:t>
            </a:r>
            <a:r>
              <a:rPr lang="fr-BE" sz="1600" dirty="0" err="1"/>
              <a:t>imbrattarli</a:t>
            </a:r>
            <a:r>
              <a:rPr lang="fr-BE" sz="1600" dirty="0"/>
              <a:t> ?</a:t>
            </a:r>
            <a:endParaRPr lang="fr-FR" sz="1600" dirty="0"/>
          </a:p>
        </p:txBody>
      </p:sp>
      <p:pic>
        <p:nvPicPr>
          <p:cNvPr id="3082" name="Picture 10" descr="THE PILLOW BOOK - Festival de Cannes">
            <a:extLst>
              <a:ext uri="{FF2B5EF4-FFF2-40B4-BE49-F238E27FC236}">
                <a16:creationId xmlns:a16="http://schemas.microsoft.com/office/drawing/2014/main" id="{CD7C4003-6522-4BFF-89F7-73CF41E82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9693" y="3332929"/>
            <a:ext cx="2507273" cy="33440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4F9AF1-4E8F-4B46-BA31-07A78E5BB515}"/>
              </a:ext>
            </a:extLst>
          </p:cNvPr>
          <p:cNvSpPr txBox="1"/>
          <p:nvPr/>
        </p:nvSpPr>
        <p:spPr>
          <a:xfrm>
            <a:off x="10814538" y="6228708"/>
            <a:ext cx="601447" cy="338554"/>
          </a:xfrm>
          <a:prstGeom prst="rect">
            <a:avLst/>
          </a:prstGeom>
          <a:noFill/>
        </p:spPr>
        <p:txBody>
          <a:bodyPr wrap="none" rtlCol="0">
            <a:spAutoFit/>
          </a:bodyPr>
          <a:lstStyle/>
          <a:p>
            <a:r>
              <a:rPr lang="fr-BE" sz="1600" dirty="0"/>
              <a:t>1996</a:t>
            </a:r>
            <a:endParaRPr lang="fr-FR" sz="1600" dirty="0"/>
          </a:p>
        </p:txBody>
      </p:sp>
    </p:spTree>
    <p:extLst>
      <p:ext uri="{BB962C8B-B14F-4D97-AF65-F5344CB8AC3E}">
        <p14:creationId xmlns:p14="http://schemas.microsoft.com/office/powerpoint/2010/main" val="3792460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ssie: Un proche de Poutine traite Zelensky de «diable nazi bon marché»">
            <a:extLst>
              <a:ext uri="{FF2B5EF4-FFF2-40B4-BE49-F238E27FC236}">
                <a16:creationId xmlns:a16="http://schemas.microsoft.com/office/drawing/2014/main" id="{13C45044-BDC0-4293-AAAD-9E237E64C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959" y="2176944"/>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ssie: Un proche de Poutine traite Zelensky de «diable nazi bon marché»">
            <a:extLst>
              <a:ext uri="{FF2B5EF4-FFF2-40B4-BE49-F238E27FC236}">
                <a16:creationId xmlns:a16="http://schemas.microsoft.com/office/drawing/2014/main" id="{4F63C34D-EC91-496D-A20B-87BF88FEB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733" y="964735"/>
            <a:ext cx="4786787" cy="26274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ordonua.com/img/article/16036/50_big.jpg?v1649373262">
            <a:extLst>
              <a:ext uri="{FF2B5EF4-FFF2-40B4-BE49-F238E27FC236}">
                <a16:creationId xmlns:a16="http://schemas.microsoft.com/office/drawing/2014/main" id="{947010A8-E42A-42C9-A277-A47F2EBC8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758" y="3854349"/>
            <a:ext cx="3404962" cy="25557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45E000E-3AC5-428A-BDBC-3D30C67A5280}"/>
              </a:ext>
            </a:extLst>
          </p:cNvPr>
          <p:cNvSpPr/>
          <p:nvPr/>
        </p:nvSpPr>
        <p:spPr>
          <a:xfrm>
            <a:off x="983959" y="4582895"/>
            <a:ext cx="6096001" cy="646331"/>
          </a:xfrm>
          <a:prstGeom prst="rect">
            <a:avLst/>
          </a:prstGeom>
        </p:spPr>
        <p:txBody>
          <a:bodyPr>
            <a:spAutoFit/>
          </a:bodyPr>
          <a:lstStyle/>
          <a:p>
            <a:r>
              <a:rPr lang="fr-FR" dirty="0"/>
              <a:t>Villa Soloviev </a:t>
            </a:r>
            <a:r>
              <a:rPr lang="fr-FR" dirty="0" err="1"/>
              <a:t>sul</a:t>
            </a:r>
            <a:r>
              <a:rPr lang="fr-FR" dirty="0"/>
              <a:t> </a:t>
            </a:r>
            <a:r>
              <a:rPr lang="fr-FR" dirty="0" err="1"/>
              <a:t>lago</a:t>
            </a:r>
            <a:r>
              <a:rPr lang="fr-FR" dirty="0"/>
              <a:t> di </a:t>
            </a:r>
            <a:r>
              <a:rPr lang="fr-FR" dirty="0" err="1"/>
              <a:t>Como</a:t>
            </a:r>
            <a:r>
              <a:rPr lang="fr-FR" dirty="0"/>
              <a:t>,</a:t>
            </a:r>
          </a:p>
          <a:p>
            <a:r>
              <a:rPr lang="fr-FR" dirty="0" err="1"/>
              <a:t>Taggata</a:t>
            </a:r>
            <a:r>
              <a:rPr lang="fr-FR" dirty="0"/>
              <a:t>, </a:t>
            </a:r>
            <a:r>
              <a:rPr lang="fr-FR" dirty="0" err="1"/>
              <a:t>imbrattata</a:t>
            </a:r>
            <a:r>
              <a:rPr lang="fr-FR" dirty="0"/>
              <a:t>, </a:t>
            </a:r>
            <a:r>
              <a:rPr lang="fr-FR" dirty="0" err="1"/>
              <a:t>aprile</a:t>
            </a:r>
            <a:r>
              <a:rPr lang="fr-FR" dirty="0"/>
              <a:t> 2022</a:t>
            </a:r>
            <a:endParaRPr lang="en-US" dirty="0"/>
          </a:p>
        </p:txBody>
      </p:sp>
    </p:spTree>
    <p:extLst>
      <p:ext uri="{BB962C8B-B14F-4D97-AF65-F5344CB8AC3E}">
        <p14:creationId xmlns:p14="http://schemas.microsoft.com/office/powerpoint/2010/main" val="2828975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2157905-3793-4B5D-9642-4DCAB5501E7C}"/>
              </a:ext>
            </a:extLst>
          </p:cNvPr>
          <p:cNvSpPr>
            <a:spLocks noChangeArrowheads="1"/>
          </p:cNvSpPr>
          <p:nvPr/>
        </p:nvSpPr>
        <p:spPr bwMode="auto">
          <a:xfrm rot="10800000" flipV="1">
            <a:off x="687898" y="1728526"/>
            <a:ext cx="500822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076" name="Picture 4" descr="RÃ©sultat de recherche d'images pour &quot;calligraphie arabe khatibi&quot;">
            <a:extLst>
              <a:ext uri="{FF2B5EF4-FFF2-40B4-BE49-F238E27FC236}">
                <a16:creationId xmlns:a16="http://schemas.microsoft.com/office/drawing/2014/main" id="{40B30456-4A75-46A7-AB5A-29F0E0979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84" y="667139"/>
            <a:ext cx="4324358" cy="55237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libe.ma/photo/art/grande/22668702-25273069.jpg?v=1527857657">
            <a:extLst>
              <a:ext uri="{FF2B5EF4-FFF2-40B4-BE49-F238E27FC236}">
                <a16:creationId xmlns:a16="http://schemas.microsoft.com/office/drawing/2014/main" id="{D0456F55-1537-4693-9673-F88D03D9C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61" y="3981115"/>
            <a:ext cx="5050105" cy="2708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18F46E-8554-4399-80A4-463CE4CC5EDF}"/>
              </a:ext>
            </a:extLst>
          </p:cNvPr>
          <p:cNvSpPr txBox="1"/>
          <p:nvPr/>
        </p:nvSpPr>
        <p:spPr>
          <a:xfrm>
            <a:off x="6096000" y="6211669"/>
            <a:ext cx="5058757" cy="584775"/>
          </a:xfrm>
          <a:prstGeom prst="rect">
            <a:avLst/>
          </a:prstGeom>
          <a:noFill/>
        </p:spPr>
        <p:txBody>
          <a:bodyPr wrap="none" rtlCol="0">
            <a:spAutoFit/>
          </a:bodyPr>
          <a:lstStyle/>
          <a:p>
            <a:r>
              <a:rPr lang="it-IT" sz="1600" dirty="0"/>
              <a:t>Maghribi. Frontespizio di un'opera scritta dallo storiografo </a:t>
            </a:r>
          </a:p>
          <a:p>
            <a:r>
              <a:rPr lang="it-IT" sz="1600" dirty="0"/>
              <a:t>Al Baghdadi, Rabat, XVII secolo, Biblioteca Reale</a:t>
            </a:r>
            <a:endParaRPr lang="fr-BE" sz="1600" dirty="0"/>
          </a:p>
        </p:txBody>
      </p:sp>
      <p:pic>
        <p:nvPicPr>
          <p:cNvPr id="6" name="Picture 2" descr="RÃ©sultat de recherche d'images pour &quot;zellige&quot;">
            <a:extLst>
              <a:ext uri="{FF2B5EF4-FFF2-40B4-BE49-F238E27FC236}">
                <a16:creationId xmlns:a16="http://schemas.microsoft.com/office/drawing/2014/main" id="{44CD151C-3058-4969-B4FE-55D390A3B1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27597" y="581701"/>
            <a:ext cx="3277048" cy="2457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ellige">
            <a:extLst>
              <a:ext uri="{FF2B5EF4-FFF2-40B4-BE49-F238E27FC236}">
                <a16:creationId xmlns:a16="http://schemas.microsoft.com/office/drawing/2014/main" id="{D9C448D4-A828-46E0-9975-5310356320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469" y="2486416"/>
            <a:ext cx="1534591" cy="1224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497B3F-D03A-4039-9173-B9201F5A2061}"/>
              </a:ext>
            </a:extLst>
          </p:cNvPr>
          <p:cNvSpPr txBox="1"/>
          <p:nvPr/>
        </p:nvSpPr>
        <p:spPr>
          <a:xfrm>
            <a:off x="427597" y="3098560"/>
            <a:ext cx="2586927" cy="338554"/>
          </a:xfrm>
          <a:prstGeom prst="rect">
            <a:avLst/>
          </a:prstGeom>
          <a:noFill/>
        </p:spPr>
        <p:txBody>
          <a:bodyPr wrap="none" rtlCol="0">
            <a:spAutoFit/>
          </a:bodyPr>
          <a:lstStyle/>
          <a:p>
            <a:r>
              <a:rPr lang="fr-BE" sz="1600" dirty="0"/>
              <a:t>Zellige (</a:t>
            </a:r>
            <a:r>
              <a:rPr lang="fr-BE" sz="1600" dirty="0" err="1"/>
              <a:t>intarsio</a:t>
            </a:r>
            <a:r>
              <a:rPr lang="fr-BE" sz="1600" dirty="0"/>
              <a:t> di terracotta)</a:t>
            </a:r>
          </a:p>
        </p:txBody>
      </p:sp>
      <p:pic>
        <p:nvPicPr>
          <p:cNvPr id="3074" name="Picture 2" descr="https://p8.storage.canalblog.com/84/10/373933/18516296.jpg">
            <a:extLst>
              <a:ext uri="{FF2B5EF4-FFF2-40B4-BE49-F238E27FC236}">
                <a16:creationId xmlns:a16="http://schemas.microsoft.com/office/drawing/2014/main" id="{0657F880-7CAE-40BE-806B-2BF586D48A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293" r="29734" b="9475"/>
          <a:stretch/>
        </p:blipFill>
        <p:spPr bwMode="auto">
          <a:xfrm>
            <a:off x="4237903" y="353632"/>
            <a:ext cx="1415188" cy="193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797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palermo eremita&quot;">
            <a:extLst>
              <a:ext uri="{FF2B5EF4-FFF2-40B4-BE49-F238E27FC236}">
                <a16:creationId xmlns:a16="http://schemas.microsoft.com/office/drawing/2014/main" id="{BF34BEC8-89C7-4D0C-A80F-1FB366FA1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85" y="2345338"/>
            <a:ext cx="3511231" cy="2340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ésultat de recherche d'images pour &quot;cappella palatina&quot;">
            <a:extLst>
              <a:ext uri="{FF2B5EF4-FFF2-40B4-BE49-F238E27FC236}">
                <a16:creationId xmlns:a16="http://schemas.microsoft.com/office/drawing/2014/main" id="{F534EE02-26C4-4408-852E-684C5CCF0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976" y="406816"/>
            <a:ext cx="3423039" cy="22728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ésultat de recherche d'images pour &quot;palermo isravele&quot;">
            <a:extLst>
              <a:ext uri="{FF2B5EF4-FFF2-40B4-BE49-F238E27FC236}">
                <a16:creationId xmlns:a16="http://schemas.microsoft.com/office/drawing/2014/main" id="{61EB5586-0432-49B4-87D6-44734E97C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85" y="200057"/>
            <a:ext cx="3766208" cy="19629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ésultat de recherche d'images pour &quot;cappella palatina&quot;">
            <a:extLst>
              <a:ext uri="{FF2B5EF4-FFF2-40B4-BE49-F238E27FC236}">
                <a16:creationId xmlns:a16="http://schemas.microsoft.com/office/drawing/2014/main" id="{EFBF5386-7BC8-47E9-B571-55F05C1F5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2306" y="2908579"/>
            <a:ext cx="3288731" cy="216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4726E2-D22A-487F-915F-403A649EB21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8385" r="6363"/>
          <a:stretch/>
        </p:blipFill>
        <p:spPr>
          <a:xfrm>
            <a:off x="4717975" y="200057"/>
            <a:ext cx="2206322" cy="2994870"/>
          </a:xfrm>
          <a:prstGeom prst="rect">
            <a:avLst/>
          </a:prstGeom>
        </p:spPr>
      </p:pic>
      <p:sp>
        <p:nvSpPr>
          <p:cNvPr id="2" name="TextBox 1">
            <a:extLst>
              <a:ext uri="{FF2B5EF4-FFF2-40B4-BE49-F238E27FC236}">
                <a16:creationId xmlns:a16="http://schemas.microsoft.com/office/drawing/2014/main" id="{2444DB12-C13A-491A-8FC1-CFF81FB1C8CB}"/>
              </a:ext>
            </a:extLst>
          </p:cNvPr>
          <p:cNvSpPr txBox="1"/>
          <p:nvPr/>
        </p:nvSpPr>
        <p:spPr>
          <a:xfrm>
            <a:off x="7916759" y="5184189"/>
            <a:ext cx="4039824" cy="584775"/>
          </a:xfrm>
          <a:prstGeom prst="rect">
            <a:avLst/>
          </a:prstGeom>
          <a:noFill/>
        </p:spPr>
        <p:txBody>
          <a:bodyPr wrap="none" rtlCol="0">
            <a:spAutoFit/>
          </a:bodyPr>
          <a:lstStyle/>
          <a:p>
            <a:r>
              <a:rPr lang="it-IT" sz="1600" dirty="0"/>
              <a:t>Cappella Palatina (Palazzo Normanno) </a:t>
            </a:r>
          </a:p>
          <a:p>
            <a:r>
              <a:rPr lang="it-IT" sz="1600" dirty="0"/>
              <a:t>per Ruggero II, primo re normanno, 12° secolo</a:t>
            </a:r>
            <a:endParaRPr lang="fr-BE" sz="1600" dirty="0"/>
          </a:p>
        </p:txBody>
      </p:sp>
      <p:sp>
        <p:nvSpPr>
          <p:cNvPr id="9" name="TextBox 8">
            <a:extLst>
              <a:ext uri="{FF2B5EF4-FFF2-40B4-BE49-F238E27FC236}">
                <a16:creationId xmlns:a16="http://schemas.microsoft.com/office/drawing/2014/main" id="{B5BB73BF-8AA1-432B-B83A-195E5FEDF5D8}"/>
              </a:ext>
            </a:extLst>
          </p:cNvPr>
          <p:cNvSpPr txBox="1"/>
          <p:nvPr/>
        </p:nvSpPr>
        <p:spPr>
          <a:xfrm>
            <a:off x="180562" y="4898329"/>
            <a:ext cx="7438266" cy="1077218"/>
          </a:xfrm>
          <a:prstGeom prst="rect">
            <a:avLst/>
          </a:prstGeom>
          <a:noFill/>
        </p:spPr>
        <p:txBody>
          <a:bodyPr wrap="square">
            <a:spAutoFit/>
          </a:bodyPr>
          <a:lstStyle/>
          <a:p>
            <a:r>
              <a:rPr lang="it-IT" sz="1600" dirty="0"/>
              <a:t>Ogni parete (esterna e interna) dell’edificio mostra dipinti e mosaici che Isravele ha creato nel corso degli anni; mosaici realizzati con pietre, conchiglie, ritagli di giornale, piccoli pezzi di vetro, plastica, ceramica (syncretismo: simboli cristiani, ebraici, islamici; triangoli, cuori, angioletti e stelle di David ovunque)</a:t>
            </a:r>
          </a:p>
        </p:txBody>
      </p:sp>
      <p:sp>
        <p:nvSpPr>
          <p:cNvPr id="5" name="TextBox 4">
            <a:extLst>
              <a:ext uri="{FF2B5EF4-FFF2-40B4-BE49-F238E27FC236}">
                <a16:creationId xmlns:a16="http://schemas.microsoft.com/office/drawing/2014/main" id="{9B91AE7D-7592-4228-AD6F-B31E33E398C7}"/>
              </a:ext>
            </a:extLst>
          </p:cNvPr>
          <p:cNvSpPr txBox="1"/>
          <p:nvPr/>
        </p:nvSpPr>
        <p:spPr>
          <a:xfrm>
            <a:off x="4610880" y="3481750"/>
            <a:ext cx="3511230" cy="1323439"/>
          </a:xfrm>
          <a:prstGeom prst="rect">
            <a:avLst/>
          </a:prstGeom>
          <a:noFill/>
        </p:spPr>
        <p:txBody>
          <a:bodyPr wrap="square" rtlCol="0">
            <a:spAutoFit/>
          </a:bodyPr>
          <a:lstStyle/>
          <a:p>
            <a:r>
              <a:rPr lang="fr-BE" sz="1600" dirty="0" err="1"/>
              <a:t>Isravele</a:t>
            </a:r>
            <a:r>
              <a:rPr lang="fr-BE" sz="1600" dirty="0"/>
              <a:t> (&lt; </a:t>
            </a:r>
            <a:r>
              <a:rPr lang="fr-BE" sz="1600" dirty="0" err="1"/>
              <a:t>elevarsi</a:t>
            </a:r>
            <a:r>
              <a:rPr lang="fr-BE" sz="1600" dirty="0"/>
              <a:t>)</a:t>
            </a:r>
          </a:p>
          <a:p>
            <a:r>
              <a:rPr lang="fr-BE" sz="1600" dirty="0" err="1"/>
              <a:t>eremita</a:t>
            </a:r>
            <a:r>
              <a:rPr lang="fr-BE" sz="1600" dirty="0"/>
              <a:t> di Monte Gallo</a:t>
            </a:r>
          </a:p>
          <a:p>
            <a:r>
              <a:rPr lang="fr-BE" sz="1600" dirty="0" err="1"/>
              <a:t>torre</a:t>
            </a:r>
            <a:r>
              <a:rPr lang="fr-BE" sz="1600" dirty="0"/>
              <a:t> d’</a:t>
            </a:r>
            <a:r>
              <a:rPr lang="fr-BE" sz="1600" dirty="0" err="1"/>
              <a:t>avvistamento</a:t>
            </a:r>
            <a:r>
              <a:rPr lang="fr-BE" sz="1600" dirty="0"/>
              <a:t> </a:t>
            </a:r>
            <a:r>
              <a:rPr lang="fr-BE" sz="1600" dirty="0" err="1"/>
              <a:t>borbonica</a:t>
            </a:r>
            <a:endParaRPr lang="fr-BE" sz="1600" dirty="0"/>
          </a:p>
          <a:p>
            <a:r>
              <a:rPr lang="fr-BE" sz="1600" dirty="0"/>
              <a:t>« Outsider art » (</a:t>
            </a:r>
            <a:r>
              <a:rPr lang="fr-BE" sz="1600" dirty="0" err="1"/>
              <a:t>eccentrica</a:t>
            </a:r>
            <a:r>
              <a:rPr lang="fr-BE" sz="1600" dirty="0"/>
              <a:t>, </a:t>
            </a:r>
            <a:r>
              <a:rPr lang="fr-BE" sz="1600" dirty="0" err="1"/>
              <a:t>autodidatta</a:t>
            </a:r>
            <a:r>
              <a:rPr lang="fr-BE" sz="1600" dirty="0"/>
              <a:t>)</a:t>
            </a:r>
            <a:endParaRPr lang="fr-FR" sz="1600" dirty="0"/>
          </a:p>
        </p:txBody>
      </p:sp>
      <p:sp>
        <p:nvSpPr>
          <p:cNvPr id="11" name="TextBox 10">
            <a:extLst>
              <a:ext uri="{FF2B5EF4-FFF2-40B4-BE49-F238E27FC236}">
                <a16:creationId xmlns:a16="http://schemas.microsoft.com/office/drawing/2014/main" id="{63DEEE00-CC9F-41F8-96C5-370C47B75C69}"/>
              </a:ext>
            </a:extLst>
          </p:cNvPr>
          <p:cNvSpPr txBox="1"/>
          <p:nvPr/>
        </p:nvSpPr>
        <p:spPr>
          <a:xfrm>
            <a:off x="3048733" y="2635364"/>
            <a:ext cx="6097464" cy="369332"/>
          </a:xfrm>
          <a:prstGeom prst="rect">
            <a:avLst/>
          </a:prstGeom>
          <a:noFill/>
        </p:spPr>
        <p:txBody>
          <a:bodyPr wrap="square">
            <a:spAutoFit/>
          </a:bodyPr>
          <a:lstStyle/>
          <a:p>
            <a:r>
              <a:rPr lang="it-IT" sz="1800" dirty="0"/>
              <a:t>. </a:t>
            </a:r>
            <a:endParaRPr lang="fr-FR" sz="1800" dirty="0"/>
          </a:p>
        </p:txBody>
      </p:sp>
      <p:sp>
        <p:nvSpPr>
          <p:cNvPr id="13" name="TextBox 12">
            <a:extLst>
              <a:ext uri="{FF2B5EF4-FFF2-40B4-BE49-F238E27FC236}">
                <a16:creationId xmlns:a16="http://schemas.microsoft.com/office/drawing/2014/main" id="{3CE6B437-1FE9-43CA-AFEC-BEA069531D7D}"/>
              </a:ext>
            </a:extLst>
          </p:cNvPr>
          <p:cNvSpPr txBox="1"/>
          <p:nvPr/>
        </p:nvSpPr>
        <p:spPr>
          <a:xfrm>
            <a:off x="1792282" y="5939048"/>
            <a:ext cx="8953060" cy="830997"/>
          </a:xfrm>
          <a:prstGeom prst="rect">
            <a:avLst/>
          </a:prstGeom>
          <a:noFill/>
        </p:spPr>
        <p:txBody>
          <a:bodyPr wrap="square">
            <a:spAutoFit/>
          </a:bodyPr>
          <a:lstStyle/>
          <a:p>
            <a:r>
              <a:rPr lang="it-IT" sz="1600" dirty="0"/>
              <a:t>I reperti archeologici delle città di Ur e Uruk testimoniano che i Sumeri, nel 3000 a.C., abbellivano le loro costruzioni con decorazioni geometriche realizzate inserendo, nella malta fresca, coni di argilla dalla base smaltata di bianco, nero e rosso, che servivano anche a proteggere la muraturain mattoni crudi. </a:t>
            </a:r>
            <a:endParaRPr lang="fr-FR" sz="1600" dirty="0"/>
          </a:p>
        </p:txBody>
      </p:sp>
    </p:spTree>
    <p:extLst>
      <p:ext uri="{BB962C8B-B14F-4D97-AF65-F5344CB8AC3E}">
        <p14:creationId xmlns:p14="http://schemas.microsoft.com/office/powerpoint/2010/main" val="1860019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2ABD8-4D4B-43B9-8B53-7C97FA08E12F}"/>
              </a:ext>
            </a:extLst>
          </p:cNvPr>
          <p:cNvPicPr>
            <a:picLocks noChangeAspect="1"/>
          </p:cNvPicPr>
          <p:nvPr/>
        </p:nvPicPr>
        <p:blipFill rotWithShape="1">
          <a:blip r:embed="rId2">
            <a:extLst>
              <a:ext uri="{28A0092B-C50C-407E-A947-70E740481C1C}">
                <a14:useLocalDpi xmlns:a14="http://schemas.microsoft.com/office/drawing/2010/main" val="0"/>
              </a:ext>
            </a:extLst>
          </a:blip>
          <a:srcRect l="18958" t="18959" r="49167" b="45613"/>
          <a:stretch/>
        </p:blipFill>
        <p:spPr>
          <a:xfrm rot="16200000">
            <a:off x="6665205" y="1236400"/>
            <a:ext cx="5572450" cy="3483894"/>
          </a:xfrm>
          <a:prstGeom prst="rect">
            <a:avLst/>
          </a:prstGeom>
        </p:spPr>
      </p:pic>
      <p:pic>
        <p:nvPicPr>
          <p:cNvPr id="5" name="Picture 4">
            <a:extLst>
              <a:ext uri="{FF2B5EF4-FFF2-40B4-BE49-F238E27FC236}">
                <a16:creationId xmlns:a16="http://schemas.microsoft.com/office/drawing/2014/main" id="{7E4BE7D7-EA1B-4141-BE83-173E19D6728B}"/>
              </a:ext>
            </a:extLst>
          </p:cNvPr>
          <p:cNvPicPr>
            <a:picLocks noChangeAspect="1"/>
          </p:cNvPicPr>
          <p:nvPr/>
        </p:nvPicPr>
        <p:blipFill rotWithShape="1">
          <a:blip r:embed="rId3">
            <a:extLst>
              <a:ext uri="{28A0092B-C50C-407E-A947-70E740481C1C}">
                <a14:useLocalDpi xmlns:a14="http://schemas.microsoft.com/office/drawing/2010/main" val="0"/>
              </a:ext>
            </a:extLst>
          </a:blip>
          <a:srcRect l="18978" t="58611" r="49980" b="5961"/>
          <a:stretch/>
        </p:blipFill>
        <p:spPr>
          <a:xfrm rot="16200000">
            <a:off x="2838795" y="1212537"/>
            <a:ext cx="5544557" cy="3559513"/>
          </a:xfrm>
          <a:prstGeom prst="rect">
            <a:avLst/>
          </a:prstGeom>
        </p:spPr>
      </p:pic>
      <p:pic>
        <p:nvPicPr>
          <p:cNvPr id="7" name="Picture 6">
            <a:extLst>
              <a:ext uri="{FF2B5EF4-FFF2-40B4-BE49-F238E27FC236}">
                <a16:creationId xmlns:a16="http://schemas.microsoft.com/office/drawing/2014/main" id="{CD391C13-45C4-4F6C-B922-8E7C456DCB67}"/>
              </a:ext>
            </a:extLst>
          </p:cNvPr>
          <p:cNvPicPr>
            <a:picLocks noChangeAspect="1"/>
          </p:cNvPicPr>
          <p:nvPr/>
        </p:nvPicPr>
        <p:blipFill rotWithShape="1">
          <a:blip r:embed="rId4">
            <a:extLst>
              <a:ext uri="{28A0092B-C50C-407E-A947-70E740481C1C}">
                <a14:useLocalDpi xmlns:a14="http://schemas.microsoft.com/office/drawing/2010/main" val="0"/>
              </a:ext>
            </a:extLst>
          </a:blip>
          <a:srcRect l="18894" t="55592" r="49231" b="4038"/>
          <a:stretch/>
        </p:blipFill>
        <p:spPr>
          <a:xfrm rot="16200000">
            <a:off x="-254001" y="1481949"/>
            <a:ext cx="3886200" cy="2768600"/>
          </a:xfrm>
          <a:prstGeom prst="rect">
            <a:avLst/>
          </a:prstGeom>
        </p:spPr>
      </p:pic>
      <p:sp>
        <p:nvSpPr>
          <p:cNvPr id="4" name="TextBox 3">
            <a:extLst>
              <a:ext uri="{FF2B5EF4-FFF2-40B4-BE49-F238E27FC236}">
                <a16:creationId xmlns:a16="http://schemas.microsoft.com/office/drawing/2014/main" id="{BE86FF6A-728E-4497-B3D2-A3346AD97324}"/>
              </a:ext>
            </a:extLst>
          </p:cNvPr>
          <p:cNvSpPr txBox="1"/>
          <p:nvPr/>
        </p:nvSpPr>
        <p:spPr>
          <a:xfrm>
            <a:off x="1079500" y="330200"/>
            <a:ext cx="922753" cy="338554"/>
          </a:xfrm>
          <a:prstGeom prst="rect">
            <a:avLst/>
          </a:prstGeom>
          <a:noFill/>
        </p:spPr>
        <p:txBody>
          <a:bodyPr wrap="none" rtlCol="0">
            <a:spAutoFit/>
          </a:bodyPr>
          <a:lstStyle/>
          <a:p>
            <a:r>
              <a:rPr lang="fr-FR" sz="1600" dirty="0" err="1"/>
              <a:t>Planarità</a:t>
            </a:r>
            <a:endParaRPr lang="en-US" sz="1600" dirty="0"/>
          </a:p>
        </p:txBody>
      </p:sp>
      <p:sp>
        <p:nvSpPr>
          <p:cNvPr id="6" name="TextBox 5">
            <a:extLst>
              <a:ext uri="{FF2B5EF4-FFF2-40B4-BE49-F238E27FC236}">
                <a16:creationId xmlns:a16="http://schemas.microsoft.com/office/drawing/2014/main" id="{7F949F83-1652-4FB7-9CA0-93C2B0C389DC}"/>
              </a:ext>
            </a:extLst>
          </p:cNvPr>
          <p:cNvSpPr txBox="1"/>
          <p:nvPr/>
        </p:nvSpPr>
        <p:spPr>
          <a:xfrm>
            <a:off x="736600" y="6268653"/>
            <a:ext cx="8106386" cy="338554"/>
          </a:xfrm>
          <a:prstGeom prst="rect">
            <a:avLst/>
          </a:prstGeom>
          <a:noFill/>
        </p:spPr>
        <p:txBody>
          <a:bodyPr wrap="none" rtlCol="0">
            <a:spAutoFit/>
          </a:bodyPr>
          <a:lstStyle/>
          <a:p>
            <a:r>
              <a:rPr lang="fr-FR" sz="1600" dirty="0" err="1"/>
              <a:t>Zambinella</a:t>
            </a:r>
            <a:r>
              <a:rPr lang="fr-FR" sz="1600" dirty="0"/>
              <a:t> in </a:t>
            </a:r>
            <a:r>
              <a:rPr lang="fr-FR" sz="1600" dirty="0" err="1"/>
              <a:t>gesso</a:t>
            </a:r>
            <a:r>
              <a:rPr lang="fr-FR" sz="1600" dirty="0"/>
              <a:t> (donna) &gt; </a:t>
            </a:r>
            <a:r>
              <a:rPr lang="fr-FR" sz="1600" dirty="0" err="1"/>
              <a:t>Zambinella</a:t>
            </a:r>
            <a:r>
              <a:rPr lang="fr-FR" sz="1600" dirty="0"/>
              <a:t> in </a:t>
            </a:r>
            <a:r>
              <a:rPr lang="fr-FR" sz="1600" dirty="0" err="1"/>
              <a:t>marmo</a:t>
            </a:r>
            <a:r>
              <a:rPr lang="fr-FR" sz="1600" dirty="0"/>
              <a:t> (</a:t>
            </a:r>
            <a:r>
              <a:rPr lang="fr-FR" sz="1600" dirty="0" err="1"/>
              <a:t>uomo</a:t>
            </a:r>
            <a:r>
              <a:rPr lang="fr-FR" sz="1600" dirty="0"/>
              <a:t>) &gt; Vien, </a:t>
            </a:r>
            <a:r>
              <a:rPr lang="fr-FR" sz="1600" i="1" dirty="0"/>
              <a:t>Adonis</a:t>
            </a:r>
            <a:r>
              <a:rPr lang="fr-FR" sz="1600" dirty="0"/>
              <a:t> &gt; Girodet, </a:t>
            </a:r>
            <a:r>
              <a:rPr lang="fr-FR" sz="1600" i="1" dirty="0"/>
              <a:t>Endymion</a:t>
            </a:r>
            <a:endParaRPr lang="en-US" sz="1600" i="1" dirty="0"/>
          </a:p>
        </p:txBody>
      </p:sp>
    </p:spTree>
    <p:extLst>
      <p:ext uri="{BB962C8B-B14F-4D97-AF65-F5344CB8AC3E}">
        <p14:creationId xmlns:p14="http://schemas.microsoft.com/office/powerpoint/2010/main" val="2515202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A50502-6389-4B1D-A5B4-488C558B8A71}"/>
              </a:ext>
            </a:extLst>
          </p:cNvPr>
          <p:cNvSpPr txBox="1"/>
          <p:nvPr/>
        </p:nvSpPr>
        <p:spPr>
          <a:xfrm>
            <a:off x="1255102" y="5059904"/>
            <a:ext cx="6097464" cy="1077218"/>
          </a:xfrm>
          <a:prstGeom prst="rect">
            <a:avLst/>
          </a:prstGeom>
          <a:noFill/>
        </p:spPr>
        <p:txBody>
          <a:bodyPr wrap="square">
            <a:spAutoFit/>
          </a:bodyPr>
          <a:lstStyle/>
          <a:p>
            <a:r>
              <a:rPr lang="fr-BE" sz="1600" dirty="0">
                <a:solidFill>
                  <a:srgbClr val="202122"/>
                </a:solidFill>
                <a:effectLst/>
              </a:rPr>
              <a:t>Anne-Louis Girodet, </a:t>
            </a:r>
            <a:r>
              <a:rPr lang="fr-BE" sz="1600" i="1" dirty="0">
                <a:solidFill>
                  <a:srgbClr val="202122"/>
                </a:solidFill>
                <a:effectLst/>
              </a:rPr>
              <a:t>Endymion, effet de lune</a:t>
            </a:r>
            <a:r>
              <a:rPr lang="fr-BE" sz="1600" i="0" dirty="0">
                <a:solidFill>
                  <a:srgbClr val="202122"/>
                </a:solidFill>
                <a:effectLst/>
              </a:rPr>
              <a:t> ou </a:t>
            </a:r>
            <a:r>
              <a:rPr lang="fr-BE" sz="1600" i="1" dirty="0">
                <a:solidFill>
                  <a:srgbClr val="202122"/>
                </a:solidFill>
                <a:effectLst/>
              </a:rPr>
              <a:t>Le Sommeil d'Endymion</a:t>
            </a:r>
            <a:r>
              <a:rPr lang="fr-BE" sz="1600" dirty="0">
                <a:solidFill>
                  <a:srgbClr val="202122"/>
                </a:solidFill>
              </a:rPr>
              <a:t>, o/t, </a:t>
            </a:r>
            <a:r>
              <a:rPr lang="fr-FR" sz="1600" b="0" i="0" dirty="0">
                <a:solidFill>
                  <a:srgbClr val="202122"/>
                </a:solidFill>
                <a:effectLst/>
              </a:rPr>
              <a:t>198 × 261 cm, </a:t>
            </a:r>
            <a:r>
              <a:rPr lang="fr-BE" sz="1600" dirty="0">
                <a:solidFill>
                  <a:srgbClr val="202122"/>
                </a:solidFill>
              </a:rPr>
              <a:t>1791, Louvre, Paris</a:t>
            </a:r>
          </a:p>
          <a:p>
            <a:endParaRPr lang="fr-BE" sz="1600" dirty="0">
              <a:solidFill>
                <a:srgbClr val="202122"/>
              </a:solidFill>
            </a:endParaRPr>
          </a:p>
          <a:p>
            <a:r>
              <a:rPr lang="fr-BE" sz="1600" dirty="0">
                <a:solidFill>
                  <a:srgbClr val="202122"/>
                </a:solidFill>
              </a:rPr>
              <a:t>http://mucri.univ-paris1.fr/le-dormeur-du-val/ </a:t>
            </a:r>
            <a:endParaRPr lang="fr-FR" sz="1600" dirty="0"/>
          </a:p>
        </p:txBody>
      </p:sp>
      <p:pic>
        <p:nvPicPr>
          <p:cNvPr id="3074" name="Picture 2" descr="Le sommeil dEndymion par Anne-Louis Girodet de Roucy-Trioson sur artnet">
            <a:extLst>
              <a:ext uri="{FF2B5EF4-FFF2-40B4-BE49-F238E27FC236}">
                <a16:creationId xmlns:a16="http://schemas.microsoft.com/office/drawing/2014/main" id="{656FC764-10F5-47E6-82E7-50F27C0C7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669" y="420294"/>
            <a:ext cx="5339861" cy="432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93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dans Infobox.">
            <a:extLst>
              <a:ext uri="{FF2B5EF4-FFF2-40B4-BE49-F238E27FC236}">
                <a16:creationId xmlns:a16="http://schemas.microsoft.com/office/drawing/2014/main" id="{61B6EEF7-9583-4C41-B57A-995B6F270F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37761" y="536239"/>
            <a:ext cx="3251200" cy="5160010"/>
          </a:xfrm>
          <a:prstGeom prst="rect">
            <a:avLst/>
          </a:prstGeom>
          <a:noFill/>
          <a:ln>
            <a:noFill/>
          </a:ln>
        </p:spPr>
      </p:pic>
      <p:sp>
        <p:nvSpPr>
          <p:cNvPr id="3" name="Rectangle 2">
            <a:extLst>
              <a:ext uri="{FF2B5EF4-FFF2-40B4-BE49-F238E27FC236}">
                <a16:creationId xmlns:a16="http://schemas.microsoft.com/office/drawing/2014/main" id="{11CE63A9-E118-439E-87DA-224911F391FD}"/>
              </a:ext>
            </a:extLst>
          </p:cNvPr>
          <p:cNvSpPr/>
          <p:nvPr/>
        </p:nvSpPr>
        <p:spPr>
          <a:xfrm>
            <a:off x="1147885" y="5902761"/>
            <a:ext cx="6096000" cy="607539"/>
          </a:xfrm>
          <a:prstGeom prst="rect">
            <a:avLst/>
          </a:prstGeom>
        </p:spPr>
        <p:txBody>
          <a:bodyPr>
            <a:spAutoFit/>
          </a:bodyPr>
          <a:lstStyle/>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Jean-Léon Gérôme, </a:t>
            </a:r>
            <a:r>
              <a:rPr lang="fr-FR" sz="1600" i="1" dirty="0">
                <a:latin typeface="Calibri" panose="020F0502020204030204" pitchFamily="34" charset="0"/>
                <a:ea typeface="Calibri" panose="020F0502020204030204" pitchFamily="34" charset="0"/>
                <a:cs typeface="Times New Roman" panose="02020603050405020304" pitchFamily="18" charset="0"/>
              </a:rPr>
              <a:t>Pygmalion et Galatée</a:t>
            </a:r>
            <a:r>
              <a:rPr lang="fr-FR" sz="1600" dirty="0">
                <a:latin typeface="Calibri" panose="020F0502020204030204" pitchFamily="34" charset="0"/>
                <a:ea typeface="Calibri" panose="020F0502020204030204" pitchFamily="34" charset="0"/>
                <a:cs typeface="Times New Roman" panose="02020603050405020304" pitchFamily="18" charset="0"/>
              </a:rPr>
              <a:t>, h/t, 88,9 x 68,6 cm, 1890, New York, MET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5920D8F-71B7-4864-A1A7-17C2C4027529}"/>
              </a:ext>
            </a:extLst>
          </p:cNvPr>
          <p:cNvSpPr/>
          <p:nvPr/>
        </p:nvSpPr>
        <p:spPr>
          <a:xfrm>
            <a:off x="5257800" y="955239"/>
            <a:ext cx="6096000" cy="3785652"/>
          </a:xfrm>
          <a:prstGeom prst="rect">
            <a:avLst/>
          </a:prstGeom>
        </p:spPr>
        <p:txBody>
          <a:bodyPr>
            <a:spAutoFit/>
          </a:bodyPr>
          <a:lstStyle/>
          <a:p>
            <a:r>
              <a:rPr lang="it-IT" sz="1600" dirty="0"/>
              <a:t>Come si legge nelle </a:t>
            </a:r>
            <a:r>
              <a:rPr lang="it-IT" sz="1600" i="1" dirty="0"/>
              <a:t>Metamorfosi </a:t>
            </a:r>
            <a:r>
              <a:rPr lang="it-IT" sz="1600" dirty="0"/>
              <a:t>di Ovidio, il leggendario re di Cipro Pigmalione si innamorò di una statua in avorio intagliata da lui stesso con somma maestria. Durante una festa dedicata a Venere chiese alla dea che gli concedesse una sposa bella come l’effigie. Questa lo esaudì rendendo viva la statua stessa. Pigmalione sposò la donna che venne chiamata Galatea. Generalmente è raffigurato il momento in cui la statua prende vita, con la virtuosistica resa della materia inerte che si trasforma. La posa può essere quella della Venere pudica. Il re è effigiato nell’atto di ammirare la sua opera o di rivolgere le sue preghiere alla dea.</a:t>
            </a:r>
            <a:endParaRPr lang="it-IT" sz="1600" i="1" dirty="0"/>
          </a:p>
          <a:p>
            <a:endParaRPr lang="it-IT" sz="1600" dirty="0"/>
          </a:p>
          <a:p>
            <a:r>
              <a:rPr lang="it-IT" sz="1600" dirty="0"/>
              <a:t>I nomi Πυγμαλίων καὶ Γαλατεία (Pugmalíôn kaì Galateía).evocano rispettivamente il pugno/gomito/braccio (πύγμα) dello scultore che lavora con mazzuolo e scalpello, e il latte (γάλα), il colore bianco della statua, ma anche dei Prophetids trasformati in avorio.</a:t>
            </a:r>
            <a:endParaRPr lang="en-US" sz="1600" dirty="0"/>
          </a:p>
        </p:txBody>
      </p:sp>
    </p:spTree>
    <p:extLst>
      <p:ext uri="{BB962C8B-B14F-4D97-AF65-F5344CB8AC3E}">
        <p14:creationId xmlns:p14="http://schemas.microsoft.com/office/powerpoint/2010/main" val="208628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8" name="Picture 4" descr="https://upload.wikimedia.org/wikipedia/commons/1/16/Joseph-Beno%C3%AEt_Suv%C3%A9e_-_Invention_of_the_Art_of_Drawing_-_WGA21984.jpg">
            <a:extLst>
              <a:ext uri="{FF2B5EF4-FFF2-40B4-BE49-F238E27FC236}">
                <a16:creationId xmlns:a16="http://schemas.microsoft.com/office/drawing/2014/main" id="{F4588AAA-40FF-4FFA-9EF0-1ECBDBFBC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51" y="220659"/>
            <a:ext cx="2764788" cy="5615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0ECCEE-DD88-472B-8759-56CB408DED75}"/>
              </a:ext>
            </a:extLst>
          </p:cNvPr>
          <p:cNvSpPr/>
          <p:nvPr/>
        </p:nvSpPr>
        <p:spPr>
          <a:xfrm>
            <a:off x="489438" y="5836022"/>
            <a:ext cx="3521330" cy="830997"/>
          </a:xfrm>
          <a:prstGeom prst="rect">
            <a:avLst/>
          </a:prstGeom>
        </p:spPr>
        <p:txBody>
          <a:bodyPr wrap="square">
            <a:spAutoFit/>
          </a:bodyPr>
          <a:lstStyle/>
          <a:p>
            <a:r>
              <a:rPr lang="en-US" sz="1600" b="0" dirty="0">
                <a:solidFill>
                  <a:srgbClr val="220E10"/>
                </a:solidFill>
                <a:effectLst/>
              </a:rPr>
              <a:t>Joseph-Benoît </a:t>
            </a:r>
            <a:r>
              <a:rPr lang="en-US" sz="1600" b="0" dirty="0" err="1">
                <a:solidFill>
                  <a:srgbClr val="220E10"/>
                </a:solidFill>
                <a:effectLst/>
              </a:rPr>
              <a:t>Suvée</a:t>
            </a:r>
            <a:r>
              <a:rPr lang="en-US" sz="1600" b="0" dirty="0">
                <a:solidFill>
                  <a:srgbClr val="220E10"/>
                </a:solidFill>
                <a:effectLst/>
              </a:rPr>
              <a:t>, </a:t>
            </a:r>
            <a:r>
              <a:rPr lang="en-US" sz="1600" b="0" i="1" dirty="0" err="1">
                <a:solidFill>
                  <a:srgbClr val="220E10"/>
                </a:solidFill>
                <a:effectLst/>
              </a:rPr>
              <a:t>L’invenzione</a:t>
            </a:r>
            <a:r>
              <a:rPr lang="en-US" sz="1600" b="0" i="1" dirty="0">
                <a:solidFill>
                  <a:srgbClr val="220E10"/>
                </a:solidFill>
                <a:effectLst/>
              </a:rPr>
              <a:t> dell’arte del </a:t>
            </a:r>
            <a:r>
              <a:rPr lang="en-US" sz="1600" b="0" i="1" dirty="0" err="1">
                <a:solidFill>
                  <a:srgbClr val="220E10"/>
                </a:solidFill>
                <a:effectLst/>
              </a:rPr>
              <a:t>disegno</a:t>
            </a:r>
            <a:r>
              <a:rPr lang="fr-FR" sz="1600" i="1" dirty="0">
                <a:solidFill>
                  <a:srgbClr val="220E10"/>
                </a:solidFill>
              </a:rPr>
              <a:t>, </a:t>
            </a:r>
            <a:r>
              <a:rPr lang="fr-FR" sz="1600" dirty="0">
                <a:solidFill>
                  <a:srgbClr val="220E10"/>
                </a:solidFill>
              </a:rPr>
              <a:t>o/t, 267 x 131,5 cm, 1791, </a:t>
            </a:r>
            <a:r>
              <a:rPr lang="fr-FR" sz="1600" i="1" dirty="0">
                <a:solidFill>
                  <a:srgbClr val="220E10"/>
                </a:solidFill>
              </a:rPr>
              <a:t> </a:t>
            </a:r>
            <a:r>
              <a:rPr lang="fr-FR" sz="1600" dirty="0" err="1">
                <a:solidFill>
                  <a:srgbClr val="220E10"/>
                </a:solidFill>
              </a:rPr>
              <a:t>Groeningemuseum</a:t>
            </a:r>
            <a:r>
              <a:rPr lang="fr-FR" sz="1600" dirty="0">
                <a:solidFill>
                  <a:srgbClr val="220E10"/>
                </a:solidFill>
              </a:rPr>
              <a:t>, Bruges</a:t>
            </a:r>
            <a:endParaRPr lang="en-US" sz="1600" dirty="0"/>
          </a:p>
        </p:txBody>
      </p:sp>
      <p:sp>
        <p:nvSpPr>
          <p:cNvPr id="12" name="TextBox 11">
            <a:extLst>
              <a:ext uri="{FF2B5EF4-FFF2-40B4-BE49-F238E27FC236}">
                <a16:creationId xmlns:a16="http://schemas.microsoft.com/office/drawing/2014/main" id="{9F07C792-4285-457F-A93D-3419D39A7388}"/>
              </a:ext>
            </a:extLst>
          </p:cNvPr>
          <p:cNvSpPr txBox="1"/>
          <p:nvPr/>
        </p:nvSpPr>
        <p:spPr>
          <a:xfrm>
            <a:off x="-60415" y="6596380"/>
            <a:ext cx="7655858" cy="338554"/>
          </a:xfrm>
          <a:prstGeom prst="rect">
            <a:avLst/>
          </a:prstGeom>
          <a:noFill/>
        </p:spPr>
        <p:txBody>
          <a:bodyPr wrap="square">
            <a:spAutoFit/>
          </a:bodyPr>
          <a:lstStyle/>
          <a:p>
            <a:r>
              <a:rPr lang="el-GR" sz="1600" b="0" i="0" dirty="0">
                <a:solidFill>
                  <a:srgbClr val="202122"/>
                </a:solidFill>
                <a:effectLst/>
                <a:latin typeface="Arial" panose="020B0604020202020204" pitchFamily="34" charset="0"/>
              </a:rPr>
              <a:t> </a:t>
            </a:r>
            <a:endParaRPr lang="fr-FR" sz="1600" dirty="0"/>
          </a:p>
        </p:txBody>
      </p:sp>
      <p:sp>
        <p:nvSpPr>
          <p:cNvPr id="5" name="Rectangle 4">
            <a:extLst>
              <a:ext uri="{FF2B5EF4-FFF2-40B4-BE49-F238E27FC236}">
                <a16:creationId xmlns:a16="http://schemas.microsoft.com/office/drawing/2014/main" id="{859890A6-C781-46FC-8D4B-A4F48AB8ABCB}"/>
              </a:ext>
            </a:extLst>
          </p:cNvPr>
          <p:cNvSpPr/>
          <p:nvPr/>
        </p:nvSpPr>
        <p:spPr>
          <a:xfrm>
            <a:off x="3887676" y="-231718"/>
            <a:ext cx="6454979" cy="6001643"/>
          </a:xfrm>
          <a:prstGeom prst="rect">
            <a:avLst/>
          </a:prstGeom>
        </p:spPr>
        <p:txBody>
          <a:bodyPr wrap="square">
            <a:spAutoFit/>
          </a:bodyPr>
          <a:lstStyle/>
          <a:p>
            <a:pPr lvl="0" eaLnBrk="0" fontAlgn="base" hangingPunct="0">
              <a:spcBef>
                <a:spcPct val="0"/>
              </a:spcBef>
              <a:spcAft>
                <a:spcPct val="0"/>
              </a:spcAft>
            </a:pPr>
            <a:endParaRPr lang="en-US" altLang="en-US" sz="1600" dirty="0">
              <a:solidFill>
                <a:srgbClr val="222222"/>
              </a:solidFill>
              <a:latin typeface="inherit"/>
              <a:cs typeface="Arial" panose="020B0604020202020204" pitchFamily="34" charset="0"/>
            </a:endParaRPr>
          </a:p>
          <a:p>
            <a:pPr lvl="0" eaLnBrk="0" fontAlgn="base" hangingPunct="0">
              <a:spcBef>
                <a:spcPct val="0"/>
              </a:spcBef>
              <a:spcAft>
                <a:spcPct val="0"/>
              </a:spcAft>
            </a:pPr>
            <a:r>
              <a:rPr lang="en-US" altLang="en-US" sz="1600" dirty="0">
                <a:solidFill>
                  <a:srgbClr val="222222"/>
                </a:solidFill>
                <a:cs typeface="Arial" panose="020B0604020202020204" pitchFamily="34" charset="0"/>
              </a:rPr>
              <a:t>“</a:t>
            </a:r>
            <a:r>
              <a:rPr lang="en-US" altLang="en-US" sz="1600" dirty="0" err="1">
                <a:solidFill>
                  <a:srgbClr val="222222"/>
                </a:solidFill>
                <a:cs typeface="Arial" panose="020B0604020202020204" pitchFamily="34" charset="0"/>
              </a:rPr>
              <a:t>Butades</a:t>
            </a:r>
            <a:r>
              <a:rPr lang="en-US" altLang="en-US" sz="1600" dirty="0">
                <a:solidFill>
                  <a:srgbClr val="222222"/>
                </a:solidFill>
                <a:cs typeface="Arial" panose="020B0604020202020204" pitchFamily="34" charset="0"/>
              </a:rPr>
              <a:t>, </a:t>
            </a:r>
            <a:r>
              <a:rPr lang="en-US" altLang="en-US" sz="1600" dirty="0" err="1">
                <a:solidFill>
                  <a:srgbClr val="FF0000"/>
                </a:solidFill>
                <a:cs typeface="Arial" panose="020B0604020202020204" pitchFamily="34" charset="0"/>
              </a:rPr>
              <a:t>vassaio</a:t>
            </a:r>
            <a:r>
              <a:rPr lang="en-US" altLang="en-US" sz="1600" dirty="0">
                <a:solidFill>
                  <a:srgbClr val="222222"/>
                </a:solidFill>
                <a:cs typeface="Arial" panose="020B0604020202020204" pitchFamily="34" charset="0"/>
              </a:rPr>
              <a:t> di </a:t>
            </a:r>
            <a:r>
              <a:rPr lang="en-US" altLang="en-US" sz="1600" dirty="0" err="1">
                <a:solidFill>
                  <a:srgbClr val="222222"/>
                </a:solidFill>
                <a:cs typeface="Arial" panose="020B0604020202020204" pitchFamily="34" charset="0"/>
              </a:rPr>
              <a:t>Sicione</a:t>
            </a:r>
            <a:r>
              <a:rPr lang="en-US" altLang="en-US" sz="1600" dirty="0">
                <a:solidFill>
                  <a:srgbClr val="222222"/>
                </a:solidFill>
                <a:cs typeface="Arial" panose="020B0604020202020204" pitchFamily="34" charset="0"/>
              </a:rPr>
              <a:t>, invent</a:t>
            </a:r>
            <a:r>
              <a:rPr lang="it-IT" sz="1600" dirty="0"/>
              <a:t>ò </a:t>
            </a:r>
            <a:r>
              <a:rPr lang="en-US" altLang="en-US" sz="1600" dirty="0">
                <a:solidFill>
                  <a:srgbClr val="222222"/>
                </a:solidFill>
                <a:cs typeface="Arial" panose="020B0604020202020204" pitchFamily="34" charset="0"/>
              </a:rPr>
              <a:t> per primo a far </a:t>
            </a:r>
            <a:r>
              <a:rPr lang="en-US" altLang="en-US" sz="1600" dirty="0" err="1">
                <a:solidFill>
                  <a:srgbClr val="222222"/>
                </a:solidFill>
                <a:cs typeface="Arial" panose="020B0604020202020204" pitchFamily="34" charset="0"/>
              </a:rPr>
              <a:t>ritratti</a:t>
            </a:r>
            <a:r>
              <a:rPr lang="en-US" altLang="en-US" sz="1600" dirty="0">
                <a:solidFill>
                  <a:srgbClr val="222222"/>
                </a:solidFill>
                <a:cs typeface="Arial" panose="020B0604020202020204" pitchFamily="34" charset="0"/>
              </a:rPr>
              <a:t>  (</a:t>
            </a:r>
            <a:r>
              <a:rPr lang="en-US" altLang="en-US" sz="1600" i="1" dirty="0" err="1">
                <a:solidFill>
                  <a:srgbClr val="FF0000"/>
                </a:solidFill>
                <a:cs typeface="Arial" panose="020B0604020202020204" pitchFamily="34" charset="0"/>
              </a:rPr>
              <a:t>similitudines</a:t>
            </a:r>
            <a:r>
              <a:rPr lang="en-US" altLang="en-US" sz="1600" dirty="0">
                <a:solidFill>
                  <a:srgbClr val="222222"/>
                </a:solidFill>
                <a:cs typeface="Arial" panose="020B0604020202020204" pitchFamily="34" charset="0"/>
              </a:rPr>
              <a:t>) in </a:t>
            </a:r>
            <a:r>
              <a:rPr lang="en-US" altLang="en-US" sz="1600" dirty="0" err="1">
                <a:solidFill>
                  <a:srgbClr val="222222"/>
                </a:solidFill>
                <a:cs typeface="Arial" panose="020B0604020202020204" pitchFamily="34" charset="0"/>
              </a:rPr>
              <a:t>argilla</a:t>
            </a:r>
            <a:r>
              <a:rPr lang="en-US" altLang="en-US" sz="1600" dirty="0">
                <a:solidFill>
                  <a:srgbClr val="222222"/>
                </a:solidFill>
                <a:cs typeface="Arial" panose="020B0604020202020204" pitchFamily="34" charset="0"/>
              </a:rPr>
              <a:t>, per opera </a:t>
            </a:r>
            <a:r>
              <a:rPr lang="en-US" altLang="en-US" sz="1600" dirty="0" err="1">
                <a:solidFill>
                  <a:srgbClr val="222222"/>
                </a:solidFill>
                <a:cs typeface="Arial" panose="020B0604020202020204" pitchFamily="34" charset="0"/>
              </a:rPr>
              <a:t>della</a:t>
            </a:r>
            <a:r>
              <a:rPr lang="en-US" altLang="en-US" sz="1600" dirty="0">
                <a:solidFill>
                  <a:srgbClr val="222222"/>
                </a:solidFill>
                <a:cs typeface="Arial" panose="020B0604020202020204" pitchFamily="34" charset="0"/>
              </a:rPr>
              <a:t> </a:t>
            </a:r>
            <a:r>
              <a:rPr lang="en-US" altLang="en-US" sz="1600" dirty="0" err="1">
                <a:solidFill>
                  <a:srgbClr val="FF0000"/>
                </a:solidFill>
                <a:cs typeface="Arial" panose="020B0604020202020204" pitchFamily="34" charset="0"/>
              </a:rPr>
              <a:t>figlia</a:t>
            </a:r>
            <a:r>
              <a:rPr lang="en-US" altLang="en-US" sz="1600" dirty="0">
                <a:solidFill>
                  <a:srgbClr val="222222"/>
                </a:solidFill>
                <a:cs typeface="Arial" panose="020B0604020202020204" pitchFamily="34" charset="0"/>
              </a:rPr>
              <a:t>, la quale, presa </a:t>
            </a:r>
            <a:r>
              <a:rPr lang="en-US" altLang="en-US" sz="1600" dirty="0" err="1">
                <a:solidFill>
                  <a:srgbClr val="222222"/>
                </a:solidFill>
                <a:cs typeface="Arial" panose="020B0604020202020204" pitchFamily="34" charset="0"/>
              </a:rPr>
              <a:t>d’</a:t>
            </a:r>
            <a:r>
              <a:rPr lang="en-US" altLang="en-US" sz="1600" dirty="0" err="1">
                <a:solidFill>
                  <a:srgbClr val="FF0000"/>
                </a:solidFill>
                <a:cs typeface="Arial" panose="020B0604020202020204" pitchFamily="34" charset="0"/>
              </a:rPr>
              <a:t>amore</a:t>
            </a:r>
            <a:r>
              <a:rPr lang="en-US" altLang="en-US" sz="1600" dirty="0">
                <a:solidFill>
                  <a:srgbClr val="222222"/>
                </a:solidFill>
                <a:cs typeface="Arial" panose="020B0604020202020204" pitchFamily="34" charset="0"/>
              </a:rPr>
              <a:t> per un </a:t>
            </a:r>
            <a:r>
              <a:rPr lang="en-US" altLang="en-US" sz="1600" dirty="0" err="1">
                <a:solidFill>
                  <a:srgbClr val="222222"/>
                </a:solidFill>
                <a:cs typeface="Arial" panose="020B0604020202020204" pitchFamily="34" charset="0"/>
              </a:rPr>
              <a:t>giovane</a:t>
            </a:r>
            <a:r>
              <a:rPr lang="en-US" altLang="en-US" sz="1600" dirty="0">
                <a:solidFill>
                  <a:srgbClr val="222222"/>
                </a:solidFill>
                <a:cs typeface="Arial" panose="020B0604020202020204" pitchFamily="34" charset="0"/>
              </a:rPr>
              <a:t>, e </a:t>
            </a:r>
            <a:r>
              <a:rPr lang="en-US" altLang="en-US" sz="1600" dirty="0" err="1">
                <a:solidFill>
                  <a:srgbClr val="222222"/>
                </a:solidFill>
                <a:cs typeface="Arial" panose="020B0604020202020204" pitchFamily="34" charset="0"/>
              </a:rPr>
              <a:t>dovendo</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questi</a:t>
            </a:r>
            <a:r>
              <a:rPr lang="en-US" altLang="en-US" sz="1600" dirty="0">
                <a:solidFill>
                  <a:srgbClr val="222222"/>
                </a:solidFill>
                <a:cs typeface="Arial" panose="020B0604020202020204" pitchFamily="34" charset="0"/>
              </a:rPr>
              <a:t> </a:t>
            </a:r>
            <a:r>
              <a:rPr lang="en-US" altLang="en-US" sz="1600" dirty="0" err="1">
                <a:solidFill>
                  <a:srgbClr val="FF0000"/>
                </a:solidFill>
                <a:cs typeface="Arial" panose="020B0604020202020204" pitchFamily="34" charset="0"/>
              </a:rPr>
              <a:t>partir</a:t>
            </a:r>
            <a:r>
              <a:rPr lang="en-US" altLang="en-US" sz="1600" dirty="0">
                <a:solidFill>
                  <a:srgbClr val="222222"/>
                </a:solidFill>
                <a:cs typeface="Arial" panose="020B0604020202020204" pitchFamily="34" charset="0"/>
              </a:rPr>
              <a:t>, </a:t>
            </a:r>
            <a:r>
              <a:rPr lang="en-US" altLang="en-US" sz="1600" dirty="0" err="1">
                <a:solidFill>
                  <a:srgbClr val="FF0000"/>
                </a:solidFill>
                <a:cs typeface="Arial" panose="020B0604020202020204" pitchFamily="34" charset="0"/>
              </a:rPr>
              <a:t>alla</a:t>
            </a:r>
            <a:r>
              <a:rPr lang="en-US" altLang="en-US" sz="1600" dirty="0">
                <a:solidFill>
                  <a:srgbClr val="FF0000"/>
                </a:solidFill>
                <a:cs typeface="Arial" panose="020B0604020202020204" pitchFamily="34" charset="0"/>
              </a:rPr>
              <a:t> luce di </a:t>
            </a:r>
            <a:r>
              <a:rPr lang="en-US" altLang="en-US" sz="1600" dirty="0" err="1">
                <a:solidFill>
                  <a:srgbClr val="FF0000"/>
                </a:solidFill>
                <a:cs typeface="Arial" panose="020B0604020202020204" pitchFamily="34" charset="0"/>
              </a:rPr>
              <a:t>una</a:t>
            </a:r>
            <a:r>
              <a:rPr lang="en-US" altLang="en-US" sz="1600" dirty="0">
                <a:solidFill>
                  <a:srgbClr val="FF0000"/>
                </a:solidFill>
                <a:cs typeface="Arial" panose="020B0604020202020204" pitchFamily="34" charset="0"/>
              </a:rPr>
              <a:t> </a:t>
            </a:r>
            <a:r>
              <a:rPr lang="en-US" altLang="en-US" sz="1600" dirty="0" err="1">
                <a:solidFill>
                  <a:srgbClr val="FF0000"/>
                </a:solidFill>
                <a:cs typeface="Arial" panose="020B0604020202020204" pitchFamily="34" charset="0"/>
              </a:rPr>
              <a:t>lanterna</a:t>
            </a:r>
            <a:r>
              <a:rPr lang="en-US" altLang="en-US" sz="1600" dirty="0">
                <a:solidFill>
                  <a:srgbClr val="FF0000"/>
                </a:solidFill>
                <a:cs typeface="Arial" panose="020B0604020202020204" pitchFamily="34" charset="0"/>
              </a:rPr>
              <a:t> </a:t>
            </a:r>
            <a:r>
              <a:rPr lang="it-IT" sz="1600" dirty="0"/>
              <a:t>fissò con delle linee il </a:t>
            </a:r>
            <a:r>
              <a:rPr lang="it-IT" sz="1600" dirty="0">
                <a:solidFill>
                  <a:srgbClr val="FF0000"/>
                </a:solidFill>
              </a:rPr>
              <a:t>contorno</a:t>
            </a:r>
            <a:r>
              <a:rPr lang="it-IT" sz="1600" dirty="0"/>
              <a:t> dell’</a:t>
            </a:r>
            <a:r>
              <a:rPr lang="it-IT" sz="1600" dirty="0">
                <a:solidFill>
                  <a:srgbClr val="FF0000"/>
                </a:solidFill>
              </a:rPr>
              <a:t>ombra</a:t>
            </a:r>
            <a:r>
              <a:rPr lang="it-IT" sz="1600" dirty="0"/>
              <a:t> del </a:t>
            </a:r>
            <a:r>
              <a:rPr lang="it-IT" sz="1600" dirty="0">
                <a:solidFill>
                  <a:srgbClr val="FF0000"/>
                </a:solidFill>
              </a:rPr>
              <a:t>viso</a:t>
            </a:r>
            <a:r>
              <a:rPr lang="it-IT" sz="1600" dirty="0"/>
              <a:t> di lui sulla </a:t>
            </a:r>
            <a:r>
              <a:rPr lang="it-IT" sz="1600" dirty="0">
                <a:solidFill>
                  <a:srgbClr val="FF0000"/>
                </a:solidFill>
              </a:rPr>
              <a:t>parete</a:t>
            </a:r>
            <a:r>
              <a:rPr lang="it-IT" sz="1600" dirty="0"/>
              <a:t>, e su queste linee il padre di lei avendo impresso dell’argilla, fece un modello (</a:t>
            </a:r>
            <a:r>
              <a:rPr lang="it-IT" sz="1600" i="1" dirty="0">
                <a:solidFill>
                  <a:srgbClr val="FF0000"/>
                </a:solidFill>
              </a:rPr>
              <a:t>prostypon</a:t>
            </a:r>
            <a:r>
              <a:rPr lang="it-IT" sz="1600" dirty="0"/>
              <a:t>) che lasciò seccare insieme con altri oggetti di terracotta e poi cosse al forno. Dicone che quel ritratto era ancora conservato nel Nifeo a Corinto</a:t>
            </a:r>
            <a:r>
              <a:rPr lang="en-US" altLang="en-US" sz="1600" dirty="0">
                <a:solidFill>
                  <a:srgbClr val="222222"/>
                </a:solidFill>
                <a:cs typeface="Arial" panose="020B0604020202020204" pitchFamily="34" charset="0"/>
              </a:rPr>
              <a:t> “</a:t>
            </a:r>
            <a:r>
              <a:rPr lang="it-IT" sz="1600" dirty="0"/>
              <a:t> (</a:t>
            </a:r>
            <a:r>
              <a:rPr lang="fr-FR" altLang="en-US" sz="1600" dirty="0">
                <a:solidFill>
                  <a:srgbClr val="222222"/>
                </a:solidFill>
                <a:cs typeface="Arial" panose="020B0604020202020204" pitchFamily="34" charset="0"/>
              </a:rPr>
              <a:t>P</a:t>
            </a:r>
            <a:r>
              <a:rPr lang="it-IT" altLang="en-US" sz="1600" dirty="0">
                <a:solidFill>
                  <a:srgbClr val="222222"/>
                </a:solidFill>
                <a:cs typeface="Arial" panose="020B0604020202020204" pitchFamily="34" charset="0"/>
              </a:rPr>
              <a:t>linio il Vecchio, </a:t>
            </a:r>
            <a:r>
              <a:rPr lang="it-IT" altLang="en-US" sz="1600" i="1" dirty="0">
                <a:solidFill>
                  <a:srgbClr val="222222"/>
                </a:solidFill>
                <a:cs typeface="Arial" panose="020B0604020202020204" pitchFamily="34" charset="0"/>
              </a:rPr>
              <a:t>Naturalis Historia</a:t>
            </a:r>
            <a:r>
              <a:rPr lang="it-IT" altLang="en-US" sz="1600" dirty="0">
                <a:solidFill>
                  <a:srgbClr val="222222"/>
                </a:solidFill>
                <a:cs typeface="Arial" panose="020B0604020202020204" pitchFamily="34" charset="0"/>
              </a:rPr>
              <a:t>, XXXV, 15, ca77 d.C.)</a:t>
            </a:r>
            <a:r>
              <a:rPr lang="en-US" altLang="en-US" sz="1600" dirty="0">
                <a:solidFill>
                  <a:srgbClr val="222222"/>
                </a:solidFill>
                <a:cs typeface="Arial" panose="020B0604020202020204" pitchFamily="34" charset="0"/>
              </a:rPr>
              <a:t> prima </a:t>
            </a:r>
            <a:r>
              <a:rPr lang="en-US" altLang="en-US" sz="1600" dirty="0" err="1">
                <a:solidFill>
                  <a:srgbClr val="222222"/>
                </a:solidFill>
                <a:cs typeface="Arial" panose="020B0604020202020204" pitchFamily="34" charset="0"/>
              </a:rPr>
              <a:t>della</a:t>
            </a:r>
            <a:r>
              <a:rPr lang="en-US" altLang="en-US" sz="1600" dirty="0">
                <a:solidFill>
                  <a:srgbClr val="222222"/>
                </a:solidFill>
                <a:cs typeface="Arial" panose="020B0604020202020204" pitchFamily="34" charset="0"/>
              </a:rPr>
              <a:t> Conquista </a:t>
            </a:r>
            <a:r>
              <a:rPr lang="en-US" altLang="en-US" sz="1600" dirty="0" err="1">
                <a:solidFill>
                  <a:srgbClr val="222222"/>
                </a:solidFill>
                <a:cs typeface="Arial" panose="020B0604020202020204" pitchFamily="34" charset="0"/>
              </a:rPr>
              <a:t>della</a:t>
            </a:r>
            <a:r>
              <a:rPr lang="en-US" altLang="en-US" sz="1600" dirty="0">
                <a:solidFill>
                  <a:srgbClr val="222222"/>
                </a:solidFill>
                <a:cs typeface="Arial" panose="020B0604020202020204" pitchFamily="34" charset="0"/>
              </a:rPr>
              <a:t> Grecia Lucius </a:t>
            </a:r>
            <a:r>
              <a:rPr lang="en-US" altLang="en-US" sz="1600" dirty="0" err="1">
                <a:solidFill>
                  <a:srgbClr val="222222"/>
                </a:solidFill>
                <a:cs typeface="Arial" panose="020B0604020202020204" pitchFamily="34" charset="0"/>
              </a:rPr>
              <a:t>Mummius</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Achaicus</a:t>
            </a:r>
            <a:r>
              <a:rPr lang="en-US" altLang="en-US" sz="1600" dirty="0">
                <a:solidFill>
                  <a:srgbClr val="222222"/>
                </a:solidFill>
                <a:cs typeface="Arial" panose="020B0604020202020204" pitchFamily="34" charset="0"/>
              </a:rPr>
              <a:t> (2 </a:t>
            </a:r>
            <a:r>
              <a:rPr lang="en-US" altLang="en-US" sz="1600" dirty="0" err="1">
                <a:solidFill>
                  <a:srgbClr val="222222"/>
                </a:solidFill>
                <a:cs typeface="Arial" panose="020B0604020202020204" pitchFamily="34" charset="0"/>
              </a:rPr>
              <a:t>secolo</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a.C.</a:t>
            </a:r>
            <a:r>
              <a:rPr lang="en-US" altLang="en-US" sz="1600" dirty="0">
                <a:solidFill>
                  <a:srgbClr val="222222"/>
                </a:solidFill>
                <a:cs typeface="Arial" panose="020B0604020202020204" pitchFamily="34" charset="0"/>
              </a:rPr>
              <a:t>)</a:t>
            </a:r>
          </a:p>
          <a:p>
            <a:pPr lvl="0" eaLnBrk="0" fontAlgn="base" hangingPunct="0">
              <a:spcBef>
                <a:spcPct val="0"/>
              </a:spcBef>
              <a:spcAft>
                <a:spcPct val="0"/>
              </a:spcAft>
            </a:pPr>
            <a:endParaRPr lang="en-US" altLang="en-US" sz="1600" dirty="0">
              <a:solidFill>
                <a:srgbClr val="222222"/>
              </a:solidFill>
              <a:cs typeface="Arial" panose="020B0604020202020204" pitchFamily="34" charset="0"/>
            </a:endParaRPr>
          </a:p>
          <a:p>
            <a:pPr lvl="0" eaLnBrk="0" fontAlgn="base" hangingPunct="0">
              <a:spcBef>
                <a:spcPct val="0"/>
              </a:spcBef>
              <a:spcAft>
                <a:spcPct val="0"/>
              </a:spcAft>
            </a:pPr>
            <a:r>
              <a:rPr lang="en-US" altLang="en-US" sz="1600" dirty="0">
                <a:solidFill>
                  <a:srgbClr val="222222"/>
                </a:solidFill>
                <a:cs typeface="Arial" panose="020B0604020202020204" pitchFamily="34" charset="0"/>
              </a:rPr>
              <a:t>Il </a:t>
            </a:r>
            <a:r>
              <a:rPr lang="en-US" altLang="en-US" sz="1600" dirty="0" err="1">
                <a:solidFill>
                  <a:srgbClr val="222222"/>
                </a:solidFill>
                <a:cs typeface="Arial" panose="020B0604020202020204" pitchFamily="34" charset="0"/>
              </a:rPr>
              <a:t>racconto</a:t>
            </a:r>
            <a:r>
              <a:rPr lang="en-US" altLang="en-US" sz="1600" dirty="0">
                <a:solidFill>
                  <a:srgbClr val="222222"/>
                </a:solidFill>
                <a:cs typeface="Arial" panose="020B0604020202020204" pitchFamily="34" charset="0"/>
              </a:rPr>
              <a:t> di </a:t>
            </a:r>
            <a:r>
              <a:rPr lang="en-US" altLang="en-US" sz="1600" dirty="0" err="1">
                <a:solidFill>
                  <a:srgbClr val="222222"/>
                </a:solidFill>
                <a:cs typeface="Arial" panose="020B0604020202020204" pitchFamily="34" charset="0"/>
              </a:rPr>
              <a:t>Plinio</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mette</a:t>
            </a:r>
            <a:r>
              <a:rPr lang="en-US" altLang="en-US" sz="1600" dirty="0">
                <a:solidFill>
                  <a:srgbClr val="222222"/>
                </a:solidFill>
                <a:cs typeface="Arial" panose="020B0604020202020204" pitchFamily="34" charset="0"/>
              </a:rPr>
              <a:t> in </a:t>
            </a:r>
            <a:r>
              <a:rPr lang="en-US" altLang="en-US" sz="1600" dirty="0" err="1">
                <a:solidFill>
                  <a:srgbClr val="222222"/>
                </a:solidFill>
                <a:cs typeface="Arial" panose="020B0604020202020204" pitchFamily="34" charset="0"/>
              </a:rPr>
              <a:t>relazione</a:t>
            </a:r>
            <a:r>
              <a:rPr lang="en-US" altLang="en-US" sz="1600" dirty="0">
                <a:solidFill>
                  <a:srgbClr val="222222"/>
                </a:solidFill>
                <a:cs typeface="Arial" panose="020B0604020202020204" pitchFamily="34" charset="0"/>
              </a:rPr>
              <a:t> la </a:t>
            </a:r>
            <a:r>
              <a:rPr lang="en-US" altLang="en-US" sz="1600" dirty="0" err="1">
                <a:solidFill>
                  <a:srgbClr val="222222"/>
                </a:solidFill>
                <a:cs typeface="Arial" panose="020B0604020202020204" pitchFamily="34" charset="0"/>
              </a:rPr>
              <a:t>nascita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della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pittura</a:t>
            </a:r>
            <a:r>
              <a:rPr lang="en-US" altLang="en-US" sz="1600" dirty="0">
                <a:solidFill>
                  <a:srgbClr val="222222"/>
                </a:solidFill>
                <a:cs typeface="Arial" panose="020B0604020202020204" pitchFamily="34" charset="0"/>
              </a:rPr>
              <a:t> con </a:t>
            </a:r>
            <a:r>
              <a:rPr lang="en-US" altLang="en-US" sz="1600" dirty="0" err="1">
                <a:solidFill>
                  <a:srgbClr val="222222"/>
                </a:solidFill>
                <a:cs typeface="Arial" panose="020B0604020202020204" pitchFamily="34" charset="0"/>
              </a:rPr>
              <a:t>quella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della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scultura</a:t>
            </a:r>
            <a:r>
              <a:rPr lang="en-US" altLang="en-US" sz="1600" dirty="0">
                <a:solidFill>
                  <a:srgbClr val="222222"/>
                </a:solidFill>
                <a:cs typeface="Arial" panose="020B0604020202020204" pitchFamily="34" charset="0"/>
              </a:rPr>
              <a:t>. </a:t>
            </a:r>
          </a:p>
          <a:p>
            <a:pPr lvl="0" eaLnBrk="0" fontAlgn="base" hangingPunct="0">
              <a:spcBef>
                <a:spcPct val="0"/>
              </a:spcBef>
              <a:spcAft>
                <a:spcPct val="0"/>
              </a:spcAft>
            </a:pPr>
            <a:endParaRPr lang="en-US" altLang="en-US" sz="1600" dirty="0">
              <a:solidFill>
                <a:srgbClr val="222222"/>
              </a:solidFill>
              <a:cs typeface="Arial" panose="020B0604020202020204" pitchFamily="34" charset="0"/>
            </a:endParaRPr>
          </a:p>
          <a:p>
            <a:pPr lvl="0" eaLnBrk="0" fontAlgn="base" hangingPunct="0">
              <a:spcBef>
                <a:spcPct val="0"/>
              </a:spcBef>
              <a:spcAft>
                <a:spcPct val="0"/>
              </a:spcAft>
            </a:pPr>
            <a:r>
              <a:rPr lang="en-US" altLang="en-US" sz="1600" dirty="0" err="1">
                <a:solidFill>
                  <a:srgbClr val="222222"/>
                </a:solidFill>
                <a:cs typeface="Arial" panose="020B0604020202020204" pitchFamily="34" charset="0"/>
              </a:rPr>
              <a:t>Plinio</a:t>
            </a:r>
            <a:r>
              <a:rPr lang="en-US" altLang="en-US" sz="1600" dirty="0">
                <a:solidFill>
                  <a:srgbClr val="222222"/>
                </a:solidFill>
                <a:cs typeface="Arial" panose="020B0604020202020204" pitchFamily="34" charset="0"/>
              </a:rPr>
              <a:t> : </a:t>
            </a:r>
            <a:r>
              <a:rPr lang="en-US" altLang="en-US" sz="1600" dirty="0" err="1">
                <a:solidFill>
                  <a:srgbClr val="222222"/>
                </a:solidFill>
                <a:cs typeface="Arial" panose="020B0604020202020204" pitchFamily="34" charset="0"/>
              </a:rPr>
              <a:t>metalli</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pietre</a:t>
            </a:r>
            <a:r>
              <a:rPr lang="en-US" altLang="en-US" sz="1600" dirty="0">
                <a:solidFill>
                  <a:srgbClr val="222222"/>
                </a:solidFill>
                <a:cs typeface="Arial" panose="020B0604020202020204" pitchFamily="34" charset="0"/>
              </a:rPr>
              <a:t> &gt; le arti (</a:t>
            </a:r>
            <a:r>
              <a:rPr lang="en-US" altLang="en-US" sz="1600" dirty="0" err="1">
                <a:solidFill>
                  <a:srgbClr val="222222"/>
                </a:solidFill>
                <a:cs typeface="Arial" panose="020B0604020202020204" pitchFamily="34" charset="0"/>
              </a:rPr>
              <a:t>medicina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architettura</a:t>
            </a:r>
            <a:r>
              <a:rPr lang="en-US" altLang="en-US" sz="1600" dirty="0">
                <a:solidFill>
                  <a:srgbClr val="222222"/>
                </a:solidFill>
                <a:cs typeface="Arial" panose="020B0604020202020204" pitchFamily="34" charset="0"/>
              </a:rPr>
              <a:t>) con </a:t>
            </a:r>
            <a:r>
              <a:rPr lang="en-US" altLang="en-US" sz="1600" dirty="0" err="1">
                <a:solidFill>
                  <a:srgbClr val="222222"/>
                </a:solidFill>
                <a:cs typeface="Arial" panose="020B0604020202020204" pitchFamily="34" charset="0"/>
              </a:rPr>
              <a:t>una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digressione</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sulla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storia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delle</a:t>
            </a:r>
            <a:r>
              <a:rPr lang="en-US" altLang="en-US" sz="1600" dirty="0">
                <a:solidFill>
                  <a:srgbClr val="222222"/>
                </a:solidFill>
                <a:cs typeface="Arial" panose="020B0604020202020204" pitchFamily="34" charset="0"/>
              </a:rPr>
              <a:t> arti figurative (</a:t>
            </a:r>
            <a:r>
              <a:rPr lang="en-US" altLang="en-US" sz="1600" dirty="0" err="1">
                <a:solidFill>
                  <a:srgbClr val="FF0000"/>
                </a:solidFill>
                <a:cs typeface="Arial" panose="020B0604020202020204" pitchFamily="34" charset="0"/>
              </a:rPr>
              <a:t>plastikè</a:t>
            </a:r>
            <a:r>
              <a:rPr lang="en-US" altLang="en-US" sz="1600" dirty="0">
                <a:solidFill>
                  <a:srgbClr val="222222"/>
                </a:solidFill>
                <a:cs typeface="Arial" panose="020B0604020202020204" pitchFamily="34" charset="0"/>
              </a:rPr>
              <a:t> : </a:t>
            </a:r>
            <a:r>
              <a:rPr lang="en-US" altLang="en-US" sz="1600" dirty="0" err="1">
                <a:solidFill>
                  <a:srgbClr val="222222"/>
                </a:solidFill>
                <a:cs typeface="Arial" panose="020B0604020202020204" pitchFamily="34" charset="0"/>
              </a:rPr>
              <a:t>arte</a:t>
            </a:r>
            <a:r>
              <a:rPr lang="en-US" altLang="en-US" sz="1600" dirty="0">
                <a:solidFill>
                  <a:srgbClr val="222222"/>
                </a:solidFill>
                <a:cs typeface="Arial" panose="020B0604020202020204" pitchFamily="34" charset="0"/>
              </a:rPr>
              <a:t> del </a:t>
            </a:r>
            <a:r>
              <a:rPr lang="en-US" altLang="en-US" sz="1600" dirty="0" err="1">
                <a:solidFill>
                  <a:srgbClr val="222222"/>
                </a:solidFill>
                <a:cs typeface="Arial" panose="020B0604020202020204" pitchFamily="34" charset="0"/>
              </a:rPr>
              <a:t>modellare</a:t>
            </a:r>
            <a:r>
              <a:rPr lang="en-US" altLang="en-US" sz="1600" dirty="0">
                <a:solidFill>
                  <a:srgbClr val="222222"/>
                </a:solidFill>
                <a:cs typeface="Arial" panose="020B0604020202020204" pitchFamily="34" charset="0"/>
              </a:rPr>
              <a:t>)</a:t>
            </a:r>
          </a:p>
          <a:p>
            <a:r>
              <a:rPr lang="en-US" altLang="en-US" sz="1600" dirty="0">
                <a:solidFill>
                  <a:srgbClr val="222222"/>
                </a:solidFill>
                <a:cs typeface="Arial" panose="020B0604020202020204" pitchFamily="34" charset="0"/>
              </a:rPr>
              <a:t>Il padre </a:t>
            </a:r>
            <a:r>
              <a:rPr lang="en-US" altLang="en-US" sz="1600" dirty="0" err="1">
                <a:solidFill>
                  <a:srgbClr val="222222"/>
                </a:solidFill>
                <a:cs typeface="Arial" panose="020B0604020202020204" pitchFamily="34" charset="0"/>
              </a:rPr>
              <a:t>materializza</a:t>
            </a:r>
            <a:r>
              <a:rPr lang="en-US" altLang="en-US" sz="1600" dirty="0">
                <a:solidFill>
                  <a:srgbClr val="222222"/>
                </a:solidFill>
                <a:cs typeface="Arial" panose="020B0604020202020204" pitchFamily="34" charset="0"/>
              </a:rPr>
              <a:t> </a:t>
            </a:r>
            <a:r>
              <a:rPr lang="fr-BE" altLang="en-US" sz="1600" dirty="0">
                <a:solidFill>
                  <a:srgbClr val="222222"/>
                </a:solidFill>
                <a:cs typeface="Arial" panose="020B0604020202020204" pitchFamily="34" charset="0"/>
              </a:rPr>
              <a:t>l’</a:t>
            </a:r>
            <a:r>
              <a:rPr lang="fr-BE" sz="1600" i="1" dirty="0" err="1">
                <a:solidFill>
                  <a:srgbClr val="FF0000"/>
                </a:solidFill>
              </a:rPr>
              <a:t>eidôlon</a:t>
            </a:r>
            <a:r>
              <a:rPr lang="fr-BE" sz="1600" i="1" dirty="0"/>
              <a:t> </a:t>
            </a:r>
            <a:r>
              <a:rPr lang="fr-BE" sz="1600" dirty="0"/>
              <a:t>o </a:t>
            </a:r>
            <a:r>
              <a:rPr lang="fr-BE" sz="1600" i="1" dirty="0">
                <a:solidFill>
                  <a:srgbClr val="FF0000"/>
                </a:solidFill>
              </a:rPr>
              <a:t>skia</a:t>
            </a:r>
            <a:r>
              <a:rPr lang="fr-BE" sz="1600" dirty="0"/>
              <a:t> </a:t>
            </a:r>
            <a:r>
              <a:rPr lang="fr-BE" sz="1600" dirty="0" err="1"/>
              <a:t>illusoria</a:t>
            </a:r>
            <a:r>
              <a:rPr lang="fr-BE" sz="1600" dirty="0"/>
              <a:t> in </a:t>
            </a:r>
            <a:r>
              <a:rPr lang="fr-BE" sz="1600" i="1" dirty="0" err="1">
                <a:solidFill>
                  <a:srgbClr val="FF0000"/>
                </a:solidFill>
              </a:rPr>
              <a:t>eikôn</a:t>
            </a:r>
            <a:r>
              <a:rPr lang="fr-BE" sz="1600" i="1" dirty="0"/>
              <a:t> </a:t>
            </a:r>
            <a:r>
              <a:rPr lang="fr-BE" sz="1600" dirty="0"/>
              <a:t>(</a:t>
            </a:r>
            <a:r>
              <a:rPr lang="fr-BE" sz="1600" dirty="0" err="1"/>
              <a:t>icona</a:t>
            </a:r>
            <a:r>
              <a:rPr lang="fr-BE" sz="1600" dirty="0"/>
              <a:t>) </a:t>
            </a:r>
            <a:r>
              <a:rPr lang="fr-BE" sz="1600" dirty="0" err="1"/>
              <a:t>immagine</a:t>
            </a:r>
            <a:r>
              <a:rPr lang="fr-BE" sz="1600" dirty="0"/>
              <a:t>, </a:t>
            </a:r>
            <a:r>
              <a:rPr lang="fr-BE" sz="1600" dirty="0" err="1"/>
              <a:t>riproduzione</a:t>
            </a:r>
            <a:r>
              <a:rPr lang="fr-BE" sz="1600" dirty="0"/>
              <a:t> </a:t>
            </a:r>
            <a:r>
              <a:rPr lang="fr-BE" sz="1600" dirty="0" err="1"/>
              <a:t>fedele</a:t>
            </a:r>
            <a:r>
              <a:rPr lang="fr-BE" sz="1600" dirty="0"/>
              <a:t> in </a:t>
            </a:r>
            <a:r>
              <a:rPr lang="fr-BE" sz="1600" dirty="0" err="1"/>
              <a:t>tre</a:t>
            </a:r>
            <a:r>
              <a:rPr lang="fr-BE" sz="1600" dirty="0"/>
              <a:t> </a:t>
            </a:r>
            <a:r>
              <a:rPr lang="fr-BE" sz="1600" dirty="0" err="1"/>
              <a:t>dimensioni</a:t>
            </a:r>
            <a:r>
              <a:rPr lang="fr-BE" sz="1600" dirty="0"/>
              <a:t> </a:t>
            </a:r>
            <a:r>
              <a:rPr lang="en-US" altLang="en-US" sz="1600" dirty="0">
                <a:solidFill>
                  <a:srgbClr val="222222"/>
                </a:solidFill>
                <a:cs typeface="Arial" panose="020B0604020202020204" pitchFamily="34" charset="0"/>
              </a:rPr>
              <a:t> (</a:t>
            </a:r>
            <a:r>
              <a:rPr lang="fr-BE" sz="1600" dirty="0" err="1"/>
              <a:t>Platone</a:t>
            </a:r>
            <a:r>
              <a:rPr lang="fr-BE" sz="1600" dirty="0"/>
              <a:t>, </a:t>
            </a:r>
            <a:r>
              <a:rPr lang="fr-BE" sz="1600" i="1" dirty="0"/>
              <a:t>Repubblica,</a:t>
            </a:r>
            <a:r>
              <a:rPr lang="fr-BE" sz="1600" dirty="0"/>
              <a:t> X)</a:t>
            </a:r>
          </a:p>
          <a:p>
            <a:pPr eaLnBrk="0" fontAlgn="base" hangingPunct="0">
              <a:spcBef>
                <a:spcPct val="0"/>
              </a:spcBef>
              <a:spcAft>
                <a:spcPct val="0"/>
              </a:spcAft>
            </a:pPr>
            <a:endParaRPr lang="en-US" altLang="en-US" sz="1600" dirty="0">
              <a:solidFill>
                <a:srgbClr val="222222"/>
              </a:solidFill>
              <a:cs typeface="Arial" panose="020B0604020202020204" pitchFamily="34" charset="0"/>
            </a:endParaRPr>
          </a:p>
          <a:p>
            <a:pPr eaLnBrk="0" fontAlgn="base" hangingPunct="0">
              <a:spcBef>
                <a:spcPct val="0"/>
              </a:spcBef>
              <a:spcAft>
                <a:spcPct val="0"/>
              </a:spcAft>
            </a:pPr>
            <a:r>
              <a:rPr lang="en-US" altLang="en-US" sz="1600" dirty="0">
                <a:solidFill>
                  <a:srgbClr val="222222"/>
                </a:solidFill>
                <a:cs typeface="Arial" panose="020B0604020202020204" pitchFamily="34" charset="0"/>
              </a:rPr>
              <a:t>Il </a:t>
            </a:r>
            <a:r>
              <a:rPr lang="en-US" altLang="en-US" sz="1600" dirty="0" err="1">
                <a:cs typeface="Arial" panose="020B0604020202020204" pitchFamily="34" charset="0"/>
              </a:rPr>
              <a:t>giovane</a:t>
            </a:r>
            <a:r>
              <a:rPr lang="en-US" altLang="en-US" sz="1600" dirty="0">
                <a:cs typeface="Arial" panose="020B0604020202020204" pitchFamily="34" charset="0"/>
              </a:rPr>
              <a:t> </a:t>
            </a:r>
            <a:r>
              <a:rPr lang="en-US" altLang="en-US" sz="1600" dirty="0" err="1">
                <a:cs typeface="Arial" panose="020B0604020202020204" pitchFamily="34" charset="0"/>
              </a:rPr>
              <a:t>muore</a:t>
            </a:r>
            <a:r>
              <a:rPr lang="en-US" altLang="en-US" sz="1600" dirty="0">
                <a:cs typeface="Arial" panose="020B0604020202020204" pitchFamily="34" charset="0"/>
              </a:rPr>
              <a:t> in </a:t>
            </a:r>
            <a:r>
              <a:rPr lang="en-US" altLang="en-US" sz="1600" dirty="0" err="1">
                <a:cs typeface="Arial" panose="020B0604020202020204" pitchFamily="34" charset="0"/>
              </a:rPr>
              <a:t>guerra</a:t>
            </a:r>
            <a:r>
              <a:rPr lang="en-US" altLang="en-US" sz="1600" dirty="0">
                <a:cs typeface="Arial" panose="020B0604020202020204" pitchFamily="34" charset="0"/>
              </a:rPr>
              <a:t> </a:t>
            </a:r>
            <a:r>
              <a:rPr lang="en-US" altLang="en-US" sz="1600" dirty="0">
                <a:cs typeface="Arial" panose="020B0604020202020204" pitchFamily="34" charset="0"/>
                <a:sym typeface="Wingdings" panose="05000000000000000000" pitchFamily="2" charset="2"/>
              </a:rPr>
              <a:t> </a:t>
            </a:r>
            <a:r>
              <a:rPr lang="en-US" altLang="en-US" sz="1600" dirty="0" err="1">
                <a:cs typeface="Arial" panose="020B0604020202020204" pitchFamily="34" charset="0"/>
                <a:sym typeface="Wingdings" panose="05000000000000000000" pitchFamily="2" charset="2"/>
              </a:rPr>
              <a:t>spettro</a:t>
            </a:r>
            <a:endParaRPr lang="en-US" altLang="en-US" sz="1600" dirty="0">
              <a:cs typeface="Arial" panose="020B0604020202020204" pitchFamily="34" charset="0"/>
            </a:endParaRPr>
          </a:p>
          <a:p>
            <a:pPr lvl="0" eaLnBrk="0" fontAlgn="base" hangingPunct="0">
              <a:spcBef>
                <a:spcPct val="0"/>
              </a:spcBef>
              <a:spcAft>
                <a:spcPct val="0"/>
              </a:spcAft>
            </a:pPr>
            <a:endParaRPr lang="en-US" altLang="en-US" sz="1600" dirty="0">
              <a:solidFill>
                <a:srgbClr val="222222"/>
              </a:solidFill>
              <a:cs typeface="Arial" panose="020B0604020202020204" pitchFamily="34" charset="0"/>
            </a:endParaRPr>
          </a:p>
          <a:p>
            <a:pPr lvl="0" eaLnBrk="0" fontAlgn="base" hangingPunct="0">
              <a:spcBef>
                <a:spcPct val="0"/>
              </a:spcBef>
              <a:spcAft>
                <a:spcPct val="0"/>
              </a:spcAft>
            </a:pPr>
            <a:r>
              <a:rPr lang="en-US" altLang="en-US" sz="1600" dirty="0">
                <a:solidFill>
                  <a:srgbClr val="222222"/>
                </a:solidFill>
                <a:cs typeface="Arial" panose="020B0604020202020204" pitchFamily="34" charset="0"/>
              </a:rPr>
              <a:t>“</a:t>
            </a:r>
            <a:r>
              <a:rPr lang="en-US" altLang="en-US" sz="1600" dirty="0" err="1">
                <a:solidFill>
                  <a:srgbClr val="222222"/>
                </a:solidFill>
                <a:cs typeface="Arial" panose="020B0604020202020204" pitchFamily="34" charset="0"/>
              </a:rPr>
              <a:t>skiagrafia</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stadio</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dell’ombra</a:t>
            </a:r>
            <a:r>
              <a:rPr lang="en-US" altLang="en-US" sz="1600" dirty="0">
                <a:solidFill>
                  <a:srgbClr val="222222"/>
                </a:solidFill>
                <a:cs typeface="Arial" panose="020B0604020202020204" pitchFamily="34" charset="0"/>
              </a:rPr>
              <a:t> </a:t>
            </a:r>
            <a:r>
              <a:rPr lang="en-US" altLang="en-US" sz="1600" i="1" dirty="0">
                <a:solidFill>
                  <a:srgbClr val="222222"/>
                </a:solidFill>
                <a:cs typeface="Arial" panose="020B0604020202020204" pitchFamily="34" charset="0"/>
              </a:rPr>
              <a:t>vs</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stadio</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dello</a:t>
            </a:r>
            <a:r>
              <a:rPr lang="en-US" altLang="en-US" sz="1600" dirty="0">
                <a:solidFill>
                  <a:srgbClr val="222222"/>
                </a:solidFill>
                <a:cs typeface="Arial" panose="020B0604020202020204" pitchFamily="34" charset="0"/>
              </a:rPr>
              <a:t> </a:t>
            </a:r>
            <a:r>
              <a:rPr lang="en-US" altLang="en-US" sz="1600" dirty="0" err="1">
                <a:solidFill>
                  <a:srgbClr val="222222"/>
                </a:solidFill>
                <a:cs typeface="Arial" panose="020B0604020202020204" pitchFamily="34" charset="0"/>
              </a:rPr>
              <a:t>specchio</a:t>
            </a:r>
            <a:endParaRPr lang="en-US" altLang="en-US" sz="1600" dirty="0">
              <a:solidFill>
                <a:srgbClr val="222222"/>
              </a:solidFill>
              <a:cs typeface="Arial" panose="020B0604020202020204" pitchFamily="34" charset="0"/>
            </a:endParaRPr>
          </a:p>
          <a:p>
            <a:pPr lvl="0" eaLnBrk="0" fontAlgn="base" hangingPunct="0">
              <a:spcBef>
                <a:spcPct val="0"/>
              </a:spcBef>
              <a:spcAft>
                <a:spcPct val="0"/>
              </a:spcAft>
            </a:pPr>
            <a:endParaRPr lang="en-US" altLang="en-US" sz="1600" dirty="0">
              <a:solidFill>
                <a:srgbClr val="222222"/>
              </a:solidFill>
              <a:cs typeface="Arial" panose="020B0604020202020204" pitchFamily="34" charset="0"/>
            </a:endParaRPr>
          </a:p>
          <a:p>
            <a:pPr lvl="0" eaLnBrk="0" fontAlgn="base" hangingPunct="0">
              <a:spcBef>
                <a:spcPct val="0"/>
              </a:spcBef>
              <a:spcAft>
                <a:spcPct val="0"/>
              </a:spcAft>
            </a:pPr>
            <a:endParaRPr lang="en-US" altLang="en-US" sz="1600" dirty="0">
              <a:solidFill>
                <a:srgbClr val="222222"/>
              </a:solidFill>
              <a:latin typeface="inherit"/>
              <a:cs typeface="Arial" panose="020B0604020202020204" pitchFamily="34" charset="0"/>
            </a:endParaRPr>
          </a:p>
        </p:txBody>
      </p:sp>
      <p:pic>
        <p:nvPicPr>
          <p:cNvPr id="1026" name="Picture 2" descr="Pin su vases">
            <a:extLst>
              <a:ext uri="{FF2B5EF4-FFF2-40B4-BE49-F238E27FC236}">
                <a16:creationId xmlns:a16="http://schemas.microsoft.com/office/drawing/2014/main" id="{AE8A4ECD-F500-44F6-ACC1-791E16B4E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2919" y="3429000"/>
            <a:ext cx="1770997" cy="28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65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18C93-FDCF-4109-BD13-09ACD6925A9D}"/>
              </a:ext>
            </a:extLst>
          </p:cNvPr>
          <p:cNvSpPr txBox="1"/>
          <p:nvPr/>
        </p:nvSpPr>
        <p:spPr>
          <a:xfrm>
            <a:off x="2180492" y="757709"/>
            <a:ext cx="9341557" cy="4524315"/>
          </a:xfrm>
          <a:prstGeom prst="rect">
            <a:avLst/>
          </a:prstGeom>
          <a:noFill/>
        </p:spPr>
        <p:txBody>
          <a:bodyPr wrap="square">
            <a:spAutoFit/>
          </a:bodyPr>
          <a:lstStyle/>
          <a:p>
            <a:pPr lvl="0" eaLnBrk="0" fontAlgn="base" hangingPunct="0">
              <a:spcBef>
                <a:spcPct val="0"/>
              </a:spcBef>
              <a:spcAft>
                <a:spcPct val="0"/>
              </a:spcAft>
            </a:pPr>
            <a:r>
              <a:rPr lang="en-US" altLang="en-US" sz="1800" dirty="0" err="1">
                <a:solidFill>
                  <a:srgbClr val="FF0000"/>
                </a:solidFill>
                <a:cs typeface="Arial" panose="020B0604020202020204" pitchFamily="34" charset="0"/>
              </a:rPr>
              <a:t>Lettura</a:t>
            </a:r>
            <a:r>
              <a:rPr lang="en-US" altLang="en-US" sz="1800" dirty="0">
                <a:solidFill>
                  <a:srgbClr val="FF0000"/>
                </a:solidFill>
                <a:cs typeface="Arial" panose="020B0604020202020204" pitchFamily="34" charset="0"/>
              </a:rPr>
              <a:t> </a:t>
            </a:r>
            <a:r>
              <a:rPr lang="en-US" altLang="en-US" sz="1800" dirty="0" err="1">
                <a:solidFill>
                  <a:srgbClr val="FF0000"/>
                </a:solidFill>
                <a:cs typeface="Arial" panose="020B0604020202020204" pitchFamily="34" charset="0"/>
              </a:rPr>
              <a:t>femminista</a:t>
            </a:r>
            <a:r>
              <a:rPr lang="en-US" altLang="en-US" sz="1800" dirty="0">
                <a:solidFill>
                  <a:srgbClr val="222222"/>
                </a:solidFill>
                <a:cs typeface="Arial" panose="020B0604020202020204" pitchFamily="34" charset="0"/>
              </a:rPr>
              <a:t>: Françoise </a:t>
            </a:r>
            <a:r>
              <a:rPr lang="en-US" altLang="en-US" sz="1800" dirty="0" err="1">
                <a:solidFill>
                  <a:srgbClr val="222222"/>
                </a:solidFill>
                <a:cs typeface="Arial" panose="020B0604020202020204" pitchFamily="34" charset="0"/>
              </a:rPr>
              <a:t>Frontisi-Ducroux</a:t>
            </a:r>
            <a:r>
              <a:rPr lang="en-US" altLang="en-US" sz="1800" dirty="0">
                <a:solidFill>
                  <a:srgbClr val="222222"/>
                </a:solidFill>
                <a:cs typeface="Arial" panose="020B0604020202020204" pitchFamily="34" charset="0"/>
              </a:rPr>
              <a:t>, “Le fille de </a:t>
            </a:r>
            <a:r>
              <a:rPr lang="en-US" altLang="en-US" sz="1800" dirty="0" err="1">
                <a:solidFill>
                  <a:srgbClr val="222222"/>
                </a:solidFill>
                <a:cs typeface="Arial" panose="020B0604020202020204" pitchFamily="34" charset="0"/>
              </a:rPr>
              <a:t>Dibutade</a:t>
            </a:r>
            <a:r>
              <a:rPr lang="en-US" altLang="en-US" sz="1800" dirty="0">
                <a:solidFill>
                  <a:srgbClr val="222222"/>
                </a:solidFill>
                <a:cs typeface="Arial" panose="020B0604020202020204" pitchFamily="34" charset="0"/>
              </a:rPr>
              <a:t>, </a:t>
            </a:r>
            <a:r>
              <a:rPr lang="en-US" altLang="en-US" sz="1800" dirty="0" err="1">
                <a:solidFill>
                  <a:srgbClr val="222222"/>
                </a:solidFill>
                <a:cs typeface="Arial" panose="020B0604020202020204" pitchFamily="34" charset="0"/>
              </a:rPr>
              <a:t>ou</a:t>
            </a:r>
            <a:r>
              <a:rPr lang="en-US" altLang="en-US" sz="1800" dirty="0">
                <a:solidFill>
                  <a:srgbClr val="222222"/>
                </a:solidFill>
                <a:cs typeface="Arial" panose="020B0604020202020204" pitchFamily="34" charset="0"/>
              </a:rPr>
              <a:t> </a:t>
            </a:r>
            <a:r>
              <a:rPr lang="en-US" altLang="en-US" sz="1800" dirty="0" err="1">
                <a:solidFill>
                  <a:srgbClr val="222222"/>
                </a:solidFill>
                <a:cs typeface="Arial" panose="020B0604020202020204" pitchFamily="34" charset="0"/>
              </a:rPr>
              <a:t>l’inventrice</a:t>
            </a:r>
            <a:r>
              <a:rPr lang="en-US" altLang="en-US" sz="1800" dirty="0">
                <a:solidFill>
                  <a:srgbClr val="222222"/>
                </a:solidFill>
                <a:cs typeface="Arial" panose="020B0604020202020204" pitchFamily="34" charset="0"/>
              </a:rPr>
              <a:t> </a:t>
            </a:r>
            <a:r>
              <a:rPr lang="en-US" altLang="en-US" sz="1800" dirty="0" err="1">
                <a:solidFill>
                  <a:srgbClr val="222222"/>
                </a:solidFill>
                <a:cs typeface="Arial" panose="020B0604020202020204" pitchFamily="34" charset="0"/>
              </a:rPr>
              <a:t>inventée</a:t>
            </a:r>
            <a:r>
              <a:rPr lang="en-US" altLang="en-US" sz="1800" dirty="0">
                <a:solidFill>
                  <a:srgbClr val="222222"/>
                </a:solidFill>
                <a:cs typeface="Arial" panose="020B0604020202020204" pitchFamily="34" charset="0"/>
              </a:rPr>
              <a:t>”, </a:t>
            </a:r>
            <a:r>
              <a:rPr lang="en-US" altLang="en-US" sz="1800" i="1" dirty="0">
                <a:solidFill>
                  <a:srgbClr val="222222"/>
                </a:solidFill>
                <a:cs typeface="Arial" panose="020B0604020202020204" pitchFamily="34" charset="0"/>
              </a:rPr>
              <a:t>Cahiers du Genre </a:t>
            </a:r>
            <a:r>
              <a:rPr lang="en-US" altLang="en-US" sz="1800" dirty="0">
                <a:solidFill>
                  <a:srgbClr val="222222"/>
                </a:solidFill>
                <a:cs typeface="Arial" panose="020B0604020202020204" pitchFamily="34" charset="0"/>
              </a:rPr>
              <a:t>(</a:t>
            </a:r>
            <a:r>
              <a:rPr lang="en-US" altLang="en-US" sz="1800" dirty="0" err="1">
                <a:solidFill>
                  <a:srgbClr val="222222"/>
                </a:solidFill>
                <a:cs typeface="Arial" panose="020B0604020202020204" pitchFamily="34" charset="0"/>
              </a:rPr>
              <a:t>L’Harmattan</a:t>
            </a:r>
            <a:r>
              <a:rPr lang="en-US" altLang="en-US" sz="1800" dirty="0">
                <a:solidFill>
                  <a:srgbClr val="222222"/>
                </a:solidFill>
                <a:cs typeface="Arial" panose="020B0604020202020204" pitchFamily="34" charset="0"/>
              </a:rPr>
              <a:t>), 2007, 43, pp. 133-151</a:t>
            </a:r>
          </a:p>
          <a:p>
            <a:r>
              <a:rPr lang="fr-BE" altLang="en-US" sz="1800" dirty="0" err="1">
                <a:solidFill>
                  <a:srgbClr val="222222"/>
                </a:solidFill>
                <a:cs typeface="Arial" panose="020B0604020202020204" pitchFamily="34" charset="0"/>
              </a:rPr>
              <a:t>Koré</a:t>
            </a:r>
            <a:r>
              <a:rPr lang="fr-BE" altLang="en-US" sz="1800" dirty="0">
                <a:solidFill>
                  <a:srgbClr val="222222"/>
                </a:solidFill>
                <a:cs typeface="Arial" panose="020B0604020202020204" pitchFamily="34" charset="0"/>
              </a:rPr>
              <a:t> : </a:t>
            </a:r>
            <a:r>
              <a:rPr lang="fr-BE" altLang="en-US" sz="1800" i="1" dirty="0" err="1">
                <a:solidFill>
                  <a:srgbClr val="222222"/>
                </a:solidFill>
                <a:cs typeface="Arial" panose="020B0604020202020204" pitchFamily="34" charset="0"/>
              </a:rPr>
              <a:t>pupilla</a:t>
            </a:r>
            <a:r>
              <a:rPr lang="fr-BE" altLang="en-US" sz="1800" dirty="0">
                <a:solidFill>
                  <a:srgbClr val="222222"/>
                </a:solidFill>
                <a:cs typeface="Arial" panose="020B0604020202020204" pitchFamily="34" charset="0"/>
              </a:rPr>
              <a:t> &lt; </a:t>
            </a:r>
            <a:r>
              <a:rPr lang="fr-BE" altLang="en-US" sz="1800" i="1" dirty="0" err="1">
                <a:solidFill>
                  <a:srgbClr val="222222"/>
                </a:solidFill>
                <a:cs typeface="Arial" panose="020B0604020202020204" pitchFamily="34" charset="0"/>
              </a:rPr>
              <a:t>puella</a:t>
            </a:r>
            <a:r>
              <a:rPr lang="fr-BE" altLang="en-US" sz="1800" dirty="0">
                <a:solidFill>
                  <a:srgbClr val="222222"/>
                </a:solidFill>
                <a:cs typeface="Arial" panose="020B0604020202020204" pitchFamily="34" charset="0"/>
              </a:rPr>
              <a:t> (</a:t>
            </a:r>
            <a:r>
              <a:rPr lang="fr-BE" altLang="en-US" sz="1800" dirty="0" err="1">
                <a:solidFill>
                  <a:srgbClr val="222222"/>
                </a:solidFill>
                <a:cs typeface="Arial" panose="020B0604020202020204" pitchFamily="34" charset="0"/>
              </a:rPr>
              <a:t>pupilla</a:t>
            </a:r>
            <a:r>
              <a:rPr lang="fr-BE" altLang="en-US" sz="1800" dirty="0">
                <a:solidFill>
                  <a:srgbClr val="222222"/>
                </a:solidFill>
                <a:cs typeface="Arial" panose="020B0604020202020204" pitchFamily="34" charset="0"/>
              </a:rPr>
              <a:t> </a:t>
            </a:r>
            <a:r>
              <a:rPr lang="fr-BE" altLang="en-US" sz="1800" dirty="0" err="1">
                <a:solidFill>
                  <a:srgbClr val="222222"/>
                </a:solidFill>
                <a:cs typeface="Arial" panose="020B0604020202020204" pitchFamily="34" charset="0"/>
              </a:rPr>
              <a:t>degli</a:t>
            </a:r>
            <a:r>
              <a:rPr lang="fr-BE" altLang="en-US" sz="1800" dirty="0">
                <a:solidFill>
                  <a:srgbClr val="222222"/>
                </a:solidFill>
                <a:cs typeface="Arial" panose="020B0604020202020204" pitchFamily="34" charset="0"/>
              </a:rPr>
              <a:t> </a:t>
            </a:r>
            <a:r>
              <a:rPr lang="fr-BE" altLang="en-US" sz="1800" dirty="0" err="1">
                <a:solidFill>
                  <a:srgbClr val="222222"/>
                </a:solidFill>
                <a:cs typeface="Arial" panose="020B0604020202020204" pitchFamily="34" charset="0"/>
              </a:rPr>
              <a:t>occhi</a:t>
            </a:r>
            <a:r>
              <a:rPr lang="fr-BE" altLang="en-US" sz="1800" dirty="0">
                <a:solidFill>
                  <a:srgbClr val="222222"/>
                </a:solidFill>
                <a:cs typeface="Arial" panose="020B0604020202020204" pitchFamily="34" charset="0"/>
              </a:rPr>
              <a:t> (</a:t>
            </a:r>
            <a:r>
              <a:rPr lang="fr-BE" altLang="en-US" sz="1800" dirty="0" err="1">
                <a:solidFill>
                  <a:srgbClr val="222222"/>
                </a:solidFill>
                <a:cs typeface="Arial" panose="020B0604020202020204" pitchFamily="34" charset="0"/>
              </a:rPr>
              <a:t>Platone</a:t>
            </a:r>
            <a:r>
              <a:rPr lang="fr-BE" altLang="en-US" sz="1800" dirty="0">
                <a:solidFill>
                  <a:srgbClr val="222222"/>
                </a:solidFill>
                <a:cs typeface="Arial" panose="020B0604020202020204" pitchFamily="34" charset="0"/>
              </a:rPr>
              <a:t>, </a:t>
            </a:r>
            <a:r>
              <a:rPr lang="fr-BE" altLang="en-US" sz="1800" i="1" dirty="0" err="1">
                <a:solidFill>
                  <a:srgbClr val="222222"/>
                </a:solidFill>
                <a:cs typeface="Arial" panose="020B0604020202020204" pitchFamily="34" charset="0"/>
              </a:rPr>
              <a:t>Fedro</a:t>
            </a:r>
            <a:r>
              <a:rPr lang="fr-BE" altLang="en-US" sz="1800" dirty="0">
                <a:solidFill>
                  <a:srgbClr val="222222"/>
                </a:solidFill>
                <a:cs typeface="Arial" panose="020B0604020202020204" pitchFamily="34" charset="0"/>
              </a:rPr>
              <a:t>) o </a:t>
            </a:r>
            <a:r>
              <a:rPr lang="fr-BE" altLang="en-US" sz="1800" dirty="0" err="1">
                <a:solidFill>
                  <a:srgbClr val="222222"/>
                </a:solidFill>
                <a:cs typeface="Arial" panose="020B0604020202020204" pitchFamily="34" charset="0"/>
              </a:rPr>
              <a:t>ragazza</a:t>
            </a:r>
            <a:r>
              <a:rPr lang="fr-BE" altLang="en-US" sz="1800" dirty="0">
                <a:solidFill>
                  <a:srgbClr val="222222"/>
                </a:solidFill>
                <a:cs typeface="Arial" panose="020B0604020202020204" pitchFamily="34" charset="0"/>
              </a:rPr>
              <a:t>/</a:t>
            </a:r>
            <a:r>
              <a:rPr lang="fr-BE" altLang="en-US" sz="1800" dirty="0" err="1">
                <a:solidFill>
                  <a:srgbClr val="222222"/>
                </a:solidFill>
                <a:cs typeface="Arial" panose="020B0604020202020204" pitchFamily="34" charset="0"/>
              </a:rPr>
              <a:t>figurina</a:t>
            </a:r>
            <a:r>
              <a:rPr lang="fr-BE" altLang="en-US" sz="1800" dirty="0">
                <a:solidFill>
                  <a:srgbClr val="222222"/>
                </a:solidFill>
                <a:cs typeface="Arial" panose="020B0604020202020204" pitchFamily="34" charset="0"/>
              </a:rPr>
              <a:t>)</a:t>
            </a:r>
            <a:endParaRPr lang="en-US" altLang="en-US" sz="1800" dirty="0">
              <a:solidFill>
                <a:srgbClr val="222222"/>
              </a:solidFill>
              <a:cs typeface="Arial" panose="020B0604020202020204" pitchFamily="34" charset="0"/>
            </a:endParaRPr>
          </a:p>
          <a:p>
            <a:pPr eaLnBrk="0" fontAlgn="base" hangingPunct="0">
              <a:spcBef>
                <a:spcPct val="0"/>
              </a:spcBef>
              <a:spcAft>
                <a:spcPct val="0"/>
              </a:spcAft>
            </a:pPr>
            <a:endParaRPr lang="en-US" altLang="en-US" sz="1800" dirty="0">
              <a:solidFill>
                <a:srgbClr val="FF0000"/>
              </a:solidFill>
              <a:cs typeface="Arial" panose="020B0604020202020204" pitchFamily="34" charset="0"/>
            </a:endParaRPr>
          </a:p>
          <a:p>
            <a:pPr eaLnBrk="0" fontAlgn="base" hangingPunct="0">
              <a:spcBef>
                <a:spcPct val="0"/>
              </a:spcBef>
              <a:spcAft>
                <a:spcPct val="0"/>
              </a:spcAft>
            </a:pPr>
            <a:r>
              <a:rPr lang="en-US" altLang="en-US" sz="1800" dirty="0" err="1">
                <a:solidFill>
                  <a:srgbClr val="FF0000"/>
                </a:solidFill>
                <a:cs typeface="Arial" panose="020B0604020202020204" pitchFamily="34" charset="0"/>
              </a:rPr>
              <a:t>Lettura</a:t>
            </a:r>
            <a:r>
              <a:rPr lang="en-US" altLang="en-US" sz="1800" dirty="0">
                <a:solidFill>
                  <a:srgbClr val="FF0000"/>
                </a:solidFill>
                <a:cs typeface="Arial" panose="020B0604020202020204" pitchFamily="34" charset="0"/>
              </a:rPr>
              <a:t> </a:t>
            </a:r>
            <a:r>
              <a:rPr lang="en-US" altLang="en-US" sz="1800" dirty="0" err="1">
                <a:solidFill>
                  <a:srgbClr val="FF0000"/>
                </a:solidFill>
                <a:cs typeface="Arial" panose="020B0604020202020204" pitchFamily="34" charset="0"/>
              </a:rPr>
              <a:t>postcoloniale</a:t>
            </a:r>
            <a:r>
              <a:rPr lang="en-US" altLang="en-US" sz="1800" dirty="0">
                <a:cs typeface="Arial" panose="020B0604020202020204" pitchFamily="34" charset="0"/>
              </a:rPr>
              <a:t>:</a:t>
            </a:r>
            <a:r>
              <a:rPr lang="en-US" altLang="en-US" sz="1800" dirty="0">
                <a:solidFill>
                  <a:srgbClr val="FF0000"/>
                </a:solidFill>
                <a:cs typeface="Arial" panose="020B0604020202020204" pitchFamily="34" charset="0"/>
              </a:rPr>
              <a:t> </a:t>
            </a:r>
            <a:r>
              <a:rPr lang="en-US" altLang="en-US" sz="1800" dirty="0">
                <a:solidFill>
                  <a:srgbClr val="222222"/>
                </a:solidFill>
                <a:cs typeface="Arial" panose="020B0604020202020204" pitchFamily="34" charset="0"/>
              </a:rPr>
              <a:t>Umberto Eco, “Museo del </a:t>
            </a:r>
            <a:r>
              <a:rPr lang="en-US" altLang="en-US" sz="1800" dirty="0" err="1">
                <a:solidFill>
                  <a:srgbClr val="222222"/>
                </a:solidFill>
                <a:cs typeface="Arial" panose="020B0604020202020204" pitchFamily="34" charset="0"/>
              </a:rPr>
              <a:t>terzo</a:t>
            </a:r>
            <a:r>
              <a:rPr lang="en-US" altLang="en-US" sz="1800" dirty="0">
                <a:solidFill>
                  <a:srgbClr val="222222"/>
                </a:solidFill>
                <a:cs typeface="Arial" panose="020B0604020202020204" pitchFamily="34" charset="0"/>
              </a:rPr>
              <a:t> </a:t>
            </a:r>
            <a:r>
              <a:rPr lang="en-US" altLang="en-US" sz="1800" dirty="0" err="1">
                <a:solidFill>
                  <a:srgbClr val="222222"/>
                </a:solidFill>
                <a:cs typeface="Arial" panose="020B0604020202020204" pitchFamily="34" charset="0"/>
              </a:rPr>
              <a:t>millennio</a:t>
            </a:r>
            <a:r>
              <a:rPr lang="en-US" altLang="en-US" sz="1800" dirty="0">
                <a:solidFill>
                  <a:srgbClr val="222222"/>
                </a:solidFill>
                <a:cs typeface="Arial" panose="020B0604020202020204" pitchFamily="34" charset="0"/>
              </a:rPr>
              <a:t>” (</a:t>
            </a:r>
            <a:r>
              <a:rPr lang="en-US" altLang="en-US" dirty="0" err="1">
                <a:solidFill>
                  <a:srgbClr val="222222"/>
                </a:solidFill>
                <a:cs typeface="Arial" panose="020B0604020202020204" pitchFamily="34" charset="0"/>
              </a:rPr>
              <a:t>c</a:t>
            </a:r>
            <a:r>
              <a:rPr lang="en-US" altLang="en-US" sz="1800" dirty="0" err="1">
                <a:solidFill>
                  <a:srgbClr val="222222"/>
                </a:solidFill>
                <a:cs typeface="Arial" panose="020B0604020202020204" pitchFamily="34" charset="0"/>
              </a:rPr>
              <a:t>onferenza</a:t>
            </a:r>
            <a:r>
              <a:rPr lang="en-US" altLang="en-US" sz="1800" dirty="0">
                <a:solidFill>
                  <a:srgbClr val="222222"/>
                </a:solidFill>
                <a:cs typeface="Arial" panose="020B0604020202020204" pitchFamily="34" charset="0"/>
              </a:rPr>
              <a:t> al Guggenheim di Bilbao, </a:t>
            </a:r>
            <a:r>
              <a:rPr lang="en-US" altLang="en-US" sz="1800" dirty="0" err="1">
                <a:solidFill>
                  <a:srgbClr val="222222"/>
                </a:solidFill>
                <a:cs typeface="Arial" panose="020B0604020202020204" pitchFamily="34" charset="0"/>
              </a:rPr>
              <a:t>giugno</a:t>
            </a:r>
            <a:r>
              <a:rPr lang="en-US" altLang="en-US" sz="1800" dirty="0">
                <a:solidFill>
                  <a:srgbClr val="222222"/>
                </a:solidFill>
                <a:cs typeface="Arial" panose="020B0604020202020204" pitchFamily="34" charset="0"/>
              </a:rPr>
              <a:t> 2001)</a:t>
            </a:r>
            <a:r>
              <a:rPr lang="it-IT" sz="1800" dirty="0"/>
              <a:t> </a:t>
            </a:r>
          </a:p>
          <a:p>
            <a:pPr eaLnBrk="0" fontAlgn="base" hangingPunct="0">
              <a:spcBef>
                <a:spcPct val="0"/>
              </a:spcBef>
              <a:spcAft>
                <a:spcPct val="0"/>
              </a:spcAft>
            </a:pPr>
            <a:r>
              <a:rPr lang="en-US" altLang="en-US" sz="1800" dirty="0">
                <a:solidFill>
                  <a:srgbClr val="222222"/>
                </a:solidFill>
                <a:cs typeface="Arial" panose="020B0604020202020204" pitchFamily="34" charset="0"/>
              </a:rPr>
              <a:t>“</a:t>
            </a:r>
            <a:r>
              <a:rPr lang="it-IT" sz="1800" dirty="0"/>
              <a:t>Il museo è per definizione vorace. E’ tale perché nasce dalla collezione privata, e la collezione privata nasce da una rapina. La collezione romana nasce dal </a:t>
            </a:r>
            <a:r>
              <a:rPr lang="it-IT" sz="1800" dirty="0">
                <a:solidFill>
                  <a:srgbClr val="FF0000"/>
                </a:solidFill>
              </a:rPr>
              <a:t>bottino di guerra</a:t>
            </a:r>
            <a:r>
              <a:rPr lang="it-IT" sz="1800" dirty="0"/>
              <a:t>. Dice Plinio (Nat. Hist. 37, 13-14): ‘Fu la vittoria di Pompeo che creò la voga delle perle e delle gemme, come quella di Scipione e di Manlio la voga dell’argenteria cesellata, dei tessuti attalici e dei triclini ornati di bronzo; come quella di </a:t>
            </a:r>
            <a:r>
              <a:rPr lang="it-IT" sz="1800" dirty="0">
                <a:solidFill>
                  <a:srgbClr val="FF0000"/>
                </a:solidFill>
              </a:rPr>
              <a:t>Lucio Mummio creò la voga dei vasi di Corinto e dei quadri.</a:t>
            </a:r>
            <a:r>
              <a:rPr lang="it-IT" dirty="0"/>
              <a:t>’</a:t>
            </a:r>
            <a:r>
              <a:rPr lang="it-IT" sz="1800" dirty="0"/>
              <a:t> Nasce con questa </a:t>
            </a:r>
            <a:r>
              <a:rPr lang="it-IT" sz="1800" dirty="0">
                <a:solidFill>
                  <a:srgbClr val="FF0000"/>
                </a:solidFill>
              </a:rPr>
              <a:t>rapina</a:t>
            </a:r>
            <a:r>
              <a:rPr lang="it-IT" sz="1800" dirty="0"/>
              <a:t> (o se volete, diritto di conquista) l’accumulazione di oggetti insigni, l’orgoglio di incrementare il cumulo, il mercato che immediatamente ne consegue. Inizialmente non c’è feticismo dell’originale. Molte opere della Grecia antica ci sono pervenute nella copia che ne aveva ordinato il collezionista romano.</a:t>
            </a:r>
            <a:r>
              <a:rPr lang="en-US" altLang="en-US" sz="1800" dirty="0">
                <a:solidFill>
                  <a:srgbClr val="222222"/>
                </a:solidFill>
                <a:cs typeface="Arial" panose="020B0604020202020204" pitchFamily="34" charset="0"/>
              </a:rPr>
              <a:t>“</a:t>
            </a:r>
          </a:p>
          <a:p>
            <a:pPr lvl="0" eaLnBrk="0" fontAlgn="base" hangingPunct="0">
              <a:spcBef>
                <a:spcPct val="0"/>
              </a:spcBef>
              <a:spcAft>
                <a:spcPct val="0"/>
              </a:spcAft>
            </a:pPr>
            <a:endParaRPr lang="it-IT" sz="1800" dirty="0"/>
          </a:p>
        </p:txBody>
      </p:sp>
      <p:pic>
        <p:nvPicPr>
          <p:cNvPr id="4" name="Picture 4" descr="https://upload.wikimedia.org/wikipedia/commons/1/16/Joseph-Beno%C3%AEt_Suv%C3%A9e_-_Invention_of_the_Art_of_Drawing_-_WGA21984.jpg">
            <a:extLst>
              <a:ext uri="{FF2B5EF4-FFF2-40B4-BE49-F238E27FC236}">
                <a16:creationId xmlns:a16="http://schemas.microsoft.com/office/drawing/2014/main" id="{3B73DC76-A707-46EA-B080-C34EACB93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51" y="757709"/>
            <a:ext cx="981662" cy="199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3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uard_daege_22die_erfindung_der_malerei22_28183229">
            <a:extLst>
              <a:ext uri="{FF2B5EF4-FFF2-40B4-BE49-F238E27FC236}">
                <a16:creationId xmlns:a16="http://schemas.microsoft.com/office/drawing/2014/main" id="{A6665F4C-8133-4F12-B20D-A5862229F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486" y="3249592"/>
            <a:ext cx="2001988" cy="2992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1C08A7-7480-495B-B71D-19A6543C6915}"/>
              </a:ext>
            </a:extLst>
          </p:cNvPr>
          <p:cNvSpPr txBox="1"/>
          <p:nvPr/>
        </p:nvSpPr>
        <p:spPr>
          <a:xfrm>
            <a:off x="632499" y="6304231"/>
            <a:ext cx="6097464" cy="338554"/>
          </a:xfrm>
          <a:prstGeom prst="rect">
            <a:avLst/>
          </a:prstGeom>
          <a:noFill/>
        </p:spPr>
        <p:txBody>
          <a:bodyPr wrap="square">
            <a:spAutoFit/>
          </a:bodyPr>
          <a:lstStyle/>
          <a:p>
            <a:r>
              <a:rPr lang="en-US" sz="1600" b="0" i="0" dirty="0">
                <a:solidFill>
                  <a:srgbClr val="000000"/>
                </a:solidFill>
                <a:effectLst/>
              </a:rPr>
              <a:t>Eduard </a:t>
            </a:r>
            <a:r>
              <a:rPr lang="en-US" sz="1600" b="0" i="0" dirty="0" err="1">
                <a:solidFill>
                  <a:srgbClr val="000000"/>
                </a:solidFill>
                <a:effectLst/>
              </a:rPr>
              <a:t>Daege</a:t>
            </a:r>
            <a:r>
              <a:rPr lang="en-US" sz="1600" dirty="0">
                <a:solidFill>
                  <a:srgbClr val="000000"/>
                </a:solidFill>
              </a:rPr>
              <a:t>,</a:t>
            </a:r>
            <a:r>
              <a:rPr lang="en-US" sz="1600" b="0" i="0" dirty="0">
                <a:solidFill>
                  <a:srgbClr val="000000"/>
                </a:solidFill>
                <a:effectLst/>
              </a:rPr>
              <a:t> </a:t>
            </a:r>
            <a:r>
              <a:rPr lang="en-US" sz="1600" b="0" i="1" dirty="0">
                <a:solidFill>
                  <a:srgbClr val="000000"/>
                </a:solidFill>
                <a:effectLst/>
              </a:rPr>
              <a:t>The Invention of Painting</a:t>
            </a:r>
            <a:r>
              <a:rPr lang="en-US" sz="1600" b="0" i="0" dirty="0">
                <a:solidFill>
                  <a:srgbClr val="000000"/>
                </a:solidFill>
                <a:effectLst/>
              </a:rPr>
              <a:t>, 1832</a:t>
            </a:r>
            <a:endParaRPr lang="fr-FR" sz="1600" dirty="0"/>
          </a:p>
        </p:txBody>
      </p:sp>
      <p:pic>
        <p:nvPicPr>
          <p:cNvPr id="3076" name="Picture 4" descr="045933-d">
            <a:extLst>
              <a:ext uri="{FF2B5EF4-FFF2-40B4-BE49-F238E27FC236}">
                <a16:creationId xmlns:a16="http://schemas.microsoft.com/office/drawing/2014/main" id="{532C1711-F700-4576-A315-AB6DBD8F8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7757" y="603964"/>
            <a:ext cx="2950298" cy="31863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E1EDCF-33CC-4DF4-AD6F-D6837C4D3923}"/>
              </a:ext>
            </a:extLst>
          </p:cNvPr>
          <p:cNvSpPr txBox="1"/>
          <p:nvPr/>
        </p:nvSpPr>
        <p:spPr>
          <a:xfrm>
            <a:off x="7323993" y="3892031"/>
            <a:ext cx="4947748" cy="1077218"/>
          </a:xfrm>
          <a:prstGeom prst="rect">
            <a:avLst/>
          </a:prstGeom>
          <a:noFill/>
        </p:spPr>
        <p:txBody>
          <a:bodyPr wrap="square">
            <a:spAutoFit/>
          </a:bodyPr>
          <a:lstStyle/>
          <a:p>
            <a:r>
              <a:rPr lang="fr-FR" sz="1600" b="0" i="0" dirty="0" err="1">
                <a:solidFill>
                  <a:srgbClr val="000000"/>
                </a:solidFill>
                <a:effectLst/>
              </a:rPr>
              <a:t>Marià</a:t>
            </a:r>
            <a:r>
              <a:rPr lang="fr-FR" sz="1600" b="0" i="0" dirty="0">
                <a:solidFill>
                  <a:srgbClr val="000000"/>
                </a:solidFill>
                <a:effectLst/>
              </a:rPr>
              <a:t> Fortuny, </a:t>
            </a:r>
            <a:r>
              <a:rPr lang="fr-FR" sz="1600" b="0" i="1" dirty="0">
                <a:solidFill>
                  <a:srgbClr val="000000"/>
                </a:solidFill>
                <a:effectLst/>
              </a:rPr>
              <a:t>Cora, </a:t>
            </a:r>
            <a:r>
              <a:rPr lang="fr-FR" sz="1600" b="0" i="1" dirty="0" err="1">
                <a:solidFill>
                  <a:srgbClr val="000000"/>
                </a:solidFill>
                <a:effectLst/>
              </a:rPr>
              <a:t>filla</a:t>
            </a:r>
            <a:r>
              <a:rPr lang="fr-FR" sz="1600" b="0" i="1" dirty="0">
                <a:solidFill>
                  <a:srgbClr val="000000"/>
                </a:solidFill>
                <a:effectLst/>
              </a:rPr>
              <a:t> de </a:t>
            </a:r>
            <a:r>
              <a:rPr lang="fr-FR" sz="1600" b="0" i="1" dirty="0" err="1">
                <a:solidFill>
                  <a:srgbClr val="000000"/>
                </a:solidFill>
                <a:effectLst/>
              </a:rPr>
              <a:t>Dibutades</a:t>
            </a:r>
            <a:r>
              <a:rPr lang="fr-FR" sz="1600" b="0" i="1" dirty="0">
                <a:solidFill>
                  <a:srgbClr val="000000"/>
                </a:solidFill>
                <a:effectLst/>
              </a:rPr>
              <a:t> de </a:t>
            </a:r>
            <a:r>
              <a:rPr lang="fr-FR" sz="1600" b="0" i="1" dirty="0" err="1">
                <a:solidFill>
                  <a:srgbClr val="000000"/>
                </a:solidFill>
                <a:effectLst/>
              </a:rPr>
              <a:t>Sicione</a:t>
            </a:r>
            <a:r>
              <a:rPr lang="fr-FR" sz="1600" b="0" i="1" dirty="0">
                <a:solidFill>
                  <a:srgbClr val="000000"/>
                </a:solidFill>
                <a:effectLst/>
              </a:rPr>
              <a:t>, </a:t>
            </a:r>
            <a:r>
              <a:rPr lang="fr-FR" sz="1600" b="0" i="1" dirty="0" err="1">
                <a:solidFill>
                  <a:srgbClr val="000000"/>
                </a:solidFill>
                <a:effectLst/>
              </a:rPr>
              <a:t>dibuixant</a:t>
            </a:r>
            <a:r>
              <a:rPr lang="fr-FR" sz="1600" b="0" i="1" dirty="0">
                <a:solidFill>
                  <a:srgbClr val="000000"/>
                </a:solidFill>
                <a:effectLst/>
              </a:rPr>
              <a:t> el </a:t>
            </a:r>
            <a:r>
              <a:rPr lang="fr-FR" sz="1600" b="0" i="1" dirty="0" err="1">
                <a:solidFill>
                  <a:srgbClr val="000000"/>
                </a:solidFill>
                <a:effectLst/>
              </a:rPr>
              <a:t>perfil</a:t>
            </a:r>
            <a:r>
              <a:rPr lang="fr-FR" sz="1600" b="0" i="1" dirty="0">
                <a:solidFill>
                  <a:srgbClr val="000000"/>
                </a:solidFill>
                <a:effectLst/>
              </a:rPr>
              <a:t> </a:t>
            </a:r>
            <a:r>
              <a:rPr lang="fr-FR" sz="1600" b="0" i="1" dirty="0" err="1">
                <a:solidFill>
                  <a:srgbClr val="000000"/>
                </a:solidFill>
                <a:effectLst/>
              </a:rPr>
              <a:t>del</a:t>
            </a:r>
            <a:r>
              <a:rPr lang="fr-FR" sz="1600" b="0" i="1" dirty="0">
                <a:solidFill>
                  <a:srgbClr val="000000"/>
                </a:solidFill>
                <a:effectLst/>
              </a:rPr>
              <a:t> </a:t>
            </a:r>
            <a:r>
              <a:rPr lang="fr-FR" sz="1600" b="0" i="1" dirty="0" err="1">
                <a:solidFill>
                  <a:srgbClr val="000000"/>
                </a:solidFill>
                <a:effectLst/>
              </a:rPr>
              <a:t>seu</a:t>
            </a:r>
            <a:r>
              <a:rPr lang="fr-FR" sz="1600" b="0" i="1" dirty="0">
                <a:solidFill>
                  <a:srgbClr val="000000"/>
                </a:solidFill>
                <a:effectLst/>
              </a:rPr>
              <a:t> amant, </a:t>
            </a:r>
            <a:r>
              <a:rPr lang="fr-FR" sz="1600" b="0" i="0" dirty="0">
                <a:solidFill>
                  <a:srgbClr val="000000"/>
                </a:solidFill>
                <a:effectLst/>
              </a:rPr>
              <a:t>1856-58, Tinta a l’</a:t>
            </a:r>
            <a:r>
              <a:rPr lang="fr-FR" sz="1600" b="0" i="0" dirty="0" err="1">
                <a:solidFill>
                  <a:srgbClr val="000000"/>
                </a:solidFill>
                <a:effectLst/>
              </a:rPr>
              <a:t>aiguada</a:t>
            </a:r>
            <a:r>
              <a:rPr lang="fr-FR" sz="1600" b="0" i="0" dirty="0">
                <a:solidFill>
                  <a:srgbClr val="000000"/>
                </a:solidFill>
                <a:effectLst/>
              </a:rPr>
              <a:t> sobre </a:t>
            </a:r>
            <a:r>
              <a:rPr lang="fr-FR" sz="1600" b="0" i="0" dirty="0" err="1">
                <a:solidFill>
                  <a:srgbClr val="000000"/>
                </a:solidFill>
                <a:effectLst/>
              </a:rPr>
              <a:t>paper</a:t>
            </a:r>
            <a:r>
              <a:rPr lang="fr-FR" sz="1600" b="0" i="0" dirty="0">
                <a:solidFill>
                  <a:srgbClr val="000000"/>
                </a:solidFill>
                <a:effectLst/>
              </a:rPr>
              <a:t>, 15 x 14,4 cm, </a:t>
            </a:r>
            <a:r>
              <a:rPr lang="fr-FR" sz="1600" b="0" i="0" dirty="0" err="1">
                <a:solidFill>
                  <a:srgbClr val="000000"/>
                </a:solidFill>
                <a:effectLst/>
              </a:rPr>
              <a:t>Museu</a:t>
            </a:r>
            <a:r>
              <a:rPr lang="fr-FR" sz="1600" b="0" i="0" dirty="0">
                <a:solidFill>
                  <a:srgbClr val="000000"/>
                </a:solidFill>
                <a:effectLst/>
              </a:rPr>
              <a:t> </a:t>
            </a:r>
            <a:r>
              <a:rPr lang="fr-FR" sz="1600" b="0" i="0" dirty="0" err="1">
                <a:solidFill>
                  <a:srgbClr val="000000"/>
                </a:solidFill>
                <a:effectLst/>
              </a:rPr>
              <a:t>Nacional</a:t>
            </a:r>
            <a:r>
              <a:rPr lang="fr-FR" sz="1600" b="0" i="0" dirty="0">
                <a:solidFill>
                  <a:srgbClr val="000000"/>
                </a:solidFill>
                <a:effectLst/>
              </a:rPr>
              <a:t> d’art de </a:t>
            </a:r>
            <a:r>
              <a:rPr lang="fr-FR" sz="1600" b="0" i="0" dirty="0" err="1">
                <a:solidFill>
                  <a:srgbClr val="000000"/>
                </a:solidFill>
                <a:effectLst/>
              </a:rPr>
              <a:t>Catalunya</a:t>
            </a:r>
            <a:endParaRPr lang="fr-FR" sz="1600" b="0" i="0" dirty="0">
              <a:solidFill>
                <a:srgbClr val="000000"/>
              </a:solidFill>
              <a:effectLst/>
            </a:endParaRPr>
          </a:p>
        </p:txBody>
      </p:sp>
      <p:pic>
        <p:nvPicPr>
          <p:cNvPr id="6" name="Picture 2" descr="L&amp;amp;#39;origine de la peinture, ou Dibutade dessinant le portrait de son amant -  Louvre Collections">
            <a:extLst>
              <a:ext uri="{FF2B5EF4-FFF2-40B4-BE49-F238E27FC236}">
                <a16:creationId xmlns:a16="http://schemas.microsoft.com/office/drawing/2014/main" id="{9638631F-E5BC-4DF2-8D1A-FA2F1C6DC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695" y="451146"/>
            <a:ext cx="2539024" cy="19558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34CE4D-362D-4DE7-91CF-6AEAFB4C1568}"/>
              </a:ext>
            </a:extLst>
          </p:cNvPr>
          <p:cNvSpPr/>
          <p:nvPr/>
        </p:nvSpPr>
        <p:spPr>
          <a:xfrm>
            <a:off x="4189072" y="2494219"/>
            <a:ext cx="6096000" cy="584775"/>
          </a:xfrm>
          <a:prstGeom prst="rect">
            <a:avLst/>
          </a:prstGeom>
        </p:spPr>
        <p:txBody>
          <a:bodyPr>
            <a:spAutoFit/>
          </a:bodyPr>
          <a:lstStyle/>
          <a:p>
            <a:pPr fontAlgn="base"/>
            <a:r>
              <a:rPr lang="fr-FR" sz="1600" b="0" i="0" dirty="0">
                <a:effectLst/>
              </a:rPr>
              <a:t>Jean Baptiste Regnault, </a:t>
            </a:r>
            <a:r>
              <a:rPr lang="fr-FR" sz="1600" b="0" i="1" dirty="0">
                <a:effectLst/>
              </a:rPr>
              <a:t>L’origine </a:t>
            </a:r>
            <a:r>
              <a:rPr lang="fr-FR" sz="1600" b="0" i="1" dirty="0" err="1">
                <a:effectLst/>
              </a:rPr>
              <a:t>della</a:t>
            </a:r>
            <a:r>
              <a:rPr lang="fr-FR" sz="1600" b="0" i="1" dirty="0">
                <a:effectLst/>
              </a:rPr>
              <a:t> </a:t>
            </a:r>
            <a:r>
              <a:rPr lang="fr-FR" sz="1600" b="0" i="1" dirty="0" err="1">
                <a:effectLst/>
              </a:rPr>
              <a:t>pittura</a:t>
            </a:r>
            <a:r>
              <a:rPr lang="fr-FR" sz="1600" b="0" i="1" dirty="0">
                <a:effectLst/>
              </a:rPr>
              <a:t> o </a:t>
            </a:r>
          </a:p>
          <a:p>
            <a:pPr fontAlgn="base"/>
            <a:r>
              <a:rPr lang="fr-FR" sz="1600" b="0" i="1" dirty="0" err="1">
                <a:effectLst/>
              </a:rPr>
              <a:t>Dibutade</a:t>
            </a:r>
            <a:r>
              <a:rPr lang="fr-FR" sz="1600" b="0" i="1" dirty="0">
                <a:effectLst/>
              </a:rPr>
              <a:t> </a:t>
            </a:r>
            <a:r>
              <a:rPr lang="fr-FR" sz="1600" i="1" dirty="0" err="1"/>
              <a:t>dise</a:t>
            </a:r>
            <a:r>
              <a:rPr lang="fr-FR" sz="1600" b="0" i="1" dirty="0" err="1">
                <a:effectLst/>
              </a:rPr>
              <a:t>gnando</a:t>
            </a:r>
            <a:r>
              <a:rPr lang="fr-FR" sz="1600" b="0" i="1" dirty="0">
                <a:effectLst/>
              </a:rPr>
              <a:t> il </a:t>
            </a:r>
            <a:r>
              <a:rPr lang="fr-FR" sz="1600" b="0" i="1" dirty="0" err="1">
                <a:effectLst/>
              </a:rPr>
              <a:t>ritratto</a:t>
            </a:r>
            <a:r>
              <a:rPr lang="fr-FR" sz="1600" b="0" i="1" dirty="0">
                <a:effectLst/>
              </a:rPr>
              <a:t> </a:t>
            </a:r>
            <a:r>
              <a:rPr lang="fr-FR" sz="1600" b="0" i="1" dirty="0" err="1">
                <a:effectLst/>
              </a:rPr>
              <a:t>del</a:t>
            </a:r>
            <a:r>
              <a:rPr lang="fr-FR" sz="1600" b="0" i="1" dirty="0">
                <a:effectLst/>
              </a:rPr>
              <a:t> </a:t>
            </a:r>
            <a:r>
              <a:rPr lang="fr-FR" sz="1600" b="0" i="1" dirty="0" err="1">
                <a:effectLst/>
              </a:rPr>
              <a:t>suo</a:t>
            </a:r>
            <a:r>
              <a:rPr lang="fr-FR" sz="1600" b="0" i="1" dirty="0">
                <a:effectLst/>
              </a:rPr>
              <a:t> amante</a:t>
            </a:r>
            <a:r>
              <a:rPr lang="fr-FR" sz="1600" b="0" i="0" dirty="0">
                <a:effectLst/>
              </a:rPr>
              <a:t>, 1785</a:t>
            </a:r>
          </a:p>
        </p:txBody>
      </p:sp>
      <p:pic>
        <p:nvPicPr>
          <p:cNvPr id="9" name="Picture 2" descr="https://www.repro-tableaux.com/kunst/noartist/i/invention_of_painting__murillo.jpg">
            <a:extLst>
              <a:ext uri="{FF2B5EF4-FFF2-40B4-BE49-F238E27FC236}">
                <a16:creationId xmlns:a16="http://schemas.microsoft.com/office/drawing/2014/main" id="{3F7B5C69-DEA3-47C8-8471-AB61DC907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945" y="255365"/>
            <a:ext cx="3469070" cy="23474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069BD3-5239-44B1-BDE4-9B75599AA37B}"/>
              </a:ext>
            </a:extLst>
          </p:cNvPr>
          <p:cNvSpPr/>
          <p:nvPr/>
        </p:nvSpPr>
        <p:spPr>
          <a:xfrm>
            <a:off x="257811" y="2602769"/>
            <a:ext cx="2999924" cy="584775"/>
          </a:xfrm>
          <a:prstGeom prst="rect">
            <a:avLst/>
          </a:prstGeom>
        </p:spPr>
        <p:txBody>
          <a:bodyPr wrap="none">
            <a:spAutoFit/>
          </a:bodyPr>
          <a:lstStyle/>
          <a:p>
            <a:r>
              <a:rPr lang="en-US" sz="1600" dirty="0">
                <a:solidFill>
                  <a:srgbClr val="000000"/>
                </a:solidFill>
              </a:rPr>
              <a:t>Bartolomé </a:t>
            </a:r>
            <a:r>
              <a:rPr lang="en-US" sz="1600" dirty="0" err="1">
                <a:solidFill>
                  <a:srgbClr val="000000"/>
                </a:solidFill>
              </a:rPr>
              <a:t>Estaban</a:t>
            </a:r>
            <a:r>
              <a:rPr lang="en-US" sz="1600" dirty="0">
                <a:solidFill>
                  <a:srgbClr val="000000"/>
                </a:solidFill>
              </a:rPr>
              <a:t> Murillo, </a:t>
            </a:r>
          </a:p>
          <a:p>
            <a:r>
              <a:rPr lang="en-US" sz="1600" i="1" dirty="0" err="1">
                <a:solidFill>
                  <a:srgbClr val="000000"/>
                </a:solidFill>
              </a:rPr>
              <a:t>L’invenzione</a:t>
            </a:r>
            <a:r>
              <a:rPr lang="en-US" sz="1600" i="1" dirty="0">
                <a:solidFill>
                  <a:srgbClr val="000000"/>
                </a:solidFill>
              </a:rPr>
              <a:t> </a:t>
            </a:r>
            <a:r>
              <a:rPr lang="en-US" sz="1600" i="1" dirty="0" err="1">
                <a:solidFill>
                  <a:srgbClr val="000000"/>
                </a:solidFill>
              </a:rPr>
              <a:t>della</a:t>
            </a:r>
            <a:r>
              <a:rPr lang="en-US" sz="1600" i="1" dirty="0">
                <a:solidFill>
                  <a:srgbClr val="000000"/>
                </a:solidFill>
              </a:rPr>
              <a:t> </a:t>
            </a:r>
            <a:r>
              <a:rPr lang="en-US" sz="1600" i="1" dirty="0" err="1">
                <a:solidFill>
                  <a:srgbClr val="000000"/>
                </a:solidFill>
              </a:rPr>
              <a:t>pittura</a:t>
            </a:r>
            <a:r>
              <a:rPr lang="en-US" sz="1600" dirty="0">
                <a:solidFill>
                  <a:srgbClr val="000000"/>
                </a:solidFill>
              </a:rPr>
              <a:t>, ca 1660</a:t>
            </a:r>
            <a:endParaRPr lang="en-US" sz="1600" dirty="0"/>
          </a:p>
        </p:txBody>
      </p:sp>
    </p:spTree>
    <p:extLst>
      <p:ext uri="{BB962C8B-B14F-4D97-AF65-F5344CB8AC3E}">
        <p14:creationId xmlns:p14="http://schemas.microsoft.com/office/powerpoint/2010/main" val="205932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5620FF-3315-499D-87E2-28367F450BE2}"/>
              </a:ext>
            </a:extLst>
          </p:cNvPr>
          <p:cNvSpPr/>
          <p:nvPr/>
        </p:nvSpPr>
        <p:spPr>
          <a:xfrm>
            <a:off x="3196370" y="889843"/>
            <a:ext cx="4148061" cy="5078313"/>
          </a:xfrm>
          <a:prstGeom prst="rect">
            <a:avLst/>
          </a:prstGeom>
        </p:spPr>
        <p:txBody>
          <a:bodyPr wrap="square">
            <a:spAutoFit/>
          </a:bodyPr>
          <a:lstStyle/>
          <a:p>
            <a:pPr algn="just"/>
            <a:r>
              <a:rPr lang="it-IT" sz="1600" b="1" dirty="0">
                <a:solidFill>
                  <a:srgbClr val="202122"/>
                </a:solidFill>
              </a:rPr>
              <a:t>11.</a:t>
            </a:r>
            <a:r>
              <a:rPr lang="it-IT" sz="1600" dirty="0">
                <a:solidFill>
                  <a:srgbClr val="202122"/>
                </a:solidFill>
              </a:rPr>
              <a:t> Seguita de’ lumi. Dico de’ lumi alcuno essere </a:t>
            </a:r>
            <a:r>
              <a:rPr lang="it-IT" sz="1600" dirty="0">
                <a:solidFill>
                  <a:srgbClr val="FF0000"/>
                </a:solidFill>
              </a:rPr>
              <a:t>dalle stelle, come dal sole, dalla luna e da quell’altra bella stella Venere. Altri lumi sono dai fuochi. Ma tra questi si vede molta differenza. Il lume delle stelle fa l’ombra pari al corpo, ma il fuoco le fa maggiori.</a:t>
            </a:r>
            <a:r>
              <a:rPr lang="it-IT" sz="1600" dirty="0">
                <a:solidFill>
                  <a:srgbClr val="202122"/>
                </a:solidFill>
              </a:rPr>
              <a:t> Rimane ombra dove i razzi de’ lumi sono interrotti. I razzi interrotti o ritornano onde vennono, o s’adirizzano altrove. Vedilo’ adiritti altrove quando, aggiunti alla superficie dell’acqua, feriscono i travi della casa. Circa a queste reflessioni si potre’ dire più cose, quali apartengono a quelli miracoli della pittura, quali più miei compagni videro da me fatti altra volta in Roma. Ma basti qui che questi razzi flessi seco portano quel colore quale essi truovano alla superficie. Vedilo che chi passeggia su pe’ prati al sole pare nel viso verzoso.</a:t>
            </a:r>
          </a:p>
          <a:p>
            <a:br>
              <a:rPr lang="it-IT" dirty="0"/>
            </a:br>
            <a:endParaRPr lang="en-US" dirty="0"/>
          </a:p>
        </p:txBody>
      </p:sp>
      <p:pic>
        <p:nvPicPr>
          <p:cNvPr id="3" name="Picture 2" descr="de pictura">
            <a:extLst>
              <a:ext uri="{FF2B5EF4-FFF2-40B4-BE49-F238E27FC236}">
                <a16:creationId xmlns:a16="http://schemas.microsoft.com/office/drawing/2014/main" id="{8343E082-23F7-49C5-BBF7-8D3211053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45" y="470389"/>
            <a:ext cx="2905125" cy="4000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CF1EE8-4B87-4FCA-A87E-FBF52F86D79F}"/>
              </a:ext>
            </a:extLst>
          </p:cNvPr>
          <p:cNvSpPr txBox="1"/>
          <p:nvPr/>
        </p:nvSpPr>
        <p:spPr>
          <a:xfrm>
            <a:off x="1299883" y="4563035"/>
            <a:ext cx="652743" cy="369332"/>
          </a:xfrm>
          <a:prstGeom prst="rect">
            <a:avLst/>
          </a:prstGeom>
          <a:noFill/>
        </p:spPr>
        <p:txBody>
          <a:bodyPr wrap="none" rtlCol="0">
            <a:spAutoFit/>
          </a:bodyPr>
          <a:lstStyle/>
          <a:p>
            <a:r>
              <a:rPr lang="fr-BE" dirty="0"/>
              <a:t>1435</a:t>
            </a:r>
            <a:endParaRPr lang="fr-FR" dirty="0"/>
          </a:p>
        </p:txBody>
      </p:sp>
      <p:sp>
        <p:nvSpPr>
          <p:cNvPr id="5" name="TextBox 4">
            <a:extLst>
              <a:ext uri="{FF2B5EF4-FFF2-40B4-BE49-F238E27FC236}">
                <a16:creationId xmlns:a16="http://schemas.microsoft.com/office/drawing/2014/main" id="{8FC3B47A-E5BD-476F-8E5A-6FCAC7365D1A}"/>
              </a:ext>
            </a:extLst>
          </p:cNvPr>
          <p:cNvSpPr txBox="1"/>
          <p:nvPr/>
        </p:nvSpPr>
        <p:spPr>
          <a:xfrm>
            <a:off x="3707933" y="470389"/>
            <a:ext cx="850874" cy="369332"/>
          </a:xfrm>
          <a:prstGeom prst="rect">
            <a:avLst/>
          </a:prstGeom>
          <a:noFill/>
        </p:spPr>
        <p:txBody>
          <a:bodyPr wrap="none" rtlCol="0">
            <a:spAutoFit/>
          </a:bodyPr>
          <a:lstStyle/>
          <a:p>
            <a:r>
              <a:rPr lang="fr-FR" dirty="0"/>
              <a:t>LIBRO I</a:t>
            </a:r>
            <a:endParaRPr lang="en-US" dirty="0"/>
          </a:p>
        </p:txBody>
      </p:sp>
      <p:pic>
        <p:nvPicPr>
          <p:cNvPr id="1026" name="Picture 2">
            <a:extLst>
              <a:ext uri="{FF2B5EF4-FFF2-40B4-BE49-F238E27FC236}">
                <a16:creationId xmlns:a16="http://schemas.microsoft.com/office/drawing/2014/main" id="{469E5796-4183-46C8-A188-672109A08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194" y="322752"/>
            <a:ext cx="3486150" cy="4752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D9EAE7-E282-4AB4-AA95-BABD63EDF876}"/>
              </a:ext>
            </a:extLst>
          </p:cNvPr>
          <p:cNvSpPr txBox="1"/>
          <p:nvPr/>
        </p:nvSpPr>
        <p:spPr>
          <a:xfrm>
            <a:off x="2014424" y="5229492"/>
            <a:ext cx="9104920" cy="1200329"/>
          </a:xfrm>
          <a:prstGeom prst="rect">
            <a:avLst/>
          </a:prstGeom>
          <a:noFill/>
        </p:spPr>
        <p:txBody>
          <a:bodyPr wrap="square" rtlCol="0">
            <a:spAutoFit/>
          </a:bodyPr>
          <a:lstStyle/>
          <a:p>
            <a:r>
              <a:rPr lang="fr-BE" dirty="0"/>
              <a:t>(1997) 2015</a:t>
            </a:r>
          </a:p>
          <a:p>
            <a:r>
              <a:rPr lang="fr-BE" dirty="0" err="1"/>
              <a:t>Platone</a:t>
            </a:r>
            <a:r>
              <a:rPr lang="fr-BE" dirty="0"/>
              <a:t>, </a:t>
            </a:r>
            <a:r>
              <a:rPr lang="fr-BE" i="1" dirty="0"/>
              <a:t>Repubblica</a:t>
            </a:r>
            <a:r>
              <a:rPr lang="fr-BE" dirty="0"/>
              <a:t> X : </a:t>
            </a:r>
            <a:r>
              <a:rPr lang="fr-BE" dirty="0" err="1"/>
              <a:t>immagine</a:t>
            </a:r>
            <a:r>
              <a:rPr lang="fr-BE" dirty="0"/>
              <a:t> (</a:t>
            </a:r>
            <a:r>
              <a:rPr lang="fr-BE" i="1" dirty="0" err="1"/>
              <a:t>eidôlon</a:t>
            </a:r>
            <a:r>
              <a:rPr lang="fr-BE" dirty="0"/>
              <a:t>) </a:t>
            </a:r>
            <a:r>
              <a:rPr lang="fr-BE" dirty="0" err="1"/>
              <a:t>illusoria</a:t>
            </a:r>
            <a:r>
              <a:rPr lang="fr-BE" dirty="0"/>
              <a:t> &gt; </a:t>
            </a:r>
            <a:r>
              <a:rPr lang="fr-BE" dirty="0" err="1"/>
              <a:t>icona</a:t>
            </a:r>
            <a:r>
              <a:rPr lang="fr-BE" dirty="0"/>
              <a:t> (</a:t>
            </a:r>
            <a:r>
              <a:rPr lang="fr-BE" i="1" dirty="0" err="1"/>
              <a:t>eikôn</a:t>
            </a:r>
            <a:r>
              <a:rPr lang="fr-BE" dirty="0"/>
              <a:t>) </a:t>
            </a:r>
            <a:r>
              <a:rPr lang="fr-BE" dirty="0" err="1"/>
              <a:t>riproduzione</a:t>
            </a:r>
            <a:r>
              <a:rPr lang="fr-BE" dirty="0"/>
              <a:t> </a:t>
            </a:r>
            <a:r>
              <a:rPr lang="fr-BE" dirty="0" err="1"/>
              <a:t>fedele</a:t>
            </a:r>
            <a:endParaRPr lang="fr-BE" dirty="0"/>
          </a:p>
          <a:p>
            <a:r>
              <a:rPr lang="fr-BE" dirty="0"/>
              <a:t>Il </a:t>
            </a:r>
            <a:r>
              <a:rPr lang="fr-BE" dirty="0" err="1"/>
              <a:t>nulla</a:t>
            </a:r>
            <a:r>
              <a:rPr lang="fr-BE" dirty="0"/>
              <a:t> &gt; ombre (</a:t>
            </a:r>
            <a:r>
              <a:rPr lang="fr-BE" i="1" dirty="0"/>
              <a:t>skias</a:t>
            </a:r>
            <a:r>
              <a:rPr lang="fr-BE" dirty="0"/>
              <a:t>) &gt; </a:t>
            </a:r>
            <a:r>
              <a:rPr lang="fr-BE" dirty="0" err="1"/>
              <a:t>immagini</a:t>
            </a:r>
            <a:r>
              <a:rPr lang="fr-BE" dirty="0"/>
              <a:t> &gt; </a:t>
            </a:r>
            <a:r>
              <a:rPr lang="fr-BE" i="1" dirty="0" err="1"/>
              <a:t>eidola</a:t>
            </a:r>
            <a:r>
              <a:rPr lang="fr-BE" dirty="0"/>
              <a:t> &gt; </a:t>
            </a:r>
            <a:r>
              <a:rPr lang="fr-BE" dirty="0" err="1"/>
              <a:t>luce</a:t>
            </a:r>
            <a:r>
              <a:rPr lang="fr-BE" dirty="0"/>
              <a:t> astrale &gt; </a:t>
            </a:r>
            <a:r>
              <a:rPr lang="fr-BE" dirty="0" err="1"/>
              <a:t>specchi</a:t>
            </a:r>
            <a:endParaRPr lang="fr-BE" dirty="0"/>
          </a:p>
          <a:p>
            <a:r>
              <a:rPr lang="fr-BE" dirty="0"/>
              <a:t>Il </a:t>
            </a:r>
            <a:r>
              <a:rPr lang="fr-BE" dirty="0" err="1"/>
              <a:t>potere</a:t>
            </a:r>
            <a:r>
              <a:rPr lang="fr-BE" dirty="0"/>
              <a:t> </a:t>
            </a:r>
            <a:r>
              <a:rPr lang="fr-BE" dirty="0" err="1"/>
              <a:t>conoscitivo</a:t>
            </a:r>
            <a:r>
              <a:rPr lang="fr-BE" dirty="0"/>
              <a:t> </a:t>
            </a:r>
            <a:r>
              <a:rPr lang="fr-BE" dirty="0" err="1"/>
              <a:t>dell’ombra</a:t>
            </a:r>
            <a:r>
              <a:rPr lang="fr-BE" dirty="0"/>
              <a:t> </a:t>
            </a:r>
            <a:r>
              <a:rPr lang="fr-BE" dirty="0" err="1"/>
              <a:t>sarà</a:t>
            </a:r>
            <a:r>
              <a:rPr lang="fr-BE" dirty="0"/>
              <a:t> </a:t>
            </a:r>
            <a:r>
              <a:rPr lang="fr-BE" dirty="0" err="1"/>
              <a:t>svalutato</a:t>
            </a:r>
            <a:r>
              <a:rPr lang="fr-BE" dirty="0"/>
              <a:t> a </a:t>
            </a:r>
            <a:r>
              <a:rPr lang="fr-BE" dirty="0" err="1"/>
              <a:t>vantaggio</a:t>
            </a:r>
            <a:r>
              <a:rPr lang="fr-BE" dirty="0"/>
              <a:t> </a:t>
            </a:r>
            <a:r>
              <a:rPr lang="fr-BE" dirty="0" err="1"/>
              <a:t>esclusivo</a:t>
            </a:r>
            <a:r>
              <a:rPr lang="fr-BE" dirty="0"/>
              <a:t> </a:t>
            </a:r>
            <a:r>
              <a:rPr lang="fr-BE" dirty="0" err="1"/>
              <a:t>dello</a:t>
            </a:r>
            <a:r>
              <a:rPr lang="fr-BE" dirty="0"/>
              <a:t> </a:t>
            </a:r>
            <a:r>
              <a:rPr lang="fr-BE" dirty="0" err="1"/>
              <a:t>specchio</a:t>
            </a:r>
            <a:r>
              <a:rPr lang="fr-BE" dirty="0"/>
              <a:t> </a:t>
            </a:r>
            <a:endParaRPr lang="fr-FR" dirty="0"/>
          </a:p>
        </p:txBody>
      </p:sp>
    </p:spTree>
    <p:extLst>
      <p:ext uri="{BB962C8B-B14F-4D97-AF65-F5344CB8AC3E}">
        <p14:creationId xmlns:p14="http://schemas.microsoft.com/office/powerpoint/2010/main" val="3874478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2923</TotalTime>
  <Words>8050</Words>
  <Application>Microsoft Office PowerPoint</Application>
  <PresentationFormat>Widescreen</PresentationFormat>
  <Paragraphs>465</Paragraphs>
  <Slides>58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SimSun</vt:lpstr>
      <vt:lpstr>aa_btp</vt:lpstr>
      <vt:lpstr>Arial</vt:lpstr>
      <vt:lpstr>Calibri</vt:lpstr>
      <vt:lpstr>Calibri Light</vt:lpstr>
      <vt:lpstr>CrimsonText</vt:lpstr>
      <vt:lpstr>F</vt:lpstr>
      <vt:lpstr>Helvetica</vt:lpstr>
      <vt:lpstr>inherit</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Nathalie ROELENS</dc:creator>
  <cp:lastModifiedBy>Nathalie ROELENS</cp:lastModifiedBy>
  <cp:revision>277</cp:revision>
  <dcterms:created xsi:type="dcterms:W3CDTF">2022-03-07T13:35:40Z</dcterms:created>
  <dcterms:modified xsi:type="dcterms:W3CDTF">2022-05-17T10:16:47Z</dcterms:modified>
</cp:coreProperties>
</file>