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Comfortaa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forta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Comfortaa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Part of LuXDEM team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Particle </a:t>
            </a:r>
            <a:r>
              <a:rPr lang="en-US"/>
              <a:t>- - Fluid - - Solids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27bf131dcc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127bf131dc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g127bf131dcc_0_6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4052ecdea_0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124052ecdea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*1 Up until now only erosion concentrations zones have been identified through DEM and CFD coupling. The erosion is estimated through the number of impacts over time.	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*2 But, Very crucial factors causing erosions, that is particle velocity at impact and angle of attack are ignored. Thus giving an incomplete picture of the erosion phenomenon.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By Having a full coupling, I plan to include these factors for evaluation of the erosion.</a:t>
            </a:r>
            <a:endParaRPr/>
          </a:p>
        </p:txBody>
      </p:sp>
      <p:sp>
        <p:nvSpPr>
          <p:cNvPr id="240" name="Google Shape;240;g124052ecdea_0_14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5c363d6c1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125c363d6c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g125c363d6c1_0_6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7bf131dc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127bf131d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g127bf131dcc_0_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7bf131dcc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g127bf131dc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What are the possible applications when you think of particles, fluid and solids?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Many …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Now try and think, what is in common with these applications? - - - &gt; Difficult to perform experiments in real time.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" name="Google Shape;78;g127bf131dcc_0_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7eefe0e01_0_34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7eefe0e01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What do we do to solve such problems? == simulations!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But multiphysics simulations not easy and trivial.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Solution?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7eefe0e01_0_35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27eefe0e01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modular design allowing coupling of single physics software to perform multiphysics simulations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open source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7eefe0e01_0_35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7eefe0e01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What is an example of utilizing such multiphysics simulations?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How can we use this?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== AWJC Nozzle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7eefe0e01_0_24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7eefe0e01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AWJC Nozzle?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name suggests particles, water jet and nozzle.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7eefe0e01_0_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127eefe0e0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Nozzle itself 1st target of abrasive particles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particles cause erosion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erosion affects cutting (life of nozzle)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27eefe0e01_0_13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5c363d6c1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125c363d6c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To conclude: Multiphysics multiscale simulations can be performed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Capture missing physics for better erosion predictions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Ease of access (open source)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7bf131dcc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127bf131dc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g127bf131dcc_0_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1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1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3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4158150" y="4855975"/>
            <a:ext cx="82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B7B7B7"/>
                </a:solidFill>
              </a:rPr>
              <a:t>PhD Day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5"/>
          <p:cNvSpPr txBox="1"/>
          <p:nvPr/>
        </p:nvSpPr>
        <p:spPr>
          <a:xfrm>
            <a:off x="168200" y="4922575"/>
            <a:ext cx="16743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/>
          <p:nvPr/>
        </p:nvSpPr>
        <p:spPr>
          <a:xfrm>
            <a:off x="2124925" y="4922575"/>
            <a:ext cx="3922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6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7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7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8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9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0"/>
          <p:cNvSpPr txBox="1"/>
          <p:nvPr/>
        </p:nvSpPr>
        <p:spPr>
          <a:xfrm>
            <a:off x="-39125" y="4855975"/>
            <a:ext cx="32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Complex particle-laden Fluid structure interaction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0"/>
          <p:cNvSpPr txBox="1"/>
          <p:nvPr/>
        </p:nvSpPr>
        <p:spPr>
          <a:xfrm>
            <a:off x="4297650" y="4855975"/>
            <a:ext cx="5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CET2</a:t>
            </a:r>
            <a:endParaRPr b="0" i="0" sz="11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0"/>
          <p:cNvSpPr/>
          <p:nvPr/>
        </p:nvSpPr>
        <p:spPr>
          <a:xfrm>
            <a:off x="0" y="4364550"/>
            <a:ext cx="9144000" cy="779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L-bottom.png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366906"/>
            <a:ext cx="9144000" cy="776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-31975" y="4922575"/>
            <a:ext cx="54588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3511575" y="4922575"/>
            <a:ext cx="4711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luxdem.uni.lu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gif"/><Relationship Id="rId4" Type="http://schemas.openxmlformats.org/officeDocument/2006/relationships/image" Target="../media/image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hyperlink" Target="http://luxdem.uni.lu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ctrTitle"/>
          </p:nvPr>
        </p:nvSpPr>
        <p:spPr>
          <a:xfrm>
            <a:off x="52425" y="1101408"/>
            <a:ext cx="9034200" cy="13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800">
                <a:latin typeface="Calibri"/>
                <a:ea typeface="Calibri"/>
                <a:cs typeface="Calibri"/>
                <a:sym typeface="Calibri"/>
              </a:rPr>
              <a:t>Complex particle-laden 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800">
                <a:latin typeface="Calibri"/>
                <a:ea typeface="Calibri"/>
                <a:cs typeface="Calibri"/>
                <a:sym typeface="Calibri"/>
              </a:rPr>
              <a:t>Fluid structure interaction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2"/>
          <p:cNvSpPr txBox="1"/>
          <p:nvPr/>
        </p:nvSpPr>
        <p:spPr>
          <a:xfrm>
            <a:off x="1896825" y="2575500"/>
            <a:ext cx="534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PhD Day - May 10</a:t>
            </a:r>
            <a:r>
              <a:rPr baseline="30000" lang="en-US" sz="2400">
                <a:latin typeface="Calibri"/>
                <a:ea typeface="Calibri"/>
                <a:cs typeface="Calibri"/>
                <a:sym typeface="Calibri"/>
              </a:rPr>
              <a:t>th</a:t>
            </a:r>
            <a:endParaRPr baseline="30000" i="0" sz="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 txBox="1"/>
          <p:nvPr/>
        </p:nvSpPr>
        <p:spPr>
          <a:xfrm>
            <a:off x="311700" y="3027007"/>
            <a:ext cx="85206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 Prasad ADHAV</a:t>
            </a:r>
            <a:endParaRPr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Ph.D. Guide: Bernhard PETERS</a:t>
            </a:r>
            <a:endParaRPr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Advisor: Xavier BESSERON</a:t>
            </a:r>
            <a:endParaRPr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Luxembourg XDEM Research Centre</a:t>
            </a:r>
            <a:endParaRPr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sng" cap="none" strike="noStrike">
                <a:solidFill>
                  <a:srgbClr val="0097A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http://luxdem.uni.lu/</a:t>
            </a:r>
            <a:endParaRPr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How is the Fluid - Structure - Particle coupling done?</a:t>
            </a:r>
            <a:endParaRPr/>
          </a:p>
        </p:txBody>
      </p:sp>
      <p:sp>
        <p:nvSpPr>
          <p:cNvPr id="226" name="Google Shape;226;p21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465100" y="4244625"/>
            <a:ext cx="73590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000">
                <a:solidFill>
                  <a:srgbClr val="B7B7B7"/>
                </a:solidFill>
              </a:rPr>
              <a:t>3</a:t>
            </a: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] Hans-Joachim Bungartz, Bernhard Gatzhammer, Florian Lindner, Miriam Mehl, Klaudius Scheufele, Alexander Shukaev, Benjamin Uekermann, "preCICE -- A Fully Parallel Library for Multi-Physics Surface Coupling" , 2016</a:t>
            </a:r>
            <a:endParaRPr b="0" i="0" sz="10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in Computers and Fluids, Volume 141, p. 250––258. Elsevier.        </a:t>
            </a:r>
            <a:endParaRPr b="0" i="0" sz="10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000">
                <a:solidFill>
                  <a:srgbClr val="B7B7B7"/>
                </a:solidFill>
              </a:rPr>
              <a:t>4</a:t>
            </a: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] https://www.precice.org</a:t>
            </a:r>
            <a:endParaRPr b="0" i="0" sz="10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975" y="1262631"/>
            <a:ext cx="8052046" cy="277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/>
          <p:cNvPicPr preferRelativeResize="0"/>
          <p:nvPr/>
        </p:nvPicPr>
        <p:blipFill rotWithShape="1">
          <a:blip r:embed="rId3">
            <a:alphaModFix/>
          </a:blip>
          <a:srcRect b="52680" l="44817" r="45937" t="21636"/>
          <a:stretch/>
        </p:blipFill>
        <p:spPr>
          <a:xfrm flipH="1" rot="-4268505">
            <a:off x="3617297" y="2381810"/>
            <a:ext cx="664257" cy="635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1"/>
          <p:cNvGrpSpPr/>
          <p:nvPr/>
        </p:nvGrpSpPr>
        <p:grpSpPr>
          <a:xfrm>
            <a:off x="848925" y="1486925"/>
            <a:ext cx="1810200" cy="736500"/>
            <a:chOff x="848925" y="1486925"/>
            <a:chExt cx="1810200" cy="736500"/>
          </a:xfrm>
        </p:grpSpPr>
        <p:sp>
          <p:nvSpPr>
            <p:cNvPr id="231" name="Google Shape;231;p21"/>
            <p:cNvSpPr/>
            <p:nvPr/>
          </p:nvSpPr>
          <p:spPr>
            <a:xfrm>
              <a:off x="848925" y="1486925"/>
              <a:ext cx="1810200" cy="736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1"/>
            <p:cNvSpPr txBox="1"/>
            <p:nvPr/>
          </p:nvSpPr>
          <p:spPr>
            <a:xfrm>
              <a:off x="1229625" y="1608875"/>
              <a:ext cx="1048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XDEM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33" name="Google Shape;233;p21"/>
          <p:cNvSpPr txBox="1"/>
          <p:nvPr/>
        </p:nvSpPr>
        <p:spPr>
          <a:xfrm>
            <a:off x="545975" y="3623000"/>
            <a:ext cx="37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000">
                <a:solidFill>
                  <a:srgbClr val="B7B7B7"/>
                </a:solidFill>
              </a:rPr>
              <a:t>4</a:t>
            </a: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7011125" y="2919175"/>
            <a:ext cx="76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CFD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1464225" y="3881675"/>
            <a:ext cx="99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FEM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920375" y="2223425"/>
            <a:ext cx="99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DEM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243" name="Google Shape;243;p22"/>
          <p:cNvSpPr txBox="1"/>
          <p:nvPr>
            <p:ph idx="1" type="body"/>
          </p:nvPr>
        </p:nvSpPr>
        <p:spPr>
          <a:xfrm>
            <a:off x="628650" y="1369219"/>
            <a:ext cx="3943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DEM+CFD coupling used        to identify erosion zones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Particle impact velocity and angle of attack ignored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Change in Nozzle interior profile</a:t>
            </a:r>
            <a:endParaRPr/>
          </a:p>
        </p:txBody>
      </p:sp>
      <p:sp>
        <p:nvSpPr>
          <p:cNvPr id="244" name="Google Shape;244;p22"/>
          <p:cNvSpPr txBox="1"/>
          <p:nvPr/>
        </p:nvSpPr>
        <p:spPr>
          <a:xfrm>
            <a:off x="465100" y="4572075"/>
            <a:ext cx="7359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000">
                <a:solidFill>
                  <a:srgbClr val="B7B7B7"/>
                </a:solidFill>
              </a:rPr>
              <a:t>2</a:t>
            </a: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] Pozzetti, Gabriele, and Bernhard Peters. "Evaluating Erosion Patterns in an abrasive water jet cutting nozzle</a:t>
            </a:r>
            <a:endParaRPr b="0" i="0" sz="14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using XDEM." Advances in Powder Metallurgy &amp; Particulate Materials (2017): 191-205.</a:t>
            </a:r>
            <a:endParaRPr sz="1000">
              <a:solidFill>
                <a:srgbClr val="B7B7B7"/>
              </a:solidFill>
            </a:endParaRPr>
          </a:p>
        </p:txBody>
      </p:sp>
      <p:grpSp>
        <p:nvGrpSpPr>
          <p:cNvPr id="245" name="Google Shape;245;p22"/>
          <p:cNvGrpSpPr/>
          <p:nvPr/>
        </p:nvGrpSpPr>
        <p:grpSpPr>
          <a:xfrm>
            <a:off x="4301451" y="1475437"/>
            <a:ext cx="4657768" cy="2590147"/>
            <a:chOff x="4301451" y="1400637"/>
            <a:chExt cx="4657768" cy="2590147"/>
          </a:xfrm>
        </p:grpSpPr>
        <p:pic>
          <p:nvPicPr>
            <p:cNvPr descr="Three phase Flow in a nozzle" id="246" name="Google Shape;246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01451" y="1400637"/>
              <a:ext cx="4657768" cy="2342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2"/>
            <p:cNvSpPr txBox="1"/>
            <p:nvPr/>
          </p:nvSpPr>
          <p:spPr>
            <a:xfrm>
              <a:off x="4713393" y="3736984"/>
              <a:ext cx="37611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[</a:t>
              </a:r>
              <a:r>
                <a:rPr lang="en-US" sz="1050">
                  <a:solidFill>
                    <a:srgbClr val="B7B7B7"/>
                  </a:solidFill>
                </a:rPr>
                <a:t>2</a:t>
              </a:r>
              <a:r>
                <a:rPr b="0" i="0" lang="en-US" sz="105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] Gas, liquid and abrasive particles flow in a AWJC Nozzle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22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Computational </a:t>
            </a:r>
            <a:r>
              <a:rPr lang="en-US">
                <a:solidFill>
                  <a:srgbClr val="FF0000"/>
                </a:solidFill>
              </a:rPr>
              <a:t>Fluid</a:t>
            </a:r>
            <a:r>
              <a:rPr lang="en-US"/>
              <a:t> Dynamics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>
                <a:solidFill>
                  <a:srgbClr val="D9D9D9"/>
                </a:solidFill>
              </a:rPr>
              <a:t>(CFD)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255" name="Google Shape;255;p23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6" name="Google Shape;2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750" y="1268044"/>
            <a:ext cx="6916524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Fluid - </a:t>
            </a:r>
            <a:r>
              <a:rPr lang="en-US">
                <a:solidFill>
                  <a:srgbClr val="FF0000"/>
                </a:solidFill>
              </a:rPr>
              <a:t>Structure</a:t>
            </a:r>
            <a:r>
              <a:rPr lang="en-US"/>
              <a:t> interaction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>
                <a:solidFill>
                  <a:srgbClr val="D9D9D9"/>
                </a:solidFill>
              </a:rPr>
              <a:t>(CFD + FEM)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263" name="Google Shape;263;p24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4" name="Google Shape;26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48" y="1404500"/>
            <a:ext cx="5853628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537" y="3550787"/>
            <a:ext cx="2609974" cy="9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 rotWithShape="1">
          <a:blip r:embed="rId4">
            <a:alphaModFix/>
          </a:blip>
          <a:srcRect b="0" l="0" r="12242" t="0"/>
          <a:stretch/>
        </p:blipFill>
        <p:spPr>
          <a:xfrm>
            <a:off x="1027250" y="3167650"/>
            <a:ext cx="2123675" cy="171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8038" y="1226982"/>
            <a:ext cx="2020975" cy="172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7250" y="1229450"/>
            <a:ext cx="2123679" cy="17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Applications where real time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experimentation is difficult</a:t>
            </a:r>
            <a:endParaRPr/>
          </a:p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758875" y="1229450"/>
            <a:ext cx="2639400" cy="171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11A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Manufacturing</a:t>
            </a:r>
            <a:endParaRPr sz="2000"/>
          </a:p>
        </p:txBody>
      </p:sp>
      <p:sp>
        <p:nvSpPr>
          <p:cNvPr id="87" name="Google Shape;87;p13"/>
          <p:cNvSpPr/>
          <p:nvPr/>
        </p:nvSpPr>
        <p:spPr>
          <a:xfrm>
            <a:off x="4178825" y="1229450"/>
            <a:ext cx="2639400" cy="171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11A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Aerospace</a:t>
            </a:r>
            <a:endParaRPr sz="2000"/>
          </a:p>
        </p:txBody>
      </p:sp>
      <p:sp>
        <p:nvSpPr>
          <p:cNvPr id="88" name="Google Shape;88;p13"/>
          <p:cNvSpPr/>
          <p:nvPr/>
        </p:nvSpPr>
        <p:spPr>
          <a:xfrm>
            <a:off x="758875" y="3165550"/>
            <a:ext cx="2639400" cy="171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11A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Energy</a:t>
            </a:r>
            <a:endParaRPr sz="2000"/>
          </a:p>
        </p:txBody>
      </p:sp>
      <p:sp>
        <p:nvSpPr>
          <p:cNvPr id="89" name="Google Shape;89;p13"/>
          <p:cNvSpPr/>
          <p:nvPr/>
        </p:nvSpPr>
        <p:spPr>
          <a:xfrm>
            <a:off x="4178825" y="3165550"/>
            <a:ext cx="2639400" cy="171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11A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Medical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Multiphysics simulations by coupling established (</a:t>
            </a:r>
            <a:r>
              <a:rPr lang="en-US"/>
              <a:t>open source)</a:t>
            </a:r>
            <a:r>
              <a:rPr lang="en-US"/>
              <a:t> software</a:t>
            </a: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2999850" y="1268050"/>
            <a:ext cx="2077500" cy="122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11A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Fluid</a:t>
            </a:r>
            <a:endParaRPr sz="2000"/>
          </a:p>
        </p:txBody>
      </p:sp>
      <p:sp>
        <p:nvSpPr>
          <p:cNvPr id="102" name="Google Shape;102;p15"/>
          <p:cNvSpPr/>
          <p:nvPr/>
        </p:nvSpPr>
        <p:spPr>
          <a:xfrm>
            <a:off x="664450" y="3096350"/>
            <a:ext cx="2077500" cy="122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11A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Solid/</a:t>
            </a:r>
            <a:r>
              <a:rPr lang="en-US" sz="2000"/>
              <a:t>Structure</a:t>
            </a:r>
            <a:endParaRPr sz="2000"/>
          </a:p>
        </p:txBody>
      </p:sp>
      <p:sp>
        <p:nvSpPr>
          <p:cNvPr id="103" name="Google Shape;103;p15"/>
          <p:cNvSpPr/>
          <p:nvPr/>
        </p:nvSpPr>
        <p:spPr>
          <a:xfrm>
            <a:off x="5220950" y="3096350"/>
            <a:ext cx="2077500" cy="122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11A9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Particles</a:t>
            </a:r>
            <a:endParaRPr sz="2000"/>
          </a:p>
        </p:txBody>
      </p:sp>
      <p:grpSp>
        <p:nvGrpSpPr>
          <p:cNvPr id="104" name="Google Shape;104;p15"/>
          <p:cNvGrpSpPr/>
          <p:nvPr/>
        </p:nvGrpSpPr>
        <p:grpSpPr>
          <a:xfrm>
            <a:off x="3296883" y="2940750"/>
            <a:ext cx="1524917" cy="1225800"/>
            <a:chOff x="3296883" y="2712150"/>
            <a:chExt cx="1524917" cy="1225800"/>
          </a:xfrm>
        </p:grpSpPr>
        <p:sp>
          <p:nvSpPr>
            <p:cNvPr id="105" name="Google Shape;105;p15"/>
            <p:cNvSpPr/>
            <p:nvPr/>
          </p:nvSpPr>
          <p:spPr>
            <a:xfrm>
              <a:off x="3296883" y="2712150"/>
              <a:ext cx="1483442" cy="1225800"/>
            </a:xfrm>
            <a:prstGeom prst="flowChartExtra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5"/>
            <p:cNvSpPr txBox="1"/>
            <p:nvPr/>
          </p:nvSpPr>
          <p:spPr>
            <a:xfrm>
              <a:off x="3410600" y="3485425"/>
              <a:ext cx="1411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/>
                <a:t>Communicator</a:t>
              </a:r>
              <a:endParaRPr sz="1300"/>
            </a:p>
          </p:txBody>
        </p:sp>
      </p:grpSp>
      <p:cxnSp>
        <p:nvCxnSpPr>
          <p:cNvPr id="107" name="Google Shape;107;p15"/>
          <p:cNvCxnSpPr>
            <a:stCxn id="105" idx="0"/>
            <a:endCxn id="101" idx="2"/>
          </p:cNvCxnSpPr>
          <p:nvPr/>
        </p:nvCxnSpPr>
        <p:spPr>
          <a:xfrm rot="-5400000">
            <a:off x="3815404" y="2716950"/>
            <a:ext cx="447000" cy="600"/>
          </a:xfrm>
          <a:prstGeom prst="curvedConnector3">
            <a:avLst>
              <a:gd fmla="val 49989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08" name="Google Shape;108;p15"/>
          <p:cNvCxnSpPr>
            <a:endCxn id="102" idx="3"/>
          </p:cNvCxnSpPr>
          <p:nvPr/>
        </p:nvCxnSpPr>
        <p:spPr>
          <a:xfrm rot="10800000">
            <a:off x="2741950" y="3709250"/>
            <a:ext cx="560100" cy="453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09" name="Google Shape;109;p15"/>
          <p:cNvCxnSpPr/>
          <p:nvPr/>
        </p:nvCxnSpPr>
        <p:spPr>
          <a:xfrm flipH="1">
            <a:off x="4748475" y="3690050"/>
            <a:ext cx="479700" cy="472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Abrasive Water Jet Cutting Nozzle (AWJCN)</a:t>
            </a:r>
            <a:endParaRPr/>
          </a:p>
        </p:txBody>
      </p:sp>
      <p:sp>
        <p:nvSpPr>
          <p:cNvPr id="120" name="Google Shape;120;p17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050" y="1007850"/>
            <a:ext cx="1571975" cy="38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752" y="1154024"/>
            <a:ext cx="3418600" cy="2919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7"/>
          <p:cNvGrpSpPr/>
          <p:nvPr/>
        </p:nvGrpSpPr>
        <p:grpSpPr>
          <a:xfrm>
            <a:off x="2022475" y="1046300"/>
            <a:ext cx="6346125" cy="2319750"/>
            <a:chOff x="2022475" y="1046300"/>
            <a:chExt cx="6346125" cy="2319750"/>
          </a:xfrm>
        </p:grpSpPr>
        <p:grpSp>
          <p:nvGrpSpPr>
            <p:cNvPr id="124" name="Google Shape;124;p17"/>
            <p:cNvGrpSpPr/>
            <p:nvPr/>
          </p:nvGrpSpPr>
          <p:grpSpPr>
            <a:xfrm>
              <a:off x="2022475" y="1843550"/>
              <a:ext cx="2947125" cy="1522500"/>
              <a:chOff x="2022475" y="1843550"/>
              <a:chExt cx="2947125" cy="1522500"/>
            </a:xfrm>
          </p:grpSpPr>
          <p:sp>
            <p:nvSpPr>
              <p:cNvPr id="125" name="Google Shape;125;p17"/>
              <p:cNvSpPr/>
              <p:nvPr/>
            </p:nvSpPr>
            <p:spPr>
              <a:xfrm rot="2700000">
                <a:off x="2582024" y="1903879"/>
                <a:ext cx="157402" cy="1647842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7"/>
              <p:cNvSpPr txBox="1"/>
              <p:nvPr/>
            </p:nvSpPr>
            <p:spPr>
              <a:xfrm>
                <a:off x="3511600" y="1843550"/>
                <a:ext cx="1458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latin typeface="Calibri"/>
                    <a:ea typeface="Calibri"/>
                    <a:cs typeface="Calibri"/>
                    <a:sym typeface="Calibri"/>
                  </a:rPr>
                  <a:t>Abrasive Particles</a:t>
                </a: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27" name="Google Shape;127;p17"/>
              <p:cNvCxnSpPr>
                <a:stCxn id="126" idx="1"/>
                <a:endCxn id="125" idx="0"/>
              </p:cNvCxnSpPr>
              <p:nvPr/>
            </p:nvCxnSpPr>
            <p:spPr>
              <a:xfrm flipH="1">
                <a:off x="3243400" y="2043650"/>
                <a:ext cx="268200" cy="101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128" name="Google Shape;128;p17"/>
            <p:cNvGrpSpPr/>
            <p:nvPr/>
          </p:nvGrpSpPr>
          <p:grpSpPr>
            <a:xfrm>
              <a:off x="4969600" y="1046300"/>
              <a:ext cx="3399000" cy="1994700"/>
              <a:chOff x="50000" y="1470800"/>
              <a:chExt cx="3399000" cy="1994700"/>
            </a:xfrm>
          </p:grpSpPr>
          <p:sp>
            <p:nvSpPr>
              <p:cNvPr id="129" name="Google Shape;129;p17"/>
              <p:cNvSpPr/>
              <p:nvPr/>
            </p:nvSpPr>
            <p:spPr>
              <a:xfrm rot="2700000">
                <a:off x="2267519" y="1241815"/>
                <a:ext cx="368261" cy="2452671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30" name="Google Shape;130;p17"/>
              <p:cNvCxnSpPr>
                <a:stCxn id="126" idx="3"/>
                <a:endCxn id="129" idx="2"/>
              </p:cNvCxnSpPr>
              <p:nvPr/>
            </p:nvCxnSpPr>
            <p:spPr>
              <a:xfrm>
                <a:off x="50000" y="2468150"/>
                <a:ext cx="1534500" cy="867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grpSp>
        <p:nvGrpSpPr>
          <p:cNvPr id="131" name="Google Shape;131;p17"/>
          <p:cNvGrpSpPr/>
          <p:nvPr/>
        </p:nvGrpSpPr>
        <p:grpSpPr>
          <a:xfrm>
            <a:off x="1960100" y="1046298"/>
            <a:ext cx="4351250" cy="2060927"/>
            <a:chOff x="1960100" y="1498598"/>
            <a:chExt cx="4351250" cy="2060927"/>
          </a:xfrm>
        </p:grpSpPr>
        <p:grpSp>
          <p:nvGrpSpPr>
            <p:cNvPr id="132" name="Google Shape;132;p17"/>
            <p:cNvGrpSpPr/>
            <p:nvPr/>
          </p:nvGrpSpPr>
          <p:grpSpPr>
            <a:xfrm>
              <a:off x="1960100" y="1661724"/>
              <a:ext cx="2727373" cy="1897800"/>
              <a:chOff x="1960100" y="1661724"/>
              <a:chExt cx="2727373" cy="1897800"/>
            </a:xfrm>
          </p:grpSpPr>
          <p:sp>
            <p:nvSpPr>
              <p:cNvPr id="133" name="Google Shape;133;p17"/>
              <p:cNvSpPr/>
              <p:nvPr/>
            </p:nvSpPr>
            <p:spPr>
              <a:xfrm>
                <a:off x="1960100" y="1661724"/>
                <a:ext cx="185400" cy="18978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7"/>
              <p:cNvSpPr txBox="1"/>
              <p:nvPr/>
            </p:nvSpPr>
            <p:spPr>
              <a:xfrm>
                <a:off x="3781774" y="1843550"/>
                <a:ext cx="905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latin typeface="Calibri"/>
                    <a:ea typeface="Calibri"/>
                    <a:cs typeface="Calibri"/>
                    <a:sym typeface="Calibri"/>
                  </a:rPr>
                  <a:t>Water Jet</a:t>
                </a: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5" name="Google Shape;135;p17"/>
              <p:cNvCxnSpPr>
                <a:stCxn id="134" idx="1"/>
              </p:cNvCxnSpPr>
              <p:nvPr/>
            </p:nvCxnSpPr>
            <p:spPr>
              <a:xfrm flipH="1">
                <a:off x="2180074" y="2043650"/>
                <a:ext cx="1601700" cy="1376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136" name="Google Shape;136;p17"/>
            <p:cNvGrpSpPr/>
            <p:nvPr/>
          </p:nvGrpSpPr>
          <p:grpSpPr>
            <a:xfrm>
              <a:off x="4687474" y="1498598"/>
              <a:ext cx="1623876" cy="1859100"/>
              <a:chOff x="-232126" y="1923098"/>
              <a:chExt cx="1623876" cy="1859100"/>
            </a:xfrm>
          </p:grpSpPr>
          <p:sp>
            <p:nvSpPr>
              <p:cNvPr id="137" name="Google Shape;137;p17"/>
              <p:cNvSpPr/>
              <p:nvPr/>
            </p:nvSpPr>
            <p:spPr>
              <a:xfrm>
                <a:off x="1023350" y="1923098"/>
                <a:ext cx="368400" cy="18591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38" name="Google Shape;138;p17"/>
              <p:cNvCxnSpPr>
                <a:stCxn id="134" idx="3"/>
              </p:cNvCxnSpPr>
              <p:nvPr/>
            </p:nvCxnSpPr>
            <p:spPr>
              <a:xfrm>
                <a:off x="-232126" y="2468150"/>
                <a:ext cx="1422300" cy="1008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grpSp>
        <p:nvGrpSpPr>
          <p:cNvPr id="139" name="Google Shape;139;p17"/>
          <p:cNvGrpSpPr/>
          <p:nvPr/>
        </p:nvGrpSpPr>
        <p:grpSpPr>
          <a:xfrm>
            <a:off x="1960100" y="3315475"/>
            <a:ext cx="4441425" cy="1564200"/>
            <a:chOff x="1960100" y="1793525"/>
            <a:chExt cx="4441425" cy="1564200"/>
          </a:xfrm>
        </p:grpSpPr>
        <p:grpSp>
          <p:nvGrpSpPr>
            <p:cNvPr id="140" name="Google Shape;140;p17"/>
            <p:cNvGrpSpPr/>
            <p:nvPr/>
          </p:nvGrpSpPr>
          <p:grpSpPr>
            <a:xfrm>
              <a:off x="1960100" y="1793525"/>
              <a:ext cx="2669025" cy="1564200"/>
              <a:chOff x="1960100" y="1793525"/>
              <a:chExt cx="2669025" cy="1564200"/>
            </a:xfrm>
          </p:grpSpPr>
          <p:sp>
            <p:nvSpPr>
              <p:cNvPr id="141" name="Google Shape;141;p17"/>
              <p:cNvSpPr/>
              <p:nvPr/>
            </p:nvSpPr>
            <p:spPr>
              <a:xfrm>
                <a:off x="1960100" y="1793525"/>
                <a:ext cx="185400" cy="15642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7"/>
              <p:cNvSpPr txBox="1"/>
              <p:nvPr/>
            </p:nvSpPr>
            <p:spPr>
              <a:xfrm>
                <a:off x="3927125" y="1843550"/>
                <a:ext cx="702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latin typeface="Calibri"/>
                    <a:ea typeface="Calibri"/>
                    <a:cs typeface="Calibri"/>
                    <a:sym typeface="Calibri"/>
                  </a:rPr>
                  <a:t>Nozzle</a:t>
                </a: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3" name="Google Shape;143;p17"/>
              <p:cNvCxnSpPr>
                <a:stCxn id="142" idx="1"/>
                <a:endCxn id="141" idx="3"/>
              </p:cNvCxnSpPr>
              <p:nvPr/>
            </p:nvCxnSpPr>
            <p:spPr>
              <a:xfrm flipH="1">
                <a:off x="2145425" y="2043650"/>
                <a:ext cx="1781700" cy="531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144" name="Google Shape;144;p17"/>
            <p:cNvGrpSpPr/>
            <p:nvPr/>
          </p:nvGrpSpPr>
          <p:grpSpPr>
            <a:xfrm>
              <a:off x="4629125" y="1876925"/>
              <a:ext cx="1772400" cy="698700"/>
              <a:chOff x="-290475" y="2301425"/>
              <a:chExt cx="1772400" cy="698700"/>
            </a:xfrm>
          </p:grpSpPr>
          <p:sp>
            <p:nvSpPr>
              <p:cNvPr id="145" name="Google Shape;145;p17"/>
              <p:cNvSpPr/>
              <p:nvPr/>
            </p:nvSpPr>
            <p:spPr>
              <a:xfrm>
                <a:off x="933225" y="2301425"/>
                <a:ext cx="548700" cy="6987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6" name="Google Shape;146;p17"/>
              <p:cNvCxnSpPr>
                <a:stCxn id="142" idx="3"/>
                <a:endCxn id="145" idx="1"/>
              </p:cNvCxnSpPr>
              <p:nvPr/>
            </p:nvCxnSpPr>
            <p:spPr>
              <a:xfrm>
                <a:off x="-290475" y="2468150"/>
                <a:ext cx="1223700" cy="182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grpSp>
        <p:nvGrpSpPr>
          <p:cNvPr id="147" name="Google Shape;147;p17"/>
          <p:cNvGrpSpPr/>
          <p:nvPr/>
        </p:nvGrpSpPr>
        <p:grpSpPr>
          <a:xfrm>
            <a:off x="2022475" y="1263563"/>
            <a:ext cx="103025" cy="1626400"/>
            <a:chOff x="1111950" y="1765275"/>
            <a:chExt cx="103025" cy="1626400"/>
          </a:xfrm>
        </p:grpSpPr>
        <p:cxnSp>
          <p:nvCxnSpPr>
            <p:cNvPr id="148" name="Google Shape;148;p17"/>
            <p:cNvCxnSpPr/>
            <p:nvPr/>
          </p:nvCxnSpPr>
          <p:spPr>
            <a:xfrm>
              <a:off x="1111950" y="176527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49" name="Google Shape;149;p17"/>
            <p:cNvCxnSpPr/>
            <p:nvPr/>
          </p:nvCxnSpPr>
          <p:spPr>
            <a:xfrm>
              <a:off x="1214975" y="18894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0" name="Google Shape;150;p17"/>
            <p:cNvCxnSpPr/>
            <p:nvPr/>
          </p:nvCxnSpPr>
          <p:spPr>
            <a:xfrm>
              <a:off x="1111950" y="20938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1" name="Google Shape;151;p17"/>
            <p:cNvCxnSpPr/>
            <p:nvPr/>
          </p:nvCxnSpPr>
          <p:spPr>
            <a:xfrm>
              <a:off x="1214975" y="22330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2" name="Google Shape;152;p17"/>
            <p:cNvCxnSpPr/>
            <p:nvPr/>
          </p:nvCxnSpPr>
          <p:spPr>
            <a:xfrm>
              <a:off x="1111950" y="24369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3" name="Google Shape;153;p17"/>
            <p:cNvCxnSpPr/>
            <p:nvPr/>
          </p:nvCxnSpPr>
          <p:spPr>
            <a:xfrm>
              <a:off x="1214975" y="25611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4" name="Google Shape;154;p17"/>
            <p:cNvCxnSpPr/>
            <p:nvPr/>
          </p:nvCxnSpPr>
          <p:spPr>
            <a:xfrm>
              <a:off x="1111950" y="27655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5" name="Google Shape;155;p17"/>
            <p:cNvCxnSpPr/>
            <p:nvPr/>
          </p:nvCxnSpPr>
          <p:spPr>
            <a:xfrm>
              <a:off x="1214975" y="29047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6" name="Google Shape;156;p17"/>
            <p:cNvCxnSpPr/>
            <p:nvPr/>
          </p:nvCxnSpPr>
          <p:spPr>
            <a:xfrm>
              <a:off x="1111950" y="314477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57" name="Google Shape;157;p17"/>
          <p:cNvGrpSpPr/>
          <p:nvPr/>
        </p:nvGrpSpPr>
        <p:grpSpPr>
          <a:xfrm rot="2700000">
            <a:off x="2664198" y="1954530"/>
            <a:ext cx="103024" cy="1462511"/>
            <a:chOff x="294925" y="2940750"/>
            <a:chExt cx="103025" cy="1462525"/>
          </a:xfrm>
        </p:grpSpPr>
        <p:cxnSp>
          <p:nvCxnSpPr>
            <p:cNvPr id="158" name="Google Shape;158;p17"/>
            <p:cNvCxnSpPr/>
            <p:nvPr/>
          </p:nvCxnSpPr>
          <p:spPr>
            <a:xfrm>
              <a:off x="294925" y="29407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9" name="Google Shape;159;p17"/>
            <p:cNvCxnSpPr/>
            <p:nvPr/>
          </p:nvCxnSpPr>
          <p:spPr>
            <a:xfrm>
              <a:off x="397950" y="30649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0" name="Google Shape;160;p17"/>
            <p:cNvCxnSpPr/>
            <p:nvPr/>
          </p:nvCxnSpPr>
          <p:spPr>
            <a:xfrm>
              <a:off x="294925" y="32693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1" name="Google Shape;161;p17"/>
            <p:cNvCxnSpPr/>
            <p:nvPr/>
          </p:nvCxnSpPr>
          <p:spPr>
            <a:xfrm>
              <a:off x="397950" y="34085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2" name="Google Shape;162;p17"/>
            <p:cNvCxnSpPr/>
            <p:nvPr/>
          </p:nvCxnSpPr>
          <p:spPr>
            <a:xfrm>
              <a:off x="294925" y="36886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3" name="Google Shape;163;p17"/>
            <p:cNvCxnSpPr/>
            <p:nvPr/>
          </p:nvCxnSpPr>
          <p:spPr>
            <a:xfrm>
              <a:off x="397950" y="38128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4" name="Google Shape;164;p17"/>
            <p:cNvCxnSpPr/>
            <p:nvPr/>
          </p:nvCxnSpPr>
          <p:spPr>
            <a:xfrm>
              <a:off x="294925" y="40172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5" name="Google Shape;165;p17"/>
            <p:cNvCxnSpPr/>
            <p:nvPr/>
          </p:nvCxnSpPr>
          <p:spPr>
            <a:xfrm>
              <a:off x="397950" y="415637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66" name="Google Shape;166;p17"/>
          <p:cNvGrpSpPr/>
          <p:nvPr/>
        </p:nvGrpSpPr>
        <p:grpSpPr>
          <a:xfrm rot="2700000">
            <a:off x="7059348" y="1535705"/>
            <a:ext cx="103024" cy="1462511"/>
            <a:chOff x="294925" y="2940750"/>
            <a:chExt cx="103025" cy="1462525"/>
          </a:xfrm>
        </p:grpSpPr>
        <p:cxnSp>
          <p:nvCxnSpPr>
            <p:cNvPr id="167" name="Google Shape;167;p17"/>
            <p:cNvCxnSpPr/>
            <p:nvPr/>
          </p:nvCxnSpPr>
          <p:spPr>
            <a:xfrm>
              <a:off x="294925" y="29407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8" name="Google Shape;168;p17"/>
            <p:cNvCxnSpPr/>
            <p:nvPr/>
          </p:nvCxnSpPr>
          <p:spPr>
            <a:xfrm>
              <a:off x="397950" y="30649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9" name="Google Shape;169;p17"/>
            <p:cNvCxnSpPr/>
            <p:nvPr/>
          </p:nvCxnSpPr>
          <p:spPr>
            <a:xfrm>
              <a:off x="294925" y="32693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0" name="Google Shape;170;p17"/>
            <p:cNvCxnSpPr/>
            <p:nvPr/>
          </p:nvCxnSpPr>
          <p:spPr>
            <a:xfrm>
              <a:off x="397950" y="34085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1" name="Google Shape;171;p17"/>
            <p:cNvCxnSpPr/>
            <p:nvPr/>
          </p:nvCxnSpPr>
          <p:spPr>
            <a:xfrm>
              <a:off x="294925" y="36886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2" name="Google Shape;172;p17"/>
            <p:cNvCxnSpPr/>
            <p:nvPr/>
          </p:nvCxnSpPr>
          <p:spPr>
            <a:xfrm>
              <a:off x="397950" y="38128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3" name="Google Shape;173;p17"/>
            <p:cNvCxnSpPr/>
            <p:nvPr/>
          </p:nvCxnSpPr>
          <p:spPr>
            <a:xfrm>
              <a:off x="294925" y="40172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4" name="Google Shape;174;p17"/>
            <p:cNvCxnSpPr/>
            <p:nvPr/>
          </p:nvCxnSpPr>
          <p:spPr>
            <a:xfrm>
              <a:off x="397950" y="415637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75" name="Google Shape;175;p17"/>
          <p:cNvGrpSpPr/>
          <p:nvPr/>
        </p:nvGrpSpPr>
        <p:grpSpPr>
          <a:xfrm>
            <a:off x="6061075" y="1263563"/>
            <a:ext cx="103025" cy="1626400"/>
            <a:chOff x="1111950" y="1765275"/>
            <a:chExt cx="103025" cy="1626400"/>
          </a:xfrm>
        </p:grpSpPr>
        <p:cxnSp>
          <p:nvCxnSpPr>
            <p:cNvPr id="176" name="Google Shape;176;p17"/>
            <p:cNvCxnSpPr/>
            <p:nvPr/>
          </p:nvCxnSpPr>
          <p:spPr>
            <a:xfrm>
              <a:off x="1111950" y="176527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7" name="Google Shape;177;p17"/>
            <p:cNvCxnSpPr/>
            <p:nvPr/>
          </p:nvCxnSpPr>
          <p:spPr>
            <a:xfrm>
              <a:off x="1214975" y="18894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8" name="Google Shape;178;p17"/>
            <p:cNvCxnSpPr/>
            <p:nvPr/>
          </p:nvCxnSpPr>
          <p:spPr>
            <a:xfrm>
              <a:off x="1111950" y="20938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9" name="Google Shape;179;p17"/>
            <p:cNvCxnSpPr/>
            <p:nvPr/>
          </p:nvCxnSpPr>
          <p:spPr>
            <a:xfrm>
              <a:off x="1214975" y="22330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0" name="Google Shape;180;p17"/>
            <p:cNvCxnSpPr/>
            <p:nvPr/>
          </p:nvCxnSpPr>
          <p:spPr>
            <a:xfrm>
              <a:off x="1111950" y="243695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1" name="Google Shape;181;p17"/>
            <p:cNvCxnSpPr/>
            <p:nvPr/>
          </p:nvCxnSpPr>
          <p:spPr>
            <a:xfrm>
              <a:off x="1214975" y="25611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2" name="Google Shape;182;p17"/>
            <p:cNvCxnSpPr/>
            <p:nvPr/>
          </p:nvCxnSpPr>
          <p:spPr>
            <a:xfrm>
              <a:off x="1111950" y="276552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3" name="Google Shape;183;p17"/>
            <p:cNvCxnSpPr/>
            <p:nvPr/>
          </p:nvCxnSpPr>
          <p:spPr>
            <a:xfrm>
              <a:off x="1214975" y="2904700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4" name="Google Shape;184;p17"/>
            <p:cNvCxnSpPr/>
            <p:nvPr/>
          </p:nvCxnSpPr>
          <p:spPr>
            <a:xfrm>
              <a:off x="1111950" y="3144775"/>
              <a:ext cx="0" cy="2469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Reduced Nozzle life due to erosion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inside the Nozzle</a:t>
            </a:r>
            <a:endParaRPr/>
          </a:p>
        </p:txBody>
      </p:sp>
      <p:sp>
        <p:nvSpPr>
          <p:cNvPr id="191" name="Google Shape;191;p18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465100" y="4572075"/>
            <a:ext cx="7359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B7B7B7"/>
                </a:solidFill>
              </a:rPr>
              <a:t>[1] Nanduri, Madhusarathi, David G. Taggart, and Thomas J. Kim. "The effects of system and geometric parameters on </a:t>
            </a:r>
            <a:endParaRPr sz="1000">
              <a:solidFill>
                <a:srgbClr val="B7B7B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B7B7B7"/>
                </a:solidFill>
              </a:rPr>
              <a:t>abrasive water jet nozzle wear." International Journal of Machine Tools and Manufacture 42.5 (2002): 615-623.</a:t>
            </a:r>
            <a:endParaRPr sz="1000">
              <a:solidFill>
                <a:srgbClr val="B7B7B7"/>
              </a:solidFill>
            </a:endParaRPr>
          </a:p>
        </p:txBody>
      </p:sp>
      <p:grpSp>
        <p:nvGrpSpPr>
          <p:cNvPr id="193" name="Google Shape;193;p18"/>
          <p:cNvGrpSpPr/>
          <p:nvPr/>
        </p:nvGrpSpPr>
        <p:grpSpPr>
          <a:xfrm>
            <a:off x="723637" y="2074650"/>
            <a:ext cx="7696733" cy="1314625"/>
            <a:chOff x="-1202375" y="2987625"/>
            <a:chExt cx="7696733" cy="1314625"/>
          </a:xfrm>
        </p:grpSpPr>
        <p:pic>
          <p:nvPicPr>
            <p:cNvPr id="194" name="Google Shape;194;p18"/>
            <p:cNvPicPr preferRelativeResize="0"/>
            <p:nvPr/>
          </p:nvPicPr>
          <p:blipFill rotWithShape="1">
            <a:blip r:embed="rId3">
              <a:alphaModFix/>
            </a:blip>
            <a:srcRect b="52263" l="13749" r="18751" t="32235"/>
            <a:stretch/>
          </p:blipFill>
          <p:spPr>
            <a:xfrm>
              <a:off x="-1202375" y="2987625"/>
              <a:ext cx="7696733" cy="99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8"/>
            <p:cNvSpPr txBox="1"/>
            <p:nvPr/>
          </p:nvSpPr>
          <p:spPr>
            <a:xfrm>
              <a:off x="1747050" y="4048450"/>
              <a:ext cx="22233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[</a:t>
              </a:r>
              <a:r>
                <a:rPr lang="en-US" sz="1050">
                  <a:solidFill>
                    <a:srgbClr val="B7B7B7"/>
                  </a:solidFill>
                </a:rPr>
                <a:t>1</a:t>
              </a:r>
              <a:r>
                <a:rPr b="0" i="0" lang="en-US" sz="105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] </a:t>
              </a:r>
              <a:r>
                <a:rPr lang="en-US" sz="1050">
                  <a:solidFill>
                    <a:srgbClr val="B7B7B7"/>
                  </a:solidFill>
                </a:rPr>
                <a:t>Sectioned Nozzle with erosion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>
            <a:off x="780175" y="2307175"/>
            <a:ext cx="7500663" cy="574363"/>
            <a:chOff x="780175" y="2307175"/>
            <a:chExt cx="7500663" cy="574363"/>
          </a:xfrm>
        </p:grpSpPr>
        <p:cxnSp>
          <p:nvCxnSpPr>
            <p:cNvPr id="197" name="Google Shape;197;p18"/>
            <p:cNvCxnSpPr/>
            <p:nvPr/>
          </p:nvCxnSpPr>
          <p:spPr>
            <a:xfrm>
              <a:off x="780175" y="2307175"/>
              <a:ext cx="690300" cy="214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98" name="Google Shape;198;p18"/>
            <p:cNvCxnSpPr/>
            <p:nvPr/>
          </p:nvCxnSpPr>
          <p:spPr>
            <a:xfrm flipH="1" rot="10800000">
              <a:off x="1457500" y="2505175"/>
              <a:ext cx="6823200" cy="13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99" name="Google Shape;199;p18"/>
            <p:cNvCxnSpPr/>
            <p:nvPr/>
          </p:nvCxnSpPr>
          <p:spPr>
            <a:xfrm flipH="1" rot="10800000">
              <a:off x="799813" y="2667038"/>
              <a:ext cx="690300" cy="214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00" name="Google Shape;200;p18"/>
            <p:cNvCxnSpPr/>
            <p:nvPr/>
          </p:nvCxnSpPr>
          <p:spPr>
            <a:xfrm flipH="1" rot="10800000">
              <a:off x="1477138" y="2638538"/>
              <a:ext cx="6803700" cy="315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19"/>
          <p:cNvGrpSpPr/>
          <p:nvPr/>
        </p:nvGrpSpPr>
        <p:grpSpPr>
          <a:xfrm>
            <a:off x="5905100" y="678151"/>
            <a:ext cx="3212700" cy="4628024"/>
            <a:chOff x="5905100" y="678151"/>
            <a:chExt cx="3212700" cy="4628024"/>
          </a:xfrm>
        </p:grpSpPr>
        <p:pic>
          <p:nvPicPr>
            <p:cNvPr id="206" name="Google Shape;20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44200" y="678151"/>
              <a:ext cx="3134500" cy="3134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9"/>
            <p:cNvSpPr txBox="1"/>
            <p:nvPr/>
          </p:nvSpPr>
          <p:spPr>
            <a:xfrm>
              <a:off x="5905100" y="3444375"/>
              <a:ext cx="3212700" cy="18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222222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Luxembourg XDEM Research Centre</a:t>
              </a:r>
              <a:endParaRPr b="0" i="0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800" u="sng" cap="none" strike="noStrike">
                  <a:solidFill>
                    <a:schemeClr val="hlink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  <a:hlinkClick r:id="rId4"/>
                </a:rPr>
                <a:t>http://luxdem.uni.lu/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9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Multiphysics, Multiscale simulations  by coupling singlephysics software</a:t>
            </a:r>
            <a:endParaRPr/>
          </a:p>
        </p:txBody>
      </p:sp>
      <p:sp>
        <p:nvSpPr>
          <p:cNvPr id="210" name="Google Shape;210;p19"/>
          <p:cNvSpPr txBox="1"/>
          <p:nvPr>
            <p:ph idx="1" type="body"/>
          </p:nvPr>
        </p:nvSpPr>
        <p:spPr>
          <a:xfrm>
            <a:off x="628650" y="1369225"/>
            <a:ext cx="52764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Capture missing physics for better erosion predictions</a:t>
            </a:r>
            <a:r>
              <a:rPr lang="en-US" sz="105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Help improve Nozzle design &amp; life</a:t>
            </a:r>
            <a:r>
              <a:rPr lang="en-US" sz="105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[3,4]</a:t>
            </a:r>
            <a:endParaRPr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Ease of access to users (open source)</a:t>
            </a: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388900" y="3775375"/>
            <a:ext cx="73590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000">
                <a:solidFill>
                  <a:srgbClr val="B7B7B7"/>
                </a:solidFill>
              </a:rPr>
              <a:t>2</a:t>
            </a: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] Pozzetti, Gabriele, and Bernhard Peters. "Evaluating Erosion Patterns in an abrasive water </a:t>
            </a:r>
            <a:endParaRPr b="0" i="0" sz="10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jet cutting nozzle using XDEM." Advances in Powder Metallurgy &amp; Particulate Materials (2017): 191-205.</a:t>
            </a:r>
            <a:endParaRPr b="0" i="0" sz="1000" u="none" cap="none" strike="noStrik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B7B7B7"/>
                </a:solidFill>
              </a:rPr>
              <a:t>[3] Copertaro, Edoardo, et al. "Focusing tube operational vibration as a means for monitoring the abrasive </a:t>
            </a:r>
            <a:endParaRPr sz="1000">
              <a:solidFill>
                <a:srgbClr val="B7B7B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B7B7B7"/>
                </a:solidFill>
              </a:rPr>
              <a:t>waterjet cutting capability." Journal of Manufacturing Processes 59 (2020): 1-10.</a:t>
            </a:r>
            <a:endParaRPr sz="1000">
              <a:solidFill>
                <a:srgbClr val="B7B7B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B7B7B7"/>
                </a:solidFill>
              </a:rPr>
              <a:t>[4] Copertaro, Edoardo, Francesco Perotti, and Massimiliano Annoni. "Operational vibration of a waterjet focuser as means for monitoring its wear progression." The International Journal of Advanced Manufacturing Technology 116.5 (2021): 1937-1949.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B7B7B7"/>
                </a:solidFill>
              </a:rPr>
              <a:t>[5] https://www.precice.org</a:t>
            </a:r>
            <a:endParaRPr sz="10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Particle-laden</a:t>
            </a:r>
            <a:r>
              <a:rPr lang="en-US"/>
              <a:t> Fluid - Structure Interaction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>
                <a:solidFill>
                  <a:srgbClr val="D9D9D9"/>
                </a:solidFill>
              </a:rPr>
              <a:t>(CFD + FEM + DEM)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218" name="Google Shape;218;p20"/>
          <p:cNvSpPr txBox="1"/>
          <p:nvPr>
            <p:ph idx="12" type="sldNum"/>
          </p:nvPr>
        </p:nvSpPr>
        <p:spPr>
          <a:xfrm>
            <a:off x="8486925" y="4922574"/>
            <a:ext cx="5487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 shot of a computer&#10;&#10;Description automatically generated" id="219" name="Google Shape;2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369225"/>
            <a:ext cx="5978038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UL Simpl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