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11"/>
  </p:notesMasterIdLst>
  <p:sldIdLst>
    <p:sldId id="256" r:id="rId3"/>
    <p:sldId id="444" r:id="rId4"/>
    <p:sldId id="440" r:id="rId5"/>
    <p:sldId id="443" r:id="rId6"/>
    <p:sldId id="446" r:id="rId7"/>
    <p:sldId id="447" r:id="rId8"/>
    <p:sldId id="445" r:id="rId9"/>
    <p:sldId id="32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A30CEB-41AF-4D33-BA18-9A073154117C}">
          <p14:sldIdLst>
            <p14:sldId id="256"/>
            <p14:sldId id="444"/>
            <p14:sldId id="440"/>
            <p14:sldId id="443"/>
            <p14:sldId id="446"/>
            <p14:sldId id="447"/>
            <p14:sldId id="445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en Francois SAGRILLO" initials="DFS" lastIdx="2" clrIdx="0">
    <p:extLst>
      <p:ext uri="{19B8F6BF-5375-455C-9EA6-DF929625EA0E}">
        <p15:presenceInfo xmlns:p15="http://schemas.microsoft.com/office/powerpoint/2012/main" userId="S-1-5-21-3337309816-2907398862-663535011-38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0" autoAdjust="0"/>
    <p:restoredTop sz="79187" autoAdjust="0"/>
  </p:normalViewPr>
  <p:slideViewPr>
    <p:cSldViewPr snapToGrid="0" snapToObjects="1" showGuides="1">
      <p:cViewPr varScale="1">
        <p:scale>
          <a:sx n="165" d="100"/>
          <a:sy n="165" d="100"/>
        </p:scale>
        <p:origin x="17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F3BC-363A-C14D-AC01-974D955642BC}" type="datetimeFigureOut">
              <a:rPr lang="de-DE" smtClean="0"/>
              <a:t>21.10.21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7764E-AC9C-8344-93CA-9EE7CADCE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09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ist.lu/ark:70795/b28zbz/pages/7/articles/DTL1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7764E-AC9C-8344-93CA-9EE7CADCE7C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09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Escher Tageblatt, 1922. Jg.,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º 266 (14.11.1922), S. 12. [Digitalisiert von der Nationalbibliothek Luxemburg, https://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persist.lu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ark:70795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9h02jp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/12]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 Tode Franz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Schrekers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 In: Escher Tageblatt, 1934. Jg.,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º 87 (14.04.1934), S. 7 [Digitalisiert von der Nationalbibliothek Luxemburg,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https://persist.lu/ark:70795/b28zbz/pages/7/articles/DTL121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Prag als Weltzentrum der Musikerziehung.. In: Escher Tageblatt, 1938. Jg.,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º 113 (14.05.1938), S. 11 [Digitalisiert von der Nationalbibliothek Luxemburg, https://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persist.lu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ark:70795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dpq65r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/11/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DTL177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Carnet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Aimez-vous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Mozart,. In: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d'Letzeburger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Land, 34. Jg.,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º 20 (15.05.1987), S. 17, [Digitalisiert von der Nationalbibliothek Luxemburg, https://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persist.lu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ark:70795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fw7hr6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/25/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DTL283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endParaRPr lang="de-L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L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L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L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7764E-AC9C-8344-93CA-9EE7CADCE7C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01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Weiterentwicklungen in den folgenden Jahrhunderte, 7. Tonstufe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7764E-AC9C-8344-93CA-9EE7CADCE7C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56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FF00"/>
                </a:solidFill>
              </a:rPr>
              <a:t>https://</a:t>
            </a:r>
            <a:r>
              <a:rPr lang="de-DE" sz="1200" dirty="0" err="1">
                <a:solidFill>
                  <a:srgbClr val="FFFF00"/>
                </a:solidFill>
              </a:rPr>
              <a:t>luxemburgensia.bnl.lu</a:t>
            </a:r>
            <a:r>
              <a:rPr lang="de-DE" sz="1200" dirty="0">
                <a:solidFill>
                  <a:srgbClr val="FFFF00"/>
                </a:solidFill>
              </a:rPr>
              <a:t>/</a:t>
            </a:r>
            <a:r>
              <a:rPr lang="de-DE" sz="1200" dirty="0" err="1">
                <a:solidFill>
                  <a:srgbClr val="FFFF00"/>
                </a:solidFill>
              </a:rPr>
              <a:t>cgi</a:t>
            </a:r>
            <a:r>
              <a:rPr lang="de-DE" sz="1200" dirty="0">
                <a:solidFill>
                  <a:srgbClr val="FFFF00"/>
                </a:solidFill>
              </a:rPr>
              <a:t>/</a:t>
            </a:r>
            <a:r>
              <a:rPr lang="de-DE" sz="1200" dirty="0" err="1">
                <a:solidFill>
                  <a:srgbClr val="FFFF00"/>
                </a:solidFill>
              </a:rPr>
              <a:t>getPdf1_3.pl?mode</a:t>
            </a:r>
            <a:r>
              <a:rPr lang="de-DE" sz="1200" dirty="0">
                <a:solidFill>
                  <a:srgbClr val="FFFF00"/>
                </a:solidFill>
              </a:rPr>
              <a:t>=</a:t>
            </a:r>
            <a:r>
              <a:rPr lang="de-DE" sz="1200" dirty="0" err="1">
                <a:solidFill>
                  <a:srgbClr val="FFFF00"/>
                </a:solidFill>
              </a:rPr>
              <a:t>page&amp;id</a:t>
            </a:r>
            <a:r>
              <a:rPr lang="de-DE" sz="1200" dirty="0">
                <a:solidFill>
                  <a:srgbClr val="FFFF00"/>
                </a:solidFill>
              </a:rPr>
              <a:t>=</a:t>
            </a:r>
            <a:r>
              <a:rPr lang="de-DE" sz="1200" dirty="0" err="1">
                <a:solidFill>
                  <a:srgbClr val="FFFF00"/>
                </a:solidFill>
              </a:rPr>
              <a:t>8407&amp;option</a:t>
            </a:r>
            <a:r>
              <a:rPr lang="de-DE" sz="1200" dirty="0">
                <a:solidFill>
                  <a:srgbClr val="FFFF00"/>
                </a:solidFill>
              </a:rPr>
              <a:t>=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https://</a:t>
            </a:r>
            <a:r>
              <a:rPr lang="de-DE" dirty="0" err="1"/>
              <a:t>upload.wikimedia.org</a:t>
            </a:r>
            <a:r>
              <a:rPr lang="de-DE" dirty="0"/>
              <a:t>/</a:t>
            </a:r>
            <a:r>
              <a:rPr lang="de-DE" dirty="0" err="1"/>
              <a:t>wikipedia</a:t>
            </a:r>
            <a:r>
              <a:rPr lang="de-DE" dirty="0"/>
              <a:t>/en/9/98/</a:t>
            </a:r>
            <a:r>
              <a:rPr lang="de-DE" dirty="0" err="1"/>
              <a:t>Lou_Koster_pianist.jpg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LU" b="1" dirty="0"/>
              <a:t>Elly Ney: Die letzten Konzerte 1967/68, https://</a:t>
            </a:r>
            <a:r>
              <a:rPr lang="de-LU" b="1" dirty="0" err="1"/>
              <a:t>www.proclassics.de</a:t>
            </a:r>
            <a:r>
              <a:rPr lang="de-LU" b="1" dirty="0"/>
              <a:t>/</a:t>
            </a:r>
            <a:r>
              <a:rPr lang="de-LU" b="1" dirty="0" err="1"/>
              <a:t>kuenstler</a:t>
            </a:r>
            <a:r>
              <a:rPr lang="de-LU" b="1" dirty="0"/>
              <a:t>/</a:t>
            </a:r>
            <a:r>
              <a:rPr lang="de-LU" b="1" dirty="0" err="1"/>
              <a:t>elly</a:t>
            </a:r>
            <a:r>
              <a:rPr lang="de-LU" b="1" dirty="0"/>
              <a:t>-</a:t>
            </a:r>
            <a:r>
              <a:rPr lang="de-LU" b="1" dirty="0" err="1"/>
              <a:t>ney</a:t>
            </a:r>
            <a:r>
              <a:rPr lang="de-LU" b="1" dirty="0"/>
              <a:t>-die-letzten-konzerte-196768/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LU" b="1" dirty="0"/>
              <a:t>https://</a:t>
            </a:r>
            <a:r>
              <a:rPr lang="de-LU" b="1" dirty="0" err="1"/>
              <a:t>upload.wikimedia.org</a:t>
            </a:r>
            <a:r>
              <a:rPr lang="de-LU" b="1" dirty="0"/>
              <a:t>/</a:t>
            </a:r>
            <a:r>
              <a:rPr lang="de-LU" b="1" dirty="0" err="1"/>
              <a:t>wikipedia</a:t>
            </a:r>
            <a:r>
              <a:rPr lang="de-LU" b="1" dirty="0"/>
              <a:t>/</a:t>
            </a:r>
            <a:r>
              <a:rPr lang="de-LU" b="1" dirty="0" err="1"/>
              <a:t>commons</a:t>
            </a:r>
            <a:r>
              <a:rPr lang="de-LU" b="1" dirty="0"/>
              <a:t>/3/37/</a:t>
            </a:r>
            <a:r>
              <a:rPr lang="de-LU" b="1" dirty="0" err="1"/>
              <a:t>Helen_Buchholtz_w.jpg</a:t>
            </a:r>
            <a:endParaRPr lang="de-LU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7764E-AC9C-8344-93CA-9EE7CADCE7C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3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6AC748-D290-4E41-8571-CC1C6BFFBFCD}" type="slidenum">
              <a:rPr kumimoji="0" lang="lt-LT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t-LT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9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183-5393-4131-8435-DEC602A0FB0F}" type="datetime1">
              <a:rPr lang="de-DE" smtClean="0"/>
              <a:t>21.10.21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44DB-0585-47B9-BBE2-D9A37ADD9668}" type="datetime1">
              <a:rPr lang="de-DE" smtClean="0"/>
              <a:t>21.10.21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3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BD4-D126-476A-BF1B-95F38E22B112}" type="datetime1">
              <a:rPr lang="de-DE" smtClean="0"/>
              <a:t>21.10.21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70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488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/>
            </a:lvl1pPr>
            <a:lvl2pPr marL="514350" indent="-171450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ü"/>
              <a:defRPr/>
            </a:lvl4pPr>
            <a:lvl5pPr marL="1543050" indent="-171450">
              <a:buFont typeface="Wingdings" panose="05000000000000000000" pitchFamily="2" charset="2"/>
              <a:buChar char="Ø"/>
              <a:defRPr/>
            </a:lvl5pPr>
            <a:lvl6pPr marL="1885950" indent="-171450">
              <a:buFont typeface="Calibri" panose="020F0502020204030204" pitchFamily="34" charset="0"/>
              <a:buChar char="»"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033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759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80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46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38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82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35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  <a:lvl6pPr marL="2514600" indent="-228600">
              <a:buFont typeface="Calibri" panose="020F0502020204030204" pitchFamily="34" charset="0"/>
              <a:buChar char="»"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11E-AA6A-4922-8888-6742BDD7F7DC}" type="datetime1">
              <a:rPr lang="de-DE" smtClean="0"/>
              <a:t>21.10.21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13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89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781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61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EAFC-0A4B-4091-B0E2-F4C0748C17A6}" type="datetime1">
              <a:rPr lang="de-DE" smtClean="0"/>
              <a:t>21.10.21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9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074B-95D7-48C3-91BA-C4438A52B530}" type="datetime1">
              <a:rPr lang="de-DE" smtClean="0"/>
              <a:t>21.10.21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10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9A0-ADCD-45F8-B86C-A57FC81FE9BF}" type="datetime1">
              <a:rPr lang="de-DE" smtClean="0"/>
              <a:t>21.10.21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EE-9A94-470D-8527-E8F0214CB597}" type="datetime1">
              <a:rPr lang="de-DE" smtClean="0"/>
              <a:t>21.10.21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11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AC37-A0CE-47C0-AEE9-2B3E007DBD65}" type="datetime1">
              <a:rPr lang="de-DE" smtClean="0"/>
              <a:t>21.10.21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85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ABD-2CDB-409F-962B-7404F9BBDD44}" type="datetime1">
              <a:rPr lang="de-DE" smtClean="0"/>
              <a:t>21.10.21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8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1C28-8AB6-4A62-9810-20026B6865B5}" type="datetime1">
              <a:rPr lang="de-DE" smtClean="0"/>
              <a:t>21.10.21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7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http://www.uni.lu/intranet/images/logonom_100x90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» Sechste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FB0E-7B35-4804-AB26-C29571278FD3}" type="datetime1">
              <a:rPr lang="de-DE" smtClean="0"/>
              <a:t>21.10.21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 descr="http://www.uni.lu/intranet/images/logonom_100x90.jpg">
            <a:extLst>
              <a:ext uri="{FF2B5EF4-FFF2-40B4-BE49-F238E27FC236}">
                <a16:creationId xmlns:a16="http://schemas.microsoft.com/office/drawing/2014/main" id="{CAFE2360-DE7B-1E45-A673-DE51C5EB1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11239500" y="0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56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» Sechste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51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v"/>
        <a:defRPr sz="21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35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7145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geb.net/" TargetMode="External"/><Relationship Id="rId5" Type="http://schemas.openxmlformats.org/officeDocument/2006/relationships/hyperlink" Target="https://musique.uni.lu/" TargetMode="External"/><Relationship Id="rId4" Type="http://schemas.openxmlformats.org/officeDocument/2006/relationships/image" Target="http://www.uni.lu/intranet/images/logonom_100x9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1473" y="2375010"/>
            <a:ext cx="10227276" cy="114917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Two centuries of music education in Luxembourg. 'Learning to teach' in the focus of two traditions</a:t>
            </a:r>
            <a:r>
              <a:rPr lang="de-LU" dirty="0"/>
              <a:t>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1819" cy="59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tertitel 5">
            <a:extLst>
              <a:ext uri="{FF2B5EF4-FFF2-40B4-BE49-F238E27FC236}">
                <a16:creationId xmlns:a16="http://schemas.microsoft.com/office/drawing/2014/main" id="{0EC57BB7-A34D-534C-A763-CD5E2C6B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1264"/>
            <a:ext cx="9144000" cy="1655762"/>
          </a:xfrm>
        </p:spPr>
        <p:txBody>
          <a:bodyPr>
            <a:noAutofit/>
          </a:bodyPr>
          <a:lstStyle/>
          <a:p>
            <a:r>
              <a:rPr lang="de-DE" dirty="0"/>
              <a:t>Damien François Sagrillo</a:t>
            </a:r>
          </a:p>
          <a:p>
            <a:r>
              <a:rPr lang="de-DE" sz="2800" dirty="0"/>
              <a:t>Institut de </a:t>
            </a:r>
            <a:r>
              <a:rPr lang="de-DE" sz="2800" dirty="0" err="1"/>
              <a:t>musicologie</a:t>
            </a:r>
            <a:r>
              <a:rPr lang="de-DE" sz="2800" dirty="0"/>
              <a:t> et des </a:t>
            </a:r>
            <a:r>
              <a:rPr lang="de-DE" sz="2800" dirty="0" err="1"/>
              <a:t>arts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 err="1"/>
              <a:t>Université</a:t>
            </a:r>
            <a:r>
              <a:rPr lang="de-DE" sz="2800" dirty="0"/>
              <a:t> du Luxembourg</a:t>
            </a:r>
          </a:p>
          <a:p>
            <a:endParaRPr lang="de-DE" dirty="0"/>
          </a:p>
          <a:p>
            <a:r>
              <a:rPr lang="de-DE" sz="3200" dirty="0"/>
              <a:t>Universität der Künste Berlin</a:t>
            </a:r>
          </a:p>
          <a:p>
            <a:r>
              <a:rPr lang="de-DE" sz="3200" dirty="0"/>
              <a:t>15. Oktober 2021</a:t>
            </a:r>
          </a:p>
        </p:txBody>
      </p:sp>
    </p:spTree>
    <p:extLst>
      <p:ext uri="{BB962C8B-B14F-4D97-AF65-F5344CB8AC3E}">
        <p14:creationId xmlns:p14="http://schemas.microsoft.com/office/powerpoint/2010/main" val="95537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07450-31C8-4B42-84E0-6031DFE7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026"/>
            <a:ext cx="11353800" cy="1325563"/>
          </a:xfrm>
        </p:spPr>
        <p:txBody>
          <a:bodyPr/>
          <a:lstStyle/>
          <a:p>
            <a:r>
              <a:rPr lang="de-DE" dirty="0"/>
              <a:t>Leo </a:t>
            </a:r>
            <a:r>
              <a:rPr lang="de-DE" dirty="0" err="1"/>
              <a:t>Kestenberg</a:t>
            </a:r>
            <a:r>
              <a:rPr lang="de-DE" dirty="0"/>
              <a:t>. Seine </a:t>
            </a:r>
            <a:r>
              <a:rPr lang="de-DE" dirty="0" err="1"/>
              <a:t>Sichbarkeit</a:t>
            </a:r>
            <a:r>
              <a:rPr lang="de-DE" dirty="0"/>
              <a:t> in Luxemburg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47ECE4-4BD8-6448-AD55-A6D9882A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3BE157-D010-7A46-B834-20BF4D8A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2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B9AC4C3-1C9B-9042-BED3-BAC916EA130B}"/>
              </a:ext>
            </a:extLst>
          </p:cNvPr>
          <p:cNvSpPr/>
          <p:nvPr/>
        </p:nvSpPr>
        <p:spPr>
          <a:xfrm>
            <a:off x="1310110" y="1724646"/>
            <a:ext cx="367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de-DE" b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1922 – </a:t>
            </a:r>
            <a:r>
              <a:rPr lang="de-DE" b="1" dirty="0" err="1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Kestenbergs</a:t>
            </a:r>
            <a:r>
              <a:rPr lang="de-DE" b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Veröffentlichung</a:t>
            </a:r>
            <a:endParaRPr lang="de-LU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03EBC8-038A-6448-9270-EB99803702A5}"/>
              </a:ext>
            </a:extLst>
          </p:cNvPr>
          <p:cNvSpPr/>
          <p:nvPr/>
        </p:nvSpPr>
        <p:spPr>
          <a:xfrm>
            <a:off x="1948643" y="5009502"/>
            <a:ext cx="24320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latin typeface="Calibri" panose="020F0502020204030204" pitchFamily="34" charset="0"/>
                <a:ea typeface="Times New Roman" panose="02020603050405020304" pitchFamily="18" charset="0"/>
              </a:rPr>
              <a:t>Escher Tageblatt, 1922. Jg., </a:t>
            </a:r>
            <a:r>
              <a:rPr lang="de-DE" sz="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de-DE" sz="800" dirty="0">
                <a:latin typeface="Calibri" panose="020F0502020204030204" pitchFamily="34" charset="0"/>
                <a:ea typeface="Times New Roman" panose="02020603050405020304" pitchFamily="18" charset="0"/>
              </a:rPr>
              <a:t>º 266 (14.11.1922), S. 12. </a:t>
            </a:r>
            <a:endParaRPr lang="de-DE" sz="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EF260EF-94B2-0F4F-95CB-BD18DFD03849}"/>
              </a:ext>
            </a:extLst>
          </p:cNvPr>
          <p:cNvSpPr/>
          <p:nvPr/>
        </p:nvSpPr>
        <p:spPr>
          <a:xfrm>
            <a:off x="6000750" y="11861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200"/>
              </a:spcBef>
            </a:pPr>
            <a:r>
              <a:rPr lang="de-LU" b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1934 – Paul Walter, </a:t>
            </a:r>
            <a:r>
              <a:rPr lang="de-LU" b="1" i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Zum Tode Franz </a:t>
            </a:r>
            <a:r>
              <a:rPr lang="de-LU" b="1" i="1" dirty="0" err="1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Schrekers</a:t>
            </a:r>
            <a:endParaRPr lang="de-DE" b="1" i="1" dirty="0">
              <a:solidFill>
                <a:srgbClr val="2F549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LU" dirty="0"/>
              <a:t>„</a:t>
            </a:r>
            <a:r>
              <a:rPr lang="de-LU" i="1" dirty="0"/>
              <a:t>Das damalige preußische Kultusministerium beruft </a:t>
            </a:r>
            <a:r>
              <a:rPr lang="de-LU" i="1" dirty="0" err="1"/>
              <a:t>Schreker</a:t>
            </a:r>
            <a:r>
              <a:rPr lang="de-LU" i="1" dirty="0"/>
              <a:t> als Akademiedirektor nach Berlin, was einen der unbestrittenen Aktivposten der </a:t>
            </a:r>
            <a:r>
              <a:rPr lang="de-LU" i="1" dirty="0" err="1"/>
              <a:t>Aera</a:t>
            </a:r>
            <a:r>
              <a:rPr lang="de-LU" i="1" dirty="0"/>
              <a:t> </a:t>
            </a:r>
            <a:r>
              <a:rPr lang="de-LU" i="1" dirty="0" err="1"/>
              <a:t>Kestenberg</a:t>
            </a:r>
            <a:r>
              <a:rPr lang="de-LU" i="1" dirty="0"/>
              <a:t> darstellt</a:t>
            </a:r>
            <a:r>
              <a:rPr lang="de-LU" dirty="0"/>
              <a:t>.“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6A78742-52A6-8F4F-916D-759B3BB17C84}"/>
              </a:ext>
            </a:extLst>
          </p:cNvPr>
          <p:cNvSpPr/>
          <p:nvPr/>
        </p:nvSpPr>
        <p:spPr>
          <a:xfrm>
            <a:off x="5838825" y="238077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800" i="1" dirty="0">
                <a:ea typeface="Times New Roman" panose="02020603050405020304" pitchFamily="18" charset="0"/>
              </a:rPr>
              <a:t>Zum Tode Franz </a:t>
            </a:r>
            <a:r>
              <a:rPr lang="de-DE" sz="800" i="1" dirty="0" err="1">
                <a:ea typeface="Times New Roman" panose="02020603050405020304" pitchFamily="18" charset="0"/>
              </a:rPr>
              <a:t>Schrekers</a:t>
            </a:r>
            <a:r>
              <a:rPr lang="de-DE" sz="800" dirty="0">
                <a:ea typeface="Times New Roman" panose="02020603050405020304" pitchFamily="18" charset="0"/>
              </a:rPr>
              <a:t>.. In: Escher Tageblatt, 1934. Jg., </a:t>
            </a:r>
            <a:r>
              <a:rPr lang="de-DE" sz="800" dirty="0" err="1">
                <a:ea typeface="Times New Roman" panose="02020603050405020304" pitchFamily="18" charset="0"/>
              </a:rPr>
              <a:t>n</a:t>
            </a:r>
            <a:r>
              <a:rPr lang="de-DE" sz="800" dirty="0">
                <a:ea typeface="Times New Roman" panose="02020603050405020304" pitchFamily="18" charset="0"/>
              </a:rPr>
              <a:t>º 87 (14.04.1934), S. 7</a:t>
            </a:r>
            <a:r>
              <a:rPr lang="de-LU" sz="800" dirty="0"/>
              <a:t> </a:t>
            </a:r>
            <a:endParaRPr lang="de-DE" sz="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5EEE2C6-7DE1-2148-9A64-3482EAD70956}"/>
              </a:ext>
            </a:extLst>
          </p:cNvPr>
          <p:cNvSpPr txBox="1"/>
          <p:nvPr/>
        </p:nvSpPr>
        <p:spPr>
          <a:xfrm>
            <a:off x="6096000" y="2810598"/>
            <a:ext cx="5838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de-DE" b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1938 – </a:t>
            </a:r>
            <a:r>
              <a:rPr lang="de-DE" b="1" i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Prag als Weltzentrum der Musikerziehung</a:t>
            </a:r>
            <a:endParaRPr lang="de-LU" b="1" i="1" dirty="0">
              <a:solidFill>
                <a:srgbClr val="2F549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LU" dirty="0"/>
              <a:t>„[…] </a:t>
            </a:r>
            <a:r>
              <a:rPr lang="de-LU" i="1" dirty="0"/>
              <a:t>der Generalsekretär der Gesellschaft, Professor Leo </a:t>
            </a:r>
            <a:r>
              <a:rPr lang="de-LU" i="1" dirty="0" err="1"/>
              <a:t>Kestenberg</a:t>
            </a:r>
            <a:r>
              <a:rPr lang="de-LU" i="1" dirty="0"/>
              <a:t> </a:t>
            </a:r>
            <a:r>
              <a:rPr lang="de-LU" dirty="0"/>
              <a:t>[…] </a:t>
            </a:r>
            <a:r>
              <a:rPr lang="de-LU" i="1" dirty="0"/>
              <a:t>der </a:t>
            </a:r>
            <a:r>
              <a:rPr lang="de-LU" i="1" dirty="0" err="1"/>
              <a:t>zielbewußten</a:t>
            </a:r>
            <a:r>
              <a:rPr lang="de-LU" i="1" dirty="0"/>
              <a:t> Förderung des tschechoslowakischen Staates und der initiativen Tätigkeit von Professor Leo </a:t>
            </a:r>
            <a:r>
              <a:rPr lang="de-LU" i="1" dirty="0" err="1"/>
              <a:t>Kestenberg</a:t>
            </a:r>
            <a:r>
              <a:rPr lang="de-LU" i="1" dirty="0"/>
              <a:t> verdankt, die Prag wieder zu dem machen wollen, was es oft schon war, zum ‚Konservatorium Europas</a:t>
            </a:r>
            <a:r>
              <a:rPr lang="de-LU" dirty="0"/>
              <a:t>.‘“ </a:t>
            </a: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C353A3B-8794-AF40-AC27-3780C3D06C48}"/>
              </a:ext>
            </a:extLst>
          </p:cNvPr>
          <p:cNvSpPr/>
          <p:nvPr/>
        </p:nvSpPr>
        <p:spPr>
          <a:xfrm>
            <a:off x="5967412" y="478457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800" i="1" dirty="0">
                <a:latin typeface="Calibri" panose="020F0502020204030204" pitchFamily="34" charset="0"/>
                <a:ea typeface="Times New Roman" panose="02020603050405020304" pitchFamily="18" charset="0"/>
              </a:rPr>
              <a:t>Prag als Weltzentrum der Musikerziehung</a:t>
            </a:r>
            <a:r>
              <a:rPr lang="de-DE" sz="800" dirty="0">
                <a:latin typeface="Calibri" panose="020F0502020204030204" pitchFamily="34" charset="0"/>
                <a:ea typeface="Times New Roman" panose="02020603050405020304" pitchFamily="18" charset="0"/>
              </a:rPr>
              <a:t>. In: Escher Tageblatt, 1938. Jg., </a:t>
            </a:r>
            <a:r>
              <a:rPr lang="de-DE" sz="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de-DE" sz="800" dirty="0">
                <a:latin typeface="Calibri" panose="020F0502020204030204" pitchFamily="34" charset="0"/>
                <a:ea typeface="Times New Roman" panose="02020603050405020304" pitchFamily="18" charset="0"/>
              </a:rPr>
              <a:t>º 113 (14.05.1938), S. 11. </a:t>
            </a:r>
            <a:endParaRPr lang="de-DE" sz="8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E140C4C-02D8-124A-AE7E-141EA74B4589}"/>
              </a:ext>
            </a:extLst>
          </p:cNvPr>
          <p:cNvSpPr/>
          <p:nvPr/>
        </p:nvSpPr>
        <p:spPr>
          <a:xfrm>
            <a:off x="5743574" y="5187619"/>
            <a:ext cx="661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de-DE" b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1987 – Lucien Kayser, </a:t>
            </a:r>
            <a:r>
              <a:rPr lang="de-DE" b="1" i="1" dirty="0" err="1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Aimez</a:t>
            </a:r>
            <a:r>
              <a:rPr lang="de-DE" b="1" i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de-DE" b="1" i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Mozart </a:t>
            </a:r>
            <a:r>
              <a:rPr lang="de-DE" b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Leo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Kestenberg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„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Nun war zwischen der Handschrift Mozarts und </a:t>
            </a:r>
            <a:br>
              <a:rPr lang="de-DE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Radiernadel </a:t>
            </a:r>
            <a:r>
              <a:rPr lang="de-DE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Slevogts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eine wunderbare Einheit hergestellt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endParaRPr lang="de-LU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4132D4D-D065-E84D-98D2-503E45CFEBA4}"/>
              </a:ext>
            </a:extLst>
          </p:cNvPr>
          <p:cNvSpPr/>
          <p:nvPr/>
        </p:nvSpPr>
        <p:spPr>
          <a:xfrm>
            <a:off x="6096000" y="610449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800" i="1" dirty="0" err="1"/>
              <a:t>Carnet</a:t>
            </a:r>
            <a:r>
              <a:rPr lang="de-DE" sz="800" i="1" dirty="0"/>
              <a:t> </a:t>
            </a:r>
            <a:r>
              <a:rPr lang="de-DE" sz="800" i="1" dirty="0" err="1"/>
              <a:t>culturel</a:t>
            </a:r>
            <a:r>
              <a:rPr lang="de-DE" sz="800" i="1" dirty="0"/>
              <a:t> </a:t>
            </a:r>
            <a:r>
              <a:rPr lang="de-DE" sz="800" i="1" dirty="0" err="1"/>
              <a:t>Aimez-vous</a:t>
            </a:r>
            <a:r>
              <a:rPr lang="de-DE" sz="800" i="1" dirty="0"/>
              <a:t> Mozart</a:t>
            </a:r>
            <a:r>
              <a:rPr lang="de-DE" sz="800" dirty="0"/>
              <a:t>,. In: </a:t>
            </a:r>
            <a:r>
              <a:rPr lang="de-DE" sz="800" dirty="0" err="1"/>
              <a:t>d'Letzeburger</a:t>
            </a:r>
            <a:r>
              <a:rPr lang="de-DE" sz="800" dirty="0"/>
              <a:t> Land, 34. Jg., </a:t>
            </a:r>
            <a:r>
              <a:rPr lang="de-DE" sz="800" dirty="0" err="1"/>
              <a:t>n</a:t>
            </a:r>
            <a:r>
              <a:rPr lang="de-DE" sz="800" dirty="0"/>
              <a:t>º 20 (15.05.1987), S. 17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075538C-362D-2249-BE47-0621EA7B5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" y="2320990"/>
            <a:ext cx="5734050" cy="25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5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362" y="540971"/>
            <a:ext cx="6710637" cy="197362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dirty="0"/>
              <a:t>Martin Straus (1946–2019)</a:t>
            </a:r>
            <a:br>
              <a:rPr lang="de-DE" dirty="0"/>
            </a:br>
            <a:r>
              <a:rPr lang="de-CH" dirty="0"/>
              <a:t> Das </a:t>
            </a:r>
            <a:r>
              <a:rPr lang="de-CH" dirty="0" err="1"/>
              <a:t>Klangmännchenkonzept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17" descr="Ein Bild, das Person, Mann, Wand, Kleidung enthält.&#10;&#10;Automatisch generierte Beschreibu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77" y="2281846"/>
            <a:ext cx="3653445" cy="4576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" y="1"/>
            <a:ext cx="5479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0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9B8E7-2A20-544F-8B86-9F7292B2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76" y="1365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Learn-to-Teach</a:t>
            </a:r>
            <a:r>
              <a:rPr lang="de-DE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Concepts</a:t>
            </a:r>
            <a:endParaRPr lang="de-DE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91A47F-90C9-E947-A917-968A4BFA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2400" dirty="0">
                <a:solidFill>
                  <a:srgbClr val="FFFF00"/>
                </a:solidFill>
              </a:rPr>
              <a:t>Terms in German </a:t>
            </a:r>
            <a:r>
              <a:rPr lang="de-DE" sz="2400" dirty="0" err="1">
                <a:solidFill>
                  <a:srgbClr val="FFFF00"/>
                </a:solidFill>
              </a:rPr>
              <a:t>and</a:t>
            </a:r>
            <a:r>
              <a:rPr lang="de-DE" sz="2400" dirty="0">
                <a:solidFill>
                  <a:srgbClr val="FFFF00"/>
                </a:solidFill>
              </a:rPr>
              <a:t> French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E0CDED-43C2-0545-9AA9-D2D3D245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4</a:t>
            </a:fld>
            <a:endParaRPr lang="de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59B8E7-F12A-B340-8AFF-E51FA78CDE08}"/>
              </a:ext>
            </a:extLst>
          </p:cNvPr>
          <p:cNvSpPr/>
          <p:nvPr/>
        </p:nvSpPr>
        <p:spPr>
          <a:xfrm>
            <a:off x="831745" y="1648087"/>
            <a:ext cx="10006517" cy="12238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FFF00"/>
                </a:solidFill>
              </a:rPr>
              <a:t>Traditional Views in Luxembourg </a:t>
            </a:r>
            <a:r>
              <a:rPr lang="de-DE" sz="2800" dirty="0" err="1">
                <a:solidFill>
                  <a:srgbClr val="FFFF00"/>
                </a:solidFill>
              </a:rPr>
              <a:t>of</a:t>
            </a:r>
            <a:r>
              <a:rPr lang="de-DE" sz="2800" dirty="0">
                <a:solidFill>
                  <a:srgbClr val="FFFF00"/>
                </a:solidFill>
              </a:rPr>
              <a:t> Study </a:t>
            </a:r>
            <a:r>
              <a:rPr lang="de-DE" sz="2800" dirty="0" err="1">
                <a:solidFill>
                  <a:srgbClr val="FFFF00"/>
                </a:solidFill>
              </a:rPr>
              <a:t>Opportunities</a:t>
            </a:r>
            <a:r>
              <a:rPr lang="de-DE" sz="2800" dirty="0">
                <a:solidFill>
                  <a:srgbClr val="FFFF00"/>
                </a:solidFill>
              </a:rPr>
              <a:t> in Germany </a:t>
            </a:r>
            <a:r>
              <a:rPr lang="de-DE" sz="2800" dirty="0" err="1">
                <a:solidFill>
                  <a:srgbClr val="FFFF00"/>
                </a:solidFill>
              </a:rPr>
              <a:t>and</a:t>
            </a:r>
            <a:r>
              <a:rPr lang="de-DE" sz="2800" dirty="0">
                <a:solidFill>
                  <a:srgbClr val="FFFF00"/>
                </a:solidFill>
              </a:rPr>
              <a:t> France</a:t>
            </a:r>
            <a:endParaRPr lang="de-DE" sz="2800" b="1" dirty="0">
              <a:solidFill>
                <a:srgbClr val="FFFF00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C494A6E-2447-4340-8FD0-1D3C0006D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339430"/>
            <a:ext cx="3600450" cy="240578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096ADA7-3A25-844F-BB83-BB1CDD92F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123" y="3339430"/>
            <a:ext cx="3728003" cy="248032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FEF422D-D107-C64D-8D2C-EDD969E3B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600" y="3429000"/>
            <a:ext cx="3644900" cy="21971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106EE5-6C9D-DA4E-B51B-5320DF892888}"/>
              </a:ext>
            </a:extLst>
          </p:cNvPr>
          <p:cNvSpPr txBox="1"/>
          <p:nvPr/>
        </p:nvSpPr>
        <p:spPr>
          <a:xfrm>
            <a:off x="549222" y="3633179"/>
            <a:ext cx="303540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Musiklehrerausbildung</a:t>
            </a:r>
          </a:p>
          <a:p>
            <a:pPr algn="ctr"/>
            <a:endParaRPr lang="de-DE" sz="900" b="1" dirty="0">
              <a:solidFill>
                <a:schemeClr val="bg1"/>
              </a:solidFill>
            </a:endParaRP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Künstlerische Ausbildung</a:t>
            </a:r>
          </a:p>
          <a:p>
            <a:pPr algn="ctr"/>
            <a:endParaRPr lang="de-DE" sz="800" b="1" dirty="0"/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Solistenausbildung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BC8659-5481-0045-AF00-E24BDDC469E4}"/>
              </a:ext>
            </a:extLst>
          </p:cNvPr>
          <p:cNvSpPr txBox="1"/>
          <p:nvPr/>
        </p:nvSpPr>
        <p:spPr>
          <a:xfrm>
            <a:off x="4689421" y="3667713"/>
            <a:ext cx="303540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highlight>
                  <a:srgbClr val="FFFF00"/>
                </a:highlight>
              </a:rPr>
              <a:t>Künstlerische Ausbildung</a:t>
            </a:r>
          </a:p>
          <a:p>
            <a:pPr algn="ctr"/>
            <a:endParaRPr lang="de-DE" sz="900" b="1" dirty="0">
              <a:highlight>
                <a:srgbClr val="FFFF00"/>
              </a:highlight>
            </a:endParaRPr>
          </a:p>
          <a:p>
            <a:pPr algn="ctr"/>
            <a:endParaRPr lang="de-DE" sz="2000" b="1" dirty="0">
              <a:highlight>
                <a:srgbClr val="FFFF00"/>
              </a:highlight>
            </a:endParaRPr>
          </a:p>
          <a:p>
            <a:pPr algn="ctr"/>
            <a:r>
              <a:rPr lang="de-DE" sz="2000" b="1" dirty="0">
                <a:highlight>
                  <a:srgbClr val="FFFF00"/>
                </a:highlight>
              </a:rPr>
              <a:t>Solistenausbildung</a:t>
            </a:r>
          </a:p>
          <a:p>
            <a:pPr algn="ctr"/>
            <a:endParaRPr lang="de-DE" sz="800" b="1" dirty="0">
              <a:highlight>
                <a:srgbClr val="FFFF00"/>
              </a:highlight>
            </a:endParaRPr>
          </a:p>
          <a:p>
            <a:pPr algn="ctr"/>
            <a:endParaRPr lang="de-DE" sz="2000" b="1" dirty="0">
              <a:highlight>
                <a:srgbClr val="FFFF00"/>
              </a:highlight>
            </a:endParaRPr>
          </a:p>
          <a:p>
            <a:pPr algn="ctr"/>
            <a:r>
              <a:rPr lang="de-DE" sz="2000" b="1" dirty="0">
                <a:highlight>
                  <a:srgbClr val="FFFF00"/>
                </a:highlight>
              </a:rPr>
              <a:t>Pädagogische Ausbildung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DFEA26-45B2-3D45-9FD6-AE0B2E0AF7DF}"/>
              </a:ext>
            </a:extLst>
          </p:cNvPr>
          <p:cNvSpPr txBox="1"/>
          <p:nvPr/>
        </p:nvSpPr>
        <p:spPr>
          <a:xfrm>
            <a:off x="8607373" y="3633179"/>
            <a:ext cx="303540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„</a:t>
            </a:r>
            <a:r>
              <a:rPr lang="de-DE" sz="2000" b="1" dirty="0" err="1">
                <a:solidFill>
                  <a:schemeClr val="bg1"/>
                </a:solidFill>
              </a:rPr>
              <a:t>cours</a:t>
            </a:r>
            <a:r>
              <a:rPr lang="de-DE" sz="2000" b="1" dirty="0">
                <a:solidFill>
                  <a:schemeClr val="bg1"/>
                </a:solidFill>
              </a:rPr>
              <a:t> de </a:t>
            </a:r>
            <a:r>
              <a:rPr lang="de-DE" sz="2000" b="1" dirty="0" err="1">
                <a:solidFill>
                  <a:schemeClr val="bg1"/>
                </a:solidFill>
              </a:rPr>
              <a:t>méthodologie</a:t>
            </a:r>
            <a:r>
              <a:rPr lang="de-DE" sz="2000" b="1" dirty="0">
                <a:solidFill>
                  <a:schemeClr val="bg1"/>
                </a:solidFill>
              </a:rPr>
              <a:t>“</a:t>
            </a:r>
          </a:p>
          <a:p>
            <a:pPr algn="ctr"/>
            <a:endParaRPr lang="de-DE" sz="900" b="1" dirty="0">
              <a:solidFill>
                <a:schemeClr val="bg1"/>
              </a:solidFill>
            </a:endParaRP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Künstlerische Ausbildung</a:t>
            </a:r>
          </a:p>
          <a:p>
            <a:pPr algn="ctr"/>
            <a:endParaRPr lang="de-DE" sz="800" b="1" dirty="0"/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Solistenausbildung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66D08DA-DB19-B74A-9BBD-D7BFA18C2A9D}"/>
              </a:ext>
            </a:extLst>
          </p:cNvPr>
          <p:cNvCxnSpPr/>
          <p:nvPr/>
        </p:nvCxnSpPr>
        <p:spPr>
          <a:xfrm flipV="1">
            <a:off x="3584627" y="3921071"/>
            <a:ext cx="1104794" cy="62124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C7B4AFA-64E8-3B47-AC67-23EA9FF5724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601003" y="3897368"/>
            <a:ext cx="1006370" cy="6822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5763380-7886-B441-B67D-D2140F823DD6}"/>
              </a:ext>
            </a:extLst>
          </p:cNvPr>
          <p:cNvCxnSpPr>
            <a:cxnSpLocks/>
          </p:cNvCxnSpPr>
          <p:nvPr/>
        </p:nvCxnSpPr>
        <p:spPr>
          <a:xfrm flipV="1">
            <a:off x="3487903" y="4648661"/>
            <a:ext cx="1556795" cy="64071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323055A-34DB-9144-A913-AF8CE422AA5B}"/>
              </a:ext>
            </a:extLst>
          </p:cNvPr>
          <p:cNvCxnSpPr>
            <a:cxnSpLocks/>
          </p:cNvCxnSpPr>
          <p:nvPr/>
        </p:nvCxnSpPr>
        <p:spPr>
          <a:xfrm>
            <a:off x="7292726" y="4648662"/>
            <a:ext cx="1634298" cy="60703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12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7FFC1C-9D26-45FE-A741-42512F545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2DCF6-69FC-EF43-BC77-E2228208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614" y="251207"/>
            <a:ext cx="4203339" cy="3474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+mj-lt"/>
              </a:rPr>
              <a:t>Luxemburgische</a:t>
            </a:r>
            <a:br>
              <a:rPr lang="en-US" sz="4000" dirty="0">
                <a:solidFill>
                  <a:schemeClr val="tx1"/>
                </a:solidFill>
                <a:latin typeface="+mj-lt"/>
              </a:rPr>
            </a:br>
            <a:r>
              <a:rPr lang="en-US" sz="4000" dirty="0" err="1">
                <a:solidFill>
                  <a:schemeClr val="tx1"/>
                </a:solidFill>
                <a:latin typeface="+mj-lt"/>
              </a:rPr>
              <a:t>Schulgesangbücher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aus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dem 19.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Jahrhundert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404A51-E000-2845-A14E-9F41EB74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904346" y="1981201"/>
            <a:ext cx="3474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20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DED1BC-45D6-E541-8B34-2B8FCE28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4414" y="3977135"/>
            <a:ext cx="457200" cy="457200"/>
          </a:xfrm>
          <a:prstGeom prst="ellipse">
            <a:avLst/>
          </a:prstGeom>
          <a:solidFill>
            <a:schemeClr val="tx1">
              <a:alpha val="80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483E9C2-70E8-8841-801F-7E36C8069AAC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B34BBC-69D7-4906-8E5B-64C9EE038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05918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EE957C-42A5-E84E-A6D5-E153168AE3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7422362" y="3047150"/>
            <a:ext cx="4573786" cy="7203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66C2A47-8821-4340-9BB5-8B620FF8E3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7448752" y="659136"/>
            <a:ext cx="4730136" cy="18684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5BA77F-59D4-E84D-811D-3764ABD135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7448751" y="4618607"/>
            <a:ext cx="4587133" cy="116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6570CC06-DB21-401C-BCF8-AAC5FF55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DB5297-2C11-3E41-BB55-EC80D5EE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26" y="2904744"/>
            <a:ext cx="3566160" cy="35803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  <a:latin typeface="+mj-lt"/>
              </a:rPr>
              <a:t>Helen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Buchholtz</a:t>
            </a:r>
            <a:br>
              <a:rPr lang="en-US" sz="5400" dirty="0">
                <a:solidFill>
                  <a:schemeClr val="tx1"/>
                </a:solidFill>
                <a:latin typeface="+mj-lt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</a:rPr>
              <a:t>Lou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Koster</a:t>
            </a:r>
            <a:br>
              <a:rPr lang="en-US" sz="5400" dirty="0">
                <a:solidFill>
                  <a:schemeClr val="tx1"/>
                </a:solidFill>
                <a:latin typeface="+mj-lt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</a:rPr>
              <a:t>Alice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Gallé-Menager</a:t>
            </a:r>
            <a:br>
              <a:rPr lang="en-US" sz="5400" dirty="0">
                <a:solidFill>
                  <a:schemeClr val="tx1"/>
                </a:solidFill>
                <a:latin typeface="+mj-lt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</a:rPr>
              <a:t>Elly Ney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06C923-53A1-A84A-BE74-E7133E16F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38" r="-5" b="10808"/>
          <a:stretch/>
        </p:blipFill>
        <p:spPr>
          <a:xfrm>
            <a:off x="4110386" y="3516553"/>
            <a:ext cx="3300984" cy="33010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64945B-28BC-BB43-9666-5DEE035179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7" r="-5" b="-5"/>
          <a:stretch/>
        </p:blipFill>
        <p:spPr>
          <a:xfrm>
            <a:off x="7932883" y="105204"/>
            <a:ext cx="3419845" cy="3419856"/>
          </a:xfrm>
          <a:prstGeom prst="rect">
            <a:avLst/>
          </a:prstGeom>
        </p:spPr>
      </p:pic>
      <p:sp>
        <p:nvSpPr>
          <p:cNvPr id="88" name="sketch line">
            <a:extLst>
              <a:ext uri="{FF2B5EF4-FFF2-40B4-BE49-F238E27FC236}">
                <a16:creationId xmlns:a16="http://schemas.microsoft.com/office/drawing/2014/main" id="{15B998FC-4B98-4A07-B159-9E629180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49933F-6669-C84B-9509-693BFCE32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6129"/>
          <a:stretch/>
        </p:blipFill>
        <p:spPr bwMode="auto">
          <a:xfrm>
            <a:off x="4110386" y="64357"/>
            <a:ext cx="3204597" cy="32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28E07F9-612B-274E-8E99-E4234083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3756200"/>
            <a:ext cx="3633848" cy="24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83A806-271E-4D47-8409-92ECCEE6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5609AC-67E4-F84B-9418-D012B129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83E9C2-70E8-8841-801F-7E36C8069AAC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35282F1-EBEC-5540-9860-E19AB55F8C4E}"/>
              </a:ext>
            </a:extLst>
          </p:cNvPr>
          <p:cNvSpPr/>
          <p:nvPr/>
        </p:nvSpPr>
        <p:spPr>
          <a:xfrm>
            <a:off x="4197412" y="3232847"/>
            <a:ext cx="3419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</a:t>
            </a:r>
            <a:r>
              <a:rPr lang="de-DE" sz="800" dirty="0" err="1"/>
              <a:t>upload.wikimedia.org</a:t>
            </a:r>
            <a:r>
              <a:rPr lang="de-DE" sz="800" dirty="0"/>
              <a:t>/</a:t>
            </a:r>
            <a:r>
              <a:rPr lang="de-DE" sz="800" dirty="0" err="1"/>
              <a:t>wikipedia</a:t>
            </a:r>
            <a:r>
              <a:rPr lang="de-DE" sz="800" dirty="0"/>
              <a:t>/en/9/98/</a:t>
            </a:r>
            <a:r>
              <a:rPr lang="de-DE" sz="800" dirty="0" err="1"/>
              <a:t>Lou_Koster_pianist.jpg</a:t>
            </a:r>
            <a:endParaRPr lang="de-DE" sz="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C1D1A2F-FB12-7F46-AD08-6E3CB5B9DCD2}"/>
              </a:ext>
            </a:extLst>
          </p:cNvPr>
          <p:cNvSpPr/>
          <p:nvPr/>
        </p:nvSpPr>
        <p:spPr>
          <a:xfrm>
            <a:off x="8356529" y="6289837"/>
            <a:ext cx="3057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e-LU" sz="800" dirty="0"/>
              <a:t>Elly Ney: Die letzten Konzerte 1967/68, https://</a:t>
            </a:r>
            <a:r>
              <a:rPr lang="de-LU" sz="800" dirty="0" err="1"/>
              <a:t>www.proclassics.de</a:t>
            </a:r>
            <a:r>
              <a:rPr lang="de-LU" sz="800" dirty="0"/>
              <a:t>/</a:t>
            </a:r>
            <a:r>
              <a:rPr lang="de-LU" sz="800" dirty="0" err="1"/>
              <a:t>kuenstler</a:t>
            </a:r>
            <a:r>
              <a:rPr lang="de-LU" sz="800" dirty="0"/>
              <a:t>/</a:t>
            </a:r>
            <a:r>
              <a:rPr lang="de-LU" sz="800" dirty="0" err="1"/>
              <a:t>elly</a:t>
            </a:r>
            <a:r>
              <a:rPr lang="de-LU" sz="800" dirty="0"/>
              <a:t>-</a:t>
            </a:r>
            <a:r>
              <a:rPr lang="de-LU" sz="800" dirty="0" err="1"/>
              <a:t>ney</a:t>
            </a:r>
            <a:r>
              <a:rPr lang="de-LU" sz="800" dirty="0"/>
              <a:t>-die-letzten-konzerte-196768/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38F4768-1D26-0F43-A0A3-FE9B7BFF9D3E}"/>
              </a:ext>
            </a:extLst>
          </p:cNvPr>
          <p:cNvSpPr/>
          <p:nvPr/>
        </p:nvSpPr>
        <p:spPr>
          <a:xfrm>
            <a:off x="3985409" y="6572224"/>
            <a:ext cx="3566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rgbClr val="FFFF00"/>
                </a:solidFill>
              </a:rPr>
              <a:t>https://</a:t>
            </a:r>
            <a:r>
              <a:rPr lang="de-DE" sz="800" dirty="0" err="1">
                <a:solidFill>
                  <a:srgbClr val="FFFF00"/>
                </a:solidFill>
              </a:rPr>
              <a:t>luxemburgensia.bnl.lu</a:t>
            </a:r>
            <a:r>
              <a:rPr lang="de-DE" sz="800" dirty="0">
                <a:solidFill>
                  <a:srgbClr val="FFFF00"/>
                </a:solidFill>
              </a:rPr>
              <a:t>/</a:t>
            </a:r>
            <a:r>
              <a:rPr lang="de-DE" sz="800" dirty="0" err="1">
                <a:solidFill>
                  <a:srgbClr val="FFFF00"/>
                </a:solidFill>
              </a:rPr>
              <a:t>cgi</a:t>
            </a:r>
            <a:r>
              <a:rPr lang="de-DE" sz="800" dirty="0">
                <a:solidFill>
                  <a:srgbClr val="FFFF00"/>
                </a:solidFill>
              </a:rPr>
              <a:t>/</a:t>
            </a:r>
            <a:r>
              <a:rPr lang="de-DE" sz="800" dirty="0" err="1">
                <a:solidFill>
                  <a:srgbClr val="FFFF00"/>
                </a:solidFill>
              </a:rPr>
              <a:t>getPdf1_3.pl?mode</a:t>
            </a:r>
            <a:r>
              <a:rPr lang="de-DE" sz="800" dirty="0">
                <a:solidFill>
                  <a:srgbClr val="FFFF00"/>
                </a:solidFill>
              </a:rPr>
              <a:t>=</a:t>
            </a:r>
            <a:r>
              <a:rPr lang="de-DE" sz="800" dirty="0" err="1">
                <a:solidFill>
                  <a:srgbClr val="FFFF00"/>
                </a:solidFill>
              </a:rPr>
              <a:t>page&amp;id</a:t>
            </a:r>
            <a:r>
              <a:rPr lang="de-DE" sz="800" dirty="0">
                <a:solidFill>
                  <a:srgbClr val="FFFF00"/>
                </a:solidFill>
              </a:rPr>
              <a:t>=</a:t>
            </a:r>
            <a:r>
              <a:rPr lang="de-DE" sz="800" dirty="0" err="1">
                <a:solidFill>
                  <a:srgbClr val="FFFF00"/>
                </a:solidFill>
              </a:rPr>
              <a:t>8407&amp;option</a:t>
            </a:r>
            <a:r>
              <a:rPr lang="de-DE" sz="800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7BD55A9-1D08-3343-B644-9552902662BC}"/>
              </a:ext>
            </a:extLst>
          </p:cNvPr>
          <p:cNvSpPr/>
          <p:nvPr/>
        </p:nvSpPr>
        <p:spPr>
          <a:xfrm>
            <a:off x="7483156" y="3485275"/>
            <a:ext cx="41574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/>
              <a:t>https://</a:t>
            </a:r>
            <a:r>
              <a:rPr lang="de-DE" sz="800" dirty="0" err="1"/>
              <a:t>upload.wikimedia.org</a:t>
            </a:r>
            <a:r>
              <a:rPr lang="de-DE" sz="800" dirty="0"/>
              <a:t>/</a:t>
            </a:r>
            <a:r>
              <a:rPr lang="de-DE" sz="800" dirty="0" err="1"/>
              <a:t>wikipedia</a:t>
            </a:r>
            <a:r>
              <a:rPr lang="de-DE" sz="800" dirty="0"/>
              <a:t>/en/9/98/</a:t>
            </a:r>
            <a:r>
              <a:rPr lang="de-DE" sz="800" dirty="0" err="1"/>
              <a:t>Lou_Koster_pianist.jpg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909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6929"/>
            <a:ext cx="10515600" cy="1325563"/>
          </a:xfrm>
        </p:spPr>
        <p:txBody>
          <a:bodyPr/>
          <a:lstStyle/>
          <a:p>
            <a:r>
              <a:rPr lang="de-CH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138"/>
            <a:ext cx="10515600" cy="5791200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Ursula Anders-</a:t>
            </a:r>
            <a:r>
              <a:rPr lang="de-CH" dirty="0" err="1"/>
              <a:t>Malvetti</a:t>
            </a:r>
            <a:r>
              <a:rPr lang="de-CH" dirty="0"/>
              <a:t> / Alain </a:t>
            </a:r>
            <a:r>
              <a:rPr lang="de-CH" dirty="0" err="1"/>
              <a:t>Nitschké</a:t>
            </a:r>
            <a:r>
              <a:rPr lang="de-CH" dirty="0"/>
              <a:t> / Caroline Reuter / Damien </a:t>
            </a:r>
            <a:r>
              <a:rPr lang="de-CH" dirty="0" err="1"/>
              <a:t>Sagrillo</a:t>
            </a:r>
            <a:r>
              <a:rPr lang="de-CH" dirty="0"/>
              <a:t>, </a:t>
            </a:r>
            <a:r>
              <a:rPr lang="de-CH" i="1" dirty="0"/>
              <a:t>Luxemburger Musikerlexikon. Komponisten und Interpreten. Band I: 1815–1950</a:t>
            </a:r>
            <a:r>
              <a:rPr lang="de-CH" dirty="0"/>
              <a:t>, </a:t>
            </a:r>
            <a:r>
              <a:rPr lang="de-CH" dirty="0" err="1"/>
              <a:t>Weikersheim</a:t>
            </a:r>
            <a:r>
              <a:rPr lang="de-CH" dirty="0"/>
              <a:t>: Margraf </a:t>
            </a:r>
            <a:r>
              <a:rPr lang="de-CH" baseline="30000" dirty="0"/>
              <a:t>2</a:t>
            </a:r>
            <a:r>
              <a:rPr lang="de-CH" dirty="0"/>
              <a:t>2016</a:t>
            </a:r>
            <a:r>
              <a:rPr lang="de-LU" dirty="0"/>
              <a:t> 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700" dirty="0" err="1"/>
              <a:t>Friedhelm</a:t>
            </a:r>
            <a:r>
              <a:rPr lang="fr-FR" sz="2700" dirty="0"/>
              <a:t> </a:t>
            </a:r>
            <a:r>
              <a:rPr lang="fr-FR" sz="2700" dirty="0" err="1"/>
              <a:t>Brusniak</a:t>
            </a:r>
            <a:r>
              <a:rPr lang="fr-FR" sz="2700" dirty="0"/>
              <a:t> / Damien </a:t>
            </a:r>
            <a:r>
              <a:rPr lang="fr-FR" sz="2700" dirty="0" err="1"/>
              <a:t>Sagrillo</a:t>
            </a:r>
            <a:r>
              <a:rPr lang="fr-FR" sz="2700" dirty="0"/>
              <a:t>, </a:t>
            </a:r>
            <a:r>
              <a:rPr lang="de-LU" sz="2400" dirty="0"/>
              <a:t>„</a:t>
            </a:r>
            <a:r>
              <a:rPr lang="fr-FR" sz="2700" dirty="0"/>
              <a:t>Martin </a:t>
            </a:r>
            <a:r>
              <a:rPr lang="fr-FR" sz="2700" dirty="0" err="1"/>
              <a:t>Straus</a:t>
            </a:r>
            <a:r>
              <a:rPr lang="fr-FR" sz="2700" dirty="0"/>
              <a:t>, </a:t>
            </a:r>
            <a:r>
              <a:rPr lang="fr-FR" sz="2700" dirty="0" err="1"/>
              <a:t>ein</a:t>
            </a:r>
            <a:r>
              <a:rPr lang="fr-FR" sz="2700" dirty="0"/>
              <a:t> </a:t>
            </a:r>
            <a:r>
              <a:rPr lang="fr-FR" sz="2700" dirty="0" err="1"/>
              <a:t>europäischer</a:t>
            </a:r>
            <a:r>
              <a:rPr lang="fr-FR" sz="2700" dirty="0"/>
              <a:t> </a:t>
            </a:r>
            <a:r>
              <a:rPr lang="fr-FR" sz="2700" dirty="0" err="1"/>
              <a:t>Musikpädagoge</a:t>
            </a:r>
            <a:r>
              <a:rPr lang="fr-FR" sz="2700" dirty="0"/>
              <a:t> </a:t>
            </a:r>
            <a:r>
              <a:rPr lang="fr-FR" sz="2700" dirty="0" err="1"/>
              <a:t>aus</a:t>
            </a:r>
            <a:r>
              <a:rPr lang="fr-FR" sz="2700" dirty="0"/>
              <a:t> Luxemburg</a:t>
            </a:r>
            <a:r>
              <a:rPr lang="de-LU" sz="2400" dirty="0"/>
              <a:t>“,</a:t>
            </a:r>
            <a:r>
              <a:rPr lang="fr-FR" sz="2700" dirty="0"/>
              <a:t> </a:t>
            </a:r>
            <a:r>
              <a:rPr lang="de-LU" sz="2700" dirty="0"/>
              <a:t>in: Ars </a:t>
            </a:r>
            <a:r>
              <a:rPr lang="de-LU" sz="2700" dirty="0" err="1"/>
              <a:t>Inter</a:t>
            </a:r>
            <a:r>
              <a:rPr lang="de-LU" sz="2700" dirty="0"/>
              <a:t> </a:t>
            </a:r>
            <a:r>
              <a:rPr lang="de-LU" sz="2700" dirty="0" err="1"/>
              <a:t>Culturas</a:t>
            </a:r>
            <a:r>
              <a:rPr lang="de-LU" sz="2700" dirty="0"/>
              <a:t> (2020), 8(2019), 203-216</a:t>
            </a:r>
            <a:endParaRPr lang="fr-FR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eLuxemburgensia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Guy Jourdain, „</a:t>
            </a:r>
            <a:r>
              <a:rPr lang="de-DE" dirty="0" err="1"/>
              <a:t>L’enseignement</a:t>
            </a:r>
            <a:r>
              <a:rPr lang="de-DE" dirty="0"/>
              <a:t> </a:t>
            </a:r>
            <a:r>
              <a:rPr lang="de-DE" dirty="0" err="1"/>
              <a:t>musical</a:t>
            </a:r>
            <a:r>
              <a:rPr lang="de-DE" dirty="0"/>
              <a:t> à Luxembourg“, in: </a:t>
            </a:r>
            <a:r>
              <a:rPr lang="de-DE" i="1" dirty="0" err="1"/>
              <a:t>Soixante-quinzième</a:t>
            </a:r>
            <a:r>
              <a:rPr lang="de-DE" i="1" dirty="0"/>
              <a:t> </a:t>
            </a:r>
            <a:r>
              <a:rPr lang="de-DE" i="1" dirty="0" err="1"/>
              <a:t>anniversaire</a:t>
            </a:r>
            <a:r>
              <a:rPr lang="de-DE" i="1" dirty="0"/>
              <a:t> / </a:t>
            </a:r>
            <a:r>
              <a:rPr lang="de-DE" i="1" dirty="0" err="1"/>
              <a:t>Conservatoire</a:t>
            </a:r>
            <a:r>
              <a:rPr lang="de-DE" i="1" dirty="0"/>
              <a:t> de </a:t>
            </a:r>
            <a:r>
              <a:rPr lang="de-DE" i="1" dirty="0" err="1"/>
              <a:t>musique</a:t>
            </a:r>
            <a:r>
              <a:rPr lang="de-DE" i="1" dirty="0"/>
              <a:t> de la </a:t>
            </a:r>
            <a:r>
              <a:rPr lang="de-DE" i="1" dirty="0" err="1"/>
              <a:t>Ville</a:t>
            </a:r>
            <a:r>
              <a:rPr lang="de-DE" i="1" dirty="0"/>
              <a:t> de Luxembourg</a:t>
            </a:r>
            <a:r>
              <a:rPr lang="de-DE" dirty="0"/>
              <a:t>, hrsg. v. </a:t>
            </a:r>
            <a:r>
              <a:rPr lang="de-DE" dirty="0" err="1"/>
              <a:t>Conservatoire</a:t>
            </a:r>
            <a:r>
              <a:rPr lang="de-DE" dirty="0"/>
              <a:t> de </a:t>
            </a:r>
            <a:r>
              <a:rPr lang="de-DE" dirty="0" err="1"/>
              <a:t>musique</a:t>
            </a:r>
            <a:r>
              <a:rPr lang="de-DE" dirty="0"/>
              <a:t> de la </a:t>
            </a:r>
            <a:r>
              <a:rPr lang="de-DE" dirty="0" err="1"/>
              <a:t>Ville</a:t>
            </a:r>
            <a:r>
              <a:rPr lang="de-DE" dirty="0"/>
              <a:t> de Luxembourg u. Guy Jourdain, Luxembourg: </a:t>
            </a:r>
            <a:r>
              <a:rPr lang="de-DE" dirty="0" err="1"/>
              <a:t>Imprimerie</a:t>
            </a:r>
            <a:r>
              <a:rPr lang="de-DE" dirty="0"/>
              <a:t> Saint-Paul 1981,</a:t>
            </a:r>
            <a:r>
              <a:rPr lang="de-LU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Martin </a:t>
            </a:r>
            <a:r>
              <a:rPr lang="de-DE" dirty="0" err="1"/>
              <a:t>Kapeller</a:t>
            </a:r>
            <a:r>
              <a:rPr lang="de-DE" dirty="0"/>
              <a:t>, Art. „Ney, Elly“, in: </a:t>
            </a:r>
            <a:r>
              <a:rPr lang="de-DE" i="1" dirty="0"/>
              <a:t>Die Musik in Geschichte und Gegenwart </a:t>
            </a:r>
            <a:r>
              <a:rPr lang="de-DE" dirty="0"/>
              <a:t>(online), hrsg. v. Laurenz </a:t>
            </a:r>
            <a:r>
              <a:rPr lang="de-DE" dirty="0" err="1"/>
              <a:t>Lütteken</a:t>
            </a:r>
            <a:r>
              <a:rPr lang="de-DE" dirty="0"/>
              <a:t>, Kassel, Stuttgart, New York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i="1" dirty="0" err="1"/>
              <a:t>Projet</a:t>
            </a:r>
            <a:r>
              <a:rPr lang="de-DE" i="1" dirty="0"/>
              <a:t> de </a:t>
            </a:r>
            <a:r>
              <a:rPr lang="de-DE" i="1" dirty="0" err="1"/>
              <a:t>loi</a:t>
            </a:r>
            <a:r>
              <a:rPr lang="de-DE" i="1" dirty="0"/>
              <a:t> </a:t>
            </a:r>
            <a:r>
              <a:rPr lang="de-DE" i="1" dirty="0" err="1"/>
              <a:t>portant</a:t>
            </a:r>
            <a:r>
              <a:rPr lang="de-DE" i="1" dirty="0"/>
              <a:t> </a:t>
            </a:r>
            <a:r>
              <a:rPr lang="de-DE" i="1" dirty="0" err="1"/>
              <a:t>création</a:t>
            </a:r>
            <a:r>
              <a:rPr lang="de-DE" i="1" dirty="0"/>
              <a:t> </a:t>
            </a:r>
            <a:r>
              <a:rPr lang="de-DE" i="1" dirty="0" err="1"/>
              <a:t>d’une</a:t>
            </a:r>
            <a:r>
              <a:rPr lang="de-DE" i="1" dirty="0"/>
              <a:t> </a:t>
            </a:r>
            <a:r>
              <a:rPr lang="de-DE" i="1" dirty="0" err="1"/>
              <a:t>École</a:t>
            </a:r>
            <a:r>
              <a:rPr lang="de-DE" i="1" dirty="0"/>
              <a:t> nationale de </a:t>
            </a:r>
            <a:r>
              <a:rPr lang="de-DE" i="1" dirty="0" err="1"/>
              <a:t>musique</a:t>
            </a:r>
            <a:r>
              <a:rPr lang="de-DE" i="1" dirty="0"/>
              <a:t> et </a:t>
            </a:r>
            <a:r>
              <a:rPr lang="de-DE" i="1" dirty="0" err="1"/>
              <a:t>d’un</a:t>
            </a:r>
            <a:r>
              <a:rPr lang="de-DE" i="1" dirty="0"/>
              <a:t> poste </a:t>
            </a:r>
            <a:r>
              <a:rPr lang="de-DE" i="1" dirty="0" err="1"/>
              <a:t>d’inspecteur</a:t>
            </a:r>
            <a:r>
              <a:rPr lang="de-DE" i="1" dirty="0"/>
              <a:t> </a:t>
            </a:r>
            <a:r>
              <a:rPr lang="de-DE" i="1" dirty="0" err="1"/>
              <a:t>musical</a:t>
            </a:r>
            <a:r>
              <a:rPr lang="de-DE" dirty="0"/>
              <a:t>, 1964, S. 2081–2088</a:t>
            </a:r>
            <a:r>
              <a:rPr lang="de-LU" dirty="0"/>
              <a:t> 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Jean </a:t>
            </a:r>
            <a:r>
              <a:rPr lang="fr-FR" dirty="0" err="1"/>
              <a:t>Reitz</a:t>
            </a:r>
            <a:r>
              <a:rPr lang="fr-FR" dirty="0"/>
              <a:t>, </a:t>
            </a:r>
            <a:r>
              <a:rPr lang="fr-FR" i="1" dirty="0"/>
              <a:t>Le Conservatoire de Musique de la Ville d’Esch-sur-Alzette</a:t>
            </a:r>
            <a:r>
              <a:rPr lang="fr-FR" dirty="0"/>
              <a:t>, </a:t>
            </a:r>
            <a:r>
              <a:rPr lang="fr-FR" dirty="0" err="1"/>
              <a:t>o.J</a:t>
            </a:r>
            <a:r>
              <a:rPr lang="fr-FR" dirty="0"/>
              <a:t>., &lt;https://</a:t>
            </a:r>
            <a:r>
              <a:rPr lang="fr-FR" dirty="0" err="1"/>
              <a:t>www.yumpu.com</a:t>
            </a:r>
            <a:r>
              <a:rPr lang="fr-FR" dirty="0"/>
              <a:t>/</a:t>
            </a:r>
            <a:r>
              <a:rPr lang="fr-FR" dirty="0" err="1"/>
              <a:t>fr</a:t>
            </a:r>
            <a:r>
              <a:rPr lang="fr-FR" dirty="0"/>
              <a:t>/document/</a:t>
            </a:r>
            <a:r>
              <a:rPr lang="fr-FR" dirty="0" err="1"/>
              <a:t>view</a:t>
            </a:r>
            <a:r>
              <a:rPr lang="fr-FR" dirty="0"/>
              <a:t>/19494510/conservatoire-historique-</a:t>
            </a:r>
            <a:r>
              <a:rPr lang="fr-FR" dirty="0" err="1"/>
              <a:t>esch-sur-alzette</a:t>
            </a:r>
            <a:r>
              <a:rPr lang="fr-FR" dirty="0"/>
              <a:t>&gt;</a:t>
            </a:r>
            <a:r>
              <a:rPr lang="de-LU" dirty="0"/>
              <a:t> 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de-LU" dirty="0"/>
              <a:t>Danielle Roster, Artikel „Helen Buchholtz“ und „Lou Koster“, in: </a:t>
            </a:r>
            <a:r>
              <a:rPr lang="de-LU" i="1" dirty="0"/>
              <a:t>Musikvermittlung und Genderforschung: Lexikon und multimediale Präsentationen</a:t>
            </a:r>
            <a:r>
              <a:rPr lang="de-LU" dirty="0"/>
              <a:t>, </a:t>
            </a:r>
            <a:r>
              <a:rPr lang="de-LU" dirty="0" err="1"/>
              <a:t>hg</a:t>
            </a:r>
            <a:r>
              <a:rPr lang="de-LU" dirty="0"/>
              <a:t>. von Beatrix Borchard, Hochschule für Musik und Theater Hamburg, 2003ff.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Paul Rousseau, </a:t>
            </a:r>
            <a:r>
              <a:rPr lang="de-CH" i="1" dirty="0"/>
              <a:t>Komponisten, Dirigenten und Professoren mit Freimaurerschurz</a:t>
            </a:r>
            <a:r>
              <a:rPr lang="de-CH" dirty="0"/>
              <a:t>, &lt;https://web.archive.org/web/20160823122509/http://grande-loge.lu/?p=748&amp;lang=de&gt;.</a:t>
            </a:r>
            <a:endParaRPr lang="de-LU" dirty="0"/>
          </a:p>
          <a:p>
            <a:pPr>
              <a:buFont typeface="Arial" panose="020B0604020202020204" pitchFamily="34" charset="0"/>
              <a:buChar char="•"/>
            </a:pPr>
            <a:r>
              <a:rPr lang="de-LU" dirty="0"/>
              <a:t>Damien </a:t>
            </a:r>
            <a:r>
              <a:rPr lang="de-LU" dirty="0" err="1"/>
              <a:t>Sagrillo</a:t>
            </a:r>
            <a:r>
              <a:rPr lang="de-LU" dirty="0"/>
              <a:t>, „Musikalische Bildung. Deutsche und französische Tradition im Überblick“, in: </a:t>
            </a:r>
            <a:r>
              <a:rPr lang="fr-CH" i="1" dirty="0"/>
              <a:t>Gradus</a:t>
            </a:r>
            <a:r>
              <a:rPr lang="fr-CH" dirty="0"/>
              <a:t>, 2017-4(1), 26-35</a:t>
            </a:r>
            <a:r>
              <a:rPr lang="de-LU" dirty="0"/>
              <a:t> 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Antoine </a:t>
            </a:r>
            <a:r>
              <a:rPr lang="fr-FR" dirty="0" err="1"/>
              <a:t>Wehenkel</a:t>
            </a:r>
            <a:r>
              <a:rPr lang="fr-FR" dirty="0"/>
              <a:t>, </a:t>
            </a:r>
            <a:r>
              <a:rPr lang="fr-FR" i="1" dirty="0"/>
              <a:t>Chronique de la famille </a:t>
            </a:r>
            <a:r>
              <a:rPr lang="fr-FR" i="1" dirty="0" err="1"/>
              <a:t>Pescatore</a:t>
            </a:r>
            <a:r>
              <a:rPr lang="fr-FR" i="1" dirty="0"/>
              <a:t>: une histoire généalogique et culturelle ses liens avec les familles </a:t>
            </a:r>
            <a:r>
              <a:rPr lang="fr-FR" i="1" dirty="0" err="1"/>
              <a:t>Beving</a:t>
            </a:r>
            <a:r>
              <a:rPr lang="fr-FR" i="1" dirty="0"/>
              <a:t>, </a:t>
            </a:r>
            <a:r>
              <a:rPr lang="fr-FR" i="1" dirty="0" err="1"/>
              <a:t>Boch</a:t>
            </a:r>
            <a:r>
              <a:rPr lang="fr-FR" i="1" dirty="0"/>
              <a:t>, </a:t>
            </a:r>
            <a:r>
              <a:rPr lang="fr-FR" i="1" dirty="0" err="1"/>
              <a:t>Dutreux</a:t>
            </a:r>
            <a:r>
              <a:rPr lang="fr-FR" i="1" dirty="0"/>
              <a:t>, de </a:t>
            </a:r>
            <a:r>
              <a:rPr lang="fr-FR" i="1" dirty="0" err="1"/>
              <a:t>Gargan</a:t>
            </a:r>
            <a:r>
              <a:rPr lang="fr-FR" i="1" dirty="0"/>
              <a:t>, de </a:t>
            </a:r>
            <a:r>
              <a:rPr lang="fr-FR" i="1" dirty="0" err="1"/>
              <a:t>Scherff</a:t>
            </a:r>
            <a:r>
              <a:rPr lang="fr-FR" dirty="0"/>
              <a:t>, Luxembourg: Association luxembourgeoise de généalogie et d’héraldique 2002</a:t>
            </a:r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6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"/>
          <p:cNvSpPr/>
          <p:nvPr/>
        </p:nvSpPr>
        <p:spPr>
          <a:xfrm>
            <a:off x="5172189" y="3676969"/>
            <a:ext cx="4254014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hu-HU" sz="3000" b="1">
                <a:solidFill>
                  <a:srgbClr val="0070C0"/>
                </a:solidFill>
                <a:latin typeface="Bodoni MT Condensed" panose="02070606080606020203" pitchFamily="18" charset="0"/>
                <a:ea typeface="ＭＳ Ｐゴシック" panose="020B0600070205080204" pitchFamily="34" charset="-128"/>
              </a:rPr>
              <a:t>Köszönöm a figyelmet</a:t>
            </a:r>
            <a:endParaRPr lang="de-LU" sz="3000" b="1">
              <a:solidFill>
                <a:srgbClr val="0070C0"/>
              </a:solidFill>
              <a:latin typeface="Bodoni MT Condensed" panose="020706060806060202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hteck 6"/>
          <p:cNvSpPr/>
          <p:nvPr/>
        </p:nvSpPr>
        <p:spPr>
          <a:xfrm rot="20504447">
            <a:off x="4976207" y="2706606"/>
            <a:ext cx="302461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fr-FR" sz="2000" b="1">
                <a:solidFill>
                  <a:srgbClr val="0070C0"/>
                </a:solidFill>
                <a:latin typeface="Charlemagne Std" panose="04020705060702020204" pitchFamily="82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Merci pour votre attention</a:t>
            </a:r>
            <a:endParaRPr lang="de-LU" sz="2000" b="1">
              <a:solidFill>
                <a:srgbClr val="0070C0"/>
              </a:solidFill>
              <a:latin typeface="Charlemagne Std" panose="04020705060702020204" pitchFamily="82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 rot="2712287">
            <a:off x="6819166" y="1512847"/>
            <a:ext cx="4073551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de-DE" sz="2200" b="1">
                <a:solidFill>
                  <a:srgbClr val="0070C0"/>
                </a:solidFill>
                <a:latin typeface="Bauhaus 93" panose="04030905020B02020C02" pitchFamily="82" charset="0"/>
                <a:ea typeface="ＭＳ Ｐゴシック" panose="020B0600070205080204" pitchFamily="34" charset="-128"/>
              </a:rPr>
              <a:t>Danke für Ihre Aufmerksamkeit</a:t>
            </a:r>
            <a:endParaRPr lang="de-LU" sz="2200" b="1">
              <a:solidFill>
                <a:srgbClr val="0070C0"/>
              </a:solidFill>
              <a:latin typeface="Bauhaus 93" panose="04030905020B02020C02" pitchFamily="82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hteck 8"/>
          <p:cNvSpPr/>
          <p:nvPr/>
        </p:nvSpPr>
        <p:spPr>
          <a:xfrm rot="20123759">
            <a:off x="2526909" y="1670385"/>
            <a:ext cx="4371711" cy="43088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de-LU" sz="2200" b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Merci </a:t>
            </a:r>
            <a:r>
              <a:rPr lang="de-LU" sz="2200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fir</a:t>
            </a:r>
            <a:r>
              <a:rPr lang="de-LU" sz="2200" b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</a:t>
            </a:r>
            <a:r>
              <a:rPr lang="de-LU" sz="2200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Äert</a:t>
            </a:r>
            <a:r>
              <a:rPr lang="de-LU" sz="2200" b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</a:t>
            </a:r>
            <a:r>
              <a:rPr lang="de-LU" sz="2200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Nolauschteren</a:t>
            </a:r>
            <a:endParaRPr lang="de-LU" sz="2200" b="1">
              <a:solidFill>
                <a:srgbClr val="0070C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hteck 10"/>
          <p:cNvSpPr/>
          <p:nvPr/>
        </p:nvSpPr>
        <p:spPr>
          <a:xfrm rot="19394740">
            <a:off x="1401136" y="3415358"/>
            <a:ext cx="3743494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it-IT" sz="2800" b="1">
                <a:solidFill>
                  <a:srgbClr val="0070C0"/>
                </a:solidFill>
                <a:latin typeface="Papyrus" panose="03070502060502030205" pitchFamily="66" charset="0"/>
                <a:ea typeface="ＭＳ Ｐゴシック" panose="020B0600070205080204" pitchFamily="34" charset="-128"/>
              </a:rPr>
              <a:t>Grazie per l'attenzione</a:t>
            </a:r>
            <a:endParaRPr lang="de-LU" sz="2800" b="1">
              <a:solidFill>
                <a:srgbClr val="0070C0"/>
              </a:solidFill>
              <a:latin typeface="Papyrus" panose="03070502060502030205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hteck 9"/>
          <p:cNvSpPr/>
          <p:nvPr/>
        </p:nvSpPr>
        <p:spPr>
          <a:xfrm rot="21239590">
            <a:off x="3645273" y="4804714"/>
            <a:ext cx="402033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2400" b="1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Thank</a:t>
            </a:r>
            <a:r>
              <a:rPr lang="fr-FR" sz="2400" b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fr-FR" sz="2400" b="1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you</a:t>
            </a:r>
            <a:r>
              <a:rPr lang="fr-FR" sz="2400" b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for </a:t>
            </a:r>
            <a:r>
              <a:rPr lang="fr-FR" sz="2400" b="1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your</a:t>
            </a:r>
            <a:r>
              <a:rPr lang="fr-FR" sz="2400" b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attention</a:t>
            </a:r>
            <a:endParaRPr lang="de-LU" sz="2400" b="1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Rechteck 8"/>
          <p:cNvSpPr/>
          <p:nvPr/>
        </p:nvSpPr>
        <p:spPr>
          <a:xfrm rot="21127945">
            <a:off x="2106453" y="485617"/>
            <a:ext cx="4178773" cy="461665"/>
          </a:xfrm>
          <a:prstGeom prst="rect">
            <a:avLst/>
          </a:prstGeom>
          <a:solidFill>
            <a:srgbClr val="E971A4"/>
          </a:solidFill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s-ES" sz="2400" b="1">
                <a:solidFill>
                  <a:srgbClr val="0070C0"/>
                </a:solidFill>
                <a:latin typeface="Calibri" panose="020F0502020204030204"/>
                <a:ea typeface="ＭＳ Ｐゴシック" panose="020B0600070205080204" pitchFamily="34" charset="-128"/>
              </a:rPr>
              <a:t>Muchas gracias por su atención</a:t>
            </a:r>
            <a:endParaRPr lang="de-LU" sz="2400" b="1">
              <a:solidFill>
                <a:srgbClr val="0070C0"/>
              </a:solidFill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sp>
        <p:nvSpPr>
          <p:cNvPr id="13" name="Rechteck 6"/>
          <p:cNvSpPr/>
          <p:nvPr/>
        </p:nvSpPr>
        <p:spPr>
          <a:xfrm rot="20504447">
            <a:off x="6190986" y="5138410"/>
            <a:ext cx="426430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GB" sz="2400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Agradeço</a:t>
            </a:r>
            <a:r>
              <a:rPr lang="en-GB" sz="2400" b="1">
                <a:solidFill>
                  <a:prstClr val="black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</a:t>
            </a:r>
            <a:r>
              <a:rPr lang="en-GB" sz="2400" b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 </a:t>
            </a:r>
            <a:r>
              <a:rPr lang="en-GB" sz="2400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vossa</a:t>
            </a:r>
            <a:r>
              <a:rPr lang="en-GB" sz="2400" b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</a:t>
            </a:r>
            <a:r>
              <a:rPr lang="en-GB" sz="2400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atenção</a:t>
            </a:r>
            <a:endParaRPr lang="de-LU" sz="2400" b="1">
              <a:solidFill>
                <a:srgbClr val="0070C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4" name="Picture 2" descr="http://www.uni.lu/intranet/images/logonom_100x90.jpg">
            <a:extLst>
              <a:ext uri="{FF2B5EF4-FFF2-40B4-BE49-F238E27FC236}">
                <a16:creationId xmlns:a16="http://schemas.microsoft.com/office/drawing/2014/main" id="{35968C67-B79F-DE45-BFBC-8411EC9F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20718602">
            <a:off x="328645" y="5006598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uni.lu/intranet/images/logonom_100x90.jpg">
            <a:extLst>
              <a:ext uri="{FF2B5EF4-FFF2-40B4-BE49-F238E27FC236}">
                <a16:creationId xmlns:a16="http://schemas.microsoft.com/office/drawing/2014/main" id="{FD27082E-E35E-C04D-9DE1-FE94802C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1294714">
            <a:off x="588754" y="802489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uni.lu/intranet/images/logonom_100x90.jpg">
            <a:extLst>
              <a:ext uri="{FF2B5EF4-FFF2-40B4-BE49-F238E27FC236}">
                <a16:creationId xmlns:a16="http://schemas.microsoft.com/office/drawing/2014/main" id="{812824AC-25C8-D840-BA72-D0453CCF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1326919">
            <a:off x="10877656" y="4577973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uni.lu/intranet/images/logonom_100x90.jpg">
            <a:extLst>
              <a:ext uri="{FF2B5EF4-FFF2-40B4-BE49-F238E27FC236}">
                <a16:creationId xmlns:a16="http://schemas.microsoft.com/office/drawing/2014/main" id="{C2B1B23F-DFB8-8445-B498-C8A5C072B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20597262">
            <a:off x="10445774" y="909729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0E186155-CF19-B348-845C-5B615662443F}"/>
              </a:ext>
            </a:extLst>
          </p:cNvPr>
          <p:cNvSpPr/>
          <p:nvPr/>
        </p:nvSpPr>
        <p:spPr>
          <a:xfrm>
            <a:off x="1939478" y="131138"/>
            <a:ext cx="8378712" cy="6555641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de-DE" sz="2400" b="1" dirty="0">
              <a:solidFill>
                <a:srgbClr val="FFFF00"/>
              </a:solidFill>
            </a:endParaRPr>
          </a:p>
          <a:p>
            <a:pPr algn="ctr"/>
            <a:endParaRPr lang="de-DE" sz="2400" b="1" dirty="0">
              <a:solidFill>
                <a:srgbClr val="FFFF00"/>
              </a:solidFill>
            </a:endParaRPr>
          </a:p>
          <a:p>
            <a:pPr algn="ctr"/>
            <a:endParaRPr lang="de-DE" sz="2400" b="1" dirty="0">
              <a:solidFill>
                <a:srgbClr val="FFFF00"/>
              </a:solidFill>
            </a:endParaRPr>
          </a:p>
          <a:p>
            <a:pPr algn="ctr"/>
            <a:endParaRPr lang="de-DE" sz="2400" b="1" dirty="0">
              <a:solidFill>
                <a:srgbClr val="FFFF00"/>
              </a:solidFill>
            </a:endParaRPr>
          </a:p>
          <a:p>
            <a:pPr algn="ctr"/>
            <a:r>
              <a:rPr lang="de-DE" sz="2000" b="1" dirty="0">
                <a:solidFill>
                  <a:srgbClr val="FFFF00"/>
                </a:solidFill>
              </a:rPr>
              <a:t>Damien François </a:t>
            </a:r>
            <a:r>
              <a:rPr lang="de-DE" sz="2000" b="1">
                <a:solidFill>
                  <a:srgbClr val="FFFF00"/>
                </a:solidFill>
              </a:rPr>
              <a:t>SAGRILLO</a:t>
            </a:r>
            <a:endParaRPr lang="de-DE" sz="2000" b="1" dirty="0">
              <a:solidFill>
                <a:srgbClr val="FFFF00"/>
              </a:solidFill>
            </a:endParaRPr>
          </a:p>
          <a:p>
            <a:pPr algn="ctr"/>
            <a:r>
              <a:rPr lang="de-DE" sz="2000" b="1" dirty="0" err="1">
                <a:solidFill>
                  <a:srgbClr val="FFFF00"/>
                </a:solidFill>
              </a:rPr>
              <a:t>Université</a:t>
            </a:r>
            <a:r>
              <a:rPr lang="de-DE" sz="2000" b="1" dirty="0">
                <a:solidFill>
                  <a:srgbClr val="FFFF00"/>
                </a:solidFill>
              </a:rPr>
              <a:t> du Luxembourg</a:t>
            </a:r>
          </a:p>
          <a:p>
            <a:pPr algn="ctr"/>
            <a:r>
              <a:rPr lang="de-DE" sz="2000" b="1" dirty="0" err="1">
                <a:solidFill>
                  <a:srgbClr val="FFFF00"/>
                </a:solidFill>
              </a:rPr>
              <a:t>Faculté</a:t>
            </a:r>
            <a:r>
              <a:rPr lang="de-DE" sz="2000" b="1" dirty="0">
                <a:solidFill>
                  <a:srgbClr val="FFFF00"/>
                </a:solidFill>
              </a:rPr>
              <a:t> des </a:t>
            </a:r>
            <a:r>
              <a:rPr lang="de-DE" sz="2000" b="1" dirty="0" err="1">
                <a:solidFill>
                  <a:srgbClr val="FFFF00"/>
                </a:solidFill>
              </a:rPr>
              <a:t>Lettres</a:t>
            </a:r>
            <a:r>
              <a:rPr lang="de-DE" sz="2000" b="1" dirty="0">
                <a:solidFill>
                  <a:srgbClr val="FFFF00"/>
                </a:solidFill>
              </a:rPr>
              <a:t> des </a:t>
            </a:r>
            <a:r>
              <a:rPr lang="de-DE" sz="2000" b="1" dirty="0" err="1">
                <a:solidFill>
                  <a:srgbClr val="FFFF00"/>
                </a:solidFill>
              </a:rPr>
              <a:t>Sciences</a:t>
            </a:r>
            <a:r>
              <a:rPr lang="de-DE" sz="2000" b="1" dirty="0">
                <a:solidFill>
                  <a:srgbClr val="FFFF00"/>
                </a:solidFill>
              </a:rPr>
              <a:t> </a:t>
            </a:r>
            <a:r>
              <a:rPr lang="de-DE" sz="2000" b="1" dirty="0" err="1">
                <a:solidFill>
                  <a:srgbClr val="FFFF00"/>
                </a:solidFill>
              </a:rPr>
              <a:t>humaines</a:t>
            </a:r>
            <a:r>
              <a:rPr lang="de-DE" sz="2000" b="1" dirty="0">
                <a:solidFill>
                  <a:srgbClr val="FFFF00"/>
                </a:solidFill>
              </a:rPr>
              <a:t>, </a:t>
            </a:r>
            <a:r>
              <a:rPr lang="de-DE" sz="2000" b="1" dirty="0" err="1">
                <a:solidFill>
                  <a:srgbClr val="FFFF00"/>
                </a:solidFill>
              </a:rPr>
              <a:t>sociales</a:t>
            </a:r>
            <a:r>
              <a:rPr lang="de-DE" sz="2000" b="1" dirty="0">
                <a:solidFill>
                  <a:srgbClr val="FFFF00"/>
                </a:solidFill>
              </a:rPr>
              <a:t> et de </a:t>
            </a:r>
            <a:r>
              <a:rPr lang="de-DE" sz="2000" b="1" dirty="0" err="1">
                <a:solidFill>
                  <a:srgbClr val="FFFF00"/>
                </a:solidFill>
              </a:rPr>
              <a:t>l'éducation</a:t>
            </a:r>
            <a:endParaRPr lang="de-DE" sz="2000" b="1" dirty="0">
              <a:solidFill>
                <a:srgbClr val="FFFF00"/>
              </a:solidFill>
            </a:endParaRPr>
          </a:p>
          <a:p>
            <a:pPr algn="ctr"/>
            <a:r>
              <a:rPr lang="de-DE" sz="2000" b="1" dirty="0">
                <a:solidFill>
                  <a:srgbClr val="FFFF00"/>
                </a:solidFill>
              </a:rPr>
              <a:t>Institut de </a:t>
            </a:r>
            <a:r>
              <a:rPr lang="de-DE" sz="2000" b="1" dirty="0" err="1">
                <a:solidFill>
                  <a:srgbClr val="FFFF00"/>
                </a:solidFill>
              </a:rPr>
              <a:t>musicologie</a:t>
            </a:r>
            <a:r>
              <a:rPr lang="de-DE" sz="2000" b="1" dirty="0">
                <a:solidFill>
                  <a:srgbClr val="FFFF00"/>
                </a:solidFill>
              </a:rPr>
              <a:t> et des </a:t>
            </a:r>
            <a:r>
              <a:rPr lang="de-DE" sz="2000" b="1" dirty="0" err="1">
                <a:solidFill>
                  <a:srgbClr val="FFFF00"/>
                </a:solidFill>
              </a:rPr>
              <a:t>arts</a:t>
            </a:r>
            <a:endParaRPr lang="de-DE" sz="2000" b="1" dirty="0">
              <a:solidFill>
                <a:srgbClr val="FFFF00"/>
              </a:solidFill>
            </a:endParaRPr>
          </a:p>
          <a:p>
            <a:pPr algn="ctr"/>
            <a:r>
              <a:rPr lang="de-DE" sz="2000" b="1" dirty="0" err="1">
                <a:solidFill>
                  <a:srgbClr val="FFFF00"/>
                </a:solidFill>
              </a:rPr>
              <a:t>Maison</a:t>
            </a:r>
            <a:r>
              <a:rPr lang="de-DE" sz="2000" b="1" dirty="0">
                <a:solidFill>
                  <a:srgbClr val="FFFF00"/>
                </a:solidFill>
              </a:rPr>
              <a:t> des </a:t>
            </a:r>
            <a:r>
              <a:rPr lang="de-DE" sz="2000" b="1" dirty="0" err="1">
                <a:solidFill>
                  <a:srgbClr val="FFFF00"/>
                </a:solidFill>
              </a:rPr>
              <a:t>Sciences</a:t>
            </a:r>
            <a:r>
              <a:rPr lang="de-DE" sz="2000" b="1" dirty="0">
                <a:solidFill>
                  <a:srgbClr val="FFFF00"/>
                </a:solidFill>
              </a:rPr>
              <a:t> </a:t>
            </a:r>
            <a:r>
              <a:rPr lang="de-DE" sz="2000" b="1" dirty="0" err="1">
                <a:solidFill>
                  <a:srgbClr val="FFFF00"/>
                </a:solidFill>
              </a:rPr>
              <a:t>Humaines</a:t>
            </a:r>
            <a:endParaRPr lang="de-DE" sz="2000" b="1" dirty="0">
              <a:solidFill>
                <a:srgbClr val="FFFF00"/>
              </a:solidFill>
            </a:endParaRPr>
          </a:p>
          <a:p>
            <a:pPr algn="ctr"/>
            <a:r>
              <a:rPr lang="de-DE" sz="2000" b="1" dirty="0">
                <a:solidFill>
                  <a:srgbClr val="FFFF00"/>
                </a:solidFill>
              </a:rPr>
              <a:t>11, Porte des </a:t>
            </a:r>
            <a:r>
              <a:rPr lang="de-DE" sz="2000" b="1" dirty="0" err="1">
                <a:solidFill>
                  <a:srgbClr val="FFFF00"/>
                </a:solidFill>
              </a:rPr>
              <a:t>Sciences</a:t>
            </a:r>
            <a:endParaRPr lang="de-DE" sz="2000" b="1" dirty="0">
              <a:solidFill>
                <a:srgbClr val="FFFF00"/>
              </a:solidFill>
            </a:endParaRPr>
          </a:p>
          <a:p>
            <a:pPr algn="ctr"/>
            <a:r>
              <a:rPr lang="de-DE" sz="2000" b="1" dirty="0">
                <a:solidFill>
                  <a:srgbClr val="FFFF00"/>
                </a:solidFill>
              </a:rPr>
              <a:t>L-4366 Esch-</a:t>
            </a:r>
            <a:r>
              <a:rPr lang="de-DE" sz="2000" b="1" dirty="0" err="1">
                <a:solidFill>
                  <a:srgbClr val="FFFF00"/>
                </a:solidFill>
              </a:rPr>
              <a:t>sur</a:t>
            </a:r>
            <a:r>
              <a:rPr lang="de-DE" sz="2000" b="1" dirty="0">
                <a:solidFill>
                  <a:srgbClr val="FFFF00"/>
                </a:solidFill>
              </a:rPr>
              <a:t>-Alzette</a:t>
            </a:r>
          </a:p>
          <a:p>
            <a:pPr algn="ctr"/>
            <a:r>
              <a:rPr lang="de-DE" sz="2000" b="1" dirty="0">
                <a:solidFill>
                  <a:srgbClr val="FFFF00"/>
                </a:solidFill>
              </a:rPr>
              <a:t>MSH, E02 35-270</a:t>
            </a:r>
          </a:p>
          <a:p>
            <a:pPr algn="ctr"/>
            <a:r>
              <a:rPr lang="de-DE" sz="2000" b="1" dirty="0" err="1">
                <a:solidFill>
                  <a:srgbClr val="FFFF00"/>
                </a:solidFill>
              </a:rPr>
              <a:t>Tél</a:t>
            </a:r>
            <a:r>
              <a:rPr lang="de-DE" sz="2000" b="1" dirty="0">
                <a:solidFill>
                  <a:srgbClr val="FFFF00"/>
                </a:solidFill>
              </a:rPr>
              <a:t>. +352-466644-9435</a:t>
            </a:r>
          </a:p>
          <a:p>
            <a:pPr algn="ctr"/>
            <a:r>
              <a:rPr lang="de-DE" sz="2000" b="1" dirty="0">
                <a:solidFill>
                  <a:srgbClr val="FFFF00"/>
                </a:solidFill>
              </a:rPr>
              <a:t>Portable +352-661-512094</a:t>
            </a:r>
          </a:p>
          <a:p>
            <a:pPr algn="ctr"/>
            <a:r>
              <a:rPr lang="de-DE" sz="2000" b="1" dirty="0" err="1">
                <a:solidFill>
                  <a:srgbClr val="FFFF00"/>
                </a:solidFill>
              </a:rPr>
              <a:t>damien.sagrillo</a:t>
            </a:r>
            <a:r>
              <a:rPr lang="de-DE" sz="2000" b="1" dirty="0">
                <a:solidFill>
                  <a:srgbClr val="FFFF00"/>
                </a:solidFill>
              </a:rPr>
              <a:t>(at)uni.lu</a:t>
            </a:r>
          </a:p>
          <a:p>
            <a:pPr algn="ctr"/>
            <a:r>
              <a:rPr lang="de-DE" sz="2000" b="1" dirty="0">
                <a:solidFill>
                  <a:srgbClr val="FFFF00"/>
                </a:solidFill>
              </a:rPr>
              <a:t>URL: </a:t>
            </a:r>
            <a:r>
              <a:rPr lang="de-DE" sz="2000" b="1" dirty="0">
                <a:solidFill>
                  <a:srgbClr val="FFFF00"/>
                </a:solidFill>
                <a:hlinkClick r:id="rId5"/>
              </a:rPr>
              <a:t>https://musique.uni.lu/</a:t>
            </a:r>
            <a:endParaRPr lang="de-DE" sz="2000" b="1" dirty="0">
              <a:solidFill>
                <a:srgbClr val="FFFF00"/>
              </a:solidFill>
            </a:endParaRPr>
          </a:p>
          <a:p>
            <a:pPr algn="ctr"/>
            <a:r>
              <a:rPr lang="de-DE" sz="2000" b="1" dirty="0" err="1">
                <a:solidFill>
                  <a:srgbClr val="FFFF00"/>
                </a:solidFill>
              </a:rPr>
              <a:t>Président</a:t>
            </a:r>
            <a:r>
              <a:rPr lang="de-DE" sz="2000" b="1" dirty="0">
                <a:solidFill>
                  <a:srgbClr val="FFFF00"/>
                </a:solidFill>
              </a:rPr>
              <a:t> </a:t>
            </a:r>
            <a:r>
              <a:rPr lang="de-DE" sz="2000" b="1" dirty="0" err="1">
                <a:solidFill>
                  <a:srgbClr val="FFFF00"/>
                </a:solidFill>
              </a:rPr>
              <a:t>IGEB</a:t>
            </a:r>
            <a:r>
              <a:rPr lang="de-DE" sz="2000" b="1" dirty="0">
                <a:solidFill>
                  <a:srgbClr val="FFFF00"/>
                </a:solidFill>
              </a:rPr>
              <a:t> (</a:t>
            </a:r>
            <a:r>
              <a:rPr lang="de-DE" sz="2000" b="1" dirty="0">
                <a:solidFill>
                  <a:srgbClr val="FFFF00"/>
                </a:solidFill>
                <a:hlinkClick r:id="rId6"/>
              </a:rPr>
              <a:t>www.igeb.net</a:t>
            </a:r>
            <a:r>
              <a:rPr lang="de-DE" sz="2000" b="1" dirty="0">
                <a:solidFill>
                  <a:srgbClr val="FFFF00"/>
                </a:solidFill>
              </a:rPr>
              <a:t>)</a:t>
            </a:r>
          </a:p>
          <a:p>
            <a:pPr algn="ctr"/>
            <a:endParaRPr lang="de-DE" sz="2000" b="1" dirty="0">
              <a:solidFill>
                <a:srgbClr val="FFFF00"/>
              </a:solidFill>
            </a:endParaRPr>
          </a:p>
          <a:p>
            <a:pPr algn="ctr"/>
            <a:endParaRPr lang="de-DE" sz="2400" b="1" dirty="0">
              <a:solidFill>
                <a:srgbClr val="FFFF00"/>
              </a:solidFill>
            </a:endParaRPr>
          </a:p>
          <a:p>
            <a:pPr algn="ctr"/>
            <a:endParaRPr lang="de-DE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Macintosh PowerPoint</Application>
  <PresentationFormat>Breitbild</PresentationFormat>
  <Paragraphs>111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20" baseType="lpstr">
      <vt:lpstr>Arial</vt:lpstr>
      <vt:lpstr>Bauhaus 93</vt:lpstr>
      <vt:lpstr>Bodoni MT Condensed</vt:lpstr>
      <vt:lpstr>Bookman Old Style</vt:lpstr>
      <vt:lpstr>Calibri</vt:lpstr>
      <vt:lpstr>Calibri Light</vt:lpstr>
      <vt:lpstr>Charlemagne Std</vt:lpstr>
      <vt:lpstr>Papyrus</vt:lpstr>
      <vt:lpstr>Times New Roman</vt:lpstr>
      <vt:lpstr>Wingdings</vt:lpstr>
      <vt:lpstr>Office-Design</vt:lpstr>
      <vt:lpstr>2_Office-Design</vt:lpstr>
      <vt:lpstr>Two centuries of music education in Luxembourg. 'Learning to teach' in the focus of two traditions </vt:lpstr>
      <vt:lpstr>Leo Kestenberg. Seine Sichbarkeit in Luxemburg </vt:lpstr>
      <vt:lpstr>Martin Straus (1946–2019)  Das Klangmännchenkonzept</vt:lpstr>
      <vt:lpstr>Learn-to-Teach Concepts</vt:lpstr>
      <vt:lpstr>Luxemburgische Schulgesangbücher aus dem 19. Jahrhundert</vt:lpstr>
      <vt:lpstr>Helen Buchholtz  Lou Koster  Alice Gallé-Menager  Elly Ney </vt:lpstr>
      <vt:lpstr>References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Musik und Pädagogik als Kunst. </dc:title>
  <dc:creator>Damien Francois SAGRILLO</dc:creator>
  <cp:lastModifiedBy>Damien François SAGRILLO</cp:lastModifiedBy>
  <cp:revision>163</cp:revision>
  <dcterms:created xsi:type="dcterms:W3CDTF">2019-11-12T09:22:36Z</dcterms:created>
  <dcterms:modified xsi:type="dcterms:W3CDTF">2021-10-21T09:44:03Z</dcterms:modified>
</cp:coreProperties>
</file>