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65" r:id="rId3"/>
    <p:sldId id="257" r:id="rId4"/>
    <p:sldId id="259" r:id="rId5"/>
    <p:sldId id="262" r:id="rId6"/>
    <p:sldId id="264" r:id="rId7"/>
    <p:sldId id="260" r:id="rId8"/>
    <p:sldId id="263" r:id="rId9"/>
    <p:sldId id="258" r:id="rId10"/>
    <p:sldId id="266" r:id="rId11"/>
    <p:sldId id="261" r:id="rId12"/>
    <p:sldId id="267" r:id="rId13"/>
    <p:sldId id="268" r:id="rId14"/>
    <p:sldId id="270"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F172C0-AF2B-4656-AB96-1B4FA3937C67}" type="datetimeFigureOut">
              <a:rPr lang="en-US" smtClean="0"/>
              <a:t>9/1/2021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73B60B-ACF3-4F73-A9F7-9736C0C8D62C}" type="slidenum">
              <a:rPr lang="en-US" smtClean="0"/>
              <a:t>‹#›</a:t>
            </a:fld>
            <a:endParaRPr lang="en-US"/>
          </a:p>
        </p:txBody>
      </p:sp>
    </p:spTree>
    <p:extLst>
      <p:ext uri="{BB962C8B-B14F-4D97-AF65-F5344CB8AC3E}">
        <p14:creationId xmlns:p14="http://schemas.microsoft.com/office/powerpoint/2010/main" val="111986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a:t>
            </a:fld>
            <a:endParaRPr lang="en-US"/>
          </a:p>
        </p:txBody>
      </p:sp>
    </p:spTree>
    <p:extLst>
      <p:ext uri="{BB962C8B-B14F-4D97-AF65-F5344CB8AC3E}">
        <p14:creationId xmlns:p14="http://schemas.microsoft.com/office/powerpoint/2010/main" val="704290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10</a:t>
            </a:fld>
            <a:endParaRPr lang="en-US"/>
          </a:p>
        </p:txBody>
      </p:sp>
    </p:spTree>
    <p:extLst>
      <p:ext uri="{BB962C8B-B14F-4D97-AF65-F5344CB8AC3E}">
        <p14:creationId xmlns:p14="http://schemas.microsoft.com/office/powerpoint/2010/main" val="1772508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11</a:t>
            </a:fld>
            <a:endParaRPr lang="en-US"/>
          </a:p>
        </p:txBody>
      </p:sp>
    </p:spTree>
    <p:extLst>
      <p:ext uri="{BB962C8B-B14F-4D97-AF65-F5344CB8AC3E}">
        <p14:creationId xmlns:p14="http://schemas.microsoft.com/office/powerpoint/2010/main" val="2180847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12</a:t>
            </a:fld>
            <a:endParaRPr lang="en-US"/>
          </a:p>
        </p:txBody>
      </p:sp>
    </p:spTree>
    <p:extLst>
      <p:ext uri="{BB962C8B-B14F-4D97-AF65-F5344CB8AC3E}">
        <p14:creationId xmlns:p14="http://schemas.microsoft.com/office/powerpoint/2010/main" val="144404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13</a:t>
            </a:fld>
            <a:endParaRPr lang="en-US"/>
          </a:p>
        </p:txBody>
      </p:sp>
    </p:spTree>
    <p:extLst>
      <p:ext uri="{BB962C8B-B14F-4D97-AF65-F5344CB8AC3E}">
        <p14:creationId xmlns:p14="http://schemas.microsoft.com/office/powerpoint/2010/main" val="8025619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14</a:t>
            </a:fld>
            <a:endParaRPr lang="en-US"/>
          </a:p>
        </p:txBody>
      </p:sp>
    </p:spTree>
    <p:extLst>
      <p:ext uri="{BB962C8B-B14F-4D97-AF65-F5344CB8AC3E}">
        <p14:creationId xmlns:p14="http://schemas.microsoft.com/office/powerpoint/2010/main" val="41759505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15</a:t>
            </a:fld>
            <a:endParaRPr lang="en-US"/>
          </a:p>
        </p:txBody>
      </p:sp>
    </p:spTree>
    <p:extLst>
      <p:ext uri="{BB962C8B-B14F-4D97-AF65-F5344CB8AC3E}">
        <p14:creationId xmlns:p14="http://schemas.microsoft.com/office/powerpoint/2010/main" val="1342793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2</a:t>
            </a:fld>
            <a:endParaRPr lang="en-US"/>
          </a:p>
        </p:txBody>
      </p:sp>
    </p:spTree>
    <p:extLst>
      <p:ext uri="{BB962C8B-B14F-4D97-AF65-F5344CB8AC3E}">
        <p14:creationId xmlns:p14="http://schemas.microsoft.com/office/powerpoint/2010/main" val="166340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3</a:t>
            </a:fld>
            <a:endParaRPr lang="en-US"/>
          </a:p>
        </p:txBody>
      </p:sp>
    </p:spTree>
    <p:extLst>
      <p:ext uri="{BB962C8B-B14F-4D97-AF65-F5344CB8AC3E}">
        <p14:creationId xmlns:p14="http://schemas.microsoft.com/office/powerpoint/2010/main" val="221315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4</a:t>
            </a:fld>
            <a:endParaRPr lang="en-US"/>
          </a:p>
        </p:txBody>
      </p:sp>
    </p:spTree>
    <p:extLst>
      <p:ext uri="{BB962C8B-B14F-4D97-AF65-F5344CB8AC3E}">
        <p14:creationId xmlns:p14="http://schemas.microsoft.com/office/powerpoint/2010/main" val="7974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5</a:t>
            </a:fld>
            <a:endParaRPr lang="en-US"/>
          </a:p>
        </p:txBody>
      </p:sp>
    </p:spTree>
    <p:extLst>
      <p:ext uri="{BB962C8B-B14F-4D97-AF65-F5344CB8AC3E}">
        <p14:creationId xmlns:p14="http://schemas.microsoft.com/office/powerpoint/2010/main" val="3564669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6</a:t>
            </a:fld>
            <a:endParaRPr lang="en-US"/>
          </a:p>
        </p:txBody>
      </p:sp>
    </p:spTree>
    <p:extLst>
      <p:ext uri="{BB962C8B-B14F-4D97-AF65-F5344CB8AC3E}">
        <p14:creationId xmlns:p14="http://schemas.microsoft.com/office/powerpoint/2010/main" val="2796359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7</a:t>
            </a:fld>
            <a:endParaRPr lang="en-US"/>
          </a:p>
        </p:txBody>
      </p:sp>
    </p:spTree>
    <p:extLst>
      <p:ext uri="{BB962C8B-B14F-4D97-AF65-F5344CB8AC3E}">
        <p14:creationId xmlns:p14="http://schemas.microsoft.com/office/powerpoint/2010/main" val="2339228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8</a:t>
            </a:fld>
            <a:endParaRPr lang="en-US"/>
          </a:p>
        </p:txBody>
      </p:sp>
    </p:spTree>
    <p:extLst>
      <p:ext uri="{BB962C8B-B14F-4D97-AF65-F5344CB8AC3E}">
        <p14:creationId xmlns:p14="http://schemas.microsoft.com/office/powerpoint/2010/main" val="16548598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73B60B-ACF3-4F73-A9F7-9736C0C8D62C}" type="slidenum">
              <a:rPr lang="en-US" smtClean="0"/>
              <a:t>9</a:t>
            </a:fld>
            <a:endParaRPr lang="en-US"/>
          </a:p>
        </p:txBody>
      </p:sp>
    </p:spTree>
    <p:extLst>
      <p:ext uri="{BB962C8B-B14F-4D97-AF65-F5344CB8AC3E}">
        <p14:creationId xmlns:p14="http://schemas.microsoft.com/office/powerpoint/2010/main" val="2965693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Bahnschrift Light SemiCondensed" panose="020B0502040204020203"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Bahnschrift Light SemiCondensed"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9971FB-8428-4136-82BB-C7B56C78E0BD}"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4053484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9971FB-8428-4136-82BB-C7B56C78E0BD}"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2075703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9971FB-8428-4136-82BB-C7B56C78E0BD}"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156621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ahnschrift Light SemiCondensed" panose="020B05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nSpc>
                <a:spcPct val="100000"/>
              </a:lnSpc>
              <a:defRPr>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9971FB-8428-4136-82BB-C7B56C78E0BD}"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4120305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29971FB-8428-4136-82BB-C7B56C78E0BD}"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3694074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9971FB-8428-4136-82BB-C7B56C78E0BD}"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1873940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9971FB-8428-4136-82BB-C7B56C78E0BD}" type="datetimeFigureOut">
              <a:rPr lang="en-US" smtClean="0"/>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3138017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9971FB-8428-4136-82BB-C7B56C78E0BD}" type="datetimeFigureOut">
              <a:rPr lang="en-US" smtClean="0"/>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675193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971FB-8428-4136-82BB-C7B56C78E0BD}" type="datetimeFigureOut">
              <a:rPr lang="en-US" smtClean="0"/>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3423464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29971FB-8428-4136-82BB-C7B56C78E0BD}"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2829367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29971FB-8428-4136-82BB-C7B56C78E0BD}"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8A7C21-56A6-4E5E-9281-E96E853D9922}" type="slidenum">
              <a:rPr lang="en-US" smtClean="0"/>
              <a:t>‹#›</a:t>
            </a:fld>
            <a:endParaRPr lang="en-US"/>
          </a:p>
        </p:txBody>
      </p:sp>
    </p:spTree>
    <p:extLst>
      <p:ext uri="{BB962C8B-B14F-4D97-AF65-F5344CB8AC3E}">
        <p14:creationId xmlns:p14="http://schemas.microsoft.com/office/powerpoint/2010/main" val="400085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86000">
              <a:schemeClr val="bg1"/>
            </a:gs>
            <a:gs pos="100000">
              <a:schemeClr val="accent1">
                <a:lumMod val="45000"/>
                <a:lumOff val="55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9971FB-8428-4136-82BB-C7B56C78E0BD}" type="datetimeFigureOut">
              <a:rPr lang="en-US" smtClean="0"/>
              <a:t>9/1/2021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8A7C21-56A6-4E5E-9281-E96E853D9922}" type="slidenum">
              <a:rPr lang="en-US" smtClean="0"/>
              <a:t>‹#›</a:t>
            </a:fld>
            <a:endParaRPr lang="en-US"/>
          </a:p>
        </p:txBody>
      </p:sp>
    </p:spTree>
    <p:extLst>
      <p:ext uri="{BB962C8B-B14F-4D97-AF65-F5344CB8AC3E}">
        <p14:creationId xmlns:p14="http://schemas.microsoft.com/office/powerpoint/2010/main" val="2745832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05516-87CF-4F95-979C-DBC9FF6CDA2C}"/>
              </a:ext>
            </a:extLst>
          </p:cNvPr>
          <p:cNvSpPr>
            <a:spLocks noGrp="1"/>
          </p:cNvSpPr>
          <p:nvPr>
            <p:ph type="ctrTitle"/>
          </p:nvPr>
        </p:nvSpPr>
        <p:spPr>
          <a:xfrm>
            <a:off x="1524000" y="2054518"/>
            <a:ext cx="9144000" cy="2387600"/>
          </a:xfrm>
        </p:spPr>
        <p:txBody>
          <a:bodyPr/>
          <a:lstStyle/>
          <a:p>
            <a:pPr algn="r"/>
            <a:r>
              <a:rPr lang="en-US" b="1"/>
              <a:t>Code reviewing as a practice in research groups</a:t>
            </a:r>
          </a:p>
        </p:txBody>
      </p:sp>
      <p:sp>
        <p:nvSpPr>
          <p:cNvPr id="3" name="Subtitle 2">
            <a:extLst>
              <a:ext uri="{FF2B5EF4-FFF2-40B4-BE49-F238E27FC236}">
                <a16:creationId xmlns:a16="http://schemas.microsoft.com/office/drawing/2014/main" id="{E18A8079-3394-4680-8FD6-3F12E1A770F8}"/>
              </a:ext>
            </a:extLst>
          </p:cNvPr>
          <p:cNvSpPr>
            <a:spLocks noGrp="1"/>
          </p:cNvSpPr>
          <p:nvPr>
            <p:ph type="subTitle" idx="1"/>
          </p:nvPr>
        </p:nvSpPr>
        <p:spPr>
          <a:xfrm>
            <a:off x="1524000" y="4767307"/>
            <a:ext cx="9144000" cy="668045"/>
          </a:xfrm>
        </p:spPr>
        <p:txBody>
          <a:bodyPr/>
          <a:lstStyle/>
          <a:p>
            <a:pPr algn="r"/>
            <a:r>
              <a:rPr lang="en-US"/>
              <a:t>IRSEI Brown Bag presentation, Anja Leist, 12 July 2021</a:t>
            </a:r>
          </a:p>
        </p:txBody>
      </p:sp>
      <p:pic>
        <p:nvPicPr>
          <p:cNvPr id="7" name="Picture 6">
            <a:extLst>
              <a:ext uri="{FF2B5EF4-FFF2-40B4-BE49-F238E27FC236}">
                <a16:creationId xmlns:a16="http://schemas.microsoft.com/office/drawing/2014/main" id="{FD66B77A-B887-4609-AEFB-68B2140B63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87540" y="5946619"/>
            <a:ext cx="4512575" cy="911381"/>
          </a:xfrm>
          <a:prstGeom prst="rect">
            <a:avLst/>
          </a:prstGeom>
        </p:spPr>
      </p:pic>
    </p:spTree>
    <p:extLst>
      <p:ext uri="{BB962C8B-B14F-4D97-AF65-F5344CB8AC3E}">
        <p14:creationId xmlns:p14="http://schemas.microsoft.com/office/powerpoint/2010/main" val="2001489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E228-AA8C-455F-88C4-0AD386DE28F3}"/>
              </a:ext>
            </a:extLst>
          </p:cNvPr>
          <p:cNvSpPr>
            <a:spLocks noGrp="1"/>
          </p:cNvSpPr>
          <p:nvPr>
            <p:ph type="title"/>
          </p:nvPr>
        </p:nvSpPr>
        <p:spPr/>
        <p:txBody>
          <a:bodyPr/>
          <a:lstStyle/>
          <a:p>
            <a:r>
              <a:rPr lang="en-US"/>
              <a:t>Code writing: Best practices</a:t>
            </a:r>
          </a:p>
        </p:txBody>
      </p:sp>
      <p:sp>
        <p:nvSpPr>
          <p:cNvPr id="3" name="Content Placeholder 2">
            <a:extLst>
              <a:ext uri="{FF2B5EF4-FFF2-40B4-BE49-F238E27FC236}">
                <a16:creationId xmlns:a16="http://schemas.microsoft.com/office/drawing/2014/main" id="{DE38AE5C-5E52-4E3F-8971-D21256E33003}"/>
              </a:ext>
            </a:extLst>
          </p:cNvPr>
          <p:cNvSpPr>
            <a:spLocks noGrp="1"/>
          </p:cNvSpPr>
          <p:nvPr>
            <p:ph idx="1"/>
          </p:nvPr>
        </p:nvSpPr>
        <p:spPr/>
        <p:txBody>
          <a:bodyPr>
            <a:normAutofit fontScale="92500" lnSpcReduction="20000"/>
          </a:bodyPr>
          <a:lstStyle/>
          <a:p>
            <a:pPr marL="0" indent="0">
              <a:lnSpc>
                <a:spcPct val="110000"/>
              </a:lnSpc>
              <a:buNone/>
            </a:pPr>
            <a:r>
              <a:rPr lang="en-US" sz="3300"/>
              <a:t>For code author:</a:t>
            </a:r>
          </a:p>
          <a:p>
            <a:pPr>
              <a:lnSpc>
                <a:spcPct val="110000"/>
              </a:lnSpc>
            </a:pPr>
            <a:r>
              <a:rPr lang="en-US" sz="2600"/>
              <a:t>Adhere to ‘Style Guide’ where available</a:t>
            </a:r>
          </a:p>
          <a:p>
            <a:pPr>
              <a:lnSpc>
                <a:spcPct val="110000"/>
              </a:lnSpc>
            </a:pPr>
            <a:r>
              <a:rPr lang="en-US" sz="2600"/>
              <a:t>Create tests/checks, e.g. after recoding a variable, perform a crosstab of old and new variable</a:t>
            </a:r>
          </a:p>
          <a:p>
            <a:pPr>
              <a:lnSpc>
                <a:spcPct val="110000"/>
              </a:lnSpc>
            </a:pPr>
            <a:r>
              <a:rPr lang="en-US" sz="2600"/>
              <a:t>Create identifier after ‘merge’ to check if sample size is as anticipated, track a few individual observations</a:t>
            </a:r>
          </a:p>
          <a:p>
            <a:pPr>
              <a:lnSpc>
                <a:spcPct val="110000"/>
              </a:lnSpc>
            </a:pPr>
            <a:r>
              <a:rPr lang="en-US" sz="2600"/>
              <a:t>Check tricky parts more thoroughly, e.g. loops, ‘reshape’</a:t>
            </a:r>
          </a:p>
          <a:p>
            <a:pPr>
              <a:lnSpc>
                <a:spcPct val="110000"/>
              </a:lnSpc>
            </a:pPr>
            <a:endParaRPr lang="en-US"/>
          </a:p>
          <a:p>
            <a:pPr marL="0" indent="0">
              <a:lnSpc>
                <a:spcPct val="110000"/>
              </a:lnSpc>
              <a:buNone/>
            </a:pPr>
            <a:r>
              <a:rPr lang="en-US" sz="1800"/>
              <a:t>Vable, A. M., Diehl, S. F., &amp; Glymour, M. M. (2021). Code Review as a Simple Trick to Enhance Reproducibility, Accelerate Learning, and Improve the Quality of Your Team’s Research. </a:t>
            </a:r>
            <a:r>
              <a:rPr lang="en-US" sz="1800" i="1"/>
              <a:t>American Journal of Epidemiology</a:t>
            </a:r>
            <a:r>
              <a:rPr lang="en-US" sz="1800"/>
              <a:t>. doi: 10.1093/aje/kwab092</a:t>
            </a:r>
          </a:p>
          <a:p>
            <a:pPr>
              <a:lnSpc>
                <a:spcPct val="110000"/>
              </a:lnSpc>
            </a:pPr>
            <a:endParaRPr lang="en-US"/>
          </a:p>
        </p:txBody>
      </p:sp>
    </p:spTree>
    <p:extLst>
      <p:ext uri="{BB962C8B-B14F-4D97-AF65-F5344CB8AC3E}">
        <p14:creationId xmlns:p14="http://schemas.microsoft.com/office/powerpoint/2010/main" val="3145507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914F6-B3E4-429F-9384-CB88C25B36D0}"/>
              </a:ext>
            </a:extLst>
          </p:cNvPr>
          <p:cNvSpPr>
            <a:spLocks noGrp="1"/>
          </p:cNvSpPr>
          <p:nvPr>
            <p:ph type="title"/>
          </p:nvPr>
        </p:nvSpPr>
        <p:spPr/>
        <p:txBody>
          <a:bodyPr/>
          <a:lstStyle/>
          <a:p>
            <a:r>
              <a:rPr lang="en-US"/>
              <a:t>Code reviewing: Best practices</a:t>
            </a:r>
          </a:p>
        </p:txBody>
      </p:sp>
      <p:sp>
        <p:nvSpPr>
          <p:cNvPr id="3" name="Content Placeholder 2">
            <a:extLst>
              <a:ext uri="{FF2B5EF4-FFF2-40B4-BE49-F238E27FC236}">
                <a16:creationId xmlns:a16="http://schemas.microsoft.com/office/drawing/2014/main" id="{2B3070C4-39B2-4139-914B-52E56D9BEBD1}"/>
              </a:ext>
            </a:extLst>
          </p:cNvPr>
          <p:cNvSpPr>
            <a:spLocks noGrp="1"/>
          </p:cNvSpPr>
          <p:nvPr>
            <p:ph idx="1"/>
          </p:nvPr>
        </p:nvSpPr>
        <p:spPr/>
        <p:txBody>
          <a:bodyPr>
            <a:normAutofit fontScale="85000" lnSpcReduction="10000"/>
          </a:bodyPr>
          <a:lstStyle/>
          <a:p>
            <a:pPr>
              <a:lnSpc>
                <a:spcPct val="120000"/>
              </a:lnSpc>
            </a:pPr>
            <a:r>
              <a:rPr lang="en-US"/>
              <a:t>Ensure good fit of code reviewer to code: Familiarity with software packages, methods, datasets, topic at large</a:t>
            </a:r>
          </a:p>
          <a:p>
            <a:pPr>
              <a:lnSpc>
                <a:spcPct val="120000"/>
              </a:lnSpc>
            </a:pPr>
            <a:r>
              <a:rPr lang="en-US"/>
              <a:t>Schedule code review in advance</a:t>
            </a:r>
          </a:p>
          <a:p>
            <a:pPr>
              <a:lnSpc>
                <a:spcPct val="120000"/>
              </a:lnSpc>
            </a:pPr>
            <a:r>
              <a:rPr lang="en-US"/>
              <a:t>Share all relevant material: pre-merge datasets, draft of methods</a:t>
            </a:r>
          </a:p>
          <a:p>
            <a:pPr>
              <a:lnSpc>
                <a:spcPct val="120000"/>
              </a:lnSpc>
            </a:pPr>
            <a:r>
              <a:rPr lang="en-US"/>
              <a:t>Code author and code reviewer sit down for a first tour of the code</a:t>
            </a:r>
          </a:p>
          <a:p>
            <a:pPr>
              <a:lnSpc>
                <a:spcPct val="120000"/>
              </a:lnSpc>
            </a:pPr>
            <a:r>
              <a:rPr lang="en-US"/>
              <a:t>Line-by-line check if code matches description in the manuscript</a:t>
            </a:r>
          </a:p>
          <a:p>
            <a:pPr>
              <a:lnSpc>
                <a:spcPct val="120000"/>
              </a:lnSpc>
            </a:pPr>
            <a:endParaRPr lang="en-US"/>
          </a:p>
          <a:p>
            <a:pPr marL="0" indent="0">
              <a:lnSpc>
                <a:spcPct val="120000"/>
              </a:lnSpc>
              <a:buNone/>
            </a:pPr>
            <a:r>
              <a:rPr lang="en-US" sz="1800"/>
              <a:t>Vable, A. M., Diehl, S. F., &amp; Glymour, M. M. (2021). Code Review as a Simple Trick to Enhance Reproducibility, Accelerate Learning, and Improve the Quality of Your Team’s Research. </a:t>
            </a:r>
            <a:r>
              <a:rPr lang="en-US" sz="1800" i="1"/>
              <a:t>American Journal of Epidemiology</a:t>
            </a:r>
            <a:r>
              <a:rPr lang="en-US" sz="1800"/>
              <a:t>. doi: 10.1093/aje/kwab092</a:t>
            </a:r>
          </a:p>
          <a:p>
            <a:pPr>
              <a:lnSpc>
                <a:spcPct val="120000"/>
              </a:lnSpc>
            </a:pPr>
            <a:endParaRPr lang="en-US"/>
          </a:p>
        </p:txBody>
      </p:sp>
    </p:spTree>
    <p:extLst>
      <p:ext uri="{BB962C8B-B14F-4D97-AF65-F5344CB8AC3E}">
        <p14:creationId xmlns:p14="http://schemas.microsoft.com/office/powerpoint/2010/main" val="516995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914F6-B3E4-429F-9384-CB88C25B36D0}"/>
              </a:ext>
            </a:extLst>
          </p:cNvPr>
          <p:cNvSpPr>
            <a:spLocks noGrp="1"/>
          </p:cNvSpPr>
          <p:nvPr>
            <p:ph type="title"/>
          </p:nvPr>
        </p:nvSpPr>
        <p:spPr/>
        <p:txBody>
          <a:bodyPr/>
          <a:lstStyle/>
          <a:p>
            <a:r>
              <a:rPr lang="en-US"/>
              <a:t>Code reviewing: Best practices</a:t>
            </a:r>
          </a:p>
        </p:txBody>
      </p:sp>
      <p:sp>
        <p:nvSpPr>
          <p:cNvPr id="3" name="Content Placeholder 2">
            <a:extLst>
              <a:ext uri="{FF2B5EF4-FFF2-40B4-BE49-F238E27FC236}">
                <a16:creationId xmlns:a16="http://schemas.microsoft.com/office/drawing/2014/main" id="{2B3070C4-39B2-4139-914B-52E56D9BEBD1}"/>
              </a:ext>
            </a:extLst>
          </p:cNvPr>
          <p:cNvSpPr>
            <a:spLocks noGrp="1"/>
          </p:cNvSpPr>
          <p:nvPr>
            <p:ph idx="1"/>
          </p:nvPr>
        </p:nvSpPr>
        <p:spPr/>
        <p:txBody>
          <a:bodyPr>
            <a:normAutofit fontScale="92500"/>
          </a:bodyPr>
          <a:lstStyle/>
          <a:p>
            <a:pPr>
              <a:lnSpc>
                <a:spcPct val="120000"/>
              </a:lnSpc>
            </a:pPr>
            <a:r>
              <a:rPr lang="en-US"/>
              <a:t>Code reviewer and code author collaborate: requesting edits, further information – again, to solve a problem and not to find errors</a:t>
            </a:r>
          </a:p>
          <a:p>
            <a:pPr>
              <a:lnSpc>
                <a:spcPct val="120000"/>
              </a:lnSpc>
            </a:pPr>
            <a:r>
              <a:rPr lang="en-US"/>
              <a:t>Code reviewer should become co-author (and would thus also contribute to drafting and revising the manuscript) and should be considered co-owner of the quality of the results</a:t>
            </a:r>
          </a:p>
          <a:p>
            <a:pPr marL="0" indent="0">
              <a:lnSpc>
                <a:spcPct val="120000"/>
              </a:lnSpc>
              <a:buNone/>
            </a:pPr>
            <a:endParaRPr lang="en-US" sz="1800"/>
          </a:p>
          <a:p>
            <a:pPr marL="0" indent="0">
              <a:lnSpc>
                <a:spcPct val="120000"/>
              </a:lnSpc>
              <a:buNone/>
            </a:pPr>
            <a:r>
              <a:rPr lang="en-US" sz="1800"/>
              <a:t>Vable, A. M., Diehl, S. F., &amp; Glymour, M. M. (2021). Code Review as a Simple Trick to Enhance Reproducibility, Accelerate Learning, and Improve the Quality of Your Team’s Research. </a:t>
            </a:r>
            <a:r>
              <a:rPr lang="en-US" sz="1800" i="1"/>
              <a:t>American Journal of Epidemiology</a:t>
            </a:r>
            <a:r>
              <a:rPr lang="en-US" sz="1800"/>
              <a:t>. doi: 10.1093/aje/kwab092</a:t>
            </a:r>
          </a:p>
          <a:p>
            <a:pPr>
              <a:lnSpc>
                <a:spcPct val="120000"/>
              </a:lnSpc>
            </a:pPr>
            <a:endParaRPr lang="en-US"/>
          </a:p>
        </p:txBody>
      </p:sp>
    </p:spTree>
    <p:extLst>
      <p:ext uri="{BB962C8B-B14F-4D97-AF65-F5344CB8AC3E}">
        <p14:creationId xmlns:p14="http://schemas.microsoft.com/office/powerpoint/2010/main" val="1484186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A6BBB-E36D-417B-A090-55CE8167E7A9}"/>
              </a:ext>
            </a:extLst>
          </p:cNvPr>
          <p:cNvSpPr>
            <a:spLocks noGrp="1"/>
          </p:cNvSpPr>
          <p:nvPr>
            <p:ph type="title"/>
          </p:nvPr>
        </p:nvSpPr>
        <p:spPr/>
        <p:txBody>
          <a:bodyPr/>
          <a:lstStyle/>
          <a:p>
            <a:r>
              <a:rPr lang="en-US"/>
              <a:t>When? Possible ways of implementing</a:t>
            </a:r>
          </a:p>
        </p:txBody>
      </p:sp>
      <p:sp>
        <p:nvSpPr>
          <p:cNvPr id="3" name="Content Placeholder 2">
            <a:extLst>
              <a:ext uri="{FF2B5EF4-FFF2-40B4-BE49-F238E27FC236}">
                <a16:creationId xmlns:a16="http://schemas.microsoft.com/office/drawing/2014/main" id="{3C334B5D-1172-4A06-9684-0BF08115E687}"/>
              </a:ext>
            </a:extLst>
          </p:cNvPr>
          <p:cNvSpPr>
            <a:spLocks noGrp="1"/>
          </p:cNvSpPr>
          <p:nvPr>
            <p:ph idx="1"/>
          </p:nvPr>
        </p:nvSpPr>
        <p:spPr/>
        <p:txBody>
          <a:bodyPr>
            <a:normAutofit/>
          </a:bodyPr>
          <a:lstStyle/>
          <a:p>
            <a:r>
              <a:rPr lang="en-US" sz="2500"/>
              <a:t>Code review more towards the end of the code writing for academic purposes</a:t>
            </a:r>
          </a:p>
          <a:p>
            <a:r>
              <a:rPr lang="en-US" sz="2500"/>
              <a:t>Small chunks of code, early in the project, more suitable for software development and work in industry</a:t>
            </a:r>
          </a:p>
          <a:p>
            <a:r>
              <a:rPr lang="en-US" sz="2500"/>
              <a:t>Code walkthrough</a:t>
            </a:r>
          </a:p>
          <a:p>
            <a:r>
              <a:rPr lang="en-US" sz="2500"/>
              <a:t>Paired programming</a:t>
            </a:r>
          </a:p>
          <a:p>
            <a:endParaRPr lang="en-US" sz="2400"/>
          </a:p>
          <a:p>
            <a:pPr marL="0" indent="0">
              <a:buNone/>
            </a:pPr>
            <a:r>
              <a:rPr lang="en-US" sz="1700"/>
              <a:t>Vable, A. M., Diehl, S. F., &amp; Glymour, M. M. (2021). Code Review as a Simple Trick to Enhance Reproducibility, Accelerate Learning, and Improve the Quality of Your Team’s Research. </a:t>
            </a:r>
            <a:r>
              <a:rPr lang="en-US" sz="1700" i="1"/>
              <a:t>American Journal of Epidemiology</a:t>
            </a:r>
            <a:r>
              <a:rPr lang="en-US" sz="1700"/>
              <a:t>. doi: 10.1093/aje/kwab092</a:t>
            </a:r>
          </a:p>
          <a:p>
            <a:endParaRPr lang="en-US" sz="2400"/>
          </a:p>
        </p:txBody>
      </p:sp>
    </p:spTree>
    <p:extLst>
      <p:ext uri="{BB962C8B-B14F-4D97-AF65-F5344CB8AC3E}">
        <p14:creationId xmlns:p14="http://schemas.microsoft.com/office/powerpoint/2010/main" val="1544159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A107D-9922-4400-9361-881C880587F6}"/>
              </a:ext>
            </a:extLst>
          </p:cNvPr>
          <p:cNvSpPr>
            <a:spLocks noGrp="1"/>
          </p:cNvSpPr>
          <p:nvPr>
            <p:ph type="title"/>
          </p:nvPr>
        </p:nvSpPr>
        <p:spPr/>
        <p:txBody>
          <a:bodyPr/>
          <a:lstStyle/>
          <a:p>
            <a:r>
              <a:rPr lang="en-US"/>
              <a:t>Specifics</a:t>
            </a:r>
          </a:p>
        </p:txBody>
      </p:sp>
      <p:sp>
        <p:nvSpPr>
          <p:cNvPr id="3" name="Content Placeholder 2">
            <a:extLst>
              <a:ext uri="{FF2B5EF4-FFF2-40B4-BE49-F238E27FC236}">
                <a16:creationId xmlns:a16="http://schemas.microsoft.com/office/drawing/2014/main" id="{3417591F-5E15-4A81-8DF9-4797BBF41A32}"/>
              </a:ext>
            </a:extLst>
          </p:cNvPr>
          <p:cNvSpPr>
            <a:spLocks noGrp="1"/>
          </p:cNvSpPr>
          <p:nvPr>
            <p:ph idx="1"/>
          </p:nvPr>
        </p:nvSpPr>
        <p:spPr/>
        <p:txBody>
          <a:bodyPr>
            <a:normAutofit fontScale="92500" lnSpcReduction="10000"/>
          </a:bodyPr>
          <a:lstStyle/>
          <a:p>
            <a:r>
              <a:rPr lang="en-US"/>
              <a:t>See the ‘Style Guide’ in Vable et al. (2021)</a:t>
            </a:r>
          </a:p>
          <a:p>
            <a:r>
              <a:rPr lang="en-US"/>
              <a:t>Create section headers, e.g. merge datasets, clean variables, appendix analyses</a:t>
            </a:r>
          </a:p>
          <a:p>
            <a:r>
              <a:rPr lang="en-US"/>
              <a:t>Remove redundancies and experimental code, but include tests of code</a:t>
            </a:r>
          </a:p>
          <a:p>
            <a:r>
              <a:rPr lang="en-US"/>
              <a:t>When recoding, always generate a new variable</a:t>
            </a:r>
          </a:p>
          <a:p>
            <a:r>
              <a:rPr lang="en-US"/>
              <a:t>Order code in the same order as presented in the manuscript</a:t>
            </a:r>
          </a:p>
          <a:p>
            <a:r>
              <a:rPr lang="en-US"/>
              <a:t>Define the analytic sample: 1 – eligible, 0 – ineligible </a:t>
            </a:r>
          </a:p>
          <a:p>
            <a:r>
              <a:rPr lang="en-US"/>
              <a:t>Dichotomous variables: 0 – no, 1 – yes (e.g. ‘female’ instead of ‘sex’)</a:t>
            </a:r>
          </a:p>
        </p:txBody>
      </p:sp>
    </p:spTree>
    <p:extLst>
      <p:ext uri="{BB962C8B-B14F-4D97-AF65-F5344CB8AC3E}">
        <p14:creationId xmlns:p14="http://schemas.microsoft.com/office/powerpoint/2010/main" val="3051719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1FE6E9-0004-498E-91DA-A38852AA56E5}"/>
              </a:ext>
            </a:extLst>
          </p:cNvPr>
          <p:cNvSpPr>
            <a:spLocks noGrp="1"/>
          </p:cNvSpPr>
          <p:nvPr>
            <p:ph idx="1"/>
          </p:nvPr>
        </p:nvSpPr>
        <p:spPr>
          <a:xfrm>
            <a:off x="838200" y="1825625"/>
            <a:ext cx="8675914" cy="4351338"/>
          </a:xfrm>
        </p:spPr>
        <p:txBody>
          <a:bodyPr/>
          <a:lstStyle/>
          <a:p>
            <a:pPr marL="0" indent="0">
              <a:buNone/>
            </a:pPr>
            <a:r>
              <a:rPr lang="en-US" sz="3600" i="1"/>
              <a:t>“Humans are fallible: If your research group uses code written by humans, code review is a must.”</a:t>
            </a:r>
          </a:p>
          <a:p>
            <a:endParaRPr lang="en-US"/>
          </a:p>
          <a:p>
            <a:endParaRPr lang="en-US"/>
          </a:p>
          <a:p>
            <a:pPr marL="0" indent="0">
              <a:buNone/>
            </a:pPr>
            <a:r>
              <a:rPr lang="en-US" sz="1800"/>
              <a:t>Vable, A. M., Diehl, S. F., &amp; Glymour, M. M. (2021). Code Review as a Simple Trick to Enhance Reproducibility, Accelerate Learning, and Improve the Quality of Your Team’s Research. </a:t>
            </a:r>
            <a:r>
              <a:rPr lang="en-US" sz="1800" i="1"/>
              <a:t>American Journal of Epidemiology</a:t>
            </a:r>
            <a:r>
              <a:rPr lang="en-US" sz="1800"/>
              <a:t>. doi: 10.1093/aje/kwab092</a:t>
            </a:r>
          </a:p>
          <a:p>
            <a:endParaRPr lang="en-US"/>
          </a:p>
          <a:p>
            <a:endParaRPr lang="en-US"/>
          </a:p>
        </p:txBody>
      </p:sp>
    </p:spTree>
    <p:extLst>
      <p:ext uri="{BB962C8B-B14F-4D97-AF65-F5344CB8AC3E}">
        <p14:creationId xmlns:p14="http://schemas.microsoft.com/office/powerpoint/2010/main" val="119954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F0EEF-27B9-46D4-87C7-8CAAD1D1D140}"/>
              </a:ext>
            </a:extLst>
          </p:cNvPr>
          <p:cNvSpPr>
            <a:spLocks noGrp="1"/>
          </p:cNvSpPr>
          <p:nvPr>
            <p:ph type="title"/>
          </p:nvPr>
        </p:nvSpPr>
        <p:spPr/>
        <p:txBody>
          <a:bodyPr/>
          <a:lstStyle/>
          <a:p>
            <a:pPr algn="ctr"/>
            <a:r>
              <a:rPr lang="en-US"/>
              <a:t>Definition of code review</a:t>
            </a:r>
          </a:p>
        </p:txBody>
      </p:sp>
      <p:sp>
        <p:nvSpPr>
          <p:cNvPr id="3" name="Content Placeholder 2">
            <a:extLst>
              <a:ext uri="{FF2B5EF4-FFF2-40B4-BE49-F238E27FC236}">
                <a16:creationId xmlns:a16="http://schemas.microsoft.com/office/drawing/2014/main" id="{B9DCA5F0-8D49-4788-BC89-A3E79103CAE5}"/>
              </a:ext>
            </a:extLst>
          </p:cNvPr>
          <p:cNvSpPr>
            <a:spLocks noGrp="1"/>
          </p:cNvSpPr>
          <p:nvPr>
            <p:ph idx="1"/>
          </p:nvPr>
        </p:nvSpPr>
        <p:spPr>
          <a:xfrm>
            <a:off x="1828800" y="1690688"/>
            <a:ext cx="9022080" cy="4351338"/>
          </a:xfrm>
        </p:spPr>
        <p:txBody>
          <a:bodyPr/>
          <a:lstStyle/>
          <a:p>
            <a:pPr marL="0" indent="0" algn="ctr">
              <a:buNone/>
            </a:pPr>
            <a:endParaRPr lang="en-US" sz="3200"/>
          </a:p>
          <a:p>
            <a:pPr marL="0" indent="0" algn="ctr">
              <a:buNone/>
            </a:pPr>
            <a:r>
              <a:rPr lang="en-US" sz="3200"/>
              <a:t>Examination of data cleaning, analysis methods, explicit tests of the code by a programmer who was not involved in the initial coding.</a:t>
            </a:r>
          </a:p>
          <a:p>
            <a:endParaRPr lang="en-US"/>
          </a:p>
        </p:txBody>
      </p:sp>
    </p:spTree>
    <p:extLst>
      <p:ext uri="{BB962C8B-B14F-4D97-AF65-F5344CB8AC3E}">
        <p14:creationId xmlns:p14="http://schemas.microsoft.com/office/powerpoint/2010/main" val="3142647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250F5-2AB4-47CB-B09D-E8C5D5D359BE}"/>
              </a:ext>
            </a:extLst>
          </p:cNvPr>
          <p:cNvSpPr>
            <a:spLocks noGrp="1"/>
          </p:cNvSpPr>
          <p:nvPr>
            <p:ph type="title"/>
          </p:nvPr>
        </p:nvSpPr>
        <p:spPr/>
        <p:txBody>
          <a:bodyPr/>
          <a:lstStyle/>
          <a:p>
            <a:r>
              <a:rPr lang="en-US"/>
              <a:t>Department Poll May 2021</a:t>
            </a:r>
          </a:p>
        </p:txBody>
      </p:sp>
      <p:pic>
        <p:nvPicPr>
          <p:cNvPr id="4" name="Picture 3" descr="C:\Users\anja.leist\AppData\Local\Microsoft\Windows\INetCache\Content.MSO\3FE71D18.tmp">
            <a:extLst>
              <a:ext uri="{FF2B5EF4-FFF2-40B4-BE49-F238E27FC236}">
                <a16:creationId xmlns:a16="http://schemas.microsoft.com/office/drawing/2014/main" id="{FD7E74BA-61D6-40C7-94B3-67793BD15671}"/>
              </a:ext>
            </a:extLst>
          </p:cNvPr>
          <p:cNvPicPr/>
          <p:nvPr/>
        </p:nvPicPr>
        <p:blipFill rotWithShape="1">
          <a:blip r:embed="rId3" cstate="print">
            <a:extLst>
              <a:ext uri="{28A0092B-C50C-407E-A947-70E740481C1C}">
                <a14:useLocalDpi xmlns:a14="http://schemas.microsoft.com/office/drawing/2010/main" val="0"/>
              </a:ext>
            </a:extLst>
          </a:blip>
          <a:srcRect t="5874" b="8026"/>
          <a:stretch/>
        </p:blipFill>
        <p:spPr bwMode="auto">
          <a:xfrm>
            <a:off x="229845" y="1442252"/>
            <a:ext cx="5727072" cy="2210539"/>
          </a:xfrm>
          <a:prstGeom prst="rect">
            <a:avLst/>
          </a:prstGeom>
          <a:noFill/>
          <a:ln>
            <a:noFill/>
          </a:ln>
        </p:spPr>
      </p:pic>
      <p:pic>
        <p:nvPicPr>
          <p:cNvPr id="6" name="Picture 5" descr="C:\Users\anja.leist\AppData\Local\Microsoft\Windows\INetCache\Content.MSO\C3603AE6.tmp">
            <a:extLst>
              <a:ext uri="{FF2B5EF4-FFF2-40B4-BE49-F238E27FC236}">
                <a16:creationId xmlns:a16="http://schemas.microsoft.com/office/drawing/2014/main" id="{4707B6DA-68C8-4845-B704-837E8B449E8E}"/>
              </a:ext>
            </a:extLst>
          </p:cNvPr>
          <p:cNvPicPr/>
          <p:nvPr/>
        </p:nvPicPr>
        <p:blipFill rotWithShape="1">
          <a:blip r:embed="rId4" cstate="print">
            <a:extLst>
              <a:ext uri="{28A0092B-C50C-407E-A947-70E740481C1C}">
                <a14:useLocalDpi xmlns:a14="http://schemas.microsoft.com/office/drawing/2010/main" val="0"/>
              </a:ext>
            </a:extLst>
          </a:blip>
          <a:srcRect t="5095" b="8824"/>
          <a:stretch/>
        </p:blipFill>
        <p:spPr bwMode="auto">
          <a:xfrm>
            <a:off x="105557" y="3844031"/>
            <a:ext cx="6187737" cy="2308193"/>
          </a:xfrm>
          <a:prstGeom prst="rect">
            <a:avLst/>
          </a:prstGeom>
          <a:noFill/>
          <a:ln>
            <a:noFill/>
          </a:ln>
        </p:spPr>
      </p:pic>
      <p:pic>
        <p:nvPicPr>
          <p:cNvPr id="8" name="Picture 7" descr="C:\Users\anja.leist\AppData\Local\Microsoft\Windows\INetCache\Content.MSO\1C1AEFE4.tmp">
            <a:extLst>
              <a:ext uri="{FF2B5EF4-FFF2-40B4-BE49-F238E27FC236}">
                <a16:creationId xmlns:a16="http://schemas.microsoft.com/office/drawing/2014/main" id="{3AE50C1A-809D-4C99-ADE8-62A9A2F435B7}"/>
              </a:ext>
            </a:extLst>
          </p:cNvPr>
          <p:cNvPicPr/>
          <p:nvPr/>
        </p:nvPicPr>
        <p:blipFill rotWithShape="1">
          <a:blip r:embed="rId5" cstate="print">
            <a:extLst>
              <a:ext uri="{28A0092B-C50C-407E-A947-70E740481C1C}">
                <a14:useLocalDpi xmlns:a14="http://schemas.microsoft.com/office/drawing/2010/main" val="0"/>
              </a:ext>
            </a:extLst>
          </a:blip>
          <a:srcRect l="60975" t="5887" b="8978"/>
          <a:stretch/>
        </p:blipFill>
        <p:spPr bwMode="auto">
          <a:xfrm>
            <a:off x="8042430" y="2547522"/>
            <a:ext cx="3311370" cy="2875709"/>
          </a:xfrm>
          <a:prstGeom prst="rect">
            <a:avLst/>
          </a:prstGeom>
          <a:noFill/>
          <a:ln>
            <a:noFill/>
          </a:ln>
        </p:spPr>
      </p:pic>
      <p:pic>
        <p:nvPicPr>
          <p:cNvPr id="7" name="Picture 6" descr="C:\Users\anja.leist\AppData\Local\Microsoft\Windows\INetCache\Content.MSO\1C1AEFE4.tmp">
            <a:extLst>
              <a:ext uri="{FF2B5EF4-FFF2-40B4-BE49-F238E27FC236}">
                <a16:creationId xmlns:a16="http://schemas.microsoft.com/office/drawing/2014/main" id="{94A26EF0-5705-43FD-9C66-2709C3B01880}"/>
              </a:ext>
            </a:extLst>
          </p:cNvPr>
          <p:cNvPicPr/>
          <p:nvPr/>
        </p:nvPicPr>
        <p:blipFill rotWithShape="1">
          <a:blip r:embed="rId5" cstate="print">
            <a:extLst>
              <a:ext uri="{28A0092B-C50C-407E-A947-70E740481C1C}">
                <a14:useLocalDpi xmlns:a14="http://schemas.microsoft.com/office/drawing/2010/main" val="0"/>
              </a:ext>
            </a:extLst>
          </a:blip>
          <a:srcRect t="5887" r="45243" b="8978"/>
          <a:stretch/>
        </p:blipFill>
        <p:spPr bwMode="auto">
          <a:xfrm>
            <a:off x="7874493" y="816747"/>
            <a:ext cx="3790765" cy="2405848"/>
          </a:xfrm>
          <a:prstGeom prst="rect">
            <a:avLst/>
          </a:prstGeom>
          <a:noFill/>
          <a:ln>
            <a:noFill/>
          </a:ln>
        </p:spPr>
      </p:pic>
    </p:spTree>
    <p:extLst>
      <p:ext uri="{BB962C8B-B14F-4D97-AF65-F5344CB8AC3E}">
        <p14:creationId xmlns:p14="http://schemas.microsoft.com/office/powerpoint/2010/main" val="2281323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17146-ABDD-41AC-A688-E195D8989987}"/>
              </a:ext>
            </a:extLst>
          </p:cNvPr>
          <p:cNvSpPr>
            <a:spLocks noGrp="1"/>
          </p:cNvSpPr>
          <p:nvPr>
            <p:ph type="title"/>
          </p:nvPr>
        </p:nvSpPr>
        <p:spPr/>
        <p:txBody>
          <a:bodyPr>
            <a:normAutofit/>
          </a:bodyPr>
          <a:lstStyle/>
          <a:p>
            <a:r>
              <a:rPr lang="en-US" sz="3600"/>
              <a:t>Common reactions to implementing a code review practice</a:t>
            </a:r>
          </a:p>
        </p:txBody>
      </p:sp>
      <p:sp>
        <p:nvSpPr>
          <p:cNvPr id="3" name="Content Placeholder 2">
            <a:extLst>
              <a:ext uri="{FF2B5EF4-FFF2-40B4-BE49-F238E27FC236}">
                <a16:creationId xmlns:a16="http://schemas.microsoft.com/office/drawing/2014/main" id="{1AD19C10-F613-4637-9D75-8474E77771F1}"/>
              </a:ext>
            </a:extLst>
          </p:cNvPr>
          <p:cNvSpPr>
            <a:spLocks noGrp="1"/>
          </p:cNvSpPr>
          <p:nvPr>
            <p:ph idx="1"/>
          </p:nvPr>
        </p:nvSpPr>
        <p:spPr/>
        <p:txBody>
          <a:bodyPr>
            <a:normAutofit/>
          </a:bodyPr>
          <a:lstStyle/>
          <a:p>
            <a:r>
              <a:rPr lang="en-US" sz="2400"/>
              <a:t>Why unnecessarily prolong an already tedious task? </a:t>
            </a:r>
          </a:p>
          <a:p>
            <a:r>
              <a:rPr lang="en-US" sz="2400"/>
              <a:t>Costly in terms of time and personnel</a:t>
            </a:r>
          </a:p>
          <a:p>
            <a:r>
              <a:rPr lang="en-US" sz="2400"/>
              <a:t>Unwillingness to share work that was energy- and time-consuming</a:t>
            </a:r>
          </a:p>
          <a:p>
            <a:r>
              <a:rPr lang="en-US" sz="2400"/>
              <a:t>Fear that others will find out that I am not smart (or even good) at code writing</a:t>
            </a:r>
          </a:p>
          <a:p>
            <a:r>
              <a:rPr lang="en-US" sz="2400"/>
              <a:t>Fear of finding a bug that will pulverize all my findings</a:t>
            </a:r>
          </a:p>
          <a:p>
            <a:pPr marL="0" indent="0">
              <a:buNone/>
            </a:pPr>
            <a:r>
              <a:rPr lang="en-US" sz="2400" b="1"/>
              <a:t>→</a:t>
            </a:r>
            <a:r>
              <a:rPr lang="en-US" sz="2400"/>
              <a:t> Fear of “free-riders”, “know-it-all”s, “naming-and-shaming”</a:t>
            </a:r>
          </a:p>
        </p:txBody>
      </p:sp>
    </p:spTree>
    <p:extLst>
      <p:ext uri="{BB962C8B-B14F-4D97-AF65-F5344CB8AC3E}">
        <p14:creationId xmlns:p14="http://schemas.microsoft.com/office/powerpoint/2010/main" val="758527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F9DE6-6872-4DA5-BFF6-44AF374BCF07}"/>
              </a:ext>
            </a:extLst>
          </p:cNvPr>
          <p:cNvSpPr>
            <a:spLocks noGrp="1"/>
          </p:cNvSpPr>
          <p:nvPr>
            <p:ph type="title"/>
          </p:nvPr>
        </p:nvSpPr>
        <p:spPr/>
        <p:txBody>
          <a:bodyPr/>
          <a:lstStyle/>
          <a:p>
            <a:r>
              <a:rPr lang="en-US"/>
              <a:t>Famous example 1</a:t>
            </a:r>
          </a:p>
        </p:txBody>
      </p:sp>
      <p:sp>
        <p:nvSpPr>
          <p:cNvPr id="3" name="Content Placeholder 2">
            <a:extLst>
              <a:ext uri="{FF2B5EF4-FFF2-40B4-BE49-F238E27FC236}">
                <a16:creationId xmlns:a16="http://schemas.microsoft.com/office/drawing/2014/main" id="{7B87B521-0611-489B-9A62-C9DA52C49206}"/>
              </a:ext>
            </a:extLst>
          </p:cNvPr>
          <p:cNvSpPr>
            <a:spLocks noGrp="1"/>
          </p:cNvSpPr>
          <p:nvPr>
            <p:ph idx="1"/>
          </p:nvPr>
        </p:nvSpPr>
        <p:spPr/>
        <p:txBody>
          <a:bodyPr>
            <a:normAutofit fontScale="85000" lnSpcReduction="20000"/>
          </a:bodyPr>
          <a:lstStyle/>
          <a:p>
            <a:pPr>
              <a:lnSpc>
                <a:spcPct val="120000"/>
              </a:lnSpc>
            </a:pPr>
            <a:r>
              <a:rPr lang="en-US"/>
              <a:t>Reinhard and Rogoff, 2010, “Growth in a Time of Debt”: when national debts approach 90% of gross domestic product, economic growth dropped off sharply → used to justfy austerity policies in response to the Great Recession of 2008</a:t>
            </a:r>
          </a:p>
          <a:p>
            <a:pPr>
              <a:lnSpc>
                <a:spcPct val="120000"/>
              </a:lnSpc>
            </a:pPr>
            <a:r>
              <a:rPr lang="en-US"/>
              <a:t>Study conclusions based on data omissions, unconventional weighting procedures, and a coding error</a:t>
            </a:r>
          </a:p>
          <a:p>
            <a:pPr>
              <a:lnSpc>
                <a:spcPct val="120000"/>
              </a:lnSpc>
            </a:pPr>
            <a:r>
              <a:rPr lang="en-US"/>
              <a:t>Bloomberg Businessweek, 2013: “The Excel Error that Changed History”</a:t>
            </a:r>
          </a:p>
          <a:p>
            <a:pPr>
              <a:lnSpc>
                <a:spcPct val="120000"/>
              </a:lnSpc>
            </a:pPr>
            <a:endParaRPr lang="en-US"/>
          </a:p>
          <a:p>
            <a:pPr marL="0" indent="0">
              <a:lnSpc>
                <a:spcPct val="120000"/>
              </a:lnSpc>
              <a:buNone/>
            </a:pPr>
            <a:r>
              <a:rPr lang="en-US" sz="1900"/>
              <a:t>Vable, A. M., Diehl, S. F., &amp; Glymour, M. M. (2021). Code Review as a Simple Trick to Enhance Reproducibility, Accelerate Learning, and Improve the Quality of Your Team’s Research. </a:t>
            </a:r>
            <a:r>
              <a:rPr lang="en-US" sz="1900" i="1"/>
              <a:t>American Journal of Epidemiology</a:t>
            </a:r>
            <a:r>
              <a:rPr lang="en-US" sz="1900"/>
              <a:t>. doi: 10.1093/aje/kwab092</a:t>
            </a:r>
          </a:p>
          <a:p>
            <a:pPr>
              <a:lnSpc>
                <a:spcPct val="120000"/>
              </a:lnSpc>
            </a:pPr>
            <a:endParaRPr lang="en-US"/>
          </a:p>
          <a:p>
            <a:pPr>
              <a:lnSpc>
                <a:spcPct val="120000"/>
              </a:lnSpc>
            </a:pPr>
            <a:endParaRPr lang="en-US"/>
          </a:p>
        </p:txBody>
      </p:sp>
    </p:spTree>
    <p:extLst>
      <p:ext uri="{BB962C8B-B14F-4D97-AF65-F5344CB8AC3E}">
        <p14:creationId xmlns:p14="http://schemas.microsoft.com/office/powerpoint/2010/main" val="114407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BF38C-3CF5-41DD-974B-BA50C5B3482D}"/>
              </a:ext>
            </a:extLst>
          </p:cNvPr>
          <p:cNvSpPr>
            <a:spLocks noGrp="1"/>
          </p:cNvSpPr>
          <p:nvPr>
            <p:ph type="title"/>
          </p:nvPr>
        </p:nvSpPr>
        <p:spPr/>
        <p:txBody>
          <a:bodyPr/>
          <a:lstStyle/>
          <a:p>
            <a:r>
              <a:rPr lang="en-US"/>
              <a:t>Famous example 2</a:t>
            </a:r>
          </a:p>
        </p:txBody>
      </p:sp>
      <p:sp>
        <p:nvSpPr>
          <p:cNvPr id="3" name="Content Placeholder 2">
            <a:extLst>
              <a:ext uri="{FF2B5EF4-FFF2-40B4-BE49-F238E27FC236}">
                <a16:creationId xmlns:a16="http://schemas.microsoft.com/office/drawing/2014/main" id="{0FC3A1F3-777A-46B7-AEC8-DBDD2B6FE3F2}"/>
              </a:ext>
            </a:extLst>
          </p:cNvPr>
          <p:cNvSpPr>
            <a:spLocks noGrp="1"/>
          </p:cNvSpPr>
          <p:nvPr>
            <p:ph idx="1"/>
          </p:nvPr>
        </p:nvSpPr>
        <p:spPr/>
        <p:txBody>
          <a:bodyPr>
            <a:normAutofit fontScale="77500" lnSpcReduction="20000"/>
          </a:bodyPr>
          <a:lstStyle/>
          <a:p>
            <a:pPr>
              <a:lnSpc>
                <a:spcPct val="120000"/>
              </a:lnSpc>
            </a:pPr>
            <a:r>
              <a:rPr lang="en-US"/>
              <a:t>Coding error led to retraction of study reporting effects of an RCT</a:t>
            </a:r>
          </a:p>
          <a:p>
            <a:pPr>
              <a:lnSpc>
                <a:spcPct val="120000"/>
              </a:lnSpc>
            </a:pPr>
            <a:r>
              <a:rPr lang="en-US"/>
              <a:t>From the retraction: “The identified programming error was in a file used for preparation of the analytic data sets for statistical analysis and occurred while the variable referring to the study “arm” (ie, group) assignment was recoded. The purpose of the recoding was to change the randomization assignment variable format of “1, 2” to a binary format of “0, 1.” However, the assignment was made incorrectly and resulted in a reversed coding of the study groups. “</a:t>
            </a:r>
          </a:p>
          <a:p>
            <a:pPr marL="0" indent="0">
              <a:lnSpc>
                <a:spcPct val="120000"/>
              </a:lnSpc>
              <a:buNone/>
            </a:pPr>
            <a:endParaRPr lang="en-US"/>
          </a:p>
          <a:p>
            <a:pPr marL="0" indent="0">
              <a:lnSpc>
                <a:spcPct val="120000"/>
              </a:lnSpc>
              <a:buNone/>
            </a:pPr>
            <a:r>
              <a:rPr lang="en-US" sz="1800"/>
              <a:t>Aboumater H, Robert A. Wise. Notice of Retraction. Aboumatar et al. Effect of a Program Combining Transitional Care and Long-term Self-management Support on Outcomes of Hospitalized Patients With Chronic Obstructive Pulmonary Disease: A Randomized Clinical Trial. JAMA. 2018;320(22):2. </a:t>
            </a:r>
            <a:r>
              <a:rPr lang="en-US" sz="1800" i="1"/>
              <a:t>JAMA J Am Med Assoc</a:t>
            </a:r>
            <a:r>
              <a:rPr lang="en-US" sz="1800"/>
              <a:t>. 2019;322(14). </a:t>
            </a:r>
          </a:p>
          <a:p>
            <a:pPr marL="0" indent="0">
              <a:lnSpc>
                <a:spcPct val="120000"/>
              </a:lnSpc>
              <a:buNone/>
            </a:pPr>
            <a:endParaRPr lang="en-US" sz="1800"/>
          </a:p>
        </p:txBody>
      </p:sp>
    </p:spTree>
    <p:extLst>
      <p:ext uri="{BB962C8B-B14F-4D97-AF65-F5344CB8AC3E}">
        <p14:creationId xmlns:p14="http://schemas.microsoft.com/office/powerpoint/2010/main" val="775234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10A03-03AD-4701-AA68-2DB584B0EF48}"/>
              </a:ext>
            </a:extLst>
          </p:cNvPr>
          <p:cNvSpPr>
            <a:spLocks noGrp="1"/>
          </p:cNvSpPr>
          <p:nvPr>
            <p:ph type="title"/>
          </p:nvPr>
        </p:nvSpPr>
        <p:spPr/>
        <p:txBody>
          <a:bodyPr/>
          <a:lstStyle/>
          <a:p>
            <a:r>
              <a:rPr lang="en-US"/>
              <a:t>Reviewing: Ubiquitous practice in research</a:t>
            </a:r>
          </a:p>
        </p:txBody>
      </p:sp>
      <p:sp>
        <p:nvSpPr>
          <p:cNvPr id="3" name="Content Placeholder 2">
            <a:extLst>
              <a:ext uri="{FF2B5EF4-FFF2-40B4-BE49-F238E27FC236}">
                <a16:creationId xmlns:a16="http://schemas.microsoft.com/office/drawing/2014/main" id="{0A35BA0F-B9F3-4C9B-8329-E39982BCC7D2}"/>
              </a:ext>
            </a:extLst>
          </p:cNvPr>
          <p:cNvSpPr>
            <a:spLocks noGrp="1"/>
          </p:cNvSpPr>
          <p:nvPr>
            <p:ph idx="1"/>
          </p:nvPr>
        </p:nvSpPr>
        <p:spPr/>
        <p:txBody>
          <a:bodyPr>
            <a:normAutofit/>
          </a:bodyPr>
          <a:lstStyle/>
          <a:p>
            <a:r>
              <a:rPr lang="en-US" sz="2400"/>
              <a:t>Grant proposal reviewing by peers</a:t>
            </a:r>
          </a:p>
          <a:p>
            <a:r>
              <a:rPr lang="en-US" sz="2400"/>
              <a:t>Ethical review in line with ethical standards/research integrity</a:t>
            </a:r>
          </a:p>
          <a:p>
            <a:r>
              <a:rPr lang="en-US" sz="2400"/>
              <a:t>Manuscript review (revision) by co-authors</a:t>
            </a:r>
          </a:p>
          <a:p>
            <a:r>
              <a:rPr lang="en-US" sz="2400"/>
              <a:t>Manuscript review by peers at journal </a:t>
            </a:r>
          </a:p>
          <a:p>
            <a:r>
              <a:rPr lang="en-US" sz="2400"/>
              <a:t>Reviewing of policy and practice recommendations by professional societies</a:t>
            </a:r>
          </a:p>
          <a:p>
            <a:r>
              <a:rPr lang="en-US" sz="2400"/>
              <a:t>Review and co-creation of research by users: practitioners, patients and other stakeholders</a:t>
            </a:r>
          </a:p>
          <a:p>
            <a:r>
              <a:rPr lang="en-US" sz="2400"/>
              <a:t>… then why not review code as well?</a:t>
            </a:r>
          </a:p>
        </p:txBody>
      </p:sp>
    </p:spTree>
    <p:extLst>
      <p:ext uri="{BB962C8B-B14F-4D97-AF65-F5344CB8AC3E}">
        <p14:creationId xmlns:p14="http://schemas.microsoft.com/office/powerpoint/2010/main" val="846501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17983-9750-459B-9230-9C2B80A87CE9}"/>
              </a:ext>
            </a:extLst>
          </p:cNvPr>
          <p:cNvSpPr>
            <a:spLocks noGrp="1"/>
          </p:cNvSpPr>
          <p:nvPr>
            <p:ph type="title"/>
          </p:nvPr>
        </p:nvSpPr>
        <p:spPr/>
        <p:txBody>
          <a:bodyPr/>
          <a:lstStyle/>
          <a:p>
            <a:r>
              <a:rPr lang="en-US"/>
              <a:t>Positive outcomes of code review practices</a:t>
            </a:r>
          </a:p>
        </p:txBody>
      </p:sp>
      <p:sp>
        <p:nvSpPr>
          <p:cNvPr id="3" name="Content Placeholder 2">
            <a:extLst>
              <a:ext uri="{FF2B5EF4-FFF2-40B4-BE49-F238E27FC236}">
                <a16:creationId xmlns:a16="http://schemas.microsoft.com/office/drawing/2014/main" id="{97495A4B-B909-404B-B890-2B1CE9558E0A}"/>
              </a:ext>
            </a:extLst>
          </p:cNvPr>
          <p:cNvSpPr>
            <a:spLocks noGrp="1"/>
          </p:cNvSpPr>
          <p:nvPr>
            <p:ph idx="1"/>
          </p:nvPr>
        </p:nvSpPr>
        <p:spPr/>
        <p:txBody>
          <a:bodyPr>
            <a:normAutofit fontScale="85000" lnSpcReduction="10000"/>
          </a:bodyPr>
          <a:lstStyle/>
          <a:p>
            <a:pPr>
              <a:lnSpc>
                <a:spcPct val="120000"/>
              </a:lnSpc>
            </a:pPr>
            <a:r>
              <a:rPr lang="en-US" sz="3300"/>
              <a:t>Increases confidence of code author and code reviewer</a:t>
            </a:r>
          </a:p>
          <a:p>
            <a:pPr>
              <a:lnSpc>
                <a:spcPct val="120000"/>
              </a:lnSpc>
            </a:pPr>
            <a:r>
              <a:rPr lang="en-US" sz="3300"/>
              <a:t>Decreases stress</a:t>
            </a:r>
          </a:p>
          <a:p>
            <a:pPr>
              <a:lnSpc>
                <a:spcPct val="120000"/>
              </a:lnSpc>
            </a:pPr>
            <a:r>
              <a:rPr lang="en-US" sz="3300"/>
              <a:t>Accelerates learning</a:t>
            </a:r>
          </a:p>
          <a:p>
            <a:pPr>
              <a:lnSpc>
                <a:spcPct val="120000"/>
              </a:lnSpc>
            </a:pPr>
            <a:r>
              <a:rPr lang="en-US" sz="3300"/>
              <a:t>Contributes to team building</a:t>
            </a:r>
          </a:p>
          <a:p>
            <a:pPr>
              <a:lnSpc>
                <a:spcPct val="120000"/>
              </a:lnSpc>
            </a:pPr>
            <a:r>
              <a:rPr lang="en-US" sz="3300"/>
              <a:t>Codifys best practices</a:t>
            </a:r>
          </a:p>
          <a:p>
            <a:pPr>
              <a:lnSpc>
                <a:spcPct val="120000"/>
              </a:lnSpc>
            </a:pPr>
            <a:endParaRPr lang="en-US"/>
          </a:p>
          <a:p>
            <a:pPr marL="0" indent="0">
              <a:lnSpc>
                <a:spcPct val="120000"/>
              </a:lnSpc>
              <a:buNone/>
            </a:pPr>
            <a:r>
              <a:rPr lang="en-US" sz="1800"/>
              <a:t>Vable, A. M., Diehl, S. F., &amp; Glymour, M. M. (2021). Code Review as a Simple Trick to Enhance Reproducibility, Accelerate Learning, and Improve the Quality of Your Team’s Research. </a:t>
            </a:r>
            <a:r>
              <a:rPr lang="en-US" sz="1800" i="1"/>
              <a:t>American Journal of Epidemiology</a:t>
            </a:r>
            <a:r>
              <a:rPr lang="en-US" sz="1800"/>
              <a:t>. doi: 10.1093/aje/kwab092</a:t>
            </a:r>
          </a:p>
          <a:p>
            <a:pPr>
              <a:lnSpc>
                <a:spcPct val="120000"/>
              </a:lnSpc>
            </a:pPr>
            <a:endParaRPr lang="en-US"/>
          </a:p>
        </p:txBody>
      </p:sp>
    </p:spTree>
    <p:extLst>
      <p:ext uri="{BB962C8B-B14F-4D97-AF65-F5344CB8AC3E}">
        <p14:creationId xmlns:p14="http://schemas.microsoft.com/office/powerpoint/2010/main" val="1749238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E228-AA8C-455F-88C4-0AD386DE28F3}"/>
              </a:ext>
            </a:extLst>
          </p:cNvPr>
          <p:cNvSpPr>
            <a:spLocks noGrp="1"/>
          </p:cNvSpPr>
          <p:nvPr>
            <p:ph type="title"/>
          </p:nvPr>
        </p:nvSpPr>
        <p:spPr/>
        <p:txBody>
          <a:bodyPr/>
          <a:lstStyle/>
          <a:p>
            <a:r>
              <a:rPr lang="en-US"/>
              <a:t>Code writing: Best practices</a:t>
            </a:r>
          </a:p>
        </p:txBody>
      </p:sp>
      <p:sp>
        <p:nvSpPr>
          <p:cNvPr id="3" name="Content Placeholder 2">
            <a:extLst>
              <a:ext uri="{FF2B5EF4-FFF2-40B4-BE49-F238E27FC236}">
                <a16:creationId xmlns:a16="http://schemas.microsoft.com/office/drawing/2014/main" id="{DE38AE5C-5E52-4E3F-8971-D21256E33003}"/>
              </a:ext>
            </a:extLst>
          </p:cNvPr>
          <p:cNvSpPr>
            <a:spLocks noGrp="1"/>
          </p:cNvSpPr>
          <p:nvPr>
            <p:ph idx="1"/>
          </p:nvPr>
        </p:nvSpPr>
        <p:spPr/>
        <p:txBody>
          <a:bodyPr>
            <a:normAutofit fontScale="92500" lnSpcReduction="20000"/>
          </a:bodyPr>
          <a:lstStyle/>
          <a:p>
            <a:pPr marL="0" indent="0">
              <a:lnSpc>
                <a:spcPct val="110000"/>
              </a:lnSpc>
              <a:buNone/>
            </a:pPr>
            <a:r>
              <a:rPr lang="en-US" sz="3500"/>
              <a:t>For group leader/PI:</a:t>
            </a:r>
          </a:p>
          <a:p>
            <a:pPr>
              <a:lnSpc>
                <a:spcPct val="110000"/>
              </a:lnSpc>
            </a:pPr>
            <a:r>
              <a:rPr lang="en-US" sz="2600"/>
              <a:t>Code review should be implemented by group leader/PI, normative for all papers arising from the research group</a:t>
            </a:r>
          </a:p>
          <a:p>
            <a:pPr>
              <a:lnSpc>
                <a:spcPct val="110000"/>
              </a:lnSpc>
            </a:pPr>
            <a:r>
              <a:rPr lang="en-US" sz="2600"/>
              <a:t>Contextualize as problem-solving exercise rather than error-finding exercise</a:t>
            </a:r>
          </a:p>
          <a:p>
            <a:pPr>
              <a:lnSpc>
                <a:spcPct val="110000"/>
              </a:lnSpc>
            </a:pPr>
            <a:r>
              <a:rPr lang="en-US" sz="2600"/>
              <a:t>Encourage friendly, collegial atmosphere </a:t>
            </a:r>
          </a:p>
          <a:p>
            <a:pPr>
              <a:lnSpc>
                <a:spcPct val="110000"/>
              </a:lnSpc>
            </a:pPr>
            <a:r>
              <a:rPr lang="en-US" sz="2600"/>
              <a:t>Possibly create a ‘Style Guide’</a:t>
            </a:r>
          </a:p>
          <a:p>
            <a:pPr>
              <a:lnSpc>
                <a:spcPct val="110000"/>
              </a:lnSpc>
            </a:pPr>
            <a:endParaRPr lang="en-US"/>
          </a:p>
          <a:p>
            <a:pPr marL="0" indent="0">
              <a:lnSpc>
                <a:spcPct val="110000"/>
              </a:lnSpc>
              <a:buNone/>
            </a:pPr>
            <a:r>
              <a:rPr lang="en-US" sz="1800"/>
              <a:t>Vable, A. M., Diehl, S. F., &amp; Glymour, M. M. (2021). Code Review as a Simple Trick to Enhance Reproducibility, Accelerate Learning, and Improve the Quality of Your Team’s Research. </a:t>
            </a:r>
            <a:r>
              <a:rPr lang="en-US" sz="1800" i="1"/>
              <a:t>American Journal of Epidemiology</a:t>
            </a:r>
            <a:r>
              <a:rPr lang="en-US" sz="1800"/>
              <a:t>. doi: 10.1093/aje/kwab092</a:t>
            </a:r>
          </a:p>
          <a:p>
            <a:pPr>
              <a:lnSpc>
                <a:spcPct val="110000"/>
              </a:lnSpc>
            </a:pPr>
            <a:endParaRPr lang="en-US"/>
          </a:p>
        </p:txBody>
      </p:sp>
    </p:spTree>
    <p:extLst>
      <p:ext uri="{BB962C8B-B14F-4D97-AF65-F5344CB8AC3E}">
        <p14:creationId xmlns:p14="http://schemas.microsoft.com/office/powerpoint/2010/main" val="2394293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115</TotalTime>
  <Words>1329</Words>
  <Application>Microsoft Office PowerPoint</Application>
  <PresentationFormat>Widescreen</PresentationFormat>
  <Paragraphs>103</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Bahnschrift Light SemiCondensed</vt:lpstr>
      <vt:lpstr>Calibri</vt:lpstr>
      <vt:lpstr>Calibri Light</vt:lpstr>
      <vt:lpstr>Office Theme</vt:lpstr>
      <vt:lpstr>Code reviewing as a practice in research groups</vt:lpstr>
      <vt:lpstr>Definition of code review</vt:lpstr>
      <vt:lpstr>Department Poll May 2021</vt:lpstr>
      <vt:lpstr>Common reactions to implementing a code review practice</vt:lpstr>
      <vt:lpstr>Famous example 1</vt:lpstr>
      <vt:lpstr>Famous example 2</vt:lpstr>
      <vt:lpstr>Reviewing: Ubiquitous practice in research</vt:lpstr>
      <vt:lpstr>Positive outcomes of code review practices</vt:lpstr>
      <vt:lpstr>Code writing: Best practices</vt:lpstr>
      <vt:lpstr>Code writing: Best practices</vt:lpstr>
      <vt:lpstr>Code reviewing: Best practices</vt:lpstr>
      <vt:lpstr>Code reviewing: Best practices</vt:lpstr>
      <vt:lpstr>When? Possible ways of implementing</vt:lpstr>
      <vt:lpstr>Specifics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Code review as a practice in research groups</dc:title>
  <dc:creator>Anja LEIST</dc:creator>
  <cp:lastModifiedBy>Anja LEIST</cp:lastModifiedBy>
  <cp:revision>18</cp:revision>
  <dcterms:created xsi:type="dcterms:W3CDTF">2021-07-07T09:08:14Z</dcterms:created>
  <dcterms:modified xsi:type="dcterms:W3CDTF">2021-09-01T13:20:56Z</dcterms:modified>
</cp:coreProperties>
</file>