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7" r:id="rId1"/>
  </p:sldMasterIdLst>
  <p:notesMasterIdLst>
    <p:notesMasterId r:id="rId82"/>
  </p:notesMasterIdLst>
  <p:handoutMasterIdLst>
    <p:handoutMasterId r:id="rId83"/>
  </p:handoutMasterIdLst>
  <p:sldIdLst>
    <p:sldId id="521" r:id="rId2"/>
    <p:sldId id="1102" r:id="rId3"/>
    <p:sldId id="1103" r:id="rId4"/>
    <p:sldId id="1180" r:id="rId5"/>
    <p:sldId id="997" r:id="rId6"/>
    <p:sldId id="1016" r:id="rId7"/>
    <p:sldId id="1105" r:id="rId8"/>
    <p:sldId id="1106" r:id="rId9"/>
    <p:sldId id="1107" r:id="rId10"/>
    <p:sldId id="1104" r:id="rId11"/>
    <p:sldId id="1178" r:id="rId12"/>
    <p:sldId id="1177" r:id="rId13"/>
    <p:sldId id="1109" r:id="rId14"/>
    <p:sldId id="984" r:id="rId15"/>
    <p:sldId id="1168" r:id="rId16"/>
    <p:sldId id="1146" r:id="rId17"/>
    <p:sldId id="1100" r:id="rId18"/>
    <p:sldId id="1114" r:id="rId19"/>
    <p:sldId id="1118" r:id="rId20"/>
    <p:sldId id="1181" r:id="rId21"/>
    <p:sldId id="1085" r:id="rId22"/>
    <p:sldId id="1086" r:id="rId23"/>
    <p:sldId id="1087" r:id="rId24"/>
    <p:sldId id="1088" r:id="rId25"/>
    <p:sldId id="1089" r:id="rId26"/>
    <p:sldId id="1090" r:id="rId27"/>
    <p:sldId id="1091" r:id="rId28"/>
    <p:sldId id="1092" r:id="rId29"/>
    <p:sldId id="1093" r:id="rId30"/>
    <p:sldId id="1094" r:id="rId31"/>
    <p:sldId id="1095" r:id="rId32"/>
    <p:sldId id="1096" r:id="rId33"/>
    <p:sldId id="1097" r:id="rId34"/>
    <p:sldId id="1098" r:id="rId35"/>
    <p:sldId id="1212" r:id="rId36"/>
    <p:sldId id="1213" r:id="rId37"/>
    <p:sldId id="1214" r:id="rId38"/>
    <p:sldId id="1215" r:id="rId39"/>
    <p:sldId id="1216" r:id="rId40"/>
    <p:sldId id="1217" r:id="rId41"/>
    <p:sldId id="1122" r:id="rId42"/>
    <p:sldId id="1134" r:id="rId43"/>
    <p:sldId id="1135" r:id="rId44"/>
    <p:sldId id="1160" r:id="rId45"/>
    <p:sldId id="1201" r:id="rId46"/>
    <p:sldId id="1202" r:id="rId47"/>
    <p:sldId id="1163" r:id="rId48"/>
    <p:sldId id="1164" r:id="rId49"/>
    <p:sldId id="1152" r:id="rId50"/>
    <p:sldId id="1123" r:id="rId51"/>
    <p:sldId id="1124" r:id="rId52"/>
    <p:sldId id="1127" r:id="rId53"/>
    <p:sldId id="1126" r:id="rId54"/>
    <p:sldId id="1149" r:id="rId55"/>
    <p:sldId id="1211" r:id="rId56"/>
    <p:sldId id="1185" r:id="rId57"/>
    <p:sldId id="1140" r:id="rId58"/>
    <p:sldId id="1183" r:id="rId59"/>
    <p:sldId id="1189" r:id="rId60"/>
    <p:sldId id="1192" r:id="rId61"/>
    <p:sldId id="1193" r:id="rId62"/>
    <p:sldId id="1204" r:id="rId63"/>
    <p:sldId id="1186" r:id="rId64"/>
    <p:sldId id="385" r:id="rId65"/>
    <p:sldId id="1221" r:id="rId66"/>
    <p:sldId id="1222" r:id="rId67"/>
    <p:sldId id="1223" r:id="rId68"/>
    <p:sldId id="1224" r:id="rId69"/>
    <p:sldId id="1129" r:id="rId70"/>
    <p:sldId id="1199" r:id="rId71"/>
    <p:sldId id="1225" r:id="rId72"/>
    <p:sldId id="1170" r:id="rId73"/>
    <p:sldId id="1130" r:id="rId74"/>
    <p:sldId id="1205" r:id="rId75"/>
    <p:sldId id="1208" r:id="rId76"/>
    <p:sldId id="1209" r:id="rId77"/>
    <p:sldId id="1210" r:id="rId78"/>
    <p:sldId id="1218" r:id="rId79"/>
    <p:sldId id="1219" r:id="rId80"/>
    <p:sldId id="1220" r:id="rId81"/>
  </p:sldIdLst>
  <p:sldSz cx="9144000" cy="6858000" type="screen4x3"/>
  <p:notesSz cx="7099300" cy="10234613"/>
  <p:defaultTextStyle>
    <a:defPPr>
      <a:defRPr lang="de-DE"/>
    </a:defPPr>
    <a:lvl1pPr algn="l" defTabSz="457200" rtl="0" fontAlgn="base">
      <a:spcBef>
        <a:spcPct val="0"/>
      </a:spcBef>
      <a:spcAft>
        <a:spcPct val="0"/>
      </a:spcAft>
      <a:defRPr kern="1200">
        <a:solidFill>
          <a:schemeClr val="tx1"/>
        </a:solidFill>
        <a:latin typeface="Arial" charset="0"/>
        <a:ea typeface="ＭＳ Ｐゴシック" pitchFamily="-112"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2"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2"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2"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2" charset="-128"/>
        <a:cs typeface="+mn-cs"/>
      </a:defRPr>
    </a:lvl5pPr>
    <a:lvl6pPr marL="2286000" algn="l" defTabSz="914400" rtl="0" eaLnBrk="1" latinLnBrk="0" hangingPunct="1">
      <a:defRPr kern="1200">
        <a:solidFill>
          <a:schemeClr val="tx1"/>
        </a:solidFill>
        <a:latin typeface="Arial" charset="0"/>
        <a:ea typeface="ＭＳ Ｐゴシック" pitchFamily="-112" charset="-128"/>
        <a:cs typeface="+mn-cs"/>
      </a:defRPr>
    </a:lvl6pPr>
    <a:lvl7pPr marL="2743200" algn="l" defTabSz="914400" rtl="0" eaLnBrk="1" latinLnBrk="0" hangingPunct="1">
      <a:defRPr kern="1200">
        <a:solidFill>
          <a:schemeClr val="tx1"/>
        </a:solidFill>
        <a:latin typeface="Arial" charset="0"/>
        <a:ea typeface="ＭＳ Ｐゴシック" pitchFamily="-112" charset="-128"/>
        <a:cs typeface="+mn-cs"/>
      </a:defRPr>
    </a:lvl7pPr>
    <a:lvl8pPr marL="3200400" algn="l" defTabSz="914400" rtl="0" eaLnBrk="1" latinLnBrk="0" hangingPunct="1">
      <a:defRPr kern="1200">
        <a:solidFill>
          <a:schemeClr val="tx1"/>
        </a:solidFill>
        <a:latin typeface="Arial" charset="0"/>
        <a:ea typeface="ＭＳ Ｐゴシック" pitchFamily="-112" charset="-128"/>
        <a:cs typeface="+mn-cs"/>
      </a:defRPr>
    </a:lvl8pPr>
    <a:lvl9pPr marL="3657600" algn="l" defTabSz="914400" rtl="0" eaLnBrk="1" latinLnBrk="0" hangingPunct="1">
      <a:defRPr kern="1200">
        <a:solidFill>
          <a:schemeClr val="tx1"/>
        </a:solidFill>
        <a:latin typeface="Arial" charset="0"/>
        <a:ea typeface="ＭＳ Ｐゴシック" pitchFamily="-112"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719"/>
    <a:srgbClr val="339933"/>
    <a:srgbClr val="6AC763"/>
    <a:srgbClr val="669900"/>
    <a:srgbClr val="10A4EE"/>
    <a:srgbClr val="3D9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707" autoAdjust="0"/>
    <p:restoredTop sz="77005" autoAdjust="0"/>
  </p:normalViewPr>
  <p:slideViewPr>
    <p:cSldViewPr snapToObjects="1">
      <p:cViewPr varScale="1">
        <p:scale>
          <a:sx n="79" d="100"/>
          <a:sy n="79" d="100"/>
        </p:scale>
        <p:origin x="616"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9314" name="Rectangle 2"/>
          <p:cNvSpPr>
            <a:spLocks noGrp="1" noChangeArrowheads="1"/>
          </p:cNvSpPr>
          <p:nvPr>
            <p:ph type="hdr" sz="quarter"/>
          </p:nvPr>
        </p:nvSpPr>
        <p:spPr bwMode="auto">
          <a:xfrm>
            <a:off x="0" y="2"/>
            <a:ext cx="3076364" cy="511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054" tIns="47527" rIns="95054" bIns="47527" numCol="1" anchor="t" anchorCtr="0" compatLnSpc="1">
            <a:prstTxWarp prst="textNoShape">
              <a:avLst/>
            </a:prstTxWarp>
          </a:bodyPr>
          <a:lstStyle>
            <a:lvl1pPr>
              <a:defRPr sz="1200" smtClean="0">
                <a:latin typeface="Trebuchet MS" pitchFamily="34" charset="0"/>
              </a:defRPr>
            </a:lvl1pPr>
          </a:lstStyle>
          <a:p>
            <a:pPr>
              <a:defRPr/>
            </a:pPr>
            <a:endParaRPr lang="de-DE"/>
          </a:p>
        </p:txBody>
      </p:sp>
      <p:sp>
        <p:nvSpPr>
          <p:cNvPr id="269315" name="Rectangle 3"/>
          <p:cNvSpPr>
            <a:spLocks noGrp="1" noChangeArrowheads="1"/>
          </p:cNvSpPr>
          <p:nvPr>
            <p:ph type="dt" sz="quarter" idx="1"/>
          </p:nvPr>
        </p:nvSpPr>
        <p:spPr bwMode="auto">
          <a:xfrm>
            <a:off x="4021293" y="2"/>
            <a:ext cx="3076364" cy="511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054" tIns="47527" rIns="95054" bIns="47527" numCol="1" anchor="t" anchorCtr="0" compatLnSpc="1">
            <a:prstTxWarp prst="textNoShape">
              <a:avLst/>
            </a:prstTxWarp>
          </a:bodyPr>
          <a:lstStyle>
            <a:lvl1pPr algn="r">
              <a:defRPr sz="1200" smtClean="0">
                <a:latin typeface="Trebuchet MS" pitchFamily="34" charset="0"/>
              </a:defRPr>
            </a:lvl1pPr>
          </a:lstStyle>
          <a:p>
            <a:pPr>
              <a:defRPr/>
            </a:pPr>
            <a:fld id="{4EB6930B-25B8-4A49-BA49-C6E27D0C1238}" type="datetime1">
              <a:rPr lang="de-DE"/>
              <a:pPr>
                <a:defRPr/>
              </a:pPr>
              <a:t>18.09.19</a:t>
            </a:fld>
            <a:endParaRPr lang="de-DE"/>
          </a:p>
        </p:txBody>
      </p:sp>
      <p:sp>
        <p:nvSpPr>
          <p:cNvPr id="269316" name="Rectangle 4"/>
          <p:cNvSpPr>
            <a:spLocks noGrp="1" noChangeArrowheads="1"/>
          </p:cNvSpPr>
          <p:nvPr>
            <p:ph type="ftr" sz="quarter" idx="2"/>
          </p:nvPr>
        </p:nvSpPr>
        <p:spPr bwMode="auto">
          <a:xfrm>
            <a:off x="0" y="9721630"/>
            <a:ext cx="3076364" cy="511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054" tIns="47527" rIns="95054" bIns="47527" numCol="1" anchor="b" anchorCtr="0" compatLnSpc="1">
            <a:prstTxWarp prst="textNoShape">
              <a:avLst/>
            </a:prstTxWarp>
          </a:bodyPr>
          <a:lstStyle>
            <a:lvl1pPr>
              <a:defRPr sz="1200" smtClean="0">
                <a:latin typeface="Trebuchet MS" pitchFamily="34" charset="0"/>
              </a:defRPr>
            </a:lvl1pPr>
          </a:lstStyle>
          <a:p>
            <a:pPr>
              <a:defRPr/>
            </a:pPr>
            <a:endParaRPr lang="de-DE"/>
          </a:p>
        </p:txBody>
      </p:sp>
      <p:sp>
        <p:nvSpPr>
          <p:cNvPr id="269317" name="Rectangle 5"/>
          <p:cNvSpPr>
            <a:spLocks noGrp="1" noChangeArrowheads="1"/>
          </p:cNvSpPr>
          <p:nvPr>
            <p:ph type="sldNum" sz="quarter" idx="3"/>
          </p:nvPr>
        </p:nvSpPr>
        <p:spPr bwMode="auto">
          <a:xfrm>
            <a:off x="4021293" y="9721630"/>
            <a:ext cx="3076364" cy="511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054" tIns="47527" rIns="95054" bIns="47527" numCol="1" anchor="b" anchorCtr="0" compatLnSpc="1">
            <a:prstTxWarp prst="textNoShape">
              <a:avLst/>
            </a:prstTxWarp>
          </a:bodyPr>
          <a:lstStyle>
            <a:lvl1pPr algn="r">
              <a:defRPr sz="1200" smtClean="0">
                <a:latin typeface="Trebuchet MS" pitchFamily="34" charset="0"/>
              </a:defRPr>
            </a:lvl1pPr>
          </a:lstStyle>
          <a:p>
            <a:pPr>
              <a:defRPr/>
            </a:pPr>
            <a:fld id="{8938E3A3-55F5-44D1-8EC2-6B0519F3B1AE}" type="slidenum">
              <a:rPr lang="de-DE"/>
              <a:pPr>
                <a:defRPr/>
              </a:pPr>
              <a:t>‹N°›</a:t>
            </a:fld>
            <a:endParaRPr lang="de-DE"/>
          </a:p>
        </p:txBody>
      </p:sp>
    </p:spTree>
    <p:extLst>
      <p:ext uri="{BB962C8B-B14F-4D97-AF65-F5344CB8AC3E}">
        <p14:creationId xmlns:p14="http://schemas.microsoft.com/office/powerpoint/2010/main" val="2826575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2"/>
            <a:ext cx="3076364" cy="511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054" tIns="47527" rIns="95054" bIns="47527" numCol="1" anchor="t" anchorCtr="0" compatLnSpc="1">
            <a:prstTxWarp prst="textNoShape">
              <a:avLst/>
            </a:prstTxWarp>
          </a:bodyPr>
          <a:lstStyle>
            <a:lvl1pPr>
              <a:defRPr sz="1200" smtClean="0">
                <a:latin typeface="Calibri" pitchFamily="34" charset="0"/>
              </a:defRPr>
            </a:lvl1pPr>
          </a:lstStyle>
          <a:p>
            <a:pPr>
              <a:defRPr/>
            </a:pPr>
            <a:endParaRPr lang="de-DE"/>
          </a:p>
        </p:txBody>
      </p:sp>
      <p:sp>
        <p:nvSpPr>
          <p:cNvPr id="3" name="Date Placeholder 2"/>
          <p:cNvSpPr>
            <a:spLocks noGrp="1"/>
          </p:cNvSpPr>
          <p:nvPr>
            <p:ph type="dt" idx="1"/>
          </p:nvPr>
        </p:nvSpPr>
        <p:spPr bwMode="auto">
          <a:xfrm>
            <a:off x="4021293" y="2"/>
            <a:ext cx="3076364" cy="511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054" tIns="47527" rIns="95054" bIns="47527" numCol="1" anchor="t" anchorCtr="0" compatLnSpc="1">
            <a:prstTxWarp prst="textNoShape">
              <a:avLst/>
            </a:prstTxWarp>
          </a:bodyPr>
          <a:lstStyle>
            <a:lvl1pPr algn="r">
              <a:defRPr sz="1200" smtClean="0">
                <a:latin typeface="Calibri" pitchFamily="34" charset="0"/>
              </a:defRPr>
            </a:lvl1pPr>
          </a:lstStyle>
          <a:p>
            <a:pPr>
              <a:defRPr/>
            </a:pPr>
            <a:fld id="{9FD38DA1-8840-4408-9AFF-90B84EFCE894}" type="datetime1">
              <a:rPr lang="de-DE"/>
              <a:pPr>
                <a:defRPr/>
              </a:pPr>
              <a:t>18.09.19</a:t>
            </a:fld>
            <a:endParaRPr lang="de-DE"/>
          </a:p>
        </p:txBody>
      </p:sp>
      <p:sp>
        <p:nvSpPr>
          <p:cNvPr id="38916" name="Slide Image Placeholder 3"/>
          <p:cNvSpPr>
            <a:spLocks noGrp="1" noRot="1" noChangeAspect="1"/>
          </p:cNvSpPr>
          <p:nvPr>
            <p:ph type="sldImg" idx="2"/>
          </p:nvPr>
        </p:nvSpPr>
        <p:spPr bwMode="auto">
          <a:xfrm>
            <a:off x="992188" y="766763"/>
            <a:ext cx="5119687" cy="3838575"/>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 name="Notes Placeholder 4"/>
          <p:cNvSpPr>
            <a:spLocks noGrp="1"/>
          </p:cNvSpPr>
          <p:nvPr>
            <p:ph type="body" sz="quarter" idx="3"/>
          </p:nvPr>
        </p:nvSpPr>
        <p:spPr bwMode="auto">
          <a:xfrm>
            <a:off x="709931" y="4860816"/>
            <a:ext cx="5679440" cy="4606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054" tIns="47527" rIns="95054" bIns="47527" numCol="1" anchor="t" anchorCtr="0" compatLnSpc="1">
            <a:prstTxWarp prst="textNoShape">
              <a:avLst/>
            </a:prstTxWarp>
          </a:bodyPr>
          <a:lstStyle/>
          <a:p>
            <a:pPr lvl="0"/>
            <a:r>
              <a:rPr lang="de-DE" noProof="0"/>
              <a:t>Click to edit Master text styles</a:t>
            </a:r>
          </a:p>
          <a:p>
            <a:pPr lvl="0"/>
            <a:r>
              <a:rPr lang="de-DE" noProof="0"/>
              <a:t>Second level</a:t>
            </a:r>
          </a:p>
          <a:p>
            <a:pPr lvl="0"/>
            <a:r>
              <a:rPr lang="de-DE" noProof="0"/>
              <a:t>Third level</a:t>
            </a:r>
          </a:p>
          <a:p>
            <a:pPr lvl="0"/>
            <a:r>
              <a:rPr lang="de-DE" noProof="0"/>
              <a:t>Fourth level</a:t>
            </a:r>
          </a:p>
          <a:p>
            <a:pPr lvl="0"/>
            <a:r>
              <a:rPr lang="de-DE" noProof="0"/>
              <a:t>Fifth level</a:t>
            </a:r>
          </a:p>
        </p:txBody>
      </p:sp>
      <p:sp>
        <p:nvSpPr>
          <p:cNvPr id="6" name="Footer Placeholder 5"/>
          <p:cNvSpPr>
            <a:spLocks noGrp="1"/>
          </p:cNvSpPr>
          <p:nvPr>
            <p:ph type="ftr" sz="quarter" idx="4"/>
          </p:nvPr>
        </p:nvSpPr>
        <p:spPr bwMode="auto">
          <a:xfrm>
            <a:off x="0" y="9721630"/>
            <a:ext cx="3076364" cy="511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054" tIns="47527" rIns="95054" bIns="47527" numCol="1" anchor="b" anchorCtr="0" compatLnSpc="1">
            <a:prstTxWarp prst="textNoShape">
              <a:avLst/>
            </a:prstTxWarp>
          </a:bodyPr>
          <a:lstStyle>
            <a:lvl1pPr>
              <a:defRPr sz="1200" smtClean="0">
                <a:latin typeface="Calibri" pitchFamily="34" charset="0"/>
              </a:defRPr>
            </a:lvl1pPr>
          </a:lstStyle>
          <a:p>
            <a:pPr>
              <a:defRPr/>
            </a:pPr>
            <a:endParaRPr lang="de-DE"/>
          </a:p>
        </p:txBody>
      </p:sp>
      <p:sp>
        <p:nvSpPr>
          <p:cNvPr id="7" name="Slide Number Placeholder 6"/>
          <p:cNvSpPr>
            <a:spLocks noGrp="1"/>
          </p:cNvSpPr>
          <p:nvPr>
            <p:ph type="sldNum" sz="quarter" idx="5"/>
          </p:nvPr>
        </p:nvSpPr>
        <p:spPr bwMode="auto">
          <a:xfrm>
            <a:off x="4021293" y="9721630"/>
            <a:ext cx="3076364" cy="511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054" tIns="47527" rIns="95054" bIns="47527" numCol="1" anchor="b" anchorCtr="0" compatLnSpc="1">
            <a:prstTxWarp prst="textNoShape">
              <a:avLst/>
            </a:prstTxWarp>
          </a:bodyPr>
          <a:lstStyle>
            <a:lvl1pPr algn="r">
              <a:defRPr sz="1200" smtClean="0">
                <a:latin typeface="Calibri" pitchFamily="34" charset="0"/>
              </a:defRPr>
            </a:lvl1pPr>
          </a:lstStyle>
          <a:p>
            <a:pPr>
              <a:defRPr/>
            </a:pPr>
            <a:fld id="{F5D663CC-0A6A-4FB0-A527-7EADD0E6CCB8}" type="slidenum">
              <a:rPr lang="de-DE"/>
              <a:pPr>
                <a:defRPr/>
              </a:pPr>
              <a:t>‹N°›</a:t>
            </a:fld>
            <a:endParaRPr lang="de-DE"/>
          </a:p>
        </p:txBody>
      </p:sp>
    </p:spTree>
    <p:extLst>
      <p:ext uri="{BB962C8B-B14F-4D97-AF65-F5344CB8AC3E}">
        <p14:creationId xmlns:p14="http://schemas.microsoft.com/office/powerpoint/2010/main" val="395816935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1pPr>
    <a:lvl2pPr marL="742950" indent="-28575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600200" indent="-2286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2057400" indent="-2286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a:ln/>
        </p:spPr>
      </p:sp>
      <p:sp>
        <p:nvSpPr>
          <p:cNvPr id="39939" name="Rectangle 3"/>
          <p:cNvSpPr>
            <a:spLocks noGrp="1"/>
          </p:cNvSpPr>
          <p:nvPr>
            <p:ph type="body" idx="1"/>
          </p:nvPr>
        </p:nvSpPr>
        <p:spPr>
          <a:noFill/>
        </p:spPr>
        <p:txBody>
          <a:bodyPr/>
          <a:lstStyle/>
          <a:p>
            <a:endParaRPr lang="de-DE" sz="1200" kern="1200" dirty="0">
              <a:solidFill>
                <a:schemeClr val="tx1"/>
              </a:solidFill>
              <a:effectLst/>
              <a:latin typeface="+mn-lt"/>
              <a:ea typeface="ＭＳ Ｐゴシック" pitchFamily="-112" charset="-128"/>
              <a:cs typeface="+mn-cs"/>
            </a:endParaRPr>
          </a:p>
          <a:p>
            <a:r>
              <a:rPr lang="de-DE" sz="1200" kern="1200" dirty="0">
                <a:solidFill>
                  <a:schemeClr val="tx1"/>
                </a:solidFill>
                <a:effectLst/>
                <a:latin typeface="+mn-lt"/>
                <a:ea typeface="ＭＳ Ｐゴシック" pitchFamily="-112" charset="-128"/>
                <a:cs typeface="+mn-cs"/>
              </a:rPr>
              <a:t>Begrüßung</a:t>
            </a:r>
          </a:p>
          <a:p>
            <a:pPr marL="0" marR="0" lvl="0" indent="0" algn="l" defTabSz="457200" rtl="0" eaLnBrk="0" fontAlgn="base" latinLnBrk="0" hangingPunct="0">
              <a:lnSpc>
                <a:spcPct val="100000"/>
              </a:lnSpc>
              <a:spcBef>
                <a:spcPct val="30000"/>
              </a:spcBef>
              <a:spcAft>
                <a:spcPct val="0"/>
              </a:spcAft>
              <a:buClrTx/>
              <a:buSzTx/>
              <a:buFontTx/>
              <a:buNone/>
              <a:tabLst/>
              <a:defRPr/>
            </a:pPr>
            <a:r>
              <a:rPr lang="de-DE" sz="1200" b="1" i="1" kern="1200" dirty="0">
                <a:solidFill>
                  <a:schemeClr val="tx1"/>
                </a:solidFill>
                <a:effectLst/>
                <a:latin typeface="+mn-lt"/>
                <a:ea typeface="ＭＳ Ｐゴシック" pitchFamily="-112" charset="-128"/>
                <a:cs typeface="+mn-cs"/>
              </a:rPr>
              <a:t>EU+ Projekt: Professionalisierung für inklusive Bildung durch reflektierte Praktika</a:t>
            </a:r>
            <a:endParaRPr lang="de-AT" sz="1200" kern="1200" dirty="0">
              <a:solidFill>
                <a:schemeClr val="tx1"/>
              </a:solidFill>
              <a:effectLst/>
              <a:latin typeface="+mn-lt"/>
              <a:ea typeface="ＭＳ Ｐゴシック" pitchFamily="-112" charset="-128"/>
              <a:cs typeface="+mn-cs"/>
            </a:endParaRPr>
          </a:p>
          <a:p>
            <a:r>
              <a:rPr lang="de-DE" sz="1200" kern="1200" dirty="0">
                <a:solidFill>
                  <a:schemeClr val="tx1"/>
                </a:solidFill>
                <a:effectLst/>
                <a:latin typeface="+mn-lt"/>
                <a:ea typeface="ＭＳ Ｐゴシック" pitchFamily="-112" charset="-128"/>
                <a:cs typeface="+mn-cs"/>
              </a:rPr>
              <a:t>Ziele: </a:t>
            </a:r>
          </a:p>
          <a:p>
            <a:pPr marL="228600" indent="-228600">
              <a:buAutoNum type="arabicPeriod"/>
            </a:pPr>
            <a:r>
              <a:rPr lang="de-DE" sz="1200" kern="1200" dirty="0">
                <a:solidFill>
                  <a:schemeClr val="tx1"/>
                </a:solidFill>
                <a:effectLst/>
                <a:latin typeface="+mn-lt"/>
                <a:ea typeface="ＭＳ Ｐゴシック" pitchFamily="-112" charset="-128"/>
                <a:cs typeface="+mn-cs"/>
              </a:rPr>
              <a:t>Darstellung unserer Vororientierung</a:t>
            </a:r>
            <a:r>
              <a:rPr lang="de-DE" sz="1200" kern="1200" baseline="0" dirty="0">
                <a:solidFill>
                  <a:schemeClr val="tx1"/>
                </a:solidFill>
                <a:effectLst/>
                <a:latin typeface="+mn-lt"/>
                <a:ea typeface="ＭＳ Ｐゴシック" pitchFamily="-112" charset="-128"/>
                <a:cs typeface="+mn-cs"/>
              </a:rPr>
              <a:t> im Feld Schulpraktika</a:t>
            </a:r>
            <a:r>
              <a:rPr lang="de-DE" sz="1200" kern="1200" dirty="0">
                <a:solidFill>
                  <a:schemeClr val="tx1"/>
                </a:solidFill>
                <a:effectLst/>
                <a:latin typeface="+mn-lt"/>
                <a:ea typeface="ＭＳ Ｐゴシック" pitchFamily="-112" charset="-128"/>
                <a:cs typeface="+mn-cs"/>
              </a:rPr>
              <a:t>, erste</a:t>
            </a:r>
            <a:r>
              <a:rPr lang="de-DE" sz="1200" kern="1200" baseline="0" dirty="0">
                <a:solidFill>
                  <a:schemeClr val="tx1"/>
                </a:solidFill>
                <a:effectLst/>
                <a:latin typeface="+mn-lt"/>
                <a:ea typeface="ＭＳ Ｐゴシック" pitchFamily="-112" charset="-128"/>
                <a:cs typeface="+mn-cs"/>
              </a:rPr>
              <a:t> Produktentwicklungen und Überlegungen zur Dynamik von Übertragungen, die das Praktikum wesentlich beeinflussen, und daher Inhalt von Praktikumsbegleitlehrveranstaltungen und von darauf abgestimmten Fortbildungen sein sollte.</a:t>
            </a:r>
          </a:p>
          <a:p>
            <a:pPr marL="228600" indent="-228600">
              <a:buAutoNum type="arabicPeriod"/>
            </a:pPr>
            <a:r>
              <a:rPr lang="de-DE" sz="1200" kern="1200" baseline="0" dirty="0">
                <a:solidFill>
                  <a:schemeClr val="tx1"/>
                </a:solidFill>
                <a:effectLst/>
                <a:latin typeface="+mn-lt"/>
                <a:ea typeface="ＭＳ Ｐゴシック" pitchFamily="-112" charset="-128"/>
                <a:cs typeface="+mn-cs"/>
              </a:rPr>
              <a:t>Austausch mit Ihnen, an einer Reflexion unserer Darstellungen interessiert. </a:t>
            </a:r>
          </a:p>
          <a:p>
            <a:r>
              <a:rPr lang="de-DE" sz="1200" kern="1200" baseline="0" dirty="0">
                <a:solidFill>
                  <a:schemeClr val="tx1"/>
                </a:solidFill>
                <a:effectLst/>
                <a:latin typeface="+mn-lt"/>
                <a:ea typeface="ＭＳ Ｐゴシック" pitchFamily="-112" charset="-128"/>
                <a:cs typeface="+mn-cs"/>
              </a:rPr>
              <a:t>Vorstellung von Projekt allgemein und Evaluationsdesign</a:t>
            </a:r>
          </a:p>
          <a:p>
            <a:r>
              <a:rPr lang="de-DE" sz="1200" kern="1200" baseline="0" dirty="0">
                <a:solidFill>
                  <a:schemeClr val="tx1"/>
                </a:solidFill>
                <a:effectLst/>
                <a:latin typeface="+mn-lt"/>
                <a:ea typeface="ＭＳ Ｐゴシック" pitchFamily="-112" charset="-128"/>
                <a:cs typeface="+mn-cs"/>
              </a:rPr>
              <a:t> </a:t>
            </a:r>
            <a:endParaRPr lang="de-DE" sz="1200" kern="1200" dirty="0">
              <a:solidFill>
                <a:schemeClr val="tx1"/>
              </a:solidFill>
              <a:effectLst/>
              <a:latin typeface="+mn-lt"/>
              <a:ea typeface="ＭＳ Ｐゴシック" pitchFamily="-112" charset="-128"/>
              <a:cs typeface="+mn-cs"/>
            </a:endParaRPr>
          </a:p>
          <a:p>
            <a:r>
              <a:rPr lang="de-DE" sz="1200" i="1" kern="1200" dirty="0">
                <a:solidFill>
                  <a:schemeClr val="tx1"/>
                </a:solidFill>
                <a:effectLst/>
                <a:latin typeface="+mn-lt"/>
                <a:ea typeface="ＭＳ Ｐゴシック" pitchFamily="-112" charset="-128"/>
                <a:cs typeface="+mn-cs"/>
              </a:rPr>
              <a:t>Aus  </a:t>
            </a:r>
            <a:r>
              <a:rPr lang="de-DE" sz="1200" i="1" kern="1200" dirty="0" err="1">
                <a:solidFill>
                  <a:schemeClr val="tx1"/>
                </a:solidFill>
                <a:effectLst/>
                <a:latin typeface="+mn-lt"/>
                <a:ea typeface="ＭＳ Ｐゴシック" pitchFamily="-112" charset="-128"/>
                <a:cs typeface="+mn-cs"/>
              </a:rPr>
              <a:t>IGSP_End</a:t>
            </a:r>
            <a:r>
              <a:rPr lang="de-DE" sz="1200" i="1" kern="1200" baseline="0" dirty="0">
                <a:solidFill>
                  <a:schemeClr val="tx1"/>
                </a:solidFill>
                <a:effectLst/>
                <a:latin typeface="+mn-lt"/>
                <a:ea typeface="ＭＳ Ｐゴシック" pitchFamily="-112" charset="-128"/>
                <a:cs typeface="+mn-cs"/>
              </a:rPr>
              <a:t> -&gt; dieser aus </a:t>
            </a:r>
            <a:r>
              <a:rPr lang="de-DE" sz="1200" i="1" kern="1200" dirty="0">
                <a:solidFill>
                  <a:schemeClr val="tx1"/>
                </a:solidFill>
                <a:effectLst/>
                <a:latin typeface="+mn-lt"/>
                <a:ea typeface="ＭＳ Ｐゴシック" pitchFamily="-112" charset="-128"/>
                <a:cs typeface="+mn-cs"/>
              </a:rPr>
              <a:t>Dateien</a:t>
            </a:r>
            <a:r>
              <a:rPr lang="de-DE" sz="1200" i="1" kern="1200" baseline="0" dirty="0">
                <a:solidFill>
                  <a:schemeClr val="tx1"/>
                </a:solidFill>
                <a:effectLst/>
                <a:latin typeface="+mn-lt"/>
                <a:ea typeface="ＭＳ Ｐゴシック" pitchFamily="-112" charset="-128"/>
                <a:cs typeface="+mn-cs"/>
              </a:rPr>
              <a:t> </a:t>
            </a:r>
            <a:r>
              <a:rPr lang="de-DE" sz="1200" i="1" kern="1200" dirty="0">
                <a:solidFill>
                  <a:schemeClr val="tx1"/>
                </a:solidFill>
                <a:effectLst/>
                <a:latin typeface="+mn-lt"/>
                <a:ea typeface="ＭＳ Ｐゴシック" pitchFamily="-112" charset="-128"/>
                <a:cs typeface="+mn-cs"/>
              </a:rPr>
              <a:t>Vortrag_E1_ProInRePra2oR1,</a:t>
            </a:r>
            <a:r>
              <a:rPr lang="de-DE" sz="1200" i="1" kern="1200" baseline="0" dirty="0">
                <a:solidFill>
                  <a:schemeClr val="tx1"/>
                </a:solidFill>
                <a:effectLst/>
                <a:latin typeface="+mn-lt"/>
                <a:ea typeface="ＭＳ Ｐゴシック" pitchFamily="-112" charset="-128"/>
                <a:cs typeface="+mn-cs"/>
              </a:rPr>
              <a:t> </a:t>
            </a:r>
            <a:r>
              <a:rPr lang="de-DE" sz="1200" i="1" kern="1200" dirty="0">
                <a:solidFill>
                  <a:schemeClr val="tx1"/>
                </a:solidFill>
                <a:effectLst/>
                <a:latin typeface="+mn-lt"/>
                <a:ea typeface="ＭＳ Ｐゴシック" pitchFamily="-112" charset="-128"/>
                <a:cs typeface="+mn-cs"/>
              </a:rPr>
              <a:t>Vortrag_E1_ProInRePra2oR1 (Wien)</a:t>
            </a:r>
            <a:r>
              <a:rPr lang="de-DE" sz="1200" i="1" kern="1200" baseline="0" dirty="0">
                <a:solidFill>
                  <a:schemeClr val="tx1"/>
                </a:solidFill>
                <a:effectLst/>
                <a:latin typeface="+mn-lt"/>
                <a:ea typeface="ＭＳ Ｐゴシック" pitchFamily="-112" charset="-128"/>
                <a:cs typeface="+mn-cs"/>
              </a:rPr>
              <a:t> </a:t>
            </a:r>
            <a:r>
              <a:rPr lang="de-DE" sz="1200" i="1" kern="1200" dirty="0">
                <a:solidFill>
                  <a:schemeClr val="tx1"/>
                </a:solidFill>
                <a:effectLst/>
                <a:latin typeface="+mn-lt"/>
                <a:ea typeface="ＭＳ Ｐゴシック" pitchFamily="-112" charset="-128"/>
                <a:cs typeface="+mn-cs"/>
              </a:rPr>
              <a:t>+ Einarbeitung </a:t>
            </a:r>
          </a:p>
          <a:p>
            <a:endParaRPr lang="de-DE" sz="1200" kern="1200" dirty="0">
              <a:solidFill>
                <a:schemeClr val="tx1"/>
              </a:solidFill>
              <a:effectLst/>
              <a:latin typeface="+mn-lt"/>
              <a:ea typeface="ＭＳ Ｐゴシック" pitchFamily="-112" charset="-128"/>
              <a:cs typeface="+mn-cs"/>
            </a:endParaRPr>
          </a:p>
        </p:txBody>
      </p:sp>
    </p:spTree>
    <p:extLst>
      <p:ext uri="{BB962C8B-B14F-4D97-AF65-F5344CB8AC3E}">
        <p14:creationId xmlns:p14="http://schemas.microsoft.com/office/powerpoint/2010/main" val="84810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p>
          <a:p>
            <a:endParaRPr lang="de-DE" b="1" dirty="0"/>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10</a:t>
            </a:fld>
            <a:endParaRPr lang="de-DE"/>
          </a:p>
        </p:txBody>
      </p:sp>
    </p:spTree>
    <p:extLst>
      <p:ext uri="{BB962C8B-B14F-4D97-AF65-F5344CB8AC3E}">
        <p14:creationId xmlns:p14="http://schemas.microsoft.com/office/powerpoint/2010/main" val="3059307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rgbClr val="FF0000"/>
              </a:solidFill>
              <a:effectLst/>
              <a:latin typeface="+mn-lt"/>
              <a:ea typeface="ＭＳ Ｐゴシック" pitchFamily="-112" charset="-128"/>
              <a:cs typeface="+mn-cs"/>
            </a:endParaRPr>
          </a:p>
          <a:p>
            <a:r>
              <a:rPr lang="de-DE" sz="1200" kern="1200" dirty="0">
                <a:solidFill>
                  <a:srgbClr val="FF0000"/>
                </a:solidFill>
                <a:effectLst/>
                <a:latin typeface="+mn-lt"/>
                <a:ea typeface="ＭＳ Ｐゴシック" pitchFamily="-112" charset="-128"/>
                <a:cs typeface="+mn-cs"/>
              </a:rPr>
              <a:t>Annäherungen an den</a:t>
            </a:r>
            <a:r>
              <a:rPr lang="de-DE" sz="1200" kern="1200" baseline="0" dirty="0">
                <a:solidFill>
                  <a:srgbClr val="FF0000"/>
                </a:solidFill>
                <a:effectLst/>
                <a:latin typeface="+mn-lt"/>
                <a:ea typeface="ＭＳ Ｐゴシック" pitchFamily="-112" charset="-128"/>
                <a:cs typeface="+mn-cs"/>
              </a:rPr>
              <a:t> Begriff der Professionalisierung</a:t>
            </a:r>
          </a:p>
          <a:p>
            <a:r>
              <a:rPr lang="de-DE" sz="1200" kern="1200" dirty="0">
                <a:solidFill>
                  <a:schemeClr val="tx1"/>
                </a:solidFill>
                <a:effectLst/>
                <a:latin typeface="+mn-lt"/>
                <a:ea typeface="ＭＳ Ｐゴシック" pitchFamily="-112" charset="-128"/>
                <a:cs typeface="+mn-cs"/>
              </a:rPr>
              <a:t>Verschiedene</a:t>
            </a:r>
            <a:r>
              <a:rPr lang="de-DE" sz="1200" kern="1200" baseline="0" dirty="0">
                <a:solidFill>
                  <a:schemeClr val="tx1"/>
                </a:solidFill>
                <a:effectLst/>
                <a:latin typeface="+mn-lt"/>
                <a:ea typeface="ＭＳ Ｐゴシック" pitchFamily="-112" charset="-128"/>
                <a:cs typeface="+mn-cs"/>
              </a:rPr>
              <a:t> </a:t>
            </a:r>
            <a:r>
              <a:rPr lang="de-DE" sz="1200" kern="1200" dirty="0">
                <a:solidFill>
                  <a:schemeClr val="tx1"/>
                </a:solidFill>
                <a:effectLst/>
                <a:latin typeface="+mn-lt"/>
                <a:ea typeface="ＭＳ Ｐゴシック" pitchFamily="-112" charset="-128"/>
                <a:cs typeface="+mn-cs"/>
              </a:rPr>
              <a:t>theoretische Differenzierung von Beruf, Profession, Professionalisierung und Professionalität,</a:t>
            </a:r>
            <a:r>
              <a:rPr lang="de-DE" sz="1200" kern="1200" baseline="0" dirty="0">
                <a:solidFill>
                  <a:schemeClr val="tx1"/>
                </a:solidFill>
                <a:effectLst/>
                <a:latin typeface="+mn-lt"/>
                <a:ea typeface="ＭＳ Ｐゴシック" pitchFamily="-112" charset="-128"/>
                <a:cs typeface="+mn-cs"/>
              </a:rPr>
              <a:t> verschiedene Professionalisierungsansätze, Makro- und Mikrotheoretisch</a:t>
            </a:r>
            <a:endParaRPr lang="de-DE" sz="1200" kern="1200" baseline="0" dirty="0">
              <a:solidFill>
                <a:srgbClr val="FF0000"/>
              </a:solidFill>
              <a:effectLst/>
              <a:latin typeface="+mn-lt"/>
              <a:ea typeface="ＭＳ Ｐゴシック" pitchFamily="-112" charset="-128"/>
              <a:cs typeface="+mn-cs"/>
            </a:endParaRPr>
          </a:p>
          <a:p>
            <a:endParaRPr lang="de-DE" sz="1200" kern="1200" dirty="0">
              <a:solidFill>
                <a:srgbClr val="FF0000"/>
              </a:solidFill>
              <a:effectLst/>
              <a:latin typeface="+mn-lt"/>
              <a:ea typeface="ＭＳ Ｐゴシック" pitchFamily="-112" charset="-128"/>
              <a:cs typeface="+mn-cs"/>
            </a:endParaRPr>
          </a:p>
          <a:p>
            <a:r>
              <a:rPr lang="de-DE" sz="1200" kern="1200" dirty="0">
                <a:solidFill>
                  <a:srgbClr val="FF0000"/>
                </a:solidFill>
                <a:effectLst/>
                <a:latin typeface="+mn-lt"/>
                <a:ea typeface="ＭＳ Ｐゴシック" pitchFamily="-112" charset="-128"/>
                <a:cs typeface="+mn-cs"/>
              </a:rPr>
              <a:t>Vgl. Projektantrag!!!</a:t>
            </a:r>
          </a:p>
          <a:p>
            <a:endParaRPr lang="de-DE" sz="1200" kern="1200" dirty="0">
              <a:solidFill>
                <a:srgbClr val="FF0000"/>
              </a:solidFill>
              <a:effectLst/>
              <a:latin typeface="+mn-lt"/>
              <a:ea typeface="ＭＳ Ｐゴシック" pitchFamily="-112" charset="-128"/>
              <a:cs typeface="+mn-cs"/>
            </a:endParaRPr>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11</a:t>
            </a:fld>
            <a:endParaRPr lang="de-DE"/>
          </a:p>
        </p:txBody>
      </p:sp>
    </p:spTree>
    <p:extLst>
      <p:ext uri="{BB962C8B-B14F-4D97-AF65-F5344CB8AC3E}">
        <p14:creationId xmlns:p14="http://schemas.microsoft.com/office/powerpoint/2010/main" val="825191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rgbClr val="FF0000"/>
              </a:solidFill>
              <a:effectLst/>
              <a:latin typeface="+mn-lt"/>
              <a:ea typeface="ＭＳ Ｐゴシック" pitchFamily="-112" charset="-128"/>
              <a:cs typeface="+mn-cs"/>
            </a:endParaRPr>
          </a:p>
          <a:p>
            <a:r>
              <a:rPr lang="de-DE" sz="1200" kern="1200" dirty="0">
                <a:solidFill>
                  <a:schemeClr val="tx1"/>
                </a:solidFill>
                <a:effectLst/>
                <a:latin typeface="+mn-lt"/>
                <a:ea typeface="ＭＳ Ｐゴシック" pitchFamily="-112" charset="-128"/>
                <a:cs typeface="+mn-cs"/>
              </a:rPr>
              <a:t>Vorschnell wird im</a:t>
            </a:r>
            <a:r>
              <a:rPr lang="de-DE" sz="1200" kern="1200" baseline="0" dirty="0">
                <a:solidFill>
                  <a:schemeClr val="tx1"/>
                </a:solidFill>
                <a:effectLst/>
                <a:latin typeface="+mn-lt"/>
                <a:ea typeface="ＭＳ Ｐゴシック" pitchFamily="-112" charset="-128"/>
                <a:cs typeface="+mn-cs"/>
              </a:rPr>
              <a:t> </a:t>
            </a:r>
            <a:r>
              <a:rPr lang="de-DE" sz="1200" kern="1200" dirty="0">
                <a:solidFill>
                  <a:schemeClr val="tx1"/>
                </a:solidFill>
                <a:effectLst/>
                <a:latin typeface="+mn-lt"/>
                <a:ea typeface="ＭＳ Ｐゴシック" pitchFamily="-112" charset="-128"/>
                <a:cs typeface="+mn-cs"/>
              </a:rPr>
              <a:t>Inklusionsdiskurs auf organisatorische Fragen fokussiert (alle altersgleichen</a:t>
            </a:r>
            <a:r>
              <a:rPr lang="de-DE" sz="1200" kern="1200" baseline="0" dirty="0">
                <a:solidFill>
                  <a:schemeClr val="tx1"/>
                </a:solidFill>
                <a:effectLst/>
                <a:latin typeface="+mn-lt"/>
                <a:ea typeface="ＭＳ Ｐゴシック" pitchFamily="-112" charset="-128"/>
                <a:cs typeface="+mn-cs"/>
              </a:rPr>
              <a:t> </a:t>
            </a:r>
            <a:r>
              <a:rPr lang="de-DE" sz="1200" kern="1200" dirty="0">
                <a:solidFill>
                  <a:schemeClr val="tx1"/>
                </a:solidFill>
                <a:effectLst/>
                <a:latin typeface="+mn-lt"/>
                <a:ea typeface="ＭＳ Ｐゴシック" pitchFamily="-112" charset="-128"/>
                <a:cs typeface="+mn-cs"/>
              </a:rPr>
              <a:t>Kinder lernen gemeinsam, werden gemeinsam unterrichtet).</a:t>
            </a:r>
          </a:p>
          <a:p>
            <a:r>
              <a:rPr lang="de-DE" sz="1200" kern="1200" dirty="0">
                <a:solidFill>
                  <a:schemeClr val="tx1"/>
                </a:solidFill>
                <a:effectLst/>
                <a:latin typeface="+mn-lt"/>
                <a:ea typeface="ＭＳ Ｐゴシック" pitchFamily="-112" charset="-128"/>
                <a:cs typeface="+mn-cs"/>
              </a:rPr>
              <a:t>Dabei sollte aus den hart geführten Debatten früherer Jahrzehnte um die „richtige“ Organisationsform schulischer Bildung etwas Entscheidendes gelernt worden sein: „</a:t>
            </a:r>
            <a:r>
              <a:rPr lang="de-DE" sz="1200" kern="1200" dirty="0" err="1">
                <a:solidFill>
                  <a:schemeClr val="tx1"/>
                </a:solidFill>
                <a:effectLst/>
                <a:latin typeface="+mn-lt"/>
                <a:ea typeface="ＭＳ Ｐゴシック" pitchFamily="-112" charset="-128"/>
                <a:cs typeface="+mn-cs"/>
              </a:rPr>
              <a:t>What</a:t>
            </a:r>
            <a:r>
              <a:rPr lang="de-DE" sz="1200" kern="1200" dirty="0">
                <a:solidFill>
                  <a:schemeClr val="tx1"/>
                </a:solidFill>
                <a:effectLst/>
                <a:latin typeface="+mn-lt"/>
                <a:ea typeface="ＭＳ Ｐゴシック" pitchFamily="-112" charset="-128"/>
                <a:cs typeface="+mn-cs"/>
              </a:rPr>
              <a:t> </a:t>
            </a:r>
            <a:r>
              <a:rPr lang="de-DE" sz="1200" kern="1200" dirty="0" err="1">
                <a:solidFill>
                  <a:schemeClr val="tx1"/>
                </a:solidFill>
                <a:effectLst/>
                <a:latin typeface="+mn-lt"/>
                <a:ea typeface="ＭＳ Ｐゴシック" pitchFamily="-112" charset="-128"/>
                <a:cs typeface="+mn-cs"/>
              </a:rPr>
              <a:t>goes</a:t>
            </a:r>
            <a:r>
              <a:rPr lang="de-DE" sz="1200" kern="1200" dirty="0">
                <a:solidFill>
                  <a:schemeClr val="tx1"/>
                </a:solidFill>
                <a:effectLst/>
                <a:latin typeface="+mn-lt"/>
                <a:ea typeface="ＭＳ Ｐゴシック" pitchFamily="-112" charset="-128"/>
                <a:cs typeface="+mn-cs"/>
              </a:rPr>
              <a:t> on in a </a:t>
            </a:r>
            <a:r>
              <a:rPr lang="de-DE" sz="1200" kern="1200" dirty="0" err="1">
                <a:solidFill>
                  <a:schemeClr val="tx1"/>
                </a:solidFill>
                <a:effectLst/>
                <a:latin typeface="+mn-lt"/>
                <a:ea typeface="ＭＳ Ｐゴシック" pitchFamily="-112" charset="-128"/>
                <a:cs typeface="+mn-cs"/>
              </a:rPr>
              <a:t>place</a:t>
            </a:r>
            <a:r>
              <a:rPr lang="de-DE" sz="1200" kern="1200" dirty="0">
                <a:solidFill>
                  <a:schemeClr val="tx1"/>
                </a:solidFill>
                <a:effectLst/>
                <a:latin typeface="+mn-lt"/>
                <a:ea typeface="ＭＳ Ｐゴシック" pitchFamily="-112" charset="-128"/>
                <a:cs typeface="+mn-cs"/>
              </a:rPr>
              <a:t>, not </a:t>
            </a:r>
            <a:r>
              <a:rPr lang="de-DE" sz="1200" kern="1200" dirty="0" err="1">
                <a:solidFill>
                  <a:schemeClr val="tx1"/>
                </a:solidFill>
                <a:effectLst/>
                <a:latin typeface="+mn-lt"/>
                <a:ea typeface="ＭＳ Ｐゴシック" pitchFamily="-112" charset="-128"/>
                <a:cs typeface="+mn-cs"/>
              </a:rPr>
              <a:t>the</a:t>
            </a:r>
            <a:r>
              <a:rPr lang="de-DE" sz="1200" kern="1200" dirty="0">
                <a:solidFill>
                  <a:schemeClr val="tx1"/>
                </a:solidFill>
                <a:effectLst/>
                <a:latin typeface="+mn-lt"/>
                <a:ea typeface="ＭＳ Ｐゴシック" pitchFamily="-112" charset="-128"/>
                <a:cs typeface="+mn-cs"/>
              </a:rPr>
              <a:t> </a:t>
            </a:r>
            <a:r>
              <a:rPr lang="de-DE" sz="1200" kern="1200" dirty="0" err="1">
                <a:solidFill>
                  <a:schemeClr val="tx1"/>
                </a:solidFill>
                <a:effectLst/>
                <a:latin typeface="+mn-lt"/>
                <a:ea typeface="ＭＳ Ｐゴシック" pitchFamily="-112" charset="-128"/>
                <a:cs typeface="+mn-cs"/>
              </a:rPr>
              <a:t>location</a:t>
            </a:r>
            <a:r>
              <a:rPr lang="de-DE" sz="1200" kern="1200" dirty="0">
                <a:solidFill>
                  <a:schemeClr val="tx1"/>
                </a:solidFill>
                <a:effectLst/>
                <a:latin typeface="+mn-lt"/>
                <a:ea typeface="ＭＳ Ｐゴシック" pitchFamily="-112" charset="-128"/>
                <a:cs typeface="+mn-cs"/>
              </a:rPr>
              <a:t> </a:t>
            </a:r>
            <a:r>
              <a:rPr lang="de-DE" sz="1200" kern="1200" dirty="0" err="1">
                <a:solidFill>
                  <a:schemeClr val="tx1"/>
                </a:solidFill>
                <a:effectLst/>
                <a:latin typeface="+mn-lt"/>
                <a:ea typeface="ＭＳ Ｐゴシック" pitchFamily="-112" charset="-128"/>
                <a:cs typeface="+mn-cs"/>
              </a:rPr>
              <a:t>itself</a:t>
            </a:r>
            <a:r>
              <a:rPr lang="de-DE" sz="1200" kern="1200" dirty="0">
                <a:solidFill>
                  <a:schemeClr val="tx1"/>
                </a:solidFill>
                <a:effectLst/>
                <a:latin typeface="+mn-lt"/>
                <a:ea typeface="ＭＳ Ｐゴシック" pitchFamily="-112" charset="-128"/>
                <a:cs typeface="+mn-cs"/>
              </a:rPr>
              <a:t>, </a:t>
            </a:r>
            <a:r>
              <a:rPr lang="de-DE" sz="1200" kern="1200" dirty="0" err="1">
                <a:solidFill>
                  <a:schemeClr val="tx1"/>
                </a:solidFill>
                <a:effectLst/>
                <a:latin typeface="+mn-lt"/>
                <a:ea typeface="ＭＳ Ｐゴシック" pitchFamily="-112" charset="-128"/>
                <a:cs typeface="+mn-cs"/>
              </a:rPr>
              <a:t>is</a:t>
            </a:r>
            <a:r>
              <a:rPr lang="de-DE" sz="1200" kern="1200" dirty="0">
                <a:solidFill>
                  <a:schemeClr val="tx1"/>
                </a:solidFill>
                <a:effectLst/>
                <a:latin typeface="+mn-lt"/>
                <a:ea typeface="ＭＳ Ｐゴシック" pitchFamily="-112" charset="-128"/>
                <a:cs typeface="+mn-cs"/>
              </a:rPr>
              <a:t> </a:t>
            </a:r>
            <a:r>
              <a:rPr lang="de-DE" sz="1200" kern="1200" dirty="0" err="1">
                <a:solidFill>
                  <a:schemeClr val="tx1"/>
                </a:solidFill>
                <a:effectLst/>
                <a:latin typeface="+mn-lt"/>
                <a:ea typeface="ＭＳ Ｐゴシック" pitchFamily="-112" charset="-128"/>
                <a:cs typeface="+mn-cs"/>
              </a:rPr>
              <a:t>what</a:t>
            </a:r>
            <a:r>
              <a:rPr lang="de-DE" sz="1200" kern="1200" dirty="0">
                <a:solidFill>
                  <a:schemeClr val="tx1"/>
                </a:solidFill>
                <a:effectLst/>
                <a:latin typeface="+mn-lt"/>
                <a:ea typeface="ＭＳ Ｐゴシック" pitchFamily="-112" charset="-128"/>
                <a:cs typeface="+mn-cs"/>
              </a:rPr>
              <a:t> </a:t>
            </a:r>
            <a:r>
              <a:rPr lang="de-DE" sz="1200" kern="1200" dirty="0" err="1">
                <a:solidFill>
                  <a:schemeClr val="tx1"/>
                </a:solidFill>
                <a:effectLst/>
                <a:latin typeface="+mn-lt"/>
                <a:ea typeface="ＭＳ Ｐゴシック" pitchFamily="-112" charset="-128"/>
                <a:cs typeface="+mn-cs"/>
              </a:rPr>
              <a:t>makes</a:t>
            </a:r>
            <a:r>
              <a:rPr lang="de-DE" sz="1200" kern="1200" dirty="0">
                <a:solidFill>
                  <a:schemeClr val="tx1"/>
                </a:solidFill>
                <a:effectLst/>
                <a:latin typeface="+mn-lt"/>
                <a:ea typeface="ＭＳ Ｐゴシック" pitchFamily="-112" charset="-128"/>
                <a:cs typeface="+mn-cs"/>
              </a:rPr>
              <a:t> a </a:t>
            </a:r>
            <a:r>
              <a:rPr lang="de-DE" sz="1200" kern="1200" dirty="0" err="1">
                <a:solidFill>
                  <a:schemeClr val="tx1"/>
                </a:solidFill>
                <a:effectLst/>
                <a:latin typeface="+mn-lt"/>
                <a:ea typeface="ＭＳ Ｐゴシック" pitchFamily="-112" charset="-128"/>
                <a:cs typeface="+mn-cs"/>
              </a:rPr>
              <a:t>difference</a:t>
            </a:r>
            <a:r>
              <a:rPr lang="de-DE" sz="1200" kern="1200" dirty="0">
                <a:solidFill>
                  <a:schemeClr val="tx1"/>
                </a:solidFill>
                <a:effectLst/>
                <a:latin typeface="+mn-lt"/>
                <a:ea typeface="ＭＳ Ｐゴシック" pitchFamily="-112" charset="-128"/>
                <a:cs typeface="+mn-cs"/>
              </a:rPr>
              <a:t>“ (</a:t>
            </a:r>
            <a:r>
              <a:rPr lang="de-DE" sz="1200" kern="1200" dirty="0" err="1">
                <a:solidFill>
                  <a:schemeClr val="tx1"/>
                </a:solidFill>
                <a:effectLst/>
                <a:latin typeface="+mn-lt"/>
                <a:ea typeface="ＭＳ Ｐゴシック" pitchFamily="-112" charset="-128"/>
                <a:cs typeface="+mn-cs"/>
              </a:rPr>
              <a:t>Zigmond</a:t>
            </a:r>
            <a:r>
              <a:rPr lang="de-DE" sz="1200" kern="1200" dirty="0">
                <a:solidFill>
                  <a:schemeClr val="tx1"/>
                </a:solidFill>
                <a:effectLst/>
                <a:latin typeface="+mn-lt"/>
                <a:ea typeface="ＭＳ Ｐゴシック" pitchFamily="-112" charset="-128"/>
                <a:cs typeface="+mn-cs"/>
              </a:rPr>
              <a:t>, 2003, S. 198). Ergänzend ist ein häufig rezipiertes, zentrales Ergebnis der Hattie-Studie (2014; z.B. </a:t>
            </a:r>
            <a:r>
              <a:rPr lang="de-DE" sz="1200" kern="1200" dirty="0" err="1">
                <a:solidFill>
                  <a:schemeClr val="tx1"/>
                </a:solidFill>
                <a:effectLst/>
                <a:latin typeface="+mn-lt"/>
                <a:ea typeface="ＭＳ Ｐゴシック" pitchFamily="-112" charset="-128"/>
                <a:cs typeface="+mn-cs"/>
              </a:rPr>
              <a:t>Spiewak</a:t>
            </a:r>
            <a:r>
              <a:rPr lang="de-DE" sz="1200" kern="1200" dirty="0">
                <a:solidFill>
                  <a:schemeClr val="tx1"/>
                </a:solidFill>
                <a:effectLst/>
                <a:latin typeface="+mn-lt"/>
                <a:ea typeface="ＭＳ Ｐゴシック" pitchFamily="-112" charset="-128"/>
                <a:cs typeface="+mn-cs"/>
              </a:rPr>
              <a:t>, 2013) anzuführen: Die Lehrkraft trägt weit mehr zum Bildungserfolg der Schüler*innen bei als etwa die Organisationsform. </a:t>
            </a:r>
          </a:p>
          <a:p>
            <a:r>
              <a:rPr lang="de-DE" sz="1200" kern="1200" dirty="0">
                <a:solidFill>
                  <a:schemeClr val="tx1"/>
                </a:solidFill>
                <a:effectLst/>
                <a:latin typeface="+mn-lt"/>
                <a:ea typeface="ＭＳ Ｐゴシック" pitchFamily="-112" charset="-128"/>
                <a:cs typeface="+mn-cs"/>
              </a:rPr>
              <a:t>Demnach ist es die Kompetenz der Lehrkräfte, die als Schlüssel zur schulischen Entwicklung (Klieme, 2004; Weinert, 1998) für den </a:t>
            </a:r>
            <a:r>
              <a:rPr lang="de-DE" sz="1200" b="1" kern="1200" dirty="0">
                <a:solidFill>
                  <a:schemeClr val="tx1"/>
                </a:solidFill>
                <a:effectLst/>
                <a:latin typeface="+mn-lt"/>
                <a:ea typeface="ＭＳ Ｐゴシック" pitchFamily="-112" charset="-128"/>
                <a:cs typeface="+mn-cs"/>
              </a:rPr>
              <a:t>Umgang mit Heterogenität</a:t>
            </a:r>
            <a:r>
              <a:rPr lang="de-DE" sz="1200" b="1" kern="1200" baseline="0" dirty="0">
                <a:solidFill>
                  <a:schemeClr val="tx1"/>
                </a:solidFill>
                <a:effectLst/>
                <a:latin typeface="+mn-lt"/>
                <a:ea typeface="ＭＳ Ｐゴシック" pitchFamily="-112" charset="-128"/>
                <a:cs typeface="+mn-cs"/>
              </a:rPr>
              <a:t> </a:t>
            </a:r>
            <a:r>
              <a:rPr lang="de-DE" sz="1200" kern="1200" dirty="0">
                <a:solidFill>
                  <a:schemeClr val="tx1"/>
                </a:solidFill>
                <a:effectLst/>
                <a:latin typeface="+mn-lt"/>
                <a:ea typeface="ＭＳ Ｐゴシック" pitchFamily="-112" charset="-128"/>
                <a:cs typeface="+mn-cs"/>
              </a:rPr>
              <a:t>und zur inklusiven Bildung zu verstehen ist. In diesem Sinne bestimmt die Deutsche UNESCO-Kommission (2014, S. 9) Inklusion als einen ...</a:t>
            </a:r>
          </a:p>
          <a:p>
            <a:r>
              <a:rPr lang="de-DE" sz="1200" kern="1200" dirty="0">
                <a:solidFill>
                  <a:srgbClr val="FF0000"/>
                </a:solidFill>
                <a:effectLst/>
                <a:highlight>
                  <a:srgbClr val="FFFF00"/>
                </a:highlight>
                <a:latin typeface="+mn-lt"/>
                <a:ea typeface="ＭＳ Ｐゴシック" pitchFamily="-112" charset="-128"/>
                <a:cs typeface="+mn-cs"/>
              </a:rPr>
              <a:t>U.E. eine für</a:t>
            </a:r>
            <a:r>
              <a:rPr lang="de-DE" sz="1200" kern="1200" baseline="0" dirty="0">
                <a:solidFill>
                  <a:srgbClr val="FF0000"/>
                </a:solidFill>
                <a:effectLst/>
                <a:highlight>
                  <a:srgbClr val="FFFF00"/>
                </a:highlight>
                <a:latin typeface="+mn-lt"/>
                <a:ea typeface="ＭＳ Ｐゴシック" pitchFamily="-112" charset="-128"/>
                <a:cs typeface="+mn-cs"/>
              </a:rPr>
              <a:t> unsere Forschungsintentionen </a:t>
            </a:r>
            <a:r>
              <a:rPr lang="de-DE" sz="1200" kern="1200" dirty="0">
                <a:solidFill>
                  <a:srgbClr val="FF0000"/>
                </a:solidFill>
                <a:effectLst/>
                <a:highlight>
                  <a:srgbClr val="FFFF00"/>
                </a:highlight>
                <a:latin typeface="+mn-lt"/>
                <a:ea typeface="ＭＳ Ｐゴシック" pitchFamily="-112" charset="-128"/>
                <a:cs typeface="+mn-cs"/>
              </a:rPr>
              <a:t>ausreichende</a:t>
            </a:r>
            <a:r>
              <a:rPr lang="de-DE" sz="1200" kern="1200" dirty="0">
                <a:solidFill>
                  <a:schemeClr val="tx1"/>
                </a:solidFill>
                <a:effectLst/>
                <a:highlight>
                  <a:srgbClr val="FFFF00"/>
                </a:highlight>
                <a:latin typeface="+mn-lt"/>
                <a:ea typeface="ＭＳ Ｐゴシック" pitchFamily="-112" charset="-128"/>
                <a:cs typeface="+mn-cs"/>
              </a:rPr>
              <a:t> Definition von Inklusion </a:t>
            </a:r>
            <a:br>
              <a:rPr lang="de-DE" sz="1200" kern="1200" dirty="0">
                <a:solidFill>
                  <a:schemeClr val="tx1"/>
                </a:solidFill>
                <a:effectLst/>
                <a:highlight>
                  <a:srgbClr val="FFFF00"/>
                </a:highlight>
                <a:latin typeface="+mn-lt"/>
                <a:ea typeface="ＭＳ Ｐゴシック" pitchFamily="-112" charset="-128"/>
                <a:cs typeface="+mn-cs"/>
              </a:rPr>
            </a:br>
            <a:endParaRPr lang="de-DE" baseline="0" dirty="0"/>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12</a:t>
            </a:fld>
            <a:endParaRPr lang="de-DE"/>
          </a:p>
        </p:txBody>
      </p:sp>
    </p:spTree>
    <p:extLst>
      <p:ext uri="{BB962C8B-B14F-4D97-AF65-F5344CB8AC3E}">
        <p14:creationId xmlns:p14="http://schemas.microsoft.com/office/powerpoint/2010/main" val="825191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a:t>Unser Fokus: </a:t>
            </a:r>
            <a:r>
              <a:rPr lang="de-DE" dirty="0" err="1"/>
              <a:t>Veränd</a:t>
            </a:r>
            <a:r>
              <a:rPr lang="de-DE" dirty="0"/>
              <a:t> ...</a:t>
            </a:r>
          </a:p>
          <a:p>
            <a:r>
              <a:rPr lang="de-DE" dirty="0"/>
              <a:t>Eher Komplexität</a:t>
            </a:r>
            <a:r>
              <a:rPr lang="de-DE" baseline="0" dirty="0"/>
              <a:t> organisieren als reduzieren</a:t>
            </a:r>
            <a:endParaRPr lang="de-DE" dirty="0"/>
          </a:p>
          <a:p>
            <a:r>
              <a:rPr lang="de-DE" dirty="0"/>
              <a:t>Nach Strategie: U.a. </a:t>
            </a:r>
            <a:r>
              <a:rPr lang="de-DE" baseline="0" dirty="0"/>
              <a:t>der Gruppensituation in der Schulklasse, der </a:t>
            </a:r>
            <a:r>
              <a:rPr lang="de-DE" baseline="0" dirty="0" err="1"/>
              <a:t>Bildungsvorauss</a:t>
            </a:r>
            <a:r>
              <a:rPr lang="de-DE" baseline="0" dirty="0"/>
              <a:t> der </a:t>
            </a:r>
            <a:r>
              <a:rPr lang="de-DE" baseline="0" dirty="0" err="1"/>
              <a:t>Ss</a:t>
            </a:r>
            <a:r>
              <a:rPr lang="de-DE" baseline="0" dirty="0"/>
              <a:t>, </a:t>
            </a:r>
            <a:r>
              <a:rPr lang="de-DE" dirty="0"/>
              <a:t>Reflexion</a:t>
            </a:r>
            <a:r>
              <a:rPr lang="de-DE" baseline="0" dirty="0"/>
              <a:t> der persönlichen „Prämissen“, bewusste Auseinandersetzung mit (impliziten) eigenen Deutungs- und Handlungsmustern [-&gt; </a:t>
            </a:r>
            <a:r>
              <a:rPr lang="de-DE" baseline="0" dirty="0" err="1"/>
              <a:t>Helsper</a:t>
            </a:r>
            <a:r>
              <a:rPr lang="de-DE" baseline="0" dirty="0"/>
              <a:t> 2007, 575</a:t>
            </a:r>
            <a:r>
              <a:rPr lang="de-DE" sz="1200" b="0" i="0" u="none" strike="noStrike" kern="1200" baseline="0" dirty="0">
                <a:solidFill>
                  <a:schemeClr val="tx1"/>
                </a:solidFill>
                <a:latin typeface="+mn-lt"/>
                <a:ea typeface="ＭＳ Ｐゴシック" pitchFamily="-112" charset="-128"/>
                <a:cs typeface="+mn-cs"/>
              </a:rPr>
              <a:t> „sowie –</a:t>
            </a:r>
          </a:p>
          <a:p>
            <a:r>
              <a:rPr lang="de-DE" sz="1200" b="0" i="0" u="none" strike="noStrike" kern="1200" baseline="0" dirty="0">
                <a:solidFill>
                  <a:schemeClr val="tx1"/>
                </a:solidFill>
                <a:latin typeface="+mn-lt"/>
                <a:ea typeface="ＭＳ Ｐゴシック" pitchFamily="-112" charset="-128"/>
                <a:cs typeface="+mn-cs"/>
              </a:rPr>
              <a:t>neben anderen – auch ein selbstreflexives (berufs-)biographisches Wissen (vgl. schon</a:t>
            </a:r>
          </a:p>
          <a:p>
            <a:r>
              <a:rPr lang="de-DE" sz="1200" b="0" i="0" u="none" strike="noStrike" kern="1200" baseline="0" dirty="0">
                <a:solidFill>
                  <a:schemeClr val="tx1"/>
                </a:solidFill>
                <a:latin typeface="+mn-lt"/>
                <a:ea typeface="ＭＳ Ｐゴシック" pitchFamily="-112" charset="-128"/>
                <a:cs typeface="+mn-cs"/>
              </a:rPr>
              <a:t>TERHART 1995; HELSPER 2002a, S. 95 ff.). Dieses wird dadurch </a:t>
            </a:r>
            <a:r>
              <a:rPr lang="de-DE" sz="1200" b="0" i="0" u="none" strike="noStrike" kern="1200" baseline="0" dirty="0" err="1">
                <a:solidFill>
                  <a:schemeClr val="tx1"/>
                </a:solidFill>
                <a:latin typeface="+mn-lt"/>
                <a:ea typeface="ＭＳ Ｐゴシック" pitchFamily="-112" charset="-128"/>
                <a:cs typeface="+mn-cs"/>
              </a:rPr>
              <a:t>begründet</a:t>
            </a:r>
            <a:r>
              <a:rPr lang="de-DE" sz="1200" b="0" i="0" u="none" strike="noStrike" kern="1200" baseline="0" dirty="0">
                <a:solidFill>
                  <a:schemeClr val="tx1"/>
                </a:solidFill>
                <a:latin typeface="+mn-lt"/>
                <a:ea typeface="ＭＳ Ｐゴシック" pitchFamily="-112" charset="-128"/>
                <a:cs typeface="+mn-cs"/>
              </a:rPr>
              <a:t>, dass die Herausbildung</a:t>
            </a:r>
          </a:p>
          <a:p>
            <a:r>
              <a:rPr lang="de-DE" sz="1200" b="0" i="0" u="none" strike="noStrike" kern="1200" baseline="0" dirty="0">
                <a:solidFill>
                  <a:schemeClr val="tx1"/>
                </a:solidFill>
                <a:latin typeface="+mn-lt"/>
                <a:ea typeface="ＭＳ Ｐゴシック" pitchFamily="-112" charset="-128"/>
                <a:cs typeface="+mn-cs"/>
              </a:rPr>
              <a:t>eines pädagogischen Lehrerhabitus immer mit dem Gesamthabitus der Person</a:t>
            </a:r>
          </a:p>
          <a:p>
            <a:r>
              <a:rPr lang="de-DE" sz="1200" b="0" i="0" u="none" strike="noStrike" kern="1200" baseline="0" dirty="0">
                <a:solidFill>
                  <a:schemeClr val="tx1"/>
                </a:solidFill>
                <a:latin typeface="+mn-lt"/>
                <a:ea typeface="ＭＳ Ｐゴシック" pitchFamily="-112" charset="-128"/>
                <a:cs typeface="+mn-cs"/>
              </a:rPr>
              <a:t>verbunden ist (vgl. HELSPER 2002b, S. 91 ff.) [-&gt; </a:t>
            </a:r>
            <a:r>
              <a:rPr lang="de-DE" sz="1200" b="0" i="0" u="none" strike="noStrike" kern="1200" baseline="0" dirty="0" err="1">
                <a:solidFill>
                  <a:schemeClr val="tx1"/>
                </a:solidFill>
                <a:latin typeface="+mn-lt"/>
                <a:ea typeface="ＭＳ Ｐゴシック" pitchFamily="-112" charset="-128"/>
                <a:cs typeface="+mn-cs"/>
              </a:rPr>
              <a:t>Lehrerbiographieforschung</a:t>
            </a:r>
            <a:r>
              <a:rPr lang="de-DE" sz="1200" b="0" i="0" u="none" strike="noStrike" kern="1200" baseline="0" dirty="0">
                <a:solidFill>
                  <a:schemeClr val="tx1"/>
                </a:solidFill>
                <a:latin typeface="+mn-lt"/>
                <a:ea typeface="ＭＳ Ｐゴシック" pitchFamily="-112" charset="-128"/>
                <a:cs typeface="+mn-cs"/>
              </a:rPr>
              <a:t> und auch </a:t>
            </a:r>
            <a:r>
              <a:rPr lang="mr-IN" sz="1200" b="0" i="0" u="none" strike="noStrike" kern="1200" baseline="0" dirty="0">
                <a:solidFill>
                  <a:schemeClr val="tx1"/>
                </a:solidFill>
                <a:latin typeface="+mn-lt"/>
                <a:ea typeface="ＭＳ Ｐゴシック" pitchFamily="-112" charset="-128"/>
                <a:cs typeface="+mn-cs"/>
              </a:rPr>
              <a:t>–</a:t>
            </a:r>
            <a:r>
              <a:rPr lang="de-DE" sz="1200" b="0" i="0" u="none" strike="noStrike" kern="1200" baseline="0" dirty="0">
                <a:solidFill>
                  <a:schemeClr val="tx1"/>
                </a:solidFill>
                <a:latin typeface="+mn-lt"/>
                <a:ea typeface="ＭＳ Ｐゴシック" pitchFamily="-112" charset="-128"/>
                <a:cs typeface="+mn-cs"/>
              </a:rPr>
              <a:t> überraschend</a:t>
            </a:r>
          </a:p>
          <a:p>
            <a:r>
              <a:rPr lang="de-DE" sz="1200" b="0" i="0" u="none" strike="noStrike" kern="1200" baseline="0" dirty="0">
                <a:solidFill>
                  <a:schemeClr val="tx1"/>
                </a:solidFill>
                <a:latin typeface="+mn-lt"/>
                <a:ea typeface="ＭＳ Ｐゴシック" pitchFamily="-112" charset="-128"/>
                <a:cs typeface="+mn-cs"/>
              </a:rPr>
              <a:t>BAUMERT &amp; KUNTER, die feststellen, dass tiefreichende Überzeugungen „von Lehrkräften bereits im Rahmen der eigenen Schulerfahrungen ausgebildet werden“ und diese sich so verfestigen können, dass „die theoretische Beschäftigung</a:t>
            </a:r>
          </a:p>
          <a:p>
            <a:r>
              <a:rPr lang="de-DE" sz="1200" b="0" i="0" u="none" strike="noStrike" kern="1200" baseline="0" dirty="0">
                <a:solidFill>
                  <a:schemeClr val="tx1"/>
                </a:solidFill>
                <a:latin typeface="+mn-lt"/>
                <a:ea typeface="ＭＳ Ｐゴシック" pitchFamily="-112" charset="-128"/>
                <a:cs typeface="+mn-cs"/>
              </a:rPr>
              <a:t>und </a:t>
            </a:r>
            <a:r>
              <a:rPr lang="de-DE" sz="1200" b="0" i="0" u="none" strike="noStrike" kern="1200" baseline="0" dirty="0" err="1">
                <a:solidFill>
                  <a:schemeClr val="tx1"/>
                </a:solidFill>
                <a:latin typeface="+mn-lt"/>
                <a:ea typeface="ＭＳ Ｐゴシック" pitchFamily="-112" charset="-128"/>
                <a:cs typeface="+mn-cs"/>
              </a:rPr>
              <a:t>einführende</a:t>
            </a:r>
            <a:r>
              <a:rPr lang="de-DE" sz="1200" b="0" i="0" u="none" strike="noStrike" kern="1200" baseline="0" dirty="0">
                <a:solidFill>
                  <a:schemeClr val="tx1"/>
                </a:solidFill>
                <a:latin typeface="+mn-lt"/>
                <a:ea typeface="ＭＳ Ｐゴシック" pitchFamily="-112" charset="-128"/>
                <a:cs typeface="+mn-cs"/>
              </a:rPr>
              <a:t> Praxis während der Lehrerausbildung wirkungslos bleiben </a:t>
            </a:r>
            <a:r>
              <a:rPr lang="de-DE" sz="1200" b="0" i="0" u="none" strike="noStrike" kern="1200" baseline="0" dirty="0" err="1">
                <a:solidFill>
                  <a:schemeClr val="tx1"/>
                </a:solidFill>
                <a:latin typeface="+mn-lt"/>
                <a:ea typeface="ＭＳ Ｐゴシック" pitchFamily="-112" charset="-128"/>
                <a:cs typeface="+mn-cs"/>
              </a:rPr>
              <a:t>müssen</a:t>
            </a:r>
            <a:r>
              <a:rPr lang="de-DE" sz="1200" b="0" i="0" u="none" strike="noStrike" kern="1200" baseline="0" dirty="0">
                <a:solidFill>
                  <a:schemeClr val="tx1"/>
                </a:solidFill>
                <a:latin typeface="+mn-lt"/>
                <a:ea typeface="ＭＳ Ｐゴシック" pitchFamily="-112" charset="-128"/>
                <a:cs typeface="+mn-cs"/>
              </a:rPr>
              <a:t>“ (BAUMERT/KUNTER 2006, S. 506)</a:t>
            </a:r>
          </a:p>
          <a:p>
            <a:r>
              <a:rPr lang="de-DE" sz="1200" b="0" i="0" u="none" strike="noStrike" kern="1200" baseline="0" dirty="0">
                <a:solidFill>
                  <a:schemeClr val="tx1"/>
                </a:solidFill>
                <a:latin typeface="+mn-lt"/>
                <a:ea typeface="ＭＳ Ｐゴシック" pitchFamily="-112" charset="-128"/>
                <a:cs typeface="+mn-cs"/>
              </a:rPr>
              <a:t>Weg: </a:t>
            </a:r>
            <a:r>
              <a:rPr lang="de-DE" dirty="0"/>
              <a:t>über den Einfluss ihrer persönlichen Erfahrungen auf persönlicher und beruflicher Ebene nachdenken [um „Gefahr paradoxer</a:t>
            </a:r>
            <a:r>
              <a:rPr lang="de-DE" baseline="0" dirty="0"/>
              <a:t> </a:t>
            </a:r>
            <a:r>
              <a:rPr lang="de-DE" dirty="0"/>
              <a:t>Verstrickungen“ (</a:t>
            </a:r>
            <a:r>
              <a:rPr lang="de-DE" dirty="0" err="1"/>
              <a:t>Helsper</a:t>
            </a:r>
            <a:r>
              <a:rPr lang="de-DE" baseline="0" dirty="0"/>
              <a:t> 2007, 569 in Bezug auf andere) zu reduzieren, die Wissens- und Normvermittlung gefährden</a:t>
            </a:r>
            <a:r>
              <a:rPr lang="de-DE" dirty="0"/>
              <a:t>].</a:t>
            </a:r>
            <a:endParaRPr lang="de-DE" baseline="0" dirty="0"/>
          </a:p>
          <a:p>
            <a:endParaRPr lang="de-DE" dirty="0"/>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13</a:t>
            </a:fld>
            <a:endParaRPr lang="de-DE"/>
          </a:p>
        </p:txBody>
      </p:sp>
    </p:spTree>
    <p:extLst>
      <p:ext uri="{BB962C8B-B14F-4D97-AF65-F5344CB8AC3E}">
        <p14:creationId xmlns:p14="http://schemas.microsoft.com/office/powerpoint/2010/main" val="2394580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pPr marL="0" marR="0" indent="0" algn="l" defTabSz="457200" rtl="0" eaLnBrk="0" fontAlgn="base" latinLnBrk="0" hangingPunct="0">
              <a:lnSpc>
                <a:spcPct val="100000"/>
              </a:lnSpc>
              <a:spcBef>
                <a:spcPct val="30000"/>
              </a:spcBef>
              <a:spcAft>
                <a:spcPct val="0"/>
              </a:spcAft>
              <a:buClrTx/>
              <a:buSzTx/>
              <a:buFontTx/>
              <a:buNone/>
              <a:tabLst/>
              <a:defRPr/>
            </a:pPr>
            <a:r>
              <a:rPr lang="pl-PL" dirty="0"/>
              <a:t>Reflexion</a:t>
            </a:r>
            <a:r>
              <a:rPr lang="de-AT" dirty="0"/>
              <a:t> rückt</a:t>
            </a:r>
            <a:r>
              <a:rPr lang="pl-PL" dirty="0"/>
              <a:t> ins</a:t>
            </a:r>
            <a:r>
              <a:rPr lang="pl-PL" baseline="0" dirty="0"/>
              <a:t> Zentrum</a:t>
            </a:r>
            <a:r>
              <a:rPr lang="de-AT" baseline="0" dirty="0"/>
              <a:t> der Überlegungen</a:t>
            </a:r>
            <a:r>
              <a:rPr lang="pl-PL" baseline="0" dirty="0"/>
              <a:t>: </a:t>
            </a:r>
            <a:endParaRPr lang="pl-PL" dirty="0"/>
          </a:p>
          <a:p>
            <a:pPr marL="0" marR="0" indent="0" algn="l" defTabSz="457200" rtl="0" eaLnBrk="0" fontAlgn="base" latinLnBrk="0" hangingPunct="0">
              <a:lnSpc>
                <a:spcPct val="100000"/>
              </a:lnSpc>
              <a:spcBef>
                <a:spcPct val="30000"/>
              </a:spcBef>
              <a:spcAft>
                <a:spcPct val="0"/>
              </a:spcAft>
              <a:buClrTx/>
              <a:buSzTx/>
              <a:buFontTx/>
              <a:buNone/>
              <a:tabLst/>
              <a:defRPr/>
            </a:pPr>
            <a:r>
              <a:rPr lang="pl-PL" dirty="0"/>
              <a:t>Vielleicht kann die systematische Reflexion eigener und fremder Praxis eine</a:t>
            </a:r>
            <a:r>
              <a:rPr lang="de-AT" dirty="0"/>
              <a:t>r</a:t>
            </a:r>
            <a:r>
              <a:rPr lang="pl-PL" dirty="0"/>
              <a:t> unhinterfragte</a:t>
            </a:r>
            <a:r>
              <a:rPr lang="de-AT" dirty="0"/>
              <a:t>n</a:t>
            </a:r>
            <a:r>
              <a:rPr lang="pl-PL" dirty="0"/>
              <a:t> Übernahme von U</a:t>
            </a:r>
            <a:r>
              <a:rPr lang="de-AT" dirty="0" err="1"/>
              <a:t>nterrichts</a:t>
            </a:r>
            <a:r>
              <a:rPr lang="pl-PL" dirty="0"/>
              <a:t>konzepten</a:t>
            </a:r>
            <a:r>
              <a:rPr lang="pl-PL" baseline="0" dirty="0"/>
              <a:t> </a:t>
            </a:r>
            <a:r>
              <a:rPr lang="de-AT" baseline="0" dirty="0"/>
              <a:t>entgegengesetzt werden </a:t>
            </a:r>
            <a:r>
              <a:rPr lang="pl-PL" dirty="0"/>
              <a:t>und eine bewusste</a:t>
            </a:r>
            <a:r>
              <a:rPr lang="de-AT" dirty="0"/>
              <a:t>, kritische und differenzierte</a:t>
            </a:r>
            <a:r>
              <a:rPr lang="pl-PL" dirty="0"/>
              <a:t> </a:t>
            </a:r>
            <a:r>
              <a:rPr lang="pl-PL" dirty="0" err="1"/>
              <a:t>Aneignung</a:t>
            </a:r>
            <a:r>
              <a:rPr lang="pl-PL" dirty="0"/>
              <a:t> </a:t>
            </a:r>
            <a:r>
              <a:rPr lang="pl-PL" dirty="0" err="1"/>
              <a:t>unterstützen</a:t>
            </a:r>
            <a:r>
              <a:rPr lang="pl-PL" dirty="0"/>
              <a:t>.</a:t>
            </a:r>
          </a:p>
          <a:p>
            <a:pPr marL="0" marR="0" indent="0" algn="l" defTabSz="457200" rtl="0" eaLnBrk="0" fontAlgn="base" latinLnBrk="0" hangingPunct="0">
              <a:lnSpc>
                <a:spcPct val="100000"/>
              </a:lnSpc>
              <a:spcBef>
                <a:spcPct val="30000"/>
              </a:spcBef>
              <a:spcAft>
                <a:spcPct val="0"/>
              </a:spcAft>
              <a:buClrTx/>
              <a:buSzTx/>
              <a:buFontTx/>
              <a:buNone/>
              <a:tabLst/>
              <a:defRPr/>
            </a:pPr>
            <a:r>
              <a:rPr lang="pl-PL" dirty="0" err="1"/>
              <a:t>Allein</a:t>
            </a:r>
            <a:r>
              <a:rPr lang="pl-PL" dirty="0"/>
              <a:t> </a:t>
            </a:r>
            <a:r>
              <a:rPr lang="pl-PL" dirty="0" err="1"/>
              <a:t>die</a:t>
            </a:r>
            <a:r>
              <a:rPr lang="pl-PL" dirty="0"/>
              <a:t> </a:t>
            </a:r>
            <a:r>
              <a:rPr lang="pl-PL" dirty="0" err="1"/>
              <a:t>Fragen</a:t>
            </a:r>
            <a:r>
              <a:rPr lang="pl-PL" dirty="0"/>
              <a:t> „</a:t>
            </a:r>
            <a:r>
              <a:rPr lang="pl-PL" dirty="0" err="1"/>
              <a:t>Passt</a:t>
            </a:r>
            <a:r>
              <a:rPr lang="pl-PL" dirty="0"/>
              <a:t> </a:t>
            </a:r>
            <a:r>
              <a:rPr lang="pl-PL" dirty="0" err="1"/>
              <a:t>diese</a:t>
            </a:r>
            <a:r>
              <a:rPr lang="pl-PL" baseline="0" dirty="0"/>
              <a:t> </a:t>
            </a:r>
            <a:r>
              <a:rPr lang="pl-PL" baseline="0" dirty="0" err="1"/>
              <a:t>Inszenierung</a:t>
            </a:r>
            <a:r>
              <a:rPr lang="pl-PL" baseline="0" dirty="0"/>
              <a:t> von </a:t>
            </a:r>
            <a:r>
              <a:rPr lang="pl-PL" baseline="0" dirty="0" err="1"/>
              <a:t>Unterricht</a:t>
            </a:r>
            <a:r>
              <a:rPr lang="pl-PL" baseline="0" dirty="0"/>
              <a:t> </a:t>
            </a:r>
            <a:r>
              <a:rPr lang="pl-PL" baseline="0" dirty="0" err="1"/>
              <a:t>und</a:t>
            </a:r>
            <a:r>
              <a:rPr lang="pl-PL" baseline="0" dirty="0"/>
              <a:t> der L-S-</a:t>
            </a:r>
            <a:r>
              <a:rPr lang="pl-PL" baseline="0" dirty="0" err="1"/>
              <a:t>Beziehung</a:t>
            </a:r>
            <a:r>
              <a:rPr lang="pl-PL" baseline="0" dirty="0"/>
              <a:t> </a:t>
            </a:r>
            <a:r>
              <a:rPr lang="pl-PL" baseline="0" dirty="0" err="1"/>
              <a:t>zu</a:t>
            </a:r>
            <a:r>
              <a:rPr lang="pl-PL" baseline="0" dirty="0"/>
              <a:t> mir?” </a:t>
            </a:r>
            <a:r>
              <a:rPr lang="pl-PL" baseline="0" dirty="0" err="1"/>
              <a:t>und</a:t>
            </a:r>
            <a:r>
              <a:rPr lang="pl-PL" baseline="0" dirty="0"/>
              <a:t> „</a:t>
            </a:r>
            <a:r>
              <a:rPr lang="pl-PL" baseline="0" dirty="0" err="1"/>
              <a:t>Warum</a:t>
            </a:r>
            <a:r>
              <a:rPr lang="pl-PL" baseline="0" dirty="0"/>
              <a:t> </a:t>
            </a:r>
            <a:r>
              <a:rPr lang="pl-PL" baseline="0" dirty="0" err="1"/>
              <a:t>oder</a:t>
            </a:r>
            <a:r>
              <a:rPr lang="pl-PL" baseline="0" dirty="0"/>
              <a:t> </a:t>
            </a:r>
            <a:r>
              <a:rPr lang="pl-PL" baseline="0" dirty="0" err="1"/>
              <a:t>warum</a:t>
            </a:r>
            <a:r>
              <a:rPr lang="pl-PL" baseline="0" dirty="0"/>
              <a:t> </a:t>
            </a:r>
            <a:r>
              <a:rPr lang="pl-PL" baseline="0" dirty="0" err="1"/>
              <a:t>nicht</a:t>
            </a:r>
            <a:r>
              <a:rPr lang="pl-PL" baseline="0" dirty="0"/>
              <a:t>?” </a:t>
            </a:r>
            <a:r>
              <a:rPr lang="pl-PL" baseline="0" dirty="0" err="1"/>
              <a:t>führen</a:t>
            </a:r>
            <a:r>
              <a:rPr lang="pl-PL" baseline="0" dirty="0"/>
              <a:t> </a:t>
            </a:r>
            <a:r>
              <a:rPr lang="pl-PL" baseline="0" dirty="0" err="1"/>
              <a:t>hier</a:t>
            </a:r>
            <a:r>
              <a:rPr lang="pl-PL" baseline="0" dirty="0"/>
              <a:t> </a:t>
            </a:r>
            <a:r>
              <a:rPr lang="pl-PL" baseline="0" dirty="0" err="1"/>
              <a:t>weiter</a:t>
            </a:r>
            <a:r>
              <a:rPr lang="pl-PL" baseline="0" dirty="0"/>
              <a:t> </a:t>
            </a:r>
            <a:r>
              <a:rPr lang="pl-PL" baseline="0" dirty="0" err="1"/>
              <a:t>und</a:t>
            </a:r>
            <a:r>
              <a:rPr lang="pl-PL" baseline="0" dirty="0"/>
              <a:t> </a:t>
            </a:r>
            <a:r>
              <a:rPr lang="pl-PL" baseline="0" dirty="0" err="1"/>
              <a:t>zu</a:t>
            </a:r>
            <a:r>
              <a:rPr lang="pl-PL" baseline="0" dirty="0"/>
              <a:t> </a:t>
            </a:r>
            <a:r>
              <a:rPr lang="pl-PL" baseline="0" dirty="0" err="1"/>
              <a:t>einer</a:t>
            </a:r>
            <a:r>
              <a:rPr lang="pl-PL" baseline="0" dirty="0"/>
              <a:t> </a:t>
            </a:r>
            <a:r>
              <a:rPr lang="de-DE" b="0" dirty="0"/>
              <a:t>Weiterentwicklung berufsrelevanter Kompetenzen</a:t>
            </a:r>
            <a:br>
              <a:rPr lang="pl-PL" baseline="0" dirty="0"/>
            </a:br>
            <a:r>
              <a:rPr lang="pl-PL" baseline="0" dirty="0" err="1"/>
              <a:t>Bsp</a:t>
            </a:r>
            <a:r>
              <a:rPr lang="pl-PL" baseline="0" dirty="0"/>
              <a:t>. </a:t>
            </a:r>
            <a:r>
              <a:rPr lang="pl-PL" baseline="0" dirty="0" err="1"/>
              <a:t>AJokl</a:t>
            </a:r>
            <a:r>
              <a:rPr lang="pl-PL" baseline="0" dirty="0"/>
              <a:t>: </a:t>
            </a:r>
            <a:r>
              <a:rPr lang="pl-PL" baseline="0" dirty="0" err="1"/>
              <a:t>Eher</a:t>
            </a:r>
            <a:r>
              <a:rPr lang="pl-PL" baseline="0" dirty="0"/>
              <a:t> </a:t>
            </a:r>
            <a:r>
              <a:rPr lang="pl-PL" baseline="0" dirty="0" err="1"/>
              <a:t>jugendlicher</a:t>
            </a:r>
            <a:r>
              <a:rPr lang="pl-PL" baseline="0" dirty="0"/>
              <a:t>, </a:t>
            </a:r>
            <a:r>
              <a:rPr lang="pl-PL" baseline="0" dirty="0" err="1"/>
              <a:t>männlich-adoleszenter</a:t>
            </a:r>
            <a:r>
              <a:rPr lang="pl-PL" baseline="0" dirty="0"/>
              <a:t> </a:t>
            </a:r>
            <a:r>
              <a:rPr lang="pl-PL" baseline="0" dirty="0" err="1"/>
              <a:t>Umgang</a:t>
            </a:r>
            <a:r>
              <a:rPr lang="pl-PL" baseline="0" dirty="0"/>
              <a:t> mit </a:t>
            </a:r>
            <a:r>
              <a:rPr lang="pl-PL" baseline="0" dirty="0" err="1"/>
              <a:t>Ss</a:t>
            </a:r>
            <a:r>
              <a:rPr lang="pl-PL" baseline="0" dirty="0"/>
              <a:t> </a:t>
            </a:r>
            <a:r>
              <a:rPr lang="pl-PL" baseline="0" dirty="0" err="1"/>
              <a:t>einer</a:t>
            </a:r>
            <a:r>
              <a:rPr lang="pl-PL" baseline="0" dirty="0"/>
              <a:t> 8. </a:t>
            </a:r>
            <a:r>
              <a:rPr lang="pl-PL" baseline="0" dirty="0" err="1"/>
              <a:t>Klasse</a:t>
            </a:r>
            <a:r>
              <a:rPr lang="pl-PL" baseline="0" dirty="0"/>
              <a:t>, </a:t>
            </a:r>
            <a:r>
              <a:rPr lang="pl-PL" baseline="0" dirty="0" err="1"/>
              <a:t>Arbeit</a:t>
            </a:r>
            <a:r>
              <a:rPr lang="pl-PL" baseline="0" dirty="0"/>
              <a:t> des </a:t>
            </a:r>
            <a:r>
              <a:rPr lang="pl-PL" baseline="0" dirty="0" err="1"/>
              <a:t>Mentors</a:t>
            </a:r>
            <a:r>
              <a:rPr lang="pl-PL" baseline="0" dirty="0"/>
              <a:t> mit Ironie </a:t>
            </a:r>
            <a:r>
              <a:rPr lang="pl-PL" baseline="0" dirty="0" err="1"/>
              <a:t>und</a:t>
            </a:r>
            <a:r>
              <a:rPr lang="pl-PL" baseline="0" dirty="0"/>
              <a:t> </a:t>
            </a:r>
            <a:r>
              <a:rPr lang="pl-PL" baseline="0" dirty="0" err="1"/>
              <a:t>Coolness</a:t>
            </a:r>
            <a:r>
              <a:rPr lang="pl-PL" baseline="0" dirty="0"/>
              <a:t>, </a:t>
            </a:r>
            <a:r>
              <a:rPr lang="pl-PL" baseline="0" dirty="0" err="1"/>
              <a:t>Studierende</a:t>
            </a:r>
            <a:r>
              <a:rPr lang="pl-PL" baseline="0" dirty="0"/>
              <a:t> </a:t>
            </a:r>
            <a:r>
              <a:rPr lang="pl-PL" baseline="0" dirty="0" err="1"/>
              <a:t>eher</a:t>
            </a:r>
            <a:r>
              <a:rPr lang="pl-PL" baseline="0" dirty="0"/>
              <a:t> </a:t>
            </a:r>
            <a:r>
              <a:rPr lang="pl-PL" baseline="0" dirty="0" err="1"/>
              <a:t>freundlich</a:t>
            </a:r>
            <a:r>
              <a:rPr lang="pl-PL" baseline="0" dirty="0"/>
              <a:t> </a:t>
            </a:r>
            <a:r>
              <a:rPr lang="pl-PL" baseline="0" dirty="0" err="1"/>
              <a:t>zugewandt</a:t>
            </a:r>
            <a:r>
              <a:rPr lang="pl-PL" baseline="0" dirty="0"/>
              <a:t> -&gt; </a:t>
            </a:r>
            <a:r>
              <a:rPr lang="pl-PL" baseline="0" dirty="0" err="1"/>
              <a:t>Entwertung</a:t>
            </a:r>
            <a:r>
              <a:rPr lang="pl-PL" baseline="0" dirty="0"/>
              <a:t> </a:t>
            </a:r>
            <a:r>
              <a:rPr lang="pl-PL" baseline="0" dirty="0" err="1"/>
              <a:t>durch</a:t>
            </a:r>
            <a:r>
              <a:rPr lang="pl-PL" baseline="0" dirty="0"/>
              <a:t> Mentor: „Wie </a:t>
            </a:r>
            <a:r>
              <a:rPr lang="pl-PL" baseline="0" dirty="0" err="1"/>
              <a:t>Grundschullehrkraft</a:t>
            </a:r>
            <a:r>
              <a:rPr lang="pl-PL" baseline="0" dirty="0"/>
              <a:t>” -&gt; </a:t>
            </a:r>
            <a:r>
              <a:rPr lang="pl-PL" baseline="0" dirty="0" err="1"/>
              <a:t>weiter</a:t>
            </a:r>
            <a:r>
              <a:rPr lang="pl-PL" baseline="0" dirty="0"/>
              <a:t> </a:t>
            </a:r>
            <a:r>
              <a:rPr lang="pl-PL" baseline="0" dirty="0" err="1"/>
              <a:t>hinten</a:t>
            </a:r>
            <a:r>
              <a:rPr lang="pl-PL" baseline="0" dirty="0"/>
              <a:t> </a:t>
            </a:r>
            <a:r>
              <a:rPr lang="pl-PL" baseline="0" dirty="0" err="1"/>
              <a:t>noch</a:t>
            </a:r>
            <a:r>
              <a:rPr lang="pl-PL" baseline="0" dirty="0"/>
              <a:t> </a:t>
            </a:r>
            <a:r>
              <a:rPr lang="pl-PL" baseline="0" dirty="0" err="1"/>
              <a:t>einmal</a:t>
            </a:r>
            <a:r>
              <a:rPr lang="pl-PL" baseline="0" dirty="0"/>
              <a:t> </a:t>
            </a:r>
            <a:r>
              <a:rPr lang="pl-PL" baseline="0" dirty="0" err="1"/>
              <a:t>aufgegriffen</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14</a:t>
            </a:fld>
            <a:endParaRPr lang="de-DE"/>
          </a:p>
        </p:txBody>
      </p:sp>
    </p:spTree>
    <p:extLst>
      <p:ext uri="{BB962C8B-B14F-4D97-AF65-F5344CB8AC3E}">
        <p14:creationId xmlns:p14="http://schemas.microsoft.com/office/powerpoint/2010/main" val="4257552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a:p>
            <a:pPr marL="0" marR="0" indent="0" algn="l" defTabSz="457200" rtl="0" eaLnBrk="0" fontAlgn="base" latinLnBrk="0" hangingPunct="0">
              <a:lnSpc>
                <a:spcPct val="100000"/>
              </a:lnSpc>
              <a:spcBef>
                <a:spcPct val="30000"/>
              </a:spcBef>
              <a:spcAft>
                <a:spcPct val="0"/>
              </a:spcAft>
              <a:buClrTx/>
              <a:buSzTx/>
              <a:buFontTx/>
              <a:buNone/>
              <a:tabLst/>
              <a:defRPr/>
            </a:pPr>
            <a:r>
              <a:rPr lang="de-AT" sz="1050" b="0" dirty="0">
                <a:latin typeface="Arial" charset="0"/>
              </a:rPr>
              <a:t>Keine eindeutige</a:t>
            </a:r>
            <a:r>
              <a:rPr lang="de-AT" sz="1050" b="0" baseline="0" dirty="0">
                <a:latin typeface="Arial" charset="0"/>
              </a:rPr>
              <a:t> </a:t>
            </a:r>
          </a:p>
          <a:p>
            <a:pPr marL="0" marR="0" indent="0" algn="l" defTabSz="457200" rtl="0" eaLnBrk="0" fontAlgn="base" latinLnBrk="0" hangingPunct="0">
              <a:lnSpc>
                <a:spcPct val="100000"/>
              </a:lnSpc>
              <a:spcBef>
                <a:spcPct val="30000"/>
              </a:spcBef>
              <a:spcAft>
                <a:spcPct val="0"/>
              </a:spcAft>
              <a:buClrTx/>
              <a:buSzTx/>
              <a:buFontTx/>
              <a:buNone/>
              <a:tabLst/>
              <a:defRPr/>
            </a:pPr>
            <a:r>
              <a:rPr lang="de-AT" sz="1050" b="0" dirty="0">
                <a:latin typeface="Arial" charset="0"/>
              </a:rPr>
              <a:t>B</a:t>
            </a:r>
            <a:r>
              <a:rPr lang="de-DE" sz="1050" b="0" dirty="0" err="1">
                <a:latin typeface="Arial" charset="0"/>
              </a:rPr>
              <a:t>egriffliche</a:t>
            </a:r>
            <a:r>
              <a:rPr lang="de-DE" sz="1050" b="0" dirty="0">
                <a:latin typeface="Arial" charset="0"/>
              </a:rPr>
              <a:t> Annäherungen</a:t>
            </a:r>
          </a:p>
          <a:p>
            <a:pPr marL="0" marR="0" indent="0" algn="l" defTabSz="457200" rtl="0" eaLnBrk="0" fontAlgn="base" latinLnBrk="0" hangingPunct="0">
              <a:lnSpc>
                <a:spcPct val="100000"/>
              </a:lnSpc>
              <a:spcBef>
                <a:spcPct val="30000"/>
              </a:spcBef>
              <a:spcAft>
                <a:spcPct val="0"/>
              </a:spcAft>
              <a:buClrTx/>
              <a:buSzTx/>
              <a:buFontTx/>
              <a:buNone/>
              <a:tabLst/>
              <a:defRPr/>
            </a:pPr>
            <a:r>
              <a:rPr lang="de-DE" sz="1050" b="0" dirty="0">
                <a:latin typeface="Arial" charset="0"/>
              </a:rPr>
              <a:t>„</a:t>
            </a:r>
            <a:r>
              <a:rPr lang="de-DE" sz="1200" b="1" dirty="0" err="1">
                <a:latin typeface="Arial" charset="0"/>
              </a:rPr>
              <a:t>reflectere</a:t>
            </a:r>
            <a:r>
              <a:rPr lang="de-DE" sz="1200" b="0" dirty="0">
                <a:latin typeface="Arial" charset="0"/>
              </a:rPr>
              <a:t>“, lateinisch für: zurückbeugen, drehen, wenden oder umkehren</a:t>
            </a:r>
          </a:p>
          <a:p>
            <a:pPr marL="0" marR="0" indent="0" algn="l" defTabSz="457200" rtl="0" eaLnBrk="0" fontAlgn="base" latinLnBrk="0" hangingPunct="0">
              <a:lnSpc>
                <a:spcPct val="100000"/>
              </a:lnSpc>
              <a:spcBef>
                <a:spcPct val="30000"/>
              </a:spcBef>
              <a:spcAft>
                <a:spcPct val="0"/>
              </a:spcAft>
              <a:buClrTx/>
              <a:buSzTx/>
              <a:buFontTx/>
              <a:buNone/>
              <a:tabLst/>
              <a:defRPr/>
            </a:pPr>
            <a:r>
              <a:rPr lang="de-DE" sz="1200" b="0" baseline="0" dirty="0">
                <a:latin typeface="Arial" charset="0"/>
              </a:rPr>
              <a:t>Diskussion müßig, was jetzt der richtige Begriff ist, wird in Diskurs permanent bearbeitet und fortgeschrieben</a:t>
            </a:r>
          </a:p>
          <a:p>
            <a:pPr marL="0" marR="0" indent="0" algn="l" defTabSz="457200" rtl="0" eaLnBrk="0" fontAlgn="base" latinLnBrk="0" hangingPunct="0">
              <a:lnSpc>
                <a:spcPct val="100000"/>
              </a:lnSpc>
              <a:spcBef>
                <a:spcPct val="30000"/>
              </a:spcBef>
              <a:spcAft>
                <a:spcPct val="0"/>
              </a:spcAft>
              <a:buClrTx/>
              <a:buSzTx/>
              <a:buFontTx/>
              <a:buNone/>
              <a:tabLst/>
              <a:defRPr/>
            </a:pPr>
            <a:r>
              <a:rPr lang="de-DE" sz="1200" b="0" baseline="0" dirty="0">
                <a:latin typeface="Arial" charset="0"/>
              </a:rPr>
              <a:t>Selbstverortung vornehmen</a:t>
            </a:r>
            <a:endParaRPr lang="de-DE" sz="1200" b="0" dirty="0">
              <a:latin typeface="Arial"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de-DE" sz="1200" b="0" dirty="0">
                <a:latin typeface="Arial" charset="0"/>
              </a:rPr>
              <a:t>LESEPAUSE</a:t>
            </a:r>
          </a:p>
          <a:p>
            <a:pPr marL="0" marR="0" indent="0" algn="l" defTabSz="457200" rtl="0" eaLnBrk="0" fontAlgn="base" latinLnBrk="0" hangingPunct="0">
              <a:lnSpc>
                <a:spcPct val="100000"/>
              </a:lnSpc>
              <a:spcBef>
                <a:spcPct val="30000"/>
              </a:spcBef>
              <a:spcAft>
                <a:spcPct val="0"/>
              </a:spcAft>
              <a:buClrTx/>
              <a:buSzTx/>
              <a:buFontTx/>
              <a:buNone/>
              <a:tabLst/>
              <a:defRPr/>
            </a:pPr>
            <a:endParaRPr lang="de-DE" sz="1200" b="0" dirty="0">
              <a:latin typeface="Arial"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de-DE" sz="1200" b="0" dirty="0">
                <a:latin typeface="Arial" charset="0"/>
              </a:rPr>
              <a:t>[Gekürzt um Benke]</a:t>
            </a:r>
          </a:p>
          <a:p>
            <a:endParaRPr lang="de-AT" dirty="0"/>
          </a:p>
        </p:txBody>
      </p:sp>
      <p:sp>
        <p:nvSpPr>
          <p:cNvPr id="4" name="Foliennummernplatzhalter 3"/>
          <p:cNvSpPr>
            <a:spLocks noGrp="1"/>
          </p:cNvSpPr>
          <p:nvPr>
            <p:ph type="sldNum" sz="quarter" idx="5"/>
          </p:nvPr>
        </p:nvSpPr>
        <p:spPr/>
        <p:txBody>
          <a:bodyPr/>
          <a:lstStyle/>
          <a:p>
            <a:pPr>
              <a:defRPr/>
            </a:pPr>
            <a:fld id="{F5D663CC-0A6A-4FB0-A527-7EADD0E6CCB8}" type="slidenum">
              <a:rPr lang="de-DE" smtClean="0"/>
              <a:pPr>
                <a:defRPr/>
              </a:pPr>
              <a:t>15</a:t>
            </a:fld>
            <a:endParaRPr lang="de-DE"/>
          </a:p>
        </p:txBody>
      </p:sp>
    </p:spTree>
    <p:extLst>
      <p:ext uri="{BB962C8B-B14F-4D97-AF65-F5344CB8AC3E}">
        <p14:creationId xmlns:p14="http://schemas.microsoft.com/office/powerpoint/2010/main" val="1872668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trike="noStrike" dirty="0"/>
          </a:p>
          <a:p>
            <a:pPr>
              <a:buFont typeface="Wingdings" panose="05000000000000000000" pitchFamily="2" charset="2"/>
              <a:buChar char="Ø"/>
            </a:pPr>
            <a:r>
              <a:rPr lang="de-DE" strike="noStrike" dirty="0">
                <a:solidFill>
                  <a:schemeClr val="accent3">
                    <a:lumMod val="50000"/>
                  </a:schemeClr>
                </a:solidFill>
              </a:rPr>
              <a:t>ICH WÜRDE DIE BEIDEN NICHT NENNEN </a:t>
            </a:r>
          </a:p>
          <a:p>
            <a:pPr>
              <a:buFont typeface="Wingdings" panose="05000000000000000000" pitchFamily="2" charset="2"/>
              <a:buChar char="Ø"/>
            </a:pPr>
            <a:r>
              <a:rPr lang="de-DE" strike="sngStrike" dirty="0">
                <a:solidFill>
                  <a:schemeClr val="accent3">
                    <a:lumMod val="50000"/>
                  </a:schemeClr>
                </a:solidFill>
              </a:rPr>
              <a:t>Erweiterung </a:t>
            </a:r>
            <a:r>
              <a:rPr lang="de-DE" sz="2600" strike="sngStrike" dirty="0">
                <a:solidFill>
                  <a:schemeClr val="accent3">
                    <a:lumMod val="50000"/>
                  </a:schemeClr>
                </a:solidFill>
              </a:rPr>
              <a:t>(Rosin 2015, S.89)</a:t>
            </a:r>
          </a:p>
          <a:p>
            <a:pPr marL="457200" lvl="1" indent="0">
              <a:buNone/>
            </a:pPr>
            <a:r>
              <a:rPr lang="de-DE" strike="sngStrike" dirty="0">
                <a:solidFill>
                  <a:schemeClr val="accent3">
                    <a:lumMod val="50000"/>
                  </a:schemeClr>
                </a:solidFill>
              </a:rPr>
              <a:t>Wong-Wylie (2010) </a:t>
            </a:r>
            <a:r>
              <a:rPr lang="de-DE" strike="sngStrike" dirty="0" err="1">
                <a:solidFill>
                  <a:schemeClr val="accent3">
                    <a:lumMod val="50000"/>
                  </a:schemeClr>
                </a:solidFill>
              </a:rPr>
              <a:t>used</a:t>
            </a:r>
            <a:r>
              <a:rPr lang="de-DE" strike="sngStrike" dirty="0">
                <a:solidFill>
                  <a:schemeClr val="accent3">
                    <a:lumMod val="50000"/>
                  </a:schemeClr>
                </a:solidFill>
              </a:rPr>
              <a:t> </a:t>
            </a:r>
            <a:r>
              <a:rPr lang="de-DE" strike="sngStrike" dirty="0" err="1">
                <a:solidFill>
                  <a:schemeClr val="accent3">
                    <a:lumMod val="50000"/>
                  </a:schemeClr>
                </a:solidFill>
              </a:rPr>
              <a:t>reflection</a:t>
            </a:r>
            <a:r>
              <a:rPr lang="de-DE" strike="sngStrike" dirty="0">
                <a:solidFill>
                  <a:schemeClr val="accent3">
                    <a:lumMod val="50000"/>
                  </a:schemeClr>
                </a:solidFill>
              </a:rPr>
              <a:t>-on-</a:t>
            </a:r>
            <a:r>
              <a:rPr lang="de-DE" strike="sngStrike" dirty="0" err="1">
                <a:solidFill>
                  <a:schemeClr val="accent3">
                    <a:lumMod val="50000"/>
                  </a:schemeClr>
                </a:solidFill>
              </a:rPr>
              <a:t>self</a:t>
            </a:r>
            <a:r>
              <a:rPr lang="de-DE" strike="sngStrike" dirty="0">
                <a:solidFill>
                  <a:schemeClr val="accent3">
                    <a:lumMod val="50000"/>
                  </a:schemeClr>
                </a:solidFill>
              </a:rPr>
              <a:t>-in/on-action </a:t>
            </a:r>
            <a:r>
              <a:rPr lang="de-DE" strike="sngStrike" dirty="0" err="1">
                <a:solidFill>
                  <a:schemeClr val="accent3">
                    <a:lumMod val="50000"/>
                  </a:schemeClr>
                </a:solidFill>
              </a:rPr>
              <a:t>to</a:t>
            </a:r>
            <a:r>
              <a:rPr lang="de-DE" strike="sngStrike" dirty="0">
                <a:solidFill>
                  <a:schemeClr val="accent3">
                    <a:lumMod val="50000"/>
                  </a:schemeClr>
                </a:solidFill>
              </a:rPr>
              <a:t> </a:t>
            </a:r>
            <a:r>
              <a:rPr lang="de-DE" strike="sngStrike" dirty="0" err="1">
                <a:solidFill>
                  <a:schemeClr val="accent3">
                    <a:lumMod val="50000"/>
                  </a:schemeClr>
                </a:solidFill>
              </a:rPr>
              <a:t>refer</a:t>
            </a:r>
            <a:r>
              <a:rPr lang="de-DE" strike="sngStrike" dirty="0">
                <a:solidFill>
                  <a:schemeClr val="accent3">
                    <a:lumMod val="50000"/>
                  </a:schemeClr>
                </a:solidFill>
              </a:rPr>
              <a:t> </a:t>
            </a:r>
            <a:r>
              <a:rPr lang="de-DE" strike="sngStrike" dirty="0" err="1">
                <a:solidFill>
                  <a:schemeClr val="accent3">
                    <a:lumMod val="50000"/>
                  </a:schemeClr>
                </a:solidFill>
              </a:rPr>
              <a:t>to</a:t>
            </a:r>
            <a:r>
              <a:rPr lang="de-DE" strike="sngStrike" dirty="0">
                <a:solidFill>
                  <a:schemeClr val="accent3">
                    <a:lumMod val="50000"/>
                  </a:schemeClr>
                </a:solidFill>
              </a:rPr>
              <a:t> </a:t>
            </a:r>
            <a:r>
              <a:rPr lang="de-DE" strike="sngStrike" dirty="0" err="1">
                <a:solidFill>
                  <a:schemeClr val="accent3">
                    <a:lumMod val="50000"/>
                  </a:schemeClr>
                </a:solidFill>
              </a:rPr>
              <a:t>practitioners</a:t>
            </a:r>
            <a:r>
              <a:rPr lang="de-DE" strike="sngStrike" dirty="0">
                <a:solidFill>
                  <a:schemeClr val="accent3">
                    <a:lumMod val="50000"/>
                  </a:schemeClr>
                </a:solidFill>
              </a:rPr>
              <a:t> </a:t>
            </a:r>
            <a:r>
              <a:rPr lang="de-DE" strike="sngStrike" dirty="0" err="1">
                <a:solidFill>
                  <a:schemeClr val="accent3">
                    <a:lumMod val="50000"/>
                  </a:schemeClr>
                </a:solidFill>
              </a:rPr>
              <a:t>reflecting</a:t>
            </a:r>
            <a:r>
              <a:rPr lang="de-DE" strike="sngStrike" dirty="0">
                <a:solidFill>
                  <a:schemeClr val="accent3">
                    <a:lumMod val="50000"/>
                  </a:schemeClr>
                </a:solidFill>
              </a:rPr>
              <a:t> on </a:t>
            </a:r>
            <a:r>
              <a:rPr lang="de-DE" strike="sngStrike" dirty="0" err="1">
                <a:solidFill>
                  <a:schemeClr val="accent3">
                    <a:lumMod val="50000"/>
                  </a:schemeClr>
                </a:solidFill>
              </a:rPr>
              <a:t>the</a:t>
            </a:r>
            <a:r>
              <a:rPr lang="de-DE" strike="sngStrike" dirty="0">
                <a:solidFill>
                  <a:schemeClr val="accent3">
                    <a:lumMod val="50000"/>
                  </a:schemeClr>
                </a:solidFill>
              </a:rPr>
              <a:t> </a:t>
            </a:r>
            <a:r>
              <a:rPr lang="de-DE" strike="sngStrike" dirty="0" err="1">
                <a:solidFill>
                  <a:schemeClr val="accent3">
                    <a:lumMod val="50000"/>
                  </a:schemeClr>
                </a:solidFill>
              </a:rPr>
              <a:t>way</a:t>
            </a:r>
            <a:r>
              <a:rPr lang="de-DE" strike="sngStrike" dirty="0">
                <a:solidFill>
                  <a:schemeClr val="accent3">
                    <a:lumMod val="50000"/>
                  </a:schemeClr>
                </a:solidFill>
              </a:rPr>
              <a:t> </a:t>
            </a:r>
            <a:r>
              <a:rPr lang="de-DE" strike="sngStrike" dirty="0" err="1">
                <a:solidFill>
                  <a:schemeClr val="accent3">
                    <a:lumMod val="50000"/>
                  </a:schemeClr>
                </a:solidFill>
              </a:rPr>
              <a:t>their</a:t>
            </a:r>
            <a:r>
              <a:rPr lang="de-DE" strike="sngStrike" dirty="0">
                <a:solidFill>
                  <a:schemeClr val="accent3">
                    <a:lumMod val="50000"/>
                  </a:schemeClr>
                </a:solidFill>
              </a:rPr>
              <a:t> personal </a:t>
            </a:r>
            <a:r>
              <a:rPr lang="de-DE" strike="sngStrike" dirty="0" err="1">
                <a:solidFill>
                  <a:schemeClr val="accent3">
                    <a:lumMod val="50000"/>
                  </a:schemeClr>
                </a:solidFill>
              </a:rPr>
              <a:t>experiences</a:t>
            </a:r>
            <a:r>
              <a:rPr lang="de-DE" strike="sngStrike" dirty="0">
                <a:solidFill>
                  <a:schemeClr val="accent3">
                    <a:lumMod val="50000"/>
                  </a:schemeClr>
                </a:solidFill>
              </a:rPr>
              <a:t> </a:t>
            </a:r>
            <a:r>
              <a:rPr lang="de-DE" strike="sngStrike" dirty="0" err="1">
                <a:solidFill>
                  <a:schemeClr val="accent3">
                    <a:lumMod val="50000"/>
                  </a:schemeClr>
                </a:solidFill>
              </a:rPr>
              <a:t>influence</a:t>
            </a:r>
            <a:r>
              <a:rPr lang="de-DE" strike="sngStrike" dirty="0">
                <a:solidFill>
                  <a:schemeClr val="accent3">
                    <a:lumMod val="50000"/>
                  </a:schemeClr>
                </a:solidFill>
              </a:rPr>
              <a:t> </a:t>
            </a:r>
            <a:r>
              <a:rPr lang="de-DE" strike="sngStrike" dirty="0" err="1">
                <a:solidFill>
                  <a:schemeClr val="accent3">
                    <a:lumMod val="50000"/>
                  </a:schemeClr>
                </a:solidFill>
              </a:rPr>
              <a:t>them</a:t>
            </a:r>
            <a:r>
              <a:rPr lang="de-DE" strike="sngStrike" dirty="0">
                <a:solidFill>
                  <a:schemeClr val="accent3">
                    <a:lumMod val="50000"/>
                  </a:schemeClr>
                </a:solidFill>
              </a:rPr>
              <a:t> on </a:t>
            </a:r>
            <a:r>
              <a:rPr lang="de-DE" strike="sngStrike" dirty="0" err="1">
                <a:solidFill>
                  <a:schemeClr val="accent3">
                    <a:lumMod val="50000"/>
                  </a:schemeClr>
                </a:solidFill>
              </a:rPr>
              <a:t>both</a:t>
            </a:r>
            <a:r>
              <a:rPr lang="de-DE" strike="sngStrike" dirty="0">
                <a:solidFill>
                  <a:schemeClr val="accent3">
                    <a:lumMod val="50000"/>
                  </a:schemeClr>
                </a:solidFill>
              </a:rPr>
              <a:t> a personal </a:t>
            </a:r>
            <a:r>
              <a:rPr lang="de-DE" strike="sngStrike" dirty="0" err="1">
                <a:solidFill>
                  <a:schemeClr val="accent3">
                    <a:lumMod val="50000"/>
                  </a:schemeClr>
                </a:solidFill>
              </a:rPr>
              <a:t>and</a:t>
            </a:r>
            <a:r>
              <a:rPr lang="de-DE" strike="sngStrike" dirty="0">
                <a:solidFill>
                  <a:schemeClr val="accent3">
                    <a:lumMod val="50000"/>
                  </a:schemeClr>
                </a:solidFill>
              </a:rPr>
              <a:t> professional </a:t>
            </a:r>
            <a:r>
              <a:rPr lang="de-DE" strike="sngStrike" dirty="0" err="1">
                <a:solidFill>
                  <a:schemeClr val="accent3">
                    <a:lumMod val="50000"/>
                  </a:schemeClr>
                </a:solidFill>
              </a:rPr>
              <a:t>level</a:t>
            </a:r>
            <a:r>
              <a:rPr lang="de-DE" strike="sngStrike" dirty="0">
                <a:solidFill>
                  <a:schemeClr val="accent3">
                    <a:lumMod val="50000"/>
                  </a:schemeClr>
                </a:solidFill>
              </a:rPr>
              <a:t>. </a:t>
            </a:r>
            <a:r>
              <a:rPr lang="de-DE" strike="sngStrike" dirty="0">
                <a:solidFill>
                  <a:schemeClr val="accent3">
                    <a:lumMod val="50000"/>
                  </a:schemeClr>
                </a:solidFill>
                <a:highlight>
                  <a:srgbClr val="FFFF00"/>
                </a:highlight>
              </a:rPr>
              <a:t>Direktes Zitat</a:t>
            </a:r>
            <a:endParaRPr lang="de-AT" strike="sngStrike" dirty="0">
              <a:highlight>
                <a:srgbClr val="FFFF00"/>
              </a:highlight>
            </a:endParaRPr>
          </a:p>
          <a:p>
            <a:endParaRPr lang="de-DE" dirty="0"/>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16</a:t>
            </a:fld>
            <a:endParaRPr lang="de-DE"/>
          </a:p>
        </p:txBody>
      </p:sp>
    </p:spTree>
    <p:extLst>
      <p:ext uri="{BB962C8B-B14F-4D97-AF65-F5344CB8AC3E}">
        <p14:creationId xmlns:p14="http://schemas.microsoft.com/office/powerpoint/2010/main" val="3667325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pPr marL="0" marR="0" lvl="1" indent="0" algn="l" defTabSz="457200" rtl="0" eaLnBrk="0" fontAlgn="base" latinLnBrk="0" hangingPunct="0">
              <a:lnSpc>
                <a:spcPct val="100000"/>
              </a:lnSpc>
              <a:spcBef>
                <a:spcPct val="30000"/>
              </a:spcBef>
              <a:spcAft>
                <a:spcPct val="0"/>
              </a:spcAft>
              <a:buClrTx/>
              <a:buSzTx/>
              <a:buFontTx/>
              <a:buNone/>
              <a:tabLst/>
              <a:defRPr/>
            </a:pPr>
            <a:r>
              <a:rPr lang="de-DE" dirty="0"/>
              <a:t>Praktikumsbegleitung </a:t>
            </a:r>
            <a:r>
              <a:rPr lang="de-DE" b="1" i="1" dirty="0"/>
              <a:t>im Dialog</a:t>
            </a:r>
            <a:r>
              <a:rPr lang="de-DE" b="0" i="0" dirty="0"/>
              <a:t>, in dessen Zentrum</a:t>
            </a:r>
            <a:r>
              <a:rPr lang="de-DE" b="1" i="1" dirty="0"/>
              <a:t> </a:t>
            </a:r>
            <a:r>
              <a:rPr lang="de-DE" dirty="0"/>
              <a:t>Mentor*in und Praktikant*innen</a:t>
            </a:r>
          </a:p>
          <a:p>
            <a:pPr marL="0" marR="0" lvl="1" indent="0" algn="l" defTabSz="457200" rtl="0" eaLnBrk="0" fontAlgn="base" latinLnBrk="0" hangingPunct="0">
              <a:lnSpc>
                <a:spcPct val="100000"/>
              </a:lnSpc>
              <a:spcBef>
                <a:spcPct val="30000"/>
              </a:spcBef>
              <a:spcAft>
                <a:spcPct val="0"/>
              </a:spcAft>
              <a:buClrTx/>
              <a:buSzTx/>
              <a:buFontTx/>
              <a:buNone/>
              <a:tabLst/>
              <a:defRPr/>
            </a:pPr>
            <a:endParaRPr lang="de-DE" dirty="0"/>
          </a:p>
          <a:p>
            <a:pPr marL="0" marR="0" lvl="1" indent="0" algn="l" defTabSz="457200" rtl="0" eaLnBrk="0" fontAlgn="base" latinLnBrk="0" hangingPunct="0">
              <a:lnSpc>
                <a:spcPct val="100000"/>
              </a:lnSpc>
              <a:spcBef>
                <a:spcPct val="30000"/>
              </a:spcBef>
              <a:spcAft>
                <a:spcPct val="0"/>
              </a:spcAft>
              <a:buClrTx/>
              <a:buSzTx/>
              <a:buFontTx/>
              <a:buNone/>
              <a:tabLst/>
              <a:defRPr/>
            </a:pPr>
            <a:r>
              <a:rPr lang="de-DE" dirty="0"/>
              <a:t>Drei Charakteristika:</a:t>
            </a:r>
          </a:p>
          <a:p>
            <a:pPr marL="0" marR="0" lvl="1" indent="0" algn="l" defTabSz="457200" rtl="0" eaLnBrk="0" fontAlgn="base" latinLnBrk="0" hangingPunct="0">
              <a:lnSpc>
                <a:spcPct val="100000"/>
              </a:lnSpc>
              <a:spcBef>
                <a:spcPct val="30000"/>
              </a:spcBef>
              <a:spcAft>
                <a:spcPct val="0"/>
              </a:spcAft>
              <a:buClrTx/>
              <a:buSzTx/>
              <a:buFontTx/>
              <a:buNone/>
              <a:tabLst/>
              <a:defRPr/>
            </a:pPr>
            <a:r>
              <a:rPr lang="de-DE" dirty="0"/>
              <a:t>Praktikant*in beobachtet Unterricht des Mentors/der Mentorin, praktiziert eigenen Unterricht, reflektiert theoriegeleitet im Dialog</a:t>
            </a:r>
          </a:p>
          <a:p>
            <a:r>
              <a:rPr lang="de-DE" dirty="0"/>
              <a:t>(</a:t>
            </a:r>
            <a:r>
              <a:rPr lang="de-DE" dirty="0" err="1"/>
              <a:t>Roters</a:t>
            </a:r>
            <a:r>
              <a:rPr lang="de-DE" dirty="0"/>
              <a:t> 2012, S. 121)</a:t>
            </a:r>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17</a:t>
            </a:fld>
            <a:endParaRPr lang="de-DE"/>
          </a:p>
        </p:txBody>
      </p:sp>
    </p:spTree>
    <p:extLst>
      <p:ext uri="{BB962C8B-B14F-4D97-AF65-F5344CB8AC3E}">
        <p14:creationId xmlns:p14="http://schemas.microsoft.com/office/powerpoint/2010/main" val="1876978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pPr marL="0" marR="0" lvl="2" indent="0" algn="l" defTabSz="457200" rtl="0" eaLnBrk="0" fontAlgn="base" latinLnBrk="0" hangingPunct="0">
              <a:lnSpc>
                <a:spcPct val="100000"/>
              </a:lnSpc>
              <a:spcBef>
                <a:spcPct val="30000"/>
              </a:spcBef>
              <a:spcAft>
                <a:spcPct val="0"/>
              </a:spcAft>
              <a:buClrTx/>
              <a:buSzTx/>
              <a:buFontTx/>
              <a:buNone/>
              <a:tabLst/>
              <a:defRPr/>
            </a:pPr>
            <a:r>
              <a:rPr lang="de-DE" sz="2000" kern="1200" baseline="0" dirty="0">
                <a:solidFill>
                  <a:schemeClr val="tx1"/>
                </a:solidFill>
                <a:effectLst/>
                <a:latin typeface="+mn-lt"/>
                <a:ea typeface="ＭＳ Ｐゴシック" pitchFamily="-112" charset="-128"/>
                <a:cs typeface="+mn-cs"/>
              </a:rPr>
              <a:t>SPEZIFISCHER ASPEKT/DIMENSION von REFLEXION/Reflexionsfähigkeit steht im Fokus des Projekts -&gt; ein bestimmte Schwerpunktsetzung: Erleben </a:t>
            </a:r>
            <a:r>
              <a:rPr lang="de-DE" sz="2000" b="1" kern="1200" baseline="0" dirty="0">
                <a:solidFill>
                  <a:schemeClr val="tx1"/>
                </a:solidFill>
                <a:effectLst/>
                <a:latin typeface="+mn-lt"/>
                <a:ea typeface="ＭＳ Ｐゴシック" pitchFamily="-112" charset="-128"/>
                <a:cs typeface="+mn-cs"/>
              </a:rPr>
              <a:t>im Unterricht</a:t>
            </a:r>
            <a:r>
              <a:rPr lang="de-DE" sz="2000" kern="1200" baseline="0" dirty="0">
                <a:solidFill>
                  <a:schemeClr val="tx1"/>
                </a:solidFill>
                <a:effectLst/>
                <a:latin typeface="+mn-lt"/>
                <a:ea typeface="ＭＳ Ｐゴシック" pitchFamily="-112" charset="-128"/>
                <a:cs typeface="+mn-cs"/>
              </a:rPr>
              <a:t> </a:t>
            </a:r>
            <a:endParaRPr lang="de-DE" sz="2000" kern="1200" dirty="0">
              <a:solidFill>
                <a:schemeClr val="tx1"/>
              </a:solidFill>
              <a:effectLst/>
              <a:latin typeface="+mn-lt"/>
              <a:ea typeface="ＭＳ Ｐゴシック" pitchFamily="-112" charset="-128"/>
              <a:cs typeface="+mn-cs"/>
            </a:endParaRPr>
          </a:p>
          <a:p>
            <a:pPr marL="0" marR="0" lvl="2" indent="0" algn="l" defTabSz="457200" rtl="0" eaLnBrk="0" fontAlgn="base" latinLnBrk="0" hangingPunct="0">
              <a:lnSpc>
                <a:spcPct val="100000"/>
              </a:lnSpc>
              <a:spcBef>
                <a:spcPct val="30000"/>
              </a:spcBef>
              <a:spcAft>
                <a:spcPct val="0"/>
              </a:spcAft>
              <a:buClrTx/>
              <a:buSzTx/>
              <a:buFontTx/>
              <a:buNone/>
              <a:tabLst/>
              <a:defRPr/>
            </a:pPr>
            <a:endParaRPr lang="de-DE" sz="2000" dirty="0"/>
          </a:p>
          <a:p>
            <a:pPr marL="0" marR="0" lvl="2" indent="0" algn="l" defTabSz="457200" rtl="0" eaLnBrk="0" fontAlgn="base" latinLnBrk="0" hangingPunct="0">
              <a:lnSpc>
                <a:spcPct val="100000"/>
              </a:lnSpc>
              <a:spcBef>
                <a:spcPct val="30000"/>
              </a:spcBef>
              <a:spcAft>
                <a:spcPct val="0"/>
              </a:spcAft>
              <a:buClrTx/>
              <a:buSzTx/>
              <a:buFontTx/>
              <a:buNone/>
              <a:tabLst/>
              <a:defRPr/>
            </a:pPr>
            <a:r>
              <a:rPr lang="de-DE" sz="2000" dirty="0"/>
              <a:t>Das Konzept der Mentalisierung, von </a:t>
            </a:r>
            <a:r>
              <a:rPr lang="de-DE" sz="2000" dirty="0" err="1"/>
              <a:t>Fonagy</a:t>
            </a:r>
            <a:r>
              <a:rPr lang="de-DE" sz="2000" dirty="0"/>
              <a:t>, </a:t>
            </a:r>
            <a:r>
              <a:rPr lang="de-DE" sz="2000" dirty="0" err="1"/>
              <a:t>Gergely</a:t>
            </a:r>
            <a:r>
              <a:rPr lang="de-DE" sz="2000" dirty="0"/>
              <a:t>, Jurist u. Target, 2004; Allen, 2006 entwickelt,</a:t>
            </a:r>
            <a:r>
              <a:rPr lang="de-DE" sz="2000" baseline="0" dirty="0"/>
              <a:t> von </a:t>
            </a:r>
            <a:r>
              <a:rPr lang="de-DE" sz="2000" dirty="0"/>
              <a:t>Schultz-</a:t>
            </a:r>
            <a:r>
              <a:rPr lang="de-DE" sz="2000" dirty="0" err="1"/>
              <a:t>Venrath</a:t>
            </a:r>
            <a:r>
              <a:rPr lang="de-DE" sz="2000" dirty="0"/>
              <a:t> 2013 im</a:t>
            </a:r>
            <a:r>
              <a:rPr lang="de-DE" sz="2000" baseline="0" dirty="0"/>
              <a:t> deutschsprachigen Raum populär gemacht</a:t>
            </a:r>
          </a:p>
          <a:p>
            <a:pPr marL="0" marR="0" lvl="2" indent="0" algn="l" defTabSz="457200" rtl="0" eaLnBrk="0" fontAlgn="base" latinLnBrk="0" hangingPunct="0">
              <a:lnSpc>
                <a:spcPct val="100000"/>
              </a:lnSpc>
              <a:spcBef>
                <a:spcPct val="30000"/>
              </a:spcBef>
              <a:spcAft>
                <a:spcPct val="0"/>
              </a:spcAft>
              <a:buClrTx/>
              <a:buSzTx/>
              <a:buFontTx/>
              <a:buNone/>
              <a:tabLst/>
              <a:defRPr/>
            </a:pPr>
            <a:r>
              <a:rPr lang="de-DE" sz="2000" baseline="0" dirty="0"/>
              <a:t>Mit „</a:t>
            </a:r>
            <a:r>
              <a:rPr lang="de-DE" sz="2000" baseline="0" dirty="0" err="1"/>
              <a:t>holding</a:t>
            </a:r>
            <a:r>
              <a:rPr lang="de-DE" sz="2000" baseline="0" dirty="0"/>
              <a:t> </a:t>
            </a:r>
            <a:r>
              <a:rPr lang="de-DE" sz="2000" baseline="0" dirty="0" err="1"/>
              <a:t>mind</a:t>
            </a:r>
            <a:r>
              <a:rPr lang="de-DE" sz="2000" baseline="0" dirty="0"/>
              <a:t> in </a:t>
            </a:r>
            <a:r>
              <a:rPr lang="de-DE" sz="2000" baseline="0" dirty="0" err="1"/>
              <a:t>mind</a:t>
            </a:r>
            <a:r>
              <a:rPr lang="de-DE" sz="2000" baseline="0" dirty="0"/>
              <a:t>“</a:t>
            </a:r>
            <a:r>
              <a:rPr lang="de-DE" sz="2000" dirty="0"/>
              <a:t> prägnant skizziert,</a:t>
            </a:r>
            <a:r>
              <a:rPr lang="de-DE" sz="2000" baseline="0" dirty="0"/>
              <a:t> zu deutsch etwa: „</a:t>
            </a:r>
            <a:r>
              <a:rPr lang="de-DE" sz="2000" dirty="0">
                <a:latin typeface="Arial" charset="0"/>
                <a:cs typeface="Arial" charset="0"/>
              </a:rPr>
              <a:t>Fähigkeit, das eigene Verhalten oder das Verhalten anderer Menschen durch Zuschreibung mentaler Zustände zu interpretieren“ </a:t>
            </a:r>
            <a:r>
              <a:rPr lang="de-DE" sz="1800" dirty="0">
                <a:latin typeface="Arial" charset="0"/>
                <a:cs typeface="Arial" charset="0"/>
              </a:rPr>
              <a:t>(</a:t>
            </a:r>
            <a:r>
              <a:rPr lang="de-DE" sz="1800" dirty="0" err="1">
                <a:latin typeface="Arial" charset="0"/>
                <a:cs typeface="Arial" charset="0"/>
              </a:rPr>
              <a:t>Fonagy</a:t>
            </a:r>
            <a:r>
              <a:rPr lang="de-DE" sz="1800" dirty="0">
                <a:latin typeface="Arial" charset="0"/>
                <a:cs typeface="Arial" charset="0"/>
              </a:rPr>
              <a:t> et al. 2002, </a:t>
            </a:r>
            <a:r>
              <a:rPr lang="de-DE" sz="1800" dirty="0" err="1">
                <a:solidFill>
                  <a:srgbClr val="FF0000"/>
                </a:solidFill>
                <a:latin typeface="Arial" charset="0"/>
                <a:cs typeface="Arial" charset="0"/>
              </a:rPr>
              <a:t>xy</a:t>
            </a:r>
            <a:r>
              <a:rPr lang="de-DE" sz="1800" dirty="0">
                <a:latin typeface="Arial" charset="0"/>
                <a:cs typeface="Arial" charset="0"/>
              </a:rPr>
              <a:t>)</a:t>
            </a:r>
          </a:p>
          <a:p>
            <a:pPr marL="0" marR="0" lvl="2" indent="0" algn="l" defTabSz="457200" rtl="0" eaLnBrk="0" fontAlgn="base" latinLnBrk="0" hangingPunct="0">
              <a:lnSpc>
                <a:spcPct val="100000"/>
              </a:lnSpc>
              <a:spcBef>
                <a:spcPct val="30000"/>
              </a:spcBef>
              <a:spcAft>
                <a:spcPct val="0"/>
              </a:spcAft>
              <a:buClrTx/>
              <a:buSzTx/>
              <a:buFontTx/>
              <a:buNone/>
              <a:tabLst/>
              <a:defRPr/>
            </a:pPr>
            <a:r>
              <a:rPr lang="de-DE" sz="2000" dirty="0"/>
              <a:t>Konkret:</a:t>
            </a:r>
            <a:r>
              <a:rPr lang="de-DE" sz="2000" baseline="0" dirty="0"/>
              <a:t> Wie </a:t>
            </a:r>
            <a:r>
              <a:rPr lang="de-DE" sz="2000" dirty="0"/>
              <a:t>es </a:t>
            </a:r>
            <a:r>
              <a:rPr lang="de-DE" sz="2000" dirty="0" err="1"/>
              <a:t>Pädagog</a:t>
            </a:r>
            <a:r>
              <a:rPr lang="de-DE" sz="2000" dirty="0"/>
              <a:t>*innen gelingen kann, über ihre schulische Praxis nachzudenken und Interaktionen zu </a:t>
            </a:r>
            <a:r>
              <a:rPr lang="de-DE" sz="2000" dirty="0" err="1"/>
              <a:t>mentalisieren</a:t>
            </a:r>
            <a:r>
              <a:rPr lang="de-DE" sz="2000" dirty="0"/>
              <a:t>, um in weiterer Folge passende pädagogische Interventionen zu setzen. </a:t>
            </a:r>
          </a:p>
          <a:p>
            <a:pPr marL="0" marR="0" lvl="2" indent="0" algn="l" defTabSz="457200" rtl="0" eaLnBrk="0" fontAlgn="base" latinLnBrk="0" hangingPunct="0">
              <a:lnSpc>
                <a:spcPct val="100000"/>
              </a:lnSpc>
              <a:spcBef>
                <a:spcPct val="30000"/>
              </a:spcBef>
              <a:spcAft>
                <a:spcPct val="0"/>
              </a:spcAft>
              <a:buClrTx/>
              <a:buSzTx/>
              <a:buFontTx/>
              <a:buNone/>
              <a:tabLst/>
              <a:defRPr/>
            </a:pPr>
            <a:r>
              <a:rPr lang="de-DE" sz="2000" b="0" dirty="0">
                <a:latin typeface="Arial" charset="0"/>
                <a:cs typeface="Arial" charset="0"/>
              </a:rPr>
              <a:t>[</a:t>
            </a:r>
            <a:r>
              <a:rPr lang="de-DE" sz="2000" b="0" dirty="0" err="1">
                <a:latin typeface="Arial" charset="0"/>
                <a:cs typeface="Arial" charset="0"/>
              </a:rPr>
              <a:t>Anr</a:t>
            </a:r>
            <a:r>
              <a:rPr lang="de-DE" sz="2000" b="0" dirty="0">
                <a:latin typeface="Arial" charset="0"/>
                <a:cs typeface="Arial" charset="0"/>
              </a:rPr>
              <a:t>. Turner2018 -&gt; </a:t>
            </a:r>
            <a:r>
              <a:rPr lang="de-DE" sz="2000" b="0" dirty="0" err="1">
                <a:latin typeface="Arial" charset="0"/>
                <a:cs typeface="Arial" charset="0"/>
              </a:rPr>
              <a:t>ment</a:t>
            </a:r>
            <a:r>
              <a:rPr lang="de-DE" sz="2000" b="0" dirty="0">
                <a:latin typeface="Arial" charset="0"/>
                <a:cs typeface="Arial" charset="0"/>
              </a:rPr>
              <a:t>]</a:t>
            </a:r>
          </a:p>
          <a:p>
            <a:pPr marL="0" marR="0" lvl="2" indent="0" algn="l" defTabSz="457200" rtl="0" eaLnBrk="0" fontAlgn="base" latinLnBrk="0" hangingPunct="0">
              <a:lnSpc>
                <a:spcPct val="100000"/>
              </a:lnSpc>
              <a:spcBef>
                <a:spcPct val="30000"/>
              </a:spcBef>
              <a:spcAft>
                <a:spcPct val="0"/>
              </a:spcAft>
              <a:buClrTx/>
              <a:buSzTx/>
              <a:buFontTx/>
              <a:buNone/>
              <a:tabLst/>
              <a:defRPr/>
            </a:pPr>
            <a:r>
              <a:rPr lang="de-DE" sz="2000" dirty="0" err="1">
                <a:latin typeface="Arial" charset="0"/>
                <a:cs typeface="Arial" charset="0"/>
              </a:rPr>
              <a:t>Unterschiedl</a:t>
            </a:r>
            <a:r>
              <a:rPr lang="de-DE" sz="2000" dirty="0">
                <a:latin typeface="Arial" charset="0"/>
                <a:cs typeface="Arial" charset="0"/>
              </a:rPr>
              <a:t>.</a:t>
            </a:r>
            <a:r>
              <a:rPr lang="de-DE" sz="2000" baseline="0" dirty="0">
                <a:latin typeface="Arial" charset="0"/>
                <a:cs typeface="Arial" charset="0"/>
              </a:rPr>
              <a:t> </a:t>
            </a:r>
            <a:r>
              <a:rPr lang="de-DE" sz="2000" baseline="0" dirty="0" err="1">
                <a:latin typeface="Arial" charset="0"/>
                <a:cs typeface="Arial" charset="0"/>
              </a:rPr>
              <a:t>Defin</a:t>
            </a:r>
            <a:r>
              <a:rPr lang="de-DE" sz="2000" baseline="0" dirty="0">
                <a:latin typeface="Arial" charset="0"/>
                <a:cs typeface="Arial" charset="0"/>
              </a:rPr>
              <a:t>, die bestimmte Aspekte </a:t>
            </a:r>
            <a:r>
              <a:rPr lang="de-DE" sz="2000" baseline="0" dirty="0" err="1">
                <a:latin typeface="Arial" charset="0"/>
                <a:cs typeface="Arial" charset="0"/>
              </a:rPr>
              <a:t>hervorh</a:t>
            </a:r>
            <a:r>
              <a:rPr lang="de-DE" sz="2000" baseline="0" dirty="0">
                <a:latin typeface="Arial" charset="0"/>
                <a:cs typeface="Arial" charset="0"/>
              </a:rPr>
              <a:t>.</a:t>
            </a:r>
            <a:endParaRPr lang="de-DE" sz="2000" dirty="0">
              <a:latin typeface="Arial" charset="0"/>
              <a:cs typeface="Arial" charset="0"/>
            </a:endParaRPr>
          </a:p>
          <a:p>
            <a:pPr marL="0" marR="0" lvl="2" indent="0" algn="l" defTabSz="457200" rtl="0" eaLnBrk="0" fontAlgn="base" latinLnBrk="0" hangingPunct="0">
              <a:lnSpc>
                <a:spcPct val="100000"/>
              </a:lnSpc>
              <a:spcBef>
                <a:spcPct val="30000"/>
              </a:spcBef>
              <a:spcAft>
                <a:spcPct val="0"/>
              </a:spcAft>
              <a:buClrTx/>
              <a:buSzTx/>
              <a:buFontTx/>
              <a:buNone/>
              <a:tabLst/>
              <a:defRPr/>
            </a:pPr>
            <a:r>
              <a:rPr lang="de-DE" sz="2000" dirty="0">
                <a:latin typeface="Arial" charset="0"/>
                <a:cs typeface="Arial" charset="0"/>
              </a:rPr>
              <a:t>~ Fähigkeit, sich selbst von außen und andere von innen zu sehen</a:t>
            </a:r>
          </a:p>
          <a:p>
            <a:pPr marL="0" marR="0" lvl="2" indent="0" algn="l" defTabSz="457200" rtl="0" eaLnBrk="0" fontAlgn="base" latinLnBrk="0" hangingPunct="0">
              <a:lnSpc>
                <a:spcPct val="100000"/>
              </a:lnSpc>
              <a:spcBef>
                <a:spcPct val="30000"/>
              </a:spcBef>
              <a:spcAft>
                <a:spcPct val="0"/>
              </a:spcAft>
              <a:buClrTx/>
              <a:buSzTx/>
              <a:buFontTx/>
              <a:buNone/>
              <a:tabLst/>
              <a:defRPr/>
            </a:pPr>
            <a:r>
              <a:rPr lang="de-DE" sz="2000" kern="1200" dirty="0">
                <a:solidFill>
                  <a:schemeClr val="tx1"/>
                </a:solidFill>
                <a:effectLst/>
                <a:latin typeface="+mn-lt"/>
                <a:ea typeface="ＭＳ Ｐゴシック" pitchFamily="-112" charset="-128"/>
                <a:cs typeface="+mn-cs"/>
              </a:rPr>
              <a:t>~Fähigkeit, eigenes sowie fremdes emotionales Befinden wahrzunehmen und in reflexiver Art und Weise als Einflussfaktor für eigenes und fremdes Handeln einbeziehen zu können. </a:t>
            </a:r>
          </a:p>
          <a:p>
            <a:pPr marL="0" marR="0" lvl="2" indent="0" algn="l" defTabSz="457200" rtl="0" eaLnBrk="0" fontAlgn="base" latinLnBrk="0" hangingPunct="0">
              <a:lnSpc>
                <a:spcPct val="100000"/>
              </a:lnSpc>
              <a:spcBef>
                <a:spcPct val="30000"/>
              </a:spcBef>
              <a:spcAft>
                <a:spcPct val="0"/>
              </a:spcAft>
              <a:buClrTx/>
              <a:buSzTx/>
              <a:buFontTx/>
              <a:buNone/>
              <a:tabLst/>
              <a:defRPr/>
            </a:pPr>
            <a:endParaRPr lang="de-DE" sz="2000" dirty="0">
              <a:latin typeface="Arial" charset="0"/>
              <a:cs typeface="Arial" charset="0"/>
            </a:endParaRPr>
          </a:p>
          <a:p>
            <a:endParaRPr lang="de-DE" dirty="0"/>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18</a:t>
            </a:fld>
            <a:endParaRPr lang="de-DE"/>
          </a:p>
        </p:txBody>
      </p:sp>
    </p:spTree>
    <p:extLst>
      <p:ext uri="{BB962C8B-B14F-4D97-AF65-F5344CB8AC3E}">
        <p14:creationId xmlns:p14="http://schemas.microsoft.com/office/powerpoint/2010/main" val="3168659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pPr marL="0" marR="0" indent="0" algn="l" defTabSz="457200" rtl="0" eaLnBrk="0" fontAlgn="base" latinLnBrk="0" hangingPunct="0">
              <a:lnSpc>
                <a:spcPct val="100000"/>
              </a:lnSpc>
              <a:spcBef>
                <a:spcPct val="30000"/>
              </a:spcBef>
              <a:spcAft>
                <a:spcPct val="0"/>
              </a:spcAft>
              <a:buClrTx/>
              <a:buSzTx/>
              <a:buFontTx/>
              <a:buNone/>
              <a:tabLst/>
              <a:defRPr/>
            </a:pPr>
            <a:r>
              <a:rPr lang="de-AT" sz="1200" b="1" dirty="0">
                <a:solidFill>
                  <a:srgbClr val="008000"/>
                </a:solidFill>
              </a:rPr>
              <a:t>Setzt </a:t>
            </a:r>
            <a:r>
              <a:rPr lang="de-AT" sz="1200" b="1" dirty="0" err="1">
                <a:solidFill>
                  <a:srgbClr val="008000"/>
                </a:solidFill>
              </a:rPr>
              <a:t>Mentalisierungsfähigkeit</a:t>
            </a:r>
            <a:r>
              <a:rPr lang="de-AT" sz="1200" b="1" dirty="0">
                <a:solidFill>
                  <a:srgbClr val="008000"/>
                </a:solidFill>
              </a:rPr>
              <a:t> voraus, als Fähigkeit innere Prozesse wahrzunehmen und zu !</a:t>
            </a:r>
          </a:p>
          <a:p>
            <a:r>
              <a:rPr lang="de-DE" b="0" dirty="0"/>
              <a:t>-&gt; deswegen Fortbildung</a:t>
            </a:r>
          </a:p>
          <a:p>
            <a:r>
              <a:rPr lang="de-DE" dirty="0" err="1"/>
              <a:t>PraktikantInnen</a:t>
            </a:r>
            <a:r>
              <a:rPr lang="de-DE" baseline="0" dirty="0"/>
              <a:t> sind auch als (verwirrende) Fadenknäuel zu verstehen </a:t>
            </a:r>
          </a:p>
          <a:p>
            <a:r>
              <a:rPr lang="de-DE" baseline="0" dirty="0"/>
              <a:t>Prozess: </a:t>
            </a:r>
            <a:r>
              <a:rPr lang="de-DE" baseline="0" dirty="0" err="1"/>
              <a:t>Gewordensein</a:t>
            </a:r>
            <a:r>
              <a:rPr lang="de-DE" baseline="0" dirty="0"/>
              <a:t> und hin orientieren auf eine berufliche Zukunft</a:t>
            </a:r>
          </a:p>
          <a:p>
            <a:endParaRPr lang="de-DE" dirty="0"/>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19</a:t>
            </a:fld>
            <a:endParaRPr lang="de-DE"/>
          </a:p>
        </p:txBody>
      </p:sp>
    </p:spTree>
    <p:extLst>
      <p:ext uri="{BB962C8B-B14F-4D97-AF65-F5344CB8AC3E}">
        <p14:creationId xmlns:p14="http://schemas.microsoft.com/office/powerpoint/2010/main" val="2139508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b="0" dirty="0"/>
              <a:t>Begrüßung Hinweise Gesamtmoderation Ablauf</a:t>
            </a:r>
            <a:r>
              <a:rPr lang="de-DE" b="0" baseline="0" dirty="0"/>
              <a:t> vorstellen </a:t>
            </a:r>
            <a:r>
              <a:rPr lang="de-DE" b="0" dirty="0"/>
              <a:t>-&gt; BR: 120min, 10min, </a:t>
            </a:r>
          </a:p>
          <a:p>
            <a:pPr marL="0" indent="0">
              <a:buNone/>
            </a:pPr>
            <a:r>
              <a:rPr lang="de-DE" b="1" dirty="0"/>
              <a:t>1. Projektvorstellung </a:t>
            </a:r>
            <a:r>
              <a:rPr lang="de-DE" dirty="0"/>
              <a:t>(45min)</a:t>
            </a:r>
          </a:p>
          <a:p>
            <a:pPr marL="0" indent="0">
              <a:buNone/>
            </a:pPr>
            <a:r>
              <a:rPr lang="de-DE" dirty="0"/>
              <a:t>1.1 Überblick (5min) -&gt; MD</a:t>
            </a:r>
          </a:p>
          <a:p>
            <a:pPr marL="0" marR="0" indent="0" algn="l" defTabSz="457200" rtl="0" eaLnBrk="0" fontAlgn="base" latinLnBrk="0" hangingPunct="0">
              <a:lnSpc>
                <a:spcPct val="100000"/>
              </a:lnSpc>
              <a:spcBef>
                <a:spcPct val="30000"/>
              </a:spcBef>
              <a:spcAft>
                <a:spcPct val="0"/>
              </a:spcAft>
              <a:buClrTx/>
              <a:buSzTx/>
              <a:buFontTx/>
              <a:buNone/>
              <a:tabLst/>
              <a:defRPr/>
            </a:pPr>
            <a:r>
              <a:rPr lang="de-DE" dirty="0"/>
              <a:t>1.2 Erkenntnisleitende Begriffe (Reflexion, Mentalisierung) (&gt;20Folien, 10min) -&gt; BR</a:t>
            </a:r>
          </a:p>
          <a:p>
            <a:pPr marL="0" indent="0">
              <a:buNone/>
            </a:pPr>
            <a:r>
              <a:rPr lang="de-DE" dirty="0"/>
              <a:t>1.3 Produkte</a:t>
            </a:r>
          </a:p>
          <a:p>
            <a:pPr marL="0" indent="0">
              <a:buNone/>
            </a:pPr>
            <a:r>
              <a:rPr lang="de-DE" dirty="0"/>
              <a:t>1.3.1 Praxisbegleitseminar (10min) -&gt; MD</a:t>
            </a:r>
          </a:p>
          <a:p>
            <a:pPr marL="0" indent="0">
              <a:buNone/>
            </a:pPr>
            <a:r>
              <a:rPr lang="de-DE" dirty="0"/>
              <a:t>1.3.2 Fortbildung (10min) -&gt; JW</a:t>
            </a:r>
          </a:p>
          <a:p>
            <a:pPr marL="0" marR="0" indent="0" algn="l" defTabSz="457200" rtl="0" eaLnBrk="0" fontAlgn="base" latinLnBrk="0" hangingPunct="0">
              <a:lnSpc>
                <a:spcPct val="100000"/>
              </a:lnSpc>
              <a:spcBef>
                <a:spcPct val="30000"/>
              </a:spcBef>
              <a:spcAft>
                <a:spcPct val="0"/>
              </a:spcAft>
              <a:buClrTx/>
              <a:buSzTx/>
              <a:buFontTx/>
              <a:buNone/>
              <a:tabLst/>
              <a:defRPr/>
            </a:pPr>
            <a:r>
              <a:rPr lang="de-DE" dirty="0"/>
              <a:t>1.4 Begleitforschungs-/Evaluationsdesign (10min) -&gt; BR </a:t>
            </a:r>
            <a:r>
              <a:rPr lang="de-DE" b="0" dirty="0"/>
              <a:t>und natürlich Instrumente</a:t>
            </a:r>
            <a:endParaRPr lang="de-DE" dirty="0"/>
          </a:p>
          <a:p>
            <a:pPr marL="0" indent="0">
              <a:buNone/>
            </a:pPr>
            <a:r>
              <a:rPr lang="de-DE" dirty="0"/>
              <a:t> </a:t>
            </a:r>
            <a:r>
              <a:rPr lang="de-DE" i="1" dirty="0">
                <a:solidFill>
                  <a:srgbClr val="008000"/>
                </a:solidFill>
              </a:rPr>
              <a:t>PAUSE (10min)</a:t>
            </a:r>
          </a:p>
          <a:p>
            <a:pPr marL="0" marR="0" indent="0" algn="l" defTabSz="457200" rtl="0" eaLnBrk="0" fontAlgn="base" latinLnBrk="0" hangingPunct="0">
              <a:lnSpc>
                <a:spcPct val="100000"/>
              </a:lnSpc>
              <a:spcBef>
                <a:spcPct val="30000"/>
              </a:spcBef>
              <a:spcAft>
                <a:spcPct val="0"/>
              </a:spcAft>
              <a:buClrTx/>
              <a:buSzTx/>
              <a:buFontTx/>
              <a:buNone/>
              <a:tabLst/>
              <a:defRPr/>
            </a:pPr>
            <a:r>
              <a:rPr lang="de-DE" b="1" dirty="0"/>
              <a:t>2. Interaktive Präsentation der ersten, vorläufigen Ergebnisse </a:t>
            </a:r>
            <a:r>
              <a:rPr lang="de-DE" b="0" dirty="0"/>
              <a:t>(50min)</a:t>
            </a:r>
          </a:p>
          <a:p>
            <a:pPr marL="0" indent="0">
              <a:buNone/>
            </a:pPr>
            <a:r>
              <a:rPr lang="de-DE" dirty="0"/>
              <a:t>2.1 RFS-Auswertung von RFVT-</a:t>
            </a:r>
            <a:r>
              <a:rPr lang="de-DE" dirty="0" err="1"/>
              <a:t>pir</a:t>
            </a:r>
            <a:r>
              <a:rPr lang="de-DE" dirty="0"/>
              <a:t>-Interviews (15min) -&gt; BR</a:t>
            </a:r>
          </a:p>
          <a:p>
            <a:pPr marL="0" indent="0">
              <a:buNone/>
            </a:pPr>
            <a:r>
              <a:rPr lang="de-DE" dirty="0"/>
              <a:t>2.2 Tiefenhermeneutische Auswertung von RFVT-</a:t>
            </a:r>
            <a:r>
              <a:rPr lang="de-DE" dirty="0" err="1"/>
              <a:t>pir</a:t>
            </a:r>
            <a:r>
              <a:rPr lang="de-DE" dirty="0"/>
              <a:t>-Interviews (15min) -&gt; JW</a:t>
            </a:r>
          </a:p>
          <a:p>
            <a:pPr marL="0" indent="0">
              <a:buNone/>
            </a:pPr>
            <a:r>
              <a:rPr lang="de-DE" dirty="0"/>
              <a:t> </a:t>
            </a:r>
            <a:r>
              <a:rPr lang="de-DE" b="1" dirty="0"/>
              <a:t>3. Abschließende Diskussion </a:t>
            </a:r>
            <a:r>
              <a:rPr lang="de-DE" b="1" strike="sngStrike" dirty="0"/>
              <a:t>(10min)</a:t>
            </a:r>
            <a:r>
              <a:rPr lang="de-DE" b="1" dirty="0"/>
              <a:t> </a:t>
            </a:r>
            <a:r>
              <a:rPr lang="de-DE" dirty="0"/>
              <a:t>-&gt; BR</a:t>
            </a:r>
          </a:p>
          <a:p>
            <a:pPr marL="0" marR="0" indent="0" algn="l" defTabSz="457200" rtl="0" eaLnBrk="0" fontAlgn="base" latinLnBrk="0" hangingPunct="0">
              <a:lnSpc>
                <a:spcPct val="100000"/>
              </a:lnSpc>
              <a:spcBef>
                <a:spcPct val="30000"/>
              </a:spcBef>
              <a:spcAft>
                <a:spcPct val="0"/>
              </a:spcAft>
              <a:buClrTx/>
              <a:buSzTx/>
              <a:buFontTx/>
              <a:buNone/>
              <a:tabLst/>
              <a:defRPr/>
            </a:pPr>
            <a:endParaRPr lang="de-DE" b="0" dirty="0"/>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2</a:t>
            </a:fld>
            <a:endParaRPr lang="de-DE"/>
          </a:p>
        </p:txBody>
      </p:sp>
    </p:spTree>
    <p:extLst>
      <p:ext uri="{BB962C8B-B14F-4D97-AF65-F5344CB8AC3E}">
        <p14:creationId xmlns:p14="http://schemas.microsoft.com/office/powerpoint/2010/main" val="2618040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p>
          <a:p>
            <a:r>
              <a:rPr lang="de-DE" b="0" dirty="0"/>
              <a:t>~</a:t>
            </a:r>
            <a:r>
              <a:rPr lang="de-DE" b="0" baseline="0" dirty="0"/>
              <a:t> Praktikumsbegleitveranstaltung</a:t>
            </a:r>
          </a:p>
          <a:p>
            <a:r>
              <a:rPr lang="de-AT" sz="1200" kern="1200" dirty="0">
                <a:solidFill>
                  <a:schemeClr val="tx1"/>
                </a:solidFill>
                <a:effectLst/>
                <a:latin typeface="+mn-lt"/>
                <a:ea typeface="ＭＳ Ｐゴシック" pitchFamily="-112" charset="-128"/>
                <a:cs typeface="+mn-cs"/>
              </a:rPr>
              <a:t>Ziel der Praktikumsbegleitung ist es, dass Studierende die Kompetenz</a:t>
            </a:r>
            <a:r>
              <a:rPr lang="de-AT" sz="1200" kern="1200" baseline="0" dirty="0">
                <a:solidFill>
                  <a:schemeClr val="tx1"/>
                </a:solidFill>
                <a:effectLst/>
                <a:latin typeface="+mn-lt"/>
                <a:ea typeface="ＭＳ Ｐゴシック" pitchFamily="-112" charset="-128"/>
                <a:cs typeface="+mn-cs"/>
              </a:rPr>
              <a:t> erwerben, </a:t>
            </a:r>
            <a:r>
              <a:rPr lang="de-AT" sz="1200" kern="1200" dirty="0">
                <a:solidFill>
                  <a:schemeClr val="tx1"/>
                </a:solidFill>
                <a:effectLst/>
                <a:latin typeface="+mn-lt"/>
                <a:ea typeface="ＭＳ Ｐゴシック" pitchFamily="-112" charset="-128"/>
                <a:cs typeface="+mn-cs"/>
              </a:rPr>
              <a:t>in </a:t>
            </a:r>
            <a:r>
              <a:rPr lang="de-AT" sz="1200" kern="1200" dirty="0" err="1">
                <a:solidFill>
                  <a:schemeClr val="tx1"/>
                </a:solidFill>
                <a:effectLst/>
                <a:latin typeface="+mn-lt"/>
                <a:ea typeface="ＭＳ Ｐゴシック" pitchFamily="-112" charset="-128"/>
                <a:cs typeface="+mn-cs"/>
              </a:rPr>
              <a:t>reflection</a:t>
            </a:r>
            <a:r>
              <a:rPr lang="de-AT" sz="1200" kern="1200" dirty="0">
                <a:solidFill>
                  <a:schemeClr val="tx1"/>
                </a:solidFill>
                <a:effectLst/>
                <a:latin typeface="+mn-lt"/>
                <a:ea typeface="ＭＳ Ｐゴシック" pitchFamily="-112" charset="-128"/>
                <a:cs typeface="+mn-cs"/>
              </a:rPr>
              <a:t>-on-action-Situationen kontextspezifisch zu </a:t>
            </a:r>
            <a:r>
              <a:rPr lang="de-AT" sz="1200" kern="1200" dirty="0" err="1">
                <a:solidFill>
                  <a:schemeClr val="tx1"/>
                </a:solidFill>
                <a:effectLst/>
                <a:latin typeface="+mn-lt"/>
                <a:ea typeface="ＭＳ Ｐゴシック" pitchFamily="-112" charset="-128"/>
                <a:cs typeface="+mn-cs"/>
              </a:rPr>
              <a:t>mentalisieren</a:t>
            </a:r>
            <a:r>
              <a:rPr lang="de-AT" sz="1200" kern="1200" dirty="0">
                <a:solidFill>
                  <a:schemeClr val="tx1"/>
                </a:solidFill>
                <a:effectLst/>
                <a:latin typeface="+mn-lt"/>
                <a:ea typeface="ＭＳ Ｐゴシック" pitchFamily="-112" charset="-128"/>
                <a:cs typeface="+mn-cs"/>
              </a:rPr>
              <a:t>. </a:t>
            </a:r>
            <a:endParaRPr lang="de-DE" b="0" dirty="0"/>
          </a:p>
          <a:p>
            <a:endParaRPr lang="de-DE" b="1" dirty="0"/>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20</a:t>
            </a:fld>
            <a:endParaRPr lang="de-DE"/>
          </a:p>
        </p:txBody>
      </p:sp>
    </p:spTree>
    <p:extLst>
      <p:ext uri="{BB962C8B-B14F-4D97-AF65-F5344CB8AC3E}">
        <p14:creationId xmlns:p14="http://schemas.microsoft.com/office/powerpoint/2010/main" val="3059307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b="1" dirty="0"/>
              <a:t>+ Krisen zu überwinden</a:t>
            </a:r>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22</a:t>
            </a:fld>
            <a:endParaRPr lang="de-DE"/>
          </a:p>
        </p:txBody>
      </p:sp>
    </p:spTree>
    <p:extLst>
      <p:ext uri="{BB962C8B-B14F-4D97-AF65-F5344CB8AC3E}">
        <p14:creationId xmlns:p14="http://schemas.microsoft.com/office/powerpoint/2010/main" val="1348816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b="1" dirty="0"/>
              <a:t>7. Realitätsbezug herstellen</a:t>
            </a:r>
            <a:r>
              <a:rPr lang="de-DE" b="1"/>
              <a:t>/unterstützen</a:t>
            </a:r>
            <a:endParaRPr lang="de-DE" b="1" dirty="0"/>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33</a:t>
            </a:fld>
            <a:endParaRPr lang="de-DE"/>
          </a:p>
        </p:txBody>
      </p:sp>
    </p:spTree>
    <p:extLst>
      <p:ext uri="{BB962C8B-B14F-4D97-AF65-F5344CB8AC3E}">
        <p14:creationId xmlns:p14="http://schemas.microsoft.com/office/powerpoint/2010/main" val="3906579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a:t>Wichtig, das Fortbildung sich selbst vergewissern, sich evaluieren/reflektieren</a:t>
            </a:r>
          </a:p>
          <a:p>
            <a:r>
              <a:rPr lang="de-DE" baseline="0" dirty="0"/>
              <a:t>Konnten nicht alles beforschen</a:t>
            </a:r>
          </a:p>
          <a:p>
            <a:pPr marL="0" marR="0" indent="0" algn="l" defTabSz="457200" rtl="0" eaLnBrk="0" fontAlgn="base" latinLnBrk="0" hangingPunct="0">
              <a:lnSpc>
                <a:spcPct val="100000"/>
              </a:lnSpc>
              <a:spcBef>
                <a:spcPct val="30000"/>
              </a:spcBef>
              <a:spcAft>
                <a:spcPct val="0"/>
              </a:spcAft>
              <a:buClrTx/>
              <a:buSzTx/>
              <a:buFontTx/>
              <a:buNone/>
              <a:tabLst/>
              <a:defRPr/>
            </a:pPr>
            <a:r>
              <a:rPr lang="de-DE" dirty="0"/>
              <a:t>Fokussierung</a:t>
            </a:r>
            <a:r>
              <a:rPr lang="de-DE" baseline="0" dirty="0"/>
              <a:t> auf </a:t>
            </a:r>
            <a:r>
              <a:rPr lang="de-DE" baseline="0" dirty="0" err="1"/>
              <a:t>mentalissierungsprozesse</a:t>
            </a:r>
            <a:endParaRPr lang="de-DE"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de-DE" baseline="0" dirty="0"/>
              <a:t>Wie schwer </a:t>
            </a:r>
            <a:r>
              <a:rPr lang="de-DE" baseline="0" dirty="0" err="1"/>
              <a:t>mentalisierungsprozesse</a:t>
            </a:r>
            <a:r>
              <a:rPr lang="de-DE" baseline="0" dirty="0"/>
              <a:t> in Gang zu setzen</a:t>
            </a:r>
          </a:p>
          <a:p>
            <a:pPr marL="0" marR="0" indent="0" algn="l" defTabSz="457200" rtl="0" eaLnBrk="0" fontAlgn="base" latinLnBrk="0" hangingPunct="0">
              <a:lnSpc>
                <a:spcPct val="100000"/>
              </a:lnSpc>
              <a:spcBef>
                <a:spcPct val="30000"/>
              </a:spcBef>
              <a:spcAft>
                <a:spcPct val="0"/>
              </a:spcAft>
              <a:buClrTx/>
              <a:buSzTx/>
              <a:buFontTx/>
              <a:buNone/>
              <a:tabLst/>
              <a:defRPr/>
            </a:pPr>
            <a:r>
              <a:rPr lang="de-DE" baseline="0" dirty="0"/>
              <a:t>Menschen durch Seminargestaltung in einen Prozess gebracht, zu reflektieren</a:t>
            </a:r>
          </a:p>
          <a:p>
            <a:pPr marL="0" marR="0" indent="0" algn="l" defTabSz="457200" rtl="0" eaLnBrk="0" fontAlgn="base" latinLnBrk="0" hangingPunct="0">
              <a:lnSpc>
                <a:spcPct val="100000"/>
              </a:lnSpc>
              <a:spcBef>
                <a:spcPct val="30000"/>
              </a:spcBef>
              <a:spcAft>
                <a:spcPct val="0"/>
              </a:spcAft>
              <a:buClrTx/>
              <a:buSzTx/>
              <a:buFontTx/>
              <a:buNone/>
              <a:tabLst/>
              <a:defRPr/>
            </a:pPr>
            <a:r>
              <a:rPr lang="de-DE" baseline="0" dirty="0"/>
              <a:t>Qualität der Reflexivität und der Schwierigkeit</a:t>
            </a:r>
          </a:p>
          <a:p>
            <a:pPr marL="0" marR="0" indent="0" algn="l" defTabSz="457200" rtl="0" eaLnBrk="0" fontAlgn="base" latinLnBrk="0" hangingPunct="0">
              <a:lnSpc>
                <a:spcPct val="100000"/>
              </a:lnSpc>
              <a:spcBef>
                <a:spcPct val="30000"/>
              </a:spcBef>
              <a:spcAft>
                <a:spcPct val="0"/>
              </a:spcAft>
              <a:buClrTx/>
              <a:buSzTx/>
              <a:buFontTx/>
              <a:buNone/>
              <a:tabLst/>
              <a:defRPr/>
            </a:pPr>
            <a:r>
              <a:rPr lang="de-DE" baseline="0" dirty="0"/>
              <a:t>Erkenntnisgewinnung dieses Projekts</a:t>
            </a:r>
          </a:p>
          <a:p>
            <a:endParaRPr lang="de-DE" dirty="0"/>
          </a:p>
          <a:p>
            <a:endParaRPr lang="de-DE" dirty="0"/>
          </a:p>
          <a:p>
            <a:r>
              <a:rPr lang="de-DE" dirty="0"/>
              <a:t>Ab hier </a:t>
            </a:r>
            <a:r>
              <a:rPr lang="de-DE" b="1" dirty="0"/>
              <a:t>BR</a:t>
            </a:r>
          </a:p>
          <a:p>
            <a:r>
              <a:rPr lang="de-DE" b="0" dirty="0"/>
              <a:t>Forschungsdesign</a:t>
            </a:r>
            <a:r>
              <a:rPr lang="de-DE" b="0" baseline="0" dirty="0"/>
              <a:t> -&gt; Verändert sich was durch unsere Intervention</a:t>
            </a:r>
          </a:p>
          <a:p>
            <a:r>
              <a:rPr lang="de-DE" b="0" baseline="0" dirty="0"/>
              <a:t>-&gt; im Paradigma Wirkungsforschung</a:t>
            </a:r>
          </a:p>
          <a:p>
            <a:endParaRPr lang="de-DE" b="0" dirty="0"/>
          </a:p>
          <a:p>
            <a:r>
              <a:rPr lang="de-DE" b="0" dirty="0"/>
              <a:t>... und natürlich auch die Instrumente der Evaluation</a:t>
            </a:r>
          </a:p>
          <a:p>
            <a:r>
              <a:rPr lang="de-DE" b="0" dirty="0"/>
              <a:t>Wichtige</a:t>
            </a:r>
            <a:r>
              <a:rPr lang="de-DE" b="0" baseline="0" dirty="0"/>
              <a:t> Frage / Leitfrage: </a:t>
            </a:r>
            <a:r>
              <a:rPr lang="de-DE" b="0" dirty="0"/>
              <a:t>Was soll die</a:t>
            </a:r>
            <a:r>
              <a:rPr lang="de-DE" b="0" baseline="0" dirty="0"/>
              <a:t> Methode, das Instrument leisten?</a:t>
            </a:r>
          </a:p>
          <a:p>
            <a:r>
              <a:rPr lang="de-DE" b="0" baseline="0" dirty="0"/>
              <a:t>Fördert Reflexion, bricht aber auch etwas ab -&gt; standardisiertes Instrument -&gt; Messung</a:t>
            </a:r>
          </a:p>
          <a:p>
            <a:r>
              <a:rPr lang="de-DE" b="0" baseline="0" dirty="0"/>
              <a:t>Bringt etwas, verschließt aber auch</a:t>
            </a:r>
            <a:endParaRPr lang="de-DE" b="0" dirty="0"/>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41</a:t>
            </a:fld>
            <a:endParaRPr lang="de-DE"/>
          </a:p>
        </p:txBody>
      </p:sp>
    </p:spTree>
    <p:extLst>
      <p:ext uri="{BB962C8B-B14F-4D97-AF65-F5344CB8AC3E}">
        <p14:creationId xmlns:p14="http://schemas.microsoft.com/office/powerpoint/2010/main" val="1397021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a:t>ABER:</a:t>
            </a:r>
          </a:p>
          <a:p>
            <a:pPr marL="109538">
              <a:buFont typeface="Wingdings" charset="0"/>
              <a:buChar char="§"/>
            </a:pPr>
            <a:r>
              <a:rPr lang="de-AT" sz="1700" b="0" dirty="0">
                <a:latin typeface="Arial" charset="0"/>
                <a:cs typeface="Arial" charset="0"/>
              </a:rPr>
              <a:t>Transferprozesse sind hochkomplex, instabil und von vielen Einflussfaktoren bestimmt.</a:t>
            </a:r>
          </a:p>
          <a:p>
            <a:pPr marL="109538">
              <a:buFont typeface="Wingdings" charset="0"/>
              <a:buChar char="§"/>
            </a:pPr>
            <a:r>
              <a:rPr lang="de-AT" sz="1700" b="0" dirty="0">
                <a:latin typeface="Arial" charset="0"/>
                <a:cs typeface="Arial" charset="0"/>
              </a:rPr>
              <a:t>Kaum möglich, methodisch sauber eindeutige Ursache-Wirkungszusammenhänge herzustellen. </a:t>
            </a:r>
          </a:p>
          <a:p>
            <a:pPr marL="109538">
              <a:buFont typeface="Wingdings" charset="0"/>
              <a:buChar char="§"/>
            </a:pPr>
            <a:r>
              <a:rPr lang="de-AT" sz="1700" b="0" dirty="0">
                <a:latin typeface="Arial" charset="0"/>
                <a:cs typeface="Arial" charset="0"/>
              </a:rPr>
              <a:t>Kriterien und Wertmaßstäbe zur Überprüfung von Programmen, Maßnahmen und Angeboten haben keine Allgemeingültigkeit (Pädagogisches Grundproblem!). </a:t>
            </a:r>
          </a:p>
          <a:p>
            <a:pPr marL="109538" lvl="1">
              <a:spcBef>
                <a:spcPts val="400"/>
              </a:spcBef>
              <a:buSzPct val="65000"/>
            </a:pPr>
            <a:endParaRPr lang="de-AT" sz="200" dirty="0">
              <a:latin typeface="Arial" charset="0"/>
              <a:cs typeface="Arial" charset="0"/>
            </a:endParaRPr>
          </a:p>
          <a:p>
            <a:endParaRPr lang="de-DE" dirty="0"/>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42</a:t>
            </a:fld>
            <a:endParaRPr lang="de-DE"/>
          </a:p>
        </p:txBody>
      </p:sp>
    </p:spTree>
    <p:extLst>
      <p:ext uri="{BB962C8B-B14F-4D97-AF65-F5344CB8AC3E}">
        <p14:creationId xmlns:p14="http://schemas.microsoft.com/office/powerpoint/2010/main" val="64119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pPr marL="0" marR="0" indent="0" algn="l" defTabSz="457200" rtl="0" eaLnBrk="0" fontAlgn="base" latinLnBrk="0" hangingPunct="0">
              <a:lnSpc>
                <a:spcPct val="100000"/>
              </a:lnSpc>
              <a:spcBef>
                <a:spcPct val="30000"/>
              </a:spcBef>
              <a:spcAft>
                <a:spcPct val="0"/>
              </a:spcAft>
              <a:buClrTx/>
              <a:buSzTx/>
              <a:buFontTx/>
              <a:buNone/>
              <a:tabLst/>
              <a:defRPr/>
            </a:pPr>
            <a:r>
              <a:rPr lang="de-DE" dirty="0"/>
              <a:t>ÜS: der Wirkungsforschung</a:t>
            </a:r>
          </a:p>
          <a:p>
            <a:pPr marL="0" marR="0" indent="0" algn="l" defTabSz="457200" rtl="0" eaLnBrk="0" fontAlgn="base" latinLnBrk="0" hangingPunct="0">
              <a:lnSpc>
                <a:spcPct val="100000"/>
              </a:lnSpc>
              <a:spcBef>
                <a:spcPct val="30000"/>
              </a:spcBef>
              <a:spcAft>
                <a:spcPct val="0"/>
              </a:spcAft>
              <a:buClrTx/>
              <a:buSzTx/>
              <a:buFontTx/>
              <a:buNone/>
              <a:tabLst/>
              <a:defRPr/>
            </a:pPr>
            <a:r>
              <a:rPr lang="de-DE" dirty="0"/>
              <a:t>„Goldes</a:t>
            </a:r>
            <a:r>
              <a:rPr lang="de-DE" baseline="0" dirty="0"/>
              <a:t> Kalb“ ~ Götze, Götzenbild, das fast kultisch verehrt wird, eine Idolatrie, ohne dass aber der wirkliche Gehalt erfasst und die Bedingungen der Möglichkeit für eine Reflexion i.S. von systematisches Nachdenken und Analysieren von Praxisprozessen  ... </a:t>
            </a:r>
            <a:endParaRPr lang="de-DE" dirty="0"/>
          </a:p>
          <a:p>
            <a:pPr marL="0" marR="0" indent="0" algn="l" defTabSz="457200" rtl="0" eaLnBrk="0" fontAlgn="base" latinLnBrk="0" hangingPunct="0">
              <a:lnSpc>
                <a:spcPct val="100000"/>
              </a:lnSpc>
              <a:spcBef>
                <a:spcPct val="30000"/>
              </a:spcBef>
              <a:spcAft>
                <a:spcPct val="0"/>
              </a:spcAft>
              <a:buClrTx/>
              <a:buSzTx/>
              <a:buFontTx/>
              <a:buNone/>
              <a:tabLst/>
              <a:defRPr/>
            </a:pPr>
            <a:r>
              <a:rPr lang="de-DE" dirty="0"/>
              <a:t>Chimäre = Trugbild, Einbildung</a:t>
            </a:r>
          </a:p>
          <a:p>
            <a:pPr marL="0" marR="0" indent="0" algn="l" defTabSz="457200" rtl="0" eaLnBrk="0" fontAlgn="base" latinLnBrk="0" hangingPunct="0">
              <a:lnSpc>
                <a:spcPct val="100000"/>
              </a:lnSpc>
              <a:spcBef>
                <a:spcPct val="30000"/>
              </a:spcBef>
              <a:spcAft>
                <a:spcPct val="0"/>
              </a:spcAft>
              <a:buClrTx/>
              <a:buSzTx/>
              <a:buFontTx/>
              <a:buNone/>
              <a:tabLst/>
              <a:defRPr/>
            </a:pPr>
            <a:r>
              <a:rPr lang="de-DE" dirty="0"/>
              <a:t>Studierende (und Lehrkräfte) behaupten</a:t>
            </a:r>
            <a:r>
              <a:rPr lang="de-DE" baseline="0" dirty="0"/>
              <a:t> von sich, dass sie reflektieren.</a:t>
            </a:r>
          </a:p>
          <a:p>
            <a:pPr marL="0" marR="0" indent="0" algn="l" defTabSz="457200" rtl="0" eaLnBrk="0" fontAlgn="base" latinLnBrk="0" hangingPunct="0">
              <a:lnSpc>
                <a:spcPct val="100000"/>
              </a:lnSpc>
              <a:spcBef>
                <a:spcPct val="30000"/>
              </a:spcBef>
              <a:spcAft>
                <a:spcPct val="0"/>
              </a:spcAft>
              <a:buClrTx/>
              <a:buSzTx/>
              <a:buFontTx/>
              <a:buNone/>
              <a:tabLst/>
              <a:defRPr/>
            </a:pPr>
            <a:r>
              <a:rPr lang="de-DE" baseline="0" dirty="0" err="1"/>
              <a:t>U.E.eher</a:t>
            </a:r>
            <a:r>
              <a:rPr lang="de-DE" baseline="0" dirty="0"/>
              <a:t> Pseudo-Reflexion und Pseudo-</a:t>
            </a:r>
            <a:r>
              <a:rPr lang="de-DE" baseline="0" dirty="0" err="1"/>
              <a:t>Mentalisieren</a:t>
            </a:r>
            <a:r>
              <a:rPr lang="de-DE" baseline="0" dirty="0"/>
              <a:t>, da lediglich eine Zitierung des schon immer </a:t>
            </a:r>
            <a:r>
              <a:rPr lang="de-DE" baseline="0" dirty="0" err="1"/>
              <a:t>Gewussten</a:t>
            </a:r>
            <a:r>
              <a:rPr lang="de-DE" baseline="0" dirty="0"/>
              <a:t> darstellt („will Aufmerksamkeit“ ... „schwierige Familienverhältnisse“ ... „hat ADHS“ und keine Abarbeitung an den Informationen leistet.</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43</a:t>
            </a:fld>
            <a:endParaRPr lang="de-DE"/>
          </a:p>
        </p:txBody>
      </p:sp>
    </p:spTree>
    <p:extLst>
      <p:ext uri="{BB962C8B-B14F-4D97-AF65-F5344CB8AC3E}">
        <p14:creationId xmlns:p14="http://schemas.microsoft.com/office/powerpoint/2010/main" val="1810540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AT" sz="1200" kern="1200" dirty="0">
                <a:solidFill>
                  <a:schemeClr val="tx1"/>
                </a:solidFill>
                <a:effectLst/>
                <a:latin typeface="+mn-lt"/>
                <a:ea typeface="ＭＳ Ｐゴシック" pitchFamily="-112" charset="-128"/>
                <a:cs typeface="+mn-cs"/>
              </a:rPr>
              <a:t>Evaluierung und Identifikation von Faktoren, im Rahmen von Lehrer*</a:t>
            </a:r>
            <a:r>
              <a:rPr lang="de-AT" sz="1200" kern="1200" dirty="0" err="1">
                <a:solidFill>
                  <a:schemeClr val="tx1"/>
                </a:solidFill>
                <a:effectLst/>
                <a:latin typeface="+mn-lt"/>
                <a:ea typeface="ＭＳ Ｐゴシック" pitchFamily="-112" charset="-128"/>
                <a:cs typeface="+mn-cs"/>
              </a:rPr>
              <a:t>innenausbildung</a:t>
            </a:r>
            <a:r>
              <a:rPr lang="de-AT" sz="1200" kern="1200" dirty="0">
                <a:solidFill>
                  <a:schemeClr val="tx1"/>
                </a:solidFill>
                <a:effectLst/>
                <a:latin typeface="+mn-lt"/>
                <a:ea typeface="ＭＳ Ｐゴシック" pitchFamily="-112" charset="-128"/>
                <a:cs typeface="+mn-cs"/>
              </a:rPr>
              <a:t>, die eine positive Wirkung bzw. eine Stabilisierung in konflikthaften Lehrer-Schüler-Beziehungen bringen.</a:t>
            </a:r>
            <a:br>
              <a:rPr lang="de-AT" sz="1200" kern="1200" dirty="0">
                <a:solidFill>
                  <a:schemeClr val="tx1"/>
                </a:solidFill>
                <a:effectLst/>
                <a:latin typeface="+mn-lt"/>
                <a:ea typeface="ＭＳ Ｐゴシック" pitchFamily="-112" charset="-128"/>
                <a:cs typeface="+mn-cs"/>
              </a:rPr>
            </a:br>
            <a:r>
              <a:rPr lang="de-AT" sz="1200" kern="1200" dirty="0">
                <a:solidFill>
                  <a:schemeClr val="tx1"/>
                </a:solidFill>
                <a:effectLst/>
                <a:latin typeface="+mn-lt"/>
                <a:ea typeface="ＭＳ Ｐゴシック" pitchFamily="-112" charset="-128"/>
                <a:cs typeface="+mn-cs"/>
              </a:rPr>
              <a:t>Förderliche und hemmende Faktoren sollen eruiert werden:</a:t>
            </a:r>
            <a:br>
              <a:rPr lang="de-AT" sz="1200" kern="1200" dirty="0">
                <a:solidFill>
                  <a:schemeClr val="tx1"/>
                </a:solidFill>
                <a:effectLst/>
                <a:latin typeface="+mn-lt"/>
                <a:ea typeface="ＭＳ Ｐゴシック" pitchFamily="-112" charset="-128"/>
                <a:cs typeface="+mn-cs"/>
              </a:rPr>
            </a:br>
            <a:r>
              <a:rPr lang="de-DE" dirty="0"/>
              <a:t>Klassisch: durch einen Prä-post-Vergleich</a:t>
            </a:r>
          </a:p>
          <a:p>
            <a:r>
              <a:rPr lang="de-DE" dirty="0"/>
              <a:t>ABER: Es ist nicht möglich, in einem nicht-experimentellen</a:t>
            </a:r>
            <a:r>
              <a:rPr lang="de-DE" baseline="0" dirty="0"/>
              <a:t> Setting die Einflussfaktoren zu kontrollieren</a:t>
            </a:r>
          </a:p>
          <a:p>
            <a:r>
              <a:rPr lang="de-DE" baseline="0" dirty="0"/>
              <a:t>„Black-Box-Praktikum“</a:t>
            </a:r>
          </a:p>
          <a:p>
            <a:r>
              <a:rPr lang="de-DE" baseline="0" dirty="0"/>
              <a:t>=&gt; Anderer, indirekter Zugang nötig, da Ergebnisse nicht direkt abgelesen werden können.</a:t>
            </a:r>
          </a:p>
          <a:p>
            <a:endParaRPr lang="de-DE" dirty="0"/>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44</a:t>
            </a:fld>
            <a:endParaRPr lang="de-DE"/>
          </a:p>
        </p:txBody>
      </p:sp>
    </p:spTree>
    <p:extLst>
      <p:ext uri="{BB962C8B-B14F-4D97-AF65-F5344CB8AC3E}">
        <p14:creationId xmlns:p14="http://schemas.microsoft.com/office/powerpoint/2010/main" val="2746001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a:t>Adaption</a:t>
            </a:r>
            <a:r>
              <a:rPr lang="de-DE" baseline="0" dirty="0"/>
              <a:t> der Adaption an das Feld Schule und Praktikum</a:t>
            </a:r>
          </a:p>
          <a:p>
            <a:r>
              <a:rPr lang="de-DE" baseline="0" dirty="0"/>
              <a:t>-</a:t>
            </a:r>
            <a:r>
              <a:rPr lang="de-DE" baseline="0" dirty="0" err="1"/>
              <a:t>pir</a:t>
            </a:r>
            <a:r>
              <a:rPr lang="de-DE" baseline="0" dirty="0"/>
              <a:t> steht für pro-inklusiv-reflexiv</a:t>
            </a:r>
            <a:endParaRPr lang="de-DE" dirty="0"/>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47</a:t>
            </a:fld>
            <a:endParaRPr lang="de-DE"/>
          </a:p>
        </p:txBody>
      </p:sp>
    </p:spTree>
    <p:extLst>
      <p:ext uri="{BB962C8B-B14F-4D97-AF65-F5344CB8AC3E}">
        <p14:creationId xmlns:p14="http://schemas.microsoft.com/office/powerpoint/2010/main" val="4723365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a:t>Sowohl </a:t>
            </a:r>
            <a:r>
              <a:rPr lang="de-DE" dirty="0" err="1"/>
              <a:t>summative</a:t>
            </a:r>
            <a:r>
              <a:rPr lang="de-DE" dirty="0"/>
              <a:t> als auch formative</a:t>
            </a:r>
            <a:r>
              <a:rPr lang="de-DE" baseline="0" dirty="0"/>
              <a:t> (s. Datei Evaluation_IO1 -&gt; </a:t>
            </a:r>
            <a:r>
              <a:rPr lang="de-DE" baseline="0" dirty="0" err="1"/>
              <a:t>PMWien</a:t>
            </a:r>
            <a:r>
              <a:rPr lang="de-DE" baseline="0" dirty="0"/>
              <a:t>)</a:t>
            </a:r>
            <a:endParaRPr lang="de-DE" dirty="0"/>
          </a:p>
          <a:p>
            <a:r>
              <a:rPr lang="de-DE" dirty="0"/>
              <a:t>ACS - </a:t>
            </a:r>
            <a:r>
              <a:rPr lang="de-DE" dirty="0" err="1"/>
              <a:t>Attributional</a:t>
            </a:r>
            <a:r>
              <a:rPr lang="de-DE" dirty="0"/>
              <a:t> </a:t>
            </a:r>
            <a:r>
              <a:rPr lang="de-DE" dirty="0" err="1"/>
              <a:t>Complexity</a:t>
            </a:r>
            <a:r>
              <a:rPr lang="de-DE" dirty="0"/>
              <a:t> </a:t>
            </a:r>
            <a:r>
              <a:rPr lang="de-DE" dirty="0" err="1"/>
              <a:t>Scale</a:t>
            </a:r>
            <a:endParaRPr lang="de-DE" dirty="0"/>
          </a:p>
          <a:p>
            <a:r>
              <a:rPr lang="de-DE" dirty="0"/>
              <a:t>MZQ - </a:t>
            </a:r>
            <a:r>
              <a:rPr lang="de-DE" dirty="0" err="1"/>
              <a:t>Mentalization</a:t>
            </a:r>
            <a:r>
              <a:rPr lang="de-DE" baseline="0" dirty="0"/>
              <a:t> </a:t>
            </a:r>
            <a:r>
              <a:rPr lang="de-DE" baseline="0" dirty="0" err="1"/>
              <a:t>Questionnaire</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48</a:t>
            </a:fld>
            <a:endParaRPr lang="de-DE"/>
          </a:p>
        </p:txBody>
      </p:sp>
    </p:spTree>
    <p:extLst>
      <p:ext uri="{BB962C8B-B14F-4D97-AF65-F5344CB8AC3E}">
        <p14:creationId xmlns:p14="http://schemas.microsoft.com/office/powerpoint/2010/main" val="26049191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a:t>Beibehalten: Prä-post-Vergleich</a:t>
            </a:r>
          </a:p>
          <a:p>
            <a:r>
              <a:rPr lang="de-DE" dirty="0"/>
              <a:t>Im Wissen,</a:t>
            </a:r>
            <a:r>
              <a:rPr lang="de-DE" baseline="0" dirty="0"/>
              <a:t> darum, dass e</a:t>
            </a:r>
            <a:r>
              <a:rPr lang="de-DE" dirty="0"/>
              <a:t>s nicht möglich</a:t>
            </a:r>
            <a:r>
              <a:rPr lang="de-DE" baseline="0" dirty="0"/>
              <a:t> ist</a:t>
            </a:r>
            <a:r>
              <a:rPr lang="de-DE" dirty="0"/>
              <a:t>, in einem nicht-experimentellen</a:t>
            </a:r>
            <a:r>
              <a:rPr lang="de-DE" baseline="0" dirty="0"/>
              <a:t> Setting die Einflussfaktoren zu kontrollieren -&gt; „Black-Box-Praktikum“</a:t>
            </a:r>
          </a:p>
          <a:p>
            <a:r>
              <a:rPr lang="de-DE" baseline="0" dirty="0"/>
              <a:t>Praxisbegleitveranstaltung EIN Faktor</a:t>
            </a:r>
          </a:p>
          <a:p>
            <a:r>
              <a:rPr lang="de-DE" baseline="0" dirty="0"/>
              <a:t>Um etwas „Licht ins Dunkel“ zu bringen: Vergleich zwischen verschiedenen Formaten und Personen</a:t>
            </a:r>
          </a:p>
          <a:p>
            <a:r>
              <a:rPr lang="de-DE" dirty="0"/>
              <a:t>Z.B.</a:t>
            </a:r>
            <a:r>
              <a:rPr lang="de-DE" baseline="0" dirty="0"/>
              <a:t> SETTING (UN-DOZ IN SCHULE ODER NICHT, wie ZSA UNI-PRAKTIKUMSL sich gestaltet,</a:t>
            </a:r>
          </a:p>
          <a:p>
            <a:r>
              <a:rPr lang="de-DE" baseline="0" dirty="0"/>
              <a:t>ISP sehr intensiv (EINE STUDIERENDENGRUPPE), DAUER, PH vs. Uni</a:t>
            </a:r>
            <a:endParaRPr lang="de-DE" dirty="0"/>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49</a:t>
            </a:fld>
            <a:endParaRPr lang="de-DE"/>
          </a:p>
        </p:txBody>
      </p:sp>
    </p:spTree>
    <p:extLst>
      <p:ext uri="{BB962C8B-B14F-4D97-AF65-F5344CB8AC3E}">
        <p14:creationId xmlns:p14="http://schemas.microsoft.com/office/powerpoint/2010/main" val="2746001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p>
          <a:p>
            <a:r>
              <a:rPr lang="de-DE" b="0" dirty="0"/>
              <a:t>Kurzvorstellung</a:t>
            </a:r>
          </a:p>
          <a:p>
            <a:r>
              <a:rPr lang="de-DE" b="1" dirty="0"/>
              <a:t>-&gt; MD</a:t>
            </a:r>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3</a:t>
            </a:fld>
            <a:endParaRPr lang="de-DE"/>
          </a:p>
        </p:txBody>
      </p:sp>
    </p:spTree>
    <p:extLst>
      <p:ext uri="{BB962C8B-B14F-4D97-AF65-F5344CB8AC3E}">
        <p14:creationId xmlns:p14="http://schemas.microsoft.com/office/powerpoint/2010/main" val="15243745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a:t>negative bis niedrige</a:t>
            </a:r>
            <a:r>
              <a:rPr lang="de-DE" baseline="0" dirty="0"/>
              <a:t> RF: -1 bis 3</a:t>
            </a:r>
          </a:p>
          <a:p>
            <a:r>
              <a:rPr lang="de-DE" baseline="0" dirty="0"/>
              <a:t>ab 5: „deutliche, allgemeine“ -&gt; durchschnittliche</a:t>
            </a:r>
          </a:p>
          <a:p>
            <a:r>
              <a:rPr lang="de-DE" baseline="0" dirty="0"/>
              <a:t>Ab 7: „ausgeprägte“</a:t>
            </a:r>
          </a:p>
          <a:p>
            <a:r>
              <a:rPr lang="de-DE" baseline="0" dirty="0"/>
              <a:t>Ab 9: „außergewöhnliche“</a:t>
            </a:r>
          </a:p>
          <a:p>
            <a:r>
              <a:rPr lang="de-DE" baseline="0" dirty="0"/>
              <a:t>(Taubner2015,33),</a:t>
            </a:r>
            <a:endParaRPr lang="de-DE" dirty="0"/>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50</a:t>
            </a:fld>
            <a:endParaRPr lang="de-DE"/>
          </a:p>
        </p:txBody>
      </p:sp>
    </p:spTree>
    <p:extLst>
      <p:ext uri="{BB962C8B-B14F-4D97-AF65-F5344CB8AC3E}">
        <p14:creationId xmlns:p14="http://schemas.microsoft.com/office/powerpoint/2010/main" val="1289939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a:defRPr/>
            </a:pPr>
            <a:fld id="{F5D663CC-0A6A-4FB0-A527-7EADD0E6CCB8}" type="slidenum">
              <a:rPr lang="de-DE" smtClean="0"/>
              <a:pPr>
                <a:defRPr/>
              </a:pPr>
              <a:t>52</a:t>
            </a:fld>
            <a:endParaRPr lang="de-DE"/>
          </a:p>
        </p:txBody>
      </p:sp>
    </p:spTree>
    <p:extLst>
      <p:ext uri="{BB962C8B-B14F-4D97-AF65-F5344CB8AC3E}">
        <p14:creationId xmlns:p14="http://schemas.microsoft.com/office/powerpoint/2010/main" val="16367880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pPr marL="0" marR="0" indent="0" algn="l" defTabSz="457200" rtl="0" eaLnBrk="0" fontAlgn="base" latinLnBrk="0" hangingPunct="0">
              <a:lnSpc>
                <a:spcPct val="100000"/>
              </a:lnSpc>
              <a:spcBef>
                <a:spcPct val="30000"/>
              </a:spcBef>
              <a:spcAft>
                <a:spcPct val="0"/>
              </a:spcAft>
              <a:buClrTx/>
              <a:buSzTx/>
              <a:buFontTx/>
              <a:buNone/>
              <a:tabLst/>
              <a:defRPr/>
            </a:pPr>
            <a:r>
              <a:rPr lang="de-DE" i="1" dirty="0">
                <a:latin typeface="Arial" charset="0"/>
              </a:rPr>
              <a:t>KNAPP!!!</a:t>
            </a:r>
          </a:p>
          <a:p>
            <a:pPr marL="0" marR="0" indent="0" algn="l" defTabSz="457200" rtl="0" eaLnBrk="0" fontAlgn="base" latinLnBrk="0" hangingPunct="0">
              <a:lnSpc>
                <a:spcPct val="100000"/>
              </a:lnSpc>
              <a:spcBef>
                <a:spcPct val="30000"/>
              </a:spcBef>
              <a:spcAft>
                <a:spcPct val="0"/>
              </a:spcAft>
              <a:buClrTx/>
              <a:buSzTx/>
              <a:buFontTx/>
              <a:buNone/>
              <a:tabLst/>
              <a:defRPr/>
            </a:pPr>
            <a:r>
              <a:rPr lang="de-DE" i="1" dirty="0">
                <a:latin typeface="Arial" charset="0"/>
              </a:rPr>
              <a:t>Nachdem der Interviewpartner die Adjektive aufgezählt hat, diese einzeln nacheinander bzgl. konkreter Episoden aus der Kindheit abfragen.</a:t>
            </a:r>
          </a:p>
          <a:p>
            <a:pPr marL="0" marR="0" indent="0" algn="l" defTabSz="457200" rtl="0" eaLnBrk="0" fontAlgn="base" latinLnBrk="0" hangingPunct="0">
              <a:lnSpc>
                <a:spcPct val="100000"/>
              </a:lnSpc>
              <a:spcBef>
                <a:spcPct val="30000"/>
              </a:spcBef>
              <a:spcAft>
                <a:spcPct val="0"/>
              </a:spcAft>
              <a:buClrTx/>
              <a:buSzTx/>
              <a:buFontTx/>
              <a:buNone/>
              <a:tabLst/>
              <a:defRPr/>
            </a:pPr>
            <a:r>
              <a:rPr lang="de-DE" i="1" dirty="0">
                <a:latin typeface="Arial" charset="0"/>
              </a:rPr>
              <a:t>Studierende</a:t>
            </a:r>
            <a:r>
              <a:rPr lang="de-DE" i="1" baseline="0" dirty="0">
                <a:latin typeface="Arial" charset="0"/>
              </a:rPr>
              <a:t> nennen: </a:t>
            </a:r>
          </a:p>
          <a:p>
            <a:pPr marL="0" marR="0" indent="0" algn="l" defTabSz="457200" rtl="0" eaLnBrk="0" fontAlgn="base" latinLnBrk="0" hangingPunct="0">
              <a:lnSpc>
                <a:spcPct val="100000"/>
              </a:lnSpc>
              <a:spcBef>
                <a:spcPct val="30000"/>
              </a:spcBef>
              <a:spcAft>
                <a:spcPct val="0"/>
              </a:spcAft>
              <a:buClrTx/>
              <a:buSzTx/>
              <a:buFontTx/>
              <a:buNone/>
              <a:tabLst/>
              <a:defRPr/>
            </a:pPr>
            <a:endParaRPr lang="de-DE" i="1" baseline="0" dirty="0">
              <a:latin typeface="Arial"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de-DE" i="1" baseline="0" dirty="0">
                <a:latin typeface="Arial" charset="0"/>
              </a:rPr>
              <a:t>Gelöscht (2. Spalte): </a:t>
            </a:r>
            <a:r>
              <a:rPr lang="de-DE" sz="1200" dirty="0">
                <a:latin typeface="Arial" charset="0"/>
              </a:rPr>
              <a:t>Versuchen Sie nun drei Eigenschaftswörter zu finden, welche eine/</a:t>
            </a:r>
            <a:r>
              <a:rPr lang="de-DE" sz="1200" dirty="0" err="1">
                <a:latin typeface="Arial" charset="0"/>
              </a:rPr>
              <a:t>n</a:t>
            </a:r>
            <a:r>
              <a:rPr lang="de-DE" sz="1200" dirty="0">
                <a:latin typeface="Arial" charset="0"/>
              </a:rPr>
              <a:t> Schüler*in möglichst treffend beschreiben! ... Danach werde ich Sie fragen, warum Sie gerade diese Eigenschaftswörter ausgewählt haben.</a:t>
            </a:r>
            <a:endParaRPr lang="de-DE" i="1" dirty="0">
              <a:latin typeface="Arial" charset="0"/>
            </a:endParaRPr>
          </a:p>
          <a:p>
            <a:endParaRPr lang="de-DE" dirty="0"/>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53</a:t>
            </a:fld>
            <a:endParaRPr lang="de-DE"/>
          </a:p>
        </p:txBody>
      </p:sp>
    </p:spTree>
    <p:extLst>
      <p:ext uri="{BB962C8B-B14F-4D97-AF65-F5344CB8AC3E}">
        <p14:creationId xmlns:p14="http://schemas.microsoft.com/office/powerpoint/2010/main" val="3610095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a:t>Zu</a:t>
            </a:r>
            <a:r>
              <a:rPr lang="de-DE" baseline="0" dirty="0"/>
              <a:t> klein und zu viel, deshalb Überkategorien und ein </a:t>
            </a:r>
            <a:r>
              <a:rPr lang="de-DE" baseline="0"/>
              <a:t>Bereich herausgezoomt</a:t>
            </a:r>
            <a:endParaRPr lang="de-DE" dirty="0"/>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54</a:t>
            </a:fld>
            <a:endParaRPr lang="de-DE"/>
          </a:p>
        </p:txBody>
      </p:sp>
    </p:spTree>
    <p:extLst>
      <p:ext uri="{BB962C8B-B14F-4D97-AF65-F5344CB8AC3E}">
        <p14:creationId xmlns:p14="http://schemas.microsoft.com/office/powerpoint/2010/main" val="30291416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a:t>Exemplarischer</a:t>
            </a:r>
            <a:r>
              <a:rPr lang="de-DE" baseline="0" dirty="0"/>
              <a:t> Blick auf Beziehung -&gt; 8-11 herauszoomen</a:t>
            </a:r>
            <a:endParaRPr lang="de-DE" dirty="0"/>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55</a:t>
            </a:fld>
            <a:endParaRPr lang="de-DE"/>
          </a:p>
        </p:txBody>
      </p:sp>
    </p:spTree>
    <p:extLst>
      <p:ext uri="{BB962C8B-B14F-4D97-AF65-F5344CB8AC3E}">
        <p14:creationId xmlns:p14="http://schemas.microsoft.com/office/powerpoint/2010/main" val="30291416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a:defRPr/>
            </a:pPr>
            <a:fld id="{F5D663CC-0A6A-4FB0-A527-7EADD0E6CCB8}" type="slidenum">
              <a:rPr lang="de-DE" smtClean="0"/>
              <a:pPr>
                <a:defRPr/>
              </a:pPr>
              <a:t>56</a:t>
            </a:fld>
            <a:endParaRPr lang="de-DE"/>
          </a:p>
        </p:txBody>
      </p:sp>
    </p:spTree>
    <p:extLst>
      <p:ext uri="{BB962C8B-B14F-4D97-AF65-F5344CB8AC3E}">
        <p14:creationId xmlns:p14="http://schemas.microsoft.com/office/powerpoint/2010/main" val="16367880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a:t>Präsentation ...</a:t>
            </a:r>
          </a:p>
          <a:p>
            <a:r>
              <a:rPr lang="de-DE" dirty="0"/>
              <a:t>Was kann man von Studierenden erwarten? Welche Veränderungen in 1 Semester?</a:t>
            </a:r>
          </a:p>
          <a:p>
            <a:r>
              <a:rPr lang="de-DE" dirty="0"/>
              <a:t>Studierende,</a:t>
            </a:r>
            <a:r>
              <a:rPr lang="de-DE" baseline="0" dirty="0"/>
              <a:t> die sich im 4-5 Semester von insgesamt 9 befinden.</a:t>
            </a:r>
            <a:endParaRPr lang="de-DE" dirty="0"/>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57</a:t>
            </a:fld>
            <a:endParaRPr lang="de-DE"/>
          </a:p>
        </p:txBody>
      </p:sp>
    </p:spTree>
    <p:extLst>
      <p:ext uri="{BB962C8B-B14F-4D97-AF65-F5344CB8AC3E}">
        <p14:creationId xmlns:p14="http://schemas.microsoft.com/office/powerpoint/2010/main" val="37643787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a:t>Präsentation ...</a:t>
            </a:r>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58</a:t>
            </a:fld>
            <a:endParaRPr lang="de-DE"/>
          </a:p>
        </p:txBody>
      </p:sp>
    </p:spTree>
    <p:extLst>
      <p:ext uri="{BB962C8B-B14F-4D97-AF65-F5344CB8AC3E}">
        <p14:creationId xmlns:p14="http://schemas.microsoft.com/office/powerpoint/2010/main" val="37643787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br>
              <a:rPr lang="de-AT" sz="1200" dirty="0"/>
            </a:br>
            <a:r>
              <a:rPr lang="de-AT" sz="1200" dirty="0"/>
              <a:t>In der Gesamtwertung zeigt sich, dass sich alle Interviews zwischen „Fraglicher oder niedriger </a:t>
            </a:r>
            <a:br>
              <a:rPr lang="de-AT" sz="1200" dirty="0"/>
            </a:br>
            <a:r>
              <a:rPr lang="de-AT" sz="1200" dirty="0"/>
              <a:t>RF“ (≥2) und „Durchschnittliche RF“ (≤6) bewegen, bei Scala von -1</a:t>
            </a:r>
            <a:r>
              <a:rPr lang="de-AT" sz="1200" baseline="0" dirty="0"/>
              <a:t> bis 9</a:t>
            </a:r>
            <a:r>
              <a:rPr lang="de-AT" sz="1200" dirty="0"/>
              <a:t>.</a:t>
            </a:r>
          </a:p>
          <a:p>
            <a:r>
              <a:rPr lang="de-AT" sz="1200" dirty="0"/>
              <a:t>Zwischen T1/T2 sind keine signifikanten Veränderungen des </a:t>
            </a:r>
            <a:r>
              <a:rPr lang="de-AT" sz="1200" dirty="0" err="1"/>
              <a:t>Mentalisierungsniveaus</a:t>
            </a:r>
            <a:r>
              <a:rPr lang="de-AT" sz="1200" dirty="0"/>
              <a:t> erkennbar. </a:t>
            </a:r>
          </a:p>
          <a:p>
            <a:r>
              <a:rPr lang="de-AT" sz="1200" dirty="0"/>
              <a:t>Es handelt sich durchwegs um einen maximalen Unterschied von +/-1 auf der Skala. </a:t>
            </a:r>
          </a:p>
          <a:p>
            <a:r>
              <a:rPr lang="de-AT" sz="1200" dirty="0"/>
              <a:t>Wobei diese geringfügigen Unterschiede im Grunde keinen Hinweis</a:t>
            </a:r>
            <a:r>
              <a:rPr lang="de-AT" sz="1200" baseline="0" dirty="0"/>
              <a:t> auf ein Zu- oder Abnahme</a:t>
            </a:r>
            <a:r>
              <a:rPr lang="de-AT" sz="1200" dirty="0"/>
              <a:t> der </a:t>
            </a:r>
            <a:r>
              <a:rPr lang="de-AT" sz="1200" dirty="0" err="1"/>
              <a:t>Mentalisierungsfähigkeit</a:t>
            </a:r>
            <a:r>
              <a:rPr lang="de-AT" sz="1200" dirty="0"/>
              <a:t> geben,</a:t>
            </a:r>
            <a:r>
              <a:rPr lang="de-AT" sz="1200" baseline="0" dirty="0"/>
              <a:t> keine Interpretation in die Richtung rechtfertigen</a:t>
            </a:r>
            <a:r>
              <a:rPr lang="de-AT" sz="1200" dirty="0"/>
              <a:t>. </a:t>
            </a:r>
            <a:br>
              <a:rPr lang="de-AT" sz="1200" dirty="0"/>
            </a:br>
            <a:endParaRPr lang="de-AT" dirty="0"/>
          </a:p>
        </p:txBody>
      </p:sp>
      <p:sp>
        <p:nvSpPr>
          <p:cNvPr id="4" name="Foliennummernplatzhalter 3"/>
          <p:cNvSpPr>
            <a:spLocks noGrp="1"/>
          </p:cNvSpPr>
          <p:nvPr>
            <p:ph type="sldNum" sz="quarter" idx="5"/>
          </p:nvPr>
        </p:nvSpPr>
        <p:spPr/>
        <p:txBody>
          <a:bodyPr/>
          <a:lstStyle/>
          <a:p>
            <a:pPr>
              <a:defRPr/>
            </a:pPr>
            <a:fld id="{F5D663CC-0A6A-4FB0-A527-7EADD0E6CCB8}" type="slidenum">
              <a:rPr lang="de-DE" smtClean="0"/>
              <a:pPr>
                <a:defRPr/>
              </a:pPr>
              <a:t>59</a:t>
            </a:fld>
            <a:endParaRPr lang="de-DE"/>
          </a:p>
        </p:txBody>
      </p:sp>
    </p:spTree>
    <p:extLst>
      <p:ext uri="{BB962C8B-B14F-4D97-AF65-F5344CB8AC3E}">
        <p14:creationId xmlns:p14="http://schemas.microsoft.com/office/powerpoint/2010/main" val="16367880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a:t>Over-all-view</a:t>
            </a:r>
          </a:p>
          <a:p>
            <a:r>
              <a:rPr lang="de-DE" dirty="0"/>
              <a:t>Greifen zwei</a:t>
            </a:r>
            <a:r>
              <a:rPr lang="de-DE" baseline="0" dirty="0"/>
              <a:t> für uns bedeutsame heraus: </a:t>
            </a:r>
          </a:p>
          <a:p>
            <a:r>
              <a:rPr lang="de-DE" baseline="0" dirty="0"/>
              <a:t>1. Verhaltensbeschreibungen -&gt; Einfluss Praktikumslehrkräfte und dominante Kultur </a:t>
            </a:r>
            <a:r>
              <a:rPr lang="de-DE" baseline="0"/>
              <a:t>an Uni</a:t>
            </a:r>
            <a:endParaRPr lang="de-DE" baseline="0" dirty="0"/>
          </a:p>
          <a:p>
            <a:r>
              <a:rPr lang="de-AT" dirty="0"/>
              <a:t>Im Abschnitt zur Familiengeschichte fällt bei den meisten Interviews die </a:t>
            </a:r>
            <a:r>
              <a:rPr lang="de-AT" dirty="0" err="1"/>
              <a:t>Mentalisierungsfähigkeit</a:t>
            </a:r>
            <a:r>
              <a:rPr lang="de-AT" dirty="0"/>
              <a:t> ab oder bleibt ganz aus. Das wirkt sich deshalb auch auf Gesamtwertung aus, weil es sich bei diesem Abschnitt um </a:t>
            </a:r>
            <a:r>
              <a:rPr lang="de-AT" dirty="0" err="1"/>
              <a:t>demand</a:t>
            </a:r>
            <a:r>
              <a:rPr lang="de-AT" dirty="0"/>
              <a:t>-Fragen handelt, die gewertet werden müssen. </a:t>
            </a:r>
          </a:p>
          <a:p>
            <a:r>
              <a:rPr lang="de-AT" dirty="0"/>
              <a:t>Studierende nennen</a:t>
            </a:r>
            <a:r>
              <a:rPr lang="de-AT" baseline="0" dirty="0"/>
              <a:t> in ihren </a:t>
            </a:r>
            <a:r>
              <a:rPr lang="de-AT" dirty="0"/>
              <a:t>Antworten keine bestimmte Erfahrungen und Situationen oder damit zusammenhängende mentale Befindlichkeiten,</a:t>
            </a:r>
            <a:r>
              <a:rPr lang="de-AT" baseline="0" dirty="0"/>
              <a:t> da sie glauben, dass hat mit der Schule und ihrem pädagogischen Handeln keinen Zusammenhang</a:t>
            </a:r>
            <a:r>
              <a:rPr lang="de-AT" dirty="0"/>
              <a:t>. </a:t>
            </a:r>
          </a:p>
          <a:p>
            <a:r>
              <a:rPr lang="de-DE" baseline="0" dirty="0"/>
              <a:t>Hypothesen zu Abfall MF bei Familie</a:t>
            </a:r>
          </a:p>
          <a:p>
            <a:r>
              <a:rPr lang="de-DE" baseline="0" dirty="0"/>
              <a:t>Studis denken: Was hat Schule und meine pädagogische Professionalisierung mit meiner Biographie, mit meinem Familienroman zu tun Wenig geübt über sich und ihr </a:t>
            </a:r>
            <a:r>
              <a:rPr lang="de-DE" baseline="0" dirty="0" err="1"/>
              <a:t>Gewordensein</a:t>
            </a:r>
            <a:r>
              <a:rPr lang="de-DE" baseline="0" dirty="0"/>
              <a:t> nachzudenken, betrachten es eher als unprofessionell, sich mit zu thematisieren.</a:t>
            </a:r>
            <a:endParaRPr lang="de-AT" dirty="0"/>
          </a:p>
          <a:p>
            <a:endParaRPr lang="de-AT" dirty="0"/>
          </a:p>
          <a:p>
            <a:br>
              <a:rPr lang="de-AT" dirty="0"/>
            </a:br>
            <a:endParaRPr lang="de-DE" dirty="0"/>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60</a:t>
            </a:fld>
            <a:endParaRPr lang="de-DE"/>
          </a:p>
        </p:txBody>
      </p:sp>
    </p:spTree>
    <p:extLst>
      <p:ext uri="{BB962C8B-B14F-4D97-AF65-F5344CB8AC3E}">
        <p14:creationId xmlns:p14="http://schemas.microsoft.com/office/powerpoint/2010/main" val="4084510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p>
          <a:p>
            <a:r>
              <a:rPr lang="de-DE" b="1" dirty="0"/>
              <a:t>MD</a:t>
            </a:r>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4</a:t>
            </a:fld>
            <a:endParaRPr lang="de-DE"/>
          </a:p>
        </p:txBody>
      </p:sp>
    </p:spTree>
    <p:extLst>
      <p:ext uri="{BB962C8B-B14F-4D97-AF65-F5344CB8AC3E}">
        <p14:creationId xmlns:p14="http://schemas.microsoft.com/office/powerpoint/2010/main" val="30593072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a:t>Over-all-view</a:t>
            </a:r>
          </a:p>
          <a:p>
            <a:r>
              <a:rPr lang="de-DE" dirty="0"/>
              <a:t>Projekt gescheitert?</a:t>
            </a:r>
            <a:r>
              <a:rPr lang="de-DE" baseline="0" dirty="0"/>
              <a:t> Für die Tonne, da keine nachweisbaren Effekte?</a:t>
            </a:r>
            <a:endParaRPr lang="de-DE" dirty="0"/>
          </a:p>
          <a:p>
            <a:r>
              <a:rPr lang="de-AT" dirty="0"/>
              <a:t>Auch wenn man sich aus Sicht des Projekts natürlich wünschen würde, dass deutliche Steigerungen in der MF feststellbar sind, wäre das angesichts der Kürze der Intervention sehr überraschend. </a:t>
            </a:r>
          </a:p>
          <a:p>
            <a:r>
              <a:rPr lang="de-AT" dirty="0"/>
              <a:t>Kürze</a:t>
            </a:r>
            <a:r>
              <a:rPr lang="de-AT" baseline="0" dirty="0"/>
              <a:t> ...: </a:t>
            </a:r>
            <a:r>
              <a:rPr lang="de-AT" dirty="0"/>
              <a:t>Lediglich 1 Semester, eine LV</a:t>
            </a:r>
          </a:p>
          <a:p>
            <a:pPr marL="0" marR="0" lvl="4" indent="0" algn="l" defTabSz="457200" rtl="0" eaLnBrk="0" fontAlgn="base" latinLnBrk="0" hangingPunct="0">
              <a:lnSpc>
                <a:spcPct val="100000"/>
              </a:lnSpc>
              <a:spcBef>
                <a:spcPct val="30000"/>
              </a:spcBef>
              <a:spcAft>
                <a:spcPct val="0"/>
              </a:spcAft>
              <a:buClrTx/>
              <a:buSzTx/>
              <a:buFontTx/>
              <a:buNone/>
              <a:tabLst/>
              <a:defRPr/>
            </a:pPr>
            <a:r>
              <a:rPr lang="de-AT" dirty="0"/>
              <a:t>Evtl. Effekte erst später feststellbar - vor allem dann, wenn die </a:t>
            </a:r>
            <a:r>
              <a:rPr lang="de-AT" dirty="0" err="1"/>
              <a:t>TeilnehmerInnen</a:t>
            </a:r>
            <a:r>
              <a:rPr lang="de-AT" dirty="0"/>
              <a:t> in den Beruf einsteigen.</a:t>
            </a:r>
          </a:p>
          <a:p>
            <a:pPr marL="0" marR="0" lvl="4" indent="0" algn="l" defTabSz="457200" rtl="0" eaLnBrk="0" fontAlgn="base" latinLnBrk="0" hangingPunct="0">
              <a:lnSpc>
                <a:spcPct val="100000"/>
              </a:lnSpc>
              <a:spcBef>
                <a:spcPct val="30000"/>
              </a:spcBef>
              <a:spcAft>
                <a:spcPct val="0"/>
              </a:spcAft>
              <a:buClrTx/>
              <a:buSzTx/>
              <a:buFontTx/>
              <a:buNone/>
              <a:tabLst/>
              <a:defRPr/>
            </a:pPr>
            <a:r>
              <a:rPr lang="de-AT" dirty="0"/>
              <a:t>Die Ergebnisse sind alles andere als "wertlos", da man auf deren Basis argumentieren kann, dass Entwicklungsprozesse bei Studierenden Zeit brauchen (und daher Ressourcen erfordern). Zudem bin ich sicher, dass man im Material auf einer Mikroeben fallbezogen durchaus Unterschiede zwischen T1 und T2 aufzeigen kann, wie die </a:t>
            </a:r>
            <a:r>
              <a:rPr lang="de-AT" dirty="0" err="1"/>
              <a:t>TeilnehmerInnen</a:t>
            </a:r>
            <a:r>
              <a:rPr lang="de-AT" dirty="0"/>
              <a:t> über Emotionales im Kontext von Schule nachdenken.</a:t>
            </a:r>
          </a:p>
          <a:p>
            <a:endParaRPr lang="de-AT" dirty="0"/>
          </a:p>
          <a:p>
            <a:r>
              <a:rPr lang="de-AT" dirty="0"/>
              <a:t>Beruhigend: überwiegend</a:t>
            </a:r>
            <a:r>
              <a:rPr lang="de-AT" baseline="0" dirty="0"/>
              <a:t> gut durchschnittliche RF</a:t>
            </a:r>
            <a:endParaRPr lang="de-DE" dirty="0"/>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61</a:t>
            </a:fld>
            <a:endParaRPr lang="de-DE"/>
          </a:p>
        </p:txBody>
      </p:sp>
    </p:spTree>
    <p:extLst>
      <p:ext uri="{BB962C8B-B14F-4D97-AF65-F5344CB8AC3E}">
        <p14:creationId xmlns:p14="http://schemas.microsoft.com/office/powerpoint/2010/main" val="5040491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b="1" dirty="0"/>
              <a:t>Fragen an TN der</a:t>
            </a:r>
            <a:r>
              <a:rPr lang="de-DE" b="1" baseline="0" dirty="0"/>
              <a:t> Forschungswerkstatt</a:t>
            </a:r>
            <a:r>
              <a:rPr lang="de-DE" b="1" dirty="0"/>
              <a:t>: </a:t>
            </a:r>
          </a:p>
          <a:p>
            <a:r>
              <a:rPr lang="de-DE" dirty="0"/>
              <a:t>1. Hat sich Ihrer Meinung nach etwas verändert Falls ja, was?</a:t>
            </a:r>
          </a:p>
          <a:p>
            <a:r>
              <a:rPr lang="de-DE" dirty="0"/>
              <a:t>2. Reflexionsfähigkeit</a:t>
            </a:r>
          </a:p>
          <a:p>
            <a:endParaRPr lang="de-DE" dirty="0"/>
          </a:p>
          <a:p>
            <a:r>
              <a:rPr lang="de-DE" dirty="0"/>
              <a:t>4 Leitkategorien der Auswertung (A-D)</a:t>
            </a:r>
          </a:p>
          <a:p>
            <a:r>
              <a:rPr lang="de-DE" dirty="0"/>
              <a:t>B1:</a:t>
            </a:r>
            <a:r>
              <a:rPr lang="de-DE" baseline="0" dirty="0"/>
              <a:t> </a:t>
            </a:r>
            <a:r>
              <a:rPr lang="de-DE" sz="1200" b="0" i="0" u="none" strike="noStrike" baseline="0" dirty="0"/>
              <a:t>Fähigkeit, psychische Prozesse bei sich und anderen genau zuzuordnen </a:t>
            </a:r>
            <a:endParaRPr lang="de-DE" baseline="0" dirty="0"/>
          </a:p>
          <a:p>
            <a:r>
              <a:rPr lang="de-DE" baseline="0" dirty="0"/>
              <a:t>C2: Einnehmen einer Entwicklungsperspektive</a:t>
            </a:r>
          </a:p>
          <a:p>
            <a:r>
              <a:rPr lang="de-DE" baseline="0" dirty="0"/>
              <a:t>Score 6: relativ hoch.</a:t>
            </a:r>
          </a:p>
          <a:p>
            <a:endParaRPr lang="de-DE" baseline="0" dirty="0"/>
          </a:p>
          <a:p>
            <a:r>
              <a:rPr lang="de-DE" baseline="0" dirty="0"/>
              <a:t>Selbsteinwand: Mentale Veränderungen nicht einfach quantifizierbar, sondern Veränderung der Qualität.</a:t>
            </a:r>
          </a:p>
          <a:p>
            <a:r>
              <a:rPr lang="de-DE" baseline="0" dirty="0"/>
              <a:t>RFS versucht, eine Veränderung der Qualität von Mentalsierungen zu quantifizieren.</a:t>
            </a:r>
          </a:p>
          <a:p>
            <a:r>
              <a:rPr lang="de-DE" baseline="0" dirty="0"/>
              <a:t>Methodologisches Grundproblem</a:t>
            </a:r>
          </a:p>
          <a:p>
            <a:r>
              <a:rPr lang="de-DE" baseline="0" dirty="0"/>
              <a:t>Werte/</a:t>
            </a:r>
            <a:r>
              <a:rPr lang="de-DE" baseline="0" dirty="0" err="1"/>
              <a:t>Scores</a:t>
            </a:r>
            <a:r>
              <a:rPr lang="de-DE" baseline="0" dirty="0"/>
              <a:t> sind ein Mittel für den Forscher, um Differenzierungen machen zu können / Unterschied zu markieren </a:t>
            </a:r>
            <a:r>
              <a:rPr lang="mr-IN" baseline="0" dirty="0"/>
              <a:t>–</a:t>
            </a:r>
            <a:r>
              <a:rPr lang="de-DE" baseline="0" dirty="0"/>
              <a:t> ein nicht hinreichendes Instrument</a:t>
            </a:r>
          </a:p>
          <a:p>
            <a:endParaRPr lang="de-DE" dirty="0"/>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62</a:t>
            </a:fld>
            <a:endParaRPr lang="de-DE"/>
          </a:p>
        </p:txBody>
      </p:sp>
    </p:spTree>
    <p:extLst>
      <p:ext uri="{BB962C8B-B14F-4D97-AF65-F5344CB8AC3E}">
        <p14:creationId xmlns:p14="http://schemas.microsoft.com/office/powerpoint/2010/main" val="36100953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a:t>Präsentation ...</a:t>
            </a:r>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63</a:t>
            </a:fld>
            <a:endParaRPr lang="de-DE"/>
          </a:p>
        </p:txBody>
      </p:sp>
    </p:spTree>
    <p:extLst>
      <p:ext uri="{BB962C8B-B14F-4D97-AF65-F5344CB8AC3E}">
        <p14:creationId xmlns:p14="http://schemas.microsoft.com/office/powerpoint/2010/main" val="37643787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pPr marL="0" indent="0" algn="l">
              <a:buNone/>
            </a:pPr>
            <a:r>
              <a:rPr lang="de-AT" dirty="0"/>
              <a:t>Was ist dieses Projekt:</a:t>
            </a:r>
            <a:r>
              <a:rPr lang="de-AT" baseline="0" dirty="0"/>
              <a:t> roter Faden</a:t>
            </a:r>
            <a:endParaRPr lang="de-AT" dirty="0"/>
          </a:p>
          <a:p>
            <a:pPr marL="0" indent="0" algn="l">
              <a:buNone/>
            </a:pPr>
            <a:r>
              <a:rPr lang="de-AT" dirty="0"/>
              <a:t>Anregungen </a:t>
            </a:r>
          </a:p>
          <a:p>
            <a:pPr marL="0" indent="0" algn="l">
              <a:buNone/>
            </a:pPr>
            <a:r>
              <a:rPr lang="de-AT" dirty="0"/>
              <a:t>Fragen </a:t>
            </a:r>
          </a:p>
          <a:p>
            <a:pPr marL="0" indent="0" algn="l">
              <a:buNone/>
            </a:pPr>
            <a:r>
              <a:rPr lang="de-AT" dirty="0"/>
              <a:t>Ergänzungen </a:t>
            </a:r>
          </a:p>
          <a:p>
            <a:pPr marL="0" indent="0" algn="l">
              <a:buNone/>
            </a:pPr>
            <a:r>
              <a:rPr lang="de-AT" dirty="0"/>
              <a:t>Entgegnungen</a:t>
            </a:r>
          </a:p>
          <a:p>
            <a:pPr algn="l"/>
            <a:endParaRPr lang="de-DE" dirty="0"/>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69</a:t>
            </a:fld>
            <a:endParaRPr lang="de-DE"/>
          </a:p>
        </p:txBody>
      </p:sp>
    </p:spTree>
    <p:extLst>
      <p:ext uri="{BB962C8B-B14F-4D97-AF65-F5344CB8AC3E}">
        <p14:creationId xmlns:p14="http://schemas.microsoft.com/office/powerpoint/2010/main" val="39573108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pPr marL="0" marR="0" indent="0" algn="l" defTabSz="457200" rtl="0" eaLnBrk="0" fontAlgn="base" latinLnBrk="0" hangingPunct="0">
              <a:lnSpc>
                <a:spcPct val="100000"/>
              </a:lnSpc>
              <a:spcBef>
                <a:spcPct val="30000"/>
              </a:spcBef>
              <a:spcAft>
                <a:spcPct val="0"/>
              </a:spcAft>
              <a:buClrTx/>
              <a:buSzTx/>
              <a:buFontTx/>
              <a:buNone/>
              <a:tabLst/>
              <a:defRPr/>
            </a:pPr>
            <a:r>
              <a:rPr lang="de-DE" sz="1200" b="1" dirty="0"/>
              <a:t>Aufgreifen der Eingangsfrage</a:t>
            </a:r>
          </a:p>
          <a:p>
            <a:r>
              <a:rPr lang="de-DE" dirty="0"/>
              <a:t>So</a:t>
            </a:r>
            <a:r>
              <a:rPr lang="de-DE" baseline="0" dirty="0"/>
              <a:t> nicht </a:t>
            </a:r>
            <a:r>
              <a:rPr lang="de-DE" baseline="0" dirty="0" err="1"/>
              <a:t>beantwortbar</a:t>
            </a:r>
            <a:r>
              <a:rPr lang="de-DE" baseline="0" dirty="0"/>
              <a:t>?</a:t>
            </a:r>
          </a:p>
          <a:p>
            <a:r>
              <a:rPr lang="de-DE" baseline="0" dirty="0"/>
              <a:t>Wie ist ihr Eindruck</a:t>
            </a:r>
            <a:endParaRPr lang="de-DE" dirty="0"/>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70</a:t>
            </a:fld>
            <a:endParaRPr lang="de-DE"/>
          </a:p>
        </p:txBody>
      </p:sp>
    </p:spTree>
    <p:extLst>
      <p:ext uri="{BB962C8B-B14F-4D97-AF65-F5344CB8AC3E}">
        <p14:creationId xmlns:p14="http://schemas.microsoft.com/office/powerpoint/2010/main" val="30291416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a:t>Bedingungen der Möglichkeit der Lernen</a:t>
            </a:r>
          </a:p>
          <a:p>
            <a:endParaRPr lang="de-DE" dirty="0"/>
          </a:p>
          <a:p>
            <a:r>
              <a:rPr lang="de-DE" dirty="0" err="1"/>
              <a:t>Erforderl</a:t>
            </a:r>
            <a:r>
              <a:rPr lang="de-DE" dirty="0"/>
              <a:t>.</a:t>
            </a:r>
            <a:r>
              <a:rPr lang="de-DE" baseline="0" dirty="0"/>
              <a:t> Umfeld an Uni/Hochschule: Es sollte ein passendes Paradigma in der L-Bildung und Praktikumsbegleitung etabliert sein, zumindest Fallorientierung, </a:t>
            </a:r>
            <a:r>
              <a:rPr lang="de-DE" baseline="0" dirty="0" err="1"/>
              <a:t>fallrekonstruktives</a:t>
            </a:r>
            <a:r>
              <a:rPr lang="de-DE" baseline="0" dirty="0"/>
              <a:t>, fallbasiertes Arbeiten und eben keine sozio-technische oder evidenzbasierte Lehrerbildung, in die dieses Konzept eingebunden werden kann.</a:t>
            </a:r>
          </a:p>
          <a:p>
            <a:r>
              <a:rPr lang="de-DE" baseline="0" dirty="0"/>
              <a:t>Ansonsten zu große Irritation, Widerstand und Ablehnung </a:t>
            </a:r>
            <a:endParaRPr lang="de-DE" dirty="0"/>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72</a:t>
            </a:fld>
            <a:endParaRPr lang="de-DE"/>
          </a:p>
        </p:txBody>
      </p:sp>
    </p:spTree>
    <p:extLst>
      <p:ext uri="{BB962C8B-B14F-4D97-AF65-F5344CB8AC3E}">
        <p14:creationId xmlns:p14="http://schemas.microsoft.com/office/powerpoint/2010/main" val="22770459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a:t>Präsentation ...</a:t>
            </a:r>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75</a:t>
            </a:fld>
            <a:endParaRPr lang="de-DE"/>
          </a:p>
        </p:txBody>
      </p:sp>
    </p:spTree>
    <p:extLst>
      <p:ext uri="{BB962C8B-B14F-4D97-AF65-F5344CB8AC3E}">
        <p14:creationId xmlns:p14="http://schemas.microsoft.com/office/powerpoint/2010/main" val="37643787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sz="1200" kern="1200" dirty="0">
                <a:solidFill>
                  <a:schemeClr val="tx1"/>
                </a:solidFill>
                <a:effectLst/>
                <a:latin typeface="+mn-lt"/>
                <a:ea typeface="ＭＳ Ｐゴシック" pitchFamily="-112" charset="-128"/>
                <a:cs typeface="+mn-cs"/>
              </a:rPr>
              <a:t>teleologische Modus entwicklungsgeschichtlich der </a:t>
            </a:r>
            <a:r>
              <a:rPr lang="de-DE" sz="1200" kern="1200" dirty="0" err="1">
                <a:solidFill>
                  <a:schemeClr val="tx1"/>
                </a:solidFill>
                <a:effectLst/>
                <a:latin typeface="+mn-lt"/>
                <a:ea typeface="ＭＳ Ｐゴシック" pitchFamily="-112" charset="-128"/>
                <a:cs typeface="+mn-cs"/>
              </a:rPr>
              <a:t>früheste</a:t>
            </a:r>
            <a:r>
              <a:rPr lang="de-DE" sz="1200" kern="1200" dirty="0">
                <a:solidFill>
                  <a:schemeClr val="tx1"/>
                </a:solidFill>
                <a:effectLst/>
                <a:latin typeface="+mn-lt"/>
                <a:ea typeface="ＭＳ Ｐゴシック" pitchFamily="-112" charset="-128"/>
                <a:cs typeface="+mn-cs"/>
              </a:rPr>
              <a:t> Modus und bezieht sich auf das Ergebnis, welches einer Aktion folgt.</a:t>
            </a:r>
          </a:p>
          <a:p>
            <a:r>
              <a:rPr lang="de-DE" sz="1200" kern="1200" dirty="0">
                <a:solidFill>
                  <a:schemeClr val="tx1"/>
                </a:solidFill>
                <a:effectLst/>
                <a:latin typeface="+mn-lt"/>
                <a:ea typeface="ＭＳ Ｐゴシック" pitchFamily="-112" charset="-128"/>
                <a:cs typeface="+mn-cs"/>
              </a:rPr>
              <a:t>Nur das real beobachtbare Verhalten ist von Bedeutung, inneren Prozessen wird keine Bedeutung beigemessen („er hat sich doch beruhigt“), ob aus Erschöpfung oder tiefer innerer Zufriedenheit, scheint keine Rolle zu spielen. </a:t>
            </a:r>
          </a:p>
          <a:p>
            <a:r>
              <a:rPr lang="de-DE" sz="1200" kern="1200" dirty="0">
                <a:solidFill>
                  <a:schemeClr val="tx1"/>
                </a:solidFill>
                <a:effectLst/>
                <a:latin typeface="+mn-lt"/>
                <a:ea typeface="ＭＳ Ｐゴシック" pitchFamily="-112" charset="-128"/>
                <a:cs typeface="+mn-cs"/>
              </a:rPr>
              <a:t> Äquivalenzmodus</a:t>
            </a:r>
            <a:r>
              <a:rPr lang="de-DE" sz="1200" kern="1200" baseline="0" dirty="0">
                <a:solidFill>
                  <a:schemeClr val="tx1"/>
                </a:solidFill>
                <a:effectLst/>
                <a:latin typeface="+mn-lt"/>
                <a:ea typeface="ＭＳ Ｐゴシック" pitchFamily="-112" charset="-128"/>
                <a:cs typeface="+mn-cs"/>
              </a:rPr>
              <a:t> -&gt; </a:t>
            </a:r>
            <a:r>
              <a:rPr lang="de-DE" sz="1200" kern="1200" dirty="0" err="1">
                <a:solidFill>
                  <a:schemeClr val="tx1"/>
                </a:solidFill>
                <a:effectLst/>
                <a:latin typeface="+mn-lt"/>
                <a:ea typeface="ＭＳ Ｐゴシック" pitchFamily="-112" charset="-128"/>
                <a:cs typeface="+mn-cs"/>
              </a:rPr>
              <a:t>konkretistisch</a:t>
            </a:r>
            <a:endParaRPr lang="de-DE" sz="1200" kern="1200" dirty="0">
              <a:solidFill>
                <a:schemeClr val="tx1"/>
              </a:solidFill>
              <a:effectLst/>
              <a:latin typeface="+mn-lt"/>
              <a:ea typeface="ＭＳ Ｐゴシック" pitchFamily="-112" charset="-128"/>
              <a:cs typeface="+mn-cs"/>
            </a:endParaRPr>
          </a:p>
          <a:p>
            <a:r>
              <a:rPr lang="de-DE" sz="1200" kern="1200" dirty="0">
                <a:solidFill>
                  <a:schemeClr val="tx1"/>
                </a:solidFill>
                <a:effectLst/>
                <a:latin typeface="+mn-lt"/>
                <a:ea typeface="ＭＳ Ｐゴシック" pitchFamily="-112" charset="-128"/>
                <a:cs typeface="+mn-cs"/>
              </a:rPr>
              <a:t>Man glaubt zu wissen, was beim anderen los ist, was die Verhaltensveränderung verursacht hat.</a:t>
            </a:r>
          </a:p>
          <a:p>
            <a:r>
              <a:rPr lang="de-DE" sz="1200" kern="1200" dirty="0">
                <a:solidFill>
                  <a:schemeClr val="tx1"/>
                </a:solidFill>
                <a:effectLst/>
                <a:latin typeface="+mn-lt"/>
                <a:ea typeface="ＭＳ Ｐゴシック" pitchFamily="-112" charset="-128"/>
                <a:cs typeface="+mn-cs"/>
              </a:rPr>
              <a:t>Abwehr/Widerstand gegen alternative Sichtweisen, anderes Erleben, andere Erklärungs-/</a:t>
            </a:r>
            <a:r>
              <a:rPr lang="de-DE" sz="1200" kern="1200" dirty="0" err="1">
                <a:solidFill>
                  <a:schemeClr val="tx1"/>
                </a:solidFill>
                <a:effectLst/>
                <a:latin typeface="+mn-lt"/>
                <a:ea typeface="ＭＳ Ｐゴシック" pitchFamily="-112" charset="-128"/>
                <a:cs typeface="+mn-cs"/>
              </a:rPr>
              <a:t>Verstehensansätze</a:t>
            </a:r>
            <a:r>
              <a:rPr lang="de-DE" sz="1200" kern="1200" dirty="0">
                <a:solidFill>
                  <a:schemeClr val="tx1"/>
                </a:solidFill>
                <a:effectLst/>
                <a:latin typeface="+mn-lt"/>
                <a:ea typeface="ＭＳ Ｐゴシック" pitchFamily="-112" charset="-128"/>
                <a:cs typeface="+mn-cs"/>
              </a:rPr>
              <a:t> werden sichtbar.</a:t>
            </a:r>
          </a:p>
          <a:p>
            <a:endParaRPr lang="de-DE" sz="1200" kern="1200" dirty="0">
              <a:solidFill>
                <a:schemeClr val="tx1"/>
              </a:solidFill>
              <a:effectLst/>
              <a:latin typeface="+mn-lt"/>
              <a:ea typeface="ＭＳ Ｐゴシック" pitchFamily="-112" charset="-128"/>
              <a:cs typeface="+mn-cs"/>
            </a:endParaRPr>
          </a:p>
          <a:p>
            <a:r>
              <a:rPr lang="de-DE" sz="1200" kern="1200" dirty="0">
                <a:solidFill>
                  <a:schemeClr val="tx1"/>
                </a:solidFill>
                <a:effectLst/>
                <a:latin typeface="+mn-lt"/>
                <a:ea typeface="ＭＳ Ｐゴシック" pitchFamily="-112" charset="-128"/>
                <a:cs typeface="+mn-cs"/>
              </a:rPr>
              <a:t>Wahrnehmungstendenz als Provokation und anschließender Strafwunsch</a:t>
            </a:r>
            <a:r>
              <a:rPr lang="de-DE" sz="1200" kern="1200" baseline="0" dirty="0">
                <a:solidFill>
                  <a:schemeClr val="tx1"/>
                </a:solidFill>
                <a:effectLst/>
                <a:latin typeface="+mn-lt"/>
                <a:ea typeface="ＭＳ Ｐゴシック" pitchFamily="-112" charset="-128"/>
                <a:cs typeface="+mn-cs"/>
              </a:rPr>
              <a:t> -&gt; E. Paul</a:t>
            </a:r>
          </a:p>
          <a:p>
            <a:pPr marL="0" marR="0" indent="0" algn="l" defTabSz="457200" rtl="0" eaLnBrk="0" fontAlgn="base" latinLnBrk="0" hangingPunct="0">
              <a:lnSpc>
                <a:spcPct val="100000"/>
              </a:lnSpc>
              <a:spcBef>
                <a:spcPct val="30000"/>
              </a:spcBef>
              <a:spcAft>
                <a:spcPct val="0"/>
              </a:spcAft>
              <a:buClrTx/>
              <a:buSzTx/>
              <a:buFontTx/>
              <a:buNone/>
              <a:tabLst/>
              <a:defRPr/>
            </a:pPr>
            <a:r>
              <a:rPr lang="de-DE" dirty="0" err="1"/>
              <a:t>EPaul</a:t>
            </a:r>
            <a:r>
              <a:rPr lang="de-DE" dirty="0"/>
              <a:t> irritiert über sich selbst -&gt; will ich doch eigentlich</a:t>
            </a:r>
            <a:r>
              <a:rPr lang="de-DE" baseline="0" dirty="0"/>
              <a:t> nicht</a:t>
            </a:r>
            <a:endParaRPr lang="de-DE" dirty="0"/>
          </a:p>
          <a:p>
            <a:r>
              <a:rPr lang="de-DE" sz="1200" kern="1200" baseline="0" dirty="0">
                <a:solidFill>
                  <a:schemeClr val="tx1"/>
                </a:solidFill>
                <a:effectLst/>
                <a:latin typeface="+mn-lt"/>
                <a:ea typeface="ＭＳ Ｐゴシック" pitchFamily="-112" charset="-128"/>
                <a:cs typeface="+mn-cs"/>
              </a:rPr>
              <a:t>Andere Studis irritiert über Frage: Warum Strafe, woher dieser Strafwunsch?</a:t>
            </a:r>
            <a:endParaRPr lang="de-DE" sz="1200" kern="1200" dirty="0">
              <a:solidFill>
                <a:schemeClr val="tx1"/>
              </a:solidFill>
              <a:effectLst/>
              <a:latin typeface="+mn-lt"/>
              <a:ea typeface="ＭＳ Ｐゴシック" pitchFamily="-112" charset="-128"/>
              <a:cs typeface="+mn-cs"/>
            </a:endParaRPr>
          </a:p>
          <a:p>
            <a:r>
              <a:rPr lang="de-DE" dirty="0" err="1"/>
              <a:t>Interpretatment</a:t>
            </a:r>
            <a:r>
              <a:rPr lang="de-DE" baseline="0" dirty="0"/>
              <a:t> (von mir eingeführt): Gekränkt? Zeigt sich später, dass narzisstischer Typ (s. Portfolio), narzisstisch bedürftig (Berger2006)</a:t>
            </a:r>
          </a:p>
          <a:p>
            <a:r>
              <a:rPr lang="de-DE" baseline="0" dirty="0"/>
              <a:t>Integrieren eines für sie </a:t>
            </a:r>
            <a:r>
              <a:rPr lang="de-DE" baseline="0" dirty="0" err="1"/>
              <a:t>befremdlkchen</a:t>
            </a:r>
            <a:r>
              <a:rPr lang="de-DE" baseline="0" dirty="0"/>
              <a:t> inneren Anteil </a:t>
            </a:r>
            <a:r>
              <a:rPr lang="mr-IN" baseline="0" dirty="0"/>
              <a:t>–</a:t>
            </a:r>
            <a:r>
              <a:rPr lang="de-DE" baseline="0" dirty="0"/>
              <a:t> und das befremdliche im Verhalten der Kinder im Unterricht integrieren</a:t>
            </a:r>
          </a:p>
          <a:p>
            <a:r>
              <a:rPr lang="de-DE" baseline="0" dirty="0"/>
              <a:t>Innere Welt der Studierenden </a:t>
            </a:r>
            <a:r>
              <a:rPr lang="mr-IN" baseline="0" dirty="0"/>
              <a:t>–</a:t>
            </a:r>
            <a:r>
              <a:rPr lang="de-DE" baseline="0" dirty="0"/>
              <a:t> innere Welt der </a:t>
            </a:r>
            <a:r>
              <a:rPr lang="de-DE" baseline="0" dirty="0" err="1"/>
              <a:t>Ss</a:t>
            </a:r>
            <a:r>
              <a:rPr lang="de-DE" baseline="0" dirty="0"/>
              <a:t> </a:t>
            </a:r>
            <a:r>
              <a:rPr lang="mr-IN" baseline="0" dirty="0"/>
              <a:t>–</a:t>
            </a:r>
            <a:r>
              <a:rPr lang="de-DE" baseline="0" dirty="0"/>
              <a:t> äußere Welt des </a:t>
            </a:r>
            <a:r>
              <a:rPr lang="de-DE" baseline="0" dirty="0" err="1"/>
              <a:t>Klassenzi</a:t>
            </a:r>
            <a:r>
              <a:rPr lang="de-DE" baseline="0" dirty="0"/>
              <a:t>/U-geschehens = in L-bildung wenig Räume, um das zu entwickeln, diese Triade zu betrachten =&gt; von Dyade in Triade (bekannt </a:t>
            </a:r>
            <a:r>
              <a:rPr lang="mr-IN" baseline="0" dirty="0"/>
              <a:t>–</a:t>
            </a:r>
            <a:r>
              <a:rPr lang="de-DE" baseline="0" dirty="0"/>
              <a:t> fremd </a:t>
            </a:r>
            <a:r>
              <a:rPr lang="mr-IN" baseline="0" dirty="0"/>
              <a:t>–</a:t>
            </a:r>
            <a:r>
              <a:rPr lang="de-DE" baseline="0" dirty="0"/>
              <a:t> </a:t>
            </a:r>
            <a:r>
              <a:rPr lang="de-DE" baseline="0" dirty="0" err="1"/>
              <a:t>Doz</a:t>
            </a:r>
            <a:r>
              <a:rPr lang="de-DE" baseline="0" dirty="0"/>
              <a:t>, der mir hilft mich und mein Handeln zu verstehen</a:t>
            </a:r>
          </a:p>
          <a:p>
            <a:r>
              <a:rPr lang="de-DE" baseline="0" dirty="0"/>
              <a:t>Titelvorschlag: Das Andere in mir integrieren -&gt; </a:t>
            </a:r>
            <a:r>
              <a:rPr lang="de-DE" baseline="0" dirty="0" err="1"/>
              <a:t>grenzgänge</a:t>
            </a:r>
            <a:r>
              <a:rPr lang="de-DE" baseline="0" dirty="0"/>
              <a:t> zwischen den Welten im Sinne v. Inklusion/Integration =&gt; Grenze in mir: Ich will gut und lieb sein / ich will doch U so faszinieren, dass Strafe nicht nötig, kommt in </a:t>
            </a:r>
            <a:r>
              <a:rPr lang="de-DE" baseline="0" dirty="0" err="1"/>
              <a:t>Grenzerfahrungsbeereich</a:t>
            </a:r>
            <a:r>
              <a:rPr lang="de-DE" baseline="0" dirty="0"/>
              <a:t>, in inneren und äußeren Welt (Tolle U funktioniert nicht) Konflikt in sich </a:t>
            </a:r>
            <a:r>
              <a:rPr lang="de-DE" baseline="0" dirty="0" err="1"/>
              <a:t>un</a:t>
            </a:r>
            <a:r>
              <a:rPr lang="de-DE" baseline="0" dirty="0"/>
              <a:t> </a:t>
            </a:r>
            <a:r>
              <a:rPr lang="de-DE" baseline="0" dirty="0" err="1"/>
              <a:t>däußere</a:t>
            </a:r>
            <a:r>
              <a:rPr lang="de-DE" baseline="0" dirty="0"/>
              <a:t> Welt, </a:t>
            </a:r>
            <a:r>
              <a:rPr lang="de-DE" baseline="0" dirty="0" err="1"/>
              <a:t>Ss</a:t>
            </a:r>
            <a:r>
              <a:rPr lang="de-DE" baseline="0" dirty="0"/>
              <a:t> haben auch Konflikt in sich, tragen nach außen über ihr Verhalten =A Welt der Studierenden bricht innerlich und äußerlich =&gt; wie </a:t>
            </a:r>
            <a:r>
              <a:rPr lang="de-DE" baseline="0" dirty="0" err="1"/>
              <a:t>weigene</a:t>
            </a:r>
            <a:r>
              <a:rPr lang="de-DE" baseline="0" dirty="0"/>
              <a:t> </a:t>
            </a:r>
            <a:r>
              <a:rPr lang="de-DE" baseline="0" dirty="0" err="1"/>
              <a:t>Übefo</a:t>
            </a:r>
            <a:r>
              <a:rPr lang="de-DE" baseline="0" dirty="0"/>
              <a:t>, Angst, Neid -&gt; </a:t>
            </a:r>
            <a:r>
              <a:rPr lang="de-DE" baseline="0" dirty="0" err="1"/>
              <a:t>spekualtionsraum</a:t>
            </a:r>
            <a:r>
              <a:rPr lang="de-DE" baseline="0" dirty="0"/>
              <a:t>, </a:t>
            </a:r>
            <a:r>
              <a:rPr lang="de-DE" baseline="0" dirty="0" err="1"/>
              <a:t>Lithinweise</a:t>
            </a:r>
            <a:r>
              <a:rPr lang="de-DE" baseline="0" dirty="0"/>
              <a:t>, wie das zugeordnet, 14-15 kommt noch sexuelle dazu, L inszeniert sich als L-Ikone -&gt; sexuelle Moment = A Chaos und Unordnung (keine Wow-Faszination, sondern umgekehrte „Oh-je-Faszination oder Pfui-Faszination „Das will ich nicht /auf keinen Fall)</a:t>
            </a:r>
          </a:p>
          <a:p>
            <a:r>
              <a:rPr lang="de-DE" baseline="0" dirty="0"/>
              <a:t>Als Resultat zur Affektregulierung, beginnt Studierende etwas zu tun, was sie nicht will</a:t>
            </a:r>
          </a:p>
          <a:p>
            <a:r>
              <a:rPr lang="de-DE" baseline="0" dirty="0"/>
              <a:t>Versucht das externalisierte Böse zu </a:t>
            </a:r>
            <a:r>
              <a:rPr lang="de-DE" baseline="0" dirty="0" err="1"/>
              <a:t>entferenen</a:t>
            </a:r>
            <a:r>
              <a:rPr lang="de-DE" baseline="0" dirty="0"/>
              <a:t>, </a:t>
            </a:r>
            <a:r>
              <a:rPr lang="de-DE" baseline="0" dirty="0" err="1"/>
              <a:t>Ss</a:t>
            </a:r>
            <a:r>
              <a:rPr lang="de-DE" baseline="0" dirty="0"/>
              <a:t> vor die Tür, keine Rede von Inklusion/Integration, Spaltung Böse muss raus -&gt; reicht nicht eine Sanktion, Sanktionsrausch(-kanonade)</a:t>
            </a:r>
          </a:p>
          <a:p>
            <a:r>
              <a:rPr lang="de-DE" baseline="0" dirty="0"/>
              <a:t>Ein anderer Teil von Manie (1. „14jährige hängen an meinen Lippen, 2. Böse muss weg -&gt; fast submanisch</a:t>
            </a:r>
          </a:p>
          <a:p>
            <a:r>
              <a:rPr lang="de-DE" baseline="0" dirty="0"/>
              <a:t>Es </a:t>
            </a:r>
            <a:r>
              <a:rPr lang="de-DE" baseline="0" dirty="0" err="1"/>
              <a:t>f+hrt</a:t>
            </a:r>
            <a:r>
              <a:rPr lang="de-DE" baseline="0" dirty="0"/>
              <a:t> </a:t>
            </a:r>
            <a:r>
              <a:rPr lang="de-DE" baseline="0" dirty="0" err="1"/>
              <a:t>br</a:t>
            </a:r>
            <a:r>
              <a:rPr lang="de-DE" baseline="0" dirty="0"/>
              <a:t> zu keiner Besserung, Versuch in den Griff zu bekommen, </a:t>
            </a:r>
            <a:r>
              <a:rPr lang="de-DE" baseline="0" dirty="0" err="1"/>
              <a:t>verstötzt</a:t>
            </a:r>
            <a:r>
              <a:rPr lang="de-DE" baseline="0" dirty="0"/>
              <a:t> und zerstört,</a:t>
            </a:r>
          </a:p>
          <a:p>
            <a:r>
              <a:rPr lang="de-DE" baseline="0" dirty="0"/>
              <a:t>Zerstört selber mit, äußere Situation, sie demontiert ihr eigenes </a:t>
            </a:r>
            <a:r>
              <a:rPr lang="de-DE" baseline="0" dirty="0" err="1"/>
              <a:t>Ixh</a:t>
            </a:r>
            <a:r>
              <a:rPr lang="de-DE" baseline="0" dirty="0"/>
              <a:t>-Ideal von Lehrersein, </a:t>
            </a:r>
            <a:r>
              <a:rPr lang="de-DE" baseline="0" dirty="0" err="1"/>
              <a:t>imdem</a:t>
            </a:r>
            <a:r>
              <a:rPr lang="de-DE" baseline="0" dirty="0"/>
              <a:t> sie so handelt, wie sie handelt </a:t>
            </a:r>
            <a:r>
              <a:rPr lang="mr-IN" baseline="0" dirty="0"/>
              <a:t>–</a:t>
            </a:r>
            <a:r>
              <a:rPr lang="de-DE" baseline="0" dirty="0"/>
              <a:t> das verstörende Moment für sie, dass sie sich </a:t>
            </a:r>
          </a:p>
          <a:p>
            <a:r>
              <a:rPr lang="de-DE" baseline="0" dirty="0"/>
              <a:t>Erlebt Teil von sich als fremd und kann ihn nicht integrieren</a:t>
            </a:r>
          </a:p>
          <a:p>
            <a:pPr marL="228600" indent="-228600">
              <a:buAutoNum type="arabicPeriod"/>
            </a:pPr>
            <a:r>
              <a:rPr lang="de-DE" baseline="0" dirty="0"/>
              <a:t>Studierende</a:t>
            </a:r>
          </a:p>
          <a:p>
            <a:pPr marL="228600" indent="-228600">
              <a:buAutoNum type="arabicPeriod"/>
            </a:pPr>
            <a:r>
              <a:rPr lang="de-DE" baseline="0" dirty="0"/>
              <a:t>Fremde in ihr</a:t>
            </a:r>
          </a:p>
          <a:p>
            <a:pPr marL="228600" indent="-228600">
              <a:buAutoNum type="arabicPeriod"/>
            </a:pPr>
            <a:r>
              <a:rPr lang="de-DE" baseline="0" dirty="0" err="1"/>
              <a:t>Doz</a:t>
            </a:r>
            <a:r>
              <a:rPr lang="de-DE" baseline="0" dirty="0"/>
              <a:t>, als hilfreiches Objekt, der integrieren hilft</a:t>
            </a:r>
          </a:p>
          <a:p>
            <a:pPr marL="171450" indent="-171450">
              <a:buFont typeface="Symbol" charset="0"/>
              <a:buChar char=""/>
            </a:pPr>
            <a:r>
              <a:rPr lang="de-DE" baseline="0" dirty="0"/>
              <a:t>Triangulierung</a:t>
            </a:r>
          </a:p>
          <a:p>
            <a:pPr marL="0" indent="0">
              <a:buFont typeface="Symbol" charset="0"/>
              <a:buNone/>
            </a:pPr>
            <a:r>
              <a:rPr lang="de-DE" baseline="0" dirty="0"/>
              <a:t>Fazit: Erst wenn sie dieses Fremde in sich integrieren kann (Konzept der Mentalisierung), erst dann fähig, sich für die </a:t>
            </a:r>
            <a:r>
              <a:rPr lang="de-DE" baseline="0" dirty="0" err="1"/>
              <a:t>Ss</a:t>
            </a:r>
            <a:r>
              <a:rPr lang="de-DE" baseline="0" dirty="0"/>
              <a:t>(Jungen) im U als triangulierende Objekt </a:t>
            </a:r>
            <a:r>
              <a:rPr lang="de-DE" baseline="0" dirty="0" err="1"/>
              <a:t>anbeiten</a:t>
            </a:r>
            <a:endParaRPr lang="de-DE" baseline="0" dirty="0"/>
          </a:p>
          <a:p>
            <a:pPr marL="0" indent="0">
              <a:buFont typeface="Symbol" charset="0"/>
              <a:buNone/>
            </a:pPr>
            <a:r>
              <a:rPr lang="de-DE" baseline="0" dirty="0"/>
              <a:t>Projekt: Im Projekt versuchen, das Studierende Zugang dazu finden, wie solche verstörende Momente im U und sich integriert werden </a:t>
            </a:r>
          </a:p>
          <a:p>
            <a:pPr marL="0" indent="0">
              <a:buFont typeface="Symbol" charset="0"/>
              <a:buNone/>
            </a:pPr>
            <a:r>
              <a:rPr lang="de-DE" baseline="0" dirty="0"/>
              <a:t>Grenzgänger sein auch hinüber in die Welt der Kinder, insbesondere im SFZ</a:t>
            </a:r>
          </a:p>
          <a:p>
            <a:pPr marL="0" indent="0">
              <a:buFont typeface="Symbol" charset="0"/>
              <a:buNone/>
            </a:pPr>
            <a:r>
              <a:rPr lang="de-DE" baseline="0" dirty="0"/>
              <a:t>Probleme bei Beispiel: Inklusion</a:t>
            </a:r>
          </a:p>
          <a:p>
            <a:pPr marL="0" indent="0">
              <a:buFont typeface="Symbol" charset="0"/>
              <a:buNone/>
            </a:pPr>
            <a:r>
              <a:rPr lang="de-DE" baseline="0" dirty="0" err="1"/>
              <a:t>Ss</a:t>
            </a:r>
            <a:r>
              <a:rPr lang="de-DE" baseline="0" dirty="0"/>
              <a:t> mit Migrationshintergrund</a:t>
            </a:r>
          </a:p>
          <a:p>
            <a:pPr marL="0" indent="0">
              <a:buFont typeface="Symbol" charset="0"/>
              <a:buNone/>
            </a:pPr>
            <a:r>
              <a:rPr lang="de-DE" baseline="0" dirty="0"/>
              <a:t>Klären: Was könnte Inklusion bedeuten?</a:t>
            </a:r>
          </a:p>
          <a:p>
            <a:pPr marL="0" indent="0">
              <a:buFont typeface="Symbol" charset="0"/>
              <a:buNone/>
            </a:pPr>
            <a:r>
              <a:rPr lang="de-DE" baseline="0" dirty="0"/>
              <a:t>Wenn wir bei IFO mitmachen, für uns Inklusionsbegriff reflektieren</a:t>
            </a:r>
          </a:p>
          <a:p>
            <a:pPr marL="0" indent="0">
              <a:buFont typeface="Symbol" charset="0"/>
              <a:buNone/>
            </a:pPr>
            <a:r>
              <a:rPr lang="de-DE" baseline="0" dirty="0"/>
              <a:t>Von zwei Situationen ausgehen?</a:t>
            </a:r>
          </a:p>
          <a:p>
            <a:pPr marL="0" indent="0">
              <a:buFont typeface="Symbol" charset="0"/>
              <a:buNone/>
            </a:pPr>
            <a:r>
              <a:rPr lang="de-DE" baseline="0" dirty="0"/>
              <a:t>Psychoanalytischer </a:t>
            </a:r>
            <a:r>
              <a:rPr lang="de-DE" baseline="0" dirty="0" err="1"/>
              <a:t>Zugang:Einen</a:t>
            </a:r>
            <a:r>
              <a:rPr lang="de-DE" baseline="0" dirty="0"/>
              <a:t> Gutteil der Integrationsarbeit in sich selbst leisten (</a:t>
            </a:r>
            <a:r>
              <a:rPr lang="de-DE" baseline="0" dirty="0" err="1"/>
              <a:t>Bernfeld</a:t>
            </a:r>
            <a:r>
              <a:rPr lang="de-DE" baseline="0" dirty="0"/>
              <a:t> 2 Kinder</a:t>
            </a:r>
          </a:p>
          <a:p>
            <a:pPr marL="0" indent="0">
              <a:buFont typeface="Symbol" charset="0"/>
              <a:buNone/>
            </a:pPr>
            <a:r>
              <a:rPr lang="de-DE" baseline="0" dirty="0"/>
              <a:t>Kinder in einer bestimmten Andersheit</a:t>
            </a:r>
          </a:p>
          <a:p>
            <a:pPr marL="0" indent="0">
              <a:buFont typeface="Symbol" charset="0"/>
              <a:buNone/>
            </a:pPr>
            <a:endParaRPr lang="de-DE" baseline="0" dirty="0"/>
          </a:p>
          <a:p>
            <a:endParaRPr lang="de-DE" dirty="0"/>
          </a:p>
          <a:p>
            <a:endParaRPr lang="de-DE" dirty="0"/>
          </a:p>
          <a:p>
            <a:r>
              <a:rPr lang="de-DE" dirty="0"/>
              <a:t>Ethische</a:t>
            </a:r>
            <a:r>
              <a:rPr lang="de-DE" baseline="0" dirty="0"/>
              <a:t> Position des Nicht-weiter-denken-wollens (Individuell:</a:t>
            </a:r>
          </a:p>
          <a:p>
            <a:r>
              <a:rPr lang="de-DE" baseline="0" dirty="0"/>
              <a:t>Auf wissenschaftlicher Ebene: Politische Dimension: zu gefährlich, zu wenig handhabbar, unkontrollierbar </a:t>
            </a:r>
          </a:p>
          <a:p>
            <a:r>
              <a:rPr lang="de-DE" b="1" dirty="0"/>
              <a:t>Problematik</a:t>
            </a:r>
            <a:r>
              <a:rPr lang="de-DE" b="1" baseline="0" dirty="0"/>
              <a:t> der Inklusion von der Andersheit des Anderen her aufarbeiten!</a:t>
            </a:r>
          </a:p>
          <a:p>
            <a:r>
              <a:rPr lang="de-DE" dirty="0"/>
              <a:t>3. Konsequenzen für L-bildung</a:t>
            </a:r>
          </a:p>
          <a:p>
            <a:r>
              <a:rPr lang="de-DE" dirty="0"/>
              <a:t>Wie gehen wir in </a:t>
            </a:r>
            <a:r>
              <a:rPr lang="de-DE" dirty="0" err="1"/>
              <a:t>inklusionsorienten</a:t>
            </a:r>
            <a:r>
              <a:rPr lang="de-DE" dirty="0"/>
              <a:t> Fallbesprechung (</a:t>
            </a:r>
            <a:r>
              <a:rPr lang="de-DE" dirty="0" err="1"/>
              <a:t>Konfronation</a:t>
            </a:r>
            <a:r>
              <a:rPr lang="de-DE" dirty="0"/>
              <a:t> mit Andersheit bei mir, bei Kindern, bei Eltern) konkret um?</a:t>
            </a:r>
          </a:p>
          <a:p>
            <a:endParaRPr lang="de-DE" dirty="0"/>
          </a:p>
          <a:p>
            <a:r>
              <a:rPr lang="de-DE" dirty="0"/>
              <a:t>---------</a:t>
            </a:r>
          </a:p>
          <a:p>
            <a:r>
              <a:rPr lang="de-DE" dirty="0" err="1"/>
              <a:t>EPaul</a:t>
            </a:r>
            <a:r>
              <a:rPr lang="de-DE" dirty="0"/>
              <a:t>: </a:t>
            </a:r>
          </a:p>
          <a:p>
            <a:r>
              <a:rPr lang="de-DE" dirty="0"/>
              <a:t>Produktiv, da sie sich die Frage stellt, warum</a:t>
            </a:r>
            <a:r>
              <a:rPr lang="de-DE" baseline="0" dirty="0"/>
              <a:t> will ich strafen?</a:t>
            </a:r>
          </a:p>
          <a:p>
            <a:r>
              <a:rPr lang="de-DE" dirty="0"/>
              <a:t> </a:t>
            </a:r>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76</a:t>
            </a:fld>
            <a:endParaRPr lang="de-DE"/>
          </a:p>
        </p:txBody>
      </p:sp>
    </p:spTree>
    <p:extLst>
      <p:ext uri="{BB962C8B-B14F-4D97-AF65-F5344CB8AC3E}">
        <p14:creationId xmlns:p14="http://schemas.microsoft.com/office/powerpoint/2010/main" val="30291416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a:t>Studierende</a:t>
            </a:r>
            <a:r>
              <a:rPr lang="de-DE" baseline="0" dirty="0"/>
              <a:t> arbeitet in 8. Klasse</a:t>
            </a:r>
            <a:endParaRPr lang="de-DE" dirty="0"/>
          </a:p>
          <a:p>
            <a:r>
              <a:rPr lang="de-DE" dirty="0"/>
              <a:t>Bewertung</a:t>
            </a:r>
          </a:p>
          <a:p>
            <a:r>
              <a:rPr lang="de-DE" dirty="0"/>
              <a:t>„Entwertung eines</a:t>
            </a:r>
            <a:r>
              <a:rPr lang="de-DE" baseline="0" dirty="0"/>
              <a:t> Berufsstandes</a:t>
            </a:r>
            <a:endParaRPr lang="de-DE" dirty="0"/>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77</a:t>
            </a:fld>
            <a:endParaRPr lang="de-DE"/>
          </a:p>
        </p:txBody>
      </p:sp>
    </p:spTree>
    <p:extLst>
      <p:ext uri="{BB962C8B-B14F-4D97-AF65-F5344CB8AC3E}">
        <p14:creationId xmlns:p14="http://schemas.microsoft.com/office/powerpoint/2010/main" val="30291416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sz="1200" kern="1200" dirty="0" err="1">
                <a:solidFill>
                  <a:schemeClr val="tx1"/>
                </a:solidFill>
                <a:effectLst/>
                <a:latin typeface="+mn-lt"/>
                <a:ea typeface="ＭＳ Ｐゴシック" pitchFamily="-112" charset="-128"/>
                <a:cs typeface="+mn-cs"/>
              </a:rPr>
              <a:t>Praxisbegl</a:t>
            </a:r>
            <a:r>
              <a:rPr lang="de-DE" sz="1200" kern="1200" dirty="0">
                <a:solidFill>
                  <a:schemeClr val="tx1"/>
                </a:solidFill>
                <a:effectLst/>
                <a:latin typeface="+mn-lt"/>
                <a:ea typeface="ＭＳ Ｐゴシック" pitchFamily="-112" charset="-128"/>
                <a:cs typeface="+mn-cs"/>
              </a:rPr>
              <a:t>.</a:t>
            </a:r>
            <a:r>
              <a:rPr lang="de-DE" sz="1200" kern="1200" baseline="0" dirty="0">
                <a:solidFill>
                  <a:schemeClr val="tx1"/>
                </a:solidFill>
                <a:effectLst/>
                <a:latin typeface="+mn-lt"/>
                <a:ea typeface="ＭＳ Ｐゴシック" pitchFamily="-112" charset="-128"/>
                <a:cs typeface="+mn-cs"/>
              </a:rPr>
              <a:t> </a:t>
            </a:r>
            <a:r>
              <a:rPr lang="de-DE" sz="1200" kern="1200" dirty="0">
                <a:solidFill>
                  <a:schemeClr val="tx1"/>
                </a:solidFill>
                <a:effectLst/>
                <a:latin typeface="+mn-lt"/>
                <a:ea typeface="ＭＳ Ｐゴシック" pitchFamily="-112" charset="-128"/>
                <a:cs typeface="+mn-cs"/>
              </a:rPr>
              <a:t>Identifiziert</a:t>
            </a:r>
            <a:r>
              <a:rPr lang="de-DE" sz="1200" kern="1200" baseline="0" dirty="0">
                <a:solidFill>
                  <a:schemeClr val="tx1"/>
                </a:solidFill>
                <a:effectLst/>
                <a:latin typeface="+mn-lt"/>
                <a:ea typeface="ＭＳ Ｐゴシック" pitchFamily="-112" charset="-128"/>
                <a:cs typeface="+mn-cs"/>
              </a:rPr>
              <a:t> </a:t>
            </a:r>
            <a:r>
              <a:rPr lang="de-DE" sz="1200" kern="1200" baseline="0" dirty="0" err="1">
                <a:solidFill>
                  <a:schemeClr val="tx1"/>
                </a:solidFill>
                <a:effectLst/>
                <a:latin typeface="+mn-lt"/>
                <a:ea typeface="ＭＳ Ｐゴシック" pitchFamily="-112" charset="-128"/>
                <a:cs typeface="+mn-cs"/>
              </a:rPr>
              <a:t>telelog</a:t>
            </a:r>
            <a:r>
              <a:rPr lang="de-DE" sz="1200" kern="1200" baseline="0" dirty="0">
                <a:solidFill>
                  <a:schemeClr val="tx1"/>
                </a:solidFill>
                <a:effectLst/>
                <a:latin typeface="+mn-lt"/>
                <a:ea typeface="ＭＳ Ｐゴシック" pitchFamily="-112" charset="-128"/>
                <a:cs typeface="+mn-cs"/>
              </a:rPr>
              <a:t>, </a:t>
            </a:r>
            <a:r>
              <a:rPr lang="de-DE" sz="1200" kern="1200" dirty="0">
                <a:solidFill>
                  <a:schemeClr val="tx1"/>
                </a:solidFill>
                <a:effectLst/>
                <a:latin typeface="+mn-lt"/>
                <a:ea typeface="ＭＳ Ｐゴシック" pitchFamily="-112" charset="-128"/>
                <a:cs typeface="+mn-cs"/>
              </a:rPr>
              <a:t> Als-ob- und Äquivalenz-Modus und unterstützt, dass ins </a:t>
            </a:r>
            <a:r>
              <a:rPr lang="de-DE" sz="1200" kern="1200" dirty="0" err="1">
                <a:solidFill>
                  <a:schemeClr val="tx1"/>
                </a:solidFill>
                <a:effectLst/>
                <a:latin typeface="+mn-lt"/>
                <a:ea typeface="ＭＳ Ｐゴシック" pitchFamily="-112" charset="-128"/>
                <a:cs typeface="+mn-cs"/>
              </a:rPr>
              <a:t>Mentalisieren</a:t>
            </a:r>
            <a:r>
              <a:rPr lang="de-DE" sz="1200" kern="1200" dirty="0">
                <a:solidFill>
                  <a:schemeClr val="tx1"/>
                </a:solidFill>
                <a:effectLst/>
                <a:latin typeface="+mn-lt"/>
                <a:ea typeface="ＭＳ Ｐゴシック" pitchFamily="-112" charset="-128"/>
                <a:cs typeface="+mn-cs"/>
              </a:rPr>
              <a:t> zurückgefunden werden kann. Er verlangsamt ggf. das Geschehen und geht mit Studis Schritt für Schritt durch das Narrativ («</a:t>
            </a:r>
            <a:r>
              <a:rPr lang="de-DE" sz="1200" kern="1200" dirty="0" err="1">
                <a:solidFill>
                  <a:schemeClr val="tx1"/>
                </a:solidFill>
                <a:effectLst/>
                <a:latin typeface="+mn-lt"/>
                <a:ea typeface="ＭＳ Ｐゴシック" pitchFamily="-112" charset="-128"/>
                <a:cs typeface="+mn-cs"/>
              </a:rPr>
              <a:t>Stop</a:t>
            </a:r>
            <a:r>
              <a:rPr lang="de-DE" sz="1200" kern="1200" dirty="0">
                <a:solidFill>
                  <a:schemeClr val="tx1"/>
                </a:solidFill>
                <a:effectLst/>
                <a:latin typeface="+mn-lt"/>
                <a:ea typeface="ＭＳ Ｐゴシック" pitchFamily="-112" charset="-128"/>
                <a:cs typeface="+mn-cs"/>
              </a:rPr>
              <a:t> </a:t>
            </a:r>
            <a:r>
              <a:rPr lang="de-DE" sz="1200" kern="1200" dirty="0" err="1">
                <a:solidFill>
                  <a:schemeClr val="tx1"/>
                </a:solidFill>
                <a:effectLst/>
                <a:latin typeface="+mn-lt"/>
                <a:ea typeface="ＭＳ Ｐゴシック" pitchFamily="-112" charset="-128"/>
                <a:cs typeface="+mn-cs"/>
              </a:rPr>
              <a:t>and</a:t>
            </a:r>
            <a:r>
              <a:rPr lang="de-DE" sz="1200" kern="1200" dirty="0">
                <a:solidFill>
                  <a:schemeClr val="tx1"/>
                </a:solidFill>
                <a:effectLst/>
                <a:latin typeface="+mn-lt"/>
                <a:ea typeface="ＭＳ Ｐゴシック" pitchFamily="-112" charset="-128"/>
                <a:cs typeface="+mn-cs"/>
              </a:rPr>
              <a:t> Stand»),</a:t>
            </a:r>
            <a:r>
              <a:rPr lang="de-DE" sz="1200" kern="1200" baseline="0" dirty="0">
                <a:solidFill>
                  <a:schemeClr val="tx1"/>
                </a:solidFill>
                <a:effectLst/>
                <a:latin typeface="+mn-lt"/>
                <a:ea typeface="ＭＳ Ｐゴシック" pitchFamily="-112" charset="-128"/>
                <a:cs typeface="+mn-cs"/>
              </a:rPr>
              <a:t> </a:t>
            </a:r>
            <a:r>
              <a:rPr lang="de-DE" sz="1200" kern="1200" dirty="0">
                <a:solidFill>
                  <a:schemeClr val="tx1"/>
                </a:solidFill>
                <a:effectLst/>
                <a:latin typeface="+mn-lt"/>
                <a:ea typeface="ＭＳ Ｐゴシック" pitchFamily="-112" charset="-128"/>
                <a:cs typeface="+mn-cs"/>
              </a:rPr>
              <a:t>lenkt aktiv an einen Punkt zurück, an dem zuletzt </a:t>
            </a:r>
            <a:r>
              <a:rPr lang="de-DE" sz="1200" kern="1200" dirty="0" err="1">
                <a:solidFill>
                  <a:schemeClr val="tx1"/>
                </a:solidFill>
                <a:effectLst/>
                <a:latin typeface="+mn-lt"/>
                <a:ea typeface="ＭＳ Ｐゴシック" pitchFamily="-112" charset="-128"/>
                <a:cs typeface="+mn-cs"/>
              </a:rPr>
              <a:t>mentalisiert</a:t>
            </a:r>
            <a:r>
              <a:rPr lang="de-DE" sz="1200" kern="1200" dirty="0">
                <a:solidFill>
                  <a:schemeClr val="tx1"/>
                </a:solidFill>
                <a:effectLst/>
                <a:latin typeface="+mn-lt"/>
                <a:ea typeface="ＭＳ Ｐゴシック" pitchFamily="-112" charset="-128"/>
                <a:cs typeface="+mn-cs"/>
              </a:rPr>
              <a:t> wurde(«</a:t>
            </a:r>
            <a:r>
              <a:rPr lang="de-DE" sz="1200" kern="1200" dirty="0" err="1">
                <a:solidFill>
                  <a:schemeClr val="tx1"/>
                </a:solidFill>
                <a:effectLst/>
                <a:latin typeface="+mn-lt"/>
                <a:ea typeface="ＭＳ Ｐゴシック" pitchFamily="-112" charset="-128"/>
                <a:cs typeface="+mn-cs"/>
              </a:rPr>
              <a:t>Stop</a:t>
            </a:r>
            <a:r>
              <a:rPr lang="de-DE" sz="1200" kern="1200" dirty="0">
                <a:solidFill>
                  <a:schemeClr val="tx1"/>
                </a:solidFill>
                <a:effectLst/>
                <a:latin typeface="+mn-lt"/>
                <a:ea typeface="ＭＳ Ｐゴシック" pitchFamily="-112" charset="-128"/>
                <a:cs typeface="+mn-cs"/>
              </a:rPr>
              <a:t> </a:t>
            </a:r>
            <a:r>
              <a:rPr lang="de-DE" sz="1200" kern="1200" dirty="0" err="1">
                <a:solidFill>
                  <a:schemeClr val="tx1"/>
                </a:solidFill>
                <a:effectLst/>
                <a:latin typeface="+mn-lt"/>
                <a:ea typeface="ＭＳ Ｐゴシック" pitchFamily="-112" charset="-128"/>
                <a:cs typeface="+mn-cs"/>
              </a:rPr>
              <a:t>and</a:t>
            </a:r>
            <a:r>
              <a:rPr lang="de-DE" sz="1200" kern="1200" dirty="0">
                <a:solidFill>
                  <a:schemeClr val="tx1"/>
                </a:solidFill>
                <a:effectLst/>
                <a:latin typeface="+mn-lt"/>
                <a:ea typeface="ＭＳ Ｐゴシック" pitchFamily="-112" charset="-128"/>
                <a:cs typeface="+mn-cs"/>
              </a:rPr>
              <a:t> </a:t>
            </a:r>
            <a:r>
              <a:rPr lang="de-DE" sz="1200" kern="1200" dirty="0" err="1">
                <a:solidFill>
                  <a:schemeClr val="tx1"/>
                </a:solidFill>
                <a:effectLst/>
                <a:latin typeface="+mn-lt"/>
                <a:ea typeface="ＭＳ Ｐゴシック" pitchFamily="-112" charset="-128"/>
                <a:cs typeface="+mn-cs"/>
              </a:rPr>
              <a:t>Rewind</a:t>
            </a:r>
            <a:r>
              <a:rPr lang="de-DE" sz="1200" kern="1200" dirty="0">
                <a:solidFill>
                  <a:schemeClr val="tx1"/>
                </a:solidFill>
                <a:effectLst/>
                <a:latin typeface="+mn-lt"/>
                <a:ea typeface="ＭＳ Ｐゴシック" pitchFamily="-112" charset="-128"/>
                <a:cs typeface="+mn-cs"/>
              </a:rPr>
              <a:t>») -&gt; Euler2014_MentalisierungsbasPth. </a:t>
            </a:r>
            <a:endParaRPr lang="de-DE" dirty="0"/>
          </a:p>
          <a:p>
            <a:endParaRPr lang="de-DE" dirty="0"/>
          </a:p>
          <a:p>
            <a:r>
              <a:rPr lang="de-DE" dirty="0"/>
              <a:t>Adaption!</a:t>
            </a:r>
          </a:p>
          <a:p>
            <a:r>
              <a:rPr lang="de-DE" dirty="0"/>
              <a:t>Arbeitsbündnis noch</a:t>
            </a:r>
            <a:r>
              <a:rPr lang="de-DE" baseline="0" dirty="0"/>
              <a:t> thematisieren</a:t>
            </a:r>
            <a:endParaRPr lang="de-DE" dirty="0"/>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78</a:t>
            </a:fld>
            <a:endParaRPr lang="de-DE"/>
          </a:p>
        </p:txBody>
      </p:sp>
    </p:spTree>
    <p:extLst>
      <p:ext uri="{BB962C8B-B14F-4D97-AF65-F5344CB8AC3E}">
        <p14:creationId xmlns:p14="http://schemas.microsoft.com/office/powerpoint/2010/main" val="3506020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5</a:t>
            </a:fld>
            <a:endParaRPr lang="de-DE"/>
          </a:p>
        </p:txBody>
      </p:sp>
    </p:spTree>
    <p:extLst>
      <p:ext uri="{BB962C8B-B14F-4D97-AF65-F5344CB8AC3E}">
        <p14:creationId xmlns:p14="http://schemas.microsoft.com/office/powerpoint/2010/main" val="37672771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80</a:t>
            </a:fld>
            <a:endParaRPr lang="de-DE"/>
          </a:p>
        </p:txBody>
      </p:sp>
    </p:spTree>
    <p:extLst>
      <p:ext uri="{BB962C8B-B14F-4D97-AF65-F5344CB8AC3E}">
        <p14:creationId xmlns:p14="http://schemas.microsoft.com/office/powerpoint/2010/main" val="386072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pPr lvl="1">
              <a:buFont typeface="Wingdings" panose="05000000000000000000" pitchFamily="2" charset="2"/>
              <a:buChar char="Ø"/>
            </a:pPr>
            <a:r>
              <a:rPr lang="de-DE" dirty="0"/>
              <a:t>schulische </a:t>
            </a:r>
            <a:r>
              <a:rPr lang="de-DE" i="1" dirty="0"/>
              <a:t>Inklusion</a:t>
            </a:r>
            <a:r>
              <a:rPr lang="de-DE" dirty="0"/>
              <a:t> </a:t>
            </a:r>
            <a:r>
              <a:rPr lang="de-DE" b="1" dirty="0"/>
              <a:t>zu</a:t>
            </a:r>
            <a:r>
              <a:rPr lang="de-DE" dirty="0"/>
              <a:t> </a:t>
            </a:r>
            <a:r>
              <a:rPr lang="de-DE" i="1" dirty="0"/>
              <a:t>fördern</a:t>
            </a:r>
            <a:r>
              <a:rPr lang="de-DE" dirty="0"/>
              <a:t> </a:t>
            </a:r>
          </a:p>
          <a:p>
            <a:pPr lvl="1">
              <a:buFont typeface="Wingdings" panose="05000000000000000000" pitchFamily="2" charset="2"/>
              <a:buChar char="Ø"/>
            </a:pPr>
            <a:r>
              <a:rPr lang="de-DE" b="1" dirty="0" err="1"/>
              <a:t>dafür</a:t>
            </a:r>
            <a:r>
              <a:rPr lang="de-DE" b="1" dirty="0"/>
              <a:t> nötige</a:t>
            </a:r>
            <a:r>
              <a:rPr lang="de-DE" dirty="0"/>
              <a:t> </a:t>
            </a:r>
            <a:r>
              <a:rPr lang="de-DE" i="1" dirty="0"/>
              <a:t>Kompetenzen</a:t>
            </a:r>
            <a:r>
              <a:rPr lang="de-DE" dirty="0"/>
              <a:t> von </a:t>
            </a:r>
            <a:r>
              <a:rPr lang="de-DE" i="1" dirty="0"/>
              <a:t>Lehramtsstudierenden </a:t>
            </a:r>
            <a:r>
              <a:rPr lang="de-DE" b="1" dirty="0"/>
              <a:t>zu</a:t>
            </a:r>
            <a:r>
              <a:rPr lang="de-DE" dirty="0"/>
              <a:t> </a:t>
            </a:r>
            <a:r>
              <a:rPr lang="de-DE" i="1" dirty="0"/>
              <a:t>steigern</a:t>
            </a:r>
          </a:p>
          <a:p>
            <a:pPr lvl="1">
              <a:buFont typeface="Wingdings" panose="05000000000000000000" pitchFamily="2" charset="2"/>
              <a:buChar char="Ø"/>
            </a:pPr>
            <a:r>
              <a:rPr lang="de-DE" dirty="0"/>
              <a:t> </a:t>
            </a:r>
            <a:r>
              <a:rPr lang="de-DE" b="1" dirty="0"/>
              <a:t>das</a:t>
            </a:r>
            <a:r>
              <a:rPr lang="de-DE" dirty="0"/>
              <a:t> </a:t>
            </a:r>
            <a:r>
              <a:rPr lang="de-DE" i="1" dirty="0"/>
              <a:t>professionelle Profil der Lehrkräfte </a:t>
            </a:r>
            <a:r>
              <a:rPr lang="de-DE" b="1" dirty="0"/>
              <a:t>entsprechend zu</a:t>
            </a:r>
            <a:r>
              <a:rPr lang="de-DE" dirty="0"/>
              <a:t> schärfen</a:t>
            </a:r>
          </a:p>
          <a:p>
            <a:r>
              <a:rPr lang="de-DE" dirty="0"/>
              <a:t>Damit die Praktikumsbegleitung einem handlungsleitenden</a:t>
            </a:r>
            <a:r>
              <a:rPr lang="de-DE" baseline="0" dirty="0"/>
              <a:t> Konzept folgt</a:t>
            </a:r>
            <a:endParaRPr lang="de-DE" dirty="0"/>
          </a:p>
          <a:p>
            <a:r>
              <a:rPr lang="de-DE" dirty="0"/>
              <a:t>Profil:</a:t>
            </a:r>
            <a:r>
              <a:rPr lang="de-DE" baseline="0" dirty="0"/>
              <a:t> in Richtung </a:t>
            </a:r>
            <a:r>
              <a:rPr lang="de-DE" baseline="0" dirty="0" err="1"/>
              <a:t>reflective</a:t>
            </a:r>
            <a:r>
              <a:rPr lang="de-DE" baseline="0" dirty="0"/>
              <a:t> </a:t>
            </a:r>
            <a:r>
              <a:rPr lang="de-DE" baseline="0" dirty="0" err="1"/>
              <a:t>practitioner</a:t>
            </a:r>
            <a:endParaRPr lang="de-DE" baseline="0" dirty="0"/>
          </a:p>
          <a:p>
            <a:r>
              <a:rPr lang="de-DE" baseline="0" dirty="0"/>
              <a:t>Alleinstellungsmerkmal: Erleben der Studierenden im U +  </a:t>
            </a:r>
          </a:p>
          <a:p>
            <a:endParaRPr lang="de-DE" baseline="0" dirty="0"/>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6</a:t>
            </a:fld>
            <a:endParaRPr lang="de-DE"/>
          </a:p>
        </p:txBody>
      </p:sp>
    </p:spTree>
    <p:extLst>
      <p:ext uri="{BB962C8B-B14F-4D97-AF65-F5344CB8AC3E}">
        <p14:creationId xmlns:p14="http://schemas.microsoft.com/office/powerpoint/2010/main" val="825191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a:t>Propädeutisch: ins Fach einführend</a:t>
            </a:r>
          </a:p>
          <a:p>
            <a:r>
              <a:rPr lang="de-DE" dirty="0"/>
              <a:t>Bisherigen Stellenwert reflektieren</a:t>
            </a:r>
          </a:p>
          <a:p>
            <a:r>
              <a:rPr lang="de-DE" dirty="0"/>
              <a:t>Situation PH-LB: Für</a:t>
            </a:r>
            <a:r>
              <a:rPr lang="de-DE" baseline="0" dirty="0"/>
              <a:t> Modulprüfung MÜSSEN Studierende reflektieren, danach abgehakt -&gt; defensiv-abwehrend (T. Häcker in Bezug auf </a:t>
            </a:r>
            <a:r>
              <a:rPr lang="de-DE" baseline="0" dirty="0" err="1"/>
              <a:t>Holzkamp</a:t>
            </a:r>
            <a:r>
              <a:rPr lang="de-DE" baseline="0" dirty="0"/>
              <a:t>, GOL-Tagung)</a:t>
            </a:r>
          </a:p>
          <a:p>
            <a:r>
              <a:rPr lang="de-AT" sz="1200" kern="1200" dirty="0">
                <a:solidFill>
                  <a:schemeClr val="tx1"/>
                </a:solidFill>
                <a:effectLst/>
                <a:latin typeface="+mn-lt"/>
                <a:ea typeface="ＭＳ Ｐゴシック" pitchFamily="-112" charset="-128"/>
                <a:cs typeface="+mn-cs"/>
              </a:rPr>
              <a:t>Professionelles Reflektieren: ein bewusstes Überlegen bzw. Nachdenken </a:t>
            </a:r>
            <a:r>
              <a:rPr lang="de-AT" sz="1200" b="1" kern="1200" dirty="0">
                <a:solidFill>
                  <a:schemeClr val="tx1"/>
                </a:solidFill>
                <a:effectLst/>
                <a:latin typeface="+mn-lt"/>
                <a:ea typeface="ＭＳ Ｐゴシック" pitchFamily="-112" charset="-128"/>
                <a:cs typeface="+mn-cs"/>
              </a:rPr>
              <a:t>vor, während oder nach </a:t>
            </a:r>
            <a:r>
              <a:rPr lang="de-AT" sz="1200" kern="1200" dirty="0">
                <a:solidFill>
                  <a:schemeClr val="tx1"/>
                </a:solidFill>
                <a:effectLst/>
                <a:latin typeface="+mn-lt"/>
                <a:ea typeface="ＭＳ Ｐゴシック" pitchFamily="-112" charset="-128"/>
                <a:cs typeface="+mn-cs"/>
              </a:rPr>
              <a:t>einer bestimmten Situation oder Handlung im Berufsalltag (WYSS 2008).</a:t>
            </a:r>
            <a:r>
              <a:rPr lang="de-DE" dirty="0">
                <a:effectLst/>
              </a:rPr>
              <a:t> </a:t>
            </a:r>
          </a:p>
          <a:p>
            <a:r>
              <a:rPr lang="de-DE" b="1" dirty="0" err="1"/>
              <a:t>Arbeitsdef</a:t>
            </a:r>
            <a:r>
              <a:rPr lang="de-DE" b="1" dirty="0"/>
              <a:t>. Professionalisierung</a:t>
            </a:r>
            <a:r>
              <a:rPr lang="de-DE" dirty="0"/>
              <a:t> die zunehmend</a:t>
            </a:r>
            <a:r>
              <a:rPr lang="de-DE" baseline="0" dirty="0"/>
              <a:t> gelingende </a:t>
            </a:r>
            <a:r>
              <a:rPr lang="de-DE" dirty="0"/>
              <a:t>Vermittlung zwischen Theorie und Praxis im Hinblick auf die (stellvertretende)</a:t>
            </a:r>
            <a:r>
              <a:rPr lang="de-DE" baseline="0" dirty="0"/>
              <a:t> </a:t>
            </a:r>
            <a:r>
              <a:rPr lang="de-DE" dirty="0"/>
              <a:t>Bearbeitung</a:t>
            </a:r>
            <a:r>
              <a:rPr lang="de-DE" baseline="0" dirty="0"/>
              <a:t> von</a:t>
            </a:r>
            <a:r>
              <a:rPr lang="de-DE" dirty="0"/>
              <a:t> konkreten Problemen von Klienten, eine</a:t>
            </a:r>
            <a:r>
              <a:rPr lang="de-DE" baseline="0" dirty="0"/>
              <a:t> immer „bessere“ Arbeit am/mit dem konkreten Fall</a:t>
            </a:r>
            <a:r>
              <a:rPr lang="de-DE" dirty="0"/>
              <a:t>. Der professionell Handelnde verbindet sein generalisiertes Wissen mit den Bildungsproblemen</a:t>
            </a:r>
            <a:r>
              <a:rPr lang="de-DE" baseline="0" dirty="0"/>
              <a:t> seiner </a:t>
            </a:r>
            <a:r>
              <a:rPr lang="de-DE" baseline="0" dirty="0" err="1"/>
              <a:t>Ss</a:t>
            </a:r>
            <a:r>
              <a:rPr lang="de-DE" baseline="0" dirty="0"/>
              <a:t> oder </a:t>
            </a:r>
            <a:r>
              <a:rPr lang="de-DE" baseline="0" dirty="0" err="1"/>
              <a:t>Stuids</a:t>
            </a:r>
            <a:r>
              <a:rPr lang="de-DE" baseline="0" dirty="0"/>
              <a:t> [</a:t>
            </a:r>
            <a:r>
              <a:rPr lang="de-DE" dirty="0"/>
              <a:t>Lebensproblemen seiner Klienten]</a:t>
            </a:r>
            <a:r>
              <a:rPr lang="de-DE" baseline="0" dirty="0"/>
              <a:t> durch ein </a:t>
            </a:r>
            <a:r>
              <a:rPr lang="de-DE" dirty="0"/>
              <a:t>hermeneutisches Fallverstehen.</a:t>
            </a:r>
            <a:endParaRPr lang="de-DE" baseline="0" dirty="0">
              <a:effectLst/>
            </a:endParaRPr>
          </a:p>
          <a:p>
            <a:r>
              <a:rPr lang="de-DE" baseline="0" dirty="0">
                <a:effectLst/>
              </a:rPr>
              <a:t>Erst einmal dabei belassen.</a:t>
            </a:r>
            <a:endParaRPr lang="de-DE" baseline="0" dirty="0"/>
          </a:p>
          <a:p>
            <a:endParaRPr lang="de-DE" dirty="0"/>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7</a:t>
            </a:fld>
            <a:endParaRPr lang="de-DE"/>
          </a:p>
        </p:txBody>
      </p:sp>
    </p:spTree>
    <p:extLst>
      <p:ext uri="{BB962C8B-B14F-4D97-AF65-F5344CB8AC3E}">
        <p14:creationId xmlns:p14="http://schemas.microsoft.com/office/powerpoint/2010/main" val="357936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baseline="0" dirty="0"/>
              <a:t>Produkte: aufeinander bezogen -&gt; Entwicklung und hoffentlich Einführung an Partnerhochschulen</a:t>
            </a:r>
            <a:endParaRPr lang="de-DE" dirty="0"/>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8</a:t>
            </a:fld>
            <a:endParaRPr lang="de-DE"/>
          </a:p>
        </p:txBody>
      </p:sp>
    </p:spTree>
    <p:extLst>
      <p:ext uri="{BB962C8B-B14F-4D97-AF65-F5344CB8AC3E}">
        <p14:creationId xmlns:p14="http://schemas.microsoft.com/office/powerpoint/2010/main" val="825191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baseline="0" dirty="0" err="1"/>
              <a:t>Begleitv</a:t>
            </a:r>
            <a:r>
              <a:rPr lang="de-DE" baseline="0" dirty="0"/>
              <a:t>. durchgeführt in an KPH, LMU, PHL: Pilotphase</a:t>
            </a:r>
          </a:p>
          <a:p>
            <a:pPr marL="0" marR="0" lvl="2" indent="0" algn="l" defTabSz="457200" rtl="0" eaLnBrk="0" fontAlgn="base" latinLnBrk="0" hangingPunct="0">
              <a:lnSpc>
                <a:spcPct val="100000"/>
              </a:lnSpc>
              <a:spcBef>
                <a:spcPct val="30000"/>
              </a:spcBef>
              <a:spcAft>
                <a:spcPct val="0"/>
              </a:spcAft>
              <a:buClrTx/>
              <a:buSzTx/>
              <a:buFontTx/>
              <a:buNone/>
              <a:tabLst/>
              <a:defRPr/>
            </a:pPr>
            <a:r>
              <a:rPr lang="de-DE" dirty="0"/>
              <a:t>Evaluation können erste,</a:t>
            </a:r>
            <a:r>
              <a:rPr lang="de-DE" baseline="0" dirty="0"/>
              <a:t> vorläufige Evaluationsergebnisse vorstellen.</a:t>
            </a:r>
          </a:p>
          <a:p>
            <a:pPr marL="0" marR="0" lvl="2" indent="0" algn="l" defTabSz="457200" rtl="0" eaLnBrk="0" fontAlgn="base" latinLnBrk="0" hangingPunct="0">
              <a:lnSpc>
                <a:spcPct val="100000"/>
              </a:lnSpc>
              <a:spcBef>
                <a:spcPct val="30000"/>
              </a:spcBef>
              <a:spcAft>
                <a:spcPct val="0"/>
              </a:spcAft>
              <a:buClrTx/>
              <a:buSzTx/>
              <a:buFontTx/>
              <a:buNone/>
              <a:tabLst/>
              <a:defRPr/>
            </a:pPr>
            <a:r>
              <a:rPr lang="de-DE" baseline="0" dirty="0"/>
              <a:t>Dazu später mehr, jetzt zu ...</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F5D663CC-0A6A-4FB0-A527-7EADD0E6CCB8}" type="slidenum">
              <a:rPr lang="de-DE" smtClean="0"/>
              <a:pPr>
                <a:defRPr/>
              </a:pPr>
              <a:t>9</a:t>
            </a:fld>
            <a:endParaRPr lang="de-DE"/>
          </a:p>
        </p:txBody>
      </p:sp>
    </p:spTree>
    <p:extLst>
      <p:ext uri="{BB962C8B-B14F-4D97-AF65-F5344CB8AC3E}">
        <p14:creationId xmlns:p14="http://schemas.microsoft.com/office/powerpoint/2010/main" val="825191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Mastertitelformat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p>
        </p:txBody>
      </p:sp>
      <p:sp>
        <p:nvSpPr>
          <p:cNvPr id="4" name="Datumsplatzhalter 3"/>
          <p:cNvSpPr>
            <a:spLocks noGrp="1"/>
          </p:cNvSpPr>
          <p:nvPr>
            <p:ph type="dt" sz="half" idx="10"/>
          </p:nvPr>
        </p:nvSpPr>
        <p:spPr/>
        <p:txBody>
          <a:bodyPr/>
          <a:lstStyle/>
          <a:p>
            <a:pPr>
              <a:defRPr/>
            </a:pPr>
            <a:fld id="{85FD9BDE-2548-5849-BA3B-E447549F7EC5}" type="datetime1">
              <a:rPr lang="de-DE" smtClean="0"/>
              <a:t>18.09.19</a:t>
            </a:fld>
            <a:endParaRPr lang="de-DE"/>
          </a:p>
        </p:txBody>
      </p:sp>
      <p:sp>
        <p:nvSpPr>
          <p:cNvPr id="5" name="Fußzeilenplatzhalter 4"/>
          <p:cNvSpPr>
            <a:spLocks noGrp="1"/>
          </p:cNvSpPr>
          <p:nvPr>
            <p:ph type="ftr" sz="quarter" idx="11"/>
          </p:nvPr>
        </p:nvSpPr>
        <p:spPr/>
        <p:txBody>
          <a:bodyPr/>
          <a:lstStyle/>
          <a:p>
            <a:pPr>
              <a:defRPr/>
            </a:pPr>
            <a:r>
              <a:rPr lang="de-DE"/>
              <a:t>Dr. Bernhard Rauh</a:t>
            </a:r>
          </a:p>
        </p:txBody>
      </p:sp>
      <p:sp>
        <p:nvSpPr>
          <p:cNvPr id="6" name="Foliennummernplatzhalter 5"/>
          <p:cNvSpPr>
            <a:spLocks noGrp="1"/>
          </p:cNvSpPr>
          <p:nvPr>
            <p:ph type="sldNum" sz="quarter" idx="12"/>
          </p:nvPr>
        </p:nvSpPr>
        <p:spPr/>
        <p:txBody>
          <a:bodyPr/>
          <a:lstStyle/>
          <a:p>
            <a:pPr>
              <a:defRPr/>
            </a:pPr>
            <a:fld id="{C1238C9B-4236-466B-BA73-95BADDC97272}" type="slidenum">
              <a:rPr lang="de-DE" smtClean="0"/>
              <a:pPr>
                <a:defRPr/>
              </a:pPr>
              <a:t>‹N°›</a:t>
            </a:fld>
            <a:endParaRPr lang="de-DE"/>
          </a:p>
        </p:txBody>
      </p:sp>
    </p:spTree>
    <p:extLst>
      <p:ext uri="{BB962C8B-B14F-4D97-AF65-F5344CB8AC3E}">
        <p14:creationId xmlns:p14="http://schemas.microsoft.com/office/powerpoint/2010/main" val="363206299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pPr>
              <a:defRPr/>
            </a:pPr>
            <a:fld id="{85FD9BDE-2548-5849-BA3B-E447549F7EC5}" type="datetime1">
              <a:rPr lang="de-DE" smtClean="0"/>
              <a:t>18.09.19</a:t>
            </a:fld>
            <a:endParaRPr lang="de-DE"/>
          </a:p>
        </p:txBody>
      </p:sp>
      <p:sp>
        <p:nvSpPr>
          <p:cNvPr id="5" name="Fußzeilenplatzhalter 4"/>
          <p:cNvSpPr>
            <a:spLocks noGrp="1"/>
          </p:cNvSpPr>
          <p:nvPr>
            <p:ph type="ftr" sz="quarter" idx="11"/>
          </p:nvPr>
        </p:nvSpPr>
        <p:spPr/>
        <p:txBody>
          <a:bodyPr/>
          <a:lstStyle/>
          <a:p>
            <a:pPr>
              <a:defRPr/>
            </a:pPr>
            <a:r>
              <a:rPr lang="de-DE"/>
              <a:t>Dr. Bernhard Rauh</a:t>
            </a:r>
          </a:p>
        </p:txBody>
      </p:sp>
      <p:sp>
        <p:nvSpPr>
          <p:cNvPr id="6" name="Foliennummernplatzhalter 5"/>
          <p:cNvSpPr>
            <a:spLocks noGrp="1"/>
          </p:cNvSpPr>
          <p:nvPr>
            <p:ph type="sldNum" sz="quarter" idx="12"/>
          </p:nvPr>
        </p:nvSpPr>
        <p:spPr/>
        <p:txBody>
          <a:bodyPr/>
          <a:lstStyle/>
          <a:p>
            <a:pPr>
              <a:defRPr/>
            </a:pPr>
            <a:fld id="{C1238C9B-4236-466B-BA73-95BADDC97272}" type="slidenum">
              <a:rPr lang="de-DE" smtClean="0"/>
              <a:pPr>
                <a:defRPr/>
              </a:pPr>
              <a:t>‹N°›</a:t>
            </a:fld>
            <a:endParaRPr lang="de-DE"/>
          </a:p>
        </p:txBody>
      </p:sp>
    </p:spTree>
    <p:extLst>
      <p:ext uri="{BB962C8B-B14F-4D97-AF65-F5344CB8AC3E}">
        <p14:creationId xmlns:p14="http://schemas.microsoft.com/office/powerpoint/2010/main" val="242296596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Mastertitelformat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pPr>
              <a:defRPr/>
            </a:pPr>
            <a:fld id="{85FD9BDE-2548-5849-BA3B-E447549F7EC5}" type="datetime1">
              <a:rPr lang="de-DE" smtClean="0"/>
              <a:t>18.09.19</a:t>
            </a:fld>
            <a:endParaRPr lang="de-DE"/>
          </a:p>
        </p:txBody>
      </p:sp>
      <p:sp>
        <p:nvSpPr>
          <p:cNvPr id="5" name="Fußzeilenplatzhalter 4"/>
          <p:cNvSpPr>
            <a:spLocks noGrp="1"/>
          </p:cNvSpPr>
          <p:nvPr>
            <p:ph type="ftr" sz="quarter" idx="11"/>
          </p:nvPr>
        </p:nvSpPr>
        <p:spPr/>
        <p:txBody>
          <a:bodyPr/>
          <a:lstStyle/>
          <a:p>
            <a:pPr>
              <a:defRPr/>
            </a:pPr>
            <a:r>
              <a:rPr lang="de-DE"/>
              <a:t>Dr. Bernhard Rauh</a:t>
            </a:r>
          </a:p>
        </p:txBody>
      </p:sp>
      <p:sp>
        <p:nvSpPr>
          <p:cNvPr id="6" name="Foliennummernplatzhalter 5"/>
          <p:cNvSpPr>
            <a:spLocks noGrp="1"/>
          </p:cNvSpPr>
          <p:nvPr>
            <p:ph type="sldNum" sz="quarter" idx="12"/>
          </p:nvPr>
        </p:nvSpPr>
        <p:spPr/>
        <p:txBody>
          <a:bodyPr/>
          <a:lstStyle/>
          <a:p>
            <a:pPr>
              <a:defRPr/>
            </a:pPr>
            <a:fld id="{C1238C9B-4236-466B-BA73-95BADDC97272}" type="slidenum">
              <a:rPr lang="de-DE" smtClean="0"/>
              <a:pPr>
                <a:defRPr/>
              </a:pPr>
              <a:t>‹N°›</a:t>
            </a:fld>
            <a:endParaRPr lang="de-DE"/>
          </a:p>
        </p:txBody>
      </p:sp>
    </p:spTree>
    <p:extLst>
      <p:ext uri="{BB962C8B-B14F-4D97-AF65-F5344CB8AC3E}">
        <p14:creationId xmlns:p14="http://schemas.microsoft.com/office/powerpoint/2010/main" val="409640861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pPr>
              <a:defRPr/>
            </a:pPr>
            <a:fld id="{85FD9BDE-2548-5849-BA3B-E447549F7EC5}" type="datetime1">
              <a:rPr lang="de-DE" smtClean="0"/>
              <a:t>18.09.19</a:t>
            </a:fld>
            <a:endParaRPr lang="de-DE"/>
          </a:p>
        </p:txBody>
      </p:sp>
      <p:sp>
        <p:nvSpPr>
          <p:cNvPr id="5" name="Fußzeilenplatzhalter 4"/>
          <p:cNvSpPr>
            <a:spLocks noGrp="1"/>
          </p:cNvSpPr>
          <p:nvPr>
            <p:ph type="ftr" sz="quarter" idx="11"/>
          </p:nvPr>
        </p:nvSpPr>
        <p:spPr/>
        <p:txBody>
          <a:bodyPr/>
          <a:lstStyle/>
          <a:p>
            <a:pPr>
              <a:defRPr/>
            </a:pPr>
            <a:r>
              <a:rPr lang="de-DE"/>
              <a:t>Dr. Bernhard Rauh</a:t>
            </a:r>
          </a:p>
        </p:txBody>
      </p:sp>
      <p:sp>
        <p:nvSpPr>
          <p:cNvPr id="6" name="Foliennummernplatzhalter 5"/>
          <p:cNvSpPr>
            <a:spLocks noGrp="1"/>
          </p:cNvSpPr>
          <p:nvPr>
            <p:ph type="sldNum" sz="quarter" idx="12"/>
          </p:nvPr>
        </p:nvSpPr>
        <p:spPr/>
        <p:txBody>
          <a:bodyPr/>
          <a:lstStyle/>
          <a:p>
            <a:pPr>
              <a:defRPr/>
            </a:pPr>
            <a:fld id="{C1238C9B-4236-466B-BA73-95BADDC97272}" type="slidenum">
              <a:rPr lang="de-DE" smtClean="0"/>
              <a:pPr>
                <a:defRPr/>
              </a:pPr>
              <a:t>‹N°›</a:t>
            </a:fld>
            <a:endParaRPr lang="de-DE"/>
          </a:p>
        </p:txBody>
      </p:sp>
    </p:spTree>
    <p:extLst>
      <p:ext uri="{BB962C8B-B14F-4D97-AF65-F5344CB8AC3E}">
        <p14:creationId xmlns:p14="http://schemas.microsoft.com/office/powerpoint/2010/main" val="348105334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pPr>
              <a:defRPr/>
            </a:pPr>
            <a:fld id="{85FD9BDE-2548-5849-BA3B-E447549F7EC5}" type="datetime1">
              <a:rPr lang="de-DE" smtClean="0"/>
              <a:t>18.09.19</a:t>
            </a:fld>
            <a:endParaRPr lang="de-DE"/>
          </a:p>
        </p:txBody>
      </p:sp>
      <p:sp>
        <p:nvSpPr>
          <p:cNvPr id="5" name="Fußzeilenplatzhalter 4"/>
          <p:cNvSpPr>
            <a:spLocks noGrp="1"/>
          </p:cNvSpPr>
          <p:nvPr>
            <p:ph type="ftr" sz="quarter" idx="11"/>
          </p:nvPr>
        </p:nvSpPr>
        <p:spPr/>
        <p:txBody>
          <a:bodyPr/>
          <a:lstStyle/>
          <a:p>
            <a:pPr>
              <a:defRPr/>
            </a:pPr>
            <a:r>
              <a:rPr lang="de-DE"/>
              <a:t>Dr. Bernhard Rauh</a:t>
            </a:r>
          </a:p>
        </p:txBody>
      </p:sp>
      <p:sp>
        <p:nvSpPr>
          <p:cNvPr id="6" name="Foliennummernplatzhalter 5"/>
          <p:cNvSpPr>
            <a:spLocks noGrp="1"/>
          </p:cNvSpPr>
          <p:nvPr>
            <p:ph type="sldNum" sz="quarter" idx="12"/>
          </p:nvPr>
        </p:nvSpPr>
        <p:spPr/>
        <p:txBody>
          <a:bodyPr/>
          <a:lstStyle/>
          <a:p>
            <a:pPr>
              <a:defRPr/>
            </a:pPr>
            <a:fld id="{C1238C9B-4236-466B-BA73-95BADDC97272}" type="slidenum">
              <a:rPr lang="de-DE" smtClean="0"/>
              <a:pPr>
                <a:defRPr/>
              </a:pPr>
              <a:t>‹N°›</a:t>
            </a:fld>
            <a:endParaRPr lang="de-DE"/>
          </a:p>
        </p:txBody>
      </p:sp>
    </p:spTree>
    <p:extLst>
      <p:ext uri="{BB962C8B-B14F-4D97-AF65-F5344CB8AC3E}">
        <p14:creationId xmlns:p14="http://schemas.microsoft.com/office/powerpoint/2010/main" val="7880982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pPr>
              <a:defRPr/>
            </a:pPr>
            <a:fld id="{8BED5EBA-DE54-F54B-ADF2-666A38BF562E}" type="datetime1">
              <a:rPr lang="de-DE" smtClean="0"/>
              <a:t>18.09.19</a:t>
            </a:fld>
            <a:endParaRPr lang="de-DE"/>
          </a:p>
        </p:txBody>
      </p:sp>
      <p:sp>
        <p:nvSpPr>
          <p:cNvPr id="6" name="Fußzeilenplatzhalter 5"/>
          <p:cNvSpPr>
            <a:spLocks noGrp="1"/>
          </p:cNvSpPr>
          <p:nvPr>
            <p:ph type="ftr" sz="quarter" idx="11"/>
          </p:nvPr>
        </p:nvSpPr>
        <p:spPr/>
        <p:txBody>
          <a:bodyPr/>
          <a:lstStyle/>
          <a:p>
            <a:pPr>
              <a:defRPr/>
            </a:pPr>
            <a:r>
              <a:rPr lang="de-DE"/>
              <a:t>Dr. Bernhard Rauh</a:t>
            </a:r>
          </a:p>
        </p:txBody>
      </p:sp>
      <p:sp>
        <p:nvSpPr>
          <p:cNvPr id="7" name="Foliennummernplatzhalter 6"/>
          <p:cNvSpPr>
            <a:spLocks noGrp="1"/>
          </p:cNvSpPr>
          <p:nvPr>
            <p:ph type="sldNum" sz="quarter" idx="12"/>
          </p:nvPr>
        </p:nvSpPr>
        <p:spPr/>
        <p:txBody>
          <a:bodyPr/>
          <a:lstStyle/>
          <a:p>
            <a:pPr>
              <a:defRPr/>
            </a:pPr>
            <a:fld id="{364D518C-79B5-4107-8477-7BA6487F0A0A}" type="slidenum">
              <a:rPr lang="de-DE" smtClean="0"/>
              <a:pPr>
                <a:defRPr/>
              </a:pPr>
              <a:t>‹N°›</a:t>
            </a:fld>
            <a:endParaRPr lang="de-DE"/>
          </a:p>
        </p:txBody>
      </p:sp>
    </p:spTree>
    <p:extLst>
      <p:ext uri="{BB962C8B-B14F-4D97-AF65-F5344CB8AC3E}">
        <p14:creationId xmlns:p14="http://schemas.microsoft.com/office/powerpoint/2010/main" val="948026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pPr>
              <a:defRPr/>
            </a:pPr>
            <a:fld id="{85FD9BDE-2548-5849-BA3B-E447549F7EC5}" type="datetime1">
              <a:rPr lang="de-DE" smtClean="0"/>
              <a:t>18.09.19</a:t>
            </a:fld>
            <a:endParaRPr lang="de-DE"/>
          </a:p>
        </p:txBody>
      </p:sp>
      <p:sp>
        <p:nvSpPr>
          <p:cNvPr id="8" name="Fußzeilenplatzhalter 7"/>
          <p:cNvSpPr>
            <a:spLocks noGrp="1"/>
          </p:cNvSpPr>
          <p:nvPr>
            <p:ph type="ftr" sz="quarter" idx="11"/>
          </p:nvPr>
        </p:nvSpPr>
        <p:spPr/>
        <p:txBody>
          <a:bodyPr/>
          <a:lstStyle/>
          <a:p>
            <a:pPr>
              <a:defRPr/>
            </a:pPr>
            <a:r>
              <a:rPr lang="de-DE"/>
              <a:t>Dr. Bernhard Rauh</a:t>
            </a:r>
          </a:p>
        </p:txBody>
      </p:sp>
      <p:sp>
        <p:nvSpPr>
          <p:cNvPr id="9" name="Foliennummernplatzhalter 8"/>
          <p:cNvSpPr>
            <a:spLocks noGrp="1"/>
          </p:cNvSpPr>
          <p:nvPr>
            <p:ph type="sldNum" sz="quarter" idx="12"/>
          </p:nvPr>
        </p:nvSpPr>
        <p:spPr/>
        <p:txBody>
          <a:bodyPr/>
          <a:lstStyle/>
          <a:p>
            <a:pPr>
              <a:defRPr/>
            </a:pPr>
            <a:fld id="{C1238C9B-4236-466B-BA73-95BADDC97272}" type="slidenum">
              <a:rPr lang="de-DE" smtClean="0"/>
              <a:pPr>
                <a:defRPr/>
              </a:pPr>
              <a:t>‹N°›</a:t>
            </a:fld>
            <a:endParaRPr lang="de-DE"/>
          </a:p>
        </p:txBody>
      </p:sp>
    </p:spTree>
    <p:extLst>
      <p:ext uri="{BB962C8B-B14F-4D97-AF65-F5344CB8AC3E}">
        <p14:creationId xmlns:p14="http://schemas.microsoft.com/office/powerpoint/2010/main" val="192114492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pPr>
              <a:defRPr/>
            </a:pPr>
            <a:fld id="{85FD9BDE-2548-5849-BA3B-E447549F7EC5}" type="datetime1">
              <a:rPr lang="de-DE" smtClean="0"/>
              <a:t>18.09.19</a:t>
            </a:fld>
            <a:endParaRPr lang="de-DE"/>
          </a:p>
        </p:txBody>
      </p:sp>
      <p:sp>
        <p:nvSpPr>
          <p:cNvPr id="4" name="Fußzeilenplatzhalter 3"/>
          <p:cNvSpPr>
            <a:spLocks noGrp="1"/>
          </p:cNvSpPr>
          <p:nvPr>
            <p:ph type="ftr" sz="quarter" idx="11"/>
          </p:nvPr>
        </p:nvSpPr>
        <p:spPr/>
        <p:txBody>
          <a:bodyPr/>
          <a:lstStyle/>
          <a:p>
            <a:pPr>
              <a:defRPr/>
            </a:pPr>
            <a:r>
              <a:rPr lang="de-DE"/>
              <a:t>Dr. Bernhard Rauh</a:t>
            </a:r>
          </a:p>
        </p:txBody>
      </p:sp>
      <p:sp>
        <p:nvSpPr>
          <p:cNvPr id="5" name="Foliennummernplatzhalter 4"/>
          <p:cNvSpPr>
            <a:spLocks noGrp="1"/>
          </p:cNvSpPr>
          <p:nvPr>
            <p:ph type="sldNum" sz="quarter" idx="12"/>
          </p:nvPr>
        </p:nvSpPr>
        <p:spPr/>
        <p:txBody>
          <a:bodyPr/>
          <a:lstStyle/>
          <a:p>
            <a:pPr>
              <a:defRPr/>
            </a:pPr>
            <a:fld id="{C1238C9B-4236-466B-BA73-95BADDC97272}" type="slidenum">
              <a:rPr lang="de-DE" smtClean="0"/>
              <a:pPr>
                <a:defRPr/>
              </a:pPr>
              <a:t>‹N°›</a:t>
            </a:fld>
            <a:endParaRPr lang="de-DE"/>
          </a:p>
        </p:txBody>
      </p:sp>
    </p:spTree>
    <p:extLst>
      <p:ext uri="{BB962C8B-B14F-4D97-AF65-F5344CB8AC3E}">
        <p14:creationId xmlns:p14="http://schemas.microsoft.com/office/powerpoint/2010/main" val="350629687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fld id="{85FD9BDE-2548-5849-BA3B-E447549F7EC5}" type="datetime1">
              <a:rPr lang="de-DE" smtClean="0"/>
              <a:t>18.09.19</a:t>
            </a:fld>
            <a:endParaRPr lang="de-DE"/>
          </a:p>
        </p:txBody>
      </p:sp>
      <p:sp>
        <p:nvSpPr>
          <p:cNvPr id="3" name="Fußzeilenplatzhalter 2"/>
          <p:cNvSpPr>
            <a:spLocks noGrp="1"/>
          </p:cNvSpPr>
          <p:nvPr>
            <p:ph type="ftr" sz="quarter" idx="11"/>
          </p:nvPr>
        </p:nvSpPr>
        <p:spPr/>
        <p:txBody>
          <a:bodyPr/>
          <a:lstStyle/>
          <a:p>
            <a:pPr>
              <a:defRPr/>
            </a:pPr>
            <a:r>
              <a:rPr lang="de-DE"/>
              <a:t>Dr. Bernhard Rauh</a:t>
            </a:r>
          </a:p>
        </p:txBody>
      </p:sp>
      <p:sp>
        <p:nvSpPr>
          <p:cNvPr id="4" name="Foliennummernplatzhalter 3"/>
          <p:cNvSpPr>
            <a:spLocks noGrp="1"/>
          </p:cNvSpPr>
          <p:nvPr>
            <p:ph type="sldNum" sz="quarter" idx="12"/>
          </p:nvPr>
        </p:nvSpPr>
        <p:spPr/>
        <p:txBody>
          <a:bodyPr/>
          <a:lstStyle/>
          <a:p>
            <a:pPr>
              <a:defRPr/>
            </a:pPr>
            <a:fld id="{C1238C9B-4236-466B-BA73-95BADDC97272}" type="slidenum">
              <a:rPr lang="de-DE" smtClean="0"/>
              <a:pPr>
                <a:defRPr/>
              </a:pPr>
              <a:t>‹N°›</a:t>
            </a:fld>
            <a:endParaRPr lang="de-DE"/>
          </a:p>
        </p:txBody>
      </p:sp>
    </p:spTree>
    <p:extLst>
      <p:ext uri="{BB962C8B-B14F-4D97-AF65-F5344CB8AC3E}">
        <p14:creationId xmlns:p14="http://schemas.microsoft.com/office/powerpoint/2010/main" val="89423260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pPr>
              <a:defRPr/>
            </a:pPr>
            <a:fld id="{85FD9BDE-2548-5849-BA3B-E447549F7EC5}" type="datetime1">
              <a:rPr lang="de-DE" smtClean="0"/>
              <a:t>18.09.19</a:t>
            </a:fld>
            <a:endParaRPr lang="de-DE"/>
          </a:p>
        </p:txBody>
      </p:sp>
      <p:sp>
        <p:nvSpPr>
          <p:cNvPr id="6" name="Fußzeilenplatzhalter 5"/>
          <p:cNvSpPr>
            <a:spLocks noGrp="1"/>
          </p:cNvSpPr>
          <p:nvPr>
            <p:ph type="ftr" sz="quarter" idx="11"/>
          </p:nvPr>
        </p:nvSpPr>
        <p:spPr/>
        <p:txBody>
          <a:bodyPr/>
          <a:lstStyle/>
          <a:p>
            <a:pPr>
              <a:defRPr/>
            </a:pPr>
            <a:r>
              <a:rPr lang="de-DE"/>
              <a:t>Dr. Bernhard Rauh</a:t>
            </a:r>
          </a:p>
        </p:txBody>
      </p:sp>
      <p:sp>
        <p:nvSpPr>
          <p:cNvPr id="7" name="Foliennummernplatzhalter 6"/>
          <p:cNvSpPr>
            <a:spLocks noGrp="1"/>
          </p:cNvSpPr>
          <p:nvPr>
            <p:ph type="sldNum" sz="quarter" idx="12"/>
          </p:nvPr>
        </p:nvSpPr>
        <p:spPr/>
        <p:txBody>
          <a:bodyPr/>
          <a:lstStyle/>
          <a:p>
            <a:pPr>
              <a:defRPr/>
            </a:pPr>
            <a:fld id="{C1238C9B-4236-466B-BA73-95BADDC97272}" type="slidenum">
              <a:rPr lang="de-DE" smtClean="0"/>
              <a:pPr>
                <a:defRPr/>
              </a:pPr>
              <a:t>‹N°›</a:t>
            </a:fld>
            <a:endParaRPr lang="de-DE"/>
          </a:p>
        </p:txBody>
      </p:sp>
    </p:spTree>
    <p:extLst>
      <p:ext uri="{BB962C8B-B14F-4D97-AF65-F5344CB8AC3E}">
        <p14:creationId xmlns:p14="http://schemas.microsoft.com/office/powerpoint/2010/main" val="120294308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pPr>
              <a:defRPr/>
            </a:pPr>
            <a:fld id="{85FD9BDE-2548-5849-BA3B-E447549F7EC5}" type="datetime1">
              <a:rPr lang="de-DE" smtClean="0"/>
              <a:t>18.09.19</a:t>
            </a:fld>
            <a:endParaRPr lang="de-DE"/>
          </a:p>
        </p:txBody>
      </p:sp>
      <p:sp>
        <p:nvSpPr>
          <p:cNvPr id="6" name="Fußzeilenplatzhalter 5"/>
          <p:cNvSpPr>
            <a:spLocks noGrp="1"/>
          </p:cNvSpPr>
          <p:nvPr>
            <p:ph type="ftr" sz="quarter" idx="11"/>
          </p:nvPr>
        </p:nvSpPr>
        <p:spPr/>
        <p:txBody>
          <a:bodyPr/>
          <a:lstStyle/>
          <a:p>
            <a:pPr>
              <a:defRPr/>
            </a:pPr>
            <a:r>
              <a:rPr lang="de-DE"/>
              <a:t>Dr. Bernhard Rauh</a:t>
            </a:r>
          </a:p>
        </p:txBody>
      </p:sp>
      <p:sp>
        <p:nvSpPr>
          <p:cNvPr id="7" name="Foliennummernplatzhalter 6"/>
          <p:cNvSpPr>
            <a:spLocks noGrp="1"/>
          </p:cNvSpPr>
          <p:nvPr>
            <p:ph type="sldNum" sz="quarter" idx="12"/>
          </p:nvPr>
        </p:nvSpPr>
        <p:spPr/>
        <p:txBody>
          <a:bodyPr/>
          <a:lstStyle/>
          <a:p>
            <a:pPr>
              <a:defRPr/>
            </a:pPr>
            <a:fld id="{C1238C9B-4236-466B-BA73-95BADDC97272}" type="slidenum">
              <a:rPr lang="de-DE" smtClean="0"/>
              <a:pPr>
                <a:defRPr/>
              </a:pPr>
              <a:t>‹N°›</a:t>
            </a:fld>
            <a:endParaRPr lang="de-DE"/>
          </a:p>
        </p:txBody>
      </p:sp>
    </p:spTree>
    <p:extLst>
      <p:ext uri="{BB962C8B-B14F-4D97-AF65-F5344CB8AC3E}">
        <p14:creationId xmlns:p14="http://schemas.microsoft.com/office/powerpoint/2010/main" val="57283923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Mastertitelformat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5FD9BDE-2548-5849-BA3B-E447549F7EC5}" type="datetime1">
              <a:rPr lang="de-DE" smtClean="0"/>
              <a:t>18.09.19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de-DE"/>
              <a:t>Dr. Bernhard Rauh</a:t>
            </a: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1238C9B-4236-466B-BA73-95BADDC97272}" type="slidenum">
              <a:rPr lang="de-DE" smtClean="0"/>
              <a:pPr>
                <a:defRPr/>
              </a:pPr>
              <a:t>‹N°›</a:t>
            </a:fld>
            <a:endParaRPr lang="de-DE"/>
          </a:p>
        </p:txBody>
      </p:sp>
    </p:spTree>
    <p:extLst>
      <p:ext uri="{BB962C8B-B14F-4D97-AF65-F5344CB8AC3E}">
        <p14:creationId xmlns:p14="http://schemas.microsoft.com/office/powerpoint/2010/main" val="296226922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hyperlink" Target="mailto:pro-inklusiv-reflexiv@ph-ludwigsburg.de" TargetMode="External"/><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jpeg"/></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6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hyperlink" Target="https://www.google.com/url?sa=i&amp;rct=j&amp;q=&amp;esrc=s&amp;source=images&amp;cd=&amp;cad=rja&amp;uact=8&amp;ved=2ahUKEwjl0oDtre3dAhUNjqQKHZazBeYQjRx6BAgBEAU&amp;url=https://de.fotolia.com/tag/%22powerpoint%20schlussfolie%22&amp;psig=AOvVaw36WVwm0CO0fN1NhFcSNiC1&amp;ust=1538761334018373" TargetMode="Externa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ctrTitle"/>
          </p:nvPr>
        </p:nvSpPr>
        <p:spPr>
          <a:xfrm>
            <a:off x="669925" y="692695"/>
            <a:ext cx="7772400" cy="4464497"/>
          </a:xfrm>
        </p:spPr>
        <p:txBody>
          <a:bodyPr>
            <a:normAutofit fontScale="90000"/>
          </a:bodyPr>
          <a:lstStyle/>
          <a:p>
            <a:br>
              <a:rPr lang="de-DE" sz="4000" b="1" dirty="0"/>
            </a:br>
            <a:br>
              <a:rPr lang="de-DE" sz="4000" b="1" dirty="0"/>
            </a:br>
            <a:br>
              <a:rPr lang="de-DE" sz="4000" b="1" dirty="0"/>
            </a:br>
            <a:br>
              <a:rPr lang="de-DE" sz="4000" b="1" dirty="0"/>
            </a:br>
            <a:br>
              <a:rPr lang="de-DE" sz="4000" b="1" dirty="0"/>
            </a:br>
            <a:br>
              <a:rPr lang="de-DE" sz="4000" b="1" dirty="0"/>
            </a:br>
            <a:br>
              <a:rPr lang="de-DE" sz="3600" b="1" dirty="0"/>
            </a:br>
            <a:r>
              <a:rPr lang="de-DE" sz="4000" b="1" dirty="0"/>
              <a:t>Forschungswerkstatt</a:t>
            </a:r>
            <a:br>
              <a:rPr lang="de-DE" sz="4000" b="1" dirty="0"/>
            </a:br>
            <a:br>
              <a:rPr lang="de-DE" sz="4000" b="1" dirty="0"/>
            </a:br>
            <a:r>
              <a:rPr lang="mr-IN" sz="3100" dirty="0"/>
              <a:t>Fördern reflexionsbasierte Schulpraktika die Professionalisierung von Studierenden für den Umgang mit Heterogenität</a:t>
            </a:r>
            <a:r>
              <a:rPr lang="de-DE" sz="3100" dirty="0"/>
              <a:t>?</a:t>
            </a:r>
            <a:r>
              <a:rPr lang="de-DE" sz="3100" b="1" dirty="0"/>
              <a:t> </a:t>
            </a:r>
            <a:br>
              <a:rPr lang="de-DE" sz="3100" dirty="0"/>
            </a:br>
            <a:br>
              <a:rPr lang="de-DE" sz="4000" b="1" dirty="0"/>
            </a:br>
            <a:br>
              <a:rPr lang="de-DE" sz="3600" b="1" dirty="0"/>
            </a:br>
            <a:br>
              <a:rPr lang="de-DE" sz="3600" b="1" dirty="0"/>
            </a:br>
            <a:br>
              <a:rPr lang="de-AT" dirty="0"/>
            </a:br>
            <a:r>
              <a:rPr lang="de-DE" i="1" dirty="0"/>
              <a:t> </a:t>
            </a:r>
            <a:br>
              <a:rPr lang="de-AT" dirty="0"/>
            </a:br>
            <a:r>
              <a:rPr lang="de-DE" sz="2700" dirty="0">
                <a:solidFill>
                  <a:schemeClr val="accent1">
                    <a:lumMod val="75000"/>
                  </a:schemeClr>
                </a:solidFill>
                <a:latin typeface="Times New Roman"/>
                <a:cs typeface="Times New Roman"/>
              </a:rPr>
              <a:t> </a:t>
            </a:r>
            <a:br>
              <a:rPr lang="de-DE" sz="2700" dirty="0">
                <a:solidFill>
                  <a:schemeClr val="accent1">
                    <a:lumMod val="75000"/>
                  </a:schemeClr>
                </a:solidFill>
                <a:latin typeface="Times New Roman"/>
                <a:cs typeface="Times New Roman"/>
              </a:rPr>
            </a:br>
            <a:br>
              <a:rPr lang="de-DE" sz="2700" dirty="0">
                <a:solidFill>
                  <a:schemeClr val="accent1">
                    <a:lumMod val="75000"/>
                  </a:schemeClr>
                </a:solidFill>
                <a:latin typeface="Times New Roman"/>
                <a:cs typeface="Times New Roman"/>
              </a:rPr>
            </a:br>
            <a:br>
              <a:rPr lang="de-DE" sz="3600" b="1" dirty="0"/>
            </a:br>
            <a:r>
              <a:rPr lang="de-DE" sz="3600" b="1" dirty="0"/>
              <a:t> </a:t>
            </a:r>
            <a:br>
              <a:rPr lang="de-DE" sz="3600" b="1" dirty="0"/>
            </a:br>
            <a:br>
              <a:rPr lang="de-DE" sz="4000" dirty="0"/>
            </a:br>
            <a:endParaRPr lang="de-DE" sz="3200" dirty="0">
              <a:effectLst>
                <a:outerShdw blurRad="38100" dist="38100" dir="2700000" algn="tl">
                  <a:srgbClr val="C0C0C0"/>
                </a:outerShdw>
              </a:effectLst>
            </a:endParaRPr>
          </a:p>
        </p:txBody>
      </p:sp>
      <p:sp>
        <p:nvSpPr>
          <p:cNvPr id="7172" name="Rectangle 4"/>
          <p:cNvSpPr>
            <a:spLocks/>
          </p:cNvSpPr>
          <p:nvPr/>
        </p:nvSpPr>
        <p:spPr bwMode="auto">
          <a:xfrm>
            <a:off x="3524250" y="6210300"/>
            <a:ext cx="424815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a:spcBef>
                <a:spcPts val="700"/>
              </a:spcBef>
              <a:buClr>
                <a:schemeClr val="accent2"/>
              </a:buClr>
              <a:buSzPct val="60000"/>
              <a:buFont typeface="Wingdings" pitchFamily="2" charset="2"/>
              <a:buNone/>
            </a:pPr>
            <a:r>
              <a:rPr lang="de-DE" b="1" dirty="0">
                <a:solidFill>
                  <a:schemeClr val="bg1"/>
                </a:solidFill>
                <a:latin typeface="Trebuchet MS" pitchFamily="34" charset="0"/>
              </a:rPr>
              <a:t>Dr. Bernhard Rauh</a:t>
            </a:r>
          </a:p>
        </p:txBody>
      </p:sp>
      <p:sp>
        <p:nvSpPr>
          <p:cNvPr id="7173" name="Rectangle 5"/>
          <p:cNvSpPr>
            <a:spLocks/>
          </p:cNvSpPr>
          <p:nvPr/>
        </p:nvSpPr>
        <p:spPr bwMode="auto">
          <a:xfrm>
            <a:off x="0" y="6115050"/>
            <a:ext cx="2195513"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400">
              <a:buClr>
                <a:schemeClr val="accent2"/>
              </a:buClr>
              <a:buSzPct val="60000"/>
              <a:buFont typeface="Wingdings" pitchFamily="2" charset="2"/>
              <a:buNone/>
            </a:pPr>
            <a:r>
              <a:rPr lang="de-DE" sz="1600" b="1" dirty="0">
                <a:solidFill>
                  <a:schemeClr val="tx2"/>
                </a:solidFill>
                <a:latin typeface="Trebuchet MS" pitchFamily="34" charset="0"/>
              </a:rPr>
              <a:t>     </a:t>
            </a:r>
            <a:endParaRPr lang="de-DE" sz="1600" b="1" dirty="0">
              <a:solidFill>
                <a:schemeClr val="bg1"/>
              </a:solidFill>
              <a:latin typeface="Trebuchet MS" pitchFamily="34" charset="0"/>
            </a:endParaRPr>
          </a:p>
        </p:txBody>
      </p:sp>
      <p:sp>
        <p:nvSpPr>
          <p:cNvPr id="6" name="Rectangle 4"/>
          <p:cNvSpPr>
            <a:spLocks/>
          </p:cNvSpPr>
          <p:nvPr/>
        </p:nvSpPr>
        <p:spPr bwMode="auto">
          <a:xfrm>
            <a:off x="161763" y="6210300"/>
            <a:ext cx="1871985"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a:spcBef>
                <a:spcPts val="700"/>
              </a:spcBef>
              <a:buClr>
                <a:schemeClr val="accent2"/>
              </a:buClr>
              <a:buSzPct val="60000"/>
              <a:buFont typeface="Wingdings" pitchFamily="2" charset="2"/>
              <a:buNone/>
            </a:pPr>
            <a:r>
              <a:rPr lang="de-DE" b="1" dirty="0">
                <a:solidFill>
                  <a:schemeClr val="bg1"/>
                </a:solidFill>
                <a:latin typeface="Trebuchet MS" pitchFamily="34" charset="0"/>
              </a:rPr>
              <a:t>PH Ludwigsburg</a:t>
            </a:r>
          </a:p>
        </p:txBody>
      </p:sp>
      <p:pic>
        <p:nvPicPr>
          <p:cNvPr id="8" name="Grafik 3"/>
          <p:cNvPicPr/>
          <p:nvPr/>
        </p:nvPicPr>
        <p:blipFill>
          <a:blip r:embed="rId3" cstate="print">
            <a:extLst>
              <a:ext uri="{28A0092B-C50C-407E-A947-70E740481C1C}">
                <a14:useLocalDpi xmlns:a14="http://schemas.microsoft.com/office/drawing/2010/main" val="0"/>
              </a:ext>
            </a:extLst>
          </a:blip>
          <a:stretch>
            <a:fillRect/>
          </a:stretch>
        </p:blipFill>
        <p:spPr>
          <a:xfrm>
            <a:off x="5796136" y="0"/>
            <a:ext cx="3347864" cy="814536"/>
          </a:xfrm>
          <a:prstGeom prst="rect">
            <a:avLst/>
          </a:prstGeom>
        </p:spPr>
      </p:pic>
      <p:pic>
        <p:nvPicPr>
          <p:cNvPr id="10" name="Bild 9"/>
          <p:cNvPicPr>
            <a:picLocks noChangeAspect="1"/>
          </p:cNvPicPr>
          <p:nvPr/>
        </p:nvPicPr>
        <p:blipFill rotWithShape="1">
          <a:blip r:embed="rId4"/>
          <a:srcRect l="69722" t="30444" r="11389" b="58000"/>
          <a:stretch/>
        </p:blipFill>
        <p:spPr>
          <a:xfrm>
            <a:off x="2" y="1"/>
            <a:ext cx="2195512" cy="701093"/>
          </a:xfrm>
          <a:prstGeom prst="rect">
            <a:avLst/>
          </a:prstGeom>
        </p:spPr>
      </p:pic>
      <p:pic>
        <p:nvPicPr>
          <p:cNvPr id="11" name="Grafik 22">
            <a:extLst>
              <a:ext uri="{FF2B5EF4-FFF2-40B4-BE49-F238E27FC236}">
                <a16:creationId xmlns:a16="http://schemas.microsoft.com/office/drawing/2014/main" id="{27BE0CC8-8358-4307-9D44-DB239282AE93}"/>
              </a:ext>
            </a:extLst>
          </p:cNvPr>
          <p:cNvPicPr/>
          <p:nvPr/>
        </p:nvPicPr>
        <p:blipFill>
          <a:blip r:embed="rId5"/>
          <a:stretch/>
        </p:blipFill>
        <p:spPr bwMode="auto">
          <a:xfrm>
            <a:off x="161763" y="6020381"/>
            <a:ext cx="1525589" cy="701093"/>
          </a:xfrm>
          <a:prstGeom prst="rect">
            <a:avLst/>
          </a:prstGeom>
        </p:spPr>
      </p:pic>
      <p:pic>
        <p:nvPicPr>
          <p:cNvPr id="12" name="Grafik 4"/>
          <p:cNvPicPr>
            <a:picLocks noChangeAspect="1"/>
          </p:cNvPicPr>
          <p:nvPr/>
        </p:nvPicPr>
        <p:blipFill>
          <a:blip r:embed="rId6"/>
          <a:stretch/>
        </p:blipFill>
        <p:spPr bwMode="auto">
          <a:xfrm>
            <a:off x="5580112" y="6099243"/>
            <a:ext cx="2059857" cy="471102"/>
          </a:xfrm>
          <a:prstGeom prst="rect">
            <a:avLst/>
          </a:prstGeom>
        </p:spPr>
      </p:pic>
      <p:pic>
        <p:nvPicPr>
          <p:cNvPr id="13" name="Bild 5" descr="http://www.kphvie.ac.at/typo3conf/ext/wb_template/i/logo_kph.png">
            <a:extLst>
              <a:ext uri="{FF2B5EF4-FFF2-40B4-BE49-F238E27FC236}">
                <a16:creationId xmlns:a16="http://schemas.microsoft.com/office/drawing/2014/main" id="{55FAAD7C-1466-44AD-BFF9-88289AC572E4}"/>
              </a:ext>
            </a:extLst>
          </p:cNvPr>
          <p:cNvPicPr/>
          <p:nvPr/>
        </p:nvPicPr>
        <p:blipFill>
          <a:blip r:embed="rId7"/>
          <a:srcRect b="31429"/>
          <a:stretch/>
        </p:blipFill>
        <p:spPr bwMode="auto">
          <a:xfrm>
            <a:off x="1687352" y="6020381"/>
            <a:ext cx="2016224" cy="701094"/>
          </a:xfrm>
          <a:prstGeom prst="rect">
            <a:avLst/>
          </a:prstGeom>
          <a:noFill/>
          <a:ln>
            <a:noFill/>
          </a:ln>
        </p:spPr>
      </p:pic>
      <p:pic>
        <p:nvPicPr>
          <p:cNvPr id="14" name="Grafik 21">
            <a:extLst>
              <a:ext uri="{FF2B5EF4-FFF2-40B4-BE49-F238E27FC236}">
                <a16:creationId xmlns:a16="http://schemas.microsoft.com/office/drawing/2014/main" id="{F096D965-B8F7-43D9-AE0B-30ACC2C46C1C}"/>
              </a:ext>
            </a:extLst>
          </p:cNvPr>
          <p:cNvPicPr/>
          <p:nvPr/>
        </p:nvPicPr>
        <p:blipFill>
          <a:blip r:embed="rId8"/>
          <a:stretch/>
        </p:blipFill>
        <p:spPr bwMode="auto">
          <a:xfrm>
            <a:off x="7801731" y="5923030"/>
            <a:ext cx="946733" cy="820670"/>
          </a:xfrm>
          <a:prstGeom prst="rect">
            <a:avLst/>
          </a:prstGeom>
        </p:spPr>
      </p:pic>
      <p:pic>
        <p:nvPicPr>
          <p:cNvPr id="16" name="Bild 15"/>
          <p:cNvPicPr/>
          <p:nvPr/>
        </p:nvPicPr>
        <p:blipFill rotWithShape="1">
          <a:blip r:embed="rId9">
            <a:extLst>
              <a:ext uri="{28A0092B-C50C-407E-A947-70E740481C1C}">
                <a14:useLocalDpi xmlns:a14="http://schemas.microsoft.com/office/drawing/2010/main" val="0"/>
              </a:ext>
            </a:extLst>
          </a:blip>
          <a:srcRect l="23627" t="32589" r="24219" b="23406"/>
          <a:stretch/>
        </p:blipFill>
        <p:spPr bwMode="auto">
          <a:xfrm>
            <a:off x="3851920" y="6020380"/>
            <a:ext cx="1458338" cy="723319"/>
          </a:xfrm>
          <a:prstGeom prst="rect">
            <a:avLst/>
          </a:prstGeom>
          <a:noFill/>
          <a:ln>
            <a:noFill/>
          </a:ln>
          <a:extLst>
            <a:ext uri="{53640926-AAD7-44d8-BBD7-CCE9431645EC}">
              <a14:shadowObscured xmlns:a14="http://schemas.microsoft.com/office/drawing/2010/main" xmlns=""/>
            </a:ext>
          </a:extLst>
        </p:spPr>
      </p:pic>
      <p:sp>
        <p:nvSpPr>
          <p:cNvPr id="2" name="Untertitel 1"/>
          <p:cNvSpPr>
            <a:spLocks noGrp="1"/>
          </p:cNvSpPr>
          <p:nvPr>
            <p:ph type="subTitle" idx="1"/>
          </p:nvPr>
        </p:nvSpPr>
        <p:spPr>
          <a:xfrm>
            <a:off x="539553" y="3501008"/>
            <a:ext cx="7902772" cy="2303348"/>
          </a:xfrm>
        </p:spPr>
        <p:txBody>
          <a:bodyPr>
            <a:normAutofit fontScale="85000" lnSpcReduction="20000"/>
          </a:bodyPr>
          <a:lstStyle/>
          <a:p>
            <a:br>
              <a:rPr lang="de-DE" sz="2400" dirty="0">
                <a:solidFill>
                  <a:schemeClr val="tx1"/>
                </a:solidFill>
              </a:rPr>
            </a:br>
            <a:r>
              <a:rPr lang="de-DE" sz="2800" dirty="0">
                <a:solidFill>
                  <a:srgbClr val="008000"/>
                </a:solidFill>
              </a:rPr>
              <a:t>ÖFEB Kongress Linz</a:t>
            </a:r>
            <a:br>
              <a:rPr lang="de-DE" sz="2400" dirty="0">
                <a:solidFill>
                  <a:schemeClr val="tx1"/>
                </a:solidFill>
              </a:rPr>
            </a:br>
            <a:r>
              <a:rPr lang="de-DE" sz="2400" dirty="0">
                <a:solidFill>
                  <a:schemeClr val="tx1"/>
                </a:solidFill>
              </a:rPr>
              <a:t>18.09.2019</a:t>
            </a:r>
            <a:br>
              <a:rPr lang="de-DE" sz="2400" dirty="0">
                <a:solidFill>
                  <a:schemeClr val="tx1"/>
                </a:solidFill>
              </a:rPr>
            </a:br>
            <a:endParaRPr lang="de-DE" sz="3600" dirty="0">
              <a:solidFill>
                <a:schemeClr val="tx1"/>
              </a:solidFill>
            </a:endParaRPr>
          </a:p>
          <a:p>
            <a:r>
              <a:rPr lang="de-DE" sz="2400" dirty="0">
                <a:solidFill>
                  <a:schemeClr val="tx1"/>
                </a:solidFill>
                <a:latin typeface="Times New Roman"/>
                <a:cs typeface="Times New Roman"/>
              </a:rPr>
              <a:t>Bernhard Rauh, Margit Datler, Jean-Marie Weber</a:t>
            </a:r>
            <a:br>
              <a:rPr lang="de-DE" sz="2400" dirty="0">
                <a:solidFill>
                  <a:schemeClr val="tx1"/>
                </a:solidFill>
                <a:latin typeface="Times New Roman"/>
                <a:cs typeface="Times New Roman"/>
              </a:rPr>
            </a:br>
            <a:br>
              <a:rPr lang="de-DE" sz="2400" dirty="0">
                <a:solidFill>
                  <a:schemeClr val="tx1"/>
                </a:solidFill>
                <a:latin typeface="Times New Roman"/>
                <a:cs typeface="Times New Roman"/>
              </a:rPr>
            </a:br>
            <a:r>
              <a:rPr lang="de-DE" sz="2400" dirty="0">
                <a:solidFill>
                  <a:schemeClr val="tx1"/>
                </a:solidFill>
              </a:rPr>
              <a:t>pro-inklusiv-reflexiv.eu </a:t>
            </a:r>
            <a:br>
              <a:rPr lang="de-DE" sz="2400" dirty="0"/>
            </a:br>
            <a:r>
              <a:rPr lang="de-DE" sz="1900" i="1" u="sng" dirty="0">
                <a:solidFill>
                  <a:schemeClr val="tx1"/>
                </a:solidFill>
                <a:hlinkClick r:id="rId10">
                  <a:extLst>
                    <a:ext uri="{A12FA001-AC4F-418D-AE19-62706E023703}">
                      <ahyp:hlinkClr xmlns:ahyp="http://schemas.microsoft.com/office/drawing/2018/hyperlinkcolor" val="tx"/>
                    </a:ext>
                  </a:extLst>
                </a:hlinkClick>
              </a:rPr>
              <a:t>pro-inklusiv-reflexiv@ph-ludwigsburg.de</a:t>
            </a:r>
            <a:endParaRPr lang="de-DE" sz="1900" i="1" u="sng" dirty="0">
              <a:solidFill>
                <a:schemeClr val="tx1"/>
              </a:solidFill>
            </a:endParaRPr>
          </a:p>
          <a:p>
            <a:endParaRPr lang="de-DE" sz="2400" i="1" u="sng" dirty="0"/>
          </a:p>
        </p:txBody>
      </p:sp>
    </p:spTree>
    <p:extLst>
      <p:ext uri="{BB962C8B-B14F-4D97-AF65-F5344CB8AC3E}">
        <p14:creationId xmlns:p14="http://schemas.microsoft.com/office/powerpoint/2010/main" val="1020299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Erkenntnisleitende Begriffe</a:t>
            </a:r>
          </a:p>
        </p:txBody>
      </p:sp>
      <p:sp>
        <p:nvSpPr>
          <p:cNvPr id="3" name="Textplatzhalter 2"/>
          <p:cNvSpPr>
            <a:spLocks noGrp="1"/>
          </p:cNvSpPr>
          <p:nvPr>
            <p:ph type="body" idx="1"/>
          </p:nvPr>
        </p:nvSpPr>
        <p:spPr/>
        <p:txBody>
          <a:bodyPr>
            <a:normAutofit/>
          </a:bodyPr>
          <a:lstStyle/>
          <a:p>
            <a:r>
              <a:rPr lang="de-DE" sz="4400" b="1" dirty="0"/>
              <a:t>1.2 </a:t>
            </a:r>
          </a:p>
        </p:txBody>
      </p:sp>
      <p:sp>
        <p:nvSpPr>
          <p:cNvPr id="4" name="Foliennummernplatzhalter 3"/>
          <p:cNvSpPr>
            <a:spLocks noGrp="1"/>
          </p:cNvSpPr>
          <p:nvPr>
            <p:ph type="sldNum" sz="quarter" idx="12"/>
          </p:nvPr>
        </p:nvSpPr>
        <p:spPr/>
        <p:txBody>
          <a:bodyPr/>
          <a:lstStyle/>
          <a:p>
            <a:pPr>
              <a:defRPr/>
            </a:pPr>
            <a:fld id="{C1238C9B-4236-466B-BA73-95BADDC97272}" type="slidenum">
              <a:rPr lang="de-DE" smtClean="0"/>
              <a:pPr>
                <a:defRPr/>
              </a:pPr>
              <a:t>10</a:t>
            </a:fld>
            <a:endParaRPr lang="de-DE"/>
          </a:p>
        </p:txBody>
      </p:sp>
      <p:pic>
        <p:nvPicPr>
          <p:cNvPr id="5" name="Inhaltsplatzhalter 5"/>
          <p:cNvPicPr>
            <a:picLocks noChangeAspect="1"/>
          </p:cNvPicPr>
          <p:nvPr/>
        </p:nvPicPr>
        <p:blipFill rotWithShape="1">
          <a:blip r:embed="rId3"/>
          <a:srcRect l="70679" t="29705" r="11728" b="58937"/>
          <a:stretch/>
        </p:blipFill>
        <p:spPr>
          <a:xfrm>
            <a:off x="3233" y="13728"/>
            <a:ext cx="1592580" cy="642621"/>
          </a:xfrm>
          <a:prstGeom prst="rect">
            <a:avLst/>
          </a:prstGeom>
        </p:spPr>
      </p:pic>
      <p:pic>
        <p:nvPicPr>
          <p:cNvPr id="6" name="Grafik 3">
            <a:extLst>
              <a:ext uri="{FF2B5EF4-FFF2-40B4-BE49-F238E27FC236}">
                <a16:creationId xmlns:a16="http://schemas.microsoft.com/office/drawing/2014/main" id="{9D56ED05-391D-4F0B-950F-184953CB1D9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785897" y="13728"/>
            <a:ext cx="3347864" cy="814536"/>
          </a:xfrm>
          <a:prstGeom prst="rect">
            <a:avLst/>
          </a:prstGeom>
        </p:spPr>
      </p:pic>
    </p:spTree>
    <p:extLst>
      <p:ext uri="{BB962C8B-B14F-4D97-AF65-F5344CB8AC3E}">
        <p14:creationId xmlns:p14="http://schemas.microsoft.com/office/powerpoint/2010/main" val="3074908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03102"/>
            <a:ext cx="8229600" cy="814536"/>
          </a:xfrm>
        </p:spPr>
        <p:txBody>
          <a:bodyPr>
            <a:normAutofit/>
          </a:bodyPr>
          <a:lstStyle/>
          <a:p>
            <a:r>
              <a:rPr lang="de-DE" b="1" dirty="0"/>
              <a:t>Professionalisierung</a:t>
            </a:r>
            <a:endParaRPr lang="de-DE" dirty="0"/>
          </a:p>
        </p:txBody>
      </p:sp>
      <p:sp>
        <p:nvSpPr>
          <p:cNvPr id="3" name="Inhaltsplatzhalter 2"/>
          <p:cNvSpPr>
            <a:spLocks noGrp="1"/>
          </p:cNvSpPr>
          <p:nvPr>
            <p:ph idx="1"/>
          </p:nvPr>
        </p:nvSpPr>
        <p:spPr>
          <a:xfrm>
            <a:off x="457200" y="1844825"/>
            <a:ext cx="8229600" cy="4544566"/>
          </a:xfrm>
        </p:spPr>
        <p:txBody>
          <a:bodyPr>
            <a:normAutofit/>
          </a:bodyPr>
          <a:lstStyle/>
          <a:p>
            <a:pPr marL="0" indent="0">
              <a:buNone/>
            </a:pPr>
            <a:r>
              <a:rPr lang="de-DE" sz="2000" b="1" dirty="0">
                <a:ea typeface="ＭＳ Ｐゴシック" pitchFamily="-112" charset="-128"/>
              </a:rPr>
              <a:t>Unser Verständnis: Reflexion als Kernelement </a:t>
            </a:r>
          </a:p>
          <a:p>
            <a:pPr marL="0" indent="0">
              <a:buNone/>
            </a:pPr>
            <a:r>
              <a:rPr lang="de-DE" sz="2000" b="1" dirty="0">
                <a:ea typeface="ＭＳ Ｐゴシック" pitchFamily="-112" charset="-128"/>
              </a:rPr>
              <a:t>Wahrnehmen und Reflektieren</a:t>
            </a:r>
          </a:p>
          <a:p>
            <a:pPr marL="0" indent="0">
              <a:buNone/>
            </a:pPr>
            <a:endParaRPr lang="de-DE" sz="2000" b="1" dirty="0">
              <a:ea typeface="ＭＳ Ｐゴシック" pitchFamily="-112" charset="-128"/>
            </a:endParaRPr>
          </a:p>
          <a:p>
            <a:pPr marL="0" indent="0">
              <a:buNone/>
            </a:pPr>
            <a:r>
              <a:rPr lang="de-DE" sz="2000" b="1" dirty="0">
                <a:ea typeface="ＭＳ Ｐゴシック" pitchFamily="-112" charset="-128"/>
              </a:rPr>
              <a:t>Doppelte Professionalisierung</a:t>
            </a:r>
            <a:endParaRPr lang="de-DE" sz="2000" b="1" dirty="0"/>
          </a:p>
        </p:txBody>
      </p:sp>
      <p:sp>
        <p:nvSpPr>
          <p:cNvPr id="4" name="Foliennummernplatzhalter 3"/>
          <p:cNvSpPr>
            <a:spLocks noGrp="1"/>
          </p:cNvSpPr>
          <p:nvPr>
            <p:ph type="sldNum" sz="quarter" idx="12"/>
          </p:nvPr>
        </p:nvSpPr>
        <p:spPr/>
        <p:txBody>
          <a:bodyPr/>
          <a:lstStyle/>
          <a:p>
            <a:pPr>
              <a:defRPr/>
            </a:pPr>
            <a:fld id="{C1238C9B-4236-466B-BA73-95BADDC97272}" type="slidenum">
              <a:rPr lang="de-DE" smtClean="0"/>
              <a:pPr>
                <a:defRPr/>
              </a:pPr>
              <a:t>11</a:t>
            </a:fld>
            <a:endParaRPr lang="de-DE"/>
          </a:p>
        </p:txBody>
      </p:sp>
      <p:pic>
        <p:nvPicPr>
          <p:cNvPr id="6" name="Inhaltsplatzhalter 5"/>
          <p:cNvPicPr>
            <a:picLocks noChangeAspect="1"/>
          </p:cNvPicPr>
          <p:nvPr/>
        </p:nvPicPr>
        <p:blipFill rotWithShape="1">
          <a:blip r:embed="rId3"/>
          <a:srcRect l="70679" t="29705" r="11728" b="58937"/>
          <a:stretch/>
        </p:blipFill>
        <p:spPr>
          <a:xfrm>
            <a:off x="0" y="13728"/>
            <a:ext cx="1592580" cy="642621"/>
          </a:xfrm>
          <a:prstGeom prst="rect">
            <a:avLst/>
          </a:prstGeom>
        </p:spPr>
      </p:pic>
      <p:pic>
        <p:nvPicPr>
          <p:cNvPr id="7" name="Grafik 3">
            <a:extLst>
              <a:ext uri="{FF2B5EF4-FFF2-40B4-BE49-F238E27FC236}">
                <a16:creationId xmlns:a16="http://schemas.microsoft.com/office/drawing/2014/main" id="{AA2CC4ED-3ACF-49F3-A32E-C651B83EA9C9}"/>
              </a:ext>
            </a:extLst>
          </p:cNvPr>
          <p:cNvPicPr/>
          <p:nvPr/>
        </p:nvPicPr>
        <p:blipFill rotWithShape="1">
          <a:blip r:embed="rId4" cstate="print">
            <a:extLst>
              <a:ext uri="{28A0092B-C50C-407E-A947-70E740481C1C}">
                <a14:useLocalDpi xmlns:a14="http://schemas.microsoft.com/office/drawing/2010/main" val="0"/>
              </a:ext>
            </a:extLst>
          </a:blip>
          <a:srcRect l="22786"/>
          <a:stretch/>
        </p:blipFill>
        <p:spPr>
          <a:xfrm>
            <a:off x="6553199" y="-18841"/>
            <a:ext cx="2585019" cy="814536"/>
          </a:xfrm>
          <a:prstGeom prst="rect">
            <a:avLst/>
          </a:prstGeom>
        </p:spPr>
      </p:pic>
    </p:spTree>
    <p:extLst>
      <p:ext uri="{BB962C8B-B14F-4D97-AF65-F5344CB8AC3E}">
        <p14:creationId xmlns:p14="http://schemas.microsoft.com/office/powerpoint/2010/main" val="1892031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03102"/>
            <a:ext cx="8229600" cy="814536"/>
          </a:xfrm>
        </p:spPr>
        <p:txBody>
          <a:bodyPr>
            <a:normAutofit/>
          </a:bodyPr>
          <a:lstStyle/>
          <a:p>
            <a:r>
              <a:rPr lang="de-DE" b="1" dirty="0"/>
              <a:t>Inklusive Bildung</a:t>
            </a:r>
            <a:endParaRPr lang="de-DE" dirty="0"/>
          </a:p>
        </p:txBody>
      </p:sp>
      <p:sp>
        <p:nvSpPr>
          <p:cNvPr id="3" name="Inhaltsplatzhalter 2"/>
          <p:cNvSpPr>
            <a:spLocks noGrp="1"/>
          </p:cNvSpPr>
          <p:nvPr>
            <p:ph idx="1"/>
          </p:nvPr>
        </p:nvSpPr>
        <p:spPr>
          <a:xfrm>
            <a:off x="457200" y="1628800"/>
            <a:ext cx="8229600" cy="4497363"/>
          </a:xfrm>
        </p:spPr>
        <p:txBody>
          <a:bodyPr>
            <a:normAutofit fontScale="85000" lnSpcReduction="20000"/>
          </a:bodyPr>
          <a:lstStyle/>
          <a:p>
            <a:pPr marL="0" indent="0">
              <a:buNone/>
            </a:pPr>
            <a:r>
              <a:rPr lang="de-DE" dirty="0">
                <a:solidFill>
                  <a:srgbClr val="FF0000"/>
                </a:solidFill>
                <a:ea typeface="ＭＳ Ｐゴシック" pitchFamily="-112" charset="-128"/>
              </a:rPr>
              <a:t>	</a:t>
            </a:r>
          </a:p>
          <a:p>
            <a:pPr marL="0" indent="0">
              <a:buNone/>
            </a:pPr>
            <a:r>
              <a:rPr lang="de-DE" dirty="0">
                <a:ea typeface="ＭＳ Ｐゴシック" pitchFamily="-112" charset="-128"/>
              </a:rPr>
              <a:t>„</a:t>
            </a:r>
            <a:r>
              <a:rPr lang="de-DE" dirty="0" err="1">
                <a:ea typeface="ＭＳ Ｐゴシック" pitchFamily="-112" charset="-128"/>
              </a:rPr>
              <a:t>What</a:t>
            </a:r>
            <a:r>
              <a:rPr lang="de-DE" dirty="0">
                <a:ea typeface="ＭＳ Ｐゴシック" pitchFamily="-112" charset="-128"/>
              </a:rPr>
              <a:t> </a:t>
            </a:r>
            <a:r>
              <a:rPr lang="de-DE" dirty="0" err="1">
                <a:ea typeface="ＭＳ Ｐゴシック" pitchFamily="-112" charset="-128"/>
              </a:rPr>
              <a:t>goes</a:t>
            </a:r>
            <a:r>
              <a:rPr lang="de-DE" dirty="0">
                <a:ea typeface="ＭＳ Ｐゴシック" pitchFamily="-112" charset="-128"/>
              </a:rPr>
              <a:t> on in a </a:t>
            </a:r>
            <a:r>
              <a:rPr lang="de-DE" dirty="0" err="1">
                <a:ea typeface="ＭＳ Ｐゴシック" pitchFamily="-112" charset="-128"/>
              </a:rPr>
              <a:t>place</a:t>
            </a:r>
            <a:r>
              <a:rPr lang="de-DE" dirty="0">
                <a:ea typeface="ＭＳ Ｐゴシック" pitchFamily="-112" charset="-128"/>
              </a:rPr>
              <a:t>, not </a:t>
            </a:r>
            <a:r>
              <a:rPr lang="de-DE" dirty="0" err="1">
                <a:ea typeface="ＭＳ Ｐゴシック" pitchFamily="-112" charset="-128"/>
              </a:rPr>
              <a:t>the</a:t>
            </a:r>
            <a:r>
              <a:rPr lang="de-DE" dirty="0">
                <a:ea typeface="ＭＳ Ｐゴシック" pitchFamily="-112" charset="-128"/>
              </a:rPr>
              <a:t> </a:t>
            </a:r>
            <a:r>
              <a:rPr lang="de-DE" dirty="0" err="1">
                <a:ea typeface="ＭＳ Ｐゴシック" pitchFamily="-112" charset="-128"/>
              </a:rPr>
              <a:t>location</a:t>
            </a:r>
            <a:r>
              <a:rPr lang="de-DE" dirty="0">
                <a:ea typeface="ＭＳ Ｐゴシック" pitchFamily="-112" charset="-128"/>
              </a:rPr>
              <a:t> </a:t>
            </a:r>
            <a:r>
              <a:rPr lang="de-DE" dirty="0" err="1">
                <a:ea typeface="ＭＳ Ｐゴシック" pitchFamily="-112" charset="-128"/>
              </a:rPr>
              <a:t>itself</a:t>
            </a:r>
            <a:r>
              <a:rPr lang="de-DE" dirty="0">
                <a:ea typeface="ＭＳ Ｐゴシック" pitchFamily="-112" charset="-128"/>
              </a:rPr>
              <a:t>, </a:t>
            </a:r>
            <a:r>
              <a:rPr lang="de-DE" dirty="0" err="1">
                <a:ea typeface="ＭＳ Ｐゴシック" pitchFamily="-112" charset="-128"/>
              </a:rPr>
              <a:t>is</a:t>
            </a:r>
            <a:r>
              <a:rPr lang="de-DE" dirty="0">
                <a:ea typeface="ＭＳ Ｐゴシック" pitchFamily="-112" charset="-128"/>
              </a:rPr>
              <a:t> </a:t>
            </a:r>
            <a:r>
              <a:rPr lang="de-DE" dirty="0" err="1">
                <a:ea typeface="ＭＳ Ｐゴシック" pitchFamily="-112" charset="-128"/>
              </a:rPr>
              <a:t>what</a:t>
            </a:r>
            <a:br>
              <a:rPr lang="de-DE" dirty="0">
                <a:ea typeface="ＭＳ Ｐゴシック" pitchFamily="-112" charset="-128"/>
              </a:rPr>
            </a:br>
            <a:r>
              <a:rPr lang="de-DE" dirty="0">
                <a:ea typeface="ＭＳ Ｐゴシック" pitchFamily="-112" charset="-128"/>
              </a:rPr>
              <a:t>  </a:t>
            </a:r>
            <a:r>
              <a:rPr lang="de-DE" dirty="0" err="1">
                <a:ea typeface="ＭＳ Ｐゴシック" pitchFamily="-112" charset="-128"/>
              </a:rPr>
              <a:t>makes</a:t>
            </a:r>
            <a:r>
              <a:rPr lang="de-DE" dirty="0">
                <a:ea typeface="ＭＳ Ｐゴシック" pitchFamily="-112" charset="-128"/>
              </a:rPr>
              <a:t> a </a:t>
            </a:r>
            <a:r>
              <a:rPr lang="de-DE" dirty="0" err="1">
                <a:ea typeface="ＭＳ Ｐゴシック" pitchFamily="-112" charset="-128"/>
              </a:rPr>
              <a:t>difference</a:t>
            </a:r>
            <a:r>
              <a:rPr lang="de-DE" dirty="0">
                <a:ea typeface="ＭＳ Ｐゴシック" pitchFamily="-112" charset="-128"/>
              </a:rPr>
              <a:t>“ </a:t>
            </a:r>
          </a:p>
          <a:p>
            <a:pPr marL="0" indent="0">
              <a:buNone/>
            </a:pPr>
            <a:r>
              <a:rPr lang="de-DE" sz="1900" dirty="0">
                <a:ea typeface="ＭＳ Ｐゴシック" pitchFamily="-112" charset="-128"/>
              </a:rPr>
              <a:t>   (</a:t>
            </a:r>
            <a:r>
              <a:rPr lang="de-DE" sz="1900" dirty="0" err="1">
                <a:ea typeface="ＭＳ Ｐゴシック" pitchFamily="-112" charset="-128"/>
              </a:rPr>
              <a:t>Zigmond</a:t>
            </a:r>
            <a:r>
              <a:rPr lang="de-DE" sz="1900" dirty="0">
                <a:ea typeface="ＭＳ Ｐゴシック" pitchFamily="-112" charset="-128"/>
              </a:rPr>
              <a:t>, 2003, 198)</a:t>
            </a:r>
            <a:endParaRPr lang="de-DE" sz="1900" b="1" dirty="0"/>
          </a:p>
          <a:p>
            <a:pPr marL="0" indent="0">
              <a:buNone/>
            </a:pPr>
            <a:endParaRPr lang="de-DE" dirty="0">
              <a:ea typeface="ＭＳ Ｐゴシック" pitchFamily="-112" charset="-128"/>
            </a:endParaRPr>
          </a:p>
          <a:p>
            <a:pPr marL="0" indent="0">
              <a:buNone/>
            </a:pPr>
            <a:r>
              <a:rPr lang="de-DE" dirty="0">
                <a:ea typeface="ＭＳ Ｐゴシック" pitchFamily="-112" charset="-128"/>
              </a:rPr>
              <a:t>Verständnis als ein Prozess, der jene </a:t>
            </a:r>
            <a:br>
              <a:rPr lang="de-DE" dirty="0">
                <a:ea typeface="ＭＳ Ｐゴシック" pitchFamily="-112" charset="-128"/>
              </a:rPr>
            </a:br>
            <a:r>
              <a:rPr lang="de-DE" dirty="0">
                <a:ea typeface="ＭＳ Ｐゴシック" pitchFamily="-112" charset="-128"/>
              </a:rPr>
              <a:t>„Kompetenzen im Bildungssystem stärkt, die notwendig sind, </a:t>
            </a:r>
            <a:br>
              <a:rPr lang="de-DE" dirty="0">
                <a:ea typeface="ＭＳ Ｐゴシック" pitchFamily="-112" charset="-128"/>
              </a:rPr>
            </a:br>
            <a:r>
              <a:rPr lang="de-DE" dirty="0">
                <a:ea typeface="ＭＳ Ｐゴシック" pitchFamily="-112" charset="-128"/>
              </a:rPr>
              <a:t>um alle Lernenden zu erreichen“  </a:t>
            </a:r>
            <a:br>
              <a:rPr lang="de-DE" dirty="0">
                <a:ea typeface="ＭＳ Ｐゴシック" pitchFamily="-112" charset="-128"/>
              </a:rPr>
            </a:br>
            <a:r>
              <a:rPr lang="de-DE" sz="1900" dirty="0">
                <a:ea typeface="ＭＳ Ｐゴシック" pitchFamily="-112" charset="-128"/>
              </a:rPr>
              <a:t>(Deutsche UNESCO-Kommission, 2014, 9)</a:t>
            </a:r>
          </a:p>
          <a:p>
            <a:pPr>
              <a:buFont typeface="Wingdings" panose="05000000000000000000" pitchFamily="2" charset="2"/>
              <a:buChar char="Ø"/>
            </a:pPr>
            <a:endParaRPr lang="de-DE" sz="1800" b="1" dirty="0">
              <a:ea typeface="ＭＳ Ｐゴシック" pitchFamily="-112" charset="-128"/>
            </a:endParaRPr>
          </a:p>
          <a:p>
            <a:pPr>
              <a:buFont typeface="Wingdings" panose="05000000000000000000" pitchFamily="2" charset="2"/>
              <a:buChar char="Ø"/>
            </a:pPr>
            <a:endParaRPr lang="de-DE" sz="1800" b="1" dirty="0"/>
          </a:p>
          <a:p>
            <a:pPr marL="0" indent="0">
              <a:buNone/>
            </a:pPr>
            <a:r>
              <a:rPr lang="de-DE" b="1" dirty="0"/>
              <a:t>	-&gt; Professionalisierung</a:t>
            </a:r>
          </a:p>
          <a:p>
            <a:pPr marL="0" indent="0">
              <a:buNone/>
            </a:pPr>
            <a:endParaRPr lang="de-DE" b="1" dirty="0"/>
          </a:p>
        </p:txBody>
      </p:sp>
      <p:sp>
        <p:nvSpPr>
          <p:cNvPr id="4" name="Foliennummernplatzhalter 3"/>
          <p:cNvSpPr>
            <a:spLocks noGrp="1"/>
          </p:cNvSpPr>
          <p:nvPr>
            <p:ph type="sldNum" sz="quarter" idx="12"/>
          </p:nvPr>
        </p:nvSpPr>
        <p:spPr/>
        <p:txBody>
          <a:bodyPr/>
          <a:lstStyle/>
          <a:p>
            <a:pPr>
              <a:defRPr/>
            </a:pPr>
            <a:fld id="{C1238C9B-4236-466B-BA73-95BADDC97272}" type="slidenum">
              <a:rPr lang="de-DE" smtClean="0"/>
              <a:pPr>
                <a:defRPr/>
              </a:pPr>
              <a:t>12</a:t>
            </a:fld>
            <a:endParaRPr lang="de-DE"/>
          </a:p>
        </p:txBody>
      </p:sp>
      <p:pic>
        <p:nvPicPr>
          <p:cNvPr id="6" name="Inhaltsplatzhalter 5"/>
          <p:cNvPicPr>
            <a:picLocks noChangeAspect="1"/>
          </p:cNvPicPr>
          <p:nvPr/>
        </p:nvPicPr>
        <p:blipFill rotWithShape="1">
          <a:blip r:embed="rId3"/>
          <a:srcRect l="70679" t="29705" r="11728" b="58937"/>
          <a:stretch/>
        </p:blipFill>
        <p:spPr>
          <a:xfrm>
            <a:off x="0" y="13728"/>
            <a:ext cx="1592580" cy="642621"/>
          </a:xfrm>
          <a:prstGeom prst="rect">
            <a:avLst/>
          </a:prstGeom>
        </p:spPr>
      </p:pic>
      <p:pic>
        <p:nvPicPr>
          <p:cNvPr id="7" name="Grafik 3">
            <a:extLst>
              <a:ext uri="{FF2B5EF4-FFF2-40B4-BE49-F238E27FC236}">
                <a16:creationId xmlns:a16="http://schemas.microsoft.com/office/drawing/2014/main" id="{AA2CC4ED-3ACF-49F3-A32E-C651B83EA9C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790355" y="-18841"/>
            <a:ext cx="3347864" cy="814536"/>
          </a:xfrm>
          <a:prstGeom prst="rect">
            <a:avLst/>
          </a:prstGeom>
        </p:spPr>
      </p:pic>
    </p:spTree>
    <p:extLst>
      <p:ext uri="{BB962C8B-B14F-4D97-AF65-F5344CB8AC3E}">
        <p14:creationId xmlns:p14="http://schemas.microsoft.com/office/powerpoint/2010/main" val="308655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04665"/>
            <a:ext cx="8229600" cy="503130"/>
          </a:xfrm>
        </p:spPr>
        <p:txBody>
          <a:bodyPr>
            <a:normAutofit fontScale="90000"/>
          </a:bodyPr>
          <a:lstStyle/>
          <a:p>
            <a:r>
              <a:rPr lang="de-DE" sz="3200" b="1" dirty="0"/>
              <a:t>Inklusive Bildung</a:t>
            </a:r>
          </a:p>
        </p:txBody>
      </p:sp>
      <p:sp>
        <p:nvSpPr>
          <p:cNvPr id="3" name="Inhaltsplatzhalter 2"/>
          <p:cNvSpPr>
            <a:spLocks noGrp="1"/>
          </p:cNvSpPr>
          <p:nvPr>
            <p:ph idx="1"/>
          </p:nvPr>
        </p:nvSpPr>
        <p:spPr>
          <a:xfrm>
            <a:off x="457200" y="907796"/>
            <a:ext cx="8229600" cy="5218368"/>
          </a:xfrm>
        </p:spPr>
        <p:txBody>
          <a:bodyPr>
            <a:normAutofit/>
          </a:bodyPr>
          <a:lstStyle/>
          <a:p>
            <a:pPr>
              <a:buFont typeface="Wingdings" panose="05000000000000000000" pitchFamily="2" charset="2"/>
              <a:buChar char="Ø"/>
            </a:pPr>
            <a:endParaRPr lang="de-DE" dirty="0"/>
          </a:p>
          <a:p>
            <a:pPr>
              <a:buFont typeface="Wingdings" panose="05000000000000000000" pitchFamily="2" charset="2"/>
              <a:buChar char="Ø"/>
            </a:pPr>
            <a:r>
              <a:rPr lang="de-DE" dirty="0"/>
              <a:t>Inklusive Bildung erfordert primär Änderung in der Lehrkräftebildung (und sekundär Transformation des Schulsystems)</a:t>
            </a:r>
          </a:p>
          <a:p>
            <a:pPr marL="0" indent="0">
              <a:buNone/>
            </a:pPr>
            <a:endParaRPr lang="de-DE" dirty="0"/>
          </a:p>
          <a:p>
            <a:pPr lvl="1">
              <a:buFont typeface="Arial" panose="020B0604020202020204" pitchFamily="34" charset="0"/>
              <a:buChar char="•"/>
            </a:pPr>
            <a:r>
              <a:rPr lang="de-DE" dirty="0"/>
              <a:t>Veränderung des Professionalisierungsfokus / der Kompetenzprofile der Lehrkräfte</a:t>
            </a:r>
          </a:p>
          <a:p>
            <a:pPr marL="914400" lvl="2" indent="0">
              <a:buNone/>
            </a:pPr>
            <a:r>
              <a:rPr lang="de-DE" dirty="0"/>
              <a:t>Umgang mit Komplexität</a:t>
            </a:r>
          </a:p>
          <a:p>
            <a:pPr lvl="1">
              <a:buFont typeface="Arial" panose="020B0604020202020204" pitchFamily="34" charset="0"/>
              <a:buChar char="•"/>
            </a:pPr>
            <a:r>
              <a:rPr lang="de-DE" dirty="0"/>
              <a:t>Strategie: Reflexivität im System erhöhen</a:t>
            </a:r>
          </a:p>
        </p:txBody>
      </p:sp>
      <p:sp>
        <p:nvSpPr>
          <p:cNvPr id="4" name="Foliennummernplatzhalter 3"/>
          <p:cNvSpPr>
            <a:spLocks noGrp="1"/>
          </p:cNvSpPr>
          <p:nvPr>
            <p:ph type="sldNum" sz="quarter" idx="12"/>
          </p:nvPr>
        </p:nvSpPr>
        <p:spPr/>
        <p:txBody>
          <a:bodyPr/>
          <a:lstStyle/>
          <a:p>
            <a:pPr>
              <a:defRPr/>
            </a:pPr>
            <a:fld id="{C1238C9B-4236-466B-BA73-95BADDC97272}" type="slidenum">
              <a:rPr lang="de-DE" smtClean="0"/>
              <a:pPr>
                <a:defRPr/>
              </a:pPr>
              <a:t>13</a:t>
            </a:fld>
            <a:endParaRPr lang="de-DE"/>
          </a:p>
        </p:txBody>
      </p:sp>
      <p:pic>
        <p:nvPicPr>
          <p:cNvPr id="5" name="Inhaltsplatzhalter 5"/>
          <p:cNvPicPr>
            <a:picLocks noChangeAspect="1"/>
          </p:cNvPicPr>
          <p:nvPr/>
        </p:nvPicPr>
        <p:blipFill rotWithShape="1">
          <a:blip r:embed="rId3"/>
          <a:srcRect l="70679" t="29705" r="11728" b="58937"/>
          <a:stretch/>
        </p:blipFill>
        <p:spPr>
          <a:xfrm>
            <a:off x="107504" y="34986"/>
            <a:ext cx="1592580" cy="642621"/>
          </a:xfrm>
          <a:prstGeom prst="rect">
            <a:avLst/>
          </a:prstGeom>
        </p:spPr>
      </p:pic>
      <p:pic>
        <p:nvPicPr>
          <p:cNvPr id="7" name="Grafik 3">
            <a:extLst>
              <a:ext uri="{FF2B5EF4-FFF2-40B4-BE49-F238E27FC236}">
                <a16:creationId xmlns:a16="http://schemas.microsoft.com/office/drawing/2014/main" id="{71FB281D-A8BC-4671-9812-34239C9E88C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012159" y="-18841"/>
            <a:ext cx="3126059" cy="750678"/>
          </a:xfrm>
          <a:prstGeom prst="rect">
            <a:avLst/>
          </a:prstGeom>
        </p:spPr>
      </p:pic>
    </p:spTree>
    <p:extLst>
      <p:ext uri="{BB962C8B-B14F-4D97-AF65-F5344CB8AC3E}">
        <p14:creationId xmlns:p14="http://schemas.microsoft.com/office/powerpoint/2010/main" val="1941406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Praxisreflexion als Weg</a:t>
            </a:r>
          </a:p>
        </p:txBody>
      </p:sp>
      <p:sp>
        <p:nvSpPr>
          <p:cNvPr id="3" name="Inhaltsplatzhalter 2"/>
          <p:cNvSpPr>
            <a:spLocks noGrp="1"/>
          </p:cNvSpPr>
          <p:nvPr>
            <p:ph idx="1"/>
          </p:nvPr>
        </p:nvSpPr>
        <p:spPr/>
        <p:txBody>
          <a:bodyPr>
            <a:normAutofit/>
          </a:bodyPr>
          <a:lstStyle/>
          <a:p>
            <a:pPr marL="0" indent="0">
              <a:buNone/>
            </a:pPr>
            <a:r>
              <a:rPr lang="de-DE" dirty="0"/>
              <a:t>	NICHT Imitation bzw. bloße Übernahme 	unreflektierter Praxisroutinen, </a:t>
            </a:r>
          </a:p>
          <a:p>
            <a:pPr marL="0" indent="0">
              <a:buNone/>
            </a:pPr>
            <a:r>
              <a:rPr lang="de-DE" dirty="0"/>
              <a:t>	</a:t>
            </a:r>
            <a:r>
              <a:rPr lang="de-DE" i="1" dirty="0"/>
              <a:t>sondern</a:t>
            </a:r>
            <a:endParaRPr lang="de-DE" dirty="0"/>
          </a:p>
          <a:p>
            <a:pPr marL="0" indent="0">
              <a:buNone/>
            </a:pPr>
            <a:r>
              <a:rPr lang="de-DE" b="1" dirty="0"/>
              <a:t>	Reflexion</a:t>
            </a:r>
            <a:r>
              <a:rPr lang="de-DE" dirty="0"/>
              <a:t> von eigenem und fremdem 	Unterricht</a:t>
            </a:r>
          </a:p>
          <a:p>
            <a:pPr marL="0" indent="0">
              <a:buNone/>
            </a:pPr>
            <a:r>
              <a:rPr lang="de-DE" b="1" dirty="0"/>
              <a:t>	</a:t>
            </a:r>
          </a:p>
          <a:p>
            <a:pPr marL="439738" indent="-439738">
              <a:buNone/>
            </a:pPr>
            <a:r>
              <a:rPr lang="de-DE" b="1" dirty="0"/>
              <a:t>-&gt; Professionalisierung</a:t>
            </a:r>
          </a:p>
          <a:p>
            <a:pPr marL="0" indent="0">
              <a:buNone/>
            </a:pPr>
            <a:endParaRPr lang="de-DE" dirty="0"/>
          </a:p>
        </p:txBody>
      </p:sp>
      <p:sp>
        <p:nvSpPr>
          <p:cNvPr id="4" name="Foliennummernplatzhalter 3"/>
          <p:cNvSpPr>
            <a:spLocks noGrp="1"/>
          </p:cNvSpPr>
          <p:nvPr>
            <p:ph type="sldNum" sz="quarter" idx="12"/>
          </p:nvPr>
        </p:nvSpPr>
        <p:spPr/>
        <p:txBody>
          <a:bodyPr/>
          <a:lstStyle/>
          <a:p>
            <a:pPr>
              <a:defRPr/>
            </a:pPr>
            <a:fld id="{C1238C9B-4236-466B-BA73-95BADDC97272}" type="slidenum">
              <a:rPr lang="de-DE" smtClean="0"/>
              <a:pPr>
                <a:defRPr/>
              </a:pPr>
              <a:t>14</a:t>
            </a:fld>
            <a:endParaRPr lang="de-DE"/>
          </a:p>
        </p:txBody>
      </p:sp>
      <p:pic>
        <p:nvPicPr>
          <p:cNvPr id="5" name="Inhaltsplatzhalter 5"/>
          <p:cNvPicPr>
            <a:picLocks noChangeAspect="1"/>
          </p:cNvPicPr>
          <p:nvPr/>
        </p:nvPicPr>
        <p:blipFill rotWithShape="1">
          <a:blip r:embed="rId3"/>
          <a:srcRect l="70679" t="29705" r="11728" b="58937"/>
          <a:stretch/>
        </p:blipFill>
        <p:spPr>
          <a:xfrm>
            <a:off x="0" y="44451"/>
            <a:ext cx="1592580" cy="642621"/>
          </a:xfrm>
          <a:prstGeom prst="rect">
            <a:avLst/>
          </a:prstGeom>
        </p:spPr>
      </p:pic>
      <p:pic>
        <p:nvPicPr>
          <p:cNvPr id="6" name="Grafik 3">
            <a:extLst>
              <a:ext uri="{FF2B5EF4-FFF2-40B4-BE49-F238E27FC236}">
                <a16:creationId xmlns:a16="http://schemas.microsoft.com/office/drawing/2014/main" id="{A1798AFB-1383-4B78-95EF-6583AC05422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790355" y="-18841"/>
            <a:ext cx="3347864" cy="705913"/>
          </a:xfrm>
          <a:prstGeom prst="rect">
            <a:avLst/>
          </a:prstGeom>
        </p:spPr>
      </p:pic>
    </p:spTree>
    <p:extLst>
      <p:ext uri="{BB962C8B-B14F-4D97-AF65-F5344CB8AC3E}">
        <p14:creationId xmlns:p14="http://schemas.microsoft.com/office/powerpoint/2010/main" val="224043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Inhaltsplatzhalter 2"/>
          <p:cNvSpPr>
            <a:spLocks noGrp="1"/>
          </p:cNvSpPr>
          <p:nvPr>
            <p:ph idx="1"/>
          </p:nvPr>
        </p:nvSpPr>
        <p:spPr>
          <a:xfrm>
            <a:off x="971601" y="764704"/>
            <a:ext cx="7200800" cy="6264696"/>
          </a:xfrm>
        </p:spPr>
        <p:txBody>
          <a:bodyPr>
            <a:normAutofit/>
          </a:bodyPr>
          <a:lstStyle/>
          <a:p>
            <a:pPr marL="0" indent="0" algn="ctr">
              <a:spcBef>
                <a:spcPts val="600"/>
              </a:spcBef>
              <a:spcAft>
                <a:spcPts val="1200"/>
              </a:spcAft>
              <a:buNone/>
            </a:pPr>
            <a:r>
              <a:rPr lang="de-DE" sz="2800" b="1" dirty="0">
                <a:latin typeface="Arial" charset="0"/>
              </a:rPr>
              <a:t>Reflexion</a:t>
            </a:r>
            <a:endParaRPr lang="de-DE" b="1" dirty="0">
              <a:latin typeface="Arial" charset="0"/>
            </a:endParaRPr>
          </a:p>
          <a:p>
            <a:pPr>
              <a:spcBef>
                <a:spcPts val="500"/>
              </a:spcBef>
              <a:spcAft>
                <a:spcPts val="350"/>
              </a:spcAft>
              <a:buFont typeface="Wingdings" charset="0"/>
              <a:buChar char="§"/>
            </a:pPr>
            <a:endParaRPr lang="de-DE" sz="1800" b="0" dirty="0"/>
          </a:p>
          <a:p>
            <a:pPr marL="0" indent="0">
              <a:spcBef>
                <a:spcPts val="500"/>
              </a:spcBef>
              <a:spcAft>
                <a:spcPts val="350"/>
              </a:spcAft>
              <a:buNone/>
            </a:pPr>
            <a:r>
              <a:rPr lang="de-DE" sz="1800" b="0" dirty="0"/>
              <a:t>„Reflexion wird als ein </a:t>
            </a:r>
            <a:r>
              <a:rPr lang="de-DE" sz="1800" b="1" dirty="0"/>
              <a:t>mentaler Prozess </a:t>
            </a:r>
            <a:r>
              <a:rPr lang="de-DE" sz="1800" b="0" dirty="0"/>
              <a:t>gesehen, der darauf ausgelegt ist, ein Problem, eine Situation, eine neue Erfahrung kognitiv zu strukturieren, um über Reflexionsprozesse </a:t>
            </a:r>
            <a:r>
              <a:rPr lang="de-DE" sz="1800" b="1" dirty="0">
                <a:solidFill>
                  <a:srgbClr val="006699"/>
                </a:solidFill>
              </a:rPr>
              <a:t>Handlungsalternativen zu generieren</a:t>
            </a:r>
            <a:r>
              <a:rPr lang="de-DE" sz="1800" dirty="0"/>
              <a:t>“</a:t>
            </a:r>
            <a:r>
              <a:rPr lang="de-DE" sz="1800" b="1" dirty="0"/>
              <a:t> </a:t>
            </a:r>
            <a:r>
              <a:rPr lang="de-DE" sz="1800" b="0" dirty="0"/>
              <a:t>(</a:t>
            </a:r>
            <a:r>
              <a:rPr lang="de-DE" sz="1800" b="0" dirty="0" err="1"/>
              <a:t>Roters</a:t>
            </a:r>
            <a:r>
              <a:rPr lang="de-DE" sz="1800" b="0" dirty="0"/>
              <a:t> 2012, 151).</a:t>
            </a:r>
          </a:p>
          <a:p>
            <a:pPr>
              <a:buFont typeface="Wingdings" charset="0"/>
              <a:buChar char="§"/>
            </a:pPr>
            <a:endParaRPr lang="de-DE" sz="1400" dirty="0">
              <a:latin typeface="Arial" charset="0"/>
            </a:endParaRPr>
          </a:p>
          <a:p>
            <a:pPr>
              <a:buFont typeface="Wingdings" charset="0"/>
              <a:buChar char="§"/>
            </a:pPr>
            <a:endParaRPr lang="de-AT" sz="1400" dirty="0">
              <a:latin typeface="Arial" charset="0"/>
            </a:endParaRPr>
          </a:p>
        </p:txBody>
      </p:sp>
      <p:pic>
        <p:nvPicPr>
          <p:cNvPr id="3" name="Inhaltsplatzhalter 5"/>
          <p:cNvPicPr>
            <a:picLocks noChangeAspect="1"/>
          </p:cNvPicPr>
          <p:nvPr/>
        </p:nvPicPr>
        <p:blipFill rotWithShape="1">
          <a:blip r:embed="rId3"/>
          <a:srcRect l="70679" t="29705" r="11728" b="58937"/>
          <a:stretch/>
        </p:blipFill>
        <p:spPr>
          <a:xfrm>
            <a:off x="0" y="5225"/>
            <a:ext cx="1592580" cy="642621"/>
          </a:xfrm>
          <a:prstGeom prst="rect">
            <a:avLst/>
          </a:prstGeom>
        </p:spPr>
      </p:pic>
      <p:pic>
        <p:nvPicPr>
          <p:cNvPr id="4" name="Grafik 3">
            <a:extLst>
              <a:ext uri="{FF2B5EF4-FFF2-40B4-BE49-F238E27FC236}">
                <a16:creationId xmlns:a16="http://schemas.microsoft.com/office/drawing/2014/main" id="{21851EC6-67FD-450D-BD37-37ACA46AD7BA}"/>
              </a:ext>
            </a:extLst>
          </p:cNvPr>
          <p:cNvPicPr/>
          <p:nvPr/>
        </p:nvPicPr>
        <p:blipFill rotWithShape="1">
          <a:blip r:embed="rId4" cstate="print">
            <a:extLst>
              <a:ext uri="{28A0092B-C50C-407E-A947-70E740481C1C}">
                <a14:useLocalDpi xmlns:a14="http://schemas.microsoft.com/office/drawing/2010/main" val="0"/>
              </a:ext>
            </a:extLst>
          </a:blip>
          <a:srcRect l="22786" b="23187"/>
          <a:stretch/>
        </p:blipFill>
        <p:spPr>
          <a:xfrm>
            <a:off x="6553199" y="22176"/>
            <a:ext cx="2585019" cy="625670"/>
          </a:xfrm>
          <a:prstGeom prst="rect">
            <a:avLst/>
          </a:prstGeom>
        </p:spPr>
      </p:pic>
      <p:sp>
        <p:nvSpPr>
          <p:cNvPr id="5" name="Foliennummernplatzhalter 3"/>
          <p:cNvSpPr>
            <a:spLocks noGrp="1"/>
          </p:cNvSpPr>
          <p:nvPr>
            <p:ph type="sldNum" sz="quarter" idx="12"/>
          </p:nvPr>
        </p:nvSpPr>
        <p:spPr>
          <a:xfrm>
            <a:off x="6553200" y="6356350"/>
            <a:ext cx="2133600" cy="365125"/>
          </a:xfrm>
        </p:spPr>
        <p:txBody>
          <a:bodyPr/>
          <a:lstStyle/>
          <a:p>
            <a:pPr>
              <a:defRPr/>
            </a:pPr>
            <a:fld id="{C1238C9B-4236-466B-BA73-95BADDC97272}" type="slidenum">
              <a:rPr lang="de-DE" smtClean="0"/>
              <a:pPr>
                <a:defRPr/>
              </a:pPr>
              <a:t>15</a:t>
            </a:fld>
            <a:endParaRPr lang="de-DE" dirty="0"/>
          </a:p>
        </p:txBody>
      </p:sp>
    </p:spTree>
    <p:extLst>
      <p:ext uri="{BB962C8B-B14F-4D97-AF65-F5344CB8AC3E}">
        <p14:creationId xmlns:p14="http://schemas.microsoft.com/office/powerpoint/2010/main" val="5856652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B38F0F-16AE-41DA-A2A8-6188CB24D9E3}"/>
              </a:ext>
            </a:extLst>
          </p:cNvPr>
          <p:cNvSpPr>
            <a:spLocks noGrp="1"/>
          </p:cNvSpPr>
          <p:nvPr>
            <p:ph type="title"/>
          </p:nvPr>
        </p:nvSpPr>
        <p:spPr>
          <a:xfrm>
            <a:off x="457200" y="274638"/>
            <a:ext cx="8229600" cy="457199"/>
          </a:xfrm>
        </p:spPr>
        <p:txBody>
          <a:bodyPr>
            <a:noAutofit/>
          </a:bodyPr>
          <a:lstStyle/>
          <a:p>
            <a:r>
              <a:rPr lang="de-AT" sz="3200" b="1" dirty="0"/>
              <a:t>Reflexionsfähigkeit</a:t>
            </a:r>
          </a:p>
        </p:txBody>
      </p:sp>
      <p:sp>
        <p:nvSpPr>
          <p:cNvPr id="3" name="Inhaltsplatzhalter 2">
            <a:extLst>
              <a:ext uri="{FF2B5EF4-FFF2-40B4-BE49-F238E27FC236}">
                <a16:creationId xmlns:a16="http://schemas.microsoft.com/office/drawing/2014/main" id="{AE0EA9CC-1553-4C65-BFC2-1FF9472AAB28}"/>
              </a:ext>
            </a:extLst>
          </p:cNvPr>
          <p:cNvSpPr>
            <a:spLocks noGrp="1"/>
          </p:cNvSpPr>
          <p:nvPr>
            <p:ph idx="1"/>
          </p:nvPr>
        </p:nvSpPr>
        <p:spPr>
          <a:xfrm>
            <a:off x="457200" y="1196751"/>
            <a:ext cx="8229600" cy="5524723"/>
          </a:xfrm>
        </p:spPr>
        <p:txBody>
          <a:bodyPr/>
          <a:lstStyle/>
          <a:p>
            <a:pPr>
              <a:buFont typeface="Wingdings" panose="05000000000000000000" pitchFamily="2" charset="2"/>
              <a:buChar char="Ø"/>
            </a:pPr>
            <a:r>
              <a:rPr lang="de-DE" dirty="0"/>
              <a:t>Orientierung am Konzept </a:t>
            </a:r>
          </a:p>
          <a:p>
            <a:pPr marL="0" indent="0">
              <a:buNone/>
            </a:pPr>
            <a:r>
              <a:rPr lang="de-DE" dirty="0"/>
              <a:t>	des </a:t>
            </a:r>
            <a:r>
              <a:rPr lang="de-DE" i="1" dirty="0" err="1"/>
              <a:t>reflective</a:t>
            </a:r>
            <a:r>
              <a:rPr lang="de-DE" i="1" dirty="0"/>
              <a:t> </a:t>
            </a:r>
            <a:r>
              <a:rPr lang="de-DE" i="1" dirty="0" err="1"/>
              <a:t>practitioner</a:t>
            </a:r>
            <a:r>
              <a:rPr lang="de-DE" i="1" dirty="0"/>
              <a:t> </a:t>
            </a:r>
            <a:r>
              <a:rPr lang="de-DE" sz="2600" i="1" dirty="0"/>
              <a:t>(Schön 1983)</a:t>
            </a:r>
          </a:p>
          <a:p>
            <a:pPr marL="0" indent="0">
              <a:buNone/>
            </a:pPr>
            <a:r>
              <a:rPr lang="de-DE" sz="2600" i="1" dirty="0"/>
              <a:t>      </a:t>
            </a:r>
          </a:p>
          <a:p>
            <a:pPr marL="0" indent="0">
              <a:buNone/>
            </a:pPr>
            <a:r>
              <a:rPr lang="de-DE" sz="2600" i="1" dirty="0"/>
              <a:t>     insbesondere </a:t>
            </a:r>
            <a:r>
              <a:rPr lang="de-DE" sz="2600" i="1" dirty="0" err="1"/>
              <a:t>reflection</a:t>
            </a:r>
            <a:r>
              <a:rPr lang="de-DE" sz="2600" i="1" dirty="0"/>
              <a:t>-</a:t>
            </a:r>
            <a:r>
              <a:rPr lang="de-DE" sz="2600" i="1" dirty="0">
                <a:solidFill>
                  <a:srgbClr val="10A4EE"/>
                </a:solidFill>
              </a:rPr>
              <a:t>on</a:t>
            </a:r>
            <a:r>
              <a:rPr lang="de-DE" sz="2600" i="1" dirty="0"/>
              <a:t>-action</a:t>
            </a:r>
            <a:br>
              <a:rPr lang="de-DE" sz="2600" i="1" dirty="0"/>
            </a:br>
            <a:br>
              <a:rPr lang="de-DE" sz="2600" i="1" dirty="0"/>
            </a:br>
            <a:br>
              <a:rPr lang="de-DE" sz="2600" i="1" dirty="0"/>
            </a:br>
            <a:endParaRPr lang="de-DE" sz="2600" i="1" dirty="0"/>
          </a:p>
          <a:p>
            <a:pPr marL="0" indent="0">
              <a:buNone/>
            </a:pPr>
            <a:endParaRPr lang="de-DE" sz="2600" i="1" dirty="0"/>
          </a:p>
          <a:p>
            <a:pPr marL="0" indent="0">
              <a:buNone/>
            </a:pPr>
            <a:endParaRPr lang="de-DE" sz="2600" i="1" dirty="0"/>
          </a:p>
        </p:txBody>
      </p:sp>
      <p:sp>
        <p:nvSpPr>
          <p:cNvPr id="4" name="Foliennummernplatzhalter 3">
            <a:extLst>
              <a:ext uri="{FF2B5EF4-FFF2-40B4-BE49-F238E27FC236}">
                <a16:creationId xmlns:a16="http://schemas.microsoft.com/office/drawing/2014/main" id="{92B478A8-94FE-48C0-9C4C-60AB77E4AAA7}"/>
              </a:ext>
            </a:extLst>
          </p:cNvPr>
          <p:cNvSpPr>
            <a:spLocks noGrp="1"/>
          </p:cNvSpPr>
          <p:nvPr>
            <p:ph type="sldNum" sz="quarter" idx="12"/>
          </p:nvPr>
        </p:nvSpPr>
        <p:spPr/>
        <p:txBody>
          <a:bodyPr/>
          <a:lstStyle/>
          <a:p>
            <a:pPr>
              <a:defRPr/>
            </a:pPr>
            <a:fld id="{C1238C9B-4236-466B-BA73-95BADDC97272}" type="slidenum">
              <a:rPr lang="de-DE" smtClean="0"/>
              <a:pPr>
                <a:defRPr/>
              </a:pPr>
              <a:t>16</a:t>
            </a:fld>
            <a:endParaRPr lang="de-DE"/>
          </a:p>
        </p:txBody>
      </p:sp>
      <p:pic>
        <p:nvPicPr>
          <p:cNvPr id="5" name="Grafik 3">
            <a:extLst>
              <a:ext uri="{FF2B5EF4-FFF2-40B4-BE49-F238E27FC236}">
                <a16:creationId xmlns:a16="http://schemas.microsoft.com/office/drawing/2014/main" id="{85C8AE08-B550-4458-8498-1BA258DA927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228184" y="-18841"/>
            <a:ext cx="2910034" cy="750678"/>
          </a:xfrm>
          <a:prstGeom prst="rect">
            <a:avLst/>
          </a:prstGeom>
        </p:spPr>
      </p:pic>
      <p:pic>
        <p:nvPicPr>
          <p:cNvPr id="6" name="Inhaltsplatzhalter 5">
            <a:extLst>
              <a:ext uri="{FF2B5EF4-FFF2-40B4-BE49-F238E27FC236}">
                <a16:creationId xmlns:a16="http://schemas.microsoft.com/office/drawing/2014/main" id="{431257EC-2028-4FA1-97E3-198F1CAA86E9}"/>
              </a:ext>
            </a:extLst>
          </p:cNvPr>
          <p:cNvPicPr>
            <a:picLocks noChangeAspect="1"/>
          </p:cNvPicPr>
          <p:nvPr/>
        </p:nvPicPr>
        <p:blipFill rotWithShape="1">
          <a:blip r:embed="rId4"/>
          <a:srcRect l="70679" t="29705" r="11728" b="58937"/>
          <a:stretch/>
        </p:blipFill>
        <p:spPr>
          <a:xfrm>
            <a:off x="3232" y="18910"/>
            <a:ext cx="1976479" cy="642621"/>
          </a:xfrm>
          <a:prstGeom prst="rect">
            <a:avLst/>
          </a:prstGeom>
        </p:spPr>
      </p:pic>
    </p:spTree>
    <p:extLst>
      <p:ext uri="{BB962C8B-B14F-4D97-AF65-F5344CB8AC3E}">
        <p14:creationId xmlns:p14="http://schemas.microsoft.com/office/powerpoint/2010/main" val="2827875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b="1" dirty="0"/>
              <a:t>Reflexives Praktikum </a:t>
            </a:r>
            <a:r>
              <a:rPr lang="de-DE" sz="1800" dirty="0"/>
              <a:t>(Schön 1983, 79)</a:t>
            </a:r>
          </a:p>
        </p:txBody>
      </p:sp>
      <p:sp>
        <p:nvSpPr>
          <p:cNvPr id="3" name="Inhaltsplatzhalter 2"/>
          <p:cNvSpPr>
            <a:spLocks noGrp="1"/>
          </p:cNvSpPr>
          <p:nvPr>
            <p:ph idx="1"/>
          </p:nvPr>
        </p:nvSpPr>
        <p:spPr>
          <a:xfrm>
            <a:off x="457200" y="1268760"/>
            <a:ext cx="8507288" cy="5184576"/>
          </a:xfrm>
        </p:spPr>
        <p:txBody>
          <a:bodyPr>
            <a:normAutofit fontScale="92500" lnSpcReduction="10000"/>
          </a:bodyPr>
          <a:lstStyle/>
          <a:p>
            <a:pPr>
              <a:buFont typeface="Wingdings" panose="05000000000000000000" pitchFamily="2" charset="2"/>
              <a:buChar char="Ø"/>
            </a:pPr>
            <a:r>
              <a:rPr lang="de-DE" dirty="0"/>
              <a:t>Kern</a:t>
            </a:r>
          </a:p>
          <a:p>
            <a:pPr lvl="1">
              <a:buFont typeface="Arial" panose="020B0604020202020204" pitchFamily="34" charset="0"/>
              <a:buChar char="•"/>
            </a:pPr>
            <a:r>
              <a:rPr lang="de-DE" dirty="0"/>
              <a:t>Praktikumsbegleitung </a:t>
            </a:r>
            <a:r>
              <a:rPr lang="de-DE" b="1" i="1" dirty="0"/>
              <a:t>im Dialog </a:t>
            </a:r>
            <a:r>
              <a:rPr lang="de-DE" i="1" dirty="0"/>
              <a:t>–</a:t>
            </a:r>
            <a:br>
              <a:rPr lang="de-DE" dirty="0">
                <a:solidFill>
                  <a:srgbClr val="0000FF"/>
                </a:solidFill>
              </a:rPr>
            </a:br>
            <a:r>
              <a:rPr lang="de-DE" dirty="0"/>
              <a:t>Mentor*in und Praktikant*innen</a:t>
            </a:r>
          </a:p>
          <a:p>
            <a:pPr lvl="1">
              <a:buFont typeface="Arial" panose="020B0604020202020204" pitchFamily="34" charset="0"/>
              <a:buChar char="•"/>
            </a:pPr>
            <a:r>
              <a:rPr lang="de-DE" i="1" dirty="0"/>
              <a:t>Aufgabe Praxisbegleiter*in</a:t>
            </a:r>
            <a:r>
              <a:rPr lang="de-DE" dirty="0"/>
              <a:t>: reflexiven Dialog über unterrichtliches Handeln initiieren und aufrechterhalten </a:t>
            </a:r>
            <a:br>
              <a:rPr lang="de-DE" dirty="0"/>
            </a:br>
            <a:r>
              <a:rPr lang="de-DE" dirty="0"/>
              <a:t>-&gt; </a:t>
            </a:r>
            <a:r>
              <a:rPr lang="de-DE" i="1" dirty="0" err="1"/>
              <a:t>reflection</a:t>
            </a:r>
            <a:r>
              <a:rPr lang="de-DE" i="1" dirty="0"/>
              <a:t>-</a:t>
            </a:r>
            <a:r>
              <a:rPr lang="de-DE" b="1" i="1" dirty="0">
                <a:solidFill>
                  <a:schemeClr val="tx2">
                    <a:lumMod val="60000"/>
                    <a:lumOff val="40000"/>
                  </a:schemeClr>
                </a:solidFill>
              </a:rPr>
              <a:t>on</a:t>
            </a:r>
            <a:r>
              <a:rPr lang="de-DE" i="1" dirty="0"/>
              <a:t>-action</a:t>
            </a:r>
            <a:endParaRPr lang="de-DE" dirty="0"/>
          </a:p>
          <a:p>
            <a:pPr marL="457200" lvl="1" indent="0">
              <a:buNone/>
            </a:pPr>
            <a:endParaRPr lang="de-DE" dirty="0"/>
          </a:p>
          <a:p>
            <a:pPr>
              <a:buFont typeface="Wingdings" panose="05000000000000000000" pitchFamily="2" charset="2"/>
              <a:buChar char="Ø"/>
            </a:pPr>
            <a:r>
              <a:rPr lang="de-DE" dirty="0"/>
              <a:t>Charakteristika</a:t>
            </a:r>
          </a:p>
          <a:p>
            <a:pPr lvl="1">
              <a:buFont typeface="Arial" panose="020B0604020202020204" pitchFamily="34" charset="0"/>
              <a:buChar char="•"/>
            </a:pPr>
            <a:r>
              <a:rPr lang="de-DE" dirty="0"/>
              <a:t>Unterricht als Experimentierfeld</a:t>
            </a:r>
          </a:p>
          <a:p>
            <a:pPr lvl="1">
              <a:buFont typeface="Arial" panose="020B0604020202020204" pitchFamily="34" charset="0"/>
              <a:buChar char="•"/>
            </a:pPr>
            <a:r>
              <a:rPr lang="de-DE" dirty="0"/>
              <a:t>Praktikant*in beobachtet, praktiziert, reflektiert theoriegeleitet im Dialog </a:t>
            </a:r>
            <a:r>
              <a:rPr lang="de-DE" sz="1900" dirty="0"/>
              <a:t>(vgl. </a:t>
            </a:r>
            <a:r>
              <a:rPr lang="de-DE" sz="1900" dirty="0" err="1"/>
              <a:t>Roters</a:t>
            </a:r>
            <a:r>
              <a:rPr lang="de-DE" sz="1900" dirty="0"/>
              <a:t> 2012, 121)</a:t>
            </a:r>
            <a:r>
              <a:rPr lang="de-DE" dirty="0"/>
              <a:t>.</a:t>
            </a:r>
          </a:p>
          <a:p>
            <a:pPr lvl="1">
              <a:buFont typeface="Arial" panose="020B0604020202020204" pitchFamily="34" charset="0"/>
              <a:buChar char="•"/>
            </a:pPr>
            <a:r>
              <a:rPr lang="de-DE" dirty="0"/>
              <a:t>Bildungsperspektive: Was gelingt „</a:t>
            </a:r>
            <a:r>
              <a:rPr lang="de-DE" i="1" dirty="0"/>
              <a:t>besser“</a:t>
            </a:r>
            <a:r>
              <a:rPr lang="de-DE" dirty="0"/>
              <a:t> </a:t>
            </a:r>
          </a:p>
        </p:txBody>
      </p:sp>
      <p:sp>
        <p:nvSpPr>
          <p:cNvPr id="4" name="Foliennummernplatzhalter 3"/>
          <p:cNvSpPr>
            <a:spLocks noGrp="1"/>
          </p:cNvSpPr>
          <p:nvPr>
            <p:ph type="sldNum" sz="quarter" idx="12"/>
          </p:nvPr>
        </p:nvSpPr>
        <p:spPr/>
        <p:txBody>
          <a:bodyPr/>
          <a:lstStyle/>
          <a:p>
            <a:pPr>
              <a:defRPr/>
            </a:pPr>
            <a:fld id="{C1238C9B-4236-466B-BA73-95BADDC97272}" type="slidenum">
              <a:rPr lang="de-DE" smtClean="0"/>
              <a:pPr>
                <a:defRPr/>
              </a:pPr>
              <a:t>17</a:t>
            </a:fld>
            <a:endParaRPr lang="de-DE"/>
          </a:p>
        </p:txBody>
      </p:sp>
      <p:pic>
        <p:nvPicPr>
          <p:cNvPr id="5" name="Inhaltsplatzhalter 5"/>
          <p:cNvPicPr>
            <a:picLocks noChangeAspect="1"/>
          </p:cNvPicPr>
          <p:nvPr/>
        </p:nvPicPr>
        <p:blipFill rotWithShape="1">
          <a:blip r:embed="rId3"/>
          <a:srcRect l="70679" t="29705" r="11728" b="58937"/>
          <a:stretch/>
        </p:blipFill>
        <p:spPr>
          <a:xfrm>
            <a:off x="-551" y="44451"/>
            <a:ext cx="1592580" cy="642621"/>
          </a:xfrm>
          <a:prstGeom prst="rect">
            <a:avLst/>
          </a:prstGeom>
        </p:spPr>
      </p:pic>
      <p:pic>
        <p:nvPicPr>
          <p:cNvPr id="6" name="Grafik 5">
            <a:extLst>
              <a:ext uri="{FF2B5EF4-FFF2-40B4-BE49-F238E27FC236}">
                <a16:creationId xmlns:a16="http://schemas.microsoft.com/office/drawing/2014/main" id="{B01E8EBA-7B35-492E-AB8E-E59D0758FE9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790355" y="-18841"/>
            <a:ext cx="3347864" cy="705913"/>
          </a:xfrm>
          <a:prstGeom prst="rect">
            <a:avLst/>
          </a:prstGeom>
        </p:spPr>
      </p:pic>
    </p:spTree>
    <p:extLst>
      <p:ext uri="{BB962C8B-B14F-4D97-AF65-F5344CB8AC3E}">
        <p14:creationId xmlns:p14="http://schemas.microsoft.com/office/powerpoint/2010/main" val="2108130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subTitle" idx="4294967295"/>
          </p:nvPr>
        </p:nvSpPr>
        <p:spPr>
          <a:xfrm>
            <a:off x="179512" y="1236663"/>
            <a:ext cx="8958707" cy="6308725"/>
          </a:xfrm>
        </p:spPr>
        <p:txBody>
          <a:bodyPr>
            <a:normAutofit/>
          </a:bodyPr>
          <a:lstStyle/>
          <a:p>
            <a:pPr marL="0" indent="0" eaLnBrk="1" hangingPunct="1">
              <a:lnSpc>
                <a:spcPct val="90000"/>
              </a:lnSpc>
              <a:buClr>
                <a:schemeClr val="accent2"/>
              </a:buClr>
              <a:buNone/>
            </a:pPr>
            <a:r>
              <a:rPr lang="de-DE" sz="1800" dirty="0">
                <a:latin typeface="Arial" charset="0"/>
                <a:cs typeface="Arial" charset="0"/>
              </a:rPr>
              <a:t>	</a:t>
            </a:r>
            <a:endParaRPr lang="de-DE" sz="2000" dirty="0">
              <a:latin typeface="Arial" charset="0"/>
              <a:cs typeface="Arial" charset="0"/>
            </a:endParaRPr>
          </a:p>
          <a:p>
            <a:pPr marL="342900" lvl="2" indent="-342900">
              <a:lnSpc>
                <a:spcPct val="90000"/>
              </a:lnSpc>
              <a:buClr>
                <a:srgbClr val="0070C0"/>
              </a:buClr>
              <a:buFont typeface="Wingdings" panose="05000000000000000000" pitchFamily="2" charset="2"/>
              <a:buChar char="Ø"/>
            </a:pPr>
            <a:r>
              <a:rPr lang="de-DE" sz="2000" dirty="0">
                <a:latin typeface="Arial" charset="0"/>
                <a:cs typeface="Arial" charset="0"/>
              </a:rPr>
              <a:t>„</a:t>
            </a:r>
            <a:r>
              <a:rPr lang="de-DE" sz="2000" dirty="0" err="1">
                <a:latin typeface="Arial" charset="0"/>
                <a:cs typeface="Arial" charset="0"/>
              </a:rPr>
              <a:t>attending</a:t>
            </a:r>
            <a:r>
              <a:rPr lang="de-DE" sz="2000" dirty="0">
                <a:latin typeface="Arial" charset="0"/>
                <a:cs typeface="Arial" charset="0"/>
              </a:rPr>
              <a:t> </a:t>
            </a:r>
            <a:r>
              <a:rPr lang="de-DE" sz="2000" dirty="0" err="1">
                <a:latin typeface="Arial" charset="0"/>
                <a:cs typeface="Arial" charset="0"/>
              </a:rPr>
              <a:t>to</a:t>
            </a:r>
            <a:r>
              <a:rPr lang="de-DE" sz="2000" dirty="0">
                <a:latin typeface="Arial" charset="0"/>
                <a:cs typeface="Arial" charset="0"/>
              </a:rPr>
              <a:t> </a:t>
            </a:r>
            <a:r>
              <a:rPr lang="de-DE" sz="2000" dirty="0" err="1">
                <a:latin typeface="Arial" charset="0"/>
                <a:cs typeface="Arial" charset="0"/>
              </a:rPr>
              <a:t>states</a:t>
            </a:r>
            <a:r>
              <a:rPr lang="de-DE" sz="2000" dirty="0">
                <a:latin typeface="Arial" charset="0"/>
                <a:cs typeface="Arial" charset="0"/>
              </a:rPr>
              <a:t> </a:t>
            </a:r>
            <a:r>
              <a:rPr lang="de-DE" sz="2000" dirty="0" err="1">
                <a:latin typeface="Arial" charset="0"/>
                <a:cs typeface="Arial" charset="0"/>
              </a:rPr>
              <a:t>of</a:t>
            </a:r>
            <a:r>
              <a:rPr lang="de-DE" sz="2000" dirty="0">
                <a:latin typeface="Arial" charset="0"/>
                <a:cs typeface="Arial" charset="0"/>
              </a:rPr>
              <a:t> </a:t>
            </a:r>
            <a:r>
              <a:rPr lang="de-DE" sz="2000" dirty="0" err="1">
                <a:latin typeface="Arial" charset="0"/>
                <a:cs typeface="Arial" charset="0"/>
              </a:rPr>
              <a:t>mind</a:t>
            </a:r>
            <a:r>
              <a:rPr lang="de-DE" sz="2000" dirty="0">
                <a:latin typeface="Arial" charset="0"/>
                <a:cs typeface="Arial" charset="0"/>
              </a:rPr>
              <a:t> in </a:t>
            </a:r>
            <a:r>
              <a:rPr lang="de-DE" sz="2000" dirty="0" err="1">
                <a:latin typeface="Arial" charset="0"/>
                <a:cs typeface="Arial" charset="0"/>
              </a:rPr>
              <a:t>oneself</a:t>
            </a:r>
            <a:r>
              <a:rPr lang="de-DE" sz="2000" dirty="0">
                <a:latin typeface="Arial" charset="0"/>
                <a:cs typeface="Arial" charset="0"/>
              </a:rPr>
              <a:t> </a:t>
            </a:r>
            <a:r>
              <a:rPr lang="de-DE" sz="2000" dirty="0" err="1">
                <a:latin typeface="Arial" charset="0"/>
                <a:cs typeface="Arial" charset="0"/>
              </a:rPr>
              <a:t>and</a:t>
            </a:r>
            <a:r>
              <a:rPr lang="de-DE" sz="2000" dirty="0">
                <a:latin typeface="Arial" charset="0"/>
                <a:cs typeface="Arial" charset="0"/>
              </a:rPr>
              <a:t> </a:t>
            </a:r>
            <a:r>
              <a:rPr lang="de-DE" sz="2000" dirty="0" err="1">
                <a:latin typeface="Arial" charset="0"/>
                <a:cs typeface="Arial" charset="0"/>
              </a:rPr>
              <a:t>others</a:t>
            </a:r>
            <a:r>
              <a:rPr lang="de-DE" sz="2000" dirty="0">
                <a:latin typeface="Arial" charset="0"/>
                <a:cs typeface="Arial" charset="0"/>
              </a:rPr>
              <a:t>“ bzw. „</a:t>
            </a:r>
            <a:r>
              <a:rPr lang="de-DE" sz="2000" dirty="0" err="1">
                <a:latin typeface="Arial" charset="0"/>
                <a:cs typeface="Arial" charset="0"/>
              </a:rPr>
              <a:t>holding</a:t>
            </a:r>
            <a:r>
              <a:rPr lang="de-DE" sz="2000" dirty="0">
                <a:latin typeface="Arial" charset="0"/>
                <a:cs typeface="Arial" charset="0"/>
              </a:rPr>
              <a:t> </a:t>
            </a:r>
            <a:r>
              <a:rPr lang="de-DE" sz="2000" dirty="0" err="1">
                <a:latin typeface="Arial" charset="0"/>
                <a:cs typeface="Arial" charset="0"/>
              </a:rPr>
              <a:t>mind</a:t>
            </a:r>
            <a:r>
              <a:rPr lang="de-DE" sz="2000" dirty="0">
                <a:latin typeface="Arial" charset="0"/>
                <a:cs typeface="Arial" charset="0"/>
              </a:rPr>
              <a:t> in </a:t>
            </a:r>
            <a:r>
              <a:rPr lang="de-DE" sz="2000" dirty="0" err="1">
                <a:latin typeface="Arial" charset="0"/>
                <a:cs typeface="Arial" charset="0"/>
              </a:rPr>
              <a:t>mind</a:t>
            </a:r>
            <a:r>
              <a:rPr lang="de-DE" sz="2000" dirty="0">
                <a:latin typeface="Arial" charset="0"/>
                <a:cs typeface="Arial" charset="0"/>
              </a:rPr>
              <a:t>“ </a:t>
            </a:r>
            <a:r>
              <a:rPr lang="de-DE" sz="1800" dirty="0">
                <a:latin typeface="Arial" charset="0"/>
                <a:cs typeface="Arial" charset="0"/>
              </a:rPr>
              <a:t>(Allen, </a:t>
            </a:r>
            <a:r>
              <a:rPr lang="de-DE" sz="1800" dirty="0" err="1">
                <a:latin typeface="Arial" charset="0"/>
                <a:cs typeface="Arial" charset="0"/>
              </a:rPr>
              <a:t>Fonagy</a:t>
            </a:r>
            <a:r>
              <a:rPr lang="de-DE" sz="1800" dirty="0">
                <a:latin typeface="Arial" charset="0"/>
                <a:cs typeface="Arial" charset="0"/>
              </a:rPr>
              <a:t> 2009, 3)</a:t>
            </a:r>
          </a:p>
          <a:p>
            <a:pPr marL="342900" lvl="2" indent="-342900">
              <a:lnSpc>
                <a:spcPct val="90000"/>
              </a:lnSpc>
              <a:buClr>
                <a:srgbClr val="0070C0"/>
              </a:buClr>
              <a:buFont typeface="Wingdings" panose="05000000000000000000" pitchFamily="2" charset="2"/>
              <a:buChar char="Ø"/>
            </a:pPr>
            <a:endParaRPr lang="de-DE" sz="1800" dirty="0">
              <a:latin typeface="Arial" charset="0"/>
              <a:cs typeface="Arial" charset="0"/>
            </a:endParaRPr>
          </a:p>
          <a:p>
            <a:pPr marL="342900" lvl="2" indent="-342900">
              <a:lnSpc>
                <a:spcPct val="90000"/>
              </a:lnSpc>
              <a:buClr>
                <a:srgbClr val="0070C0"/>
              </a:buClr>
              <a:buFont typeface="Wingdings" panose="05000000000000000000" pitchFamily="2" charset="2"/>
              <a:buChar char="Ø"/>
            </a:pPr>
            <a:r>
              <a:rPr lang="de-DE" sz="2000" dirty="0">
                <a:latin typeface="Arial" charset="0"/>
                <a:cs typeface="Arial" charset="0"/>
              </a:rPr>
              <a:t>intersubjektive </a:t>
            </a:r>
            <a:r>
              <a:rPr lang="de-DE" sz="2000" dirty="0" err="1">
                <a:latin typeface="Arial" charset="0"/>
                <a:cs typeface="Arial" charset="0"/>
              </a:rPr>
              <a:t>Verstehenskompetenz</a:t>
            </a:r>
            <a:r>
              <a:rPr lang="de-DE" sz="2000" dirty="0">
                <a:latin typeface="Arial" charset="0"/>
                <a:cs typeface="Arial" charset="0"/>
              </a:rPr>
              <a:t> bzw. Fähigkeit sich selbst und andere als Wesen mit geistig-seelischen Zuständen zu betrachten, gezeigtes Verhalten als Ausdruck dieser Zustände zu begreifen und die (vermuteten) mentalen Zustände zum Gegenstand des Nachdenkens machen zu können </a:t>
            </a:r>
            <a:r>
              <a:rPr lang="de-DE" sz="1800" dirty="0">
                <a:latin typeface="Arial" charset="0"/>
                <a:cs typeface="Arial" charset="0"/>
              </a:rPr>
              <a:t>(Dornes 2010, 168)</a:t>
            </a:r>
          </a:p>
          <a:p>
            <a:pPr marL="342900" lvl="2" indent="-342900">
              <a:lnSpc>
                <a:spcPct val="90000"/>
              </a:lnSpc>
              <a:buClr>
                <a:srgbClr val="0070C0"/>
              </a:buClr>
              <a:buFont typeface="Wingdings" panose="05000000000000000000" pitchFamily="2" charset="2"/>
              <a:buChar char="Ø"/>
            </a:pPr>
            <a:endParaRPr lang="de-DE" sz="1800" dirty="0">
              <a:latin typeface="Arial" charset="0"/>
              <a:cs typeface="Arial" charset="0"/>
            </a:endParaRPr>
          </a:p>
          <a:p>
            <a:pPr marL="342900" lvl="2" indent="-342900">
              <a:lnSpc>
                <a:spcPct val="90000"/>
              </a:lnSpc>
              <a:buClr>
                <a:srgbClr val="0070C0"/>
              </a:buClr>
              <a:buFont typeface="Wingdings" panose="05000000000000000000" pitchFamily="2" charset="2"/>
              <a:buChar char="Ø"/>
            </a:pPr>
            <a:r>
              <a:rPr lang="de-DE" sz="2000" dirty="0">
                <a:solidFill>
                  <a:srgbClr val="0000FF"/>
                </a:solidFill>
                <a:latin typeface="Arial" charset="0"/>
                <a:cs typeface="Arial" charset="0"/>
              </a:rPr>
              <a:t>Fähigkeit, „sich des eigenen Zustands, der eigenen Wünsche und Ziele gewahr zu sein, während man über sein Erleben nachdenkt, und das Verhalten anderer Menschen mit Bezug auf ihren inneren Zustand, ihre Wünsche und Ziele zu interpretieren“</a:t>
            </a:r>
            <a:r>
              <a:rPr lang="de-DE" sz="2000" dirty="0">
                <a:latin typeface="Arial" charset="0"/>
                <a:cs typeface="Arial" charset="0"/>
              </a:rPr>
              <a:t> </a:t>
            </a:r>
            <a:r>
              <a:rPr lang="de-DE" sz="1800" dirty="0">
                <a:latin typeface="Arial" charset="0"/>
                <a:cs typeface="Arial" charset="0"/>
              </a:rPr>
              <a:t>(</a:t>
            </a:r>
            <a:r>
              <a:rPr lang="de-DE" sz="1800" dirty="0" err="1">
                <a:latin typeface="Arial" charset="0"/>
                <a:cs typeface="Arial" charset="0"/>
              </a:rPr>
              <a:t>Coates</a:t>
            </a:r>
            <a:r>
              <a:rPr lang="de-DE" sz="1800" dirty="0">
                <a:latin typeface="Arial" charset="0"/>
                <a:cs typeface="Arial" charset="0"/>
              </a:rPr>
              <a:t> 2006)</a:t>
            </a:r>
          </a:p>
          <a:p>
            <a:pPr marL="0" lvl="2" indent="0">
              <a:lnSpc>
                <a:spcPct val="90000"/>
              </a:lnSpc>
              <a:buClr>
                <a:srgbClr val="0070C0"/>
              </a:buClr>
              <a:buNone/>
            </a:pPr>
            <a:endParaRPr lang="de-DE" sz="2000" dirty="0">
              <a:latin typeface="Arial" charset="0"/>
              <a:cs typeface="Arial" charset="0"/>
            </a:endParaRPr>
          </a:p>
          <a:p>
            <a:pPr marL="0" lvl="2" indent="0" eaLnBrk="1" hangingPunct="1">
              <a:lnSpc>
                <a:spcPct val="90000"/>
              </a:lnSpc>
              <a:buClr>
                <a:srgbClr val="0070C0"/>
              </a:buClr>
              <a:buNone/>
            </a:pPr>
            <a:endParaRPr lang="de-DE" sz="2000" dirty="0">
              <a:latin typeface="Arial" charset="0"/>
              <a:cs typeface="Arial" charset="0"/>
            </a:endParaRPr>
          </a:p>
          <a:p>
            <a:pPr marL="114300" lvl="2" indent="-342900" eaLnBrk="1" hangingPunct="1">
              <a:lnSpc>
                <a:spcPct val="90000"/>
              </a:lnSpc>
              <a:buClr>
                <a:schemeClr val="accent2"/>
              </a:buClr>
              <a:buFont typeface="Wingdings" panose="05000000000000000000" pitchFamily="2" charset="2"/>
              <a:buChar char="Ø"/>
            </a:pPr>
            <a:endParaRPr lang="de-DE" sz="2000" dirty="0">
              <a:latin typeface="Arial" charset="0"/>
              <a:cs typeface="Arial" charset="0"/>
            </a:endParaRPr>
          </a:p>
          <a:p>
            <a:pPr marL="469900" indent="-469900" eaLnBrk="1" hangingPunct="1">
              <a:lnSpc>
                <a:spcPct val="90000"/>
              </a:lnSpc>
              <a:buClr>
                <a:schemeClr val="accent2"/>
              </a:buClr>
            </a:pPr>
            <a:endParaRPr lang="de-DE" dirty="0">
              <a:latin typeface="Arial" charset="0"/>
            </a:endParaRPr>
          </a:p>
          <a:p>
            <a:pPr marL="0" lvl="2" eaLnBrk="1" hangingPunct="1">
              <a:lnSpc>
                <a:spcPct val="90000"/>
              </a:lnSpc>
              <a:buClr>
                <a:srgbClr val="0070C0"/>
              </a:buClr>
              <a:buFont typeface="Wingdings" charset="0"/>
              <a:buChar char="§"/>
            </a:pPr>
            <a:endParaRPr lang="de-DE" sz="1800" dirty="0">
              <a:latin typeface="Arial" charset="0"/>
              <a:cs typeface="Arial" charset="0"/>
            </a:endParaRPr>
          </a:p>
          <a:p>
            <a:pPr marL="0" lvl="2" eaLnBrk="1" hangingPunct="1">
              <a:lnSpc>
                <a:spcPct val="90000"/>
              </a:lnSpc>
              <a:buClr>
                <a:srgbClr val="0070C0"/>
              </a:buClr>
              <a:buFont typeface="Wingdings" charset="0"/>
              <a:buChar char="§"/>
            </a:pPr>
            <a:endParaRPr lang="de-DE" sz="1800" dirty="0">
              <a:latin typeface="Arial" charset="0"/>
              <a:cs typeface="Arial" charset="0"/>
            </a:endParaRPr>
          </a:p>
          <a:p>
            <a:pPr marL="0" lvl="2" eaLnBrk="1" hangingPunct="1"/>
            <a:endParaRPr lang="de-DE" dirty="0">
              <a:latin typeface="Arial" charset="0"/>
            </a:endParaRPr>
          </a:p>
        </p:txBody>
      </p:sp>
      <p:sp>
        <p:nvSpPr>
          <p:cNvPr id="18435" name="Rectangle 2"/>
          <p:cNvSpPr txBox="1">
            <a:spLocks noChangeArrowheads="1"/>
          </p:cNvSpPr>
          <p:nvPr/>
        </p:nvSpPr>
        <p:spPr bwMode="auto">
          <a:xfrm>
            <a:off x="4114800" y="1236663"/>
            <a:ext cx="5029200" cy="504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lvl1pPr>
              <a:defRPr sz="2000" b="1">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eaLnBrk="0" fontAlgn="base" hangingPunct="0">
              <a:spcBef>
                <a:spcPct val="20000"/>
              </a:spcBef>
              <a:spcAft>
                <a:spcPct val="0"/>
              </a:spcAft>
              <a:defRPr sz="2000">
                <a:solidFill>
                  <a:schemeClr val="tx1"/>
                </a:solidFill>
                <a:latin typeface="Arial" charset="0"/>
                <a:ea typeface="ＭＳ Ｐゴシック" charset="0"/>
              </a:defRPr>
            </a:lvl6pPr>
            <a:lvl7pPr eaLnBrk="0" fontAlgn="base" hangingPunct="0">
              <a:spcBef>
                <a:spcPct val="20000"/>
              </a:spcBef>
              <a:spcAft>
                <a:spcPct val="0"/>
              </a:spcAft>
              <a:defRPr sz="2000">
                <a:solidFill>
                  <a:schemeClr val="tx1"/>
                </a:solidFill>
                <a:latin typeface="Arial" charset="0"/>
                <a:ea typeface="ＭＳ Ｐゴシック" charset="0"/>
              </a:defRPr>
            </a:lvl7pPr>
            <a:lvl8pPr eaLnBrk="0" fontAlgn="base" hangingPunct="0">
              <a:spcBef>
                <a:spcPct val="20000"/>
              </a:spcBef>
              <a:spcAft>
                <a:spcPct val="0"/>
              </a:spcAft>
              <a:defRPr sz="2000">
                <a:solidFill>
                  <a:schemeClr val="tx1"/>
                </a:solidFill>
                <a:latin typeface="Arial" charset="0"/>
                <a:ea typeface="ＭＳ Ｐゴシック" charset="0"/>
              </a:defRPr>
            </a:lvl8pPr>
            <a:lvl9pPr eaLnBrk="0" fontAlgn="base" hangingPunct="0">
              <a:spcBef>
                <a:spcPct val="20000"/>
              </a:spcBef>
              <a:spcAft>
                <a:spcPct val="0"/>
              </a:spcAft>
              <a:defRPr sz="2000">
                <a:solidFill>
                  <a:schemeClr val="tx1"/>
                </a:solidFill>
                <a:latin typeface="Arial" charset="0"/>
                <a:ea typeface="ＭＳ Ｐゴシック" charset="0"/>
              </a:defRPr>
            </a:lvl9pPr>
          </a:lstStyle>
          <a:p>
            <a:pPr eaLnBrk="1" hangingPunct="1"/>
            <a:r>
              <a:rPr lang="de-DE" sz="1600">
                <a:solidFill>
                  <a:schemeClr val="bg1"/>
                </a:solidFill>
              </a:rPr>
              <a:t>3.4  Zur Entwicklung der Mentalisierungsfähigkeit </a:t>
            </a:r>
          </a:p>
        </p:txBody>
      </p:sp>
      <p:pic>
        <p:nvPicPr>
          <p:cNvPr id="4" name="Grafik 3">
            <a:extLst>
              <a:ext uri="{FF2B5EF4-FFF2-40B4-BE49-F238E27FC236}">
                <a16:creationId xmlns:a16="http://schemas.microsoft.com/office/drawing/2014/main" id="{8F196B93-22B1-4FAC-80B8-E4739E31075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790355" y="-18841"/>
            <a:ext cx="3347864" cy="814536"/>
          </a:xfrm>
          <a:prstGeom prst="rect">
            <a:avLst/>
          </a:prstGeom>
        </p:spPr>
      </p:pic>
      <p:pic>
        <p:nvPicPr>
          <p:cNvPr id="5" name="Bild 8">
            <a:extLst>
              <a:ext uri="{FF2B5EF4-FFF2-40B4-BE49-F238E27FC236}">
                <a16:creationId xmlns:a16="http://schemas.microsoft.com/office/drawing/2014/main" id="{B9E16E80-66BF-4949-945E-FACB192737FD}"/>
              </a:ext>
            </a:extLst>
          </p:cNvPr>
          <p:cNvPicPr>
            <a:picLocks noChangeAspect="1"/>
          </p:cNvPicPr>
          <p:nvPr/>
        </p:nvPicPr>
        <p:blipFill>
          <a:blip r:embed="rId4"/>
          <a:srcRect l="69722" t="30444" r="11388" b="58000"/>
          <a:stretch/>
        </p:blipFill>
        <p:spPr bwMode="auto">
          <a:xfrm>
            <a:off x="0" y="19615"/>
            <a:ext cx="1327195" cy="510045"/>
          </a:xfrm>
          <a:prstGeom prst="rect">
            <a:avLst/>
          </a:prstGeom>
        </p:spPr>
      </p:pic>
      <p:sp>
        <p:nvSpPr>
          <p:cNvPr id="6" name="Titel 1"/>
          <p:cNvSpPr txBox="1">
            <a:spLocks/>
          </p:cNvSpPr>
          <p:nvPr/>
        </p:nvSpPr>
        <p:spPr>
          <a:xfrm>
            <a:off x="457200" y="274638"/>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DE" sz="3200" b="1" dirty="0"/>
              <a:t>             </a:t>
            </a:r>
            <a:r>
              <a:rPr lang="de-DE" sz="3200" b="1" dirty="0" err="1"/>
              <a:t>Mentalisierungsfähigkeit</a:t>
            </a:r>
            <a:endParaRPr lang="de-DE" sz="3200" b="1" dirty="0"/>
          </a:p>
        </p:txBody>
      </p:sp>
      <p:sp>
        <p:nvSpPr>
          <p:cNvPr id="7" name="Foliennummernplatzhalter 3"/>
          <p:cNvSpPr>
            <a:spLocks noGrp="1"/>
          </p:cNvSpPr>
          <p:nvPr>
            <p:ph type="sldNum" sz="quarter" idx="12"/>
          </p:nvPr>
        </p:nvSpPr>
        <p:spPr>
          <a:xfrm>
            <a:off x="6553200" y="6356350"/>
            <a:ext cx="2133600" cy="365125"/>
          </a:xfrm>
        </p:spPr>
        <p:txBody>
          <a:bodyPr/>
          <a:lstStyle/>
          <a:p>
            <a:pPr>
              <a:defRPr/>
            </a:pPr>
            <a:fld id="{C1238C9B-4236-466B-BA73-95BADDC97272}" type="slidenum">
              <a:rPr lang="de-DE" smtClean="0"/>
              <a:pPr>
                <a:defRPr/>
              </a:pPr>
              <a:t>18</a:t>
            </a:fld>
            <a:endParaRPr lang="de-DE" dirty="0"/>
          </a:p>
        </p:txBody>
      </p:sp>
    </p:spTree>
    <p:extLst>
      <p:ext uri="{BB962C8B-B14F-4D97-AF65-F5344CB8AC3E}">
        <p14:creationId xmlns:p14="http://schemas.microsoft.com/office/powerpoint/2010/main" val="316061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ChangeArrowheads="1"/>
          </p:cNvSpPr>
          <p:nvPr/>
        </p:nvSpPr>
        <p:spPr bwMode="auto">
          <a:xfrm>
            <a:off x="4140200" y="2565400"/>
            <a:ext cx="1225550" cy="2303463"/>
          </a:xfrm>
          <a:prstGeom prst="rect">
            <a:avLst/>
          </a:prstGeom>
          <a:solidFill>
            <a:schemeClr val="accent1"/>
          </a:solidFill>
          <a:ln w="9525">
            <a:solidFill>
              <a:schemeClr val="tx1"/>
            </a:solidFill>
            <a:miter lim="800000"/>
            <a:headEnd/>
            <a:tailEnd/>
          </a:ln>
        </p:spPr>
        <p:txBody>
          <a:bodyPr wrap="none" anchor="ctr"/>
          <a:lstStyle/>
          <a:p>
            <a:pPr eaLnBrk="1" hangingPunct="1"/>
            <a:endParaRPr lang="de-AT">
              <a:latin typeface="Verdana" charset="0"/>
            </a:endParaRPr>
          </a:p>
        </p:txBody>
      </p:sp>
      <p:sp>
        <p:nvSpPr>
          <p:cNvPr id="44036" name="Line 4"/>
          <p:cNvSpPr>
            <a:spLocks noChangeShapeType="1"/>
          </p:cNvSpPr>
          <p:nvPr/>
        </p:nvSpPr>
        <p:spPr bwMode="auto">
          <a:xfrm>
            <a:off x="1547813" y="3644900"/>
            <a:ext cx="2303462" cy="0"/>
          </a:xfrm>
          <a:prstGeom prst="line">
            <a:avLst/>
          </a:prstGeom>
          <a:noFill/>
          <a:ln w="635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p>
        </p:txBody>
      </p:sp>
      <p:sp>
        <p:nvSpPr>
          <p:cNvPr id="44037" name="Text Box 5"/>
          <p:cNvSpPr txBox="1">
            <a:spLocks noChangeArrowheads="1"/>
          </p:cNvSpPr>
          <p:nvPr/>
        </p:nvSpPr>
        <p:spPr bwMode="auto">
          <a:xfrm>
            <a:off x="357188" y="3429000"/>
            <a:ext cx="125888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chemeClr val="tx1"/>
                </a:solidFill>
                <a:latin typeface="Arial" charset="0"/>
                <a:ea typeface="ＭＳ Ｐゴシック" charset="0"/>
                <a:cs typeface="Arial" charset="0"/>
              </a:defRPr>
            </a:lvl1pPr>
            <a:lvl2pPr marL="742950" indent="-285750">
              <a:defRPr sz="1400">
                <a:solidFill>
                  <a:schemeClr val="tx1"/>
                </a:solidFill>
                <a:latin typeface="Arial" charset="0"/>
                <a:ea typeface="Arial" charset="0"/>
                <a:cs typeface="Arial" charset="0"/>
              </a:defRPr>
            </a:lvl2pPr>
            <a:lvl3pPr marL="1143000" indent="-228600">
              <a:defRPr sz="1400">
                <a:solidFill>
                  <a:schemeClr val="tx1"/>
                </a:solidFill>
                <a:latin typeface="Arial" charset="0"/>
                <a:ea typeface="Arial" charset="0"/>
                <a:cs typeface="Arial" charset="0"/>
              </a:defRPr>
            </a:lvl3pPr>
            <a:lvl4pPr marL="1600200" indent="-228600">
              <a:defRPr sz="1400">
                <a:solidFill>
                  <a:schemeClr val="tx1"/>
                </a:solidFill>
                <a:latin typeface="Arial" charset="0"/>
                <a:ea typeface="Arial" charset="0"/>
                <a:cs typeface="Arial" charset="0"/>
              </a:defRPr>
            </a:lvl4pPr>
            <a:lvl5pPr marL="2057400" indent="-228600">
              <a:defRPr sz="1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ea typeface="Arial" charset="0"/>
                <a:cs typeface="Arial" charset="0"/>
              </a:defRPr>
            </a:lvl9pPr>
          </a:lstStyle>
          <a:p>
            <a:pPr eaLnBrk="1" hangingPunct="1">
              <a:spcBef>
                <a:spcPct val="50000"/>
              </a:spcBef>
            </a:pPr>
            <a:r>
              <a:rPr lang="de-DE" b="1" dirty="0">
                <a:latin typeface="Verdana" charset="0"/>
              </a:rPr>
              <a:t>Zeitachse</a:t>
            </a:r>
          </a:p>
        </p:txBody>
      </p:sp>
      <p:sp>
        <p:nvSpPr>
          <p:cNvPr id="44038" name="Text Box 6"/>
          <p:cNvSpPr txBox="1">
            <a:spLocks noChangeArrowheads="1"/>
          </p:cNvSpPr>
          <p:nvPr/>
        </p:nvSpPr>
        <p:spPr bwMode="auto">
          <a:xfrm>
            <a:off x="4000499" y="2060575"/>
            <a:ext cx="157956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400">
                <a:solidFill>
                  <a:schemeClr val="tx1"/>
                </a:solidFill>
                <a:latin typeface="Arial" charset="0"/>
                <a:ea typeface="ＭＳ Ｐゴシック" charset="0"/>
                <a:cs typeface="Arial" charset="0"/>
              </a:defRPr>
            </a:lvl1pPr>
            <a:lvl2pPr marL="742950" indent="-285750">
              <a:defRPr sz="1400">
                <a:solidFill>
                  <a:schemeClr val="tx1"/>
                </a:solidFill>
                <a:latin typeface="Arial" charset="0"/>
                <a:ea typeface="Arial" charset="0"/>
                <a:cs typeface="Arial" charset="0"/>
              </a:defRPr>
            </a:lvl2pPr>
            <a:lvl3pPr marL="1143000" indent="-228600">
              <a:defRPr sz="1400">
                <a:solidFill>
                  <a:schemeClr val="tx1"/>
                </a:solidFill>
                <a:latin typeface="Arial" charset="0"/>
                <a:ea typeface="Arial" charset="0"/>
                <a:cs typeface="Arial" charset="0"/>
              </a:defRPr>
            </a:lvl3pPr>
            <a:lvl4pPr marL="1600200" indent="-228600">
              <a:defRPr sz="1400">
                <a:solidFill>
                  <a:schemeClr val="tx1"/>
                </a:solidFill>
                <a:latin typeface="Arial" charset="0"/>
                <a:ea typeface="Arial" charset="0"/>
                <a:cs typeface="Arial" charset="0"/>
              </a:defRPr>
            </a:lvl4pPr>
            <a:lvl5pPr marL="2057400" indent="-228600">
              <a:defRPr sz="1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ea typeface="Arial" charset="0"/>
                <a:cs typeface="Arial" charset="0"/>
              </a:defRPr>
            </a:lvl9pPr>
          </a:lstStyle>
          <a:p>
            <a:pPr algn="ctr" eaLnBrk="1" hangingPunct="1">
              <a:spcBef>
                <a:spcPct val="50000"/>
              </a:spcBef>
            </a:pPr>
            <a:r>
              <a:rPr lang="de-DE" b="1" dirty="0">
                <a:latin typeface="Verdana" charset="0"/>
              </a:rPr>
              <a:t>Praktikant*in</a:t>
            </a:r>
          </a:p>
        </p:txBody>
      </p:sp>
      <p:sp>
        <p:nvSpPr>
          <p:cNvPr id="44039" name="Line 7"/>
          <p:cNvSpPr>
            <a:spLocks noChangeShapeType="1"/>
          </p:cNvSpPr>
          <p:nvPr/>
        </p:nvSpPr>
        <p:spPr bwMode="auto">
          <a:xfrm>
            <a:off x="5741043" y="3599727"/>
            <a:ext cx="2790182" cy="45173"/>
          </a:xfrm>
          <a:prstGeom prst="line">
            <a:avLst/>
          </a:prstGeom>
          <a:noFill/>
          <a:ln w="63500">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a:lstStyle/>
          <a:p>
            <a:endParaRPr lang="de-DE"/>
          </a:p>
        </p:txBody>
      </p:sp>
      <p:sp>
        <p:nvSpPr>
          <p:cNvPr id="44040" name="Text Box 8"/>
          <p:cNvSpPr txBox="1">
            <a:spLocks noChangeArrowheads="1"/>
          </p:cNvSpPr>
          <p:nvPr/>
        </p:nvSpPr>
        <p:spPr bwMode="auto">
          <a:xfrm>
            <a:off x="1763713" y="3213100"/>
            <a:ext cx="165576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chemeClr val="tx1"/>
                </a:solidFill>
                <a:latin typeface="Arial" charset="0"/>
                <a:ea typeface="ＭＳ Ｐゴシック" charset="0"/>
                <a:cs typeface="Arial" charset="0"/>
              </a:defRPr>
            </a:lvl1pPr>
            <a:lvl2pPr marL="742950" indent="-285750">
              <a:defRPr sz="1400">
                <a:solidFill>
                  <a:schemeClr val="tx1"/>
                </a:solidFill>
                <a:latin typeface="Arial" charset="0"/>
                <a:ea typeface="Arial" charset="0"/>
                <a:cs typeface="Arial" charset="0"/>
              </a:defRPr>
            </a:lvl2pPr>
            <a:lvl3pPr marL="1143000" indent="-228600">
              <a:defRPr sz="1400">
                <a:solidFill>
                  <a:schemeClr val="tx1"/>
                </a:solidFill>
                <a:latin typeface="Arial" charset="0"/>
                <a:ea typeface="Arial" charset="0"/>
                <a:cs typeface="Arial" charset="0"/>
              </a:defRPr>
            </a:lvl3pPr>
            <a:lvl4pPr marL="1600200" indent="-228600">
              <a:defRPr sz="1400">
                <a:solidFill>
                  <a:schemeClr val="tx1"/>
                </a:solidFill>
                <a:latin typeface="Arial" charset="0"/>
                <a:ea typeface="Arial" charset="0"/>
                <a:cs typeface="Arial" charset="0"/>
              </a:defRPr>
            </a:lvl4pPr>
            <a:lvl5pPr marL="2057400" indent="-228600">
              <a:defRPr sz="1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ea typeface="Arial" charset="0"/>
                <a:cs typeface="Arial" charset="0"/>
              </a:defRPr>
            </a:lvl9pPr>
          </a:lstStyle>
          <a:p>
            <a:pPr eaLnBrk="1" hangingPunct="1">
              <a:spcBef>
                <a:spcPct val="50000"/>
              </a:spcBef>
            </a:pPr>
            <a:r>
              <a:rPr lang="de-DE" b="1" i="1" dirty="0">
                <a:solidFill>
                  <a:srgbClr val="339933"/>
                </a:solidFill>
                <a:latin typeface="Verdana" charset="0"/>
              </a:rPr>
              <a:t>Biographie</a:t>
            </a:r>
          </a:p>
        </p:txBody>
      </p:sp>
      <p:sp>
        <p:nvSpPr>
          <p:cNvPr id="44041" name="Text Box 9"/>
          <p:cNvSpPr txBox="1">
            <a:spLocks noChangeArrowheads="1"/>
          </p:cNvSpPr>
          <p:nvPr/>
        </p:nvSpPr>
        <p:spPr bwMode="auto">
          <a:xfrm>
            <a:off x="5562601" y="3202087"/>
            <a:ext cx="357561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400">
                <a:solidFill>
                  <a:schemeClr val="tx1"/>
                </a:solidFill>
                <a:latin typeface="Arial" charset="0"/>
                <a:ea typeface="ＭＳ Ｐゴシック" charset="0"/>
                <a:cs typeface="Arial" charset="0"/>
              </a:defRPr>
            </a:lvl1pPr>
            <a:lvl2pPr marL="742950" indent="-285750">
              <a:defRPr sz="1400">
                <a:solidFill>
                  <a:schemeClr val="tx1"/>
                </a:solidFill>
                <a:latin typeface="Arial" charset="0"/>
                <a:ea typeface="Arial" charset="0"/>
                <a:cs typeface="Arial" charset="0"/>
              </a:defRPr>
            </a:lvl2pPr>
            <a:lvl3pPr marL="1143000" indent="-228600">
              <a:defRPr sz="1400">
                <a:solidFill>
                  <a:schemeClr val="tx1"/>
                </a:solidFill>
                <a:latin typeface="Arial" charset="0"/>
                <a:ea typeface="Arial" charset="0"/>
                <a:cs typeface="Arial" charset="0"/>
              </a:defRPr>
            </a:lvl3pPr>
            <a:lvl4pPr marL="1600200" indent="-228600">
              <a:defRPr sz="1400">
                <a:solidFill>
                  <a:schemeClr val="tx1"/>
                </a:solidFill>
                <a:latin typeface="Arial" charset="0"/>
                <a:ea typeface="Arial" charset="0"/>
                <a:cs typeface="Arial" charset="0"/>
              </a:defRPr>
            </a:lvl4pPr>
            <a:lvl5pPr marL="2057400" indent="-228600">
              <a:defRPr sz="1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ea typeface="Arial" charset="0"/>
                <a:cs typeface="Arial" charset="0"/>
              </a:defRPr>
            </a:lvl9pPr>
          </a:lstStyle>
          <a:p>
            <a:pPr eaLnBrk="1" hangingPunct="1">
              <a:spcBef>
                <a:spcPct val="50000"/>
              </a:spcBef>
            </a:pPr>
            <a:r>
              <a:rPr lang="de-DE" b="1" i="1" dirty="0">
                <a:solidFill>
                  <a:srgbClr val="339933"/>
                </a:solidFill>
                <a:latin typeface="Verdana" charset="0"/>
              </a:rPr>
              <a:t>Professionalisierungsperspektive</a:t>
            </a:r>
          </a:p>
        </p:txBody>
      </p:sp>
      <p:sp>
        <p:nvSpPr>
          <p:cNvPr id="44042" name="Freeform 10"/>
          <p:cNvSpPr>
            <a:spLocks/>
          </p:cNvSpPr>
          <p:nvPr/>
        </p:nvSpPr>
        <p:spPr bwMode="auto">
          <a:xfrm>
            <a:off x="4210050" y="2522537"/>
            <a:ext cx="1104900" cy="2389188"/>
          </a:xfrm>
          <a:custGeom>
            <a:avLst/>
            <a:gdLst>
              <a:gd name="T0" fmla="*/ 2147483646 w 696"/>
              <a:gd name="T1" fmla="*/ 2147483646 h 1290"/>
              <a:gd name="T2" fmla="*/ 2147483646 w 696"/>
              <a:gd name="T3" fmla="*/ 2147483646 h 1290"/>
              <a:gd name="T4" fmla="*/ 2147483646 w 696"/>
              <a:gd name="T5" fmla="*/ 2147483646 h 1290"/>
              <a:gd name="T6" fmla="*/ 2147483646 w 696"/>
              <a:gd name="T7" fmla="*/ 2147483646 h 1290"/>
              <a:gd name="T8" fmla="*/ 2147483646 w 696"/>
              <a:gd name="T9" fmla="*/ 2147483646 h 1290"/>
              <a:gd name="T10" fmla="*/ 2147483646 w 696"/>
              <a:gd name="T11" fmla="*/ 2147483646 h 1290"/>
              <a:gd name="T12" fmla="*/ 2147483646 w 696"/>
              <a:gd name="T13" fmla="*/ 2147483646 h 1290"/>
              <a:gd name="T14" fmla="*/ 2147483646 w 696"/>
              <a:gd name="T15" fmla="*/ 2147483646 h 1290"/>
              <a:gd name="T16" fmla="*/ 2147483646 w 696"/>
              <a:gd name="T17" fmla="*/ 2147483646 h 1290"/>
              <a:gd name="T18" fmla="*/ 2147483646 w 696"/>
              <a:gd name="T19" fmla="*/ 2147483646 h 1290"/>
              <a:gd name="T20" fmla="*/ 2147483646 w 696"/>
              <a:gd name="T21" fmla="*/ 2147483646 h 1290"/>
              <a:gd name="T22" fmla="*/ 2147483646 w 696"/>
              <a:gd name="T23" fmla="*/ 2147483646 h 1290"/>
              <a:gd name="T24" fmla="*/ 2147483646 w 696"/>
              <a:gd name="T25" fmla="*/ 2147483646 h 1290"/>
              <a:gd name="T26" fmla="*/ 2147483646 w 696"/>
              <a:gd name="T27" fmla="*/ 2147483646 h 1290"/>
              <a:gd name="T28" fmla="*/ 2147483646 w 696"/>
              <a:gd name="T29" fmla="*/ 2147483646 h 1290"/>
              <a:gd name="T30" fmla="*/ 2147483646 w 696"/>
              <a:gd name="T31" fmla="*/ 2147483646 h 1290"/>
              <a:gd name="T32" fmla="*/ 2147483646 w 696"/>
              <a:gd name="T33" fmla="*/ 2147483646 h 1290"/>
              <a:gd name="T34" fmla="*/ 2147483646 w 696"/>
              <a:gd name="T35" fmla="*/ 2147483646 h 1290"/>
              <a:gd name="T36" fmla="*/ 2147483646 w 696"/>
              <a:gd name="T37" fmla="*/ 2147483646 h 1290"/>
              <a:gd name="T38" fmla="*/ 2147483646 w 696"/>
              <a:gd name="T39" fmla="*/ 2147483646 h 1290"/>
              <a:gd name="T40" fmla="*/ 2147483646 w 696"/>
              <a:gd name="T41" fmla="*/ 2147483646 h 1290"/>
              <a:gd name="T42" fmla="*/ 2147483646 w 696"/>
              <a:gd name="T43" fmla="*/ 2147483646 h 1290"/>
              <a:gd name="T44" fmla="*/ 2147483646 w 696"/>
              <a:gd name="T45" fmla="*/ 2147483646 h 1290"/>
              <a:gd name="T46" fmla="*/ 2147483646 w 696"/>
              <a:gd name="T47" fmla="*/ 2147483646 h 1290"/>
              <a:gd name="T48" fmla="*/ 2147483646 w 696"/>
              <a:gd name="T49" fmla="*/ 2147483646 h 1290"/>
              <a:gd name="T50" fmla="*/ 2147483646 w 696"/>
              <a:gd name="T51" fmla="*/ 2147483646 h 1290"/>
              <a:gd name="T52" fmla="*/ 2147483646 w 696"/>
              <a:gd name="T53" fmla="*/ 2147483646 h 1290"/>
              <a:gd name="T54" fmla="*/ 2147483646 w 696"/>
              <a:gd name="T55" fmla="*/ 2147483646 h 1290"/>
              <a:gd name="T56" fmla="*/ 2147483646 w 696"/>
              <a:gd name="T57" fmla="*/ 2147483646 h 1290"/>
              <a:gd name="T58" fmla="*/ 2147483646 w 696"/>
              <a:gd name="T59" fmla="*/ 2147483646 h 1290"/>
              <a:gd name="T60" fmla="*/ 2147483646 w 696"/>
              <a:gd name="T61" fmla="*/ 2147483646 h 1290"/>
              <a:gd name="T62" fmla="*/ 2147483646 w 696"/>
              <a:gd name="T63" fmla="*/ 2147483646 h 1290"/>
              <a:gd name="T64" fmla="*/ 2147483646 w 696"/>
              <a:gd name="T65" fmla="*/ 2147483646 h 1290"/>
              <a:gd name="T66" fmla="*/ 2147483646 w 696"/>
              <a:gd name="T67" fmla="*/ 2147483646 h 1290"/>
              <a:gd name="T68" fmla="*/ 2147483646 w 696"/>
              <a:gd name="T69" fmla="*/ 2147483646 h 1290"/>
              <a:gd name="T70" fmla="*/ 2147483646 w 696"/>
              <a:gd name="T71" fmla="*/ 2147483646 h 1290"/>
              <a:gd name="T72" fmla="*/ 2147483646 w 696"/>
              <a:gd name="T73" fmla="*/ 2147483646 h 1290"/>
              <a:gd name="T74" fmla="*/ 2147483646 w 696"/>
              <a:gd name="T75" fmla="*/ 2147483646 h 1290"/>
              <a:gd name="T76" fmla="*/ 2147483646 w 696"/>
              <a:gd name="T77" fmla="*/ 2147483646 h 1290"/>
              <a:gd name="T78" fmla="*/ 2147483646 w 696"/>
              <a:gd name="T79" fmla="*/ 2147483646 h 1290"/>
              <a:gd name="T80" fmla="*/ 2147483646 w 696"/>
              <a:gd name="T81" fmla="*/ 2147483646 h 1290"/>
              <a:gd name="T82" fmla="*/ 2147483646 w 696"/>
              <a:gd name="T83" fmla="*/ 2147483646 h 1290"/>
              <a:gd name="T84" fmla="*/ 2147483646 w 696"/>
              <a:gd name="T85" fmla="*/ 2147483646 h 1290"/>
              <a:gd name="T86" fmla="*/ 2147483646 w 696"/>
              <a:gd name="T87" fmla="*/ 2147483646 h 1290"/>
              <a:gd name="T88" fmla="*/ 2147483646 w 696"/>
              <a:gd name="T89" fmla="*/ 2147483646 h 1290"/>
              <a:gd name="T90" fmla="*/ 2147483646 w 696"/>
              <a:gd name="T91" fmla="*/ 2147483646 h 1290"/>
              <a:gd name="T92" fmla="*/ 2147483646 w 696"/>
              <a:gd name="T93" fmla="*/ 2147483646 h 1290"/>
              <a:gd name="T94" fmla="*/ 2147483646 w 696"/>
              <a:gd name="T95" fmla="*/ 2147483646 h 1290"/>
              <a:gd name="T96" fmla="*/ 2147483646 w 696"/>
              <a:gd name="T97" fmla="*/ 2147483646 h 1290"/>
              <a:gd name="T98" fmla="*/ 2147483646 w 696"/>
              <a:gd name="T99" fmla="*/ 2147483646 h 12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6"/>
              <a:gd name="T151" fmla="*/ 0 h 1290"/>
              <a:gd name="T152" fmla="*/ 696 w 696"/>
              <a:gd name="T153" fmla="*/ 1290 h 12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6" h="1290">
                <a:moveTo>
                  <a:pt x="534" y="1254"/>
                </a:moveTo>
                <a:cubicBezTo>
                  <a:pt x="527" y="1249"/>
                  <a:pt x="518" y="1247"/>
                  <a:pt x="514" y="1240"/>
                </a:cubicBezTo>
                <a:cubicBezTo>
                  <a:pt x="506" y="1228"/>
                  <a:pt x="500" y="1200"/>
                  <a:pt x="500" y="1200"/>
                </a:cubicBezTo>
                <a:cubicBezTo>
                  <a:pt x="521" y="1138"/>
                  <a:pt x="523" y="1216"/>
                  <a:pt x="514" y="1227"/>
                </a:cubicBezTo>
                <a:cubicBezTo>
                  <a:pt x="508" y="1235"/>
                  <a:pt x="496" y="1236"/>
                  <a:pt x="487" y="1240"/>
                </a:cubicBezTo>
                <a:cubicBezTo>
                  <a:pt x="326" y="1234"/>
                  <a:pt x="365" y="1238"/>
                  <a:pt x="270" y="1213"/>
                </a:cubicBezTo>
                <a:cubicBezTo>
                  <a:pt x="239" y="1167"/>
                  <a:pt x="248" y="1188"/>
                  <a:pt x="236" y="1152"/>
                </a:cubicBezTo>
                <a:cubicBezTo>
                  <a:pt x="243" y="1143"/>
                  <a:pt x="247" y="1131"/>
                  <a:pt x="256" y="1125"/>
                </a:cubicBezTo>
                <a:cubicBezTo>
                  <a:pt x="280" y="1109"/>
                  <a:pt x="339" y="1095"/>
                  <a:pt x="365" y="1091"/>
                </a:cubicBezTo>
                <a:cubicBezTo>
                  <a:pt x="402" y="1097"/>
                  <a:pt x="420" y="1096"/>
                  <a:pt x="433" y="1132"/>
                </a:cubicBezTo>
                <a:cubicBezTo>
                  <a:pt x="422" y="1187"/>
                  <a:pt x="402" y="1183"/>
                  <a:pt x="351" y="1193"/>
                </a:cubicBezTo>
                <a:cubicBezTo>
                  <a:pt x="296" y="1189"/>
                  <a:pt x="264" y="1199"/>
                  <a:pt x="222" y="1173"/>
                </a:cubicBezTo>
                <a:cubicBezTo>
                  <a:pt x="206" y="1163"/>
                  <a:pt x="175" y="1139"/>
                  <a:pt x="175" y="1139"/>
                </a:cubicBezTo>
                <a:cubicBezTo>
                  <a:pt x="130" y="1071"/>
                  <a:pt x="176" y="1002"/>
                  <a:pt x="236" y="963"/>
                </a:cubicBezTo>
                <a:cubicBezTo>
                  <a:pt x="254" y="935"/>
                  <a:pt x="275" y="923"/>
                  <a:pt x="304" y="908"/>
                </a:cubicBezTo>
                <a:cubicBezTo>
                  <a:pt x="320" y="913"/>
                  <a:pt x="338" y="912"/>
                  <a:pt x="351" y="922"/>
                </a:cubicBezTo>
                <a:cubicBezTo>
                  <a:pt x="366" y="934"/>
                  <a:pt x="385" y="969"/>
                  <a:pt x="385" y="969"/>
                </a:cubicBezTo>
                <a:cubicBezTo>
                  <a:pt x="402" y="1034"/>
                  <a:pt x="393" y="1037"/>
                  <a:pt x="338" y="1051"/>
                </a:cubicBezTo>
                <a:cubicBezTo>
                  <a:pt x="222" y="1043"/>
                  <a:pt x="227" y="1048"/>
                  <a:pt x="148" y="990"/>
                </a:cubicBezTo>
                <a:cubicBezTo>
                  <a:pt x="108" y="913"/>
                  <a:pt x="150" y="898"/>
                  <a:pt x="209" y="875"/>
                </a:cubicBezTo>
                <a:cubicBezTo>
                  <a:pt x="285" y="881"/>
                  <a:pt x="290" y="869"/>
                  <a:pt x="324" y="922"/>
                </a:cubicBezTo>
                <a:cubicBezTo>
                  <a:pt x="318" y="989"/>
                  <a:pt x="322" y="1022"/>
                  <a:pt x="256" y="1044"/>
                </a:cubicBezTo>
                <a:cubicBezTo>
                  <a:pt x="90" y="1026"/>
                  <a:pt x="158" y="1058"/>
                  <a:pt x="100" y="983"/>
                </a:cubicBezTo>
                <a:cubicBezTo>
                  <a:pt x="62" y="858"/>
                  <a:pt x="171" y="849"/>
                  <a:pt x="256" y="834"/>
                </a:cubicBezTo>
                <a:cubicBezTo>
                  <a:pt x="319" y="836"/>
                  <a:pt x="384" y="830"/>
                  <a:pt x="446" y="841"/>
                </a:cubicBezTo>
                <a:cubicBezTo>
                  <a:pt x="455" y="843"/>
                  <a:pt x="453" y="859"/>
                  <a:pt x="453" y="868"/>
                </a:cubicBezTo>
                <a:cubicBezTo>
                  <a:pt x="453" y="888"/>
                  <a:pt x="451" y="909"/>
                  <a:pt x="446" y="929"/>
                </a:cubicBezTo>
                <a:cubicBezTo>
                  <a:pt x="433" y="979"/>
                  <a:pt x="397" y="1000"/>
                  <a:pt x="351" y="1010"/>
                </a:cubicBezTo>
                <a:cubicBezTo>
                  <a:pt x="292" y="985"/>
                  <a:pt x="283" y="986"/>
                  <a:pt x="250" y="929"/>
                </a:cubicBezTo>
                <a:cubicBezTo>
                  <a:pt x="235" y="871"/>
                  <a:pt x="230" y="863"/>
                  <a:pt x="243" y="786"/>
                </a:cubicBezTo>
                <a:cubicBezTo>
                  <a:pt x="246" y="767"/>
                  <a:pt x="267" y="755"/>
                  <a:pt x="277" y="739"/>
                </a:cubicBezTo>
                <a:cubicBezTo>
                  <a:pt x="313" y="682"/>
                  <a:pt x="360" y="653"/>
                  <a:pt x="419" y="624"/>
                </a:cubicBezTo>
                <a:cubicBezTo>
                  <a:pt x="431" y="659"/>
                  <a:pt x="433" y="659"/>
                  <a:pt x="433" y="712"/>
                </a:cubicBezTo>
                <a:cubicBezTo>
                  <a:pt x="433" y="726"/>
                  <a:pt x="439" y="748"/>
                  <a:pt x="426" y="753"/>
                </a:cubicBezTo>
                <a:cubicBezTo>
                  <a:pt x="395" y="766"/>
                  <a:pt x="358" y="757"/>
                  <a:pt x="324" y="759"/>
                </a:cubicBezTo>
                <a:cubicBezTo>
                  <a:pt x="218" y="747"/>
                  <a:pt x="198" y="769"/>
                  <a:pt x="182" y="678"/>
                </a:cubicBezTo>
                <a:cubicBezTo>
                  <a:pt x="184" y="658"/>
                  <a:pt x="181" y="636"/>
                  <a:pt x="189" y="617"/>
                </a:cubicBezTo>
                <a:cubicBezTo>
                  <a:pt x="199" y="593"/>
                  <a:pt x="250" y="587"/>
                  <a:pt x="270" y="583"/>
                </a:cubicBezTo>
                <a:cubicBezTo>
                  <a:pt x="355" y="588"/>
                  <a:pt x="382" y="573"/>
                  <a:pt x="433" y="624"/>
                </a:cubicBezTo>
                <a:cubicBezTo>
                  <a:pt x="459" y="679"/>
                  <a:pt x="445" y="637"/>
                  <a:pt x="439" y="739"/>
                </a:cubicBezTo>
                <a:cubicBezTo>
                  <a:pt x="436" y="786"/>
                  <a:pt x="465" y="882"/>
                  <a:pt x="405" y="902"/>
                </a:cubicBezTo>
                <a:cubicBezTo>
                  <a:pt x="370" y="892"/>
                  <a:pt x="339" y="877"/>
                  <a:pt x="304" y="868"/>
                </a:cubicBezTo>
                <a:cubicBezTo>
                  <a:pt x="251" y="826"/>
                  <a:pt x="210" y="778"/>
                  <a:pt x="175" y="719"/>
                </a:cubicBezTo>
                <a:cubicBezTo>
                  <a:pt x="164" y="666"/>
                  <a:pt x="155" y="603"/>
                  <a:pt x="189" y="556"/>
                </a:cubicBezTo>
                <a:cubicBezTo>
                  <a:pt x="206" y="532"/>
                  <a:pt x="241" y="517"/>
                  <a:pt x="263" y="502"/>
                </a:cubicBezTo>
                <a:cubicBezTo>
                  <a:pt x="270" y="498"/>
                  <a:pt x="283" y="488"/>
                  <a:pt x="283" y="488"/>
                </a:cubicBezTo>
                <a:cubicBezTo>
                  <a:pt x="299" y="457"/>
                  <a:pt x="333" y="433"/>
                  <a:pt x="344" y="400"/>
                </a:cubicBezTo>
                <a:cubicBezTo>
                  <a:pt x="349" y="386"/>
                  <a:pt x="358" y="359"/>
                  <a:pt x="358" y="359"/>
                </a:cubicBezTo>
                <a:cubicBezTo>
                  <a:pt x="351" y="316"/>
                  <a:pt x="350" y="311"/>
                  <a:pt x="311" y="299"/>
                </a:cubicBezTo>
                <a:cubicBezTo>
                  <a:pt x="211" y="303"/>
                  <a:pt x="179" y="281"/>
                  <a:pt x="121" y="339"/>
                </a:cubicBezTo>
                <a:cubicBezTo>
                  <a:pt x="130" y="429"/>
                  <a:pt x="147" y="468"/>
                  <a:pt x="243" y="488"/>
                </a:cubicBezTo>
                <a:cubicBezTo>
                  <a:pt x="307" y="537"/>
                  <a:pt x="281" y="513"/>
                  <a:pt x="324" y="556"/>
                </a:cubicBezTo>
                <a:cubicBezTo>
                  <a:pt x="343" y="609"/>
                  <a:pt x="378" y="657"/>
                  <a:pt x="392" y="712"/>
                </a:cubicBezTo>
                <a:cubicBezTo>
                  <a:pt x="383" y="804"/>
                  <a:pt x="404" y="811"/>
                  <a:pt x="317" y="800"/>
                </a:cubicBezTo>
                <a:cubicBezTo>
                  <a:pt x="279" y="774"/>
                  <a:pt x="225" y="756"/>
                  <a:pt x="195" y="719"/>
                </a:cubicBezTo>
                <a:cubicBezTo>
                  <a:pt x="141" y="653"/>
                  <a:pt x="117" y="584"/>
                  <a:pt x="100" y="502"/>
                </a:cubicBezTo>
                <a:cubicBezTo>
                  <a:pt x="117" y="390"/>
                  <a:pt x="98" y="386"/>
                  <a:pt x="202" y="407"/>
                </a:cubicBezTo>
                <a:cubicBezTo>
                  <a:pt x="235" y="432"/>
                  <a:pt x="263" y="447"/>
                  <a:pt x="304" y="454"/>
                </a:cubicBezTo>
                <a:cubicBezTo>
                  <a:pt x="331" y="468"/>
                  <a:pt x="360" y="477"/>
                  <a:pt x="385" y="495"/>
                </a:cubicBezTo>
                <a:cubicBezTo>
                  <a:pt x="395" y="523"/>
                  <a:pt x="433" y="570"/>
                  <a:pt x="433" y="570"/>
                </a:cubicBezTo>
                <a:cubicBezTo>
                  <a:pt x="442" y="598"/>
                  <a:pt x="463" y="613"/>
                  <a:pt x="480" y="637"/>
                </a:cubicBezTo>
                <a:cubicBezTo>
                  <a:pt x="494" y="689"/>
                  <a:pt x="483" y="745"/>
                  <a:pt x="460" y="793"/>
                </a:cubicBezTo>
                <a:cubicBezTo>
                  <a:pt x="458" y="809"/>
                  <a:pt x="459" y="826"/>
                  <a:pt x="453" y="841"/>
                </a:cubicBezTo>
                <a:cubicBezTo>
                  <a:pt x="447" y="856"/>
                  <a:pt x="431" y="866"/>
                  <a:pt x="426" y="881"/>
                </a:cubicBezTo>
                <a:cubicBezTo>
                  <a:pt x="424" y="888"/>
                  <a:pt x="421" y="895"/>
                  <a:pt x="419" y="902"/>
                </a:cubicBezTo>
                <a:cubicBezTo>
                  <a:pt x="429" y="1008"/>
                  <a:pt x="409" y="998"/>
                  <a:pt x="514" y="990"/>
                </a:cubicBezTo>
                <a:cubicBezTo>
                  <a:pt x="529" y="982"/>
                  <a:pt x="549" y="981"/>
                  <a:pt x="561" y="969"/>
                </a:cubicBezTo>
                <a:cubicBezTo>
                  <a:pt x="566" y="964"/>
                  <a:pt x="564" y="955"/>
                  <a:pt x="568" y="949"/>
                </a:cubicBezTo>
                <a:cubicBezTo>
                  <a:pt x="580" y="928"/>
                  <a:pt x="596" y="909"/>
                  <a:pt x="609" y="888"/>
                </a:cubicBezTo>
                <a:cubicBezTo>
                  <a:pt x="622" y="785"/>
                  <a:pt x="623" y="798"/>
                  <a:pt x="609" y="631"/>
                </a:cubicBezTo>
                <a:cubicBezTo>
                  <a:pt x="608" y="621"/>
                  <a:pt x="600" y="612"/>
                  <a:pt x="595" y="603"/>
                </a:cubicBezTo>
                <a:cubicBezTo>
                  <a:pt x="555" y="536"/>
                  <a:pt x="514" y="547"/>
                  <a:pt x="446" y="522"/>
                </a:cubicBezTo>
                <a:cubicBezTo>
                  <a:pt x="417" y="511"/>
                  <a:pt x="385" y="497"/>
                  <a:pt x="358" y="481"/>
                </a:cubicBezTo>
                <a:cubicBezTo>
                  <a:pt x="317" y="457"/>
                  <a:pt x="294" y="418"/>
                  <a:pt x="256" y="393"/>
                </a:cubicBezTo>
                <a:cubicBezTo>
                  <a:pt x="218" y="341"/>
                  <a:pt x="190" y="286"/>
                  <a:pt x="270" y="258"/>
                </a:cubicBezTo>
                <a:cubicBezTo>
                  <a:pt x="383" y="263"/>
                  <a:pt x="435" y="237"/>
                  <a:pt x="466" y="339"/>
                </a:cubicBezTo>
                <a:cubicBezTo>
                  <a:pt x="464" y="357"/>
                  <a:pt x="467" y="376"/>
                  <a:pt x="460" y="393"/>
                </a:cubicBezTo>
                <a:cubicBezTo>
                  <a:pt x="457" y="401"/>
                  <a:pt x="446" y="402"/>
                  <a:pt x="439" y="407"/>
                </a:cubicBezTo>
                <a:cubicBezTo>
                  <a:pt x="406" y="431"/>
                  <a:pt x="399" y="447"/>
                  <a:pt x="358" y="454"/>
                </a:cubicBezTo>
                <a:cubicBezTo>
                  <a:pt x="329" y="484"/>
                  <a:pt x="322" y="486"/>
                  <a:pt x="331" y="529"/>
                </a:cubicBezTo>
                <a:cubicBezTo>
                  <a:pt x="360" y="527"/>
                  <a:pt x="390" y="528"/>
                  <a:pt x="419" y="522"/>
                </a:cubicBezTo>
                <a:cubicBezTo>
                  <a:pt x="452" y="515"/>
                  <a:pt x="461" y="484"/>
                  <a:pt x="487" y="468"/>
                </a:cubicBezTo>
                <a:cubicBezTo>
                  <a:pt x="501" y="427"/>
                  <a:pt x="543" y="395"/>
                  <a:pt x="568" y="359"/>
                </a:cubicBezTo>
                <a:cubicBezTo>
                  <a:pt x="609" y="242"/>
                  <a:pt x="468" y="212"/>
                  <a:pt x="385" y="190"/>
                </a:cubicBezTo>
                <a:cubicBezTo>
                  <a:pt x="257" y="199"/>
                  <a:pt x="274" y="182"/>
                  <a:pt x="263" y="305"/>
                </a:cubicBezTo>
                <a:cubicBezTo>
                  <a:pt x="235" y="277"/>
                  <a:pt x="216" y="251"/>
                  <a:pt x="189" y="224"/>
                </a:cubicBezTo>
                <a:cubicBezTo>
                  <a:pt x="172" y="175"/>
                  <a:pt x="183" y="195"/>
                  <a:pt x="161" y="163"/>
                </a:cubicBezTo>
                <a:cubicBezTo>
                  <a:pt x="169" y="133"/>
                  <a:pt x="172" y="120"/>
                  <a:pt x="202" y="109"/>
                </a:cubicBezTo>
                <a:cubicBezTo>
                  <a:pt x="219" y="84"/>
                  <a:pt x="228" y="85"/>
                  <a:pt x="256" y="75"/>
                </a:cubicBezTo>
                <a:cubicBezTo>
                  <a:pt x="300" y="84"/>
                  <a:pt x="347" y="75"/>
                  <a:pt x="385" y="102"/>
                </a:cubicBezTo>
                <a:cubicBezTo>
                  <a:pt x="390" y="116"/>
                  <a:pt x="394" y="129"/>
                  <a:pt x="399" y="143"/>
                </a:cubicBezTo>
                <a:cubicBezTo>
                  <a:pt x="412" y="180"/>
                  <a:pt x="372" y="213"/>
                  <a:pt x="344" y="224"/>
                </a:cubicBezTo>
                <a:cubicBezTo>
                  <a:pt x="281" y="248"/>
                  <a:pt x="209" y="235"/>
                  <a:pt x="141" y="238"/>
                </a:cubicBezTo>
                <a:cubicBezTo>
                  <a:pt x="100" y="247"/>
                  <a:pt x="110" y="253"/>
                  <a:pt x="100" y="292"/>
                </a:cubicBezTo>
                <a:cubicBezTo>
                  <a:pt x="109" y="427"/>
                  <a:pt x="101" y="388"/>
                  <a:pt x="161" y="481"/>
                </a:cubicBezTo>
                <a:cubicBezTo>
                  <a:pt x="181" y="479"/>
                  <a:pt x="202" y="479"/>
                  <a:pt x="222" y="475"/>
                </a:cubicBezTo>
                <a:cubicBezTo>
                  <a:pt x="236" y="472"/>
                  <a:pt x="249" y="466"/>
                  <a:pt x="263" y="461"/>
                </a:cubicBezTo>
                <a:cubicBezTo>
                  <a:pt x="270" y="459"/>
                  <a:pt x="283" y="454"/>
                  <a:pt x="283" y="454"/>
                </a:cubicBezTo>
                <a:cubicBezTo>
                  <a:pt x="290" y="456"/>
                  <a:pt x="299" y="455"/>
                  <a:pt x="304" y="461"/>
                </a:cubicBezTo>
                <a:cubicBezTo>
                  <a:pt x="311" y="469"/>
                  <a:pt x="328" y="529"/>
                  <a:pt x="331" y="542"/>
                </a:cubicBezTo>
                <a:cubicBezTo>
                  <a:pt x="326" y="606"/>
                  <a:pt x="321" y="671"/>
                  <a:pt x="283" y="725"/>
                </a:cubicBezTo>
                <a:cubicBezTo>
                  <a:pt x="274" y="755"/>
                  <a:pt x="270" y="776"/>
                  <a:pt x="243" y="793"/>
                </a:cubicBezTo>
                <a:cubicBezTo>
                  <a:pt x="220" y="787"/>
                  <a:pt x="196" y="778"/>
                  <a:pt x="175" y="766"/>
                </a:cubicBezTo>
                <a:cubicBezTo>
                  <a:pt x="161" y="758"/>
                  <a:pt x="134" y="739"/>
                  <a:pt x="134" y="739"/>
                </a:cubicBezTo>
                <a:cubicBezTo>
                  <a:pt x="100" y="745"/>
                  <a:pt x="75" y="748"/>
                  <a:pt x="46" y="766"/>
                </a:cubicBezTo>
                <a:cubicBezTo>
                  <a:pt x="33" y="787"/>
                  <a:pt x="26" y="807"/>
                  <a:pt x="12" y="827"/>
                </a:cubicBezTo>
                <a:cubicBezTo>
                  <a:pt x="21" y="914"/>
                  <a:pt x="14" y="899"/>
                  <a:pt x="94" y="908"/>
                </a:cubicBezTo>
                <a:cubicBezTo>
                  <a:pt x="110" y="924"/>
                  <a:pt x="125" y="940"/>
                  <a:pt x="141" y="956"/>
                </a:cubicBezTo>
                <a:cubicBezTo>
                  <a:pt x="151" y="966"/>
                  <a:pt x="155" y="996"/>
                  <a:pt x="155" y="996"/>
                </a:cubicBezTo>
                <a:cubicBezTo>
                  <a:pt x="148" y="1055"/>
                  <a:pt x="151" y="1061"/>
                  <a:pt x="114" y="1098"/>
                </a:cubicBezTo>
                <a:cubicBezTo>
                  <a:pt x="112" y="1105"/>
                  <a:pt x="111" y="1112"/>
                  <a:pt x="107" y="1118"/>
                </a:cubicBezTo>
                <a:cubicBezTo>
                  <a:pt x="102" y="1124"/>
                  <a:pt x="91" y="1125"/>
                  <a:pt x="87" y="1132"/>
                </a:cubicBezTo>
                <a:cubicBezTo>
                  <a:pt x="78" y="1147"/>
                  <a:pt x="71" y="1181"/>
                  <a:pt x="67" y="1200"/>
                </a:cubicBezTo>
                <a:cubicBezTo>
                  <a:pt x="79" y="1290"/>
                  <a:pt x="104" y="1261"/>
                  <a:pt x="202" y="1254"/>
                </a:cubicBezTo>
                <a:cubicBezTo>
                  <a:pt x="230" y="1248"/>
                  <a:pt x="256" y="1240"/>
                  <a:pt x="283" y="1234"/>
                </a:cubicBezTo>
                <a:cubicBezTo>
                  <a:pt x="352" y="1188"/>
                  <a:pt x="257" y="1115"/>
                  <a:pt x="209" y="1098"/>
                </a:cubicBezTo>
                <a:cubicBezTo>
                  <a:pt x="195" y="1078"/>
                  <a:pt x="182" y="1057"/>
                  <a:pt x="168" y="1037"/>
                </a:cubicBezTo>
                <a:cubicBezTo>
                  <a:pt x="155" y="972"/>
                  <a:pt x="145" y="902"/>
                  <a:pt x="182" y="841"/>
                </a:cubicBezTo>
                <a:cubicBezTo>
                  <a:pt x="236" y="751"/>
                  <a:pt x="365" y="680"/>
                  <a:pt x="466" y="658"/>
                </a:cubicBezTo>
                <a:cubicBezTo>
                  <a:pt x="490" y="627"/>
                  <a:pt x="521" y="591"/>
                  <a:pt x="554" y="570"/>
                </a:cubicBezTo>
                <a:cubicBezTo>
                  <a:pt x="561" y="561"/>
                  <a:pt x="568" y="552"/>
                  <a:pt x="575" y="542"/>
                </a:cubicBezTo>
                <a:cubicBezTo>
                  <a:pt x="584" y="529"/>
                  <a:pt x="602" y="502"/>
                  <a:pt x="602" y="502"/>
                </a:cubicBezTo>
                <a:cubicBezTo>
                  <a:pt x="599" y="454"/>
                  <a:pt x="606" y="350"/>
                  <a:pt x="561" y="305"/>
                </a:cubicBezTo>
                <a:cubicBezTo>
                  <a:pt x="546" y="290"/>
                  <a:pt x="529" y="280"/>
                  <a:pt x="514" y="265"/>
                </a:cubicBezTo>
                <a:cubicBezTo>
                  <a:pt x="470" y="221"/>
                  <a:pt x="507" y="238"/>
                  <a:pt x="466" y="224"/>
                </a:cubicBezTo>
                <a:cubicBezTo>
                  <a:pt x="459" y="215"/>
                  <a:pt x="452" y="206"/>
                  <a:pt x="446" y="197"/>
                </a:cubicBezTo>
                <a:cubicBezTo>
                  <a:pt x="437" y="184"/>
                  <a:pt x="419" y="156"/>
                  <a:pt x="419" y="156"/>
                </a:cubicBezTo>
                <a:cubicBezTo>
                  <a:pt x="408" y="104"/>
                  <a:pt x="402" y="63"/>
                  <a:pt x="460" y="48"/>
                </a:cubicBezTo>
                <a:cubicBezTo>
                  <a:pt x="476" y="50"/>
                  <a:pt x="491" y="53"/>
                  <a:pt x="507" y="55"/>
                </a:cubicBezTo>
                <a:cubicBezTo>
                  <a:pt x="525" y="57"/>
                  <a:pt x="555" y="44"/>
                  <a:pt x="561" y="61"/>
                </a:cubicBezTo>
                <a:cubicBezTo>
                  <a:pt x="602" y="173"/>
                  <a:pt x="584" y="172"/>
                  <a:pt x="534" y="190"/>
                </a:cubicBezTo>
                <a:cubicBezTo>
                  <a:pt x="480" y="184"/>
                  <a:pt x="466" y="190"/>
                  <a:pt x="439" y="149"/>
                </a:cubicBezTo>
                <a:cubicBezTo>
                  <a:pt x="428" y="101"/>
                  <a:pt x="442" y="141"/>
                  <a:pt x="412" y="102"/>
                </a:cubicBezTo>
                <a:cubicBezTo>
                  <a:pt x="402" y="89"/>
                  <a:pt x="394" y="75"/>
                  <a:pt x="385" y="61"/>
                </a:cubicBezTo>
                <a:cubicBezTo>
                  <a:pt x="381" y="55"/>
                  <a:pt x="372" y="57"/>
                  <a:pt x="365" y="55"/>
                </a:cubicBezTo>
                <a:cubicBezTo>
                  <a:pt x="354" y="51"/>
                  <a:pt x="342" y="45"/>
                  <a:pt x="331" y="41"/>
                </a:cubicBezTo>
                <a:cubicBezTo>
                  <a:pt x="324" y="38"/>
                  <a:pt x="318" y="36"/>
                  <a:pt x="311" y="34"/>
                </a:cubicBezTo>
                <a:cubicBezTo>
                  <a:pt x="261" y="39"/>
                  <a:pt x="211" y="40"/>
                  <a:pt x="161" y="48"/>
                </a:cubicBezTo>
                <a:cubicBezTo>
                  <a:pt x="133" y="52"/>
                  <a:pt x="130" y="89"/>
                  <a:pt x="121" y="109"/>
                </a:cubicBezTo>
                <a:cubicBezTo>
                  <a:pt x="103" y="150"/>
                  <a:pt x="75" y="182"/>
                  <a:pt x="60" y="224"/>
                </a:cubicBezTo>
                <a:cubicBezTo>
                  <a:pt x="66" y="324"/>
                  <a:pt x="93" y="458"/>
                  <a:pt x="46" y="549"/>
                </a:cubicBezTo>
                <a:cubicBezTo>
                  <a:pt x="12" y="478"/>
                  <a:pt x="27" y="415"/>
                  <a:pt x="80" y="359"/>
                </a:cubicBezTo>
                <a:cubicBezTo>
                  <a:pt x="90" y="332"/>
                  <a:pt x="104" y="321"/>
                  <a:pt x="128" y="305"/>
                </a:cubicBezTo>
                <a:cubicBezTo>
                  <a:pt x="179" y="316"/>
                  <a:pt x="203" y="343"/>
                  <a:pt x="243" y="373"/>
                </a:cubicBezTo>
                <a:cubicBezTo>
                  <a:pt x="261" y="401"/>
                  <a:pt x="271" y="413"/>
                  <a:pt x="304" y="420"/>
                </a:cubicBezTo>
                <a:cubicBezTo>
                  <a:pt x="364" y="402"/>
                  <a:pt x="391" y="347"/>
                  <a:pt x="412" y="292"/>
                </a:cubicBezTo>
                <a:cubicBezTo>
                  <a:pt x="405" y="229"/>
                  <a:pt x="397" y="197"/>
                  <a:pt x="331" y="177"/>
                </a:cubicBezTo>
                <a:cubicBezTo>
                  <a:pt x="309" y="170"/>
                  <a:pt x="286" y="168"/>
                  <a:pt x="263" y="163"/>
                </a:cubicBezTo>
                <a:cubicBezTo>
                  <a:pt x="252" y="161"/>
                  <a:pt x="229" y="156"/>
                  <a:pt x="229" y="156"/>
                </a:cubicBezTo>
                <a:cubicBezTo>
                  <a:pt x="199" y="136"/>
                  <a:pt x="176" y="110"/>
                  <a:pt x="148" y="88"/>
                </a:cubicBezTo>
                <a:cubicBezTo>
                  <a:pt x="133" y="76"/>
                  <a:pt x="116" y="66"/>
                  <a:pt x="100" y="55"/>
                </a:cubicBezTo>
                <a:cubicBezTo>
                  <a:pt x="93" y="50"/>
                  <a:pt x="80" y="41"/>
                  <a:pt x="80" y="41"/>
                </a:cubicBezTo>
                <a:cubicBezTo>
                  <a:pt x="94" y="0"/>
                  <a:pt x="83" y="12"/>
                  <a:pt x="161" y="27"/>
                </a:cubicBezTo>
                <a:cubicBezTo>
                  <a:pt x="219" y="38"/>
                  <a:pt x="263" y="90"/>
                  <a:pt x="317" y="109"/>
                </a:cubicBezTo>
                <a:cubicBezTo>
                  <a:pt x="412" y="200"/>
                  <a:pt x="276" y="385"/>
                  <a:pt x="392" y="461"/>
                </a:cubicBezTo>
                <a:cubicBezTo>
                  <a:pt x="422" y="455"/>
                  <a:pt x="444" y="438"/>
                  <a:pt x="473" y="448"/>
                </a:cubicBezTo>
                <a:cubicBezTo>
                  <a:pt x="503" y="491"/>
                  <a:pt x="528" y="546"/>
                  <a:pt x="541" y="597"/>
                </a:cubicBezTo>
                <a:cubicBezTo>
                  <a:pt x="539" y="624"/>
                  <a:pt x="541" y="652"/>
                  <a:pt x="534" y="678"/>
                </a:cubicBezTo>
                <a:cubicBezTo>
                  <a:pt x="532" y="686"/>
                  <a:pt x="520" y="686"/>
                  <a:pt x="514" y="692"/>
                </a:cubicBezTo>
                <a:cubicBezTo>
                  <a:pt x="502" y="704"/>
                  <a:pt x="494" y="725"/>
                  <a:pt x="487" y="739"/>
                </a:cubicBezTo>
                <a:cubicBezTo>
                  <a:pt x="496" y="805"/>
                  <a:pt x="502" y="800"/>
                  <a:pt x="521" y="854"/>
                </a:cubicBezTo>
                <a:cubicBezTo>
                  <a:pt x="524" y="908"/>
                  <a:pt x="548" y="970"/>
                  <a:pt x="521" y="1017"/>
                </a:cubicBezTo>
                <a:cubicBezTo>
                  <a:pt x="512" y="1033"/>
                  <a:pt x="485" y="1027"/>
                  <a:pt x="466" y="1030"/>
                </a:cubicBezTo>
                <a:cubicBezTo>
                  <a:pt x="442" y="1046"/>
                  <a:pt x="428" y="1057"/>
                  <a:pt x="419" y="1085"/>
                </a:cubicBezTo>
                <a:cubicBezTo>
                  <a:pt x="429" y="1214"/>
                  <a:pt x="416" y="1195"/>
                  <a:pt x="548" y="1186"/>
                </a:cubicBezTo>
                <a:cubicBezTo>
                  <a:pt x="582" y="1174"/>
                  <a:pt x="597" y="1148"/>
                  <a:pt x="615" y="1118"/>
                </a:cubicBezTo>
                <a:cubicBezTo>
                  <a:pt x="617" y="1107"/>
                  <a:pt x="623" y="1096"/>
                  <a:pt x="622" y="1085"/>
                </a:cubicBezTo>
                <a:cubicBezTo>
                  <a:pt x="617" y="996"/>
                  <a:pt x="591" y="1001"/>
                  <a:pt x="521" y="983"/>
                </a:cubicBezTo>
                <a:cubicBezTo>
                  <a:pt x="510" y="952"/>
                  <a:pt x="466" y="902"/>
                  <a:pt x="466" y="902"/>
                </a:cubicBezTo>
                <a:cubicBezTo>
                  <a:pt x="459" y="877"/>
                  <a:pt x="451" y="857"/>
                  <a:pt x="439" y="834"/>
                </a:cubicBezTo>
                <a:cubicBezTo>
                  <a:pt x="441" y="807"/>
                  <a:pt x="437" y="779"/>
                  <a:pt x="446" y="753"/>
                </a:cubicBezTo>
                <a:cubicBezTo>
                  <a:pt x="449" y="743"/>
                  <a:pt x="464" y="743"/>
                  <a:pt x="473" y="739"/>
                </a:cubicBezTo>
                <a:cubicBezTo>
                  <a:pt x="526" y="717"/>
                  <a:pt x="526" y="724"/>
                  <a:pt x="595" y="719"/>
                </a:cubicBezTo>
                <a:cubicBezTo>
                  <a:pt x="617" y="686"/>
                  <a:pt x="636" y="651"/>
                  <a:pt x="656" y="617"/>
                </a:cubicBezTo>
                <a:cubicBezTo>
                  <a:pt x="669" y="567"/>
                  <a:pt x="696" y="502"/>
                  <a:pt x="643" y="468"/>
                </a:cubicBezTo>
                <a:cubicBezTo>
                  <a:pt x="606" y="414"/>
                  <a:pt x="562" y="356"/>
                  <a:pt x="548" y="292"/>
                </a:cubicBezTo>
                <a:cubicBezTo>
                  <a:pt x="550" y="278"/>
                  <a:pt x="550" y="236"/>
                  <a:pt x="561" y="217"/>
                </a:cubicBezTo>
                <a:cubicBezTo>
                  <a:pt x="569" y="203"/>
                  <a:pt x="583" y="192"/>
                  <a:pt x="588" y="177"/>
                </a:cubicBezTo>
                <a:cubicBezTo>
                  <a:pt x="593" y="163"/>
                  <a:pt x="602" y="136"/>
                  <a:pt x="602" y="136"/>
                </a:cubicBezTo>
                <a:cubicBezTo>
                  <a:pt x="600" y="118"/>
                  <a:pt x="601" y="99"/>
                  <a:pt x="595" y="82"/>
                </a:cubicBezTo>
                <a:cubicBezTo>
                  <a:pt x="586" y="57"/>
                  <a:pt x="568" y="60"/>
                  <a:pt x="548" y="55"/>
                </a:cubicBezTo>
                <a:cubicBezTo>
                  <a:pt x="505" y="43"/>
                  <a:pt x="461" y="34"/>
                  <a:pt x="419" y="21"/>
                </a:cubicBezTo>
                <a:cubicBezTo>
                  <a:pt x="386" y="28"/>
                  <a:pt x="382" y="36"/>
                  <a:pt x="372" y="68"/>
                </a:cubicBezTo>
                <a:cubicBezTo>
                  <a:pt x="374" y="93"/>
                  <a:pt x="371" y="119"/>
                  <a:pt x="378" y="143"/>
                </a:cubicBezTo>
                <a:cubicBezTo>
                  <a:pt x="393" y="190"/>
                  <a:pt x="455" y="259"/>
                  <a:pt x="494" y="285"/>
                </a:cubicBezTo>
                <a:cubicBezTo>
                  <a:pt x="518" y="322"/>
                  <a:pt x="531" y="364"/>
                  <a:pt x="554" y="400"/>
                </a:cubicBezTo>
                <a:cubicBezTo>
                  <a:pt x="563" y="445"/>
                  <a:pt x="582" y="491"/>
                  <a:pt x="595" y="536"/>
                </a:cubicBezTo>
                <a:cubicBezTo>
                  <a:pt x="599" y="550"/>
                  <a:pt x="609" y="576"/>
                  <a:pt x="609" y="576"/>
                </a:cubicBezTo>
                <a:cubicBezTo>
                  <a:pt x="607" y="603"/>
                  <a:pt x="608" y="631"/>
                  <a:pt x="602" y="658"/>
                </a:cubicBezTo>
                <a:cubicBezTo>
                  <a:pt x="591" y="707"/>
                  <a:pt x="530" y="769"/>
                  <a:pt x="507" y="814"/>
                </a:cubicBezTo>
                <a:cubicBezTo>
                  <a:pt x="486" y="856"/>
                  <a:pt x="470" y="901"/>
                  <a:pt x="446" y="942"/>
                </a:cubicBezTo>
                <a:cubicBezTo>
                  <a:pt x="432" y="995"/>
                  <a:pt x="452" y="1117"/>
                  <a:pt x="487" y="1166"/>
                </a:cubicBezTo>
                <a:cubicBezTo>
                  <a:pt x="488" y="1172"/>
                  <a:pt x="509" y="1242"/>
                  <a:pt x="494" y="1254"/>
                </a:cubicBezTo>
                <a:cubicBezTo>
                  <a:pt x="486" y="1260"/>
                  <a:pt x="475" y="1259"/>
                  <a:pt x="466" y="1261"/>
                </a:cubicBezTo>
                <a:cubicBezTo>
                  <a:pt x="385" y="1259"/>
                  <a:pt x="303" y="1264"/>
                  <a:pt x="222" y="1254"/>
                </a:cubicBezTo>
                <a:cubicBezTo>
                  <a:pt x="211" y="1253"/>
                  <a:pt x="205" y="1238"/>
                  <a:pt x="202" y="1227"/>
                </a:cubicBezTo>
                <a:cubicBezTo>
                  <a:pt x="190" y="1181"/>
                  <a:pt x="191" y="1132"/>
                  <a:pt x="182" y="1085"/>
                </a:cubicBezTo>
                <a:cubicBezTo>
                  <a:pt x="178" y="1062"/>
                  <a:pt x="168" y="1017"/>
                  <a:pt x="168" y="1017"/>
                </a:cubicBezTo>
                <a:cubicBezTo>
                  <a:pt x="164" y="898"/>
                  <a:pt x="165" y="740"/>
                  <a:pt x="94" y="631"/>
                </a:cubicBezTo>
                <a:cubicBezTo>
                  <a:pt x="85" y="595"/>
                  <a:pt x="80" y="553"/>
                  <a:pt x="60" y="522"/>
                </a:cubicBezTo>
                <a:cubicBezTo>
                  <a:pt x="0" y="562"/>
                  <a:pt x="53" y="634"/>
                  <a:pt x="53" y="692"/>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de-DE"/>
          </a:p>
        </p:txBody>
      </p:sp>
      <p:sp>
        <p:nvSpPr>
          <p:cNvPr id="44043" name="Text Box 11"/>
          <p:cNvSpPr txBox="1">
            <a:spLocks noChangeArrowheads="1"/>
          </p:cNvSpPr>
          <p:nvPr/>
        </p:nvSpPr>
        <p:spPr bwMode="auto">
          <a:xfrm>
            <a:off x="2267744" y="5483840"/>
            <a:ext cx="4608512" cy="307777"/>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1400">
                <a:solidFill>
                  <a:schemeClr val="tx1"/>
                </a:solidFill>
                <a:latin typeface="Arial" charset="0"/>
                <a:ea typeface="ＭＳ Ｐゴシック" charset="0"/>
                <a:cs typeface="Arial" charset="0"/>
              </a:defRPr>
            </a:lvl1pPr>
            <a:lvl2pPr marL="742950" indent="-285750">
              <a:defRPr sz="1400">
                <a:solidFill>
                  <a:schemeClr val="tx1"/>
                </a:solidFill>
                <a:latin typeface="Arial" charset="0"/>
                <a:ea typeface="Arial" charset="0"/>
                <a:cs typeface="Arial" charset="0"/>
              </a:defRPr>
            </a:lvl2pPr>
            <a:lvl3pPr marL="1143000" indent="-228600">
              <a:defRPr sz="1400">
                <a:solidFill>
                  <a:schemeClr val="tx1"/>
                </a:solidFill>
                <a:latin typeface="Arial" charset="0"/>
                <a:ea typeface="Arial" charset="0"/>
                <a:cs typeface="Arial" charset="0"/>
              </a:defRPr>
            </a:lvl3pPr>
            <a:lvl4pPr marL="1600200" indent="-228600">
              <a:defRPr sz="1400">
                <a:solidFill>
                  <a:schemeClr val="tx1"/>
                </a:solidFill>
                <a:latin typeface="Arial" charset="0"/>
                <a:ea typeface="Arial" charset="0"/>
                <a:cs typeface="Arial" charset="0"/>
              </a:defRPr>
            </a:lvl4pPr>
            <a:lvl5pPr marL="2057400" indent="-228600">
              <a:defRPr sz="1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ea typeface="Arial" charset="0"/>
                <a:cs typeface="Arial" charset="0"/>
              </a:defRPr>
            </a:lvl9pPr>
          </a:lstStyle>
          <a:p>
            <a:pPr algn="ctr" eaLnBrk="1" hangingPunct="1">
              <a:spcBef>
                <a:spcPct val="50000"/>
              </a:spcBef>
            </a:pPr>
            <a:r>
              <a:rPr lang="de-DE" b="1" dirty="0">
                <a:latin typeface="Verdana" charset="0"/>
              </a:rPr>
              <a:t>Beratung/Reflexionsanleitung/Intervention</a:t>
            </a:r>
          </a:p>
        </p:txBody>
      </p:sp>
      <p:sp>
        <p:nvSpPr>
          <p:cNvPr id="44044" name="AutoShape 12"/>
          <p:cNvSpPr>
            <a:spLocks noChangeArrowheads="1"/>
          </p:cNvSpPr>
          <p:nvPr/>
        </p:nvSpPr>
        <p:spPr bwMode="auto">
          <a:xfrm>
            <a:off x="4572000" y="5013325"/>
            <a:ext cx="431800" cy="358775"/>
          </a:xfrm>
          <a:prstGeom prst="upArrow">
            <a:avLst>
              <a:gd name="adj1" fmla="val 50000"/>
              <a:gd name="adj2" fmla="val 25000"/>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de-AT">
              <a:latin typeface="Verdana" charset="0"/>
            </a:endParaRPr>
          </a:p>
        </p:txBody>
      </p:sp>
      <p:sp>
        <p:nvSpPr>
          <p:cNvPr id="44046" name="Text Box 14"/>
          <p:cNvSpPr txBox="1">
            <a:spLocks noChangeArrowheads="1"/>
          </p:cNvSpPr>
          <p:nvPr/>
        </p:nvSpPr>
        <p:spPr bwMode="auto">
          <a:xfrm>
            <a:off x="5724525" y="4130199"/>
            <a:ext cx="3239962" cy="738664"/>
          </a:xfrm>
          <a:prstGeom prst="rect">
            <a:avLst/>
          </a:prstGeom>
          <a:solidFill>
            <a:srgbClr val="89ABCA"/>
          </a:solidFill>
          <a:ln w="31750">
            <a:solidFill>
              <a:schemeClr val="accent1"/>
            </a:solidFill>
            <a:miter lim="800000"/>
            <a:headEnd/>
            <a:tailEnd/>
          </a:ln>
        </p:spPr>
        <p:txBody>
          <a:bodyPr wrap="square">
            <a:spAutoFit/>
          </a:bodyPr>
          <a:lstStyle>
            <a:lvl1pPr>
              <a:defRPr sz="1400">
                <a:solidFill>
                  <a:schemeClr val="tx1"/>
                </a:solidFill>
                <a:latin typeface="Arial" charset="0"/>
                <a:ea typeface="ＭＳ Ｐゴシック" charset="0"/>
                <a:cs typeface="Arial" charset="0"/>
              </a:defRPr>
            </a:lvl1pPr>
            <a:lvl2pPr marL="742950" indent="-285750">
              <a:defRPr sz="1400">
                <a:solidFill>
                  <a:schemeClr val="tx1"/>
                </a:solidFill>
                <a:latin typeface="Arial" charset="0"/>
                <a:ea typeface="Arial" charset="0"/>
                <a:cs typeface="Arial" charset="0"/>
              </a:defRPr>
            </a:lvl2pPr>
            <a:lvl3pPr marL="1143000" indent="-228600">
              <a:defRPr sz="1400">
                <a:solidFill>
                  <a:schemeClr val="tx1"/>
                </a:solidFill>
                <a:latin typeface="Arial" charset="0"/>
                <a:ea typeface="Arial" charset="0"/>
                <a:cs typeface="Arial" charset="0"/>
              </a:defRPr>
            </a:lvl3pPr>
            <a:lvl4pPr marL="1600200" indent="-228600">
              <a:defRPr sz="1400">
                <a:solidFill>
                  <a:schemeClr val="tx1"/>
                </a:solidFill>
                <a:latin typeface="Arial" charset="0"/>
                <a:ea typeface="Arial" charset="0"/>
                <a:cs typeface="Arial" charset="0"/>
              </a:defRPr>
            </a:lvl4pPr>
            <a:lvl5pPr marL="2057400" indent="-228600">
              <a:defRPr sz="1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ea typeface="Arial" charset="0"/>
                <a:cs typeface="Arial" charset="0"/>
              </a:defRPr>
            </a:lvl9pPr>
          </a:lstStyle>
          <a:p>
            <a:pPr eaLnBrk="1" hangingPunct="1">
              <a:spcBef>
                <a:spcPct val="50000"/>
              </a:spcBef>
            </a:pPr>
            <a:r>
              <a:rPr lang="de-DE" b="1" dirty="0">
                <a:latin typeface="Verdana" charset="0"/>
              </a:rPr>
              <a:t>Möglichst differenziertes Verstehen der „inneren Situation“ im Hier und Jetzt!</a:t>
            </a:r>
          </a:p>
        </p:txBody>
      </p:sp>
      <p:sp>
        <p:nvSpPr>
          <p:cNvPr id="15" name="Textfeld 14"/>
          <p:cNvSpPr txBox="1"/>
          <p:nvPr/>
        </p:nvSpPr>
        <p:spPr>
          <a:xfrm>
            <a:off x="4132643" y="6241648"/>
            <a:ext cx="3943350" cy="323165"/>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a:spAutoFit/>
          </a:bodyPr>
          <a:lstStyle>
            <a:lvl1pPr>
              <a:defRPr sz="1400">
                <a:solidFill>
                  <a:schemeClr val="tx1"/>
                </a:solidFill>
                <a:latin typeface="Arial" charset="0"/>
                <a:ea typeface="ＭＳ Ｐゴシック" charset="0"/>
                <a:cs typeface="Arial" charset="0"/>
              </a:defRPr>
            </a:lvl1pPr>
            <a:lvl2pPr marL="742950" indent="-285750">
              <a:defRPr sz="1400">
                <a:solidFill>
                  <a:schemeClr val="tx1"/>
                </a:solidFill>
                <a:latin typeface="Arial" charset="0"/>
                <a:ea typeface="Arial" charset="0"/>
                <a:cs typeface="Arial" charset="0"/>
              </a:defRPr>
            </a:lvl2pPr>
            <a:lvl3pPr marL="1143000" indent="-228600">
              <a:defRPr sz="1400">
                <a:solidFill>
                  <a:schemeClr val="tx1"/>
                </a:solidFill>
                <a:latin typeface="Arial" charset="0"/>
                <a:ea typeface="Arial" charset="0"/>
                <a:cs typeface="Arial" charset="0"/>
              </a:defRPr>
            </a:lvl3pPr>
            <a:lvl4pPr marL="1600200" indent="-228600">
              <a:defRPr sz="1400">
                <a:solidFill>
                  <a:schemeClr val="tx1"/>
                </a:solidFill>
                <a:latin typeface="Arial" charset="0"/>
                <a:ea typeface="Arial" charset="0"/>
                <a:cs typeface="Arial" charset="0"/>
              </a:defRPr>
            </a:lvl4pPr>
            <a:lvl5pPr marL="2057400" indent="-228600">
              <a:defRPr sz="1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ea typeface="Arial" charset="0"/>
                <a:cs typeface="Arial" charset="0"/>
              </a:defRPr>
            </a:lvl9pPr>
          </a:lstStyle>
          <a:p>
            <a:pPr eaLnBrk="1" hangingPunct="1"/>
            <a:r>
              <a:rPr lang="de-AT" sz="1500" b="1" dirty="0">
                <a:solidFill>
                  <a:schemeClr val="accent5">
                    <a:lumMod val="75000"/>
                  </a:schemeClr>
                </a:solidFill>
              </a:rPr>
              <a:t>Voraussetzung: </a:t>
            </a:r>
            <a:r>
              <a:rPr lang="de-AT" sz="1500" b="1" dirty="0" err="1">
                <a:solidFill>
                  <a:schemeClr val="accent5">
                    <a:lumMod val="75000"/>
                  </a:schemeClr>
                </a:solidFill>
              </a:rPr>
              <a:t>Mentalisierungsfähigkeit</a:t>
            </a:r>
            <a:r>
              <a:rPr lang="de-AT" sz="1500" b="1" dirty="0">
                <a:solidFill>
                  <a:schemeClr val="accent5">
                    <a:lumMod val="75000"/>
                  </a:schemeClr>
                </a:solidFill>
              </a:rPr>
              <a:t> </a:t>
            </a:r>
          </a:p>
        </p:txBody>
      </p:sp>
      <p:cxnSp>
        <p:nvCxnSpPr>
          <p:cNvPr id="3" name="Gerade Verbindung mit Pfeil 2"/>
          <p:cNvCxnSpPr>
            <a:endCxn id="44046" idx="1"/>
          </p:cNvCxnSpPr>
          <p:nvPr/>
        </p:nvCxnSpPr>
        <p:spPr>
          <a:xfrm>
            <a:off x="5365750" y="4499531"/>
            <a:ext cx="358775" cy="0"/>
          </a:xfrm>
          <a:prstGeom prst="straightConnector1">
            <a:avLst/>
          </a:prstGeom>
          <a:ln w="4762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Titel 1"/>
          <p:cNvSpPr txBox="1">
            <a:spLocks/>
          </p:cNvSpPr>
          <p:nvPr/>
        </p:nvSpPr>
        <p:spPr>
          <a:xfrm>
            <a:off x="452140" y="764704"/>
            <a:ext cx="8229600" cy="8145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e-DE" sz="2400" b="1" dirty="0">
                <a:latin typeface="Arial" charset="0"/>
              </a:rPr>
              <a:t>Anforderungen an Praxisbegleiter*innen</a:t>
            </a:r>
            <a:endParaRPr lang="de-DE" sz="2400" b="1" dirty="0"/>
          </a:p>
        </p:txBody>
      </p:sp>
      <p:pic>
        <p:nvPicPr>
          <p:cNvPr id="20" name="Grafik 19">
            <a:extLst>
              <a:ext uri="{FF2B5EF4-FFF2-40B4-BE49-F238E27FC236}">
                <a16:creationId xmlns:a16="http://schemas.microsoft.com/office/drawing/2014/main" id="{A50217BD-8FEE-4041-8EFA-2652838CEF33}"/>
              </a:ext>
            </a:extLst>
          </p:cNvPr>
          <p:cNvPicPr/>
          <p:nvPr/>
        </p:nvPicPr>
        <p:blipFill rotWithShape="1">
          <a:blip r:embed="rId3" cstate="print">
            <a:extLst>
              <a:ext uri="{28A0092B-C50C-407E-A947-70E740481C1C}">
                <a14:useLocalDpi xmlns:a14="http://schemas.microsoft.com/office/drawing/2010/main" val="0"/>
              </a:ext>
            </a:extLst>
          </a:blip>
          <a:srcRect l="22786"/>
          <a:stretch/>
        </p:blipFill>
        <p:spPr>
          <a:xfrm>
            <a:off x="6553199" y="-18841"/>
            <a:ext cx="2585019" cy="621941"/>
          </a:xfrm>
          <a:prstGeom prst="rect">
            <a:avLst/>
          </a:prstGeom>
        </p:spPr>
      </p:pic>
      <p:pic>
        <p:nvPicPr>
          <p:cNvPr id="21" name="Bild 8">
            <a:extLst>
              <a:ext uri="{FF2B5EF4-FFF2-40B4-BE49-F238E27FC236}">
                <a16:creationId xmlns:a16="http://schemas.microsoft.com/office/drawing/2014/main" id="{A3629E10-CF94-4A45-8929-584F8644CE7A}"/>
              </a:ext>
            </a:extLst>
          </p:cNvPr>
          <p:cNvPicPr>
            <a:picLocks noChangeAspect="1"/>
          </p:cNvPicPr>
          <p:nvPr/>
        </p:nvPicPr>
        <p:blipFill>
          <a:blip r:embed="rId4"/>
          <a:srcRect l="69722" t="30444" r="11388" b="58000"/>
          <a:stretch/>
        </p:blipFill>
        <p:spPr bwMode="auto">
          <a:xfrm>
            <a:off x="0" y="19615"/>
            <a:ext cx="1327195" cy="510045"/>
          </a:xfrm>
          <a:prstGeom prst="rect">
            <a:avLst/>
          </a:prstGeom>
        </p:spPr>
      </p:pic>
      <p:sp>
        <p:nvSpPr>
          <p:cNvPr id="22" name="Foliennummernplatzhalter 3"/>
          <p:cNvSpPr>
            <a:spLocks noGrp="1"/>
          </p:cNvSpPr>
          <p:nvPr>
            <p:ph type="sldNum" sz="quarter" idx="12"/>
          </p:nvPr>
        </p:nvSpPr>
        <p:spPr>
          <a:xfrm>
            <a:off x="6553200" y="6376243"/>
            <a:ext cx="2133600" cy="365125"/>
          </a:xfrm>
        </p:spPr>
        <p:txBody>
          <a:bodyPr/>
          <a:lstStyle/>
          <a:p>
            <a:pPr>
              <a:defRPr/>
            </a:pPr>
            <a:fld id="{C1238C9B-4236-466B-BA73-95BADDC97272}" type="slidenum">
              <a:rPr lang="de-DE" smtClean="0"/>
              <a:pPr>
                <a:defRPr/>
              </a:pPr>
              <a:t>19</a:t>
            </a:fld>
            <a:endParaRPr lang="de-DE" dirty="0"/>
          </a:p>
        </p:txBody>
      </p:sp>
      <p:cxnSp>
        <p:nvCxnSpPr>
          <p:cNvPr id="12" name="Gerade Verbindung mit Pfeil 11"/>
          <p:cNvCxnSpPr>
            <a:stCxn id="44046" idx="2"/>
          </p:cNvCxnSpPr>
          <p:nvPr/>
        </p:nvCxnSpPr>
        <p:spPr>
          <a:xfrm>
            <a:off x="7344506" y="4868863"/>
            <a:ext cx="0" cy="1372785"/>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23" name="Gerade Verbindung mit Pfeil 22"/>
          <p:cNvCxnSpPr/>
          <p:nvPr/>
        </p:nvCxnSpPr>
        <p:spPr>
          <a:xfrm flipV="1">
            <a:off x="4788024" y="5791617"/>
            <a:ext cx="0" cy="450031"/>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6877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blinds(horizontal)">
                                      <p:cBhvr>
                                        <p:cTn id="7" dur="500"/>
                                        <p:tgtEl>
                                          <p:spTgt spid="440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4038"/>
                                        </p:tgtEl>
                                        <p:attrNameLst>
                                          <p:attrName>style.visibility</p:attrName>
                                        </p:attrNameLst>
                                      </p:cBhvr>
                                      <p:to>
                                        <p:strVal val="visible"/>
                                      </p:to>
                                    </p:set>
                                    <p:animEffect transition="in" filter="blinds(horizontal)">
                                      <p:cBhvr>
                                        <p:cTn id="12" dur="500"/>
                                        <p:tgtEl>
                                          <p:spTgt spid="440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4036"/>
                                        </p:tgtEl>
                                        <p:attrNameLst>
                                          <p:attrName>style.visibility</p:attrName>
                                        </p:attrNameLst>
                                      </p:cBhvr>
                                      <p:to>
                                        <p:strVal val="visible"/>
                                      </p:to>
                                    </p:set>
                                    <p:animEffect transition="in" filter="blinds(horizontal)">
                                      <p:cBhvr>
                                        <p:cTn id="17" dur="500"/>
                                        <p:tgtEl>
                                          <p:spTgt spid="440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4037"/>
                                        </p:tgtEl>
                                        <p:attrNameLst>
                                          <p:attrName>style.visibility</p:attrName>
                                        </p:attrNameLst>
                                      </p:cBhvr>
                                      <p:to>
                                        <p:strVal val="visible"/>
                                      </p:to>
                                    </p:set>
                                    <p:animEffect transition="in" filter="blinds(horizontal)">
                                      <p:cBhvr>
                                        <p:cTn id="22" dur="500"/>
                                        <p:tgtEl>
                                          <p:spTgt spid="440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4040"/>
                                        </p:tgtEl>
                                        <p:attrNameLst>
                                          <p:attrName>style.visibility</p:attrName>
                                        </p:attrNameLst>
                                      </p:cBhvr>
                                      <p:to>
                                        <p:strVal val="visible"/>
                                      </p:to>
                                    </p:set>
                                    <p:animEffect transition="in" filter="blinds(horizontal)">
                                      <p:cBhvr>
                                        <p:cTn id="27" dur="500"/>
                                        <p:tgtEl>
                                          <p:spTgt spid="440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4039"/>
                                        </p:tgtEl>
                                        <p:attrNameLst>
                                          <p:attrName>style.visibility</p:attrName>
                                        </p:attrNameLst>
                                      </p:cBhvr>
                                      <p:to>
                                        <p:strVal val="visible"/>
                                      </p:to>
                                    </p:set>
                                    <p:animEffect transition="in" filter="blinds(horizontal)">
                                      <p:cBhvr>
                                        <p:cTn id="32" dur="500"/>
                                        <p:tgtEl>
                                          <p:spTgt spid="4403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4041"/>
                                        </p:tgtEl>
                                        <p:attrNameLst>
                                          <p:attrName>style.visibility</p:attrName>
                                        </p:attrNameLst>
                                      </p:cBhvr>
                                      <p:to>
                                        <p:strVal val="visible"/>
                                      </p:to>
                                    </p:set>
                                    <p:animEffect transition="in" filter="blinds(horizontal)">
                                      <p:cBhvr>
                                        <p:cTn id="37" dur="500"/>
                                        <p:tgtEl>
                                          <p:spTgt spid="4404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4044"/>
                                        </p:tgtEl>
                                        <p:attrNameLst>
                                          <p:attrName>style.visibility</p:attrName>
                                        </p:attrNameLst>
                                      </p:cBhvr>
                                      <p:to>
                                        <p:strVal val="visible"/>
                                      </p:to>
                                    </p:set>
                                    <p:animEffect transition="in" filter="blinds(horizontal)">
                                      <p:cBhvr>
                                        <p:cTn id="42" dur="500"/>
                                        <p:tgtEl>
                                          <p:spTgt spid="4404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44043"/>
                                        </p:tgtEl>
                                        <p:attrNameLst>
                                          <p:attrName>style.visibility</p:attrName>
                                        </p:attrNameLst>
                                      </p:cBhvr>
                                      <p:to>
                                        <p:strVal val="visible"/>
                                      </p:to>
                                    </p:set>
                                    <p:animEffect transition="in" filter="blinds(horizontal)">
                                      <p:cBhvr>
                                        <p:cTn id="45" dur="500"/>
                                        <p:tgtEl>
                                          <p:spTgt spid="4404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44042"/>
                                        </p:tgtEl>
                                        <p:attrNameLst>
                                          <p:attrName>style.visibility</p:attrName>
                                        </p:attrNameLst>
                                      </p:cBhvr>
                                      <p:to>
                                        <p:strVal val="visible"/>
                                      </p:to>
                                    </p:set>
                                    <p:animEffect transition="in" filter="blinds(horizontal)">
                                      <p:cBhvr>
                                        <p:cTn id="50" dur="500"/>
                                        <p:tgtEl>
                                          <p:spTgt spid="4404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44046"/>
                                        </p:tgtEl>
                                        <p:attrNameLst>
                                          <p:attrName>style.visibility</p:attrName>
                                        </p:attrNameLst>
                                      </p:cBhvr>
                                      <p:to>
                                        <p:strVal val="visible"/>
                                      </p:to>
                                    </p:set>
                                    <p:animEffect transition="in" filter="blinds(horizontal)">
                                      <p:cBhvr>
                                        <p:cTn id="55" dur="500"/>
                                        <p:tgtEl>
                                          <p:spTgt spid="4404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blinds(horizontal)">
                                      <p:cBhvr>
                                        <p:cTn id="6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nimBg="1"/>
      <p:bldP spid="44036" grpId="0" animBg="1"/>
      <p:bldP spid="44037" grpId="0"/>
      <p:bldP spid="44038" grpId="0"/>
      <p:bldP spid="44039" grpId="0" animBg="1"/>
      <p:bldP spid="44040" grpId="0"/>
      <p:bldP spid="44041" grpId="0"/>
      <p:bldP spid="44042" grpId="0" animBg="1"/>
      <p:bldP spid="44043" grpId="0" animBg="1"/>
      <p:bldP spid="44044" grpId="0" animBg="1"/>
      <p:bldP spid="44046"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86951"/>
            <a:ext cx="8229600" cy="424602"/>
          </a:xfrm>
        </p:spPr>
        <p:txBody>
          <a:bodyPr>
            <a:noAutofit/>
          </a:bodyPr>
          <a:lstStyle/>
          <a:p>
            <a:r>
              <a:rPr lang="de-DE" sz="3600" dirty="0"/>
              <a:t>Ablauf</a:t>
            </a:r>
          </a:p>
        </p:txBody>
      </p:sp>
      <p:sp>
        <p:nvSpPr>
          <p:cNvPr id="3" name="Inhaltsplatzhalter 2"/>
          <p:cNvSpPr>
            <a:spLocks noGrp="1"/>
          </p:cNvSpPr>
          <p:nvPr>
            <p:ph idx="1"/>
          </p:nvPr>
        </p:nvSpPr>
        <p:spPr>
          <a:xfrm>
            <a:off x="457200" y="1327374"/>
            <a:ext cx="8229600" cy="4798789"/>
          </a:xfrm>
        </p:spPr>
        <p:txBody>
          <a:bodyPr>
            <a:normAutofit fontScale="70000" lnSpcReduction="20000"/>
          </a:bodyPr>
          <a:lstStyle/>
          <a:p>
            <a:pPr marL="0" indent="0">
              <a:buNone/>
            </a:pPr>
            <a:r>
              <a:rPr lang="de-DE" b="1" dirty="0"/>
              <a:t>1. Projektvorstellung</a:t>
            </a:r>
            <a:endParaRPr lang="de-DE" dirty="0"/>
          </a:p>
          <a:p>
            <a:pPr marL="0" indent="0">
              <a:buNone/>
            </a:pPr>
            <a:r>
              <a:rPr lang="de-DE" dirty="0"/>
              <a:t>1.1 Überblick</a:t>
            </a:r>
          </a:p>
          <a:p>
            <a:pPr marL="0" indent="0">
              <a:buNone/>
            </a:pPr>
            <a:r>
              <a:rPr lang="de-DE" dirty="0"/>
              <a:t>1.2 Erkenntnisleitende Begriffe</a:t>
            </a:r>
          </a:p>
          <a:p>
            <a:pPr marL="0" indent="0">
              <a:buNone/>
            </a:pPr>
            <a:r>
              <a:rPr lang="de-DE" dirty="0"/>
              <a:t>1.3 Produkte</a:t>
            </a:r>
          </a:p>
          <a:p>
            <a:pPr marL="0" indent="0">
              <a:buNone/>
            </a:pPr>
            <a:r>
              <a:rPr lang="de-DE" dirty="0"/>
              <a:t>1.3.1 Praxisbegleitseminar</a:t>
            </a:r>
          </a:p>
          <a:p>
            <a:pPr marL="0" indent="0">
              <a:buNone/>
            </a:pPr>
            <a:r>
              <a:rPr lang="de-DE" dirty="0"/>
              <a:t>1.3.2 Fortbildung</a:t>
            </a:r>
          </a:p>
          <a:p>
            <a:pPr marL="0" indent="0">
              <a:buNone/>
            </a:pPr>
            <a:r>
              <a:rPr lang="de-DE" dirty="0"/>
              <a:t>1.4 Begleitforschungs-/Evaluationsdesign</a:t>
            </a:r>
          </a:p>
          <a:p>
            <a:pPr marL="0" indent="0">
              <a:buNone/>
            </a:pPr>
            <a:r>
              <a:rPr lang="de-DE" dirty="0"/>
              <a:t> 	</a:t>
            </a:r>
            <a:r>
              <a:rPr lang="de-DE" i="1" dirty="0">
                <a:solidFill>
                  <a:srgbClr val="008000"/>
                </a:solidFill>
              </a:rPr>
              <a:t>PAUSE</a:t>
            </a:r>
          </a:p>
          <a:p>
            <a:pPr marL="0" indent="0">
              <a:buNone/>
            </a:pPr>
            <a:r>
              <a:rPr lang="de-DE" b="1" dirty="0"/>
              <a:t>2. Erste, vorläufige Ergebnisse</a:t>
            </a:r>
            <a:endParaRPr lang="de-DE" dirty="0"/>
          </a:p>
          <a:p>
            <a:pPr marL="0" indent="0">
              <a:buNone/>
            </a:pPr>
            <a:r>
              <a:rPr lang="de-DE" dirty="0"/>
              <a:t>2.1 RFS-Auswertung von RFVT-</a:t>
            </a:r>
            <a:r>
              <a:rPr lang="de-DE" dirty="0" err="1"/>
              <a:t>pir</a:t>
            </a:r>
            <a:r>
              <a:rPr lang="de-DE" dirty="0"/>
              <a:t>-Interviews</a:t>
            </a:r>
          </a:p>
          <a:p>
            <a:pPr marL="0" indent="0">
              <a:buNone/>
            </a:pPr>
            <a:r>
              <a:rPr lang="de-DE" dirty="0"/>
              <a:t>2.2 Tiefenhermeneutische Auswertung von RFVT-</a:t>
            </a:r>
            <a:r>
              <a:rPr lang="de-DE" dirty="0" err="1"/>
              <a:t>pir</a:t>
            </a:r>
            <a:r>
              <a:rPr lang="de-DE" dirty="0"/>
              <a:t>-Interviews</a:t>
            </a:r>
          </a:p>
          <a:p>
            <a:pPr marL="0" indent="0">
              <a:buNone/>
            </a:pPr>
            <a:r>
              <a:rPr lang="de-DE" dirty="0"/>
              <a:t> </a:t>
            </a:r>
          </a:p>
          <a:p>
            <a:pPr marL="0" indent="0">
              <a:buNone/>
            </a:pPr>
            <a:r>
              <a:rPr lang="de-DE" b="1" dirty="0"/>
              <a:t>3. Abschließende Diskussion</a:t>
            </a:r>
            <a:endParaRPr lang="de-DE" dirty="0"/>
          </a:p>
        </p:txBody>
      </p:sp>
      <p:sp>
        <p:nvSpPr>
          <p:cNvPr id="4" name="Foliennummernplatzhalter 3"/>
          <p:cNvSpPr>
            <a:spLocks noGrp="1"/>
          </p:cNvSpPr>
          <p:nvPr>
            <p:ph type="sldNum" sz="quarter" idx="12"/>
          </p:nvPr>
        </p:nvSpPr>
        <p:spPr/>
        <p:txBody>
          <a:bodyPr/>
          <a:lstStyle/>
          <a:p>
            <a:pPr>
              <a:defRPr/>
            </a:pPr>
            <a:fld id="{C1238C9B-4236-466B-BA73-95BADDC97272}" type="slidenum">
              <a:rPr lang="de-DE" smtClean="0"/>
              <a:pPr>
                <a:defRPr/>
              </a:pPr>
              <a:t>2</a:t>
            </a:fld>
            <a:endParaRPr lang="de-DE"/>
          </a:p>
        </p:txBody>
      </p:sp>
      <p:pic>
        <p:nvPicPr>
          <p:cNvPr id="5" name="Inhaltsplatzhalter 5"/>
          <p:cNvPicPr>
            <a:picLocks noChangeAspect="1"/>
          </p:cNvPicPr>
          <p:nvPr/>
        </p:nvPicPr>
        <p:blipFill rotWithShape="1">
          <a:blip r:embed="rId3"/>
          <a:srcRect l="70679" t="29705" r="11728" b="58937"/>
          <a:stretch/>
        </p:blipFill>
        <p:spPr>
          <a:xfrm>
            <a:off x="-33867" y="22059"/>
            <a:ext cx="1619672" cy="592514"/>
          </a:xfrm>
          <a:prstGeom prst="rect">
            <a:avLst/>
          </a:prstGeom>
        </p:spPr>
      </p:pic>
      <p:pic>
        <p:nvPicPr>
          <p:cNvPr id="7" name="Grafik 3">
            <a:extLst>
              <a:ext uri="{FF2B5EF4-FFF2-40B4-BE49-F238E27FC236}">
                <a16:creationId xmlns:a16="http://schemas.microsoft.com/office/drawing/2014/main" id="{2C086403-4D8C-4366-B923-B094A32DE3C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746383" y="-14356"/>
            <a:ext cx="3347864" cy="814536"/>
          </a:xfrm>
          <a:prstGeom prst="rect">
            <a:avLst/>
          </a:prstGeom>
        </p:spPr>
      </p:pic>
    </p:spTree>
    <p:extLst>
      <p:ext uri="{BB962C8B-B14F-4D97-AF65-F5344CB8AC3E}">
        <p14:creationId xmlns:p14="http://schemas.microsoft.com/office/powerpoint/2010/main" val="166830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a:t>PraXisbegleitseminar</a:t>
            </a:r>
            <a:endParaRPr lang="de-DE" dirty="0"/>
          </a:p>
        </p:txBody>
      </p:sp>
      <p:sp>
        <p:nvSpPr>
          <p:cNvPr id="3" name="Textplatzhalter 2"/>
          <p:cNvSpPr>
            <a:spLocks noGrp="1"/>
          </p:cNvSpPr>
          <p:nvPr>
            <p:ph type="body" idx="1"/>
          </p:nvPr>
        </p:nvSpPr>
        <p:spPr/>
        <p:txBody>
          <a:bodyPr>
            <a:normAutofit/>
          </a:bodyPr>
          <a:lstStyle/>
          <a:p>
            <a:r>
              <a:rPr lang="de-DE" sz="4400" b="1" dirty="0"/>
              <a:t>1.3.1 </a:t>
            </a:r>
          </a:p>
        </p:txBody>
      </p:sp>
      <p:sp>
        <p:nvSpPr>
          <p:cNvPr id="4" name="Foliennummernplatzhalter 3"/>
          <p:cNvSpPr>
            <a:spLocks noGrp="1"/>
          </p:cNvSpPr>
          <p:nvPr>
            <p:ph type="sldNum" sz="quarter" idx="12"/>
          </p:nvPr>
        </p:nvSpPr>
        <p:spPr/>
        <p:txBody>
          <a:bodyPr/>
          <a:lstStyle/>
          <a:p>
            <a:pPr>
              <a:defRPr/>
            </a:pPr>
            <a:fld id="{C1238C9B-4236-466B-BA73-95BADDC97272}" type="slidenum">
              <a:rPr lang="de-DE" smtClean="0"/>
              <a:pPr>
                <a:defRPr/>
              </a:pPr>
              <a:t>20</a:t>
            </a:fld>
            <a:endParaRPr lang="de-DE"/>
          </a:p>
        </p:txBody>
      </p:sp>
      <p:pic>
        <p:nvPicPr>
          <p:cNvPr id="5" name="Inhaltsplatzhalter 5"/>
          <p:cNvPicPr>
            <a:picLocks noChangeAspect="1"/>
          </p:cNvPicPr>
          <p:nvPr/>
        </p:nvPicPr>
        <p:blipFill rotWithShape="1">
          <a:blip r:embed="rId3"/>
          <a:srcRect l="70679" t="29705" r="11728" b="58937"/>
          <a:stretch/>
        </p:blipFill>
        <p:spPr>
          <a:xfrm>
            <a:off x="3233" y="13728"/>
            <a:ext cx="1592580" cy="642621"/>
          </a:xfrm>
          <a:prstGeom prst="rect">
            <a:avLst/>
          </a:prstGeom>
        </p:spPr>
      </p:pic>
      <p:pic>
        <p:nvPicPr>
          <p:cNvPr id="6" name="Grafik 3">
            <a:extLst>
              <a:ext uri="{FF2B5EF4-FFF2-40B4-BE49-F238E27FC236}">
                <a16:creationId xmlns:a16="http://schemas.microsoft.com/office/drawing/2014/main" id="{9D56ED05-391D-4F0B-950F-184953CB1D9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785897" y="13728"/>
            <a:ext cx="3347864" cy="814536"/>
          </a:xfrm>
          <a:prstGeom prst="rect">
            <a:avLst/>
          </a:prstGeom>
        </p:spPr>
      </p:pic>
    </p:spTree>
    <p:extLst>
      <p:ext uri="{BB962C8B-B14F-4D97-AF65-F5344CB8AC3E}">
        <p14:creationId xmlns:p14="http://schemas.microsoft.com/office/powerpoint/2010/main" val="39447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AD73B-AFFC-4A20-A2A4-C17D48A19217}"/>
              </a:ext>
            </a:extLst>
          </p:cNvPr>
          <p:cNvSpPr>
            <a:spLocks noGrp="1"/>
          </p:cNvSpPr>
          <p:nvPr>
            <p:ph type="title"/>
          </p:nvPr>
        </p:nvSpPr>
        <p:spPr>
          <a:xfrm>
            <a:off x="1447800" y="358201"/>
            <a:ext cx="6172200" cy="455493"/>
          </a:xfrm>
        </p:spPr>
        <p:txBody>
          <a:bodyPr>
            <a:noAutofit/>
          </a:bodyPr>
          <a:lstStyle/>
          <a:p>
            <a:pPr algn="ctr"/>
            <a:r>
              <a:rPr lang="de-AT" sz="3200" dirty="0"/>
              <a:t>Praxisbegleitseminar</a:t>
            </a:r>
            <a:br>
              <a:rPr lang="de-AT" sz="2800" dirty="0"/>
            </a:br>
            <a:endParaRPr lang="de-AT" sz="2800" dirty="0"/>
          </a:p>
        </p:txBody>
      </p:sp>
      <p:sp>
        <p:nvSpPr>
          <p:cNvPr id="3" name="Inhaltsplatzhalter 2">
            <a:extLst>
              <a:ext uri="{FF2B5EF4-FFF2-40B4-BE49-F238E27FC236}">
                <a16:creationId xmlns:a16="http://schemas.microsoft.com/office/drawing/2014/main" id="{FFF41403-D81F-4E65-9045-40B7EAF4F142}"/>
              </a:ext>
            </a:extLst>
          </p:cNvPr>
          <p:cNvSpPr>
            <a:spLocks noGrp="1"/>
          </p:cNvSpPr>
          <p:nvPr>
            <p:ph idx="1"/>
          </p:nvPr>
        </p:nvSpPr>
        <p:spPr>
          <a:xfrm>
            <a:off x="467544" y="898939"/>
            <a:ext cx="8496944" cy="5686104"/>
          </a:xfrm>
        </p:spPr>
        <p:txBody>
          <a:bodyPr>
            <a:normAutofit fontScale="92500"/>
          </a:bodyPr>
          <a:lstStyle/>
          <a:p>
            <a:pPr marL="0" indent="0">
              <a:buNone/>
            </a:pPr>
            <a:r>
              <a:rPr lang="de-AT" sz="2400" dirty="0">
                <a:solidFill>
                  <a:srgbClr val="3366FF"/>
                </a:solidFill>
              </a:rPr>
              <a:t>Intention: </a:t>
            </a:r>
            <a:r>
              <a:rPr lang="de-AT" sz="2400" dirty="0"/>
              <a:t>Äußerer (sozialer) Raum soll inneren (mentalen) Raum </a:t>
            </a:r>
            <a:br>
              <a:rPr lang="de-AT" sz="2400" dirty="0"/>
            </a:br>
            <a:r>
              <a:rPr lang="de-AT" sz="2400" dirty="0"/>
              <a:t>                  für ein theoriegeleitetes Reflektieren eröffnen</a:t>
            </a:r>
          </a:p>
          <a:p>
            <a:pPr marL="0" indent="0">
              <a:buNone/>
            </a:pPr>
            <a:endParaRPr lang="de-AT" sz="2400" dirty="0"/>
          </a:p>
          <a:p>
            <a:pPr marL="0" indent="0">
              <a:buNone/>
            </a:pPr>
            <a:r>
              <a:rPr lang="de-AT" sz="2400" dirty="0">
                <a:solidFill>
                  <a:srgbClr val="3366FF"/>
                </a:solidFill>
              </a:rPr>
              <a:t>Kompetenzen: </a:t>
            </a:r>
            <a:r>
              <a:rPr lang="de-AT" sz="2400" dirty="0"/>
              <a:t>Studierende sollen in Schulpraktika</a:t>
            </a:r>
          </a:p>
          <a:p>
            <a:pPr>
              <a:buFont typeface="Wingdings" panose="05000000000000000000" pitchFamily="2" charset="2"/>
              <a:buChar char="Ø"/>
            </a:pPr>
            <a:r>
              <a:rPr lang="de-AT" sz="2400" dirty="0"/>
              <a:t>Wahrgenommenes/Erlebtes kognitiv erfassen und deskriptiv möglichst präzise formulieren (Beobachtungsprotokolle), </a:t>
            </a:r>
          </a:p>
          <a:p>
            <a:pPr>
              <a:buFont typeface="Wingdings" panose="05000000000000000000" pitchFamily="2" charset="2"/>
              <a:buChar char="Ø"/>
            </a:pPr>
            <a:r>
              <a:rPr lang="de-AT" sz="2400" dirty="0"/>
              <a:t>den emotionalen Anteil der in die Interaktion Involvierten benennen, </a:t>
            </a:r>
          </a:p>
          <a:p>
            <a:pPr>
              <a:buFont typeface="Wingdings" panose="05000000000000000000" pitchFamily="2" charset="2"/>
              <a:buChar char="Ø"/>
            </a:pPr>
            <a:r>
              <a:rPr lang="de-AT" sz="2400" dirty="0"/>
              <a:t>mit anderen über das Wahrgenommene theoriegeleitet reflektieren, </a:t>
            </a:r>
          </a:p>
          <a:p>
            <a:pPr>
              <a:buFont typeface="Wingdings" panose="05000000000000000000" pitchFamily="2" charset="2"/>
              <a:buChar char="Ø"/>
            </a:pPr>
            <a:r>
              <a:rPr lang="de-AT" sz="2400" dirty="0"/>
              <a:t>Hypothesen über mögliche verborgene Motive der Handelnden (Schüler*innen, Lehrpersonen) bilden, </a:t>
            </a:r>
          </a:p>
          <a:p>
            <a:pPr>
              <a:buFont typeface="Wingdings" panose="05000000000000000000" pitchFamily="2" charset="2"/>
              <a:buChar char="Ø"/>
            </a:pPr>
            <a:r>
              <a:rPr lang="de-AT" sz="2400" dirty="0"/>
              <a:t> und im bestmöglichen Fall die sich daraus generierenden Erkenntnisse / begründeten Vermutungen in die Gestaltung des Unterrichts einfließen lassen</a:t>
            </a:r>
          </a:p>
          <a:p>
            <a:pPr marL="0" indent="0">
              <a:buNone/>
            </a:pPr>
            <a:r>
              <a:rPr lang="de-AT" sz="2400" dirty="0"/>
              <a:t>können.</a:t>
            </a:r>
          </a:p>
        </p:txBody>
      </p:sp>
      <p:sp>
        <p:nvSpPr>
          <p:cNvPr id="4" name="Foliennummernplatzhalter 3">
            <a:extLst>
              <a:ext uri="{FF2B5EF4-FFF2-40B4-BE49-F238E27FC236}">
                <a16:creationId xmlns:a16="http://schemas.microsoft.com/office/drawing/2014/main" id="{C3B84D66-02DD-4AFE-9474-336DFBE39C47}"/>
              </a:ext>
            </a:extLst>
          </p:cNvPr>
          <p:cNvSpPr>
            <a:spLocks noGrp="1"/>
          </p:cNvSpPr>
          <p:nvPr>
            <p:ph type="sldNum" sz="quarter" idx="12"/>
          </p:nvPr>
        </p:nvSpPr>
        <p:spPr/>
        <p:txBody>
          <a:bodyPr/>
          <a:lstStyle/>
          <a:p>
            <a:pPr>
              <a:defRPr/>
            </a:pPr>
            <a:fld id="{C1238C9B-4236-466B-BA73-95BADDC97272}" type="slidenum">
              <a:rPr lang="de-AT" smtClean="0"/>
              <a:pPr>
                <a:defRPr/>
              </a:pPr>
              <a:t>21</a:t>
            </a:fld>
            <a:endParaRPr lang="de-AT"/>
          </a:p>
        </p:txBody>
      </p:sp>
      <p:pic>
        <p:nvPicPr>
          <p:cNvPr id="5" name="Grafik 3">
            <a:extLst>
              <a:ext uri="{FF2B5EF4-FFF2-40B4-BE49-F238E27FC236}">
                <a16:creationId xmlns:a16="http://schemas.microsoft.com/office/drawing/2014/main" id="{89653435-BE52-4B89-B4CA-6F23F816178B}"/>
              </a:ext>
            </a:extLst>
          </p:cNvPr>
          <p:cNvPicPr/>
          <p:nvPr/>
        </p:nvPicPr>
        <p:blipFill>
          <a:blip r:embed="rId2"/>
          <a:stretch/>
        </p:blipFill>
        <p:spPr bwMode="auto">
          <a:xfrm>
            <a:off x="-501161" y="1"/>
            <a:ext cx="2984929" cy="813693"/>
          </a:xfrm>
          <a:prstGeom prst="rect">
            <a:avLst/>
          </a:prstGeom>
        </p:spPr>
      </p:pic>
      <p:pic>
        <p:nvPicPr>
          <p:cNvPr id="6" name="Bild 8">
            <a:extLst>
              <a:ext uri="{FF2B5EF4-FFF2-40B4-BE49-F238E27FC236}">
                <a16:creationId xmlns:a16="http://schemas.microsoft.com/office/drawing/2014/main" id="{48F23553-F130-43CE-AAF1-D6377DDF4A00}"/>
              </a:ext>
            </a:extLst>
          </p:cNvPr>
          <p:cNvPicPr>
            <a:picLocks noChangeAspect="1"/>
          </p:cNvPicPr>
          <p:nvPr/>
        </p:nvPicPr>
        <p:blipFill>
          <a:blip r:embed="rId3"/>
          <a:srcRect l="69722" t="30444" r="11388" b="58000"/>
          <a:stretch/>
        </p:blipFill>
        <p:spPr bwMode="auto">
          <a:xfrm>
            <a:off x="7565285" y="272957"/>
            <a:ext cx="1194052" cy="458878"/>
          </a:xfrm>
          <a:prstGeom prst="rect">
            <a:avLst/>
          </a:prstGeom>
        </p:spPr>
      </p:pic>
    </p:spTree>
    <p:extLst>
      <p:ext uri="{BB962C8B-B14F-4D97-AF65-F5344CB8AC3E}">
        <p14:creationId xmlns:p14="http://schemas.microsoft.com/office/powerpoint/2010/main" val="253301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AD73B-AFFC-4A20-A2A4-C17D48A19217}"/>
              </a:ext>
            </a:extLst>
          </p:cNvPr>
          <p:cNvSpPr>
            <a:spLocks noGrp="1"/>
          </p:cNvSpPr>
          <p:nvPr>
            <p:ph type="title"/>
          </p:nvPr>
        </p:nvSpPr>
        <p:spPr>
          <a:xfrm>
            <a:off x="1485900" y="469984"/>
            <a:ext cx="6172200" cy="813693"/>
          </a:xfrm>
        </p:spPr>
        <p:txBody>
          <a:bodyPr>
            <a:noAutofit/>
          </a:bodyPr>
          <a:lstStyle/>
          <a:p>
            <a:pPr algn="ctr"/>
            <a:r>
              <a:rPr lang="de-AT" sz="2800" dirty="0"/>
              <a:t>Praxisbegleitseminar</a:t>
            </a:r>
            <a:br>
              <a:rPr lang="de-AT" sz="2800" dirty="0"/>
            </a:br>
            <a:endParaRPr lang="de-AT" sz="2800" dirty="0"/>
          </a:p>
        </p:txBody>
      </p:sp>
      <p:sp>
        <p:nvSpPr>
          <p:cNvPr id="3" name="Inhaltsplatzhalter 2">
            <a:extLst>
              <a:ext uri="{FF2B5EF4-FFF2-40B4-BE49-F238E27FC236}">
                <a16:creationId xmlns:a16="http://schemas.microsoft.com/office/drawing/2014/main" id="{FFF41403-D81F-4E65-9045-40B7EAF4F142}"/>
              </a:ext>
            </a:extLst>
          </p:cNvPr>
          <p:cNvSpPr>
            <a:spLocks noGrp="1"/>
          </p:cNvSpPr>
          <p:nvPr>
            <p:ph idx="1"/>
          </p:nvPr>
        </p:nvSpPr>
        <p:spPr>
          <a:xfrm>
            <a:off x="755577" y="1066042"/>
            <a:ext cx="8003760" cy="5060123"/>
          </a:xfrm>
        </p:spPr>
        <p:txBody>
          <a:bodyPr>
            <a:normAutofit fontScale="92500" lnSpcReduction="20000"/>
          </a:bodyPr>
          <a:lstStyle/>
          <a:p>
            <a:pPr marL="0" indent="0">
              <a:buNone/>
            </a:pPr>
            <a:r>
              <a:rPr lang="de-AT" b="1" dirty="0"/>
              <a:t>	Jegliches manifeste, beobachtbare Verhalten 	ist immer Ausdruck und Folge von 	(bewusstem und unbewusstem) Erleben</a:t>
            </a:r>
            <a:r>
              <a:rPr lang="de-AT" dirty="0"/>
              <a:t>. </a:t>
            </a:r>
          </a:p>
          <a:p>
            <a:pPr marL="0" indent="0">
              <a:buNone/>
            </a:pPr>
            <a:endParaRPr lang="de-AT" i="1" dirty="0"/>
          </a:p>
          <a:p>
            <a:pPr marL="0" indent="0">
              <a:buNone/>
            </a:pPr>
            <a:r>
              <a:rPr lang="de-AT" i="1" dirty="0"/>
              <a:t>	Nach dem Konzept der </a:t>
            </a:r>
            <a:r>
              <a:rPr lang="de-AT" b="1" i="1" dirty="0"/>
              <a:t>Affektregulierung</a:t>
            </a:r>
            <a:r>
              <a:rPr lang="de-AT" i="1" dirty="0"/>
              <a:t> sind 	alle Personen immerzu bestrebt, in einer 	bestmöglichen Weise ein möglichst hohes Maß 	an subjektivem Wohlbefinden herbeizuführen, 	zu stabilisieren und im Weiteren zu steigern 	bzw. subjektiv unangenehme Gefühlszustände 	zu beseitigen, zu lindern oder deren Auftreten 	zu vermeiden.</a:t>
            </a:r>
            <a:endParaRPr lang="de-AT" dirty="0"/>
          </a:p>
        </p:txBody>
      </p:sp>
      <p:sp>
        <p:nvSpPr>
          <p:cNvPr id="4" name="Foliennummernplatzhalter 3">
            <a:extLst>
              <a:ext uri="{FF2B5EF4-FFF2-40B4-BE49-F238E27FC236}">
                <a16:creationId xmlns:a16="http://schemas.microsoft.com/office/drawing/2014/main" id="{C3B84D66-02DD-4AFE-9474-336DFBE39C47}"/>
              </a:ext>
            </a:extLst>
          </p:cNvPr>
          <p:cNvSpPr>
            <a:spLocks noGrp="1"/>
          </p:cNvSpPr>
          <p:nvPr>
            <p:ph type="sldNum" sz="quarter" idx="12"/>
          </p:nvPr>
        </p:nvSpPr>
        <p:spPr/>
        <p:txBody>
          <a:bodyPr/>
          <a:lstStyle/>
          <a:p>
            <a:pPr>
              <a:defRPr/>
            </a:pPr>
            <a:fld id="{C1238C9B-4236-466B-BA73-95BADDC97272}" type="slidenum">
              <a:rPr lang="de-AT" smtClean="0"/>
              <a:pPr>
                <a:defRPr/>
              </a:pPr>
              <a:t>22</a:t>
            </a:fld>
            <a:endParaRPr lang="de-AT"/>
          </a:p>
        </p:txBody>
      </p:sp>
      <p:pic>
        <p:nvPicPr>
          <p:cNvPr id="5" name="Grafik 3">
            <a:extLst>
              <a:ext uri="{FF2B5EF4-FFF2-40B4-BE49-F238E27FC236}">
                <a16:creationId xmlns:a16="http://schemas.microsoft.com/office/drawing/2014/main" id="{89653435-BE52-4B89-B4CA-6F23F816178B}"/>
              </a:ext>
            </a:extLst>
          </p:cNvPr>
          <p:cNvPicPr/>
          <p:nvPr/>
        </p:nvPicPr>
        <p:blipFill>
          <a:blip r:embed="rId3"/>
          <a:stretch/>
        </p:blipFill>
        <p:spPr bwMode="auto">
          <a:xfrm>
            <a:off x="-180528" y="1"/>
            <a:ext cx="2664296" cy="813693"/>
          </a:xfrm>
          <a:prstGeom prst="rect">
            <a:avLst/>
          </a:prstGeom>
        </p:spPr>
      </p:pic>
      <p:pic>
        <p:nvPicPr>
          <p:cNvPr id="6" name="Bild 8">
            <a:extLst>
              <a:ext uri="{FF2B5EF4-FFF2-40B4-BE49-F238E27FC236}">
                <a16:creationId xmlns:a16="http://schemas.microsoft.com/office/drawing/2014/main" id="{48F23553-F130-43CE-AAF1-D6377DDF4A00}"/>
              </a:ext>
            </a:extLst>
          </p:cNvPr>
          <p:cNvPicPr>
            <a:picLocks noChangeAspect="1"/>
          </p:cNvPicPr>
          <p:nvPr/>
        </p:nvPicPr>
        <p:blipFill>
          <a:blip r:embed="rId4"/>
          <a:srcRect l="69722" t="30444" r="11388" b="58000"/>
          <a:stretch/>
        </p:blipFill>
        <p:spPr bwMode="auto">
          <a:xfrm>
            <a:off x="7565284" y="136525"/>
            <a:ext cx="1399203" cy="595310"/>
          </a:xfrm>
          <a:prstGeom prst="rect">
            <a:avLst/>
          </a:prstGeom>
        </p:spPr>
      </p:pic>
    </p:spTree>
    <p:extLst>
      <p:ext uri="{BB962C8B-B14F-4D97-AF65-F5344CB8AC3E}">
        <p14:creationId xmlns:p14="http://schemas.microsoft.com/office/powerpoint/2010/main" val="1945521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AD73B-AFFC-4A20-A2A4-C17D48A19217}"/>
              </a:ext>
            </a:extLst>
          </p:cNvPr>
          <p:cNvSpPr>
            <a:spLocks noGrp="1"/>
          </p:cNvSpPr>
          <p:nvPr>
            <p:ph type="title"/>
          </p:nvPr>
        </p:nvSpPr>
        <p:spPr>
          <a:xfrm>
            <a:off x="1485900" y="476672"/>
            <a:ext cx="6172200" cy="237579"/>
          </a:xfrm>
        </p:spPr>
        <p:txBody>
          <a:bodyPr>
            <a:noAutofit/>
          </a:bodyPr>
          <a:lstStyle/>
          <a:p>
            <a:pPr algn="ctr"/>
            <a:r>
              <a:rPr lang="de-AT" sz="2800" dirty="0"/>
              <a:t>Praxisbegleitseminar</a:t>
            </a:r>
            <a:br>
              <a:rPr lang="de-AT" sz="2800" dirty="0"/>
            </a:br>
            <a:endParaRPr lang="de-AT" sz="2800" dirty="0"/>
          </a:p>
        </p:txBody>
      </p:sp>
      <p:sp>
        <p:nvSpPr>
          <p:cNvPr id="3" name="Inhaltsplatzhalter 2">
            <a:extLst>
              <a:ext uri="{FF2B5EF4-FFF2-40B4-BE49-F238E27FC236}">
                <a16:creationId xmlns:a16="http://schemas.microsoft.com/office/drawing/2014/main" id="{FFF41403-D81F-4E65-9045-40B7EAF4F142}"/>
              </a:ext>
            </a:extLst>
          </p:cNvPr>
          <p:cNvSpPr>
            <a:spLocks noGrp="1"/>
          </p:cNvSpPr>
          <p:nvPr>
            <p:ph idx="1"/>
          </p:nvPr>
        </p:nvSpPr>
        <p:spPr>
          <a:xfrm>
            <a:off x="457201" y="935550"/>
            <a:ext cx="8302136" cy="5649493"/>
          </a:xfrm>
        </p:spPr>
        <p:txBody>
          <a:bodyPr>
            <a:normAutofit lnSpcReduction="10000"/>
          </a:bodyPr>
          <a:lstStyle/>
          <a:p>
            <a:pPr marL="514350" indent="-514350">
              <a:buFont typeface="+mj-lt"/>
              <a:buAutoNum type="arabicPeriod"/>
            </a:pPr>
            <a:r>
              <a:rPr lang="de-AT" b="1" i="1" dirty="0"/>
              <a:t>Reflexion biographisch bedeutsamer Erfahrungen</a:t>
            </a:r>
            <a:endParaRPr lang="de-AT" dirty="0"/>
          </a:p>
          <a:p>
            <a:pPr marL="0" indent="0">
              <a:buNone/>
            </a:pPr>
            <a:r>
              <a:rPr lang="de-AT" sz="2400" dirty="0"/>
              <a:t>Studierende sollen sich ihrer </a:t>
            </a:r>
            <a:r>
              <a:rPr lang="de-AT" sz="2400" i="1" dirty="0"/>
              <a:t>Gedanken </a:t>
            </a:r>
            <a:r>
              <a:rPr lang="de-AT" sz="2400" dirty="0"/>
              <a:t>und </a:t>
            </a:r>
            <a:r>
              <a:rPr lang="de-AT" sz="2400" i="1" dirty="0"/>
              <a:t>Gefühle bewusst werden</a:t>
            </a:r>
            <a:r>
              <a:rPr lang="de-AT" sz="2400" dirty="0"/>
              <a:t>, die sie in </a:t>
            </a:r>
            <a:r>
              <a:rPr lang="de-AT" sz="2400" i="1" dirty="0"/>
              <a:t>verschiedenen Interaktionssituationen</a:t>
            </a:r>
            <a:r>
              <a:rPr lang="de-AT" sz="2400" dirty="0"/>
              <a:t> in </a:t>
            </a:r>
            <a:r>
              <a:rPr lang="de-AT" sz="2400" i="1" dirty="0"/>
              <a:t>verschiedenen Kontexten</a:t>
            </a:r>
            <a:r>
              <a:rPr lang="de-AT" sz="2400" dirty="0"/>
              <a:t> (sehr) unterschiedlich wahrgenommen haben und welche Bedeutung dies jetzt für sie noch haben könnte.</a:t>
            </a:r>
            <a:endParaRPr lang="de-AT" dirty="0"/>
          </a:p>
          <a:p>
            <a:pPr marL="0" indent="0">
              <a:buNone/>
            </a:pPr>
            <a:r>
              <a:rPr lang="de-AT" sz="2400" dirty="0"/>
              <a:t>Welche Erlebens-/Verhaltensmuster lassen sich bei mir erkennen Womit bringe ich diese Tatsache in Zusammenhang Wie verstehe ich das Was an Bekanntem und/oder Neuem habe ich über mich erfahren Was bleibt für mich unverständlich, irritierend – Welche Bedeutung hat all dies für mich jetzt</a:t>
            </a:r>
            <a:br>
              <a:rPr lang="de-AT" sz="2400" dirty="0"/>
            </a:br>
            <a:endParaRPr lang="de-AT" sz="2400" dirty="0"/>
          </a:p>
          <a:p>
            <a:pPr marL="0" indent="0">
              <a:buNone/>
            </a:pPr>
            <a:r>
              <a:rPr lang="de-AT" sz="2400" dirty="0"/>
              <a:t>Theoriebezug: Verknüpfung mit der Entwicklung psychischer Strukturen.</a:t>
            </a:r>
          </a:p>
          <a:p>
            <a:pPr marL="0" indent="0">
              <a:buNone/>
            </a:pPr>
            <a:endParaRPr lang="de-AT" dirty="0"/>
          </a:p>
          <a:p>
            <a:pPr marL="457200" indent="-457200">
              <a:buFont typeface="+mj-lt"/>
              <a:buAutoNum type="arabicPeriod"/>
            </a:pPr>
            <a:endParaRPr lang="de-AT" sz="2400" dirty="0"/>
          </a:p>
        </p:txBody>
      </p:sp>
      <p:sp>
        <p:nvSpPr>
          <p:cNvPr id="4" name="Foliennummernplatzhalter 3">
            <a:extLst>
              <a:ext uri="{FF2B5EF4-FFF2-40B4-BE49-F238E27FC236}">
                <a16:creationId xmlns:a16="http://schemas.microsoft.com/office/drawing/2014/main" id="{C3B84D66-02DD-4AFE-9474-336DFBE39C47}"/>
              </a:ext>
            </a:extLst>
          </p:cNvPr>
          <p:cNvSpPr>
            <a:spLocks noGrp="1"/>
          </p:cNvSpPr>
          <p:nvPr>
            <p:ph type="sldNum" sz="quarter" idx="12"/>
          </p:nvPr>
        </p:nvSpPr>
        <p:spPr/>
        <p:txBody>
          <a:bodyPr/>
          <a:lstStyle/>
          <a:p>
            <a:pPr>
              <a:defRPr/>
            </a:pPr>
            <a:fld id="{C1238C9B-4236-466B-BA73-95BADDC97272}" type="slidenum">
              <a:rPr lang="de-AT" smtClean="0"/>
              <a:pPr>
                <a:defRPr/>
              </a:pPr>
              <a:t>23</a:t>
            </a:fld>
            <a:endParaRPr lang="de-AT"/>
          </a:p>
        </p:txBody>
      </p:sp>
      <p:pic>
        <p:nvPicPr>
          <p:cNvPr id="5" name="Grafik 3">
            <a:extLst>
              <a:ext uri="{FF2B5EF4-FFF2-40B4-BE49-F238E27FC236}">
                <a16:creationId xmlns:a16="http://schemas.microsoft.com/office/drawing/2014/main" id="{89653435-BE52-4B89-B4CA-6F23F816178B}"/>
              </a:ext>
            </a:extLst>
          </p:cNvPr>
          <p:cNvPicPr/>
          <p:nvPr/>
        </p:nvPicPr>
        <p:blipFill>
          <a:blip r:embed="rId2"/>
          <a:stretch/>
        </p:blipFill>
        <p:spPr bwMode="auto">
          <a:xfrm>
            <a:off x="-501161" y="1"/>
            <a:ext cx="2768905" cy="813693"/>
          </a:xfrm>
          <a:prstGeom prst="rect">
            <a:avLst/>
          </a:prstGeom>
        </p:spPr>
      </p:pic>
      <p:pic>
        <p:nvPicPr>
          <p:cNvPr id="6" name="Bild 8">
            <a:extLst>
              <a:ext uri="{FF2B5EF4-FFF2-40B4-BE49-F238E27FC236}">
                <a16:creationId xmlns:a16="http://schemas.microsoft.com/office/drawing/2014/main" id="{48F23553-F130-43CE-AAF1-D6377DDF4A00}"/>
              </a:ext>
            </a:extLst>
          </p:cNvPr>
          <p:cNvPicPr>
            <a:picLocks noChangeAspect="1"/>
          </p:cNvPicPr>
          <p:nvPr/>
        </p:nvPicPr>
        <p:blipFill>
          <a:blip r:embed="rId3"/>
          <a:srcRect l="69722" t="30444" r="11388" b="58000"/>
          <a:stretch/>
        </p:blipFill>
        <p:spPr bwMode="auto">
          <a:xfrm>
            <a:off x="7565285" y="255373"/>
            <a:ext cx="1194052" cy="458878"/>
          </a:xfrm>
          <a:prstGeom prst="rect">
            <a:avLst/>
          </a:prstGeom>
        </p:spPr>
      </p:pic>
    </p:spTree>
    <p:extLst>
      <p:ext uri="{BB962C8B-B14F-4D97-AF65-F5344CB8AC3E}">
        <p14:creationId xmlns:p14="http://schemas.microsoft.com/office/powerpoint/2010/main" val="1322165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AD73B-AFFC-4A20-A2A4-C17D48A19217}"/>
              </a:ext>
            </a:extLst>
          </p:cNvPr>
          <p:cNvSpPr>
            <a:spLocks noGrp="1"/>
          </p:cNvSpPr>
          <p:nvPr>
            <p:ph type="title"/>
          </p:nvPr>
        </p:nvSpPr>
        <p:spPr>
          <a:xfrm>
            <a:off x="1485900" y="469984"/>
            <a:ext cx="6172200" cy="813693"/>
          </a:xfrm>
        </p:spPr>
        <p:txBody>
          <a:bodyPr>
            <a:noAutofit/>
          </a:bodyPr>
          <a:lstStyle/>
          <a:p>
            <a:pPr algn="ctr"/>
            <a:r>
              <a:rPr lang="de-AT" sz="2800" dirty="0"/>
              <a:t>Praxisbegleitseminar</a:t>
            </a:r>
            <a:br>
              <a:rPr lang="de-AT" sz="2800" dirty="0"/>
            </a:br>
            <a:endParaRPr lang="de-AT" sz="2800" dirty="0"/>
          </a:p>
        </p:txBody>
      </p:sp>
      <p:sp>
        <p:nvSpPr>
          <p:cNvPr id="3" name="Inhaltsplatzhalter 2">
            <a:extLst>
              <a:ext uri="{FF2B5EF4-FFF2-40B4-BE49-F238E27FC236}">
                <a16:creationId xmlns:a16="http://schemas.microsoft.com/office/drawing/2014/main" id="{FFF41403-D81F-4E65-9045-40B7EAF4F142}"/>
              </a:ext>
            </a:extLst>
          </p:cNvPr>
          <p:cNvSpPr>
            <a:spLocks noGrp="1"/>
          </p:cNvSpPr>
          <p:nvPr>
            <p:ph idx="1"/>
          </p:nvPr>
        </p:nvSpPr>
        <p:spPr>
          <a:xfrm>
            <a:off x="467544" y="1066042"/>
            <a:ext cx="8219256" cy="5060123"/>
          </a:xfrm>
        </p:spPr>
        <p:txBody>
          <a:bodyPr>
            <a:normAutofit/>
          </a:bodyPr>
          <a:lstStyle/>
          <a:p>
            <a:pPr marL="514350" indent="-514350">
              <a:buAutoNum type="arabicPeriod" startAt="2"/>
            </a:pPr>
            <a:r>
              <a:rPr lang="de-AT" sz="2800" b="1" i="1" dirty="0"/>
              <a:t>Reflexion biografischer Schulerfahrungen</a:t>
            </a:r>
            <a:r>
              <a:rPr lang="de-AT" sz="2800" dirty="0"/>
              <a:t> </a:t>
            </a:r>
          </a:p>
          <a:p>
            <a:pPr marL="0" indent="0">
              <a:buNone/>
            </a:pPr>
            <a:r>
              <a:rPr lang="de-AT" sz="2400" dirty="0"/>
              <a:t>Studierende sollen sich ihrer </a:t>
            </a:r>
            <a:r>
              <a:rPr lang="de-AT" sz="2400" i="1" dirty="0"/>
              <a:t>Gedanken </a:t>
            </a:r>
            <a:r>
              <a:rPr lang="de-AT" sz="2400" dirty="0"/>
              <a:t>und </a:t>
            </a:r>
            <a:r>
              <a:rPr lang="de-AT" sz="2400" i="1" dirty="0"/>
              <a:t>Gefühle</a:t>
            </a:r>
            <a:r>
              <a:rPr lang="de-AT" sz="2400" dirty="0"/>
              <a:t> bewusst werden, die sie in </a:t>
            </a:r>
            <a:r>
              <a:rPr lang="de-AT" sz="2400" i="1" dirty="0"/>
              <a:t>verschiedenen schulischen Kontexten</a:t>
            </a:r>
            <a:r>
              <a:rPr lang="de-AT" sz="2400" dirty="0"/>
              <a:t> in verschiedenen Situationen (Lehrer-Schüler-, Schüler-Schüler-, Lehrer-Eltern-Schüler-Interaktionen, Teamteaching, Stundenvertretungen, außerschulischen Veranstaltungen etc.), an denen sie direkt oder indirekt beteiligt waren, unterschiedlich erlebt haben und welche Bedeutung dies für sie jetzt noch haben könnten.</a:t>
            </a:r>
          </a:p>
          <a:p>
            <a:pPr marL="0" indent="0">
              <a:buNone/>
            </a:pPr>
            <a:endParaRPr lang="de-AT" sz="2400" dirty="0"/>
          </a:p>
        </p:txBody>
      </p:sp>
      <p:sp>
        <p:nvSpPr>
          <p:cNvPr id="4" name="Foliennummernplatzhalter 3">
            <a:extLst>
              <a:ext uri="{FF2B5EF4-FFF2-40B4-BE49-F238E27FC236}">
                <a16:creationId xmlns:a16="http://schemas.microsoft.com/office/drawing/2014/main" id="{C3B84D66-02DD-4AFE-9474-336DFBE39C47}"/>
              </a:ext>
            </a:extLst>
          </p:cNvPr>
          <p:cNvSpPr>
            <a:spLocks noGrp="1"/>
          </p:cNvSpPr>
          <p:nvPr>
            <p:ph type="sldNum" sz="quarter" idx="12"/>
          </p:nvPr>
        </p:nvSpPr>
        <p:spPr/>
        <p:txBody>
          <a:bodyPr/>
          <a:lstStyle/>
          <a:p>
            <a:pPr>
              <a:defRPr/>
            </a:pPr>
            <a:fld id="{C1238C9B-4236-466B-BA73-95BADDC97272}" type="slidenum">
              <a:rPr lang="de-AT" smtClean="0"/>
              <a:pPr>
                <a:defRPr/>
              </a:pPr>
              <a:t>24</a:t>
            </a:fld>
            <a:endParaRPr lang="de-AT"/>
          </a:p>
        </p:txBody>
      </p:sp>
      <p:pic>
        <p:nvPicPr>
          <p:cNvPr id="5" name="Grafik 3">
            <a:extLst>
              <a:ext uri="{FF2B5EF4-FFF2-40B4-BE49-F238E27FC236}">
                <a16:creationId xmlns:a16="http://schemas.microsoft.com/office/drawing/2014/main" id="{89653435-BE52-4B89-B4CA-6F23F816178B}"/>
              </a:ext>
            </a:extLst>
          </p:cNvPr>
          <p:cNvPicPr/>
          <p:nvPr/>
        </p:nvPicPr>
        <p:blipFill>
          <a:blip r:embed="rId2"/>
          <a:stretch/>
        </p:blipFill>
        <p:spPr bwMode="auto">
          <a:xfrm>
            <a:off x="-501161" y="1"/>
            <a:ext cx="2912921" cy="813693"/>
          </a:xfrm>
          <a:prstGeom prst="rect">
            <a:avLst/>
          </a:prstGeom>
        </p:spPr>
      </p:pic>
      <p:pic>
        <p:nvPicPr>
          <p:cNvPr id="6" name="Bild 8">
            <a:extLst>
              <a:ext uri="{FF2B5EF4-FFF2-40B4-BE49-F238E27FC236}">
                <a16:creationId xmlns:a16="http://schemas.microsoft.com/office/drawing/2014/main" id="{48F23553-F130-43CE-AAF1-D6377DDF4A00}"/>
              </a:ext>
            </a:extLst>
          </p:cNvPr>
          <p:cNvPicPr>
            <a:picLocks noChangeAspect="1"/>
          </p:cNvPicPr>
          <p:nvPr/>
        </p:nvPicPr>
        <p:blipFill>
          <a:blip r:embed="rId3"/>
          <a:srcRect l="69722" t="30444" r="11388" b="58000"/>
          <a:stretch/>
        </p:blipFill>
        <p:spPr bwMode="auto">
          <a:xfrm>
            <a:off x="7565285" y="272957"/>
            <a:ext cx="1194052" cy="458878"/>
          </a:xfrm>
          <a:prstGeom prst="rect">
            <a:avLst/>
          </a:prstGeom>
        </p:spPr>
      </p:pic>
    </p:spTree>
    <p:extLst>
      <p:ext uri="{BB962C8B-B14F-4D97-AF65-F5344CB8AC3E}">
        <p14:creationId xmlns:p14="http://schemas.microsoft.com/office/powerpoint/2010/main" val="2837210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AD73B-AFFC-4A20-A2A4-C17D48A19217}"/>
              </a:ext>
            </a:extLst>
          </p:cNvPr>
          <p:cNvSpPr>
            <a:spLocks noGrp="1"/>
          </p:cNvSpPr>
          <p:nvPr>
            <p:ph type="title"/>
          </p:nvPr>
        </p:nvSpPr>
        <p:spPr>
          <a:xfrm>
            <a:off x="1485900" y="272957"/>
            <a:ext cx="6172200" cy="458878"/>
          </a:xfrm>
        </p:spPr>
        <p:txBody>
          <a:bodyPr>
            <a:noAutofit/>
          </a:bodyPr>
          <a:lstStyle/>
          <a:p>
            <a:pPr algn="ctr"/>
            <a:r>
              <a:rPr lang="de-AT" sz="2800" dirty="0"/>
              <a:t>Praxisbegleitseminar</a:t>
            </a:r>
            <a:br>
              <a:rPr lang="de-AT" sz="2800" dirty="0"/>
            </a:br>
            <a:endParaRPr lang="de-AT" sz="2800" dirty="0"/>
          </a:p>
        </p:txBody>
      </p:sp>
      <p:sp>
        <p:nvSpPr>
          <p:cNvPr id="3" name="Inhaltsplatzhalter 2">
            <a:extLst>
              <a:ext uri="{FF2B5EF4-FFF2-40B4-BE49-F238E27FC236}">
                <a16:creationId xmlns:a16="http://schemas.microsoft.com/office/drawing/2014/main" id="{FFF41403-D81F-4E65-9045-40B7EAF4F142}"/>
              </a:ext>
            </a:extLst>
          </p:cNvPr>
          <p:cNvSpPr>
            <a:spLocks noGrp="1"/>
          </p:cNvSpPr>
          <p:nvPr>
            <p:ph idx="1"/>
          </p:nvPr>
        </p:nvSpPr>
        <p:spPr>
          <a:xfrm>
            <a:off x="323528" y="813694"/>
            <a:ext cx="8568951" cy="5771349"/>
          </a:xfrm>
        </p:spPr>
        <p:txBody>
          <a:bodyPr>
            <a:normAutofit fontScale="77500" lnSpcReduction="20000"/>
          </a:bodyPr>
          <a:lstStyle/>
          <a:p>
            <a:pPr marL="0" indent="0">
              <a:buNone/>
            </a:pPr>
            <a:r>
              <a:rPr lang="de-AT" b="1" dirty="0"/>
              <a:t>Meine schulischen Erfahrungen </a:t>
            </a:r>
            <a:r>
              <a:rPr lang="de-AT" dirty="0"/>
              <a:t>haben mit mir zu tun, gründen in </a:t>
            </a:r>
            <a:r>
              <a:rPr lang="de-AT" i="1" dirty="0"/>
              <a:t>meinen spezifisch ausgebildeten Wahrnehmungsstrukturen</a:t>
            </a:r>
            <a:r>
              <a:rPr lang="de-AT" dirty="0"/>
              <a:t>, meinen bewussten und unbewussten Hoffnungen, Wünschen, Ängsten etc. </a:t>
            </a:r>
            <a:br>
              <a:rPr lang="de-AT" dirty="0"/>
            </a:br>
            <a:r>
              <a:rPr lang="de-AT" dirty="0"/>
              <a:t>Meine Erfahrungen wurden durch die Schulorganisation (Leitung, Lehrerpersönlichkeiten, Schulmaterialien, Klassenzusammensetzung, Schulgebäude etc.) am jeweiligen Schulstandort mitbeeinflusst und </a:t>
            </a:r>
            <a:r>
              <a:rPr lang="de-AT" b="1" dirty="0"/>
              <a:t>haben meine Vorstellungen </a:t>
            </a:r>
            <a:r>
              <a:rPr lang="de-AT" dirty="0"/>
              <a:t>(meine inneren Bilder, Repräsentanzen) </a:t>
            </a:r>
            <a:r>
              <a:rPr lang="de-AT" b="1" dirty="0"/>
              <a:t>von „Schule“ geprägt. </a:t>
            </a:r>
          </a:p>
          <a:p>
            <a:pPr marL="0" indent="0">
              <a:buNone/>
            </a:pPr>
            <a:r>
              <a:rPr lang="de-AT" dirty="0"/>
              <a:t>Ich gehe daher mit meinen ausgebildeten innerpsychischen Repräsentanzen von „Schule, Unterricht, Rolle der Lehrperson und der Schüler*innen“ in die jetzige Schulpraxis und werde eine „Schule“ vorfinden, die damit ziemlich übereinstimmt, teilweise übereinstimmt oder gänzlich anders ist. Diese Gegebenheiten am Schulstandort können mir den Einstieg als Lehrperson erleichtern oder zunächst erschweren.</a:t>
            </a:r>
            <a:endParaRPr lang="de-AT" sz="2400" dirty="0"/>
          </a:p>
        </p:txBody>
      </p:sp>
      <p:sp>
        <p:nvSpPr>
          <p:cNvPr id="4" name="Foliennummernplatzhalter 3">
            <a:extLst>
              <a:ext uri="{FF2B5EF4-FFF2-40B4-BE49-F238E27FC236}">
                <a16:creationId xmlns:a16="http://schemas.microsoft.com/office/drawing/2014/main" id="{C3B84D66-02DD-4AFE-9474-336DFBE39C47}"/>
              </a:ext>
            </a:extLst>
          </p:cNvPr>
          <p:cNvSpPr>
            <a:spLocks noGrp="1"/>
          </p:cNvSpPr>
          <p:nvPr>
            <p:ph type="sldNum" sz="quarter" idx="12"/>
          </p:nvPr>
        </p:nvSpPr>
        <p:spPr/>
        <p:txBody>
          <a:bodyPr/>
          <a:lstStyle/>
          <a:p>
            <a:pPr>
              <a:defRPr/>
            </a:pPr>
            <a:fld id="{C1238C9B-4236-466B-BA73-95BADDC97272}" type="slidenum">
              <a:rPr lang="de-AT" smtClean="0"/>
              <a:pPr>
                <a:defRPr/>
              </a:pPr>
              <a:t>25</a:t>
            </a:fld>
            <a:endParaRPr lang="de-AT"/>
          </a:p>
        </p:txBody>
      </p:sp>
      <p:pic>
        <p:nvPicPr>
          <p:cNvPr id="5" name="Grafik 3">
            <a:extLst>
              <a:ext uri="{FF2B5EF4-FFF2-40B4-BE49-F238E27FC236}">
                <a16:creationId xmlns:a16="http://schemas.microsoft.com/office/drawing/2014/main" id="{89653435-BE52-4B89-B4CA-6F23F816178B}"/>
              </a:ext>
            </a:extLst>
          </p:cNvPr>
          <p:cNvPicPr/>
          <p:nvPr/>
        </p:nvPicPr>
        <p:blipFill>
          <a:blip r:embed="rId2"/>
          <a:stretch/>
        </p:blipFill>
        <p:spPr bwMode="auto">
          <a:xfrm>
            <a:off x="-501161" y="1"/>
            <a:ext cx="2912921" cy="813693"/>
          </a:xfrm>
          <a:prstGeom prst="rect">
            <a:avLst/>
          </a:prstGeom>
        </p:spPr>
      </p:pic>
      <p:pic>
        <p:nvPicPr>
          <p:cNvPr id="6" name="Bild 8">
            <a:extLst>
              <a:ext uri="{FF2B5EF4-FFF2-40B4-BE49-F238E27FC236}">
                <a16:creationId xmlns:a16="http://schemas.microsoft.com/office/drawing/2014/main" id="{48F23553-F130-43CE-AAF1-D6377DDF4A00}"/>
              </a:ext>
            </a:extLst>
          </p:cNvPr>
          <p:cNvPicPr>
            <a:picLocks noChangeAspect="1"/>
          </p:cNvPicPr>
          <p:nvPr/>
        </p:nvPicPr>
        <p:blipFill>
          <a:blip r:embed="rId3"/>
          <a:srcRect l="69722" t="30444" r="11388" b="58000"/>
          <a:stretch/>
        </p:blipFill>
        <p:spPr bwMode="auto">
          <a:xfrm>
            <a:off x="7565285" y="272957"/>
            <a:ext cx="1194052" cy="458878"/>
          </a:xfrm>
          <a:prstGeom prst="rect">
            <a:avLst/>
          </a:prstGeom>
        </p:spPr>
      </p:pic>
    </p:spTree>
    <p:extLst>
      <p:ext uri="{BB962C8B-B14F-4D97-AF65-F5344CB8AC3E}">
        <p14:creationId xmlns:p14="http://schemas.microsoft.com/office/powerpoint/2010/main" val="2508727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AD73B-AFFC-4A20-A2A4-C17D48A19217}"/>
              </a:ext>
            </a:extLst>
          </p:cNvPr>
          <p:cNvSpPr>
            <a:spLocks noGrp="1"/>
          </p:cNvSpPr>
          <p:nvPr>
            <p:ph type="title"/>
          </p:nvPr>
        </p:nvSpPr>
        <p:spPr>
          <a:xfrm>
            <a:off x="1485900" y="469984"/>
            <a:ext cx="6172200" cy="458879"/>
          </a:xfrm>
        </p:spPr>
        <p:txBody>
          <a:bodyPr>
            <a:noAutofit/>
          </a:bodyPr>
          <a:lstStyle/>
          <a:p>
            <a:pPr algn="ctr"/>
            <a:r>
              <a:rPr lang="de-AT" sz="2800" dirty="0"/>
              <a:t>Praxisbegleitseminar</a:t>
            </a:r>
            <a:br>
              <a:rPr lang="de-AT" sz="2800" dirty="0"/>
            </a:br>
            <a:endParaRPr lang="de-AT" sz="2800" dirty="0"/>
          </a:p>
        </p:txBody>
      </p:sp>
      <p:sp>
        <p:nvSpPr>
          <p:cNvPr id="3" name="Inhaltsplatzhalter 2">
            <a:extLst>
              <a:ext uri="{FF2B5EF4-FFF2-40B4-BE49-F238E27FC236}">
                <a16:creationId xmlns:a16="http://schemas.microsoft.com/office/drawing/2014/main" id="{FFF41403-D81F-4E65-9045-40B7EAF4F142}"/>
              </a:ext>
            </a:extLst>
          </p:cNvPr>
          <p:cNvSpPr>
            <a:spLocks noGrp="1"/>
          </p:cNvSpPr>
          <p:nvPr>
            <p:ph idx="1"/>
          </p:nvPr>
        </p:nvSpPr>
        <p:spPr>
          <a:xfrm>
            <a:off x="457200" y="813694"/>
            <a:ext cx="8507287" cy="5624515"/>
          </a:xfrm>
        </p:spPr>
        <p:txBody>
          <a:bodyPr>
            <a:normAutofit lnSpcReduction="10000"/>
          </a:bodyPr>
          <a:lstStyle/>
          <a:p>
            <a:pPr marL="514350" indent="-514350">
              <a:buAutoNum type="arabicPeriod" startAt="3"/>
            </a:pPr>
            <a:r>
              <a:rPr lang="de-AT" sz="3000" b="1" dirty="0"/>
              <a:t>Reflexion des Bezugs zum Wissen</a:t>
            </a:r>
            <a:endParaRPr lang="de-AT" sz="3000" dirty="0"/>
          </a:p>
          <a:p>
            <a:pPr marL="0" indent="0">
              <a:buNone/>
            </a:pPr>
            <a:r>
              <a:rPr lang="de-AT" sz="2400" dirty="0"/>
              <a:t>Studierende sollen sich ihrer </a:t>
            </a:r>
            <a:r>
              <a:rPr lang="de-AT" sz="2400" i="1" dirty="0"/>
              <a:t>Gedanken</a:t>
            </a:r>
            <a:r>
              <a:rPr lang="de-AT" sz="2400" dirty="0"/>
              <a:t> und </a:t>
            </a:r>
            <a:r>
              <a:rPr lang="de-AT" sz="2400" i="1" dirty="0"/>
              <a:t>Gefühle</a:t>
            </a:r>
            <a:r>
              <a:rPr lang="de-AT" sz="2400" dirty="0"/>
              <a:t> während ihres bisherigen Studiums bewusst werden</a:t>
            </a:r>
            <a:r>
              <a:rPr lang="de-AT" sz="2400" i="1" dirty="0"/>
              <a:t>, in der Auseinandersetzung mit und in der Aneignung von Inhalten „Inklusiver Pädagogik“</a:t>
            </a:r>
            <a:r>
              <a:rPr lang="de-AT" sz="2400" dirty="0"/>
              <a:t>. </a:t>
            </a:r>
            <a:br>
              <a:rPr lang="de-AT" sz="2400" dirty="0"/>
            </a:br>
            <a:br>
              <a:rPr lang="de-AT" sz="2400" dirty="0"/>
            </a:br>
            <a:r>
              <a:rPr lang="de-AT" sz="2400" dirty="0"/>
              <a:t>Sie sollen sich bewusst als eine </a:t>
            </a:r>
            <a:r>
              <a:rPr lang="de-AT" sz="2400" i="1" dirty="0"/>
              <a:t>lernende</a:t>
            </a:r>
            <a:r>
              <a:rPr lang="de-AT" sz="2400" dirty="0"/>
              <a:t> Person wahrnehmen, die sich im Studium (Studieneingangsphase, Vorlesungen, Seminare, Übungen, Hospitationen etc.) in der Lehrer*</a:t>
            </a:r>
            <a:r>
              <a:rPr lang="de-AT" sz="2400" dirty="0" err="1"/>
              <a:t>innenausbildung</a:t>
            </a:r>
            <a:r>
              <a:rPr lang="de-AT" sz="2400" dirty="0"/>
              <a:t> Stufe 1 (vierjährige Bachelor-Ausbildung) in den bisherigen Studiensemestern (unterschiedlich) erlebt hat. </a:t>
            </a:r>
            <a:br>
              <a:rPr lang="de-AT" sz="2400" dirty="0"/>
            </a:br>
            <a:endParaRPr lang="de-AT" dirty="0"/>
          </a:p>
          <a:p>
            <a:pPr marL="0" indent="0">
              <a:buNone/>
            </a:pPr>
            <a:r>
              <a:rPr lang="de-AT" sz="2400" dirty="0"/>
              <a:t>Was „macht“ das Studium mit mir – Wie erlebe ich mich </a:t>
            </a:r>
          </a:p>
          <a:p>
            <a:pPr marL="0" indent="0">
              <a:buNone/>
            </a:pPr>
            <a:r>
              <a:rPr lang="de-AT" sz="2400" dirty="0"/>
              <a:t>In welcher Art und Weise gelingt es, mich den vorgegebenen Studieninhalten zuzuwenden, sie zu bearbeiten und zu internalisieren </a:t>
            </a:r>
          </a:p>
          <a:p>
            <a:pPr marL="0" indent="0">
              <a:buNone/>
            </a:pPr>
            <a:endParaRPr lang="de-AT" sz="2400" dirty="0"/>
          </a:p>
        </p:txBody>
      </p:sp>
      <p:sp>
        <p:nvSpPr>
          <p:cNvPr id="4" name="Foliennummernplatzhalter 3">
            <a:extLst>
              <a:ext uri="{FF2B5EF4-FFF2-40B4-BE49-F238E27FC236}">
                <a16:creationId xmlns:a16="http://schemas.microsoft.com/office/drawing/2014/main" id="{C3B84D66-02DD-4AFE-9474-336DFBE39C47}"/>
              </a:ext>
            </a:extLst>
          </p:cNvPr>
          <p:cNvSpPr>
            <a:spLocks noGrp="1"/>
          </p:cNvSpPr>
          <p:nvPr>
            <p:ph type="sldNum" sz="quarter" idx="12"/>
          </p:nvPr>
        </p:nvSpPr>
        <p:spPr/>
        <p:txBody>
          <a:bodyPr/>
          <a:lstStyle/>
          <a:p>
            <a:pPr>
              <a:defRPr/>
            </a:pPr>
            <a:fld id="{C1238C9B-4236-466B-BA73-95BADDC97272}" type="slidenum">
              <a:rPr lang="de-AT" smtClean="0"/>
              <a:pPr>
                <a:defRPr/>
              </a:pPr>
              <a:t>26</a:t>
            </a:fld>
            <a:endParaRPr lang="de-AT"/>
          </a:p>
        </p:txBody>
      </p:sp>
      <p:pic>
        <p:nvPicPr>
          <p:cNvPr id="5" name="Grafik 3">
            <a:extLst>
              <a:ext uri="{FF2B5EF4-FFF2-40B4-BE49-F238E27FC236}">
                <a16:creationId xmlns:a16="http://schemas.microsoft.com/office/drawing/2014/main" id="{89653435-BE52-4B89-B4CA-6F23F816178B}"/>
              </a:ext>
            </a:extLst>
          </p:cNvPr>
          <p:cNvPicPr/>
          <p:nvPr/>
        </p:nvPicPr>
        <p:blipFill>
          <a:blip r:embed="rId2"/>
          <a:stretch/>
        </p:blipFill>
        <p:spPr bwMode="auto">
          <a:xfrm>
            <a:off x="-501161" y="1"/>
            <a:ext cx="2912921" cy="813693"/>
          </a:xfrm>
          <a:prstGeom prst="rect">
            <a:avLst/>
          </a:prstGeom>
        </p:spPr>
      </p:pic>
      <p:pic>
        <p:nvPicPr>
          <p:cNvPr id="6" name="Bild 8">
            <a:extLst>
              <a:ext uri="{FF2B5EF4-FFF2-40B4-BE49-F238E27FC236}">
                <a16:creationId xmlns:a16="http://schemas.microsoft.com/office/drawing/2014/main" id="{48F23553-F130-43CE-AAF1-D6377DDF4A00}"/>
              </a:ext>
            </a:extLst>
          </p:cNvPr>
          <p:cNvPicPr>
            <a:picLocks noChangeAspect="1"/>
          </p:cNvPicPr>
          <p:nvPr/>
        </p:nvPicPr>
        <p:blipFill>
          <a:blip r:embed="rId3"/>
          <a:srcRect l="69722" t="30444" r="11388" b="58000"/>
          <a:stretch/>
        </p:blipFill>
        <p:spPr bwMode="auto">
          <a:xfrm>
            <a:off x="7565285" y="272957"/>
            <a:ext cx="1194052" cy="458878"/>
          </a:xfrm>
          <a:prstGeom prst="rect">
            <a:avLst/>
          </a:prstGeom>
        </p:spPr>
      </p:pic>
    </p:spTree>
    <p:extLst>
      <p:ext uri="{BB962C8B-B14F-4D97-AF65-F5344CB8AC3E}">
        <p14:creationId xmlns:p14="http://schemas.microsoft.com/office/powerpoint/2010/main" val="2807891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AD73B-AFFC-4A20-A2A4-C17D48A19217}"/>
              </a:ext>
            </a:extLst>
          </p:cNvPr>
          <p:cNvSpPr>
            <a:spLocks noGrp="1"/>
          </p:cNvSpPr>
          <p:nvPr>
            <p:ph type="title"/>
          </p:nvPr>
        </p:nvSpPr>
        <p:spPr>
          <a:xfrm>
            <a:off x="1485900" y="469984"/>
            <a:ext cx="6172200" cy="813693"/>
          </a:xfrm>
        </p:spPr>
        <p:txBody>
          <a:bodyPr>
            <a:noAutofit/>
          </a:bodyPr>
          <a:lstStyle/>
          <a:p>
            <a:pPr algn="ctr"/>
            <a:r>
              <a:rPr lang="de-AT" sz="2800" dirty="0"/>
              <a:t>Praxisbegleitseminar</a:t>
            </a:r>
            <a:br>
              <a:rPr lang="de-AT" sz="2800" dirty="0"/>
            </a:br>
            <a:endParaRPr lang="de-AT" sz="2800" dirty="0"/>
          </a:p>
        </p:txBody>
      </p:sp>
      <p:sp>
        <p:nvSpPr>
          <p:cNvPr id="3" name="Inhaltsplatzhalter 2">
            <a:extLst>
              <a:ext uri="{FF2B5EF4-FFF2-40B4-BE49-F238E27FC236}">
                <a16:creationId xmlns:a16="http://schemas.microsoft.com/office/drawing/2014/main" id="{FFF41403-D81F-4E65-9045-40B7EAF4F142}"/>
              </a:ext>
            </a:extLst>
          </p:cNvPr>
          <p:cNvSpPr>
            <a:spLocks noGrp="1"/>
          </p:cNvSpPr>
          <p:nvPr>
            <p:ph idx="1"/>
          </p:nvPr>
        </p:nvSpPr>
        <p:spPr>
          <a:xfrm>
            <a:off x="611561" y="1066042"/>
            <a:ext cx="8147776" cy="5321974"/>
          </a:xfrm>
        </p:spPr>
        <p:txBody>
          <a:bodyPr>
            <a:normAutofit/>
          </a:bodyPr>
          <a:lstStyle/>
          <a:p>
            <a:pPr marL="514350" indent="-514350">
              <a:buAutoNum type="arabicPeriod" startAt="4"/>
            </a:pPr>
            <a:r>
              <a:rPr lang="de-AT" sz="3000" b="1" i="1" dirty="0"/>
              <a:t>Reflexion der Erwartungen</a:t>
            </a:r>
            <a:r>
              <a:rPr lang="de-AT" sz="3000" b="1" dirty="0"/>
              <a:t> in Bezug auf das </a:t>
            </a:r>
            <a:r>
              <a:rPr lang="de-AT" sz="3000" b="1" i="1" dirty="0"/>
              <a:t>Schulpraktikum</a:t>
            </a:r>
          </a:p>
          <a:p>
            <a:pPr marL="0" indent="0">
              <a:buNone/>
            </a:pPr>
            <a:r>
              <a:rPr lang="de-AT" dirty="0"/>
              <a:t>Studierende sollen sich ihrer </a:t>
            </a:r>
            <a:r>
              <a:rPr lang="de-AT" i="1" dirty="0"/>
              <a:t>Gedanken</a:t>
            </a:r>
            <a:r>
              <a:rPr lang="de-AT" dirty="0"/>
              <a:t> und </a:t>
            </a:r>
            <a:r>
              <a:rPr lang="de-AT" i="1" dirty="0"/>
              <a:t>Gefühle</a:t>
            </a:r>
            <a:r>
              <a:rPr lang="de-AT" dirty="0"/>
              <a:t> bewusst werden</a:t>
            </a:r>
            <a:r>
              <a:rPr lang="de-AT" i="1" dirty="0"/>
              <a:t>, </a:t>
            </a:r>
            <a:r>
              <a:rPr lang="de-AT" dirty="0"/>
              <a:t>die in Bezug auf das zu </a:t>
            </a:r>
            <a:r>
              <a:rPr lang="de-AT" i="1" dirty="0"/>
              <a:t>absolvierende Schulpraktikum</a:t>
            </a:r>
            <a:r>
              <a:rPr lang="de-AT" dirty="0"/>
              <a:t> aufkommen.</a:t>
            </a:r>
          </a:p>
          <a:p>
            <a:pPr marL="0" indent="0">
              <a:buNone/>
            </a:pPr>
            <a:endParaRPr lang="de-AT" dirty="0"/>
          </a:p>
          <a:p>
            <a:pPr marL="0" indent="0">
              <a:buNone/>
            </a:pPr>
            <a:r>
              <a:rPr lang="de-AT" dirty="0"/>
              <a:t>Überlegungen aus den bisherigen Punkten werden aufgegriffen und auf das Schulpraktikum hin spezifiziert.</a:t>
            </a:r>
          </a:p>
          <a:p>
            <a:pPr marL="0" indent="0">
              <a:buNone/>
            </a:pPr>
            <a:endParaRPr lang="de-AT" sz="2400" dirty="0"/>
          </a:p>
        </p:txBody>
      </p:sp>
      <p:sp>
        <p:nvSpPr>
          <p:cNvPr id="4" name="Foliennummernplatzhalter 3">
            <a:extLst>
              <a:ext uri="{FF2B5EF4-FFF2-40B4-BE49-F238E27FC236}">
                <a16:creationId xmlns:a16="http://schemas.microsoft.com/office/drawing/2014/main" id="{C3B84D66-02DD-4AFE-9474-336DFBE39C47}"/>
              </a:ext>
            </a:extLst>
          </p:cNvPr>
          <p:cNvSpPr>
            <a:spLocks noGrp="1"/>
          </p:cNvSpPr>
          <p:nvPr>
            <p:ph type="sldNum" sz="quarter" idx="12"/>
          </p:nvPr>
        </p:nvSpPr>
        <p:spPr/>
        <p:txBody>
          <a:bodyPr/>
          <a:lstStyle/>
          <a:p>
            <a:pPr>
              <a:defRPr/>
            </a:pPr>
            <a:fld id="{C1238C9B-4236-466B-BA73-95BADDC97272}" type="slidenum">
              <a:rPr lang="de-AT" smtClean="0"/>
              <a:pPr>
                <a:defRPr/>
              </a:pPr>
              <a:t>27</a:t>
            </a:fld>
            <a:endParaRPr lang="de-AT"/>
          </a:p>
        </p:txBody>
      </p:sp>
      <p:pic>
        <p:nvPicPr>
          <p:cNvPr id="5" name="Grafik 3">
            <a:extLst>
              <a:ext uri="{FF2B5EF4-FFF2-40B4-BE49-F238E27FC236}">
                <a16:creationId xmlns:a16="http://schemas.microsoft.com/office/drawing/2014/main" id="{89653435-BE52-4B89-B4CA-6F23F816178B}"/>
              </a:ext>
            </a:extLst>
          </p:cNvPr>
          <p:cNvPicPr/>
          <p:nvPr/>
        </p:nvPicPr>
        <p:blipFill>
          <a:blip r:embed="rId2"/>
          <a:stretch/>
        </p:blipFill>
        <p:spPr bwMode="auto">
          <a:xfrm>
            <a:off x="-501161" y="1"/>
            <a:ext cx="2912921" cy="813693"/>
          </a:xfrm>
          <a:prstGeom prst="rect">
            <a:avLst/>
          </a:prstGeom>
        </p:spPr>
      </p:pic>
      <p:pic>
        <p:nvPicPr>
          <p:cNvPr id="6" name="Bild 8">
            <a:extLst>
              <a:ext uri="{FF2B5EF4-FFF2-40B4-BE49-F238E27FC236}">
                <a16:creationId xmlns:a16="http://schemas.microsoft.com/office/drawing/2014/main" id="{48F23553-F130-43CE-AAF1-D6377DDF4A00}"/>
              </a:ext>
            </a:extLst>
          </p:cNvPr>
          <p:cNvPicPr>
            <a:picLocks noChangeAspect="1"/>
          </p:cNvPicPr>
          <p:nvPr/>
        </p:nvPicPr>
        <p:blipFill>
          <a:blip r:embed="rId3"/>
          <a:srcRect l="69722" t="30444" r="11388" b="58000"/>
          <a:stretch/>
        </p:blipFill>
        <p:spPr bwMode="auto">
          <a:xfrm>
            <a:off x="7565285" y="272957"/>
            <a:ext cx="1194052" cy="458878"/>
          </a:xfrm>
          <a:prstGeom prst="rect">
            <a:avLst/>
          </a:prstGeom>
        </p:spPr>
      </p:pic>
    </p:spTree>
    <p:extLst>
      <p:ext uri="{BB962C8B-B14F-4D97-AF65-F5344CB8AC3E}">
        <p14:creationId xmlns:p14="http://schemas.microsoft.com/office/powerpoint/2010/main" val="2257718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AD73B-AFFC-4A20-A2A4-C17D48A19217}"/>
              </a:ext>
            </a:extLst>
          </p:cNvPr>
          <p:cNvSpPr>
            <a:spLocks noGrp="1"/>
          </p:cNvSpPr>
          <p:nvPr>
            <p:ph type="title"/>
          </p:nvPr>
        </p:nvSpPr>
        <p:spPr>
          <a:xfrm>
            <a:off x="1485900" y="469984"/>
            <a:ext cx="6172200" cy="813693"/>
          </a:xfrm>
        </p:spPr>
        <p:txBody>
          <a:bodyPr>
            <a:noAutofit/>
          </a:bodyPr>
          <a:lstStyle/>
          <a:p>
            <a:pPr algn="ctr"/>
            <a:r>
              <a:rPr lang="de-AT" sz="2800" dirty="0"/>
              <a:t>Praxisbegleitseminar</a:t>
            </a:r>
            <a:br>
              <a:rPr lang="de-AT" sz="2800" dirty="0"/>
            </a:br>
            <a:endParaRPr lang="de-AT" sz="2800" dirty="0"/>
          </a:p>
        </p:txBody>
      </p:sp>
      <p:sp>
        <p:nvSpPr>
          <p:cNvPr id="3" name="Inhaltsplatzhalter 2">
            <a:extLst>
              <a:ext uri="{FF2B5EF4-FFF2-40B4-BE49-F238E27FC236}">
                <a16:creationId xmlns:a16="http://schemas.microsoft.com/office/drawing/2014/main" id="{FFF41403-D81F-4E65-9045-40B7EAF4F142}"/>
              </a:ext>
            </a:extLst>
          </p:cNvPr>
          <p:cNvSpPr>
            <a:spLocks noGrp="1"/>
          </p:cNvSpPr>
          <p:nvPr>
            <p:ph idx="1"/>
          </p:nvPr>
        </p:nvSpPr>
        <p:spPr>
          <a:xfrm>
            <a:off x="395537" y="1066042"/>
            <a:ext cx="8363800" cy="5060123"/>
          </a:xfrm>
        </p:spPr>
        <p:txBody>
          <a:bodyPr>
            <a:normAutofit fontScale="92500" lnSpcReduction="20000"/>
          </a:bodyPr>
          <a:lstStyle/>
          <a:p>
            <a:pPr marL="514350" indent="-514350">
              <a:buAutoNum type="arabicPeriod" startAt="5"/>
            </a:pPr>
            <a:r>
              <a:rPr lang="de-AT" b="1" i="1" dirty="0"/>
              <a:t>Blick auf den/die Schüler*in</a:t>
            </a:r>
          </a:p>
          <a:p>
            <a:pPr marL="0" indent="0">
              <a:buNone/>
            </a:pPr>
            <a:r>
              <a:rPr lang="de-AT" dirty="0"/>
              <a:t>Studierende richten ihre </a:t>
            </a:r>
            <a:r>
              <a:rPr lang="de-AT" i="1" dirty="0"/>
              <a:t>Wahrnehmung </a:t>
            </a:r>
            <a:r>
              <a:rPr lang="de-AT" dirty="0"/>
              <a:t>auf die </a:t>
            </a:r>
            <a:r>
              <a:rPr lang="de-AT" i="1" dirty="0"/>
              <a:t>Komplexität von Interaktionen im Unterricht</a:t>
            </a:r>
            <a:r>
              <a:rPr lang="de-AT" dirty="0"/>
              <a:t>. Sie </a:t>
            </a:r>
            <a:r>
              <a:rPr lang="de-AT" i="1" dirty="0"/>
              <a:t>beobachten eine/n Schüler*in</a:t>
            </a:r>
            <a:r>
              <a:rPr lang="de-AT" dirty="0"/>
              <a:t>. </a:t>
            </a:r>
            <a:br>
              <a:rPr lang="de-AT" dirty="0"/>
            </a:br>
            <a:r>
              <a:rPr lang="de-AT" dirty="0"/>
              <a:t>In der Seminarbesprechung wird versucht, einen verstehenden Zugang zum Schülerverhalten zu erschließen.</a:t>
            </a:r>
          </a:p>
          <a:p>
            <a:pPr marL="0" indent="0">
              <a:buNone/>
            </a:pPr>
            <a:endParaRPr lang="de-AT" dirty="0"/>
          </a:p>
          <a:p>
            <a:pPr marL="0" indent="0">
              <a:buNone/>
            </a:pPr>
            <a:r>
              <a:rPr lang="de-AT" dirty="0"/>
              <a:t>Von den beobachteten Verhaltensweisen des/r Heranwachsenden ausgehend, werden begründete Annahmen auf das vermutete Erleben des-/derselben formuliert.</a:t>
            </a:r>
          </a:p>
          <a:p>
            <a:pPr marL="0" indent="0">
              <a:buNone/>
            </a:pPr>
            <a:endParaRPr lang="de-AT" sz="2400" dirty="0"/>
          </a:p>
        </p:txBody>
      </p:sp>
      <p:sp>
        <p:nvSpPr>
          <p:cNvPr id="4" name="Foliennummernplatzhalter 3">
            <a:extLst>
              <a:ext uri="{FF2B5EF4-FFF2-40B4-BE49-F238E27FC236}">
                <a16:creationId xmlns:a16="http://schemas.microsoft.com/office/drawing/2014/main" id="{C3B84D66-02DD-4AFE-9474-336DFBE39C47}"/>
              </a:ext>
            </a:extLst>
          </p:cNvPr>
          <p:cNvSpPr>
            <a:spLocks noGrp="1"/>
          </p:cNvSpPr>
          <p:nvPr>
            <p:ph type="sldNum" sz="quarter" idx="12"/>
          </p:nvPr>
        </p:nvSpPr>
        <p:spPr/>
        <p:txBody>
          <a:bodyPr/>
          <a:lstStyle/>
          <a:p>
            <a:pPr>
              <a:defRPr/>
            </a:pPr>
            <a:fld id="{C1238C9B-4236-466B-BA73-95BADDC97272}" type="slidenum">
              <a:rPr lang="de-AT" smtClean="0"/>
              <a:pPr>
                <a:defRPr/>
              </a:pPr>
              <a:t>28</a:t>
            </a:fld>
            <a:endParaRPr lang="de-AT"/>
          </a:p>
        </p:txBody>
      </p:sp>
      <p:pic>
        <p:nvPicPr>
          <p:cNvPr id="5" name="Grafik 3">
            <a:extLst>
              <a:ext uri="{FF2B5EF4-FFF2-40B4-BE49-F238E27FC236}">
                <a16:creationId xmlns:a16="http://schemas.microsoft.com/office/drawing/2014/main" id="{89653435-BE52-4B89-B4CA-6F23F816178B}"/>
              </a:ext>
            </a:extLst>
          </p:cNvPr>
          <p:cNvPicPr/>
          <p:nvPr/>
        </p:nvPicPr>
        <p:blipFill>
          <a:blip r:embed="rId2"/>
          <a:stretch/>
        </p:blipFill>
        <p:spPr bwMode="auto">
          <a:xfrm>
            <a:off x="-501161" y="1"/>
            <a:ext cx="2984929" cy="813693"/>
          </a:xfrm>
          <a:prstGeom prst="rect">
            <a:avLst/>
          </a:prstGeom>
        </p:spPr>
      </p:pic>
      <p:pic>
        <p:nvPicPr>
          <p:cNvPr id="6" name="Bild 8">
            <a:extLst>
              <a:ext uri="{FF2B5EF4-FFF2-40B4-BE49-F238E27FC236}">
                <a16:creationId xmlns:a16="http://schemas.microsoft.com/office/drawing/2014/main" id="{48F23553-F130-43CE-AAF1-D6377DDF4A00}"/>
              </a:ext>
            </a:extLst>
          </p:cNvPr>
          <p:cNvPicPr>
            <a:picLocks noChangeAspect="1"/>
          </p:cNvPicPr>
          <p:nvPr/>
        </p:nvPicPr>
        <p:blipFill>
          <a:blip r:embed="rId3"/>
          <a:srcRect l="69722" t="30444" r="11388" b="58000"/>
          <a:stretch/>
        </p:blipFill>
        <p:spPr bwMode="auto">
          <a:xfrm>
            <a:off x="7565285" y="272957"/>
            <a:ext cx="1194052" cy="458878"/>
          </a:xfrm>
          <a:prstGeom prst="rect">
            <a:avLst/>
          </a:prstGeom>
        </p:spPr>
      </p:pic>
    </p:spTree>
    <p:extLst>
      <p:ext uri="{BB962C8B-B14F-4D97-AF65-F5344CB8AC3E}">
        <p14:creationId xmlns:p14="http://schemas.microsoft.com/office/powerpoint/2010/main" val="1130495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AD73B-AFFC-4A20-A2A4-C17D48A19217}"/>
              </a:ext>
            </a:extLst>
          </p:cNvPr>
          <p:cNvSpPr>
            <a:spLocks noGrp="1"/>
          </p:cNvSpPr>
          <p:nvPr>
            <p:ph type="title"/>
          </p:nvPr>
        </p:nvSpPr>
        <p:spPr>
          <a:xfrm>
            <a:off x="1485900" y="136526"/>
            <a:ext cx="6172200" cy="677168"/>
          </a:xfrm>
        </p:spPr>
        <p:txBody>
          <a:bodyPr>
            <a:noAutofit/>
          </a:bodyPr>
          <a:lstStyle/>
          <a:p>
            <a:pPr algn="ctr"/>
            <a:r>
              <a:rPr lang="de-AT" sz="2800" dirty="0"/>
              <a:t>Praxisbegleitseminar</a:t>
            </a:r>
            <a:br>
              <a:rPr lang="de-AT" sz="2800" dirty="0"/>
            </a:br>
            <a:endParaRPr lang="de-AT" sz="2800" dirty="0"/>
          </a:p>
        </p:txBody>
      </p:sp>
      <p:sp>
        <p:nvSpPr>
          <p:cNvPr id="3" name="Inhaltsplatzhalter 2">
            <a:extLst>
              <a:ext uri="{FF2B5EF4-FFF2-40B4-BE49-F238E27FC236}">
                <a16:creationId xmlns:a16="http://schemas.microsoft.com/office/drawing/2014/main" id="{FFF41403-D81F-4E65-9045-40B7EAF4F142}"/>
              </a:ext>
            </a:extLst>
          </p:cNvPr>
          <p:cNvSpPr>
            <a:spLocks noGrp="1"/>
          </p:cNvSpPr>
          <p:nvPr>
            <p:ph idx="1"/>
          </p:nvPr>
        </p:nvSpPr>
        <p:spPr>
          <a:xfrm>
            <a:off x="683568" y="813694"/>
            <a:ext cx="8352928" cy="5907781"/>
          </a:xfrm>
        </p:spPr>
        <p:txBody>
          <a:bodyPr>
            <a:normAutofit fontScale="85000" lnSpcReduction="10000"/>
          </a:bodyPr>
          <a:lstStyle/>
          <a:p>
            <a:pPr marL="0" indent="0">
              <a:buNone/>
            </a:pPr>
            <a:r>
              <a:rPr lang="de-AT" b="1" dirty="0"/>
              <a:t>Wie mag es den an der Interaktion beteiligten Personen während des dargestellten Unterrichtsverlaufs ergangen sein </a:t>
            </a:r>
            <a:br>
              <a:rPr lang="de-AT" dirty="0"/>
            </a:br>
            <a:r>
              <a:rPr lang="de-AT" dirty="0"/>
              <a:t>(</a:t>
            </a:r>
            <a:r>
              <a:rPr lang="de-AT" dirty="0">
                <a:latin typeface="+mj-lt"/>
              </a:rPr>
              <a:t>der/die/den direkt in die Interaktion involvierte/n Schüler*in/*innen; Mitschüler*in/*innen; Studierende*n, aktiv die Lehrerolle einnehmend oder das Geschehen beobachtend; Lehrperson/en; Assistenz leistende Person/en; ansonsten beteiligte Person/en)  </a:t>
            </a:r>
            <a:br>
              <a:rPr lang="de-AT" dirty="0"/>
            </a:br>
            <a:endParaRPr lang="de-AT" dirty="0"/>
          </a:p>
          <a:p>
            <a:pPr marL="0" indent="0">
              <a:buNone/>
            </a:pPr>
            <a:r>
              <a:rPr lang="de-AT" sz="2600" b="1" i="1" dirty="0">
                <a:latin typeface="Times New Roman" panose="02020603050405020304" pitchFamily="18" charset="0"/>
                <a:cs typeface="Times New Roman" panose="02020603050405020304" pitchFamily="18" charset="0"/>
              </a:rPr>
              <a:t>Vermutete</a:t>
            </a:r>
            <a:r>
              <a:rPr lang="de-AT" sz="2600" b="1" dirty="0">
                <a:latin typeface="Times New Roman" panose="02020603050405020304" pitchFamily="18" charset="0"/>
                <a:cs typeface="Times New Roman" panose="02020603050405020304" pitchFamily="18" charset="0"/>
              </a:rPr>
              <a:t> </a:t>
            </a:r>
            <a:r>
              <a:rPr lang="de-AT" sz="2600" b="1" i="1" dirty="0">
                <a:latin typeface="Times New Roman" panose="02020603050405020304" pitchFamily="18" charset="0"/>
                <a:cs typeface="Times New Roman" panose="02020603050405020304" pitchFamily="18" charset="0"/>
              </a:rPr>
              <a:t>Gefühle  </a:t>
            </a:r>
            <a:r>
              <a:rPr lang="de-AT" sz="2600" dirty="0">
                <a:latin typeface="Times New Roman" panose="02020603050405020304" pitchFamily="18" charset="0"/>
                <a:cs typeface="Times New Roman" panose="02020603050405020304" pitchFamily="18" charset="0"/>
              </a:rPr>
              <a:t>sollen benannt werden, die auf Verhaltensweisen, Dialoge, Mimik und Gestik der Interagierenden gründen. Dies setzt voraus, dass besonders auf Mimik, Gestik während der konflikthaften Sequenzen geachtet wird, diese beobachtet werden, sodass die Lehrperson das Geschehen möglichst detailliert verschriftlichen bzw. im Seminar erzählen kann. Das Beobachten und Verschriftlichen bedarf ebenso einer Anleitung.</a:t>
            </a:r>
          </a:p>
          <a:p>
            <a:pPr marL="0" indent="0">
              <a:buNone/>
            </a:pPr>
            <a:endParaRPr lang="de-AT" sz="2400" dirty="0"/>
          </a:p>
        </p:txBody>
      </p:sp>
      <p:sp>
        <p:nvSpPr>
          <p:cNvPr id="4" name="Foliennummernplatzhalter 3">
            <a:extLst>
              <a:ext uri="{FF2B5EF4-FFF2-40B4-BE49-F238E27FC236}">
                <a16:creationId xmlns:a16="http://schemas.microsoft.com/office/drawing/2014/main" id="{C3B84D66-02DD-4AFE-9474-336DFBE39C47}"/>
              </a:ext>
            </a:extLst>
          </p:cNvPr>
          <p:cNvSpPr>
            <a:spLocks noGrp="1"/>
          </p:cNvSpPr>
          <p:nvPr>
            <p:ph type="sldNum" sz="quarter" idx="12"/>
          </p:nvPr>
        </p:nvSpPr>
        <p:spPr/>
        <p:txBody>
          <a:bodyPr/>
          <a:lstStyle/>
          <a:p>
            <a:pPr>
              <a:defRPr/>
            </a:pPr>
            <a:fld id="{C1238C9B-4236-466B-BA73-95BADDC97272}" type="slidenum">
              <a:rPr lang="de-AT" smtClean="0"/>
              <a:pPr>
                <a:defRPr/>
              </a:pPr>
              <a:t>29</a:t>
            </a:fld>
            <a:endParaRPr lang="de-AT"/>
          </a:p>
        </p:txBody>
      </p:sp>
      <p:pic>
        <p:nvPicPr>
          <p:cNvPr id="5" name="Grafik 3">
            <a:extLst>
              <a:ext uri="{FF2B5EF4-FFF2-40B4-BE49-F238E27FC236}">
                <a16:creationId xmlns:a16="http://schemas.microsoft.com/office/drawing/2014/main" id="{89653435-BE52-4B89-B4CA-6F23F816178B}"/>
              </a:ext>
            </a:extLst>
          </p:cNvPr>
          <p:cNvPicPr/>
          <p:nvPr/>
        </p:nvPicPr>
        <p:blipFill>
          <a:blip r:embed="rId2"/>
          <a:stretch/>
        </p:blipFill>
        <p:spPr bwMode="auto">
          <a:xfrm>
            <a:off x="-501161" y="1"/>
            <a:ext cx="2984929" cy="813693"/>
          </a:xfrm>
          <a:prstGeom prst="rect">
            <a:avLst/>
          </a:prstGeom>
        </p:spPr>
      </p:pic>
      <p:pic>
        <p:nvPicPr>
          <p:cNvPr id="6" name="Bild 8">
            <a:extLst>
              <a:ext uri="{FF2B5EF4-FFF2-40B4-BE49-F238E27FC236}">
                <a16:creationId xmlns:a16="http://schemas.microsoft.com/office/drawing/2014/main" id="{48F23553-F130-43CE-AAF1-D6377DDF4A00}"/>
              </a:ext>
            </a:extLst>
          </p:cNvPr>
          <p:cNvPicPr>
            <a:picLocks noChangeAspect="1"/>
          </p:cNvPicPr>
          <p:nvPr/>
        </p:nvPicPr>
        <p:blipFill>
          <a:blip r:embed="rId3"/>
          <a:srcRect l="69722" t="30444" r="11388" b="58000"/>
          <a:stretch/>
        </p:blipFill>
        <p:spPr bwMode="auto">
          <a:xfrm>
            <a:off x="7565285" y="272957"/>
            <a:ext cx="1194052" cy="458878"/>
          </a:xfrm>
          <a:prstGeom prst="rect">
            <a:avLst/>
          </a:prstGeom>
        </p:spPr>
      </p:pic>
    </p:spTree>
    <p:extLst>
      <p:ext uri="{BB962C8B-B14F-4D97-AF65-F5344CB8AC3E}">
        <p14:creationId xmlns:p14="http://schemas.microsoft.com/office/powerpoint/2010/main" val="2490115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Projektvorstellung</a:t>
            </a:r>
            <a:endParaRPr lang="de-DE" sz="2000" dirty="0"/>
          </a:p>
        </p:txBody>
      </p:sp>
      <p:sp>
        <p:nvSpPr>
          <p:cNvPr id="3" name="Textplatzhalter 2"/>
          <p:cNvSpPr>
            <a:spLocks noGrp="1"/>
          </p:cNvSpPr>
          <p:nvPr>
            <p:ph type="body" idx="1"/>
          </p:nvPr>
        </p:nvSpPr>
        <p:spPr/>
        <p:txBody>
          <a:bodyPr/>
          <a:lstStyle/>
          <a:p>
            <a:r>
              <a:rPr lang="de-DE" sz="4000" b="1" dirty="0"/>
              <a:t>1</a:t>
            </a:r>
            <a:r>
              <a:rPr lang="de-DE" sz="4400" b="1" dirty="0"/>
              <a:t>.</a:t>
            </a:r>
          </a:p>
        </p:txBody>
      </p:sp>
      <p:sp>
        <p:nvSpPr>
          <p:cNvPr id="4" name="Foliennummernplatzhalter 3"/>
          <p:cNvSpPr>
            <a:spLocks noGrp="1"/>
          </p:cNvSpPr>
          <p:nvPr>
            <p:ph type="sldNum" sz="quarter" idx="12"/>
          </p:nvPr>
        </p:nvSpPr>
        <p:spPr/>
        <p:txBody>
          <a:bodyPr/>
          <a:lstStyle/>
          <a:p>
            <a:pPr>
              <a:defRPr/>
            </a:pPr>
            <a:fld id="{C1238C9B-4236-466B-BA73-95BADDC97272}" type="slidenum">
              <a:rPr lang="de-DE" smtClean="0"/>
              <a:pPr>
                <a:defRPr/>
              </a:pPr>
              <a:t>3</a:t>
            </a:fld>
            <a:endParaRPr lang="de-DE"/>
          </a:p>
        </p:txBody>
      </p:sp>
      <p:pic>
        <p:nvPicPr>
          <p:cNvPr id="5" name="Inhaltsplatzhalter 5"/>
          <p:cNvPicPr>
            <a:picLocks noChangeAspect="1"/>
          </p:cNvPicPr>
          <p:nvPr/>
        </p:nvPicPr>
        <p:blipFill rotWithShape="1">
          <a:blip r:embed="rId3"/>
          <a:srcRect l="70679" t="29705" r="11728" b="58937"/>
          <a:stretch/>
        </p:blipFill>
        <p:spPr>
          <a:xfrm>
            <a:off x="0" y="13728"/>
            <a:ext cx="1592580" cy="642621"/>
          </a:xfrm>
          <a:prstGeom prst="rect">
            <a:avLst/>
          </a:prstGeom>
        </p:spPr>
      </p:pic>
      <p:pic>
        <p:nvPicPr>
          <p:cNvPr id="6" name="Grafik 3">
            <a:extLst>
              <a:ext uri="{FF2B5EF4-FFF2-40B4-BE49-F238E27FC236}">
                <a16:creationId xmlns:a16="http://schemas.microsoft.com/office/drawing/2014/main" id="{06685985-1865-42B7-932B-7F882568FAC7}"/>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796136" y="0"/>
            <a:ext cx="3347864" cy="814536"/>
          </a:xfrm>
          <a:prstGeom prst="rect">
            <a:avLst/>
          </a:prstGeom>
        </p:spPr>
      </p:pic>
    </p:spTree>
    <p:extLst>
      <p:ext uri="{BB962C8B-B14F-4D97-AF65-F5344CB8AC3E}">
        <p14:creationId xmlns:p14="http://schemas.microsoft.com/office/powerpoint/2010/main" val="248114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AD73B-AFFC-4A20-A2A4-C17D48A19217}"/>
              </a:ext>
            </a:extLst>
          </p:cNvPr>
          <p:cNvSpPr>
            <a:spLocks noGrp="1"/>
          </p:cNvSpPr>
          <p:nvPr>
            <p:ph type="title"/>
          </p:nvPr>
        </p:nvSpPr>
        <p:spPr>
          <a:xfrm>
            <a:off x="1485900" y="272956"/>
            <a:ext cx="6172200" cy="656653"/>
          </a:xfrm>
        </p:spPr>
        <p:txBody>
          <a:bodyPr>
            <a:noAutofit/>
          </a:bodyPr>
          <a:lstStyle/>
          <a:p>
            <a:pPr algn="ctr"/>
            <a:r>
              <a:rPr lang="de-AT" sz="2800" dirty="0"/>
              <a:t>Praxisbegleitseminar</a:t>
            </a:r>
            <a:br>
              <a:rPr lang="de-AT" sz="2800" dirty="0"/>
            </a:br>
            <a:endParaRPr lang="de-AT" sz="2800" dirty="0"/>
          </a:p>
        </p:txBody>
      </p:sp>
      <p:sp>
        <p:nvSpPr>
          <p:cNvPr id="3" name="Inhaltsplatzhalter 2">
            <a:extLst>
              <a:ext uri="{FF2B5EF4-FFF2-40B4-BE49-F238E27FC236}">
                <a16:creationId xmlns:a16="http://schemas.microsoft.com/office/drawing/2014/main" id="{FFF41403-D81F-4E65-9045-40B7EAF4F142}"/>
              </a:ext>
            </a:extLst>
          </p:cNvPr>
          <p:cNvSpPr>
            <a:spLocks noGrp="1"/>
          </p:cNvSpPr>
          <p:nvPr>
            <p:ph idx="1"/>
          </p:nvPr>
        </p:nvSpPr>
        <p:spPr>
          <a:xfrm>
            <a:off x="683568" y="813694"/>
            <a:ext cx="8280919" cy="5771349"/>
          </a:xfrm>
        </p:spPr>
        <p:txBody>
          <a:bodyPr>
            <a:normAutofit fontScale="70000" lnSpcReduction="20000"/>
          </a:bodyPr>
          <a:lstStyle/>
          <a:p>
            <a:pPr lvl="0"/>
            <a:r>
              <a:rPr lang="de-AT" b="1" dirty="0"/>
              <a:t>Welche die in der vorgestellten Interaktion (bewusst und unbewusst) gesetzten Handlungen der Beteiligten können wir anhand des vermuteten Erlebens der Akteur*innen nachvollziehen </a:t>
            </a:r>
          </a:p>
          <a:p>
            <a:pPr marL="0" indent="0">
              <a:buNone/>
            </a:pPr>
            <a:r>
              <a:rPr lang="de-AT" dirty="0"/>
              <a:t>Was bleibt weiterhin rätselhaft, offen, unverständlich </a:t>
            </a:r>
            <a:br>
              <a:rPr lang="de-AT" dirty="0"/>
            </a:br>
            <a:r>
              <a:rPr lang="de-AT" dirty="0"/>
              <a:t>Was entzieht sich noch momentan unserem Verstehen </a:t>
            </a:r>
            <a:br>
              <a:rPr lang="de-AT" dirty="0"/>
            </a:br>
            <a:r>
              <a:rPr lang="de-AT" dirty="0"/>
              <a:t>Worauf finden wir heute keine nachvollziehbare Erklärung </a:t>
            </a:r>
            <a:br>
              <a:rPr lang="de-AT" dirty="0"/>
            </a:br>
            <a:endParaRPr lang="de-AT" dirty="0"/>
          </a:p>
          <a:p>
            <a:pPr marL="0" indent="0">
              <a:buNone/>
            </a:pPr>
            <a:r>
              <a:rPr lang="de-AT" dirty="0"/>
              <a:t>Verstehen, erklären, wie sich Interaktionen gestalten und welche Beziehungsprozesse sich abbilden dürften, wie es vermutlich zu den Handlungsweisen gekommen sein dürfte. </a:t>
            </a:r>
            <a:r>
              <a:rPr lang="de-AT" dirty="0" err="1"/>
              <a:t>Hiefür</a:t>
            </a:r>
            <a:r>
              <a:rPr lang="de-AT" dirty="0"/>
              <a:t> sind Theoriekonzepte erforderlich, um ein Alltagsdenken und subjektive Erklärungsmodelle zu überschreiten. Die angeführten Konzepte stammen aus der Tiefenpsychologie: </a:t>
            </a:r>
            <a:br>
              <a:rPr lang="de-AT" dirty="0"/>
            </a:br>
            <a:r>
              <a:rPr lang="de-AT" dirty="0"/>
              <a:t>– </a:t>
            </a:r>
            <a:r>
              <a:rPr lang="de-AT" i="1" dirty="0"/>
              <a:t>(unbewusste) </a:t>
            </a:r>
            <a:r>
              <a:rPr lang="de-AT" b="1" i="1" dirty="0"/>
              <a:t>Affektregulierung</a:t>
            </a:r>
            <a:r>
              <a:rPr lang="de-AT" dirty="0"/>
              <a:t>: </a:t>
            </a:r>
            <a:br>
              <a:rPr lang="de-AT" dirty="0"/>
            </a:br>
            <a:r>
              <a:rPr lang="de-AT" dirty="0"/>
              <a:t>Wie bzw. wodurch gelingt es allen Beteiligten in der Situation, (unbewusst) ein subjektiv möglichst gutes Wohlbefinden zu erreichen, es aufrecht zu erhalten und gegebenenfalls zu optimieren bzw. ein subjektiv erlebtes Unwohlbefinden zu vermeiden oder zu lindern </a:t>
            </a:r>
            <a:endParaRPr lang="de-AT" sz="2400" dirty="0"/>
          </a:p>
        </p:txBody>
      </p:sp>
      <p:sp>
        <p:nvSpPr>
          <p:cNvPr id="4" name="Foliennummernplatzhalter 3">
            <a:extLst>
              <a:ext uri="{FF2B5EF4-FFF2-40B4-BE49-F238E27FC236}">
                <a16:creationId xmlns:a16="http://schemas.microsoft.com/office/drawing/2014/main" id="{C3B84D66-02DD-4AFE-9474-336DFBE39C47}"/>
              </a:ext>
            </a:extLst>
          </p:cNvPr>
          <p:cNvSpPr>
            <a:spLocks noGrp="1"/>
          </p:cNvSpPr>
          <p:nvPr>
            <p:ph type="sldNum" sz="quarter" idx="12"/>
          </p:nvPr>
        </p:nvSpPr>
        <p:spPr/>
        <p:txBody>
          <a:bodyPr/>
          <a:lstStyle/>
          <a:p>
            <a:pPr>
              <a:defRPr/>
            </a:pPr>
            <a:fld id="{C1238C9B-4236-466B-BA73-95BADDC97272}" type="slidenum">
              <a:rPr lang="de-AT" smtClean="0"/>
              <a:pPr>
                <a:defRPr/>
              </a:pPr>
              <a:t>30</a:t>
            </a:fld>
            <a:endParaRPr lang="de-AT"/>
          </a:p>
        </p:txBody>
      </p:sp>
      <p:pic>
        <p:nvPicPr>
          <p:cNvPr id="5" name="Grafik 3">
            <a:extLst>
              <a:ext uri="{FF2B5EF4-FFF2-40B4-BE49-F238E27FC236}">
                <a16:creationId xmlns:a16="http://schemas.microsoft.com/office/drawing/2014/main" id="{89653435-BE52-4B89-B4CA-6F23F816178B}"/>
              </a:ext>
            </a:extLst>
          </p:cNvPr>
          <p:cNvPicPr/>
          <p:nvPr/>
        </p:nvPicPr>
        <p:blipFill>
          <a:blip r:embed="rId2"/>
          <a:stretch/>
        </p:blipFill>
        <p:spPr bwMode="auto">
          <a:xfrm>
            <a:off x="-501161" y="1"/>
            <a:ext cx="2984929" cy="813693"/>
          </a:xfrm>
          <a:prstGeom prst="rect">
            <a:avLst/>
          </a:prstGeom>
        </p:spPr>
      </p:pic>
      <p:pic>
        <p:nvPicPr>
          <p:cNvPr id="6" name="Bild 8">
            <a:extLst>
              <a:ext uri="{FF2B5EF4-FFF2-40B4-BE49-F238E27FC236}">
                <a16:creationId xmlns:a16="http://schemas.microsoft.com/office/drawing/2014/main" id="{48F23553-F130-43CE-AAF1-D6377DDF4A00}"/>
              </a:ext>
            </a:extLst>
          </p:cNvPr>
          <p:cNvPicPr>
            <a:picLocks noChangeAspect="1"/>
          </p:cNvPicPr>
          <p:nvPr/>
        </p:nvPicPr>
        <p:blipFill>
          <a:blip r:embed="rId3"/>
          <a:srcRect l="69722" t="30444" r="11388" b="58000"/>
          <a:stretch/>
        </p:blipFill>
        <p:spPr bwMode="auto">
          <a:xfrm>
            <a:off x="7565285" y="272957"/>
            <a:ext cx="1194052" cy="458878"/>
          </a:xfrm>
          <a:prstGeom prst="rect">
            <a:avLst/>
          </a:prstGeom>
        </p:spPr>
      </p:pic>
    </p:spTree>
    <p:extLst>
      <p:ext uri="{BB962C8B-B14F-4D97-AF65-F5344CB8AC3E}">
        <p14:creationId xmlns:p14="http://schemas.microsoft.com/office/powerpoint/2010/main" val="3612612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AD73B-AFFC-4A20-A2A4-C17D48A19217}"/>
              </a:ext>
            </a:extLst>
          </p:cNvPr>
          <p:cNvSpPr>
            <a:spLocks noGrp="1"/>
          </p:cNvSpPr>
          <p:nvPr>
            <p:ph type="title"/>
          </p:nvPr>
        </p:nvSpPr>
        <p:spPr>
          <a:xfrm>
            <a:off x="1485900" y="272958"/>
            <a:ext cx="6172200" cy="655904"/>
          </a:xfrm>
        </p:spPr>
        <p:txBody>
          <a:bodyPr>
            <a:noAutofit/>
          </a:bodyPr>
          <a:lstStyle/>
          <a:p>
            <a:pPr algn="ctr"/>
            <a:r>
              <a:rPr lang="de-AT" sz="2800" dirty="0"/>
              <a:t>Praxisbegleitseminar</a:t>
            </a:r>
            <a:br>
              <a:rPr lang="de-AT" sz="2800" dirty="0"/>
            </a:br>
            <a:endParaRPr lang="de-AT" sz="2800" dirty="0"/>
          </a:p>
        </p:txBody>
      </p:sp>
      <p:sp>
        <p:nvSpPr>
          <p:cNvPr id="3" name="Inhaltsplatzhalter 2">
            <a:extLst>
              <a:ext uri="{FF2B5EF4-FFF2-40B4-BE49-F238E27FC236}">
                <a16:creationId xmlns:a16="http://schemas.microsoft.com/office/drawing/2014/main" id="{FFF41403-D81F-4E65-9045-40B7EAF4F142}"/>
              </a:ext>
            </a:extLst>
          </p:cNvPr>
          <p:cNvSpPr>
            <a:spLocks noGrp="1"/>
          </p:cNvSpPr>
          <p:nvPr>
            <p:ph idx="1"/>
          </p:nvPr>
        </p:nvSpPr>
        <p:spPr>
          <a:xfrm>
            <a:off x="539552" y="928861"/>
            <a:ext cx="8147248" cy="5792613"/>
          </a:xfrm>
        </p:spPr>
        <p:txBody>
          <a:bodyPr>
            <a:normAutofit fontScale="85000" lnSpcReduction="10000"/>
          </a:bodyPr>
          <a:lstStyle/>
          <a:p>
            <a:pPr marL="0" indent="0">
              <a:buNone/>
            </a:pPr>
            <a:r>
              <a:rPr lang="de-AT" dirty="0"/>
              <a:t>– </a:t>
            </a:r>
            <a:r>
              <a:rPr lang="de-AT" i="1" dirty="0"/>
              <a:t>positive und negative </a:t>
            </a:r>
            <a:r>
              <a:rPr lang="de-AT" b="1" i="1" dirty="0"/>
              <a:t>Übertragungen</a:t>
            </a:r>
          </a:p>
          <a:p>
            <a:pPr marL="0" indent="0">
              <a:buNone/>
            </a:pPr>
            <a:r>
              <a:rPr lang="de-AT" dirty="0"/>
              <a:t>– </a:t>
            </a:r>
            <a:r>
              <a:rPr lang="de-AT" b="1" i="1" dirty="0"/>
              <a:t>Projektive Identifizierung</a:t>
            </a:r>
          </a:p>
          <a:p>
            <a:pPr marL="0" indent="0">
              <a:buNone/>
            </a:pPr>
            <a:r>
              <a:rPr lang="de-AT" dirty="0"/>
              <a:t>– </a:t>
            </a:r>
            <a:r>
              <a:rPr lang="de-AT" b="1" i="1" dirty="0"/>
              <a:t>Abwehrphänomene</a:t>
            </a:r>
            <a:r>
              <a:rPr lang="de-AT" b="1" dirty="0"/>
              <a:t>:</a:t>
            </a:r>
            <a:r>
              <a:rPr lang="de-AT" dirty="0"/>
              <a:t> Idealisierung, Entwertung, Spaltung in Gut und Böse, Verleugnung etc.</a:t>
            </a:r>
          </a:p>
          <a:p>
            <a:pPr marL="0" indent="0">
              <a:buNone/>
            </a:pPr>
            <a:r>
              <a:rPr lang="de-AT" dirty="0"/>
              <a:t>– </a:t>
            </a:r>
            <a:r>
              <a:rPr lang="de-AT" b="1" i="1" dirty="0"/>
              <a:t>organisatorische Rahmenbedingungen</a:t>
            </a:r>
            <a:r>
              <a:rPr lang="de-AT" dirty="0"/>
              <a:t> etc. </a:t>
            </a:r>
          </a:p>
          <a:p>
            <a:pPr marL="0" indent="0">
              <a:buNone/>
            </a:pPr>
            <a:endParaRPr lang="de-AT" dirty="0"/>
          </a:p>
          <a:p>
            <a:pPr marL="0" indent="0">
              <a:buNone/>
            </a:pPr>
            <a:r>
              <a:rPr lang="de-AT" dirty="0"/>
              <a:t>Sind „Vorzeichen“ für ein nahendes pädagogisch besorgniserregendes Verhalten erkennbar </a:t>
            </a:r>
          </a:p>
          <a:p>
            <a:pPr marL="0" indent="0">
              <a:buNone/>
            </a:pPr>
            <a:r>
              <a:rPr lang="de-AT" dirty="0"/>
              <a:t>Welche Bedeutung mag dem Inhalt der Arbeitsaufgaben zukommen Bedeutung der familiären Situation des/der Schüler*in</a:t>
            </a:r>
          </a:p>
          <a:p>
            <a:pPr marL="0" indent="0">
              <a:buNone/>
            </a:pPr>
            <a:r>
              <a:rPr lang="de-AT" dirty="0"/>
              <a:t>Welche pädagogischen Handlungsoptionen ergeben sich aus all diesen Überlegungen zukünftig für die Lehrperson</a:t>
            </a:r>
            <a:br>
              <a:rPr lang="de-AT" dirty="0"/>
            </a:br>
            <a:endParaRPr lang="de-AT" sz="2400" dirty="0"/>
          </a:p>
        </p:txBody>
      </p:sp>
      <p:sp>
        <p:nvSpPr>
          <p:cNvPr id="4" name="Foliennummernplatzhalter 3">
            <a:extLst>
              <a:ext uri="{FF2B5EF4-FFF2-40B4-BE49-F238E27FC236}">
                <a16:creationId xmlns:a16="http://schemas.microsoft.com/office/drawing/2014/main" id="{C3B84D66-02DD-4AFE-9474-336DFBE39C47}"/>
              </a:ext>
            </a:extLst>
          </p:cNvPr>
          <p:cNvSpPr>
            <a:spLocks noGrp="1"/>
          </p:cNvSpPr>
          <p:nvPr>
            <p:ph type="sldNum" sz="quarter" idx="12"/>
          </p:nvPr>
        </p:nvSpPr>
        <p:spPr/>
        <p:txBody>
          <a:bodyPr/>
          <a:lstStyle/>
          <a:p>
            <a:pPr>
              <a:defRPr/>
            </a:pPr>
            <a:fld id="{C1238C9B-4236-466B-BA73-95BADDC97272}" type="slidenum">
              <a:rPr lang="de-AT" smtClean="0"/>
              <a:pPr>
                <a:defRPr/>
              </a:pPr>
              <a:t>31</a:t>
            </a:fld>
            <a:endParaRPr lang="de-AT"/>
          </a:p>
        </p:txBody>
      </p:sp>
      <p:pic>
        <p:nvPicPr>
          <p:cNvPr id="5" name="Grafik 3">
            <a:extLst>
              <a:ext uri="{FF2B5EF4-FFF2-40B4-BE49-F238E27FC236}">
                <a16:creationId xmlns:a16="http://schemas.microsoft.com/office/drawing/2014/main" id="{89653435-BE52-4B89-B4CA-6F23F816178B}"/>
              </a:ext>
            </a:extLst>
          </p:cNvPr>
          <p:cNvPicPr/>
          <p:nvPr/>
        </p:nvPicPr>
        <p:blipFill>
          <a:blip r:embed="rId2"/>
          <a:stretch/>
        </p:blipFill>
        <p:spPr bwMode="auto">
          <a:xfrm>
            <a:off x="-501161" y="1"/>
            <a:ext cx="2768905" cy="813693"/>
          </a:xfrm>
          <a:prstGeom prst="rect">
            <a:avLst/>
          </a:prstGeom>
        </p:spPr>
      </p:pic>
      <p:pic>
        <p:nvPicPr>
          <p:cNvPr id="6" name="Bild 8">
            <a:extLst>
              <a:ext uri="{FF2B5EF4-FFF2-40B4-BE49-F238E27FC236}">
                <a16:creationId xmlns:a16="http://schemas.microsoft.com/office/drawing/2014/main" id="{48F23553-F130-43CE-AAF1-D6377DDF4A00}"/>
              </a:ext>
            </a:extLst>
          </p:cNvPr>
          <p:cNvPicPr>
            <a:picLocks noChangeAspect="1"/>
          </p:cNvPicPr>
          <p:nvPr/>
        </p:nvPicPr>
        <p:blipFill>
          <a:blip r:embed="rId3"/>
          <a:srcRect l="69722" t="30444" r="11388" b="58000"/>
          <a:stretch/>
        </p:blipFill>
        <p:spPr bwMode="auto">
          <a:xfrm>
            <a:off x="7565285" y="272957"/>
            <a:ext cx="1194052" cy="458878"/>
          </a:xfrm>
          <a:prstGeom prst="rect">
            <a:avLst/>
          </a:prstGeom>
        </p:spPr>
      </p:pic>
    </p:spTree>
    <p:extLst>
      <p:ext uri="{BB962C8B-B14F-4D97-AF65-F5344CB8AC3E}">
        <p14:creationId xmlns:p14="http://schemas.microsoft.com/office/powerpoint/2010/main" val="4252039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AD73B-AFFC-4A20-A2A4-C17D48A19217}"/>
              </a:ext>
            </a:extLst>
          </p:cNvPr>
          <p:cNvSpPr>
            <a:spLocks noGrp="1"/>
          </p:cNvSpPr>
          <p:nvPr>
            <p:ph type="title"/>
          </p:nvPr>
        </p:nvSpPr>
        <p:spPr>
          <a:xfrm>
            <a:off x="1485900" y="469984"/>
            <a:ext cx="6172200" cy="813693"/>
          </a:xfrm>
        </p:spPr>
        <p:txBody>
          <a:bodyPr>
            <a:noAutofit/>
          </a:bodyPr>
          <a:lstStyle/>
          <a:p>
            <a:pPr algn="ctr"/>
            <a:r>
              <a:rPr lang="de-AT" sz="2800" dirty="0"/>
              <a:t>Praxisbegleitseminar</a:t>
            </a:r>
            <a:br>
              <a:rPr lang="de-AT" sz="2800" dirty="0"/>
            </a:br>
            <a:endParaRPr lang="de-AT" sz="2800" dirty="0"/>
          </a:p>
        </p:txBody>
      </p:sp>
      <p:sp>
        <p:nvSpPr>
          <p:cNvPr id="3" name="Inhaltsplatzhalter 2">
            <a:extLst>
              <a:ext uri="{FF2B5EF4-FFF2-40B4-BE49-F238E27FC236}">
                <a16:creationId xmlns:a16="http://schemas.microsoft.com/office/drawing/2014/main" id="{FFF41403-D81F-4E65-9045-40B7EAF4F142}"/>
              </a:ext>
            </a:extLst>
          </p:cNvPr>
          <p:cNvSpPr>
            <a:spLocks noGrp="1"/>
          </p:cNvSpPr>
          <p:nvPr>
            <p:ph idx="1"/>
          </p:nvPr>
        </p:nvSpPr>
        <p:spPr>
          <a:xfrm>
            <a:off x="683568" y="1066042"/>
            <a:ext cx="7776864" cy="5060123"/>
          </a:xfrm>
        </p:spPr>
        <p:txBody>
          <a:bodyPr>
            <a:normAutofit fontScale="92500" lnSpcReduction="10000"/>
          </a:bodyPr>
          <a:lstStyle/>
          <a:p>
            <a:pPr marL="514350" indent="-514350">
              <a:buAutoNum type="arabicPeriod" startAt="6"/>
            </a:pPr>
            <a:r>
              <a:rPr lang="de-AT" b="1" i="1" dirty="0"/>
              <a:t>Blick auf Lehrer*in-Schüler*in-Interaktionen</a:t>
            </a:r>
          </a:p>
          <a:p>
            <a:pPr marL="0" indent="0">
              <a:buNone/>
            </a:pPr>
            <a:r>
              <a:rPr lang="de-AT" dirty="0"/>
              <a:t>Studierende richten ihre </a:t>
            </a:r>
            <a:r>
              <a:rPr lang="de-AT" i="1" dirty="0"/>
              <a:t>Wahrnehmung</a:t>
            </a:r>
            <a:r>
              <a:rPr lang="de-AT" dirty="0"/>
              <a:t> auf die </a:t>
            </a:r>
            <a:r>
              <a:rPr lang="de-AT" i="1" dirty="0"/>
              <a:t>Komplexität von Interaktionen im Unterricht</a:t>
            </a:r>
            <a:r>
              <a:rPr lang="de-AT" dirty="0"/>
              <a:t>. Sie beobachten sich in einer Unterrichtsinteraktion mit einem/r Schüler*in. In der Seminarbesprechung wird ein verstehender Zugang zum Interaktionsverlauf, zum </a:t>
            </a:r>
            <a:r>
              <a:rPr lang="de-AT" i="1" dirty="0"/>
              <a:t>Zusammenspiel von Schüler*in- und Lehrer*</a:t>
            </a:r>
            <a:r>
              <a:rPr lang="de-AT" i="1" dirty="0" err="1"/>
              <a:t>inverhalten</a:t>
            </a:r>
            <a:r>
              <a:rPr lang="de-AT" dirty="0"/>
              <a:t>, erschlossen. </a:t>
            </a:r>
          </a:p>
          <a:p>
            <a:pPr marL="0" indent="0">
              <a:buNone/>
            </a:pPr>
            <a:r>
              <a:rPr lang="de-AT" i="1" dirty="0"/>
              <a:t>Studierende erfahren sich als Lehrende und Lernende.</a:t>
            </a:r>
            <a:endParaRPr lang="de-AT" dirty="0"/>
          </a:p>
          <a:p>
            <a:pPr marL="0" indent="0">
              <a:buNone/>
            </a:pPr>
            <a:endParaRPr lang="de-AT" sz="2400" dirty="0"/>
          </a:p>
        </p:txBody>
      </p:sp>
      <p:sp>
        <p:nvSpPr>
          <p:cNvPr id="4" name="Foliennummernplatzhalter 3">
            <a:extLst>
              <a:ext uri="{FF2B5EF4-FFF2-40B4-BE49-F238E27FC236}">
                <a16:creationId xmlns:a16="http://schemas.microsoft.com/office/drawing/2014/main" id="{C3B84D66-02DD-4AFE-9474-336DFBE39C47}"/>
              </a:ext>
            </a:extLst>
          </p:cNvPr>
          <p:cNvSpPr>
            <a:spLocks noGrp="1"/>
          </p:cNvSpPr>
          <p:nvPr>
            <p:ph type="sldNum" sz="quarter" idx="12"/>
          </p:nvPr>
        </p:nvSpPr>
        <p:spPr/>
        <p:txBody>
          <a:bodyPr/>
          <a:lstStyle/>
          <a:p>
            <a:pPr>
              <a:defRPr/>
            </a:pPr>
            <a:fld id="{C1238C9B-4236-466B-BA73-95BADDC97272}" type="slidenum">
              <a:rPr lang="de-AT" smtClean="0"/>
              <a:pPr>
                <a:defRPr/>
              </a:pPr>
              <a:t>32</a:t>
            </a:fld>
            <a:endParaRPr lang="de-AT"/>
          </a:p>
        </p:txBody>
      </p:sp>
      <p:pic>
        <p:nvPicPr>
          <p:cNvPr id="5" name="Grafik 3">
            <a:extLst>
              <a:ext uri="{FF2B5EF4-FFF2-40B4-BE49-F238E27FC236}">
                <a16:creationId xmlns:a16="http://schemas.microsoft.com/office/drawing/2014/main" id="{89653435-BE52-4B89-B4CA-6F23F816178B}"/>
              </a:ext>
            </a:extLst>
          </p:cNvPr>
          <p:cNvPicPr/>
          <p:nvPr/>
        </p:nvPicPr>
        <p:blipFill>
          <a:blip r:embed="rId2"/>
          <a:stretch/>
        </p:blipFill>
        <p:spPr bwMode="auto">
          <a:xfrm>
            <a:off x="-501161" y="23019"/>
            <a:ext cx="2912921" cy="813693"/>
          </a:xfrm>
          <a:prstGeom prst="rect">
            <a:avLst/>
          </a:prstGeom>
        </p:spPr>
      </p:pic>
      <p:pic>
        <p:nvPicPr>
          <p:cNvPr id="6" name="Bild 8">
            <a:extLst>
              <a:ext uri="{FF2B5EF4-FFF2-40B4-BE49-F238E27FC236}">
                <a16:creationId xmlns:a16="http://schemas.microsoft.com/office/drawing/2014/main" id="{48F23553-F130-43CE-AAF1-D6377DDF4A00}"/>
              </a:ext>
            </a:extLst>
          </p:cNvPr>
          <p:cNvPicPr>
            <a:picLocks noChangeAspect="1"/>
          </p:cNvPicPr>
          <p:nvPr/>
        </p:nvPicPr>
        <p:blipFill>
          <a:blip r:embed="rId3"/>
          <a:srcRect l="69722" t="30444" r="11388" b="58000"/>
          <a:stretch/>
        </p:blipFill>
        <p:spPr bwMode="auto">
          <a:xfrm>
            <a:off x="7565285" y="272957"/>
            <a:ext cx="1194052" cy="458878"/>
          </a:xfrm>
          <a:prstGeom prst="rect">
            <a:avLst/>
          </a:prstGeom>
        </p:spPr>
      </p:pic>
    </p:spTree>
    <p:extLst>
      <p:ext uri="{BB962C8B-B14F-4D97-AF65-F5344CB8AC3E}">
        <p14:creationId xmlns:p14="http://schemas.microsoft.com/office/powerpoint/2010/main" val="1012882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AD73B-AFFC-4A20-A2A4-C17D48A19217}"/>
              </a:ext>
            </a:extLst>
          </p:cNvPr>
          <p:cNvSpPr>
            <a:spLocks noGrp="1"/>
          </p:cNvSpPr>
          <p:nvPr>
            <p:ph type="title"/>
          </p:nvPr>
        </p:nvSpPr>
        <p:spPr>
          <a:xfrm>
            <a:off x="1485900" y="272958"/>
            <a:ext cx="6172200" cy="668631"/>
          </a:xfrm>
        </p:spPr>
        <p:txBody>
          <a:bodyPr>
            <a:noAutofit/>
          </a:bodyPr>
          <a:lstStyle/>
          <a:p>
            <a:pPr algn="ctr"/>
            <a:r>
              <a:rPr lang="de-AT" sz="2800" dirty="0"/>
              <a:t>Praxisbegleitseminar</a:t>
            </a:r>
            <a:br>
              <a:rPr lang="de-AT" sz="2800" dirty="0"/>
            </a:br>
            <a:endParaRPr lang="de-AT" sz="2800" dirty="0"/>
          </a:p>
        </p:txBody>
      </p:sp>
      <p:sp>
        <p:nvSpPr>
          <p:cNvPr id="3" name="Inhaltsplatzhalter 2">
            <a:extLst>
              <a:ext uri="{FF2B5EF4-FFF2-40B4-BE49-F238E27FC236}">
                <a16:creationId xmlns:a16="http://schemas.microsoft.com/office/drawing/2014/main" id="{FFF41403-D81F-4E65-9045-40B7EAF4F142}"/>
              </a:ext>
            </a:extLst>
          </p:cNvPr>
          <p:cNvSpPr>
            <a:spLocks noGrp="1"/>
          </p:cNvSpPr>
          <p:nvPr>
            <p:ph idx="1"/>
          </p:nvPr>
        </p:nvSpPr>
        <p:spPr>
          <a:xfrm>
            <a:off x="683568" y="836712"/>
            <a:ext cx="7560840" cy="5884763"/>
          </a:xfrm>
        </p:spPr>
        <p:txBody>
          <a:bodyPr>
            <a:normAutofit fontScale="77500" lnSpcReduction="20000"/>
          </a:bodyPr>
          <a:lstStyle/>
          <a:p>
            <a:pPr marL="514350" indent="-514350">
              <a:buAutoNum type="arabicPeriod" startAt="7"/>
            </a:pPr>
            <a:r>
              <a:rPr lang="de-AT" b="1" dirty="0"/>
              <a:t>Möglichkeiten und Grenzen erkennen</a:t>
            </a:r>
          </a:p>
          <a:p>
            <a:pPr marL="0" indent="0">
              <a:buNone/>
            </a:pPr>
            <a:r>
              <a:rPr lang="de-AT" dirty="0"/>
              <a:t>Statt überwiegend Überforderung in der Schulpraxis zu erleben, sollte ein </a:t>
            </a:r>
            <a:r>
              <a:rPr lang="de-AT" i="1" dirty="0"/>
              <a:t>Wahrnehmen und Anerkennen der Realität </a:t>
            </a:r>
            <a:r>
              <a:rPr lang="de-AT" dirty="0"/>
              <a:t>erfolgen und Lehramtsstudierende durch Reflexion des Erlebten in der Gruppe im Unterricht </a:t>
            </a:r>
            <a:r>
              <a:rPr lang="de-AT" i="1" dirty="0"/>
              <a:t>handlungsfähig bleiben</a:t>
            </a:r>
            <a:r>
              <a:rPr lang="de-AT" dirty="0"/>
              <a:t>.</a:t>
            </a:r>
          </a:p>
          <a:p>
            <a:pPr marL="0" indent="0">
              <a:buNone/>
            </a:pPr>
            <a:endParaRPr lang="de-AT" dirty="0"/>
          </a:p>
          <a:p>
            <a:pPr marL="514350" indent="-514350">
              <a:buAutoNum type="arabicPeriod" startAt="8"/>
            </a:pPr>
            <a:r>
              <a:rPr lang="de-AT" b="1" dirty="0"/>
              <a:t>Bedeutung der Affektregulierung erfassen</a:t>
            </a:r>
          </a:p>
          <a:p>
            <a:pPr marL="0" indent="0">
              <a:buNone/>
            </a:pPr>
            <a:r>
              <a:rPr lang="de-AT" dirty="0"/>
              <a:t>In Folge sollten weniger unangenehme Gefühle (Angst, Ohnmacht, Scham, Wut, Hilflosigkeit etc.) von Studierenden als zutiefst bedrohlich erlebt werden und unbewusst abgewehrt werden müssen. – Durch das kontinuierliche Reflektieren im Seminar sollten Studierende zu einer </a:t>
            </a:r>
            <a:r>
              <a:rPr lang="de-AT" i="1" dirty="0"/>
              <a:t>veränderten Wahrnehmung von sich und den Schüler*innen in schulischen Situationen, im I</a:t>
            </a:r>
            <a:r>
              <a:rPr lang="de-AT" dirty="0"/>
              <a:t>nteraktionsgeschehen kommen.</a:t>
            </a:r>
          </a:p>
          <a:p>
            <a:pPr marL="0" indent="0">
              <a:buNone/>
            </a:pPr>
            <a:endParaRPr lang="de-AT" dirty="0"/>
          </a:p>
          <a:p>
            <a:pPr marL="0" indent="0">
              <a:buNone/>
            </a:pPr>
            <a:endParaRPr lang="de-AT" sz="2400" dirty="0"/>
          </a:p>
        </p:txBody>
      </p:sp>
      <p:sp>
        <p:nvSpPr>
          <p:cNvPr id="4" name="Foliennummernplatzhalter 3">
            <a:extLst>
              <a:ext uri="{FF2B5EF4-FFF2-40B4-BE49-F238E27FC236}">
                <a16:creationId xmlns:a16="http://schemas.microsoft.com/office/drawing/2014/main" id="{C3B84D66-02DD-4AFE-9474-336DFBE39C47}"/>
              </a:ext>
            </a:extLst>
          </p:cNvPr>
          <p:cNvSpPr>
            <a:spLocks noGrp="1"/>
          </p:cNvSpPr>
          <p:nvPr>
            <p:ph type="sldNum" sz="quarter" idx="12"/>
          </p:nvPr>
        </p:nvSpPr>
        <p:spPr/>
        <p:txBody>
          <a:bodyPr/>
          <a:lstStyle/>
          <a:p>
            <a:pPr>
              <a:defRPr/>
            </a:pPr>
            <a:fld id="{C1238C9B-4236-466B-BA73-95BADDC97272}" type="slidenum">
              <a:rPr lang="de-AT" smtClean="0"/>
              <a:pPr>
                <a:defRPr/>
              </a:pPr>
              <a:t>33</a:t>
            </a:fld>
            <a:endParaRPr lang="de-AT"/>
          </a:p>
        </p:txBody>
      </p:sp>
      <p:pic>
        <p:nvPicPr>
          <p:cNvPr id="5" name="Grafik 3">
            <a:extLst>
              <a:ext uri="{FF2B5EF4-FFF2-40B4-BE49-F238E27FC236}">
                <a16:creationId xmlns:a16="http://schemas.microsoft.com/office/drawing/2014/main" id="{89653435-BE52-4B89-B4CA-6F23F816178B}"/>
              </a:ext>
            </a:extLst>
          </p:cNvPr>
          <p:cNvPicPr/>
          <p:nvPr/>
        </p:nvPicPr>
        <p:blipFill>
          <a:blip r:embed="rId3"/>
          <a:stretch/>
        </p:blipFill>
        <p:spPr bwMode="auto">
          <a:xfrm>
            <a:off x="-501161" y="23019"/>
            <a:ext cx="2912921" cy="813693"/>
          </a:xfrm>
          <a:prstGeom prst="rect">
            <a:avLst/>
          </a:prstGeom>
        </p:spPr>
      </p:pic>
      <p:pic>
        <p:nvPicPr>
          <p:cNvPr id="6" name="Bild 8">
            <a:extLst>
              <a:ext uri="{FF2B5EF4-FFF2-40B4-BE49-F238E27FC236}">
                <a16:creationId xmlns:a16="http://schemas.microsoft.com/office/drawing/2014/main" id="{48F23553-F130-43CE-AAF1-D6377DDF4A00}"/>
              </a:ext>
            </a:extLst>
          </p:cNvPr>
          <p:cNvPicPr>
            <a:picLocks noChangeAspect="1"/>
          </p:cNvPicPr>
          <p:nvPr/>
        </p:nvPicPr>
        <p:blipFill>
          <a:blip r:embed="rId4"/>
          <a:srcRect l="69722" t="30444" r="11388" b="58000"/>
          <a:stretch/>
        </p:blipFill>
        <p:spPr bwMode="auto">
          <a:xfrm>
            <a:off x="7565285" y="272957"/>
            <a:ext cx="1194052" cy="458878"/>
          </a:xfrm>
          <a:prstGeom prst="rect">
            <a:avLst/>
          </a:prstGeom>
        </p:spPr>
      </p:pic>
    </p:spTree>
    <p:extLst>
      <p:ext uri="{BB962C8B-B14F-4D97-AF65-F5344CB8AC3E}">
        <p14:creationId xmlns:p14="http://schemas.microsoft.com/office/powerpoint/2010/main" val="2763013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AD73B-AFFC-4A20-A2A4-C17D48A19217}"/>
              </a:ext>
            </a:extLst>
          </p:cNvPr>
          <p:cNvSpPr>
            <a:spLocks noGrp="1"/>
          </p:cNvSpPr>
          <p:nvPr>
            <p:ph type="title"/>
          </p:nvPr>
        </p:nvSpPr>
        <p:spPr>
          <a:xfrm>
            <a:off x="1485900" y="469984"/>
            <a:ext cx="6172200" cy="813693"/>
          </a:xfrm>
        </p:spPr>
        <p:txBody>
          <a:bodyPr>
            <a:noAutofit/>
          </a:bodyPr>
          <a:lstStyle/>
          <a:p>
            <a:pPr algn="ctr"/>
            <a:r>
              <a:rPr lang="de-AT" sz="2800" dirty="0"/>
              <a:t>Praxisbegleitseminar</a:t>
            </a:r>
            <a:br>
              <a:rPr lang="de-AT" sz="2800" dirty="0"/>
            </a:br>
            <a:endParaRPr lang="de-AT" sz="2800" dirty="0"/>
          </a:p>
        </p:txBody>
      </p:sp>
      <p:sp>
        <p:nvSpPr>
          <p:cNvPr id="3" name="Inhaltsplatzhalter 2">
            <a:extLst>
              <a:ext uri="{FF2B5EF4-FFF2-40B4-BE49-F238E27FC236}">
                <a16:creationId xmlns:a16="http://schemas.microsoft.com/office/drawing/2014/main" id="{FFF41403-D81F-4E65-9045-40B7EAF4F142}"/>
              </a:ext>
            </a:extLst>
          </p:cNvPr>
          <p:cNvSpPr>
            <a:spLocks noGrp="1"/>
          </p:cNvSpPr>
          <p:nvPr>
            <p:ph idx="1"/>
          </p:nvPr>
        </p:nvSpPr>
        <p:spPr>
          <a:xfrm>
            <a:off x="971600" y="1066042"/>
            <a:ext cx="7344816" cy="5060123"/>
          </a:xfrm>
        </p:spPr>
        <p:txBody>
          <a:bodyPr>
            <a:normAutofit/>
          </a:bodyPr>
          <a:lstStyle/>
          <a:p>
            <a:pPr marL="0" indent="0">
              <a:buNone/>
            </a:pPr>
            <a:r>
              <a:rPr lang="de-AT" sz="2800" dirty="0"/>
              <a:t>Im Verlauf eines Seminars könnte es durch die kontinuierliche und spezifische Art des Blicks auf sich und andere im Interaktionsgeschehen gelingen, </a:t>
            </a:r>
          </a:p>
          <a:p>
            <a:pPr marL="0" indent="0">
              <a:buNone/>
            </a:pPr>
            <a:r>
              <a:rPr lang="de-AT" sz="2800" dirty="0"/>
              <a:t>im beobachtbaren Verhalten auch emotionale Anteile auszumachen, </a:t>
            </a:r>
          </a:p>
          <a:p>
            <a:pPr marL="0" indent="0">
              <a:buNone/>
            </a:pPr>
            <a:r>
              <a:rPr lang="de-AT" sz="2800" dirty="0"/>
              <a:t>was einen verstehenden Blick auf sich als Lehrperson und auf Schüler*innen sowie Teamteaching-Kolleg*innen und andere Personen, die während des Unterrichts zugegen sind (Assistenzen) ermöglicht.</a:t>
            </a:r>
          </a:p>
        </p:txBody>
      </p:sp>
      <p:sp>
        <p:nvSpPr>
          <p:cNvPr id="4" name="Foliennummernplatzhalter 3">
            <a:extLst>
              <a:ext uri="{FF2B5EF4-FFF2-40B4-BE49-F238E27FC236}">
                <a16:creationId xmlns:a16="http://schemas.microsoft.com/office/drawing/2014/main" id="{C3B84D66-02DD-4AFE-9474-336DFBE39C47}"/>
              </a:ext>
            </a:extLst>
          </p:cNvPr>
          <p:cNvSpPr>
            <a:spLocks noGrp="1"/>
          </p:cNvSpPr>
          <p:nvPr>
            <p:ph type="sldNum" sz="quarter" idx="12"/>
          </p:nvPr>
        </p:nvSpPr>
        <p:spPr/>
        <p:txBody>
          <a:bodyPr/>
          <a:lstStyle/>
          <a:p>
            <a:pPr>
              <a:defRPr/>
            </a:pPr>
            <a:fld id="{C1238C9B-4236-466B-BA73-95BADDC97272}" type="slidenum">
              <a:rPr lang="de-AT" smtClean="0"/>
              <a:pPr>
                <a:defRPr/>
              </a:pPr>
              <a:t>34</a:t>
            </a:fld>
            <a:endParaRPr lang="de-AT"/>
          </a:p>
        </p:txBody>
      </p:sp>
      <p:pic>
        <p:nvPicPr>
          <p:cNvPr id="5" name="Grafik 3">
            <a:extLst>
              <a:ext uri="{FF2B5EF4-FFF2-40B4-BE49-F238E27FC236}">
                <a16:creationId xmlns:a16="http://schemas.microsoft.com/office/drawing/2014/main" id="{89653435-BE52-4B89-B4CA-6F23F816178B}"/>
              </a:ext>
            </a:extLst>
          </p:cNvPr>
          <p:cNvPicPr/>
          <p:nvPr/>
        </p:nvPicPr>
        <p:blipFill>
          <a:blip r:embed="rId2"/>
          <a:stretch/>
        </p:blipFill>
        <p:spPr bwMode="auto">
          <a:xfrm>
            <a:off x="-501161" y="1"/>
            <a:ext cx="2840913" cy="813693"/>
          </a:xfrm>
          <a:prstGeom prst="rect">
            <a:avLst/>
          </a:prstGeom>
        </p:spPr>
      </p:pic>
      <p:pic>
        <p:nvPicPr>
          <p:cNvPr id="6" name="Bild 8">
            <a:extLst>
              <a:ext uri="{FF2B5EF4-FFF2-40B4-BE49-F238E27FC236}">
                <a16:creationId xmlns:a16="http://schemas.microsoft.com/office/drawing/2014/main" id="{48F23553-F130-43CE-AAF1-D6377DDF4A00}"/>
              </a:ext>
            </a:extLst>
          </p:cNvPr>
          <p:cNvPicPr>
            <a:picLocks noChangeAspect="1"/>
          </p:cNvPicPr>
          <p:nvPr/>
        </p:nvPicPr>
        <p:blipFill>
          <a:blip r:embed="rId3"/>
          <a:srcRect l="69722" t="30444" r="11388" b="58000"/>
          <a:stretch/>
        </p:blipFill>
        <p:spPr bwMode="auto">
          <a:xfrm>
            <a:off x="7565285" y="272957"/>
            <a:ext cx="1194052" cy="458878"/>
          </a:xfrm>
          <a:prstGeom prst="rect">
            <a:avLst/>
          </a:prstGeom>
        </p:spPr>
      </p:pic>
    </p:spTree>
    <p:extLst>
      <p:ext uri="{BB962C8B-B14F-4D97-AF65-F5344CB8AC3E}">
        <p14:creationId xmlns:p14="http://schemas.microsoft.com/office/powerpoint/2010/main" val="3666296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1C31E35-345C-E246-BABD-01E1A21CF09A}"/>
              </a:ext>
            </a:extLst>
          </p:cNvPr>
          <p:cNvSpPr>
            <a:spLocks noGrp="1"/>
          </p:cNvSpPr>
          <p:nvPr>
            <p:ph type="title"/>
          </p:nvPr>
        </p:nvSpPr>
        <p:spPr/>
        <p:txBody>
          <a:bodyPr/>
          <a:lstStyle/>
          <a:p>
            <a:r>
              <a:rPr lang="en-US" dirty="0">
                <a:solidFill>
                  <a:srgbClr val="FF0000"/>
                </a:solidFill>
              </a:rPr>
              <a:t> </a:t>
            </a:r>
          </a:p>
        </p:txBody>
      </p:sp>
      <p:sp>
        <p:nvSpPr>
          <p:cNvPr id="13" name="Espace réservé du contenu 12">
            <a:extLst>
              <a:ext uri="{FF2B5EF4-FFF2-40B4-BE49-F238E27FC236}">
                <a16:creationId xmlns:a16="http://schemas.microsoft.com/office/drawing/2014/main" id="{1CFCB496-8D53-AA42-B975-93D89BC0CE75}"/>
              </a:ext>
            </a:extLst>
          </p:cNvPr>
          <p:cNvSpPr>
            <a:spLocks noGrp="1"/>
          </p:cNvSpPr>
          <p:nvPr>
            <p:ph idx="1"/>
          </p:nvPr>
        </p:nvSpPr>
        <p:spPr/>
        <p:txBody>
          <a:bodyPr>
            <a:normAutofit fontScale="92500" lnSpcReduction="20000"/>
          </a:bodyPr>
          <a:lstStyle/>
          <a:p>
            <a:endParaRPr lang="en-US" sz="4800" b="1" dirty="0">
              <a:solidFill>
                <a:srgbClr val="FF0000"/>
              </a:solidFill>
            </a:endParaRPr>
          </a:p>
          <a:p>
            <a:endParaRPr lang="en-US" sz="4800" b="1" dirty="0">
              <a:solidFill>
                <a:srgbClr val="FF0000"/>
              </a:solidFill>
            </a:endParaRPr>
          </a:p>
          <a:p>
            <a:endParaRPr lang="en-US" sz="4800" b="1" dirty="0">
              <a:solidFill>
                <a:srgbClr val="FF0000"/>
              </a:solidFill>
            </a:endParaRPr>
          </a:p>
          <a:p>
            <a:pPr marL="0" indent="0">
              <a:buNone/>
            </a:pPr>
            <a:r>
              <a:rPr lang="en-US" sz="3900" b="1" dirty="0">
                <a:solidFill>
                  <a:srgbClr val="FF0000"/>
                </a:solidFill>
              </a:rPr>
              <a:t>1.3.2</a:t>
            </a:r>
          </a:p>
          <a:p>
            <a:pPr marL="0" indent="0">
              <a:buNone/>
            </a:pPr>
            <a:r>
              <a:rPr lang="en-US" sz="3900" b="1" dirty="0" err="1">
                <a:solidFill>
                  <a:srgbClr val="FF0000"/>
                </a:solidFill>
              </a:rPr>
              <a:t>Weiterbildung</a:t>
            </a:r>
            <a:r>
              <a:rPr lang="en-US" sz="3900" b="1" dirty="0">
                <a:solidFill>
                  <a:srgbClr val="FF0000"/>
                </a:solidFill>
              </a:rPr>
              <a:t> </a:t>
            </a:r>
          </a:p>
          <a:p>
            <a:pPr marL="0" indent="0">
              <a:buNone/>
            </a:pPr>
            <a:r>
              <a:rPr lang="en-US" sz="3900" b="1" dirty="0" err="1">
                <a:solidFill>
                  <a:srgbClr val="FF0000"/>
                </a:solidFill>
              </a:rPr>
              <a:t>für</a:t>
            </a:r>
            <a:r>
              <a:rPr lang="en-US" sz="3900" b="1" dirty="0">
                <a:solidFill>
                  <a:srgbClr val="FF0000"/>
                </a:solidFill>
              </a:rPr>
              <a:t> Mentor*</a:t>
            </a:r>
            <a:r>
              <a:rPr lang="en-US" sz="3900" b="1" dirty="0" err="1">
                <a:solidFill>
                  <a:srgbClr val="FF0000"/>
                </a:solidFill>
              </a:rPr>
              <a:t>innen</a:t>
            </a:r>
            <a:r>
              <a:rPr lang="en-US" sz="3900" b="1" dirty="0">
                <a:solidFill>
                  <a:srgbClr val="FF0000"/>
                </a:solidFill>
              </a:rPr>
              <a:t> </a:t>
            </a:r>
          </a:p>
          <a:p>
            <a:pPr marL="0" indent="0">
              <a:buNone/>
            </a:pPr>
            <a:r>
              <a:rPr lang="en-US" sz="3900" b="1" dirty="0">
                <a:solidFill>
                  <a:srgbClr val="FF0000"/>
                </a:solidFill>
              </a:rPr>
              <a:t>und </a:t>
            </a:r>
            <a:r>
              <a:rPr lang="en-US" sz="3900" b="1" dirty="0" err="1">
                <a:solidFill>
                  <a:srgbClr val="FF0000"/>
                </a:solidFill>
              </a:rPr>
              <a:t>Praxislehrkräfte</a:t>
            </a:r>
            <a:r>
              <a:rPr lang="en-US" sz="3900" b="1" dirty="0">
                <a:solidFill>
                  <a:srgbClr val="FF0000"/>
                </a:solidFill>
              </a:rPr>
              <a:t>  </a:t>
            </a:r>
            <a:endParaRPr lang="en-US" sz="3900" dirty="0"/>
          </a:p>
        </p:txBody>
      </p:sp>
      <p:pic>
        <p:nvPicPr>
          <p:cNvPr id="5" name="Espace réservé du contenu 5">
            <a:extLst>
              <a:ext uri="{FF2B5EF4-FFF2-40B4-BE49-F238E27FC236}">
                <a16:creationId xmlns:a16="http://schemas.microsoft.com/office/drawing/2014/main" id="{10840A80-61D7-1048-A36B-05A0CD92301B}"/>
              </a:ext>
            </a:extLst>
          </p:cNvPr>
          <p:cNvPicPr>
            <a:picLocks noChangeAspect="1"/>
          </p:cNvPicPr>
          <p:nvPr/>
        </p:nvPicPr>
        <p:blipFill>
          <a:blip r:embed="rId2"/>
          <a:stretch>
            <a:fillRect/>
          </a:stretch>
        </p:blipFill>
        <p:spPr>
          <a:xfrm>
            <a:off x="4716016" y="2420888"/>
            <a:ext cx="4085794" cy="3653746"/>
          </a:xfrm>
          <a:prstGeom prst="rect">
            <a:avLst/>
          </a:prstGeom>
        </p:spPr>
      </p:pic>
    </p:spTree>
    <p:extLst>
      <p:ext uri="{BB962C8B-B14F-4D97-AF65-F5344CB8AC3E}">
        <p14:creationId xmlns:p14="http://schemas.microsoft.com/office/powerpoint/2010/main" val="2340439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FE1F6A-8DD5-7F44-82BA-49EBBAE316F4}"/>
              </a:ext>
            </a:extLst>
          </p:cNvPr>
          <p:cNvSpPr>
            <a:spLocks noGrp="1"/>
          </p:cNvSpPr>
          <p:nvPr>
            <p:ph type="title"/>
          </p:nvPr>
        </p:nvSpPr>
        <p:spPr/>
        <p:txBody>
          <a:bodyPr>
            <a:normAutofit fontScale="90000"/>
          </a:bodyPr>
          <a:lstStyle/>
          <a:p>
            <a:r>
              <a:rPr lang="en-US" b="1" dirty="0" err="1"/>
              <a:t>Ziele</a:t>
            </a:r>
            <a:r>
              <a:rPr lang="en-US" b="1" dirty="0"/>
              <a:t> der </a:t>
            </a:r>
            <a:r>
              <a:rPr lang="en-US" b="1" dirty="0" err="1"/>
              <a:t>Fortbildung</a:t>
            </a:r>
            <a:r>
              <a:rPr lang="en-US" b="1" dirty="0"/>
              <a:t> von </a:t>
            </a:r>
            <a:r>
              <a:rPr lang="en-US" b="1" dirty="0" err="1"/>
              <a:t>Praxislehrkräften</a:t>
            </a:r>
            <a:r>
              <a:rPr lang="en-US" b="1" dirty="0"/>
              <a:t> </a:t>
            </a:r>
          </a:p>
        </p:txBody>
      </p:sp>
      <p:sp>
        <p:nvSpPr>
          <p:cNvPr id="3" name="Espace réservé du contenu 2">
            <a:extLst>
              <a:ext uri="{FF2B5EF4-FFF2-40B4-BE49-F238E27FC236}">
                <a16:creationId xmlns:a16="http://schemas.microsoft.com/office/drawing/2014/main" id="{F2A038D2-8526-544B-8C84-E4D611992A81}"/>
              </a:ext>
            </a:extLst>
          </p:cNvPr>
          <p:cNvSpPr>
            <a:spLocks noGrp="1"/>
          </p:cNvSpPr>
          <p:nvPr>
            <p:ph sz="half" idx="1"/>
          </p:nvPr>
        </p:nvSpPr>
        <p:spPr/>
        <p:txBody>
          <a:bodyPr>
            <a:normAutofit fontScale="70000" lnSpcReduction="20000"/>
          </a:bodyPr>
          <a:lstStyle/>
          <a:p>
            <a:endParaRPr lang="en-US" dirty="0"/>
          </a:p>
          <a:p>
            <a:r>
              <a:rPr lang="de-AT" dirty="0"/>
              <a:t>Die Reflexivität vom Praxislehrkräften/Dozent*innen stärken auf folgenden Ebenen: </a:t>
            </a:r>
          </a:p>
          <a:p>
            <a:r>
              <a:rPr lang="de-AT" b="1" dirty="0"/>
              <a:t>Das Imaginäre</a:t>
            </a:r>
            <a:r>
              <a:rPr lang="de-AT" dirty="0"/>
              <a:t>: unsere Vorstellung vom anderen, von uns, der Institution, …</a:t>
            </a:r>
          </a:p>
          <a:p>
            <a:r>
              <a:rPr lang="de-AT" b="1" dirty="0"/>
              <a:t>Das Symbolische</a:t>
            </a:r>
            <a:r>
              <a:rPr lang="de-AT" dirty="0"/>
              <a:t>: Sprache , Schweigen, Platz einnehmen, Kommunikation</a:t>
            </a:r>
          </a:p>
          <a:p>
            <a:r>
              <a:rPr lang="de-AT" b="1" dirty="0"/>
              <a:t>Das Reale</a:t>
            </a:r>
            <a:r>
              <a:rPr lang="de-AT" dirty="0"/>
              <a:t>: Affektive Dimension der Teilnehmer (Liebe, Hass, Angst, Schuldgefühle ...) gegenüber sich selbst, dem anderen und den unterrichtlichen Objekten, Triebhaftem, Wiederholungen, </a:t>
            </a:r>
            <a:r>
              <a:rPr lang="de-AT" dirty="0" err="1"/>
              <a:t>Geniessen</a:t>
            </a:r>
            <a:endParaRPr lang="de-AT" dirty="0"/>
          </a:p>
          <a:p>
            <a:endParaRPr lang="en-US" dirty="0"/>
          </a:p>
          <a:p>
            <a:endParaRPr lang="en-US" dirty="0"/>
          </a:p>
        </p:txBody>
      </p:sp>
      <p:sp>
        <p:nvSpPr>
          <p:cNvPr id="5" name="Espace réservé du contenu 4">
            <a:extLst>
              <a:ext uri="{FF2B5EF4-FFF2-40B4-BE49-F238E27FC236}">
                <a16:creationId xmlns:a16="http://schemas.microsoft.com/office/drawing/2014/main" id="{A3F8B211-B766-2046-B534-0B3AA012582E}"/>
              </a:ext>
            </a:extLst>
          </p:cNvPr>
          <p:cNvSpPr>
            <a:spLocks noGrp="1"/>
          </p:cNvSpPr>
          <p:nvPr>
            <p:ph sz="half" idx="2"/>
          </p:nvPr>
        </p:nvSpPr>
        <p:spPr/>
        <p:txBody>
          <a:bodyPr>
            <a:normAutofit fontScale="70000" lnSpcReduction="20000"/>
          </a:bodyPr>
          <a:lstStyle/>
          <a:p>
            <a:endParaRPr lang="en-US"/>
          </a:p>
        </p:txBody>
      </p:sp>
      <p:pic>
        <p:nvPicPr>
          <p:cNvPr id="6" name="Picture 4">
            <a:extLst>
              <a:ext uri="{FF2B5EF4-FFF2-40B4-BE49-F238E27FC236}">
                <a16:creationId xmlns:a16="http://schemas.microsoft.com/office/drawing/2014/main" id="{EADD548C-DD7B-5C4A-BC72-C00F0B2895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4521" y="1974574"/>
            <a:ext cx="3615459" cy="36019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2388781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0C0CC3-CC0D-634C-82AA-6462B520EE35}"/>
              </a:ext>
            </a:extLst>
          </p:cNvPr>
          <p:cNvSpPr>
            <a:spLocks noGrp="1"/>
          </p:cNvSpPr>
          <p:nvPr>
            <p:ph type="title"/>
          </p:nvPr>
        </p:nvSpPr>
        <p:spPr/>
        <p:txBody>
          <a:bodyPr/>
          <a:lstStyle/>
          <a:p>
            <a:r>
              <a:rPr lang="en-US" b="1" dirty="0" err="1"/>
              <a:t>Aspekte</a:t>
            </a:r>
            <a:r>
              <a:rPr lang="en-US" b="1" dirty="0"/>
              <a:t> der </a:t>
            </a:r>
            <a:r>
              <a:rPr lang="en-US" b="1" dirty="0" err="1"/>
              <a:t>Fortbildung</a:t>
            </a:r>
            <a:r>
              <a:rPr lang="en-US" b="1" dirty="0"/>
              <a:t> </a:t>
            </a:r>
          </a:p>
        </p:txBody>
      </p:sp>
      <p:sp>
        <p:nvSpPr>
          <p:cNvPr id="3" name="Espace réservé du contenu 2">
            <a:extLst>
              <a:ext uri="{FF2B5EF4-FFF2-40B4-BE49-F238E27FC236}">
                <a16:creationId xmlns:a16="http://schemas.microsoft.com/office/drawing/2014/main" id="{E89EDE7B-AC83-7743-B7FB-1E29EED6F624}"/>
              </a:ext>
            </a:extLst>
          </p:cNvPr>
          <p:cNvSpPr>
            <a:spLocks noGrp="1"/>
          </p:cNvSpPr>
          <p:nvPr>
            <p:ph idx="1"/>
          </p:nvPr>
        </p:nvSpPr>
        <p:spPr/>
        <p:txBody>
          <a:bodyPr>
            <a:normAutofit fontScale="47500" lnSpcReduction="20000"/>
          </a:bodyPr>
          <a:lstStyle/>
          <a:p>
            <a:endParaRPr lang="en-US" dirty="0"/>
          </a:p>
          <a:p>
            <a:r>
              <a:rPr lang="de-AT" b="1" dirty="0"/>
              <a:t>Moderne und Professionalisierung der Praxisbegleiter*innen</a:t>
            </a:r>
            <a:r>
              <a:rPr lang="de-AT" dirty="0"/>
              <a:t>, Reflexivität, Heterogenität / Inklusion (“ </a:t>
            </a:r>
            <a:r>
              <a:rPr lang="de-AT" dirty="0" err="1"/>
              <a:t>Photolangage</a:t>
            </a:r>
            <a:r>
              <a:rPr lang="de-AT" dirty="0"/>
              <a:t> ”) Professionalität des Lehrers, Diskurs der EU, Psychoanal. Aspekt </a:t>
            </a:r>
          </a:p>
          <a:p>
            <a:r>
              <a:rPr lang="de-AT" dirty="0"/>
              <a:t>Brille: Grund-/Leitkonzepte  (Was sehen wir?)</a:t>
            </a:r>
          </a:p>
          <a:p>
            <a:r>
              <a:rPr lang="de-AT" b="1" dirty="0"/>
              <a:t>Unser Ansatz</a:t>
            </a:r>
            <a:r>
              <a:rPr lang="de-AT" dirty="0"/>
              <a:t>: Beziehung: Unbewusstes versus bewusstes Erleben (Emotional, Vorstellungen, Sprache), psychische Strukturentwicklung.  Biographie, Affektregulierung, Bezug zum Wissen (Das Wissensobjekt und mein Bezug; Didaktik)</a:t>
            </a:r>
          </a:p>
          <a:p>
            <a:r>
              <a:rPr lang="de-AT" b="1" dirty="0"/>
              <a:t>Fallarbeit: Grund-/Leitkonzepte: </a:t>
            </a:r>
            <a:r>
              <a:rPr lang="de-AT" dirty="0"/>
              <a:t>Spielfilm (Applikation der Konzepte) -&gt; The Kings‘ </a:t>
            </a:r>
            <a:r>
              <a:rPr lang="de-AT" dirty="0" err="1"/>
              <a:t>speech</a:t>
            </a:r>
            <a:endParaRPr lang="de-AT" dirty="0"/>
          </a:p>
          <a:p>
            <a:r>
              <a:rPr lang="de-AT" b="1" dirty="0"/>
              <a:t>Die Profession Praxislehrkraft</a:t>
            </a:r>
            <a:r>
              <a:rPr lang="de-AT" dirty="0"/>
              <a:t>: Funktion und Rolle des Praxisbegleiters in einer Organisation/Institution (professionelles Handeln, Kompetenzen) die unterschiedlichen Modelle des Begleitens  (interaktiv Arbeit), Wer bin ich für wen und wozu ? / Wer ist er/sie für ...? Wo ist er situiert? </a:t>
            </a:r>
          </a:p>
          <a:p>
            <a:r>
              <a:rPr lang="de-AT" b="1" dirty="0"/>
              <a:t>Unterstützung der Reflexivität der Studierenden:  </a:t>
            </a:r>
            <a:r>
              <a:rPr lang="de-AT" dirty="0"/>
              <a:t>Habitus, Zuhören, Fragen, Rahmenbedingungen, Strategien, Analysieren und Interpretieren, Übertragung, Widerstände …</a:t>
            </a:r>
          </a:p>
          <a:p>
            <a:pPr marL="914400" lvl="1" indent="-457200">
              <a:buFont typeface="+mj-lt"/>
              <a:buAutoNum type="arabicPeriod"/>
            </a:pPr>
            <a:r>
              <a:rPr lang="de-AT" dirty="0"/>
              <a:t>Fallzentrierte Arbeit: Unterstützung der Studierenden  (Dyade) (von den Praxislehrkräften)</a:t>
            </a:r>
          </a:p>
          <a:p>
            <a:pPr marL="914400" lvl="1" indent="-457200">
              <a:buFont typeface="+mj-lt"/>
              <a:buAutoNum type="arabicPeriod"/>
            </a:pPr>
            <a:r>
              <a:rPr lang="de-AT" dirty="0"/>
              <a:t>Sinn, Struktur und Arbeit mit dem Konzept von Begleitseminaren (wo: Struktur des Seminars;  Gruppe: welche Konzepte finden sich wie in der Struktur des sekundierenden Seminars; Exemplare)</a:t>
            </a:r>
          </a:p>
          <a:p>
            <a:r>
              <a:rPr lang="de-AT" b="1" dirty="0"/>
              <a:t>Reflexivität der Praxisbegleiter*innen: Intervision/Supervision </a:t>
            </a:r>
            <a:r>
              <a:rPr lang="de-AT" dirty="0"/>
              <a:t>(Die eigne Art zu begleiten reflektieren)</a:t>
            </a:r>
          </a:p>
          <a:p>
            <a:pPr lvl="1"/>
            <a:r>
              <a:rPr lang="de-AT" dirty="0"/>
              <a:t>Setting Fallarbeit: Reflexivität bezüglich der eigenen Praxis der Praxislehrkräfte </a:t>
            </a:r>
          </a:p>
        </p:txBody>
      </p:sp>
    </p:spTree>
    <p:extLst>
      <p:ext uri="{BB962C8B-B14F-4D97-AF65-F5344CB8AC3E}">
        <p14:creationId xmlns:p14="http://schemas.microsoft.com/office/powerpoint/2010/main" val="593368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D7991F-B3CC-EF43-9A34-EFE5794B5DED}"/>
              </a:ext>
            </a:extLst>
          </p:cNvPr>
          <p:cNvSpPr>
            <a:spLocks noGrp="1"/>
          </p:cNvSpPr>
          <p:nvPr>
            <p:ph type="title"/>
          </p:nvPr>
        </p:nvSpPr>
        <p:spPr/>
        <p:txBody>
          <a:bodyPr>
            <a:normAutofit fontScale="90000"/>
          </a:bodyPr>
          <a:lstStyle/>
          <a:p>
            <a:r>
              <a:rPr lang="en-US" b="1" dirty="0" err="1"/>
              <a:t>Reflexivität</a:t>
            </a:r>
            <a:r>
              <a:rPr lang="en-US" b="1" dirty="0"/>
              <a:t> und </a:t>
            </a:r>
            <a:r>
              <a:rPr lang="en-US" b="1" dirty="0" err="1"/>
              <a:t>Lerneffekte</a:t>
            </a:r>
            <a:r>
              <a:rPr lang="en-US" b="1" dirty="0"/>
              <a:t> </a:t>
            </a:r>
            <a:r>
              <a:rPr lang="en-US" b="1" dirty="0" err="1"/>
              <a:t>im</a:t>
            </a:r>
            <a:r>
              <a:rPr lang="en-US" b="1" dirty="0"/>
              <a:t> Setting “</a:t>
            </a:r>
            <a:r>
              <a:rPr lang="en-US" b="1" dirty="0" err="1"/>
              <a:t>Reflexion</a:t>
            </a:r>
            <a:r>
              <a:rPr lang="en-US" b="1" dirty="0"/>
              <a:t> der </a:t>
            </a:r>
            <a:r>
              <a:rPr lang="en-US" b="1" dirty="0" err="1"/>
              <a:t>eigenen</a:t>
            </a:r>
            <a:r>
              <a:rPr lang="en-US" b="1" dirty="0"/>
              <a:t> Praxis”</a:t>
            </a:r>
          </a:p>
        </p:txBody>
      </p:sp>
      <p:sp>
        <p:nvSpPr>
          <p:cNvPr id="3" name="Espace réservé du contenu 2">
            <a:extLst>
              <a:ext uri="{FF2B5EF4-FFF2-40B4-BE49-F238E27FC236}">
                <a16:creationId xmlns:a16="http://schemas.microsoft.com/office/drawing/2014/main" id="{5ABE6FB0-20AD-174D-B655-861BBB8DEA3D}"/>
              </a:ext>
            </a:extLst>
          </p:cNvPr>
          <p:cNvSpPr>
            <a:spLocks noGrp="1"/>
          </p:cNvSpPr>
          <p:nvPr>
            <p:ph idx="1"/>
          </p:nvPr>
        </p:nvSpPr>
        <p:spPr/>
        <p:txBody>
          <a:bodyPr>
            <a:normAutofit fontScale="47500" lnSpcReduction="20000"/>
          </a:bodyPr>
          <a:lstStyle/>
          <a:p>
            <a:r>
              <a:rPr lang="de-DE" dirty="0"/>
              <a:t>Die Prozesse innerhalb der einzelnen Settings implizieren ein unterschiedliches Handeln der Teilnehmer*innen. </a:t>
            </a:r>
          </a:p>
          <a:p>
            <a:r>
              <a:rPr lang="de-DE" dirty="0"/>
              <a:t>Im ersten Schritt geht es darum, eine Situation, ein Problem, ein Erleben in die Form eines </a:t>
            </a:r>
            <a:r>
              <a:rPr lang="de-DE" b="1" i="1" dirty="0">
                <a:solidFill>
                  <a:srgbClr val="FF0000"/>
                </a:solidFill>
              </a:rPr>
              <a:t>Berichtes</a:t>
            </a:r>
            <a:r>
              <a:rPr lang="de-DE" b="1" dirty="0">
                <a:solidFill>
                  <a:srgbClr val="FF0000"/>
                </a:solidFill>
              </a:rPr>
              <a:t> zu übersetzen. </a:t>
            </a:r>
            <a:r>
              <a:rPr lang="de-DE" dirty="0"/>
              <a:t>Dabei geht es darum, die einzelnen Aspekte zusammenzubringen, sich selbst auch innerhalb des sozialen Gefüges zu situieren und diesen Bericht an einen anderen zu adressieren.</a:t>
            </a:r>
            <a:endParaRPr lang="en-US" dirty="0"/>
          </a:p>
          <a:p>
            <a:r>
              <a:rPr lang="de-DE" dirty="0"/>
              <a:t>Es geht zweitens auch darum </a:t>
            </a:r>
            <a:r>
              <a:rPr lang="de-DE" b="1" dirty="0">
                <a:solidFill>
                  <a:srgbClr val="FF0000"/>
                </a:solidFill>
              </a:rPr>
              <a:t>zuzuhören</a:t>
            </a:r>
            <a:r>
              <a:rPr lang="de-DE" dirty="0"/>
              <a:t>, was die anderen sagen, so zum Beispiel auch welche Effekte, Reaktionen der eigene Bericht bei den Zuhörer*innen auslöst. Nicht unwichtig ist dabei auch, sich selbst beim Sprechen zuzuhören </a:t>
            </a:r>
            <a:r>
              <a:rPr lang="de-DE" b="1" dirty="0">
                <a:solidFill>
                  <a:srgbClr val="FF0000"/>
                </a:solidFill>
              </a:rPr>
              <a:t>(Vorstellungen, Affekte, Signifikanten)</a:t>
            </a:r>
            <a:endParaRPr lang="en-US" b="1" dirty="0">
              <a:solidFill>
                <a:srgbClr val="FF0000"/>
              </a:solidFill>
            </a:endParaRPr>
          </a:p>
          <a:p>
            <a:r>
              <a:rPr lang="de-DE" dirty="0"/>
              <a:t>Drittens geht es im Sprechen um einen </a:t>
            </a:r>
            <a:r>
              <a:rPr lang="de-DE" b="1" dirty="0">
                <a:solidFill>
                  <a:srgbClr val="FF0000"/>
                </a:solidFill>
              </a:rPr>
              <a:t>Akt des „Sich-Mitteilens“, </a:t>
            </a:r>
            <a:r>
              <a:rPr lang="de-DE" dirty="0"/>
              <a:t>sich dabei in einer Gruppe zu riskieren, sich zu positionieren, andere anzusprechen und auf sie zu hören.</a:t>
            </a:r>
            <a:endParaRPr lang="en-US" dirty="0"/>
          </a:p>
          <a:p>
            <a:r>
              <a:rPr lang="de-DE" dirty="0"/>
              <a:t>Ziel des Prozesses ist es letztlich, dass die Praxislehrkraft die von ihr berichtete </a:t>
            </a:r>
            <a:r>
              <a:rPr lang="de-DE" b="1" dirty="0">
                <a:solidFill>
                  <a:srgbClr val="FF0000"/>
                </a:solidFill>
              </a:rPr>
              <a:t>Situation differenzierter, „anders sehen“ und interpretieren kann,</a:t>
            </a:r>
            <a:r>
              <a:rPr lang="de-DE" dirty="0"/>
              <a:t> so dass es kurz- oder langfristig zu kleinen Verschiebungen kommen kann und zu einer bewusste(</a:t>
            </a:r>
            <a:r>
              <a:rPr lang="de-DE" dirty="0" err="1"/>
              <a:t>re</a:t>
            </a:r>
            <a:r>
              <a:rPr lang="de-DE" dirty="0"/>
              <a:t>)</a:t>
            </a:r>
            <a:r>
              <a:rPr lang="de-DE" dirty="0" err="1"/>
              <a:t>n</a:t>
            </a:r>
            <a:r>
              <a:rPr lang="de-DE" dirty="0"/>
              <a:t> Verantwortung für die Situation zu übernehmen. Es geht nicht darum, wilde Deutungen zu fördern, sondern zunächst mal aufmerksamer zu werden bezüglich der verbalen und non-verbalen Kommunikation, die eigenen Widerständen zu beachten und die Löcher im eigenen Wissen wahrzunehmen um das als Voraussetzung, dass das Begehren zu Wissen neu angetrieben wird. </a:t>
            </a:r>
            <a:endParaRPr lang="en-US" dirty="0"/>
          </a:p>
          <a:p>
            <a:endParaRPr lang="en-US" dirty="0"/>
          </a:p>
        </p:txBody>
      </p:sp>
      <p:sp>
        <p:nvSpPr>
          <p:cNvPr id="4" name="Espace réservé du pied de page 3">
            <a:extLst>
              <a:ext uri="{FF2B5EF4-FFF2-40B4-BE49-F238E27FC236}">
                <a16:creationId xmlns:a16="http://schemas.microsoft.com/office/drawing/2014/main" id="{FCDE4195-850E-194F-B472-2DB0A82EB6D0}"/>
              </a:ext>
            </a:extLst>
          </p:cNvPr>
          <p:cNvSpPr>
            <a:spLocks noGrp="1"/>
          </p:cNvSpPr>
          <p:nvPr>
            <p:ph type="ftr" sz="quarter" idx="11"/>
          </p:nvPr>
        </p:nvSpPr>
        <p:spPr/>
        <p:txBody>
          <a:bodyPr/>
          <a:lstStyle/>
          <a:p>
            <a:r>
              <a:rPr lang="en-US"/>
              <a:t>ProInrepra Konzept Praxislehrer  weber jm 2019</a:t>
            </a:r>
          </a:p>
        </p:txBody>
      </p:sp>
      <p:sp>
        <p:nvSpPr>
          <p:cNvPr id="5" name="Espace réservé du numéro de diapositive 4">
            <a:extLst>
              <a:ext uri="{FF2B5EF4-FFF2-40B4-BE49-F238E27FC236}">
                <a16:creationId xmlns:a16="http://schemas.microsoft.com/office/drawing/2014/main" id="{A8681120-8FA5-2F48-B670-B5A74C8FC44B}"/>
              </a:ext>
            </a:extLst>
          </p:cNvPr>
          <p:cNvSpPr>
            <a:spLocks noGrp="1"/>
          </p:cNvSpPr>
          <p:nvPr>
            <p:ph type="sldNum" sz="quarter" idx="12"/>
          </p:nvPr>
        </p:nvSpPr>
        <p:spPr/>
        <p:txBody>
          <a:bodyPr/>
          <a:lstStyle/>
          <a:p>
            <a:fld id="{19596E1F-6CBC-B345-842E-29F757CFB30E}" type="slidenum">
              <a:rPr lang="en-US" smtClean="0"/>
              <a:t>38</a:t>
            </a:fld>
            <a:endParaRPr lang="en-US"/>
          </a:p>
        </p:txBody>
      </p:sp>
    </p:spTree>
    <p:extLst>
      <p:ext uri="{BB962C8B-B14F-4D97-AF65-F5344CB8AC3E}">
        <p14:creationId xmlns:p14="http://schemas.microsoft.com/office/powerpoint/2010/main" val="3396045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C0FF7C-2E09-404D-A876-9A04B971DB1B}"/>
              </a:ext>
            </a:extLst>
          </p:cNvPr>
          <p:cNvSpPr>
            <a:spLocks noGrp="1"/>
          </p:cNvSpPr>
          <p:nvPr>
            <p:ph type="title"/>
          </p:nvPr>
        </p:nvSpPr>
        <p:spPr/>
        <p:txBody>
          <a:bodyPr>
            <a:normAutofit fontScale="90000"/>
          </a:bodyPr>
          <a:lstStyle/>
          <a:p>
            <a:r>
              <a:rPr lang="en-US" b="1" dirty="0" err="1"/>
              <a:t>Erfahrungen</a:t>
            </a:r>
            <a:r>
              <a:rPr lang="en-US" b="1" dirty="0"/>
              <a:t> </a:t>
            </a:r>
            <a:r>
              <a:rPr lang="en-US" b="1" dirty="0" err="1"/>
              <a:t>mit</a:t>
            </a:r>
            <a:r>
              <a:rPr lang="en-US" b="1" dirty="0"/>
              <a:t> </a:t>
            </a:r>
            <a:r>
              <a:rPr lang="en-US" b="1" dirty="0" err="1"/>
              <a:t>Teilen</a:t>
            </a:r>
            <a:r>
              <a:rPr lang="en-US" b="1" dirty="0"/>
              <a:t> des Settings</a:t>
            </a:r>
          </a:p>
        </p:txBody>
      </p:sp>
      <p:sp>
        <p:nvSpPr>
          <p:cNvPr id="3" name="Espace réservé du contenu 2">
            <a:extLst>
              <a:ext uri="{FF2B5EF4-FFF2-40B4-BE49-F238E27FC236}">
                <a16:creationId xmlns:a16="http://schemas.microsoft.com/office/drawing/2014/main" id="{04555697-E79F-BB45-ABFA-B8D61C822915}"/>
              </a:ext>
            </a:extLst>
          </p:cNvPr>
          <p:cNvSpPr>
            <a:spLocks noGrp="1"/>
          </p:cNvSpPr>
          <p:nvPr>
            <p:ph idx="1"/>
          </p:nvPr>
        </p:nvSpPr>
        <p:spPr/>
        <p:txBody>
          <a:bodyPr/>
          <a:lstStyle/>
          <a:p>
            <a:r>
              <a:rPr lang="en-US" dirty="0" err="1"/>
              <a:t>Begleitseminare</a:t>
            </a:r>
            <a:r>
              <a:rPr lang="en-US" dirty="0"/>
              <a:t> in Ludwigsburg, Luxemburg, München und Wien</a:t>
            </a:r>
          </a:p>
          <a:p>
            <a:r>
              <a:rPr lang="en-US" dirty="0" err="1"/>
              <a:t>Fallbesprechung</a:t>
            </a:r>
            <a:r>
              <a:rPr lang="en-US" dirty="0"/>
              <a:t> </a:t>
            </a:r>
            <a:r>
              <a:rPr lang="en-US" dirty="0" err="1"/>
              <a:t>aufgrund</a:t>
            </a:r>
            <a:r>
              <a:rPr lang="en-US" dirty="0"/>
              <a:t> von </a:t>
            </a:r>
            <a:r>
              <a:rPr lang="en-US" dirty="0" err="1"/>
              <a:t>Filmausschnitten</a:t>
            </a:r>
            <a:endParaRPr lang="en-US" dirty="0"/>
          </a:p>
          <a:p>
            <a:r>
              <a:rPr lang="en-US" dirty="0" err="1"/>
              <a:t>Fallbesprechung</a:t>
            </a:r>
            <a:r>
              <a:rPr lang="en-US" dirty="0"/>
              <a:t> </a:t>
            </a:r>
            <a:r>
              <a:rPr lang="en-US" dirty="0" err="1"/>
              <a:t>mit</a:t>
            </a:r>
            <a:r>
              <a:rPr lang="en-US" dirty="0"/>
              <a:t>  Work-discussion Ludwigsburg, Wien </a:t>
            </a:r>
          </a:p>
          <a:p>
            <a:r>
              <a:rPr lang="en-US" dirty="0" err="1"/>
              <a:t>Fallsbesprechung</a:t>
            </a:r>
            <a:r>
              <a:rPr lang="en-US" dirty="0"/>
              <a:t> </a:t>
            </a:r>
            <a:r>
              <a:rPr lang="en-US" dirty="0" err="1"/>
              <a:t>mit</a:t>
            </a:r>
            <a:r>
              <a:rPr lang="en-US" dirty="0"/>
              <a:t> </a:t>
            </a:r>
            <a:r>
              <a:rPr lang="en-US" dirty="0" err="1"/>
              <a:t>Praxislehrkräften</a:t>
            </a:r>
            <a:r>
              <a:rPr lang="en-US" dirty="0"/>
              <a:t>: CAS tutoring in Luxemburg </a:t>
            </a:r>
          </a:p>
        </p:txBody>
      </p:sp>
    </p:spTree>
    <p:extLst>
      <p:ext uri="{BB962C8B-B14F-4D97-AF65-F5344CB8AC3E}">
        <p14:creationId xmlns:p14="http://schemas.microsoft.com/office/powerpoint/2010/main" val="136893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Überblick</a:t>
            </a:r>
          </a:p>
        </p:txBody>
      </p:sp>
      <p:sp>
        <p:nvSpPr>
          <p:cNvPr id="3" name="Textplatzhalter 2"/>
          <p:cNvSpPr>
            <a:spLocks noGrp="1"/>
          </p:cNvSpPr>
          <p:nvPr>
            <p:ph type="body" idx="1"/>
          </p:nvPr>
        </p:nvSpPr>
        <p:spPr/>
        <p:txBody>
          <a:bodyPr>
            <a:normAutofit/>
          </a:bodyPr>
          <a:lstStyle/>
          <a:p>
            <a:r>
              <a:rPr lang="de-DE" sz="4400" b="1" dirty="0"/>
              <a:t>1.1 </a:t>
            </a:r>
          </a:p>
        </p:txBody>
      </p:sp>
      <p:sp>
        <p:nvSpPr>
          <p:cNvPr id="4" name="Foliennummernplatzhalter 3"/>
          <p:cNvSpPr>
            <a:spLocks noGrp="1"/>
          </p:cNvSpPr>
          <p:nvPr>
            <p:ph type="sldNum" sz="quarter" idx="12"/>
          </p:nvPr>
        </p:nvSpPr>
        <p:spPr/>
        <p:txBody>
          <a:bodyPr/>
          <a:lstStyle/>
          <a:p>
            <a:pPr>
              <a:defRPr/>
            </a:pPr>
            <a:fld id="{C1238C9B-4236-466B-BA73-95BADDC97272}" type="slidenum">
              <a:rPr lang="de-DE" smtClean="0"/>
              <a:pPr>
                <a:defRPr/>
              </a:pPr>
              <a:t>4</a:t>
            </a:fld>
            <a:endParaRPr lang="de-DE"/>
          </a:p>
        </p:txBody>
      </p:sp>
      <p:pic>
        <p:nvPicPr>
          <p:cNvPr id="5" name="Inhaltsplatzhalter 5"/>
          <p:cNvPicPr>
            <a:picLocks noChangeAspect="1"/>
          </p:cNvPicPr>
          <p:nvPr/>
        </p:nvPicPr>
        <p:blipFill rotWithShape="1">
          <a:blip r:embed="rId3"/>
          <a:srcRect l="70679" t="29705" r="11728" b="58937"/>
          <a:stretch/>
        </p:blipFill>
        <p:spPr>
          <a:xfrm>
            <a:off x="3233" y="13728"/>
            <a:ext cx="1592580" cy="642621"/>
          </a:xfrm>
          <a:prstGeom prst="rect">
            <a:avLst/>
          </a:prstGeom>
        </p:spPr>
      </p:pic>
      <p:pic>
        <p:nvPicPr>
          <p:cNvPr id="6" name="Grafik 3">
            <a:extLst>
              <a:ext uri="{FF2B5EF4-FFF2-40B4-BE49-F238E27FC236}">
                <a16:creationId xmlns:a16="http://schemas.microsoft.com/office/drawing/2014/main" id="{9D56ED05-391D-4F0B-950F-184953CB1D95}"/>
              </a:ext>
            </a:extLst>
          </p:cNvPr>
          <p:cNvPicPr/>
          <p:nvPr/>
        </p:nvPicPr>
        <p:blipFill rotWithShape="1">
          <a:blip r:embed="rId4" cstate="print">
            <a:extLst>
              <a:ext uri="{28A0092B-C50C-407E-A947-70E740481C1C}">
                <a14:useLocalDpi xmlns:a14="http://schemas.microsoft.com/office/drawing/2010/main" val="0"/>
              </a:ext>
            </a:extLst>
          </a:blip>
          <a:srcRect l="22919"/>
          <a:stretch/>
        </p:blipFill>
        <p:spPr>
          <a:xfrm>
            <a:off x="6553199" y="13728"/>
            <a:ext cx="2580561" cy="814536"/>
          </a:xfrm>
          <a:prstGeom prst="rect">
            <a:avLst/>
          </a:prstGeom>
        </p:spPr>
      </p:pic>
    </p:spTree>
    <p:extLst>
      <p:ext uri="{BB962C8B-B14F-4D97-AF65-F5344CB8AC3E}">
        <p14:creationId xmlns:p14="http://schemas.microsoft.com/office/powerpoint/2010/main" val="1989053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D31EB4-C8B8-B648-8BCF-5B9F7B9DE98C}"/>
              </a:ext>
            </a:extLst>
          </p:cNvPr>
          <p:cNvSpPr>
            <a:spLocks noGrp="1"/>
          </p:cNvSpPr>
          <p:nvPr>
            <p:ph type="title"/>
          </p:nvPr>
        </p:nvSpPr>
        <p:spPr/>
        <p:txBody>
          <a:bodyPr>
            <a:normAutofit fontScale="90000"/>
          </a:bodyPr>
          <a:lstStyle/>
          <a:p>
            <a:r>
              <a:rPr lang="en-US" b="1" dirty="0" err="1"/>
              <a:t>Ethische</a:t>
            </a:r>
            <a:r>
              <a:rPr lang="en-US" b="1" dirty="0"/>
              <a:t> </a:t>
            </a:r>
            <a:r>
              <a:rPr lang="en-US" b="1" dirty="0" err="1"/>
              <a:t>Herausforderung</a:t>
            </a:r>
            <a:r>
              <a:rPr lang="en-US" b="1" dirty="0"/>
              <a:t> </a:t>
            </a:r>
            <a:r>
              <a:rPr lang="en-US" b="1" dirty="0" err="1"/>
              <a:t>für</a:t>
            </a:r>
            <a:r>
              <a:rPr lang="en-US" b="1" dirty="0"/>
              <a:t> </a:t>
            </a:r>
            <a:r>
              <a:rPr lang="en-US" b="1" dirty="0" err="1"/>
              <a:t>Begleiter</a:t>
            </a:r>
            <a:r>
              <a:rPr lang="en-US" b="1" dirty="0"/>
              <a:t>*</a:t>
            </a:r>
            <a:r>
              <a:rPr lang="en-US" b="1" dirty="0" err="1"/>
              <a:t>innen</a:t>
            </a:r>
            <a:endParaRPr lang="en-US" b="1" dirty="0"/>
          </a:p>
        </p:txBody>
      </p:sp>
      <p:sp>
        <p:nvSpPr>
          <p:cNvPr id="3" name="Espace réservé du contenu 2">
            <a:extLst>
              <a:ext uri="{FF2B5EF4-FFF2-40B4-BE49-F238E27FC236}">
                <a16:creationId xmlns:a16="http://schemas.microsoft.com/office/drawing/2014/main" id="{7559DDCD-02A9-134E-8D65-6DD3438EB779}"/>
              </a:ext>
            </a:extLst>
          </p:cNvPr>
          <p:cNvSpPr>
            <a:spLocks noGrp="1"/>
          </p:cNvSpPr>
          <p:nvPr>
            <p:ph idx="1"/>
          </p:nvPr>
        </p:nvSpPr>
        <p:spPr/>
        <p:txBody>
          <a:bodyPr>
            <a:normAutofit fontScale="77500" lnSpcReduction="20000"/>
          </a:bodyPr>
          <a:lstStyle/>
          <a:p>
            <a:r>
              <a:rPr lang="de-DE" dirty="0"/>
              <a:t>Dozent*innen und Mentor*innen stellen sie sich in den Dienst der </a:t>
            </a:r>
            <a:r>
              <a:rPr lang="de-DE" dirty="0">
                <a:solidFill>
                  <a:srgbClr val="FF0000"/>
                </a:solidFill>
              </a:rPr>
              <a:t>Subjektivierung von </a:t>
            </a:r>
            <a:r>
              <a:rPr lang="de-DE" dirty="0" err="1">
                <a:solidFill>
                  <a:srgbClr val="FF0000"/>
                </a:solidFill>
              </a:rPr>
              <a:t>Professionaliserungsprozessen</a:t>
            </a:r>
            <a:r>
              <a:rPr lang="de-DE" dirty="0">
                <a:solidFill>
                  <a:srgbClr val="FF0000"/>
                </a:solidFill>
              </a:rPr>
              <a:t> und damit des Begehrens der </a:t>
            </a:r>
            <a:r>
              <a:rPr lang="de-DE" dirty="0" err="1">
                <a:solidFill>
                  <a:srgbClr val="FF0000"/>
                </a:solidFill>
              </a:rPr>
              <a:t>Noviz</a:t>
            </a:r>
            <a:r>
              <a:rPr lang="de-DE" dirty="0">
                <a:solidFill>
                  <a:srgbClr val="FF0000"/>
                </a:solidFill>
              </a:rPr>
              <a:t>*innen</a:t>
            </a:r>
            <a:r>
              <a:rPr lang="de-DE" dirty="0"/>
              <a:t>. Das bildet den Kern ihrer ethischen Haltung.</a:t>
            </a:r>
          </a:p>
          <a:p>
            <a:r>
              <a:rPr lang="de-DE" dirty="0"/>
              <a:t>Für pädagogische Berufe gelten Übertragungen als nützliche Phänomene, da sie es ermöglichen, dem ursprünglichen, </a:t>
            </a:r>
            <a:r>
              <a:rPr lang="de-DE" dirty="0">
                <a:solidFill>
                  <a:srgbClr val="FF0000"/>
                </a:solidFill>
              </a:rPr>
              <a:t>nie auflösbaren Rätsel des Menschseins näher zu kommen und dem Realen </a:t>
            </a:r>
            <a:r>
              <a:rPr lang="de-DE" dirty="0"/>
              <a:t>Bedeutung einzuräumen.</a:t>
            </a:r>
          </a:p>
          <a:p>
            <a:r>
              <a:rPr lang="de-DE" dirty="0"/>
              <a:t>Menschen begleiten bedeutet immer Abstand nehmen können vom eigenen </a:t>
            </a:r>
            <a:r>
              <a:rPr lang="de-DE" dirty="0">
                <a:solidFill>
                  <a:srgbClr val="FF0000"/>
                </a:solidFill>
              </a:rPr>
              <a:t>Genießen (z.B. von sicheren Auffassungen, Interpretationen).</a:t>
            </a:r>
          </a:p>
          <a:p>
            <a:endParaRPr lang="en-US" dirty="0"/>
          </a:p>
        </p:txBody>
      </p:sp>
      <p:sp>
        <p:nvSpPr>
          <p:cNvPr id="4" name="Espace réservé du numéro de diapositive 3">
            <a:extLst>
              <a:ext uri="{FF2B5EF4-FFF2-40B4-BE49-F238E27FC236}">
                <a16:creationId xmlns:a16="http://schemas.microsoft.com/office/drawing/2014/main" id="{1A5F2324-1CFF-B64E-9D43-648472FE9965}"/>
              </a:ext>
            </a:extLst>
          </p:cNvPr>
          <p:cNvSpPr>
            <a:spLocks noGrp="1"/>
          </p:cNvSpPr>
          <p:nvPr>
            <p:ph type="sldNum" sz="quarter" idx="12"/>
          </p:nvPr>
        </p:nvSpPr>
        <p:spPr/>
        <p:txBody>
          <a:bodyPr/>
          <a:lstStyle/>
          <a:p>
            <a:fld id="{709C8A5D-1DFD-314F-9792-2A0B2A405D4C}" type="slidenum">
              <a:rPr lang="en-US" smtClean="0"/>
              <a:t>40</a:t>
            </a:fld>
            <a:endParaRPr lang="en-US"/>
          </a:p>
        </p:txBody>
      </p:sp>
    </p:spTree>
    <p:extLst>
      <p:ext uri="{BB962C8B-B14F-4D97-AF65-F5344CB8AC3E}">
        <p14:creationId xmlns:p14="http://schemas.microsoft.com/office/powerpoint/2010/main" val="22258282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4316942"/>
            <a:ext cx="7772400" cy="1362075"/>
          </a:xfrm>
        </p:spPr>
        <p:txBody>
          <a:bodyPr>
            <a:normAutofit/>
          </a:bodyPr>
          <a:lstStyle/>
          <a:p>
            <a:r>
              <a:rPr lang="de-DE" dirty="0"/>
              <a:t>Begleitforschungs-/Evaluationsdesign</a:t>
            </a:r>
          </a:p>
        </p:txBody>
      </p:sp>
      <p:sp>
        <p:nvSpPr>
          <p:cNvPr id="3" name="Textplatzhalter 2"/>
          <p:cNvSpPr>
            <a:spLocks noGrp="1"/>
          </p:cNvSpPr>
          <p:nvPr>
            <p:ph type="body" idx="1"/>
          </p:nvPr>
        </p:nvSpPr>
        <p:spPr/>
        <p:txBody>
          <a:bodyPr>
            <a:normAutofit/>
          </a:bodyPr>
          <a:lstStyle/>
          <a:p>
            <a:r>
              <a:rPr lang="de-DE" sz="4400" b="1" dirty="0"/>
              <a:t>1.4 </a:t>
            </a:r>
          </a:p>
        </p:txBody>
      </p:sp>
      <p:sp>
        <p:nvSpPr>
          <p:cNvPr id="4" name="Foliennummernplatzhalter 3"/>
          <p:cNvSpPr>
            <a:spLocks noGrp="1"/>
          </p:cNvSpPr>
          <p:nvPr>
            <p:ph type="sldNum" sz="quarter" idx="12"/>
          </p:nvPr>
        </p:nvSpPr>
        <p:spPr/>
        <p:txBody>
          <a:bodyPr/>
          <a:lstStyle/>
          <a:p>
            <a:pPr>
              <a:defRPr/>
            </a:pPr>
            <a:fld id="{C1238C9B-4236-466B-BA73-95BADDC97272}" type="slidenum">
              <a:rPr lang="de-DE" smtClean="0"/>
              <a:pPr>
                <a:defRPr/>
              </a:pPr>
              <a:t>41</a:t>
            </a:fld>
            <a:endParaRPr lang="de-DE"/>
          </a:p>
        </p:txBody>
      </p:sp>
      <p:pic>
        <p:nvPicPr>
          <p:cNvPr id="5" name="Inhaltsplatzhalter 5"/>
          <p:cNvPicPr>
            <a:picLocks noChangeAspect="1"/>
          </p:cNvPicPr>
          <p:nvPr/>
        </p:nvPicPr>
        <p:blipFill rotWithShape="1">
          <a:blip r:embed="rId3"/>
          <a:srcRect l="70679" t="29705" r="11728" b="58937"/>
          <a:stretch/>
        </p:blipFill>
        <p:spPr>
          <a:xfrm>
            <a:off x="56769" y="116632"/>
            <a:ext cx="1592580" cy="642621"/>
          </a:xfrm>
          <a:prstGeom prst="rect">
            <a:avLst/>
          </a:prstGeom>
        </p:spPr>
      </p:pic>
      <p:pic>
        <p:nvPicPr>
          <p:cNvPr id="6" name="Grafik 5">
            <a:extLst>
              <a:ext uri="{FF2B5EF4-FFF2-40B4-BE49-F238E27FC236}">
                <a16:creationId xmlns:a16="http://schemas.microsoft.com/office/drawing/2014/main" id="{200DBCF4-683E-4FC1-BF41-54F0C6A17EA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790355" y="-18841"/>
            <a:ext cx="3347864" cy="814536"/>
          </a:xfrm>
          <a:prstGeom prst="rect">
            <a:avLst/>
          </a:prstGeom>
        </p:spPr>
      </p:pic>
    </p:spTree>
    <p:extLst>
      <p:ext uri="{BB962C8B-B14F-4D97-AF65-F5344CB8AC3E}">
        <p14:creationId xmlns:p14="http://schemas.microsoft.com/office/powerpoint/2010/main" val="7176184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Inhaltsplatzhalter 1"/>
          <p:cNvSpPr>
            <a:spLocks noGrp="1"/>
          </p:cNvSpPr>
          <p:nvPr>
            <p:ph idx="1"/>
          </p:nvPr>
        </p:nvSpPr>
        <p:spPr>
          <a:xfrm>
            <a:off x="-323850" y="795695"/>
            <a:ext cx="8789988" cy="5773737"/>
          </a:xfrm>
        </p:spPr>
        <p:txBody>
          <a:bodyPr/>
          <a:lstStyle/>
          <a:p>
            <a:pPr marL="109538"/>
            <a:endParaRPr lang="de-AT" sz="400">
              <a:latin typeface="Arial" charset="0"/>
              <a:cs typeface="Arial" charset="0"/>
            </a:endParaRPr>
          </a:p>
          <a:p>
            <a:pPr lvl="1"/>
            <a:endParaRPr lang="de-AT" sz="1400" b="1">
              <a:latin typeface="Arial" charset="0"/>
              <a:cs typeface="Arial" charset="0"/>
            </a:endParaRPr>
          </a:p>
        </p:txBody>
      </p:sp>
      <p:pic>
        <p:nvPicPr>
          <p:cNvPr id="12" name="Grafik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196975"/>
            <a:ext cx="8474075" cy="432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feld 2"/>
          <p:cNvSpPr txBox="1">
            <a:spLocks noChangeArrowheads="1"/>
          </p:cNvSpPr>
          <p:nvPr/>
        </p:nvSpPr>
        <p:spPr bwMode="auto">
          <a:xfrm>
            <a:off x="3419475" y="4083051"/>
            <a:ext cx="2370880" cy="515937"/>
          </a:xfrm>
          <a:prstGeom prst="rect">
            <a:avLst/>
          </a:prstGeom>
          <a:noFill/>
          <a:ln w="69850" cmpd="thickThin">
            <a:solidFill>
              <a:srgbClr val="C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endParaRPr lang="de-DE"/>
          </a:p>
        </p:txBody>
      </p:sp>
      <p:sp>
        <p:nvSpPr>
          <p:cNvPr id="5" name="Textfeld 4"/>
          <p:cNvSpPr txBox="1"/>
          <p:nvPr/>
        </p:nvSpPr>
        <p:spPr>
          <a:xfrm>
            <a:off x="539750" y="5362575"/>
            <a:ext cx="8208963" cy="1462088"/>
          </a:xfrm>
          <a:prstGeom prst="rect">
            <a:avLst/>
          </a:prstGeom>
          <a:noFill/>
        </p:spPr>
        <p:txBody>
          <a:bodyPr>
            <a:spAutoFit/>
          </a:bodyPr>
          <a:lstStyle>
            <a:lvl1pPr marL="109538">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endParaRPr lang="de-AT" sz="1400" b="1" dirty="0">
              <a:solidFill>
                <a:srgbClr val="0070C0"/>
              </a:solidFill>
              <a:cs typeface="Arial" charset="0"/>
            </a:endParaRPr>
          </a:p>
          <a:p>
            <a:r>
              <a:rPr lang="de-AT" sz="1400" b="1" dirty="0">
                <a:solidFill>
                  <a:srgbClr val="0070C0"/>
                </a:solidFill>
                <a:cs typeface="Arial" charset="0"/>
              </a:rPr>
              <a:t>Evaluation</a:t>
            </a:r>
            <a:r>
              <a:rPr lang="de-AT" sz="1400" dirty="0">
                <a:cs typeface="Arial" charset="0"/>
              </a:rPr>
              <a:t> als zentrale </a:t>
            </a:r>
            <a:r>
              <a:rPr lang="de-AT" sz="1400" dirty="0" err="1">
                <a:cs typeface="Arial" charset="0"/>
              </a:rPr>
              <a:t>Gelingensbedingung</a:t>
            </a:r>
            <a:r>
              <a:rPr lang="de-AT" sz="1400" dirty="0">
                <a:cs typeface="Arial" charset="0"/>
              </a:rPr>
              <a:t> von Fort- und Weiterbildungskonzepten</a:t>
            </a:r>
            <a:br>
              <a:rPr lang="de-AT" dirty="0">
                <a:cs typeface="Arial" charset="0"/>
              </a:rPr>
            </a:br>
            <a:r>
              <a:rPr lang="de-AT" sz="1200" dirty="0">
                <a:cs typeface="Arial" charset="0"/>
              </a:rPr>
              <a:t>(vgl. Maldonado 2002)</a:t>
            </a:r>
          </a:p>
          <a:p>
            <a:endParaRPr lang="de-AT" sz="200" dirty="0">
              <a:cs typeface="Arial" charset="0"/>
            </a:endParaRPr>
          </a:p>
          <a:p>
            <a:endParaRPr lang="de-AT" sz="300" dirty="0">
              <a:cs typeface="Arial" charset="0"/>
              <a:sym typeface="Wingdings" charset="0"/>
            </a:endParaRPr>
          </a:p>
          <a:p>
            <a:r>
              <a:rPr lang="de-AT" sz="1400" b="1" dirty="0">
                <a:solidFill>
                  <a:srgbClr val="0070C0"/>
                </a:solidFill>
                <a:cs typeface="Arial" charset="0"/>
              </a:rPr>
              <a:t>Evaluation- und Evaluationsforschung </a:t>
            </a:r>
            <a:r>
              <a:rPr lang="de-AT" sz="1400" dirty="0">
                <a:cs typeface="Arial" charset="0"/>
              </a:rPr>
              <a:t>als konstitutives Element von Qualitätskonzepten</a:t>
            </a:r>
            <a:r>
              <a:rPr lang="de-AT" sz="1200" dirty="0">
                <a:cs typeface="Arial" charset="0"/>
              </a:rPr>
              <a:t> (Holla 2002, S. 88)</a:t>
            </a:r>
          </a:p>
          <a:p>
            <a:endParaRPr lang="de-AT" dirty="0"/>
          </a:p>
        </p:txBody>
      </p:sp>
      <p:pic>
        <p:nvPicPr>
          <p:cNvPr id="6" name="Grafik 5">
            <a:extLst>
              <a:ext uri="{FF2B5EF4-FFF2-40B4-BE49-F238E27FC236}">
                <a16:creationId xmlns:a16="http://schemas.microsoft.com/office/drawing/2014/main" id="{AFBAF930-88BB-4034-A532-943F1C1BF61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790355" y="-18841"/>
            <a:ext cx="3347864" cy="814536"/>
          </a:xfrm>
          <a:prstGeom prst="rect">
            <a:avLst/>
          </a:prstGeom>
        </p:spPr>
      </p:pic>
      <p:pic>
        <p:nvPicPr>
          <p:cNvPr id="7" name="Bild 8">
            <a:extLst>
              <a:ext uri="{FF2B5EF4-FFF2-40B4-BE49-F238E27FC236}">
                <a16:creationId xmlns:a16="http://schemas.microsoft.com/office/drawing/2014/main" id="{F44D6189-B5F7-4985-B84B-357D049B64D7}"/>
              </a:ext>
            </a:extLst>
          </p:cNvPr>
          <p:cNvPicPr>
            <a:picLocks noChangeAspect="1"/>
          </p:cNvPicPr>
          <p:nvPr/>
        </p:nvPicPr>
        <p:blipFill>
          <a:blip r:embed="rId5"/>
          <a:srcRect l="69722" t="30444" r="11388" b="58000"/>
          <a:stretch/>
        </p:blipFill>
        <p:spPr bwMode="auto">
          <a:xfrm>
            <a:off x="0" y="19615"/>
            <a:ext cx="1327195" cy="510045"/>
          </a:xfrm>
          <a:prstGeom prst="rect">
            <a:avLst/>
          </a:prstGeom>
        </p:spPr>
      </p:pic>
      <p:sp>
        <p:nvSpPr>
          <p:cNvPr id="8" name="Titel 1">
            <a:extLst>
              <a:ext uri="{FF2B5EF4-FFF2-40B4-BE49-F238E27FC236}">
                <a16:creationId xmlns:a16="http://schemas.microsoft.com/office/drawing/2014/main" id="{22CAD73B-AFFC-4A20-A2A4-C17D48A19217}"/>
              </a:ext>
            </a:extLst>
          </p:cNvPr>
          <p:cNvSpPr>
            <a:spLocks noGrp="1"/>
          </p:cNvSpPr>
          <p:nvPr>
            <p:ph type="title"/>
          </p:nvPr>
        </p:nvSpPr>
        <p:spPr>
          <a:xfrm>
            <a:off x="611560" y="260648"/>
            <a:ext cx="8075240" cy="1152127"/>
          </a:xfrm>
        </p:spPr>
        <p:txBody>
          <a:bodyPr>
            <a:noAutofit/>
          </a:bodyPr>
          <a:lstStyle/>
          <a:p>
            <a:r>
              <a:rPr lang="de-AT" sz="2800" b="1" dirty="0"/>
              <a:t>     </a:t>
            </a:r>
            <a:r>
              <a:rPr lang="de-AT" sz="3200" b="1" dirty="0"/>
              <a:t>Wirkungsforschung</a:t>
            </a:r>
            <a:br>
              <a:rPr lang="de-AT" sz="2800" b="1" dirty="0"/>
            </a:br>
            <a:endParaRPr lang="de-AT" sz="2800" b="1" dirty="0"/>
          </a:p>
        </p:txBody>
      </p:sp>
      <p:sp>
        <p:nvSpPr>
          <p:cNvPr id="9" name="Foliennummernplatzhalter 3"/>
          <p:cNvSpPr>
            <a:spLocks noGrp="1"/>
          </p:cNvSpPr>
          <p:nvPr>
            <p:ph type="sldNum" sz="quarter" idx="12"/>
          </p:nvPr>
        </p:nvSpPr>
        <p:spPr>
          <a:xfrm>
            <a:off x="6553200" y="6356350"/>
            <a:ext cx="2133600" cy="365125"/>
          </a:xfrm>
        </p:spPr>
        <p:txBody>
          <a:bodyPr/>
          <a:lstStyle/>
          <a:p>
            <a:pPr>
              <a:defRPr/>
            </a:pPr>
            <a:fld id="{C1238C9B-4236-466B-BA73-95BADDC97272}" type="slidenum">
              <a:rPr lang="de-DE" smtClean="0"/>
              <a:pPr>
                <a:defRPr/>
              </a:pPr>
              <a:t>42</a:t>
            </a:fld>
            <a:endParaRPr lang="de-DE" dirty="0"/>
          </a:p>
        </p:txBody>
      </p:sp>
    </p:spTree>
    <p:extLst>
      <p:ext uri="{BB962C8B-B14F-4D97-AF65-F5344CB8AC3E}">
        <p14:creationId xmlns:p14="http://schemas.microsoft.com/office/powerpoint/2010/main" val="300719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a:extLst/>
          </p:cNvPr>
          <p:cNvSpPr>
            <a:spLocks noGrp="1" noChangeArrowheads="1"/>
          </p:cNvSpPr>
          <p:nvPr>
            <p:ph type="subTitle" idx="4294967295"/>
          </p:nvPr>
        </p:nvSpPr>
        <p:spPr>
          <a:xfrm>
            <a:off x="118851" y="1313415"/>
            <a:ext cx="8641208" cy="5203596"/>
          </a:xfrm>
        </p:spPr>
        <p:txBody>
          <a:bodyPr>
            <a:normAutofit lnSpcReduction="10000"/>
          </a:bodyPr>
          <a:lstStyle/>
          <a:p>
            <a:pPr marL="762000" lvl="2" indent="-228600" eaLnBrk="1" hangingPunct="1">
              <a:lnSpc>
                <a:spcPct val="90000"/>
              </a:lnSpc>
              <a:buClr>
                <a:srgbClr val="0070C0"/>
              </a:buClr>
              <a:buFont typeface="Wingdings" charset="0"/>
              <a:buChar char="§"/>
            </a:pPr>
            <a:r>
              <a:rPr lang="de-AT" sz="2800" dirty="0">
                <a:solidFill>
                  <a:srgbClr val="006699"/>
                </a:solidFill>
                <a:latin typeface="Arial" charset="0"/>
                <a:cs typeface="Arial" charset="0"/>
              </a:rPr>
              <a:t>Reflexionsfähigkeit</a:t>
            </a:r>
            <a:r>
              <a:rPr lang="de-AT" sz="2800" dirty="0">
                <a:latin typeface="Arial" charset="0"/>
                <a:cs typeface="Arial" charset="0"/>
              </a:rPr>
              <a:t> – „goldenes Kalb</a:t>
            </a:r>
            <a:r>
              <a:rPr lang="ja-JP" altLang="de-AT" sz="2800" dirty="0">
                <a:latin typeface="Arial" charset="0"/>
                <a:cs typeface="Arial" charset="0"/>
              </a:rPr>
              <a:t>“</a:t>
            </a:r>
            <a:r>
              <a:rPr lang="de-AT" sz="2800" dirty="0">
                <a:latin typeface="Arial" charset="0"/>
                <a:cs typeface="Arial" charset="0"/>
              </a:rPr>
              <a:t> und Chimäre der Professionalisierungsforschung </a:t>
            </a:r>
          </a:p>
          <a:p>
            <a:pPr marL="762000" lvl="2" indent="-228600" eaLnBrk="1" hangingPunct="1">
              <a:lnSpc>
                <a:spcPct val="90000"/>
              </a:lnSpc>
              <a:buClr>
                <a:srgbClr val="0070C0"/>
              </a:buClr>
              <a:buFont typeface="Wingdings" charset="0"/>
              <a:buChar char="§"/>
            </a:pPr>
            <a:endParaRPr lang="de-AT" sz="2800" dirty="0">
              <a:latin typeface="Arial" charset="0"/>
            </a:endParaRPr>
          </a:p>
          <a:p>
            <a:pPr marL="762000" lvl="2" indent="-228600" eaLnBrk="1" hangingPunct="1">
              <a:lnSpc>
                <a:spcPct val="90000"/>
              </a:lnSpc>
              <a:buClr>
                <a:srgbClr val="0070C0"/>
              </a:buClr>
              <a:buFont typeface="Wingdings" charset="0"/>
              <a:buChar char="§"/>
            </a:pPr>
            <a:r>
              <a:rPr lang="de-AT" sz="2800" dirty="0">
                <a:latin typeface="Arial" charset="0"/>
                <a:cs typeface="Arial" charset="0"/>
                <a:sym typeface="Wingdings" charset="0"/>
              </a:rPr>
              <a:t>Es gibt</a:t>
            </a:r>
          </a:p>
          <a:p>
            <a:pPr marL="1219200" lvl="3">
              <a:lnSpc>
                <a:spcPct val="90000"/>
              </a:lnSpc>
              <a:buClr>
                <a:srgbClr val="0070C0"/>
              </a:buClr>
              <a:buFont typeface="Wingdings" charset="0"/>
              <a:buChar char="§"/>
            </a:pPr>
            <a:r>
              <a:rPr lang="de-AT" sz="2400" dirty="0">
                <a:latin typeface="Arial" charset="0"/>
                <a:cs typeface="Arial" charset="0"/>
                <a:sym typeface="Wingdings" charset="0"/>
              </a:rPr>
              <a:t> </a:t>
            </a:r>
            <a:r>
              <a:rPr lang="de-AT" sz="2400" dirty="0">
                <a:solidFill>
                  <a:srgbClr val="006699"/>
                </a:solidFill>
                <a:latin typeface="Arial" charset="0"/>
                <a:cs typeface="Arial" charset="0"/>
                <a:sym typeface="Wingdings" charset="0"/>
              </a:rPr>
              <a:t>keine</a:t>
            </a:r>
            <a:r>
              <a:rPr lang="de-AT" sz="2400" dirty="0">
                <a:latin typeface="Arial" charset="0"/>
                <a:cs typeface="Arial" charset="0"/>
                <a:sym typeface="Wingdings" charset="0"/>
              </a:rPr>
              <a:t> umfangreicheren </a:t>
            </a:r>
            <a:r>
              <a:rPr lang="de-AT" sz="2400" dirty="0">
                <a:solidFill>
                  <a:srgbClr val="006699"/>
                </a:solidFill>
                <a:latin typeface="Arial" charset="0"/>
                <a:cs typeface="Arial" charset="0"/>
                <a:sym typeface="Wingdings" charset="0"/>
              </a:rPr>
              <a:t>Untersuchungen</a:t>
            </a:r>
            <a:r>
              <a:rPr lang="de-AT" sz="2400" dirty="0">
                <a:latin typeface="Arial" charset="0"/>
                <a:cs typeface="Arial" charset="0"/>
                <a:sym typeface="Wingdings" charset="0"/>
              </a:rPr>
              <a:t> dazu, ob bzw. inwieweit konkrete Aus- und Weiterbildungsangebote tatsächlich einen ausmachbaren Beitrag zur Entwicklung von Reflexions- bzw. </a:t>
            </a:r>
            <a:r>
              <a:rPr lang="de-AT" sz="2400" dirty="0" err="1">
                <a:latin typeface="Arial" charset="0"/>
                <a:cs typeface="Arial" charset="0"/>
                <a:sym typeface="Wingdings" charset="0"/>
              </a:rPr>
              <a:t>Mentalisierungsfähigkeit</a:t>
            </a:r>
            <a:r>
              <a:rPr lang="de-AT" sz="2400" dirty="0">
                <a:latin typeface="Arial" charset="0"/>
                <a:cs typeface="Arial" charset="0"/>
                <a:sym typeface="Wingdings" charset="0"/>
              </a:rPr>
              <a:t> leisten (</a:t>
            </a:r>
            <a:r>
              <a:rPr lang="de-AT" sz="2400" dirty="0" err="1">
                <a:latin typeface="Arial" charset="0"/>
                <a:cs typeface="Arial" charset="0"/>
                <a:sym typeface="Wingdings" charset="0"/>
              </a:rPr>
              <a:t>Wininger</a:t>
            </a:r>
            <a:r>
              <a:rPr lang="de-AT" sz="2400" dirty="0">
                <a:latin typeface="Arial" charset="0"/>
                <a:cs typeface="Arial" charset="0"/>
                <a:sym typeface="Wingdings" charset="0"/>
              </a:rPr>
              <a:t> 2018)</a:t>
            </a:r>
          </a:p>
          <a:p>
            <a:pPr marL="1219200" lvl="3">
              <a:lnSpc>
                <a:spcPct val="90000"/>
              </a:lnSpc>
              <a:buClr>
                <a:srgbClr val="0070C0"/>
              </a:buClr>
              <a:buFont typeface="Wingdings" charset="0"/>
              <a:buChar char="§"/>
            </a:pPr>
            <a:endParaRPr lang="de-AT" sz="2400" b="0" dirty="0">
              <a:latin typeface="Arial" charset="0"/>
              <a:sym typeface="Wingdings" charset="0"/>
            </a:endParaRPr>
          </a:p>
          <a:p>
            <a:pPr marL="1219200" lvl="3">
              <a:lnSpc>
                <a:spcPct val="90000"/>
              </a:lnSpc>
              <a:buClr>
                <a:srgbClr val="0070C0"/>
              </a:buClr>
              <a:buFont typeface="Wingdings" charset="0"/>
              <a:buChar char="§"/>
            </a:pPr>
            <a:r>
              <a:rPr lang="de-AT" sz="2400" dirty="0">
                <a:solidFill>
                  <a:srgbClr val="006699"/>
                </a:solidFill>
                <a:latin typeface="Arial" charset="0"/>
                <a:cs typeface="Arial" charset="0"/>
                <a:sym typeface="Wingdings" charset="0"/>
              </a:rPr>
              <a:t>keine</a:t>
            </a:r>
            <a:r>
              <a:rPr lang="de-AT" sz="2400" dirty="0">
                <a:latin typeface="Arial" charset="0"/>
                <a:cs typeface="Arial" charset="0"/>
                <a:sym typeface="Wingdings" charset="0"/>
              </a:rPr>
              <a:t> befriedigenden </a:t>
            </a:r>
            <a:r>
              <a:rPr lang="de-AT" sz="2400" dirty="0">
                <a:solidFill>
                  <a:srgbClr val="006699"/>
                </a:solidFill>
                <a:latin typeface="Arial" charset="0"/>
                <a:cs typeface="Arial" charset="0"/>
                <a:sym typeface="Wingdings" charset="0"/>
              </a:rPr>
              <a:t>Untersuchungsdesigns</a:t>
            </a:r>
            <a:r>
              <a:rPr lang="de-AT" sz="2400" dirty="0">
                <a:latin typeface="Arial" charset="0"/>
                <a:cs typeface="Arial" charset="0"/>
                <a:sym typeface="Wingdings" charset="0"/>
              </a:rPr>
              <a:t>, mittels derer sich Veränderung der Reflexionsfähigkeit „messen“ lassen kann</a:t>
            </a:r>
          </a:p>
          <a:p>
            <a:pPr marL="533400" lvl="2" indent="0" eaLnBrk="1" hangingPunct="1">
              <a:buClr>
                <a:schemeClr val="accent2"/>
              </a:buClr>
              <a:buNone/>
            </a:pPr>
            <a:endParaRPr lang="de-DE" dirty="0">
              <a:latin typeface="Arial" charset="0"/>
            </a:endParaRPr>
          </a:p>
        </p:txBody>
      </p:sp>
      <p:pic>
        <p:nvPicPr>
          <p:cNvPr id="4" name="Grafik 3">
            <a:extLst>
              <a:ext uri="{FF2B5EF4-FFF2-40B4-BE49-F238E27FC236}">
                <a16:creationId xmlns:a16="http://schemas.microsoft.com/office/drawing/2014/main" id="{5C4B3E3B-2F1E-4E8F-B26E-AF0E53ECCDB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790355" y="-18841"/>
            <a:ext cx="3347864" cy="814536"/>
          </a:xfrm>
          <a:prstGeom prst="rect">
            <a:avLst/>
          </a:prstGeom>
        </p:spPr>
      </p:pic>
      <p:pic>
        <p:nvPicPr>
          <p:cNvPr id="5" name="Bild 8">
            <a:extLst>
              <a:ext uri="{FF2B5EF4-FFF2-40B4-BE49-F238E27FC236}">
                <a16:creationId xmlns:a16="http://schemas.microsoft.com/office/drawing/2014/main" id="{9A78F197-ABF4-42A4-BF28-227A0D6FFC86}"/>
              </a:ext>
            </a:extLst>
          </p:cNvPr>
          <p:cNvPicPr>
            <a:picLocks noChangeAspect="1"/>
          </p:cNvPicPr>
          <p:nvPr/>
        </p:nvPicPr>
        <p:blipFill>
          <a:blip r:embed="rId4"/>
          <a:srcRect l="69722" t="30444" r="11388" b="58000"/>
          <a:stretch/>
        </p:blipFill>
        <p:spPr bwMode="auto">
          <a:xfrm>
            <a:off x="0" y="19615"/>
            <a:ext cx="1327195" cy="510045"/>
          </a:xfrm>
          <a:prstGeom prst="rect">
            <a:avLst/>
          </a:prstGeom>
        </p:spPr>
      </p:pic>
      <p:sp>
        <p:nvSpPr>
          <p:cNvPr id="6" name="Titel 1">
            <a:extLst>
              <a:ext uri="{FF2B5EF4-FFF2-40B4-BE49-F238E27FC236}">
                <a16:creationId xmlns:a16="http://schemas.microsoft.com/office/drawing/2014/main" id="{22CAD73B-AFFC-4A20-A2A4-C17D48A19217}"/>
              </a:ext>
            </a:extLst>
          </p:cNvPr>
          <p:cNvSpPr txBox="1">
            <a:spLocks/>
          </p:cNvSpPr>
          <p:nvPr/>
        </p:nvSpPr>
        <p:spPr>
          <a:xfrm>
            <a:off x="611560" y="260648"/>
            <a:ext cx="8075240" cy="115212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AT" sz="2800" b="1" dirty="0"/>
              <a:t>                </a:t>
            </a:r>
            <a:r>
              <a:rPr lang="de-AT" sz="3200" b="1" dirty="0"/>
              <a:t>Realistische Beschreibung </a:t>
            </a:r>
            <a:br>
              <a:rPr lang="de-AT" sz="3200" b="1" dirty="0"/>
            </a:br>
            <a:r>
              <a:rPr lang="de-AT" sz="3200" b="1" dirty="0"/>
              <a:t>              der Ausgangslage</a:t>
            </a:r>
            <a:br>
              <a:rPr lang="de-AT" sz="2800" b="1" dirty="0"/>
            </a:br>
            <a:endParaRPr lang="de-AT" sz="2800" b="1" dirty="0"/>
          </a:p>
        </p:txBody>
      </p:sp>
      <p:sp>
        <p:nvSpPr>
          <p:cNvPr id="7" name="Foliennummernplatzhalter 3"/>
          <p:cNvSpPr>
            <a:spLocks noGrp="1"/>
          </p:cNvSpPr>
          <p:nvPr>
            <p:ph type="sldNum" sz="quarter" idx="12"/>
          </p:nvPr>
        </p:nvSpPr>
        <p:spPr>
          <a:xfrm>
            <a:off x="6553200" y="6376243"/>
            <a:ext cx="2133600" cy="365125"/>
          </a:xfrm>
        </p:spPr>
        <p:txBody>
          <a:bodyPr/>
          <a:lstStyle/>
          <a:p>
            <a:pPr>
              <a:defRPr/>
            </a:pPr>
            <a:fld id="{C1238C9B-4236-466B-BA73-95BADDC97272}" type="slidenum">
              <a:rPr lang="de-DE" smtClean="0"/>
              <a:pPr>
                <a:defRPr/>
              </a:pPr>
              <a:t>43</a:t>
            </a:fld>
            <a:endParaRPr lang="de-DE" dirty="0"/>
          </a:p>
        </p:txBody>
      </p:sp>
    </p:spTree>
    <p:extLst>
      <p:ext uri="{BB962C8B-B14F-4D97-AF65-F5344CB8AC3E}">
        <p14:creationId xmlns:p14="http://schemas.microsoft.com/office/powerpoint/2010/main" val="2896405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p:cNvSpPr txBox="1">
            <a:spLocks noChangeArrowheads="1"/>
          </p:cNvSpPr>
          <p:nvPr/>
        </p:nvSpPr>
        <p:spPr bwMode="auto">
          <a:xfrm>
            <a:off x="3060700" y="3760788"/>
            <a:ext cx="31940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de-DE" dirty="0">
                <a:solidFill>
                  <a:srgbClr val="FF0000"/>
                </a:solidFill>
              </a:rPr>
              <a:t> </a:t>
            </a:r>
            <a:r>
              <a:rPr lang="de-DE" sz="1400" dirty="0">
                <a:solidFill>
                  <a:srgbClr val="FF0000"/>
                </a:solidFill>
              </a:rPr>
              <a:t>Verlauf des Praktikums</a:t>
            </a:r>
            <a:endParaRPr lang="de-AT" sz="1400" dirty="0">
              <a:solidFill>
                <a:srgbClr val="FF0000"/>
              </a:solidFill>
            </a:endParaRPr>
          </a:p>
        </p:txBody>
      </p:sp>
      <p:sp>
        <p:nvSpPr>
          <p:cNvPr id="35843" name="Rectangle 3"/>
          <p:cNvSpPr>
            <a:spLocks noGrp="1" noChangeArrowheads="1"/>
          </p:cNvSpPr>
          <p:nvPr>
            <p:ph type="subTitle" idx="4294967295"/>
          </p:nvPr>
        </p:nvSpPr>
        <p:spPr>
          <a:xfrm>
            <a:off x="214313" y="1557338"/>
            <a:ext cx="8715375" cy="5224462"/>
          </a:xfrm>
        </p:spPr>
        <p:txBody>
          <a:bodyPr/>
          <a:lstStyle/>
          <a:p>
            <a:pPr marL="469900" indent="-469900" eaLnBrk="1" hangingPunct="1"/>
            <a:endParaRPr lang="de-AT" sz="800" dirty="0">
              <a:latin typeface="Arial" charset="0"/>
            </a:endParaRPr>
          </a:p>
          <a:p>
            <a:pPr marL="469900" indent="-469900" eaLnBrk="1" hangingPunct="1"/>
            <a:endParaRPr lang="de-AT" sz="800" dirty="0">
              <a:latin typeface="Arial" charset="0"/>
            </a:endParaRPr>
          </a:p>
          <a:p>
            <a:pPr marL="304800" lvl="2" indent="0" eaLnBrk="1" hangingPunct="1">
              <a:lnSpc>
                <a:spcPct val="90000"/>
              </a:lnSpc>
              <a:buClr>
                <a:srgbClr val="0070C0"/>
              </a:buClr>
              <a:buNone/>
            </a:pPr>
            <a:endParaRPr lang="de-AT" sz="1700" dirty="0">
              <a:latin typeface="Arial" charset="0"/>
              <a:cs typeface="Arial" charset="0"/>
            </a:endParaRPr>
          </a:p>
        </p:txBody>
      </p:sp>
      <p:sp>
        <p:nvSpPr>
          <p:cNvPr id="2" name="Ellipse 1">
            <a:extLst/>
          </p:cNvPr>
          <p:cNvSpPr/>
          <p:nvPr/>
        </p:nvSpPr>
        <p:spPr>
          <a:xfrm>
            <a:off x="684213" y="3429000"/>
            <a:ext cx="1584325" cy="1584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5463" y="3422650"/>
            <a:ext cx="1598612" cy="159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feld 3"/>
          <p:cNvSpPr txBox="1">
            <a:spLocks noChangeArrowheads="1"/>
          </p:cNvSpPr>
          <p:nvPr/>
        </p:nvSpPr>
        <p:spPr bwMode="auto">
          <a:xfrm>
            <a:off x="900113" y="4032250"/>
            <a:ext cx="115093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de-AT" dirty="0"/>
              <a:t>t1</a:t>
            </a:r>
          </a:p>
        </p:txBody>
      </p:sp>
      <p:sp>
        <p:nvSpPr>
          <p:cNvPr id="6" name="Textfeld 5"/>
          <p:cNvSpPr txBox="1">
            <a:spLocks noChangeArrowheads="1"/>
          </p:cNvSpPr>
          <p:nvPr/>
        </p:nvSpPr>
        <p:spPr bwMode="auto">
          <a:xfrm>
            <a:off x="7092950" y="4032250"/>
            <a:ext cx="11509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de-AT" dirty="0"/>
              <a:t>t2</a:t>
            </a:r>
          </a:p>
        </p:txBody>
      </p:sp>
      <p:cxnSp>
        <p:nvCxnSpPr>
          <p:cNvPr id="8" name="Gerade Verbindung mit Pfeil 7">
            <a:extLst/>
          </p:cNvPr>
          <p:cNvCxnSpPr/>
          <p:nvPr/>
        </p:nvCxnSpPr>
        <p:spPr>
          <a:xfrm>
            <a:off x="2411413" y="4217988"/>
            <a:ext cx="4321175" cy="0"/>
          </a:xfrm>
          <a:prstGeom prst="straightConnector1">
            <a:avLst/>
          </a:prstGeom>
          <a:ln w="952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hteck 8">
            <a:extLst/>
          </p:cNvPr>
          <p:cNvSpPr/>
          <p:nvPr/>
        </p:nvSpPr>
        <p:spPr>
          <a:xfrm>
            <a:off x="3140869" y="3246438"/>
            <a:ext cx="2808288" cy="19431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cxnSp>
        <p:nvCxnSpPr>
          <p:cNvPr id="11" name="Gerade Verbindung mit Pfeil 10">
            <a:extLst/>
          </p:cNvPr>
          <p:cNvCxnSpPr/>
          <p:nvPr/>
        </p:nvCxnSpPr>
        <p:spPr>
          <a:xfrm flipH="1">
            <a:off x="5219700" y="2913063"/>
            <a:ext cx="1008063" cy="76835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7" name="Textfeld 16"/>
          <p:cNvSpPr txBox="1">
            <a:spLocks noChangeArrowheads="1"/>
          </p:cNvSpPr>
          <p:nvPr/>
        </p:nvSpPr>
        <p:spPr bwMode="auto">
          <a:xfrm>
            <a:off x="1882775" y="5602288"/>
            <a:ext cx="660400" cy="369887"/>
          </a:xfrm>
          <a:prstGeom prst="rect">
            <a:avLst/>
          </a:prstGeom>
          <a:solidFill>
            <a:srgbClr val="0070C0">
              <a:alpha val="4901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de-AT"/>
              <a:t>F</a:t>
            </a:r>
          </a:p>
        </p:txBody>
      </p:sp>
      <p:sp>
        <p:nvSpPr>
          <p:cNvPr id="19" name="Textfeld 18"/>
          <p:cNvSpPr txBox="1">
            <a:spLocks noChangeArrowheads="1"/>
          </p:cNvSpPr>
          <p:nvPr/>
        </p:nvSpPr>
        <p:spPr bwMode="auto">
          <a:xfrm>
            <a:off x="5567363" y="5837238"/>
            <a:ext cx="660400" cy="369887"/>
          </a:xfrm>
          <a:prstGeom prst="rect">
            <a:avLst/>
          </a:prstGeom>
          <a:solidFill>
            <a:srgbClr val="0070C0">
              <a:alpha val="4901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de-AT" dirty="0"/>
              <a:t>F</a:t>
            </a:r>
          </a:p>
        </p:txBody>
      </p:sp>
      <p:sp>
        <p:nvSpPr>
          <p:cNvPr id="20" name="Textfeld 19"/>
          <p:cNvSpPr txBox="1">
            <a:spLocks noChangeArrowheads="1"/>
          </p:cNvSpPr>
          <p:nvPr/>
        </p:nvSpPr>
        <p:spPr bwMode="auto">
          <a:xfrm>
            <a:off x="2197100" y="2538413"/>
            <a:ext cx="660400" cy="369887"/>
          </a:xfrm>
          <a:prstGeom prst="rect">
            <a:avLst/>
          </a:prstGeom>
          <a:solidFill>
            <a:srgbClr val="0070C0">
              <a:alpha val="4901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de-AT"/>
              <a:t>F</a:t>
            </a:r>
          </a:p>
        </p:txBody>
      </p:sp>
      <p:sp>
        <p:nvSpPr>
          <p:cNvPr id="21" name="Textfeld 20"/>
          <p:cNvSpPr txBox="1">
            <a:spLocks noChangeArrowheads="1"/>
          </p:cNvSpPr>
          <p:nvPr/>
        </p:nvSpPr>
        <p:spPr bwMode="auto">
          <a:xfrm>
            <a:off x="3884613" y="5940425"/>
            <a:ext cx="660400" cy="368300"/>
          </a:xfrm>
          <a:prstGeom prst="rect">
            <a:avLst/>
          </a:prstGeom>
          <a:solidFill>
            <a:srgbClr val="0070C0">
              <a:alpha val="4901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de-AT"/>
              <a:t>F</a:t>
            </a:r>
          </a:p>
        </p:txBody>
      </p:sp>
      <p:cxnSp>
        <p:nvCxnSpPr>
          <p:cNvPr id="23" name="Gerade Verbindung mit Pfeil 22">
            <a:extLst/>
          </p:cNvPr>
          <p:cNvCxnSpPr/>
          <p:nvPr/>
        </p:nvCxnSpPr>
        <p:spPr>
          <a:xfrm>
            <a:off x="2732088" y="2970213"/>
            <a:ext cx="854075" cy="10160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p:cNvPr>
          <p:cNvCxnSpPr/>
          <p:nvPr/>
        </p:nvCxnSpPr>
        <p:spPr>
          <a:xfrm flipV="1">
            <a:off x="2159000" y="4449763"/>
            <a:ext cx="1670050" cy="11176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p:cNvPr>
          <p:cNvCxnSpPr/>
          <p:nvPr/>
        </p:nvCxnSpPr>
        <p:spPr>
          <a:xfrm flipV="1">
            <a:off x="4273550" y="4532313"/>
            <a:ext cx="198438" cy="1290637"/>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p:cNvPr>
          <p:cNvCxnSpPr/>
          <p:nvPr/>
        </p:nvCxnSpPr>
        <p:spPr>
          <a:xfrm>
            <a:off x="3949700" y="2393950"/>
            <a:ext cx="155575" cy="133032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Gerade Verbindung mit Pfeil 26">
            <a:extLst/>
          </p:cNvPr>
          <p:cNvCxnSpPr/>
          <p:nvPr/>
        </p:nvCxnSpPr>
        <p:spPr>
          <a:xfrm flipH="1" flipV="1">
            <a:off x="5021263" y="4741863"/>
            <a:ext cx="750887" cy="94297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8">
            <a:extLst/>
          </p:cNvPr>
          <p:cNvCxnSpPr/>
          <p:nvPr/>
        </p:nvCxnSpPr>
        <p:spPr>
          <a:xfrm flipH="1">
            <a:off x="4856163" y="2638425"/>
            <a:ext cx="457200" cy="105727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9" name="Textfeld 28"/>
          <p:cNvSpPr txBox="1">
            <a:spLocks noChangeArrowheads="1"/>
          </p:cNvSpPr>
          <p:nvPr/>
        </p:nvSpPr>
        <p:spPr bwMode="auto">
          <a:xfrm>
            <a:off x="3586163" y="1925638"/>
            <a:ext cx="660400" cy="368300"/>
          </a:xfrm>
          <a:prstGeom prst="rect">
            <a:avLst/>
          </a:prstGeom>
          <a:solidFill>
            <a:srgbClr val="0070C0">
              <a:alpha val="4901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de-AT"/>
              <a:t>F</a:t>
            </a:r>
          </a:p>
        </p:txBody>
      </p:sp>
      <p:sp>
        <p:nvSpPr>
          <p:cNvPr id="44" name="Textfeld 43"/>
          <p:cNvSpPr txBox="1">
            <a:spLocks noChangeArrowheads="1"/>
          </p:cNvSpPr>
          <p:nvPr/>
        </p:nvSpPr>
        <p:spPr bwMode="auto">
          <a:xfrm>
            <a:off x="5003800" y="2139950"/>
            <a:ext cx="660400" cy="368300"/>
          </a:xfrm>
          <a:prstGeom prst="rect">
            <a:avLst/>
          </a:prstGeom>
          <a:solidFill>
            <a:srgbClr val="0070C0">
              <a:alpha val="4901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de-AT"/>
              <a:t>F</a:t>
            </a:r>
          </a:p>
        </p:txBody>
      </p:sp>
      <p:sp>
        <p:nvSpPr>
          <p:cNvPr id="45" name="Textfeld 44"/>
          <p:cNvSpPr txBox="1">
            <a:spLocks noChangeArrowheads="1"/>
          </p:cNvSpPr>
          <p:nvPr/>
        </p:nvSpPr>
        <p:spPr bwMode="auto">
          <a:xfrm>
            <a:off x="6211888" y="2376488"/>
            <a:ext cx="660400" cy="369887"/>
          </a:xfrm>
          <a:prstGeom prst="rect">
            <a:avLst/>
          </a:prstGeom>
          <a:solidFill>
            <a:srgbClr val="0070C0">
              <a:alpha val="4901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de-AT"/>
              <a:t>F</a:t>
            </a:r>
          </a:p>
        </p:txBody>
      </p:sp>
      <p:pic>
        <p:nvPicPr>
          <p:cNvPr id="30" name="Grafik 29">
            <a:extLst>
              <a:ext uri="{FF2B5EF4-FFF2-40B4-BE49-F238E27FC236}">
                <a16:creationId xmlns:a16="http://schemas.microsoft.com/office/drawing/2014/main" id="{FAC01978-01AB-4574-A7E1-0336E9322A66}"/>
              </a:ext>
            </a:extLst>
          </p:cNvPr>
          <p:cNvPicPr/>
          <p:nvPr/>
        </p:nvPicPr>
        <p:blipFill rotWithShape="1">
          <a:blip r:embed="rId4" cstate="print">
            <a:extLst>
              <a:ext uri="{28A0092B-C50C-407E-A947-70E740481C1C}">
                <a14:useLocalDpi xmlns:a14="http://schemas.microsoft.com/office/drawing/2010/main" val="0"/>
              </a:ext>
            </a:extLst>
          </a:blip>
          <a:srcRect l="23166"/>
          <a:stretch/>
        </p:blipFill>
        <p:spPr>
          <a:xfrm>
            <a:off x="6565899" y="-18841"/>
            <a:ext cx="2572319" cy="814536"/>
          </a:xfrm>
          <a:prstGeom prst="rect">
            <a:avLst/>
          </a:prstGeom>
        </p:spPr>
      </p:pic>
      <p:pic>
        <p:nvPicPr>
          <p:cNvPr id="31" name="Bild 8">
            <a:extLst>
              <a:ext uri="{FF2B5EF4-FFF2-40B4-BE49-F238E27FC236}">
                <a16:creationId xmlns:a16="http://schemas.microsoft.com/office/drawing/2014/main" id="{D2DB1AA2-710F-4695-AB36-9C86DCFF5F2C}"/>
              </a:ext>
            </a:extLst>
          </p:cNvPr>
          <p:cNvPicPr>
            <a:picLocks noChangeAspect="1"/>
          </p:cNvPicPr>
          <p:nvPr/>
        </p:nvPicPr>
        <p:blipFill>
          <a:blip r:embed="rId5"/>
          <a:srcRect l="69722" t="30444" r="11388" b="58000"/>
          <a:stretch/>
        </p:blipFill>
        <p:spPr bwMode="auto">
          <a:xfrm>
            <a:off x="0" y="19615"/>
            <a:ext cx="1327195" cy="510045"/>
          </a:xfrm>
          <a:prstGeom prst="rect">
            <a:avLst/>
          </a:prstGeom>
        </p:spPr>
      </p:pic>
      <p:sp>
        <p:nvSpPr>
          <p:cNvPr id="32" name="Titel 1">
            <a:extLst>
              <a:ext uri="{FF2B5EF4-FFF2-40B4-BE49-F238E27FC236}">
                <a16:creationId xmlns:a16="http://schemas.microsoft.com/office/drawing/2014/main" id="{22CAD73B-AFFC-4A20-A2A4-C17D48A19217}"/>
              </a:ext>
            </a:extLst>
          </p:cNvPr>
          <p:cNvSpPr txBox="1">
            <a:spLocks/>
          </p:cNvSpPr>
          <p:nvPr/>
        </p:nvSpPr>
        <p:spPr>
          <a:xfrm>
            <a:off x="628651" y="547321"/>
            <a:ext cx="8075240" cy="115212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AT" sz="2800" b="1" dirty="0"/>
              <a:t>         Evaluation - Wirkungsforschung</a:t>
            </a:r>
            <a:br>
              <a:rPr lang="de-AT" sz="2800" b="1" dirty="0"/>
            </a:br>
            <a:endParaRPr lang="de-AT" sz="2800" b="1" dirty="0"/>
          </a:p>
        </p:txBody>
      </p:sp>
      <p:sp>
        <p:nvSpPr>
          <p:cNvPr id="28" name="Foliennummernplatzhalter 3"/>
          <p:cNvSpPr>
            <a:spLocks noGrp="1"/>
          </p:cNvSpPr>
          <p:nvPr>
            <p:ph type="sldNum" sz="quarter" idx="12"/>
          </p:nvPr>
        </p:nvSpPr>
        <p:spPr>
          <a:xfrm>
            <a:off x="6553200" y="6356350"/>
            <a:ext cx="2133600" cy="365125"/>
          </a:xfrm>
        </p:spPr>
        <p:txBody>
          <a:bodyPr/>
          <a:lstStyle/>
          <a:p>
            <a:pPr>
              <a:defRPr/>
            </a:pPr>
            <a:fld id="{C1238C9B-4236-466B-BA73-95BADDC97272}" type="slidenum">
              <a:rPr lang="de-DE" smtClean="0"/>
              <a:pPr>
                <a:defRPr/>
              </a:pPr>
              <a:t>44</a:t>
            </a:fld>
            <a:endParaRPr lang="de-DE" dirty="0"/>
          </a:p>
        </p:txBody>
      </p:sp>
    </p:spTree>
    <p:extLst>
      <p:ext uri="{BB962C8B-B14F-4D97-AF65-F5344CB8AC3E}">
        <p14:creationId xmlns:p14="http://schemas.microsoft.com/office/powerpoint/2010/main" val="3499277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P spid="4" grpId="0"/>
      <p:bldP spid="6" grpId="0"/>
      <p:bldP spid="9" grpId="0" animBg="1"/>
      <p:bldP spid="17" grpId="0" animBg="1"/>
      <p:bldP spid="19" grpId="0" animBg="1"/>
      <p:bldP spid="20" grpId="0" animBg="1"/>
      <p:bldP spid="21" grpId="0" animBg="1"/>
      <p:bldP spid="29" grpId="0" animBg="1"/>
      <p:bldP spid="44" grpId="0" animBg="1"/>
      <p:bldP spid="4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a:extLst/>
          </p:cNvPr>
          <p:cNvSpPr>
            <a:spLocks noGrp="1" noChangeArrowheads="1"/>
          </p:cNvSpPr>
          <p:nvPr>
            <p:ph type="subTitle" idx="4294967295"/>
          </p:nvPr>
        </p:nvSpPr>
        <p:spPr>
          <a:xfrm>
            <a:off x="107504" y="1052736"/>
            <a:ext cx="8641208" cy="5215597"/>
          </a:xfrm>
        </p:spPr>
        <p:txBody>
          <a:bodyPr>
            <a:normAutofit/>
          </a:bodyPr>
          <a:lstStyle/>
          <a:p>
            <a:pPr marL="469900" indent="-469900" eaLnBrk="1" hangingPunct="1">
              <a:buClr>
                <a:schemeClr val="accent2"/>
              </a:buClr>
              <a:buFont typeface="Wingdings" charset="0"/>
              <a:buNone/>
            </a:pPr>
            <a:r>
              <a:rPr lang="de-DE" sz="2200" b="0" dirty="0">
                <a:latin typeface="Arial" charset="0"/>
              </a:rPr>
              <a:t>    </a:t>
            </a:r>
            <a:endParaRPr lang="de-DE" sz="800" b="0" dirty="0">
              <a:latin typeface="Arial" charset="0"/>
            </a:endParaRPr>
          </a:p>
          <a:p>
            <a:pPr marL="533400" lvl="2" indent="0" eaLnBrk="1" hangingPunct="1">
              <a:lnSpc>
                <a:spcPct val="90000"/>
              </a:lnSpc>
              <a:buClr>
                <a:srgbClr val="0070C0"/>
              </a:buClr>
              <a:buNone/>
            </a:pPr>
            <a:endParaRPr lang="de-AT" sz="1800" dirty="0">
              <a:latin typeface="Arial" charset="0"/>
              <a:cs typeface="Arial" charset="0"/>
              <a:sym typeface="Wingdings" charset="0"/>
            </a:endParaRPr>
          </a:p>
          <a:p>
            <a:pPr marL="762000" lvl="2" indent="-228600" eaLnBrk="1" hangingPunct="1">
              <a:lnSpc>
                <a:spcPct val="90000"/>
              </a:lnSpc>
              <a:buClr>
                <a:srgbClr val="0070C0"/>
              </a:buClr>
              <a:buFont typeface="Wingdings" charset="0"/>
              <a:buChar char="§"/>
            </a:pPr>
            <a:r>
              <a:rPr lang="de-AT" dirty="0" err="1">
                <a:cs typeface="Arial" charset="0"/>
                <a:sym typeface="Wingdings" charset="0"/>
              </a:rPr>
              <a:t>Mentalisierungsforschung</a:t>
            </a:r>
            <a:r>
              <a:rPr lang="de-AT" dirty="0">
                <a:cs typeface="Arial" charset="0"/>
                <a:sym typeface="Wingdings" charset="0"/>
              </a:rPr>
              <a:t> bietet umfangreich validierte methodische Zugänge zur </a:t>
            </a:r>
            <a:r>
              <a:rPr lang="de-AT" dirty="0">
                <a:solidFill>
                  <a:srgbClr val="0000FF"/>
                </a:solidFill>
                <a:cs typeface="Arial" charset="0"/>
                <a:sym typeface="Wingdings" charset="0"/>
              </a:rPr>
              <a:t>Bestimmung </a:t>
            </a:r>
            <a:r>
              <a:rPr lang="de-AT" dirty="0">
                <a:cs typeface="Arial" charset="0"/>
                <a:sym typeface="Wingdings" charset="0"/>
              </a:rPr>
              <a:t>der </a:t>
            </a:r>
            <a:r>
              <a:rPr lang="de-AT" dirty="0" err="1">
                <a:cs typeface="Arial" charset="0"/>
                <a:sym typeface="Wingdings" charset="0"/>
              </a:rPr>
              <a:t>Mentalisierungs</a:t>
            </a:r>
            <a:r>
              <a:rPr lang="de-AT" dirty="0">
                <a:cs typeface="Arial" charset="0"/>
                <a:sym typeface="Wingdings" charset="0"/>
              </a:rPr>
              <a:t>-/Reflexionsfähigkeit.</a:t>
            </a:r>
          </a:p>
          <a:p>
            <a:pPr marL="1219200" lvl="3">
              <a:lnSpc>
                <a:spcPct val="90000"/>
              </a:lnSpc>
              <a:buClr>
                <a:srgbClr val="0070C0"/>
              </a:buClr>
              <a:buFont typeface="Wingdings" charset="0"/>
              <a:buChar char="§"/>
            </a:pPr>
            <a:r>
              <a:rPr lang="de-AT" i="1" dirty="0" err="1">
                <a:cs typeface="Arial" charset="0"/>
                <a:sym typeface="Wingdings" charset="0"/>
              </a:rPr>
              <a:t>Reflective</a:t>
            </a:r>
            <a:r>
              <a:rPr lang="de-AT" i="1" dirty="0">
                <a:cs typeface="Arial" charset="0"/>
                <a:sym typeface="Wingdings" charset="0"/>
              </a:rPr>
              <a:t> </a:t>
            </a:r>
            <a:r>
              <a:rPr lang="de-AT" i="1" dirty="0" err="1">
                <a:cs typeface="Arial" charset="0"/>
                <a:sym typeface="Wingdings" charset="0"/>
              </a:rPr>
              <a:t>Function</a:t>
            </a:r>
            <a:r>
              <a:rPr lang="de-AT" dirty="0">
                <a:cs typeface="Arial" charset="0"/>
                <a:sym typeface="Wingdings" charset="0"/>
              </a:rPr>
              <a:t> als Operationalisierung von </a:t>
            </a:r>
            <a:r>
              <a:rPr lang="de-AT" dirty="0" err="1">
                <a:cs typeface="Arial" charset="0"/>
                <a:sym typeface="Wingdings" charset="0"/>
              </a:rPr>
              <a:t>Mentalisierungsfähigkeit</a:t>
            </a:r>
            <a:endParaRPr lang="de-AT" dirty="0">
              <a:cs typeface="Arial" charset="0"/>
              <a:sym typeface="Wingdings" charset="0"/>
            </a:endParaRPr>
          </a:p>
          <a:p>
            <a:pPr marL="762000" lvl="2" indent="-228600" eaLnBrk="1" hangingPunct="1">
              <a:lnSpc>
                <a:spcPct val="90000"/>
              </a:lnSpc>
              <a:buClr>
                <a:srgbClr val="0070C0"/>
              </a:buClr>
              <a:buFont typeface="Wingdings" charset="0"/>
              <a:buChar char="§"/>
            </a:pPr>
            <a:endParaRPr lang="de-DE" b="0" dirty="0"/>
          </a:p>
          <a:p>
            <a:pPr marL="762000" lvl="2" indent="-228600" eaLnBrk="1" hangingPunct="1">
              <a:lnSpc>
                <a:spcPct val="90000"/>
              </a:lnSpc>
              <a:buClr>
                <a:srgbClr val="0070C0"/>
              </a:buClr>
              <a:buFont typeface="Wingdings" charset="0"/>
              <a:buChar char="§"/>
            </a:pPr>
            <a:r>
              <a:rPr lang="de-DE" b="0" dirty="0"/>
              <a:t>Forschungsintention</a:t>
            </a:r>
          </a:p>
          <a:p>
            <a:pPr marL="1219200" lvl="3">
              <a:lnSpc>
                <a:spcPct val="90000"/>
              </a:lnSpc>
              <a:buClr>
                <a:srgbClr val="0070C0"/>
              </a:buClr>
              <a:buFont typeface="Wingdings" charset="0"/>
              <a:buChar char="§"/>
            </a:pPr>
            <a:r>
              <a:rPr lang="de-AT" sz="2400" dirty="0">
                <a:cs typeface="Arial" charset="0"/>
                <a:sym typeface="Wingdings" charset="0"/>
              </a:rPr>
              <a:t>Identifizierung von gewichtigen </a:t>
            </a:r>
            <a:r>
              <a:rPr lang="de-AT" sz="2400" dirty="0">
                <a:solidFill>
                  <a:srgbClr val="006699"/>
                </a:solidFill>
                <a:cs typeface="Arial" charset="0"/>
                <a:sym typeface="Wingdings" charset="0"/>
              </a:rPr>
              <a:t>Faktoren</a:t>
            </a:r>
            <a:r>
              <a:rPr lang="de-AT" sz="2400" dirty="0">
                <a:cs typeface="Arial" charset="0"/>
                <a:sym typeface="Wingdings" charset="0"/>
              </a:rPr>
              <a:t>, die sich im Rahmen von Praxisbegleitung positiv auf die Weiterentwicklung, Differenzierung und Stabilisierung von </a:t>
            </a:r>
            <a:r>
              <a:rPr lang="de-AT" sz="2400" dirty="0" err="1">
                <a:cs typeface="Arial" charset="0"/>
                <a:sym typeface="Wingdings" charset="0"/>
              </a:rPr>
              <a:t>Mentalisierungsfähigkeit</a:t>
            </a:r>
            <a:r>
              <a:rPr lang="de-AT" sz="2400" dirty="0">
                <a:cs typeface="Arial" charset="0"/>
                <a:sym typeface="Wingdings" charset="0"/>
              </a:rPr>
              <a:t> auswirken.</a:t>
            </a:r>
            <a:endParaRPr lang="de-AT" sz="1300" dirty="0"/>
          </a:p>
          <a:p>
            <a:pPr marL="762000" lvl="2" indent="-228600" eaLnBrk="1" hangingPunct="1"/>
            <a:endParaRPr lang="de-AT" sz="1300" dirty="0"/>
          </a:p>
          <a:p>
            <a:pPr marL="762000" lvl="2" indent="-228600" eaLnBrk="1" hangingPunct="1">
              <a:buClr>
                <a:schemeClr val="accent2"/>
              </a:buClr>
              <a:buFont typeface="Wingdings" charset="0"/>
              <a:buChar char="§"/>
            </a:pPr>
            <a:endParaRPr lang="de-DE" dirty="0">
              <a:latin typeface="Arial" charset="0"/>
            </a:endParaRPr>
          </a:p>
          <a:p>
            <a:pPr marL="762000" lvl="2" indent="-228600" eaLnBrk="1" hangingPunct="1">
              <a:lnSpc>
                <a:spcPct val="90000"/>
              </a:lnSpc>
              <a:buClr>
                <a:schemeClr val="accent2"/>
              </a:buClr>
            </a:pPr>
            <a:endParaRPr lang="de-DE" sz="1800" dirty="0">
              <a:latin typeface="Arial" charset="0"/>
              <a:cs typeface="Arial" charset="0"/>
            </a:endParaRPr>
          </a:p>
          <a:p>
            <a:pPr marL="469900" indent="-469900" eaLnBrk="1" hangingPunct="1">
              <a:lnSpc>
                <a:spcPct val="90000"/>
              </a:lnSpc>
              <a:buClr>
                <a:schemeClr val="accent2"/>
              </a:buClr>
            </a:pPr>
            <a:endParaRPr lang="de-DE" dirty="0">
              <a:latin typeface="Arial" charset="0"/>
            </a:endParaRPr>
          </a:p>
          <a:p>
            <a:pPr marL="762000" lvl="2" indent="-228600" eaLnBrk="1" hangingPunct="1">
              <a:lnSpc>
                <a:spcPct val="90000"/>
              </a:lnSpc>
              <a:buClr>
                <a:srgbClr val="0070C0"/>
              </a:buClr>
              <a:buFont typeface="Wingdings" charset="0"/>
              <a:buChar char="§"/>
            </a:pPr>
            <a:endParaRPr lang="de-DE" sz="1800" dirty="0">
              <a:latin typeface="Arial" charset="0"/>
              <a:cs typeface="Arial" charset="0"/>
            </a:endParaRPr>
          </a:p>
          <a:p>
            <a:pPr marL="762000" lvl="2" indent="-228600" eaLnBrk="1" hangingPunct="1">
              <a:lnSpc>
                <a:spcPct val="90000"/>
              </a:lnSpc>
              <a:buClr>
                <a:srgbClr val="0070C0"/>
              </a:buClr>
              <a:buFont typeface="Wingdings" charset="0"/>
              <a:buChar char="§"/>
            </a:pPr>
            <a:endParaRPr lang="de-DE" sz="1800" dirty="0">
              <a:latin typeface="Arial" charset="0"/>
              <a:cs typeface="Arial" charset="0"/>
            </a:endParaRPr>
          </a:p>
          <a:p>
            <a:pPr marL="762000" lvl="2" indent="-228600" eaLnBrk="1" hangingPunct="1"/>
            <a:endParaRPr lang="de-DE" dirty="0">
              <a:latin typeface="Arial" charset="0"/>
            </a:endParaRPr>
          </a:p>
        </p:txBody>
      </p:sp>
      <p:pic>
        <p:nvPicPr>
          <p:cNvPr id="4" name="Grafik 3">
            <a:extLst>
              <a:ext uri="{FF2B5EF4-FFF2-40B4-BE49-F238E27FC236}">
                <a16:creationId xmlns:a16="http://schemas.microsoft.com/office/drawing/2014/main" id="{5C4B3E3B-2F1E-4E8F-B26E-AF0E53ECCDB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790355" y="-18841"/>
            <a:ext cx="3347864" cy="814536"/>
          </a:xfrm>
          <a:prstGeom prst="rect">
            <a:avLst/>
          </a:prstGeom>
        </p:spPr>
      </p:pic>
      <p:pic>
        <p:nvPicPr>
          <p:cNvPr id="5" name="Bild 8">
            <a:extLst>
              <a:ext uri="{FF2B5EF4-FFF2-40B4-BE49-F238E27FC236}">
                <a16:creationId xmlns:a16="http://schemas.microsoft.com/office/drawing/2014/main" id="{9A78F197-ABF4-42A4-BF28-227A0D6FFC86}"/>
              </a:ext>
            </a:extLst>
          </p:cNvPr>
          <p:cNvPicPr>
            <a:picLocks noChangeAspect="1"/>
          </p:cNvPicPr>
          <p:nvPr/>
        </p:nvPicPr>
        <p:blipFill>
          <a:blip r:embed="rId3"/>
          <a:srcRect l="69722" t="30444" r="11388" b="58000"/>
          <a:stretch/>
        </p:blipFill>
        <p:spPr bwMode="auto">
          <a:xfrm>
            <a:off x="0" y="19615"/>
            <a:ext cx="1327195" cy="510045"/>
          </a:xfrm>
          <a:prstGeom prst="rect">
            <a:avLst/>
          </a:prstGeom>
        </p:spPr>
      </p:pic>
      <p:sp>
        <p:nvSpPr>
          <p:cNvPr id="6" name="Titel 1">
            <a:extLst>
              <a:ext uri="{FF2B5EF4-FFF2-40B4-BE49-F238E27FC236}">
                <a16:creationId xmlns:a16="http://schemas.microsoft.com/office/drawing/2014/main" id="{22CAD73B-AFFC-4A20-A2A4-C17D48A19217}"/>
              </a:ext>
            </a:extLst>
          </p:cNvPr>
          <p:cNvSpPr txBox="1">
            <a:spLocks/>
          </p:cNvSpPr>
          <p:nvPr/>
        </p:nvSpPr>
        <p:spPr>
          <a:xfrm>
            <a:off x="611560" y="260648"/>
            <a:ext cx="8075240" cy="115212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AT" sz="2800" b="1" dirty="0"/>
              <a:t>                </a:t>
            </a:r>
            <a:r>
              <a:rPr lang="de-AT" sz="3200" b="1" dirty="0"/>
              <a:t>So </a:t>
            </a:r>
            <a:r>
              <a:rPr lang="de-AT" sz="3200" b="1" dirty="0" err="1"/>
              <a:t>what</a:t>
            </a:r>
            <a:r>
              <a:rPr lang="de-AT" sz="3200" b="1" dirty="0"/>
              <a:t>?</a:t>
            </a:r>
            <a:br>
              <a:rPr lang="de-AT" sz="2800" b="1" dirty="0"/>
            </a:br>
            <a:endParaRPr lang="de-AT" sz="2800" b="1" dirty="0"/>
          </a:p>
        </p:txBody>
      </p:sp>
      <p:sp>
        <p:nvSpPr>
          <p:cNvPr id="7" name="Foliennummernplatzhalter 3"/>
          <p:cNvSpPr>
            <a:spLocks noGrp="1"/>
          </p:cNvSpPr>
          <p:nvPr>
            <p:ph type="sldNum" sz="quarter" idx="12"/>
          </p:nvPr>
        </p:nvSpPr>
        <p:spPr>
          <a:xfrm>
            <a:off x="6553200" y="6376243"/>
            <a:ext cx="2133600" cy="365125"/>
          </a:xfrm>
        </p:spPr>
        <p:txBody>
          <a:bodyPr/>
          <a:lstStyle/>
          <a:p>
            <a:pPr>
              <a:defRPr/>
            </a:pPr>
            <a:fld id="{C1238C9B-4236-466B-BA73-95BADDC97272}" type="slidenum">
              <a:rPr lang="de-DE" smtClean="0"/>
              <a:pPr>
                <a:defRPr/>
              </a:pPr>
              <a:t>45</a:t>
            </a:fld>
            <a:endParaRPr lang="de-DE" dirty="0"/>
          </a:p>
        </p:txBody>
      </p:sp>
    </p:spTree>
    <p:extLst>
      <p:ext uri="{BB962C8B-B14F-4D97-AF65-F5344CB8AC3E}">
        <p14:creationId xmlns:p14="http://schemas.microsoft.com/office/powerpoint/2010/main" val="2092644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AD73B-AFFC-4A20-A2A4-C17D48A19217}"/>
              </a:ext>
            </a:extLst>
          </p:cNvPr>
          <p:cNvSpPr>
            <a:spLocks noGrp="1"/>
          </p:cNvSpPr>
          <p:nvPr>
            <p:ph type="title"/>
          </p:nvPr>
        </p:nvSpPr>
        <p:spPr>
          <a:xfrm>
            <a:off x="107504" y="599903"/>
            <a:ext cx="8784976" cy="555437"/>
          </a:xfrm>
        </p:spPr>
        <p:txBody>
          <a:bodyPr>
            <a:noAutofit/>
          </a:bodyPr>
          <a:lstStyle/>
          <a:p>
            <a:pPr algn="ctr"/>
            <a:br>
              <a:rPr lang="de-AT" sz="2400" b="1" dirty="0"/>
            </a:br>
            <a:r>
              <a:rPr lang="de-AT" sz="2400" b="1" dirty="0"/>
              <a:t>Wie </a:t>
            </a:r>
            <a:r>
              <a:rPr lang="de-AT" sz="2400" b="1" dirty="0" err="1"/>
              <a:t>Mentalisierungsfähigkeit</a:t>
            </a:r>
            <a:r>
              <a:rPr lang="de-AT" sz="2400" b="1" dirty="0"/>
              <a:t> (und ihre Veränderung) bestimmen </a:t>
            </a:r>
            <a:br>
              <a:rPr lang="de-AT" sz="2800" b="1" dirty="0"/>
            </a:br>
            <a:endParaRPr lang="de-AT" sz="2800" b="1" dirty="0"/>
          </a:p>
        </p:txBody>
      </p:sp>
      <p:sp>
        <p:nvSpPr>
          <p:cNvPr id="3" name="Inhaltsplatzhalter 2">
            <a:extLst>
              <a:ext uri="{FF2B5EF4-FFF2-40B4-BE49-F238E27FC236}">
                <a16:creationId xmlns:a16="http://schemas.microsoft.com/office/drawing/2014/main" id="{FFF41403-D81F-4E65-9045-40B7EAF4F142}"/>
              </a:ext>
            </a:extLst>
          </p:cNvPr>
          <p:cNvSpPr>
            <a:spLocks noGrp="1"/>
          </p:cNvSpPr>
          <p:nvPr>
            <p:ph idx="1"/>
          </p:nvPr>
        </p:nvSpPr>
        <p:spPr>
          <a:xfrm>
            <a:off x="4085" y="1180493"/>
            <a:ext cx="9036496" cy="5812756"/>
          </a:xfrm>
        </p:spPr>
        <p:txBody>
          <a:bodyPr>
            <a:normAutofit/>
          </a:bodyPr>
          <a:lstStyle/>
          <a:p>
            <a:pPr marL="0" indent="0">
              <a:buNone/>
            </a:pPr>
            <a:endParaRPr lang="de-AT" sz="2800" dirty="0"/>
          </a:p>
          <a:p>
            <a:pPr marL="762000" lvl="2">
              <a:lnSpc>
                <a:spcPct val="90000"/>
              </a:lnSpc>
              <a:buClr>
                <a:srgbClr val="0070C0"/>
              </a:buClr>
              <a:buFont typeface="Wingdings" charset="0"/>
              <a:buChar char="§"/>
            </a:pPr>
            <a:r>
              <a:rPr lang="de-AT" sz="1800" dirty="0">
                <a:latin typeface="Arial" charset="0"/>
                <a:cs typeface="Arial" charset="0"/>
              </a:rPr>
              <a:t>Untersuchung der </a:t>
            </a:r>
            <a:r>
              <a:rPr lang="de-AT" sz="1800" dirty="0" err="1">
                <a:latin typeface="Arial" charset="0"/>
                <a:cs typeface="Arial" charset="0"/>
              </a:rPr>
              <a:t>Mentalisierungsfähigkeit</a:t>
            </a:r>
            <a:r>
              <a:rPr lang="de-AT" sz="1800" dirty="0">
                <a:latin typeface="Arial" charset="0"/>
                <a:cs typeface="Arial" charset="0"/>
              </a:rPr>
              <a:t> mit Instrumentarium aus dem Bereich der Bindungstheorie: Auswertung von AAIs mittels der „</a:t>
            </a:r>
            <a:r>
              <a:rPr lang="de-AT" sz="1800" dirty="0" err="1">
                <a:latin typeface="Arial" charset="0"/>
                <a:cs typeface="Arial" charset="0"/>
              </a:rPr>
              <a:t>Reflective</a:t>
            </a:r>
            <a:r>
              <a:rPr lang="de-AT" sz="1800" dirty="0">
                <a:latin typeface="Arial" charset="0"/>
                <a:cs typeface="Arial" charset="0"/>
              </a:rPr>
              <a:t> </a:t>
            </a:r>
            <a:r>
              <a:rPr lang="de-AT" sz="1800" dirty="0" err="1">
                <a:latin typeface="Arial" charset="0"/>
                <a:cs typeface="Arial" charset="0"/>
              </a:rPr>
              <a:t>Funktioning</a:t>
            </a:r>
            <a:r>
              <a:rPr lang="de-AT" sz="1800" dirty="0">
                <a:latin typeface="Arial" charset="0"/>
                <a:cs typeface="Arial" charset="0"/>
              </a:rPr>
              <a:t> </a:t>
            </a:r>
            <a:r>
              <a:rPr lang="de-AT" sz="1800" dirty="0" err="1">
                <a:latin typeface="Arial" charset="0"/>
                <a:cs typeface="Arial" charset="0"/>
              </a:rPr>
              <a:t>Scale</a:t>
            </a:r>
            <a:r>
              <a:rPr lang="ja-JP" altLang="de-AT" sz="1800" dirty="0">
                <a:latin typeface="Arial" charset="0"/>
                <a:cs typeface="Arial" charset="0"/>
              </a:rPr>
              <a:t>“</a:t>
            </a:r>
            <a:r>
              <a:rPr lang="de-AT" sz="1800" dirty="0">
                <a:latin typeface="Arial" charset="0"/>
                <a:cs typeface="Arial" charset="0"/>
              </a:rPr>
              <a:t> (RFS) (</a:t>
            </a:r>
            <a:r>
              <a:rPr lang="de-AT" sz="1800" dirty="0" err="1">
                <a:latin typeface="Arial" charset="0"/>
                <a:cs typeface="Arial" charset="0"/>
              </a:rPr>
              <a:t>Fonagy</a:t>
            </a:r>
            <a:r>
              <a:rPr lang="de-AT" sz="1800" dirty="0">
                <a:latin typeface="Arial" charset="0"/>
                <a:cs typeface="Arial" charset="0"/>
              </a:rPr>
              <a:t> et al. 1998)</a:t>
            </a:r>
          </a:p>
          <a:p>
            <a:pPr lvl="1">
              <a:buClr>
                <a:schemeClr val="accent2"/>
              </a:buClr>
              <a:buNone/>
            </a:pPr>
            <a:endParaRPr lang="de-AT" sz="1800" dirty="0">
              <a:latin typeface="Arial" charset="0"/>
            </a:endParaRPr>
          </a:p>
          <a:p>
            <a:pPr marL="762000" lvl="2">
              <a:lnSpc>
                <a:spcPct val="90000"/>
              </a:lnSpc>
              <a:buClr>
                <a:srgbClr val="0070C0"/>
              </a:buClr>
              <a:buFont typeface="Wingdings" charset="0"/>
              <a:buChar char="§"/>
            </a:pPr>
            <a:r>
              <a:rPr lang="de-AT" sz="1800" dirty="0">
                <a:latin typeface="Arial" charset="0"/>
                <a:cs typeface="Arial" charset="0"/>
              </a:rPr>
              <a:t>RFS erfasst</a:t>
            </a:r>
          </a:p>
          <a:p>
            <a:pPr marL="1120775" lvl="4">
              <a:lnSpc>
                <a:spcPct val="90000"/>
              </a:lnSpc>
              <a:buClr>
                <a:srgbClr val="0070C0"/>
              </a:buClr>
              <a:buFont typeface="Wingdings" charset="0"/>
              <a:buChar char="§"/>
            </a:pPr>
            <a:r>
              <a:rPr lang="de-AT" sz="1800" dirty="0">
                <a:latin typeface="Arial" charset="0"/>
                <a:cs typeface="Arial" charset="0"/>
              </a:rPr>
              <a:t>ob einer Person ein stabiles psychologisches Modell zur </a:t>
            </a:r>
            <a:r>
              <a:rPr lang="de-AT" sz="1800" dirty="0">
                <a:solidFill>
                  <a:srgbClr val="0070C0"/>
                </a:solidFill>
                <a:latin typeface="Arial" charset="0"/>
                <a:cs typeface="Arial" charset="0"/>
              </a:rPr>
              <a:t>Beschreibung eigener und fremder Gedanken und Gefühle </a:t>
            </a:r>
            <a:r>
              <a:rPr lang="de-AT" sz="1800" dirty="0">
                <a:latin typeface="Arial" charset="0"/>
                <a:cs typeface="Arial" charset="0"/>
              </a:rPr>
              <a:t>zur Verfügung steht,</a:t>
            </a:r>
          </a:p>
          <a:p>
            <a:pPr marL="1120775" lvl="4">
              <a:buClr>
                <a:schemeClr val="accent2"/>
              </a:buClr>
              <a:buNone/>
            </a:pPr>
            <a:endParaRPr lang="de-AT" sz="1800" dirty="0">
              <a:latin typeface="Arial" charset="0"/>
            </a:endParaRPr>
          </a:p>
          <a:p>
            <a:pPr marL="1120775" lvl="4">
              <a:lnSpc>
                <a:spcPct val="90000"/>
              </a:lnSpc>
              <a:buClr>
                <a:srgbClr val="0070C0"/>
              </a:buClr>
              <a:buFont typeface="Wingdings" charset="0"/>
              <a:buChar char="§"/>
            </a:pPr>
            <a:r>
              <a:rPr lang="de-AT" sz="1800" dirty="0">
                <a:latin typeface="Arial" charset="0"/>
                <a:cs typeface="Arial" charset="0"/>
              </a:rPr>
              <a:t>auf welche </a:t>
            </a:r>
            <a:r>
              <a:rPr lang="de-AT" sz="1800" dirty="0">
                <a:solidFill>
                  <a:srgbClr val="0070C0"/>
                </a:solidFill>
                <a:latin typeface="Arial" charset="0"/>
                <a:cs typeface="Arial" charset="0"/>
              </a:rPr>
              <a:t>Konzeptionen von mentalen Vorgängen </a:t>
            </a:r>
            <a:r>
              <a:rPr lang="de-AT" sz="1800" dirty="0">
                <a:latin typeface="Arial" charset="0"/>
                <a:cs typeface="Arial" charset="0"/>
              </a:rPr>
              <a:t>sie zurückgreift,</a:t>
            </a:r>
          </a:p>
          <a:p>
            <a:pPr marL="1120775" lvl="4">
              <a:buClr>
                <a:schemeClr val="accent2"/>
              </a:buClr>
              <a:buNone/>
            </a:pPr>
            <a:endParaRPr lang="de-AT" sz="1800" dirty="0">
              <a:latin typeface="Arial" charset="0"/>
            </a:endParaRPr>
          </a:p>
          <a:p>
            <a:pPr marL="1120775" lvl="4">
              <a:lnSpc>
                <a:spcPct val="90000"/>
              </a:lnSpc>
              <a:buClr>
                <a:srgbClr val="0070C0"/>
              </a:buClr>
              <a:buFont typeface="Wingdings" charset="0"/>
              <a:buChar char="§"/>
            </a:pPr>
            <a:r>
              <a:rPr lang="de-AT" sz="1800" dirty="0">
                <a:latin typeface="Arial" charset="0"/>
                <a:cs typeface="Arial" charset="0"/>
              </a:rPr>
              <a:t>inwieweit sie in der Lage ist, bei der </a:t>
            </a:r>
            <a:r>
              <a:rPr lang="de-AT" sz="1800" dirty="0">
                <a:solidFill>
                  <a:srgbClr val="0070C0"/>
                </a:solidFill>
                <a:latin typeface="Arial" charset="0"/>
                <a:cs typeface="Arial" charset="0"/>
              </a:rPr>
              <a:t>Beurteilung</a:t>
            </a:r>
            <a:r>
              <a:rPr lang="de-AT" sz="1800" dirty="0">
                <a:latin typeface="Arial" charset="0"/>
                <a:cs typeface="Arial" charset="0"/>
              </a:rPr>
              <a:t> von inneren Prozessen oder des Verhaltens anderer </a:t>
            </a:r>
            <a:r>
              <a:rPr lang="de-AT" sz="1800" dirty="0">
                <a:solidFill>
                  <a:srgbClr val="0070C0"/>
                </a:solidFill>
                <a:latin typeface="Arial" charset="0"/>
                <a:cs typeface="Arial" charset="0"/>
              </a:rPr>
              <a:t>vom eigenen Erleben zu abstrahieren;</a:t>
            </a:r>
            <a:r>
              <a:rPr lang="de-AT" sz="1800" dirty="0">
                <a:latin typeface="Arial" charset="0"/>
                <a:cs typeface="Arial" charset="0"/>
              </a:rPr>
              <a:t> und</a:t>
            </a:r>
          </a:p>
          <a:p>
            <a:pPr marL="1120775" lvl="4">
              <a:buClr>
                <a:schemeClr val="accent2"/>
              </a:buClr>
              <a:buNone/>
            </a:pPr>
            <a:endParaRPr lang="de-AT" sz="1800" dirty="0">
              <a:latin typeface="Arial" charset="0"/>
            </a:endParaRPr>
          </a:p>
          <a:p>
            <a:pPr marL="1120775" lvl="4">
              <a:lnSpc>
                <a:spcPct val="90000"/>
              </a:lnSpc>
              <a:buClr>
                <a:srgbClr val="0070C0"/>
              </a:buClr>
              <a:buFont typeface="Wingdings" charset="0"/>
              <a:buChar char="§"/>
            </a:pPr>
            <a:r>
              <a:rPr lang="de-AT" sz="1800" dirty="0">
                <a:latin typeface="Arial" charset="0"/>
                <a:cs typeface="Arial" charset="0"/>
              </a:rPr>
              <a:t>in welchem Ausmaß sie fähig ist,</a:t>
            </a:r>
            <a:r>
              <a:rPr lang="de-AT" sz="1800" dirty="0">
                <a:solidFill>
                  <a:schemeClr val="tx2">
                    <a:lumMod val="60000"/>
                    <a:lumOff val="40000"/>
                  </a:schemeClr>
                </a:solidFill>
                <a:latin typeface="Arial" charset="0"/>
                <a:cs typeface="Arial" charset="0"/>
              </a:rPr>
              <a:t> </a:t>
            </a:r>
            <a:r>
              <a:rPr lang="de-AT" sz="1800" dirty="0">
                <a:solidFill>
                  <a:srgbClr val="0070C0"/>
                </a:solidFill>
                <a:latin typeface="Arial" charset="0"/>
                <a:cs typeface="Arial" charset="0"/>
              </a:rPr>
              <a:t>sich und ihre Bezugspersonen als mentale Wesen</a:t>
            </a:r>
            <a:r>
              <a:rPr lang="de-AT" sz="1800" dirty="0">
                <a:solidFill>
                  <a:schemeClr val="tx2">
                    <a:lumMod val="60000"/>
                    <a:lumOff val="40000"/>
                  </a:schemeClr>
                </a:solidFill>
                <a:latin typeface="Arial" charset="0"/>
                <a:cs typeface="Arial" charset="0"/>
              </a:rPr>
              <a:t> </a:t>
            </a:r>
            <a:r>
              <a:rPr lang="de-AT" sz="1800" dirty="0">
                <a:latin typeface="Arial" charset="0"/>
                <a:cs typeface="Arial" charset="0"/>
              </a:rPr>
              <a:t>mit mehr oder weniger differenzierten Gedanken, Gefühlen, Einstellungen und Wünschen wahrzunehmen.</a:t>
            </a:r>
            <a:endParaRPr lang="de-DE" sz="1800" dirty="0">
              <a:latin typeface="Arial" charset="0"/>
              <a:cs typeface="Arial" charset="0"/>
            </a:endParaRPr>
          </a:p>
          <a:p>
            <a:pPr marL="0" indent="0">
              <a:buNone/>
            </a:pPr>
            <a:endParaRPr lang="de-AT" sz="1800" dirty="0"/>
          </a:p>
        </p:txBody>
      </p:sp>
      <p:sp>
        <p:nvSpPr>
          <p:cNvPr id="4" name="Foliennummernplatzhalter 3">
            <a:extLst>
              <a:ext uri="{FF2B5EF4-FFF2-40B4-BE49-F238E27FC236}">
                <a16:creationId xmlns:a16="http://schemas.microsoft.com/office/drawing/2014/main" id="{C3B84D66-02DD-4AFE-9474-336DFBE39C47}"/>
              </a:ext>
            </a:extLst>
          </p:cNvPr>
          <p:cNvSpPr>
            <a:spLocks noGrp="1"/>
          </p:cNvSpPr>
          <p:nvPr>
            <p:ph type="sldNum" sz="quarter" idx="12"/>
          </p:nvPr>
        </p:nvSpPr>
        <p:spPr/>
        <p:txBody>
          <a:bodyPr/>
          <a:lstStyle/>
          <a:p>
            <a:pPr>
              <a:defRPr/>
            </a:pPr>
            <a:fld id="{C1238C9B-4236-466B-BA73-95BADDC97272}" type="slidenum">
              <a:rPr lang="de-AT" smtClean="0"/>
              <a:pPr>
                <a:defRPr/>
              </a:pPr>
              <a:t>46</a:t>
            </a:fld>
            <a:endParaRPr lang="de-AT"/>
          </a:p>
        </p:txBody>
      </p:sp>
      <p:pic>
        <p:nvPicPr>
          <p:cNvPr id="6" name="Bild 8">
            <a:extLst>
              <a:ext uri="{FF2B5EF4-FFF2-40B4-BE49-F238E27FC236}">
                <a16:creationId xmlns:a16="http://schemas.microsoft.com/office/drawing/2014/main" id="{48F23553-F130-43CE-AAF1-D6377DDF4A00}"/>
              </a:ext>
            </a:extLst>
          </p:cNvPr>
          <p:cNvPicPr>
            <a:picLocks noChangeAspect="1"/>
          </p:cNvPicPr>
          <p:nvPr/>
        </p:nvPicPr>
        <p:blipFill>
          <a:blip r:embed="rId2"/>
          <a:srcRect l="69722" t="30444" r="11388" b="58000"/>
          <a:stretch/>
        </p:blipFill>
        <p:spPr bwMode="auto">
          <a:xfrm>
            <a:off x="-52038" y="89859"/>
            <a:ext cx="1327195" cy="510045"/>
          </a:xfrm>
          <a:prstGeom prst="rect">
            <a:avLst/>
          </a:prstGeom>
        </p:spPr>
      </p:pic>
      <p:pic>
        <p:nvPicPr>
          <p:cNvPr id="7" name="Grafik 6">
            <a:extLst>
              <a:ext uri="{FF2B5EF4-FFF2-40B4-BE49-F238E27FC236}">
                <a16:creationId xmlns:a16="http://schemas.microsoft.com/office/drawing/2014/main" id="{F7D3C668-7823-4B2A-8F61-C7615CC42C1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790355" y="-18841"/>
            <a:ext cx="3347864" cy="750676"/>
          </a:xfrm>
          <a:prstGeom prst="rect">
            <a:avLst/>
          </a:prstGeom>
        </p:spPr>
      </p:pic>
    </p:spTree>
    <p:extLst>
      <p:ext uri="{BB962C8B-B14F-4D97-AF65-F5344CB8AC3E}">
        <p14:creationId xmlns:p14="http://schemas.microsoft.com/office/powerpoint/2010/main" val="162281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Instrument -formativ</a:t>
            </a:r>
          </a:p>
        </p:txBody>
      </p:sp>
      <p:sp>
        <p:nvSpPr>
          <p:cNvPr id="3" name="Inhaltsplatzhalter 2"/>
          <p:cNvSpPr>
            <a:spLocks noGrp="1"/>
          </p:cNvSpPr>
          <p:nvPr>
            <p:ph idx="1"/>
          </p:nvPr>
        </p:nvSpPr>
        <p:spPr/>
        <p:txBody>
          <a:bodyPr/>
          <a:lstStyle/>
          <a:p>
            <a:r>
              <a:rPr lang="de-DE" dirty="0"/>
              <a:t>Adaption der übersetzten und für pädagogische Berufsfelder adaptierten Version der RFS</a:t>
            </a:r>
          </a:p>
          <a:p>
            <a:pPr lvl="1"/>
            <a:r>
              <a:rPr lang="de-DE" dirty="0"/>
              <a:t>„</a:t>
            </a:r>
            <a:r>
              <a:rPr lang="de-DE" dirty="0" err="1"/>
              <a:t>Reflective</a:t>
            </a:r>
            <a:r>
              <a:rPr lang="de-DE" dirty="0"/>
              <a:t> </a:t>
            </a:r>
            <a:r>
              <a:rPr lang="de-DE" dirty="0" err="1"/>
              <a:t>Functioning</a:t>
            </a:r>
            <a:r>
              <a:rPr lang="de-DE" dirty="0"/>
              <a:t> in </a:t>
            </a:r>
            <a:r>
              <a:rPr lang="de-DE" dirty="0" err="1"/>
              <a:t>Vocational</a:t>
            </a:r>
            <a:r>
              <a:rPr lang="de-DE" dirty="0"/>
              <a:t> Training“ (RFVT) v. M. </a:t>
            </a:r>
            <a:r>
              <a:rPr lang="de-DE" dirty="0" err="1"/>
              <a:t>Wininger</a:t>
            </a:r>
            <a:endParaRPr lang="de-DE" dirty="0"/>
          </a:p>
          <a:p>
            <a:pPr lvl="1"/>
            <a:r>
              <a:rPr lang="de-DE" dirty="0"/>
              <a:t>RFVT-</a:t>
            </a:r>
            <a:r>
              <a:rPr lang="de-DE" i="1" dirty="0" err="1"/>
              <a:t>pir</a:t>
            </a:r>
            <a:endParaRPr lang="de-DE" i="1" dirty="0"/>
          </a:p>
          <a:p>
            <a:r>
              <a:rPr lang="de-DE" dirty="0"/>
              <a:t>Auswertung durch </a:t>
            </a:r>
            <a:r>
              <a:rPr lang="de-DE" dirty="0" err="1"/>
              <a:t>Fremdevaluator</a:t>
            </a:r>
            <a:r>
              <a:rPr lang="de-DE" dirty="0"/>
              <a:t>*innen</a:t>
            </a:r>
          </a:p>
        </p:txBody>
      </p:sp>
      <p:sp>
        <p:nvSpPr>
          <p:cNvPr id="4" name="Foliennummernplatzhalter 3"/>
          <p:cNvSpPr>
            <a:spLocks noGrp="1"/>
          </p:cNvSpPr>
          <p:nvPr>
            <p:ph type="sldNum" sz="quarter" idx="12"/>
          </p:nvPr>
        </p:nvSpPr>
        <p:spPr/>
        <p:txBody>
          <a:bodyPr/>
          <a:lstStyle/>
          <a:p>
            <a:pPr>
              <a:defRPr/>
            </a:pPr>
            <a:fld id="{C1238C9B-4236-466B-BA73-95BADDC97272}" type="slidenum">
              <a:rPr lang="de-DE" smtClean="0"/>
              <a:pPr>
                <a:defRPr/>
              </a:pPr>
              <a:t>47</a:t>
            </a:fld>
            <a:endParaRPr lang="de-DE"/>
          </a:p>
        </p:txBody>
      </p:sp>
    </p:spTree>
    <p:extLst>
      <p:ext uri="{BB962C8B-B14F-4D97-AF65-F5344CB8AC3E}">
        <p14:creationId xmlns:p14="http://schemas.microsoft.com/office/powerpoint/2010/main" val="2273159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AD73B-AFFC-4A20-A2A4-C17D48A19217}"/>
              </a:ext>
            </a:extLst>
          </p:cNvPr>
          <p:cNvSpPr>
            <a:spLocks noGrp="1"/>
          </p:cNvSpPr>
          <p:nvPr>
            <p:ph type="title"/>
          </p:nvPr>
        </p:nvSpPr>
        <p:spPr>
          <a:xfrm>
            <a:off x="611560" y="260649"/>
            <a:ext cx="8075240" cy="805394"/>
          </a:xfrm>
        </p:spPr>
        <p:txBody>
          <a:bodyPr>
            <a:noAutofit/>
          </a:bodyPr>
          <a:lstStyle/>
          <a:p>
            <a:br>
              <a:rPr lang="de-DE" sz="2800" dirty="0">
                <a:solidFill>
                  <a:srgbClr val="0070C0"/>
                </a:solidFill>
                <a:latin typeface="Arial" charset="0"/>
              </a:rPr>
            </a:br>
            <a:br>
              <a:rPr lang="de-AT" sz="2800" b="1" dirty="0"/>
            </a:br>
            <a:endParaRPr lang="de-AT" sz="2800" b="1" dirty="0"/>
          </a:p>
        </p:txBody>
      </p:sp>
      <p:sp>
        <p:nvSpPr>
          <p:cNvPr id="3" name="Inhaltsplatzhalter 2">
            <a:extLst>
              <a:ext uri="{FF2B5EF4-FFF2-40B4-BE49-F238E27FC236}">
                <a16:creationId xmlns:a16="http://schemas.microsoft.com/office/drawing/2014/main" id="{FFF41403-D81F-4E65-9045-40B7EAF4F142}"/>
              </a:ext>
            </a:extLst>
          </p:cNvPr>
          <p:cNvSpPr>
            <a:spLocks noGrp="1"/>
          </p:cNvSpPr>
          <p:nvPr>
            <p:ph idx="1"/>
          </p:nvPr>
        </p:nvSpPr>
        <p:spPr>
          <a:xfrm>
            <a:off x="611560" y="1066042"/>
            <a:ext cx="8075240" cy="5060123"/>
          </a:xfrm>
        </p:spPr>
        <p:txBody>
          <a:bodyPr>
            <a:normAutofit/>
          </a:bodyPr>
          <a:lstStyle/>
          <a:p>
            <a:r>
              <a:rPr lang="de-DE" dirty="0" err="1">
                <a:latin typeface="Arial" charset="0"/>
              </a:rPr>
              <a:t>Scores</a:t>
            </a:r>
            <a:endParaRPr lang="de-DE" dirty="0">
              <a:latin typeface="Arial" charset="0"/>
            </a:endParaRPr>
          </a:p>
          <a:p>
            <a:pPr lvl="1"/>
            <a:r>
              <a:rPr lang="de-DE" dirty="0">
                <a:latin typeface="Arial" charset="0"/>
              </a:rPr>
              <a:t>RFVT-</a:t>
            </a:r>
            <a:r>
              <a:rPr lang="de-DE" dirty="0" err="1">
                <a:latin typeface="Arial" charset="0"/>
              </a:rPr>
              <a:t>pir</a:t>
            </a:r>
            <a:endParaRPr lang="de-DE" dirty="0">
              <a:latin typeface="Arial" charset="0"/>
            </a:endParaRPr>
          </a:p>
          <a:p>
            <a:r>
              <a:rPr lang="de-DE" dirty="0">
                <a:latin typeface="Arial" charset="0"/>
              </a:rPr>
              <a:t>Narrative</a:t>
            </a:r>
          </a:p>
          <a:p>
            <a:pPr lvl="1"/>
            <a:r>
              <a:rPr lang="de-DE" dirty="0">
                <a:latin typeface="Arial" charset="0"/>
              </a:rPr>
              <a:t>RFVT-</a:t>
            </a:r>
            <a:r>
              <a:rPr lang="de-DE" dirty="0" err="1">
                <a:latin typeface="Arial" charset="0"/>
              </a:rPr>
              <a:t>pir</a:t>
            </a:r>
            <a:endParaRPr lang="de-DE" dirty="0">
              <a:latin typeface="Arial" charset="0"/>
            </a:endParaRPr>
          </a:p>
          <a:p>
            <a:r>
              <a:rPr lang="de-DE" dirty="0">
                <a:latin typeface="Arial" charset="0"/>
              </a:rPr>
              <a:t>(Werte</a:t>
            </a:r>
          </a:p>
          <a:p>
            <a:pPr lvl="1"/>
            <a:r>
              <a:rPr lang="de-DE" dirty="0">
                <a:latin typeface="Arial" charset="0"/>
              </a:rPr>
              <a:t>ACS</a:t>
            </a:r>
          </a:p>
          <a:p>
            <a:pPr lvl="1"/>
            <a:r>
              <a:rPr lang="de-DE" dirty="0">
                <a:latin typeface="Arial" charset="0"/>
              </a:rPr>
              <a:t>MZQ)</a:t>
            </a:r>
          </a:p>
          <a:p>
            <a:r>
              <a:rPr lang="de-DE" dirty="0">
                <a:latin typeface="Arial" charset="0"/>
              </a:rPr>
              <a:t>Beobachtungen aus Praxisbegleitseminar</a:t>
            </a:r>
          </a:p>
          <a:p>
            <a:pPr lvl="1"/>
            <a:r>
              <a:rPr lang="de-DE" dirty="0">
                <a:latin typeface="Arial" charset="0"/>
              </a:rPr>
              <a:t>Protokolle</a:t>
            </a:r>
          </a:p>
          <a:p>
            <a:endParaRPr lang="de-DE" dirty="0">
              <a:latin typeface="Arial" charset="0"/>
            </a:endParaRPr>
          </a:p>
          <a:p>
            <a:pPr marL="533400" lvl="2" indent="0">
              <a:lnSpc>
                <a:spcPct val="90000"/>
              </a:lnSpc>
              <a:buClr>
                <a:srgbClr val="0070C0"/>
              </a:buClr>
              <a:buNone/>
            </a:pPr>
            <a:endParaRPr lang="de-AT" sz="1700" i="1" dirty="0">
              <a:latin typeface="Arial" charset="0"/>
              <a:cs typeface="Arial" charset="0"/>
            </a:endParaRPr>
          </a:p>
        </p:txBody>
      </p:sp>
      <p:sp>
        <p:nvSpPr>
          <p:cNvPr id="4" name="Foliennummernplatzhalter 3">
            <a:extLst>
              <a:ext uri="{FF2B5EF4-FFF2-40B4-BE49-F238E27FC236}">
                <a16:creationId xmlns:a16="http://schemas.microsoft.com/office/drawing/2014/main" id="{C3B84D66-02DD-4AFE-9474-336DFBE39C47}"/>
              </a:ext>
            </a:extLst>
          </p:cNvPr>
          <p:cNvSpPr>
            <a:spLocks noGrp="1"/>
          </p:cNvSpPr>
          <p:nvPr>
            <p:ph type="sldNum" sz="quarter" idx="12"/>
          </p:nvPr>
        </p:nvSpPr>
        <p:spPr/>
        <p:txBody>
          <a:bodyPr/>
          <a:lstStyle/>
          <a:p>
            <a:pPr>
              <a:defRPr/>
            </a:pPr>
            <a:fld id="{C1238C9B-4236-466B-BA73-95BADDC97272}" type="slidenum">
              <a:rPr lang="de-AT" smtClean="0"/>
              <a:pPr>
                <a:defRPr/>
              </a:pPr>
              <a:t>48</a:t>
            </a:fld>
            <a:endParaRPr lang="de-AT"/>
          </a:p>
        </p:txBody>
      </p:sp>
      <p:pic>
        <p:nvPicPr>
          <p:cNvPr id="6" name="Bild 8">
            <a:extLst>
              <a:ext uri="{FF2B5EF4-FFF2-40B4-BE49-F238E27FC236}">
                <a16:creationId xmlns:a16="http://schemas.microsoft.com/office/drawing/2014/main" id="{48F23553-F130-43CE-AAF1-D6377DDF4A00}"/>
              </a:ext>
            </a:extLst>
          </p:cNvPr>
          <p:cNvPicPr>
            <a:picLocks noChangeAspect="1"/>
          </p:cNvPicPr>
          <p:nvPr/>
        </p:nvPicPr>
        <p:blipFill>
          <a:blip r:embed="rId3"/>
          <a:srcRect l="69722" t="30444" r="11388" b="58000"/>
          <a:stretch/>
        </p:blipFill>
        <p:spPr bwMode="auto">
          <a:xfrm>
            <a:off x="13473" y="153301"/>
            <a:ext cx="1327195" cy="510045"/>
          </a:xfrm>
          <a:prstGeom prst="rect">
            <a:avLst/>
          </a:prstGeom>
        </p:spPr>
      </p:pic>
      <p:sp>
        <p:nvSpPr>
          <p:cNvPr id="7" name="Titel 1"/>
          <p:cNvSpPr txBox="1">
            <a:spLocks/>
          </p:cNvSpPr>
          <p:nvPr/>
        </p:nvSpPr>
        <p:spPr>
          <a:xfrm>
            <a:off x="457200" y="274638"/>
            <a:ext cx="8229600" cy="79140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e-DE" sz="3200" b="1" dirty="0"/>
              <a:t>Evaluationsformate</a:t>
            </a:r>
          </a:p>
        </p:txBody>
      </p:sp>
      <p:pic>
        <p:nvPicPr>
          <p:cNvPr id="8" name="Grafik 7">
            <a:extLst>
              <a:ext uri="{FF2B5EF4-FFF2-40B4-BE49-F238E27FC236}">
                <a16:creationId xmlns:a16="http://schemas.microsoft.com/office/drawing/2014/main" id="{27C44D62-D0B5-4698-94BF-CD501CB890E4}"/>
              </a:ext>
            </a:extLst>
          </p:cNvPr>
          <p:cNvPicPr/>
          <p:nvPr/>
        </p:nvPicPr>
        <p:blipFill rotWithShape="1">
          <a:blip r:embed="rId4" cstate="print">
            <a:extLst>
              <a:ext uri="{28A0092B-C50C-407E-A947-70E740481C1C}">
                <a14:useLocalDpi xmlns:a14="http://schemas.microsoft.com/office/drawing/2010/main" val="0"/>
              </a:ext>
            </a:extLst>
          </a:blip>
          <a:srcRect l="18135" b="8408"/>
          <a:stretch/>
        </p:blipFill>
        <p:spPr>
          <a:xfrm>
            <a:off x="6553200" y="-82701"/>
            <a:ext cx="2740732" cy="746047"/>
          </a:xfrm>
          <a:prstGeom prst="rect">
            <a:avLst/>
          </a:prstGeom>
        </p:spPr>
      </p:pic>
    </p:spTree>
    <p:extLst>
      <p:ext uri="{BB962C8B-B14F-4D97-AF65-F5344CB8AC3E}">
        <p14:creationId xmlns:p14="http://schemas.microsoft.com/office/powerpoint/2010/main" val="29991403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p:cNvSpPr txBox="1">
            <a:spLocks noChangeArrowheads="1"/>
          </p:cNvSpPr>
          <p:nvPr/>
        </p:nvSpPr>
        <p:spPr bwMode="auto">
          <a:xfrm>
            <a:off x="3060700" y="3760788"/>
            <a:ext cx="31940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de-DE" dirty="0">
                <a:solidFill>
                  <a:srgbClr val="FF0000"/>
                </a:solidFill>
              </a:rPr>
              <a:t> </a:t>
            </a:r>
            <a:r>
              <a:rPr lang="de-DE" sz="1400" dirty="0">
                <a:solidFill>
                  <a:srgbClr val="FF0000"/>
                </a:solidFill>
              </a:rPr>
              <a:t>Verlauf des Praktikums</a:t>
            </a:r>
            <a:endParaRPr lang="de-AT" sz="1400" dirty="0">
              <a:solidFill>
                <a:srgbClr val="FF0000"/>
              </a:solidFill>
            </a:endParaRPr>
          </a:p>
        </p:txBody>
      </p:sp>
      <p:sp>
        <p:nvSpPr>
          <p:cNvPr id="35843" name="Rectangle 3"/>
          <p:cNvSpPr>
            <a:spLocks noGrp="1" noChangeArrowheads="1"/>
          </p:cNvSpPr>
          <p:nvPr>
            <p:ph type="subTitle" idx="4294967295"/>
          </p:nvPr>
        </p:nvSpPr>
        <p:spPr>
          <a:xfrm>
            <a:off x="214313" y="1557338"/>
            <a:ext cx="8715375" cy="5224462"/>
          </a:xfrm>
        </p:spPr>
        <p:txBody>
          <a:bodyPr/>
          <a:lstStyle/>
          <a:p>
            <a:pPr marL="469900" indent="-469900" eaLnBrk="1" hangingPunct="1"/>
            <a:endParaRPr lang="de-AT" sz="800" dirty="0">
              <a:latin typeface="Arial" charset="0"/>
            </a:endParaRPr>
          </a:p>
          <a:p>
            <a:pPr marL="469900" indent="-469900" eaLnBrk="1" hangingPunct="1"/>
            <a:endParaRPr lang="de-AT" sz="800" dirty="0">
              <a:latin typeface="Arial" charset="0"/>
            </a:endParaRPr>
          </a:p>
          <a:p>
            <a:pPr marL="304800" lvl="2" indent="0" eaLnBrk="1" hangingPunct="1">
              <a:lnSpc>
                <a:spcPct val="90000"/>
              </a:lnSpc>
              <a:buClr>
                <a:srgbClr val="0070C0"/>
              </a:buClr>
              <a:buNone/>
            </a:pPr>
            <a:endParaRPr lang="de-AT" sz="1700" dirty="0">
              <a:latin typeface="Arial" charset="0"/>
              <a:cs typeface="Arial" charset="0"/>
            </a:endParaRPr>
          </a:p>
        </p:txBody>
      </p:sp>
      <p:sp>
        <p:nvSpPr>
          <p:cNvPr id="2" name="Ellipse 1">
            <a:extLst/>
          </p:cNvPr>
          <p:cNvSpPr/>
          <p:nvPr/>
        </p:nvSpPr>
        <p:spPr>
          <a:xfrm>
            <a:off x="684213" y="3429000"/>
            <a:ext cx="1584325" cy="1584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5463" y="3422650"/>
            <a:ext cx="1598612" cy="159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feld 3"/>
          <p:cNvSpPr txBox="1">
            <a:spLocks noChangeArrowheads="1"/>
          </p:cNvSpPr>
          <p:nvPr/>
        </p:nvSpPr>
        <p:spPr bwMode="auto">
          <a:xfrm>
            <a:off x="900113" y="4032250"/>
            <a:ext cx="115093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de-AT" dirty="0"/>
              <a:t>RF zu t1</a:t>
            </a:r>
          </a:p>
        </p:txBody>
      </p:sp>
      <p:sp>
        <p:nvSpPr>
          <p:cNvPr id="6" name="Textfeld 5"/>
          <p:cNvSpPr txBox="1">
            <a:spLocks noChangeArrowheads="1"/>
          </p:cNvSpPr>
          <p:nvPr/>
        </p:nvSpPr>
        <p:spPr bwMode="auto">
          <a:xfrm>
            <a:off x="7092950" y="4032250"/>
            <a:ext cx="11509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de-AT" dirty="0"/>
              <a:t>RF zu t2</a:t>
            </a:r>
          </a:p>
        </p:txBody>
      </p:sp>
      <p:cxnSp>
        <p:nvCxnSpPr>
          <p:cNvPr id="8" name="Gerade Verbindung mit Pfeil 7">
            <a:extLst/>
          </p:cNvPr>
          <p:cNvCxnSpPr/>
          <p:nvPr/>
        </p:nvCxnSpPr>
        <p:spPr>
          <a:xfrm>
            <a:off x="2411413" y="4217988"/>
            <a:ext cx="4321175" cy="0"/>
          </a:xfrm>
          <a:prstGeom prst="straightConnector1">
            <a:avLst/>
          </a:prstGeom>
          <a:ln w="952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hteck 8">
            <a:extLst/>
          </p:cNvPr>
          <p:cNvSpPr/>
          <p:nvPr/>
        </p:nvSpPr>
        <p:spPr>
          <a:xfrm>
            <a:off x="3140869" y="3246438"/>
            <a:ext cx="2808288" cy="19431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cxnSp>
        <p:nvCxnSpPr>
          <p:cNvPr id="11" name="Gerade Verbindung mit Pfeil 10">
            <a:extLst/>
          </p:cNvPr>
          <p:cNvCxnSpPr/>
          <p:nvPr/>
        </p:nvCxnSpPr>
        <p:spPr>
          <a:xfrm flipH="1">
            <a:off x="5219700" y="2913063"/>
            <a:ext cx="1008063" cy="76835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7" name="Textfeld 16"/>
          <p:cNvSpPr txBox="1">
            <a:spLocks noChangeArrowheads="1"/>
          </p:cNvSpPr>
          <p:nvPr/>
        </p:nvSpPr>
        <p:spPr bwMode="auto">
          <a:xfrm>
            <a:off x="1882774" y="5602288"/>
            <a:ext cx="1177925" cy="646331"/>
          </a:xfrm>
          <a:prstGeom prst="rect">
            <a:avLst/>
          </a:prstGeom>
          <a:solidFill>
            <a:srgbClr val="0070C0">
              <a:alpha val="4901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de-AT" dirty="0" err="1"/>
              <a:t>Praxisbe-gleitung</a:t>
            </a:r>
            <a:endParaRPr lang="de-AT" dirty="0"/>
          </a:p>
        </p:txBody>
      </p:sp>
      <p:sp>
        <p:nvSpPr>
          <p:cNvPr id="19" name="Textfeld 18"/>
          <p:cNvSpPr txBox="1">
            <a:spLocks noChangeArrowheads="1"/>
          </p:cNvSpPr>
          <p:nvPr/>
        </p:nvSpPr>
        <p:spPr bwMode="auto">
          <a:xfrm>
            <a:off x="5567363" y="5837238"/>
            <a:ext cx="660400" cy="369887"/>
          </a:xfrm>
          <a:prstGeom prst="rect">
            <a:avLst/>
          </a:prstGeom>
          <a:solidFill>
            <a:srgbClr val="0070C0">
              <a:alpha val="4901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de-AT"/>
              <a:t>F</a:t>
            </a:r>
          </a:p>
        </p:txBody>
      </p:sp>
      <p:sp>
        <p:nvSpPr>
          <p:cNvPr id="20" name="Textfeld 19"/>
          <p:cNvSpPr txBox="1">
            <a:spLocks noChangeArrowheads="1"/>
          </p:cNvSpPr>
          <p:nvPr/>
        </p:nvSpPr>
        <p:spPr bwMode="auto">
          <a:xfrm>
            <a:off x="2197100" y="2538413"/>
            <a:ext cx="660400" cy="369887"/>
          </a:xfrm>
          <a:prstGeom prst="rect">
            <a:avLst/>
          </a:prstGeom>
          <a:solidFill>
            <a:srgbClr val="0070C0">
              <a:alpha val="4901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de-AT"/>
              <a:t>F</a:t>
            </a:r>
          </a:p>
        </p:txBody>
      </p:sp>
      <p:sp>
        <p:nvSpPr>
          <p:cNvPr id="21" name="Textfeld 20"/>
          <p:cNvSpPr txBox="1">
            <a:spLocks noChangeArrowheads="1"/>
          </p:cNvSpPr>
          <p:nvPr/>
        </p:nvSpPr>
        <p:spPr bwMode="auto">
          <a:xfrm>
            <a:off x="3884613" y="5940425"/>
            <a:ext cx="660400" cy="368300"/>
          </a:xfrm>
          <a:prstGeom prst="rect">
            <a:avLst/>
          </a:prstGeom>
          <a:solidFill>
            <a:srgbClr val="0070C0">
              <a:alpha val="4901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de-AT" dirty="0"/>
              <a:t>F</a:t>
            </a:r>
          </a:p>
        </p:txBody>
      </p:sp>
      <p:cxnSp>
        <p:nvCxnSpPr>
          <p:cNvPr id="23" name="Gerade Verbindung mit Pfeil 22">
            <a:extLst/>
          </p:cNvPr>
          <p:cNvCxnSpPr/>
          <p:nvPr/>
        </p:nvCxnSpPr>
        <p:spPr>
          <a:xfrm>
            <a:off x="2732088" y="2970213"/>
            <a:ext cx="854075" cy="10160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p:cNvPr>
          <p:cNvCxnSpPr/>
          <p:nvPr/>
        </p:nvCxnSpPr>
        <p:spPr>
          <a:xfrm flipV="1">
            <a:off x="2159000" y="4449763"/>
            <a:ext cx="1670050" cy="111760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p:cNvPr>
          <p:cNvCxnSpPr/>
          <p:nvPr/>
        </p:nvCxnSpPr>
        <p:spPr>
          <a:xfrm flipV="1">
            <a:off x="4273550" y="4532313"/>
            <a:ext cx="198438" cy="1290637"/>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p:cNvPr>
          <p:cNvCxnSpPr/>
          <p:nvPr/>
        </p:nvCxnSpPr>
        <p:spPr>
          <a:xfrm>
            <a:off x="3949700" y="2393950"/>
            <a:ext cx="155575" cy="133032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Gerade Verbindung mit Pfeil 26">
            <a:extLst/>
          </p:cNvPr>
          <p:cNvCxnSpPr/>
          <p:nvPr/>
        </p:nvCxnSpPr>
        <p:spPr>
          <a:xfrm flipH="1" flipV="1">
            <a:off x="5021263" y="4741863"/>
            <a:ext cx="750887" cy="94297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8">
            <a:extLst/>
          </p:cNvPr>
          <p:cNvCxnSpPr/>
          <p:nvPr/>
        </p:nvCxnSpPr>
        <p:spPr>
          <a:xfrm flipH="1">
            <a:off x="4856163" y="2638425"/>
            <a:ext cx="457200" cy="105727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9" name="Textfeld 28"/>
          <p:cNvSpPr txBox="1">
            <a:spLocks noChangeArrowheads="1"/>
          </p:cNvSpPr>
          <p:nvPr/>
        </p:nvSpPr>
        <p:spPr bwMode="auto">
          <a:xfrm>
            <a:off x="3586163" y="1925638"/>
            <a:ext cx="660400" cy="368300"/>
          </a:xfrm>
          <a:prstGeom prst="rect">
            <a:avLst/>
          </a:prstGeom>
          <a:solidFill>
            <a:srgbClr val="0070C0">
              <a:alpha val="4901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de-AT"/>
              <a:t>F</a:t>
            </a:r>
          </a:p>
        </p:txBody>
      </p:sp>
      <p:sp>
        <p:nvSpPr>
          <p:cNvPr id="44" name="Textfeld 43"/>
          <p:cNvSpPr txBox="1">
            <a:spLocks noChangeArrowheads="1"/>
          </p:cNvSpPr>
          <p:nvPr/>
        </p:nvSpPr>
        <p:spPr bwMode="auto">
          <a:xfrm>
            <a:off x="5003800" y="2139950"/>
            <a:ext cx="660400" cy="368300"/>
          </a:xfrm>
          <a:prstGeom prst="rect">
            <a:avLst/>
          </a:prstGeom>
          <a:solidFill>
            <a:srgbClr val="0070C0">
              <a:alpha val="4901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de-AT"/>
              <a:t>F</a:t>
            </a:r>
          </a:p>
        </p:txBody>
      </p:sp>
      <p:sp>
        <p:nvSpPr>
          <p:cNvPr id="45" name="Textfeld 44"/>
          <p:cNvSpPr txBox="1">
            <a:spLocks noChangeArrowheads="1"/>
          </p:cNvSpPr>
          <p:nvPr/>
        </p:nvSpPr>
        <p:spPr bwMode="auto">
          <a:xfrm>
            <a:off x="6211888" y="2376488"/>
            <a:ext cx="660400" cy="369887"/>
          </a:xfrm>
          <a:prstGeom prst="rect">
            <a:avLst/>
          </a:prstGeom>
          <a:solidFill>
            <a:srgbClr val="0070C0">
              <a:alpha val="4901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de-AT"/>
              <a:t>F</a:t>
            </a:r>
          </a:p>
        </p:txBody>
      </p:sp>
      <p:sp>
        <p:nvSpPr>
          <p:cNvPr id="10" name="Textfeld 9"/>
          <p:cNvSpPr txBox="1">
            <a:spLocks noChangeArrowheads="1"/>
          </p:cNvSpPr>
          <p:nvPr/>
        </p:nvSpPr>
        <p:spPr bwMode="auto">
          <a:xfrm>
            <a:off x="397404" y="1262129"/>
            <a:ext cx="2517776" cy="923330"/>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de-DE" dirty="0"/>
              <a:t>RF-</a:t>
            </a:r>
            <a:r>
              <a:rPr lang="de-DE" dirty="0" err="1"/>
              <a:t>Scale</a:t>
            </a:r>
            <a:r>
              <a:rPr lang="de-DE" dirty="0"/>
              <a:t> </a:t>
            </a:r>
          </a:p>
          <a:p>
            <a:pPr algn="ctr"/>
            <a:r>
              <a:rPr lang="de-DE" dirty="0"/>
              <a:t>auf Basis von </a:t>
            </a:r>
          </a:p>
          <a:p>
            <a:pPr algn="ctr"/>
            <a:r>
              <a:rPr lang="de-DE" dirty="0"/>
              <a:t>RFVT-</a:t>
            </a:r>
            <a:r>
              <a:rPr lang="de-DE" i="1" dirty="0" err="1"/>
              <a:t>pir</a:t>
            </a:r>
            <a:r>
              <a:rPr lang="de-DE" dirty="0"/>
              <a:t>-Interview</a:t>
            </a:r>
          </a:p>
        </p:txBody>
      </p:sp>
      <p:sp>
        <p:nvSpPr>
          <p:cNvPr id="12" name="Pfeil nach unten 11">
            <a:extLst/>
          </p:cNvPr>
          <p:cNvSpPr/>
          <p:nvPr/>
        </p:nvSpPr>
        <p:spPr>
          <a:xfrm>
            <a:off x="1479869" y="2185460"/>
            <a:ext cx="45719" cy="110860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14" name="Nach oben gebogener Pfeil 13">
            <a:extLst/>
          </p:cNvPr>
          <p:cNvSpPr/>
          <p:nvPr/>
        </p:nvSpPr>
        <p:spPr>
          <a:xfrm rot="10800000" flipH="1">
            <a:off x="2928938" y="1405293"/>
            <a:ext cx="4810125" cy="1893531"/>
          </a:xfrm>
          <a:prstGeom prst="bentUpArrow">
            <a:avLst>
              <a:gd name="adj1" fmla="val 1636"/>
              <a:gd name="adj2" fmla="val 3424"/>
              <a:gd name="adj3" fmla="val 220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46" name="Textfeld 45">
            <a:extLst/>
          </p:cNvPr>
          <p:cNvSpPr txBox="1">
            <a:spLocks noChangeArrowheads="1"/>
          </p:cNvSpPr>
          <p:nvPr/>
        </p:nvSpPr>
        <p:spPr bwMode="auto">
          <a:xfrm>
            <a:off x="6465888" y="5346362"/>
            <a:ext cx="2643187" cy="1092607"/>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indent="0">
              <a:spcAft>
                <a:spcPts val="200"/>
              </a:spcAft>
            </a:pPr>
            <a:r>
              <a:rPr lang="de-DE" sz="1200" dirty="0"/>
              <a:t>Vergleich zwischen</a:t>
            </a:r>
          </a:p>
          <a:p>
            <a:pPr>
              <a:spcAft>
                <a:spcPts val="200"/>
              </a:spcAft>
              <a:buFont typeface="Arial" charset="0"/>
              <a:buChar char="•"/>
            </a:pPr>
            <a:r>
              <a:rPr lang="de-DE" sz="1200" dirty="0"/>
              <a:t>Praktikumsformen (ISP, WTP)</a:t>
            </a:r>
          </a:p>
          <a:p>
            <a:pPr>
              <a:spcAft>
                <a:spcPts val="200"/>
              </a:spcAft>
              <a:buFont typeface="Arial" charset="0"/>
              <a:buChar char="•"/>
            </a:pPr>
            <a:r>
              <a:rPr lang="de-DE" sz="1200" dirty="0"/>
              <a:t>Universitäts-/Hochschulbeteiligung</a:t>
            </a:r>
          </a:p>
          <a:p>
            <a:pPr>
              <a:spcAft>
                <a:spcPts val="200"/>
              </a:spcAft>
              <a:buFont typeface="Arial" charset="0"/>
              <a:buChar char="•"/>
            </a:pPr>
            <a:r>
              <a:rPr lang="de-DE" sz="1200" dirty="0" err="1"/>
              <a:t>PraktikumsbegleiterInnen</a:t>
            </a:r>
            <a:endParaRPr lang="de-DE" sz="1200" dirty="0"/>
          </a:p>
        </p:txBody>
      </p:sp>
      <p:sp>
        <p:nvSpPr>
          <p:cNvPr id="47" name="Pfeil nach unten 46">
            <a:extLst/>
          </p:cNvPr>
          <p:cNvSpPr/>
          <p:nvPr/>
        </p:nvSpPr>
        <p:spPr>
          <a:xfrm rot="7193393">
            <a:off x="5650327" y="4376365"/>
            <a:ext cx="499041" cy="130100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pic>
        <p:nvPicPr>
          <p:cNvPr id="30" name="Grafik 29">
            <a:extLst>
              <a:ext uri="{FF2B5EF4-FFF2-40B4-BE49-F238E27FC236}">
                <a16:creationId xmlns:a16="http://schemas.microsoft.com/office/drawing/2014/main" id="{FAC01978-01AB-4574-A7E1-0336E9322A66}"/>
              </a:ext>
            </a:extLst>
          </p:cNvPr>
          <p:cNvPicPr/>
          <p:nvPr/>
        </p:nvPicPr>
        <p:blipFill rotWithShape="1">
          <a:blip r:embed="rId4" cstate="print">
            <a:extLst>
              <a:ext uri="{28A0092B-C50C-407E-A947-70E740481C1C}">
                <a14:useLocalDpi xmlns:a14="http://schemas.microsoft.com/office/drawing/2010/main" val="0"/>
              </a:ext>
            </a:extLst>
          </a:blip>
          <a:srcRect l="23166"/>
          <a:stretch/>
        </p:blipFill>
        <p:spPr>
          <a:xfrm>
            <a:off x="6565899" y="-18841"/>
            <a:ext cx="2572319" cy="814536"/>
          </a:xfrm>
          <a:prstGeom prst="rect">
            <a:avLst/>
          </a:prstGeom>
        </p:spPr>
      </p:pic>
      <p:pic>
        <p:nvPicPr>
          <p:cNvPr id="31" name="Bild 8">
            <a:extLst>
              <a:ext uri="{FF2B5EF4-FFF2-40B4-BE49-F238E27FC236}">
                <a16:creationId xmlns:a16="http://schemas.microsoft.com/office/drawing/2014/main" id="{D2DB1AA2-710F-4695-AB36-9C86DCFF5F2C}"/>
              </a:ext>
            </a:extLst>
          </p:cNvPr>
          <p:cNvPicPr>
            <a:picLocks noChangeAspect="1"/>
          </p:cNvPicPr>
          <p:nvPr/>
        </p:nvPicPr>
        <p:blipFill>
          <a:blip r:embed="rId5"/>
          <a:srcRect l="69722" t="30444" r="11388" b="58000"/>
          <a:stretch/>
        </p:blipFill>
        <p:spPr bwMode="auto">
          <a:xfrm>
            <a:off x="0" y="19615"/>
            <a:ext cx="1327195" cy="510045"/>
          </a:xfrm>
          <a:prstGeom prst="rect">
            <a:avLst/>
          </a:prstGeom>
        </p:spPr>
      </p:pic>
      <p:sp>
        <p:nvSpPr>
          <p:cNvPr id="32" name="Titel 1">
            <a:extLst>
              <a:ext uri="{FF2B5EF4-FFF2-40B4-BE49-F238E27FC236}">
                <a16:creationId xmlns:a16="http://schemas.microsoft.com/office/drawing/2014/main" id="{22CAD73B-AFFC-4A20-A2A4-C17D48A19217}"/>
              </a:ext>
            </a:extLst>
          </p:cNvPr>
          <p:cNvSpPr txBox="1">
            <a:spLocks/>
          </p:cNvSpPr>
          <p:nvPr/>
        </p:nvSpPr>
        <p:spPr>
          <a:xfrm>
            <a:off x="628651" y="547321"/>
            <a:ext cx="8075240" cy="115212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e-AT" sz="2800" b="1" dirty="0"/>
              <a:t>Evaluation</a:t>
            </a:r>
            <a:br>
              <a:rPr lang="de-AT" sz="2800" b="1" dirty="0"/>
            </a:br>
            <a:endParaRPr lang="de-AT" sz="2800" b="1" dirty="0"/>
          </a:p>
        </p:txBody>
      </p:sp>
      <p:sp>
        <p:nvSpPr>
          <p:cNvPr id="33" name="Foliennummernplatzhalter 3"/>
          <p:cNvSpPr>
            <a:spLocks noGrp="1"/>
          </p:cNvSpPr>
          <p:nvPr>
            <p:ph type="sldNum" sz="quarter" idx="12"/>
          </p:nvPr>
        </p:nvSpPr>
        <p:spPr>
          <a:xfrm>
            <a:off x="6796088" y="6492875"/>
            <a:ext cx="2133600" cy="365125"/>
          </a:xfrm>
        </p:spPr>
        <p:txBody>
          <a:bodyPr/>
          <a:lstStyle/>
          <a:p>
            <a:pPr>
              <a:defRPr/>
            </a:pPr>
            <a:fld id="{C1238C9B-4236-466B-BA73-95BADDC97272}" type="slidenum">
              <a:rPr lang="de-DE" smtClean="0"/>
              <a:pPr>
                <a:defRPr/>
              </a:pPr>
              <a:t>49</a:t>
            </a:fld>
            <a:endParaRPr lang="de-DE" dirty="0"/>
          </a:p>
        </p:txBody>
      </p:sp>
      <p:sp>
        <p:nvSpPr>
          <p:cNvPr id="34" name="Titel 1">
            <a:extLst>
              <a:ext uri="{FF2B5EF4-FFF2-40B4-BE49-F238E27FC236}">
                <a16:creationId xmlns:a16="http://schemas.microsoft.com/office/drawing/2014/main" id="{22CAD73B-AFFC-4A20-A2A4-C17D48A19217}"/>
              </a:ext>
            </a:extLst>
          </p:cNvPr>
          <p:cNvSpPr txBox="1">
            <a:spLocks/>
          </p:cNvSpPr>
          <p:nvPr/>
        </p:nvSpPr>
        <p:spPr>
          <a:xfrm>
            <a:off x="3231357" y="3887669"/>
            <a:ext cx="2717800" cy="486012"/>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e-AT" sz="2800" b="1" dirty="0">
                <a:solidFill>
                  <a:schemeClr val="bg1"/>
                </a:solidFill>
              </a:rPr>
              <a:t>Praktikum</a:t>
            </a:r>
            <a:br>
              <a:rPr lang="de-AT" sz="2800" b="1" dirty="0"/>
            </a:br>
            <a:endParaRPr lang="de-AT" sz="2800" b="1" dirty="0"/>
          </a:p>
        </p:txBody>
      </p:sp>
    </p:spTree>
    <p:extLst>
      <p:ext uri="{BB962C8B-B14F-4D97-AF65-F5344CB8AC3E}">
        <p14:creationId xmlns:p14="http://schemas.microsoft.com/office/powerpoint/2010/main" val="597194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P spid="4" grpId="0"/>
      <p:bldP spid="6" grpId="0"/>
      <p:bldP spid="9" grpId="0" animBg="1"/>
      <p:bldP spid="17" grpId="0" animBg="1"/>
      <p:bldP spid="19" grpId="0" animBg="1"/>
      <p:bldP spid="20" grpId="0" animBg="1"/>
      <p:bldP spid="21" grpId="0" animBg="1"/>
      <p:bldP spid="29" grpId="0" animBg="1"/>
      <p:bldP spid="44" grpId="0" animBg="1"/>
      <p:bldP spid="45" grpId="0" animBg="1"/>
      <p:bldP spid="10" grpId="0" animBg="1"/>
      <p:bldP spid="12" grpId="0" animBg="1"/>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3835" y="5589240"/>
            <a:ext cx="5040560" cy="720080"/>
          </a:xfrm>
          <a:solidFill>
            <a:srgbClr val="0077C9"/>
          </a:solidFill>
          <a:ln>
            <a:solidFill>
              <a:srgbClr val="0077C9"/>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de-DE" sz="3200" dirty="0"/>
              <a:t>Strategische Partnerschaften</a:t>
            </a:r>
          </a:p>
        </p:txBody>
      </p:sp>
      <p:sp>
        <p:nvSpPr>
          <p:cNvPr id="3" name="Inhaltsplatzhalter 2"/>
          <p:cNvSpPr>
            <a:spLocks noGrp="1"/>
          </p:cNvSpPr>
          <p:nvPr>
            <p:ph idx="1"/>
          </p:nvPr>
        </p:nvSpPr>
        <p:spPr>
          <a:xfrm>
            <a:off x="4458861" y="2452472"/>
            <a:ext cx="4618856" cy="1036427"/>
          </a:xfrm>
        </p:spPr>
        <p:txBody>
          <a:bodyPr>
            <a:normAutofit fontScale="77500" lnSpcReduction="20000"/>
          </a:bodyPr>
          <a:lstStyle/>
          <a:p>
            <a:pPr marL="0" indent="0">
              <a:buNone/>
            </a:pPr>
            <a:r>
              <a:rPr lang="de-DE" dirty="0">
                <a:solidFill>
                  <a:srgbClr val="0077C9"/>
                </a:solidFill>
              </a:rPr>
              <a:t>Förderung von allgemeiner und beruflicher Bildung, Jugend und Sport in Europa.</a:t>
            </a:r>
            <a:endParaRPr lang="de-DE" dirty="0"/>
          </a:p>
        </p:txBody>
      </p:sp>
      <p:sp>
        <p:nvSpPr>
          <p:cNvPr id="4" name="Foliennummernplatzhalter 3"/>
          <p:cNvSpPr>
            <a:spLocks noGrp="1"/>
          </p:cNvSpPr>
          <p:nvPr>
            <p:ph type="sldNum" sz="quarter" idx="12"/>
          </p:nvPr>
        </p:nvSpPr>
        <p:spPr/>
        <p:txBody>
          <a:bodyPr/>
          <a:lstStyle/>
          <a:p>
            <a:pPr>
              <a:defRPr/>
            </a:pPr>
            <a:fld id="{C1238C9B-4236-466B-BA73-95BADDC97272}" type="slidenum">
              <a:rPr lang="de-DE" smtClean="0"/>
              <a:pPr>
                <a:defRPr/>
              </a:pPr>
              <a:t>5</a:t>
            </a:fld>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05" y="1897757"/>
            <a:ext cx="3810000" cy="1819275"/>
          </a:xfrm>
          <a:prstGeom prst="rect">
            <a:avLst/>
          </a:prstGeom>
        </p:spPr>
      </p:pic>
      <p:sp>
        <p:nvSpPr>
          <p:cNvPr id="7" name="Textfeld 6"/>
          <p:cNvSpPr txBox="1"/>
          <p:nvPr/>
        </p:nvSpPr>
        <p:spPr>
          <a:xfrm>
            <a:off x="489412" y="839518"/>
            <a:ext cx="8191417" cy="369332"/>
          </a:xfrm>
          <a:prstGeom prst="rect">
            <a:avLst/>
          </a:prstGeom>
          <a:solidFill>
            <a:srgbClr val="0077C9"/>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de-DE" dirty="0"/>
              <a:t>Strategie „Europa 2020“</a:t>
            </a:r>
          </a:p>
        </p:txBody>
      </p:sp>
      <p:sp>
        <p:nvSpPr>
          <p:cNvPr id="8" name="Textfeld 7"/>
          <p:cNvSpPr txBox="1"/>
          <p:nvPr/>
        </p:nvSpPr>
        <p:spPr>
          <a:xfrm>
            <a:off x="1943708" y="1293345"/>
            <a:ext cx="5256584" cy="646331"/>
          </a:xfrm>
          <a:prstGeom prst="rect">
            <a:avLst/>
          </a:prstGeom>
          <a:solidFill>
            <a:srgbClr val="0077C9"/>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de-DE" dirty="0"/>
              <a:t>Education </a:t>
            </a:r>
            <a:r>
              <a:rPr lang="de-DE" dirty="0" err="1"/>
              <a:t>and</a:t>
            </a:r>
            <a:r>
              <a:rPr lang="de-DE" dirty="0"/>
              <a:t> Training 2020 – ET2020</a:t>
            </a:r>
          </a:p>
          <a:p>
            <a:pPr algn="ctr"/>
            <a:r>
              <a:rPr lang="de-DE" dirty="0"/>
              <a:t>Allgemeine und berufliche Bildung 2020</a:t>
            </a:r>
          </a:p>
        </p:txBody>
      </p:sp>
      <p:sp>
        <p:nvSpPr>
          <p:cNvPr id="9" name="Rechteck 8"/>
          <p:cNvSpPr/>
          <p:nvPr/>
        </p:nvSpPr>
        <p:spPr>
          <a:xfrm>
            <a:off x="323528" y="3886504"/>
            <a:ext cx="1944216" cy="1200329"/>
          </a:xfrm>
          <a:prstGeom prst="rect">
            <a:avLst/>
          </a:prstGeom>
          <a:ln w="3175">
            <a:solidFill>
              <a:srgbClr val="0077C9"/>
            </a:solidFill>
          </a:ln>
        </p:spPr>
        <p:txBody>
          <a:bodyPr wrap="square">
            <a:spAutoFit/>
          </a:bodyPr>
          <a:lstStyle/>
          <a:p>
            <a:r>
              <a:rPr lang="de-DE" b="1" dirty="0"/>
              <a:t>Leitaktion 1: Lernmobilität von Einzelpersonen</a:t>
            </a:r>
          </a:p>
        </p:txBody>
      </p:sp>
      <p:sp>
        <p:nvSpPr>
          <p:cNvPr id="10" name="Rechteck 9"/>
          <p:cNvSpPr/>
          <p:nvPr/>
        </p:nvSpPr>
        <p:spPr>
          <a:xfrm>
            <a:off x="2309600" y="3886504"/>
            <a:ext cx="2049030" cy="1200329"/>
          </a:xfrm>
          <a:prstGeom prst="rect">
            <a:avLst/>
          </a:prstGeom>
          <a:ln w="3175">
            <a:solidFill>
              <a:srgbClr val="0077C9"/>
            </a:solidFill>
          </a:ln>
        </p:spPr>
        <p:txBody>
          <a:bodyPr wrap="square">
            <a:spAutoFit/>
          </a:bodyPr>
          <a:lstStyle/>
          <a:p>
            <a:r>
              <a:rPr lang="de-DE" b="1" dirty="0"/>
              <a:t>Leitaktion 2: Innovation und bewährte Verfahren</a:t>
            </a:r>
          </a:p>
        </p:txBody>
      </p:sp>
      <p:sp>
        <p:nvSpPr>
          <p:cNvPr id="11" name="Rechteck 10"/>
          <p:cNvSpPr/>
          <p:nvPr/>
        </p:nvSpPr>
        <p:spPr>
          <a:xfrm>
            <a:off x="4400486" y="3886504"/>
            <a:ext cx="1995818" cy="1200329"/>
          </a:xfrm>
          <a:prstGeom prst="rect">
            <a:avLst/>
          </a:prstGeom>
          <a:ln w="3175">
            <a:solidFill>
              <a:srgbClr val="0077C9"/>
            </a:solidFill>
          </a:ln>
        </p:spPr>
        <p:txBody>
          <a:bodyPr wrap="square">
            <a:spAutoFit/>
          </a:bodyPr>
          <a:lstStyle/>
          <a:p>
            <a:r>
              <a:rPr lang="de-DE" b="1" dirty="0"/>
              <a:t>Leitaktion 3: Unterstützung politischer Reformen</a:t>
            </a:r>
          </a:p>
        </p:txBody>
      </p:sp>
      <p:sp>
        <p:nvSpPr>
          <p:cNvPr id="12" name="Rechteck 11"/>
          <p:cNvSpPr/>
          <p:nvPr/>
        </p:nvSpPr>
        <p:spPr>
          <a:xfrm>
            <a:off x="6438160" y="3886504"/>
            <a:ext cx="1595309" cy="1200329"/>
          </a:xfrm>
          <a:prstGeom prst="rect">
            <a:avLst/>
          </a:prstGeom>
          <a:ln w="3175">
            <a:solidFill>
              <a:srgbClr val="0077C9"/>
            </a:solidFill>
          </a:ln>
        </p:spPr>
        <p:txBody>
          <a:bodyPr wrap="none">
            <a:spAutoFit/>
          </a:bodyPr>
          <a:lstStyle/>
          <a:p>
            <a:r>
              <a:rPr lang="de-DE" b="1" dirty="0"/>
              <a:t>Jean Monnet</a:t>
            </a:r>
          </a:p>
          <a:p>
            <a:endParaRPr lang="de-DE" b="1" dirty="0"/>
          </a:p>
          <a:p>
            <a:endParaRPr lang="de-DE" b="1" dirty="0"/>
          </a:p>
          <a:p>
            <a:endParaRPr lang="de-DE" b="1" dirty="0"/>
          </a:p>
        </p:txBody>
      </p:sp>
      <p:sp>
        <p:nvSpPr>
          <p:cNvPr id="13" name="Rechteck 12"/>
          <p:cNvSpPr/>
          <p:nvPr/>
        </p:nvSpPr>
        <p:spPr>
          <a:xfrm>
            <a:off x="8075323" y="3886504"/>
            <a:ext cx="787395" cy="1200329"/>
          </a:xfrm>
          <a:prstGeom prst="rect">
            <a:avLst/>
          </a:prstGeom>
          <a:ln w="3175">
            <a:solidFill>
              <a:srgbClr val="0077C9"/>
            </a:solidFill>
          </a:ln>
        </p:spPr>
        <p:txBody>
          <a:bodyPr wrap="none">
            <a:spAutoFit/>
          </a:bodyPr>
          <a:lstStyle/>
          <a:p>
            <a:r>
              <a:rPr lang="de-DE" b="1" dirty="0"/>
              <a:t>Sport</a:t>
            </a:r>
          </a:p>
          <a:p>
            <a:endParaRPr lang="de-DE" b="1" dirty="0"/>
          </a:p>
          <a:p>
            <a:endParaRPr lang="de-DE" b="1" dirty="0"/>
          </a:p>
          <a:p>
            <a:endParaRPr lang="de-DE" b="1" dirty="0"/>
          </a:p>
        </p:txBody>
      </p:sp>
      <p:cxnSp>
        <p:nvCxnSpPr>
          <p:cNvPr id="17" name="Gerade Verbindung mit Pfeil 16"/>
          <p:cNvCxnSpPr>
            <a:stCxn id="10" idx="2"/>
            <a:endCxn id="2" idx="0"/>
          </p:cNvCxnSpPr>
          <p:nvPr/>
        </p:nvCxnSpPr>
        <p:spPr>
          <a:xfrm>
            <a:off x="3334115" y="5086833"/>
            <a:ext cx="0" cy="502407"/>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pic>
        <p:nvPicPr>
          <p:cNvPr id="14" name="Inhaltsplatzhalter 5"/>
          <p:cNvPicPr>
            <a:picLocks noChangeAspect="1"/>
          </p:cNvPicPr>
          <p:nvPr/>
        </p:nvPicPr>
        <p:blipFill rotWithShape="1">
          <a:blip r:embed="rId4"/>
          <a:srcRect l="70679" t="29705" r="11728" b="58937"/>
          <a:stretch/>
        </p:blipFill>
        <p:spPr>
          <a:xfrm>
            <a:off x="3233" y="13728"/>
            <a:ext cx="1592580" cy="642621"/>
          </a:xfrm>
          <a:prstGeom prst="rect">
            <a:avLst/>
          </a:prstGeom>
        </p:spPr>
      </p:pic>
      <p:pic>
        <p:nvPicPr>
          <p:cNvPr id="15" name="Grafik 3">
            <a:extLst>
              <a:ext uri="{FF2B5EF4-FFF2-40B4-BE49-F238E27FC236}">
                <a16:creationId xmlns:a16="http://schemas.microsoft.com/office/drawing/2014/main" id="{9D56ED05-391D-4F0B-950F-184953CB1D95}"/>
              </a:ext>
            </a:extLst>
          </p:cNvPr>
          <p:cNvPicPr/>
          <p:nvPr/>
        </p:nvPicPr>
        <p:blipFill rotWithShape="1">
          <a:blip r:embed="rId5" cstate="print">
            <a:extLst>
              <a:ext uri="{28A0092B-C50C-407E-A947-70E740481C1C}">
                <a14:useLocalDpi xmlns:a14="http://schemas.microsoft.com/office/drawing/2010/main" val="0"/>
              </a:ext>
            </a:extLst>
          </a:blip>
          <a:srcRect l="22919"/>
          <a:stretch/>
        </p:blipFill>
        <p:spPr>
          <a:xfrm>
            <a:off x="6553199" y="13728"/>
            <a:ext cx="2580561" cy="814536"/>
          </a:xfrm>
          <a:prstGeom prst="rect">
            <a:avLst/>
          </a:prstGeom>
        </p:spPr>
      </p:pic>
    </p:spTree>
    <p:extLst>
      <p:ext uri="{BB962C8B-B14F-4D97-AF65-F5344CB8AC3E}">
        <p14:creationId xmlns:p14="http://schemas.microsoft.com/office/powerpoint/2010/main" val="4036142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AD73B-AFFC-4A20-A2A4-C17D48A19217}"/>
              </a:ext>
            </a:extLst>
          </p:cNvPr>
          <p:cNvSpPr>
            <a:spLocks noGrp="1"/>
          </p:cNvSpPr>
          <p:nvPr>
            <p:ph type="title"/>
          </p:nvPr>
        </p:nvSpPr>
        <p:spPr>
          <a:xfrm>
            <a:off x="611560" y="260648"/>
            <a:ext cx="8075240" cy="1728192"/>
          </a:xfrm>
        </p:spPr>
        <p:txBody>
          <a:bodyPr>
            <a:noAutofit/>
          </a:bodyPr>
          <a:lstStyle/>
          <a:p>
            <a:r>
              <a:rPr lang="de-DE" sz="2400" b="1" dirty="0" err="1">
                <a:latin typeface="Arial" charset="0"/>
              </a:rPr>
              <a:t>Reflective</a:t>
            </a:r>
            <a:r>
              <a:rPr lang="de-DE" sz="2400" b="1" dirty="0">
                <a:latin typeface="Arial" charset="0"/>
              </a:rPr>
              <a:t> </a:t>
            </a:r>
            <a:r>
              <a:rPr lang="de-DE" sz="2400" b="1" dirty="0" err="1">
                <a:latin typeface="Arial" charset="0"/>
              </a:rPr>
              <a:t>Functioning</a:t>
            </a:r>
            <a:r>
              <a:rPr lang="de-DE" sz="2400" b="1" dirty="0">
                <a:latin typeface="Arial" charset="0"/>
              </a:rPr>
              <a:t> </a:t>
            </a:r>
            <a:r>
              <a:rPr lang="de-DE" sz="2400" b="1" dirty="0" err="1">
                <a:latin typeface="Arial" charset="0"/>
              </a:rPr>
              <a:t>Scale</a:t>
            </a:r>
            <a:r>
              <a:rPr lang="de-DE" sz="2400" b="1" dirty="0">
                <a:latin typeface="Arial" charset="0"/>
              </a:rPr>
              <a:t> </a:t>
            </a:r>
            <a:br>
              <a:rPr lang="de-DE" sz="2400" b="1" dirty="0">
                <a:latin typeface="Arial" charset="0"/>
              </a:rPr>
            </a:br>
            <a:r>
              <a:rPr lang="de-DE" sz="1800" b="1" dirty="0">
                <a:latin typeface="Arial" charset="0"/>
              </a:rPr>
              <a:t>(</a:t>
            </a:r>
            <a:r>
              <a:rPr lang="de-DE" sz="1800" b="1" dirty="0" err="1">
                <a:latin typeface="Arial" charset="0"/>
              </a:rPr>
              <a:t>Fonagy</a:t>
            </a:r>
            <a:r>
              <a:rPr lang="de-DE" sz="1800" b="1" dirty="0">
                <a:latin typeface="Arial" charset="0"/>
              </a:rPr>
              <a:t>, Target, Steele u. Steele 2006)</a:t>
            </a:r>
            <a:br>
              <a:rPr lang="de-DE" sz="1800" b="1" dirty="0">
                <a:latin typeface="Arial" charset="0"/>
              </a:rPr>
            </a:br>
            <a:br>
              <a:rPr lang="de-AT" sz="2400" b="1" dirty="0"/>
            </a:br>
            <a:endParaRPr lang="de-AT" sz="2400" b="1" dirty="0"/>
          </a:p>
        </p:txBody>
      </p:sp>
      <p:sp>
        <p:nvSpPr>
          <p:cNvPr id="3" name="Inhaltsplatzhalter 2">
            <a:extLst>
              <a:ext uri="{FF2B5EF4-FFF2-40B4-BE49-F238E27FC236}">
                <a16:creationId xmlns:a16="http://schemas.microsoft.com/office/drawing/2014/main" id="{FFF41403-D81F-4E65-9045-40B7EAF4F142}"/>
              </a:ext>
            </a:extLst>
          </p:cNvPr>
          <p:cNvSpPr>
            <a:spLocks noGrp="1"/>
          </p:cNvSpPr>
          <p:nvPr>
            <p:ph idx="1"/>
          </p:nvPr>
        </p:nvSpPr>
        <p:spPr>
          <a:xfrm>
            <a:off x="1" y="1412776"/>
            <a:ext cx="9138218" cy="5439598"/>
          </a:xfrm>
        </p:spPr>
        <p:txBody>
          <a:bodyPr>
            <a:noAutofit/>
          </a:bodyPr>
          <a:lstStyle/>
          <a:p>
            <a:pPr marL="762000" lvl="2">
              <a:lnSpc>
                <a:spcPct val="90000"/>
              </a:lnSpc>
              <a:buClr>
                <a:srgbClr val="0070C0"/>
              </a:buClr>
              <a:buFont typeface="Wingdings" charset="0"/>
              <a:buChar char="§"/>
            </a:pPr>
            <a:r>
              <a:rPr lang="de-AT" sz="2000" dirty="0">
                <a:latin typeface="Arial" charset="0"/>
                <a:cs typeface="Arial" charset="0"/>
              </a:rPr>
              <a:t>Testtheoretisch handelt es sich bei der RFS um eine eindimensionale </a:t>
            </a:r>
            <a:br>
              <a:rPr lang="de-AT" sz="2000" dirty="0">
                <a:latin typeface="Arial" charset="0"/>
                <a:cs typeface="Arial" charset="0"/>
              </a:rPr>
            </a:br>
            <a:r>
              <a:rPr lang="de-AT" sz="2000" dirty="0">
                <a:latin typeface="Arial" charset="0"/>
                <a:cs typeface="Arial" charset="0"/>
              </a:rPr>
              <a:t>11-stufige Skala (-1, 0-9)</a:t>
            </a:r>
          </a:p>
          <a:p>
            <a:pPr marL="762000" lvl="2">
              <a:lnSpc>
                <a:spcPct val="90000"/>
              </a:lnSpc>
              <a:buClr>
                <a:srgbClr val="0070C0"/>
              </a:buClr>
              <a:buFont typeface="Wingdings" charset="0"/>
              <a:buChar char="§"/>
            </a:pPr>
            <a:r>
              <a:rPr lang="de-AT" sz="2000" dirty="0">
                <a:latin typeface="Arial" charset="0"/>
                <a:cs typeface="Arial" charset="0"/>
              </a:rPr>
              <a:t>Auswertungsgrundlage sind 11-15 Demand-Fragen aus dem AAI (Erwachsenenbindungsinterview) </a:t>
            </a:r>
          </a:p>
          <a:p>
            <a:pPr marL="762000" lvl="2">
              <a:lnSpc>
                <a:spcPct val="90000"/>
              </a:lnSpc>
              <a:buClr>
                <a:srgbClr val="0070C0"/>
              </a:buClr>
              <a:buFont typeface="Wingdings" charset="0"/>
              <a:buChar char="§"/>
            </a:pPr>
            <a:r>
              <a:rPr lang="de-AT" sz="2000" dirty="0">
                <a:latin typeface="Arial" charset="0"/>
                <a:cs typeface="Arial" charset="0"/>
              </a:rPr>
              <a:t>Einschätzung der Narrative hinsichtlich der RFS erfolgen anhand eines umfangreichen und detaillierten Manuals, in dem einzelne Skalenstufen operationalisiert sind</a:t>
            </a:r>
          </a:p>
          <a:p>
            <a:pPr marL="762000" lvl="2">
              <a:lnSpc>
                <a:spcPct val="90000"/>
              </a:lnSpc>
              <a:buClr>
                <a:srgbClr val="0070C0"/>
              </a:buClr>
              <a:buFont typeface="Wingdings" charset="0"/>
              <a:buChar char="§"/>
            </a:pPr>
            <a:r>
              <a:rPr lang="de-AT" sz="2000" dirty="0">
                <a:latin typeface="Arial" charset="0"/>
                <a:cs typeface="Arial" charset="0"/>
              </a:rPr>
              <a:t>Zusätzlich zum Gesamtscore ermöglicht die RFS eine deskriptive Klassifikation von Unterformen der reflexiven Funktion</a:t>
            </a:r>
          </a:p>
          <a:p>
            <a:pPr marL="533400" lvl="2" indent="0">
              <a:lnSpc>
                <a:spcPct val="90000"/>
              </a:lnSpc>
              <a:buClr>
                <a:srgbClr val="0070C0"/>
              </a:buClr>
              <a:buNone/>
            </a:pPr>
            <a:endParaRPr lang="de-AT" sz="2000" dirty="0">
              <a:latin typeface="Arial" charset="0"/>
              <a:cs typeface="Arial" charset="0"/>
            </a:endParaRPr>
          </a:p>
          <a:p>
            <a:pPr marL="762000" lvl="2">
              <a:lnSpc>
                <a:spcPct val="90000"/>
              </a:lnSpc>
              <a:buClr>
                <a:srgbClr val="0070C0"/>
              </a:buClr>
              <a:buFont typeface="Wingdings" charset="0"/>
              <a:buChar char="§"/>
            </a:pPr>
            <a:r>
              <a:rPr lang="de-AT" sz="2000" dirty="0">
                <a:latin typeface="Arial" charset="0"/>
                <a:cs typeface="Arial" charset="0"/>
              </a:rPr>
              <a:t>Zum Beispiel: </a:t>
            </a:r>
            <a:r>
              <a:rPr lang="de-AT" sz="2000" i="1" dirty="0">
                <a:latin typeface="Arial" charset="0"/>
                <a:cs typeface="Arial" charset="0"/>
              </a:rPr>
              <a:t>Stufe 3 – niedrige bis fragliche RF</a:t>
            </a:r>
          </a:p>
          <a:p>
            <a:pPr marL="1120775" lvl="4">
              <a:lnSpc>
                <a:spcPct val="90000"/>
              </a:lnSpc>
              <a:buClr>
                <a:srgbClr val="0070C0"/>
              </a:buClr>
              <a:buFont typeface="Wingdings" charset="0"/>
              <a:buChar char="§"/>
            </a:pPr>
            <a:r>
              <a:rPr lang="de-AT" i="1" dirty="0">
                <a:latin typeface="Arial" charset="0"/>
                <a:cs typeface="Arial" charset="0"/>
              </a:rPr>
              <a:t>3A naiv-simplifizierende RF</a:t>
            </a:r>
          </a:p>
          <a:p>
            <a:pPr marL="1120775" lvl="4">
              <a:lnSpc>
                <a:spcPct val="90000"/>
              </a:lnSpc>
              <a:buClr>
                <a:srgbClr val="0070C0"/>
              </a:buClr>
              <a:buFont typeface="Wingdings" charset="0"/>
              <a:buChar char="§"/>
            </a:pPr>
            <a:r>
              <a:rPr lang="de-AT" i="1" dirty="0">
                <a:latin typeface="Arial" charset="0"/>
                <a:cs typeface="Arial" charset="0"/>
              </a:rPr>
              <a:t>3B hyperaktive bzw. </a:t>
            </a:r>
            <a:r>
              <a:rPr lang="de-AT" i="1" dirty="0" err="1">
                <a:latin typeface="Arial" charset="0"/>
                <a:cs typeface="Arial" charset="0"/>
              </a:rPr>
              <a:t>hypermentalisierende</a:t>
            </a:r>
            <a:r>
              <a:rPr lang="de-AT" i="1" dirty="0">
                <a:latin typeface="Arial" charset="0"/>
                <a:cs typeface="Arial" charset="0"/>
              </a:rPr>
              <a:t> RF</a:t>
            </a:r>
          </a:p>
          <a:p>
            <a:pPr marL="1120775" lvl="4">
              <a:lnSpc>
                <a:spcPct val="90000"/>
              </a:lnSpc>
              <a:buClr>
                <a:srgbClr val="0070C0"/>
              </a:buClr>
              <a:buFont typeface="Wingdings" charset="0"/>
              <a:buChar char="§"/>
            </a:pPr>
            <a:r>
              <a:rPr lang="de-AT" i="1" dirty="0">
                <a:latin typeface="Arial" charset="0"/>
                <a:cs typeface="Arial" charset="0"/>
              </a:rPr>
              <a:t>3C gemischt-niedrige RF</a:t>
            </a:r>
          </a:p>
        </p:txBody>
      </p:sp>
      <p:sp>
        <p:nvSpPr>
          <p:cNvPr id="4" name="Foliennummernplatzhalter 3">
            <a:extLst>
              <a:ext uri="{FF2B5EF4-FFF2-40B4-BE49-F238E27FC236}">
                <a16:creationId xmlns:a16="http://schemas.microsoft.com/office/drawing/2014/main" id="{C3B84D66-02DD-4AFE-9474-336DFBE39C47}"/>
              </a:ext>
            </a:extLst>
          </p:cNvPr>
          <p:cNvSpPr>
            <a:spLocks noGrp="1"/>
          </p:cNvSpPr>
          <p:nvPr>
            <p:ph type="sldNum" sz="quarter" idx="12"/>
          </p:nvPr>
        </p:nvSpPr>
        <p:spPr/>
        <p:txBody>
          <a:bodyPr/>
          <a:lstStyle/>
          <a:p>
            <a:pPr>
              <a:defRPr/>
            </a:pPr>
            <a:fld id="{C1238C9B-4236-466B-BA73-95BADDC97272}" type="slidenum">
              <a:rPr lang="de-AT" smtClean="0"/>
              <a:pPr>
                <a:defRPr/>
              </a:pPr>
              <a:t>50</a:t>
            </a:fld>
            <a:endParaRPr lang="de-AT"/>
          </a:p>
        </p:txBody>
      </p:sp>
      <p:pic>
        <p:nvPicPr>
          <p:cNvPr id="6" name="Bild 8">
            <a:extLst>
              <a:ext uri="{FF2B5EF4-FFF2-40B4-BE49-F238E27FC236}">
                <a16:creationId xmlns:a16="http://schemas.microsoft.com/office/drawing/2014/main" id="{48F23553-F130-43CE-AAF1-D6377DDF4A00}"/>
              </a:ext>
            </a:extLst>
          </p:cNvPr>
          <p:cNvPicPr>
            <a:picLocks noChangeAspect="1"/>
          </p:cNvPicPr>
          <p:nvPr/>
        </p:nvPicPr>
        <p:blipFill>
          <a:blip r:embed="rId3"/>
          <a:srcRect l="69722" t="30444" r="11388" b="58000"/>
          <a:stretch/>
        </p:blipFill>
        <p:spPr bwMode="auto">
          <a:xfrm>
            <a:off x="0" y="5626"/>
            <a:ext cx="1327195" cy="510045"/>
          </a:xfrm>
          <a:prstGeom prst="rect">
            <a:avLst/>
          </a:prstGeom>
        </p:spPr>
      </p:pic>
      <p:pic>
        <p:nvPicPr>
          <p:cNvPr id="7" name="Grafik 6">
            <a:extLst>
              <a:ext uri="{FF2B5EF4-FFF2-40B4-BE49-F238E27FC236}">
                <a16:creationId xmlns:a16="http://schemas.microsoft.com/office/drawing/2014/main" id="{87B72D77-E7D4-46C4-AEB8-15D9BA098D8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790355" y="-18841"/>
            <a:ext cx="3347864" cy="534512"/>
          </a:xfrm>
          <a:prstGeom prst="rect">
            <a:avLst/>
          </a:prstGeom>
        </p:spPr>
      </p:pic>
    </p:spTree>
    <p:extLst>
      <p:ext uri="{BB962C8B-B14F-4D97-AF65-F5344CB8AC3E}">
        <p14:creationId xmlns:p14="http://schemas.microsoft.com/office/powerpoint/2010/main" val="10710706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AD73B-AFFC-4A20-A2A4-C17D48A19217}"/>
              </a:ext>
            </a:extLst>
          </p:cNvPr>
          <p:cNvSpPr>
            <a:spLocks noGrp="1"/>
          </p:cNvSpPr>
          <p:nvPr>
            <p:ph type="title"/>
          </p:nvPr>
        </p:nvSpPr>
        <p:spPr>
          <a:xfrm>
            <a:off x="611560" y="260649"/>
            <a:ext cx="8075240" cy="805394"/>
          </a:xfrm>
        </p:spPr>
        <p:txBody>
          <a:bodyPr>
            <a:noAutofit/>
          </a:bodyPr>
          <a:lstStyle/>
          <a:p>
            <a:br>
              <a:rPr lang="de-DE" sz="2800" dirty="0">
                <a:solidFill>
                  <a:srgbClr val="0070C0"/>
                </a:solidFill>
                <a:latin typeface="Arial" charset="0"/>
              </a:rPr>
            </a:br>
            <a:br>
              <a:rPr lang="de-AT" sz="2800" b="1" dirty="0"/>
            </a:br>
            <a:endParaRPr lang="de-AT" sz="2800" b="1" dirty="0"/>
          </a:p>
        </p:txBody>
      </p:sp>
      <p:sp>
        <p:nvSpPr>
          <p:cNvPr id="3" name="Inhaltsplatzhalter 2">
            <a:extLst>
              <a:ext uri="{FF2B5EF4-FFF2-40B4-BE49-F238E27FC236}">
                <a16:creationId xmlns:a16="http://schemas.microsoft.com/office/drawing/2014/main" id="{FFF41403-D81F-4E65-9045-40B7EAF4F142}"/>
              </a:ext>
            </a:extLst>
          </p:cNvPr>
          <p:cNvSpPr>
            <a:spLocks noGrp="1"/>
          </p:cNvSpPr>
          <p:nvPr>
            <p:ph idx="1"/>
          </p:nvPr>
        </p:nvSpPr>
        <p:spPr>
          <a:xfrm>
            <a:off x="611560" y="1066042"/>
            <a:ext cx="8075240" cy="5531309"/>
          </a:xfrm>
        </p:spPr>
        <p:txBody>
          <a:bodyPr>
            <a:normAutofit fontScale="85000" lnSpcReduction="20000"/>
          </a:bodyPr>
          <a:lstStyle/>
          <a:p>
            <a:pPr marL="0" indent="0">
              <a:buNone/>
            </a:pPr>
            <a:endParaRPr lang="de-DE" dirty="0">
              <a:latin typeface="Arial" charset="0"/>
            </a:endParaRPr>
          </a:p>
          <a:p>
            <a:pPr marL="0" indent="0">
              <a:buNone/>
            </a:pPr>
            <a:r>
              <a:rPr lang="de-DE" dirty="0">
                <a:latin typeface="Arial" charset="0"/>
              </a:rPr>
              <a:t>Interview-Aussagen, die auf </a:t>
            </a:r>
            <a:r>
              <a:rPr lang="de-DE" dirty="0" err="1">
                <a:latin typeface="Arial" charset="0"/>
              </a:rPr>
              <a:t>Mentalisierungsprozesse</a:t>
            </a:r>
            <a:r>
              <a:rPr lang="de-DE" dirty="0">
                <a:latin typeface="Arial" charset="0"/>
              </a:rPr>
              <a:t> verweisen, zeichnen sich durch folgende Merkmale aus:</a:t>
            </a:r>
            <a:br>
              <a:rPr lang="de-DE" dirty="0">
                <a:latin typeface="Arial" charset="0"/>
              </a:rPr>
            </a:br>
            <a:endParaRPr lang="de-DE" dirty="0">
              <a:latin typeface="Arial" charset="0"/>
            </a:endParaRPr>
          </a:p>
          <a:p>
            <a:pPr marL="444500" indent="-444500">
              <a:buNone/>
            </a:pPr>
            <a:r>
              <a:rPr lang="de-DE" sz="2800" dirty="0">
                <a:latin typeface="Arial" charset="0"/>
              </a:rPr>
              <a:t>A) Das Wissen um die </a:t>
            </a:r>
            <a:r>
              <a:rPr lang="de-DE" sz="2800" dirty="0">
                <a:solidFill>
                  <a:srgbClr val="31859C"/>
                </a:solidFill>
                <a:latin typeface="Arial" charset="0"/>
              </a:rPr>
              <a:t>Art innerpsychischer Befindlichkeiten </a:t>
            </a:r>
            <a:r>
              <a:rPr lang="de-DE" sz="2800" dirty="0">
                <a:latin typeface="Arial" charset="0"/>
              </a:rPr>
              <a:t>wird zum Ausdruck gebracht. </a:t>
            </a:r>
          </a:p>
          <a:p>
            <a:pPr marL="444500" indent="-444500">
              <a:buNone/>
            </a:pPr>
            <a:r>
              <a:rPr lang="de-DE" sz="2800" dirty="0">
                <a:latin typeface="Arial" charset="0"/>
              </a:rPr>
              <a:t>B) Es ist ein ausdrückliches Bemühen zu erkennen, die einem </a:t>
            </a:r>
            <a:r>
              <a:rPr lang="de-DE" sz="2800" dirty="0">
                <a:solidFill>
                  <a:srgbClr val="31859C"/>
                </a:solidFill>
                <a:latin typeface="Arial" charset="0"/>
              </a:rPr>
              <a:t>Verhalten zugrundeliegenden psychischen Prozesse</a:t>
            </a:r>
            <a:r>
              <a:rPr lang="de-DE" sz="2800" dirty="0">
                <a:latin typeface="Arial" charset="0"/>
              </a:rPr>
              <a:t> herauszuarbeiten.</a:t>
            </a:r>
          </a:p>
          <a:p>
            <a:pPr marL="444500" indent="-444500">
              <a:buNone/>
            </a:pPr>
            <a:r>
              <a:rPr lang="de-DE" sz="2800" dirty="0">
                <a:latin typeface="Arial" charset="0"/>
              </a:rPr>
              <a:t>C) </a:t>
            </a:r>
            <a:r>
              <a:rPr lang="de-DE" sz="2800" dirty="0">
                <a:solidFill>
                  <a:srgbClr val="31859C"/>
                </a:solidFill>
                <a:latin typeface="Arial" charset="0"/>
              </a:rPr>
              <a:t>Entwicklungsaspekte</a:t>
            </a:r>
            <a:r>
              <a:rPr lang="de-DE" sz="2800" dirty="0">
                <a:latin typeface="Arial" charset="0"/>
              </a:rPr>
              <a:t> von mentalen Prozessen werden anerkannt.</a:t>
            </a:r>
          </a:p>
          <a:p>
            <a:pPr marL="444500" indent="-444500">
              <a:buNone/>
            </a:pPr>
            <a:r>
              <a:rPr lang="de-DE" sz="2800" dirty="0">
                <a:latin typeface="Arial" charset="0"/>
              </a:rPr>
              <a:t>D) Es wird auf </a:t>
            </a:r>
            <a:r>
              <a:rPr lang="de-DE" sz="2800" dirty="0">
                <a:solidFill>
                  <a:srgbClr val="31859C"/>
                </a:solidFill>
                <a:latin typeface="Arial" charset="0"/>
              </a:rPr>
              <a:t>innerpsychische Befindlichkeiten des Interviewers/der Interviewerin</a:t>
            </a:r>
            <a:r>
              <a:rPr lang="de-DE" sz="2800" dirty="0">
                <a:latin typeface="Arial" charset="0"/>
              </a:rPr>
              <a:t> Bezug genommen. </a:t>
            </a:r>
          </a:p>
          <a:p>
            <a:pPr marL="0" indent="0">
              <a:buNone/>
            </a:pPr>
            <a:r>
              <a:rPr lang="de-DE" dirty="0">
                <a:latin typeface="Arial" charset="0"/>
              </a:rPr>
              <a:t>	</a:t>
            </a:r>
          </a:p>
          <a:p>
            <a:pPr marL="533400" lvl="2" indent="0">
              <a:lnSpc>
                <a:spcPct val="90000"/>
              </a:lnSpc>
              <a:buClr>
                <a:srgbClr val="0070C0"/>
              </a:buClr>
              <a:buNone/>
            </a:pPr>
            <a:endParaRPr lang="de-AT" sz="1700" i="1" dirty="0">
              <a:latin typeface="Arial" charset="0"/>
              <a:cs typeface="Arial" charset="0"/>
            </a:endParaRPr>
          </a:p>
        </p:txBody>
      </p:sp>
      <p:sp>
        <p:nvSpPr>
          <p:cNvPr id="4" name="Foliennummernplatzhalter 3">
            <a:extLst>
              <a:ext uri="{FF2B5EF4-FFF2-40B4-BE49-F238E27FC236}">
                <a16:creationId xmlns:a16="http://schemas.microsoft.com/office/drawing/2014/main" id="{C3B84D66-02DD-4AFE-9474-336DFBE39C47}"/>
              </a:ext>
            </a:extLst>
          </p:cNvPr>
          <p:cNvSpPr>
            <a:spLocks noGrp="1"/>
          </p:cNvSpPr>
          <p:nvPr>
            <p:ph type="sldNum" sz="quarter" idx="12"/>
          </p:nvPr>
        </p:nvSpPr>
        <p:spPr/>
        <p:txBody>
          <a:bodyPr/>
          <a:lstStyle/>
          <a:p>
            <a:pPr>
              <a:defRPr/>
            </a:pPr>
            <a:fld id="{C1238C9B-4236-466B-BA73-95BADDC97272}" type="slidenum">
              <a:rPr lang="de-AT" smtClean="0"/>
              <a:pPr>
                <a:defRPr/>
              </a:pPr>
              <a:t>51</a:t>
            </a:fld>
            <a:endParaRPr lang="de-AT"/>
          </a:p>
        </p:txBody>
      </p:sp>
      <p:pic>
        <p:nvPicPr>
          <p:cNvPr id="6" name="Bild 8">
            <a:extLst>
              <a:ext uri="{FF2B5EF4-FFF2-40B4-BE49-F238E27FC236}">
                <a16:creationId xmlns:a16="http://schemas.microsoft.com/office/drawing/2014/main" id="{48F23553-F130-43CE-AAF1-D6377DDF4A00}"/>
              </a:ext>
            </a:extLst>
          </p:cNvPr>
          <p:cNvPicPr>
            <a:picLocks noChangeAspect="1"/>
          </p:cNvPicPr>
          <p:nvPr/>
        </p:nvPicPr>
        <p:blipFill>
          <a:blip r:embed="rId2"/>
          <a:srcRect l="69722" t="30444" r="11388" b="58000"/>
          <a:stretch/>
        </p:blipFill>
        <p:spPr bwMode="auto">
          <a:xfrm>
            <a:off x="0" y="19615"/>
            <a:ext cx="1327195" cy="510045"/>
          </a:xfrm>
          <a:prstGeom prst="rect">
            <a:avLst/>
          </a:prstGeom>
        </p:spPr>
      </p:pic>
      <p:sp>
        <p:nvSpPr>
          <p:cNvPr id="7" name="Titel 1"/>
          <p:cNvSpPr txBox="1">
            <a:spLocks/>
          </p:cNvSpPr>
          <p:nvPr/>
        </p:nvSpPr>
        <p:spPr>
          <a:xfrm>
            <a:off x="457200" y="426512"/>
            <a:ext cx="8229600" cy="639529"/>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e-DE" b="1" dirty="0" err="1"/>
              <a:t>Reflective</a:t>
            </a:r>
            <a:r>
              <a:rPr lang="de-DE" b="1" dirty="0"/>
              <a:t> </a:t>
            </a:r>
            <a:r>
              <a:rPr lang="de-DE" b="1" dirty="0" err="1"/>
              <a:t>Functioning</a:t>
            </a:r>
            <a:r>
              <a:rPr lang="de-DE" b="1" dirty="0"/>
              <a:t> </a:t>
            </a:r>
            <a:r>
              <a:rPr lang="de-DE" b="1" dirty="0" err="1"/>
              <a:t>Scale</a:t>
            </a:r>
            <a:r>
              <a:rPr lang="de-DE" b="1" dirty="0"/>
              <a:t> (</a:t>
            </a:r>
            <a:r>
              <a:rPr lang="de-DE" b="1" dirty="0" err="1"/>
              <a:t>Fonagy</a:t>
            </a:r>
            <a:r>
              <a:rPr lang="de-DE" b="1" dirty="0"/>
              <a:t> et al. 1998)</a:t>
            </a:r>
          </a:p>
        </p:txBody>
      </p:sp>
      <p:pic>
        <p:nvPicPr>
          <p:cNvPr id="8" name="Grafik 7">
            <a:extLst>
              <a:ext uri="{FF2B5EF4-FFF2-40B4-BE49-F238E27FC236}">
                <a16:creationId xmlns:a16="http://schemas.microsoft.com/office/drawing/2014/main" id="{9A23DB9D-0CF6-45C2-9FFC-A663C02CD71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790355" y="-18841"/>
            <a:ext cx="3347864" cy="510045"/>
          </a:xfrm>
          <a:prstGeom prst="rect">
            <a:avLst/>
          </a:prstGeom>
        </p:spPr>
      </p:pic>
    </p:spTree>
    <p:extLst>
      <p:ext uri="{BB962C8B-B14F-4D97-AF65-F5344CB8AC3E}">
        <p14:creationId xmlns:p14="http://schemas.microsoft.com/office/powerpoint/2010/main" val="15808613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subTitle" idx="4294967295"/>
          </p:nvPr>
        </p:nvSpPr>
        <p:spPr>
          <a:xfrm>
            <a:off x="348665" y="795695"/>
            <a:ext cx="8135938" cy="5801955"/>
          </a:xfrm>
        </p:spPr>
        <p:txBody>
          <a:bodyPr>
            <a:normAutofit/>
          </a:bodyPr>
          <a:lstStyle/>
          <a:p>
            <a:pPr marL="0" indent="0">
              <a:buNone/>
            </a:pPr>
            <a:endParaRPr lang="de-DE" sz="2400" b="0" u="sng" dirty="0">
              <a:latin typeface="Arial" charset="0"/>
            </a:endParaRPr>
          </a:p>
          <a:p>
            <a:pPr marL="1524000" indent="-1524000">
              <a:buNone/>
            </a:pPr>
            <a:r>
              <a:rPr lang="de-DE" sz="2400" b="0" dirty="0">
                <a:latin typeface="Arial" charset="0"/>
              </a:rPr>
              <a:t>Beispiel 1: </a:t>
            </a:r>
            <a:r>
              <a:rPr lang="de-DE" sz="2400" b="0" i="1" dirty="0">
                <a:solidFill>
                  <a:srgbClr val="3366FF"/>
                </a:solidFill>
              </a:rPr>
              <a:t>Ich dachte</a:t>
            </a:r>
            <a:r>
              <a:rPr lang="de-DE" sz="2400" b="0" i="1" dirty="0"/>
              <a:t>, meine Mutter ist ärgerlich auf uns, aber</a:t>
            </a:r>
            <a:r>
              <a:rPr lang="de-DE" sz="2400" b="0" i="1" dirty="0">
                <a:latin typeface="Arial" charset="0"/>
              </a:rPr>
              <a:t> </a:t>
            </a:r>
            <a:r>
              <a:rPr lang="de-DE" sz="2400" b="0" i="1" dirty="0">
                <a:solidFill>
                  <a:srgbClr val="3366FF"/>
                </a:solidFill>
                <a:latin typeface="Arial" charset="0"/>
              </a:rPr>
              <a:t>ich bin nicht wirklich sicher</a:t>
            </a:r>
            <a:r>
              <a:rPr lang="de-DE" sz="2400" b="0" i="1" dirty="0">
                <a:latin typeface="Arial" charset="0"/>
              </a:rPr>
              <a:t>, ob sie auch so fühlte.</a:t>
            </a:r>
          </a:p>
          <a:p>
            <a:pPr marL="987425"/>
            <a:r>
              <a:rPr lang="de-DE" sz="2400" b="0" dirty="0">
                <a:latin typeface="Arial" charset="0"/>
              </a:rPr>
              <a:t>A1 – Wissen um die generelle Verborgenheit </a:t>
            </a:r>
            <a:br>
              <a:rPr lang="de-DE" sz="2400" b="0" dirty="0">
                <a:latin typeface="Arial" charset="0"/>
              </a:rPr>
            </a:br>
            <a:r>
              <a:rPr lang="de-DE" sz="2400" b="0" dirty="0">
                <a:latin typeface="Arial" charset="0"/>
              </a:rPr>
              <a:t>         psychischer Vorgänge</a:t>
            </a:r>
          </a:p>
          <a:p>
            <a:pPr marL="987425"/>
            <a:r>
              <a:rPr lang="de-DE" sz="2400" dirty="0">
                <a:latin typeface="Arial" charset="0"/>
              </a:rPr>
              <a:t>  5 – MF = durchschnittlich</a:t>
            </a:r>
          </a:p>
          <a:p>
            <a:endParaRPr lang="de-DE" sz="2400" b="0" dirty="0">
              <a:latin typeface="Arial" charset="0"/>
            </a:endParaRPr>
          </a:p>
          <a:p>
            <a:endParaRPr lang="de-DE" sz="2400" b="0" u="sng" dirty="0">
              <a:latin typeface="Arial" charset="0"/>
            </a:endParaRPr>
          </a:p>
          <a:p>
            <a:pPr marL="0" indent="0">
              <a:buNone/>
            </a:pPr>
            <a:r>
              <a:rPr lang="de-DE" sz="2400" b="0" dirty="0">
                <a:latin typeface="Arial" charset="0"/>
              </a:rPr>
              <a:t>Beispiel 2: </a:t>
            </a:r>
            <a:r>
              <a:rPr lang="de-DE" sz="2400" b="0" i="1" dirty="0">
                <a:latin typeface="Arial" charset="0"/>
              </a:rPr>
              <a:t>Man kann nie wissen, was ein anderer denkt.</a:t>
            </a:r>
          </a:p>
          <a:p>
            <a:pPr marL="987425"/>
            <a:r>
              <a:rPr lang="de-DE" sz="2400" b="0" dirty="0">
                <a:latin typeface="Arial" charset="0"/>
              </a:rPr>
              <a:t>A1 – Wissen um die generelle Verborgenheit</a:t>
            </a:r>
            <a:br>
              <a:rPr lang="de-DE" sz="2400" b="0" dirty="0">
                <a:latin typeface="Arial" charset="0"/>
              </a:rPr>
            </a:br>
            <a:r>
              <a:rPr lang="de-DE" sz="2400" b="0" dirty="0">
                <a:latin typeface="Arial" charset="0"/>
              </a:rPr>
              <a:t>         psychischer Vorgänge</a:t>
            </a:r>
          </a:p>
          <a:p>
            <a:pPr marL="987425"/>
            <a:r>
              <a:rPr lang="de-DE" sz="2400" dirty="0">
                <a:latin typeface="Arial" charset="0"/>
              </a:rPr>
              <a:t>   1 – MF = abwesend</a:t>
            </a:r>
          </a:p>
          <a:p>
            <a:endParaRPr lang="de-DE" sz="2400" b="0" dirty="0">
              <a:latin typeface="Arial" charset="0"/>
            </a:endParaRPr>
          </a:p>
          <a:p>
            <a:endParaRPr lang="de-DE" sz="2400" b="0" dirty="0">
              <a:latin typeface="Arial" charset="0"/>
            </a:endParaRPr>
          </a:p>
          <a:p>
            <a:endParaRPr lang="de-DE" sz="1800" b="0" dirty="0">
              <a:latin typeface="Arial" charset="0"/>
            </a:endParaRPr>
          </a:p>
          <a:p>
            <a:endParaRPr lang="de-DE" dirty="0">
              <a:latin typeface="Arial" charset="0"/>
            </a:endParaRPr>
          </a:p>
          <a:p>
            <a:pPr marL="469900" lvl="2" indent="-469900">
              <a:lnSpc>
                <a:spcPct val="90000"/>
              </a:lnSpc>
              <a:buClr>
                <a:schemeClr val="accent2"/>
              </a:buClr>
            </a:pPr>
            <a:endParaRPr lang="de-DE" sz="1800" dirty="0">
              <a:latin typeface="Arial" charset="0"/>
              <a:cs typeface="Arial" charset="0"/>
            </a:endParaRPr>
          </a:p>
          <a:p>
            <a:pPr>
              <a:lnSpc>
                <a:spcPct val="90000"/>
              </a:lnSpc>
              <a:buClr>
                <a:schemeClr val="accent2"/>
              </a:buClr>
            </a:pPr>
            <a:endParaRPr lang="de-DE" dirty="0">
              <a:latin typeface="Arial" charset="0"/>
            </a:endParaRPr>
          </a:p>
          <a:p>
            <a:pPr marL="469900" lvl="2" indent="-469900">
              <a:lnSpc>
                <a:spcPct val="90000"/>
              </a:lnSpc>
              <a:buClr>
                <a:srgbClr val="0070C0"/>
              </a:buClr>
              <a:buFont typeface="Wingdings" charset="0"/>
              <a:buChar char="§"/>
            </a:pPr>
            <a:endParaRPr lang="de-DE" sz="1800" dirty="0">
              <a:latin typeface="Arial" charset="0"/>
              <a:cs typeface="Arial" charset="0"/>
            </a:endParaRPr>
          </a:p>
          <a:p>
            <a:pPr marL="469900" lvl="2" indent="-469900">
              <a:lnSpc>
                <a:spcPct val="90000"/>
              </a:lnSpc>
              <a:buClr>
                <a:srgbClr val="0070C0"/>
              </a:buClr>
              <a:buFont typeface="Wingdings" charset="0"/>
              <a:buChar char="§"/>
            </a:pPr>
            <a:endParaRPr lang="de-DE" sz="1800" dirty="0">
              <a:latin typeface="Arial" charset="0"/>
              <a:cs typeface="Arial" charset="0"/>
            </a:endParaRPr>
          </a:p>
          <a:p>
            <a:pPr marL="469900" lvl="2" indent="-469900"/>
            <a:endParaRPr lang="de-DE" dirty="0">
              <a:latin typeface="Arial" charset="0"/>
            </a:endParaRPr>
          </a:p>
        </p:txBody>
      </p:sp>
      <p:sp>
        <p:nvSpPr>
          <p:cNvPr id="38915" name="Rectangle 2"/>
          <p:cNvSpPr txBox="1">
            <a:spLocks noChangeArrowheads="1"/>
          </p:cNvSpPr>
          <p:nvPr/>
        </p:nvSpPr>
        <p:spPr bwMode="auto">
          <a:xfrm>
            <a:off x="1907382" y="334962"/>
            <a:ext cx="4824412" cy="504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lvl1pPr>
              <a:defRPr sz="2000" b="1">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eaLnBrk="0" fontAlgn="base" hangingPunct="0">
              <a:spcBef>
                <a:spcPct val="20000"/>
              </a:spcBef>
              <a:spcAft>
                <a:spcPct val="0"/>
              </a:spcAft>
              <a:defRPr sz="2000">
                <a:solidFill>
                  <a:schemeClr val="tx1"/>
                </a:solidFill>
                <a:latin typeface="Arial" charset="0"/>
                <a:ea typeface="ＭＳ Ｐゴシック" charset="0"/>
              </a:defRPr>
            </a:lvl6pPr>
            <a:lvl7pPr eaLnBrk="0" fontAlgn="base" hangingPunct="0">
              <a:spcBef>
                <a:spcPct val="20000"/>
              </a:spcBef>
              <a:spcAft>
                <a:spcPct val="0"/>
              </a:spcAft>
              <a:defRPr sz="2000">
                <a:solidFill>
                  <a:schemeClr val="tx1"/>
                </a:solidFill>
                <a:latin typeface="Arial" charset="0"/>
                <a:ea typeface="ＭＳ Ｐゴシック" charset="0"/>
              </a:defRPr>
            </a:lvl7pPr>
            <a:lvl8pPr eaLnBrk="0" fontAlgn="base" hangingPunct="0">
              <a:spcBef>
                <a:spcPct val="20000"/>
              </a:spcBef>
              <a:spcAft>
                <a:spcPct val="0"/>
              </a:spcAft>
              <a:defRPr sz="2000">
                <a:solidFill>
                  <a:schemeClr val="tx1"/>
                </a:solidFill>
                <a:latin typeface="Arial" charset="0"/>
                <a:ea typeface="ＭＳ Ｐゴシック" charset="0"/>
              </a:defRPr>
            </a:lvl8pPr>
            <a:lvl9pPr eaLnBrk="0" fontAlgn="base" hangingPunct="0">
              <a:spcBef>
                <a:spcPct val="20000"/>
              </a:spcBef>
              <a:spcAft>
                <a:spcPct val="0"/>
              </a:spcAft>
              <a:defRPr sz="2000">
                <a:solidFill>
                  <a:schemeClr val="tx1"/>
                </a:solidFill>
                <a:latin typeface="Arial" charset="0"/>
                <a:ea typeface="ＭＳ Ｐゴシック" charset="0"/>
              </a:defRPr>
            </a:lvl9pPr>
          </a:lstStyle>
          <a:p>
            <a:pPr eaLnBrk="1" hangingPunct="1"/>
            <a:r>
              <a:rPr lang="de-DE" dirty="0">
                <a:solidFill>
                  <a:schemeClr val="bg1"/>
                </a:solidFill>
              </a:rPr>
              <a:t>Forschungsmethodische Zugänge zu</a:t>
            </a:r>
          </a:p>
          <a:p>
            <a:pPr algn="ctr" eaLnBrk="1" hangingPunct="1"/>
            <a:r>
              <a:rPr lang="de-DE" sz="3200" dirty="0">
                <a:solidFill>
                  <a:srgbClr val="000000"/>
                </a:solidFill>
              </a:rPr>
              <a:t>Antworten</a:t>
            </a:r>
          </a:p>
        </p:txBody>
      </p:sp>
      <p:pic>
        <p:nvPicPr>
          <p:cNvPr id="4" name="Grafik 3">
            <a:extLst>
              <a:ext uri="{FF2B5EF4-FFF2-40B4-BE49-F238E27FC236}">
                <a16:creationId xmlns:a16="http://schemas.microsoft.com/office/drawing/2014/main" id="{A21D0836-7E94-415B-9EC3-6F58BCF0159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790355" y="-18841"/>
            <a:ext cx="3347864" cy="814536"/>
          </a:xfrm>
          <a:prstGeom prst="rect">
            <a:avLst/>
          </a:prstGeom>
        </p:spPr>
      </p:pic>
      <p:pic>
        <p:nvPicPr>
          <p:cNvPr id="5" name="Bild 8">
            <a:extLst>
              <a:ext uri="{FF2B5EF4-FFF2-40B4-BE49-F238E27FC236}">
                <a16:creationId xmlns:a16="http://schemas.microsoft.com/office/drawing/2014/main" id="{111614D7-AEA4-4F56-B971-CB221F719EBB}"/>
              </a:ext>
            </a:extLst>
          </p:cNvPr>
          <p:cNvPicPr>
            <a:picLocks noChangeAspect="1"/>
          </p:cNvPicPr>
          <p:nvPr/>
        </p:nvPicPr>
        <p:blipFill>
          <a:blip r:embed="rId4"/>
          <a:srcRect l="69722" t="30444" r="11388" b="58000"/>
          <a:stretch/>
        </p:blipFill>
        <p:spPr bwMode="auto">
          <a:xfrm>
            <a:off x="0" y="19615"/>
            <a:ext cx="1327195" cy="510045"/>
          </a:xfrm>
          <a:prstGeom prst="rect">
            <a:avLst/>
          </a:prstGeom>
        </p:spPr>
      </p:pic>
      <p:sp>
        <p:nvSpPr>
          <p:cNvPr id="6" name="Foliennummernplatzhalter 3"/>
          <p:cNvSpPr>
            <a:spLocks noGrp="1"/>
          </p:cNvSpPr>
          <p:nvPr>
            <p:ph type="sldNum" sz="quarter" idx="12"/>
          </p:nvPr>
        </p:nvSpPr>
        <p:spPr>
          <a:xfrm>
            <a:off x="6553200" y="6309320"/>
            <a:ext cx="2133600" cy="365125"/>
          </a:xfrm>
        </p:spPr>
        <p:txBody>
          <a:bodyPr/>
          <a:lstStyle/>
          <a:p>
            <a:pPr>
              <a:defRPr/>
            </a:pPr>
            <a:fld id="{C1238C9B-4236-466B-BA73-95BADDC97272}" type="slidenum">
              <a:rPr lang="de-DE" smtClean="0"/>
              <a:pPr>
                <a:defRPr/>
              </a:pPr>
              <a:t>52</a:t>
            </a:fld>
            <a:endParaRPr lang="de-DE" dirty="0"/>
          </a:p>
        </p:txBody>
      </p:sp>
    </p:spTree>
    <p:extLst>
      <p:ext uri="{BB962C8B-B14F-4D97-AF65-F5344CB8AC3E}">
        <p14:creationId xmlns:p14="http://schemas.microsoft.com/office/powerpoint/2010/main" val="313890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5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2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510045"/>
          </a:xfrm>
        </p:spPr>
        <p:txBody>
          <a:bodyPr>
            <a:normAutofit fontScale="90000"/>
          </a:bodyPr>
          <a:lstStyle/>
          <a:p>
            <a:pPr algn="l"/>
            <a:r>
              <a:rPr lang="de-DE" sz="2800" b="1" dirty="0"/>
              <a:t>             Original (AAI) und Adaption (RFVT-</a:t>
            </a:r>
            <a:r>
              <a:rPr lang="de-DE" sz="2800" b="1" dirty="0" err="1"/>
              <a:t>pir</a:t>
            </a:r>
            <a:r>
              <a:rPr lang="de-DE" sz="2800" b="1" dirty="0"/>
              <a:t>)</a:t>
            </a:r>
          </a:p>
        </p:txBody>
      </p:sp>
      <p:sp>
        <p:nvSpPr>
          <p:cNvPr id="3" name="Inhaltsplatzhalter 2"/>
          <p:cNvSpPr>
            <a:spLocks noGrp="1"/>
          </p:cNvSpPr>
          <p:nvPr>
            <p:ph sz="half" idx="1"/>
          </p:nvPr>
        </p:nvSpPr>
        <p:spPr>
          <a:xfrm>
            <a:off x="264053" y="1069481"/>
            <a:ext cx="4091923" cy="5286869"/>
          </a:xfrm>
        </p:spPr>
        <p:txBody>
          <a:bodyPr>
            <a:normAutofit fontScale="55000" lnSpcReduction="20000"/>
          </a:bodyPr>
          <a:lstStyle/>
          <a:p>
            <a:pPr marL="0" indent="0">
              <a:buNone/>
            </a:pPr>
            <a:r>
              <a:rPr lang="de-DE" sz="3600" i="1" u="sng" dirty="0">
                <a:latin typeface="Arial" charset="0"/>
              </a:rPr>
              <a:t>Fragenkomplex zu „frühe Beziehungserfahrungen / Mutter“:</a:t>
            </a:r>
            <a:br>
              <a:rPr lang="de-DE" sz="3600" u="sng" dirty="0">
                <a:latin typeface="Arial" charset="0"/>
              </a:rPr>
            </a:br>
            <a:endParaRPr lang="de-DE" sz="3600" u="sng" dirty="0">
              <a:latin typeface="Arial" charset="0"/>
            </a:endParaRPr>
          </a:p>
          <a:p>
            <a:r>
              <a:rPr lang="de-DE" sz="3600" dirty="0">
                <a:latin typeface="Arial" charset="0"/>
              </a:rPr>
              <a:t>Versuchen Sie nun fünf Eigenschaftswörter zu finden, welche die Beziehung zu Ihrer Mutter in Ihrer Kindheit</a:t>
            </a:r>
            <a:r>
              <a:rPr lang="de-DE" sz="3600" i="1" dirty="0">
                <a:latin typeface="Arial" charset="0"/>
              </a:rPr>
              <a:t> </a:t>
            </a:r>
            <a:r>
              <a:rPr lang="de-DE" sz="3600" dirty="0">
                <a:latin typeface="Arial" charset="0"/>
              </a:rPr>
              <a:t>möglichst treffend beschreiben! ... Danach werde ich Sie fragen, warum Sie gerade diese Eigenschaftswörter ausgewählt haben.</a:t>
            </a:r>
          </a:p>
          <a:p>
            <a:pPr marL="0" indent="0">
              <a:buNone/>
            </a:pPr>
            <a:r>
              <a:rPr lang="de-DE" sz="3600" i="1" dirty="0">
                <a:latin typeface="Arial" charset="0"/>
              </a:rPr>
              <a:t> </a:t>
            </a:r>
          </a:p>
          <a:p>
            <a:endParaRPr lang="de-DE" sz="3600" i="1" dirty="0">
              <a:latin typeface="Arial" charset="0"/>
            </a:endParaRPr>
          </a:p>
          <a:p>
            <a:r>
              <a:rPr lang="de-DE" sz="3600" dirty="0">
                <a:latin typeface="Arial" charset="0"/>
              </a:rPr>
              <a:t>Sie haben gesagt, die Beziehung zu Ihrer Mutter war „</a:t>
            </a:r>
            <a:r>
              <a:rPr lang="de-DE" sz="3600" dirty="0" err="1">
                <a:latin typeface="Arial" charset="0"/>
              </a:rPr>
              <a:t>xy</a:t>
            </a:r>
            <a:r>
              <a:rPr lang="de-DE" sz="3600" dirty="0">
                <a:latin typeface="Arial" charset="0"/>
              </a:rPr>
              <a:t>“. Welches konkrete Ereignis verbinden Sie mit dieser Beschreibung</a:t>
            </a:r>
          </a:p>
          <a:p>
            <a:endParaRPr lang="de-DE" dirty="0"/>
          </a:p>
        </p:txBody>
      </p:sp>
      <p:sp>
        <p:nvSpPr>
          <p:cNvPr id="4" name="Inhaltsplatzhalter 3"/>
          <p:cNvSpPr>
            <a:spLocks noGrp="1"/>
          </p:cNvSpPr>
          <p:nvPr>
            <p:ph sz="half" idx="2"/>
          </p:nvPr>
        </p:nvSpPr>
        <p:spPr>
          <a:xfrm>
            <a:off x="4860032" y="1071527"/>
            <a:ext cx="4113584" cy="5389104"/>
          </a:xfrm>
        </p:spPr>
        <p:txBody>
          <a:bodyPr>
            <a:normAutofit fontScale="55000" lnSpcReduction="20000"/>
          </a:bodyPr>
          <a:lstStyle/>
          <a:p>
            <a:pPr marL="0" lvl="0" indent="0">
              <a:buNone/>
            </a:pPr>
            <a:r>
              <a:rPr lang="de-DE" sz="3600" i="1" u="sng" dirty="0">
                <a:solidFill>
                  <a:srgbClr val="3366FF"/>
                </a:solidFill>
                <a:latin typeface="Arial" charset="0"/>
              </a:rPr>
              <a:t>8. Fragenkomplex zur „Beziehung</a:t>
            </a:r>
            <a:br>
              <a:rPr lang="de-DE" sz="3600" i="1" u="sng" dirty="0">
                <a:solidFill>
                  <a:srgbClr val="3366FF"/>
                </a:solidFill>
                <a:latin typeface="Arial" charset="0"/>
              </a:rPr>
            </a:br>
            <a:r>
              <a:rPr lang="de-DE" sz="3600" i="1" u="sng" dirty="0">
                <a:solidFill>
                  <a:srgbClr val="3366FF"/>
                </a:solidFill>
                <a:latin typeface="Arial" charset="0"/>
              </a:rPr>
              <a:t>    zur/m Schüler*in“:</a:t>
            </a:r>
            <a:br>
              <a:rPr lang="de-DE" sz="3600" u="sng" dirty="0">
                <a:solidFill>
                  <a:srgbClr val="3366FF"/>
                </a:solidFill>
                <a:latin typeface="Arial" charset="0"/>
              </a:rPr>
            </a:br>
            <a:endParaRPr lang="de-DE" sz="3600" u="sng" dirty="0">
              <a:solidFill>
                <a:srgbClr val="3366FF"/>
              </a:solidFill>
              <a:latin typeface="Arial" charset="0"/>
            </a:endParaRPr>
          </a:p>
          <a:p>
            <a:pPr lvl="0"/>
            <a:r>
              <a:rPr lang="de-AT" sz="3600" dirty="0">
                <a:solidFill>
                  <a:srgbClr val="3366FF"/>
                </a:solidFill>
              </a:rPr>
              <a:t>Ich bitte Sie, mir drei Eigenschaftswörter zu nennen, die Ihrem Gefühl nach die Beziehung zwischen Ihnen und &lt;…&gt; beschreiben. </a:t>
            </a:r>
            <a:br>
              <a:rPr lang="de-AT" sz="3600" dirty="0">
                <a:solidFill>
                  <a:srgbClr val="3366FF"/>
                </a:solidFill>
              </a:rPr>
            </a:br>
            <a:r>
              <a:rPr lang="de-AT" sz="3600" dirty="0">
                <a:solidFill>
                  <a:srgbClr val="3366FF"/>
                </a:solidFill>
              </a:rPr>
              <a:t>Bitte erläutern Sie mir, wieso Sie gerade die Eigenschaften</a:t>
            </a:r>
            <a:r>
              <a:rPr lang="de-DE" sz="3600" dirty="0">
                <a:solidFill>
                  <a:srgbClr val="3366FF"/>
                </a:solidFill>
              </a:rPr>
              <a:t> </a:t>
            </a:r>
            <a:r>
              <a:rPr lang="de-AT" sz="3600" dirty="0">
                <a:solidFill>
                  <a:srgbClr val="3366FF"/>
                </a:solidFill>
              </a:rPr>
              <a:t>&lt;…&gt; </a:t>
            </a:r>
            <a:r>
              <a:rPr lang="de-AT" sz="3600" i="1" dirty="0">
                <a:solidFill>
                  <a:srgbClr val="3366FF"/>
                </a:solidFill>
              </a:rPr>
              <a:t>[Anm.: Jede Eigenschaft nochmals nennen!] </a:t>
            </a:r>
            <a:r>
              <a:rPr lang="de-AT" sz="3600" dirty="0">
                <a:solidFill>
                  <a:srgbClr val="3366FF"/>
                </a:solidFill>
              </a:rPr>
              <a:t>gewählt haben.</a:t>
            </a:r>
          </a:p>
          <a:p>
            <a:endParaRPr lang="de-AT" sz="3600" dirty="0">
              <a:solidFill>
                <a:srgbClr val="3366FF"/>
              </a:solidFill>
            </a:endParaRPr>
          </a:p>
          <a:p>
            <a:pPr marL="0" indent="0">
              <a:buNone/>
            </a:pPr>
            <a:endParaRPr lang="de-AT" sz="3600" dirty="0">
              <a:solidFill>
                <a:srgbClr val="3366FF"/>
              </a:solidFill>
            </a:endParaRPr>
          </a:p>
          <a:p>
            <a:r>
              <a:rPr lang="de-AT" sz="3600" dirty="0">
                <a:solidFill>
                  <a:srgbClr val="3366FF"/>
                </a:solidFill>
              </a:rPr>
              <a:t> Können Sie mir bitte wieder jeweils ein bestimmtes Erlebnis oder eine bestimmte Situation schildern.</a:t>
            </a:r>
            <a:r>
              <a:rPr lang="de-DE" sz="3600" dirty="0">
                <a:solidFill>
                  <a:srgbClr val="3366FF"/>
                </a:solidFill>
              </a:rPr>
              <a:t> </a:t>
            </a:r>
            <a:r>
              <a:rPr lang="de-DE" sz="3600" i="1" dirty="0">
                <a:solidFill>
                  <a:srgbClr val="3366FF"/>
                </a:solidFill>
                <a:latin typeface="Arial" charset="0"/>
              </a:rPr>
              <a:t> </a:t>
            </a:r>
          </a:p>
          <a:p>
            <a:pPr marL="0" indent="0">
              <a:buNone/>
            </a:pPr>
            <a:endParaRPr lang="de-DE" sz="3600" i="1" dirty="0">
              <a:latin typeface="Arial" charset="0"/>
            </a:endParaRPr>
          </a:p>
          <a:p>
            <a:pPr marL="0" indent="0">
              <a:buNone/>
            </a:pPr>
            <a:endParaRPr lang="de-DE" sz="3600" i="1" dirty="0">
              <a:latin typeface="Arial" charset="0"/>
            </a:endParaRPr>
          </a:p>
          <a:p>
            <a:pPr marL="0" indent="0">
              <a:buNone/>
            </a:pPr>
            <a:endParaRPr lang="de-DE" sz="3600" i="1" dirty="0">
              <a:latin typeface="Arial" charset="0"/>
            </a:endParaRPr>
          </a:p>
          <a:p>
            <a:endParaRPr lang="de-DE" sz="3600" i="1" dirty="0">
              <a:latin typeface="Arial" charset="0"/>
            </a:endParaRPr>
          </a:p>
          <a:p>
            <a:endParaRPr lang="de-DE" dirty="0">
              <a:solidFill>
                <a:srgbClr val="3366FF"/>
              </a:solidFill>
            </a:endParaRPr>
          </a:p>
        </p:txBody>
      </p:sp>
      <p:sp>
        <p:nvSpPr>
          <p:cNvPr id="5" name="Foliennummernplatzhalter 4"/>
          <p:cNvSpPr>
            <a:spLocks noGrp="1"/>
          </p:cNvSpPr>
          <p:nvPr>
            <p:ph type="sldNum" sz="quarter" idx="12"/>
          </p:nvPr>
        </p:nvSpPr>
        <p:spPr/>
        <p:txBody>
          <a:bodyPr/>
          <a:lstStyle/>
          <a:p>
            <a:pPr>
              <a:defRPr/>
            </a:pPr>
            <a:fld id="{364D518C-79B5-4107-8477-7BA6487F0A0A}" type="slidenum">
              <a:rPr lang="de-DE" smtClean="0"/>
              <a:pPr>
                <a:defRPr/>
              </a:pPr>
              <a:t>53</a:t>
            </a:fld>
            <a:endParaRPr lang="de-DE"/>
          </a:p>
        </p:txBody>
      </p:sp>
      <p:pic>
        <p:nvPicPr>
          <p:cNvPr id="6" name="Bild 8">
            <a:extLst>
              <a:ext uri="{FF2B5EF4-FFF2-40B4-BE49-F238E27FC236}">
                <a16:creationId xmlns:a16="http://schemas.microsoft.com/office/drawing/2014/main" id="{48F23553-F130-43CE-AAF1-D6377DDF4A00}"/>
              </a:ext>
            </a:extLst>
          </p:cNvPr>
          <p:cNvPicPr>
            <a:picLocks noChangeAspect="1"/>
          </p:cNvPicPr>
          <p:nvPr/>
        </p:nvPicPr>
        <p:blipFill>
          <a:blip r:embed="rId3"/>
          <a:srcRect l="69722" t="30444" r="11388" b="58000"/>
          <a:stretch/>
        </p:blipFill>
        <p:spPr bwMode="auto">
          <a:xfrm>
            <a:off x="107504" y="92076"/>
            <a:ext cx="1327195" cy="510045"/>
          </a:xfrm>
          <a:prstGeom prst="rect">
            <a:avLst/>
          </a:prstGeom>
        </p:spPr>
      </p:pic>
      <p:pic>
        <p:nvPicPr>
          <p:cNvPr id="7" name="Grafik 6">
            <a:extLst>
              <a:ext uri="{FF2B5EF4-FFF2-40B4-BE49-F238E27FC236}">
                <a16:creationId xmlns:a16="http://schemas.microsoft.com/office/drawing/2014/main" id="{AEFD6C9C-501B-4F4B-B77E-4AA8E4678DBB}"/>
              </a:ext>
            </a:extLst>
          </p:cNvPr>
          <p:cNvPicPr/>
          <p:nvPr/>
        </p:nvPicPr>
        <p:blipFill rotWithShape="1">
          <a:blip r:embed="rId4" cstate="print">
            <a:extLst>
              <a:ext uri="{28A0092B-C50C-407E-A947-70E740481C1C}">
                <a14:useLocalDpi xmlns:a14="http://schemas.microsoft.com/office/drawing/2010/main" val="0"/>
              </a:ext>
            </a:extLst>
          </a:blip>
          <a:srcRect l="23259"/>
          <a:stretch/>
        </p:blipFill>
        <p:spPr>
          <a:xfrm>
            <a:off x="6794500" y="-18841"/>
            <a:ext cx="2343718" cy="620962"/>
          </a:xfrm>
          <a:prstGeom prst="rect">
            <a:avLst/>
          </a:prstGeom>
        </p:spPr>
      </p:pic>
    </p:spTree>
    <p:extLst>
      <p:ext uri="{BB962C8B-B14F-4D97-AF65-F5344CB8AC3E}">
        <p14:creationId xmlns:p14="http://schemas.microsoft.com/office/powerpoint/2010/main" val="5082655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AD73B-AFFC-4A20-A2A4-C17D48A19217}"/>
              </a:ext>
            </a:extLst>
          </p:cNvPr>
          <p:cNvSpPr>
            <a:spLocks noGrp="1"/>
          </p:cNvSpPr>
          <p:nvPr>
            <p:ph type="title"/>
          </p:nvPr>
        </p:nvSpPr>
        <p:spPr>
          <a:xfrm>
            <a:off x="611560" y="260649"/>
            <a:ext cx="8075240" cy="266172"/>
          </a:xfrm>
        </p:spPr>
        <p:txBody>
          <a:bodyPr>
            <a:noAutofit/>
          </a:bodyPr>
          <a:lstStyle/>
          <a:p>
            <a:br>
              <a:rPr lang="de-DE" sz="2800" dirty="0">
                <a:solidFill>
                  <a:srgbClr val="0070C0"/>
                </a:solidFill>
                <a:latin typeface="Arial" charset="0"/>
              </a:rPr>
            </a:br>
            <a:br>
              <a:rPr lang="de-AT" sz="2800" b="1" dirty="0"/>
            </a:br>
            <a:endParaRPr lang="de-AT" sz="2800" b="1" dirty="0"/>
          </a:p>
        </p:txBody>
      </p:sp>
      <p:pic>
        <p:nvPicPr>
          <p:cNvPr id="5" name="Inhaltsplatzhalter 4"/>
          <p:cNvPicPr>
            <a:picLocks noGrp="1" noChangeAspect="1"/>
          </p:cNvPicPr>
          <p:nvPr>
            <p:ph idx="1"/>
          </p:nvPr>
        </p:nvPicPr>
        <p:blipFill rotWithShape="1">
          <a:blip r:embed="rId3"/>
          <a:srcRect l="1200" t="12174" r="51343" b="7749"/>
          <a:stretch/>
        </p:blipFill>
        <p:spPr>
          <a:xfrm>
            <a:off x="1115616" y="663346"/>
            <a:ext cx="6552728" cy="6194654"/>
          </a:xfrm>
        </p:spPr>
      </p:pic>
      <p:sp>
        <p:nvSpPr>
          <p:cNvPr id="4" name="Foliennummernplatzhalter 3">
            <a:extLst>
              <a:ext uri="{FF2B5EF4-FFF2-40B4-BE49-F238E27FC236}">
                <a16:creationId xmlns:a16="http://schemas.microsoft.com/office/drawing/2014/main" id="{C3B84D66-02DD-4AFE-9474-336DFBE39C47}"/>
              </a:ext>
            </a:extLst>
          </p:cNvPr>
          <p:cNvSpPr>
            <a:spLocks noGrp="1"/>
          </p:cNvSpPr>
          <p:nvPr>
            <p:ph type="sldNum" sz="quarter" idx="12"/>
          </p:nvPr>
        </p:nvSpPr>
        <p:spPr/>
        <p:txBody>
          <a:bodyPr/>
          <a:lstStyle/>
          <a:p>
            <a:pPr>
              <a:defRPr/>
            </a:pPr>
            <a:fld id="{C1238C9B-4236-466B-BA73-95BADDC97272}" type="slidenum">
              <a:rPr lang="de-AT" smtClean="0"/>
              <a:pPr>
                <a:defRPr/>
              </a:pPr>
              <a:t>54</a:t>
            </a:fld>
            <a:endParaRPr lang="de-AT"/>
          </a:p>
        </p:txBody>
      </p:sp>
      <p:pic>
        <p:nvPicPr>
          <p:cNvPr id="6" name="Bild 8">
            <a:extLst>
              <a:ext uri="{FF2B5EF4-FFF2-40B4-BE49-F238E27FC236}">
                <a16:creationId xmlns:a16="http://schemas.microsoft.com/office/drawing/2014/main" id="{48F23553-F130-43CE-AAF1-D6377DDF4A00}"/>
              </a:ext>
            </a:extLst>
          </p:cNvPr>
          <p:cNvPicPr>
            <a:picLocks noChangeAspect="1"/>
          </p:cNvPicPr>
          <p:nvPr/>
        </p:nvPicPr>
        <p:blipFill>
          <a:blip r:embed="rId4"/>
          <a:srcRect l="69722" t="30444" r="11388" b="58000"/>
          <a:stretch/>
        </p:blipFill>
        <p:spPr bwMode="auto">
          <a:xfrm>
            <a:off x="13473" y="153301"/>
            <a:ext cx="1327195" cy="510045"/>
          </a:xfrm>
          <a:prstGeom prst="rect">
            <a:avLst/>
          </a:prstGeom>
        </p:spPr>
      </p:pic>
      <p:sp>
        <p:nvSpPr>
          <p:cNvPr id="7" name="Titel 1"/>
          <p:cNvSpPr txBox="1">
            <a:spLocks/>
          </p:cNvSpPr>
          <p:nvPr/>
        </p:nvSpPr>
        <p:spPr>
          <a:xfrm>
            <a:off x="457200" y="153301"/>
            <a:ext cx="8229600" cy="510045"/>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e-DE" sz="3200" b="1" dirty="0"/>
              <a:t>RFVT-</a:t>
            </a:r>
            <a:r>
              <a:rPr lang="de-DE" sz="3200" b="1" i="1" dirty="0" err="1"/>
              <a:t>pir</a:t>
            </a:r>
            <a:r>
              <a:rPr lang="de-DE" sz="3200" b="1" dirty="0"/>
              <a:t>-Auswertung</a:t>
            </a:r>
          </a:p>
        </p:txBody>
      </p:sp>
      <p:pic>
        <p:nvPicPr>
          <p:cNvPr id="8" name="Grafik 7">
            <a:extLst>
              <a:ext uri="{FF2B5EF4-FFF2-40B4-BE49-F238E27FC236}">
                <a16:creationId xmlns:a16="http://schemas.microsoft.com/office/drawing/2014/main" id="{27C44D62-D0B5-4698-94BF-CD501CB890E4}"/>
              </a:ext>
            </a:extLst>
          </p:cNvPr>
          <p:cNvPicPr/>
          <p:nvPr/>
        </p:nvPicPr>
        <p:blipFill rotWithShape="1">
          <a:blip r:embed="rId5" cstate="print">
            <a:extLst>
              <a:ext uri="{28A0092B-C50C-407E-A947-70E740481C1C}">
                <a14:useLocalDpi xmlns:a14="http://schemas.microsoft.com/office/drawing/2010/main" val="0"/>
              </a:ext>
            </a:extLst>
          </a:blip>
          <a:srcRect l="17703" t="8316" r="4478" b="-8316"/>
          <a:stretch/>
        </p:blipFill>
        <p:spPr>
          <a:xfrm>
            <a:off x="6538735" y="-14968"/>
            <a:ext cx="2605265" cy="814536"/>
          </a:xfrm>
          <a:prstGeom prst="rect">
            <a:avLst/>
          </a:prstGeom>
        </p:spPr>
      </p:pic>
    </p:spTree>
    <p:extLst>
      <p:ext uri="{BB962C8B-B14F-4D97-AF65-F5344CB8AC3E}">
        <p14:creationId xmlns:p14="http://schemas.microsoft.com/office/powerpoint/2010/main" val="17219112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AD73B-AFFC-4A20-A2A4-C17D48A19217}"/>
              </a:ext>
            </a:extLst>
          </p:cNvPr>
          <p:cNvSpPr>
            <a:spLocks noGrp="1"/>
          </p:cNvSpPr>
          <p:nvPr>
            <p:ph type="title"/>
          </p:nvPr>
        </p:nvSpPr>
        <p:spPr>
          <a:xfrm>
            <a:off x="611560" y="260649"/>
            <a:ext cx="8075240" cy="266172"/>
          </a:xfrm>
        </p:spPr>
        <p:txBody>
          <a:bodyPr>
            <a:noAutofit/>
          </a:bodyPr>
          <a:lstStyle/>
          <a:p>
            <a:br>
              <a:rPr lang="de-DE" sz="2800" dirty="0">
                <a:solidFill>
                  <a:srgbClr val="0070C0"/>
                </a:solidFill>
                <a:latin typeface="Arial" charset="0"/>
              </a:rPr>
            </a:br>
            <a:br>
              <a:rPr lang="de-AT" sz="2800" b="1" dirty="0"/>
            </a:br>
            <a:endParaRPr lang="de-AT" sz="2800" b="1" dirty="0"/>
          </a:p>
        </p:txBody>
      </p:sp>
      <p:sp>
        <p:nvSpPr>
          <p:cNvPr id="4" name="Foliennummernplatzhalter 3">
            <a:extLst>
              <a:ext uri="{FF2B5EF4-FFF2-40B4-BE49-F238E27FC236}">
                <a16:creationId xmlns:a16="http://schemas.microsoft.com/office/drawing/2014/main" id="{C3B84D66-02DD-4AFE-9474-336DFBE39C47}"/>
              </a:ext>
            </a:extLst>
          </p:cNvPr>
          <p:cNvSpPr>
            <a:spLocks noGrp="1"/>
          </p:cNvSpPr>
          <p:nvPr>
            <p:ph type="sldNum" sz="quarter" idx="12"/>
          </p:nvPr>
        </p:nvSpPr>
        <p:spPr/>
        <p:txBody>
          <a:bodyPr/>
          <a:lstStyle/>
          <a:p>
            <a:pPr>
              <a:defRPr/>
            </a:pPr>
            <a:fld id="{C1238C9B-4236-466B-BA73-95BADDC97272}" type="slidenum">
              <a:rPr lang="de-AT" smtClean="0"/>
              <a:pPr>
                <a:defRPr/>
              </a:pPr>
              <a:t>55</a:t>
            </a:fld>
            <a:endParaRPr lang="de-AT"/>
          </a:p>
        </p:txBody>
      </p:sp>
      <p:pic>
        <p:nvPicPr>
          <p:cNvPr id="6" name="Bild 8">
            <a:extLst>
              <a:ext uri="{FF2B5EF4-FFF2-40B4-BE49-F238E27FC236}">
                <a16:creationId xmlns:a16="http://schemas.microsoft.com/office/drawing/2014/main" id="{48F23553-F130-43CE-AAF1-D6377DDF4A00}"/>
              </a:ext>
            </a:extLst>
          </p:cNvPr>
          <p:cNvPicPr>
            <a:picLocks noChangeAspect="1"/>
          </p:cNvPicPr>
          <p:nvPr/>
        </p:nvPicPr>
        <p:blipFill>
          <a:blip r:embed="rId3"/>
          <a:srcRect l="69722" t="30444" r="11388" b="58000"/>
          <a:stretch/>
        </p:blipFill>
        <p:spPr bwMode="auto">
          <a:xfrm>
            <a:off x="13473" y="153301"/>
            <a:ext cx="1327195" cy="510045"/>
          </a:xfrm>
          <a:prstGeom prst="rect">
            <a:avLst/>
          </a:prstGeom>
        </p:spPr>
      </p:pic>
      <p:sp>
        <p:nvSpPr>
          <p:cNvPr id="7" name="Titel 1"/>
          <p:cNvSpPr txBox="1">
            <a:spLocks/>
          </p:cNvSpPr>
          <p:nvPr/>
        </p:nvSpPr>
        <p:spPr>
          <a:xfrm>
            <a:off x="457200" y="153301"/>
            <a:ext cx="8229600" cy="510045"/>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e-DE" sz="3200" b="1" dirty="0"/>
              <a:t>RFVT-</a:t>
            </a:r>
            <a:r>
              <a:rPr lang="de-DE" sz="3200" b="1" i="1" dirty="0" err="1"/>
              <a:t>pir</a:t>
            </a:r>
            <a:r>
              <a:rPr lang="de-DE" sz="3200" b="1" dirty="0"/>
              <a:t>-Auswertung</a:t>
            </a:r>
          </a:p>
        </p:txBody>
      </p:sp>
      <p:pic>
        <p:nvPicPr>
          <p:cNvPr id="8" name="Grafik 7">
            <a:extLst>
              <a:ext uri="{FF2B5EF4-FFF2-40B4-BE49-F238E27FC236}">
                <a16:creationId xmlns:a16="http://schemas.microsoft.com/office/drawing/2014/main" id="{27C44D62-D0B5-4698-94BF-CD501CB890E4}"/>
              </a:ext>
            </a:extLst>
          </p:cNvPr>
          <p:cNvPicPr/>
          <p:nvPr/>
        </p:nvPicPr>
        <p:blipFill rotWithShape="1">
          <a:blip r:embed="rId4" cstate="print">
            <a:extLst>
              <a:ext uri="{28A0092B-C50C-407E-A947-70E740481C1C}">
                <a14:useLocalDpi xmlns:a14="http://schemas.microsoft.com/office/drawing/2010/main" val="0"/>
              </a:ext>
            </a:extLst>
          </a:blip>
          <a:srcRect l="17703" t="8316" r="4478" b="-8316"/>
          <a:stretch/>
        </p:blipFill>
        <p:spPr>
          <a:xfrm>
            <a:off x="6538735" y="-14968"/>
            <a:ext cx="2605265" cy="814536"/>
          </a:xfrm>
          <a:prstGeom prst="rect">
            <a:avLst/>
          </a:prstGeom>
        </p:spPr>
      </p:pic>
      <p:sp>
        <p:nvSpPr>
          <p:cNvPr id="3" name="Inhaltsplatzhalter 2"/>
          <p:cNvSpPr>
            <a:spLocks noGrp="1"/>
          </p:cNvSpPr>
          <p:nvPr>
            <p:ph idx="1"/>
          </p:nvPr>
        </p:nvSpPr>
        <p:spPr/>
        <p:txBody>
          <a:bodyPr>
            <a:normAutofit fontScale="70000" lnSpcReduction="20000"/>
          </a:bodyPr>
          <a:lstStyle/>
          <a:p>
            <a:r>
              <a:rPr lang="de-DE" dirty="0"/>
              <a:t>Blick auf das Arbeitsfeld</a:t>
            </a:r>
          </a:p>
          <a:p>
            <a:r>
              <a:rPr lang="de-DE" dirty="0"/>
              <a:t>Blick auf die Beziehung</a:t>
            </a:r>
          </a:p>
          <a:p>
            <a:r>
              <a:rPr lang="de-DE" dirty="0"/>
              <a:t>Affektive Erfahrungen im Zusammenhang der beruflichen Tätigkeit</a:t>
            </a:r>
          </a:p>
          <a:p>
            <a:endParaRPr lang="de-DE" dirty="0"/>
          </a:p>
          <a:p>
            <a:endParaRPr lang="de-DE" dirty="0"/>
          </a:p>
          <a:p>
            <a:endParaRPr lang="de-DE" dirty="0"/>
          </a:p>
          <a:p>
            <a:endParaRPr lang="de-DE" dirty="0"/>
          </a:p>
          <a:p>
            <a:endParaRPr lang="de-DE" dirty="0"/>
          </a:p>
          <a:p>
            <a:endParaRPr lang="de-DE" dirty="0"/>
          </a:p>
          <a:p>
            <a:r>
              <a:rPr lang="de-DE" dirty="0"/>
              <a:t>Erfahrungen aus der eigenen Familiengeschichte</a:t>
            </a:r>
          </a:p>
          <a:p>
            <a:r>
              <a:rPr lang="de-DE" dirty="0"/>
              <a:t>Erfahrungen aus der eigenen Schulbiographie</a:t>
            </a:r>
          </a:p>
          <a:p>
            <a:r>
              <a:rPr lang="de-DE" dirty="0"/>
              <a:t>Abhängigkeit und Unabhängigkeit</a:t>
            </a:r>
          </a:p>
          <a:p>
            <a:r>
              <a:rPr lang="de-DE" dirty="0"/>
              <a:t>Trennung und Verlust</a:t>
            </a:r>
          </a:p>
          <a:p>
            <a:endParaRPr lang="de-DE" dirty="0"/>
          </a:p>
        </p:txBody>
      </p:sp>
      <p:pic>
        <p:nvPicPr>
          <p:cNvPr id="10" name="Inhaltsplatzhalter 4"/>
          <p:cNvPicPr>
            <a:picLocks noChangeAspect="1"/>
          </p:cNvPicPr>
          <p:nvPr/>
        </p:nvPicPr>
        <p:blipFill rotWithShape="1">
          <a:blip r:embed="rId5"/>
          <a:srcRect l="1200" t="33478" r="65950" b="49941"/>
          <a:stretch/>
        </p:blipFill>
        <p:spPr>
          <a:xfrm>
            <a:off x="827584" y="2311400"/>
            <a:ext cx="8026213" cy="2269728"/>
          </a:xfrm>
          <a:prstGeom prst="rect">
            <a:avLst/>
          </a:prstGeom>
        </p:spPr>
      </p:pic>
    </p:spTree>
    <p:extLst>
      <p:ext uri="{BB962C8B-B14F-4D97-AF65-F5344CB8AC3E}">
        <p14:creationId xmlns:p14="http://schemas.microsoft.com/office/powerpoint/2010/main" val="35861195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subTitle" idx="4294967295"/>
          </p:nvPr>
        </p:nvSpPr>
        <p:spPr>
          <a:xfrm>
            <a:off x="348665" y="2364375"/>
            <a:ext cx="8135938" cy="3137361"/>
          </a:xfrm>
        </p:spPr>
        <p:txBody>
          <a:bodyPr>
            <a:normAutofit/>
          </a:bodyPr>
          <a:lstStyle/>
          <a:p>
            <a:pPr marL="0" indent="0">
              <a:buNone/>
            </a:pPr>
            <a:endParaRPr lang="de-DE" sz="2400" b="0" u="sng" dirty="0">
              <a:latin typeface="Arial" charset="0"/>
            </a:endParaRPr>
          </a:p>
          <a:p>
            <a:endParaRPr lang="de-DE" sz="2400" b="0" dirty="0">
              <a:latin typeface="Arial" charset="0"/>
            </a:endParaRPr>
          </a:p>
          <a:p>
            <a:endParaRPr lang="de-DE" sz="2400" b="0" dirty="0">
              <a:latin typeface="Arial" charset="0"/>
            </a:endParaRPr>
          </a:p>
          <a:p>
            <a:endParaRPr lang="de-DE" sz="1800" b="0" dirty="0">
              <a:latin typeface="Arial" charset="0"/>
            </a:endParaRPr>
          </a:p>
          <a:p>
            <a:endParaRPr lang="de-DE" dirty="0">
              <a:latin typeface="Arial" charset="0"/>
            </a:endParaRPr>
          </a:p>
          <a:p>
            <a:pPr marL="469900" lvl="2" indent="-469900">
              <a:lnSpc>
                <a:spcPct val="90000"/>
              </a:lnSpc>
              <a:buClr>
                <a:schemeClr val="accent2"/>
              </a:buClr>
            </a:pPr>
            <a:endParaRPr lang="de-DE" sz="1800" dirty="0">
              <a:latin typeface="Arial" charset="0"/>
              <a:cs typeface="Arial" charset="0"/>
            </a:endParaRPr>
          </a:p>
          <a:p>
            <a:pPr>
              <a:lnSpc>
                <a:spcPct val="90000"/>
              </a:lnSpc>
              <a:buClr>
                <a:schemeClr val="accent2"/>
              </a:buClr>
            </a:pPr>
            <a:endParaRPr lang="de-DE" dirty="0">
              <a:latin typeface="Arial" charset="0"/>
            </a:endParaRPr>
          </a:p>
          <a:p>
            <a:pPr marL="469900" lvl="2" indent="-469900">
              <a:lnSpc>
                <a:spcPct val="90000"/>
              </a:lnSpc>
              <a:buClr>
                <a:srgbClr val="0070C0"/>
              </a:buClr>
              <a:buFont typeface="Wingdings" charset="0"/>
              <a:buChar char="§"/>
            </a:pPr>
            <a:endParaRPr lang="de-DE" sz="1800" dirty="0">
              <a:latin typeface="Arial" charset="0"/>
              <a:cs typeface="Arial" charset="0"/>
            </a:endParaRPr>
          </a:p>
          <a:p>
            <a:pPr marL="469900" lvl="2" indent="-469900">
              <a:lnSpc>
                <a:spcPct val="90000"/>
              </a:lnSpc>
              <a:buClr>
                <a:srgbClr val="0070C0"/>
              </a:buClr>
              <a:buFont typeface="Wingdings" charset="0"/>
              <a:buChar char="§"/>
            </a:pPr>
            <a:endParaRPr lang="de-DE" sz="1800" dirty="0">
              <a:latin typeface="Arial" charset="0"/>
              <a:cs typeface="Arial" charset="0"/>
            </a:endParaRPr>
          </a:p>
          <a:p>
            <a:pPr marL="469900" lvl="2" indent="-469900"/>
            <a:endParaRPr lang="de-DE" dirty="0">
              <a:latin typeface="Arial" charset="0"/>
            </a:endParaRPr>
          </a:p>
        </p:txBody>
      </p:sp>
      <p:sp>
        <p:nvSpPr>
          <p:cNvPr id="38915" name="Rectangle 2"/>
          <p:cNvSpPr txBox="1">
            <a:spLocks noChangeArrowheads="1"/>
          </p:cNvSpPr>
          <p:nvPr/>
        </p:nvSpPr>
        <p:spPr bwMode="auto">
          <a:xfrm>
            <a:off x="827584" y="1889712"/>
            <a:ext cx="7344816" cy="504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lvl1pPr>
              <a:defRPr sz="2000" b="1">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eaLnBrk="0" fontAlgn="base" hangingPunct="0">
              <a:spcBef>
                <a:spcPct val="20000"/>
              </a:spcBef>
              <a:spcAft>
                <a:spcPct val="0"/>
              </a:spcAft>
              <a:defRPr sz="2000">
                <a:solidFill>
                  <a:schemeClr val="tx1"/>
                </a:solidFill>
                <a:latin typeface="Arial" charset="0"/>
                <a:ea typeface="ＭＳ Ｐゴシック" charset="0"/>
              </a:defRPr>
            </a:lvl6pPr>
            <a:lvl7pPr eaLnBrk="0" fontAlgn="base" hangingPunct="0">
              <a:spcBef>
                <a:spcPct val="20000"/>
              </a:spcBef>
              <a:spcAft>
                <a:spcPct val="0"/>
              </a:spcAft>
              <a:defRPr sz="2000">
                <a:solidFill>
                  <a:schemeClr val="tx1"/>
                </a:solidFill>
                <a:latin typeface="Arial" charset="0"/>
                <a:ea typeface="ＭＳ Ｐゴシック" charset="0"/>
              </a:defRPr>
            </a:lvl7pPr>
            <a:lvl8pPr eaLnBrk="0" fontAlgn="base" hangingPunct="0">
              <a:spcBef>
                <a:spcPct val="20000"/>
              </a:spcBef>
              <a:spcAft>
                <a:spcPct val="0"/>
              </a:spcAft>
              <a:defRPr sz="2000">
                <a:solidFill>
                  <a:schemeClr val="tx1"/>
                </a:solidFill>
                <a:latin typeface="Arial" charset="0"/>
                <a:ea typeface="ＭＳ Ｐゴシック" charset="0"/>
              </a:defRPr>
            </a:lvl8pPr>
            <a:lvl9pPr eaLnBrk="0" fontAlgn="base" hangingPunct="0">
              <a:spcBef>
                <a:spcPct val="20000"/>
              </a:spcBef>
              <a:spcAft>
                <a:spcPct val="0"/>
              </a:spcAft>
              <a:defRPr sz="2000">
                <a:solidFill>
                  <a:schemeClr val="tx1"/>
                </a:solidFill>
                <a:latin typeface="Arial" charset="0"/>
                <a:ea typeface="ＭＳ Ｐゴシック" charset="0"/>
              </a:defRPr>
            </a:lvl9pPr>
          </a:lstStyle>
          <a:p>
            <a:pPr eaLnBrk="1" hangingPunct="1"/>
            <a:r>
              <a:rPr lang="de-DE" dirty="0">
                <a:solidFill>
                  <a:schemeClr val="bg1"/>
                </a:solidFill>
              </a:rPr>
              <a:t>Forschungsmethodische</a:t>
            </a:r>
          </a:p>
          <a:p>
            <a:pPr algn="ctr" eaLnBrk="1" hangingPunct="1"/>
            <a:r>
              <a:rPr lang="de-DE" sz="3200" dirty="0">
                <a:solidFill>
                  <a:srgbClr val="000000"/>
                </a:solidFill>
              </a:rPr>
              <a:t>Jetzt ist </a:t>
            </a:r>
          </a:p>
          <a:p>
            <a:pPr algn="ctr" eaLnBrk="1" hangingPunct="1"/>
            <a:endParaRPr lang="de-DE" sz="3200" dirty="0">
              <a:solidFill>
                <a:srgbClr val="000000"/>
              </a:solidFill>
            </a:endParaRPr>
          </a:p>
          <a:p>
            <a:pPr algn="ctr" eaLnBrk="1" hangingPunct="1"/>
            <a:r>
              <a:rPr lang="de-DE" sz="4400" dirty="0">
                <a:solidFill>
                  <a:srgbClr val="31859C"/>
                </a:solidFill>
              </a:rPr>
              <a:t>PAUSE!</a:t>
            </a:r>
          </a:p>
        </p:txBody>
      </p:sp>
      <p:pic>
        <p:nvPicPr>
          <p:cNvPr id="4" name="Grafik 3">
            <a:extLst>
              <a:ext uri="{FF2B5EF4-FFF2-40B4-BE49-F238E27FC236}">
                <a16:creationId xmlns:a16="http://schemas.microsoft.com/office/drawing/2014/main" id="{A21D0836-7E94-415B-9EC3-6F58BCF0159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790355" y="-18841"/>
            <a:ext cx="3347864" cy="814536"/>
          </a:xfrm>
          <a:prstGeom prst="rect">
            <a:avLst/>
          </a:prstGeom>
        </p:spPr>
      </p:pic>
      <p:pic>
        <p:nvPicPr>
          <p:cNvPr id="5" name="Bild 8">
            <a:extLst>
              <a:ext uri="{FF2B5EF4-FFF2-40B4-BE49-F238E27FC236}">
                <a16:creationId xmlns:a16="http://schemas.microsoft.com/office/drawing/2014/main" id="{111614D7-AEA4-4F56-B971-CB221F719EBB}"/>
              </a:ext>
            </a:extLst>
          </p:cNvPr>
          <p:cNvPicPr>
            <a:picLocks noChangeAspect="1"/>
          </p:cNvPicPr>
          <p:nvPr/>
        </p:nvPicPr>
        <p:blipFill>
          <a:blip r:embed="rId4"/>
          <a:srcRect l="69722" t="30444" r="11388" b="58000"/>
          <a:stretch/>
        </p:blipFill>
        <p:spPr bwMode="auto">
          <a:xfrm>
            <a:off x="0" y="19615"/>
            <a:ext cx="1327195" cy="510045"/>
          </a:xfrm>
          <a:prstGeom prst="rect">
            <a:avLst/>
          </a:prstGeom>
        </p:spPr>
      </p:pic>
      <p:sp>
        <p:nvSpPr>
          <p:cNvPr id="6" name="Foliennummernplatzhalter 3"/>
          <p:cNvSpPr>
            <a:spLocks noGrp="1"/>
          </p:cNvSpPr>
          <p:nvPr>
            <p:ph type="sldNum" sz="quarter" idx="12"/>
          </p:nvPr>
        </p:nvSpPr>
        <p:spPr>
          <a:xfrm>
            <a:off x="6553200" y="6309320"/>
            <a:ext cx="2133600" cy="365125"/>
          </a:xfrm>
        </p:spPr>
        <p:txBody>
          <a:bodyPr/>
          <a:lstStyle/>
          <a:p>
            <a:pPr>
              <a:defRPr/>
            </a:pPr>
            <a:fld id="{C1238C9B-4236-466B-BA73-95BADDC97272}" type="slidenum">
              <a:rPr lang="de-DE" smtClean="0"/>
              <a:pPr>
                <a:defRPr/>
              </a:pPr>
              <a:t>56</a:t>
            </a:fld>
            <a:endParaRPr lang="de-DE" dirty="0"/>
          </a:p>
        </p:txBody>
      </p:sp>
    </p:spTree>
    <p:extLst>
      <p:ext uri="{BB962C8B-B14F-4D97-AF65-F5344CB8AC3E}">
        <p14:creationId xmlns:p14="http://schemas.microsoft.com/office/powerpoint/2010/main" val="30004313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erste, vorläufige Ergebnisse</a:t>
            </a:r>
          </a:p>
        </p:txBody>
      </p:sp>
      <p:sp>
        <p:nvSpPr>
          <p:cNvPr id="3" name="Textplatzhalter 2"/>
          <p:cNvSpPr>
            <a:spLocks noGrp="1"/>
          </p:cNvSpPr>
          <p:nvPr>
            <p:ph type="body" idx="1"/>
          </p:nvPr>
        </p:nvSpPr>
        <p:spPr/>
        <p:txBody>
          <a:bodyPr>
            <a:normAutofit/>
          </a:bodyPr>
          <a:lstStyle/>
          <a:p>
            <a:r>
              <a:rPr lang="de-DE" sz="4400" b="1" dirty="0"/>
              <a:t>2. </a:t>
            </a:r>
          </a:p>
        </p:txBody>
      </p:sp>
      <p:sp>
        <p:nvSpPr>
          <p:cNvPr id="4" name="Foliennummernplatzhalter 3"/>
          <p:cNvSpPr>
            <a:spLocks noGrp="1"/>
          </p:cNvSpPr>
          <p:nvPr>
            <p:ph type="sldNum" sz="quarter" idx="12"/>
          </p:nvPr>
        </p:nvSpPr>
        <p:spPr/>
        <p:txBody>
          <a:bodyPr/>
          <a:lstStyle/>
          <a:p>
            <a:pPr>
              <a:defRPr/>
            </a:pPr>
            <a:fld id="{C1238C9B-4236-466B-BA73-95BADDC97272}" type="slidenum">
              <a:rPr lang="de-DE" smtClean="0"/>
              <a:pPr>
                <a:defRPr/>
              </a:pPr>
              <a:t>57</a:t>
            </a:fld>
            <a:endParaRPr lang="de-DE"/>
          </a:p>
        </p:txBody>
      </p:sp>
      <p:pic>
        <p:nvPicPr>
          <p:cNvPr id="5" name="Inhaltsplatzhalter 5"/>
          <p:cNvPicPr>
            <a:picLocks noChangeAspect="1"/>
          </p:cNvPicPr>
          <p:nvPr/>
        </p:nvPicPr>
        <p:blipFill rotWithShape="1">
          <a:blip r:embed="rId3"/>
          <a:srcRect l="70679" t="29705" r="11728" b="58937"/>
          <a:stretch/>
        </p:blipFill>
        <p:spPr>
          <a:xfrm>
            <a:off x="0" y="0"/>
            <a:ext cx="1592580" cy="642621"/>
          </a:xfrm>
          <a:prstGeom prst="rect">
            <a:avLst/>
          </a:prstGeom>
        </p:spPr>
      </p:pic>
      <p:pic>
        <p:nvPicPr>
          <p:cNvPr id="6" name="Grafik 5">
            <a:extLst>
              <a:ext uri="{FF2B5EF4-FFF2-40B4-BE49-F238E27FC236}">
                <a16:creationId xmlns:a16="http://schemas.microsoft.com/office/drawing/2014/main" id="{1441495D-6781-4464-A15F-40C36129FD0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790355" y="-18841"/>
            <a:ext cx="3347864" cy="814536"/>
          </a:xfrm>
          <a:prstGeom prst="rect">
            <a:avLst/>
          </a:prstGeom>
        </p:spPr>
      </p:pic>
    </p:spTree>
    <p:extLst>
      <p:ext uri="{BB962C8B-B14F-4D97-AF65-F5344CB8AC3E}">
        <p14:creationId xmlns:p14="http://schemas.microsoft.com/office/powerpoint/2010/main" val="1163875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RFS-Auswertung von RFVT-</a:t>
            </a:r>
            <a:r>
              <a:rPr lang="de-DE" dirty="0" err="1"/>
              <a:t>pir</a:t>
            </a:r>
            <a:r>
              <a:rPr lang="de-DE" dirty="0"/>
              <a:t>-Interviews</a:t>
            </a:r>
            <a:br>
              <a:rPr lang="de-DE" dirty="0"/>
            </a:br>
            <a:endParaRPr lang="de-DE" dirty="0"/>
          </a:p>
        </p:txBody>
      </p:sp>
      <p:sp>
        <p:nvSpPr>
          <p:cNvPr id="3" name="Textplatzhalter 2"/>
          <p:cNvSpPr>
            <a:spLocks noGrp="1"/>
          </p:cNvSpPr>
          <p:nvPr>
            <p:ph type="body" idx="1"/>
          </p:nvPr>
        </p:nvSpPr>
        <p:spPr/>
        <p:txBody>
          <a:bodyPr>
            <a:normAutofit/>
          </a:bodyPr>
          <a:lstStyle/>
          <a:p>
            <a:r>
              <a:rPr lang="de-DE" sz="4400" b="1" dirty="0"/>
              <a:t>2.1 </a:t>
            </a:r>
          </a:p>
        </p:txBody>
      </p:sp>
      <p:sp>
        <p:nvSpPr>
          <p:cNvPr id="4" name="Foliennummernplatzhalter 3"/>
          <p:cNvSpPr>
            <a:spLocks noGrp="1"/>
          </p:cNvSpPr>
          <p:nvPr>
            <p:ph type="sldNum" sz="quarter" idx="12"/>
          </p:nvPr>
        </p:nvSpPr>
        <p:spPr/>
        <p:txBody>
          <a:bodyPr/>
          <a:lstStyle/>
          <a:p>
            <a:pPr>
              <a:defRPr/>
            </a:pPr>
            <a:fld id="{C1238C9B-4236-466B-BA73-95BADDC97272}" type="slidenum">
              <a:rPr lang="de-DE" smtClean="0"/>
              <a:pPr>
                <a:defRPr/>
              </a:pPr>
              <a:t>58</a:t>
            </a:fld>
            <a:endParaRPr lang="de-DE"/>
          </a:p>
        </p:txBody>
      </p:sp>
      <p:pic>
        <p:nvPicPr>
          <p:cNvPr id="5" name="Inhaltsplatzhalter 5"/>
          <p:cNvPicPr>
            <a:picLocks noChangeAspect="1"/>
          </p:cNvPicPr>
          <p:nvPr/>
        </p:nvPicPr>
        <p:blipFill rotWithShape="1">
          <a:blip r:embed="rId3"/>
          <a:srcRect l="70679" t="29705" r="11728" b="58937"/>
          <a:stretch/>
        </p:blipFill>
        <p:spPr>
          <a:xfrm>
            <a:off x="0" y="0"/>
            <a:ext cx="1592580" cy="642621"/>
          </a:xfrm>
          <a:prstGeom prst="rect">
            <a:avLst/>
          </a:prstGeom>
        </p:spPr>
      </p:pic>
      <p:pic>
        <p:nvPicPr>
          <p:cNvPr id="6" name="Grafik 5">
            <a:extLst>
              <a:ext uri="{FF2B5EF4-FFF2-40B4-BE49-F238E27FC236}">
                <a16:creationId xmlns:a16="http://schemas.microsoft.com/office/drawing/2014/main" id="{1441495D-6781-4464-A15F-40C36129FD0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790355" y="-18841"/>
            <a:ext cx="3347864" cy="814536"/>
          </a:xfrm>
          <a:prstGeom prst="rect">
            <a:avLst/>
          </a:prstGeom>
        </p:spPr>
      </p:pic>
    </p:spTree>
    <p:extLst>
      <p:ext uri="{BB962C8B-B14F-4D97-AF65-F5344CB8AC3E}">
        <p14:creationId xmlns:p14="http://schemas.microsoft.com/office/powerpoint/2010/main" val="7780624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subTitle" idx="4294967295"/>
          </p:nvPr>
        </p:nvSpPr>
        <p:spPr>
          <a:xfrm>
            <a:off x="348665" y="1268760"/>
            <a:ext cx="8135938" cy="5328890"/>
          </a:xfrm>
        </p:spPr>
        <p:txBody>
          <a:bodyPr>
            <a:normAutofit/>
          </a:bodyPr>
          <a:lstStyle/>
          <a:p>
            <a:pPr marL="0" indent="0">
              <a:buNone/>
            </a:pPr>
            <a:endParaRPr lang="de-DE" sz="2400" b="0" dirty="0">
              <a:latin typeface="Arial" charset="0"/>
            </a:endParaRPr>
          </a:p>
          <a:p>
            <a:endParaRPr lang="de-DE" sz="2400" b="0" dirty="0">
              <a:latin typeface="Arial" charset="0"/>
            </a:endParaRPr>
          </a:p>
          <a:p>
            <a:endParaRPr lang="de-DE" sz="1800" b="0" dirty="0">
              <a:latin typeface="Arial" charset="0"/>
            </a:endParaRPr>
          </a:p>
          <a:p>
            <a:endParaRPr lang="de-DE" dirty="0">
              <a:latin typeface="Arial" charset="0"/>
            </a:endParaRPr>
          </a:p>
          <a:p>
            <a:pPr marL="469900" lvl="2" indent="-469900">
              <a:lnSpc>
                <a:spcPct val="90000"/>
              </a:lnSpc>
              <a:buClr>
                <a:schemeClr val="accent2"/>
              </a:buClr>
            </a:pPr>
            <a:endParaRPr lang="de-DE" sz="1800" dirty="0">
              <a:latin typeface="Arial" charset="0"/>
              <a:cs typeface="Arial" charset="0"/>
            </a:endParaRPr>
          </a:p>
          <a:p>
            <a:pPr>
              <a:lnSpc>
                <a:spcPct val="90000"/>
              </a:lnSpc>
              <a:buClr>
                <a:schemeClr val="accent2"/>
              </a:buClr>
            </a:pPr>
            <a:endParaRPr lang="de-DE" dirty="0">
              <a:latin typeface="Arial" charset="0"/>
            </a:endParaRPr>
          </a:p>
          <a:p>
            <a:pPr marL="469900" lvl="2" indent="-469900">
              <a:lnSpc>
                <a:spcPct val="90000"/>
              </a:lnSpc>
              <a:buClr>
                <a:srgbClr val="0070C0"/>
              </a:buClr>
              <a:buFont typeface="Wingdings" charset="0"/>
              <a:buChar char="§"/>
            </a:pPr>
            <a:endParaRPr lang="de-DE" sz="1800" dirty="0">
              <a:latin typeface="Arial" charset="0"/>
              <a:cs typeface="Arial" charset="0"/>
            </a:endParaRPr>
          </a:p>
          <a:p>
            <a:pPr marL="469900" lvl="2" indent="-469900">
              <a:lnSpc>
                <a:spcPct val="90000"/>
              </a:lnSpc>
              <a:buClr>
                <a:srgbClr val="0070C0"/>
              </a:buClr>
              <a:buFont typeface="Wingdings" charset="0"/>
              <a:buChar char="§"/>
            </a:pPr>
            <a:endParaRPr lang="de-DE" sz="1800" dirty="0">
              <a:latin typeface="Arial" charset="0"/>
              <a:cs typeface="Arial" charset="0"/>
            </a:endParaRPr>
          </a:p>
          <a:p>
            <a:pPr marL="469900" lvl="2" indent="-469900"/>
            <a:endParaRPr lang="de-DE" dirty="0">
              <a:latin typeface="Arial" charset="0"/>
            </a:endParaRPr>
          </a:p>
        </p:txBody>
      </p:sp>
      <p:sp>
        <p:nvSpPr>
          <p:cNvPr id="38915" name="Rectangle 2"/>
          <p:cNvSpPr txBox="1">
            <a:spLocks noChangeArrowheads="1"/>
          </p:cNvSpPr>
          <p:nvPr/>
        </p:nvSpPr>
        <p:spPr bwMode="auto">
          <a:xfrm>
            <a:off x="1907382" y="795695"/>
            <a:ext cx="4824412" cy="504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lvl1pPr>
              <a:defRPr sz="2000" b="1">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eaLnBrk="0" fontAlgn="base" hangingPunct="0">
              <a:spcBef>
                <a:spcPct val="20000"/>
              </a:spcBef>
              <a:spcAft>
                <a:spcPct val="0"/>
              </a:spcAft>
              <a:defRPr sz="2000">
                <a:solidFill>
                  <a:schemeClr val="tx1"/>
                </a:solidFill>
                <a:latin typeface="Arial" charset="0"/>
                <a:ea typeface="ＭＳ Ｐゴシック" charset="0"/>
              </a:defRPr>
            </a:lvl6pPr>
            <a:lvl7pPr eaLnBrk="0" fontAlgn="base" hangingPunct="0">
              <a:spcBef>
                <a:spcPct val="20000"/>
              </a:spcBef>
              <a:spcAft>
                <a:spcPct val="0"/>
              </a:spcAft>
              <a:defRPr sz="2000">
                <a:solidFill>
                  <a:schemeClr val="tx1"/>
                </a:solidFill>
                <a:latin typeface="Arial" charset="0"/>
                <a:ea typeface="ＭＳ Ｐゴシック" charset="0"/>
              </a:defRPr>
            </a:lvl7pPr>
            <a:lvl8pPr eaLnBrk="0" fontAlgn="base" hangingPunct="0">
              <a:spcBef>
                <a:spcPct val="20000"/>
              </a:spcBef>
              <a:spcAft>
                <a:spcPct val="0"/>
              </a:spcAft>
              <a:defRPr sz="2000">
                <a:solidFill>
                  <a:schemeClr val="tx1"/>
                </a:solidFill>
                <a:latin typeface="Arial" charset="0"/>
                <a:ea typeface="ＭＳ Ｐゴシック" charset="0"/>
              </a:defRPr>
            </a:lvl8pPr>
            <a:lvl9pPr eaLnBrk="0" fontAlgn="base" hangingPunct="0">
              <a:spcBef>
                <a:spcPct val="20000"/>
              </a:spcBef>
              <a:spcAft>
                <a:spcPct val="0"/>
              </a:spcAft>
              <a:defRPr sz="2000">
                <a:solidFill>
                  <a:schemeClr val="tx1"/>
                </a:solidFill>
                <a:latin typeface="Arial" charset="0"/>
                <a:ea typeface="ＭＳ Ｐゴシック" charset="0"/>
              </a:defRPr>
            </a:lvl9pPr>
          </a:lstStyle>
          <a:p>
            <a:pPr algn="ctr" eaLnBrk="1" hangingPunct="1"/>
            <a:r>
              <a:rPr lang="de-DE" sz="3200" dirty="0" err="1">
                <a:solidFill>
                  <a:srgbClr val="000000"/>
                </a:solidFill>
              </a:rPr>
              <a:t>Gesamtscores</a:t>
            </a:r>
            <a:endParaRPr lang="de-DE" sz="3200" dirty="0">
              <a:solidFill>
                <a:srgbClr val="000000"/>
              </a:solidFill>
            </a:endParaRPr>
          </a:p>
        </p:txBody>
      </p:sp>
      <p:pic>
        <p:nvPicPr>
          <p:cNvPr id="4" name="Grafik 3">
            <a:extLst>
              <a:ext uri="{FF2B5EF4-FFF2-40B4-BE49-F238E27FC236}">
                <a16:creationId xmlns:a16="http://schemas.microsoft.com/office/drawing/2014/main" id="{A21D0836-7E94-415B-9EC3-6F58BCF0159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790355" y="-18841"/>
            <a:ext cx="3347864" cy="814536"/>
          </a:xfrm>
          <a:prstGeom prst="rect">
            <a:avLst/>
          </a:prstGeom>
        </p:spPr>
      </p:pic>
      <p:pic>
        <p:nvPicPr>
          <p:cNvPr id="5" name="Bild 8">
            <a:extLst>
              <a:ext uri="{FF2B5EF4-FFF2-40B4-BE49-F238E27FC236}">
                <a16:creationId xmlns:a16="http://schemas.microsoft.com/office/drawing/2014/main" id="{111614D7-AEA4-4F56-B971-CB221F719EBB}"/>
              </a:ext>
            </a:extLst>
          </p:cNvPr>
          <p:cNvPicPr>
            <a:picLocks noChangeAspect="1"/>
          </p:cNvPicPr>
          <p:nvPr/>
        </p:nvPicPr>
        <p:blipFill>
          <a:blip r:embed="rId4"/>
          <a:srcRect l="69722" t="30444" r="11388" b="58000"/>
          <a:stretch/>
        </p:blipFill>
        <p:spPr bwMode="auto">
          <a:xfrm>
            <a:off x="0" y="19615"/>
            <a:ext cx="1327195" cy="510045"/>
          </a:xfrm>
          <a:prstGeom prst="rect">
            <a:avLst/>
          </a:prstGeom>
        </p:spPr>
      </p:pic>
      <p:sp>
        <p:nvSpPr>
          <p:cNvPr id="6" name="Foliennummernplatzhalter 3"/>
          <p:cNvSpPr>
            <a:spLocks noGrp="1"/>
          </p:cNvSpPr>
          <p:nvPr>
            <p:ph type="sldNum" sz="quarter" idx="12"/>
          </p:nvPr>
        </p:nvSpPr>
        <p:spPr>
          <a:xfrm>
            <a:off x="6553200" y="6309320"/>
            <a:ext cx="2133600" cy="365125"/>
          </a:xfrm>
        </p:spPr>
        <p:txBody>
          <a:bodyPr/>
          <a:lstStyle/>
          <a:p>
            <a:pPr>
              <a:defRPr/>
            </a:pPr>
            <a:fld id="{C1238C9B-4236-466B-BA73-95BADDC97272}" type="slidenum">
              <a:rPr lang="de-DE" smtClean="0"/>
              <a:pPr>
                <a:defRPr/>
              </a:pPr>
              <a:t>59</a:t>
            </a:fld>
            <a:endParaRPr lang="de-DE" dirty="0"/>
          </a:p>
        </p:txBody>
      </p:sp>
      <p:graphicFrame>
        <p:nvGraphicFramePr>
          <p:cNvPr id="8" name="Inhaltsplatzhalter 4"/>
          <p:cNvGraphicFramePr>
            <a:graphicFrameLocks/>
          </p:cNvGraphicFramePr>
          <p:nvPr>
            <p:extLst>
              <p:ext uri="{D42A27DB-BD31-4B8C-83A1-F6EECF244321}">
                <p14:modId xmlns:p14="http://schemas.microsoft.com/office/powerpoint/2010/main" val="670997664"/>
              </p:ext>
            </p:extLst>
          </p:nvPr>
        </p:nvGraphicFramePr>
        <p:xfrm>
          <a:off x="457200" y="2564904"/>
          <a:ext cx="4258815" cy="3235960"/>
        </p:xfrm>
        <a:graphic>
          <a:graphicData uri="http://schemas.openxmlformats.org/drawingml/2006/table">
            <a:tbl>
              <a:tblPr firstRow="1" bandRow="1">
                <a:tableStyleId>{5C22544A-7EE6-4342-B048-85BDC9FD1C3A}</a:tableStyleId>
              </a:tblPr>
              <a:tblGrid>
                <a:gridCol w="1419605">
                  <a:extLst>
                    <a:ext uri="{9D8B030D-6E8A-4147-A177-3AD203B41FA5}">
                      <a16:colId xmlns:a16="http://schemas.microsoft.com/office/drawing/2014/main" val="20000"/>
                    </a:ext>
                  </a:extLst>
                </a:gridCol>
                <a:gridCol w="1419605">
                  <a:extLst>
                    <a:ext uri="{9D8B030D-6E8A-4147-A177-3AD203B41FA5}">
                      <a16:colId xmlns:a16="http://schemas.microsoft.com/office/drawing/2014/main" val="20001"/>
                    </a:ext>
                  </a:extLst>
                </a:gridCol>
                <a:gridCol w="1419605">
                  <a:extLst>
                    <a:ext uri="{9D8B030D-6E8A-4147-A177-3AD203B41FA5}">
                      <a16:colId xmlns:a16="http://schemas.microsoft.com/office/drawing/2014/main" val="20002"/>
                    </a:ext>
                  </a:extLst>
                </a:gridCol>
              </a:tblGrid>
              <a:tr h="370840">
                <a:tc>
                  <a:txBody>
                    <a:bodyPr/>
                    <a:lstStyle/>
                    <a:p>
                      <a:r>
                        <a:rPr lang="de-DE" dirty="0"/>
                        <a:t>Score/</a:t>
                      </a:r>
                      <a:br>
                        <a:rPr lang="de-DE" dirty="0"/>
                      </a:br>
                      <a:r>
                        <a:rPr lang="de-DE" dirty="0"/>
                        <a:t>TN</a:t>
                      </a:r>
                    </a:p>
                  </a:txBody>
                  <a:tcPr/>
                </a:tc>
                <a:tc>
                  <a:txBody>
                    <a:bodyPr/>
                    <a:lstStyle/>
                    <a:p>
                      <a:pPr algn="ctr"/>
                      <a:r>
                        <a:rPr lang="de-DE" dirty="0"/>
                        <a:t>t1</a:t>
                      </a:r>
                    </a:p>
                  </a:txBody>
                  <a:tcPr/>
                </a:tc>
                <a:tc>
                  <a:txBody>
                    <a:bodyPr/>
                    <a:lstStyle/>
                    <a:p>
                      <a:pPr algn="ctr"/>
                      <a:r>
                        <a:rPr lang="de-DE" dirty="0"/>
                        <a:t>t2</a:t>
                      </a:r>
                    </a:p>
                  </a:txBody>
                  <a:tcPr/>
                </a:tc>
                <a:extLst>
                  <a:ext uri="{0D108BD9-81ED-4DB2-BD59-A6C34878D82A}">
                    <a16:rowId xmlns:a16="http://schemas.microsoft.com/office/drawing/2014/main" val="10000"/>
                  </a:ext>
                </a:extLst>
              </a:tr>
              <a:tr h="370840">
                <a:tc>
                  <a:txBody>
                    <a:bodyPr/>
                    <a:lstStyle/>
                    <a:p>
                      <a:r>
                        <a:rPr lang="de-DE" dirty="0"/>
                        <a:t>L1</a:t>
                      </a:r>
                    </a:p>
                  </a:txBody>
                  <a:tcPr/>
                </a:tc>
                <a:tc>
                  <a:txBody>
                    <a:bodyPr/>
                    <a:lstStyle/>
                    <a:p>
                      <a:pPr algn="ctr"/>
                      <a:r>
                        <a:rPr lang="de-DE" dirty="0"/>
                        <a:t>4</a:t>
                      </a:r>
                    </a:p>
                  </a:txBody>
                  <a:tcPr/>
                </a:tc>
                <a:tc>
                  <a:txBody>
                    <a:bodyPr/>
                    <a:lstStyle/>
                    <a:p>
                      <a:pPr algn="ctr"/>
                      <a:r>
                        <a:rPr lang="de-DE" dirty="0"/>
                        <a:t>5</a:t>
                      </a:r>
                    </a:p>
                  </a:txBody>
                  <a:tcPr/>
                </a:tc>
                <a:extLst>
                  <a:ext uri="{0D108BD9-81ED-4DB2-BD59-A6C34878D82A}">
                    <a16:rowId xmlns:a16="http://schemas.microsoft.com/office/drawing/2014/main" val="10001"/>
                  </a:ext>
                </a:extLst>
              </a:tr>
              <a:tr h="370840">
                <a:tc>
                  <a:txBody>
                    <a:bodyPr/>
                    <a:lstStyle/>
                    <a:p>
                      <a:r>
                        <a:rPr lang="de-DE" dirty="0"/>
                        <a:t>L2</a:t>
                      </a:r>
                    </a:p>
                  </a:txBody>
                  <a:tcPr/>
                </a:tc>
                <a:tc>
                  <a:txBody>
                    <a:bodyPr/>
                    <a:lstStyle/>
                    <a:p>
                      <a:pPr algn="ctr"/>
                      <a:r>
                        <a:rPr lang="de-DE" dirty="0"/>
                        <a:t>6</a:t>
                      </a:r>
                    </a:p>
                  </a:txBody>
                  <a:tcPr/>
                </a:tc>
                <a:tc>
                  <a:txBody>
                    <a:bodyPr/>
                    <a:lstStyle/>
                    <a:p>
                      <a:pPr algn="ctr"/>
                      <a:r>
                        <a:rPr lang="de-DE" dirty="0"/>
                        <a:t>5</a:t>
                      </a:r>
                    </a:p>
                  </a:txBody>
                  <a:tcPr/>
                </a:tc>
                <a:extLst>
                  <a:ext uri="{0D108BD9-81ED-4DB2-BD59-A6C34878D82A}">
                    <a16:rowId xmlns:a16="http://schemas.microsoft.com/office/drawing/2014/main" val="10002"/>
                  </a:ext>
                </a:extLst>
              </a:tr>
              <a:tr h="370840">
                <a:tc>
                  <a:txBody>
                    <a:bodyPr/>
                    <a:lstStyle/>
                    <a:p>
                      <a:r>
                        <a:rPr lang="de-DE" dirty="0"/>
                        <a:t>L3</a:t>
                      </a:r>
                    </a:p>
                  </a:txBody>
                  <a:tcPr/>
                </a:tc>
                <a:tc>
                  <a:txBody>
                    <a:bodyPr/>
                    <a:lstStyle/>
                    <a:p>
                      <a:pPr algn="ctr"/>
                      <a:r>
                        <a:rPr lang="de-DE" dirty="0"/>
                        <a:t>4</a:t>
                      </a:r>
                    </a:p>
                  </a:txBody>
                  <a:tcPr/>
                </a:tc>
                <a:tc>
                  <a:txBody>
                    <a:bodyPr/>
                    <a:lstStyle/>
                    <a:p>
                      <a:pPr algn="ctr"/>
                      <a:r>
                        <a:rPr lang="de-DE" dirty="0"/>
                        <a:t>4</a:t>
                      </a:r>
                    </a:p>
                  </a:txBody>
                  <a:tcPr/>
                </a:tc>
                <a:extLst>
                  <a:ext uri="{0D108BD9-81ED-4DB2-BD59-A6C34878D82A}">
                    <a16:rowId xmlns:a16="http://schemas.microsoft.com/office/drawing/2014/main" val="10003"/>
                  </a:ext>
                </a:extLst>
              </a:tr>
              <a:tr h="370840">
                <a:tc>
                  <a:txBody>
                    <a:bodyPr/>
                    <a:lstStyle/>
                    <a:p>
                      <a:r>
                        <a:rPr lang="de-DE" dirty="0"/>
                        <a:t>L4</a:t>
                      </a:r>
                    </a:p>
                  </a:txBody>
                  <a:tcPr/>
                </a:tc>
                <a:tc>
                  <a:txBody>
                    <a:bodyPr/>
                    <a:lstStyle/>
                    <a:p>
                      <a:pPr algn="ctr"/>
                      <a:r>
                        <a:rPr lang="de-DE" dirty="0"/>
                        <a:t>6</a:t>
                      </a:r>
                    </a:p>
                  </a:txBody>
                  <a:tcPr/>
                </a:tc>
                <a:tc>
                  <a:txBody>
                    <a:bodyPr/>
                    <a:lstStyle/>
                    <a:p>
                      <a:pPr algn="ctr"/>
                      <a:r>
                        <a:rPr lang="de-DE" dirty="0"/>
                        <a:t>6</a:t>
                      </a:r>
                    </a:p>
                  </a:txBody>
                  <a:tcPr/>
                </a:tc>
                <a:extLst>
                  <a:ext uri="{0D108BD9-81ED-4DB2-BD59-A6C34878D82A}">
                    <a16:rowId xmlns:a16="http://schemas.microsoft.com/office/drawing/2014/main" val="10004"/>
                  </a:ext>
                </a:extLst>
              </a:tr>
              <a:tr h="370840">
                <a:tc>
                  <a:txBody>
                    <a:bodyPr/>
                    <a:lstStyle/>
                    <a:p>
                      <a:r>
                        <a:rPr lang="de-DE" dirty="0"/>
                        <a:t>M1</a:t>
                      </a:r>
                    </a:p>
                  </a:txBody>
                  <a:tcPr/>
                </a:tc>
                <a:tc>
                  <a:txBody>
                    <a:bodyPr/>
                    <a:lstStyle/>
                    <a:p>
                      <a:pPr algn="ctr"/>
                      <a:r>
                        <a:rPr lang="de-DE" dirty="0"/>
                        <a:t>5</a:t>
                      </a:r>
                    </a:p>
                  </a:txBody>
                  <a:tcPr/>
                </a:tc>
                <a:tc>
                  <a:txBody>
                    <a:bodyPr/>
                    <a:lstStyle/>
                    <a:p>
                      <a:pPr algn="ctr"/>
                      <a:r>
                        <a:rPr lang="de-DE" dirty="0"/>
                        <a:t>5</a:t>
                      </a:r>
                    </a:p>
                  </a:txBody>
                  <a:tcPr/>
                </a:tc>
                <a:extLst>
                  <a:ext uri="{0D108BD9-81ED-4DB2-BD59-A6C34878D82A}">
                    <a16:rowId xmlns:a16="http://schemas.microsoft.com/office/drawing/2014/main" val="10005"/>
                  </a:ext>
                </a:extLst>
              </a:tr>
              <a:tr h="370840">
                <a:tc>
                  <a:txBody>
                    <a:bodyPr/>
                    <a:lstStyle/>
                    <a:p>
                      <a:r>
                        <a:rPr lang="de-DE" dirty="0"/>
                        <a:t>M2</a:t>
                      </a:r>
                    </a:p>
                  </a:txBody>
                  <a:tcPr/>
                </a:tc>
                <a:tc>
                  <a:txBody>
                    <a:bodyPr/>
                    <a:lstStyle/>
                    <a:p>
                      <a:pPr algn="ctr"/>
                      <a:r>
                        <a:rPr lang="de-DE" dirty="0"/>
                        <a:t>6</a:t>
                      </a:r>
                    </a:p>
                  </a:txBody>
                  <a:tcPr/>
                </a:tc>
                <a:tc>
                  <a:txBody>
                    <a:bodyPr/>
                    <a:lstStyle/>
                    <a:p>
                      <a:pPr algn="ctr"/>
                      <a:r>
                        <a:rPr lang="de-DE" dirty="0"/>
                        <a:t>5</a:t>
                      </a:r>
                    </a:p>
                  </a:txBody>
                  <a:tcPr/>
                </a:tc>
                <a:extLst>
                  <a:ext uri="{0D108BD9-81ED-4DB2-BD59-A6C34878D82A}">
                    <a16:rowId xmlns:a16="http://schemas.microsoft.com/office/drawing/2014/main" val="10006"/>
                  </a:ext>
                </a:extLst>
              </a:tr>
              <a:tr h="370840">
                <a:tc>
                  <a:txBody>
                    <a:bodyPr/>
                    <a:lstStyle/>
                    <a:p>
                      <a:r>
                        <a:rPr lang="de-DE" dirty="0"/>
                        <a:t>M3</a:t>
                      </a:r>
                    </a:p>
                  </a:txBody>
                  <a:tcPr/>
                </a:tc>
                <a:tc>
                  <a:txBody>
                    <a:bodyPr/>
                    <a:lstStyle/>
                    <a:p>
                      <a:pPr algn="ctr"/>
                      <a:r>
                        <a:rPr lang="de-DE" dirty="0"/>
                        <a:t>2</a:t>
                      </a:r>
                    </a:p>
                  </a:txBody>
                  <a:tcPr/>
                </a:tc>
                <a:tc>
                  <a:txBody>
                    <a:bodyPr/>
                    <a:lstStyle/>
                    <a:p>
                      <a:pPr algn="ctr"/>
                      <a:r>
                        <a:rPr lang="de-DE" dirty="0"/>
                        <a:t>2</a:t>
                      </a:r>
                    </a:p>
                  </a:txBody>
                  <a:tcPr/>
                </a:tc>
                <a:extLst>
                  <a:ext uri="{0D108BD9-81ED-4DB2-BD59-A6C34878D82A}">
                    <a16:rowId xmlns:a16="http://schemas.microsoft.com/office/drawing/2014/main" val="10007"/>
                  </a:ext>
                </a:extLst>
              </a:tr>
            </a:tbl>
          </a:graphicData>
        </a:graphic>
      </p:graphicFrame>
      <p:sp>
        <p:nvSpPr>
          <p:cNvPr id="9" name="Rectangle 2"/>
          <p:cNvSpPr txBox="1">
            <a:spLocks noChangeArrowheads="1"/>
          </p:cNvSpPr>
          <p:nvPr/>
        </p:nvSpPr>
        <p:spPr bwMode="auto">
          <a:xfrm>
            <a:off x="5004048" y="1647295"/>
            <a:ext cx="3888432" cy="2919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lvl1pPr>
              <a:defRPr sz="2000" b="1">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eaLnBrk="0" fontAlgn="base" hangingPunct="0">
              <a:spcBef>
                <a:spcPct val="20000"/>
              </a:spcBef>
              <a:spcAft>
                <a:spcPct val="0"/>
              </a:spcAft>
              <a:defRPr sz="2000">
                <a:solidFill>
                  <a:schemeClr val="tx1"/>
                </a:solidFill>
                <a:latin typeface="Arial" charset="0"/>
                <a:ea typeface="ＭＳ Ｐゴシック" charset="0"/>
              </a:defRPr>
            </a:lvl6pPr>
            <a:lvl7pPr eaLnBrk="0" fontAlgn="base" hangingPunct="0">
              <a:spcBef>
                <a:spcPct val="20000"/>
              </a:spcBef>
              <a:spcAft>
                <a:spcPct val="0"/>
              </a:spcAft>
              <a:defRPr sz="2000">
                <a:solidFill>
                  <a:schemeClr val="tx1"/>
                </a:solidFill>
                <a:latin typeface="Arial" charset="0"/>
                <a:ea typeface="ＭＳ Ｐゴシック" charset="0"/>
              </a:defRPr>
            </a:lvl7pPr>
            <a:lvl8pPr eaLnBrk="0" fontAlgn="base" hangingPunct="0">
              <a:spcBef>
                <a:spcPct val="20000"/>
              </a:spcBef>
              <a:spcAft>
                <a:spcPct val="0"/>
              </a:spcAft>
              <a:defRPr sz="2000">
                <a:solidFill>
                  <a:schemeClr val="tx1"/>
                </a:solidFill>
                <a:latin typeface="Arial" charset="0"/>
                <a:ea typeface="ＭＳ Ｐゴシック" charset="0"/>
              </a:defRPr>
            </a:lvl8pPr>
            <a:lvl9pPr eaLnBrk="0" fontAlgn="base" hangingPunct="0">
              <a:spcBef>
                <a:spcPct val="20000"/>
              </a:spcBef>
              <a:spcAft>
                <a:spcPct val="0"/>
              </a:spcAft>
              <a:defRPr sz="2000">
                <a:solidFill>
                  <a:schemeClr val="tx1"/>
                </a:solidFill>
                <a:latin typeface="Arial" charset="0"/>
                <a:ea typeface="ＭＳ Ｐゴシック" charset="0"/>
              </a:defRPr>
            </a:lvl9pPr>
          </a:lstStyle>
          <a:p>
            <a:pPr eaLnBrk="1" hangingPunct="1"/>
            <a:r>
              <a:rPr lang="de-DE" dirty="0">
                <a:solidFill>
                  <a:schemeClr val="bg1"/>
                </a:solidFill>
              </a:rPr>
              <a:t>Forschungsmethodische Zugänge zu</a:t>
            </a:r>
          </a:p>
          <a:p>
            <a:pPr algn="ctr" eaLnBrk="1" hangingPunct="1"/>
            <a:r>
              <a:rPr lang="de-DE" sz="3200" dirty="0">
                <a:solidFill>
                  <a:srgbClr val="000000"/>
                </a:solidFill>
              </a:rPr>
              <a:t>Trends?</a:t>
            </a:r>
          </a:p>
          <a:p>
            <a:pPr algn="ctr" eaLnBrk="1" hangingPunct="1"/>
            <a:endParaRPr lang="de-DE" sz="3200" dirty="0">
              <a:solidFill>
                <a:srgbClr val="000000"/>
              </a:solidFill>
            </a:endParaRPr>
          </a:p>
          <a:p>
            <a:pPr algn="ctr" eaLnBrk="1" hangingPunct="1"/>
            <a:endParaRPr lang="de-DE" sz="3200" dirty="0">
              <a:solidFill>
                <a:srgbClr val="000000"/>
              </a:solidFill>
            </a:endParaRPr>
          </a:p>
          <a:p>
            <a:pPr algn="ctr" eaLnBrk="1" hangingPunct="1"/>
            <a:endParaRPr lang="de-DE" sz="3200" dirty="0">
              <a:solidFill>
                <a:srgbClr val="000000"/>
              </a:solidFill>
            </a:endParaRPr>
          </a:p>
        </p:txBody>
      </p:sp>
      <p:sp>
        <p:nvSpPr>
          <p:cNvPr id="10" name="Rectangle 2"/>
          <p:cNvSpPr txBox="1">
            <a:spLocks noChangeArrowheads="1"/>
          </p:cNvSpPr>
          <p:nvPr/>
        </p:nvSpPr>
        <p:spPr bwMode="auto">
          <a:xfrm>
            <a:off x="358041" y="1844823"/>
            <a:ext cx="3888432" cy="5760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lvl1pPr>
              <a:defRPr sz="2000" b="1">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eaLnBrk="0" fontAlgn="base" hangingPunct="0">
              <a:spcBef>
                <a:spcPct val="20000"/>
              </a:spcBef>
              <a:spcAft>
                <a:spcPct val="0"/>
              </a:spcAft>
              <a:defRPr sz="2000">
                <a:solidFill>
                  <a:schemeClr val="tx1"/>
                </a:solidFill>
                <a:latin typeface="Arial" charset="0"/>
                <a:ea typeface="ＭＳ Ｐゴシック" charset="0"/>
              </a:defRPr>
            </a:lvl6pPr>
            <a:lvl7pPr eaLnBrk="0" fontAlgn="base" hangingPunct="0">
              <a:spcBef>
                <a:spcPct val="20000"/>
              </a:spcBef>
              <a:spcAft>
                <a:spcPct val="0"/>
              </a:spcAft>
              <a:defRPr sz="2000">
                <a:solidFill>
                  <a:schemeClr val="tx1"/>
                </a:solidFill>
                <a:latin typeface="Arial" charset="0"/>
                <a:ea typeface="ＭＳ Ｐゴシック" charset="0"/>
              </a:defRPr>
            </a:lvl7pPr>
            <a:lvl8pPr eaLnBrk="0" fontAlgn="base" hangingPunct="0">
              <a:spcBef>
                <a:spcPct val="20000"/>
              </a:spcBef>
              <a:spcAft>
                <a:spcPct val="0"/>
              </a:spcAft>
              <a:defRPr sz="2000">
                <a:solidFill>
                  <a:schemeClr val="tx1"/>
                </a:solidFill>
                <a:latin typeface="Arial" charset="0"/>
                <a:ea typeface="ＭＳ Ｐゴシック" charset="0"/>
              </a:defRPr>
            </a:lvl8pPr>
            <a:lvl9pPr eaLnBrk="0" fontAlgn="base" hangingPunct="0">
              <a:spcBef>
                <a:spcPct val="20000"/>
              </a:spcBef>
              <a:spcAft>
                <a:spcPct val="0"/>
              </a:spcAft>
              <a:defRPr sz="2000">
                <a:solidFill>
                  <a:schemeClr val="tx1"/>
                </a:solidFill>
                <a:latin typeface="Arial" charset="0"/>
                <a:ea typeface="ＭＳ Ｐゴシック" charset="0"/>
              </a:defRPr>
            </a:lvl9pPr>
          </a:lstStyle>
          <a:p>
            <a:pPr eaLnBrk="1" hangingPunct="1"/>
            <a:r>
              <a:rPr lang="de-DE" dirty="0">
                <a:solidFill>
                  <a:schemeClr val="bg1"/>
                </a:solidFill>
              </a:rPr>
              <a:t>Forschungsmethodische Zugänge zu</a:t>
            </a:r>
          </a:p>
          <a:p>
            <a:pPr algn="ctr" eaLnBrk="1" hangingPunct="1"/>
            <a:r>
              <a:rPr lang="de-DE" sz="1800" dirty="0" err="1">
                <a:solidFill>
                  <a:srgbClr val="000000"/>
                </a:solidFill>
              </a:rPr>
              <a:t>n</a:t>
            </a:r>
            <a:r>
              <a:rPr lang="de-DE" sz="1800" dirty="0">
                <a:solidFill>
                  <a:srgbClr val="000000"/>
                </a:solidFill>
              </a:rPr>
              <a:t> = 7</a:t>
            </a:r>
          </a:p>
          <a:p>
            <a:pPr algn="ctr" eaLnBrk="1" hangingPunct="1"/>
            <a:endParaRPr lang="de-DE" sz="3200" dirty="0">
              <a:solidFill>
                <a:srgbClr val="000000"/>
              </a:solidFill>
            </a:endParaRPr>
          </a:p>
          <a:p>
            <a:pPr algn="ctr" eaLnBrk="1" hangingPunct="1"/>
            <a:endParaRPr lang="de-DE" sz="3200" dirty="0">
              <a:solidFill>
                <a:srgbClr val="000000"/>
              </a:solidFill>
            </a:endParaRPr>
          </a:p>
        </p:txBody>
      </p:sp>
    </p:spTree>
    <p:extLst>
      <p:ext uri="{BB962C8B-B14F-4D97-AF65-F5344CB8AC3E}">
        <p14:creationId xmlns:p14="http://schemas.microsoft.com/office/powerpoint/2010/main" val="3217448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457200" y="1600200"/>
            <a:ext cx="8363272" cy="4525963"/>
          </a:xfrm>
        </p:spPr>
        <p:txBody>
          <a:bodyPr>
            <a:normAutofit/>
          </a:bodyPr>
          <a:lstStyle/>
          <a:p>
            <a:pPr marL="0" indent="0">
              <a:buNone/>
            </a:pPr>
            <a:r>
              <a:rPr lang="de-DE" b="1" dirty="0"/>
              <a:t>Zielsetzungen</a:t>
            </a:r>
            <a:br>
              <a:rPr lang="de-DE" b="1" dirty="0"/>
            </a:br>
            <a:endParaRPr lang="de-DE" b="1" dirty="0"/>
          </a:p>
          <a:p>
            <a:pPr lvl="1">
              <a:buFont typeface="Wingdings" panose="05000000000000000000" pitchFamily="2" charset="2"/>
              <a:buChar char="Ø"/>
            </a:pPr>
            <a:r>
              <a:rPr lang="de-DE" dirty="0"/>
              <a:t> schulische </a:t>
            </a:r>
            <a:r>
              <a:rPr lang="de-DE" i="1" dirty="0"/>
              <a:t>Inklusion</a:t>
            </a:r>
            <a:r>
              <a:rPr lang="de-DE" dirty="0"/>
              <a:t> fördern </a:t>
            </a:r>
          </a:p>
          <a:p>
            <a:pPr lvl="1">
              <a:buFont typeface="Wingdings" panose="05000000000000000000" pitchFamily="2" charset="2"/>
              <a:buChar char="Ø"/>
            </a:pPr>
            <a:r>
              <a:rPr lang="de-DE" dirty="0"/>
              <a:t> </a:t>
            </a:r>
            <a:r>
              <a:rPr lang="de-DE" i="1" dirty="0"/>
              <a:t>Kompetenzen</a:t>
            </a:r>
            <a:r>
              <a:rPr lang="de-DE" dirty="0"/>
              <a:t> von </a:t>
            </a:r>
            <a:r>
              <a:rPr lang="de-DE" i="1" dirty="0"/>
              <a:t>Lehramtsstudierenden </a:t>
            </a:r>
            <a:r>
              <a:rPr lang="de-DE" dirty="0"/>
              <a:t>steigern</a:t>
            </a:r>
          </a:p>
          <a:p>
            <a:pPr lvl="1">
              <a:buFont typeface="Wingdings" panose="05000000000000000000" pitchFamily="2" charset="2"/>
              <a:buChar char="Ø"/>
            </a:pPr>
            <a:r>
              <a:rPr lang="de-DE" dirty="0"/>
              <a:t> </a:t>
            </a:r>
            <a:r>
              <a:rPr lang="de-DE" i="1" dirty="0"/>
              <a:t>professionelle Profil der Lehrkräfte </a:t>
            </a:r>
            <a:r>
              <a:rPr lang="de-DE" dirty="0"/>
              <a:t>schärfen</a:t>
            </a:r>
          </a:p>
        </p:txBody>
      </p:sp>
      <p:sp>
        <p:nvSpPr>
          <p:cNvPr id="4" name="Foliennummernplatzhalter 3"/>
          <p:cNvSpPr>
            <a:spLocks noGrp="1"/>
          </p:cNvSpPr>
          <p:nvPr>
            <p:ph type="sldNum" sz="quarter" idx="12"/>
          </p:nvPr>
        </p:nvSpPr>
        <p:spPr/>
        <p:txBody>
          <a:bodyPr/>
          <a:lstStyle/>
          <a:p>
            <a:pPr>
              <a:defRPr/>
            </a:pPr>
            <a:fld id="{C1238C9B-4236-466B-BA73-95BADDC97272}" type="slidenum">
              <a:rPr lang="de-DE" smtClean="0"/>
              <a:pPr>
                <a:defRPr/>
              </a:pPr>
              <a:t>6</a:t>
            </a:fld>
            <a:endParaRPr lang="de-DE"/>
          </a:p>
        </p:txBody>
      </p:sp>
      <p:pic>
        <p:nvPicPr>
          <p:cNvPr id="5" name="Bild 4"/>
          <p:cNvPicPr>
            <a:picLocks noChangeAspect="1"/>
          </p:cNvPicPr>
          <p:nvPr/>
        </p:nvPicPr>
        <p:blipFill rotWithShape="1">
          <a:blip r:embed="rId3"/>
          <a:srcRect l="69722" t="30444" r="11389" b="58000"/>
          <a:stretch/>
        </p:blipFill>
        <p:spPr>
          <a:xfrm>
            <a:off x="10675" y="31602"/>
            <a:ext cx="1608997" cy="661094"/>
          </a:xfrm>
          <a:prstGeom prst="rect">
            <a:avLst/>
          </a:prstGeom>
        </p:spPr>
      </p:pic>
      <p:pic>
        <p:nvPicPr>
          <p:cNvPr id="6" name="Grafik 3">
            <a:extLst>
              <a:ext uri="{FF2B5EF4-FFF2-40B4-BE49-F238E27FC236}">
                <a16:creationId xmlns:a16="http://schemas.microsoft.com/office/drawing/2014/main" id="{047E6FCA-6E26-4E0D-ACFB-0D854F2CB66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958537" y="31602"/>
            <a:ext cx="3347864" cy="814536"/>
          </a:xfrm>
          <a:prstGeom prst="rect">
            <a:avLst/>
          </a:prstGeom>
        </p:spPr>
      </p:pic>
    </p:spTree>
    <p:extLst>
      <p:ext uri="{BB962C8B-B14F-4D97-AF65-F5344CB8AC3E}">
        <p14:creationId xmlns:p14="http://schemas.microsoft.com/office/powerpoint/2010/main" val="11527634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AD73B-AFFC-4A20-A2A4-C17D48A19217}"/>
              </a:ext>
            </a:extLst>
          </p:cNvPr>
          <p:cNvSpPr>
            <a:spLocks noGrp="1"/>
          </p:cNvSpPr>
          <p:nvPr>
            <p:ph type="title"/>
          </p:nvPr>
        </p:nvSpPr>
        <p:spPr>
          <a:xfrm>
            <a:off x="107504" y="599903"/>
            <a:ext cx="8784976" cy="1028897"/>
          </a:xfrm>
        </p:spPr>
        <p:txBody>
          <a:bodyPr>
            <a:noAutofit/>
          </a:bodyPr>
          <a:lstStyle/>
          <a:p>
            <a:pPr algn="ctr"/>
            <a:br>
              <a:rPr lang="de-AT" sz="2400" b="1" dirty="0"/>
            </a:br>
            <a:r>
              <a:rPr lang="de-AT" sz="2400" b="1" dirty="0" err="1"/>
              <a:t>Mentalisierungsfähigkeit</a:t>
            </a:r>
            <a:r>
              <a:rPr lang="de-AT" sz="2400" b="1" dirty="0"/>
              <a:t>  - Veränderung</a:t>
            </a:r>
            <a:br>
              <a:rPr lang="de-AT" sz="2400" b="1" dirty="0"/>
            </a:br>
            <a:r>
              <a:rPr lang="de-AT" sz="2400" b="1" dirty="0"/>
              <a:t>Qualitative Auswertung 1</a:t>
            </a:r>
            <a:endParaRPr lang="de-AT" sz="2800" b="1" dirty="0"/>
          </a:p>
        </p:txBody>
      </p:sp>
      <p:sp>
        <p:nvSpPr>
          <p:cNvPr id="3" name="Inhaltsplatzhalter 2">
            <a:extLst>
              <a:ext uri="{FF2B5EF4-FFF2-40B4-BE49-F238E27FC236}">
                <a16:creationId xmlns:a16="http://schemas.microsoft.com/office/drawing/2014/main" id="{FFF41403-D81F-4E65-9045-40B7EAF4F142}"/>
              </a:ext>
            </a:extLst>
          </p:cNvPr>
          <p:cNvSpPr>
            <a:spLocks noGrp="1"/>
          </p:cNvSpPr>
          <p:nvPr>
            <p:ph idx="1"/>
          </p:nvPr>
        </p:nvSpPr>
        <p:spPr>
          <a:xfrm>
            <a:off x="0" y="1484784"/>
            <a:ext cx="9036496" cy="5812756"/>
          </a:xfrm>
        </p:spPr>
        <p:txBody>
          <a:bodyPr>
            <a:normAutofit/>
          </a:bodyPr>
          <a:lstStyle/>
          <a:p>
            <a:pPr marL="1120775" lvl="4">
              <a:buClr>
                <a:schemeClr val="accent2"/>
              </a:buClr>
              <a:buNone/>
            </a:pPr>
            <a:endParaRPr lang="de-AT" sz="1800" dirty="0">
              <a:latin typeface="Arial" charset="0"/>
            </a:endParaRPr>
          </a:p>
          <a:p>
            <a:pPr marL="1120775" lvl="4">
              <a:lnSpc>
                <a:spcPct val="90000"/>
              </a:lnSpc>
              <a:buClr>
                <a:srgbClr val="0070C0"/>
              </a:buClr>
              <a:buFont typeface="Wingdings" charset="0"/>
              <a:buChar char="§"/>
            </a:pPr>
            <a:r>
              <a:rPr lang="de-AT" dirty="0"/>
              <a:t>Auffälligkeiten</a:t>
            </a:r>
          </a:p>
          <a:p>
            <a:pPr marL="1577975" lvl="5">
              <a:lnSpc>
                <a:spcPct val="90000"/>
              </a:lnSpc>
              <a:buClr>
                <a:srgbClr val="0070C0"/>
              </a:buClr>
              <a:buFont typeface="Wingdings" charset="0"/>
              <a:buChar char="§"/>
            </a:pPr>
            <a:r>
              <a:rPr lang="de-AT" dirty="0"/>
              <a:t>die Erzählungen basieren überwiegend auf Verhaltungsbeschreibungen</a:t>
            </a:r>
          </a:p>
          <a:p>
            <a:pPr marL="1577975" lvl="5">
              <a:lnSpc>
                <a:spcPct val="90000"/>
              </a:lnSpc>
              <a:buClr>
                <a:srgbClr val="0070C0"/>
              </a:buClr>
              <a:buFont typeface="Wingdings" charset="0"/>
              <a:buChar char="§"/>
            </a:pPr>
            <a:r>
              <a:rPr lang="de-AT" dirty="0"/>
              <a:t>im Abschnitt zur Familiengeschichte fällt bei den meisten Interviews die </a:t>
            </a:r>
            <a:r>
              <a:rPr lang="de-AT" dirty="0" err="1"/>
              <a:t>Mentalisierungsfähigkeit</a:t>
            </a:r>
            <a:r>
              <a:rPr lang="de-AT" dirty="0"/>
              <a:t> deutlich ab oder bleibt ganz aus. </a:t>
            </a:r>
          </a:p>
          <a:p>
            <a:pPr marL="1120775" lvl="4">
              <a:lnSpc>
                <a:spcPct val="90000"/>
              </a:lnSpc>
              <a:buClr>
                <a:srgbClr val="0070C0"/>
              </a:buClr>
              <a:buFont typeface="Wingdings" charset="0"/>
              <a:buChar char="§"/>
            </a:pPr>
            <a:r>
              <a:rPr lang="de-AT" dirty="0"/>
              <a:t>Reflexionen, die keine mentalen Befindlichkeiten betreffen, werden mit </a:t>
            </a:r>
            <a:br>
              <a:rPr lang="de-AT" dirty="0"/>
            </a:br>
            <a:r>
              <a:rPr lang="de-AT" dirty="0"/>
              <a:t>der RFS nicht erfasst, wie auch nicht ein möglicherweise vorhandenes implizites </a:t>
            </a:r>
            <a:r>
              <a:rPr lang="de-AT" dirty="0" err="1"/>
              <a:t>Mentalisieren</a:t>
            </a:r>
            <a:r>
              <a:rPr lang="de-AT" dirty="0"/>
              <a:t>. </a:t>
            </a:r>
          </a:p>
          <a:p>
            <a:pPr marL="1120775" lvl="4">
              <a:lnSpc>
                <a:spcPct val="90000"/>
              </a:lnSpc>
              <a:buClr>
                <a:srgbClr val="0070C0"/>
              </a:buClr>
              <a:buFont typeface="Wingdings" charset="0"/>
              <a:buChar char="§"/>
            </a:pPr>
            <a:r>
              <a:rPr lang="de-AT" dirty="0"/>
              <a:t>Mögliche Einflussfaktoren auf die Art und Weise und das </a:t>
            </a:r>
            <a:br>
              <a:rPr lang="de-AT" dirty="0"/>
            </a:br>
            <a:r>
              <a:rPr lang="de-AT" dirty="0"/>
              <a:t>Reflexionsniveau der Antworten</a:t>
            </a:r>
          </a:p>
          <a:p>
            <a:pPr marL="1577975" lvl="5">
              <a:lnSpc>
                <a:spcPct val="90000"/>
              </a:lnSpc>
              <a:buClr>
                <a:srgbClr val="0070C0"/>
              </a:buClr>
              <a:buFont typeface="Wingdings" charset="0"/>
              <a:buChar char="§"/>
            </a:pPr>
            <a:r>
              <a:rPr lang="de-AT" dirty="0"/>
              <a:t>Setting: Zeitpunkt der Interviews, </a:t>
            </a:r>
            <a:br>
              <a:rPr lang="de-AT" dirty="0"/>
            </a:br>
            <a:r>
              <a:rPr lang="de-AT" dirty="0"/>
              <a:t>               zeitlicher Abstand zwischen den Interviews</a:t>
            </a:r>
          </a:p>
          <a:p>
            <a:pPr marL="1577975" lvl="5">
              <a:lnSpc>
                <a:spcPct val="90000"/>
              </a:lnSpc>
              <a:buClr>
                <a:srgbClr val="0070C0"/>
              </a:buClr>
              <a:buFont typeface="Wingdings" charset="0"/>
              <a:buChar char="§"/>
            </a:pPr>
            <a:r>
              <a:rPr lang="de-AT" dirty="0"/>
              <a:t>Fokus auf den schulischen Kontext: Warum Familiengeschichte</a:t>
            </a:r>
          </a:p>
          <a:p>
            <a:pPr marL="1120775" lvl="4">
              <a:lnSpc>
                <a:spcPct val="90000"/>
              </a:lnSpc>
              <a:buClr>
                <a:srgbClr val="0070C0"/>
              </a:buClr>
              <a:buFont typeface="Wingdings" charset="0"/>
              <a:buChar char="§"/>
            </a:pPr>
            <a:r>
              <a:rPr lang="de-AT" dirty="0" err="1"/>
              <a:t>xy</a:t>
            </a:r>
            <a:endParaRPr lang="de-DE" dirty="0">
              <a:latin typeface="Arial" charset="0"/>
              <a:cs typeface="Arial" charset="0"/>
            </a:endParaRPr>
          </a:p>
          <a:p>
            <a:pPr marL="0" indent="0">
              <a:buNone/>
            </a:pPr>
            <a:endParaRPr lang="de-AT" sz="1800" dirty="0"/>
          </a:p>
        </p:txBody>
      </p:sp>
      <p:sp>
        <p:nvSpPr>
          <p:cNvPr id="4" name="Foliennummernplatzhalter 3">
            <a:extLst>
              <a:ext uri="{FF2B5EF4-FFF2-40B4-BE49-F238E27FC236}">
                <a16:creationId xmlns:a16="http://schemas.microsoft.com/office/drawing/2014/main" id="{C3B84D66-02DD-4AFE-9474-336DFBE39C47}"/>
              </a:ext>
            </a:extLst>
          </p:cNvPr>
          <p:cNvSpPr>
            <a:spLocks noGrp="1"/>
          </p:cNvSpPr>
          <p:nvPr>
            <p:ph type="sldNum" sz="quarter" idx="12"/>
          </p:nvPr>
        </p:nvSpPr>
        <p:spPr/>
        <p:txBody>
          <a:bodyPr/>
          <a:lstStyle/>
          <a:p>
            <a:pPr>
              <a:defRPr/>
            </a:pPr>
            <a:fld id="{C1238C9B-4236-466B-BA73-95BADDC97272}" type="slidenum">
              <a:rPr lang="de-AT" smtClean="0"/>
              <a:pPr>
                <a:defRPr/>
              </a:pPr>
              <a:t>60</a:t>
            </a:fld>
            <a:endParaRPr lang="de-AT"/>
          </a:p>
        </p:txBody>
      </p:sp>
      <p:pic>
        <p:nvPicPr>
          <p:cNvPr id="6" name="Bild 8">
            <a:extLst>
              <a:ext uri="{FF2B5EF4-FFF2-40B4-BE49-F238E27FC236}">
                <a16:creationId xmlns:a16="http://schemas.microsoft.com/office/drawing/2014/main" id="{48F23553-F130-43CE-AAF1-D6377DDF4A00}"/>
              </a:ext>
            </a:extLst>
          </p:cNvPr>
          <p:cNvPicPr>
            <a:picLocks noChangeAspect="1"/>
          </p:cNvPicPr>
          <p:nvPr/>
        </p:nvPicPr>
        <p:blipFill>
          <a:blip r:embed="rId3"/>
          <a:srcRect l="69722" t="30444" r="11388" b="58000"/>
          <a:stretch/>
        </p:blipFill>
        <p:spPr bwMode="auto">
          <a:xfrm>
            <a:off x="-52038" y="89859"/>
            <a:ext cx="1327195" cy="510045"/>
          </a:xfrm>
          <a:prstGeom prst="rect">
            <a:avLst/>
          </a:prstGeom>
        </p:spPr>
      </p:pic>
      <p:pic>
        <p:nvPicPr>
          <p:cNvPr id="7" name="Grafik 6">
            <a:extLst>
              <a:ext uri="{FF2B5EF4-FFF2-40B4-BE49-F238E27FC236}">
                <a16:creationId xmlns:a16="http://schemas.microsoft.com/office/drawing/2014/main" id="{F7D3C668-7823-4B2A-8F61-C7615CC42C1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790355" y="-18841"/>
            <a:ext cx="3347864" cy="750676"/>
          </a:xfrm>
          <a:prstGeom prst="rect">
            <a:avLst/>
          </a:prstGeom>
        </p:spPr>
      </p:pic>
    </p:spTree>
    <p:extLst>
      <p:ext uri="{BB962C8B-B14F-4D97-AF65-F5344CB8AC3E}">
        <p14:creationId xmlns:p14="http://schemas.microsoft.com/office/powerpoint/2010/main" val="40206347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AD73B-AFFC-4A20-A2A4-C17D48A19217}"/>
              </a:ext>
            </a:extLst>
          </p:cNvPr>
          <p:cNvSpPr>
            <a:spLocks noGrp="1"/>
          </p:cNvSpPr>
          <p:nvPr>
            <p:ph type="title"/>
          </p:nvPr>
        </p:nvSpPr>
        <p:spPr>
          <a:xfrm>
            <a:off x="107504" y="599903"/>
            <a:ext cx="8784976" cy="1028897"/>
          </a:xfrm>
        </p:spPr>
        <p:txBody>
          <a:bodyPr>
            <a:noAutofit/>
          </a:bodyPr>
          <a:lstStyle/>
          <a:p>
            <a:pPr algn="ctr"/>
            <a:br>
              <a:rPr lang="de-AT" sz="2400" b="1" dirty="0"/>
            </a:br>
            <a:r>
              <a:rPr lang="de-AT" sz="2400" b="1" dirty="0" err="1"/>
              <a:t>Mentalisierungsfähigkeit</a:t>
            </a:r>
            <a:r>
              <a:rPr lang="de-AT" sz="2400" b="1" dirty="0"/>
              <a:t>  - Veränderung</a:t>
            </a:r>
            <a:br>
              <a:rPr lang="de-AT" sz="2400" b="1" dirty="0"/>
            </a:br>
            <a:r>
              <a:rPr lang="de-AT" sz="2400" b="1" dirty="0"/>
              <a:t>Qualitative Auswertung</a:t>
            </a:r>
            <a:r>
              <a:rPr lang="de-AT" sz="2800" b="1" dirty="0"/>
              <a:t> 2</a:t>
            </a:r>
          </a:p>
        </p:txBody>
      </p:sp>
      <p:sp>
        <p:nvSpPr>
          <p:cNvPr id="3" name="Inhaltsplatzhalter 2">
            <a:extLst>
              <a:ext uri="{FF2B5EF4-FFF2-40B4-BE49-F238E27FC236}">
                <a16:creationId xmlns:a16="http://schemas.microsoft.com/office/drawing/2014/main" id="{FFF41403-D81F-4E65-9045-40B7EAF4F142}"/>
              </a:ext>
            </a:extLst>
          </p:cNvPr>
          <p:cNvSpPr>
            <a:spLocks noGrp="1"/>
          </p:cNvSpPr>
          <p:nvPr>
            <p:ph idx="1"/>
          </p:nvPr>
        </p:nvSpPr>
        <p:spPr>
          <a:xfrm>
            <a:off x="0" y="1484784"/>
            <a:ext cx="9036496" cy="5812756"/>
          </a:xfrm>
        </p:spPr>
        <p:txBody>
          <a:bodyPr>
            <a:normAutofit/>
          </a:bodyPr>
          <a:lstStyle/>
          <a:p>
            <a:pPr marL="1120775" lvl="4">
              <a:buClr>
                <a:schemeClr val="accent2"/>
              </a:buClr>
              <a:buNone/>
            </a:pPr>
            <a:endParaRPr lang="de-AT" sz="1800" dirty="0">
              <a:latin typeface="Arial" charset="0"/>
            </a:endParaRPr>
          </a:p>
          <a:p>
            <a:pPr marL="1120775" lvl="4">
              <a:lnSpc>
                <a:spcPct val="90000"/>
              </a:lnSpc>
              <a:buClr>
                <a:srgbClr val="0070C0"/>
              </a:buClr>
              <a:buFont typeface="Wingdings" charset="0"/>
              <a:buChar char="§"/>
            </a:pPr>
            <a:r>
              <a:rPr lang="de-AT" dirty="0"/>
              <a:t>Kürze der Intervention </a:t>
            </a:r>
            <a:r>
              <a:rPr lang="mr-IN" dirty="0"/>
              <a:t>–</a:t>
            </a:r>
            <a:r>
              <a:rPr lang="de-AT" dirty="0"/>
              <a:t> Veränderung Reflexionskompetenz</a:t>
            </a:r>
          </a:p>
          <a:p>
            <a:pPr marL="1120775" lvl="4">
              <a:lnSpc>
                <a:spcPct val="90000"/>
              </a:lnSpc>
              <a:buClr>
                <a:srgbClr val="0070C0"/>
              </a:buClr>
              <a:buFont typeface="Wingdings" charset="0"/>
              <a:buChar char="§"/>
            </a:pPr>
            <a:r>
              <a:rPr lang="de-AT" dirty="0"/>
              <a:t>Erste, mögliche durch die Intervention induzierte Veränderungen nicht messbar </a:t>
            </a:r>
          </a:p>
          <a:p>
            <a:pPr marL="1577975" lvl="5">
              <a:lnSpc>
                <a:spcPct val="90000"/>
              </a:lnSpc>
              <a:buClr>
                <a:srgbClr val="0070C0"/>
              </a:buClr>
              <a:buFont typeface="Wingdings" charset="0"/>
              <a:buChar char="§"/>
            </a:pPr>
            <a:r>
              <a:rPr lang="de-AT" dirty="0"/>
              <a:t>für neue Perspektiven sensibilisiert</a:t>
            </a:r>
          </a:p>
          <a:p>
            <a:pPr marL="1577975" lvl="5">
              <a:lnSpc>
                <a:spcPct val="90000"/>
              </a:lnSpc>
              <a:buClr>
                <a:srgbClr val="0070C0"/>
              </a:buClr>
              <a:buFont typeface="Wingdings" charset="0"/>
              <a:buChar char="§"/>
            </a:pPr>
            <a:r>
              <a:rPr lang="de-AT" dirty="0"/>
              <a:t>Prozesse in Gang gesetzt </a:t>
            </a:r>
          </a:p>
          <a:p>
            <a:pPr marL="1120775" lvl="4">
              <a:lnSpc>
                <a:spcPct val="90000"/>
              </a:lnSpc>
              <a:buClr>
                <a:srgbClr val="0070C0"/>
              </a:buClr>
              <a:buFont typeface="Wingdings" charset="0"/>
              <a:buChar char="§"/>
            </a:pPr>
            <a:r>
              <a:rPr lang="de-AT" dirty="0"/>
              <a:t>Insofern wäre ein Design sinnvoll, das in einer </a:t>
            </a:r>
            <a:r>
              <a:rPr lang="de-AT" dirty="0" err="1"/>
              <a:t>längsschnittlichen</a:t>
            </a:r>
            <a:r>
              <a:rPr lang="de-AT" dirty="0"/>
              <a:t> Perspektive Entwicklungen verfolgt</a:t>
            </a:r>
          </a:p>
          <a:p>
            <a:pPr marL="1120775" lvl="4">
              <a:lnSpc>
                <a:spcPct val="90000"/>
              </a:lnSpc>
              <a:buClr>
                <a:srgbClr val="0070C0"/>
              </a:buClr>
              <a:buFont typeface="Wingdings" charset="0"/>
              <a:buChar char="§"/>
            </a:pPr>
            <a:r>
              <a:rPr lang="de-AT" dirty="0"/>
              <a:t>Wert der Ergebnisse der RFVT-</a:t>
            </a:r>
            <a:r>
              <a:rPr lang="de-AT" dirty="0" err="1"/>
              <a:t>pir</a:t>
            </a:r>
            <a:r>
              <a:rPr lang="de-AT" dirty="0"/>
              <a:t>- Auswertung</a:t>
            </a:r>
          </a:p>
          <a:p>
            <a:pPr marL="1577975" lvl="5">
              <a:lnSpc>
                <a:spcPct val="90000"/>
              </a:lnSpc>
              <a:buClr>
                <a:srgbClr val="0070C0"/>
              </a:buClr>
              <a:buFont typeface="Wingdings" charset="0"/>
              <a:buChar char="§"/>
            </a:pPr>
            <a:r>
              <a:rPr lang="de-AT" dirty="0"/>
              <a:t>Entwicklungsprozesse bei Studierenden brauchen Zeit  und Ressourcen</a:t>
            </a:r>
          </a:p>
          <a:p>
            <a:pPr marL="1577975" lvl="5">
              <a:lnSpc>
                <a:spcPct val="90000"/>
              </a:lnSpc>
              <a:buClr>
                <a:srgbClr val="0070C0"/>
              </a:buClr>
              <a:buFont typeface="Wingdings" charset="0"/>
              <a:buChar char="§"/>
            </a:pPr>
            <a:r>
              <a:rPr lang="de-AT" dirty="0"/>
              <a:t>Im Material auf Mikroebene Unterschiede zwischen t1 und t2, wie Studienteilnehmer*</a:t>
            </a:r>
            <a:r>
              <a:rPr lang="de-AT" dirty="0" err="1"/>
              <a:t>nnen</a:t>
            </a:r>
            <a:r>
              <a:rPr lang="de-AT" dirty="0"/>
              <a:t> über psychische Prozesse im Kontext Schule nachdenken.</a:t>
            </a:r>
          </a:p>
          <a:p>
            <a:pPr marL="1120775" lvl="4">
              <a:lnSpc>
                <a:spcPct val="90000"/>
              </a:lnSpc>
              <a:buClr>
                <a:srgbClr val="0070C0"/>
              </a:buClr>
              <a:buFont typeface="Wingdings" charset="0"/>
              <a:buChar char="§"/>
            </a:pPr>
            <a:endParaRPr lang="de-AT" sz="1800" dirty="0"/>
          </a:p>
        </p:txBody>
      </p:sp>
      <p:sp>
        <p:nvSpPr>
          <p:cNvPr id="4" name="Foliennummernplatzhalter 3">
            <a:extLst>
              <a:ext uri="{FF2B5EF4-FFF2-40B4-BE49-F238E27FC236}">
                <a16:creationId xmlns:a16="http://schemas.microsoft.com/office/drawing/2014/main" id="{C3B84D66-02DD-4AFE-9474-336DFBE39C47}"/>
              </a:ext>
            </a:extLst>
          </p:cNvPr>
          <p:cNvSpPr>
            <a:spLocks noGrp="1"/>
          </p:cNvSpPr>
          <p:nvPr>
            <p:ph type="sldNum" sz="quarter" idx="12"/>
          </p:nvPr>
        </p:nvSpPr>
        <p:spPr/>
        <p:txBody>
          <a:bodyPr/>
          <a:lstStyle/>
          <a:p>
            <a:pPr>
              <a:defRPr/>
            </a:pPr>
            <a:fld id="{C1238C9B-4236-466B-BA73-95BADDC97272}" type="slidenum">
              <a:rPr lang="de-AT" smtClean="0"/>
              <a:pPr>
                <a:defRPr/>
              </a:pPr>
              <a:t>61</a:t>
            </a:fld>
            <a:endParaRPr lang="de-AT" dirty="0"/>
          </a:p>
        </p:txBody>
      </p:sp>
      <p:pic>
        <p:nvPicPr>
          <p:cNvPr id="6" name="Bild 8">
            <a:extLst>
              <a:ext uri="{FF2B5EF4-FFF2-40B4-BE49-F238E27FC236}">
                <a16:creationId xmlns:a16="http://schemas.microsoft.com/office/drawing/2014/main" id="{48F23553-F130-43CE-AAF1-D6377DDF4A00}"/>
              </a:ext>
            </a:extLst>
          </p:cNvPr>
          <p:cNvPicPr>
            <a:picLocks noChangeAspect="1"/>
          </p:cNvPicPr>
          <p:nvPr/>
        </p:nvPicPr>
        <p:blipFill>
          <a:blip r:embed="rId3"/>
          <a:srcRect l="69722" t="30444" r="11388" b="58000"/>
          <a:stretch/>
        </p:blipFill>
        <p:spPr bwMode="auto">
          <a:xfrm>
            <a:off x="-52038" y="89859"/>
            <a:ext cx="1327195" cy="510045"/>
          </a:xfrm>
          <a:prstGeom prst="rect">
            <a:avLst/>
          </a:prstGeom>
        </p:spPr>
      </p:pic>
      <p:pic>
        <p:nvPicPr>
          <p:cNvPr id="7" name="Grafik 6">
            <a:extLst>
              <a:ext uri="{FF2B5EF4-FFF2-40B4-BE49-F238E27FC236}">
                <a16:creationId xmlns:a16="http://schemas.microsoft.com/office/drawing/2014/main" id="{F7D3C668-7823-4B2A-8F61-C7615CC42C1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790355" y="-18841"/>
            <a:ext cx="3347864" cy="750676"/>
          </a:xfrm>
          <a:prstGeom prst="rect">
            <a:avLst/>
          </a:prstGeom>
        </p:spPr>
      </p:pic>
    </p:spTree>
    <p:extLst>
      <p:ext uri="{BB962C8B-B14F-4D97-AF65-F5344CB8AC3E}">
        <p14:creationId xmlns:p14="http://schemas.microsoft.com/office/powerpoint/2010/main" val="338799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6781" y="612460"/>
            <a:ext cx="8229600" cy="510045"/>
          </a:xfrm>
        </p:spPr>
        <p:txBody>
          <a:bodyPr>
            <a:normAutofit fontScale="90000"/>
          </a:bodyPr>
          <a:lstStyle/>
          <a:p>
            <a:r>
              <a:rPr lang="de-DE" sz="2800" b="1" dirty="0"/>
              <a:t>Mikroprozesse Veränderung t1 zu t2 bei L4</a:t>
            </a:r>
          </a:p>
        </p:txBody>
      </p:sp>
      <p:sp>
        <p:nvSpPr>
          <p:cNvPr id="3" name="Inhaltsplatzhalter 2"/>
          <p:cNvSpPr>
            <a:spLocks noGrp="1"/>
          </p:cNvSpPr>
          <p:nvPr>
            <p:ph sz="half" idx="1"/>
          </p:nvPr>
        </p:nvSpPr>
        <p:spPr>
          <a:xfrm>
            <a:off x="264053" y="1454785"/>
            <a:ext cx="4019915" cy="5286869"/>
          </a:xfrm>
        </p:spPr>
        <p:txBody>
          <a:bodyPr>
            <a:normAutofit fontScale="47500" lnSpcReduction="20000"/>
          </a:bodyPr>
          <a:lstStyle/>
          <a:p>
            <a:pPr marL="0" indent="0">
              <a:buNone/>
            </a:pPr>
            <a:r>
              <a:rPr lang="de-DE" sz="3600" i="1" dirty="0">
                <a:latin typeface="Arial" charset="0"/>
              </a:rPr>
              <a:t> </a:t>
            </a:r>
          </a:p>
          <a:p>
            <a:pPr marL="0" indent="0">
              <a:buNone/>
            </a:pPr>
            <a:r>
              <a:rPr lang="de-DE" sz="3600" i="1" dirty="0">
                <a:latin typeface="Arial" charset="0"/>
              </a:rPr>
              <a:t>t1:</a:t>
            </a:r>
          </a:p>
          <a:p>
            <a:pPr marL="0" indent="0">
              <a:buNone/>
            </a:pPr>
            <a:r>
              <a:rPr lang="de-DE" sz="3600" dirty="0">
                <a:latin typeface="Arial" charset="0"/>
              </a:rPr>
              <a:t>„Mit dem Sportunterricht. Also sie will auf keinen Fall in den Sportunterricht. Also was mich immer wundert dabei ist, dass sie die Schuhe immer direkt anzieht, wenn Sport ist. Aber sobald man unten ist, macht sie gar nicht mehr mit. Und gibt einem auch eher vom Gesichtsausdruck her das Zeichen, dass sie damit nichts anfangen kann gerade.“</a:t>
            </a:r>
          </a:p>
          <a:p>
            <a:endParaRPr lang="de-DE" dirty="0"/>
          </a:p>
        </p:txBody>
      </p:sp>
      <p:sp>
        <p:nvSpPr>
          <p:cNvPr id="4" name="Inhaltsplatzhalter 3"/>
          <p:cNvSpPr>
            <a:spLocks noGrp="1"/>
          </p:cNvSpPr>
          <p:nvPr>
            <p:ph sz="half" idx="2"/>
          </p:nvPr>
        </p:nvSpPr>
        <p:spPr>
          <a:xfrm>
            <a:off x="4606485" y="1454785"/>
            <a:ext cx="4316288" cy="4744438"/>
          </a:xfrm>
        </p:spPr>
        <p:txBody>
          <a:bodyPr>
            <a:normAutofit fontScale="47500" lnSpcReduction="20000"/>
          </a:bodyPr>
          <a:lstStyle/>
          <a:p>
            <a:pPr marL="0" indent="0">
              <a:buNone/>
            </a:pPr>
            <a:r>
              <a:rPr lang="de-DE" sz="3600" i="1" dirty="0">
                <a:latin typeface="Arial" charset="0"/>
              </a:rPr>
              <a:t> </a:t>
            </a:r>
          </a:p>
          <a:p>
            <a:pPr marL="0" indent="0">
              <a:buNone/>
            </a:pPr>
            <a:r>
              <a:rPr lang="de-DE" sz="3600" i="1" dirty="0">
                <a:latin typeface="Arial" charset="0"/>
              </a:rPr>
              <a:t>t2</a:t>
            </a:r>
          </a:p>
          <a:p>
            <a:pPr marL="0" indent="0">
              <a:buNone/>
            </a:pPr>
            <a:r>
              <a:rPr lang="de-DE" sz="3600" dirty="0">
                <a:latin typeface="Arial" charset="0"/>
              </a:rPr>
              <a:t>„Ich bin der Meinung, dass ich beim ersten Interview gesagt habe, dass M. beim Sport sehr ungern mitmacht. Mittlerweile macht M. beim Sport sehr gerne mit. Auch wenn sie nicht im gleichen Team wie die anderen Mädchen ist, weil sie einfach, glaube ich, verstanden hat, was sie machen muss und dadurch ist es bei ihr jetzt deutlich angenehmer geworden. Wo M. noch Schwierigkeiten hat, sind gerade Aufgabenblätter, wo für sie nicht ersichtlich ist, was sie machen muss oder wo sie nicht verstanden hat, was sie machen muss. Und dass es da öfters mal dazu kommt, dass sie (...) dann, glaube ich, ein bisschen frustriert wird.“</a:t>
            </a:r>
          </a:p>
          <a:p>
            <a:endParaRPr lang="de-DE" dirty="0"/>
          </a:p>
        </p:txBody>
      </p:sp>
      <p:sp>
        <p:nvSpPr>
          <p:cNvPr id="5" name="Foliennummernplatzhalter 4"/>
          <p:cNvSpPr>
            <a:spLocks noGrp="1"/>
          </p:cNvSpPr>
          <p:nvPr>
            <p:ph type="sldNum" sz="quarter" idx="12"/>
          </p:nvPr>
        </p:nvSpPr>
        <p:spPr/>
        <p:txBody>
          <a:bodyPr/>
          <a:lstStyle/>
          <a:p>
            <a:pPr>
              <a:defRPr/>
            </a:pPr>
            <a:fld id="{364D518C-79B5-4107-8477-7BA6487F0A0A}" type="slidenum">
              <a:rPr lang="de-DE" smtClean="0"/>
              <a:pPr>
                <a:defRPr/>
              </a:pPr>
              <a:t>62</a:t>
            </a:fld>
            <a:endParaRPr lang="de-DE"/>
          </a:p>
        </p:txBody>
      </p:sp>
      <p:pic>
        <p:nvPicPr>
          <p:cNvPr id="6" name="Bild 8">
            <a:extLst>
              <a:ext uri="{FF2B5EF4-FFF2-40B4-BE49-F238E27FC236}">
                <a16:creationId xmlns:a16="http://schemas.microsoft.com/office/drawing/2014/main" id="{48F23553-F130-43CE-AAF1-D6377DDF4A00}"/>
              </a:ext>
            </a:extLst>
          </p:cNvPr>
          <p:cNvPicPr>
            <a:picLocks noChangeAspect="1"/>
          </p:cNvPicPr>
          <p:nvPr/>
        </p:nvPicPr>
        <p:blipFill>
          <a:blip r:embed="rId3"/>
          <a:srcRect l="69722" t="30444" r="11388" b="58000"/>
          <a:stretch/>
        </p:blipFill>
        <p:spPr bwMode="auto">
          <a:xfrm>
            <a:off x="107504" y="92076"/>
            <a:ext cx="1327195" cy="510045"/>
          </a:xfrm>
          <a:prstGeom prst="rect">
            <a:avLst/>
          </a:prstGeom>
        </p:spPr>
      </p:pic>
      <p:pic>
        <p:nvPicPr>
          <p:cNvPr id="7" name="Grafik 6">
            <a:extLst>
              <a:ext uri="{FF2B5EF4-FFF2-40B4-BE49-F238E27FC236}">
                <a16:creationId xmlns:a16="http://schemas.microsoft.com/office/drawing/2014/main" id="{AEFD6C9C-501B-4F4B-B77E-4AA8E4678DB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084167" y="-18841"/>
            <a:ext cx="3054051" cy="620962"/>
          </a:xfrm>
          <a:prstGeom prst="rect">
            <a:avLst/>
          </a:prstGeom>
        </p:spPr>
      </p:pic>
      <p:sp>
        <p:nvSpPr>
          <p:cNvPr id="8" name="Titel 1"/>
          <p:cNvSpPr txBox="1">
            <a:spLocks/>
          </p:cNvSpPr>
          <p:nvPr/>
        </p:nvSpPr>
        <p:spPr>
          <a:xfrm>
            <a:off x="264053" y="1122505"/>
            <a:ext cx="8658719" cy="51004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e-DE" sz="1800" dirty="0">
                <a:solidFill>
                  <a:srgbClr val="0000FF"/>
                </a:solidFill>
              </a:rPr>
              <a:t>Frage: Was sind die Zeiten, Dinge, Aspekte, mit denen M. am meisten Schwierigkeiten hat?</a:t>
            </a:r>
          </a:p>
        </p:txBody>
      </p:sp>
      <p:sp>
        <p:nvSpPr>
          <p:cNvPr id="10" name="Abgerundetes Rechteck 9"/>
          <p:cNvSpPr/>
          <p:nvPr/>
        </p:nvSpPr>
        <p:spPr>
          <a:xfrm>
            <a:off x="1434699" y="4149080"/>
            <a:ext cx="9144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t>RF: keine</a:t>
            </a:r>
          </a:p>
        </p:txBody>
      </p:sp>
      <p:sp>
        <p:nvSpPr>
          <p:cNvPr id="11" name="Abgerundetes Rechteck 10"/>
          <p:cNvSpPr/>
          <p:nvPr/>
        </p:nvSpPr>
        <p:spPr>
          <a:xfrm>
            <a:off x="6084167" y="5488053"/>
            <a:ext cx="1872208"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t>RF: B1, C2, (D)</a:t>
            </a:r>
          </a:p>
          <a:p>
            <a:pPr algn="ctr"/>
            <a:r>
              <a:rPr lang="de-DE" dirty="0"/>
              <a:t>Score: 6 </a:t>
            </a:r>
          </a:p>
        </p:txBody>
      </p:sp>
      <p:sp>
        <p:nvSpPr>
          <p:cNvPr id="12" name="Titel 1"/>
          <p:cNvSpPr txBox="1">
            <a:spLocks/>
          </p:cNvSpPr>
          <p:nvPr/>
        </p:nvSpPr>
        <p:spPr>
          <a:xfrm>
            <a:off x="76424" y="5475874"/>
            <a:ext cx="5215656" cy="1344563"/>
          </a:xfrm>
          <a:prstGeom prst="rect">
            <a:avLst/>
          </a:prstGeom>
          <a:solidFill>
            <a:srgbClr val="CCFFCC"/>
          </a:solidFill>
          <a:ln>
            <a:solidFill>
              <a:schemeClr val="tx1"/>
            </a:solidFill>
            <a:prstDash val="sysDash"/>
          </a:ln>
        </p:spPr>
        <p:txBody>
          <a:bodyPr vert="horz" lIns="91440" tIns="45720" rIns="91440" bIns="45720" rtlCol="0" anchor="ct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44500" indent="-444500" algn="l"/>
            <a:r>
              <a:rPr lang="de-DE" sz="2000" dirty="0">
                <a:solidFill>
                  <a:srgbClr val="31859C"/>
                </a:solidFill>
                <a:latin typeface="Times New Roman"/>
                <a:cs typeface="Times New Roman"/>
              </a:rPr>
              <a:t>A) Wissen um die Art innerpsychischer Befindlichkeiten</a:t>
            </a:r>
          </a:p>
          <a:p>
            <a:pPr marL="444500" indent="-444500" algn="l"/>
            <a:r>
              <a:rPr lang="de-DE" sz="2000" dirty="0">
                <a:solidFill>
                  <a:srgbClr val="31859C"/>
                </a:solidFill>
                <a:latin typeface="Times New Roman"/>
                <a:cs typeface="Times New Roman"/>
              </a:rPr>
              <a:t>B) Bemühen, die einem Verhalten zugrundeliegenden psychischen Prozesse herauszuarbeiten</a:t>
            </a:r>
          </a:p>
          <a:p>
            <a:pPr marL="444500" indent="-444500" algn="l"/>
            <a:r>
              <a:rPr lang="de-DE" sz="2000" dirty="0">
                <a:solidFill>
                  <a:srgbClr val="31859C"/>
                </a:solidFill>
                <a:latin typeface="Times New Roman"/>
                <a:cs typeface="Times New Roman"/>
              </a:rPr>
              <a:t>C) Entwicklungsaspekte von mentalen Prozessen</a:t>
            </a:r>
          </a:p>
          <a:p>
            <a:pPr marL="444500" indent="-444500" algn="l"/>
            <a:r>
              <a:rPr lang="de-DE" sz="2000" dirty="0">
                <a:solidFill>
                  <a:srgbClr val="31859C"/>
                </a:solidFill>
                <a:latin typeface="Times New Roman"/>
                <a:cs typeface="Times New Roman"/>
              </a:rPr>
              <a:t>D) auf innerpsychische Befindlichkeiten des Interviewers/der Interviewerin Bezug</a:t>
            </a:r>
          </a:p>
        </p:txBody>
      </p:sp>
    </p:spTree>
    <p:extLst>
      <p:ext uri="{BB962C8B-B14F-4D97-AF65-F5344CB8AC3E}">
        <p14:creationId xmlns:p14="http://schemas.microsoft.com/office/powerpoint/2010/main" val="4419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Tiefenhermeneutische Auswertung von RFVT-</a:t>
            </a:r>
            <a:r>
              <a:rPr lang="de-DE" dirty="0" err="1"/>
              <a:t>pir</a:t>
            </a:r>
            <a:r>
              <a:rPr lang="de-DE" dirty="0"/>
              <a:t>-Interviews </a:t>
            </a:r>
          </a:p>
        </p:txBody>
      </p:sp>
      <p:sp>
        <p:nvSpPr>
          <p:cNvPr id="3" name="Textplatzhalter 2"/>
          <p:cNvSpPr>
            <a:spLocks noGrp="1"/>
          </p:cNvSpPr>
          <p:nvPr>
            <p:ph type="body" idx="1"/>
          </p:nvPr>
        </p:nvSpPr>
        <p:spPr/>
        <p:txBody>
          <a:bodyPr>
            <a:normAutofit/>
          </a:bodyPr>
          <a:lstStyle/>
          <a:p>
            <a:r>
              <a:rPr lang="de-DE" sz="4400" b="1" dirty="0"/>
              <a:t>2.2 </a:t>
            </a:r>
          </a:p>
        </p:txBody>
      </p:sp>
      <p:sp>
        <p:nvSpPr>
          <p:cNvPr id="4" name="Foliennummernplatzhalter 3"/>
          <p:cNvSpPr>
            <a:spLocks noGrp="1"/>
          </p:cNvSpPr>
          <p:nvPr>
            <p:ph type="sldNum" sz="quarter" idx="12"/>
          </p:nvPr>
        </p:nvSpPr>
        <p:spPr/>
        <p:txBody>
          <a:bodyPr/>
          <a:lstStyle/>
          <a:p>
            <a:pPr>
              <a:defRPr/>
            </a:pPr>
            <a:fld id="{C1238C9B-4236-466B-BA73-95BADDC97272}" type="slidenum">
              <a:rPr lang="de-DE" smtClean="0"/>
              <a:pPr>
                <a:defRPr/>
              </a:pPr>
              <a:t>63</a:t>
            </a:fld>
            <a:endParaRPr lang="de-DE"/>
          </a:p>
        </p:txBody>
      </p:sp>
      <p:pic>
        <p:nvPicPr>
          <p:cNvPr id="5" name="Inhaltsplatzhalter 5"/>
          <p:cNvPicPr>
            <a:picLocks noChangeAspect="1"/>
          </p:cNvPicPr>
          <p:nvPr/>
        </p:nvPicPr>
        <p:blipFill rotWithShape="1">
          <a:blip r:embed="rId3"/>
          <a:srcRect l="70679" t="29705" r="11728" b="58937"/>
          <a:stretch/>
        </p:blipFill>
        <p:spPr>
          <a:xfrm>
            <a:off x="0" y="0"/>
            <a:ext cx="1592580" cy="642621"/>
          </a:xfrm>
          <a:prstGeom prst="rect">
            <a:avLst/>
          </a:prstGeom>
        </p:spPr>
      </p:pic>
      <p:pic>
        <p:nvPicPr>
          <p:cNvPr id="6" name="Grafik 5">
            <a:extLst>
              <a:ext uri="{FF2B5EF4-FFF2-40B4-BE49-F238E27FC236}">
                <a16:creationId xmlns:a16="http://schemas.microsoft.com/office/drawing/2014/main" id="{1441495D-6781-4464-A15F-40C36129FD0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790355" y="-18841"/>
            <a:ext cx="3347864" cy="814536"/>
          </a:xfrm>
          <a:prstGeom prst="rect">
            <a:avLst/>
          </a:prstGeom>
        </p:spPr>
      </p:pic>
      <p:sp>
        <p:nvSpPr>
          <p:cNvPr id="7" name="Rectangle 6">
            <a:extLst>
              <a:ext uri="{FF2B5EF4-FFF2-40B4-BE49-F238E27FC236}">
                <a16:creationId xmlns:a16="http://schemas.microsoft.com/office/drawing/2014/main" id="{A86A7C0F-C683-624A-8330-C04E6433941C}"/>
              </a:ext>
            </a:extLst>
          </p:cNvPr>
          <p:cNvSpPr/>
          <p:nvPr/>
        </p:nvSpPr>
        <p:spPr>
          <a:xfrm>
            <a:off x="4159066" y="3244334"/>
            <a:ext cx="825867" cy="369332"/>
          </a:xfrm>
          <a:prstGeom prst="rect">
            <a:avLst/>
          </a:prstGeom>
        </p:spPr>
        <p:txBody>
          <a:bodyPr wrap="none">
            <a:spAutoFit/>
          </a:bodyPr>
          <a:lstStyle/>
          <a:p>
            <a:r>
              <a:rPr lang="en-US" dirty="0"/>
              <a:t>00352</a:t>
            </a:r>
          </a:p>
        </p:txBody>
      </p:sp>
    </p:spTree>
    <p:extLst>
      <p:ext uri="{BB962C8B-B14F-4D97-AF65-F5344CB8AC3E}">
        <p14:creationId xmlns:p14="http://schemas.microsoft.com/office/powerpoint/2010/main" val="40692657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279B1A3D-8462-8C4E-8642-49B83A07733A}"/>
              </a:ext>
            </a:extLst>
          </p:cNvPr>
          <p:cNvPicPr>
            <a:picLocks noGrp="1" noChangeAspect="1"/>
          </p:cNvPicPr>
          <p:nvPr>
            <p:ph idx="4294967295"/>
          </p:nvPr>
        </p:nvPicPr>
        <p:blipFill>
          <a:blip r:embed="rId2"/>
          <a:stretch>
            <a:fillRect/>
          </a:stretch>
        </p:blipFill>
        <p:spPr>
          <a:xfrm>
            <a:off x="2461763" y="1075912"/>
            <a:ext cx="3155916" cy="4463447"/>
          </a:xfrm>
        </p:spPr>
      </p:pic>
    </p:spTree>
    <p:extLst>
      <p:ext uri="{BB962C8B-B14F-4D97-AF65-F5344CB8AC3E}">
        <p14:creationId xmlns:p14="http://schemas.microsoft.com/office/powerpoint/2010/main" val="40310500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40C500-33CB-8D41-9C83-D7261D07806D}"/>
              </a:ext>
            </a:extLst>
          </p:cNvPr>
          <p:cNvSpPr>
            <a:spLocks noGrp="1"/>
          </p:cNvSpPr>
          <p:nvPr>
            <p:ph type="title"/>
          </p:nvPr>
        </p:nvSpPr>
        <p:spPr/>
        <p:txBody>
          <a:bodyPr>
            <a:normAutofit fontScale="90000"/>
          </a:bodyPr>
          <a:lstStyle/>
          <a:p>
            <a:r>
              <a:rPr lang="en-US" b="1" dirty="0" err="1"/>
              <a:t>Tiefenhermeneutische</a:t>
            </a:r>
            <a:r>
              <a:rPr lang="en-US" b="1" dirty="0"/>
              <a:t> Interpretation </a:t>
            </a:r>
            <a:r>
              <a:rPr lang="en-US" b="1" dirty="0" err="1"/>
              <a:t>als</a:t>
            </a:r>
            <a:r>
              <a:rPr lang="en-US" b="1" dirty="0"/>
              <a:t> </a:t>
            </a:r>
            <a:r>
              <a:rPr lang="en-US" b="1" dirty="0" err="1"/>
              <a:t>Dekonstruktion</a:t>
            </a:r>
            <a:r>
              <a:rPr lang="en-US" b="1" dirty="0"/>
              <a:t> </a:t>
            </a:r>
          </a:p>
        </p:txBody>
      </p:sp>
      <p:sp>
        <p:nvSpPr>
          <p:cNvPr id="3" name="Espace réservé du contenu 2">
            <a:extLst>
              <a:ext uri="{FF2B5EF4-FFF2-40B4-BE49-F238E27FC236}">
                <a16:creationId xmlns:a16="http://schemas.microsoft.com/office/drawing/2014/main" id="{7EB905F4-23D0-3541-B0FD-FA3760FBA3F6}"/>
              </a:ext>
            </a:extLst>
          </p:cNvPr>
          <p:cNvSpPr>
            <a:spLocks noGrp="1"/>
          </p:cNvSpPr>
          <p:nvPr>
            <p:ph sz="half" idx="1"/>
          </p:nvPr>
        </p:nvSpPr>
        <p:spPr>
          <a:xfrm>
            <a:off x="628650" y="1825625"/>
            <a:ext cx="3886200" cy="4773958"/>
          </a:xfrm>
        </p:spPr>
        <p:txBody>
          <a:bodyPr>
            <a:normAutofit fontScale="25000" lnSpcReduction="20000"/>
          </a:bodyPr>
          <a:lstStyle/>
          <a:p>
            <a:pPr marL="0" indent="0">
              <a:buNone/>
            </a:pPr>
            <a:endParaRPr lang="en-US" dirty="0"/>
          </a:p>
          <a:p>
            <a:pPr marL="0" indent="0">
              <a:buNone/>
            </a:pPr>
            <a:r>
              <a:rPr lang="en-US" sz="6400" dirty="0" err="1"/>
              <a:t>Wie</a:t>
            </a:r>
            <a:r>
              <a:rPr lang="en-US" sz="6400" dirty="0"/>
              <a:t> </a:t>
            </a:r>
            <a:r>
              <a:rPr lang="en-US" sz="6400" dirty="0" err="1"/>
              <a:t>geht</a:t>
            </a:r>
            <a:r>
              <a:rPr lang="en-US" sz="6400" dirty="0"/>
              <a:t> das ?</a:t>
            </a:r>
          </a:p>
          <a:p>
            <a:pPr marL="0" indent="0">
              <a:buNone/>
            </a:pPr>
            <a:endParaRPr lang="en-US" sz="6400" dirty="0"/>
          </a:p>
          <a:p>
            <a:pPr marL="0" indent="0">
              <a:buNone/>
            </a:pPr>
            <a:r>
              <a:rPr lang="en-US" sz="6400" dirty="0" err="1"/>
              <a:t>Symptomatisches</a:t>
            </a:r>
            <a:r>
              <a:rPr lang="en-US" sz="6400" dirty="0"/>
              <a:t> </a:t>
            </a:r>
            <a:r>
              <a:rPr lang="en-US" sz="6400" dirty="0" err="1"/>
              <a:t>Verhalten</a:t>
            </a:r>
            <a:r>
              <a:rPr lang="en-US" sz="6400" dirty="0"/>
              <a:t> </a:t>
            </a:r>
            <a:r>
              <a:rPr lang="en-US" sz="6400" dirty="0" err="1"/>
              <a:t>macht</a:t>
            </a:r>
            <a:r>
              <a:rPr lang="en-US" sz="6400" dirty="0"/>
              <a:t> </a:t>
            </a:r>
            <a:r>
              <a:rPr lang="en-US" sz="6400" dirty="0" err="1"/>
              <a:t>uns</a:t>
            </a:r>
            <a:r>
              <a:rPr lang="en-US" sz="6400" dirty="0"/>
              <a:t> </a:t>
            </a:r>
            <a:r>
              <a:rPr lang="en-US" sz="6400" dirty="0" err="1"/>
              <a:t>aufmerksam</a:t>
            </a:r>
            <a:r>
              <a:rPr lang="en-US" sz="6400" dirty="0"/>
              <a:t>. </a:t>
            </a:r>
            <a:r>
              <a:rPr lang="en-US" sz="6400" dirty="0" err="1"/>
              <a:t>Es</a:t>
            </a:r>
            <a:r>
              <a:rPr lang="en-US" sz="6400" dirty="0"/>
              <a:t> gilt </a:t>
            </a:r>
            <a:r>
              <a:rPr lang="en-US" sz="6400" dirty="0" err="1"/>
              <a:t>als</a:t>
            </a:r>
            <a:r>
              <a:rPr lang="en-US" sz="6400" dirty="0"/>
              <a:t> </a:t>
            </a:r>
            <a:r>
              <a:rPr lang="en-US" sz="6400" dirty="0" err="1"/>
              <a:t>Antwort</a:t>
            </a:r>
            <a:r>
              <a:rPr lang="en-US" sz="6400" dirty="0"/>
              <a:t> auf das </a:t>
            </a:r>
            <a:r>
              <a:rPr lang="en-US" sz="6400" dirty="0" err="1"/>
              <a:t>Rätselhafte</a:t>
            </a:r>
            <a:r>
              <a:rPr lang="en-US" sz="6400" dirty="0"/>
              <a:t> </a:t>
            </a:r>
            <a:r>
              <a:rPr lang="en-US" sz="6400" dirty="0" err="1"/>
              <a:t>im</a:t>
            </a:r>
            <a:r>
              <a:rPr lang="en-US" sz="6400" dirty="0"/>
              <a:t> </a:t>
            </a:r>
            <a:r>
              <a:rPr lang="en-US" sz="6400" dirty="0" err="1"/>
              <a:t>Subjekt</a:t>
            </a:r>
            <a:r>
              <a:rPr lang="en-US" sz="6400" dirty="0"/>
              <a:t>, </a:t>
            </a:r>
            <a:r>
              <a:rPr lang="en-US" sz="6400" dirty="0" err="1"/>
              <a:t>im</a:t>
            </a:r>
            <a:r>
              <a:rPr lang="en-US" sz="6400" dirty="0"/>
              <a:t> </a:t>
            </a:r>
            <a:r>
              <a:rPr lang="en-US" sz="6400" dirty="0" err="1"/>
              <a:t>Anderen</a:t>
            </a:r>
            <a:r>
              <a:rPr lang="en-US" sz="6400" dirty="0"/>
              <a:t>, in </a:t>
            </a:r>
            <a:r>
              <a:rPr lang="en-US" sz="6400" dirty="0" err="1"/>
              <a:t>seinem</a:t>
            </a:r>
            <a:r>
              <a:rPr lang="en-US" sz="6400" dirty="0"/>
              <a:t> </a:t>
            </a:r>
            <a:r>
              <a:rPr lang="en-US" sz="6400" dirty="0" err="1"/>
              <a:t>Umfeld</a:t>
            </a:r>
            <a:r>
              <a:rPr lang="en-US" sz="6400" dirty="0"/>
              <a:t> …..</a:t>
            </a:r>
          </a:p>
          <a:p>
            <a:pPr marL="0" indent="0">
              <a:buNone/>
            </a:pPr>
            <a:endParaRPr lang="en-US" sz="6400" dirty="0"/>
          </a:p>
          <a:p>
            <a:pPr marL="0" indent="0">
              <a:buNone/>
            </a:pPr>
            <a:r>
              <a:rPr lang="en-US" sz="6400" dirty="0" err="1"/>
              <a:t>Sprache</a:t>
            </a:r>
            <a:r>
              <a:rPr lang="en-US" sz="6400" dirty="0"/>
              <a:t> (</a:t>
            </a:r>
            <a:r>
              <a:rPr lang="en-US" sz="6400" dirty="0" err="1"/>
              <a:t>Worte</a:t>
            </a:r>
            <a:r>
              <a:rPr lang="en-US" sz="6400" dirty="0"/>
              <a:t>, </a:t>
            </a:r>
            <a:r>
              <a:rPr lang="en-US" sz="6400" dirty="0" err="1"/>
              <a:t>Signifikanten</a:t>
            </a:r>
            <a:r>
              <a:rPr lang="en-US" sz="6400" dirty="0"/>
              <a:t>) </a:t>
            </a:r>
            <a:r>
              <a:rPr lang="en-US" sz="6400" dirty="0" err="1"/>
              <a:t>gelten</a:t>
            </a:r>
            <a:r>
              <a:rPr lang="en-US" sz="6400" dirty="0"/>
              <a:t> </a:t>
            </a:r>
            <a:r>
              <a:rPr lang="en-US" sz="6400" dirty="0" err="1"/>
              <a:t>als</a:t>
            </a:r>
            <a:r>
              <a:rPr lang="en-US" sz="6400" dirty="0"/>
              <a:t> </a:t>
            </a:r>
            <a:r>
              <a:rPr lang="en-US" sz="6400" dirty="0" err="1"/>
              <a:t>Spuren</a:t>
            </a:r>
            <a:r>
              <a:rPr lang="en-US" sz="6400" dirty="0"/>
              <a:t>, um der </a:t>
            </a:r>
            <a:r>
              <a:rPr lang="en-US" sz="6400" dirty="0" err="1"/>
              <a:t>Antworten</a:t>
            </a:r>
            <a:r>
              <a:rPr lang="en-US" sz="6400" dirty="0"/>
              <a:t> des </a:t>
            </a:r>
            <a:r>
              <a:rPr lang="en-US" sz="6400" dirty="0" err="1"/>
              <a:t>Subjektes</a:t>
            </a:r>
            <a:r>
              <a:rPr lang="en-US" sz="6400" dirty="0"/>
              <a:t> auf die </a:t>
            </a:r>
            <a:r>
              <a:rPr lang="en-US" sz="6400" dirty="0" err="1"/>
              <a:t>Fragen</a:t>
            </a:r>
            <a:r>
              <a:rPr lang="en-US" sz="6400" dirty="0"/>
              <a:t> die </a:t>
            </a:r>
            <a:r>
              <a:rPr lang="en-US" sz="6400" dirty="0" err="1"/>
              <a:t>es</a:t>
            </a:r>
            <a:r>
              <a:rPr lang="en-US" sz="6400" dirty="0"/>
              <a:t> hat, </a:t>
            </a:r>
            <a:r>
              <a:rPr lang="en-US" sz="6400" dirty="0" err="1"/>
              <a:t>näher</a:t>
            </a:r>
            <a:r>
              <a:rPr lang="en-US" sz="6400" dirty="0"/>
              <a:t> </a:t>
            </a:r>
            <a:r>
              <a:rPr lang="en-US" sz="6400" dirty="0" err="1"/>
              <a:t>zu</a:t>
            </a:r>
            <a:r>
              <a:rPr lang="en-US" sz="6400" dirty="0"/>
              <a:t> </a:t>
            </a:r>
            <a:r>
              <a:rPr lang="en-US" sz="6400" dirty="0" err="1"/>
              <a:t>kommen</a:t>
            </a:r>
            <a:r>
              <a:rPr lang="en-US" sz="6400" dirty="0"/>
              <a:t> (</a:t>
            </a:r>
            <a:r>
              <a:rPr lang="en-US" sz="6400" dirty="0" err="1"/>
              <a:t>Freies</a:t>
            </a:r>
            <a:r>
              <a:rPr lang="en-US" sz="6400" dirty="0"/>
              <a:t> </a:t>
            </a:r>
            <a:r>
              <a:rPr lang="en-US" sz="6400" dirty="0" err="1"/>
              <a:t>Assoziieren</a:t>
            </a:r>
            <a:r>
              <a:rPr lang="en-US" sz="6400" dirty="0"/>
              <a:t> und </a:t>
            </a:r>
            <a:r>
              <a:rPr lang="en-US" sz="6400" dirty="0" err="1"/>
              <a:t>freischwebende</a:t>
            </a:r>
            <a:r>
              <a:rPr lang="en-US" sz="6400" dirty="0"/>
              <a:t> </a:t>
            </a:r>
            <a:r>
              <a:rPr lang="en-US" sz="6400" dirty="0" err="1"/>
              <a:t>Aufmerksamkeit</a:t>
            </a:r>
            <a:r>
              <a:rPr lang="en-US" sz="6400" dirty="0"/>
              <a:t> </a:t>
            </a:r>
            <a:r>
              <a:rPr lang="en-US" sz="6400" dirty="0" err="1"/>
              <a:t>helfen</a:t>
            </a:r>
            <a:r>
              <a:rPr lang="en-US" sz="6400" dirty="0"/>
              <a:t> </a:t>
            </a:r>
            <a:r>
              <a:rPr lang="en-US" sz="6400" dirty="0" err="1"/>
              <a:t>Starres</a:t>
            </a:r>
            <a:r>
              <a:rPr lang="en-US" sz="6400" dirty="0"/>
              <a:t>, </a:t>
            </a:r>
            <a:r>
              <a:rPr lang="en-US" sz="6400" dirty="0" err="1"/>
              <a:t>Symptomhaftes</a:t>
            </a:r>
            <a:r>
              <a:rPr lang="en-US" sz="6400" dirty="0"/>
              <a:t>, </a:t>
            </a:r>
            <a:r>
              <a:rPr lang="en-US" sz="6400" dirty="0" err="1"/>
              <a:t>Synthesen</a:t>
            </a:r>
            <a:r>
              <a:rPr lang="en-US" sz="6400" dirty="0"/>
              <a:t> in </a:t>
            </a:r>
            <a:r>
              <a:rPr lang="en-US" sz="6400" dirty="0" err="1"/>
              <a:t>Fluss</a:t>
            </a:r>
            <a:r>
              <a:rPr lang="en-US" sz="6400" dirty="0"/>
              <a:t> </a:t>
            </a:r>
            <a:r>
              <a:rPr lang="en-US" sz="6400" dirty="0" err="1"/>
              <a:t>zu</a:t>
            </a:r>
            <a:r>
              <a:rPr lang="en-US" sz="6400" dirty="0"/>
              <a:t> </a:t>
            </a:r>
            <a:r>
              <a:rPr lang="en-US" sz="6400" dirty="0" err="1"/>
              <a:t>bringen</a:t>
            </a:r>
            <a:r>
              <a:rPr lang="en-US" sz="6400" dirty="0"/>
              <a:t> – </a:t>
            </a:r>
            <a:r>
              <a:rPr lang="en-US" sz="6400" dirty="0" err="1"/>
              <a:t>Dekonstruktion</a:t>
            </a:r>
            <a:r>
              <a:rPr lang="en-US" sz="6400" dirty="0"/>
              <a:t>)  </a:t>
            </a:r>
          </a:p>
          <a:p>
            <a:pPr marL="0" indent="0">
              <a:buNone/>
            </a:pPr>
            <a:endParaRPr lang="en-US" sz="6400" dirty="0"/>
          </a:p>
          <a:p>
            <a:pPr marL="0" indent="0">
              <a:buNone/>
            </a:pPr>
            <a:r>
              <a:rPr lang="en-US" sz="6400" dirty="0"/>
              <a:t>Das </a:t>
            </a:r>
            <a:r>
              <a:rPr lang="en-US" sz="6400" dirty="0" err="1"/>
              <a:t>ist</a:t>
            </a:r>
            <a:r>
              <a:rPr lang="en-US" sz="6400" dirty="0"/>
              <a:t> </a:t>
            </a:r>
            <a:r>
              <a:rPr lang="en-US" sz="6400" dirty="0" err="1"/>
              <a:t>ein</a:t>
            </a:r>
            <a:r>
              <a:rPr lang="en-US" sz="6400" dirty="0"/>
              <a:t> </a:t>
            </a:r>
            <a:r>
              <a:rPr lang="en-US" sz="6400" dirty="0" err="1"/>
              <a:t>langer</a:t>
            </a:r>
            <a:r>
              <a:rPr lang="en-US" sz="6400" dirty="0"/>
              <a:t> </a:t>
            </a:r>
            <a:r>
              <a:rPr lang="en-US" sz="6400" dirty="0" err="1"/>
              <a:t>Prozess</a:t>
            </a:r>
            <a:r>
              <a:rPr lang="en-US" sz="6400" dirty="0"/>
              <a:t> </a:t>
            </a:r>
            <a:r>
              <a:rPr lang="en-US" sz="6400" dirty="0" err="1"/>
              <a:t>innerhalb</a:t>
            </a:r>
            <a:r>
              <a:rPr lang="en-US" sz="6400" dirty="0"/>
              <a:t> </a:t>
            </a:r>
            <a:r>
              <a:rPr lang="en-US" sz="6400" dirty="0" err="1"/>
              <a:t>einer</a:t>
            </a:r>
            <a:r>
              <a:rPr lang="en-US" sz="6400" dirty="0"/>
              <a:t> Kur.</a:t>
            </a:r>
          </a:p>
          <a:p>
            <a:pPr marL="0" indent="0">
              <a:buNone/>
            </a:pPr>
            <a:endParaRPr lang="en-US" sz="6400" dirty="0"/>
          </a:p>
          <a:p>
            <a:pPr marL="0" indent="0">
              <a:buNone/>
            </a:pPr>
            <a:r>
              <a:rPr lang="en-US" sz="6400" dirty="0" err="1"/>
              <a:t>Im</a:t>
            </a:r>
            <a:r>
              <a:rPr lang="en-US" sz="6400" dirty="0"/>
              <a:t> </a:t>
            </a:r>
            <a:r>
              <a:rPr lang="en-US" sz="6400" dirty="0" err="1"/>
              <a:t>pädagogischen</a:t>
            </a:r>
            <a:r>
              <a:rPr lang="en-US" sz="6400" dirty="0"/>
              <a:t> </a:t>
            </a:r>
            <a:r>
              <a:rPr lang="en-US" sz="6400" dirty="0" err="1"/>
              <a:t>Bereich</a:t>
            </a:r>
            <a:r>
              <a:rPr lang="en-US" sz="6400" dirty="0"/>
              <a:t> </a:t>
            </a:r>
            <a:r>
              <a:rPr lang="en-US" sz="6400" dirty="0" err="1"/>
              <a:t>ist</a:t>
            </a:r>
            <a:r>
              <a:rPr lang="en-US" sz="6400" dirty="0"/>
              <a:t> </a:t>
            </a:r>
            <a:r>
              <a:rPr lang="en-US" sz="6400" dirty="0" err="1"/>
              <a:t>dieser</a:t>
            </a:r>
            <a:r>
              <a:rPr lang="en-US" sz="6400" dirty="0"/>
              <a:t> </a:t>
            </a:r>
            <a:r>
              <a:rPr lang="en-US" sz="6400" dirty="0" err="1"/>
              <a:t>Prozess</a:t>
            </a:r>
            <a:r>
              <a:rPr lang="en-US" sz="6400" dirty="0"/>
              <a:t> </a:t>
            </a:r>
            <a:r>
              <a:rPr lang="en-US" sz="6400" dirty="0" err="1"/>
              <a:t>begrenzt</a:t>
            </a:r>
            <a:r>
              <a:rPr lang="en-US" sz="6400" dirty="0"/>
              <a:t>, </a:t>
            </a:r>
            <a:r>
              <a:rPr lang="en-US" sz="6400" dirty="0" err="1"/>
              <a:t>aber</a:t>
            </a:r>
            <a:r>
              <a:rPr lang="en-US" sz="6400" dirty="0"/>
              <a:t> </a:t>
            </a:r>
            <a:r>
              <a:rPr lang="en-US" sz="6400" dirty="0" err="1"/>
              <a:t>er</a:t>
            </a:r>
            <a:r>
              <a:rPr lang="en-US" sz="6400" dirty="0"/>
              <a:t> </a:t>
            </a:r>
            <a:r>
              <a:rPr lang="en-US" sz="6400" dirty="0" err="1"/>
              <a:t>kann</a:t>
            </a:r>
            <a:r>
              <a:rPr lang="en-US" sz="6400" dirty="0"/>
              <a:t> </a:t>
            </a:r>
            <a:r>
              <a:rPr lang="en-US" sz="6400" dirty="0" err="1"/>
              <a:t>dem</a:t>
            </a:r>
            <a:r>
              <a:rPr lang="en-US" sz="6400" dirty="0"/>
              <a:t> </a:t>
            </a:r>
            <a:r>
              <a:rPr lang="en-US" sz="6400" dirty="0" err="1"/>
              <a:t>Einzelnen</a:t>
            </a:r>
            <a:r>
              <a:rPr lang="en-US" sz="6400" dirty="0"/>
              <a:t> </a:t>
            </a:r>
            <a:r>
              <a:rPr lang="en-US" sz="6400" dirty="0" err="1"/>
              <a:t>helfen</a:t>
            </a:r>
            <a:r>
              <a:rPr lang="en-US" sz="6400" dirty="0"/>
              <a:t>, </a:t>
            </a:r>
            <a:r>
              <a:rPr lang="en-US" sz="6400" dirty="0" err="1"/>
              <a:t>offener</a:t>
            </a:r>
            <a:r>
              <a:rPr lang="en-US" sz="6400" dirty="0"/>
              <a:t> </a:t>
            </a:r>
            <a:r>
              <a:rPr lang="en-US" sz="6400" dirty="0" err="1"/>
              <a:t>mit</a:t>
            </a:r>
            <a:r>
              <a:rPr lang="en-US" sz="6400" dirty="0"/>
              <a:t> der </a:t>
            </a:r>
            <a:r>
              <a:rPr lang="en-US" sz="6400" dirty="0" err="1"/>
              <a:t>eignen</a:t>
            </a:r>
            <a:r>
              <a:rPr lang="en-US" sz="6400" dirty="0"/>
              <a:t> </a:t>
            </a:r>
            <a:r>
              <a:rPr lang="en-US" sz="6400" dirty="0" err="1"/>
              <a:t>Sprache</a:t>
            </a:r>
            <a:r>
              <a:rPr lang="en-US" sz="6400" dirty="0"/>
              <a:t>, </a:t>
            </a:r>
            <a:r>
              <a:rPr lang="en-US" sz="6400" dirty="0" err="1"/>
              <a:t>dem</a:t>
            </a:r>
            <a:r>
              <a:rPr lang="en-US" sz="6400" dirty="0"/>
              <a:t> </a:t>
            </a:r>
            <a:r>
              <a:rPr lang="en-US" sz="6400" dirty="0" err="1"/>
              <a:t>Affektiven</a:t>
            </a:r>
            <a:r>
              <a:rPr lang="en-US" sz="6400" dirty="0"/>
              <a:t> und </a:t>
            </a:r>
            <a:r>
              <a:rPr lang="en-US" sz="6400" dirty="0" err="1"/>
              <a:t>somit</a:t>
            </a:r>
            <a:r>
              <a:rPr lang="en-US" sz="6400" dirty="0"/>
              <a:t> </a:t>
            </a:r>
            <a:r>
              <a:rPr lang="en-US" sz="6400" dirty="0" err="1"/>
              <a:t>dem</a:t>
            </a:r>
            <a:r>
              <a:rPr lang="en-US" sz="6400" dirty="0"/>
              <a:t> </a:t>
            </a:r>
            <a:r>
              <a:rPr lang="en-US" sz="6400" dirty="0" err="1"/>
              <a:t>Geniessen</a:t>
            </a:r>
            <a:r>
              <a:rPr lang="en-US" sz="6400" dirty="0"/>
              <a:t> </a:t>
            </a:r>
            <a:r>
              <a:rPr lang="en-US" sz="6400" dirty="0" err="1"/>
              <a:t>umzugehen</a:t>
            </a:r>
            <a:r>
              <a:rPr lang="en-US" sz="6400" dirty="0"/>
              <a:t> (</a:t>
            </a:r>
            <a:r>
              <a:rPr lang="en-US" sz="6400" dirty="0" err="1"/>
              <a:t>Sich</a:t>
            </a:r>
            <a:r>
              <a:rPr lang="en-US" sz="6400" dirty="0"/>
              <a:t> </a:t>
            </a:r>
            <a:r>
              <a:rPr lang="en-US" sz="6400" dirty="0" err="1"/>
              <a:t>eingestehen</a:t>
            </a:r>
            <a:r>
              <a:rPr lang="en-US" sz="6400" dirty="0"/>
              <a:t>, </a:t>
            </a:r>
            <a:r>
              <a:rPr lang="en-US" sz="6400" dirty="0" err="1"/>
              <a:t>dass</a:t>
            </a:r>
            <a:r>
              <a:rPr lang="en-US" sz="6400" dirty="0"/>
              <a:t> man </a:t>
            </a:r>
            <a:r>
              <a:rPr lang="en-US" sz="6400" dirty="0" err="1"/>
              <a:t>es</a:t>
            </a:r>
            <a:r>
              <a:rPr lang="en-US" sz="6400" dirty="0"/>
              <a:t> </a:t>
            </a:r>
            <a:r>
              <a:rPr lang="en-US" sz="6400" dirty="0" err="1"/>
              <a:t>genießt</a:t>
            </a:r>
            <a:r>
              <a:rPr lang="en-US" sz="6400" dirty="0"/>
              <a:t> </a:t>
            </a:r>
            <a:r>
              <a:rPr lang="en-US" sz="6400" dirty="0" err="1"/>
              <a:t>zu</a:t>
            </a:r>
            <a:r>
              <a:rPr lang="en-US" sz="6400" dirty="0"/>
              <a:t> </a:t>
            </a:r>
            <a:r>
              <a:rPr lang="en-US" sz="6400" dirty="0" err="1"/>
              <a:t>leiden</a:t>
            </a:r>
            <a:r>
              <a:rPr lang="en-US" sz="6400" dirty="0"/>
              <a:t>). </a:t>
            </a:r>
          </a:p>
          <a:p>
            <a:pPr marL="0" indent="0">
              <a:buNone/>
            </a:pPr>
            <a:endParaRPr lang="en-US" sz="4000" dirty="0"/>
          </a:p>
          <a:p>
            <a:pPr marL="0" indent="0">
              <a:buNone/>
            </a:pPr>
            <a:endParaRPr lang="en-US" dirty="0"/>
          </a:p>
          <a:p>
            <a:pPr marL="0" indent="0">
              <a:buNone/>
            </a:pPr>
            <a:r>
              <a:rPr lang="en-US" dirty="0"/>
              <a:t> </a:t>
            </a:r>
          </a:p>
          <a:p>
            <a:endParaRPr lang="en-US" dirty="0"/>
          </a:p>
          <a:p>
            <a:endParaRPr lang="en-US" dirty="0"/>
          </a:p>
        </p:txBody>
      </p:sp>
      <p:sp>
        <p:nvSpPr>
          <p:cNvPr id="5" name="Espace réservé du contenu 4">
            <a:extLst>
              <a:ext uri="{FF2B5EF4-FFF2-40B4-BE49-F238E27FC236}">
                <a16:creationId xmlns:a16="http://schemas.microsoft.com/office/drawing/2014/main" id="{C78E4BF0-F311-1743-A9FF-EA52A1E87BAA}"/>
              </a:ext>
            </a:extLst>
          </p:cNvPr>
          <p:cNvSpPr>
            <a:spLocks noGrp="1"/>
          </p:cNvSpPr>
          <p:nvPr>
            <p:ph sz="half" idx="2"/>
          </p:nvPr>
        </p:nvSpPr>
        <p:spPr/>
        <p:txBody>
          <a:bodyPr>
            <a:normAutofit fontScale="25000" lnSpcReduction="20000"/>
          </a:bodyPr>
          <a:lstStyle/>
          <a:p>
            <a:endParaRPr lang="en-US"/>
          </a:p>
        </p:txBody>
      </p:sp>
      <p:pic>
        <p:nvPicPr>
          <p:cNvPr id="4" name="Espace réservé du contenu 5">
            <a:extLst>
              <a:ext uri="{FF2B5EF4-FFF2-40B4-BE49-F238E27FC236}">
                <a16:creationId xmlns:a16="http://schemas.microsoft.com/office/drawing/2014/main" id="{7EFC891D-3F13-4F43-AE08-A5F0BA076EBB}"/>
              </a:ext>
            </a:extLst>
          </p:cNvPr>
          <p:cNvPicPr>
            <a:picLocks noChangeAspect="1"/>
          </p:cNvPicPr>
          <p:nvPr/>
        </p:nvPicPr>
        <p:blipFill>
          <a:blip r:embed="rId2"/>
          <a:stretch>
            <a:fillRect/>
          </a:stretch>
        </p:blipFill>
        <p:spPr>
          <a:xfrm rot="5400000">
            <a:off x="4326755" y="2811315"/>
            <a:ext cx="5122863" cy="2881610"/>
          </a:xfrm>
          <a:prstGeom prst="rect">
            <a:avLst/>
          </a:prstGeom>
        </p:spPr>
      </p:pic>
    </p:spTree>
    <p:extLst>
      <p:ext uri="{BB962C8B-B14F-4D97-AF65-F5344CB8AC3E}">
        <p14:creationId xmlns:p14="http://schemas.microsoft.com/office/powerpoint/2010/main" val="169558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DCE368-137B-464F-90C9-4417ED8E4394}"/>
              </a:ext>
            </a:extLst>
          </p:cNvPr>
          <p:cNvSpPr>
            <a:spLocks noGrp="1"/>
          </p:cNvSpPr>
          <p:nvPr>
            <p:ph type="title"/>
          </p:nvPr>
        </p:nvSpPr>
        <p:spPr/>
        <p:txBody>
          <a:bodyPr>
            <a:normAutofit fontScale="90000"/>
          </a:bodyPr>
          <a:lstStyle/>
          <a:p>
            <a:r>
              <a:rPr lang="en-US" b="1" dirty="0"/>
              <a:t>Das </a:t>
            </a:r>
            <a:r>
              <a:rPr lang="en-US" b="1" dirty="0" err="1"/>
              <a:t>Fremde</a:t>
            </a:r>
            <a:r>
              <a:rPr lang="en-US" b="1" dirty="0"/>
              <a:t>, das </a:t>
            </a:r>
            <a:r>
              <a:rPr lang="en-US" b="1" dirty="0" err="1"/>
              <a:t>Rätselhafte</a:t>
            </a:r>
            <a:r>
              <a:rPr lang="en-US" b="1" dirty="0"/>
              <a:t>, das </a:t>
            </a:r>
            <a:r>
              <a:rPr lang="en-US" b="1" dirty="0" err="1"/>
              <a:t>Unheimliche</a:t>
            </a:r>
            <a:r>
              <a:rPr lang="en-US" b="1" dirty="0"/>
              <a:t> (in den Interviews </a:t>
            </a:r>
            <a:r>
              <a:rPr lang="en-US" b="1" dirty="0" err="1"/>
              <a:t>zur</a:t>
            </a:r>
            <a:r>
              <a:rPr lang="en-US" b="1" dirty="0"/>
              <a:t> “</a:t>
            </a:r>
            <a:r>
              <a:rPr lang="en-US" b="1" dirty="0" err="1"/>
              <a:t>Mentalisierung</a:t>
            </a:r>
            <a:r>
              <a:rPr lang="en-US" b="1" dirty="0"/>
              <a:t>”)</a:t>
            </a:r>
          </a:p>
        </p:txBody>
      </p:sp>
      <p:sp>
        <p:nvSpPr>
          <p:cNvPr id="3" name="Espace réservé du contenu 2">
            <a:extLst>
              <a:ext uri="{FF2B5EF4-FFF2-40B4-BE49-F238E27FC236}">
                <a16:creationId xmlns:a16="http://schemas.microsoft.com/office/drawing/2014/main" id="{6042D739-484D-624E-8566-37FF42A7D857}"/>
              </a:ext>
            </a:extLst>
          </p:cNvPr>
          <p:cNvSpPr>
            <a:spLocks noGrp="1"/>
          </p:cNvSpPr>
          <p:nvPr>
            <p:ph idx="1"/>
          </p:nvPr>
        </p:nvSpPr>
        <p:spPr/>
        <p:txBody>
          <a:bodyPr>
            <a:normAutofit fontScale="55000" lnSpcReduction="20000"/>
          </a:bodyPr>
          <a:lstStyle/>
          <a:p>
            <a:endParaRPr lang="en-US" dirty="0"/>
          </a:p>
          <a:p>
            <a:r>
              <a:rPr lang="en-US" b="1" dirty="0" err="1">
                <a:solidFill>
                  <a:srgbClr val="FF0000"/>
                </a:solidFill>
              </a:rPr>
              <a:t>Inklusion</a:t>
            </a:r>
            <a:r>
              <a:rPr lang="en-US" dirty="0"/>
              <a:t> gilt </a:t>
            </a:r>
            <a:r>
              <a:rPr lang="en-US" dirty="0" err="1"/>
              <a:t>als</a:t>
            </a:r>
            <a:r>
              <a:rPr lang="en-US" dirty="0"/>
              <a:t> </a:t>
            </a:r>
            <a:r>
              <a:rPr lang="en-US" dirty="0" err="1"/>
              <a:t>gewollte</a:t>
            </a:r>
            <a:r>
              <a:rPr lang="en-US" dirty="0"/>
              <a:t> Arbeit </a:t>
            </a:r>
            <a:r>
              <a:rPr lang="en-US" dirty="0" err="1"/>
              <a:t>mit</a:t>
            </a:r>
            <a:r>
              <a:rPr lang="en-US" dirty="0"/>
              <a:t> </a:t>
            </a:r>
            <a:r>
              <a:rPr lang="en-US" dirty="0" err="1"/>
              <a:t>Heterogenität</a:t>
            </a:r>
            <a:r>
              <a:rPr lang="en-US" dirty="0"/>
              <a:t> und </a:t>
            </a:r>
            <a:r>
              <a:rPr lang="en-US" dirty="0" err="1"/>
              <a:t>Komplexität</a:t>
            </a:r>
            <a:endParaRPr lang="en-US" dirty="0"/>
          </a:p>
          <a:p>
            <a:pPr lvl="1"/>
            <a:r>
              <a:rPr lang="en-US" dirty="0" err="1"/>
              <a:t>Physische</a:t>
            </a:r>
            <a:r>
              <a:rPr lang="en-US" dirty="0"/>
              <a:t>, </a:t>
            </a:r>
            <a:r>
              <a:rPr lang="en-US" dirty="0" err="1"/>
              <a:t>psychische</a:t>
            </a:r>
            <a:r>
              <a:rPr lang="en-US" dirty="0"/>
              <a:t>, </a:t>
            </a:r>
            <a:r>
              <a:rPr lang="en-US" dirty="0" err="1"/>
              <a:t>kulturell</a:t>
            </a:r>
            <a:r>
              <a:rPr lang="en-US" dirty="0"/>
              <a:t> und </a:t>
            </a:r>
            <a:r>
              <a:rPr lang="en-US" dirty="0" err="1"/>
              <a:t>soziale</a:t>
            </a:r>
            <a:r>
              <a:rPr lang="en-US" dirty="0"/>
              <a:t> ….. </a:t>
            </a:r>
            <a:r>
              <a:rPr lang="en-US" dirty="0" err="1"/>
              <a:t>Andersheit</a:t>
            </a:r>
            <a:r>
              <a:rPr lang="en-US" dirty="0"/>
              <a:t> </a:t>
            </a:r>
          </a:p>
          <a:p>
            <a:pPr lvl="1"/>
            <a:endParaRPr lang="en-US" dirty="0"/>
          </a:p>
          <a:p>
            <a:r>
              <a:rPr lang="en-US" dirty="0"/>
              <a:t>Das </a:t>
            </a:r>
            <a:r>
              <a:rPr lang="en-US" b="1" dirty="0" err="1"/>
              <a:t>Referendariat</a:t>
            </a:r>
            <a:r>
              <a:rPr lang="en-US" dirty="0"/>
              <a:t> </a:t>
            </a:r>
            <a:r>
              <a:rPr lang="en-US" dirty="0" err="1"/>
              <a:t>ist</a:t>
            </a:r>
            <a:r>
              <a:rPr lang="en-US" dirty="0"/>
              <a:t> </a:t>
            </a:r>
            <a:r>
              <a:rPr lang="en-US" dirty="0" err="1"/>
              <a:t>eine</a:t>
            </a:r>
            <a:r>
              <a:rPr lang="en-US" dirty="0"/>
              <a:t> Zeit der </a:t>
            </a:r>
            <a:r>
              <a:rPr lang="en-US" dirty="0" err="1"/>
              <a:t>Begegnung</a:t>
            </a:r>
            <a:r>
              <a:rPr lang="en-US" dirty="0"/>
              <a:t> </a:t>
            </a:r>
            <a:r>
              <a:rPr lang="en-US" dirty="0" err="1"/>
              <a:t>mit</a:t>
            </a:r>
            <a:r>
              <a:rPr lang="en-US" dirty="0"/>
              <a:t> </a:t>
            </a:r>
            <a:r>
              <a:rPr lang="en-US" dirty="0" err="1"/>
              <a:t>dem</a:t>
            </a:r>
            <a:r>
              <a:rPr lang="en-US" dirty="0"/>
              <a:t> </a:t>
            </a:r>
            <a:r>
              <a:rPr lang="en-US" dirty="0" err="1"/>
              <a:t>Anderen</a:t>
            </a:r>
            <a:r>
              <a:rPr lang="en-US" dirty="0"/>
              <a:t>. Die </a:t>
            </a:r>
            <a:r>
              <a:rPr lang="en-US" dirty="0" err="1"/>
              <a:t>eigene</a:t>
            </a:r>
            <a:r>
              <a:rPr lang="en-US" dirty="0"/>
              <a:t> </a:t>
            </a:r>
            <a:r>
              <a:rPr lang="en-US" dirty="0" err="1"/>
              <a:t>Vergangenheit</a:t>
            </a:r>
            <a:r>
              <a:rPr lang="en-US" dirty="0"/>
              <a:t> </a:t>
            </a:r>
            <a:r>
              <a:rPr lang="en-US" dirty="0" err="1"/>
              <a:t>spielt</a:t>
            </a:r>
            <a:r>
              <a:rPr lang="en-US" dirty="0"/>
              <a:t> </a:t>
            </a:r>
            <a:r>
              <a:rPr lang="en-US" dirty="0" err="1"/>
              <a:t>mit</a:t>
            </a:r>
            <a:r>
              <a:rPr lang="en-US" dirty="0"/>
              <a:t> </a:t>
            </a:r>
            <a:r>
              <a:rPr lang="en-US" dirty="0" err="1"/>
              <a:t>hinein</a:t>
            </a:r>
            <a:r>
              <a:rPr lang="en-US" dirty="0"/>
              <a:t>.</a:t>
            </a:r>
          </a:p>
          <a:p>
            <a:pPr marL="457200" lvl="1" indent="0">
              <a:buNone/>
            </a:pPr>
            <a:r>
              <a:rPr lang="en-US" dirty="0"/>
              <a:t> </a:t>
            </a:r>
          </a:p>
          <a:p>
            <a:r>
              <a:rPr lang="en-US" dirty="0"/>
              <a:t>Die </a:t>
            </a:r>
            <a:r>
              <a:rPr lang="en-US" b="1" dirty="0"/>
              <a:t>Angst</a:t>
            </a:r>
            <a:r>
              <a:rPr lang="en-US" dirty="0"/>
              <a:t> </a:t>
            </a:r>
            <a:r>
              <a:rPr lang="en-US" dirty="0" err="1"/>
              <a:t>kann</a:t>
            </a:r>
            <a:r>
              <a:rPr lang="en-US" dirty="0"/>
              <a:t> </a:t>
            </a:r>
            <a:r>
              <a:rPr lang="en-US" dirty="0" err="1"/>
              <a:t>zu</a:t>
            </a:r>
            <a:r>
              <a:rPr lang="en-US" dirty="0"/>
              <a:t> </a:t>
            </a:r>
            <a:r>
              <a:rPr lang="en-US" dirty="0" err="1"/>
              <a:t>Abwehrhaltungen</a:t>
            </a:r>
            <a:r>
              <a:rPr lang="en-US" dirty="0"/>
              <a:t> (</a:t>
            </a:r>
            <a:r>
              <a:rPr lang="en-US" dirty="0" err="1"/>
              <a:t>Distanz</a:t>
            </a:r>
            <a:r>
              <a:rPr lang="en-US" dirty="0"/>
              <a:t>, </a:t>
            </a:r>
            <a:r>
              <a:rPr lang="en-US" dirty="0" err="1"/>
              <a:t>Schuldgefühle</a:t>
            </a:r>
            <a:r>
              <a:rPr lang="en-US" dirty="0"/>
              <a:t>, </a:t>
            </a:r>
            <a:r>
              <a:rPr lang="en-US" dirty="0" err="1"/>
              <a:t>Nichtwissen</a:t>
            </a:r>
            <a:r>
              <a:rPr lang="en-US" dirty="0"/>
              <a:t>, der </a:t>
            </a:r>
            <a:r>
              <a:rPr lang="en-US" dirty="0" err="1"/>
              <a:t>Andere</a:t>
            </a:r>
            <a:r>
              <a:rPr lang="en-US" dirty="0"/>
              <a:t> </a:t>
            </a:r>
            <a:r>
              <a:rPr lang="en-US" dirty="0" err="1"/>
              <a:t>ist</a:t>
            </a:r>
            <a:r>
              <a:rPr lang="en-US" dirty="0"/>
              <a:t> </a:t>
            </a:r>
            <a:r>
              <a:rPr lang="en-US" dirty="0" err="1"/>
              <a:t>Experte</a:t>
            </a:r>
            <a:r>
              <a:rPr lang="en-US" dirty="0"/>
              <a:t>) </a:t>
            </a:r>
            <a:r>
              <a:rPr lang="en-US" dirty="0" err="1"/>
              <a:t>letztlich</a:t>
            </a:r>
            <a:r>
              <a:rPr lang="en-US" dirty="0"/>
              <a:t> </a:t>
            </a:r>
            <a:r>
              <a:rPr lang="en-US" dirty="0" err="1"/>
              <a:t>zu</a:t>
            </a:r>
            <a:r>
              <a:rPr lang="en-US" dirty="0"/>
              <a:t> </a:t>
            </a:r>
            <a:r>
              <a:rPr lang="en-US" dirty="0" err="1"/>
              <a:t>Verdrängungen</a:t>
            </a:r>
            <a:r>
              <a:rPr lang="en-US" dirty="0"/>
              <a:t> </a:t>
            </a:r>
            <a:r>
              <a:rPr lang="en-US" dirty="0" err="1"/>
              <a:t>führen</a:t>
            </a:r>
            <a:endParaRPr lang="en-US" dirty="0"/>
          </a:p>
          <a:p>
            <a:endParaRPr lang="en-US" dirty="0"/>
          </a:p>
          <a:p>
            <a:r>
              <a:rPr lang="en-US" b="1" dirty="0" err="1"/>
              <a:t>Tiefenhermeneutik</a:t>
            </a:r>
            <a:r>
              <a:rPr lang="en-US" b="1" dirty="0"/>
              <a:t>/</a:t>
            </a:r>
            <a:r>
              <a:rPr lang="en-US" b="1" dirty="0" err="1"/>
              <a:t>Psychoanalyse</a:t>
            </a:r>
            <a:r>
              <a:rPr lang="en-US" b="1" dirty="0"/>
              <a:t> </a:t>
            </a:r>
            <a:r>
              <a:rPr lang="en-US" dirty="0" err="1"/>
              <a:t>ist</a:t>
            </a:r>
            <a:r>
              <a:rPr lang="en-US" dirty="0"/>
              <a:t> </a:t>
            </a:r>
            <a:r>
              <a:rPr lang="en-US" dirty="0" err="1"/>
              <a:t>ein</a:t>
            </a:r>
            <a:r>
              <a:rPr lang="en-US" dirty="0"/>
              <a:t> </a:t>
            </a:r>
            <a:r>
              <a:rPr lang="en-US" dirty="0" err="1"/>
              <a:t>Weg</a:t>
            </a:r>
            <a:r>
              <a:rPr lang="en-US" dirty="0"/>
              <a:t>, um der </a:t>
            </a:r>
            <a:r>
              <a:rPr lang="en-US" dirty="0" err="1"/>
              <a:t>eigenen</a:t>
            </a:r>
            <a:r>
              <a:rPr lang="en-US" dirty="0"/>
              <a:t> </a:t>
            </a:r>
            <a:r>
              <a:rPr lang="en-US" dirty="0" err="1"/>
              <a:t>Fremdheit</a:t>
            </a:r>
            <a:r>
              <a:rPr lang="en-US" dirty="0"/>
              <a:t>, </a:t>
            </a:r>
            <a:r>
              <a:rPr lang="en-US" dirty="0" err="1"/>
              <a:t>dem</a:t>
            </a:r>
            <a:r>
              <a:rPr lang="en-US" dirty="0"/>
              <a:t> </a:t>
            </a:r>
            <a:r>
              <a:rPr lang="en-US" dirty="0" err="1"/>
              <a:t>eigenen</a:t>
            </a:r>
            <a:r>
              <a:rPr lang="en-US" dirty="0"/>
              <a:t>  </a:t>
            </a:r>
            <a:r>
              <a:rPr lang="en-US" dirty="0" err="1"/>
              <a:t>Bezug</a:t>
            </a:r>
            <a:r>
              <a:rPr lang="en-US" dirty="0"/>
              <a:t> </a:t>
            </a:r>
            <a:r>
              <a:rPr lang="en-US" dirty="0" err="1"/>
              <a:t>zur</a:t>
            </a:r>
            <a:r>
              <a:rPr lang="en-US" dirty="0"/>
              <a:t> </a:t>
            </a:r>
            <a:r>
              <a:rPr lang="en-US" dirty="0" err="1"/>
              <a:t>Alterität</a:t>
            </a:r>
            <a:r>
              <a:rPr lang="en-US" dirty="0"/>
              <a:t> und  </a:t>
            </a:r>
            <a:r>
              <a:rPr lang="en-US" dirty="0" err="1"/>
              <a:t>zum</a:t>
            </a:r>
            <a:r>
              <a:rPr lang="en-US" dirty="0"/>
              <a:t> </a:t>
            </a:r>
            <a:r>
              <a:rPr lang="en-US" dirty="0" err="1"/>
              <a:t>Traumatischen</a:t>
            </a:r>
            <a:r>
              <a:rPr lang="en-US" dirty="0"/>
              <a:t> </a:t>
            </a:r>
            <a:r>
              <a:rPr lang="en-US" dirty="0" err="1"/>
              <a:t>bei</a:t>
            </a:r>
            <a:r>
              <a:rPr lang="en-US" dirty="0"/>
              <a:t> </a:t>
            </a:r>
            <a:r>
              <a:rPr lang="en-US" dirty="0" err="1"/>
              <a:t>sich</a:t>
            </a:r>
            <a:r>
              <a:rPr lang="en-US" dirty="0"/>
              <a:t> </a:t>
            </a:r>
            <a:r>
              <a:rPr lang="en-US" dirty="0" err="1"/>
              <a:t>selbst</a:t>
            </a:r>
            <a:r>
              <a:rPr lang="en-US" dirty="0"/>
              <a:t> </a:t>
            </a:r>
            <a:r>
              <a:rPr lang="en-US" dirty="0" err="1"/>
              <a:t>nachzuspüren</a:t>
            </a:r>
            <a:r>
              <a:rPr lang="en-US" dirty="0"/>
              <a:t>.  </a:t>
            </a:r>
          </a:p>
          <a:p>
            <a:r>
              <a:rPr lang="en-US" dirty="0" err="1"/>
              <a:t>Für</a:t>
            </a:r>
            <a:r>
              <a:rPr lang="en-US" dirty="0"/>
              <a:t> den </a:t>
            </a:r>
            <a:r>
              <a:rPr lang="en-US" dirty="0" err="1"/>
              <a:t>Praxislehrer</a:t>
            </a:r>
            <a:r>
              <a:rPr lang="en-US" dirty="0"/>
              <a:t> gilt dies </a:t>
            </a:r>
            <a:r>
              <a:rPr lang="en-US" dirty="0" err="1"/>
              <a:t>als</a:t>
            </a:r>
            <a:r>
              <a:rPr lang="en-US" dirty="0"/>
              <a:t> </a:t>
            </a:r>
            <a:r>
              <a:rPr lang="en-US" dirty="0" err="1"/>
              <a:t>Herausforderung</a:t>
            </a:r>
            <a:endParaRPr lang="en-US" dirty="0"/>
          </a:p>
          <a:p>
            <a:endParaRPr lang="en-US" dirty="0"/>
          </a:p>
          <a:p>
            <a:pPr marL="0" indent="0">
              <a:buNone/>
            </a:pPr>
            <a:r>
              <a:rPr lang="en-US" dirty="0"/>
              <a:t> </a:t>
            </a:r>
          </a:p>
        </p:txBody>
      </p:sp>
    </p:spTree>
    <p:extLst>
      <p:ext uri="{BB962C8B-B14F-4D97-AF65-F5344CB8AC3E}">
        <p14:creationId xmlns:p14="http://schemas.microsoft.com/office/powerpoint/2010/main" val="41319565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548FBB-79E3-734A-B115-B4DBEA051D41}"/>
              </a:ext>
            </a:extLst>
          </p:cNvPr>
          <p:cNvSpPr>
            <a:spLocks noGrp="1"/>
          </p:cNvSpPr>
          <p:nvPr>
            <p:ph type="title"/>
          </p:nvPr>
        </p:nvSpPr>
        <p:spPr/>
        <p:txBody>
          <a:bodyPr>
            <a:normAutofit fontScale="90000"/>
          </a:bodyPr>
          <a:lstStyle/>
          <a:p>
            <a:r>
              <a:rPr lang="en-US" b="1" dirty="0" err="1"/>
              <a:t>Undramatische</a:t>
            </a:r>
            <a:r>
              <a:rPr lang="en-US" b="1" dirty="0"/>
              <a:t> </a:t>
            </a:r>
            <a:r>
              <a:rPr lang="en-US" b="1" dirty="0" err="1"/>
              <a:t>Beispiele</a:t>
            </a:r>
            <a:r>
              <a:rPr lang="en-US" b="1" dirty="0"/>
              <a:t> </a:t>
            </a:r>
            <a:r>
              <a:rPr lang="en-US" b="1" dirty="0" err="1"/>
              <a:t>zur</a:t>
            </a:r>
            <a:r>
              <a:rPr lang="en-US" b="1" dirty="0"/>
              <a:t> </a:t>
            </a:r>
            <a:r>
              <a:rPr lang="en-US" b="1" dirty="0" err="1"/>
              <a:t>Fremdheit</a:t>
            </a:r>
            <a:r>
              <a:rPr lang="en-US" b="1" dirty="0"/>
              <a:t> </a:t>
            </a:r>
          </a:p>
        </p:txBody>
      </p:sp>
      <p:sp>
        <p:nvSpPr>
          <p:cNvPr id="3" name="Espace réservé du contenu 2">
            <a:extLst>
              <a:ext uri="{FF2B5EF4-FFF2-40B4-BE49-F238E27FC236}">
                <a16:creationId xmlns:a16="http://schemas.microsoft.com/office/drawing/2014/main" id="{0DFA2B44-D865-1F4B-85A4-54C8D767A206}"/>
              </a:ext>
            </a:extLst>
          </p:cNvPr>
          <p:cNvSpPr>
            <a:spLocks noGrp="1"/>
          </p:cNvSpPr>
          <p:nvPr>
            <p:ph idx="1"/>
          </p:nvPr>
        </p:nvSpPr>
        <p:spPr/>
        <p:txBody>
          <a:bodyPr>
            <a:normAutofit fontScale="55000" lnSpcReduction="20000"/>
          </a:bodyPr>
          <a:lstStyle/>
          <a:p>
            <a:endParaRPr lang="en-US" dirty="0">
              <a:solidFill>
                <a:srgbClr val="FF0000"/>
              </a:solidFill>
            </a:endParaRPr>
          </a:p>
          <a:p>
            <a:r>
              <a:rPr lang="en-US" b="1" dirty="0">
                <a:solidFill>
                  <a:srgbClr val="FF0000"/>
                </a:solidFill>
              </a:rPr>
              <a:t>“</a:t>
            </a:r>
            <a:r>
              <a:rPr lang="en-US" b="1" dirty="0" err="1">
                <a:solidFill>
                  <a:srgbClr val="FF0000"/>
                </a:solidFill>
              </a:rPr>
              <a:t>Starrköpfigkeit</a:t>
            </a:r>
            <a:r>
              <a:rPr lang="en-US" dirty="0">
                <a:solidFill>
                  <a:srgbClr val="FF0000"/>
                </a:solidFill>
              </a:rPr>
              <a:t>” </a:t>
            </a:r>
            <a:r>
              <a:rPr lang="en-US" dirty="0"/>
              <a:t>versus </a:t>
            </a:r>
            <a:r>
              <a:rPr lang="en-US" dirty="0" err="1"/>
              <a:t>Sprechen</a:t>
            </a:r>
            <a:r>
              <a:rPr lang="en-US" dirty="0"/>
              <a:t> /</a:t>
            </a:r>
            <a:r>
              <a:rPr lang="en-US" dirty="0" err="1"/>
              <a:t>Argumentieren</a:t>
            </a:r>
            <a:r>
              <a:rPr lang="en-US" dirty="0"/>
              <a:t> </a:t>
            </a:r>
          </a:p>
          <a:p>
            <a:r>
              <a:rPr lang="en-US" dirty="0"/>
              <a:t>Wunsch </a:t>
            </a:r>
            <a:r>
              <a:rPr lang="en-US" dirty="0" err="1"/>
              <a:t>nach</a:t>
            </a:r>
            <a:r>
              <a:rPr lang="en-US" dirty="0"/>
              <a:t> </a:t>
            </a:r>
            <a:r>
              <a:rPr lang="en-US" dirty="0" err="1"/>
              <a:t>Nähe</a:t>
            </a:r>
            <a:r>
              <a:rPr lang="en-US" dirty="0"/>
              <a:t> versus </a:t>
            </a:r>
            <a:r>
              <a:rPr lang="en-US" dirty="0" err="1"/>
              <a:t>Erleben</a:t>
            </a:r>
            <a:r>
              <a:rPr lang="en-US" dirty="0"/>
              <a:t> von </a:t>
            </a:r>
            <a:r>
              <a:rPr lang="en-US" dirty="0">
                <a:solidFill>
                  <a:srgbClr val="FF0000"/>
                </a:solidFill>
              </a:rPr>
              <a:t>“</a:t>
            </a:r>
            <a:r>
              <a:rPr lang="en-US" dirty="0" err="1">
                <a:solidFill>
                  <a:srgbClr val="FF0000"/>
                </a:solidFill>
              </a:rPr>
              <a:t>Distanz</a:t>
            </a:r>
            <a:r>
              <a:rPr lang="en-US" dirty="0">
                <a:solidFill>
                  <a:srgbClr val="FF0000"/>
                </a:solidFill>
              </a:rPr>
              <a:t>” </a:t>
            </a:r>
          </a:p>
          <a:p>
            <a:r>
              <a:rPr lang="en-US" dirty="0" err="1"/>
              <a:t>Geniessen</a:t>
            </a:r>
            <a:r>
              <a:rPr lang="en-US" dirty="0"/>
              <a:t> dieses Spiels: </a:t>
            </a:r>
            <a:r>
              <a:rPr lang="en-US" dirty="0" err="1"/>
              <a:t>existiere</a:t>
            </a:r>
            <a:r>
              <a:rPr lang="en-US" dirty="0"/>
              <a:t> </a:t>
            </a:r>
            <a:r>
              <a:rPr lang="en-US" dirty="0" err="1"/>
              <a:t>ich</a:t>
            </a:r>
            <a:r>
              <a:rPr lang="en-US" dirty="0"/>
              <a:t> </a:t>
            </a:r>
            <a:r>
              <a:rPr lang="en-US" dirty="0" err="1"/>
              <a:t>für</a:t>
            </a:r>
            <a:r>
              <a:rPr lang="en-US" dirty="0"/>
              <a:t> dich ? </a:t>
            </a:r>
          </a:p>
          <a:p>
            <a:endParaRPr lang="en-US" dirty="0"/>
          </a:p>
          <a:p>
            <a:r>
              <a:rPr lang="en-US" b="1" dirty="0" err="1">
                <a:solidFill>
                  <a:srgbClr val="FF0000"/>
                </a:solidFill>
              </a:rPr>
              <a:t>Sexualität</a:t>
            </a:r>
            <a:r>
              <a:rPr lang="en-US" dirty="0"/>
              <a:t> und “</a:t>
            </a:r>
            <a:r>
              <a:rPr lang="en-US" i="1" dirty="0"/>
              <a:t>das </a:t>
            </a:r>
            <a:r>
              <a:rPr lang="en-US" i="1" dirty="0" err="1"/>
              <a:t>hört</a:t>
            </a:r>
            <a:r>
              <a:rPr lang="en-US" i="1" dirty="0"/>
              <a:t> </a:t>
            </a:r>
            <a:r>
              <a:rPr lang="en-US" i="1" dirty="0" err="1"/>
              <a:t>sich</a:t>
            </a:r>
            <a:r>
              <a:rPr lang="en-US" i="1" dirty="0"/>
              <a:t> so </a:t>
            </a:r>
            <a:r>
              <a:rPr lang="en-US" i="1" dirty="0" err="1"/>
              <a:t>nach</a:t>
            </a:r>
            <a:r>
              <a:rPr lang="en-US" i="1" dirty="0"/>
              <a:t> </a:t>
            </a:r>
            <a:r>
              <a:rPr lang="en-US" i="1" dirty="0" err="1"/>
              <a:t>halben</a:t>
            </a:r>
            <a:r>
              <a:rPr lang="en-US" i="1" dirty="0"/>
              <a:t> </a:t>
            </a:r>
            <a:r>
              <a:rPr lang="en-US" i="1" dirty="0" err="1"/>
              <a:t>Partnerfragen</a:t>
            </a:r>
            <a:r>
              <a:rPr lang="en-US" i="1" dirty="0"/>
              <a:t> an” : “</a:t>
            </a:r>
            <a:r>
              <a:rPr lang="en-US" i="1" dirty="0" err="1"/>
              <a:t>ich</a:t>
            </a:r>
            <a:r>
              <a:rPr lang="en-US" i="1" dirty="0"/>
              <a:t> bin </a:t>
            </a:r>
            <a:r>
              <a:rPr lang="en-US" i="1" dirty="0" err="1"/>
              <a:t>männlich</a:t>
            </a:r>
            <a:r>
              <a:rPr lang="en-US" i="1" dirty="0"/>
              <a:t> und </a:t>
            </a:r>
            <a:r>
              <a:rPr lang="en-US" i="1" dirty="0" err="1"/>
              <a:t>erwachsen</a:t>
            </a:r>
            <a:r>
              <a:rPr lang="en-US" i="1" dirty="0"/>
              <a:t>” : “</a:t>
            </a:r>
            <a:r>
              <a:rPr lang="en-US" i="1" dirty="0" err="1"/>
              <a:t>steig</a:t>
            </a:r>
            <a:r>
              <a:rPr lang="en-US" i="1" dirty="0"/>
              <a:t> </a:t>
            </a:r>
            <a:r>
              <a:rPr lang="en-US" i="1" dirty="0" err="1"/>
              <a:t>nicht</a:t>
            </a:r>
            <a:r>
              <a:rPr lang="en-US" i="1" dirty="0"/>
              <a:t> </a:t>
            </a:r>
            <a:r>
              <a:rPr lang="en-US" i="1" dirty="0" err="1"/>
              <a:t>bei</a:t>
            </a:r>
            <a:r>
              <a:rPr lang="en-US" i="1" dirty="0"/>
              <a:t> </a:t>
            </a:r>
            <a:r>
              <a:rPr lang="en-US" i="1" dirty="0" err="1"/>
              <a:t>fremden</a:t>
            </a:r>
            <a:r>
              <a:rPr lang="en-US" i="1" dirty="0"/>
              <a:t> </a:t>
            </a:r>
            <a:r>
              <a:rPr lang="en-US" i="1" dirty="0" err="1"/>
              <a:t>Männern</a:t>
            </a:r>
            <a:r>
              <a:rPr lang="en-US" i="1" dirty="0"/>
              <a:t> </a:t>
            </a:r>
            <a:r>
              <a:rPr lang="en-US" i="1" dirty="0" err="1"/>
              <a:t>ein</a:t>
            </a:r>
            <a:r>
              <a:rPr lang="en-US" i="1" dirty="0"/>
              <a:t>” </a:t>
            </a:r>
          </a:p>
          <a:p>
            <a:pPr marL="457200" lvl="1" indent="0">
              <a:buNone/>
            </a:pPr>
            <a:endParaRPr lang="en-US" dirty="0"/>
          </a:p>
          <a:p>
            <a:r>
              <a:rPr lang="en-US" dirty="0"/>
              <a:t>Das</a:t>
            </a:r>
            <a:r>
              <a:rPr lang="en-US" b="1" dirty="0">
                <a:solidFill>
                  <a:srgbClr val="FF0000"/>
                </a:solidFill>
              </a:rPr>
              <a:t> </a:t>
            </a:r>
            <a:r>
              <a:rPr lang="en-US" b="1" dirty="0" err="1">
                <a:solidFill>
                  <a:srgbClr val="FF0000"/>
                </a:solidFill>
              </a:rPr>
              <a:t>Begehren</a:t>
            </a:r>
            <a:r>
              <a:rPr lang="en-US" b="1" dirty="0">
                <a:solidFill>
                  <a:srgbClr val="FF0000"/>
                </a:solidFill>
              </a:rPr>
              <a:t> </a:t>
            </a:r>
            <a:r>
              <a:rPr lang="en-US" dirty="0" err="1"/>
              <a:t>zu</a:t>
            </a:r>
            <a:r>
              <a:rPr lang="en-US" dirty="0"/>
              <a:t> </a:t>
            </a:r>
            <a:r>
              <a:rPr lang="en-US" dirty="0" err="1"/>
              <a:t>unterrichten</a:t>
            </a:r>
            <a:r>
              <a:rPr lang="en-US" dirty="0"/>
              <a:t>  </a:t>
            </a:r>
            <a:r>
              <a:rPr lang="en-US" dirty="0" err="1"/>
              <a:t>aber</a:t>
            </a:r>
            <a:r>
              <a:rPr lang="en-US" dirty="0"/>
              <a:t> </a:t>
            </a:r>
            <a:r>
              <a:rPr lang="en-US" dirty="0" err="1"/>
              <a:t>zwischen</a:t>
            </a:r>
            <a:r>
              <a:rPr lang="en-US" dirty="0"/>
              <a:t> </a:t>
            </a:r>
            <a:r>
              <a:rPr lang="en-US" i="1" dirty="0"/>
              <a:t>”</a:t>
            </a:r>
            <a:r>
              <a:rPr lang="en-US" i="1" dirty="0" err="1"/>
              <a:t>mehr</a:t>
            </a:r>
            <a:r>
              <a:rPr lang="en-US" i="1" dirty="0"/>
              <a:t> </a:t>
            </a:r>
            <a:r>
              <a:rPr lang="en-US" i="1" dirty="0" err="1"/>
              <a:t>engagiert</a:t>
            </a:r>
            <a:r>
              <a:rPr lang="en-US" i="1" dirty="0"/>
              <a:t> </a:t>
            </a:r>
            <a:r>
              <a:rPr lang="en-US" i="1" dirty="0" err="1"/>
              <a:t>sein</a:t>
            </a:r>
            <a:r>
              <a:rPr lang="en-US" i="1" dirty="0"/>
              <a:t>“ und “</a:t>
            </a:r>
            <a:r>
              <a:rPr lang="en-US" i="1" dirty="0" err="1"/>
              <a:t>gewisser</a:t>
            </a:r>
            <a:r>
              <a:rPr lang="en-US" i="1" dirty="0"/>
              <a:t> </a:t>
            </a:r>
            <a:r>
              <a:rPr lang="en-US" i="1" dirty="0" err="1"/>
              <a:t>Gelassenheit</a:t>
            </a:r>
            <a:r>
              <a:rPr lang="en-US" i="1" dirty="0"/>
              <a:t> , was </a:t>
            </a:r>
            <a:r>
              <a:rPr lang="en-US" i="1" dirty="0" err="1"/>
              <a:t>Mitmenschen</a:t>
            </a:r>
            <a:r>
              <a:rPr lang="en-US" i="1" dirty="0"/>
              <a:t> </a:t>
            </a:r>
            <a:r>
              <a:rPr lang="en-US" i="1" dirty="0" err="1"/>
              <a:t>angeht</a:t>
            </a:r>
            <a:r>
              <a:rPr lang="en-US" i="1" dirty="0"/>
              <a:t>”, </a:t>
            </a:r>
            <a:r>
              <a:rPr lang="en-US" i="1" dirty="0" err="1"/>
              <a:t>aber</a:t>
            </a:r>
            <a:r>
              <a:rPr lang="en-US" i="1" dirty="0"/>
              <a:t> </a:t>
            </a:r>
            <a:r>
              <a:rPr lang="en-US" i="1" dirty="0" err="1"/>
              <a:t>ohne</a:t>
            </a:r>
            <a:r>
              <a:rPr lang="en-US" i="1" dirty="0"/>
              <a:t> </a:t>
            </a:r>
            <a:r>
              <a:rPr lang="en-US" i="1" dirty="0" err="1"/>
              <a:t>wahnsinnige</a:t>
            </a:r>
            <a:r>
              <a:rPr lang="en-US" i="1" dirty="0"/>
              <a:t> </a:t>
            </a:r>
            <a:r>
              <a:rPr lang="en-US" i="1" dirty="0" err="1"/>
              <a:t>Pingeligkeit</a:t>
            </a:r>
            <a:r>
              <a:rPr lang="en-US" i="1" dirty="0"/>
              <a:t> </a:t>
            </a:r>
          </a:p>
          <a:p>
            <a:pPr marL="0" indent="0">
              <a:buNone/>
            </a:pPr>
            <a:endParaRPr lang="en-US" dirty="0"/>
          </a:p>
          <a:p>
            <a:r>
              <a:rPr lang="en-US" dirty="0"/>
              <a:t>Der </a:t>
            </a:r>
            <a:r>
              <a:rPr lang="en-US" dirty="0" err="1"/>
              <a:t>Umgang</a:t>
            </a:r>
            <a:r>
              <a:rPr lang="en-US" dirty="0"/>
              <a:t> </a:t>
            </a:r>
            <a:r>
              <a:rPr lang="en-US" dirty="0" err="1"/>
              <a:t>mit</a:t>
            </a:r>
            <a:r>
              <a:rPr lang="en-US" dirty="0"/>
              <a:t> </a:t>
            </a:r>
            <a:r>
              <a:rPr lang="en-US" b="1" dirty="0">
                <a:solidFill>
                  <a:srgbClr val="FF0000"/>
                </a:solidFill>
              </a:rPr>
              <a:t>“</a:t>
            </a:r>
            <a:r>
              <a:rPr lang="en-US" b="1" dirty="0" err="1">
                <a:solidFill>
                  <a:srgbClr val="FF0000"/>
                </a:solidFill>
              </a:rPr>
              <a:t>Offenheit</a:t>
            </a:r>
            <a:r>
              <a:rPr lang="en-US" b="1" dirty="0">
                <a:solidFill>
                  <a:srgbClr val="FF0000"/>
                </a:solidFill>
              </a:rPr>
              <a:t>” </a:t>
            </a:r>
            <a:r>
              <a:rPr lang="en-US" dirty="0"/>
              <a:t>(Andre) </a:t>
            </a:r>
            <a:r>
              <a:rPr lang="en-US" dirty="0" err="1"/>
              <a:t>autistische</a:t>
            </a:r>
            <a:r>
              <a:rPr lang="en-US" dirty="0"/>
              <a:t> </a:t>
            </a:r>
            <a:r>
              <a:rPr lang="en-US" dirty="0" err="1"/>
              <a:t>Struktur</a:t>
            </a:r>
            <a:r>
              <a:rPr lang="en-US" dirty="0"/>
              <a:t>?</a:t>
            </a:r>
          </a:p>
          <a:p>
            <a:endParaRPr lang="en-US" dirty="0">
              <a:solidFill>
                <a:srgbClr val="000000"/>
              </a:solidFill>
            </a:endParaRPr>
          </a:p>
          <a:p>
            <a:r>
              <a:rPr lang="en-US" dirty="0" err="1">
                <a:solidFill>
                  <a:srgbClr val="FF0000"/>
                </a:solidFill>
              </a:rPr>
              <a:t>Ein</a:t>
            </a:r>
            <a:r>
              <a:rPr lang="en-US" dirty="0">
                <a:solidFill>
                  <a:srgbClr val="FF0000"/>
                </a:solidFill>
              </a:rPr>
              <a:t> </a:t>
            </a:r>
            <a:r>
              <a:rPr lang="en-US" dirty="0" err="1">
                <a:solidFill>
                  <a:srgbClr val="FF0000"/>
                </a:solidFill>
              </a:rPr>
              <a:t>Mehr</a:t>
            </a:r>
            <a:r>
              <a:rPr lang="en-US" dirty="0">
                <a:solidFill>
                  <a:srgbClr val="FF0000"/>
                </a:solidFill>
              </a:rPr>
              <a:t> an Lust </a:t>
            </a:r>
            <a:r>
              <a:rPr lang="en-US" i="1" dirty="0"/>
              <a:t>“</a:t>
            </a:r>
            <a:r>
              <a:rPr lang="en-US" i="1" dirty="0" err="1"/>
              <a:t>Er</a:t>
            </a:r>
            <a:r>
              <a:rPr lang="en-US" i="1" dirty="0"/>
              <a:t> hat die </a:t>
            </a:r>
            <a:r>
              <a:rPr lang="en-US" i="1" dirty="0" err="1"/>
              <a:t>richtige</a:t>
            </a:r>
            <a:r>
              <a:rPr lang="en-US" i="1" dirty="0"/>
              <a:t> </a:t>
            </a:r>
            <a:r>
              <a:rPr lang="en-US" i="1" dirty="0" err="1"/>
              <a:t>Lösungen</a:t>
            </a:r>
            <a:r>
              <a:rPr lang="en-US" i="1" dirty="0"/>
              <a:t> </a:t>
            </a:r>
            <a:r>
              <a:rPr lang="en-US" i="1" dirty="0" err="1"/>
              <a:t>genannt</a:t>
            </a:r>
            <a:r>
              <a:rPr lang="en-US" i="1" dirty="0"/>
              <a:t> und hat </a:t>
            </a:r>
            <a:r>
              <a:rPr lang="en-US" i="1" dirty="0" err="1"/>
              <a:t>dann</a:t>
            </a:r>
            <a:r>
              <a:rPr lang="en-US" i="1" dirty="0"/>
              <a:t> </a:t>
            </a:r>
            <a:r>
              <a:rPr lang="en-US" i="1" dirty="0" err="1"/>
              <a:t>mit</a:t>
            </a:r>
            <a:r>
              <a:rPr lang="en-US" i="1" dirty="0"/>
              <a:t> </a:t>
            </a:r>
            <a:r>
              <a:rPr lang="en-US" i="1" dirty="0" err="1"/>
              <a:t>Absicht</a:t>
            </a:r>
            <a:r>
              <a:rPr lang="en-US" i="1" dirty="0"/>
              <a:t> die </a:t>
            </a:r>
            <a:r>
              <a:rPr lang="en-US" i="1" dirty="0" err="1"/>
              <a:t>falschen</a:t>
            </a:r>
            <a:r>
              <a:rPr lang="en-US" i="1" dirty="0"/>
              <a:t> </a:t>
            </a:r>
            <a:r>
              <a:rPr lang="en-US" i="1" dirty="0" err="1"/>
              <a:t>hingeschrieben</a:t>
            </a:r>
            <a:r>
              <a:rPr lang="en-US" i="1" dirty="0"/>
              <a:t> und hat </a:t>
            </a:r>
            <a:r>
              <a:rPr lang="en-US" i="1" dirty="0" err="1"/>
              <a:t>mich</a:t>
            </a:r>
            <a:r>
              <a:rPr lang="en-US" i="1" dirty="0"/>
              <a:t> </a:t>
            </a:r>
            <a:r>
              <a:rPr lang="en-US" i="1" dirty="0" err="1"/>
              <a:t>dann</a:t>
            </a:r>
            <a:r>
              <a:rPr lang="en-US" i="1" dirty="0"/>
              <a:t> </a:t>
            </a:r>
            <a:r>
              <a:rPr lang="en-US" i="1" dirty="0" err="1"/>
              <a:t>angeguckt</a:t>
            </a:r>
            <a:r>
              <a:rPr lang="en-US" i="1" dirty="0"/>
              <a:t> und </a:t>
            </a:r>
            <a:r>
              <a:rPr lang="en-US" i="1" dirty="0" err="1"/>
              <a:t>mich</a:t>
            </a:r>
            <a:r>
              <a:rPr lang="en-US" i="1" dirty="0"/>
              <a:t> </a:t>
            </a:r>
            <a:r>
              <a:rPr lang="en-US" i="1" dirty="0" err="1"/>
              <a:t>angelacht</a:t>
            </a:r>
            <a:r>
              <a:rPr lang="en-US" i="1" dirty="0"/>
              <a:t>.”</a:t>
            </a:r>
          </a:p>
          <a:p>
            <a:endParaRPr lang="en-US" dirty="0"/>
          </a:p>
        </p:txBody>
      </p:sp>
    </p:spTree>
    <p:extLst>
      <p:ext uri="{BB962C8B-B14F-4D97-AF65-F5344CB8AC3E}">
        <p14:creationId xmlns:p14="http://schemas.microsoft.com/office/powerpoint/2010/main" val="10886714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4407E3-E85B-9C4A-9165-CC282AF48F2E}"/>
              </a:ext>
            </a:extLst>
          </p:cNvPr>
          <p:cNvSpPr>
            <a:spLocks noGrp="1"/>
          </p:cNvSpPr>
          <p:nvPr>
            <p:ph type="title"/>
          </p:nvPr>
        </p:nvSpPr>
        <p:spPr/>
        <p:txBody>
          <a:bodyPr>
            <a:normAutofit fontScale="90000"/>
          </a:bodyPr>
          <a:lstStyle/>
          <a:p>
            <a:r>
              <a:rPr lang="en-US" b="1" dirty="0" err="1"/>
              <a:t>Lernprozess</a:t>
            </a:r>
            <a:r>
              <a:rPr lang="en-US" b="1" dirty="0"/>
              <a:t> </a:t>
            </a:r>
            <a:r>
              <a:rPr lang="en-US" b="1" dirty="0" err="1"/>
              <a:t>für</a:t>
            </a:r>
            <a:r>
              <a:rPr lang="en-US" b="1" dirty="0"/>
              <a:t> </a:t>
            </a:r>
            <a:r>
              <a:rPr lang="en-US" b="1" dirty="0" err="1"/>
              <a:t>Mentoren</a:t>
            </a:r>
            <a:r>
              <a:rPr lang="en-US" b="1" dirty="0"/>
              <a:t> und </a:t>
            </a:r>
            <a:r>
              <a:rPr lang="en-US" b="1" dirty="0" err="1"/>
              <a:t>Referendare</a:t>
            </a:r>
            <a:endParaRPr lang="en-US" b="1" dirty="0"/>
          </a:p>
        </p:txBody>
      </p:sp>
      <p:sp>
        <p:nvSpPr>
          <p:cNvPr id="3" name="Espace réservé du contenu 2">
            <a:extLst>
              <a:ext uri="{FF2B5EF4-FFF2-40B4-BE49-F238E27FC236}">
                <a16:creationId xmlns:a16="http://schemas.microsoft.com/office/drawing/2014/main" id="{07663913-E1C1-1A4F-9E26-05B73ADBFDC1}"/>
              </a:ext>
            </a:extLst>
          </p:cNvPr>
          <p:cNvSpPr>
            <a:spLocks noGrp="1"/>
          </p:cNvSpPr>
          <p:nvPr>
            <p:ph idx="1"/>
          </p:nvPr>
        </p:nvSpPr>
        <p:spPr/>
        <p:txBody>
          <a:bodyPr>
            <a:normAutofit fontScale="77500" lnSpcReduction="20000"/>
          </a:bodyPr>
          <a:lstStyle/>
          <a:p>
            <a:r>
              <a:rPr lang="en-US" dirty="0"/>
              <a:t>Den </a:t>
            </a:r>
            <a:r>
              <a:rPr lang="en-US" dirty="0" err="1"/>
              <a:t>Jugendlichen</a:t>
            </a:r>
            <a:r>
              <a:rPr lang="en-US" dirty="0"/>
              <a:t> und </a:t>
            </a:r>
            <a:r>
              <a:rPr lang="en-US" dirty="0" err="1"/>
              <a:t>uns</a:t>
            </a:r>
            <a:r>
              <a:rPr lang="en-US" dirty="0"/>
              <a:t> </a:t>
            </a:r>
            <a:r>
              <a:rPr lang="en-US" dirty="0" err="1"/>
              <a:t>selbst</a:t>
            </a:r>
            <a:r>
              <a:rPr lang="en-US" dirty="0"/>
              <a:t> </a:t>
            </a:r>
            <a:r>
              <a:rPr lang="en-US" dirty="0" err="1"/>
              <a:t>erleben</a:t>
            </a:r>
            <a:r>
              <a:rPr lang="en-US" dirty="0"/>
              <a:t> </a:t>
            </a:r>
            <a:r>
              <a:rPr lang="en-US" dirty="0" err="1"/>
              <a:t>wir</a:t>
            </a:r>
            <a:r>
              <a:rPr lang="en-US" dirty="0"/>
              <a:t> </a:t>
            </a:r>
            <a:r>
              <a:rPr lang="en-US" dirty="0" err="1"/>
              <a:t>durch</a:t>
            </a:r>
            <a:r>
              <a:rPr lang="en-US" dirty="0"/>
              <a:t> die Praxis und </a:t>
            </a:r>
            <a:r>
              <a:rPr lang="en-US" dirty="0" err="1"/>
              <a:t>deren</a:t>
            </a:r>
            <a:r>
              <a:rPr lang="en-US" dirty="0"/>
              <a:t> </a:t>
            </a:r>
            <a:r>
              <a:rPr lang="en-US" dirty="0" err="1"/>
              <a:t>Reflexion</a:t>
            </a:r>
            <a:r>
              <a:rPr lang="en-US" dirty="0"/>
              <a:t>/Mentalisierung</a:t>
            </a:r>
          </a:p>
          <a:p>
            <a:r>
              <a:rPr lang="en-US" dirty="0" err="1"/>
              <a:t>Wir</a:t>
            </a:r>
            <a:r>
              <a:rPr lang="en-US" dirty="0"/>
              <a:t> </a:t>
            </a:r>
            <a:r>
              <a:rPr lang="en-US" dirty="0" err="1"/>
              <a:t>sind</a:t>
            </a:r>
            <a:r>
              <a:rPr lang="en-US" dirty="0"/>
              <a:t> </a:t>
            </a:r>
            <a:r>
              <a:rPr lang="en-US" dirty="0" err="1"/>
              <a:t>Objekte</a:t>
            </a:r>
            <a:r>
              <a:rPr lang="en-US" dirty="0"/>
              <a:t> von Lust und </a:t>
            </a:r>
            <a:r>
              <a:rPr lang="en-US" dirty="0" err="1"/>
              <a:t>Geniessen</a:t>
            </a:r>
            <a:r>
              <a:rPr lang="en-US" dirty="0"/>
              <a:t>  </a:t>
            </a:r>
            <a:r>
              <a:rPr lang="en-US" dirty="0" err="1"/>
              <a:t>unserer</a:t>
            </a:r>
            <a:r>
              <a:rPr lang="en-US" dirty="0"/>
              <a:t> </a:t>
            </a:r>
            <a:r>
              <a:rPr lang="en-US" dirty="0" err="1"/>
              <a:t>Eltern</a:t>
            </a:r>
            <a:r>
              <a:rPr lang="en-US" dirty="0"/>
              <a:t> und </a:t>
            </a:r>
            <a:r>
              <a:rPr lang="en-US" dirty="0" err="1"/>
              <a:t>deuten</a:t>
            </a:r>
            <a:r>
              <a:rPr lang="en-US" dirty="0"/>
              <a:t> dieses </a:t>
            </a:r>
            <a:r>
              <a:rPr lang="en-US" dirty="0" err="1"/>
              <a:t>Objektsein</a:t>
            </a:r>
            <a:r>
              <a:rPr lang="en-US" dirty="0"/>
              <a:t>, </a:t>
            </a:r>
            <a:r>
              <a:rPr lang="en-US" dirty="0" err="1"/>
              <a:t>wir</a:t>
            </a:r>
            <a:r>
              <a:rPr lang="en-US" dirty="0"/>
              <a:t> </a:t>
            </a:r>
            <a:r>
              <a:rPr lang="en-US" dirty="0" err="1"/>
              <a:t>experimentieren</a:t>
            </a:r>
            <a:r>
              <a:rPr lang="en-US" dirty="0"/>
              <a:t> </a:t>
            </a:r>
            <a:r>
              <a:rPr lang="en-US" dirty="0" err="1"/>
              <a:t>mit</a:t>
            </a:r>
            <a:r>
              <a:rPr lang="en-US" dirty="0"/>
              <a:t> </a:t>
            </a:r>
            <a:r>
              <a:rPr lang="en-US" dirty="0" err="1"/>
              <a:t>dieser</a:t>
            </a:r>
            <a:r>
              <a:rPr lang="en-US" dirty="0"/>
              <a:t> </a:t>
            </a:r>
            <a:r>
              <a:rPr lang="en-US" dirty="0" err="1"/>
              <a:t>Fremdheit</a:t>
            </a:r>
            <a:r>
              <a:rPr lang="en-US" dirty="0"/>
              <a:t>. </a:t>
            </a:r>
            <a:r>
              <a:rPr lang="en-US" dirty="0" err="1"/>
              <a:t>Wir</a:t>
            </a:r>
            <a:r>
              <a:rPr lang="en-US" dirty="0"/>
              <a:t> </a:t>
            </a:r>
            <a:r>
              <a:rPr lang="en-US" dirty="0" err="1"/>
              <a:t>leben</a:t>
            </a:r>
            <a:r>
              <a:rPr lang="en-US" dirty="0"/>
              <a:t> in den </a:t>
            </a:r>
            <a:r>
              <a:rPr lang="en-US" dirty="0" err="1"/>
              <a:t>Diskursen</a:t>
            </a:r>
            <a:r>
              <a:rPr lang="en-US" dirty="0"/>
              <a:t> der </a:t>
            </a:r>
            <a:r>
              <a:rPr lang="en-US" dirty="0" err="1"/>
              <a:t>Anderen</a:t>
            </a:r>
            <a:r>
              <a:rPr lang="en-US" dirty="0"/>
              <a:t>.</a:t>
            </a:r>
          </a:p>
          <a:p>
            <a:r>
              <a:rPr lang="en-US" dirty="0" err="1"/>
              <a:t>Gerade</a:t>
            </a:r>
            <a:r>
              <a:rPr lang="en-US" dirty="0"/>
              <a:t> </a:t>
            </a:r>
            <a:r>
              <a:rPr lang="en-US" dirty="0" err="1"/>
              <a:t>im</a:t>
            </a:r>
            <a:r>
              <a:rPr lang="en-US" dirty="0"/>
              <a:t> </a:t>
            </a:r>
            <a:r>
              <a:rPr lang="en-US" dirty="0" err="1"/>
              <a:t>ersten</a:t>
            </a:r>
            <a:r>
              <a:rPr lang="en-US" dirty="0"/>
              <a:t> </a:t>
            </a:r>
            <a:r>
              <a:rPr lang="en-US" dirty="0" err="1"/>
              <a:t>Kontakt</a:t>
            </a:r>
            <a:r>
              <a:rPr lang="en-US" dirty="0"/>
              <a:t> </a:t>
            </a:r>
            <a:r>
              <a:rPr lang="en-US" dirty="0" err="1"/>
              <a:t>mit</a:t>
            </a:r>
            <a:r>
              <a:rPr lang="en-US" dirty="0"/>
              <a:t> </a:t>
            </a:r>
            <a:r>
              <a:rPr lang="en-US" dirty="0" err="1"/>
              <a:t>Schüler</a:t>
            </a:r>
            <a:r>
              <a:rPr lang="en-US" dirty="0"/>
              <a:t>*</a:t>
            </a:r>
            <a:r>
              <a:rPr lang="en-US" dirty="0" err="1"/>
              <a:t>innen</a:t>
            </a:r>
            <a:r>
              <a:rPr lang="en-US" dirty="0"/>
              <a:t> </a:t>
            </a:r>
            <a:r>
              <a:rPr lang="en-US" dirty="0" err="1"/>
              <a:t>wird</a:t>
            </a:r>
            <a:r>
              <a:rPr lang="en-US" dirty="0"/>
              <a:t> </a:t>
            </a:r>
            <a:r>
              <a:rPr lang="en-US" dirty="0" err="1"/>
              <a:t>unsere</a:t>
            </a:r>
            <a:r>
              <a:rPr lang="en-US" dirty="0"/>
              <a:t> </a:t>
            </a:r>
            <a:r>
              <a:rPr lang="en-US" dirty="0" err="1"/>
              <a:t>Vergangenheit</a:t>
            </a:r>
            <a:r>
              <a:rPr lang="en-US" dirty="0"/>
              <a:t> </a:t>
            </a:r>
            <a:r>
              <a:rPr lang="en-US" dirty="0" err="1"/>
              <a:t>wieder</a:t>
            </a:r>
            <a:r>
              <a:rPr lang="en-US" dirty="0"/>
              <a:t> </a:t>
            </a:r>
            <a:r>
              <a:rPr lang="en-US" dirty="0" err="1"/>
              <a:t>präsenter</a:t>
            </a:r>
            <a:r>
              <a:rPr lang="en-US" dirty="0"/>
              <a:t>. </a:t>
            </a:r>
          </a:p>
          <a:p>
            <a:r>
              <a:rPr lang="en-US" dirty="0"/>
              <a:t>Das </a:t>
            </a:r>
            <a:r>
              <a:rPr lang="en-US" dirty="0" err="1"/>
              <a:t>Reale</a:t>
            </a:r>
            <a:r>
              <a:rPr lang="en-US" dirty="0"/>
              <a:t>, </a:t>
            </a:r>
            <a:r>
              <a:rPr lang="en-US" dirty="0" err="1"/>
              <a:t>als</a:t>
            </a:r>
            <a:r>
              <a:rPr lang="en-US" dirty="0"/>
              <a:t> das </a:t>
            </a:r>
            <a:r>
              <a:rPr lang="en-US" dirty="0" err="1"/>
              <a:t>Unmögliche</a:t>
            </a:r>
            <a:r>
              <a:rPr lang="en-US" dirty="0"/>
              <a:t> </a:t>
            </a:r>
            <a:r>
              <a:rPr lang="en-US" dirty="0" err="1"/>
              <a:t>bekommen</a:t>
            </a:r>
            <a:r>
              <a:rPr lang="en-US" dirty="0"/>
              <a:t> </a:t>
            </a:r>
            <a:r>
              <a:rPr lang="en-US" dirty="0" err="1"/>
              <a:t>wir</a:t>
            </a:r>
            <a:r>
              <a:rPr lang="en-US" dirty="0"/>
              <a:t> </a:t>
            </a:r>
            <a:r>
              <a:rPr lang="en-US" dirty="0" err="1"/>
              <a:t>nie</a:t>
            </a:r>
            <a:r>
              <a:rPr lang="en-US" dirty="0"/>
              <a:t> </a:t>
            </a:r>
            <a:r>
              <a:rPr lang="en-US" dirty="0" err="1"/>
              <a:t>ganz</a:t>
            </a:r>
            <a:r>
              <a:rPr lang="en-US" dirty="0"/>
              <a:t> in den Griff. Nur </a:t>
            </a:r>
            <a:r>
              <a:rPr lang="en-US" dirty="0" err="1"/>
              <a:t>deuten</a:t>
            </a:r>
            <a:r>
              <a:rPr lang="en-US" dirty="0"/>
              <a:t> </a:t>
            </a:r>
            <a:r>
              <a:rPr lang="en-US" dirty="0" err="1"/>
              <a:t>zu</a:t>
            </a:r>
            <a:r>
              <a:rPr lang="en-US" dirty="0"/>
              <a:t> </a:t>
            </a:r>
            <a:r>
              <a:rPr lang="en-US" dirty="0" err="1"/>
              <a:t>können</a:t>
            </a:r>
            <a:r>
              <a:rPr lang="en-US" dirty="0"/>
              <a:t> </a:t>
            </a:r>
            <a:r>
              <a:rPr lang="en-US" dirty="0" err="1"/>
              <a:t>ist</a:t>
            </a:r>
            <a:r>
              <a:rPr lang="en-US" dirty="0"/>
              <a:t> </a:t>
            </a:r>
            <a:r>
              <a:rPr lang="en-US" dirty="0" err="1"/>
              <a:t>Ursache</a:t>
            </a:r>
            <a:r>
              <a:rPr lang="en-US" dirty="0"/>
              <a:t> </a:t>
            </a:r>
            <a:r>
              <a:rPr lang="en-US" dirty="0" err="1"/>
              <a:t>unserer</a:t>
            </a:r>
            <a:r>
              <a:rPr lang="en-US" dirty="0"/>
              <a:t> </a:t>
            </a:r>
            <a:r>
              <a:rPr lang="en-US" dirty="0" err="1"/>
              <a:t>Freiheit</a:t>
            </a:r>
            <a:r>
              <a:rPr lang="en-US" dirty="0"/>
              <a:t>. </a:t>
            </a:r>
          </a:p>
          <a:p>
            <a:r>
              <a:rPr lang="en-US" dirty="0" err="1">
                <a:solidFill>
                  <a:srgbClr val="FF0000"/>
                </a:solidFill>
              </a:rPr>
              <a:t>Studierende</a:t>
            </a:r>
            <a:r>
              <a:rPr lang="en-US" dirty="0">
                <a:solidFill>
                  <a:srgbClr val="FF0000"/>
                </a:solidFill>
              </a:rPr>
              <a:t> </a:t>
            </a:r>
            <a:r>
              <a:rPr lang="en-US" dirty="0" err="1">
                <a:solidFill>
                  <a:srgbClr val="FF0000"/>
                </a:solidFill>
              </a:rPr>
              <a:t>im</a:t>
            </a:r>
            <a:r>
              <a:rPr lang="en-US" dirty="0">
                <a:solidFill>
                  <a:srgbClr val="FF0000"/>
                </a:solidFill>
              </a:rPr>
              <a:t> </a:t>
            </a:r>
            <a:r>
              <a:rPr lang="en-US" dirty="0" err="1">
                <a:solidFill>
                  <a:srgbClr val="FF0000"/>
                </a:solidFill>
              </a:rPr>
              <a:t>Praktikum</a:t>
            </a:r>
            <a:r>
              <a:rPr lang="en-US" dirty="0">
                <a:solidFill>
                  <a:srgbClr val="FF0000"/>
                </a:solidFill>
              </a:rPr>
              <a:t> </a:t>
            </a:r>
            <a:r>
              <a:rPr lang="en-US" dirty="0" err="1">
                <a:solidFill>
                  <a:srgbClr val="FF0000"/>
                </a:solidFill>
              </a:rPr>
              <a:t>lernen</a:t>
            </a:r>
            <a:r>
              <a:rPr lang="en-US" dirty="0">
                <a:solidFill>
                  <a:srgbClr val="FF0000"/>
                </a:solidFill>
              </a:rPr>
              <a:t> </a:t>
            </a:r>
            <a:r>
              <a:rPr lang="en-US" dirty="0" err="1">
                <a:solidFill>
                  <a:srgbClr val="FF0000"/>
                </a:solidFill>
              </a:rPr>
              <a:t>Wissen</a:t>
            </a:r>
            <a:r>
              <a:rPr lang="en-US" dirty="0">
                <a:solidFill>
                  <a:srgbClr val="FF0000"/>
                </a:solidFill>
              </a:rPr>
              <a:t> und </a:t>
            </a:r>
            <a:r>
              <a:rPr lang="en-US" dirty="0" err="1">
                <a:solidFill>
                  <a:srgbClr val="FF0000"/>
                </a:solidFill>
              </a:rPr>
              <a:t>Unmögliches</a:t>
            </a:r>
            <a:r>
              <a:rPr lang="en-US" dirty="0">
                <a:solidFill>
                  <a:srgbClr val="FF0000"/>
                </a:solidFill>
              </a:rPr>
              <a:t> </a:t>
            </a:r>
            <a:r>
              <a:rPr lang="en-US" dirty="0" err="1">
                <a:solidFill>
                  <a:srgbClr val="FF0000"/>
                </a:solidFill>
              </a:rPr>
              <a:t>mit</a:t>
            </a:r>
            <a:r>
              <a:rPr lang="en-US" dirty="0">
                <a:solidFill>
                  <a:srgbClr val="FF0000"/>
                </a:solidFill>
              </a:rPr>
              <a:t> </a:t>
            </a:r>
            <a:r>
              <a:rPr lang="en-US" dirty="0" err="1">
                <a:solidFill>
                  <a:srgbClr val="FF0000"/>
                </a:solidFill>
              </a:rPr>
              <a:t>ihren</a:t>
            </a:r>
            <a:r>
              <a:rPr lang="en-US" dirty="0">
                <a:solidFill>
                  <a:srgbClr val="FF0000"/>
                </a:solidFill>
              </a:rPr>
              <a:t> </a:t>
            </a:r>
            <a:r>
              <a:rPr lang="en-US" dirty="0" err="1">
                <a:solidFill>
                  <a:srgbClr val="FF0000"/>
                </a:solidFill>
              </a:rPr>
              <a:t>Schüler</a:t>
            </a:r>
            <a:r>
              <a:rPr lang="en-US" dirty="0">
                <a:solidFill>
                  <a:srgbClr val="FF0000"/>
                </a:solidFill>
              </a:rPr>
              <a:t>*</a:t>
            </a:r>
            <a:r>
              <a:rPr lang="en-US" dirty="0" err="1">
                <a:solidFill>
                  <a:srgbClr val="FF0000"/>
                </a:solidFill>
              </a:rPr>
              <a:t>innen</a:t>
            </a:r>
            <a:r>
              <a:rPr lang="en-US" dirty="0">
                <a:solidFill>
                  <a:srgbClr val="FF0000"/>
                </a:solidFill>
              </a:rPr>
              <a:t> </a:t>
            </a:r>
            <a:r>
              <a:rPr lang="en-US" dirty="0" err="1">
                <a:solidFill>
                  <a:srgbClr val="FF0000"/>
                </a:solidFill>
              </a:rPr>
              <a:t>zu</a:t>
            </a:r>
            <a:r>
              <a:rPr lang="en-US" dirty="0">
                <a:solidFill>
                  <a:srgbClr val="FF0000"/>
                </a:solidFill>
              </a:rPr>
              <a:t> </a:t>
            </a:r>
            <a:r>
              <a:rPr lang="en-US" dirty="0" err="1">
                <a:solidFill>
                  <a:srgbClr val="FF0000"/>
                </a:solidFill>
              </a:rPr>
              <a:t>teilen</a:t>
            </a:r>
            <a:r>
              <a:rPr lang="en-US" dirty="0">
                <a:solidFill>
                  <a:srgbClr val="FF0000"/>
                </a:solidFill>
              </a:rPr>
              <a:t>.</a:t>
            </a:r>
          </a:p>
          <a:p>
            <a:endParaRPr lang="en-US" dirty="0"/>
          </a:p>
        </p:txBody>
      </p:sp>
    </p:spTree>
    <p:extLst>
      <p:ext uri="{BB962C8B-B14F-4D97-AF65-F5344CB8AC3E}">
        <p14:creationId xmlns:p14="http://schemas.microsoft.com/office/powerpoint/2010/main" val="10588556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Abschließende Diskussion</a:t>
            </a:r>
          </a:p>
        </p:txBody>
      </p:sp>
      <p:sp>
        <p:nvSpPr>
          <p:cNvPr id="3" name="Textplatzhalter 2"/>
          <p:cNvSpPr>
            <a:spLocks noGrp="1"/>
          </p:cNvSpPr>
          <p:nvPr>
            <p:ph type="body" idx="1"/>
          </p:nvPr>
        </p:nvSpPr>
        <p:spPr/>
        <p:txBody>
          <a:bodyPr>
            <a:normAutofit/>
          </a:bodyPr>
          <a:lstStyle/>
          <a:p>
            <a:r>
              <a:rPr lang="de-DE" sz="4400" b="1" dirty="0"/>
              <a:t>3. </a:t>
            </a:r>
          </a:p>
        </p:txBody>
      </p:sp>
      <p:sp>
        <p:nvSpPr>
          <p:cNvPr id="4" name="Foliennummernplatzhalter 3"/>
          <p:cNvSpPr>
            <a:spLocks noGrp="1"/>
          </p:cNvSpPr>
          <p:nvPr>
            <p:ph type="sldNum" sz="quarter" idx="12"/>
          </p:nvPr>
        </p:nvSpPr>
        <p:spPr/>
        <p:txBody>
          <a:bodyPr/>
          <a:lstStyle/>
          <a:p>
            <a:pPr>
              <a:defRPr/>
            </a:pPr>
            <a:fld id="{C1238C9B-4236-466B-BA73-95BADDC97272}" type="slidenum">
              <a:rPr lang="de-DE" smtClean="0"/>
              <a:pPr>
                <a:defRPr/>
              </a:pPr>
              <a:t>69</a:t>
            </a:fld>
            <a:endParaRPr lang="de-DE"/>
          </a:p>
        </p:txBody>
      </p:sp>
      <p:pic>
        <p:nvPicPr>
          <p:cNvPr id="5" name="Inhaltsplatzhalter 5"/>
          <p:cNvPicPr>
            <a:picLocks noChangeAspect="1"/>
          </p:cNvPicPr>
          <p:nvPr/>
        </p:nvPicPr>
        <p:blipFill rotWithShape="1">
          <a:blip r:embed="rId3"/>
          <a:srcRect l="70679" t="29705" r="11728" b="58937"/>
          <a:stretch/>
        </p:blipFill>
        <p:spPr>
          <a:xfrm>
            <a:off x="7128" y="24853"/>
            <a:ext cx="1592580" cy="642621"/>
          </a:xfrm>
          <a:prstGeom prst="rect">
            <a:avLst/>
          </a:prstGeom>
        </p:spPr>
      </p:pic>
      <p:pic>
        <p:nvPicPr>
          <p:cNvPr id="6" name="Grafik 5">
            <a:extLst>
              <a:ext uri="{FF2B5EF4-FFF2-40B4-BE49-F238E27FC236}">
                <a16:creationId xmlns:a16="http://schemas.microsoft.com/office/drawing/2014/main" id="{0563D171-00EE-495A-9988-2F44AF7523B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790355" y="-18841"/>
            <a:ext cx="3347864" cy="814536"/>
          </a:xfrm>
          <a:prstGeom prst="rect">
            <a:avLst/>
          </a:prstGeom>
        </p:spPr>
      </p:pic>
      <p:pic>
        <p:nvPicPr>
          <p:cNvPr id="7" name="Picture 2" descr="Ähnliches Foto">
            <a:hlinkClick r:id="rId5" invalidUrl="https://www.google.com/url?sa=i&amp;rct=j&amp;q=&amp;esrc=s&amp;source=images&amp;cd=&amp;cad=rja&amp;uact=8&amp;ved=2ahUKEwjl0oDtre3dAhUNjqQKHZazBeYQjRx6BAgBEAU&amp;url=https://de.fotolia.com/tag/&quot;powerpoint schlussfolie&quot;&amp;psig=AOvVaw36WVwm0CO0fN1NhFcSNiC1&amp;ust=1538761334018373"/>
            <a:extLst>
              <a:ext uri="{FF2B5EF4-FFF2-40B4-BE49-F238E27FC236}">
                <a16:creationId xmlns:a16="http://schemas.microsoft.com/office/drawing/2014/main" id="{4C7111F2-1CA2-4BC0-B21C-B1982A5A382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7150"/>
          <a:stretch/>
        </p:blipFill>
        <p:spPr bwMode="auto">
          <a:xfrm>
            <a:off x="6959599" y="1763713"/>
            <a:ext cx="1800161" cy="2286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09691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22114"/>
          </a:xfrm>
        </p:spPr>
        <p:txBody>
          <a:bodyPr/>
          <a:lstStyle/>
          <a:p>
            <a:endParaRPr lang="de-DE" dirty="0"/>
          </a:p>
        </p:txBody>
      </p:sp>
      <p:sp>
        <p:nvSpPr>
          <p:cNvPr id="3" name="Inhaltsplatzhalter 2"/>
          <p:cNvSpPr>
            <a:spLocks noGrp="1"/>
          </p:cNvSpPr>
          <p:nvPr>
            <p:ph idx="1"/>
          </p:nvPr>
        </p:nvSpPr>
        <p:spPr>
          <a:xfrm>
            <a:off x="457200" y="1351078"/>
            <a:ext cx="8229600" cy="4775086"/>
          </a:xfrm>
        </p:spPr>
        <p:txBody>
          <a:bodyPr>
            <a:normAutofit lnSpcReduction="10000"/>
          </a:bodyPr>
          <a:lstStyle/>
          <a:p>
            <a:pPr marL="0" indent="0">
              <a:buNone/>
            </a:pPr>
            <a:r>
              <a:rPr lang="de-DE" b="1" dirty="0"/>
              <a:t>Projektstrategien</a:t>
            </a:r>
            <a:br>
              <a:rPr lang="de-DE" b="1" dirty="0"/>
            </a:br>
            <a:endParaRPr lang="de-DE" b="1" dirty="0"/>
          </a:p>
          <a:p>
            <a:pPr lvl="1">
              <a:buFont typeface="Wingdings" panose="05000000000000000000" pitchFamily="2" charset="2"/>
              <a:buChar char="Ø"/>
            </a:pPr>
            <a:r>
              <a:rPr lang="de-DE" i="1" dirty="0"/>
              <a:t> Propädeutische </a:t>
            </a:r>
            <a:r>
              <a:rPr lang="de-DE" dirty="0"/>
              <a:t>Professionalisierung von   	zukünftigen Lehrkräften für ein komplexes 	Arbeitsfeld</a:t>
            </a:r>
          </a:p>
          <a:p>
            <a:pPr lvl="1">
              <a:buFont typeface="Wingdings" panose="05000000000000000000" pitchFamily="2" charset="2"/>
              <a:buChar char="Ø"/>
            </a:pPr>
            <a:r>
              <a:rPr lang="de-DE" i="1" dirty="0"/>
              <a:t> Reflexion</a:t>
            </a:r>
            <a:r>
              <a:rPr lang="de-DE" dirty="0"/>
              <a:t> als Strategie der Wahl</a:t>
            </a:r>
          </a:p>
          <a:p>
            <a:pPr lvl="1">
              <a:buFont typeface="Wingdings" panose="05000000000000000000" pitchFamily="2" charset="2"/>
              <a:buChar char="Ø"/>
            </a:pPr>
            <a:endParaRPr lang="de-DE" dirty="0"/>
          </a:p>
          <a:p>
            <a:pPr lvl="1">
              <a:buFont typeface="Wingdings" panose="05000000000000000000" pitchFamily="2" charset="2"/>
              <a:buChar char="Ø"/>
            </a:pPr>
            <a:r>
              <a:rPr lang="de-DE" i="1" dirty="0"/>
              <a:t> Zweifache</a:t>
            </a:r>
            <a:r>
              <a:rPr lang="de-DE" dirty="0"/>
              <a:t> Professionalisierungsstrategie:</a:t>
            </a:r>
          </a:p>
          <a:p>
            <a:pPr lvl="2"/>
            <a:r>
              <a:rPr lang="de-DE" sz="2800" dirty="0"/>
              <a:t>Studierende</a:t>
            </a:r>
          </a:p>
          <a:p>
            <a:pPr lvl="2"/>
            <a:r>
              <a:rPr lang="de-DE" sz="2800" dirty="0"/>
              <a:t>Praktikumsbegleiter*innen</a:t>
            </a:r>
          </a:p>
          <a:p>
            <a:pPr marL="0" indent="0">
              <a:buNone/>
            </a:pPr>
            <a:endParaRPr lang="de-DE" sz="1300" dirty="0"/>
          </a:p>
          <a:p>
            <a:endParaRPr lang="de-DE" dirty="0"/>
          </a:p>
        </p:txBody>
      </p:sp>
      <p:sp>
        <p:nvSpPr>
          <p:cNvPr id="5" name="Foliennummernplatzhalter 4"/>
          <p:cNvSpPr>
            <a:spLocks noGrp="1"/>
          </p:cNvSpPr>
          <p:nvPr>
            <p:ph type="sldNum" sz="quarter" idx="12"/>
          </p:nvPr>
        </p:nvSpPr>
        <p:spPr/>
        <p:txBody>
          <a:bodyPr>
            <a:normAutofit/>
          </a:bodyPr>
          <a:lstStyle/>
          <a:p>
            <a:pPr>
              <a:defRPr/>
            </a:pPr>
            <a:fld id="{04E166CA-A2FE-40F3-AA5B-87036B45E0F4}" type="slidenum">
              <a:rPr lang="de-DE" smtClean="0"/>
              <a:pPr>
                <a:defRPr/>
              </a:pPr>
              <a:t>7</a:t>
            </a:fld>
            <a:endParaRPr lang="de-DE"/>
          </a:p>
        </p:txBody>
      </p:sp>
      <p:pic>
        <p:nvPicPr>
          <p:cNvPr id="6" name="Grafik 3">
            <a:extLst>
              <a:ext uri="{FF2B5EF4-FFF2-40B4-BE49-F238E27FC236}">
                <a16:creationId xmlns:a16="http://schemas.microsoft.com/office/drawing/2014/main" id="{2863D7EB-7476-402D-9428-BA156201B83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01025" y="-18841"/>
            <a:ext cx="3347864" cy="814536"/>
          </a:xfrm>
          <a:prstGeom prst="rect">
            <a:avLst/>
          </a:prstGeom>
        </p:spPr>
      </p:pic>
      <p:pic>
        <p:nvPicPr>
          <p:cNvPr id="7" name="Inhaltsplatzhalter 5"/>
          <p:cNvPicPr>
            <a:picLocks noChangeAspect="1"/>
          </p:cNvPicPr>
          <p:nvPr/>
        </p:nvPicPr>
        <p:blipFill rotWithShape="1">
          <a:blip r:embed="rId4"/>
          <a:srcRect l="70679" t="29705" r="11728" b="58937"/>
          <a:stretch/>
        </p:blipFill>
        <p:spPr>
          <a:xfrm>
            <a:off x="3233" y="13728"/>
            <a:ext cx="1592580" cy="642621"/>
          </a:xfrm>
          <a:prstGeom prst="rect">
            <a:avLst/>
          </a:prstGeom>
        </p:spPr>
      </p:pic>
    </p:spTree>
    <p:extLst>
      <p:ext uri="{BB962C8B-B14F-4D97-AF65-F5344CB8AC3E}">
        <p14:creationId xmlns:p14="http://schemas.microsoft.com/office/powerpoint/2010/main" val="316638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AD73B-AFFC-4A20-A2A4-C17D48A19217}"/>
              </a:ext>
            </a:extLst>
          </p:cNvPr>
          <p:cNvSpPr>
            <a:spLocks noGrp="1"/>
          </p:cNvSpPr>
          <p:nvPr>
            <p:ph type="title"/>
          </p:nvPr>
        </p:nvSpPr>
        <p:spPr>
          <a:xfrm>
            <a:off x="611560" y="260649"/>
            <a:ext cx="8075240" cy="266172"/>
          </a:xfrm>
        </p:spPr>
        <p:txBody>
          <a:bodyPr>
            <a:noAutofit/>
          </a:bodyPr>
          <a:lstStyle/>
          <a:p>
            <a:br>
              <a:rPr lang="de-DE" sz="2800" dirty="0">
                <a:solidFill>
                  <a:srgbClr val="0070C0"/>
                </a:solidFill>
                <a:latin typeface="Arial" charset="0"/>
              </a:rPr>
            </a:br>
            <a:br>
              <a:rPr lang="de-AT" sz="2800" b="1" dirty="0"/>
            </a:br>
            <a:endParaRPr lang="de-AT" sz="2800" b="1" dirty="0"/>
          </a:p>
        </p:txBody>
      </p:sp>
      <p:sp>
        <p:nvSpPr>
          <p:cNvPr id="4" name="Foliennummernplatzhalter 3">
            <a:extLst>
              <a:ext uri="{FF2B5EF4-FFF2-40B4-BE49-F238E27FC236}">
                <a16:creationId xmlns:a16="http://schemas.microsoft.com/office/drawing/2014/main" id="{C3B84D66-02DD-4AFE-9474-336DFBE39C47}"/>
              </a:ext>
            </a:extLst>
          </p:cNvPr>
          <p:cNvSpPr>
            <a:spLocks noGrp="1"/>
          </p:cNvSpPr>
          <p:nvPr>
            <p:ph type="sldNum" sz="quarter" idx="12"/>
          </p:nvPr>
        </p:nvSpPr>
        <p:spPr/>
        <p:txBody>
          <a:bodyPr/>
          <a:lstStyle/>
          <a:p>
            <a:pPr>
              <a:defRPr/>
            </a:pPr>
            <a:fld id="{C1238C9B-4236-466B-BA73-95BADDC97272}" type="slidenum">
              <a:rPr lang="de-AT" smtClean="0"/>
              <a:pPr>
                <a:defRPr/>
              </a:pPr>
              <a:t>70</a:t>
            </a:fld>
            <a:endParaRPr lang="de-AT"/>
          </a:p>
        </p:txBody>
      </p:sp>
      <p:pic>
        <p:nvPicPr>
          <p:cNvPr id="6" name="Bild 8">
            <a:extLst>
              <a:ext uri="{FF2B5EF4-FFF2-40B4-BE49-F238E27FC236}">
                <a16:creationId xmlns:a16="http://schemas.microsoft.com/office/drawing/2014/main" id="{48F23553-F130-43CE-AAF1-D6377DDF4A00}"/>
              </a:ext>
            </a:extLst>
          </p:cNvPr>
          <p:cNvPicPr>
            <a:picLocks noChangeAspect="1"/>
          </p:cNvPicPr>
          <p:nvPr/>
        </p:nvPicPr>
        <p:blipFill>
          <a:blip r:embed="rId3"/>
          <a:srcRect l="69722" t="30444" r="11388" b="58000"/>
          <a:stretch/>
        </p:blipFill>
        <p:spPr bwMode="auto">
          <a:xfrm>
            <a:off x="13473" y="153301"/>
            <a:ext cx="1327195" cy="510045"/>
          </a:xfrm>
          <a:prstGeom prst="rect">
            <a:avLst/>
          </a:prstGeom>
        </p:spPr>
      </p:pic>
      <p:sp>
        <p:nvSpPr>
          <p:cNvPr id="7" name="Titel 1"/>
          <p:cNvSpPr txBox="1">
            <a:spLocks/>
          </p:cNvSpPr>
          <p:nvPr/>
        </p:nvSpPr>
        <p:spPr>
          <a:xfrm>
            <a:off x="457200" y="735661"/>
            <a:ext cx="8229600" cy="510045"/>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de-DE" sz="3200" b="1" dirty="0"/>
          </a:p>
        </p:txBody>
      </p:sp>
      <p:pic>
        <p:nvPicPr>
          <p:cNvPr id="8" name="Grafik 7">
            <a:extLst>
              <a:ext uri="{FF2B5EF4-FFF2-40B4-BE49-F238E27FC236}">
                <a16:creationId xmlns:a16="http://schemas.microsoft.com/office/drawing/2014/main" id="{27C44D62-D0B5-4698-94BF-CD501CB890E4}"/>
              </a:ext>
            </a:extLst>
          </p:cNvPr>
          <p:cNvPicPr/>
          <p:nvPr/>
        </p:nvPicPr>
        <p:blipFill rotWithShape="1">
          <a:blip r:embed="rId4" cstate="print">
            <a:extLst>
              <a:ext uri="{28A0092B-C50C-407E-A947-70E740481C1C}">
                <a14:useLocalDpi xmlns:a14="http://schemas.microsoft.com/office/drawing/2010/main" val="0"/>
              </a:ext>
            </a:extLst>
          </a:blip>
          <a:srcRect l="17703" t="8316" r="4478" b="-8316"/>
          <a:stretch/>
        </p:blipFill>
        <p:spPr>
          <a:xfrm>
            <a:off x="6538735" y="-14968"/>
            <a:ext cx="2605265" cy="814536"/>
          </a:xfrm>
          <a:prstGeom prst="rect">
            <a:avLst/>
          </a:prstGeom>
        </p:spPr>
      </p:pic>
      <p:sp>
        <p:nvSpPr>
          <p:cNvPr id="3" name="Inhaltsplatzhalter 2"/>
          <p:cNvSpPr>
            <a:spLocks noGrp="1"/>
          </p:cNvSpPr>
          <p:nvPr>
            <p:ph idx="1"/>
          </p:nvPr>
        </p:nvSpPr>
        <p:spPr/>
        <p:txBody>
          <a:bodyPr>
            <a:normAutofit/>
          </a:bodyPr>
          <a:lstStyle/>
          <a:p>
            <a:pPr marL="0" indent="0" algn="ctr">
              <a:buNone/>
            </a:pPr>
            <a:r>
              <a:rPr lang="mr-IN" sz="2800" dirty="0"/>
              <a:t>Fördern reflexionsbasierte Schulpraktika die </a:t>
            </a:r>
            <a:endParaRPr lang="de-DE" sz="2800" dirty="0"/>
          </a:p>
          <a:p>
            <a:pPr marL="0" indent="0" algn="ctr">
              <a:buNone/>
            </a:pPr>
            <a:r>
              <a:rPr lang="mr-IN" sz="2800" dirty="0"/>
              <a:t>Professionalisierung </a:t>
            </a:r>
            <a:endParaRPr lang="de-DE" sz="2800" dirty="0"/>
          </a:p>
          <a:p>
            <a:pPr marL="0" indent="0" algn="ctr">
              <a:buNone/>
            </a:pPr>
            <a:r>
              <a:rPr lang="mr-IN" sz="2800" dirty="0"/>
              <a:t>von </a:t>
            </a:r>
            <a:endParaRPr lang="de-DE" sz="2800" dirty="0"/>
          </a:p>
          <a:p>
            <a:pPr marL="0" indent="0" algn="ctr">
              <a:buNone/>
            </a:pPr>
            <a:r>
              <a:rPr lang="mr-IN" sz="2800" dirty="0"/>
              <a:t>Studierenden </a:t>
            </a:r>
            <a:endParaRPr lang="de-DE" sz="2800" dirty="0"/>
          </a:p>
          <a:p>
            <a:pPr marL="0" indent="0" algn="ctr">
              <a:buNone/>
            </a:pPr>
            <a:r>
              <a:rPr lang="mr-IN" sz="2800" dirty="0"/>
              <a:t>für </a:t>
            </a:r>
            <a:endParaRPr lang="de-DE" sz="2800" dirty="0"/>
          </a:p>
          <a:p>
            <a:pPr marL="0" indent="0" algn="ctr">
              <a:buNone/>
            </a:pPr>
            <a:r>
              <a:rPr lang="mr-IN" sz="2800" dirty="0"/>
              <a:t>den Umgang mit Heterogenität</a:t>
            </a:r>
            <a:r>
              <a:rPr lang="de-DE" sz="2800" dirty="0"/>
              <a:t>?</a:t>
            </a:r>
          </a:p>
          <a:p>
            <a:endParaRPr lang="de-DE" dirty="0"/>
          </a:p>
        </p:txBody>
      </p:sp>
    </p:spTree>
    <p:extLst>
      <p:ext uri="{BB962C8B-B14F-4D97-AF65-F5344CB8AC3E}">
        <p14:creationId xmlns:p14="http://schemas.microsoft.com/office/powerpoint/2010/main" val="10292584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pPr>
              <a:defRPr/>
            </a:pPr>
            <a:fld id="{C1238C9B-4236-466B-BA73-95BADDC97272}" type="slidenum">
              <a:rPr lang="de-DE" smtClean="0"/>
              <a:pPr>
                <a:defRPr/>
              </a:pPr>
              <a:t>71</a:t>
            </a:fld>
            <a:endParaRPr lang="de-DE"/>
          </a:p>
        </p:txBody>
      </p:sp>
    </p:spTree>
    <p:extLst>
      <p:ext uri="{BB962C8B-B14F-4D97-AF65-F5344CB8AC3E}">
        <p14:creationId xmlns:p14="http://schemas.microsoft.com/office/powerpoint/2010/main" val="29511124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Fragen (FÜR UNS!) </a:t>
            </a:r>
          </a:p>
        </p:txBody>
      </p:sp>
      <p:sp>
        <p:nvSpPr>
          <p:cNvPr id="3" name="Inhaltsplatzhalter 2"/>
          <p:cNvSpPr>
            <a:spLocks noGrp="1"/>
          </p:cNvSpPr>
          <p:nvPr>
            <p:ph idx="1"/>
          </p:nvPr>
        </p:nvSpPr>
        <p:spPr/>
        <p:txBody>
          <a:bodyPr>
            <a:normAutofit fontScale="92500" lnSpcReduction="10000"/>
          </a:bodyPr>
          <a:lstStyle/>
          <a:p>
            <a:r>
              <a:rPr lang="de-DE" dirty="0"/>
              <a:t>Wo bleibt der Unterricht?</a:t>
            </a:r>
          </a:p>
          <a:p>
            <a:r>
              <a:rPr lang="de-DE" dirty="0"/>
              <a:t>Warum erst Praxisbegleitseminar und erst ein Jahr später Fortbildung für </a:t>
            </a:r>
            <a:r>
              <a:rPr lang="de-DE" dirty="0" err="1"/>
              <a:t>PraxisbegleiterInnen</a:t>
            </a:r>
            <a:r>
              <a:rPr lang="de-DE" dirty="0"/>
              <a:t>?</a:t>
            </a:r>
          </a:p>
          <a:p>
            <a:r>
              <a:rPr lang="de-DE" dirty="0">
                <a:solidFill>
                  <a:srgbClr val="0000FF"/>
                </a:solidFill>
              </a:rPr>
              <a:t>Erforderliche Umfeld</a:t>
            </a:r>
          </a:p>
          <a:p>
            <a:pPr lvl="1"/>
            <a:r>
              <a:rPr lang="de-DE" dirty="0"/>
              <a:t>Embedded </a:t>
            </a:r>
            <a:r>
              <a:rPr lang="de-DE" dirty="0" err="1"/>
              <a:t>reflection</a:t>
            </a:r>
            <a:r>
              <a:rPr lang="de-DE" dirty="0"/>
              <a:t>-on-action </a:t>
            </a:r>
          </a:p>
          <a:p>
            <a:r>
              <a:rPr lang="de-DE" dirty="0"/>
              <a:t>Leitperspektive/Paradigma</a:t>
            </a:r>
          </a:p>
          <a:p>
            <a:pPr lvl="1"/>
            <a:r>
              <a:rPr lang="de-DE" dirty="0"/>
              <a:t>Nicht Praxisforschung, sondern Professionalisierung im Verständnis der </a:t>
            </a:r>
            <a:r>
              <a:rPr lang="de-DE" dirty="0">
                <a:solidFill>
                  <a:srgbClr val="FF0000"/>
                </a:solidFill>
              </a:rPr>
              <a:t>strukturtheoretischen Professionalisierungstheorie</a:t>
            </a:r>
          </a:p>
          <a:p>
            <a:pPr lvl="1"/>
            <a:r>
              <a:rPr lang="de-DE" dirty="0"/>
              <a:t>Persönlichkeitsentwicklung</a:t>
            </a:r>
          </a:p>
          <a:p>
            <a:endParaRPr lang="de-DE" dirty="0"/>
          </a:p>
        </p:txBody>
      </p:sp>
      <p:sp>
        <p:nvSpPr>
          <p:cNvPr id="4" name="Foliennummernplatzhalter 3"/>
          <p:cNvSpPr>
            <a:spLocks noGrp="1"/>
          </p:cNvSpPr>
          <p:nvPr>
            <p:ph type="sldNum" sz="quarter" idx="12"/>
          </p:nvPr>
        </p:nvSpPr>
        <p:spPr/>
        <p:txBody>
          <a:bodyPr/>
          <a:lstStyle/>
          <a:p>
            <a:pPr>
              <a:defRPr/>
            </a:pPr>
            <a:fld id="{C1238C9B-4236-466B-BA73-95BADDC97272}" type="slidenum">
              <a:rPr lang="de-DE" smtClean="0"/>
              <a:pPr>
                <a:defRPr/>
              </a:pPr>
              <a:t>72</a:t>
            </a:fld>
            <a:endParaRPr lang="de-DE"/>
          </a:p>
        </p:txBody>
      </p:sp>
    </p:spTree>
    <p:extLst>
      <p:ext uri="{BB962C8B-B14F-4D97-AF65-F5344CB8AC3E}">
        <p14:creationId xmlns:p14="http://schemas.microsoft.com/office/powerpoint/2010/main" val="26273527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AD73B-AFFC-4A20-A2A4-C17D48A19217}"/>
              </a:ext>
            </a:extLst>
          </p:cNvPr>
          <p:cNvSpPr>
            <a:spLocks noGrp="1"/>
          </p:cNvSpPr>
          <p:nvPr>
            <p:ph type="title"/>
          </p:nvPr>
        </p:nvSpPr>
        <p:spPr>
          <a:xfrm>
            <a:off x="457200" y="209092"/>
            <a:ext cx="8075240" cy="805394"/>
          </a:xfrm>
        </p:spPr>
        <p:txBody>
          <a:bodyPr>
            <a:noAutofit/>
          </a:bodyPr>
          <a:lstStyle/>
          <a:p>
            <a:br>
              <a:rPr lang="de-DE" sz="2800" dirty="0">
                <a:solidFill>
                  <a:srgbClr val="0070C0"/>
                </a:solidFill>
                <a:latin typeface="Arial" charset="0"/>
              </a:rPr>
            </a:br>
            <a:br>
              <a:rPr lang="de-AT" sz="2800" b="1" dirty="0"/>
            </a:br>
            <a:endParaRPr lang="de-AT" sz="2800" b="1" dirty="0"/>
          </a:p>
        </p:txBody>
      </p:sp>
      <p:sp>
        <p:nvSpPr>
          <p:cNvPr id="3" name="Inhaltsplatzhalter 2">
            <a:extLst>
              <a:ext uri="{FF2B5EF4-FFF2-40B4-BE49-F238E27FC236}">
                <a16:creationId xmlns:a16="http://schemas.microsoft.com/office/drawing/2014/main" id="{FFF41403-D81F-4E65-9045-40B7EAF4F142}"/>
              </a:ext>
            </a:extLst>
          </p:cNvPr>
          <p:cNvSpPr>
            <a:spLocks noGrp="1"/>
          </p:cNvSpPr>
          <p:nvPr>
            <p:ph idx="1"/>
          </p:nvPr>
        </p:nvSpPr>
        <p:spPr>
          <a:xfrm>
            <a:off x="457200" y="1772816"/>
            <a:ext cx="8507288" cy="4948659"/>
          </a:xfrm>
        </p:spPr>
        <p:txBody>
          <a:bodyPr>
            <a:normAutofit/>
          </a:bodyPr>
          <a:lstStyle/>
          <a:p>
            <a:pPr marL="762000" lvl="2">
              <a:lnSpc>
                <a:spcPct val="90000"/>
              </a:lnSpc>
              <a:buClr>
                <a:srgbClr val="0070C0"/>
              </a:buClr>
              <a:buFont typeface="Wingdings" charset="0"/>
              <a:buChar char="§"/>
            </a:pPr>
            <a:r>
              <a:rPr lang="de-DE" sz="2000" dirty="0">
                <a:latin typeface="Arial" charset="0"/>
                <a:cs typeface="Arial" charset="0"/>
                <a:sym typeface="Wingdings" charset="0"/>
              </a:rPr>
              <a:t>Was spricht dafür, </a:t>
            </a:r>
            <a:r>
              <a:rPr lang="de-DE" sz="2000" dirty="0" err="1">
                <a:latin typeface="Arial" charset="0"/>
                <a:cs typeface="Arial" charset="0"/>
                <a:sym typeface="Wingdings" charset="0"/>
              </a:rPr>
              <a:t>Mentalisierungsfähigkeit</a:t>
            </a:r>
            <a:r>
              <a:rPr lang="de-DE" sz="2000" dirty="0">
                <a:latin typeface="Arial" charset="0"/>
                <a:cs typeface="Arial" charset="0"/>
                <a:sym typeface="Wingdings" charset="0"/>
              </a:rPr>
              <a:t> als zentralen Aspekt pädagogischer Professionalisierung zu begreifen</a:t>
            </a:r>
          </a:p>
          <a:p>
            <a:pPr marL="762000" lvl="2">
              <a:lnSpc>
                <a:spcPct val="90000"/>
              </a:lnSpc>
              <a:buClr>
                <a:srgbClr val="0070C0"/>
              </a:buClr>
              <a:buFont typeface="Wingdings" charset="0"/>
              <a:buChar char="§"/>
            </a:pPr>
            <a:r>
              <a:rPr lang="de-DE" sz="2000" dirty="0">
                <a:latin typeface="Arial" charset="0"/>
                <a:cs typeface="Arial" charset="0"/>
                <a:sym typeface="Wingdings" charset="0"/>
              </a:rPr>
              <a:t>Wie kann die Weiterentwicklung der </a:t>
            </a:r>
            <a:r>
              <a:rPr lang="de-DE" sz="2000" dirty="0" err="1">
                <a:latin typeface="Arial" charset="0"/>
                <a:cs typeface="Arial" charset="0"/>
                <a:sym typeface="Wingdings" charset="0"/>
              </a:rPr>
              <a:t>Mentalisierungsfähigkeit</a:t>
            </a:r>
            <a:r>
              <a:rPr lang="de-DE" sz="2000" dirty="0">
                <a:latin typeface="Arial" charset="0"/>
                <a:cs typeface="Arial" charset="0"/>
                <a:sym typeface="Wingdings" charset="0"/>
              </a:rPr>
              <a:t> bei (angehenden) Lehrkräften in der Lehrer*</a:t>
            </a:r>
            <a:r>
              <a:rPr lang="de-DE" sz="2000" dirty="0" err="1">
                <a:latin typeface="Arial" charset="0"/>
                <a:cs typeface="Arial" charset="0"/>
                <a:sym typeface="Wingdings" charset="0"/>
              </a:rPr>
              <a:t>innenbildung</a:t>
            </a:r>
            <a:r>
              <a:rPr lang="de-DE" sz="2000" dirty="0">
                <a:latin typeface="Arial" charset="0"/>
                <a:cs typeface="Arial" charset="0"/>
                <a:sym typeface="Wingdings" charset="0"/>
              </a:rPr>
              <a:t> gefördert werden</a:t>
            </a:r>
          </a:p>
          <a:p>
            <a:pPr marL="762000" lvl="2">
              <a:lnSpc>
                <a:spcPct val="90000"/>
              </a:lnSpc>
              <a:buClr>
                <a:srgbClr val="0070C0"/>
              </a:buClr>
              <a:buFont typeface="Wingdings" charset="0"/>
              <a:buChar char="§"/>
            </a:pPr>
            <a:r>
              <a:rPr lang="de-DE" sz="2000" dirty="0">
                <a:latin typeface="Arial" charset="0"/>
                <a:cs typeface="Arial" charset="0"/>
                <a:sym typeface="Wingdings" charset="0"/>
              </a:rPr>
              <a:t>Wie kann man Unterricht bzw. Schule insgesamt so gestalten, damit diese </a:t>
            </a:r>
            <a:r>
              <a:rPr lang="de-DE" sz="2000" dirty="0" err="1">
                <a:latin typeface="Arial" charset="0"/>
                <a:cs typeface="Arial" charset="0"/>
                <a:sym typeface="Wingdings" charset="0"/>
              </a:rPr>
              <a:t>mentalisierungsförderlich</a:t>
            </a:r>
            <a:r>
              <a:rPr lang="de-DE" sz="2000" dirty="0">
                <a:latin typeface="Arial" charset="0"/>
                <a:cs typeface="Arial" charset="0"/>
                <a:sym typeface="Wingdings" charset="0"/>
              </a:rPr>
              <a:t> und nicht </a:t>
            </a:r>
            <a:r>
              <a:rPr lang="de-DE" sz="2000" dirty="0" err="1">
                <a:latin typeface="Arial" charset="0"/>
                <a:cs typeface="Arial" charset="0"/>
                <a:sym typeface="Wingdings" charset="0"/>
              </a:rPr>
              <a:t>mentalisierungshemmend</a:t>
            </a:r>
            <a:r>
              <a:rPr lang="de-DE" sz="2000" dirty="0">
                <a:latin typeface="Arial" charset="0"/>
                <a:cs typeface="Arial" charset="0"/>
                <a:sym typeface="Wingdings" charset="0"/>
              </a:rPr>
              <a:t> wirken</a:t>
            </a:r>
          </a:p>
          <a:p>
            <a:pPr marL="1120775" lvl="4">
              <a:lnSpc>
                <a:spcPct val="90000"/>
              </a:lnSpc>
              <a:buClr>
                <a:srgbClr val="0070C0"/>
              </a:buClr>
              <a:buFont typeface="Wingdings" charset="0"/>
              <a:buChar char="§"/>
            </a:pPr>
            <a:r>
              <a:rPr lang="de-DE" dirty="0">
                <a:latin typeface="Arial" charset="0"/>
                <a:cs typeface="Arial" charset="0"/>
                <a:sym typeface="Wingdings" charset="0"/>
              </a:rPr>
              <a:t>Angst-/Stress-Niveau niedrig halten</a:t>
            </a:r>
          </a:p>
          <a:p>
            <a:pPr marL="1120775" lvl="4">
              <a:lnSpc>
                <a:spcPct val="90000"/>
              </a:lnSpc>
              <a:buClr>
                <a:srgbClr val="0070C0"/>
              </a:buClr>
              <a:buFont typeface="Wingdings" charset="0"/>
              <a:buChar char="§"/>
            </a:pPr>
            <a:r>
              <a:rPr lang="de-DE" dirty="0">
                <a:latin typeface="Arial" charset="0"/>
                <a:cs typeface="Arial" charset="0"/>
                <a:sym typeface="Wingdings" charset="0"/>
              </a:rPr>
              <a:t>forschender Unterricht im Sinne des Anregens von Exploration </a:t>
            </a:r>
          </a:p>
          <a:p>
            <a:pPr marL="1120775" lvl="4">
              <a:lnSpc>
                <a:spcPct val="90000"/>
              </a:lnSpc>
              <a:buClr>
                <a:srgbClr val="0070C0"/>
              </a:buClr>
              <a:buFont typeface="Wingdings" charset="0"/>
              <a:buChar char="§"/>
            </a:pPr>
            <a:r>
              <a:rPr lang="de-DE" dirty="0">
                <a:latin typeface="Arial" charset="0"/>
                <a:cs typeface="Arial" charset="0"/>
                <a:sym typeface="Wingdings" charset="0"/>
              </a:rPr>
              <a:t>Emotionsfokussierung im Unterrichten und Lernen</a:t>
            </a:r>
          </a:p>
          <a:p>
            <a:pPr marL="1120775" lvl="4">
              <a:lnSpc>
                <a:spcPct val="90000"/>
              </a:lnSpc>
              <a:buClr>
                <a:srgbClr val="0070C0"/>
              </a:buClr>
              <a:buFont typeface="Wingdings" charset="0"/>
              <a:buChar char="§"/>
            </a:pPr>
            <a:r>
              <a:rPr lang="de-DE" dirty="0">
                <a:latin typeface="Arial" charset="0"/>
                <a:cs typeface="Arial" charset="0"/>
                <a:sym typeface="Wingdings" charset="0"/>
              </a:rPr>
              <a:t>zu Perspektivenwechsel anregen </a:t>
            </a:r>
          </a:p>
          <a:p>
            <a:pPr marL="1120775" lvl="4">
              <a:lnSpc>
                <a:spcPct val="90000"/>
              </a:lnSpc>
              <a:buClr>
                <a:srgbClr val="0070C0"/>
              </a:buClr>
              <a:buFont typeface="Wingdings" charset="0"/>
              <a:buChar char="§"/>
            </a:pPr>
            <a:r>
              <a:rPr lang="de-DE" dirty="0">
                <a:latin typeface="Arial" charset="0"/>
                <a:cs typeface="Arial" charset="0"/>
                <a:sym typeface="Wingdings" charset="0"/>
              </a:rPr>
              <a:t>Selbstwirksamkeit(</a:t>
            </a:r>
            <a:r>
              <a:rPr lang="de-DE" dirty="0" err="1">
                <a:latin typeface="Arial" charset="0"/>
                <a:cs typeface="Arial" charset="0"/>
                <a:sym typeface="Wingdings" charset="0"/>
              </a:rPr>
              <a:t>serleben</a:t>
            </a:r>
            <a:r>
              <a:rPr lang="de-DE" dirty="0">
                <a:latin typeface="Arial" charset="0"/>
                <a:cs typeface="Arial" charset="0"/>
                <a:sym typeface="Wingdings" charset="0"/>
              </a:rPr>
              <a:t>) fördern [-&gt; auch etwas im Mentalen der Lehrkraft auslösen können]</a:t>
            </a:r>
          </a:p>
          <a:p>
            <a:pPr marL="1120775" lvl="4">
              <a:lnSpc>
                <a:spcPct val="90000"/>
              </a:lnSpc>
              <a:buClr>
                <a:srgbClr val="0070C0"/>
              </a:buClr>
              <a:buFont typeface="Wingdings" charset="0"/>
              <a:buChar char="§"/>
            </a:pPr>
            <a:r>
              <a:rPr lang="de-DE" dirty="0">
                <a:latin typeface="Arial" charset="0"/>
                <a:cs typeface="Arial" charset="0"/>
                <a:sym typeface="Wingdings" charset="0"/>
              </a:rPr>
              <a:t>die Lehrperson als </a:t>
            </a:r>
            <a:r>
              <a:rPr lang="de-DE" dirty="0" err="1">
                <a:latin typeface="Arial" charset="0"/>
                <a:cs typeface="Arial" charset="0"/>
                <a:sym typeface="Wingdings" charset="0"/>
              </a:rPr>
              <a:t>mentalisierendes</a:t>
            </a:r>
            <a:r>
              <a:rPr lang="de-DE" dirty="0">
                <a:latin typeface="Arial" charset="0"/>
                <a:cs typeface="Arial" charset="0"/>
                <a:sym typeface="Wingdings" charset="0"/>
              </a:rPr>
              <a:t> Vorbild etc.</a:t>
            </a:r>
            <a:endParaRPr lang="de-AT" dirty="0">
              <a:latin typeface="Arial" charset="0"/>
              <a:cs typeface="Arial" charset="0"/>
              <a:sym typeface="Wingdings" charset="0"/>
            </a:endParaRPr>
          </a:p>
          <a:p>
            <a:pPr marL="533400" lvl="2" indent="0">
              <a:lnSpc>
                <a:spcPct val="90000"/>
              </a:lnSpc>
              <a:buClr>
                <a:srgbClr val="0070C0"/>
              </a:buClr>
              <a:buNone/>
            </a:pPr>
            <a:endParaRPr lang="de-AT" sz="1700" i="1" dirty="0">
              <a:latin typeface="Arial" charset="0"/>
              <a:cs typeface="Arial" charset="0"/>
            </a:endParaRPr>
          </a:p>
        </p:txBody>
      </p:sp>
      <p:sp>
        <p:nvSpPr>
          <p:cNvPr id="4" name="Foliennummernplatzhalter 3">
            <a:extLst>
              <a:ext uri="{FF2B5EF4-FFF2-40B4-BE49-F238E27FC236}">
                <a16:creationId xmlns:a16="http://schemas.microsoft.com/office/drawing/2014/main" id="{C3B84D66-02DD-4AFE-9474-336DFBE39C47}"/>
              </a:ext>
            </a:extLst>
          </p:cNvPr>
          <p:cNvSpPr>
            <a:spLocks noGrp="1"/>
          </p:cNvSpPr>
          <p:nvPr>
            <p:ph type="sldNum" sz="quarter" idx="12"/>
          </p:nvPr>
        </p:nvSpPr>
        <p:spPr/>
        <p:txBody>
          <a:bodyPr/>
          <a:lstStyle/>
          <a:p>
            <a:pPr>
              <a:defRPr/>
            </a:pPr>
            <a:fld id="{C1238C9B-4236-466B-BA73-95BADDC97272}" type="slidenum">
              <a:rPr lang="de-AT" smtClean="0"/>
              <a:pPr>
                <a:defRPr/>
              </a:pPr>
              <a:t>73</a:t>
            </a:fld>
            <a:endParaRPr lang="de-AT"/>
          </a:p>
        </p:txBody>
      </p:sp>
      <p:sp>
        <p:nvSpPr>
          <p:cNvPr id="7" name="Titel 1"/>
          <p:cNvSpPr txBox="1">
            <a:spLocks/>
          </p:cNvSpPr>
          <p:nvPr/>
        </p:nvSpPr>
        <p:spPr>
          <a:xfrm>
            <a:off x="457200" y="404664"/>
            <a:ext cx="8229600" cy="11977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e-DE" b="1" dirty="0"/>
              <a:t>     </a:t>
            </a:r>
            <a:r>
              <a:rPr lang="de-DE" dirty="0"/>
              <a:t>Fragen (FÜR UNS!)</a:t>
            </a:r>
            <a:endParaRPr lang="de-DE" sz="2600" dirty="0"/>
          </a:p>
        </p:txBody>
      </p:sp>
    </p:spTree>
    <p:extLst>
      <p:ext uri="{BB962C8B-B14F-4D97-AF65-F5344CB8AC3E}">
        <p14:creationId xmlns:p14="http://schemas.microsoft.com/office/powerpoint/2010/main" val="18110533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normAutofit fontScale="85000" lnSpcReduction="20000"/>
          </a:bodyPr>
          <a:lstStyle/>
          <a:p>
            <a:r>
              <a:rPr lang="de-DE" dirty="0"/>
              <a:t>Gratwanderung zwischen Messen und Reflektieren</a:t>
            </a:r>
          </a:p>
          <a:p>
            <a:r>
              <a:rPr lang="de-DE" dirty="0"/>
              <a:t>Denken über Denken, Nachdenken über Nachdenken</a:t>
            </a:r>
          </a:p>
          <a:p>
            <a:r>
              <a:rPr lang="de-DE" dirty="0"/>
              <a:t>Basis der Reflexivität ist eine ethische Entscheidung</a:t>
            </a:r>
          </a:p>
          <a:p>
            <a:pPr lvl="1"/>
            <a:r>
              <a:rPr lang="de-DE" dirty="0"/>
              <a:t>guter L werden wollen</a:t>
            </a:r>
          </a:p>
          <a:p>
            <a:r>
              <a:rPr lang="de-DE" dirty="0"/>
              <a:t>Bewusstheit </a:t>
            </a:r>
          </a:p>
          <a:p>
            <a:pPr lvl="1"/>
            <a:r>
              <a:rPr lang="de-DE" dirty="0"/>
              <a:t>darüber, dass es </a:t>
            </a:r>
            <a:r>
              <a:rPr lang="de-DE" dirty="0" err="1"/>
              <a:t>Ü</a:t>
            </a:r>
            <a:r>
              <a:rPr lang="de-DE" dirty="0"/>
              <a:t>/GÜ, Abwehr, Widerstand, Spaltung, Identifikation, </a:t>
            </a:r>
            <a:r>
              <a:rPr lang="de-DE" dirty="0" err="1"/>
              <a:t>Gewordenheit</a:t>
            </a:r>
            <a:r>
              <a:rPr lang="de-DE" dirty="0"/>
              <a:t> geben kann</a:t>
            </a:r>
          </a:p>
          <a:p>
            <a:pPr lvl="1"/>
            <a:r>
              <a:rPr lang="de-DE" dirty="0"/>
              <a:t>eigene Tendenzen in Ansätzen bewusst</a:t>
            </a:r>
          </a:p>
          <a:p>
            <a:pPr lvl="1"/>
            <a:r>
              <a:rPr lang="de-DE" dirty="0"/>
              <a:t>Biographische Dimension (</a:t>
            </a:r>
            <a:r>
              <a:rPr lang="de-DE" dirty="0" err="1"/>
              <a:t>Ü</a:t>
            </a:r>
            <a:r>
              <a:rPr lang="de-DE" dirty="0"/>
              <a:t>): </a:t>
            </a:r>
            <a:r>
              <a:rPr lang="de-DE" dirty="0" err="1"/>
              <a:t>Gewordensein</a:t>
            </a:r>
            <a:r>
              <a:rPr lang="de-DE" dirty="0"/>
              <a:t> in der Interaktion mit anderen (Eltern, Lehrkräfte, Peers)</a:t>
            </a:r>
          </a:p>
          <a:p>
            <a:pPr lvl="1"/>
            <a:r>
              <a:rPr lang="de-DE" dirty="0"/>
              <a:t>Sprachlich sich mit Interaktionssituationen auseinandersetzen können (Affekte versprachlichen)</a:t>
            </a:r>
          </a:p>
        </p:txBody>
      </p:sp>
      <p:sp>
        <p:nvSpPr>
          <p:cNvPr id="4" name="Foliennummernplatzhalter 3"/>
          <p:cNvSpPr>
            <a:spLocks noGrp="1"/>
          </p:cNvSpPr>
          <p:nvPr>
            <p:ph type="sldNum" sz="quarter" idx="12"/>
          </p:nvPr>
        </p:nvSpPr>
        <p:spPr/>
        <p:txBody>
          <a:bodyPr/>
          <a:lstStyle/>
          <a:p>
            <a:pPr>
              <a:defRPr/>
            </a:pPr>
            <a:fld id="{C1238C9B-4236-466B-BA73-95BADDC97272}" type="slidenum">
              <a:rPr lang="de-DE" smtClean="0"/>
              <a:pPr>
                <a:defRPr/>
              </a:pPr>
              <a:t>74</a:t>
            </a:fld>
            <a:endParaRPr lang="de-DE"/>
          </a:p>
        </p:txBody>
      </p:sp>
    </p:spTree>
    <p:extLst>
      <p:ext uri="{BB962C8B-B14F-4D97-AF65-F5344CB8AC3E}">
        <p14:creationId xmlns:p14="http://schemas.microsoft.com/office/powerpoint/2010/main" val="6794850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Auswertung Forschungstagebuch Pilotdurchführung Begleitveranstaltung</a:t>
            </a:r>
          </a:p>
        </p:txBody>
      </p:sp>
      <p:sp>
        <p:nvSpPr>
          <p:cNvPr id="3" name="Textplatzhalter 2"/>
          <p:cNvSpPr>
            <a:spLocks noGrp="1"/>
          </p:cNvSpPr>
          <p:nvPr>
            <p:ph type="body" idx="1"/>
          </p:nvPr>
        </p:nvSpPr>
        <p:spPr/>
        <p:txBody>
          <a:bodyPr>
            <a:normAutofit/>
          </a:bodyPr>
          <a:lstStyle/>
          <a:p>
            <a:r>
              <a:rPr lang="de-DE" sz="4400" b="1" dirty="0"/>
              <a:t>2.3 </a:t>
            </a:r>
          </a:p>
        </p:txBody>
      </p:sp>
      <p:sp>
        <p:nvSpPr>
          <p:cNvPr id="4" name="Foliennummernplatzhalter 3"/>
          <p:cNvSpPr>
            <a:spLocks noGrp="1"/>
          </p:cNvSpPr>
          <p:nvPr>
            <p:ph type="sldNum" sz="quarter" idx="12"/>
          </p:nvPr>
        </p:nvSpPr>
        <p:spPr/>
        <p:txBody>
          <a:bodyPr/>
          <a:lstStyle/>
          <a:p>
            <a:pPr>
              <a:defRPr/>
            </a:pPr>
            <a:fld id="{C1238C9B-4236-466B-BA73-95BADDC97272}" type="slidenum">
              <a:rPr lang="de-DE" smtClean="0"/>
              <a:pPr>
                <a:defRPr/>
              </a:pPr>
              <a:t>75</a:t>
            </a:fld>
            <a:endParaRPr lang="de-DE"/>
          </a:p>
        </p:txBody>
      </p:sp>
      <p:pic>
        <p:nvPicPr>
          <p:cNvPr id="5" name="Inhaltsplatzhalter 5"/>
          <p:cNvPicPr>
            <a:picLocks noChangeAspect="1"/>
          </p:cNvPicPr>
          <p:nvPr/>
        </p:nvPicPr>
        <p:blipFill rotWithShape="1">
          <a:blip r:embed="rId3"/>
          <a:srcRect l="70679" t="29705" r="11728" b="58937"/>
          <a:stretch/>
        </p:blipFill>
        <p:spPr>
          <a:xfrm>
            <a:off x="0" y="0"/>
            <a:ext cx="1592580" cy="642621"/>
          </a:xfrm>
          <a:prstGeom prst="rect">
            <a:avLst/>
          </a:prstGeom>
        </p:spPr>
      </p:pic>
      <p:pic>
        <p:nvPicPr>
          <p:cNvPr id="6" name="Grafik 5">
            <a:extLst>
              <a:ext uri="{FF2B5EF4-FFF2-40B4-BE49-F238E27FC236}">
                <a16:creationId xmlns:a16="http://schemas.microsoft.com/office/drawing/2014/main" id="{1441495D-6781-4464-A15F-40C36129FD0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790355" y="-18841"/>
            <a:ext cx="3347864" cy="814536"/>
          </a:xfrm>
          <a:prstGeom prst="rect">
            <a:avLst/>
          </a:prstGeom>
        </p:spPr>
      </p:pic>
    </p:spTree>
    <p:extLst>
      <p:ext uri="{BB962C8B-B14F-4D97-AF65-F5344CB8AC3E}">
        <p14:creationId xmlns:p14="http://schemas.microsoft.com/office/powerpoint/2010/main" val="35003999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AD73B-AFFC-4A20-A2A4-C17D48A19217}"/>
              </a:ext>
            </a:extLst>
          </p:cNvPr>
          <p:cNvSpPr>
            <a:spLocks noGrp="1"/>
          </p:cNvSpPr>
          <p:nvPr>
            <p:ph type="title"/>
          </p:nvPr>
        </p:nvSpPr>
        <p:spPr>
          <a:xfrm>
            <a:off x="611560" y="260649"/>
            <a:ext cx="8075240" cy="266172"/>
          </a:xfrm>
        </p:spPr>
        <p:txBody>
          <a:bodyPr>
            <a:noAutofit/>
          </a:bodyPr>
          <a:lstStyle/>
          <a:p>
            <a:br>
              <a:rPr lang="de-DE" sz="2800" dirty="0">
                <a:solidFill>
                  <a:srgbClr val="0070C0"/>
                </a:solidFill>
                <a:latin typeface="Arial" charset="0"/>
              </a:rPr>
            </a:br>
            <a:br>
              <a:rPr lang="de-AT" sz="2800" b="1" dirty="0"/>
            </a:br>
            <a:endParaRPr lang="de-AT" sz="2800" b="1" dirty="0"/>
          </a:p>
        </p:txBody>
      </p:sp>
      <p:sp>
        <p:nvSpPr>
          <p:cNvPr id="4" name="Foliennummernplatzhalter 3">
            <a:extLst>
              <a:ext uri="{FF2B5EF4-FFF2-40B4-BE49-F238E27FC236}">
                <a16:creationId xmlns:a16="http://schemas.microsoft.com/office/drawing/2014/main" id="{C3B84D66-02DD-4AFE-9474-336DFBE39C47}"/>
              </a:ext>
            </a:extLst>
          </p:cNvPr>
          <p:cNvSpPr>
            <a:spLocks noGrp="1"/>
          </p:cNvSpPr>
          <p:nvPr>
            <p:ph type="sldNum" sz="quarter" idx="12"/>
          </p:nvPr>
        </p:nvSpPr>
        <p:spPr/>
        <p:txBody>
          <a:bodyPr/>
          <a:lstStyle/>
          <a:p>
            <a:pPr>
              <a:defRPr/>
            </a:pPr>
            <a:fld id="{C1238C9B-4236-466B-BA73-95BADDC97272}" type="slidenum">
              <a:rPr lang="de-AT" smtClean="0"/>
              <a:pPr>
                <a:defRPr/>
              </a:pPr>
              <a:t>76</a:t>
            </a:fld>
            <a:endParaRPr lang="de-AT"/>
          </a:p>
        </p:txBody>
      </p:sp>
      <p:pic>
        <p:nvPicPr>
          <p:cNvPr id="6" name="Bild 8">
            <a:extLst>
              <a:ext uri="{FF2B5EF4-FFF2-40B4-BE49-F238E27FC236}">
                <a16:creationId xmlns:a16="http://schemas.microsoft.com/office/drawing/2014/main" id="{48F23553-F130-43CE-AAF1-D6377DDF4A00}"/>
              </a:ext>
            </a:extLst>
          </p:cNvPr>
          <p:cNvPicPr>
            <a:picLocks noChangeAspect="1"/>
          </p:cNvPicPr>
          <p:nvPr/>
        </p:nvPicPr>
        <p:blipFill>
          <a:blip r:embed="rId3"/>
          <a:srcRect l="69722" t="30444" r="11388" b="58000"/>
          <a:stretch/>
        </p:blipFill>
        <p:spPr bwMode="auto">
          <a:xfrm>
            <a:off x="13473" y="153301"/>
            <a:ext cx="1327195" cy="510045"/>
          </a:xfrm>
          <a:prstGeom prst="rect">
            <a:avLst/>
          </a:prstGeom>
        </p:spPr>
      </p:pic>
      <p:sp>
        <p:nvSpPr>
          <p:cNvPr id="7" name="Titel 1"/>
          <p:cNvSpPr txBox="1">
            <a:spLocks/>
          </p:cNvSpPr>
          <p:nvPr/>
        </p:nvSpPr>
        <p:spPr>
          <a:xfrm>
            <a:off x="457200" y="735661"/>
            <a:ext cx="8229600" cy="510045"/>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e-DE" sz="3200" b="1" dirty="0"/>
              <a:t>Arbeit an prä-</a:t>
            </a:r>
            <a:r>
              <a:rPr lang="de-DE" sz="3200" b="1" dirty="0" err="1"/>
              <a:t>mentalisierenden</a:t>
            </a:r>
            <a:r>
              <a:rPr lang="de-DE" sz="3200" b="1" dirty="0"/>
              <a:t> Modi und Pseudo-Reflexion</a:t>
            </a:r>
          </a:p>
        </p:txBody>
      </p:sp>
      <p:pic>
        <p:nvPicPr>
          <p:cNvPr id="8" name="Grafik 7">
            <a:extLst>
              <a:ext uri="{FF2B5EF4-FFF2-40B4-BE49-F238E27FC236}">
                <a16:creationId xmlns:a16="http://schemas.microsoft.com/office/drawing/2014/main" id="{27C44D62-D0B5-4698-94BF-CD501CB890E4}"/>
              </a:ext>
            </a:extLst>
          </p:cNvPr>
          <p:cNvPicPr/>
          <p:nvPr/>
        </p:nvPicPr>
        <p:blipFill rotWithShape="1">
          <a:blip r:embed="rId4" cstate="print">
            <a:extLst>
              <a:ext uri="{28A0092B-C50C-407E-A947-70E740481C1C}">
                <a14:useLocalDpi xmlns:a14="http://schemas.microsoft.com/office/drawing/2010/main" val="0"/>
              </a:ext>
            </a:extLst>
          </a:blip>
          <a:srcRect l="17703" t="8316" r="4478" b="-8316"/>
          <a:stretch/>
        </p:blipFill>
        <p:spPr>
          <a:xfrm>
            <a:off x="6538735" y="-14968"/>
            <a:ext cx="2605265" cy="814536"/>
          </a:xfrm>
          <a:prstGeom prst="rect">
            <a:avLst/>
          </a:prstGeom>
        </p:spPr>
      </p:pic>
      <p:sp>
        <p:nvSpPr>
          <p:cNvPr id="3" name="Inhaltsplatzhalter 2"/>
          <p:cNvSpPr>
            <a:spLocks noGrp="1"/>
          </p:cNvSpPr>
          <p:nvPr>
            <p:ph idx="1"/>
          </p:nvPr>
        </p:nvSpPr>
        <p:spPr/>
        <p:txBody>
          <a:bodyPr>
            <a:normAutofit fontScale="92500" lnSpcReduction="10000"/>
          </a:bodyPr>
          <a:lstStyle/>
          <a:p>
            <a:r>
              <a:rPr lang="de-DE" dirty="0"/>
              <a:t>„Er hat sich doch beruhigt“</a:t>
            </a:r>
          </a:p>
          <a:p>
            <a:r>
              <a:rPr lang="de-DE" dirty="0"/>
              <a:t>„... genau wie bei Paula“</a:t>
            </a:r>
          </a:p>
          <a:p>
            <a:r>
              <a:rPr lang="de-DE" dirty="0"/>
              <a:t>Provokation des Schülers erfordert Strafe</a:t>
            </a:r>
          </a:p>
          <a:p>
            <a:r>
              <a:rPr lang="de-DE" dirty="0"/>
              <a:t>Zum eigenen Schutz -&gt; notwendig</a:t>
            </a:r>
          </a:p>
          <a:p>
            <a:r>
              <a:rPr lang="de-DE" dirty="0"/>
              <a:t>Frage: Was ist nötig, damit diese Überlebensstrategien aufgegeben werden können?</a:t>
            </a:r>
          </a:p>
          <a:p>
            <a:r>
              <a:rPr lang="de-DE" dirty="0"/>
              <a:t>Hinweis: Arbeit in einem sozio-technisch geprägten Umfeld</a:t>
            </a:r>
          </a:p>
          <a:p>
            <a:endParaRPr lang="de-DE" dirty="0"/>
          </a:p>
          <a:p>
            <a:endParaRPr lang="de-DE" dirty="0"/>
          </a:p>
        </p:txBody>
      </p:sp>
    </p:spTree>
    <p:extLst>
      <p:ext uri="{BB962C8B-B14F-4D97-AF65-F5344CB8AC3E}">
        <p14:creationId xmlns:p14="http://schemas.microsoft.com/office/powerpoint/2010/main" val="7004537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AD73B-AFFC-4A20-A2A4-C17D48A19217}"/>
              </a:ext>
            </a:extLst>
          </p:cNvPr>
          <p:cNvSpPr>
            <a:spLocks noGrp="1"/>
          </p:cNvSpPr>
          <p:nvPr>
            <p:ph type="title"/>
          </p:nvPr>
        </p:nvSpPr>
        <p:spPr>
          <a:xfrm>
            <a:off x="611560" y="260649"/>
            <a:ext cx="8075240" cy="266172"/>
          </a:xfrm>
        </p:spPr>
        <p:txBody>
          <a:bodyPr>
            <a:noAutofit/>
          </a:bodyPr>
          <a:lstStyle/>
          <a:p>
            <a:br>
              <a:rPr lang="de-DE" sz="2800" dirty="0">
                <a:solidFill>
                  <a:srgbClr val="0070C0"/>
                </a:solidFill>
                <a:latin typeface="Arial" charset="0"/>
              </a:rPr>
            </a:br>
            <a:br>
              <a:rPr lang="de-AT" sz="2800" b="1" dirty="0"/>
            </a:br>
            <a:endParaRPr lang="de-AT" sz="2800" b="1" dirty="0"/>
          </a:p>
        </p:txBody>
      </p:sp>
      <p:sp>
        <p:nvSpPr>
          <p:cNvPr id="4" name="Foliennummernplatzhalter 3">
            <a:extLst>
              <a:ext uri="{FF2B5EF4-FFF2-40B4-BE49-F238E27FC236}">
                <a16:creationId xmlns:a16="http://schemas.microsoft.com/office/drawing/2014/main" id="{C3B84D66-02DD-4AFE-9474-336DFBE39C47}"/>
              </a:ext>
            </a:extLst>
          </p:cNvPr>
          <p:cNvSpPr>
            <a:spLocks noGrp="1"/>
          </p:cNvSpPr>
          <p:nvPr>
            <p:ph type="sldNum" sz="quarter" idx="12"/>
          </p:nvPr>
        </p:nvSpPr>
        <p:spPr/>
        <p:txBody>
          <a:bodyPr/>
          <a:lstStyle/>
          <a:p>
            <a:pPr>
              <a:defRPr/>
            </a:pPr>
            <a:fld id="{C1238C9B-4236-466B-BA73-95BADDC97272}" type="slidenum">
              <a:rPr lang="de-AT" smtClean="0"/>
              <a:pPr>
                <a:defRPr/>
              </a:pPr>
              <a:t>77</a:t>
            </a:fld>
            <a:endParaRPr lang="de-AT"/>
          </a:p>
        </p:txBody>
      </p:sp>
      <p:pic>
        <p:nvPicPr>
          <p:cNvPr id="6" name="Bild 8">
            <a:extLst>
              <a:ext uri="{FF2B5EF4-FFF2-40B4-BE49-F238E27FC236}">
                <a16:creationId xmlns:a16="http://schemas.microsoft.com/office/drawing/2014/main" id="{48F23553-F130-43CE-AAF1-D6377DDF4A00}"/>
              </a:ext>
            </a:extLst>
          </p:cNvPr>
          <p:cNvPicPr>
            <a:picLocks noChangeAspect="1"/>
          </p:cNvPicPr>
          <p:nvPr/>
        </p:nvPicPr>
        <p:blipFill>
          <a:blip r:embed="rId3"/>
          <a:srcRect l="69722" t="30444" r="11388" b="58000"/>
          <a:stretch/>
        </p:blipFill>
        <p:spPr bwMode="auto">
          <a:xfrm>
            <a:off x="13473" y="153301"/>
            <a:ext cx="1327195" cy="510045"/>
          </a:xfrm>
          <a:prstGeom prst="rect">
            <a:avLst/>
          </a:prstGeom>
        </p:spPr>
      </p:pic>
      <p:sp>
        <p:nvSpPr>
          <p:cNvPr id="7" name="Titel 1"/>
          <p:cNvSpPr txBox="1">
            <a:spLocks/>
          </p:cNvSpPr>
          <p:nvPr/>
        </p:nvSpPr>
        <p:spPr>
          <a:xfrm>
            <a:off x="457200" y="735661"/>
            <a:ext cx="8229600" cy="749123"/>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e-DE" sz="3200" b="1" dirty="0"/>
              <a:t>Prä-</a:t>
            </a:r>
            <a:r>
              <a:rPr lang="de-DE" sz="3200" b="1" dirty="0" err="1"/>
              <a:t>mentalisierende</a:t>
            </a:r>
            <a:r>
              <a:rPr lang="de-DE" sz="3200" b="1" dirty="0"/>
              <a:t> Rückmeldungen und Pseudo-Reflexionen </a:t>
            </a:r>
          </a:p>
          <a:p>
            <a:r>
              <a:rPr lang="de-DE" sz="3200" b="1" dirty="0"/>
              <a:t>von Mentor*innen </a:t>
            </a:r>
          </a:p>
        </p:txBody>
      </p:sp>
      <p:pic>
        <p:nvPicPr>
          <p:cNvPr id="8" name="Grafik 7">
            <a:extLst>
              <a:ext uri="{FF2B5EF4-FFF2-40B4-BE49-F238E27FC236}">
                <a16:creationId xmlns:a16="http://schemas.microsoft.com/office/drawing/2014/main" id="{27C44D62-D0B5-4698-94BF-CD501CB890E4}"/>
              </a:ext>
            </a:extLst>
          </p:cNvPr>
          <p:cNvPicPr/>
          <p:nvPr/>
        </p:nvPicPr>
        <p:blipFill rotWithShape="1">
          <a:blip r:embed="rId4" cstate="print">
            <a:extLst>
              <a:ext uri="{28A0092B-C50C-407E-A947-70E740481C1C}">
                <a14:useLocalDpi xmlns:a14="http://schemas.microsoft.com/office/drawing/2010/main" val="0"/>
              </a:ext>
            </a:extLst>
          </a:blip>
          <a:srcRect l="17703" t="8316" r="4478" b="-8316"/>
          <a:stretch/>
        </p:blipFill>
        <p:spPr>
          <a:xfrm>
            <a:off x="6538735" y="-14968"/>
            <a:ext cx="2605265" cy="814536"/>
          </a:xfrm>
          <a:prstGeom prst="rect">
            <a:avLst/>
          </a:prstGeom>
        </p:spPr>
      </p:pic>
      <p:sp>
        <p:nvSpPr>
          <p:cNvPr id="3" name="Inhaltsplatzhalter 2"/>
          <p:cNvSpPr>
            <a:spLocks noGrp="1"/>
          </p:cNvSpPr>
          <p:nvPr>
            <p:ph idx="1"/>
          </p:nvPr>
        </p:nvSpPr>
        <p:spPr/>
        <p:txBody>
          <a:bodyPr>
            <a:normAutofit/>
          </a:bodyPr>
          <a:lstStyle/>
          <a:p>
            <a:r>
              <a:rPr lang="de-DE" dirty="0"/>
              <a:t>„wie Grundschullehrkraft“</a:t>
            </a:r>
          </a:p>
          <a:p>
            <a:r>
              <a:rPr lang="de-DE" dirty="0"/>
              <a:t>„ich erkenne in der ersten Woche, ob jemand für den Beruf geeignet sind oder nicht“</a:t>
            </a:r>
          </a:p>
          <a:p>
            <a:endParaRPr lang="de-DE" dirty="0"/>
          </a:p>
          <a:p>
            <a:endParaRPr lang="de-DE" dirty="0"/>
          </a:p>
        </p:txBody>
      </p:sp>
    </p:spTree>
    <p:extLst>
      <p:ext uri="{BB962C8B-B14F-4D97-AF65-F5344CB8AC3E}">
        <p14:creationId xmlns:p14="http://schemas.microsoft.com/office/powerpoint/2010/main" val="15329068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subTitle" idx="4294967295"/>
          </p:nvPr>
        </p:nvSpPr>
        <p:spPr>
          <a:xfrm>
            <a:off x="107504" y="1072685"/>
            <a:ext cx="9036496" cy="5278573"/>
          </a:xfrm>
        </p:spPr>
        <p:txBody>
          <a:bodyPr>
            <a:normAutofit lnSpcReduction="10000"/>
          </a:bodyPr>
          <a:lstStyle/>
          <a:p>
            <a:pPr marL="742950" lvl="1" indent="-285750" eaLnBrk="1" hangingPunct="1">
              <a:buClr>
                <a:schemeClr val="accent2"/>
              </a:buClr>
              <a:buFont typeface="Wingdings" charset="0"/>
              <a:buNone/>
            </a:pPr>
            <a:endParaRPr lang="de-AT" sz="800" dirty="0">
              <a:latin typeface="Arial" charset="0"/>
            </a:endParaRPr>
          </a:p>
          <a:p>
            <a:pPr marL="742950" lvl="1" indent="-285750" eaLnBrk="1" hangingPunct="1">
              <a:lnSpc>
                <a:spcPct val="90000"/>
              </a:lnSpc>
              <a:spcAft>
                <a:spcPts val="600"/>
              </a:spcAft>
              <a:buClr>
                <a:srgbClr val="0070C0"/>
              </a:buClr>
              <a:buFont typeface="Wingdings" charset="0"/>
              <a:buChar char="§"/>
            </a:pPr>
            <a:r>
              <a:rPr lang="de-AT" sz="1800" dirty="0">
                <a:latin typeface="Arial" charset="0"/>
                <a:cs typeface="Arial" charset="0"/>
              </a:rPr>
              <a:t>Aktive Haltung des/der Praxisbegleiters/in </a:t>
            </a:r>
          </a:p>
          <a:p>
            <a:pPr marL="742950" lvl="1" indent="-285750" eaLnBrk="1" hangingPunct="1">
              <a:lnSpc>
                <a:spcPct val="90000"/>
              </a:lnSpc>
              <a:spcAft>
                <a:spcPts val="600"/>
              </a:spcAft>
              <a:buClr>
                <a:srgbClr val="0070C0"/>
              </a:buClr>
              <a:buFont typeface="Wingdings" charset="0"/>
              <a:buChar char="§"/>
            </a:pPr>
            <a:r>
              <a:rPr lang="de-AT" sz="1800" dirty="0">
                <a:latin typeface="Arial" charset="0"/>
                <a:cs typeface="Arial" charset="0"/>
              </a:rPr>
              <a:t>Regulierung des emotionalen </a:t>
            </a:r>
            <a:r>
              <a:rPr lang="de-AT" sz="1800" dirty="0" err="1">
                <a:latin typeface="Arial" charset="0"/>
                <a:cs typeface="Arial" charset="0"/>
              </a:rPr>
              <a:t>Arousals</a:t>
            </a:r>
            <a:r>
              <a:rPr lang="de-AT" sz="1800" dirty="0">
                <a:latin typeface="Arial" charset="0"/>
                <a:cs typeface="Arial" charset="0"/>
              </a:rPr>
              <a:t> (Zusammenhang Stress und </a:t>
            </a:r>
            <a:r>
              <a:rPr lang="de-AT" sz="1800" dirty="0" err="1">
                <a:latin typeface="Arial" charset="0"/>
                <a:cs typeface="Arial" charset="0"/>
              </a:rPr>
              <a:t>Menfalisierungsfähigkeit</a:t>
            </a:r>
            <a:r>
              <a:rPr lang="de-AT" sz="1800" dirty="0">
                <a:latin typeface="Arial" charset="0"/>
                <a:cs typeface="Arial" charset="0"/>
              </a:rPr>
              <a:t>!)</a:t>
            </a:r>
          </a:p>
          <a:p>
            <a:pPr marL="742950" lvl="1" indent="-285750" eaLnBrk="1" hangingPunct="1">
              <a:lnSpc>
                <a:spcPct val="90000"/>
              </a:lnSpc>
              <a:spcAft>
                <a:spcPts val="600"/>
              </a:spcAft>
              <a:buClr>
                <a:srgbClr val="0070C0"/>
              </a:buClr>
              <a:buFont typeface="Wingdings" charset="0"/>
              <a:buChar char="§"/>
            </a:pPr>
            <a:r>
              <a:rPr lang="de-AT" sz="1800" dirty="0">
                <a:latin typeface="Arial" charset="0"/>
                <a:cs typeface="Arial" charset="0"/>
              </a:rPr>
              <a:t>Affekt-Fokussierung </a:t>
            </a:r>
          </a:p>
          <a:p>
            <a:pPr marL="742950" lvl="1" indent="-285750" eaLnBrk="1" hangingPunct="1">
              <a:lnSpc>
                <a:spcPct val="90000"/>
              </a:lnSpc>
              <a:spcAft>
                <a:spcPts val="600"/>
              </a:spcAft>
              <a:buClr>
                <a:srgbClr val="0070C0"/>
              </a:buClr>
              <a:buFont typeface="Wingdings" charset="0"/>
              <a:buChar char="§"/>
            </a:pPr>
            <a:r>
              <a:rPr lang="de-AT" sz="1800" dirty="0">
                <a:latin typeface="Arial" charset="0"/>
                <a:cs typeface="Arial" charset="0"/>
              </a:rPr>
              <a:t>Anregung zur Exploration und wohlwollender Neugier gepaart mit der Haltung des Nicht-Wissens </a:t>
            </a:r>
          </a:p>
          <a:p>
            <a:pPr marL="742950" lvl="1" indent="-285750" eaLnBrk="1" hangingPunct="1">
              <a:lnSpc>
                <a:spcPct val="90000"/>
              </a:lnSpc>
              <a:spcAft>
                <a:spcPts val="600"/>
              </a:spcAft>
              <a:buClr>
                <a:srgbClr val="0070C0"/>
              </a:buClr>
              <a:buFont typeface="Wingdings" charset="0"/>
              <a:buChar char="§"/>
            </a:pPr>
            <a:r>
              <a:rPr lang="de-AT" sz="1800" dirty="0">
                <a:latin typeface="Arial" charset="0"/>
                <a:cs typeface="Arial" charset="0"/>
              </a:rPr>
              <a:t>Verknüpfung von Affekt und interpersonalen Ereignissen </a:t>
            </a:r>
          </a:p>
          <a:p>
            <a:pPr marL="742950" lvl="1" indent="-285750" eaLnBrk="1" hangingPunct="1">
              <a:lnSpc>
                <a:spcPct val="90000"/>
              </a:lnSpc>
              <a:spcAft>
                <a:spcPts val="600"/>
              </a:spcAft>
              <a:buClr>
                <a:srgbClr val="0070C0"/>
              </a:buClr>
              <a:buFont typeface="Wingdings" charset="0"/>
              <a:buChar char="§"/>
            </a:pPr>
            <a:r>
              <a:rPr lang="de-AT" sz="1800" dirty="0">
                <a:latin typeface="Arial" charset="0"/>
                <a:cs typeface="Arial" charset="0"/>
              </a:rPr>
              <a:t>Stimulierung des </a:t>
            </a:r>
            <a:r>
              <a:rPr lang="de-AT" sz="1800" dirty="0" err="1">
                <a:latin typeface="Arial" charset="0"/>
                <a:cs typeface="Arial" charset="0"/>
              </a:rPr>
              <a:t>Mentalisierens</a:t>
            </a:r>
            <a:r>
              <a:rPr lang="de-AT" sz="1800" dirty="0">
                <a:latin typeface="Arial" charset="0"/>
                <a:cs typeface="Arial" charset="0"/>
              </a:rPr>
              <a:t> im Prozess und Anregung zur Perspektivübernahme (Veränderungen ungerechtfertigter Überzeugungen) </a:t>
            </a:r>
          </a:p>
          <a:p>
            <a:pPr marL="742950" lvl="1" indent="-285750" eaLnBrk="1" hangingPunct="1">
              <a:lnSpc>
                <a:spcPct val="90000"/>
              </a:lnSpc>
              <a:spcAft>
                <a:spcPts val="600"/>
              </a:spcAft>
              <a:buClr>
                <a:srgbClr val="0070C0"/>
              </a:buClr>
              <a:buFont typeface="Wingdings" charset="0"/>
              <a:buChar char="§"/>
            </a:pPr>
            <a:r>
              <a:rPr lang="de-AT" sz="1800" dirty="0">
                <a:latin typeface="Arial" charset="0"/>
                <a:cs typeface="Arial" charset="0"/>
              </a:rPr>
              <a:t>Konkrete Interventionen: „</a:t>
            </a:r>
            <a:r>
              <a:rPr lang="de-AT" sz="1800" dirty="0" err="1">
                <a:latin typeface="Arial" charset="0"/>
                <a:cs typeface="Arial" charset="0"/>
              </a:rPr>
              <a:t>stop</a:t>
            </a:r>
            <a:r>
              <a:rPr lang="de-AT" sz="1800" dirty="0">
                <a:latin typeface="Arial" charset="0"/>
                <a:cs typeface="Arial" charset="0"/>
              </a:rPr>
              <a:t> </a:t>
            </a:r>
            <a:r>
              <a:rPr lang="de-AT" sz="1800" dirty="0" err="1">
                <a:latin typeface="Arial" charset="0"/>
                <a:cs typeface="Arial" charset="0"/>
              </a:rPr>
              <a:t>and</a:t>
            </a:r>
            <a:r>
              <a:rPr lang="de-AT" sz="1800" dirty="0">
                <a:latin typeface="Arial" charset="0"/>
                <a:cs typeface="Arial" charset="0"/>
              </a:rPr>
              <a:t> </a:t>
            </a:r>
            <a:r>
              <a:rPr lang="de-AT" sz="1800" dirty="0" err="1">
                <a:latin typeface="Arial" charset="0"/>
                <a:cs typeface="Arial" charset="0"/>
              </a:rPr>
              <a:t>rewind</a:t>
            </a:r>
            <a:r>
              <a:rPr lang="de-AT" sz="1800" dirty="0">
                <a:latin typeface="Arial" charset="0"/>
                <a:cs typeface="Arial" charset="0"/>
              </a:rPr>
              <a:t>“</a:t>
            </a:r>
          </a:p>
          <a:p>
            <a:pPr marL="742950" lvl="1" indent="-285750" eaLnBrk="1" hangingPunct="1">
              <a:lnSpc>
                <a:spcPct val="90000"/>
              </a:lnSpc>
              <a:spcAft>
                <a:spcPts val="600"/>
              </a:spcAft>
              <a:buClr>
                <a:srgbClr val="0070C0"/>
              </a:buClr>
              <a:buFont typeface="Wingdings" charset="0"/>
              <a:buChar char="§"/>
            </a:pPr>
            <a:r>
              <a:rPr lang="de-AT" sz="1800" dirty="0">
                <a:latin typeface="Arial" charset="0"/>
                <a:cs typeface="Arial" charset="0"/>
              </a:rPr>
              <a:t>Bestätigung emotionaler Reaktionen und gelungener </a:t>
            </a:r>
            <a:r>
              <a:rPr lang="de-AT" sz="1800" dirty="0" err="1">
                <a:latin typeface="Arial" charset="0"/>
                <a:cs typeface="Arial" charset="0"/>
              </a:rPr>
              <a:t>Mentalisierungsprozesse</a:t>
            </a:r>
            <a:r>
              <a:rPr lang="de-AT" sz="1800" dirty="0">
                <a:latin typeface="Arial" charset="0"/>
                <a:cs typeface="Arial" charset="0"/>
              </a:rPr>
              <a:t> </a:t>
            </a:r>
          </a:p>
          <a:p>
            <a:pPr marL="742950" lvl="1" indent="-285750" eaLnBrk="1" hangingPunct="1">
              <a:lnSpc>
                <a:spcPct val="90000"/>
              </a:lnSpc>
              <a:spcAft>
                <a:spcPts val="600"/>
              </a:spcAft>
              <a:buClr>
                <a:srgbClr val="0070C0"/>
              </a:buClr>
              <a:buFont typeface="Wingdings" charset="0"/>
              <a:buChar char="§"/>
            </a:pPr>
            <a:r>
              <a:rPr lang="de-AT" sz="1800" dirty="0">
                <a:latin typeface="Arial" charset="0"/>
                <a:cs typeface="Arial" charset="0"/>
              </a:rPr>
              <a:t>Teilhaben lassen an den eigenen </a:t>
            </a:r>
            <a:r>
              <a:rPr lang="de-AT" sz="1800" dirty="0" err="1">
                <a:latin typeface="Arial" charset="0"/>
                <a:cs typeface="Arial" charset="0"/>
              </a:rPr>
              <a:t>Mentalisierungsprozessen</a:t>
            </a:r>
            <a:r>
              <a:rPr lang="de-AT" sz="1800" dirty="0">
                <a:latin typeface="Arial" charset="0"/>
                <a:cs typeface="Arial" charset="0"/>
              </a:rPr>
              <a:t>, indem man sich selbst als mentales Wesen erlebbar werden lässt (Sein Handeln auf seine mentalen Zustände zurückführen und auf unterschiedliche Blickwinkel hinweisen. Selbstwirksamkeit!).</a:t>
            </a:r>
          </a:p>
          <a:p>
            <a:pPr marL="457200" lvl="1" indent="0">
              <a:lnSpc>
                <a:spcPct val="90000"/>
              </a:lnSpc>
              <a:spcAft>
                <a:spcPts val="600"/>
              </a:spcAft>
              <a:buClr>
                <a:srgbClr val="0070C0"/>
              </a:buClr>
              <a:buNone/>
            </a:pPr>
            <a:r>
              <a:rPr lang="de-DE" sz="1800" dirty="0">
                <a:solidFill>
                  <a:srgbClr val="7F7F7F"/>
                </a:solidFill>
                <a:latin typeface="Arial"/>
                <a:cs typeface="Arial"/>
              </a:rPr>
              <a:t>  (</a:t>
            </a:r>
            <a:r>
              <a:rPr lang="de-DE" sz="1600" dirty="0">
                <a:latin typeface="Arial"/>
                <a:cs typeface="Arial"/>
              </a:rPr>
              <a:t>Kirsch 2016, 64ff.; adaptiert)</a:t>
            </a:r>
          </a:p>
          <a:p>
            <a:pPr marL="742950" lvl="1" indent="-285750" eaLnBrk="1" hangingPunct="1">
              <a:lnSpc>
                <a:spcPct val="90000"/>
              </a:lnSpc>
              <a:spcAft>
                <a:spcPts val="600"/>
              </a:spcAft>
              <a:buClr>
                <a:srgbClr val="0070C0"/>
              </a:buClr>
              <a:buFont typeface="Wingdings" charset="0"/>
              <a:buChar char="§"/>
            </a:pPr>
            <a:endParaRPr lang="de-AT" sz="1100" dirty="0">
              <a:latin typeface="Arial" charset="0"/>
              <a:cs typeface="Arial" charset="0"/>
            </a:endParaRPr>
          </a:p>
          <a:p>
            <a:pPr marL="742950" lvl="1" indent="-285750" eaLnBrk="1" hangingPunct="1">
              <a:buClr>
                <a:schemeClr val="accent2"/>
              </a:buClr>
              <a:buFont typeface="Wingdings" charset="0"/>
              <a:buChar char="§"/>
            </a:pPr>
            <a:endParaRPr lang="de-AT" sz="1800" dirty="0">
              <a:latin typeface="Arial" charset="0"/>
            </a:endParaRPr>
          </a:p>
          <a:p>
            <a:pPr marL="742950" lvl="1" indent="-285750" eaLnBrk="1" hangingPunct="1">
              <a:buClr>
                <a:schemeClr val="accent2"/>
              </a:buClr>
              <a:buFont typeface="Wingdings" charset="0"/>
              <a:buChar char="§"/>
            </a:pPr>
            <a:endParaRPr lang="de-AT" sz="1800" dirty="0">
              <a:latin typeface="Arial" charset="0"/>
            </a:endParaRPr>
          </a:p>
          <a:p>
            <a:pPr marL="742950" lvl="1" indent="-285750" eaLnBrk="1" hangingPunct="1"/>
            <a:endParaRPr lang="de-AT" sz="1300" dirty="0">
              <a:latin typeface="Arial" charset="0"/>
            </a:endParaRPr>
          </a:p>
          <a:p>
            <a:pPr marL="1143000" lvl="2" indent="-228600" eaLnBrk="1" hangingPunct="1"/>
            <a:endParaRPr lang="de-AT" sz="1300" dirty="0">
              <a:latin typeface="Arial" charset="0"/>
            </a:endParaRPr>
          </a:p>
          <a:p>
            <a:pPr marL="1143000" lvl="2" indent="-228600" eaLnBrk="1" hangingPunct="1">
              <a:buClr>
                <a:schemeClr val="accent2"/>
              </a:buClr>
              <a:buFont typeface="Wingdings" charset="0"/>
              <a:buChar char="§"/>
            </a:pPr>
            <a:endParaRPr lang="de-DE" dirty="0">
              <a:latin typeface="Arial" charset="0"/>
            </a:endParaRPr>
          </a:p>
          <a:p>
            <a:pPr marL="1143000" lvl="2" indent="-228600" eaLnBrk="1" hangingPunct="1">
              <a:lnSpc>
                <a:spcPct val="90000"/>
              </a:lnSpc>
              <a:buClr>
                <a:schemeClr val="accent2"/>
              </a:buClr>
            </a:pPr>
            <a:endParaRPr lang="de-DE" sz="1800" dirty="0">
              <a:latin typeface="Arial" charset="0"/>
              <a:cs typeface="Arial" charset="0"/>
            </a:endParaRPr>
          </a:p>
          <a:p>
            <a:pPr marL="469900" indent="-469900" eaLnBrk="1" hangingPunct="1">
              <a:lnSpc>
                <a:spcPct val="90000"/>
              </a:lnSpc>
              <a:buClr>
                <a:schemeClr val="accent2"/>
              </a:buClr>
            </a:pPr>
            <a:endParaRPr lang="de-DE" dirty="0">
              <a:latin typeface="Arial" charset="0"/>
            </a:endParaRPr>
          </a:p>
          <a:p>
            <a:pPr marL="1143000" lvl="2" indent="-228600" eaLnBrk="1" hangingPunct="1">
              <a:lnSpc>
                <a:spcPct val="90000"/>
              </a:lnSpc>
              <a:buClr>
                <a:srgbClr val="0070C0"/>
              </a:buClr>
              <a:buFont typeface="Wingdings" charset="0"/>
              <a:buChar char="§"/>
            </a:pPr>
            <a:endParaRPr lang="de-DE" sz="1800" dirty="0">
              <a:latin typeface="Arial" charset="0"/>
              <a:cs typeface="Arial" charset="0"/>
            </a:endParaRPr>
          </a:p>
          <a:p>
            <a:pPr marL="1143000" lvl="2" indent="-228600" eaLnBrk="1" hangingPunct="1">
              <a:lnSpc>
                <a:spcPct val="90000"/>
              </a:lnSpc>
              <a:buClr>
                <a:srgbClr val="0070C0"/>
              </a:buClr>
              <a:buFont typeface="Wingdings" charset="0"/>
              <a:buChar char="§"/>
            </a:pPr>
            <a:endParaRPr lang="de-DE" sz="1800" dirty="0">
              <a:latin typeface="Arial" charset="0"/>
              <a:cs typeface="Arial" charset="0"/>
            </a:endParaRPr>
          </a:p>
          <a:p>
            <a:pPr marL="1143000" lvl="2" indent="-228600" eaLnBrk="1" hangingPunct="1"/>
            <a:endParaRPr lang="de-DE" dirty="0">
              <a:latin typeface="Arial" charset="0"/>
            </a:endParaRPr>
          </a:p>
        </p:txBody>
      </p:sp>
      <p:sp>
        <p:nvSpPr>
          <p:cNvPr id="4" name="Titel 1"/>
          <p:cNvSpPr txBox="1">
            <a:spLocks/>
          </p:cNvSpPr>
          <p:nvPr/>
        </p:nvSpPr>
        <p:spPr>
          <a:xfrm>
            <a:off x="457200" y="274638"/>
            <a:ext cx="8229600" cy="70609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e-DE" sz="2800" b="1" dirty="0" err="1">
                <a:latin typeface="Arial" charset="0"/>
              </a:rPr>
              <a:t>Mentalisierungsförderliches</a:t>
            </a:r>
            <a:r>
              <a:rPr lang="de-DE" sz="2800" b="1" dirty="0">
                <a:latin typeface="Arial" charset="0"/>
              </a:rPr>
              <a:t> Handeln </a:t>
            </a:r>
          </a:p>
          <a:p>
            <a:r>
              <a:rPr lang="de-DE" sz="2800" b="1" dirty="0">
                <a:latin typeface="Arial" charset="0"/>
              </a:rPr>
              <a:t>in der Praxisbegleitung</a:t>
            </a:r>
            <a:endParaRPr lang="de-DE" sz="2800" b="1" dirty="0"/>
          </a:p>
        </p:txBody>
      </p:sp>
      <p:pic>
        <p:nvPicPr>
          <p:cNvPr id="5" name="Grafik 4">
            <a:extLst>
              <a:ext uri="{FF2B5EF4-FFF2-40B4-BE49-F238E27FC236}">
                <a16:creationId xmlns:a16="http://schemas.microsoft.com/office/drawing/2014/main" id="{5B6159B4-B9CF-43EE-841E-EC13D8E233A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790355" y="-18841"/>
            <a:ext cx="3347864" cy="293479"/>
          </a:xfrm>
          <a:prstGeom prst="rect">
            <a:avLst/>
          </a:prstGeom>
        </p:spPr>
      </p:pic>
      <p:pic>
        <p:nvPicPr>
          <p:cNvPr id="6" name="Bild 8">
            <a:extLst>
              <a:ext uri="{FF2B5EF4-FFF2-40B4-BE49-F238E27FC236}">
                <a16:creationId xmlns:a16="http://schemas.microsoft.com/office/drawing/2014/main" id="{1E310013-69A7-4924-9C25-1D65FB2670B8}"/>
              </a:ext>
            </a:extLst>
          </p:cNvPr>
          <p:cNvPicPr>
            <a:picLocks noChangeAspect="1"/>
          </p:cNvPicPr>
          <p:nvPr/>
        </p:nvPicPr>
        <p:blipFill>
          <a:blip r:embed="rId4"/>
          <a:srcRect l="69722" t="30444" r="11388" b="58000"/>
          <a:stretch/>
        </p:blipFill>
        <p:spPr bwMode="auto">
          <a:xfrm>
            <a:off x="0" y="19615"/>
            <a:ext cx="1327195" cy="510045"/>
          </a:xfrm>
          <a:prstGeom prst="rect">
            <a:avLst/>
          </a:prstGeom>
        </p:spPr>
      </p:pic>
      <p:sp>
        <p:nvSpPr>
          <p:cNvPr id="7" name="Foliennummernplatzhalter 3"/>
          <p:cNvSpPr>
            <a:spLocks noGrp="1"/>
          </p:cNvSpPr>
          <p:nvPr>
            <p:ph type="sldNum" sz="quarter" idx="12"/>
          </p:nvPr>
        </p:nvSpPr>
        <p:spPr>
          <a:xfrm>
            <a:off x="6553200" y="6356350"/>
            <a:ext cx="2133600" cy="365125"/>
          </a:xfrm>
        </p:spPr>
        <p:txBody>
          <a:bodyPr/>
          <a:lstStyle/>
          <a:p>
            <a:pPr>
              <a:defRPr/>
            </a:pPr>
            <a:fld id="{C1238C9B-4236-466B-BA73-95BADDC97272}" type="slidenum">
              <a:rPr lang="de-DE" smtClean="0"/>
              <a:pPr>
                <a:defRPr/>
              </a:pPr>
              <a:t>78</a:t>
            </a:fld>
            <a:endParaRPr lang="de-DE" dirty="0"/>
          </a:p>
        </p:txBody>
      </p:sp>
    </p:spTree>
    <p:extLst>
      <p:ext uri="{BB962C8B-B14F-4D97-AF65-F5344CB8AC3E}">
        <p14:creationId xmlns:p14="http://schemas.microsoft.com/office/powerpoint/2010/main" val="3868002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subTitle" idx="4294967295"/>
          </p:nvPr>
        </p:nvSpPr>
        <p:spPr>
          <a:xfrm>
            <a:off x="179513" y="1268761"/>
            <a:ext cx="8964488" cy="5569624"/>
          </a:xfrm>
        </p:spPr>
        <p:txBody>
          <a:bodyPr/>
          <a:lstStyle/>
          <a:p>
            <a:pPr marL="469900" indent="-469900">
              <a:buClr>
                <a:schemeClr val="accent2"/>
              </a:buClr>
              <a:buFont typeface="Wingdings" charset="0"/>
              <a:buNone/>
            </a:pPr>
            <a:endParaRPr lang="de-DE" sz="800" b="0" dirty="0">
              <a:latin typeface="Arial" charset="0"/>
            </a:endParaRPr>
          </a:p>
          <a:p>
            <a:pPr marL="762000" lvl="2" indent="-228600">
              <a:lnSpc>
                <a:spcPct val="90000"/>
              </a:lnSpc>
              <a:buClr>
                <a:srgbClr val="0070C0"/>
              </a:buClr>
              <a:buFont typeface="Wingdings" charset="0"/>
              <a:buChar char="§"/>
            </a:pPr>
            <a:r>
              <a:rPr lang="de-AT" sz="2000" dirty="0">
                <a:latin typeface="Arial" charset="0"/>
                <a:cs typeface="Arial" charset="0"/>
              </a:rPr>
              <a:t>sich den inneren Beweggründen des eigenen Verhaltens, aber auch den Beweggründen des Verhaltens anderer Menschen in verstehender Weise zuzuwenden;</a:t>
            </a:r>
            <a:endParaRPr lang="de-AT" sz="2000" dirty="0">
              <a:latin typeface="Arial" charset="0"/>
            </a:endParaRPr>
          </a:p>
          <a:p>
            <a:pPr marL="762000" lvl="2" indent="-228600">
              <a:lnSpc>
                <a:spcPct val="90000"/>
              </a:lnSpc>
              <a:buClr>
                <a:srgbClr val="0070C0"/>
              </a:buClr>
              <a:buFont typeface="Wingdings" charset="0"/>
              <a:buChar char="§"/>
            </a:pPr>
            <a:r>
              <a:rPr lang="de-AT" sz="2000" dirty="0">
                <a:latin typeface="Arial" charset="0"/>
                <a:cs typeface="Arial" charset="0"/>
              </a:rPr>
              <a:t>angemessene Vorstellungen von der „inneren Welt“ anderer Menschen zu bilden;</a:t>
            </a:r>
            <a:endParaRPr lang="de-AT" sz="2000" dirty="0">
              <a:latin typeface="Arial" charset="0"/>
            </a:endParaRPr>
          </a:p>
          <a:p>
            <a:pPr marL="762000" lvl="2" indent="-228600">
              <a:lnSpc>
                <a:spcPct val="90000"/>
              </a:lnSpc>
              <a:buClr>
                <a:srgbClr val="0070C0"/>
              </a:buClr>
              <a:buFont typeface="Wingdings" charset="0"/>
              <a:buChar char="§"/>
            </a:pPr>
            <a:r>
              <a:rPr lang="de-AT" sz="2000" dirty="0">
                <a:latin typeface="Arial" charset="0"/>
                <a:cs typeface="Arial" charset="0"/>
              </a:rPr>
              <a:t>sich sprachlich-symbolisch mit anderen Menschen über Inhalte der „inneren Welt“ verständigen zu können;</a:t>
            </a:r>
            <a:endParaRPr lang="de-AT" sz="2000" dirty="0">
              <a:latin typeface="Arial" charset="0"/>
            </a:endParaRPr>
          </a:p>
          <a:p>
            <a:pPr marL="762000" lvl="2" indent="-228600">
              <a:lnSpc>
                <a:spcPct val="90000"/>
              </a:lnSpc>
              <a:buClr>
                <a:srgbClr val="0070C0"/>
              </a:buClr>
              <a:buFont typeface="Wingdings" charset="0"/>
              <a:buChar char="§"/>
            </a:pPr>
            <a:r>
              <a:rPr lang="de-AT" sz="2000" dirty="0">
                <a:latin typeface="Arial" charset="0"/>
                <a:cs typeface="Arial" charset="0"/>
              </a:rPr>
              <a:t>im Nachdenken über Innerpsychisches eigene und fremde Emotionen, Affekte und Gefühle zu „verdauen“ bzw. zu „</a:t>
            </a:r>
            <a:r>
              <a:rPr lang="de-AT" sz="2000" dirty="0" err="1">
                <a:latin typeface="Arial" charset="0"/>
                <a:cs typeface="Arial" charset="0"/>
              </a:rPr>
              <a:t>containen</a:t>
            </a:r>
            <a:r>
              <a:rPr lang="de-AT" sz="2000" dirty="0">
                <a:latin typeface="Arial" charset="0"/>
                <a:cs typeface="Arial" charset="0"/>
              </a:rPr>
              <a:t>“ (</a:t>
            </a:r>
            <a:r>
              <a:rPr lang="de-AT" sz="2000" dirty="0" err="1">
                <a:latin typeface="Arial" charset="0"/>
                <a:cs typeface="Arial" charset="0"/>
              </a:rPr>
              <a:t>Bion</a:t>
            </a:r>
            <a:r>
              <a:rPr lang="de-AT" sz="2000" dirty="0">
                <a:latin typeface="Arial" charset="0"/>
                <a:cs typeface="Arial" charset="0"/>
              </a:rPr>
              <a:t>); und   </a:t>
            </a:r>
          </a:p>
          <a:p>
            <a:pPr marL="762000" lvl="2" indent="-228600">
              <a:lnSpc>
                <a:spcPct val="90000"/>
              </a:lnSpc>
              <a:buClr>
                <a:srgbClr val="0070C0"/>
              </a:buClr>
              <a:buFont typeface="Wingdings" charset="0"/>
              <a:buChar char="§"/>
            </a:pPr>
            <a:r>
              <a:rPr lang="de-AT" sz="2000" dirty="0">
                <a:latin typeface="Arial" charset="0"/>
                <a:cs typeface="Arial" charset="0"/>
              </a:rPr>
              <a:t>ausgehend von differenziertem Verstehen entwicklungsförderliche Handlungen, Interventionen zu setzen (Datler 2006, 73).</a:t>
            </a:r>
          </a:p>
          <a:p>
            <a:pPr marL="742950" lvl="1" indent="-285750">
              <a:buClr>
                <a:schemeClr val="accent2"/>
              </a:buClr>
              <a:buFont typeface="Wingdings" charset="0"/>
              <a:buChar char="§"/>
            </a:pPr>
            <a:endParaRPr lang="de-AT" sz="1800" dirty="0">
              <a:latin typeface="Arial" charset="0"/>
            </a:endParaRPr>
          </a:p>
          <a:p>
            <a:pPr marL="742950" lvl="1" indent="-285750">
              <a:buClr>
                <a:schemeClr val="accent2"/>
              </a:buClr>
              <a:buFont typeface="Wingdings" charset="0"/>
              <a:buChar char="§"/>
            </a:pPr>
            <a:endParaRPr lang="de-AT" sz="1800" dirty="0">
              <a:latin typeface="Arial" charset="0"/>
            </a:endParaRPr>
          </a:p>
          <a:p>
            <a:pPr marL="742950" lvl="1" indent="-285750"/>
            <a:endParaRPr lang="de-AT" sz="1300" dirty="0">
              <a:latin typeface="Arial" charset="0"/>
            </a:endParaRPr>
          </a:p>
          <a:p>
            <a:pPr marL="762000" lvl="2" indent="-228600"/>
            <a:endParaRPr lang="de-AT" sz="1300" dirty="0">
              <a:latin typeface="Arial" charset="0"/>
            </a:endParaRPr>
          </a:p>
          <a:p>
            <a:pPr marL="762000" lvl="2" indent="-228600">
              <a:buClr>
                <a:schemeClr val="accent2"/>
              </a:buClr>
              <a:buFont typeface="Wingdings" charset="0"/>
              <a:buChar char="§"/>
            </a:pPr>
            <a:endParaRPr lang="de-DE" dirty="0">
              <a:latin typeface="Arial" charset="0"/>
            </a:endParaRPr>
          </a:p>
          <a:p>
            <a:pPr marL="762000" lvl="2" indent="-228600">
              <a:lnSpc>
                <a:spcPct val="90000"/>
              </a:lnSpc>
              <a:buClr>
                <a:schemeClr val="accent2"/>
              </a:buClr>
            </a:pPr>
            <a:endParaRPr lang="de-DE" sz="1800" dirty="0">
              <a:latin typeface="Arial" charset="0"/>
              <a:cs typeface="Arial" charset="0"/>
            </a:endParaRPr>
          </a:p>
          <a:p>
            <a:pPr marL="469900" indent="-469900">
              <a:lnSpc>
                <a:spcPct val="90000"/>
              </a:lnSpc>
              <a:buClr>
                <a:schemeClr val="accent2"/>
              </a:buClr>
            </a:pPr>
            <a:endParaRPr lang="de-DE" dirty="0">
              <a:latin typeface="Arial" charset="0"/>
            </a:endParaRPr>
          </a:p>
          <a:p>
            <a:pPr marL="762000" lvl="2" indent="-228600">
              <a:lnSpc>
                <a:spcPct val="90000"/>
              </a:lnSpc>
              <a:buClr>
                <a:srgbClr val="0070C0"/>
              </a:buClr>
              <a:buFont typeface="Wingdings" charset="0"/>
              <a:buChar char="§"/>
            </a:pPr>
            <a:endParaRPr lang="de-DE" sz="1800" dirty="0">
              <a:latin typeface="Arial" charset="0"/>
              <a:cs typeface="Arial" charset="0"/>
            </a:endParaRPr>
          </a:p>
          <a:p>
            <a:pPr marL="762000" lvl="2" indent="-228600">
              <a:lnSpc>
                <a:spcPct val="90000"/>
              </a:lnSpc>
              <a:buClr>
                <a:srgbClr val="0070C0"/>
              </a:buClr>
              <a:buFont typeface="Wingdings" charset="0"/>
              <a:buChar char="§"/>
            </a:pPr>
            <a:endParaRPr lang="de-DE" sz="1800" dirty="0">
              <a:latin typeface="Arial" charset="0"/>
              <a:cs typeface="Arial" charset="0"/>
            </a:endParaRPr>
          </a:p>
          <a:p>
            <a:pPr marL="762000" lvl="2" indent="-228600"/>
            <a:endParaRPr lang="de-DE" dirty="0">
              <a:latin typeface="Arial" charset="0"/>
            </a:endParaRPr>
          </a:p>
        </p:txBody>
      </p:sp>
      <p:sp>
        <p:nvSpPr>
          <p:cNvPr id="31747" name="Rectangle 2"/>
          <p:cNvSpPr txBox="1">
            <a:spLocks noChangeArrowheads="1"/>
          </p:cNvSpPr>
          <p:nvPr/>
        </p:nvSpPr>
        <p:spPr bwMode="auto">
          <a:xfrm>
            <a:off x="663597" y="404663"/>
            <a:ext cx="8350250" cy="864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lvl1pPr>
              <a:defRPr sz="2000" b="1">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eaLnBrk="0" fontAlgn="base" hangingPunct="0">
              <a:spcBef>
                <a:spcPct val="20000"/>
              </a:spcBef>
              <a:spcAft>
                <a:spcPct val="0"/>
              </a:spcAft>
              <a:defRPr sz="2000">
                <a:solidFill>
                  <a:schemeClr val="tx1"/>
                </a:solidFill>
                <a:latin typeface="Arial" charset="0"/>
                <a:ea typeface="ＭＳ Ｐゴシック" charset="0"/>
              </a:defRPr>
            </a:lvl6pPr>
            <a:lvl7pPr eaLnBrk="0" fontAlgn="base" hangingPunct="0">
              <a:spcBef>
                <a:spcPct val="20000"/>
              </a:spcBef>
              <a:spcAft>
                <a:spcPct val="0"/>
              </a:spcAft>
              <a:defRPr sz="2000">
                <a:solidFill>
                  <a:schemeClr val="tx1"/>
                </a:solidFill>
                <a:latin typeface="Arial" charset="0"/>
                <a:ea typeface="ＭＳ Ｐゴシック" charset="0"/>
              </a:defRPr>
            </a:lvl7pPr>
            <a:lvl8pPr eaLnBrk="0" fontAlgn="base" hangingPunct="0">
              <a:spcBef>
                <a:spcPct val="20000"/>
              </a:spcBef>
              <a:spcAft>
                <a:spcPct val="0"/>
              </a:spcAft>
              <a:defRPr sz="2000">
                <a:solidFill>
                  <a:schemeClr val="tx1"/>
                </a:solidFill>
                <a:latin typeface="Arial" charset="0"/>
                <a:ea typeface="ＭＳ Ｐゴシック" charset="0"/>
              </a:defRPr>
            </a:lvl8pPr>
            <a:lvl9pPr eaLnBrk="0" fontAlgn="base" hangingPunct="0">
              <a:spcBef>
                <a:spcPct val="20000"/>
              </a:spcBef>
              <a:spcAft>
                <a:spcPct val="0"/>
              </a:spcAft>
              <a:defRPr sz="2000">
                <a:solidFill>
                  <a:schemeClr val="tx1"/>
                </a:solidFill>
                <a:latin typeface="Arial" charset="0"/>
                <a:ea typeface="ＭＳ Ｐゴシック" charset="0"/>
              </a:defRPr>
            </a:lvl9pPr>
          </a:lstStyle>
          <a:p>
            <a:pPr algn="ctr" eaLnBrk="1" hangingPunct="1"/>
            <a:r>
              <a:rPr lang="de-DE" dirty="0"/>
              <a:t>Not-wendende und sachdienliche Kompetenzen Praxisbegleiter*innen UND Praktikant*innen</a:t>
            </a:r>
          </a:p>
        </p:txBody>
      </p:sp>
      <p:pic>
        <p:nvPicPr>
          <p:cNvPr id="4" name="Grafik 3">
            <a:extLst>
              <a:ext uri="{FF2B5EF4-FFF2-40B4-BE49-F238E27FC236}">
                <a16:creationId xmlns:a16="http://schemas.microsoft.com/office/drawing/2014/main" id="{D242E1BA-3D6B-4575-8F7C-BA0DBEB38CB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790355" y="-18841"/>
            <a:ext cx="3347864" cy="567521"/>
          </a:xfrm>
          <a:prstGeom prst="rect">
            <a:avLst/>
          </a:prstGeom>
        </p:spPr>
      </p:pic>
      <p:pic>
        <p:nvPicPr>
          <p:cNvPr id="5" name="Bild 8">
            <a:extLst>
              <a:ext uri="{FF2B5EF4-FFF2-40B4-BE49-F238E27FC236}">
                <a16:creationId xmlns:a16="http://schemas.microsoft.com/office/drawing/2014/main" id="{BEF3E224-ED0B-4DE2-A760-5A8FF98639A9}"/>
              </a:ext>
            </a:extLst>
          </p:cNvPr>
          <p:cNvPicPr>
            <a:picLocks noChangeAspect="1"/>
          </p:cNvPicPr>
          <p:nvPr/>
        </p:nvPicPr>
        <p:blipFill>
          <a:blip r:embed="rId3"/>
          <a:srcRect l="69722" t="30444" r="11388" b="58000"/>
          <a:stretch/>
        </p:blipFill>
        <p:spPr bwMode="auto">
          <a:xfrm>
            <a:off x="0" y="19615"/>
            <a:ext cx="1327195" cy="510045"/>
          </a:xfrm>
          <a:prstGeom prst="rect">
            <a:avLst/>
          </a:prstGeom>
        </p:spPr>
      </p:pic>
      <p:sp>
        <p:nvSpPr>
          <p:cNvPr id="6" name="Foliennummernplatzhalter 3"/>
          <p:cNvSpPr>
            <a:spLocks noGrp="1"/>
          </p:cNvSpPr>
          <p:nvPr>
            <p:ph type="sldNum" sz="quarter" idx="12"/>
          </p:nvPr>
        </p:nvSpPr>
        <p:spPr>
          <a:xfrm>
            <a:off x="6553200" y="6309320"/>
            <a:ext cx="2133600" cy="365125"/>
          </a:xfrm>
        </p:spPr>
        <p:txBody>
          <a:bodyPr/>
          <a:lstStyle/>
          <a:p>
            <a:pPr>
              <a:defRPr/>
            </a:pPr>
            <a:fld id="{C1238C9B-4236-466B-BA73-95BADDC97272}" type="slidenum">
              <a:rPr lang="de-DE" smtClean="0"/>
              <a:pPr>
                <a:defRPr/>
              </a:pPr>
              <a:t>79</a:t>
            </a:fld>
            <a:endParaRPr lang="de-DE" dirty="0"/>
          </a:p>
        </p:txBody>
      </p:sp>
    </p:spTree>
    <p:extLst>
      <p:ext uri="{BB962C8B-B14F-4D97-AF65-F5344CB8AC3E}">
        <p14:creationId xmlns:p14="http://schemas.microsoft.com/office/powerpoint/2010/main" val="1153820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normAutofit/>
          </a:bodyPr>
          <a:lstStyle/>
          <a:p>
            <a:pPr marL="0" indent="0">
              <a:buNone/>
            </a:pPr>
            <a:r>
              <a:rPr lang="de-DE" b="1" dirty="0"/>
              <a:t>Produkte</a:t>
            </a:r>
          </a:p>
          <a:p>
            <a:pPr lvl="1">
              <a:buFont typeface="Wingdings" panose="05000000000000000000" pitchFamily="2" charset="2"/>
              <a:buChar char="Ø"/>
            </a:pPr>
            <a:r>
              <a:rPr lang="de-DE" dirty="0"/>
              <a:t> Innovatives Seminarkonzept </a:t>
            </a:r>
            <a:r>
              <a:rPr lang="de-DE" dirty="0" err="1"/>
              <a:t>für</a:t>
            </a:r>
            <a:r>
              <a:rPr lang="de-DE" dirty="0"/>
              <a:t> 	Praktikumsbegleitveranstaltungen</a:t>
            </a:r>
          </a:p>
          <a:p>
            <a:pPr marL="457200" lvl="1" indent="0">
              <a:buNone/>
            </a:pPr>
            <a:endParaRPr lang="de-DE" dirty="0"/>
          </a:p>
          <a:p>
            <a:pPr lvl="1">
              <a:buFont typeface="Wingdings" panose="05000000000000000000" pitchFamily="2" charset="2"/>
              <a:buChar char="Ø"/>
            </a:pPr>
            <a:r>
              <a:rPr lang="de-DE" dirty="0"/>
              <a:t> Fortbildung </a:t>
            </a:r>
            <a:r>
              <a:rPr lang="de-DE" dirty="0" err="1"/>
              <a:t>für</a:t>
            </a:r>
            <a:r>
              <a:rPr lang="de-DE" dirty="0"/>
              <a:t> Lehrkräfte und 	Hochschulmitarbeiter*innen, die Studierende im 	Praktikum begleiten</a:t>
            </a:r>
          </a:p>
        </p:txBody>
      </p:sp>
      <p:sp>
        <p:nvSpPr>
          <p:cNvPr id="4" name="Foliennummernplatzhalter 3"/>
          <p:cNvSpPr>
            <a:spLocks noGrp="1"/>
          </p:cNvSpPr>
          <p:nvPr>
            <p:ph type="sldNum" sz="quarter" idx="12"/>
          </p:nvPr>
        </p:nvSpPr>
        <p:spPr/>
        <p:txBody>
          <a:bodyPr/>
          <a:lstStyle/>
          <a:p>
            <a:pPr>
              <a:defRPr/>
            </a:pPr>
            <a:fld id="{C1238C9B-4236-466B-BA73-95BADDC97272}" type="slidenum">
              <a:rPr lang="de-DE" smtClean="0"/>
              <a:pPr>
                <a:defRPr/>
              </a:pPr>
              <a:t>8</a:t>
            </a:fld>
            <a:endParaRPr lang="de-DE"/>
          </a:p>
        </p:txBody>
      </p:sp>
      <p:pic>
        <p:nvPicPr>
          <p:cNvPr id="6" name="Grafik 3">
            <a:extLst>
              <a:ext uri="{FF2B5EF4-FFF2-40B4-BE49-F238E27FC236}">
                <a16:creationId xmlns:a16="http://schemas.microsoft.com/office/drawing/2014/main" id="{9C372D28-D79A-4BBD-82DA-7AB2E388DAE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12160" y="-80589"/>
            <a:ext cx="3347864" cy="814536"/>
          </a:xfrm>
          <a:prstGeom prst="rect">
            <a:avLst/>
          </a:prstGeom>
        </p:spPr>
      </p:pic>
      <p:pic>
        <p:nvPicPr>
          <p:cNvPr id="7" name="Inhaltsplatzhalter 5"/>
          <p:cNvPicPr>
            <a:picLocks noChangeAspect="1"/>
          </p:cNvPicPr>
          <p:nvPr/>
        </p:nvPicPr>
        <p:blipFill rotWithShape="1">
          <a:blip r:embed="rId4"/>
          <a:srcRect l="70679" t="29705" r="11728" b="58937"/>
          <a:stretch/>
        </p:blipFill>
        <p:spPr>
          <a:xfrm>
            <a:off x="3233" y="13728"/>
            <a:ext cx="1592580" cy="642621"/>
          </a:xfrm>
          <a:prstGeom prst="rect">
            <a:avLst/>
          </a:prstGeom>
        </p:spPr>
      </p:pic>
    </p:spTree>
    <p:extLst>
      <p:ext uri="{BB962C8B-B14F-4D97-AF65-F5344CB8AC3E}">
        <p14:creationId xmlns:p14="http://schemas.microsoft.com/office/powerpoint/2010/main" val="6047815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AD73B-AFFC-4A20-A2A4-C17D48A19217}"/>
              </a:ext>
            </a:extLst>
          </p:cNvPr>
          <p:cNvSpPr>
            <a:spLocks noGrp="1"/>
          </p:cNvSpPr>
          <p:nvPr>
            <p:ph type="title"/>
          </p:nvPr>
        </p:nvSpPr>
        <p:spPr>
          <a:xfrm>
            <a:off x="611560" y="260648"/>
            <a:ext cx="8075240" cy="1152127"/>
          </a:xfrm>
        </p:spPr>
        <p:txBody>
          <a:bodyPr>
            <a:noAutofit/>
          </a:bodyPr>
          <a:lstStyle/>
          <a:p>
            <a:r>
              <a:rPr lang="de-AT" sz="3200" b="1" dirty="0"/>
              <a:t>     Lehrkräftefortbildung</a:t>
            </a:r>
            <a:br>
              <a:rPr lang="de-AT" sz="2800" b="1" dirty="0"/>
            </a:br>
            <a:endParaRPr lang="de-AT" sz="2800" b="1" dirty="0"/>
          </a:p>
        </p:txBody>
      </p:sp>
      <p:sp>
        <p:nvSpPr>
          <p:cNvPr id="3" name="Inhaltsplatzhalter 2">
            <a:extLst>
              <a:ext uri="{FF2B5EF4-FFF2-40B4-BE49-F238E27FC236}">
                <a16:creationId xmlns:a16="http://schemas.microsoft.com/office/drawing/2014/main" id="{FFF41403-D81F-4E65-9045-40B7EAF4F142}"/>
              </a:ext>
            </a:extLst>
          </p:cNvPr>
          <p:cNvSpPr>
            <a:spLocks noGrp="1"/>
          </p:cNvSpPr>
          <p:nvPr>
            <p:ph idx="1"/>
          </p:nvPr>
        </p:nvSpPr>
        <p:spPr>
          <a:xfrm>
            <a:off x="611560" y="1048874"/>
            <a:ext cx="8075240" cy="5307476"/>
          </a:xfrm>
        </p:spPr>
        <p:txBody>
          <a:bodyPr>
            <a:normAutofit fontScale="92500" lnSpcReduction="10000"/>
          </a:bodyPr>
          <a:lstStyle/>
          <a:p>
            <a:r>
              <a:rPr lang="de-AT" sz="2800" dirty="0"/>
              <a:t>Format – 3 Tage</a:t>
            </a:r>
          </a:p>
          <a:p>
            <a:r>
              <a:rPr lang="en-US" sz="2800" dirty="0" err="1"/>
              <a:t>Klärung</a:t>
            </a:r>
            <a:r>
              <a:rPr lang="en-US" sz="2800" dirty="0"/>
              <a:t> der </a:t>
            </a:r>
            <a:r>
              <a:rPr lang="en-US" sz="2800" dirty="0" err="1"/>
              <a:t>Konzepte</a:t>
            </a:r>
            <a:r>
              <a:rPr lang="en-US" sz="2800" dirty="0"/>
              <a:t> /</a:t>
            </a:r>
            <a:r>
              <a:rPr lang="en-US" sz="2800" dirty="0" err="1"/>
              <a:t>Begriffe</a:t>
            </a:r>
            <a:endParaRPr lang="en-US" sz="2800" dirty="0"/>
          </a:p>
          <a:p>
            <a:pPr marL="0" indent="0">
              <a:buNone/>
            </a:pPr>
            <a:r>
              <a:rPr lang="en-US" sz="2800" dirty="0"/>
              <a:t>	</a:t>
            </a:r>
            <a:r>
              <a:rPr lang="en-US" sz="2800" dirty="0" err="1"/>
              <a:t>Reflexivität</a:t>
            </a:r>
            <a:r>
              <a:rPr lang="en-US" sz="2800" dirty="0"/>
              <a:t>, </a:t>
            </a:r>
            <a:r>
              <a:rPr lang="en-US" sz="2800" dirty="0" err="1"/>
              <a:t>Professionalisierung</a:t>
            </a:r>
            <a:r>
              <a:rPr lang="en-US" sz="2800" dirty="0"/>
              <a:t>, </a:t>
            </a:r>
            <a:r>
              <a:rPr lang="en-US" sz="2800" dirty="0" err="1"/>
              <a:t>Inklusion</a:t>
            </a:r>
            <a:endParaRPr lang="en-US" sz="2800" dirty="0"/>
          </a:p>
          <a:p>
            <a:r>
              <a:rPr lang="en-US" sz="2800" dirty="0">
                <a:solidFill>
                  <a:srgbClr val="FF0000"/>
                </a:solidFill>
              </a:rPr>
              <a:t>[ANPASSEN AUF MENTALISIERUNG]</a:t>
            </a:r>
          </a:p>
          <a:p>
            <a:r>
              <a:rPr lang="en-US" sz="2800" dirty="0" err="1">
                <a:solidFill>
                  <a:srgbClr val="FF0000"/>
                </a:solidFill>
              </a:rPr>
              <a:t>Psychoanalytische</a:t>
            </a:r>
            <a:r>
              <a:rPr lang="en-US" sz="2800" dirty="0">
                <a:solidFill>
                  <a:srgbClr val="FF0000"/>
                </a:solidFill>
              </a:rPr>
              <a:t> </a:t>
            </a:r>
            <a:r>
              <a:rPr lang="en-US" sz="2800" dirty="0" err="1">
                <a:solidFill>
                  <a:srgbClr val="FF0000"/>
                </a:solidFill>
              </a:rPr>
              <a:t>Leitkonzepte</a:t>
            </a:r>
            <a:r>
              <a:rPr lang="en-US" sz="2800" dirty="0">
                <a:solidFill>
                  <a:srgbClr val="FF0000"/>
                </a:solidFill>
              </a:rPr>
              <a:t> (“</a:t>
            </a:r>
            <a:r>
              <a:rPr lang="en-US" sz="2800" dirty="0" err="1">
                <a:solidFill>
                  <a:srgbClr val="FF0000"/>
                </a:solidFill>
              </a:rPr>
              <a:t>Brillen</a:t>
            </a:r>
            <a:r>
              <a:rPr lang="en-US" sz="2800" dirty="0">
                <a:solidFill>
                  <a:srgbClr val="FF0000"/>
                </a:solidFill>
              </a:rPr>
              <a:t>”)</a:t>
            </a:r>
          </a:p>
          <a:p>
            <a:pPr lvl="1"/>
            <a:r>
              <a:rPr lang="en-US" sz="2400" dirty="0" err="1">
                <a:solidFill>
                  <a:srgbClr val="FF0000"/>
                </a:solidFill>
              </a:rPr>
              <a:t>Psychodynamik</a:t>
            </a:r>
            <a:r>
              <a:rPr lang="en-US" sz="2400" dirty="0">
                <a:solidFill>
                  <a:srgbClr val="FF0000"/>
                </a:solidFill>
              </a:rPr>
              <a:t>, </a:t>
            </a:r>
            <a:r>
              <a:rPr lang="en-US" sz="2400" dirty="0" err="1">
                <a:solidFill>
                  <a:srgbClr val="FF0000"/>
                </a:solidFill>
              </a:rPr>
              <a:t>Unbewusstes</a:t>
            </a:r>
            <a:r>
              <a:rPr lang="en-US" sz="2400" dirty="0">
                <a:solidFill>
                  <a:srgbClr val="FF0000"/>
                </a:solidFill>
              </a:rPr>
              <a:t>, </a:t>
            </a:r>
            <a:r>
              <a:rPr lang="en-US" sz="2400" dirty="0" err="1">
                <a:solidFill>
                  <a:srgbClr val="FF0000"/>
                </a:solidFill>
              </a:rPr>
              <a:t>Bewusstes</a:t>
            </a:r>
            <a:r>
              <a:rPr lang="en-US" sz="2400" dirty="0">
                <a:solidFill>
                  <a:srgbClr val="FF0000"/>
                </a:solidFill>
              </a:rPr>
              <a:t>, </a:t>
            </a:r>
            <a:br>
              <a:rPr lang="en-US" sz="2400" dirty="0">
                <a:solidFill>
                  <a:srgbClr val="FF0000"/>
                </a:solidFill>
              </a:rPr>
            </a:br>
            <a:r>
              <a:rPr lang="en-US" sz="2400" dirty="0">
                <a:solidFill>
                  <a:srgbClr val="FF0000"/>
                </a:solidFill>
              </a:rPr>
              <a:t>	</a:t>
            </a:r>
            <a:r>
              <a:rPr lang="en-US" sz="2400" dirty="0" err="1">
                <a:solidFill>
                  <a:srgbClr val="FF0000"/>
                </a:solidFill>
              </a:rPr>
              <a:t>psychische</a:t>
            </a:r>
            <a:r>
              <a:rPr lang="en-US" sz="2400" dirty="0">
                <a:solidFill>
                  <a:srgbClr val="FF0000"/>
                </a:solidFill>
              </a:rPr>
              <a:t> </a:t>
            </a:r>
            <a:r>
              <a:rPr lang="en-US" sz="2400" dirty="0" err="1">
                <a:solidFill>
                  <a:srgbClr val="FF0000"/>
                </a:solidFill>
              </a:rPr>
              <a:t>Stukturentwicklung</a:t>
            </a:r>
            <a:r>
              <a:rPr lang="en-US" sz="2400" dirty="0">
                <a:solidFill>
                  <a:srgbClr val="FF0000"/>
                </a:solidFill>
              </a:rPr>
              <a:t>, </a:t>
            </a:r>
            <a:br>
              <a:rPr lang="en-US" sz="2400" dirty="0">
                <a:solidFill>
                  <a:srgbClr val="FF0000"/>
                </a:solidFill>
              </a:rPr>
            </a:br>
            <a:r>
              <a:rPr lang="en-US" sz="2400" dirty="0">
                <a:solidFill>
                  <a:srgbClr val="FF0000"/>
                </a:solidFill>
              </a:rPr>
              <a:t>	</a:t>
            </a:r>
            <a:r>
              <a:rPr lang="en-US" sz="2400" dirty="0" err="1">
                <a:solidFill>
                  <a:srgbClr val="FF0000"/>
                </a:solidFill>
              </a:rPr>
              <a:t>Affektregulierung</a:t>
            </a:r>
            <a:r>
              <a:rPr lang="en-US" sz="2400" dirty="0">
                <a:solidFill>
                  <a:srgbClr val="FF0000"/>
                </a:solidFill>
              </a:rPr>
              <a:t> – </a:t>
            </a:r>
            <a:r>
              <a:rPr lang="en-US" sz="2400" dirty="0" err="1">
                <a:solidFill>
                  <a:srgbClr val="FF0000"/>
                </a:solidFill>
              </a:rPr>
              <a:t>Abwehrprozesse</a:t>
            </a:r>
            <a:endParaRPr lang="en-US" sz="2400" dirty="0">
              <a:solidFill>
                <a:srgbClr val="FF0000"/>
              </a:solidFill>
            </a:endParaRPr>
          </a:p>
          <a:p>
            <a:r>
              <a:rPr lang="en-US" sz="2800" dirty="0" err="1"/>
              <a:t>Rollenverständnisse</a:t>
            </a:r>
            <a:r>
              <a:rPr lang="en-US" sz="2800" dirty="0"/>
              <a:t> und </a:t>
            </a:r>
            <a:r>
              <a:rPr lang="en-US" sz="2800" dirty="0" err="1"/>
              <a:t>Aufgaben</a:t>
            </a:r>
            <a:r>
              <a:rPr lang="en-US" sz="2800" dirty="0"/>
              <a:t> der </a:t>
            </a:r>
            <a:r>
              <a:rPr lang="en-US" sz="2800" dirty="0" err="1"/>
              <a:t>Praxisbegleitlehrperson</a:t>
            </a:r>
            <a:endParaRPr lang="en-US" sz="2800" dirty="0"/>
          </a:p>
          <a:p>
            <a:r>
              <a:rPr lang="en-US" sz="2800" dirty="0" err="1"/>
              <a:t>Arbeit</a:t>
            </a:r>
            <a:r>
              <a:rPr lang="en-US" sz="2800" dirty="0"/>
              <a:t> </a:t>
            </a:r>
            <a:r>
              <a:rPr lang="en-US" sz="2800" dirty="0" err="1"/>
              <a:t>mit</a:t>
            </a:r>
            <a:r>
              <a:rPr lang="en-US" sz="2800" dirty="0"/>
              <a:t> </a:t>
            </a:r>
            <a:r>
              <a:rPr lang="en-US" sz="2800" dirty="0" err="1"/>
              <a:t>dem</a:t>
            </a:r>
            <a:r>
              <a:rPr lang="en-US" sz="2800" dirty="0"/>
              <a:t> </a:t>
            </a:r>
            <a:r>
              <a:rPr lang="en-US" sz="2800" dirty="0" err="1"/>
              <a:t>Seminarkonzept</a:t>
            </a:r>
            <a:endParaRPr lang="en-US" sz="2800" dirty="0"/>
          </a:p>
          <a:p>
            <a:r>
              <a:rPr lang="en-US" sz="2800" dirty="0" err="1"/>
              <a:t>Fallzentriertes</a:t>
            </a:r>
            <a:r>
              <a:rPr lang="en-US" sz="2800" dirty="0"/>
              <a:t> </a:t>
            </a:r>
            <a:r>
              <a:rPr lang="en-US" sz="2800" dirty="0" err="1"/>
              <a:t>Arbeiten</a:t>
            </a:r>
            <a:endParaRPr lang="en-US" sz="2800" dirty="0"/>
          </a:p>
          <a:p>
            <a:r>
              <a:rPr lang="de-AT" sz="2800" dirty="0" err="1"/>
              <a:t>Midterm</a:t>
            </a:r>
            <a:r>
              <a:rPr lang="de-AT" sz="2800" dirty="0"/>
              <a:t>-Gespräche</a:t>
            </a:r>
            <a:endParaRPr lang="en-US" sz="2800" dirty="0"/>
          </a:p>
        </p:txBody>
      </p:sp>
      <p:sp>
        <p:nvSpPr>
          <p:cNvPr id="4" name="Foliennummernplatzhalter 3">
            <a:extLst>
              <a:ext uri="{FF2B5EF4-FFF2-40B4-BE49-F238E27FC236}">
                <a16:creationId xmlns:a16="http://schemas.microsoft.com/office/drawing/2014/main" id="{C3B84D66-02DD-4AFE-9474-336DFBE39C47}"/>
              </a:ext>
            </a:extLst>
          </p:cNvPr>
          <p:cNvSpPr>
            <a:spLocks noGrp="1"/>
          </p:cNvSpPr>
          <p:nvPr>
            <p:ph type="sldNum" sz="quarter" idx="12"/>
          </p:nvPr>
        </p:nvSpPr>
        <p:spPr/>
        <p:txBody>
          <a:bodyPr/>
          <a:lstStyle/>
          <a:p>
            <a:pPr>
              <a:defRPr/>
            </a:pPr>
            <a:fld id="{C1238C9B-4236-466B-BA73-95BADDC97272}" type="slidenum">
              <a:rPr lang="de-AT" smtClean="0"/>
              <a:pPr>
                <a:defRPr/>
              </a:pPr>
              <a:t>80</a:t>
            </a:fld>
            <a:endParaRPr lang="de-AT"/>
          </a:p>
        </p:txBody>
      </p:sp>
      <p:pic>
        <p:nvPicPr>
          <p:cNvPr id="6" name="Bild 8">
            <a:extLst>
              <a:ext uri="{FF2B5EF4-FFF2-40B4-BE49-F238E27FC236}">
                <a16:creationId xmlns:a16="http://schemas.microsoft.com/office/drawing/2014/main" id="{48F23553-F130-43CE-AAF1-D6377DDF4A00}"/>
              </a:ext>
            </a:extLst>
          </p:cNvPr>
          <p:cNvPicPr>
            <a:picLocks noChangeAspect="1"/>
          </p:cNvPicPr>
          <p:nvPr/>
        </p:nvPicPr>
        <p:blipFill>
          <a:blip r:embed="rId3"/>
          <a:srcRect l="69722" t="30444" r="11388" b="58000"/>
          <a:stretch/>
        </p:blipFill>
        <p:spPr bwMode="auto">
          <a:xfrm>
            <a:off x="0" y="29155"/>
            <a:ext cx="1327195" cy="510045"/>
          </a:xfrm>
          <a:prstGeom prst="rect">
            <a:avLst/>
          </a:prstGeom>
        </p:spPr>
      </p:pic>
      <p:pic>
        <p:nvPicPr>
          <p:cNvPr id="7" name="Grafik 6">
            <a:extLst>
              <a:ext uri="{FF2B5EF4-FFF2-40B4-BE49-F238E27FC236}">
                <a16:creationId xmlns:a16="http://schemas.microsoft.com/office/drawing/2014/main" id="{0FB527EC-B53E-4C80-B74F-BC1273A5140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553200" y="-18841"/>
            <a:ext cx="2585018" cy="558041"/>
          </a:xfrm>
          <a:prstGeom prst="rect">
            <a:avLst/>
          </a:prstGeom>
        </p:spPr>
      </p:pic>
    </p:spTree>
    <p:extLst>
      <p:ext uri="{BB962C8B-B14F-4D97-AF65-F5344CB8AC3E}">
        <p14:creationId xmlns:p14="http://schemas.microsoft.com/office/powerpoint/2010/main" val="3494364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22114"/>
          </a:xfrm>
        </p:spPr>
        <p:txBody>
          <a:bodyPr/>
          <a:lstStyle/>
          <a:p>
            <a:endParaRPr lang="de-DE" dirty="0"/>
          </a:p>
        </p:txBody>
      </p:sp>
      <p:sp>
        <p:nvSpPr>
          <p:cNvPr id="3" name="Inhaltsplatzhalter 2"/>
          <p:cNvSpPr>
            <a:spLocks noGrp="1"/>
          </p:cNvSpPr>
          <p:nvPr>
            <p:ph idx="1"/>
          </p:nvPr>
        </p:nvSpPr>
        <p:spPr>
          <a:xfrm>
            <a:off x="457200" y="1263314"/>
            <a:ext cx="8229600" cy="4862850"/>
          </a:xfrm>
        </p:spPr>
        <p:txBody>
          <a:bodyPr>
            <a:normAutofit/>
          </a:bodyPr>
          <a:lstStyle/>
          <a:p>
            <a:pPr marL="0" indent="0">
              <a:buNone/>
            </a:pPr>
            <a:r>
              <a:rPr lang="de-DE" b="1" dirty="0"/>
              <a:t>Aktueller Stand</a:t>
            </a:r>
          </a:p>
          <a:p>
            <a:pPr lvl="1">
              <a:buFont typeface="Wingdings" panose="05000000000000000000" pitchFamily="2" charset="2"/>
              <a:buChar char="Ø"/>
            </a:pPr>
            <a:r>
              <a:rPr lang="de-DE" dirty="0"/>
              <a:t> Seminarkonzept </a:t>
            </a:r>
            <a:r>
              <a:rPr lang="de-DE" dirty="0" err="1"/>
              <a:t>für</a:t>
            </a:r>
            <a:r>
              <a:rPr lang="de-DE" dirty="0"/>
              <a:t>  Praktikumsbegleitveranstaltungen</a:t>
            </a:r>
          </a:p>
          <a:p>
            <a:pPr lvl="2"/>
            <a:r>
              <a:rPr lang="de-DE" dirty="0"/>
              <a:t>konzeptualisiert</a:t>
            </a:r>
          </a:p>
          <a:p>
            <a:pPr lvl="2"/>
            <a:r>
              <a:rPr lang="de-DE" dirty="0"/>
              <a:t>durchgeführt im WS 2018/19</a:t>
            </a:r>
          </a:p>
          <a:p>
            <a:pPr lvl="2"/>
            <a:r>
              <a:rPr lang="de-DE" dirty="0"/>
              <a:t>Evaluiert</a:t>
            </a:r>
          </a:p>
          <a:p>
            <a:pPr lvl="2"/>
            <a:r>
              <a:rPr lang="de-DE" dirty="0"/>
              <a:t>Weitere Durchführung WS 2019/20</a:t>
            </a:r>
          </a:p>
          <a:p>
            <a:pPr lvl="1">
              <a:buFont typeface="Wingdings" panose="05000000000000000000" pitchFamily="2" charset="2"/>
              <a:buChar char="Ø"/>
            </a:pPr>
            <a:r>
              <a:rPr lang="de-DE" dirty="0"/>
              <a:t> Fortbildung konzeptualisiert</a:t>
            </a:r>
          </a:p>
          <a:p>
            <a:pPr lvl="2">
              <a:buFont typeface="Wingdings" panose="05000000000000000000" pitchFamily="2" charset="2"/>
              <a:buChar char="Ø"/>
            </a:pPr>
            <a:r>
              <a:rPr lang="de-DE" dirty="0"/>
              <a:t> Pilotdurchführung: 17.-19. Februar 2020</a:t>
            </a:r>
          </a:p>
          <a:p>
            <a:pPr lvl="2">
              <a:buFont typeface="Wingdings" panose="05000000000000000000" pitchFamily="2" charset="2"/>
              <a:buChar char="Ø"/>
            </a:pPr>
            <a:r>
              <a:rPr lang="de-DE" dirty="0">
                <a:solidFill>
                  <a:srgbClr val="FF0000"/>
                </a:solidFill>
              </a:rPr>
              <a:t>Teilnahmeinteresse -&gt; Kontaktaufnahme</a:t>
            </a:r>
          </a:p>
          <a:p>
            <a:pPr marL="457200" lvl="1" indent="0">
              <a:buNone/>
            </a:pPr>
            <a:endParaRPr lang="de-DE" dirty="0"/>
          </a:p>
          <a:p>
            <a:pPr lvl="1"/>
            <a:endParaRPr lang="de-DE" dirty="0"/>
          </a:p>
          <a:p>
            <a:pPr lvl="1"/>
            <a:endParaRPr lang="de-DE" dirty="0"/>
          </a:p>
        </p:txBody>
      </p:sp>
      <p:sp>
        <p:nvSpPr>
          <p:cNvPr id="4" name="Foliennummernplatzhalter 3"/>
          <p:cNvSpPr>
            <a:spLocks noGrp="1"/>
          </p:cNvSpPr>
          <p:nvPr>
            <p:ph type="sldNum" sz="quarter" idx="12"/>
          </p:nvPr>
        </p:nvSpPr>
        <p:spPr/>
        <p:txBody>
          <a:bodyPr/>
          <a:lstStyle/>
          <a:p>
            <a:pPr>
              <a:defRPr/>
            </a:pPr>
            <a:fld id="{C1238C9B-4236-466B-BA73-95BADDC97272}" type="slidenum">
              <a:rPr lang="de-DE" smtClean="0"/>
              <a:pPr>
                <a:defRPr/>
              </a:pPr>
              <a:t>9</a:t>
            </a:fld>
            <a:endParaRPr lang="de-DE"/>
          </a:p>
        </p:txBody>
      </p:sp>
      <p:pic>
        <p:nvPicPr>
          <p:cNvPr id="6" name="Grafik 3">
            <a:extLst>
              <a:ext uri="{FF2B5EF4-FFF2-40B4-BE49-F238E27FC236}">
                <a16:creationId xmlns:a16="http://schemas.microsoft.com/office/drawing/2014/main" id="{ABCBCEFF-D65E-428E-BD92-902C7CBB7C1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01025" y="8229"/>
            <a:ext cx="3347864" cy="814536"/>
          </a:xfrm>
          <a:prstGeom prst="rect">
            <a:avLst/>
          </a:prstGeom>
        </p:spPr>
      </p:pic>
      <p:pic>
        <p:nvPicPr>
          <p:cNvPr id="7" name="Inhaltsplatzhalter 5"/>
          <p:cNvPicPr>
            <a:picLocks noChangeAspect="1"/>
          </p:cNvPicPr>
          <p:nvPr/>
        </p:nvPicPr>
        <p:blipFill rotWithShape="1">
          <a:blip r:embed="rId4"/>
          <a:srcRect l="70679" t="29705" r="11728" b="58937"/>
          <a:stretch/>
        </p:blipFill>
        <p:spPr>
          <a:xfrm>
            <a:off x="3233" y="13728"/>
            <a:ext cx="1592580" cy="642621"/>
          </a:xfrm>
          <a:prstGeom prst="rect">
            <a:avLst/>
          </a:prstGeom>
        </p:spPr>
      </p:pic>
    </p:spTree>
    <p:extLst>
      <p:ext uri="{BB962C8B-B14F-4D97-AF65-F5344CB8AC3E}">
        <p14:creationId xmlns:p14="http://schemas.microsoft.com/office/powerpoint/2010/main" val="376580469"/>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TotalTime>
  <Words>5619</Words>
  <Application>Microsoft Macintosh PowerPoint</Application>
  <PresentationFormat>Affichage à l'écran (4:3)</PresentationFormat>
  <Paragraphs>1050</Paragraphs>
  <Slides>80</Slides>
  <Notes>50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80</vt:i4>
      </vt:variant>
    </vt:vector>
  </HeadingPairs>
  <TitlesOfParts>
    <vt:vector size="90" baseType="lpstr">
      <vt:lpstr>ＭＳ Ｐゴシック</vt:lpstr>
      <vt:lpstr>Arial</vt:lpstr>
      <vt:lpstr>Calibri</vt:lpstr>
      <vt:lpstr>Mangal</vt:lpstr>
      <vt:lpstr>Symbol</vt:lpstr>
      <vt:lpstr>Times New Roman</vt:lpstr>
      <vt:lpstr>Trebuchet MS</vt:lpstr>
      <vt:lpstr>Verdana</vt:lpstr>
      <vt:lpstr>Wingdings</vt:lpstr>
      <vt:lpstr>Office-Design</vt:lpstr>
      <vt:lpstr>       Forschungswerkstatt  Fördern reflexionsbasierte Schulpraktika die Professionalisierung von Studierenden für den Umgang mit Heterogenität?               </vt:lpstr>
      <vt:lpstr>Ablauf</vt:lpstr>
      <vt:lpstr>Projektvorstellung</vt:lpstr>
      <vt:lpstr>Überblick</vt:lpstr>
      <vt:lpstr>Strategische Partnerschaften</vt:lpstr>
      <vt:lpstr>Présentation PowerPoint</vt:lpstr>
      <vt:lpstr>Présentation PowerPoint</vt:lpstr>
      <vt:lpstr>Présentation PowerPoint</vt:lpstr>
      <vt:lpstr>Présentation PowerPoint</vt:lpstr>
      <vt:lpstr>Erkenntnisleitende Begriffe</vt:lpstr>
      <vt:lpstr>Professionalisierung</vt:lpstr>
      <vt:lpstr>Inklusive Bildung</vt:lpstr>
      <vt:lpstr>Inklusive Bildung</vt:lpstr>
      <vt:lpstr>Praxisreflexion als Weg</vt:lpstr>
      <vt:lpstr>Présentation PowerPoint</vt:lpstr>
      <vt:lpstr>Reflexionsfähigkeit</vt:lpstr>
      <vt:lpstr>Reflexives Praktikum (Schön 1983, 79)</vt:lpstr>
      <vt:lpstr>Présentation PowerPoint</vt:lpstr>
      <vt:lpstr>Présentation PowerPoint</vt:lpstr>
      <vt:lpstr>PraXisbegleitseminar</vt:lpstr>
      <vt:lpstr>Praxisbegleitseminar </vt:lpstr>
      <vt:lpstr>Praxisbegleitseminar </vt:lpstr>
      <vt:lpstr>Praxisbegleitseminar </vt:lpstr>
      <vt:lpstr>Praxisbegleitseminar </vt:lpstr>
      <vt:lpstr>Praxisbegleitseminar </vt:lpstr>
      <vt:lpstr>Praxisbegleitseminar </vt:lpstr>
      <vt:lpstr>Praxisbegleitseminar </vt:lpstr>
      <vt:lpstr>Praxisbegleitseminar </vt:lpstr>
      <vt:lpstr>Praxisbegleitseminar </vt:lpstr>
      <vt:lpstr>Praxisbegleitseminar </vt:lpstr>
      <vt:lpstr>Praxisbegleitseminar </vt:lpstr>
      <vt:lpstr>Praxisbegleitseminar </vt:lpstr>
      <vt:lpstr>Praxisbegleitseminar </vt:lpstr>
      <vt:lpstr>Praxisbegleitseminar </vt:lpstr>
      <vt:lpstr> </vt:lpstr>
      <vt:lpstr>Ziele der Fortbildung von Praxislehrkräften </vt:lpstr>
      <vt:lpstr>Aspekte der Fortbildung </vt:lpstr>
      <vt:lpstr>Reflexivität und Lerneffekte im Setting “Reflexion der eigenen Praxis”</vt:lpstr>
      <vt:lpstr>Erfahrungen mit Teilen des Settings</vt:lpstr>
      <vt:lpstr>Ethische Herausforderung für Begleiter*innen</vt:lpstr>
      <vt:lpstr>Begleitforschungs-/Evaluationsdesign</vt:lpstr>
      <vt:lpstr>     Wirkungsforschung </vt:lpstr>
      <vt:lpstr>Présentation PowerPoint</vt:lpstr>
      <vt:lpstr>Présentation PowerPoint</vt:lpstr>
      <vt:lpstr>Présentation PowerPoint</vt:lpstr>
      <vt:lpstr> Wie Mentalisierungsfähigkeit (und ihre Veränderung) bestimmen  </vt:lpstr>
      <vt:lpstr>Instrument -formativ</vt:lpstr>
      <vt:lpstr>  </vt:lpstr>
      <vt:lpstr>Présentation PowerPoint</vt:lpstr>
      <vt:lpstr>Reflective Functioning Scale  (Fonagy, Target, Steele u. Steele 2006)  </vt:lpstr>
      <vt:lpstr>  </vt:lpstr>
      <vt:lpstr>Présentation PowerPoint</vt:lpstr>
      <vt:lpstr>             Original (AAI) und Adaption (RFVT-pir)</vt:lpstr>
      <vt:lpstr>  </vt:lpstr>
      <vt:lpstr>  </vt:lpstr>
      <vt:lpstr>Présentation PowerPoint</vt:lpstr>
      <vt:lpstr>erste, vorläufige Ergebnisse</vt:lpstr>
      <vt:lpstr>RFS-Auswertung von RFVT-pir-Interviews </vt:lpstr>
      <vt:lpstr>Présentation PowerPoint</vt:lpstr>
      <vt:lpstr> Mentalisierungsfähigkeit  - Veränderung Qualitative Auswertung 1</vt:lpstr>
      <vt:lpstr> Mentalisierungsfähigkeit  - Veränderung Qualitative Auswertung 2</vt:lpstr>
      <vt:lpstr>Mikroprozesse Veränderung t1 zu t2 bei L4</vt:lpstr>
      <vt:lpstr>Tiefenhermeneutische Auswertung von RFVT-pir-Interviews </vt:lpstr>
      <vt:lpstr>Présentation PowerPoint</vt:lpstr>
      <vt:lpstr>Tiefenhermeneutische Interpretation als Dekonstruktion </vt:lpstr>
      <vt:lpstr>Das Fremde, das Rätselhafte, das Unheimliche (in den Interviews zur “Mentalisierung”)</vt:lpstr>
      <vt:lpstr>Undramatische Beispiele zur Fremdheit </vt:lpstr>
      <vt:lpstr>Lernprozess für Mentoren und Referendare</vt:lpstr>
      <vt:lpstr>Abschließende Diskussion</vt:lpstr>
      <vt:lpstr>  </vt:lpstr>
      <vt:lpstr>Présentation PowerPoint</vt:lpstr>
      <vt:lpstr>Fragen (FÜR UNS!) </vt:lpstr>
      <vt:lpstr>  </vt:lpstr>
      <vt:lpstr>Présentation PowerPoint</vt:lpstr>
      <vt:lpstr>Auswertung Forschungstagebuch Pilotdurchführung Begleitveranstaltung</vt:lpstr>
      <vt:lpstr>  </vt:lpstr>
      <vt:lpstr>  </vt:lpstr>
      <vt:lpstr>Présentation PowerPoint</vt:lpstr>
      <vt:lpstr>Présentation PowerPoint</vt:lpstr>
      <vt:lpstr>     Lehrkräftefortbildung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Tester dieserSoftware</dc:creator>
  <cp:lastModifiedBy>Microsoft Office User</cp:lastModifiedBy>
  <cp:revision>1889</cp:revision>
  <cp:lastPrinted>2017-05-18T07:57:57Z</cp:lastPrinted>
  <dcterms:created xsi:type="dcterms:W3CDTF">2007-10-25T08:22:44Z</dcterms:created>
  <dcterms:modified xsi:type="dcterms:W3CDTF">2019-09-18T05:49:44Z</dcterms:modified>
</cp:coreProperties>
</file>