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handoutMasterIdLst>
    <p:handoutMasterId r:id="rId22"/>
  </p:handoutMasterIdLst>
  <p:sldIdLst>
    <p:sldId id="256" r:id="rId2"/>
    <p:sldId id="325" r:id="rId3"/>
    <p:sldId id="326" r:id="rId4"/>
    <p:sldId id="327" r:id="rId5"/>
    <p:sldId id="328" r:id="rId6"/>
    <p:sldId id="329" r:id="rId7"/>
    <p:sldId id="330" r:id="rId8"/>
    <p:sldId id="331" r:id="rId9"/>
    <p:sldId id="332" r:id="rId10"/>
    <p:sldId id="333" r:id="rId11"/>
    <p:sldId id="334" r:id="rId12"/>
    <p:sldId id="302" r:id="rId13"/>
    <p:sldId id="303" r:id="rId14"/>
    <p:sldId id="335" r:id="rId15"/>
    <p:sldId id="336" r:id="rId16"/>
    <p:sldId id="337" r:id="rId17"/>
    <p:sldId id="338" r:id="rId18"/>
    <p:sldId id="339" r:id="rId19"/>
    <p:sldId id="340" r:id="rId20"/>
    <p:sldId id="322"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1" autoAdjust="0"/>
    <p:restoredTop sz="94660"/>
  </p:normalViewPr>
  <p:slideViewPr>
    <p:cSldViewPr snapToGrid="0">
      <p:cViewPr varScale="1">
        <p:scale>
          <a:sx n="66" d="100"/>
          <a:sy n="66" d="100"/>
        </p:scale>
        <p:origin x="68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F94D047-7BC1-45FA-B959-B15BA0EAFC10}" type="datetimeFigureOut">
              <a:rPr lang="en-US" smtClean="0"/>
              <a:t>5/9/2021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779BABB-E1C8-4095-BC53-7C26D12966A8}" type="slidenum">
              <a:rPr lang="en-US" smtClean="0"/>
              <a:t>‹#›</a:t>
            </a:fld>
            <a:endParaRPr lang="en-US"/>
          </a:p>
        </p:txBody>
      </p:sp>
    </p:spTree>
    <p:extLst>
      <p:ext uri="{BB962C8B-B14F-4D97-AF65-F5344CB8AC3E}">
        <p14:creationId xmlns:p14="http://schemas.microsoft.com/office/powerpoint/2010/main" val="1737284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46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8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518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3398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6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431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268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669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550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5/9/2021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540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50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7191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93/geronb/gbu044" TargetMode="External"/><Relationship Id="rId2" Type="http://schemas.openxmlformats.org/officeDocument/2006/relationships/hyperlink" Target="https://doi.org/10.1207/S15324796ABM2502_0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00464" y="42530"/>
            <a:ext cx="2091536" cy="1860698"/>
          </a:xfrm>
          <a:prstGeom prst="rect">
            <a:avLst/>
          </a:prstGeom>
        </p:spPr>
      </p:pic>
      <p:sp>
        <p:nvSpPr>
          <p:cNvPr id="2" name="Title 1"/>
          <p:cNvSpPr>
            <a:spLocks noGrp="1"/>
          </p:cNvSpPr>
          <p:nvPr>
            <p:ph type="ctrTitle"/>
          </p:nvPr>
        </p:nvSpPr>
        <p:spPr>
          <a:xfrm>
            <a:off x="1081328" y="2397643"/>
            <a:ext cx="10316771" cy="2312581"/>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Multiple Vulnerabilities: The Effects of Neighborhood Structural Changes upon Older Residents' Mental Health and Perceptions of the Broader Community</a:t>
            </a:r>
            <a:br>
              <a:rPr lang="en-US" sz="3600" dirty="0">
                <a:latin typeface="Times New Roman" panose="02020603050405020304" pitchFamily="18" charset="0"/>
                <a:cs typeface="Times New Roman" panose="02020603050405020304" pitchFamily="18" charset="0"/>
              </a:rPr>
            </a:br>
            <a:br>
              <a:rPr lang="fr-LU" sz="1600" dirty="0"/>
            </a:br>
            <a:r>
              <a:rPr lang="fr-LU" sz="2000" dirty="0">
                <a:latin typeface="Times New Roman" panose="02020603050405020304" pitchFamily="18" charset="0"/>
                <a:cs typeface="Times New Roman" panose="02020603050405020304" pitchFamily="18" charset="0"/>
              </a:rPr>
              <a:t>Session 90: </a:t>
            </a:r>
            <a:r>
              <a:rPr lang="en-US" sz="2000" dirty="0">
                <a:latin typeface="Times New Roman" panose="02020603050405020304" pitchFamily="18" charset="0"/>
                <a:cs typeface="Times New Roman" panose="02020603050405020304" pitchFamily="18" charset="0"/>
              </a:rPr>
              <a:t>Neighborhoods, Health, and Well-being in Later Life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Population Association of America 2021 Annual Meeting</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May 6</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2021</a:t>
            </a:r>
            <a:br>
              <a:rPr lang="fr-LU" sz="1600" dirty="0"/>
            </a:br>
            <a:br>
              <a:rPr lang="en-US" sz="1600" dirty="0"/>
            </a:br>
            <a:endParaRPr lang="en-US" sz="1600" dirty="0"/>
          </a:p>
        </p:txBody>
      </p:sp>
      <p:sp>
        <p:nvSpPr>
          <p:cNvPr id="3" name="Subtitle 2"/>
          <p:cNvSpPr>
            <a:spLocks noGrp="1"/>
          </p:cNvSpPr>
          <p:nvPr>
            <p:ph type="subTitle" idx="1"/>
          </p:nvPr>
        </p:nvSpPr>
        <p:spPr>
          <a:xfrm>
            <a:off x="1110684" y="4572000"/>
            <a:ext cx="10058400" cy="1483241"/>
          </a:xfrm>
        </p:spPr>
        <p:txBody>
          <a:bodyPr>
            <a:normAutofit lnSpcReduction="10000"/>
          </a:bodyPr>
          <a:lstStyle/>
          <a:p>
            <a:pPr algn="ctr">
              <a:lnSpc>
                <a:spcPct val="110000"/>
              </a:lnSpc>
              <a:spcBef>
                <a:spcPts val="0"/>
              </a:spcBef>
              <a:spcAft>
                <a:spcPts val="0"/>
              </a:spcAft>
            </a:pP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Jason </a:t>
            </a: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Settels</a:t>
            </a: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 </a:t>
            </a: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Ph.D</a:t>
            </a: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a:t>
            </a:r>
          </a:p>
          <a:p>
            <a:pPr algn="ctr">
              <a:lnSpc>
                <a:spcPct val="110000"/>
              </a:lnSpc>
              <a:spcBef>
                <a:spcPts val="0"/>
              </a:spcBef>
              <a:spcAft>
                <a:spcPts val="0"/>
              </a:spcAft>
            </a:pP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Postdoctoral </a:t>
            </a: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Researcher</a:t>
            </a:r>
            <a:b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b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Department</a:t>
            </a: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 of Social Sciences</a:t>
            </a:r>
            <a:b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b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Institute for </a:t>
            </a: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Research</a:t>
            </a: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 on Socio-</a:t>
            </a: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Eoconomic</a:t>
            </a: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 </a:t>
            </a: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Inequality</a:t>
            </a:r>
            <a:b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br>
            <a:r>
              <a:rPr lang="fr-LU" sz="1800" cap="none" spc="-50" dirty="0" err="1">
                <a:solidFill>
                  <a:prstClr val="black">
                    <a:lumMod val="85000"/>
                    <a:lumOff val="15000"/>
                  </a:prstClr>
                </a:solidFill>
                <a:latin typeface="Times New Roman" panose="02020603050405020304" pitchFamily="18" charset="0"/>
                <a:ea typeface="+mj-ea"/>
                <a:cs typeface="Times New Roman" panose="02020603050405020304" pitchFamily="18" charset="0"/>
              </a:rPr>
              <a:t>University</a:t>
            </a:r>
            <a:r>
              <a:rPr lang="fr-LU" sz="1800" cap="none" spc="-50" dirty="0">
                <a:solidFill>
                  <a:prstClr val="black">
                    <a:lumMod val="85000"/>
                    <a:lumOff val="15000"/>
                  </a:prstClr>
                </a:solidFill>
                <a:latin typeface="Times New Roman" panose="02020603050405020304" pitchFamily="18" charset="0"/>
                <a:ea typeface="+mj-ea"/>
                <a:cs typeface="Times New Roman" panose="02020603050405020304" pitchFamily="18" charset="0"/>
              </a:rPr>
              <a:t> of Luxembourg</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2030819" y="1801713"/>
            <a:ext cx="8197702" cy="1877437"/>
          </a:xfrm>
          <a:prstGeom prst="rect">
            <a:avLst/>
          </a:prstGeom>
        </p:spPr>
        <p:txBody>
          <a:bodyPr wrap="square">
            <a:spAutoFit/>
          </a:bodyPr>
          <a:lstStyle/>
          <a:p>
            <a:pPr algn="ctr"/>
            <a:br>
              <a:rPr lang="fr-LU" sz="8000" spc="-50" dirty="0">
                <a:solidFill>
                  <a:prstClr val="black">
                    <a:lumMod val="85000"/>
                    <a:lumOff val="15000"/>
                  </a:prstClr>
                </a:solidFill>
                <a:latin typeface="Calibri Light" panose="020F0302020204030204"/>
                <a:ea typeface="+mj-ea"/>
                <a:cs typeface="+mj-cs"/>
              </a:rPr>
            </a:br>
            <a:br>
              <a:rPr lang="fr-LU" spc="-50" dirty="0">
                <a:solidFill>
                  <a:prstClr val="black">
                    <a:lumMod val="85000"/>
                    <a:lumOff val="15000"/>
                  </a:prstClr>
                </a:solidFill>
                <a:latin typeface="Calibri Light" panose="020F0302020204030204"/>
                <a:ea typeface="+mj-ea"/>
                <a:cs typeface="+mj-cs"/>
              </a:rPr>
            </a:br>
            <a:endParaRPr lang="en-US" dirty="0"/>
          </a:p>
        </p:txBody>
      </p:sp>
      <p:pic>
        <p:nvPicPr>
          <p:cNvPr id="6" name="Picture 5"/>
          <p:cNvPicPr>
            <a:picLocks noChangeAspect="1"/>
          </p:cNvPicPr>
          <p:nvPr/>
        </p:nvPicPr>
        <p:blipFill>
          <a:blip r:embed="rId3"/>
          <a:stretch>
            <a:fillRect/>
          </a:stretch>
        </p:blipFill>
        <p:spPr>
          <a:xfrm>
            <a:off x="0" y="0"/>
            <a:ext cx="10047767" cy="2128977"/>
          </a:xfrm>
          <a:prstGeom prst="rect">
            <a:avLst/>
          </a:prstGeom>
        </p:spPr>
      </p:pic>
    </p:spTree>
    <p:extLst>
      <p:ext uri="{BB962C8B-B14F-4D97-AF65-F5344CB8AC3E}">
        <p14:creationId xmlns:p14="http://schemas.microsoft.com/office/powerpoint/2010/main" val="94883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 y="73953"/>
            <a:ext cx="10058400" cy="755388"/>
          </a:xfrm>
        </p:spPr>
        <p:txBody>
          <a:bodyPr/>
          <a:lstStyle/>
          <a:p>
            <a:r>
              <a:rPr lang="fr-LU" b="1" dirty="0" err="1"/>
              <a:t>Methods</a:t>
            </a:r>
            <a:endParaRPr lang="en-US" b="1" dirty="0"/>
          </a:p>
        </p:txBody>
      </p:sp>
      <p:sp>
        <p:nvSpPr>
          <p:cNvPr id="3" name="Content Placeholder 2"/>
          <p:cNvSpPr>
            <a:spLocks noGrp="1"/>
          </p:cNvSpPr>
          <p:nvPr>
            <p:ph idx="1"/>
          </p:nvPr>
        </p:nvSpPr>
        <p:spPr>
          <a:xfrm>
            <a:off x="154172" y="664143"/>
            <a:ext cx="11818088" cy="5755908"/>
          </a:xfrm>
        </p:spPr>
        <p:txBody>
          <a:bodyPr>
            <a:normAutofit fontScale="70000" lnSpcReduction="20000"/>
          </a:bodyPr>
          <a:lstStyle/>
          <a:p>
            <a:pPr marL="342900" lvl="0" indent="-342900" defTabSz="457200">
              <a:lnSpc>
                <a:spcPct val="200000"/>
              </a:lnSpc>
              <a:spcBef>
                <a:spcPts val="0"/>
              </a:spcBef>
              <a:spcAft>
                <a:spcPts val="0"/>
              </a:spcAft>
              <a:buClr>
                <a:srgbClr val="A53010"/>
              </a:buClr>
              <a:buSzTx/>
              <a:buFont typeface="Wingdings 3" charset="2"/>
              <a:buChar char=""/>
            </a:pPr>
            <a:r>
              <a:rPr lang="en-US" u="sng"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Neighborhood Social Cohesion</a:t>
            </a:r>
            <a:endPar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0"/>
              </a:spcBef>
              <a:spcAft>
                <a:spcPts val="0"/>
              </a:spcAft>
              <a:buClr>
                <a:srgbClr val="A53010"/>
              </a:buClr>
              <a:buSzTx/>
              <a:buFont typeface="+mj-lt"/>
              <a:buAutoNum type="arabicParenR"/>
            </a:pPr>
            <a:r>
              <a:rPr lang="en-US"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this is a close-knit area</a:t>
            </a:r>
            <a:endPar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0"/>
              </a:spcBef>
              <a:spcAft>
                <a:spcPts val="0"/>
              </a:spcAft>
              <a:buClr>
                <a:srgbClr val="A53010"/>
              </a:buClr>
              <a:buSzTx/>
              <a:buFont typeface="+mj-lt"/>
              <a:buAutoNum type="arabicParenR"/>
            </a:pPr>
            <a:r>
              <a:rPr lang="en-US"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people around here are willing to help</a:t>
            </a:r>
            <a:endPar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0"/>
              </a:spcBef>
              <a:spcAft>
                <a:spcPts val="0"/>
              </a:spcAft>
              <a:buClr>
                <a:srgbClr val="A53010"/>
              </a:buClr>
              <a:buSzTx/>
              <a:buFont typeface="+mj-lt"/>
              <a:buAutoNum type="arabicParenR"/>
            </a:pPr>
            <a:r>
              <a:rPr lang="en-US"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people in this area don't get along (reverse coded)</a:t>
            </a:r>
            <a:endPar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0"/>
              </a:spcBef>
              <a:spcAft>
                <a:spcPts val="0"/>
              </a:spcAft>
              <a:buClr>
                <a:srgbClr val="A53010"/>
              </a:buClr>
              <a:buSzTx/>
              <a:buFont typeface="+mj-lt"/>
              <a:buAutoNum type="arabicParenR"/>
            </a:pPr>
            <a:r>
              <a:rPr lang="en-US"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people in this area don't share same values (reverse coded)</a:t>
            </a:r>
            <a:endPar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0"/>
              </a:spcBef>
              <a:spcAft>
                <a:spcPts val="0"/>
              </a:spcAft>
              <a:buClr>
                <a:srgbClr val="A53010"/>
              </a:buClr>
              <a:buSzTx/>
              <a:buFont typeface="+mj-lt"/>
              <a:buAutoNum type="arabicParenR"/>
            </a:pPr>
            <a:r>
              <a:rPr lang="en-US"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people in this area can be trusted</a:t>
            </a:r>
          </a:p>
          <a:p>
            <a:pPr marL="342900" lvl="0" indent="-342900" defTabSz="457200">
              <a:lnSpc>
                <a:spcPct val="100000"/>
              </a:lnSpc>
              <a:spcBef>
                <a:spcPts val="0"/>
              </a:spcBef>
              <a:spcAft>
                <a:spcPts val="0"/>
              </a:spcAft>
              <a:buClr>
                <a:srgbClr val="A53010"/>
              </a:buClr>
              <a:buSzTx/>
              <a:buFont typeface="+mj-lt"/>
              <a:buAutoNum type="arabicParenR"/>
            </a:pPr>
            <a:endParaRPr lang="fr-LU" dirty="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spcAft>
                <a:spcPts val="0"/>
              </a:spcAft>
              <a:buClr>
                <a:srgbClr val="A53010"/>
              </a:buClr>
              <a:buSzTx/>
              <a:buNone/>
            </a:pPr>
            <a:r>
              <a:rPr lang="en-US" dirty="0">
                <a:solidFill>
                  <a:prstClr val="black">
                    <a:lumMod val="75000"/>
                    <a:lumOff val="25000"/>
                  </a:prstClr>
                </a:solidFill>
                <a:latin typeface="Times New Roman" panose="02020603050405020304" pitchFamily="18" charset="0"/>
                <a:cs typeface="Times New Roman" panose="02020603050405020304" pitchFamily="18" charset="0"/>
              </a:rPr>
              <a:t>Cronbach’s alphas: wave 2 = 0.68, wave 3 = 0.72.</a:t>
            </a:r>
          </a:p>
          <a:p>
            <a:pPr marL="342900" lvl="0" indent="-342900" defTabSz="457200">
              <a:lnSpc>
                <a:spcPct val="200000"/>
              </a:lnSpc>
              <a:spcBef>
                <a:spcPts val="1000"/>
              </a:spcBef>
              <a:spcAft>
                <a:spcPts val="0"/>
              </a:spcAft>
              <a:buClr>
                <a:srgbClr val="A53010"/>
              </a:buClr>
              <a:buSzTx/>
              <a:buFont typeface="Wingdings 3" charset="2"/>
              <a:buChar char=""/>
            </a:pPr>
            <a:r>
              <a:rPr lang="en-US" u="sng" dirty="0">
                <a:solidFill>
                  <a:prstClr val="black">
                    <a:lumMod val="75000"/>
                    <a:lumOff val="25000"/>
                  </a:prstClr>
                </a:solidFill>
                <a:latin typeface="Times New Roman" panose="02020603050405020304" pitchFamily="18" charset="0"/>
              </a:rPr>
              <a:t>Neighborhood Safety</a:t>
            </a:r>
            <a:endParaRPr lang="en-US" dirty="0">
              <a:solidFill>
                <a:prstClr val="black">
                  <a:lumMod val="75000"/>
                  <a:lumOff val="25000"/>
                </a:prstClr>
              </a:solidFill>
              <a:latin typeface="Century Gothic" panose="020B0502020202020204"/>
            </a:endParaRPr>
          </a:p>
          <a:p>
            <a:pPr marL="342900" lvl="0" indent="-342900" defTabSz="457200">
              <a:lnSpc>
                <a:spcPct val="100000"/>
              </a:lnSpc>
              <a:spcBef>
                <a:spcPts val="0"/>
              </a:spcBef>
              <a:spcAft>
                <a:spcPts val="0"/>
              </a:spcAft>
              <a:buClr>
                <a:srgbClr val="A53010"/>
              </a:buClr>
              <a:buSzTx/>
              <a:buFont typeface="+mj-lt"/>
              <a:buAutoNum type="arabicParenR"/>
            </a:pPr>
            <a:r>
              <a:rPr lang="en-US"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people in this area are afraid at night (reverse coded)</a:t>
            </a:r>
            <a:endPar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0"/>
              </a:spcBef>
              <a:spcAft>
                <a:spcPts val="0"/>
              </a:spcAft>
              <a:buClr>
                <a:srgbClr val="A53010"/>
              </a:buClr>
              <a:buSzTx/>
              <a:buFont typeface="+mj-lt"/>
              <a:buAutoNum type="arabicParenR"/>
            </a:pPr>
            <a:r>
              <a:rPr lang="en-US"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there are places where ‘trouble’ is expected (reverse coded)</a:t>
            </a:r>
            <a:endPar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0"/>
              </a:spcBef>
              <a:spcAft>
                <a:spcPts val="0"/>
              </a:spcAft>
              <a:buClr>
                <a:srgbClr val="A53010"/>
              </a:buClr>
              <a:buSzTx/>
              <a:buFont typeface="Wingdings 3" charset="2"/>
              <a:buAutoNum type="arabicParenR" startAt="3"/>
            </a:pPr>
            <a:r>
              <a:rPr lang="en-US" dirty="0">
                <a:solidFill>
                  <a:prstClr val="black">
                    <a:lumMod val="75000"/>
                    <a:lumOff val="25000"/>
                  </a:prstClr>
                </a:solidFill>
                <a:latin typeface="Times New Roman" panose="02020603050405020304" pitchFamily="18" charset="0"/>
                <a:ea typeface="Calibri" panose="020F0502020204030204" pitchFamily="34" charset="0"/>
              </a:rPr>
              <a:t>you're taking a big chance walking alone at night (reverse coded)</a:t>
            </a:r>
            <a:endParaRPr lang="fr-LU" dirty="0">
              <a:solidFill>
                <a:prstClr val="black">
                  <a:lumMod val="75000"/>
                  <a:lumOff val="25000"/>
                </a:prstClr>
              </a:solidFill>
              <a:latin typeface="Times New Roman" panose="02020603050405020304" pitchFamily="18" charset="0"/>
            </a:endParaRPr>
          </a:p>
          <a:p>
            <a:pPr marL="457200" lvl="1" indent="0" defTabSz="457200">
              <a:lnSpc>
                <a:spcPct val="100000"/>
              </a:lnSpc>
              <a:spcBef>
                <a:spcPts val="1000"/>
              </a:spcBef>
              <a:spcAft>
                <a:spcPts val="0"/>
              </a:spcAft>
              <a:buClr>
                <a:srgbClr val="A53010"/>
              </a:buClr>
              <a:buNone/>
            </a:pPr>
            <a:endParaRPr lang="en-US" sz="2000" dirty="0">
              <a:solidFill>
                <a:prstClr val="black">
                  <a:lumMod val="75000"/>
                  <a:lumOff val="25000"/>
                </a:prstClr>
              </a:solidFill>
              <a:latin typeface="Times New Roman" panose="02020603050405020304" pitchFamily="18" charset="0"/>
              <a:ea typeface="Calibri" panose="020F0502020204030204" pitchFamily="34" charset="0"/>
            </a:endParaRPr>
          </a:p>
          <a:p>
            <a:pPr marL="57150" lvl="0" indent="0" defTabSz="457200">
              <a:lnSpc>
                <a:spcPct val="100000"/>
              </a:lnSpc>
              <a:spcBef>
                <a:spcPts val="1000"/>
              </a:spcBef>
              <a:spcAft>
                <a:spcPts val="0"/>
              </a:spcAft>
              <a:buClr>
                <a:srgbClr val="A53010"/>
              </a:buClr>
              <a:buSzTx/>
              <a:buNone/>
            </a:pPr>
            <a:r>
              <a:rPr lang="en-US" dirty="0">
                <a:solidFill>
                  <a:prstClr val="black">
                    <a:lumMod val="75000"/>
                    <a:lumOff val="25000"/>
                  </a:prstClr>
                </a:solidFill>
                <a:latin typeface="Times New Roman" panose="02020603050405020304" pitchFamily="18" charset="0"/>
              </a:rPr>
              <a:t>Cronbach’s alphas: wave 2 = 0.81, wave 3 = 0.83.</a:t>
            </a:r>
          </a:p>
          <a:p>
            <a:pPr marL="57150" lvl="0" indent="0" defTabSz="457200">
              <a:lnSpc>
                <a:spcPct val="100000"/>
              </a:lnSpc>
              <a:spcBef>
                <a:spcPts val="1000"/>
              </a:spcBef>
              <a:spcAft>
                <a:spcPts val="0"/>
              </a:spcAft>
              <a:buClr>
                <a:srgbClr val="A53010"/>
              </a:buClr>
              <a:buSzTx/>
              <a:buNone/>
            </a:pPr>
            <a:endParaRPr lang="fr-LU" dirty="0">
              <a:solidFill>
                <a:prstClr val="black">
                  <a:lumMod val="75000"/>
                  <a:lumOff val="25000"/>
                </a:prstClr>
              </a:solidFill>
              <a:latin typeface="Times New Roman" panose="02020603050405020304" pitchFamily="18" charset="0"/>
            </a:endParaRPr>
          </a:p>
          <a:p>
            <a:pPr marL="742950" lvl="1" indent="-285750" defTabSz="457200">
              <a:lnSpc>
                <a:spcPct val="100000"/>
              </a:lnSpc>
              <a:spcBef>
                <a:spcPts val="1000"/>
              </a:spcBef>
              <a:spcAft>
                <a:spcPts val="0"/>
              </a:spcAft>
              <a:buClr>
                <a:srgbClr val="A53010"/>
              </a:buClr>
              <a:buFont typeface="Wingdings 3" charset="2"/>
              <a:buChar char=""/>
            </a:pPr>
            <a:r>
              <a:rPr lang="en-US" sz="2000" dirty="0">
                <a:solidFill>
                  <a:prstClr val="black">
                    <a:lumMod val="75000"/>
                    <a:lumOff val="25000"/>
                  </a:prstClr>
                </a:solidFill>
                <a:latin typeface="Times New Roman" panose="02020603050405020304" pitchFamily="18" charset="0"/>
                <a:ea typeface="Calibri" panose="020F0502020204030204" pitchFamily="34" charset="0"/>
              </a:rPr>
              <a:t>(1) strongly disagree</a:t>
            </a:r>
          </a:p>
          <a:p>
            <a:pPr marL="742950" lvl="1" indent="-285750" defTabSz="457200">
              <a:lnSpc>
                <a:spcPct val="100000"/>
              </a:lnSpc>
              <a:spcBef>
                <a:spcPts val="1000"/>
              </a:spcBef>
              <a:spcAft>
                <a:spcPts val="0"/>
              </a:spcAft>
              <a:buClr>
                <a:srgbClr val="A53010"/>
              </a:buClr>
              <a:buFont typeface="Wingdings 3" charset="2"/>
              <a:buChar char=""/>
            </a:pPr>
            <a:r>
              <a:rPr lang="en-US" sz="2000" dirty="0">
                <a:solidFill>
                  <a:prstClr val="black">
                    <a:lumMod val="75000"/>
                    <a:lumOff val="25000"/>
                  </a:prstClr>
                </a:solidFill>
                <a:latin typeface="Times New Roman" panose="02020603050405020304" pitchFamily="18" charset="0"/>
                <a:ea typeface="Calibri" panose="020F0502020204030204" pitchFamily="34" charset="0"/>
              </a:rPr>
              <a:t>(2) disagree</a:t>
            </a:r>
          </a:p>
          <a:p>
            <a:pPr marL="742950" lvl="1" indent="-285750" defTabSz="457200">
              <a:lnSpc>
                <a:spcPct val="100000"/>
              </a:lnSpc>
              <a:spcBef>
                <a:spcPts val="1000"/>
              </a:spcBef>
              <a:spcAft>
                <a:spcPts val="0"/>
              </a:spcAft>
              <a:buClr>
                <a:srgbClr val="A53010"/>
              </a:buClr>
              <a:buFont typeface="Wingdings 3" charset="2"/>
              <a:buChar char=""/>
            </a:pPr>
            <a:r>
              <a:rPr lang="en-US" sz="2000" dirty="0">
                <a:solidFill>
                  <a:prstClr val="black">
                    <a:lumMod val="75000"/>
                    <a:lumOff val="25000"/>
                  </a:prstClr>
                </a:solidFill>
                <a:latin typeface="Times New Roman" panose="02020603050405020304" pitchFamily="18" charset="0"/>
                <a:ea typeface="Calibri" panose="020F0502020204030204" pitchFamily="34" charset="0"/>
              </a:rPr>
              <a:t>(3) neither agree nor disagree</a:t>
            </a:r>
          </a:p>
          <a:p>
            <a:pPr marL="742950" lvl="1" indent="-285750" defTabSz="457200">
              <a:lnSpc>
                <a:spcPct val="100000"/>
              </a:lnSpc>
              <a:spcBef>
                <a:spcPts val="1000"/>
              </a:spcBef>
              <a:spcAft>
                <a:spcPts val="0"/>
              </a:spcAft>
              <a:buClr>
                <a:srgbClr val="A53010"/>
              </a:buClr>
              <a:buFont typeface="Wingdings 3" charset="2"/>
              <a:buChar char=""/>
            </a:pPr>
            <a:r>
              <a:rPr lang="en-US" sz="2000" dirty="0">
                <a:solidFill>
                  <a:prstClr val="black">
                    <a:lumMod val="75000"/>
                    <a:lumOff val="25000"/>
                  </a:prstClr>
                </a:solidFill>
                <a:latin typeface="Times New Roman" panose="02020603050405020304" pitchFamily="18" charset="0"/>
                <a:ea typeface="Calibri" panose="020F0502020204030204" pitchFamily="34" charset="0"/>
              </a:rPr>
              <a:t>(4) agree</a:t>
            </a:r>
          </a:p>
          <a:p>
            <a:pPr marL="742950" lvl="1" indent="-285750" defTabSz="457200">
              <a:lnSpc>
                <a:spcPct val="100000"/>
              </a:lnSpc>
              <a:spcBef>
                <a:spcPts val="1000"/>
              </a:spcBef>
              <a:spcAft>
                <a:spcPts val="0"/>
              </a:spcAft>
              <a:buClr>
                <a:srgbClr val="A53010"/>
              </a:buClr>
              <a:buFont typeface="Wingdings 3" charset="2"/>
              <a:buChar char=""/>
            </a:pPr>
            <a:r>
              <a:rPr lang="en-US" sz="2000" dirty="0">
                <a:solidFill>
                  <a:prstClr val="black">
                    <a:lumMod val="75000"/>
                    <a:lumOff val="25000"/>
                  </a:prstClr>
                </a:solidFill>
                <a:latin typeface="Times New Roman" panose="02020603050405020304" pitchFamily="18" charset="0"/>
                <a:ea typeface="Calibri" panose="020F0502020204030204" pitchFamily="34" charset="0"/>
              </a:rPr>
              <a:t>(5) strongly agree</a:t>
            </a:r>
          </a:p>
          <a:p>
            <a:pPr marL="457200" lvl="1" indent="0" defTabSz="457200">
              <a:lnSpc>
                <a:spcPct val="100000"/>
              </a:lnSpc>
              <a:spcBef>
                <a:spcPts val="1000"/>
              </a:spcBef>
              <a:spcAft>
                <a:spcPts val="0"/>
              </a:spcAft>
              <a:buClr>
                <a:srgbClr val="A53010"/>
              </a:buClr>
              <a:buNone/>
            </a:pPr>
            <a:endParaRPr lang="fr-LU" sz="2000" dirty="0">
              <a:solidFill>
                <a:prstClr val="black">
                  <a:lumMod val="75000"/>
                  <a:lumOff val="25000"/>
                </a:prstClr>
              </a:solidFill>
              <a:latin typeface="Times New Roman" panose="02020603050405020304" pitchFamily="18" charset="0"/>
            </a:endParaRPr>
          </a:p>
          <a:p>
            <a:pPr marL="57150" lvl="0" indent="0" defTabSz="457200">
              <a:lnSpc>
                <a:spcPct val="100000"/>
              </a:lnSpc>
              <a:spcBef>
                <a:spcPts val="1000"/>
              </a:spcBef>
              <a:spcAft>
                <a:spcPts val="0"/>
              </a:spcAft>
              <a:buClr>
                <a:srgbClr val="A53010"/>
              </a:buClr>
              <a:buSzTx/>
              <a:buNone/>
            </a:pPr>
            <a:r>
              <a:rPr lang="fr-LU" dirty="0" err="1">
                <a:solidFill>
                  <a:prstClr val="black">
                    <a:lumMod val="75000"/>
                    <a:lumOff val="25000"/>
                  </a:prstClr>
                </a:solidFill>
                <a:latin typeface="Times New Roman" panose="02020603050405020304" pitchFamily="18" charset="0"/>
              </a:rPr>
              <a:t>Overall</a:t>
            </a:r>
            <a:r>
              <a:rPr lang="fr-LU" dirty="0">
                <a:solidFill>
                  <a:prstClr val="black">
                    <a:lumMod val="75000"/>
                    <a:lumOff val="25000"/>
                  </a:prstClr>
                </a:solidFill>
                <a:latin typeface="Times New Roman" panose="02020603050405020304" pitchFamily="18" charset="0"/>
              </a:rPr>
              <a:t> </a:t>
            </a:r>
            <a:r>
              <a:rPr lang="fr-LU" dirty="0" err="1">
                <a:solidFill>
                  <a:prstClr val="black">
                    <a:lumMod val="75000"/>
                    <a:lumOff val="25000"/>
                  </a:prstClr>
                </a:solidFill>
                <a:latin typeface="Times New Roman" panose="02020603050405020304" pitchFamily="18" charset="0"/>
              </a:rPr>
              <a:t>neighborhood</a:t>
            </a:r>
            <a:r>
              <a:rPr lang="fr-LU" dirty="0">
                <a:solidFill>
                  <a:prstClr val="black">
                    <a:lumMod val="75000"/>
                    <a:lumOff val="25000"/>
                  </a:prstClr>
                </a:solidFill>
                <a:latin typeface="Times New Roman" panose="02020603050405020304" pitchFamily="18" charset="0"/>
              </a:rPr>
              <a:t> social capital, all 11 </a:t>
            </a:r>
            <a:r>
              <a:rPr lang="fr-LU" dirty="0" err="1">
                <a:solidFill>
                  <a:prstClr val="black">
                    <a:lumMod val="75000"/>
                    <a:lumOff val="25000"/>
                  </a:prstClr>
                </a:solidFill>
                <a:latin typeface="Times New Roman" panose="02020603050405020304" pitchFamily="18" charset="0"/>
              </a:rPr>
              <a:t>measures</a:t>
            </a:r>
            <a:r>
              <a:rPr lang="fr-LU" dirty="0">
                <a:solidFill>
                  <a:prstClr val="black">
                    <a:lumMod val="75000"/>
                    <a:lumOff val="25000"/>
                  </a:prstClr>
                </a:solidFill>
                <a:latin typeface="Times New Roman" panose="02020603050405020304" pitchFamily="18" charset="0"/>
              </a:rPr>
              <a:t> (</a:t>
            </a:r>
            <a:r>
              <a:rPr lang="fr-LU" dirty="0" err="1">
                <a:solidFill>
                  <a:prstClr val="black">
                    <a:lumMod val="75000"/>
                    <a:lumOff val="25000"/>
                  </a:prstClr>
                </a:solidFill>
                <a:latin typeface="Times New Roman" panose="02020603050405020304" pitchFamily="18" charset="0"/>
              </a:rPr>
              <a:t>averaged</a:t>
            </a:r>
            <a:r>
              <a:rPr lang="fr-LU" dirty="0">
                <a:solidFill>
                  <a:prstClr val="black">
                    <a:lumMod val="75000"/>
                    <a:lumOff val="25000"/>
                  </a:prstClr>
                </a:solidFill>
                <a:latin typeface="Times New Roman" panose="02020603050405020304" pitchFamily="18" charset="0"/>
              </a:rPr>
              <a:t> </a:t>
            </a:r>
            <a:r>
              <a:rPr lang="fr-LU" dirty="0" err="1">
                <a:solidFill>
                  <a:prstClr val="black">
                    <a:lumMod val="75000"/>
                    <a:lumOff val="25000"/>
                  </a:prstClr>
                </a:solidFill>
                <a:latin typeface="Times New Roman" panose="02020603050405020304" pitchFamily="18" charset="0"/>
              </a:rPr>
              <a:t>after</a:t>
            </a:r>
            <a:r>
              <a:rPr lang="fr-LU" dirty="0">
                <a:solidFill>
                  <a:prstClr val="black">
                    <a:lumMod val="75000"/>
                    <a:lumOff val="25000"/>
                  </a:prstClr>
                </a:solidFill>
                <a:latin typeface="Times New Roman" panose="02020603050405020304" pitchFamily="18" charset="0"/>
              </a:rPr>
              <a:t> </a:t>
            </a:r>
            <a:r>
              <a:rPr lang="fr-LU" dirty="0" err="1">
                <a:solidFill>
                  <a:prstClr val="black">
                    <a:lumMod val="75000"/>
                    <a:lumOff val="25000"/>
                  </a:prstClr>
                </a:solidFill>
                <a:latin typeface="Times New Roman" panose="02020603050405020304" pitchFamily="18" charset="0"/>
              </a:rPr>
              <a:t>being</a:t>
            </a:r>
            <a:r>
              <a:rPr lang="fr-LU" dirty="0">
                <a:solidFill>
                  <a:prstClr val="black">
                    <a:lumMod val="75000"/>
                    <a:lumOff val="25000"/>
                  </a:prstClr>
                </a:solidFill>
                <a:latin typeface="Times New Roman" panose="02020603050405020304" pitchFamily="18" charset="0"/>
              </a:rPr>
              <a:t> </a:t>
            </a:r>
            <a:r>
              <a:rPr lang="fr-LU" dirty="0" err="1">
                <a:solidFill>
                  <a:prstClr val="black">
                    <a:lumMod val="75000"/>
                    <a:lumOff val="25000"/>
                  </a:prstClr>
                </a:solidFill>
                <a:latin typeface="Times New Roman" panose="02020603050405020304" pitchFamily="18" charset="0"/>
              </a:rPr>
              <a:t>standardized</a:t>
            </a:r>
            <a:r>
              <a:rPr lang="fr-LU" dirty="0">
                <a:solidFill>
                  <a:prstClr val="black">
                    <a:lumMod val="75000"/>
                    <a:lumOff val="25000"/>
                  </a:prstClr>
                </a:solidFill>
                <a:latin typeface="Times New Roman" panose="02020603050405020304" pitchFamily="18" charset="0"/>
              </a:rPr>
              <a:t>: </a:t>
            </a:r>
            <a:r>
              <a:rPr lang="en-US" dirty="0">
                <a:solidFill>
                  <a:prstClr val="black">
                    <a:lumMod val="75000"/>
                    <a:lumOff val="25000"/>
                  </a:prstClr>
                </a:solidFill>
                <a:latin typeface="Times New Roman" panose="02020603050405020304" pitchFamily="18" charset="0"/>
              </a:rPr>
              <a:t>Cronbach’s alphas: wave 2 = 0.77,  wave 3 = 0.81).</a:t>
            </a:r>
            <a:endParaRPr lang="fr-LU" dirty="0">
              <a:solidFill>
                <a:prstClr val="black">
                  <a:lumMod val="75000"/>
                  <a:lumOff val="25000"/>
                </a:prstClr>
              </a:solidFill>
              <a:latin typeface="Times New Roman" panose="02020603050405020304" pitchFamily="18" charset="0"/>
            </a:endParaRPr>
          </a:p>
          <a:p>
            <a:endParaRPr lang="en-US" dirty="0"/>
          </a:p>
        </p:txBody>
      </p:sp>
      <p:sp>
        <p:nvSpPr>
          <p:cNvPr id="7" name="Rectangle 6"/>
          <p:cNvSpPr/>
          <p:nvPr/>
        </p:nvSpPr>
        <p:spPr>
          <a:xfrm flipV="1">
            <a:off x="4697128" y="1727735"/>
            <a:ext cx="6552119" cy="72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0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54"/>
            <a:ext cx="10058400" cy="914875"/>
          </a:xfrm>
        </p:spPr>
        <p:txBody>
          <a:bodyPr>
            <a:normAutofit/>
          </a:bodyPr>
          <a:lstStyle/>
          <a:p>
            <a:r>
              <a:rPr lang="fr-LU" b="1" dirty="0" err="1"/>
              <a:t>Methods</a:t>
            </a:r>
            <a:endParaRPr lang="en-US" b="1" dirty="0"/>
          </a:p>
        </p:txBody>
      </p:sp>
      <p:sp>
        <p:nvSpPr>
          <p:cNvPr id="3" name="Content Placeholder 2"/>
          <p:cNvSpPr>
            <a:spLocks noGrp="1"/>
          </p:cNvSpPr>
          <p:nvPr>
            <p:ph idx="1"/>
          </p:nvPr>
        </p:nvSpPr>
        <p:spPr>
          <a:xfrm>
            <a:off x="111641" y="898451"/>
            <a:ext cx="12014791" cy="5358809"/>
          </a:xfrm>
        </p:spPr>
        <p:txBody>
          <a:bodyPr>
            <a:normAutofit lnSpcReduction="10000"/>
          </a:bodyPr>
          <a:lstStyle/>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Moderating</a:t>
            </a:r>
            <a:r>
              <a:rPr lang="fr-LU" sz="1800" dirty="0">
                <a:solidFill>
                  <a:prstClr val="black">
                    <a:lumMod val="75000"/>
                    <a:lumOff val="25000"/>
                  </a:prstClr>
                </a:solidFill>
                <a:latin typeface="Century Gothic" panose="020B0502020202020204"/>
              </a:rPr>
              <a:t> variable:</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Whether a respondent changed census tracts between the two waves.</a:t>
            </a:r>
          </a:p>
          <a:p>
            <a:pPr marL="742950" lvl="1" indent="-285750" defTabSz="457200">
              <a:lnSpc>
                <a:spcPct val="100000"/>
              </a:lnSpc>
              <a:spcBef>
                <a:spcPts val="1000"/>
              </a:spcBef>
              <a:spcAft>
                <a:spcPts val="0"/>
              </a:spcAft>
              <a:buClr>
                <a:srgbClr val="A53010"/>
              </a:buClr>
              <a:buFont typeface="Wingdings 3" charset="2"/>
              <a:buChar char=""/>
            </a:pPr>
            <a:endParaRPr lang="fr-LU" sz="16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a:solidFill>
                  <a:prstClr val="black">
                    <a:lumMod val="75000"/>
                    <a:lumOff val="25000"/>
                  </a:prstClr>
                </a:solidFill>
                <a:latin typeface="Century Gothic" panose="020B0502020202020204"/>
              </a:rPr>
              <a:t>Control variables:</a:t>
            </a:r>
          </a:p>
          <a:p>
            <a:pPr marL="742950" lvl="1" indent="-285750" defTabSz="457200">
              <a:lnSpc>
                <a:spcPct val="100000"/>
              </a:lnSpc>
              <a:spcBef>
                <a:spcPts val="1000"/>
              </a:spcBef>
              <a:spcAft>
                <a:spcPts val="0"/>
              </a:spcAft>
              <a:buClr>
                <a:srgbClr val="A53010"/>
              </a:buClr>
              <a:buFont typeface="Wingdings 3" charset="2"/>
              <a:buChar char=""/>
            </a:pPr>
            <a:r>
              <a:rPr lang="fr-LU" sz="1600" dirty="0" err="1">
                <a:solidFill>
                  <a:prstClr val="black">
                    <a:lumMod val="75000"/>
                    <a:lumOff val="25000"/>
                  </a:prstClr>
                </a:solidFill>
                <a:latin typeface="Century Gothic" panose="020B0502020202020204"/>
              </a:rPr>
              <a:t>Census</a:t>
            </a:r>
            <a:r>
              <a:rPr lang="fr-LU" sz="1600" dirty="0">
                <a:solidFill>
                  <a:prstClr val="black">
                    <a:lumMod val="75000"/>
                    <a:lumOff val="25000"/>
                  </a:prstClr>
                </a:solidFill>
                <a:latin typeface="Century Gothic" panose="020B0502020202020204"/>
              </a:rPr>
              <a:t> tract-</a:t>
            </a:r>
            <a:r>
              <a:rPr lang="fr-LU" sz="1600" dirty="0" err="1">
                <a:solidFill>
                  <a:prstClr val="black">
                    <a:lumMod val="75000"/>
                    <a:lumOff val="25000"/>
                  </a:prstClr>
                </a:solidFill>
                <a:latin typeface="Century Gothic" panose="020B0502020202020204"/>
              </a:rPr>
              <a:t>level</a:t>
            </a:r>
            <a:endParaRPr lang="fr-LU" sz="1600" dirty="0">
              <a:solidFill>
                <a:prstClr val="black">
                  <a:lumMod val="75000"/>
                  <a:lumOff val="25000"/>
                </a:prstClr>
              </a:solidFill>
              <a:latin typeface="Century Gothic" panose="020B0502020202020204"/>
            </a:endParaRPr>
          </a:p>
          <a:p>
            <a:pPr marL="1143000" lvl="2" indent="-228600" defTabSz="457200">
              <a:lnSpc>
                <a:spcPct val="100000"/>
              </a:lnSpc>
              <a:spcBef>
                <a:spcPts val="1000"/>
              </a:spcBef>
              <a:spcAft>
                <a:spcPts val="0"/>
              </a:spcAft>
              <a:buClr>
                <a:srgbClr val="A53010"/>
              </a:buClr>
              <a:buFont typeface="Wingdings 3" charset="2"/>
              <a:buChar char=""/>
            </a:pPr>
            <a:r>
              <a:rPr lang="en-US" dirty="0">
                <a:solidFill>
                  <a:prstClr val="black">
                    <a:lumMod val="75000"/>
                    <a:lumOff val="25000"/>
                  </a:prstClr>
                </a:solidFill>
                <a:latin typeface="Century Gothic" panose="020B0502020202020204"/>
              </a:rPr>
              <a:t>population density</a:t>
            </a:r>
          </a:p>
          <a:p>
            <a:pPr marL="1143000" lvl="2" indent="-228600" defTabSz="457200">
              <a:lnSpc>
                <a:spcPct val="100000"/>
              </a:lnSpc>
              <a:spcBef>
                <a:spcPts val="1000"/>
              </a:spcBef>
              <a:spcAft>
                <a:spcPts val="0"/>
              </a:spcAft>
              <a:buClr>
                <a:srgbClr val="A53010"/>
              </a:buClr>
              <a:buFont typeface="Wingdings 3" charset="2"/>
              <a:buChar char=""/>
            </a:pPr>
            <a:r>
              <a:rPr lang="en-US" dirty="0">
                <a:solidFill>
                  <a:prstClr val="black">
                    <a:lumMod val="75000"/>
                    <a:lumOff val="25000"/>
                  </a:prstClr>
                </a:solidFill>
                <a:latin typeface="Century Gothic" panose="020B0502020202020204"/>
              </a:rPr>
              <a:t>residential instability</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Individual-level (only with the depressive symptoms and stress individual-level dependent variables)</a:t>
            </a:r>
          </a:p>
          <a:p>
            <a:pPr marL="1143000" lvl="2" indent="-228600" defTabSz="457200">
              <a:lnSpc>
                <a:spcPct val="100000"/>
              </a:lnSpc>
              <a:spcBef>
                <a:spcPts val="1000"/>
              </a:spcBef>
              <a:spcAft>
                <a:spcPts val="0"/>
              </a:spcAft>
              <a:buClr>
                <a:srgbClr val="A53010"/>
              </a:buClr>
              <a:buFont typeface="Wingdings 3" charset="2"/>
              <a:buChar char=""/>
            </a:pPr>
            <a:r>
              <a:rPr lang="en-US" dirty="0">
                <a:solidFill>
                  <a:prstClr val="black">
                    <a:lumMod val="75000"/>
                    <a:lumOff val="25000"/>
                  </a:prstClr>
                </a:solidFill>
                <a:latin typeface="Century Gothic" panose="020B0502020202020204"/>
              </a:rPr>
              <a:t>employment status</a:t>
            </a:r>
          </a:p>
          <a:p>
            <a:pPr marL="1143000" lvl="2" indent="-228600" defTabSz="457200">
              <a:lnSpc>
                <a:spcPct val="100000"/>
              </a:lnSpc>
              <a:spcBef>
                <a:spcPts val="1000"/>
              </a:spcBef>
              <a:spcAft>
                <a:spcPts val="0"/>
              </a:spcAft>
              <a:buClr>
                <a:srgbClr val="A53010"/>
              </a:buClr>
              <a:buFont typeface="Wingdings 3" charset="2"/>
              <a:buChar char=""/>
            </a:pPr>
            <a:r>
              <a:rPr lang="fr-LU" dirty="0">
                <a:solidFill>
                  <a:prstClr val="black">
                    <a:lumMod val="75000"/>
                    <a:lumOff val="25000"/>
                  </a:prstClr>
                </a:solidFill>
                <a:latin typeface="Century Gothic" panose="020B0502020202020204"/>
              </a:rPr>
              <a:t>marital/</a:t>
            </a:r>
            <a:r>
              <a:rPr lang="fr-LU" dirty="0" err="1">
                <a:solidFill>
                  <a:prstClr val="black">
                    <a:lumMod val="75000"/>
                    <a:lumOff val="25000"/>
                  </a:prstClr>
                </a:solidFill>
                <a:latin typeface="Century Gothic" panose="020B0502020202020204"/>
              </a:rPr>
              <a:t>relationship</a:t>
            </a:r>
            <a:r>
              <a:rPr lang="fr-LU" dirty="0">
                <a:solidFill>
                  <a:prstClr val="black">
                    <a:lumMod val="75000"/>
                    <a:lumOff val="25000"/>
                  </a:prstClr>
                </a:solidFill>
                <a:latin typeface="Century Gothic" panose="020B0502020202020204"/>
              </a:rPr>
              <a:t> </a:t>
            </a:r>
            <a:r>
              <a:rPr lang="fr-LU" dirty="0" err="1">
                <a:solidFill>
                  <a:prstClr val="black">
                    <a:lumMod val="75000"/>
                    <a:lumOff val="25000"/>
                  </a:prstClr>
                </a:solidFill>
                <a:latin typeface="Century Gothic" panose="020B0502020202020204"/>
              </a:rPr>
              <a:t>status</a:t>
            </a:r>
            <a:endParaRPr lang="fr-LU" dirty="0">
              <a:solidFill>
                <a:prstClr val="black">
                  <a:lumMod val="75000"/>
                  <a:lumOff val="25000"/>
                </a:prstClr>
              </a:solidFill>
              <a:latin typeface="Century Gothic" panose="020B0502020202020204"/>
            </a:endParaRPr>
          </a:p>
          <a:p>
            <a:pPr marL="1143000" lvl="2" indent="-228600" defTabSz="457200">
              <a:lnSpc>
                <a:spcPct val="100000"/>
              </a:lnSpc>
              <a:spcBef>
                <a:spcPts val="1000"/>
              </a:spcBef>
              <a:spcAft>
                <a:spcPts val="0"/>
              </a:spcAft>
              <a:buClr>
                <a:srgbClr val="A53010"/>
              </a:buClr>
              <a:buFont typeface="Wingdings 3" charset="2"/>
              <a:buChar char=""/>
            </a:pPr>
            <a:r>
              <a:rPr lang="fr-LU" dirty="0">
                <a:solidFill>
                  <a:prstClr val="black">
                    <a:lumMod val="75000"/>
                    <a:lumOff val="25000"/>
                  </a:prstClr>
                </a:solidFill>
                <a:latin typeface="Century Gothic" panose="020B0502020202020204"/>
              </a:rPr>
              <a:t>total </a:t>
            </a:r>
            <a:r>
              <a:rPr lang="fr-LU" dirty="0" err="1">
                <a:solidFill>
                  <a:prstClr val="black">
                    <a:lumMod val="75000"/>
                    <a:lumOff val="25000"/>
                  </a:prstClr>
                </a:solidFill>
                <a:latin typeface="Century Gothic" panose="020B0502020202020204"/>
              </a:rPr>
              <a:t>household</a:t>
            </a:r>
            <a:r>
              <a:rPr lang="fr-LU" dirty="0">
                <a:solidFill>
                  <a:prstClr val="black">
                    <a:lumMod val="75000"/>
                    <a:lumOff val="25000"/>
                  </a:prstClr>
                </a:solidFill>
                <a:latin typeface="Century Gothic" panose="020B0502020202020204"/>
              </a:rPr>
              <a:t> </a:t>
            </a:r>
            <a:r>
              <a:rPr lang="fr-LU" dirty="0" err="1">
                <a:solidFill>
                  <a:prstClr val="black">
                    <a:lumMod val="75000"/>
                    <a:lumOff val="25000"/>
                  </a:prstClr>
                </a:solidFill>
                <a:latin typeface="Century Gothic" panose="020B0502020202020204"/>
              </a:rPr>
              <a:t>assets</a:t>
            </a:r>
            <a:endParaRPr lang="en-US" dirty="0">
              <a:solidFill>
                <a:prstClr val="black">
                  <a:lumMod val="75000"/>
                  <a:lumOff val="25000"/>
                </a:prstClr>
              </a:solidFill>
              <a:latin typeface="Century Gothic" panose="020B0502020202020204"/>
            </a:endParaRPr>
          </a:p>
          <a:p>
            <a:pPr marL="1143000" lvl="2" indent="-228600" defTabSz="457200">
              <a:lnSpc>
                <a:spcPct val="100000"/>
              </a:lnSpc>
              <a:spcBef>
                <a:spcPts val="1000"/>
              </a:spcBef>
              <a:spcAft>
                <a:spcPts val="0"/>
              </a:spcAft>
              <a:buClr>
                <a:srgbClr val="A53010"/>
              </a:buClr>
              <a:buFont typeface="Wingdings 3" charset="2"/>
              <a:buChar char=""/>
            </a:pPr>
            <a:r>
              <a:rPr lang="fr-LU" dirty="0" err="1">
                <a:solidFill>
                  <a:prstClr val="black">
                    <a:lumMod val="75000"/>
                    <a:lumOff val="25000"/>
                  </a:prstClr>
                </a:solidFill>
                <a:latin typeface="Century Gothic" panose="020B0502020202020204"/>
              </a:rPr>
              <a:t>household’s</a:t>
            </a:r>
            <a:r>
              <a:rPr lang="fr-LU" dirty="0">
                <a:solidFill>
                  <a:prstClr val="black">
                    <a:lumMod val="75000"/>
                    <a:lumOff val="25000"/>
                  </a:prstClr>
                </a:solidFill>
                <a:latin typeface="Century Gothic" panose="020B0502020202020204"/>
              </a:rPr>
              <a:t> total </a:t>
            </a:r>
            <a:r>
              <a:rPr lang="fr-LU" dirty="0" err="1">
                <a:solidFill>
                  <a:prstClr val="black">
                    <a:lumMod val="75000"/>
                    <a:lumOff val="25000"/>
                  </a:prstClr>
                </a:solidFill>
                <a:latin typeface="Century Gothic" panose="020B0502020202020204"/>
              </a:rPr>
              <a:t>income</a:t>
            </a:r>
            <a:r>
              <a:rPr lang="fr-LU" dirty="0">
                <a:solidFill>
                  <a:prstClr val="black">
                    <a:lumMod val="75000"/>
                    <a:lumOff val="25000"/>
                  </a:prstClr>
                </a:solidFill>
                <a:latin typeface="Century Gothic" panose="020B0502020202020204"/>
              </a:rPr>
              <a:t> in the </a:t>
            </a:r>
            <a:r>
              <a:rPr lang="fr-LU" dirty="0" err="1">
                <a:solidFill>
                  <a:prstClr val="black">
                    <a:lumMod val="75000"/>
                    <a:lumOff val="25000"/>
                  </a:prstClr>
                </a:solidFill>
                <a:latin typeface="Century Gothic" panose="020B0502020202020204"/>
              </a:rPr>
              <a:t>previous</a:t>
            </a:r>
            <a:r>
              <a:rPr lang="fr-LU" dirty="0">
                <a:solidFill>
                  <a:prstClr val="black">
                    <a:lumMod val="75000"/>
                    <a:lumOff val="25000"/>
                  </a:prstClr>
                </a:solidFill>
                <a:latin typeface="Century Gothic" panose="020B0502020202020204"/>
              </a:rPr>
              <a:t> </a:t>
            </a:r>
            <a:r>
              <a:rPr lang="fr-LU" dirty="0" err="1">
                <a:solidFill>
                  <a:prstClr val="black">
                    <a:lumMod val="75000"/>
                    <a:lumOff val="25000"/>
                  </a:prstClr>
                </a:solidFill>
                <a:latin typeface="Century Gothic" panose="020B0502020202020204"/>
              </a:rPr>
              <a:t>year</a:t>
            </a: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Fixed-effects</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linear</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regression</a:t>
            </a:r>
            <a:r>
              <a:rPr lang="fr-LU" sz="1800" dirty="0">
                <a:solidFill>
                  <a:prstClr val="black">
                    <a:lumMod val="75000"/>
                    <a:lumOff val="25000"/>
                  </a:prstClr>
                </a:solidFill>
                <a:latin typeface="Century Gothic" panose="020B0502020202020204"/>
              </a:rPr>
              <a:t> analyses.</a:t>
            </a:r>
          </a:p>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Further</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modelling</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pitchFamily="34" charset="0"/>
              </a:rPr>
              <a:t>details</a:t>
            </a:r>
            <a:r>
              <a:rPr lang="fr-LU" sz="1800" dirty="0">
                <a:solidFill>
                  <a:prstClr val="black">
                    <a:lumMod val="75000"/>
                    <a:lumOff val="25000"/>
                  </a:prstClr>
                </a:solidFill>
                <a:latin typeface="Century Gothic" panose="020B0502020202020204" pitchFamily="34" charset="0"/>
              </a:rPr>
              <a:t>. </a:t>
            </a:r>
            <a:r>
              <a:rPr lang="fr-LU" sz="1800" dirty="0" err="1">
                <a:solidFill>
                  <a:prstClr val="black">
                    <a:lumMod val="75000"/>
                    <a:lumOff val="25000"/>
                  </a:prstClr>
                </a:solidFill>
                <a:latin typeface="Century Gothic" panose="020B0502020202020204" pitchFamily="34" charset="0"/>
              </a:rPr>
              <a:t>See</a:t>
            </a:r>
            <a:r>
              <a:rPr lang="fr-LU" sz="1800" dirty="0">
                <a:solidFill>
                  <a:prstClr val="black">
                    <a:lumMod val="75000"/>
                    <a:lumOff val="25000"/>
                  </a:prstClr>
                </a:solidFill>
                <a:latin typeface="Century Gothic" panose="020B0502020202020204" pitchFamily="34" charset="0"/>
              </a:rPr>
              <a:t> </a:t>
            </a:r>
            <a:r>
              <a:rPr lang="en-US" sz="1800" dirty="0" err="1">
                <a:latin typeface="Century Gothic" panose="020B0502020202020204" pitchFamily="34" charset="0"/>
              </a:rPr>
              <a:t>Hawkley</a:t>
            </a:r>
            <a:r>
              <a:rPr lang="en-US" sz="1800" dirty="0">
                <a:latin typeface="Century Gothic" panose="020B0502020202020204" pitchFamily="34" charset="0"/>
              </a:rPr>
              <a:t>, </a:t>
            </a:r>
            <a:r>
              <a:rPr lang="en-US" sz="1800" dirty="0" err="1">
                <a:latin typeface="Century Gothic" panose="020B0502020202020204" pitchFamily="34" charset="0"/>
              </a:rPr>
              <a:t>Kocherginsky</a:t>
            </a:r>
            <a:r>
              <a:rPr lang="en-US" sz="1800" dirty="0">
                <a:latin typeface="Century Gothic" panose="020B0502020202020204" pitchFamily="34" charset="0"/>
              </a:rPr>
              <a:t>, Wong, Kim, &amp; Cagney (2014) for inverse probability weighting technique. </a:t>
            </a:r>
            <a:endParaRPr lang="fr-LU" sz="1800" dirty="0">
              <a:solidFill>
                <a:prstClr val="black">
                  <a:lumMod val="75000"/>
                  <a:lumOff val="25000"/>
                </a:prstClr>
              </a:solidFill>
              <a:latin typeface="Century Gothic" panose="020B0502020202020204" pitchFamily="34" charset="0"/>
            </a:endParaRPr>
          </a:p>
          <a:p>
            <a:endParaRPr lang="en-US" dirty="0"/>
          </a:p>
        </p:txBody>
      </p:sp>
      <p:sp>
        <p:nvSpPr>
          <p:cNvPr id="4" name="Rectangle 3"/>
          <p:cNvSpPr/>
          <p:nvPr/>
        </p:nvSpPr>
        <p:spPr>
          <a:xfrm>
            <a:off x="1121735" y="1663995"/>
            <a:ext cx="10196623" cy="132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52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63041" y="0"/>
            <a:ext cx="1828959" cy="1621677"/>
          </a:xfrm>
          <a:prstGeom prst="rect">
            <a:avLst/>
          </a:prstGeom>
        </p:spPr>
      </p:pic>
      <p:sp>
        <p:nvSpPr>
          <p:cNvPr id="2" name="Title 1"/>
          <p:cNvSpPr>
            <a:spLocks noGrp="1"/>
          </p:cNvSpPr>
          <p:nvPr>
            <p:ph type="title"/>
          </p:nvPr>
        </p:nvSpPr>
        <p:spPr>
          <a:xfrm>
            <a:off x="48350" y="497183"/>
            <a:ext cx="11190767" cy="720413"/>
          </a:xfrm>
        </p:spPr>
        <p:txBody>
          <a:bodyPr>
            <a:noAutofit/>
          </a:bodyPr>
          <a:lstStyle/>
          <a:p>
            <a:br>
              <a:rPr lang="fr-LU" sz="4000" b="1" dirty="0"/>
            </a:br>
            <a:br>
              <a:rPr lang="fr-LU" sz="4000" b="1" dirty="0"/>
            </a:br>
            <a:r>
              <a:rPr lang="fr-LU" sz="4000" b="1" dirty="0" err="1"/>
              <a:t>Results</a:t>
            </a:r>
            <a:r>
              <a:rPr lang="fr-LU" sz="4000" b="1" dirty="0"/>
              <a:t> </a:t>
            </a:r>
            <a:endParaRPr lang="en-US" sz="4000" dirty="0"/>
          </a:p>
        </p:txBody>
      </p:sp>
      <p:sp>
        <p:nvSpPr>
          <p:cNvPr id="3" name="Content Placeholder 2"/>
          <p:cNvSpPr>
            <a:spLocks noGrp="1"/>
          </p:cNvSpPr>
          <p:nvPr>
            <p:ph idx="1"/>
          </p:nvPr>
        </p:nvSpPr>
        <p:spPr>
          <a:xfrm>
            <a:off x="239233" y="1845734"/>
            <a:ext cx="11690497" cy="4289252"/>
          </a:xfrm>
        </p:spPr>
        <p:txBody>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2934587" y="1730661"/>
            <a:ext cx="6285082" cy="4414958"/>
          </a:xfrm>
          <a:prstGeom prst="rect">
            <a:avLst/>
          </a:prstGeom>
        </p:spPr>
      </p:pic>
    </p:spTree>
    <p:extLst>
      <p:ext uri="{BB962C8B-B14F-4D97-AF65-F5344CB8AC3E}">
        <p14:creationId xmlns:p14="http://schemas.microsoft.com/office/powerpoint/2010/main" val="81478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99245" y="0"/>
            <a:ext cx="1828959" cy="1621677"/>
          </a:xfrm>
          <a:prstGeom prst="rect">
            <a:avLst/>
          </a:prstGeom>
        </p:spPr>
      </p:pic>
      <p:sp>
        <p:nvSpPr>
          <p:cNvPr id="2" name="Title 1"/>
          <p:cNvSpPr>
            <a:spLocks noGrp="1"/>
          </p:cNvSpPr>
          <p:nvPr>
            <p:ph type="title"/>
          </p:nvPr>
        </p:nvSpPr>
        <p:spPr>
          <a:xfrm>
            <a:off x="155459" y="431773"/>
            <a:ext cx="10857968" cy="758130"/>
          </a:xfrm>
        </p:spPr>
        <p:txBody>
          <a:bodyPr>
            <a:normAutofit/>
          </a:bodyPr>
          <a:lstStyle/>
          <a:p>
            <a:r>
              <a:rPr lang="fr-LU" sz="4000" b="1" dirty="0" err="1"/>
              <a:t>Results</a:t>
            </a:r>
            <a:r>
              <a:rPr lang="fr-LU" sz="4000" b="1" dirty="0"/>
              <a:t> </a:t>
            </a:r>
            <a:endParaRPr lang="en-US" sz="4000" dirty="0"/>
          </a:p>
        </p:txBody>
      </p:sp>
      <p:pic>
        <p:nvPicPr>
          <p:cNvPr id="5" name="Content Placeholder 4"/>
          <p:cNvPicPr>
            <a:picLocks noGrp="1" noChangeAspect="1"/>
          </p:cNvPicPr>
          <p:nvPr>
            <p:ph idx="1"/>
          </p:nvPr>
        </p:nvPicPr>
        <p:blipFill>
          <a:blip r:embed="rId3"/>
          <a:stretch>
            <a:fillRect/>
          </a:stretch>
        </p:blipFill>
        <p:spPr>
          <a:xfrm>
            <a:off x="3035595" y="1746773"/>
            <a:ext cx="6018027" cy="4607101"/>
          </a:xfrm>
          <a:prstGeom prst="rect">
            <a:avLst/>
          </a:prstGeom>
        </p:spPr>
      </p:pic>
    </p:spTree>
    <p:extLst>
      <p:ext uri="{BB962C8B-B14F-4D97-AF65-F5344CB8AC3E}">
        <p14:creationId xmlns:p14="http://schemas.microsoft.com/office/powerpoint/2010/main" val="370603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6" y="393405"/>
            <a:ext cx="10058400" cy="766020"/>
          </a:xfrm>
        </p:spPr>
        <p:txBody>
          <a:bodyPr/>
          <a:lstStyle/>
          <a:p>
            <a:r>
              <a:rPr lang="fr-LU" b="1" dirty="0"/>
              <a:t>Discussion</a:t>
            </a:r>
            <a:endParaRPr lang="en-US" b="1" dirty="0"/>
          </a:p>
        </p:txBody>
      </p:sp>
      <p:sp>
        <p:nvSpPr>
          <p:cNvPr id="3" name="Content Placeholder 2"/>
          <p:cNvSpPr>
            <a:spLocks noGrp="1"/>
          </p:cNvSpPr>
          <p:nvPr>
            <p:ph idx="1"/>
          </p:nvPr>
        </p:nvSpPr>
        <p:spPr>
          <a:xfrm>
            <a:off x="138223" y="792125"/>
            <a:ext cx="11972261" cy="5438553"/>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This study encourages explorations of the effects of contexts across the entire life course.</a:t>
            </a: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This study confirms within an older sample that neighborhoods’ characteristics affect symptoms of stress and depression. </a:t>
            </a: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As such, this study’s first hypothesis is confirmed.</a:t>
            </a:r>
          </a:p>
          <a:p>
            <a:endParaRPr lang="en-US" dirty="0"/>
          </a:p>
        </p:txBody>
      </p:sp>
    </p:spTree>
    <p:extLst>
      <p:ext uri="{BB962C8B-B14F-4D97-AF65-F5344CB8AC3E}">
        <p14:creationId xmlns:p14="http://schemas.microsoft.com/office/powerpoint/2010/main" val="76644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 y="414194"/>
            <a:ext cx="10058400" cy="739439"/>
          </a:xfrm>
        </p:spPr>
        <p:txBody>
          <a:bodyPr/>
          <a:lstStyle/>
          <a:p>
            <a:r>
              <a:rPr lang="fr-LU" b="1" dirty="0"/>
              <a:t>Discussion</a:t>
            </a:r>
            <a:endParaRPr lang="en-US" b="1" dirty="0"/>
          </a:p>
        </p:txBody>
      </p:sp>
      <p:sp>
        <p:nvSpPr>
          <p:cNvPr id="3" name="Content Placeholder 2"/>
          <p:cNvSpPr>
            <a:spLocks noGrp="1"/>
          </p:cNvSpPr>
          <p:nvPr>
            <p:ph idx="1"/>
          </p:nvPr>
        </p:nvSpPr>
        <p:spPr>
          <a:xfrm>
            <a:off x="90377" y="781493"/>
            <a:ext cx="12036056" cy="5396023"/>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The three scales of neighborhood social capital here studied show unique dynamics as neighborhood structural conditions change.</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Neighborhood social cohesion decreases with rising census tract socioeconomic disadvantage. This finding is concordant with what was hypothesized.</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However, increasing census tract socioeconomic disadvantage is not significantly associated with decreasing neighborhood social ties. This also is in agreement with what was hypothesized.</a:t>
            </a:r>
          </a:p>
          <a:p>
            <a:endParaRPr lang="en-US" dirty="0"/>
          </a:p>
        </p:txBody>
      </p:sp>
    </p:spTree>
    <p:extLst>
      <p:ext uri="{BB962C8B-B14F-4D97-AF65-F5344CB8AC3E}">
        <p14:creationId xmlns:p14="http://schemas.microsoft.com/office/powerpoint/2010/main" val="264078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20" y="456724"/>
            <a:ext cx="10058400" cy="856397"/>
          </a:xfrm>
        </p:spPr>
        <p:txBody>
          <a:bodyPr>
            <a:normAutofit/>
          </a:bodyPr>
          <a:lstStyle/>
          <a:p>
            <a:r>
              <a:rPr lang="fr-LU" b="1" dirty="0"/>
              <a:t>Discussion</a:t>
            </a:r>
            <a:endParaRPr lang="en-US" b="1" dirty="0"/>
          </a:p>
        </p:txBody>
      </p:sp>
      <p:sp>
        <p:nvSpPr>
          <p:cNvPr id="3" name="Content Placeholder 2"/>
          <p:cNvSpPr>
            <a:spLocks noGrp="1"/>
          </p:cNvSpPr>
          <p:nvPr>
            <p:ph idx="1"/>
          </p:nvPr>
        </p:nvSpPr>
        <p:spPr>
          <a:xfrm>
            <a:off x="448694" y="1925478"/>
            <a:ext cx="10058400" cy="4023360"/>
          </a:xfrm>
        </p:spPr>
        <p:txBody>
          <a:bodyPr>
            <a:normAutofit lnSpcReduction="10000"/>
          </a:bodyPr>
          <a:lstStyle/>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Rising census tract socioeconomic disadvantage is associated with lower perceptions of neighborhood safety only among older persons who relocated to a new census tract. </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This contradicts the hypothesis that rising census tract socioeconomic disadvantage generally decreases perceptions of neighborhood safety.</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However, it confirms the hypothesis that the negative effects of increased census tract socioeconomic disadvantage upon perceived neighborhood safety are stronger among those who moved to a new census tract. </a:t>
            </a:r>
          </a:p>
        </p:txBody>
      </p:sp>
    </p:spTree>
    <p:extLst>
      <p:ext uri="{BB962C8B-B14F-4D97-AF65-F5344CB8AC3E}">
        <p14:creationId xmlns:p14="http://schemas.microsoft.com/office/powerpoint/2010/main" val="54705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33" y="323817"/>
            <a:ext cx="10058400" cy="946773"/>
          </a:xfrm>
        </p:spPr>
        <p:txBody>
          <a:bodyPr/>
          <a:lstStyle/>
          <a:p>
            <a:r>
              <a:rPr lang="fr-LU" b="1" dirty="0"/>
              <a:t>Discussion</a:t>
            </a:r>
            <a:endParaRPr lang="en-US" b="1" dirty="0"/>
          </a:p>
        </p:txBody>
      </p:sp>
      <p:sp>
        <p:nvSpPr>
          <p:cNvPr id="3" name="Content Placeholder 2"/>
          <p:cNvSpPr>
            <a:spLocks noGrp="1"/>
          </p:cNvSpPr>
          <p:nvPr>
            <p:ph idx="1"/>
          </p:nvPr>
        </p:nvSpPr>
        <p:spPr>
          <a:xfrm>
            <a:off x="175437" y="1063256"/>
            <a:ext cx="11653284" cy="5077046"/>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0" lvl="0" indent="0" defTabSz="457200">
              <a:lnSpc>
                <a:spcPct val="100000"/>
              </a:lnSpc>
              <a:spcBef>
                <a:spcPts val="1000"/>
              </a:spcBef>
              <a:spcAft>
                <a:spcPts val="0"/>
              </a:spcAft>
              <a:buClr>
                <a:srgbClr val="A53010"/>
              </a:buClr>
              <a:buSzTx/>
              <a:buNone/>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In addition to significant effects upon depressive symptoms and stress, worsening census tract socioeconomic conditions negatively affected perceptions of overall neighborhood social capital, neighborhood social cohesion, and neighborhood safety (among those relocating to new census tracts). </a:t>
            </a:r>
          </a:p>
          <a:p>
            <a:pPr marL="342900" lvl="0" indent="-342900" defTabSz="457200">
              <a:lnSpc>
                <a:spcPct val="100000"/>
              </a:lnSpc>
              <a:spcBef>
                <a:spcPts val="1000"/>
              </a:spcBef>
              <a:spcAft>
                <a:spcPts val="0"/>
              </a:spcAft>
              <a:buClr>
                <a:srgbClr val="A53010"/>
              </a:buClr>
              <a:buSzTx/>
              <a:buFont typeface="Wingdings 3" charset="2"/>
              <a:buChar char=""/>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The latter are highly consequential for quality of life as they denote the extent to which residents trust that their communities are close-knit and supportive, while providing them with the opportunities for health-promoting physical, social, and cognitive activity, as well as the safety that will allow them to live happily and comfortably. </a:t>
            </a:r>
          </a:p>
        </p:txBody>
      </p:sp>
    </p:spTree>
    <p:extLst>
      <p:ext uri="{BB962C8B-B14F-4D97-AF65-F5344CB8AC3E}">
        <p14:creationId xmlns:p14="http://schemas.microsoft.com/office/powerpoint/2010/main" val="187361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9" y="435458"/>
            <a:ext cx="10058400" cy="856397"/>
          </a:xfrm>
        </p:spPr>
        <p:txBody>
          <a:bodyPr/>
          <a:lstStyle/>
          <a:p>
            <a:r>
              <a:rPr lang="fr-LU" b="1" dirty="0"/>
              <a:t>Discussion</a:t>
            </a:r>
            <a:endParaRPr lang="en-US" b="1" dirty="0"/>
          </a:p>
        </p:txBody>
      </p:sp>
      <p:sp>
        <p:nvSpPr>
          <p:cNvPr id="3" name="Content Placeholder 2"/>
          <p:cNvSpPr>
            <a:spLocks noGrp="1"/>
          </p:cNvSpPr>
          <p:nvPr>
            <p:ph idx="1"/>
          </p:nvPr>
        </p:nvSpPr>
        <p:spPr>
          <a:xfrm>
            <a:off x="457200" y="1845734"/>
            <a:ext cx="10698480" cy="4023360"/>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r>
              <a:rPr lang="fr-LU" sz="1800" dirty="0">
                <a:solidFill>
                  <a:prstClr val="black">
                    <a:lumMod val="75000"/>
                    <a:lumOff val="25000"/>
                  </a:prstClr>
                </a:solidFill>
                <a:latin typeface="Century Gothic" panose="020B0502020202020204"/>
              </a:rPr>
              <a:t>One limitation </a:t>
            </a:r>
            <a:r>
              <a:rPr lang="fr-LU" sz="1800" dirty="0" err="1">
                <a:solidFill>
                  <a:prstClr val="black">
                    <a:lumMod val="75000"/>
                    <a:lumOff val="25000"/>
                  </a:prstClr>
                </a:solidFill>
                <a:latin typeface="Century Gothic" panose="020B0502020202020204"/>
              </a:rPr>
              <a:t>is</a:t>
            </a:r>
            <a:r>
              <a:rPr lang="fr-LU" sz="1800" dirty="0">
                <a:solidFill>
                  <a:prstClr val="black">
                    <a:lumMod val="75000"/>
                    <a:lumOff val="25000"/>
                  </a:prstClr>
                </a:solidFill>
                <a:latin typeface="Century Gothic" panose="020B0502020202020204"/>
              </a:rPr>
              <a:t> </a:t>
            </a:r>
            <a:r>
              <a:rPr lang="en-US" sz="1800" dirty="0">
                <a:solidFill>
                  <a:prstClr val="black">
                    <a:lumMod val="75000"/>
                    <a:lumOff val="25000"/>
                  </a:prstClr>
                </a:solidFill>
                <a:latin typeface="Century Gothic" panose="020B0502020202020204"/>
              </a:rPr>
              <a:t>this study’s timespan of only five to six years. As neighborhoods change only gradually, a longer time span is likely required to assess the full effects of neighborhood socioeconomic changes upon residents’ perceptions of various dimensions of neighborhood social capital.</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Especially within neighborhoods undergoing structural declines, efforts and resources should be dedicated to the development of social foci (see Feld, 1981), including community centers, senior centers, exercise facilities and programs, hobby groups, etc., around which social activities and relationships are developed, thus improving numerous dimensions of community social capital. </a:t>
            </a:r>
          </a:p>
        </p:txBody>
      </p:sp>
    </p:spTree>
    <p:extLst>
      <p:ext uri="{BB962C8B-B14F-4D97-AF65-F5344CB8AC3E}">
        <p14:creationId xmlns:p14="http://schemas.microsoft.com/office/powerpoint/2010/main" val="285883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7" y="79268"/>
            <a:ext cx="10058400" cy="856397"/>
          </a:xfrm>
        </p:spPr>
        <p:txBody>
          <a:bodyPr/>
          <a:lstStyle/>
          <a:p>
            <a:r>
              <a:rPr lang="fr-LU" b="1" dirty="0" err="1"/>
              <a:t>References</a:t>
            </a:r>
            <a:endParaRPr lang="en-US" b="1" dirty="0"/>
          </a:p>
        </p:txBody>
      </p:sp>
      <p:sp>
        <p:nvSpPr>
          <p:cNvPr id="3" name="Content Placeholder 2"/>
          <p:cNvSpPr>
            <a:spLocks noGrp="1"/>
          </p:cNvSpPr>
          <p:nvPr>
            <p:ph idx="1"/>
          </p:nvPr>
        </p:nvSpPr>
        <p:spPr>
          <a:xfrm>
            <a:off x="198475" y="1127051"/>
            <a:ext cx="11993525" cy="5390707"/>
          </a:xfrm>
        </p:spPr>
        <p:txBody>
          <a:bodyPr>
            <a:normAutofit/>
          </a:bodyPr>
          <a:lstStyle/>
          <a:p>
            <a:pPr marL="0" indent="0">
              <a:lnSpc>
                <a:spcPct val="100000"/>
              </a:lnSpc>
              <a:spcBef>
                <a:spcPts val="0"/>
              </a:spcBef>
              <a:spcAft>
                <a:spcPts val="0"/>
              </a:spcAft>
              <a:buNone/>
            </a:pPr>
            <a:r>
              <a:rPr lang="en-US" sz="1800" dirty="0">
                <a:latin typeface="Century Gothic" panose="020B0502020202020204" pitchFamily="34" charset="0"/>
              </a:rPr>
              <a:t> Bromell, L., &amp; Cagney, K. A. (2014). Companionship in the Neighborhood Context. </a:t>
            </a:r>
            <a:r>
              <a:rPr lang="en-US" sz="1800" i="1" dirty="0">
                <a:latin typeface="Century Gothic" panose="020B0502020202020204" pitchFamily="34" charset="0"/>
              </a:rPr>
              <a:t>Research on Aging</a:t>
            </a:r>
            <a:r>
              <a:rPr lang="en-US" sz="1800" dirty="0">
                <a:latin typeface="Century Gothic" panose="020B0502020202020204" pitchFamily="34" charset="0"/>
              </a:rPr>
              <a:t>, </a:t>
            </a:r>
          </a:p>
          <a:p>
            <a:pPr marL="0" indent="0">
              <a:lnSpc>
                <a:spcPct val="100000"/>
              </a:lnSpc>
              <a:spcBef>
                <a:spcPts val="0"/>
              </a:spcBef>
              <a:spcAft>
                <a:spcPts val="0"/>
              </a:spcAft>
              <a:buNone/>
            </a:pPr>
            <a:r>
              <a:rPr lang="en-US" sz="1800" i="1" dirty="0">
                <a:latin typeface="Century Gothic" panose="020B0502020202020204" pitchFamily="34" charset="0"/>
              </a:rPr>
              <a:t>      36</a:t>
            </a:r>
            <a:r>
              <a:rPr lang="en-US" sz="1800" dirty="0">
                <a:latin typeface="Century Gothic" panose="020B0502020202020204" pitchFamily="34" charset="0"/>
              </a:rPr>
              <a:t>(2), 228–243. https://doi.org/10.1177/0164027512475096</a:t>
            </a:r>
          </a:p>
          <a:p>
            <a:pPr>
              <a:lnSpc>
                <a:spcPct val="100000"/>
              </a:lnSpc>
              <a:spcBef>
                <a:spcPts val="0"/>
              </a:spcBef>
              <a:spcAft>
                <a:spcPts val="0"/>
              </a:spcAft>
            </a:pPr>
            <a:r>
              <a:rPr lang="en-US" sz="1800" dirty="0">
                <a:latin typeface="Century Gothic" panose="020B0502020202020204" pitchFamily="34" charset="0"/>
              </a:rPr>
              <a:t>Cohen, S., </a:t>
            </a:r>
            <a:r>
              <a:rPr lang="en-US" sz="1800" dirty="0" err="1">
                <a:latin typeface="Century Gothic" panose="020B0502020202020204" pitchFamily="34" charset="0"/>
              </a:rPr>
              <a:t>Kamarck</a:t>
            </a:r>
            <a:r>
              <a:rPr lang="en-US" sz="1800" dirty="0">
                <a:latin typeface="Century Gothic" panose="020B0502020202020204" pitchFamily="34" charset="0"/>
              </a:rPr>
              <a:t>, T., &amp; </a:t>
            </a:r>
            <a:r>
              <a:rPr lang="en-US" sz="1800" dirty="0" err="1">
                <a:latin typeface="Century Gothic" panose="020B0502020202020204" pitchFamily="34" charset="0"/>
              </a:rPr>
              <a:t>Mermelstein</a:t>
            </a:r>
            <a:r>
              <a:rPr lang="en-US" sz="1800" dirty="0">
                <a:latin typeface="Century Gothic" panose="020B0502020202020204" pitchFamily="34" charset="0"/>
              </a:rPr>
              <a:t>, R. (1983). A global measure of perceived stress. </a:t>
            </a:r>
            <a:r>
              <a:rPr lang="en-US" sz="1800" i="1" dirty="0">
                <a:latin typeface="Century Gothic" panose="020B0502020202020204" pitchFamily="34" charset="0"/>
              </a:rPr>
              <a:t>Journal of health </a:t>
            </a:r>
          </a:p>
          <a:p>
            <a:pPr>
              <a:lnSpc>
                <a:spcPct val="100000"/>
              </a:lnSpc>
              <a:spcBef>
                <a:spcPts val="0"/>
              </a:spcBef>
              <a:spcAft>
                <a:spcPts val="0"/>
              </a:spcAft>
            </a:pPr>
            <a:r>
              <a:rPr lang="en-US" sz="1800" i="1" dirty="0">
                <a:latin typeface="Century Gothic" panose="020B0502020202020204" pitchFamily="34" charset="0"/>
              </a:rPr>
              <a:t>     and social behavior, 24</a:t>
            </a:r>
            <a:r>
              <a:rPr lang="en-US" sz="1800" dirty="0">
                <a:latin typeface="Century Gothic" panose="020B0502020202020204" pitchFamily="34" charset="0"/>
              </a:rPr>
              <a:t>(4), 385-396.</a:t>
            </a:r>
          </a:p>
          <a:p>
            <a:pPr>
              <a:lnSpc>
                <a:spcPct val="100000"/>
              </a:lnSpc>
              <a:spcBef>
                <a:spcPts val="0"/>
              </a:spcBef>
              <a:spcAft>
                <a:spcPts val="0"/>
              </a:spcAft>
            </a:pPr>
            <a:r>
              <a:rPr lang="en-US" sz="1800" dirty="0" err="1">
                <a:latin typeface="Century Gothic" panose="020B0502020202020204" pitchFamily="34" charset="0"/>
              </a:rPr>
              <a:t>Estabrooks</a:t>
            </a:r>
            <a:r>
              <a:rPr lang="en-US" sz="1800" dirty="0">
                <a:latin typeface="Century Gothic" panose="020B0502020202020204" pitchFamily="34" charset="0"/>
              </a:rPr>
              <a:t>, P. A., Lee, R. E., &amp; </a:t>
            </a:r>
            <a:r>
              <a:rPr lang="en-US" sz="1800" dirty="0" err="1">
                <a:latin typeface="Century Gothic" panose="020B0502020202020204" pitchFamily="34" charset="0"/>
              </a:rPr>
              <a:t>Gyurcsik</a:t>
            </a:r>
            <a:r>
              <a:rPr lang="en-US" sz="1800" dirty="0">
                <a:latin typeface="Century Gothic" panose="020B0502020202020204" pitchFamily="34" charset="0"/>
              </a:rPr>
              <a:t>, N. C. (2003). Resources for physical activity participation: Does </a:t>
            </a:r>
          </a:p>
          <a:p>
            <a:pPr>
              <a:lnSpc>
                <a:spcPct val="100000"/>
              </a:lnSpc>
              <a:spcBef>
                <a:spcPts val="0"/>
              </a:spcBef>
              <a:spcAft>
                <a:spcPts val="0"/>
              </a:spcAft>
            </a:pPr>
            <a:r>
              <a:rPr lang="en-US" sz="1800" dirty="0">
                <a:latin typeface="Century Gothic" panose="020B0502020202020204" pitchFamily="34" charset="0"/>
              </a:rPr>
              <a:t>     availability and accessibility differ by neighborhood socioeconomic status? </a:t>
            </a:r>
            <a:r>
              <a:rPr lang="en-US" sz="1800" i="1" dirty="0">
                <a:latin typeface="Century Gothic" panose="020B0502020202020204" pitchFamily="34" charset="0"/>
              </a:rPr>
              <a:t>Annals of Behavioral </a:t>
            </a:r>
          </a:p>
          <a:p>
            <a:pPr>
              <a:lnSpc>
                <a:spcPct val="100000"/>
              </a:lnSpc>
              <a:spcBef>
                <a:spcPts val="0"/>
              </a:spcBef>
              <a:spcAft>
                <a:spcPts val="0"/>
              </a:spcAft>
            </a:pPr>
            <a:r>
              <a:rPr lang="en-US" sz="1800" i="1" dirty="0">
                <a:latin typeface="Century Gothic" panose="020B0502020202020204" pitchFamily="34" charset="0"/>
              </a:rPr>
              <a:t>     Medicine, 25</a:t>
            </a:r>
            <a:r>
              <a:rPr lang="en-US" sz="1800" dirty="0">
                <a:latin typeface="Century Gothic" panose="020B0502020202020204" pitchFamily="34" charset="0"/>
              </a:rPr>
              <a:t>(2), 100–104. </a:t>
            </a:r>
            <a:r>
              <a:rPr lang="en-US" sz="1800" dirty="0">
                <a:latin typeface="Century Gothic" panose="020B0502020202020204" pitchFamily="34" charset="0"/>
                <a:hlinkClick r:id="rId2"/>
              </a:rPr>
              <a:t>https://doi.org/10.1207/S15324796ABM2502_05</a:t>
            </a:r>
            <a:endParaRPr lang="en-US" sz="1800" dirty="0">
              <a:latin typeface="Century Gothic" panose="020B0502020202020204" pitchFamily="34" charset="0"/>
            </a:endParaRPr>
          </a:p>
          <a:p>
            <a:pPr>
              <a:lnSpc>
                <a:spcPct val="100000"/>
              </a:lnSpc>
              <a:spcBef>
                <a:spcPts val="0"/>
              </a:spcBef>
              <a:spcAft>
                <a:spcPts val="0"/>
              </a:spcAft>
            </a:pPr>
            <a:r>
              <a:rPr lang="en-US" sz="1800" dirty="0">
                <a:latin typeface="Century Gothic" panose="020B0502020202020204" pitchFamily="34" charset="0"/>
              </a:rPr>
              <a:t>Feld, S. L. (1981). The focused organization of social ties. </a:t>
            </a:r>
            <a:r>
              <a:rPr lang="en-US" sz="1800" i="1" dirty="0">
                <a:latin typeface="Century Gothic" panose="020B0502020202020204" pitchFamily="34" charset="0"/>
              </a:rPr>
              <a:t>American journal of sociology, 86</a:t>
            </a:r>
            <a:r>
              <a:rPr lang="en-US" sz="1800" dirty="0">
                <a:latin typeface="Century Gothic" panose="020B0502020202020204" pitchFamily="34" charset="0"/>
              </a:rPr>
              <a:t>(5), 1015-1035.</a:t>
            </a:r>
          </a:p>
          <a:p>
            <a:pPr>
              <a:lnSpc>
                <a:spcPct val="100000"/>
              </a:lnSpc>
              <a:spcBef>
                <a:spcPts val="0"/>
              </a:spcBef>
              <a:spcAft>
                <a:spcPts val="0"/>
              </a:spcAft>
            </a:pPr>
            <a:r>
              <a:rPr lang="en-US" sz="1800" dirty="0" err="1">
                <a:latin typeface="Century Gothic" panose="020B0502020202020204" pitchFamily="34" charset="0"/>
              </a:rPr>
              <a:t>Hawkley</a:t>
            </a:r>
            <a:r>
              <a:rPr lang="en-US" sz="1800" dirty="0">
                <a:latin typeface="Century Gothic" panose="020B0502020202020204" pitchFamily="34" charset="0"/>
              </a:rPr>
              <a:t>, L. C., </a:t>
            </a:r>
            <a:r>
              <a:rPr lang="en-US" sz="1800" dirty="0" err="1">
                <a:latin typeface="Century Gothic" panose="020B0502020202020204" pitchFamily="34" charset="0"/>
              </a:rPr>
              <a:t>Kocherginsky</a:t>
            </a:r>
            <a:r>
              <a:rPr lang="en-US" sz="1800" dirty="0">
                <a:latin typeface="Century Gothic" panose="020B0502020202020204" pitchFamily="34" charset="0"/>
              </a:rPr>
              <a:t>, M., Wong, J., Kim, J., &amp; Cagney, K. A. (2014). Missing data in wave 2 of NSHAP: </a:t>
            </a:r>
          </a:p>
          <a:p>
            <a:pPr>
              <a:lnSpc>
                <a:spcPct val="100000"/>
              </a:lnSpc>
              <a:spcBef>
                <a:spcPts val="0"/>
              </a:spcBef>
              <a:spcAft>
                <a:spcPts val="0"/>
              </a:spcAft>
            </a:pPr>
            <a:r>
              <a:rPr lang="en-US" sz="1800" dirty="0">
                <a:latin typeface="Century Gothic" panose="020B0502020202020204" pitchFamily="34" charset="0"/>
              </a:rPr>
              <a:t>     Prevalence, predictors, and recommended treatment. </a:t>
            </a:r>
            <a:r>
              <a:rPr lang="en-US" sz="1800" i="1" dirty="0">
                <a:latin typeface="Century Gothic" panose="020B0502020202020204" pitchFamily="34" charset="0"/>
              </a:rPr>
              <a:t>Journals of Gerontology - Series B Psychological </a:t>
            </a:r>
          </a:p>
          <a:p>
            <a:pPr>
              <a:lnSpc>
                <a:spcPct val="100000"/>
              </a:lnSpc>
              <a:spcBef>
                <a:spcPts val="0"/>
              </a:spcBef>
              <a:spcAft>
                <a:spcPts val="0"/>
              </a:spcAft>
            </a:pPr>
            <a:r>
              <a:rPr lang="en-US" sz="1800" i="1" dirty="0">
                <a:latin typeface="Century Gothic" panose="020B0502020202020204" pitchFamily="34" charset="0"/>
              </a:rPr>
              <a:t>     Sciences and Social Sciences, 69</a:t>
            </a:r>
            <a:r>
              <a:rPr lang="en-US" sz="1800" dirty="0">
                <a:latin typeface="Century Gothic" panose="020B0502020202020204" pitchFamily="34" charset="0"/>
              </a:rPr>
              <a:t>, S38–S50. </a:t>
            </a:r>
            <a:r>
              <a:rPr lang="en-US" sz="1800" dirty="0">
                <a:latin typeface="Century Gothic" panose="020B0502020202020204" pitchFamily="34" charset="0"/>
                <a:hlinkClick r:id="rId3"/>
              </a:rPr>
              <a:t>https://doi.org/10.1093/geronb/gbu044</a:t>
            </a:r>
            <a:endParaRPr lang="en-US" sz="1800" dirty="0">
              <a:latin typeface="Century Gothic" panose="020B0502020202020204" pitchFamily="34" charset="0"/>
            </a:endParaRPr>
          </a:p>
          <a:p>
            <a:pPr>
              <a:lnSpc>
                <a:spcPct val="100000"/>
              </a:lnSpc>
              <a:spcBef>
                <a:spcPts val="0"/>
              </a:spcBef>
              <a:spcAft>
                <a:spcPts val="0"/>
              </a:spcAft>
            </a:pPr>
            <a:r>
              <a:rPr lang="en-US" sz="1800" dirty="0">
                <a:latin typeface="Century Gothic" panose="020B0502020202020204" pitchFamily="34" charset="0"/>
              </a:rPr>
              <a:t>Sampson, R. J., &amp; Groves, W. B. (1989). Community structure and crime: Testing social-disorganization </a:t>
            </a:r>
          </a:p>
          <a:p>
            <a:pPr>
              <a:lnSpc>
                <a:spcPct val="100000"/>
              </a:lnSpc>
              <a:spcBef>
                <a:spcPts val="0"/>
              </a:spcBef>
              <a:spcAft>
                <a:spcPts val="0"/>
              </a:spcAft>
            </a:pPr>
            <a:r>
              <a:rPr lang="en-US" sz="1800" dirty="0">
                <a:latin typeface="Century Gothic" panose="020B0502020202020204" pitchFamily="34" charset="0"/>
              </a:rPr>
              <a:t>     theory. </a:t>
            </a:r>
            <a:r>
              <a:rPr lang="en-US" sz="1800" i="1" dirty="0">
                <a:latin typeface="Century Gothic" panose="020B0502020202020204" pitchFamily="34" charset="0"/>
              </a:rPr>
              <a:t>American journal of sociology, 94</a:t>
            </a:r>
            <a:r>
              <a:rPr lang="en-US" sz="1800" dirty="0">
                <a:latin typeface="Century Gothic" panose="020B0502020202020204" pitchFamily="34" charset="0"/>
              </a:rPr>
              <a:t>(4), 774-802. http://dx.doi.org/10.1086/229068</a:t>
            </a:r>
          </a:p>
          <a:p>
            <a:pPr>
              <a:lnSpc>
                <a:spcPct val="100000"/>
              </a:lnSpc>
              <a:spcBef>
                <a:spcPts val="0"/>
              </a:spcBef>
              <a:spcAft>
                <a:spcPts val="0"/>
              </a:spcAft>
            </a:pPr>
            <a:r>
              <a:rPr lang="en-US" sz="1800" dirty="0">
                <a:latin typeface="Century Gothic" panose="020B0502020202020204" pitchFamily="34" charset="0"/>
              </a:rPr>
              <a:t>Stack, C. B. (1974). </a:t>
            </a:r>
            <a:r>
              <a:rPr lang="en-US" sz="1800" i="1" dirty="0">
                <a:latin typeface="Century Gothic" panose="020B0502020202020204" pitchFamily="34" charset="0"/>
              </a:rPr>
              <a:t>All our kin</a:t>
            </a:r>
            <a:r>
              <a:rPr lang="en-US" sz="1800" dirty="0">
                <a:latin typeface="Century Gothic" panose="020B0502020202020204" pitchFamily="34" charset="0"/>
              </a:rPr>
              <a:t>. New York, NY: Basic Books.</a:t>
            </a:r>
          </a:p>
          <a:p>
            <a:pPr>
              <a:lnSpc>
                <a:spcPct val="100000"/>
              </a:lnSpc>
              <a:spcBef>
                <a:spcPts val="0"/>
              </a:spcBef>
              <a:spcAft>
                <a:spcPts val="0"/>
              </a:spcAft>
            </a:pPr>
            <a:r>
              <a:rPr lang="en-US" sz="1800" dirty="0">
                <a:latin typeface="Century Gothic" panose="020B0502020202020204" pitchFamily="34" charset="0"/>
              </a:rPr>
              <a:t>York Cornwell, E., &amp; Cagney, K. A. (2014). Assessment of neighborhood context in a nationally </a:t>
            </a:r>
          </a:p>
          <a:p>
            <a:pPr>
              <a:lnSpc>
                <a:spcPct val="100000"/>
              </a:lnSpc>
              <a:spcBef>
                <a:spcPts val="0"/>
              </a:spcBef>
              <a:spcAft>
                <a:spcPts val="0"/>
              </a:spcAft>
            </a:pPr>
            <a:r>
              <a:rPr lang="en-US" sz="1800" dirty="0">
                <a:latin typeface="Century Gothic" panose="020B0502020202020204" pitchFamily="34" charset="0"/>
              </a:rPr>
              <a:t>     representative study. </a:t>
            </a:r>
            <a:r>
              <a:rPr lang="en-US" sz="1800" i="1" dirty="0">
                <a:latin typeface="Century Gothic" panose="020B0502020202020204" pitchFamily="34" charset="0"/>
              </a:rPr>
              <a:t>Journals of Gerontology - Series B Psychological Sciences and Social Sciences, 69</a:t>
            </a:r>
            <a:r>
              <a:rPr lang="en-US" sz="1800" dirty="0">
                <a:latin typeface="Century Gothic" panose="020B0502020202020204" pitchFamily="34" charset="0"/>
              </a:rPr>
              <a:t>, </a:t>
            </a:r>
          </a:p>
          <a:p>
            <a:pPr>
              <a:lnSpc>
                <a:spcPct val="100000"/>
              </a:lnSpc>
              <a:spcBef>
                <a:spcPts val="0"/>
              </a:spcBef>
              <a:spcAft>
                <a:spcPts val="0"/>
              </a:spcAft>
            </a:pPr>
            <a:r>
              <a:rPr lang="en-US" sz="1800" dirty="0">
                <a:latin typeface="Century Gothic" panose="020B0502020202020204" pitchFamily="34" charset="0"/>
              </a:rPr>
              <a:t>     S51–S63. https://doi.org/10.1093/geronb/gbu052</a:t>
            </a:r>
          </a:p>
          <a:p>
            <a:endParaRPr lang="en-US" sz="1800" dirty="0">
              <a:latin typeface="Century Gothic" panose="020B0502020202020204" pitchFamily="34" charset="0"/>
            </a:endParaRPr>
          </a:p>
          <a:p>
            <a:endParaRPr lang="en-US" dirty="0"/>
          </a:p>
        </p:txBody>
      </p:sp>
      <p:sp>
        <p:nvSpPr>
          <p:cNvPr id="4" name="Rectangle 3"/>
          <p:cNvSpPr/>
          <p:nvPr/>
        </p:nvSpPr>
        <p:spPr>
          <a:xfrm>
            <a:off x="8761228" y="1690577"/>
            <a:ext cx="2658139" cy="101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14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 y="73951"/>
            <a:ext cx="10058400" cy="882978"/>
          </a:xfrm>
        </p:spPr>
        <p:txBody>
          <a:bodyPr>
            <a:normAutofit/>
          </a:bodyPr>
          <a:lstStyle/>
          <a:p>
            <a:r>
              <a:rPr lang="fr-LU" b="1" dirty="0"/>
              <a:t>Introduction</a:t>
            </a:r>
            <a:endParaRPr lang="en-US" b="1" dirty="0"/>
          </a:p>
        </p:txBody>
      </p:sp>
      <p:sp>
        <p:nvSpPr>
          <p:cNvPr id="3" name="Content Placeholder 2"/>
          <p:cNvSpPr>
            <a:spLocks noGrp="1"/>
          </p:cNvSpPr>
          <p:nvPr>
            <p:ph idx="1"/>
          </p:nvPr>
        </p:nvSpPr>
        <p:spPr>
          <a:xfrm>
            <a:off x="127591" y="898451"/>
            <a:ext cx="11982893" cy="5305647"/>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Neighborhood</a:t>
            </a:r>
            <a:r>
              <a:rPr lang="fr-LU" sz="1800" dirty="0">
                <a:solidFill>
                  <a:prstClr val="black">
                    <a:lumMod val="75000"/>
                    <a:lumOff val="25000"/>
                  </a:prstClr>
                </a:solidFill>
                <a:latin typeface="Century Gothic" panose="020B0502020202020204"/>
              </a:rPr>
              <a:t> impacts </a:t>
            </a:r>
            <a:r>
              <a:rPr lang="fr-LU" sz="1800" dirty="0" err="1">
                <a:solidFill>
                  <a:prstClr val="black">
                    <a:lumMod val="75000"/>
                    <a:lumOff val="25000"/>
                  </a:prstClr>
                </a:solidFill>
                <a:latin typeface="Century Gothic" panose="020B0502020202020204"/>
              </a:rPr>
              <a:t>might</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be</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stronger</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among</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older</a:t>
            </a:r>
            <a:r>
              <a:rPr lang="fr-LU" sz="1800" dirty="0">
                <a:solidFill>
                  <a:prstClr val="black">
                    <a:lumMod val="75000"/>
                    <a:lumOff val="25000"/>
                  </a:prstClr>
                </a:solidFill>
                <a:latin typeface="Century Gothic" panose="020B0502020202020204"/>
              </a:rPr>
              <a:t> </a:t>
            </a:r>
            <a:r>
              <a:rPr lang="fr-LU" sz="1800" dirty="0">
                <a:solidFill>
                  <a:prstClr val="black">
                    <a:lumMod val="75000"/>
                    <a:lumOff val="25000"/>
                  </a:prstClr>
                </a:solidFill>
                <a:latin typeface="Century Gothic" panose="020B0502020202020204" pitchFamily="34" charset="0"/>
              </a:rPr>
              <a:t>populations (</a:t>
            </a:r>
            <a:r>
              <a:rPr lang="en-US" sz="1800" dirty="0">
                <a:latin typeface="Century Gothic" panose="020B0502020202020204" pitchFamily="34" charset="0"/>
              </a:rPr>
              <a:t>Bromell &amp; Cagney, 2014).</a:t>
            </a:r>
            <a:endParaRPr lang="fr-LU" sz="1800" dirty="0">
              <a:solidFill>
                <a:prstClr val="black">
                  <a:lumMod val="75000"/>
                  <a:lumOff val="25000"/>
                </a:prstClr>
              </a:solidFill>
              <a:latin typeface="Century Gothic" panose="020B0502020202020204" pitchFamily="34" charset="0"/>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Scholarship further shows how neighborhoods’ structural, or socioeconomic, conditions impact their overall social circumstances and solidarity (‘overall neighborhood social capital’), presenting some likely mechanisms through which neighborhoods affect health and well-being (York Cornwell &amp; Cagney, 2014). </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Further research attention should be paid to neighborhood social capital’s multi-dimensionality. </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The present study helps fill a research gap through a longitudinal investigation of neighborhood structural impacts upon residents’ depressive symptoms and stress, as well as the three measures of neighborhood social capital (social cohesion, social ties, and safety) developed by York Cornwell and Cagney (2014), within a sample of older adults, </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a:solidFill>
                  <a:prstClr val="black">
                    <a:lumMod val="75000"/>
                    <a:lumOff val="25000"/>
                  </a:prstClr>
                </a:solidFill>
                <a:latin typeface="Century Gothic" panose="020B0502020202020204"/>
              </a:rPr>
              <a:t>Social </a:t>
            </a:r>
            <a:r>
              <a:rPr lang="fr-LU" sz="1800" dirty="0" err="1">
                <a:solidFill>
                  <a:prstClr val="black">
                    <a:lumMod val="75000"/>
                    <a:lumOff val="25000"/>
                  </a:prstClr>
                </a:solidFill>
                <a:latin typeface="Century Gothic" panose="020B0502020202020204"/>
              </a:rPr>
              <a:t>disorganization</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pitchFamily="34" charset="0"/>
              </a:rPr>
              <a:t>theory</a:t>
            </a:r>
            <a:r>
              <a:rPr lang="fr-LU" sz="1800" dirty="0">
                <a:solidFill>
                  <a:prstClr val="black">
                    <a:lumMod val="75000"/>
                    <a:lumOff val="25000"/>
                  </a:prstClr>
                </a:solidFill>
                <a:latin typeface="Century Gothic" panose="020B0502020202020204" pitchFamily="34" charset="0"/>
              </a:rPr>
              <a:t> (</a:t>
            </a:r>
            <a:r>
              <a:rPr lang="en-US" sz="1800" dirty="0">
                <a:latin typeface="Century Gothic" panose="020B0502020202020204" pitchFamily="34" charset="0"/>
              </a:rPr>
              <a:t>Sampson &amp; Groves, 1989).</a:t>
            </a:r>
            <a:endParaRPr lang="en-US" sz="1800" dirty="0">
              <a:solidFill>
                <a:prstClr val="black">
                  <a:lumMod val="75000"/>
                  <a:lumOff val="25000"/>
                </a:prstClr>
              </a:solidFill>
              <a:latin typeface="Century Gothic" panose="020B0502020202020204" pitchFamily="34" charset="0"/>
            </a:endParaRPr>
          </a:p>
          <a:p>
            <a:endParaRPr lang="en-US" dirty="0"/>
          </a:p>
        </p:txBody>
      </p:sp>
      <p:sp>
        <p:nvSpPr>
          <p:cNvPr id="4" name="Rectangle 3"/>
          <p:cNvSpPr/>
          <p:nvPr/>
        </p:nvSpPr>
        <p:spPr>
          <a:xfrm>
            <a:off x="1190847" y="1669312"/>
            <a:ext cx="10255102" cy="9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22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1CADE4"/>
              </a:buClr>
            </a:pPr>
            <a:endParaRPr lang="en-US" sz="3200" b="1" dirty="0">
              <a:solidFill>
                <a:prstClr val="black">
                  <a:lumMod val="75000"/>
                  <a:lumOff val="25000"/>
                </a:prstClr>
              </a:solidFill>
            </a:endParaRPr>
          </a:p>
          <a:p>
            <a:pPr lvl="0">
              <a:buClr>
                <a:srgbClr val="1CADE4"/>
              </a:buClr>
            </a:pPr>
            <a:r>
              <a:rPr lang="en-US" sz="3200" b="1" dirty="0">
                <a:solidFill>
                  <a:prstClr val="black">
                    <a:lumMod val="75000"/>
                    <a:lumOff val="25000"/>
                  </a:prstClr>
                </a:solidFill>
              </a:rPr>
              <a:t>                                             Thank you!</a:t>
            </a:r>
          </a:p>
          <a:p>
            <a:pPr lvl="0">
              <a:buClr>
                <a:srgbClr val="1CADE4"/>
              </a:buClr>
            </a:pPr>
            <a:endParaRPr lang="en-US" dirty="0">
              <a:solidFill>
                <a:prstClr val="black">
                  <a:lumMod val="75000"/>
                  <a:lumOff val="25000"/>
                </a:prstClr>
              </a:solidFill>
            </a:endParaRPr>
          </a:p>
          <a:p>
            <a:pPr lvl="0">
              <a:buClr>
                <a:srgbClr val="1CADE4"/>
              </a:buClr>
            </a:pPr>
            <a:r>
              <a:rPr lang="en-US" dirty="0">
                <a:solidFill>
                  <a:prstClr val="black">
                    <a:lumMod val="75000"/>
                    <a:lumOff val="25000"/>
                  </a:prstClr>
                </a:solidFill>
              </a:rPr>
              <a:t>                                                                       jason.settels@uni.lu</a:t>
            </a:r>
          </a:p>
          <a:p>
            <a:endParaRPr lang="en-US" dirty="0"/>
          </a:p>
        </p:txBody>
      </p:sp>
      <p:pic>
        <p:nvPicPr>
          <p:cNvPr id="4" name="Picture 3"/>
          <p:cNvPicPr>
            <a:picLocks noChangeAspect="1"/>
          </p:cNvPicPr>
          <p:nvPr/>
        </p:nvPicPr>
        <p:blipFill>
          <a:blip r:embed="rId2"/>
          <a:stretch>
            <a:fillRect/>
          </a:stretch>
        </p:blipFill>
        <p:spPr>
          <a:xfrm>
            <a:off x="10363041" y="0"/>
            <a:ext cx="1828959" cy="1621677"/>
          </a:xfrm>
          <a:prstGeom prst="rect">
            <a:avLst/>
          </a:prstGeom>
        </p:spPr>
      </p:pic>
    </p:spTree>
    <p:extLst>
      <p:ext uri="{BB962C8B-B14F-4D97-AF65-F5344CB8AC3E}">
        <p14:creationId xmlns:p14="http://schemas.microsoft.com/office/powerpoint/2010/main" val="68264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 y="52688"/>
            <a:ext cx="10058400" cy="803234"/>
          </a:xfrm>
        </p:spPr>
        <p:txBody>
          <a:bodyPr/>
          <a:lstStyle/>
          <a:p>
            <a:r>
              <a:rPr lang="fr-LU" b="1" dirty="0"/>
              <a:t>Introduction</a:t>
            </a:r>
            <a:endParaRPr lang="en-US" b="1" dirty="0"/>
          </a:p>
        </p:txBody>
      </p:sp>
      <p:sp>
        <p:nvSpPr>
          <p:cNvPr id="3" name="Content Placeholder 2"/>
          <p:cNvSpPr>
            <a:spLocks noGrp="1"/>
          </p:cNvSpPr>
          <p:nvPr>
            <p:ph idx="1"/>
          </p:nvPr>
        </p:nvSpPr>
        <p:spPr>
          <a:xfrm>
            <a:off x="101009" y="962246"/>
            <a:ext cx="11998842" cy="5406656"/>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Research</a:t>
            </a:r>
            <a:r>
              <a:rPr lang="fr-LU" sz="1800" dirty="0">
                <a:solidFill>
                  <a:prstClr val="black">
                    <a:lumMod val="75000"/>
                    <a:lumOff val="25000"/>
                  </a:prstClr>
                </a:solidFill>
                <a:latin typeface="Century Gothic" panose="020B0502020202020204"/>
              </a:rPr>
              <a:t> question 1:</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How do changing neighborhood socioeconomic conditions affect older residents’ mental health?</a:t>
            </a:r>
            <a:endParaRPr lang="fr-LU" sz="16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Hypothesis</a:t>
            </a:r>
            <a:r>
              <a:rPr lang="fr-LU" sz="1800" dirty="0">
                <a:solidFill>
                  <a:prstClr val="black">
                    <a:lumMod val="75000"/>
                    <a:lumOff val="25000"/>
                  </a:prstClr>
                </a:solidFill>
                <a:latin typeface="Century Gothic" panose="020B0502020202020204"/>
              </a:rPr>
              <a:t>:</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Based on social disorganization theory, it is hypothesized that worsening neighborhood structural conditions lead to depression and stress among older residents.</a:t>
            </a:r>
          </a:p>
          <a:p>
            <a:pPr marL="742950" lvl="1" indent="-285750" defTabSz="457200">
              <a:lnSpc>
                <a:spcPct val="100000"/>
              </a:lnSpc>
              <a:spcBef>
                <a:spcPts val="1000"/>
              </a:spcBef>
              <a:spcAft>
                <a:spcPts val="0"/>
              </a:spcAft>
              <a:buClr>
                <a:srgbClr val="A53010"/>
              </a:buClr>
              <a:buFont typeface="Wingdings 3" charset="2"/>
              <a:buChar char=""/>
            </a:pPr>
            <a:endParaRPr lang="en-US" sz="16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Research</a:t>
            </a:r>
            <a:r>
              <a:rPr lang="fr-LU" sz="1800" dirty="0">
                <a:solidFill>
                  <a:prstClr val="black">
                    <a:lumMod val="75000"/>
                    <a:lumOff val="25000"/>
                  </a:prstClr>
                </a:solidFill>
                <a:latin typeface="Century Gothic" panose="020B0502020202020204"/>
              </a:rPr>
              <a:t> questions 2:</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How do changing neighborhood socioeconomic conditions affect older residents’ perceptions of various dimensions of neighborhood social capital?</a:t>
            </a:r>
          </a:p>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Hypotheses</a:t>
            </a:r>
            <a:r>
              <a:rPr lang="fr-LU" sz="1800" dirty="0">
                <a:solidFill>
                  <a:prstClr val="black">
                    <a:lumMod val="75000"/>
                    <a:lumOff val="25000"/>
                  </a:prstClr>
                </a:solidFill>
                <a:latin typeface="Century Gothic" panose="020B0502020202020204"/>
              </a:rPr>
              <a:t>:</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Informed by social disorganization theory, it is hypothesized that declining communities’ older residents will report lower extents of neighborhood social cohesion and safety.</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Informed by Stack (1974), it is hypothesized that widespread need for instrumental and emotional support within declining communities implies that their older residents will not report lower extents of neighborhood social ties.</a:t>
            </a:r>
          </a:p>
          <a:p>
            <a:endParaRPr lang="en-US" dirty="0"/>
          </a:p>
        </p:txBody>
      </p:sp>
      <p:sp>
        <p:nvSpPr>
          <p:cNvPr id="4" name="Rectangle 3"/>
          <p:cNvSpPr/>
          <p:nvPr/>
        </p:nvSpPr>
        <p:spPr>
          <a:xfrm>
            <a:off x="1132367" y="1658679"/>
            <a:ext cx="10249786" cy="13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2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 y="392929"/>
            <a:ext cx="10058400" cy="739439"/>
          </a:xfrm>
        </p:spPr>
        <p:txBody>
          <a:bodyPr/>
          <a:lstStyle/>
          <a:p>
            <a:r>
              <a:rPr lang="fr-LU" b="1" dirty="0"/>
              <a:t>Introduction</a:t>
            </a:r>
            <a:endParaRPr lang="en-US" b="1" dirty="0"/>
          </a:p>
        </p:txBody>
      </p:sp>
      <p:sp>
        <p:nvSpPr>
          <p:cNvPr id="3" name="Content Placeholder 2"/>
          <p:cNvSpPr>
            <a:spLocks noGrp="1"/>
          </p:cNvSpPr>
          <p:nvPr>
            <p:ph idx="1"/>
          </p:nvPr>
        </p:nvSpPr>
        <p:spPr>
          <a:xfrm>
            <a:off x="85059" y="717698"/>
            <a:ext cx="11897833" cy="5486400"/>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Research</a:t>
            </a:r>
            <a:r>
              <a:rPr lang="fr-LU" sz="1800" dirty="0">
                <a:solidFill>
                  <a:prstClr val="black">
                    <a:lumMod val="75000"/>
                    <a:lumOff val="25000"/>
                  </a:prstClr>
                </a:solidFill>
                <a:latin typeface="Century Gothic" panose="020B0502020202020204"/>
              </a:rPr>
              <a:t> question 3:</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How do relocations to new neighborhoods moderate the impacts of changing neighborhood socioeconomic conditions upon older adults’ perceptions of neighborhood social capital?</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err="1">
                <a:solidFill>
                  <a:prstClr val="black">
                    <a:lumMod val="75000"/>
                    <a:lumOff val="25000"/>
                  </a:prstClr>
                </a:solidFill>
                <a:latin typeface="Century Gothic" panose="020B0502020202020204"/>
              </a:rPr>
              <a:t>Hypotheses</a:t>
            </a:r>
            <a:r>
              <a:rPr lang="fr-LU" sz="1800" dirty="0">
                <a:solidFill>
                  <a:prstClr val="black">
                    <a:lumMod val="75000"/>
                    <a:lumOff val="25000"/>
                  </a:prstClr>
                </a:solidFill>
                <a:latin typeface="Century Gothic" panose="020B0502020202020204"/>
              </a:rPr>
              <a:t>:</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It is hypothesized that lack of experience in a new community will provide less evidence of neighborhood social cohesion and ties, leading to lower reports of these community characteristics. </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This study further hypothesizes that less familiarity with one’s new environment will accentuate fear of crime and violence, causing lower perceptions of neighborhood safety. </a:t>
            </a:r>
            <a:endParaRPr lang="fr-LU" sz="1600" dirty="0">
              <a:solidFill>
                <a:prstClr val="black">
                  <a:lumMod val="75000"/>
                  <a:lumOff val="25000"/>
                </a:prstClr>
              </a:solidFill>
              <a:latin typeface="Century Gothic" panose="020B0502020202020204"/>
            </a:endParaRPr>
          </a:p>
          <a:p>
            <a:endParaRPr lang="en-US" dirty="0"/>
          </a:p>
        </p:txBody>
      </p:sp>
    </p:spTree>
    <p:extLst>
      <p:ext uri="{BB962C8B-B14F-4D97-AF65-F5344CB8AC3E}">
        <p14:creationId xmlns:p14="http://schemas.microsoft.com/office/powerpoint/2010/main" val="244768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510"/>
            <a:ext cx="10058400" cy="750071"/>
          </a:xfrm>
        </p:spPr>
        <p:txBody>
          <a:bodyPr/>
          <a:lstStyle/>
          <a:p>
            <a:r>
              <a:rPr lang="fr-LU" b="1" dirty="0" err="1"/>
              <a:t>Methods</a:t>
            </a:r>
            <a:endParaRPr lang="en-US" b="1" dirty="0"/>
          </a:p>
        </p:txBody>
      </p:sp>
      <p:sp>
        <p:nvSpPr>
          <p:cNvPr id="3" name="Content Placeholder 2"/>
          <p:cNvSpPr>
            <a:spLocks noGrp="1"/>
          </p:cNvSpPr>
          <p:nvPr>
            <p:ph idx="1"/>
          </p:nvPr>
        </p:nvSpPr>
        <p:spPr>
          <a:xfrm>
            <a:off x="164805" y="717697"/>
            <a:ext cx="11961628" cy="5507665"/>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a:solidFill>
                  <a:prstClr val="black">
                    <a:lumMod val="75000"/>
                    <a:lumOff val="25000"/>
                  </a:prstClr>
                </a:solidFill>
                <a:latin typeface="Century Gothic" panose="020B0502020202020204"/>
              </a:rPr>
              <a:t>The National Social Life, </a:t>
            </a:r>
            <a:r>
              <a:rPr lang="fr-LU" sz="1800" dirty="0" err="1">
                <a:solidFill>
                  <a:prstClr val="black">
                    <a:lumMod val="75000"/>
                    <a:lumOff val="25000"/>
                  </a:prstClr>
                </a:solidFill>
                <a:latin typeface="Century Gothic" panose="020B0502020202020204"/>
              </a:rPr>
              <a:t>Health</a:t>
            </a:r>
            <a:r>
              <a:rPr lang="fr-LU" sz="1800" dirty="0">
                <a:solidFill>
                  <a:prstClr val="black">
                    <a:lumMod val="75000"/>
                    <a:lumOff val="25000"/>
                  </a:prstClr>
                </a:solidFill>
                <a:latin typeface="Century Gothic" panose="020B0502020202020204"/>
              </a:rPr>
              <a:t>, and </a:t>
            </a:r>
            <a:r>
              <a:rPr lang="fr-LU" sz="1800" dirty="0" err="1">
                <a:solidFill>
                  <a:prstClr val="black">
                    <a:lumMod val="75000"/>
                    <a:lumOff val="25000"/>
                  </a:prstClr>
                </a:solidFill>
                <a:latin typeface="Century Gothic" panose="020B0502020202020204"/>
              </a:rPr>
              <a:t>Aging</a:t>
            </a:r>
            <a:r>
              <a:rPr lang="fr-LU" sz="1800" dirty="0">
                <a:solidFill>
                  <a:prstClr val="black">
                    <a:lumMod val="75000"/>
                    <a:lumOff val="25000"/>
                  </a:prstClr>
                </a:solidFill>
                <a:latin typeface="Century Gothic" panose="020B0502020202020204"/>
              </a:rPr>
              <a:t> Project (NSHAP) </a:t>
            </a:r>
            <a:r>
              <a:rPr lang="fr-LU" sz="1800" dirty="0" err="1">
                <a:solidFill>
                  <a:prstClr val="black">
                    <a:lumMod val="75000"/>
                    <a:lumOff val="25000"/>
                  </a:prstClr>
                </a:solidFill>
                <a:latin typeface="Century Gothic" panose="020B0502020202020204"/>
              </a:rPr>
              <a:t>survey</a:t>
            </a:r>
            <a:r>
              <a:rPr lang="fr-LU" sz="1800" dirty="0">
                <a:solidFill>
                  <a:prstClr val="black">
                    <a:lumMod val="75000"/>
                    <a:lumOff val="25000"/>
                  </a:prstClr>
                </a:solidFill>
                <a:latin typeface="Century Gothic" panose="020B0502020202020204"/>
              </a:rPr>
              <a:t>.</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This study utilized the second (2010-2011) and third (2015-2016) waves (the two most recent waves) because they include a set of eleven diverse subjective assessments of neighborhood social circumstances, or social capital. </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0" lvl="0" indent="0" defTabSz="457200">
              <a:lnSpc>
                <a:spcPct val="100000"/>
              </a:lnSpc>
              <a:spcBef>
                <a:spcPts val="1000"/>
              </a:spcBef>
              <a:spcAft>
                <a:spcPts val="0"/>
              </a:spcAft>
              <a:buClr>
                <a:srgbClr val="A53010"/>
              </a:buClr>
              <a:buSzTx/>
              <a:buNone/>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The analytical sample of participants in both waves of at least 50 years of age at wave 2 is 2,357 respondents.</a:t>
            </a:r>
          </a:p>
        </p:txBody>
      </p:sp>
    </p:spTree>
    <p:extLst>
      <p:ext uri="{BB962C8B-B14F-4D97-AF65-F5344CB8AC3E}">
        <p14:creationId xmlns:p14="http://schemas.microsoft.com/office/powerpoint/2010/main" val="251960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 y="73952"/>
            <a:ext cx="10058400" cy="638317"/>
          </a:xfrm>
        </p:spPr>
        <p:txBody>
          <a:bodyPr>
            <a:normAutofit fontScale="90000"/>
          </a:bodyPr>
          <a:lstStyle/>
          <a:p>
            <a:r>
              <a:rPr lang="fr-LU" b="1" dirty="0" err="1"/>
              <a:t>Methods</a:t>
            </a:r>
            <a:endParaRPr lang="en-US" b="1" dirty="0"/>
          </a:p>
        </p:txBody>
      </p:sp>
      <p:sp>
        <p:nvSpPr>
          <p:cNvPr id="3" name="Content Placeholder 2"/>
          <p:cNvSpPr>
            <a:spLocks noGrp="1"/>
          </p:cNvSpPr>
          <p:nvPr>
            <p:ph idx="1"/>
          </p:nvPr>
        </p:nvSpPr>
        <p:spPr>
          <a:xfrm>
            <a:off x="186069" y="471639"/>
            <a:ext cx="11871251" cy="5732460"/>
          </a:xfrm>
        </p:spPr>
        <p:txBody>
          <a:bodyPr>
            <a:normAutofit fontScale="92500" lnSpcReduction="10000"/>
          </a:bodyPr>
          <a:lstStyle/>
          <a:p>
            <a:pPr marL="0" lvl="0" indent="0" defTabSz="457200">
              <a:lnSpc>
                <a:spcPct val="100000"/>
              </a:lnSpc>
              <a:spcBef>
                <a:spcPts val="1000"/>
              </a:spcBef>
              <a:spcAft>
                <a:spcPts val="0"/>
              </a:spcAft>
              <a:buClr>
                <a:srgbClr val="A53010"/>
              </a:buClr>
              <a:buSzTx/>
              <a:buNone/>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Census tracts were here utilized to operationalize </a:t>
            </a:r>
            <a:r>
              <a:rPr lang="en-US" sz="1800" dirty="0">
                <a:solidFill>
                  <a:prstClr val="black">
                    <a:lumMod val="75000"/>
                    <a:lumOff val="25000"/>
                  </a:prstClr>
                </a:solidFill>
                <a:latin typeface="Century Gothic" panose="020B0502020202020204" pitchFamily="34" charset="0"/>
              </a:rPr>
              <a:t>neighborhoods (see </a:t>
            </a:r>
            <a:r>
              <a:rPr lang="en-US" sz="1800" dirty="0" err="1">
                <a:latin typeface="Century Gothic" panose="020B0502020202020204" pitchFamily="34" charset="0"/>
              </a:rPr>
              <a:t>Estabrooks</a:t>
            </a:r>
            <a:r>
              <a:rPr lang="en-US" sz="1800" dirty="0">
                <a:latin typeface="Century Gothic" panose="020B0502020202020204" pitchFamily="34" charset="0"/>
              </a:rPr>
              <a:t>, Lee, &amp; </a:t>
            </a:r>
            <a:r>
              <a:rPr lang="en-US" sz="1800" dirty="0" err="1">
                <a:latin typeface="Century Gothic" panose="020B0502020202020204" pitchFamily="34" charset="0"/>
              </a:rPr>
              <a:t>Gyurcsik</a:t>
            </a:r>
            <a:r>
              <a:rPr lang="en-US" sz="1800" dirty="0">
                <a:latin typeface="Century Gothic" panose="020B0502020202020204" pitchFamily="34" charset="0"/>
              </a:rPr>
              <a:t>, 2003). Protected geodata provided by the National Opinion Research Center at the University of Chicago through special contractual arrangements allowed the association of NSHAP interviewees with their census tracts.</a:t>
            </a:r>
            <a:endParaRPr lang="en-US" sz="1800" dirty="0">
              <a:solidFill>
                <a:prstClr val="black">
                  <a:lumMod val="75000"/>
                  <a:lumOff val="25000"/>
                </a:prstClr>
              </a:solidFill>
              <a:latin typeface="Century Gothic" panose="020B0502020202020204" pitchFamily="34" charset="0"/>
            </a:endParaRPr>
          </a:p>
          <a:p>
            <a:pPr marL="0" lvl="0" indent="0" defTabSz="457200">
              <a:lnSpc>
                <a:spcPct val="100000"/>
              </a:lnSpc>
              <a:spcBef>
                <a:spcPts val="1000"/>
              </a:spcBef>
              <a:spcAft>
                <a:spcPts val="0"/>
              </a:spcAft>
              <a:buClr>
                <a:srgbClr val="A53010"/>
              </a:buClr>
              <a:buSzTx/>
              <a:buNone/>
            </a:pPr>
            <a:endParaRPr lang="en-US"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 The present study included respondents from 691 census tracts at wave 2. </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The 2006-2010 and 2011-2015 American Community Surveys (ACS) provided census tract-level data for the second and third waves, respectively.</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a:solidFill>
                  <a:prstClr val="black">
                    <a:lumMod val="75000"/>
                    <a:lumOff val="25000"/>
                  </a:prstClr>
                </a:solidFill>
                <a:latin typeface="Century Gothic" panose="020B0502020202020204"/>
              </a:rPr>
              <a:t>Central </a:t>
            </a:r>
            <a:r>
              <a:rPr lang="fr-LU" sz="1800" dirty="0" err="1">
                <a:solidFill>
                  <a:prstClr val="black">
                    <a:lumMod val="75000"/>
                    <a:lumOff val="25000"/>
                  </a:prstClr>
                </a:solidFill>
                <a:latin typeface="Century Gothic" panose="020B0502020202020204"/>
              </a:rPr>
              <a:t>independent</a:t>
            </a:r>
            <a:r>
              <a:rPr lang="fr-LU" sz="1800" dirty="0">
                <a:solidFill>
                  <a:prstClr val="black">
                    <a:lumMod val="75000"/>
                    <a:lumOff val="25000"/>
                  </a:prstClr>
                </a:solidFill>
                <a:latin typeface="Century Gothic" panose="020B0502020202020204"/>
              </a:rPr>
              <a:t> variable </a:t>
            </a:r>
            <a:r>
              <a:rPr lang="fr-LU" sz="1800" dirty="0" err="1">
                <a:solidFill>
                  <a:prstClr val="black">
                    <a:lumMod val="75000"/>
                    <a:lumOff val="25000"/>
                  </a:prstClr>
                </a:solidFill>
                <a:latin typeface="Century Gothic" panose="020B0502020202020204"/>
              </a:rPr>
              <a:t>is</a:t>
            </a:r>
            <a:r>
              <a:rPr lang="fr-LU" sz="1800" dirty="0">
                <a:solidFill>
                  <a:prstClr val="black">
                    <a:lumMod val="75000"/>
                    <a:lumOff val="25000"/>
                  </a:prstClr>
                </a:solidFill>
                <a:latin typeface="Century Gothic" panose="020B0502020202020204"/>
              </a:rPr>
              <a:t> an index of </a:t>
            </a:r>
            <a:r>
              <a:rPr lang="fr-LU" sz="1800" dirty="0" err="1">
                <a:solidFill>
                  <a:prstClr val="black">
                    <a:lumMod val="75000"/>
                    <a:lumOff val="25000"/>
                  </a:prstClr>
                </a:solidFill>
                <a:latin typeface="Century Gothic" panose="020B0502020202020204"/>
              </a:rPr>
              <a:t>census</a:t>
            </a:r>
            <a:r>
              <a:rPr lang="fr-LU" sz="1800" dirty="0">
                <a:solidFill>
                  <a:prstClr val="black">
                    <a:lumMod val="75000"/>
                    <a:lumOff val="25000"/>
                  </a:prstClr>
                </a:solidFill>
                <a:latin typeface="Century Gothic" panose="020B0502020202020204"/>
              </a:rPr>
              <a:t> tract-</a:t>
            </a:r>
            <a:r>
              <a:rPr lang="fr-LU" sz="1800" dirty="0" err="1">
                <a:solidFill>
                  <a:prstClr val="black">
                    <a:lumMod val="75000"/>
                    <a:lumOff val="25000"/>
                  </a:prstClr>
                </a:solidFill>
                <a:latin typeface="Century Gothic" panose="020B0502020202020204"/>
              </a:rPr>
              <a:t>level</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socioeconomic</a:t>
            </a:r>
            <a:r>
              <a:rPr lang="fr-LU" sz="1800" dirty="0">
                <a:solidFill>
                  <a:prstClr val="black">
                    <a:lumMod val="75000"/>
                    <a:lumOff val="25000"/>
                  </a:prstClr>
                </a:solidFill>
                <a:latin typeface="Century Gothic" panose="020B0502020202020204"/>
              </a:rPr>
              <a:t> </a:t>
            </a:r>
            <a:r>
              <a:rPr lang="fr-LU" sz="1800" dirty="0" err="1">
                <a:solidFill>
                  <a:prstClr val="black">
                    <a:lumMod val="75000"/>
                    <a:lumOff val="25000"/>
                  </a:prstClr>
                </a:solidFill>
                <a:latin typeface="Century Gothic" panose="020B0502020202020204"/>
              </a:rPr>
              <a:t>disadvantage</a:t>
            </a:r>
            <a:r>
              <a:rPr lang="fr-LU" sz="1800" dirty="0">
                <a:solidFill>
                  <a:prstClr val="black">
                    <a:lumMod val="75000"/>
                    <a:lumOff val="25000"/>
                  </a:prstClr>
                </a:solidFill>
                <a:latin typeface="Century Gothic" panose="020B0502020202020204"/>
              </a:rPr>
              <a:t>:</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Percentage of adults unemployed</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Percentage of households on public assistance</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Percentage of persons whose incomes are below the poverty line </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All three scores were standardized (to place them all on the same scale) before being averaged, separately by wave (Cronbach’s alphas: wave 2 = 0.76, wave 3 = 0.79). </a:t>
            </a:r>
          </a:p>
        </p:txBody>
      </p:sp>
      <p:sp>
        <p:nvSpPr>
          <p:cNvPr id="4" name="Rectangle 3"/>
          <p:cNvSpPr/>
          <p:nvPr/>
        </p:nvSpPr>
        <p:spPr>
          <a:xfrm>
            <a:off x="1116419" y="1642730"/>
            <a:ext cx="10180674" cy="18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43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01" y="541786"/>
            <a:ext cx="10058400" cy="781969"/>
          </a:xfrm>
        </p:spPr>
        <p:txBody>
          <a:bodyPr/>
          <a:lstStyle/>
          <a:p>
            <a:r>
              <a:rPr lang="fr-LU" b="1" dirty="0" err="1"/>
              <a:t>Methods</a:t>
            </a:r>
            <a:endParaRPr lang="en-US" b="1" dirty="0"/>
          </a:p>
        </p:txBody>
      </p:sp>
      <p:sp>
        <p:nvSpPr>
          <p:cNvPr id="3" name="Content Placeholder 2"/>
          <p:cNvSpPr>
            <a:spLocks noGrp="1"/>
          </p:cNvSpPr>
          <p:nvPr>
            <p:ph idx="1"/>
          </p:nvPr>
        </p:nvSpPr>
        <p:spPr>
          <a:xfrm>
            <a:off x="171893" y="1982972"/>
            <a:ext cx="12020107" cy="5422605"/>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r>
              <a:rPr lang="fr-LU" sz="2400" dirty="0">
                <a:solidFill>
                  <a:prstClr val="black">
                    <a:lumMod val="75000"/>
                    <a:lumOff val="25000"/>
                  </a:prstClr>
                </a:solidFill>
                <a:latin typeface="Century Gothic" panose="020B0502020202020204"/>
              </a:rPr>
              <a:t>Mental </a:t>
            </a:r>
            <a:r>
              <a:rPr lang="fr-LU" sz="2400" dirty="0" err="1">
                <a:solidFill>
                  <a:prstClr val="black">
                    <a:lumMod val="75000"/>
                    <a:lumOff val="25000"/>
                  </a:prstClr>
                </a:solidFill>
                <a:latin typeface="Century Gothic" panose="020B0502020202020204"/>
              </a:rPr>
              <a:t>health</a:t>
            </a:r>
            <a:r>
              <a:rPr lang="fr-LU" sz="2400" dirty="0">
                <a:solidFill>
                  <a:prstClr val="black">
                    <a:lumMod val="75000"/>
                    <a:lumOff val="25000"/>
                  </a:prstClr>
                </a:solidFill>
                <a:latin typeface="Century Gothic" panose="020B0502020202020204"/>
              </a:rPr>
              <a:t> </a:t>
            </a:r>
            <a:r>
              <a:rPr lang="fr-LU" sz="2400" dirty="0" err="1">
                <a:solidFill>
                  <a:prstClr val="black">
                    <a:lumMod val="75000"/>
                    <a:lumOff val="25000"/>
                  </a:prstClr>
                </a:solidFill>
                <a:latin typeface="Century Gothic" panose="020B0502020202020204"/>
              </a:rPr>
              <a:t>dependent</a:t>
            </a:r>
            <a:r>
              <a:rPr lang="fr-LU" sz="2400" dirty="0">
                <a:solidFill>
                  <a:prstClr val="black">
                    <a:lumMod val="75000"/>
                    <a:lumOff val="25000"/>
                  </a:prstClr>
                </a:solidFill>
                <a:latin typeface="Century Gothic" panose="020B0502020202020204"/>
              </a:rPr>
              <a:t> variables </a:t>
            </a:r>
          </a:p>
          <a:p>
            <a:pPr marL="0" lvl="0" indent="0" defTabSz="457200">
              <a:lnSpc>
                <a:spcPct val="100000"/>
              </a:lnSpc>
              <a:spcBef>
                <a:spcPts val="1000"/>
              </a:spcBef>
              <a:spcAft>
                <a:spcPts val="0"/>
              </a:spcAft>
              <a:buClr>
                <a:srgbClr val="A53010"/>
              </a:buClr>
              <a:buSzTx/>
              <a:buNone/>
            </a:pPr>
            <a:endParaRPr lang="fr-LU" sz="24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en-US" sz="1800" dirty="0">
                <a:solidFill>
                  <a:prstClr val="black">
                    <a:lumMod val="75000"/>
                    <a:lumOff val="25000"/>
                  </a:prstClr>
                </a:solidFill>
                <a:latin typeface="Century Gothic" panose="020B0502020202020204"/>
              </a:rPr>
              <a:t>Depressive symptoms</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The 11-item short form version of the 20-item Center for Epidemiologic Studies Depression Scale (CES-D)</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How often in the previous week respondents “felt depressed,” their “sleep was restless,” “people were unfriendly,” they “felt sad,” etc. </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Possible answers were (1) rarely or none of the time, (2) some of the time, (3) occasionally, or (4) most of the time. </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To produce this index, the eleven answers were averaged within the second and third waves (Cronbach’s alphas: wave 2 = 0.79, wave 3 = 0.82).</a:t>
            </a:r>
            <a:endParaRPr lang="fr-LU" sz="1600" dirty="0">
              <a:solidFill>
                <a:prstClr val="black">
                  <a:lumMod val="75000"/>
                  <a:lumOff val="25000"/>
                </a:prstClr>
              </a:solidFill>
              <a:latin typeface="Century Gothic" panose="020B0502020202020204"/>
            </a:endParaRPr>
          </a:p>
        </p:txBody>
      </p:sp>
    </p:spTree>
    <p:extLst>
      <p:ext uri="{BB962C8B-B14F-4D97-AF65-F5344CB8AC3E}">
        <p14:creationId xmlns:p14="http://schemas.microsoft.com/office/powerpoint/2010/main" val="302230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7" y="536468"/>
            <a:ext cx="10058400" cy="776653"/>
          </a:xfrm>
        </p:spPr>
        <p:txBody>
          <a:bodyPr/>
          <a:lstStyle/>
          <a:p>
            <a:r>
              <a:rPr lang="fr-LU" b="1" dirty="0" err="1"/>
              <a:t>Methods</a:t>
            </a:r>
            <a:endParaRPr lang="en-US" b="1" dirty="0"/>
          </a:p>
        </p:txBody>
      </p:sp>
      <p:sp>
        <p:nvSpPr>
          <p:cNvPr id="3" name="Content Placeholder 2"/>
          <p:cNvSpPr>
            <a:spLocks noGrp="1"/>
          </p:cNvSpPr>
          <p:nvPr>
            <p:ph idx="1"/>
          </p:nvPr>
        </p:nvSpPr>
        <p:spPr>
          <a:xfrm>
            <a:off x="154172" y="839972"/>
            <a:ext cx="11966944" cy="5411972"/>
          </a:xfrm>
        </p:spPr>
        <p:txBody>
          <a:bodyPr/>
          <a:lstStyle/>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spcAft>
                <a:spcPts val="0"/>
              </a:spcAft>
              <a:buClr>
                <a:srgbClr val="A53010"/>
              </a:buClr>
              <a:buSzTx/>
              <a:buFont typeface="Wingdings 3" charset="2"/>
              <a:buChar char=""/>
            </a:pPr>
            <a:r>
              <a:rPr lang="fr-LU" sz="1800" dirty="0">
                <a:solidFill>
                  <a:prstClr val="black">
                    <a:lumMod val="75000"/>
                    <a:lumOff val="25000"/>
                  </a:prstClr>
                </a:solidFill>
                <a:latin typeface="Century Gothic" panose="020B0502020202020204"/>
              </a:rPr>
              <a:t>Stress</a:t>
            </a: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The four items within the scale of perceived social stress are a subgroup of items from Cohen’s Perceived Stress Scale (Cohen, </a:t>
            </a:r>
            <a:r>
              <a:rPr lang="en-US" sz="1600" dirty="0" err="1">
                <a:solidFill>
                  <a:prstClr val="black">
                    <a:lumMod val="75000"/>
                    <a:lumOff val="25000"/>
                  </a:prstClr>
                </a:solidFill>
                <a:latin typeface="Century Gothic" panose="020B0502020202020204"/>
              </a:rPr>
              <a:t>Kamarck</a:t>
            </a:r>
            <a:r>
              <a:rPr lang="en-US" sz="1600" dirty="0">
                <a:solidFill>
                  <a:prstClr val="black">
                    <a:lumMod val="75000"/>
                    <a:lumOff val="25000"/>
                  </a:prstClr>
                </a:solidFill>
                <a:latin typeface="Century Gothic" panose="020B0502020202020204"/>
              </a:rPr>
              <a:t>, &amp; </a:t>
            </a:r>
            <a:r>
              <a:rPr lang="en-US" sz="1600" dirty="0" err="1">
                <a:solidFill>
                  <a:prstClr val="black">
                    <a:lumMod val="75000"/>
                    <a:lumOff val="25000"/>
                  </a:prstClr>
                </a:solidFill>
                <a:latin typeface="Century Gothic" panose="020B0502020202020204"/>
              </a:rPr>
              <a:t>Mermelstein</a:t>
            </a:r>
            <a:r>
              <a:rPr lang="en-US" sz="1600" dirty="0">
                <a:solidFill>
                  <a:prstClr val="black">
                    <a:lumMod val="75000"/>
                    <a:lumOff val="25000"/>
                  </a:prstClr>
                </a:solidFill>
                <a:latin typeface="Century Gothic" panose="020B0502020202020204"/>
              </a:rPr>
              <a:t>, 1983). </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Regarding previous week, respondents were asked how often they felt:</a:t>
            </a:r>
          </a:p>
          <a:p>
            <a:pPr marL="1143000" lvl="2" indent="-228600" defTabSz="457200">
              <a:lnSpc>
                <a:spcPct val="100000"/>
              </a:lnSpc>
              <a:spcBef>
                <a:spcPts val="1000"/>
              </a:spcBef>
              <a:spcAft>
                <a:spcPts val="0"/>
              </a:spcAft>
              <a:buClr>
                <a:srgbClr val="A53010"/>
              </a:buClr>
              <a:buFont typeface="Wingdings 3" charset="2"/>
              <a:buChar char=""/>
            </a:pPr>
            <a:r>
              <a:rPr lang="en-US" dirty="0">
                <a:solidFill>
                  <a:prstClr val="black">
                    <a:lumMod val="75000"/>
                    <a:lumOff val="25000"/>
                  </a:prstClr>
                </a:solidFill>
                <a:latin typeface="Century Gothic" panose="020B0502020202020204"/>
              </a:rPr>
              <a:t>unable to control important things</a:t>
            </a:r>
          </a:p>
          <a:p>
            <a:pPr marL="1143000" lvl="2" indent="-228600" defTabSz="457200">
              <a:lnSpc>
                <a:spcPct val="100000"/>
              </a:lnSpc>
              <a:spcBef>
                <a:spcPts val="1000"/>
              </a:spcBef>
              <a:spcAft>
                <a:spcPts val="0"/>
              </a:spcAft>
              <a:buClr>
                <a:srgbClr val="A53010"/>
              </a:buClr>
              <a:buFont typeface="Wingdings 3" charset="2"/>
              <a:buChar char=""/>
            </a:pPr>
            <a:r>
              <a:rPr lang="en-US" dirty="0">
                <a:solidFill>
                  <a:prstClr val="black">
                    <a:lumMod val="75000"/>
                    <a:lumOff val="25000"/>
                  </a:prstClr>
                </a:solidFill>
                <a:latin typeface="Century Gothic" panose="020B0502020202020204"/>
              </a:rPr>
              <a:t>confident about my ability (reverse coded)</a:t>
            </a:r>
          </a:p>
          <a:p>
            <a:pPr marL="1143000" lvl="2" indent="-228600" defTabSz="457200">
              <a:lnSpc>
                <a:spcPct val="100000"/>
              </a:lnSpc>
              <a:spcBef>
                <a:spcPts val="1000"/>
              </a:spcBef>
              <a:spcAft>
                <a:spcPts val="0"/>
              </a:spcAft>
              <a:buClr>
                <a:srgbClr val="A53010"/>
              </a:buClr>
              <a:buFont typeface="Wingdings 3" charset="2"/>
              <a:buChar char=""/>
            </a:pPr>
            <a:r>
              <a:rPr lang="en-US" dirty="0">
                <a:solidFill>
                  <a:prstClr val="black">
                    <a:lumMod val="75000"/>
                    <a:lumOff val="25000"/>
                  </a:prstClr>
                </a:solidFill>
                <a:latin typeface="Century Gothic" panose="020B0502020202020204"/>
              </a:rPr>
              <a:t>things are going my way (reverse coded)</a:t>
            </a:r>
          </a:p>
          <a:p>
            <a:pPr marL="1143000" lvl="2" indent="-228600" defTabSz="457200">
              <a:lnSpc>
                <a:spcPct val="100000"/>
              </a:lnSpc>
              <a:spcBef>
                <a:spcPts val="1000"/>
              </a:spcBef>
              <a:spcAft>
                <a:spcPts val="0"/>
              </a:spcAft>
              <a:buClr>
                <a:srgbClr val="A53010"/>
              </a:buClr>
              <a:buFont typeface="Wingdings 3" charset="2"/>
              <a:buChar char=""/>
            </a:pPr>
            <a:r>
              <a:rPr lang="en-US" dirty="0">
                <a:solidFill>
                  <a:prstClr val="black">
                    <a:lumMod val="75000"/>
                    <a:lumOff val="25000"/>
                  </a:prstClr>
                </a:solidFill>
                <a:latin typeface="Century Gothic" panose="020B0502020202020204"/>
              </a:rPr>
              <a:t>difficulties piling up </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Possible answers were (1) rarely or none of the time, (2) some of the time, (3) occasionally, or (4) most of the time. </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Averaging the four answers within each wave produced this index. The Cronbach’s alphas for this index were less than ideal (wave 2 = 0.58, wave 3 = 0.59).</a:t>
            </a:r>
          </a:p>
        </p:txBody>
      </p:sp>
    </p:spTree>
    <p:extLst>
      <p:ext uri="{BB962C8B-B14F-4D97-AF65-F5344CB8AC3E}">
        <p14:creationId xmlns:p14="http://schemas.microsoft.com/office/powerpoint/2010/main" val="11861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2" y="48379"/>
            <a:ext cx="10058400" cy="678328"/>
          </a:xfrm>
        </p:spPr>
        <p:txBody>
          <a:bodyPr>
            <a:normAutofit fontScale="90000"/>
          </a:bodyPr>
          <a:lstStyle/>
          <a:p>
            <a:r>
              <a:rPr lang="fr-LU" b="1" dirty="0"/>
              <a:t>Methods</a:t>
            </a:r>
            <a:endParaRPr lang="en-US" b="1" dirty="0"/>
          </a:p>
        </p:txBody>
      </p:sp>
      <p:sp>
        <p:nvSpPr>
          <p:cNvPr id="3" name="Content Placeholder 2"/>
          <p:cNvSpPr>
            <a:spLocks noGrp="1"/>
          </p:cNvSpPr>
          <p:nvPr>
            <p:ph idx="1"/>
          </p:nvPr>
        </p:nvSpPr>
        <p:spPr>
          <a:xfrm>
            <a:off x="164805" y="1796901"/>
            <a:ext cx="11839353" cy="4470991"/>
          </a:xfrm>
        </p:spPr>
        <p:txBody>
          <a:bodyPr>
            <a:normAutofit fontScale="92500" lnSpcReduction="10000"/>
          </a:bodyPr>
          <a:lstStyle/>
          <a:p>
            <a:pPr marL="0" lvl="0" indent="-342900" defTabSz="457200">
              <a:lnSpc>
                <a:spcPct val="200000"/>
              </a:lnSpc>
              <a:spcBef>
                <a:spcPts val="0"/>
              </a:spcBef>
              <a:spcAft>
                <a:spcPts val="0"/>
              </a:spcAft>
              <a:buClr>
                <a:srgbClr val="A53010"/>
              </a:buClr>
              <a:buSzTx/>
              <a:buFont typeface="Wingdings 3" charset="2"/>
              <a:buChar char=""/>
            </a:pPr>
            <a:r>
              <a:rPr lang="en-US" sz="1800" u="sng"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Neighborhood Social Ties </a:t>
            </a:r>
            <a:endParaRPr lang="en-US" sz="1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200000"/>
              </a:lnSpc>
              <a:spcBef>
                <a:spcPts val="0"/>
              </a:spcBef>
              <a:spcAft>
                <a:spcPts val="0"/>
              </a:spcAft>
              <a:buClr>
                <a:srgbClr val="A53010"/>
              </a:buClr>
              <a:buSzTx/>
              <a:buFont typeface="+mj-lt"/>
              <a:buAutoNum type="arabicParenR"/>
            </a:pPr>
            <a:r>
              <a:rPr lang="en-US" sz="18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how often do people in this area visit?</a:t>
            </a:r>
            <a:endParaRPr lang="en-US" sz="1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200000"/>
              </a:lnSpc>
              <a:spcBef>
                <a:spcPts val="0"/>
              </a:spcBef>
              <a:spcAft>
                <a:spcPts val="0"/>
              </a:spcAft>
              <a:buClr>
                <a:srgbClr val="A53010"/>
              </a:buClr>
              <a:buSzTx/>
              <a:buFont typeface="+mj-lt"/>
              <a:buAutoNum type="arabicParenR"/>
            </a:pPr>
            <a:r>
              <a:rPr lang="en-US" sz="18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how often do people in this area do favors?</a:t>
            </a:r>
            <a:endParaRPr lang="en-US" sz="1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200000"/>
              </a:lnSpc>
              <a:spcBef>
                <a:spcPts val="0"/>
              </a:spcBef>
              <a:spcAft>
                <a:spcPts val="0"/>
              </a:spcAft>
              <a:buClr>
                <a:srgbClr val="A53010"/>
              </a:buClr>
              <a:buSzTx/>
              <a:buFont typeface="+mj-lt"/>
              <a:buAutoNum type="arabicParenR"/>
            </a:pPr>
            <a:r>
              <a:rPr lang="en-US" sz="1800"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how often do people in this area ask advice?</a:t>
            </a:r>
            <a:endParaRPr lang="en-US" sz="1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0000"/>
              </a:lnSpc>
              <a:spcBef>
                <a:spcPts val="1000"/>
              </a:spcBef>
              <a:spcAft>
                <a:spcPts val="0"/>
              </a:spcAft>
              <a:buClr>
                <a:srgbClr val="A53010"/>
              </a:buClr>
              <a:buSzTx/>
              <a:buFont typeface="Wingdings 3" charset="2"/>
              <a:buChar char=""/>
            </a:pPr>
            <a:endParaRPr lang="fr-LU" sz="1800" dirty="0">
              <a:solidFill>
                <a:prstClr val="black">
                  <a:lumMod val="75000"/>
                  <a:lumOff val="25000"/>
                </a:prstClr>
              </a:solidFill>
              <a:latin typeface="Century Gothic" panose="020B0502020202020204"/>
            </a:endParaRP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(0) never</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(1) rarely</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(2) sometimes</a:t>
            </a:r>
          </a:p>
          <a:p>
            <a:pPr marL="742950" lvl="1" indent="-285750" defTabSz="457200">
              <a:lnSpc>
                <a:spcPct val="100000"/>
              </a:lnSpc>
              <a:spcBef>
                <a:spcPts val="1000"/>
              </a:spcBef>
              <a:spcAft>
                <a:spcPts val="0"/>
              </a:spcAft>
              <a:buClr>
                <a:srgbClr val="A53010"/>
              </a:buClr>
              <a:buFont typeface="Wingdings 3" charset="2"/>
              <a:buChar char=""/>
            </a:pPr>
            <a:r>
              <a:rPr lang="en-US" sz="1600" dirty="0">
                <a:solidFill>
                  <a:prstClr val="black">
                    <a:lumMod val="75000"/>
                    <a:lumOff val="25000"/>
                  </a:prstClr>
                </a:solidFill>
                <a:latin typeface="Century Gothic" panose="020B0502020202020204"/>
              </a:rPr>
              <a:t>(3) often</a:t>
            </a:r>
          </a:p>
          <a:p>
            <a:pPr marL="742950" lvl="1" indent="-285750" defTabSz="457200">
              <a:lnSpc>
                <a:spcPct val="100000"/>
              </a:lnSpc>
              <a:spcBef>
                <a:spcPts val="1000"/>
              </a:spcBef>
              <a:spcAft>
                <a:spcPts val="0"/>
              </a:spcAft>
              <a:buClr>
                <a:srgbClr val="A53010"/>
              </a:buClr>
              <a:buFont typeface="Wingdings 3" charset="2"/>
              <a:buChar char=""/>
            </a:pPr>
            <a:endParaRPr lang="fr-LU" sz="1600" dirty="0">
              <a:solidFill>
                <a:prstClr val="black">
                  <a:lumMod val="75000"/>
                  <a:lumOff val="25000"/>
                </a:prstClr>
              </a:solidFill>
              <a:latin typeface="Century Gothic" panose="020B0502020202020204"/>
            </a:endParaRPr>
          </a:p>
          <a:p>
            <a:pPr marL="0" lvl="0" indent="0" defTabSz="457200">
              <a:lnSpc>
                <a:spcPct val="100000"/>
              </a:lnSpc>
              <a:spcBef>
                <a:spcPts val="1000"/>
              </a:spcBef>
              <a:spcAft>
                <a:spcPts val="0"/>
              </a:spcAft>
              <a:buClr>
                <a:srgbClr val="A53010"/>
              </a:buClr>
              <a:buSzTx/>
              <a:buNone/>
            </a:pPr>
            <a:r>
              <a:rPr lang="en-US" sz="1800" dirty="0">
                <a:solidFill>
                  <a:prstClr val="black">
                    <a:lumMod val="75000"/>
                    <a:lumOff val="25000"/>
                  </a:prstClr>
                </a:solidFill>
                <a:latin typeface="Times New Roman" panose="02020603050405020304" pitchFamily="18" charset="0"/>
                <a:cs typeface="Times New Roman" panose="02020603050405020304" pitchFamily="18" charset="0"/>
              </a:rPr>
              <a:t>Cronbach’s alphas: wave 2 = 0.76, wave 3 = 0.79.</a:t>
            </a:r>
          </a:p>
          <a:p>
            <a:endParaRPr lang="en-US" dirty="0"/>
          </a:p>
        </p:txBody>
      </p:sp>
      <p:sp>
        <p:nvSpPr>
          <p:cNvPr id="4" name="Rectangle 3">
            <a:extLst>
              <a:ext uri="{FF2B5EF4-FFF2-40B4-BE49-F238E27FC236}">
                <a16:creationId xmlns:a16="http://schemas.microsoft.com/office/drawing/2014/main" id="{704F5B8A-93BC-47D6-B9AD-87511421C3DF}"/>
              </a:ext>
            </a:extLst>
          </p:cNvPr>
          <p:cNvSpPr/>
          <p:nvPr/>
        </p:nvSpPr>
        <p:spPr>
          <a:xfrm>
            <a:off x="1159844" y="1689234"/>
            <a:ext cx="10120964" cy="7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8F28BA-7A16-4BAF-BE38-81B667443532}"/>
              </a:ext>
            </a:extLst>
          </p:cNvPr>
          <p:cNvSpPr txBox="1"/>
          <p:nvPr/>
        </p:nvSpPr>
        <p:spPr>
          <a:xfrm>
            <a:off x="86292" y="726707"/>
            <a:ext cx="11917866" cy="725648"/>
          </a:xfrm>
          <a:prstGeom prst="rect">
            <a:avLst/>
          </a:prstGeom>
          <a:noFill/>
        </p:spPr>
        <p:txBody>
          <a:bodyPr wrap="square" rtlCol="0">
            <a:spAutoFit/>
          </a:bodyPr>
          <a:lstStyle/>
          <a:p>
            <a:pPr lvl="0" indent="-342900">
              <a:lnSpc>
                <a:spcPct val="200000"/>
              </a:lnSpc>
              <a:buClr>
                <a:srgbClr val="A53010"/>
              </a:buClr>
              <a:buFont typeface="Wingdings 3" charset="2"/>
              <a:buChar char=""/>
            </a:pPr>
            <a:r>
              <a:rPr lang="en-US" sz="2400" dirty="0">
                <a:solidFill>
                  <a:prstClr val="black">
                    <a:lumMod val="75000"/>
                    <a:lumOff val="25000"/>
                  </a:prstClr>
                </a:solidFill>
                <a:latin typeface="Century Gothic" panose="020B0502020202020204" pitchFamily="34" charset="0"/>
                <a:ea typeface="Calibri" panose="020F0502020204030204" pitchFamily="34" charset="0"/>
                <a:cs typeface="Times New Roman" panose="02020603050405020304" pitchFamily="18" charset="0"/>
              </a:rPr>
              <a:t>Neighborhood social capital dependent variables </a:t>
            </a:r>
            <a:endParaRPr lang="en-US" sz="2000" dirty="0">
              <a:solidFill>
                <a:prstClr val="black">
                  <a:lumMod val="75000"/>
                  <a:lumOff val="25000"/>
                </a:prstClr>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09616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2805</TotalTime>
  <Words>1994</Words>
  <Application>Microsoft Office PowerPoint</Application>
  <PresentationFormat>Widescreen</PresentationFormat>
  <Paragraphs>197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Calibri Light</vt:lpstr>
      <vt:lpstr>Century Gothic</vt:lpstr>
      <vt:lpstr>Times New Roman</vt:lpstr>
      <vt:lpstr>Wingdings 3</vt:lpstr>
      <vt:lpstr>Retrospect</vt:lpstr>
      <vt:lpstr>Multiple Vulnerabilities: The Effects of Neighborhood Structural Changes upon Older Residents' Mental Health and Perceptions of the Broader Community  Session 90: Neighborhoods, Health, and Well-being in Later Life Population Association of America 2021 Annual Meeting May 6th 2021  </vt:lpstr>
      <vt:lpstr>Introduction</vt:lpstr>
      <vt:lpstr>Introduction</vt:lpstr>
      <vt:lpstr>Introduction</vt:lpstr>
      <vt:lpstr>Methods</vt:lpstr>
      <vt:lpstr>Methods</vt:lpstr>
      <vt:lpstr>Methods</vt:lpstr>
      <vt:lpstr>Methods</vt:lpstr>
      <vt:lpstr>Methods</vt:lpstr>
      <vt:lpstr>Methods</vt:lpstr>
      <vt:lpstr>Methods</vt:lpstr>
      <vt:lpstr>  Results </vt:lpstr>
      <vt:lpstr>Results </vt:lpstr>
      <vt:lpstr>Discussion</vt:lpstr>
      <vt:lpstr>Discussion</vt:lpstr>
      <vt:lpstr>Discussion</vt:lpstr>
      <vt:lpstr>Discussion</vt:lpstr>
      <vt:lpstr>Discussion</vt:lpstr>
      <vt:lpstr>References</vt:lpstr>
      <vt:lpstr>PowerPoint Presentation</vt:lpstr>
    </vt:vector>
  </TitlesOfParts>
  <Company>University of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the Department of Gerontology of Simon Fraser University Tier 2 Canada Research Chair in Aging and Health Position October 26th, 2020</dc:title>
  <dc:creator>Jason SETTELS</dc:creator>
  <cp:lastModifiedBy>Jason SETTELS</cp:lastModifiedBy>
  <cp:revision>157</cp:revision>
  <cp:lastPrinted>2020-10-25T17:40:30Z</cp:lastPrinted>
  <dcterms:created xsi:type="dcterms:W3CDTF">2020-10-16T10:42:31Z</dcterms:created>
  <dcterms:modified xsi:type="dcterms:W3CDTF">2021-05-09T10:32:51Z</dcterms:modified>
</cp:coreProperties>
</file>