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1" r:id="rId4"/>
    <p:sldMasterId id="2147483813" r:id="rId5"/>
    <p:sldMasterId id="2147483816" r:id="rId6"/>
    <p:sldMasterId id="2147483824" r:id="rId7"/>
    <p:sldMasterId id="2147483812" r:id="rId8"/>
    <p:sldMasterId id="2147483843" r:id="rId9"/>
  </p:sldMasterIdLst>
  <p:notesMasterIdLst>
    <p:notesMasterId r:id="rId71"/>
  </p:notesMasterIdLst>
  <p:handoutMasterIdLst>
    <p:handoutMasterId r:id="rId72"/>
  </p:handoutMasterIdLst>
  <p:sldIdLst>
    <p:sldId id="370" r:id="rId10"/>
    <p:sldId id="373" r:id="rId11"/>
    <p:sldId id="425" r:id="rId12"/>
    <p:sldId id="428" r:id="rId13"/>
    <p:sldId id="432" r:id="rId14"/>
    <p:sldId id="433" r:id="rId15"/>
    <p:sldId id="434" r:id="rId16"/>
    <p:sldId id="374" r:id="rId17"/>
    <p:sldId id="400" r:id="rId18"/>
    <p:sldId id="405" r:id="rId19"/>
    <p:sldId id="393" r:id="rId20"/>
    <p:sldId id="436" r:id="rId21"/>
    <p:sldId id="438" r:id="rId22"/>
    <p:sldId id="455" r:id="rId23"/>
    <p:sldId id="476" r:id="rId24"/>
    <p:sldId id="477" r:id="rId25"/>
    <p:sldId id="444" r:id="rId26"/>
    <p:sldId id="445" r:id="rId27"/>
    <p:sldId id="447" r:id="rId28"/>
    <p:sldId id="448" r:id="rId29"/>
    <p:sldId id="449" r:id="rId30"/>
    <p:sldId id="482" r:id="rId31"/>
    <p:sldId id="439" r:id="rId32"/>
    <p:sldId id="475" r:id="rId33"/>
    <p:sldId id="440" r:id="rId34"/>
    <p:sldId id="442" r:id="rId35"/>
    <p:sldId id="441" r:id="rId36"/>
    <p:sldId id="420" r:id="rId37"/>
    <p:sldId id="421" r:id="rId38"/>
    <p:sldId id="422" r:id="rId39"/>
    <p:sldId id="424" r:id="rId40"/>
    <p:sldId id="483" r:id="rId41"/>
    <p:sldId id="478" r:id="rId42"/>
    <p:sldId id="463" r:id="rId43"/>
    <p:sldId id="451" r:id="rId44"/>
    <p:sldId id="452" r:id="rId45"/>
    <p:sldId id="453" r:id="rId46"/>
    <p:sldId id="454" r:id="rId47"/>
    <p:sldId id="465" r:id="rId48"/>
    <p:sldId id="468" r:id="rId49"/>
    <p:sldId id="467" r:id="rId50"/>
    <p:sldId id="469" r:id="rId51"/>
    <p:sldId id="471" r:id="rId52"/>
    <p:sldId id="470" r:id="rId53"/>
    <p:sldId id="472" r:id="rId54"/>
    <p:sldId id="479" r:id="rId55"/>
    <p:sldId id="473" r:id="rId56"/>
    <p:sldId id="411" r:id="rId57"/>
    <p:sldId id="406" r:id="rId58"/>
    <p:sldId id="480" r:id="rId59"/>
    <p:sldId id="481" r:id="rId60"/>
    <p:sldId id="409" r:id="rId61"/>
    <p:sldId id="410" r:id="rId62"/>
    <p:sldId id="416" r:id="rId63"/>
    <p:sldId id="417" r:id="rId64"/>
    <p:sldId id="418" r:id="rId65"/>
    <p:sldId id="419" r:id="rId66"/>
    <p:sldId id="457" r:id="rId67"/>
    <p:sldId id="394" r:id="rId68"/>
    <p:sldId id="486" r:id="rId69"/>
    <p:sldId id="381" r:id="rId70"/>
  </p:sldIdLst>
  <p:sldSz cx="9144000" cy="6858000" type="screen4x3"/>
  <p:notesSz cx="6669088" cy="9926638"/>
  <p:custDataLst>
    <p:tags r:id="rId7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4">
          <p15:clr>
            <a:srgbClr val="A4A3A4"/>
          </p15:clr>
        </p15:guide>
        <p15:guide id="2">
          <p15:clr>
            <a:srgbClr val="A4A3A4"/>
          </p15:clr>
        </p15:guide>
        <p15:guide id="3" orient="horz" pos="59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CF"/>
    <a:srgbClr val="E03400"/>
    <a:srgbClr val="5C0025"/>
    <a:srgbClr val="0FA5B0"/>
    <a:srgbClr val="FF140B"/>
    <a:srgbClr val="5C5C5C"/>
    <a:srgbClr val="406670"/>
    <a:srgbClr val="8FA175"/>
    <a:srgbClr val="65939E"/>
    <a:srgbClr val="94B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91" autoAdjust="0"/>
    <p:restoredTop sz="94660"/>
  </p:normalViewPr>
  <p:slideViewPr>
    <p:cSldViewPr snapToGrid="0" snapToObjects="1" showGuides="1">
      <p:cViewPr varScale="1">
        <p:scale>
          <a:sx n="63" d="100"/>
          <a:sy n="63" d="100"/>
        </p:scale>
        <p:origin x="884" y="64"/>
      </p:cViewPr>
      <p:guideLst>
        <p:guide orient="horz" pos="194"/>
        <p:guide/>
        <p:guide orient="horz" pos="598"/>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68" d="100"/>
          <a:sy n="68" d="100"/>
        </p:scale>
        <p:origin x="2280"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7BFDA-0BCE-42D5-8640-24B817207AB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46155DE2-C818-4B69-AEBA-1EDAF12742DE}">
      <dgm:prSet phldrT="[Text]"/>
      <dgm:spPr/>
      <dgm:t>
        <a:bodyPr/>
        <a:lstStyle/>
        <a:p>
          <a:r>
            <a:rPr lang="en-US" dirty="0"/>
            <a:t>Planning</a:t>
          </a:r>
        </a:p>
      </dgm:t>
    </dgm:pt>
    <dgm:pt modelId="{139216A9-7F7E-4CD3-91D1-BC23A1614CEE}" type="parTrans" cxnId="{04940925-25EC-452D-AEED-54886A365303}">
      <dgm:prSet/>
      <dgm:spPr/>
      <dgm:t>
        <a:bodyPr/>
        <a:lstStyle/>
        <a:p>
          <a:endParaRPr lang="en-US"/>
        </a:p>
      </dgm:t>
    </dgm:pt>
    <dgm:pt modelId="{54C86C41-8615-44C9-9278-257566A4D7EE}" type="sibTrans" cxnId="{04940925-25EC-452D-AEED-54886A365303}">
      <dgm:prSet custT="1"/>
      <dgm:spPr/>
      <dgm:t>
        <a:bodyPr/>
        <a:lstStyle/>
        <a:p>
          <a:r>
            <a:rPr lang="en-US" sz="900" dirty="0"/>
            <a:t>Documenting</a:t>
          </a:r>
        </a:p>
      </dgm:t>
    </dgm:pt>
    <dgm:pt modelId="{04EDD7C4-3CCC-4654-9A84-17827A15B2F6}">
      <dgm:prSet phldrT="[Text]" custT="1"/>
      <dgm:spPr/>
      <dgm:t>
        <a:bodyPr/>
        <a:lstStyle/>
        <a:p>
          <a:r>
            <a:rPr lang="en-US" sz="1000" dirty="0"/>
            <a:t>Formatting</a:t>
          </a:r>
        </a:p>
      </dgm:t>
    </dgm:pt>
    <dgm:pt modelId="{C4173124-8813-46C4-AB7C-D2A35A885A96}" type="parTrans" cxnId="{F7BD78CD-E922-4B76-8104-AC0B70B57799}">
      <dgm:prSet/>
      <dgm:spPr/>
      <dgm:t>
        <a:bodyPr/>
        <a:lstStyle/>
        <a:p>
          <a:endParaRPr lang="en-US"/>
        </a:p>
      </dgm:t>
    </dgm:pt>
    <dgm:pt modelId="{EFF63EF6-FE5B-4E8C-949C-284D9DA7856D}" type="sibTrans" cxnId="{F7BD78CD-E922-4B76-8104-AC0B70B57799}">
      <dgm:prSet custT="1"/>
      <dgm:spPr/>
      <dgm:t>
        <a:bodyPr/>
        <a:lstStyle/>
        <a:p>
          <a:r>
            <a:rPr lang="en-US" sz="1000" dirty="0"/>
            <a:t>Storing</a:t>
          </a:r>
        </a:p>
      </dgm:t>
    </dgm:pt>
    <dgm:pt modelId="{CC684B52-605E-407D-B3B8-7E705F081D76}">
      <dgm:prSet phldrT="[Text]"/>
      <dgm:spPr/>
      <dgm:t>
        <a:bodyPr/>
        <a:lstStyle/>
        <a:p>
          <a:r>
            <a:rPr lang="en-US" dirty="0"/>
            <a:t>Protecting</a:t>
          </a:r>
        </a:p>
      </dgm:t>
    </dgm:pt>
    <dgm:pt modelId="{CD503314-864D-4E7F-A5D3-B0089B4F37C0}" type="parTrans" cxnId="{C82B2063-3076-4DB9-9E1A-9D5FD3CF6682}">
      <dgm:prSet/>
      <dgm:spPr/>
      <dgm:t>
        <a:bodyPr/>
        <a:lstStyle/>
        <a:p>
          <a:endParaRPr lang="en-US"/>
        </a:p>
      </dgm:t>
    </dgm:pt>
    <dgm:pt modelId="{5F0F4916-B1EE-421A-9F11-0FEB95929BCB}" type="sibTrans" cxnId="{C82B2063-3076-4DB9-9E1A-9D5FD3CF6682}">
      <dgm:prSet custT="1"/>
      <dgm:spPr/>
      <dgm:t>
        <a:bodyPr/>
        <a:lstStyle/>
        <a:p>
          <a:r>
            <a:rPr lang="en-US" sz="1050" dirty="0"/>
            <a:t>Archiving</a:t>
          </a:r>
        </a:p>
      </dgm:t>
    </dgm:pt>
    <dgm:pt modelId="{49EFC8C5-9002-4E67-8C0E-48AFA42A2E35}">
      <dgm:prSet phldrT="[Text]"/>
      <dgm:spPr/>
      <dgm:t>
        <a:bodyPr/>
        <a:lstStyle/>
        <a:p>
          <a:r>
            <a:rPr lang="en-US" dirty="0"/>
            <a:t>Sharing</a:t>
          </a:r>
        </a:p>
      </dgm:t>
    </dgm:pt>
    <dgm:pt modelId="{0D7A8395-83A1-4CF9-A03A-3524E32DCA8E}" type="parTrans" cxnId="{8634CDCB-FA1F-4CA5-A49A-7A116F0E045D}">
      <dgm:prSet/>
      <dgm:spPr/>
      <dgm:t>
        <a:bodyPr/>
        <a:lstStyle/>
        <a:p>
          <a:endParaRPr lang="en-US"/>
        </a:p>
      </dgm:t>
    </dgm:pt>
    <dgm:pt modelId="{BAF9CE25-725D-4E72-A50E-E05B5C85518D}" type="sibTrans" cxnId="{8634CDCB-FA1F-4CA5-A49A-7A116F0E045D}">
      <dgm:prSet/>
      <dgm:spPr/>
      <dgm:t>
        <a:bodyPr/>
        <a:lstStyle/>
        <a:p>
          <a:endParaRPr lang="en-US"/>
        </a:p>
      </dgm:t>
    </dgm:pt>
    <dgm:pt modelId="{55673BDF-F3E7-4525-9A5E-5EE270241045}" type="pres">
      <dgm:prSet presAssocID="{9A47BFDA-0BCE-42D5-8640-24B817207AB7}" presName="Name0" presStyleCnt="0">
        <dgm:presLayoutVars>
          <dgm:chMax/>
          <dgm:chPref/>
          <dgm:dir/>
          <dgm:animLvl val="lvl"/>
        </dgm:presLayoutVars>
      </dgm:prSet>
      <dgm:spPr/>
    </dgm:pt>
    <dgm:pt modelId="{7E14CEA8-D8E5-4098-98F0-BC4B105141C2}" type="pres">
      <dgm:prSet presAssocID="{46155DE2-C818-4B69-AEBA-1EDAF12742DE}" presName="composite" presStyleCnt="0"/>
      <dgm:spPr/>
    </dgm:pt>
    <dgm:pt modelId="{D1F19963-86E3-43B2-B3ED-5742173D68ED}" type="pres">
      <dgm:prSet presAssocID="{46155DE2-C818-4B69-AEBA-1EDAF12742DE}" presName="Parent1" presStyleLbl="node1" presStyleIdx="0" presStyleCnt="8">
        <dgm:presLayoutVars>
          <dgm:chMax val="1"/>
          <dgm:chPref val="1"/>
          <dgm:bulletEnabled val="1"/>
        </dgm:presLayoutVars>
      </dgm:prSet>
      <dgm:spPr/>
    </dgm:pt>
    <dgm:pt modelId="{F1C33B4E-BB79-4F1E-B76D-EE4996EAE71B}" type="pres">
      <dgm:prSet presAssocID="{46155DE2-C818-4B69-AEBA-1EDAF12742DE}" presName="Childtext1" presStyleLbl="revTx" presStyleIdx="0" presStyleCnt="4">
        <dgm:presLayoutVars>
          <dgm:chMax val="0"/>
          <dgm:chPref val="0"/>
          <dgm:bulletEnabled val="1"/>
        </dgm:presLayoutVars>
      </dgm:prSet>
      <dgm:spPr/>
    </dgm:pt>
    <dgm:pt modelId="{6DC16225-BD09-4D3A-8269-82E21469DEC0}" type="pres">
      <dgm:prSet presAssocID="{46155DE2-C818-4B69-AEBA-1EDAF12742DE}" presName="BalanceSpacing" presStyleCnt="0"/>
      <dgm:spPr/>
    </dgm:pt>
    <dgm:pt modelId="{A47D2202-44B1-4B21-B675-E9D82109436F}" type="pres">
      <dgm:prSet presAssocID="{46155DE2-C818-4B69-AEBA-1EDAF12742DE}" presName="BalanceSpacing1" presStyleCnt="0"/>
      <dgm:spPr/>
    </dgm:pt>
    <dgm:pt modelId="{20B37293-4F38-46B1-9C73-9A94495DC89D}" type="pres">
      <dgm:prSet presAssocID="{54C86C41-8615-44C9-9278-257566A4D7EE}" presName="Accent1Text" presStyleLbl="node1" presStyleIdx="1" presStyleCnt="8"/>
      <dgm:spPr/>
    </dgm:pt>
    <dgm:pt modelId="{DADA18E1-2007-4F15-9643-8DBD2E051E5F}" type="pres">
      <dgm:prSet presAssocID="{54C86C41-8615-44C9-9278-257566A4D7EE}" presName="spaceBetweenRectangles" presStyleCnt="0"/>
      <dgm:spPr/>
    </dgm:pt>
    <dgm:pt modelId="{11A20C4B-5AC3-499F-BDEA-977159C2DDF1}" type="pres">
      <dgm:prSet presAssocID="{04EDD7C4-3CCC-4654-9A84-17827A15B2F6}" presName="composite" presStyleCnt="0"/>
      <dgm:spPr/>
    </dgm:pt>
    <dgm:pt modelId="{C5FDDF2D-5E4A-406F-B994-E0260637D344}" type="pres">
      <dgm:prSet presAssocID="{04EDD7C4-3CCC-4654-9A84-17827A15B2F6}" presName="Parent1" presStyleLbl="node1" presStyleIdx="2" presStyleCnt="8">
        <dgm:presLayoutVars>
          <dgm:chMax val="1"/>
          <dgm:chPref val="1"/>
          <dgm:bulletEnabled val="1"/>
        </dgm:presLayoutVars>
      </dgm:prSet>
      <dgm:spPr/>
    </dgm:pt>
    <dgm:pt modelId="{6BB70CD8-6C70-44AD-8240-1EE6B107FD10}" type="pres">
      <dgm:prSet presAssocID="{04EDD7C4-3CCC-4654-9A84-17827A15B2F6}" presName="Childtext1" presStyleLbl="revTx" presStyleIdx="1" presStyleCnt="4">
        <dgm:presLayoutVars>
          <dgm:chMax val="0"/>
          <dgm:chPref val="0"/>
          <dgm:bulletEnabled val="1"/>
        </dgm:presLayoutVars>
      </dgm:prSet>
      <dgm:spPr/>
    </dgm:pt>
    <dgm:pt modelId="{008CCCA0-4D84-4789-B946-803E060A15C7}" type="pres">
      <dgm:prSet presAssocID="{04EDD7C4-3CCC-4654-9A84-17827A15B2F6}" presName="BalanceSpacing" presStyleCnt="0"/>
      <dgm:spPr/>
    </dgm:pt>
    <dgm:pt modelId="{958E2CD9-9E34-4882-8249-7B635CC7A67B}" type="pres">
      <dgm:prSet presAssocID="{04EDD7C4-3CCC-4654-9A84-17827A15B2F6}" presName="BalanceSpacing1" presStyleCnt="0"/>
      <dgm:spPr/>
    </dgm:pt>
    <dgm:pt modelId="{3B8B1C88-C047-488B-B406-0C4C38B50377}" type="pres">
      <dgm:prSet presAssocID="{EFF63EF6-FE5B-4E8C-949C-284D9DA7856D}" presName="Accent1Text" presStyleLbl="node1" presStyleIdx="3" presStyleCnt="8"/>
      <dgm:spPr/>
    </dgm:pt>
    <dgm:pt modelId="{FB6DC8F5-BEA0-4D90-80F0-52581CB0D72C}" type="pres">
      <dgm:prSet presAssocID="{EFF63EF6-FE5B-4E8C-949C-284D9DA7856D}" presName="spaceBetweenRectangles" presStyleCnt="0"/>
      <dgm:spPr/>
    </dgm:pt>
    <dgm:pt modelId="{5695894B-C6F5-4F80-89CC-679642C6C7BC}" type="pres">
      <dgm:prSet presAssocID="{CC684B52-605E-407D-B3B8-7E705F081D76}" presName="composite" presStyleCnt="0"/>
      <dgm:spPr/>
    </dgm:pt>
    <dgm:pt modelId="{B30D853C-E607-4406-80AF-0E83CA506264}" type="pres">
      <dgm:prSet presAssocID="{CC684B52-605E-407D-B3B8-7E705F081D76}" presName="Parent1" presStyleLbl="node1" presStyleIdx="4" presStyleCnt="8">
        <dgm:presLayoutVars>
          <dgm:chMax val="1"/>
          <dgm:chPref val="1"/>
          <dgm:bulletEnabled val="1"/>
        </dgm:presLayoutVars>
      </dgm:prSet>
      <dgm:spPr/>
    </dgm:pt>
    <dgm:pt modelId="{F04E2603-4FED-4268-BDA8-E04A866F91F9}" type="pres">
      <dgm:prSet presAssocID="{CC684B52-605E-407D-B3B8-7E705F081D76}" presName="Childtext1" presStyleLbl="revTx" presStyleIdx="2" presStyleCnt="4" custAng="0" custScaleX="88623" custScaleY="155835">
        <dgm:presLayoutVars>
          <dgm:chMax val="0"/>
          <dgm:chPref val="0"/>
          <dgm:bulletEnabled val="1"/>
        </dgm:presLayoutVars>
      </dgm:prSet>
      <dgm:spPr>
        <a:prstGeom prst="hexagon">
          <a:avLst/>
        </a:prstGeom>
      </dgm:spPr>
    </dgm:pt>
    <dgm:pt modelId="{B91137B3-81B2-4E64-BBD5-A584589F403F}" type="pres">
      <dgm:prSet presAssocID="{CC684B52-605E-407D-B3B8-7E705F081D76}" presName="BalanceSpacing" presStyleCnt="0"/>
      <dgm:spPr/>
    </dgm:pt>
    <dgm:pt modelId="{0B7AC23A-A2F9-4615-8077-B268873C8564}" type="pres">
      <dgm:prSet presAssocID="{CC684B52-605E-407D-B3B8-7E705F081D76}" presName="BalanceSpacing1" presStyleCnt="0"/>
      <dgm:spPr/>
    </dgm:pt>
    <dgm:pt modelId="{1FEDA0BD-E2C9-4623-8915-E306248C219F}" type="pres">
      <dgm:prSet presAssocID="{5F0F4916-B1EE-421A-9F11-0FEB95929BCB}" presName="Accent1Text" presStyleLbl="node1" presStyleIdx="5" presStyleCnt="8"/>
      <dgm:spPr/>
    </dgm:pt>
    <dgm:pt modelId="{DE9D2455-DEC5-4FB9-BF54-279DCF198C12}" type="pres">
      <dgm:prSet presAssocID="{5F0F4916-B1EE-421A-9F11-0FEB95929BCB}" presName="spaceBetweenRectangles" presStyleCnt="0"/>
      <dgm:spPr/>
    </dgm:pt>
    <dgm:pt modelId="{920FC4D6-48E1-48B2-8B28-5441D813711F}" type="pres">
      <dgm:prSet presAssocID="{49EFC8C5-9002-4E67-8C0E-48AFA42A2E35}" presName="composite" presStyleCnt="0"/>
      <dgm:spPr/>
    </dgm:pt>
    <dgm:pt modelId="{24AEDA38-EFC2-4DE0-9084-22278EC52E57}" type="pres">
      <dgm:prSet presAssocID="{49EFC8C5-9002-4E67-8C0E-48AFA42A2E35}" presName="Parent1" presStyleLbl="node1" presStyleIdx="6" presStyleCnt="8">
        <dgm:presLayoutVars>
          <dgm:chMax val="1"/>
          <dgm:chPref val="1"/>
          <dgm:bulletEnabled val="1"/>
        </dgm:presLayoutVars>
      </dgm:prSet>
      <dgm:spPr/>
    </dgm:pt>
    <dgm:pt modelId="{7D43C3EC-1391-41D6-ADDC-DA3DD11D2F70}" type="pres">
      <dgm:prSet presAssocID="{49EFC8C5-9002-4E67-8C0E-48AFA42A2E35}" presName="Childtext1" presStyleLbl="revTx" presStyleIdx="3" presStyleCnt="4">
        <dgm:presLayoutVars>
          <dgm:chMax val="0"/>
          <dgm:chPref val="0"/>
          <dgm:bulletEnabled val="1"/>
        </dgm:presLayoutVars>
      </dgm:prSet>
      <dgm:spPr/>
    </dgm:pt>
    <dgm:pt modelId="{02ACF837-1F64-4222-BE49-25CD9396FF3B}" type="pres">
      <dgm:prSet presAssocID="{49EFC8C5-9002-4E67-8C0E-48AFA42A2E35}" presName="BalanceSpacing" presStyleCnt="0"/>
      <dgm:spPr/>
    </dgm:pt>
    <dgm:pt modelId="{403DDEBC-428A-4704-A86C-3C7F86D3FB08}" type="pres">
      <dgm:prSet presAssocID="{49EFC8C5-9002-4E67-8C0E-48AFA42A2E35}" presName="BalanceSpacing1" presStyleCnt="0"/>
      <dgm:spPr/>
    </dgm:pt>
    <dgm:pt modelId="{5726D714-B5FF-40B2-9C7C-737A379DA829}" type="pres">
      <dgm:prSet presAssocID="{BAF9CE25-725D-4E72-A50E-E05B5C85518D}" presName="Accent1Text" presStyleLbl="node1" presStyleIdx="7" presStyleCnt="8"/>
      <dgm:spPr/>
    </dgm:pt>
  </dgm:ptLst>
  <dgm:cxnLst>
    <dgm:cxn modelId="{D6B8EB11-C51A-449F-9360-CC94F6F68E51}" type="presOf" srcId="{54C86C41-8615-44C9-9278-257566A4D7EE}" destId="{20B37293-4F38-46B1-9C73-9A94495DC89D}" srcOrd="0" destOrd="0" presId="urn:microsoft.com/office/officeart/2008/layout/AlternatingHexagons"/>
    <dgm:cxn modelId="{20CD8A1B-E031-4441-A5D3-1B790358F745}" type="presOf" srcId="{CC684B52-605E-407D-B3B8-7E705F081D76}" destId="{B30D853C-E607-4406-80AF-0E83CA506264}" srcOrd="0" destOrd="0" presId="urn:microsoft.com/office/officeart/2008/layout/AlternatingHexagons"/>
    <dgm:cxn modelId="{04940925-25EC-452D-AEED-54886A365303}" srcId="{9A47BFDA-0BCE-42D5-8640-24B817207AB7}" destId="{46155DE2-C818-4B69-AEBA-1EDAF12742DE}" srcOrd="0" destOrd="0" parTransId="{139216A9-7F7E-4CD3-91D1-BC23A1614CEE}" sibTransId="{54C86C41-8615-44C9-9278-257566A4D7EE}"/>
    <dgm:cxn modelId="{C8F2C53E-FB25-4DB7-BF6C-DE2CEAA3E477}" type="presOf" srcId="{46155DE2-C818-4B69-AEBA-1EDAF12742DE}" destId="{D1F19963-86E3-43B2-B3ED-5742173D68ED}" srcOrd="0" destOrd="0" presId="urn:microsoft.com/office/officeart/2008/layout/AlternatingHexagons"/>
    <dgm:cxn modelId="{C82B2063-3076-4DB9-9E1A-9D5FD3CF6682}" srcId="{9A47BFDA-0BCE-42D5-8640-24B817207AB7}" destId="{CC684B52-605E-407D-B3B8-7E705F081D76}" srcOrd="2" destOrd="0" parTransId="{CD503314-864D-4E7F-A5D3-B0089B4F37C0}" sibTransId="{5F0F4916-B1EE-421A-9F11-0FEB95929BCB}"/>
    <dgm:cxn modelId="{A7CA5764-A2BE-4DF8-BF7C-FD0B805FF0A4}" type="presOf" srcId="{5F0F4916-B1EE-421A-9F11-0FEB95929BCB}" destId="{1FEDA0BD-E2C9-4623-8915-E306248C219F}" srcOrd="0" destOrd="0" presId="urn:microsoft.com/office/officeart/2008/layout/AlternatingHexagons"/>
    <dgm:cxn modelId="{B2D2057D-924A-4C3E-99E2-FC9182A4DF36}" type="presOf" srcId="{9A47BFDA-0BCE-42D5-8640-24B817207AB7}" destId="{55673BDF-F3E7-4525-9A5E-5EE270241045}" srcOrd="0" destOrd="0" presId="urn:microsoft.com/office/officeart/2008/layout/AlternatingHexagons"/>
    <dgm:cxn modelId="{A2B7EA82-0A60-4681-85E6-1632AC3B427F}" type="presOf" srcId="{EFF63EF6-FE5B-4E8C-949C-284D9DA7856D}" destId="{3B8B1C88-C047-488B-B406-0C4C38B50377}" srcOrd="0" destOrd="0" presId="urn:microsoft.com/office/officeart/2008/layout/AlternatingHexagons"/>
    <dgm:cxn modelId="{8634CDCB-FA1F-4CA5-A49A-7A116F0E045D}" srcId="{9A47BFDA-0BCE-42D5-8640-24B817207AB7}" destId="{49EFC8C5-9002-4E67-8C0E-48AFA42A2E35}" srcOrd="3" destOrd="0" parTransId="{0D7A8395-83A1-4CF9-A03A-3524E32DCA8E}" sibTransId="{BAF9CE25-725D-4E72-A50E-E05B5C85518D}"/>
    <dgm:cxn modelId="{F7BD78CD-E922-4B76-8104-AC0B70B57799}" srcId="{9A47BFDA-0BCE-42D5-8640-24B817207AB7}" destId="{04EDD7C4-3CCC-4654-9A84-17827A15B2F6}" srcOrd="1" destOrd="0" parTransId="{C4173124-8813-46C4-AB7C-D2A35A885A96}" sibTransId="{EFF63EF6-FE5B-4E8C-949C-284D9DA7856D}"/>
    <dgm:cxn modelId="{645685CD-5FF5-445D-9C4D-74AD4AFB9BF7}" type="presOf" srcId="{49EFC8C5-9002-4E67-8C0E-48AFA42A2E35}" destId="{24AEDA38-EFC2-4DE0-9084-22278EC52E57}" srcOrd="0" destOrd="0" presId="urn:microsoft.com/office/officeart/2008/layout/AlternatingHexagons"/>
    <dgm:cxn modelId="{678233EE-5A7A-4C96-9E3F-9FB1E25F211B}" type="presOf" srcId="{BAF9CE25-725D-4E72-A50E-E05B5C85518D}" destId="{5726D714-B5FF-40B2-9C7C-737A379DA829}" srcOrd="0" destOrd="0" presId="urn:microsoft.com/office/officeart/2008/layout/AlternatingHexagons"/>
    <dgm:cxn modelId="{86FA42F3-3E25-45C1-8481-C7F0CB61E3AB}" type="presOf" srcId="{04EDD7C4-3CCC-4654-9A84-17827A15B2F6}" destId="{C5FDDF2D-5E4A-406F-B994-E0260637D344}" srcOrd="0" destOrd="0" presId="urn:microsoft.com/office/officeart/2008/layout/AlternatingHexagons"/>
    <dgm:cxn modelId="{BC1B256D-0872-4E36-91B7-B4E51629A31A}" type="presParOf" srcId="{55673BDF-F3E7-4525-9A5E-5EE270241045}" destId="{7E14CEA8-D8E5-4098-98F0-BC4B105141C2}" srcOrd="0" destOrd="0" presId="urn:microsoft.com/office/officeart/2008/layout/AlternatingHexagons"/>
    <dgm:cxn modelId="{C232EDB2-4E24-4EE6-8188-2ACA44032A82}" type="presParOf" srcId="{7E14CEA8-D8E5-4098-98F0-BC4B105141C2}" destId="{D1F19963-86E3-43B2-B3ED-5742173D68ED}" srcOrd="0" destOrd="0" presId="urn:microsoft.com/office/officeart/2008/layout/AlternatingHexagons"/>
    <dgm:cxn modelId="{FE70AF1A-49AB-4771-8729-B644ED55BC60}" type="presParOf" srcId="{7E14CEA8-D8E5-4098-98F0-BC4B105141C2}" destId="{F1C33B4E-BB79-4F1E-B76D-EE4996EAE71B}" srcOrd="1" destOrd="0" presId="urn:microsoft.com/office/officeart/2008/layout/AlternatingHexagons"/>
    <dgm:cxn modelId="{5224D4FC-EDDD-41A3-9F18-7638968F4588}" type="presParOf" srcId="{7E14CEA8-D8E5-4098-98F0-BC4B105141C2}" destId="{6DC16225-BD09-4D3A-8269-82E21469DEC0}" srcOrd="2" destOrd="0" presId="urn:microsoft.com/office/officeart/2008/layout/AlternatingHexagons"/>
    <dgm:cxn modelId="{BAF4B3E0-0E90-4B33-935D-6F889BA7B501}" type="presParOf" srcId="{7E14CEA8-D8E5-4098-98F0-BC4B105141C2}" destId="{A47D2202-44B1-4B21-B675-E9D82109436F}" srcOrd="3" destOrd="0" presId="urn:microsoft.com/office/officeart/2008/layout/AlternatingHexagons"/>
    <dgm:cxn modelId="{704AD59C-3DEB-4EAC-9BB8-C1DA92DEDF1A}" type="presParOf" srcId="{7E14CEA8-D8E5-4098-98F0-BC4B105141C2}" destId="{20B37293-4F38-46B1-9C73-9A94495DC89D}" srcOrd="4" destOrd="0" presId="urn:microsoft.com/office/officeart/2008/layout/AlternatingHexagons"/>
    <dgm:cxn modelId="{2CBFC697-8D8B-4336-A445-03BE6363A9FD}" type="presParOf" srcId="{55673BDF-F3E7-4525-9A5E-5EE270241045}" destId="{DADA18E1-2007-4F15-9643-8DBD2E051E5F}" srcOrd="1" destOrd="0" presId="urn:microsoft.com/office/officeart/2008/layout/AlternatingHexagons"/>
    <dgm:cxn modelId="{682104AA-A7F5-4B7E-83C2-2044686007BB}" type="presParOf" srcId="{55673BDF-F3E7-4525-9A5E-5EE270241045}" destId="{11A20C4B-5AC3-499F-BDEA-977159C2DDF1}" srcOrd="2" destOrd="0" presId="urn:microsoft.com/office/officeart/2008/layout/AlternatingHexagons"/>
    <dgm:cxn modelId="{0DBA83E5-4763-4E9D-A362-3F8CE5347465}" type="presParOf" srcId="{11A20C4B-5AC3-499F-BDEA-977159C2DDF1}" destId="{C5FDDF2D-5E4A-406F-B994-E0260637D344}" srcOrd="0" destOrd="0" presId="urn:microsoft.com/office/officeart/2008/layout/AlternatingHexagons"/>
    <dgm:cxn modelId="{64D9270A-3279-465B-BB8F-5A4AF3191685}" type="presParOf" srcId="{11A20C4B-5AC3-499F-BDEA-977159C2DDF1}" destId="{6BB70CD8-6C70-44AD-8240-1EE6B107FD10}" srcOrd="1" destOrd="0" presId="urn:microsoft.com/office/officeart/2008/layout/AlternatingHexagons"/>
    <dgm:cxn modelId="{A25E4A5E-133D-4C3C-BA05-7F7A073611E1}" type="presParOf" srcId="{11A20C4B-5AC3-499F-BDEA-977159C2DDF1}" destId="{008CCCA0-4D84-4789-B946-803E060A15C7}" srcOrd="2" destOrd="0" presId="urn:microsoft.com/office/officeart/2008/layout/AlternatingHexagons"/>
    <dgm:cxn modelId="{8E05B0F3-04D4-401C-BB4B-1FAE0C1DCD9E}" type="presParOf" srcId="{11A20C4B-5AC3-499F-BDEA-977159C2DDF1}" destId="{958E2CD9-9E34-4882-8249-7B635CC7A67B}" srcOrd="3" destOrd="0" presId="urn:microsoft.com/office/officeart/2008/layout/AlternatingHexagons"/>
    <dgm:cxn modelId="{E4BA161D-A178-426B-A563-C6A9C5DFE591}" type="presParOf" srcId="{11A20C4B-5AC3-499F-BDEA-977159C2DDF1}" destId="{3B8B1C88-C047-488B-B406-0C4C38B50377}" srcOrd="4" destOrd="0" presId="urn:microsoft.com/office/officeart/2008/layout/AlternatingHexagons"/>
    <dgm:cxn modelId="{3E6F69CD-3D68-4B6F-995B-559902C84AB6}" type="presParOf" srcId="{55673BDF-F3E7-4525-9A5E-5EE270241045}" destId="{FB6DC8F5-BEA0-4D90-80F0-52581CB0D72C}" srcOrd="3" destOrd="0" presId="urn:microsoft.com/office/officeart/2008/layout/AlternatingHexagons"/>
    <dgm:cxn modelId="{9BD9D125-2864-4CE1-A26A-76661B61BCAE}" type="presParOf" srcId="{55673BDF-F3E7-4525-9A5E-5EE270241045}" destId="{5695894B-C6F5-4F80-89CC-679642C6C7BC}" srcOrd="4" destOrd="0" presId="urn:microsoft.com/office/officeart/2008/layout/AlternatingHexagons"/>
    <dgm:cxn modelId="{B5C42379-6C92-4EE1-9358-C8C39705C188}" type="presParOf" srcId="{5695894B-C6F5-4F80-89CC-679642C6C7BC}" destId="{B30D853C-E607-4406-80AF-0E83CA506264}" srcOrd="0" destOrd="0" presId="urn:microsoft.com/office/officeart/2008/layout/AlternatingHexagons"/>
    <dgm:cxn modelId="{6980CCE5-E21B-4A00-AD20-8ACEC65C2F54}" type="presParOf" srcId="{5695894B-C6F5-4F80-89CC-679642C6C7BC}" destId="{F04E2603-4FED-4268-BDA8-E04A866F91F9}" srcOrd="1" destOrd="0" presId="urn:microsoft.com/office/officeart/2008/layout/AlternatingHexagons"/>
    <dgm:cxn modelId="{D447B86B-D0A3-421D-8D9E-753B63E34EF6}" type="presParOf" srcId="{5695894B-C6F5-4F80-89CC-679642C6C7BC}" destId="{B91137B3-81B2-4E64-BBD5-A584589F403F}" srcOrd="2" destOrd="0" presId="urn:microsoft.com/office/officeart/2008/layout/AlternatingHexagons"/>
    <dgm:cxn modelId="{D37354F4-9334-4247-809B-FF63108030DB}" type="presParOf" srcId="{5695894B-C6F5-4F80-89CC-679642C6C7BC}" destId="{0B7AC23A-A2F9-4615-8077-B268873C8564}" srcOrd="3" destOrd="0" presId="urn:microsoft.com/office/officeart/2008/layout/AlternatingHexagons"/>
    <dgm:cxn modelId="{AE335412-9107-41D2-BAB9-3B9A274780D8}" type="presParOf" srcId="{5695894B-C6F5-4F80-89CC-679642C6C7BC}" destId="{1FEDA0BD-E2C9-4623-8915-E306248C219F}" srcOrd="4" destOrd="0" presId="urn:microsoft.com/office/officeart/2008/layout/AlternatingHexagons"/>
    <dgm:cxn modelId="{2997C137-BF07-400E-A7FC-990645B062CD}" type="presParOf" srcId="{55673BDF-F3E7-4525-9A5E-5EE270241045}" destId="{DE9D2455-DEC5-4FB9-BF54-279DCF198C12}" srcOrd="5" destOrd="0" presId="urn:microsoft.com/office/officeart/2008/layout/AlternatingHexagons"/>
    <dgm:cxn modelId="{8D1A4E42-48DE-40E0-AFA4-4052D5DE54B8}" type="presParOf" srcId="{55673BDF-F3E7-4525-9A5E-5EE270241045}" destId="{920FC4D6-48E1-48B2-8B28-5441D813711F}" srcOrd="6" destOrd="0" presId="urn:microsoft.com/office/officeart/2008/layout/AlternatingHexagons"/>
    <dgm:cxn modelId="{493B5133-1E2F-467B-A890-3B8F7ACE6E04}" type="presParOf" srcId="{920FC4D6-48E1-48B2-8B28-5441D813711F}" destId="{24AEDA38-EFC2-4DE0-9084-22278EC52E57}" srcOrd="0" destOrd="0" presId="urn:microsoft.com/office/officeart/2008/layout/AlternatingHexagons"/>
    <dgm:cxn modelId="{56050242-DD75-4518-AC88-8E85AF3C2DEA}" type="presParOf" srcId="{920FC4D6-48E1-48B2-8B28-5441D813711F}" destId="{7D43C3EC-1391-41D6-ADDC-DA3DD11D2F70}" srcOrd="1" destOrd="0" presId="urn:microsoft.com/office/officeart/2008/layout/AlternatingHexagons"/>
    <dgm:cxn modelId="{5185C282-77DC-42DA-89D7-640D9524B47E}" type="presParOf" srcId="{920FC4D6-48E1-48B2-8B28-5441D813711F}" destId="{02ACF837-1F64-4222-BE49-25CD9396FF3B}" srcOrd="2" destOrd="0" presId="urn:microsoft.com/office/officeart/2008/layout/AlternatingHexagons"/>
    <dgm:cxn modelId="{5E5FDAE6-EF07-4AEB-B586-355EA5A6529A}" type="presParOf" srcId="{920FC4D6-48E1-48B2-8B28-5441D813711F}" destId="{403DDEBC-428A-4704-A86C-3C7F86D3FB08}" srcOrd="3" destOrd="0" presId="urn:microsoft.com/office/officeart/2008/layout/AlternatingHexagons"/>
    <dgm:cxn modelId="{808DB2A6-776C-4D63-A3A7-060C048E5E6D}" type="presParOf" srcId="{920FC4D6-48E1-48B2-8B28-5441D813711F}" destId="{5726D714-B5FF-40B2-9C7C-737A379DA829}"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19963-86E3-43B2-B3ED-5742173D68ED}">
      <dsp:nvSpPr>
        <dsp:cNvPr id="0" name=""/>
        <dsp:cNvSpPr/>
      </dsp:nvSpPr>
      <dsp:spPr>
        <a:xfrm rot="5400000">
          <a:off x="2037824" y="395913"/>
          <a:ext cx="1338384" cy="116439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Planning</a:t>
          </a:r>
        </a:p>
      </dsp:txBody>
      <dsp:txXfrm rot="-5400000">
        <a:off x="2306270" y="517483"/>
        <a:ext cx="801492" cy="921254"/>
      </dsp:txXfrm>
    </dsp:sp>
    <dsp:sp modelId="{F1C33B4E-BB79-4F1E-B76D-EE4996EAE71B}">
      <dsp:nvSpPr>
        <dsp:cNvPr id="0" name=""/>
        <dsp:cNvSpPr/>
      </dsp:nvSpPr>
      <dsp:spPr>
        <a:xfrm>
          <a:off x="3324547" y="576595"/>
          <a:ext cx="1493637" cy="803030"/>
        </a:xfrm>
        <a:prstGeom prst="rect">
          <a:avLst/>
        </a:prstGeom>
        <a:noFill/>
        <a:ln>
          <a:noFill/>
        </a:ln>
        <a:effectLst/>
      </dsp:spPr>
      <dsp:style>
        <a:lnRef idx="0">
          <a:scrgbClr r="0" g="0" b="0"/>
        </a:lnRef>
        <a:fillRef idx="0">
          <a:scrgbClr r="0" g="0" b="0"/>
        </a:fillRef>
        <a:effectRef idx="0">
          <a:scrgbClr r="0" g="0" b="0"/>
        </a:effectRef>
        <a:fontRef idx="minor"/>
      </dsp:style>
    </dsp:sp>
    <dsp:sp modelId="{20B37293-4F38-46B1-9C73-9A94495DC89D}">
      <dsp:nvSpPr>
        <dsp:cNvPr id="0" name=""/>
        <dsp:cNvSpPr/>
      </dsp:nvSpPr>
      <dsp:spPr>
        <a:xfrm rot="5400000">
          <a:off x="780278" y="395913"/>
          <a:ext cx="1338384" cy="116439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kern="1200" dirty="0"/>
            <a:t>Documenting</a:t>
          </a:r>
        </a:p>
      </dsp:txBody>
      <dsp:txXfrm rot="-5400000">
        <a:off x="1048724" y="517483"/>
        <a:ext cx="801492" cy="921254"/>
      </dsp:txXfrm>
    </dsp:sp>
    <dsp:sp modelId="{C5FDDF2D-5E4A-406F-B994-E0260637D344}">
      <dsp:nvSpPr>
        <dsp:cNvPr id="0" name=""/>
        <dsp:cNvSpPr/>
      </dsp:nvSpPr>
      <dsp:spPr>
        <a:xfrm rot="5400000">
          <a:off x="1406642" y="1531934"/>
          <a:ext cx="1338384" cy="116439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Formatting</a:t>
          </a:r>
        </a:p>
      </dsp:txBody>
      <dsp:txXfrm rot="-5400000">
        <a:off x="1675088" y="1653504"/>
        <a:ext cx="801492" cy="921254"/>
      </dsp:txXfrm>
    </dsp:sp>
    <dsp:sp modelId="{6BB70CD8-6C70-44AD-8240-1EE6B107FD10}">
      <dsp:nvSpPr>
        <dsp:cNvPr id="0" name=""/>
        <dsp:cNvSpPr/>
      </dsp:nvSpPr>
      <dsp:spPr>
        <a:xfrm>
          <a:off x="0" y="1712616"/>
          <a:ext cx="1445455" cy="803030"/>
        </a:xfrm>
        <a:prstGeom prst="rect">
          <a:avLst/>
        </a:prstGeom>
        <a:noFill/>
        <a:ln>
          <a:noFill/>
        </a:ln>
        <a:effectLst/>
      </dsp:spPr>
      <dsp:style>
        <a:lnRef idx="0">
          <a:scrgbClr r="0" g="0" b="0"/>
        </a:lnRef>
        <a:fillRef idx="0">
          <a:scrgbClr r="0" g="0" b="0"/>
        </a:fillRef>
        <a:effectRef idx="0">
          <a:scrgbClr r="0" g="0" b="0"/>
        </a:effectRef>
        <a:fontRef idx="minor"/>
      </dsp:style>
    </dsp:sp>
    <dsp:sp modelId="{3B8B1C88-C047-488B-B406-0C4C38B50377}">
      <dsp:nvSpPr>
        <dsp:cNvPr id="0" name=""/>
        <dsp:cNvSpPr/>
      </dsp:nvSpPr>
      <dsp:spPr>
        <a:xfrm rot="5400000">
          <a:off x="2664188" y="1531934"/>
          <a:ext cx="1338384" cy="116439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t>Storing</a:t>
          </a:r>
        </a:p>
      </dsp:txBody>
      <dsp:txXfrm rot="-5400000">
        <a:off x="2932634" y="1653504"/>
        <a:ext cx="801492" cy="921254"/>
      </dsp:txXfrm>
    </dsp:sp>
    <dsp:sp modelId="{B30D853C-E607-4406-80AF-0E83CA506264}">
      <dsp:nvSpPr>
        <dsp:cNvPr id="0" name=""/>
        <dsp:cNvSpPr/>
      </dsp:nvSpPr>
      <dsp:spPr>
        <a:xfrm rot="5400000">
          <a:off x="2037824" y="2667955"/>
          <a:ext cx="1338384" cy="116439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Protecting</a:t>
          </a:r>
        </a:p>
      </dsp:txBody>
      <dsp:txXfrm rot="-5400000">
        <a:off x="2306270" y="2789525"/>
        <a:ext cx="801492" cy="921254"/>
      </dsp:txXfrm>
    </dsp:sp>
    <dsp:sp modelId="{F04E2603-4FED-4268-BDA8-E04A866F91F9}">
      <dsp:nvSpPr>
        <dsp:cNvPr id="0" name=""/>
        <dsp:cNvSpPr/>
      </dsp:nvSpPr>
      <dsp:spPr>
        <a:xfrm>
          <a:off x="3409513" y="2624450"/>
          <a:ext cx="1323706" cy="1251403"/>
        </a:xfrm>
        <a:prstGeom prst="hexagon">
          <a:avLst/>
        </a:prstGeom>
        <a:noFill/>
        <a:ln>
          <a:noFill/>
        </a:ln>
        <a:effectLst/>
      </dsp:spPr>
      <dsp:style>
        <a:lnRef idx="0">
          <a:scrgbClr r="0" g="0" b="0"/>
        </a:lnRef>
        <a:fillRef idx="0">
          <a:scrgbClr r="0" g="0" b="0"/>
        </a:fillRef>
        <a:effectRef idx="0">
          <a:scrgbClr r="0" g="0" b="0"/>
        </a:effectRef>
        <a:fontRef idx="minor"/>
      </dsp:style>
    </dsp:sp>
    <dsp:sp modelId="{1FEDA0BD-E2C9-4623-8915-E306248C219F}">
      <dsp:nvSpPr>
        <dsp:cNvPr id="0" name=""/>
        <dsp:cNvSpPr/>
      </dsp:nvSpPr>
      <dsp:spPr>
        <a:xfrm rot="5400000">
          <a:off x="780278" y="2667955"/>
          <a:ext cx="1338384" cy="116439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en-US" sz="1050" kern="1200" dirty="0"/>
            <a:t>Archiving</a:t>
          </a:r>
        </a:p>
      </dsp:txBody>
      <dsp:txXfrm rot="-5400000">
        <a:off x="1048724" y="2789525"/>
        <a:ext cx="801492" cy="921254"/>
      </dsp:txXfrm>
    </dsp:sp>
    <dsp:sp modelId="{24AEDA38-EFC2-4DE0-9084-22278EC52E57}">
      <dsp:nvSpPr>
        <dsp:cNvPr id="0" name=""/>
        <dsp:cNvSpPr/>
      </dsp:nvSpPr>
      <dsp:spPr>
        <a:xfrm rot="5400000">
          <a:off x="1406642" y="3803976"/>
          <a:ext cx="1338384" cy="116439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Sharing</a:t>
          </a:r>
        </a:p>
      </dsp:txBody>
      <dsp:txXfrm rot="-5400000">
        <a:off x="1675088" y="3925546"/>
        <a:ext cx="801492" cy="921254"/>
      </dsp:txXfrm>
    </dsp:sp>
    <dsp:sp modelId="{7D43C3EC-1391-41D6-ADDC-DA3DD11D2F70}">
      <dsp:nvSpPr>
        <dsp:cNvPr id="0" name=""/>
        <dsp:cNvSpPr/>
      </dsp:nvSpPr>
      <dsp:spPr>
        <a:xfrm>
          <a:off x="0" y="3984658"/>
          <a:ext cx="1445455" cy="803030"/>
        </a:xfrm>
        <a:prstGeom prst="rect">
          <a:avLst/>
        </a:prstGeom>
        <a:noFill/>
        <a:ln>
          <a:noFill/>
        </a:ln>
        <a:effectLst/>
      </dsp:spPr>
      <dsp:style>
        <a:lnRef idx="0">
          <a:scrgbClr r="0" g="0" b="0"/>
        </a:lnRef>
        <a:fillRef idx="0">
          <a:scrgbClr r="0" g="0" b="0"/>
        </a:fillRef>
        <a:effectRef idx="0">
          <a:scrgbClr r="0" g="0" b="0"/>
        </a:effectRef>
        <a:fontRef idx="minor"/>
      </dsp:style>
    </dsp:sp>
    <dsp:sp modelId="{5726D714-B5FF-40B2-9C7C-737A379DA829}">
      <dsp:nvSpPr>
        <dsp:cNvPr id="0" name=""/>
        <dsp:cNvSpPr/>
      </dsp:nvSpPr>
      <dsp:spPr>
        <a:xfrm rot="5400000">
          <a:off x="2664188" y="3803976"/>
          <a:ext cx="1338384" cy="116439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932634" y="3925546"/>
        <a:ext cx="801492" cy="92125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lb-LU"/>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BB2AD99-C8D0-4A84-9335-5A9B802B40CF}" type="datetimeFigureOut">
              <a:rPr lang="lb-LU" smtClean="0"/>
              <a:pPr/>
              <a:t>23.04.21</a:t>
            </a:fld>
            <a:endParaRPr lang="lb-LU"/>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lb-LU"/>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85AF1ECB-F45B-499C-B19B-FA29906B876F}" type="slidenum">
              <a:rPr lang="lb-LU" smtClean="0"/>
              <a:pPr/>
              <a:t>‹#›</a:t>
            </a:fld>
            <a:endParaRPr lang="lb-LU"/>
          </a:p>
        </p:txBody>
      </p:sp>
    </p:spTree>
    <p:extLst>
      <p:ext uri="{BB962C8B-B14F-4D97-AF65-F5344CB8AC3E}">
        <p14:creationId xmlns:p14="http://schemas.microsoft.com/office/powerpoint/2010/main" val="3229890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123A63E1-A2A2-6F4B-A381-048F498A91E8}" type="datetimeFigureOut">
              <a:rPr lang="en-US" smtClean="0"/>
              <a:pPr/>
              <a:t>4/23/2021</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EC9B461A-2F76-9B45-BD8C-695B6B1FEEA5}" type="slidenum">
              <a:rPr lang="en-US" smtClean="0"/>
              <a:pPr/>
              <a:t>‹#›</a:t>
            </a:fld>
            <a:endParaRPr lang="en-US"/>
          </a:p>
        </p:txBody>
      </p:sp>
    </p:spTree>
    <p:extLst>
      <p:ext uri="{BB962C8B-B14F-4D97-AF65-F5344CB8AC3E}">
        <p14:creationId xmlns:p14="http://schemas.microsoft.com/office/powerpoint/2010/main" val="2635265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b-L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0966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UL page 1">
    <p:spTree>
      <p:nvGrpSpPr>
        <p:cNvPr id="1" name=""/>
        <p:cNvGrpSpPr/>
        <p:nvPr/>
      </p:nvGrpSpPr>
      <p:grpSpPr>
        <a:xfrm>
          <a:off x="0" y="0"/>
          <a:ext cx="0" cy="0"/>
          <a:chOff x="0" y="0"/>
          <a:chExt cx="0" cy="0"/>
        </a:xfrm>
      </p:grpSpPr>
      <p:sp>
        <p:nvSpPr>
          <p:cNvPr id="9" name="Rectangle 1"/>
          <p:cNvSpPr>
            <a:spLocks/>
          </p:cNvSpPr>
          <p:nvPr userDrawn="1"/>
        </p:nvSpPr>
        <p:spPr bwMode="auto">
          <a:xfrm>
            <a:off x="0" y="0"/>
            <a:ext cx="9144000" cy="1257300"/>
          </a:xfrm>
          <a:prstGeom prst="rect">
            <a:avLst/>
          </a:prstGeom>
          <a:solidFill>
            <a:schemeClr val="bg1">
              <a:lumMod val="50000"/>
              <a:alpha val="79999"/>
            </a:schemeClr>
          </a:solidFill>
          <a:ln>
            <a:noFill/>
          </a:ln>
        </p:spPr>
        <p:txBody>
          <a:bodyPr lIns="0" tIns="0" rIns="0" bIns="0"/>
          <a:lstStyle/>
          <a:p>
            <a:r>
              <a:rPr lang="fr-FR" dirty="0"/>
              <a:t>  </a:t>
            </a:r>
          </a:p>
        </p:txBody>
      </p:sp>
      <p:sp>
        <p:nvSpPr>
          <p:cNvPr id="12" name="Rectangle 11"/>
          <p:cNvSpPr/>
          <p:nvPr userDrawn="1"/>
        </p:nvSpPr>
        <p:spPr>
          <a:xfrm>
            <a:off x="-3772" y="241300"/>
            <a:ext cx="205478" cy="7141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itle 1"/>
          <p:cNvSpPr>
            <a:spLocks noGrp="1"/>
          </p:cNvSpPr>
          <p:nvPr>
            <p:ph type="title" hasCustomPrompt="1"/>
          </p:nvPr>
        </p:nvSpPr>
        <p:spPr>
          <a:xfrm>
            <a:off x="498474" y="266700"/>
            <a:ext cx="6880226" cy="990600"/>
          </a:xfrm>
          <a:prstGeom prst="rect">
            <a:avLst/>
          </a:prstGeom>
        </p:spPr>
        <p:txBody>
          <a:bodyPr lIns="0" tIns="0" rIns="0" bIns="0" anchor="t" anchorCtr="0">
            <a:normAutofit/>
          </a:bodyPr>
          <a:lstStyle>
            <a:lvl1pPr algn="l">
              <a:defRPr sz="2000" b="1">
                <a:solidFill>
                  <a:srgbClr val="FFFFFF"/>
                </a:solidFill>
              </a:defRPr>
            </a:lvl1pPr>
          </a:lstStyle>
          <a:p>
            <a:r>
              <a:rPr lang="fr-CH" dirty="0"/>
              <a:t>Click to edit Master title style</a:t>
            </a:r>
            <a:br>
              <a:rPr lang="fr-CH" dirty="0"/>
            </a:br>
            <a:br>
              <a:rPr lang="fr-CH" dirty="0"/>
            </a:br>
            <a:endParaRPr dirty="0"/>
          </a:p>
        </p:txBody>
      </p:sp>
      <p:pic>
        <p:nvPicPr>
          <p:cNvPr id="10" name="Picture 21" descr="UNI_logo_quadri_def.pdf"/>
          <p:cNvPicPr>
            <a:picLocks noChangeAspect="1"/>
          </p:cNvPicPr>
          <p:nvPr userDrawn="1"/>
        </p:nvPicPr>
        <p:blipFill>
          <a:blip r:embed="rId2"/>
          <a:srcRect l="24471" t="27051" r="21988" b="29129"/>
          <a:stretch>
            <a:fillRect/>
          </a:stretch>
        </p:blipFill>
        <p:spPr>
          <a:xfrm>
            <a:off x="7941350" y="799858"/>
            <a:ext cx="610801" cy="499910"/>
          </a:xfrm>
          <a:prstGeom prst="rect">
            <a:avLst/>
          </a:prstGeom>
        </p:spPr>
      </p:pic>
      <p:grpSp>
        <p:nvGrpSpPr>
          <p:cNvPr id="11" name="Group 20"/>
          <p:cNvGrpSpPr/>
          <p:nvPr userDrawn="1"/>
        </p:nvGrpSpPr>
        <p:grpSpPr>
          <a:xfrm>
            <a:off x="7790625" y="692065"/>
            <a:ext cx="867600" cy="607703"/>
            <a:chOff x="6793675" y="550964"/>
            <a:chExt cx="867600" cy="607703"/>
          </a:xfrm>
        </p:grpSpPr>
        <p:grpSp>
          <p:nvGrpSpPr>
            <p:cNvPr id="14" name="Group 17"/>
            <p:cNvGrpSpPr/>
            <p:nvPr userDrawn="1"/>
          </p:nvGrpSpPr>
          <p:grpSpPr>
            <a:xfrm>
              <a:off x="6793675" y="550964"/>
              <a:ext cx="867600" cy="576072"/>
              <a:chOff x="7778187" y="681228"/>
              <a:chExt cx="900000" cy="576072"/>
            </a:xfrm>
          </p:grpSpPr>
          <p:sp>
            <p:nvSpPr>
              <p:cNvPr id="16"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sp>
            <p:nvSpPr>
              <p:cNvPr id="17" name="Rectangle 16"/>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grpSp>
        <p:pic>
          <p:nvPicPr>
            <p:cNvPr id="15"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
        <p:nvSpPr>
          <p:cNvPr id="18" name="Text Placeholder 14"/>
          <p:cNvSpPr>
            <a:spLocks noGrp="1"/>
          </p:cNvSpPr>
          <p:nvPr>
            <p:ph type="body" sz="quarter" idx="13"/>
          </p:nvPr>
        </p:nvSpPr>
        <p:spPr>
          <a:xfrm>
            <a:off x="496887" y="1800000"/>
            <a:ext cx="8136000" cy="4868863"/>
          </a:xfrm>
          <a:prstGeom prst="rect">
            <a:avLst/>
          </a:prstGeom>
        </p:spPr>
        <p:txBody>
          <a:bodyPr vert="horz" lIns="0" tIns="0" rIns="0" b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solidFill>
                  <a:schemeClr val="tx1">
                    <a:lumMod val="65000"/>
                    <a:lumOff val="35000"/>
                  </a:schemeClr>
                </a:solidFill>
              </a:defRPr>
            </a:lvl3pPr>
            <a:lvl4pPr>
              <a:buClr>
                <a:schemeClr val="accent2"/>
              </a:buClr>
              <a:buSzPct val="100000"/>
              <a:buFont typeface="Wingdings" charset="2"/>
              <a:buChar char="§"/>
              <a:defRPr>
                <a:solidFill>
                  <a:schemeClr val="tx1">
                    <a:lumMod val="65000"/>
                    <a:lumOff val="35000"/>
                  </a:schemeClr>
                </a:solidFill>
              </a:defRPr>
            </a:lvl4pPr>
            <a:lvl5pPr>
              <a:buClr>
                <a:schemeClr val="accent2"/>
              </a:buClr>
              <a:buSzPct val="100000"/>
              <a:buFont typeface="Wingdings" charset="2"/>
              <a:buChar char="§"/>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pic>
        <p:nvPicPr>
          <p:cNvPr id="13" name="Picture 1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171393" y="216720"/>
            <a:ext cx="1358032" cy="823860"/>
          </a:xfrm>
          <a:prstGeom prst="rect">
            <a:avLst/>
          </a:prstGeom>
        </p:spPr>
      </p:pic>
    </p:spTree>
    <p:extLst>
      <p:ext uri="{BB962C8B-B14F-4D97-AF65-F5344CB8AC3E}">
        <p14:creationId xmlns:p14="http://schemas.microsoft.com/office/powerpoint/2010/main" val="2503091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yperlien rou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242234"/>
            <a:ext cx="554038" cy="365125"/>
          </a:xfrm>
          <a:prstGeom prst="rect">
            <a:avLst/>
          </a:prstGeom>
        </p:spPr>
        <p:txBody>
          <a:bodyPr/>
          <a:lstStyle/>
          <a:p>
            <a:fld id="{69CBF9F6-75D3-1B4A-A1AB-AF8E55766A5D}" type="slidenum">
              <a:rPr lang="en-US" smtClean="0"/>
              <a:pPr/>
              <a:t>‹#›</a:t>
            </a:fld>
            <a:endParaRPr lang="en-US"/>
          </a:p>
        </p:txBody>
      </p:sp>
      <p:sp>
        <p:nvSpPr>
          <p:cNvPr id="9" name="Rectangle 1"/>
          <p:cNvSpPr>
            <a:spLocks/>
          </p:cNvSpPr>
          <p:nvPr userDrawn="1"/>
        </p:nvSpPr>
        <p:spPr bwMode="auto">
          <a:xfrm>
            <a:off x="0" y="0"/>
            <a:ext cx="9144000" cy="1257300"/>
          </a:xfrm>
          <a:prstGeom prst="rect">
            <a:avLst/>
          </a:prstGeom>
          <a:solidFill>
            <a:schemeClr val="accent1"/>
          </a:solidFill>
          <a:ln>
            <a:noFill/>
          </a:ln>
        </p:spPr>
        <p:txBody>
          <a:bodyPr lIns="0" tIns="0" rIns="0" bIns="0"/>
          <a:lstStyle/>
          <a:p>
            <a:endParaRPr lang="fr-FR"/>
          </a:p>
        </p:txBody>
      </p:sp>
      <p:pic>
        <p:nvPicPr>
          <p:cNvPr id="13" name="Image 6" descr="Bande_Logo_UNI_PP_right_long.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3922" r="1785" b="18390"/>
          <a:stretch/>
        </p:blipFill>
        <p:spPr bwMode="auto">
          <a:xfrm>
            <a:off x="-3772" y="550964"/>
            <a:ext cx="9147772"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498474" y="266700"/>
            <a:ext cx="6880226" cy="688757"/>
          </a:xfrm>
          <a:prstGeom prst="rect">
            <a:avLst/>
          </a:prstGeom>
        </p:spPr>
        <p:txBody>
          <a:bodyPr lIns="0" tIns="0" rIns="0" bIns="0" anchor="t">
            <a:normAutofit/>
          </a:bodyPr>
          <a:lstStyle>
            <a:lvl1pPr algn="l">
              <a:defRPr sz="2000" b="1">
                <a:solidFill>
                  <a:srgbClr val="FFFFFF"/>
                </a:solidFill>
              </a:defRPr>
            </a:lvl1pPr>
          </a:lstStyle>
          <a:p>
            <a:r>
              <a:rPr lang="fr-CH" dirty="0"/>
              <a:t>Click to edit Master title style</a:t>
            </a:r>
            <a:endParaRPr dirty="0"/>
          </a:p>
        </p:txBody>
      </p:sp>
      <p:sp>
        <p:nvSpPr>
          <p:cNvPr id="7" name="Text Placeholder 14"/>
          <p:cNvSpPr>
            <a:spLocks noGrp="1"/>
          </p:cNvSpPr>
          <p:nvPr>
            <p:ph type="body" sz="quarter" idx="13" hasCustomPrompt="1"/>
          </p:nvPr>
        </p:nvSpPr>
        <p:spPr>
          <a:xfrm>
            <a:off x="498474" y="1771776"/>
            <a:ext cx="4983164" cy="617412"/>
          </a:xfrm>
          <a:prstGeom prst="rect">
            <a:avLst/>
          </a:prstGeom>
        </p:spPr>
        <p:txBody>
          <a:bodyPr vert="horz" lIns="0" tIns="0" rIns="0"/>
          <a:lstStyle>
            <a:lvl1pPr marL="228600" marR="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2000" b="1">
                <a:solidFill>
                  <a:srgbClr val="68585A"/>
                </a:solidFill>
              </a:defRPr>
            </a:lvl1pPr>
            <a:lvl2pPr>
              <a:buNone/>
              <a:defRPr/>
            </a:lvl2pPr>
          </a:lstStyle>
          <a:p>
            <a:pPr lvl="0"/>
            <a:r>
              <a:rPr lang="fr-CH" dirty="0"/>
              <a:t>Click to edit Master text styles</a:t>
            </a:r>
          </a:p>
          <a:p>
            <a:pPr lvl="0"/>
            <a:endParaRPr lang="fr-CH" dirty="0"/>
          </a:p>
        </p:txBody>
      </p:sp>
      <p:sp>
        <p:nvSpPr>
          <p:cNvPr id="8" name="Content Placeholder 2"/>
          <p:cNvSpPr>
            <a:spLocks noGrp="1"/>
          </p:cNvSpPr>
          <p:nvPr>
            <p:ph idx="1"/>
          </p:nvPr>
        </p:nvSpPr>
        <p:spPr>
          <a:xfrm>
            <a:off x="498473" y="2520000"/>
            <a:ext cx="4983165" cy="4144963"/>
          </a:xfrm>
          <a:prstGeom prst="rect">
            <a:avLst/>
          </a:prstGeom>
        </p:spPr>
        <p:txBody>
          <a:bodyPr lIns="0" tIns="0" rIns="0"/>
          <a:lstStyle>
            <a:lvl1pPr>
              <a:buClr>
                <a:schemeClr val="accent1"/>
              </a:buClr>
              <a:defRPr sz="1600">
                <a:solidFill>
                  <a:schemeClr val="bg1">
                    <a:lumMod val="50000"/>
                  </a:schemeClr>
                </a:solidFill>
              </a:defRPr>
            </a:lvl1pPr>
            <a:lvl2pPr marL="228600" indent="0">
              <a:buClr>
                <a:srgbClr val="E03739"/>
              </a:buClr>
              <a:buNone/>
              <a:defRPr sz="1400">
                <a:solidFill>
                  <a:schemeClr val="bg1">
                    <a:lumMod val="50000"/>
                  </a:schemeClr>
                </a:solidFill>
              </a:defRPr>
            </a:lvl2pPr>
            <a:lvl3pPr marL="457200" indent="0">
              <a:buClr>
                <a:srgbClr val="E03739"/>
              </a:buClr>
              <a:buNone/>
              <a:defRPr sz="1200">
                <a:solidFill>
                  <a:schemeClr val="bg1">
                    <a:lumMod val="50000"/>
                  </a:schemeClr>
                </a:solidFill>
              </a:defRPr>
            </a:lvl3pPr>
            <a:lvl4pPr marL="685800" indent="0">
              <a:buClr>
                <a:srgbClr val="E03739"/>
              </a:buClr>
              <a:buNone/>
              <a:defRPr sz="1000">
                <a:solidFill>
                  <a:schemeClr val="bg1">
                    <a:lumMod val="50000"/>
                  </a:schemeClr>
                </a:solidFill>
              </a:defRPr>
            </a:lvl4pPr>
            <a:lvl5pPr marL="914400" indent="0">
              <a:buClr>
                <a:srgbClr val="E03739"/>
              </a:buClr>
              <a:buNone/>
              <a:defRPr sz="800">
                <a:solidFill>
                  <a:schemeClr val="bg1">
                    <a:lumMod val="50000"/>
                  </a:schemeClr>
                </a:solidFil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dirty="0"/>
          </a:p>
        </p:txBody>
      </p:sp>
      <p:pic>
        <p:nvPicPr>
          <p:cNvPr id="10" name="Picture 9"/>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171393" y="216720"/>
            <a:ext cx="1358032" cy="823860"/>
          </a:xfrm>
          <a:prstGeom prst="rect">
            <a:avLst/>
          </a:prstGeom>
        </p:spPr>
      </p:pic>
    </p:spTree>
    <p:extLst>
      <p:ext uri="{BB962C8B-B14F-4D97-AF65-F5344CB8AC3E}">
        <p14:creationId xmlns:p14="http://schemas.microsoft.com/office/powerpoint/2010/main" val="181030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yperlien bleu">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242234"/>
            <a:ext cx="554038" cy="365125"/>
          </a:xfrm>
          <a:prstGeom prst="rect">
            <a:avLst/>
          </a:prstGeom>
        </p:spPr>
        <p:txBody>
          <a:bodyPr/>
          <a:lstStyle/>
          <a:p>
            <a:fld id="{69CBF9F6-75D3-1B4A-A1AB-AF8E55766A5D}" type="slidenum">
              <a:rPr lang="en-US" smtClean="0"/>
              <a:pPr/>
              <a:t>‹#›</a:t>
            </a:fld>
            <a:endParaRPr lang="en-US"/>
          </a:p>
        </p:txBody>
      </p:sp>
      <p:sp>
        <p:nvSpPr>
          <p:cNvPr id="9" name="Rectangle 1"/>
          <p:cNvSpPr>
            <a:spLocks/>
          </p:cNvSpPr>
          <p:nvPr userDrawn="1"/>
        </p:nvSpPr>
        <p:spPr bwMode="auto">
          <a:xfrm>
            <a:off x="0" y="0"/>
            <a:ext cx="9144000" cy="1257300"/>
          </a:xfrm>
          <a:prstGeom prst="rect">
            <a:avLst/>
          </a:prstGeom>
          <a:solidFill>
            <a:schemeClr val="accent2"/>
          </a:solidFill>
          <a:ln>
            <a:noFill/>
          </a:ln>
        </p:spPr>
        <p:txBody>
          <a:bodyPr lIns="0" tIns="0" rIns="0" bIns="0"/>
          <a:lstStyle/>
          <a:p>
            <a:endParaRPr lang="fr-FR"/>
          </a:p>
        </p:txBody>
      </p:sp>
      <p:pic>
        <p:nvPicPr>
          <p:cNvPr id="13" name="Image 6" descr="Bande_Logo_UNI_PP_right_long.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3922" r="1785" b="18390"/>
          <a:stretch/>
        </p:blipFill>
        <p:spPr bwMode="auto">
          <a:xfrm>
            <a:off x="-3772" y="550964"/>
            <a:ext cx="9147772"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498474" y="266700"/>
            <a:ext cx="6880226" cy="688757"/>
          </a:xfrm>
          <a:prstGeom prst="rect">
            <a:avLst/>
          </a:prstGeom>
        </p:spPr>
        <p:txBody>
          <a:bodyPr lIns="0" tIns="0" rIns="0" bIns="0" anchor="t">
            <a:normAutofit/>
          </a:bodyPr>
          <a:lstStyle>
            <a:lvl1pPr algn="l">
              <a:defRPr sz="2000" b="1">
                <a:solidFill>
                  <a:srgbClr val="FFFFFF"/>
                </a:solidFill>
              </a:defRPr>
            </a:lvl1pPr>
          </a:lstStyle>
          <a:p>
            <a:r>
              <a:rPr lang="fr-CH" dirty="0"/>
              <a:t>Click to edit Master title style</a:t>
            </a:r>
            <a:endParaRPr dirty="0"/>
          </a:p>
        </p:txBody>
      </p:sp>
      <p:sp>
        <p:nvSpPr>
          <p:cNvPr id="7" name="Text Placeholder 14"/>
          <p:cNvSpPr>
            <a:spLocks noGrp="1"/>
          </p:cNvSpPr>
          <p:nvPr>
            <p:ph type="body" sz="quarter" idx="13" hasCustomPrompt="1"/>
          </p:nvPr>
        </p:nvSpPr>
        <p:spPr>
          <a:xfrm>
            <a:off x="498474" y="1771776"/>
            <a:ext cx="4983164" cy="617412"/>
          </a:xfrm>
          <a:prstGeom prst="rect">
            <a:avLst/>
          </a:prstGeom>
        </p:spPr>
        <p:txBody>
          <a:bodyPr vert="horz" lIns="0" tIns="0" rIns="0"/>
          <a:lstStyle>
            <a:lvl1pPr marL="228600" marR="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2000" b="1">
                <a:solidFill>
                  <a:srgbClr val="68585A"/>
                </a:solidFill>
              </a:defRPr>
            </a:lvl1pPr>
            <a:lvl2pPr>
              <a:buNone/>
              <a:defRPr/>
            </a:lvl2pPr>
          </a:lstStyle>
          <a:p>
            <a:pPr lvl="0"/>
            <a:r>
              <a:rPr lang="fr-CH" dirty="0"/>
              <a:t>Click to edit Master text styles</a:t>
            </a:r>
          </a:p>
          <a:p>
            <a:pPr lvl="0"/>
            <a:endParaRPr lang="fr-CH" dirty="0"/>
          </a:p>
        </p:txBody>
      </p:sp>
      <p:sp>
        <p:nvSpPr>
          <p:cNvPr id="8" name="Content Placeholder 2"/>
          <p:cNvSpPr>
            <a:spLocks noGrp="1"/>
          </p:cNvSpPr>
          <p:nvPr>
            <p:ph idx="1"/>
          </p:nvPr>
        </p:nvSpPr>
        <p:spPr>
          <a:xfrm>
            <a:off x="498473" y="2520000"/>
            <a:ext cx="4983165" cy="4144963"/>
          </a:xfrm>
          <a:prstGeom prst="rect">
            <a:avLst/>
          </a:prstGeom>
        </p:spPr>
        <p:txBody>
          <a:bodyPr lIns="0" tIns="0" rIns="0"/>
          <a:lstStyle>
            <a:lvl1pPr>
              <a:buClr>
                <a:schemeClr val="accent2"/>
              </a:buClr>
              <a:defRPr sz="1600">
                <a:solidFill>
                  <a:schemeClr val="bg1">
                    <a:lumMod val="50000"/>
                  </a:schemeClr>
                </a:solidFill>
              </a:defRPr>
            </a:lvl1pPr>
            <a:lvl2pPr marL="228600" indent="0">
              <a:buClr>
                <a:srgbClr val="E03739"/>
              </a:buClr>
              <a:buNone/>
              <a:defRPr sz="1400">
                <a:solidFill>
                  <a:schemeClr val="bg1">
                    <a:lumMod val="50000"/>
                  </a:schemeClr>
                </a:solidFill>
              </a:defRPr>
            </a:lvl2pPr>
            <a:lvl3pPr marL="457200" indent="0">
              <a:buClr>
                <a:srgbClr val="E03739"/>
              </a:buClr>
              <a:buNone/>
              <a:defRPr sz="1200">
                <a:solidFill>
                  <a:schemeClr val="bg1">
                    <a:lumMod val="50000"/>
                  </a:schemeClr>
                </a:solidFill>
              </a:defRPr>
            </a:lvl3pPr>
            <a:lvl4pPr marL="685800" indent="0">
              <a:buClr>
                <a:srgbClr val="E03739"/>
              </a:buClr>
              <a:buNone/>
              <a:defRPr sz="1000">
                <a:solidFill>
                  <a:schemeClr val="bg1">
                    <a:lumMod val="50000"/>
                  </a:schemeClr>
                </a:solidFill>
              </a:defRPr>
            </a:lvl4pPr>
            <a:lvl5pPr marL="914400" indent="0">
              <a:buClr>
                <a:srgbClr val="E03739"/>
              </a:buClr>
              <a:buNone/>
              <a:defRPr sz="800">
                <a:solidFill>
                  <a:schemeClr val="bg1">
                    <a:lumMod val="50000"/>
                  </a:schemeClr>
                </a:solidFil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dirty="0"/>
          </a:p>
        </p:txBody>
      </p:sp>
      <p:pic>
        <p:nvPicPr>
          <p:cNvPr id="10" name="Picture 9"/>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171393" y="216720"/>
            <a:ext cx="1358032" cy="823860"/>
          </a:xfrm>
          <a:prstGeom prst="rect">
            <a:avLst/>
          </a:prstGeom>
        </p:spPr>
      </p:pic>
      <p:sp>
        <p:nvSpPr>
          <p:cNvPr id="2" name="TextBox 1"/>
          <p:cNvSpPr txBox="1"/>
          <p:nvPr userDrawn="1"/>
        </p:nvSpPr>
        <p:spPr>
          <a:xfrm>
            <a:off x="7792995" y="144727"/>
            <a:ext cx="1351005" cy="323165"/>
          </a:xfrm>
          <a:prstGeom prst="rect">
            <a:avLst/>
          </a:prstGeom>
        </p:spPr>
        <p:txBody>
          <a:bodyPr vert="horz" wrap="square" lIns="0" tIns="0" rIns="0" rtlCol="0">
            <a:spAutoFit/>
          </a:bodyPr>
          <a:lstStyle/>
          <a:p>
            <a:r>
              <a:rPr lang="en-GB" dirty="0"/>
              <a:t>ACTIVITY</a:t>
            </a:r>
          </a:p>
        </p:txBody>
      </p:sp>
    </p:spTree>
    <p:extLst>
      <p:ext uri="{BB962C8B-B14F-4D97-AF65-F5344CB8AC3E}">
        <p14:creationId xmlns:p14="http://schemas.microsoft.com/office/powerpoint/2010/main" val="2192929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yperlien jau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242234"/>
            <a:ext cx="554038" cy="365125"/>
          </a:xfrm>
          <a:prstGeom prst="rect">
            <a:avLst/>
          </a:prstGeom>
        </p:spPr>
        <p:txBody>
          <a:bodyPr/>
          <a:lstStyle/>
          <a:p>
            <a:fld id="{69CBF9F6-75D3-1B4A-A1AB-AF8E55766A5D}" type="slidenum">
              <a:rPr lang="en-US" smtClean="0"/>
              <a:pPr/>
              <a:t>‹#›</a:t>
            </a:fld>
            <a:endParaRPr lang="en-US"/>
          </a:p>
        </p:txBody>
      </p:sp>
      <p:sp>
        <p:nvSpPr>
          <p:cNvPr id="9" name="Rectangle 1"/>
          <p:cNvSpPr>
            <a:spLocks/>
          </p:cNvSpPr>
          <p:nvPr userDrawn="1"/>
        </p:nvSpPr>
        <p:spPr bwMode="auto">
          <a:xfrm>
            <a:off x="0" y="0"/>
            <a:ext cx="9144000" cy="1257300"/>
          </a:xfrm>
          <a:prstGeom prst="rect">
            <a:avLst/>
          </a:prstGeom>
          <a:solidFill>
            <a:schemeClr val="accent3"/>
          </a:solidFill>
          <a:ln>
            <a:noFill/>
          </a:ln>
        </p:spPr>
        <p:txBody>
          <a:bodyPr lIns="0" tIns="0" rIns="0" bIns="0"/>
          <a:lstStyle/>
          <a:p>
            <a:endParaRPr lang="fr-FR"/>
          </a:p>
        </p:txBody>
      </p:sp>
      <p:pic>
        <p:nvPicPr>
          <p:cNvPr id="13" name="Image 6" descr="Bande_Logo_UNI_PP_right_long.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3922" r="1785" b="18390"/>
          <a:stretch/>
        </p:blipFill>
        <p:spPr bwMode="auto">
          <a:xfrm>
            <a:off x="-3772" y="550964"/>
            <a:ext cx="9147772"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498474" y="266700"/>
            <a:ext cx="6880226" cy="688757"/>
          </a:xfrm>
          <a:prstGeom prst="rect">
            <a:avLst/>
          </a:prstGeom>
        </p:spPr>
        <p:txBody>
          <a:bodyPr lIns="0" tIns="0" rIns="0" bIns="0" anchor="t">
            <a:normAutofit/>
          </a:bodyPr>
          <a:lstStyle>
            <a:lvl1pPr algn="l">
              <a:defRPr sz="2000" b="1">
                <a:solidFill>
                  <a:srgbClr val="FFFFFF"/>
                </a:solidFill>
              </a:defRPr>
            </a:lvl1pPr>
          </a:lstStyle>
          <a:p>
            <a:r>
              <a:rPr lang="fr-CH" dirty="0"/>
              <a:t>Click to edit Master title style</a:t>
            </a:r>
            <a:endParaRPr dirty="0"/>
          </a:p>
        </p:txBody>
      </p:sp>
      <p:sp>
        <p:nvSpPr>
          <p:cNvPr id="7" name="Text Placeholder 14"/>
          <p:cNvSpPr>
            <a:spLocks noGrp="1"/>
          </p:cNvSpPr>
          <p:nvPr>
            <p:ph type="body" sz="quarter" idx="13" hasCustomPrompt="1"/>
          </p:nvPr>
        </p:nvSpPr>
        <p:spPr>
          <a:xfrm>
            <a:off x="498474" y="1771776"/>
            <a:ext cx="4983164" cy="617412"/>
          </a:xfrm>
          <a:prstGeom prst="rect">
            <a:avLst/>
          </a:prstGeom>
        </p:spPr>
        <p:txBody>
          <a:bodyPr vert="horz" lIns="0" tIns="0" rIns="0"/>
          <a:lstStyle>
            <a:lvl1pPr marL="228600" marR="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2000" b="1">
                <a:solidFill>
                  <a:srgbClr val="68585A"/>
                </a:solidFill>
              </a:defRPr>
            </a:lvl1pPr>
            <a:lvl2pPr>
              <a:buNone/>
              <a:defRPr/>
            </a:lvl2pPr>
          </a:lstStyle>
          <a:p>
            <a:pPr lvl="0"/>
            <a:r>
              <a:rPr lang="fr-CH" dirty="0"/>
              <a:t>Click to edit Master text styles</a:t>
            </a:r>
          </a:p>
          <a:p>
            <a:pPr lvl="0"/>
            <a:endParaRPr lang="fr-CH" dirty="0"/>
          </a:p>
        </p:txBody>
      </p:sp>
      <p:sp>
        <p:nvSpPr>
          <p:cNvPr id="8" name="Content Placeholder 2"/>
          <p:cNvSpPr>
            <a:spLocks noGrp="1"/>
          </p:cNvSpPr>
          <p:nvPr>
            <p:ph idx="1"/>
          </p:nvPr>
        </p:nvSpPr>
        <p:spPr>
          <a:xfrm>
            <a:off x="498473" y="2520000"/>
            <a:ext cx="4983165" cy="4144963"/>
          </a:xfrm>
          <a:prstGeom prst="rect">
            <a:avLst/>
          </a:prstGeom>
        </p:spPr>
        <p:txBody>
          <a:bodyPr lIns="0" tIns="0" rIns="0"/>
          <a:lstStyle>
            <a:lvl1pPr>
              <a:buClr>
                <a:schemeClr val="accent3"/>
              </a:buClr>
              <a:buSzPct val="75000"/>
              <a:defRPr sz="1600">
                <a:solidFill>
                  <a:schemeClr val="bg1">
                    <a:lumMod val="50000"/>
                  </a:schemeClr>
                </a:solidFill>
              </a:defRPr>
            </a:lvl1pPr>
            <a:lvl2pPr marL="228600" indent="0">
              <a:buClr>
                <a:srgbClr val="E03739"/>
              </a:buClr>
              <a:buNone/>
              <a:defRPr sz="1400">
                <a:solidFill>
                  <a:schemeClr val="bg1">
                    <a:lumMod val="50000"/>
                  </a:schemeClr>
                </a:solidFill>
              </a:defRPr>
            </a:lvl2pPr>
            <a:lvl3pPr marL="457200" indent="0">
              <a:buClr>
                <a:srgbClr val="E03739"/>
              </a:buClr>
              <a:buNone/>
              <a:defRPr sz="1200">
                <a:solidFill>
                  <a:schemeClr val="bg1">
                    <a:lumMod val="50000"/>
                  </a:schemeClr>
                </a:solidFill>
              </a:defRPr>
            </a:lvl3pPr>
            <a:lvl4pPr marL="685800" indent="0">
              <a:buClr>
                <a:srgbClr val="E03739"/>
              </a:buClr>
              <a:buNone/>
              <a:defRPr sz="1000">
                <a:solidFill>
                  <a:schemeClr val="bg1">
                    <a:lumMod val="50000"/>
                  </a:schemeClr>
                </a:solidFill>
              </a:defRPr>
            </a:lvl4pPr>
            <a:lvl5pPr marL="914400" indent="0">
              <a:buClr>
                <a:srgbClr val="E03739"/>
              </a:buClr>
              <a:buNone/>
              <a:defRPr sz="800">
                <a:solidFill>
                  <a:schemeClr val="bg1">
                    <a:lumMod val="50000"/>
                  </a:schemeClr>
                </a:solidFil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dirty="0"/>
          </a:p>
        </p:txBody>
      </p:sp>
      <p:pic>
        <p:nvPicPr>
          <p:cNvPr id="10" name="Picture 9"/>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171393" y="216720"/>
            <a:ext cx="1358032" cy="823860"/>
          </a:xfrm>
          <a:prstGeom prst="rect">
            <a:avLst/>
          </a:prstGeom>
        </p:spPr>
      </p:pic>
      <p:sp>
        <p:nvSpPr>
          <p:cNvPr id="11" name="TextBox 10"/>
          <p:cNvSpPr txBox="1"/>
          <p:nvPr userDrawn="1"/>
        </p:nvSpPr>
        <p:spPr>
          <a:xfrm>
            <a:off x="7454063" y="144727"/>
            <a:ext cx="1765300" cy="323165"/>
          </a:xfrm>
          <a:prstGeom prst="rect">
            <a:avLst/>
          </a:prstGeom>
        </p:spPr>
        <p:txBody>
          <a:bodyPr vert="horz" wrap="square" lIns="0" tIns="0" rIns="0" rtlCol="0">
            <a:spAutoFit/>
          </a:bodyPr>
          <a:lstStyle/>
          <a:p>
            <a:r>
              <a:rPr lang="en-GB" dirty="0"/>
              <a:t>REFERENCES</a:t>
            </a:r>
          </a:p>
        </p:txBody>
      </p:sp>
    </p:spTree>
    <p:extLst>
      <p:ext uri="{BB962C8B-B14F-4D97-AF65-F5344CB8AC3E}">
        <p14:creationId xmlns:p14="http://schemas.microsoft.com/office/powerpoint/2010/main" val="1923670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yperlien gri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242234"/>
            <a:ext cx="554038" cy="365125"/>
          </a:xfrm>
          <a:prstGeom prst="rect">
            <a:avLst/>
          </a:prstGeom>
        </p:spPr>
        <p:txBody>
          <a:bodyPr/>
          <a:lstStyle/>
          <a:p>
            <a:fld id="{69CBF9F6-75D3-1B4A-A1AB-AF8E55766A5D}" type="slidenum">
              <a:rPr lang="en-US" smtClean="0"/>
              <a:pPr/>
              <a:t>‹#›</a:t>
            </a:fld>
            <a:endParaRPr lang="en-US"/>
          </a:p>
        </p:txBody>
      </p:sp>
      <p:sp>
        <p:nvSpPr>
          <p:cNvPr id="9" name="Rectangle 1"/>
          <p:cNvSpPr>
            <a:spLocks/>
          </p:cNvSpPr>
          <p:nvPr userDrawn="1"/>
        </p:nvSpPr>
        <p:spPr bwMode="auto">
          <a:xfrm>
            <a:off x="0" y="0"/>
            <a:ext cx="9144000" cy="1257300"/>
          </a:xfrm>
          <a:prstGeom prst="rect">
            <a:avLst/>
          </a:prstGeom>
          <a:solidFill>
            <a:schemeClr val="accent5"/>
          </a:solidFill>
          <a:ln>
            <a:noFill/>
          </a:ln>
        </p:spPr>
        <p:txBody>
          <a:bodyPr lIns="0" tIns="0" rIns="0" bIns="0"/>
          <a:lstStyle/>
          <a:p>
            <a:endParaRPr lang="fr-FR"/>
          </a:p>
        </p:txBody>
      </p:sp>
      <p:pic>
        <p:nvPicPr>
          <p:cNvPr id="13" name="Image 6" descr="Bande_Logo_UNI_PP_right_long.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3922" r="1785" b="18390"/>
          <a:stretch/>
        </p:blipFill>
        <p:spPr bwMode="auto">
          <a:xfrm>
            <a:off x="-3772" y="550964"/>
            <a:ext cx="9147772"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498474" y="266700"/>
            <a:ext cx="6880226" cy="688757"/>
          </a:xfrm>
          <a:prstGeom prst="rect">
            <a:avLst/>
          </a:prstGeom>
        </p:spPr>
        <p:txBody>
          <a:bodyPr lIns="0" tIns="0" rIns="0" bIns="0" anchor="t">
            <a:normAutofit/>
          </a:bodyPr>
          <a:lstStyle>
            <a:lvl1pPr algn="l">
              <a:defRPr sz="2000" b="1">
                <a:solidFill>
                  <a:srgbClr val="FFFFFF"/>
                </a:solidFill>
              </a:defRPr>
            </a:lvl1pPr>
          </a:lstStyle>
          <a:p>
            <a:r>
              <a:rPr lang="fr-CH" dirty="0"/>
              <a:t>Click to edit Master title style</a:t>
            </a:r>
            <a:endParaRPr dirty="0"/>
          </a:p>
        </p:txBody>
      </p:sp>
      <p:sp>
        <p:nvSpPr>
          <p:cNvPr id="7" name="Text Placeholder 14"/>
          <p:cNvSpPr>
            <a:spLocks noGrp="1"/>
          </p:cNvSpPr>
          <p:nvPr>
            <p:ph type="body" sz="quarter" idx="13" hasCustomPrompt="1"/>
          </p:nvPr>
        </p:nvSpPr>
        <p:spPr>
          <a:xfrm>
            <a:off x="498474" y="1771776"/>
            <a:ext cx="4983164" cy="617412"/>
          </a:xfrm>
          <a:prstGeom prst="rect">
            <a:avLst/>
          </a:prstGeom>
        </p:spPr>
        <p:txBody>
          <a:bodyPr vert="horz" lIns="0" tIns="0" rIns="0"/>
          <a:lstStyle>
            <a:lvl1pPr marL="228600" marR="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2000" b="1">
                <a:solidFill>
                  <a:srgbClr val="68585A"/>
                </a:solidFill>
              </a:defRPr>
            </a:lvl1pPr>
            <a:lvl2pPr>
              <a:buNone/>
              <a:defRPr/>
            </a:lvl2pPr>
          </a:lstStyle>
          <a:p>
            <a:pPr lvl="0"/>
            <a:r>
              <a:rPr lang="fr-CH" dirty="0"/>
              <a:t>Click to edit Master text styles</a:t>
            </a:r>
          </a:p>
          <a:p>
            <a:pPr lvl="0"/>
            <a:endParaRPr lang="fr-CH" dirty="0"/>
          </a:p>
        </p:txBody>
      </p:sp>
      <p:sp>
        <p:nvSpPr>
          <p:cNvPr id="8" name="Content Placeholder 2"/>
          <p:cNvSpPr>
            <a:spLocks noGrp="1"/>
          </p:cNvSpPr>
          <p:nvPr>
            <p:ph idx="1"/>
          </p:nvPr>
        </p:nvSpPr>
        <p:spPr>
          <a:xfrm>
            <a:off x="498473" y="2520000"/>
            <a:ext cx="4983165" cy="4144963"/>
          </a:xfrm>
          <a:prstGeom prst="rect">
            <a:avLst/>
          </a:prstGeom>
        </p:spPr>
        <p:txBody>
          <a:bodyPr lIns="0" tIns="0" rIns="0"/>
          <a:lstStyle>
            <a:lvl1pPr>
              <a:buClr>
                <a:schemeClr val="accent5"/>
              </a:buClr>
              <a:buSzPct val="75000"/>
              <a:defRPr sz="1600">
                <a:solidFill>
                  <a:schemeClr val="bg1">
                    <a:lumMod val="50000"/>
                  </a:schemeClr>
                </a:solidFill>
              </a:defRPr>
            </a:lvl1pPr>
            <a:lvl2pPr marL="228600" indent="0">
              <a:buClr>
                <a:srgbClr val="E03739"/>
              </a:buClr>
              <a:buNone/>
              <a:defRPr sz="1400">
                <a:solidFill>
                  <a:schemeClr val="bg1">
                    <a:lumMod val="50000"/>
                  </a:schemeClr>
                </a:solidFill>
              </a:defRPr>
            </a:lvl2pPr>
            <a:lvl3pPr marL="457200" indent="0">
              <a:buClr>
                <a:srgbClr val="E03739"/>
              </a:buClr>
              <a:buNone/>
              <a:defRPr sz="1200">
                <a:solidFill>
                  <a:schemeClr val="bg1">
                    <a:lumMod val="50000"/>
                  </a:schemeClr>
                </a:solidFill>
              </a:defRPr>
            </a:lvl3pPr>
            <a:lvl4pPr marL="685800" indent="0">
              <a:buClr>
                <a:srgbClr val="E03739"/>
              </a:buClr>
              <a:buNone/>
              <a:defRPr sz="1000">
                <a:solidFill>
                  <a:schemeClr val="bg1">
                    <a:lumMod val="50000"/>
                  </a:schemeClr>
                </a:solidFill>
              </a:defRPr>
            </a:lvl4pPr>
            <a:lvl5pPr marL="914400" indent="0">
              <a:buClr>
                <a:srgbClr val="E03739"/>
              </a:buClr>
              <a:buNone/>
              <a:defRPr sz="800">
                <a:solidFill>
                  <a:schemeClr val="bg1">
                    <a:lumMod val="50000"/>
                  </a:schemeClr>
                </a:solidFil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dirty="0"/>
          </a:p>
        </p:txBody>
      </p:sp>
      <p:pic>
        <p:nvPicPr>
          <p:cNvPr id="10" name="Picture 9"/>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171393" y="216720"/>
            <a:ext cx="1358032" cy="823860"/>
          </a:xfrm>
          <a:prstGeom prst="rect">
            <a:avLst/>
          </a:prstGeom>
        </p:spPr>
      </p:pic>
    </p:spTree>
    <p:extLst>
      <p:ext uri="{BB962C8B-B14F-4D97-AF65-F5344CB8AC3E}">
        <p14:creationId xmlns:p14="http://schemas.microsoft.com/office/powerpoint/2010/main" val="271932477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re - Bullet points -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242234"/>
            <a:ext cx="554038" cy="365125"/>
          </a:xfrm>
          <a:prstGeom prst="rect">
            <a:avLst/>
          </a:prstGeom>
        </p:spPr>
        <p:txBody>
          <a:bodyPr/>
          <a:lstStyle/>
          <a:p>
            <a:fld id="{69CBF9F6-75D3-1B4A-A1AB-AF8E55766A5D}" type="slidenum">
              <a:rPr lang="en-US" smtClean="0"/>
              <a:pPr/>
              <a:t>‹#›</a:t>
            </a:fld>
            <a:endParaRPr lang="en-US"/>
          </a:p>
        </p:txBody>
      </p:sp>
      <p:sp>
        <p:nvSpPr>
          <p:cNvPr id="9" name="Rectangle 1"/>
          <p:cNvSpPr>
            <a:spLocks/>
          </p:cNvSpPr>
          <p:nvPr userDrawn="1"/>
        </p:nvSpPr>
        <p:spPr bwMode="auto">
          <a:xfrm>
            <a:off x="0" y="0"/>
            <a:ext cx="9144000" cy="1257300"/>
          </a:xfrm>
          <a:prstGeom prst="rect">
            <a:avLst/>
          </a:prstGeom>
          <a:solidFill>
            <a:schemeClr val="bg1">
              <a:lumMod val="50000"/>
              <a:alpha val="79999"/>
            </a:schemeClr>
          </a:solidFill>
          <a:ln>
            <a:noFill/>
          </a:ln>
        </p:spPr>
        <p:txBody>
          <a:bodyPr lIns="0" tIns="0" rIns="0" bIns="0"/>
          <a:lstStyle/>
          <a:p>
            <a:endParaRPr lang="fr-FR"/>
          </a:p>
        </p:txBody>
      </p:sp>
      <p:sp>
        <p:nvSpPr>
          <p:cNvPr id="12" name="Rectangle 11"/>
          <p:cNvSpPr/>
          <p:nvPr userDrawn="1"/>
        </p:nvSpPr>
        <p:spPr>
          <a:xfrm>
            <a:off x="-3772" y="241300"/>
            <a:ext cx="205478" cy="714157"/>
          </a:xfrm>
          <a:prstGeom prst="rect">
            <a:avLst/>
          </a:prstGeom>
          <a:solidFill>
            <a:srgbClr val="FF1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Image 6" descr="Bande_Logo_UNI_PP_right_long.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0110" b="18390"/>
          <a:stretch/>
        </p:blipFill>
        <p:spPr bwMode="auto">
          <a:xfrm>
            <a:off x="-546100" y="550964"/>
            <a:ext cx="9944100"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Espace réservé pour une image  3"/>
          <p:cNvSpPr>
            <a:spLocks noGrp="1"/>
          </p:cNvSpPr>
          <p:nvPr>
            <p:ph type="pic" sz="quarter" idx="13"/>
          </p:nvPr>
        </p:nvSpPr>
        <p:spPr>
          <a:xfrm>
            <a:off x="5694363" y="1776413"/>
            <a:ext cx="2962275" cy="4888550"/>
          </a:xfrm>
          <a:prstGeom prst="rect">
            <a:avLst/>
          </a:prstGeom>
        </p:spPr>
        <p:txBody>
          <a:bodyPr vert="horz"/>
          <a:lstStyle>
            <a:lvl1pPr marL="0" indent="0">
              <a:buNone/>
              <a:defRPr/>
            </a:lvl1pPr>
          </a:lstStyle>
          <a:p>
            <a:endParaRPr lang="fr-FR" dirty="0"/>
          </a:p>
        </p:txBody>
      </p:sp>
      <p:sp>
        <p:nvSpPr>
          <p:cNvPr id="16" name="Text Placeholder 3"/>
          <p:cNvSpPr>
            <a:spLocks noGrp="1"/>
          </p:cNvSpPr>
          <p:nvPr>
            <p:ph type="body" sz="half" idx="2" hasCustomPrompt="1"/>
          </p:nvPr>
        </p:nvSpPr>
        <p:spPr>
          <a:xfrm>
            <a:off x="498474" y="658160"/>
            <a:ext cx="6130926" cy="297298"/>
          </a:xfrm>
          <a:prstGeom prst="rect">
            <a:avLst/>
          </a:prstGeom>
        </p:spPr>
        <p:txBody>
          <a:bodyPr lIns="0" tIns="0" rIns="0" bIns="0" anchor="ct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dirty="0"/>
              <a:t>Click to edit Master text styles</a:t>
            </a:r>
          </a:p>
        </p:txBody>
      </p:sp>
      <p:sp>
        <p:nvSpPr>
          <p:cNvPr id="17" name="Title 1"/>
          <p:cNvSpPr>
            <a:spLocks noGrp="1"/>
          </p:cNvSpPr>
          <p:nvPr>
            <p:ph type="title" hasCustomPrompt="1"/>
          </p:nvPr>
        </p:nvSpPr>
        <p:spPr>
          <a:xfrm>
            <a:off x="498474" y="266700"/>
            <a:ext cx="6880226" cy="391459"/>
          </a:xfrm>
          <a:prstGeom prst="rect">
            <a:avLst/>
          </a:prstGeom>
        </p:spPr>
        <p:txBody>
          <a:bodyPr lIns="0" tIns="0" rIns="0" bIns="0" anchor="t">
            <a:normAutofit/>
          </a:bodyPr>
          <a:lstStyle>
            <a:lvl1pPr algn="l">
              <a:defRPr sz="2000" b="1">
                <a:solidFill>
                  <a:srgbClr val="FFFFFF"/>
                </a:solidFill>
              </a:defRPr>
            </a:lvl1pPr>
          </a:lstStyle>
          <a:p>
            <a:r>
              <a:rPr lang="fr-CH" dirty="0"/>
              <a:t>Click to edit Master title style</a:t>
            </a:r>
            <a:endParaRPr dirty="0"/>
          </a:p>
        </p:txBody>
      </p:sp>
      <p:sp>
        <p:nvSpPr>
          <p:cNvPr id="14" name="Content Placeholder 2"/>
          <p:cNvSpPr>
            <a:spLocks noGrp="1"/>
          </p:cNvSpPr>
          <p:nvPr>
            <p:ph idx="1"/>
          </p:nvPr>
        </p:nvSpPr>
        <p:spPr>
          <a:xfrm>
            <a:off x="498473" y="2520000"/>
            <a:ext cx="4983165" cy="4144963"/>
          </a:xfrm>
          <a:prstGeom prst="rect">
            <a:avLst/>
          </a:prstGeom>
        </p:spPr>
        <p:txBody>
          <a:bodyPr lIns="0" tIns="0" rIns="0"/>
          <a:lstStyle>
            <a:lvl1pPr>
              <a:buClr>
                <a:srgbClr val="E03739"/>
              </a:buClr>
              <a:defRPr sz="1600">
                <a:solidFill>
                  <a:schemeClr val="bg1">
                    <a:lumMod val="50000"/>
                  </a:schemeClr>
                </a:solidFill>
              </a:defRPr>
            </a:lvl1pPr>
            <a:lvl2pPr marL="228600" indent="0">
              <a:buClr>
                <a:srgbClr val="E03739"/>
              </a:buClr>
              <a:buNone/>
              <a:defRPr sz="1400">
                <a:solidFill>
                  <a:schemeClr val="bg1">
                    <a:lumMod val="50000"/>
                  </a:schemeClr>
                </a:solidFill>
              </a:defRPr>
            </a:lvl2pPr>
            <a:lvl3pPr marL="457200" indent="0">
              <a:buClr>
                <a:srgbClr val="E03739"/>
              </a:buClr>
              <a:buNone/>
              <a:defRPr sz="1200">
                <a:solidFill>
                  <a:schemeClr val="bg1">
                    <a:lumMod val="50000"/>
                  </a:schemeClr>
                </a:solidFill>
              </a:defRPr>
            </a:lvl3pPr>
            <a:lvl4pPr marL="685800" indent="0">
              <a:buClr>
                <a:srgbClr val="E03739"/>
              </a:buClr>
              <a:buNone/>
              <a:defRPr sz="1000">
                <a:solidFill>
                  <a:schemeClr val="bg1">
                    <a:lumMod val="50000"/>
                  </a:schemeClr>
                </a:solidFill>
              </a:defRPr>
            </a:lvl4pPr>
            <a:lvl5pPr marL="914400" indent="0">
              <a:buClr>
                <a:srgbClr val="E03739"/>
              </a:buClr>
              <a:buNone/>
              <a:defRPr sz="800">
                <a:solidFill>
                  <a:schemeClr val="bg1">
                    <a:lumMod val="50000"/>
                  </a:schemeClr>
                </a:solidFil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
        <p:nvSpPr>
          <p:cNvPr id="15" name="Text Placeholder 14"/>
          <p:cNvSpPr>
            <a:spLocks noGrp="1"/>
          </p:cNvSpPr>
          <p:nvPr>
            <p:ph type="body" sz="quarter" idx="14"/>
          </p:nvPr>
        </p:nvSpPr>
        <p:spPr>
          <a:xfrm>
            <a:off x="498474" y="1771776"/>
            <a:ext cx="4983164" cy="674687"/>
          </a:xfrm>
          <a:prstGeom prst="rect">
            <a:avLst/>
          </a:prstGeom>
        </p:spPr>
        <p:txBody>
          <a:bodyPr vert="horz" lIns="0" tIns="0" rIns="0"/>
          <a:lstStyle>
            <a:lvl1pPr>
              <a:buNone/>
              <a:defRPr b="1">
                <a:solidFill>
                  <a:srgbClr val="68585A"/>
                </a:solidFill>
              </a:defRPr>
            </a:lvl1pPr>
            <a:lvl2pPr>
              <a:buNone/>
              <a:defRPr/>
            </a:lvl2pPr>
          </a:lstStyle>
          <a:p>
            <a:pPr lvl="0"/>
            <a:r>
              <a:rPr lang="fr-CH" dirty="0"/>
              <a:t>Click to edit Master text styles</a:t>
            </a:r>
          </a:p>
        </p:txBody>
      </p:sp>
      <p:pic>
        <p:nvPicPr>
          <p:cNvPr id="18" name="Picture 1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171393" y="216720"/>
            <a:ext cx="1358032" cy="823860"/>
          </a:xfrm>
          <a:prstGeom prst="rect">
            <a:avLst/>
          </a:prstGeom>
        </p:spPr>
      </p:pic>
    </p:spTree>
    <p:extLst>
      <p:ext uri="{BB962C8B-B14F-4D97-AF65-F5344CB8AC3E}">
        <p14:creationId xmlns:p14="http://schemas.microsoft.com/office/powerpoint/2010/main" val="282193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grpSp>
        <p:nvGrpSpPr>
          <p:cNvPr id="8" name="Group 23"/>
          <p:cNvGrpSpPr/>
          <p:nvPr userDrawn="1"/>
        </p:nvGrpSpPr>
        <p:grpSpPr>
          <a:xfrm>
            <a:off x="7719023" y="5732426"/>
            <a:ext cx="1019412" cy="702000"/>
            <a:chOff x="7778187" y="681228"/>
            <a:chExt cx="900000" cy="576072"/>
          </a:xfrm>
        </p:grpSpPr>
        <p:sp>
          <p:nvSpPr>
            <p:cNvPr id="11" name="Rounded Rectangle 10"/>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LU"/>
            </a:p>
          </p:txBody>
        </p:sp>
        <p:sp>
          <p:nvSpPr>
            <p:cNvPr id="12" name="Rectangle 11"/>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LU"/>
            </a:p>
          </p:txBody>
        </p:sp>
      </p:grpSp>
      <p:sp>
        <p:nvSpPr>
          <p:cNvPr id="9" name="Rectangle 8"/>
          <p:cNvSpPr/>
          <p:nvPr userDrawn="1"/>
        </p:nvSpPr>
        <p:spPr>
          <a:xfrm>
            <a:off x="0" y="6434866"/>
            <a:ext cx="915921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pic>
        <p:nvPicPr>
          <p:cNvPr id="15" name="Picture 14" descr="UNI_logo_quadri_def.pdf"/>
          <p:cNvPicPr>
            <a:picLocks noChangeAspect="1"/>
          </p:cNvPicPr>
          <p:nvPr userDrawn="1"/>
        </p:nvPicPr>
        <p:blipFill>
          <a:blip r:embed="rId2"/>
          <a:srcRect l="24471" t="27051" r="21988" b="29129"/>
          <a:stretch>
            <a:fillRect/>
          </a:stretch>
        </p:blipFill>
        <p:spPr>
          <a:xfrm>
            <a:off x="7880676" y="5871628"/>
            <a:ext cx="747755" cy="612000"/>
          </a:xfrm>
          <a:prstGeom prst="rect">
            <a:avLst/>
          </a:prstGeom>
        </p:spPr>
      </p:pic>
    </p:spTree>
    <p:extLst>
      <p:ext uri="{BB962C8B-B14F-4D97-AF65-F5344CB8AC3E}">
        <p14:creationId xmlns:p14="http://schemas.microsoft.com/office/powerpoint/2010/main" val="125833249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END">
    <p:spTree>
      <p:nvGrpSpPr>
        <p:cNvPr id="1" name=""/>
        <p:cNvGrpSpPr/>
        <p:nvPr/>
      </p:nvGrpSpPr>
      <p:grpSpPr>
        <a:xfrm>
          <a:off x="0" y="0"/>
          <a:ext cx="0" cy="0"/>
          <a:chOff x="0" y="0"/>
          <a:chExt cx="0" cy="0"/>
        </a:xfrm>
      </p:grpSpPr>
      <p:pic>
        <p:nvPicPr>
          <p:cNvPr id="9" name="Image 8" descr="2015-07-24_A7r_01588_Belval_LuxUni_light.jpg">
            <a:extLst>
              <a:ext uri="{FF2B5EF4-FFF2-40B4-BE49-F238E27FC236}">
                <a16:creationId xmlns:a16="http://schemas.microsoft.com/office/drawing/2014/main" id="{C8E3185F-CD3B-A647-B4A4-367CA250BC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06" y="0"/>
            <a:ext cx="9159212" cy="6483628"/>
          </a:xfrm>
          <a:prstGeom prst="rect">
            <a:avLst/>
          </a:prstGeom>
        </p:spPr>
      </p:pic>
      <p:sp>
        <p:nvSpPr>
          <p:cNvPr id="17" name="Rectangle 2"/>
          <p:cNvSpPr>
            <a:spLocks/>
          </p:cNvSpPr>
          <p:nvPr userDrawn="1"/>
        </p:nvSpPr>
        <p:spPr bwMode="auto">
          <a:xfrm>
            <a:off x="0" y="485021"/>
            <a:ext cx="9144000" cy="1350962"/>
          </a:xfrm>
          <a:prstGeom prst="rect">
            <a:avLst/>
          </a:prstGeom>
          <a:solidFill>
            <a:srgbClr val="000000">
              <a:alpha val="29803"/>
            </a:srgbClr>
          </a:solidFill>
          <a:ln>
            <a:noFill/>
          </a:ln>
          <a:extLst>
            <a:ext uri="{91240B29-F687-4f45-9708-019B960494DF}">
              <a14:hiddenLine xmlns="" xmlns:a14="http://schemas.microsoft.com/office/drawing/2010/main" w="12700">
                <a:solidFill>
                  <a:srgbClr val="000000">
                    <a:alpha val="29803"/>
                  </a:srgbClr>
                </a:solidFill>
                <a:miter lim="800000"/>
                <a:headEnd/>
                <a:tailEnd/>
              </a14:hiddenLine>
            </a:ext>
          </a:extLst>
        </p:spPr>
        <p:txBody>
          <a:bodyPr lIns="0" tIns="180000" rIns="0" bIns="0" anchor="b" anchorCtr="0"/>
          <a:lstStyle/>
          <a:p>
            <a:endParaRPr lang="fr-FR" dirty="0"/>
          </a:p>
        </p:txBody>
      </p:sp>
      <p:sp>
        <p:nvSpPr>
          <p:cNvPr id="6" name="Slide Number Placeholder 5"/>
          <p:cNvSpPr>
            <a:spLocks noGrp="1"/>
          </p:cNvSpPr>
          <p:nvPr>
            <p:ph type="sldNum" sz="quarter" idx="12"/>
          </p:nvPr>
        </p:nvSpPr>
        <p:spPr>
          <a:xfrm>
            <a:off x="8305800" y="242234"/>
            <a:ext cx="554038" cy="365125"/>
          </a:xfrm>
          <a:prstGeom prst="rect">
            <a:avLst/>
          </a:prstGeom>
        </p:spPr>
        <p:txBody>
          <a:bodyPr/>
          <a:lstStyle/>
          <a:p>
            <a:fld id="{69CBF9F6-75D3-1B4A-A1AB-AF8E55766A5D}" type="slidenum">
              <a:rPr lang="en-US" smtClean="0">
                <a:solidFill>
                  <a:prstClr val="white"/>
                </a:solidFill>
              </a:rPr>
              <a:pPr/>
              <a:t>‹#›</a:t>
            </a:fld>
            <a:endParaRPr lang="en-US">
              <a:solidFill>
                <a:prstClr val="white"/>
              </a:solidFill>
            </a:endParaRPr>
          </a:p>
        </p:txBody>
      </p:sp>
      <p:pic>
        <p:nvPicPr>
          <p:cNvPr id="13" name="Image 6" descr="Bande_Logo_UNI_PP_right_long.eps"/>
          <p:cNvPicPr>
            <a:picLocks noChangeAspect="1"/>
          </p:cNvPicPr>
          <p:nvPr userDrawn="1"/>
        </p:nvPicPr>
        <p:blipFill rotWithShape="1">
          <a:blip r:embed="rId3" cstate="screen">
            <a:extLst>
              <a:ext uri="{28A0092B-C50C-407E-A947-70E740481C1C}">
                <a14:useLocalDpi xmlns:a14="http://schemas.microsoft.com/office/drawing/2010/main"/>
              </a:ext>
            </a:extLst>
          </a:blip>
          <a:srcRect l="30110" b="18390"/>
          <a:stretch/>
        </p:blipFill>
        <p:spPr bwMode="auto">
          <a:xfrm>
            <a:off x="-546100" y="5907010"/>
            <a:ext cx="9944100"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6"/>
          <p:cNvSpPr>
            <a:spLocks/>
          </p:cNvSpPr>
          <p:nvPr userDrawn="1"/>
        </p:nvSpPr>
        <p:spPr bwMode="auto">
          <a:xfrm>
            <a:off x="0" y="485021"/>
            <a:ext cx="196850" cy="1350962"/>
          </a:xfrm>
          <a:prstGeom prst="rect">
            <a:avLst/>
          </a:prstGeom>
          <a:solidFill>
            <a:schemeClr val="accent1"/>
          </a:solidFill>
          <a:ln>
            <a:noFill/>
          </a:ln>
          <a:extLst/>
        </p:spPr>
        <p:txBody>
          <a:bodyPr lIns="0" tIns="0" rIns="0" bIns="0"/>
          <a:lstStyle/>
          <a:p>
            <a:endParaRPr lang="fr-FR"/>
          </a:p>
        </p:txBody>
      </p:sp>
      <p:sp>
        <p:nvSpPr>
          <p:cNvPr id="10" name="Text Placeholder 22">
            <a:extLst>
              <a:ext uri="{FF2B5EF4-FFF2-40B4-BE49-F238E27FC236}">
                <a16:creationId xmlns:a16="http://schemas.microsoft.com/office/drawing/2014/main" id="{EE2344FF-B321-8C4E-9D7B-69BC9DECA042}"/>
              </a:ext>
            </a:extLst>
          </p:cNvPr>
          <p:cNvSpPr txBox="1">
            <a:spLocks/>
          </p:cNvSpPr>
          <p:nvPr userDrawn="1"/>
        </p:nvSpPr>
        <p:spPr>
          <a:xfrm>
            <a:off x="0" y="486000"/>
            <a:ext cx="3711575" cy="1349983"/>
          </a:xfrm>
          <a:prstGeom prst="rect">
            <a:avLst/>
          </a:prstGeom>
        </p:spPr>
        <p:txBody>
          <a:bodyPr vert="horz" lIns="0" tIns="0" rIns="0" bIns="0" anchor="ctr" anchorCtr="0"/>
          <a:lstStyle>
            <a:lvl1pPr marL="228600" indent="-228600" algn="l" defTabSz="914400" rtl="0" eaLnBrk="1" latinLnBrk="0" hangingPunct="1">
              <a:spcBef>
                <a:spcPts val="2000"/>
              </a:spcBef>
              <a:buClr>
                <a:schemeClr val="accent1"/>
              </a:buClr>
              <a:buSzPct val="75000"/>
              <a:buFontTx/>
              <a:buNone/>
              <a:defRPr sz="2000" kern="1200">
                <a:solidFill>
                  <a:schemeClr val="bg1"/>
                </a:solidFill>
                <a:latin typeface="Gill Sans"/>
                <a:ea typeface="+mn-ea"/>
                <a:cs typeface="Gill San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600"/>
              </a:spcAft>
            </a:pPr>
            <a:r>
              <a:rPr lang="en-US" b="0" i="0" dirty="0">
                <a:solidFill>
                  <a:srgbClr val="FFFFFF"/>
                </a:solidFill>
                <a:latin typeface="+mj-lt"/>
                <a:sym typeface="Gill Sans" charset="0"/>
              </a:rPr>
              <a:t>University of Luxembourg</a:t>
            </a:r>
          </a:p>
        </p:txBody>
      </p:sp>
      <p:sp>
        <p:nvSpPr>
          <p:cNvPr id="14" name="Text Placeholder 22">
            <a:extLst>
              <a:ext uri="{FF2B5EF4-FFF2-40B4-BE49-F238E27FC236}">
                <a16:creationId xmlns:a16="http://schemas.microsoft.com/office/drawing/2014/main" id="{74882FD3-9FD2-434B-AC7F-878CCF0D0FB6}"/>
              </a:ext>
            </a:extLst>
          </p:cNvPr>
          <p:cNvSpPr txBox="1">
            <a:spLocks/>
          </p:cNvSpPr>
          <p:nvPr userDrawn="1"/>
        </p:nvSpPr>
        <p:spPr>
          <a:xfrm>
            <a:off x="0" y="1171201"/>
            <a:ext cx="3711575" cy="672387"/>
          </a:xfrm>
          <a:prstGeom prst="rect">
            <a:avLst/>
          </a:prstGeom>
        </p:spPr>
        <p:txBody>
          <a:bodyPr vert="horz" lIns="360000" tIns="72000" rIns="360000" anchor="t" anchorCtr="0"/>
          <a:lstStyle>
            <a:lvl1pPr marL="0" marR="0" indent="0" algn="r" defTabSz="457200" rtl="0" eaLnBrk="1" fontAlgn="base" latinLnBrk="0" hangingPunct="1">
              <a:lnSpc>
                <a:spcPct val="100000"/>
              </a:lnSpc>
              <a:spcBef>
                <a:spcPct val="0"/>
              </a:spcBef>
              <a:spcAft>
                <a:spcPts val="600"/>
              </a:spcAft>
              <a:buClrTx/>
              <a:buSzTx/>
              <a:buFontTx/>
              <a:buNone/>
              <a:tabLst/>
              <a:defRPr sz="1400" b="0" i="0" kern="1200">
                <a:solidFill>
                  <a:schemeClr val="bg1"/>
                </a:solidFill>
                <a:latin typeface="Gill Sans Light"/>
                <a:ea typeface="+mn-ea"/>
                <a:cs typeface="Gill Sans Light"/>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1300" b="0" i="0" dirty="0">
              <a:solidFill>
                <a:srgbClr val="FFFFFF"/>
              </a:solidFill>
              <a:latin typeface="+mj-lt"/>
              <a:ea typeface="ＭＳ Ｐゴシック" charset="0"/>
              <a:cs typeface="ＭＳ Ｐゴシック" charset="0"/>
            </a:endParaRPr>
          </a:p>
        </p:txBody>
      </p:sp>
    </p:spTree>
    <p:extLst>
      <p:ext uri="{BB962C8B-B14F-4D97-AF65-F5344CB8AC3E}">
        <p14:creationId xmlns:p14="http://schemas.microsoft.com/office/powerpoint/2010/main" val="3365853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38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1"/>
          <p:cNvSpPr>
            <a:spLocks/>
          </p:cNvSpPr>
          <p:nvPr userDrawn="1"/>
        </p:nvSpPr>
        <p:spPr bwMode="auto">
          <a:xfrm>
            <a:off x="0" y="0"/>
            <a:ext cx="9144000" cy="1257300"/>
          </a:xfrm>
          <a:prstGeom prst="rect">
            <a:avLst/>
          </a:prstGeom>
          <a:solidFill>
            <a:schemeClr val="bg1">
              <a:lumMod val="50000"/>
              <a:alpha val="79999"/>
            </a:schemeClr>
          </a:solidFill>
          <a:ln>
            <a:noFill/>
          </a:ln>
        </p:spPr>
        <p:txBody>
          <a:bodyPr lIns="0" tIns="0" rIns="0" bIns="0"/>
          <a:lstStyle/>
          <a:p>
            <a:r>
              <a:rPr lang="fr-FR" dirty="0"/>
              <a:t>  </a:t>
            </a:r>
          </a:p>
        </p:txBody>
      </p:sp>
      <p:sp>
        <p:nvSpPr>
          <p:cNvPr id="4" name="Rectangle 3"/>
          <p:cNvSpPr/>
          <p:nvPr userDrawn="1"/>
        </p:nvSpPr>
        <p:spPr>
          <a:xfrm>
            <a:off x="-3772" y="241300"/>
            <a:ext cx="205478" cy="7141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5" name="Group 20"/>
          <p:cNvGrpSpPr/>
          <p:nvPr userDrawn="1"/>
        </p:nvGrpSpPr>
        <p:grpSpPr>
          <a:xfrm>
            <a:off x="7790625" y="692065"/>
            <a:ext cx="867600" cy="607703"/>
            <a:chOff x="6793675" y="550964"/>
            <a:chExt cx="867600" cy="607703"/>
          </a:xfrm>
        </p:grpSpPr>
        <p:grpSp>
          <p:nvGrpSpPr>
            <p:cNvPr id="6" name="Group 17"/>
            <p:cNvGrpSpPr/>
            <p:nvPr userDrawn="1"/>
          </p:nvGrpSpPr>
          <p:grpSpPr>
            <a:xfrm>
              <a:off x="6793675" y="550964"/>
              <a:ext cx="867600" cy="576072"/>
              <a:chOff x="7778187" y="681228"/>
              <a:chExt cx="900000" cy="576072"/>
            </a:xfrm>
          </p:grpSpPr>
          <p:sp>
            <p:nvSpPr>
              <p:cNvPr id="8"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sp>
            <p:nvSpPr>
              <p:cNvPr id="9" name="Rectangle 8"/>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grpSp>
        <p:pic>
          <p:nvPicPr>
            <p:cNvPr id="7"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
        <p:nvSpPr>
          <p:cNvPr id="10" name="Text Placeholder 6"/>
          <p:cNvSpPr>
            <a:spLocks noGrp="1"/>
          </p:cNvSpPr>
          <p:nvPr>
            <p:ph type="body" sz="quarter" idx="13"/>
          </p:nvPr>
        </p:nvSpPr>
        <p:spPr>
          <a:xfrm>
            <a:off x="496887" y="1800000"/>
            <a:ext cx="8136000" cy="4868863"/>
          </a:xfrm>
          <a:prstGeom prst="rect">
            <a:avLst/>
          </a:prstGeom>
          <a:noFill/>
        </p:spPr>
        <p:txBody>
          <a:bodyPr lIns="0" tIns="0" rIns="0" bIns="0"/>
          <a:lstStyle>
            <a:lvl1pPr>
              <a:buFontTx/>
              <a:buNone/>
              <a:defRPr/>
            </a:lvl1pPr>
          </a:lstStyle>
          <a:p>
            <a:pPr marL="0" indent="0">
              <a:buNone/>
            </a:pPr>
            <a:endParaRPr lang="en-US" dirty="0"/>
          </a:p>
        </p:txBody>
      </p:sp>
      <p:sp>
        <p:nvSpPr>
          <p:cNvPr id="11" name="Title 1"/>
          <p:cNvSpPr>
            <a:spLocks noGrp="1"/>
          </p:cNvSpPr>
          <p:nvPr>
            <p:ph type="title" hasCustomPrompt="1"/>
          </p:nvPr>
        </p:nvSpPr>
        <p:spPr>
          <a:xfrm>
            <a:off x="498474" y="266700"/>
            <a:ext cx="6880226" cy="990600"/>
          </a:xfrm>
          <a:prstGeom prst="rect">
            <a:avLst/>
          </a:prstGeom>
        </p:spPr>
        <p:txBody>
          <a:bodyPr lIns="0" tIns="0" rIns="0" bIns="0" anchor="t" anchorCtr="0">
            <a:normAutofit/>
          </a:bodyPr>
          <a:lstStyle>
            <a:lvl1pPr algn="l">
              <a:defRPr sz="2000" b="1">
                <a:solidFill>
                  <a:srgbClr val="FFFFFF"/>
                </a:solidFill>
              </a:defRPr>
            </a:lvl1pPr>
          </a:lstStyle>
          <a:p>
            <a:r>
              <a:rPr lang="fr-CH" dirty="0"/>
              <a:t>Click to edit Master title style</a:t>
            </a:r>
            <a:br>
              <a:rPr lang="fr-CH" dirty="0"/>
            </a:br>
            <a:br>
              <a:rPr lang="fr-CH" dirty="0"/>
            </a:br>
            <a:endParaRPr dirty="0"/>
          </a:p>
        </p:txBody>
      </p:sp>
      <p:pic>
        <p:nvPicPr>
          <p:cNvPr id="12" name="Picture 1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171393" y="216720"/>
            <a:ext cx="1358032" cy="823860"/>
          </a:xfrm>
          <a:prstGeom prst="rect">
            <a:avLst/>
          </a:prstGeom>
        </p:spPr>
      </p:pic>
    </p:spTree>
    <p:extLst>
      <p:ext uri="{BB962C8B-B14F-4D97-AF65-F5344CB8AC3E}">
        <p14:creationId xmlns:p14="http://schemas.microsoft.com/office/powerpoint/2010/main" val="6257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age">
    <p:bg>
      <p:bgPr>
        <a:gradFill flip="none" rotWithShape="1">
          <a:gsLst>
            <a:gs pos="0">
              <a:schemeClr val="bg1">
                <a:tint val="80000"/>
                <a:satMod val="300000"/>
                <a:alpha val="0"/>
              </a:schemeClr>
            </a:gs>
            <a:gs pos="100000">
              <a:srgbClr val="4C79AB">
                <a:alpha val="3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Line 7"/>
          <p:cNvSpPr>
            <a:spLocks noChangeShapeType="1"/>
          </p:cNvSpPr>
          <p:nvPr userDrawn="1"/>
        </p:nvSpPr>
        <p:spPr bwMode="auto">
          <a:xfrm rot="10800000" flipH="1" flipV="1">
            <a:off x="0" y="4140200"/>
            <a:ext cx="2880000" cy="6350"/>
          </a:xfrm>
          <a:prstGeom prst="line">
            <a:avLst/>
          </a:prstGeom>
          <a:noFill/>
          <a:ln w="6350" cap="flat">
            <a:solidFill>
              <a:schemeClr val="tx1">
                <a:lumMod val="65000"/>
                <a:lumOff val="35000"/>
              </a:schemeClr>
            </a:solidFill>
            <a:prstDash val="solid"/>
            <a:miter lim="800000"/>
            <a:headEnd type="none" w="med" len="med"/>
            <a:tailEnd type="none" w="med" len="med"/>
          </a:ln>
        </p:spPr>
        <p:txBody>
          <a:bodyPr lIns="0" tIns="0" rIns="0" bIns="0">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6" name="Line 8"/>
          <p:cNvSpPr>
            <a:spLocks noChangeShapeType="1"/>
          </p:cNvSpPr>
          <p:nvPr userDrawn="1"/>
        </p:nvSpPr>
        <p:spPr bwMode="auto">
          <a:xfrm rot="10800000" flipH="1">
            <a:off x="6278915" y="4140200"/>
            <a:ext cx="2880000" cy="6350"/>
          </a:xfrm>
          <a:prstGeom prst="line">
            <a:avLst/>
          </a:prstGeom>
          <a:noFill/>
          <a:ln w="6350" cap="flat">
            <a:solidFill>
              <a:schemeClr val="tx1">
                <a:lumMod val="65000"/>
                <a:lumOff val="35000"/>
              </a:schemeClr>
            </a:solidFill>
            <a:prstDash val="solid"/>
            <a:miter lim="800000"/>
            <a:headEnd type="none" w="med" len="med"/>
            <a:tailEnd type="none" w="med" len="med"/>
          </a:ln>
        </p:spPr>
        <p:txBody>
          <a:bodyPr lIns="0" tIns="0" rIns="0" bIns="0">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3" name="Subtitle 2"/>
          <p:cNvSpPr>
            <a:spLocks noGrp="1"/>
          </p:cNvSpPr>
          <p:nvPr>
            <p:ph type="subTitle" idx="1"/>
          </p:nvPr>
        </p:nvSpPr>
        <p:spPr>
          <a:xfrm>
            <a:off x="0" y="3886200"/>
            <a:ext cx="9144000" cy="468000"/>
          </a:xfrm>
          <a:prstGeom prst="rect">
            <a:avLst/>
          </a:prstGeom>
        </p:spPr>
        <p:txBody>
          <a:bodyPr vert="horz" lIns="0" tIns="0" rIns="0" bIns="0" anchor="ctr" anchorCtr="0"/>
          <a:lstStyle>
            <a:lvl1pPr marL="0" indent="0" algn="ctr">
              <a:buNone/>
              <a:defRPr sz="2000" b="0" i="0">
                <a:solidFill>
                  <a:srgbClr val="595959"/>
                </a:solidFill>
                <a:latin typeface="Arial"/>
                <a:cs typeface="Arial"/>
              </a:defRPr>
            </a:lvl1pPr>
            <a:lvl2pPr marL="288036" indent="0" algn="ctr">
              <a:buNone/>
              <a:defRPr/>
            </a:lvl2pPr>
            <a:lvl3pPr marL="576070" indent="0" algn="ctr">
              <a:buNone/>
              <a:defRPr/>
            </a:lvl3pPr>
            <a:lvl4pPr marL="864106" indent="0" algn="ctr">
              <a:buNone/>
              <a:defRPr/>
            </a:lvl4pPr>
            <a:lvl5pPr marL="1152142" indent="0" algn="ctr">
              <a:buNone/>
              <a:defRPr/>
            </a:lvl5pPr>
            <a:lvl6pPr marL="1440177" indent="0" algn="ctr">
              <a:buNone/>
              <a:defRPr/>
            </a:lvl6pPr>
            <a:lvl7pPr marL="1728212" indent="0" algn="ctr">
              <a:buNone/>
              <a:defRPr/>
            </a:lvl7pPr>
            <a:lvl8pPr marL="2016248" indent="0" algn="ctr">
              <a:buNone/>
              <a:defRPr/>
            </a:lvl8pPr>
            <a:lvl9pPr marL="2304283" indent="0" algn="ctr">
              <a:buNone/>
              <a:defRPr/>
            </a:lvl9pPr>
          </a:lstStyle>
          <a:p>
            <a:r>
              <a:rPr lang="fr-CH" dirty="0"/>
              <a:t>Click to edit Master</a:t>
            </a:r>
            <a:endParaRPr lang="en-US" dirty="0"/>
          </a:p>
        </p:txBody>
      </p:sp>
      <p:sp>
        <p:nvSpPr>
          <p:cNvPr id="8" name="Title 1"/>
          <p:cNvSpPr>
            <a:spLocks noGrp="1"/>
          </p:cNvSpPr>
          <p:nvPr>
            <p:ph type="ctrTitle"/>
          </p:nvPr>
        </p:nvSpPr>
        <p:spPr>
          <a:xfrm>
            <a:off x="685800" y="2130028"/>
            <a:ext cx="7772400" cy="1470422"/>
          </a:xfrm>
          <a:prstGeom prst="rect">
            <a:avLst/>
          </a:prstGeom>
        </p:spPr>
        <p:txBody>
          <a:bodyPr vert="horz" lIns="57607" tIns="28804" rIns="57607" bIns="28804"/>
          <a:lstStyle>
            <a:lvl1pPr algn="ctr">
              <a:defRPr sz="3000" b="0" i="0">
                <a:solidFill>
                  <a:schemeClr val="tx1">
                    <a:lumMod val="65000"/>
                    <a:lumOff val="35000"/>
                  </a:schemeClr>
                </a:solidFill>
                <a:latin typeface="Arial"/>
                <a:cs typeface="Arial"/>
              </a:defRPr>
            </a:lvl1pPr>
          </a:lstStyle>
          <a:p>
            <a:r>
              <a:rPr lang="fr-CH" dirty="0"/>
              <a:t>Click to edit Master title style</a:t>
            </a:r>
            <a:endParaRPr lang="en-US" dirty="0"/>
          </a:p>
        </p:txBody>
      </p:sp>
      <p:sp>
        <p:nvSpPr>
          <p:cNvPr id="12" name="Rectangle 11"/>
          <p:cNvSpPr/>
          <p:nvPr userDrawn="1"/>
        </p:nvSpPr>
        <p:spPr>
          <a:xfrm>
            <a:off x="0" y="6516000"/>
            <a:ext cx="915921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grpSp>
        <p:nvGrpSpPr>
          <p:cNvPr id="19" name="Group 18"/>
          <p:cNvGrpSpPr/>
          <p:nvPr userDrawn="1"/>
        </p:nvGrpSpPr>
        <p:grpSpPr>
          <a:xfrm>
            <a:off x="7790625" y="5949572"/>
            <a:ext cx="867600" cy="607703"/>
            <a:chOff x="6793675" y="550964"/>
            <a:chExt cx="867600" cy="607703"/>
          </a:xfrm>
        </p:grpSpPr>
        <p:grpSp>
          <p:nvGrpSpPr>
            <p:cNvPr id="20" name="Group 17"/>
            <p:cNvGrpSpPr/>
            <p:nvPr userDrawn="1"/>
          </p:nvGrpSpPr>
          <p:grpSpPr>
            <a:xfrm>
              <a:off x="6793675" y="550964"/>
              <a:ext cx="867600" cy="576072"/>
              <a:chOff x="7778187" y="681228"/>
              <a:chExt cx="900000" cy="576072"/>
            </a:xfrm>
          </p:grpSpPr>
          <p:sp>
            <p:nvSpPr>
              <p:cNvPr id="22" name="Rounded Rectangle 21"/>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sp>
            <p:nvSpPr>
              <p:cNvPr id="23" name="Rectangle 22"/>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grpSp>
        <p:pic>
          <p:nvPicPr>
            <p:cNvPr id="21" name="Picture 20"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3090631973"/>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page">
    <p:bg>
      <p:bgPr>
        <a:gradFill flip="none" rotWithShape="1">
          <a:gsLst>
            <a:gs pos="0">
              <a:schemeClr val="bg1">
                <a:tint val="80000"/>
                <a:satMod val="300000"/>
                <a:alpha val="0"/>
              </a:schemeClr>
            </a:gs>
            <a:gs pos="100000">
              <a:srgbClr val="4C79AB">
                <a:alpha val="3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Line 7"/>
          <p:cNvSpPr>
            <a:spLocks noChangeShapeType="1"/>
          </p:cNvSpPr>
          <p:nvPr userDrawn="1"/>
        </p:nvSpPr>
        <p:spPr bwMode="auto">
          <a:xfrm rot="10800000" flipH="1" flipV="1">
            <a:off x="0" y="4140200"/>
            <a:ext cx="2880000" cy="6350"/>
          </a:xfrm>
          <a:prstGeom prst="line">
            <a:avLst/>
          </a:prstGeom>
          <a:noFill/>
          <a:ln w="6350" cap="flat">
            <a:solidFill>
              <a:schemeClr val="tx1">
                <a:lumMod val="65000"/>
                <a:lumOff val="35000"/>
              </a:schemeClr>
            </a:solidFill>
            <a:prstDash val="solid"/>
            <a:miter lim="800000"/>
            <a:headEnd type="none" w="med" len="med"/>
            <a:tailEnd type="none" w="med" len="med"/>
          </a:ln>
        </p:spPr>
        <p:txBody>
          <a:bodyPr lIns="0" tIns="0" rIns="0" bIns="0">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6" name="Line 8"/>
          <p:cNvSpPr>
            <a:spLocks noChangeShapeType="1"/>
          </p:cNvSpPr>
          <p:nvPr userDrawn="1"/>
        </p:nvSpPr>
        <p:spPr bwMode="auto">
          <a:xfrm rot="10800000" flipH="1">
            <a:off x="6278915" y="4140200"/>
            <a:ext cx="2880000" cy="6350"/>
          </a:xfrm>
          <a:prstGeom prst="line">
            <a:avLst/>
          </a:prstGeom>
          <a:noFill/>
          <a:ln w="6350" cap="flat">
            <a:solidFill>
              <a:schemeClr val="tx1">
                <a:lumMod val="65000"/>
                <a:lumOff val="35000"/>
              </a:schemeClr>
            </a:solidFill>
            <a:prstDash val="solid"/>
            <a:miter lim="800000"/>
            <a:headEnd type="none" w="med" len="med"/>
            <a:tailEnd type="none" w="med" len="med"/>
          </a:ln>
        </p:spPr>
        <p:txBody>
          <a:bodyPr lIns="0" tIns="0" rIns="0" bIns="0">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3" name="Subtitle 2"/>
          <p:cNvSpPr>
            <a:spLocks noGrp="1"/>
          </p:cNvSpPr>
          <p:nvPr>
            <p:ph type="subTitle" idx="1"/>
          </p:nvPr>
        </p:nvSpPr>
        <p:spPr>
          <a:xfrm>
            <a:off x="0" y="3886200"/>
            <a:ext cx="9144000" cy="468000"/>
          </a:xfrm>
          <a:prstGeom prst="rect">
            <a:avLst/>
          </a:prstGeom>
        </p:spPr>
        <p:txBody>
          <a:bodyPr vert="horz" lIns="0" tIns="0" rIns="0" bIns="0" anchor="ctr" anchorCtr="0"/>
          <a:lstStyle>
            <a:lvl1pPr marL="0" indent="0" algn="ctr">
              <a:buNone/>
              <a:defRPr sz="2000" b="0" i="0">
                <a:solidFill>
                  <a:srgbClr val="595959"/>
                </a:solidFill>
                <a:latin typeface="Arial"/>
                <a:cs typeface="Arial"/>
              </a:defRPr>
            </a:lvl1pPr>
            <a:lvl2pPr marL="288036" indent="0" algn="ctr">
              <a:buNone/>
              <a:defRPr/>
            </a:lvl2pPr>
            <a:lvl3pPr marL="576070" indent="0" algn="ctr">
              <a:buNone/>
              <a:defRPr/>
            </a:lvl3pPr>
            <a:lvl4pPr marL="864106" indent="0" algn="ctr">
              <a:buNone/>
              <a:defRPr/>
            </a:lvl4pPr>
            <a:lvl5pPr marL="1152142" indent="0" algn="ctr">
              <a:buNone/>
              <a:defRPr/>
            </a:lvl5pPr>
            <a:lvl6pPr marL="1440177" indent="0" algn="ctr">
              <a:buNone/>
              <a:defRPr/>
            </a:lvl6pPr>
            <a:lvl7pPr marL="1728212" indent="0" algn="ctr">
              <a:buNone/>
              <a:defRPr/>
            </a:lvl7pPr>
            <a:lvl8pPr marL="2016248" indent="0" algn="ctr">
              <a:buNone/>
              <a:defRPr/>
            </a:lvl8pPr>
            <a:lvl9pPr marL="2304283" indent="0" algn="ctr">
              <a:buNone/>
              <a:defRPr/>
            </a:lvl9pPr>
          </a:lstStyle>
          <a:p>
            <a:r>
              <a:rPr lang="fr-CH" dirty="0"/>
              <a:t>Click to edit Master</a:t>
            </a:r>
            <a:endParaRPr lang="en-US" dirty="0"/>
          </a:p>
        </p:txBody>
      </p:sp>
      <p:sp>
        <p:nvSpPr>
          <p:cNvPr id="8" name="Title 1"/>
          <p:cNvSpPr>
            <a:spLocks noGrp="1"/>
          </p:cNvSpPr>
          <p:nvPr>
            <p:ph type="ctrTitle"/>
          </p:nvPr>
        </p:nvSpPr>
        <p:spPr>
          <a:xfrm>
            <a:off x="685800" y="2130028"/>
            <a:ext cx="7772400" cy="1470422"/>
          </a:xfrm>
          <a:prstGeom prst="rect">
            <a:avLst/>
          </a:prstGeom>
        </p:spPr>
        <p:txBody>
          <a:bodyPr vert="horz" lIns="57607" tIns="28804" rIns="57607" bIns="28804"/>
          <a:lstStyle>
            <a:lvl1pPr algn="ctr">
              <a:defRPr sz="3000" b="0" i="0">
                <a:solidFill>
                  <a:schemeClr val="tx1">
                    <a:lumMod val="65000"/>
                    <a:lumOff val="35000"/>
                  </a:schemeClr>
                </a:solidFill>
                <a:latin typeface="Arial"/>
                <a:cs typeface="Arial"/>
              </a:defRPr>
            </a:lvl1pPr>
          </a:lstStyle>
          <a:p>
            <a:r>
              <a:rPr lang="fr-CH" dirty="0"/>
              <a:t>Click to edit Master title style</a:t>
            </a:r>
            <a:endParaRPr lang="en-US" dirty="0"/>
          </a:p>
        </p:txBody>
      </p:sp>
      <p:sp>
        <p:nvSpPr>
          <p:cNvPr id="18" name="Rectangle 1"/>
          <p:cNvSpPr>
            <a:spLocks/>
          </p:cNvSpPr>
          <p:nvPr userDrawn="1"/>
        </p:nvSpPr>
        <p:spPr bwMode="auto">
          <a:xfrm>
            <a:off x="0" y="0"/>
            <a:ext cx="9144000" cy="1257300"/>
          </a:xfrm>
          <a:prstGeom prst="rect">
            <a:avLst/>
          </a:prstGeom>
          <a:solidFill>
            <a:schemeClr val="bg1">
              <a:lumMod val="50000"/>
              <a:alpha val="79999"/>
            </a:schemeClr>
          </a:solidFill>
          <a:ln>
            <a:noFill/>
          </a:ln>
        </p:spPr>
        <p:txBody>
          <a:bodyPr lIns="0" tIns="0" rIns="0" bIns="0"/>
          <a:lstStyle/>
          <a:p>
            <a:r>
              <a:rPr lang="fr-FR" dirty="0"/>
              <a:t>  </a:t>
            </a:r>
          </a:p>
        </p:txBody>
      </p:sp>
      <p:sp>
        <p:nvSpPr>
          <p:cNvPr id="19" name="Rectangle 18"/>
          <p:cNvSpPr/>
          <p:nvPr userDrawn="1"/>
        </p:nvSpPr>
        <p:spPr>
          <a:xfrm>
            <a:off x="0" y="1257300"/>
            <a:ext cx="915921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grpSp>
        <p:nvGrpSpPr>
          <p:cNvPr id="13" name="Group 20"/>
          <p:cNvGrpSpPr/>
          <p:nvPr userDrawn="1"/>
        </p:nvGrpSpPr>
        <p:grpSpPr>
          <a:xfrm>
            <a:off x="7790625" y="692065"/>
            <a:ext cx="867600" cy="607703"/>
            <a:chOff x="6793675" y="550964"/>
            <a:chExt cx="867600" cy="607703"/>
          </a:xfrm>
        </p:grpSpPr>
        <p:grpSp>
          <p:nvGrpSpPr>
            <p:cNvPr id="14" name="Group 17"/>
            <p:cNvGrpSpPr/>
            <p:nvPr userDrawn="1"/>
          </p:nvGrpSpPr>
          <p:grpSpPr>
            <a:xfrm>
              <a:off x="6793675" y="550964"/>
              <a:ext cx="867600" cy="576072"/>
              <a:chOff x="7778187" y="681228"/>
              <a:chExt cx="900000" cy="576072"/>
            </a:xfrm>
          </p:grpSpPr>
          <p:sp>
            <p:nvSpPr>
              <p:cNvPr id="16"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sp>
            <p:nvSpPr>
              <p:cNvPr id="17" name="Rectangle 16"/>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grpSp>
        <p:pic>
          <p:nvPicPr>
            <p:cNvPr id="15"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1656910730"/>
      </p:ext>
    </p:extLst>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s">
    <p:spTree>
      <p:nvGrpSpPr>
        <p:cNvPr id="1" name=""/>
        <p:cNvGrpSpPr/>
        <p:nvPr/>
      </p:nvGrpSpPr>
      <p:grpSpPr>
        <a:xfrm>
          <a:off x="0" y="0"/>
          <a:ext cx="0" cy="0"/>
          <a:chOff x="0" y="0"/>
          <a:chExt cx="0" cy="0"/>
        </a:xfrm>
      </p:grpSpPr>
      <p:sp>
        <p:nvSpPr>
          <p:cNvPr id="9" name="Rectangle 1"/>
          <p:cNvSpPr>
            <a:spLocks/>
          </p:cNvSpPr>
          <p:nvPr userDrawn="1"/>
        </p:nvSpPr>
        <p:spPr bwMode="auto">
          <a:xfrm>
            <a:off x="0" y="-1"/>
            <a:ext cx="9144000" cy="6907389"/>
          </a:xfrm>
          <a:prstGeom prst="rect">
            <a:avLst/>
          </a:prstGeom>
          <a:solidFill>
            <a:schemeClr val="bg1">
              <a:lumMod val="50000"/>
              <a:alpha val="79999"/>
            </a:schemeClr>
          </a:solidFill>
          <a:ln>
            <a:noFill/>
          </a:ln>
        </p:spPr>
        <p:txBody>
          <a:bodyPr lIns="0" tIns="0" rIns="0" bIns="0"/>
          <a:lstStyle/>
          <a:p>
            <a:r>
              <a:rPr lang="fr-FR" dirty="0"/>
              <a:t>  </a:t>
            </a:r>
          </a:p>
        </p:txBody>
      </p:sp>
      <p:sp>
        <p:nvSpPr>
          <p:cNvPr id="12" name="Rectangle 11"/>
          <p:cNvSpPr/>
          <p:nvPr userDrawn="1"/>
        </p:nvSpPr>
        <p:spPr>
          <a:xfrm>
            <a:off x="-3773" y="-63500"/>
            <a:ext cx="9197162" cy="666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4"/>
          <p:cNvSpPr>
            <a:spLocks noGrp="1"/>
          </p:cNvSpPr>
          <p:nvPr>
            <p:ph type="body" sz="quarter" idx="13" hasCustomPrompt="1"/>
          </p:nvPr>
        </p:nvSpPr>
        <p:spPr>
          <a:xfrm>
            <a:off x="498474" y="1771776"/>
            <a:ext cx="8208082" cy="2419224"/>
          </a:xfrm>
          <a:prstGeom prst="rect">
            <a:avLst/>
          </a:prstGeom>
        </p:spPr>
        <p:txBody>
          <a:bodyPr vert="horz" lIns="0" tIns="0" rIns="0"/>
          <a:lstStyle>
            <a:lvl1pPr marL="0" indent="0">
              <a:buNone/>
              <a:defRPr sz="4400" b="1" baseline="0">
                <a:solidFill>
                  <a:schemeClr val="bg1"/>
                </a:solidFill>
              </a:defRPr>
            </a:lvl1pPr>
            <a:lvl2pPr>
              <a:buNone/>
              <a:defRPr/>
            </a:lvl2pPr>
          </a:lstStyle>
          <a:p>
            <a:pPr lvl="0"/>
            <a:r>
              <a:rPr lang="fr-CH" dirty="0"/>
              <a:t>Chapter Title</a:t>
            </a:r>
          </a:p>
        </p:txBody>
      </p:sp>
      <p:pic>
        <p:nvPicPr>
          <p:cNvPr id="18" name="Image 6" descr="Bande_Logo_UNI_PP_right_long.eps"/>
          <p:cNvPicPr>
            <a:picLocks noChangeAspect="1"/>
          </p:cNvPicPr>
          <p:nvPr userDrawn="1"/>
        </p:nvPicPr>
        <p:blipFill rotWithShape="1">
          <a:blip r:embed="rId2" cstate="screen">
            <a:extLst>
              <a:ext uri="{28A0092B-C50C-407E-A947-70E740481C1C}">
                <a14:useLocalDpi xmlns:a14="http://schemas.microsoft.com/office/drawing/2010/main"/>
              </a:ext>
            </a:extLst>
          </a:blip>
          <a:srcRect l="30110" b="18390"/>
          <a:stretch/>
        </p:blipFill>
        <p:spPr bwMode="auto">
          <a:xfrm>
            <a:off x="-546100" y="5907010"/>
            <a:ext cx="9944100"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149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re - Bullet points">
    <p:spTree>
      <p:nvGrpSpPr>
        <p:cNvPr id="1" name=""/>
        <p:cNvGrpSpPr/>
        <p:nvPr/>
      </p:nvGrpSpPr>
      <p:grpSpPr>
        <a:xfrm>
          <a:off x="0" y="0"/>
          <a:ext cx="0" cy="0"/>
          <a:chOff x="0" y="0"/>
          <a:chExt cx="0" cy="0"/>
        </a:xfrm>
      </p:grpSpPr>
      <p:sp>
        <p:nvSpPr>
          <p:cNvPr id="9" name="Rectangle 1"/>
          <p:cNvSpPr>
            <a:spLocks/>
          </p:cNvSpPr>
          <p:nvPr userDrawn="1"/>
        </p:nvSpPr>
        <p:spPr bwMode="auto">
          <a:xfrm>
            <a:off x="0" y="0"/>
            <a:ext cx="9144000" cy="1257300"/>
          </a:xfrm>
          <a:prstGeom prst="rect">
            <a:avLst/>
          </a:prstGeom>
          <a:solidFill>
            <a:schemeClr val="bg1">
              <a:lumMod val="50000"/>
              <a:alpha val="79999"/>
            </a:schemeClr>
          </a:solidFill>
          <a:ln>
            <a:noFill/>
          </a:ln>
        </p:spPr>
        <p:txBody>
          <a:bodyPr lIns="0" tIns="0" rIns="0" bIns="0"/>
          <a:lstStyle/>
          <a:p>
            <a:r>
              <a:rPr lang="fr-FR" dirty="0"/>
              <a:t>  </a:t>
            </a:r>
          </a:p>
        </p:txBody>
      </p:sp>
      <p:sp>
        <p:nvSpPr>
          <p:cNvPr id="12" name="Rectangle 11"/>
          <p:cNvSpPr/>
          <p:nvPr userDrawn="1"/>
        </p:nvSpPr>
        <p:spPr>
          <a:xfrm>
            <a:off x="-3772" y="241300"/>
            <a:ext cx="205478" cy="714157"/>
          </a:xfrm>
          <a:prstGeom prst="rect">
            <a:avLst/>
          </a:prstGeom>
          <a:solidFill>
            <a:srgbClr val="FF1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itle 1"/>
          <p:cNvSpPr>
            <a:spLocks noGrp="1"/>
          </p:cNvSpPr>
          <p:nvPr>
            <p:ph type="title" hasCustomPrompt="1"/>
          </p:nvPr>
        </p:nvSpPr>
        <p:spPr>
          <a:xfrm>
            <a:off x="498474" y="266700"/>
            <a:ext cx="6880226" cy="688757"/>
          </a:xfrm>
          <a:prstGeom prst="rect">
            <a:avLst/>
          </a:prstGeom>
        </p:spPr>
        <p:txBody>
          <a:bodyPr lIns="0" tIns="0" rIns="0" bIns="0" anchor="t">
            <a:normAutofit/>
          </a:bodyPr>
          <a:lstStyle>
            <a:lvl1pPr algn="l">
              <a:defRPr sz="2000" b="1">
                <a:solidFill>
                  <a:srgbClr val="FFFFFF"/>
                </a:solidFill>
              </a:defRPr>
            </a:lvl1pPr>
          </a:lstStyle>
          <a:p>
            <a:r>
              <a:rPr lang="fr-CH" dirty="0"/>
              <a:t>Click to edit Master title style</a:t>
            </a:r>
            <a:endParaRPr dirty="0"/>
          </a:p>
        </p:txBody>
      </p:sp>
      <p:pic>
        <p:nvPicPr>
          <p:cNvPr id="18" name="Image 6" descr="Bande_Logo_UNI_PP_right_long.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3922" r="1785" b="18390"/>
          <a:stretch/>
        </p:blipFill>
        <p:spPr bwMode="auto">
          <a:xfrm>
            <a:off x="-3772" y="550964"/>
            <a:ext cx="9147772"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Content Placeholder 2"/>
          <p:cNvSpPr>
            <a:spLocks noGrp="1"/>
          </p:cNvSpPr>
          <p:nvPr>
            <p:ph idx="1"/>
          </p:nvPr>
        </p:nvSpPr>
        <p:spPr>
          <a:xfrm>
            <a:off x="498473" y="2520000"/>
            <a:ext cx="4983165" cy="4144963"/>
          </a:xfrm>
          <a:prstGeom prst="rect">
            <a:avLst/>
          </a:prstGeom>
        </p:spPr>
        <p:txBody>
          <a:bodyPr lIns="0" tIns="0" rIns="0"/>
          <a:lstStyle>
            <a:lvl1pPr>
              <a:buClr>
                <a:schemeClr val="accent1"/>
              </a:buClr>
              <a:defRPr sz="1600">
                <a:solidFill>
                  <a:schemeClr val="bg1">
                    <a:lumMod val="50000"/>
                  </a:schemeClr>
                </a:solidFill>
              </a:defRPr>
            </a:lvl1pPr>
            <a:lvl2pPr marL="228600" indent="0">
              <a:buClr>
                <a:srgbClr val="E03739"/>
              </a:buClr>
              <a:buNone/>
              <a:defRPr sz="1400">
                <a:solidFill>
                  <a:schemeClr val="bg1">
                    <a:lumMod val="50000"/>
                  </a:schemeClr>
                </a:solidFill>
              </a:defRPr>
            </a:lvl2pPr>
            <a:lvl3pPr marL="457200" indent="0">
              <a:buClr>
                <a:srgbClr val="E03739"/>
              </a:buClr>
              <a:buNone/>
              <a:defRPr sz="1200">
                <a:solidFill>
                  <a:schemeClr val="bg1">
                    <a:lumMod val="50000"/>
                  </a:schemeClr>
                </a:solidFill>
              </a:defRPr>
            </a:lvl3pPr>
            <a:lvl4pPr marL="685800" indent="0">
              <a:buClr>
                <a:srgbClr val="E03739"/>
              </a:buClr>
              <a:buNone/>
              <a:defRPr sz="1000">
                <a:solidFill>
                  <a:schemeClr val="bg1">
                    <a:lumMod val="50000"/>
                  </a:schemeClr>
                </a:solidFill>
              </a:defRPr>
            </a:lvl4pPr>
            <a:lvl5pPr marL="914400" indent="0">
              <a:buClr>
                <a:srgbClr val="E03739"/>
              </a:buClr>
              <a:buNone/>
              <a:defRPr sz="800">
                <a:solidFill>
                  <a:schemeClr val="bg1">
                    <a:lumMod val="50000"/>
                  </a:schemeClr>
                </a:solidFil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
        <p:nvSpPr>
          <p:cNvPr id="21" name="Text Placeholder 14"/>
          <p:cNvSpPr>
            <a:spLocks noGrp="1"/>
          </p:cNvSpPr>
          <p:nvPr>
            <p:ph type="body" sz="quarter" idx="13"/>
          </p:nvPr>
        </p:nvSpPr>
        <p:spPr>
          <a:xfrm>
            <a:off x="498474" y="1771776"/>
            <a:ext cx="4983164" cy="674687"/>
          </a:xfrm>
          <a:prstGeom prst="rect">
            <a:avLst/>
          </a:prstGeom>
        </p:spPr>
        <p:txBody>
          <a:bodyPr vert="horz" lIns="0" tIns="0" rIns="0"/>
          <a:lstStyle>
            <a:lvl1pPr>
              <a:buNone/>
              <a:defRPr b="1">
                <a:solidFill>
                  <a:schemeClr val="accent5"/>
                </a:solidFill>
              </a:defRPr>
            </a:lvl1pPr>
            <a:lvl2pPr>
              <a:buNone/>
              <a:defRPr/>
            </a:lvl2pPr>
          </a:lstStyle>
          <a:p>
            <a:pPr lvl="0"/>
            <a:r>
              <a:rPr lang="fr-CH" dirty="0"/>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171393" y="216720"/>
            <a:ext cx="1358032" cy="823860"/>
          </a:xfrm>
          <a:prstGeom prst="rect">
            <a:avLst/>
          </a:prstGeom>
        </p:spPr>
      </p:pic>
    </p:spTree>
    <p:extLst>
      <p:ext uri="{BB962C8B-B14F-4D97-AF65-F5344CB8AC3E}">
        <p14:creationId xmlns:p14="http://schemas.microsoft.com/office/powerpoint/2010/main" val="1362513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8305800" y="242234"/>
            <a:ext cx="554038" cy="365125"/>
          </a:xfrm>
          <a:prstGeom prst="rect">
            <a:avLst/>
          </a:prstGeom>
        </p:spPr>
        <p:txBody>
          <a:bodyPr/>
          <a:lstStyle/>
          <a:p>
            <a:fld id="{69CBF9F6-75D3-1B4A-A1AB-AF8E55766A5D}" type="slidenum">
              <a:rPr lang="en-US" smtClean="0"/>
              <a:pPr/>
              <a:t>‹#›</a:t>
            </a:fld>
            <a:endParaRPr lang="en-US"/>
          </a:p>
        </p:txBody>
      </p:sp>
      <p:sp>
        <p:nvSpPr>
          <p:cNvPr id="13" name="Rectangle 1"/>
          <p:cNvSpPr>
            <a:spLocks/>
          </p:cNvSpPr>
          <p:nvPr userDrawn="1"/>
        </p:nvSpPr>
        <p:spPr bwMode="auto">
          <a:xfrm>
            <a:off x="0" y="0"/>
            <a:ext cx="9144000" cy="1257300"/>
          </a:xfrm>
          <a:prstGeom prst="rect">
            <a:avLst/>
          </a:prstGeom>
          <a:solidFill>
            <a:schemeClr val="bg1">
              <a:lumMod val="50000"/>
              <a:alpha val="79999"/>
            </a:schemeClr>
          </a:solidFill>
          <a:ln>
            <a:noFill/>
          </a:ln>
        </p:spPr>
        <p:txBody>
          <a:bodyPr lIns="0" tIns="0" rIns="0" bIns="0"/>
          <a:lstStyle/>
          <a:p>
            <a:endParaRPr lang="fr-FR"/>
          </a:p>
        </p:txBody>
      </p:sp>
      <p:sp>
        <p:nvSpPr>
          <p:cNvPr id="14" name="Rectangle 13"/>
          <p:cNvSpPr/>
          <p:nvPr userDrawn="1"/>
        </p:nvSpPr>
        <p:spPr>
          <a:xfrm>
            <a:off x="-3772" y="241300"/>
            <a:ext cx="205478" cy="714157"/>
          </a:xfrm>
          <a:prstGeom prst="rect">
            <a:avLst/>
          </a:prstGeom>
          <a:solidFill>
            <a:srgbClr val="FF1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23" name="Image 6" descr="Bande_Logo_UNI_PP_right_long.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3922" r="1785" b="18390"/>
          <a:stretch/>
        </p:blipFill>
        <p:spPr bwMode="auto">
          <a:xfrm>
            <a:off x="-3772" y="550964"/>
            <a:ext cx="9147772"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itle 1"/>
          <p:cNvSpPr>
            <a:spLocks noGrp="1"/>
          </p:cNvSpPr>
          <p:nvPr>
            <p:ph type="title" hasCustomPrompt="1"/>
          </p:nvPr>
        </p:nvSpPr>
        <p:spPr>
          <a:xfrm>
            <a:off x="498474" y="266700"/>
            <a:ext cx="6880226" cy="688757"/>
          </a:xfrm>
          <a:prstGeom prst="rect">
            <a:avLst/>
          </a:prstGeom>
        </p:spPr>
        <p:txBody>
          <a:bodyPr lIns="0" tIns="0" rIns="0" bIns="0" anchor="t">
            <a:normAutofit/>
          </a:bodyPr>
          <a:lstStyle>
            <a:lvl1pPr algn="l">
              <a:defRPr sz="2000" b="1">
                <a:solidFill>
                  <a:srgbClr val="FFFFFF"/>
                </a:solidFill>
              </a:defRPr>
            </a:lvl1pPr>
          </a:lstStyle>
          <a:p>
            <a:r>
              <a:rPr lang="fr-CH" dirty="0"/>
              <a:t>Click to edit Master title style</a:t>
            </a:r>
            <a:endParaRPr dirty="0"/>
          </a:p>
        </p:txBody>
      </p:sp>
      <p:sp>
        <p:nvSpPr>
          <p:cNvPr id="30" name="Text Placeholder 14"/>
          <p:cNvSpPr>
            <a:spLocks noGrp="1"/>
          </p:cNvSpPr>
          <p:nvPr>
            <p:ph type="body" sz="quarter" idx="13" hasCustomPrompt="1"/>
          </p:nvPr>
        </p:nvSpPr>
        <p:spPr>
          <a:xfrm>
            <a:off x="498474" y="1771776"/>
            <a:ext cx="4789143" cy="617412"/>
          </a:xfrm>
          <a:prstGeom prst="rect">
            <a:avLst/>
          </a:prstGeom>
        </p:spPr>
        <p:txBody>
          <a:bodyPr vert="horz" lIns="0" tIns="0" rIns="0"/>
          <a:lstStyle>
            <a:lvl1pPr marL="0" marR="0" indent="0" algn="l" defTabSz="914400" rtl="0" eaLnBrk="1" fontAlgn="auto" latinLnBrk="0" hangingPunct="0">
              <a:lnSpc>
                <a:spcPct val="100000"/>
              </a:lnSpc>
              <a:spcBef>
                <a:spcPts val="0"/>
              </a:spcBef>
              <a:spcAft>
                <a:spcPts val="0"/>
              </a:spcAft>
              <a:buClr>
                <a:schemeClr val="accent1"/>
              </a:buClr>
              <a:buSzPct val="75000"/>
              <a:buFont typeface="Wingdings" pitchFamily="2" charset="2"/>
              <a:buNone/>
              <a:tabLst/>
              <a:defRPr sz="2000" b="1">
                <a:solidFill>
                  <a:srgbClr val="68585A"/>
                </a:solidFill>
              </a:defRPr>
            </a:lvl1pPr>
            <a:lvl2pPr>
              <a:buNone/>
              <a:defRPr/>
            </a:lvl2pPr>
          </a:lstStyle>
          <a:p>
            <a:pPr lvl="0"/>
            <a:r>
              <a:rPr lang="fr-CH" dirty="0"/>
              <a:t>Click to </a:t>
            </a:r>
            <a:r>
              <a:rPr lang="fr-CH" dirty="0" err="1"/>
              <a:t>edit</a:t>
            </a:r>
            <a:r>
              <a:rPr lang="fr-CH" dirty="0"/>
              <a:t> Master </a:t>
            </a:r>
            <a:r>
              <a:rPr lang="fr-CH" dirty="0" err="1"/>
              <a:t>text</a:t>
            </a:r>
            <a:r>
              <a:rPr lang="fr-CH" dirty="0"/>
              <a:t> styles</a:t>
            </a:r>
          </a:p>
          <a:p>
            <a:pPr lvl="0"/>
            <a:endParaRPr lang="fr-CH" dirty="0"/>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171393" y="216720"/>
            <a:ext cx="1358032" cy="823860"/>
          </a:xfrm>
          <a:prstGeom prst="rect">
            <a:avLst/>
          </a:prstGeom>
        </p:spPr>
      </p:pic>
    </p:spTree>
    <p:extLst>
      <p:ext uri="{BB962C8B-B14F-4D97-AF65-F5344CB8AC3E}">
        <p14:creationId xmlns:p14="http://schemas.microsoft.com/office/powerpoint/2010/main" val="244180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 Soustitre ">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8305800" y="242234"/>
            <a:ext cx="554038" cy="365125"/>
          </a:xfrm>
          <a:prstGeom prst="rect">
            <a:avLst/>
          </a:prstGeom>
        </p:spPr>
        <p:txBody>
          <a:bodyPr/>
          <a:lstStyle/>
          <a:p>
            <a:fld id="{69CBF9F6-75D3-1B4A-A1AB-AF8E55766A5D}" type="slidenum">
              <a:rPr lang="en-US" smtClean="0"/>
              <a:pPr/>
              <a:t>‹#›</a:t>
            </a:fld>
            <a:endParaRPr lang="en-US"/>
          </a:p>
        </p:txBody>
      </p:sp>
      <p:sp>
        <p:nvSpPr>
          <p:cNvPr id="13" name="Rectangle 1"/>
          <p:cNvSpPr>
            <a:spLocks/>
          </p:cNvSpPr>
          <p:nvPr userDrawn="1"/>
        </p:nvSpPr>
        <p:spPr bwMode="auto">
          <a:xfrm>
            <a:off x="0" y="0"/>
            <a:ext cx="9144000" cy="1257300"/>
          </a:xfrm>
          <a:prstGeom prst="rect">
            <a:avLst/>
          </a:prstGeom>
          <a:solidFill>
            <a:schemeClr val="bg1">
              <a:lumMod val="50000"/>
              <a:alpha val="79999"/>
            </a:schemeClr>
          </a:solidFill>
          <a:ln>
            <a:noFill/>
          </a:ln>
        </p:spPr>
        <p:txBody>
          <a:bodyPr lIns="0" tIns="0" rIns="0" bIns="0"/>
          <a:lstStyle/>
          <a:p>
            <a:endParaRPr lang="fr-FR"/>
          </a:p>
        </p:txBody>
      </p:sp>
      <p:sp>
        <p:nvSpPr>
          <p:cNvPr id="14" name="Rectangle 13"/>
          <p:cNvSpPr/>
          <p:nvPr userDrawn="1"/>
        </p:nvSpPr>
        <p:spPr>
          <a:xfrm>
            <a:off x="-3772" y="241300"/>
            <a:ext cx="205478" cy="714157"/>
          </a:xfrm>
          <a:prstGeom prst="rect">
            <a:avLst/>
          </a:prstGeom>
          <a:solidFill>
            <a:srgbClr val="FF1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23" name="Image 6" descr="Bande_Logo_UNI_PP_right_long.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3922" r="1785" b="18390"/>
          <a:stretch/>
        </p:blipFill>
        <p:spPr bwMode="auto">
          <a:xfrm>
            <a:off x="-3772" y="550964"/>
            <a:ext cx="9147772"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itle 1"/>
          <p:cNvSpPr>
            <a:spLocks noGrp="1"/>
          </p:cNvSpPr>
          <p:nvPr>
            <p:ph type="title" hasCustomPrompt="1"/>
          </p:nvPr>
        </p:nvSpPr>
        <p:spPr>
          <a:xfrm>
            <a:off x="498474" y="266700"/>
            <a:ext cx="6880226" cy="688757"/>
          </a:xfrm>
          <a:prstGeom prst="rect">
            <a:avLst/>
          </a:prstGeom>
        </p:spPr>
        <p:txBody>
          <a:bodyPr lIns="0" tIns="0" rIns="0" bIns="0" anchor="t">
            <a:normAutofit/>
          </a:bodyPr>
          <a:lstStyle>
            <a:lvl1pPr algn="l">
              <a:defRPr sz="2000" b="1">
                <a:solidFill>
                  <a:srgbClr val="FFFFFF"/>
                </a:solidFill>
              </a:defRPr>
            </a:lvl1pPr>
          </a:lstStyle>
          <a:p>
            <a:r>
              <a:rPr lang="fr-CH" dirty="0"/>
              <a:t>Click to edit Master title style</a:t>
            </a:r>
            <a:endParaRPr dirty="0"/>
          </a:p>
        </p:txBody>
      </p:sp>
      <p:sp>
        <p:nvSpPr>
          <p:cNvPr id="30" name="Text Placeholder 14"/>
          <p:cNvSpPr>
            <a:spLocks noGrp="1"/>
          </p:cNvSpPr>
          <p:nvPr>
            <p:ph type="body" sz="quarter" idx="13" hasCustomPrompt="1"/>
          </p:nvPr>
        </p:nvSpPr>
        <p:spPr>
          <a:xfrm>
            <a:off x="498474" y="1771776"/>
            <a:ext cx="4983164" cy="617412"/>
          </a:xfrm>
          <a:prstGeom prst="rect">
            <a:avLst/>
          </a:prstGeom>
        </p:spPr>
        <p:txBody>
          <a:bodyPr vert="horz" wrap="square" lIns="0" tIns="0" rIns="0" bIns="0"/>
          <a:lstStyle>
            <a:lvl1pPr marL="0" marR="0" indent="0" algn="l" defTabSz="914400" rtl="0" eaLnBrk="1" fontAlgn="auto" latinLnBrk="0" hangingPunct="0">
              <a:lnSpc>
                <a:spcPct val="100000"/>
              </a:lnSpc>
              <a:spcBef>
                <a:spcPts val="2000"/>
              </a:spcBef>
              <a:spcAft>
                <a:spcPts val="0"/>
              </a:spcAft>
              <a:buClr>
                <a:schemeClr val="accent1"/>
              </a:buClr>
              <a:buSzPct val="75000"/>
              <a:buFont typeface="Wingdings" pitchFamily="2" charset="2"/>
              <a:buNone/>
              <a:tabLst/>
              <a:defRPr sz="2000" b="1">
                <a:solidFill>
                  <a:srgbClr val="68585A"/>
                </a:solidFill>
              </a:defRPr>
            </a:lvl1pPr>
            <a:lvl2pPr>
              <a:buNone/>
              <a:defRPr/>
            </a:lvl2pPr>
          </a:lstStyle>
          <a:p>
            <a:pPr lvl="0"/>
            <a:r>
              <a:rPr lang="fr-CH" dirty="0"/>
              <a:t>Click to edit Master text styles</a:t>
            </a:r>
          </a:p>
          <a:p>
            <a:pPr lvl="0"/>
            <a:endParaRPr lang="fr-CH" dirty="0"/>
          </a:p>
        </p:txBody>
      </p:sp>
      <p:sp>
        <p:nvSpPr>
          <p:cNvPr id="11" name="Content Placeholder 2"/>
          <p:cNvSpPr>
            <a:spLocks noGrp="1"/>
          </p:cNvSpPr>
          <p:nvPr>
            <p:ph idx="1" hasCustomPrompt="1"/>
          </p:nvPr>
        </p:nvSpPr>
        <p:spPr>
          <a:xfrm>
            <a:off x="498473" y="2520001"/>
            <a:ext cx="4983165" cy="411296"/>
          </a:xfrm>
          <a:prstGeom prst="rect">
            <a:avLst/>
          </a:prstGeom>
          <a:noFill/>
        </p:spPr>
        <p:txBody>
          <a:bodyPr lIns="0" tIns="0" rIns="0"/>
          <a:lstStyle>
            <a:lvl1pPr marL="0" indent="0">
              <a:buClr>
                <a:srgbClr val="E03739"/>
              </a:buClr>
              <a:buNone/>
              <a:defRPr sz="1600">
                <a:solidFill>
                  <a:schemeClr val="accent1"/>
                </a:solidFill>
              </a:defRPr>
            </a:lvl1pPr>
            <a:lvl2pPr marL="228600" indent="0">
              <a:buClr>
                <a:srgbClr val="E03739"/>
              </a:buClr>
              <a:buNone/>
              <a:defRPr sz="1600">
                <a:solidFill>
                  <a:srgbClr val="1BA8E1"/>
                </a:solidFill>
              </a:defRPr>
            </a:lvl2pPr>
            <a:lvl3pPr marL="457200" indent="0">
              <a:buClr>
                <a:srgbClr val="E03739"/>
              </a:buClr>
              <a:buNone/>
              <a:defRPr sz="1600">
                <a:solidFill>
                  <a:srgbClr val="1BA8E1"/>
                </a:solidFill>
              </a:defRPr>
            </a:lvl3pPr>
            <a:lvl4pPr marL="685800" indent="0">
              <a:buClr>
                <a:srgbClr val="E03739"/>
              </a:buClr>
              <a:buNone/>
              <a:defRPr sz="1600">
                <a:solidFill>
                  <a:srgbClr val="1BA8E1"/>
                </a:solidFill>
              </a:defRPr>
            </a:lvl4pPr>
            <a:lvl5pPr marL="914400" indent="0">
              <a:buClr>
                <a:srgbClr val="E03739"/>
              </a:buClr>
              <a:buNone/>
              <a:defRPr sz="1600">
                <a:solidFill>
                  <a:srgbClr val="1BA8E1"/>
                </a:solidFill>
              </a:defRPr>
            </a:lvl5pPr>
          </a:lstStyle>
          <a:p>
            <a:pPr lvl="0"/>
            <a:r>
              <a:rPr lang="fr-CH" dirty="0"/>
              <a:t>Click to edit Master text styles</a:t>
            </a:r>
          </a:p>
          <a:p>
            <a:pPr lvl="0"/>
            <a:endParaRPr lang="fr-CH" dirty="0"/>
          </a:p>
        </p:txBody>
      </p:sp>
      <p:sp>
        <p:nvSpPr>
          <p:cNvPr id="9" name="Content Placeholder 2"/>
          <p:cNvSpPr>
            <a:spLocks noGrp="1"/>
          </p:cNvSpPr>
          <p:nvPr>
            <p:ph idx="14"/>
          </p:nvPr>
        </p:nvSpPr>
        <p:spPr>
          <a:xfrm>
            <a:off x="498473" y="3048000"/>
            <a:ext cx="4983165" cy="3616963"/>
          </a:xfrm>
          <a:prstGeom prst="rect">
            <a:avLst/>
          </a:prstGeom>
        </p:spPr>
        <p:txBody>
          <a:bodyPr lIns="0" tIns="0" rIns="0"/>
          <a:lstStyle>
            <a:lvl1pPr>
              <a:buClr>
                <a:schemeClr val="accent1"/>
              </a:buClr>
              <a:defRPr sz="1600">
                <a:solidFill>
                  <a:schemeClr val="bg1">
                    <a:lumMod val="50000"/>
                  </a:schemeClr>
                </a:solidFill>
              </a:defRPr>
            </a:lvl1pPr>
            <a:lvl2pPr marL="228600" indent="0">
              <a:buClr>
                <a:srgbClr val="E03739"/>
              </a:buClr>
              <a:buNone/>
              <a:defRPr sz="1400">
                <a:solidFill>
                  <a:schemeClr val="bg1">
                    <a:lumMod val="50000"/>
                  </a:schemeClr>
                </a:solidFill>
              </a:defRPr>
            </a:lvl2pPr>
            <a:lvl3pPr marL="457200" indent="0">
              <a:buClr>
                <a:srgbClr val="E03739"/>
              </a:buClr>
              <a:buNone/>
              <a:defRPr sz="1200">
                <a:solidFill>
                  <a:schemeClr val="bg1">
                    <a:lumMod val="50000"/>
                  </a:schemeClr>
                </a:solidFill>
              </a:defRPr>
            </a:lvl3pPr>
            <a:lvl4pPr marL="685800" indent="0">
              <a:buClr>
                <a:srgbClr val="E03739"/>
              </a:buClr>
              <a:buNone/>
              <a:defRPr sz="1000">
                <a:solidFill>
                  <a:schemeClr val="bg1">
                    <a:lumMod val="50000"/>
                  </a:schemeClr>
                </a:solidFill>
              </a:defRPr>
            </a:lvl4pPr>
            <a:lvl5pPr marL="914400" indent="0">
              <a:buClr>
                <a:srgbClr val="E03739"/>
              </a:buClr>
              <a:buNone/>
              <a:defRPr sz="800">
                <a:solidFill>
                  <a:schemeClr val="bg1">
                    <a:lumMod val="50000"/>
                  </a:schemeClr>
                </a:solidFil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dirty="0"/>
          </a:p>
        </p:txBody>
      </p:sp>
      <p:pic>
        <p:nvPicPr>
          <p:cNvPr id="10" name="Picture 9"/>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171393" y="216720"/>
            <a:ext cx="1358032" cy="823860"/>
          </a:xfrm>
          <a:prstGeom prst="rect">
            <a:avLst/>
          </a:prstGeom>
        </p:spPr>
      </p:pic>
    </p:spTree>
    <p:extLst>
      <p:ext uri="{BB962C8B-B14F-4D97-AF65-F5344CB8AC3E}">
        <p14:creationId xmlns:p14="http://schemas.microsoft.com/office/powerpoint/2010/main" val="2185318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age simp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242234"/>
            <a:ext cx="554038" cy="365125"/>
          </a:xfrm>
          <a:prstGeom prst="rect">
            <a:avLst/>
          </a:prstGeom>
        </p:spPr>
        <p:txBody>
          <a:bodyPr/>
          <a:lstStyle/>
          <a:p>
            <a:fld id="{69CBF9F6-75D3-1B4A-A1AB-AF8E55766A5D}" type="slidenum">
              <a:rPr lang="en-US" smtClean="0"/>
              <a:pPr/>
              <a:t>‹#›</a:t>
            </a:fld>
            <a:endParaRPr lang="en-US"/>
          </a:p>
        </p:txBody>
      </p:sp>
      <p:sp>
        <p:nvSpPr>
          <p:cNvPr id="9" name="Rectangle 1"/>
          <p:cNvSpPr>
            <a:spLocks/>
          </p:cNvSpPr>
          <p:nvPr userDrawn="1"/>
        </p:nvSpPr>
        <p:spPr bwMode="auto">
          <a:xfrm>
            <a:off x="0" y="0"/>
            <a:ext cx="9144000" cy="1257300"/>
          </a:xfrm>
          <a:prstGeom prst="rect">
            <a:avLst/>
          </a:prstGeom>
          <a:solidFill>
            <a:schemeClr val="bg1">
              <a:lumMod val="50000"/>
              <a:alpha val="79999"/>
            </a:schemeClr>
          </a:solidFill>
          <a:ln>
            <a:noFill/>
          </a:ln>
        </p:spPr>
        <p:txBody>
          <a:bodyPr lIns="0" tIns="0" rIns="0" bIns="0"/>
          <a:lstStyle/>
          <a:p>
            <a:endParaRPr lang="fr-FR"/>
          </a:p>
        </p:txBody>
      </p:sp>
      <p:sp>
        <p:nvSpPr>
          <p:cNvPr id="12" name="Rectangle 11"/>
          <p:cNvSpPr/>
          <p:nvPr userDrawn="1"/>
        </p:nvSpPr>
        <p:spPr>
          <a:xfrm>
            <a:off x="-3772" y="241300"/>
            <a:ext cx="205478" cy="7141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Image 6" descr="Bande_Logo_UNI_PP_right_long.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3922" r="1785" b="18390"/>
          <a:stretch/>
        </p:blipFill>
        <p:spPr bwMode="auto">
          <a:xfrm>
            <a:off x="-3772" y="550964"/>
            <a:ext cx="9147772" cy="9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498474" y="266700"/>
            <a:ext cx="6880226" cy="688757"/>
          </a:xfrm>
          <a:prstGeom prst="rect">
            <a:avLst/>
          </a:prstGeom>
        </p:spPr>
        <p:txBody>
          <a:bodyPr lIns="0" tIns="0" rIns="0" bIns="0" anchor="t">
            <a:normAutofit/>
          </a:bodyPr>
          <a:lstStyle>
            <a:lvl1pPr algn="l">
              <a:defRPr sz="2000" b="1">
                <a:solidFill>
                  <a:srgbClr val="FFFFFF"/>
                </a:solidFill>
              </a:defRPr>
            </a:lvl1pPr>
          </a:lstStyle>
          <a:p>
            <a:r>
              <a:rPr lang="fr-CH" dirty="0"/>
              <a:t>Click to edit Master title style</a:t>
            </a:r>
            <a:endParaRPr dirty="0"/>
          </a:p>
        </p:txBody>
      </p:sp>
      <p:pic>
        <p:nvPicPr>
          <p:cNvPr id="7" name="Pictur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171393" y="216720"/>
            <a:ext cx="1358032" cy="823860"/>
          </a:xfrm>
          <a:prstGeom prst="rect">
            <a:avLst/>
          </a:prstGeom>
        </p:spPr>
      </p:pic>
    </p:spTree>
    <p:extLst>
      <p:ext uri="{BB962C8B-B14F-4D97-AF65-F5344CB8AC3E}">
        <p14:creationId xmlns:p14="http://schemas.microsoft.com/office/powerpoint/2010/main" val="14243001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4.emf"/><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jpe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6" r:id="rId1"/>
    <p:sldLayoutId id="214748385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645509"/>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305538"/>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8" r:id="rId1"/>
    <p:sldLayoutId id="214748383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 11" descr="DSC_0710.JPG">
            <a:extLst>
              <a:ext uri="{FF2B5EF4-FFF2-40B4-BE49-F238E27FC236}">
                <a16:creationId xmlns:a16="http://schemas.microsoft.com/office/drawing/2014/main" id="{E588EBBD-3835-9041-8861-86C7FE176F40}"/>
              </a:ext>
            </a:extLst>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t="41746" b="9922"/>
          <a:stretch/>
        </p:blipFill>
        <p:spPr>
          <a:xfrm>
            <a:off x="0" y="0"/>
            <a:ext cx="9398000" cy="6858001"/>
          </a:xfrm>
          <a:prstGeom prst="rect">
            <a:avLst/>
          </a:prstGeom>
        </p:spPr>
      </p:pic>
      <p:pic>
        <p:nvPicPr>
          <p:cNvPr id="3" name="Image 5" descr="Bande_Logo_UNI_PP_right_long.eps"/>
          <p:cNvPicPr>
            <a:picLocks noChangeAspect="1"/>
          </p:cNvPicPr>
          <p:nvPr userDrawn="1"/>
        </p:nvPicPr>
        <p:blipFill>
          <a:blip r:embed="rId16" cstate="screen">
            <a:extLst>
              <a:ext uri="{28A0092B-C50C-407E-A947-70E740481C1C}">
                <a14:useLocalDpi xmlns:a14="http://schemas.microsoft.com/office/drawing/2010/main"/>
              </a:ext>
            </a:extLst>
          </a:blip>
          <a:srcRect b="18390"/>
          <a:stretch>
            <a:fillRect/>
          </a:stretch>
        </p:blipFill>
        <p:spPr bwMode="auto">
          <a:xfrm>
            <a:off x="-7612063" y="5707062"/>
            <a:ext cx="17243426"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2"/>
          <p:cNvSpPr>
            <a:spLocks/>
          </p:cNvSpPr>
          <p:nvPr userDrawn="1"/>
        </p:nvSpPr>
        <p:spPr bwMode="auto">
          <a:xfrm>
            <a:off x="0" y="485021"/>
            <a:ext cx="9144000" cy="1350962"/>
          </a:xfrm>
          <a:prstGeom prst="rect">
            <a:avLst/>
          </a:prstGeom>
          <a:solidFill>
            <a:srgbClr val="000000">
              <a:alpha val="29803"/>
            </a:srgbClr>
          </a:solidFill>
          <a:ln>
            <a:noFill/>
          </a:ln>
          <a:extLst>
            <a:ext uri="{91240B29-F687-4f45-9708-019B960494DF}">
              <a14:hiddenLine xmlns="" xmlns:a14="http://schemas.microsoft.com/office/drawing/2010/main" w="12700">
                <a:solidFill>
                  <a:srgbClr val="000000">
                    <a:alpha val="29803"/>
                  </a:srgbClr>
                </a:solidFill>
                <a:miter lim="800000"/>
                <a:headEnd/>
                <a:tailEnd/>
              </a14:hiddenLine>
            </a:ext>
          </a:extLst>
        </p:spPr>
        <p:txBody>
          <a:bodyPr lIns="0" tIns="180000" rIns="0" bIns="0" anchor="b" anchorCtr="0"/>
          <a:lstStyle/>
          <a:p>
            <a:endParaRPr lang="fr-FR" dirty="0"/>
          </a:p>
        </p:txBody>
      </p:sp>
      <p:sp>
        <p:nvSpPr>
          <p:cNvPr id="5" name="Line 3"/>
          <p:cNvSpPr>
            <a:spLocks noChangeShapeType="1"/>
          </p:cNvSpPr>
          <p:nvPr userDrawn="1"/>
        </p:nvSpPr>
        <p:spPr bwMode="auto">
          <a:xfrm rot="10800000">
            <a:off x="3711574" y="649110"/>
            <a:ext cx="0" cy="1023057"/>
          </a:xfrm>
          <a:prstGeom prst="line">
            <a:avLst/>
          </a:prstGeom>
          <a:noFill/>
          <a:ln w="6350">
            <a:solidFill>
              <a:srgbClr val="FFFFFF"/>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6" name="Rectangle 6"/>
          <p:cNvSpPr>
            <a:spLocks/>
          </p:cNvSpPr>
          <p:nvPr userDrawn="1"/>
        </p:nvSpPr>
        <p:spPr bwMode="auto">
          <a:xfrm>
            <a:off x="0" y="485021"/>
            <a:ext cx="196850" cy="1350962"/>
          </a:xfrm>
          <a:prstGeom prst="rect">
            <a:avLst/>
          </a:prstGeom>
          <a:solidFill>
            <a:schemeClr val="accent1"/>
          </a:solidFill>
          <a:ln>
            <a:noFill/>
          </a:ln>
          <a:extLst/>
        </p:spPr>
        <p:txBody>
          <a:bodyPr lIns="0" tIns="0" rIns="0" bIns="0"/>
          <a:lstStyle/>
          <a:p>
            <a:endParaRPr lang="fr-FR"/>
          </a:p>
        </p:txBody>
      </p:sp>
      <p:sp>
        <p:nvSpPr>
          <p:cNvPr id="8" name="Text Placeholder 22"/>
          <p:cNvSpPr txBox="1">
            <a:spLocks/>
          </p:cNvSpPr>
          <p:nvPr userDrawn="1"/>
        </p:nvSpPr>
        <p:spPr>
          <a:xfrm>
            <a:off x="4219574" y="1171201"/>
            <a:ext cx="5036425" cy="672387"/>
          </a:xfrm>
          <a:prstGeom prst="rect">
            <a:avLst/>
          </a:prstGeom>
        </p:spPr>
        <p:txBody>
          <a:bodyPr vert="horz" lIns="360000" tIns="72000" rIns="0" anchor="t" anchorCtr="0"/>
          <a:lstStyle>
            <a:lvl1pPr marL="228600" indent="-228600" algn="l" defTabSz="914400" rtl="0" eaLnBrk="1" latinLnBrk="0" hangingPunct="1">
              <a:spcBef>
                <a:spcPts val="2000"/>
              </a:spcBef>
              <a:buClr>
                <a:schemeClr val="accent1"/>
              </a:buClr>
              <a:buSzPct val="75000"/>
              <a:buFontTx/>
              <a:buNone/>
              <a:defRPr sz="1400" b="0" i="0" kern="1200">
                <a:solidFill>
                  <a:schemeClr val="bg1"/>
                </a:solidFill>
                <a:latin typeface="Gill Sans Light"/>
                <a:ea typeface="+mn-ea"/>
                <a:cs typeface="Gill Sans Light"/>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endParaRPr lang="fr-CH" dirty="0"/>
          </a:p>
        </p:txBody>
      </p:sp>
    </p:spTree>
    <p:extLst>
      <p:ext uri="{BB962C8B-B14F-4D97-AF65-F5344CB8AC3E}">
        <p14:creationId xmlns:p14="http://schemas.microsoft.com/office/powerpoint/2010/main" val="5614778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59" r:id="rId4"/>
    <p:sldLayoutId id="2147483860" r:id="rId5"/>
    <p:sldLayoutId id="2147483849" r:id="rId6"/>
    <p:sldLayoutId id="2147483850" r:id="rId7"/>
    <p:sldLayoutId id="2147483851" r:id="rId8"/>
    <p:sldLayoutId id="2147483852" r:id="rId9"/>
    <p:sldLayoutId id="2147483861" r:id="rId10"/>
    <p:sldLayoutId id="2147483854" r:id="rId11"/>
    <p:sldLayoutId id="2147483855" r:id="rId12"/>
    <p:sldLayoutId id="2147483862" r:id="rId13"/>
  </p:sldLayoutIdLst>
  <p:txStyles>
    <p:titleStyle>
      <a:lvl1pPr algn="l" defTabSz="914400" rtl="0" eaLnBrk="1" latinLnBrk="0" hangingPunct="1">
        <a:spcBef>
          <a:spcPct val="0"/>
        </a:spcBef>
        <a:buNone/>
        <a:defRPr sz="3600" b="1" i="0" kern="1200">
          <a:solidFill>
            <a:schemeClr val="accent1"/>
          </a:solidFill>
          <a:latin typeface="Arial"/>
          <a:ea typeface="+mj-ea"/>
          <a:cs typeface="Arial"/>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doi.org/10.5281/zenodo.1489929" TargetMode="External"/><Relationship Id="rId2" Type="http://schemas.openxmlformats.org/officeDocument/2006/relationships/image" Target="../media/image10.emf"/><Relationship Id="rId1" Type="http://schemas.openxmlformats.org/officeDocument/2006/relationships/slideLayout" Target="../slideLayouts/slideLayout14.xml"/><Relationship Id="rId4" Type="http://schemas.openxmlformats.org/officeDocument/2006/relationships/hyperlink" Target="https://doi.org/10.5281/zenodo.4714628"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storage.fnr.lu/index.php/s/TMy1UFOVhVvhsvz/download" TargetMode="External"/><Relationship Id="rId3" Type="http://schemas.openxmlformats.org/officeDocument/2006/relationships/hyperlink" Target="https://dmponline.dcc.ac.uk/template_export/1638514350.pdf" TargetMode="External"/><Relationship Id="rId7" Type="http://schemas.openxmlformats.org/officeDocument/2006/relationships/hyperlink" Target="https://ec.europa.eu/research/participants/docs/h2020-funding-guide/cross-cutting-issues/open-access-data-management/data-management_en.htm" TargetMode="External"/><Relationship Id="rId2" Type="http://schemas.openxmlformats.org/officeDocument/2006/relationships/hyperlink" Target="https://dmponline.dcc.ac.uk/" TargetMode="External"/><Relationship Id="rId1" Type="http://schemas.openxmlformats.org/officeDocument/2006/relationships/slideLayout" Target="../slideLayouts/slideLayout12.xml"/><Relationship Id="rId6" Type="http://schemas.openxmlformats.org/officeDocument/2006/relationships/hyperlink" Target="https://ec.europa.eu/research/participants/data/ref/h2020/gm/reporting/h2020-erc-tpl-oa-data-mgt-plan_en.docx" TargetMode="External"/><Relationship Id="rId11" Type="http://schemas.openxmlformats.org/officeDocument/2006/relationships/hyperlink" Target="https://doi.org/10.5281/zenodo.4714628" TargetMode="External"/><Relationship Id="rId5" Type="http://schemas.openxmlformats.org/officeDocument/2006/relationships/hyperlink" Target="https://ec.europa.eu/research/participants/data/ref/h2020/gm/reporting/h2020-tpl-oa-data-mgt-plan_en.docx" TargetMode="External"/><Relationship Id="rId10" Type="http://schemas.openxmlformats.org/officeDocument/2006/relationships/image" Target="../media/image10.emf"/><Relationship Id="rId4" Type="http://schemas.openxmlformats.org/officeDocument/2006/relationships/hyperlink" Target="https://dmponline.dcc.ac.uk/template_export/1612436782.pdf" TargetMode="External"/><Relationship Id="rId9" Type="http://schemas.openxmlformats.org/officeDocument/2006/relationships/hyperlink" Target="https://www.openaire.eu/faqs#ifaqCat-17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s://doi.org/10.5281/zenodo.4714628"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emf"/><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5281/zenodo.4714628" TargetMode="External"/><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5281/zenodo.4714628" TargetMode="External"/><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5281/zenodo.4714628" TargetMode="External"/><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hyperlink" Target="https://doi.org/10.5281/zenodo.4714628" TargetMode="External"/><Relationship Id="rId2" Type="http://schemas.openxmlformats.org/officeDocument/2006/relationships/image" Target="../media/image10.emf"/><Relationship Id="rId1" Type="http://schemas.openxmlformats.org/officeDocument/2006/relationships/slideLayout" Target="../slideLayouts/slideLayout6.xml"/><Relationship Id="rId6" Type="http://schemas.openxmlformats.org/officeDocument/2006/relationships/hyperlink" Target="https://www.cessda.eu/Training/Training-Resources/Library/Data-Management-Expert-Guide/2.-Organise-Document/File-naming-and-folder-structure"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speakerdeck.com/jennybc/how-to-name-files" TargetMode="External"/><Relationship Id="rId2" Type="http://schemas.openxmlformats.org/officeDocument/2006/relationships/image" Target="../media/image10.emf"/><Relationship Id="rId1" Type="http://schemas.openxmlformats.org/officeDocument/2006/relationships/slideLayout" Target="../slideLayouts/slideLayout6.xml"/><Relationship Id="rId6" Type="http://schemas.openxmlformats.org/officeDocument/2006/relationships/hyperlink" Target="https://doi.org/10.5281/zenodo.4714628" TargetMode="External"/><Relationship Id="rId5" Type="http://schemas.openxmlformats.org/officeDocument/2006/relationships/image" Target="../media/image20.png"/><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emf"/><Relationship Id="rId1" Type="http://schemas.openxmlformats.org/officeDocument/2006/relationships/slideLayout" Target="../slideLayouts/slideLayout6.xml"/><Relationship Id="rId5" Type="http://schemas.openxmlformats.org/officeDocument/2006/relationships/hyperlink" Target="https://doi.org/10.5281/zenodo.4714628" TargetMode="External"/><Relationship Id="rId4" Type="http://schemas.openxmlformats.org/officeDocument/2006/relationships/hyperlink" Target="https://speakerdeck.com/jennybc/how-to-name-fil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hyperlink" Target="https://doi.org/10.5281/zenodo.4714628" TargetMode="External"/><Relationship Id="rId3" Type="http://schemas.openxmlformats.org/officeDocument/2006/relationships/hyperlink" Target="https://www.cessda.eu/Training/Training-Resources/Library/Data-Management-Expert-Guide/2.-Organise-Document/File-naming-and-folder-structure" TargetMode="External"/><Relationship Id="rId7" Type="http://schemas.openxmlformats.org/officeDocument/2006/relationships/hyperlink" Target="https://speakerdeck.com/jennybc/how-to-name-files" TargetMode="External"/><Relationship Id="rId2" Type="http://schemas.openxmlformats.org/officeDocument/2006/relationships/image" Target="../media/image10.emf"/><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emf"/><Relationship Id="rId1" Type="http://schemas.openxmlformats.org/officeDocument/2006/relationships/slideLayout" Target="../slideLayouts/slideLayout6.xml"/><Relationship Id="rId5" Type="http://schemas.openxmlformats.org/officeDocument/2006/relationships/hyperlink" Target="https://doi.org/10.5281/zenodo.4714628" TargetMode="External"/><Relationship Id="rId4" Type="http://schemas.openxmlformats.org/officeDocument/2006/relationships/hyperlink" Target="https://www.april.org/en/open-format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data.cam.ac.uk/data-management-guide/creating-your-data/choosing-formats" TargetMode="External"/><Relationship Id="rId2" Type="http://schemas.openxmlformats.org/officeDocument/2006/relationships/image" Target="../media/image10.emf"/><Relationship Id="rId1" Type="http://schemas.openxmlformats.org/officeDocument/2006/relationships/slideLayout" Target="../slideLayouts/slideLayout6.xml"/><Relationship Id="rId4" Type="http://schemas.openxmlformats.org/officeDocument/2006/relationships/hyperlink" Target="https://doi.org/10.5281/zenodo.4714628"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ukdataservice.ac.uk/manage-data/plan/checklist.aspx" TargetMode="External"/><Relationship Id="rId2" Type="http://schemas.openxmlformats.org/officeDocument/2006/relationships/image" Target="../media/image10.emf"/><Relationship Id="rId1" Type="http://schemas.openxmlformats.org/officeDocument/2006/relationships/slideLayout" Target="../slideLayouts/slideLayout6.xml"/><Relationship Id="rId5" Type="http://schemas.openxmlformats.org/officeDocument/2006/relationships/hyperlink" Target="https://doi.org/10.5281/zenodo.4714628" TargetMode="Externa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www.openaire.eu/how-to-comply-to-h2020-mandates-rdm-costs" TargetMode="External"/><Relationship Id="rId2" Type="http://schemas.openxmlformats.org/officeDocument/2006/relationships/image" Target="../media/image10.emf"/><Relationship Id="rId1" Type="http://schemas.openxmlformats.org/officeDocument/2006/relationships/slideLayout" Target="../slideLayouts/slideLayout14.xml"/><Relationship Id="rId5" Type="http://schemas.openxmlformats.org/officeDocument/2006/relationships/hyperlink" Target="https://doi.org/10.5281/zenodo.4714628" TargetMode="External"/><Relationship Id="rId4" Type="http://schemas.openxmlformats.org/officeDocument/2006/relationships/hyperlink" Target="https://datadryad.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emf"/><Relationship Id="rId1" Type="http://schemas.openxmlformats.org/officeDocument/2006/relationships/slideLayout" Target="../slideLayouts/slideLayout6.xml"/><Relationship Id="rId5" Type="http://schemas.openxmlformats.org/officeDocument/2006/relationships/hyperlink" Target="https://doi.org/10.5281/zenodo.4714628" TargetMode="External"/><Relationship Id="rId4" Type="http://schemas.openxmlformats.org/officeDocument/2006/relationships/hyperlink" Target="https://www.ukdataservice.ac.uk/manage-data/plan/checklist.asp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emf"/><Relationship Id="rId1" Type="http://schemas.openxmlformats.org/officeDocument/2006/relationships/slideLayout" Target="../slideLayouts/slideLayout6.xml"/><Relationship Id="rId5" Type="http://schemas.openxmlformats.org/officeDocument/2006/relationships/hyperlink" Target="https://doi.org/10.5281/zenodo.4714628" TargetMode="External"/><Relationship Id="rId4" Type="http://schemas.openxmlformats.org/officeDocument/2006/relationships/hyperlink" Target="https://www.ukdataservice.ac.uk/manage-data/plan/checklist.asp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ukdataservice.ac.uk/manage-data/plan/checklist.aspx" TargetMode="External"/><Relationship Id="rId2" Type="http://schemas.openxmlformats.org/officeDocument/2006/relationships/image" Target="../media/image10.emf"/><Relationship Id="rId1" Type="http://schemas.openxmlformats.org/officeDocument/2006/relationships/slideLayout" Target="../slideLayouts/slideLayout6.xml"/><Relationship Id="rId4" Type="http://schemas.openxmlformats.org/officeDocument/2006/relationships/hyperlink" Target="https://doi.org/10.5281/zenodo.4714628"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emf"/><Relationship Id="rId1" Type="http://schemas.openxmlformats.org/officeDocument/2006/relationships/slideLayout" Target="../slideLayouts/slideLayout14.xml"/><Relationship Id="rId4" Type="http://schemas.openxmlformats.org/officeDocument/2006/relationships/hyperlink" Target="https://doi.org/10.5281/zenodo.471462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0.emf"/><Relationship Id="rId1" Type="http://schemas.openxmlformats.org/officeDocument/2006/relationships/slideLayout" Target="../slideLayouts/slideLayout14.xml"/><Relationship Id="rId4" Type="http://schemas.openxmlformats.org/officeDocument/2006/relationships/hyperlink" Target="https://doi.org/10.5281/zenodo.471462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0.emf"/><Relationship Id="rId1" Type="http://schemas.openxmlformats.org/officeDocument/2006/relationships/slideLayout" Target="../slideLayouts/slideLayout14.xml"/><Relationship Id="rId4" Type="http://schemas.openxmlformats.org/officeDocument/2006/relationships/hyperlink" Target="https://doi.org/10.5281/zenodo.4714628"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5281/zenodo.4714628" TargetMode="External"/><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emf"/><Relationship Id="rId1" Type="http://schemas.openxmlformats.org/officeDocument/2006/relationships/slideLayout" Target="../slideLayouts/slideLayout6.xml"/><Relationship Id="rId5" Type="http://schemas.openxmlformats.org/officeDocument/2006/relationships/hyperlink" Target="https://doi.org/10.5281/zenodo.4714628" TargetMode="Externa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emf"/><Relationship Id="rId1" Type="http://schemas.openxmlformats.org/officeDocument/2006/relationships/slideLayout" Target="../slideLayouts/slideLayout14.xml"/><Relationship Id="rId5" Type="http://schemas.openxmlformats.org/officeDocument/2006/relationships/hyperlink" Target="https://doi.org/10.5281/zenodo.4714628" TargetMode="Externa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hyperlink" Target="https://www.ukdataservice.ac.uk/manage-data/document.aspx" TargetMode="External"/><Relationship Id="rId2" Type="http://schemas.openxmlformats.org/officeDocument/2006/relationships/image" Target="../media/image10.emf"/><Relationship Id="rId1" Type="http://schemas.openxmlformats.org/officeDocument/2006/relationships/slideLayout" Target="../slideLayouts/slideLayout6.xml"/><Relationship Id="rId5" Type="http://schemas.openxmlformats.org/officeDocument/2006/relationships/hyperlink" Target="https://doi.org/10.5281/zenodo.4714628" TargetMode="External"/><Relationship Id="rId4" Type="http://schemas.openxmlformats.org/officeDocument/2006/relationships/hyperlink" Target="https://www.cessda.eu/Training/Training-Resources/Library/Data-Management-Expert-Guide/2.-Organise-Document/Documentation-and-metadat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beta.ukdataservice.ac.uk/datacatalogue/studies/study?id=6986&amp;type=Data%20catalogue#!#documentation" TargetMode="External"/><Relationship Id="rId2" Type="http://schemas.openxmlformats.org/officeDocument/2006/relationships/image" Target="../media/image10.emf"/><Relationship Id="rId1" Type="http://schemas.openxmlformats.org/officeDocument/2006/relationships/slideLayout" Target="../slideLayouts/slideLayout6.xml"/><Relationship Id="rId4" Type="http://schemas.openxmlformats.org/officeDocument/2006/relationships/hyperlink" Target="https://doi.org/10.5281/zenodo.4714628"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0.emf"/><Relationship Id="rId1" Type="http://schemas.openxmlformats.org/officeDocument/2006/relationships/slideLayout" Target="../slideLayouts/slideLayout6.xml"/><Relationship Id="rId6" Type="http://schemas.openxmlformats.org/officeDocument/2006/relationships/hyperlink" Target="https://doi.org/10.5281/zenodo.4714628"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emf"/><Relationship Id="rId1" Type="http://schemas.openxmlformats.org/officeDocument/2006/relationships/slideLayout" Target="../slideLayouts/slideLayout6.xml"/><Relationship Id="rId5" Type="http://schemas.openxmlformats.org/officeDocument/2006/relationships/hyperlink" Target="https://doi.org/10.5281/zenodo.4714628" TargetMode="External"/><Relationship Id="rId4" Type="http://schemas.openxmlformats.org/officeDocument/2006/relationships/hyperlink" Target="https://www.cessda.eu/Training/Training-Resources/Library/Data-Management-Expert-Guide/2.-Organise-Document/Documentation-and-metadata"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5281/zenodo.1488616" TargetMode="External"/><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merriam-webster.com/dictionary/data" TargetMode="External"/><Relationship Id="rId7" Type="http://schemas.openxmlformats.org/officeDocument/2006/relationships/hyperlink" Target="https://doi.org/10.5281/zenodo.4714628" TargetMode="External"/><Relationship Id="rId2" Type="http://schemas.openxmlformats.org/officeDocument/2006/relationships/image" Target="../media/image10.emf"/><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s://data.blogs.bristol.ac.uk/bootcamp/data/" TargetMode="External"/><Relationship Id="rId4" Type="http://schemas.openxmlformats.org/officeDocument/2006/relationships/hyperlink" Target="https://www2.le.ac.uk/services/research-data/rdm/what-is-rdm/research-data"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5281/zenodo.1488616" TargetMode="External"/><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hyperlink" Target="https://doi.org/10.5281/zenodo.4714628" TargetMode="External"/><Relationship Id="rId4" Type="http://schemas.openxmlformats.org/officeDocument/2006/relationships/image" Target="../media/image43.png"/><Relationship Id="rId9" Type="http://schemas.openxmlformats.org/officeDocument/2006/relationships/image" Target="../media/image48.jpg"/></Relationships>
</file>

<file path=ppt/slides/_rels/slide42.xml.rels><?xml version="1.0" encoding="UTF-8" standalone="yes"?>
<Relationships xmlns="http://schemas.openxmlformats.org/package/2006/relationships"><Relationship Id="rId3" Type="http://schemas.openxmlformats.org/officeDocument/2006/relationships/hyperlink" Target="https://doi.org/10.5281/zenodo.1488616" TargetMode="External"/><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doi.org/10.5281/zenodo.1488616"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oi.org/10.5281/zenodo.1488616"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doi.org/10.5281/zenodo.1488616"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hyperlink" Target="https://doi.org/10.5281/zenodo.4714628"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foter.com/" TargetMode="External"/><Relationship Id="rId7" Type="http://schemas.openxmlformats.org/officeDocument/2006/relationships/hyperlink" Target="https://doi.org/10.5281/zenodo.4714628" TargetMode="External"/><Relationship Id="rId2" Type="http://schemas.openxmlformats.org/officeDocument/2006/relationships/hyperlink" Target="http://foter.com/blog/how-to-attribute-creative-commons-photos/" TargetMode="Externa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55.png"/><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doi.org/10.5281/zenodo.1489929" TargetMode="External"/><Relationship Id="rId2" Type="http://schemas.openxmlformats.org/officeDocument/2006/relationships/image" Target="../media/image10.emf"/><Relationship Id="rId1" Type="http://schemas.openxmlformats.org/officeDocument/2006/relationships/slideLayout" Target="../slideLayouts/slideLayout14.xml"/><Relationship Id="rId4" Type="http://schemas.openxmlformats.org/officeDocument/2006/relationships/hyperlink" Target="https://doi.org/10.5281/zenodo.471462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5281/zenodo.4714628" TargetMode="External"/><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doi.org/10.5281/zenodo.1489929" TargetMode="External"/><Relationship Id="rId2" Type="http://schemas.openxmlformats.org/officeDocument/2006/relationships/image" Target="../media/image10.emf"/><Relationship Id="rId1" Type="http://schemas.openxmlformats.org/officeDocument/2006/relationships/slideLayout" Target="../slideLayouts/slideLayout14.xml"/><Relationship Id="rId4" Type="http://schemas.openxmlformats.org/officeDocument/2006/relationships/hyperlink" Target="https://doi.org/10.5281/zenodo.4714628"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doi.org/10.5281/zenodo.1489929" TargetMode="External"/><Relationship Id="rId2" Type="http://schemas.openxmlformats.org/officeDocument/2006/relationships/image" Target="../media/image10.emf"/><Relationship Id="rId1" Type="http://schemas.openxmlformats.org/officeDocument/2006/relationships/slideLayout" Target="../slideLayouts/slideLayout14.xml"/><Relationship Id="rId4" Type="http://schemas.openxmlformats.org/officeDocument/2006/relationships/hyperlink" Target="https://doi.org/10.5281/zenodo.4714628"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doi.org/10.5281/zenodo.1489929" TargetMode="External"/><Relationship Id="rId2" Type="http://schemas.openxmlformats.org/officeDocument/2006/relationships/image" Target="../media/image10.emf"/><Relationship Id="rId1" Type="http://schemas.openxmlformats.org/officeDocument/2006/relationships/slideLayout" Target="../slideLayouts/slideLayout14.xml"/><Relationship Id="rId4" Type="http://schemas.openxmlformats.org/officeDocument/2006/relationships/hyperlink" Target="https://doi.org/10.5281/zenodo.4714628"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doi.org/10.5281/zenodo.1489929" TargetMode="External"/><Relationship Id="rId2" Type="http://schemas.openxmlformats.org/officeDocument/2006/relationships/image" Target="../media/image10.emf"/><Relationship Id="rId1" Type="http://schemas.openxmlformats.org/officeDocument/2006/relationships/slideLayout" Target="../slideLayouts/slideLayout14.xml"/><Relationship Id="rId4" Type="http://schemas.openxmlformats.org/officeDocument/2006/relationships/hyperlink" Target="https://doi.org/10.5281/zenodo.4714628"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oi.org/10.5281/zenodo.4714628" TargetMode="External"/><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s://doi.org/10.5281/zenodo.4714628" TargetMode="External"/><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https://doi.org/10.5281/zenodo.4714628" TargetMode="External"/><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hyperlink" Target="https://doi.org/10.5281/zenodo.4714628" TargetMode="External"/><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0.gif"/><Relationship Id="rId1" Type="http://schemas.openxmlformats.org/officeDocument/2006/relationships/slideLayout" Target="../slideLayouts/slideLayout13.xml"/><Relationship Id="rId4" Type="http://schemas.openxmlformats.org/officeDocument/2006/relationships/hyperlink" Target="https://doi.org/10.5281/zenodo.4714628"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5281/zenodo.4714628" TargetMode="External"/><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5281/zenodo.4714628" TargetMode="External"/><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s://doi.org/10.5281/zenodo.4714628" TargetMode="External"/><Relationship Id="rId3" Type="http://schemas.openxmlformats.org/officeDocument/2006/relationships/hyperlink" Target="https://www.openaire.eu/faqs#ifaqCat-170" TargetMode="External"/><Relationship Id="rId7"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4">
            <a:extLst>
              <a:ext uri="{FF2B5EF4-FFF2-40B4-BE49-F238E27FC236}">
                <a16:creationId xmlns:a16="http://schemas.microsoft.com/office/drawing/2014/main" id="{C2625D4D-8E97-1343-B695-412D6B51235C}"/>
              </a:ext>
            </a:extLst>
          </p:cNvPr>
          <p:cNvSpPr txBox="1">
            <a:spLocks/>
          </p:cNvSpPr>
          <p:nvPr/>
        </p:nvSpPr>
        <p:spPr>
          <a:xfrm>
            <a:off x="3922713" y="486834"/>
            <a:ext cx="4816475" cy="1354666"/>
          </a:xfrm>
          <a:prstGeom prst="rect">
            <a:avLst/>
          </a:prstGeom>
        </p:spPr>
        <p:txBody>
          <a:bodyPr vert="horz" anchor="ctr"/>
          <a:lstStyle>
            <a:lvl1pPr marL="0" indent="0" algn="l" defTabSz="914400" rtl="0" eaLnBrk="1" latinLnBrk="0" hangingPunct="1">
              <a:spcBef>
                <a:spcPts val="2000"/>
              </a:spcBef>
              <a:buClr>
                <a:schemeClr val="accent1"/>
              </a:buClr>
              <a:buSzPct val="75000"/>
              <a:buFont typeface="Wingdings" pitchFamily="2" charset="2"/>
              <a:buNone/>
              <a:defRPr sz="2400" b="1" kern="1200">
                <a:solidFill>
                  <a:schemeClr val="bg1"/>
                </a:solidFill>
                <a:latin typeface="+mn-lt"/>
                <a:ea typeface="+mn-ea"/>
                <a:cs typeface="+mn-cs"/>
              </a:defRPr>
            </a:lvl1pPr>
            <a:lvl2pPr marL="228600" indent="0" algn="l"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bg1"/>
                </a:solidFill>
                <a:latin typeface="+mn-lt"/>
                <a:ea typeface="+mn-ea"/>
                <a:cs typeface="+mn-cs"/>
              </a:defRPr>
            </a:lvl2pPr>
            <a:lvl3pPr marL="457200" indent="0" algn="l" defTabSz="914400" rtl="0" eaLnBrk="1" latinLnBrk="0" hangingPunct="1">
              <a:spcBef>
                <a:spcPts val="600"/>
              </a:spcBef>
              <a:buClr>
                <a:schemeClr val="accent1"/>
              </a:buClr>
              <a:buSzPct val="75000"/>
              <a:buFont typeface="Wingdings" pitchFamily="2" charset="2"/>
              <a:buNone/>
              <a:defRPr sz="1800" kern="1200">
                <a:solidFill>
                  <a:schemeClr val="bg1"/>
                </a:solidFill>
                <a:latin typeface="+mn-lt"/>
                <a:ea typeface="+mn-ea"/>
                <a:cs typeface="+mn-cs"/>
              </a:defRPr>
            </a:lvl3pPr>
            <a:lvl4pPr marL="685800" indent="0" algn="l"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bg1"/>
                </a:solidFill>
                <a:latin typeface="+mn-lt"/>
                <a:ea typeface="+mn-ea"/>
                <a:cs typeface="+mn-cs"/>
              </a:defRPr>
            </a:lvl4pPr>
            <a:lvl5pPr marL="914400" indent="0" algn="l" defTabSz="914400" rtl="0" eaLnBrk="1" latinLnBrk="0" hangingPunct="1">
              <a:spcBef>
                <a:spcPts val="600"/>
              </a:spcBef>
              <a:buClr>
                <a:schemeClr val="accent1"/>
              </a:buClr>
              <a:buSzPct val="75000"/>
              <a:buFont typeface="Wingdings" pitchFamily="2" charset="2"/>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FF140B"/>
              </a:buClr>
              <a:buSzPct val="75000"/>
              <a:buFont typeface="Wingdings" pitchFamily="2" charset="2"/>
              <a:buNone/>
              <a:tabLst/>
              <a:defRPr/>
            </a:pPr>
            <a:endParaRPr kumimoji="0" lang="fr-FR" sz="240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Text Placeholder 22">
            <a:extLst>
              <a:ext uri="{FF2B5EF4-FFF2-40B4-BE49-F238E27FC236}">
                <a16:creationId xmlns:a16="http://schemas.microsoft.com/office/drawing/2014/main" id="{CBBF0150-0F41-9641-9D5A-9134A61309DF}"/>
              </a:ext>
            </a:extLst>
          </p:cNvPr>
          <p:cNvSpPr txBox="1">
            <a:spLocks/>
          </p:cNvSpPr>
          <p:nvPr/>
        </p:nvSpPr>
        <p:spPr>
          <a:xfrm>
            <a:off x="191385" y="486834"/>
            <a:ext cx="3520190" cy="1354666"/>
          </a:xfrm>
          <a:prstGeom prst="rect">
            <a:avLst/>
          </a:prstGeom>
        </p:spPr>
        <p:txBody>
          <a:bodyPr vert="horz" wrap="square" lIns="0" tIns="0" rIns="0" bIns="0" anchor="ctr" anchorCtr="0"/>
          <a:lstStyle>
            <a:lvl1pPr marL="228600" indent="-228600" algn="l" defTabSz="914400" rtl="0" eaLnBrk="1" latinLnBrk="0" hangingPunct="1">
              <a:spcBef>
                <a:spcPts val="2000"/>
              </a:spcBef>
              <a:buClr>
                <a:schemeClr val="accent1"/>
              </a:buClr>
              <a:buSzPct val="75000"/>
              <a:buFontTx/>
              <a:buNone/>
              <a:defRPr sz="2000" kern="1200">
                <a:solidFill>
                  <a:schemeClr val="bg1"/>
                </a:solidFill>
                <a:latin typeface="Gill Sans"/>
                <a:ea typeface="+mn-ea"/>
                <a:cs typeface="Gill San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2000"/>
              </a:spcBef>
              <a:spcAft>
                <a:spcPts val="600"/>
              </a:spcAft>
              <a:buClr>
                <a:srgbClr val="FF140B"/>
              </a:buClr>
              <a:buSzPct val="75000"/>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sym typeface="Gill Sans" charset="0"/>
              </a:rPr>
              <a:t>University of Luxembourg</a:t>
            </a:r>
          </a:p>
        </p:txBody>
      </p:sp>
      <p:sp>
        <p:nvSpPr>
          <p:cNvPr id="4" name="Text Placeholder 22">
            <a:extLst>
              <a:ext uri="{FF2B5EF4-FFF2-40B4-BE49-F238E27FC236}">
                <a16:creationId xmlns:a16="http://schemas.microsoft.com/office/drawing/2014/main" id="{19A887B4-20C7-4D4C-8740-DF8B72221B0D}"/>
              </a:ext>
            </a:extLst>
          </p:cNvPr>
          <p:cNvSpPr txBox="1">
            <a:spLocks/>
          </p:cNvSpPr>
          <p:nvPr/>
        </p:nvSpPr>
        <p:spPr>
          <a:xfrm>
            <a:off x="0" y="1171201"/>
            <a:ext cx="3711575" cy="672387"/>
          </a:xfrm>
          <a:prstGeom prst="rect">
            <a:avLst/>
          </a:prstGeom>
        </p:spPr>
        <p:txBody>
          <a:bodyPr vert="horz" lIns="360000" tIns="72000" rIns="360000" anchor="t" anchorCtr="0"/>
          <a:lstStyle>
            <a:lvl1pPr marL="0" marR="0" indent="0" algn="r" defTabSz="457200" rtl="0" eaLnBrk="1" fontAlgn="base" latinLnBrk="0" hangingPunct="1">
              <a:lnSpc>
                <a:spcPct val="100000"/>
              </a:lnSpc>
              <a:spcBef>
                <a:spcPct val="0"/>
              </a:spcBef>
              <a:spcAft>
                <a:spcPts val="600"/>
              </a:spcAft>
              <a:buClrTx/>
              <a:buSzTx/>
              <a:buFontTx/>
              <a:buNone/>
              <a:tabLst/>
              <a:defRPr sz="1400" b="0" i="0" kern="1200">
                <a:solidFill>
                  <a:schemeClr val="bg1"/>
                </a:solidFill>
                <a:latin typeface="Gill Sans Light"/>
                <a:ea typeface="+mn-ea"/>
                <a:cs typeface="Gill Sans Light"/>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ts val="600"/>
              </a:spcAft>
              <a:buClrTx/>
              <a:buSzTx/>
              <a:buFontTx/>
              <a:buNone/>
              <a:tabLst/>
              <a:defRPr/>
            </a:pPr>
            <a:endParaRPr kumimoji="0" lang="en-US" sz="1300" b="0" i="0" u="none" strike="noStrike" kern="1200" cap="none" spc="0" normalizeH="0" baseline="0" noProof="0" dirty="0">
              <a:ln>
                <a:noFill/>
              </a:ln>
              <a:solidFill>
                <a:srgbClr val="FFFFFF"/>
              </a:solidFill>
              <a:effectLst/>
              <a:uLnTx/>
              <a:uFillTx/>
              <a:latin typeface="Arial"/>
              <a:ea typeface="ＭＳ Ｐゴシック" charset="0"/>
              <a:cs typeface="ＭＳ Ｐゴシック" charset="0"/>
            </a:endParaRPr>
          </a:p>
        </p:txBody>
      </p:sp>
      <p:sp>
        <p:nvSpPr>
          <p:cNvPr id="8" name="Text Placeholder 22">
            <a:extLst>
              <a:ext uri="{FF2B5EF4-FFF2-40B4-BE49-F238E27FC236}">
                <a16:creationId xmlns:a16="http://schemas.microsoft.com/office/drawing/2014/main" id="{2B6721E4-480F-4A43-87D0-D93EF9DC2A76}"/>
              </a:ext>
            </a:extLst>
          </p:cNvPr>
          <p:cNvSpPr txBox="1">
            <a:spLocks/>
          </p:cNvSpPr>
          <p:nvPr/>
        </p:nvSpPr>
        <p:spPr>
          <a:xfrm>
            <a:off x="191386" y="1393517"/>
            <a:ext cx="3520190" cy="324588"/>
          </a:xfrm>
          <a:prstGeom prst="rect">
            <a:avLst/>
          </a:prstGeom>
        </p:spPr>
        <p:txBody>
          <a:bodyPr vert="horz" wrap="square" lIns="0" tIns="0" rIns="0" bIns="0" anchor="ctr" anchorCtr="0"/>
          <a:lstStyle>
            <a:lvl1pPr marL="228600" indent="-228600" algn="l" defTabSz="914400" rtl="0" eaLnBrk="1" latinLnBrk="0" hangingPunct="1">
              <a:spcBef>
                <a:spcPts val="2000"/>
              </a:spcBef>
              <a:buClr>
                <a:schemeClr val="accent1"/>
              </a:buClr>
              <a:buSzPct val="75000"/>
              <a:buFontTx/>
              <a:buNone/>
              <a:defRPr sz="2000" kern="1200">
                <a:solidFill>
                  <a:schemeClr val="bg1"/>
                </a:solidFill>
                <a:latin typeface="Gill Sans"/>
                <a:ea typeface="+mn-ea"/>
                <a:cs typeface="Gill San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330" b="0" i="0" u="none" strike="noStrike" kern="1200" cap="none" spc="0" normalizeH="0" baseline="0" noProof="0" dirty="0">
                <a:ln>
                  <a:noFill/>
                </a:ln>
                <a:solidFill>
                  <a:srgbClr val="FFFFFF"/>
                </a:solidFill>
                <a:effectLst/>
                <a:uLnTx/>
                <a:uFillTx/>
                <a:latin typeface="Arial"/>
                <a:ea typeface="ＭＳ Ｐゴシック" charset="0"/>
                <a:cs typeface="+mn-cs"/>
              </a:rPr>
              <a:t> </a:t>
            </a:r>
            <a:endParaRPr kumimoji="0" lang="en-US" sz="1330" b="0" i="0" u="none" strike="noStrike" kern="1200" cap="none" spc="0" normalizeH="0" baseline="0" noProof="0" dirty="0">
              <a:ln>
                <a:noFill/>
              </a:ln>
              <a:solidFill>
                <a:srgbClr val="FFFFFF"/>
              </a:solidFill>
              <a:effectLst/>
              <a:uLnTx/>
              <a:uFillTx/>
              <a:latin typeface="Arial"/>
              <a:ea typeface="ＭＳ Ｐゴシック" charset="0"/>
              <a:cs typeface="ＭＳ Ｐゴシック" charset="0"/>
            </a:endParaRPr>
          </a:p>
        </p:txBody>
      </p:sp>
      <p:sp>
        <p:nvSpPr>
          <p:cNvPr id="6" name="TextBox 5"/>
          <p:cNvSpPr txBox="1"/>
          <p:nvPr/>
        </p:nvSpPr>
        <p:spPr>
          <a:xfrm>
            <a:off x="3810000" y="597482"/>
            <a:ext cx="5231363" cy="1123384"/>
          </a:xfrm>
          <a:prstGeom prst="rect">
            <a:avLst/>
          </a:prstGeom>
        </p:spPr>
        <p:txBody>
          <a:bodyPr vert="horz" wrap="square" lIns="0" tIns="0" rIns="0" rtlCol="0" anchor="ctr">
            <a:spAutoFit/>
          </a:bodyPr>
          <a:lstStyle/>
          <a:p>
            <a:pPr algn="ctr">
              <a:lnSpc>
                <a:spcPct val="150000"/>
              </a:lnSpc>
              <a:spcBef>
                <a:spcPts val="600"/>
              </a:spcBef>
              <a:spcAft>
                <a:spcPts val="600"/>
              </a:spcAft>
            </a:pPr>
            <a:r>
              <a:rPr lang="en-GB" sz="2400" b="1" dirty="0"/>
              <a:t>Research Data Management</a:t>
            </a:r>
            <a:endParaRPr lang="en-GB" sz="2400" dirty="0"/>
          </a:p>
          <a:p>
            <a:pPr algn="ctr">
              <a:spcBef>
                <a:spcPts val="600"/>
              </a:spcBef>
              <a:spcAft>
                <a:spcPts val="600"/>
              </a:spcAft>
            </a:pPr>
            <a:r>
              <a:rPr lang="en-GB" sz="2400" b="1" dirty="0"/>
              <a:t> and Data Management Plans</a:t>
            </a:r>
            <a:endParaRPr lang="en-GB" sz="2400" dirty="0"/>
          </a:p>
        </p:txBody>
      </p:sp>
    </p:spTree>
    <p:extLst>
      <p:ext uri="{BB962C8B-B14F-4D97-AF65-F5344CB8AC3E}">
        <p14:creationId xmlns:p14="http://schemas.microsoft.com/office/powerpoint/2010/main" val="1768618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Research Data Management &amp; DMP</a:t>
            </a:r>
          </a:p>
        </p:txBody>
      </p:sp>
      <p:pic>
        <p:nvPicPr>
          <p:cNvPr id="7" name="Picture 6"/>
          <p:cNvPicPr>
            <a:picLocks noChangeAspect="1"/>
          </p:cNvPicPr>
          <p:nvPr/>
        </p:nvPicPr>
        <p:blipFill>
          <a:blip r:embed="rId2"/>
          <a:stretch>
            <a:fillRect/>
          </a:stretch>
        </p:blipFill>
        <p:spPr>
          <a:xfrm>
            <a:off x="8106391" y="6357033"/>
            <a:ext cx="860081" cy="307930"/>
          </a:xfrm>
          <a:prstGeom prst="rect">
            <a:avLst/>
          </a:prstGeom>
        </p:spPr>
      </p:pic>
      <p:sp>
        <p:nvSpPr>
          <p:cNvPr id="12" name="Text Placeholder 5"/>
          <p:cNvSpPr>
            <a:spLocks noGrp="1"/>
          </p:cNvSpPr>
          <p:nvPr>
            <p:ph type="body" sz="quarter" idx="14"/>
          </p:nvPr>
        </p:nvSpPr>
        <p:spPr>
          <a:xfrm>
            <a:off x="498474" y="1771776"/>
            <a:ext cx="4983164" cy="674687"/>
          </a:xfrm>
        </p:spPr>
        <p:txBody>
          <a:bodyPr/>
          <a:lstStyle/>
          <a:p>
            <a:r>
              <a:rPr lang="en-GB" dirty="0"/>
              <a:t>What makes a good DMP?</a:t>
            </a:r>
          </a:p>
        </p:txBody>
      </p:sp>
      <p:sp>
        <p:nvSpPr>
          <p:cNvPr id="13" name="Content Placeholder 1"/>
          <p:cNvSpPr>
            <a:spLocks noGrp="1"/>
          </p:cNvSpPr>
          <p:nvPr>
            <p:ph idx="1"/>
          </p:nvPr>
        </p:nvSpPr>
        <p:spPr>
          <a:xfrm>
            <a:off x="498473" y="2520000"/>
            <a:ext cx="7210427" cy="4144963"/>
          </a:xfrm>
        </p:spPr>
        <p:txBody>
          <a:bodyPr/>
          <a:lstStyle/>
          <a:p>
            <a:r>
              <a:rPr lang="en-GB" dirty="0"/>
              <a:t>No universal DMP template and not all funders provide with a template to use</a:t>
            </a:r>
          </a:p>
          <a:p>
            <a:r>
              <a:rPr lang="en-GB" dirty="0"/>
              <a:t>There are no absolute right answers</a:t>
            </a:r>
          </a:p>
          <a:p>
            <a:r>
              <a:rPr lang="en-GB" dirty="0"/>
              <a:t>But be </a:t>
            </a:r>
            <a:r>
              <a:rPr lang="en-GB" b="1" dirty="0"/>
              <a:t>clear, specific and detailed</a:t>
            </a:r>
            <a:r>
              <a:rPr lang="en-GB" dirty="0"/>
              <a:t>…</a:t>
            </a:r>
          </a:p>
          <a:p>
            <a:r>
              <a:rPr lang="en-GB" dirty="0"/>
              <a:t>And </a:t>
            </a:r>
            <a:r>
              <a:rPr lang="en-GB" b="1" dirty="0"/>
              <a:t>justify decisions</a:t>
            </a:r>
          </a:p>
          <a:p>
            <a:r>
              <a:rPr lang="en-GB" dirty="0"/>
              <a:t>The DMP is to prove to the funder that the researcher has taken time to reflect on what to do, that consideration has been given and the approach seems reasonable  </a:t>
            </a:r>
          </a:p>
          <a:p>
            <a:r>
              <a:rPr lang="en-GB" dirty="0"/>
              <a:t>And that your data is “As open as possible, as closed as necessary” (FAIR principles)</a:t>
            </a:r>
          </a:p>
        </p:txBody>
      </p:sp>
      <p:sp>
        <p:nvSpPr>
          <p:cNvPr id="2" name="Rectangle 1"/>
          <p:cNvSpPr/>
          <p:nvPr/>
        </p:nvSpPr>
        <p:spPr>
          <a:xfrm>
            <a:off x="498475" y="6126200"/>
            <a:ext cx="5831987" cy="461665"/>
          </a:xfrm>
          <a:prstGeom prst="rect">
            <a:avLst/>
          </a:prstGeom>
        </p:spPr>
        <p:txBody>
          <a:bodyPr wrap="square">
            <a:spAutoFit/>
          </a:bodyPr>
          <a:lstStyle/>
          <a:p>
            <a:r>
              <a:rPr lang="en-GB" sz="1200" dirty="0" err="1">
                <a:solidFill>
                  <a:schemeClr val="accent2">
                    <a:lumMod val="60000"/>
                    <a:lumOff val="40000"/>
                  </a:schemeClr>
                </a:solidFill>
              </a:rPr>
              <a:t>Venkataraman</a:t>
            </a:r>
            <a:r>
              <a:rPr lang="en-GB" sz="1200" dirty="0">
                <a:solidFill>
                  <a:schemeClr val="accent2">
                    <a:lumMod val="60000"/>
                    <a:lumOff val="40000"/>
                  </a:schemeClr>
                </a:solidFill>
              </a:rPr>
              <a:t>, S. (2018, November). RDM, Open Research and DMP presentations and associated files. </a:t>
            </a:r>
            <a:r>
              <a:rPr lang="en-GB" sz="1200" dirty="0" err="1">
                <a:solidFill>
                  <a:schemeClr val="accent2">
                    <a:lumMod val="60000"/>
                    <a:lumOff val="40000"/>
                  </a:schemeClr>
                </a:solidFill>
              </a:rPr>
              <a:t>Zenodo</a:t>
            </a:r>
            <a:r>
              <a:rPr lang="en-GB" sz="1200" dirty="0">
                <a:solidFill>
                  <a:schemeClr val="accent2">
                    <a:lumMod val="60000"/>
                    <a:lumOff val="40000"/>
                  </a:schemeClr>
                </a:solidFill>
              </a:rPr>
              <a:t>. </a:t>
            </a:r>
            <a:r>
              <a:rPr lang="en-GB" sz="1200" dirty="0">
                <a:solidFill>
                  <a:schemeClr val="accent2">
                    <a:lumMod val="60000"/>
                    <a:lumOff val="40000"/>
                  </a:schemeClr>
                </a:solidFill>
                <a:hlinkClick r:id="rId3"/>
              </a:rPr>
              <a:t>http://doi.org/10.5281/zenodo.1489929</a:t>
            </a:r>
            <a:r>
              <a:rPr lang="en-GB" sz="1200" dirty="0">
                <a:solidFill>
                  <a:schemeClr val="accent2">
                    <a:lumMod val="60000"/>
                    <a:lumOff val="40000"/>
                  </a:schemeClr>
                </a:solidFill>
              </a:rPr>
              <a:t> </a:t>
            </a:r>
          </a:p>
        </p:txBody>
      </p:sp>
      <p:sp>
        <p:nvSpPr>
          <p:cNvPr id="8" name="Rectangle 7">
            <a:extLst>
              <a:ext uri="{FF2B5EF4-FFF2-40B4-BE49-F238E27FC236}">
                <a16:creationId xmlns:a16="http://schemas.microsoft.com/office/drawing/2014/main" id="{478C20E4-FA01-4A98-8C94-4C387AC51354}"/>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4"/>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1" name="Rectangle 10">
            <a:extLst>
              <a:ext uri="{FF2B5EF4-FFF2-40B4-BE49-F238E27FC236}">
                <a16:creationId xmlns:a16="http://schemas.microsoft.com/office/drawing/2014/main" id="{85E86520-FA62-423B-9B0D-54876FA96C12}"/>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114765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98474" y="266700"/>
            <a:ext cx="6880226" cy="391459"/>
          </a:xfrm>
        </p:spPr>
        <p:txBody>
          <a:bodyPr/>
          <a:lstStyle/>
          <a:p>
            <a:r>
              <a:rPr lang="en-GB" dirty="0"/>
              <a:t>Research Data Management &amp; DMP</a:t>
            </a:r>
          </a:p>
        </p:txBody>
      </p:sp>
      <p:sp>
        <p:nvSpPr>
          <p:cNvPr id="8" name="Content Placeholder 1"/>
          <p:cNvSpPr>
            <a:spLocks noGrp="1"/>
          </p:cNvSpPr>
          <p:nvPr>
            <p:ph idx="1"/>
          </p:nvPr>
        </p:nvSpPr>
        <p:spPr>
          <a:xfrm>
            <a:off x="498474" y="1934784"/>
            <a:ext cx="8078598" cy="4144963"/>
          </a:xfrm>
        </p:spPr>
        <p:txBody>
          <a:bodyPr numCol="1"/>
          <a:lstStyle/>
          <a:p>
            <a:r>
              <a:rPr lang="en-GB" dirty="0">
                <a:hlinkClick r:id="rId2"/>
              </a:rPr>
              <a:t>DMPonline</a:t>
            </a:r>
            <a:r>
              <a:rPr lang="en-GB" dirty="0"/>
              <a:t> – provide a number of templates of different funders</a:t>
            </a:r>
          </a:p>
          <a:p>
            <a:r>
              <a:rPr lang="en-GB" dirty="0">
                <a:hlinkClick r:id="rId3"/>
              </a:rPr>
              <a:t>DCC template</a:t>
            </a:r>
            <a:endParaRPr lang="en-GB" dirty="0"/>
          </a:p>
          <a:p>
            <a:r>
              <a:rPr lang="en-GB" dirty="0">
                <a:hlinkClick r:id="rId4"/>
              </a:rPr>
              <a:t>H2020 template (DCC website)</a:t>
            </a:r>
            <a:endParaRPr lang="en-GB" dirty="0"/>
          </a:p>
          <a:p>
            <a:r>
              <a:rPr lang="en-GB" dirty="0"/>
              <a:t>Downloadable </a:t>
            </a:r>
            <a:r>
              <a:rPr lang="en-GB" dirty="0">
                <a:hlinkClick r:id="rId5"/>
              </a:rPr>
              <a:t>H2020 template </a:t>
            </a:r>
            <a:r>
              <a:rPr lang="en-GB" dirty="0"/>
              <a:t>(EC website)</a:t>
            </a:r>
          </a:p>
          <a:p>
            <a:r>
              <a:rPr lang="en-GB" dirty="0"/>
              <a:t>Downloadable </a:t>
            </a:r>
            <a:r>
              <a:rPr lang="en-GB" dirty="0">
                <a:hlinkClick r:id="rId6"/>
              </a:rPr>
              <a:t>ERC template </a:t>
            </a:r>
            <a:r>
              <a:rPr lang="en-GB" dirty="0"/>
              <a:t>(EC website)</a:t>
            </a:r>
          </a:p>
          <a:p>
            <a:r>
              <a:rPr lang="en-GB" dirty="0">
                <a:hlinkClick r:id="rId7"/>
              </a:rPr>
              <a:t>H2020 guidelines</a:t>
            </a:r>
            <a:endParaRPr lang="en-GB" dirty="0"/>
          </a:p>
          <a:p>
            <a:r>
              <a:rPr lang="en-GB" dirty="0">
                <a:hlinkClick r:id="rId8"/>
              </a:rPr>
              <a:t>FNR Data Management Policy</a:t>
            </a:r>
            <a:endParaRPr lang="en-GB" dirty="0"/>
          </a:p>
          <a:p>
            <a:r>
              <a:rPr lang="en-GB" dirty="0" err="1">
                <a:hlinkClick r:id="rId9"/>
              </a:rPr>
              <a:t>OpenAIRE</a:t>
            </a:r>
            <a:r>
              <a:rPr lang="en-GB" dirty="0">
                <a:hlinkClick r:id="rId9"/>
              </a:rPr>
              <a:t> FAQ</a:t>
            </a:r>
            <a:endParaRPr lang="en-GB" dirty="0"/>
          </a:p>
          <a:p>
            <a:pPr lvl="1"/>
            <a:endParaRPr lang="en-GB" dirty="0"/>
          </a:p>
        </p:txBody>
      </p:sp>
      <p:sp>
        <p:nvSpPr>
          <p:cNvPr id="9" name="Text Placeholder 5"/>
          <p:cNvSpPr>
            <a:spLocks noGrp="1"/>
          </p:cNvSpPr>
          <p:nvPr>
            <p:ph type="body" sz="quarter" idx="4294967295"/>
          </p:nvPr>
        </p:nvSpPr>
        <p:spPr>
          <a:xfrm>
            <a:off x="498473" y="1400385"/>
            <a:ext cx="4983164" cy="415715"/>
          </a:xfrm>
          <a:prstGeom prst="rect">
            <a:avLst/>
          </a:prstGeom>
        </p:spPr>
        <p:txBody>
          <a:bodyPr/>
          <a:lstStyle/>
          <a:p>
            <a:pPr>
              <a:buNone/>
            </a:pPr>
            <a:r>
              <a:rPr lang="en-GB" b="1" dirty="0">
                <a:solidFill>
                  <a:srgbClr val="68585A"/>
                </a:solidFill>
              </a:rPr>
              <a:t>Useful tools</a:t>
            </a:r>
          </a:p>
        </p:txBody>
      </p:sp>
      <p:pic>
        <p:nvPicPr>
          <p:cNvPr id="7" name="Picture 6">
            <a:extLst>
              <a:ext uri="{FF2B5EF4-FFF2-40B4-BE49-F238E27FC236}">
                <a16:creationId xmlns:a16="http://schemas.microsoft.com/office/drawing/2014/main" id="{C2C9B79E-CC89-4304-BE87-04512A142206}"/>
              </a:ext>
            </a:extLst>
          </p:cNvPr>
          <p:cNvPicPr>
            <a:picLocks noChangeAspect="1"/>
          </p:cNvPicPr>
          <p:nvPr/>
        </p:nvPicPr>
        <p:blipFill>
          <a:blip r:embed="rId10"/>
          <a:stretch>
            <a:fillRect/>
          </a:stretch>
        </p:blipFill>
        <p:spPr>
          <a:xfrm>
            <a:off x="8106391" y="6357033"/>
            <a:ext cx="860081" cy="307930"/>
          </a:xfrm>
          <a:prstGeom prst="rect">
            <a:avLst/>
          </a:prstGeom>
        </p:spPr>
      </p:pic>
      <p:sp>
        <p:nvSpPr>
          <p:cNvPr id="10" name="Rectangle 9">
            <a:extLst>
              <a:ext uri="{FF2B5EF4-FFF2-40B4-BE49-F238E27FC236}">
                <a16:creationId xmlns:a16="http://schemas.microsoft.com/office/drawing/2014/main" id="{046AD608-E8B7-45F8-AD13-584B52C6869C}"/>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11"/>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1" name="Rectangle 10">
            <a:extLst>
              <a:ext uri="{FF2B5EF4-FFF2-40B4-BE49-F238E27FC236}">
                <a16:creationId xmlns:a16="http://schemas.microsoft.com/office/drawing/2014/main" id="{4ADD0E8A-79B0-4194-9388-1FA2265EC88B}"/>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353189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8A19CF-B362-4212-9BE5-649969A3E5FF}"/>
              </a:ext>
            </a:extLst>
          </p:cNvPr>
          <p:cNvSpPr>
            <a:spLocks noGrp="1"/>
          </p:cNvSpPr>
          <p:nvPr>
            <p:ph type="body" sz="quarter" idx="13"/>
          </p:nvPr>
        </p:nvSpPr>
        <p:spPr/>
        <p:txBody>
          <a:bodyPr/>
          <a:lstStyle/>
          <a:p>
            <a:r>
              <a:rPr lang="en-GB" dirty="0"/>
              <a:t>Best practices in RDM</a:t>
            </a:r>
          </a:p>
          <a:p>
            <a:endParaRPr lang="en-GB" dirty="0"/>
          </a:p>
        </p:txBody>
      </p:sp>
    </p:spTree>
    <p:extLst>
      <p:ext uri="{BB962C8B-B14F-4D97-AF65-F5344CB8AC3E}">
        <p14:creationId xmlns:p14="http://schemas.microsoft.com/office/powerpoint/2010/main" val="87271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46C20-4114-4127-B4F7-4E087F751D0C}"/>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F6E49405-DFC3-41BD-AC2E-8462EB39AF3E}"/>
              </a:ext>
            </a:extLst>
          </p:cNvPr>
          <p:cNvPicPr>
            <a:picLocks noChangeAspect="1"/>
          </p:cNvPicPr>
          <p:nvPr/>
        </p:nvPicPr>
        <p:blipFill>
          <a:blip r:embed="rId2"/>
          <a:stretch>
            <a:fillRect/>
          </a:stretch>
        </p:blipFill>
        <p:spPr>
          <a:xfrm>
            <a:off x="8106391" y="6357033"/>
            <a:ext cx="860081" cy="307930"/>
          </a:xfrm>
          <a:prstGeom prst="rect">
            <a:avLst/>
          </a:prstGeom>
        </p:spPr>
      </p:pic>
      <p:graphicFrame>
        <p:nvGraphicFramePr>
          <p:cNvPr id="6" name="Diagram 5">
            <a:extLst>
              <a:ext uri="{FF2B5EF4-FFF2-40B4-BE49-F238E27FC236}">
                <a16:creationId xmlns:a16="http://schemas.microsoft.com/office/drawing/2014/main" id="{EFA1174C-9D86-4798-ABBC-33B6A34C48F1}"/>
              </a:ext>
            </a:extLst>
          </p:cNvPr>
          <p:cNvGraphicFramePr/>
          <p:nvPr>
            <p:extLst>
              <p:ext uri="{D42A27DB-BD31-4B8C-83A1-F6EECF244321}">
                <p14:modId xmlns:p14="http://schemas.microsoft.com/office/powerpoint/2010/main" val="3049980955"/>
              </p:ext>
            </p:extLst>
          </p:nvPr>
        </p:nvGraphicFramePr>
        <p:xfrm>
          <a:off x="237391" y="1300679"/>
          <a:ext cx="4818185" cy="5364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15">
            <a:extLst>
              <a:ext uri="{FF2B5EF4-FFF2-40B4-BE49-F238E27FC236}">
                <a16:creationId xmlns:a16="http://schemas.microsoft.com/office/drawing/2014/main" id="{1D93E17E-B1F1-4364-B97C-21000779B6D1}"/>
              </a:ext>
            </a:extLst>
          </p:cNvPr>
          <p:cNvSpPr>
            <a:spLocks noGrp="1"/>
          </p:cNvSpPr>
          <p:nvPr>
            <p:ph idx="1"/>
          </p:nvPr>
        </p:nvSpPr>
        <p:spPr>
          <a:xfrm>
            <a:off x="5055576" y="2325985"/>
            <a:ext cx="3607418" cy="1975861"/>
          </a:xfrm>
        </p:spPr>
        <p:txBody>
          <a:bodyPr/>
          <a:lstStyle/>
          <a:p>
            <a:r>
              <a:rPr lang="en-GB" dirty="0"/>
              <a:t>A Data Management Plan outlines what you will be doing with the data</a:t>
            </a:r>
          </a:p>
          <a:p>
            <a:r>
              <a:rPr lang="en-GB" dirty="0"/>
              <a:t>How you manage, process, format, store, document, etc. the data might be different during and after the project. </a:t>
            </a:r>
          </a:p>
        </p:txBody>
      </p:sp>
      <p:sp>
        <p:nvSpPr>
          <p:cNvPr id="9" name="Rectangle 8">
            <a:extLst>
              <a:ext uri="{FF2B5EF4-FFF2-40B4-BE49-F238E27FC236}">
                <a16:creationId xmlns:a16="http://schemas.microsoft.com/office/drawing/2014/main" id="{0FE4CD04-C8AB-4125-825A-C37E20080083}"/>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8"/>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0" name="Rectangle 9">
            <a:extLst>
              <a:ext uri="{FF2B5EF4-FFF2-40B4-BE49-F238E27FC236}">
                <a16:creationId xmlns:a16="http://schemas.microsoft.com/office/drawing/2014/main" id="{9E5446F3-26B1-4985-806D-DBE1D9873C75}"/>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953050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0BCF-E941-477B-BB89-CAD6B97A3619}"/>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117374E8-4AB6-4804-B8DE-7FF7D4E94410}"/>
              </a:ext>
            </a:extLst>
          </p:cNvPr>
          <p:cNvPicPr>
            <a:picLocks noChangeAspect="1"/>
          </p:cNvPicPr>
          <p:nvPr/>
        </p:nvPicPr>
        <p:blipFill>
          <a:blip r:embed="rId2"/>
          <a:stretch>
            <a:fillRect/>
          </a:stretch>
        </p:blipFill>
        <p:spPr>
          <a:xfrm>
            <a:off x="8106391" y="6357033"/>
            <a:ext cx="860081" cy="307930"/>
          </a:xfrm>
          <a:prstGeom prst="rect">
            <a:avLst/>
          </a:prstGeom>
        </p:spPr>
      </p:pic>
      <p:sp>
        <p:nvSpPr>
          <p:cNvPr id="6" name="Text Placeholder 14">
            <a:extLst>
              <a:ext uri="{FF2B5EF4-FFF2-40B4-BE49-F238E27FC236}">
                <a16:creationId xmlns:a16="http://schemas.microsoft.com/office/drawing/2014/main" id="{C4991A7D-936F-40DD-8080-15F3E03EBB25}"/>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Storing</a:t>
            </a:r>
          </a:p>
          <a:p>
            <a:pPr marL="0" indent="0">
              <a:buNone/>
            </a:pPr>
            <a:endParaRPr lang="en-GB" dirty="0"/>
          </a:p>
        </p:txBody>
      </p:sp>
      <p:sp>
        <p:nvSpPr>
          <p:cNvPr id="7" name="Content Placeholder 15">
            <a:extLst>
              <a:ext uri="{FF2B5EF4-FFF2-40B4-BE49-F238E27FC236}">
                <a16:creationId xmlns:a16="http://schemas.microsoft.com/office/drawing/2014/main" id="{BBFFE395-0AD5-410B-A9DC-DB12EF102A16}"/>
              </a:ext>
            </a:extLst>
          </p:cNvPr>
          <p:cNvSpPr>
            <a:spLocks noGrp="1"/>
          </p:cNvSpPr>
          <p:nvPr>
            <p:ph idx="1"/>
          </p:nvPr>
        </p:nvSpPr>
        <p:spPr>
          <a:xfrm>
            <a:off x="498472" y="2366035"/>
            <a:ext cx="7449774" cy="4144963"/>
          </a:xfrm>
        </p:spPr>
        <p:txBody>
          <a:bodyPr/>
          <a:lstStyle/>
          <a:p>
            <a:r>
              <a:rPr lang="en-GB" dirty="0"/>
              <a:t>Where is your data stored? </a:t>
            </a:r>
            <a:r>
              <a:rPr lang="en-GB" i="1" dirty="0"/>
              <a:t>ATLAS, laptop, USB stick?</a:t>
            </a:r>
          </a:p>
          <a:p>
            <a:r>
              <a:rPr lang="en-GB" dirty="0"/>
              <a:t>Is a backup created on a regular basis?</a:t>
            </a:r>
          </a:p>
          <a:p>
            <a:r>
              <a:rPr lang="en-GB" dirty="0"/>
              <a:t>Who has access to the data? Can someone delete/overwrite it by accident?</a:t>
            </a:r>
          </a:p>
          <a:p>
            <a:r>
              <a:rPr lang="en-GB" dirty="0"/>
              <a:t>What would happen if your file became corrupt? Do you create versions?</a:t>
            </a:r>
          </a:p>
          <a:p>
            <a:r>
              <a:rPr lang="en-GB" dirty="0"/>
              <a:t>Dealing with personal data? How will you unsure the protection of this data?</a:t>
            </a:r>
          </a:p>
          <a:p>
            <a:r>
              <a:rPr lang="en-GB" dirty="0"/>
              <a:t>How are you sharing with collaborators? </a:t>
            </a:r>
            <a:r>
              <a:rPr lang="en-GB" i="1" dirty="0"/>
              <a:t>Dropbox?</a:t>
            </a:r>
          </a:p>
          <a:p>
            <a:r>
              <a:rPr lang="en-GB" dirty="0"/>
              <a:t>What if something happened to you? Anyone else has access to the data?</a:t>
            </a:r>
          </a:p>
          <a:p>
            <a:r>
              <a:rPr lang="en-GB" dirty="0"/>
              <a:t>Think worst case scenario (Zombie attack?), you might not be safe, but your data will be preserved. </a:t>
            </a:r>
          </a:p>
        </p:txBody>
      </p:sp>
      <p:sp>
        <p:nvSpPr>
          <p:cNvPr id="9" name="TextBox 8">
            <a:extLst>
              <a:ext uri="{FF2B5EF4-FFF2-40B4-BE49-F238E27FC236}">
                <a16:creationId xmlns:a16="http://schemas.microsoft.com/office/drawing/2014/main" id="{4D00543C-ED7B-4F2C-8CBA-598E6FB7540F}"/>
              </a:ext>
            </a:extLst>
          </p:cNvPr>
          <p:cNvSpPr txBox="1"/>
          <p:nvPr/>
        </p:nvSpPr>
        <p:spPr>
          <a:xfrm rot="752438">
            <a:off x="6921306" y="1699206"/>
            <a:ext cx="1442902" cy="600164"/>
          </a:xfrm>
          <a:prstGeom prst="rect">
            <a:avLst/>
          </a:prstGeom>
        </p:spPr>
        <p:txBody>
          <a:bodyPr vert="horz" wrap="square" lIns="0" tIns="0" rIns="0" rtlCol="0">
            <a:spAutoFit/>
          </a:bodyPr>
          <a:lstStyle/>
          <a:p>
            <a:pPr algn="ctr"/>
            <a:r>
              <a:rPr lang="en-GB" dirty="0">
                <a:solidFill>
                  <a:srgbClr val="FF0000"/>
                </a:solidFill>
              </a:rPr>
              <a:t>during the project</a:t>
            </a:r>
          </a:p>
        </p:txBody>
      </p:sp>
      <p:sp>
        <p:nvSpPr>
          <p:cNvPr id="10" name="Rectangle 9">
            <a:extLst>
              <a:ext uri="{FF2B5EF4-FFF2-40B4-BE49-F238E27FC236}">
                <a16:creationId xmlns:a16="http://schemas.microsoft.com/office/drawing/2014/main" id="{2FCADF28-E6F7-4F17-B006-1F6040BF6A46}"/>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3"/>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1" name="Rectangle 10">
            <a:extLst>
              <a:ext uri="{FF2B5EF4-FFF2-40B4-BE49-F238E27FC236}">
                <a16:creationId xmlns:a16="http://schemas.microsoft.com/office/drawing/2014/main" id="{591838D0-3171-472B-B851-81C5205CE3A2}"/>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1631837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0BCF-E941-477B-BB89-CAD6B97A3619}"/>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117374E8-4AB6-4804-B8DE-7FF7D4E94410}"/>
              </a:ext>
            </a:extLst>
          </p:cNvPr>
          <p:cNvPicPr>
            <a:picLocks noChangeAspect="1"/>
          </p:cNvPicPr>
          <p:nvPr/>
        </p:nvPicPr>
        <p:blipFill>
          <a:blip r:embed="rId2"/>
          <a:stretch>
            <a:fillRect/>
          </a:stretch>
        </p:blipFill>
        <p:spPr>
          <a:xfrm>
            <a:off x="8106391" y="6357033"/>
            <a:ext cx="860081" cy="307930"/>
          </a:xfrm>
          <a:prstGeom prst="rect">
            <a:avLst/>
          </a:prstGeom>
        </p:spPr>
      </p:pic>
      <p:graphicFrame>
        <p:nvGraphicFramePr>
          <p:cNvPr id="3" name="Table 2">
            <a:extLst>
              <a:ext uri="{FF2B5EF4-FFF2-40B4-BE49-F238E27FC236}">
                <a16:creationId xmlns:a16="http://schemas.microsoft.com/office/drawing/2014/main" id="{E38F1544-6D03-4B5E-9F37-8828DCDA65DD}"/>
              </a:ext>
            </a:extLst>
          </p:cNvPr>
          <p:cNvGraphicFramePr>
            <a:graphicFrameLocks noGrp="1"/>
          </p:cNvGraphicFramePr>
          <p:nvPr>
            <p:extLst>
              <p:ext uri="{D42A27DB-BD31-4B8C-83A1-F6EECF244321}">
                <p14:modId xmlns:p14="http://schemas.microsoft.com/office/powerpoint/2010/main" val="3936881253"/>
              </p:ext>
            </p:extLst>
          </p:nvPr>
        </p:nvGraphicFramePr>
        <p:xfrm>
          <a:off x="802640" y="1435209"/>
          <a:ext cx="7914640" cy="4500880"/>
        </p:xfrm>
        <a:graphic>
          <a:graphicData uri="http://schemas.openxmlformats.org/drawingml/2006/table">
            <a:tbl>
              <a:tblPr firstRow="1" bandRow="1">
                <a:tableStyleId>{AF606853-7671-496A-8E4F-DF71F8EC918B}</a:tableStyleId>
              </a:tblPr>
              <a:tblGrid>
                <a:gridCol w="3957320">
                  <a:extLst>
                    <a:ext uri="{9D8B030D-6E8A-4147-A177-3AD203B41FA5}">
                      <a16:colId xmlns:a16="http://schemas.microsoft.com/office/drawing/2014/main" val="4038103387"/>
                    </a:ext>
                  </a:extLst>
                </a:gridCol>
                <a:gridCol w="3957320">
                  <a:extLst>
                    <a:ext uri="{9D8B030D-6E8A-4147-A177-3AD203B41FA5}">
                      <a16:colId xmlns:a16="http://schemas.microsoft.com/office/drawing/2014/main" val="1781930804"/>
                    </a:ext>
                  </a:extLst>
                </a:gridCol>
              </a:tblGrid>
              <a:tr h="370840">
                <a:tc>
                  <a:txBody>
                    <a:bodyPr/>
                    <a:lstStyle/>
                    <a:p>
                      <a:pPr algn="ctr"/>
                      <a:r>
                        <a:rPr lang="en-GB" sz="1800" dirty="0">
                          <a:solidFill>
                            <a:schemeClr val="bg2">
                              <a:lumMod val="50000"/>
                            </a:schemeClr>
                          </a:solidFill>
                        </a:rPr>
                        <a:t>Not so good</a:t>
                      </a:r>
                    </a:p>
                  </a:txBody>
                  <a:tcPr/>
                </a:tc>
                <a:tc>
                  <a:txBody>
                    <a:bodyPr/>
                    <a:lstStyle/>
                    <a:p>
                      <a:pPr algn="ctr"/>
                      <a:r>
                        <a:rPr lang="en-GB" sz="1800" dirty="0">
                          <a:solidFill>
                            <a:schemeClr val="bg2">
                              <a:lumMod val="50000"/>
                            </a:schemeClr>
                          </a:solidFill>
                        </a:rPr>
                        <a:t>Best practice</a:t>
                      </a:r>
                    </a:p>
                  </a:txBody>
                  <a:tcPr/>
                </a:tc>
                <a:extLst>
                  <a:ext uri="{0D108BD9-81ED-4DB2-BD59-A6C34878D82A}">
                    <a16:rowId xmlns:a16="http://schemas.microsoft.com/office/drawing/2014/main" val="4242500220"/>
                  </a:ext>
                </a:extLst>
              </a:tr>
              <a:tr h="370840">
                <a:tc gridSpan="2">
                  <a:txBody>
                    <a:bodyPr/>
                    <a:lstStyle/>
                    <a:p>
                      <a:pPr algn="ctr"/>
                      <a:r>
                        <a:rPr lang="en-GB" sz="1800" dirty="0"/>
                        <a:t>Storing</a:t>
                      </a:r>
                    </a:p>
                  </a:txBody>
                  <a:tcPr/>
                </a:tc>
                <a:tc hMerge="1">
                  <a:txBody>
                    <a:bodyPr/>
                    <a:lstStyle/>
                    <a:p>
                      <a:endParaRPr lang="en-GB" dirty="0"/>
                    </a:p>
                  </a:txBody>
                  <a:tcPr/>
                </a:tc>
                <a:extLst>
                  <a:ext uri="{0D108BD9-81ED-4DB2-BD59-A6C34878D82A}">
                    <a16:rowId xmlns:a16="http://schemas.microsoft.com/office/drawing/2014/main" val="249406138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Laptops, USB sticks are not necessarily secure (not GDPR compliant) and can be lost, then what…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Storing your data on ATLAS is secure, backups are done daily, and you can access it from anywhere through Cisco AnyConnect</a:t>
                      </a:r>
                    </a:p>
                  </a:txBody>
                  <a:tcPr/>
                </a:tc>
                <a:extLst>
                  <a:ext uri="{0D108BD9-81ED-4DB2-BD59-A6C34878D82A}">
                    <a16:rowId xmlns:a16="http://schemas.microsoft.com/office/drawing/2014/main" val="3522865366"/>
                  </a:ext>
                </a:extLst>
              </a:tr>
              <a:tr h="370840">
                <a:tc gridSpan="2">
                  <a:txBody>
                    <a:bodyPr/>
                    <a:lstStyle/>
                    <a:p>
                      <a:pPr algn="ctr"/>
                      <a:r>
                        <a:rPr lang="en-GB" dirty="0"/>
                        <a:t>Versions</a:t>
                      </a:r>
                    </a:p>
                  </a:txBody>
                  <a:tcPr/>
                </a:tc>
                <a:tc hMerge="1">
                  <a:txBody>
                    <a:bodyPr/>
                    <a:lstStyle/>
                    <a:p>
                      <a:endParaRPr lang="en-GB" dirty="0"/>
                    </a:p>
                  </a:txBody>
                  <a:tcPr/>
                </a:tc>
                <a:extLst>
                  <a:ext uri="{0D108BD9-81ED-4DB2-BD59-A6C34878D82A}">
                    <a16:rowId xmlns:a16="http://schemas.microsoft.com/office/drawing/2014/main" val="4122895255"/>
                  </a:ext>
                </a:extLst>
              </a:tr>
              <a:tr h="370840">
                <a:tc>
                  <a:txBody>
                    <a:bodyPr/>
                    <a:lstStyle/>
                    <a:p>
                      <a:r>
                        <a:rPr lang="en-GB" sz="1500" dirty="0"/>
                        <a:t>Do you ‘Save’ or ‘Save as’ your files? What happens if the file gets corrupted or deleted?</a:t>
                      </a:r>
                    </a:p>
                  </a:txBody>
                  <a:tcPr/>
                </a:tc>
                <a:tc>
                  <a:txBody>
                    <a:bodyPr/>
                    <a:lstStyle/>
                    <a:p>
                      <a:r>
                        <a:rPr lang="en-GB" sz="1500" dirty="0"/>
                        <a:t>Take the habit to ‘Save as’ and create different versions of your file (see best practices for file naming). Any mistakes can be easily undone. Version once a day or when you have made big changes to a file</a:t>
                      </a:r>
                    </a:p>
                  </a:txBody>
                  <a:tcPr/>
                </a:tc>
                <a:extLst>
                  <a:ext uri="{0D108BD9-81ED-4DB2-BD59-A6C34878D82A}">
                    <a16:rowId xmlns:a16="http://schemas.microsoft.com/office/drawing/2014/main" val="3347940868"/>
                  </a:ext>
                </a:extLst>
              </a:tr>
              <a:tr h="370840">
                <a:tc gridSpan="2">
                  <a:txBody>
                    <a:bodyPr/>
                    <a:lstStyle/>
                    <a:p>
                      <a:pPr algn="ctr"/>
                      <a:r>
                        <a:rPr lang="en-GB" dirty="0"/>
                        <a:t>Backup</a:t>
                      </a:r>
                    </a:p>
                  </a:txBody>
                  <a:tcPr/>
                </a:tc>
                <a:tc hMerge="1">
                  <a:txBody>
                    <a:bodyPr/>
                    <a:lstStyle/>
                    <a:p>
                      <a:endParaRPr lang="en-GB" dirty="0"/>
                    </a:p>
                  </a:txBody>
                  <a:tcPr/>
                </a:tc>
                <a:extLst>
                  <a:ext uri="{0D108BD9-81ED-4DB2-BD59-A6C34878D82A}">
                    <a16:rowId xmlns:a16="http://schemas.microsoft.com/office/drawing/2014/main" val="799428167"/>
                  </a:ext>
                </a:extLst>
              </a:tr>
              <a:tr h="370840">
                <a:tc>
                  <a:txBody>
                    <a:bodyPr/>
                    <a:lstStyle/>
                    <a:p>
                      <a:r>
                        <a:rPr lang="en-GB" sz="1500" dirty="0"/>
                        <a:t>Having all your versions/”backups” in one folder. But what if the folder gets deleted by mistake?</a:t>
                      </a:r>
                    </a:p>
                  </a:txBody>
                  <a:tcPr/>
                </a:tc>
                <a:tc>
                  <a:txBody>
                    <a:bodyPr/>
                    <a:lstStyle/>
                    <a:p>
                      <a:r>
                        <a:rPr lang="en-GB" sz="1500" dirty="0"/>
                        <a:t>A backup is different from versioning. Save a copy of a folder (and subfolders) in an actual backup folder that is write- and/or access-restricted</a:t>
                      </a:r>
                    </a:p>
                  </a:txBody>
                  <a:tcPr/>
                </a:tc>
                <a:extLst>
                  <a:ext uri="{0D108BD9-81ED-4DB2-BD59-A6C34878D82A}">
                    <a16:rowId xmlns:a16="http://schemas.microsoft.com/office/drawing/2014/main" val="2698553736"/>
                  </a:ext>
                </a:extLst>
              </a:tr>
            </a:tbl>
          </a:graphicData>
        </a:graphic>
      </p:graphicFrame>
      <p:sp>
        <p:nvSpPr>
          <p:cNvPr id="6" name="Rectangle 5">
            <a:extLst>
              <a:ext uri="{FF2B5EF4-FFF2-40B4-BE49-F238E27FC236}">
                <a16:creationId xmlns:a16="http://schemas.microsoft.com/office/drawing/2014/main" id="{33074F2F-4B03-4F76-AC3A-2FCA508352ED}"/>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3"/>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7" name="Rectangle 6">
            <a:extLst>
              <a:ext uri="{FF2B5EF4-FFF2-40B4-BE49-F238E27FC236}">
                <a16:creationId xmlns:a16="http://schemas.microsoft.com/office/drawing/2014/main" id="{B094E6AB-D1C7-494E-B972-E1ABA046C1FE}"/>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3228268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0BCF-E941-477B-BB89-CAD6B97A3619}"/>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117374E8-4AB6-4804-B8DE-7FF7D4E94410}"/>
              </a:ext>
            </a:extLst>
          </p:cNvPr>
          <p:cNvPicPr>
            <a:picLocks noChangeAspect="1"/>
          </p:cNvPicPr>
          <p:nvPr/>
        </p:nvPicPr>
        <p:blipFill>
          <a:blip r:embed="rId2"/>
          <a:stretch>
            <a:fillRect/>
          </a:stretch>
        </p:blipFill>
        <p:spPr>
          <a:xfrm>
            <a:off x="8106391" y="6357033"/>
            <a:ext cx="860081" cy="307930"/>
          </a:xfrm>
          <a:prstGeom prst="rect">
            <a:avLst/>
          </a:prstGeom>
        </p:spPr>
      </p:pic>
      <p:graphicFrame>
        <p:nvGraphicFramePr>
          <p:cNvPr id="3" name="Table 2">
            <a:extLst>
              <a:ext uri="{FF2B5EF4-FFF2-40B4-BE49-F238E27FC236}">
                <a16:creationId xmlns:a16="http://schemas.microsoft.com/office/drawing/2014/main" id="{E38F1544-6D03-4B5E-9F37-8828DCDA65DD}"/>
              </a:ext>
            </a:extLst>
          </p:cNvPr>
          <p:cNvGraphicFramePr>
            <a:graphicFrameLocks noGrp="1"/>
          </p:cNvGraphicFramePr>
          <p:nvPr>
            <p:extLst>
              <p:ext uri="{D42A27DB-BD31-4B8C-83A1-F6EECF244321}">
                <p14:modId xmlns:p14="http://schemas.microsoft.com/office/powerpoint/2010/main" val="1898202549"/>
              </p:ext>
            </p:extLst>
          </p:nvPr>
        </p:nvGraphicFramePr>
        <p:xfrm>
          <a:off x="802640" y="1435209"/>
          <a:ext cx="7914640" cy="4389120"/>
        </p:xfrm>
        <a:graphic>
          <a:graphicData uri="http://schemas.openxmlformats.org/drawingml/2006/table">
            <a:tbl>
              <a:tblPr firstRow="1" bandRow="1">
                <a:tableStyleId>{AF606853-7671-496A-8E4F-DF71F8EC918B}</a:tableStyleId>
              </a:tblPr>
              <a:tblGrid>
                <a:gridCol w="3957320">
                  <a:extLst>
                    <a:ext uri="{9D8B030D-6E8A-4147-A177-3AD203B41FA5}">
                      <a16:colId xmlns:a16="http://schemas.microsoft.com/office/drawing/2014/main" val="4038103387"/>
                    </a:ext>
                  </a:extLst>
                </a:gridCol>
                <a:gridCol w="3957320">
                  <a:extLst>
                    <a:ext uri="{9D8B030D-6E8A-4147-A177-3AD203B41FA5}">
                      <a16:colId xmlns:a16="http://schemas.microsoft.com/office/drawing/2014/main" val="1781930804"/>
                    </a:ext>
                  </a:extLst>
                </a:gridCol>
              </a:tblGrid>
              <a:tr h="370840">
                <a:tc>
                  <a:txBody>
                    <a:bodyPr/>
                    <a:lstStyle/>
                    <a:p>
                      <a:pPr algn="ctr"/>
                      <a:r>
                        <a:rPr lang="en-GB" sz="1800" dirty="0">
                          <a:solidFill>
                            <a:schemeClr val="bg2">
                              <a:lumMod val="50000"/>
                            </a:schemeClr>
                          </a:solidFill>
                        </a:rPr>
                        <a:t>Not so good</a:t>
                      </a:r>
                    </a:p>
                  </a:txBody>
                  <a:tcPr/>
                </a:tc>
                <a:tc>
                  <a:txBody>
                    <a:bodyPr/>
                    <a:lstStyle/>
                    <a:p>
                      <a:pPr algn="ctr"/>
                      <a:r>
                        <a:rPr lang="en-GB" sz="1800" dirty="0">
                          <a:solidFill>
                            <a:schemeClr val="bg2">
                              <a:lumMod val="50000"/>
                            </a:schemeClr>
                          </a:solidFill>
                        </a:rPr>
                        <a:t>Best practice</a:t>
                      </a:r>
                    </a:p>
                  </a:txBody>
                  <a:tcPr/>
                </a:tc>
                <a:extLst>
                  <a:ext uri="{0D108BD9-81ED-4DB2-BD59-A6C34878D82A}">
                    <a16:rowId xmlns:a16="http://schemas.microsoft.com/office/drawing/2014/main" val="4242500220"/>
                  </a:ext>
                </a:extLst>
              </a:tr>
              <a:tr h="370840">
                <a:tc gridSpan="2">
                  <a:txBody>
                    <a:bodyPr/>
                    <a:lstStyle/>
                    <a:p>
                      <a:pPr algn="ctr"/>
                      <a:r>
                        <a:rPr lang="en-GB" dirty="0"/>
                        <a:t>Sharing with collaborators (outside the University)</a:t>
                      </a:r>
                    </a:p>
                  </a:txBody>
                  <a:tcPr/>
                </a:tc>
                <a:tc hMerge="1">
                  <a:txBody>
                    <a:bodyPr/>
                    <a:lstStyle/>
                    <a:p>
                      <a:endParaRPr lang="en-GB" dirty="0"/>
                    </a:p>
                  </a:txBody>
                  <a:tcPr/>
                </a:tc>
                <a:extLst>
                  <a:ext uri="{0D108BD9-81ED-4DB2-BD59-A6C34878D82A}">
                    <a16:rowId xmlns:a16="http://schemas.microsoft.com/office/drawing/2014/main" val="3156496281"/>
                  </a:ext>
                </a:extLst>
              </a:tr>
              <a:tr h="370840">
                <a:tc>
                  <a:txBody>
                    <a:bodyPr/>
                    <a:lstStyle/>
                    <a:p>
                      <a:r>
                        <a:rPr lang="en-GB" sz="1500" dirty="0"/>
                        <a:t>Dropbox and Google Docs/Sheets have their servers in the USA, which can be a problem with GDPR. </a:t>
                      </a:r>
                    </a:p>
                    <a:p>
                      <a:r>
                        <a:rPr lang="en-GB" sz="1500" dirty="0"/>
                        <a:t>They can still be used, but you need to justify why in the DMP</a:t>
                      </a:r>
                    </a:p>
                  </a:txBody>
                  <a:tcPr/>
                </a:tc>
                <a:tc>
                  <a:txBody>
                    <a:bodyPr/>
                    <a:lstStyle/>
                    <a:p>
                      <a:r>
                        <a:rPr lang="en-GB" sz="1500" dirty="0"/>
                        <a:t>‘</a:t>
                      </a:r>
                      <a:r>
                        <a:rPr lang="en-GB" sz="1500" dirty="0" err="1"/>
                        <a:t>Dropit</a:t>
                      </a:r>
                      <a:r>
                        <a:rPr lang="en-GB" sz="1500" dirty="0"/>
                        <a:t>’ can share any files with external collaborators (including read-only or read-write options, versions history, password protected, etc.)</a:t>
                      </a:r>
                    </a:p>
                  </a:txBody>
                  <a:tcPr/>
                </a:tc>
                <a:extLst>
                  <a:ext uri="{0D108BD9-81ED-4DB2-BD59-A6C34878D82A}">
                    <a16:rowId xmlns:a16="http://schemas.microsoft.com/office/drawing/2014/main" val="3084724287"/>
                  </a:ext>
                </a:extLst>
              </a:tr>
              <a:tr h="370840">
                <a:tc gridSpan="2">
                  <a:txBody>
                    <a:bodyPr/>
                    <a:lstStyle/>
                    <a:p>
                      <a:pPr algn="ctr"/>
                      <a:r>
                        <a:rPr lang="en-GB" dirty="0"/>
                        <a:t>Access</a:t>
                      </a:r>
                    </a:p>
                  </a:txBody>
                  <a:tcPr/>
                </a:tc>
                <a:tc hMerge="1">
                  <a:txBody>
                    <a:bodyPr/>
                    <a:lstStyle/>
                    <a:p>
                      <a:endParaRPr lang="en-GB" dirty="0"/>
                    </a:p>
                  </a:txBody>
                  <a:tcPr/>
                </a:tc>
                <a:extLst>
                  <a:ext uri="{0D108BD9-81ED-4DB2-BD59-A6C34878D82A}">
                    <a16:rowId xmlns:a16="http://schemas.microsoft.com/office/drawing/2014/main" val="1579320407"/>
                  </a:ext>
                </a:extLst>
              </a:tr>
              <a:tr h="370840">
                <a:tc>
                  <a:txBody>
                    <a:bodyPr/>
                    <a:lstStyle/>
                    <a:p>
                      <a:r>
                        <a:rPr lang="en-GB" sz="1600" dirty="0"/>
                        <a:t>Letting everyone in your team or all collaborators have access to the data can be a problem when dealing with personal data and you run the risk of files being deleted by mistake.</a:t>
                      </a:r>
                    </a:p>
                    <a:p>
                      <a:r>
                        <a:rPr lang="en-GB" sz="1600" dirty="0"/>
                        <a:t>But being the only one with the data is not safe either. What if something happens to you? </a:t>
                      </a:r>
                    </a:p>
                  </a:txBody>
                  <a:tcPr/>
                </a:tc>
                <a:tc>
                  <a:txBody>
                    <a:bodyPr/>
                    <a:lstStyle/>
                    <a:p>
                      <a:r>
                        <a:rPr lang="en-GB" sz="1600" dirty="0"/>
                        <a:t>Decide on who ‘needs’ access to the data (e.g. one collaborator only), create (sub)folders with limited access, etc.  </a:t>
                      </a:r>
                    </a:p>
                  </a:txBody>
                  <a:tcPr/>
                </a:tc>
                <a:extLst>
                  <a:ext uri="{0D108BD9-81ED-4DB2-BD59-A6C34878D82A}">
                    <a16:rowId xmlns:a16="http://schemas.microsoft.com/office/drawing/2014/main" val="1133278903"/>
                  </a:ext>
                </a:extLst>
              </a:tr>
            </a:tbl>
          </a:graphicData>
        </a:graphic>
      </p:graphicFrame>
      <p:sp>
        <p:nvSpPr>
          <p:cNvPr id="6" name="Rectangle 5">
            <a:extLst>
              <a:ext uri="{FF2B5EF4-FFF2-40B4-BE49-F238E27FC236}">
                <a16:creationId xmlns:a16="http://schemas.microsoft.com/office/drawing/2014/main" id="{B81D377E-EF53-44D8-A863-18BD0C8B3782}"/>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3"/>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7" name="Rectangle 6">
            <a:extLst>
              <a:ext uri="{FF2B5EF4-FFF2-40B4-BE49-F238E27FC236}">
                <a16:creationId xmlns:a16="http://schemas.microsoft.com/office/drawing/2014/main" id="{FF3CD093-2097-4E64-831B-76CE3A9BE8A0}"/>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3498844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27AC-9782-4D6D-82D4-B52F4CFE20BB}"/>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7FF60C67-23DE-48A7-ACDE-7328AC37EF2F}"/>
              </a:ext>
            </a:extLst>
          </p:cNvPr>
          <p:cNvPicPr>
            <a:picLocks noChangeAspect="1"/>
          </p:cNvPicPr>
          <p:nvPr/>
        </p:nvPicPr>
        <p:blipFill>
          <a:blip r:embed="rId2"/>
          <a:stretch>
            <a:fillRect/>
          </a:stretch>
        </p:blipFill>
        <p:spPr>
          <a:xfrm>
            <a:off x="8106391" y="6357033"/>
            <a:ext cx="860081" cy="307930"/>
          </a:xfrm>
          <a:prstGeom prst="rect">
            <a:avLst/>
          </a:prstGeom>
        </p:spPr>
      </p:pic>
      <p:sp>
        <p:nvSpPr>
          <p:cNvPr id="6" name="Text Placeholder 14">
            <a:extLst>
              <a:ext uri="{FF2B5EF4-FFF2-40B4-BE49-F238E27FC236}">
                <a16:creationId xmlns:a16="http://schemas.microsoft.com/office/drawing/2014/main" id="{13DF2BC9-86F4-4310-8D41-28D5E8D8AC27}"/>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Folders structure</a:t>
            </a:r>
          </a:p>
          <a:p>
            <a:pPr marL="0" indent="0">
              <a:buNone/>
            </a:pPr>
            <a:endParaRPr lang="en-GB" dirty="0"/>
          </a:p>
        </p:txBody>
      </p:sp>
      <p:sp>
        <p:nvSpPr>
          <p:cNvPr id="7" name="Content Placeholder 15">
            <a:extLst>
              <a:ext uri="{FF2B5EF4-FFF2-40B4-BE49-F238E27FC236}">
                <a16:creationId xmlns:a16="http://schemas.microsoft.com/office/drawing/2014/main" id="{3BF1F0BE-D95B-4286-824F-6B00BF660237}"/>
              </a:ext>
            </a:extLst>
          </p:cNvPr>
          <p:cNvSpPr>
            <a:spLocks noGrp="1"/>
          </p:cNvSpPr>
          <p:nvPr>
            <p:ph idx="1"/>
          </p:nvPr>
        </p:nvSpPr>
        <p:spPr>
          <a:xfrm>
            <a:off x="511916" y="2344154"/>
            <a:ext cx="4983165" cy="2069585"/>
          </a:xfrm>
        </p:spPr>
        <p:txBody>
          <a:bodyPr/>
          <a:lstStyle/>
          <a:p>
            <a:r>
              <a:rPr lang="en-GB" dirty="0"/>
              <a:t>Structuring your files in folders is important to make it easier to locate and organise files and versions. Even more important when collaborating with others</a:t>
            </a:r>
          </a:p>
          <a:p>
            <a:r>
              <a:rPr lang="en-GB" dirty="0"/>
              <a:t>Structure depends on the study. All material relevant to the data should be included (i.e. documentation “README” file, information on data collection and data processing procedures).</a:t>
            </a:r>
          </a:p>
        </p:txBody>
      </p:sp>
      <p:pic>
        <p:nvPicPr>
          <p:cNvPr id="8" name="Picture 2" descr="http://www.phdcomics.com/comics/archive/phd052810s.gif">
            <a:extLst>
              <a:ext uri="{FF2B5EF4-FFF2-40B4-BE49-F238E27FC236}">
                <a16:creationId xmlns:a16="http://schemas.microsoft.com/office/drawing/2014/main" id="{AD86D5F8-8D0A-4289-840B-1E4F94739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525" y="1914475"/>
            <a:ext cx="3457947" cy="27894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3F260A8-23FB-424C-8019-993D99E0EF5F}"/>
              </a:ext>
            </a:extLst>
          </p:cNvPr>
          <p:cNvPicPr>
            <a:picLocks noChangeAspect="1"/>
          </p:cNvPicPr>
          <p:nvPr/>
        </p:nvPicPr>
        <p:blipFill>
          <a:blip r:embed="rId4"/>
          <a:stretch>
            <a:fillRect/>
          </a:stretch>
        </p:blipFill>
        <p:spPr>
          <a:xfrm>
            <a:off x="790214" y="4490846"/>
            <a:ext cx="2213284" cy="2131034"/>
          </a:xfrm>
          <a:prstGeom prst="rect">
            <a:avLst/>
          </a:prstGeom>
        </p:spPr>
      </p:pic>
      <p:pic>
        <p:nvPicPr>
          <p:cNvPr id="10" name="Picture 9">
            <a:extLst>
              <a:ext uri="{FF2B5EF4-FFF2-40B4-BE49-F238E27FC236}">
                <a16:creationId xmlns:a16="http://schemas.microsoft.com/office/drawing/2014/main" id="{F60F9E26-1641-482C-AEFE-B5C9D5E49AD1}"/>
              </a:ext>
            </a:extLst>
          </p:cNvPr>
          <p:cNvPicPr>
            <a:picLocks noChangeAspect="1"/>
          </p:cNvPicPr>
          <p:nvPr/>
        </p:nvPicPr>
        <p:blipFill>
          <a:blip r:embed="rId5"/>
          <a:stretch>
            <a:fillRect/>
          </a:stretch>
        </p:blipFill>
        <p:spPr>
          <a:xfrm>
            <a:off x="3233737" y="4370656"/>
            <a:ext cx="2020741" cy="2251224"/>
          </a:xfrm>
          <a:prstGeom prst="rect">
            <a:avLst/>
          </a:prstGeom>
        </p:spPr>
      </p:pic>
      <p:sp>
        <p:nvSpPr>
          <p:cNvPr id="11" name="Rectangle 10">
            <a:extLst>
              <a:ext uri="{FF2B5EF4-FFF2-40B4-BE49-F238E27FC236}">
                <a16:creationId xmlns:a16="http://schemas.microsoft.com/office/drawing/2014/main" id="{EA7E1482-EC5B-453E-8094-A08D8D06951E}"/>
              </a:ext>
            </a:extLst>
          </p:cNvPr>
          <p:cNvSpPr/>
          <p:nvPr/>
        </p:nvSpPr>
        <p:spPr>
          <a:xfrm>
            <a:off x="5725319" y="5394677"/>
            <a:ext cx="3457947" cy="861774"/>
          </a:xfrm>
          <a:prstGeom prst="rect">
            <a:avLst/>
          </a:prstGeom>
        </p:spPr>
        <p:txBody>
          <a:bodyPr wrap="square">
            <a:spAutoFit/>
          </a:bodyPr>
          <a:lstStyle/>
          <a:p>
            <a:r>
              <a:rPr lang="en-US" sz="1000" dirty="0">
                <a:hlinkClick r:id="rId6"/>
              </a:rPr>
              <a:t>Consortium of European Social Science Data Archives - CESSDA Training - File naming and folder structure - https://www.cessda.eu/Training/Training-Resources/Library/Data-Management-Expert-Guide/2.-Organise-Document/File-naming-and-folder-structure</a:t>
            </a:r>
            <a:endParaRPr lang="en-GB" sz="1000" dirty="0"/>
          </a:p>
        </p:txBody>
      </p:sp>
      <p:sp>
        <p:nvSpPr>
          <p:cNvPr id="13" name="Rectangle 12">
            <a:extLst>
              <a:ext uri="{FF2B5EF4-FFF2-40B4-BE49-F238E27FC236}">
                <a16:creationId xmlns:a16="http://schemas.microsoft.com/office/drawing/2014/main" id="{F1A1E3AC-B058-49EF-9099-AE98DE68C820}"/>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7"/>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4" name="Rectangle 13">
            <a:extLst>
              <a:ext uri="{FF2B5EF4-FFF2-40B4-BE49-F238E27FC236}">
                <a16:creationId xmlns:a16="http://schemas.microsoft.com/office/drawing/2014/main" id="{85F365A8-9025-4A38-9945-53FF7FFFC173}"/>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2065751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940DA-5AC6-4682-82B5-27D3C380029D}"/>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F145206F-3578-4CC3-875E-70F7E39ECA2C}"/>
              </a:ext>
            </a:extLst>
          </p:cNvPr>
          <p:cNvPicPr>
            <a:picLocks noChangeAspect="1"/>
          </p:cNvPicPr>
          <p:nvPr/>
        </p:nvPicPr>
        <p:blipFill>
          <a:blip r:embed="rId2"/>
          <a:stretch>
            <a:fillRect/>
          </a:stretch>
        </p:blipFill>
        <p:spPr>
          <a:xfrm>
            <a:off x="8106391" y="6357033"/>
            <a:ext cx="860081" cy="307930"/>
          </a:xfrm>
          <a:prstGeom prst="rect">
            <a:avLst/>
          </a:prstGeom>
        </p:spPr>
      </p:pic>
      <p:sp>
        <p:nvSpPr>
          <p:cNvPr id="6" name="Text Placeholder 14">
            <a:extLst>
              <a:ext uri="{FF2B5EF4-FFF2-40B4-BE49-F238E27FC236}">
                <a16:creationId xmlns:a16="http://schemas.microsoft.com/office/drawing/2014/main" id="{08BB5A96-11CD-4A31-B149-FE52E9C55C7C}"/>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File naming</a:t>
            </a:r>
          </a:p>
          <a:p>
            <a:pPr marL="0" indent="0">
              <a:buNone/>
            </a:pPr>
            <a:endParaRPr lang="en-GB" dirty="0"/>
          </a:p>
        </p:txBody>
      </p:sp>
      <p:sp>
        <p:nvSpPr>
          <p:cNvPr id="7" name="Content Placeholder 15">
            <a:extLst>
              <a:ext uri="{FF2B5EF4-FFF2-40B4-BE49-F238E27FC236}">
                <a16:creationId xmlns:a16="http://schemas.microsoft.com/office/drawing/2014/main" id="{54748EC9-4EED-4D9D-84E7-0F532DFA1223}"/>
              </a:ext>
            </a:extLst>
          </p:cNvPr>
          <p:cNvSpPr>
            <a:spLocks noGrp="1"/>
          </p:cNvSpPr>
          <p:nvPr>
            <p:ph idx="1"/>
          </p:nvPr>
        </p:nvSpPr>
        <p:spPr>
          <a:xfrm>
            <a:off x="498473" y="2520000"/>
            <a:ext cx="4983165" cy="4144963"/>
          </a:xfrm>
        </p:spPr>
        <p:txBody>
          <a:bodyPr/>
          <a:lstStyle/>
          <a:p>
            <a:endParaRPr lang="en-GB" dirty="0"/>
          </a:p>
        </p:txBody>
      </p:sp>
      <p:sp>
        <p:nvSpPr>
          <p:cNvPr id="8" name="Rectangle 7">
            <a:extLst>
              <a:ext uri="{FF2B5EF4-FFF2-40B4-BE49-F238E27FC236}">
                <a16:creationId xmlns:a16="http://schemas.microsoft.com/office/drawing/2014/main" id="{94467F0B-A94A-4215-B842-57C4C916A954}"/>
              </a:ext>
            </a:extLst>
          </p:cNvPr>
          <p:cNvSpPr/>
          <p:nvPr/>
        </p:nvSpPr>
        <p:spPr>
          <a:xfrm>
            <a:off x="427353" y="6089766"/>
            <a:ext cx="4572000" cy="461665"/>
          </a:xfrm>
          <a:prstGeom prst="rect">
            <a:avLst/>
          </a:prstGeom>
        </p:spPr>
        <p:txBody>
          <a:bodyPr>
            <a:spAutoFit/>
          </a:bodyPr>
          <a:lstStyle/>
          <a:p>
            <a:r>
              <a:rPr lang="en-US" sz="1200" dirty="0">
                <a:hlinkClick r:id="rId3"/>
              </a:rPr>
              <a:t>Bryan, J. (2015) Naming things - https://speakerdeck.com/jennybc/how-to-name-files</a:t>
            </a:r>
            <a:endParaRPr lang="en-GB" sz="1200" dirty="0"/>
          </a:p>
        </p:txBody>
      </p:sp>
      <p:pic>
        <p:nvPicPr>
          <p:cNvPr id="9" name="Picture 2" descr="http://www.phdcomics.com/comics/archive/phd101212s.gif">
            <a:extLst>
              <a:ext uri="{FF2B5EF4-FFF2-40B4-BE49-F238E27FC236}">
                <a16:creationId xmlns:a16="http://schemas.microsoft.com/office/drawing/2014/main" id="{F8AACE70-36B3-43F4-9471-91343CE04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8397" y="1479308"/>
            <a:ext cx="3524065" cy="46987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89337E8-DE15-4E31-9BD7-992FFB1CDD8F}"/>
              </a:ext>
            </a:extLst>
          </p:cNvPr>
          <p:cNvPicPr>
            <a:picLocks noChangeAspect="1"/>
          </p:cNvPicPr>
          <p:nvPr/>
        </p:nvPicPr>
        <p:blipFill>
          <a:blip r:embed="rId5"/>
          <a:stretch>
            <a:fillRect/>
          </a:stretch>
        </p:blipFill>
        <p:spPr>
          <a:xfrm>
            <a:off x="220520" y="2382715"/>
            <a:ext cx="4849954" cy="3453912"/>
          </a:xfrm>
          <a:prstGeom prst="rect">
            <a:avLst/>
          </a:prstGeom>
        </p:spPr>
      </p:pic>
      <p:sp>
        <p:nvSpPr>
          <p:cNvPr id="12" name="Rectangle 11">
            <a:extLst>
              <a:ext uri="{FF2B5EF4-FFF2-40B4-BE49-F238E27FC236}">
                <a16:creationId xmlns:a16="http://schemas.microsoft.com/office/drawing/2014/main" id="{F1980F99-329D-470F-9947-D2C0E399C75C}"/>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6"/>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3" name="Rectangle 12">
            <a:extLst>
              <a:ext uri="{FF2B5EF4-FFF2-40B4-BE49-F238E27FC236}">
                <a16:creationId xmlns:a16="http://schemas.microsoft.com/office/drawing/2014/main" id="{62ACEF4C-6DDE-46A5-8113-F047FCD89F35}"/>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3382412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0DCF-863C-4EB2-A03E-B443533DA497}"/>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486DA12C-1883-44B0-BAC9-403D1F2CF45B}"/>
              </a:ext>
            </a:extLst>
          </p:cNvPr>
          <p:cNvPicPr>
            <a:picLocks noChangeAspect="1"/>
          </p:cNvPicPr>
          <p:nvPr/>
        </p:nvPicPr>
        <p:blipFill>
          <a:blip r:embed="rId2"/>
          <a:stretch>
            <a:fillRect/>
          </a:stretch>
        </p:blipFill>
        <p:spPr>
          <a:xfrm>
            <a:off x="8106391" y="6357033"/>
            <a:ext cx="860081" cy="307930"/>
          </a:xfrm>
          <a:prstGeom prst="rect">
            <a:avLst/>
          </a:prstGeom>
        </p:spPr>
      </p:pic>
      <p:sp>
        <p:nvSpPr>
          <p:cNvPr id="6" name="Text Placeholder 14">
            <a:extLst>
              <a:ext uri="{FF2B5EF4-FFF2-40B4-BE49-F238E27FC236}">
                <a16:creationId xmlns:a16="http://schemas.microsoft.com/office/drawing/2014/main" id="{88487F4B-F08F-4459-B2A7-40F12E719FEF}"/>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File naming</a:t>
            </a:r>
          </a:p>
          <a:p>
            <a:pPr marL="0" indent="0">
              <a:buNone/>
            </a:pPr>
            <a:endParaRPr lang="en-GB" dirty="0"/>
          </a:p>
        </p:txBody>
      </p:sp>
      <p:sp>
        <p:nvSpPr>
          <p:cNvPr id="7" name="Content Placeholder 15">
            <a:extLst>
              <a:ext uri="{FF2B5EF4-FFF2-40B4-BE49-F238E27FC236}">
                <a16:creationId xmlns:a16="http://schemas.microsoft.com/office/drawing/2014/main" id="{56769A92-478D-486C-8986-D4BD81BEB67B}"/>
              </a:ext>
            </a:extLst>
          </p:cNvPr>
          <p:cNvSpPr>
            <a:spLocks noGrp="1"/>
          </p:cNvSpPr>
          <p:nvPr>
            <p:ph idx="1"/>
          </p:nvPr>
        </p:nvSpPr>
        <p:spPr>
          <a:xfrm>
            <a:off x="498473" y="2520000"/>
            <a:ext cx="6043004" cy="4144963"/>
          </a:xfrm>
        </p:spPr>
        <p:txBody>
          <a:bodyPr/>
          <a:lstStyle/>
          <a:p>
            <a:r>
              <a:rPr lang="en-GB" dirty="0"/>
              <a:t>Machine readable:</a:t>
            </a:r>
          </a:p>
          <a:p>
            <a:pPr lvl="1"/>
            <a:r>
              <a:rPr lang="en-GB" dirty="0"/>
              <a:t>Avoid spaces, punctuation, accented characters, case sensitivity</a:t>
            </a:r>
          </a:p>
          <a:p>
            <a:pPr lvl="1"/>
            <a:r>
              <a:rPr lang="en-GB" dirty="0"/>
              <a:t>Use “_” and “-” to recover metadata from filenames</a:t>
            </a:r>
          </a:p>
          <a:p>
            <a:pPr lvl="1"/>
            <a:r>
              <a:rPr lang="en-GB" dirty="0"/>
              <a:t>“_” underscore used to delimit units of metadata I want later</a:t>
            </a:r>
          </a:p>
          <a:p>
            <a:pPr lvl="1"/>
            <a:r>
              <a:rPr lang="en-GB" dirty="0"/>
              <a:t>“-” hyphen used to delimit words so my eyes don’t bleed</a:t>
            </a:r>
          </a:p>
        </p:txBody>
      </p:sp>
      <p:pic>
        <p:nvPicPr>
          <p:cNvPr id="9" name="Picture 8">
            <a:extLst>
              <a:ext uri="{FF2B5EF4-FFF2-40B4-BE49-F238E27FC236}">
                <a16:creationId xmlns:a16="http://schemas.microsoft.com/office/drawing/2014/main" id="{42F73D2D-1842-42D9-8195-109DF45E6E80}"/>
              </a:ext>
            </a:extLst>
          </p:cNvPr>
          <p:cNvPicPr>
            <a:picLocks noChangeAspect="1"/>
          </p:cNvPicPr>
          <p:nvPr/>
        </p:nvPicPr>
        <p:blipFill>
          <a:blip r:embed="rId3"/>
          <a:stretch>
            <a:fillRect/>
          </a:stretch>
        </p:blipFill>
        <p:spPr>
          <a:xfrm>
            <a:off x="1433746" y="4064492"/>
            <a:ext cx="6910038" cy="2266366"/>
          </a:xfrm>
          <a:prstGeom prst="rect">
            <a:avLst/>
          </a:prstGeom>
        </p:spPr>
      </p:pic>
      <p:sp>
        <p:nvSpPr>
          <p:cNvPr id="11" name="Rectangle 10">
            <a:extLst>
              <a:ext uri="{FF2B5EF4-FFF2-40B4-BE49-F238E27FC236}">
                <a16:creationId xmlns:a16="http://schemas.microsoft.com/office/drawing/2014/main" id="{E244CD36-8163-4FA3-927E-634EB95D4B02}"/>
              </a:ext>
            </a:extLst>
          </p:cNvPr>
          <p:cNvSpPr/>
          <p:nvPr/>
        </p:nvSpPr>
        <p:spPr>
          <a:xfrm>
            <a:off x="427353" y="6114330"/>
            <a:ext cx="4572000" cy="461665"/>
          </a:xfrm>
          <a:prstGeom prst="rect">
            <a:avLst/>
          </a:prstGeom>
        </p:spPr>
        <p:txBody>
          <a:bodyPr>
            <a:spAutoFit/>
          </a:bodyPr>
          <a:lstStyle/>
          <a:p>
            <a:r>
              <a:rPr lang="en-US" sz="1200" dirty="0">
                <a:hlinkClick r:id="rId4"/>
              </a:rPr>
              <a:t>Bryan, J. (2015) Naming things - https://speakerdeck.com/jennybc/how-to-name-files</a:t>
            </a:r>
            <a:endParaRPr lang="en-GB" sz="1200" dirty="0"/>
          </a:p>
        </p:txBody>
      </p:sp>
      <p:sp>
        <p:nvSpPr>
          <p:cNvPr id="12" name="Rectangle 11">
            <a:extLst>
              <a:ext uri="{FF2B5EF4-FFF2-40B4-BE49-F238E27FC236}">
                <a16:creationId xmlns:a16="http://schemas.microsoft.com/office/drawing/2014/main" id="{DC981899-4737-413B-BA1C-70EEFF913B5A}"/>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5"/>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3" name="Rectangle 12">
            <a:extLst>
              <a:ext uri="{FF2B5EF4-FFF2-40B4-BE49-F238E27FC236}">
                <a16:creationId xmlns:a16="http://schemas.microsoft.com/office/drawing/2014/main" id="{0CAB7C63-A78B-4F00-9EBB-29931A6F8FD1}"/>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3678493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a:t>Jonathan England</a:t>
            </a:r>
          </a:p>
        </p:txBody>
      </p:sp>
      <p:sp>
        <p:nvSpPr>
          <p:cNvPr id="3" name="Title 2"/>
          <p:cNvSpPr>
            <a:spLocks noGrp="1"/>
          </p:cNvSpPr>
          <p:nvPr>
            <p:ph type="ctrTitle"/>
          </p:nvPr>
        </p:nvSpPr>
        <p:spPr>
          <a:xfrm>
            <a:off x="685800" y="1819084"/>
            <a:ext cx="7772400" cy="1884236"/>
          </a:xfrm>
        </p:spPr>
        <p:txBody>
          <a:bodyPr/>
          <a:lstStyle/>
          <a:p>
            <a:pPr>
              <a:lnSpc>
                <a:spcPct val="150000"/>
              </a:lnSpc>
              <a:spcBef>
                <a:spcPts val="0"/>
              </a:spcBef>
            </a:pPr>
            <a:r>
              <a:rPr lang="en-GB" dirty="0"/>
              <a:t>Research Data Management &amp; Data Management Plans</a:t>
            </a:r>
            <a:br>
              <a:rPr lang="en-GB" b="1" dirty="0"/>
            </a:br>
            <a:r>
              <a:rPr lang="en-GB" sz="2000" dirty="0"/>
              <a:t>Research Facilitators</a:t>
            </a:r>
          </a:p>
        </p:txBody>
      </p:sp>
      <p:sp>
        <p:nvSpPr>
          <p:cNvPr id="4" name="Rectangle 3"/>
          <p:cNvSpPr/>
          <p:nvPr/>
        </p:nvSpPr>
        <p:spPr>
          <a:xfrm>
            <a:off x="1559844" y="6101971"/>
            <a:ext cx="4124572" cy="400110"/>
          </a:xfrm>
          <a:prstGeom prst="rect">
            <a:avLst/>
          </a:prstGeom>
        </p:spPr>
        <p:txBody>
          <a:bodyPr wrap="square">
            <a:spAutoFit/>
          </a:bodyPr>
          <a:lstStyle/>
          <a:p>
            <a:pPr defTabSz="547660">
              <a:spcBef>
                <a:spcPts val="3900"/>
              </a:spcBef>
              <a:buSzPct val="75000"/>
            </a:pPr>
            <a:r>
              <a:rPr lang="en-GB" sz="2000" spc="-151" dirty="0">
                <a:solidFill>
                  <a:srgbClr val="595959"/>
                </a:solidFill>
                <a:latin typeface="Arial"/>
                <a:cs typeface="Arial"/>
              </a:rPr>
              <a:t>https://orcid.org/0000-0001-6715-8628</a:t>
            </a:r>
          </a:p>
        </p:txBody>
      </p:sp>
      <p:pic>
        <p:nvPicPr>
          <p:cNvPr id="5" name="Picture 2" descr="Image result for orcid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300" y="6056047"/>
            <a:ext cx="491959" cy="4919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816" y="5477036"/>
            <a:ext cx="497443" cy="414535"/>
          </a:xfrm>
          <a:prstGeom prst="rect">
            <a:avLst/>
          </a:prstGeom>
        </p:spPr>
      </p:pic>
      <p:sp>
        <p:nvSpPr>
          <p:cNvPr id="7" name="Title 1"/>
          <p:cNvSpPr txBox="1">
            <a:spLocks/>
          </p:cNvSpPr>
          <p:nvPr/>
        </p:nvSpPr>
        <p:spPr>
          <a:xfrm>
            <a:off x="1678716" y="5477036"/>
            <a:ext cx="1718485" cy="307777"/>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l" defTabSz="547660">
              <a:spcBef>
                <a:spcPts val="3900"/>
              </a:spcBef>
              <a:buSzPct val="75000"/>
            </a:pPr>
            <a:r>
              <a:rPr lang="en-US" sz="2000" spc="-151" dirty="0">
                <a:solidFill>
                  <a:srgbClr val="595959"/>
                </a:solidFill>
                <a:latin typeface="Arial"/>
                <a:ea typeface="+mn-ea"/>
                <a:cs typeface="Arial"/>
                <a:sym typeface="Helvetica Light"/>
              </a:rPr>
              <a:t>@</a:t>
            </a:r>
            <a:r>
              <a:rPr lang="en-US" sz="2000" spc="-151" dirty="0" err="1">
                <a:solidFill>
                  <a:srgbClr val="595959"/>
                </a:solidFill>
                <a:latin typeface="Arial"/>
                <a:ea typeface="+mn-ea"/>
                <a:cs typeface="Arial"/>
                <a:sym typeface="Helvetica Light"/>
              </a:rPr>
              <a:t>jonatortue</a:t>
            </a:r>
            <a:endParaRPr lang="en-US" sz="2000" spc="-151" dirty="0">
              <a:solidFill>
                <a:srgbClr val="595959"/>
              </a:solidFill>
              <a:latin typeface="Arial"/>
              <a:ea typeface="+mn-ea"/>
              <a:cs typeface="Arial"/>
              <a:sym typeface="Helvetica Light"/>
            </a:endParaRPr>
          </a:p>
        </p:txBody>
      </p:sp>
      <p:sp>
        <p:nvSpPr>
          <p:cNvPr id="8" name="Text Placeholder 4"/>
          <p:cNvSpPr txBox="1">
            <a:spLocks/>
          </p:cNvSpPr>
          <p:nvPr/>
        </p:nvSpPr>
        <p:spPr>
          <a:xfrm>
            <a:off x="1678716" y="4848093"/>
            <a:ext cx="2724352" cy="405683"/>
          </a:xfrm>
          <a:prstGeom prst="rect">
            <a:avLst/>
          </a:prstGeom>
          <a:noFill/>
          <a:ln>
            <a:noFill/>
          </a:ln>
        </p:spPr>
        <p:txBody>
          <a:bodyPr vert="horz" wrap="square" lIns="0" tIns="36000" rIns="0" bIns="0" rtlCol="0" anchor="t" anchorCtr="0">
            <a:normAutofit/>
          </a:bodyPr>
          <a:lstStyle>
            <a:lvl1pPr marL="0" marR="0" indent="0" algn="l" defTabSz="547660" rtl="0" eaLnBrk="1" latinLnBrk="0" hangingPunct="1">
              <a:lnSpc>
                <a:spcPct val="100000"/>
              </a:lnSpc>
              <a:spcBef>
                <a:spcPts val="3900"/>
              </a:spcBef>
              <a:spcAft>
                <a:spcPts val="0"/>
              </a:spcAft>
              <a:buClrTx/>
              <a:buSzPct val="75000"/>
              <a:buFontTx/>
              <a:buNone/>
              <a:tabLst/>
              <a:defRPr sz="2400" b="0" i="0" u="none" strike="noStrike" cap="none" spc="-151" baseline="0">
                <a:ln>
                  <a:noFill/>
                </a:ln>
                <a:solidFill>
                  <a:schemeClr val="accent2"/>
                </a:solidFill>
                <a:uFillTx/>
                <a:latin typeface="Calibri" charset="0"/>
                <a:ea typeface="Calibri" charset="0"/>
                <a:cs typeface="Calibri" charset="0"/>
                <a:sym typeface="Helvetica Light"/>
              </a:defRPr>
            </a:lvl1pPr>
            <a:lvl2pPr marL="444478" marR="0" indent="0" algn="l" defTabSz="547660" rtl="0" eaLnBrk="1" latinLnBrk="0" hangingPunct="1">
              <a:lnSpc>
                <a:spcPct val="100000"/>
              </a:lnSpc>
              <a:spcBef>
                <a:spcPts val="3900"/>
              </a:spcBef>
              <a:spcAft>
                <a:spcPts val="0"/>
              </a:spcAft>
              <a:buClrTx/>
              <a:buSzPct val="75000"/>
              <a:buFont typeface="Arial" charset="0"/>
              <a:buNone/>
              <a:tabLst/>
              <a:defRPr sz="1800" b="1" i="0" u="none" strike="noStrike" cap="none" spc="0" baseline="0">
                <a:ln>
                  <a:noFill/>
                </a:ln>
                <a:solidFill>
                  <a:srgbClr val="2D3293"/>
                </a:solidFill>
                <a:uFillTx/>
                <a:latin typeface="Open Sans" charset="0"/>
                <a:ea typeface="Open Sans" charset="0"/>
                <a:cs typeface="Open Sans" charset="0"/>
                <a:sym typeface="Helvetica Light"/>
              </a:defRPr>
            </a:lvl2pPr>
            <a:lvl3pPr marL="1284047" marR="0" indent="-395091" algn="l" defTabSz="547660"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3pPr>
            <a:lvl4pPr marL="1728523" marR="0" indent="-395091" algn="l" defTabSz="547660"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4pPr>
            <a:lvl5pPr marL="2173002" marR="0" indent="-395091" algn="l" defTabSz="547660"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5pPr>
            <a:lvl6pPr marL="2617480" marR="0" indent="-395091" algn="l" defTabSz="547660"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6pPr>
            <a:lvl7pPr marL="3061958" marR="0" indent="-395091" algn="l" defTabSz="547660"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7pPr>
            <a:lvl8pPr marL="3506435" marR="0" indent="-395091" algn="l" defTabSz="547660"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8pPr>
            <a:lvl9pPr marL="3950913" marR="0" indent="-395091" algn="l" defTabSz="547660"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9pPr>
          </a:lstStyle>
          <a:p>
            <a:r>
              <a:rPr lang="fr-LU" sz="2000" dirty="0">
                <a:solidFill>
                  <a:srgbClr val="595959"/>
                </a:solidFill>
                <a:latin typeface="Arial"/>
                <a:ea typeface="+mn-ea"/>
                <a:cs typeface="Arial"/>
              </a:rPr>
              <a:t>jonathan.england@uni.lu</a:t>
            </a:r>
            <a:endParaRPr lang="en-GB" sz="2000" dirty="0">
              <a:solidFill>
                <a:srgbClr val="595959"/>
              </a:solidFill>
              <a:latin typeface="Arial"/>
              <a:ea typeface="+mn-ea"/>
              <a:cs typeface="Arial"/>
            </a:endParaRPr>
          </a:p>
        </p:txBody>
      </p:sp>
      <p:pic>
        <p:nvPicPr>
          <p:cNvPr id="9" name="Picture 2" descr="Email, Letter, Send, Envelope, Mail, Message, E-Mail"/>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1048199" y="4927745"/>
            <a:ext cx="468060" cy="3003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242038" y="4278706"/>
            <a:ext cx="4659924" cy="923330"/>
          </a:xfrm>
          <a:prstGeom prst="rect">
            <a:avLst/>
          </a:prstGeom>
          <a:noFill/>
        </p:spPr>
        <p:txBody>
          <a:bodyPr wrap="square" rtlCol="0">
            <a:spAutoFit/>
          </a:bodyPr>
          <a:lstStyle/>
          <a:p>
            <a:pPr algn="ctr">
              <a:spcAft>
                <a:spcPts val="1200"/>
              </a:spcAft>
            </a:pPr>
            <a:r>
              <a:rPr lang="en-GB" sz="1300" dirty="0">
                <a:solidFill>
                  <a:schemeClr val="tx1">
                    <a:lumMod val="65000"/>
                    <a:lumOff val="35000"/>
                  </a:schemeClr>
                </a:solidFill>
                <a:latin typeface="+mj-lt"/>
                <a:ea typeface="+mj-ea"/>
                <a:cs typeface="Arial"/>
              </a:rPr>
              <a:t>Librarian for Scholarly Communication and Research Process; </a:t>
            </a:r>
            <a:r>
              <a:rPr lang="en-GB" sz="1300" dirty="0" err="1">
                <a:solidFill>
                  <a:schemeClr val="tx1">
                    <a:lumMod val="65000"/>
                    <a:lumOff val="35000"/>
                  </a:schemeClr>
                </a:solidFill>
                <a:latin typeface="+mj-lt"/>
                <a:ea typeface="+mj-ea"/>
                <a:cs typeface="Arial"/>
              </a:rPr>
              <a:t>ORBi</a:t>
            </a:r>
            <a:r>
              <a:rPr lang="en-GB" sz="1300" baseline="30000" dirty="0" err="1">
                <a:solidFill>
                  <a:schemeClr val="tx1">
                    <a:lumMod val="65000"/>
                    <a:lumOff val="35000"/>
                  </a:schemeClr>
                </a:solidFill>
                <a:latin typeface="+mj-lt"/>
                <a:ea typeface="+mj-ea"/>
                <a:cs typeface="Arial"/>
              </a:rPr>
              <a:t>lu</a:t>
            </a:r>
            <a:r>
              <a:rPr lang="en-GB" sz="1300" dirty="0">
                <a:solidFill>
                  <a:schemeClr val="tx1">
                    <a:lumMod val="65000"/>
                    <a:lumOff val="35000"/>
                  </a:schemeClr>
                </a:solidFill>
                <a:latin typeface="+mj-lt"/>
                <a:ea typeface="+mj-ea"/>
                <a:cs typeface="Arial"/>
              </a:rPr>
              <a:t> coordinator</a:t>
            </a:r>
            <a:endParaRPr lang="en-GB" sz="1400" dirty="0">
              <a:solidFill>
                <a:schemeClr val="tx1">
                  <a:lumMod val="65000"/>
                  <a:lumOff val="35000"/>
                </a:schemeClr>
              </a:solidFill>
              <a:latin typeface="+mj-lt"/>
              <a:ea typeface="+mj-ea"/>
              <a:cs typeface="Arial"/>
            </a:endParaRPr>
          </a:p>
          <a:p>
            <a:pPr algn="ctr"/>
            <a:endParaRPr lang="en-GB" dirty="0">
              <a:latin typeface="+mj-lt"/>
            </a:endParaRPr>
          </a:p>
        </p:txBody>
      </p:sp>
      <p:pic>
        <p:nvPicPr>
          <p:cNvPr id="13" name="Picture 12"/>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535011" y="5767467"/>
            <a:ext cx="1169377" cy="669007"/>
          </a:xfrm>
          <a:prstGeom prst="rect">
            <a:avLst/>
          </a:prstGeom>
        </p:spPr>
      </p:pic>
    </p:spTree>
    <p:extLst>
      <p:ext uri="{BB962C8B-B14F-4D97-AF65-F5344CB8AC3E}">
        <p14:creationId xmlns:p14="http://schemas.microsoft.com/office/powerpoint/2010/main" val="120541482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7B8D-D76F-4BAC-8DE9-9EADDF5D2390}"/>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05FCF891-FE36-4A6D-94AD-65644BF7B870}"/>
              </a:ext>
            </a:extLst>
          </p:cNvPr>
          <p:cNvPicPr>
            <a:picLocks noChangeAspect="1"/>
          </p:cNvPicPr>
          <p:nvPr/>
        </p:nvPicPr>
        <p:blipFill>
          <a:blip r:embed="rId2"/>
          <a:stretch>
            <a:fillRect/>
          </a:stretch>
        </p:blipFill>
        <p:spPr>
          <a:xfrm>
            <a:off x="8106391" y="6357033"/>
            <a:ext cx="860081" cy="307930"/>
          </a:xfrm>
          <a:prstGeom prst="rect">
            <a:avLst/>
          </a:prstGeom>
        </p:spPr>
      </p:pic>
      <p:sp>
        <p:nvSpPr>
          <p:cNvPr id="6" name="Text Placeholder 14">
            <a:extLst>
              <a:ext uri="{FF2B5EF4-FFF2-40B4-BE49-F238E27FC236}">
                <a16:creationId xmlns:a16="http://schemas.microsoft.com/office/drawing/2014/main" id="{77056AFF-59BC-48E4-AB13-539DFCD773B6}"/>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File naming</a:t>
            </a:r>
          </a:p>
          <a:p>
            <a:pPr marL="0" indent="0">
              <a:buNone/>
            </a:pPr>
            <a:endParaRPr lang="en-GB" dirty="0"/>
          </a:p>
        </p:txBody>
      </p:sp>
      <p:sp>
        <p:nvSpPr>
          <p:cNvPr id="7" name="Content Placeholder 15">
            <a:extLst>
              <a:ext uri="{FF2B5EF4-FFF2-40B4-BE49-F238E27FC236}">
                <a16:creationId xmlns:a16="http://schemas.microsoft.com/office/drawing/2014/main" id="{A73F44AD-C510-418B-AF75-981C29F530C0}"/>
              </a:ext>
            </a:extLst>
          </p:cNvPr>
          <p:cNvSpPr>
            <a:spLocks noGrp="1"/>
          </p:cNvSpPr>
          <p:nvPr>
            <p:ph idx="1"/>
          </p:nvPr>
        </p:nvSpPr>
        <p:spPr>
          <a:xfrm>
            <a:off x="498473" y="2286320"/>
            <a:ext cx="4572001" cy="4144963"/>
          </a:xfrm>
        </p:spPr>
        <p:txBody>
          <a:bodyPr/>
          <a:lstStyle/>
          <a:p>
            <a:r>
              <a:rPr lang="en-GB" dirty="0"/>
              <a:t>Human readable:</a:t>
            </a:r>
          </a:p>
          <a:p>
            <a:pPr lvl="1"/>
            <a:r>
              <a:rPr lang="en-GB" dirty="0"/>
              <a:t>Name contains info on content</a:t>
            </a:r>
          </a:p>
          <a:p>
            <a:pPr lvl="1"/>
            <a:r>
              <a:rPr lang="en-GB" dirty="0"/>
              <a:t>Default ordering by chronological and/or logical order</a:t>
            </a:r>
          </a:p>
          <a:p>
            <a:pPr lvl="1"/>
            <a:r>
              <a:rPr lang="en-GB" dirty="0"/>
              <a:t>Put something numeric first (e.g. date)</a:t>
            </a:r>
          </a:p>
          <a:p>
            <a:pPr lvl="1"/>
            <a:r>
              <a:rPr lang="en-GB" dirty="0"/>
              <a:t>Use YYYY-MM-DD (ISO 8601) for dates (or YYYYMMDD)</a:t>
            </a:r>
          </a:p>
          <a:p>
            <a:pPr lvl="1"/>
            <a:r>
              <a:rPr lang="en-GB" dirty="0"/>
              <a:t>Left pad other numbers with zeros</a:t>
            </a:r>
          </a:p>
          <a:p>
            <a:pPr lvl="1"/>
            <a:endParaRPr lang="en-GB" dirty="0"/>
          </a:p>
          <a:p>
            <a:pPr lvl="1"/>
            <a:endParaRPr lang="en-GB" dirty="0"/>
          </a:p>
          <a:p>
            <a:pPr lvl="1"/>
            <a:endParaRPr lang="en-GB" dirty="0"/>
          </a:p>
          <a:p>
            <a:pPr lvl="1"/>
            <a:r>
              <a:rPr lang="en-GB" dirty="0"/>
              <a:t>Example: &lt;date&gt;&lt;type&gt;&lt;ID1&gt;&lt;gender&gt;&lt;age&gt;&lt;datatype&gt;&lt;ID2&gt;</a:t>
            </a:r>
          </a:p>
          <a:p>
            <a:pPr lvl="1"/>
            <a:endParaRPr lang="en-GB" dirty="0"/>
          </a:p>
          <a:p>
            <a:pPr lvl="1"/>
            <a:r>
              <a:rPr lang="en-GB" dirty="0"/>
              <a:t>Need batch renaming of automatically generated files? </a:t>
            </a:r>
            <a:r>
              <a:rPr lang="en-GB" dirty="0">
                <a:hlinkClick r:id="rId3"/>
              </a:rPr>
              <a:t>LINK</a:t>
            </a:r>
            <a:endParaRPr lang="en-GB" dirty="0"/>
          </a:p>
        </p:txBody>
      </p:sp>
      <p:pic>
        <p:nvPicPr>
          <p:cNvPr id="9" name="Picture 8">
            <a:extLst>
              <a:ext uri="{FF2B5EF4-FFF2-40B4-BE49-F238E27FC236}">
                <a16:creationId xmlns:a16="http://schemas.microsoft.com/office/drawing/2014/main" id="{19EFF4CD-F8C0-46EF-8772-7216AAE11163}"/>
              </a:ext>
            </a:extLst>
          </p:cNvPr>
          <p:cNvPicPr>
            <a:picLocks noChangeAspect="1"/>
          </p:cNvPicPr>
          <p:nvPr/>
        </p:nvPicPr>
        <p:blipFill>
          <a:blip r:embed="rId4"/>
          <a:stretch>
            <a:fillRect/>
          </a:stretch>
        </p:blipFill>
        <p:spPr>
          <a:xfrm>
            <a:off x="5050318" y="2141710"/>
            <a:ext cx="3884143" cy="2067227"/>
          </a:xfrm>
          <a:prstGeom prst="rect">
            <a:avLst/>
          </a:prstGeom>
        </p:spPr>
      </p:pic>
      <p:pic>
        <p:nvPicPr>
          <p:cNvPr id="10" name="Picture 9">
            <a:extLst>
              <a:ext uri="{FF2B5EF4-FFF2-40B4-BE49-F238E27FC236}">
                <a16:creationId xmlns:a16="http://schemas.microsoft.com/office/drawing/2014/main" id="{E3668208-E9EC-441F-9590-EDFC5BA891CE}"/>
              </a:ext>
            </a:extLst>
          </p:cNvPr>
          <p:cNvPicPr>
            <a:picLocks noChangeAspect="1"/>
          </p:cNvPicPr>
          <p:nvPr/>
        </p:nvPicPr>
        <p:blipFill>
          <a:blip r:embed="rId5"/>
          <a:stretch>
            <a:fillRect/>
          </a:stretch>
        </p:blipFill>
        <p:spPr>
          <a:xfrm>
            <a:off x="1048970" y="4308304"/>
            <a:ext cx="2471005" cy="825916"/>
          </a:xfrm>
          <a:prstGeom prst="rect">
            <a:avLst/>
          </a:prstGeom>
        </p:spPr>
      </p:pic>
      <p:pic>
        <p:nvPicPr>
          <p:cNvPr id="11" name="Picture 10">
            <a:extLst>
              <a:ext uri="{FF2B5EF4-FFF2-40B4-BE49-F238E27FC236}">
                <a16:creationId xmlns:a16="http://schemas.microsoft.com/office/drawing/2014/main" id="{1E8CAE7D-A1F4-4B19-BEBC-5B404EA36501}"/>
              </a:ext>
            </a:extLst>
          </p:cNvPr>
          <p:cNvPicPr>
            <a:picLocks noChangeAspect="1"/>
          </p:cNvPicPr>
          <p:nvPr/>
        </p:nvPicPr>
        <p:blipFill>
          <a:blip r:embed="rId6"/>
          <a:stretch>
            <a:fillRect/>
          </a:stretch>
        </p:blipFill>
        <p:spPr>
          <a:xfrm>
            <a:off x="5070474" y="4781841"/>
            <a:ext cx="2188552" cy="1017753"/>
          </a:xfrm>
          <a:prstGeom prst="rect">
            <a:avLst/>
          </a:prstGeom>
        </p:spPr>
      </p:pic>
      <p:sp>
        <p:nvSpPr>
          <p:cNvPr id="13" name="Rectangle 12">
            <a:extLst>
              <a:ext uri="{FF2B5EF4-FFF2-40B4-BE49-F238E27FC236}">
                <a16:creationId xmlns:a16="http://schemas.microsoft.com/office/drawing/2014/main" id="{369BC657-BA28-46B8-A446-D663C15D9A98}"/>
              </a:ext>
            </a:extLst>
          </p:cNvPr>
          <p:cNvSpPr/>
          <p:nvPr/>
        </p:nvSpPr>
        <p:spPr>
          <a:xfrm>
            <a:off x="5334633" y="5816787"/>
            <a:ext cx="4572000" cy="461665"/>
          </a:xfrm>
          <a:prstGeom prst="rect">
            <a:avLst/>
          </a:prstGeom>
        </p:spPr>
        <p:txBody>
          <a:bodyPr>
            <a:spAutoFit/>
          </a:bodyPr>
          <a:lstStyle/>
          <a:p>
            <a:r>
              <a:rPr lang="en-US" sz="1200" dirty="0">
                <a:hlinkClick r:id="rId7"/>
              </a:rPr>
              <a:t>Bryan, J. (2015) Naming things - https://speakerdeck.com/jennybc/how-to-name-files</a:t>
            </a:r>
            <a:endParaRPr lang="en-GB" sz="1200" dirty="0"/>
          </a:p>
        </p:txBody>
      </p:sp>
      <p:sp>
        <p:nvSpPr>
          <p:cNvPr id="14" name="Rectangle 13">
            <a:extLst>
              <a:ext uri="{FF2B5EF4-FFF2-40B4-BE49-F238E27FC236}">
                <a16:creationId xmlns:a16="http://schemas.microsoft.com/office/drawing/2014/main" id="{C838EEA8-5060-46B8-8772-F22B08C968E4}"/>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8"/>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5" name="Rectangle 14">
            <a:extLst>
              <a:ext uri="{FF2B5EF4-FFF2-40B4-BE49-F238E27FC236}">
                <a16:creationId xmlns:a16="http://schemas.microsoft.com/office/drawing/2014/main" id="{33A91D85-96AB-44ED-951C-246AB59F74AF}"/>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1622775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6C7FE-CE31-442A-9B5B-1E869D61836A}"/>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7A2AC979-9819-483D-A7F4-FA670F043D75}"/>
              </a:ext>
            </a:extLst>
          </p:cNvPr>
          <p:cNvPicPr>
            <a:picLocks noChangeAspect="1"/>
          </p:cNvPicPr>
          <p:nvPr/>
        </p:nvPicPr>
        <p:blipFill>
          <a:blip r:embed="rId2"/>
          <a:stretch>
            <a:fillRect/>
          </a:stretch>
        </p:blipFill>
        <p:spPr>
          <a:xfrm>
            <a:off x="8106391" y="6357033"/>
            <a:ext cx="860081" cy="307930"/>
          </a:xfrm>
          <a:prstGeom prst="rect">
            <a:avLst/>
          </a:prstGeom>
        </p:spPr>
      </p:pic>
      <p:sp>
        <p:nvSpPr>
          <p:cNvPr id="6" name="Text Placeholder 14">
            <a:extLst>
              <a:ext uri="{FF2B5EF4-FFF2-40B4-BE49-F238E27FC236}">
                <a16:creationId xmlns:a16="http://schemas.microsoft.com/office/drawing/2014/main" id="{40A0996F-544D-4840-B13A-CF3DF2EB74FE}"/>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File format (1/2)</a:t>
            </a:r>
          </a:p>
          <a:p>
            <a:pPr marL="0" indent="0">
              <a:buNone/>
            </a:pPr>
            <a:endParaRPr lang="en-GB" dirty="0"/>
          </a:p>
        </p:txBody>
      </p:sp>
      <p:sp>
        <p:nvSpPr>
          <p:cNvPr id="7" name="Content Placeholder 15">
            <a:extLst>
              <a:ext uri="{FF2B5EF4-FFF2-40B4-BE49-F238E27FC236}">
                <a16:creationId xmlns:a16="http://schemas.microsoft.com/office/drawing/2014/main" id="{08E08B55-0FFF-4808-8D42-FAAFB75D7B9F}"/>
              </a:ext>
            </a:extLst>
          </p:cNvPr>
          <p:cNvSpPr>
            <a:spLocks noGrp="1"/>
          </p:cNvSpPr>
          <p:nvPr>
            <p:ph idx="1"/>
          </p:nvPr>
        </p:nvSpPr>
        <p:spPr>
          <a:xfrm>
            <a:off x="498473" y="2520000"/>
            <a:ext cx="4983165" cy="4144963"/>
          </a:xfrm>
        </p:spPr>
        <p:txBody>
          <a:bodyPr/>
          <a:lstStyle/>
          <a:p>
            <a:endParaRPr lang="en-GB"/>
          </a:p>
        </p:txBody>
      </p:sp>
      <p:pic>
        <p:nvPicPr>
          <p:cNvPr id="8" name="Picture 7">
            <a:extLst>
              <a:ext uri="{FF2B5EF4-FFF2-40B4-BE49-F238E27FC236}">
                <a16:creationId xmlns:a16="http://schemas.microsoft.com/office/drawing/2014/main" id="{22BBC3A4-BEF3-484D-82A5-5DDDB120353D}"/>
              </a:ext>
            </a:extLst>
          </p:cNvPr>
          <p:cNvPicPr>
            <a:picLocks noChangeAspect="1"/>
          </p:cNvPicPr>
          <p:nvPr/>
        </p:nvPicPr>
        <p:blipFill rotWithShape="1">
          <a:blip r:embed="rId3"/>
          <a:srcRect l="55503" t="19836" r="9408" b="4623"/>
          <a:stretch/>
        </p:blipFill>
        <p:spPr>
          <a:xfrm>
            <a:off x="369881" y="2222701"/>
            <a:ext cx="6338443" cy="4442262"/>
          </a:xfrm>
          <a:prstGeom prst="rect">
            <a:avLst/>
          </a:prstGeom>
        </p:spPr>
      </p:pic>
      <p:sp>
        <p:nvSpPr>
          <p:cNvPr id="9" name="Rectangle 8">
            <a:extLst>
              <a:ext uri="{FF2B5EF4-FFF2-40B4-BE49-F238E27FC236}">
                <a16:creationId xmlns:a16="http://schemas.microsoft.com/office/drawing/2014/main" id="{959831F5-6529-434A-AA4A-928F68EDE1B5}"/>
              </a:ext>
            </a:extLst>
          </p:cNvPr>
          <p:cNvSpPr/>
          <p:nvPr/>
        </p:nvSpPr>
        <p:spPr>
          <a:xfrm>
            <a:off x="6708324" y="5215580"/>
            <a:ext cx="2435676" cy="1015663"/>
          </a:xfrm>
          <a:prstGeom prst="rect">
            <a:avLst/>
          </a:prstGeom>
        </p:spPr>
        <p:txBody>
          <a:bodyPr wrap="square">
            <a:spAutoFit/>
          </a:bodyPr>
          <a:lstStyle/>
          <a:p>
            <a:r>
              <a:rPr lang="en-US" sz="1000" dirty="0">
                <a:solidFill>
                  <a:schemeClr val="bg1">
                    <a:lumMod val="50000"/>
                  </a:schemeClr>
                </a:solidFill>
              </a:rPr>
              <a:t>Document designed by April with Free Software. Graphics: Antoine </a:t>
            </a:r>
            <a:r>
              <a:rPr lang="en-US" sz="1000" dirty="0" err="1">
                <a:solidFill>
                  <a:schemeClr val="bg1">
                    <a:lumMod val="50000"/>
                  </a:schemeClr>
                </a:solidFill>
              </a:rPr>
              <a:t>Bardelli</a:t>
            </a:r>
            <a:r>
              <a:rPr lang="en-US" sz="1000" dirty="0">
                <a:solidFill>
                  <a:schemeClr val="bg1">
                    <a:lumMod val="50000"/>
                  </a:schemeClr>
                </a:solidFill>
              </a:rPr>
              <a:t>. Free Art License 1.3 or higher / Creative Commons Paternity, Share alike 2.0 or higher / GFDL 1.3 or higher.</a:t>
            </a:r>
          </a:p>
          <a:p>
            <a:r>
              <a:rPr lang="en-GB" sz="1000" dirty="0">
                <a:solidFill>
                  <a:schemeClr val="bg1">
                    <a:lumMod val="50000"/>
                  </a:schemeClr>
                </a:solidFill>
                <a:hlinkClick r:id="rId4"/>
              </a:rPr>
              <a:t>https://www.april.org/en/open-formats</a:t>
            </a:r>
            <a:r>
              <a:rPr lang="en-GB" sz="1000" dirty="0">
                <a:solidFill>
                  <a:schemeClr val="bg1">
                    <a:lumMod val="50000"/>
                  </a:schemeClr>
                </a:solidFill>
              </a:rPr>
              <a:t> </a:t>
            </a:r>
          </a:p>
        </p:txBody>
      </p:sp>
      <p:sp>
        <p:nvSpPr>
          <p:cNvPr id="11" name="Rectangle 10">
            <a:extLst>
              <a:ext uri="{FF2B5EF4-FFF2-40B4-BE49-F238E27FC236}">
                <a16:creationId xmlns:a16="http://schemas.microsoft.com/office/drawing/2014/main" id="{AD2F5428-53A5-429A-937F-AAF1F062C2D5}"/>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5"/>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2" name="Rectangle 11">
            <a:extLst>
              <a:ext uri="{FF2B5EF4-FFF2-40B4-BE49-F238E27FC236}">
                <a16:creationId xmlns:a16="http://schemas.microsoft.com/office/drawing/2014/main" id="{4231F7FD-C330-4571-8EDD-FEF757DD0F97}"/>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1888532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6C7FE-CE31-442A-9B5B-1E869D61836A}"/>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7A2AC979-9819-483D-A7F4-FA670F043D75}"/>
              </a:ext>
            </a:extLst>
          </p:cNvPr>
          <p:cNvPicPr>
            <a:picLocks noChangeAspect="1"/>
          </p:cNvPicPr>
          <p:nvPr/>
        </p:nvPicPr>
        <p:blipFill>
          <a:blip r:embed="rId2"/>
          <a:stretch>
            <a:fillRect/>
          </a:stretch>
        </p:blipFill>
        <p:spPr>
          <a:xfrm>
            <a:off x="8106391" y="6357033"/>
            <a:ext cx="860081" cy="307930"/>
          </a:xfrm>
          <a:prstGeom prst="rect">
            <a:avLst/>
          </a:prstGeom>
        </p:spPr>
      </p:pic>
      <p:sp>
        <p:nvSpPr>
          <p:cNvPr id="6" name="Text Placeholder 14">
            <a:extLst>
              <a:ext uri="{FF2B5EF4-FFF2-40B4-BE49-F238E27FC236}">
                <a16:creationId xmlns:a16="http://schemas.microsoft.com/office/drawing/2014/main" id="{40A0996F-544D-4840-B13A-CF3DF2EB74FE}"/>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File format (2/2)</a:t>
            </a:r>
          </a:p>
          <a:p>
            <a:pPr marL="0" indent="0">
              <a:buNone/>
            </a:pPr>
            <a:endParaRPr lang="en-GB" dirty="0"/>
          </a:p>
        </p:txBody>
      </p:sp>
      <p:sp>
        <p:nvSpPr>
          <p:cNvPr id="7" name="Content Placeholder 15">
            <a:extLst>
              <a:ext uri="{FF2B5EF4-FFF2-40B4-BE49-F238E27FC236}">
                <a16:creationId xmlns:a16="http://schemas.microsoft.com/office/drawing/2014/main" id="{08E08B55-0FFF-4808-8D42-FAAFB75D7B9F}"/>
              </a:ext>
            </a:extLst>
          </p:cNvPr>
          <p:cNvSpPr>
            <a:spLocks noGrp="1"/>
          </p:cNvSpPr>
          <p:nvPr>
            <p:ph idx="1"/>
          </p:nvPr>
        </p:nvSpPr>
        <p:spPr>
          <a:xfrm>
            <a:off x="498473" y="2520000"/>
            <a:ext cx="7355207" cy="3713468"/>
          </a:xfrm>
        </p:spPr>
        <p:txBody>
          <a:bodyPr/>
          <a:lstStyle/>
          <a:p>
            <a:pPr marL="0" indent="0">
              <a:buNone/>
            </a:pPr>
            <a:r>
              <a:rPr lang="en-US" dirty="0"/>
              <a:t>If you are not aware of any disciplinary standards these are some good file formats for the preservation of the most common data types:</a:t>
            </a:r>
          </a:p>
          <a:p>
            <a:r>
              <a:rPr lang="en-US" dirty="0"/>
              <a:t>Textual data: XML, TXT, HTML, PDF/A (Archival PDF)</a:t>
            </a:r>
          </a:p>
          <a:p>
            <a:r>
              <a:rPr lang="en-US" dirty="0"/>
              <a:t>Tabular data (including spreadsheets): CSV (instead of Excel’s proprietary XLSX)</a:t>
            </a:r>
          </a:p>
          <a:p>
            <a:r>
              <a:rPr lang="en-US" dirty="0"/>
              <a:t>Databases: XML, CSV</a:t>
            </a:r>
          </a:p>
          <a:p>
            <a:r>
              <a:rPr lang="en-US" dirty="0"/>
              <a:t>Images: TIFF, PNG, JPEG (note: JPEG is a 'lossy' format which lose information when re-saved, so only use it if you are not concerned about image quality)</a:t>
            </a:r>
          </a:p>
          <a:p>
            <a:r>
              <a:rPr lang="en-US" dirty="0"/>
              <a:t>Audio: WAV, FLAC, MP3 (lossy format)</a:t>
            </a:r>
          </a:p>
        </p:txBody>
      </p:sp>
      <p:sp>
        <p:nvSpPr>
          <p:cNvPr id="3" name="Rectangle 2">
            <a:extLst>
              <a:ext uri="{FF2B5EF4-FFF2-40B4-BE49-F238E27FC236}">
                <a16:creationId xmlns:a16="http://schemas.microsoft.com/office/drawing/2014/main" id="{4F220DBA-E655-4561-BE01-1916F775BC7E}"/>
              </a:ext>
            </a:extLst>
          </p:cNvPr>
          <p:cNvSpPr/>
          <p:nvPr/>
        </p:nvSpPr>
        <p:spPr>
          <a:xfrm>
            <a:off x="4408151" y="5988036"/>
            <a:ext cx="3901440" cy="600164"/>
          </a:xfrm>
          <a:prstGeom prst="rect">
            <a:avLst/>
          </a:prstGeom>
        </p:spPr>
        <p:txBody>
          <a:bodyPr wrap="square">
            <a:spAutoFit/>
          </a:bodyPr>
          <a:lstStyle/>
          <a:p>
            <a:r>
              <a:rPr lang="en-US" sz="1100" dirty="0">
                <a:solidFill>
                  <a:schemeClr val="accent2">
                    <a:lumMod val="75000"/>
                  </a:schemeClr>
                </a:solidFill>
                <a:hlinkClick r:id="rId3"/>
              </a:rPr>
              <a:t>University of Cambridge - Data Management Guide - Choosing Formats - https://www.data.cam.ac.uk/data-management-guide/creating-your-data/choosing-formats</a:t>
            </a:r>
            <a:r>
              <a:rPr lang="en-GB" sz="1100" dirty="0">
                <a:solidFill>
                  <a:schemeClr val="accent2">
                    <a:lumMod val="75000"/>
                  </a:schemeClr>
                </a:solidFill>
              </a:rPr>
              <a:t> </a:t>
            </a:r>
          </a:p>
        </p:txBody>
      </p:sp>
      <p:sp>
        <p:nvSpPr>
          <p:cNvPr id="8" name="Rectangle 7">
            <a:extLst>
              <a:ext uri="{FF2B5EF4-FFF2-40B4-BE49-F238E27FC236}">
                <a16:creationId xmlns:a16="http://schemas.microsoft.com/office/drawing/2014/main" id="{00E19F11-7245-4177-81E6-7E294BEA8174}"/>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4"/>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9" name="Rectangle 8">
            <a:extLst>
              <a:ext uri="{FF2B5EF4-FFF2-40B4-BE49-F238E27FC236}">
                <a16:creationId xmlns:a16="http://schemas.microsoft.com/office/drawing/2014/main" id="{B4C16736-27AF-4856-A0EA-8F111D41EF9F}"/>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2278231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5A000-6681-4434-BDEA-1BA3A340D32C}"/>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25C9765C-71A1-48B1-B6AE-1DF097463F91}"/>
              </a:ext>
            </a:extLst>
          </p:cNvPr>
          <p:cNvPicPr>
            <a:picLocks noChangeAspect="1"/>
          </p:cNvPicPr>
          <p:nvPr/>
        </p:nvPicPr>
        <p:blipFill>
          <a:blip r:embed="rId2"/>
          <a:stretch>
            <a:fillRect/>
          </a:stretch>
        </p:blipFill>
        <p:spPr>
          <a:xfrm>
            <a:off x="8106391" y="6357033"/>
            <a:ext cx="860081" cy="307930"/>
          </a:xfrm>
          <a:prstGeom prst="rect">
            <a:avLst/>
          </a:prstGeom>
        </p:spPr>
      </p:pic>
      <p:sp>
        <p:nvSpPr>
          <p:cNvPr id="6" name="Text Placeholder 14">
            <a:extLst>
              <a:ext uri="{FF2B5EF4-FFF2-40B4-BE49-F238E27FC236}">
                <a16:creationId xmlns:a16="http://schemas.microsoft.com/office/drawing/2014/main" id="{3542D2FA-F6EF-44E2-BFFF-07097E1551CF}"/>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Planning</a:t>
            </a:r>
          </a:p>
          <a:p>
            <a:pPr marL="0" indent="0">
              <a:buNone/>
            </a:pPr>
            <a:endParaRPr lang="en-GB" dirty="0"/>
          </a:p>
        </p:txBody>
      </p:sp>
      <p:sp>
        <p:nvSpPr>
          <p:cNvPr id="7" name="Content Placeholder 15">
            <a:extLst>
              <a:ext uri="{FF2B5EF4-FFF2-40B4-BE49-F238E27FC236}">
                <a16:creationId xmlns:a16="http://schemas.microsoft.com/office/drawing/2014/main" id="{027ACCFE-B984-4541-82EC-32CB79A2DC79}"/>
              </a:ext>
            </a:extLst>
          </p:cNvPr>
          <p:cNvSpPr>
            <a:spLocks noGrp="1"/>
          </p:cNvSpPr>
          <p:nvPr>
            <p:ph idx="1"/>
          </p:nvPr>
        </p:nvSpPr>
        <p:spPr>
          <a:xfrm>
            <a:off x="498473" y="2520000"/>
            <a:ext cx="6130927" cy="2605915"/>
          </a:xfrm>
        </p:spPr>
        <p:txBody>
          <a:bodyPr/>
          <a:lstStyle/>
          <a:p>
            <a:r>
              <a:rPr lang="en-GB" dirty="0"/>
              <a:t>Who is responsible for which part of data management?</a:t>
            </a:r>
          </a:p>
          <a:p>
            <a:r>
              <a:rPr lang="en-GB" dirty="0"/>
              <a:t>Are new skills required for any activities?</a:t>
            </a:r>
          </a:p>
          <a:p>
            <a:r>
              <a:rPr lang="en-GB" dirty="0"/>
              <a:t>Do you need extra resources to manage data, such as people, time or hardware?</a:t>
            </a:r>
          </a:p>
          <a:p>
            <a:r>
              <a:rPr lang="en-GB" dirty="0"/>
              <a:t>Have you accounted for costs associated with depositing data for longer-term preservation and access?</a:t>
            </a:r>
          </a:p>
          <a:p>
            <a:endParaRPr lang="en-GB" dirty="0"/>
          </a:p>
        </p:txBody>
      </p:sp>
      <p:sp>
        <p:nvSpPr>
          <p:cNvPr id="8" name="Rectangle 7">
            <a:extLst>
              <a:ext uri="{FF2B5EF4-FFF2-40B4-BE49-F238E27FC236}">
                <a16:creationId xmlns:a16="http://schemas.microsoft.com/office/drawing/2014/main" id="{C08A4EA9-89CD-458B-8741-8EC533C39C19}"/>
              </a:ext>
            </a:extLst>
          </p:cNvPr>
          <p:cNvSpPr/>
          <p:nvPr/>
        </p:nvSpPr>
        <p:spPr>
          <a:xfrm>
            <a:off x="498473" y="6049333"/>
            <a:ext cx="5739768" cy="461665"/>
          </a:xfrm>
          <a:prstGeom prst="rect">
            <a:avLst/>
          </a:prstGeom>
        </p:spPr>
        <p:txBody>
          <a:bodyPr wrap="square">
            <a:spAutoFit/>
          </a:bodyPr>
          <a:lstStyle/>
          <a:p>
            <a:r>
              <a:rPr lang="en-US" sz="1200" dirty="0">
                <a:hlinkClick r:id="rId3"/>
              </a:rPr>
              <a:t>UK Data Service - Data management checklist - https://www.ukdataservice.ac.uk/manage-data/plan/checklist.aspx</a:t>
            </a:r>
            <a:endParaRPr lang="en-GB" sz="1200" dirty="0"/>
          </a:p>
        </p:txBody>
      </p:sp>
      <p:pic>
        <p:nvPicPr>
          <p:cNvPr id="9" name="Picture 8">
            <a:extLst>
              <a:ext uri="{FF2B5EF4-FFF2-40B4-BE49-F238E27FC236}">
                <a16:creationId xmlns:a16="http://schemas.microsoft.com/office/drawing/2014/main" id="{5652EB07-E149-41AE-A149-B33D614637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2183" y="2228078"/>
            <a:ext cx="1406308" cy="2528560"/>
          </a:xfrm>
          <a:prstGeom prst="rect">
            <a:avLst/>
          </a:prstGeom>
        </p:spPr>
      </p:pic>
      <p:sp>
        <p:nvSpPr>
          <p:cNvPr id="10" name="Rectangle 9">
            <a:extLst>
              <a:ext uri="{FF2B5EF4-FFF2-40B4-BE49-F238E27FC236}">
                <a16:creationId xmlns:a16="http://schemas.microsoft.com/office/drawing/2014/main" id="{D2710080-D727-45F4-90EC-707A20EEA91D}"/>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5"/>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2" name="Rectangle 11">
            <a:extLst>
              <a:ext uri="{FF2B5EF4-FFF2-40B4-BE49-F238E27FC236}">
                <a16:creationId xmlns:a16="http://schemas.microsoft.com/office/drawing/2014/main" id="{EFA04C5F-F6E8-49A3-8F0E-57E9E0D0AB16}"/>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382394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Research Data Management &amp; DMP</a:t>
            </a:r>
          </a:p>
        </p:txBody>
      </p:sp>
      <p:pic>
        <p:nvPicPr>
          <p:cNvPr id="7" name="Picture 6"/>
          <p:cNvPicPr>
            <a:picLocks noChangeAspect="1"/>
          </p:cNvPicPr>
          <p:nvPr/>
        </p:nvPicPr>
        <p:blipFill>
          <a:blip r:embed="rId2"/>
          <a:stretch>
            <a:fillRect/>
          </a:stretch>
        </p:blipFill>
        <p:spPr>
          <a:xfrm>
            <a:off x="8106391" y="6357033"/>
            <a:ext cx="860081" cy="307930"/>
          </a:xfrm>
          <a:prstGeom prst="rect">
            <a:avLst/>
          </a:prstGeom>
        </p:spPr>
      </p:pic>
      <p:sp>
        <p:nvSpPr>
          <p:cNvPr id="12" name="Text Placeholder 5"/>
          <p:cNvSpPr>
            <a:spLocks noGrp="1"/>
          </p:cNvSpPr>
          <p:nvPr>
            <p:ph type="body" sz="quarter" idx="14"/>
          </p:nvPr>
        </p:nvSpPr>
        <p:spPr>
          <a:xfrm>
            <a:off x="498474" y="1771776"/>
            <a:ext cx="4983164" cy="674687"/>
          </a:xfrm>
        </p:spPr>
        <p:txBody>
          <a:bodyPr/>
          <a:lstStyle/>
          <a:p>
            <a:r>
              <a:rPr lang="en-GB" dirty="0"/>
              <a:t>RDM costs covered by funders</a:t>
            </a:r>
          </a:p>
        </p:txBody>
      </p:sp>
      <p:sp>
        <p:nvSpPr>
          <p:cNvPr id="13" name="Content Placeholder 1"/>
          <p:cNvSpPr>
            <a:spLocks noGrp="1"/>
          </p:cNvSpPr>
          <p:nvPr>
            <p:ph idx="1"/>
          </p:nvPr>
        </p:nvSpPr>
        <p:spPr>
          <a:xfrm>
            <a:off x="498473" y="2174561"/>
            <a:ext cx="7304407" cy="4144962"/>
          </a:xfrm>
        </p:spPr>
        <p:txBody>
          <a:bodyPr/>
          <a:lstStyle/>
          <a:p>
            <a:r>
              <a:rPr lang="en-GB" dirty="0"/>
              <a:t>There are no default costs that can be given, but there are </a:t>
            </a:r>
            <a:r>
              <a:rPr lang="en-GB" dirty="0">
                <a:hlinkClick r:id="rId3"/>
              </a:rPr>
              <a:t>tools that can help</a:t>
            </a:r>
            <a:endParaRPr lang="en-GB" dirty="0"/>
          </a:p>
          <a:p>
            <a:r>
              <a:rPr lang="en-GB" dirty="0"/>
              <a:t>Indirect costs</a:t>
            </a:r>
          </a:p>
          <a:p>
            <a:pPr lvl="1"/>
            <a:r>
              <a:rPr lang="en-GB" dirty="0"/>
              <a:t>Human resources (e.g. data curator)</a:t>
            </a:r>
          </a:p>
          <a:p>
            <a:r>
              <a:rPr lang="en-GB" dirty="0"/>
              <a:t>Overhead costs</a:t>
            </a:r>
          </a:p>
          <a:p>
            <a:pPr lvl="1"/>
            <a:r>
              <a:rPr lang="en-GB" dirty="0"/>
              <a:t>Existing university services and infrastructure</a:t>
            </a:r>
          </a:p>
          <a:p>
            <a:r>
              <a:rPr lang="en-GB" dirty="0"/>
              <a:t>Direct costs</a:t>
            </a:r>
          </a:p>
          <a:p>
            <a:pPr lvl="1"/>
            <a:r>
              <a:rPr lang="en-GB" dirty="0"/>
              <a:t>Costs related to database or dataset access (e.g. licensing costs)</a:t>
            </a:r>
          </a:p>
          <a:p>
            <a:pPr lvl="1"/>
            <a:r>
              <a:rPr lang="en-GB" dirty="0"/>
              <a:t>Data storage and backup costs (e.g. cloud storage)</a:t>
            </a:r>
          </a:p>
          <a:p>
            <a:pPr lvl="1"/>
            <a:r>
              <a:rPr lang="en-GB" dirty="0"/>
              <a:t>Data formatting or data cleaning costs (e.g. if external service)</a:t>
            </a:r>
          </a:p>
          <a:p>
            <a:pPr lvl="1"/>
            <a:r>
              <a:rPr lang="en-GB" dirty="0"/>
              <a:t>Transcription of qualitative data (e.g. interview transcripts)</a:t>
            </a:r>
          </a:p>
          <a:p>
            <a:pPr lvl="1"/>
            <a:r>
              <a:rPr lang="en-GB" dirty="0"/>
              <a:t>Data encryption software</a:t>
            </a:r>
          </a:p>
          <a:p>
            <a:pPr lvl="1"/>
            <a:r>
              <a:rPr lang="en-GB" dirty="0"/>
              <a:t>Digitalisation of analogue or paper-based research data</a:t>
            </a:r>
          </a:p>
          <a:p>
            <a:pPr lvl="1"/>
            <a:r>
              <a:rPr lang="en-GB" dirty="0"/>
              <a:t>Data storage and preservation costs in a repository (e.g. </a:t>
            </a:r>
            <a:r>
              <a:rPr lang="en-GB" dirty="0">
                <a:hlinkClick r:id="rId4"/>
              </a:rPr>
              <a:t>https://datadryad.org/</a:t>
            </a:r>
            <a:r>
              <a:rPr lang="en-GB" dirty="0"/>
              <a:t>; 120USD/20GB)</a:t>
            </a:r>
          </a:p>
          <a:p>
            <a:pPr lvl="1"/>
            <a:endParaRPr lang="en-GB" dirty="0"/>
          </a:p>
          <a:p>
            <a:pPr lvl="1"/>
            <a:endParaRPr lang="en-GB" dirty="0"/>
          </a:p>
        </p:txBody>
      </p:sp>
      <p:sp>
        <p:nvSpPr>
          <p:cNvPr id="9" name="Rectangle 8">
            <a:extLst>
              <a:ext uri="{FF2B5EF4-FFF2-40B4-BE49-F238E27FC236}">
                <a16:creationId xmlns:a16="http://schemas.microsoft.com/office/drawing/2014/main" id="{A464E5A3-D041-4186-83B8-32F0B25C3094}"/>
              </a:ext>
            </a:extLst>
          </p:cNvPr>
          <p:cNvSpPr/>
          <p:nvPr/>
        </p:nvSpPr>
        <p:spPr>
          <a:xfrm>
            <a:off x="6760765" y="5702896"/>
            <a:ext cx="2383235" cy="461665"/>
          </a:xfrm>
          <a:prstGeom prst="rect">
            <a:avLst/>
          </a:prstGeom>
        </p:spPr>
        <p:txBody>
          <a:bodyPr wrap="square">
            <a:spAutoFit/>
          </a:bodyPr>
          <a:lstStyle/>
          <a:p>
            <a:pPr lvl="0" algn="r"/>
            <a:r>
              <a:rPr lang="en-US" sz="1200" dirty="0">
                <a:solidFill>
                  <a:srgbClr val="2D3293"/>
                </a:solidFill>
                <a:latin typeface="Helvetica Light"/>
              </a:rPr>
              <a:t>Sources: Tom Jakobs (FNR), </a:t>
            </a:r>
            <a:r>
              <a:rPr lang="en-US" sz="1200" dirty="0" err="1">
                <a:solidFill>
                  <a:srgbClr val="2D3293"/>
                </a:solidFill>
                <a:latin typeface="Helvetica Light"/>
              </a:rPr>
              <a:t>OpenAIRE</a:t>
            </a:r>
            <a:endParaRPr lang="en-GB" sz="1200" dirty="0">
              <a:solidFill>
                <a:srgbClr val="2D3293"/>
              </a:solidFill>
              <a:latin typeface="Helvetica Light"/>
            </a:endParaRPr>
          </a:p>
        </p:txBody>
      </p:sp>
      <p:sp>
        <p:nvSpPr>
          <p:cNvPr id="8" name="Rectangle 7">
            <a:extLst>
              <a:ext uri="{FF2B5EF4-FFF2-40B4-BE49-F238E27FC236}">
                <a16:creationId xmlns:a16="http://schemas.microsoft.com/office/drawing/2014/main" id="{B1E1D632-ABC2-42C4-A000-F4613124E594}"/>
              </a:ext>
            </a:extLst>
          </p:cNvPr>
          <p:cNvSpPr/>
          <p:nvPr/>
        </p:nvSpPr>
        <p:spPr>
          <a:xfrm>
            <a:off x="0" y="666948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5"/>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1" name="Rectangle 10">
            <a:extLst>
              <a:ext uri="{FF2B5EF4-FFF2-40B4-BE49-F238E27FC236}">
                <a16:creationId xmlns:a16="http://schemas.microsoft.com/office/drawing/2014/main" id="{EE712E90-663F-40F4-817D-1844A11CDD6C}"/>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4106180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ED13-1EA4-453E-B45F-0C37B4E2A030}"/>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215FA6F3-2DAD-4A12-A74F-C0AE4A2D2241}"/>
              </a:ext>
            </a:extLst>
          </p:cNvPr>
          <p:cNvPicPr>
            <a:picLocks noChangeAspect="1"/>
          </p:cNvPicPr>
          <p:nvPr/>
        </p:nvPicPr>
        <p:blipFill>
          <a:blip r:embed="rId2"/>
          <a:stretch>
            <a:fillRect/>
          </a:stretch>
        </p:blipFill>
        <p:spPr>
          <a:xfrm>
            <a:off x="8106391" y="6357033"/>
            <a:ext cx="860081" cy="307930"/>
          </a:xfrm>
          <a:prstGeom prst="rect">
            <a:avLst/>
          </a:prstGeom>
        </p:spPr>
      </p:pic>
      <p:sp>
        <p:nvSpPr>
          <p:cNvPr id="6" name="Text Placeholder 14">
            <a:extLst>
              <a:ext uri="{FF2B5EF4-FFF2-40B4-BE49-F238E27FC236}">
                <a16:creationId xmlns:a16="http://schemas.microsoft.com/office/drawing/2014/main" id="{DACFF40E-1DFF-4051-8A95-162341B22175}"/>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Protecting</a:t>
            </a:r>
          </a:p>
          <a:p>
            <a:pPr marL="0" indent="0">
              <a:buNone/>
            </a:pPr>
            <a:endParaRPr lang="en-GB" dirty="0"/>
          </a:p>
        </p:txBody>
      </p:sp>
      <p:sp>
        <p:nvSpPr>
          <p:cNvPr id="7" name="Content Placeholder 15">
            <a:extLst>
              <a:ext uri="{FF2B5EF4-FFF2-40B4-BE49-F238E27FC236}">
                <a16:creationId xmlns:a16="http://schemas.microsoft.com/office/drawing/2014/main" id="{DD1C3666-CEE4-41BD-95F2-71EA4BFAC16C}"/>
              </a:ext>
            </a:extLst>
          </p:cNvPr>
          <p:cNvSpPr>
            <a:spLocks noGrp="1"/>
          </p:cNvSpPr>
          <p:nvPr>
            <p:ph idx="1"/>
          </p:nvPr>
        </p:nvSpPr>
        <p:spPr>
          <a:xfrm>
            <a:off x="498473" y="2520000"/>
            <a:ext cx="5462712" cy="3713468"/>
          </a:xfrm>
        </p:spPr>
        <p:txBody>
          <a:bodyPr/>
          <a:lstStyle/>
          <a:p>
            <a:r>
              <a:rPr lang="en-GB" dirty="0"/>
              <a:t>Do your data contain confidential or sensitive information? If so, have you discussed data sharing with the respondents from whom you collected the data? </a:t>
            </a:r>
          </a:p>
          <a:p>
            <a:r>
              <a:rPr lang="en-GB" dirty="0"/>
              <a:t>Have you discussed it with the Data Protection Officer? (DPO – Sandrine Munoz). And the Chief Information Security Officer? (CISO – </a:t>
            </a:r>
            <a:r>
              <a:rPr lang="en-GB" dirty="0" err="1"/>
              <a:t>Niek</a:t>
            </a:r>
            <a:r>
              <a:rPr lang="en-GB" dirty="0"/>
              <a:t> </a:t>
            </a:r>
            <a:r>
              <a:rPr lang="en-GB" dirty="0" err="1"/>
              <a:t>Nigg</a:t>
            </a:r>
            <a:r>
              <a:rPr lang="en-GB" dirty="0"/>
              <a:t>)</a:t>
            </a:r>
          </a:p>
          <a:p>
            <a:r>
              <a:rPr lang="en-GB" dirty="0"/>
              <a:t>Are you gaining written consent from respondents to share data beyond your research?</a:t>
            </a:r>
          </a:p>
          <a:p>
            <a:r>
              <a:rPr lang="en-GB" dirty="0"/>
              <a:t>Do you need to anonymise data, for example, to remove identifying information or personal data, during research or in preparation for sharing?</a:t>
            </a:r>
          </a:p>
          <a:p>
            <a:endParaRPr lang="en-GB" dirty="0"/>
          </a:p>
        </p:txBody>
      </p:sp>
      <p:pic>
        <p:nvPicPr>
          <p:cNvPr id="9" name="Picture 8">
            <a:extLst>
              <a:ext uri="{FF2B5EF4-FFF2-40B4-BE49-F238E27FC236}">
                <a16:creationId xmlns:a16="http://schemas.microsoft.com/office/drawing/2014/main" id="{EDC6AD24-7D74-4AAD-B023-AE4AF56AD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386" y="2446463"/>
            <a:ext cx="2242038" cy="2289215"/>
          </a:xfrm>
          <a:prstGeom prst="rect">
            <a:avLst/>
          </a:prstGeom>
        </p:spPr>
      </p:pic>
      <p:sp>
        <p:nvSpPr>
          <p:cNvPr id="10" name="TextBox 9">
            <a:extLst>
              <a:ext uri="{FF2B5EF4-FFF2-40B4-BE49-F238E27FC236}">
                <a16:creationId xmlns:a16="http://schemas.microsoft.com/office/drawing/2014/main" id="{7AA70F12-EF0A-4359-AA9A-03944FAF356C}"/>
              </a:ext>
            </a:extLst>
          </p:cNvPr>
          <p:cNvSpPr txBox="1"/>
          <p:nvPr/>
        </p:nvSpPr>
        <p:spPr>
          <a:xfrm rot="20977917">
            <a:off x="4774166" y="5908906"/>
            <a:ext cx="1090246" cy="323165"/>
          </a:xfrm>
          <a:prstGeom prst="rect">
            <a:avLst/>
          </a:prstGeom>
        </p:spPr>
        <p:txBody>
          <a:bodyPr vert="horz" wrap="square" lIns="0" tIns="0" rIns="0" rtlCol="0">
            <a:spAutoFit/>
          </a:bodyPr>
          <a:lstStyle/>
          <a:p>
            <a:pPr algn="ctr"/>
            <a:r>
              <a:rPr lang="en-GB" dirty="0">
                <a:solidFill>
                  <a:srgbClr val="FF0000"/>
                </a:solidFill>
              </a:rPr>
              <a:t>Ethics</a:t>
            </a:r>
          </a:p>
        </p:txBody>
      </p:sp>
      <p:sp>
        <p:nvSpPr>
          <p:cNvPr id="11" name="TextBox 10">
            <a:extLst>
              <a:ext uri="{FF2B5EF4-FFF2-40B4-BE49-F238E27FC236}">
                <a16:creationId xmlns:a16="http://schemas.microsoft.com/office/drawing/2014/main" id="{F5FA634A-7EDE-4DE9-B414-A47D7310466C}"/>
              </a:ext>
            </a:extLst>
          </p:cNvPr>
          <p:cNvSpPr txBox="1"/>
          <p:nvPr/>
        </p:nvSpPr>
        <p:spPr>
          <a:xfrm rot="752438">
            <a:off x="5802924" y="5683350"/>
            <a:ext cx="984738" cy="323165"/>
          </a:xfrm>
          <a:prstGeom prst="rect">
            <a:avLst/>
          </a:prstGeom>
        </p:spPr>
        <p:txBody>
          <a:bodyPr vert="horz" wrap="square" lIns="0" tIns="0" rIns="0" rtlCol="0">
            <a:spAutoFit/>
          </a:bodyPr>
          <a:lstStyle/>
          <a:p>
            <a:pPr algn="ctr"/>
            <a:r>
              <a:rPr lang="en-GB" dirty="0">
                <a:solidFill>
                  <a:srgbClr val="FF0000"/>
                </a:solidFill>
              </a:rPr>
              <a:t>GDPR</a:t>
            </a:r>
          </a:p>
        </p:txBody>
      </p:sp>
      <p:sp>
        <p:nvSpPr>
          <p:cNvPr id="12" name="TextBox 11">
            <a:extLst>
              <a:ext uri="{FF2B5EF4-FFF2-40B4-BE49-F238E27FC236}">
                <a16:creationId xmlns:a16="http://schemas.microsoft.com/office/drawing/2014/main" id="{CCE84578-6096-4F29-9FBE-894926C1392B}"/>
              </a:ext>
            </a:extLst>
          </p:cNvPr>
          <p:cNvSpPr txBox="1"/>
          <p:nvPr/>
        </p:nvSpPr>
        <p:spPr>
          <a:xfrm>
            <a:off x="6326064" y="5069458"/>
            <a:ext cx="1274885" cy="323165"/>
          </a:xfrm>
          <a:prstGeom prst="rect">
            <a:avLst/>
          </a:prstGeom>
        </p:spPr>
        <p:txBody>
          <a:bodyPr vert="horz" wrap="square" lIns="0" tIns="0" rIns="0" rtlCol="0">
            <a:spAutoFit/>
          </a:bodyPr>
          <a:lstStyle/>
          <a:p>
            <a:pPr algn="ctr"/>
            <a:r>
              <a:rPr lang="en-GB" dirty="0">
                <a:solidFill>
                  <a:srgbClr val="FF0000"/>
                </a:solidFill>
              </a:rPr>
              <a:t>Consent</a:t>
            </a:r>
          </a:p>
        </p:txBody>
      </p:sp>
      <p:sp>
        <p:nvSpPr>
          <p:cNvPr id="13" name="TextBox 12">
            <a:extLst>
              <a:ext uri="{FF2B5EF4-FFF2-40B4-BE49-F238E27FC236}">
                <a16:creationId xmlns:a16="http://schemas.microsoft.com/office/drawing/2014/main" id="{9698AD1C-B935-449B-ABBE-D3C1819B06CC}"/>
              </a:ext>
            </a:extLst>
          </p:cNvPr>
          <p:cNvSpPr txBox="1"/>
          <p:nvPr/>
        </p:nvSpPr>
        <p:spPr>
          <a:xfrm rot="20564146">
            <a:off x="6889527" y="5854385"/>
            <a:ext cx="1784838" cy="323165"/>
          </a:xfrm>
          <a:prstGeom prst="rect">
            <a:avLst/>
          </a:prstGeom>
        </p:spPr>
        <p:txBody>
          <a:bodyPr vert="horz" wrap="square" lIns="0" tIns="0" rIns="0" rtlCol="0">
            <a:spAutoFit/>
          </a:bodyPr>
          <a:lstStyle/>
          <a:p>
            <a:pPr algn="ctr"/>
            <a:r>
              <a:rPr lang="en-GB" dirty="0">
                <a:solidFill>
                  <a:srgbClr val="FF0000"/>
                </a:solidFill>
              </a:rPr>
              <a:t>Confidentiality</a:t>
            </a:r>
          </a:p>
        </p:txBody>
      </p:sp>
      <p:sp>
        <p:nvSpPr>
          <p:cNvPr id="15" name="Rectangle 14">
            <a:extLst>
              <a:ext uri="{FF2B5EF4-FFF2-40B4-BE49-F238E27FC236}">
                <a16:creationId xmlns:a16="http://schemas.microsoft.com/office/drawing/2014/main" id="{63BCBEA4-87DF-46E5-BD43-AE001778FFB4}"/>
              </a:ext>
            </a:extLst>
          </p:cNvPr>
          <p:cNvSpPr/>
          <p:nvPr/>
        </p:nvSpPr>
        <p:spPr>
          <a:xfrm>
            <a:off x="461887" y="6126535"/>
            <a:ext cx="5739768" cy="461665"/>
          </a:xfrm>
          <a:prstGeom prst="rect">
            <a:avLst/>
          </a:prstGeom>
        </p:spPr>
        <p:txBody>
          <a:bodyPr wrap="square">
            <a:spAutoFit/>
          </a:bodyPr>
          <a:lstStyle/>
          <a:p>
            <a:r>
              <a:rPr lang="en-US" sz="1200" dirty="0">
                <a:hlinkClick r:id="rId4"/>
              </a:rPr>
              <a:t>UK Data Service - Data management checklist - https://www.ukdataservice.ac.uk/manage-data/plan/checklist.aspx</a:t>
            </a:r>
            <a:endParaRPr lang="en-GB" sz="1200" dirty="0"/>
          </a:p>
        </p:txBody>
      </p:sp>
      <p:sp>
        <p:nvSpPr>
          <p:cNvPr id="16" name="Rectangle 15">
            <a:extLst>
              <a:ext uri="{FF2B5EF4-FFF2-40B4-BE49-F238E27FC236}">
                <a16:creationId xmlns:a16="http://schemas.microsoft.com/office/drawing/2014/main" id="{FEFBB15C-9D00-41E8-8B8C-74224F7C107F}"/>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5"/>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7" name="Rectangle 16">
            <a:extLst>
              <a:ext uri="{FF2B5EF4-FFF2-40B4-BE49-F238E27FC236}">
                <a16:creationId xmlns:a16="http://schemas.microsoft.com/office/drawing/2014/main" id="{D9EB34A4-B61B-4E83-BC0B-3A8390CAEC0E}"/>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4019120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CC47-B621-4A34-AB5C-57E8214B87D1}"/>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BFED31E0-9C6A-4769-9DD7-F7CFFCB43A17}"/>
              </a:ext>
            </a:extLst>
          </p:cNvPr>
          <p:cNvPicPr>
            <a:picLocks noChangeAspect="1"/>
          </p:cNvPicPr>
          <p:nvPr/>
        </p:nvPicPr>
        <p:blipFill>
          <a:blip r:embed="rId2"/>
          <a:stretch>
            <a:fillRect/>
          </a:stretch>
        </p:blipFill>
        <p:spPr>
          <a:xfrm>
            <a:off x="8106391" y="6357033"/>
            <a:ext cx="860081" cy="307930"/>
          </a:xfrm>
          <a:prstGeom prst="rect">
            <a:avLst/>
          </a:prstGeom>
        </p:spPr>
      </p:pic>
      <p:sp>
        <p:nvSpPr>
          <p:cNvPr id="6" name="Text Placeholder 14">
            <a:extLst>
              <a:ext uri="{FF2B5EF4-FFF2-40B4-BE49-F238E27FC236}">
                <a16:creationId xmlns:a16="http://schemas.microsoft.com/office/drawing/2014/main" id="{A600E283-C924-4237-A99C-91F04828D04E}"/>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Archiving</a:t>
            </a:r>
          </a:p>
          <a:p>
            <a:pPr marL="0" indent="0">
              <a:buNone/>
            </a:pPr>
            <a:endParaRPr lang="en-GB" dirty="0"/>
          </a:p>
        </p:txBody>
      </p:sp>
      <p:sp>
        <p:nvSpPr>
          <p:cNvPr id="7" name="Content Placeholder 15">
            <a:extLst>
              <a:ext uri="{FF2B5EF4-FFF2-40B4-BE49-F238E27FC236}">
                <a16:creationId xmlns:a16="http://schemas.microsoft.com/office/drawing/2014/main" id="{E9DA17FE-23CE-4278-85D5-4BB4FEE200BD}"/>
              </a:ext>
            </a:extLst>
          </p:cNvPr>
          <p:cNvSpPr>
            <a:spLocks noGrp="1"/>
          </p:cNvSpPr>
          <p:nvPr>
            <p:ph idx="1"/>
          </p:nvPr>
        </p:nvSpPr>
        <p:spPr>
          <a:xfrm>
            <a:off x="498473" y="2520000"/>
            <a:ext cx="5559427" cy="4144963"/>
          </a:xfrm>
        </p:spPr>
        <p:txBody>
          <a:bodyPr/>
          <a:lstStyle/>
          <a:p>
            <a:r>
              <a:rPr lang="en-GB" dirty="0"/>
              <a:t>While storing issues concern the data during the research project, archiving focuses on what happens to the data after the end of the project?</a:t>
            </a:r>
          </a:p>
          <a:p>
            <a:r>
              <a:rPr lang="en-GB" dirty="0"/>
              <a:t>Who has access to which data during and after research? Is there a need for access restrictions? How will these be managed after you have finished your PhD ? or when you are dead (</a:t>
            </a:r>
            <a:r>
              <a:rPr lang="en-GB" sz="1500" i="1" dirty="0"/>
              <a:t>in a long time I hope for you</a:t>
            </a:r>
            <a:r>
              <a:rPr lang="en-GB" dirty="0"/>
              <a:t>)…</a:t>
            </a:r>
          </a:p>
          <a:p>
            <a:r>
              <a:rPr lang="en-GB" dirty="0"/>
              <a:t>How long will you store your data for and do you need to select which data to keep and which to destroy?</a:t>
            </a:r>
          </a:p>
          <a:p>
            <a:r>
              <a:rPr lang="en-GB" dirty="0"/>
              <a:t>Answers to those questions will depend on the best practices in your field of research</a:t>
            </a:r>
          </a:p>
          <a:p>
            <a:endParaRPr lang="en-GB" dirty="0"/>
          </a:p>
        </p:txBody>
      </p:sp>
      <p:sp>
        <p:nvSpPr>
          <p:cNvPr id="9" name="TextBox 8">
            <a:extLst>
              <a:ext uri="{FF2B5EF4-FFF2-40B4-BE49-F238E27FC236}">
                <a16:creationId xmlns:a16="http://schemas.microsoft.com/office/drawing/2014/main" id="{F6B8A618-68D2-4758-BDE0-1D9A7EC6CB4D}"/>
              </a:ext>
            </a:extLst>
          </p:cNvPr>
          <p:cNvSpPr txBox="1"/>
          <p:nvPr/>
        </p:nvSpPr>
        <p:spPr>
          <a:xfrm rot="20556945">
            <a:off x="7175102" y="1648914"/>
            <a:ext cx="1413038" cy="600164"/>
          </a:xfrm>
          <a:prstGeom prst="rect">
            <a:avLst/>
          </a:prstGeom>
        </p:spPr>
        <p:txBody>
          <a:bodyPr vert="horz" wrap="square" lIns="0" tIns="0" rIns="0" rtlCol="0">
            <a:spAutoFit/>
          </a:bodyPr>
          <a:lstStyle/>
          <a:p>
            <a:pPr algn="ctr"/>
            <a:r>
              <a:rPr lang="en-GB" dirty="0">
                <a:solidFill>
                  <a:srgbClr val="FF0000"/>
                </a:solidFill>
              </a:rPr>
              <a:t>Long-term preservation</a:t>
            </a:r>
          </a:p>
        </p:txBody>
      </p:sp>
      <p:pic>
        <p:nvPicPr>
          <p:cNvPr id="11" name="Picture 10">
            <a:extLst>
              <a:ext uri="{FF2B5EF4-FFF2-40B4-BE49-F238E27FC236}">
                <a16:creationId xmlns:a16="http://schemas.microsoft.com/office/drawing/2014/main" id="{B727F9C9-90C5-4C37-8723-8E09AAA63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79" y="2423085"/>
            <a:ext cx="1844270" cy="2862748"/>
          </a:xfrm>
          <a:prstGeom prst="rect">
            <a:avLst/>
          </a:prstGeom>
        </p:spPr>
      </p:pic>
      <p:sp>
        <p:nvSpPr>
          <p:cNvPr id="10" name="Rectangle 9">
            <a:extLst>
              <a:ext uri="{FF2B5EF4-FFF2-40B4-BE49-F238E27FC236}">
                <a16:creationId xmlns:a16="http://schemas.microsoft.com/office/drawing/2014/main" id="{44D42353-1C72-490D-967D-899DF169BB74}"/>
              </a:ext>
            </a:extLst>
          </p:cNvPr>
          <p:cNvSpPr/>
          <p:nvPr/>
        </p:nvSpPr>
        <p:spPr>
          <a:xfrm>
            <a:off x="498474" y="6126535"/>
            <a:ext cx="5739768" cy="461665"/>
          </a:xfrm>
          <a:prstGeom prst="rect">
            <a:avLst/>
          </a:prstGeom>
        </p:spPr>
        <p:txBody>
          <a:bodyPr wrap="square">
            <a:spAutoFit/>
          </a:bodyPr>
          <a:lstStyle/>
          <a:p>
            <a:r>
              <a:rPr lang="en-US" sz="1200" dirty="0">
                <a:hlinkClick r:id="rId4"/>
              </a:rPr>
              <a:t>UK Data Service - Data management checklist - https://www.ukdataservice.ac.uk/manage-data/plan/checklist.aspx</a:t>
            </a:r>
            <a:endParaRPr lang="en-GB" sz="1200" dirty="0"/>
          </a:p>
        </p:txBody>
      </p:sp>
      <p:sp>
        <p:nvSpPr>
          <p:cNvPr id="12" name="Rectangle 11">
            <a:extLst>
              <a:ext uri="{FF2B5EF4-FFF2-40B4-BE49-F238E27FC236}">
                <a16:creationId xmlns:a16="http://schemas.microsoft.com/office/drawing/2014/main" id="{DF49909C-B2D3-46C3-8B03-81A24E79DA60}"/>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5"/>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4" name="Rectangle 13">
            <a:extLst>
              <a:ext uri="{FF2B5EF4-FFF2-40B4-BE49-F238E27FC236}">
                <a16:creationId xmlns:a16="http://schemas.microsoft.com/office/drawing/2014/main" id="{015A6FEF-4027-4F3F-9079-52FE3BFBC4FD}"/>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3403206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A54A-948E-49E5-A735-925A54C4BBDE}"/>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25BB6B33-36A8-4F99-87F9-190E4EFFF0F7}"/>
              </a:ext>
            </a:extLst>
          </p:cNvPr>
          <p:cNvPicPr>
            <a:picLocks noChangeAspect="1"/>
          </p:cNvPicPr>
          <p:nvPr/>
        </p:nvPicPr>
        <p:blipFill>
          <a:blip r:embed="rId2"/>
          <a:stretch>
            <a:fillRect/>
          </a:stretch>
        </p:blipFill>
        <p:spPr>
          <a:xfrm>
            <a:off x="8106391" y="6357033"/>
            <a:ext cx="860081" cy="307930"/>
          </a:xfrm>
          <a:prstGeom prst="rect">
            <a:avLst/>
          </a:prstGeom>
        </p:spPr>
      </p:pic>
      <p:sp>
        <p:nvSpPr>
          <p:cNvPr id="6" name="Text Placeholder 14">
            <a:extLst>
              <a:ext uri="{FF2B5EF4-FFF2-40B4-BE49-F238E27FC236}">
                <a16:creationId xmlns:a16="http://schemas.microsoft.com/office/drawing/2014/main" id="{579BDE07-C439-4802-B6AB-F9020683ACF8}"/>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Sharing</a:t>
            </a:r>
          </a:p>
          <a:p>
            <a:pPr marL="0" indent="0">
              <a:buNone/>
            </a:pPr>
            <a:endParaRPr lang="en-GB" dirty="0"/>
          </a:p>
        </p:txBody>
      </p:sp>
      <p:sp>
        <p:nvSpPr>
          <p:cNvPr id="7" name="Content Placeholder 15">
            <a:extLst>
              <a:ext uri="{FF2B5EF4-FFF2-40B4-BE49-F238E27FC236}">
                <a16:creationId xmlns:a16="http://schemas.microsoft.com/office/drawing/2014/main" id="{61ABD2DE-1896-4E9B-B04E-0432E7B02D5B}"/>
              </a:ext>
            </a:extLst>
          </p:cNvPr>
          <p:cNvSpPr>
            <a:spLocks noGrp="1"/>
          </p:cNvSpPr>
          <p:nvPr>
            <p:ph idx="1"/>
          </p:nvPr>
        </p:nvSpPr>
        <p:spPr>
          <a:xfrm>
            <a:off x="498472" y="2423086"/>
            <a:ext cx="7924559" cy="4144963"/>
          </a:xfrm>
        </p:spPr>
        <p:txBody>
          <a:bodyPr/>
          <a:lstStyle/>
          <a:p>
            <a:r>
              <a:rPr lang="en-GB" sz="1400" dirty="0"/>
              <a:t>Do you intend to make all your data available for sharing or how will you select which data to preserve and share?</a:t>
            </a:r>
          </a:p>
          <a:p>
            <a:r>
              <a:rPr lang="en-GB" sz="1400" dirty="0"/>
              <a:t>How and where will you preserve your research data for the longer-term?</a:t>
            </a:r>
          </a:p>
          <a:p>
            <a:r>
              <a:rPr lang="en-GB" sz="1400" dirty="0"/>
              <a:t>How will you make your data accessible to future users?</a:t>
            </a:r>
          </a:p>
          <a:p>
            <a:r>
              <a:rPr lang="en-GB" sz="1400" dirty="0"/>
              <a:t>Have you established who owns the copyright in your data? Might there be joint copyright?</a:t>
            </a:r>
          </a:p>
          <a:p>
            <a:r>
              <a:rPr lang="en-GB" sz="1400" dirty="0"/>
              <a:t>Have you considered which kind of license is appropriate for sharing your data and what, if any, restrictions there might be on re-use?</a:t>
            </a:r>
          </a:p>
          <a:p>
            <a:r>
              <a:rPr lang="en-GB" sz="1400" dirty="0"/>
              <a:t>If you are purchasing or re-using someone else’s data sources have you considered how that data might be shareable, for example negotiating a new licence with the original supplier?</a:t>
            </a:r>
          </a:p>
          <a:p>
            <a:r>
              <a:rPr lang="en-GB" sz="1400" dirty="0"/>
              <a:t>Can you preserve for the long-term, personal information so that it can be used in the future?</a:t>
            </a:r>
          </a:p>
          <a:p>
            <a:endParaRPr lang="en-GB" sz="1400" dirty="0"/>
          </a:p>
        </p:txBody>
      </p:sp>
      <p:sp>
        <p:nvSpPr>
          <p:cNvPr id="10" name="TextBox 9">
            <a:extLst>
              <a:ext uri="{FF2B5EF4-FFF2-40B4-BE49-F238E27FC236}">
                <a16:creationId xmlns:a16="http://schemas.microsoft.com/office/drawing/2014/main" id="{1E7AC20F-457C-41F1-9D22-3402DFE83DD8}"/>
              </a:ext>
            </a:extLst>
          </p:cNvPr>
          <p:cNvSpPr txBox="1"/>
          <p:nvPr/>
        </p:nvSpPr>
        <p:spPr>
          <a:xfrm rot="20556945">
            <a:off x="3140928" y="1390595"/>
            <a:ext cx="1180123" cy="323165"/>
          </a:xfrm>
          <a:prstGeom prst="rect">
            <a:avLst/>
          </a:prstGeom>
        </p:spPr>
        <p:txBody>
          <a:bodyPr vert="horz" wrap="square" lIns="0" tIns="0" rIns="0" rtlCol="0">
            <a:spAutoFit/>
          </a:bodyPr>
          <a:lstStyle/>
          <a:p>
            <a:pPr algn="ctr"/>
            <a:r>
              <a:rPr lang="en-GB" dirty="0">
                <a:solidFill>
                  <a:srgbClr val="FF0000"/>
                </a:solidFill>
              </a:rPr>
              <a:t>Licences</a:t>
            </a:r>
          </a:p>
        </p:txBody>
      </p:sp>
      <p:sp>
        <p:nvSpPr>
          <p:cNvPr id="11" name="TextBox 10">
            <a:extLst>
              <a:ext uri="{FF2B5EF4-FFF2-40B4-BE49-F238E27FC236}">
                <a16:creationId xmlns:a16="http://schemas.microsoft.com/office/drawing/2014/main" id="{C6D7DA53-B844-4723-B153-1457049F72B7}"/>
              </a:ext>
            </a:extLst>
          </p:cNvPr>
          <p:cNvSpPr txBox="1"/>
          <p:nvPr/>
        </p:nvSpPr>
        <p:spPr>
          <a:xfrm rot="1290705">
            <a:off x="3941199" y="1811882"/>
            <a:ext cx="1180123" cy="323165"/>
          </a:xfrm>
          <a:prstGeom prst="rect">
            <a:avLst/>
          </a:prstGeom>
        </p:spPr>
        <p:txBody>
          <a:bodyPr vert="horz" wrap="square" lIns="0" tIns="0" rIns="0" rtlCol="0">
            <a:spAutoFit/>
          </a:bodyPr>
          <a:lstStyle/>
          <a:p>
            <a:pPr algn="ctr"/>
            <a:r>
              <a:rPr lang="en-GB" dirty="0">
                <a:solidFill>
                  <a:srgbClr val="FF0000"/>
                </a:solidFill>
              </a:rPr>
              <a:t>Copyright</a:t>
            </a:r>
          </a:p>
        </p:txBody>
      </p:sp>
      <p:sp>
        <p:nvSpPr>
          <p:cNvPr id="12" name="TextBox 11">
            <a:extLst>
              <a:ext uri="{FF2B5EF4-FFF2-40B4-BE49-F238E27FC236}">
                <a16:creationId xmlns:a16="http://schemas.microsoft.com/office/drawing/2014/main" id="{B330A7EC-7AB0-44C8-9160-1E2606150A0C}"/>
              </a:ext>
            </a:extLst>
          </p:cNvPr>
          <p:cNvSpPr txBox="1"/>
          <p:nvPr/>
        </p:nvSpPr>
        <p:spPr>
          <a:xfrm>
            <a:off x="5145823" y="1335012"/>
            <a:ext cx="1665125" cy="784830"/>
          </a:xfrm>
          <a:prstGeom prst="rect">
            <a:avLst/>
          </a:prstGeom>
        </p:spPr>
        <p:txBody>
          <a:bodyPr vert="horz" wrap="square" lIns="0" tIns="0" rIns="0" rtlCol="0">
            <a:spAutoFit/>
          </a:bodyPr>
          <a:lstStyle/>
          <a:p>
            <a:pPr algn="ctr"/>
            <a:r>
              <a:rPr lang="en-GB" sz="2400" b="1" dirty="0">
                <a:solidFill>
                  <a:srgbClr val="FF0000"/>
                </a:solidFill>
              </a:rPr>
              <a:t>FAIR principles</a:t>
            </a:r>
          </a:p>
        </p:txBody>
      </p:sp>
      <p:sp>
        <p:nvSpPr>
          <p:cNvPr id="14" name="TextBox 13">
            <a:extLst>
              <a:ext uri="{FF2B5EF4-FFF2-40B4-BE49-F238E27FC236}">
                <a16:creationId xmlns:a16="http://schemas.microsoft.com/office/drawing/2014/main" id="{AA9C7769-A98C-4939-B897-41C705844B34}"/>
              </a:ext>
            </a:extLst>
          </p:cNvPr>
          <p:cNvSpPr txBox="1"/>
          <p:nvPr/>
        </p:nvSpPr>
        <p:spPr>
          <a:xfrm rot="752438">
            <a:off x="7477656" y="1576518"/>
            <a:ext cx="1442902" cy="600164"/>
          </a:xfrm>
          <a:prstGeom prst="rect">
            <a:avLst/>
          </a:prstGeom>
        </p:spPr>
        <p:txBody>
          <a:bodyPr vert="horz" wrap="square" lIns="0" tIns="0" rIns="0" rtlCol="0">
            <a:spAutoFit/>
          </a:bodyPr>
          <a:lstStyle/>
          <a:p>
            <a:pPr algn="ctr"/>
            <a:r>
              <a:rPr lang="en-GB" dirty="0">
                <a:solidFill>
                  <a:srgbClr val="FF0000"/>
                </a:solidFill>
              </a:rPr>
              <a:t>after the project</a:t>
            </a:r>
          </a:p>
        </p:txBody>
      </p:sp>
      <p:sp>
        <p:nvSpPr>
          <p:cNvPr id="15" name="Rectangle 14">
            <a:extLst>
              <a:ext uri="{FF2B5EF4-FFF2-40B4-BE49-F238E27FC236}">
                <a16:creationId xmlns:a16="http://schemas.microsoft.com/office/drawing/2014/main" id="{3F482368-D321-486B-8F12-32CA37B4B045}"/>
              </a:ext>
            </a:extLst>
          </p:cNvPr>
          <p:cNvSpPr/>
          <p:nvPr/>
        </p:nvSpPr>
        <p:spPr>
          <a:xfrm>
            <a:off x="498472" y="6149683"/>
            <a:ext cx="5739768" cy="461665"/>
          </a:xfrm>
          <a:prstGeom prst="rect">
            <a:avLst/>
          </a:prstGeom>
        </p:spPr>
        <p:txBody>
          <a:bodyPr wrap="square">
            <a:spAutoFit/>
          </a:bodyPr>
          <a:lstStyle/>
          <a:p>
            <a:r>
              <a:rPr lang="en-US" sz="1200" dirty="0">
                <a:hlinkClick r:id="rId3"/>
              </a:rPr>
              <a:t>UK Data Service - Data management checklist - https://www.ukdataservice.ac.uk/manage-data/plan/checklist.aspx</a:t>
            </a:r>
            <a:endParaRPr lang="en-GB" sz="1200" dirty="0"/>
          </a:p>
        </p:txBody>
      </p:sp>
      <p:sp>
        <p:nvSpPr>
          <p:cNvPr id="16" name="Rectangle 15">
            <a:extLst>
              <a:ext uri="{FF2B5EF4-FFF2-40B4-BE49-F238E27FC236}">
                <a16:creationId xmlns:a16="http://schemas.microsoft.com/office/drawing/2014/main" id="{B53B9EC5-2AE5-45B0-8BB8-0DEE21FC668E}"/>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4"/>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7" name="Rectangle 16">
            <a:extLst>
              <a:ext uri="{FF2B5EF4-FFF2-40B4-BE49-F238E27FC236}">
                <a16:creationId xmlns:a16="http://schemas.microsoft.com/office/drawing/2014/main" id="{2B1F368E-B482-4D56-BE95-83A30BE5FA2F}"/>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1497748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FAIR principles</a:t>
            </a:r>
          </a:p>
        </p:txBody>
      </p:sp>
    </p:spTree>
    <p:extLst>
      <p:ext uri="{BB962C8B-B14F-4D97-AF65-F5344CB8AC3E}">
        <p14:creationId xmlns:p14="http://schemas.microsoft.com/office/powerpoint/2010/main" val="2898907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Research Data Management &amp; DMP</a:t>
            </a:r>
          </a:p>
        </p:txBody>
      </p:sp>
      <p:pic>
        <p:nvPicPr>
          <p:cNvPr id="7" name="Picture 6"/>
          <p:cNvPicPr>
            <a:picLocks noChangeAspect="1"/>
          </p:cNvPicPr>
          <p:nvPr/>
        </p:nvPicPr>
        <p:blipFill>
          <a:blip r:embed="rId2"/>
          <a:stretch>
            <a:fillRect/>
          </a:stretch>
        </p:blipFill>
        <p:spPr>
          <a:xfrm>
            <a:off x="8106391" y="6357033"/>
            <a:ext cx="860081" cy="307930"/>
          </a:xfrm>
          <a:prstGeom prst="rect">
            <a:avLst/>
          </a:prstGeom>
        </p:spPr>
      </p:pic>
      <p:sp>
        <p:nvSpPr>
          <p:cNvPr id="12" name="Text Placeholder 5"/>
          <p:cNvSpPr>
            <a:spLocks noGrp="1"/>
          </p:cNvSpPr>
          <p:nvPr>
            <p:ph type="body" sz="quarter" idx="14"/>
          </p:nvPr>
        </p:nvSpPr>
        <p:spPr>
          <a:xfrm>
            <a:off x="498473" y="1771776"/>
            <a:ext cx="6210057" cy="674687"/>
          </a:xfrm>
        </p:spPr>
        <p:txBody>
          <a:bodyPr/>
          <a:lstStyle/>
          <a:p>
            <a:r>
              <a:rPr lang="en-GB" dirty="0">
                <a:solidFill>
                  <a:srgbClr val="2D3293"/>
                </a:solidFill>
                <a:sym typeface="Helvetica Light"/>
              </a:rPr>
              <a:t>How useful would it for your own research to have access to others data?</a:t>
            </a:r>
            <a:endParaRPr lang="en-GB" dirty="0"/>
          </a:p>
        </p:txBody>
      </p:sp>
      <p:sp>
        <p:nvSpPr>
          <p:cNvPr id="8" name="Content Placeholder 7"/>
          <p:cNvSpPr txBox="1">
            <a:spLocks noGrp="1"/>
          </p:cNvSpPr>
          <p:nvPr>
            <p:ph idx="1"/>
          </p:nvPr>
        </p:nvSpPr>
        <p:spPr>
          <a:xfrm>
            <a:off x="272928" y="3737026"/>
            <a:ext cx="2719510" cy="71173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r>
              <a:rPr lang="en-GB" sz="2000" dirty="0">
                <a:solidFill>
                  <a:srgbClr val="2D3293"/>
                </a:solidFill>
              </a:rPr>
              <a:t>… publish data in your own interest…</a:t>
            </a:r>
            <a:endParaRPr kumimoji="0" lang="en-GB" sz="2000" b="0" i="0" u="none" strike="noStrike" cap="none" spc="0" normalizeH="0" baseline="0" dirty="0">
              <a:ln>
                <a:noFill/>
              </a:ln>
              <a:solidFill>
                <a:srgbClr val="2D3293"/>
              </a:solidFill>
              <a:effectLst/>
              <a:uFillTx/>
              <a:sym typeface="Helvetica Light"/>
            </a:endParaRPr>
          </a:p>
        </p:txBody>
      </p:sp>
      <p:pic>
        <p:nvPicPr>
          <p:cNvPr id="9" name="Picture 8"/>
          <p:cNvPicPr>
            <a:picLocks noChangeAspect="1"/>
          </p:cNvPicPr>
          <p:nvPr/>
        </p:nvPicPr>
        <p:blipFill rotWithShape="1">
          <a:blip r:embed="rId3"/>
          <a:srcRect l="47037" t="21526" r="27481" b="32837"/>
          <a:stretch/>
        </p:blipFill>
        <p:spPr>
          <a:xfrm>
            <a:off x="3169465" y="2797215"/>
            <a:ext cx="5665122" cy="3303087"/>
          </a:xfrm>
          <a:prstGeom prst="rect">
            <a:avLst/>
          </a:prstGeom>
        </p:spPr>
      </p:pic>
      <p:sp>
        <p:nvSpPr>
          <p:cNvPr id="10" name="Rectangle 9">
            <a:extLst>
              <a:ext uri="{FF2B5EF4-FFF2-40B4-BE49-F238E27FC236}">
                <a16:creationId xmlns:a16="http://schemas.microsoft.com/office/drawing/2014/main" id="{6A8227A0-4F2F-41A4-9973-26D2EFB58C42}"/>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4"/>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1" name="Rectangle 10">
            <a:extLst>
              <a:ext uri="{FF2B5EF4-FFF2-40B4-BE49-F238E27FC236}">
                <a16:creationId xmlns:a16="http://schemas.microsoft.com/office/drawing/2014/main" id="{33A50B09-EA27-48F7-834E-87B588D41138}"/>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220926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2D3C75-1881-4FD3-8B15-1499CE4F1BBF}"/>
              </a:ext>
            </a:extLst>
          </p:cNvPr>
          <p:cNvSpPr>
            <a:spLocks noGrp="1"/>
          </p:cNvSpPr>
          <p:nvPr>
            <p:ph type="body" sz="quarter" idx="13"/>
          </p:nvPr>
        </p:nvSpPr>
        <p:spPr/>
        <p:txBody>
          <a:bodyPr/>
          <a:lstStyle/>
          <a:p>
            <a:r>
              <a:rPr lang="en-GB" dirty="0"/>
              <a:t>What is research data?</a:t>
            </a:r>
          </a:p>
          <a:p>
            <a:endParaRPr lang="en-GB" dirty="0"/>
          </a:p>
        </p:txBody>
      </p:sp>
    </p:spTree>
    <p:extLst>
      <p:ext uri="{BB962C8B-B14F-4D97-AF65-F5344CB8AC3E}">
        <p14:creationId xmlns:p14="http://schemas.microsoft.com/office/powerpoint/2010/main" val="1632658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Research Data Management &amp; DMP</a:t>
            </a:r>
          </a:p>
        </p:txBody>
      </p:sp>
      <p:pic>
        <p:nvPicPr>
          <p:cNvPr id="7" name="Picture 6"/>
          <p:cNvPicPr>
            <a:picLocks noChangeAspect="1"/>
          </p:cNvPicPr>
          <p:nvPr/>
        </p:nvPicPr>
        <p:blipFill>
          <a:blip r:embed="rId2"/>
          <a:stretch>
            <a:fillRect/>
          </a:stretch>
        </p:blipFill>
        <p:spPr>
          <a:xfrm>
            <a:off x="8106391" y="6357033"/>
            <a:ext cx="860081" cy="307930"/>
          </a:xfrm>
          <a:prstGeom prst="rect">
            <a:avLst/>
          </a:prstGeom>
        </p:spPr>
      </p:pic>
      <p:sp>
        <p:nvSpPr>
          <p:cNvPr id="12" name="Text Placeholder 5"/>
          <p:cNvSpPr>
            <a:spLocks noGrp="1"/>
          </p:cNvSpPr>
          <p:nvPr>
            <p:ph type="body" sz="quarter" idx="14"/>
          </p:nvPr>
        </p:nvSpPr>
        <p:spPr>
          <a:xfrm>
            <a:off x="498473" y="1771776"/>
            <a:ext cx="6210057" cy="674687"/>
          </a:xfrm>
        </p:spPr>
        <p:txBody>
          <a:bodyPr/>
          <a:lstStyle/>
          <a:p>
            <a:r>
              <a:rPr lang="en-GB" dirty="0">
                <a:solidFill>
                  <a:srgbClr val="2D3293"/>
                </a:solidFill>
                <a:sym typeface="Helvetica Light"/>
              </a:rPr>
              <a:t>But wanting to share data is not enough…</a:t>
            </a:r>
            <a:endParaRPr lang="en-GB" dirty="0"/>
          </a:p>
        </p:txBody>
      </p:sp>
      <p:sp>
        <p:nvSpPr>
          <p:cNvPr id="8" name="Content Placeholder 7"/>
          <p:cNvSpPr txBox="1">
            <a:spLocks noGrp="1"/>
          </p:cNvSpPr>
          <p:nvPr>
            <p:ph idx="1"/>
          </p:nvPr>
        </p:nvSpPr>
        <p:spPr>
          <a:xfrm>
            <a:off x="3677750" y="2267846"/>
            <a:ext cx="5466250" cy="40395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r>
              <a:rPr lang="en-GB" sz="2000" dirty="0">
                <a:solidFill>
                  <a:srgbClr val="2D3293"/>
                </a:solidFill>
              </a:rPr>
              <a:t>… it has to be reusable by others…</a:t>
            </a:r>
            <a:endParaRPr kumimoji="0" lang="en-GB" sz="2000" b="0" i="0" u="none" strike="noStrike" cap="none" spc="0" normalizeH="0" baseline="0" dirty="0">
              <a:ln>
                <a:noFill/>
              </a:ln>
              <a:solidFill>
                <a:srgbClr val="2D3293"/>
              </a:solidFill>
              <a:effectLst/>
              <a:uFillTx/>
              <a:sym typeface="Helvetica Light"/>
            </a:endParaRPr>
          </a:p>
        </p:txBody>
      </p:sp>
      <p:pic>
        <p:nvPicPr>
          <p:cNvPr id="10" name="Picture 2" descr="Image result for FAIR d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711" y="2942533"/>
            <a:ext cx="6852607" cy="216283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22404" y="5601442"/>
            <a:ext cx="6893431" cy="646331"/>
          </a:xfrm>
          <a:prstGeom prst="rect">
            <a:avLst/>
          </a:prstGeom>
        </p:spPr>
        <p:txBody>
          <a:bodyPr wrap="square">
            <a:spAutoFit/>
          </a:bodyPr>
          <a:lstStyle/>
          <a:p>
            <a:pPr algn="ctr"/>
            <a:r>
              <a:rPr lang="en-GB" dirty="0">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rPr>
              <a:t>A set of principles that describe the attributes data need to have to enable and enhance reuse, by humans and machines </a:t>
            </a:r>
          </a:p>
        </p:txBody>
      </p:sp>
      <p:sp>
        <p:nvSpPr>
          <p:cNvPr id="9" name="Rectangle 8">
            <a:extLst>
              <a:ext uri="{FF2B5EF4-FFF2-40B4-BE49-F238E27FC236}">
                <a16:creationId xmlns:a16="http://schemas.microsoft.com/office/drawing/2014/main" id="{FF71D183-1AD5-452B-BA83-5240B9F06BF1}"/>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4"/>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3" name="Rectangle 12">
            <a:extLst>
              <a:ext uri="{FF2B5EF4-FFF2-40B4-BE49-F238E27FC236}">
                <a16:creationId xmlns:a16="http://schemas.microsoft.com/office/drawing/2014/main" id="{E03DA53F-9334-40A0-83FA-79BFC2B15144}"/>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423167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Research Data Management &amp; DMP</a:t>
            </a:r>
          </a:p>
        </p:txBody>
      </p:sp>
      <p:pic>
        <p:nvPicPr>
          <p:cNvPr id="7" name="Picture 6"/>
          <p:cNvPicPr>
            <a:picLocks noChangeAspect="1"/>
          </p:cNvPicPr>
          <p:nvPr/>
        </p:nvPicPr>
        <p:blipFill>
          <a:blip r:embed="rId2"/>
          <a:stretch>
            <a:fillRect/>
          </a:stretch>
        </p:blipFill>
        <p:spPr>
          <a:xfrm>
            <a:off x="8106391" y="6357033"/>
            <a:ext cx="860081" cy="307930"/>
          </a:xfrm>
          <a:prstGeom prst="rect">
            <a:avLst/>
          </a:prstGeom>
        </p:spPr>
      </p:pic>
      <p:pic>
        <p:nvPicPr>
          <p:cNvPr id="13" name="Picture 2" descr="Image result for FAIR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676" y="1356894"/>
            <a:ext cx="6429008" cy="477675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497308" y="6029973"/>
            <a:ext cx="881392" cy="369332"/>
          </a:xfrm>
          <a:prstGeom prst="rect">
            <a:avLst/>
          </a:prstGeom>
        </p:spPr>
        <p:txBody>
          <a:bodyPr wrap="square">
            <a:spAutoFit/>
          </a:bodyPr>
          <a:lstStyle/>
          <a:p>
            <a:pPr lvl="0" algn="l"/>
            <a:r>
              <a:rPr lang="en-GB" sz="1800" dirty="0">
                <a:solidFill>
                  <a:srgbClr val="2D3293"/>
                </a:solidFill>
                <a:latin typeface="Helvetica Light"/>
              </a:rPr>
              <a:t>LIBER</a:t>
            </a:r>
          </a:p>
        </p:txBody>
      </p:sp>
      <p:sp>
        <p:nvSpPr>
          <p:cNvPr id="15" name="TextBox 14"/>
          <p:cNvSpPr txBox="1"/>
          <p:nvPr/>
        </p:nvSpPr>
        <p:spPr>
          <a:xfrm rot="20758850">
            <a:off x="-158886" y="4808705"/>
            <a:ext cx="1872660" cy="71173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2D3293"/>
                </a:solidFill>
                <a:effectLst/>
                <a:uFillTx/>
                <a:latin typeface="+mn-lt"/>
                <a:ea typeface="+mn-ea"/>
                <a:cs typeface="+mn-cs"/>
                <a:sym typeface="Helvetica Light"/>
              </a:rPr>
              <a:t>Open file formats</a:t>
            </a:r>
          </a:p>
        </p:txBody>
      </p:sp>
      <p:sp>
        <p:nvSpPr>
          <p:cNvPr id="16" name="TextBox 15"/>
          <p:cNvSpPr txBox="1"/>
          <p:nvPr/>
        </p:nvSpPr>
        <p:spPr>
          <a:xfrm rot="20758850">
            <a:off x="123790" y="2418103"/>
            <a:ext cx="1378857" cy="71173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err="1">
                <a:ln>
                  <a:noFill/>
                </a:ln>
                <a:solidFill>
                  <a:srgbClr val="2D3293"/>
                </a:solidFill>
                <a:effectLst/>
                <a:uFillTx/>
                <a:latin typeface="+mn-lt"/>
                <a:ea typeface="+mn-ea"/>
                <a:cs typeface="+mn-cs"/>
                <a:sym typeface="Helvetica Light"/>
              </a:rPr>
              <a:t>PersistentIdentifiers</a:t>
            </a:r>
            <a:endParaRPr kumimoji="0" lang="en-GB" sz="2000" b="1" i="0" u="none" strike="noStrike" cap="none" spc="0" normalizeH="0" baseline="0" dirty="0">
              <a:ln>
                <a:noFill/>
              </a:ln>
              <a:solidFill>
                <a:srgbClr val="2D3293"/>
              </a:solidFill>
              <a:effectLst/>
              <a:uFillTx/>
              <a:latin typeface="+mn-lt"/>
              <a:ea typeface="+mn-ea"/>
              <a:cs typeface="+mn-cs"/>
              <a:sym typeface="Helvetica Light"/>
            </a:endParaRPr>
          </a:p>
        </p:txBody>
      </p:sp>
      <p:sp>
        <p:nvSpPr>
          <p:cNvPr id="17" name="TextBox 16"/>
          <p:cNvSpPr txBox="1"/>
          <p:nvPr/>
        </p:nvSpPr>
        <p:spPr>
          <a:xfrm rot="976935">
            <a:off x="7419614" y="2714834"/>
            <a:ext cx="1705384" cy="40395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2D3293"/>
                </a:solidFill>
                <a:effectLst/>
                <a:uFillTx/>
                <a:latin typeface="+mn-lt"/>
                <a:ea typeface="+mn-ea"/>
                <a:cs typeface="+mn-cs"/>
                <a:sym typeface="Helvetica Light"/>
              </a:rPr>
              <a:t>Repository</a:t>
            </a:r>
          </a:p>
        </p:txBody>
      </p:sp>
      <p:sp>
        <p:nvSpPr>
          <p:cNvPr id="18" name="TextBox 17"/>
          <p:cNvSpPr txBox="1"/>
          <p:nvPr/>
        </p:nvSpPr>
        <p:spPr>
          <a:xfrm rot="917285">
            <a:off x="7585808" y="4894957"/>
            <a:ext cx="1247248" cy="40395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2D3293"/>
                </a:solidFill>
                <a:effectLst/>
                <a:uFillTx/>
                <a:latin typeface="+mn-lt"/>
                <a:ea typeface="+mn-ea"/>
                <a:cs typeface="+mn-cs"/>
                <a:sym typeface="Helvetica Light"/>
              </a:rPr>
              <a:t>Licence</a:t>
            </a:r>
          </a:p>
        </p:txBody>
      </p:sp>
      <p:sp>
        <p:nvSpPr>
          <p:cNvPr id="11" name="Rectangle 10">
            <a:extLst>
              <a:ext uri="{FF2B5EF4-FFF2-40B4-BE49-F238E27FC236}">
                <a16:creationId xmlns:a16="http://schemas.microsoft.com/office/drawing/2014/main" id="{2FB0540C-D3B4-4035-AA2D-E05634A8CB6B}"/>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4"/>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9" name="Rectangle 18">
            <a:extLst>
              <a:ext uri="{FF2B5EF4-FFF2-40B4-BE49-F238E27FC236}">
                <a16:creationId xmlns:a16="http://schemas.microsoft.com/office/drawing/2014/main" id="{8658C8F1-F2A9-47EF-84C2-1AC8851D9E84}"/>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268739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49B6-F525-4A52-8558-71C6BAC19256}"/>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E537D2F0-EA63-41EE-AC22-09CA8E18A48F}"/>
              </a:ext>
            </a:extLst>
          </p:cNvPr>
          <p:cNvPicPr>
            <a:picLocks noChangeAspect="1"/>
          </p:cNvPicPr>
          <p:nvPr/>
        </p:nvPicPr>
        <p:blipFill>
          <a:blip r:embed="rId2"/>
          <a:stretch>
            <a:fillRect/>
          </a:stretch>
        </p:blipFill>
        <p:spPr>
          <a:xfrm>
            <a:off x="8106391" y="6357033"/>
            <a:ext cx="860081" cy="307930"/>
          </a:xfrm>
          <a:prstGeom prst="rect">
            <a:avLst/>
          </a:prstGeom>
        </p:spPr>
      </p:pic>
      <p:sp>
        <p:nvSpPr>
          <p:cNvPr id="6" name="Text Placeholder 14">
            <a:extLst>
              <a:ext uri="{FF2B5EF4-FFF2-40B4-BE49-F238E27FC236}">
                <a16:creationId xmlns:a16="http://schemas.microsoft.com/office/drawing/2014/main" id="{85732A5B-B402-4311-8F0F-99ECC4DA62C8}"/>
              </a:ext>
            </a:extLst>
          </p:cNvPr>
          <p:cNvSpPr txBox="1">
            <a:spLocks/>
          </p:cNvSpPr>
          <p:nvPr/>
        </p:nvSpPr>
        <p:spPr>
          <a:xfrm>
            <a:off x="498474" y="1771776"/>
            <a:ext cx="6481446"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“As open as possible, as closed as necessary”</a:t>
            </a:r>
          </a:p>
          <a:p>
            <a:pPr marL="0" indent="0">
              <a:buNone/>
            </a:pPr>
            <a:endParaRPr lang="en-GB" dirty="0"/>
          </a:p>
        </p:txBody>
      </p:sp>
      <p:sp>
        <p:nvSpPr>
          <p:cNvPr id="7" name="Content Placeholder 15">
            <a:extLst>
              <a:ext uri="{FF2B5EF4-FFF2-40B4-BE49-F238E27FC236}">
                <a16:creationId xmlns:a16="http://schemas.microsoft.com/office/drawing/2014/main" id="{209A90C0-D816-43AC-A854-FB7BC11C1FDD}"/>
              </a:ext>
            </a:extLst>
          </p:cNvPr>
          <p:cNvSpPr>
            <a:spLocks noGrp="1"/>
          </p:cNvSpPr>
          <p:nvPr>
            <p:ph idx="1"/>
          </p:nvPr>
        </p:nvSpPr>
        <p:spPr>
          <a:xfrm>
            <a:off x="498473" y="2520000"/>
            <a:ext cx="6207127" cy="4144963"/>
          </a:xfrm>
        </p:spPr>
        <p:txBody>
          <a:bodyPr/>
          <a:lstStyle/>
          <a:p>
            <a:r>
              <a:rPr lang="en-GB" dirty="0"/>
              <a:t>FAIR data does not mean it has to be open. You can make data open, but </a:t>
            </a:r>
            <a:r>
              <a:rPr lang="en-GB" b="1" dirty="0"/>
              <a:t>if it is not FAIR it is useless</a:t>
            </a:r>
            <a:r>
              <a:rPr lang="en-GB" dirty="0"/>
              <a:t>:</a:t>
            </a:r>
          </a:p>
          <a:p>
            <a:pPr lvl="1"/>
            <a:r>
              <a:rPr lang="en-GB" dirty="0"/>
              <a:t>Findable – the data is online, but no one can find it because it has no metadata attached to it and no PIDs</a:t>
            </a:r>
          </a:p>
          <a:p>
            <a:pPr lvl="1"/>
            <a:r>
              <a:rPr lang="en-GB" dirty="0"/>
              <a:t>Accessible – the data is open but you need to “contact the author to have access to it”</a:t>
            </a:r>
          </a:p>
          <a:p>
            <a:pPr lvl="1"/>
            <a:r>
              <a:rPr lang="en-GB" dirty="0"/>
              <a:t>Interoperable – the data is open, findable, accessible and reusable but no documentation is included and the data’s variable names are not explained</a:t>
            </a:r>
          </a:p>
          <a:p>
            <a:pPr lvl="1"/>
            <a:r>
              <a:rPr lang="en-GB" dirty="0"/>
              <a:t>Reusable – the data is open, findable and accessible but you did not provide a licence, so people do not know if they can reuse the data</a:t>
            </a:r>
          </a:p>
          <a:p>
            <a:r>
              <a:rPr lang="en-GB" dirty="0"/>
              <a:t>Data </a:t>
            </a:r>
            <a:r>
              <a:rPr lang="en-GB" b="1" dirty="0"/>
              <a:t>can be FAIR and closed</a:t>
            </a:r>
            <a:r>
              <a:rPr lang="en-GB" dirty="0"/>
              <a:t>, e.g. sensitive data can still be accessible on an online platform available to authorised people (a licence would still be needed to provide reuse, but the new data would not be openly shareable either).</a:t>
            </a:r>
          </a:p>
          <a:p>
            <a:pPr marL="514350" lvl="1" indent="-285750">
              <a:buFont typeface="Arial" panose="020B0604020202020204" pitchFamily="34" charset="0"/>
              <a:buChar char="•"/>
            </a:pPr>
            <a:endParaRPr lang="en-GB" dirty="0"/>
          </a:p>
        </p:txBody>
      </p:sp>
      <p:sp>
        <p:nvSpPr>
          <p:cNvPr id="8" name="Rectangle 7">
            <a:extLst>
              <a:ext uri="{FF2B5EF4-FFF2-40B4-BE49-F238E27FC236}">
                <a16:creationId xmlns:a16="http://schemas.microsoft.com/office/drawing/2014/main" id="{BC48A69F-721D-4B77-AE70-7173BDED620E}"/>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3"/>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0" name="Rectangle 9">
            <a:extLst>
              <a:ext uri="{FF2B5EF4-FFF2-40B4-BE49-F238E27FC236}">
                <a16:creationId xmlns:a16="http://schemas.microsoft.com/office/drawing/2014/main" id="{88CE8848-DAA8-4641-9F92-C2EC660381B0}"/>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2618529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49B6-F525-4A52-8558-71C6BAC19256}"/>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E537D2F0-EA63-41EE-AC22-09CA8E18A48F}"/>
              </a:ext>
            </a:extLst>
          </p:cNvPr>
          <p:cNvPicPr>
            <a:picLocks noChangeAspect="1"/>
          </p:cNvPicPr>
          <p:nvPr/>
        </p:nvPicPr>
        <p:blipFill>
          <a:blip r:embed="rId2"/>
          <a:stretch>
            <a:fillRect/>
          </a:stretch>
        </p:blipFill>
        <p:spPr>
          <a:xfrm>
            <a:off x="8106391" y="6357033"/>
            <a:ext cx="860081" cy="307930"/>
          </a:xfrm>
          <a:prstGeom prst="rect">
            <a:avLst/>
          </a:prstGeom>
        </p:spPr>
      </p:pic>
      <p:sp>
        <p:nvSpPr>
          <p:cNvPr id="6" name="Text Placeholder 14">
            <a:extLst>
              <a:ext uri="{FF2B5EF4-FFF2-40B4-BE49-F238E27FC236}">
                <a16:creationId xmlns:a16="http://schemas.microsoft.com/office/drawing/2014/main" id="{85732A5B-B402-4311-8F0F-99ECC4DA62C8}"/>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Persistent Identifiers</a:t>
            </a:r>
          </a:p>
          <a:p>
            <a:pPr marL="0" indent="0">
              <a:buNone/>
            </a:pPr>
            <a:endParaRPr lang="en-GB" dirty="0"/>
          </a:p>
        </p:txBody>
      </p:sp>
      <p:pic>
        <p:nvPicPr>
          <p:cNvPr id="2050" name="Picture 2" descr="ORCID — Wikipédia">
            <a:extLst>
              <a:ext uri="{FF2B5EF4-FFF2-40B4-BE49-F238E27FC236}">
                <a16:creationId xmlns:a16="http://schemas.microsoft.com/office/drawing/2014/main" id="{94878D2A-DF20-49DA-91C6-35CD0CFE9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158" y="2445011"/>
            <a:ext cx="5394960" cy="19285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gital object identifier - Wikipedia">
            <a:extLst>
              <a:ext uri="{FF2B5EF4-FFF2-40B4-BE49-F238E27FC236}">
                <a16:creationId xmlns:a16="http://schemas.microsoft.com/office/drawing/2014/main" id="{E2434583-1A4F-449B-AEB6-4FD11D46DD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074468"/>
            <a:ext cx="2159000" cy="2159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271A4C1-E600-4238-B0A9-5FADBDDF22A4}"/>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5"/>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0" name="Rectangle 9">
            <a:extLst>
              <a:ext uri="{FF2B5EF4-FFF2-40B4-BE49-F238E27FC236}">
                <a16:creationId xmlns:a16="http://schemas.microsoft.com/office/drawing/2014/main" id="{13440C8F-A871-4A12-BB23-A183C448AD15}"/>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3815037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Research Data Management &amp; DMP</a:t>
            </a:r>
          </a:p>
        </p:txBody>
      </p:sp>
      <p:pic>
        <p:nvPicPr>
          <p:cNvPr id="7" name="Picture 6"/>
          <p:cNvPicPr>
            <a:picLocks noChangeAspect="1"/>
          </p:cNvPicPr>
          <p:nvPr/>
        </p:nvPicPr>
        <p:blipFill>
          <a:blip r:embed="rId2"/>
          <a:stretch>
            <a:fillRect/>
          </a:stretch>
        </p:blipFill>
        <p:spPr>
          <a:xfrm>
            <a:off x="8106391" y="6357033"/>
            <a:ext cx="860081" cy="307930"/>
          </a:xfrm>
          <a:prstGeom prst="rect">
            <a:avLst/>
          </a:prstGeom>
        </p:spPr>
      </p:pic>
      <p:pic>
        <p:nvPicPr>
          <p:cNvPr id="5" name="Picture 4">
            <a:extLst>
              <a:ext uri="{FF2B5EF4-FFF2-40B4-BE49-F238E27FC236}">
                <a16:creationId xmlns:a16="http://schemas.microsoft.com/office/drawing/2014/main" id="{B03E01EE-A7E6-480B-B60E-329544047669}"/>
              </a:ext>
            </a:extLst>
          </p:cNvPr>
          <p:cNvPicPr>
            <a:picLocks noChangeAspect="1"/>
          </p:cNvPicPr>
          <p:nvPr/>
        </p:nvPicPr>
        <p:blipFill rotWithShape="1">
          <a:blip r:embed="rId3"/>
          <a:srcRect l="47587" t="17755" r="773" b="3714"/>
          <a:stretch/>
        </p:blipFill>
        <p:spPr>
          <a:xfrm>
            <a:off x="567371" y="3061113"/>
            <a:ext cx="6968308" cy="3449885"/>
          </a:xfrm>
          <a:prstGeom prst="rect">
            <a:avLst/>
          </a:prstGeom>
        </p:spPr>
      </p:pic>
      <p:pic>
        <p:nvPicPr>
          <p:cNvPr id="1026" name="Picture 2" descr="Zenodo - openscience.eu">
            <a:extLst>
              <a:ext uri="{FF2B5EF4-FFF2-40B4-BE49-F238E27FC236}">
                <a16:creationId xmlns:a16="http://schemas.microsoft.com/office/drawing/2014/main" id="{E08D1B4E-5D71-4A3C-BFA0-1E221299D2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826" b="17566"/>
          <a:stretch/>
        </p:blipFill>
        <p:spPr bwMode="auto">
          <a:xfrm>
            <a:off x="5141277" y="1515641"/>
            <a:ext cx="3311526" cy="138220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4">
            <a:extLst>
              <a:ext uri="{FF2B5EF4-FFF2-40B4-BE49-F238E27FC236}">
                <a16:creationId xmlns:a16="http://schemas.microsoft.com/office/drawing/2014/main" id="{D43A2D7A-757B-446C-AEC1-FD1A9B1BF3E7}"/>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Repository</a:t>
            </a:r>
          </a:p>
          <a:p>
            <a:pPr marL="0" indent="0">
              <a:buNone/>
            </a:pPr>
            <a:endParaRPr lang="en-GB" dirty="0"/>
          </a:p>
        </p:txBody>
      </p:sp>
      <p:sp>
        <p:nvSpPr>
          <p:cNvPr id="9" name="Rectangle 8">
            <a:extLst>
              <a:ext uri="{FF2B5EF4-FFF2-40B4-BE49-F238E27FC236}">
                <a16:creationId xmlns:a16="http://schemas.microsoft.com/office/drawing/2014/main" id="{DC9B6208-E534-46AA-919F-B5AFC021BE47}"/>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5"/>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1" name="Rectangle 10">
            <a:extLst>
              <a:ext uri="{FF2B5EF4-FFF2-40B4-BE49-F238E27FC236}">
                <a16:creationId xmlns:a16="http://schemas.microsoft.com/office/drawing/2014/main" id="{47B4E666-E4A4-4337-BF81-6BFA62379024}"/>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1256151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49B6-F525-4A52-8558-71C6BAC19256}"/>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E537D2F0-EA63-41EE-AC22-09CA8E18A48F}"/>
              </a:ext>
            </a:extLst>
          </p:cNvPr>
          <p:cNvPicPr>
            <a:picLocks noChangeAspect="1"/>
          </p:cNvPicPr>
          <p:nvPr/>
        </p:nvPicPr>
        <p:blipFill>
          <a:blip r:embed="rId2"/>
          <a:stretch>
            <a:fillRect/>
          </a:stretch>
        </p:blipFill>
        <p:spPr>
          <a:xfrm>
            <a:off x="8106391" y="6357033"/>
            <a:ext cx="860081" cy="307930"/>
          </a:xfrm>
          <a:prstGeom prst="rect">
            <a:avLst/>
          </a:prstGeom>
        </p:spPr>
      </p:pic>
      <p:sp>
        <p:nvSpPr>
          <p:cNvPr id="6" name="Text Placeholder 14">
            <a:extLst>
              <a:ext uri="{FF2B5EF4-FFF2-40B4-BE49-F238E27FC236}">
                <a16:creationId xmlns:a16="http://schemas.microsoft.com/office/drawing/2014/main" id="{85732A5B-B402-4311-8F0F-99ECC4DA62C8}"/>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Documenting (1/4)</a:t>
            </a:r>
          </a:p>
          <a:p>
            <a:pPr marL="0" indent="0">
              <a:buNone/>
            </a:pPr>
            <a:endParaRPr lang="en-GB" dirty="0"/>
          </a:p>
        </p:txBody>
      </p:sp>
      <p:sp>
        <p:nvSpPr>
          <p:cNvPr id="7" name="Content Placeholder 15">
            <a:extLst>
              <a:ext uri="{FF2B5EF4-FFF2-40B4-BE49-F238E27FC236}">
                <a16:creationId xmlns:a16="http://schemas.microsoft.com/office/drawing/2014/main" id="{209A90C0-D816-43AC-A854-FB7BC11C1FDD}"/>
              </a:ext>
            </a:extLst>
          </p:cNvPr>
          <p:cNvSpPr>
            <a:spLocks noGrp="1"/>
          </p:cNvSpPr>
          <p:nvPr>
            <p:ph idx="1"/>
          </p:nvPr>
        </p:nvSpPr>
        <p:spPr>
          <a:xfrm>
            <a:off x="498473" y="2520000"/>
            <a:ext cx="5154981" cy="4144963"/>
          </a:xfrm>
        </p:spPr>
        <p:txBody>
          <a:bodyPr/>
          <a:lstStyle/>
          <a:p>
            <a:r>
              <a:rPr lang="en-GB" dirty="0"/>
              <a:t>Imagine your new on a project and trying to decipher other people’s datasets. What kind of information and metadata would you like to have to understand what the data is about, how it was processed, etc.</a:t>
            </a:r>
          </a:p>
          <a:p>
            <a:r>
              <a:rPr lang="en-GB" dirty="0"/>
              <a:t>Compile this information for your own research data, it is like a “README” file</a:t>
            </a:r>
          </a:p>
          <a:p>
            <a:r>
              <a:rPr lang="en-GB" dirty="0"/>
              <a:t>Distinguish:</a:t>
            </a:r>
          </a:p>
          <a:p>
            <a:pPr marL="514350" lvl="1" indent="-285750">
              <a:buFont typeface="Arial" panose="020B0604020202020204" pitchFamily="34" charset="0"/>
              <a:buChar char="•"/>
            </a:pPr>
            <a:r>
              <a:rPr lang="en-GB" dirty="0"/>
              <a:t>Project-level documentation</a:t>
            </a:r>
          </a:p>
          <a:p>
            <a:pPr marL="514350" lvl="1" indent="-285750">
              <a:buFont typeface="Arial" panose="020B0604020202020204" pitchFamily="34" charset="0"/>
              <a:buChar char="•"/>
            </a:pPr>
            <a:r>
              <a:rPr lang="en-GB" dirty="0"/>
              <a:t>Data-level documentation</a:t>
            </a:r>
          </a:p>
          <a:p>
            <a:pPr marL="514350" lvl="1" indent="-285750">
              <a:buFont typeface="Arial" panose="020B0604020202020204" pitchFamily="34" charset="0"/>
              <a:buChar char="•"/>
            </a:pPr>
            <a:r>
              <a:rPr lang="en-GB" dirty="0"/>
              <a:t>Metadata and other resources</a:t>
            </a:r>
          </a:p>
          <a:p>
            <a:pPr marL="514350" lvl="1" indent="-285750">
              <a:buFont typeface="Arial" panose="020B0604020202020204" pitchFamily="34" charset="0"/>
              <a:buChar char="•"/>
            </a:pPr>
            <a:endParaRPr lang="en-GB" dirty="0"/>
          </a:p>
        </p:txBody>
      </p:sp>
      <p:sp>
        <p:nvSpPr>
          <p:cNvPr id="8" name="Rectangle 7">
            <a:extLst>
              <a:ext uri="{FF2B5EF4-FFF2-40B4-BE49-F238E27FC236}">
                <a16:creationId xmlns:a16="http://schemas.microsoft.com/office/drawing/2014/main" id="{F2A5FF39-2D9A-4255-B3E9-C3B61C8A6142}"/>
              </a:ext>
            </a:extLst>
          </p:cNvPr>
          <p:cNvSpPr/>
          <p:nvPr/>
        </p:nvSpPr>
        <p:spPr>
          <a:xfrm>
            <a:off x="498473" y="5933386"/>
            <a:ext cx="7397019" cy="600164"/>
          </a:xfrm>
          <a:prstGeom prst="rect">
            <a:avLst/>
          </a:prstGeom>
        </p:spPr>
        <p:txBody>
          <a:bodyPr wrap="square">
            <a:spAutoFit/>
          </a:bodyPr>
          <a:lstStyle/>
          <a:p>
            <a:r>
              <a:rPr lang="en-GB" sz="1100" dirty="0">
                <a:hlinkClick r:id="rId3"/>
              </a:rPr>
              <a:t>https://www.ukdataservice.ac.uk/manage-data/document.aspx</a:t>
            </a:r>
            <a:endParaRPr lang="en-GB" sz="1100" dirty="0"/>
          </a:p>
          <a:p>
            <a:r>
              <a:rPr lang="en-GB" sz="1100" dirty="0">
                <a:hlinkClick r:id="rId4"/>
              </a:rPr>
              <a:t>https://www.cessda.eu/Training/Training-Resources/Library/Data-Management-Expert-Guide/2.-Organise-Document/Documentation-and-metadata</a:t>
            </a:r>
            <a:endParaRPr lang="en-GB" sz="1100" dirty="0"/>
          </a:p>
        </p:txBody>
      </p:sp>
      <p:sp>
        <p:nvSpPr>
          <p:cNvPr id="10" name="Rectangle 9">
            <a:extLst>
              <a:ext uri="{FF2B5EF4-FFF2-40B4-BE49-F238E27FC236}">
                <a16:creationId xmlns:a16="http://schemas.microsoft.com/office/drawing/2014/main" id="{39310E8E-4236-42D6-8230-F8D38E0008CC}"/>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5"/>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1" name="Rectangle 10">
            <a:extLst>
              <a:ext uri="{FF2B5EF4-FFF2-40B4-BE49-F238E27FC236}">
                <a16:creationId xmlns:a16="http://schemas.microsoft.com/office/drawing/2014/main" id="{78DDBA94-845F-412D-9427-28B72AFD435E}"/>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3242055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B4D12-0CE5-4813-B984-FAAE87716EC7}"/>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EDD1977B-8572-4602-B08A-77D4B462546C}"/>
              </a:ext>
            </a:extLst>
          </p:cNvPr>
          <p:cNvPicPr>
            <a:picLocks noChangeAspect="1"/>
          </p:cNvPicPr>
          <p:nvPr/>
        </p:nvPicPr>
        <p:blipFill>
          <a:blip r:embed="rId2"/>
          <a:stretch>
            <a:fillRect/>
          </a:stretch>
        </p:blipFill>
        <p:spPr>
          <a:xfrm>
            <a:off x="8106391" y="6357033"/>
            <a:ext cx="860081" cy="307930"/>
          </a:xfrm>
          <a:prstGeom prst="rect">
            <a:avLst/>
          </a:prstGeom>
        </p:spPr>
      </p:pic>
      <p:sp>
        <p:nvSpPr>
          <p:cNvPr id="6" name="Text Placeholder 14">
            <a:extLst>
              <a:ext uri="{FF2B5EF4-FFF2-40B4-BE49-F238E27FC236}">
                <a16:creationId xmlns:a16="http://schemas.microsoft.com/office/drawing/2014/main" id="{CF0AFDC3-F116-4703-935B-0132F2481924}"/>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140B"/>
              </a:buClr>
              <a:buNone/>
            </a:pPr>
            <a:r>
              <a:rPr lang="en-GB" b="1" dirty="0">
                <a:solidFill>
                  <a:srgbClr val="68585A"/>
                </a:solidFill>
              </a:rPr>
              <a:t>Documenting (2/4)</a:t>
            </a:r>
          </a:p>
          <a:p>
            <a:pPr lvl="0">
              <a:buClr>
                <a:srgbClr val="FF140B"/>
              </a:buClr>
              <a:buNone/>
            </a:pPr>
            <a:endParaRPr lang="en-GB" b="1" dirty="0">
              <a:solidFill>
                <a:srgbClr val="68585A"/>
              </a:solidFill>
            </a:endParaRPr>
          </a:p>
          <a:p>
            <a:pPr marL="0" indent="0">
              <a:buNone/>
            </a:pPr>
            <a:endParaRPr lang="en-GB" dirty="0"/>
          </a:p>
        </p:txBody>
      </p:sp>
      <p:sp>
        <p:nvSpPr>
          <p:cNvPr id="7" name="Content Placeholder 15">
            <a:extLst>
              <a:ext uri="{FF2B5EF4-FFF2-40B4-BE49-F238E27FC236}">
                <a16:creationId xmlns:a16="http://schemas.microsoft.com/office/drawing/2014/main" id="{32E88EF7-4B37-4B17-80A1-AA3CA31234E4}"/>
              </a:ext>
            </a:extLst>
          </p:cNvPr>
          <p:cNvSpPr>
            <a:spLocks noGrp="1"/>
          </p:cNvSpPr>
          <p:nvPr>
            <p:ph idx="1"/>
          </p:nvPr>
        </p:nvSpPr>
        <p:spPr>
          <a:xfrm>
            <a:off x="498473" y="2520000"/>
            <a:ext cx="5154981" cy="4144963"/>
          </a:xfrm>
        </p:spPr>
        <p:txBody>
          <a:bodyPr/>
          <a:lstStyle/>
          <a:p>
            <a:r>
              <a:rPr lang="en-GB" dirty="0"/>
              <a:t>Project-level documentation:</a:t>
            </a:r>
          </a:p>
          <a:p>
            <a:pPr marL="514350" lvl="1" indent="-285750">
              <a:buFont typeface="Arial" panose="020B0604020202020204" pitchFamily="34" charset="0"/>
              <a:buChar char="•"/>
            </a:pPr>
            <a:r>
              <a:rPr lang="en-GB" dirty="0"/>
              <a:t>For what purpose was the data created?</a:t>
            </a:r>
          </a:p>
          <a:p>
            <a:pPr marL="514350" lvl="1" indent="-285750">
              <a:buFont typeface="Arial" panose="020B0604020202020204" pitchFamily="34" charset="0"/>
              <a:buChar char="•"/>
            </a:pPr>
            <a:r>
              <a:rPr lang="en-GB" dirty="0"/>
              <a:t>What does the dataset contain?</a:t>
            </a:r>
          </a:p>
          <a:p>
            <a:pPr marL="514350" lvl="1" indent="-285750">
              <a:buFont typeface="Arial" panose="020B0604020202020204" pitchFamily="34" charset="0"/>
              <a:buChar char="•"/>
            </a:pPr>
            <a:r>
              <a:rPr lang="en-GB" dirty="0"/>
              <a:t>How was data collected?</a:t>
            </a:r>
          </a:p>
          <a:p>
            <a:pPr marL="514350" lvl="1" indent="-285750">
              <a:buFont typeface="Arial" panose="020B0604020202020204" pitchFamily="34" charset="0"/>
              <a:buChar char="•"/>
            </a:pPr>
            <a:r>
              <a:rPr lang="en-GB" dirty="0"/>
              <a:t>Who collected the data and when?</a:t>
            </a:r>
          </a:p>
          <a:p>
            <a:pPr marL="514350" lvl="1" indent="-285750">
              <a:buFont typeface="Arial" panose="020B0604020202020204" pitchFamily="34" charset="0"/>
              <a:buChar char="•"/>
            </a:pPr>
            <a:r>
              <a:rPr lang="en-GB" dirty="0"/>
              <a:t>How the data processed?</a:t>
            </a:r>
          </a:p>
          <a:p>
            <a:pPr marL="514350" lvl="1" indent="-285750">
              <a:buFont typeface="Arial" panose="020B0604020202020204" pitchFamily="34" charset="0"/>
              <a:buChar char="•"/>
            </a:pPr>
            <a:r>
              <a:rPr lang="en-GB" dirty="0"/>
              <a:t>What possible manipulations were done to the data?</a:t>
            </a:r>
          </a:p>
          <a:p>
            <a:pPr marL="514350" lvl="1" indent="-285750">
              <a:buFont typeface="Arial" panose="020B0604020202020204" pitchFamily="34" charset="0"/>
              <a:buChar char="•"/>
            </a:pPr>
            <a:r>
              <a:rPr lang="en-GB" dirty="0"/>
              <a:t>What were the quality assurance procedures?</a:t>
            </a:r>
          </a:p>
          <a:p>
            <a:pPr marL="514350" lvl="1" indent="-285750">
              <a:buFont typeface="Arial" panose="020B0604020202020204" pitchFamily="34" charset="0"/>
              <a:buChar char="•"/>
            </a:pPr>
            <a:r>
              <a:rPr lang="en-GB" dirty="0"/>
              <a:t>How can the data be accessed?</a:t>
            </a:r>
          </a:p>
          <a:p>
            <a:pPr lvl="1"/>
            <a:endParaRPr lang="en-GB" dirty="0"/>
          </a:p>
          <a:p>
            <a:pPr lvl="1"/>
            <a:r>
              <a:rPr lang="en-GB" dirty="0"/>
              <a:t>Example: </a:t>
            </a:r>
            <a:r>
              <a:rPr lang="en-GB" dirty="0">
                <a:hlinkClick r:id="rId3"/>
              </a:rPr>
              <a:t>https://beta.ukdataservice.ac.uk/datacatalogue/studies/study?id=6986&amp;type=Data%20catalogue#!#documentation</a:t>
            </a:r>
            <a:endParaRPr lang="en-GB" dirty="0"/>
          </a:p>
          <a:p>
            <a:pPr marL="514350" lvl="1" indent="-285750">
              <a:buFont typeface="Arial" panose="020B0604020202020204" pitchFamily="34" charset="0"/>
              <a:buChar char="•"/>
            </a:pPr>
            <a:endParaRPr lang="en-GB" dirty="0"/>
          </a:p>
        </p:txBody>
      </p:sp>
      <p:sp>
        <p:nvSpPr>
          <p:cNvPr id="9" name="Rectangle 8">
            <a:extLst>
              <a:ext uri="{FF2B5EF4-FFF2-40B4-BE49-F238E27FC236}">
                <a16:creationId xmlns:a16="http://schemas.microsoft.com/office/drawing/2014/main" id="{564E2599-CBB3-4454-B332-E7D5C639C7B8}"/>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4"/>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0" name="Rectangle 9">
            <a:extLst>
              <a:ext uri="{FF2B5EF4-FFF2-40B4-BE49-F238E27FC236}">
                <a16:creationId xmlns:a16="http://schemas.microsoft.com/office/drawing/2014/main" id="{436325C8-85A5-4B47-9991-737D3C352EC0}"/>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1814447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635B-7FA0-4928-BF92-272096E2B771}"/>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ABBD5C36-9109-45C1-9F2E-119D3C30D790}"/>
              </a:ext>
            </a:extLst>
          </p:cNvPr>
          <p:cNvPicPr>
            <a:picLocks noChangeAspect="1"/>
          </p:cNvPicPr>
          <p:nvPr/>
        </p:nvPicPr>
        <p:blipFill>
          <a:blip r:embed="rId2"/>
          <a:stretch>
            <a:fillRect/>
          </a:stretch>
        </p:blipFill>
        <p:spPr>
          <a:xfrm>
            <a:off x="8106391" y="6357033"/>
            <a:ext cx="860081" cy="307930"/>
          </a:xfrm>
          <a:prstGeom prst="rect">
            <a:avLst/>
          </a:prstGeom>
        </p:spPr>
      </p:pic>
      <p:sp>
        <p:nvSpPr>
          <p:cNvPr id="6" name="Text Placeholder 14">
            <a:extLst>
              <a:ext uri="{FF2B5EF4-FFF2-40B4-BE49-F238E27FC236}">
                <a16:creationId xmlns:a16="http://schemas.microsoft.com/office/drawing/2014/main" id="{6012E28B-0F05-4864-8B69-7BE2ADE8E2F0}"/>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140B"/>
              </a:buClr>
              <a:buNone/>
            </a:pPr>
            <a:r>
              <a:rPr lang="en-GB" b="1" dirty="0">
                <a:solidFill>
                  <a:srgbClr val="68585A"/>
                </a:solidFill>
              </a:rPr>
              <a:t>Documenting (3/4)</a:t>
            </a:r>
          </a:p>
          <a:p>
            <a:pPr lvl="0">
              <a:buClr>
                <a:srgbClr val="FF140B"/>
              </a:buClr>
              <a:buNone/>
            </a:pPr>
            <a:endParaRPr lang="en-GB" b="1" dirty="0">
              <a:solidFill>
                <a:srgbClr val="68585A"/>
              </a:solidFill>
            </a:endParaRPr>
          </a:p>
          <a:p>
            <a:pPr marL="0" indent="0">
              <a:buNone/>
            </a:pPr>
            <a:endParaRPr lang="en-GB" dirty="0"/>
          </a:p>
        </p:txBody>
      </p:sp>
      <p:sp>
        <p:nvSpPr>
          <p:cNvPr id="7" name="Content Placeholder 15">
            <a:extLst>
              <a:ext uri="{FF2B5EF4-FFF2-40B4-BE49-F238E27FC236}">
                <a16:creationId xmlns:a16="http://schemas.microsoft.com/office/drawing/2014/main" id="{53A6F2EF-35CA-4AEA-8863-AEEE4C06929C}"/>
              </a:ext>
            </a:extLst>
          </p:cNvPr>
          <p:cNvSpPr>
            <a:spLocks noGrp="1"/>
          </p:cNvSpPr>
          <p:nvPr>
            <p:ph idx="1"/>
          </p:nvPr>
        </p:nvSpPr>
        <p:spPr>
          <a:xfrm>
            <a:off x="498474" y="2520000"/>
            <a:ext cx="4609858" cy="4144963"/>
          </a:xfrm>
        </p:spPr>
        <p:txBody>
          <a:bodyPr/>
          <a:lstStyle/>
          <a:p>
            <a:r>
              <a:rPr lang="en-GB" dirty="0"/>
              <a:t>Data-level documentation:</a:t>
            </a:r>
          </a:p>
          <a:p>
            <a:pPr marL="514350" lvl="1" indent="-285750">
              <a:buFont typeface="Arial" panose="020B0604020202020204" pitchFamily="34" charset="0"/>
              <a:buChar char="•"/>
            </a:pPr>
            <a:r>
              <a:rPr lang="en-GB" dirty="0"/>
              <a:t>Quantitative data</a:t>
            </a:r>
          </a:p>
          <a:p>
            <a:pPr lvl="2"/>
            <a:r>
              <a:rPr lang="en-GB" dirty="0"/>
              <a:t>Embedded within a data file itself</a:t>
            </a:r>
          </a:p>
          <a:p>
            <a:pPr lvl="2"/>
            <a:r>
              <a:rPr lang="en-GB" dirty="0"/>
              <a:t>Data type, file type, format, size, etc.</a:t>
            </a:r>
          </a:p>
          <a:p>
            <a:pPr lvl="2"/>
            <a:r>
              <a:rPr lang="en-GB" dirty="0"/>
              <a:t>Names, labels and descriptions of variables, unit of measurement, reference the question number of a survey or questionnaire.</a:t>
            </a:r>
          </a:p>
          <a:p>
            <a:pPr lvl="2"/>
            <a:endParaRPr lang="en-GB" dirty="0"/>
          </a:p>
          <a:p>
            <a:pPr lvl="2"/>
            <a:endParaRPr lang="en-GB" dirty="0"/>
          </a:p>
          <a:p>
            <a:pPr lvl="2"/>
            <a:endParaRPr lang="en-GB" dirty="0"/>
          </a:p>
          <a:p>
            <a:pPr lvl="2"/>
            <a:endParaRPr lang="en-GB" dirty="0"/>
          </a:p>
          <a:p>
            <a:pPr lvl="2"/>
            <a:endParaRPr lang="en-GB" dirty="0"/>
          </a:p>
          <a:p>
            <a:pPr lvl="2"/>
            <a:endParaRPr lang="en-GB" dirty="0"/>
          </a:p>
          <a:p>
            <a:pPr marL="514350" lvl="1" indent="-285750">
              <a:buFont typeface="Arial" panose="020B0604020202020204" pitchFamily="34" charset="0"/>
              <a:buChar char="•"/>
            </a:pPr>
            <a:r>
              <a:rPr lang="en-GB" dirty="0"/>
              <a:t>Qualitative data</a:t>
            </a:r>
          </a:p>
          <a:p>
            <a:pPr lvl="2"/>
            <a:r>
              <a:rPr lang="en-GB" dirty="0"/>
              <a:t>Provide the data list (e.g. ID, age, gender, location)</a:t>
            </a:r>
          </a:p>
          <a:p>
            <a:pPr lvl="2"/>
            <a:r>
              <a:rPr lang="en-GB" dirty="0"/>
              <a:t>Create a data list for </a:t>
            </a:r>
            <a:r>
              <a:rPr lang="en-GB" dirty="0" err="1"/>
              <a:t>audiovisual</a:t>
            </a:r>
            <a:r>
              <a:rPr lang="en-GB" dirty="0"/>
              <a:t> data files</a:t>
            </a:r>
          </a:p>
          <a:p>
            <a:pPr lvl="1"/>
            <a:endParaRPr lang="en-GB" dirty="0"/>
          </a:p>
        </p:txBody>
      </p:sp>
      <p:pic>
        <p:nvPicPr>
          <p:cNvPr id="8" name="Picture 7">
            <a:extLst>
              <a:ext uri="{FF2B5EF4-FFF2-40B4-BE49-F238E27FC236}">
                <a16:creationId xmlns:a16="http://schemas.microsoft.com/office/drawing/2014/main" id="{03075C00-F1ED-4B88-86B8-FE8AFAD3F54C}"/>
              </a:ext>
            </a:extLst>
          </p:cNvPr>
          <p:cNvPicPr>
            <a:picLocks noChangeAspect="1"/>
          </p:cNvPicPr>
          <p:nvPr/>
        </p:nvPicPr>
        <p:blipFill>
          <a:blip r:embed="rId3"/>
          <a:stretch>
            <a:fillRect/>
          </a:stretch>
        </p:blipFill>
        <p:spPr>
          <a:xfrm>
            <a:off x="672461" y="4336810"/>
            <a:ext cx="3880274" cy="1305513"/>
          </a:xfrm>
          <a:prstGeom prst="rect">
            <a:avLst/>
          </a:prstGeom>
        </p:spPr>
      </p:pic>
      <p:pic>
        <p:nvPicPr>
          <p:cNvPr id="9" name="Picture 8">
            <a:extLst>
              <a:ext uri="{FF2B5EF4-FFF2-40B4-BE49-F238E27FC236}">
                <a16:creationId xmlns:a16="http://schemas.microsoft.com/office/drawing/2014/main" id="{92756D28-81AF-4577-992C-F2DFC8BED99D}"/>
              </a:ext>
            </a:extLst>
          </p:cNvPr>
          <p:cNvPicPr>
            <a:picLocks noChangeAspect="1"/>
          </p:cNvPicPr>
          <p:nvPr/>
        </p:nvPicPr>
        <p:blipFill>
          <a:blip r:embed="rId4"/>
          <a:stretch>
            <a:fillRect/>
          </a:stretch>
        </p:blipFill>
        <p:spPr>
          <a:xfrm>
            <a:off x="4905375" y="1625684"/>
            <a:ext cx="3930894" cy="2263388"/>
          </a:xfrm>
          <a:prstGeom prst="rect">
            <a:avLst/>
          </a:prstGeom>
        </p:spPr>
      </p:pic>
      <p:pic>
        <p:nvPicPr>
          <p:cNvPr id="10" name="Picture 9">
            <a:extLst>
              <a:ext uri="{FF2B5EF4-FFF2-40B4-BE49-F238E27FC236}">
                <a16:creationId xmlns:a16="http://schemas.microsoft.com/office/drawing/2014/main" id="{10100C4A-142E-482B-8095-69DEF33FF48A}"/>
              </a:ext>
            </a:extLst>
          </p:cNvPr>
          <p:cNvPicPr>
            <a:picLocks noChangeAspect="1"/>
          </p:cNvPicPr>
          <p:nvPr/>
        </p:nvPicPr>
        <p:blipFill>
          <a:blip r:embed="rId5"/>
          <a:stretch>
            <a:fillRect/>
          </a:stretch>
        </p:blipFill>
        <p:spPr>
          <a:xfrm>
            <a:off x="5481638" y="4035164"/>
            <a:ext cx="3220601" cy="2727495"/>
          </a:xfrm>
          <a:prstGeom prst="rect">
            <a:avLst/>
          </a:prstGeom>
        </p:spPr>
      </p:pic>
      <p:sp>
        <p:nvSpPr>
          <p:cNvPr id="12" name="Rectangle 11">
            <a:extLst>
              <a:ext uri="{FF2B5EF4-FFF2-40B4-BE49-F238E27FC236}">
                <a16:creationId xmlns:a16="http://schemas.microsoft.com/office/drawing/2014/main" id="{BA13A85E-546C-4347-AD4D-6D97795857B9}"/>
              </a:ext>
            </a:extLst>
          </p:cNvPr>
          <p:cNvSpPr/>
          <p:nvPr/>
        </p:nvSpPr>
        <p:spPr>
          <a:xfrm>
            <a:off x="0" y="662884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6"/>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3" name="Rectangle 12">
            <a:extLst>
              <a:ext uri="{FF2B5EF4-FFF2-40B4-BE49-F238E27FC236}">
                <a16:creationId xmlns:a16="http://schemas.microsoft.com/office/drawing/2014/main" id="{0B17011B-1197-4CF5-9BF7-8AD1F13C5B42}"/>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3313660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A80E-CC1D-4466-9DCF-FADECCED6638}"/>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3F3CBD67-7A1D-4949-917F-2BA55320FBFD}"/>
              </a:ext>
            </a:extLst>
          </p:cNvPr>
          <p:cNvPicPr>
            <a:picLocks noChangeAspect="1"/>
          </p:cNvPicPr>
          <p:nvPr/>
        </p:nvPicPr>
        <p:blipFill>
          <a:blip r:embed="rId2"/>
          <a:stretch>
            <a:fillRect/>
          </a:stretch>
        </p:blipFill>
        <p:spPr>
          <a:xfrm>
            <a:off x="8106391" y="6357033"/>
            <a:ext cx="860081" cy="307930"/>
          </a:xfrm>
          <a:prstGeom prst="rect">
            <a:avLst/>
          </a:prstGeom>
        </p:spPr>
      </p:pic>
      <p:sp>
        <p:nvSpPr>
          <p:cNvPr id="6" name="Text Placeholder 14">
            <a:extLst>
              <a:ext uri="{FF2B5EF4-FFF2-40B4-BE49-F238E27FC236}">
                <a16:creationId xmlns:a16="http://schemas.microsoft.com/office/drawing/2014/main" id="{70F8E94C-35A3-45E3-89E4-AB423F663AF8}"/>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140B"/>
              </a:buClr>
              <a:buNone/>
            </a:pPr>
            <a:r>
              <a:rPr lang="en-GB" b="1" dirty="0">
                <a:solidFill>
                  <a:srgbClr val="68585A"/>
                </a:solidFill>
              </a:rPr>
              <a:t>Documenting (4/4)</a:t>
            </a:r>
          </a:p>
          <a:p>
            <a:pPr lvl="0">
              <a:buClr>
                <a:srgbClr val="FF140B"/>
              </a:buClr>
              <a:buNone/>
            </a:pPr>
            <a:endParaRPr lang="en-GB" b="1" dirty="0">
              <a:solidFill>
                <a:srgbClr val="68585A"/>
              </a:solidFill>
            </a:endParaRPr>
          </a:p>
          <a:p>
            <a:pPr marL="0" indent="0">
              <a:buNone/>
            </a:pPr>
            <a:endParaRPr lang="en-GB" dirty="0"/>
          </a:p>
        </p:txBody>
      </p:sp>
      <p:sp>
        <p:nvSpPr>
          <p:cNvPr id="7" name="Content Placeholder 15">
            <a:extLst>
              <a:ext uri="{FF2B5EF4-FFF2-40B4-BE49-F238E27FC236}">
                <a16:creationId xmlns:a16="http://schemas.microsoft.com/office/drawing/2014/main" id="{94DEE1E5-BB30-4F41-92CE-6FAF0580D34E}"/>
              </a:ext>
            </a:extLst>
          </p:cNvPr>
          <p:cNvSpPr>
            <a:spLocks noGrp="1"/>
          </p:cNvSpPr>
          <p:nvPr>
            <p:ph idx="1"/>
          </p:nvPr>
        </p:nvSpPr>
        <p:spPr>
          <a:xfrm>
            <a:off x="498473" y="2520000"/>
            <a:ext cx="5154981" cy="4144963"/>
          </a:xfrm>
        </p:spPr>
        <p:txBody>
          <a:bodyPr/>
          <a:lstStyle/>
          <a:p>
            <a:r>
              <a:rPr lang="en-GB" dirty="0"/>
              <a:t>Metadata = machine-readable data documentation = data about data:</a:t>
            </a:r>
          </a:p>
          <a:p>
            <a:pPr marL="514350" lvl="1" indent="-285750">
              <a:buFont typeface="Arial" panose="020B0604020202020204" pitchFamily="34" charset="0"/>
              <a:buChar char="•"/>
            </a:pPr>
            <a:r>
              <a:rPr lang="en-GB" dirty="0"/>
              <a:t>Author, creation date, etc.</a:t>
            </a:r>
          </a:p>
          <a:p>
            <a:pPr marL="514350" lvl="1" indent="-285750">
              <a:buFont typeface="Arial" panose="020B0604020202020204" pitchFamily="34" charset="0"/>
              <a:buChar char="•"/>
            </a:pPr>
            <a:r>
              <a:rPr lang="en-GB" dirty="0"/>
              <a:t>Check out the Dublin Core Metadata Generator, metadata templates and metadata standards</a:t>
            </a:r>
          </a:p>
        </p:txBody>
      </p:sp>
      <p:pic>
        <p:nvPicPr>
          <p:cNvPr id="8" name="Picture 7">
            <a:extLst>
              <a:ext uri="{FF2B5EF4-FFF2-40B4-BE49-F238E27FC236}">
                <a16:creationId xmlns:a16="http://schemas.microsoft.com/office/drawing/2014/main" id="{8B72840E-E41C-4F13-933C-0E55E63B2FA4}"/>
              </a:ext>
            </a:extLst>
          </p:cNvPr>
          <p:cNvPicPr>
            <a:picLocks noChangeAspect="1"/>
          </p:cNvPicPr>
          <p:nvPr/>
        </p:nvPicPr>
        <p:blipFill>
          <a:blip r:embed="rId3"/>
          <a:stretch>
            <a:fillRect/>
          </a:stretch>
        </p:blipFill>
        <p:spPr>
          <a:xfrm>
            <a:off x="1087070" y="4098588"/>
            <a:ext cx="4090256" cy="2398350"/>
          </a:xfrm>
          <a:prstGeom prst="rect">
            <a:avLst/>
          </a:prstGeom>
        </p:spPr>
      </p:pic>
      <p:sp>
        <p:nvSpPr>
          <p:cNvPr id="9" name="Rectangle 8">
            <a:extLst>
              <a:ext uri="{FF2B5EF4-FFF2-40B4-BE49-F238E27FC236}">
                <a16:creationId xmlns:a16="http://schemas.microsoft.com/office/drawing/2014/main" id="{B1733B69-7EC2-41E2-A65E-003E259FE669}"/>
              </a:ext>
            </a:extLst>
          </p:cNvPr>
          <p:cNvSpPr/>
          <p:nvPr/>
        </p:nvSpPr>
        <p:spPr>
          <a:xfrm>
            <a:off x="5653454" y="5297763"/>
            <a:ext cx="3648808" cy="553998"/>
          </a:xfrm>
          <a:prstGeom prst="rect">
            <a:avLst/>
          </a:prstGeom>
        </p:spPr>
        <p:txBody>
          <a:bodyPr wrap="square">
            <a:spAutoFit/>
          </a:bodyPr>
          <a:lstStyle/>
          <a:p>
            <a:r>
              <a:rPr lang="en-GB" sz="1000" dirty="0">
                <a:hlinkClick r:id="rId4"/>
              </a:rPr>
              <a:t>https://www.cessda.eu/Training/Training-Resources/Library/Data-Management-Expert-Guide/2.-Organise-Document/Documentation-and-metadata</a:t>
            </a:r>
            <a:endParaRPr lang="en-GB" sz="1000" dirty="0"/>
          </a:p>
        </p:txBody>
      </p:sp>
      <p:sp>
        <p:nvSpPr>
          <p:cNvPr id="11" name="Rectangle 10">
            <a:extLst>
              <a:ext uri="{FF2B5EF4-FFF2-40B4-BE49-F238E27FC236}">
                <a16:creationId xmlns:a16="http://schemas.microsoft.com/office/drawing/2014/main" id="{5B92DC92-C4C3-40B1-9BA3-B08ECD37C4BD}"/>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5"/>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2" name="Rectangle 11">
            <a:extLst>
              <a:ext uri="{FF2B5EF4-FFF2-40B4-BE49-F238E27FC236}">
                <a16:creationId xmlns:a16="http://schemas.microsoft.com/office/drawing/2014/main" id="{A9C7F1E6-1588-4434-8B3D-8AFBC3A1D83B}"/>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1674346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3629-9469-4A9A-9EAF-29691B6389A6}"/>
              </a:ext>
            </a:extLst>
          </p:cNvPr>
          <p:cNvSpPr>
            <a:spLocks noGrp="1"/>
          </p:cNvSpPr>
          <p:nvPr>
            <p:ph type="title"/>
          </p:nvPr>
        </p:nvSpPr>
        <p:spPr/>
        <p:txBody>
          <a:bodyPr/>
          <a:lstStyle/>
          <a:p>
            <a:r>
              <a:rPr lang="en-GB" dirty="0"/>
              <a:t>Research Data Management &amp; DMP</a:t>
            </a:r>
          </a:p>
        </p:txBody>
      </p:sp>
      <p:sp>
        <p:nvSpPr>
          <p:cNvPr id="3" name="Content Placeholder 2">
            <a:extLst>
              <a:ext uri="{FF2B5EF4-FFF2-40B4-BE49-F238E27FC236}">
                <a16:creationId xmlns:a16="http://schemas.microsoft.com/office/drawing/2014/main" id="{2A5C83A8-9112-4163-9226-8EED25B2ACAB}"/>
              </a:ext>
            </a:extLst>
          </p:cNvPr>
          <p:cNvSpPr>
            <a:spLocks noGrp="1"/>
          </p:cNvSpPr>
          <p:nvPr>
            <p:ph idx="1"/>
          </p:nvPr>
        </p:nvSpPr>
        <p:spPr>
          <a:xfrm>
            <a:off x="498473" y="2520000"/>
            <a:ext cx="6704967" cy="4144963"/>
          </a:xfrm>
        </p:spPr>
        <p:txBody>
          <a:bodyPr/>
          <a:lstStyle/>
          <a:p>
            <a:r>
              <a:rPr lang="en-US" dirty="0"/>
              <a:t>Removes ambiguity over what others can and cannot do with your work</a:t>
            </a:r>
          </a:p>
          <a:p>
            <a:r>
              <a:rPr lang="en-US" dirty="0"/>
              <a:t>As rights owner, you modify the conditions of what can and cannot be done with your work (combining different conditions)</a:t>
            </a:r>
          </a:p>
          <a:p>
            <a:r>
              <a:rPr lang="en-US" dirty="0"/>
              <a:t>Removes uncertainty about © status for re-user</a:t>
            </a:r>
          </a:p>
          <a:p>
            <a:r>
              <a:rPr lang="en-US" dirty="0"/>
              <a:t>You still keep (certain) rights, but you grant certain reuses without them needing to contact you </a:t>
            </a:r>
          </a:p>
          <a:p>
            <a:r>
              <a:rPr lang="en-US" dirty="0"/>
              <a:t>Infringements against the conditions of the license are a © infringement </a:t>
            </a:r>
          </a:p>
          <a:p>
            <a:r>
              <a:rPr lang="en-US" dirty="0"/>
              <a:t>Different types of licenses are suitable for different types of content</a:t>
            </a:r>
          </a:p>
          <a:p>
            <a:endParaRPr lang="en-GB" dirty="0"/>
          </a:p>
        </p:txBody>
      </p:sp>
      <p:sp>
        <p:nvSpPr>
          <p:cNvPr id="4" name="Text Placeholder 3">
            <a:extLst>
              <a:ext uri="{FF2B5EF4-FFF2-40B4-BE49-F238E27FC236}">
                <a16:creationId xmlns:a16="http://schemas.microsoft.com/office/drawing/2014/main" id="{6F329DB4-0C07-4C35-910C-D89AC462518A}"/>
              </a:ext>
            </a:extLst>
          </p:cNvPr>
          <p:cNvSpPr>
            <a:spLocks noGrp="1"/>
          </p:cNvSpPr>
          <p:nvPr>
            <p:ph type="body" sz="quarter" idx="13"/>
          </p:nvPr>
        </p:nvSpPr>
        <p:spPr>
          <a:xfrm>
            <a:off x="498474" y="1771776"/>
            <a:ext cx="7395846" cy="674687"/>
          </a:xfrm>
        </p:spPr>
        <p:txBody>
          <a:bodyPr/>
          <a:lstStyle/>
          <a:p>
            <a:r>
              <a:rPr lang="en-US" dirty="0"/>
              <a:t>Open License: middle ground between © and Public Domain</a:t>
            </a:r>
            <a:endParaRPr lang="en-GB" dirty="0"/>
          </a:p>
        </p:txBody>
      </p:sp>
      <p:pic>
        <p:nvPicPr>
          <p:cNvPr id="5" name="Google Shape;162;p32">
            <a:extLst>
              <a:ext uri="{FF2B5EF4-FFF2-40B4-BE49-F238E27FC236}">
                <a16:creationId xmlns:a16="http://schemas.microsoft.com/office/drawing/2014/main" id="{67BCB626-A6F8-4F72-934D-5B2D81B8C665}"/>
              </a:ext>
            </a:extLst>
          </p:cNvPr>
          <p:cNvPicPr preferRelativeResize="0"/>
          <p:nvPr/>
        </p:nvPicPr>
        <p:blipFill>
          <a:blip r:embed="rId2">
            <a:alphaModFix/>
          </a:blip>
          <a:stretch>
            <a:fillRect/>
          </a:stretch>
        </p:blipFill>
        <p:spPr>
          <a:xfrm>
            <a:off x="7028191" y="2446463"/>
            <a:ext cx="2253075" cy="2253075"/>
          </a:xfrm>
          <a:prstGeom prst="rect">
            <a:avLst/>
          </a:prstGeom>
          <a:noFill/>
          <a:ln>
            <a:noFill/>
          </a:ln>
        </p:spPr>
      </p:pic>
      <p:sp>
        <p:nvSpPr>
          <p:cNvPr id="6" name="Rectangle 5">
            <a:extLst>
              <a:ext uri="{FF2B5EF4-FFF2-40B4-BE49-F238E27FC236}">
                <a16:creationId xmlns:a16="http://schemas.microsoft.com/office/drawing/2014/main" id="{D2786386-9FA4-4438-BCEB-C54A8CEC0FE3}"/>
              </a:ext>
            </a:extLst>
          </p:cNvPr>
          <p:cNvSpPr/>
          <p:nvPr/>
        </p:nvSpPr>
        <p:spPr>
          <a:xfrm>
            <a:off x="3938587" y="6354323"/>
            <a:ext cx="5167429" cy="461665"/>
          </a:xfrm>
          <a:prstGeom prst="rect">
            <a:avLst/>
          </a:prstGeom>
        </p:spPr>
        <p:txBody>
          <a:bodyPr wrap="square">
            <a:spAutoFit/>
          </a:bodyPr>
          <a:lstStyle/>
          <a:p>
            <a:pPr lvl="0" algn="r"/>
            <a:r>
              <a:rPr lang="en-US" sz="1200" dirty="0">
                <a:solidFill>
                  <a:srgbClr val="2D3293"/>
                </a:solidFill>
                <a:latin typeface="Helvetica Light"/>
              </a:rPr>
              <a:t>Slides from ‘Open Licenses and Copyright 101’, Gwen Franck (CC-BY 4.0)</a:t>
            </a:r>
            <a:endParaRPr lang="en-GB" sz="1200" dirty="0">
              <a:solidFill>
                <a:srgbClr val="2D3293"/>
              </a:solidFill>
              <a:latin typeface="Helvetica Light"/>
            </a:endParaRPr>
          </a:p>
          <a:p>
            <a:pPr lvl="0" algn="r"/>
            <a:r>
              <a:rPr lang="en-GB" sz="1200" dirty="0">
                <a:solidFill>
                  <a:srgbClr val="2D3293"/>
                </a:solidFill>
                <a:latin typeface="Helvetica Light"/>
                <a:hlinkClick r:id="rId3"/>
              </a:rPr>
              <a:t>https://doi.org/10.5281/zenodo.1488616</a:t>
            </a:r>
            <a:r>
              <a:rPr lang="en-GB" sz="1200" dirty="0">
                <a:solidFill>
                  <a:srgbClr val="2D3293"/>
                </a:solidFill>
                <a:latin typeface="Helvetica Light"/>
              </a:rPr>
              <a:t> </a:t>
            </a:r>
          </a:p>
        </p:txBody>
      </p:sp>
      <p:sp>
        <p:nvSpPr>
          <p:cNvPr id="8" name="Rectangle 7">
            <a:extLst>
              <a:ext uri="{FF2B5EF4-FFF2-40B4-BE49-F238E27FC236}">
                <a16:creationId xmlns:a16="http://schemas.microsoft.com/office/drawing/2014/main" id="{E39EC034-7228-4D28-A20F-28395860D0CB}"/>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343424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8DA4-A7BA-4ECA-A227-9425E871F8D6}"/>
              </a:ext>
            </a:extLst>
          </p:cNvPr>
          <p:cNvSpPr>
            <a:spLocks noGrp="1"/>
          </p:cNvSpPr>
          <p:nvPr>
            <p:ph type="title"/>
          </p:nvPr>
        </p:nvSpPr>
        <p:spPr/>
        <p:txBody>
          <a:bodyPr/>
          <a:lstStyle/>
          <a:p>
            <a:r>
              <a:rPr lang="en-GB" dirty="0"/>
              <a:t>Research Data Management &amp; DMP</a:t>
            </a:r>
          </a:p>
        </p:txBody>
      </p:sp>
      <p:pic>
        <p:nvPicPr>
          <p:cNvPr id="5" name="Picture 4">
            <a:extLst>
              <a:ext uri="{FF2B5EF4-FFF2-40B4-BE49-F238E27FC236}">
                <a16:creationId xmlns:a16="http://schemas.microsoft.com/office/drawing/2014/main" id="{62FD467C-0575-4C2C-AD93-32A5CDDC7F97}"/>
              </a:ext>
            </a:extLst>
          </p:cNvPr>
          <p:cNvPicPr>
            <a:picLocks noChangeAspect="1"/>
          </p:cNvPicPr>
          <p:nvPr/>
        </p:nvPicPr>
        <p:blipFill>
          <a:blip r:embed="rId2"/>
          <a:stretch>
            <a:fillRect/>
          </a:stretch>
        </p:blipFill>
        <p:spPr>
          <a:xfrm>
            <a:off x="8106391" y="6357033"/>
            <a:ext cx="860081" cy="307930"/>
          </a:xfrm>
          <a:prstGeom prst="rect">
            <a:avLst/>
          </a:prstGeom>
        </p:spPr>
      </p:pic>
      <p:sp>
        <p:nvSpPr>
          <p:cNvPr id="6" name="Text Placeholder 5">
            <a:extLst>
              <a:ext uri="{FF2B5EF4-FFF2-40B4-BE49-F238E27FC236}">
                <a16:creationId xmlns:a16="http://schemas.microsoft.com/office/drawing/2014/main" id="{5ACB2237-2799-4BFD-94CF-A0BC3E741376}"/>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Definitions</a:t>
            </a:r>
          </a:p>
          <a:p>
            <a:pPr marL="0" indent="0">
              <a:buNone/>
            </a:pPr>
            <a:r>
              <a:rPr lang="en-GB" dirty="0"/>
              <a:t>ions</a:t>
            </a:r>
          </a:p>
        </p:txBody>
      </p:sp>
      <p:sp>
        <p:nvSpPr>
          <p:cNvPr id="7" name="Content Placeholder 1">
            <a:extLst>
              <a:ext uri="{FF2B5EF4-FFF2-40B4-BE49-F238E27FC236}">
                <a16:creationId xmlns:a16="http://schemas.microsoft.com/office/drawing/2014/main" id="{157768D6-C1F0-4ABB-919A-D7473A34D2DB}"/>
              </a:ext>
            </a:extLst>
          </p:cNvPr>
          <p:cNvSpPr>
            <a:spLocks noGrp="1"/>
          </p:cNvSpPr>
          <p:nvPr>
            <p:ph idx="1"/>
          </p:nvPr>
        </p:nvSpPr>
        <p:spPr>
          <a:xfrm>
            <a:off x="498473" y="2520000"/>
            <a:ext cx="5317111" cy="4144963"/>
          </a:xfrm>
        </p:spPr>
        <p:txBody>
          <a:bodyPr/>
          <a:lstStyle/>
          <a:p>
            <a:r>
              <a:rPr lang="en-GB" dirty="0"/>
              <a:t>DATA = “factual information used as a basis for reasoning, discussion or calculation” (</a:t>
            </a:r>
            <a:r>
              <a:rPr lang="en-GB" dirty="0">
                <a:hlinkClick r:id="rId3"/>
              </a:rPr>
              <a:t>Merriam-Webster</a:t>
            </a:r>
            <a:r>
              <a:rPr lang="en-GB" dirty="0"/>
              <a:t>)</a:t>
            </a:r>
          </a:p>
          <a:p>
            <a:r>
              <a:rPr lang="en-GB" dirty="0"/>
              <a:t>RESEARCH DATA = “recorded factual material commonly retained by and accepted in the scientific community as necessary to validate research findings” (</a:t>
            </a:r>
            <a:r>
              <a:rPr lang="en-GB" dirty="0">
                <a:hlinkClick r:id="rId4"/>
              </a:rPr>
              <a:t>EPSRC</a:t>
            </a:r>
            <a:r>
              <a:rPr lang="en-GB" dirty="0"/>
              <a:t>)</a:t>
            </a:r>
          </a:p>
          <a:p>
            <a:r>
              <a:rPr lang="en-GB" b="1" dirty="0"/>
              <a:t>RESEARCH DATA = all of the information that you use as an integral part of your research</a:t>
            </a:r>
          </a:p>
          <a:p>
            <a:r>
              <a:rPr lang="en-GB" u="sng" dirty="0"/>
              <a:t>Are excluded</a:t>
            </a:r>
            <a:r>
              <a:rPr lang="en-GB" dirty="0"/>
              <a:t>: incidental or administrative data generated in the course of personal activities, desktop or mailbox backup, or data produced by non-research activities (teaching, administrative tasks) [</a:t>
            </a:r>
            <a:r>
              <a:rPr lang="en-GB" dirty="0">
                <a:hlinkClick r:id="rId5"/>
              </a:rPr>
              <a:t>LINK</a:t>
            </a:r>
            <a:r>
              <a:rPr lang="en-GB" dirty="0"/>
              <a:t>]</a:t>
            </a:r>
          </a:p>
        </p:txBody>
      </p:sp>
      <p:pic>
        <p:nvPicPr>
          <p:cNvPr id="8" name="Picture 7">
            <a:extLst>
              <a:ext uri="{FF2B5EF4-FFF2-40B4-BE49-F238E27FC236}">
                <a16:creationId xmlns:a16="http://schemas.microsoft.com/office/drawing/2014/main" id="{4FA4599F-EAC9-473A-85D0-967DB056FA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400" y="1771776"/>
            <a:ext cx="2143625" cy="2443607"/>
          </a:xfrm>
          <a:prstGeom prst="rect">
            <a:avLst/>
          </a:prstGeom>
        </p:spPr>
      </p:pic>
      <p:sp>
        <p:nvSpPr>
          <p:cNvPr id="10" name="Rectangle 9">
            <a:extLst>
              <a:ext uri="{FF2B5EF4-FFF2-40B4-BE49-F238E27FC236}">
                <a16:creationId xmlns:a16="http://schemas.microsoft.com/office/drawing/2014/main" id="{B5B1AC2A-2CEC-4F49-AB1A-BE3A68DC4094}"/>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
        <p:nvSpPr>
          <p:cNvPr id="9" name="Rectangle 8">
            <a:extLst>
              <a:ext uri="{FF2B5EF4-FFF2-40B4-BE49-F238E27FC236}">
                <a16:creationId xmlns:a16="http://schemas.microsoft.com/office/drawing/2014/main" id="{642F604D-0545-4D2D-9057-F84B86B7A42E}"/>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7"/>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Tree>
    <p:extLst>
      <p:ext uri="{BB962C8B-B14F-4D97-AF65-F5344CB8AC3E}">
        <p14:creationId xmlns:p14="http://schemas.microsoft.com/office/powerpoint/2010/main" val="3717515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3629-9469-4A9A-9EAF-29691B6389A6}"/>
              </a:ext>
            </a:extLst>
          </p:cNvPr>
          <p:cNvSpPr>
            <a:spLocks noGrp="1"/>
          </p:cNvSpPr>
          <p:nvPr>
            <p:ph type="title"/>
          </p:nvPr>
        </p:nvSpPr>
        <p:spPr/>
        <p:txBody>
          <a:bodyPr/>
          <a:lstStyle/>
          <a:p>
            <a:r>
              <a:rPr lang="en-GB" dirty="0"/>
              <a:t>Research Data Management &amp; DMP</a:t>
            </a:r>
          </a:p>
        </p:txBody>
      </p:sp>
      <p:sp>
        <p:nvSpPr>
          <p:cNvPr id="3" name="Content Placeholder 2">
            <a:extLst>
              <a:ext uri="{FF2B5EF4-FFF2-40B4-BE49-F238E27FC236}">
                <a16:creationId xmlns:a16="http://schemas.microsoft.com/office/drawing/2014/main" id="{2A5C83A8-9112-4163-9226-8EED25B2ACAB}"/>
              </a:ext>
            </a:extLst>
          </p:cNvPr>
          <p:cNvSpPr>
            <a:spLocks noGrp="1"/>
          </p:cNvSpPr>
          <p:nvPr>
            <p:ph idx="1"/>
          </p:nvPr>
        </p:nvSpPr>
        <p:spPr>
          <a:xfrm>
            <a:off x="498473" y="2062800"/>
            <a:ext cx="6796407" cy="4144963"/>
          </a:xfrm>
        </p:spPr>
        <p:txBody>
          <a:bodyPr/>
          <a:lstStyle/>
          <a:p>
            <a:r>
              <a:rPr lang="en-US" dirty="0"/>
              <a:t>A Creative Commons license (or the public domain tool)  is universally </a:t>
            </a:r>
            <a:r>
              <a:rPr lang="en-US" dirty="0" err="1"/>
              <a:t>recognisable</a:t>
            </a:r>
            <a:r>
              <a:rPr lang="en-US" dirty="0"/>
              <a:t>, juridically sound, easily applicable and leaves the user in no doubt about the intentions of the author.</a:t>
            </a:r>
          </a:p>
          <a:p>
            <a:r>
              <a:rPr lang="en-US" dirty="0"/>
              <a:t>CC licenses let you easily change your copyright terms from the default of “all rights reserved” to “some rights reserved.”</a:t>
            </a:r>
          </a:p>
          <a:p>
            <a:r>
              <a:rPr lang="en-US" dirty="0"/>
              <a:t>The easier you make it for somebody to figure out their re-use rights, the more likely it is that they will respect them!</a:t>
            </a:r>
          </a:p>
          <a:p>
            <a:r>
              <a:rPr lang="en-US" dirty="0"/>
              <a:t>Be clear and unambiguous when creating and displaying your work's metadata (i.e. the information about your work)</a:t>
            </a:r>
          </a:p>
          <a:p>
            <a:r>
              <a:rPr lang="en-US" dirty="0"/>
              <a:t>Use license logo and link to the human-readable license text</a:t>
            </a:r>
          </a:p>
          <a:p>
            <a:r>
              <a:rPr lang="en-US" dirty="0"/>
              <a:t>Make sure people can reach you or the platform when in doubt</a:t>
            </a:r>
          </a:p>
          <a:p>
            <a:endParaRPr lang="en-GB" dirty="0"/>
          </a:p>
        </p:txBody>
      </p:sp>
      <p:pic>
        <p:nvPicPr>
          <p:cNvPr id="5" name="Google Shape;162;p32">
            <a:extLst>
              <a:ext uri="{FF2B5EF4-FFF2-40B4-BE49-F238E27FC236}">
                <a16:creationId xmlns:a16="http://schemas.microsoft.com/office/drawing/2014/main" id="{67BCB626-A6F8-4F72-934D-5B2D81B8C665}"/>
              </a:ext>
            </a:extLst>
          </p:cNvPr>
          <p:cNvPicPr preferRelativeResize="0"/>
          <p:nvPr/>
        </p:nvPicPr>
        <p:blipFill>
          <a:blip r:embed="rId2">
            <a:alphaModFix/>
          </a:blip>
          <a:stretch>
            <a:fillRect/>
          </a:stretch>
        </p:blipFill>
        <p:spPr>
          <a:xfrm>
            <a:off x="7028191" y="2446463"/>
            <a:ext cx="2253075" cy="2253075"/>
          </a:xfrm>
          <a:prstGeom prst="rect">
            <a:avLst/>
          </a:prstGeom>
          <a:noFill/>
          <a:ln>
            <a:noFill/>
          </a:ln>
        </p:spPr>
      </p:pic>
      <p:sp>
        <p:nvSpPr>
          <p:cNvPr id="6" name="Rectangle 5">
            <a:extLst>
              <a:ext uri="{FF2B5EF4-FFF2-40B4-BE49-F238E27FC236}">
                <a16:creationId xmlns:a16="http://schemas.microsoft.com/office/drawing/2014/main" id="{D2786386-9FA4-4438-BCEB-C54A8CEC0FE3}"/>
              </a:ext>
            </a:extLst>
          </p:cNvPr>
          <p:cNvSpPr/>
          <p:nvPr/>
        </p:nvSpPr>
        <p:spPr>
          <a:xfrm>
            <a:off x="3938587" y="6354323"/>
            <a:ext cx="5167429" cy="461665"/>
          </a:xfrm>
          <a:prstGeom prst="rect">
            <a:avLst/>
          </a:prstGeom>
        </p:spPr>
        <p:txBody>
          <a:bodyPr wrap="square">
            <a:spAutoFit/>
          </a:bodyPr>
          <a:lstStyle/>
          <a:p>
            <a:pPr lvl="0" algn="r"/>
            <a:r>
              <a:rPr lang="en-US" sz="1200" dirty="0">
                <a:solidFill>
                  <a:srgbClr val="2D3293"/>
                </a:solidFill>
                <a:latin typeface="Helvetica Light"/>
              </a:rPr>
              <a:t>Slides from ‘Open Licenses and Copyright 101’, Gwen Franck (CC-BY 4.0)</a:t>
            </a:r>
            <a:endParaRPr lang="en-GB" sz="1200" dirty="0">
              <a:solidFill>
                <a:srgbClr val="2D3293"/>
              </a:solidFill>
              <a:latin typeface="Helvetica Light"/>
            </a:endParaRPr>
          </a:p>
          <a:p>
            <a:pPr lvl="0" algn="r"/>
            <a:r>
              <a:rPr lang="en-GB" sz="1200" dirty="0">
                <a:solidFill>
                  <a:srgbClr val="2D3293"/>
                </a:solidFill>
                <a:latin typeface="Helvetica Light"/>
                <a:hlinkClick r:id="rId3"/>
              </a:rPr>
              <a:t>https://doi.org/10.5281/zenodo.1488616</a:t>
            </a:r>
            <a:r>
              <a:rPr lang="en-GB" sz="1200" dirty="0">
                <a:solidFill>
                  <a:srgbClr val="2D3293"/>
                </a:solidFill>
                <a:latin typeface="Helvetica Light"/>
              </a:rPr>
              <a:t> </a:t>
            </a:r>
          </a:p>
        </p:txBody>
      </p:sp>
      <p:sp>
        <p:nvSpPr>
          <p:cNvPr id="8" name="Rectangle 7">
            <a:extLst>
              <a:ext uri="{FF2B5EF4-FFF2-40B4-BE49-F238E27FC236}">
                <a16:creationId xmlns:a16="http://schemas.microsoft.com/office/drawing/2014/main" id="{BDBD9C03-9D3D-47CF-A18D-0B941ACBC022}"/>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3737715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9CBA-04F8-4740-AE86-1A08F3489528}"/>
              </a:ext>
            </a:extLst>
          </p:cNvPr>
          <p:cNvSpPr>
            <a:spLocks noGrp="1"/>
          </p:cNvSpPr>
          <p:nvPr>
            <p:ph type="title"/>
          </p:nvPr>
        </p:nvSpPr>
        <p:spPr>
          <a:xfrm>
            <a:off x="498474" y="266700"/>
            <a:ext cx="6880226" cy="688757"/>
          </a:xfrm>
        </p:spPr>
        <p:txBody>
          <a:bodyPr/>
          <a:lstStyle/>
          <a:p>
            <a:r>
              <a:rPr lang="en-GB" dirty="0"/>
              <a:t>Research Data Management &amp; DMP</a:t>
            </a:r>
          </a:p>
        </p:txBody>
      </p:sp>
      <p:pic>
        <p:nvPicPr>
          <p:cNvPr id="5" name="Google Shape;190;p37">
            <a:extLst>
              <a:ext uri="{FF2B5EF4-FFF2-40B4-BE49-F238E27FC236}">
                <a16:creationId xmlns:a16="http://schemas.microsoft.com/office/drawing/2014/main" id="{E87CDC5B-9DA3-4673-B6D2-CF32695B5E04}"/>
              </a:ext>
            </a:extLst>
          </p:cNvPr>
          <p:cNvPicPr preferRelativeResize="0"/>
          <p:nvPr/>
        </p:nvPicPr>
        <p:blipFill>
          <a:blip r:embed="rId2">
            <a:alphaModFix/>
          </a:blip>
          <a:stretch>
            <a:fillRect/>
          </a:stretch>
        </p:blipFill>
        <p:spPr>
          <a:xfrm>
            <a:off x="5318576" y="5117788"/>
            <a:ext cx="2452766" cy="853136"/>
          </a:xfrm>
          <a:prstGeom prst="rect">
            <a:avLst/>
          </a:prstGeom>
          <a:noFill/>
          <a:ln>
            <a:noFill/>
          </a:ln>
        </p:spPr>
      </p:pic>
      <p:pic>
        <p:nvPicPr>
          <p:cNvPr id="6" name="Google Shape;191;p37">
            <a:extLst>
              <a:ext uri="{FF2B5EF4-FFF2-40B4-BE49-F238E27FC236}">
                <a16:creationId xmlns:a16="http://schemas.microsoft.com/office/drawing/2014/main" id="{23C70C8C-727A-480C-9E2A-4518D9E00065}"/>
              </a:ext>
            </a:extLst>
          </p:cNvPr>
          <p:cNvPicPr preferRelativeResize="0"/>
          <p:nvPr/>
        </p:nvPicPr>
        <p:blipFill>
          <a:blip r:embed="rId3">
            <a:alphaModFix/>
          </a:blip>
          <a:stretch>
            <a:fillRect/>
          </a:stretch>
        </p:blipFill>
        <p:spPr>
          <a:xfrm>
            <a:off x="5318576" y="3958272"/>
            <a:ext cx="2465742" cy="857641"/>
          </a:xfrm>
          <a:prstGeom prst="rect">
            <a:avLst/>
          </a:prstGeom>
          <a:noFill/>
          <a:ln>
            <a:noFill/>
          </a:ln>
        </p:spPr>
      </p:pic>
      <p:pic>
        <p:nvPicPr>
          <p:cNvPr id="7" name="Google Shape;192;p37">
            <a:extLst>
              <a:ext uri="{FF2B5EF4-FFF2-40B4-BE49-F238E27FC236}">
                <a16:creationId xmlns:a16="http://schemas.microsoft.com/office/drawing/2014/main" id="{B81EA8BD-ABA0-4163-8A31-0AEFC4A3F78C}"/>
              </a:ext>
            </a:extLst>
          </p:cNvPr>
          <p:cNvPicPr preferRelativeResize="0"/>
          <p:nvPr/>
        </p:nvPicPr>
        <p:blipFill>
          <a:blip r:embed="rId4">
            <a:alphaModFix/>
          </a:blip>
          <a:stretch>
            <a:fillRect/>
          </a:stretch>
        </p:blipFill>
        <p:spPr>
          <a:xfrm>
            <a:off x="1358534" y="5117788"/>
            <a:ext cx="2452766" cy="853136"/>
          </a:xfrm>
          <a:prstGeom prst="rect">
            <a:avLst/>
          </a:prstGeom>
          <a:noFill/>
          <a:ln>
            <a:noFill/>
          </a:ln>
        </p:spPr>
      </p:pic>
      <p:pic>
        <p:nvPicPr>
          <p:cNvPr id="8" name="Google Shape;193;p37">
            <a:extLst>
              <a:ext uri="{FF2B5EF4-FFF2-40B4-BE49-F238E27FC236}">
                <a16:creationId xmlns:a16="http://schemas.microsoft.com/office/drawing/2014/main" id="{1C143322-6C0A-42A7-B29F-AA24AB650BD0}"/>
              </a:ext>
            </a:extLst>
          </p:cNvPr>
          <p:cNvPicPr preferRelativeResize="0"/>
          <p:nvPr/>
        </p:nvPicPr>
        <p:blipFill>
          <a:blip r:embed="rId5">
            <a:alphaModFix/>
          </a:blip>
          <a:stretch>
            <a:fillRect/>
          </a:stretch>
        </p:blipFill>
        <p:spPr>
          <a:xfrm>
            <a:off x="5318576" y="2788320"/>
            <a:ext cx="2452766" cy="863010"/>
          </a:xfrm>
          <a:prstGeom prst="rect">
            <a:avLst/>
          </a:prstGeom>
          <a:noFill/>
          <a:ln>
            <a:noFill/>
          </a:ln>
        </p:spPr>
      </p:pic>
      <p:pic>
        <p:nvPicPr>
          <p:cNvPr id="9" name="Google Shape;194;p37">
            <a:extLst>
              <a:ext uri="{FF2B5EF4-FFF2-40B4-BE49-F238E27FC236}">
                <a16:creationId xmlns:a16="http://schemas.microsoft.com/office/drawing/2014/main" id="{C913610E-59BE-4A07-ABB2-E76D71A99076}"/>
              </a:ext>
            </a:extLst>
          </p:cNvPr>
          <p:cNvPicPr preferRelativeResize="0"/>
          <p:nvPr/>
        </p:nvPicPr>
        <p:blipFill>
          <a:blip r:embed="rId6">
            <a:alphaModFix/>
          </a:blip>
          <a:stretch>
            <a:fillRect/>
          </a:stretch>
        </p:blipFill>
        <p:spPr>
          <a:xfrm>
            <a:off x="1375028" y="3952900"/>
            <a:ext cx="2465751" cy="863013"/>
          </a:xfrm>
          <a:prstGeom prst="rect">
            <a:avLst/>
          </a:prstGeom>
          <a:noFill/>
          <a:ln>
            <a:noFill/>
          </a:ln>
        </p:spPr>
      </p:pic>
      <p:pic>
        <p:nvPicPr>
          <p:cNvPr id="10" name="Google Shape;195;p37">
            <a:extLst>
              <a:ext uri="{FF2B5EF4-FFF2-40B4-BE49-F238E27FC236}">
                <a16:creationId xmlns:a16="http://schemas.microsoft.com/office/drawing/2014/main" id="{747FE592-BA89-42E9-9175-1BBD1D1CF049}"/>
              </a:ext>
            </a:extLst>
          </p:cNvPr>
          <p:cNvPicPr preferRelativeResize="0"/>
          <p:nvPr/>
        </p:nvPicPr>
        <p:blipFill>
          <a:blip r:embed="rId7">
            <a:alphaModFix/>
          </a:blip>
          <a:stretch>
            <a:fillRect/>
          </a:stretch>
        </p:blipFill>
        <p:spPr>
          <a:xfrm>
            <a:off x="1358534" y="2788320"/>
            <a:ext cx="2465742" cy="862705"/>
          </a:xfrm>
          <a:prstGeom prst="rect">
            <a:avLst/>
          </a:prstGeom>
          <a:noFill/>
          <a:ln>
            <a:noFill/>
          </a:ln>
        </p:spPr>
      </p:pic>
      <p:pic>
        <p:nvPicPr>
          <p:cNvPr id="11" name="Google Shape;196;p37">
            <a:extLst>
              <a:ext uri="{FF2B5EF4-FFF2-40B4-BE49-F238E27FC236}">
                <a16:creationId xmlns:a16="http://schemas.microsoft.com/office/drawing/2014/main" id="{94880DB5-71AE-4A3C-9CA8-5C5A0A1E408F}"/>
              </a:ext>
            </a:extLst>
          </p:cNvPr>
          <p:cNvPicPr preferRelativeResize="0"/>
          <p:nvPr/>
        </p:nvPicPr>
        <p:blipFill>
          <a:blip r:embed="rId8">
            <a:alphaModFix/>
          </a:blip>
          <a:stretch>
            <a:fillRect/>
          </a:stretch>
        </p:blipFill>
        <p:spPr>
          <a:xfrm>
            <a:off x="1375028" y="1731433"/>
            <a:ext cx="2449248" cy="863013"/>
          </a:xfrm>
          <a:prstGeom prst="rect">
            <a:avLst/>
          </a:prstGeom>
          <a:noFill/>
          <a:ln>
            <a:noFill/>
          </a:ln>
        </p:spPr>
      </p:pic>
      <p:pic>
        <p:nvPicPr>
          <p:cNvPr id="12" name="Google Shape;197;p37">
            <a:extLst>
              <a:ext uri="{FF2B5EF4-FFF2-40B4-BE49-F238E27FC236}">
                <a16:creationId xmlns:a16="http://schemas.microsoft.com/office/drawing/2014/main" id="{36F7B42A-FB9D-4228-A1F8-5517040677FE}"/>
              </a:ext>
            </a:extLst>
          </p:cNvPr>
          <p:cNvPicPr preferRelativeResize="0"/>
          <p:nvPr/>
        </p:nvPicPr>
        <p:blipFill>
          <a:blip r:embed="rId9">
            <a:alphaModFix/>
          </a:blip>
          <a:stretch>
            <a:fillRect/>
          </a:stretch>
        </p:blipFill>
        <p:spPr>
          <a:xfrm>
            <a:off x="5318576" y="1751508"/>
            <a:ext cx="2452766" cy="822863"/>
          </a:xfrm>
          <a:prstGeom prst="rect">
            <a:avLst/>
          </a:prstGeom>
          <a:noFill/>
          <a:ln>
            <a:noFill/>
          </a:ln>
        </p:spPr>
      </p:pic>
      <p:sp>
        <p:nvSpPr>
          <p:cNvPr id="14" name="Rectangle 13">
            <a:extLst>
              <a:ext uri="{FF2B5EF4-FFF2-40B4-BE49-F238E27FC236}">
                <a16:creationId xmlns:a16="http://schemas.microsoft.com/office/drawing/2014/main" id="{C70F639F-A5D6-4DAE-834C-047C5DDB318B}"/>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10"/>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5" name="Rectangle 14">
            <a:extLst>
              <a:ext uri="{FF2B5EF4-FFF2-40B4-BE49-F238E27FC236}">
                <a16:creationId xmlns:a16="http://schemas.microsoft.com/office/drawing/2014/main" id="{769E057A-FF1A-46C9-86CA-E62AAE3380C7}"/>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3505163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516B-24E8-4669-A004-11326EE2D01E}"/>
              </a:ext>
            </a:extLst>
          </p:cNvPr>
          <p:cNvSpPr>
            <a:spLocks noGrp="1"/>
          </p:cNvSpPr>
          <p:nvPr>
            <p:ph type="title"/>
          </p:nvPr>
        </p:nvSpPr>
        <p:spPr/>
        <p:txBody>
          <a:bodyPr/>
          <a:lstStyle/>
          <a:p>
            <a:r>
              <a:rPr lang="en-GB" dirty="0"/>
              <a:t>Research Data Management &amp; DMP</a:t>
            </a:r>
          </a:p>
        </p:txBody>
      </p:sp>
      <p:sp>
        <p:nvSpPr>
          <p:cNvPr id="3" name="Content Placeholder 2">
            <a:extLst>
              <a:ext uri="{FF2B5EF4-FFF2-40B4-BE49-F238E27FC236}">
                <a16:creationId xmlns:a16="http://schemas.microsoft.com/office/drawing/2014/main" id="{FF6C31D9-B263-4591-AA34-F0060BB9E8DF}"/>
              </a:ext>
            </a:extLst>
          </p:cNvPr>
          <p:cNvSpPr>
            <a:spLocks noGrp="1"/>
          </p:cNvSpPr>
          <p:nvPr>
            <p:ph idx="1"/>
          </p:nvPr>
        </p:nvSpPr>
        <p:spPr>
          <a:xfrm>
            <a:off x="498473" y="2215200"/>
            <a:ext cx="5534027" cy="4144963"/>
          </a:xfrm>
        </p:spPr>
        <p:txBody>
          <a:bodyPr/>
          <a:lstStyle/>
          <a:p>
            <a:pPr marL="0" indent="0">
              <a:buNone/>
            </a:pPr>
            <a:r>
              <a:rPr lang="en-US" b="1" dirty="0"/>
              <a:t>You are free to:</a:t>
            </a:r>
          </a:p>
          <a:p>
            <a:r>
              <a:rPr lang="en-US" dirty="0"/>
              <a:t>Share — copy and redistribute the material in any medium or format</a:t>
            </a:r>
          </a:p>
          <a:p>
            <a:r>
              <a:rPr lang="en-US" dirty="0"/>
              <a:t>Adapt — remix, transform, and build upon the material</a:t>
            </a:r>
          </a:p>
          <a:p>
            <a:r>
              <a:rPr lang="en-US" dirty="0"/>
              <a:t>for any purpose, even commercially</a:t>
            </a:r>
          </a:p>
          <a:p>
            <a:pPr marL="0" indent="0">
              <a:buNone/>
            </a:pPr>
            <a:r>
              <a:rPr lang="en-US" b="1" dirty="0"/>
              <a:t>Under the following terms:</a:t>
            </a:r>
          </a:p>
          <a:p>
            <a:r>
              <a:rPr lang="en-US" dirty="0"/>
              <a:t>Attribution — You must give appropriate credit, provide a link to the license, and indicate if changes were made. You may do so in any reasonable manner, but not in any way that suggests the licensor endorses you or your use.</a:t>
            </a:r>
          </a:p>
          <a:p>
            <a:endParaRPr lang="en-GB" dirty="0"/>
          </a:p>
        </p:txBody>
      </p:sp>
      <p:sp>
        <p:nvSpPr>
          <p:cNvPr id="4" name="Text Placeholder 3">
            <a:extLst>
              <a:ext uri="{FF2B5EF4-FFF2-40B4-BE49-F238E27FC236}">
                <a16:creationId xmlns:a16="http://schemas.microsoft.com/office/drawing/2014/main" id="{0478C3DB-CBAE-4508-B8B9-216DA537CD6E}"/>
              </a:ext>
            </a:extLst>
          </p:cNvPr>
          <p:cNvSpPr>
            <a:spLocks noGrp="1"/>
          </p:cNvSpPr>
          <p:nvPr>
            <p:ph type="body" sz="quarter" idx="13"/>
          </p:nvPr>
        </p:nvSpPr>
        <p:spPr>
          <a:xfrm>
            <a:off x="498474" y="1543176"/>
            <a:ext cx="4983164" cy="674687"/>
          </a:xfrm>
        </p:spPr>
        <p:txBody>
          <a:bodyPr/>
          <a:lstStyle/>
          <a:p>
            <a:r>
              <a:rPr lang="en-US" dirty="0"/>
              <a:t>ATTRIBUTION (“BY”)</a:t>
            </a:r>
          </a:p>
          <a:p>
            <a:endParaRPr lang="en-GB" dirty="0"/>
          </a:p>
        </p:txBody>
      </p:sp>
      <p:pic>
        <p:nvPicPr>
          <p:cNvPr id="5" name="Google Shape;202;p38">
            <a:extLst>
              <a:ext uri="{FF2B5EF4-FFF2-40B4-BE49-F238E27FC236}">
                <a16:creationId xmlns:a16="http://schemas.microsoft.com/office/drawing/2014/main" id="{E2901196-1CDE-44C4-81B0-7F63D9E4D6FA}"/>
              </a:ext>
            </a:extLst>
          </p:cNvPr>
          <p:cNvPicPr preferRelativeResize="0"/>
          <p:nvPr/>
        </p:nvPicPr>
        <p:blipFill>
          <a:blip r:embed="rId2">
            <a:alphaModFix/>
          </a:blip>
          <a:stretch>
            <a:fillRect/>
          </a:stretch>
        </p:blipFill>
        <p:spPr>
          <a:xfrm>
            <a:off x="6324601" y="3107188"/>
            <a:ext cx="2489200" cy="2489200"/>
          </a:xfrm>
          <a:prstGeom prst="rect">
            <a:avLst/>
          </a:prstGeom>
          <a:noFill/>
          <a:ln>
            <a:noFill/>
          </a:ln>
        </p:spPr>
      </p:pic>
      <p:sp>
        <p:nvSpPr>
          <p:cNvPr id="6" name="Rectangle 5">
            <a:extLst>
              <a:ext uri="{FF2B5EF4-FFF2-40B4-BE49-F238E27FC236}">
                <a16:creationId xmlns:a16="http://schemas.microsoft.com/office/drawing/2014/main" id="{469F7FFD-D036-44B3-AE1C-36EA2A4B370B}"/>
              </a:ext>
            </a:extLst>
          </p:cNvPr>
          <p:cNvSpPr/>
          <p:nvPr/>
        </p:nvSpPr>
        <p:spPr>
          <a:xfrm>
            <a:off x="3938587" y="6354323"/>
            <a:ext cx="5167429" cy="461665"/>
          </a:xfrm>
          <a:prstGeom prst="rect">
            <a:avLst/>
          </a:prstGeom>
        </p:spPr>
        <p:txBody>
          <a:bodyPr wrap="square">
            <a:spAutoFit/>
          </a:bodyPr>
          <a:lstStyle/>
          <a:p>
            <a:pPr lvl="0" algn="r"/>
            <a:r>
              <a:rPr lang="en-US" sz="1200" dirty="0">
                <a:solidFill>
                  <a:srgbClr val="2D3293"/>
                </a:solidFill>
                <a:latin typeface="Helvetica Light"/>
              </a:rPr>
              <a:t>Slides from ‘Open Licenses and Copyright 101’, Gwen Franck (CC-BY 4.0)</a:t>
            </a:r>
            <a:endParaRPr lang="en-GB" sz="1200" dirty="0">
              <a:solidFill>
                <a:srgbClr val="2D3293"/>
              </a:solidFill>
              <a:latin typeface="Helvetica Light"/>
            </a:endParaRPr>
          </a:p>
          <a:p>
            <a:pPr lvl="0" algn="r"/>
            <a:r>
              <a:rPr lang="en-GB" sz="1200" dirty="0">
                <a:solidFill>
                  <a:srgbClr val="2D3293"/>
                </a:solidFill>
                <a:latin typeface="Helvetica Light"/>
                <a:hlinkClick r:id="rId3"/>
              </a:rPr>
              <a:t>https://doi.org/10.5281/zenodo.1488616</a:t>
            </a:r>
            <a:r>
              <a:rPr lang="en-GB" sz="1200" dirty="0">
                <a:solidFill>
                  <a:srgbClr val="2D3293"/>
                </a:solidFill>
                <a:latin typeface="Helvetica Light"/>
              </a:rPr>
              <a:t> </a:t>
            </a:r>
          </a:p>
        </p:txBody>
      </p:sp>
      <p:sp>
        <p:nvSpPr>
          <p:cNvPr id="8" name="Rectangle 7">
            <a:extLst>
              <a:ext uri="{FF2B5EF4-FFF2-40B4-BE49-F238E27FC236}">
                <a16:creationId xmlns:a16="http://schemas.microsoft.com/office/drawing/2014/main" id="{995B3D25-692F-40DA-A80B-56178788567D}"/>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4147445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516B-24E8-4669-A004-11326EE2D01E}"/>
              </a:ext>
            </a:extLst>
          </p:cNvPr>
          <p:cNvSpPr>
            <a:spLocks noGrp="1"/>
          </p:cNvSpPr>
          <p:nvPr>
            <p:ph type="title"/>
          </p:nvPr>
        </p:nvSpPr>
        <p:spPr/>
        <p:txBody>
          <a:bodyPr/>
          <a:lstStyle/>
          <a:p>
            <a:r>
              <a:rPr lang="en-GB" dirty="0"/>
              <a:t>Research Data Management &amp; DMP</a:t>
            </a:r>
          </a:p>
        </p:txBody>
      </p:sp>
      <p:sp>
        <p:nvSpPr>
          <p:cNvPr id="3" name="Content Placeholder 2">
            <a:extLst>
              <a:ext uri="{FF2B5EF4-FFF2-40B4-BE49-F238E27FC236}">
                <a16:creationId xmlns:a16="http://schemas.microsoft.com/office/drawing/2014/main" id="{FF6C31D9-B263-4591-AA34-F0060BB9E8DF}"/>
              </a:ext>
            </a:extLst>
          </p:cNvPr>
          <p:cNvSpPr>
            <a:spLocks noGrp="1"/>
          </p:cNvSpPr>
          <p:nvPr>
            <p:ph idx="1"/>
          </p:nvPr>
        </p:nvSpPr>
        <p:spPr>
          <a:xfrm>
            <a:off x="498474" y="2050100"/>
            <a:ext cx="5795228" cy="4304223"/>
          </a:xfrm>
        </p:spPr>
        <p:txBody>
          <a:bodyPr/>
          <a:lstStyle/>
          <a:p>
            <a:pPr marL="0" indent="0">
              <a:buNone/>
            </a:pPr>
            <a:r>
              <a:rPr lang="en-US" b="1" dirty="0"/>
              <a:t>You are free to:</a:t>
            </a:r>
          </a:p>
          <a:p>
            <a:r>
              <a:rPr lang="en-US" dirty="0"/>
              <a:t>Share — copy and redistribute the material in any medium or format</a:t>
            </a:r>
          </a:p>
          <a:p>
            <a:r>
              <a:rPr lang="en-US" dirty="0"/>
              <a:t>Adapt — remix, transform, and build upon the material</a:t>
            </a:r>
          </a:p>
          <a:p>
            <a:r>
              <a:rPr lang="en-US" dirty="0"/>
              <a:t>for any purpose, even commercially</a:t>
            </a:r>
          </a:p>
          <a:p>
            <a:pPr marL="0" indent="0">
              <a:buNone/>
            </a:pPr>
            <a:r>
              <a:rPr lang="en-US" b="1" dirty="0"/>
              <a:t>Under the following terms:</a:t>
            </a:r>
          </a:p>
          <a:p>
            <a:r>
              <a:rPr lang="en-US" dirty="0"/>
              <a:t>Attribution — You must give appropriate credit, provide a link to the license, and indicate if changes were made</a:t>
            </a:r>
          </a:p>
          <a:p>
            <a:r>
              <a:rPr lang="en-US" dirty="0" err="1"/>
              <a:t>ShareAlike</a:t>
            </a:r>
            <a:r>
              <a:rPr lang="en-US" dirty="0"/>
              <a:t> — If you remix, transform, or build upon the material, you must distribute your contributions under the same license as the original.</a:t>
            </a:r>
          </a:p>
          <a:p>
            <a:endParaRPr lang="en-GB" dirty="0"/>
          </a:p>
        </p:txBody>
      </p:sp>
      <p:sp>
        <p:nvSpPr>
          <p:cNvPr id="4" name="Text Placeholder 3">
            <a:extLst>
              <a:ext uri="{FF2B5EF4-FFF2-40B4-BE49-F238E27FC236}">
                <a16:creationId xmlns:a16="http://schemas.microsoft.com/office/drawing/2014/main" id="{0478C3DB-CBAE-4508-B8B9-216DA537CD6E}"/>
              </a:ext>
            </a:extLst>
          </p:cNvPr>
          <p:cNvSpPr>
            <a:spLocks noGrp="1"/>
          </p:cNvSpPr>
          <p:nvPr>
            <p:ph type="body" sz="quarter" idx="13"/>
          </p:nvPr>
        </p:nvSpPr>
        <p:spPr>
          <a:xfrm>
            <a:off x="498474" y="1428876"/>
            <a:ext cx="4983164" cy="674687"/>
          </a:xfrm>
        </p:spPr>
        <p:txBody>
          <a:bodyPr/>
          <a:lstStyle/>
          <a:p>
            <a:r>
              <a:rPr lang="en-US" dirty="0"/>
              <a:t>SHARE ALIKE (“SA”)</a:t>
            </a:r>
          </a:p>
          <a:p>
            <a:endParaRPr lang="en-GB" dirty="0"/>
          </a:p>
        </p:txBody>
      </p:sp>
      <p:sp>
        <p:nvSpPr>
          <p:cNvPr id="6" name="Rectangle 5">
            <a:extLst>
              <a:ext uri="{FF2B5EF4-FFF2-40B4-BE49-F238E27FC236}">
                <a16:creationId xmlns:a16="http://schemas.microsoft.com/office/drawing/2014/main" id="{469F7FFD-D036-44B3-AE1C-36EA2A4B370B}"/>
              </a:ext>
            </a:extLst>
          </p:cNvPr>
          <p:cNvSpPr/>
          <p:nvPr/>
        </p:nvSpPr>
        <p:spPr>
          <a:xfrm>
            <a:off x="3938587" y="6354323"/>
            <a:ext cx="5167429" cy="461665"/>
          </a:xfrm>
          <a:prstGeom prst="rect">
            <a:avLst/>
          </a:prstGeom>
        </p:spPr>
        <p:txBody>
          <a:bodyPr wrap="square">
            <a:spAutoFit/>
          </a:bodyPr>
          <a:lstStyle/>
          <a:p>
            <a:pPr lvl="0" algn="r"/>
            <a:r>
              <a:rPr lang="en-US" sz="1200" dirty="0">
                <a:solidFill>
                  <a:srgbClr val="2D3293"/>
                </a:solidFill>
                <a:latin typeface="Helvetica Light"/>
              </a:rPr>
              <a:t>Slides from ‘Open Licenses and Copyright 101’, Gwen Franck (CC-BY 4.0)</a:t>
            </a:r>
            <a:endParaRPr lang="en-GB" sz="1200" dirty="0">
              <a:solidFill>
                <a:srgbClr val="2D3293"/>
              </a:solidFill>
              <a:latin typeface="Helvetica Light"/>
            </a:endParaRPr>
          </a:p>
          <a:p>
            <a:pPr lvl="0" algn="r"/>
            <a:r>
              <a:rPr lang="en-GB" sz="1200" dirty="0">
                <a:solidFill>
                  <a:srgbClr val="2D3293"/>
                </a:solidFill>
                <a:latin typeface="Helvetica Light"/>
                <a:hlinkClick r:id="rId2"/>
              </a:rPr>
              <a:t>https://doi.org/10.5281/zenodo.1488616</a:t>
            </a:r>
            <a:r>
              <a:rPr lang="en-GB" sz="1200" dirty="0">
                <a:solidFill>
                  <a:srgbClr val="2D3293"/>
                </a:solidFill>
                <a:latin typeface="Helvetica Light"/>
              </a:rPr>
              <a:t> </a:t>
            </a:r>
          </a:p>
        </p:txBody>
      </p:sp>
      <p:pic>
        <p:nvPicPr>
          <p:cNvPr id="7" name="Google Shape;209;p39">
            <a:extLst>
              <a:ext uri="{FF2B5EF4-FFF2-40B4-BE49-F238E27FC236}">
                <a16:creationId xmlns:a16="http://schemas.microsoft.com/office/drawing/2014/main" id="{D5BFEB04-1AA0-4A62-AAFA-6E0CDEE2DB2C}"/>
              </a:ext>
            </a:extLst>
          </p:cNvPr>
          <p:cNvPicPr preferRelativeResize="0"/>
          <p:nvPr/>
        </p:nvPicPr>
        <p:blipFill>
          <a:blip r:embed="rId3">
            <a:alphaModFix/>
          </a:blip>
          <a:stretch>
            <a:fillRect/>
          </a:stretch>
        </p:blipFill>
        <p:spPr>
          <a:xfrm>
            <a:off x="6293701" y="2919592"/>
            <a:ext cx="2547256" cy="2547256"/>
          </a:xfrm>
          <a:prstGeom prst="rect">
            <a:avLst/>
          </a:prstGeom>
          <a:noFill/>
          <a:ln>
            <a:noFill/>
          </a:ln>
        </p:spPr>
      </p:pic>
      <p:sp>
        <p:nvSpPr>
          <p:cNvPr id="9" name="Rectangle 8">
            <a:extLst>
              <a:ext uri="{FF2B5EF4-FFF2-40B4-BE49-F238E27FC236}">
                <a16:creationId xmlns:a16="http://schemas.microsoft.com/office/drawing/2014/main" id="{E1893A3D-AD2F-4DB3-9AB8-2C56E2E9551C}"/>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523370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516B-24E8-4669-A004-11326EE2D01E}"/>
              </a:ext>
            </a:extLst>
          </p:cNvPr>
          <p:cNvSpPr>
            <a:spLocks noGrp="1"/>
          </p:cNvSpPr>
          <p:nvPr>
            <p:ph type="title"/>
          </p:nvPr>
        </p:nvSpPr>
        <p:spPr/>
        <p:txBody>
          <a:bodyPr/>
          <a:lstStyle/>
          <a:p>
            <a:r>
              <a:rPr lang="en-GB" dirty="0"/>
              <a:t>Research Data Management &amp; DMP</a:t>
            </a:r>
          </a:p>
        </p:txBody>
      </p:sp>
      <p:sp>
        <p:nvSpPr>
          <p:cNvPr id="3" name="Content Placeholder 2">
            <a:extLst>
              <a:ext uri="{FF2B5EF4-FFF2-40B4-BE49-F238E27FC236}">
                <a16:creationId xmlns:a16="http://schemas.microsoft.com/office/drawing/2014/main" id="{FF6C31D9-B263-4591-AA34-F0060BB9E8DF}"/>
              </a:ext>
            </a:extLst>
          </p:cNvPr>
          <p:cNvSpPr>
            <a:spLocks noGrp="1"/>
          </p:cNvSpPr>
          <p:nvPr>
            <p:ph idx="1"/>
          </p:nvPr>
        </p:nvSpPr>
        <p:spPr>
          <a:xfrm>
            <a:off x="498474" y="2050100"/>
            <a:ext cx="5839984" cy="4144963"/>
          </a:xfrm>
        </p:spPr>
        <p:txBody>
          <a:bodyPr/>
          <a:lstStyle/>
          <a:p>
            <a:pPr marL="0" indent="0">
              <a:buNone/>
            </a:pPr>
            <a:r>
              <a:rPr lang="en-US" b="1" dirty="0"/>
              <a:t>You are free to:</a:t>
            </a:r>
          </a:p>
          <a:p>
            <a:r>
              <a:rPr lang="en-US" dirty="0"/>
              <a:t>Share — copy and redistribute the material in any medium or format</a:t>
            </a:r>
          </a:p>
          <a:p>
            <a:r>
              <a:rPr lang="en-US" dirty="0"/>
              <a:t>Adapt — remix, transform, and build upon the material</a:t>
            </a:r>
          </a:p>
          <a:p>
            <a:pPr marL="0" indent="0">
              <a:buNone/>
            </a:pPr>
            <a:r>
              <a:rPr lang="en-US" b="1" dirty="0"/>
              <a:t>Under the following terms:</a:t>
            </a:r>
          </a:p>
          <a:p>
            <a:r>
              <a:rPr lang="en-US" dirty="0"/>
              <a:t>Attribution — You must give appropriate credit, provide a link to the license, and indicate if changes were made </a:t>
            </a:r>
          </a:p>
          <a:p>
            <a:r>
              <a:rPr lang="en-US" dirty="0" err="1"/>
              <a:t>NonCommercial</a:t>
            </a:r>
            <a:r>
              <a:rPr lang="en-US" dirty="0"/>
              <a:t> — You may not use the material for commercial purposes</a:t>
            </a:r>
            <a:br>
              <a:rPr lang="en-US" dirty="0"/>
            </a:br>
            <a:endParaRPr lang="en-US" dirty="0"/>
          </a:p>
          <a:p>
            <a:endParaRPr lang="en-GB" dirty="0"/>
          </a:p>
        </p:txBody>
      </p:sp>
      <p:sp>
        <p:nvSpPr>
          <p:cNvPr id="4" name="Text Placeholder 3">
            <a:extLst>
              <a:ext uri="{FF2B5EF4-FFF2-40B4-BE49-F238E27FC236}">
                <a16:creationId xmlns:a16="http://schemas.microsoft.com/office/drawing/2014/main" id="{0478C3DB-CBAE-4508-B8B9-216DA537CD6E}"/>
              </a:ext>
            </a:extLst>
          </p:cNvPr>
          <p:cNvSpPr>
            <a:spLocks noGrp="1"/>
          </p:cNvSpPr>
          <p:nvPr>
            <p:ph type="body" sz="quarter" idx="13"/>
          </p:nvPr>
        </p:nvSpPr>
        <p:spPr>
          <a:xfrm>
            <a:off x="498474" y="1428876"/>
            <a:ext cx="4983164" cy="674687"/>
          </a:xfrm>
        </p:spPr>
        <p:txBody>
          <a:bodyPr/>
          <a:lstStyle/>
          <a:p>
            <a:r>
              <a:rPr lang="en-US" dirty="0"/>
              <a:t>NON-COMMERCIAL (“NC”)</a:t>
            </a:r>
          </a:p>
          <a:p>
            <a:endParaRPr lang="en-GB" dirty="0"/>
          </a:p>
        </p:txBody>
      </p:sp>
      <p:sp>
        <p:nvSpPr>
          <p:cNvPr id="6" name="Rectangle 5">
            <a:extLst>
              <a:ext uri="{FF2B5EF4-FFF2-40B4-BE49-F238E27FC236}">
                <a16:creationId xmlns:a16="http://schemas.microsoft.com/office/drawing/2014/main" id="{469F7FFD-D036-44B3-AE1C-36EA2A4B370B}"/>
              </a:ext>
            </a:extLst>
          </p:cNvPr>
          <p:cNvSpPr/>
          <p:nvPr/>
        </p:nvSpPr>
        <p:spPr>
          <a:xfrm>
            <a:off x="3938587" y="6354323"/>
            <a:ext cx="5167429" cy="461665"/>
          </a:xfrm>
          <a:prstGeom prst="rect">
            <a:avLst/>
          </a:prstGeom>
        </p:spPr>
        <p:txBody>
          <a:bodyPr wrap="square">
            <a:spAutoFit/>
          </a:bodyPr>
          <a:lstStyle/>
          <a:p>
            <a:pPr lvl="0" algn="r"/>
            <a:r>
              <a:rPr lang="en-US" sz="1200" dirty="0">
                <a:solidFill>
                  <a:srgbClr val="2D3293"/>
                </a:solidFill>
                <a:latin typeface="Helvetica Light"/>
              </a:rPr>
              <a:t>Slides from ‘Open Licenses and Copyright 101’, Gwen Franck (CC-BY 4.0)</a:t>
            </a:r>
            <a:endParaRPr lang="en-GB" sz="1200" dirty="0">
              <a:solidFill>
                <a:srgbClr val="2D3293"/>
              </a:solidFill>
              <a:latin typeface="Helvetica Light"/>
            </a:endParaRPr>
          </a:p>
          <a:p>
            <a:pPr lvl="0" algn="r"/>
            <a:r>
              <a:rPr lang="en-GB" sz="1200" dirty="0">
                <a:solidFill>
                  <a:srgbClr val="2D3293"/>
                </a:solidFill>
                <a:latin typeface="Helvetica Light"/>
                <a:hlinkClick r:id="rId2"/>
              </a:rPr>
              <a:t>https://doi.org/10.5281/zenodo.1488616</a:t>
            </a:r>
            <a:r>
              <a:rPr lang="en-GB" sz="1200" dirty="0">
                <a:solidFill>
                  <a:srgbClr val="2D3293"/>
                </a:solidFill>
                <a:latin typeface="Helvetica Light"/>
              </a:rPr>
              <a:t> </a:t>
            </a:r>
          </a:p>
        </p:txBody>
      </p:sp>
      <p:pic>
        <p:nvPicPr>
          <p:cNvPr id="8" name="Google Shape;215;p40">
            <a:extLst>
              <a:ext uri="{FF2B5EF4-FFF2-40B4-BE49-F238E27FC236}">
                <a16:creationId xmlns:a16="http://schemas.microsoft.com/office/drawing/2014/main" id="{9CCE305F-01B7-49F6-A647-9B2CF5DA064D}"/>
              </a:ext>
            </a:extLst>
          </p:cNvPr>
          <p:cNvPicPr preferRelativeResize="0"/>
          <p:nvPr/>
        </p:nvPicPr>
        <p:blipFill>
          <a:blip r:embed="rId3">
            <a:alphaModFix/>
          </a:blip>
          <a:stretch>
            <a:fillRect/>
          </a:stretch>
        </p:blipFill>
        <p:spPr>
          <a:xfrm>
            <a:off x="6338457" y="2406566"/>
            <a:ext cx="2588304" cy="2588276"/>
          </a:xfrm>
          <a:prstGeom prst="rect">
            <a:avLst/>
          </a:prstGeom>
          <a:noFill/>
          <a:ln>
            <a:noFill/>
          </a:ln>
        </p:spPr>
      </p:pic>
      <p:sp>
        <p:nvSpPr>
          <p:cNvPr id="9" name="Rectangle 8">
            <a:extLst>
              <a:ext uri="{FF2B5EF4-FFF2-40B4-BE49-F238E27FC236}">
                <a16:creationId xmlns:a16="http://schemas.microsoft.com/office/drawing/2014/main" id="{C8B894C1-3E15-4AC5-B2F5-A0CE0E8BB900}"/>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3824743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516B-24E8-4669-A004-11326EE2D01E}"/>
              </a:ext>
            </a:extLst>
          </p:cNvPr>
          <p:cNvSpPr>
            <a:spLocks noGrp="1"/>
          </p:cNvSpPr>
          <p:nvPr>
            <p:ph type="title"/>
          </p:nvPr>
        </p:nvSpPr>
        <p:spPr/>
        <p:txBody>
          <a:bodyPr/>
          <a:lstStyle/>
          <a:p>
            <a:r>
              <a:rPr lang="en-GB" dirty="0"/>
              <a:t>Research Data Management &amp; DMP</a:t>
            </a:r>
          </a:p>
        </p:txBody>
      </p:sp>
      <p:sp>
        <p:nvSpPr>
          <p:cNvPr id="3" name="Content Placeholder 2">
            <a:extLst>
              <a:ext uri="{FF2B5EF4-FFF2-40B4-BE49-F238E27FC236}">
                <a16:creationId xmlns:a16="http://schemas.microsoft.com/office/drawing/2014/main" id="{FF6C31D9-B263-4591-AA34-F0060BB9E8DF}"/>
              </a:ext>
            </a:extLst>
          </p:cNvPr>
          <p:cNvSpPr>
            <a:spLocks noGrp="1"/>
          </p:cNvSpPr>
          <p:nvPr>
            <p:ph idx="1"/>
          </p:nvPr>
        </p:nvSpPr>
        <p:spPr>
          <a:xfrm>
            <a:off x="498473" y="2117625"/>
            <a:ext cx="5584827" cy="4144963"/>
          </a:xfrm>
        </p:spPr>
        <p:txBody>
          <a:bodyPr/>
          <a:lstStyle/>
          <a:p>
            <a:pPr marL="0" indent="0">
              <a:buNone/>
            </a:pPr>
            <a:r>
              <a:rPr lang="en-US" b="1" dirty="0"/>
              <a:t>You are free to:</a:t>
            </a:r>
          </a:p>
          <a:p>
            <a:r>
              <a:rPr lang="en-US" dirty="0"/>
              <a:t>Share — copy and redistribute the material in any medium or format</a:t>
            </a:r>
          </a:p>
          <a:p>
            <a:r>
              <a:rPr lang="en-US" dirty="0"/>
              <a:t>Adapt — remix, transform, and build upon the material</a:t>
            </a:r>
          </a:p>
          <a:p>
            <a:pPr marL="0" indent="0">
              <a:buNone/>
            </a:pPr>
            <a:r>
              <a:rPr lang="en-US" b="1" dirty="0"/>
              <a:t>Under the following terms:</a:t>
            </a:r>
          </a:p>
          <a:p>
            <a:r>
              <a:rPr lang="en-US" dirty="0"/>
              <a:t>Attribution — You must give appropriate credit, provide a link to the license, and indicate if changes were made</a:t>
            </a:r>
          </a:p>
          <a:p>
            <a:r>
              <a:rPr lang="en-US" dirty="0" err="1"/>
              <a:t>NoDerivatives</a:t>
            </a:r>
            <a:r>
              <a:rPr lang="en-US" dirty="0"/>
              <a:t> — If you remix, transform, or build upon the material, you may not distribute the modified material.</a:t>
            </a:r>
          </a:p>
        </p:txBody>
      </p:sp>
      <p:sp>
        <p:nvSpPr>
          <p:cNvPr id="4" name="Text Placeholder 3">
            <a:extLst>
              <a:ext uri="{FF2B5EF4-FFF2-40B4-BE49-F238E27FC236}">
                <a16:creationId xmlns:a16="http://schemas.microsoft.com/office/drawing/2014/main" id="{0478C3DB-CBAE-4508-B8B9-216DA537CD6E}"/>
              </a:ext>
            </a:extLst>
          </p:cNvPr>
          <p:cNvSpPr>
            <a:spLocks noGrp="1"/>
          </p:cNvSpPr>
          <p:nvPr>
            <p:ph type="body" sz="quarter" idx="13"/>
          </p:nvPr>
        </p:nvSpPr>
        <p:spPr>
          <a:xfrm>
            <a:off x="498474" y="1428877"/>
            <a:ext cx="4983164" cy="461964"/>
          </a:xfrm>
        </p:spPr>
        <p:txBody>
          <a:bodyPr/>
          <a:lstStyle/>
          <a:p>
            <a:r>
              <a:rPr lang="en-US" dirty="0"/>
              <a:t>NO DERIVATIVES (“ND”)</a:t>
            </a:r>
          </a:p>
        </p:txBody>
      </p:sp>
      <p:sp>
        <p:nvSpPr>
          <p:cNvPr id="6" name="Rectangle 5">
            <a:extLst>
              <a:ext uri="{FF2B5EF4-FFF2-40B4-BE49-F238E27FC236}">
                <a16:creationId xmlns:a16="http://schemas.microsoft.com/office/drawing/2014/main" id="{469F7FFD-D036-44B3-AE1C-36EA2A4B370B}"/>
              </a:ext>
            </a:extLst>
          </p:cNvPr>
          <p:cNvSpPr/>
          <p:nvPr/>
        </p:nvSpPr>
        <p:spPr>
          <a:xfrm>
            <a:off x="3938587" y="6354323"/>
            <a:ext cx="5167429" cy="461665"/>
          </a:xfrm>
          <a:prstGeom prst="rect">
            <a:avLst/>
          </a:prstGeom>
        </p:spPr>
        <p:txBody>
          <a:bodyPr wrap="square">
            <a:spAutoFit/>
          </a:bodyPr>
          <a:lstStyle/>
          <a:p>
            <a:pPr lvl="0" algn="r"/>
            <a:r>
              <a:rPr lang="en-US" sz="1200" dirty="0">
                <a:solidFill>
                  <a:srgbClr val="2D3293"/>
                </a:solidFill>
                <a:latin typeface="Helvetica Light"/>
              </a:rPr>
              <a:t>Slides from ‘Open Licenses and Copyright 101’, Gwen Franck (CC-BY 4.0)</a:t>
            </a:r>
            <a:endParaRPr lang="en-GB" sz="1200" dirty="0">
              <a:solidFill>
                <a:srgbClr val="2D3293"/>
              </a:solidFill>
              <a:latin typeface="Helvetica Light"/>
            </a:endParaRPr>
          </a:p>
          <a:p>
            <a:pPr lvl="0" algn="r"/>
            <a:r>
              <a:rPr lang="en-GB" sz="1200" dirty="0">
                <a:solidFill>
                  <a:srgbClr val="2D3293"/>
                </a:solidFill>
                <a:latin typeface="Helvetica Light"/>
                <a:hlinkClick r:id="rId2"/>
              </a:rPr>
              <a:t>https://doi.org/10.5281/zenodo.1488616</a:t>
            </a:r>
            <a:r>
              <a:rPr lang="en-GB" sz="1200" dirty="0">
                <a:solidFill>
                  <a:srgbClr val="2D3293"/>
                </a:solidFill>
                <a:latin typeface="Helvetica Light"/>
              </a:rPr>
              <a:t> </a:t>
            </a:r>
          </a:p>
        </p:txBody>
      </p:sp>
      <p:pic>
        <p:nvPicPr>
          <p:cNvPr id="7" name="Google Shape;221;p41">
            <a:extLst>
              <a:ext uri="{FF2B5EF4-FFF2-40B4-BE49-F238E27FC236}">
                <a16:creationId xmlns:a16="http://schemas.microsoft.com/office/drawing/2014/main" id="{F40D26A6-85FA-407B-A883-12FDB15B923F}"/>
              </a:ext>
            </a:extLst>
          </p:cNvPr>
          <p:cNvPicPr preferRelativeResize="0"/>
          <p:nvPr/>
        </p:nvPicPr>
        <p:blipFill>
          <a:blip r:embed="rId3">
            <a:alphaModFix/>
          </a:blip>
          <a:stretch>
            <a:fillRect/>
          </a:stretch>
        </p:blipFill>
        <p:spPr>
          <a:xfrm>
            <a:off x="6190585" y="2626043"/>
            <a:ext cx="2454942" cy="2454942"/>
          </a:xfrm>
          <a:prstGeom prst="rect">
            <a:avLst/>
          </a:prstGeom>
          <a:noFill/>
          <a:ln>
            <a:noFill/>
          </a:ln>
        </p:spPr>
      </p:pic>
      <p:sp>
        <p:nvSpPr>
          <p:cNvPr id="9" name="Rectangle 8">
            <a:extLst>
              <a:ext uri="{FF2B5EF4-FFF2-40B4-BE49-F238E27FC236}">
                <a16:creationId xmlns:a16="http://schemas.microsoft.com/office/drawing/2014/main" id="{4E9796AC-3079-4203-A632-9512E257A2FF}"/>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2596806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516B-24E8-4669-A004-11326EE2D01E}"/>
              </a:ext>
            </a:extLst>
          </p:cNvPr>
          <p:cNvSpPr>
            <a:spLocks noGrp="1"/>
          </p:cNvSpPr>
          <p:nvPr>
            <p:ph type="title"/>
          </p:nvPr>
        </p:nvSpPr>
        <p:spPr/>
        <p:txBody>
          <a:bodyPr/>
          <a:lstStyle/>
          <a:p>
            <a:r>
              <a:rPr lang="en-GB" dirty="0"/>
              <a:t>Research Data Management &amp; DMP</a:t>
            </a:r>
          </a:p>
        </p:txBody>
      </p:sp>
      <p:sp>
        <p:nvSpPr>
          <p:cNvPr id="3" name="Content Placeholder 2">
            <a:extLst>
              <a:ext uri="{FF2B5EF4-FFF2-40B4-BE49-F238E27FC236}">
                <a16:creationId xmlns:a16="http://schemas.microsoft.com/office/drawing/2014/main" id="{FF6C31D9-B263-4591-AA34-F0060BB9E8DF}"/>
              </a:ext>
            </a:extLst>
          </p:cNvPr>
          <p:cNvSpPr>
            <a:spLocks noGrp="1"/>
          </p:cNvSpPr>
          <p:nvPr>
            <p:ph idx="1"/>
          </p:nvPr>
        </p:nvSpPr>
        <p:spPr>
          <a:xfrm>
            <a:off x="498473" y="2117625"/>
            <a:ext cx="5922647" cy="4473675"/>
          </a:xfrm>
        </p:spPr>
        <p:txBody>
          <a:bodyPr/>
          <a:lstStyle/>
          <a:p>
            <a:r>
              <a:rPr lang="en-US" dirty="0"/>
              <a:t>It is different from ‘Public Domain’ because it is an actual </a:t>
            </a:r>
            <a:r>
              <a:rPr lang="en-US" dirty="0" err="1"/>
              <a:t>licence</a:t>
            </a:r>
            <a:r>
              <a:rPr lang="en-US" dirty="0"/>
              <a:t>, but the rights are the same</a:t>
            </a:r>
          </a:p>
          <a:p>
            <a:pPr marL="0" indent="0">
              <a:buNone/>
            </a:pPr>
            <a:r>
              <a:rPr lang="en-US" b="1" dirty="0"/>
              <a:t>You are free to:</a:t>
            </a:r>
          </a:p>
          <a:p>
            <a:r>
              <a:rPr lang="en-US" dirty="0"/>
              <a:t>Share — copy and redistribute the material in any medium or format</a:t>
            </a:r>
          </a:p>
          <a:p>
            <a:r>
              <a:rPr lang="en-US" dirty="0"/>
              <a:t>Adapt — remix, transform, and build upon the material</a:t>
            </a:r>
          </a:p>
          <a:p>
            <a:r>
              <a:rPr lang="en-US" dirty="0"/>
              <a:t>for any purpose, even commercially</a:t>
            </a:r>
          </a:p>
          <a:p>
            <a:r>
              <a:rPr lang="en-US" dirty="0"/>
              <a:t>No Attribution required — You are free to give appropriate credit (best practice) but it is not required</a:t>
            </a:r>
          </a:p>
          <a:p>
            <a:pPr marL="0" indent="0">
              <a:buNone/>
            </a:pPr>
            <a:r>
              <a:rPr lang="en-US" dirty="0"/>
              <a:t>The CC 0 is the </a:t>
            </a:r>
            <a:r>
              <a:rPr lang="en-US" b="1" dirty="0"/>
              <a:t>most appropriate </a:t>
            </a:r>
            <a:r>
              <a:rPr lang="en-US" b="1" dirty="0" err="1"/>
              <a:t>licence</a:t>
            </a:r>
            <a:r>
              <a:rPr lang="en-US" b="1" dirty="0"/>
              <a:t> for sharing data</a:t>
            </a:r>
            <a:r>
              <a:rPr lang="en-US" dirty="0"/>
              <a:t>, as it avoid attribution stacking, allows commercial reuse such as consulting and allows meta-analyses to be freely carried out.</a:t>
            </a:r>
          </a:p>
        </p:txBody>
      </p:sp>
      <p:sp>
        <p:nvSpPr>
          <p:cNvPr id="4" name="Text Placeholder 3">
            <a:extLst>
              <a:ext uri="{FF2B5EF4-FFF2-40B4-BE49-F238E27FC236}">
                <a16:creationId xmlns:a16="http://schemas.microsoft.com/office/drawing/2014/main" id="{0478C3DB-CBAE-4508-B8B9-216DA537CD6E}"/>
              </a:ext>
            </a:extLst>
          </p:cNvPr>
          <p:cNvSpPr>
            <a:spLocks noGrp="1"/>
          </p:cNvSpPr>
          <p:nvPr>
            <p:ph type="body" sz="quarter" idx="13"/>
          </p:nvPr>
        </p:nvSpPr>
        <p:spPr>
          <a:xfrm>
            <a:off x="498474" y="1428877"/>
            <a:ext cx="4983164" cy="461964"/>
          </a:xfrm>
        </p:spPr>
        <p:txBody>
          <a:bodyPr/>
          <a:lstStyle/>
          <a:p>
            <a:r>
              <a:rPr lang="en-US" dirty="0"/>
              <a:t>CC ‘ZERO’</a:t>
            </a:r>
          </a:p>
        </p:txBody>
      </p:sp>
      <p:pic>
        <p:nvPicPr>
          <p:cNvPr id="3074" name="Picture 2" descr="Fichier:Cc-zero.svg — Wikipédia">
            <a:extLst>
              <a:ext uri="{FF2B5EF4-FFF2-40B4-BE49-F238E27FC236}">
                <a16:creationId xmlns:a16="http://schemas.microsoft.com/office/drawing/2014/main" id="{CA5676B0-63A6-4E24-838C-99AE3C558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440" y="2778760"/>
            <a:ext cx="2169160" cy="2169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B63683A-EA1A-4CF7-A993-7FF835047C7D}"/>
              </a:ext>
            </a:extLst>
          </p:cNvPr>
          <p:cNvPicPr>
            <a:picLocks noChangeAspect="1"/>
          </p:cNvPicPr>
          <p:nvPr/>
        </p:nvPicPr>
        <p:blipFill>
          <a:blip r:embed="rId3"/>
          <a:stretch>
            <a:fillRect/>
          </a:stretch>
        </p:blipFill>
        <p:spPr>
          <a:xfrm>
            <a:off x="8106391" y="6357033"/>
            <a:ext cx="860081" cy="307930"/>
          </a:xfrm>
          <a:prstGeom prst="rect">
            <a:avLst/>
          </a:prstGeom>
        </p:spPr>
      </p:pic>
      <p:sp>
        <p:nvSpPr>
          <p:cNvPr id="9" name="Rectangle 8">
            <a:extLst>
              <a:ext uri="{FF2B5EF4-FFF2-40B4-BE49-F238E27FC236}">
                <a16:creationId xmlns:a16="http://schemas.microsoft.com/office/drawing/2014/main" id="{DCC7E9A3-00E9-44AB-B1F6-2667F10453B7}"/>
              </a:ext>
            </a:extLst>
          </p:cNvPr>
          <p:cNvSpPr/>
          <p:nvPr/>
        </p:nvSpPr>
        <p:spPr>
          <a:xfrm>
            <a:off x="0" y="661868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4"/>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0" name="Rectangle 9">
            <a:extLst>
              <a:ext uri="{FF2B5EF4-FFF2-40B4-BE49-F238E27FC236}">
                <a16:creationId xmlns:a16="http://schemas.microsoft.com/office/drawing/2014/main" id="{69566E18-A472-457A-9494-F53608016708}"/>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1279153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516B-24E8-4669-A004-11326EE2D01E}"/>
              </a:ext>
            </a:extLst>
          </p:cNvPr>
          <p:cNvSpPr>
            <a:spLocks noGrp="1"/>
          </p:cNvSpPr>
          <p:nvPr>
            <p:ph type="title"/>
          </p:nvPr>
        </p:nvSpPr>
        <p:spPr/>
        <p:txBody>
          <a:bodyPr/>
          <a:lstStyle/>
          <a:p>
            <a:r>
              <a:rPr lang="en-GB" dirty="0"/>
              <a:t>Research Data Management &amp; DMP</a:t>
            </a:r>
          </a:p>
        </p:txBody>
      </p:sp>
      <p:sp>
        <p:nvSpPr>
          <p:cNvPr id="11" name="Rectangle 10">
            <a:extLst>
              <a:ext uri="{FF2B5EF4-FFF2-40B4-BE49-F238E27FC236}">
                <a16:creationId xmlns:a16="http://schemas.microsoft.com/office/drawing/2014/main" id="{FF1836C1-8D6C-4BB7-9334-227FC2959A7E}"/>
              </a:ext>
            </a:extLst>
          </p:cNvPr>
          <p:cNvSpPr/>
          <p:nvPr/>
        </p:nvSpPr>
        <p:spPr>
          <a:xfrm>
            <a:off x="1771904" y="8005026"/>
            <a:ext cx="11590528" cy="369332"/>
          </a:xfrm>
          <a:prstGeom prst="rect">
            <a:avLst/>
          </a:prstGeom>
        </p:spPr>
        <p:txBody>
          <a:bodyPr wrap="square">
            <a:spAutoFit/>
          </a:bodyPr>
          <a:lstStyle/>
          <a:p>
            <a:pPr marL="0" marR="0" lvl="0" indent="0" algn="ctr" defTabSz="547687"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22222"/>
                </a:solidFill>
                <a:effectLst/>
                <a:uLnTx/>
                <a:uFillTx/>
                <a:latin typeface="Arial" panose="020B0604020202020204" pitchFamily="34" charset="0"/>
                <a:sym typeface="Helvetica Light"/>
              </a:rPr>
              <a:t>From: </a:t>
            </a:r>
            <a:r>
              <a:rPr kumimoji="0" lang="en-US" sz="1800" b="0" i="0" u="sng" strike="noStrike" kern="0" cap="none" spc="0" normalizeH="0" baseline="0" noProof="0" dirty="0">
                <a:ln>
                  <a:noFill/>
                </a:ln>
                <a:solidFill>
                  <a:srgbClr val="2F5D7C"/>
                </a:solidFill>
                <a:effectLst/>
                <a:uLnTx/>
                <a:uFillTx/>
                <a:latin typeface="Arial" panose="020B0604020202020204" pitchFamily="34" charset="0"/>
                <a:sym typeface="Helvetica Light"/>
                <a:hlinkClick r:id="rId2"/>
              </a:rPr>
              <a:t>How To Attribute Creative Commons Photos</a:t>
            </a:r>
            <a:r>
              <a:rPr kumimoji="0" lang="en-US" sz="1800" b="0" i="0" u="none" strike="noStrike" kern="0" cap="none" spc="0" normalizeH="0" baseline="0" noProof="0" dirty="0">
                <a:ln>
                  <a:noFill/>
                </a:ln>
                <a:solidFill>
                  <a:srgbClr val="222222"/>
                </a:solidFill>
                <a:effectLst/>
                <a:uLnTx/>
                <a:uFillTx/>
                <a:latin typeface="Arial" panose="020B0604020202020204" pitchFamily="34" charset="0"/>
                <a:sym typeface="Helvetica Light"/>
              </a:rPr>
              <a:t> by </a:t>
            </a:r>
            <a:r>
              <a:rPr kumimoji="0" lang="en-US" sz="1800" b="0" i="0" u="sng" strike="noStrike" kern="0" cap="none" spc="0" normalizeH="0" baseline="0" noProof="0" dirty="0" err="1">
                <a:ln>
                  <a:noFill/>
                </a:ln>
                <a:solidFill>
                  <a:srgbClr val="2F5D7C"/>
                </a:solidFill>
                <a:effectLst/>
                <a:uLnTx/>
                <a:uFillTx/>
                <a:latin typeface="Arial" panose="020B0604020202020204" pitchFamily="34" charset="0"/>
                <a:sym typeface="Helvetica Light"/>
                <a:hlinkClick r:id="rId3"/>
              </a:rPr>
              <a:t>Foter</a:t>
            </a:r>
            <a:endParaRPr kumimoji="0" lang="en-GB" sz="1800" b="0" i="0" u="none" strike="noStrike" kern="0" cap="none" spc="0" normalizeH="0" baseline="0" noProof="0" dirty="0">
              <a:ln>
                <a:noFill/>
              </a:ln>
              <a:solidFill>
                <a:srgbClr val="000000"/>
              </a:solidFill>
              <a:effectLst/>
              <a:uLnTx/>
              <a:uFillTx/>
              <a:latin typeface="Helvetica Light"/>
              <a:sym typeface="Helvetica Light"/>
            </a:endParaRPr>
          </a:p>
        </p:txBody>
      </p:sp>
      <p:pic>
        <p:nvPicPr>
          <p:cNvPr id="12" name="Picture 11">
            <a:extLst>
              <a:ext uri="{FF2B5EF4-FFF2-40B4-BE49-F238E27FC236}">
                <a16:creationId xmlns:a16="http://schemas.microsoft.com/office/drawing/2014/main" id="{BCC5EB44-4512-4D4E-BFFA-0EEEC2A6DA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7" y="1509874"/>
            <a:ext cx="6442733" cy="5054665"/>
          </a:xfrm>
          <a:prstGeom prst="rect">
            <a:avLst/>
          </a:prstGeom>
        </p:spPr>
      </p:pic>
      <p:sp>
        <p:nvSpPr>
          <p:cNvPr id="8" name="Text Placeholder 3">
            <a:extLst>
              <a:ext uri="{FF2B5EF4-FFF2-40B4-BE49-F238E27FC236}">
                <a16:creationId xmlns:a16="http://schemas.microsoft.com/office/drawing/2014/main" id="{B6C612CB-6374-4C85-B8AD-86F74F2FA4B3}"/>
              </a:ext>
            </a:extLst>
          </p:cNvPr>
          <p:cNvSpPr>
            <a:spLocks noGrp="1"/>
          </p:cNvSpPr>
          <p:nvPr>
            <p:ph type="body" sz="quarter" idx="13"/>
          </p:nvPr>
        </p:nvSpPr>
        <p:spPr>
          <a:xfrm>
            <a:off x="7185483" y="2392261"/>
            <a:ext cx="2214246" cy="461964"/>
          </a:xfrm>
        </p:spPr>
        <p:txBody>
          <a:bodyPr/>
          <a:lstStyle/>
          <a:p>
            <a:r>
              <a:rPr lang="en-US" b="0" dirty="0"/>
              <a:t>for publications (including AAM/</a:t>
            </a:r>
            <a:r>
              <a:rPr lang="en-US" b="0" dirty="0" err="1"/>
              <a:t>postprint</a:t>
            </a:r>
            <a:r>
              <a:rPr lang="en-US" b="0" dirty="0"/>
              <a:t>)</a:t>
            </a:r>
          </a:p>
        </p:txBody>
      </p:sp>
      <p:pic>
        <p:nvPicPr>
          <p:cNvPr id="5122" name="Picture 2" descr="Licence CC0 — Wikipédia">
            <a:extLst>
              <a:ext uri="{FF2B5EF4-FFF2-40B4-BE49-F238E27FC236}">
                <a16:creationId xmlns:a16="http://schemas.microsoft.com/office/drawing/2014/main" id="{A43C7F13-ADF8-4AF3-98EB-D0CDE994FF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6330" y="3950333"/>
            <a:ext cx="1954304" cy="688757"/>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195;p37">
            <a:extLst>
              <a:ext uri="{FF2B5EF4-FFF2-40B4-BE49-F238E27FC236}">
                <a16:creationId xmlns:a16="http://schemas.microsoft.com/office/drawing/2014/main" id="{6B33A497-10E7-4AC0-B30B-3468A169817B}"/>
              </a:ext>
            </a:extLst>
          </p:cNvPr>
          <p:cNvPicPr preferRelativeResize="0"/>
          <p:nvPr/>
        </p:nvPicPr>
        <p:blipFill>
          <a:blip r:embed="rId6">
            <a:alphaModFix/>
          </a:blip>
          <a:stretch>
            <a:fillRect/>
          </a:stretch>
        </p:blipFill>
        <p:spPr>
          <a:xfrm>
            <a:off x="6942061" y="1607514"/>
            <a:ext cx="1968573" cy="688757"/>
          </a:xfrm>
          <a:prstGeom prst="rect">
            <a:avLst/>
          </a:prstGeom>
          <a:noFill/>
          <a:ln>
            <a:noFill/>
          </a:ln>
        </p:spPr>
      </p:pic>
      <p:sp>
        <p:nvSpPr>
          <p:cNvPr id="16" name="Text Placeholder 3">
            <a:extLst>
              <a:ext uri="{FF2B5EF4-FFF2-40B4-BE49-F238E27FC236}">
                <a16:creationId xmlns:a16="http://schemas.microsoft.com/office/drawing/2014/main" id="{D068D5D3-670D-4E1F-8EE0-FF6DB1B2CFD5}"/>
              </a:ext>
            </a:extLst>
          </p:cNvPr>
          <p:cNvSpPr txBox="1">
            <a:spLocks/>
          </p:cNvSpPr>
          <p:nvPr/>
        </p:nvSpPr>
        <p:spPr>
          <a:xfrm>
            <a:off x="7073723" y="4787787"/>
            <a:ext cx="2214246" cy="461964"/>
          </a:xfrm>
          <a:prstGeom prst="rect">
            <a:avLst/>
          </a:prstGeom>
        </p:spPr>
        <p:txBody>
          <a:bodyPr vert="horz" lIns="0" tIns="0" rIns="0"/>
          <a:lstStyle>
            <a:lvl1pPr marL="228600" indent="-228600" algn="l" defTabSz="914400" rtl="0" eaLnBrk="1" latinLnBrk="0" hangingPunct="1">
              <a:spcBef>
                <a:spcPts val="2000"/>
              </a:spcBef>
              <a:buClr>
                <a:schemeClr val="accent1"/>
              </a:buClr>
              <a:buSzPct val="75000"/>
              <a:buFont typeface="Wingdings" pitchFamily="2" charset="2"/>
              <a:buNone/>
              <a:defRPr sz="2000" b="1" kern="1200">
                <a:solidFill>
                  <a:schemeClr val="accent5"/>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a:t>for sharing data</a:t>
            </a:r>
          </a:p>
        </p:txBody>
      </p:sp>
      <p:sp>
        <p:nvSpPr>
          <p:cNvPr id="13" name="Rectangle 12">
            <a:extLst>
              <a:ext uri="{FF2B5EF4-FFF2-40B4-BE49-F238E27FC236}">
                <a16:creationId xmlns:a16="http://schemas.microsoft.com/office/drawing/2014/main" id="{A9D72E60-FFE4-4C34-A310-D0EDF24C91BC}"/>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7"/>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4" name="Rectangle 13">
            <a:extLst>
              <a:ext uri="{FF2B5EF4-FFF2-40B4-BE49-F238E27FC236}">
                <a16:creationId xmlns:a16="http://schemas.microsoft.com/office/drawing/2014/main" id="{24439547-6B78-4177-A45F-EFB7BAF2BF26}"/>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1338287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98474" y="1771776"/>
            <a:ext cx="6092970" cy="2419224"/>
          </a:xfrm>
        </p:spPr>
        <p:txBody>
          <a:bodyPr/>
          <a:lstStyle/>
          <a:p>
            <a:r>
              <a:rPr lang="en-GB" dirty="0"/>
              <a:t>Evaluating a DMP</a:t>
            </a:r>
          </a:p>
        </p:txBody>
      </p:sp>
      <p:sp>
        <p:nvSpPr>
          <p:cNvPr id="4" name="Hexagon 3"/>
          <p:cNvSpPr/>
          <p:nvPr/>
        </p:nvSpPr>
        <p:spPr>
          <a:xfrm>
            <a:off x="5575476" y="1019536"/>
            <a:ext cx="1745195" cy="1504479"/>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rgbClr val="00B0F0"/>
                </a:solidFill>
              </a:rPr>
              <a:t>Data Description</a:t>
            </a:r>
          </a:p>
        </p:txBody>
      </p:sp>
      <p:sp>
        <p:nvSpPr>
          <p:cNvPr id="5" name="Hexagon 4"/>
          <p:cNvSpPr/>
          <p:nvPr/>
        </p:nvSpPr>
        <p:spPr>
          <a:xfrm>
            <a:off x="7108268" y="3541323"/>
            <a:ext cx="1745195" cy="1504479"/>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rgbClr val="00B0F0"/>
                </a:solidFill>
              </a:rPr>
              <a:t>Archiving and preservation</a:t>
            </a:r>
          </a:p>
        </p:txBody>
      </p:sp>
      <p:sp>
        <p:nvSpPr>
          <p:cNvPr id="6" name="Hexagon 5"/>
          <p:cNvSpPr/>
          <p:nvPr/>
        </p:nvSpPr>
        <p:spPr>
          <a:xfrm>
            <a:off x="5575476" y="2707831"/>
            <a:ext cx="1745195" cy="1504479"/>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rgbClr val="00B0F0"/>
                </a:solidFill>
              </a:rPr>
              <a:t>Data sharing</a:t>
            </a:r>
          </a:p>
        </p:txBody>
      </p:sp>
      <p:sp>
        <p:nvSpPr>
          <p:cNvPr id="7" name="Hexagon 6"/>
          <p:cNvSpPr/>
          <p:nvPr/>
        </p:nvSpPr>
        <p:spPr>
          <a:xfrm>
            <a:off x="7089284" y="1853028"/>
            <a:ext cx="1745195" cy="1504479"/>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rgbClr val="00B0F0"/>
                </a:solidFill>
              </a:rPr>
              <a:t>Standards and metadata</a:t>
            </a:r>
          </a:p>
        </p:txBody>
      </p:sp>
    </p:spTree>
    <p:extLst>
      <p:ext uri="{BB962C8B-B14F-4D97-AF65-F5344CB8AC3E}">
        <p14:creationId xmlns:p14="http://schemas.microsoft.com/office/powerpoint/2010/main" val="1171248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Research Data Management &amp; DMP</a:t>
            </a:r>
          </a:p>
        </p:txBody>
      </p:sp>
      <p:pic>
        <p:nvPicPr>
          <p:cNvPr id="7" name="Picture 6"/>
          <p:cNvPicPr>
            <a:picLocks noChangeAspect="1"/>
          </p:cNvPicPr>
          <p:nvPr/>
        </p:nvPicPr>
        <p:blipFill>
          <a:blip r:embed="rId2"/>
          <a:stretch>
            <a:fillRect/>
          </a:stretch>
        </p:blipFill>
        <p:spPr>
          <a:xfrm>
            <a:off x="8106391" y="6357033"/>
            <a:ext cx="860081" cy="307930"/>
          </a:xfrm>
          <a:prstGeom prst="rect">
            <a:avLst/>
          </a:prstGeom>
        </p:spPr>
      </p:pic>
      <p:sp>
        <p:nvSpPr>
          <p:cNvPr id="12" name="Text Placeholder 5"/>
          <p:cNvSpPr>
            <a:spLocks noGrp="1"/>
          </p:cNvSpPr>
          <p:nvPr>
            <p:ph type="body" sz="quarter" idx="14"/>
          </p:nvPr>
        </p:nvSpPr>
        <p:spPr>
          <a:xfrm>
            <a:off x="498474" y="1771776"/>
            <a:ext cx="4983164" cy="674687"/>
          </a:xfrm>
        </p:spPr>
        <p:txBody>
          <a:bodyPr/>
          <a:lstStyle/>
          <a:p>
            <a:r>
              <a:rPr lang="en-GB" dirty="0"/>
              <a:t>Check (1/3)</a:t>
            </a:r>
          </a:p>
        </p:txBody>
      </p:sp>
      <p:sp>
        <p:nvSpPr>
          <p:cNvPr id="13" name="Content Placeholder 1"/>
          <p:cNvSpPr>
            <a:spLocks noGrp="1"/>
          </p:cNvSpPr>
          <p:nvPr>
            <p:ph idx="1"/>
          </p:nvPr>
        </p:nvSpPr>
        <p:spPr>
          <a:xfrm>
            <a:off x="498473" y="2520001"/>
            <a:ext cx="8056247" cy="3478332"/>
          </a:xfrm>
        </p:spPr>
        <p:txBody>
          <a:bodyPr/>
          <a:lstStyle/>
          <a:p>
            <a:r>
              <a:rPr lang="en-GB" dirty="0"/>
              <a:t>Full description of the data to be produced? </a:t>
            </a:r>
          </a:p>
          <a:p>
            <a:pPr lvl="1"/>
            <a:r>
              <a:rPr lang="en-GB" dirty="0"/>
              <a:t>Statistics about the size, quantity and duration help reviewers get a proper sense of scale</a:t>
            </a:r>
          </a:p>
          <a:p>
            <a:r>
              <a:rPr lang="en-GB" dirty="0"/>
              <a:t>Sharing considered in the consent and licence agreements if third-party data being reused or working with human subjects? </a:t>
            </a:r>
          </a:p>
          <a:p>
            <a:r>
              <a:rPr lang="en-GB" dirty="0"/>
              <a:t>Will sufficient metadata and documentation be provided to allow others to find, understand the reuse the data?</a:t>
            </a:r>
          </a:p>
          <a:p>
            <a:r>
              <a:rPr lang="en-GB" dirty="0"/>
              <a:t>Is the choice of file format explained, so it is clear that appropriate decisions have been made?</a:t>
            </a:r>
          </a:p>
        </p:txBody>
      </p:sp>
      <p:sp>
        <p:nvSpPr>
          <p:cNvPr id="2" name="Rectangle 1"/>
          <p:cNvSpPr/>
          <p:nvPr/>
        </p:nvSpPr>
        <p:spPr>
          <a:xfrm>
            <a:off x="498473" y="6049333"/>
            <a:ext cx="5831987" cy="461665"/>
          </a:xfrm>
          <a:prstGeom prst="rect">
            <a:avLst/>
          </a:prstGeom>
        </p:spPr>
        <p:txBody>
          <a:bodyPr wrap="square">
            <a:spAutoFit/>
          </a:bodyPr>
          <a:lstStyle/>
          <a:p>
            <a:r>
              <a:rPr lang="en-GB" sz="1200" dirty="0" err="1">
                <a:solidFill>
                  <a:schemeClr val="accent2">
                    <a:lumMod val="60000"/>
                    <a:lumOff val="40000"/>
                  </a:schemeClr>
                </a:solidFill>
              </a:rPr>
              <a:t>Venkataraman</a:t>
            </a:r>
            <a:r>
              <a:rPr lang="en-GB" sz="1200" dirty="0">
                <a:solidFill>
                  <a:schemeClr val="accent2">
                    <a:lumMod val="60000"/>
                    <a:lumOff val="40000"/>
                  </a:schemeClr>
                </a:solidFill>
              </a:rPr>
              <a:t>, S. (2018, November). RDM, Open Research and DMP presentations and associated files. </a:t>
            </a:r>
            <a:r>
              <a:rPr lang="en-GB" sz="1200" dirty="0" err="1">
                <a:solidFill>
                  <a:schemeClr val="accent2">
                    <a:lumMod val="60000"/>
                    <a:lumOff val="40000"/>
                  </a:schemeClr>
                </a:solidFill>
              </a:rPr>
              <a:t>Zenodo</a:t>
            </a:r>
            <a:r>
              <a:rPr lang="en-GB" sz="1200" dirty="0">
                <a:solidFill>
                  <a:schemeClr val="accent2">
                    <a:lumMod val="60000"/>
                    <a:lumOff val="40000"/>
                  </a:schemeClr>
                </a:solidFill>
              </a:rPr>
              <a:t>. </a:t>
            </a:r>
            <a:r>
              <a:rPr lang="en-GB" sz="1200" dirty="0">
                <a:solidFill>
                  <a:schemeClr val="accent2">
                    <a:lumMod val="60000"/>
                    <a:lumOff val="40000"/>
                  </a:schemeClr>
                </a:solidFill>
                <a:hlinkClick r:id="rId3"/>
              </a:rPr>
              <a:t>http://doi.org/10.5281/zenodo.1489929</a:t>
            </a:r>
            <a:r>
              <a:rPr lang="en-GB" sz="1200" dirty="0">
                <a:solidFill>
                  <a:schemeClr val="accent2">
                    <a:lumMod val="60000"/>
                    <a:lumOff val="40000"/>
                  </a:schemeClr>
                </a:solidFill>
              </a:rPr>
              <a:t> </a:t>
            </a:r>
          </a:p>
        </p:txBody>
      </p:sp>
      <p:sp>
        <p:nvSpPr>
          <p:cNvPr id="8" name="Rectangle 7">
            <a:extLst>
              <a:ext uri="{FF2B5EF4-FFF2-40B4-BE49-F238E27FC236}">
                <a16:creationId xmlns:a16="http://schemas.microsoft.com/office/drawing/2014/main" id="{F138464D-2777-4169-B67A-3DA2AB9B5D72}"/>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4"/>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1" name="Rectangle 10">
            <a:extLst>
              <a:ext uri="{FF2B5EF4-FFF2-40B4-BE49-F238E27FC236}">
                <a16:creationId xmlns:a16="http://schemas.microsoft.com/office/drawing/2014/main" id="{41CEA980-FD79-4268-8E66-6991CF48075F}"/>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210055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2B59-E21D-4753-B551-733BAB489C4F}"/>
              </a:ext>
            </a:extLst>
          </p:cNvPr>
          <p:cNvSpPr>
            <a:spLocks noGrp="1"/>
          </p:cNvSpPr>
          <p:nvPr>
            <p:ph type="title"/>
          </p:nvPr>
        </p:nvSpPr>
        <p:spPr/>
        <p:txBody>
          <a:bodyPr/>
          <a:lstStyle/>
          <a:p>
            <a:r>
              <a:rPr lang="en-GB" dirty="0"/>
              <a:t>Research Data Management &amp; DMP</a:t>
            </a:r>
          </a:p>
        </p:txBody>
      </p:sp>
      <p:sp>
        <p:nvSpPr>
          <p:cNvPr id="5" name="Text Placeholder 5">
            <a:extLst>
              <a:ext uri="{FF2B5EF4-FFF2-40B4-BE49-F238E27FC236}">
                <a16:creationId xmlns:a16="http://schemas.microsoft.com/office/drawing/2014/main" id="{D10794F2-85A6-411F-A6B9-AA9FB0032678}"/>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Types of research data</a:t>
            </a:r>
          </a:p>
          <a:p>
            <a:pPr marL="0" indent="0">
              <a:buNone/>
            </a:pPr>
            <a:endParaRPr lang="en-GB" dirty="0"/>
          </a:p>
        </p:txBody>
      </p:sp>
      <p:sp>
        <p:nvSpPr>
          <p:cNvPr id="6" name="Content Placeholder 1">
            <a:extLst>
              <a:ext uri="{FF2B5EF4-FFF2-40B4-BE49-F238E27FC236}">
                <a16:creationId xmlns:a16="http://schemas.microsoft.com/office/drawing/2014/main" id="{2B2D4A77-60FC-4908-A52C-29DDD6AD1B07}"/>
              </a:ext>
            </a:extLst>
          </p:cNvPr>
          <p:cNvSpPr>
            <a:spLocks noGrp="1"/>
          </p:cNvSpPr>
          <p:nvPr>
            <p:ph idx="1"/>
          </p:nvPr>
        </p:nvSpPr>
        <p:spPr>
          <a:xfrm>
            <a:off x="498474" y="2442719"/>
            <a:ext cx="8197471" cy="4144963"/>
          </a:xfrm>
        </p:spPr>
        <p:txBody>
          <a:bodyPr/>
          <a:lstStyle/>
          <a:p>
            <a:r>
              <a:rPr lang="en-US" i="1" dirty="0"/>
              <a:t>Observational</a:t>
            </a:r>
            <a:r>
              <a:rPr lang="en-US" dirty="0"/>
              <a:t>: data captured in real time that is usually unique and irreplaceable (e.g. remote sensing data, survey data, field recordings, sample data).</a:t>
            </a:r>
          </a:p>
          <a:p>
            <a:r>
              <a:rPr lang="en-US" i="1" dirty="0"/>
              <a:t>Experimental</a:t>
            </a:r>
            <a:r>
              <a:rPr lang="en-US" dirty="0"/>
              <a:t>: data captured from lab equipment that is often reproducible (e.g. gene sequences, magnetic field data, electron microscope images)</a:t>
            </a:r>
          </a:p>
          <a:p>
            <a:r>
              <a:rPr lang="en-US" i="1" dirty="0"/>
              <a:t>Models or simulation</a:t>
            </a:r>
            <a:r>
              <a:rPr lang="en-US" dirty="0"/>
              <a:t>: data generated from test models where model and metadata may be more important than output data from the model (e.g. climate models, economic models).</a:t>
            </a:r>
          </a:p>
          <a:p>
            <a:r>
              <a:rPr lang="en-US" i="1" dirty="0"/>
              <a:t>Derived or compiled</a:t>
            </a:r>
            <a:r>
              <a:rPr lang="en-US" dirty="0"/>
              <a:t>: resulting from processing or combining 'raw' data (e.g. text and data mining, compiled databases, 3D models).</a:t>
            </a:r>
          </a:p>
          <a:p>
            <a:r>
              <a:rPr lang="en-US" i="1" dirty="0"/>
              <a:t>Reference or canonical</a:t>
            </a:r>
            <a:r>
              <a:rPr lang="en-US" dirty="0"/>
              <a:t>: a static or organic conglomeration or collection of datasets, probably published and curated (e.g. gene sequence databanks, collection of letters or archive of historical images).</a:t>
            </a:r>
          </a:p>
        </p:txBody>
      </p:sp>
      <p:pic>
        <p:nvPicPr>
          <p:cNvPr id="7" name="Picture 6">
            <a:extLst>
              <a:ext uri="{FF2B5EF4-FFF2-40B4-BE49-F238E27FC236}">
                <a16:creationId xmlns:a16="http://schemas.microsoft.com/office/drawing/2014/main" id="{1B6BFA5B-777E-45E5-BA07-8E3AF37A7D12}"/>
              </a:ext>
            </a:extLst>
          </p:cNvPr>
          <p:cNvPicPr>
            <a:picLocks noChangeAspect="1"/>
          </p:cNvPicPr>
          <p:nvPr/>
        </p:nvPicPr>
        <p:blipFill>
          <a:blip r:embed="rId2"/>
          <a:stretch>
            <a:fillRect/>
          </a:stretch>
        </p:blipFill>
        <p:spPr>
          <a:xfrm>
            <a:off x="8106391" y="6357033"/>
            <a:ext cx="860081" cy="307930"/>
          </a:xfrm>
          <a:prstGeom prst="rect">
            <a:avLst/>
          </a:prstGeom>
        </p:spPr>
      </p:pic>
      <p:sp>
        <p:nvSpPr>
          <p:cNvPr id="3" name="Rectangle 2">
            <a:extLst>
              <a:ext uri="{FF2B5EF4-FFF2-40B4-BE49-F238E27FC236}">
                <a16:creationId xmlns:a16="http://schemas.microsoft.com/office/drawing/2014/main" id="{5103192F-BAB8-4E94-B0B2-2E1C2616938A}"/>
              </a:ext>
            </a:extLst>
          </p:cNvPr>
          <p:cNvSpPr/>
          <p:nvPr/>
        </p:nvSpPr>
        <p:spPr>
          <a:xfrm>
            <a:off x="4235432" y="6156795"/>
            <a:ext cx="3621722" cy="430887"/>
          </a:xfrm>
          <a:prstGeom prst="rect">
            <a:avLst/>
          </a:prstGeom>
        </p:spPr>
        <p:txBody>
          <a:bodyPr wrap="square">
            <a:spAutoFit/>
          </a:bodyPr>
          <a:lstStyle/>
          <a:p>
            <a:r>
              <a:rPr lang="en-GB" sz="1100" dirty="0">
                <a:solidFill>
                  <a:schemeClr val="accent2">
                    <a:lumMod val="75000"/>
                  </a:schemeClr>
                </a:solidFill>
              </a:rPr>
              <a:t>https://library.leeds.ac.uk/info/14062/research_data_management/61/research_data_management_explained</a:t>
            </a:r>
          </a:p>
        </p:txBody>
      </p:sp>
      <p:sp>
        <p:nvSpPr>
          <p:cNvPr id="9" name="Rectangle 8">
            <a:extLst>
              <a:ext uri="{FF2B5EF4-FFF2-40B4-BE49-F238E27FC236}">
                <a16:creationId xmlns:a16="http://schemas.microsoft.com/office/drawing/2014/main" id="{AB5EF664-8391-4010-889E-D0AF76B460EA}"/>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3"/>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0" name="Rectangle 9">
            <a:extLst>
              <a:ext uri="{FF2B5EF4-FFF2-40B4-BE49-F238E27FC236}">
                <a16:creationId xmlns:a16="http://schemas.microsoft.com/office/drawing/2014/main" id="{3C115249-889E-49ED-9E2A-5FC1C07AFA31}"/>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2403884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Research Data Management &amp; DMP</a:t>
            </a:r>
          </a:p>
        </p:txBody>
      </p:sp>
      <p:pic>
        <p:nvPicPr>
          <p:cNvPr id="7" name="Picture 6"/>
          <p:cNvPicPr>
            <a:picLocks noChangeAspect="1"/>
          </p:cNvPicPr>
          <p:nvPr/>
        </p:nvPicPr>
        <p:blipFill>
          <a:blip r:embed="rId2"/>
          <a:stretch>
            <a:fillRect/>
          </a:stretch>
        </p:blipFill>
        <p:spPr>
          <a:xfrm>
            <a:off x="8106391" y="6357033"/>
            <a:ext cx="860081" cy="307930"/>
          </a:xfrm>
          <a:prstGeom prst="rect">
            <a:avLst/>
          </a:prstGeom>
        </p:spPr>
      </p:pic>
      <p:sp>
        <p:nvSpPr>
          <p:cNvPr id="12" name="Text Placeholder 5"/>
          <p:cNvSpPr>
            <a:spLocks noGrp="1"/>
          </p:cNvSpPr>
          <p:nvPr>
            <p:ph type="body" sz="quarter" idx="14"/>
          </p:nvPr>
        </p:nvSpPr>
        <p:spPr>
          <a:xfrm>
            <a:off x="498474" y="1771776"/>
            <a:ext cx="4983164" cy="674687"/>
          </a:xfrm>
        </p:spPr>
        <p:txBody>
          <a:bodyPr/>
          <a:lstStyle/>
          <a:p>
            <a:r>
              <a:rPr lang="en-GB" dirty="0"/>
              <a:t>Check (2/3)</a:t>
            </a:r>
          </a:p>
        </p:txBody>
      </p:sp>
      <p:sp>
        <p:nvSpPr>
          <p:cNvPr id="13" name="Content Placeholder 1"/>
          <p:cNvSpPr>
            <a:spLocks noGrp="1"/>
          </p:cNvSpPr>
          <p:nvPr>
            <p:ph idx="1"/>
          </p:nvPr>
        </p:nvSpPr>
        <p:spPr>
          <a:xfrm>
            <a:off x="498473" y="2520001"/>
            <a:ext cx="8056247" cy="3108640"/>
          </a:xfrm>
        </p:spPr>
        <p:txBody>
          <a:bodyPr/>
          <a:lstStyle/>
          <a:p>
            <a:r>
              <a:rPr lang="en-GB" dirty="0"/>
              <a:t>Is it clear which data will be shared and with whom?</a:t>
            </a:r>
          </a:p>
          <a:p>
            <a:r>
              <a:rPr lang="en-GB" dirty="0"/>
              <a:t>How will the data be shared? E.g. deposit in a repository (re3data)</a:t>
            </a:r>
          </a:p>
          <a:p>
            <a:r>
              <a:rPr lang="en-GB" dirty="0"/>
              <a:t>If an embargo period is planned, is that in line with norms for that discipline?</a:t>
            </a:r>
          </a:p>
          <a:p>
            <a:r>
              <a:rPr lang="en-GB" dirty="0"/>
              <a:t>Will the data be deposited in a suitable community database, repository or archive?</a:t>
            </a:r>
          </a:p>
          <a:p>
            <a:r>
              <a:rPr lang="en-GB" dirty="0"/>
              <a:t>Is it clear which data should be preserved and for how long?</a:t>
            </a:r>
          </a:p>
          <a:p>
            <a:r>
              <a:rPr lang="en-GB" dirty="0"/>
              <a:t>Are there any costs associated with preservation, and if so, how will these be covered?</a:t>
            </a:r>
          </a:p>
          <a:p>
            <a:pPr marL="0" indent="0">
              <a:buNone/>
            </a:pPr>
            <a:endParaRPr lang="en-GB" dirty="0"/>
          </a:p>
        </p:txBody>
      </p:sp>
      <p:sp>
        <p:nvSpPr>
          <p:cNvPr id="2" name="Rectangle 1"/>
          <p:cNvSpPr/>
          <p:nvPr/>
        </p:nvSpPr>
        <p:spPr>
          <a:xfrm>
            <a:off x="498473" y="5969007"/>
            <a:ext cx="5831987" cy="461665"/>
          </a:xfrm>
          <a:prstGeom prst="rect">
            <a:avLst/>
          </a:prstGeom>
        </p:spPr>
        <p:txBody>
          <a:bodyPr wrap="square">
            <a:spAutoFit/>
          </a:bodyPr>
          <a:lstStyle/>
          <a:p>
            <a:r>
              <a:rPr lang="en-GB" sz="1200" dirty="0" err="1">
                <a:solidFill>
                  <a:schemeClr val="accent2">
                    <a:lumMod val="60000"/>
                    <a:lumOff val="40000"/>
                  </a:schemeClr>
                </a:solidFill>
              </a:rPr>
              <a:t>Venkataraman</a:t>
            </a:r>
            <a:r>
              <a:rPr lang="en-GB" sz="1200" dirty="0">
                <a:solidFill>
                  <a:schemeClr val="accent2">
                    <a:lumMod val="60000"/>
                    <a:lumOff val="40000"/>
                  </a:schemeClr>
                </a:solidFill>
              </a:rPr>
              <a:t>, S. (2018, November). RDM, Open Research and DMP presentations and associated files. </a:t>
            </a:r>
            <a:r>
              <a:rPr lang="en-GB" sz="1200" dirty="0" err="1">
                <a:solidFill>
                  <a:schemeClr val="accent2">
                    <a:lumMod val="60000"/>
                    <a:lumOff val="40000"/>
                  </a:schemeClr>
                </a:solidFill>
              </a:rPr>
              <a:t>Zenodo</a:t>
            </a:r>
            <a:r>
              <a:rPr lang="en-GB" sz="1200" dirty="0">
                <a:solidFill>
                  <a:schemeClr val="accent2">
                    <a:lumMod val="60000"/>
                    <a:lumOff val="40000"/>
                  </a:schemeClr>
                </a:solidFill>
              </a:rPr>
              <a:t>. </a:t>
            </a:r>
            <a:r>
              <a:rPr lang="en-GB" sz="1200" dirty="0">
                <a:solidFill>
                  <a:schemeClr val="accent2">
                    <a:lumMod val="60000"/>
                    <a:lumOff val="40000"/>
                  </a:schemeClr>
                </a:solidFill>
                <a:hlinkClick r:id="rId3"/>
              </a:rPr>
              <a:t>http://doi.org/10.5281/zenodo.1489929</a:t>
            </a:r>
            <a:r>
              <a:rPr lang="en-GB" sz="1200" dirty="0">
                <a:solidFill>
                  <a:schemeClr val="accent2">
                    <a:lumMod val="60000"/>
                    <a:lumOff val="40000"/>
                  </a:schemeClr>
                </a:solidFill>
              </a:rPr>
              <a:t> </a:t>
            </a:r>
          </a:p>
        </p:txBody>
      </p:sp>
      <p:sp>
        <p:nvSpPr>
          <p:cNvPr id="8" name="Rectangle 7">
            <a:extLst>
              <a:ext uri="{FF2B5EF4-FFF2-40B4-BE49-F238E27FC236}">
                <a16:creationId xmlns:a16="http://schemas.microsoft.com/office/drawing/2014/main" id="{ECC51BEA-C5C8-49BE-BEE6-FD594443A249}"/>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4"/>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1" name="Rectangle 10">
            <a:extLst>
              <a:ext uri="{FF2B5EF4-FFF2-40B4-BE49-F238E27FC236}">
                <a16:creationId xmlns:a16="http://schemas.microsoft.com/office/drawing/2014/main" id="{33DA57CD-549E-470F-9844-416F3EA4D9D6}"/>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233375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Research Data Management &amp; DMP</a:t>
            </a:r>
          </a:p>
        </p:txBody>
      </p:sp>
      <p:pic>
        <p:nvPicPr>
          <p:cNvPr id="7" name="Picture 6"/>
          <p:cNvPicPr>
            <a:picLocks noChangeAspect="1"/>
          </p:cNvPicPr>
          <p:nvPr/>
        </p:nvPicPr>
        <p:blipFill>
          <a:blip r:embed="rId2"/>
          <a:stretch>
            <a:fillRect/>
          </a:stretch>
        </p:blipFill>
        <p:spPr>
          <a:xfrm>
            <a:off x="8106391" y="6357033"/>
            <a:ext cx="860081" cy="307930"/>
          </a:xfrm>
          <a:prstGeom prst="rect">
            <a:avLst/>
          </a:prstGeom>
        </p:spPr>
      </p:pic>
      <p:sp>
        <p:nvSpPr>
          <p:cNvPr id="12" name="Text Placeholder 5"/>
          <p:cNvSpPr>
            <a:spLocks noGrp="1"/>
          </p:cNvSpPr>
          <p:nvPr>
            <p:ph type="body" sz="quarter" idx="14"/>
          </p:nvPr>
        </p:nvSpPr>
        <p:spPr>
          <a:xfrm>
            <a:off x="498474" y="1771776"/>
            <a:ext cx="4983164" cy="674687"/>
          </a:xfrm>
        </p:spPr>
        <p:txBody>
          <a:bodyPr/>
          <a:lstStyle/>
          <a:p>
            <a:r>
              <a:rPr lang="en-GB" dirty="0"/>
              <a:t>Check (3/3)</a:t>
            </a:r>
          </a:p>
        </p:txBody>
      </p:sp>
      <p:sp>
        <p:nvSpPr>
          <p:cNvPr id="13" name="Content Placeholder 1"/>
          <p:cNvSpPr>
            <a:spLocks noGrp="1"/>
          </p:cNvSpPr>
          <p:nvPr>
            <p:ph idx="1"/>
          </p:nvPr>
        </p:nvSpPr>
        <p:spPr>
          <a:xfrm>
            <a:off x="498473" y="2520000"/>
            <a:ext cx="8056247" cy="4144963"/>
          </a:xfrm>
        </p:spPr>
        <p:txBody>
          <a:bodyPr/>
          <a:lstStyle/>
          <a:p>
            <a:r>
              <a:rPr lang="en-GB" dirty="0"/>
              <a:t>Is the plan appropriate? </a:t>
            </a:r>
          </a:p>
          <a:p>
            <a:pPr lvl="1"/>
            <a:r>
              <a:rPr lang="en-GB" dirty="0"/>
              <a:t>e.g. adopting relevant standards; practices in line with norms for that field; use of university storage, subject repositories</a:t>
            </a:r>
          </a:p>
          <a:p>
            <a:r>
              <a:rPr lang="en-GB" dirty="0"/>
              <a:t>Seem feasible to implement?</a:t>
            </a:r>
          </a:p>
          <a:p>
            <a:r>
              <a:rPr lang="en-GB" dirty="0"/>
              <a:t>Sufficient detailed information provided?</a:t>
            </a:r>
          </a:p>
          <a:p>
            <a:r>
              <a:rPr lang="en-GB" dirty="0"/>
              <a:t>Advice sought where needed?</a:t>
            </a:r>
          </a:p>
          <a:p>
            <a:r>
              <a:rPr lang="en-GB" dirty="0"/>
              <a:t>Restrictions and costs properly justified?</a:t>
            </a:r>
          </a:p>
        </p:txBody>
      </p:sp>
      <p:sp>
        <p:nvSpPr>
          <p:cNvPr id="2" name="Rectangle 1"/>
          <p:cNvSpPr/>
          <p:nvPr/>
        </p:nvSpPr>
        <p:spPr>
          <a:xfrm>
            <a:off x="498475" y="5941688"/>
            <a:ext cx="5831987" cy="461665"/>
          </a:xfrm>
          <a:prstGeom prst="rect">
            <a:avLst/>
          </a:prstGeom>
        </p:spPr>
        <p:txBody>
          <a:bodyPr wrap="square">
            <a:spAutoFit/>
          </a:bodyPr>
          <a:lstStyle/>
          <a:p>
            <a:r>
              <a:rPr lang="en-GB" sz="1200" dirty="0" err="1">
                <a:solidFill>
                  <a:schemeClr val="accent2">
                    <a:lumMod val="60000"/>
                    <a:lumOff val="40000"/>
                  </a:schemeClr>
                </a:solidFill>
              </a:rPr>
              <a:t>Venkataraman</a:t>
            </a:r>
            <a:r>
              <a:rPr lang="en-GB" sz="1200" dirty="0">
                <a:solidFill>
                  <a:schemeClr val="accent2">
                    <a:lumMod val="60000"/>
                    <a:lumOff val="40000"/>
                  </a:schemeClr>
                </a:solidFill>
              </a:rPr>
              <a:t>, S. (2018, November). RDM, Open Research and DMP presentations and associated files. </a:t>
            </a:r>
            <a:r>
              <a:rPr lang="en-GB" sz="1200" dirty="0" err="1">
                <a:solidFill>
                  <a:schemeClr val="accent2">
                    <a:lumMod val="60000"/>
                    <a:lumOff val="40000"/>
                  </a:schemeClr>
                </a:solidFill>
              </a:rPr>
              <a:t>Zenodo</a:t>
            </a:r>
            <a:r>
              <a:rPr lang="en-GB" sz="1200" dirty="0">
                <a:solidFill>
                  <a:schemeClr val="accent2">
                    <a:lumMod val="60000"/>
                    <a:lumOff val="40000"/>
                  </a:schemeClr>
                </a:solidFill>
              </a:rPr>
              <a:t>. </a:t>
            </a:r>
            <a:r>
              <a:rPr lang="en-GB" sz="1200" dirty="0">
                <a:solidFill>
                  <a:schemeClr val="accent2">
                    <a:lumMod val="60000"/>
                    <a:lumOff val="40000"/>
                  </a:schemeClr>
                </a:solidFill>
                <a:hlinkClick r:id="rId3"/>
              </a:rPr>
              <a:t>http://doi.org/10.5281/zenodo.1489929</a:t>
            </a:r>
            <a:r>
              <a:rPr lang="en-GB" sz="1200" dirty="0">
                <a:solidFill>
                  <a:schemeClr val="accent2">
                    <a:lumMod val="60000"/>
                    <a:lumOff val="40000"/>
                  </a:schemeClr>
                </a:solidFill>
              </a:rPr>
              <a:t> </a:t>
            </a:r>
          </a:p>
        </p:txBody>
      </p:sp>
      <p:sp>
        <p:nvSpPr>
          <p:cNvPr id="8" name="Rectangle 7">
            <a:extLst>
              <a:ext uri="{FF2B5EF4-FFF2-40B4-BE49-F238E27FC236}">
                <a16:creationId xmlns:a16="http://schemas.microsoft.com/office/drawing/2014/main" id="{A7A43992-779F-4259-9DE6-10418ED882BA}"/>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4"/>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1" name="Rectangle 10">
            <a:extLst>
              <a:ext uri="{FF2B5EF4-FFF2-40B4-BE49-F238E27FC236}">
                <a16:creationId xmlns:a16="http://schemas.microsoft.com/office/drawing/2014/main" id="{117A0205-76D9-4310-84D2-F4C5CD36A291}"/>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1492851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Research Data Management &amp; DMP</a:t>
            </a:r>
          </a:p>
        </p:txBody>
      </p:sp>
      <p:pic>
        <p:nvPicPr>
          <p:cNvPr id="7" name="Picture 6"/>
          <p:cNvPicPr>
            <a:picLocks noChangeAspect="1"/>
          </p:cNvPicPr>
          <p:nvPr/>
        </p:nvPicPr>
        <p:blipFill>
          <a:blip r:embed="rId2"/>
          <a:stretch>
            <a:fillRect/>
          </a:stretch>
        </p:blipFill>
        <p:spPr>
          <a:xfrm>
            <a:off x="8106391" y="6357033"/>
            <a:ext cx="860081" cy="307930"/>
          </a:xfrm>
          <a:prstGeom prst="rect">
            <a:avLst/>
          </a:prstGeom>
        </p:spPr>
      </p:pic>
      <p:sp>
        <p:nvSpPr>
          <p:cNvPr id="12" name="Text Placeholder 5"/>
          <p:cNvSpPr>
            <a:spLocks noGrp="1"/>
          </p:cNvSpPr>
          <p:nvPr>
            <p:ph type="body" sz="quarter" idx="14"/>
          </p:nvPr>
        </p:nvSpPr>
        <p:spPr>
          <a:xfrm>
            <a:off x="498474" y="1771776"/>
            <a:ext cx="4983164" cy="674687"/>
          </a:xfrm>
        </p:spPr>
        <p:txBody>
          <a:bodyPr/>
          <a:lstStyle/>
          <a:p>
            <a:r>
              <a:rPr lang="en-GB" dirty="0"/>
              <a:t>Specific information</a:t>
            </a:r>
          </a:p>
        </p:txBody>
      </p:sp>
      <p:sp>
        <p:nvSpPr>
          <p:cNvPr id="13" name="Content Placeholder 1"/>
          <p:cNvSpPr>
            <a:spLocks noGrp="1"/>
          </p:cNvSpPr>
          <p:nvPr>
            <p:ph idx="1"/>
          </p:nvPr>
        </p:nvSpPr>
        <p:spPr>
          <a:xfrm>
            <a:off x="498473" y="2520000"/>
            <a:ext cx="5146189" cy="4144963"/>
          </a:xfrm>
        </p:spPr>
        <p:txBody>
          <a:bodyPr/>
          <a:lstStyle/>
          <a:p>
            <a:pPr marL="0" indent="0" algn="ctr">
              <a:buNone/>
            </a:pPr>
            <a:r>
              <a:rPr lang="en-GB" b="1" dirty="0"/>
              <a:t>“we will use suitable formats to ensure that our data can be preserved and sustained over the long term”</a:t>
            </a:r>
          </a:p>
          <a:p>
            <a:r>
              <a:rPr lang="en-GB" dirty="0"/>
              <a:t>Which standards? Name them</a:t>
            </a:r>
          </a:p>
          <a:p>
            <a:r>
              <a:rPr lang="en-GB" dirty="0"/>
              <a:t>Does the team know which are suitable?</a:t>
            </a:r>
          </a:p>
          <a:p>
            <a:r>
              <a:rPr lang="en-GB" dirty="0"/>
              <a:t>Does the chosen repository have preferences?</a:t>
            </a:r>
          </a:p>
          <a:p>
            <a:r>
              <a:rPr lang="en-GB" dirty="0"/>
              <a:t>Be clear, specific and detailed</a:t>
            </a:r>
          </a:p>
          <a:p>
            <a:r>
              <a:rPr lang="en-GB" dirty="0"/>
              <a:t>Justify decisions</a:t>
            </a:r>
          </a:p>
        </p:txBody>
      </p:sp>
      <p:sp>
        <p:nvSpPr>
          <p:cNvPr id="2" name="Rectangle 1"/>
          <p:cNvSpPr/>
          <p:nvPr/>
        </p:nvSpPr>
        <p:spPr>
          <a:xfrm>
            <a:off x="498475" y="6045764"/>
            <a:ext cx="5831987" cy="461665"/>
          </a:xfrm>
          <a:prstGeom prst="rect">
            <a:avLst/>
          </a:prstGeom>
        </p:spPr>
        <p:txBody>
          <a:bodyPr wrap="square">
            <a:spAutoFit/>
          </a:bodyPr>
          <a:lstStyle/>
          <a:p>
            <a:r>
              <a:rPr lang="en-GB" sz="1200" dirty="0" err="1">
                <a:solidFill>
                  <a:schemeClr val="accent2">
                    <a:lumMod val="60000"/>
                    <a:lumOff val="40000"/>
                  </a:schemeClr>
                </a:solidFill>
              </a:rPr>
              <a:t>Venkataraman</a:t>
            </a:r>
            <a:r>
              <a:rPr lang="en-GB" sz="1200" dirty="0">
                <a:solidFill>
                  <a:schemeClr val="accent2">
                    <a:lumMod val="60000"/>
                    <a:lumOff val="40000"/>
                  </a:schemeClr>
                </a:solidFill>
              </a:rPr>
              <a:t>, S. (2018, November). RDM, Open Research and DMP presentations and associated files. </a:t>
            </a:r>
            <a:r>
              <a:rPr lang="en-GB" sz="1200" dirty="0" err="1">
                <a:solidFill>
                  <a:schemeClr val="accent2">
                    <a:lumMod val="60000"/>
                    <a:lumOff val="40000"/>
                  </a:schemeClr>
                </a:solidFill>
              </a:rPr>
              <a:t>Zenodo</a:t>
            </a:r>
            <a:r>
              <a:rPr lang="en-GB" sz="1200" dirty="0">
                <a:solidFill>
                  <a:schemeClr val="accent2">
                    <a:lumMod val="60000"/>
                    <a:lumOff val="40000"/>
                  </a:schemeClr>
                </a:solidFill>
              </a:rPr>
              <a:t>. </a:t>
            </a:r>
            <a:r>
              <a:rPr lang="en-GB" sz="1200" dirty="0">
                <a:solidFill>
                  <a:schemeClr val="accent2">
                    <a:lumMod val="60000"/>
                    <a:lumOff val="40000"/>
                  </a:schemeClr>
                </a:solidFill>
                <a:hlinkClick r:id="rId3"/>
              </a:rPr>
              <a:t>http://doi.org/10.5281/zenodo.1489929</a:t>
            </a:r>
            <a:r>
              <a:rPr lang="en-GB" sz="1200" dirty="0">
                <a:solidFill>
                  <a:schemeClr val="accent2">
                    <a:lumMod val="60000"/>
                    <a:lumOff val="40000"/>
                  </a:schemeClr>
                </a:solidFill>
              </a:rPr>
              <a:t> </a:t>
            </a:r>
          </a:p>
        </p:txBody>
      </p:sp>
      <p:sp>
        <p:nvSpPr>
          <p:cNvPr id="5" name="Rectangle 4">
            <a:extLst>
              <a:ext uri="{FF2B5EF4-FFF2-40B4-BE49-F238E27FC236}">
                <a16:creationId xmlns:a16="http://schemas.microsoft.com/office/drawing/2014/main" id="{951430F0-154B-4080-8E87-DBD90B1973AC}"/>
              </a:ext>
            </a:extLst>
          </p:cNvPr>
          <p:cNvSpPr/>
          <p:nvPr/>
        </p:nvSpPr>
        <p:spPr>
          <a:xfrm>
            <a:off x="5254553" y="3576927"/>
            <a:ext cx="3711919" cy="2308324"/>
          </a:xfrm>
          <a:prstGeom prst="rect">
            <a:avLst/>
          </a:prstGeom>
        </p:spPr>
        <p:txBody>
          <a:bodyPr wrap="square">
            <a:spAutoFit/>
          </a:bodyPr>
          <a:lstStyle/>
          <a:p>
            <a:pPr algn="ctr"/>
            <a:r>
              <a:rPr lang="en-GB" dirty="0">
                <a:solidFill>
                  <a:schemeClr val="accent5">
                    <a:lumMod val="60000"/>
                    <a:lumOff val="40000"/>
                  </a:schemeClr>
                </a:solidFill>
              </a:rPr>
              <a:t>“we will provide </a:t>
            </a:r>
            <a:r>
              <a:rPr lang="en-GB" b="1" dirty="0">
                <a:solidFill>
                  <a:schemeClr val="accent5">
                    <a:lumMod val="60000"/>
                    <a:lumOff val="40000"/>
                  </a:schemeClr>
                </a:solidFill>
              </a:rPr>
              <a:t>MP3</a:t>
            </a:r>
            <a:r>
              <a:rPr lang="en-GB" dirty="0">
                <a:solidFill>
                  <a:schemeClr val="accent5">
                    <a:lumMod val="60000"/>
                    <a:lumOff val="40000"/>
                  </a:schemeClr>
                </a:solidFill>
              </a:rPr>
              <a:t> </a:t>
            </a:r>
            <a:r>
              <a:rPr lang="en-GB" b="1" dirty="0">
                <a:solidFill>
                  <a:schemeClr val="accent5">
                    <a:lumMod val="60000"/>
                    <a:lumOff val="40000"/>
                  </a:schemeClr>
                </a:solidFill>
              </a:rPr>
              <a:t>audio</a:t>
            </a:r>
            <a:r>
              <a:rPr lang="en-GB" dirty="0">
                <a:solidFill>
                  <a:schemeClr val="accent5">
                    <a:lumMod val="60000"/>
                    <a:lumOff val="40000"/>
                  </a:schemeClr>
                </a:solidFill>
              </a:rPr>
              <a:t> </a:t>
            </a:r>
            <a:r>
              <a:rPr lang="en-GB" b="1" dirty="0">
                <a:solidFill>
                  <a:schemeClr val="accent5">
                    <a:lumMod val="60000"/>
                    <a:lumOff val="40000"/>
                  </a:schemeClr>
                </a:solidFill>
              </a:rPr>
              <a:t>files</a:t>
            </a:r>
            <a:r>
              <a:rPr lang="en-GB" dirty="0">
                <a:solidFill>
                  <a:schemeClr val="accent5">
                    <a:lumMod val="60000"/>
                    <a:lumOff val="40000"/>
                  </a:schemeClr>
                </a:solidFill>
              </a:rPr>
              <a:t> </a:t>
            </a:r>
            <a:r>
              <a:rPr lang="en-GB" b="1" dirty="0">
                <a:solidFill>
                  <a:schemeClr val="accent5">
                    <a:lumMod val="60000"/>
                    <a:lumOff val="40000"/>
                  </a:schemeClr>
                </a:solidFill>
              </a:rPr>
              <a:t>for online dissemination</a:t>
            </a:r>
            <a:r>
              <a:rPr lang="en-GB" dirty="0">
                <a:solidFill>
                  <a:schemeClr val="accent5">
                    <a:lumMod val="60000"/>
                    <a:lumOff val="40000"/>
                  </a:schemeClr>
                </a:solidFill>
              </a:rPr>
              <a:t>. While this is </a:t>
            </a:r>
            <a:r>
              <a:rPr lang="en-GB" b="1" dirty="0">
                <a:solidFill>
                  <a:schemeClr val="accent5">
                    <a:lumMod val="60000"/>
                    <a:lumOff val="40000"/>
                  </a:schemeClr>
                </a:solidFill>
              </a:rPr>
              <a:t>not an open format</a:t>
            </a:r>
            <a:r>
              <a:rPr lang="en-GB" dirty="0">
                <a:solidFill>
                  <a:schemeClr val="accent5">
                    <a:lumMod val="60000"/>
                    <a:lumOff val="40000"/>
                  </a:schemeClr>
                </a:solidFill>
              </a:rPr>
              <a:t>, it is well-established and the most </a:t>
            </a:r>
            <a:r>
              <a:rPr lang="en-GB" b="1" dirty="0">
                <a:solidFill>
                  <a:schemeClr val="accent5">
                    <a:lumMod val="60000"/>
                    <a:lumOff val="40000"/>
                  </a:schemeClr>
                </a:solidFill>
              </a:rPr>
              <a:t>widely supported</a:t>
            </a:r>
            <a:r>
              <a:rPr lang="en-GB" dirty="0">
                <a:solidFill>
                  <a:schemeClr val="accent5">
                    <a:lumMod val="60000"/>
                    <a:lumOff val="40000"/>
                  </a:schemeClr>
                </a:solidFill>
              </a:rPr>
              <a:t>. High-resolution </a:t>
            </a:r>
            <a:r>
              <a:rPr lang="en-GB" b="1" dirty="0">
                <a:solidFill>
                  <a:schemeClr val="accent5">
                    <a:lumMod val="60000"/>
                    <a:lumOff val="40000"/>
                  </a:schemeClr>
                </a:solidFill>
              </a:rPr>
              <a:t>WAV files</a:t>
            </a:r>
            <a:r>
              <a:rPr lang="en-GB" dirty="0">
                <a:solidFill>
                  <a:schemeClr val="accent5">
                    <a:lumMod val="60000"/>
                    <a:lumOff val="40000"/>
                  </a:schemeClr>
                </a:solidFill>
              </a:rPr>
              <a:t> will be used for the </a:t>
            </a:r>
            <a:r>
              <a:rPr lang="en-GB" b="1" dirty="0">
                <a:solidFill>
                  <a:schemeClr val="accent5">
                    <a:lumMod val="60000"/>
                    <a:lumOff val="40000"/>
                  </a:schemeClr>
                </a:solidFill>
              </a:rPr>
              <a:t>archival </a:t>
            </a:r>
            <a:r>
              <a:rPr lang="en-GB" dirty="0">
                <a:solidFill>
                  <a:schemeClr val="accent5">
                    <a:lumMod val="60000"/>
                    <a:lumOff val="40000"/>
                  </a:schemeClr>
                </a:solidFill>
              </a:rPr>
              <a:t>master recordings”.</a:t>
            </a:r>
          </a:p>
        </p:txBody>
      </p:sp>
      <p:sp>
        <p:nvSpPr>
          <p:cNvPr id="9" name="Rectangle 8">
            <a:extLst>
              <a:ext uri="{FF2B5EF4-FFF2-40B4-BE49-F238E27FC236}">
                <a16:creationId xmlns:a16="http://schemas.microsoft.com/office/drawing/2014/main" id="{7CB325C5-EFE6-486A-84D0-BC3A72C4D0E1}"/>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4"/>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4" name="Rectangle 13">
            <a:extLst>
              <a:ext uri="{FF2B5EF4-FFF2-40B4-BE49-F238E27FC236}">
                <a16:creationId xmlns:a16="http://schemas.microsoft.com/office/drawing/2014/main" id="{9B2CD0F7-F893-4202-A2BB-C8E22789994D}"/>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1904631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Research Data Management &amp; DMP</a:t>
            </a:r>
          </a:p>
        </p:txBody>
      </p:sp>
      <p:pic>
        <p:nvPicPr>
          <p:cNvPr id="7" name="Picture 6"/>
          <p:cNvPicPr>
            <a:picLocks noChangeAspect="1"/>
          </p:cNvPicPr>
          <p:nvPr/>
        </p:nvPicPr>
        <p:blipFill>
          <a:blip r:embed="rId2"/>
          <a:stretch>
            <a:fillRect/>
          </a:stretch>
        </p:blipFill>
        <p:spPr>
          <a:xfrm>
            <a:off x="8106391" y="6357033"/>
            <a:ext cx="860081" cy="307930"/>
          </a:xfrm>
          <a:prstGeom prst="rect">
            <a:avLst/>
          </a:prstGeom>
        </p:spPr>
      </p:pic>
      <p:sp>
        <p:nvSpPr>
          <p:cNvPr id="12" name="Text Placeholder 5"/>
          <p:cNvSpPr>
            <a:spLocks noGrp="1"/>
          </p:cNvSpPr>
          <p:nvPr>
            <p:ph type="body" sz="quarter" idx="14"/>
          </p:nvPr>
        </p:nvSpPr>
        <p:spPr>
          <a:xfrm>
            <a:off x="498474" y="1771776"/>
            <a:ext cx="4983164" cy="674687"/>
          </a:xfrm>
        </p:spPr>
        <p:txBody>
          <a:bodyPr/>
          <a:lstStyle/>
          <a:p>
            <a:r>
              <a:rPr lang="en-GB" dirty="0"/>
              <a:t>Easy to evaluate</a:t>
            </a:r>
          </a:p>
        </p:txBody>
      </p:sp>
      <p:sp>
        <p:nvSpPr>
          <p:cNvPr id="13" name="Content Placeholder 1"/>
          <p:cNvSpPr>
            <a:spLocks noGrp="1"/>
          </p:cNvSpPr>
          <p:nvPr>
            <p:ph idx="1"/>
          </p:nvPr>
        </p:nvSpPr>
        <p:spPr>
          <a:xfrm>
            <a:off x="498473" y="2520000"/>
            <a:ext cx="5146189" cy="4144963"/>
          </a:xfrm>
        </p:spPr>
        <p:txBody>
          <a:bodyPr/>
          <a:lstStyle/>
          <a:p>
            <a:pPr marL="0" indent="0" algn="ctr">
              <a:buNone/>
            </a:pPr>
            <a:r>
              <a:rPr lang="en-GB" b="1" dirty="0"/>
              <a:t>“Online resource development will cost 21,000 €”</a:t>
            </a:r>
          </a:p>
          <a:p>
            <a:pPr marL="0" indent="0" algn="ctr">
              <a:buNone/>
            </a:pPr>
            <a:r>
              <a:rPr lang="en-GB" dirty="0"/>
              <a:t>VS</a:t>
            </a:r>
          </a:p>
          <a:p>
            <a:pPr marL="0" indent="0" algn="ctr">
              <a:buNone/>
            </a:pPr>
            <a:r>
              <a:rPr lang="en-GB" b="1" dirty="0"/>
              <a:t>“Online resource development, 60 days at 350 €”</a:t>
            </a:r>
          </a:p>
          <a:p>
            <a:r>
              <a:rPr lang="en-GB" dirty="0"/>
              <a:t>Don’t make reviewers dig around for information</a:t>
            </a:r>
          </a:p>
          <a:p>
            <a:r>
              <a:rPr lang="en-GB" dirty="0"/>
              <a:t>Be consistent in what you say</a:t>
            </a:r>
          </a:p>
          <a:p>
            <a:r>
              <a:rPr lang="en-GB" dirty="0"/>
              <a:t>Stick to page limits, follow the template (if provided)</a:t>
            </a:r>
          </a:p>
          <a:p>
            <a:r>
              <a:rPr lang="en-GB" dirty="0"/>
              <a:t>Beware of blanket copy/paste</a:t>
            </a:r>
          </a:p>
        </p:txBody>
      </p:sp>
      <p:sp>
        <p:nvSpPr>
          <p:cNvPr id="2" name="Rectangle 1"/>
          <p:cNvSpPr/>
          <p:nvPr/>
        </p:nvSpPr>
        <p:spPr>
          <a:xfrm>
            <a:off x="498473" y="6064889"/>
            <a:ext cx="5831987" cy="461665"/>
          </a:xfrm>
          <a:prstGeom prst="rect">
            <a:avLst/>
          </a:prstGeom>
        </p:spPr>
        <p:txBody>
          <a:bodyPr wrap="square">
            <a:spAutoFit/>
          </a:bodyPr>
          <a:lstStyle/>
          <a:p>
            <a:r>
              <a:rPr lang="en-GB" sz="1200" dirty="0" err="1">
                <a:solidFill>
                  <a:schemeClr val="accent2">
                    <a:lumMod val="60000"/>
                    <a:lumOff val="40000"/>
                  </a:schemeClr>
                </a:solidFill>
              </a:rPr>
              <a:t>Venkataraman</a:t>
            </a:r>
            <a:r>
              <a:rPr lang="en-GB" sz="1200" dirty="0">
                <a:solidFill>
                  <a:schemeClr val="accent2">
                    <a:lumMod val="60000"/>
                    <a:lumOff val="40000"/>
                  </a:schemeClr>
                </a:solidFill>
              </a:rPr>
              <a:t>, S. (2018, November). RDM, Open Research and DMP presentations and associated files. </a:t>
            </a:r>
            <a:r>
              <a:rPr lang="en-GB" sz="1200" dirty="0" err="1">
                <a:solidFill>
                  <a:schemeClr val="accent2">
                    <a:lumMod val="60000"/>
                    <a:lumOff val="40000"/>
                  </a:schemeClr>
                </a:solidFill>
              </a:rPr>
              <a:t>Zenodo</a:t>
            </a:r>
            <a:r>
              <a:rPr lang="en-GB" sz="1200" dirty="0">
                <a:solidFill>
                  <a:schemeClr val="accent2">
                    <a:lumMod val="60000"/>
                    <a:lumOff val="40000"/>
                  </a:schemeClr>
                </a:solidFill>
              </a:rPr>
              <a:t>. </a:t>
            </a:r>
            <a:r>
              <a:rPr lang="en-GB" sz="1200" dirty="0">
                <a:solidFill>
                  <a:schemeClr val="accent2">
                    <a:lumMod val="60000"/>
                    <a:lumOff val="40000"/>
                  </a:schemeClr>
                </a:solidFill>
                <a:hlinkClick r:id="rId3"/>
              </a:rPr>
              <a:t>http://doi.org/10.5281/zenodo.1489929</a:t>
            </a:r>
            <a:r>
              <a:rPr lang="en-GB" sz="1200" dirty="0">
                <a:solidFill>
                  <a:schemeClr val="accent2">
                    <a:lumMod val="60000"/>
                    <a:lumOff val="40000"/>
                  </a:schemeClr>
                </a:solidFill>
              </a:rPr>
              <a:t> </a:t>
            </a:r>
          </a:p>
        </p:txBody>
      </p:sp>
      <p:sp>
        <p:nvSpPr>
          <p:cNvPr id="8" name="Rectangle 7">
            <a:extLst>
              <a:ext uri="{FF2B5EF4-FFF2-40B4-BE49-F238E27FC236}">
                <a16:creationId xmlns:a16="http://schemas.microsoft.com/office/drawing/2014/main" id="{3592221B-1652-4105-97FD-D4C2675B6D59}"/>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4"/>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1" name="Rectangle 10">
            <a:extLst>
              <a:ext uri="{FF2B5EF4-FFF2-40B4-BE49-F238E27FC236}">
                <a16:creationId xmlns:a16="http://schemas.microsoft.com/office/drawing/2014/main" id="{05C4E1D2-20A9-42EA-8794-88CA13C44940}"/>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33610909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98474" y="266700"/>
            <a:ext cx="6880226" cy="391459"/>
          </a:xfrm>
        </p:spPr>
        <p:txBody>
          <a:bodyPr/>
          <a:lstStyle/>
          <a:p>
            <a:r>
              <a:rPr lang="en-GB" dirty="0"/>
              <a:t>Research Data Management &amp; DMP</a:t>
            </a:r>
          </a:p>
        </p:txBody>
      </p:sp>
      <p:sp>
        <p:nvSpPr>
          <p:cNvPr id="9" name="Text Placeholder 5"/>
          <p:cNvSpPr>
            <a:spLocks noGrp="1"/>
          </p:cNvSpPr>
          <p:nvPr>
            <p:ph type="body" sz="quarter" idx="4294967295"/>
          </p:nvPr>
        </p:nvSpPr>
        <p:spPr>
          <a:xfrm>
            <a:off x="498473" y="1400385"/>
            <a:ext cx="4983164" cy="674687"/>
          </a:xfrm>
          <a:prstGeom prst="rect">
            <a:avLst/>
          </a:prstGeom>
        </p:spPr>
        <p:txBody>
          <a:bodyPr/>
          <a:lstStyle/>
          <a:p>
            <a:pPr>
              <a:buNone/>
            </a:pPr>
            <a:r>
              <a:rPr lang="en-GB" b="1" dirty="0">
                <a:solidFill>
                  <a:srgbClr val="68585A"/>
                </a:solidFill>
              </a:rPr>
              <a:t>An example</a:t>
            </a:r>
          </a:p>
        </p:txBody>
      </p:sp>
      <p:sp>
        <p:nvSpPr>
          <p:cNvPr id="2" name="Content Placeholder 1"/>
          <p:cNvSpPr>
            <a:spLocks noGrp="1"/>
          </p:cNvSpPr>
          <p:nvPr>
            <p:ph idx="1"/>
          </p:nvPr>
        </p:nvSpPr>
        <p:spPr/>
        <p:txBody>
          <a:bodyPr/>
          <a:lstStyle/>
          <a:p>
            <a:endParaRPr lang="en-GB"/>
          </a:p>
        </p:txBody>
      </p:sp>
      <p:pic>
        <p:nvPicPr>
          <p:cNvPr id="3" name="Picture 2"/>
          <p:cNvPicPr>
            <a:picLocks noChangeAspect="1"/>
          </p:cNvPicPr>
          <p:nvPr/>
        </p:nvPicPr>
        <p:blipFill>
          <a:blip r:embed="rId2"/>
          <a:stretch>
            <a:fillRect/>
          </a:stretch>
        </p:blipFill>
        <p:spPr>
          <a:xfrm>
            <a:off x="428625" y="2075072"/>
            <a:ext cx="6470962" cy="4432422"/>
          </a:xfrm>
          <a:prstGeom prst="rect">
            <a:avLst/>
          </a:prstGeom>
        </p:spPr>
      </p:pic>
      <p:sp>
        <p:nvSpPr>
          <p:cNvPr id="7" name="Rectangle 6">
            <a:extLst>
              <a:ext uri="{FF2B5EF4-FFF2-40B4-BE49-F238E27FC236}">
                <a16:creationId xmlns:a16="http://schemas.microsoft.com/office/drawing/2014/main" id="{05754A19-D0F6-4A7C-969F-A56BE713A463}"/>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3"/>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8" name="Rectangle 7">
            <a:extLst>
              <a:ext uri="{FF2B5EF4-FFF2-40B4-BE49-F238E27FC236}">
                <a16:creationId xmlns:a16="http://schemas.microsoft.com/office/drawing/2014/main" id="{A77C1C18-A69A-4125-AEBD-ED83F97387FF}"/>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14935445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98474" y="266700"/>
            <a:ext cx="6880226" cy="391459"/>
          </a:xfrm>
        </p:spPr>
        <p:txBody>
          <a:bodyPr/>
          <a:lstStyle/>
          <a:p>
            <a:r>
              <a:rPr lang="en-GB" dirty="0"/>
              <a:t>Research Data Management &amp; DMP</a:t>
            </a:r>
          </a:p>
        </p:txBody>
      </p:sp>
      <p:sp>
        <p:nvSpPr>
          <p:cNvPr id="9" name="Text Placeholder 5"/>
          <p:cNvSpPr>
            <a:spLocks noGrp="1"/>
          </p:cNvSpPr>
          <p:nvPr>
            <p:ph type="body" sz="quarter" idx="4294967295"/>
          </p:nvPr>
        </p:nvSpPr>
        <p:spPr>
          <a:xfrm>
            <a:off x="498473" y="1400385"/>
            <a:ext cx="4983164" cy="674687"/>
          </a:xfrm>
          <a:prstGeom prst="rect">
            <a:avLst/>
          </a:prstGeom>
        </p:spPr>
        <p:txBody>
          <a:bodyPr/>
          <a:lstStyle/>
          <a:p>
            <a:pPr>
              <a:buNone/>
            </a:pPr>
            <a:r>
              <a:rPr lang="en-GB" b="1" dirty="0">
                <a:solidFill>
                  <a:srgbClr val="68585A"/>
                </a:solidFill>
              </a:rPr>
              <a:t>An example</a:t>
            </a:r>
          </a:p>
        </p:txBody>
      </p:sp>
      <p:sp>
        <p:nvSpPr>
          <p:cNvPr id="2" name="Content Placeholder 1"/>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11773" y="1954130"/>
            <a:ext cx="7554058" cy="4710833"/>
          </a:xfrm>
          <a:prstGeom prst="rect">
            <a:avLst/>
          </a:prstGeom>
        </p:spPr>
      </p:pic>
      <p:sp>
        <p:nvSpPr>
          <p:cNvPr id="7" name="Rectangle 6">
            <a:extLst>
              <a:ext uri="{FF2B5EF4-FFF2-40B4-BE49-F238E27FC236}">
                <a16:creationId xmlns:a16="http://schemas.microsoft.com/office/drawing/2014/main" id="{F1CFA9B8-47B5-49A1-84B1-BF870FD29418}"/>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3"/>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8" name="Rectangle 7">
            <a:extLst>
              <a:ext uri="{FF2B5EF4-FFF2-40B4-BE49-F238E27FC236}">
                <a16:creationId xmlns:a16="http://schemas.microsoft.com/office/drawing/2014/main" id="{5358243E-160B-4BD7-9B09-7EE25C5F20EC}"/>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14607318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98474" y="266700"/>
            <a:ext cx="6880226" cy="391459"/>
          </a:xfrm>
        </p:spPr>
        <p:txBody>
          <a:bodyPr/>
          <a:lstStyle/>
          <a:p>
            <a:r>
              <a:rPr lang="en-GB" dirty="0"/>
              <a:t>Create a Data Management Plan</a:t>
            </a:r>
          </a:p>
        </p:txBody>
      </p:sp>
      <p:sp>
        <p:nvSpPr>
          <p:cNvPr id="9" name="Text Placeholder 5"/>
          <p:cNvSpPr>
            <a:spLocks noGrp="1"/>
          </p:cNvSpPr>
          <p:nvPr>
            <p:ph type="body" sz="quarter" idx="4294967295"/>
          </p:nvPr>
        </p:nvSpPr>
        <p:spPr>
          <a:xfrm>
            <a:off x="498473" y="1400385"/>
            <a:ext cx="4983164" cy="674687"/>
          </a:xfrm>
          <a:prstGeom prst="rect">
            <a:avLst/>
          </a:prstGeom>
        </p:spPr>
        <p:txBody>
          <a:bodyPr/>
          <a:lstStyle/>
          <a:p>
            <a:pPr>
              <a:buNone/>
            </a:pPr>
            <a:r>
              <a:rPr lang="en-GB" b="1" dirty="0">
                <a:solidFill>
                  <a:srgbClr val="68585A"/>
                </a:solidFill>
              </a:rPr>
              <a:t>An example</a:t>
            </a:r>
          </a:p>
        </p:txBody>
      </p:sp>
      <p:sp>
        <p:nvSpPr>
          <p:cNvPr id="2" name="Content Placeholder 1"/>
          <p:cNvSpPr>
            <a:spLocks noGrp="1"/>
          </p:cNvSpPr>
          <p:nvPr>
            <p:ph idx="1"/>
          </p:nvPr>
        </p:nvSpPr>
        <p:spPr/>
        <p:txBody>
          <a:bodyPr/>
          <a:lstStyle/>
          <a:p>
            <a:endParaRPr lang="en-GB"/>
          </a:p>
        </p:txBody>
      </p:sp>
      <p:pic>
        <p:nvPicPr>
          <p:cNvPr id="3" name="Picture 2"/>
          <p:cNvPicPr>
            <a:picLocks noChangeAspect="1"/>
          </p:cNvPicPr>
          <p:nvPr/>
        </p:nvPicPr>
        <p:blipFill>
          <a:blip r:embed="rId2"/>
          <a:stretch>
            <a:fillRect/>
          </a:stretch>
        </p:blipFill>
        <p:spPr>
          <a:xfrm>
            <a:off x="418000" y="1910322"/>
            <a:ext cx="7442323" cy="4860149"/>
          </a:xfrm>
          <a:prstGeom prst="rect">
            <a:avLst/>
          </a:prstGeom>
        </p:spPr>
      </p:pic>
      <p:sp>
        <p:nvSpPr>
          <p:cNvPr id="7" name="Rectangle 6">
            <a:extLst>
              <a:ext uri="{FF2B5EF4-FFF2-40B4-BE49-F238E27FC236}">
                <a16:creationId xmlns:a16="http://schemas.microsoft.com/office/drawing/2014/main" id="{C1D38ABF-B45E-4334-BB50-163425858D17}"/>
              </a:ext>
            </a:extLst>
          </p:cNvPr>
          <p:cNvSpPr/>
          <p:nvPr/>
        </p:nvSpPr>
        <p:spPr>
          <a:xfrm>
            <a:off x="0" y="664916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3"/>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8" name="Rectangle 7">
            <a:extLst>
              <a:ext uri="{FF2B5EF4-FFF2-40B4-BE49-F238E27FC236}">
                <a16:creationId xmlns:a16="http://schemas.microsoft.com/office/drawing/2014/main" id="{D978AE66-F91D-4E37-A806-88E9B8E90181}"/>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14131035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98474" y="266700"/>
            <a:ext cx="6880226" cy="391459"/>
          </a:xfrm>
        </p:spPr>
        <p:txBody>
          <a:bodyPr/>
          <a:lstStyle/>
          <a:p>
            <a:r>
              <a:rPr lang="en-GB" dirty="0"/>
              <a:t>Research Data Management &amp; DMP</a:t>
            </a:r>
          </a:p>
        </p:txBody>
      </p:sp>
      <p:sp>
        <p:nvSpPr>
          <p:cNvPr id="9" name="Text Placeholder 5"/>
          <p:cNvSpPr>
            <a:spLocks noGrp="1"/>
          </p:cNvSpPr>
          <p:nvPr>
            <p:ph type="body" sz="quarter" idx="4294967295"/>
          </p:nvPr>
        </p:nvSpPr>
        <p:spPr>
          <a:xfrm>
            <a:off x="498473" y="1400385"/>
            <a:ext cx="4983164" cy="674687"/>
          </a:xfrm>
          <a:prstGeom prst="rect">
            <a:avLst/>
          </a:prstGeom>
        </p:spPr>
        <p:txBody>
          <a:bodyPr/>
          <a:lstStyle/>
          <a:p>
            <a:pPr>
              <a:buNone/>
            </a:pPr>
            <a:r>
              <a:rPr lang="en-GB" b="1" dirty="0">
                <a:solidFill>
                  <a:srgbClr val="68585A"/>
                </a:solidFill>
              </a:rPr>
              <a:t>An example</a:t>
            </a:r>
          </a:p>
        </p:txBody>
      </p:sp>
      <p:sp>
        <p:nvSpPr>
          <p:cNvPr id="2" name="Content Placeholder 1"/>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61217" y="1881554"/>
            <a:ext cx="7469205" cy="4783409"/>
          </a:xfrm>
          <a:prstGeom prst="rect">
            <a:avLst/>
          </a:prstGeom>
        </p:spPr>
      </p:pic>
      <p:sp>
        <p:nvSpPr>
          <p:cNvPr id="7" name="Rectangle 6">
            <a:extLst>
              <a:ext uri="{FF2B5EF4-FFF2-40B4-BE49-F238E27FC236}">
                <a16:creationId xmlns:a16="http://schemas.microsoft.com/office/drawing/2014/main" id="{34875D0C-5BA2-460D-BAD1-08F4B34F9A3A}"/>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3"/>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8" name="Rectangle 7">
            <a:extLst>
              <a:ext uri="{FF2B5EF4-FFF2-40B4-BE49-F238E27FC236}">
                <a16:creationId xmlns:a16="http://schemas.microsoft.com/office/drawing/2014/main" id="{9D96F11D-98C7-4E06-A512-35BE98DEFE06}"/>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32075650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48E3-E10E-4DA2-917D-D60636A53278}"/>
              </a:ext>
            </a:extLst>
          </p:cNvPr>
          <p:cNvSpPr>
            <a:spLocks noGrp="1"/>
          </p:cNvSpPr>
          <p:nvPr>
            <p:ph type="title"/>
          </p:nvPr>
        </p:nvSpPr>
        <p:spPr/>
        <p:txBody>
          <a:bodyPr/>
          <a:lstStyle/>
          <a:p>
            <a:r>
              <a:rPr lang="en-GB" dirty="0"/>
              <a:t>Research Data Management &amp; DMP</a:t>
            </a:r>
          </a:p>
        </p:txBody>
      </p:sp>
      <p:sp>
        <p:nvSpPr>
          <p:cNvPr id="5" name="Text Placeholder 2">
            <a:extLst>
              <a:ext uri="{FF2B5EF4-FFF2-40B4-BE49-F238E27FC236}">
                <a16:creationId xmlns:a16="http://schemas.microsoft.com/office/drawing/2014/main" id="{6C14B7DD-2EFD-455B-998D-C29091AE3DFF}"/>
              </a:ext>
            </a:extLst>
          </p:cNvPr>
          <p:cNvSpPr>
            <a:spLocks noGrp="1"/>
          </p:cNvSpPr>
          <p:nvPr>
            <p:ph type="body" sz="quarter" idx="13"/>
          </p:nvPr>
        </p:nvSpPr>
        <p:spPr>
          <a:xfrm>
            <a:off x="498474" y="1771776"/>
            <a:ext cx="4983164" cy="617412"/>
          </a:xfrm>
        </p:spPr>
        <p:txBody>
          <a:bodyPr/>
          <a:lstStyle/>
          <a:p>
            <a:r>
              <a:rPr lang="en-GB" dirty="0"/>
              <a:t>Remind to…</a:t>
            </a:r>
          </a:p>
        </p:txBody>
      </p:sp>
      <p:sp>
        <p:nvSpPr>
          <p:cNvPr id="6" name="Content Placeholder 3">
            <a:extLst>
              <a:ext uri="{FF2B5EF4-FFF2-40B4-BE49-F238E27FC236}">
                <a16:creationId xmlns:a16="http://schemas.microsoft.com/office/drawing/2014/main" id="{73BC0CA2-9E73-43D2-8775-1FC984D91CF3}"/>
              </a:ext>
            </a:extLst>
          </p:cNvPr>
          <p:cNvSpPr>
            <a:spLocks noGrp="1"/>
          </p:cNvSpPr>
          <p:nvPr>
            <p:ph idx="1"/>
          </p:nvPr>
        </p:nvSpPr>
        <p:spPr>
          <a:xfrm>
            <a:off x="498472" y="2309360"/>
            <a:ext cx="8135574" cy="2291808"/>
          </a:xfrm>
        </p:spPr>
        <p:txBody>
          <a:bodyPr/>
          <a:lstStyle/>
          <a:p>
            <a:r>
              <a:rPr lang="en-GB" dirty="0"/>
              <a:t>Organise your research data, you will thank yourself later I promise!</a:t>
            </a:r>
          </a:p>
          <a:p>
            <a:r>
              <a:rPr lang="en-GB" dirty="0"/>
              <a:t>Take the time to think about what kind of data you are producing and processing.</a:t>
            </a:r>
          </a:p>
          <a:p>
            <a:r>
              <a:rPr lang="en-GB" dirty="0"/>
              <a:t>Design your data folder structure, decide on a file naming routine, think which file format you are using to save/share, document everything as you go along, backup your data.</a:t>
            </a:r>
          </a:p>
          <a:p>
            <a:r>
              <a:rPr lang="en-GB" dirty="0"/>
              <a:t>Stick to your system! (but remain flexible)</a:t>
            </a:r>
          </a:p>
        </p:txBody>
      </p:sp>
      <p:pic>
        <p:nvPicPr>
          <p:cNvPr id="7" name="Picture 6">
            <a:extLst>
              <a:ext uri="{FF2B5EF4-FFF2-40B4-BE49-F238E27FC236}">
                <a16:creationId xmlns:a16="http://schemas.microsoft.com/office/drawing/2014/main" id="{B63C5534-6096-41A3-8675-8DC28253D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478" y="4417647"/>
            <a:ext cx="5031907" cy="2180493"/>
          </a:xfrm>
          <a:prstGeom prst="rect">
            <a:avLst/>
          </a:prstGeom>
        </p:spPr>
      </p:pic>
      <p:sp>
        <p:nvSpPr>
          <p:cNvPr id="8" name="Content Placeholder 3">
            <a:extLst>
              <a:ext uri="{FF2B5EF4-FFF2-40B4-BE49-F238E27FC236}">
                <a16:creationId xmlns:a16="http://schemas.microsoft.com/office/drawing/2014/main" id="{505A2B8C-D43B-4C49-9E3B-86F4B726B2CA}"/>
              </a:ext>
            </a:extLst>
          </p:cNvPr>
          <p:cNvSpPr txBox="1">
            <a:spLocks/>
          </p:cNvSpPr>
          <p:nvPr/>
        </p:nvSpPr>
        <p:spPr>
          <a:xfrm>
            <a:off x="498473" y="3813429"/>
            <a:ext cx="7265135" cy="2789595"/>
          </a:xfrm>
          <a:prstGeom prst="rect">
            <a:avLst/>
          </a:prstGeom>
        </p:spPr>
        <p:txBody>
          <a:bodyPr lIns="0" tIns="0" rIns="0"/>
          <a:lstStyle>
            <a:lvl1pPr marL="228600" indent="-228600" algn="l" defTabSz="914400" rtl="0" eaLnBrk="1" latinLnBrk="0" hangingPunct="1">
              <a:spcBef>
                <a:spcPts val="2000"/>
              </a:spcBef>
              <a:buClr>
                <a:schemeClr val="accent5"/>
              </a:buClr>
              <a:buSzPct val="75000"/>
              <a:buFont typeface="Wingdings" pitchFamily="2" charset="2"/>
              <a:buChar char="n"/>
              <a:defRPr sz="1600" kern="1200">
                <a:solidFill>
                  <a:schemeClr val="bg1">
                    <a:lumMod val="50000"/>
                  </a:schemeClr>
                </a:solidFill>
                <a:latin typeface="+mn-lt"/>
                <a:ea typeface="+mn-ea"/>
                <a:cs typeface="+mn-cs"/>
              </a:defRPr>
            </a:lvl1pPr>
            <a:lvl2pPr marL="228600" indent="0" algn="l" defTabSz="914400" rtl="0" eaLnBrk="1" latinLnBrk="0" hangingPunct="1">
              <a:spcBef>
                <a:spcPts val="600"/>
              </a:spcBef>
              <a:buClr>
                <a:srgbClr val="E03739"/>
              </a:buClr>
              <a:buSzPct val="75000"/>
              <a:buFont typeface="Wingdings" pitchFamily="2" charset="2"/>
              <a:buNone/>
              <a:defRPr sz="1400" kern="1200">
                <a:solidFill>
                  <a:schemeClr val="bg1">
                    <a:lumMod val="50000"/>
                  </a:schemeClr>
                </a:solidFill>
                <a:latin typeface="+mn-lt"/>
                <a:ea typeface="+mn-ea"/>
                <a:cs typeface="+mn-cs"/>
              </a:defRPr>
            </a:lvl2pPr>
            <a:lvl3pPr marL="457200" indent="0" algn="l" defTabSz="914400" rtl="0" eaLnBrk="1" latinLnBrk="0" hangingPunct="1">
              <a:spcBef>
                <a:spcPts val="600"/>
              </a:spcBef>
              <a:buClr>
                <a:srgbClr val="E03739"/>
              </a:buClr>
              <a:buSzPct val="75000"/>
              <a:buFont typeface="Wingdings" pitchFamily="2" charset="2"/>
              <a:buNone/>
              <a:defRPr sz="1200" kern="1200">
                <a:solidFill>
                  <a:schemeClr val="bg1">
                    <a:lumMod val="50000"/>
                  </a:schemeClr>
                </a:solidFill>
                <a:latin typeface="+mn-lt"/>
                <a:ea typeface="+mn-ea"/>
                <a:cs typeface="+mn-cs"/>
              </a:defRPr>
            </a:lvl3pPr>
            <a:lvl4pPr marL="685800" indent="0" algn="l" defTabSz="914400" rtl="0" eaLnBrk="1" latinLnBrk="0" hangingPunct="1">
              <a:spcBef>
                <a:spcPts val="600"/>
              </a:spcBef>
              <a:buClr>
                <a:srgbClr val="E03739"/>
              </a:buClr>
              <a:buSzPct val="75000"/>
              <a:buFont typeface="Wingdings" pitchFamily="2" charset="2"/>
              <a:buNone/>
              <a:defRPr sz="1000" kern="1200">
                <a:solidFill>
                  <a:schemeClr val="bg1">
                    <a:lumMod val="50000"/>
                  </a:schemeClr>
                </a:solidFill>
                <a:latin typeface="+mn-lt"/>
                <a:ea typeface="+mn-ea"/>
                <a:cs typeface="+mn-cs"/>
              </a:defRPr>
            </a:lvl4pPr>
            <a:lvl5pPr marL="914400" indent="0" algn="l" defTabSz="914400" rtl="0" eaLnBrk="1" latinLnBrk="0" hangingPunct="1">
              <a:spcBef>
                <a:spcPts val="600"/>
              </a:spcBef>
              <a:buClr>
                <a:srgbClr val="E03739"/>
              </a:buClr>
              <a:buSzPct val="75000"/>
              <a:buFont typeface="Wingdings" pitchFamily="2" charset="2"/>
              <a:buNone/>
              <a:defRPr sz="8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pic>
        <p:nvPicPr>
          <p:cNvPr id="10" name="Picture 9">
            <a:extLst>
              <a:ext uri="{FF2B5EF4-FFF2-40B4-BE49-F238E27FC236}">
                <a16:creationId xmlns:a16="http://schemas.microsoft.com/office/drawing/2014/main" id="{7FD5134B-2615-42E8-A469-B6D49F1A08B3}"/>
              </a:ext>
            </a:extLst>
          </p:cNvPr>
          <p:cNvPicPr>
            <a:picLocks noChangeAspect="1"/>
          </p:cNvPicPr>
          <p:nvPr/>
        </p:nvPicPr>
        <p:blipFill>
          <a:blip r:embed="rId3"/>
          <a:stretch>
            <a:fillRect/>
          </a:stretch>
        </p:blipFill>
        <p:spPr>
          <a:xfrm>
            <a:off x="8106391" y="6357033"/>
            <a:ext cx="860081" cy="307930"/>
          </a:xfrm>
          <a:prstGeom prst="rect">
            <a:avLst/>
          </a:prstGeom>
        </p:spPr>
      </p:pic>
      <p:sp>
        <p:nvSpPr>
          <p:cNvPr id="11" name="Rectangle 10">
            <a:extLst>
              <a:ext uri="{FF2B5EF4-FFF2-40B4-BE49-F238E27FC236}">
                <a16:creationId xmlns:a16="http://schemas.microsoft.com/office/drawing/2014/main" id="{A82736D8-A81A-4175-83A4-36A530888B1F}"/>
              </a:ext>
            </a:extLst>
          </p:cNvPr>
          <p:cNvSpPr/>
          <p:nvPr/>
        </p:nvSpPr>
        <p:spPr>
          <a:xfrm>
            <a:off x="0" y="661868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4"/>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2" name="Rectangle 11">
            <a:extLst>
              <a:ext uri="{FF2B5EF4-FFF2-40B4-BE49-F238E27FC236}">
                <a16:creationId xmlns:a16="http://schemas.microsoft.com/office/drawing/2014/main" id="{5CAE630D-A2DD-4F01-B9BB-6F159CB7E70B}"/>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20460432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98474" y="266700"/>
            <a:ext cx="6880226" cy="391459"/>
          </a:xfrm>
        </p:spPr>
        <p:txBody>
          <a:bodyPr/>
          <a:lstStyle/>
          <a:p>
            <a:r>
              <a:rPr lang="en-GB" dirty="0"/>
              <a:t>Research Data Management &amp; DMP</a:t>
            </a:r>
          </a:p>
        </p:txBody>
      </p:sp>
      <p:sp>
        <p:nvSpPr>
          <p:cNvPr id="8" name="Content Placeholder 1"/>
          <p:cNvSpPr>
            <a:spLocks noGrp="1"/>
          </p:cNvSpPr>
          <p:nvPr>
            <p:ph idx="1"/>
          </p:nvPr>
        </p:nvSpPr>
        <p:spPr>
          <a:xfrm>
            <a:off x="498474" y="2127824"/>
            <a:ext cx="8249286" cy="4463476"/>
          </a:xfrm>
        </p:spPr>
        <p:txBody>
          <a:bodyPr numCol="2"/>
          <a:lstStyle/>
          <a:p>
            <a:pPr marL="0" indent="0">
              <a:spcBef>
                <a:spcPts val="600"/>
              </a:spcBef>
              <a:buNone/>
            </a:pPr>
            <a:r>
              <a:rPr lang="en-GB" sz="1000" b="1" dirty="0"/>
              <a:t>RESEARCH DATA MANAGEMENT</a:t>
            </a:r>
          </a:p>
          <a:p>
            <a:pPr>
              <a:spcBef>
                <a:spcPts val="600"/>
              </a:spcBef>
            </a:pPr>
            <a:r>
              <a:rPr lang="en-GB" sz="1000" dirty="0"/>
              <a:t>Venkataraman, S. (2018, November). RDM, Open Research and DMP presentations and associated files. </a:t>
            </a:r>
            <a:r>
              <a:rPr lang="en-GB" sz="1000" dirty="0" err="1"/>
              <a:t>Zenodo</a:t>
            </a:r>
            <a:r>
              <a:rPr lang="en-GB" sz="1000" dirty="0"/>
              <a:t>.</a:t>
            </a:r>
          </a:p>
          <a:p>
            <a:pPr lvl="1"/>
            <a:r>
              <a:rPr lang="en-GB" sz="800" dirty="0"/>
              <a:t>http://doi.org/10.5281/zenodo.1489929 </a:t>
            </a:r>
          </a:p>
          <a:p>
            <a:pPr>
              <a:spcBef>
                <a:spcPts val="600"/>
              </a:spcBef>
            </a:pPr>
            <a:r>
              <a:rPr lang="en-GB" sz="1000" dirty="0"/>
              <a:t>Science Europe- RDM guide</a:t>
            </a:r>
          </a:p>
          <a:p>
            <a:pPr lvl="1"/>
            <a:r>
              <a:rPr lang="en-GB" sz="800" dirty="0"/>
              <a:t>https://scienceeurope.org/our-resources/practical-guide-to-the-international-alignment-of-research-data-management/ </a:t>
            </a:r>
          </a:p>
          <a:p>
            <a:pPr>
              <a:spcBef>
                <a:spcPts val="600"/>
              </a:spcBef>
            </a:pPr>
            <a:r>
              <a:rPr lang="en-US" sz="1000" dirty="0"/>
              <a:t>Research data management (RDM) open training materials</a:t>
            </a:r>
          </a:p>
          <a:p>
            <a:pPr lvl="1"/>
            <a:r>
              <a:rPr lang="en-GB" sz="800" dirty="0"/>
              <a:t>https://zenodo.org/communities/dcc-rdm-training-materials/?page=1&amp;size=20 </a:t>
            </a:r>
          </a:p>
          <a:p>
            <a:pPr>
              <a:spcBef>
                <a:spcPts val="600"/>
              </a:spcBef>
            </a:pPr>
            <a:r>
              <a:rPr lang="en-US" sz="1000" dirty="0" err="1"/>
              <a:t>OpenAIRE</a:t>
            </a:r>
            <a:r>
              <a:rPr lang="en-US" sz="1000" dirty="0"/>
              <a:t> Research Data Management Hand Book</a:t>
            </a:r>
          </a:p>
          <a:p>
            <a:pPr lvl="1"/>
            <a:r>
              <a:rPr lang="en-GB" sz="800" dirty="0"/>
              <a:t>https://www.openaire.eu/rdm-handbook</a:t>
            </a:r>
          </a:p>
          <a:p>
            <a:pPr>
              <a:spcBef>
                <a:spcPts val="600"/>
              </a:spcBef>
            </a:pPr>
            <a:r>
              <a:rPr lang="en-GB" sz="1000" dirty="0"/>
              <a:t>Research Data Management Adventure (serious game)</a:t>
            </a:r>
          </a:p>
          <a:p>
            <a:pPr lvl="1"/>
            <a:r>
              <a:rPr lang="en-GB" sz="800" dirty="0"/>
              <a:t>https://rdm-games.gitlab.io/rdm-adventure/ </a:t>
            </a:r>
          </a:p>
          <a:p>
            <a:pPr marL="0" indent="0">
              <a:spcBef>
                <a:spcPts val="600"/>
              </a:spcBef>
              <a:buNone/>
            </a:pPr>
            <a:r>
              <a:rPr lang="en-GB" sz="1000" b="1" dirty="0"/>
              <a:t>WHAT IS DATA &amp; FAIR DATA</a:t>
            </a:r>
          </a:p>
          <a:p>
            <a:pPr>
              <a:spcBef>
                <a:spcPts val="600"/>
              </a:spcBef>
            </a:pPr>
            <a:r>
              <a:rPr lang="en-US" sz="1000" dirty="0"/>
              <a:t>What counts as research data? (University of Bristol)</a:t>
            </a:r>
          </a:p>
          <a:p>
            <a:pPr lvl="1"/>
            <a:r>
              <a:rPr lang="en-US" sz="800" dirty="0"/>
              <a:t>https://data.blogs.bristol.ac.uk/bootcamp/data/</a:t>
            </a:r>
          </a:p>
          <a:p>
            <a:pPr>
              <a:spcBef>
                <a:spcPts val="600"/>
              </a:spcBef>
            </a:pPr>
            <a:r>
              <a:rPr lang="en-GB" sz="1000" dirty="0"/>
              <a:t>Data Management Expert Guide – Research Data (CESSDA ERIC)</a:t>
            </a:r>
          </a:p>
          <a:p>
            <a:pPr lvl="1"/>
            <a:r>
              <a:rPr lang="en-GB" sz="800" dirty="0"/>
              <a:t>https://www.cessda.eu/Training/Training-Resources/Library/Data-Management-Expert-Guide/1.-Plan/Research-data</a:t>
            </a:r>
          </a:p>
          <a:p>
            <a:pPr>
              <a:spcBef>
                <a:spcPts val="600"/>
              </a:spcBef>
            </a:pPr>
            <a:r>
              <a:rPr lang="en-GB" sz="1000" dirty="0"/>
              <a:t>Research Data in context (MANTRA)</a:t>
            </a:r>
          </a:p>
          <a:p>
            <a:pPr lvl="1"/>
            <a:r>
              <a:rPr lang="en-GB" sz="800" dirty="0"/>
              <a:t>https://mantra.edina.ac.uk/researchdataexplained/</a:t>
            </a:r>
          </a:p>
          <a:p>
            <a:pPr>
              <a:spcBef>
                <a:spcPts val="600"/>
              </a:spcBef>
            </a:pPr>
            <a:r>
              <a:rPr lang="en-GB" sz="1000" dirty="0"/>
              <a:t>What is data? (University of Leicester)</a:t>
            </a:r>
          </a:p>
          <a:p>
            <a:pPr lvl="1"/>
            <a:r>
              <a:rPr lang="en-GB" sz="800" dirty="0"/>
              <a:t>https://www2.le.ac.uk/services/research-data/rdm/what-is-rdm/research-data</a:t>
            </a:r>
          </a:p>
          <a:p>
            <a:pPr>
              <a:spcBef>
                <a:spcPts val="600"/>
              </a:spcBef>
            </a:pPr>
            <a:r>
              <a:rPr lang="en-GB" sz="1000" dirty="0" err="1"/>
              <a:t>Zenodo</a:t>
            </a:r>
            <a:r>
              <a:rPr lang="en-GB" sz="1000" dirty="0"/>
              <a:t>-FAIR principles</a:t>
            </a:r>
          </a:p>
          <a:p>
            <a:pPr lvl="1"/>
            <a:r>
              <a:rPr lang="en-GB" sz="800" dirty="0"/>
              <a:t>https://about.zenodo.org/principles/ </a:t>
            </a:r>
          </a:p>
          <a:p>
            <a:pPr>
              <a:spcBef>
                <a:spcPts val="600"/>
              </a:spcBef>
            </a:pPr>
            <a:r>
              <a:rPr lang="en-US" sz="1000" dirty="0"/>
              <a:t>"A love letter to your future self": What scientists need to know about FAIR data</a:t>
            </a:r>
          </a:p>
          <a:p>
            <a:pPr lvl="1"/>
            <a:r>
              <a:rPr lang="en-GB" sz="800" dirty="0"/>
              <a:t>https://www.natureindex.com/news-blog/what-scientists-need-to-know-about-fair-data </a:t>
            </a:r>
          </a:p>
          <a:p>
            <a:pPr>
              <a:spcBef>
                <a:spcPts val="600"/>
              </a:spcBef>
            </a:pPr>
            <a:r>
              <a:rPr lang="en-GB" sz="1000" dirty="0" err="1"/>
              <a:t>FAIRsFAIR</a:t>
            </a:r>
            <a:r>
              <a:rPr lang="en-GB" sz="1000" dirty="0"/>
              <a:t> Europe</a:t>
            </a:r>
          </a:p>
          <a:p>
            <a:pPr lvl="1"/>
            <a:r>
              <a:rPr lang="en-GB" sz="800" dirty="0"/>
              <a:t>https://www.fairsfair.eu/ </a:t>
            </a:r>
          </a:p>
          <a:p>
            <a:pPr>
              <a:spcBef>
                <a:spcPts val="600"/>
              </a:spcBef>
            </a:pPr>
            <a:r>
              <a:rPr lang="en-GB" sz="1000" dirty="0"/>
              <a:t>GO FAIR</a:t>
            </a:r>
          </a:p>
          <a:p>
            <a:pPr lvl="1"/>
            <a:r>
              <a:rPr lang="en-GB" sz="800" dirty="0"/>
              <a:t>https://www.go-fair.org/</a:t>
            </a:r>
          </a:p>
          <a:p>
            <a:pPr marL="0" indent="0">
              <a:spcBef>
                <a:spcPts val="600"/>
              </a:spcBef>
              <a:buNone/>
            </a:pPr>
            <a:r>
              <a:rPr lang="en-GB" sz="1000" b="1" dirty="0"/>
              <a:t>DATA ORGANISATION</a:t>
            </a:r>
          </a:p>
          <a:p>
            <a:pPr>
              <a:spcBef>
                <a:spcPts val="600"/>
              </a:spcBef>
            </a:pPr>
            <a:r>
              <a:rPr lang="en-GB" sz="1000" dirty="0"/>
              <a:t>Prepare and manage data (UK Data Service)</a:t>
            </a:r>
          </a:p>
          <a:p>
            <a:pPr lvl="1"/>
            <a:r>
              <a:rPr lang="en-GB" sz="800" dirty="0"/>
              <a:t>https://www.ukdataservice.ac.uk/manage-data</a:t>
            </a:r>
          </a:p>
          <a:p>
            <a:pPr>
              <a:spcBef>
                <a:spcPts val="600"/>
              </a:spcBef>
            </a:pPr>
            <a:r>
              <a:rPr lang="en-US" sz="1000" dirty="0"/>
              <a:t>Towards a Standardized Research Folder Structure</a:t>
            </a:r>
          </a:p>
          <a:p>
            <a:pPr lvl="1"/>
            <a:r>
              <a:rPr lang="nn-NO" sz="800" dirty="0"/>
              <a:t>https://genr.eu/wp/towards-a-standardized-research-folder-structure/ </a:t>
            </a:r>
          </a:p>
          <a:p>
            <a:pPr>
              <a:spcBef>
                <a:spcPts val="600"/>
              </a:spcBef>
            </a:pPr>
            <a:r>
              <a:rPr lang="en-US" sz="1000" dirty="0"/>
              <a:t>UK Data Service recommended file formats</a:t>
            </a:r>
          </a:p>
          <a:p>
            <a:pPr lvl="1"/>
            <a:r>
              <a:rPr lang="nn-NO" sz="800" dirty="0"/>
              <a:t>https://www.ukdataservice.ac.uk/manage-data/format/recommended-formats</a:t>
            </a:r>
          </a:p>
          <a:p>
            <a:pPr>
              <a:spcBef>
                <a:spcPts val="600"/>
              </a:spcBef>
            </a:pPr>
            <a:r>
              <a:rPr lang="nn-NO" sz="1000" dirty="0"/>
              <a:t>Creating data – Choosing Formats (University of Cambridge)</a:t>
            </a:r>
          </a:p>
          <a:p>
            <a:pPr lvl="1"/>
            <a:r>
              <a:rPr lang="nn-NO" sz="800" dirty="0"/>
              <a:t>https://www.data.cam.ac.uk/data-management-guide/creating-your-data/choosing-formats</a:t>
            </a:r>
          </a:p>
          <a:p>
            <a:pPr>
              <a:spcBef>
                <a:spcPts val="600"/>
              </a:spcBef>
            </a:pPr>
            <a:r>
              <a:rPr lang="nn-NO" sz="1000" dirty="0"/>
              <a:t>Naming things</a:t>
            </a:r>
          </a:p>
          <a:p>
            <a:pPr lvl="1"/>
            <a:r>
              <a:rPr lang="nn-NO" sz="800" dirty="0"/>
              <a:t>https://speakerdeck.com/jennybc/how-to-name-files</a:t>
            </a:r>
          </a:p>
          <a:p>
            <a:pPr>
              <a:spcBef>
                <a:spcPts val="600"/>
              </a:spcBef>
            </a:pPr>
            <a:endParaRPr lang="en-GB" sz="1000" dirty="0"/>
          </a:p>
          <a:p>
            <a:pPr>
              <a:spcBef>
                <a:spcPts val="600"/>
              </a:spcBef>
            </a:pPr>
            <a:endParaRPr lang="en-GB" sz="1000" dirty="0"/>
          </a:p>
        </p:txBody>
      </p:sp>
      <p:sp>
        <p:nvSpPr>
          <p:cNvPr id="9" name="Text Placeholder 5"/>
          <p:cNvSpPr>
            <a:spLocks noGrp="1"/>
          </p:cNvSpPr>
          <p:nvPr>
            <p:ph type="body" sz="quarter" idx="4294967295"/>
          </p:nvPr>
        </p:nvSpPr>
        <p:spPr>
          <a:xfrm>
            <a:off x="498473" y="1400385"/>
            <a:ext cx="4983164" cy="419271"/>
          </a:xfrm>
          <a:prstGeom prst="rect">
            <a:avLst/>
          </a:prstGeom>
        </p:spPr>
        <p:txBody>
          <a:bodyPr/>
          <a:lstStyle/>
          <a:p>
            <a:pPr>
              <a:buNone/>
            </a:pPr>
            <a:r>
              <a:rPr lang="en-GB" b="1" dirty="0">
                <a:solidFill>
                  <a:srgbClr val="68585A"/>
                </a:solidFill>
              </a:rPr>
              <a:t>Sources and other useful references</a:t>
            </a:r>
          </a:p>
        </p:txBody>
      </p:sp>
      <p:sp>
        <p:nvSpPr>
          <p:cNvPr id="7" name="Rectangle 6">
            <a:extLst>
              <a:ext uri="{FF2B5EF4-FFF2-40B4-BE49-F238E27FC236}">
                <a16:creationId xmlns:a16="http://schemas.microsoft.com/office/drawing/2014/main" id="{E142053C-EA5C-4B24-BC31-32DA13DE64FC}"/>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374119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85613-F304-4CC5-BE9B-544D2918E359}"/>
              </a:ext>
            </a:extLst>
          </p:cNvPr>
          <p:cNvSpPr>
            <a:spLocks noGrp="1"/>
          </p:cNvSpPr>
          <p:nvPr>
            <p:ph type="title"/>
          </p:nvPr>
        </p:nvSpPr>
        <p:spPr/>
        <p:txBody>
          <a:bodyPr/>
          <a:lstStyle/>
          <a:p>
            <a:r>
              <a:rPr lang="en-GB" dirty="0"/>
              <a:t>Research Data Management &amp; DMP</a:t>
            </a:r>
          </a:p>
        </p:txBody>
      </p:sp>
      <p:sp>
        <p:nvSpPr>
          <p:cNvPr id="5" name="Text Placeholder 5">
            <a:extLst>
              <a:ext uri="{FF2B5EF4-FFF2-40B4-BE49-F238E27FC236}">
                <a16:creationId xmlns:a16="http://schemas.microsoft.com/office/drawing/2014/main" id="{F8459408-8AA0-4F56-AA61-9D68D8572D07}"/>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Examples of research data</a:t>
            </a:r>
          </a:p>
          <a:p>
            <a:pPr marL="0" indent="0">
              <a:buNone/>
            </a:pPr>
            <a:endParaRPr lang="en-GB" dirty="0"/>
          </a:p>
        </p:txBody>
      </p:sp>
      <p:sp>
        <p:nvSpPr>
          <p:cNvPr id="6" name="Content Placeholder 1">
            <a:extLst>
              <a:ext uri="{FF2B5EF4-FFF2-40B4-BE49-F238E27FC236}">
                <a16:creationId xmlns:a16="http://schemas.microsoft.com/office/drawing/2014/main" id="{0258D2F2-123F-4113-84C8-A2B442DF48D3}"/>
              </a:ext>
            </a:extLst>
          </p:cNvPr>
          <p:cNvSpPr>
            <a:spLocks noGrp="1"/>
          </p:cNvSpPr>
          <p:nvPr>
            <p:ph idx="1"/>
          </p:nvPr>
        </p:nvSpPr>
        <p:spPr>
          <a:xfrm>
            <a:off x="498474" y="2314703"/>
            <a:ext cx="8197471" cy="4144963"/>
          </a:xfrm>
        </p:spPr>
        <p:txBody>
          <a:bodyPr/>
          <a:lstStyle/>
          <a:p>
            <a:pPr>
              <a:spcBef>
                <a:spcPts val="1200"/>
              </a:spcBef>
            </a:pPr>
            <a:r>
              <a:rPr lang="en-GB" dirty="0"/>
              <a:t>Documents (text, MS Word), spreadsheets</a:t>
            </a:r>
          </a:p>
          <a:p>
            <a:pPr>
              <a:spcBef>
                <a:spcPts val="1200"/>
              </a:spcBef>
            </a:pPr>
            <a:r>
              <a:rPr lang="en-GB" dirty="0"/>
              <a:t>Scanned laboratory notebooks, field notebooks, diaries</a:t>
            </a:r>
          </a:p>
          <a:p>
            <a:pPr>
              <a:spcBef>
                <a:spcPts val="1200"/>
              </a:spcBef>
            </a:pPr>
            <a:r>
              <a:rPr lang="en-GB" dirty="0"/>
              <a:t>Online questionnaires, transcripts, surveys or codebooks</a:t>
            </a:r>
          </a:p>
          <a:p>
            <a:pPr>
              <a:spcBef>
                <a:spcPts val="1200"/>
              </a:spcBef>
            </a:pPr>
            <a:r>
              <a:rPr lang="en-GB" dirty="0"/>
              <a:t>Digital audiotapes, videotapes and other digital recording media</a:t>
            </a:r>
          </a:p>
          <a:p>
            <a:pPr>
              <a:spcBef>
                <a:spcPts val="1200"/>
              </a:spcBef>
            </a:pPr>
            <a:r>
              <a:rPr lang="en-GB" dirty="0"/>
              <a:t>Scanned photographs or films</a:t>
            </a:r>
          </a:p>
          <a:p>
            <a:pPr>
              <a:spcBef>
                <a:spcPts val="1200"/>
              </a:spcBef>
            </a:pPr>
            <a:r>
              <a:rPr lang="en-GB" dirty="0"/>
              <a:t>Transcribed test responses</a:t>
            </a:r>
          </a:p>
          <a:p>
            <a:pPr>
              <a:spcBef>
                <a:spcPts val="1200"/>
              </a:spcBef>
            </a:pPr>
            <a:r>
              <a:rPr lang="en-GB" dirty="0"/>
              <a:t>Database contents (video, audio, text, images)</a:t>
            </a:r>
          </a:p>
          <a:p>
            <a:pPr>
              <a:spcBef>
                <a:spcPts val="1200"/>
              </a:spcBef>
            </a:pPr>
            <a:r>
              <a:rPr lang="en-GB" dirty="0"/>
              <a:t>Digital models, algorithms, scripts</a:t>
            </a:r>
          </a:p>
          <a:p>
            <a:pPr>
              <a:spcBef>
                <a:spcPts val="1200"/>
              </a:spcBef>
            </a:pPr>
            <a:r>
              <a:rPr lang="en-GB" dirty="0"/>
              <a:t>Contents of an application (input, output, </a:t>
            </a:r>
            <a:r>
              <a:rPr lang="en-GB" dirty="0" err="1"/>
              <a:t>logfiles</a:t>
            </a:r>
            <a:r>
              <a:rPr lang="en-GB" dirty="0"/>
              <a:t> for analysis software, simulations)</a:t>
            </a:r>
          </a:p>
          <a:p>
            <a:pPr>
              <a:spcBef>
                <a:spcPts val="1200"/>
              </a:spcBef>
            </a:pPr>
            <a:r>
              <a:rPr lang="en-GB" dirty="0"/>
              <a:t>Documented methodologies and workflows</a:t>
            </a:r>
          </a:p>
          <a:p>
            <a:pPr>
              <a:spcBef>
                <a:spcPts val="1200"/>
              </a:spcBef>
            </a:pPr>
            <a:r>
              <a:rPr lang="en-GB" dirty="0"/>
              <a:t>Records of standard operating procedures and protocols</a:t>
            </a:r>
          </a:p>
          <a:p>
            <a:pPr marL="0" indent="0">
              <a:buNone/>
            </a:pPr>
            <a:endParaRPr lang="en-US" dirty="0"/>
          </a:p>
        </p:txBody>
      </p:sp>
      <p:pic>
        <p:nvPicPr>
          <p:cNvPr id="7" name="Picture 6">
            <a:extLst>
              <a:ext uri="{FF2B5EF4-FFF2-40B4-BE49-F238E27FC236}">
                <a16:creationId xmlns:a16="http://schemas.microsoft.com/office/drawing/2014/main" id="{FDA2FE01-84C1-4A8A-8892-1B0822F00BF9}"/>
              </a:ext>
            </a:extLst>
          </p:cNvPr>
          <p:cNvPicPr>
            <a:picLocks noChangeAspect="1"/>
          </p:cNvPicPr>
          <p:nvPr/>
        </p:nvPicPr>
        <p:blipFill>
          <a:blip r:embed="rId2"/>
          <a:stretch>
            <a:fillRect/>
          </a:stretch>
        </p:blipFill>
        <p:spPr>
          <a:xfrm>
            <a:off x="8106391" y="6357033"/>
            <a:ext cx="860081" cy="307930"/>
          </a:xfrm>
          <a:prstGeom prst="rect">
            <a:avLst/>
          </a:prstGeom>
        </p:spPr>
      </p:pic>
      <p:sp>
        <p:nvSpPr>
          <p:cNvPr id="9" name="Rectangle 8">
            <a:extLst>
              <a:ext uri="{FF2B5EF4-FFF2-40B4-BE49-F238E27FC236}">
                <a16:creationId xmlns:a16="http://schemas.microsoft.com/office/drawing/2014/main" id="{D5878E02-42DF-41C5-8F65-3623F2A68382}"/>
              </a:ext>
            </a:extLst>
          </p:cNvPr>
          <p:cNvSpPr/>
          <p:nvPr/>
        </p:nvSpPr>
        <p:spPr>
          <a:xfrm>
            <a:off x="5344750" y="1419636"/>
            <a:ext cx="3621722" cy="430887"/>
          </a:xfrm>
          <a:prstGeom prst="rect">
            <a:avLst/>
          </a:prstGeom>
        </p:spPr>
        <p:txBody>
          <a:bodyPr wrap="square">
            <a:spAutoFit/>
          </a:bodyPr>
          <a:lstStyle/>
          <a:p>
            <a:r>
              <a:rPr lang="en-GB" sz="1100" dirty="0">
                <a:solidFill>
                  <a:schemeClr val="accent2">
                    <a:lumMod val="75000"/>
                  </a:schemeClr>
                </a:solidFill>
              </a:rPr>
              <a:t>https://library.leeds.ac.uk/info/14062/research_data_management/61/research_data_management_explained</a:t>
            </a:r>
          </a:p>
        </p:txBody>
      </p:sp>
      <p:sp>
        <p:nvSpPr>
          <p:cNvPr id="10" name="Rectangle 9">
            <a:extLst>
              <a:ext uri="{FF2B5EF4-FFF2-40B4-BE49-F238E27FC236}">
                <a16:creationId xmlns:a16="http://schemas.microsoft.com/office/drawing/2014/main" id="{A0B7869F-457A-4EBF-89A4-6CE4AF57527A}"/>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3"/>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1" name="Rectangle 10">
            <a:extLst>
              <a:ext uri="{FF2B5EF4-FFF2-40B4-BE49-F238E27FC236}">
                <a16:creationId xmlns:a16="http://schemas.microsoft.com/office/drawing/2014/main" id="{162DD588-4BD6-4B65-B258-5175D2D720F8}"/>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26950612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98474" y="266700"/>
            <a:ext cx="6880226" cy="391459"/>
          </a:xfrm>
        </p:spPr>
        <p:txBody>
          <a:bodyPr/>
          <a:lstStyle/>
          <a:p>
            <a:r>
              <a:rPr lang="en-GB" dirty="0"/>
              <a:t>Research Data Management &amp; DMP</a:t>
            </a:r>
          </a:p>
        </p:txBody>
      </p:sp>
      <p:sp>
        <p:nvSpPr>
          <p:cNvPr id="8" name="Content Placeholder 1"/>
          <p:cNvSpPr>
            <a:spLocks noGrp="1"/>
          </p:cNvSpPr>
          <p:nvPr>
            <p:ph idx="1"/>
          </p:nvPr>
        </p:nvSpPr>
        <p:spPr>
          <a:xfrm>
            <a:off x="498474" y="1934784"/>
            <a:ext cx="8078598" cy="4656516"/>
          </a:xfrm>
        </p:spPr>
        <p:txBody>
          <a:bodyPr numCol="2"/>
          <a:lstStyle/>
          <a:p>
            <a:pPr marL="0" indent="0">
              <a:spcBef>
                <a:spcPts val="600"/>
              </a:spcBef>
              <a:buNone/>
            </a:pPr>
            <a:r>
              <a:rPr lang="en-GB" sz="1000" b="1" dirty="0"/>
              <a:t>BEST PRACTICES</a:t>
            </a:r>
          </a:p>
          <a:p>
            <a:pPr>
              <a:spcBef>
                <a:spcPts val="600"/>
              </a:spcBef>
            </a:pPr>
            <a:r>
              <a:rPr lang="en-US" sz="1000" dirty="0"/>
              <a:t>‘I </a:t>
            </a:r>
            <a:r>
              <a:rPr lang="en-US" sz="1000" dirty="0" err="1"/>
              <a:t>ain’t</a:t>
            </a:r>
            <a:r>
              <a:rPr lang="en-US" sz="1000" dirty="0"/>
              <a:t> afraid of no myth’ – busting the myths on data sharing</a:t>
            </a:r>
          </a:p>
          <a:p>
            <a:pPr lvl="1"/>
            <a:r>
              <a:rPr lang="fr-FR" sz="800" dirty="0"/>
              <a:t>https://blog.wellcomeopenresearch.org/2020/08/20/i-aint-afraid-of-no-myth-busting-the-myths-on-data-sharing/ </a:t>
            </a:r>
          </a:p>
          <a:p>
            <a:pPr>
              <a:spcBef>
                <a:spcPts val="600"/>
              </a:spcBef>
            </a:pPr>
            <a:r>
              <a:rPr lang="fr-FR" sz="1000" dirty="0"/>
              <a:t>Guide de bonnes pratiques sur la gestion des données de la recherche</a:t>
            </a:r>
          </a:p>
          <a:p>
            <a:pPr lvl="1"/>
            <a:r>
              <a:rPr lang="fr-FR" sz="800" dirty="0"/>
              <a:t>https://mi-gt-donnees.pages.math.unistra.fr/guide/00-introduction.html</a:t>
            </a:r>
          </a:p>
          <a:p>
            <a:pPr marL="0" indent="0">
              <a:spcBef>
                <a:spcPts val="600"/>
              </a:spcBef>
              <a:buNone/>
            </a:pPr>
            <a:r>
              <a:rPr lang="en-GB" sz="1000" b="1" dirty="0"/>
              <a:t>DATA MANAGEMENT PLAN</a:t>
            </a:r>
          </a:p>
          <a:p>
            <a:pPr>
              <a:spcBef>
                <a:spcPts val="600"/>
              </a:spcBef>
            </a:pPr>
            <a:r>
              <a:rPr lang="en-GB" sz="1000" dirty="0"/>
              <a:t>DMP Online (Digital Curation Centre)</a:t>
            </a:r>
          </a:p>
          <a:p>
            <a:pPr lvl="1"/>
            <a:r>
              <a:rPr lang="en-GB" sz="800" dirty="0"/>
              <a:t>https://dmponline.dcc.ac.uk/</a:t>
            </a:r>
          </a:p>
          <a:p>
            <a:pPr>
              <a:spcBef>
                <a:spcPts val="600"/>
              </a:spcBef>
            </a:pPr>
            <a:r>
              <a:rPr lang="en-GB" sz="1000" dirty="0"/>
              <a:t>Registry of Research Data Repositories – re3data</a:t>
            </a:r>
          </a:p>
          <a:p>
            <a:pPr lvl="1"/>
            <a:r>
              <a:rPr lang="en-GB" sz="800" dirty="0"/>
              <a:t>https://re3data.org</a:t>
            </a:r>
          </a:p>
          <a:p>
            <a:pPr>
              <a:spcBef>
                <a:spcPts val="600"/>
              </a:spcBef>
            </a:pPr>
            <a:r>
              <a:rPr lang="en-GB" sz="1000" dirty="0"/>
              <a:t>How guides – develop a data plan</a:t>
            </a:r>
          </a:p>
          <a:p>
            <a:pPr lvl="1"/>
            <a:r>
              <a:rPr lang="en-GB" sz="800" dirty="0"/>
              <a:t>http://www.dcc.ac.uk/resources/how-guides/develop-data-plan#f3</a:t>
            </a:r>
          </a:p>
          <a:p>
            <a:pPr>
              <a:spcBef>
                <a:spcPts val="600"/>
              </a:spcBef>
            </a:pPr>
            <a:r>
              <a:rPr lang="en-GB" sz="1000" dirty="0"/>
              <a:t>Data Management Plans (</a:t>
            </a:r>
            <a:r>
              <a:rPr lang="en-GB" sz="1000" dirty="0" err="1"/>
              <a:t>TUDelft</a:t>
            </a:r>
            <a:r>
              <a:rPr lang="en-GB" sz="1000" dirty="0"/>
              <a:t>)</a:t>
            </a:r>
          </a:p>
          <a:p>
            <a:pPr lvl="1"/>
            <a:r>
              <a:rPr lang="en-GB" sz="800" dirty="0"/>
              <a:t>https://www.tudelft.nl/en/library/research-data-management/r/plan/data-management-plans</a:t>
            </a:r>
          </a:p>
          <a:p>
            <a:pPr>
              <a:spcBef>
                <a:spcPts val="600"/>
              </a:spcBef>
            </a:pPr>
            <a:r>
              <a:rPr lang="en-US" sz="1000" dirty="0"/>
              <a:t>Guidelines on FAIR Data Management in Horizon 2020</a:t>
            </a:r>
          </a:p>
          <a:p>
            <a:pPr lvl="1"/>
            <a:r>
              <a:rPr lang="en-GB" sz="800" dirty="0"/>
              <a:t>https://ec.europa.eu/research/participants/data/ref/h2020/grants_manual/hi/oa_pilot/h2020-hi-oa-data-mgt_en.pdf </a:t>
            </a:r>
          </a:p>
          <a:p>
            <a:pPr lvl="1"/>
            <a:r>
              <a:rPr lang="en-GB" sz="800" dirty="0"/>
              <a:t>https://ec.europa.eu/research/participants/docs/h2020-funding-guide/cross-cutting-issues/open-access-data-management/data-management_en.htm</a:t>
            </a:r>
          </a:p>
          <a:p>
            <a:pPr>
              <a:spcBef>
                <a:spcPts val="600"/>
              </a:spcBef>
            </a:pPr>
            <a:r>
              <a:rPr lang="en-GB" sz="1000" dirty="0"/>
              <a:t>Data Management costs</a:t>
            </a:r>
          </a:p>
          <a:p>
            <a:pPr lvl="1"/>
            <a:r>
              <a:rPr lang="en-GB" sz="800" dirty="0"/>
              <a:t>https://www.tudelft.nl/en/library/research-data-management/r/plan/data-management-costs</a:t>
            </a:r>
          </a:p>
          <a:p>
            <a:pPr>
              <a:spcBef>
                <a:spcPts val="600"/>
              </a:spcBef>
            </a:pPr>
            <a:r>
              <a:rPr lang="en-GB" sz="1000" dirty="0"/>
              <a:t>What will it cost to manage and share my data?</a:t>
            </a:r>
          </a:p>
          <a:p>
            <a:pPr lvl="1"/>
            <a:r>
              <a:rPr lang="en-GB" sz="800" dirty="0"/>
              <a:t>https://www.openaire.eu/what-will-it-cost-to-manage-and-share-my-data </a:t>
            </a:r>
          </a:p>
          <a:p>
            <a:pPr>
              <a:spcBef>
                <a:spcPts val="600"/>
              </a:spcBef>
            </a:pPr>
            <a:r>
              <a:rPr lang="en-GB" sz="1000" dirty="0"/>
              <a:t>RDM costs estimation tool</a:t>
            </a:r>
          </a:p>
          <a:p>
            <a:pPr lvl="1"/>
            <a:r>
              <a:rPr lang="en-GB" sz="800" dirty="0"/>
              <a:t>https://www.openaire.eu/how-to-comply-to-h2020-mandates-rdm-costs </a:t>
            </a:r>
          </a:p>
          <a:p>
            <a:pPr marL="0" indent="0">
              <a:spcBef>
                <a:spcPts val="600"/>
              </a:spcBef>
              <a:buNone/>
            </a:pPr>
            <a:r>
              <a:rPr lang="en-GB" sz="1000" b="1" dirty="0"/>
              <a:t>OPEN SOURCE &amp; OPEN LICENSING</a:t>
            </a:r>
          </a:p>
          <a:p>
            <a:pPr>
              <a:spcBef>
                <a:spcPts val="600"/>
              </a:spcBef>
            </a:pPr>
            <a:r>
              <a:rPr lang="en-US" sz="1000" dirty="0"/>
              <a:t>Open source software and open data: open licensing of software and data for public policy analysis and for collaborative research</a:t>
            </a:r>
          </a:p>
          <a:p>
            <a:pPr lvl="1"/>
            <a:r>
              <a:rPr lang="en-US" sz="800" dirty="0"/>
              <a:t>https://doi.org/10.5281/zenodo.4537157</a:t>
            </a:r>
          </a:p>
          <a:p>
            <a:pPr marL="0" indent="0">
              <a:spcBef>
                <a:spcPts val="600"/>
              </a:spcBef>
              <a:buNone/>
            </a:pPr>
            <a:r>
              <a:rPr lang="en-GB" sz="1000" b="1" dirty="0"/>
              <a:t>OPEN SCIENCE</a:t>
            </a:r>
          </a:p>
          <a:p>
            <a:pPr>
              <a:spcBef>
                <a:spcPts val="600"/>
              </a:spcBef>
            </a:pPr>
            <a:r>
              <a:rPr lang="en-GB" sz="1000" dirty="0"/>
              <a:t>Open Science Hand Book</a:t>
            </a:r>
          </a:p>
          <a:p>
            <a:pPr lvl="1"/>
            <a:r>
              <a:rPr lang="en-GB" sz="800" dirty="0"/>
              <a:t>https://doi.org/10.5281/zenodo.1212496</a:t>
            </a:r>
          </a:p>
          <a:p>
            <a:pPr>
              <a:spcBef>
                <a:spcPts val="600"/>
              </a:spcBef>
            </a:pPr>
            <a:r>
              <a:rPr lang="en-GB" sz="1000" dirty="0"/>
              <a:t>Open Data Hand Book</a:t>
            </a:r>
          </a:p>
          <a:p>
            <a:pPr lvl="1"/>
            <a:r>
              <a:rPr lang="en-GB" sz="800" dirty="0"/>
              <a:t>https://opendatahandbook.org/guide/en/why-open-data/</a:t>
            </a:r>
          </a:p>
          <a:p>
            <a:pPr>
              <a:spcBef>
                <a:spcPts val="600"/>
              </a:spcBef>
            </a:pPr>
            <a:r>
              <a:rPr lang="en-GB" sz="1000" dirty="0"/>
              <a:t>Open Science, Open Data, Open Source. 21</a:t>
            </a:r>
            <a:r>
              <a:rPr lang="en-GB" sz="1000" baseline="30000" dirty="0"/>
              <a:t>st</a:t>
            </a:r>
            <a:r>
              <a:rPr lang="en-GB" sz="1000" dirty="0"/>
              <a:t> century research skills for the life science</a:t>
            </a:r>
          </a:p>
          <a:p>
            <a:pPr lvl="1"/>
            <a:r>
              <a:rPr lang="en-GB" sz="800" dirty="0"/>
              <a:t>http://doi.org/10.5281/zenodo.1015288</a:t>
            </a:r>
          </a:p>
          <a:p>
            <a:pPr>
              <a:spcBef>
                <a:spcPts val="600"/>
              </a:spcBef>
            </a:pPr>
            <a:r>
              <a:rPr lang="en-US" sz="1000" dirty="0"/>
              <a:t>Open Scientist Handbook</a:t>
            </a:r>
          </a:p>
          <a:p>
            <a:pPr lvl="1"/>
            <a:r>
              <a:rPr lang="en-US" sz="800" dirty="0"/>
              <a:t>https://openscientist.pubpub.org/</a:t>
            </a:r>
          </a:p>
          <a:p>
            <a:pPr>
              <a:spcBef>
                <a:spcPts val="600"/>
              </a:spcBef>
            </a:pPr>
            <a:r>
              <a:rPr lang="en-US" sz="1000" dirty="0"/>
              <a:t>Winning Horizon 2020 with Open Science</a:t>
            </a:r>
          </a:p>
          <a:p>
            <a:pPr lvl="1"/>
            <a:r>
              <a:rPr lang="en-US" sz="800" dirty="0"/>
              <a:t>https://doi.org/10.5281/zenodo.12247</a:t>
            </a:r>
          </a:p>
          <a:p>
            <a:pPr>
              <a:spcBef>
                <a:spcPts val="600"/>
              </a:spcBef>
            </a:pPr>
            <a:endParaRPr lang="en-GB" sz="1000" dirty="0"/>
          </a:p>
          <a:p>
            <a:pPr>
              <a:spcBef>
                <a:spcPts val="600"/>
              </a:spcBef>
            </a:pPr>
            <a:endParaRPr lang="en-GB" sz="1000" dirty="0"/>
          </a:p>
        </p:txBody>
      </p:sp>
      <p:sp>
        <p:nvSpPr>
          <p:cNvPr id="9" name="Text Placeholder 5"/>
          <p:cNvSpPr>
            <a:spLocks noGrp="1"/>
          </p:cNvSpPr>
          <p:nvPr>
            <p:ph type="body" sz="quarter" idx="4294967295"/>
          </p:nvPr>
        </p:nvSpPr>
        <p:spPr>
          <a:xfrm>
            <a:off x="498473" y="1400385"/>
            <a:ext cx="4983164" cy="419271"/>
          </a:xfrm>
          <a:prstGeom prst="rect">
            <a:avLst/>
          </a:prstGeom>
        </p:spPr>
        <p:txBody>
          <a:bodyPr/>
          <a:lstStyle/>
          <a:p>
            <a:pPr>
              <a:buNone/>
            </a:pPr>
            <a:r>
              <a:rPr lang="en-GB" b="1" dirty="0">
                <a:solidFill>
                  <a:srgbClr val="68585A"/>
                </a:solidFill>
              </a:rPr>
              <a:t>Sources and other useful references</a:t>
            </a:r>
          </a:p>
        </p:txBody>
      </p:sp>
      <p:sp>
        <p:nvSpPr>
          <p:cNvPr id="7" name="Rectangle 6">
            <a:extLst>
              <a:ext uri="{FF2B5EF4-FFF2-40B4-BE49-F238E27FC236}">
                <a16:creationId xmlns:a16="http://schemas.microsoft.com/office/drawing/2014/main" id="{3CD317AF-CD16-476B-98A7-5440D87A5E74}"/>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40912989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0CCC82A-137F-4570-9557-74FE0EB54117}"/>
              </a:ext>
            </a:extLst>
          </p:cNvPr>
          <p:cNvSpPr>
            <a:spLocks noGrp="1"/>
          </p:cNvSpPr>
          <p:nvPr>
            <p:ph type="subTitle" idx="1"/>
          </p:nvPr>
        </p:nvSpPr>
        <p:spPr/>
        <p:txBody>
          <a:bodyPr/>
          <a:lstStyle/>
          <a:p>
            <a:r>
              <a:rPr lang="en-GB" sz="3200" dirty="0"/>
              <a:t>Questions?</a:t>
            </a:r>
          </a:p>
        </p:txBody>
      </p:sp>
    </p:spTree>
    <p:extLst>
      <p:ext uri="{BB962C8B-B14F-4D97-AF65-F5344CB8AC3E}">
        <p14:creationId xmlns:p14="http://schemas.microsoft.com/office/powerpoint/2010/main" val="233995071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6798-A4B0-4C04-8619-DB825159A1A7}"/>
              </a:ext>
            </a:extLst>
          </p:cNvPr>
          <p:cNvSpPr>
            <a:spLocks noGrp="1"/>
          </p:cNvSpPr>
          <p:nvPr>
            <p:ph type="title"/>
          </p:nvPr>
        </p:nvSpPr>
        <p:spPr/>
        <p:txBody>
          <a:bodyPr/>
          <a:lstStyle/>
          <a:p>
            <a:r>
              <a:rPr lang="en-GB" dirty="0"/>
              <a:t>Research Data Management &amp; DMP</a:t>
            </a:r>
          </a:p>
        </p:txBody>
      </p:sp>
      <p:sp>
        <p:nvSpPr>
          <p:cNvPr id="5" name="Text Placeholder 5">
            <a:extLst>
              <a:ext uri="{FF2B5EF4-FFF2-40B4-BE49-F238E27FC236}">
                <a16:creationId xmlns:a16="http://schemas.microsoft.com/office/drawing/2014/main" id="{065F0734-D87B-4A50-85DB-D2EA96EED538}"/>
              </a:ext>
            </a:extLst>
          </p:cNvPr>
          <p:cNvSpPr txBox="1">
            <a:spLocks/>
          </p:cNvSpPr>
          <p:nvPr/>
        </p:nvSpPr>
        <p:spPr>
          <a:xfrm>
            <a:off x="498474" y="1771776"/>
            <a:ext cx="4983164" cy="67468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140B"/>
              </a:buClr>
              <a:buNone/>
            </a:pPr>
            <a:r>
              <a:rPr lang="en-GB" b="1" dirty="0">
                <a:solidFill>
                  <a:srgbClr val="68585A"/>
                </a:solidFill>
              </a:rPr>
              <a:t>Examples of research data formats</a:t>
            </a:r>
          </a:p>
          <a:p>
            <a:pPr marL="0" indent="0">
              <a:buNone/>
            </a:pPr>
            <a:endParaRPr lang="en-GB" dirty="0"/>
          </a:p>
        </p:txBody>
      </p:sp>
      <p:sp>
        <p:nvSpPr>
          <p:cNvPr id="6" name="Content Placeholder 1">
            <a:extLst>
              <a:ext uri="{FF2B5EF4-FFF2-40B4-BE49-F238E27FC236}">
                <a16:creationId xmlns:a16="http://schemas.microsoft.com/office/drawing/2014/main" id="{FC398ECF-595D-42D0-844D-151BCCD18098}"/>
              </a:ext>
            </a:extLst>
          </p:cNvPr>
          <p:cNvSpPr>
            <a:spLocks noGrp="1"/>
          </p:cNvSpPr>
          <p:nvPr>
            <p:ph idx="1"/>
          </p:nvPr>
        </p:nvSpPr>
        <p:spPr>
          <a:xfrm>
            <a:off x="498474" y="2314703"/>
            <a:ext cx="8197471" cy="4144963"/>
          </a:xfrm>
        </p:spPr>
        <p:txBody>
          <a:bodyPr/>
          <a:lstStyle/>
          <a:p>
            <a:pPr>
              <a:spcBef>
                <a:spcPts val="1200"/>
              </a:spcBef>
            </a:pPr>
            <a:r>
              <a:rPr lang="en-GB" dirty="0"/>
              <a:t>Text - flat text files, Word, Portable Document Format (PDF), Rich Text Format (RTF), Extensible </a:t>
            </a:r>
            <a:r>
              <a:rPr lang="en-GB" dirty="0" err="1"/>
              <a:t>Markup</a:t>
            </a:r>
            <a:r>
              <a:rPr lang="en-GB" dirty="0"/>
              <a:t> </a:t>
            </a:r>
            <a:r>
              <a:rPr lang="en-GB" dirty="0" err="1"/>
              <a:t>Languague</a:t>
            </a:r>
            <a:r>
              <a:rPr lang="en-GB" dirty="0"/>
              <a:t> (XML). </a:t>
            </a:r>
          </a:p>
          <a:p>
            <a:pPr>
              <a:spcBef>
                <a:spcPts val="1200"/>
              </a:spcBef>
            </a:pPr>
            <a:r>
              <a:rPr lang="en-GB" dirty="0"/>
              <a:t>Numerical - Statistical Package for the Social Sciences (SPSS), Stata, Excel. </a:t>
            </a:r>
          </a:p>
          <a:p>
            <a:pPr>
              <a:spcBef>
                <a:spcPts val="1200"/>
              </a:spcBef>
            </a:pPr>
            <a:r>
              <a:rPr lang="en-GB" dirty="0"/>
              <a:t>Multimedia - jpeg, tiff, </a:t>
            </a:r>
            <a:r>
              <a:rPr lang="en-GB" dirty="0" err="1"/>
              <a:t>dicom</a:t>
            </a:r>
            <a:r>
              <a:rPr lang="en-GB" dirty="0"/>
              <a:t>, mpeg, </a:t>
            </a:r>
            <a:r>
              <a:rPr lang="en-GB" dirty="0" err="1"/>
              <a:t>quicktime</a:t>
            </a:r>
            <a:r>
              <a:rPr lang="en-GB" dirty="0"/>
              <a:t>. </a:t>
            </a:r>
          </a:p>
          <a:p>
            <a:pPr>
              <a:spcBef>
                <a:spcPts val="1200"/>
              </a:spcBef>
            </a:pPr>
            <a:r>
              <a:rPr lang="en-GB" dirty="0"/>
              <a:t>Models - 3D, statistical. </a:t>
            </a:r>
          </a:p>
          <a:p>
            <a:pPr>
              <a:spcBef>
                <a:spcPts val="1200"/>
              </a:spcBef>
            </a:pPr>
            <a:r>
              <a:rPr lang="en-GB" dirty="0"/>
              <a:t>Software - Java, C. </a:t>
            </a:r>
          </a:p>
          <a:p>
            <a:pPr>
              <a:spcBef>
                <a:spcPts val="1200"/>
              </a:spcBef>
            </a:pPr>
            <a:r>
              <a:rPr lang="en-GB" dirty="0"/>
              <a:t>Discipline specific - Flexible Image Transport System (FITS) in astronomy, Crystallographic Information File (CIF) in chemistry. </a:t>
            </a:r>
          </a:p>
          <a:p>
            <a:pPr>
              <a:spcBef>
                <a:spcPts val="1200"/>
              </a:spcBef>
            </a:pPr>
            <a:r>
              <a:rPr lang="en-GB" dirty="0"/>
              <a:t>Instrument specific - Olympus Confocal Microscope Data Format, Carl Zeiss Digital Microscopic Image Format (ZVI).</a:t>
            </a:r>
            <a:endParaRPr lang="en-US" dirty="0"/>
          </a:p>
        </p:txBody>
      </p:sp>
      <p:pic>
        <p:nvPicPr>
          <p:cNvPr id="7" name="Picture 6">
            <a:extLst>
              <a:ext uri="{FF2B5EF4-FFF2-40B4-BE49-F238E27FC236}">
                <a16:creationId xmlns:a16="http://schemas.microsoft.com/office/drawing/2014/main" id="{466796B1-5ED1-4A0F-83D5-7B1596F3D8B3}"/>
              </a:ext>
            </a:extLst>
          </p:cNvPr>
          <p:cNvPicPr>
            <a:picLocks noChangeAspect="1"/>
          </p:cNvPicPr>
          <p:nvPr/>
        </p:nvPicPr>
        <p:blipFill>
          <a:blip r:embed="rId2"/>
          <a:stretch>
            <a:fillRect/>
          </a:stretch>
        </p:blipFill>
        <p:spPr>
          <a:xfrm>
            <a:off x="8106391" y="6357033"/>
            <a:ext cx="860081" cy="307930"/>
          </a:xfrm>
          <a:prstGeom prst="rect">
            <a:avLst/>
          </a:prstGeom>
        </p:spPr>
      </p:pic>
      <p:sp>
        <p:nvSpPr>
          <p:cNvPr id="9" name="Rectangle 8">
            <a:extLst>
              <a:ext uri="{FF2B5EF4-FFF2-40B4-BE49-F238E27FC236}">
                <a16:creationId xmlns:a16="http://schemas.microsoft.com/office/drawing/2014/main" id="{097FC9D2-2EE2-4ED8-B8A0-20FAAB1E0702}"/>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3"/>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0" name="Rectangle 9">
            <a:extLst>
              <a:ext uri="{FF2B5EF4-FFF2-40B4-BE49-F238E27FC236}">
                <a16:creationId xmlns:a16="http://schemas.microsoft.com/office/drawing/2014/main" id="{9A97D6B3-2E3F-470D-94AE-82B3E8C746F5}"/>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2176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 is a DMP?</a:t>
            </a:r>
          </a:p>
        </p:txBody>
      </p:sp>
    </p:spTree>
    <p:extLst>
      <p:ext uri="{BB962C8B-B14F-4D97-AF65-F5344CB8AC3E}">
        <p14:creationId xmlns:p14="http://schemas.microsoft.com/office/powerpoint/2010/main" val="183860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Research Data Management &amp; DMP</a:t>
            </a:r>
          </a:p>
        </p:txBody>
      </p:sp>
      <p:pic>
        <p:nvPicPr>
          <p:cNvPr id="7" name="Picture 6"/>
          <p:cNvPicPr>
            <a:picLocks noChangeAspect="1"/>
          </p:cNvPicPr>
          <p:nvPr/>
        </p:nvPicPr>
        <p:blipFill>
          <a:blip r:embed="rId2"/>
          <a:stretch>
            <a:fillRect/>
          </a:stretch>
        </p:blipFill>
        <p:spPr>
          <a:xfrm>
            <a:off x="8106391" y="6357033"/>
            <a:ext cx="860081" cy="307930"/>
          </a:xfrm>
          <a:prstGeom prst="rect">
            <a:avLst/>
          </a:prstGeom>
        </p:spPr>
      </p:pic>
      <p:sp>
        <p:nvSpPr>
          <p:cNvPr id="12" name="Text Placeholder 5"/>
          <p:cNvSpPr>
            <a:spLocks noGrp="1"/>
          </p:cNvSpPr>
          <p:nvPr>
            <p:ph type="body" sz="quarter" idx="14"/>
          </p:nvPr>
        </p:nvSpPr>
        <p:spPr>
          <a:xfrm>
            <a:off x="498474" y="1771776"/>
            <a:ext cx="4983164" cy="674687"/>
          </a:xfrm>
        </p:spPr>
        <p:txBody>
          <a:bodyPr/>
          <a:lstStyle/>
          <a:p>
            <a:r>
              <a:rPr lang="en-GB" dirty="0"/>
              <a:t>A formal ‘living’ document</a:t>
            </a:r>
          </a:p>
        </p:txBody>
      </p:sp>
      <p:sp>
        <p:nvSpPr>
          <p:cNvPr id="13" name="Content Placeholder 1"/>
          <p:cNvSpPr>
            <a:spLocks noGrp="1"/>
          </p:cNvSpPr>
          <p:nvPr>
            <p:ph idx="1"/>
          </p:nvPr>
        </p:nvSpPr>
        <p:spPr>
          <a:xfrm>
            <a:off x="498473" y="2520000"/>
            <a:ext cx="5146189" cy="4144963"/>
          </a:xfrm>
        </p:spPr>
        <p:txBody>
          <a:bodyPr/>
          <a:lstStyle/>
          <a:p>
            <a:r>
              <a:rPr lang="en-GB" dirty="0"/>
              <a:t>Formal document that specifies how research data will be handled both during and after a research project.</a:t>
            </a:r>
          </a:p>
          <a:p>
            <a:r>
              <a:rPr lang="en-GB" dirty="0"/>
              <a:t>It identifies key actions and strategies to ensure that research data are of a high quality, safe, sustainable and – where possible – accessible and reusable. </a:t>
            </a:r>
          </a:p>
          <a:p>
            <a:r>
              <a:rPr lang="en-GB" dirty="0"/>
              <a:t>More and more research funders require a DMP as part of the grant proposal process, or after funding has been approved. </a:t>
            </a:r>
          </a:p>
          <a:p>
            <a:r>
              <a:rPr lang="en-GB" dirty="0"/>
              <a:t>It is a ‘living’ document that is ideally created before or at the start of a research project, but updated when necessary as the project progresses. It’s a process…</a:t>
            </a:r>
          </a:p>
        </p:txBody>
      </p:sp>
      <p:sp>
        <p:nvSpPr>
          <p:cNvPr id="2" name="Rectangle 1"/>
          <p:cNvSpPr/>
          <p:nvPr/>
        </p:nvSpPr>
        <p:spPr>
          <a:xfrm>
            <a:off x="498474" y="6295631"/>
            <a:ext cx="4613058" cy="292388"/>
          </a:xfrm>
          <a:prstGeom prst="rect">
            <a:avLst/>
          </a:prstGeom>
        </p:spPr>
        <p:txBody>
          <a:bodyPr wrap="none">
            <a:spAutoFit/>
          </a:bodyPr>
          <a:lstStyle/>
          <a:p>
            <a:r>
              <a:rPr lang="en-GB" sz="1300" dirty="0" err="1">
                <a:hlinkClick r:id="rId3"/>
              </a:rPr>
              <a:t>OpenAIRE</a:t>
            </a:r>
            <a:r>
              <a:rPr lang="en-GB" sz="1300" dirty="0">
                <a:hlinkClick r:id="rId3"/>
              </a:rPr>
              <a:t> FAQ - https://www.openaire.eu/faqs#ifaqCat-170</a:t>
            </a:r>
            <a:endParaRPr lang="en-GB" sz="1300" dirty="0"/>
          </a:p>
        </p:txBody>
      </p:sp>
      <p:pic>
        <p:nvPicPr>
          <p:cNvPr id="5" name="Picture 4"/>
          <p:cNvPicPr>
            <a:picLocks noChangeAspect="1"/>
          </p:cNvPicPr>
          <p:nvPr/>
        </p:nvPicPr>
        <p:blipFill>
          <a:blip r:embed="rId4"/>
          <a:stretch>
            <a:fillRect/>
          </a:stretch>
        </p:blipFill>
        <p:spPr>
          <a:xfrm>
            <a:off x="6039138" y="4798167"/>
            <a:ext cx="2927334" cy="1497464"/>
          </a:xfrm>
          <a:prstGeom prst="rect">
            <a:avLst/>
          </a:prstGeom>
        </p:spPr>
      </p:pic>
      <p:pic>
        <p:nvPicPr>
          <p:cNvPr id="1026" name="Picture 2" descr="Résultat de recherche d'images pour &quot;H2020 EC&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1410" y="2735078"/>
            <a:ext cx="2169425" cy="98020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haping science diplomacy for Horizon Europe – EU Science Diplomacy">
            <a:extLst>
              <a:ext uri="{FF2B5EF4-FFF2-40B4-BE49-F238E27FC236}">
                <a16:creationId xmlns:a16="http://schemas.microsoft.com/office/drawing/2014/main" id="{4F24FFFA-30BF-4AF3-BF58-A237E5F8EB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2838" y="1608418"/>
            <a:ext cx="2452688" cy="9638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NR - Luxembourg National Research Fund">
            <a:extLst>
              <a:ext uri="{FF2B5EF4-FFF2-40B4-BE49-F238E27FC236}">
                <a16:creationId xmlns:a16="http://schemas.microsoft.com/office/drawing/2014/main" id="{CFC3E8AD-6EB9-4807-9C56-746D045C93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8092" y="4115664"/>
            <a:ext cx="2169425" cy="47316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20C9520E-2DDA-422A-8895-3A5C4A817E58}"/>
              </a:ext>
            </a:extLst>
          </p:cNvPr>
          <p:cNvSpPr/>
          <p:nvPr/>
        </p:nvSpPr>
        <p:spPr>
          <a:xfrm>
            <a:off x="0" y="6588200"/>
            <a:ext cx="7399783" cy="261610"/>
          </a:xfrm>
          <a:prstGeom prst="rect">
            <a:avLst/>
          </a:prstGeom>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a:lstStyle>
          <a:p>
            <a:r>
              <a:rPr lang="en-GB" sz="1100" b="1" dirty="0">
                <a:solidFill>
                  <a:schemeClr val="bg2">
                    <a:lumMod val="50000"/>
                  </a:schemeClr>
                </a:solidFill>
                <a:latin typeface="Calibri" charset="0"/>
                <a:ea typeface="Calibri" charset="0"/>
                <a:cs typeface="Calibri" charset="0"/>
              </a:rPr>
              <a:t>Share and reuse by citing: Jonathan England, 2021, </a:t>
            </a:r>
            <a:r>
              <a:rPr lang="en-GB" sz="1100" b="1" dirty="0">
                <a:solidFill>
                  <a:schemeClr val="bg2">
                    <a:lumMod val="50000"/>
                  </a:schemeClr>
                </a:solidFill>
                <a:latin typeface="Calibri" charset="0"/>
                <a:ea typeface="Calibri" charset="0"/>
                <a:cs typeface="Calibri" charset="0"/>
                <a:hlinkClick r:id="rId8"/>
              </a:rPr>
              <a:t>https://doi.org/10.5281/zenodo.4714628 </a:t>
            </a:r>
            <a:r>
              <a:rPr lang="en-GB" sz="1100" b="1" dirty="0">
                <a:solidFill>
                  <a:schemeClr val="bg2">
                    <a:lumMod val="50000"/>
                  </a:schemeClr>
                </a:solidFill>
                <a:latin typeface="Calibri" charset="0"/>
                <a:ea typeface="Calibri" charset="0"/>
                <a:cs typeface="Calibri" charset="0"/>
              </a:rPr>
              <a:t>under CC-BY 4.0 International</a:t>
            </a:r>
          </a:p>
        </p:txBody>
      </p:sp>
      <p:sp>
        <p:nvSpPr>
          <p:cNvPr id="15" name="Rectangle 14">
            <a:extLst>
              <a:ext uri="{FF2B5EF4-FFF2-40B4-BE49-F238E27FC236}">
                <a16:creationId xmlns:a16="http://schemas.microsoft.com/office/drawing/2014/main" id="{E9466F91-ECD4-45B5-A54A-11D14CAEE842}"/>
              </a:ext>
            </a:extLst>
          </p:cNvPr>
          <p:cNvSpPr/>
          <p:nvPr/>
        </p:nvSpPr>
        <p:spPr>
          <a:xfrm>
            <a:off x="427353" y="624532"/>
            <a:ext cx="1856342" cy="307777"/>
          </a:xfrm>
          <a:prstGeom prst="rect">
            <a:avLst/>
          </a:prstGeom>
        </p:spPr>
        <p:txBody>
          <a:bodyPr wrap="none">
            <a:spAutoFit/>
          </a:bodyPr>
          <a:lstStyle/>
          <a:p>
            <a:r>
              <a:rPr lang="en-GB" sz="1400" dirty="0"/>
              <a:t>webinar – April 2021 </a:t>
            </a:r>
          </a:p>
        </p:txBody>
      </p:sp>
    </p:spTree>
    <p:extLst>
      <p:ext uri="{BB962C8B-B14F-4D97-AF65-F5344CB8AC3E}">
        <p14:creationId xmlns:p14="http://schemas.microsoft.com/office/powerpoint/2010/main" val="2381373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17.1.1417"/>
  <p:tag name="SLIDO_PRESENTATION_ID" val="00000000-0000-0000-0000-000000000000"/>
  <p:tag name="SLIDO_EVENT_UUID" val="27d5ee67-7f37-43b3-a47c-38f8ba0a5316"/>
  <p:tag name="SLIDO_EVENT_SECTION_UUID" val="4374f819-c5ee-40cf-a34a-3c440ea74b6c"/>
</p:tagLst>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ST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DEF">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LSHAS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over">
  <a:themeElements>
    <a:clrScheme name="Custom 3">
      <a:dk1>
        <a:srgbClr val="FFFFFF"/>
      </a:dk1>
      <a:lt1>
        <a:sysClr val="window" lastClr="FFFFFF"/>
      </a:lt1>
      <a:dk2>
        <a:srgbClr val="FFFEFF"/>
      </a:dk2>
      <a:lt2>
        <a:srgbClr val="FFFFFF"/>
      </a:lt2>
      <a:accent1>
        <a:srgbClr val="FF140B"/>
      </a:accent1>
      <a:accent2>
        <a:srgbClr val="00AAFF"/>
      </a:accent2>
      <a:accent3>
        <a:srgbClr val="FAB600"/>
      </a:accent3>
      <a:accent4>
        <a:srgbClr val="70A739"/>
      </a:accent4>
      <a:accent5>
        <a:srgbClr val="68585A"/>
      </a:accent5>
      <a:accent6>
        <a:srgbClr val="CCCCCC"/>
      </a:accent6>
      <a:hlink>
        <a:srgbClr val="65CCFF"/>
      </a:hlink>
      <a:folHlink>
        <a:srgbClr val="FFD463"/>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a:lstStyle>
        <a:defPPr>
          <a:defRPr dirty="0"/>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TaxCatchAll xmlns="a6c533f7-61db-40a9-92cc-7bf39d0de398"/>
    <o606121503634f60aadbd34f286ff3d9 xmlns="a6c533f7-61db-40a9-92cc-7bf39d0de398">
      <Terms xmlns="http://schemas.microsoft.com/office/infopath/2007/PartnerControls"/>
    </o606121503634f60aadbd34f286ff3d9>
    <a60e8a9bb7a5498084be0308f3b51622 xmlns="a6c533f7-61db-40a9-92cc-7bf39d0de398">
      <Terms xmlns="http://schemas.microsoft.com/office/infopath/2007/PartnerControls"/>
    </a60e8a9bb7a5498084be0308f3b51622>
    <ImageCreateDate xmlns="41D49E40-7AA3-4CC5-AB3B-2A82668DF53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E65E026D70FD5C40BD50F07AFDA50A9F" ma:contentTypeVersion="2" ma:contentTypeDescription="Upload an image." ma:contentTypeScope="" ma:versionID="67115d42c7de8647f2770c88be440fdd">
  <xsd:schema xmlns:xsd="http://www.w3.org/2001/XMLSchema" xmlns:xs="http://www.w3.org/2001/XMLSchema" xmlns:p="http://schemas.microsoft.com/office/2006/metadata/properties" xmlns:ns1="http://schemas.microsoft.com/sharepoint/v3" xmlns:ns2="41D49E40-7AA3-4CC5-AB3B-2A82668DF533" xmlns:ns3="http://schemas.microsoft.com/sharepoint/v3/fields" xmlns:ns4="a6c533f7-61db-40a9-92cc-7bf39d0de398" targetNamespace="http://schemas.microsoft.com/office/2006/metadata/properties" ma:root="true" ma:fieldsID="863a5f75aff430996642719c276c10d4" ns1:_="" ns2:_="" ns3:_="" ns4:_="">
    <xsd:import namespace="http://schemas.microsoft.com/sharepoint/v3"/>
    <xsd:import namespace="41D49E40-7AA3-4CC5-AB3B-2A82668DF533"/>
    <xsd:import namespace="http://schemas.microsoft.com/sharepoint/v3/fields"/>
    <xsd:import namespace="a6c533f7-61db-40a9-92cc-7bf39d0de39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o606121503634f60aadbd34f286ff3d9" minOccurs="0"/>
                <xsd:element ref="ns4:TaxCatchAll" minOccurs="0"/>
                <xsd:element ref="ns4:TaxCatchAllLabel" minOccurs="0"/>
                <xsd:element ref="ns4:a60e8a9bb7a5498084be0308f3b5162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D49E40-7AA3-4CC5-AB3B-2A82668DF53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533f7-61db-40a9-92cc-7bf39d0de398" elementFormDefault="qualified">
    <xsd:import namespace="http://schemas.microsoft.com/office/2006/documentManagement/types"/>
    <xsd:import namespace="http://schemas.microsoft.com/office/infopath/2007/PartnerControls"/>
    <xsd:element name="o606121503634f60aadbd34f286ff3d9" ma:index="29" nillable="true" ma:taxonomy="true" ma:internalName="o606121503634f60aadbd34f286ff3d9" ma:taxonomyFieldName="Document_x0020_Category" ma:displayName="Document Category" ma:default="" ma:fieldId="{86061215-0363-4f60-aadb-d34f286ff3d9}" ma:taxonomyMulti="true" ma:sspId="ceefa7fb-4336-4fa1-9d81-8bd6ad6a0761" ma:termSetId="8467628b-cc19-41c8-84de-1e197b3524fe" ma:anchorId="00000000-0000-0000-0000-000000000000" ma:open="false" ma:isKeyword="false">
      <xsd:complexType>
        <xsd:sequence>
          <xsd:element ref="pc:Terms" minOccurs="0" maxOccurs="1"/>
        </xsd:sequence>
      </xsd:complexType>
    </xsd:element>
    <xsd:element name="TaxCatchAll" ma:index="30" nillable="true" ma:displayName="Taxonomy Catch All Column" ma:hidden="true" ma:list="{88da9af2-fc06-457f-9f9b-54ea4b8c2f8e}" ma:internalName="TaxCatchAll" ma:showField="CatchAllData" ma:web="a6c533f7-61db-40a9-92cc-7bf39d0de398">
      <xsd:complexType>
        <xsd:complexContent>
          <xsd:extension base="dms:MultiChoiceLookup">
            <xsd:sequence>
              <xsd:element name="Value" type="dms:Lookup" maxOccurs="unbounded" minOccurs="0" nillable="true"/>
            </xsd:sequence>
          </xsd:extension>
        </xsd:complexContent>
      </xsd:complexType>
    </xsd:element>
    <xsd:element name="TaxCatchAllLabel" ma:index="31" nillable="true" ma:displayName="Taxonomy Catch All Column1" ma:hidden="true" ma:list="{88da9af2-fc06-457f-9f9b-54ea4b8c2f8e}" ma:internalName="TaxCatchAllLabel" ma:readOnly="true" ma:showField="CatchAllDataLabel" ma:web="a6c533f7-61db-40a9-92cc-7bf39d0de398">
      <xsd:complexType>
        <xsd:complexContent>
          <xsd:extension base="dms:MultiChoiceLookup">
            <xsd:sequence>
              <xsd:element name="Value" type="dms:Lookup" maxOccurs="unbounded" minOccurs="0" nillable="true"/>
            </xsd:sequence>
          </xsd:extension>
        </xsd:complexContent>
      </xsd:complexType>
    </xsd:element>
    <xsd:element name="a60e8a9bb7a5498084be0308f3b51622" ma:index="33" nillable="true" ma:taxonomy="true" ma:internalName="a60e8a9bb7a5498084be0308f3b51622" ma:taxonomyFieldName="The_x0020_University" ma:displayName="The University" ma:default="" ma:fieldId="{a60e8a9b-b7a5-4980-84be-0308f3b51622}" ma:taxonomyMulti="true" ma:sspId="ceefa7fb-4336-4fa1-9d81-8bd6ad6a0761" ma:termSetId="d027352d-354c-4edb-9a10-0a26093ac2d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4061AB-008C-4B13-A51D-B0B618334E1E}">
  <ds:schemaRefs>
    <ds:schemaRef ds:uri="http://schemas.microsoft.com/sharepoint/v3"/>
    <ds:schemaRef ds:uri="http://purl.org/dc/elements/1.1/"/>
    <ds:schemaRef ds:uri="http://schemas.microsoft.com/sharepoint/v3/fields"/>
    <ds:schemaRef ds:uri="http://schemas.microsoft.com/office/infopath/2007/PartnerControls"/>
    <ds:schemaRef ds:uri="http://schemas.microsoft.com/office/2006/documentManagement/types"/>
    <ds:schemaRef ds:uri="http://www.w3.org/XML/1998/namespace"/>
    <ds:schemaRef ds:uri="http://purl.org/dc/terms/"/>
    <ds:schemaRef ds:uri="http://purl.org/dc/dcmitype/"/>
    <ds:schemaRef ds:uri="http://schemas.openxmlformats.org/package/2006/metadata/core-properties"/>
    <ds:schemaRef ds:uri="a6c533f7-61db-40a9-92cc-7bf39d0de398"/>
    <ds:schemaRef ds:uri="41D49E40-7AA3-4CC5-AB3B-2A82668DF533"/>
    <ds:schemaRef ds:uri="http://schemas.microsoft.com/office/2006/metadata/properties"/>
  </ds:schemaRefs>
</ds:datastoreItem>
</file>

<file path=customXml/itemProps2.xml><?xml version="1.0" encoding="utf-8"?>
<ds:datastoreItem xmlns:ds="http://schemas.openxmlformats.org/officeDocument/2006/customXml" ds:itemID="{330ACA7D-37F2-46F8-8C8E-87831E013B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D49E40-7AA3-4CC5-AB3B-2A82668DF533"/>
    <ds:schemaRef ds:uri="http://schemas.microsoft.com/sharepoint/v3/fields"/>
    <ds:schemaRef ds:uri="a6c533f7-61db-40a9-92cc-7bf39d0de3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A17246-69DF-4258-81C7-4881F90A00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6294</TotalTime>
  <Words>6984</Words>
  <Application>Microsoft Office PowerPoint</Application>
  <PresentationFormat>On-screen Show (4:3)</PresentationFormat>
  <Paragraphs>611</Paragraphs>
  <Slides>61</Slides>
  <Notes>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61</vt:i4>
      </vt:variant>
    </vt:vector>
  </HeadingPairs>
  <TitlesOfParts>
    <vt:vector size="76" baseType="lpstr">
      <vt:lpstr>ＭＳ Ｐゴシック</vt:lpstr>
      <vt:lpstr>Arial</vt:lpstr>
      <vt:lpstr>Arial Unicode MS</vt:lpstr>
      <vt:lpstr>Calibri</vt:lpstr>
      <vt:lpstr>Gill Sans</vt:lpstr>
      <vt:lpstr>Gill Sans Light</vt:lpstr>
      <vt:lpstr>Helvetica Light</vt:lpstr>
      <vt:lpstr>Open Sans Light</vt:lpstr>
      <vt:lpstr>Wingdings</vt:lpstr>
      <vt:lpstr>Cover</vt:lpstr>
      <vt:lpstr>FSTC</vt:lpstr>
      <vt:lpstr>FDEF</vt:lpstr>
      <vt:lpstr>FLSHASE</vt:lpstr>
      <vt:lpstr>Chapter page</vt:lpstr>
      <vt:lpstr>1_Cover</vt:lpstr>
      <vt:lpstr>PowerPoint Presentation</vt:lpstr>
      <vt:lpstr>Research Data Management &amp; Data Management Plans Research Facilitators</vt:lpstr>
      <vt:lpstr>PowerPoint Presentation</vt:lpstr>
      <vt:lpstr>Research Data Management &amp; DMP</vt:lpstr>
      <vt:lpstr>Research Data Management &amp; DMP</vt:lpstr>
      <vt:lpstr>Research Data Management &amp; DMP</vt:lpstr>
      <vt:lpstr>Research Data Management &amp; DMP</vt:lpstr>
      <vt:lpstr>PowerPoint Presentation</vt:lpstr>
      <vt:lpstr>Research Data Management &amp; DMP</vt:lpstr>
      <vt:lpstr>Research Data Management &amp; DMP</vt:lpstr>
      <vt:lpstr>Research Data Management &amp; DMP</vt:lpstr>
      <vt:lpstr>PowerPoint Presentation</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PowerPoint Presentation</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PowerPoint Presentation</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Research Data Management &amp; DMP</vt:lpstr>
      <vt:lpstr>Create a Data Management Plan</vt:lpstr>
      <vt:lpstr>Research Data Management &amp; DMP</vt:lpstr>
      <vt:lpstr>Research Data Management &amp; DMP</vt:lpstr>
      <vt:lpstr>Research Data Management &amp; DMP</vt:lpstr>
      <vt:lpstr>Research Data Management &amp; DMP</vt:lpstr>
      <vt:lpstr>PowerPoint Presentation</vt:lpstr>
    </vt:vector>
  </TitlesOfParts>
  <Company>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UL_PP_Template_2019_Faculties_Centres_final (2)</dc:title>
  <dc:creator>Daniele Stoffel</dc:creator>
  <cp:keywords/>
  <dc:description/>
  <cp:lastModifiedBy>Jonathan ENGLAND</cp:lastModifiedBy>
  <cp:revision>529</cp:revision>
  <cp:lastPrinted>2015-10-21T08:58:49Z</cp:lastPrinted>
  <dcterms:created xsi:type="dcterms:W3CDTF">2017-03-13T11:22:12Z</dcterms:created>
  <dcterms:modified xsi:type="dcterms:W3CDTF">2021-04-23T10:13:05Z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Category">
    <vt:lpwstr/>
  </property>
  <property fmtid="{D5CDD505-2E9C-101B-9397-08002B2CF9AE}" pid="3" name="ContentTypeId">
    <vt:lpwstr>0x0101009148F5A04DDD49CBA7127AADA5FB792B00AADE34325A8B49CDA8BB4DB53328F21400E65E026D70FD5C40BD50F07AFDA50A9F</vt:lpwstr>
  </property>
  <property fmtid="{D5CDD505-2E9C-101B-9397-08002B2CF9AE}" pid="4" name="The University">
    <vt:lpwstr/>
  </property>
  <property fmtid="{D5CDD505-2E9C-101B-9397-08002B2CF9AE}" pid="5" name="SlidoAppVersion">
    <vt:lpwstr>0.17.1.1417</vt:lpwstr>
  </property>
</Properties>
</file>