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</p:sldIdLst>
  <p:sldSz cx="15289213" cy="8577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C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1152" y="1403733"/>
            <a:ext cx="11466910" cy="2986158"/>
          </a:xfrm>
        </p:spPr>
        <p:txBody>
          <a:bodyPr anchor="b"/>
          <a:lstStyle>
            <a:lvl1pPr algn="ctr">
              <a:defRPr sz="750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1152" y="4505049"/>
            <a:ext cx="11466910" cy="2070852"/>
          </a:xfrm>
        </p:spPr>
        <p:txBody>
          <a:bodyPr/>
          <a:lstStyle>
            <a:lvl1pPr marL="0" indent="0" algn="ctr">
              <a:buNone/>
              <a:defRPr sz="3002"/>
            </a:lvl1pPr>
            <a:lvl2pPr marL="571820" indent="0" algn="ctr">
              <a:buNone/>
              <a:defRPr sz="2501"/>
            </a:lvl2pPr>
            <a:lvl3pPr marL="1143640" indent="0" algn="ctr">
              <a:buNone/>
              <a:defRPr sz="2251"/>
            </a:lvl3pPr>
            <a:lvl4pPr marL="1715460" indent="0" algn="ctr">
              <a:buNone/>
              <a:defRPr sz="2001"/>
            </a:lvl4pPr>
            <a:lvl5pPr marL="2287280" indent="0" algn="ctr">
              <a:buNone/>
              <a:defRPr sz="2001"/>
            </a:lvl5pPr>
            <a:lvl6pPr marL="2859100" indent="0" algn="ctr">
              <a:buNone/>
              <a:defRPr sz="2001"/>
            </a:lvl6pPr>
            <a:lvl7pPr marL="3430920" indent="0" algn="ctr">
              <a:buNone/>
              <a:defRPr sz="2001"/>
            </a:lvl7pPr>
            <a:lvl8pPr marL="4002740" indent="0" algn="ctr">
              <a:buNone/>
              <a:defRPr sz="2001"/>
            </a:lvl8pPr>
            <a:lvl9pPr marL="4574560" indent="0" algn="ctr">
              <a:buNone/>
              <a:defRPr sz="200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2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5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41343" y="456660"/>
            <a:ext cx="3296737" cy="72688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1134" y="456660"/>
            <a:ext cx="9699094" cy="72688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0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170" y="2138360"/>
            <a:ext cx="13186946" cy="3567903"/>
          </a:xfrm>
        </p:spPr>
        <p:txBody>
          <a:bodyPr anchor="b"/>
          <a:lstStyle>
            <a:lvl1pPr>
              <a:defRPr sz="750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170" y="5740017"/>
            <a:ext cx="13186946" cy="1876276"/>
          </a:xfrm>
        </p:spPr>
        <p:txBody>
          <a:bodyPr/>
          <a:lstStyle>
            <a:lvl1pPr marL="0" indent="0">
              <a:buNone/>
              <a:defRPr sz="3002">
                <a:solidFill>
                  <a:schemeClr val="tx1">
                    <a:tint val="75000"/>
                  </a:schemeClr>
                </a:solidFill>
              </a:defRPr>
            </a:lvl1pPr>
            <a:lvl2pPr marL="571820" indent="0">
              <a:buNone/>
              <a:defRPr sz="2501">
                <a:solidFill>
                  <a:schemeClr val="tx1">
                    <a:tint val="75000"/>
                  </a:schemeClr>
                </a:solidFill>
              </a:defRPr>
            </a:lvl2pPr>
            <a:lvl3pPr marL="1143640" indent="0">
              <a:buNone/>
              <a:defRPr sz="2251">
                <a:solidFill>
                  <a:schemeClr val="tx1">
                    <a:tint val="75000"/>
                  </a:schemeClr>
                </a:solidFill>
              </a:defRPr>
            </a:lvl3pPr>
            <a:lvl4pPr marL="171546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4pPr>
            <a:lvl5pPr marL="228728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5pPr>
            <a:lvl6pPr marL="285910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6pPr>
            <a:lvl7pPr marL="343092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7pPr>
            <a:lvl8pPr marL="400274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8pPr>
            <a:lvl9pPr marL="457456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1133" y="2283299"/>
            <a:ext cx="6497916" cy="54421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64" y="2283299"/>
            <a:ext cx="6497916" cy="54421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5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125" y="456661"/>
            <a:ext cx="13186946" cy="16578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3126" y="2102621"/>
            <a:ext cx="6468053" cy="1030462"/>
          </a:xfrm>
        </p:spPr>
        <p:txBody>
          <a:bodyPr anchor="b"/>
          <a:lstStyle>
            <a:lvl1pPr marL="0" indent="0">
              <a:buNone/>
              <a:defRPr sz="3002" b="1"/>
            </a:lvl1pPr>
            <a:lvl2pPr marL="571820" indent="0">
              <a:buNone/>
              <a:defRPr sz="2501" b="1"/>
            </a:lvl2pPr>
            <a:lvl3pPr marL="1143640" indent="0">
              <a:buNone/>
              <a:defRPr sz="2251" b="1"/>
            </a:lvl3pPr>
            <a:lvl4pPr marL="1715460" indent="0">
              <a:buNone/>
              <a:defRPr sz="2001" b="1"/>
            </a:lvl4pPr>
            <a:lvl5pPr marL="2287280" indent="0">
              <a:buNone/>
              <a:defRPr sz="2001" b="1"/>
            </a:lvl5pPr>
            <a:lvl6pPr marL="2859100" indent="0">
              <a:buNone/>
              <a:defRPr sz="2001" b="1"/>
            </a:lvl6pPr>
            <a:lvl7pPr marL="3430920" indent="0">
              <a:buNone/>
              <a:defRPr sz="2001" b="1"/>
            </a:lvl7pPr>
            <a:lvl8pPr marL="4002740" indent="0">
              <a:buNone/>
              <a:defRPr sz="2001" b="1"/>
            </a:lvl8pPr>
            <a:lvl9pPr marL="4574560" indent="0">
              <a:buNone/>
              <a:defRPr sz="200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3126" y="3133084"/>
            <a:ext cx="6468053" cy="4608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40164" y="2102621"/>
            <a:ext cx="6499907" cy="1030462"/>
          </a:xfrm>
        </p:spPr>
        <p:txBody>
          <a:bodyPr anchor="b"/>
          <a:lstStyle>
            <a:lvl1pPr marL="0" indent="0">
              <a:buNone/>
              <a:defRPr sz="3002" b="1"/>
            </a:lvl1pPr>
            <a:lvl2pPr marL="571820" indent="0">
              <a:buNone/>
              <a:defRPr sz="2501" b="1"/>
            </a:lvl2pPr>
            <a:lvl3pPr marL="1143640" indent="0">
              <a:buNone/>
              <a:defRPr sz="2251" b="1"/>
            </a:lvl3pPr>
            <a:lvl4pPr marL="1715460" indent="0">
              <a:buNone/>
              <a:defRPr sz="2001" b="1"/>
            </a:lvl4pPr>
            <a:lvl5pPr marL="2287280" indent="0">
              <a:buNone/>
              <a:defRPr sz="2001" b="1"/>
            </a:lvl5pPr>
            <a:lvl6pPr marL="2859100" indent="0">
              <a:buNone/>
              <a:defRPr sz="2001" b="1"/>
            </a:lvl6pPr>
            <a:lvl7pPr marL="3430920" indent="0">
              <a:buNone/>
              <a:defRPr sz="2001" b="1"/>
            </a:lvl7pPr>
            <a:lvl8pPr marL="4002740" indent="0">
              <a:buNone/>
              <a:defRPr sz="2001" b="1"/>
            </a:lvl8pPr>
            <a:lvl9pPr marL="4574560" indent="0">
              <a:buNone/>
              <a:defRPr sz="200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40164" y="3133084"/>
            <a:ext cx="6499907" cy="4608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5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5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6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125" y="571818"/>
            <a:ext cx="4931169" cy="2001361"/>
          </a:xfrm>
        </p:spPr>
        <p:txBody>
          <a:bodyPr anchor="b"/>
          <a:lstStyle>
            <a:lvl1pPr>
              <a:defRPr sz="400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907" y="1234968"/>
            <a:ext cx="7740164" cy="6095416"/>
          </a:xfrm>
        </p:spPr>
        <p:txBody>
          <a:bodyPr/>
          <a:lstStyle>
            <a:lvl1pPr>
              <a:defRPr sz="4002"/>
            </a:lvl1pPr>
            <a:lvl2pPr>
              <a:defRPr sz="3502"/>
            </a:lvl2pPr>
            <a:lvl3pPr>
              <a:defRPr sz="3002"/>
            </a:lvl3pPr>
            <a:lvl4pPr>
              <a:defRPr sz="2501"/>
            </a:lvl4pPr>
            <a:lvl5pPr>
              <a:defRPr sz="2501"/>
            </a:lvl5pPr>
            <a:lvl6pPr>
              <a:defRPr sz="2501"/>
            </a:lvl6pPr>
            <a:lvl7pPr>
              <a:defRPr sz="2501"/>
            </a:lvl7pPr>
            <a:lvl8pPr>
              <a:defRPr sz="2501"/>
            </a:lvl8pPr>
            <a:lvl9pPr>
              <a:defRPr sz="250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3125" y="2573179"/>
            <a:ext cx="4931169" cy="4767132"/>
          </a:xfrm>
        </p:spPr>
        <p:txBody>
          <a:bodyPr/>
          <a:lstStyle>
            <a:lvl1pPr marL="0" indent="0">
              <a:buNone/>
              <a:defRPr sz="2001"/>
            </a:lvl1pPr>
            <a:lvl2pPr marL="571820" indent="0">
              <a:buNone/>
              <a:defRPr sz="1751"/>
            </a:lvl2pPr>
            <a:lvl3pPr marL="1143640" indent="0">
              <a:buNone/>
              <a:defRPr sz="1501"/>
            </a:lvl3pPr>
            <a:lvl4pPr marL="1715460" indent="0">
              <a:buNone/>
              <a:defRPr sz="1251"/>
            </a:lvl4pPr>
            <a:lvl5pPr marL="2287280" indent="0">
              <a:buNone/>
              <a:defRPr sz="1251"/>
            </a:lvl5pPr>
            <a:lvl6pPr marL="2859100" indent="0">
              <a:buNone/>
              <a:defRPr sz="1251"/>
            </a:lvl6pPr>
            <a:lvl7pPr marL="3430920" indent="0">
              <a:buNone/>
              <a:defRPr sz="1251"/>
            </a:lvl7pPr>
            <a:lvl8pPr marL="4002740" indent="0">
              <a:buNone/>
              <a:defRPr sz="1251"/>
            </a:lvl8pPr>
            <a:lvl9pPr marL="4574560" indent="0">
              <a:buNone/>
              <a:defRPr sz="12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125" y="571818"/>
            <a:ext cx="4931169" cy="2001361"/>
          </a:xfrm>
        </p:spPr>
        <p:txBody>
          <a:bodyPr anchor="b"/>
          <a:lstStyle>
            <a:lvl1pPr>
              <a:defRPr sz="400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9907" y="1234968"/>
            <a:ext cx="7740164" cy="6095416"/>
          </a:xfrm>
        </p:spPr>
        <p:txBody>
          <a:bodyPr anchor="t"/>
          <a:lstStyle>
            <a:lvl1pPr marL="0" indent="0">
              <a:buNone/>
              <a:defRPr sz="4002"/>
            </a:lvl1pPr>
            <a:lvl2pPr marL="571820" indent="0">
              <a:buNone/>
              <a:defRPr sz="3502"/>
            </a:lvl2pPr>
            <a:lvl3pPr marL="1143640" indent="0">
              <a:buNone/>
              <a:defRPr sz="3002"/>
            </a:lvl3pPr>
            <a:lvl4pPr marL="1715460" indent="0">
              <a:buNone/>
              <a:defRPr sz="2501"/>
            </a:lvl4pPr>
            <a:lvl5pPr marL="2287280" indent="0">
              <a:buNone/>
              <a:defRPr sz="2501"/>
            </a:lvl5pPr>
            <a:lvl6pPr marL="2859100" indent="0">
              <a:buNone/>
              <a:defRPr sz="2501"/>
            </a:lvl6pPr>
            <a:lvl7pPr marL="3430920" indent="0">
              <a:buNone/>
              <a:defRPr sz="2501"/>
            </a:lvl7pPr>
            <a:lvl8pPr marL="4002740" indent="0">
              <a:buNone/>
              <a:defRPr sz="2501"/>
            </a:lvl8pPr>
            <a:lvl9pPr marL="4574560" indent="0">
              <a:buNone/>
              <a:defRPr sz="2501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3125" y="2573179"/>
            <a:ext cx="4931169" cy="4767132"/>
          </a:xfrm>
        </p:spPr>
        <p:txBody>
          <a:bodyPr/>
          <a:lstStyle>
            <a:lvl1pPr marL="0" indent="0">
              <a:buNone/>
              <a:defRPr sz="2001"/>
            </a:lvl1pPr>
            <a:lvl2pPr marL="571820" indent="0">
              <a:buNone/>
              <a:defRPr sz="1751"/>
            </a:lvl2pPr>
            <a:lvl3pPr marL="1143640" indent="0">
              <a:buNone/>
              <a:defRPr sz="1501"/>
            </a:lvl3pPr>
            <a:lvl4pPr marL="1715460" indent="0">
              <a:buNone/>
              <a:defRPr sz="1251"/>
            </a:lvl4pPr>
            <a:lvl5pPr marL="2287280" indent="0">
              <a:buNone/>
              <a:defRPr sz="1251"/>
            </a:lvl5pPr>
            <a:lvl6pPr marL="2859100" indent="0">
              <a:buNone/>
              <a:defRPr sz="1251"/>
            </a:lvl6pPr>
            <a:lvl7pPr marL="3430920" indent="0">
              <a:buNone/>
              <a:defRPr sz="1251"/>
            </a:lvl7pPr>
            <a:lvl8pPr marL="4002740" indent="0">
              <a:buNone/>
              <a:defRPr sz="1251"/>
            </a:lvl8pPr>
            <a:lvl9pPr marL="4574560" indent="0">
              <a:buNone/>
              <a:defRPr sz="125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9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1134" y="456661"/>
            <a:ext cx="13186946" cy="165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134" y="2283299"/>
            <a:ext cx="13186946" cy="544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1133" y="7949853"/>
            <a:ext cx="3440073" cy="4566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AEFBF-F2C7-4D58-AE82-6D83A563E39E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64552" y="7949853"/>
            <a:ext cx="5160109" cy="4566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8007" y="7949853"/>
            <a:ext cx="3440073" cy="4566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B05EA-87E3-4B00-ACFA-D6C14153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43640" rtl="0" eaLnBrk="1" latinLnBrk="0" hangingPunct="1">
        <a:lnSpc>
          <a:spcPct val="90000"/>
        </a:lnSpc>
        <a:spcBef>
          <a:spcPct val="0"/>
        </a:spcBef>
        <a:buNone/>
        <a:defRPr sz="55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910" indent="-285910" algn="l" defTabSz="1143640" rtl="0" eaLnBrk="1" latinLnBrk="0" hangingPunct="1">
        <a:lnSpc>
          <a:spcPct val="90000"/>
        </a:lnSpc>
        <a:spcBef>
          <a:spcPts val="1251"/>
        </a:spcBef>
        <a:buFont typeface="Arial" panose="020B0604020202020204" pitchFamily="34" charset="0"/>
        <a:buChar char="•"/>
        <a:defRPr sz="3502" kern="1200">
          <a:solidFill>
            <a:schemeClr val="tx1"/>
          </a:solidFill>
          <a:latin typeface="+mn-lt"/>
          <a:ea typeface="+mn-ea"/>
          <a:cs typeface="+mn-cs"/>
        </a:defRPr>
      </a:lvl1pPr>
      <a:lvl2pPr marL="85773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3002" kern="1200">
          <a:solidFill>
            <a:schemeClr val="tx1"/>
          </a:solidFill>
          <a:latin typeface="+mn-lt"/>
          <a:ea typeface="+mn-ea"/>
          <a:cs typeface="+mn-cs"/>
        </a:defRPr>
      </a:lvl2pPr>
      <a:lvl3pPr marL="142955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3pPr>
      <a:lvl4pPr marL="200137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57319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314501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71683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428865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860470" indent="-285910" algn="l" defTabSz="114364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1pPr>
      <a:lvl2pPr marL="57182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2pPr>
      <a:lvl3pPr marL="114364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3pPr>
      <a:lvl4pPr marL="171546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28728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285910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43092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400274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574560" algn="l" defTabSz="1143640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87625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4" y="1"/>
            <a:ext cx="15316200" cy="8577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0323" y="8349912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639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152781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89213" cy="8577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995" y="8361819"/>
            <a:ext cx="774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Webinar 1 : Let’s disrupt together - Timber Hybrid Buildings of the Future - YouTube Available online: https://www.youtube.com/watch?v=bDuDGTILHyM&amp;feature=youtu.be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076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" y="-1"/>
            <a:ext cx="15306675" cy="857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0187" y="8111265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50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289213" cy="857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4874" y="8361819"/>
            <a:ext cx="7353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BIM adoption around the world: how good are we? Available online: https://www.geospatialworld.net/article/bim-adoption-around-the-world-how-good-are-we/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453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4"/>
            <a:ext cx="15283656" cy="859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2681" y="8361819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648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17"/>
          <a:stretch/>
        </p:blipFill>
        <p:spPr>
          <a:xfrm>
            <a:off x="-23019" y="-21432"/>
            <a:ext cx="15312232" cy="86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11906"/>
            <a:ext cx="15278100" cy="85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9" y="-16669"/>
            <a:ext cx="1529715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82"/>
            <a:ext cx="15288418" cy="8694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2285" y="8361819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409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" y="0"/>
            <a:ext cx="15284511" cy="85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316200" cy="857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2132" y="8361819"/>
            <a:ext cx="44919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A history of BIM - </a:t>
            </a:r>
            <a:r>
              <a:rPr lang="en-GB" sz="800" dirty="0" err="1"/>
              <a:t>LetsBuild</a:t>
            </a:r>
            <a:r>
              <a:rPr lang="en-GB" sz="800" dirty="0"/>
              <a:t> Available online: https://www.letsbuild.com/blog/a-history-of-bim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502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" y="-16669"/>
            <a:ext cx="15268575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" y="0"/>
            <a:ext cx="15268575" cy="85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4" y="0"/>
            <a:ext cx="15316200" cy="87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9" y="0"/>
            <a:ext cx="15297150" cy="85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83656" cy="857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2681" y="8340387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170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4"/>
            <a:ext cx="15283656" cy="85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1"/>
            <a:ext cx="15287625" cy="85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2"/>
            <a:ext cx="15283656" cy="85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623" y="0"/>
            <a:ext cx="15331754" cy="857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051" y="8321337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027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" y="-2382"/>
            <a:ext cx="15259050" cy="85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0"/>
            <a:ext cx="15287625" cy="85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57" y="0"/>
            <a:ext cx="15325725" cy="85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" y="0"/>
            <a:ext cx="15306675" cy="8577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06" y="3504555"/>
            <a:ext cx="7756262" cy="4917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1367" y="8361819"/>
            <a:ext cx="90864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Source: </a:t>
            </a:r>
            <a:r>
              <a:rPr lang="en-GB" sz="800" dirty="0" err="1"/>
              <a:t>Haagenrud</a:t>
            </a:r>
            <a:r>
              <a:rPr lang="en-GB" sz="800" dirty="0"/>
              <a:t>, S.; </a:t>
            </a:r>
            <a:r>
              <a:rPr lang="en-GB" sz="800" dirty="0" err="1"/>
              <a:t>Wix</a:t>
            </a:r>
            <a:r>
              <a:rPr lang="en-GB" sz="800" dirty="0"/>
              <a:t>, J.; </a:t>
            </a:r>
            <a:r>
              <a:rPr lang="en-GB" sz="800" dirty="0" err="1"/>
              <a:t>Bjørkhaug</a:t>
            </a:r>
            <a:r>
              <a:rPr lang="en-GB" sz="800" dirty="0"/>
              <a:t>; </a:t>
            </a:r>
            <a:r>
              <a:rPr lang="en-GB" sz="800" dirty="0" err="1"/>
              <a:t>Trinius</a:t>
            </a:r>
            <a:r>
              <a:rPr lang="en-GB" sz="800" dirty="0"/>
              <a:t>, W.; </a:t>
            </a:r>
            <a:r>
              <a:rPr lang="en-GB" sz="800" dirty="0" err="1"/>
              <a:t>Huovila</a:t>
            </a:r>
            <a:r>
              <a:rPr lang="en-GB" sz="800" dirty="0"/>
              <a:t>, P. EU-project STAND-INN –Integration of Standards for Sustainable Construction into Business Processes Using IFC Standards.; ISTANBUL, Turkey, 2008.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01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" y="-2382"/>
            <a:ext cx="15306675" cy="8582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7918" y="8382601"/>
            <a:ext cx="4833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What is IFC and what do you need to know about it? Available online: https://blog.areo.io/what-is-ifc/</a:t>
            </a:r>
            <a:r>
              <a:rPr lang="en-US" sz="800" dirty="0" smtClean="0"/>
              <a:t>  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47" y="3582900"/>
            <a:ext cx="6599171" cy="48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4" y="-7144"/>
            <a:ext cx="15316200" cy="859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2681" y="8361819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532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" y="0"/>
            <a:ext cx="15306675" cy="857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4944" y="8361819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397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31" y="-7144"/>
            <a:ext cx="15332244" cy="859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3971" y="7906870"/>
            <a:ext cx="9143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Sacks, R.; Eastman, C.; Lee, G.; </a:t>
            </a:r>
            <a:r>
              <a:rPr lang="en-GB" sz="800" dirty="0" err="1"/>
              <a:t>Teicholz</a:t>
            </a:r>
            <a:r>
              <a:rPr lang="en-GB" sz="800" dirty="0"/>
              <a:t>, P. </a:t>
            </a:r>
            <a:r>
              <a:rPr lang="en-GB" sz="800" i="1" dirty="0"/>
              <a:t>BIM handbook : a guide to building information </a:t>
            </a:r>
            <a:r>
              <a:rPr lang="en-GB" sz="800" i="1" dirty="0" err="1"/>
              <a:t>modeling</a:t>
            </a:r>
            <a:r>
              <a:rPr lang="en-GB" sz="800" i="1" dirty="0"/>
              <a:t> for owners, managers, designers, engineers and contractors</a:t>
            </a:r>
            <a:r>
              <a:rPr lang="en-GB" sz="800" dirty="0"/>
              <a:t>; Third edition..; 2018; ISBN 978-1-119-28755-1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428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7143"/>
            <a:ext cx="15287625" cy="8562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7774" y="7648687"/>
            <a:ext cx="22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buildingSmart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your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37"/>
            <a:ext cx="153162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9" y="21431"/>
            <a:ext cx="1529715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"/>
          <a:stretch/>
        </p:blipFill>
        <p:spPr>
          <a:xfrm>
            <a:off x="0" y="11906"/>
            <a:ext cx="15297943" cy="85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" y="-2382"/>
            <a:ext cx="15268575" cy="8582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6486" y="8364199"/>
            <a:ext cx="84962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/>
              <a:t>Petri, I.; </a:t>
            </a:r>
            <a:r>
              <a:rPr lang="en-GB" sz="800" dirty="0" err="1"/>
              <a:t>Kubicki</a:t>
            </a:r>
            <a:r>
              <a:rPr lang="en-GB" sz="800" dirty="0"/>
              <a:t>, S.; </a:t>
            </a:r>
            <a:r>
              <a:rPr lang="en-GB" sz="800" dirty="0" err="1"/>
              <a:t>Rezgui</a:t>
            </a:r>
            <a:r>
              <a:rPr lang="en-GB" sz="800" dirty="0"/>
              <a:t>, Y.; </a:t>
            </a:r>
            <a:r>
              <a:rPr lang="en-GB" sz="800" dirty="0" err="1"/>
              <a:t>Guerriero</a:t>
            </a:r>
            <a:r>
              <a:rPr lang="en-GB" sz="800" dirty="0"/>
              <a:t>, A.; Li, H. Optimizing Energy Efficiency in Operating Built Environment Assets through Building Information </a:t>
            </a:r>
            <a:r>
              <a:rPr lang="en-GB" sz="800" dirty="0" err="1"/>
              <a:t>Modeling</a:t>
            </a:r>
            <a:r>
              <a:rPr lang="en-GB" sz="800" dirty="0"/>
              <a:t>: A Case Study. </a:t>
            </a:r>
            <a:r>
              <a:rPr lang="en-GB" sz="800" i="1" dirty="0"/>
              <a:t>ENERGIES</a:t>
            </a:r>
            <a:r>
              <a:rPr lang="en-GB" sz="800" dirty="0"/>
              <a:t> </a:t>
            </a:r>
            <a:r>
              <a:rPr lang="en-GB" sz="800" b="1" dirty="0"/>
              <a:t>2017</a:t>
            </a:r>
            <a:r>
              <a:rPr lang="en-GB" sz="800" dirty="0"/>
              <a:t>, </a:t>
            </a:r>
            <a:r>
              <a:rPr lang="en-GB" sz="800" i="1" dirty="0"/>
              <a:t>10</a:t>
            </a:r>
            <a:r>
              <a:rPr lang="en-GB" sz="800" dirty="0"/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47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7143"/>
            <a:ext cx="15278100" cy="8562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6616" y="8354674"/>
            <a:ext cx="45159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GB" sz="800" dirty="0" err="1" smtClean="0"/>
              <a:t>Ecophi</a:t>
            </a:r>
            <a:r>
              <a:rPr lang="en-GB" sz="800" dirty="0" smtClean="0"/>
              <a:t> </a:t>
            </a:r>
            <a:r>
              <a:rPr lang="en-GB" sz="800" dirty="0"/>
              <a:t>- </a:t>
            </a:r>
            <a:r>
              <a:rPr lang="en-GB" sz="800" dirty="0" err="1"/>
              <a:t>Ecophi</a:t>
            </a:r>
            <a:r>
              <a:rPr lang="en-GB" sz="800" dirty="0"/>
              <a:t> Architecture &amp; </a:t>
            </a:r>
            <a:r>
              <a:rPr lang="en-GB" sz="800" dirty="0" err="1"/>
              <a:t>BioClimatic</a:t>
            </a:r>
            <a:r>
              <a:rPr lang="en-GB" sz="800" dirty="0"/>
              <a:t> Analysis Available online: https://www.eco-phi.com/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276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-2382"/>
            <a:ext cx="15287625" cy="8582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398" y="8207931"/>
            <a:ext cx="317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Software: Autodesk Revit 2019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609</Words>
  <Application>Microsoft Office PowerPoint</Application>
  <PresentationFormat>Custom</PresentationFormat>
  <Paragraphs>19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</vt:vector>
  </TitlesOfParts>
  <Company>University of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Arghavan AKBARIEH</dc:creator>
  <cp:lastModifiedBy>Arghavan AKBARIEH</cp:lastModifiedBy>
  <cp:revision>15</cp:revision>
  <dcterms:created xsi:type="dcterms:W3CDTF">2020-02-05T10:22:46Z</dcterms:created>
  <dcterms:modified xsi:type="dcterms:W3CDTF">2020-02-05T13:34:19Z</dcterms:modified>
</cp:coreProperties>
</file>