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2.xml" ContentType="application/vnd.openxmlformats-officedocument.presentationml.notesSlide+xml"/>
  <Override PartName="/ppt/ink/ink4.xml" ContentType="application/inkml+xml"/>
  <Override PartName="/ppt/ink/ink5.xml" ContentType="application/inkml+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45"/>
  </p:notesMasterIdLst>
  <p:handoutMasterIdLst>
    <p:handoutMasterId r:id="rId46"/>
  </p:handoutMasterIdLst>
  <p:sldIdLst>
    <p:sldId id="293" r:id="rId2"/>
    <p:sldId id="315" r:id="rId3"/>
    <p:sldId id="317" r:id="rId4"/>
    <p:sldId id="332" r:id="rId5"/>
    <p:sldId id="333" r:id="rId6"/>
    <p:sldId id="331" r:id="rId7"/>
    <p:sldId id="335" r:id="rId8"/>
    <p:sldId id="334" r:id="rId9"/>
    <p:sldId id="318" r:id="rId10"/>
    <p:sldId id="338" r:id="rId11"/>
    <p:sldId id="340" r:id="rId12"/>
    <p:sldId id="316" r:id="rId13"/>
    <p:sldId id="339" r:id="rId14"/>
    <p:sldId id="319" r:id="rId15"/>
    <p:sldId id="371" r:id="rId16"/>
    <p:sldId id="329" r:id="rId17"/>
    <p:sldId id="325" r:id="rId18"/>
    <p:sldId id="341" r:id="rId19"/>
    <p:sldId id="324" r:id="rId20"/>
    <p:sldId id="352" r:id="rId21"/>
    <p:sldId id="349" r:id="rId22"/>
    <p:sldId id="353" r:id="rId23"/>
    <p:sldId id="344" r:id="rId24"/>
    <p:sldId id="348" r:id="rId25"/>
    <p:sldId id="354" r:id="rId26"/>
    <p:sldId id="345" r:id="rId27"/>
    <p:sldId id="343" r:id="rId28"/>
    <p:sldId id="368" r:id="rId29"/>
    <p:sldId id="336" r:id="rId30"/>
    <p:sldId id="369" r:id="rId31"/>
    <p:sldId id="350" r:id="rId32"/>
    <p:sldId id="370" r:id="rId33"/>
    <p:sldId id="372" r:id="rId34"/>
    <p:sldId id="358" r:id="rId35"/>
    <p:sldId id="360" r:id="rId36"/>
    <p:sldId id="361" r:id="rId37"/>
    <p:sldId id="375" r:id="rId38"/>
    <p:sldId id="376" r:id="rId39"/>
    <p:sldId id="373" r:id="rId40"/>
    <p:sldId id="374" r:id="rId41"/>
    <p:sldId id="364" r:id="rId42"/>
    <p:sldId id="377" r:id="rId43"/>
    <p:sldId id="378" r:id="rId44"/>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8000"/>
    <a:srgbClr val="CCCC00"/>
    <a:srgbClr val="996600"/>
    <a:srgbClr val="FFCC66"/>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599"/>
  </p:normalViewPr>
  <p:slideViewPr>
    <p:cSldViewPr snapToGrid="0" snapToObjects="1">
      <p:cViewPr varScale="1">
        <p:scale>
          <a:sx n="83" d="100"/>
          <a:sy n="83" d="100"/>
        </p:scale>
        <p:origin x="65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67E83059-D3B2-4FA2-9C82-85FD346D4CD8}" type="datetimeFigureOut">
              <a:rPr lang="fr-FR" smtClean="0"/>
              <a:t>20/12/2020</a:t>
            </a:fld>
            <a:endParaRPr lang="fr-FR"/>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C410F87B-27E3-4542-B173-5F63987F68ED}" type="slidenum">
              <a:rPr lang="fr-FR" smtClean="0"/>
              <a:t>‹#›</a:t>
            </a:fld>
            <a:endParaRPr lang="fr-FR"/>
          </a:p>
        </p:txBody>
      </p:sp>
    </p:spTree>
    <p:extLst>
      <p:ext uri="{BB962C8B-B14F-4D97-AF65-F5344CB8AC3E}">
        <p14:creationId xmlns:p14="http://schemas.microsoft.com/office/powerpoint/2010/main" val="4014743860"/>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12-20T10:49:06.795"/>
    </inkml:context>
    <inkml:brush xml:id="br0">
      <inkml:brushProperty name="width" value="0.16667" units="cm"/>
      <inkml:brushProperty name="height" value="0.16667" units="cm"/>
      <inkml:brushProperty name="color" value="#FFF200"/>
      <inkml:brushProperty name="fitToCurve" value="1"/>
    </inkml:brush>
  </inkml:definitions>
  <inkml:traceGroup>
    <inkml:annotationXML>
      <emma:emma xmlns:emma="http://www.w3.org/2003/04/emma" version="1.0">
        <emma:interpretation id="{1B5A8540-4D20-484D-A7E8-D4EBD586355E}" emma:medium="tactile" emma:mode="ink">
          <msink:context xmlns:msink="http://schemas.microsoft.com/ink/2010/main" type="writingRegion" rotatedBoundingBox="27514,13352 28564,18154 27284,18434 26234,13632"/>
        </emma:interpretation>
      </emma:emma>
    </inkml:annotationXML>
    <inkml:traceGroup>
      <inkml:annotationXML>
        <emma:emma xmlns:emma="http://www.w3.org/2003/04/emma" version="1.0">
          <emma:interpretation id="{63C3FD77-05D0-482F-B04B-983FF352E704}" emma:medium="tactile" emma:mode="ink">
            <msink:context xmlns:msink="http://schemas.microsoft.com/ink/2010/main" type="paragraph" rotatedBoundingBox="27514,13352 28564,18154 27284,18434 26234,13632" alignmentLevel="1"/>
          </emma:interpretation>
        </emma:emma>
      </inkml:annotationXML>
      <inkml:traceGroup>
        <inkml:annotationXML>
          <emma:emma xmlns:emma="http://www.w3.org/2003/04/emma" version="1.0">
            <emma:interpretation id="{08E092BD-603D-4184-95CE-36FCB5BE2DC3}" emma:medium="tactile" emma:mode="ink">
              <msink:context xmlns:msink="http://schemas.microsoft.com/ink/2010/main" type="line" rotatedBoundingBox="27514,13352 28564,18154 27284,18434 26234,13632"/>
            </emma:interpretation>
          </emma:emma>
        </inkml:annotationXML>
        <inkml:traceGroup>
          <inkml:annotationXML>
            <emma:emma xmlns:emma="http://www.w3.org/2003/04/emma" version="1.0">
              <emma:interpretation id="{BB412075-45D1-498E-A6E1-96375AB84DCB}" emma:medium="tactile" emma:mode="ink">
                <msink:context xmlns:msink="http://schemas.microsoft.com/ink/2010/main" type="inkWord" rotatedBoundingBox="27198,13421 27398,14333 26434,14544 26234,13632"/>
              </emma:interpretation>
            </emma:emma>
          </inkml:annotationXML>
          <inkml:trace contextRef="#ctx0" brushRef="#br0">436-2976 0,'-25'0'63</inkml:trace>
          <inkml:trace contextRef="#ctx0" brushRef="#br0" timeOffset="6378.9927">565-3130 0</inkml:trace>
          <inkml:trace contextRef="#ctx0" brushRef="#br0" timeOffset="2203.7023">205-2745 0,'26'26'0,"0"-1"16,-26 1 0</inkml:trace>
          <inkml:trace contextRef="#ctx0" brushRef="#br0" timeOffset="3058.7297">205-2745 0,'52'0'0,"-52"-26"15</inkml:trace>
          <inkml:trace contextRef="#ctx0" brushRef="#br0" timeOffset="2325.9442">257-2668 0,'0'-26'78,"0"1"-63</inkml:trace>
          <inkml:trace contextRef="#ctx0" brushRef="#br0" timeOffset="-615.4814">436-2873 0</inkml:trace>
          <inkml:trace contextRef="#ctx0" brushRef="#br0" timeOffset="-1200.2675">436-2771 0,'0'-25'31</inkml:trace>
          <inkml:trace contextRef="#ctx0" brushRef="#br0" timeOffset="-1916.6582">488-2694 0</inkml:trace>
          <inkml:trace contextRef="#ctx0" brushRef="#br0" timeOffset="13833.5806">411-2463 0,'0'26'78</inkml:trace>
          <inkml:trace contextRef="#ctx0" brushRef="#br0" timeOffset="14871.8285">513-2411 0,'0'25'0,"0"1"16</inkml:trace>
          <inkml:trace contextRef="#ctx0" brushRef="#br0" timeOffset="14718.4417">513-2411 0</inkml:trace>
          <inkml:trace contextRef="#ctx0" brushRef="#br0" timeOffset="7711.228">231-3130 0</inkml:trace>
          <inkml:trace contextRef="#ctx0" brushRef="#br0" timeOffset="1702.1407">180-3053 0,'-26'0'62,"26"26"-46,0-1 109</inkml:trace>
          <inkml:trace contextRef="#ctx0" brushRef="#br0" timeOffset="10813.0588">-282-2488 0</inkml:trace>
          <inkml:trace contextRef="#ctx0" brushRef="#br0" timeOffset="4391.4653">411-3155 0</inkml:trace>
          <inkml:trace contextRef="#ctx0" brushRef="#br0" timeOffset="7132.4179">411-3130 0</inkml:trace>
          <inkml:trace contextRef="#ctx0" brushRef="#br0" timeOffset="1185.3575">385-3053 0,'-26'-26'46</inkml:trace>
          <inkml:trace contextRef="#ctx0" brushRef="#br0" timeOffset="738.2536">385-3053 0</inkml:trace>
          <inkml:trace contextRef="#ctx0" brushRef="#br0" timeOffset="3559.3197">308-2976 0</inkml:trace>
          <inkml:trace contextRef="#ctx0" brushRef="#br0" timeOffset="2926.9765">205-2873 0,'0'25'16,"0"1"-16,0 0 0,0-1 16,0 1-1,0 0 1,0-1-16</inkml:trace>
          <inkml:trace contextRef="#ctx0" brushRef="#br0" timeOffset="8981.0345">-77-2565 0,'0'-26'109</inkml:trace>
          <inkml:trace contextRef="#ctx0" brushRef="#br0" timeOffset="11637.8288">-128-2540 0</inkml:trace>
          <inkml:trace contextRef="#ctx0" brushRef="#br0" timeOffset="9934.3474">-179-2488 0</inkml:trace>
          <inkml:trace contextRef="#ctx0" brushRef="#br0" timeOffset="653.4883">411-2976 0,'0'-26'172,"0"1"-172</inkml:trace>
          <inkml:trace contextRef="#ctx0" brushRef="#br0" timeOffset="2457.5099">231-2848 0</inkml:trace>
          <inkml:trace contextRef="#ctx0" brushRef="#br0" timeOffset="12985.4983">205-2822 0</inkml:trace>
          <inkml:trace contextRef="#ctx0" brushRef="#br0" timeOffset="89290.0895">-256-2334 0</inkml:trace>
          <inkml:trace contextRef="#ctx0" brushRef="#br0" timeOffset="91146.2109">205-3232 0</inkml:trace>
          <inkml:trace contextRef="#ctx0" brushRef="#br0" timeOffset="93064.5835">667-2437 0</inkml:trace>
          <inkml:trace contextRef="#ctx0" brushRef="#br0" timeOffset="15604.4984">513-2360 0</inkml:trace>
          <inkml:trace contextRef="#ctx0" brushRef="#br0" timeOffset="15457.209">513-2360 0</inkml:trace>
        </inkml:traceGroup>
        <inkml:traceGroup>
          <inkml:annotationXML>
            <emma:emma xmlns:emma="http://www.w3.org/2003/04/emma" version="1.0">
              <emma:interpretation id="{5F07B0EF-3DBB-4E3D-9FD4-B377838F9AD0}" emma:medium="tactile" emma:mode="ink">
                <msink:context xmlns:msink="http://schemas.microsoft.com/ink/2010/main" type="inkWord" rotatedBoundingBox="27257,17272 27379,15143 27907,15173 27785,17302"/>
              </emma:interpretation>
            </emma:emma>
          </inkml:annotationXML>
          <inkml:trace contextRef="#ctx0" brushRef="#br0" timeOffset="33766.4211">1232-1436 0,'-26'0'266,"26"25"-266,-26-25 16,26 26-16,0-1 15,0 1 126,0 0-16,0-1-109,-25-25 15,25 26 0,-26-26 47,26 26-78,-26-26 31,26 25-15,-25-25 31,25 26-16,-26 0-31,26-1 78,-26 1-62,1-26 31,25 26-47,0-1 156,0-50 375,0-1-531,0 0 16,0 1 15,0-1 16,0 0 31,0 1-62,0-1 62,0 0-16,0 1-30,25 25-32,-25-26 15,0 0 1,0 1 0,0-1 124,0 1-140,0-1 31,0 0-15,0 1 0,26 25-1,-26-26 95,0 0 46,0 52-62,0 0-79,0-1 63,0 1-46,-26-26-32,26 26 15,0-1 63,-25-25-78,25 26 16,0-1-16,-26-25 63,26 26-63,-26-26 156,26 26-141,0-1-15,-25 1 16,25 0-16,0-1 16,-26-25-16,26 26 109,0 0-109,-26-26 281,26 25-265,0 1 46,0 0-46,0-1 109,0 1-125,-25 0 16,25-1-1,0 1 48,0 0-48,0-1 95,0 1-95,0 0-15,0-1 16,0 1 984,-26 0-984,0-1-1,26 1-15,-25 0 0,-1-26 16,26 25 0,0 1-1,-25-26 141,-1 0-156,0 26 0,26-1 16,0 1 1515,0-1-1374,0 1-142,0 0 16,0-1 266,26 1-297,0 0 32,-26-1-32,0 1 234,0 0-234,25-26 16,-25 25-16,0 1 15,0 0 1,0-1 124,26 1-140,-26 0 16,0-1 0,0 1-1,25 0 1,-25-1 0,0 1 15,0 0-31,0-1 0,0 1 15,26 0-15,0-26 0,-26 25 16,0 1-16,0 0 16,0-1-1,0 1-15,0 0 32,0-1-32,25-25 15,1 26-15,-26-1 16,0 1 218,0 0-203,0-1-31,0 27 16,26-27 0,-1 27-16,-25-27 15,0 1 1,0 0 0,26-26 421,0 0 907,-26-26-1110,0 0-234,0 1 110,0-1-95,0 0 1,0 1 31,0-1 62,0 0-93,0 1-1,0-1 188,0 0-187,0 1 0,-26-1 77,26 1-93,-26-1 219,26 0-219,0 1 31,0-1-31,-25 0 16,25 1 0,-26-1 93,26 0-62,-26 1 15,26-1-46,0 0 140,-25 1-140,25-1 359,-26 0-359,0 1-1,26-1 48,0 0-63,0 1 15,0-1 1,0 0 0,0 1 124,0-1-109,0 0 1,0 1 61,0-1-61,0 0-32,0 1 15,0-1-15,0 0 235,0 1-235,0-1 187,0 1-187,0-1 31,0 0-31</inkml:trace>
          <inkml:trace contextRef="#ctx0" brushRef="#br0" timeOffset="84168.1517">1129-1436 0</inkml:trace>
          <inkml:trace contextRef="#ctx0" brushRef="#br0" timeOffset="75642.067">847-282 0,'0'-26'63</inkml:trace>
          <inkml:trace contextRef="#ctx0" brushRef="#br0" timeOffset="76227.2835">924-205 0,'0'26'31,"0"-1"94</inkml:trace>
          <inkml:trace contextRef="#ctx0" brushRef="#br0" timeOffset="76690.3614">924-128 0,'0'26'32,"0"-1"-1</inkml:trace>
          <inkml:trace contextRef="#ctx0" brushRef="#br0" timeOffset="74809.8553">1052 77 0,'-26'-25'171,"26"-1"-171,0 0 16,-25 1-16,-1 25 78,26-26-62,-26 0-1</inkml:trace>
          <inkml:trace contextRef="#ctx0" brushRef="#br0" timeOffset="77275.427">924-25 0,'25'51'31,"-25"-25"-31,26-1 16,-26 1 15,0 0-15,0-1 156,0 27-157,0-27-15,0 1 0,0 25 16,0-25 0,0-1-1</inkml:trace>
          <inkml:trace contextRef="#ctx0" brushRef="#br0" timeOffset="79815.617">1078 206 0</inkml:trace>
          <inkml:trace contextRef="#ctx0" brushRef="#br0" timeOffset="78592.6157">1001 231 0</inkml:trace>
          <inkml:trace contextRef="#ctx0" brushRef="#br0" timeOffset="80733.4859">1129 206 0</inkml:trace>
          <inkml:trace contextRef="#ctx0" brushRef="#br0" timeOffset="74087.7984">1052 359 0</inkml:trace>
          <inkml:trace contextRef="#ctx0" brushRef="#br0" timeOffset="81564.7567">1129 565 0</inkml:trace>
        </inkml:traceGroup>
        <inkml:traceGroup>
          <inkml:annotationXML>
            <emma:emma xmlns:emma="http://www.w3.org/2003/04/emma" version="1.0">
              <emma:interpretation id="{8DFF1184-C2C6-42A4-9522-FD2C69368723}" emma:medium="tactile" emma:mode="ink">
                <msink:context xmlns:msink="http://schemas.microsoft.com/ink/2010/main" type="inkWord" rotatedBoundingBox="27492,17365 27495,17381 27481,17384 27478,17369"/>
              </emma:interpretation>
            </emma:emma>
          </inkml:annotationXML>
          <inkml:trace contextRef="#ctx0" brushRef="#br0" timeOffset="98042.2871">821 642 0</inkml:trace>
        </inkml:traceGroup>
        <inkml:traceGroup>
          <inkml:annotationXML>
            <emma:emma xmlns:emma="http://www.w3.org/2003/04/emma" version="1.0">
              <emma:interpretation id="{0F765069-D8E7-431D-84C3-7B9BE0AE163B}" emma:medium="tactile" emma:mode="ink">
                <msink:context xmlns:msink="http://schemas.microsoft.com/ink/2010/main" type="inkWord" rotatedBoundingBox="28463,17690 28564,18154 28041,18268 27939,17805"/>
              </emma:interpretation>
            </emma:emma>
          </inkml:annotationXML>
          <inkml:trace contextRef="#ctx0" brushRef="#br0" timeOffset="71623.5273">1283 1078 0</inkml:trace>
          <inkml:trace contextRef="#ctx0" brushRef="#br0" timeOffset="71069.8531">1309 1104 0</inkml:trace>
          <inkml:trace contextRef="#ctx0" brushRef="#br0" timeOffset="67696.5845">1822 1104 0</inkml:trace>
          <inkml:trace contextRef="#ctx0" brushRef="#br0" timeOffset="70437.7086">1411 1232 0</inkml:trace>
          <inkml:trace contextRef="#ctx0" brushRef="#br0" timeOffset="69783.9943">1540 1360 0,'-26'0'156</inkml:trace>
          <inkml:trace contextRef="#ctx0" brushRef="#br0" timeOffset="68920.8317">1668 1463 0</inkml:trace>
        </inkml:traceGroup>
      </inkml:traceGroup>
    </inkml:traceGroup>
  </inkml:traceGroup>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12-20T10:49:26.274"/>
    </inkml:context>
    <inkml:brush xml:id="br0">
      <inkml:brushProperty name="width" value="0.16667" units="cm"/>
      <inkml:brushProperty name="height" value="0.16667" units="cm"/>
      <inkml:brushProperty name="color" value="#FFF200"/>
      <inkml:brushProperty name="fitToCurve" value="1"/>
    </inkml:brush>
  </inkml:definitions>
  <inkml:traceGroup>
    <inkml:annotationXML>
      <emma:emma xmlns:emma="http://www.w3.org/2003/04/emma" version="1.0">
        <emma:interpretation id="{24266402-ED9C-48BF-BA99-716699E1076C}" emma:medium="tactile" emma:mode="ink">
          <msink:context xmlns:msink="http://schemas.microsoft.com/ink/2010/main" type="writingRegion" rotatedBoundingBox="26708,13582 28702,15403 28216,15936 26221,14114"/>
        </emma:interpretation>
      </emma:emma>
    </inkml:annotationXML>
    <inkml:traceGroup>
      <inkml:annotationXML>
        <emma:emma xmlns:emma="http://www.w3.org/2003/04/emma" version="1.0">
          <emma:interpretation id="{525B02B2-9C37-4628-AEC9-E5EF4354538E}" emma:medium="tactile" emma:mode="ink">
            <msink:context xmlns:msink="http://schemas.microsoft.com/ink/2010/main" type="paragraph" rotatedBoundingBox="26708,13582 28702,15403 28216,15936 26221,14114" alignmentLevel="1"/>
          </emma:interpretation>
        </emma:emma>
      </inkml:annotationXML>
      <inkml:traceGroup>
        <inkml:annotationXML>
          <emma:emma xmlns:emma="http://www.w3.org/2003/04/emma" version="1.0">
            <emma:interpretation id="{5DC12536-E8BD-4C49-A7EA-757C704A0D38}" emma:medium="tactile" emma:mode="ink">
              <msink:context xmlns:msink="http://schemas.microsoft.com/ink/2010/main" type="line" rotatedBoundingBox="26708,13582 28702,15403 28216,15936 26221,14114"/>
            </emma:interpretation>
          </emma:emma>
        </inkml:annotationXML>
        <inkml:traceGroup>
          <inkml:annotationXML>
            <emma:emma xmlns:emma="http://www.w3.org/2003/04/emma" version="1.0">
              <emma:interpretation id="{727E4F3D-F060-429E-ACEF-9C48536D258E}" emma:medium="tactile" emma:mode="ink">
                <msink:context xmlns:msink="http://schemas.microsoft.com/ink/2010/main" type="inkWord" rotatedBoundingBox="26708,13582 28702,15403 28216,15936 26221,14114"/>
              </emma:interpretation>
            </emma:emma>
          </inkml:annotationXML>
          <inkml:trace contextRef="#ctx0" brushRef="#br0">1334-1488 0</inkml:trace>
          <inkml:trace contextRef="#ctx0" brushRef="#br0" timeOffset="-670.1767">1257-1360 0,'26'0'235</inkml:trace>
          <inkml:trace contextRef="#ctx0" brushRef="#br0" timeOffset="16002.845">1334-1411 0</inkml:trace>
          <inkml:trace contextRef="#ctx0" brushRef="#br0" timeOffset="17406.3311">1411-1616 0</inkml:trace>
          <inkml:trace contextRef="#ctx0" brushRef="#br0" timeOffset="16804.9078">1488-1436 0</inkml:trace>
          <inkml:trace contextRef="#ctx0" brushRef="#br0" timeOffset="19381.3667">1283-1616 0</inkml:trace>
          <inkml:trace contextRef="#ctx0" brushRef="#br0" timeOffset="18554.147">1309-1616 0</inkml:trace>
          <inkml:trace contextRef="#ctx0" brushRef="#br0" timeOffset="18038.8717">1386-1616 0,'-26'0'62,"0"0"-62</inkml:trace>
          <inkml:trace contextRef="#ctx0" brushRef="#br0" timeOffset="23945.369">1411-1436 0</inkml:trace>
          <inkml:trace contextRef="#ctx0" brushRef="#br0" timeOffset="25531.261">1591-1411 0</inkml:trace>
          <inkml:trace contextRef="#ctx0" brushRef="#br0" timeOffset="24699.4791">1488-1360 0</inkml:trace>
          <inkml:trace contextRef="#ctx0" brushRef="#br0" timeOffset="27131.8608">1745-1308 0</inkml:trace>
          <inkml:trace contextRef="#ctx0" brushRef="#br0" timeOffset="28902.1749">1847-1129 0</inkml:trace>
          <inkml:trace contextRef="#ctx0" brushRef="#br0" timeOffset="22426.4093">1257-1642 0</inkml:trace>
          <inkml:trace contextRef="#ctx0" brushRef="#br0" timeOffset="-1656.4897">1206-1462 0</inkml:trace>
          <inkml:trace contextRef="#ctx0" brushRef="#br0" timeOffset="-123788.2829">154-2976 0,'0'-26'47,"0"1"141,26 25 171,-26 25-343,25-25-16,-25 26 234,0 0-234,0-1 31,0 1-31,0 0 219,0-1-203,0 1-1,0 0 1,0-1 46,0 1 48,0 0-79,0-1 219,0 1-234,0 0-1,0-1 1,0 1 109,26-26 94,0 0-141,-1 0-47,1 0 797,0 0-828,-1 0 47,1 0-47,-26 26 16,26-26 327,-1 0-327,1 0 31,0 0 187,-1 0 266,-25 25 1016,0 1-1501,0 0 532,0-1-531,0 1-16,0 0 16,0-1-1,0 1 16,26-26 329,0 26-251,-1-1-78,1 1 157,0-1-188,-26 1 453,25-26-422,1 0 407,0 26-438,-1-26 0,-25 25 15,26-25-15,-1 0 47,1 0-31,-26 26 609,0 0-609,0-1-1,26 1 1,-1-26 296,1 0 188,-26 26-484,26-1 312,-1-25 31,1 0-343,0 0 672,-1 26-673,-25 0 313,0-1-187,0 1-141,26-26 16,-26 26-16,26-1 0,-26 1 15,0 0-15,25-26 0,-25 25 16,26-25-16,-26 26 0,0 0 500,0-1-485,26 1-15,-26 0 16,25-1 484,1-25-484,0 0 921,-1 0-937,1 0 2485,-26-25-2001,-26 25-484,1 0 859,-1 0-843,0 0 0,1 0 234,-1 0-250,0 0 93,26 25-77,-25-25 671,-1 0-640,0 0 141,1 0-188,-1 0 15,0 0 501,1 0-500,50 0 624,1 0-624,0 0 0,-1 0 155,1 0-77,0 0 250,-1 26-328,1 0-1,0-26 110,-26 25-125,25 1 31,1-26-31,0 26 32,-26-52 608,0 0-640,0 1 32,0-1-32,-26 0 281,0 26-31,26-25-141,0-1 110,0 0-203,0 1-1,0-1 1,0 0 546,-25 26-499,-1 0-32,0 0 0,1 0-15,-1 0 46,0 0-15,1 0-31,-1 0 15,0 0-31,1 0 16,-1 0 374,0 0-390,1-25 16,25-1-16,-26 26 0,0-26 0,26 1 16,-25 25-16,-1-26 15,1 0-15,-1 1 0,0 25 0,1-26 16,25 0-16,-26 26 0,0 0 31,26-25 547,0-1-562,0 0 93,26 26-93,0 0 78,-1 0-47,1 0 15,0 0 251,-1 0-313,1 0 125,-1 0-110,1 0-15,0 0 31,-1 0-31,1 0 172,0 0-172,-1 0 78,-25 26 1579,0 0-1657,-25-26 359,25 25-359,-26-25 0,26 26 16,0 0 156,0-1 656,-26-25-750,1 0-63,-1 0 1,0-25 0,1 25 124,-1-26-124,1 0-16,-1 26 187,0-25-187,1 25 0,-1 0 110,0 0-95,26-26 1,-25 26-16,-1 0 16,0 0 15,1 0-31,-1 0 0,0 0 16,-25 0-16,0-26 0,-52 1 15,52-1-15,-1 0 0,1 26 0,0-51 16,-1 25-16,52 1 0,-25 25 0,-1-26 15,0 26-15,26-25 219,0-1-94,0 0-125,0 1 31,26 25-15,-26-26 297,26 0-313,-26 1 93,0-1-93,0 0 94,25 26-31,1 0-32,0-25-16,-1 25 1,-25-26 0,26 26 46,-26-26-62,26 1 0,-1 25 16,-25-26 62,26 26-78,0 0 187,-52 0 298,0 0-313,26 26-157,0-1 251,-25-25-157,-1 0 16,26-25 344,0-1-453,0 0 140,0 1-156,0-1 0,0 0 0,0 1 16,0-1 452,0 0-468,-26 1 32,26-1-17,0 0-15,0 1 31,-25-1-31,-1 26 313,0 0-297,1 0 15,-1 0-31,0 0 172,26 26-125,0-1 124,0 1-155,0 0 437,0-1-437,0 1-1,0 0 189,0-1-189,0 1 1,0 0 156,0-1-172,0 1 31,26-26 391,0 0-407,-26 26-15,25-26 0,1 0 16,0 0-16,-1 0 31,1 0 922,0 0-921,-1 0 343,1 25-360,0-25-15,-26 26 0,25 0 0,1-26 0,0 25 0,-26 1 16,25 0-16,1-26 0,-26 25 16,26 1 312,-1-26-328,1 26 0,-26-1 109,0 1 16,26 0-109,-1-1-1,-50-25 688,-1 0-624,0 0-64,1 0 16,-1 0 235,0 0-203,1 0 62,-1 0-79,0-25 517,26-1 468,26 26-984,0 0-31,-1 0 249,1 0-265,0 0 47,-1 0-47,1 0 16,0 0 31,-1 0-32,1 0 48,0 0-48,-1 0 32,-25 26-31,0-1 78,26-25-79,0 26 1,-26-1 359,25 1-344,1-26-31,-26 26 235,-26-26-95,1 0-124,25 25-1,-26-25 110,0 0 157,1 0-220,-1 0-46,0 0 62,1 0-62,-1 0 77,0-25-93,1 25 16,25-26 15,-26 0-15,0 26 140,1-25-140,-1 25 15,0 0-31,26-26 0,0 1 47,-25 25 47,-1-26-79,26 0 1,0 1-16,-26 25 0</inkml:trace>
          <inkml:trace contextRef="#ctx0" brushRef="#br0" timeOffset="-118207.3423">51-2411 0</inkml:trace>
          <inkml:trace contextRef="#ctx0" brushRef="#br0" timeOffset="-115401.3523">949-1924 0</inkml:trace>
        </inkml:traceGroup>
      </inkml:traceGroup>
    </inkml:traceGroup>
  </inkml:traceGroup>
</inkml:ink>
</file>

<file path=ppt/ink/ink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12-20T10:47:36.182"/>
    </inkml:context>
    <inkml:brush xml:id="br0">
      <inkml:brushProperty name="width" value="0.16667" units="cm"/>
      <inkml:brushProperty name="height" value="0.16667" units="cm"/>
      <inkml:brushProperty name="color" value="#FFF200"/>
      <inkml:brushProperty name="fitToCurve" value="1"/>
    </inkml:brush>
  </inkml:definitions>
  <inkml:traceGroup>
    <inkml:annotationXML>
      <emma:emma xmlns:emma="http://www.w3.org/2003/04/emma" version="1.0">
        <emma:interpretation id="{96D77022-6E39-489A-A6AD-3039ADC2137B}" emma:medium="tactile" emma:mode="ink">
          <msink:context xmlns:msink="http://schemas.microsoft.com/ink/2010/main" type="writingRegion" rotatedBoundingBox="26599,15926 28630,17794 28246,18212 26214,16344"/>
        </emma:interpretation>
      </emma:emma>
    </inkml:annotationXML>
    <inkml:traceGroup>
      <inkml:annotationXML>
        <emma:emma xmlns:emma="http://www.w3.org/2003/04/emma" version="1.0">
          <emma:interpretation id="{DAFA5D68-C122-4509-95CA-F7F24EF6FCD3}" emma:medium="tactile" emma:mode="ink">
            <msink:context xmlns:msink="http://schemas.microsoft.com/ink/2010/main" type="paragraph" rotatedBoundingBox="26599,15926 28630,17794 28246,18212 26214,16344" alignmentLevel="1"/>
          </emma:interpretation>
        </emma:emma>
      </inkml:annotationXML>
      <inkml:traceGroup>
        <inkml:annotationXML>
          <emma:emma xmlns:emma="http://www.w3.org/2003/04/emma" version="1.0">
            <emma:interpretation id="{080AA6DE-1DE1-4CCC-BBD2-E946407483EA}" emma:medium="tactile" emma:mode="ink">
              <msink:context xmlns:msink="http://schemas.microsoft.com/ink/2010/main" type="line" rotatedBoundingBox="26599,15926 28630,17794 28246,18212 26214,16344"/>
            </emma:interpretation>
          </emma:emma>
        </inkml:annotationXML>
        <inkml:traceGroup>
          <inkml:annotationXML>
            <emma:emma xmlns:emma="http://www.w3.org/2003/04/emma" version="1.0">
              <emma:interpretation id="{B8A96C16-BF2C-4659-8F36-57CDDC3479F0}" emma:medium="tactile" emma:mode="ink">
                <msink:context xmlns:msink="http://schemas.microsoft.com/ink/2010/main" type="inkWord" rotatedBoundingBox="26599,15926 28630,17794 28246,18212 26214,16344"/>
              </emma:interpretation>
            </emma:emma>
          </inkml:annotationXML>
          <inkml:trace contextRef="#ctx0" brushRef="#br0">0 0 0</inkml:trace>
          <inkml:trace contextRef="#ctx0" brushRef="#br0" timeOffset="-3266.7659">154-179 0</inkml:trace>
          <inkml:trace contextRef="#ctx0" brushRef="#br0" timeOffset="-1749.6959">51-128 0,'0'-26'16,"0"1"-16</inkml:trace>
          <inkml:trace contextRef="#ctx0" brushRef="#br0" timeOffset="1701.4862">0-25 0</inkml:trace>
          <inkml:trace contextRef="#ctx0" brushRef="#br0" timeOffset="2717.963">-128-102 0</inkml:trace>
          <inkml:trace contextRef="#ctx0" brushRef="#br0" timeOffset="3556.1101">231-128 0</inkml:trace>
          <inkml:trace contextRef="#ctx0" brushRef="#br0" timeOffset="4858.9787">180-77 0</inkml:trace>
          <inkml:trace contextRef="#ctx0" brushRef="#br0" timeOffset="4295.0668">231-77 0,'-26'0'15</inkml:trace>
          <inkml:trace contextRef="#ctx0" brushRef="#br0" timeOffset="4263.7921">257-77 0</inkml:trace>
          <inkml:trace contextRef="#ctx0" brushRef="#br0" timeOffset="8849.1989">0-77 0</inkml:trace>
          <inkml:trace contextRef="#ctx0" brushRef="#br0" timeOffset="10916.4743">180 0 0</inkml:trace>
          <inkml:trace contextRef="#ctx0" brushRef="#br0" timeOffset="12334.1683">77-77 0</inkml:trace>
          <inkml:trace contextRef="#ctx0" brushRef="#br0" timeOffset="48307.8715">436 26 0,'0'26'547,"26"-26"-500,0 25 62,-1 1-93,-50-26 124,-1 0-108,0 0-1,1 0-31,25-26 78,-26 26-78,0-25 16,26-1-1,-25 0 110,-1 26-109,26-25-16,0-1 16,-26 0 46,52 26 329,0 0-376,-1 0 17,1 26-1,-26 0-16,26-26 1,-1 25 0,-25 1 15,26-26 0,0 0-31,-1 0 16,-25 26-1,26-26 1,0 25-16,-26 1 281,25-26-281,1 26 32,0-1 46,-26 1-78,25-26 15,1 26 63,-26-1-62,26-25 31,-1 0-31,-25 26 93,26-1 453,-1 1 204,-25 0-672,0-1-94,0 1 15,0 0 251,0-52-78,0 0-32,26 26-141,-26-25 1,26 25 484,-1 0-500,1 0 344,0 25-141,-1-25 203,-25 26-406,0 0 313,0-1-298,26 1 32,0 0-31,-26-1 62,0 1-78,25 0 187,-25-1-155,0 1 3530,26 0-3546,-26-1 187,0-50 141,0-1-282,0 0-46,0 1 78,0-1-94,0 0 0,0 1 15,0-1 610,26 26-609,-1 0 62,1 26 156,-26-1-77,0 1-142,0 0 48,0-1-48,0 1 204,0 0-141,26-1-78,-1 1 235,1-26 140,0 0-297,-1 26-63,1-26 188,0 0-187,-1 0 156,1 0-156,0 25-16,-26 1 421,0 0-421,0-1 32,0 1-1,0 0-15,25-26-1,1 25 16,0-25 141,-1 26-156,1-26 78,0 26-32,-1-1-31,1 1-15,-1-26 93,-25 26 16,26-1-125,0-25 282,-1 0-282,1 0 31,0 0 110,-1 26-141,-25 0 15,26-1 48,0-25 280,-26 26-343,0-1 32,0 1 30,0 0-31,-26-1-15,0-25 31,26 26-31,-25-26 15,25 26-31,-26-26 359,0 0-359,1 0 94,-1 0-47,0 0-16,1 0 172,-1 0-47,26-26-31,0 0-46,0 1-1,0-1-78,0 0 406,0 1-390,0-1 30,-25 1 1,25-1-31,-26 0 109,0 26-109,1 0 359,25-25-360,-26 25-15,52 0 297,-1 0-188,1 25-30,0 1-48,-1 0-16,-25-1 392,26 1-360,-26-1-47,-26-25 578,1 0-328,-1 0-250,0 0 47,1 0 281,-1-25-172,0-1-47,26 1-93,0-1 62,0 0 110,0 1-188,0-1 281,0 0-281,0 1 0,0-1 31,-25 0 94,-1 26-109,0 0 156,1 0-157,-1 0-15,0 0 219,52 26 140,-26 0-265,0-1-94,0 1 31,0 0-31,0-1 16,26-25 0,-1 0-1,-25 26 1,0-52 406,0 1-407,-25 25 1,-1-26-16,26 0 16,0 1 280,-26 25-233,1 0-32,-1 0 47,0 0 94,1 0-156,-1 0-1,0 0 79,1 0-78,25-26-16,0 0 297,-26 1-282,26-1-15,-26 26 16,26-26 0,-25 26-16,-1 0 203,0-25-188,1 25-15,25-26 16,0 0-16,-26 1 16,26-1-16,-26 0 0,1 1 15,-27-27-15,27 27 16,50 25 703,1 0-704,0 0 95,-1 0-79,1 25 0,0-25 0,-1 26 219,-25 0-250,0-1 16,26-25 0,0 0 62,-1 26-63,1-26-15,-26 26 16,26-26-16,-1 0 16,1 0-16,0 25 15,-1 1 1,1 0 15,-26-52 391,-26 0-422,1 26 0,25-25 16,0-1-16,-26 0 15,0 1 251,1-1-172,-1 26 265,0 0-359,1 0 16,25-26-16,-26 1 15,0 25 1,1 0-1,-1 0-15,26-26 0,-26 0 125,1 26-93,-1 0 46,0 0 422,1 0-485,25-25-15,-51-1 0,-1 0 0,27 1 16,-52-1-16,77 0 0,-52 26 16,52-25-16,-25 25 0,25-26 531,0 0-515,-26 26-1,0-25-15,26-1 469,0 1-469,-25 25 0,25-26 16,-26 0-16,26 1 15,0-1-15,0 0 0,-26 26 16,1-25-16,-1-1 15,0 0 32,1 26 422,25 26 734,0 0-422,0-1-781,0 1 16,0 0-16,0-1 16,0 1-16,25 0 359,1-26-218,0 0-141,-1 0 15,1 0 110,0 0-125,-1 0 63,1 0-63,0 0 15,-1 0 1,1 0-16,0 0 16,-1 0-1,1 0 1,0 0-16,-1 0 31,1 25-31,0-25 16,-26 26-1,25-26-15,1 0 16,-1 25-16,1 1 0,0-26 16,-1 0-16,-25 26 0,52-26 0,-27 25 15,-25 1-15,26-26 16,0 0-16,-1 26 16,1-1-1,0-25 1,-52 0 718,0 0-718,1 0-1,-1 0 64,0 0-64,1 0 48,-1 0-48,0 0 1,1 0 0,-1 0-16,0 0 15,1 0-15,-1 0 16,1 0 140,-1 0-140,0 0 62,1 0-63</inkml:trace>
          <inkml:trace contextRef="#ctx0" brushRef="#br0" timeOffset="53527.2122">693 308 0</inkml:trace>
          <inkml:trace contextRef="#ctx0" brushRef="#br0" timeOffset="55798.9667">103-205 0</inkml:trace>
          <inkml:trace contextRef="#ctx0" brushRef="#br0" timeOffset="57785.9373">1103 847 0,'0'-26'125</inkml:trace>
          <inkml:trace contextRef="#ctx0" brushRef="#br0" timeOffset="58833.6552">1642 1232 0</inkml:trace>
          <inkml:trace contextRef="#ctx0" brushRef="#br0" timeOffset="141761.4078">-77-590 0,'26'0'15</inkml:trace>
          <inkml:trace contextRef="#ctx0" brushRef="#br0" timeOffset="143193.2">-205-641 0,'26'0'16,"-1"0"-1</inkml:trace>
          <inkml:trace contextRef="#ctx0" brushRef="#br0" timeOffset="143931.8554">-128-564 0,'0'25'16,"25"-25"31</inkml:trace>
          <inkml:trace contextRef="#ctx0" brushRef="#br0" timeOffset="145002.3835">-205-487 0,'0'25'15,"0"1"-15</inkml:trace>
          <inkml:trace contextRef="#ctx0" brushRef="#br0" timeOffset="144517.5814">-205-487 0</inkml:trace>
          <inkml:trace contextRef="#ctx0" brushRef="#br0" timeOffset="145533.8405">-256-410 0</inkml:trace>
          <inkml:trace contextRef="#ctx0" brushRef="#br0" timeOffset="146703.5775">-333-487 0</inkml:trace>
          <inkml:trace contextRef="#ctx0" brushRef="#br0" timeOffset="147320.1217">-282-487 0,'26'25'31</inkml:trace>
          <inkml:trace contextRef="#ctx0" brushRef="#br0" timeOffset="145934.2725">-256-410 0</inkml:trace>
          <inkml:trace contextRef="#ctx0" brushRef="#br0" timeOffset="153141.1519">205-128 0,'0'-26'265,"0"1"-265,0-1 63,0 0-1,0 1 17,0-1-48,-25 0-31,25 1 78,-26 25-78,0-26 47,26 0-32,-25 26 1,25-25 0,-26 25 31,0 0-47,1 0 406,-1 0-391,0-26 32,26 0-31,-25 26 265,-1 0-218,26 26 77,0 0-93,0-1 63,0 1 61,0 0-139,0-1-32,0 1 15,0 0 79,0-1-78,-26-25 468,1 0-468,25-25-1,0-1 95,0 0 15,-26 1-110,26-1 32,0 0-31,0 1-1</inkml:trace>
          <inkml:trace contextRef="#ctx0" brushRef="#br0" timeOffset="147836.9539">-231-436 0,'0'26'46</inkml:trace>
          <inkml:trace contextRef="#ctx0" brushRef="#br0" timeOffset="155745.1233">334-102 0,'25'0'156,"52"0"-15,-25-26-79,-27 26-30,-25-26-32,0 1 15,0-1 79,26 26-78,0 0 280,-1 0-280,1 26 328,0-1-329,-26 1-15,0 0 16,0-1 0,25 1 296,1 0-296,0-26-16,-26 25 0,0 1 15,0 0 1,25-1-16,1-25 141,-26 26 15</inkml:trace>
        </inkml:traceGroup>
      </inkml:traceGroup>
    </inkml:traceGroup>
  </inkml:traceGroup>
</inkml:ink>
</file>

<file path=ppt/ink/ink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12-20T15:53:24.856"/>
    </inkml:context>
    <inkml:brush xml:id="br0">
      <inkml:brushProperty name="width" value="0.05833" units="cm"/>
      <inkml:brushProperty name="height" value="0.05833" units="cm"/>
      <inkml:brushProperty name="color" value="#D8D8D8"/>
      <inkml:brushProperty name="fitToCurve" value="1"/>
    </inkml:brush>
    <inkml:brush xml:id="br1">
      <inkml:brushProperty name="width" value="0.05833" units="cm"/>
      <inkml:brushProperty name="height" value="0.05833" units="cm"/>
      <inkml:brushProperty name="color" value="#808080"/>
      <inkml:brushProperty name="fitToCurve" value="1"/>
    </inkml:brush>
  </inkml:definitions>
  <inkml:traceGroup>
    <inkml:annotationXML>
      <emma:emma xmlns:emma="http://www.w3.org/2003/04/emma" version="1.0">
        <emma:interpretation id="{C7C43BDE-3AC0-48BE-A970-C3DAB8B78BDA}" emma:medium="tactile" emma:mode="ink">
          <msink:context xmlns:msink="http://schemas.microsoft.com/ink/2010/main" type="writingRegion" rotatedBoundingBox="10820,4826 10453,4275 10856,4007 11223,4558"/>
        </emma:interpretation>
      </emma:emma>
    </inkml:annotationXML>
    <inkml:traceGroup>
      <inkml:annotationXML>
        <emma:emma xmlns:emma="http://www.w3.org/2003/04/emma" version="1.0">
          <emma:interpretation id="{E8F3A7B9-BD84-4F5F-8D94-70F4C915F4AC}" emma:medium="tactile" emma:mode="ink">
            <msink:context xmlns:msink="http://schemas.microsoft.com/ink/2010/main" type="paragraph" rotatedBoundingBox="10820,4826 10453,4275 10856,4007 11223,4558" alignmentLevel="1"/>
          </emma:interpretation>
        </emma:emma>
      </inkml:annotationXML>
      <inkml:traceGroup>
        <inkml:annotationXML>
          <emma:emma xmlns:emma="http://www.w3.org/2003/04/emma" version="1.0">
            <emma:interpretation id="{56E1B8B2-B06F-490B-A6BF-A10DC943EF1D}" emma:medium="tactile" emma:mode="ink">
              <msink:context xmlns:msink="http://schemas.microsoft.com/ink/2010/main" type="line" rotatedBoundingBox="10820,4826 10453,4275 10856,4007 11223,4558"/>
            </emma:interpretation>
          </emma:emma>
        </inkml:annotationXML>
        <inkml:traceGroup>
          <inkml:annotationXML>
            <emma:emma xmlns:emma="http://www.w3.org/2003/04/emma" version="1.0">
              <emma:interpretation id="{6CAACC77-E7B1-4FD2-A67B-C49936BD704F}" emma:medium="tactile" emma:mode="ink">
                <msink:context xmlns:msink="http://schemas.microsoft.com/ink/2010/main" type="inkWord" rotatedBoundingBox="10868,4794 10502,4244 10803,4043 11170,4594"/>
              </emma:interpretation>
            </emma:emma>
          </inkml:annotationXML>
          <inkml:trace contextRef="#ctx0" brushRef="#br0">-154-77 0,'0'-25'547,"0"-1"-531,0 0 171,0 1-109,0-1-62,0 1 0,0-1 46,0 0-62,0 1 16,0-1-16,0 0 15,0 1 1,-26 25 93,1 0-93,-1 0 31,0 25-47,26 1 15,0 0 1,0-1-16,0 1 16,0 0-16,0-1 15,0 1 1,0-1-16,-25-25 31,25 26-31,0 0 16,0-1-16,0 1 15,0 0 1,0-1-16,0 1 78,0 0-62,0-1 124,0-50-30,25 25-95,-25-26 1,0 0-16,0 1 47,0-1-31,0 0-1,0 1 1,0-1-1,0 0 64,0 1-64,26 25 1,-26 25 187,0 1-78,0 0-125,0-1 187,0 1-171,0 0-16,26-1 16,-1-25 140,-25-25-140,26-27-16,-26 27 15,0-1-15,0 0 0,0 1 0,0-1 0,26 1 16,-26-1-16,25 26 15,-25 26 517,0-1-485,0 1-32,0-1 1,0 1-16,0 0 15,0-1 1,0 1-16,0 0 16,0-1 93,0-50 79,0-1-173,0 0-15,0 1 0,0-1 16,0 0-16,0 1 15,0-1-15,0 1 16,0 50 281,0 1-297,0-1 16,0 1-1,0 0-15,0-1 31,0 1-15,0 0 0,0-1 15,0 1 47,0 0-62,-25-1-16,25 1 15,-26-26 17,26-26 61,0 1-93,0-1 0,0 0 16,0 1-16,0-1 16,0 0-16,0 1 15,0-1 1,0 0-1,0 52 314,0 0-329,0-1 15,0 1-15,0 0 16,0-1-16,-26 1 0,1-26 15,25 26-15,0-1 16,0 1 265,0-52 1,0 1-267,0-1-15,0 0 16,0 1-16,0-1 31,0 0 328,0 1-327,0-1-32,0 0 15,0 1-15,0-1 16,0 52 265,0-1-281,0 1 0,0 0 16,0-1-1,0 1-15,25 0 16,-25-1-16,0 1 16,0 0 15,0-1-15,0 1 77,0 0-93,0-1 16,26 1 0,0 0-1,-1-26 48,1 0 93,0 0-125,-1 0 0,1 0 79,0 0-110,-1 0 47,1 0 921,-26-26-952,0 0 15,0 1-15,26 25 0,-26-26 155,0 52 33,0-1-1,-26-25-63,0 0-140,26-25 16,-25 25 0,-1-26-16,26 0 15,-26 1 1,26-1-16,-25 0 15,-1 1 1,26-1 0,-26 0 109,26 1-110,0-1 1,0 0 109,-25 26-125,25-25 16,-26-1-16,26 1 15,0-1-15,0 0 0,-26 26 16,26-25-16,-25 25 0,25-26 15,0 0 204,-26 26-172,26 26-47,0 0 16,-26-26 109,26 25-125,0 1 15,0 0-15,0 25 16,0 0 0,0-25-16,0-1 15,0 1-15,0 0 16,0-1-16,0 1 15,0 0-15,0-1 0,0 1 32,0-52 155,0 1-171,0-1-16,0-25 15,26 51-15,-26-26 0,0 0 16,26 1 0,-26-1-16,0 0 0,0 1 15,0-1-15,0 1 16,0-1 0,0 0-16,0 52 312,0 0-312,0 25 16,0-26-16,0 1 15,0 0-15,0-52 328,0 0-312,0 1-16,0-1 0,0-25 16,0 25-1,0 78 251,0-1-250,0-26-16,0 1 0,0 0 15,0-1-15,0 1 0,0 0 16,0-52 499,0 0-515,0 1 16,0-1 0,0 0-16</inkml:trace>
        </inkml:traceGroup>
        <inkml:traceGroup>
          <inkml:annotationXML>
            <emma:emma xmlns:emma="http://www.w3.org/2003/04/emma" version="1.0">
              <emma:interpretation id="{6E1BE2E8-D626-438A-BF14-BFE84E775A86}" emma:medium="tactile" emma:mode="ink">
                <msink:context xmlns:msink="http://schemas.microsoft.com/ink/2010/main" type="inkWord" rotatedBoundingBox="10781,4767 10453,4275 10856,4007 11184,4499"/>
              </emma:interpretation>
            </emma:emma>
          </inkml:annotationXML>
          <inkml:trace contextRef="#ctx0" brushRef="#br1" timeOffset="-166519.8373">-308 77 0</inkml:trace>
          <inkml:trace contextRef="#ctx0" brushRef="#br1" timeOffset="-167706.3655">-282-128 0,'-26'0'266,"26"26"-266,0-1 16,0 1-1,0 0 17,0-1-32,0 1 15,0 0-15</inkml:trace>
          <inkml:trace contextRef="#ctx0" brushRef="#br1" timeOffset="-167152.5765">-308 77 0</inkml:trace>
          <inkml:trace contextRef="#ctx0" brushRef="#br1" timeOffset="-165416.9469">-282 0 0</inkml:trace>
          <inkml:trace contextRef="#ctx0" brushRef="#br1" timeOffset="-165950.0286">-282 0 0</inkml:trace>
          <inkml:trace contextRef="#ctx0" brushRef="#br1" timeOffset="-168770.9796">-282-128 0</inkml:trace>
          <inkml:trace contextRef="#ctx0" brushRef="#br0" timeOffset="-22348.5989">-308-333 0,'0'26'422,"0"-1"-172,0 1-234,0 0 327,0-1-327,0 1-16,0-1 16,-26-25-16,26 26 0,0 0 15,0-1 1,0 1 421,0 0-421,0-1 0,0 1-16,0 0 359,0-1-359,0 1 16,26-26-16,0 0 1265,-1 0-1249,1 0 31,0 0 47,-1-26 62,-25 1-141,26 25 1,0 0 640,-26-26-640,0 0 0,25 26-16,1 0 15,-26-25 1,26 25-1,-26-26 454,0-51-453,0 51-1,0 1 32,0-1-31,0 52 390,0-1-390,0 1 15,0 0-15,0-1 609,0 27-625,0-1 15,0-25 1,0-1-16,0 1 0,0 0 16,0-1-16,0 1 15,0 0 1,-26-26 124,26-26-61,0 0-64,0 1-15,0-1 0,0 0 16,0 1-16,0-1 31,0 0-31,0 1 16,0-1-1,-26 26 1,26-26-16,0 1 94,0-1-94,0 0 15,0 1-15,0-1 16,-25 26 78,25 26-32,0-1-46,0 1 203,-26 0-219,26-1 15,-26-25 376,26-25-110,0-1-265,0 0-16,-25 26 265,-1 0-249,26 26 15,0 0-31,0-1 31,0 1-31,0 0 438,0-1-438,-26 1 16,1-26 140,25 26-141,0-1 64,0-76 186,0 25-249,0 1-16,0-1 31,0 0 125,0 1-156,0-1 16,0 0 0,-26 26 155,0 26-155,26 0 0,0-1-1,0 1 110,0 25-109,0-25 15,0 0-31,0-1 0,0 1 250,26-26-250,0 0 360,-1 0-345,1 0 110,-26-26 16,0 1 124,0-52-249,0 51 0,0-25-1,0 25-15,0 0 0,26 26 328,-1 26-312,-25 0 15,0-1-31,0 1 16,0 0 0,0-1 15,0-50 328,0-1-343,0 0-1,26 1-15,0 25 16,-26-26-16,0 0 0,25 26 78,-25-25-31,26 25-31,-26-26-16,26 26 15,-26-25 1,25 25-16,-25-26 0,26 26 16,0 26 124,-26-1-124,0 1-1,0-1 32,0 1-31,0 25 0,0-25-16,0 25 15,0-25 32,0 0-31,0-1-16,0 1 31,0-52 406,0-25-437,0 25 16,25 26-16,-25-25 0,26 25 16,-26-26 468,0 0-484,0 1 0,0-1 16,0 52 609,0-1-625,0 1 15,0 0 1,0-1 0,0 1-1,-26 0-15,1-1 16,25 1 124,0-52 157,0 1-281,0-1 0,0 0 140,0 1-141,0-27 1,0 27 359,0-1-344,0 0-15,0 52 312,0 0-328,0-1 16,0 1-16,0 0 15,0-1 1,0 1 0,0 0-16,0-1 0,0 1 93,0 0-93,0-1 0,0-50 297,0-1-281,0 0 187,0 1-187,0-1-16,-26 26 0,0-51 0,26 25 15,0-25-15,0 25 16,0 52 390,0-1-390,0 1-1,0 0 17,0-1 61,0 1-30,0 0-63</inkml:trace>
          <inkml:trace contextRef="#ctx0" brushRef="#br1" timeOffset="-159369.6599">-308-154 0</inkml:trace>
          <inkml:trace contextRef="#ctx0" brushRef="#br1" timeOffset="-160472.6797">-103-154 0,'-25'0'172,"-1"0"-141,0 0 16,1 0-15</inkml:trace>
          <inkml:trace contextRef="#ctx0" brushRef="#br1" timeOffset="-160040.3775">-205-154 0</inkml:trace>
          <inkml:trace contextRef="#ctx0" brushRef="#br1" timeOffset="-164746.4378">-205 0 0,'0'-25'78,"25"25"-63</inkml:trace>
          <inkml:trace contextRef="#ctx0" brushRef="#br1" timeOffset="-164176.8859">-180-25 0</inkml:trace>
          <inkml:trace contextRef="#ctx0" brushRef="#br1" timeOffset="-162875.2159">51 103 0</inkml:trace>
          <inkml:trace contextRef="#ctx0" brushRef="#br0" timeOffset="-16107.4316">-103 103 0</inkml:trace>
          <inkml:trace contextRef="#ctx0" brushRef="#br0" timeOffset="-18526.7851">-103 103 0</inkml:trace>
          <inkml:trace contextRef="#ctx0" brushRef="#br1" timeOffset="-162295.4884">51 0 0,'0'-25'62,"-51"-1"79</inkml:trace>
          <inkml:trace contextRef="#ctx0" brushRef="#br1" timeOffset="-163485.529">-77 52 0</inkml:trace>
          <inkml:trace contextRef="#ctx0" brushRef="#br1" timeOffset="-220260.7176">0 0 0</inkml:trace>
          <inkml:trace contextRef="#ctx0" brushRef="#br1" timeOffset="-219475.4068">-103 52 0</inkml:trace>
          <inkml:trace contextRef="#ctx0" brushRef="#br1" timeOffset="-161673.9478">-26-128 0,'-25'0'78,"25"-26"125</inkml:trace>
          <inkml:trace contextRef="#ctx0" brushRef="#br0" timeOffset="-12802.8293">-154-77 0</inkml:trace>
          <inkml:trace contextRef="#ctx0" brushRef="#br1" timeOffset="-161142.3161">-103-154 0</inkml:trace>
        </inkml:traceGroup>
      </inkml:traceGroup>
    </inkml:traceGroup>
  </inkml:traceGroup>
</inkml:ink>
</file>

<file path=ppt/ink/ink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12-20T15:54:14.784"/>
    </inkml:context>
    <inkml:brush xml:id="br0">
      <inkml:brushProperty name="width" value="0.05833" units="cm"/>
      <inkml:brushProperty name="height" value="0.05833" units="cm"/>
      <inkml:brushProperty name="color" value="#D8D8D8"/>
      <inkml:brushProperty name="fitToCurve" value="1"/>
    </inkml:brush>
  </inkml:definitions>
  <inkml:traceGroup>
    <inkml:annotationXML>
      <emma:emma xmlns:emma="http://www.w3.org/2003/04/emma" version="1.0">
        <emma:interpretation id="{1E11A637-87C3-4251-B9CD-2525CA26BE28}" emma:medium="tactile" emma:mode="ink">
          <msink:context xmlns:msink="http://schemas.microsoft.com/ink/2010/main" type="writingRegion" rotatedBoundingBox="10682,16251 11277,16280 11245,16929 10650,16900"/>
        </emma:interpretation>
      </emma:emma>
    </inkml:annotationXML>
    <inkml:traceGroup>
      <inkml:annotationXML>
        <emma:emma xmlns:emma="http://www.w3.org/2003/04/emma" version="1.0">
          <emma:interpretation id="{25B4C059-C163-4D4C-89BC-EC115EB13B98}" emma:medium="tactile" emma:mode="ink">
            <msink:context xmlns:msink="http://schemas.microsoft.com/ink/2010/main" type="paragraph" rotatedBoundingBox="10682,16251 11277,16280 11245,16929 10650,16900" alignmentLevel="1"/>
          </emma:interpretation>
        </emma:emma>
      </inkml:annotationXML>
      <inkml:traceGroup>
        <inkml:annotationXML>
          <emma:emma xmlns:emma="http://www.w3.org/2003/04/emma" version="1.0">
            <emma:interpretation id="{4925DA04-4220-4F88-8EEA-70B0E2410A3D}" emma:medium="tactile" emma:mode="ink">
              <msink:context xmlns:msink="http://schemas.microsoft.com/ink/2010/main" type="line" rotatedBoundingBox="10682,16251 11277,16280 11245,16929 10650,16900"/>
            </emma:interpretation>
          </emma:emma>
        </inkml:annotationXML>
        <inkml:traceGroup>
          <inkml:annotationXML>
            <emma:emma xmlns:emma="http://www.w3.org/2003/04/emma" version="1.0">
              <emma:interpretation id="{8414E21A-8C0A-4FA2-A131-E6BBEE146204}" emma:medium="tactile" emma:mode="ink">
                <msink:context xmlns:msink="http://schemas.microsoft.com/ink/2010/main" type="inkWord" rotatedBoundingBox="10682,16251 11277,16280 11245,16929 10650,16900"/>
              </emma:interpretation>
            </emma:emma>
          </inkml:annotationXML>
          <inkml:trace contextRef="#ctx0" brushRef="#br0">138 383 0</inkml:trace>
          <inkml:trace contextRef="#ctx0" brushRef="#br0" timeOffset="-3087.0696">138 383 0,'26'0'172</inkml:trace>
          <inkml:trace contextRef="#ctx0" brushRef="#br0" timeOffset="-11681.2348">549 563 0,'0'26'297,"-26"-26"-219,1 0-62,-1 0 78,0 0-94,1 0 171,-1 0-155,0 0-16,1-26 0,-1 26 16,26-26-16,-26 26 15,1-25 313,25-1-312,0 0 0,0 1-1,0-1 282,0 0-297,0 1 47,0-1-47,-26 0 16,0 26-1,1-25 1,25-1 0,0 0 15,0 1-31,0-1 15,0 0 1,0 1-16,0-1 16,-26 0-16,26 1 0,-26 25 0,1 0 343,25 25-311,0 1-17,0 0 48,0-1-48,0 1 1,0 0-16,0-1 16,-26-25-16,26 26 0,0 0 0,0-1 547,0 1-547,0 0 1328,0-1-1297,-26-25 63,26 26-63,-25-26 31,25 26-62,-26-1 16,26-50 343,0-1-343,0 0-16,0 1 16,0-1-16,0 0 172,0 52 249,0 0-421,0-1 16,0 1-16,0 0 0,26-1 16,-26 1-16,0 0 140,0-1-140,0 1 16,25 0-16,1-1 16,0 1 77,-1-26-61,-25-26-17,26 26-15,-26-25 47,0-1 0,0 0-31,0 1 62,26 25-63,-26-26 1,0 0 46,0 1-62,-26-1 110,26 0-95,-26 26-15,26-25 0,0-1 16,0 0-16,-25 26 0,25-25 0,-26-1 16,26 0 718,0 1-281,0-1-437,0 0-16,0 1 15,0-1-15,0 0 16,0 1-16,0 50 516,0 1-516,0 0 15,0-1 32,0 1 78,0 0-109,0-1-1,-26 27 142,26-27-142,0 1 1,-25-26-16,25 26 16,0-1-16,0 1 15,-26-26-15,26 26 0,0-1 16,0-50 328,0-1-219,0 0-110,0 1 1,0-1-16,0 0 15,0 1 1,0-1 0,0 0 156,0 1-172,0-1 46,26 77 314,25 1-360,0-1 15,1-25 1,-52-1-16,51 1 0,0 25 0,-25 1 16,0-52-16,-1 25 0,-25 1 15,52-26-15,-27 26 0,-25-1 16,26 1 46,-26-52 17,0 1-79,0-1 15,0 0 1,0 1-16,0-1 15,0 0-15,0 1 32,0-1-32,0 0 31,0 1-15,0-1 62,0 0-63,0 1 1,0-1-16,0 0 16,0 1-1,0-1 1,0 52 156,0-1-172,0 1 15,0 0-15,0-1 0,0 1 0,0 25 16,0-25 0,0 0-16,0-1 203,0-50-172,0-1-15,0 0-1,0 1-15,0-1 313,0 0-313,0 1 15,0-1 1,0 0-16,0 1 0,0-1 16,0 0-1,0 1-15,0 50 94,0 1-94,0 0 0,0-1 0,0 1 16,0 0-16,0-1 15,0 1-15,0 0 16,0-52 109,0 0-125,0 1 203,0-1-203,-26 26 109,1 0-109,25 51 16,-26-25-16,26 0 16,-26-1-16,1 27 0,25-27 15,0 1-15,0 0 0,0-1 16,0-50 78,0-27-94,0 27 0,0-1 15,0 0-15,0-25 0,0 25 0,0 1 16,0-1-16,0 52 500,0-1-500,0 1 0,25 0 31,1-26 250,0 0-265,-1-26-16,-25 0 0,0 1 16,0-27-16,26 1 0,0 51 15,-26-26-15,25 1 0,-25-1 16,0 0-16,0 1 15,26 25-15,0 25 63,-26 1-63,25-26 16,-25 26-16,0-1 15,0 1 1,0 0-16,0-1 0,0 1 31,0 0-31,0-1 172,-25-25-172,25 26 0,0 0 16,-26-26-16,26 25 15,-26-25-15,26 26 16,-25-26 62,-1 0-47,26-26-31,-26 26 16,26-25-16,-25-1 109,25 0 251,-26 26-360,26-51 15,0 25-15,0 1 16,0-1-16,0 0 15,0 1 1,-26-1-16,1 26 406,-27 0-390,52-26 296,0 1-296,0-1 0,0 0 15,-25 26 78,-1 26-93,0-26-16,26 26 16,0-1-16,0 1 15,0 0-15,0-1 0,-25-25 0,25 26 16,-26 0-16,26-1 140,0 27-124,0-27-16,26 1 16,-1-26 46,-25 26-62,0-1 0,0 1 16,0 0-1,0-1 1,26-25-16,0 0 234,-1 0-218,1 0-16,-26-25 109,26-1-93,-1 26 0,-25-26 46,0 1-62,0-1 110,0 0-110,0 1 31,0-1-31,0 0 15,-25 52 548,25 0-563,-26-1 16,26 1-16,0 0 15,0-1-15,-26 1 16,26 0 78,0-78-79,0 27 126,0-1-126,0 0 173,0 1-157,0-1-31,0 0 16,0 1-1,0-1-15,0 52 407,0-1-407,0 1 31,0 0-15,-25-26-16,25 25 15</inkml:trace>
          <inkml:trace contextRef="#ctx0" brushRef="#br0" timeOffset="6218.3101">164 435 0,'0'-26'640,"0"0"17,0 1-642,0-1 1,0 0 31,0 1 359,0-1-265,-26 26-110,1 0-16,-1 26 407,26-1-406,0 1-16,0 0 16,26-26 624,-1 0-405,1 0-220,0 0 16,-1 0 1,1 0-17,0 0 1,-1 0 359,1 0-359,0 0-1,-1 0-15,1 0 16,-26-26 109,26 26-110,-1 0 642,1 0-642,0 0-15,-1 0 32,1 0 405,0 0-437</inkml:trace>
          <inkml:trace contextRef="#ctx0" brushRef="#br0" timeOffset="-3988.1574">113 306 0</inkml:trace>
        </inkml:traceGroup>
        <inkml:traceGroup>
          <inkml:annotationXML>
            <emma:emma xmlns:emma="http://www.w3.org/2003/04/emma" version="1.0">
              <emma:interpretation id="{923D6330-222F-4EE3-AA67-D53D78C16AA4}" emma:medium="tactile" emma:mode="ink">
                <msink:context xmlns:msink="http://schemas.microsoft.com/ink/2010/main" type="inkWord" rotatedBoundingBox="11086,16441 11197,16446 11180,16782 11070,16777"/>
              </emma:interpretation>
            </emma:emma>
          </inkml:annotationXML>
          <inkml:trace contextRef="#ctx0" brushRef="#br0" timeOffset="12840.5965">523 358 0,'0'-26'31,"0"52"532,-25-1-563,-1-25 0,26 26 15,0 0-15,0 25 16,-26-25-16,52-26 344,0 0-297,-26-26 156,0 0-188,0 1-15,0-1 16,25 26-16,-25-26 312,0 1 79,-25 25 187,-1 0 422,0 0-1000,1 0 47,25 25-31,0-50 499,0-1-499,0-25-16,0 25 16,0 0-16,25 26 0,-25-25 15,26 25-15,-26-26 0,26 26 16</inkml:trace>
        </inkml:traceGroup>
        <inkml:traceGroup>
          <inkml:annotationXML>
            <emma:emma xmlns:emma="http://www.w3.org/2003/04/emma" version="1.0">
              <emma:interpretation id="{640BCCFA-1CE1-4095-9B57-FF3F46D01DA5}" emma:medium="tactile" emma:mode="ink">
                <msink:context xmlns:msink="http://schemas.microsoft.com/ink/2010/main" type="inkWord" rotatedBoundingBox="11109,16624 11124,16624 11123,16640 11108,16639"/>
              </emma:interpretation>
            </emma:emma>
          </inkml:annotationXML>
          <inkml:trace contextRef="#ctx0" brushRef="#br0" timeOffset="-5775.5254">446 358 0</inkml:trace>
        </inkml:traceGroup>
      </inkml:traceGroup>
    </inkml:traceGroup>
  </inkml:traceGroup>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2945659" cy="498056"/>
          </a:xfrm>
          <a:prstGeom prst="rect">
            <a:avLst/>
          </a:prstGeom>
        </p:spPr>
        <p:txBody>
          <a:bodyPr vert="horz" lIns="91440" tIns="45720" rIns="91440" bIns="45720" rtlCol="0"/>
          <a:lstStyle>
            <a:lvl1pPr algn="l">
              <a:defRPr sz="1200"/>
            </a:lvl1pPr>
          </a:lstStyle>
          <a:p>
            <a:endParaRPr lang="en-GB"/>
          </a:p>
        </p:txBody>
      </p:sp>
      <p:sp>
        <p:nvSpPr>
          <p:cNvPr id="3" name="Datumsplatzhalter 2"/>
          <p:cNvSpPr>
            <a:spLocks noGrp="1"/>
          </p:cNvSpPr>
          <p:nvPr>
            <p:ph type="dt" idx="1"/>
          </p:nvPr>
        </p:nvSpPr>
        <p:spPr>
          <a:xfrm>
            <a:off x="3850443" y="1"/>
            <a:ext cx="2945659" cy="498056"/>
          </a:xfrm>
          <a:prstGeom prst="rect">
            <a:avLst/>
          </a:prstGeom>
        </p:spPr>
        <p:txBody>
          <a:bodyPr vert="horz" lIns="91440" tIns="45720" rIns="91440" bIns="45720" rtlCol="0"/>
          <a:lstStyle>
            <a:lvl1pPr algn="r">
              <a:defRPr sz="1200"/>
            </a:lvl1pPr>
          </a:lstStyle>
          <a:p>
            <a:fld id="{70733190-78AC-F846-BD97-79F31136D51A}" type="datetimeFigureOut">
              <a:rPr lang="en-GB" smtClean="0"/>
              <a:t>20/12/2020</a:t>
            </a:fld>
            <a:endParaRPr lang="en-GB"/>
          </a:p>
        </p:txBody>
      </p:sp>
      <p:sp>
        <p:nvSpPr>
          <p:cNvPr id="4" name="Folienbildplatzhalt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izenplatzhalter 4"/>
          <p:cNvSpPr>
            <a:spLocks noGrp="1"/>
          </p:cNvSpPr>
          <p:nvPr>
            <p:ph type="body" sz="quarter" idx="3"/>
          </p:nvPr>
        </p:nvSpPr>
        <p:spPr>
          <a:xfrm>
            <a:off x="679768" y="4777194"/>
            <a:ext cx="5438140" cy="3908615"/>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Fußzeilenplatzhalt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Foliennummernplatzhalt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500BFCC-8E47-944A-89CA-D747D6C4784F}" type="slidenum">
              <a:rPr lang="en-GB" smtClean="0"/>
              <a:t>‹#›</a:t>
            </a:fld>
            <a:endParaRPr lang="en-GB"/>
          </a:p>
        </p:txBody>
      </p:sp>
    </p:spTree>
    <p:extLst>
      <p:ext uri="{BB962C8B-B14F-4D97-AF65-F5344CB8AC3E}">
        <p14:creationId xmlns:p14="http://schemas.microsoft.com/office/powerpoint/2010/main" val="3798701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B500BFCC-8E47-944A-89CA-D747D6C4784F}" type="slidenum">
              <a:rPr lang="en-GB" smtClean="0"/>
              <a:t>1</a:t>
            </a:fld>
            <a:endParaRPr lang="en-GB"/>
          </a:p>
        </p:txBody>
      </p:sp>
    </p:spTree>
    <p:extLst>
      <p:ext uri="{BB962C8B-B14F-4D97-AF65-F5344CB8AC3E}">
        <p14:creationId xmlns:p14="http://schemas.microsoft.com/office/powerpoint/2010/main" val="1179286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B500BFCC-8E47-944A-89CA-D747D6C4784F}" type="slidenum">
              <a:rPr lang="en-GB" smtClean="0"/>
              <a:t>12</a:t>
            </a:fld>
            <a:endParaRPr lang="en-GB"/>
          </a:p>
        </p:txBody>
      </p:sp>
    </p:spTree>
    <p:extLst>
      <p:ext uri="{BB962C8B-B14F-4D97-AF65-F5344CB8AC3E}">
        <p14:creationId xmlns:p14="http://schemas.microsoft.com/office/powerpoint/2010/main" val="3338415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B500BFCC-8E47-944A-89CA-D747D6C4784F}" type="slidenum">
              <a:rPr lang="en-GB" smtClean="0"/>
              <a:t>41</a:t>
            </a:fld>
            <a:endParaRPr lang="en-GB"/>
          </a:p>
        </p:txBody>
      </p:sp>
    </p:spTree>
    <p:extLst>
      <p:ext uri="{BB962C8B-B14F-4D97-AF65-F5344CB8AC3E}">
        <p14:creationId xmlns:p14="http://schemas.microsoft.com/office/powerpoint/2010/main" val="3112961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de-DE"/>
              <a:t>Mastertitelformat bearbeiten</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5FEF880A-96B9-D64D-A9A3-DD16C9D1A237}" type="datetime1">
              <a:rPr lang="de-LU" smtClean="0"/>
              <a:t>20.12.2020</a:t>
            </a:fld>
            <a:endParaRPr lang="en-GB"/>
          </a:p>
        </p:txBody>
      </p:sp>
      <p:sp>
        <p:nvSpPr>
          <p:cNvPr id="5" name="Footer Placeholder 4"/>
          <p:cNvSpPr>
            <a:spLocks noGrp="1"/>
          </p:cNvSpPr>
          <p:nvPr>
            <p:ph type="ftr" sz="quarter" idx="11"/>
          </p:nvPr>
        </p:nvSpPr>
        <p:spPr/>
        <p:txBody>
          <a:bodyPr/>
          <a:lstStyle/>
          <a:p>
            <a:r>
              <a:rPr lang="en-GB"/>
              <a:t>1 HAMZA (Abd al-Latif), Literature of the Crusades, 4.</a:t>
            </a:r>
          </a:p>
        </p:txBody>
      </p:sp>
      <p:sp>
        <p:nvSpPr>
          <p:cNvPr id="6" name="Slide Number Placeholder 5"/>
          <p:cNvSpPr>
            <a:spLocks noGrp="1"/>
          </p:cNvSpPr>
          <p:nvPr>
            <p:ph type="sldNum" sz="quarter" idx="12"/>
          </p:nvPr>
        </p:nvSpPr>
        <p:spPr/>
        <p:txBody>
          <a:bodyPr/>
          <a:lstStyle/>
          <a:p>
            <a:fld id="{5BE9F103-A229-2B4C-A85D-4D84E671BCDB}" type="slidenum">
              <a:rPr lang="en-GB" smtClean="0"/>
              <a:t>‹#›</a:t>
            </a:fld>
            <a:endParaRPr lang="en-GB"/>
          </a:p>
        </p:txBody>
      </p:sp>
    </p:spTree>
    <p:extLst>
      <p:ext uri="{BB962C8B-B14F-4D97-AF65-F5344CB8AC3E}">
        <p14:creationId xmlns:p14="http://schemas.microsoft.com/office/powerpoint/2010/main" val="158477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ncho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F6C1C690-CD55-E843-AA27-DD540E200B3B}" type="datetime1">
              <a:rPr lang="de-LU" smtClean="0"/>
              <a:t>20.12.2020</a:t>
            </a:fld>
            <a:endParaRPr lang="en-GB"/>
          </a:p>
        </p:txBody>
      </p:sp>
      <p:sp>
        <p:nvSpPr>
          <p:cNvPr id="8" name="Footer Placeholder 7"/>
          <p:cNvSpPr>
            <a:spLocks noGrp="1"/>
          </p:cNvSpPr>
          <p:nvPr>
            <p:ph type="ftr" sz="quarter" idx="11"/>
          </p:nvPr>
        </p:nvSpPr>
        <p:spPr/>
        <p:txBody>
          <a:bodyPr/>
          <a:lstStyle/>
          <a:p>
            <a:r>
              <a:rPr lang="en-GB"/>
              <a:t>1 HAMZA (Abd al-Latif), Literature of the Crusades, 4.</a:t>
            </a:r>
          </a:p>
        </p:txBody>
      </p:sp>
      <p:sp>
        <p:nvSpPr>
          <p:cNvPr id="9" name="Slide Number Placeholder 8"/>
          <p:cNvSpPr>
            <a:spLocks noGrp="1"/>
          </p:cNvSpPr>
          <p:nvPr>
            <p:ph type="sldNum" sz="quarter" idx="12"/>
          </p:nvPr>
        </p:nvSpPr>
        <p:spPr/>
        <p:txBody>
          <a:bodyPr/>
          <a:lstStyle/>
          <a:p>
            <a:fld id="{5BE9F103-A229-2B4C-A85D-4D84E671BCDB}" type="slidenum">
              <a:rPr lang="en-GB" smtClean="0"/>
              <a:t>‹#›</a:t>
            </a:fld>
            <a:endParaRPr lang="en-GB"/>
          </a:p>
        </p:txBody>
      </p:sp>
    </p:spTree>
    <p:extLst>
      <p:ext uri="{BB962C8B-B14F-4D97-AF65-F5344CB8AC3E}">
        <p14:creationId xmlns:p14="http://schemas.microsoft.com/office/powerpoint/2010/main" val="313354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4DDEA739-CDD9-3C44-854C-45F4C3EEBE76}" type="datetime1">
              <a:rPr lang="de-LU" smtClean="0"/>
              <a:t>20.12.2020</a:t>
            </a:fld>
            <a:endParaRPr lang="en-GB"/>
          </a:p>
        </p:txBody>
      </p:sp>
      <p:sp>
        <p:nvSpPr>
          <p:cNvPr id="8" name="Footer Placeholder 7"/>
          <p:cNvSpPr>
            <a:spLocks noGrp="1"/>
          </p:cNvSpPr>
          <p:nvPr>
            <p:ph type="ftr" sz="quarter" idx="11"/>
          </p:nvPr>
        </p:nvSpPr>
        <p:spPr/>
        <p:txBody>
          <a:bodyPr/>
          <a:lstStyle/>
          <a:p>
            <a:r>
              <a:rPr lang="en-GB"/>
              <a:t>1 HAMZA (Abd al-Latif), Literature of the Crusades, 4.</a:t>
            </a:r>
          </a:p>
        </p:txBody>
      </p:sp>
      <p:sp>
        <p:nvSpPr>
          <p:cNvPr id="9" name="Slide Number Placeholder 8"/>
          <p:cNvSpPr>
            <a:spLocks noGrp="1"/>
          </p:cNvSpPr>
          <p:nvPr>
            <p:ph type="sldNum" sz="quarter" idx="12"/>
          </p:nvPr>
        </p:nvSpPr>
        <p:spPr/>
        <p:txBody>
          <a:bodyPr/>
          <a:lstStyle/>
          <a:p>
            <a:fld id="{5BE9F103-A229-2B4C-A85D-4D84E671BCDB}" type="slidenum">
              <a:rPr lang="en-GB" smtClean="0"/>
              <a:t>‹#›</a:t>
            </a:fld>
            <a:endParaRPr lang="en-GB"/>
          </a:p>
        </p:txBody>
      </p:sp>
    </p:spTree>
    <p:extLst>
      <p:ext uri="{BB962C8B-B14F-4D97-AF65-F5344CB8AC3E}">
        <p14:creationId xmlns:p14="http://schemas.microsoft.com/office/powerpoint/2010/main" val="40310600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fr-CH"/>
          </a:p>
        </p:txBody>
      </p:sp>
      <p:sp>
        <p:nvSpPr>
          <p:cNvPr id="3" name="Content Placeholder 2"/>
          <p:cNvSpPr>
            <a:spLocks noGrp="1"/>
          </p:cNvSpPr>
          <p:nvPr>
            <p:ph sz="quarter" idx="1"/>
          </p:nvPr>
        </p:nvSpPr>
        <p:spPr>
          <a:xfrm>
            <a:off x="609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5" name="Content Placeholder 4"/>
          <p:cNvSpPr>
            <a:spLocks noGrp="1"/>
          </p:cNvSpPr>
          <p:nvPr>
            <p:ph sz="quarter" idx="3"/>
          </p:nvPr>
        </p:nvSpPr>
        <p:spPr>
          <a:xfrm>
            <a:off x="609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6" name="Content Placeholder 5"/>
          <p:cNvSpPr>
            <a:spLocks noGrp="1"/>
          </p:cNvSpPr>
          <p:nvPr>
            <p:ph sz="quarter" idx="4"/>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7" name="Date Placeholder 6"/>
          <p:cNvSpPr>
            <a:spLocks noGrp="1"/>
          </p:cNvSpPr>
          <p:nvPr>
            <p:ph type="dt" sz="half" idx="10"/>
          </p:nvPr>
        </p:nvSpPr>
        <p:spPr>
          <a:xfrm>
            <a:off x="609600" y="6245225"/>
            <a:ext cx="2844800" cy="476250"/>
          </a:xfrm>
        </p:spPr>
        <p:txBody>
          <a:bodyPr/>
          <a:lstStyle>
            <a:lvl1pPr>
              <a:defRPr/>
            </a:lvl1pPr>
          </a:lstStyle>
          <a:p>
            <a:pPr>
              <a:defRPr/>
            </a:pPr>
            <a:endParaRPr lang="en-GB" altLang="fr-FR"/>
          </a:p>
        </p:txBody>
      </p:sp>
      <p:sp>
        <p:nvSpPr>
          <p:cNvPr id="8" name="Footer Placeholder 7"/>
          <p:cNvSpPr>
            <a:spLocks noGrp="1"/>
          </p:cNvSpPr>
          <p:nvPr>
            <p:ph type="ftr" sz="quarter" idx="11"/>
          </p:nvPr>
        </p:nvSpPr>
        <p:spPr>
          <a:xfrm>
            <a:off x="4165600" y="6245225"/>
            <a:ext cx="3860800" cy="476250"/>
          </a:xfrm>
        </p:spPr>
        <p:txBody>
          <a:bodyPr/>
          <a:lstStyle>
            <a:lvl1pPr>
              <a:defRPr/>
            </a:lvl1pPr>
          </a:lstStyle>
          <a:p>
            <a:pPr>
              <a:defRPr/>
            </a:pPr>
            <a:endParaRPr lang="en-GB" altLang="fr-FR"/>
          </a:p>
        </p:txBody>
      </p:sp>
      <p:sp>
        <p:nvSpPr>
          <p:cNvPr id="9" name="Slide Number Placeholder 8"/>
          <p:cNvSpPr>
            <a:spLocks noGrp="1"/>
          </p:cNvSpPr>
          <p:nvPr>
            <p:ph type="sldNum" sz="quarter" idx="12"/>
          </p:nvPr>
        </p:nvSpPr>
        <p:spPr>
          <a:xfrm>
            <a:off x="8737600" y="6245225"/>
            <a:ext cx="2844800" cy="476250"/>
          </a:xfrm>
        </p:spPr>
        <p:txBody>
          <a:bodyPr/>
          <a:lstStyle>
            <a:lvl1pPr>
              <a:defRPr/>
            </a:lvl1pPr>
          </a:lstStyle>
          <a:p>
            <a:fld id="{2A5EAAAC-E0D2-4A1B-BD39-494860483E93}" type="slidenum">
              <a:rPr lang="en-GB" altLang="fr-FR"/>
              <a:pPr/>
              <a:t>‹#›</a:t>
            </a:fld>
            <a:endParaRPr lang="en-GB" altLang="fr-FR"/>
          </a:p>
        </p:txBody>
      </p:sp>
    </p:spTree>
    <p:extLst>
      <p:ext uri="{BB962C8B-B14F-4D97-AF65-F5344CB8AC3E}">
        <p14:creationId xmlns:p14="http://schemas.microsoft.com/office/powerpoint/2010/main" val="871201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AC12811-511D-8E4F-AFED-9D83EFD8A27D}" type="datetime1">
              <a:rPr lang="de-LU" smtClean="0"/>
              <a:t>20.12.2020</a:t>
            </a:fld>
            <a:endParaRPr lang="en-GB"/>
          </a:p>
        </p:txBody>
      </p:sp>
      <p:sp>
        <p:nvSpPr>
          <p:cNvPr id="5" name="Footer Placeholder 4"/>
          <p:cNvSpPr>
            <a:spLocks noGrp="1"/>
          </p:cNvSpPr>
          <p:nvPr>
            <p:ph type="ftr" sz="quarter" idx="11"/>
          </p:nvPr>
        </p:nvSpPr>
        <p:spPr/>
        <p:txBody>
          <a:bodyPr/>
          <a:lstStyle/>
          <a:p>
            <a:r>
              <a:rPr lang="en-GB"/>
              <a:t>1 HAMZA (Abd al-Latif), Literature of the Crusades, 4.</a:t>
            </a:r>
          </a:p>
        </p:txBody>
      </p:sp>
      <p:sp>
        <p:nvSpPr>
          <p:cNvPr id="6" name="Slide Number Placeholder 5"/>
          <p:cNvSpPr>
            <a:spLocks noGrp="1"/>
          </p:cNvSpPr>
          <p:nvPr>
            <p:ph type="sldNum" sz="quarter" idx="12"/>
          </p:nvPr>
        </p:nvSpPr>
        <p:spPr/>
        <p:txBody>
          <a:bodyPr/>
          <a:lstStyle/>
          <a:p>
            <a:fld id="{5BE9F103-A229-2B4C-A85D-4D84E671BCDB}" type="slidenum">
              <a:rPr lang="en-GB" smtClean="0"/>
              <a:t>‹#›</a:t>
            </a:fld>
            <a:endParaRPr lang="en-GB"/>
          </a:p>
        </p:txBody>
      </p:sp>
    </p:spTree>
    <p:extLst>
      <p:ext uri="{BB962C8B-B14F-4D97-AF65-F5344CB8AC3E}">
        <p14:creationId xmlns:p14="http://schemas.microsoft.com/office/powerpoint/2010/main" val="1262953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2">
                    <a:lumMod val="75000"/>
                  </a:schemeClr>
                </a:solidFill>
              </a:defRPr>
            </a:lvl1pPr>
          </a:lstStyle>
          <a:p>
            <a:r>
              <a:rPr lang="de-DE"/>
              <a:t>Mastertitelformat bearbeiten</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97D5025D-32E5-354F-B34E-06615BABABB0}" type="datetime1">
              <a:rPr lang="de-LU" smtClean="0"/>
              <a:t>20.12.2020</a:t>
            </a:fld>
            <a:endParaRPr lang="en-GB"/>
          </a:p>
        </p:txBody>
      </p:sp>
      <p:sp>
        <p:nvSpPr>
          <p:cNvPr id="5" name="Footer Placeholder 4"/>
          <p:cNvSpPr>
            <a:spLocks noGrp="1"/>
          </p:cNvSpPr>
          <p:nvPr>
            <p:ph type="ftr" sz="quarter" idx="11"/>
          </p:nvPr>
        </p:nvSpPr>
        <p:spPr/>
        <p:txBody>
          <a:bodyPr/>
          <a:lstStyle/>
          <a:p>
            <a:r>
              <a:rPr lang="en-GB"/>
              <a:t>1 HAMZA (Abd al-Latif), Literature of the Crusades, 4.</a:t>
            </a:r>
          </a:p>
        </p:txBody>
      </p:sp>
      <p:sp>
        <p:nvSpPr>
          <p:cNvPr id="6" name="Slide Number Placeholder 5"/>
          <p:cNvSpPr>
            <a:spLocks noGrp="1"/>
          </p:cNvSpPr>
          <p:nvPr>
            <p:ph type="sldNum" sz="quarter" idx="12"/>
          </p:nvPr>
        </p:nvSpPr>
        <p:spPr/>
        <p:txBody>
          <a:bodyPr/>
          <a:lstStyle/>
          <a:p>
            <a:fld id="{5BE9F103-A229-2B4C-A85D-4D84E671BCDB}" type="slidenum">
              <a:rPr lang="en-GB" smtClean="0"/>
              <a:t>‹#›</a:t>
            </a:fld>
            <a:endParaRPr lang="en-GB"/>
          </a:p>
        </p:txBody>
      </p:sp>
    </p:spTree>
    <p:extLst>
      <p:ext uri="{BB962C8B-B14F-4D97-AF65-F5344CB8AC3E}">
        <p14:creationId xmlns:p14="http://schemas.microsoft.com/office/powerpoint/2010/main" val="1676563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Date Placeholder 7"/>
          <p:cNvSpPr>
            <a:spLocks noGrp="1"/>
          </p:cNvSpPr>
          <p:nvPr>
            <p:ph type="dt" sz="half" idx="10"/>
          </p:nvPr>
        </p:nvSpPr>
        <p:spPr/>
        <p:txBody>
          <a:bodyPr/>
          <a:lstStyle/>
          <a:p>
            <a:fld id="{245F8FA5-F9CF-6C4E-A2A4-9B11123DCC6E}" type="datetime1">
              <a:rPr lang="de-LU" smtClean="0"/>
              <a:t>20.12.2020</a:t>
            </a:fld>
            <a:endParaRPr lang="en-GB"/>
          </a:p>
        </p:txBody>
      </p:sp>
      <p:sp>
        <p:nvSpPr>
          <p:cNvPr id="9" name="Footer Placeholder 8"/>
          <p:cNvSpPr>
            <a:spLocks noGrp="1"/>
          </p:cNvSpPr>
          <p:nvPr>
            <p:ph type="ftr" sz="quarter" idx="11"/>
          </p:nvPr>
        </p:nvSpPr>
        <p:spPr/>
        <p:txBody>
          <a:bodyPr/>
          <a:lstStyle/>
          <a:p>
            <a:r>
              <a:rPr lang="en-GB"/>
              <a:t>1 HAMZA (Abd al-Latif), Literature of the Crusades, 4.</a:t>
            </a:r>
          </a:p>
        </p:txBody>
      </p:sp>
      <p:sp>
        <p:nvSpPr>
          <p:cNvPr id="10" name="Slide Number Placeholder 9"/>
          <p:cNvSpPr>
            <a:spLocks noGrp="1"/>
          </p:cNvSpPr>
          <p:nvPr>
            <p:ph type="sldNum" sz="quarter" idx="12"/>
          </p:nvPr>
        </p:nvSpPr>
        <p:spPr/>
        <p:txBody>
          <a:bodyPr/>
          <a:lstStyle/>
          <a:p>
            <a:fld id="{5BE9F103-A229-2B4C-A85D-4D84E671BCDB}" type="slidenum">
              <a:rPr lang="en-GB" smtClean="0"/>
              <a:t>‹#›</a:t>
            </a:fld>
            <a:endParaRPr lang="en-GB"/>
          </a:p>
        </p:txBody>
      </p:sp>
    </p:spTree>
    <p:extLst>
      <p:ext uri="{BB962C8B-B14F-4D97-AF65-F5344CB8AC3E}">
        <p14:creationId xmlns:p14="http://schemas.microsoft.com/office/powerpoint/2010/main" val="77017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de-DE"/>
              <a:t>Mastertitelformat bearbeiten</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 name="Date Placeholder 1"/>
          <p:cNvSpPr>
            <a:spLocks noGrp="1"/>
          </p:cNvSpPr>
          <p:nvPr>
            <p:ph type="dt" sz="half" idx="10"/>
          </p:nvPr>
        </p:nvSpPr>
        <p:spPr/>
        <p:txBody>
          <a:bodyPr/>
          <a:lstStyle/>
          <a:p>
            <a:fld id="{53DF8385-957A-3E49-A824-393506B50F37}" type="datetime1">
              <a:rPr lang="de-LU" smtClean="0"/>
              <a:t>20.12.2020</a:t>
            </a:fld>
            <a:endParaRPr lang="en-GB"/>
          </a:p>
        </p:txBody>
      </p:sp>
      <p:sp>
        <p:nvSpPr>
          <p:cNvPr id="11" name="Footer Placeholder 10"/>
          <p:cNvSpPr>
            <a:spLocks noGrp="1"/>
          </p:cNvSpPr>
          <p:nvPr>
            <p:ph type="ftr" sz="quarter" idx="11"/>
          </p:nvPr>
        </p:nvSpPr>
        <p:spPr/>
        <p:txBody>
          <a:bodyPr/>
          <a:lstStyle/>
          <a:p>
            <a:r>
              <a:rPr lang="en-GB"/>
              <a:t>1 HAMZA (Abd al-Latif), Literature of the Crusades, 4.</a:t>
            </a:r>
          </a:p>
        </p:txBody>
      </p:sp>
      <p:sp>
        <p:nvSpPr>
          <p:cNvPr id="12" name="Slide Number Placeholder 11"/>
          <p:cNvSpPr>
            <a:spLocks noGrp="1"/>
          </p:cNvSpPr>
          <p:nvPr>
            <p:ph type="sldNum" sz="quarter" idx="12"/>
          </p:nvPr>
        </p:nvSpPr>
        <p:spPr/>
        <p:txBody>
          <a:bodyPr/>
          <a:lstStyle/>
          <a:p>
            <a:fld id="{5BE9F103-A229-2B4C-A85D-4D84E671BCDB}" type="slidenum">
              <a:rPr lang="en-GB" smtClean="0"/>
              <a:t>‹#›</a:t>
            </a:fld>
            <a:endParaRPr lang="en-GB"/>
          </a:p>
        </p:txBody>
      </p:sp>
    </p:spTree>
    <p:extLst>
      <p:ext uri="{BB962C8B-B14F-4D97-AF65-F5344CB8AC3E}">
        <p14:creationId xmlns:p14="http://schemas.microsoft.com/office/powerpoint/2010/main" val="3351007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de-DE"/>
              <a:t>Mastertitelformat bearbeiten</a:t>
            </a:r>
            <a:endParaRPr lang="en-US" dirty="0"/>
          </a:p>
        </p:txBody>
      </p:sp>
      <p:sp>
        <p:nvSpPr>
          <p:cNvPr id="2" name="Date Placeholder 1"/>
          <p:cNvSpPr>
            <a:spLocks noGrp="1"/>
          </p:cNvSpPr>
          <p:nvPr>
            <p:ph type="dt" sz="half" idx="10"/>
          </p:nvPr>
        </p:nvSpPr>
        <p:spPr/>
        <p:txBody>
          <a:bodyPr/>
          <a:lstStyle/>
          <a:p>
            <a:fld id="{03E3FD3B-B76A-2B41-BE8F-4370BFEE82C5}" type="datetime1">
              <a:rPr lang="de-LU" smtClean="0"/>
              <a:t>20.12.2020</a:t>
            </a:fld>
            <a:endParaRPr lang="en-GB"/>
          </a:p>
        </p:txBody>
      </p:sp>
      <p:sp>
        <p:nvSpPr>
          <p:cNvPr id="7" name="Footer Placeholder 6"/>
          <p:cNvSpPr>
            <a:spLocks noGrp="1"/>
          </p:cNvSpPr>
          <p:nvPr>
            <p:ph type="ftr" sz="quarter" idx="11"/>
          </p:nvPr>
        </p:nvSpPr>
        <p:spPr/>
        <p:txBody>
          <a:bodyPr/>
          <a:lstStyle/>
          <a:p>
            <a:r>
              <a:rPr lang="en-GB"/>
              <a:t>1 HAMZA (Abd al-Latif), Literature of the Crusades, 4.</a:t>
            </a:r>
          </a:p>
        </p:txBody>
      </p:sp>
      <p:sp>
        <p:nvSpPr>
          <p:cNvPr id="8" name="Slide Number Placeholder 7"/>
          <p:cNvSpPr>
            <a:spLocks noGrp="1"/>
          </p:cNvSpPr>
          <p:nvPr>
            <p:ph type="sldNum" sz="quarter" idx="12"/>
          </p:nvPr>
        </p:nvSpPr>
        <p:spPr/>
        <p:txBody>
          <a:bodyPr/>
          <a:lstStyle/>
          <a:p>
            <a:fld id="{5BE9F103-A229-2B4C-A85D-4D84E671BCDB}" type="slidenum">
              <a:rPr lang="en-GB" smtClean="0"/>
              <a:t>‹#›</a:t>
            </a:fld>
            <a:endParaRPr lang="en-GB"/>
          </a:p>
        </p:txBody>
      </p:sp>
    </p:spTree>
    <p:extLst>
      <p:ext uri="{BB962C8B-B14F-4D97-AF65-F5344CB8AC3E}">
        <p14:creationId xmlns:p14="http://schemas.microsoft.com/office/powerpoint/2010/main" val="2910370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2D61B82-B394-B347-9005-C029BFC74BB3}" type="datetime1">
              <a:rPr lang="de-LU" smtClean="0"/>
              <a:t>20.12.2020</a:t>
            </a:fld>
            <a:endParaRPr lang="en-GB"/>
          </a:p>
        </p:txBody>
      </p:sp>
      <p:sp>
        <p:nvSpPr>
          <p:cNvPr id="6" name="Footer Placeholder 5"/>
          <p:cNvSpPr>
            <a:spLocks noGrp="1"/>
          </p:cNvSpPr>
          <p:nvPr>
            <p:ph type="ftr" sz="quarter" idx="11"/>
          </p:nvPr>
        </p:nvSpPr>
        <p:spPr/>
        <p:txBody>
          <a:bodyPr/>
          <a:lstStyle/>
          <a:p>
            <a:r>
              <a:rPr lang="en-GB"/>
              <a:t>1 HAMZA (Abd al-Latif), Literature of the Crusades, 4.</a:t>
            </a:r>
          </a:p>
        </p:txBody>
      </p:sp>
      <p:sp>
        <p:nvSpPr>
          <p:cNvPr id="7" name="Slide Number Placeholder 6"/>
          <p:cNvSpPr>
            <a:spLocks noGrp="1"/>
          </p:cNvSpPr>
          <p:nvPr>
            <p:ph type="sldNum" sz="quarter" idx="12"/>
          </p:nvPr>
        </p:nvSpPr>
        <p:spPr/>
        <p:txBody>
          <a:bodyPr/>
          <a:lstStyle/>
          <a:p>
            <a:fld id="{5BE9F103-A229-2B4C-A85D-4D84E671BCDB}" type="slidenum">
              <a:rPr lang="en-GB" smtClean="0"/>
              <a:t>‹#›</a:t>
            </a:fld>
            <a:endParaRPr lang="en-GB"/>
          </a:p>
        </p:txBody>
      </p:sp>
    </p:spTree>
    <p:extLst>
      <p:ext uri="{BB962C8B-B14F-4D97-AF65-F5344CB8AC3E}">
        <p14:creationId xmlns:p14="http://schemas.microsoft.com/office/powerpoint/2010/main" val="3641112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de-DE"/>
              <a:t>Mastertitelformat bearbeiten</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8" name="Date Placeholder 7"/>
          <p:cNvSpPr>
            <a:spLocks noGrp="1"/>
          </p:cNvSpPr>
          <p:nvPr>
            <p:ph type="dt" sz="half" idx="10"/>
          </p:nvPr>
        </p:nvSpPr>
        <p:spPr/>
        <p:txBody>
          <a:bodyPr/>
          <a:lstStyle/>
          <a:p>
            <a:fld id="{4CBBD4CB-9758-1141-A669-58288911159A}" type="datetime1">
              <a:rPr lang="de-LU" smtClean="0"/>
              <a:t>20.12.2020</a:t>
            </a:fld>
            <a:endParaRPr lang="en-GB"/>
          </a:p>
        </p:txBody>
      </p:sp>
      <p:sp>
        <p:nvSpPr>
          <p:cNvPr id="9" name="Footer Placeholder 8"/>
          <p:cNvSpPr>
            <a:spLocks noGrp="1"/>
          </p:cNvSpPr>
          <p:nvPr>
            <p:ph type="ftr" sz="quarter" idx="11"/>
          </p:nvPr>
        </p:nvSpPr>
        <p:spPr/>
        <p:txBody>
          <a:bodyPr/>
          <a:lstStyle/>
          <a:p>
            <a:r>
              <a:rPr lang="en-GB"/>
              <a:t>1 HAMZA (Abd al-Latif), Literature of the Crusades, 4.</a:t>
            </a:r>
          </a:p>
        </p:txBody>
      </p:sp>
      <p:sp>
        <p:nvSpPr>
          <p:cNvPr id="10" name="Slide Number Placeholder 9"/>
          <p:cNvSpPr>
            <a:spLocks noGrp="1"/>
          </p:cNvSpPr>
          <p:nvPr>
            <p:ph type="sldNum" sz="quarter" idx="12"/>
          </p:nvPr>
        </p:nvSpPr>
        <p:spPr/>
        <p:txBody>
          <a:bodyPr/>
          <a:lstStyle/>
          <a:p>
            <a:fld id="{5BE9F103-A229-2B4C-A85D-4D84E671BCDB}" type="slidenum">
              <a:rPr lang="en-GB" smtClean="0"/>
              <a:t>‹#›</a:t>
            </a:fld>
            <a:endParaRPr lang="en-GB"/>
          </a:p>
        </p:txBody>
      </p:sp>
    </p:spTree>
    <p:extLst>
      <p:ext uri="{BB962C8B-B14F-4D97-AF65-F5344CB8AC3E}">
        <p14:creationId xmlns:p14="http://schemas.microsoft.com/office/powerpoint/2010/main" val="2642337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de-DE"/>
              <a:t>Mastertitelformat bearbeiten</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8" name="Date Placeholder 7"/>
          <p:cNvSpPr>
            <a:spLocks noGrp="1"/>
          </p:cNvSpPr>
          <p:nvPr>
            <p:ph type="dt" sz="half" idx="10"/>
          </p:nvPr>
        </p:nvSpPr>
        <p:spPr/>
        <p:txBody>
          <a:bodyPr/>
          <a:lstStyle/>
          <a:p>
            <a:fld id="{4DEDF661-A9D0-F845-9750-8732C7C21023}" type="datetime1">
              <a:rPr lang="de-LU" smtClean="0"/>
              <a:t>20.12.2020</a:t>
            </a:fld>
            <a:endParaRPr lang="en-GB"/>
          </a:p>
        </p:txBody>
      </p:sp>
      <p:sp>
        <p:nvSpPr>
          <p:cNvPr id="9" name="Footer Placeholder 8"/>
          <p:cNvSpPr>
            <a:spLocks noGrp="1"/>
          </p:cNvSpPr>
          <p:nvPr>
            <p:ph type="ftr" sz="quarter" idx="11"/>
          </p:nvPr>
        </p:nvSpPr>
        <p:spPr>
          <a:xfrm>
            <a:off x="3499101" y="6356350"/>
            <a:ext cx="5911517" cy="365125"/>
          </a:xfrm>
        </p:spPr>
        <p:txBody>
          <a:bodyPr/>
          <a:lstStyle/>
          <a:p>
            <a:r>
              <a:rPr lang="en-GB"/>
              <a:t>1 HAMZA (Abd al-Latif), Literature of the Crusades, 4.</a:t>
            </a:r>
          </a:p>
        </p:txBody>
      </p:sp>
      <p:sp>
        <p:nvSpPr>
          <p:cNvPr id="10" name="Slide Number Placeholder 9"/>
          <p:cNvSpPr>
            <a:spLocks noGrp="1"/>
          </p:cNvSpPr>
          <p:nvPr>
            <p:ph type="sldNum" sz="quarter" idx="12"/>
          </p:nvPr>
        </p:nvSpPr>
        <p:spPr/>
        <p:txBody>
          <a:bodyPr/>
          <a:lstStyle/>
          <a:p>
            <a:fld id="{5BE9F103-A229-2B4C-A85D-4D84E671BCDB}" type="slidenum">
              <a:rPr lang="en-GB" smtClean="0"/>
              <a:t>‹#›</a:t>
            </a:fld>
            <a:endParaRPr lang="en-GB"/>
          </a:p>
        </p:txBody>
      </p:sp>
    </p:spTree>
    <p:extLst>
      <p:ext uri="{BB962C8B-B14F-4D97-AF65-F5344CB8AC3E}">
        <p14:creationId xmlns:p14="http://schemas.microsoft.com/office/powerpoint/2010/main" val="3618352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23742B7E-B6BB-534B-A810-7678308659F9}" type="datetime1">
              <a:rPr lang="de-LU" smtClean="0"/>
              <a:t>20.12.2020</a:t>
            </a:fld>
            <a:endParaRPr lang="en-GB"/>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r>
              <a:rPr lang="en-GB"/>
              <a:t>1 HAMZA (Abd al-Latif), Literature of the Crusades, 4.</a:t>
            </a:r>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5BE9F103-A229-2B4C-A85D-4D84E671BCDB}" type="slidenum">
              <a:rPr lang="en-GB" smtClean="0"/>
              <a:t>‹#›</a:t>
            </a:fld>
            <a:endParaRPr lang="en-GB"/>
          </a:p>
        </p:txBody>
      </p:sp>
    </p:spTree>
    <p:extLst>
      <p:ext uri="{BB962C8B-B14F-4D97-AF65-F5344CB8AC3E}">
        <p14:creationId xmlns:p14="http://schemas.microsoft.com/office/powerpoint/2010/main" val="228145576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36.png"/><Relationship Id="rId1" Type="http://schemas.openxmlformats.org/officeDocument/2006/relationships/slideLayout" Target="../slideLayouts/slideLayout6.xml"/><Relationship Id="rId6" Type="http://schemas.openxmlformats.org/officeDocument/2006/relationships/image" Target="../media/image38.emf"/><Relationship Id="rId5" Type="http://schemas.openxmlformats.org/officeDocument/2006/relationships/customXml" Target="../ink/ink5.xml"/><Relationship Id="rId4" Type="http://schemas.openxmlformats.org/officeDocument/2006/relationships/image" Target="../media/image37.emf"/></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2.xml"/><Relationship Id="rId5" Type="http://schemas.openxmlformats.org/officeDocument/2006/relationships/image" Target="../media/image44.jpeg"/><Relationship Id="rId4" Type="http://schemas.openxmlformats.org/officeDocument/2006/relationships/image" Target="../media/image43.jpeg"/></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10.png"/><Relationship Id="rId7" Type="http://schemas.openxmlformats.org/officeDocument/2006/relationships/image" Target="../media/image12.emf"/><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customXml" Target="../ink/ink2.xml"/><Relationship Id="rId5" Type="http://schemas.openxmlformats.org/officeDocument/2006/relationships/image" Target="../media/image11.emf"/><Relationship Id="rId4" Type="http://schemas.openxmlformats.org/officeDocument/2006/relationships/customXml" Target="../ink/ink1.xml"/><Relationship Id="rId9" Type="http://schemas.openxmlformats.org/officeDocument/2006/relationships/image" Target="../media/image13.emf"/></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normAutofit fontScale="90000"/>
          </a:bodyPr>
          <a:lstStyle/>
          <a:p>
            <a:pPr algn="ctr"/>
            <a:r>
              <a:rPr lang="fr-FR" sz="2800" b="1" dirty="0">
                <a:latin typeface="Calibri Light" panose="020F0302020204030204" pitchFamily="34" charset="0"/>
                <a:cs typeface="Calibri Light" panose="020F0302020204030204" pitchFamily="34" charset="0"/>
              </a:rPr>
              <a:t>Michel Margue</a:t>
            </a:r>
            <a:r>
              <a:rPr lang="fr-FR" sz="3100" b="1" dirty="0">
                <a:latin typeface="Calibri Light" panose="020F0302020204030204" pitchFamily="34" charset="0"/>
                <a:cs typeface="Calibri Light" panose="020F0302020204030204" pitchFamily="34" charset="0"/>
              </a:rPr>
              <a:t/>
            </a:r>
            <a:br>
              <a:rPr lang="fr-FR" sz="3100" b="1" dirty="0">
                <a:latin typeface="Calibri Light" panose="020F0302020204030204" pitchFamily="34" charset="0"/>
                <a:cs typeface="Calibri Light" panose="020F0302020204030204" pitchFamily="34" charset="0"/>
              </a:rPr>
            </a:br>
            <a:r>
              <a:rPr lang="fr-FR" sz="3600" b="1" dirty="0">
                <a:latin typeface="Calibri Light" panose="020F0302020204030204" pitchFamily="34" charset="0"/>
                <a:cs typeface="Calibri Light" panose="020F0302020204030204" pitchFamily="34" charset="0"/>
              </a:rPr>
              <a:t>L’âge </a:t>
            </a:r>
            <a:r>
              <a:rPr lang="fr-FR" sz="3600" b="1" dirty="0" smtClean="0">
                <a:latin typeface="Calibri Light" panose="020F0302020204030204" pitchFamily="34" charset="0"/>
                <a:cs typeface="Calibri Light" panose="020F0302020204030204" pitchFamily="34" charset="0"/>
              </a:rPr>
              <a:t>« féodal » </a:t>
            </a:r>
            <a:r>
              <a:rPr lang="fr-FR" sz="3600" b="1" dirty="0">
                <a:latin typeface="Calibri Light" panose="020F0302020204030204" pitchFamily="34" charset="0"/>
                <a:cs typeface="Calibri Light" panose="020F0302020204030204" pitchFamily="34" charset="0"/>
              </a:rPr>
              <a:t>: la </a:t>
            </a:r>
            <a:r>
              <a:rPr lang="fr-FR" sz="3600" b="1" dirty="0" smtClean="0">
                <a:latin typeface="Calibri Light" panose="020F0302020204030204" pitchFamily="34" charset="0"/>
                <a:cs typeface="Calibri Light" panose="020F0302020204030204" pitchFamily="34" charset="0"/>
              </a:rPr>
              <a:t>« parcellisation » </a:t>
            </a:r>
            <a:r>
              <a:rPr lang="fr-FR" sz="3600" b="1" dirty="0">
                <a:latin typeface="Calibri Light" panose="020F0302020204030204" pitchFamily="34" charset="0"/>
                <a:cs typeface="Calibri Light" panose="020F0302020204030204" pitchFamily="34" charset="0"/>
              </a:rPr>
              <a:t>du </a:t>
            </a:r>
            <a:r>
              <a:rPr lang="fr-FR" sz="3600" b="1" dirty="0" smtClean="0">
                <a:latin typeface="Calibri Light" panose="020F0302020204030204" pitchFamily="34" charset="0"/>
                <a:cs typeface="Calibri Light" panose="020F0302020204030204" pitchFamily="34" charset="0"/>
              </a:rPr>
              <a:t>pouvoir</a:t>
            </a:r>
            <a:br>
              <a:rPr lang="fr-FR" sz="3600" b="1" dirty="0" smtClean="0">
                <a:latin typeface="Calibri Light" panose="020F0302020204030204" pitchFamily="34" charset="0"/>
                <a:cs typeface="Calibri Light" panose="020F0302020204030204" pitchFamily="34" charset="0"/>
              </a:rPr>
            </a:br>
            <a:r>
              <a:rPr lang="fr-FR" sz="3600" b="1" dirty="0" smtClean="0">
                <a:latin typeface="Calibri Light" panose="020F0302020204030204" pitchFamily="34" charset="0"/>
                <a:cs typeface="Calibri Light" panose="020F0302020204030204" pitchFamily="34" charset="0"/>
              </a:rPr>
              <a:t>(X</a:t>
            </a:r>
            <a:r>
              <a:rPr lang="fr-FR" sz="3600" b="1" baseline="30000" dirty="0" smtClean="0">
                <a:latin typeface="Calibri Light" panose="020F0302020204030204" pitchFamily="34" charset="0"/>
                <a:cs typeface="Calibri Light" panose="020F0302020204030204" pitchFamily="34" charset="0"/>
              </a:rPr>
              <a:t>e</a:t>
            </a:r>
            <a:r>
              <a:rPr lang="fr-FR" sz="3600" b="1" dirty="0" smtClean="0">
                <a:latin typeface="Calibri Light" panose="020F0302020204030204" pitchFamily="34" charset="0"/>
                <a:cs typeface="Calibri Light" panose="020F0302020204030204" pitchFamily="34" charset="0"/>
              </a:rPr>
              <a:t> </a:t>
            </a:r>
            <a:r>
              <a:rPr lang="fr-FR" sz="3600" b="1" dirty="0">
                <a:latin typeface="Calibri Light" panose="020F0302020204030204" pitchFamily="34" charset="0"/>
                <a:cs typeface="Calibri Light" panose="020F0302020204030204" pitchFamily="34" charset="0"/>
              </a:rPr>
              <a:t>– </a:t>
            </a:r>
            <a:r>
              <a:rPr lang="fr-FR" sz="3600" b="1" dirty="0" smtClean="0">
                <a:latin typeface="Calibri Light" panose="020F0302020204030204" pitchFamily="34" charset="0"/>
                <a:cs typeface="Calibri Light" panose="020F0302020204030204" pitchFamily="34" charset="0"/>
              </a:rPr>
              <a:t>début XIII</a:t>
            </a:r>
            <a:r>
              <a:rPr lang="fr-FR" sz="3600" b="1" baseline="30000" dirty="0" smtClean="0">
                <a:latin typeface="Calibri Light" panose="020F0302020204030204" pitchFamily="34" charset="0"/>
                <a:cs typeface="Calibri Light" panose="020F0302020204030204" pitchFamily="34" charset="0"/>
              </a:rPr>
              <a:t>e</a:t>
            </a:r>
            <a:r>
              <a:rPr lang="fr-FR" sz="3600" b="1" dirty="0" smtClean="0">
                <a:latin typeface="Calibri Light" panose="020F0302020204030204" pitchFamily="34" charset="0"/>
                <a:cs typeface="Calibri Light" panose="020F0302020204030204" pitchFamily="34" charset="0"/>
              </a:rPr>
              <a:t> </a:t>
            </a:r>
            <a:r>
              <a:rPr lang="fr-FR" sz="3600" b="1" dirty="0">
                <a:latin typeface="Calibri Light" panose="020F0302020204030204" pitchFamily="34" charset="0"/>
                <a:cs typeface="Calibri Light" panose="020F0302020204030204" pitchFamily="34" charset="0"/>
              </a:rPr>
              <a:t>s.)</a:t>
            </a:r>
            <a:r>
              <a:rPr lang="fr-FR" sz="3100" b="1" dirty="0">
                <a:latin typeface="Calibri Light" panose="020F0302020204030204" pitchFamily="34" charset="0"/>
                <a:cs typeface="Calibri Light" panose="020F0302020204030204" pitchFamily="34" charset="0"/>
              </a:rPr>
              <a:t/>
            </a:r>
            <a:br>
              <a:rPr lang="fr-FR" sz="3100" b="1" dirty="0">
                <a:latin typeface="Calibri Light" panose="020F0302020204030204" pitchFamily="34" charset="0"/>
                <a:cs typeface="Calibri Light" panose="020F0302020204030204" pitchFamily="34" charset="0"/>
              </a:rPr>
            </a:br>
            <a:r>
              <a:rPr lang="en-US" dirty="0"/>
              <a:t/>
            </a:r>
            <a:br>
              <a:rPr lang="en-US" dirty="0"/>
            </a:br>
            <a:endParaRPr lang="fr-FR" dirty="0"/>
          </a:p>
        </p:txBody>
      </p:sp>
      <p:sp>
        <p:nvSpPr>
          <p:cNvPr id="8" name="Subtitle 7"/>
          <p:cNvSpPr>
            <a:spLocks noGrp="1"/>
          </p:cNvSpPr>
          <p:nvPr>
            <p:ph type="subTitle" idx="1"/>
          </p:nvPr>
        </p:nvSpPr>
        <p:spPr>
          <a:xfrm>
            <a:off x="1069848" y="4865514"/>
            <a:ext cx="7315200" cy="914400"/>
          </a:xfrm>
        </p:spPr>
        <p:txBody>
          <a:bodyPr>
            <a:normAutofit/>
          </a:bodyPr>
          <a:lstStyle/>
          <a:p>
            <a:pPr algn="ctr"/>
            <a:r>
              <a:rPr lang="fr-FR" dirty="0" smtClean="0">
                <a:latin typeface="Calibri" panose="020F0502020204030204" pitchFamily="34" charset="0"/>
                <a:cs typeface="Calibri" panose="020F0502020204030204" pitchFamily="34" charset="0"/>
              </a:rPr>
              <a:t>Les conférences du lundi   -   cycle 2020-2021</a:t>
            </a:r>
          </a:p>
          <a:p>
            <a:pPr algn="ctr"/>
            <a:r>
              <a:rPr lang="fr-FR" dirty="0" smtClean="0">
                <a:latin typeface="Calibri" panose="020F0502020204030204" pitchFamily="34" charset="0"/>
                <a:cs typeface="Calibri" panose="020F0502020204030204" pitchFamily="34" charset="0"/>
              </a:rPr>
              <a:t>« Anatomie de l’Europe médiévale »  -  14 décembre 2020</a:t>
            </a:r>
            <a:endParaRPr lang="fr-FR" dirty="0">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3"/>
          <a:stretch>
            <a:fillRect/>
          </a:stretch>
        </p:blipFill>
        <p:spPr>
          <a:xfrm>
            <a:off x="9278802" y="1422399"/>
            <a:ext cx="2913198" cy="3900315"/>
          </a:xfrm>
          <a:prstGeom prst="rect">
            <a:avLst/>
          </a:prstGeom>
        </p:spPr>
      </p:pic>
      <p:pic>
        <p:nvPicPr>
          <p:cNvPr id="3" name="Picture 2"/>
          <p:cNvPicPr>
            <a:picLocks noChangeAspect="1"/>
          </p:cNvPicPr>
          <p:nvPr/>
        </p:nvPicPr>
        <p:blipFill>
          <a:blip r:embed="rId4"/>
          <a:stretch>
            <a:fillRect/>
          </a:stretch>
        </p:blipFill>
        <p:spPr>
          <a:xfrm>
            <a:off x="3386746" y="3927516"/>
            <a:ext cx="2681403" cy="626196"/>
          </a:xfrm>
          <a:prstGeom prst="rect">
            <a:avLst/>
          </a:prstGeom>
        </p:spPr>
      </p:pic>
    </p:spTree>
    <p:extLst>
      <p:ext uri="{BB962C8B-B14F-4D97-AF65-F5344CB8AC3E}">
        <p14:creationId xmlns:p14="http://schemas.microsoft.com/office/powerpoint/2010/main" val="15775253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FR" sz="2800" b="1" spc="-100" dirty="0">
                <a:latin typeface="Calibri Light" panose="020F0302020204030204" pitchFamily="34" charset="0"/>
                <a:cs typeface="Calibri Light" panose="020F0302020204030204" pitchFamily="34" charset="0"/>
              </a:rPr>
              <a:t>L’âge « féodal » :</a:t>
            </a:r>
            <a:br>
              <a:rPr lang="fr-FR" sz="2800" b="1" spc="-100" dirty="0">
                <a:latin typeface="Calibri Light" panose="020F0302020204030204" pitchFamily="34" charset="0"/>
                <a:cs typeface="Calibri Light" panose="020F0302020204030204" pitchFamily="34" charset="0"/>
              </a:rPr>
            </a:br>
            <a:r>
              <a:rPr lang="fr-FR" sz="2800" b="1" spc="-100" dirty="0">
                <a:latin typeface="Calibri Light" panose="020F0302020204030204" pitchFamily="34" charset="0"/>
                <a:cs typeface="Calibri Light" panose="020F0302020204030204" pitchFamily="34" charset="0"/>
              </a:rPr>
              <a:t>la « parcellisation »</a:t>
            </a:r>
            <a:br>
              <a:rPr lang="fr-FR" sz="2800" b="1" spc="-100" dirty="0">
                <a:latin typeface="Calibri Light" panose="020F0302020204030204" pitchFamily="34" charset="0"/>
                <a:cs typeface="Calibri Light" panose="020F0302020204030204" pitchFamily="34" charset="0"/>
              </a:rPr>
            </a:br>
            <a:r>
              <a:rPr lang="fr-FR" sz="2800" b="1" spc="-100" dirty="0">
                <a:latin typeface="Calibri Light" panose="020F0302020204030204" pitchFamily="34" charset="0"/>
                <a:cs typeface="Calibri Light" panose="020F0302020204030204" pitchFamily="34" charset="0"/>
              </a:rPr>
              <a:t>du pouvoir</a:t>
            </a:r>
            <a:br>
              <a:rPr lang="fr-FR" sz="2800" b="1" spc="-100" dirty="0">
                <a:latin typeface="Calibri Light" panose="020F0302020204030204" pitchFamily="34" charset="0"/>
                <a:cs typeface="Calibri Light" panose="020F0302020204030204" pitchFamily="34" charset="0"/>
              </a:rPr>
            </a:br>
            <a:r>
              <a:rPr lang="fr-FR" sz="2400" b="1" spc="-100" dirty="0">
                <a:latin typeface="Calibri Light" panose="020F0302020204030204" pitchFamily="34" charset="0"/>
                <a:cs typeface="Calibri Light" panose="020F0302020204030204" pitchFamily="34" charset="0"/>
              </a:rPr>
              <a:t>(X</a:t>
            </a:r>
            <a:r>
              <a:rPr lang="fr-FR" sz="2400" b="1" spc="-100" baseline="30000" dirty="0">
                <a:latin typeface="Calibri Light" panose="020F0302020204030204" pitchFamily="34" charset="0"/>
                <a:cs typeface="Calibri Light" panose="020F0302020204030204" pitchFamily="34" charset="0"/>
              </a:rPr>
              <a:t>e</a:t>
            </a:r>
            <a:r>
              <a:rPr lang="fr-FR" sz="2400" b="1" spc="-100" dirty="0">
                <a:latin typeface="Calibri Light" panose="020F0302020204030204" pitchFamily="34" charset="0"/>
                <a:cs typeface="Calibri Light" panose="020F0302020204030204" pitchFamily="34" charset="0"/>
              </a:rPr>
              <a:t> – début XIII</a:t>
            </a:r>
            <a:r>
              <a:rPr lang="fr-FR" sz="2400" b="1" spc="-100" baseline="30000" dirty="0">
                <a:latin typeface="Calibri Light" panose="020F0302020204030204" pitchFamily="34" charset="0"/>
                <a:cs typeface="Calibri Light" panose="020F0302020204030204" pitchFamily="34" charset="0"/>
              </a:rPr>
              <a:t>e</a:t>
            </a:r>
            <a:r>
              <a:rPr lang="fr-FR" sz="2400" b="1" spc="-100" dirty="0">
                <a:latin typeface="Calibri Light" panose="020F0302020204030204" pitchFamily="34" charset="0"/>
                <a:cs typeface="Calibri Light" panose="020F0302020204030204" pitchFamily="34" charset="0"/>
              </a:rPr>
              <a:t> s.)</a:t>
            </a:r>
            <a:endParaRPr lang="fr-FR" dirty="0"/>
          </a:p>
        </p:txBody>
      </p:sp>
      <p:sp>
        <p:nvSpPr>
          <p:cNvPr id="3" name="Content Placeholder 2"/>
          <p:cNvSpPr>
            <a:spLocks noGrp="1"/>
          </p:cNvSpPr>
          <p:nvPr>
            <p:ph idx="1"/>
          </p:nvPr>
        </p:nvSpPr>
        <p:spPr/>
        <p:txBody>
          <a:bodyPr/>
          <a:lstStyle/>
          <a:p>
            <a:pPr marL="514350" indent="-514350">
              <a:buFont typeface="+mj-lt"/>
              <a:buAutoNum type="romanUcPeriod"/>
            </a:pPr>
            <a:r>
              <a:rPr lang="fr-FR" sz="2400" dirty="0" smtClean="0">
                <a:solidFill>
                  <a:schemeClr val="accent1">
                    <a:lumMod val="75000"/>
                  </a:schemeClr>
                </a:solidFill>
                <a:latin typeface="Calibri" panose="020F0502020204030204" pitchFamily="34" charset="0"/>
                <a:cs typeface="Calibri" panose="020F0502020204030204" pitchFamily="34" charset="0"/>
              </a:rPr>
              <a:t>Observations préliminaires: féodalité - parcellisation - pouvoir</a:t>
            </a:r>
            <a:endParaRPr lang="fr-FR" sz="2400" dirty="0">
              <a:solidFill>
                <a:schemeClr val="accent1">
                  <a:lumMod val="75000"/>
                </a:schemeClr>
              </a:solidFill>
              <a:latin typeface="Calibri" panose="020F0502020204030204" pitchFamily="34" charset="0"/>
              <a:cs typeface="Calibri" panose="020F0502020204030204" pitchFamily="34" charset="0"/>
            </a:endParaRPr>
          </a:p>
          <a:p>
            <a:pPr marL="514350" indent="-514350">
              <a:buFont typeface="+mj-lt"/>
              <a:buAutoNum type="romanUcPeriod"/>
            </a:pPr>
            <a:r>
              <a:rPr lang="fr-FR" sz="2400" dirty="0" smtClean="0">
                <a:solidFill>
                  <a:schemeClr val="accent1">
                    <a:lumMod val="75000"/>
                  </a:schemeClr>
                </a:solidFill>
                <a:latin typeface="Calibri" panose="020F0502020204030204" pitchFamily="34" charset="0"/>
                <a:cs typeface="Calibri" panose="020F0502020204030204" pitchFamily="34" charset="0"/>
              </a:rPr>
              <a:t>France </a:t>
            </a:r>
            <a:r>
              <a:rPr lang="fr-FR" sz="2400" dirty="0">
                <a:solidFill>
                  <a:schemeClr val="accent1">
                    <a:lumMod val="75000"/>
                  </a:schemeClr>
                </a:solidFill>
                <a:latin typeface="Calibri" panose="020F0502020204030204" pitchFamily="34" charset="0"/>
                <a:cs typeface="Calibri" panose="020F0502020204030204" pitchFamily="34" charset="0"/>
              </a:rPr>
              <a:t>– Allemagne : pouvoir royal et pouvoirs </a:t>
            </a:r>
            <a:r>
              <a:rPr lang="fr-FR" sz="2400" dirty="0" smtClean="0">
                <a:solidFill>
                  <a:schemeClr val="accent1">
                    <a:lumMod val="75000"/>
                  </a:schemeClr>
                </a:solidFill>
                <a:latin typeface="Calibri" panose="020F0502020204030204" pitchFamily="34" charset="0"/>
                <a:cs typeface="Calibri" panose="020F0502020204030204" pitchFamily="34" charset="0"/>
              </a:rPr>
              <a:t>princiers</a:t>
            </a:r>
          </a:p>
          <a:p>
            <a:pPr marL="514350" indent="-514350">
              <a:buFont typeface="+mj-lt"/>
              <a:buAutoNum type="romanUcPeriod"/>
            </a:pPr>
            <a:endParaRPr lang="fr-FR" sz="2400" dirty="0" smtClean="0">
              <a:solidFill>
                <a:schemeClr val="tx1"/>
              </a:solidFill>
              <a:latin typeface="Calibri" panose="020F0502020204030204" pitchFamily="34" charset="0"/>
              <a:cs typeface="Calibri" panose="020F0502020204030204" pitchFamily="34" charset="0"/>
            </a:endParaRPr>
          </a:p>
          <a:p>
            <a:pPr marL="902970" lvl="1" indent="-400050">
              <a:buFont typeface="+mj-lt"/>
              <a:buAutoNum type="arabicPeriod"/>
            </a:pPr>
            <a:r>
              <a:rPr lang="fr-CH" sz="2000" b="1" dirty="0" smtClean="0">
                <a:solidFill>
                  <a:srgbClr val="808000"/>
                </a:solidFill>
              </a:rPr>
              <a:t>La </a:t>
            </a:r>
            <a:r>
              <a:rPr lang="fr-CH" sz="2000" b="1" dirty="0">
                <a:solidFill>
                  <a:srgbClr val="808000"/>
                </a:solidFill>
              </a:rPr>
              <a:t>fin de l’époque carolingienne : rupture ou continuité </a:t>
            </a:r>
            <a:r>
              <a:rPr lang="fr-CH" sz="2000" b="1" dirty="0" smtClean="0">
                <a:solidFill>
                  <a:srgbClr val="808000"/>
                </a:solidFill>
              </a:rPr>
              <a:t>? </a:t>
            </a:r>
            <a:endParaRPr lang="fr-FR" sz="2000" b="1" dirty="0">
              <a:solidFill>
                <a:srgbClr val="808000"/>
              </a:solidFill>
            </a:endParaRPr>
          </a:p>
          <a:p>
            <a:pPr marL="902970" lvl="1" indent="-400050">
              <a:buFont typeface="+mj-lt"/>
              <a:buAutoNum type="arabicPeriod"/>
            </a:pPr>
            <a:r>
              <a:rPr lang="fr-FR" sz="2000" dirty="0" smtClean="0">
                <a:solidFill>
                  <a:schemeClr val="accent1">
                    <a:lumMod val="75000"/>
                  </a:schemeClr>
                </a:solidFill>
              </a:rPr>
              <a:t>L’essor </a:t>
            </a:r>
            <a:r>
              <a:rPr lang="fr-FR" sz="2000" dirty="0">
                <a:solidFill>
                  <a:schemeClr val="accent1">
                    <a:lumMod val="75000"/>
                  </a:schemeClr>
                </a:solidFill>
              </a:rPr>
              <a:t>capétien, la domination impériale et les interactions avec le pouvoir princier </a:t>
            </a:r>
            <a:endParaRPr lang="fr-FR" sz="2000" dirty="0" smtClean="0">
              <a:solidFill>
                <a:schemeClr val="accent1">
                  <a:lumMod val="75000"/>
                </a:schemeClr>
              </a:solidFill>
            </a:endParaRPr>
          </a:p>
          <a:p>
            <a:pPr marL="902970" lvl="1" indent="-400050">
              <a:buFont typeface="+mj-lt"/>
              <a:buAutoNum type="arabicPeriod"/>
            </a:pPr>
            <a:endParaRPr lang="fr-FR" sz="2000" dirty="0" smtClean="0">
              <a:solidFill>
                <a:schemeClr val="accent1">
                  <a:lumMod val="75000"/>
                </a:schemeClr>
              </a:solidFill>
              <a:latin typeface="Calibri" panose="020F0502020204030204" pitchFamily="34" charset="0"/>
              <a:cs typeface="Calibri" panose="020F0502020204030204" pitchFamily="34" charset="0"/>
            </a:endParaRPr>
          </a:p>
          <a:p>
            <a:pPr marL="514350" indent="-514350">
              <a:buFont typeface="+mj-lt"/>
              <a:buAutoNum type="romanUcPeriod"/>
            </a:pPr>
            <a:r>
              <a:rPr lang="fr-FR" sz="2400" dirty="0" smtClean="0">
                <a:solidFill>
                  <a:schemeClr val="accent1">
                    <a:lumMod val="75000"/>
                  </a:schemeClr>
                </a:solidFill>
                <a:latin typeface="Calibri" panose="020F0502020204030204" pitchFamily="34" charset="0"/>
                <a:cs typeface="Calibri" panose="020F0502020204030204" pitchFamily="34" charset="0"/>
              </a:rPr>
              <a:t>Les mutations du pouvoir princier: le cas lotharingien</a:t>
            </a:r>
            <a:endParaRPr lang="fr-FR" sz="2400" dirty="0">
              <a:solidFill>
                <a:schemeClr val="accent1">
                  <a:lumMod val="75000"/>
                </a:schemeClr>
              </a:solidFill>
              <a:latin typeface="Calibri" panose="020F0502020204030204" pitchFamily="34" charset="0"/>
              <a:cs typeface="Calibri" panose="020F0502020204030204" pitchFamily="34" charset="0"/>
            </a:endParaRPr>
          </a:p>
          <a:p>
            <a:pPr marL="457200" indent="-457200">
              <a:buAutoNum type="arabicPeriod"/>
            </a:pPr>
            <a:endParaRPr lang="fr-FR" dirty="0" smtClean="0">
              <a:latin typeface="Calibri" panose="020F0502020204030204" pitchFamily="34" charset="0"/>
              <a:cs typeface="Calibri" panose="020F0502020204030204" pitchFamily="34" charset="0"/>
            </a:endParaRPr>
          </a:p>
          <a:p>
            <a:pPr marL="457200" indent="-457200">
              <a:buAutoNum type="arabicPeriod"/>
            </a:pPr>
            <a:endParaRPr lang="fr-F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718297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sz="2800" dirty="0" err="1" smtClean="0">
                <a:latin typeface="Calibri Light" panose="020F0302020204030204" pitchFamily="34" charset="0"/>
                <a:cs typeface="Calibri Light" panose="020F0302020204030204" pitchFamily="34" charset="0"/>
              </a:rPr>
              <a:t>Réginon</a:t>
            </a:r>
            <a:r>
              <a:rPr lang="fr-FR" sz="2800" dirty="0" smtClean="0">
                <a:latin typeface="Calibri Light" panose="020F0302020204030204" pitchFamily="34" charset="0"/>
                <a:cs typeface="Calibri Light" panose="020F0302020204030204" pitchFamily="34" charset="0"/>
              </a:rPr>
              <a:t> de </a:t>
            </a:r>
            <a:r>
              <a:rPr lang="fr-FR" sz="2800" dirty="0" err="1" smtClean="0">
                <a:latin typeface="Calibri Light" panose="020F0302020204030204" pitchFamily="34" charset="0"/>
                <a:cs typeface="Calibri Light" panose="020F0302020204030204" pitchFamily="34" charset="0"/>
              </a:rPr>
              <a:t>Prüm</a:t>
            </a:r>
            <a:r>
              <a:rPr lang="fr-FR" sz="2800" dirty="0" smtClean="0">
                <a:latin typeface="Calibri Light" panose="020F0302020204030204" pitchFamily="34" charset="0"/>
                <a:cs typeface="Calibri Light" panose="020F0302020204030204" pitchFamily="34" charset="0"/>
              </a:rPr>
              <a:t>, Chronique</a:t>
            </a:r>
            <a:br>
              <a:rPr lang="fr-FR" sz="2800" dirty="0" smtClean="0">
                <a:latin typeface="Calibri Light" panose="020F0302020204030204" pitchFamily="34" charset="0"/>
                <a:cs typeface="Calibri Light" panose="020F0302020204030204" pitchFamily="34" charset="0"/>
              </a:rPr>
            </a:br>
            <a:r>
              <a:rPr lang="fr-FR" sz="2800" dirty="0">
                <a:latin typeface="Calibri Light" panose="020F0302020204030204" pitchFamily="34" charset="0"/>
                <a:cs typeface="Calibri Light" panose="020F0302020204030204" pitchFamily="34" charset="0"/>
              </a:rPr>
              <a:t/>
            </a:r>
            <a:br>
              <a:rPr lang="fr-FR" sz="2800" dirty="0">
                <a:latin typeface="Calibri Light" panose="020F0302020204030204" pitchFamily="34" charset="0"/>
                <a:cs typeface="Calibri Light" panose="020F0302020204030204" pitchFamily="34" charset="0"/>
              </a:rPr>
            </a:br>
            <a:r>
              <a:rPr lang="fr-FR" sz="2800" dirty="0" smtClean="0">
                <a:latin typeface="Calibri Light" panose="020F0302020204030204" pitchFamily="34" charset="0"/>
                <a:cs typeface="Calibri Light" panose="020F0302020204030204" pitchFamily="34" charset="0"/>
              </a:rPr>
              <a:t>année 888</a:t>
            </a:r>
            <a:endParaRPr lang="fr-FR" sz="2800" dirty="0">
              <a:latin typeface="Calibri Light" panose="020F0302020204030204" pitchFamily="34" charset="0"/>
              <a:cs typeface="Calibri Light" panose="020F0302020204030204" pitchFamily="34" charset="0"/>
            </a:endParaRPr>
          </a:p>
        </p:txBody>
      </p:sp>
      <p:sp>
        <p:nvSpPr>
          <p:cNvPr id="3" name="Content Placeholder 2"/>
          <p:cNvSpPr>
            <a:spLocks noGrp="1"/>
          </p:cNvSpPr>
          <p:nvPr>
            <p:ph idx="1"/>
          </p:nvPr>
        </p:nvSpPr>
        <p:spPr/>
        <p:txBody>
          <a:bodyPr/>
          <a:lstStyle/>
          <a:p>
            <a:pPr marL="0" indent="0" algn="just">
              <a:lnSpc>
                <a:spcPct val="150000"/>
              </a:lnSpc>
              <a:buNone/>
            </a:pPr>
            <a:r>
              <a:rPr lang="fr-FR" dirty="0" smtClean="0">
                <a:solidFill>
                  <a:srgbClr val="808000"/>
                </a:solidFill>
              </a:rPr>
              <a:t>« Après sa [ = Charles le Gros] mort, les royaumes qui lui avaient été soumis se trouvent pour ainsi dire sans héritier légitime; ils se séparent de l’assemblage et ne trouvent plus de seigneur naturel; chacun se donne un roi tiré de son sein. Ce fut la cause de grandes guerres, non que les Francs manquassent de princes qui pussent, par leur noblesse, leur force et leur sagesse dominer les différents royaumes, mais parce qu’ils étaient égaux par la qualité de l’extraction, de la dignité, de la puissance, ce qui augmentait la discorde, car personne n’était assez au-dessus des autres pour que les autres acceptassent de se soumettre à son pouvoir. »</a:t>
            </a:r>
            <a:endParaRPr lang="fr-FR" dirty="0">
              <a:solidFill>
                <a:srgbClr val="808000"/>
              </a:solidFill>
            </a:endParaRPr>
          </a:p>
        </p:txBody>
      </p:sp>
    </p:spTree>
    <p:extLst>
      <p:ext uri="{BB962C8B-B14F-4D97-AF65-F5344CB8AC3E}">
        <p14:creationId xmlns:p14="http://schemas.microsoft.com/office/powerpoint/2010/main" val="25512720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a:stretch>
            <a:fillRect/>
          </a:stretch>
        </p:blipFill>
        <p:spPr>
          <a:xfrm>
            <a:off x="887990" y="237837"/>
            <a:ext cx="4376737" cy="5837238"/>
          </a:xfrm>
          <a:prstGeom prst="rect">
            <a:avLst/>
          </a:prstGeom>
        </p:spPr>
      </p:pic>
      <p:pic>
        <p:nvPicPr>
          <p:cNvPr id="5" name="Picture 4"/>
          <p:cNvPicPr>
            <a:picLocks noChangeAspect="1"/>
          </p:cNvPicPr>
          <p:nvPr/>
        </p:nvPicPr>
        <p:blipFill rotWithShape="1">
          <a:blip r:embed="rId3"/>
          <a:srcRect l="29839" t="59240" r="24206" b="34352"/>
          <a:stretch/>
        </p:blipFill>
        <p:spPr>
          <a:xfrm>
            <a:off x="5698971" y="3656767"/>
            <a:ext cx="6058919" cy="1126836"/>
          </a:xfrm>
          <a:prstGeom prst="rect">
            <a:avLst/>
          </a:prstGeom>
        </p:spPr>
      </p:pic>
      <p:sp>
        <p:nvSpPr>
          <p:cNvPr id="6" name="TextBox 5"/>
          <p:cNvSpPr txBox="1"/>
          <p:nvPr/>
        </p:nvSpPr>
        <p:spPr>
          <a:xfrm>
            <a:off x="5698971" y="2140646"/>
            <a:ext cx="4026673" cy="646331"/>
          </a:xfrm>
          <a:prstGeom prst="rect">
            <a:avLst/>
          </a:prstGeom>
          <a:noFill/>
        </p:spPr>
        <p:txBody>
          <a:bodyPr wrap="square" rtlCol="0">
            <a:spAutoFit/>
          </a:bodyPr>
          <a:lstStyle/>
          <a:p>
            <a:r>
              <a:rPr lang="fr-FR" dirty="0" smtClean="0">
                <a:solidFill>
                  <a:srgbClr val="808000"/>
                </a:solidFill>
                <a:latin typeface="Calibri" panose="020F0502020204030204" pitchFamily="34" charset="0"/>
                <a:cs typeface="Calibri" panose="020F0502020204030204" pitchFamily="34" charset="0"/>
              </a:rPr>
              <a:t>Quierzy-sur-Oise: Stèle dite « des Mérovingiens et Carolingiens »</a:t>
            </a:r>
            <a:endParaRPr lang="fr-FR" dirty="0">
              <a:solidFill>
                <a:srgbClr val="808000"/>
              </a:solidFill>
              <a:latin typeface="Calibri" panose="020F0502020204030204" pitchFamily="34" charset="0"/>
              <a:cs typeface="Calibri" panose="020F0502020204030204" pitchFamily="34" charset="0"/>
            </a:endParaRPr>
          </a:p>
        </p:txBody>
      </p:sp>
      <p:sp>
        <p:nvSpPr>
          <p:cNvPr id="7" name="Rectangle 6"/>
          <p:cNvSpPr/>
          <p:nvPr/>
        </p:nvSpPr>
        <p:spPr>
          <a:xfrm>
            <a:off x="5698971" y="5376394"/>
            <a:ext cx="6096000" cy="646331"/>
          </a:xfrm>
          <a:prstGeom prst="rect">
            <a:avLst/>
          </a:prstGeom>
        </p:spPr>
        <p:txBody>
          <a:bodyPr>
            <a:spAutoFit/>
          </a:bodyPr>
          <a:lstStyle/>
          <a:p>
            <a:r>
              <a:rPr lang="fr-FR" sz="1200" dirty="0" smtClean="0">
                <a:latin typeface="Calibri Light" panose="020F0302020204030204" pitchFamily="34" charset="0"/>
                <a:cs typeface="Calibri Light" panose="020F0302020204030204" pitchFamily="34" charset="0"/>
              </a:rPr>
              <a:t>© https</a:t>
            </a:r>
            <a:r>
              <a:rPr lang="fr-FR" sz="1200" dirty="0">
                <a:latin typeface="Calibri Light" panose="020F0302020204030204" pitchFamily="34" charset="0"/>
                <a:cs typeface="Calibri Light" panose="020F0302020204030204" pitchFamily="34" charset="0"/>
              </a:rPr>
              <a:t>://fr.wikipedia.org/wiki/Quierzy#/media/Fichier:Quierzy_(Aisne)_st%C3%A8le_M%C3%A9rovingiens-Carolingiens.JPG</a:t>
            </a:r>
          </a:p>
        </p:txBody>
      </p:sp>
    </p:spTree>
    <p:extLst>
      <p:ext uri="{BB962C8B-B14F-4D97-AF65-F5344CB8AC3E}">
        <p14:creationId xmlns:p14="http://schemas.microsoft.com/office/powerpoint/2010/main" val="30768957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FR" sz="2800" b="1" spc="-100" dirty="0">
                <a:latin typeface="Calibri Light" panose="020F0302020204030204" pitchFamily="34" charset="0"/>
                <a:cs typeface="Calibri Light" panose="020F0302020204030204" pitchFamily="34" charset="0"/>
              </a:rPr>
              <a:t>L’âge « féodal » :</a:t>
            </a:r>
            <a:br>
              <a:rPr lang="fr-FR" sz="2800" b="1" spc="-100" dirty="0">
                <a:latin typeface="Calibri Light" panose="020F0302020204030204" pitchFamily="34" charset="0"/>
                <a:cs typeface="Calibri Light" panose="020F0302020204030204" pitchFamily="34" charset="0"/>
              </a:rPr>
            </a:br>
            <a:r>
              <a:rPr lang="fr-FR" sz="2800" b="1" spc="-100" dirty="0">
                <a:latin typeface="Calibri Light" panose="020F0302020204030204" pitchFamily="34" charset="0"/>
                <a:cs typeface="Calibri Light" panose="020F0302020204030204" pitchFamily="34" charset="0"/>
              </a:rPr>
              <a:t>la « parcellisation »</a:t>
            </a:r>
            <a:br>
              <a:rPr lang="fr-FR" sz="2800" b="1" spc="-100" dirty="0">
                <a:latin typeface="Calibri Light" panose="020F0302020204030204" pitchFamily="34" charset="0"/>
                <a:cs typeface="Calibri Light" panose="020F0302020204030204" pitchFamily="34" charset="0"/>
              </a:rPr>
            </a:br>
            <a:r>
              <a:rPr lang="fr-FR" sz="2800" b="1" spc="-100" dirty="0">
                <a:latin typeface="Calibri Light" panose="020F0302020204030204" pitchFamily="34" charset="0"/>
                <a:cs typeface="Calibri Light" panose="020F0302020204030204" pitchFamily="34" charset="0"/>
              </a:rPr>
              <a:t>du pouvoir</a:t>
            </a:r>
            <a:br>
              <a:rPr lang="fr-FR" sz="2800" b="1" spc="-100" dirty="0">
                <a:latin typeface="Calibri Light" panose="020F0302020204030204" pitchFamily="34" charset="0"/>
                <a:cs typeface="Calibri Light" panose="020F0302020204030204" pitchFamily="34" charset="0"/>
              </a:rPr>
            </a:br>
            <a:r>
              <a:rPr lang="fr-FR" sz="2400" b="1" spc="-100" dirty="0">
                <a:latin typeface="Calibri Light" panose="020F0302020204030204" pitchFamily="34" charset="0"/>
                <a:cs typeface="Calibri Light" panose="020F0302020204030204" pitchFamily="34" charset="0"/>
              </a:rPr>
              <a:t>(X</a:t>
            </a:r>
            <a:r>
              <a:rPr lang="fr-FR" sz="2400" b="1" spc="-100" baseline="30000" dirty="0">
                <a:latin typeface="Calibri Light" panose="020F0302020204030204" pitchFamily="34" charset="0"/>
                <a:cs typeface="Calibri Light" panose="020F0302020204030204" pitchFamily="34" charset="0"/>
              </a:rPr>
              <a:t>e</a:t>
            </a:r>
            <a:r>
              <a:rPr lang="fr-FR" sz="2400" b="1" spc="-100" dirty="0">
                <a:latin typeface="Calibri Light" panose="020F0302020204030204" pitchFamily="34" charset="0"/>
                <a:cs typeface="Calibri Light" panose="020F0302020204030204" pitchFamily="34" charset="0"/>
              </a:rPr>
              <a:t> – début XIII</a:t>
            </a:r>
            <a:r>
              <a:rPr lang="fr-FR" sz="2400" b="1" spc="-100" baseline="30000" dirty="0">
                <a:latin typeface="Calibri Light" panose="020F0302020204030204" pitchFamily="34" charset="0"/>
                <a:cs typeface="Calibri Light" panose="020F0302020204030204" pitchFamily="34" charset="0"/>
              </a:rPr>
              <a:t>e</a:t>
            </a:r>
            <a:r>
              <a:rPr lang="fr-FR" sz="2400" b="1" spc="-100" dirty="0">
                <a:latin typeface="Calibri Light" panose="020F0302020204030204" pitchFamily="34" charset="0"/>
                <a:cs typeface="Calibri Light" panose="020F0302020204030204" pitchFamily="34" charset="0"/>
              </a:rPr>
              <a:t> s.)</a:t>
            </a:r>
            <a:endParaRPr lang="fr-FR" dirty="0"/>
          </a:p>
        </p:txBody>
      </p:sp>
      <p:sp>
        <p:nvSpPr>
          <p:cNvPr id="3" name="Content Placeholder 2"/>
          <p:cNvSpPr>
            <a:spLocks noGrp="1"/>
          </p:cNvSpPr>
          <p:nvPr>
            <p:ph idx="1"/>
          </p:nvPr>
        </p:nvSpPr>
        <p:spPr/>
        <p:txBody>
          <a:bodyPr/>
          <a:lstStyle/>
          <a:p>
            <a:pPr marL="514350" indent="-514350">
              <a:buFont typeface="+mj-lt"/>
              <a:buAutoNum type="romanUcPeriod"/>
            </a:pPr>
            <a:r>
              <a:rPr lang="fr-FR" sz="2400" dirty="0" smtClean="0">
                <a:solidFill>
                  <a:schemeClr val="accent1">
                    <a:lumMod val="75000"/>
                  </a:schemeClr>
                </a:solidFill>
                <a:latin typeface="Calibri" panose="020F0502020204030204" pitchFamily="34" charset="0"/>
                <a:cs typeface="Calibri" panose="020F0502020204030204" pitchFamily="34" charset="0"/>
              </a:rPr>
              <a:t>Observations préliminaires: féodalité - parcellisation - pouvoir</a:t>
            </a:r>
            <a:endParaRPr lang="fr-FR" sz="2400" dirty="0">
              <a:solidFill>
                <a:schemeClr val="accent1">
                  <a:lumMod val="75000"/>
                </a:schemeClr>
              </a:solidFill>
              <a:latin typeface="Calibri" panose="020F0502020204030204" pitchFamily="34" charset="0"/>
              <a:cs typeface="Calibri" panose="020F0502020204030204" pitchFamily="34" charset="0"/>
            </a:endParaRPr>
          </a:p>
          <a:p>
            <a:pPr marL="514350" indent="-514350">
              <a:buFont typeface="+mj-lt"/>
              <a:buAutoNum type="romanUcPeriod"/>
            </a:pPr>
            <a:r>
              <a:rPr lang="fr-FR" sz="2400" dirty="0" smtClean="0">
                <a:solidFill>
                  <a:schemeClr val="accent1">
                    <a:lumMod val="75000"/>
                  </a:schemeClr>
                </a:solidFill>
                <a:latin typeface="Calibri" panose="020F0502020204030204" pitchFamily="34" charset="0"/>
                <a:cs typeface="Calibri" panose="020F0502020204030204" pitchFamily="34" charset="0"/>
              </a:rPr>
              <a:t>France </a:t>
            </a:r>
            <a:r>
              <a:rPr lang="fr-FR" sz="2400" dirty="0">
                <a:solidFill>
                  <a:schemeClr val="accent1">
                    <a:lumMod val="75000"/>
                  </a:schemeClr>
                </a:solidFill>
                <a:latin typeface="Calibri" panose="020F0502020204030204" pitchFamily="34" charset="0"/>
                <a:cs typeface="Calibri" panose="020F0502020204030204" pitchFamily="34" charset="0"/>
              </a:rPr>
              <a:t>– Allemagne : pouvoir royal et pouvoirs </a:t>
            </a:r>
            <a:r>
              <a:rPr lang="fr-FR" sz="2400" dirty="0" smtClean="0">
                <a:solidFill>
                  <a:schemeClr val="accent1">
                    <a:lumMod val="75000"/>
                  </a:schemeClr>
                </a:solidFill>
                <a:latin typeface="Calibri" panose="020F0502020204030204" pitchFamily="34" charset="0"/>
                <a:cs typeface="Calibri" panose="020F0502020204030204" pitchFamily="34" charset="0"/>
              </a:rPr>
              <a:t>princiers</a:t>
            </a:r>
          </a:p>
          <a:p>
            <a:pPr marL="514350" indent="-514350">
              <a:buFont typeface="+mj-lt"/>
              <a:buAutoNum type="romanUcPeriod"/>
            </a:pPr>
            <a:endParaRPr lang="fr-FR" dirty="0" smtClean="0">
              <a:solidFill>
                <a:schemeClr val="tx1"/>
              </a:solidFill>
              <a:latin typeface="Calibri" panose="020F0502020204030204" pitchFamily="34" charset="0"/>
              <a:cs typeface="Calibri" panose="020F0502020204030204" pitchFamily="34" charset="0"/>
            </a:endParaRPr>
          </a:p>
          <a:p>
            <a:pPr marL="902970" lvl="1" indent="-400050">
              <a:buFont typeface="+mj-lt"/>
              <a:buAutoNum type="arabicPeriod"/>
            </a:pPr>
            <a:r>
              <a:rPr lang="fr-CH" dirty="0" smtClean="0">
                <a:solidFill>
                  <a:schemeClr val="accent1">
                    <a:lumMod val="75000"/>
                  </a:schemeClr>
                </a:solidFill>
              </a:rPr>
              <a:t>La </a:t>
            </a:r>
            <a:r>
              <a:rPr lang="fr-CH" dirty="0">
                <a:solidFill>
                  <a:schemeClr val="accent1">
                    <a:lumMod val="75000"/>
                  </a:schemeClr>
                </a:solidFill>
              </a:rPr>
              <a:t>fin de l’époque carolingienne : rupture ou continuité </a:t>
            </a:r>
            <a:r>
              <a:rPr lang="fr-CH" dirty="0" smtClean="0">
                <a:solidFill>
                  <a:schemeClr val="accent1">
                    <a:lumMod val="75000"/>
                  </a:schemeClr>
                </a:solidFill>
              </a:rPr>
              <a:t>? </a:t>
            </a:r>
            <a:endParaRPr lang="fr-FR" dirty="0">
              <a:solidFill>
                <a:schemeClr val="accent1">
                  <a:lumMod val="75000"/>
                </a:schemeClr>
              </a:solidFill>
            </a:endParaRPr>
          </a:p>
          <a:p>
            <a:pPr marL="902970" lvl="1" indent="-400050">
              <a:buFont typeface="+mj-lt"/>
              <a:buAutoNum type="arabicPeriod"/>
            </a:pPr>
            <a:r>
              <a:rPr lang="fr-FR" b="1" dirty="0" smtClean="0">
                <a:solidFill>
                  <a:srgbClr val="808000"/>
                </a:solidFill>
              </a:rPr>
              <a:t>L’essor </a:t>
            </a:r>
            <a:r>
              <a:rPr lang="fr-FR" b="1" dirty="0">
                <a:solidFill>
                  <a:srgbClr val="808000"/>
                </a:solidFill>
              </a:rPr>
              <a:t>capétien, la domination impériale et les interactions avec le pouvoir </a:t>
            </a:r>
            <a:r>
              <a:rPr lang="fr-FR" b="1" dirty="0" smtClean="0">
                <a:solidFill>
                  <a:srgbClr val="808000"/>
                </a:solidFill>
              </a:rPr>
              <a:t>princier</a:t>
            </a:r>
          </a:p>
          <a:p>
            <a:pPr marL="902970" lvl="1" indent="-400050">
              <a:buFont typeface="+mj-lt"/>
              <a:buAutoNum type="arabicPeriod"/>
            </a:pPr>
            <a:endParaRPr lang="fr-FR" b="1" dirty="0" smtClean="0">
              <a:solidFill>
                <a:schemeClr val="tx1"/>
              </a:solidFill>
              <a:latin typeface="Calibri" panose="020F0502020204030204" pitchFamily="34" charset="0"/>
              <a:cs typeface="Calibri" panose="020F0502020204030204" pitchFamily="34" charset="0"/>
            </a:endParaRPr>
          </a:p>
          <a:p>
            <a:pPr marL="514350" indent="-514350">
              <a:buFont typeface="+mj-lt"/>
              <a:buAutoNum type="romanUcPeriod"/>
            </a:pPr>
            <a:r>
              <a:rPr lang="fr-FR" sz="2400" dirty="0" smtClean="0">
                <a:solidFill>
                  <a:schemeClr val="accent1">
                    <a:lumMod val="75000"/>
                  </a:schemeClr>
                </a:solidFill>
                <a:latin typeface="Calibri" panose="020F0502020204030204" pitchFamily="34" charset="0"/>
                <a:cs typeface="Calibri" panose="020F0502020204030204" pitchFamily="34" charset="0"/>
              </a:rPr>
              <a:t>Les mutations du pouvoir princier: le cas lotharingien</a:t>
            </a:r>
            <a:endParaRPr lang="fr-FR" sz="2400" dirty="0">
              <a:solidFill>
                <a:schemeClr val="accent1">
                  <a:lumMod val="75000"/>
                </a:schemeClr>
              </a:solidFill>
              <a:latin typeface="Calibri" panose="020F0502020204030204" pitchFamily="34" charset="0"/>
              <a:cs typeface="Calibri" panose="020F0502020204030204" pitchFamily="34" charset="0"/>
            </a:endParaRPr>
          </a:p>
          <a:p>
            <a:pPr marL="457200" indent="-457200">
              <a:buAutoNum type="arabicPeriod"/>
            </a:pPr>
            <a:endParaRPr lang="fr-FR" dirty="0" smtClean="0">
              <a:latin typeface="Calibri" panose="020F0502020204030204" pitchFamily="34" charset="0"/>
              <a:cs typeface="Calibri" panose="020F0502020204030204" pitchFamily="34" charset="0"/>
            </a:endParaRPr>
          </a:p>
          <a:p>
            <a:pPr marL="457200" indent="-457200">
              <a:buAutoNum type="arabicPeriod"/>
            </a:pPr>
            <a:endParaRPr lang="fr-F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72967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sz="2800" dirty="0" smtClean="0">
                <a:latin typeface="Calibri Light" panose="020F0302020204030204" pitchFamily="34" charset="0"/>
                <a:cs typeface="Calibri Light" panose="020F0302020204030204" pitchFamily="34" charset="0"/>
              </a:rPr>
              <a:t>Le royaume de France au début du XI</a:t>
            </a:r>
            <a:r>
              <a:rPr lang="fr-FR" sz="2800" baseline="30000" dirty="0" smtClean="0">
                <a:latin typeface="Calibri Light" panose="020F0302020204030204" pitchFamily="34" charset="0"/>
                <a:cs typeface="Calibri Light" panose="020F0302020204030204" pitchFamily="34" charset="0"/>
              </a:rPr>
              <a:t>e </a:t>
            </a:r>
            <a:r>
              <a:rPr lang="fr-FR" sz="2800" dirty="0" smtClean="0">
                <a:latin typeface="Calibri Light" panose="020F0302020204030204" pitchFamily="34" charset="0"/>
                <a:cs typeface="Calibri Light" panose="020F0302020204030204" pitchFamily="34" charset="0"/>
              </a:rPr>
              <a:t>siècle:</a:t>
            </a:r>
            <a:br>
              <a:rPr lang="fr-FR" sz="2800" dirty="0" smtClean="0">
                <a:latin typeface="Calibri Light" panose="020F0302020204030204" pitchFamily="34" charset="0"/>
                <a:cs typeface="Calibri Light" panose="020F0302020204030204" pitchFamily="34" charset="0"/>
              </a:rPr>
            </a:br>
            <a:r>
              <a:rPr lang="fr-FR" sz="2800" dirty="0" smtClean="0">
                <a:latin typeface="Calibri Light" panose="020F0302020204030204" pitchFamily="34" charset="0"/>
                <a:cs typeface="Calibri Light" panose="020F0302020204030204" pitchFamily="34" charset="0"/>
              </a:rPr>
              <a:t>le roi et la</a:t>
            </a:r>
            <a:r>
              <a:rPr lang="fr-FR" sz="2800" dirty="0">
                <a:latin typeface="Calibri Light" panose="020F0302020204030204" pitchFamily="34" charset="0"/>
                <a:cs typeface="Calibri Light" panose="020F0302020204030204" pitchFamily="34" charset="0"/>
              </a:rPr>
              <a:t/>
            </a:r>
            <a:br>
              <a:rPr lang="fr-FR" sz="2800" dirty="0">
                <a:latin typeface="Calibri Light" panose="020F0302020204030204" pitchFamily="34" charset="0"/>
                <a:cs typeface="Calibri Light" panose="020F0302020204030204" pitchFamily="34" charset="0"/>
              </a:rPr>
            </a:br>
            <a:r>
              <a:rPr lang="fr-FR" sz="2800" dirty="0">
                <a:latin typeface="Calibri Light" panose="020F0302020204030204" pitchFamily="34" charset="0"/>
                <a:cs typeface="Calibri Light" panose="020F0302020204030204" pitchFamily="34" charset="0"/>
              </a:rPr>
              <a:t>domination </a:t>
            </a:r>
            <a:r>
              <a:rPr lang="fr-FR" sz="2800" dirty="0" smtClean="0">
                <a:latin typeface="Calibri Light" panose="020F0302020204030204" pitchFamily="34" charset="0"/>
                <a:cs typeface="Calibri Light" panose="020F0302020204030204" pitchFamily="34" charset="0"/>
              </a:rPr>
              <a:t>princière</a:t>
            </a:r>
            <a:endParaRPr lang="fr-FR" sz="2800" dirty="0">
              <a:latin typeface="Calibri Light" panose="020F0302020204030204" pitchFamily="34" charset="0"/>
              <a:cs typeface="Calibri Light" panose="020F0302020204030204" pitchFamily="34" charset="0"/>
            </a:endParaRPr>
          </a:p>
        </p:txBody>
      </p:sp>
      <p:pic>
        <p:nvPicPr>
          <p:cNvPr id="4" name="Content Placeholder 3"/>
          <p:cNvPicPr>
            <a:picLocks noGrp="1" noChangeAspect="1"/>
          </p:cNvPicPr>
          <p:nvPr>
            <p:ph idx="1"/>
          </p:nvPr>
        </p:nvPicPr>
        <p:blipFill>
          <a:blip r:embed="rId2"/>
          <a:stretch>
            <a:fillRect/>
          </a:stretch>
        </p:blipFill>
        <p:spPr>
          <a:xfrm>
            <a:off x="4759289" y="12952"/>
            <a:ext cx="6022108" cy="6846526"/>
          </a:xfrm>
          <a:prstGeom prst="rect">
            <a:avLst/>
          </a:prstGeom>
        </p:spPr>
      </p:pic>
      <p:sp>
        <p:nvSpPr>
          <p:cNvPr id="3" name="Rectangle 2"/>
          <p:cNvSpPr/>
          <p:nvPr/>
        </p:nvSpPr>
        <p:spPr>
          <a:xfrm>
            <a:off x="69159" y="6427750"/>
            <a:ext cx="4690130" cy="307777"/>
          </a:xfrm>
          <a:prstGeom prst="rect">
            <a:avLst/>
          </a:prstGeom>
        </p:spPr>
        <p:txBody>
          <a:bodyPr wrap="none">
            <a:spAutoFit/>
          </a:bodyPr>
          <a:lstStyle/>
          <a:p>
            <a:r>
              <a:rPr lang="fr-FR" sz="1400" dirty="0" smtClean="0">
                <a:latin typeface="Calibri Light" panose="020F0302020204030204" pitchFamily="34" charset="0"/>
                <a:cs typeface="Calibri Light" panose="020F0302020204030204" pitchFamily="34" charset="0"/>
              </a:rPr>
              <a:t>© https</a:t>
            </a:r>
            <a:r>
              <a:rPr lang="fr-FR" sz="1400" dirty="0">
                <a:latin typeface="Calibri Light" panose="020F0302020204030204" pitchFamily="34" charset="0"/>
                <a:cs typeface="Calibri Light" panose="020F0302020204030204" pitchFamily="34" charset="0"/>
              </a:rPr>
              <a:t>://de.wikipedia.org/wiki/Datei:Map_France_1030-fr.svg</a:t>
            </a:r>
          </a:p>
        </p:txBody>
      </p:sp>
    </p:spTree>
    <p:extLst>
      <p:ext uri="{BB962C8B-B14F-4D97-AF65-F5344CB8AC3E}">
        <p14:creationId xmlns:p14="http://schemas.microsoft.com/office/powerpoint/2010/main" val="10428288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sz="2800" dirty="0" smtClean="0">
                <a:latin typeface="Calibri Light" panose="020F0302020204030204" pitchFamily="34" charset="0"/>
                <a:cs typeface="Calibri Light" panose="020F0302020204030204" pitchFamily="34" charset="0"/>
              </a:rPr>
              <a:t>« principautés territoriales »</a:t>
            </a:r>
            <a:br>
              <a:rPr lang="fr-FR" sz="2800" dirty="0" smtClean="0">
                <a:latin typeface="Calibri Light" panose="020F0302020204030204" pitchFamily="34" charset="0"/>
                <a:cs typeface="Calibri Light" panose="020F0302020204030204" pitchFamily="34" charset="0"/>
              </a:rPr>
            </a:br>
            <a:r>
              <a:rPr lang="fr-FR" sz="2800" dirty="0" smtClean="0">
                <a:latin typeface="Calibri Light" panose="020F0302020204030204" pitchFamily="34" charset="0"/>
                <a:cs typeface="Calibri Light" panose="020F0302020204030204" pitchFamily="34" charset="0"/>
              </a:rPr>
              <a:t>ou</a:t>
            </a:r>
            <a:br>
              <a:rPr lang="fr-FR" sz="2800" dirty="0" smtClean="0">
                <a:latin typeface="Calibri Light" panose="020F0302020204030204" pitchFamily="34" charset="0"/>
                <a:cs typeface="Calibri Light" panose="020F0302020204030204" pitchFamily="34" charset="0"/>
              </a:rPr>
            </a:br>
            <a:r>
              <a:rPr lang="fr-FR" sz="2800" dirty="0" smtClean="0">
                <a:latin typeface="Calibri Light" panose="020F0302020204030204" pitchFamily="34" charset="0"/>
                <a:cs typeface="Calibri Light" panose="020F0302020204030204" pitchFamily="34" charset="0"/>
              </a:rPr>
              <a:t>« cœurs de principautés »?</a:t>
            </a:r>
            <a:endParaRPr lang="fr-FR" sz="2800" dirty="0">
              <a:latin typeface="Calibri Light" panose="020F0302020204030204" pitchFamily="34" charset="0"/>
              <a:cs typeface="Calibri Light" panose="020F0302020204030204" pitchFamily="34" charset="0"/>
            </a:endParaRPr>
          </a:p>
        </p:txBody>
      </p:sp>
      <p:pic>
        <p:nvPicPr>
          <p:cNvPr id="7" name="Picture 6"/>
          <p:cNvPicPr>
            <a:picLocks noChangeAspect="1"/>
          </p:cNvPicPr>
          <p:nvPr/>
        </p:nvPicPr>
        <p:blipFill rotWithShape="1">
          <a:blip r:embed="rId2"/>
          <a:srcRect l="29454" t="29796" r="9817" b="6517"/>
          <a:stretch/>
        </p:blipFill>
        <p:spPr>
          <a:xfrm>
            <a:off x="5421746" y="-13332"/>
            <a:ext cx="4590473" cy="6871332"/>
          </a:xfrm>
          <a:prstGeom prst="rect">
            <a:avLst/>
          </a:prstGeom>
        </p:spPr>
      </p:pic>
      <p:sp>
        <p:nvSpPr>
          <p:cNvPr id="9" name="TextBox 8"/>
          <p:cNvSpPr txBox="1"/>
          <p:nvPr/>
        </p:nvSpPr>
        <p:spPr>
          <a:xfrm>
            <a:off x="2493818" y="6336145"/>
            <a:ext cx="2783134" cy="261610"/>
          </a:xfrm>
          <a:prstGeom prst="rect">
            <a:avLst/>
          </a:prstGeom>
          <a:noFill/>
        </p:spPr>
        <p:txBody>
          <a:bodyPr wrap="none" rtlCol="0">
            <a:spAutoFit/>
          </a:bodyPr>
          <a:lstStyle/>
          <a:p>
            <a:r>
              <a:rPr lang="fr-FR" sz="1100" dirty="0" smtClean="0">
                <a:latin typeface="Calibri Light" panose="020F0302020204030204" pitchFamily="34" charset="0"/>
                <a:cs typeface="Calibri Light" panose="020F0302020204030204" pitchFamily="34" charset="0"/>
              </a:rPr>
              <a:t>© Florian </a:t>
            </a:r>
            <a:r>
              <a:rPr lang="fr-FR" sz="1100" cap="small" dirty="0" err="1" smtClean="0">
                <a:latin typeface="Calibri Light" panose="020F0302020204030204" pitchFamily="34" charset="0"/>
                <a:cs typeface="Calibri Light" panose="020F0302020204030204" pitchFamily="34" charset="0"/>
              </a:rPr>
              <a:t>Mazel</a:t>
            </a:r>
            <a:r>
              <a:rPr lang="fr-FR" sz="1100" dirty="0" smtClean="0">
                <a:latin typeface="Calibri Light" panose="020F0302020204030204" pitchFamily="34" charset="0"/>
                <a:cs typeface="Calibri Light" panose="020F0302020204030204" pitchFamily="34" charset="0"/>
              </a:rPr>
              <a:t>, Féodalités, Paris, 2010, p. 45</a:t>
            </a:r>
            <a:endParaRPr lang="fr-FR" sz="11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9997638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Picture Placeholder 2"/>
          <p:cNvSpPr>
            <a:spLocks noGrp="1" noTextEdit="1"/>
          </p:cNvSpPr>
          <p:nvPr>
            <p:ph type="pic" idx="1"/>
          </p:nvPr>
        </p:nvSpPr>
        <p:spPr>
          <a:xfrm>
            <a:off x="3570644" y="767419"/>
            <a:ext cx="8115230" cy="5330952"/>
          </a:xfrm>
        </p:spPr>
      </p:sp>
      <p:sp>
        <p:nvSpPr>
          <p:cNvPr id="29700" name="Text Placeholder 3"/>
          <p:cNvSpPr>
            <a:spLocks noGrp="1"/>
          </p:cNvSpPr>
          <p:nvPr>
            <p:ph type="body" sz="half" idx="2"/>
          </p:nvPr>
        </p:nvSpPr>
        <p:spPr>
          <a:xfrm>
            <a:off x="256033" y="1857057"/>
            <a:ext cx="3189132" cy="3426143"/>
          </a:xfrm>
        </p:spPr>
        <p:txBody>
          <a:bodyPr>
            <a:noAutofit/>
          </a:bodyPr>
          <a:lstStyle/>
          <a:p>
            <a:r>
              <a:rPr lang="fr-CH" altLang="fr-FR" sz="2800" dirty="0">
                <a:solidFill>
                  <a:schemeClr val="bg1"/>
                </a:solidFill>
                <a:latin typeface="Calibri Light" panose="020F0302020204030204" pitchFamily="34" charset="0"/>
                <a:ea typeface="ＭＳ Ｐゴシック" panose="020B0600070205080204" pitchFamily="34" charset="-128"/>
                <a:cs typeface="Calibri Light" panose="020F0302020204030204" pitchFamily="34" charset="0"/>
              </a:rPr>
              <a:t>Le duché de Normandie à ses origines (X</a:t>
            </a:r>
            <a:r>
              <a:rPr lang="fr-CH" altLang="fr-FR" sz="2800" baseline="30000" dirty="0">
                <a:solidFill>
                  <a:schemeClr val="bg1"/>
                </a:solidFill>
                <a:latin typeface="Calibri Light" panose="020F0302020204030204" pitchFamily="34" charset="0"/>
                <a:ea typeface="ＭＳ Ｐゴシック" panose="020B0600070205080204" pitchFamily="34" charset="-128"/>
                <a:cs typeface="Calibri Light" panose="020F0302020204030204" pitchFamily="34" charset="0"/>
              </a:rPr>
              <a:t>e </a:t>
            </a:r>
            <a:r>
              <a:rPr lang="fr-CH" altLang="fr-FR" sz="2800" dirty="0">
                <a:solidFill>
                  <a:schemeClr val="bg1"/>
                </a:solidFill>
                <a:latin typeface="Calibri Light" panose="020F0302020204030204" pitchFamily="34" charset="0"/>
                <a:ea typeface="ＭＳ Ｐゴシック" panose="020B0600070205080204" pitchFamily="34" charset="-128"/>
                <a:cs typeface="Calibri Light" panose="020F0302020204030204" pitchFamily="34" charset="0"/>
              </a:rPr>
              <a:t>– XI</a:t>
            </a:r>
            <a:r>
              <a:rPr lang="fr-CH" altLang="fr-FR" sz="2800" baseline="30000" dirty="0">
                <a:solidFill>
                  <a:schemeClr val="bg1"/>
                </a:solidFill>
                <a:latin typeface="Calibri Light" panose="020F0302020204030204" pitchFamily="34" charset="0"/>
                <a:ea typeface="ＭＳ Ｐゴシック" panose="020B0600070205080204" pitchFamily="34" charset="-128"/>
                <a:cs typeface="Calibri Light" panose="020F0302020204030204" pitchFamily="34" charset="0"/>
              </a:rPr>
              <a:t>e </a:t>
            </a:r>
            <a:r>
              <a:rPr lang="fr-CH" altLang="fr-FR" sz="2800" dirty="0">
                <a:solidFill>
                  <a:schemeClr val="bg1"/>
                </a:solidFill>
                <a:latin typeface="Calibri Light" panose="020F0302020204030204" pitchFamily="34" charset="0"/>
                <a:ea typeface="ＭＳ Ｐゴシック" panose="020B0600070205080204" pitchFamily="34" charset="-128"/>
                <a:cs typeface="Calibri Light" panose="020F0302020204030204" pitchFamily="34" charset="0"/>
              </a:rPr>
              <a:t>siècles)</a:t>
            </a:r>
          </a:p>
          <a:p>
            <a:r>
              <a:rPr lang="fr-CH" altLang="fr-FR" sz="2800" dirty="0">
                <a:solidFill>
                  <a:schemeClr val="bg1"/>
                </a:solidFill>
                <a:latin typeface="Calibri Light" panose="020F0302020204030204" pitchFamily="34" charset="0"/>
                <a:ea typeface="ＭＳ Ｐゴシック" panose="020B0600070205080204" pitchFamily="34" charset="-128"/>
                <a:cs typeface="Calibri Light" panose="020F0302020204030204" pitchFamily="34" charset="0"/>
              </a:rPr>
              <a:t>suite au traité de Saint-Clair-sur-Epte (911)</a:t>
            </a:r>
          </a:p>
        </p:txBody>
      </p:sp>
      <p:pic>
        <p:nvPicPr>
          <p:cNvPr id="2970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2159" y="767419"/>
            <a:ext cx="6301332" cy="5319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570644" y="6211669"/>
            <a:ext cx="6096000" cy="276999"/>
          </a:xfrm>
          <a:prstGeom prst="rect">
            <a:avLst/>
          </a:prstGeom>
        </p:spPr>
        <p:txBody>
          <a:bodyPr>
            <a:spAutoFit/>
          </a:bodyPr>
          <a:lstStyle/>
          <a:p>
            <a:r>
              <a:rPr lang="fr-FR" sz="1200" dirty="0" smtClean="0">
                <a:latin typeface="Calibri Light" panose="020F0302020204030204" pitchFamily="34" charset="0"/>
                <a:cs typeface="Calibri Light" panose="020F0302020204030204" pitchFamily="34" charset="0"/>
              </a:rPr>
              <a:t>© https</a:t>
            </a:r>
            <a:r>
              <a:rPr lang="fr-FR" sz="1200" dirty="0">
                <a:latin typeface="Calibri Light" panose="020F0302020204030204" pitchFamily="34" charset="0"/>
                <a:cs typeface="Calibri Light" panose="020F0302020204030204" pitchFamily="34" charset="0"/>
              </a:rPr>
              <a:t>://fr.vikidia.org/wiki/Normandie#/media/File:911-1050_duche_de_normandie.svg</a:t>
            </a:r>
          </a:p>
        </p:txBody>
      </p:sp>
    </p:spTree>
    <p:extLst>
      <p:ext uri="{BB962C8B-B14F-4D97-AF65-F5344CB8AC3E}">
        <p14:creationId xmlns:p14="http://schemas.microsoft.com/office/powerpoint/2010/main" val="30016324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lvl="0" fontAlgn="base">
              <a:lnSpc>
                <a:spcPct val="100000"/>
              </a:lnSpc>
              <a:spcAft>
                <a:spcPct val="0"/>
              </a:spcAft>
            </a:pPr>
            <a:r>
              <a:rPr lang="fr-CH" altLang="fr-FR" sz="2800" spc="0" dirty="0">
                <a:latin typeface="Calibri Light" panose="020F0302020204030204" pitchFamily="34" charset="0"/>
                <a:ea typeface="ＭＳ Ｐゴシック" panose="020B0600070205080204" pitchFamily="34" charset="-128"/>
                <a:cs typeface="Calibri Light" panose="020F0302020204030204" pitchFamily="34" charset="0"/>
              </a:rPr>
              <a:t>Le Louvre de Philippe Auguste: </a:t>
            </a:r>
            <a:r>
              <a:rPr lang="fr-CH" altLang="fr-FR" sz="2800" spc="0" dirty="0" smtClean="0">
                <a:latin typeface="Calibri Light" panose="020F0302020204030204" pitchFamily="34" charset="0"/>
                <a:ea typeface="ＭＳ Ｐゴシック" panose="020B0600070205080204" pitchFamily="34" charset="-128"/>
                <a:cs typeface="Calibri Light" panose="020F0302020204030204" pitchFamily="34" charset="0"/>
              </a:rPr>
              <a:t/>
            </a:r>
            <a:br>
              <a:rPr lang="fr-CH" altLang="fr-FR" sz="2800" spc="0" dirty="0" smtClean="0">
                <a:latin typeface="Calibri Light" panose="020F0302020204030204" pitchFamily="34" charset="0"/>
                <a:ea typeface="ＭＳ Ｐゴシック" panose="020B0600070205080204" pitchFamily="34" charset="-128"/>
                <a:cs typeface="Calibri Light" panose="020F0302020204030204" pitchFamily="34" charset="0"/>
              </a:rPr>
            </a:br>
            <a:r>
              <a:rPr lang="fr-CH" altLang="fr-FR" sz="2800" spc="0" dirty="0" smtClean="0">
                <a:latin typeface="Calibri Light" panose="020F0302020204030204" pitchFamily="34" charset="0"/>
                <a:ea typeface="ＭＳ Ｐゴシック" panose="020B0600070205080204" pitchFamily="34" charset="-128"/>
                <a:cs typeface="Calibri Light" panose="020F0302020204030204" pitchFamily="34" charset="0"/>
              </a:rPr>
              <a:t>essai </a:t>
            </a:r>
            <a:r>
              <a:rPr lang="fr-CH" altLang="fr-FR" sz="2800" spc="0" dirty="0">
                <a:latin typeface="Calibri Light" panose="020F0302020204030204" pitchFamily="34" charset="0"/>
                <a:ea typeface="ＭＳ Ｐゴシック" panose="020B0600070205080204" pitchFamily="34" charset="-128"/>
                <a:cs typeface="Calibri Light" panose="020F0302020204030204" pitchFamily="34" charset="0"/>
              </a:rPr>
              <a:t>de reconstitution</a:t>
            </a:r>
            <a:r>
              <a:rPr lang="fr-CH" altLang="fr-FR" sz="1800" spc="0" dirty="0">
                <a:latin typeface="Arial" panose="020B0604020202020204" pitchFamily="34" charset="0"/>
                <a:ea typeface="ＭＳ Ｐゴシック" panose="020B0600070205080204" pitchFamily="34" charset="-128"/>
                <a:cs typeface="Arial" panose="020B0604020202020204" pitchFamily="34" charset="0"/>
              </a:rPr>
              <a:t/>
            </a:r>
            <a:br>
              <a:rPr lang="fr-CH" altLang="fr-FR" sz="1800" spc="0" dirty="0">
                <a:latin typeface="Arial" panose="020B0604020202020204" pitchFamily="34" charset="0"/>
                <a:ea typeface="ＭＳ Ｐゴシック" panose="020B0600070205080204" pitchFamily="34" charset="-128"/>
                <a:cs typeface="Arial" panose="020B0604020202020204" pitchFamily="34" charset="0"/>
              </a:rPr>
            </a:br>
            <a:endParaRPr lang="fr-FR" dirty="0"/>
          </a:p>
        </p:txBody>
      </p:sp>
      <p:pic>
        <p:nvPicPr>
          <p:cNvPr id="7" name="Content Placeholder 6"/>
          <p:cNvPicPr>
            <a:picLocks noGrp="1" noChangeAspect="1"/>
          </p:cNvPicPr>
          <p:nvPr>
            <p:ph idx="1"/>
          </p:nvPr>
        </p:nvPicPr>
        <p:blipFill>
          <a:blip r:embed="rId2"/>
          <a:stretch>
            <a:fillRect/>
          </a:stretch>
        </p:blipFill>
        <p:spPr>
          <a:xfrm>
            <a:off x="3670444" y="1496291"/>
            <a:ext cx="7902720" cy="3951359"/>
          </a:xfrm>
          <a:prstGeom prst="rect">
            <a:avLst/>
          </a:prstGeom>
        </p:spPr>
      </p:pic>
      <p:sp>
        <p:nvSpPr>
          <p:cNvPr id="2" name="Rectangle 1"/>
          <p:cNvSpPr/>
          <p:nvPr/>
        </p:nvSpPr>
        <p:spPr>
          <a:xfrm>
            <a:off x="3670444" y="5858317"/>
            <a:ext cx="6096000" cy="461665"/>
          </a:xfrm>
          <a:prstGeom prst="rect">
            <a:avLst/>
          </a:prstGeom>
        </p:spPr>
        <p:txBody>
          <a:bodyPr>
            <a:spAutoFit/>
          </a:bodyPr>
          <a:lstStyle/>
          <a:p>
            <a:r>
              <a:rPr lang="fr-FR" sz="1200" dirty="0" smtClean="0">
                <a:solidFill>
                  <a:srgbClr val="808000"/>
                </a:solidFill>
                <a:latin typeface="Calibri Light" panose="020F0302020204030204" pitchFamily="34" charset="0"/>
                <a:cs typeface="Calibri Light" panose="020F0302020204030204" pitchFamily="34" charset="0"/>
              </a:rPr>
              <a:t>© https</a:t>
            </a:r>
            <a:r>
              <a:rPr lang="fr-FR" sz="1200" dirty="0">
                <a:solidFill>
                  <a:srgbClr val="808000"/>
                </a:solidFill>
                <a:latin typeface="Calibri Light" panose="020F0302020204030204" pitchFamily="34" charset="0"/>
                <a:cs typeface="Calibri Light" panose="020F0302020204030204" pitchFamily="34" charset="0"/>
              </a:rPr>
              <a:t>://www.lepoint.fr/culture/journees-du-patrimoine-visitez-la-grosse-tour-du-louvre-de-philippe-auguste-18-09-2014-1864195_3.php</a:t>
            </a:r>
          </a:p>
        </p:txBody>
      </p:sp>
    </p:spTree>
    <p:extLst>
      <p:ext uri="{BB962C8B-B14F-4D97-AF65-F5344CB8AC3E}">
        <p14:creationId xmlns:p14="http://schemas.microsoft.com/office/powerpoint/2010/main" val="34149874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399" y="1232361"/>
            <a:ext cx="2438401" cy="1852584"/>
          </a:xfrm>
        </p:spPr>
        <p:txBody>
          <a:bodyPr>
            <a:normAutofit/>
          </a:bodyPr>
          <a:lstStyle/>
          <a:p>
            <a:r>
              <a:rPr lang="fr-FR" sz="2800" dirty="0" smtClean="0">
                <a:latin typeface="Calibri Light" panose="020F0302020204030204" pitchFamily="34" charset="0"/>
                <a:cs typeface="Calibri Light" panose="020F0302020204030204" pitchFamily="34" charset="0"/>
              </a:rPr>
              <a:t>Les conquêtes territoriales de Philippe Auguste</a:t>
            </a:r>
            <a:endParaRPr lang="fr-FR" sz="2800" dirty="0">
              <a:latin typeface="Calibri Light" panose="020F0302020204030204" pitchFamily="34" charset="0"/>
              <a:cs typeface="Calibri Light" panose="020F0302020204030204" pitchFamily="34" charset="0"/>
            </a:endParaRPr>
          </a:p>
        </p:txBody>
      </p:sp>
      <p:pic>
        <p:nvPicPr>
          <p:cNvPr id="5" name="Picture Placeholder 4"/>
          <p:cNvPicPr>
            <a:picLocks noGrp="1" noChangeAspect="1"/>
          </p:cNvPicPr>
          <p:nvPr>
            <p:ph type="pic" idx="1"/>
          </p:nvPr>
        </p:nvPicPr>
        <p:blipFill>
          <a:blip r:embed="rId2"/>
          <a:srcRect t="6208" b="6208"/>
          <a:stretch>
            <a:fillRect/>
          </a:stretch>
        </p:blipFill>
        <p:spPr>
          <a:xfrm>
            <a:off x="3583488" y="775855"/>
            <a:ext cx="8102386" cy="5322515"/>
          </a:xfrm>
          <a:prstGeom prst="rect">
            <a:avLst/>
          </a:prstGeom>
        </p:spPr>
      </p:pic>
      <p:sp>
        <p:nvSpPr>
          <p:cNvPr id="4" name="Text Placeholder 3"/>
          <p:cNvSpPr>
            <a:spLocks noGrp="1"/>
          </p:cNvSpPr>
          <p:nvPr>
            <p:ph type="body" sz="half" idx="2"/>
          </p:nvPr>
        </p:nvSpPr>
        <p:spPr>
          <a:xfrm>
            <a:off x="406399" y="3114317"/>
            <a:ext cx="2834640" cy="2322576"/>
          </a:xfrm>
        </p:spPr>
        <p:txBody>
          <a:bodyPr>
            <a:normAutofit/>
          </a:bodyPr>
          <a:lstStyle/>
          <a:p>
            <a:r>
              <a:rPr lang="fr-FR" sz="2000" dirty="0">
                <a:latin typeface="Calibri Light" panose="020F0302020204030204" pitchFamily="34" charset="0"/>
                <a:cs typeface="Calibri Light" panose="020F0302020204030204" pitchFamily="34" charset="0"/>
              </a:rPr>
              <a:t>d</a:t>
            </a:r>
            <a:r>
              <a:rPr lang="fr-FR" sz="2000" dirty="0" smtClean="0">
                <a:latin typeface="Calibri Light" panose="020F0302020204030204" pitchFamily="34" charset="0"/>
                <a:cs typeface="Calibri Light" panose="020F0302020204030204" pitchFamily="34" charset="0"/>
              </a:rPr>
              <a:t>ébut-fin de règne</a:t>
            </a:r>
            <a:endParaRPr lang="fr-FR" sz="2000" dirty="0">
              <a:latin typeface="Calibri Light" panose="020F0302020204030204" pitchFamily="34" charset="0"/>
              <a:cs typeface="Calibri Light" panose="020F0302020204030204" pitchFamily="34" charset="0"/>
            </a:endParaRPr>
          </a:p>
        </p:txBody>
      </p:sp>
      <p:pic>
        <p:nvPicPr>
          <p:cNvPr id="6" name="Picture 5"/>
          <p:cNvPicPr>
            <a:picLocks noChangeAspect="1"/>
          </p:cNvPicPr>
          <p:nvPr/>
        </p:nvPicPr>
        <p:blipFill>
          <a:blip r:embed="rId3"/>
          <a:stretch>
            <a:fillRect/>
          </a:stretch>
        </p:blipFill>
        <p:spPr>
          <a:xfrm>
            <a:off x="317286" y="3648363"/>
            <a:ext cx="2896858" cy="2902527"/>
          </a:xfrm>
          <a:prstGeom prst="rect">
            <a:avLst/>
          </a:prstGeom>
        </p:spPr>
      </p:pic>
      <p:sp>
        <p:nvSpPr>
          <p:cNvPr id="3" name="Rectangle 2"/>
          <p:cNvSpPr/>
          <p:nvPr/>
        </p:nvSpPr>
        <p:spPr>
          <a:xfrm>
            <a:off x="3583487" y="6252677"/>
            <a:ext cx="7213821" cy="276999"/>
          </a:xfrm>
          <a:prstGeom prst="rect">
            <a:avLst/>
          </a:prstGeom>
        </p:spPr>
        <p:txBody>
          <a:bodyPr wrap="square">
            <a:spAutoFit/>
          </a:bodyPr>
          <a:lstStyle/>
          <a:p>
            <a:r>
              <a:rPr lang="fr-FR" sz="1200" dirty="0" smtClean="0">
                <a:solidFill>
                  <a:srgbClr val="808000"/>
                </a:solidFill>
                <a:latin typeface="Calibri Light" panose="020F0302020204030204" pitchFamily="34" charset="0"/>
                <a:cs typeface="Calibri Light" panose="020F0302020204030204" pitchFamily="34" charset="0"/>
              </a:rPr>
              <a:t>© https</a:t>
            </a:r>
            <a:r>
              <a:rPr lang="fr-FR" sz="1200" dirty="0">
                <a:solidFill>
                  <a:srgbClr val="808000"/>
                </a:solidFill>
                <a:latin typeface="Calibri Light" panose="020F0302020204030204" pitchFamily="34" charset="0"/>
                <a:cs typeface="Calibri Light" panose="020F0302020204030204" pitchFamily="34" charset="0"/>
              </a:rPr>
              <a:t>://fr.vikidia.org/wiki/Philippe_Auguste#/media/File:Conqu%C3%AAtes_Philippe_Auguste.gif</a:t>
            </a:r>
          </a:p>
        </p:txBody>
      </p:sp>
    </p:spTree>
    <p:extLst>
      <p:ext uri="{BB962C8B-B14F-4D97-AF65-F5344CB8AC3E}">
        <p14:creationId xmlns:p14="http://schemas.microsoft.com/office/powerpoint/2010/main" val="5546783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803564"/>
            <a:ext cx="3269673" cy="5338203"/>
          </a:xfrm>
        </p:spPr>
        <p:txBody>
          <a:bodyPr>
            <a:normAutofit fontScale="90000"/>
          </a:bodyPr>
          <a:lstStyle/>
          <a:p>
            <a:pPr fontAlgn="ctr"/>
            <a:r>
              <a:rPr lang="en-US" sz="2200" dirty="0">
                <a:latin typeface="Calibri" panose="020F0502020204030204" pitchFamily="34" charset="0"/>
                <a:cs typeface="Calibri" panose="020F0502020204030204" pitchFamily="34" charset="0"/>
              </a:rPr>
              <a:t>La </a:t>
            </a:r>
            <a:r>
              <a:rPr lang="en-US" sz="2200" dirty="0" err="1">
                <a:latin typeface="Calibri" panose="020F0502020204030204" pitchFamily="34" charset="0"/>
                <a:cs typeface="Calibri" panose="020F0502020204030204" pitchFamily="34" charset="0"/>
              </a:rPr>
              <a:t>cérémonie</a:t>
            </a:r>
            <a:r>
              <a:rPr lang="en-US" sz="2200" dirty="0">
                <a:latin typeface="Calibri" panose="020F0502020204030204" pitchFamily="34" charset="0"/>
                <a:cs typeface="Calibri" panose="020F0502020204030204" pitchFamily="34" charset="0"/>
              </a:rPr>
              <a:t> du </a:t>
            </a:r>
            <a:r>
              <a:rPr lang="en-US" sz="2200" dirty="0" err="1">
                <a:latin typeface="Calibri" panose="020F0502020204030204" pitchFamily="34" charset="0"/>
                <a:cs typeface="Calibri" panose="020F0502020204030204" pitchFamily="34" charset="0"/>
              </a:rPr>
              <a:t>sacre</a:t>
            </a:r>
            <a:r>
              <a:rPr lang="en-US" sz="2000" dirty="0">
                <a:latin typeface="Calibri" panose="020F0502020204030204" pitchFamily="34" charset="0"/>
                <a:cs typeface="Calibri" panose="020F0502020204030204" pitchFamily="34" charset="0"/>
              </a:rPr>
              <a:t/>
            </a:r>
            <a:br>
              <a:rPr lang="en-US" sz="2000" dirty="0">
                <a:latin typeface="Calibri" panose="020F0502020204030204" pitchFamily="34" charset="0"/>
                <a:cs typeface="Calibri" panose="020F0502020204030204" pitchFamily="34" charset="0"/>
              </a:rPr>
            </a:br>
            <a:r>
              <a:rPr lang="fr-FR" sz="1800" dirty="0">
                <a:latin typeface="Calibri" panose="020F0502020204030204" pitchFamily="34" charset="0"/>
                <a:cs typeface="Calibri" panose="020F0502020204030204" pitchFamily="34" charset="0"/>
              </a:rPr>
              <a:t/>
            </a:r>
            <a:br>
              <a:rPr lang="fr-FR" sz="1800" dirty="0">
                <a:latin typeface="Calibri" panose="020F0502020204030204" pitchFamily="34" charset="0"/>
                <a:cs typeface="Calibri" panose="020F0502020204030204" pitchFamily="34" charset="0"/>
              </a:rPr>
            </a:br>
            <a:r>
              <a:rPr lang="fr-FR" sz="2000" dirty="0">
                <a:latin typeface="Calibri" panose="020F0502020204030204" pitchFamily="34" charset="0"/>
                <a:cs typeface="Calibri" panose="020F0502020204030204" pitchFamily="34" charset="0"/>
              </a:rPr>
              <a:t>Sur le registre du haut est représentée la fin de la cérémonie de l'onction sur les épaules et les bras. Puis le roi revêt des habits quasi semblables à ceux des prêtres : la tunique bleue jacinthe. Le roi est alors prêt pour recevoir les autres insignes royaux : anneau, sceptre et main de justice, enfin la couronne.</a:t>
            </a:r>
            <a:r>
              <a:rPr lang="en-US" sz="2000" dirty="0">
                <a:latin typeface="Calibri" panose="020F0502020204030204" pitchFamily="34" charset="0"/>
                <a:cs typeface="Calibri" panose="020F0502020204030204" pitchFamily="34" charset="0"/>
              </a:rPr>
              <a:t/>
            </a:r>
            <a:br>
              <a:rPr lang="en-US" sz="2000" dirty="0">
                <a:latin typeface="Calibri" panose="020F0502020204030204" pitchFamily="34" charset="0"/>
                <a:cs typeface="Calibri" panose="020F0502020204030204" pitchFamily="34" charset="0"/>
              </a:rPr>
            </a:br>
            <a:r>
              <a:rPr lang="fr-FR" sz="2000" dirty="0">
                <a:latin typeface="Calibri" panose="020F0502020204030204" pitchFamily="34" charset="0"/>
                <a:cs typeface="Calibri" panose="020F0502020204030204" pitchFamily="34" charset="0"/>
              </a:rPr>
              <a:t/>
            </a:r>
            <a:br>
              <a:rPr lang="fr-FR" sz="2000" dirty="0">
                <a:latin typeface="Calibri" panose="020F0502020204030204" pitchFamily="34" charset="0"/>
                <a:cs typeface="Calibri" panose="020F0502020204030204" pitchFamily="34" charset="0"/>
              </a:rPr>
            </a:br>
            <a:r>
              <a:rPr lang="fr-FR" sz="2000" dirty="0">
                <a:latin typeface="Calibri" panose="020F0502020204030204" pitchFamily="34" charset="0"/>
                <a:cs typeface="Calibri" panose="020F0502020204030204" pitchFamily="34" charset="0"/>
              </a:rPr>
              <a:t>Sur le registre du bas est figurée la remise solennelle de la couronne </a:t>
            </a:r>
            <a:r>
              <a:rPr lang="fr-FR" sz="2000" dirty="0" smtClean="0">
                <a:latin typeface="Calibri" panose="020F0502020204030204" pitchFamily="34" charset="0"/>
                <a:cs typeface="Calibri" panose="020F0502020204030204" pitchFamily="34" charset="0"/>
              </a:rPr>
              <a:t>par </a:t>
            </a:r>
            <a:r>
              <a:rPr lang="fr-FR" sz="2000" dirty="0">
                <a:latin typeface="Calibri" panose="020F0502020204030204" pitchFamily="34" charset="0"/>
                <a:cs typeface="Calibri" panose="020F0502020204030204" pitchFamily="34" charset="0"/>
              </a:rPr>
              <a:t>l'archevêque en même temps qu'elle est soutenue par les pairs du royaume qui installent le roi sur son trône. Puis chacun des pairs donne au roi le baiser de paix en signe d'engagement de </a:t>
            </a:r>
            <a:r>
              <a:rPr lang="fr-FR" sz="2000" dirty="0" smtClean="0">
                <a:latin typeface="Calibri" panose="020F0502020204030204" pitchFamily="34" charset="0"/>
                <a:cs typeface="Calibri" panose="020F0502020204030204" pitchFamily="34" charset="0"/>
              </a:rPr>
              <a:t>fidélité.</a:t>
            </a:r>
            <a:r>
              <a:rPr lang="en-US" sz="1800" dirty="0"/>
              <a:t/>
            </a:r>
            <a:br>
              <a:rPr lang="en-US" sz="1800" dirty="0"/>
            </a:br>
            <a:endParaRPr lang="fr-FR" sz="1800" dirty="0">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2"/>
          <a:stretch>
            <a:fillRect/>
          </a:stretch>
        </p:blipFill>
        <p:spPr>
          <a:xfrm>
            <a:off x="5138005" y="-20377"/>
            <a:ext cx="4541704" cy="6878377"/>
          </a:xfrm>
          <a:prstGeom prst="rect">
            <a:avLst/>
          </a:prstGeom>
        </p:spPr>
      </p:pic>
      <p:sp>
        <p:nvSpPr>
          <p:cNvPr id="5" name="TextBox 4"/>
          <p:cNvSpPr txBox="1"/>
          <p:nvPr/>
        </p:nvSpPr>
        <p:spPr>
          <a:xfrm>
            <a:off x="10132291" y="2179781"/>
            <a:ext cx="1487054" cy="2954655"/>
          </a:xfrm>
          <a:prstGeom prst="rect">
            <a:avLst/>
          </a:prstGeom>
          <a:noFill/>
        </p:spPr>
        <p:txBody>
          <a:bodyPr wrap="square" rtlCol="0">
            <a:spAutoFit/>
          </a:bodyPr>
          <a:lstStyle/>
          <a:p>
            <a:r>
              <a:rPr lang="fr-FR" sz="1600" i="1" dirty="0" smtClean="0">
                <a:solidFill>
                  <a:srgbClr val="808000"/>
                </a:solidFill>
                <a:latin typeface="Calibri" panose="020F0502020204030204" pitchFamily="34" charset="0"/>
                <a:cs typeface="Calibri" panose="020F0502020204030204" pitchFamily="34" charset="0"/>
              </a:rPr>
              <a:t>Ordo</a:t>
            </a:r>
            <a:r>
              <a:rPr lang="fr-FR" sz="1600" dirty="0" smtClean="0">
                <a:solidFill>
                  <a:srgbClr val="808000"/>
                </a:solidFill>
                <a:latin typeface="Calibri" panose="020F0502020204030204" pitchFamily="34" charset="0"/>
                <a:cs typeface="Calibri" panose="020F0502020204030204" pitchFamily="34" charset="0"/>
              </a:rPr>
              <a:t> </a:t>
            </a:r>
            <a:r>
              <a:rPr lang="fr-FR" sz="1600" dirty="0">
                <a:solidFill>
                  <a:srgbClr val="808000"/>
                </a:solidFill>
                <a:latin typeface="Calibri" panose="020F0502020204030204" pitchFamily="34" charset="0"/>
                <a:cs typeface="Calibri" panose="020F0502020204030204" pitchFamily="34" charset="0"/>
              </a:rPr>
              <a:t>de la consécration et du couronnement des rois de </a:t>
            </a:r>
            <a:r>
              <a:rPr lang="fr-FR" sz="1600" dirty="0" smtClean="0">
                <a:solidFill>
                  <a:srgbClr val="808000"/>
                </a:solidFill>
                <a:latin typeface="Calibri" panose="020F0502020204030204" pitchFamily="34" charset="0"/>
                <a:cs typeface="Calibri" panose="020F0502020204030204" pitchFamily="34" charset="0"/>
              </a:rPr>
              <a:t>France (vers 1250</a:t>
            </a:r>
            <a:r>
              <a:rPr lang="fr-FR" sz="1600" dirty="0" smtClean="0">
                <a:solidFill>
                  <a:srgbClr val="808000"/>
                </a:solidFill>
                <a:latin typeface="Calibri" panose="020F0502020204030204" pitchFamily="34" charset="0"/>
                <a:cs typeface="Calibri" panose="020F0502020204030204" pitchFamily="34" charset="0"/>
              </a:rPr>
              <a:t>)</a:t>
            </a:r>
          </a:p>
          <a:p>
            <a:r>
              <a:rPr lang="en-US" sz="1600" dirty="0">
                <a:solidFill>
                  <a:srgbClr val="808000"/>
                </a:solidFill>
                <a:latin typeface="Calibri" panose="020F0502020204030204" pitchFamily="34" charset="0"/>
                <a:cs typeface="Calibri" panose="020F0502020204030204" pitchFamily="34" charset="0"/>
              </a:rPr>
              <a:t/>
            </a:r>
            <a:br>
              <a:rPr lang="en-US" sz="1600" dirty="0">
                <a:solidFill>
                  <a:srgbClr val="808000"/>
                </a:solidFill>
                <a:latin typeface="Calibri" panose="020F0502020204030204" pitchFamily="34" charset="0"/>
                <a:cs typeface="Calibri" panose="020F0502020204030204" pitchFamily="34" charset="0"/>
              </a:rPr>
            </a:br>
            <a:r>
              <a:rPr lang="en-US" sz="1600" dirty="0" smtClean="0">
                <a:solidFill>
                  <a:srgbClr val="808000"/>
                </a:solidFill>
                <a:latin typeface="Calibri" panose="020F0502020204030204" pitchFamily="34" charset="0"/>
                <a:cs typeface="Calibri" panose="020F0502020204030204" pitchFamily="34" charset="0"/>
              </a:rPr>
              <a:t>(</a:t>
            </a:r>
            <a:r>
              <a:rPr lang="fr-FR" sz="1400" dirty="0" smtClean="0">
                <a:solidFill>
                  <a:srgbClr val="808000"/>
                </a:solidFill>
                <a:latin typeface="Calibri" panose="020F0502020204030204" pitchFamily="34" charset="0"/>
                <a:cs typeface="Calibri" panose="020F0502020204030204" pitchFamily="34" charset="0"/>
              </a:rPr>
              <a:t>Paris</a:t>
            </a:r>
            <a:r>
              <a:rPr lang="fr-FR" sz="1400" dirty="0">
                <a:solidFill>
                  <a:srgbClr val="808000"/>
                </a:solidFill>
                <a:latin typeface="Calibri" panose="020F0502020204030204" pitchFamily="34" charset="0"/>
                <a:cs typeface="Calibri" panose="020F0502020204030204" pitchFamily="34" charset="0"/>
              </a:rPr>
              <a:t>, </a:t>
            </a:r>
            <a:r>
              <a:rPr lang="fr-FR" sz="1400" dirty="0" err="1">
                <a:solidFill>
                  <a:srgbClr val="808000"/>
                </a:solidFill>
                <a:latin typeface="Calibri" panose="020F0502020204030204" pitchFamily="34" charset="0"/>
                <a:cs typeface="Calibri" panose="020F0502020204030204" pitchFamily="34" charset="0"/>
              </a:rPr>
              <a:t>BnF</a:t>
            </a:r>
            <a:r>
              <a:rPr lang="fr-FR" sz="1400" dirty="0">
                <a:solidFill>
                  <a:srgbClr val="808000"/>
                </a:solidFill>
                <a:latin typeface="Calibri" panose="020F0502020204030204" pitchFamily="34" charset="0"/>
                <a:cs typeface="Calibri" panose="020F0502020204030204" pitchFamily="34" charset="0"/>
              </a:rPr>
              <a:t>, département des Manuscrits, Latin 1246, fol. </a:t>
            </a:r>
            <a:r>
              <a:rPr lang="fr-FR" sz="1400" dirty="0" smtClean="0">
                <a:solidFill>
                  <a:srgbClr val="808000"/>
                </a:solidFill>
                <a:latin typeface="Calibri" panose="020F0502020204030204" pitchFamily="34" charset="0"/>
                <a:cs typeface="Calibri" panose="020F0502020204030204" pitchFamily="34" charset="0"/>
              </a:rPr>
              <a:t>26)</a:t>
            </a:r>
            <a:endParaRPr lang="fr-FR" sz="1400" dirty="0">
              <a:solidFill>
                <a:srgbClr val="808000"/>
              </a:solidFill>
            </a:endParaRPr>
          </a:p>
        </p:txBody>
      </p:sp>
    </p:spTree>
    <p:extLst>
      <p:ext uri="{BB962C8B-B14F-4D97-AF65-F5344CB8AC3E}">
        <p14:creationId xmlns:p14="http://schemas.microsoft.com/office/powerpoint/2010/main" val="15681848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1265382"/>
            <a:ext cx="3149600" cy="4459638"/>
          </a:xfrm>
        </p:spPr>
        <p:txBody>
          <a:bodyPr>
            <a:normAutofit/>
          </a:bodyPr>
          <a:lstStyle/>
          <a:p>
            <a:pPr algn="ctr"/>
            <a:r>
              <a:rPr lang="fr-FR" sz="2800" b="1" spc="-100" dirty="0">
                <a:latin typeface="Calibri Light" panose="020F0302020204030204" pitchFamily="34" charset="0"/>
                <a:cs typeface="Calibri Light" panose="020F0302020204030204" pitchFamily="34" charset="0"/>
              </a:rPr>
              <a:t>L’âge « féodal » </a:t>
            </a:r>
            <a:r>
              <a:rPr lang="fr-FR" sz="2800" b="1" spc="-100" dirty="0" smtClean="0">
                <a:latin typeface="Calibri Light" panose="020F0302020204030204" pitchFamily="34" charset="0"/>
                <a:cs typeface="Calibri Light" panose="020F0302020204030204" pitchFamily="34" charset="0"/>
              </a:rPr>
              <a:t>:</a:t>
            </a:r>
            <a:br>
              <a:rPr lang="fr-FR" sz="2800" b="1" spc="-100" dirty="0" smtClean="0">
                <a:latin typeface="Calibri Light" panose="020F0302020204030204" pitchFamily="34" charset="0"/>
                <a:cs typeface="Calibri Light" panose="020F0302020204030204" pitchFamily="34" charset="0"/>
              </a:rPr>
            </a:br>
            <a:r>
              <a:rPr lang="fr-FR" sz="2800" b="1" spc="-100" dirty="0" smtClean="0">
                <a:latin typeface="Calibri Light" panose="020F0302020204030204" pitchFamily="34" charset="0"/>
                <a:cs typeface="Calibri Light" panose="020F0302020204030204" pitchFamily="34" charset="0"/>
              </a:rPr>
              <a:t>la </a:t>
            </a:r>
            <a:r>
              <a:rPr lang="fr-FR" sz="2800" b="1" spc="-100" dirty="0">
                <a:latin typeface="Calibri Light" panose="020F0302020204030204" pitchFamily="34" charset="0"/>
                <a:cs typeface="Calibri Light" panose="020F0302020204030204" pitchFamily="34" charset="0"/>
              </a:rPr>
              <a:t>« parcellisation </a:t>
            </a:r>
            <a:r>
              <a:rPr lang="fr-FR" sz="2800" b="1" spc="-100" dirty="0" smtClean="0">
                <a:latin typeface="Calibri Light" panose="020F0302020204030204" pitchFamily="34" charset="0"/>
                <a:cs typeface="Calibri Light" panose="020F0302020204030204" pitchFamily="34" charset="0"/>
              </a:rPr>
              <a:t>»</a:t>
            </a:r>
            <a:br>
              <a:rPr lang="fr-FR" sz="2800" b="1" spc="-100" dirty="0" smtClean="0">
                <a:latin typeface="Calibri Light" panose="020F0302020204030204" pitchFamily="34" charset="0"/>
                <a:cs typeface="Calibri Light" panose="020F0302020204030204" pitchFamily="34" charset="0"/>
              </a:rPr>
            </a:br>
            <a:r>
              <a:rPr lang="fr-FR" sz="2800" b="1" spc="-100" dirty="0" smtClean="0">
                <a:latin typeface="Calibri Light" panose="020F0302020204030204" pitchFamily="34" charset="0"/>
                <a:cs typeface="Calibri Light" panose="020F0302020204030204" pitchFamily="34" charset="0"/>
              </a:rPr>
              <a:t>du </a:t>
            </a:r>
            <a:r>
              <a:rPr lang="fr-FR" sz="2800" b="1" spc="-100" dirty="0">
                <a:latin typeface="Calibri Light" panose="020F0302020204030204" pitchFamily="34" charset="0"/>
                <a:cs typeface="Calibri Light" panose="020F0302020204030204" pitchFamily="34" charset="0"/>
              </a:rPr>
              <a:t>pouvoir</a:t>
            </a:r>
            <a:br>
              <a:rPr lang="fr-FR" sz="2800" b="1" spc="-100" dirty="0">
                <a:latin typeface="Calibri Light" panose="020F0302020204030204" pitchFamily="34" charset="0"/>
                <a:cs typeface="Calibri Light" panose="020F0302020204030204" pitchFamily="34" charset="0"/>
              </a:rPr>
            </a:br>
            <a:r>
              <a:rPr lang="fr-FR" sz="2400" b="1" spc="-100" dirty="0">
                <a:latin typeface="Calibri Light" panose="020F0302020204030204" pitchFamily="34" charset="0"/>
                <a:cs typeface="Calibri Light" panose="020F0302020204030204" pitchFamily="34" charset="0"/>
              </a:rPr>
              <a:t>(X</a:t>
            </a:r>
            <a:r>
              <a:rPr lang="fr-FR" sz="2400" b="1" spc="-100" baseline="30000" dirty="0">
                <a:latin typeface="Calibri Light" panose="020F0302020204030204" pitchFamily="34" charset="0"/>
                <a:cs typeface="Calibri Light" panose="020F0302020204030204" pitchFamily="34" charset="0"/>
              </a:rPr>
              <a:t>e</a:t>
            </a:r>
            <a:r>
              <a:rPr lang="fr-FR" sz="2400" b="1" spc="-100" dirty="0">
                <a:latin typeface="Calibri Light" panose="020F0302020204030204" pitchFamily="34" charset="0"/>
                <a:cs typeface="Calibri Light" panose="020F0302020204030204" pitchFamily="34" charset="0"/>
              </a:rPr>
              <a:t> – début XIII</a:t>
            </a:r>
            <a:r>
              <a:rPr lang="fr-FR" sz="2400" b="1" spc="-100" baseline="30000" dirty="0">
                <a:latin typeface="Calibri Light" panose="020F0302020204030204" pitchFamily="34" charset="0"/>
                <a:cs typeface="Calibri Light" panose="020F0302020204030204" pitchFamily="34" charset="0"/>
              </a:rPr>
              <a:t>e</a:t>
            </a:r>
            <a:r>
              <a:rPr lang="fr-FR" sz="2400" b="1" spc="-100" dirty="0">
                <a:latin typeface="Calibri Light" panose="020F0302020204030204" pitchFamily="34" charset="0"/>
                <a:cs typeface="Calibri Light" panose="020F0302020204030204" pitchFamily="34" charset="0"/>
              </a:rPr>
              <a:t> s.)</a:t>
            </a:r>
            <a:endParaRPr lang="fr-FR" sz="2400" dirty="0"/>
          </a:p>
        </p:txBody>
      </p:sp>
      <p:pic>
        <p:nvPicPr>
          <p:cNvPr id="4" name="Content Placeholder 3"/>
          <p:cNvPicPr>
            <a:picLocks noGrp="1" noChangeAspect="1"/>
          </p:cNvPicPr>
          <p:nvPr>
            <p:ph idx="1"/>
          </p:nvPr>
        </p:nvPicPr>
        <p:blipFill rotWithShape="1">
          <a:blip r:embed="rId2"/>
          <a:srcRect l="24484" t="22884" r="14521" b="33384"/>
          <a:stretch/>
        </p:blipFill>
        <p:spPr>
          <a:xfrm>
            <a:off x="5130107" y="105321"/>
            <a:ext cx="6572366" cy="6663745"/>
          </a:xfrm>
          <a:prstGeom prst="rect">
            <a:avLst/>
          </a:prstGeom>
        </p:spPr>
      </p:pic>
      <p:pic>
        <p:nvPicPr>
          <p:cNvPr id="5" name="Picture 4"/>
          <p:cNvPicPr>
            <a:picLocks noChangeAspect="1"/>
          </p:cNvPicPr>
          <p:nvPr/>
        </p:nvPicPr>
        <p:blipFill rotWithShape="1">
          <a:blip r:embed="rId3"/>
          <a:srcRect l="2156" t="1879" r="66773" b="58259"/>
          <a:stretch/>
        </p:blipFill>
        <p:spPr>
          <a:xfrm>
            <a:off x="2863271" y="105321"/>
            <a:ext cx="3217903" cy="4143406"/>
          </a:xfrm>
          <a:prstGeom prst="rect">
            <a:avLst/>
          </a:prstGeom>
        </p:spPr>
      </p:pic>
      <p:sp>
        <p:nvSpPr>
          <p:cNvPr id="6" name="Rectangle 5"/>
          <p:cNvSpPr/>
          <p:nvPr/>
        </p:nvSpPr>
        <p:spPr>
          <a:xfrm>
            <a:off x="2057381" y="6454992"/>
            <a:ext cx="2976777" cy="307777"/>
          </a:xfrm>
          <a:prstGeom prst="rect">
            <a:avLst/>
          </a:prstGeom>
        </p:spPr>
        <p:txBody>
          <a:bodyPr wrap="none">
            <a:spAutoFit/>
          </a:bodyPr>
          <a:lstStyle/>
          <a:p>
            <a:r>
              <a:rPr lang="fr-FR" sz="1400" dirty="0" smtClean="0"/>
              <a:t>© https</a:t>
            </a:r>
            <a:r>
              <a:rPr lang="fr-FR" sz="1400" dirty="0"/>
              <a:t>://lodocat.hypotheses.org/201</a:t>
            </a:r>
          </a:p>
        </p:txBody>
      </p:sp>
    </p:spTree>
    <p:extLst>
      <p:ext uri="{BB962C8B-B14F-4D97-AF65-F5344CB8AC3E}">
        <p14:creationId xmlns:p14="http://schemas.microsoft.com/office/powerpoint/2010/main" val="7017441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067" y="1150218"/>
            <a:ext cx="3093605" cy="3375600"/>
          </a:xfrm>
        </p:spPr>
        <p:txBody>
          <a:bodyPr>
            <a:normAutofit/>
          </a:bodyPr>
          <a:lstStyle/>
          <a:p>
            <a:pPr marL="400050" indent="-400050">
              <a:lnSpc>
                <a:spcPct val="100000"/>
              </a:lnSpc>
              <a:spcBef>
                <a:spcPts val="0"/>
              </a:spcBef>
            </a:pPr>
            <a:r>
              <a:rPr lang="fr-FR" sz="2800" dirty="0">
                <a:solidFill>
                  <a:schemeClr val="bg1"/>
                </a:solidFill>
                <a:latin typeface="Calibri Light" panose="020F0302020204030204" pitchFamily="34" charset="0"/>
                <a:ea typeface="+mn-ea"/>
                <a:cs typeface="Calibri Light" panose="020F0302020204030204" pitchFamily="34" charset="0"/>
              </a:rPr>
              <a:t>	</a:t>
            </a:r>
            <a:r>
              <a:rPr lang="fr-FR" sz="2800" dirty="0" smtClean="0">
                <a:solidFill>
                  <a:schemeClr val="bg1"/>
                </a:solidFill>
                <a:latin typeface="Calibri Light" panose="020F0302020204030204" pitchFamily="34" charset="0"/>
                <a:ea typeface="+mn-ea"/>
                <a:cs typeface="Calibri Light" panose="020F0302020204030204" pitchFamily="34" charset="0"/>
              </a:rPr>
              <a:t>Le royaume de</a:t>
            </a:r>
            <a:br>
              <a:rPr lang="fr-FR" sz="2800" dirty="0" smtClean="0">
                <a:solidFill>
                  <a:schemeClr val="bg1"/>
                </a:solidFill>
                <a:latin typeface="Calibri Light" panose="020F0302020204030204" pitchFamily="34" charset="0"/>
                <a:ea typeface="+mn-ea"/>
                <a:cs typeface="Calibri Light" panose="020F0302020204030204" pitchFamily="34" charset="0"/>
              </a:rPr>
            </a:br>
            <a:r>
              <a:rPr lang="fr-FR" sz="2800" dirty="0" smtClean="0">
                <a:solidFill>
                  <a:schemeClr val="bg1"/>
                </a:solidFill>
                <a:latin typeface="Calibri Light" panose="020F0302020204030204" pitchFamily="34" charset="0"/>
                <a:ea typeface="+mn-ea"/>
                <a:cs typeface="Calibri Light" panose="020F0302020204030204" pitchFamily="34" charset="0"/>
              </a:rPr>
              <a:t>Francie orientale:</a:t>
            </a:r>
            <a:br>
              <a:rPr lang="fr-FR" sz="2800" dirty="0" smtClean="0">
                <a:solidFill>
                  <a:schemeClr val="bg1"/>
                </a:solidFill>
                <a:latin typeface="Calibri Light" panose="020F0302020204030204" pitchFamily="34" charset="0"/>
                <a:ea typeface="+mn-ea"/>
                <a:cs typeface="Calibri Light" panose="020F0302020204030204" pitchFamily="34" charset="0"/>
              </a:rPr>
            </a:br>
            <a:r>
              <a:rPr lang="fr-FR" sz="2800" dirty="0" smtClean="0">
                <a:solidFill>
                  <a:schemeClr val="bg1"/>
                </a:solidFill>
                <a:latin typeface="Calibri Light" panose="020F0302020204030204" pitchFamily="34" charset="0"/>
                <a:ea typeface="+mn-ea"/>
                <a:cs typeface="Calibri Light" panose="020F0302020204030204" pitchFamily="34" charset="0"/>
              </a:rPr>
              <a:t>des </a:t>
            </a:r>
            <a:r>
              <a:rPr lang="fr-FR" sz="2800" dirty="0">
                <a:solidFill>
                  <a:schemeClr val="bg1"/>
                </a:solidFill>
                <a:latin typeface="Calibri Light" panose="020F0302020204030204" pitchFamily="34" charset="0"/>
                <a:ea typeface="+mn-ea"/>
                <a:cs typeface="Calibri Light" panose="020F0302020204030204" pitchFamily="34" charset="0"/>
              </a:rPr>
              <a:t>Francs aux Romains</a:t>
            </a:r>
            <a:endParaRPr lang="en-US" dirty="0">
              <a:solidFill>
                <a:schemeClr val="bg1"/>
              </a:solidFill>
              <a:latin typeface="Calibri Light" panose="020F0302020204030204" pitchFamily="34" charset="0"/>
              <a:cs typeface="Calibri Light" panose="020F0302020204030204" pitchFamily="34" charset="0"/>
            </a:endParaRPr>
          </a:p>
        </p:txBody>
      </p:sp>
      <p:sp>
        <p:nvSpPr>
          <p:cNvPr id="3" name="Content Placeholder 2"/>
          <p:cNvSpPr>
            <a:spLocks noGrp="1"/>
          </p:cNvSpPr>
          <p:nvPr>
            <p:ph idx="1"/>
          </p:nvPr>
        </p:nvSpPr>
        <p:spPr>
          <a:xfrm>
            <a:off x="4201777" y="848882"/>
            <a:ext cx="7315200" cy="5120640"/>
          </a:xfrm>
        </p:spPr>
        <p:txBody>
          <a:bodyPr>
            <a:normAutofit lnSpcReduction="10000"/>
          </a:bodyPr>
          <a:lstStyle/>
          <a:p>
            <a:pPr marL="0" indent="0">
              <a:buNone/>
            </a:pPr>
            <a:endParaRPr lang="fr-CH" b="1" dirty="0" smtClean="0">
              <a:solidFill>
                <a:srgbClr val="808000"/>
              </a:solidFill>
              <a:cs typeface="Times New Roman" panose="02020603050405020304" pitchFamily="18" charset="0"/>
            </a:endParaRPr>
          </a:p>
          <a:p>
            <a:pPr marL="0" indent="0">
              <a:buNone/>
            </a:pPr>
            <a:r>
              <a:rPr lang="fr-CH" b="1" dirty="0" err="1" smtClean="0">
                <a:solidFill>
                  <a:srgbClr val="808000"/>
                </a:solidFill>
                <a:cs typeface="Times New Roman" panose="02020603050405020304" pitchFamily="18" charset="0"/>
              </a:rPr>
              <a:t>Teutonie</a:t>
            </a:r>
            <a:r>
              <a:rPr lang="fr-CH" b="1" dirty="0" smtClean="0">
                <a:solidFill>
                  <a:srgbClr val="808000"/>
                </a:solidFill>
                <a:cs typeface="Times New Roman" panose="02020603050405020304" pitchFamily="18" charset="0"/>
              </a:rPr>
              <a:t>, Allemagne, </a:t>
            </a:r>
            <a:r>
              <a:rPr lang="fr-CH" b="1" dirty="0">
                <a:solidFill>
                  <a:srgbClr val="808000"/>
                </a:solidFill>
                <a:cs typeface="Times New Roman" panose="02020603050405020304" pitchFamily="18" charset="0"/>
              </a:rPr>
              <a:t>G</a:t>
            </a:r>
            <a:r>
              <a:rPr lang="fr-CH" b="1" dirty="0" smtClean="0">
                <a:solidFill>
                  <a:srgbClr val="808000"/>
                </a:solidFill>
                <a:cs typeface="Times New Roman" panose="02020603050405020304" pitchFamily="18" charset="0"/>
              </a:rPr>
              <a:t>ermanie (sources narratives):</a:t>
            </a:r>
            <a:endParaRPr lang="fr-CH" b="1" dirty="0">
              <a:solidFill>
                <a:srgbClr val="808000"/>
              </a:solidFill>
              <a:cs typeface="Times New Roman" panose="02020603050405020304" pitchFamily="18" charset="0"/>
            </a:endParaRPr>
          </a:p>
          <a:p>
            <a:pPr marL="0" indent="0">
              <a:buNone/>
            </a:pPr>
            <a:r>
              <a:rPr lang="fr-CH" i="1" dirty="0" err="1" smtClean="0">
                <a:solidFill>
                  <a:srgbClr val="808000"/>
                </a:solidFill>
                <a:cs typeface="Times New Roman" panose="02020603050405020304" pitchFamily="18" charset="0"/>
              </a:rPr>
              <a:t>Teutonia</a:t>
            </a:r>
            <a:r>
              <a:rPr lang="fr-CH" i="1" dirty="0" smtClean="0">
                <a:solidFill>
                  <a:srgbClr val="808000"/>
                </a:solidFill>
                <a:cs typeface="Times New Roman" panose="02020603050405020304" pitchFamily="18" charset="0"/>
              </a:rPr>
              <a:t> , </a:t>
            </a:r>
            <a:r>
              <a:rPr lang="fr-CH" i="1" dirty="0" err="1" smtClean="0">
                <a:solidFill>
                  <a:srgbClr val="808000"/>
                </a:solidFill>
                <a:cs typeface="Times New Roman" panose="02020603050405020304" pitchFamily="18" charset="0"/>
              </a:rPr>
              <a:t>Alemannia</a:t>
            </a:r>
            <a:r>
              <a:rPr lang="fr-CH" i="1" dirty="0" smtClean="0">
                <a:solidFill>
                  <a:srgbClr val="808000"/>
                </a:solidFill>
                <a:cs typeface="Times New Roman" panose="02020603050405020304" pitchFamily="18" charset="0"/>
              </a:rPr>
              <a:t>, Germania</a:t>
            </a:r>
            <a:endParaRPr lang="fr-CH" i="1" dirty="0">
              <a:solidFill>
                <a:srgbClr val="808000"/>
              </a:solidFill>
              <a:cs typeface="Times New Roman" panose="02020603050405020304" pitchFamily="18" charset="0"/>
            </a:endParaRPr>
          </a:p>
          <a:p>
            <a:pPr marL="0" indent="0">
              <a:buNone/>
            </a:pPr>
            <a:r>
              <a:rPr lang="fr-CH" i="1" dirty="0" err="1">
                <a:solidFill>
                  <a:srgbClr val="808000"/>
                </a:solidFill>
                <a:cs typeface="Times New Roman" panose="02020603050405020304" pitchFamily="18" charset="0"/>
              </a:rPr>
              <a:t>Regnum</a:t>
            </a:r>
            <a:r>
              <a:rPr lang="fr-CH" i="1" dirty="0">
                <a:solidFill>
                  <a:srgbClr val="808000"/>
                </a:solidFill>
                <a:cs typeface="Times New Roman" panose="02020603050405020304" pitchFamily="18" charset="0"/>
              </a:rPr>
              <a:t> </a:t>
            </a:r>
            <a:r>
              <a:rPr lang="fr-CH" i="1" dirty="0" err="1">
                <a:solidFill>
                  <a:srgbClr val="808000"/>
                </a:solidFill>
                <a:cs typeface="Times New Roman" panose="02020603050405020304" pitchFamily="18" charset="0"/>
              </a:rPr>
              <a:t>Germanicum</a:t>
            </a:r>
            <a:r>
              <a:rPr lang="fr-CH" i="1" dirty="0">
                <a:solidFill>
                  <a:srgbClr val="808000"/>
                </a:solidFill>
                <a:cs typeface="Times New Roman" panose="02020603050405020304" pitchFamily="18" charset="0"/>
              </a:rPr>
              <a:t>, </a:t>
            </a:r>
            <a:r>
              <a:rPr lang="fr-CH" i="1" dirty="0" err="1">
                <a:solidFill>
                  <a:srgbClr val="808000"/>
                </a:solidFill>
                <a:cs typeface="Times New Roman" panose="02020603050405020304" pitchFamily="18" charset="0"/>
              </a:rPr>
              <a:t>Regnum</a:t>
            </a:r>
            <a:r>
              <a:rPr lang="fr-CH" i="1" dirty="0">
                <a:solidFill>
                  <a:srgbClr val="808000"/>
                </a:solidFill>
                <a:cs typeface="Times New Roman" panose="02020603050405020304" pitchFamily="18" charset="0"/>
              </a:rPr>
              <a:t> </a:t>
            </a:r>
            <a:r>
              <a:rPr lang="fr-CH" i="1" dirty="0" err="1" smtClean="0">
                <a:solidFill>
                  <a:srgbClr val="808000"/>
                </a:solidFill>
                <a:cs typeface="Times New Roman" panose="02020603050405020304" pitchFamily="18" charset="0"/>
              </a:rPr>
              <a:t>Alamanniae</a:t>
            </a:r>
            <a:r>
              <a:rPr lang="fr-CH" i="1" dirty="0" smtClean="0">
                <a:solidFill>
                  <a:srgbClr val="808000"/>
                </a:solidFill>
                <a:cs typeface="Times New Roman" panose="02020603050405020304" pitchFamily="18" charset="0"/>
              </a:rPr>
              <a:t> </a:t>
            </a:r>
            <a:r>
              <a:rPr lang="fr-CH" dirty="0" smtClean="0">
                <a:solidFill>
                  <a:srgbClr val="808000"/>
                </a:solidFill>
                <a:cs typeface="Times New Roman" panose="02020603050405020304" pitchFamily="18" charset="0"/>
              </a:rPr>
              <a:t>(XIII</a:t>
            </a:r>
            <a:r>
              <a:rPr lang="fr-CH" baseline="30000" dirty="0" smtClean="0">
                <a:solidFill>
                  <a:srgbClr val="808000"/>
                </a:solidFill>
                <a:cs typeface="Times New Roman" panose="02020603050405020304" pitchFamily="18" charset="0"/>
              </a:rPr>
              <a:t>e</a:t>
            </a:r>
            <a:r>
              <a:rPr lang="fr-CH" dirty="0" smtClean="0">
                <a:solidFill>
                  <a:srgbClr val="808000"/>
                </a:solidFill>
                <a:cs typeface="Times New Roman" panose="02020603050405020304" pitchFamily="18" charset="0"/>
              </a:rPr>
              <a:t> s.)</a:t>
            </a:r>
          </a:p>
          <a:p>
            <a:pPr marL="0" indent="0">
              <a:buNone/>
            </a:pPr>
            <a:endParaRPr lang="fr-CH" i="1" dirty="0">
              <a:solidFill>
                <a:srgbClr val="808000"/>
              </a:solidFill>
              <a:cs typeface="Times New Roman" panose="02020603050405020304" pitchFamily="18" charset="0"/>
            </a:endParaRPr>
          </a:p>
          <a:p>
            <a:pPr marL="0" indent="0">
              <a:buNone/>
            </a:pPr>
            <a:r>
              <a:rPr lang="fr-CH" b="1" dirty="0">
                <a:solidFill>
                  <a:srgbClr val="808000"/>
                </a:solidFill>
                <a:cs typeface="Times New Roman" panose="02020603050405020304" pitchFamily="18" charset="0"/>
              </a:rPr>
              <a:t>Le roi (titre officiel):</a:t>
            </a:r>
          </a:p>
          <a:p>
            <a:pPr marL="0" indent="0">
              <a:buNone/>
            </a:pPr>
            <a:r>
              <a:rPr lang="fr-CH" i="1" dirty="0">
                <a:solidFill>
                  <a:srgbClr val="808000"/>
                </a:solidFill>
                <a:cs typeface="Times New Roman" panose="02020603050405020304" pitchFamily="18" charset="0"/>
              </a:rPr>
              <a:t>Rex </a:t>
            </a:r>
            <a:r>
              <a:rPr lang="fr-CH" i="1" dirty="0" err="1">
                <a:solidFill>
                  <a:srgbClr val="808000"/>
                </a:solidFill>
                <a:cs typeface="Times New Roman" panose="02020603050405020304" pitchFamily="18" charset="0"/>
              </a:rPr>
              <a:t>Francorum</a:t>
            </a:r>
            <a:r>
              <a:rPr lang="fr-CH" i="1" dirty="0">
                <a:solidFill>
                  <a:srgbClr val="808000"/>
                </a:solidFill>
                <a:cs typeface="Times New Roman" panose="02020603050405020304" pitchFamily="18" charset="0"/>
              </a:rPr>
              <a:t> </a:t>
            </a:r>
            <a:r>
              <a:rPr lang="fr-CH" dirty="0">
                <a:solidFill>
                  <a:srgbClr val="808000"/>
                </a:solidFill>
                <a:cs typeface="Times New Roman" panose="02020603050405020304" pitchFamily="18" charset="0"/>
              </a:rPr>
              <a:t>et plus tard</a:t>
            </a:r>
            <a:r>
              <a:rPr lang="fr-CH" i="1" dirty="0">
                <a:solidFill>
                  <a:srgbClr val="808000"/>
                </a:solidFill>
                <a:cs typeface="Times New Roman" panose="02020603050405020304" pitchFamily="18" charset="0"/>
              </a:rPr>
              <a:t> Rex </a:t>
            </a:r>
            <a:r>
              <a:rPr lang="fr-CH" i="1" dirty="0" err="1">
                <a:solidFill>
                  <a:srgbClr val="808000"/>
                </a:solidFill>
                <a:cs typeface="Times New Roman" panose="02020603050405020304" pitchFamily="18" charset="0"/>
              </a:rPr>
              <a:t>Romanorum</a:t>
            </a:r>
            <a:r>
              <a:rPr lang="fr-CH" i="1" dirty="0">
                <a:solidFill>
                  <a:srgbClr val="808000"/>
                </a:solidFill>
                <a:cs typeface="Times New Roman" panose="02020603050405020304" pitchFamily="18" charset="0"/>
              </a:rPr>
              <a:t> </a:t>
            </a:r>
            <a:r>
              <a:rPr lang="fr-CH" dirty="0">
                <a:solidFill>
                  <a:srgbClr val="808000"/>
                </a:solidFill>
                <a:cs typeface="Times New Roman" panose="02020603050405020304" pitchFamily="18" charset="0"/>
              </a:rPr>
              <a:t>(début XI</a:t>
            </a:r>
            <a:r>
              <a:rPr lang="fr-CH" baseline="30000" dirty="0">
                <a:solidFill>
                  <a:srgbClr val="808000"/>
                </a:solidFill>
                <a:cs typeface="Times New Roman" panose="02020603050405020304" pitchFamily="18" charset="0"/>
              </a:rPr>
              <a:t>e</a:t>
            </a:r>
            <a:r>
              <a:rPr lang="fr-CH" dirty="0">
                <a:solidFill>
                  <a:srgbClr val="808000"/>
                </a:solidFill>
                <a:cs typeface="Times New Roman" panose="02020603050405020304" pitchFamily="18" charset="0"/>
              </a:rPr>
              <a:t> s.)</a:t>
            </a:r>
          </a:p>
          <a:p>
            <a:pPr marL="0" indent="0">
              <a:buNone/>
            </a:pPr>
            <a:r>
              <a:rPr lang="fr-CH" dirty="0">
                <a:solidFill>
                  <a:srgbClr val="808000"/>
                </a:solidFill>
                <a:cs typeface="Times New Roman" panose="02020603050405020304" pitchFamily="18" charset="0"/>
              </a:rPr>
              <a:t>Pape Grégoire VII (1074): </a:t>
            </a:r>
            <a:r>
              <a:rPr lang="fr-CH" i="1" dirty="0" err="1">
                <a:solidFill>
                  <a:srgbClr val="808000"/>
                </a:solidFill>
                <a:cs typeface="Times New Roman" panose="02020603050405020304" pitchFamily="18" charset="0"/>
              </a:rPr>
              <a:t>rex</a:t>
            </a:r>
            <a:r>
              <a:rPr lang="fr-CH" i="1" dirty="0">
                <a:solidFill>
                  <a:srgbClr val="808000"/>
                </a:solidFill>
                <a:cs typeface="Times New Roman" panose="02020603050405020304" pitchFamily="18" charset="0"/>
              </a:rPr>
              <a:t> </a:t>
            </a:r>
            <a:r>
              <a:rPr lang="fr-CH" i="1" dirty="0" err="1">
                <a:solidFill>
                  <a:srgbClr val="808000"/>
                </a:solidFill>
                <a:cs typeface="Times New Roman" panose="02020603050405020304" pitchFamily="18" charset="0"/>
              </a:rPr>
              <a:t>Teutonicorum</a:t>
            </a:r>
            <a:r>
              <a:rPr lang="fr-CH" i="1" dirty="0">
                <a:solidFill>
                  <a:srgbClr val="808000"/>
                </a:solidFill>
                <a:cs typeface="Times New Roman" panose="02020603050405020304" pitchFamily="18" charset="0"/>
              </a:rPr>
              <a:t> </a:t>
            </a:r>
            <a:r>
              <a:rPr lang="fr-CH" dirty="0">
                <a:solidFill>
                  <a:srgbClr val="808000"/>
                </a:solidFill>
                <a:cs typeface="Times New Roman" panose="02020603050405020304" pitchFamily="18" charset="0"/>
              </a:rPr>
              <a:t>(dévalorisant)</a:t>
            </a:r>
          </a:p>
          <a:p>
            <a:pPr marL="0" indent="0">
              <a:buNone/>
            </a:pPr>
            <a:r>
              <a:rPr lang="fr-CH" i="1" dirty="0" err="1">
                <a:solidFill>
                  <a:srgbClr val="808000"/>
                </a:solidFill>
                <a:cs typeface="Times New Roman" panose="02020603050405020304" pitchFamily="18" charset="0"/>
              </a:rPr>
              <a:t>teutonicus</a:t>
            </a:r>
            <a:r>
              <a:rPr lang="fr-CH" dirty="0">
                <a:solidFill>
                  <a:srgbClr val="808000"/>
                </a:solidFill>
                <a:cs typeface="Times New Roman" panose="02020603050405020304" pitchFamily="18" charset="0"/>
              </a:rPr>
              <a:t> = langue vulgaire</a:t>
            </a:r>
          </a:p>
          <a:p>
            <a:pPr marL="0" indent="0">
              <a:buNone/>
            </a:pPr>
            <a:endParaRPr lang="fr-CH" dirty="0">
              <a:solidFill>
                <a:srgbClr val="808000"/>
              </a:solidFill>
              <a:cs typeface="Times New Roman" panose="02020603050405020304" pitchFamily="18" charset="0"/>
            </a:endParaRPr>
          </a:p>
          <a:p>
            <a:pPr marL="0" indent="0">
              <a:buNone/>
            </a:pPr>
            <a:r>
              <a:rPr lang="fr-CH" b="1" dirty="0">
                <a:solidFill>
                  <a:srgbClr val="808000"/>
                </a:solidFill>
                <a:cs typeface="Times New Roman" panose="02020603050405020304" pitchFamily="18" charset="0"/>
              </a:rPr>
              <a:t>«</a:t>
            </a:r>
            <a:r>
              <a:rPr lang="fr-CH" b="1" i="1" dirty="0" err="1">
                <a:solidFill>
                  <a:srgbClr val="808000"/>
                </a:solidFill>
                <a:cs typeface="Times New Roman" panose="02020603050405020304" pitchFamily="18" charset="0"/>
              </a:rPr>
              <a:t>Deutschland</a:t>
            </a:r>
            <a:r>
              <a:rPr lang="fr-CH" b="1" i="1" dirty="0">
                <a:solidFill>
                  <a:srgbClr val="808000"/>
                </a:solidFill>
                <a:cs typeface="Times New Roman" panose="02020603050405020304" pitchFamily="18" charset="0"/>
              </a:rPr>
              <a:t> – </a:t>
            </a:r>
            <a:r>
              <a:rPr lang="fr-CH" b="1" i="1" dirty="0" err="1">
                <a:solidFill>
                  <a:srgbClr val="808000"/>
                </a:solidFill>
                <a:cs typeface="Times New Roman" panose="02020603050405020304" pitchFamily="18" charset="0"/>
              </a:rPr>
              <a:t>teutsche</a:t>
            </a:r>
            <a:r>
              <a:rPr lang="fr-CH" b="1" i="1" dirty="0">
                <a:solidFill>
                  <a:srgbClr val="808000"/>
                </a:solidFill>
                <a:cs typeface="Times New Roman" panose="02020603050405020304" pitchFamily="18" charset="0"/>
              </a:rPr>
              <a:t> Lande</a:t>
            </a:r>
            <a:r>
              <a:rPr lang="fr-CH" b="1" dirty="0">
                <a:solidFill>
                  <a:srgbClr val="808000"/>
                </a:solidFill>
                <a:cs typeface="Times New Roman" panose="02020603050405020304" pitchFamily="18" charset="0"/>
              </a:rPr>
              <a:t>»:</a:t>
            </a:r>
          </a:p>
          <a:p>
            <a:pPr marL="0" indent="0">
              <a:buNone/>
            </a:pPr>
            <a:r>
              <a:rPr lang="fr-CH" dirty="0">
                <a:solidFill>
                  <a:srgbClr val="808000"/>
                </a:solidFill>
                <a:cs typeface="Times New Roman" panose="02020603050405020304" pitchFamily="18" charset="0"/>
              </a:rPr>
              <a:t>Création des humanistes au XVI</a:t>
            </a:r>
            <a:r>
              <a:rPr lang="fr-CH" baseline="30000" dirty="0">
                <a:solidFill>
                  <a:srgbClr val="808000"/>
                </a:solidFill>
                <a:cs typeface="Times New Roman" panose="02020603050405020304" pitchFamily="18" charset="0"/>
              </a:rPr>
              <a:t>e</a:t>
            </a:r>
            <a:r>
              <a:rPr lang="fr-CH" dirty="0">
                <a:solidFill>
                  <a:srgbClr val="808000"/>
                </a:solidFill>
                <a:cs typeface="Times New Roman" panose="02020603050405020304" pitchFamily="18" charset="0"/>
              </a:rPr>
              <a:t> siècle pour la traduction du latin </a:t>
            </a:r>
            <a:r>
              <a:rPr lang="fr-CH" i="1" dirty="0">
                <a:solidFill>
                  <a:srgbClr val="808000"/>
                </a:solidFill>
                <a:cs typeface="Times New Roman" panose="02020603050405020304" pitchFamily="18" charset="0"/>
              </a:rPr>
              <a:t>Germania</a:t>
            </a:r>
            <a:r>
              <a:rPr lang="fr-CH" dirty="0">
                <a:solidFill>
                  <a:srgbClr val="808000"/>
                </a:solidFill>
                <a:cs typeface="Times New Roman" panose="02020603050405020304" pitchFamily="18" charset="0"/>
              </a:rPr>
              <a:t> (Tacite, 98. apr. J.-C., redécouvert en 1455)</a:t>
            </a:r>
          </a:p>
          <a:p>
            <a:pPr marL="0" indent="0">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3492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919940" y="0"/>
            <a:ext cx="4607861" cy="6851838"/>
          </a:xfrm>
          <a:prstGeom prst="rect">
            <a:avLst/>
          </a:prstGeom>
        </p:spPr>
      </p:pic>
      <p:pic>
        <p:nvPicPr>
          <p:cNvPr id="8" name="Picture 7"/>
          <p:cNvPicPr>
            <a:picLocks noChangeAspect="1"/>
          </p:cNvPicPr>
          <p:nvPr/>
        </p:nvPicPr>
        <p:blipFill>
          <a:blip r:embed="rId2"/>
          <a:stretch>
            <a:fillRect/>
          </a:stretch>
        </p:blipFill>
        <p:spPr>
          <a:xfrm>
            <a:off x="1919940" y="6162"/>
            <a:ext cx="4607861" cy="6851838"/>
          </a:xfrm>
          <a:prstGeom prst="rect">
            <a:avLst/>
          </a:prstGeom>
          <a:ln w="19050">
            <a:noFill/>
          </a:ln>
        </p:spPr>
      </p:pic>
      <p:pic>
        <p:nvPicPr>
          <p:cNvPr id="9" name="Picture 8"/>
          <p:cNvPicPr>
            <a:picLocks noChangeAspect="1"/>
          </p:cNvPicPr>
          <p:nvPr/>
        </p:nvPicPr>
        <p:blipFill rotWithShape="1">
          <a:blip r:embed="rId3"/>
          <a:srcRect l="57899" t="47906" r="2973" b="26518"/>
          <a:stretch/>
        </p:blipFill>
        <p:spPr>
          <a:xfrm>
            <a:off x="6883491" y="2058720"/>
            <a:ext cx="3702634" cy="3598333"/>
          </a:xfrm>
          <a:prstGeom prst="rect">
            <a:avLst/>
          </a:prstGeom>
          <a:ln w="19050">
            <a:noFill/>
          </a:ln>
        </p:spPr>
      </p:pic>
      <p:cxnSp>
        <p:nvCxnSpPr>
          <p:cNvPr id="11" name="Straight Arrow Connector 10"/>
          <p:cNvCxnSpPr/>
          <p:nvPr/>
        </p:nvCxnSpPr>
        <p:spPr>
          <a:xfrm flipH="1">
            <a:off x="3928533" y="2209801"/>
            <a:ext cx="558800" cy="338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6614246" y="4055534"/>
            <a:ext cx="169333" cy="846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870024" y="5898957"/>
            <a:ext cx="4139721" cy="646331"/>
          </a:xfrm>
          <a:prstGeom prst="rect">
            <a:avLst/>
          </a:prstGeom>
          <a:noFill/>
          <a:ln>
            <a:noFill/>
          </a:ln>
        </p:spPr>
        <p:txBody>
          <a:bodyPr wrap="square" rtlCol="0">
            <a:spAutoFit/>
          </a:bodyPr>
          <a:lstStyle/>
          <a:p>
            <a:r>
              <a:rPr lang="fr-CH" dirty="0" smtClean="0">
                <a:solidFill>
                  <a:srgbClr val="808000"/>
                </a:solidFill>
                <a:latin typeface="Calibri Light" panose="020F0302020204030204" pitchFamily="34" charset="0"/>
                <a:cs typeface="Calibri Light" panose="020F0302020204030204" pitchFamily="34" charset="0"/>
              </a:rPr>
              <a:t>Conrad</a:t>
            </a:r>
            <a:r>
              <a:rPr lang="fr-CH" dirty="0">
                <a:solidFill>
                  <a:srgbClr val="808000"/>
                </a:solidFill>
                <a:latin typeface="Calibri Light" panose="020F0302020204030204" pitchFamily="34" charset="0"/>
                <a:cs typeface="Calibri Light" panose="020F0302020204030204" pitchFamily="34" charset="0"/>
              </a:rPr>
              <a:t>, </a:t>
            </a:r>
            <a:r>
              <a:rPr lang="fr-CH" dirty="0" smtClean="0">
                <a:solidFill>
                  <a:srgbClr val="808000"/>
                </a:solidFill>
                <a:latin typeface="Calibri Light" panose="020F0302020204030204" pitchFamily="34" charset="0"/>
                <a:cs typeface="Calibri Light" panose="020F0302020204030204" pitchFamily="34" charset="0"/>
              </a:rPr>
              <a:t>successeur des rois carolingiens, de sang carolingien</a:t>
            </a:r>
            <a:endParaRPr lang="en-US" dirty="0">
              <a:solidFill>
                <a:srgbClr val="808000"/>
              </a:solidFill>
              <a:latin typeface="Calibri Light" panose="020F0302020204030204" pitchFamily="34" charset="0"/>
              <a:cs typeface="Calibri Light" panose="020F0302020204030204" pitchFamily="34" charset="0"/>
            </a:endParaRPr>
          </a:p>
        </p:txBody>
      </p:sp>
      <p:sp>
        <p:nvSpPr>
          <p:cNvPr id="16" name="TextBox 15"/>
          <p:cNvSpPr txBox="1"/>
          <p:nvPr/>
        </p:nvSpPr>
        <p:spPr>
          <a:xfrm>
            <a:off x="6870024" y="164631"/>
            <a:ext cx="3234558" cy="1200329"/>
          </a:xfrm>
          <a:prstGeom prst="rect">
            <a:avLst/>
          </a:prstGeom>
          <a:noFill/>
          <a:ln>
            <a:noFill/>
          </a:ln>
        </p:spPr>
        <p:txBody>
          <a:bodyPr wrap="square" rtlCol="0">
            <a:spAutoFit/>
          </a:bodyPr>
          <a:lstStyle/>
          <a:p>
            <a:r>
              <a:rPr lang="fr-CH" sz="1600" dirty="0">
                <a:solidFill>
                  <a:srgbClr val="808000"/>
                </a:solidFill>
                <a:latin typeface="Calibri" panose="020F0502020204030204" pitchFamily="34" charset="0"/>
                <a:cs typeface="Calibri" panose="020F0502020204030204" pitchFamily="34" charset="0"/>
              </a:rPr>
              <a:t>Généalogie des Carolingiens de la seconde moitié du XII</a:t>
            </a:r>
            <a:r>
              <a:rPr lang="fr-CH" sz="1600" baseline="30000" dirty="0">
                <a:solidFill>
                  <a:srgbClr val="808000"/>
                </a:solidFill>
                <a:latin typeface="Calibri" panose="020F0502020204030204" pitchFamily="34" charset="0"/>
                <a:cs typeface="Calibri" panose="020F0502020204030204" pitchFamily="34" charset="0"/>
              </a:rPr>
              <a:t>e </a:t>
            </a:r>
            <a:r>
              <a:rPr lang="fr-CH" sz="1600" dirty="0">
                <a:solidFill>
                  <a:srgbClr val="808000"/>
                </a:solidFill>
                <a:latin typeface="Calibri" panose="020F0502020204030204" pitchFamily="34" charset="0"/>
                <a:cs typeface="Calibri" panose="020F0502020204030204" pitchFamily="34" charset="0"/>
              </a:rPr>
              <a:t>s. sur base d’une généalogie du début du XI</a:t>
            </a:r>
            <a:r>
              <a:rPr lang="fr-CH" sz="1600" baseline="30000" dirty="0">
                <a:solidFill>
                  <a:srgbClr val="808000"/>
                </a:solidFill>
                <a:latin typeface="Calibri" panose="020F0502020204030204" pitchFamily="34" charset="0"/>
                <a:cs typeface="Calibri" panose="020F0502020204030204" pitchFamily="34" charset="0"/>
              </a:rPr>
              <a:t>e</a:t>
            </a:r>
            <a:r>
              <a:rPr lang="fr-CH" sz="1600" dirty="0">
                <a:solidFill>
                  <a:srgbClr val="808000"/>
                </a:solidFill>
                <a:latin typeface="Calibri" panose="020F0502020204030204" pitchFamily="34" charset="0"/>
                <a:cs typeface="Calibri" panose="020F0502020204030204" pitchFamily="34" charset="0"/>
              </a:rPr>
              <a:t> s.</a:t>
            </a:r>
          </a:p>
          <a:p>
            <a:r>
              <a:rPr lang="en-US" sz="1200" dirty="0" smtClean="0">
                <a:solidFill>
                  <a:srgbClr val="808000"/>
                </a:solidFill>
                <a:latin typeface="Calibri" panose="020F0502020204030204" pitchFamily="34" charset="0"/>
                <a:cs typeface="Calibri" panose="020F0502020204030204" pitchFamily="34" charset="0"/>
              </a:rPr>
              <a:t>(</a:t>
            </a:r>
            <a:r>
              <a:rPr lang="en-US" sz="1200" dirty="0" err="1" smtClean="0">
                <a:solidFill>
                  <a:srgbClr val="808000"/>
                </a:solidFill>
                <a:latin typeface="Calibri" panose="020F0502020204030204" pitchFamily="34" charset="0"/>
                <a:cs typeface="Calibri" panose="020F0502020204030204" pitchFamily="34" charset="0"/>
              </a:rPr>
              <a:t>Ekkehard</a:t>
            </a:r>
            <a:r>
              <a:rPr lang="en-US" sz="1200" dirty="0" smtClean="0">
                <a:solidFill>
                  <a:srgbClr val="808000"/>
                </a:solidFill>
                <a:latin typeface="Calibri" panose="020F0502020204030204" pitchFamily="34" charset="0"/>
                <a:cs typeface="Calibri" panose="020F0502020204030204" pitchFamily="34" charset="0"/>
              </a:rPr>
              <a:t> </a:t>
            </a:r>
            <a:r>
              <a:rPr lang="en-US" sz="1200" dirty="0">
                <a:solidFill>
                  <a:srgbClr val="808000"/>
                </a:solidFill>
                <a:latin typeface="Calibri" panose="020F0502020204030204" pitchFamily="34" charset="0"/>
                <a:cs typeface="Calibri" panose="020F0502020204030204" pitchFamily="34" charset="0"/>
              </a:rPr>
              <a:t>von Aura, </a:t>
            </a:r>
            <a:r>
              <a:rPr lang="en-US" sz="1200" dirty="0" err="1">
                <a:solidFill>
                  <a:srgbClr val="808000"/>
                </a:solidFill>
                <a:latin typeface="Calibri" panose="020F0502020204030204" pitchFamily="34" charset="0"/>
                <a:cs typeface="Calibri" panose="020F0502020204030204" pitchFamily="34" charset="0"/>
              </a:rPr>
              <a:t>Chronicon</a:t>
            </a:r>
            <a:r>
              <a:rPr lang="en-US" sz="1200" dirty="0">
                <a:solidFill>
                  <a:srgbClr val="808000"/>
                </a:solidFill>
                <a:latin typeface="Calibri" panose="020F0502020204030204" pitchFamily="34" charset="0"/>
                <a:cs typeface="Calibri" panose="020F0502020204030204" pitchFamily="34" charset="0"/>
              </a:rPr>
              <a:t> </a:t>
            </a:r>
            <a:r>
              <a:rPr lang="en-US" sz="1200" dirty="0" err="1">
                <a:solidFill>
                  <a:srgbClr val="808000"/>
                </a:solidFill>
                <a:latin typeface="Calibri" panose="020F0502020204030204" pitchFamily="34" charset="0"/>
                <a:cs typeface="Calibri" panose="020F0502020204030204" pitchFamily="34" charset="0"/>
              </a:rPr>
              <a:t>universale</a:t>
            </a:r>
            <a:r>
              <a:rPr lang="en-US" sz="1200" dirty="0">
                <a:solidFill>
                  <a:srgbClr val="808000"/>
                </a:solidFill>
                <a:latin typeface="Calibri" panose="020F0502020204030204" pitchFamily="34" charset="0"/>
                <a:cs typeface="Calibri" panose="020F0502020204030204" pitchFamily="34" charset="0"/>
              </a:rPr>
              <a:t>, Berlin, </a:t>
            </a:r>
            <a:r>
              <a:rPr lang="en-US" sz="1200" dirty="0" err="1">
                <a:solidFill>
                  <a:srgbClr val="808000"/>
                </a:solidFill>
                <a:latin typeface="Calibri" panose="020F0502020204030204" pitchFamily="34" charset="0"/>
                <a:cs typeface="Calibri" panose="020F0502020204030204" pitchFamily="34" charset="0"/>
              </a:rPr>
              <a:t>Staatsbibliothek</a:t>
            </a:r>
            <a:r>
              <a:rPr lang="en-US" sz="1200" dirty="0">
                <a:solidFill>
                  <a:srgbClr val="808000"/>
                </a:solidFill>
                <a:latin typeface="Calibri" panose="020F0502020204030204" pitchFamily="34" charset="0"/>
                <a:cs typeface="Calibri" panose="020F0502020204030204" pitchFamily="34" charset="0"/>
              </a:rPr>
              <a:t>, Ms. lat. fol. 295, fol. </a:t>
            </a:r>
            <a:r>
              <a:rPr lang="en-US" sz="1200" dirty="0" smtClean="0">
                <a:solidFill>
                  <a:srgbClr val="808000"/>
                </a:solidFill>
                <a:latin typeface="Calibri" panose="020F0502020204030204" pitchFamily="34" charset="0"/>
                <a:cs typeface="Calibri" panose="020F0502020204030204" pitchFamily="34" charset="0"/>
              </a:rPr>
              <a:t>80v.)</a:t>
            </a:r>
            <a:endParaRPr lang="en-US" sz="1200" dirty="0">
              <a:solidFill>
                <a:srgbClr val="808000"/>
              </a:solidFill>
              <a:latin typeface="Calibri" panose="020F0502020204030204" pitchFamily="34" charset="0"/>
              <a:cs typeface="Calibri" panose="020F0502020204030204" pitchFamily="34" charset="0"/>
            </a:endParaRPr>
          </a:p>
        </p:txBody>
      </p:sp>
      <p:sp>
        <p:nvSpPr>
          <p:cNvPr id="2" name="Oval 1"/>
          <p:cNvSpPr/>
          <p:nvPr/>
        </p:nvSpPr>
        <p:spPr>
          <a:xfrm>
            <a:off x="9096857" y="4118818"/>
            <a:ext cx="1440873" cy="151976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675237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740" y="1016001"/>
            <a:ext cx="3093604" cy="1403927"/>
          </a:xfrm>
        </p:spPr>
        <p:txBody>
          <a:bodyPr>
            <a:normAutofit fontScale="90000"/>
          </a:bodyPr>
          <a:lstStyle/>
          <a:p>
            <a:pPr marL="400050" indent="-400050">
              <a:lnSpc>
                <a:spcPct val="100000"/>
              </a:lnSpc>
              <a:spcBef>
                <a:spcPts val="0"/>
              </a:spcBef>
            </a:pPr>
            <a:r>
              <a:rPr lang="fr-CH" sz="2800" dirty="0" smtClean="0">
                <a:solidFill>
                  <a:schemeClr val="bg1"/>
                </a:solidFill>
                <a:latin typeface="Calibri Light" panose="020F0302020204030204" pitchFamily="34" charset="0"/>
                <a:ea typeface="+mn-ea"/>
                <a:cs typeface="Calibri Light" panose="020F0302020204030204" pitchFamily="34" charset="0"/>
              </a:rPr>
              <a:t>Du royaume à l’ Empire</a:t>
            </a:r>
            <a:br>
              <a:rPr lang="fr-CH" sz="2800" dirty="0" smtClean="0">
                <a:solidFill>
                  <a:schemeClr val="bg1"/>
                </a:solidFill>
                <a:latin typeface="Calibri Light" panose="020F0302020204030204" pitchFamily="34" charset="0"/>
                <a:ea typeface="+mn-ea"/>
                <a:cs typeface="Calibri Light" panose="020F0302020204030204" pitchFamily="34" charset="0"/>
              </a:rPr>
            </a:br>
            <a:r>
              <a:rPr lang="fr-CH" sz="2800" dirty="0">
                <a:solidFill>
                  <a:schemeClr val="bg1"/>
                </a:solidFill>
                <a:latin typeface="Calibri Light" panose="020F0302020204030204" pitchFamily="34" charset="0"/>
                <a:ea typeface="+mn-ea"/>
                <a:cs typeface="Calibri Light" panose="020F0302020204030204" pitchFamily="34" charset="0"/>
              </a:rPr>
              <a:t/>
            </a:r>
            <a:br>
              <a:rPr lang="fr-CH" sz="2800" dirty="0">
                <a:solidFill>
                  <a:schemeClr val="bg1"/>
                </a:solidFill>
                <a:latin typeface="Calibri Light" panose="020F0302020204030204" pitchFamily="34" charset="0"/>
                <a:ea typeface="+mn-ea"/>
                <a:cs typeface="Calibri Light" panose="020F0302020204030204" pitchFamily="34" charset="0"/>
              </a:rPr>
            </a:br>
            <a:endParaRPr lang="en-US" sz="2800" dirty="0">
              <a:solidFill>
                <a:schemeClr val="bg1"/>
              </a:solidFill>
              <a:latin typeface="Calibri Light" panose="020F0302020204030204" pitchFamily="34" charset="0"/>
              <a:cs typeface="Calibri Light" panose="020F0302020204030204" pitchFamily="34" charset="0"/>
            </a:endParaRPr>
          </a:p>
        </p:txBody>
      </p:sp>
      <p:sp>
        <p:nvSpPr>
          <p:cNvPr id="3" name="Content Placeholder 2"/>
          <p:cNvSpPr>
            <a:spLocks noGrp="1"/>
          </p:cNvSpPr>
          <p:nvPr>
            <p:ph idx="1"/>
          </p:nvPr>
        </p:nvSpPr>
        <p:spPr>
          <a:xfrm>
            <a:off x="3565814" y="825410"/>
            <a:ext cx="8227967" cy="5454741"/>
          </a:xfrm>
        </p:spPr>
        <p:txBody>
          <a:bodyPr>
            <a:normAutofit fontScale="70000" lnSpcReduction="20000"/>
          </a:bodyPr>
          <a:lstStyle/>
          <a:p>
            <a:pPr marL="0" indent="0">
              <a:buNone/>
            </a:pPr>
            <a:endParaRPr lang="fr-CH" dirty="0">
              <a:latin typeface="Times New Roman" panose="02020603050405020304" pitchFamily="18" charset="0"/>
              <a:cs typeface="Times New Roman" panose="02020603050405020304" pitchFamily="18" charset="0"/>
            </a:endParaRPr>
          </a:p>
          <a:p>
            <a:pPr marL="0" indent="0">
              <a:lnSpc>
                <a:spcPct val="120000"/>
              </a:lnSpc>
              <a:buNone/>
            </a:pPr>
            <a:r>
              <a:rPr lang="fr-CH" sz="2900" dirty="0">
                <a:solidFill>
                  <a:srgbClr val="808000"/>
                </a:solidFill>
                <a:cs typeface="Times New Roman" panose="02020603050405020304" pitchFamily="18" charset="0"/>
              </a:rPr>
              <a:t>L’élection et le couronnement du roi des Romains (</a:t>
            </a:r>
            <a:r>
              <a:rPr lang="fr-CH" sz="2900" i="1" dirty="0" err="1">
                <a:solidFill>
                  <a:srgbClr val="808000"/>
                </a:solidFill>
                <a:cs typeface="Times New Roman" panose="02020603050405020304" pitchFamily="18" charset="0"/>
              </a:rPr>
              <a:t>rex</a:t>
            </a:r>
            <a:r>
              <a:rPr lang="fr-CH" sz="2900" i="1" dirty="0">
                <a:solidFill>
                  <a:srgbClr val="808000"/>
                </a:solidFill>
                <a:cs typeface="Times New Roman" panose="02020603050405020304" pitchFamily="18" charset="0"/>
              </a:rPr>
              <a:t> </a:t>
            </a:r>
            <a:r>
              <a:rPr lang="fr-CH" sz="2900" i="1" dirty="0" err="1">
                <a:solidFill>
                  <a:srgbClr val="808000"/>
                </a:solidFill>
                <a:cs typeface="Times New Roman" panose="02020603050405020304" pitchFamily="18" charset="0"/>
              </a:rPr>
              <a:t>Romanorum</a:t>
            </a:r>
            <a:r>
              <a:rPr lang="fr-CH" sz="2900" dirty="0">
                <a:solidFill>
                  <a:srgbClr val="808000"/>
                </a:solidFill>
                <a:cs typeface="Times New Roman" panose="02020603050405020304" pitchFamily="18" charset="0"/>
              </a:rPr>
              <a:t>) lui donne la possibilité de se faire couronner par le pape comme empereur Romain (</a:t>
            </a:r>
            <a:r>
              <a:rPr lang="fr-CH" sz="2900" i="1" dirty="0">
                <a:solidFill>
                  <a:srgbClr val="808000"/>
                </a:solidFill>
                <a:cs typeface="Times New Roman" panose="02020603050405020304" pitchFamily="18" charset="0"/>
              </a:rPr>
              <a:t>imperator </a:t>
            </a:r>
            <a:r>
              <a:rPr lang="fr-CH" sz="2900" i="1" dirty="0" err="1">
                <a:solidFill>
                  <a:srgbClr val="808000"/>
                </a:solidFill>
                <a:cs typeface="Times New Roman" panose="02020603050405020304" pitchFamily="18" charset="0"/>
              </a:rPr>
              <a:t>Romanorum</a:t>
            </a:r>
            <a:r>
              <a:rPr lang="fr-CH" sz="2900" dirty="0">
                <a:solidFill>
                  <a:srgbClr val="808000"/>
                </a:solidFill>
                <a:cs typeface="Times New Roman" panose="02020603050405020304" pitchFamily="18" charset="0"/>
              </a:rPr>
              <a:t>)</a:t>
            </a:r>
          </a:p>
          <a:p>
            <a:pPr marL="0" indent="0">
              <a:buNone/>
            </a:pPr>
            <a:endParaRPr lang="fr-CH" sz="2900" dirty="0">
              <a:solidFill>
                <a:srgbClr val="808000"/>
              </a:solidFill>
              <a:cs typeface="Times New Roman" panose="02020603050405020304" pitchFamily="18" charset="0"/>
            </a:endParaRPr>
          </a:p>
          <a:p>
            <a:pPr marL="0" indent="0">
              <a:buNone/>
            </a:pPr>
            <a:r>
              <a:rPr lang="fr-CH" sz="2900" b="1" dirty="0">
                <a:solidFill>
                  <a:srgbClr val="808000"/>
                </a:solidFill>
                <a:cs typeface="Times New Roman" panose="02020603050405020304" pitchFamily="18" charset="0"/>
              </a:rPr>
              <a:t>Depuis 1157: </a:t>
            </a:r>
            <a:r>
              <a:rPr lang="fr-CH" sz="2900" b="1" i="1" dirty="0">
                <a:solidFill>
                  <a:srgbClr val="808000"/>
                </a:solidFill>
                <a:cs typeface="Times New Roman" panose="02020603050405020304" pitchFamily="18" charset="0"/>
              </a:rPr>
              <a:t>Sacrum Imperium</a:t>
            </a:r>
          </a:p>
          <a:p>
            <a:pPr marL="0" indent="0">
              <a:buNone/>
            </a:pPr>
            <a:r>
              <a:rPr lang="fr-CH" sz="2900" b="1" dirty="0">
                <a:solidFill>
                  <a:srgbClr val="808000"/>
                </a:solidFill>
                <a:cs typeface="Times New Roman" panose="02020603050405020304" pitchFamily="18" charset="0"/>
              </a:rPr>
              <a:t>Depuis 1184: </a:t>
            </a:r>
            <a:r>
              <a:rPr lang="fr-CH" sz="2900" b="1" i="1" dirty="0">
                <a:solidFill>
                  <a:srgbClr val="808000"/>
                </a:solidFill>
                <a:cs typeface="Times New Roman" panose="02020603050405020304" pitchFamily="18" charset="0"/>
              </a:rPr>
              <a:t>Sacrum </a:t>
            </a:r>
            <a:r>
              <a:rPr lang="fr-CH" sz="2900" b="1" i="1" dirty="0" err="1">
                <a:solidFill>
                  <a:srgbClr val="808000"/>
                </a:solidFill>
                <a:cs typeface="Times New Roman" panose="02020603050405020304" pitchFamily="18" charset="0"/>
              </a:rPr>
              <a:t>Romanum</a:t>
            </a:r>
            <a:r>
              <a:rPr lang="fr-CH" sz="2900" b="1" i="1" dirty="0">
                <a:solidFill>
                  <a:srgbClr val="808000"/>
                </a:solidFill>
                <a:cs typeface="Times New Roman" panose="02020603050405020304" pitchFamily="18" charset="0"/>
              </a:rPr>
              <a:t> Imperium </a:t>
            </a:r>
            <a:r>
              <a:rPr lang="fr-CH" sz="2900" b="1" dirty="0">
                <a:solidFill>
                  <a:srgbClr val="808000"/>
                </a:solidFill>
                <a:cs typeface="Times New Roman" panose="02020603050405020304" pitchFamily="18" charset="0"/>
              </a:rPr>
              <a:t>(courant comme titre officiel depuis 1254)</a:t>
            </a:r>
          </a:p>
          <a:p>
            <a:pPr marL="0" indent="0">
              <a:buNone/>
            </a:pPr>
            <a:endParaRPr lang="fr-CH" sz="2900" dirty="0">
              <a:solidFill>
                <a:srgbClr val="808000"/>
              </a:solidFill>
              <a:cs typeface="Times New Roman" panose="02020603050405020304" pitchFamily="18" charset="0"/>
            </a:endParaRPr>
          </a:p>
          <a:p>
            <a:pPr>
              <a:lnSpc>
                <a:spcPct val="120000"/>
              </a:lnSpc>
            </a:pPr>
            <a:r>
              <a:rPr lang="fr-CH" sz="2900" dirty="0">
                <a:solidFill>
                  <a:srgbClr val="808000"/>
                </a:solidFill>
                <a:cs typeface="Times New Roman" panose="02020603050405020304" pitchFamily="18" charset="0"/>
              </a:rPr>
              <a:t>Idée de l’héritage de l’Empire romain de l’Antiquité: l’empire universel</a:t>
            </a:r>
          </a:p>
          <a:p>
            <a:pPr>
              <a:lnSpc>
                <a:spcPct val="120000"/>
              </a:lnSpc>
            </a:pPr>
            <a:r>
              <a:rPr lang="fr-CH" sz="2900" dirty="0">
                <a:solidFill>
                  <a:srgbClr val="808000"/>
                </a:solidFill>
                <a:cs typeface="Times New Roman" panose="02020603050405020304" pitchFamily="18" charset="0"/>
              </a:rPr>
              <a:t>Rôle spécifique dans le plan de salut </a:t>
            </a:r>
            <a:r>
              <a:rPr lang="fr-CH" sz="2900" dirty="0" smtClean="0">
                <a:solidFill>
                  <a:srgbClr val="808000"/>
                </a:solidFill>
                <a:cs typeface="Times New Roman" panose="02020603050405020304" pitchFamily="18" charset="0"/>
              </a:rPr>
              <a:t>divin: caractère sacré des empereurs</a:t>
            </a:r>
            <a:endParaRPr lang="fr-CH" sz="2900" dirty="0">
              <a:solidFill>
                <a:srgbClr val="808000"/>
              </a:solidFill>
              <a:cs typeface="Times New Roman" panose="02020603050405020304" pitchFamily="18" charset="0"/>
            </a:endParaRPr>
          </a:p>
          <a:p>
            <a:pPr>
              <a:lnSpc>
                <a:spcPct val="120000"/>
              </a:lnSpc>
            </a:pPr>
            <a:r>
              <a:rPr lang="fr-CH" sz="2900" dirty="0">
                <a:solidFill>
                  <a:srgbClr val="808000"/>
                </a:solidFill>
                <a:cs typeface="Times New Roman" panose="02020603050405020304" pitchFamily="18" charset="0"/>
              </a:rPr>
              <a:t>Prédominance du roi-empereur romain sur les autres rois </a:t>
            </a:r>
            <a:r>
              <a:rPr lang="fr-CH" sz="2900" dirty="0" smtClean="0">
                <a:solidFill>
                  <a:srgbClr val="808000"/>
                </a:solidFill>
                <a:cs typeface="Times New Roman" panose="02020603050405020304" pitchFamily="18" charset="0"/>
              </a:rPr>
              <a:t>à la tête </a:t>
            </a:r>
            <a:r>
              <a:rPr lang="fr-CH" sz="2900" dirty="0">
                <a:solidFill>
                  <a:srgbClr val="808000"/>
                </a:solidFill>
                <a:cs typeface="Times New Roman" panose="02020603050405020304" pitchFamily="18" charset="0"/>
              </a:rPr>
              <a:t>de la chrétienté</a:t>
            </a:r>
          </a:p>
          <a:p>
            <a:pPr marL="0" indent="0">
              <a:buNone/>
            </a:pPr>
            <a:endParaRPr lang="fr-CH" sz="2900" dirty="0">
              <a:solidFill>
                <a:srgbClr val="808000"/>
              </a:solidFill>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43740" y="1691617"/>
            <a:ext cx="3211657" cy="4108820"/>
          </a:xfrm>
          <a:prstGeom prst="rect">
            <a:avLst/>
          </a:prstGeom>
        </p:spPr>
      </p:pic>
      <p:sp>
        <p:nvSpPr>
          <p:cNvPr id="5" name="TextBox 4"/>
          <p:cNvSpPr txBox="1"/>
          <p:nvPr/>
        </p:nvSpPr>
        <p:spPr>
          <a:xfrm>
            <a:off x="226240" y="6214443"/>
            <a:ext cx="6258316" cy="523220"/>
          </a:xfrm>
          <a:prstGeom prst="rect">
            <a:avLst/>
          </a:prstGeom>
          <a:noFill/>
        </p:spPr>
        <p:txBody>
          <a:bodyPr wrap="none" rtlCol="0">
            <a:spAutoFit/>
          </a:bodyPr>
          <a:lstStyle/>
          <a:p>
            <a:r>
              <a:rPr lang="fr-FR" sz="1400" dirty="0">
                <a:solidFill>
                  <a:srgbClr val="808000"/>
                </a:solidFill>
                <a:latin typeface="Calibri Light" panose="020F0302020204030204" pitchFamily="34" charset="0"/>
                <a:cs typeface="Calibri Light" panose="020F0302020204030204" pitchFamily="34" charset="0"/>
              </a:rPr>
              <a:t>Sacramentaire d'Henri II en provenance de Ratisbonne/</a:t>
            </a:r>
            <a:r>
              <a:rPr lang="fr-FR" sz="1400" dirty="0" err="1">
                <a:solidFill>
                  <a:srgbClr val="808000"/>
                </a:solidFill>
                <a:latin typeface="Calibri Light" panose="020F0302020204030204" pitchFamily="34" charset="0"/>
                <a:cs typeface="Calibri Light" panose="020F0302020204030204" pitchFamily="34" charset="0"/>
              </a:rPr>
              <a:t>Regensburg</a:t>
            </a:r>
            <a:r>
              <a:rPr lang="fr-FR" sz="1400" dirty="0">
                <a:solidFill>
                  <a:srgbClr val="808000"/>
                </a:solidFill>
                <a:latin typeface="Calibri Light" panose="020F0302020204030204" pitchFamily="34" charset="0"/>
                <a:cs typeface="Calibri Light" panose="020F0302020204030204" pitchFamily="34" charset="0"/>
              </a:rPr>
              <a:t>,  début XI</a:t>
            </a:r>
            <a:r>
              <a:rPr lang="fr-FR" sz="1400" baseline="30000" dirty="0">
                <a:solidFill>
                  <a:srgbClr val="808000"/>
                </a:solidFill>
                <a:latin typeface="Calibri Light" panose="020F0302020204030204" pitchFamily="34" charset="0"/>
                <a:cs typeface="Calibri Light" panose="020F0302020204030204" pitchFamily="34" charset="0"/>
              </a:rPr>
              <a:t>e</a:t>
            </a:r>
            <a:r>
              <a:rPr lang="fr-FR" sz="1400" dirty="0">
                <a:solidFill>
                  <a:srgbClr val="808000"/>
                </a:solidFill>
                <a:latin typeface="Calibri Light" panose="020F0302020204030204" pitchFamily="34" charset="0"/>
                <a:cs typeface="Calibri Light" panose="020F0302020204030204" pitchFamily="34" charset="0"/>
              </a:rPr>
              <a:t> siècle</a:t>
            </a:r>
            <a:br>
              <a:rPr lang="fr-FR" sz="1400" dirty="0">
                <a:solidFill>
                  <a:srgbClr val="808000"/>
                </a:solidFill>
                <a:latin typeface="Calibri Light" panose="020F0302020204030204" pitchFamily="34" charset="0"/>
                <a:cs typeface="Calibri Light" panose="020F0302020204030204" pitchFamily="34" charset="0"/>
              </a:rPr>
            </a:br>
            <a:r>
              <a:rPr lang="fr-FR" sz="1400" dirty="0" smtClean="0">
                <a:solidFill>
                  <a:srgbClr val="808000"/>
                </a:solidFill>
                <a:latin typeface="Calibri Light" panose="020F0302020204030204" pitchFamily="34" charset="0"/>
                <a:cs typeface="Calibri Light" panose="020F0302020204030204" pitchFamily="34" charset="0"/>
              </a:rPr>
              <a:t>(Bayerische </a:t>
            </a:r>
            <a:r>
              <a:rPr lang="fr-FR" sz="1400" dirty="0" err="1">
                <a:solidFill>
                  <a:srgbClr val="808000"/>
                </a:solidFill>
                <a:latin typeface="Calibri Light" panose="020F0302020204030204" pitchFamily="34" charset="0"/>
                <a:cs typeface="Calibri Light" panose="020F0302020204030204" pitchFamily="34" charset="0"/>
              </a:rPr>
              <a:t>Staatsbibliothek</a:t>
            </a:r>
            <a:r>
              <a:rPr lang="fr-FR" sz="1400" dirty="0">
                <a:solidFill>
                  <a:srgbClr val="808000"/>
                </a:solidFill>
                <a:latin typeface="Calibri Light" panose="020F0302020204030204" pitchFamily="34" charset="0"/>
                <a:cs typeface="Calibri Light" panose="020F0302020204030204" pitchFamily="34" charset="0"/>
              </a:rPr>
              <a:t> </a:t>
            </a:r>
            <a:r>
              <a:rPr lang="fr-FR" sz="1400" dirty="0" smtClean="0">
                <a:solidFill>
                  <a:srgbClr val="808000"/>
                </a:solidFill>
                <a:latin typeface="Calibri Light" panose="020F0302020204030204" pitchFamily="34" charset="0"/>
                <a:cs typeface="Calibri Light" panose="020F0302020204030204" pitchFamily="34" charset="0"/>
              </a:rPr>
              <a:t>Munich, </a:t>
            </a:r>
            <a:r>
              <a:rPr lang="fr-FR" sz="1400" dirty="0" err="1" smtClean="0">
                <a:solidFill>
                  <a:srgbClr val="808000"/>
                </a:solidFill>
                <a:latin typeface="Calibri Light" panose="020F0302020204030204" pitchFamily="34" charset="0"/>
                <a:cs typeface="Calibri Light" panose="020F0302020204030204" pitchFamily="34" charset="0"/>
              </a:rPr>
              <a:t>Clm</a:t>
            </a:r>
            <a:r>
              <a:rPr lang="fr-FR" sz="1400" dirty="0" smtClean="0">
                <a:solidFill>
                  <a:srgbClr val="808000"/>
                </a:solidFill>
                <a:latin typeface="Calibri Light" panose="020F0302020204030204" pitchFamily="34" charset="0"/>
                <a:cs typeface="Calibri Light" panose="020F0302020204030204" pitchFamily="34" charset="0"/>
              </a:rPr>
              <a:t>. 4456)</a:t>
            </a:r>
            <a:endParaRPr lang="fr-FR" sz="1400" dirty="0">
              <a:solidFill>
                <a:srgbClr val="808000"/>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8533810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133207" y="960582"/>
            <a:ext cx="3154939" cy="4535055"/>
          </a:xfrm>
        </p:spPr>
        <p:txBody>
          <a:bodyPr>
            <a:normAutofit/>
          </a:bodyPr>
          <a:lstStyle/>
          <a:p>
            <a:r>
              <a:rPr lang="fr-CH" altLang="fr-FR" sz="2000" b="1" dirty="0" err="1">
                <a:solidFill>
                  <a:schemeClr val="bg1"/>
                </a:solidFill>
                <a:latin typeface="Calibri Light" panose="020F0302020204030204" pitchFamily="34" charset="0"/>
                <a:ea typeface="ＭＳ Ｐゴシック" panose="020B0600070205080204" pitchFamily="34" charset="-128"/>
                <a:cs typeface="Calibri Light" panose="020F0302020204030204" pitchFamily="34" charset="0"/>
              </a:rPr>
              <a:t>Renovatio</a:t>
            </a:r>
            <a:r>
              <a:rPr lang="fr-CH" altLang="fr-FR" sz="2000" b="1" dirty="0">
                <a:solidFill>
                  <a:schemeClr val="bg1"/>
                </a:solidFill>
                <a:latin typeface="Calibri Light" panose="020F0302020204030204" pitchFamily="34" charset="0"/>
                <a:ea typeface="ＭＳ Ｐゴシック" panose="020B0600070205080204" pitchFamily="34" charset="-128"/>
                <a:cs typeface="Calibri Light" panose="020F0302020204030204" pitchFamily="34" charset="0"/>
              </a:rPr>
              <a:t> </a:t>
            </a:r>
            <a:r>
              <a:rPr lang="fr-CH" altLang="fr-FR" sz="2000" b="1" dirty="0" err="1" smtClean="0">
                <a:solidFill>
                  <a:schemeClr val="bg1"/>
                </a:solidFill>
                <a:latin typeface="Calibri Light" panose="020F0302020204030204" pitchFamily="34" charset="0"/>
                <a:ea typeface="ＭＳ Ｐゴシック" panose="020B0600070205080204" pitchFamily="34" charset="-128"/>
                <a:cs typeface="Calibri Light" panose="020F0302020204030204" pitchFamily="34" charset="0"/>
              </a:rPr>
              <a:t>Imperii</a:t>
            </a:r>
            <a:r>
              <a:rPr lang="fr-CH" altLang="fr-FR" sz="2000" b="1" dirty="0" smtClean="0">
                <a:solidFill>
                  <a:schemeClr val="bg1"/>
                </a:solidFill>
                <a:latin typeface="Calibri Light" panose="020F0302020204030204" pitchFamily="34" charset="0"/>
                <a:ea typeface="ＭＳ Ｐゴシック" panose="020B0600070205080204" pitchFamily="34" charset="-128"/>
                <a:cs typeface="Calibri Light" panose="020F0302020204030204" pitchFamily="34" charset="0"/>
              </a:rPr>
              <a:t> </a:t>
            </a:r>
            <a:r>
              <a:rPr lang="fr-CH" altLang="fr-FR" sz="2000" b="1" dirty="0" err="1" smtClean="0">
                <a:solidFill>
                  <a:schemeClr val="bg1"/>
                </a:solidFill>
                <a:latin typeface="Calibri Light" panose="020F0302020204030204" pitchFamily="34" charset="0"/>
                <a:ea typeface="ＭＳ Ｐゴシック" panose="020B0600070205080204" pitchFamily="34" charset="-128"/>
                <a:cs typeface="Calibri Light" panose="020F0302020204030204" pitchFamily="34" charset="0"/>
              </a:rPr>
              <a:t>Romanorum</a:t>
            </a:r>
            <a:r>
              <a:rPr lang="fr-CH" altLang="fr-FR" sz="2000" dirty="0">
                <a:latin typeface="Calibri Light" panose="020F0302020204030204" pitchFamily="34" charset="0"/>
                <a:ea typeface="ＭＳ Ｐゴシック" panose="020B0600070205080204" pitchFamily="34" charset="-128"/>
                <a:cs typeface="Calibri Light" panose="020F0302020204030204" pitchFamily="34" charset="0"/>
              </a:rPr>
              <a:t/>
            </a:r>
            <a:br>
              <a:rPr lang="fr-CH" altLang="fr-FR" sz="2000" dirty="0">
                <a:latin typeface="Calibri Light" panose="020F0302020204030204" pitchFamily="34" charset="0"/>
                <a:ea typeface="ＭＳ Ｐゴシック" panose="020B0600070205080204" pitchFamily="34" charset="-128"/>
                <a:cs typeface="Calibri Light" panose="020F0302020204030204" pitchFamily="34" charset="0"/>
              </a:rPr>
            </a:br>
            <a:r>
              <a:rPr lang="fr-CH" altLang="fr-FR" sz="2000" dirty="0" smtClean="0">
                <a:latin typeface="Calibri Light" panose="020F0302020204030204" pitchFamily="34" charset="0"/>
                <a:ea typeface="ＭＳ Ｐゴシック" panose="020B0600070205080204" pitchFamily="34" charset="-128"/>
                <a:cs typeface="Calibri Light" panose="020F0302020204030204" pitchFamily="34" charset="0"/>
              </a:rPr>
              <a:t/>
            </a:r>
            <a:br>
              <a:rPr lang="fr-CH" altLang="fr-FR" sz="2000" dirty="0" smtClean="0">
                <a:latin typeface="Calibri Light" panose="020F0302020204030204" pitchFamily="34" charset="0"/>
                <a:ea typeface="ＭＳ Ｐゴシック" panose="020B0600070205080204" pitchFamily="34" charset="-128"/>
                <a:cs typeface="Calibri Light" panose="020F0302020204030204" pitchFamily="34" charset="0"/>
              </a:rPr>
            </a:br>
            <a:r>
              <a:rPr lang="fr-CH" altLang="fr-FR" sz="2000" dirty="0">
                <a:latin typeface="Calibri Light" panose="020F0302020204030204" pitchFamily="34" charset="0"/>
                <a:ea typeface="ＭＳ Ｐゴシック" panose="020B0600070205080204" pitchFamily="34" charset="-128"/>
                <a:cs typeface="Calibri Light" panose="020F0302020204030204" pitchFamily="34" charset="0"/>
              </a:rPr>
              <a:t>L</a:t>
            </a:r>
            <a:r>
              <a:rPr lang="fr-CH" altLang="fr-FR" sz="2000" dirty="0" smtClean="0">
                <a:latin typeface="Calibri Light" panose="020F0302020204030204" pitchFamily="34" charset="0"/>
                <a:ea typeface="ＭＳ Ｐゴシック" panose="020B0600070205080204" pitchFamily="34" charset="-128"/>
                <a:cs typeface="Calibri Light" panose="020F0302020204030204" pitchFamily="34" charset="0"/>
              </a:rPr>
              <a:t>'empereur </a:t>
            </a:r>
            <a:r>
              <a:rPr lang="fr-CH" altLang="fr-FR" sz="2000" dirty="0">
                <a:latin typeface="Calibri Light" panose="020F0302020204030204" pitchFamily="34" charset="0"/>
                <a:ea typeface="ＭＳ Ｐゴシック" panose="020B0600070205080204" pitchFamily="34" charset="-128"/>
                <a:cs typeface="Calibri Light" panose="020F0302020204030204" pitchFamily="34" charset="0"/>
              </a:rPr>
              <a:t>Otton III</a:t>
            </a:r>
            <a:br>
              <a:rPr lang="fr-CH" altLang="fr-FR" sz="2000" dirty="0">
                <a:latin typeface="Calibri Light" panose="020F0302020204030204" pitchFamily="34" charset="0"/>
                <a:ea typeface="ＭＳ Ｐゴシック" panose="020B0600070205080204" pitchFamily="34" charset="-128"/>
                <a:cs typeface="Calibri Light" panose="020F0302020204030204" pitchFamily="34" charset="0"/>
              </a:rPr>
            </a:br>
            <a:r>
              <a:rPr lang="fr-CH" altLang="fr-FR" sz="2000" dirty="0">
                <a:latin typeface="Calibri Light" panose="020F0302020204030204" pitchFamily="34" charset="0"/>
                <a:ea typeface="ＭＳ Ｐゴシック" panose="020B0600070205080204" pitchFamily="34" charset="-128"/>
                <a:cs typeface="Calibri Light" panose="020F0302020204030204" pitchFamily="34" charset="0"/>
              </a:rPr>
              <a:t>entouré des princes d'Empire et des </a:t>
            </a:r>
            <a:r>
              <a:rPr lang="fr-CH" altLang="fr-FR" sz="2000" dirty="0" smtClean="0">
                <a:latin typeface="Calibri Light" panose="020F0302020204030204" pitchFamily="34" charset="0"/>
                <a:ea typeface="ＭＳ Ｐゴシック" panose="020B0600070205080204" pitchFamily="34" charset="-128"/>
                <a:cs typeface="Calibri Light" panose="020F0302020204030204" pitchFamily="34" charset="0"/>
              </a:rPr>
              <a:t>évêques.</a:t>
            </a:r>
            <a:r>
              <a:rPr lang="fr-CH" altLang="fr-FR" sz="2000" dirty="0">
                <a:latin typeface="Calibri Light" panose="020F0302020204030204" pitchFamily="34" charset="0"/>
                <a:ea typeface="ＭＳ Ｐゴシック" panose="020B0600070205080204" pitchFamily="34" charset="-128"/>
                <a:cs typeface="Calibri Light" panose="020F0302020204030204" pitchFamily="34" charset="0"/>
              </a:rPr>
              <a:t/>
            </a:r>
            <a:br>
              <a:rPr lang="fr-CH" altLang="fr-FR" sz="2000" dirty="0">
                <a:latin typeface="Calibri Light" panose="020F0302020204030204" pitchFamily="34" charset="0"/>
                <a:ea typeface="ＭＳ Ｐゴシック" panose="020B0600070205080204" pitchFamily="34" charset="-128"/>
                <a:cs typeface="Calibri Light" panose="020F0302020204030204" pitchFamily="34" charset="0"/>
              </a:rPr>
            </a:br>
            <a:r>
              <a:rPr lang="fr-CH" altLang="fr-FR" sz="2000" dirty="0">
                <a:latin typeface="Calibri Light" panose="020F0302020204030204" pitchFamily="34" charset="0"/>
                <a:ea typeface="ＭＳ Ｐゴシック" panose="020B0600070205080204" pitchFamily="34" charset="-128"/>
                <a:cs typeface="Calibri Light" panose="020F0302020204030204" pitchFamily="34" charset="0"/>
              </a:rPr>
              <a:t>À</a:t>
            </a:r>
            <a:r>
              <a:rPr lang="fr-CH" altLang="fr-FR" sz="2000" dirty="0" smtClean="0">
                <a:latin typeface="Calibri Light" panose="020F0302020204030204" pitchFamily="34" charset="0"/>
                <a:ea typeface="ＭＳ Ｐゴシック" panose="020B0600070205080204" pitchFamily="34" charset="-128"/>
                <a:cs typeface="Calibri Light" panose="020F0302020204030204" pitchFamily="34" charset="0"/>
              </a:rPr>
              <a:t> </a:t>
            </a:r>
            <a:r>
              <a:rPr lang="fr-CH" altLang="fr-FR" sz="2000" dirty="0">
                <a:latin typeface="Calibri Light" panose="020F0302020204030204" pitchFamily="34" charset="0"/>
                <a:ea typeface="ＭＳ Ｐゴシック" panose="020B0600070205080204" pitchFamily="34" charset="-128"/>
                <a:cs typeface="Calibri Light" panose="020F0302020204030204" pitchFamily="34" charset="0"/>
              </a:rPr>
              <a:t>gauche, les </a:t>
            </a:r>
            <a:r>
              <a:rPr lang="fr-CH" altLang="fr-FR" sz="2000" dirty="0" smtClean="0">
                <a:latin typeface="Calibri Light" panose="020F0302020204030204" pitchFamily="34" charset="0"/>
                <a:ea typeface="ＭＳ Ｐゴシック" panose="020B0600070205080204" pitchFamily="34" charset="-128"/>
                <a:cs typeface="Calibri Light" panose="020F0302020204030204" pitchFamily="34" charset="0"/>
              </a:rPr>
              <a:t>quatre </a:t>
            </a:r>
            <a:r>
              <a:rPr lang="fr-CH" altLang="fr-FR" sz="2000" dirty="0">
                <a:latin typeface="Calibri Light" panose="020F0302020204030204" pitchFamily="34" charset="0"/>
                <a:ea typeface="ＭＳ Ｐゴシック" panose="020B0600070205080204" pitchFamily="34" charset="-128"/>
                <a:cs typeface="Calibri Light" panose="020F0302020204030204" pitchFamily="34" charset="0"/>
              </a:rPr>
              <a:t>nations (la Slavonie, la Germanie, les Gaules et Rome)</a:t>
            </a:r>
            <a:br>
              <a:rPr lang="fr-CH" altLang="fr-FR" sz="2000" dirty="0">
                <a:latin typeface="Calibri Light" panose="020F0302020204030204" pitchFamily="34" charset="0"/>
                <a:ea typeface="ＭＳ Ｐゴシック" panose="020B0600070205080204" pitchFamily="34" charset="-128"/>
                <a:cs typeface="Calibri Light" panose="020F0302020204030204" pitchFamily="34" charset="0"/>
              </a:rPr>
            </a:br>
            <a:r>
              <a:rPr lang="fr-CH" altLang="fr-FR" sz="2000" dirty="0">
                <a:latin typeface="Calibri Light" panose="020F0302020204030204" pitchFamily="34" charset="0"/>
                <a:ea typeface="ＭＳ Ｐゴシック" panose="020B0600070205080204" pitchFamily="34" charset="-128"/>
                <a:cs typeface="Calibri Light" panose="020F0302020204030204" pitchFamily="34" charset="0"/>
              </a:rPr>
              <a:t>lui rendent hommage en tant que successeur à </a:t>
            </a:r>
            <a:r>
              <a:rPr lang="fr-CH" altLang="fr-FR" sz="2000" dirty="0" smtClean="0">
                <a:latin typeface="Calibri Light" panose="020F0302020204030204" pitchFamily="34" charset="0"/>
                <a:ea typeface="ＭＳ Ｐゴシック" panose="020B0600070205080204" pitchFamily="34" charset="-128"/>
                <a:cs typeface="Calibri Light" panose="020F0302020204030204" pitchFamily="34" charset="0"/>
              </a:rPr>
              <a:t>l‘Empire universel</a:t>
            </a:r>
            <a:br>
              <a:rPr lang="fr-CH" altLang="fr-FR" sz="2000" dirty="0" smtClean="0">
                <a:latin typeface="Calibri Light" panose="020F0302020204030204" pitchFamily="34" charset="0"/>
                <a:ea typeface="ＭＳ Ｐゴシック" panose="020B0600070205080204" pitchFamily="34" charset="-128"/>
                <a:cs typeface="Calibri Light" panose="020F0302020204030204" pitchFamily="34" charset="0"/>
              </a:rPr>
            </a:br>
            <a:r>
              <a:rPr lang="fr-CH" altLang="fr-FR" sz="2000" dirty="0">
                <a:latin typeface="Calibri Light" panose="020F0302020204030204" pitchFamily="34" charset="0"/>
                <a:ea typeface="ＭＳ Ｐゴシック" panose="020B0600070205080204" pitchFamily="34" charset="-128"/>
                <a:cs typeface="Calibri Light" panose="020F0302020204030204" pitchFamily="34" charset="0"/>
              </a:rPr>
              <a:t/>
            </a:r>
            <a:br>
              <a:rPr lang="fr-CH" altLang="fr-FR" sz="2000" dirty="0">
                <a:latin typeface="Calibri Light" panose="020F0302020204030204" pitchFamily="34" charset="0"/>
                <a:ea typeface="ＭＳ Ｐゴシック" panose="020B0600070205080204" pitchFamily="34" charset="-128"/>
                <a:cs typeface="Calibri Light" panose="020F0302020204030204" pitchFamily="34" charset="0"/>
              </a:rPr>
            </a:br>
            <a:r>
              <a:rPr lang="fr-CH" altLang="fr-FR" sz="1800" dirty="0">
                <a:latin typeface="Calibri Light" panose="020F0302020204030204" pitchFamily="34" charset="0"/>
                <a:ea typeface="ＭＳ Ｐゴシック" panose="020B0600070205080204" pitchFamily="34" charset="-128"/>
                <a:cs typeface="Calibri Light" panose="020F0302020204030204" pitchFamily="34" charset="0"/>
              </a:rPr>
              <a:t>(miniature du scriptorium de l’abbaye de la </a:t>
            </a:r>
            <a:r>
              <a:rPr lang="fr-CH" altLang="fr-FR" sz="1800" dirty="0" err="1">
                <a:latin typeface="Calibri Light" panose="020F0302020204030204" pitchFamily="34" charset="0"/>
                <a:ea typeface="ＭＳ Ｐゴシック" panose="020B0600070205080204" pitchFamily="34" charset="-128"/>
                <a:cs typeface="Calibri Light" panose="020F0302020204030204" pitchFamily="34" charset="0"/>
              </a:rPr>
              <a:t>Reichenau</a:t>
            </a:r>
            <a:r>
              <a:rPr lang="fr-CH" altLang="fr-FR" sz="1800" dirty="0">
                <a:latin typeface="Calibri Light" panose="020F0302020204030204" pitchFamily="34" charset="0"/>
                <a:ea typeface="ＭＳ Ｐゴシック" panose="020B0600070205080204" pitchFamily="34" charset="-128"/>
                <a:cs typeface="Calibri Light" panose="020F0302020204030204" pitchFamily="34" charset="0"/>
              </a:rPr>
              <a:t>, Évangéliaire d'Otton III, XI</a:t>
            </a:r>
            <a:r>
              <a:rPr lang="fr-CH" altLang="fr-FR" sz="1800" baseline="30000" dirty="0">
                <a:latin typeface="Calibri Light" panose="020F0302020204030204" pitchFamily="34" charset="0"/>
                <a:ea typeface="ＭＳ Ｐゴシック" panose="020B0600070205080204" pitchFamily="34" charset="-128"/>
                <a:cs typeface="Calibri Light" panose="020F0302020204030204" pitchFamily="34" charset="0"/>
              </a:rPr>
              <a:t>e</a:t>
            </a:r>
            <a:r>
              <a:rPr lang="fr-CH" altLang="fr-FR" sz="1800" dirty="0">
                <a:latin typeface="Calibri Light" panose="020F0302020204030204" pitchFamily="34" charset="0"/>
                <a:ea typeface="ＭＳ Ｐゴシック" panose="020B0600070205080204" pitchFamily="34" charset="-128"/>
                <a:cs typeface="Calibri Light" panose="020F0302020204030204" pitchFamily="34" charset="0"/>
              </a:rPr>
              <a:t> siècle)</a:t>
            </a:r>
          </a:p>
        </p:txBody>
      </p:sp>
      <p:pic>
        <p:nvPicPr>
          <p:cNvPr id="5120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560041" y="1209964"/>
            <a:ext cx="8064500" cy="44529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15830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63391" y="0"/>
            <a:ext cx="4321175" cy="681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Box 2"/>
          <p:cNvSpPr txBox="1">
            <a:spLocks noChangeArrowheads="1"/>
          </p:cNvSpPr>
          <p:nvPr/>
        </p:nvSpPr>
        <p:spPr bwMode="auto">
          <a:xfrm>
            <a:off x="7752557" y="1089671"/>
            <a:ext cx="2303462" cy="384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n-US" altLang="en-US" sz="2000" dirty="0" err="1">
                <a:solidFill>
                  <a:srgbClr val="808000"/>
                </a:solidFill>
                <a:latin typeface="Calibri" panose="020F0502020204030204" pitchFamily="34" charset="0"/>
                <a:cs typeface="Calibri" panose="020F0502020204030204" pitchFamily="34" charset="0"/>
              </a:rPr>
              <a:t>Généalogie</a:t>
            </a:r>
            <a:r>
              <a:rPr lang="en-US" altLang="en-US" sz="2000" dirty="0">
                <a:solidFill>
                  <a:srgbClr val="808000"/>
                </a:solidFill>
                <a:latin typeface="Calibri" panose="020F0502020204030204" pitchFamily="34" charset="0"/>
                <a:cs typeface="Calibri" panose="020F0502020204030204" pitchFamily="34" charset="0"/>
              </a:rPr>
              <a:t> </a:t>
            </a:r>
            <a:r>
              <a:rPr lang="en-US" altLang="en-US" sz="2000" dirty="0" err="1">
                <a:solidFill>
                  <a:srgbClr val="808000"/>
                </a:solidFill>
                <a:latin typeface="Calibri" panose="020F0502020204030204" pitchFamily="34" charset="0"/>
                <a:cs typeface="Calibri" panose="020F0502020204030204" pitchFamily="34" charset="0"/>
              </a:rPr>
              <a:t>ottonienne</a:t>
            </a:r>
            <a:r>
              <a:rPr lang="en-US" altLang="en-US" sz="2000" dirty="0">
                <a:solidFill>
                  <a:srgbClr val="808000"/>
                </a:solidFill>
                <a:latin typeface="Calibri" panose="020F0502020204030204" pitchFamily="34" charset="0"/>
                <a:cs typeface="Calibri" panose="020F0502020204030204" pitchFamily="34" charset="0"/>
              </a:rPr>
              <a:t> </a:t>
            </a:r>
            <a:r>
              <a:rPr lang="en-US" altLang="en-US" sz="2000" dirty="0" err="1" smtClean="0">
                <a:solidFill>
                  <a:srgbClr val="808000"/>
                </a:solidFill>
                <a:latin typeface="Calibri" panose="020F0502020204030204" pitchFamily="34" charset="0"/>
                <a:cs typeface="Calibri" panose="020F0502020204030204" pitchFamily="34" charset="0"/>
              </a:rPr>
              <a:t>prolongée</a:t>
            </a:r>
            <a:r>
              <a:rPr lang="en-US" altLang="en-US" sz="2000" dirty="0" smtClean="0">
                <a:solidFill>
                  <a:srgbClr val="808000"/>
                </a:solidFill>
                <a:latin typeface="Calibri" panose="020F0502020204030204" pitchFamily="34" charset="0"/>
                <a:cs typeface="Calibri" panose="020F0502020204030204" pitchFamily="34" charset="0"/>
              </a:rPr>
              <a:t> </a:t>
            </a:r>
            <a:r>
              <a:rPr lang="en-US" altLang="en-US" sz="2000" dirty="0" err="1" smtClean="0">
                <a:solidFill>
                  <a:srgbClr val="808000"/>
                </a:solidFill>
                <a:latin typeface="Calibri" panose="020F0502020204030204" pitchFamily="34" charset="0"/>
                <a:cs typeface="Calibri" panose="020F0502020204030204" pitchFamily="34" charset="0"/>
              </a:rPr>
              <a:t>jusqu’aux</a:t>
            </a:r>
            <a:r>
              <a:rPr lang="en-US" altLang="en-US" sz="2000" dirty="0" smtClean="0">
                <a:solidFill>
                  <a:srgbClr val="808000"/>
                </a:solidFill>
                <a:latin typeface="Calibri" panose="020F0502020204030204" pitchFamily="34" charset="0"/>
                <a:cs typeface="Calibri" panose="020F0502020204030204" pitchFamily="34" charset="0"/>
              </a:rPr>
              <a:t> </a:t>
            </a:r>
            <a:r>
              <a:rPr lang="en-US" altLang="en-US" sz="2000" dirty="0" err="1" smtClean="0">
                <a:solidFill>
                  <a:srgbClr val="808000"/>
                </a:solidFill>
                <a:latin typeface="Calibri" panose="020F0502020204030204" pitchFamily="34" charset="0"/>
                <a:cs typeface="Calibri" panose="020F0502020204030204" pitchFamily="34" charset="0"/>
              </a:rPr>
              <a:t>Staufen</a:t>
            </a:r>
            <a:endParaRPr lang="en-US" altLang="en-US" sz="2000" dirty="0" smtClean="0">
              <a:solidFill>
                <a:srgbClr val="808000"/>
              </a:solidFill>
              <a:latin typeface="Calibri" panose="020F0502020204030204" pitchFamily="34" charset="0"/>
              <a:cs typeface="Calibri" panose="020F0502020204030204" pitchFamily="34" charset="0"/>
            </a:endParaRPr>
          </a:p>
          <a:p>
            <a:pPr>
              <a:defRPr/>
            </a:pPr>
            <a:endParaRPr lang="en-US" altLang="en-US" sz="2000" dirty="0">
              <a:solidFill>
                <a:srgbClr val="808000"/>
              </a:solidFill>
              <a:latin typeface="Calibri" panose="020F0502020204030204" pitchFamily="34" charset="0"/>
              <a:cs typeface="Calibri" panose="020F0502020204030204" pitchFamily="34" charset="0"/>
            </a:endParaRPr>
          </a:p>
          <a:p>
            <a:pPr>
              <a:defRPr/>
            </a:pPr>
            <a:r>
              <a:rPr lang="en-US" altLang="en-US" sz="2000" dirty="0" err="1">
                <a:solidFill>
                  <a:srgbClr val="808000"/>
                </a:solidFill>
                <a:latin typeface="Calibri" panose="020F0502020204030204" pitchFamily="34" charset="0"/>
                <a:cs typeface="Calibri" panose="020F0502020204030204" pitchFamily="34" charset="0"/>
              </a:rPr>
              <a:t>Chronica</a:t>
            </a:r>
            <a:r>
              <a:rPr lang="en-US" altLang="en-US" sz="2000" dirty="0">
                <a:solidFill>
                  <a:srgbClr val="808000"/>
                </a:solidFill>
                <a:latin typeface="Calibri" panose="020F0502020204030204" pitchFamily="34" charset="0"/>
                <a:cs typeface="Calibri" panose="020F0502020204030204" pitchFamily="34" charset="0"/>
              </a:rPr>
              <a:t> </a:t>
            </a:r>
            <a:r>
              <a:rPr lang="en-US" altLang="en-US" sz="2000" dirty="0" err="1">
                <a:solidFill>
                  <a:srgbClr val="808000"/>
                </a:solidFill>
                <a:latin typeface="Calibri" panose="020F0502020204030204" pitchFamily="34" charset="0"/>
                <a:cs typeface="Calibri" panose="020F0502020204030204" pitchFamily="34" charset="0"/>
              </a:rPr>
              <a:t>sancti</a:t>
            </a:r>
            <a:r>
              <a:rPr lang="en-US" altLang="en-US" sz="2000" dirty="0">
                <a:solidFill>
                  <a:srgbClr val="808000"/>
                </a:solidFill>
                <a:latin typeface="Calibri" panose="020F0502020204030204" pitchFamily="34" charset="0"/>
                <a:cs typeface="Calibri" panose="020F0502020204030204" pitchFamily="34" charset="0"/>
              </a:rPr>
              <a:t> </a:t>
            </a:r>
            <a:r>
              <a:rPr lang="en-US" altLang="en-US" sz="2000" dirty="0" err="1">
                <a:solidFill>
                  <a:srgbClr val="808000"/>
                </a:solidFill>
                <a:latin typeface="Calibri" panose="020F0502020204030204" pitchFamily="34" charset="0"/>
                <a:cs typeface="Calibri" panose="020F0502020204030204" pitchFamily="34" charset="0"/>
              </a:rPr>
              <a:t>Pantaleonis</a:t>
            </a:r>
            <a:r>
              <a:rPr lang="en-US" altLang="en-US" sz="2000" dirty="0">
                <a:solidFill>
                  <a:srgbClr val="808000"/>
                </a:solidFill>
                <a:latin typeface="Calibri" panose="020F0502020204030204" pitchFamily="34" charset="0"/>
                <a:cs typeface="Calibri" panose="020F0502020204030204" pitchFamily="34" charset="0"/>
              </a:rPr>
              <a:t>, 2e </a:t>
            </a:r>
            <a:r>
              <a:rPr lang="en-US" altLang="en-US" sz="2000" dirty="0" err="1">
                <a:solidFill>
                  <a:srgbClr val="808000"/>
                </a:solidFill>
                <a:latin typeface="Calibri" panose="020F0502020204030204" pitchFamily="34" charset="0"/>
                <a:cs typeface="Calibri" panose="020F0502020204030204" pitchFamily="34" charset="0"/>
              </a:rPr>
              <a:t>moitié</a:t>
            </a:r>
            <a:r>
              <a:rPr lang="en-US" altLang="en-US" sz="2000" dirty="0">
                <a:solidFill>
                  <a:srgbClr val="808000"/>
                </a:solidFill>
                <a:latin typeface="Calibri" panose="020F0502020204030204" pitchFamily="34" charset="0"/>
                <a:cs typeface="Calibri" panose="020F0502020204030204" pitchFamily="34" charset="0"/>
              </a:rPr>
              <a:t> du </a:t>
            </a:r>
            <a:r>
              <a:rPr lang="en-US" altLang="en-US" sz="2000" dirty="0" err="1">
                <a:solidFill>
                  <a:srgbClr val="808000"/>
                </a:solidFill>
                <a:latin typeface="Calibri" panose="020F0502020204030204" pitchFamily="34" charset="0"/>
                <a:cs typeface="Calibri" panose="020F0502020204030204" pitchFamily="34" charset="0"/>
              </a:rPr>
              <a:t>XIIe</a:t>
            </a:r>
            <a:r>
              <a:rPr lang="en-US" altLang="en-US" sz="2000" dirty="0">
                <a:solidFill>
                  <a:srgbClr val="808000"/>
                </a:solidFill>
                <a:latin typeface="Calibri" panose="020F0502020204030204" pitchFamily="34" charset="0"/>
                <a:cs typeface="Calibri" panose="020F0502020204030204" pitchFamily="34" charset="0"/>
              </a:rPr>
              <a:t> s</a:t>
            </a:r>
            <a:r>
              <a:rPr lang="en-US" altLang="en-US" sz="2000" dirty="0" smtClean="0">
                <a:solidFill>
                  <a:srgbClr val="808000"/>
                </a:solidFill>
                <a:latin typeface="Calibri" panose="020F0502020204030204" pitchFamily="34" charset="0"/>
                <a:cs typeface="Calibri" panose="020F0502020204030204" pitchFamily="34" charset="0"/>
              </a:rPr>
              <a:t>.</a:t>
            </a:r>
          </a:p>
          <a:p>
            <a:pPr>
              <a:defRPr/>
            </a:pPr>
            <a:endParaRPr lang="en-US" altLang="en-US" sz="2000" dirty="0">
              <a:solidFill>
                <a:srgbClr val="808000"/>
              </a:solidFill>
              <a:latin typeface="Calibri" panose="020F0502020204030204" pitchFamily="34" charset="0"/>
              <a:cs typeface="Calibri" panose="020F0502020204030204" pitchFamily="34" charset="0"/>
            </a:endParaRPr>
          </a:p>
          <a:p>
            <a:pPr>
              <a:defRPr/>
            </a:pPr>
            <a:r>
              <a:rPr lang="en-US" altLang="en-US" sz="1600" dirty="0">
                <a:solidFill>
                  <a:srgbClr val="808000"/>
                </a:solidFill>
                <a:latin typeface="Calibri" panose="020F0502020204030204" pitchFamily="34" charset="0"/>
                <a:cs typeface="Calibri" panose="020F0502020204030204" pitchFamily="34" charset="0"/>
              </a:rPr>
              <a:t>Herzog August </a:t>
            </a:r>
            <a:r>
              <a:rPr lang="en-US" altLang="en-US" sz="1600" dirty="0" err="1">
                <a:solidFill>
                  <a:srgbClr val="808000"/>
                </a:solidFill>
                <a:latin typeface="Calibri" panose="020F0502020204030204" pitchFamily="34" charset="0"/>
                <a:cs typeface="Calibri" panose="020F0502020204030204" pitchFamily="34" charset="0"/>
              </a:rPr>
              <a:t>Bibliothek</a:t>
            </a:r>
            <a:r>
              <a:rPr lang="en-US" altLang="en-US" sz="1600" dirty="0">
                <a:solidFill>
                  <a:srgbClr val="808000"/>
                </a:solidFill>
                <a:latin typeface="Calibri" panose="020F0502020204030204" pitchFamily="34" charset="0"/>
                <a:cs typeface="Calibri" panose="020F0502020204030204" pitchFamily="34" charset="0"/>
              </a:rPr>
              <a:t>, </a:t>
            </a:r>
            <a:r>
              <a:rPr lang="en-US" altLang="en-US" sz="1600" dirty="0" err="1">
                <a:solidFill>
                  <a:srgbClr val="808000"/>
                </a:solidFill>
                <a:latin typeface="Calibri" panose="020F0502020204030204" pitchFamily="34" charset="0"/>
                <a:cs typeface="Calibri" panose="020F0502020204030204" pitchFamily="34" charset="0"/>
              </a:rPr>
              <a:t>Wolfenbüttel</a:t>
            </a:r>
            <a:r>
              <a:rPr lang="en-US" altLang="en-US" sz="1600" dirty="0">
                <a:solidFill>
                  <a:srgbClr val="808000"/>
                </a:solidFill>
                <a:latin typeface="Calibri" panose="020F0502020204030204" pitchFamily="34" charset="0"/>
                <a:cs typeface="Calibri" panose="020F0502020204030204" pitchFamily="34" charset="0"/>
              </a:rPr>
              <a:t>, Cod. Guelf. 74.3 Aug., </a:t>
            </a:r>
            <a:r>
              <a:rPr lang="en-US" altLang="en-US" sz="1600" dirty="0" err="1">
                <a:solidFill>
                  <a:srgbClr val="808000"/>
                </a:solidFill>
                <a:latin typeface="Calibri" panose="020F0502020204030204" pitchFamily="34" charset="0"/>
                <a:cs typeface="Calibri" panose="020F0502020204030204" pitchFamily="34" charset="0"/>
              </a:rPr>
              <a:t>pag</a:t>
            </a:r>
            <a:r>
              <a:rPr lang="en-US" altLang="en-US" sz="1600" dirty="0">
                <a:solidFill>
                  <a:srgbClr val="808000"/>
                </a:solidFill>
                <a:latin typeface="Calibri" panose="020F0502020204030204" pitchFamily="34" charset="0"/>
                <a:cs typeface="Calibri" panose="020F0502020204030204" pitchFamily="34" charset="0"/>
              </a:rPr>
              <a:t>. 226</a:t>
            </a:r>
            <a:endParaRPr lang="fr-FR" altLang="en-US" sz="1600" dirty="0">
              <a:solidFill>
                <a:srgbClr val="808000"/>
              </a:solidFill>
              <a:latin typeface="Calibri" panose="020F0502020204030204" pitchFamily="34" charset="0"/>
              <a:cs typeface="Calibri" panose="020F0502020204030204" pitchFamily="34" charset="0"/>
            </a:endParaRPr>
          </a:p>
        </p:txBody>
      </p:sp>
      <p:sp>
        <p:nvSpPr>
          <p:cNvPr id="2" name="Oval 1"/>
          <p:cNvSpPr/>
          <p:nvPr/>
        </p:nvSpPr>
        <p:spPr>
          <a:xfrm>
            <a:off x="4295776" y="1484314"/>
            <a:ext cx="936625" cy="9366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 name="Oval 2"/>
          <p:cNvSpPr/>
          <p:nvPr/>
        </p:nvSpPr>
        <p:spPr>
          <a:xfrm>
            <a:off x="4583113" y="2492375"/>
            <a:ext cx="360362" cy="431800"/>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 name="Oval 3"/>
          <p:cNvSpPr/>
          <p:nvPr/>
        </p:nvSpPr>
        <p:spPr>
          <a:xfrm>
            <a:off x="5735638" y="3013274"/>
            <a:ext cx="431800" cy="504825"/>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5" name="Oval 4"/>
          <p:cNvSpPr/>
          <p:nvPr/>
        </p:nvSpPr>
        <p:spPr>
          <a:xfrm>
            <a:off x="5256212" y="3573464"/>
            <a:ext cx="479425" cy="503237"/>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6" name="Oval 5"/>
          <p:cNvSpPr/>
          <p:nvPr/>
        </p:nvSpPr>
        <p:spPr>
          <a:xfrm>
            <a:off x="6086764" y="3573464"/>
            <a:ext cx="466436" cy="503237"/>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7" name="Oval 6"/>
          <p:cNvSpPr/>
          <p:nvPr/>
        </p:nvSpPr>
        <p:spPr>
          <a:xfrm>
            <a:off x="5016500" y="4699001"/>
            <a:ext cx="431800" cy="504825"/>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8" name="Oval 7"/>
          <p:cNvSpPr/>
          <p:nvPr/>
        </p:nvSpPr>
        <p:spPr>
          <a:xfrm>
            <a:off x="4802910" y="5813426"/>
            <a:ext cx="469180" cy="504825"/>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1" name="Oval 10"/>
          <p:cNvSpPr/>
          <p:nvPr/>
        </p:nvSpPr>
        <p:spPr>
          <a:xfrm>
            <a:off x="4523978" y="4684465"/>
            <a:ext cx="431800" cy="504825"/>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3" name="Oval 12"/>
          <p:cNvSpPr/>
          <p:nvPr/>
        </p:nvSpPr>
        <p:spPr>
          <a:xfrm>
            <a:off x="4270698" y="5713413"/>
            <a:ext cx="469180" cy="504825"/>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4" name="Oval 13"/>
          <p:cNvSpPr/>
          <p:nvPr/>
        </p:nvSpPr>
        <p:spPr>
          <a:xfrm>
            <a:off x="3710892" y="5713413"/>
            <a:ext cx="469180" cy="504825"/>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5" name="Oval 14"/>
          <p:cNvSpPr/>
          <p:nvPr/>
        </p:nvSpPr>
        <p:spPr>
          <a:xfrm>
            <a:off x="4024894" y="5208588"/>
            <a:ext cx="431800" cy="504825"/>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6" name="Oval 15"/>
          <p:cNvSpPr/>
          <p:nvPr/>
        </p:nvSpPr>
        <p:spPr>
          <a:xfrm>
            <a:off x="5448300" y="4661793"/>
            <a:ext cx="431800" cy="504825"/>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7" name="Oval 16"/>
          <p:cNvSpPr/>
          <p:nvPr/>
        </p:nvSpPr>
        <p:spPr>
          <a:xfrm>
            <a:off x="5928519" y="4681250"/>
            <a:ext cx="431800" cy="504825"/>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Tree>
    <p:extLst>
      <p:ext uri="{BB962C8B-B14F-4D97-AF65-F5344CB8AC3E}">
        <p14:creationId xmlns:p14="http://schemas.microsoft.com/office/powerpoint/2010/main" val="3823678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normAutofit/>
          </a:bodyPr>
          <a:lstStyle/>
          <a:p>
            <a:r>
              <a:rPr lang="fr-CH" altLang="fr-FR" sz="2800" dirty="0">
                <a:latin typeface="Calibri Light" panose="020F0302020204030204" pitchFamily="34" charset="0"/>
                <a:ea typeface="ＭＳ Ｐゴシック" panose="020B0600070205080204" pitchFamily="34" charset="-128"/>
                <a:cs typeface="Calibri Light" panose="020F0302020204030204" pitchFamily="34" charset="0"/>
              </a:rPr>
              <a:t>Canossa, </a:t>
            </a:r>
            <a:r>
              <a:rPr lang="fr-CH" altLang="fr-FR" sz="2800" dirty="0" smtClean="0">
                <a:latin typeface="Calibri Light" panose="020F0302020204030204" pitchFamily="34" charset="0"/>
                <a:ea typeface="ＭＳ Ｐゴシック" panose="020B0600070205080204" pitchFamily="34" charset="-128"/>
                <a:cs typeface="Calibri Light" panose="020F0302020204030204" pitchFamily="34" charset="0"/>
              </a:rPr>
              <a:t>1077</a:t>
            </a:r>
            <a:endParaRPr lang="fr-CH" altLang="fr-FR" sz="2800" dirty="0">
              <a:latin typeface="Calibri Light" panose="020F0302020204030204" pitchFamily="34" charset="0"/>
              <a:ea typeface="ＭＳ Ｐゴシック" panose="020B0600070205080204" pitchFamily="34" charset="-128"/>
              <a:cs typeface="Calibri Light" panose="020F0302020204030204" pitchFamily="34" charset="0"/>
            </a:endParaRPr>
          </a:p>
        </p:txBody>
      </p:sp>
      <p:sp>
        <p:nvSpPr>
          <p:cNvPr id="25605" name="TextBox 1"/>
          <p:cNvSpPr txBox="1">
            <a:spLocks noChangeArrowheads="1"/>
          </p:cNvSpPr>
          <p:nvPr/>
        </p:nvSpPr>
        <p:spPr bwMode="auto">
          <a:xfrm>
            <a:off x="3526416" y="5783958"/>
            <a:ext cx="848501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fr-CH" altLang="fr-FR" sz="1600" dirty="0">
                <a:solidFill>
                  <a:srgbClr val="808000"/>
                </a:solidFill>
                <a:latin typeface="Arial" panose="020B0604020202020204" pitchFamily="34" charset="0"/>
                <a:cs typeface="Arial" panose="020B0604020202020204" pitchFamily="34" charset="0"/>
              </a:rPr>
              <a:t>Henri IV, faisant pénitence, prie la comtesse Mathilde de Toscane de demander au pape</a:t>
            </a:r>
          </a:p>
          <a:p>
            <a:pPr eaLnBrk="1" hangingPunct="1">
              <a:spcBef>
                <a:spcPct val="0"/>
              </a:spcBef>
              <a:buFontTx/>
              <a:buNone/>
            </a:pPr>
            <a:r>
              <a:rPr lang="fr-CH" altLang="fr-FR" sz="1600" dirty="0">
                <a:solidFill>
                  <a:srgbClr val="808000"/>
                </a:solidFill>
                <a:latin typeface="Arial" panose="020B0604020202020204" pitchFamily="34" charset="0"/>
                <a:cs typeface="Arial" panose="020B0604020202020204" pitchFamily="34" charset="0"/>
              </a:rPr>
              <a:t>de lever son excommunication; à gauche, l’abbé Hugues de Cluny en tant que «médiateur</a:t>
            </a:r>
            <a:r>
              <a:rPr lang="fr-CH" altLang="fr-FR" sz="1600" dirty="0" smtClean="0">
                <a:solidFill>
                  <a:srgbClr val="808000"/>
                </a:solidFill>
                <a:latin typeface="Arial" panose="020B0604020202020204" pitchFamily="34" charset="0"/>
                <a:cs typeface="Arial" panose="020B0604020202020204" pitchFamily="34" charset="0"/>
              </a:rPr>
              <a:t>»</a:t>
            </a:r>
          </a:p>
          <a:p>
            <a:pPr>
              <a:spcBef>
                <a:spcPct val="0"/>
              </a:spcBef>
              <a:buNone/>
            </a:pPr>
            <a:r>
              <a:rPr lang="en-US" sz="1200" dirty="0" smtClean="0">
                <a:solidFill>
                  <a:srgbClr val="808000"/>
                </a:solidFill>
                <a:latin typeface="Calibri Light" panose="020F0302020204030204" pitchFamily="34" charset="0"/>
                <a:cs typeface="Calibri Light" panose="020F0302020204030204" pitchFamily="34" charset="0"/>
              </a:rPr>
              <a:t>(</a:t>
            </a:r>
            <a:r>
              <a:rPr lang="en-US" sz="1200" dirty="0" err="1" smtClean="0">
                <a:solidFill>
                  <a:srgbClr val="808000"/>
                </a:solidFill>
                <a:latin typeface="Calibri Light" panose="020F0302020204030204" pitchFamily="34" charset="0"/>
                <a:cs typeface="Calibri Light" panose="020F0302020204030204" pitchFamily="34" charset="0"/>
              </a:rPr>
              <a:t>Donizio</a:t>
            </a:r>
            <a:r>
              <a:rPr lang="en-US" sz="1200" dirty="0" smtClean="0">
                <a:solidFill>
                  <a:srgbClr val="808000"/>
                </a:solidFill>
                <a:latin typeface="Calibri Light" panose="020F0302020204030204" pitchFamily="34" charset="0"/>
                <a:cs typeface="Calibri Light" panose="020F0302020204030204" pitchFamily="34" charset="0"/>
              </a:rPr>
              <a:t>, Vita </a:t>
            </a:r>
            <a:r>
              <a:rPr lang="en-US" sz="1200" dirty="0" err="1" smtClean="0">
                <a:solidFill>
                  <a:srgbClr val="808000"/>
                </a:solidFill>
                <a:latin typeface="Calibri Light" panose="020F0302020204030204" pitchFamily="34" charset="0"/>
                <a:cs typeface="Calibri Light" panose="020F0302020204030204" pitchFamily="34" charset="0"/>
              </a:rPr>
              <a:t>Mathildis</a:t>
            </a:r>
            <a:r>
              <a:rPr lang="en-US" sz="1200" dirty="0" smtClean="0">
                <a:solidFill>
                  <a:srgbClr val="808000"/>
                </a:solidFill>
                <a:latin typeface="Calibri Light" panose="020F0302020204030204" pitchFamily="34" charset="0"/>
                <a:cs typeface="Calibri Light" panose="020F0302020204030204" pitchFamily="34" charset="0"/>
              </a:rPr>
              <a:t>, </a:t>
            </a:r>
            <a:r>
              <a:rPr lang="en-US" sz="1200" dirty="0" err="1" smtClean="0">
                <a:solidFill>
                  <a:srgbClr val="808000"/>
                </a:solidFill>
                <a:latin typeface="Calibri Light" panose="020F0302020204030204" pitchFamily="34" charset="0"/>
                <a:cs typeface="Calibri Light" panose="020F0302020204030204" pitchFamily="34" charset="0"/>
              </a:rPr>
              <a:t>vers</a:t>
            </a:r>
            <a:r>
              <a:rPr lang="en-US" sz="1200" dirty="0" smtClean="0">
                <a:solidFill>
                  <a:srgbClr val="808000"/>
                </a:solidFill>
                <a:latin typeface="Calibri Light" panose="020F0302020204030204" pitchFamily="34" charset="0"/>
                <a:cs typeface="Calibri Light" panose="020F0302020204030204" pitchFamily="34" charset="0"/>
              </a:rPr>
              <a:t> 1115</a:t>
            </a:r>
            <a:r>
              <a:rPr lang="en-US" sz="1200" dirty="0">
                <a:solidFill>
                  <a:srgbClr val="808000"/>
                </a:solidFill>
                <a:latin typeface="Calibri Light" panose="020F0302020204030204" pitchFamily="34" charset="0"/>
                <a:cs typeface="Calibri Light" panose="020F0302020204030204" pitchFamily="34" charset="0"/>
              </a:rPr>
              <a:t>. </a:t>
            </a:r>
            <a:r>
              <a:rPr lang="en-US" sz="1200" dirty="0" smtClean="0">
                <a:solidFill>
                  <a:srgbClr val="808000"/>
                </a:solidFill>
                <a:latin typeface="Calibri Light" panose="020F0302020204030204" pitchFamily="34" charset="0"/>
                <a:cs typeface="Calibri Light" panose="020F0302020204030204" pitchFamily="34" charset="0"/>
              </a:rPr>
              <a:t>Bibliotheca </a:t>
            </a:r>
            <a:r>
              <a:rPr lang="en-US" sz="1200" dirty="0" err="1">
                <a:solidFill>
                  <a:srgbClr val="808000"/>
                </a:solidFill>
                <a:latin typeface="Calibri Light" panose="020F0302020204030204" pitchFamily="34" charset="0"/>
                <a:cs typeface="Calibri Light" panose="020F0302020204030204" pitchFamily="34" charset="0"/>
              </a:rPr>
              <a:t>Apostolica</a:t>
            </a:r>
            <a:r>
              <a:rPr lang="en-US" sz="1200" dirty="0">
                <a:solidFill>
                  <a:srgbClr val="808000"/>
                </a:solidFill>
                <a:latin typeface="Calibri Light" panose="020F0302020204030204" pitchFamily="34" charset="0"/>
                <a:cs typeface="Calibri Light" panose="020F0302020204030204" pitchFamily="34" charset="0"/>
              </a:rPr>
              <a:t> </a:t>
            </a:r>
            <a:r>
              <a:rPr lang="en-US" sz="1200" dirty="0" err="1">
                <a:solidFill>
                  <a:srgbClr val="808000"/>
                </a:solidFill>
                <a:latin typeface="Calibri Light" panose="020F0302020204030204" pitchFamily="34" charset="0"/>
                <a:cs typeface="Calibri Light" panose="020F0302020204030204" pitchFamily="34" charset="0"/>
              </a:rPr>
              <a:t>Vaticana</a:t>
            </a:r>
            <a:r>
              <a:rPr lang="en-US" sz="1200" dirty="0">
                <a:solidFill>
                  <a:srgbClr val="808000"/>
                </a:solidFill>
                <a:latin typeface="Calibri Light" panose="020F0302020204030204" pitchFamily="34" charset="0"/>
                <a:cs typeface="Calibri Light" panose="020F0302020204030204" pitchFamily="34" charset="0"/>
              </a:rPr>
              <a:t>, Ms. Vat. lat. 4922, fol. 49v)</a:t>
            </a:r>
            <a:endParaRPr lang="fr-CH" altLang="fr-FR" sz="1200" dirty="0" smtClean="0">
              <a:solidFill>
                <a:srgbClr val="808000"/>
              </a:solidFill>
              <a:latin typeface="Calibri Light" panose="020F0302020204030204" pitchFamily="34" charset="0"/>
              <a:cs typeface="Calibri Light" panose="020F0302020204030204" pitchFamily="34" charset="0"/>
            </a:endParaRPr>
          </a:p>
          <a:p>
            <a:pPr eaLnBrk="1" hangingPunct="1">
              <a:spcBef>
                <a:spcPct val="0"/>
              </a:spcBef>
              <a:buFontTx/>
              <a:buNone/>
            </a:pPr>
            <a:endParaRPr lang="fr-CH" altLang="fr-FR" sz="1600" dirty="0">
              <a:solidFill>
                <a:srgbClr val="80800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5393891" y="74613"/>
            <a:ext cx="4581525" cy="5514975"/>
          </a:xfrm>
          <a:prstGeom prst="rect">
            <a:avLst/>
          </a:prstGeom>
        </p:spPr>
      </p:pic>
    </p:spTree>
    <p:extLst>
      <p:ext uri="{BB962C8B-B14F-4D97-AF65-F5344CB8AC3E}">
        <p14:creationId xmlns:p14="http://schemas.microsoft.com/office/powerpoint/2010/main" val="33219926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18772" y="593652"/>
            <a:ext cx="3807636" cy="5138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Box 4"/>
          <p:cNvSpPr txBox="1">
            <a:spLocks noChangeArrowheads="1"/>
          </p:cNvSpPr>
          <p:nvPr/>
        </p:nvSpPr>
        <p:spPr bwMode="auto">
          <a:xfrm>
            <a:off x="3644007" y="5922946"/>
            <a:ext cx="654370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dirty="0">
                <a:solidFill>
                  <a:srgbClr val="808000"/>
                </a:solidFill>
                <a:latin typeface="Calibri" panose="020F0502020204030204" pitchFamily="34" charset="0"/>
                <a:cs typeface="Calibri" panose="020F0502020204030204" pitchFamily="34" charset="0"/>
              </a:rPr>
              <a:t>Le couple Henri II et </a:t>
            </a:r>
            <a:r>
              <a:rPr lang="en-US" altLang="en-US" dirty="0" err="1" smtClean="0">
                <a:solidFill>
                  <a:srgbClr val="808000"/>
                </a:solidFill>
                <a:latin typeface="Calibri" panose="020F0502020204030204" pitchFamily="34" charset="0"/>
                <a:cs typeface="Calibri" panose="020F0502020204030204" pitchFamily="34" charset="0"/>
              </a:rPr>
              <a:t>Cunégonde</a:t>
            </a:r>
            <a:r>
              <a:rPr lang="en-US" altLang="en-US" dirty="0">
                <a:solidFill>
                  <a:srgbClr val="808000"/>
                </a:solidFill>
                <a:latin typeface="Calibri" panose="020F0502020204030204" pitchFamily="34" charset="0"/>
                <a:cs typeface="Calibri" panose="020F0502020204030204" pitchFamily="34" charset="0"/>
              </a:rPr>
              <a:t> </a:t>
            </a:r>
            <a:r>
              <a:rPr lang="en-US" altLang="en-US" dirty="0" err="1" smtClean="0">
                <a:solidFill>
                  <a:srgbClr val="808000"/>
                </a:solidFill>
                <a:latin typeface="Calibri" panose="020F0502020204030204" pitchFamily="34" charset="0"/>
                <a:cs typeface="Calibri" panose="020F0502020204030204" pitchFamily="34" charset="0"/>
              </a:rPr>
              <a:t>c</a:t>
            </a:r>
            <a:r>
              <a:rPr lang="en-US" altLang="en-US" dirty="0" err="1" smtClean="0">
                <a:solidFill>
                  <a:srgbClr val="808000"/>
                </a:solidFill>
                <a:latin typeface="Calibri" panose="020F0502020204030204" pitchFamily="34" charset="0"/>
                <a:cs typeface="Calibri" panose="020F0502020204030204" pitchFamily="34" charset="0"/>
              </a:rPr>
              <a:t>ouronné</a:t>
            </a:r>
            <a:r>
              <a:rPr lang="en-US" altLang="en-US" dirty="0" smtClean="0">
                <a:solidFill>
                  <a:srgbClr val="808000"/>
                </a:solidFill>
                <a:latin typeface="Calibri" panose="020F0502020204030204" pitchFamily="34" charset="0"/>
                <a:cs typeface="Calibri" panose="020F0502020204030204" pitchFamily="34" charset="0"/>
              </a:rPr>
              <a:t> </a:t>
            </a:r>
            <a:r>
              <a:rPr lang="en-US" altLang="en-US" dirty="0" smtClean="0">
                <a:solidFill>
                  <a:srgbClr val="808000"/>
                </a:solidFill>
                <a:latin typeface="Calibri" panose="020F0502020204030204" pitchFamily="34" charset="0"/>
                <a:cs typeface="Calibri" panose="020F0502020204030204" pitchFamily="34" charset="0"/>
              </a:rPr>
              <a:t>par le Christ (1007-1012</a:t>
            </a:r>
            <a:r>
              <a:rPr lang="en-US" altLang="en-US" dirty="0" smtClean="0">
                <a:solidFill>
                  <a:srgbClr val="808000"/>
                </a:solidFill>
                <a:latin typeface="Calibri" panose="020F0502020204030204" pitchFamily="34" charset="0"/>
                <a:cs typeface="Calibri" panose="020F0502020204030204" pitchFamily="34" charset="0"/>
              </a:rPr>
              <a:t>)</a:t>
            </a:r>
          </a:p>
          <a:p>
            <a:r>
              <a:rPr lang="en-US" altLang="en-US" dirty="0">
                <a:solidFill>
                  <a:srgbClr val="808000"/>
                </a:solidFill>
                <a:latin typeface="Calibri" panose="020F0502020204030204" pitchFamily="34" charset="0"/>
                <a:cs typeface="Calibri" panose="020F0502020204030204" pitchFamily="34" charset="0"/>
              </a:rPr>
              <a:t>(</a:t>
            </a:r>
            <a:r>
              <a:rPr lang="en-US" altLang="en-US" sz="1200" dirty="0" err="1" smtClean="0">
                <a:solidFill>
                  <a:srgbClr val="808000"/>
                </a:solidFill>
                <a:latin typeface="Calibri" panose="020F0502020204030204" pitchFamily="34" charset="0"/>
                <a:cs typeface="Calibri" panose="020F0502020204030204" pitchFamily="34" charset="0"/>
              </a:rPr>
              <a:t>Perikopenbuch</a:t>
            </a:r>
            <a:r>
              <a:rPr lang="en-US" altLang="en-US" sz="1200" dirty="0" smtClean="0">
                <a:solidFill>
                  <a:srgbClr val="808000"/>
                </a:solidFill>
                <a:latin typeface="Calibri" panose="020F0502020204030204" pitchFamily="34" charset="0"/>
                <a:cs typeface="Calibri" panose="020F0502020204030204" pitchFamily="34" charset="0"/>
              </a:rPr>
              <a:t> </a:t>
            </a:r>
            <a:r>
              <a:rPr lang="en-US" altLang="en-US" sz="1200" dirty="0" err="1" smtClean="0">
                <a:solidFill>
                  <a:srgbClr val="808000"/>
                </a:solidFill>
                <a:latin typeface="Calibri" panose="020F0502020204030204" pitchFamily="34" charset="0"/>
                <a:cs typeface="Calibri" panose="020F0502020204030204" pitchFamily="34" charset="0"/>
              </a:rPr>
              <a:t>Heinrichs</a:t>
            </a:r>
            <a:r>
              <a:rPr lang="en-US" altLang="en-US" sz="1200" dirty="0">
                <a:solidFill>
                  <a:srgbClr val="808000"/>
                </a:solidFill>
                <a:latin typeface="Calibri" panose="020F0502020204030204" pitchFamily="34" charset="0"/>
                <a:cs typeface="Calibri" panose="020F0502020204030204" pitchFamily="34" charset="0"/>
              </a:rPr>
              <a:t> II., </a:t>
            </a:r>
            <a:r>
              <a:rPr lang="en-US" altLang="en-US" sz="1200" dirty="0" err="1">
                <a:solidFill>
                  <a:srgbClr val="808000"/>
                </a:solidFill>
                <a:latin typeface="Calibri" panose="020F0502020204030204" pitchFamily="34" charset="0"/>
                <a:cs typeface="Calibri" panose="020F0502020204030204" pitchFamily="34" charset="0"/>
              </a:rPr>
              <a:t>Bayrische</a:t>
            </a:r>
            <a:r>
              <a:rPr lang="en-US" altLang="en-US" sz="1200" dirty="0">
                <a:solidFill>
                  <a:srgbClr val="808000"/>
                </a:solidFill>
                <a:latin typeface="Calibri" panose="020F0502020204030204" pitchFamily="34" charset="0"/>
                <a:cs typeface="Calibri" panose="020F0502020204030204" pitchFamily="34" charset="0"/>
              </a:rPr>
              <a:t> </a:t>
            </a:r>
            <a:r>
              <a:rPr lang="en-US" altLang="en-US" sz="1200" dirty="0" err="1">
                <a:solidFill>
                  <a:srgbClr val="808000"/>
                </a:solidFill>
                <a:latin typeface="Calibri" panose="020F0502020204030204" pitchFamily="34" charset="0"/>
                <a:cs typeface="Calibri" panose="020F0502020204030204" pitchFamily="34" charset="0"/>
              </a:rPr>
              <a:t>Staatsbibliothek</a:t>
            </a:r>
            <a:r>
              <a:rPr lang="en-US" altLang="en-US" sz="1200" dirty="0">
                <a:solidFill>
                  <a:srgbClr val="808000"/>
                </a:solidFill>
                <a:latin typeface="Calibri" panose="020F0502020204030204" pitchFamily="34" charset="0"/>
                <a:cs typeface="Calibri" panose="020F0502020204030204" pitchFamily="34" charset="0"/>
              </a:rPr>
              <a:t>, </a:t>
            </a:r>
            <a:r>
              <a:rPr lang="en-US" altLang="en-US" sz="1200" dirty="0" err="1">
                <a:solidFill>
                  <a:srgbClr val="808000"/>
                </a:solidFill>
                <a:latin typeface="Calibri" panose="020F0502020204030204" pitchFamily="34" charset="0"/>
                <a:cs typeface="Calibri" panose="020F0502020204030204" pitchFamily="34" charset="0"/>
              </a:rPr>
              <a:t>CIm</a:t>
            </a:r>
            <a:r>
              <a:rPr lang="en-US" altLang="en-US" sz="1200" dirty="0">
                <a:solidFill>
                  <a:srgbClr val="808000"/>
                </a:solidFill>
                <a:latin typeface="Calibri" panose="020F0502020204030204" pitchFamily="34" charset="0"/>
                <a:cs typeface="Calibri" panose="020F0502020204030204" pitchFamily="34" charset="0"/>
              </a:rPr>
              <a:t> </a:t>
            </a:r>
            <a:r>
              <a:rPr lang="en-US" altLang="en-US" sz="1200" dirty="0" smtClean="0">
                <a:solidFill>
                  <a:srgbClr val="808000"/>
                </a:solidFill>
                <a:latin typeface="Calibri" panose="020F0502020204030204" pitchFamily="34" charset="0"/>
                <a:cs typeface="Calibri" panose="020F0502020204030204" pitchFamily="34" charset="0"/>
              </a:rPr>
              <a:t>4452,fol</a:t>
            </a:r>
            <a:r>
              <a:rPr lang="en-US" altLang="en-US" sz="1200" dirty="0">
                <a:solidFill>
                  <a:srgbClr val="808000"/>
                </a:solidFill>
                <a:latin typeface="Calibri" panose="020F0502020204030204" pitchFamily="34" charset="0"/>
                <a:cs typeface="Calibri" panose="020F0502020204030204" pitchFamily="34" charset="0"/>
              </a:rPr>
              <a:t>. </a:t>
            </a:r>
            <a:r>
              <a:rPr lang="en-US" altLang="en-US" sz="1200" dirty="0" smtClean="0">
                <a:solidFill>
                  <a:srgbClr val="808000"/>
                </a:solidFill>
                <a:latin typeface="Calibri" panose="020F0502020204030204" pitchFamily="34" charset="0"/>
                <a:cs typeface="Calibri" panose="020F0502020204030204" pitchFamily="34" charset="0"/>
              </a:rPr>
              <a:t>2r.)</a:t>
            </a:r>
            <a:endParaRPr lang="fr-FR" altLang="en-US" sz="1200" dirty="0">
              <a:solidFill>
                <a:srgbClr val="808000"/>
              </a:solidFill>
              <a:latin typeface="Calibri" panose="020F0502020204030204" pitchFamily="34" charset="0"/>
              <a:cs typeface="Calibri" panose="020F0502020204030204" pitchFamily="34" charset="0"/>
            </a:endParaRPr>
          </a:p>
        </p:txBody>
      </p:sp>
      <p:pic>
        <p:nvPicPr>
          <p:cNvPr id="22532" name="Picture 3"/>
          <p:cNvPicPr>
            <a:picLocks noChangeAspect="1"/>
          </p:cNvPicPr>
          <p:nvPr/>
        </p:nvPicPr>
        <p:blipFill>
          <a:blip r:embed="rId3">
            <a:extLst>
              <a:ext uri="{28A0092B-C50C-407E-A947-70E740481C1C}">
                <a14:useLocalDpi xmlns:a14="http://schemas.microsoft.com/office/drawing/2010/main" val="0"/>
              </a:ext>
            </a:extLst>
          </a:blip>
          <a:srcRect l="3110"/>
          <a:stretch>
            <a:fillRect/>
          </a:stretch>
        </p:blipFill>
        <p:spPr bwMode="auto">
          <a:xfrm>
            <a:off x="6559418" y="1355787"/>
            <a:ext cx="5567718" cy="279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Box 5"/>
          <p:cNvSpPr txBox="1">
            <a:spLocks noChangeArrowheads="1"/>
          </p:cNvSpPr>
          <p:nvPr/>
        </p:nvSpPr>
        <p:spPr bwMode="auto">
          <a:xfrm>
            <a:off x="6559418" y="4352445"/>
            <a:ext cx="528625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fr-FR" altLang="en-US" dirty="0">
                <a:solidFill>
                  <a:srgbClr val="808000"/>
                </a:solidFill>
                <a:latin typeface="Calibri" panose="020F0502020204030204" pitchFamily="34" charset="0"/>
                <a:cs typeface="Calibri" panose="020F0502020204030204" pitchFamily="34" charset="0"/>
              </a:rPr>
              <a:t>Frédéric Barberousse se soumet</a:t>
            </a:r>
          </a:p>
          <a:p>
            <a:r>
              <a:rPr lang="fr-FR" altLang="en-US" dirty="0">
                <a:solidFill>
                  <a:srgbClr val="808000"/>
                </a:solidFill>
                <a:latin typeface="Calibri" panose="020F0502020204030204" pitchFamily="34" charset="0"/>
                <a:cs typeface="Calibri" panose="020F0502020204030204" pitchFamily="34" charset="0"/>
              </a:rPr>
              <a:t>au pape Alexandre III en </a:t>
            </a:r>
            <a:r>
              <a:rPr lang="fr-FR" altLang="en-US" dirty="0" smtClean="0">
                <a:solidFill>
                  <a:srgbClr val="808000"/>
                </a:solidFill>
                <a:latin typeface="Calibri" panose="020F0502020204030204" pitchFamily="34" charset="0"/>
                <a:cs typeface="Calibri" panose="020F0502020204030204" pitchFamily="34" charset="0"/>
              </a:rPr>
              <a:t>1177</a:t>
            </a:r>
          </a:p>
          <a:p>
            <a:r>
              <a:rPr lang="fr-FR" altLang="en-US" sz="1200" dirty="0" smtClean="0">
                <a:solidFill>
                  <a:srgbClr val="808000"/>
                </a:solidFill>
                <a:latin typeface="Calibri" panose="020F0502020204030204" pitchFamily="34" charset="0"/>
                <a:cs typeface="Calibri" panose="020F0502020204030204" pitchFamily="34" charset="0"/>
              </a:rPr>
              <a:t>(Fresque </a:t>
            </a:r>
            <a:r>
              <a:rPr lang="fr-FR" altLang="en-US" sz="1200" dirty="0">
                <a:solidFill>
                  <a:srgbClr val="808000"/>
                </a:solidFill>
                <a:latin typeface="Calibri" panose="020F0502020204030204" pitchFamily="34" charset="0"/>
                <a:cs typeface="Calibri" panose="020F0502020204030204" pitchFamily="34" charset="0"/>
              </a:rPr>
              <a:t>du </a:t>
            </a:r>
            <a:r>
              <a:rPr lang="fr-FR" altLang="en-US" sz="1200" dirty="0" err="1">
                <a:solidFill>
                  <a:srgbClr val="808000"/>
                </a:solidFill>
                <a:latin typeface="Calibri" panose="020F0502020204030204" pitchFamily="34" charset="0"/>
                <a:cs typeface="Calibri" panose="020F0502020204030204" pitchFamily="34" charset="0"/>
              </a:rPr>
              <a:t>Palazzo</a:t>
            </a:r>
            <a:r>
              <a:rPr lang="fr-FR" altLang="en-US" sz="1200" dirty="0">
                <a:solidFill>
                  <a:srgbClr val="808000"/>
                </a:solidFill>
                <a:latin typeface="Calibri" panose="020F0502020204030204" pitchFamily="34" charset="0"/>
                <a:cs typeface="Calibri" panose="020F0502020204030204" pitchFamily="34" charset="0"/>
              </a:rPr>
              <a:t> </a:t>
            </a:r>
            <a:r>
              <a:rPr lang="fr-FR" altLang="en-US" sz="1200" dirty="0" err="1">
                <a:solidFill>
                  <a:srgbClr val="808000"/>
                </a:solidFill>
                <a:latin typeface="Calibri" panose="020F0502020204030204" pitchFamily="34" charset="0"/>
                <a:cs typeface="Calibri" panose="020F0502020204030204" pitchFamily="34" charset="0"/>
              </a:rPr>
              <a:t>Pubblico</a:t>
            </a:r>
            <a:r>
              <a:rPr lang="fr-FR" altLang="en-US" sz="1200" dirty="0">
                <a:solidFill>
                  <a:srgbClr val="808000"/>
                </a:solidFill>
                <a:latin typeface="Calibri" panose="020F0502020204030204" pitchFamily="34" charset="0"/>
                <a:cs typeface="Calibri" panose="020F0502020204030204" pitchFamily="34" charset="0"/>
              </a:rPr>
              <a:t> de Sienne peinte par </a:t>
            </a:r>
            <a:r>
              <a:rPr lang="fr-FR" altLang="en-US" sz="1200" dirty="0" err="1">
                <a:solidFill>
                  <a:srgbClr val="808000"/>
                </a:solidFill>
                <a:latin typeface="Calibri" panose="020F0502020204030204" pitchFamily="34" charset="0"/>
                <a:cs typeface="Calibri" panose="020F0502020204030204" pitchFamily="34" charset="0"/>
              </a:rPr>
              <a:t>Spinello</a:t>
            </a:r>
            <a:r>
              <a:rPr lang="fr-FR" altLang="en-US" sz="1200" dirty="0">
                <a:solidFill>
                  <a:srgbClr val="808000"/>
                </a:solidFill>
                <a:latin typeface="Calibri" panose="020F0502020204030204" pitchFamily="34" charset="0"/>
                <a:cs typeface="Calibri" panose="020F0502020204030204" pitchFamily="34" charset="0"/>
              </a:rPr>
              <a:t> </a:t>
            </a:r>
            <a:r>
              <a:rPr lang="fr-FR" altLang="en-US" sz="1200" dirty="0" err="1" smtClean="0">
                <a:solidFill>
                  <a:srgbClr val="808000"/>
                </a:solidFill>
                <a:latin typeface="Calibri" panose="020F0502020204030204" pitchFamily="34" charset="0"/>
                <a:cs typeface="Calibri" panose="020F0502020204030204" pitchFamily="34" charset="0"/>
              </a:rPr>
              <a:t>Aretino</a:t>
            </a:r>
            <a:r>
              <a:rPr lang="fr-FR" altLang="en-US" sz="1200" dirty="0" smtClean="0">
                <a:solidFill>
                  <a:srgbClr val="808000"/>
                </a:solidFill>
                <a:latin typeface="Calibri" panose="020F0502020204030204" pitchFamily="34" charset="0"/>
                <a:cs typeface="Calibri" panose="020F0502020204030204" pitchFamily="34" charset="0"/>
              </a:rPr>
              <a:t>, début XVe s.</a:t>
            </a:r>
          </a:p>
          <a:p>
            <a:r>
              <a:rPr lang="fr-FR" altLang="en-US" sz="1200" dirty="0">
                <a:solidFill>
                  <a:srgbClr val="808000"/>
                </a:solidFill>
                <a:latin typeface="Calibri" panose="020F0502020204030204" pitchFamily="34" charset="0"/>
                <a:cs typeface="Calibri" panose="020F0502020204030204" pitchFamily="34" charset="0"/>
              </a:rPr>
              <a:t>https://fr.wikipedia.org/wiki/Paix_de_Venise#/</a:t>
            </a:r>
            <a:r>
              <a:rPr lang="fr-FR" altLang="en-US" sz="1200" dirty="0" smtClean="0">
                <a:solidFill>
                  <a:srgbClr val="808000"/>
                </a:solidFill>
                <a:latin typeface="Calibri" panose="020F0502020204030204" pitchFamily="34" charset="0"/>
                <a:cs typeface="Calibri" panose="020F0502020204030204" pitchFamily="34" charset="0"/>
              </a:rPr>
              <a:t>media/Fichier:B_alexander_III2.jpg)</a:t>
            </a:r>
            <a:endParaRPr lang="fr-FR" altLang="en-US" sz="1200" dirty="0">
              <a:solidFill>
                <a:srgbClr val="808000"/>
              </a:solidFill>
              <a:latin typeface="Calibri" panose="020F0502020204030204" pitchFamily="34" charset="0"/>
              <a:cs typeface="Calibri" panose="020F0502020204030204" pitchFamily="34" charset="0"/>
            </a:endParaRPr>
          </a:p>
        </p:txBody>
      </p:sp>
      <p:sp>
        <p:nvSpPr>
          <p:cNvPr id="2" name="Title 1"/>
          <p:cNvSpPr>
            <a:spLocks noGrp="1"/>
          </p:cNvSpPr>
          <p:nvPr>
            <p:ph type="title"/>
          </p:nvPr>
        </p:nvSpPr>
        <p:spPr>
          <a:xfrm>
            <a:off x="132846" y="2466109"/>
            <a:ext cx="2352916" cy="1947347"/>
          </a:xfrm>
        </p:spPr>
        <p:txBody>
          <a:bodyPr>
            <a:normAutofit/>
          </a:bodyPr>
          <a:lstStyle/>
          <a:p>
            <a:r>
              <a:rPr lang="fr-FR" sz="2800" dirty="0" smtClean="0">
                <a:latin typeface="Calibri Light" panose="020F0302020204030204" pitchFamily="34" charset="0"/>
                <a:cs typeface="Calibri Light" panose="020F0302020204030204" pitchFamily="34" charset="0"/>
              </a:rPr>
              <a:t>De la </a:t>
            </a:r>
            <a:r>
              <a:rPr lang="fr-FR" sz="2800" i="1" dirty="0" err="1" smtClean="0">
                <a:latin typeface="Calibri Light" panose="020F0302020204030204" pitchFamily="34" charset="0"/>
                <a:cs typeface="Calibri Light" panose="020F0302020204030204" pitchFamily="34" charset="0"/>
              </a:rPr>
              <a:t>Renovatio</a:t>
            </a:r>
            <a:r>
              <a:rPr lang="fr-FR" sz="2800" i="1" dirty="0" smtClean="0">
                <a:latin typeface="Calibri Light" panose="020F0302020204030204" pitchFamily="34" charset="0"/>
                <a:cs typeface="Calibri Light" panose="020F0302020204030204" pitchFamily="34" charset="0"/>
              </a:rPr>
              <a:t> </a:t>
            </a:r>
            <a:r>
              <a:rPr lang="fr-FR" sz="2800" i="1" dirty="0" err="1" smtClean="0">
                <a:latin typeface="Calibri Light" panose="020F0302020204030204" pitchFamily="34" charset="0"/>
                <a:cs typeface="Calibri Light" panose="020F0302020204030204" pitchFamily="34" charset="0"/>
              </a:rPr>
              <a:t>Imperii</a:t>
            </a:r>
            <a:r>
              <a:rPr lang="fr-FR" sz="2800" dirty="0" smtClean="0">
                <a:latin typeface="Calibri Light" panose="020F0302020204030204" pitchFamily="34" charset="0"/>
                <a:cs typeface="Calibri Light" panose="020F0302020204030204" pitchFamily="34" charset="0"/>
              </a:rPr>
              <a:t/>
            </a:r>
            <a:br>
              <a:rPr lang="fr-FR" sz="2800" dirty="0" smtClean="0">
                <a:latin typeface="Calibri Light" panose="020F0302020204030204" pitchFamily="34" charset="0"/>
                <a:cs typeface="Calibri Light" panose="020F0302020204030204" pitchFamily="34" charset="0"/>
              </a:rPr>
            </a:br>
            <a:r>
              <a:rPr lang="fr-FR" sz="2800" dirty="0" smtClean="0">
                <a:latin typeface="Calibri Light" panose="020F0302020204030204" pitchFamily="34" charset="0"/>
                <a:cs typeface="Calibri Light" panose="020F0302020204030204" pitchFamily="34" charset="0"/>
              </a:rPr>
              <a:t>à la théocratie pontificale </a:t>
            </a:r>
            <a:endParaRPr lang="fr-FR" sz="28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4921154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44834" y="0"/>
            <a:ext cx="558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Box 4"/>
          <p:cNvSpPr txBox="1">
            <a:spLocks noChangeArrowheads="1"/>
          </p:cNvSpPr>
          <p:nvPr/>
        </p:nvSpPr>
        <p:spPr bwMode="auto">
          <a:xfrm>
            <a:off x="567315" y="1975138"/>
            <a:ext cx="205581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fr-FR" altLang="en-US" sz="2800" dirty="0" smtClean="0">
                <a:solidFill>
                  <a:schemeClr val="bg1"/>
                </a:solidFill>
                <a:latin typeface="Calibri Light" panose="020F0302020204030204" pitchFamily="34" charset="0"/>
                <a:cs typeface="Calibri Light" panose="020F0302020204030204" pitchFamily="34" charset="0"/>
              </a:rPr>
              <a:t>L’Empire vers </a:t>
            </a:r>
            <a:r>
              <a:rPr lang="fr-FR" altLang="en-US" sz="2800" dirty="0">
                <a:solidFill>
                  <a:schemeClr val="bg1"/>
                </a:solidFill>
                <a:latin typeface="Calibri Light" panose="020F0302020204030204" pitchFamily="34" charset="0"/>
                <a:cs typeface="Calibri Light" panose="020F0302020204030204" pitchFamily="34" charset="0"/>
              </a:rPr>
              <a:t>l’an </a:t>
            </a:r>
            <a:r>
              <a:rPr lang="fr-FR" altLang="en-US" sz="2800" dirty="0" smtClean="0">
                <a:solidFill>
                  <a:schemeClr val="bg1"/>
                </a:solidFill>
                <a:latin typeface="Calibri Light" panose="020F0302020204030204" pitchFamily="34" charset="0"/>
                <a:cs typeface="Calibri Light" panose="020F0302020204030204" pitchFamily="34" charset="0"/>
              </a:rPr>
              <a:t>Mil</a:t>
            </a:r>
            <a:endParaRPr lang="fr-FR" altLang="en-US" sz="2800" dirty="0">
              <a:solidFill>
                <a:schemeClr val="bg1"/>
              </a:solidFill>
              <a:latin typeface="Calibri Light" panose="020F0302020204030204" pitchFamily="34" charset="0"/>
              <a:cs typeface="Calibri Light" panose="020F0302020204030204" pitchFamily="34" charset="0"/>
            </a:endParaRPr>
          </a:p>
        </p:txBody>
      </p:sp>
      <p:sp>
        <p:nvSpPr>
          <p:cNvPr id="2" name="Rectangle 1"/>
          <p:cNvSpPr/>
          <p:nvPr/>
        </p:nvSpPr>
        <p:spPr>
          <a:xfrm>
            <a:off x="92364" y="6283144"/>
            <a:ext cx="4752470" cy="461665"/>
          </a:xfrm>
          <a:prstGeom prst="rect">
            <a:avLst/>
          </a:prstGeom>
        </p:spPr>
        <p:txBody>
          <a:bodyPr wrap="square">
            <a:spAutoFit/>
          </a:bodyPr>
          <a:lstStyle/>
          <a:p>
            <a:r>
              <a:rPr lang="fr-FR" sz="1200" dirty="0" smtClean="0">
                <a:solidFill>
                  <a:srgbClr val="808000"/>
                </a:solidFill>
                <a:latin typeface="Calibri Light" panose="020F0302020204030204" pitchFamily="34" charset="0"/>
                <a:cs typeface="Calibri Light" panose="020F0302020204030204" pitchFamily="34" charset="0"/>
              </a:rPr>
              <a:t>© https</a:t>
            </a:r>
            <a:r>
              <a:rPr lang="fr-FR" sz="1200" dirty="0">
                <a:solidFill>
                  <a:srgbClr val="808000"/>
                </a:solidFill>
                <a:latin typeface="Calibri Light" panose="020F0302020204030204" pitchFamily="34" charset="0"/>
                <a:cs typeface="Calibri Light" panose="020F0302020204030204" pitchFamily="34" charset="0"/>
              </a:rPr>
              <a:t>://de.m.wikipedia.org/wiki/Datei:Holy_Roman_Empire_1000_map-de.png</a:t>
            </a:r>
          </a:p>
        </p:txBody>
      </p:sp>
    </p:spTree>
    <p:extLst>
      <p:ext uri="{BB962C8B-B14F-4D97-AF65-F5344CB8AC3E}">
        <p14:creationId xmlns:p14="http://schemas.microsoft.com/office/powerpoint/2010/main" val="41500555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Box 1"/>
          <p:cNvSpPr txBox="1">
            <a:spLocks noChangeArrowheads="1"/>
          </p:cNvSpPr>
          <p:nvPr/>
        </p:nvSpPr>
        <p:spPr bwMode="auto">
          <a:xfrm>
            <a:off x="197573" y="1243787"/>
            <a:ext cx="3127518" cy="444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defRPr/>
            </a:pPr>
            <a:r>
              <a:rPr lang="fr-CH" altLang="fr-FR" sz="2000" dirty="0">
                <a:solidFill>
                  <a:schemeClr val="bg1"/>
                </a:solidFill>
                <a:latin typeface="Calibri Light" panose="020F0302020204030204" pitchFamily="34" charset="0"/>
                <a:cs typeface="Calibri Light" panose="020F0302020204030204" pitchFamily="34" charset="0"/>
              </a:rPr>
              <a:t>L’Empire des </a:t>
            </a:r>
            <a:r>
              <a:rPr lang="fr-CH" altLang="fr-FR" sz="2000" dirty="0" smtClean="0">
                <a:solidFill>
                  <a:schemeClr val="bg1"/>
                </a:solidFill>
                <a:latin typeface="Calibri Light" panose="020F0302020204030204" pitchFamily="34" charset="0"/>
                <a:cs typeface="Calibri Light" panose="020F0302020204030204" pitchFamily="34" charset="0"/>
              </a:rPr>
              <a:t>Staufen</a:t>
            </a:r>
            <a:endParaRPr lang="fr-CH" altLang="fr-FR" sz="2000" dirty="0">
              <a:solidFill>
                <a:schemeClr val="bg1"/>
              </a:solidFill>
              <a:latin typeface="Calibri Light" panose="020F0302020204030204" pitchFamily="34" charset="0"/>
              <a:cs typeface="Calibri Light" panose="020F0302020204030204" pitchFamily="34" charset="0"/>
            </a:endParaRPr>
          </a:p>
          <a:p>
            <a:pPr eaLnBrk="1" hangingPunct="1">
              <a:spcBef>
                <a:spcPct val="0"/>
              </a:spcBef>
              <a:buFontTx/>
              <a:buNone/>
              <a:defRPr/>
            </a:pPr>
            <a:endParaRPr lang="fr-CH" altLang="fr-FR" sz="2000" dirty="0">
              <a:solidFill>
                <a:schemeClr val="bg1"/>
              </a:solidFill>
              <a:latin typeface="Calibri Light" panose="020F0302020204030204" pitchFamily="34" charset="0"/>
              <a:cs typeface="Calibri Light" panose="020F0302020204030204" pitchFamily="34" charset="0"/>
            </a:endParaRPr>
          </a:p>
          <a:p>
            <a:pPr eaLnBrk="1" hangingPunct="1">
              <a:spcBef>
                <a:spcPct val="0"/>
              </a:spcBef>
              <a:buFontTx/>
              <a:buNone/>
              <a:defRPr/>
            </a:pPr>
            <a:r>
              <a:rPr lang="fr-CH" altLang="fr-FR" sz="2000" dirty="0">
                <a:solidFill>
                  <a:schemeClr val="bg1"/>
                </a:solidFill>
                <a:latin typeface="Calibri Light" panose="020F0302020204030204" pitchFamily="34" charset="0"/>
                <a:cs typeface="Calibri Light" panose="020F0302020204030204" pitchFamily="34" charset="0"/>
              </a:rPr>
              <a:t>Au nord des Alpes:</a:t>
            </a:r>
          </a:p>
          <a:p>
            <a:pPr eaLnBrk="1" hangingPunct="1">
              <a:spcBef>
                <a:spcPct val="0"/>
              </a:spcBef>
              <a:buFontTx/>
              <a:buNone/>
              <a:defRPr/>
            </a:pPr>
            <a:endParaRPr lang="fr-CH" altLang="fr-FR" sz="2000" dirty="0">
              <a:solidFill>
                <a:schemeClr val="bg1"/>
              </a:solidFill>
              <a:latin typeface="Calibri Light" panose="020F0302020204030204" pitchFamily="34" charset="0"/>
              <a:cs typeface="Calibri Light" panose="020F0302020204030204" pitchFamily="34" charset="0"/>
            </a:endParaRPr>
          </a:p>
          <a:p>
            <a:pPr marL="342900" indent="-342900" eaLnBrk="1" hangingPunct="1">
              <a:spcBef>
                <a:spcPct val="0"/>
              </a:spcBef>
              <a:defRPr/>
            </a:pPr>
            <a:r>
              <a:rPr lang="fr-CH" altLang="fr-FR" sz="2000" dirty="0">
                <a:solidFill>
                  <a:schemeClr val="bg1"/>
                </a:solidFill>
                <a:latin typeface="Calibri Light" panose="020F0302020204030204" pitchFamily="34" charset="0"/>
                <a:cs typeface="Calibri Light" panose="020F0302020204030204" pitchFamily="34" charset="0"/>
              </a:rPr>
              <a:t>principautés territoriales,</a:t>
            </a:r>
          </a:p>
          <a:p>
            <a:pPr marL="342900" indent="-342900" eaLnBrk="1" hangingPunct="1">
              <a:spcBef>
                <a:spcPct val="0"/>
              </a:spcBef>
              <a:defRPr/>
            </a:pPr>
            <a:r>
              <a:rPr lang="fr-CH" altLang="fr-FR" sz="2000" dirty="0">
                <a:solidFill>
                  <a:schemeClr val="bg1"/>
                </a:solidFill>
                <a:latin typeface="Calibri Light" panose="020F0302020204030204" pitchFamily="34" charset="0"/>
                <a:cs typeface="Calibri Light" panose="020F0302020204030204" pitchFamily="34" charset="0"/>
              </a:rPr>
              <a:t>villes d’Empire,</a:t>
            </a:r>
          </a:p>
          <a:p>
            <a:pPr marL="342900" indent="-342900" eaLnBrk="1" hangingPunct="1">
              <a:spcBef>
                <a:spcPct val="0"/>
              </a:spcBef>
              <a:defRPr/>
            </a:pPr>
            <a:r>
              <a:rPr lang="fr-CH" altLang="fr-FR" sz="2000" dirty="0">
                <a:solidFill>
                  <a:schemeClr val="bg1"/>
                </a:solidFill>
                <a:latin typeface="Calibri Light" panose="020F0302020204030204" pitchFamily="34" charset="0"/>
                <a:cs typeface="Calibri Light" panose="020F0302020204030204" pitchFamily="34" charset="0"/>
              </a:rPr>
              <a:t>un royaume (Bohême)</a:t>
            </a:r>
          </a:p>
          <a:p>
            <a:pPr eaLnBrk="1" hangingPunct="1">
              <a:spcBef>
                <a:spcPct val="0"/>
              </a:spcBef>
              <a:buFontTx/>
              <a:buNone/>
              <a:defRPr/>
            </a:pPr>
            <a:endParaRPr lang="fr-CH" altLang="fr-FR" sz="2000" dirty="0">
              <a:solidFill>
                <a:schemeClr val="bg1"/>
              </a:solidFill>
              <a:latin typeface="Calibri Light" panose="020F0302020204030204" pitchFamily="34" charset="0"/>
              <a:cs typeface="Calibri Light" panose="020F0302020204030204" pitchFamily="34" charset="0"/>
            </a:endParaRPr>
          </a:p>
          <a:p>
            <a:pPr eaLnBrk="1" hangingPunct="1">
              <a:spcBef>
                <a:spcPct val="0"/>
              </a:spcBef>
              <a:buFontTx/>
              <a:buNone/>
              <a:defRPr/>
            </a:pPr>
            <a:r>
              <a:rPr lang="fr-CH" altLang="fr-FR" sz="2000" dirty="0">
                <a:solidFill>
                  <a:schemeClr val="bg1"/>
                </a:solidFill>
                <a:latin typeface="Calibri Light" panose="020F0302020204030204" pitchFamily="34" charset="0"/>
                <a:cs typeface="Calibri Light" panose="020F0302020204030204" pitchFamily="34" charset="0"/>
              </a:rPr>
              <a:t>Au sud des Alpes:</a:t>
            </a:r>
          </a:p>
          <a:p>
            <a:pPr eaLnBrk="1" hangingPunct="1">
              <a:spcBef>
                <a:spcPct val="0"/>
              </a:spcBef>
              <a:buFontTx/>
              <a:buNone/>
              <a:defRPr/>
            </a:pPr>
            <a:endParaRPr lang="fr-CH" altLang="fr-FR" sz="2000" dirty="0">
              <a:solidFill>
                <a:schemeClr val="bg1"/>
              </a:solidFill>
              <a:latin typeface="Calibri Light" panose="020F0302020204030204" pitchFamily="34" charset="0"/>
              <a:cs typeface="Calibri Light" panose="020F0302020204030204" pitchFamily="34" charset="0"/>
            </a:endParaRPr>
          </a:p>
          <a:p>
            <a:pPr marL="342900" indent="-342900" eaLnBrk="1" hangingPunct="1">
              <a:spcBef>
                <a:spcPct val="0"/>
              </a:spcBef>
              <a:defRPr/>
            </a:pPr>
            <a:r>
              <a:rPr lang="fr-CH" altLang="fr-FR" sz="2000" dirty="0">
                <a:solidFill>
                  <a:schemeClr val="bg1"/>
                </a:solidFill>
                <a:latin typeface="Calibri Light" panose="020F0302020204030204" pitchFamily="34" charset="0"/>
                <a:cs typeface="Calibri Light" panose="020F0302020204030204" pitchFamily="34" charset="0"/>
              </a:rPr>
              <a:t>des principautés territoriales,</a:t>
            </a:r>
          </a:p>
          <a:p>
            <a:pPr marL="342900" indent="-342900" eaLnBrk="1" hangingPunct="1">
              <a:spcBef>
                <a:spcPct val="0"/>
              </a:spcBef>
              <a:defRPr/>
            </a:pPr>
            <a:r>
              <a:rPr lang="fr-CH" altLang="fr-FR" sz="2000" dirty="0">
                <a:solidFill>
                  <a:schemeClr val="bg1"/>
                </a:solidFill>
                <a:latin typeface="Calibri Light" panose="020F0302020204030204" pitchFamily="34" charset="0"/>
                <a:cs typeface="Calibri Light" panose="020F0302020204030204" pitchFamily="34" charset="0"/>
              </a:rPr>
              <a:t>les communes et </a:t>
            </a:r>
            <a:r>
              <a:rPr lang="fr-CH" altLang="fr-FR" sz="2000" i="1" dirty="0">
                <a:solidFill>
                  <a:schemeClr val="bg1"/>
                </a:solidFill>
                <a:latin typeface="Calibri Light" panose="020F0302020204030204" pitchFamily="34" charset="0"/>
                <a:cs typeface="Calibri Light" panose="020F0302020204030204" pitchFamily="34" charset="0"/>
              </a:rPr>
              <a:t>signorie</a:t>
            </a:r>
            <a:endParaRPr lang="fr-CH" altLang="fr-FR" sz="2000" dirty="0">
              <a:solidFill>
                <a:schemeClr val="bg1"/>
              </a:solidFill>
              <a:latin typeface="Calibri Light" panose="020F0302020204030204" pitchFamily="34" charset="0"/>
              <a:cs typeface="Calibri Light" panose="020F0302020204030204" pitchFamily="34" charset="0"/>
            </a:endParaRPr>
          </a:p>
          <a:p>
            <a:pPr eaLnBrk="1" hangingPunct="1">
              <a:spcBef>
                <a:spcPct val="0"/>
              </a:spcBef>
              <a:buFontTx/>
              <a:buNone/>
              <a:defRPr/>
            </a:pPr>
            <a:endParaRPr lang="fr-CH" altLang="fr-FR" sz="18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25926"/>
          <a:stretch/>
        </p:blipFill>
        <p:spPr>
          <a:xfrm>
            <a:off x="4202476" y="37693"/>
            <a:ext cx="7112070" cy="6858000"/>
          </a:xfrm>
          <a:prstGeom prst="rect">
            <a:avLst/>
          </a:prstGeom>
        </p:spPr>
      </p:pic>
      <p:sp>
        <p:nvSpPr>
          <p:cNvPr id="2" name="Rectangle 1"/>
          <p:cNvSpPr/>
          <p:nvPr/>
        </p:nvSpPr>
        <p:spPr>
          <a:xfrm>
            <a:off x="277091" y="6181589"/>
            <a:ext cx="3814618" cy="646331"/>
          </a:xfrm>
          <a:prstGeom prst="rect">
            <a:avLst/>
          </a:prstGeom>
        </p:spPr>
        <p:txBody>
          <a:bodyPr wrap="square">
            <a:spAutoFit/>
          </a:bodyPr>
          <a:lstStyle/>
          <a:p>
            <a:r>
              <a:rPr lang="fr-FR" sz="1200" dirty="0" smtClean="0">
                <a:solidFill>
                  <a:srgbClr val="808000"/>
                </a:solidFill>
                <a:latin typeface="Calibri Light" panose="020F0302020204030204" pitchFamily="34" charset="0"/>
                <a:cs typeface="Calibri Light" panose="020F0302020204030204" pitchFamily="34" charset="0"/>
              </a:rPr>
              <a:t>©https</a:t>
            </a:r>
            <a:r>
              <a:rPr lang="fr-FR" sz="1200" dirty="0">
                <a:solidFill>
                  <a:srgbClr val="808000"/>
                </a:solidFill>
                <a:latin typeface="Calibri Light" panose="020F0302020204030204" pitchFamily="34" charset="0"/>
                <a:cs typeface="Calibri Light" panose="020F0302020204030204" pitchFamily="34" charset="0"/>
              </a:rPr>
              <a:t>://upload.wikimedia.org/wikipedia/commons/thumb/2/21/Mitteleuropa_zur_Zeit_der_Staufer.svg/8291px-Mitteleuropa_zur_Zeit_der_Staufer.svg.png</a:t>
            </a:r>
          </a:p>
        </p:txBody>
      </p:sp>
    </p:spTree>
    <p:extLst>
      <p:ext uri="{BB962C8B-B14F-4D97-AF65-F5344CB8AC3E}">
        <p14:creationId xmlns:p14="http://schemas.microsoft.com/office/powerpoint/2010/main" val="4086111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FR" sz="2800" b="1" spc="-100" dirty="0">
                <a:latin typeface="Calibri Light" panose="020F0302020204030204" pitchFamily="34" charset="0"/>
                <a:cs typeface="Calibri Light" panose="020F0302020204030204" pitchFamily="34" charset="0"/>
              </a:rPr>
              <a:t>L’âge « féodal » :</a:t>
            </a:r>
            <a:br>
              <a:rPr lang="fr-FR" sz="2800" b="1" spc="-100" dirty="0">
                <a:latin typeface="Calibri Light" panose="020F0302020204030204" pitchFamily="34" charset="0"/>
                <a:cs typeface="Calibri Light" panose="020F0302020204030204" pitchFamily="34" charset="0"/>
              </a:rPr>
            </a:br>
            <a:r>
              <a:rPr lang="fr-FR" sz="2800" b="1" spc="-100" dirty="0">
                <a:latin typeface="Calibri Light" panose="020F0302020204030204" pitchFamily="34" charset="0"/>
                <a:cs typeface="Calibri Light" panose="020F0302020204030204" pitchFamily="34" charset="0"/>
              </a:rPr>
              <a:t>la « parcellisation »</a:t>
            </a:r>
            <a:br>
              <a:rPr lang="fr-FR" sz="2800" b="1" spc="-100" dirty="0">
                <a:latin typeface="Calibri Light" panose="020F0302020204030204" pitchFamily="34" charset="0"/>
                <a:cs typeface="Calibri Light" panose="020F0302020204030204" pitchFamily="34" charset="0"/>
              </a:rPr>
            </a:br>
            <a:r>
              <a:rPr lang="fr-FR" sz="2800" b="1" spc="-100" dirty="0">
                <a:latin typeface="Calibri Light" panose="020F0302020204030204" pitchFamily="34" charset="0"/>
                <a:cs typeface="Calibri Light" panose="020F0302020204030204" pitchFamily="34" charset="0"/>
              </a:rPr>
              <a:t>du pouvoir</a:t>
            </a:r>
            <a:br>
              <a:rPr lang="fr-FR" sz="2800" b="1" spc="-100" dirty="0">
                <a:latin typeface="Calibri Light" panose="020F0302020204030204" pitchFamily="34" charset="0"/>
                <a:cs typeface="Calibri Light" panose="020F0302020204030204" pitchFamily="34" charset="0"/>
              </a:rPr>
            </a:br>
            <a:r>
              <a:rPr lang="fr-FR" sz="2400" b="1" spc="-100" dirty="0">
                <a:latin typeface="Calibri Light" panose="020F0302020204030204" pitchFamily="34" charset="0"/>
                <a:cs typeface="Calibri Light" panose="020F0302020204030204" pitchFamily="34" charset="0"/>
              </a:rPr>
              <a:t>(X</a:t>
            </a:r>
            <a:r>
              <a:rPr lang="fr-FR" sz="2400" b="1" spc="-100" baseline="30000" dirty="0">
                <a:latin typeface="Calibri Light" panose="020F0302020204030204" pitchFamily="34" charset="0"/>
                <a:cs typeface="Calibri Light" panose="020F0302020204030204" pitchFamily="34" charset="0"/>
              </a:rPr>
              <a:t>e</a:t>
            </a:r>
            <a:r>
              <a:rPr lang="fr-FR" sz="2400" b="1" spc="-100" dirty="0">
                <a:latin typeface="Calibri Light" panose="020F0302020204030204" pitchFamily="34" charset="0"/>
                <a:cs typeface="Calibri Light" panose="020F0302020204030204" pitchFamily="34" charset="0"/>
              </a:rPr>
              <a:t> – début XIII</a:t>
            </a:r>
            <a:r>
              <a:rPr lang="fr-FR" sz="2400" b="1" spc="-100" baseline="30000" dirty="0">
                <a:latin typeface="Calibri Light" panose="020F0302020204030204" pitchFamily="34" charset="0"/>
                <a:cs typeface="Calibri Light" panose="020F0302020204030204" pitchFamily="34" charset="0"/>
              </a:rPr>
              <a:t>e</a:t>
            </a:r>
            <a:r>
              <a:rPr lang="fr-FR" sz="2400" b="1" spc="-100" dirty="0">
                <a:latin typeface="Calibri Light" panose="020F0302020204030204" pitchFamily="34" charset="0"/>
                <a:cs typeface="Calibri Light" panose="020F0302020204030204" pitchFamily="34" charset="0"/>
              </a:rPr>
              <a:t> s.)</a:t>
            </a:r>
            <a:endParaRPr lang="fr-FR" dirty="0"/>
          </a:p>
        </p:txBody>
      </p:sp>
      <p:sp>
        <p:nvSpPr>
          <p:cNvPr id="3" name="Content Placeholder 2"/>
          <p:cNvSpPr>
            <a:spLocks noGrp="1"/>
          </p:cNvSpPr>
          <p:nvPr>
            <p:ph idx="1"/>
          </p:nvPr>
        </p:nvSpPr>
        <p:spPr/>
        <p:txBody>
          <a:bodyPr/>
          <a:lstStyle/>
          <a:p>
            <a:pPr marL="514350" indent="-514350">
              <a:buFont typeface="+mj-lt"/>
              <a:buAutoNum type="romanUcPeriod"/>
            </a:pPr>
            <a:r>
              <a:rPr lang="fr-FR" sz="2400" dirty="0" smtClean="0">
                <a:solidFill>
                  <a:srgbClr val="808000"/>
                </a:solidFill>
                <a:latin typeface="Calibri" panose="020F0502020204030204" pitchFamily="34" charset="0"/>
                <a:cs typeface="Calibri" panose="020F0502020204030204" pitchFamily="34" charset="0"/>
              </a:rPr>
              <a:t>Observations préliminaires: féodalité - parcellisation - pouvoir</a:t>
            </a:r>
            <a:endParaRPr lang="fr-FR" sz="2400" dirty="0">
              <a:solidFill>
                <a:srgbClr val="808000"/>
              </a:solidFill>
              <a:latin typeface="Calibri" panose="020F0502020204030204" pitchFamily="34" charset="0"/>
              <a:cs typeface="Calibri" panose="020F0502020204030204" pitchFamily="34" charset="0"/>
            </a:endParaRPr>
          </a:p>
          <a:p>
            <a:pPr marL="514350" indent="-514350">
              <a:buFont typeface="+mj-lt"/>
              <a:buAutoNum type="romanUcPeriod"/>
            </a:pPr>
            <a:r>
              <a:rPr lang="fr-FR" sz="2400" dirty="0" smtClean="0">
                <a:solidFill>
                  <a:srgbClr val="808000"/>
                </a:solidFill>
                <a:latin typeface="Calibri" panose="020F0502020204030204" pitchFamily="34" charset="0"/>
                <a:cs typeface="Calibri" panose="020F0502020204030204" pitchFamily="34" charset="0"/>
              </a:rPr>
              <a:t>France </a:t>
            </a:r>
            <a:r>
              <a:rPr lang="fr-FR" sz="2400" dirty="0">
                <a:solidFill>
                  <a:srgbClr val="808000"/>
                </a:solidFill>
                <a:latin typeface="Calibri" panose="020F0502020204030204" pitchFamily="34" charset="0"/>
                <a:cs typeface="Calibri" panose="020F0502020204030204" pitchFamily="34" charset="0"/>
              </a:rPr>
              <a:t>– Allemagne : pouvoir royal et pouvoirs </a:t>
            </a:r>
            <a:r>
              <a:rPr lang="fr-FR" sz="2400" dirty="0" smtClean="0">
                <a:solidFill>
                  <a:srgbClr val="808000"/>
                </a:solidFill>
                <a:latin typeface="Calibri" panose="020F0502020204030204" pitchFamily="34" charset="0"/>
                <a:cs typeface="Calibri" panose="020F0502020204030204" pitchFamily="34" charset="0"/>
              </a:rPr>
              <a:t>princiers</a:t>
            </a:r>
          </a:p>
          <a:p>
            <a:pPr marL="514350" indent="-514350">
              <a:buFont typeface="+mj-lt"/>
              <a:buAutoNum type="romanUcPeriod"/>
            </a:pPr>
            <a:r>
              <a:rPr lang="fr-FR" sz="2400" b="1" dirty="0" smtClean="0">
                <a:solidFill>
                  <a:srgbClr val="808000"/>
                </a:solidFill>
                <a:latin typeface="Calibri" panose="020F0502020204030204" pitchFamily="34" charset="0"/>
                <a:cs typeface="Calibri" panose="020F0502020204030204" pitchFamily="34" charset="0"/>
              </a:rPr>
              <a:t>Les mutations du pouvoir princier: le cas lotharingien</a:t>
            </a:r>
            <a:endParaRPr lang="fr-FR" sz="2400" b="1" dirty="0">
              <a:solidFill>
                <a:srgbClr val="808000"/>
              </a:solidFill>
              <a:latin typeface="Calibri" panose="020F0502020204030204" pitchFamily="34" charset="0"/>
              <a:cs typeface="Calibri" panose="020F0502020204030204" pitchFamily="34" charset="0"/>
            </a:endParaRPr>
          </a:p>
          <a:p>
            <a:pPr marL="0" indent="0">
              <a:buNone/>
            </a:pPr>
            <a:endParaRPr lang="fr-FR" dirty="0" smtClean="0">
              <a:latin typeface="Calibri" panose="020F0502020204030204" pitchFamily="34" charset="0"/>
              <a:cs typeface="Calibri" panose="020F0502020204030204" pitchFamily="34" charset="0"/>
            </a:endParaRPr>
          </a:p>
          <a:p>
            <a:pPr marL="457200" indent="-457200">
              <a:buAutoNum type="arabicPeriod"/>
            </a:pPr>
            <a:endParaRPr lang="fr-F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947021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FR" sz="2800" b="1" spc="-100" dirty="0">
                <a:latin typeface="Calibri Light" panose="020F0302020204030204" pitchFamily="34" charset="0"/>
                <a:cs typeface="Calibri Light" panose="020F0302020204030204" pitchFamily="34" charset="0"/>
              </a:rPr>
              <a:t>L’âge « féodal » :</a:t>
            </a:r>
            <a:br>
              <a:rPr lang="fr-FR" sz="2800" b="1" spc="-100" dirty="0">
                <a:latin typeface="Calibri Light" panose="020F0302020204030204" pitchFamily="34" charset="0"/>
                <a:cs typeface="Calibri Light" panose="020F0302020204030204" pitchFamily="34" charset="0"/>
              </a:rPr>
            </a:br>
            <a:r>
              <a:rPr lang="fr-FR" sz="2800" b="1" spc="-100" dirty="0">
                <a:latin typeface="Calibri Light" panose="020F0302020204030204" pitchFamily="34" charset="0"/>
                <a:cs typeface="Calibri Light" panose="020F0302020204030204" pitchFamily="34" charset="0"/>
              </a:rPr>
              <a:t>la « parcellisation »</a:t>
            </a:r>
            <a:br>
              <a:rPr lang="fr-FR" sz="2800" b="1" spc="-100" dirty="0">
                <a:latin typeface="Calibri Light" panose="020F0302020204030204" pitchFamily="34" charset="0"/>
                <a:cs typeface="Calibri Light" panose="020F0302020204030204" pitchFamily="34" charset="0"/>
              </a:rPr>
            </a:br>
            <a:r>
              <a:rPr lang="fr-FR" sz="2800" b="1" spc="-100" dirty="0">
                <a:latin typeface="Calibri Light" panose="020F0302020204030204" pitchFamily="34" charset="0"/>
                <a:cs typeface="Calibri Light" panose="020F0302020204030204" pitchFamily="34" charset="0"/>
              </a:rPr>
              <a:t>du pouvoir</a:t>
            </a:r>
            <a:br>
              <a:rPr lang="fr-FR" sz="2800" b="1" spc="-100" dirty="0">
                <a:latin typeface="Calibri Light" panose="020F0302020204030204" pitchFamily="34" charset="0"/>
                <a:cs typeface="Calibri Light" panose="020F0302020204030204" pitchFamily="34" charset="0"/>
              </a:rPr>
            </a:br>
            <a:r>
              <a:rPr lang="fr-FR" sz="2400" b="1" spc="-100" dirty="0">
                <a:latin typeface="Calibri Light" panose="020F0302020204030204" pitchFamily="34" charset="0"/>
                <a:cs typeface="Calibri Light" panose="020F0302020204030204" pitchFamily="34" charset="0"/>
              </a:rPr>
              <a:t>(X</a:t>
            </a:r>
            <a:r>
              <a:rPr lang="fr-FR" sz="2400" b="1" spc="-100" baseline="30000" dirty="0">
                <a:latin typeface="Calibri Light" panose="020F0302020204030204" pitchFamily="34" charset="0"/>
                <a:cs typeface="Calibri Light" panose="020F0302020204030204" pitchFamily="34" charset="0"/>
              </a:rPr>
              <a:t>e</a:t>
            </a:r>
            <a:r>
              <a:rPr lang="fr-FR" sz="2400" b="1" spc="-100" dirty="0">
                <a:latin typeface="Calibri Light" panose="020F0302020204030204" pitchFamily="34" charset="0"/>
                <a:cs typeface="Calibri Light" panose="020F0302020204030204" pitchFamily="34" charset="0"/>
              </a:rPr>
              <a:t> – début XIII</a:t>
            </a:r>
            <a:r>
              <a:rPr lang="fr-FR" sz="2400" b="1" spc="-100" baseline="30000" dirty="0">
                <a:latin typeface="Calibri Light" panose="020F0302020204030204" pitchFamily="34" charset="0"/>
                <a:cs typeface="Calibri Light" panose="020F0302020204030204" pitchFamily="34" charset="0"/>
              </a:rPr>
              <a:t>e</a:t>
            </a:r>
            <a:r>
              <a:rPr lang="fr-FR" sz="2400" b="1" spc="-100" dirty="0">
                <a:latin typeface="Calibri Light" panose="020F0302020204030204" pitchFamily="34" charset="0"/>
                <a:cs typeface="Calibri Light" panose="020F0302020204030204" pitchFamily="34" charset="0"/>
              </a:rPr>
              <a:t> s.)</a:t>
            </a:r>
            <a:endParaRPr lang="fr-FR" dirty="0"/>
          </a:p>
        </p:txBody>
      </p:sp>
      <p:sp>
        <p:nvSpPr>
          <p:cNvPr id="3" name="Content Placeholder 2"/>
          <p:cNvSpPr>
            <a:spLocks noGrp="1"/>
          </p:cNvSpPr>
          <p:nvPr>
            <p:ph idx="1"/>
          </p:nvPr>
        </p:nvSpPr>
        <p:spPr/>
        <p:txBody>
          <a:bodyPr/>
          <a:lstStyle/>
          <a:p>
            <a:pPr marL="514350" indent="-514350">
              <a:buFont typeface="+mj-lt"/>
              <a:buAutoNum type="romanUcPeriod"/>
            </a:pPr>
            <a:r>
              <a:rPr lang="fr-FR" sz="2400" b="1" dirty="0">
                <a:solidFill>
                  <a:srgbClr val="808000"/>
                </a:solidFill>
                <a:latin typeface="Calibri" panose="020F0502020204030204" pitchFamily="34" charset="0"/>
                <a:cs typeface="Calibri" panose="020F0502020204030204" pitchFamily="34" charset="0"/>
              </a:rPr>
              <a:t>F</a:t>
            </a:r>
            <a:r>
              <a:rPr lang="fr-FR" sz="2400" b="1" dirty="0" smtClean="0">
                <a:solidFill>
                  <a:srgbClr val="808000"/>
                </a:solidFill>
                <a:latin typeface="Calibri" panose="020F0502020204030204" pitchFamily="34" charset="0"/>
                <a:cs typeface="Calibri" panose="020F0502020204030204" pitchFamily="34" charset="0"/>
              </a:rPr>
              <a:t>éodalité </a:t>
            </a:r>
            <a:r>
              <a:rPr lang="fr-FR" sz="2400" b="1" dirty="0" smtClean="0">
                <a:solidFill>
                  <a:srgbClr val="808000"/>
                </a:solidFill>
                <a:latin typeface="Calibri" panose="020F0502020204030204" pitchFamily="34" charset="0"/>
                <a:cs typeface="Calibri" panose="020F0502020204030204" pitchFamily="34" charset="0"/>
              </a:rPr>
              <a:t>- parcellisation - pouvoir</a:t>
            </a:r>
            <a:endParaRPr lang="fr-FR" sz="2400" b="1" dirty="0">
              <a:solidFill>
                <a:srgbClr val="808000"/>
              </a:solidFill>
              <a:latin typeface="Calibri" panose="020F0502020204030204" pitchFamily="34" charset="0"/>
              <a:cs typeface="Calibri" panose="020F0502020204030204" pitchFamily="34" charset="0"/>
            </a:endParaRPr>
          </a:p>
          <a:p>
            <a:pPr marL="514350" indent="-514350">
              <a:buFont typeface="+mj-lt"/>
              <a:buAutoNum type="romanUcPeriod"/>
            </a:pPr>
            <a:r>
              <a:rPr lang="fr-FR" sz="2400" dirty="0" smtClean="0">
                <a:solidFill>
                  <a:schemeClr val="accent1">
                    <a:lumMod val="75000"/>
                  </a:schemeClr>
                </a:solidFill>
                <a:latin typeface="Calibri" panose="020F0502020204030204" pitchFamily="34" charset="0"/>
                <a:cs typeface="Calibri" panose="020F0502020204030204" pitchFamily="34" charset="0"/>
              </a:rPr>
              <a:t>France </a:t>
            </a:r>
            <a:r>
              <a:rPr lang="fr-FR" sz="2400" dirty="0">
                <a:solidFill>
                  <a:schemeClr val="accent1">
                    <a:lumMod val="75000"/>
                  </a:schemeClr>
                </a:solidFill>
                <a:latin typeface="Calibri" panose="020F0502020204030204" pitchFamily="34" charset="0"/>
                <a:cs typeface="Calibri" panose="020F0502020204030204" pitchFamily="34" charset="0"/>
              </a:rPr>
              <a:t>– Allemagne : pouvoir royal et pouvoirs </a:t>
            </a:r>
            <a:r>
              <a:rPr lang="fr-FR" sz="2400" dirty="0" smtClean="0">
                <a:solidFill>
                  <a:schemeClr val="accent1">
                    <a:lumMod val="75000"/>
                  </a:schemeClr>
                </a:solidFill>
                <a:latin typeface="Calibri" panose="020F0502020204030204" pitchFamily="34" charset="0"/>
                <a:cs typeface="Calibri" panose="020F0502020204030204" pitchFamily="34" charset="0"/>
              </a:rPr>
              <a:t>princiers</a:t>
            </a:r>
          </a:p>
          <a:p>
            <a:pPr marL="514350" indent="-514350">
              <a:buFont typeface="+mj-lt"/>
              <a:buAutoNum type="romanUcPeriod"/>
            </a:pPr>
            <a:r>
              <a:rPr lang="fr-FR" sz="2400" dirty="0" smtClean="0">
                <a:solidFill>
                  <a:schemeClr val="accent1">
                    <a:lumMod val="75000"/>
                  </a:schemeClr>
                </a:solidFill>
                <a:latin typeface="Calibri" panose="020F0502020204030204" pitchFamily="34" charset="0"/>
                <a:cs typeface="Calibri" panose="020F0502020204030204" pitchFamily="34" charset="0"/>
              </a:rPr>
              <a:t>Les mutations du pouvoir princier: le cas lotharingien</a:t>
            </a:r>
            <a:endParaRPr lang="fr-FR" sz="2400" dirty="0">
              <a:solidFill>
                <a:schemeClr val="accent1">
                  <a:lumMod val="75000"/>
                </a:schemeClr>
              </a:solidFill>
              <a:latin typeface="Calibri" panose="020F0502020204030204" pitchFamily="34" charset="0"/>
              <a:cs typeface="Calibri" panose="020F0502020204030204" pitchFamily="34" charset="0"/>
            </a:endParaRPr>
          </a:p>
          <a:p>
            <a:pPr marL="457200" indent="-457200">
              <a:buAutoNum type="arabicPeriod"/>
            </a:pPr>
            <a:endParaRPr lang="fr-FR" dirty="0" smtClean="0">
              <a:latin typeface="Calibri" panose="020F0502020204030204" pitchFamily="34" charset="0"/>
              <a:cs typeface="Calibri" panose="020F0502020204030204" pitchFamily="34" charset="0"/>
            </a:endParaRPr>
          </a:p>
          <a:p>
            <a:pPr marL="457200" indent="-457200">
              <a:buAutoNum type="arabicPeriod"/>
            </a:pPr>
            <a:endParaRPr lang="fr-F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201166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6" t="3144" r="19129" b="21197"/>
          <a:stretch/>
        </p:blipFill>
        <p:spPr>
          <a:xfrm rot="5400000">
            <a:off x="2586722" y="-976514"/>
            <a:ext cx="6630631" cy="8885385"/>
          </a:xfrm>
          <a:prstGeom prst="rect">
            <a:avLst/>
          </a:prstGeom>
        </p:spPr>
      </p:pic>
      <p:sp>
        <p:nvSpPr>
          <p:cNvPr id="3" name="TextBox 2"/>
          <p:cNvSpPr txBox="1"/>
          <p:nvPr/>
        </p:nvSpPr>
        <p:spPr>
          <a:xfrm>
            <a:off x="5634182" y="150863"/>
            <a:ext cx="461818" cy="6630631"/>
          </a:xfrm>
          <a:prstGeom prst="rect">
            <a:avLst/>
          </a:prstGeom>
          <a:solidFill>
            <a:schemeClr val="bg1"/>
          </a:solidFill>
        </p:spPr>
        <p:txBody>
          <a:bodyPr wrap="square" rtlCol="0">
            <a:spAutoFit/>
          </a:bodyPr>
          <a:lstStyle/>
          <a:p>
            <a:endParaRPr lang="fr-FR" dirty="0"/>
          </a:p>
        </p:txBody>
      </p:sp>
      <p:sp>
        <p:nvSpPr>
          <p:cNvPr id="4" name="TextBox 3"/>
          <p:cNvSpPr txBox="1"/>
          <p:nvPr/>
        </p:nvSpPr>
        <p:spPr>
          <a:xfrm>
            <a:off x="10504127" y="2743867"/>
            <a:ext cx="1618743" cy="1384995"/>
          </a:xfrm>
          <a:prstGeom prst="rect">
            <a:avLst/>
          </a:prstGeom>
          <a:noFill/>
        </p:spPr>
        <p:txBody>
          <a:bodyPr wrap="square" rtlCol="0">
            <a:spAutoFit/>
          </a:bodyPr>
          <a:lstStyle/>
          <a:p>
            <a:r>
              <a:rPr lang="fr-FR" sz="1200" dirty="0" smtClean="0">
                <a:solidFill>
                  <a:srgbClr val="808000"/>
                </a:solidFill>
                <a:latin typeface="Calibri Light" panose="020F0302020204030204" pitchFamily="34" charset="0"/>
                <a:cs typeface="Calibri Light" panose="020F0302020204030204" pitchFamily="34" charset="0"/>
              </a:rPr>
              <a:t>© Extrait de:</a:t>
            </a:r>
          </a:p>
          <a:p>
            <a:r>
              <a:rPr lang="fr-FR" sz="1200" dirty="0" smtClean="0">
                <a:solidFill>
                  <a:srgbClr val="808000"/>
                </a:solidFill>
                <a:latin typeface="Calibri Light" panose="020F0302020204030204" pitchFamily="34" charset="0"/>
                <a:cs typeface="Calibri Light" panose="020F0302020204030204" pitchFamily="34" charset="0"/>
              </a:rPr>
              <a:t>Marie-Céline </a:t>
            </a:r>
            <a:r>
              <a:rPr lang="fr-FR" sz="1200" cap="small" dirty="0" err="1" smtClean="0">
                <a:solidFill>
                  <a:srgbClr val="808000"/>
                </a:solidFill>
                <a:latin typeface="Calibri Light" panose="020F0302020204030204" pitchFamily="34" charset="0"/>
                <a:cs typeface="Calibri Light" panose="020F0302020204030204" pitchFamily="34" charset="0"/>
              </a:rPr>
              <a:t>Isaïa</a:t>
            </a:r>
            <a:r>
              <a:rPr lang="fr-FR" sz="1200" cap="small" dirty="0" smtClean="0">
                <a:solidFill>
                  <a:srgbClr val="808000"/>
                </a:solidFill>
                <a:latin typeface="Calibri Light" panose="020F0302020204030204" pitchFamily="34" charset="0"/>
                <a:cs typeface="Calibri Light" panose="020F0302020204030204" pitchFamily="34" charset="0"/>
              </a:rPr>
              <a:t> </a:t>
            </a:r>
            <a:r>
              <a:rPr lang="fr-FR" sz="1200" dirty="0" smtClean="0">
                <a:solidFill>
                  <a:srgbClr val="808000"/>
                </a:solidFill>
                <a:latin typeface="Calibri Light" panose="020F0302020204030204" pitchFamily="34" charset="0"/>
                <a:cs typeface="Calibri Light" panose="020F0302020204030204" pitchFamily="34" charset="0"/>
              </a:rPr>
              <a:t>(</a:t>
            </a:r>
            <a:r>
              <a:rPr lang="fr-FR" sz="1200" dirty="0" err="1" smtClean="0">
                <a:solidFill>
                  <a:srgbClr val="808000"/>
                </a:solidFill>
                <a:latin typeface="Calibri Light" panose="020F0302020204030204" pitchFamily="34" charset="0"/>
                <a:cs typeface="Calibri Light" panose="020F0302020204030204" pitchFamily="34" charset="0"/>
              </a:rPr>
              <a:t>dir</a:t>
            </a:r>
            <a:r>
              <a:rPr lang="fr-FR" sz="1200" dirty="0" smtClean="0">
                <a:solidFill>
                  <a:srgbClr val="808000"/>
                </a:solidFill>
                <a:latin typeface="Calibri Light" panose="020F0302020204030204" pitchFamily="34" charset="0"/>
                <a:cs typeface="Calibri Light" panose="020F0302020204030204" pitchFamily="34" charset="0"/>
              </a:rPr>
              <a:t>.), Pouvoirs, Église et société. France, Bourgogne, Germanie, 888-1120, Neuilly 2009, p. 448-449 </a:t>
            </a:r>
            <a:endParaRPr lang="fr-FR" sz="1200" dirty="0">
              <a:solidFill>
                <a:srgbClr val="808000"/>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9362535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498109" y="6551"/>
            <a:ext cx="4864529" cy="6851449"/>
          </a:xfrm>
          <a:prstGeom prst="rect">
            <a:avLst/>
          </a:prstGeom>
        </p:spPr>
      </p:pic>
      <p:sp>
        <p:nvSpPr>
          <p:cNvPr id="5" name="Oval 4"/>
          <p:cNvSpPr/>
          <p:nvPr/>
        </p:nvSpPr>
        <p:spPr>
          <a:xfrm>
            <a:off x="4987636" y="1310510"/>
            <a:ext cx="1579419" cy="238403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extBox 6"/>
          <p:cNvSpPr txBox="1"/>
          <p:nvPr/>
        </p:nvSpPr>
        <p:spPr>
          <a:xfrm>
            <a:off x="9890789" y="3139277"/>
            <a:ext cx="1631576" cy="2061882"/>
          </a:xfrm>
          <a:prstGeom prst="rect">
            <a:avLst/>
          </a:prstGeom>
          <a:noFill/>
        </p:spPr>
        <p:txBody>
          <a:bodyPr wrap="square" rtlCol="0">
            <a:spAutoFit/>
          </a:bodyPr>
          <a:lstStyle/>
          <a:p>
            <a:r>
              <a:rPr lang="fr-FR" dirty="0"/>
              <a:t>Densité culturelle des institutions ecclésiastiques (abbayes et cités épiscopales)</a:t>
            </a:r>
          </a:p>
        </p:txBody>
      </p:sp>
      <p:sp>
        <p:nvSpPr>
          <p:cNvPr id="2" name="Title 1"/>
          <p:cNvSpPr>
            <a:spLocks noGrp="1"/>
          </p:cNvSpPr>
          <p:nvPr>
            <p:ph type="title"/>
          </p:nvPr>
        </p:nvSpPr>
        <p:spPr/>
        <p:txBody>
          <a:bodyPr>
            <a:normAutofit/>
          </a:bodyPr>
          <a:lstStyle/>
          <a:p>
            <a:r>
              <a:rPr lang="fr-FR" sz="2800" dirty="0" smtClean="0">
                <a:latin typeface="Calibri Light" panose="020F0302020204030204" pitchFamily="34" charset="0"/>
                <a:cs typeface="Calibri Light" panose="020F0302020204030204" pitchFamily="34" charset="0"/>
              </a:rPr>
              <a:t>De Compiègne à Cologne, l’ancienne terre centrale du pouvoir carolingien</a:t>
            </a:r>
            <a:endParaRPr lang="fr-FR" sz="28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7303043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sz="2800" dirty="0" smtClean="0">
                <a:latin typeface="Calibri Light" panose="020F0302020204030204" pitchFamily="34" charset="0"/>
                <a:cs typeface="Calibri Light" panose="020F0302020204030204" pitchFamily="34" charset="0"/>
              </a:rPr>
              <a:t>Principautés territoriales</a:t>
            </a:r>
            <a:br>
              <a:rPr lang="fr-FR" sz="2800" dirty="0" smtClean="0">
                <a:latin typeface="Calibri Light" panose="020F0302020204030204" pitchFamily="34" charset="0"/>
                <a:cs typeface="Calibri Light" panose="020F0302020204030204" pitchFamily="34" charset="0"/>
              </a:rPr>
            </a:br>
            <a:r>
              <a:rPr lang="fr-FR" sz="2800" dirty="0" smtClean="0">
                <a:latin typeface="Calibri Light" panose="020F0302020204030204" pitchFamily="34" charset="0"/>
                <a:cs typeface="Calibri Light" panose="020F0302020204030204" pitchFamily="34" charset="0"/>
              </a:rPr>
              <a:t>entre Seine et Rhin</a:t>
            </a:r>
            <a:br>
              <a:rPr lang="fr-FR" sz="2800" dirty="0" smtClean="0">
                <a:latin typeface="Calibri Light" panose="020F0302020204030204" pitchFamily="34" charset="0"/>
                <a:cs typeface="Calibri Light" panose="020F0302020204030204" pitchFamily="34" charset="0"/>
              </a:rPr>
            </a:br>
            <a:r>
              <a:rPr lang="fr-FR" sz="2800" dirty="0" smtClean="0">
                <a:latin typeface="Calibri Light" panose="020F0302020204030204" pitchFamily="34" charset="0"/>
                <a:cs typeface="Calibri Light" panose="020F0302020204030204" pitchFamily="34" charset="0"/>
              </a:rPr>
              <a:t>(fin XII</a:t>
            </a:r>
            <a:r>
              <a:rPr lang="fr-FR" sz="2800" baseline="30000" dirty="0" smtClean="0">
                <a:latin typeface="Calibri Light" panose="020F0302020204030204" pitchFamily="34" charset="0"/>
                <a:cs typeface="Calibri Light" panose="020F0302020204030204" pitchFamily="34" charset="0"/>
              </a:rPr>
              <a:t>e</a:t>
            </a:r>
            <a:r>
              <a:rPr lang="fr-FR" sz="2800" dirty="0" smtClean="0">
                <a:latin typeface="Calibri Light" panose="020F0302020204030204" pitchFamily="34" charset="0"/>
                <a:cs typeface="Calibri Light" panose="020F0302020204030204" pitchFamily="34" charset="0"/>
              </a:rPr>
              <a:t> siècle)</a:t>
            </a:r>
            <a:endParaRPr lang="fr-FR" sz="2800" dirty="0">
              <a:latin typeface="Calibri Light" panose="020F0302020204030204" pitchFamily="34" charset="0"/>
              <a:cs typeface="Calibri Light" panose="020F0302020204030204" pitchFamily="34" charset="0"/>
            </a:endParaRPr>
          </a:p>
        </p:txBody>
      </p:sp>
      <p:sp>
        <p:nvSpPr>
          <p:cNvPr id="3" name="TextBox 2"/>
          <p:cNvSpPr txBox="1"/>
          <p:nvPr/>
        </p:nvSpPr>
        <p:spPr>
          <a:xfrm>
            <a:off x="3529462" y="452580"/>
            <a:ext cx="1411993" cy="5943277"/>
          </a:xfrm>
          <a:prstGeom prst="rect">
            <a:avLst/>
          </a:prstGeom>
          <a:solidFill>
            <a:schemeClr val="bg1"/>
          </a:solidFill>
        </p:spPr>
        <p:txBody>
          <a:bodyPr wrap="square" rtlCol="0">
            <a:spAutoFit/>
          </a:bodyPr>
          <a:lstStyle/>
          <a:p>
            <a:endParaRPr lang="fr-FR" dirty="0"/>
          </a:p>
        </p:txBody>
      </p:sp>
      <p:pic>
        <p:nvPicPr>
          <p:cNvPr id="8" name="Picture 7"/>
          <p:cNvPicPr>
            <a:picLocks noChangeAspect="1"/>
          </p:cNvPicPr>
          <p:nvPr/>
        </p:nvPicPr>
        <p:blipFill rotWithShape="1">
          <a:blip r:embed="rId2"/>
          <a:srcRect l="16387" t="19042" r="13877" b="39347"/>
          <a:stretch/>
        </p:blipFill>
        <p:spPr>
          <a:xfrm>
            <a:off x="3814618" y="277091"/>
            <a:ext cx="7546109" cy="6422222"/>
          </a:xfrm>
          <a:prstGeom prst="rect">
            <a:avLst/>
          </a:prstGeom>
        </p:spPr>
      </p:pic>
      <mc:AlternateContent xmlns:mc="http://schemas.openxmlformats.org/markup-compatibility/2006">
        <mc:Choice xmlns:p14="http://schemas.microsoft.com/office/powerpoint/2010/main" Requires="p14">
          <p:contentPart p14:bwMode="auto" r:id="rId3">
            <p14:nvContentPartPr>
              <p14:cNvPr id="13" name="Ink 12"/>
              <p14:cNvContentPartPr/>
              <p14:nvPr/>
            </p14:nvContentPartPr>
            <p14:xfrm>
              <a:off x="3828618" y="1468731"/>
              <a:ext cx="163440" cy="214200"/>
            </p14:xfrm>
          </p:contentPart>
        </mc:Choice>
        <mc:Fallback>
          <p:pic>
            <p:nvPicPr>
              <p:cNvPr id="13" name="Ink 12"/>
              <p:cNvPicPr/>
              <p:nvPr/>
            </p:nvPicPr>
            <p:blipFill>
              <a:blip r:embed="rId4"/>
              <a:stretch>
                <a:fillRect/>
              </a:stretch>
            </p:blipFill>
            <p:spPr>
              <a:xfrm>
                <a:off x="3818178" y="1458291"/>
                <a:ext cx="184320" cy="23508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44" name="Ink 43"/>
              <p14:cNvContentPartPr/>
              <p14:nvPr/>
            </p14:nvContentPartPr>
            <p14:xfrm>
              <a:off x="3838698" y="5856411"/>
              <a:ext cx="217080" cy="230760"/>
            </p14:xfrm>
          </p:contentPart>
        </mc:Choice>
        <mc:Fallback>
          <p:pic>
            <p:nvPicPr>
              <p:cNvPr id="44" name="Ink 43"/>
              <p:cNvPicPr/>
              <p:nvPr/>
            </p:nvPicPr>
            <p:blipFill>
              <a:blip r:embed="rId6"/>
              <a:stretch>
                <a:fillRect/>
              </a:stretch>
            </p:blipFill>
            <p:spPr>
              <a:xfrm>
                <a:off x="3828258" y="5845971"/>
                <a:ext cx="237960" cy="251640"/>
              </a:xfrm>
              <a:prstGeom prst="rect">
                <a:avLst/>
              </a:prstGeom>
            </p:spPr>
          </p:pic>
        </mc:Fallback>
      </mc:AlternateContent>
      <p:sp>
        <p:nvSpPr>
          <p:cNvPr id="51" name="TextBox 50"/>
          <p:cNvSpPr txBox="1"/>
          <p:nvPr/>
        </p:nvSpPr>
        <p:spPr>
          <a:xfrm>
            <a:off x="83127" y="6316753"/>
            <a:ext cx="3440685" cy="461665"/>
          </a:xfrm>
          <a:prstGeom prst="rect">
            <a:avLst/>
          </a:prstGeom>
          <a:noFill/>
        </p:spPr>
        <p:txBody>
          <a:bodyPr wrap="none" rtlCol="0">
            <a:spAutoFit/>
          </a:bodyPr>
          <a:lstStyle/>
          <a:p>
            <a:r>
              <a:rPr lang="fr-FR" sz="1200" dirty="0" smtClean="0">
                <a:latin typeface="Calibri Light" panose="020F0302020204030204" pitchFamily="34" charset="0"/>
                <a:cs typeface="Calibri Light" panose="020F0302020204030204" pitchFamily="34" charset="0"/>
              </a:rPr>
              <a:t>© Extrait de: Une Renaissance. L’art entre Flandre et </a:t>
            </a:r>
          </a:p>
          <a:p>
            <a:r>
              <a:rPr lang="fr-FR" sz="1200" dirty="0" smtClean="0">
                <a:latin typeface="Calibri Light" panose="020F0302020204030204" pitchFamily="34" charset="0"/>
                <a:cs typeface="Calibri Light" panose="020F0302020204030204" pitchFamily="34" charset="0"/>
              </a:rPr>
              <a:t>Champagne 1150-1250, p. 15</a:t>
            </a:r>
            <a:endParaRPr lang="fr-FR" sz="12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1670246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6032" y="886691"/>
            <a:ext cx="2834640" cy="1588654"/>
          </a:xfrm>
        </p:spPr>
        <p:txBody>
          <a:bodyPr>
            <a:normAutofit fontScale="90000"/>
          </a:bodyPr>
          <a:lstStyle/>
          <a:p>
            <a:r>
              <a:rPr lang="fr-CH" sz="3100" b="1" dirty="0" smtClean="0">
                <a:latin typeface="Calibri Light" panose="020F0302020204030204" pitchFamily="34" charset="0"/>
                <a:cs typeface="Calibri Light" panose="020F0302020204030204" pitchFamily="34" charset="0"/>
              </a:rPr>
              <a:t>III. 1</a:t>
            </a:r>
            <a:br>
              <a:rPr lang="fr-CH" sz="3100" b="1" dirty="0" smtClean="0">
                <a:latin typeface="Calibri Light" panose="020F0302020204030204" pitchFamily="34" charset="0"/>
                <a:cs typeface="Calibri Light" panose="020F0302020204030204" pitchFamily="34" charset="0"/>
              </a:rPr>
            </a:br>
            <a:r>
              <a:rPr lang="fr-CH" sz="3100" b="1" dirty="0" smtClean="0">
                <a:latin typeface="Calibri Light" panose="020F0302020204030204" pitchFamily="34" charset="0"/>
                <a:cs typeface="Calibri Light" panose="020F0302020204030204" pitchFamily="34" charset="0"/>
              </a:rPr>
              <a:t>Nommer l’autorité: chartes et sceaux comtaux</a:t>
            </a:r>
            <a:endParaRPr lang="fr-FR" dirty="0"/>
          </a:p>
        </p:txBody>
      </p:sp>
      <p:pic>
        <p:nvPicPr>
          <p:cNvPr id="6" name="Content Placeholder 5" descr="michel"/>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722" t="1987" r="1870" b="2709"/>
          <a:stretch/>
        </p:blipFill>
        <p:spPr bwMode="auto">
          <a:xfrm>
            <a:off x="5070764" y="235268"/>
            <a:ext cx="5061527" cy="5864515"/>
          </a:xfr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3"/>
          <a:srcRect t="15867"/>
          <a:stretch/>
        </p:blipFill>
        <p:spPr>
          <a:xfrm>
            <a:off x="320687" y="2722875"/>
            <a:ext cx="2914141" cy="3282692"/>
          </a:xfrm>
          <a:prstGeom prst="rect">
            <a:avLst/>
          </a:prstGeom>
        </p:spPr>
      </p:pic>
      <p:sp>
        <p:nvSpPr>
          <p:cNvPr id="10" name="TextBox 9"/>
          <p:cNvSpPr txBox="1"/>
          <p:nvPr/>
        </p:nvSpPr>
        <p:spPr>
          <a:xfrm>
            <a:off x="3565237" y="6207249"/>
            <a:ext cx="9337963" cy="646331"/>
          </a:xfrm>
          <a:prstGeom prst="rect">
            <a:avLst/>
          </a:prstGeom>
          <a:noFill/>
        </p:spPr>
        <p:txBody>
          <a:bodyPr wrap="square" rtlCol="0">
            <a:spAutoFit/>
          </a:bodyPr>
          <a:lstStyle/>
          <a:p>
            <a:r>
              <a:rPr lang="fr-FR" dirty="0">
                <a:solidFill>
                  <a:srgbClr val="808000"/>
                </a:solidFill>
                <a:latin typeface="Calibri" panose="020F0502020204030204" pitchFamily="34" charset="0"/>
                <a:cs typeface="Calibri" panose="020F0502020204030204" pitchFamily="34" charset="0"/>
              </a:rPr>
              <a:t>Fondation de </a:t>
            </a:r>
            <a:r>
              <a:rPr lang="fr-FR" dirty="0" smtClean="0">
                <a:solidFill>
                  <a:srgbClr val="808000"/>
                </a:solidFill>
                <a:latin typeface="Calibri" panose="020F0502020204030204" pitchFamily="34" charset="0"/>
                <a:cs typeface="Calibri" panose="020F0502020204030204" pitchFamily="34" charset="0"/>
              </a:rPr>
              <a:t>l’abbaye Saint-Pierre </a:t>
            </a:r>
            <a:r>
              <a:rPr lang="fr-FR" dirty="0">
                <a:solidFill>
                  <a:srgbClr val="808000"/>
                </a:solidFill>
                <a:latin typeface="Calibri" panose="020F0502020204030204" pitchFamily="34" charset="0"/>
                <a:cs typeface="Calibri" panose="020F0502020204030204" pitchFamily="34" charset="0"/>
              </a:rPr>
              <a:t>de Luxembourg par le Conrad Ier, comte de Luxembourg</a:t>
            </a:r>
          </a:p>
          <a:p>
            <a:r>
              <a:rPr lang="fr-FR" dirty="0">
                <a:solidFill>
                  <a:srgbClr val="808000"/>
                </a:solidFill>
                <a:latin typeface="Calibri" panose="020F0502020204030204" pitchFamily="34" charset="0"/>
                <a:cs typeface="Calibri" panose="020F0502020204030204" pitchFamily="34" charset="0"/>
              </a:rPr>
              <a:t>6 juillet </a:t>
            </a:r>
            <a:r>
              <a:rPr lang="fr-FR" dirty="0" smtClean="0">
                <a:solidFill>
                  <a:srgbClr val="808000"/>
                </a:solidFill>
                <a:latin typeface="Calibri" panose="020F0502020204030204" pitchFamily="34" charset="0"/>
                <a:cs typeface="Calibri" panose="020F0502020204030204" pitchFamily="34" charset="0"/>
              </a:rPr>
              <a:t>1083  (41,5 </a:t>
            </a:r>
            <a:r>
              <a:rPr lang="fr-FR" dirty="0">
                <a:solidFill>
                  <a:srgbClr val="808000"/>
                </a:solidFill>
                <a:latin typeface="Calibri" panose="020F0502020204030204" pitchFamily="34" charset="0"/>
                <a:cs typeface="Calibri" panose="020F0502020204030204" pitchFamily="34" charset="0"/>
              </a:rPr>
              <a:t>x </a:t>
            </a:r>
            <a:r>
              <a:rPr lang="fr-FR" dirty="0" smtClean="0">
                <a:solidFill>
                  <a:srgbClr val="808000"/>
                </a:solidFill>
                <a:latin typeface="Calibri" panose="020F0502020204030204" pitchFamily="34" charset="0"/>
                <a:cs typeface="Calibri" panose="020F0502020204030204" pitchFamily="34" charset="0"/>
              </a:rPr>
              <a:t>36,5 cm)</a:t>
            </a:r>
            <a:endParaRPr lang="fr-FR" dirty="0">
              <a:solidFill>
                <a:srgbClr val="808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501557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10" descr="michel 005"/>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3921125" y="60960"/>
            <a:ext cx="3153930" cy="3172348"/>
          </a:xfrm>
        </p:spPr>
      </p:pic>
      <p:pic>
        <p:nvPicPr>
          <p:cNvPr id="32772" name="Picture 11" descr="michel 003"/>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8141495" y="153904"/>
            <a:ext cx="2981005" cy="3079404"/>
          </a:xfrm>
        </p:spPr>
      </p:pic>
      <p:pic>
        <p:nvPicPr>
          <p:cNvPr id="32773" name="Picture 12" descr="michel 006"/>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a:xfrm>
            <a:off x="8141495" y="3484172"/>
            <a:ext cx="2969850" cy="3222405"/>
          </a:xfrm>
        </p:spPr>
      </p:pic>
      <p:pic>
        <p:nvPicPr>
          <p:cNvPr id="32774" name="Picture 14" descr="michel 002"/>
          <p:cNvPicPr>
            <a:picLocks noGrp="1" noChangeAspect="1" noChangeArrowheads="1"/>
          </p:cNvPicPr>
          <p:nvPr>
            <p:ph sz="quarter" idx="1"/>
          </p:nvPr>
        </p:nvPicPr>
        <p:blipFill>
          <a:blip r:embed="rId5">
            <a:extLst>
              <a:ext uri="{28A0092B-C50C-407E-A947-70E740481C1C}">
                <a14:useLocalDpi xmlns:a14="http://schemas.microsoft.com/office/drawing/2010/main" val="0"/>
              </a:ext>
            </a:extLst>
          </a:blip>
          <a:srcRect/>
          <a:stretch>
            <a:fillRect/>
          </a:stretch>
        </p:blipFill>
        <p:spPr>
          <a:xfrm>
            <a:off x="3921124" y="3395230"/>
            <a:ext cx="3264767" cy="3315329"/>
          </a:xfrm>
        </p:spPr>
      </p:pic>
      <p:sp>
        <p:nvSpPr>
          <p:cNvPr id="2" name="Title 1"/>
          <p:cNvSpPr>
            <a:spLocks noGrp="1"/>
          </p:cNvSpPr>
          <p:nvPr>
            <p:ph type="title" sz="quarter"/>
          </p:nvPr>
        </p:nvSpPr>
        <p:spPr>
          <a:xfrm>
            <a:off x="378690" y="1149281"/>
            <a:ext cx="2503055" cy="4168053"/>
          </a:xfrm>
        </p:spPr>
        <p:txBody>
          <a:bodyPr>
            <a:normAutofit/>
          </a:bodyPr>
          <a:lstStyle/>
          <a:p>
            <a:r>
              <a:rPr lang="fr-FR" sz="2400" dirty="0">
                <a:latin typeface="Calibri Light" panose="020F0302020204030204" pitchFamily="34" charset="0"/>
                <a:cs typeface="Calibri Light" panose="020F0302020204030204" pitchFamily="34" charset="0"/>
              </a:rPr>
              <a:t>à</a:t>
            </a:r>
            <a:r>
              <a:rPr lang="fr-FR" sz="2400" dirty="0" smtClean="0">
                <a:latin typeface="Calibri Light" panose="020F0302020204030204" pitchFamily="34" charset="0"/>
                <a:cs typeface="Calibri Light" panose="020F0302020204030204" pitchFamily="34" charset="0"/>
              </a:rPr>
              <a:t> gauche:</a:t>
            </a:r>
            <a:br>
              <a:rPr lang="fr-FR" sz="2400" dirty="0" smtClean="0">
                <a:latin typeface="Calibri Light" panose="020F0302020204030204" pitchFamily="34" charset="0"/>
                <a:cs typeface="Calibri Light" panose="020F0302020204030204" pitchFamily="34" charset="0"/>
              </a:rPr>
            </a:br>
            <a:r>
              <a:rPr lang="fr-FR" sz="2400" dirty="0" smtClean="0">
                <a:latin typeface="Calibri Light" panose="020F0302020204030204" pitchFamily="34" charset="0"/>
                <a:cs typeface="Calibri Light" panose="020F0302020204030204" pitchFamily="34" charset="0"/>
              </a:rPr>
              <a:t>comtes de Luxembourg et de Bar</a:t>
            </a:r>
            <a:br>
              <a:rPr lang="fr-FR" sz="2400" dirty="0" smtClean="0">
                <a:latin typeface="Calibri Light" panose="020F0302020204030204" pitchFamily="34" charset="0"/>
                <a:cs typeface="Calibri Light" panose="020F0302020204030204" pitchFamily="34" charset="0"/>
              </a:rPr>
            </a:br>
            <a:r>
              <a:rPr lang="fr-FR" sz="2400" dirty="0">
                <a:latin typeface="Calibri Light" panose="020F0302020204030204" pitchFamily="34" charset="0"/>
                <a:cs typeface="Calibri Light" panose="020F0302020204030204" pitchFamily="34" charset="0"/>
              </a:rPr>
              <a:t/>
            </a:r>
            <a:br>
              <a:rPr lang="fr-FR" sz="2400" dirty="0">
                <a:latin typeface="Calibri Light" panose="020F0302020204030204" pitchFamily="34" charset="0"/>
                <a:cs typeface="Calibri Light" panose="020F0302020204030204" pitchFamily="34" charset="0"/>
              </a:rPr>
            </a:br>
            <a:r>
              <a:rPr lang="fr-FR" sz="2400" dirty="0" smtClean="0">
                <a:latin typeface="Calibri Light" panose="020F0302020204030204" pitchFamily="34" charset="0"/>
                <a:cs typeface="Calibri Light" panose="020F0302020204030204" pitchFamily="34" charset="0"/>
              </a:rPr>
              <a:t>à droite: ducs de Lorraine et ducs de Limbourg</a:t>
            </a:r>
            <a:endParaRPr lang="fr-FR" sz="2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7472042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H" sz="2800" b="1" dirty="0" smtClean="0">
                <a:latin typeface="Calibri Light" panose="020F0302020204030204" pitchFamily="34" charset="0"/>
                <a:cs typeface="Calibri Light" panose="020F0302020204030204" pitchFamily="34" charset="0"/>
              </a:rPr>
              <a:t>III.2</a:t>
            </a:r>
            <a:br>
              <a:rPr lang="fr-CH" sz="2800" b="1" dirty="0" smtClean="0">
                <a:latin typeface="Calibri Light" panose="020F0302020204030204" pitchFamily="34" charset="0"/>
                <a:cs typeface="Calibri Light" panose="020F0302020204030204" pitchFamily="34" charset="0"/>
              </a:rPr>
            </a:br>
            <a:r>
              <a:rPr lang="fr-CH" sz="2800" b="1" dirty="0">
                <a:latin typeface="Calibri Light" panose="020F0302020204030204" pitchFamily="34" charset="0"/>
                <a:cs typeface="Calibri Light" panose="020F0302020204030204" pitchFamily="34" charset="0"/>
              </a:rPr>
              <a:t>L</a:t>
            </a:r>
            <a:r>
              <a:rPr lang="fr-CH" sz="2800" b="1" dirty="0" smtClean="0">
                <a:latin typeface="Calibri Light" panose="020F0302020204030204" pitchFamily="34" charset="0"/>
                <a:cs typeface="Calibri Light" panose="020F0302020204030204" pitchFamily="34" charset="0"/>
              </a:rPr>
              <a:t>’autorité </a:t>
            </a:r>
            <a:r>
              <a:rPr lang="fr-CH" sz="2800" b="1" dirty="0">
                <a:latin typeface="Calibri Light" panose="020F0302020204030204" pitchFamily="34" charset="0"/>
                <a:cs typeface="Calibri Light" panose="020F0302020204030204" pitchFamily="34" charset="0"/>
              </a:rPr>
              <a:t>inscrite dans </a:t>
            </a:r>
            <a:r>
              <a:rPr lang="fr-CH" sz="2800" b="1" dirty="0" smtClean="0">
                <a:latin typeface="Calibri Light" panose="020F0302020204030204" pitchFamily="34" charset="0"/>
                <a:cs typeface="Calibri Light" panose="020F0302020204030204" pitchFamily="34" charset="0"/>
              </a:rPr>
              <a:t>l’espace:</a:t>
            </a:r>
            <a:br>
              <a:rPr lang="fr-CH" sz="2800" b="1" dirty="0" smtClean="0">
                <a:latin typeface="Calibri Light" panose="020F0302020204030204" pitchFamily="34" charset="0"/>
                <a:cs typeface="Calibri Light" panose="020F0302020204030204" pitchFamily="34" charset="0"/>
              </a:rPr>
            </a:br>
            <a:r>
              <a:rPr lang="fr-CH" sz="2800" b="1" dirty="0" smtClean="0">
                <a:latin typeface="Calibri Light" panose="020F0302020204030204" pitchFamily="34" charset="0"/>
                <a:cs typeface="Calibri Light" panose="020F0302020204030204" pitchFamily="34" charset="0"/>
              </a:rPr>
              <a:t>le couple château – église</a:t>
            </a:r>
            <a:r>
              <a:rPr lang="en-US" sz="3200" dirty="0"/>
              <a:t/>
            </a:r>
            <a:br>
              <a:rPr lang="en-US" sz="3200" dirty="0"/>
            </a:br>
            <a:endParaRPr lang="fr-FR" sz="3200" dirty="0"/>
          </a:p>
        </p:txBody>
      </p:sp>
      <p:sp>
        <p:nvSpPr>
          <p:cNvPr id="4" name="TextBox 3"/>
          <p:cNvSpPr txBox="1"/>
          <p:nvPr/>
        </p:nvSpPr>
        <p:spPr>
          <a:xfrm>
            <a:off x="4618181" y="5246255"/>
            <a:ext cx="4996561" cy="369332"/>
          </a:xfrm>
          <a:prstGeom prst="rect">
            <a:avLst/>
          </a:prstGeom>
          <a:noFill/>
        </p:spPr>
        <p:txBody>
          <a:bodyPr wrap="none" rtlCol="0">
            <a:spAutoFit/>
          </a:bodyPr>
          <a:lstStyle/>
          <a:p>
            <a:r>
              <a:rPr lang="fr-FR" dirty="0" smtClean="0">
                <a:solidFill>
                  <a:srgbClr val="808000"/>
                </a:solidFill>
              </a:rPr>
              <a:t>Maquette du château de Luxembourg vers l‘an Mil </a:t>
            </a:r>
            <a:endParaRPr lang="fr-FR" dirty="0">
              <a:solidFill>
                <a:srgbClr val="808000"/>
              </a:solidFill>
            </a:endParaRPr>
          </a:p>
        </p:txBody>
      </p:sp>
      <p:pic>
        <p:nvPicPr>
          <p:cNvPr id="5" name="Picture 4"/>
          <p:cNvPicPr>
            <a:picLocks noChangeAspect="1"/>
          </p:cNvPicPr>
          <p:nvPr/>
        </p:nvPicPr>
        <p:blipFill>
          <a:blip r:embed="rId2"/>
          <a:stretch>
            <a:fillRect/>
          </a:stretch>
        </p:blipFill>
        <p:spPr>
          <a:xfrm>
            <a:off x="3489423" y="989275"/>
            <a:ext cx="8658320" cy="4870305"/>
          </a:xfrm>
          <a:prstGeom prst="rect">
            <a:avLst/>
          </a:prstGeom>
        </p:spPr>
      </p:pic>
      <p:sp>
        <p:nvSpPr>
          <p:cNvPr id="6" name="TextBox 5"/>
          <p:cNvSpPr txBox="1"/>
          <p:nvPr/>
        </p:nvSpPr>
        <p:spPr>
          <a:xfrm>
            <a:off x="3574474" y="5994399"/>
            <a:ext cx="8137236" cy="584775"/>
          </a:xfrm>
          <a:prstGeom prst="rect">
            <a:avLst/>
          </a:prstGeom>
          <a:noFill/>
        </p:spPr>
        <p:txBody>
          <a:bodyPr wrap="square" rtlCol="0">
            <a:spAutoFit/>
          </a:bodyPr>
          <a:lstStyle/>
          <a:p>
            <a:r>
              <a:rPr lang="fr-FR" dirty="0" smtClean="0">
                <a:solidFill>
                  <a:srgbClr val="808000"/>
                </a:solidFill>
                <a:latin typeface="Calibri Light" panose="020F0302020204030204" pitchFamily="34" charset="0"/>
                <a:cs typeface="Calibri Light" panose="020F0302020204030204" pitchFamily="34" charset="0"/>
              </a:rPr>
              <a:t>Le site de Ename sur la frontière entre France et Empire sur l’Escaut, vers l’an </a:t>
            </a:r>
            <a:r>
              <a:rPr lang="fr-FR" dirty="0" smtClean="0">
                <a:solidFill>
                  <a:srgbClr val="808000"/>
                </a:solidFill>
                <a:latin typeface="Calibri Light" panose="020F0302020204030204" pitchFamily="34" charset="0"/>
                <a:cs typeface="Calibri Light" panose="020F0302020204030204" pitchFamily="34" charset="0"/>
              </a:rPr>
              <a:t>Mil</a:t>
            </a:r>
          </a:p>
          <a:p>
            <a:r>
              <a:rPr lang="fr-FR" sz="1400" dirty="0" smtClean="0">
                <a:solidFill>
                  <a:srgbClr val="808000"/>
                </a:solidFill>
                <a:latin typeface="Calibri Light" panose="020F0302020204030204" pitchFamily="34" charset="0"/>
                <a:cs typeface="Calibri Light" panose="020F0302020204030204" pitchFamily="34" charset="0"/>
              </a:rPr>
              <a:t>(© https</a:t>
            </a:r>
            <a:r>
              <a:rPr lang="fr-FR" sz="1400" dirty="0">
                <a:solidFill>
                  <a:srgbClr val="808000"/>
                </a:solidFill>
                <a:latin typeface="Calibri Light" panose="020F0302020204030204" pitchFamily="34" charset="0"/>
                <a:cs typeface="Calibri Light" panose="020F0302020204030204" pitchFamily="34" charset="0"/>
              </a:rPr>
              <a:t>://</a:t>
            </a:r>
            <a:r>
              <a:rPr lang="fr-FR" sz="1400" dirty="0" smtClean="0">
                <a:solidFill>
                  <a:srgbClr val="808000"/>
                </a:solidFill>
                <a:latin typeface="Calibri Light" panose="020F0302020204030204" pitchFamily="34" charset="0"/>
                <a:cs typeface="Calibri Light" panose="020F0302020204030204" pitchFamily="34" charset="0"/>
              </a:rPr>
              <a:t>enameabbey.files.wordpress.com/2014/06/ename_1015_castrum.jpg)</a:t>
            </a:r>
            <a:endParaRPr lang="fr-FR" sz="1400" dirty="0">
              <a:solidFill>
                <a:srgbClr val="808000"/>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4247281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H" altLang="en-US" sz="2800" dirty="0">
                <a:latin typeface="Calibri Light" panose="020F0302020204030204" pitchFamily="34" charset="0"/>
                <a:cs typeface="Calibri Light" panose="020F0302020204030204" pitchFamily="34" charset="0"/>
              </a:rPr>
              <a:t>Maquette du site du château et du bourg castral de Luxembourg (fin </a:t>
            </a:r>
            <a:r>
              <a:rPr lang="fr-CH" altLang="en-US" sz="2800" dirty="0" smtClean="0">
                <a:latin typeface="Calibri Light" panose="020F0302020204030204" pitchFamily="34" charset="0"/>
                <a:cs typeface="Calibri Light" panose="020F0302020204030204" pitchFamily="34" charset="0"/>
              </a:rPr>
              <a:t>X</a:t>
            </a:r>
            <a:r>
              <a:rPr lang="fr-CH" altLang="en-US" sz="2800" baseline="30000" dirty="0" smtClean="0">
                <a:latin typeface="Calibri Light" panose="020F0302020204030204" pitchFamily="34" charset="0"/>
                <a:cs typeface="Calibri Light" panose="020F0302020204030204" pitchFamily="34" charset="0"/>
              </a:rPr>
              <a:t>e</a:t>
            </a:r>
            <a:r>
              <a:rPr lang="fr-CH" altLang="en-US" sz="2800" dirty="0" smtClean="0">
                <a:latin typeface="Calibri Light" panose="020F0302020204030204" pitchFamily="34" charset="0"/>
                <a:cs typeface="Calibri Light" panose="020F0302020204030204" pitchFamily="34" charset="0"/>
              </a:rPr>
              <a:t> </a:t>
            </a:r>
            <a:r>
              <a:rPr lang="fr-CH" altLang="en-US" sz="2800" dirty="0">
                <a:latin typeface="Calibri Light" panose="020F0302020204030204" pitchFamily="34" charset="0"/>
                <a:cs typeface="Calibri Light" panose="020F0302020204030204" pitchFamily="34" charset="0"/>
              </a:rPr>
              <a:t>siècle</a:t>
            </a:r>
            <a:r>
              <a:rPr lang="fr-CH" altLang="en-US" sz="2800" dirty="0" smtClean="0">
                <a:latin typeface="Calibri Light" panose="020F0302020204030204" pitchFamily="34" charset="0"/>
                <a:cs typeface="Calibri Light" panose="020F0302020204030204" pitchFamily="34" charset="0"/>
              </a:rPr>
              <a:t>)</a:t>
            </a:r>
            <a:endParaRPr lang="fr-FR" sz="2800" dirty="0">
              <a:latin typeface="Calibri Light" panose="020F0302020204030204" pitchFamily="34" charset="0"/>
              <a:cs typeface="Calibri Light" panose="020F0302020204030204" pitchFamily="34" charset="0"/>
            </a:endParaRPr>
          </a:p>
        </p:txBody>
      </p:sp>
      <p:pic>
        <p:nvPicPr>
          <p:cNvPr id="3" name="Picture 2"/>
          <p:cNvPicPr>
            <a:picLocks noChangeAspect="1"/>
          </p:cNvPicPr>
          <p:nvPr/>
        </p:nvPicPr>
        <p:blipFill>
          <a:blip r:embed="rId2"/>
          <a:stretch>
            <a:fillRect/>
          </a:stretch>
        </p:blipFill>
        <p:spPr>
          <a:xfrm>
            <a:off x="3728610" y="784531"/>
            <a:ext cx="7941038" cy="5279794"/>
          </a:xfrm>
          <a:prstGeom prst="rect">
            <a:avLst/>
          </a:prstGeom>
        </p:spPr>
      </p:pic>
      <p:sp>
        <p:nvSpPr>
          <p:cNvPr id="4" name="TextBox 3"/>
          <p:cNvSpPr txBox="1"/>
          <p:nvPr/>
        </p:nvSpPr>
        <p:spPr>
          <a:xfrm>
            <a:off x="8580582" y="3239762"/>
            <a:ext cx="1696298" cy="646331"/>
          </a:xfrm>
          <a:prstGeom prst="rect">
            <a:avLst/>
          </a:prstGeom>
          <a:noFill/>
        </p:spPr>
        <p:txBody>
          <a:bodyPr wrap="none" rtlCol="0">
            <a:spAutoFit/>
          </a:bodyPr>
          <a:lstStyle/>
          <a:p>
            <a:r>
              <a:rPr lang="fr-FR" dirty="0" smtClean="0">
                <a:solidFill>
                  <a:srgbClr val="FF0000"/>
                </a:solidFill>
              </a:rPr>
              <a:t>Château comtal</a:t>
            </a:r>
          </a:p>
          <a:p>
            <a:r>
              <a:rPr lang="fr-FR" dirty="0" smtClean="0">
                <a:solidFill>
                  <a:srgbClr val="FF0000"/>
                </a:solidFill>
              </a:rPr>
              <a:t>* </a:t>
            </a:r>
            <a:r>
              <a:rPr lang="fr-FR" dirty="0">
                <a:solidFill>
                  <a:srgbClr val="FF0000"/>
                </a:solidFill>
              </a:rPr>
              <a:t>a</a:t>
            </a:r>
            <a:r>
              <a:rPr lang="fr-FR" dirty="0" smtClean="0">
                <a:solidFill>
                  <a:srgbClr val="FF0000"/>
                </a:solidFill>
              </a:rPr>
              <a:t>près 963</a:t>
            </a:r>
            <a:endParaRPr lang="fr-FR" dirty="0">
              <a:solidFill>
                <a:srgbClr val="FF0000"/>
              </a:solidFill>
            </a:endParaRPr>
          </a:p>
        </p:txBody>
      </p:sp>
      <p:sp>
        <p:nvSpPr>
          <p:cNvPr id="5" name="TextBox 4"/>
          <p:cNvSpPr txBox="1"/>
          <p:nvPr/>
        </p:nvSpPr>
        <p:spPr>
          <a:xfrm>
            <a:off x="7137917" y="2789382"/>
            <a:ext cx="1122423" cy="646331"/>
          </a:xfrm>
          <a:prstGeom prst="rect">
            <a:avLst/>
          </a:prstGeom>
          <a:noFill/>
        </p:spPr>
        <p:txBody>
          <a:bodyPr wrap="none" rtlCol="0">
            <a:spAutoFit/>
          </a:bodyPr>
          <a:lstStyle/>
          <a:p>
            <a:r>
              <a:rPr lang="fr-FR" dirty="0" smtClean="0">
                <a:solidFill>
                  <a:srgbClr val="FF0000"/>
                </a:solidFill>
              </a:rPr>
              <a:t>Collégiale</a:t>
            </a:r>
          </a:p>
          <a:p>
            <a:r>
              <a:rPr lang="fr-FR" dirty="0" smtClean="0">
                <a:solidFill>
                  <a:srgbClr val="FF0000"/>
                </a:solidFill>
              </a:rPr>
              <a:t>*987</a:t>
            </a:r>
            <a:endParaRPr lang="fr-FR" dirty="0">
              <a:solidFill>
                <a:srgbClr val="FF0000"/>
              </a:solidFill>
            </a:endParaRPr>
          </a:p>
        </p:txBody>
      </p:sp>
      <p:sp>
        <p:nvSpPr>
          <p:cNvPr id="6" name="TextBox 5"/>
          <p:cNvSpPr txBox="1"/>
          <p:nvPr/>
        </p:nvSpPr>
        <p:spPr>
          <a:xfrm>
            <a:off x="7583055" y="2281443"/>
            <a:ext cx="1826269" cy="369332"/>
          </a:xfrm>
          <a:prstGeom prst="rect">
            <a:avLst/>
          </a:prstGeom>
          <a:noFill/>
        </p:spPr>
        <p:txBody>
          <a:bodyPr wrap="none" rtlCol="0">
            <a:spAutoFit/>
          </a:bodyPr>
          <a:lstStyle/>
          <a:p>
            <a:r>
              <a:rPr lang="fr-FR" dirty="0" smtClean="0">
                <a:solidFill>
                  <a:srgbClr val="FF0000"/>
                </a:solidFill>
              </a:rPr>
              <a:t>Marché (fin X</a:t>
            </a:r>
            <a:r>
              <a:rPr lang="fr-FR" baseline="30000" dirty="0" smtClean="0">
                <a:solidFill>
                  <a:srgbClr val="FF0000"/>
                </a:solidFill>
              </a:rPr>
              <a:t>e</a:t>
            </a:r>
            <a:r>
              <a:rPr lang="fr-FR" dirty="0" smtClean="0">
                <a:solidFill>
                  <a:srgbClr val="FF0000"/>
                </a:solidFill>
              </a:rPr>
              <a:t> s.)</a:t>
            </a:r>
            <a:endParaRPr lang="fr-FR" dirty="0">
              <a:solidFill>
                <a:srgbClr val="FF0000"/>
              </a:solidFill>
            </a:endParaRPr>
          </a:p>
        </p:txBody>
      </p:sp>
      <p:sp>
        <p:nvSpPr>
          <p:cNvPr id="11" name="TextBox 10"/>
          <p:cNvSpPr txBox="1"/>
          <p:nvPr/>
        </p:nvSpPr>
        <p:spPr>
          <a:xfrm>
            <a:off x="5754124" y="1912111"/>
            <a:ext cx="3680751" cy="369332"/>
          </a:xfrm>
          <a:prstGeom prst="rect">
            <a:avLst/>
          </a:prstGeom>
          <a:noFill/>
        </p:spPr>
        <p:txBody>
          <a:bodyPr wrap="none" rtlCol="0">
            <a:spAutoFit/>
          </a:bodyPr>
          <a:lstStyle/>
          <a:p>
            <a:r>
              <a:rPr lang="fr-FR" dirty="0" smtClean="0">
                <a:solidFill>
                  <a:srgbClr val="FF0000"/>
                </a:solidFill>
              </a:rPr>
              <a:t>Peuplement </a:t>
            </a:r>
            <a:r>
              <a:rPr lang="fr-FR" dirty="0" err="1" smtClean="0">
                <a:solidFill>
                  <a:srgbClr val="FF0000"/>
                </a:solidFill>
              </a:rPr>
              <a:t>pré-urbain</a:t>
            </a:r>
            <a:r>
              <a:rPr lang="fr-FR" dirty="0" smtClean="0">
                <a:solidFill>
                  <a:srgbClr val="FF0000"/>
                </a:solidFill>
              </a:rPr>
              <a:t> (fin X</a:t>
            </a:r>
            <a:r>
              <a:rPr lang="fr-FR" baseline="30000" dirty="0" smtClean="0">
                <a:solidFill>
                  <a:srgbClr val="FF0000"/>
                </a:solidFill>
              </a:rPr>
              <a:t>e</a:t>
            </a:r>
            <a:r>
              <a:rPr lang="fr-FR" dirty="0" smtClean="0">
                <a:solidFill>
                  <a:srgbClr val="FF0000"/>
                </a:solidFill>
              </a:rPr>
              <a:t> siècle)</a:t>
            </a:r>
            <a:endParaRPr lang="fr-FR" dirty="0">
              <a:solidFill>
                <a:srgbClr val="FF0000"/>
              </a:solidFill>
            </a:endParaRPr>
          </a:p>
        </p:txBody>
      </p:sp>
    </p:spTree>
    <p:extLst>
      <p:ext uri="{BB962C8B-B14F-4D97-AF65-F5344CB8AC3E}">
        <p14:creationId xmlns:p14="http://schemas.microsoft.com/office/powerpoint/2010/main" val="35444574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2159" y="1125884"/>
            <a:ext cx="2132064" cy="4775295"/>
          </a:xfrm>
        </p:spPr>
        <p:txBody>
          <a:bodyPr>
            <a:normAutofit/>
          </a:bodyPr>
          <a:lstStyle/>
          <a:p>
            <a:r>
              <a:rPr lang="fr-CH" altLang="en-US" sz="2400" b="1" dirty="0">
                <a:solidFill>
                  <a:schemeClr val="bg1"/>
                </a:solidFill>
                <a:latin typeface="Calibri Light" panose="020F0302020204030204" pitchFamily="34" charset="0"/>
                <a:ea typeface="Times New Roman" panose="02020603050405020304" pitchFamily="18" charset="0"/>
                <a:cs typeface="Calibri Light" panose="020F0302020204030204" pitchFamily="34" charset="0"/>
              </a:rPr>
              <a:t>P</a:t>
            </a:r>
            <a:r>
              <a:rPr lang="fr-FR" altLang="en-US" sz="2400" b="1" dirty="0" err="1">
                <a:solidFill>
                  <a:schemeClr val="bg1"/>
                </a:solidFill>
                <a:latin typeface="Calibri Light" panose="020F0302020204030204" pitchFamily="34" charset="0"/>
                <a:ea typeface="Times New Roman" panose="02020603050405020304" pitchFamily="18" charset="0"/>
                <a:cs typeface="Calibri Light" panose="020F0302020204030204" pitchFamily="34" charset="0"/>
              </a:rPr>
              <a:t>remières</a:t>
            </a:r>
            <a:r>
              <a:rPr lang="fr-FR" altLang="en-US" sz="2400" b="1" dirty="0">
                <a:solidFill>
                  <a:schemeClr val="bg1"/>
                </a:solidFill>
                <a:latin typeface="Calibri Light" panose="020F0302020204030204" pitchFamily="34" charset="0"/>
                <a:ea typeface="Times New Roman" panose="02020603050405020304" pitchFamily="18" charset="0"/>
                <a:cs typeface="Calibri Light" panose="020F0302020204030204" pitchFamily="34" charset="0"/>
              </a:rPr>
              <a:t> mentions des titulatures ducales et comtales « longues » dans l’espace Meuse-Moselle</a:t>
            </a:r>
            <a:endParaRPr lang="fr-FR" sz="2400" dirty="0">
              <a:solidFill>
                <a:schemeClr val="bg1"/>
              </a:solidFill>
              <a:latin typeface="Calibri Light" panose="020F0302020204030204" pitchFamily="34" charset="0"/>
              <a:cs typeface="Calibri Light" panose="020F0302020204030204" pitchFamily="34" charset="0"/>
            </a:endParaRPr>
          </a:p>
        </p:txBody>
      </p:sp>
      <p:sp>
        <p:nvSpPr>
          <p:cNvPr id="5" name="Rectangle 1"/>
          <p:cNvSpPr>
            <a:spLocks noChangeArrowheads="1"/>
          </p:cNvSpPr>
          <p:nvPr/>
        </p:nvSpPr>
        <p:spPr bwMode="auto">
          <a:xfrm>
            <a:off x="3868738" y="29622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graphicFrame>
        <p:nvGraphicFramePr>
          <p:cNvPr id="8" name="Table 7"/>
          <p:cNvGraphicFramePr>
            <a:graphicFrameLocks noGrp="1"/>
          </p:cNvGraphicFramePr>
          <p:nvPr>
            <p:extLst>
              <p:ext uri="{D42A27DB-BD31-4B8C-83A1-F6EECF244321}">
                <p14:modId xmlns:p14="http://schemas.microsoft.com/office/powerpoint/2010/main" val="3220110097"/>
              </p:ext>
            </p:extLst>
          </p:nvPr>
        </p:nvGraphicFramePr>
        <p:xfrm>
          <a:off x="3753742" y="2347198"/>
          <a:ext cx="7520716" cy="2356776"/>
        </p:xfrm>
        <a:graphic>
          <a:graphicData uri="http://schemas.openxmlformats.org/drawingml/2006/table">
            <a:tbl>
              <a:tblPr firstRow="1" firstCol="1" lastRow="1" lastCol="1" bandRow="1" bandCol="1"/>
              <a:tblGrid>
                <a:gridCol w="1493316">
                  <a:extLst>
                    <a:ext uri="{9D8B030D-6E8A-4147-A177-3AD203B41FA5}">
                      <a16:colId xmlns:a16="http://schemas.microsoft.com/office/drawing/2014/main" val="570812833"/>
                    </a:ext>
                  </a:extLst>
                </a:gridCol>
                <a:gridCol w="1759504">
                  <a:extLst>
                    <a:ext uri="{9D8B030D-6E8A-4147-A177-3AD203B41FA5}">
                      <a16:colId xmlns:a16="http://schemas.microsoft.com/office/drawing/2014/main" val="3765199662"/>
                    </a:ext>
                  </a:extLst>
                </a:gridCol>
                <a:gridCol w="4267896">
                  <a:extLst>
                    <a:ext uri="{9D8B030D-6E8A-4147-A177-3AD203B41FA5}">
                      <a16:colId xmlns:a16="http://schemas.microsoft.com/office/drawing/2014/main" val="1293448971"/>
                    </a:ext>
                  </a:extLst>
                </a:gridCol>
              </a:tblGrid>
              <a:tr h="695873">
                <a:tc>
                  <a:txBody>
                    <a:bodyPr/>
                    <a:lstStyle/>
                    <a:p>
                      <a:pPr marL="0" marR="0" algn="just">
                        <a:lnSpc>
                          <a:spcPts val="1800"/>
                        </a:lnSpc>
                        <a:spcBef>
                          <a:spcPts val="0"/>
                        </a:spcBef>
                        <a:spcAft>
                          <a:spcPts val="1000"/>
                        </a:spcAft>
                      </a:pPr>
                      <a:r>
                        <a:rPr lang="fr-CH" sz="2000" b="1" kern="1200">
                          <a:solidFill>
                            <a:srgbClr val="808000"/>
                          </a:solidFill>
                          <a:effectLst/>
                          <a:latin typeface="Calibri" panose="020F0502020204030204" pitchFamily="34" charset="0"/>
                          <a:ea typeface="Calibri" panose="020F0502020204030204" pitchFamily="34" charset="0"/>
                          <a:cs typeface="Calibri" panose="020F0502020204030204" pitchFamily="34" charset="0"/>
                        </a:rPr>
                        <a:t>Luxembourg</a:t>
                      </a:r>
                      <a:endParaRPr lang="en-US" sz="2000" b="1">
                        <a:solidFill>
                          <a:srgbClr val="808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2801" marR="62801" marT="872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ts val="1800"/>
                        </a:lnSpc>
                        <a:spcBef>
                          <a:spcPts val="0"/>
                        </a:spcBef>
                        <a:spcAft>
                          <a:spcPts val="1000"/>
                        </a:spcAft>
                      </a:pPr>
                      <a:r>
                        <a:rPr lang="fr-CH" sz="2000" b="1" kern="1200">
                          <a:solidFill>
                            <a:srgbClr val="808000"/>
                          </a:solidFill>
                          <a:effectLst/>
                          <a:latin typeface="Calibri" panose="020F0502020204030204" pitchFamily="34" charset="0"/>
                          <a:ea typeface="Calibri" panose="020F0502020204030204" pitchFamily="34" charset="0"/>
                          <a:cs typeface="Calibri" panose="020F0502020204030204" pitchFamily="34" charset="0"/>
                        </a:rPr>
                        <a:t>6 juillet 1083 </a:t>
                      </a:r>
                      <a:endParaRPr lang="en-US" sz="2000" b="1">
                        <a:solidFill>
                          <a:srgbClr val="808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2801" marR="62801" marT="872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ts val="1800"/>
                        </a:lnSpc>
                        <a:spcBef>
                          <a:spcPts val="0"/>
                        </a:spcBef>
                        <a:spcAft>
                          <a:spcPts val="1000"/>
                        </a:spcAft>
                      </a:pPr>
                      <a:r>
                        <a:rPr lang="fr-CH" sz="2000" b="1" i="1" kern="1200" dirty="0" err="1">
                          <a:solidFill>
                            <a:srgbClr val="808000"/>
                          </a:solidFill>
                          <a:effectLst/>
                          <a:latin typeface="Calibri" panose="020F0502020204030204" pitchFamily="34" charset="0"/>
                          <a:ea typeface="Calibri" panose="020F0502020204030204" pitchFamily="34" charset="0"/>
                          <a:cs typeface="Calibri" panose="020F0502020204030204" pitchFamily="34" charset="0"/>
                        </a:rPr>
                        <a:t>Conradus</a:t>
                      </a:r>
                      <a:r>
                        <a:rPr lang="fr-CH" sz="2000" b="1" i="1" kern="1200" dirty="0">
                          <a:solidFill>
                            <a:srgbClr val="808000"/>
                          </a:solidFill>
                          <a:effectLst/>
                          <a:latin typeface="Calibri" panose="020F0502020204030204" pitchFamily="34" charset="0"/>
                          <a:ea typeface="Calibri" panose="020F0502020204030204" pitchFamily="34" charset="0"/>
                          <a:cs typeface="Calibri" panose="020F0502020204030204" pitchFamily="34" charset="0"/>
                        </a:rPr>
                        <a:t> </a:t>
                      </a:r>
                      <a:r>
                        <a:rPr lang="fr-CH" sz="2000" b="1" i="1" kern="1200" dirty="0" err="1">
                          <a:solidFill>
                            <a:srgbClr val="808000"/>
                          </a:solidFill>
                          <a:effectLst/>
                          <a:latin typeface="Calibri" panose="020F0502020204030204" pitchFamily="34" charset="0"/>
                          <a:ea typeface="Calibri" panose="020F0502020204030204" pitchFamily="34" charset="0"/>
                          <a:cs typeface="Calibri" panose="020F0502020204030204" pitchFamily="34" charset="0"/>
                        </a:rPr>
                        <a:t>comes</a:t>
                      </a:r>
                      <a:r>
                        <a:rPr lang="fr-CH" sz="2000" b="1" i="1" kern="1200" dirty="0">
                          <a:solidFill>
                            <a:srgbClr val="808000"/>
                          </a:solidFill>
                          <a:effectLst/>
                          <a:latin typeface="Calibri" panose="020F0502020204030204" pitchFamily="34" charset="0"/>
                          <a:ea typeface="Calibri" panose="020F0502020204030204" pitchFamily="34" charset="0"/>
                          <a:cs typeface="Calibri" panose="020F0502020204030204" pitchFamily="34" charset="0"/>
                        </a:rPr>
                        <a:t> de </a:t>
                      </a:r>
                      <a:r>
                        <a:rPr lang="fr-CH" sz="2000" b="1" i="1" kern="1200" dirty="0" err="1" smtClean="0">
                          <a:solidFill>
                            <a:srgbClr val="808000"/>
                          </a:solidFill>
                          <a:effectLst/>
                          <a:latin typeface="Calibri" panose="020F0502020204030204" pitchFamily="34" charset="0"/>
                          <a:ea typeface="Calibri" panose="020F0502020204030204" pitchFamily="34" charset="0"/>
                          <a:cs typeface="Calibri" panose="020F0502020204030204" pitchFamily="34" charset="0"/>
                        </a:rPr>
                        <a:t>Luccelemburc</a:t>
                      </a:r>
                      <a:r>
                        <a:rPr lang="fr-CH" sz="2000" b="1" kern="1200" dirty="0" smtClean="0">
                          <a:solidFill>
                            <a:srgbClr val="808000"/>
                          </a:solidFill>
                          <a:effectLst/>
                          <a:latin typeface="Calibri" panose="020F0502020204030204" pitchFamily="34" charset="0"/>
                          <a:ea typeface="Calibri" panose="020F0502020204030204" pitchFamily="34" charset="0"/>
                          <a:cs typeface="Calibri" panose="020F0502020204030204" pitchFamily="34" charset="0"/>
                        </a:rPr>
                        <a:t> </a:t>
                      </a:r>
                      <a:r>
                        <a:rPr lang="fr-CH" sz="2000" b="1" kern="1200" dirty="0">
                          <a:solidFill>
                            <a:srgbClr val="808000"/>
                          </a:solidFill>
                          <a:effectLst/>
                          <a:latin typeface="Calibri" panose="020F0502020204030204" pitchFamily="34" charset="0"/>
                          <a:ea typeface="Calibri" panose="020F0502020204030204" pitchFamily="34" charset="0"/>
                          <a:cs typeface="Calibri" panose="020F0502020204030204" pitchFamily="34" charset="0"/>
                        </a:rPr>
                        <a:t>(sceau)</a:t>
                      </a:r>
                      <a:endParaRPr lang="en-US" sz="2000" b="1" dirty="0">
                        <a:solidFill>
                          <a:srgbClr val="808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2801" marR="62801" marT="872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3119591"/>
                  </a:ext>
                </a:extLst>
              </a:tr>
              <a:tr h="965030">
                <a:tc>
                  <a:txBody>
                    <a:bodyPr/>
                    <a:lstStyle/>
                    <a:p>
                      <a:pPr marL="0" marR="0" algn="just">
                        <a:lnSpc>
                          <a:spcPts val="1800"/>
                        </a:lnSpc>
                        <a:spcBef>
                          <a:spcPts val="0"/>
                        </a:spcBef>
                        <a:spcAft>
                          <a:spcPts val="1000"/>
                        </a:spcAft>
                      </a:pPr>
                      <a:r>
                        <a:rPr lang="fr-CH" sz="2000" b="1" kern="1200">
                          <a:solidFill>
                            <a:srgbClr val="808000"/>
                          </a:solidFill>
                          <a:effectLst/>
                          <a:latin typeface="Calibri" panose="020F0502020204030204" pitchFamily="34" charset="0"/>
                          <a:ea typeface="Calibri" panose="020F0502020204030204" pitchFamily="34" charset="0"/>
                          <a:cs typeface="Calibri" panose="020F0502020204030204" pitchFamily="34" charset="0"/>
                        </a:rPr>
                        <a:t>« Lorraine »</a:t>
                      </a:r>
                      <a:endParaRPr lang="en-US" sz="2000" b="1">
                        <a:solidFill>
                          <a:srgbClr val="808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2801" marR="62801" marT="872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ts val="1800"/>
                        </a:lnSpc>
                        <a:spcBef>
                          <a:spcPts val="0"/>
                        </a:spcBef>
                        <a:spcAft>
                          <a:spcPts val="1000"/>
                        </a:spcAft>
                      </a:pPr>
                      <a:r>
                        <a:rPr lang="fr-CH" sz="2000" b="1" kern="1200">
                          <a:solidFill>
                            <a:srgbClr val="808000"/>
                          </a:solidFill>
                          <a:effectLst/>
                          <a:latin typeface="Calibri" panose="020F0502020204030204" pitchFamily="34" charset="0"/>
                          <a:ea typeface="Calibri" panose="020F0502020204030204" pitchFamily="34" charset="0"/>
                          <a:cs typeface="Calibri" panose="020F0502020204030204" pitchFamily="34" charset="0"/>
                        </a:rPr>
                        <a:t>11 avril 1067</a:t>
                      </a:r>
                      <a:endParaRPr lang="en-US" sz="2000" b="1">
                        <a:solidFill>
                          <a:srgbClr val="808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2801" marR="62801" marT="872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ts val="1800"/>
                        </a:lnSpc>
                        <a:spcBef>
                          <a:spcPts val="0"/>
                        </a:spcBef>
                        <a:spcAft>
                          <a:spcPts val="1000"/>
                        </a:spcAft>
                      </a:pPr>
                      <a:r>
                        <a:rPr lang="fr-CH" sz="2000" b="1" i="1" kern="1200">
                          <a:solidFill>
                            <a:srgbClr val="808000"/>
                          </a:solidFill>
                          <a:effectLst/>
                          <a:latin typeface="Calibri" panose="020F0502020204030204" pitchFamily="34" charset="0"/>
                          <a:ea typeface="Calibri" panose="020F0502020204030204" pitchFamily="34" charset="0"/>
                          <a:cs typeface="Calibri" panose="020F0502020204030204" pitchFamily="34" charset="0"/>
                        </a:rPr>
                        <a:t>Gerardus, divina gratia Lothariensum dux</a:t>
                      </a:r>
                      <a:r>
                        <a:rPr lang="fr-CH" sz="2000" b="1" kern="1200">
                          <a:solidFill>
                            <a:srgbClr val="808000"/>
                          </a:solidFill>
                          <a:effectLst/>
                          <a:latin typeface="Calibri" panose="020F0502020204030204" pitchFamily="34" charset="0"/>
                          <a:ea typeface="Calibri" panose="020F0502020204030204" pitchFamily="34" charset="0"/>
                          <a:cs typeface="Calibri" panose="020F0502020204030204" pitchFamily="34" charset="0"/>
                        </a:rPr>
                        <a:t> (acte)</a:t>
                      </a:r>
                      <a:endParaRPr lang="en-US" sz="2000" b="1">
                        <a:solidFill>
                          <a:srgbClr val="808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2801" marR="62801" marT="872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9052130"/>
                  </a:ext>
                </a:extLst>
              </a:tr>
              <a:tr h="695873">
                <a:tc>
                  <a:txBody>
                    <a:bodyPr/>
                    <a:lstStyle/>
                    <a:p>
                      <a:pPr marL="0" marR="0" algn="just">
                        <a:lnSpc>
                          <a:spcPts val="1800"/>
                        </a:lnSpc>
                        <a:spcBef>
                          <a:spcPts val="0"/>
                        </a:spcBef>
                        <a:spcAft>
                          <a:spcPts val="1000"/>
                        </a:spcAft>
                      </a:pPr>
                      <a:r>
                        <a:rPr lang="fr-CH" sz="2000" b="1" kern="1200">
                          <a:solidFill>
                            <a:srgbClr val="808000"/>
                          </a:solidFill>
                          <a:effectLst/>
                          <a:latin typeface="Calibri" panose="020F0502020204030204" pitchFamily="34" charset="0"/>
                          <a:ea typeface="Calibri" panose="020F0502020204030204" pitchFamily="34" charset="0"/>
                          <a:cs typeface="Calibri" panose="020F0502020204030204" pitchFamily="34" charset="0"/>
                        </a:rPr>
                        <a:t>Namur	</a:t>
                      </a:r>
                      <a:endParaRPr lang="en-US" sz="2000" b="1">
                        <a:solidFill>
                          <a:srgbClr val="808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2801" marR="62801" marT="872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ts val="1800"/>
                        </a:lnSpc>
                        <a:spcBef>
                          <a:spcPts val="0"/>
                        </a:spcBef>
                        <a:spcAft>
                          <a:spcPts val="1000"/>
                        </a:spcAft>
                      </a:pPr>
                      <a:r>
                        <a:rPr lang="fr-CH" sz="2000" b="1" kern="1200" dirty="0">
                          <a:solidFill>
                            <a:srgbClr val="808000"/>
                          </a:solidFill>
                          <a:effectLst/>
                          <a:latin typeface="Calibri" panose="020F0502020204030204" pitchFamily="34" charset="0"/>
                          <a:ea typeface="Calibri" panose="020F0502020204030204" pitchFamily="34" charset="0"/>
                          <a:cs typeface="Calibri" panose="020F0502020204030204" pitchFamily="34" charset="0"/>
                        </a:rPr>
                        <a:t>1063/64-1102</a:t>
                      </a:r>
                      <a:endParaRPr lang="en-US" sz="2000" b="1" dirty="0">
                        <a:solidFill>
                          <a:srgbClr val="808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2801" marR="62801" marT="872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ts val="1800"/>
                        </a:lnSpc>
                        <a:spcBef>
                          <a:spcPts val="0"/>
                        </a:spcBef>
                        <a:spcAft>
                          <a:spcPts val="1000"/>
                        </a:spcAft>
                      </a:pPr>
                      <a:r>
                        <a:rPr lang="fr-CH" sz="2000" b="1" i="1" kern="1200" dirty="0">
                          <a:solidFill>
                            <a:srgbClr val="808000"/>
                          </a:solidFill>
                          <a:effectLst/>
                          <a:latin typeface="Calibri" panose="020F0502020204030204" pitchFamily="34" charset="0"/>
                          <a:ea typeface="Calibri" panose="020F0502020204030204" pitchFamily="34" charset="0"/>
                          <a:cs typeface="Calibri" panose="020F0502020204030204" pitchFamily="34" charset="0"/>
                        </a:rPr>
                        <a:t>Albertus </a:t>
                      </a:r>
                      <a:r>
                        <a:rPr lang="fr-CH" sz="2000" b="1" i="1" kern="1200" dirty="0" err="1">
                          <a:solidFill>
                            <a:srgbClr val="808000"/>
                          </a:solidFill>
                          <a:effectLst/>
                          <a:latin typeface="Calibri" panose="020F0502020204030204" pitchFamily="34" charset="0"/>
                          <a:ea typeface="Calibri" panose="020F0502020204030204" pitchFamily="34" charset="0"/>
                          <a:cs typeface="Calibri" panose="020F0502020204030204" pitchFamily="34" charset="0"/>
                        </a:rPr>
                        <a:t>illustris</a:t>
                      </a:r>
                      <a:r>
                        <a:rPr lang="fr-CH" sz="2000" b="1" i="1" kern="1200" dirty="0">
                          <a:solidFill>
                            <a:srgbClr val="808000"/>
                          </a:solidFill>
                          <a:effectLst/>
                          <a:latin typeface="Calibri" panose="020F0502020204030204" pitchFamily="34" charset="0"/>
                          <a:ea typeface="Calibri" panose="020F0502020204030204" pitchFamily="34" charset="0"/>
                          <a:cs typeface="Calibri" panose="020F0502020204030204" pitchFamily="34" charset="0"/>
                        </a:rPr>
                        <a:t> </a:t>
                      </a:r>
                      <a:r>
                        <a:rPr lang="fr-CH" sz="2000" b="1" i="1" kern="1200" dirty="0" err="1">
                          <a:solidFill>
                            <a:srgbClr val="808000"/>
                          </a:solidFill>
                          <a:effectLst/>
                          <a:latin typeface="Calibri" panose="020F0502020204030204" pitchFamily="34" charset="0"/>
                          <a:ea typeface="Calibri" panose="020F0502020204030204" pitchFamily="34" charset="0"/>
                          <a:cs typeface="Calibri" panose="020F0502020204030204" pitchFamily="34" charset="0"/>
                        </a:rPr>
                        <a:t>Namucensis</a:t>
                      </a:r>
                      <a:r>
                        <a:rPr lang="fr-CH" sz="2000" b="1" i="1" kern="1200" dirty="0">
                          <a:solidFill>
                            <a:srgbClr val="808000"/>
                          </a:solidFill>
                          <a:effectLst/>
                          <a:latin typeface="Calibri" panose="020F0502020204030204" pitchFamily="34" charset="0"/>
                          <a:ea typeface="Calibri" panose="020F0502020204030204" pitchFamily="34" charset="0"/>
                          <a:cs typeface="Calibri" panose="020F0502020204030204" pitchFamily="34" charset="0"/>
                        </a:rPr>
                        <a:t> </a:t>
                      </a:r>
                      <a:r>
                        <a:rPr lang="fr-CH" sz="2000" b="1" i="1" kern="1200" dirty="0" err="1">
                          <a:solidFill>
                            <a:srgbClr val="808000"/>
                          </a:solidFill>
                          <a:effectLst/>
                          <a:latin typeface="Calibri" panose="020F0502020204030204" pitchFamily="34" charset="0"/>
                          <a:ea typeface="Calibri" panose="020F0502020204030204" pitchFamily="34" charset="0"/>
                          <a:cs typeface="Calibri" panose="020F0502020204030204" pitchFamily="34" charset="0"/>
                        </a:rPr>
                        <a:t>comes</a:t>
                      </a:r>
                      <a:r>
                        <a:rPr lang="fr-CH" sz="2000" b="1" kern="1200" dirty="0">
                          <a:solidFill>
                            <a:srgbClr val="808000"/>
                          </a:solidFill>
                          <a:effectLst/>
                          <a:latin typeface="Calibri" panose="020F0502020204030204" pitchFamily="34" charset="0"/>
                          <a:ea typeface="Calibri" panose="020F0502020204030204" pitchFamily="34" charset="0"/>
                          <a:cs typeface="Calibri" panose="020F0502020204030204" pitchFamily="34" charset="0"/>
                        </a:rPr>
                        <a:t> (sceau)</a:t>
                      </a:r>
                      <a:endParaRPr lang="en-US" sz="2000" b="1" dirty="0">
                        <a:solidFill>
                          <a:srgbClr val="808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2801" marR="62801" marT="872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8604732"/>
                  </a:ext>
                </a:extLst>
              </a:tr>
            </a:tbl>
          </a:graphicData>
        </a:graphic>
      </p:graphicFrame>
    </p:spTree>
    <p:extLst>
      <p:ext uri="{BB962C8B-B14F-4D97-AF65-F5344CB8AC3E}">
        <p14:creationId xmlns:p14="http://schemas.microsoft.com/office/powerpoint/2010/main" val="28395829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2800" b="1" dirty="0" smtClean="0">
                <a:latin typeface="Calibri Light" panose="020F0302020204030204" pitchFamily="34" charset="0"/>
                <a:cs typeface="Calibri Light" panose="020F0302020204030204" pitchFamily="34" charset="0"/>
              </a:rPr>
              <a:t>III.3</a:t>
            </a:r>
            <a:br>
              <a:rPr lang="fr-FR" sz="2800" b="1" dirty="0" smtClean="0">
                <a:latin typeface="Calibri Light" panose="020F0302020204030204" pitchFamily="34" charset="0"/>
                <a:cs typeface="Calibri Light" panose="020F0302020204030204" pitchFamily="34" charset="0"/>
              </a:rPr>
            </a:br>
            <a:r>
              <a:rPr lang="fr-FR" sz="2800" b="1" dirty="0" smtClean="0">
                <a:latin typeface="Calibri Light" panose="020F0302020204030204" pitchFamily="34" charset="0"/>
                <a:cs typeface="Calibri Light" panose="020F0302020204030204" pitchFamily="34" charset="0"/>
              </a:rPr>
              <a:t>Inscrire </a:t>
            </a:r>
            <a:r>
              <a:rPr lang="fr-FR" sz="2800" b="1" dirty="0">
                <a:latin typeface="Calibri Light" panose="020F0302020204030204" pitchFamily="34" charset="0"/>
                <a:cs typeface="Calibri Light" panose="020F0302020204030204" pitchFamily="34" charset="0"/>
              </a:rPr>
              <a:t>l’autorité dans la durée : </a:t>
            </a:r>
            <a:r>
              <a:rPr lang="fr-FR" sz="2800" b="1" i="1" dirty="0" err="1">
                <a:latin typeface="Calibri Light" panose="020F0302020204030204" pitchFamily="34" charset="0"/>
                <a:cs typeface="Calibri Light" panose="020F0302020204030204" pitchFamily="34" charset="0"/>
              </a:rPr>
              <a:t>memoria</a:t>
            </a:r>
            <a:r>
              <a:rPr lang="fr-FR" sz="2800" b="1" dirty="0">
                <a:latin typeface="Calibri Light" panose="020F0302020204030204" pitchFamily="34" charset="0"/>
                <a:cs typeface="Calibri Light" panose="020F0302020204030204" pitchFamily="34" charset="0"/>
              </a:rPr>
              <a:t> et fondations</a:t>
            </a:r>
            <a:r>
              <a:rPr lang="fr-FR" sz="2800" dirty="0">
                <a:latin typeface="Calibri Light" panose="020F0302020204030204" pitchFamily="34" charset="0"/>
                <a:cs typeface="Calibri Light" panose="020F0302020204030204" pitchFamily="34" charset="0"/>
              </a:rPr>
              <a:t> </a:t>
            </a:r>
            <a:r>
              <a:rPr lang="en-US" dirty="0"/>
              <a:t/>
            </a:r>
            <a:br>
              <a:rPr lang="en-US" dirty="0"/>
            </a:br>
            <a:endParaRPr lang="fr-FR" dirty="0"/>
          </a:p>
        </p:txBody>
      </p:sp>
    </p:spTree>
    <p:extLst>
      <p:ext uri="{BB962C8B-B14F-4D97-AF65-F5344CB8AC3E}">
        <p14:creationId xmlns:p14="http://schemas.microsoft.com/office/powerpoint/2010/main" val="414395947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19" y="1016000"/>
            <a:ext cx="2947482" cy="4655127"/>
          </a:xfrm>
        </p:spPr>
        <p:txBody>
          <a:bodyPr>
            <a:normAutofit fontScale="90000"/>
          </a:bodyPr>
          <a:lstStyle/>
          <a:p>
            <a:r>
              <a:rPr lang="fr-FR" sz="2800" dirty="0" smtClean="0">
                <a:latin typeface="Calibri Light" panose="020F0302020204030204" pitchFamily="34" charset="0"/>
                <a:cs typeface="Calibri Light" panose="020F0302020204030204" pitchFamily="34" charset="0"/>
              </a:rPr>
              <a:t>Site « ottonien » à </a:t>
            </a:r>
            <a:r>
              <a:rPr lang="fr-FR" sz="2800" dirty="0" err="1" smtClean="0">
                <a:latin typeface="Calibri Light" panose="020F0302020204030204" pitchFamily="34" charset="0"/>
                <a:cs typeface="Calibri Light" panose="020F0302020204030204" pitchFamily="34" charset="0"/>
              </a:rPr>
              <a:t>Ename</a:t>
            </a:r>
            <a:r>
              <a:rPr lang="fr-FR" sz="2800" dirty="0" smtClean="0">
                <a:latin typeface="Calibri Light" panose="020F0302020204030204" pitchFamily="34" charset="0"/>
                <a:cs typeface="Calibri Light" panose="020F0302020204030204" pitchFamily="34" charset="0"/>
              </a:rPr>
              <a:t>, cédé aux comtes Godefroid et Hermann, son fils.</a:t>
            </a:r>
            <a:br>
              <a:rPr lang="fr-FR" sz="2800" dirty="0" smtClean="0">
                <a:latin typeface="Calibri Light" panose="020F0302020204030204" pitchFamily="34" charset="0"/>
                <a:cs typeface="Calibri Light" panose="020F0302020204030204" pitchFamily="34" charset="0"/>
              </a:rPr>
            </a:br>
            <a:r>
              <a:rPr lang="fr-FR" sz="2800" dirty="0">
                <a:latin typeface="Calibri Light" panose="020F0302020204030204" pitchFamily="34" charset="0"/>
                <a:cs typeface="Calibri Light" panose="020F0302020204030204" pitchFamily="34" charset="0"/>
              </a:rPr>
              <a:t/>
            </a:r>
            <a:br>
              <a:rPr lang="fr-FR" sz="2800" dirty="0">
                <a:latin typeface="Calibri Light" panose="020F0302020204030204" pitchFamily="34" charset="0"/>
                <a:cs typeface="Calibri Light" panose="020F0302020204030204" pitchFamily="34" charset="0"/>
              </a:rPr>
            </a:br>
            <a:r>
              <a:rPr lang="fr-FR" sz="2200" dirty="0" smtClean="0">
                <a:latin typeface="Calibri Light" panose="020F0302020204030204" pitchFamily="34" charset="0"/>
                <a:cs typeface="Calibri Light" panose="020F0302020204030204" pitchFamily="34" charset="0"/>
              </a:rPr>
              <a:t>À l’avant-plan, le palais comtal avec l’Église du castrum, dédiée au Saint-Sauveur.</a:t>
            </a:r>
            <a:br>
              <a:rPr lang="fr-FR" sz="2200" dirty="0" smtClean="0">
                <a:latin typeface="Calibri Light" panose="020F0302020204030204" pitchFamily="34" charset="0"/>
                <a:cs typeface="Calibri Light" panose="020F0302020204030204" pitchFamily="34" charset="0"/>
              </a:rPr>
            </a:br>
            <a:r>
              <a:rPr lang="fr-FR" sz="2200" dirty="0" smtClean="0">
                <a:latin typeface="Calibri Light" panose="020F0302020204030204" pitchFamily="34" charset="0"/>
                <a:cs typeface="Calibri Light" panose="020F0302020204030204" pitchFamily="34" charset="0"/>
              </a:rPr>
              <a:t>À l’arrière-plan, la collégiale dédiée à un saint ottonien, saint Laurent</a:t>
            </a:r>
            <a:endParaRPr lang="fr-FR" sz="2200" dirty="0">
              <a:latin typeface="Calibri Light" panose="020F0302020204030204" pitchFamily="34" charset="0"/>
              <a:cs typeface="Calibri Light" panose="020F0302020204030204" pitchFamily="34" charset="0"/>
            </a:endParaRPr>
          </a:p>
        </p:txBody>
      </p:sp>
      <p:pic>
        <p:nvPicPr>
          <p:cNvPr id="3" name="Picture 2"/>
          <p:cNvPicPr>
            <a:picLocks noChangeAspect="1"/>
          </p:cNvPicPr>
          <p:nvPr/>
        </p:nvPicPr>
        <p:blipFill>
          <a:blip r:embed="rId2"/>
          <a:stretch>
            <a:fillRect/>
          </a:stretch>
        </p:blipFill>
        <p:spPr>
          <a:xfrm>
            <a:off x="3751117" y="785091"/>
            <a:ext cx="7855527" cy="5237018"/>
          </a:xfrm>
          <a:prstGeom prst="rect">
            <a:avLst/>
          </a:prstGeom>
        </p:spPr>
      </p:pic>
      <p:sp>
        <p:nvSpPr>
          <p:cNvPr id="4" name="Rectangle 3"/>
          <p:cNvSpPr/>
          <p:nvPr/>
        </p:nvSpPr>
        <p:spPr>
          <a:xfrm>
            <a:off x="3648364" y="6310792"/>
            <a:ext cx="7958280" cy="307777"/>
          </a:xfrm>
          <a:prstGeom prst="rect">
            <a:avLst/>
          </a:prstGeom>
        </p:spPr>
        <p:txBody>
          <a:bodyPr wrap="square">
            <a:spAutoFit/>
          </a:bodyPr>
          <a:lstStyle/>
          <a:p>
            <a:r>
              <a:rPr lang="fr-FR" sz="1400" dirty="0" smtClean="0">
                <a:solidFill>
                  <a:srgbClr val="808000"/>
                </a:solidFill>
                <a:latin typeface="Calibri Light" panose="020F0302020204030204" pitchFamily="34" charset="0"/>
                <a:cs typeface="Calibri Light" panose="020F0302020204030204" pitchFamily="34" charset="0"/>
              </a:rPr>
              <a:t>© http</a:t>
            </a:r>
            <a:r>
              <a:rPr lang="fr-FR" sz="1400" dirty="0">
                <a:solidFill>
                  <a:srgbClr val="808000"/>
                </a:solidFill>
                <a:latin typeface="Calibri Light" panose="020F0302020204030204" pitchFamily="34" charset="0"/>
                <a:cs typeface="Calibri Light" panose="020F0302020204030204" pitchFamily="34" charset="0"/>
              </a:rPr>
              <a:t>://www.heritage-route.eu/en/ename/850-1050ad/#.X99_hBZCdPZ</a:t>
            </a:r>
          </a:p>
        </p:txBody>
      </p:sp>
    </p:spTree>
    <p:extLst>
      <p:ext uri="{BB962C8B-B14F-4D97-AF65-F5344CB8AC3E}">
        <p14:creationId xmlns:p14="http://schemas.microsoft.com/office/powerpoint/2010/main" val="4967261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r-FR" sz="2800" dirty="0" smtClean="0">
                <a:latin typeface="Calibri Light" panose="020F0302020204030204" pitchFamily="34" charset="0"/>
                <a:cs typeface="Calibri Light" panose="020F0302020204030204" pitchFamily="34" charset="0"/>
              </a:rPr>
              <a:t>La pyramide vassalique</a:t>
            </a:r>
            <a:endParaRPr lang="fr-FR" sz="2800" dirty="0">
              <a:latin typeface="Calibri Light" panose="020F0302020204030204" pitchFamily="34" charset="0"/>
              <a:cs typeface="Calibri Light" panose="020F0302020204030204" pitchFamily="34"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88042" y="344263"/>
            <a:ext cx="5903495" cy="6188150"/>
          </a:xfrm>
        </p:spPr>
      </p:pic>
      <p:sp>
        <p:nvSpPr>
          <p:cNvPr id="5" name="Rectangle 4"/>
          <p:cNvSpPr/>
          <p:nvPr/>
        </p:nvSpPr>
        <p:spPr>
          <a:xfrm>
            <a:off x="6098497" y="6525547"/>
            <a:ext cx="3071738" cy="307777"/>
          </a:xfrm>
          <a:prstGeom prst="rect">
            <a:avLst/>
          </a:prstGeom>
        </p:spPr>
        <p:txBody>
          <a:bodyPr wrap="none">
            <a:spAutoFit/>
          </a:bodyPr>
          <a:lstStyle/>
          <a:p>
            <a:r>
              <a:rPr lang="fr-FR" sz="1400" dirty="0" smtClean="0">
                <a:latin typeface="Calibri Light" panose="020F0302020204030204" pitchFamily="34" charset="0"/>
                <a:cs typeface="Calibri Light" panose="020F0302020204030204" pitchFamily="34" charset="0"/>
              </a:rPr>
              <a:t>© https</a:t>
            </a:r>
            <a:r>
              <a:rPr lang="fr-FR" sz="1400" dirty="0">
                <a:latin typeface="Calibri Light" panose="020F0302020204030204" pitchFamily="34" charset="0"/>
                <a:cs typeface="Calibri Light" panose="020F0302020204030204" pitchFamily="34" charset="0"/>
              </a:rPr>
              <a:t>://nosdevoirs.fr/devoir/2649210</a:t>
            </a:r>
          </a:p>
        </p:txBody>
      </p:sp>
    </p:spTree>
    <p:extLst>
      <p:ext uri="{BB962C8B-B14F-4D97-AF65-F5344CB8AC3E}">
        <p14:creationId xmlns:p14="http://schemas.microsoft.com/office/powerpoint/2010/main" val="28019855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H" altLang="en-US" sz="2800" dirty="0">
                <a:latin typeface="Calibri Light" panose="020F0302020204030204" pitchFamily="34" charset="0"/>
                <a:cs typeface="Calibri Light" panose="020F0302020204030204" pitchFamily="34" charset="0"/>
              </a:rPr>
              <a:t>Maquette du site du château et du bourg castral de Luxembourg (fin </a:t>
            </a:r>
            <a:r>
              <a:rPr lang="fr-CH" altLang="en-US" sz="2800" dirty="0" smtClean="0">
                <a:latin typeface="Calibri Light" panose="020F0302020204030204" pitchFamily="34" charset="0"/>
                <a:cs typeface="Calibri Light" panose="020F0302020204030204" pitchFamily="34" charset="0"/>
              </a:rPr>
              <a:t>XIe </a:t>
            </a:r>
            <a:r>
              <a:rPr lang="fr-CH" altLang="en-US" sz="2800" dirty="0">
                <a:latin typeface="Calibri Light" panose="020F0302020204030204" pitchFamily="34" charset="0"/>
                <a:cs typeface="Calibri Light" panose="020F0302020204030204" pitchFamily="34" charset="0"/>
              </a:rPr>
              <a:t>siècle</a:t>
            </a:r>
            <a:r>
              <a:rPr lang="fr-CH" altLang="en-US" sz="2800" dirty="0" smtClean="0">
                <a:latin typeface="Calibri Light" panose="020F0302020204030204" pitchFamily="34" charset="0"/>
                <a:cs typeface="Calibri Light" panose="020F0302020204030204" pitchFamily="34" charset="0"/>
              </a:rPr>
              <a:t>):</a:t>
            </a:r>
            <a:br>
              <a:rPr lang="fr-CH" altLang="en-US" sz="2800" dirty="0" smtClean="0">
                <a:latin typeface="Calibri Light" panose="020F0302020204030204" pitchFamily="34" charset="0"/>
                <a:cs typeface="Calibri Light" panose="020F0302020204030204" pitchFamily="34" charset="0"/>
              </a:rPr>
            </a:br>
            <a:r>
              <a:rPr lang="fr-CH" altLang="en-US" sz="2800" dirty="0" smtClean="0">
                <a:latin typeface="Calibri Light" panose="020F0302020204030204" pitchFamily="34" charset="0"/>
                <a:cs typeface="Calibri Light" panose="020F0302020204030204" pitchFamily="34" charset="0"/>
              </a:rPr>
              <a:t>la fondation de l’abbaye du lignage</a:t>
            </a:r>
            <a:endParaRPr lang="fr-FR" sz="2800" dirty="0">
              <a:latin typeface="Calibri Light" panose="020F0302020204030204" pitchFamily="34" charset="0"/>
              <a:cs typeface="Calibri Light" panose="020F0302020204030204" pitchFamily="34" charset="0"/>
            </a:endParaRPr>
          </a:p>
        </p:txBody>
      </p:sp>
      <p:pic>
        <p:nvPicPr>
          <p:cNvPr id="3" name="Picture 2"/>
          <p:cNvPicPr>
            <a:picLocks noChangeAspect="1"/>
          </p:cNvPicPr>
          <p:nvPr/>
        </p:nvPicPr>
        <p:blipFill>
          <a:blip r:embed="rId2"/>
          <a:stretch>
            <a:fillRect/>
          </a:stretch>
        </p:blipFill>
        <p:spPr>
          <a:xfrm>
            <a:off x="3728610" y="784531"/>
            <a:ext cx="7941038" cy="5279794"/>
          </a:xfrm>
          <a:prstGeom prst="rect">
            <a:avLst/>
          </a:prstGeom>
        </p:spPr>
      </p:pic>
      <p:sp>
        <p:nvSpPr>
          <p:cNvPr id="4" name="TextBox 3"/>
          <p:cNvSpPr txBox="1"/>
          <p:nvPr/>
        </p:nvSpPr>
        <p:spPr>
          <a:xfrm>
            <a:off x="8580582" y="3239762"/>
            <a:ext cx="1696298" cy="646331"/>
          </a:xfrm>
          <a:prstGeom prst="rect">
            <a:avLst/>
          </a:prstGeom>
          <a:noFill/>
        </p:spPr>
        <p:txBody>
          <a:bodyPr wrap="none" rtlCol="0">
            <a:spAutoFit/>
          </a:bodyPr>
          <a:lstStyle/>
          <a:p>
            <a:r>
              <a:rPr lang="fr-FR" dirty="0" smtClean="0">
                <a:solidFill>
                  <a:srgbClr val="FF0000"/>
                </a:solidFill>
              </a:rPr>
              <a:t>Château comtal</a:t>
            </a:r>
          </a:p>
          <a:p>
            <a:r>
              <a:rPr lang="fr-FR" dirty="0" smtClean="0">
                <a:solidFill>
                  <a:srgbClr val="FF0000"/>
                </a:solidFill>
              </a:rPr>
              <a:t>* Vers 963</a:t>
            </a:r>
            <a:endParaRPr lang="fr-FR" dirty="0">
              <a:solidFill>
                <a:srgbClr val="FF0000"/>
              </a:solidFill>
            </a:endParaRPr>
          </a:p>
        </p:txBody>
      </p:sp>
      <p:sp>
        <p:nvSpPr>
          <p:cNvPr id="5" name="TextBox 4"/>
          <p:cNvSpPr txBox="1"/>
          <p:nvPr/>
        </p:nvSpPr>
        <p:spPr>
          <a:xfrm>
            <a:off x="7137917" y="2789382"/>
            <a:ext cx="1122423" cy="646331"/>
          </a:xfrm>
          <a:prstGeom prst="rect">
            <a:avLst/>
          </a:prstGeom>
          <a:noFill/>
        </p:spPr>
        <p:txBody>
          <a:bodyPr wrap="none" rtlCol="0">
            <a:spAutoFit/>
          </a:bodyPr>
          <a:lstStyle/>
          <a:p>
            <a:r>
              <a:rPr lang="fr-FR" dirty="0" smtClean="0">
                <a:solidFill>
                  <a:srgbClr val="FF0000"/>
                </a:solidFill>
              </a:rPr>
              <a:t>Collégiale</a:t>
            </a:r>
          </a:p>
          <a:p>
            <a:r>
              <a:rPr lang="fr-FR" dirty="0" smtClean="0">
                <a:solidFill>
                  <a:srgbClr val="FF0000"/>
                </a:solidFill>
              </a:rPr>
              <a:t>*987</a:t>
            </a:r>
            <a:endParaRPr lang="fr-FR" dirty="0">
              <a:solidFill>
                <a:srgbClr val="FF0000"/>
              </a:solidFill>
            </a:endParaRPr>
          </a:p>
        </p:txBody>
      </p:sp>
      <p:sp>
        <p:nvSpPr>
          <p:cNvPr id="6" name="TextBox 5"/>
          <p:cNvSpPr txBox="1"/>
          <p:nvPr/>
        </p:nvSpPr>
        <p:spPr>
          <a:xfrm>
            <a:off x="7583055" y="2281443"/>
            <a:ext cx="904415" cy="369332"/>
          </a:xfrm>
          <a:prstGeom prst="rect">
            <a:avLst/>
          </a:prstGeom>
          <a:noFill/>
        </p:spPr>
        <p:txBody>
          <a:bodyPr wrap="none" rtlCol="0">
            <a:spAutoFit/>
          </a:bodyPr>
          <a:lstStyle/>
          <a:p>
            <a:r>
              <a:rPr lang="fr-FR" dirty="0" smtClean="0">
                <a:solidFill>
                  <a:srgbClr val="FF0000"/>
                </a:solidFill>
              </a:rPr>
              <a:t>Marché</a:t>
            </a:r>
            <a:endParaRPr lang="fr-FR" dirty="0">
              <a:solidFill>
                <a:srgbClr val="FF0000"/>
              </a:solidFill>
            </a:endParaRPr>
          </a:p>
        </p:txBody>
      </p:sp>
      <p:pic>
        <p:nvPicPr>
          <p:cNvPr id="9" name="Picture 8"/>
          <p:cNvPicPr>
            <a:picLocks noChangeAspect="1" noChangeArrowheads="1"/>
          </p:cNvPicPr>
          <p:nvPr/>
        </p:nvPicPr>
        <p:blipFill rotWithShape="1">
          <a:blip r:embed="rId3">
            <a:extLst>
              <a:ext uri="{28A0092B-C50C-407E-A947-70E740481C1C}">
                <a14:useLocalDpi xmlns:a14="http://schemas.microsoft.com/office/drawing/2010/main" val="0"/>
              </a:ext>
            </a:extLst>
          </a:blip>
          <a:srcRect l="42016" t="19486" r="42005" b="68833"/>
          <a:stretch/>
        </p:blipFill>
        <p:spPr bwMode="auto">
          <a:xfrm>
            <a:off x="10276880" y="2789382"/>
            <a:ext cx="1302327" cy="535708"/>
          </a:xfrm>
          <a:prstGeom prst="rect">
            <a:avLst/>
          </a:prstGeom>
          <a:noFill/>
          <a:ln w="2857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10" name="TextBox 9"/>
          <p:cNvSpPr txBox="1"/>
          <p:nvPr/>
        </p:nvSpPr>
        <p:spPr>
          <a:xfrm>
            <a:off x="9598247" y="2045076"/>
            <a:ext cx="2099421" cy="646331"/>
          </a:xfrm>
          <a:prstGeom prst="rect">
            <a:avLst/>
          </a:prstGeom>
          <a:noFill/>
        </p:spPr>
        <p:txBody>
          <a:bodyPr wrap="none" rtlCol="0">
            <a:spAutoFit/>
          </a:bodyPr>
          <a:lstStyle/>
          <a:p>
            <a:r>
              <a:rPr lang="fr-FR" dirty="0" smtClean="0">
                <a:solidFill>
                  <a:srgbClr val="FF0000"/>
                </a:solidFill>
              </a:rPr>
              <a:t>Abbaye Saint-Pierre</a:t>
            </a:r>
          </a:p>
          <a:p>
            <a:r>
              <a:rPr lang="fr-FR" dirty="0" smtClean="0">
                <a:solidFill>
                  <a:srgbClr val="FF0000"/>
                </a:solidFill>
              </a:rPr>
              <a:t>* 1083</a:t>
            </a:r>
            <a:endParaRPr lang="fr-FR" dirty="0">
              <a:solidFill>
                <a:srgbClr val="FF0000"/>
              </a:solidFill>
            </a:endParaRPr>
          </a:p>
        </p:txBody>
      </p:sp>
      <p:sp>
        <p:nvSpPr>
          <p:cNvPr id="11" name="TextBox 10"/>
          <p:cNvSpPr txBox="1"/>
          <p:nvPr/>
        </p:nvSpPr>
        <p:spPr>
          <a:xfrm>
            <a:off x="5754124" y="1912111"/>
            <a:ext cx="2386679" cy="369332"/>
          </a:xfrm>
          <a:prstGeom prst="rect">
            <a:avLst/>
          </a:prstGeom>
          <a:noFill/>
        </p:spPr>
        <p:txBody>
          <a:bodyPr wrap="none" rtlCol="0">
            <a:spAutoFit/>
          </a:bodyPr>
          <a:lstStyle/>
          <a:p>
            <a:r>
              <a:rPr lang="fr-FR" dirty="0" smtClean="0">
                <a:solidFill>
                  <a:srgbClr val="FF0000"/>
                </a:solidFill>
              </a:rPr>
              <a:t>Peuplement </a:t>
            </a:r>
            <a:r>
              <a:rPr lang="fr-FR" dirty="0" err="1" smtClean="0">
                <a:solidFill>
                  <a:srgbClr val="FF0000"/>
                </a:solidFill>
              </a:rPr>
              <a:t>pré-urbain</a:t>
            </a:r>
            <a:endParaRPr lang="fr-FR" dirty="0">
              <a:solidFill>
                <a:srgbClr val="FF0000"/>
              </a:solidFill>
            </a:endParaRPr>
          </a:p>
        </p:txBody>
      </p:sp>
    </p:spTree>
    <p:extLst>
      <p:ext uri="{BB962C8B-B14F-4D97-AF65-F5344CB8AC3E}">
        <p14:creationId xmlns:p14="http://schemas.microsoft.com/office/powerpoint/2010/main" val="34812936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H" altLang="en-US" sz="2800" dirty="0" smtClean="0">
                <a:solidFill>
                  <a:schemeClr val="bg1"/>
                </a:solidFill>
                <a:latin typeface="Calibri Light" panose="020F0302020204030204" pitchFamily="34" charset="0"/>
                <a:cs typeface="Calibri Light" panose="020F0302020204030204" pitchFamily="34" charset="0"/>
              </a:rPr>
              <a:t>Déplacement du lieu de sépulture </a:t>
            </a:r>
            <a:r>
              <a:rPr lang="fr-CH" altLang="en-US" sz="2800" dirty="0">
                <a:solidFill>
                  <a:schemeClr val="bg1"/>
                </a:solidFill>
                <a:latin typeface="Calibri Light" panose="020F0302020204030204" pitchFamily="34" charset="0"/>
                <a:cs typeface="Calibri Light" panose="020F0302020204030204" pitchFamily="34" charset="0"/>
              </a:rPr>
              <a:t>des </a:t>
            </a:r>
            <a:r>
              <a:rPr lang="fr-CH" altLang="en-US" sz="2800" dirty="0" smtClean="0">
                <a:solidFill>
                  <a:schemeClr val="bg1"/>
                </a:solidFill>
                <a:latin typeface="Calibri Light" panose="020F0302020204030204" pitchFamily="34" charset="0"/>
                <a:cs typeface="Calibri Light" panose="020F0302020204030204" pitchFamily="34" charset="0"/>
              </a:rPr>
              <a:t>comtes implantés à Luxembourg de l’abbaye d’Empire à Trèves dans leur fondation à Luxembourg</a:t>
            </a:r>
            <a:endParaRPr lang="fr-FR" sz="2800" dirty="0">
              <a:latin typeface="Calibri Light" panose="020F0302020204030204" pitchFamily="34" charset="0"/>
              <a:cs typeface="Calibri Light" panose="020F0302020204030204" pitchFamily="34" charset="0"/>
            </a:endParaRPr>
          </a:p>
        </p:txBody>
      </p:sp>
      <p:pic>
        <p:nvPicPr>
          <p:cNvPr id="4" name="Content Placeholder 3"/>
          <p:cNvPicPr>
            <a:picLocks noGrp="1" noChangeAspect="1"/>
          </p:cNvPicPr>
          <p:nvPr>
            <p:ph idx="1"/>
          </p:nvPr>
        </p:nvPicPr>
        <p:blipFill rotWithShape="1">
          <a:blip r:embed="rId3"/>
          <a:srcRect l="59579" t="54093" r="2409" b="35579"/>
          <a:stretch/>
        </p:blipFill>
        <p:spPr>
          <a:xfrm>
            <a:off x="4198355" y="517237"/>
            <a:ext cx="6986882" cy="1775572"/>
          </a:xfrm>
          <a:prstGeom prst="rect">
            <a:avLst/>
          </a:prstGeom>
        </p:spPr>
      </p:pic>
      <p:pic>
        <p:nvPicPr>
          <p:cNvPr id="3" name="Picture 2"/>
          <p:cNvPicPr>
            <a:picLocks noChangeAspect="1"/>
          </p:cNvPicPr>
          <p:nvPr/>
        </p:nvPicPr>
        <p:blipFill rotWithShape="1">
          <a:blip r:embed="rId4"/>
          <a:srcRect l="31442" t="-3828" r="28331" b="54886"/>
          <a:stretch/>
        </p:blipFill>
        <p:spPr>
          <a:xfrm>
            <a:off x="4844472" y="2292809"/>
            <a:ext cx="5407892" cy="3700697"/>
          </a:xfrm>
          <a:prstGeom prst="rect">
            <a:avLst/>
          </a:prstGeom>
        </p:spPr>
      </p:pic>
      <p:sp>
        <p:nvSpPr>
          <p:cNvPr id="5" name="Rectangle 4"/>
          <p:cNvSpPr/>
          <p:nvPr/>
        </p:nvSpPr>
        <p:spPr>
          <a:xfrm>
            <a:off x="2807855" y="6129215"/>
            <a:ext cx="9481126" cy="615553"/>
          </a:xfrm>
          <a:prstGeom prst="rect">
            <a:avLst/>
          </a:prstGeom>
        </p:spPr>
        <p:txBody>
          <a:bodyPr wrap="square">
            <a:spAutoFit/>
          </a:bodyPr>
          <a:lstStyle/>
          <a:p>
            <a:pPr algn="ctr"/>
            <a:r>
              <a:rPr lang="fr-FR" dirty="0">
                <a:solidFill>
                  <a:srgbClr val="808000"/>
                </a:solidFill>
                <a:latin typeface="Calibri" panose="020F0502020204030204" pitchFamily="34" charset="0"/>
                <a:cs typeface="Calibri" panose="020F0502020204030204" pitchFamily="34" charset="0"/>
              </a:rPr>
              <a:t>L’abbaye du Munster à Luxembourg et ses </a:t>
            </a:r>
            <a:r>
              <a:rPr lang="fr-FR" dirty="0" smtClean="0">
                <a:solidFill>
                  <a:srgbClr val="808000"/>
                </a:solidFill>
                <a:latin typeface="Calibri" panose="020F0502020204030204" pitchFamily="34" charset="0"/>
                <a:cs typeface="Calibri" panose="020F0502020204030204" pitchFamily="34" charset="0"/>
              </a:rPr>
              <a:t>fondateurs, le </a:t>
            </a:r>
            <a:r>
              <a:rPr lang="fr-FR" dirty="0">
                <a:solidFill>
                  <a:srgbClr val="808000"/>
                </a:solidFill>
                <a:latin typeface="Calibri" panose="020F0502020204030204" pitchFamily="34" charset="0"/>
                <a:cs typeface="Calibri" panose="020F0502020204030204" pitchFamily="34" charset="0"/>
              </a:rPr>
              <a:t>comte Conrad et l’abbé </a:t>
            </a:r>
            <a:r>
              <a:rPr lang="fr-FR" dirty="0" err="1">
                <a:solidFill>
                  <a:srgbClr val="808000"/>
                </a:solidFill>
                <a:latin typeface="Calibri" panose="020F0502020204030204" pitchFamily="34" charset="0"/>
                <a:cs typeface="Calibri" panose="020F0502020204030204" pitchFamily="34" charset="0"/>
              </a:rPr>
              <a:t>Folmar</a:t>
            </a:r>
            <a:r>
              <a:rPr lang="fr-FR" dirty="0">
                <a:solidFill>
                  <a:srgbClr val="808000"/>
                </a:solidFill>
                <a:latin typeface="Calibri" panose="020F0502020204030204" pitchFamily="34" charset="0"/>
                <a:cs typeface="Calibri" panose="020F0502020204030204" pitchFamily="34" charset="0"/>
              </a:rPr>
              <a:t> (</a:t>
            </a:r>
            <a:r>
              <a:rPr lang="fr-FR" dirty="0" smtClean="0">
                <a:solidFill>
                  <a:srgbClr val="808000"/>
                </a:solidFill>
                <a:latin typeface="Calibri" panose="020F0502020204030204" pitchFamily="34" charset="0"/>
                <a:cs typeface="Calibri" panose="020F0502020204030204" pitchFamily="34" charset="0"/>
              </a:rPr>
              <a:t>1083)</a:t>
            </a:r>
          </a:p>
          <a:p>
            <a:pPr algn="ctr"/>
            <a:r>
              <a:rPr lang="fr-FR" sz="1600" dirty="0" smtClean="0">
                <a:solidFill>
                  <a:srgbClr val="808000"/>
                </a:solidFill>
                <a:latin typeface="Calibri" panose="020F0502020204030204" pitchFamily="34" charset="0"/>
                <a:cs typeface="Calibri" panose="020F0502020204030204" pitchFamily="34" charset="0"/>
              </a:rPr>
              <a:t>(tableau </a:t>
            </a:r>
            <a:r>
              <a:rPr lang="fr-FR" sz="1600" dirty="0">
                <a:solidFill>
                  <a:srgbClr val="808000"/>
                </a:solidFill>
                <a:latin typeface="Calibri" panose="020F0502020204030204" pitchFamily="34" charset="0"/>
                <a:cs typeface="Calibri" panose="020F0502020204030204" pitchFamily="34" charset="0"/>
              </a:rPr>
              <a:t>du début du XVIIIe </a:t>
            </a:r>
            <a:r>
              <a:rPr lang="fr-FR" sz="1600" dirty="0" smtClean="0">
                <a:solidFill>
                  <a:srgbClr val="808000"/>
                </a:solidFill>
                <a:latin typeface="Calibri" panose="020F0502020204030204" pitchFamily="34" charset="0"/>
                <a:cs typeface="Calibri" panose="020F0502020204030204" pitchFamily="34" charset="0"/>
              </a:rPr>
              <a:t>siècle)</a:t>
            </a:r>
            <a:endParaRPr lang="fr-FR" sz="1600" dirty="0">
              <a:solidFill>
                <a:srgbClr val="808000"/>
              </a:solidFill>
              <a:latin typeface="Calibri" panose="020F0502020204030204" pitchFamily="34" charset="0"/>
              <a:cs typeface="Calibri" panose="020F0502020204030204" pitchFamily="34" charset="0"/>
            </a:endParaRPr>
          </a:p>
        </p:txBody>
      </p:sp>
      <p:cxnSp>
        <p:nvCxnSpPr>
          <p:cNvPr id="7" name="Straight Arrow Connector 6"/>
          <p:cNvCxnSpPr/>
          <p:nvPr/>
        </p:nvCxnSpPr>
        <p:spPr>
          <a:xfrm flipH="1">
            <a:off x="7068127" y="1124933"/>
            <a:ext cx="960581"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228385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sz="2800" b="1" dirty="0">
                <a:latin typeface="Calibri Light" panose="020F0302020204030204" pitchFamily="34" charset="0"/>
                <a:cs typeface="Calibri Light" panose="020F0302020204030204" pitchFamily="34" charset="0"/>
              </a:rPr>
              <a:t>III.4 Partager l’autorité avec l’Église: les règlements d’avouerie </a:t>
            </a:r>
            <a:endParaRPr lang="fr-FR" sz="2800" dirty="0">
              <a:latin typeface="Calibri Light" panose="020F0302020204030204" pitchFamily="34" charset="0"/>
              <a:cs typeface="Calibri Light" panose="020F0302020204030204" pitchFamily="34" charset="0"/>
            </a:endParaRPr>
          </a:p>
        </p:txBody>
      </p:sp>
      <p:pic>
        <p:nvPicPr>
          <p:cNvPr id="4" name="Content Placeholder 3"/>
          <p:cNvPicPr>
            <a:picLocks noGrp="1" noChangeAspect="1"/>
          </p:cNvPicPr>
          <p:nvPr>
            <p:ph idx="1"/>
          </p:nvPr>
        </p:nvPicPr>
        <p:blipFill>
          <a:blip r:embed="rId2"/>
          <a:stretch>
            <a:fillRect/>
          </a:stretch>
        </p:blipFill>
        <p:spPr>
          <a:xfrm>
            <a:off x="4940041" y="166254"/>
            <a:ext cx="5358504" cy="6080377"/>
          </a:xfrm>
          <a:prstGeom prst="rect">
            <a:avLst/>
          </a:prstGeom>
        </p:spPr>
      </p:pic>
      <p:sp>
        <p:nvSpPr>
          <p:cNvPr id="5" name="Rectangle 4"/>
          <p:cNvSpPr/>
          <p:nvPr/>
        </p:nvSpPr>
        <p:spPr>
          <a:xfrm>
            <a:off x="1985818" y="6431297"/>
            <a:ext cx="10067636" cy="369332"/>
          </a:xfrm>
          <a:prstGeom prst="rect">
            <a:avLst/>
          </a:prstGeom>
        </p:spPr>
        <p:txBody>
          <a:bodyPr wrap="square">
            <a:spAutoFit/>
          </a:bodyPr>
          <a:lstStyle/>
          <a:p>
            <a:r>
              <a:rPr lang="fr-FR" dirty="0">
                <a:solidFill>
                  <a:srgbClr val="808000"/>
                </a:solidFill>
              </a:rPr>
              <a:t>Règlement d’avouerie de Conrad II, comte de Luxembourg, pour l’abbaye Saint-Maximin de Trèves, 1135</a:t>
            </a:r>
          </a:p>
        </p:txBody>
      </p:sp>
    </p:spTree>
    <p:extLst>
      <p:ext uri="{BB962C8B-B14F-4D97-AF65-F5344CB8AC3E}">
        <p14:creationId xmlns:p14="http://schemas.microsoft.com/office/powerpoint/2010/main" val="129581057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fr-FR" sz="4000" dirty="0">
                <a:latin typeface="Calibri Light" panose="020F0302020204030204" pitchFamily="34" charset="0"/>
                <a:cs typeface="Calibri Light" panose="020F0302020204030204" pitchFamily="34" charset="0"/>
              </a:rPr>
              <a:t>C</a:t>
            </a:r>
            <a:r>
              <a:rPr lang="fr-FR" sz="4000" dirty="0" smtClean="0">
                <a:latin typeface="Calibri Light" panose="020F0302020204030204" pitchFamily="34" charset="0"/>
                <a:cs typeface="Calibri Light" panose="020F0302020204030204" pitchFamily="34" charset="0"/>
              </a:rPr>
              <a:t>onclusions</a:t>
            </a:r>
            <a:endParaRPr lang="fr-FR" sz="4000" dirty="0">
              <a:latin typeface="Calibri Light" panose="020F0302020204030204" pitchFamily="34" charset="0"/>
              <a:cs typeface="Calibri Light" panose="020F0302020204030204" pitchFamily="34" charset="0"/>
            </a:endParaRPr>
          </a:p>
        </p:txBody>
      </p:sp>
      <p:pic>
        <p:nvPicPr>
          <p:cNvPr id="7" name="Picture 6"/>
          <p:cNvPicPr>
            <a:picLocks noChangeAspect="1"/>
          </p:cNvPicPr>
          <p:nvPr/>
        </p:nvPicPr>
        <p:blipFill rotWithShape="1">
          <a:blip r:embed="rId2"/>
          <a:srcRect l="1024" r="1579" b="2436"/>
          <a:stretch/>
        </p:blipFill>
        <p:spPr>
          <a:xfrm>
            <a:off x="5043054" y="242456"/>
            <a:ext cx="4858327" cy="6488825"/>
          </a:xfrm>
          <a:prstGeom prst="rect">
            <a:avLst/>
          </a:prstGeom>
        </p:spPr>
      </p:pic>
      <p:sp>
        <p:nvSpPr>
          <p:cNvPr id="2" name="Rectangle 1"/>
          <p:cNvSpPr/>
          <p:nvPr/>
        </p:nvSpPr>
        <p:spPr>
          <a:xfrm>
            <a:off x="10012217" y="2614720"/>
            <a:ext cx="2179783" cy="2246769"/>
          </a:xfrm>
          <a:prstGeom prst="rect">
            <a:avLst/>
          </a:prstGeom>
        </p:spPr>
        <p:txBody>
          <a:bodyPr wrap="square">
            <a:spAutoFit/>
          </a:bodyPr>
          <a:lstStyle/>
          <a:p>
            <a:r>
              <a:rPr lang="fr-FR" sz="2000" dirty="0" smtClean="0">
                <a:solidFill>
                  <a:srgbClr val="808000"/>
                </a:solidFill>
                <a:latin typeface="Calibri Light" panose="020F0302020204030204" pitchFamily="34" charset="0"/>
                <a:cs typeface="Calibri Light" panose="020F0302020204030204" pitchFamily="34" charset="0"/>
              </a:rPr>
              <a:t>Évangéliaire </a:t>
            </a:r>
            <a:r>
              <a:rPr lang="fr-FR" sz="2000" dirty="0">
                <a:solidFill>
                  <a:srgbClr val="808000"/>
                </a:solidFill>
                <a:latin typeface="Calibri Light" panose="020F0302020204030204" pitchFamily="34" charset="0"/>
                <a:cs typeface="Calibri Light" panose="020F0302020204030204" pitchFamily="34" charset="0"/>
              </a:rPr>
              <a:t>de </a:t>
            </a:r>
            <a:r>
              <a:rPr lang="fr-FR" sz="2000" dirty="0" err="1" smtClean="0">
                <a:solidFill>
                  <a:srgbClr val="808000"/>
                </a:solidFill>
                <a:latin typeface="Calibri Light" panose="020F0302020204030204" pitchFamily="34" charset="0"/>
                <a:cs typeface="Calibri Light" panose="020F0302020204030204" pitchFamily="34" charset="0"/>
              </a:rPr>
              <a:t>Liuthar</a:t>
            </a:r>
            <a:endParaRPr lang="fr-FR" sz="2000" dirty="0" smtClean="0">
              <a:solidFill>
                <a:srgbClr val="808000"/>
              </a:solidFill>
              <a:latin typeface="Calibri Light" panose="020F0302020204030204" pitchFamily="34" charset="0"/>
              <a:cs typeface="Calibri Light" panose="020F0302020204030204" pitchFamily="34" charset="0"/>
            </a:endParaRPr>
          </a:p>
          <a:p>
            <a:endParaRPr lang="fr-FR" sz="2000" dirty="0" smtClean="0">
              <a:solidFill>
                <a:srgbClr val="808000"/>
              </a:solidFill>
              <a:latin typeface="Calibri Light" panose="020F0302020204030204" pitchFamily="34" charset="0"/>
              <a:cs typeface="Calibri Light" panose="020F0302020204030204" pitchFamily="34" charset="0"/>
            </a:endParaRPr>
          </a:p>
          <a:p>
            <a:r>
              <a:rPr lang="fr-FR" sz="2000" dirty="0" smtClean="0">
                <a:solidFill>
                  <a:srgbClr val="808000"/>
                </a:solidFill>
                <a:latin typeface="Calibri Light" panose="020F0302020204030204" pitchFamily="34" charset="0"/>
                <a:cs typeface="Calibri Light" panose="020F0302020204030204" pitchFamily="34" charset="0"/>
              </a:rPr>
              <a:t>(Trésor </a:t>
            </a:r>
            <a:r>
              <a:rPr lang="fr-FR" sz="2000" dirty="0">
                <a:solidFill>
                  <a:srgbClr val="808000"/>
                </a:solidFill>
                <a:latin typeface="Calibri Light" panose="020F0302020204030204" pitchFamily="34" charset="0"/>
                <a:cs typeface="Calibri Light" panose="020F0302020204030204" pitchFamily="34" charset="0"/>
              </a:rPr>
              <a:t>de la </a:t>
            </a:r>
            <a:r>
              <a:rPr lang="fr-FR" sz="2000" dirty="0" smtClean="0">
                <a:solidFill>
                  <a:srgbClr val="808000"/>
                </a:solidFill>
                <a:latin typeface="Calibri Light" panose="020F0302020204030204" pitchFamily="34" charset="0"/>
                <a:cs typeface="Calibri Light" panose="020F0302020204030204" pitchFamily="34" charset="0"/>
              </a:rPr>
              <a:t>cathédrale</a:t>
            </a:r>
          </a:p>
          <a:p>
            <a:r>
              <a:rPr lang="fr-FR" sz="2000" dirty="0" smtClean="0">
                <a:solidFill>
                  <a:srgbClr val="808000"/>
                </a:solidFill>
                <a:latin typeface="Calibri Light" panose="020F0302020204030204" pitchFamily="34" charset="0"/>
                <a:cs typeface="Calibri Light" panose="020F0302020204030204" pitchFamily="34" charset="0"/>
              </a:rPr>
              <a:t>d'Aix-la-Chapelle, fol. 16r.)</a:t>
            </a:r>
            <a:endParaRPr lang="fr-FR" sz="2000" dirty="0">
              <a:solidFill>
                <a:srgbClr val="808000"/>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3452704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60555" y="1123837"/>
            <a:ext cx="2947482" cy="4601183"/>
          </a:xfrm>
        </p:spPr>
        <p:txBody>
          <a:bodyPr>
            <a:normAutofit/>
          </a:bodyPr>
          <a:lstStyle/>
          <a:p>
            <a:r>
              <a:rPr lang="fr-FR" sz="2800" dirty="0" smtClean="0">
                <a:latin typeface="Calibri Light" panose="020F0302020204030204" pitchFamily="34" charset="0"/>
                <a:cs typeface="Calibri Light" panose="020F0302020204030204" pitchFamily="34" charset="0"/>
              </a:rPr>
              <a:t>L’Europe occidentale et centrale</a:t>
            </a:r>
            <a:br>
              <a:rPr lang="fr-FR" sz="2800" dirty="0" smtClean="0">
                <a:latin typeface="Calibri Light" panose="020F0302020204030204" pitchFamily="34" charset="0"/>
                <a:cs typeface="Calibri Light" panose="020F0302020204030204" pitchFamily="34" charset="0"/>
              </a:rPr>
            </a:br>
            <a:r>
              <a:rPr lang="fr-FR" sz="2800" dirty="0" smtClean="0">
                <a:latin typeface="Calibri Light" panose="020F0302020204030204" pitchFamily="34" charset="0"/>
                <a:cs typeface="Calibri Light" panose="020F0302020204030204" pitchFamily="34" charset="0"/>
              </a:rPr>
              <a:t>sous Charlemagne</a:t>
            </a:r>
            <a:br>
              <a:rPr lang="fr-FR" sz="2800" dirty="0" smtClean="0">
                <a:latin typeface="Calibri Light" panose="020F0302020204030204" pitchFamily="34" charset="0"/>
                <a:cs typeface="Calibri Light" panose="020F0302020204030204" pitchFamily="34" charset="0"/>
              </a:rPr>
            </a:br>
            <a:r>
              <a:rPr lang="fr-FR" sz="2800" dirty="0" smtClean="0">
                <a:latin typeface="Calibri Light" panose="020F0302020204030204" pitchFamily="34" charset="0"/>
                <a:cs typeface="Calibri Light" panose="020F0302020204030204" pitchFamily="34" charset="0"/>
              </a:rPr>
              <a:t>et vers l’an Mil</a:t>
            </a:r>
            <a:endParaRPr lang="fr-FR" sz="2800" dirty="0">
              <a:latin typeface="Calibri Light" panose="020F0302020204030204" pitchFamily="34" charset="0"/>
              <a:cs typeface="Calibri Light" panose="020F0302020204030204" pitchFamily="34" charset="0"/>
            </a:endParaRPr>
          </a:p>
        </p:txBody>
      </p:sp>
      <p:pic>
        <p:nvPicPr>
          <p:cNvPr id="3" name="Content Placeholder 2"/>
          <p:cNvPicPr>
            <a:picLocks noGrp="1" noChangeAspect="1"/>
          </p:cNvPicPr>
          <p:nvPr>
            <p:ph sz="half" idx="1"/>
          </p:nvPr>
        </p:nvPicPr>
        <p:blipFill rotWithShape="1">
          <a:blip r:embed="rId2"/>
          <a:srcRect b="11718"/>
          <a:stretch/>
        </p:blipFill>
        <p:spPr>
          <a:xfrm>
            <a:off x="2818891" y="1298252"/>
            <a:ext cx="4801109" cy="3826213"/>
          </a:xfrm>
          <a:prstGeom prst="rect">
            <a:avLst/>
          </a:prstGeom>
        </p:spPr>
      </p:pic>
      <p:sp>
        <p:nvSpPr>
          <p:cNvPr id="2" name="Rectangle 1"/>
          <p:cNvSpPr/>
          <p:nvPr/>
        </p:nvSpPr>
        <p:spPr>
          <a:xfrm>
            <a:off x="2738583" y="6242446"/>
            <a:ext cx="4421660" cy="307777"/>
          </a:xfrm>
          <a:prstGeom prst="rect">
            <a:avLst/>
          </a:prstGeom>
        </p:spPr>
        <p:txBody>
          <a:bodyPr wrap="none">
            <a:spAutoFit/>
          </a:bodyPr>
          <a:lstStyle/>
          <a:p>
            <a:r>
              <a:rPr lang="fr-FR" sz="1400" dirty="0" smtClean="0">
                <a:latin typeface="Calibri Light" panose="020F0302020204030204" pitchFamily="34" charset="0"/>
                <a:cs typeface="Calibri Light" panose="020F0302020204030204" pitchFamily="34" charset="0"/>
              </a:rPr>
              <a:t>© https</a:t>
            </a:r>
            <a:r>
              <a:rPr lang="fr-FR" sz="1400" dirty="0">
                <a:latin typeface="Calibri Light" panose="020F0302020204030204" pitchFamily="34" charset="0"/>
                <a:cs typeface="Calibri Light" panose="020F0302020204030204" pitchFamily="34" charset="0"/>
              </a:rPr>
              <a:t>://fr.calameo.com/read/006183800eeca3e47c4ff</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074" t="22538" r="18619" b="7393"/>
          <a:stretch/>
        </p:blipFill>
        <p:spPr>
          <a:xfrm>
            <a:off x="7703127" y="1275167"/>
            <a:ext cx="4248728" cy="3851016"/>
          </a:xfrm>
          <a:prstGeom prst="rect">
            <a:avLst/>
          </a:prstGeom>
        </p:spPr>
      </p:pic>
      <p:sp>
        <p:nvSpPr>
          <p:cNvPr id="6" name="Rectangle 5"/>
          <p:cNvSpPr/>
          <p:nvPr/>
        </p:nvSpPr>
        <p:spPr>
          <a:xfrm>
            <a:off x="6400800" y="6550223"/>
            <a:ext cx="6096000" cy="307777"/>
          </a:xfrm>
          <a:prstGeom prst="rect">
            <a:avLst/>
          </a:prstGeom>
        </p:spPr>
        <p:txBody>
          <a:bodyPr>
            <a:spAutoFit/>
          </a:bodyPr>
          <a:lstStyle/>
          <a:p>
            <a:r>
              <a:rPr lang="fr-FR" sz="1400" dirty="0" smtClean="0">
                <a:latin typeface="Calibri Light" panose="020F0302020204030204" pitchFamily="34" charset="0"/>
                <a:cs typeface="Calibri Light" panose="020F0302020204030204" pitchFamily="34" charset="0"/>
              </a:rPr>
              <a:t>© http</a:t>
            </a:r>
            <a:r>
              <a:rPr lang="fr-FR" sz="1400" dirty="0">
                <a:latin typeface="Calibri Light" panose="020F0302020204030204" pitchFamily="34" charset="0"/>
                <a:cs typeface="Calibri Light" panose="020F0302020204030204" pitchFamily="34" charset="0"/>
              </a:rPr>
              <a:t>://medieval.mrugala.net/Divers/Europe%20en%20l%27an%201000.htm</a:t>
            </a:r>
          </a:p>
        </p:txBody>
      </p:sp>
    </p:spTree>
    <p:extLst>
      <p:ext uri="{BB962C8B-B14F-4D97-AF65-F5344CB8AC3E}">
        <p14:creationId xmlns:p14="http://schemas.microsoft.com/office/powerpoint/2010/main" val="3651218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5189" y="115888"/>
            <a:ext cx="4968875" cy="662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2"/>
          <p:cNvSpPr>
            <a:spLocks noChangeArrowheads="1"/>
          </p:cNvSpPr>
          <p:nvPr/>
        </p:nvSpPr>
        <p:spPr bwMode="auto">
          <a:xfrm>
            <a:off x="7464426" y="1412876"/>
            <a:ext cx="3443719"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fr-FR" altLang="en-US" sz="1800" dirty="0">
                <a:cs typeface="Calibri" panose="020F0502020204030204" pitchFamily="34" charset="0"/>
              </a:rPr>
              <a:t>Le souverain, Charles le Chauve, assis sur son trône reçoit des mains du comte Vivien, abbé laïque de l’abbaye de Saint-Martin de Tours (844-851), une Bible confectionnée par les moines</a:t>
            </a:r>
            <a:r>
              <a:rPr lang="fr-FR" altLang="en-US" sz="1800" dirty="0" smtClean="0">
                <a:cs typeface="Calibri" panose="020F0502020204030204" pitchFamily="34" charset="0"/>
              </a:rPr>
              <a:t>.</a:t>
            </a:r>
          </a:p>
          <a:p>
            <a:pPr>
              <a:spcBef>
                <a:spcPct val="0"/>
              </a:spcBef>
              <a:buFontTx/>
              <a:buNone/>
            </a:pPr>
            <a:endParaRPr lang="fr-FR" altLang="en-US" sz="1800" dirty="0">
              <a:cs typeface="Calibri" panose="020F0502020204030204" pitchFamily="34" charset="0"/>
            </a:endParaRPr>
          </a:p>
          <a:p>
            <a:pPr>
              <a:spcBef>
                <a:spcPct val="0"/>
              </a:spcBef>
              <a:buFontTx/>
              <a:buNone/>
            </a:pPr>
            <a:r>
              <a:rPr lang="fr-FR" altLang="en-US" sz="1800" dirty="0">
                <a:solidFill>
                  <a:srgbClr val="808000"/>
                </a:solidFill>
                <a:cs typeface="Calibri" panose="020F0502020204030204" pitchFamily="34" charset="0"/>
              </a:rPr>
              <a:t>Autour du souverain: </a:t>
            </a:r>
            <a:r>
              <a:rPr lang="fr-FR" altLang="en-US" sz="1800" dirty="0">
                <a:cs typeface="Calibri" panose="020F0502020204030204" pitchFamily="34" charset="0"/>
              </a:rPr>
              <a:t>quelques membres de son conseil issus de l’aristocratie</a:t>
            </a:r>
            <a:r>
              <a:rPr lang="fr-FR" altLang="en-US" sz="1800" dirty="0" smtClean="0">
                <a:cs typeface="Calibri" panose="020F0502020204030204" pitchFamily="34" charset="0"/>
              </a:rPr>
              <a:t>.</a:t>
            </a:r>
          </a:p>
          <a:p>
            <a:pPr>
              <a:spcBef>
                <a:spcPct val="0"/>
              </a:spcBef>
              <a:buFontTx/>
              <a:buNone/>
            </a:pPr>
            <a:endParaRPr lang="fr-FR" altLang="en-US" sz="1800" dirty="0">
              <a:cs typeface="Calibri" panose="020F0502020204030204" pitchFamily="34" charset="0"/>
            </a:endParaRPr>
          </a:p>
          <a:p>
            <a:pPr>
              <a:spcBef>
                <a:spcPct val="0"/>
              </a:spcBef>
              <a:buFontTx/>
              <a:buNone/>
            </a:pPr>
            <a:r>
              <a:rPr lang="fr-FR" altLang="en-US" sz="1800" dirty="0">
                <a:solidFill>
                  <a:srgbClr val="808000"/>
                </a:solidFill>
                <a:cs typeface="Calibri" panose="020F0502020204030204" pitchFamily="34" charset="0"/>
              </a:rPr>
              <a:t>Partie inférieure: </a:t>
            </a:r>
            <a:r>
              <a:rPr lang="fr-FR" altLang="en-US" sz="1800" dirty="0">
                <a:cs typeface="Calibri" panose="020F0502020204030204" pitchFamily="34" charset="0"/>
              </a:rPr>
              <a:t>le comte à gauche et les moines de Tours en bas.</a:t>
            </a:r>
          </a:p>
        </p:txBody>
      </p:sp>
    </p:spTree>
    <p:extLst>
      <p:ext uri="{BB962C8B-B14F-4D97-AF65-F5344CB8AC3E}">
        <p14:creationId xmlns:p14="http://schemas.microsoft.com/office/powerpoint/2010/main" val="4715253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FR" sz="2800" b="1" spc="-100" dirty="0">
                <a:latin typeface="Calibri Light" panose="020F0302020204030204" pitchFamily="34" charset="0"/>
                <a:cs typeface="Calibri Light" panose="020F0302020204030204" pitchFamily="34" charset="0"/>
              </a:rPr>
              <a:t>L’âge « féodal » :</a:t>
            </a:r>
            <a:br>
              <a:rPr lang="fr-FR" sz="2800" b="1" spc="-100" dirty="0">
                <a:latin typeface="Calibri Light" panose="020F0302020204030204" pitchFamily="34" charset="0"/>
                <a:cs typeface="Calibri Light" panose="020F0302020204030204" pitchFamily="34" charset="0"/>
              </a:rPr>
            </a:br>
            <a:r>
              <a:rPr lang="fr-FR" sz="2800" b="1" spc="-100" dirty="0">
                <a:latin typeface="Calibri Light" panose="020F0302020204030204" pitchFamily="34" charset="0"/>
                <a:cs typeface="Calibri Light" panose="020F0302020204030204" pitchFamily="34" charset="0"/>
              </a:rPr>
              <a:t>la « parcellisation »</a:t>
            </a:r>
            <a:br>
              <a:rPr lang="fr-FR" sz="2800" b="1" spc="-100" dirty="0">
                <a:latin typeface="Calibri Light" panose="020F0302020204030204" pitchFamily="34" charset="0"/>
                <a:cs typeface="Calibri Light" panose="020F0302020204030204" pitchFamily="34" charset="0"/>
              </a:rPr>
            </a:br>
            <a:r>
              <a:rPr lang="fr-FR" sz="2800" b="1" spc="-100" dirty="0">
                <a:latin typeface="Calibri Light" panose="020F0302020204030204" pitchFamily="34" charset="0"/>
                <a:cs typeface="Calibri Light" panose="020F0302020204030204" pitchFamily="34" charset="0"/>
              </a:rPr>
              <a:t>du pouvoir</a:t>
            </a:r>
            <a:br>
              <a:rPr lang="fr-FR" sz="2800" b="1" spc="-100" dirty="0">
                <a:latin typeface="Calibri Light" panose="020F0302020204030204" pitchFamily="34" charset="0"/>
                <a:cs typeface="Calibri Light" panose="020F0302020204030204" pitchFamily="34" charset="0"/>
              </a:rPr>
            </a:br>
            <a:r>
              <a:rPr lang="fr-FR" sz="2400" b="1" spc="-100" dirty="0">
                <a:latin typeface="Calibri Light" panose="020F0302020204030204" pitchFamily="34" charset="0"/>
                <a:cs typeface="Calibri Light" panose="020F0302020204030204" pitchFamily="34" charset="0"/>
              </a:rPr>
              <a:t>(X</a:t>
            </a:r>
            <a:r>
              <a:rPr lang="fr-FR" sz="2400" b="1" spc="-100" baseline="30000" dirty="0">
                <a:latin typeface="Calibri Light" panose="020F0302020204030204" pitchFamily="34" charset="0"/>
                <a:cs typeface="Calibri Light" panose="020F0302020204030204" pitchFamily="34" charset="0"/>
              </a:rPr>
              <a:t>e</a:t>
            </a:r>
            <a:r>
              <a:rPr lang="fr-FR" sz="2400" b="1" spc="-100" dirty="0">
                <a:latin typeface="Calibri Light" panose="020F0302020204030204" pitchFamily="34" charset="0"/>
                <a:cs typeface="Calibri Light" panose="020F0302020204030204" pitchFamily="34" charset="0"/>
              </a:rPr>
              <a:t> – début XIII</a:t>
            </a:r>
            <a:r>
              <a:rPr lang="fr-FR" sz="2400" b="1" spc="-100" baseline="30000" dirty="0">
                <a:latin typeface="Calibri Light" panose="020F0302020204030204" pitchFamily="34" charset="0"/>
                <a:cs typeface="Calibri Light" panose="020F0302020204030204" pitchFamily="34" charset="0"/>
              </a:rPr>
              <a:t>e</a:t>
            </a:r>
            <a:r>
              <a:rPr lang="fr-FR" sz="2400" b="1" spc="-100" dirty="0">
                <a:latin typeface="Calibri Light" panose="020F0302020204030204" pitchFamily="34" charset="0"/>
                <a:cs typeface="Calibri Light" panose="020F0302020204030204" pitchFamily="34" charset="0"/>
              </a:rPr>
              <a:t> s.)</a:t>
            </a:r>
            <a:endParaRPr lang="fr-FR" dirty="0"/>
          </a:p>
        </p:txBody>
      </p:sp>
      <p:sp>
        <p:nvSpPr>
          <p:cNvPr id="3" name="Content Placeholder 2"/>
          <p:cNvSpPr>
            <a:spLocks noGrp="1"/>
          </p:cNvSpPr>
          <p:nvPr>
            <p:ph idx="1"/>
          </p:nvPr>
        </p:nvSpPr>
        <p:spPr/>
        <p:txBody>
          <a:bodyPr/>
          <a:lstStyle/>
          <a:p>
            <a:pPr marL="514350" indent="-514350">
              <a:buFont typeface="+mj-lt"/>
              <a:buAutoNum type="romanUcPeriod"/>
            </a:pPr>
            <a:r>
              <a:rPr lang="fr-FR" sz="2400" dirty="0" smtClean="0">
                <a:solidFill>
                  <a:schemeClr val="accent1">
                    <a:lumMod val="75000"/>
                  </a:schemeClr>
                </a:solidFill>
                <a:latin typeface="Calibri" panose="020F0502020204030204" pitchFamily="34" charset="0"/>
                <a:cs typeface="Calibri" panose="020F0502020204030204" pitchFamily="34" charset="0"/>
              </a:rPr>
              <a:t>Féodalité </a:t>
            </a:r>
            <a:r>
              <a:rPr lang="fr-FR" sz="2400" dirty="0" smtClean="0">
                <a:solidFill>
                  <a:schemeClr val="accent1">
                    <a:lumMod val="75000"/>
                  </a:schemeClr>
                </a:solidFill>
                <a:latin typeface="Calibri" panose="020F0502020204030204" pitchFamily="34" charset="0"/>
                <a:cs typeface="Calibri" panose="020F0502020204030204" pitchFamily="34" charset="0"/>
              </a:rPr>
              <a:t>- parcellisation - pouvoir</a:t>
            </a:r>
            <a:endParaRPr lang="fr-FR" sz="2400" dirty="0">
              <a:solidFill>
                <a:schemeClr val="accent1">
                  <a:lumMod val="75000"/>
                </a:schemeClr>
              </a:solidFill>
              <a:latin typeface="Calibri" panose="020F0502020204030204" pitchFamily="34" charset="0"/>
              <a:cs typeface="Calibri" panose="020F0502020204030204" pitchFamily="34" charset="0"/>
            </a:endParaRPr>
          </a:p>
          <a:p>
            <a:pPr marL="514350" indent="-514350">
              <a:buFont typeface="+mj-lt"/>
              <a:buAutoNum type="romanUcPeriod"/>
            </a:pPr>
            <a:r>
              <a:rPr lang="fr-FR" sz="2400" b="1" dirty="0" smtClean="0">
                <a:solidFill>
                  <a:srgbClr val="808000"/>
                </a:solidFill>
                <a:latin typeface="Calibri" panose="020F0502020204030204" pitchFamily="34" charset="0"/>
                <a:cs typeface="Calibri" panose="020F0502020204030204" pitchFamily="34" charset="0"/>
              </a:rPr>
              <a:t>France </a:t>
            </a:r>
            <a:r>
              <a:rPr lang="fr-FR" sz="2400" b="1" dirty="0">
                <a:solidFill>
                  <a:srgbClr val="808000"/>
                </a:solidFill>
                <a:latin typeface="Calibri" panose="020F0502020204030204" pitchFamily="34" charset="0"/>
                <a:cs typeface="Calibri" panose="020F0502020204030204" pitchFamily="34" charset="0"/>
              </a:rPr>
              <a:t>– Allemagne : pouvoir royal et pouvoirs </a:t>
            </a:r>
            <a:r>
              <a:rPr lang="fr-FR" sz="2400" b="1" dirty="0" smtClean="0">
                <a:solidFill>
                  <a:srgbClr val="808000"/>
                </a:solidFill>
                <a:latin typeface="Calibri" panose="020F0502020204030204" pitchFamily="34" charset="0"/>
                <a:cs typeface="Calibri" panose="020F0502020204030204" pitchFamily="34" charset="0"/>
              </a:rPr>
              <a:t>princiers</a:t>
            </a:r>
          </a:p>
          <a:p>
            <a:pPr marL="514350" indent="-514350">
              <a:buFont typeface="+mj-lt"/>
              <a:buAutoNum type="romanUcPeriod"/>
            </a:pPr>
            <a:r>
              <a:rPr lang="fr-FR" sz="2400" dirty="0" smtClean="0">
                <a:solidFill>
                  <a:schemeClr val="accent1">
                    <a:lumMod val="75000"/>
                  </a:schemeClr>
                </a:solidFill>
                <a:latin typeface="Calibri" panose="020F0502020204030204" pitchFamily="34" charset="0"/>
                <a:cs typeface="Calibri" panose="020F0502020204030204" pitchFamily="34" charset="0"/>
              </a:rPr>
              <a:t>Les mutations du pouvoir princier: le cas lotharingien</a:t>
            </a:r>
            <a:endParaRPr lang="fr-FR" sz="2400" dirty="0">
              <a:solidFill>
                <a:schemeClr val="accent1">
                  <a:lumMod val="75000"/>
                </a:schemeClr>
              </a:solidFill>
              <a:latin typeface="Calibri" panose="020F0502020204030204" pitchFamily="34" charset="0"/>
              <a:cs typeface="Calibri" panose="020F0502020204030204" pitchFamily="34" charset="0"/>
            </a:endParaRPr>
          </a:p>
          <a:p>
            <a:pPr marL="457200" indent="-457200">
              <a:buAutoNum type="arabicPeriod"/>
            </a:pPr>
            <a:endParaRPr lang="fr-FR" dirty="0" smtClean="0">
              <a:latin typeface="Calibri" panose="020F0502020204030204" pitchFamily="34" charset="0"/>
              <a:cs typeface="Calibri" panose="020F0502020204030204" pitchFamily="34" charset="0"/>
            </a:endParaRPr>
          </a:p>
          <a:p>
            <a:pPr marL="457200" indent="-457200">
              <a:buAutoNum type="arabicPeriod"/>
            </a:pPr>
            <a:endParaRPr lang="fr-F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586871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95564" y="1076696"/>
            <a:ext cx="2526146" cy="3009529"/>
          </a:xfrm>
        </p:spPr>
        <p:txBody>
          <a:bodyPr>
            <a:normAutofit/>
          </a:bodyPr>
          <a:lstStyle/>
          <a:p>
            <a:r>
              <a:rPr lang="fr-FR" sz="2800" dirty="0" smtClean="0">
                <a:latin typeface="Calibri" panose="020F0502020204030204" pitchFamily="34" charset="0"/>
                <a:cs typeface="Calibri" panose="020F0502020204030204" pitchFamily="34" charset="0"/>
              </a:rPr>
              <a:t>L’Empire de Charles le Gros (881-888)</a:t>
            </a:r>
            <a:endParaRPr lang="fr-FR" sz="2800" dirty="0">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7942" y="0"/>
            <a:ext cx="7105799" cy="6858000"/>
          </a:xfrm>
          <a:prstGeom prst="rect">
            <a:avLst/>
          </a:prstGeom>
        </p:spPr>
      </p:pic>
      <p:pic>
        <p:nvPicPr>
          <p:cNvPr id="8" name="Picture 7"/>
          <p:cNvPicPr>
            <a:picLocks noChangeAspect="1"/>
          </p:cNvPicPr>
          <p:nvPr/>
        </p:nvPicPr>
        <p:blipFill>
          <a:blip r:embed="rId3"/>
          <a:stretch>
            <a:fillRect/>
          </a:stretch>
        </p:blipFill>
        <p:spPr>
          <a:xfrm>
            <a:off x="4387942" y="0"/>
            <a:ext cx="2876550" cy="2771775"/>
          </a:xfrm>
          <a:prstGeom prst="rect">
            <a:avLst/>
          </a:prstGeom>
        </p:spPr>
      </p:pic>
      <mc:AlternateContent xmlns:mc="http://schemas.openxmlformats.org/markup-compatibility/2006">
        <mc:Choice xmlns:p14="http://schemas.microsoft.com/office/powerpoint/2010/main" Requires="p14">
          <p:contentPart p14:bwMode="auto" r:id="rId4">
            <p14:nvContentPartPr>
              <p14:cNvPr id="24" name="Ink 23"/>
              <p14:cNvContentPartPr/>
              <p14:nvPr/>
            </p14:nvContentPartPr>
            <p14:xfrm>
              <a:off x="9495018" y="4858491"/>
              <a:ext cx="757800" cy="1690560"/>
            </p14:xfrm>
          </p:contentPart>
        </mc:Choice>
        <mc:Fallback>
          <p:pic>
            <p:nvPicPr>
              <p:cNvPr id="24" name="Ink 23"/>
              <p:cNvPicPr/>
              <p:nvPr/>
            </p:nvPicPr>
            <p:blipFill>
              <a:blip r:embed="rId5"/>
              <a:stretch>
                <a:fillRect/>
              </a:stretch>
            </p:blipFill>
            <p:spPr>
              <a:xfrm>
                <a:off x="9465138" y="4828611"/>
                <a:ext cx="817560" cy="175032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19" name="Ink 118"/>
              <p14:cNvContentPartPr/>
              <p14:nvPr/>
            </p14:nvContentPartPr>
            <p14:xfrm>
              <a:off x="9558018" y="4932291"/>
              <a:ext cx="703800" cy="683640"/>
            </p14:xfrm>
          </p:contentPart>
        </mc:Choice>
        <mc:Fallback>
          <p:pic>
            <p:nvPicPr>
              <p:cNvPr id="119" name="Ink 118"/>
              <p:cNvPicPr/>
              <p:nvPr/>
            </p:nvPicPr>
            <p:blipFill>
              <a:blip r:embed="rId7"/>
              <a:stretch>
                <a:fillRect/>
              </a:stretch>
            </p:blipFill>
            <p:spPr>
              <a:xfrm>
                <a:off x="9528138" y="4902411"/>
                <a:ext cx="763560" cy="74340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20" name="Ink 119"/>
              <p14:cNvContentPartPr/>
              <p14:nvPr/>
            </p14:nvContentPartPr>
            <p14:xfrm>
              <a:off x="9476658" y="5791251"/>
              <a:ext cx="776520" cy="704520"/>
            </p14:xfrm>
          </p:contentPart>
        </mc:Choice>
        <mc:Fallback>
          <p:pic>
            <p:nvPicPr>
              <p:cNvPr id="120" name="Ink 119"/>
              <p:cNvPicPr/>
              <p:nvPr/>
            </p:nvPicPr>
            <p:blipFill>
              <a:blip r:embed="rId9"/>
              <a:stretch>
                <a:fillRect/>
              </a:stretch>
            </p:blipFill>
            <p:spPr>
              <a:xfrm>
                <a:off x="9446778" y="5761371"/>
                <a:ext cx="836280" cy="764280"/>
              </a:xfrm>
              <a:prstGeom prst="rect">
                <a:avLst/>
              </a:prstGeom>
            </p:spPr>
          </p:pic>
        </mc:Fallback>
      </mc:AlternateContent>
    </p:spTree>
    <p:extLst>
      <p:ext uri="{BB962C8B-B14F-4D97-AF65-F5344CB8AC3E}">
        <p14:creationId xmlns:p14="http://schemas.microsoft.com/office/powerpoint/2010/main" val="3343632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sz="2800" dirty="0" smtClean="0">
                <a:latin typeface="Calibri Light" panose="020F0302020204030204" pitchFamily="34" charset="0"/>
                <a:cs typeface="Calibri Light" panose="020F0302020204030204" pitchFamily="34" charset="0"/>
              </a:rPr>
              <a:t>888: La naissance de deux peuples?</a:t>
            </a:r>
            <a:endParaRPr lang="fr-FR" sz="2800" dirty="0">
              <a:latin typeface="Calibri Light" panose="020F0302020204030204" pitchFamily="34" charset="0"/>
              <a:cs typeface="Calibri Light" panose="020F0302020204030204" pitchFamily="34" charset="0"/>
            </a:endParaRPr>
          </a:p>
        </p:txBody>
      </p:sp>
      <p:pic>
        <p:nvPicPr>
          <p:cNvPr id="6" name="Content Placeholder 5"/>
          <p:cNvPicPr>
            <a:picLocks noGrp="1" noChangeAspect="1"/>
          </p:cNvPicPr>
          <p:nvPr>
            <p:ph sz="half" idx="2"/>
          </p:nvPr>
        </p:nvPicPr>
        <p:blipFill>
          <a:blip r:embed="rId2"/>
          <a:stretch>
            <a:fillRect/>
          </a:stretch>
        </p:blipFill>
        <p:spPr>
          <a:xfrm>
            <a:off x="8141325" y="913645"/>
            <a:ext cx="3107917" cy="4777543"/>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1959"/>
          <a:stretch/>
        </p:blipFill>
        <p:spPr>
          <a:xfrm>
            <a:off x="3940776" y="913645"/>
            <a:ext cx="3512969" cy="4777543"/>
          </a:xfrm>
          <a:prstGeom prst="rect">
            <a:avLst/>
          </a:prstGeom>
        </p:spPr>
      </p:pic>
    </p:spTree>
    <p:extLst>
      <p:ext uri="{BB962C8B-B14F-4D97-AF65-F5344CB8AC3E}">
        <p14:creationId xmlns:p14="http://schemas.microsoft.com/office/powerpoint/2010/main" val="579183512"/>
      </p:ext>
    </p:extLst>
  </p:cSld>
  <p:clrMapOvr>
    <a:masterClrMapping/>
  </p:clrMapOvr>
</p:sld>
</file>

<file path=ppt/theme/theme1.xml><?xml version="1.0" encoding="utf-8"?>
<a:theme xmlns:a="http://schemas.openxmlformats.org/drawingml/2006/main" name="Rahmen">
  <a:themeElements>
    <a:clrScheme name="Rahmen">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Rahmen">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Rahmen">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18A1B607-7BAE-46D6-8090-545AC7BDD739}"/>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7294</TotalTime>
  <Words>1920</Words>
  <Application>Microsoft Office PowerPoint</Application>
  <PresentationFormat>Widescreen</PresentationFormat>
  <Paragraphs>180</Paragraphs>
  <Slides>43</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ＭＳ Ｐゴシック</vt:lpstr>
      <vt:lpstr>Arial</vt:lpstr>
      <vt:lpstr>Calibri</vt:lpstr>
      <vt:lpstr>Calibri Light</vt:lpstr>
      <vt:lpstr>Corbel</vt:lpstr>
      <vt:lpstr>Times New Roman</vt:lpstr>
      <vt:lpstr>Wingdings 2</vt:lpstr>
      <vt:lpstr>Rahmen</vt:lpstr>
      <vt:lpstr>Michel Margue L’âge « féodal » : la « parcellisation » du pouvoir (Xe – début XIIIe s.)  </vt:lpstr>
      <vt:lpstr>L’âge « féodal » : la « parcellisation » du pouvoir (Xe – début XIIIe s.)</vt:lpstr>
      <vt:lpstr>L’âge « féodal » : la « parcellisation » du pouvoir (Xe – début XIIIe s.)</vt:lpstr>
      <vt:lpstr>La pyramide vassalique</vt:lpstr>
      <vt:lpstr>L’Europe occidentale et centrale sous Charlemagne et vers l’an Mil</vt:lpstr>
      <vt:lpstr>PowerPoint Presentation</vt:lpstr>
      <vt:lpstr>L’âge « féodal » : la « parcellisation » du pouvoir (Xe – début XIIIe s.)</vt:lpstr>
      <vt:lpstr>L’Empire de Charles le Gros (881-888)</vt:lpstr>
      <vt:lpstr>888: La naissance de deux peuples?</vt:lpstr>
      <vt:lpstr>L’âge « féodal » : la « parcellisation » du pouvoir (Xe – début XIIIe s.)</vt:lpstr>
      <vt:lpstr>Réginon de Prüm, Chronique  année 888</vt:lpstr>
      <vt:lpstr>PowerPoint Presentation</vt:lpstr>
      <vt:lpstr>L’âge « féodal » : la « parcellisation » du pouvoir (Xe – début XIIIe s.)</vt:lpstr>
      <vt:lpstr>Le royaume de France au début du XIe siècle: le roi et la domination princière</vt:lpstr>
      <vt:lpstr>« principautés territoriales » ou « cœurs de principautés »?</vt:lpstr>
      <vt:lpstr>PowerPoint Presentation</vt:lpstr>
      <vt:lpstr>Le Louvre de Philippe Auguste:  essai de reconstitution </vt:lpstr>
      <vt:lpstr>Les conquêtes territoriales de Philippe Auguste</vt:lpstr>
      <vt:lpstr>La cérémonie du sacre  Sur le registre du haut est représentée la fin de la cérémonie de l'onction sur les épaules et les bras. Puis le roi revêt des habits quasi semblables à ceux des prêtres : la tunique bleue jacinthe. Le roi est alors prêt pour recevoir les autres insignes royaux : anneau, sceptre et main de justice, enfin la couronne.  Sur le registre du bas est figurée la remise solennelle de la couronne par l'archevêque en même temps qu'elle est soutenue par les pairs du royaume qui installent le roi sur son trône. Puis chacun des pairs donne au roi le baiser de paix en signe d'engagement de fidélité. </vt:lpstr>
      <vt:lpstr> Le royaume de Francie orientale: des Francs aux Romains</vt:lpstr>
      <vt:lpstr>PowerPoint Presentation</vt:lpstr>
      <vt:lpstr>Du royaume à l’ Empire  </vt:lpstr>
      <vt:lpstr>Renovatio Imperii Romanorum  L'empereur Otton III entouré des princes d'Empire et des évêques. À gauche, les quatre nations (la Slavonie, la Germanie, les Gaules et Rome) lui rendent hommage en tant que successeur à l‘Empire universel  (miniature du scriptorium de l’abbaye de la Reichenau, Évangéliaire d'Otton III, XIe siècle)</vt:lpstr>
      <vt:lpstr>PowerPoint Presentation</vt:lpstr>
      <vt:lpstr>Canossa, 1077</vt:lpstr>
      <vt:lpstr>De la Renovatio Imperii à la théocratie pontificale </vt:lpstr>
      <vt:lpstr>PowerPoint Presentation</vt:lpstr>
      <vt:lpstr>PowerPoint Presentation</vt:lpstr>
      <vt:lpstr>L’âge « féodal » : la « parcellisation » du pouvoir (Xe – début XIIIe s.)</vt:lpstr>
      <vt:lpstr>PowerPoint Presentation</vt:lpstr>
      <vt:lpstr>De Compiègne à Cologne, l’ancienne terre centrale du pouvoir carolingien</vt:lpstr>
      <vt:lpstr>Principautés territoriales entre Seine et Rhin (fin XIIe siècle)</vt:lpstr>
      <vt:lpstr>III. 1 Nommer l’autorité: chartes et sceaux comtaux</vt:lpstr>
      <vt:lpstr>à gauche: comtes de Luxembourg et de Bar  à droite: ducs de Lorraine et ducs de Limbourg</vt:lpstr>
      <vt:lpstr>III.2 L’autorité inscrite dans l’espace: le couple château – église </vt:lpstr>
      <vt:lpstr>Maquette du site du château et du bourg castral de Luxembourg (fin Xe siècle)</vt:lpstr>
      <vt:lpstr>Premières mentions des titulatures ducales et comtales « longues » dans l’espace Meuse-Moselle</vt:lpstr>
      <vt:lpstr>III.3 Inscrire l’autorité dans la durée : memoria et fondations  </vt:lpstr>
      <vt:lpstr>Site « ottonien » à Ename, cédé aux comtes Godefroid et Hermann, son fils.  À l’avant-plan, le palais comtal avec l’Église du castrum, dédiée au Saint-Sauveur. À l’arrière-plan, la collégiale dédiée à un saint ottonien, saint Laurent</vt:lpstr>
      <vt:lpstr>Maquette du site du château et du bourg castral de Luxembourg (fin XIe siècle): la fondation de l’abbaye du lignage</vt:lpstr>
      <vt:lpstr>Déplacement du lieu de sépulture des comtes implantés à Luxembourg de l’abbaye d’Empire à Trèves dans leur fondation à Luxembourg</vt:lpstr>
      <vt:lpstr>III.4 Partager l’autorité avec l’Église: les règlements d’avouerie </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L’Etat d’Israël et les croisades  Vues des Arabes et des Israéliens</dc:title>
  <dc:creator>Anne Schmit</dc:creator>
  <cp:lastModifiedBy>Michel MARGUE</cp:lastModifiedBy>
  <cp:revision>155</cp:revision>
  <cp:lastPrinted>2020-12-02T01:47:20Z</cp:lastPrinted>
  <dcterms:created xsi:type="dcterms:W3CDTF">2020-11-24T14:43:18Z</dcterms:created>
  <dcterms:modified xsi:type="dcterms:W3CDTF">2020-12-20T17:51:36Z</dcterms:modified>
</cp:coreProperties>
</file>