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70" r:id="rId11"/>
    <p:sldId id="268" r:id="rId12"/>
    <p:sldId id="271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5158F-3599-4C46-9E5E-028FA1066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CH" sz="3600" cap="none" dirty="0" err="1">
                <a:latin typeface="Bodoni MT" panose="02070603080606020203" pitchFamily="18" charset="0"/>
              </a:rPr>
              <a:t>Separation</a:t>
            </a:r>
            <a:r>
              <a:rPr lang="fr-CH" sz="3600" cap="none" dirty="0">
                <a:latin typeface="Bodoni MT" panose="02070603080606020203" pitchFamily="18" charset="0"/>
              </a:rPr>
              <a:t> Of </a:t>
            </a:r>
            <a:r>
              <a:rPr lang="fr-CH" sz="3600" cap="none" dirty="0" err="1">
                <a:latin typeface="Bodoni MT" panose="02070603080606020203" pitchFamily="18" charset="0"/>
              </a:rPr>
              <a:t>Concerns</a:t>
            </a:r>
            <a:r>
              <a:rPr lang="fr-CH" sz="3600" cap="none" dirty="0">
                <a:latin typeface="Bodoni MT" panose="02070603080606020203" pitchFamily="18" charset="0"/>
              </a:rPr>
              <a:t> </a:t>
            </a:r>
            <a:r>
              <a:rPr lang="fr-CH" sz="3600" cap="none" dirty="0" err="1">
                <a:latin typeface="Bodoni MT" panose="02070603080606020203" pitchFamily="18" charset="0"/>
              </a:rPr>
              <a:t>Within</a:t>
            </a:r>
            <a:r>
              <a:rPr lang="fr-CH" sz="3600" cap="none" dirty="0">
                <a:latin typeface="Bodoni MT" panose="02070603080606020203" pitchFamily="18" charset="0"/>
              </a:rPr>
              <a:t> </a:t>
            </a:r>
            <a:r>
              <a:rPr lang="fr-CH" sz="3600" cap="none" dirty="0" err="1">
                <a:latin typeface="Bodoni MT" panose="02070603080606020203" pitchFamily="18" charset="0"/>
              </a:rPr>
              <a:t>Robotic</a:t>
            </a:r>
            <a:r>
              <a:rPr lang="fr-CH" sz="3600" cap="none" dirty="0">
                <a:latin typeface="Bodoni MT" panose="02070603080606020203" pitchFamily="18" charset="0"/>
              </a:rPr>
              <a:t> </a:t>
            </a:r>
            <a:r>
              <a:rPr lang="fr-CH" sz="3600" cap="none" dirty="0" err="1">
                <a:latin typeface="Bodoni MT" panose="02070603080606020203" pitchFamily="18" charset="0"/>
              </a:rPr>
              <a:t>Systems</a:t>
            </a:r>
            <a:r>
              <a:rPr lang="fr-CH" sz="3600" cap="none" dirty="0">
                <a:latin typeface="Bodoni MT" panose="02070603080606020203" pitchFamily="18" charset="0"/>
              </a:rPr>
              <a:t> </a:t>
            </a:r>
            <a:r>
              <a:rPr lang="fr-CH" sz="3600" cap="none" dirty="0" err="1">
                <a:latin typeface="Bodoni MT" panose="02070603080606020203" pitchFamily="18" charset="0"/>
              </a:rPr>
              <a:t>Through</a:t>
            </a:r>
            <a:r>
              <a:rPr lang="fr-CH" sz="3600" cap="none" dirty="0">
                <a:latin typeface="Bodoni MT" panose="02070603080606020203" pitchFamily="18" charset="0"/>
              </a:rPr>
              <a:t> Proactive </a:t>
            </a:r>
            <a:r>
              <a:rPr lang="fr-CH" sz="3600" cap="none" dirty="0" err="1">
                <a:latin typeface="Bodoni MT" panose="02070603080606020203" pitchFamily="18" charset="0"/>
              </a:rPr>
              <a:t>Computing</a:t>
            </a:r>
            <a:endParaRPr lang="en-US" sz="3600" cap="none" dirty="0">
              <a:latin typeface="Bodoni MT" panose="020706030806060202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099AE-846F-4658-8D2C-8F62DE52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1659776"/>
          </a:xfrm>
        </p:spPr>
        <p:txBody>
          <a:bodyPr>
            <a:normAutofit fontScale="92500" lnSpcReduction="20000"/>
          </a:bodyPr>
          <a:lstStyle/>
          <a:p>
            <a:endParaRPr lang="fr-CH" cap="none" dirty="0">
              <a:latin typeface="Bodoni MT" panose="02070603080606020203" pitchFamily="18" charset="0"/>
            </a:endParaRPr>
          </a:p>
          <a:p>
            <a:r>
              <a:rPr lang="fr-CH" cap="none" dirty="0">
                <a:latin typeface="Bodoni MT" panose="02070603080606020203" pitchFamily="18" charset="0"/>
              </a:rPr>
              <a:t>Alexandre Frantz</a:t>
            </a:r>
          </a:p>
          <a:p>
            <a:r>
              <a:rPr lang="fr-CH" cap="none" dirty="0">
                <a:latin typeface="Bodoni MT" panose="02070603080606020203" pitchFamily="18" charset="0"/>
              </a:rPr>
              <a:t>Denis </a:t>
            </a:r>
            <a:r>
              <a:rPr lang="fr-CH" cap="none" dirty="0" err="1">
                <a:latin typeface="Bodoni MT" panose="02070603080606020203" pitchFamily="18" charset="0"/>
              </a:rPr>
              <a:t>Zampunieris</a:t>
            </a:r>
            <a:endParaRPr lang="fr-CH" cap="none" dirty="0">
              <a:latin typeface="Bodoni MT" panose="02070603080606020203" pitchFamily="18" charset="0"/>
            </a:endParaRPr>
          </a:p>
          <a:p>
            <a:r>
              <a:rPr lang="en-US" cap="none" dirty="0">
                <a:latin typeface="Bodoni MT" panose="02070603080606020203" pitchFamily="18" charset="0"/>
              </a:rPr>
              <a:t>University of Luxembourg</a:t>
            </a:r>
          </a:p>
        </p:txBody>
      </p:sp>
    </p:spTree>
    <p:extLst>
      <p:ext uri="{BB962C8B-B14F-4D97-AF65-F5344CB8AC3E}">
        <p14:creationId xmlns:p14="http://schemas.microsoft.com/office/powerpoint/2010/main" val="3701322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-11-02 09-54-41">
            <a:hlinkClick r:id="" action="ppaction://media"/>
            <a:extLst>
              <a:ext uri="{FF2B5EF4-FFF2-40B4-BE49-F238E27FC236}">
                <a16:creationId xmlns:a16="http://schemas.microsoft.com/office/drawing/2014/main" id="{F949E026-CB56-453F-96E6-73F7DB0A83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>
                <a:latin typeface="Bodoni MT" panose="02070603080606020203" pitchFamily="18" charset="0"/>
              </a:rPr>
              <a:t>Conclusion and Future Work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207" y="2039483"/>
            <a:ext cx="9291215" cy="4147561"/>
          </a:xfrm>
        </p:spPr>
        <p:txBody>
          <a:bodyPr>
            <a:normAutofit/>
          </a:bodyPr>
          <a:lstStyle/>
          <a:p>
            <a:r>
              <a:rPr lang="fr-CH" sz="1700" dirty="0" err="1">
                <a:latin typeface="Bodoni MT" panose="02070603080606020203" pitchFamily="18" charset="0"/>
              </a:rPr>
              <a:t>Separation</a:t>
            </a:r>
            <a:r>
              <a:rPr lang="fr-CH" sz="1700" dirty="0">
                <a:latin typeface="Bodoni MT" panose="02070603080606020203" pitchFamily="18" charset="0"/>
              </a:rPr>
              <a:t> of </a:t>
            </a:r>
            <a:r>
              <a:rPr lang="fr-CH" sz="1700" dirty="0" err="1">
                <a:latin typeface="Bodoni MT" panose="02070603080606020203" pitchFamily="18" charset="0"/>
              </a:rPr>
              <a:t>Concerns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achieved</a:t>
            </a:r>
            <a:r>
              <a:rPr lang="fr-CH" sz="1700" dirty="0">
                <a:latin typeface="Bodoni MT" panose="02070603080606020203" pitchFamily="18" charset="0"/>
              </a:rPr>
              <a:t>:</a:t>
            </a:r>
          </a:p>
          <a:p>
            <a:pPr lvl="1"/>
            <a:r>
              <a:rPr lang="fr-CH" sz="1700" dirty="0">
                <a:latin typeface="Bodoni MT" panose="02070603080606020203" pitchFamily="18" charset="0"/>
              </a:rPr>
              <a:t>Rule-</a:t>
            </a:r>
            <a:r>
              <a:rPr lang="fr-CH" sz="1700" dirty="0" err="1">
                <a:latin typeface="Bodoni MT" panose="02070603080606020203" pitchFamily="18" charset="0"/>
              </a:rPr>
              <a:t>driven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programming</a:t>
            </a:r>
            <a:endParaRPr lang="fr-CH" sz="1700" dirty="0">
              <a:latin typeface="Bodoni MT" panose="02070603080606020203" pitchFamily="18" charset="0"/>
            </a:endParaRPr>
          </a:p>
          <a:p>
            <a:pPr lvl="1"/>
            <a:r>
              <a:rPr lang="fr-CH" sz="1700" dirty="0">
                <a:latin typeface="Bodoni MT" panose="02070603080606020203" pitchFamily="18" charset="0"/>
              </a:rPr>
              <a:t>Proactive </a:t>
            </a:r>
            <a:r>
              <a:rPr lang="fr-CH" sz="1700" dirty="0" err="1">
                <a:latin typeface="Bodoni MT" panose="02070603080606020203" pitchFamily="18" charset="0"/>
              </a:rPr>
              <a:t>Behavior</a:t>
            </a:r>
            <a:endParaRPr lang="fr-CH" sz="1700" dirty="0">
              <a:latin typeface="Bodoni MT" panose="02070603080606020203" pitchFamily="18" charset="0"/>
            </a:endParaRPr>
          </a:p>
          <a:p>
            <a:pPr lvl="1"/>
            <a:r>
              <a:rPr lang="fr-CH" sz="1700" dirty="0">
                <a:latin typeface="Bodoni MT" panose="02070603080606020203" pitchFamily="18" charset="0"/>
              </a:rPr>
              <a:t>Scenarios &amp; Rules</a:t>
            </a:r>
          </a:p>
          <a:p>
            <a:r>
              <a:rPr lang="fr-CH" sz="2000" dirty="0">
                <a:latin typeface="Bodoni MT" panose="02070603080606020203" pitchFamily="18" charset="0"/>
              </a:rPr>
              <a:t>System </a:t>
            </a:r>
            <a:r>
              <a:rPr lang="fr-CH" sz="2000" dirty="0" err="1">
                <a:latin typeface="Bodoni MT" panose="02070603080606020203" pitchFamily="18" charset="0"/>
              </a:rPr>
              <a:t>is</a:t>
            </a:r>
            <a:r>
              <a:rPr lang="fr-CH" sz="2000" dirty="0">
                <a:latin typeface="Bodoni MT" panose="02070603080606020203" pitchFamily="18" charset="0"/>
              </a:rPr>
              <a:t> </a:t>
            </a:r>
            <a:r>
              <a:rPr lang="fr-CH" sz="2000" dirty="0" err="1">
                <a:latin typeface="Bodoni MT" panose="02070603080606020203" pitchFamily="18" charset="0"/>
              </a:rPr>
              <a:t>easily</a:t>
            </a:r>
            <a:r>
              <a:rPr lang="fr-CH" sz="2000" dirty="0">
                <a:latin typeface="Bodoni MT" panose="02070603080606020203" pitchFamily="18" charset="0"/>
              </a:rPr>
              <a:t> </a:t>
            </a:r>
            <a:r>
              <a:rPr lang="fr-CH" sz="2000" dirty="0" err="1">
                <a:latin typeface="Bodoni MT" panose="02070603080606020203" pitchFamily="18" charset="0"/>
              </a:rPr>
              <a:t>extended</a:t>
            </a:r>
            <a:r>
              <a:rPr lang="fr-CH" sz="2000" dirty="0">
                <a:latin typeface="Bodoni MT" panose="02070603080606020203" pitchFamily="18" charset="0"/>
              </a:rPr>
              <a:t> by </a:t>
            </a:r>
            <a:r>
              <a:rPr lang="fr-CH" sz="2000" dirty="0" err="1">
                <a:latin typeface="Bodoni MT" panose="02070603080606020203" pitchFamily="18" charset="0"/>
              </a:rPr>
              <a:t>adding</a:t>
            </a:r>
            <a:r>
              <a:rPr lang="fr-CH" sz="2000" dirty="0">
                <a:latin typeface="Bodoni MT" panose="02070603080606020203" pitchFamily="18" charset="0"/>
              </a:rPr>
              <a:t> new scenarios</a:t>
            </a:r>
            <a:endParaRPr lang="fr-CH" sz="1900" dirty="0">
              <a:latin typeface="Bodoni MT" panose="02070603080606020203" pitchFamily="18" charset="0"/>
            </a:endParaRPr>
          </a:p>
          <a:p>
            <a:r>
              <a:rPr lang="fr-CH" sz="1700" dirty="0">
                <a:latin typeface="Bodoni MT" panose="02070603080606020203" pitchFamily="18" charset="0"/>
              </a:rPr>
              <a:t>New model to fuse S.E </a:t>
            </a:r>
            <a:r>
              <a:rPr lang="fr-CH" sz="1700" dirty="0" err="1">
                <a:latin typeface="Bodoni MT" panose="02070603080606020203" pitchFamily="18" charset="0"/>
              </a:rPr>
              <a:t>with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Robotics</a:t>
            </a:r>
            <a:endParaRPr lang="fr-CH" sz="1700" dirty="0">
              <a:latin typeface="Bodoni MT" panose="02070603080606020203" pitchFamily="18" charset="0"/>
            </a:endParaRPr>
          </a:p>
          <a:p>
            <a:r>
              <a:rPr lang="fr-CH" sz="1700" dirty="0">
                <a:latin typeface="Bodoni MT" panose="02070603080606020203" pitchFamily="18" charset="0"/>
              </a:rPr>
              <a:t>Expand </a:t>
            </a:r>
            <a:r>
              <a:rPr lang="fr-CH" sz="1700" dirty="0" err="1">
                <a:latin typeface="Bodoni MT" panose="02070603080606020203" pitchFamily="18" charset="0"/>
              </a:rPr>
              <a:t>towards</a:t>
            </a:r>
            <a:r>
              <a:rPr lang="fr-CH" sz="1700" dirty="0">
                <a:latin typeface="Bodoni MT" panose="02070603080606020203" pitchFamily="18" charset="0"/>
              </a:rPr>
              <a:t> real life applications</a:t>
            </a:r>
          </a:p>
          <a:p>
            <a:pPr lvl="1"/>
            <a:r>
              <a:rPr lang="fr-CH" sz="1700" dirty="0">
                <a:latin typeface="Bodoni MT" panose="02070603080606020203" pitchFamily="18" charset="0"/>
              </a:rPr>
              <a:t>Robots</a:t>
            </a:r>
          </a:p>
          <a:p>
            <a:pPr lvl="1"/>
            <a:r>
              <a:rPr lang="fr-CH" sz="1700" dirty="0">
                <a:latin typeface="Bodoni MT" panose="02070603080606020203" pitchFamily="18" charset="0"/>
              </a:rPr>
              <a:t>Smart homes </a:t>
            </a:r>
          </a:p>
          <a:p>
            <a:pPr lvl="1"/>
            <a:r>
              <a:rPr lang="fr-CH" sz="1700" dirty="0" err="1">
                <a:latin typeface="Bodoni MT" panose="02070603080606020203" pitchFamily="18" charset="0"/>
              </a:rPr>
              <a:t>Medicine</a:t>
            </a:r>
            <a:r>
              <a:rPr lang="fr-CH" sz="1700" dirty="0">
                <a:latin typeface="Bodoni MT" panose="02070603080606020203" pitchFamily="18" charset="0"/>
              </a:rPr>
              <a:t> &amp; </a:t>
            </a:r>
            <a:r>
              <a:rPr lang="fr-CH" sz="1700" dirty="0" err="1">
                <a:latin typeface="Bodoni MT" panose="02070603080606020203" pitchFamily="18" charset="0"/>
              </a:rPr>
              <a:t>Teaching</a:t>
            </a:r>
            <a:endParaRPr lang="fr-CH" sz="1700" dirty="0">
              <a:latin typeface="Bodoni MT" panose="02070603080606020203" pitchFamily="18" charset="0"/>
            </a:endParaRPr>
          </a:p>
          <a:p>
            <a:pPr lvl="1"/>
            <a:endParaRPr lang="fr-CH" dirty="0">
              <a:latin typeface="Bodoni MT" panose="02070603080606020203" pitchFamily="18" charset="0"/>
            </a:endParaRPr>
          </a:p>
          <a:p>
            <a:endParaRPr lang="fr-CH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85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566" y="2904382"/>
            <a:ext cx="5744868" cy="1049235"/>
          </a:xfrm>
        </p:spPr>
        <p:txBody>
          <a:bodyPr/>
          <a:lstStyle/>
          <a:p>
            <a:r>
              <a:rPr lang="fr-CH" cap="none" dirty="0" err="1">
                <a:latin typeface="Bodoni MT" panose="02070603080606020203" pitchFamily="18" charset="0"/>
              </a:rPr>
              <a:t>Thank</a:t>
            </a:r>
            <a:r>
              <a:rPr lang="fr-CH" cap="none" dirty="0">
                <a:latin typeface="Bodoni MT" panose="02070603080606020203" pitchFamily="18" charset="0"/>
              </a:rPr>
              <a:t> </a:t>
            </a:r>
            <a:r>
              <a:rPr lang="fr-CH" cap="none" dirty="0" err="1">
                <a:latin typeface="Bodoni MT" panose="02070603080606020203" pitchFamily="18" charset="0"/>
              </a:rPr>
              <a:t>you</a:t>
            </a:r>
            <a:r>
              <a:rPr lang="fr-CH" cap="none" dirty="0">
                <a:latin typeface="Bodoni MT" panose="02070603080606020203" pitchFamily="18" charset="0"/>
              </a:rPr>
              <a:t> for </a:t>
            </a:r>
            <a:r>
              <a:rPr lang="fr-CH" cap="none" dirty="0" err="1">
                <a:latin typeface="Bodoni MT" panose="02070603080606020203" pitchFamily="18" charset="0"/>
              </a:rPr>
              <a:t>your</a:t>
            </a:r>
            <a:r>
              <a:rPr lang="fr-CH" cap="none" dirty="0">
                <a:latin typeface="Bodoni MT" panose="02070603080606020203" pitchFamily="18" charset="0"/>
              </a:rPr>
              <a:t> attention!</a:t>
            </a:r>
            <a:endParaRPr lang="en-US" cap="none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14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B0A9-D642-4DE3-BC19-A6A58CE7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>
                <a:latin typeface="Bodoni MT" panose="02070603080606020203" pitchFamily="18" charset="0"/>
              </a:rPr>
              <a:t>Table of Contents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0F494-7432-4031-A1F9-EC71F0103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 err="1">
                <a:latin typeface="Bodoni MT" panose="02070603080606020203" pitchFamily="18" charset="0"/>
              </a:rPr>
              <a:t>Problem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Statement</a:t>
            </a:r>
            <a:endParaRPr lang="fr-CH" dirty="0">
              <a:latin typeface="Bodoni MT" panose="02070603080606020203" pitchFamily="18" charset="0"/>
            </a:endParaRPr>
          </a:p>
          <a:p>
            <a:r>
              <a:rPr lang="fr-CH" dirty="0" err="1">
                <a:latin typeface="Bodoni MT" panose="02070603080606020203" pitchFamily="18" charset="0"/>
              </a:rPr>
              <a:t>Proposed</a:t>
            </a:r>
            <a:r>
              <a:rPr lang="fr-CH" dirty="0">
                <a:latin typeface="Bodoni MT" panose="02070603080606020203" pitchFamily="18" charset="0"/>
              </a:rPr>
              <a:t> Solution Model</a:t>
            </a:r>
          </a:p>
          <a:p>
            <a:r>
              <a:rPr lang="fr-CH" dirty="0">
                <a:latin typeface="Bodoni MT" panose="02070603080606020203" pitchFamily="18" charset="0"/>
              </a:rPr>
              <a:t>Proof of Concept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Robot </a:t>
            </a:r>
            <a:r>
              <a:rPr lang="fr-CH" dirty="0" err="1">
                <a:latin typeface="Bodoni MT" panose="02070603080606020203" pitchFamily="18" charset="0"/>
              </a:rPr>
              <a:t>Side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>
                <a:latin typeface="Bodoni MT" panose="02070603080606020203" pitchFamily="18" charset="0"/>
              </a:rPr>
              <a:t>Engine </a:t>
            </a:r>
            <a:r>
              <a:rPr lang="fr-CH" dirty="0" err="1">
                <a:latin typeface="Bodoni MT" panose="02070603080606020203" pitchFamily="18" charset="0"/>
              </a:rPr>
              <a:t>Side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>
                <a:latin typeface="Bodoni MT" panose="02070603080606020203" pitchFamily="18" charset="0"/>
              </a:rPr>
              <a:t>Proactive Scenarios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Scenario Relation</a:t>
            </a:r>
          </a:p>
          <a:p>
            <a:r>
              <a:rPr lang="fr-CH" dirty="0">
                <a:latin typeface="Bodoni MT" panose="02070603080606020203" pitchFamily="18" charset="0"/>
              </a:rPr>
              <a:t>Conclusion and Future Work</a:t>
            </a:r>
          </a:p>
          <a:p>
            <a:pPr lvl="1"/>
            <a:endParaRPr lang="fr-CH" dirty="0">
              <a:latin typeface="Bodoni MT" panose="02070603080606020203" pitchFamily="18" charset="0"/>
            </a:endParaRPr>
          </a:p>
          <a:p>
            <a:pPr lvl="1"/>
            <a:endParaRPr lang="fr-CH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28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 err="1">
                <a:latin typeface="Bodoni MT" panose="02070603080606020203" pitchFamily="18" charset="0"/>
              </a:rPr>
              <a:t>Problem</a:t>
            </a:r>
            <a:r>
              <a:rPr lang="fr-CH" cap="none" dirty="0">
                <a:latin typeface="Bodoni MT" panose="02070603080606020203" pitchFamily="18" charset="0"/>
              </a:rPr>
              <a:t> </a:t>
            </a:r>
            <a:r>
              <a:rPr lang="fr-CH" cap="none" dirty="0" err="1">
                <a:latin typeface="Bodoni MT" panose="02070603080606020203" pitchFamily="18" charset="0"/>
              </a:rPr>
              <a:t>Statement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>
                <a:latin typeface="Bodoni MT" panose="02070603080606020203" pitchFamily="18" charset="0"/>
              </a:rPr>
              <a:t>Proactive </a:t>
            </a:r>
            <a:r>
              <a:rPr lang="fr-CH" dirty="0" err="1">
                <a:latin typeface="Bodoni MT" panose="02070603080606020203" pitchFamily="18" charset="0"/>
              </a:rPr>
              <a:t>Computing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applied</a:t>
            </a:r>
            <a:r>
              <a:rPr lang="fr-CH" dirty="0">
                <a:latin typeface="Bodoni MT" panose="02070603080606020203" pitchFamily="18" charset="0"/>
              </a:rPr>
              <a:t> to </a:t>
            </a:r>
            <a:r>
              <a:rPr lang="fr-CH" dirty="0" err="1">
                <a:latin typeface="Bodoni MT" panose="02070603080606020203" pitchFamily="18" charset="0"/>
              </a:rPr>
              <a:t>Robotic</a:t>
            </a:r>
            <a:r>
              <a:rPr lang="fr-CH" dirty="0">
                <a:latin typeface="Bodoni MT" panose="02070603080606020203" pitchFamily="18" charset="0"/>
              </a:rPr>
              <a:t> Simulations</a:t>
            </a:r>
          </a:p>
          <a:p>
            <a:r>
              <a:rPr lang="fr-CH" dirty="0" err="1">
                <a:latin typeface="Bodoni MT" panose="02070603080606020203" pitchFamily="18" charset="0"/>
              </a:rPr>
              <a:t>Why</a:t>
            </a:r>
            <a:r>
              <a:rPr lang="fr-CH" dirty="0">
                <a:latin typeface="Bodoni MT" panose="02070603080606020203" pitchFamily="18" charset="0"/>
              </a:rPr>
              <a:t>?</a:t>
            </a:r>
          </a:p>
          <a:p>
            <a:pPr lvl="1"/>
            <a:r>
              <a:rPr lang="fr-CH" dirty="0" err="1">
                <a:latin typeface="Bodoni MT" panose="02070603080606020203" pitchFamily="18" charset="0"/>
              </a:rPr>
              <a:t>Lack</a:t>
            </a:r>
            <a:r>
              <a:rPr lang="fr-CH" dirty="0">
                <a:latin typeface="Bodoni MT" panose="02070603080606020203" pitchFamily="18" charset="0"/>
              </a:rPr>
              <a:t> of </a:t>
            </a:r>
            <a:r>
              <a:rPr lang="fr-CH" dirty="0" err="1">
                <a:latin typeface="Bodoni MT" panose="02070603080606020203" pitchFamily="18" charset="0"/>
              </a:rPr>
              <a:t>separation</a:t>
            </a:r>
            <a:r>
              <a:rPr lang="fr-CH" dirty="0">
                <a:latin typeface="Bodoni MT" panose="02070603080606020203" pitchFamily="18" charset="0"/>
              </a:rPr>
              <a:t> of </a:t>
            </a:r>
            <a:r>
              <a:rPr lang="fr-CH" dirty="0" err="1">
                <a:latin typeface="Bodoni MT" panose="02070603080606020203" pitchFamily="18" charset="0"/>
              </a:rPr>
              <a:t>concerns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 err="1">
                <a:latin typeface="Bodoni MT" panose="02070603080606020203" pitchFamily="18" charset="0"/>
              </a:rPr>
              <a:t>Additional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way</a:t>
            </a:r>
            <a:r>
              <a:rPr lang="fr-CH" dirty="0">
                <a:latin typeface="Bodoni MT" panose="02070603080606020203" pitchFamily="18" charset="0"/>
              </a:rPr>
              <a:t> of </a:t>
            </a:r>
            <a:r>
              <a:rPr lang="fr-CH" dirty="0" err="1">
                <a:latin typeface="Bodoni MT" panose="02070603080606020203" pitchFamily="18" charset="0"/>
              </a:rPr>
              <a:t>fusing</a:t>
            </a:r>
            <a:r>
              <a:rPr lang="fr-CH" dirty="0">
                <a:latin typeface="Bodoni MT" panose="02070603080606020203" pitchFamily="18" charset="0"/>
              </a:rPr>
              <a:t> Software Engineering &amp; </a:t>
            </a:r>
            <a:r>
              <a:rPr lang="fr-CH" dirty="0" err="1">
                <a:latin typeface="Bodoni MT" panose="02070603080606020203" pitchFamily="18" charset="0"/>
              </a:rPr>
              <a:t>Robotics</a:t>
            </a:r>
            <a:endParaRPr lang="fr-CH" dirty="0">
              <a:latin typeface="Bodoni MT" panose="02070603080606020203" pitchFamily="18" charset="0"/>
            </a:endParaRPr>
          </a:p>
          <a:p>
            <a:r>
              <a:rPr lang="fr-CH" dirty="0">
                <a:latin typeface="Bodoni MT" panose="02070603080606020203" pitchFamily="18" charset="0"/>
              </a:rPr>
              <a:t>How?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Proactive </a:t>
            </a:r>
            <a:r>
              <a:rPr lang="fr-CH" dirty="0" err="1">
                <a:latin typeface="Bodoni MT" panose="02070603080606020203" pitchFamily="18" charset="0"/>
              </a:rPr>
              <a:t>behavior</a:t>
            </a:r>
            <a:r>
              <a:rPr lang="fr-CH" dirty="0">
                <a:latin typeface="Bodoni MT" panose="02070603080606020203" pitchFamily="18" charset="0"/>
              </a:rPr>
              <a:t> &amp; Scenarios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Use of </a:t>
            </a:r>
            <a:r>
              <a:rPr lang="fr-CH" dirty="0" err="1">
                <a:latin typeface="Bodoni MT" panose="02070603080606020203" pitchFamily="18" charset="0"/>
              </a:rPr>
              <a:t>Webots</a:t>
            </a:r>
            <a:r>
              <a:rPr lang="fr-CH" dirty="0">
                <a:latin typeface="Bodoni MT" panose="02070603080606020203" pitchFamily="18" charset="0"/>
              </a:rPr>
              <a:t>™ Simulator, </a:t>
            </a:r>
            <a:r>
              <a:rPr lang="fr-CH" dirty="0" err="1">
                <a:latin typeface="Bodoni MT" panose="02070603080606020203" pitchFamily="18" charset="0"/>
              </a:rPr>
              <a:t>Database</a:t>
            </a:r>
            <a:r>
              <a:rPr lang="fr-CH" dirty="0">
                <a:latin typeface="Bodoni MT" panose="02070603080606020203" pitchFamily="18" charset="0"/>
              </a:rPr>
              <a:t> and Proactive Engine</a:t>
            </a:r>
          </a:p>
        </p:txBody>
      </p:sp>
    </p:spTree>
    <p:extLst>
      <p:ext uri="{BB962C8B-B14F-4D97-AF65-F5344CB8AC3E}">
        <p14:creationId xmlns:p14="http://schemas.microsoft.com/office/powerpoint/2010/main" val="267838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F7427E-7B40-4F4D-9721-E6B18A29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0" y="1662191"/>
            <a:ext cx="3905372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fr-CH" sz="2800" dirty="0" err="1"/>
              <a:t>Proposed</a:t>
            </a:r>
            <a:r>
              <a:rPr lang="fr-CH" sz="2800" dirty="0"/>
              <a:t> Solution Model</a:t>
            </a:r>
            <a:endParaRPr lang="en-US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F3A7D-1232-4BDE-ACB6-F7CDEF066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C09455-A53B-4264-85C6-E119FCA7F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446D1B-DF15-4E6B-A24E-4148357B9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73D9643-4BC8-486D-8267-3577C8F08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6174" y="977099"/>
            <a:ext cx="6620836" cy="4137268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CB5EA-D89B-4BF0-94DF-AB9BE410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671" y="460194"/>
            <a:ext cx="7559028" cy="51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16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8603" y="673890"/>
            <a:ext cx="9291215" cy="1049235"/>
          </a:xfrm>
        </p:spPr>
        <p:txBody>
          <a:bodyPr/>
          <a:lstStyle/>
          <a:p>
            <a:r>
              <a:rPr lang="fr-CH" cap="none" dirty="0">
                <a:latin typeface="Bodoni MT" panose="02070603080606020203" pitchFamily="18" charset="0"/>
              </a:rPr>
              <a:t>Robot </a:t>
            </a:r>
            <a:r>
              <a:rPr lang="fr-CH" cap="none" dirty="0" err="1">
                <a:latin typeface="Bodoni MT" panose="02070603080606020203" pitchFamily="18" charset="0"/>
              </a:rPr>
              <a:t>Side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10" y="2082707"/>
            <a:ext cx="5637990" cy="3450613"/>
          </a:xfrm>
        </p:spPr>
        <p:txBody>
          <a:bodyPr>
            <a:normAutofit/>
          </a:bodyPr>
          <a:lstStyle/>
          <a:p>
            <a:r>
              <a:rPr lang="fr-CH" sz="1700" dirty="0">
                <a:latin typeface="Bodoni MT" panose="02070603080606020203" pitchFamily="18" charset="0"/>
              </a:rPr>
              <a:t>A robot </a:t>
            </a:r>
            <a:r>
              <a:rPr lang="fr-CH" sz="1700" dirty="0" err="1">
                <a:latin typeface="Bodoni MT" panose="02070603080606020203" pitchFamily="18" charset="0"/>
              </a:rPr>
              <a:t>is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controlled</a:t>
            </a:r>
            <a:r>
              <a:rPr lang="fr-CH" sz="1700" dirty="0">
                <a:latin typeface="Bodoni MT" panose="02070603080606020203" pitchFamily="18" charset="0"/>
              </a:rPr>
              <a:t> by a </a:t>
            </a:r>
            <a:r>
              <a:rPr lang="fr-CH" sz="1700" dirty="0" err="1">
                <a:latin typeface="Bodoni MT" panose="02070603080606020203" pitchFamily="18" charset="0"/>
              </a:rPr>
              <a:t>controller</a:t>
            </a:r>
            <a:r>
              <a:rPr lang="fr-CH" sz="1700" dirty="0">
                <a:latin typeface="Bodoni MT" panose="02070603080606020203" pitchFamily="18" charset="0"/>
              </a:rPr>
              <a:t> file</a:t>
            </a:r>
          </a:p>
          <a:p>
            <a:r>
              <a:rPr lang="fr-CH" sz="1700" dirty="0" err="1">
                <a:latin typeface="Bodoni MT" panose="02070603080606020203" pitchFamily="18" charset="0"/>
              </a:rPr>
              <a:t>Receives</a:t>
            </a:r>
            <a:r>
              <a:rPr lang="fr-CH" sz="1700" dirty="0">
                <a:latin typeface="Bodoni MT" panose="02070603080606020203" pitchFamily="18" charset="0"/>
              </a:rPr>
              <a:t> messages (i.e. </a:t>
            </a:r>
            <a:r>
              <a:rPr lang="fr-CH" sz="1700" dirty="0" err="1">
                <a:latin typeface="Bodoni MT" panose="02070603080606020203" pitchFamily="18" charset="0"/>
              </a:rPr>
              <a:t>commands</a:t>
            </a:r>
            <a:r>
              <a:rPr lang="fr-CH" sz="1700" dirty="0">
                <a:latin typeface="Bodoni MT" panose="02070603080606020203" pitchFamily="18" charset="0"/>
              </a:rPr>
              <a:t>) </a:t>
            </a:r>
            <a:r>
              <a:rPr lang="fr-CH" sz="1700" dirty="0" err="1">
                <a:latin typeface="Bodoni MT" panose="02070603080606020203" pitchFamily="18" charset="0"/>
              </a:rPr>
              <a:t>from</a:t>
            </a:r>
            <a:r>
              <a:rPr lang="fr-CH" sz="1700" dirty="0">
                <a:latin typeface="Bodoni MT" panose="02070603080606020203" pitchFamily="18" charset="0"/>
              </a:rPr>
              <a:t> P.E</a:t>
            </a:r>
          </a:p>
          <a:p>
            <a:r>
              <a:rPr lang="fr-CH" sz="1700" dirty="0">
                <a:latin typeface="Bodoni MT" panose="02070603080606020203" pitchFamily="18" charset="0"/>
              </a:rPr>
              <a:t>How?</a:t>
            </a:r>
          </a:p>
          <a:p>
            <a:pPr lvl="1"/>
            <a:r>
              <a:rPr lang="fr-CH" sz="1700" dirty="0" err="1">
                <a:latin typeface="Bodoni MT" panose="02070603080606020203" pitchFamily="18" charset="0"/>
              </a:rPr>
              <a:t>Database</a:t>
            </a:r>
            <a:r>
              <a:rPr lang="fr-CH" sz="1700" dirty="0">
                <a:latin typeface="Bodoni MT" panose="02070603080606020203" pitchFamily="18" charset="0"/>
              </a:rPr>
              <a:t> (middleware)</a:t>
            </a:r>
          </a:p>
          <a:p>
            <a:r>
              <a:rPr lang="fr-CH" sz="1700" dirty="0" err="1">
                <a:latin typeface="Bodoni MT" panose="02070603080606020203" pitchFamily="18" charset="0"/>
              </a:rPr>
              <a:t>Sends</a:t>
            </a:r>
            <a:r>
              <a:rPr lang="fr-CH" sz="1700" dirty="0">
                <a:latin typeface="Bodoni MT" panose="02070603080606020203" pitchFamily="18" charset="0"/>
              </a:rPr>
              <a:t> data to P.E </a:t>
            </a:r>
            <a:r>
              <a:rPr lang="fr-CH" sz="1700" dirty="0" err="1">
                <a:latin typeface="Bodoni MT" panose="02070603080606020203" pitchFamily="18" charset="0"/>
              </a:rPr>
              <a:t>through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database</a:t>
            </a:r>
            <a:endParaRPr lang="fr-CH" sz="1700" dirty="0">
              <a:latin typeface="Bodoni MT" panose="02070603080606020203" pitchFamily="18" charset="0"/>
            </a:endParaRPr>
          </a:p>
          <a:p>
            <a:r>
              <a:rPr lang="fr-CH" sz="1700" dirty="0">
                <a:latin typeface="Bodoni MT" panose="02070603080606020203" pitchFamily="18" charset="0"/>
              </a:rPr>
              <a:t>Data?</a:t>
            </a:r>
          </a:p>
          <a:p>
            <a:pPr lvl="1"/>
            <a:r>
              <a:rPr lang="fr-CH" sz="1700" dirty="0" err="1">
                <a:latin typeface="Bodoni MT" panose="02070603080606020203" pitchFamily="18" charset="0"/>
              </a:rPr>
              <a:t>Sensor</a:t>
            </a:r>
            <a:r>
              <a:rPr lang="fr-CH" sz="1700" dirty="0">
                <a:latin typeface="Bodoni MT" panose="02070603080606020203" pitchFamily="18" charset="0"/>
              </a:rPr>
              <a:t> Values: GPS, </a:t>
            </a:r>
            <a:r>
              <a:rPr lang="fr-CH" sz="1700" dirty="0" err="1">
                <a:latin typeface="Bodoni MT" panose="02070603080606020203" pitchFamily="18" charset="0"/>
              </a:rPr>
              <a:t>Inertial</a:t>
            </a:r>
            <a:r>
              <a:rPr lang="fr-CH" sz="1700" dirty="0">
                <a:latin typeface="Bodoni MT" panose="02070603080606020203" pitchFamily="18" charset="0"/>
              </a:rPr>
              <a:t> Unit (IU), Distance </a:t>
            </a:r>
            <a:r>
              <a:rPr lang="fr-CH" sz="1700" dirty="0" err="1">
                <a:latin typeface="Bodoni MT" panose="02070603080606020203" pitchFamily="18" charset="0"/>
              </a:rPr>
              <a:t>Sensors</a:t>
            </a:r>
            <a:r>
              <a:rPr lang="fr-CH" sz="1700" dirty="0">
                <a:latin typeface="Bodoni MT" panose="02070603080606020203" pitchFamily="18" charset="0"/>
              </a:rPr>
              <a:t> (DS), Battery Levels </a:t>
            </a:r>
          </a:p>
          <a:p>
            <a:endParaRPr lang="fr-CH" sz="1700" dirty="0">
              <a:latin typeface="Bodoni MT" panose="02070603080606020203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952DC9-00E4-4430-8E09-CE7681574DD6}"/>
              </a:ext>
            </a:extLst>
          </p:cNvPr>
          <p:cNvSpPr txBox="1">
            <a:spLocks/>
          </p:cNvSpPr>
          <p:nvPr/>
        </p:nvSpPr>
        <p:spPr>
          <a:xfrm>
            <a:off x="6970815" y="2082706"/>
            <a:ext cx="5058077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CH" sz="1700" dirty="0" err="1">
                <a:latin typeface="Bodoni MT" panose="02070603080606020203" pitchFamily="18" charset="0"/>
              </a:rPr>
              <a:t>Consists</a:t>
            </a:r>
            <a:r>
              <a:rPr lang="fr-CH" sz="1700" dirty="0">
                <a:latin typeface="Bodoni MT" panose="02070603080606020203" pitchFamily="18" charset="0"/>
              </a:rPr>
              <a:t> of Scenarios made of </a:t>
            </a:r>
            <a:r>
              <a:rPr lang="fr-CH" sz="1700" dirty="0" err="1">
                <a:latin typeface="Bodoni MT" panose="02070603080606020203" pitchFamily="18" charset="0"/>
              </a:rPr>
              <a:t>rules</a:t>
            </a:r>
            <a:endParaRPr lang="fr-CH" sz="1700" dirty="0">
              <a:latin typeface="Bodoni MT" panose="02070603080606020203" pitchFamily="18" charset="0"/>
            </a:endParaRPr>
          </a:p>
          <a:p>
            <a:r>
              <a:rPr lang="fr-CH" sz="1700" dirty="0" err="1">
                <a:latin typeface="Bodoni MT" panose="02070603080606020203" pitchFamily="18" charset="0"/>
              </a:rPr>
              <a:t>Each</a:t>
            </a:r>
            <a:r>
              <a:rPr lang="fr-CH" sz="1700" dirty="0">
                <a:latin typeface="Bodoni MT" panose="02070603080606020203" pitchFamily="18" charset="0"/>
              </a:rPr>
              <a:t> Scenario </a:t>
            </a:r>
            <a:r>
              <a:rPr lang="fr-CH" sz="1700" dirty="0" err="1">
                <a:latin typeface="Bodoni MT" panose="02070603080606020203" pitchFamily="18" charset="0"/>
              </a:rPr>
              <a:t>handles</a:t>
            </a:r>
            <a:r>
              <a:rPr lang="fr-CH" sz="1700" dirty="0">
                <a:latin typeface="Bodoni MT" panose="02070603080606020203" pitchFamily="18" charset="0"/>
              </a:rPr>
              <a:t> 1 </a:t>
            </a:r>
            <a:r>
              <a:rPr lang="fr-CH" sz="1700" dirty="0" err="1">
                <a:latin typeface="Bodoni MT" panose="02070603080606020203" pitchFamily="18" charset="0"/>
              </a:rPr>
              <a:t>concern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only</a:t>
            </a:r>
            <a:r>
              <a:rPr lang="fr-CH" sz="1700" dirty="0">
                <a:latin typeface="Bodoni MT" panose="02070603080606020203" pitchFamily="18" charset="0"/>
              </a:rPr>
              <a:t> and </a:t>
            </a:r>
            <a:r>
              <a:rPr lang="fr-CH" sz="1700" dirty="0" err="1">
                <a:latin typeface="Bodoni MT" panose="02070603080606020203" pitchFamily="18" charset="0"/>
              </a:rPr>
              <a:t>suggests</a:t>
            </a:r>
            <a:r>
              <a:rPr lang="fr-CH" sz="1700" dirty="0">
                <a:latin typeface="Bodoni MT" panose="02070603080606020203" pitchFamily="18" charset="0"/>
              </a:rPr>
              <a:t> the </a:t>
            </a:r>
            <a:r>
              <a:rPr lang="fr-CH" sz="1700" dirty="0" err="1">
                <a:latin typeface="Bodoni MT" panose="02070603080606020203" pitchFamily="18" charset="0"/>
              </a:rPr>
              <a:t>next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step</a:t>
            </a:r>
            <a:r>
              <a:rPr lang="fr-CH" sz="1700" dirty="0">
                <a:latin typeface="Bodoni MT" panose="02070603080606020203" pitchFamily="18" charset="0"/>
              </a:rPr>
              <a:t> for the robot to </a:t>
            </a:r>
            <a:r>
              <a:rPr lang="fr-CH" sz="1700" dirty="0" err="1">
                <a:latin typeface="Bodoni MT" panose="02070603080606020203" pitchFamily="18" charset="0"/>
              </a:rPr>
              <a:t>achieve</a:t>
            </a:r>
            <a:r>
              <a:rPr lang="fr-CH" sz="1700" dirty="0">
                <a:latin typeface="Bodoni MT" panose="02070603080606020203" pitchFamily="18" charset="0"/>
              </a:rPr>
              <a:t> the goal</a:t>
            </a:r>
          </a:p>
          <a:p>
            <a:r>
              <a:rPr lang="fr-CH" sz="1700" dirty="0" err="1">
                <a:latin typeface="Bodoni MT" panose="02070603080606020203" pitchFamily="18" charset="0"/>
              </a:rPr>
              <a:t>Receives</a:t>
            </a:r>
            <a:r>
              <a:rPr lang="fr-CH" sz="1700" dirty="0">
                <a:latin typeface="Bodoni MT" panose="02070603080606020203" pitchFamily="18" charset="0"/>
              </a:rPr>
              <a:t> data </a:t>
            </a:r>
            <a:r>
              <a:rPr lang="fr-CH" sz="1700" dirty="0" err="1">
                <a:latin typeface="Bodoni MT" panose="02070603080606020203" pitchFamily="18" charset="0"/>
              </a:rPr>
              <a:t>from</a:t>
            </a:r>
            <a:r>
              <a:rPr lang="fr-CH" sz="1700" dirty="0">
                <a:latin typeface="Bodoni MT" panose="02070603080606020203" pitchFamily="18" charset="0"/>
              </a:rPr>
              <a:t> Robot and </a:t>
            </a:r>
            <a:r>
              <a:rPr lang="fr-CH" sz="1700" dirty="0" err="1">
                <a:latin typeface="Bodoni MT" panose="02070603080606020203" pitchFamily="18" charset="0"/>
              </a:rPr>
              <a:t>determines</a:t>
            </a:r>
            <a:r>
              <a:rPr lang="fr-CH" sz="1700" dirty="0">
                <a:latin typeface="Bodoni MT" panose="02070603080606020203" pitchFamily="18" charset="0"/>
              </a:rPr>
              <a:t> </a:t>
            </a:r>
            <a:r>
              <a:rPr lang="fr-CH" sz="1700" dirty="0" err="1">
                <a:latin typeface="Bodoni MT" panose="02070603080606020203" pitchFamily="18" charset="0"/>
              </a:rPr>
              <a:t>next</a:t>
            </a:r>
            <a:r>
              <a:rPr lang="fr-CH" sz="1700" dirty="0">
                <a:latin typeface="Bodoni MT" panose="02070603080606020203" pitchFamily="18" charset="0"/>
              </a:rPr>
              <a:t> move</a:t>
            </a:r>
          </a:p>
          <a:p>
            <a:r>
              <a:rPr lang="fr-CH" sz="1700" dirty="0">
                <a:latin typeface="Bodoni MT" panose="02070603080606020203" pitchFamily="18" charset="0"/>
              </a:rPr>
              <a:t>Brain of </a:t>
            </a:r>
            <a:r>
              <a:rPr lang="fr-CH" sz="1700" dirty="0" err="1">
                <a:latin typeface="Bodoni MT" panose="02070603080606020203" pitchFamily="18" charset="0"/>
              </a:rPr>
              <a:t>our</a:t>
            </a:r>
            <a:r>
              <a:rPr lang="fr-CH" sz="1700" dirty="0">
                <a:latin typeface="Bodoni MT" panose="02070603080606020203" pitchFamily="18" charset="0"/>
              </a:rPr>
              <a:t> Robot</a:t>
            </a:r>
          </a:p>
          <a:p>
            <a:endParaRPr lang="fr-CH" dirty="0">
              <a:latin typeface="Bodoni MT" panose="02070603080606020203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D874F-AC78-4BF8-98E5-ED2D8B848E9C}"/>
              </a:ext>
            </a:extLst>
          </p:cNvPr>
          <p:cNvCxnSpPr>
            <a:cxnSpLocks/>
          </p:cNvCxnSpPr>
          <p:nvPr/>
        </p:nvCxnSpPr>
        <p:spPr>
          <a:xfrm>
            <a:off x="6094813" y="-41836"/>
            <a:ext cx="1187" cy="618411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9C7AA9D-D7C4-4DBF-A554-AA756D6563D7}"/>
              </a:ext>
            </a:extLst>
          </p:cNvPr>
          <p:cNvSpPr txBox="1">
            <a:spLocks/>
          </p:cNvSpPr>
          <p:nvPr/>
        </p:nvSpPr>
        <p:spPr>
          <a:xfrm>
            <a:off x="4854245" y="659012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H" cap="none" dirty="0">
                <a:latin typeface="Bodoni MT" panose="02070603080606020203" pitchFamily="18" charset="0"/>
              </a:rPr>
              <a:t>Engine </a:t>
            </a:r>
            <a:r>
              <a:rPr lang="fr-CH" cap="none" dirty="0" err="1">
                <a:latin typeface="Bodoni MT" panose="02070603080606020203" pitchFamily="18" charset="0"/>
              </a:rPr>
              <a:t>Side</a:t>
            </a:r>
            <a:endParaRPr lang="en-US" cap="none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235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>
                <a:latin typeface="Bodoni MT" panose="02070603080606020203" pitchFamily="18" charset="0"/>
              </a:rPr>
              <a:t>Proof of Concept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sz="2400" dirty="0">
                <a:latin typeface="Bodoni MT" panose="02070603080606020203" pitchFamily="18" charset="0"/>
              </a:rPr>
              <a:t>Goal: Move </a:t>
            </a:r>
            <a:r>
              <a:rPr lang="fr-CH" sz="2400" dirty="0" err="1">
                <a:latin typeface="Bodoni MT" panose="02070603080606020203" pitchFamily="18" charset="0"/>
              </a:rPr>
              <a:t>towards</a:t>
            </a:r>
            <a:r>
              <a:rPr lang="fr-CH" sz="2400" dirty="0">
                <a:latin typeface="Bodoni MT" panose="02070603080606020203" pitchFamily="18" charset="0"/>
              </a:rPr>
              <a:t> an objective</a:t>
            </a:r>
          </a:p>
          <a:p>
            <a:r>
              <a:rPr lang="fr-CH" sz="2400" dirty="0" err="1">
                <a:latin typeface="Bodoni MT" panose="02070603080606020203" pitchFamily="18" charset="0"/>
              </a:rPr>
              <a:t>Achieved</a:t>
            </a:r>
            <a:r>
              <a:rPr lang="fr-CH" sz="2400" dirty="0">
                <a:latin typeface="Bodoni MT" panose="02070603080606020203" pitchFamily="18" charset="0"/>
              </a:rPr>
              <a:t> </a:t>
            </a:r>
            <a:r>
              <a:rPr lang="fr-CH" sz="2400" dirty="0" err="1">
                <a:latin typeface="Bodoni MT" panose="02070603080606020203" pitchFamily="18" charset="0"/>
              </a:rPr>
              <a:t>with</a:t>
            </a:r>
            <a:r>
              <a:rPr lang="fr-CH" sz="2400" dirty="0">
                <a:latin typeface="Bodoni MT" panose="02070603080606020203" pitchFamily="18" charset="0"/>
              </a:rPr>
              <a:t> 5 Scenarios:</a:t>
            </a:r>
          </a:p>
          <a:p>
            <a:pPr lvl="1"/>
            <a:r>
              <a:rPr lang="fr-CH" sz="1600" dirty="0">
                <a:latin typeface="Bodoni MT" panose="02070603080606020203" pitchFamily="18" charset="0"/>
              </a:rPr>
              <a:t>Data Acquisition</a:t>
            </a:r>
          </a:p>
          <a:p>
            <a:pPr lvl="1"/>
            <a:r>
              <a:rPr lang="fr-CH" sz="1600" dirty="0" err="1">
                <a:latin typeface="Bodoni MT" panose="02070603080606020203" pitchFamily="18" charset="0"/>
              </a:rPr>
              <a:t>Reach</a:t>
            </a:r>
            <a:r>
              <a:rPr lang="fr-CH" sz="1600" dirty="0">
                <a:latin typeface="Bodoni MT" panose="02070603080606020203" pitchFamily="18" charset="0"/>
              </a:rPr>
              <a:t> Destination</a:t>
            </a:r>
          </a:p>
          <a:p>
            <a:pPr lvl="1"/>
            <a:r>
              <a:rPr lang="fr-CH" sz="2000" dirty="0" err="1">
                <a:latin typeface="Bodoni MT" panose="02070603080606020203" pitchFamily="18" charset="0"/>
              </a:rPr>
              <a:t>Avoid</a:t>
            </a:r>
            <a:r>
              <a:rPr lang="fr-CH" sz="2000" dirty="0">
                <a:latin typeface="Bodoni MT" panose="02070603080606020203" pitchFamily="18" charset="0"/>
              </a:rPr>
              <a:t> Obstacles</a:t>
            </a:r>
          </a:p>
          <a:p>
            <a:pPr lvl="1"/>
            <a:r>
              <a:rPr lang="fr-CH" sz="2000" dirty="0">
                <a:latin typeface="Bodoni MT" panose="02070603080606020203" pitchFamily="18" charset="0"/>
              </a:rPr>
              <a:t>Battery Monitor</a:t>
            </a:r>
          </a:p>
          <a:p>
            <a:pPr lvl="1"/>
            <a:r>
              <a:rPr lang="fr-CH" sz="2000" dirty="0" err="1">
                <a:latin typeface="Bodoni MT" panose="02070603080606020203" pitchFamily="18" charset="0"/>
              </a:rPr>
              <a:t>Decision</a:t>
            </a:r>
            <a:r>
              <a:rPr lang="fr-CH" sz="2000" dirty="0">
                <a:latin typeface="Bodoni MT" panose="02070603080606020203" pitchFamily="18" charset="0"/>
              </a:rPr>
              <a:t> </a:t>
            </a:r>
            <a:r>
              <a:rPr lang="fr-CH" sz="2000" dirty="0" err="1">
                <a:latin typeface="Bodoni MT" panose="02070603080606020203" pitchFamily="18" charset="0"/>
              </a:rPr>
              <a:t>Making</a:t>
            </a:r>
            <a:r>
              <a:rPr lang="fr-CH" sz="2000" dirty="0">
                <a:latin typeface="Bodoni MT" panose="02070603080606020203" pitchFamily="18" charset="0"/>
              </a:rPr>
              <a:t> and </a:t>
            </a:r>
            <a:r>
              <a:rPr lang="fr-CH" sz="2000" dirty="0" err="1">
                <a:latin typeface="Bodoni MT" panose="02070603080606020203" pitchFamily="18" charset="0"/>
              </a:rPr>
              <a:t>Strategy</a:t>
            </a:r>
            <a:endParaRPr lang="fr-CH" sz="2000" dirty="0">
              <a:latin typeface="Bodoni MT" panose="02070603080606020203" pitchFamily="18" charset="0"/>
            </a:endParaRPr>
          </a:p>
          <a:p>
            <a:r>
              <a:rPr lang="fr-CH" sz="2400" dirty="0">
                <a:latin typeface="Bodoni MT" panose="02070603080606020203" pitchFamily="18" charset="0"/>
              </a:rPr>
              <a:t>All Scenarios are running in </a:t>
            </a:r>
            <a:r>
              <a:rPr lang="fr-CH" sz="2400" dirty="0" err="1">
                <a:latin typeface="Bodoni MT" panose="02070603080606020203" pitchFamily="18" charset="0"/>
              </a:rPr>
              <a:t>parallel</a:t>
            </a:r>
            <a:endParaRPr lang="fr-CH" sz="2400" dirty="0">
              <a:latin typeface="Bodoni MT" panose="02070603080606020203" pitchFamily="18" charset="0"/>
            </a:endParaRPr>
          </a:p>
          <a:p>
            <a:endParaRPr lang="fr-CH" sz="2200" dirty="0">
              <a:latin typeface="Bodoni MT" panose="02070603080606020203" pitchFamily="18" charset="0"/>
            </a:endParaRPr>
          </a:p>
          <a:p>
            <a:endParaRPr lang="fr-CH" sz="1300" dirty="0">
              <a:latin typeface="Bodoni MT" panose="02070603080606020203" pitchFamily="18" charset="0"/>
            </a:endParaRPr>
          </a:p>
          <a:p>
            <a:pPr lvl="1"/>
            <a:endParaRPr lang="fr-CH" sz="11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2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>
                <a:latin typeface="Bodoni MT" panose="02070603080606020203" pitchFamily="18" charset="0"/>
              </a:rPr>
              <a:t>Proof of Concept– Scenario Example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 err="1">
                <a:latin typeface="Bodoni MT" panose="02070603080606020203" pitchFamily="18" charset="0"/>
              </a:rPr>
              <a:t>Reach</a:t>
            </a:r>
            <a:r>
              <a:rPr lang="fr-CH" dirty="0">
                <a:latin typeface="Bodoni MT" panose="02070603080606020203" pitchFamily="18" charset="0"/>
              </a:rPr>
              <a:t> Destination: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Rules : </a:t>
            </a:r>
            <a:r>
              <a:rPr lang="fr-CH" dirty="0" err="1">
                <a:latin typeface="Bodoni MT" panose="02070603080606020203" pitchFamily="18" charset="0"/>
              </a:rPr>
              <a:t>GetCheckpoint</a:t>
            </a:r>
            <a:r>
              <a:rPr lang="fr-CH" dirty="0">
                <a:latin typeface="Bodoni MT" panose="02070603080606020203" pitchFamily="18" charset="0"/>
              </a:rPr>
              <a:t> &amp; </a:t>
            </a:r>
            <a:r>
              <a:rPr lang="fr-CH" dirty="0" err="1">
                <a:latin typeface="Bodoni MT" panose="02070603080606020203" pitchFamily="18" charset="0"/>
              </a:rPr>
              <a:t>MoveToCheckpoint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>
                <a:latin typeface="Bodoni MT" panose="02070603080606020203" pitchFamily="18" charset="0"/>
              </a:rPr>
              <a:t>Has to </a:t>
            </a:r>
            <a:r>
              <a:rPr lang="fr-CH" dirty="0" err="1">
                <a:latin typeface="Bodoni MT" panose="02070603080606020203" pitchFamily="18" charset="0"/>
              </a:rPr>
              <a:t>reach</a:t>
            </a:r>
            <a:r>
              <a:rPr lang="fr-CH" dirty="0">
                <a:latin typeface="Bodoni MT" panose="02070603080606020203" pitchFamily="18" charset="0"/>
              </a:rPr>
              <a:t> a set of GPS </a:t>
            </a:r>
            <a:r>
              <a:rPr lang="fr-CH" dirty="0" err="1">
                <a:latin typeface="Bodoni MT" panose="02070603080606020203" pitchFamily="18" charset="0"/>
              </a:rPr>
              <a:t>coordinates</a:t>
            </a:r>
            <a:r>
              <a:rPr lang="fr-CH" dirty="0">
                <a:latin typeface="Bodoni MT" panose="02070603080606020203" pitchFamily="18" charset="0"/>
              </a:rPr>
              <a:t> (</a:t>
            </a:r>
            <a:r>
              <a:rPr lang="fr-CH" dirty="0" err="1">
                <a:latin typeface="Bodoni MT" panose="02070603080606020203" pitchFamily="18" charset="0"/>
              </a:rPr>
              <a:t>defined</a:t>
            </a:r>
            <a:r>
              <a:rPr lang="fr-CH" dirty="0">
                <a:latin typeface="Bodoni MT" panose="02070603080606020203" pitchFamily="18" charset="0"/>
              </a:rPr>
              <a:t> on the DB)</a:t>
            </a:r>
          </a:p>
          <a:p>
            <a:pPr lvl="1"/>
            <a:r>
              <a:rPr lang="fr-CH" dirty="0">
                <a:latin typeface="Bodoni MT" panose="02070603080606020203" pitchFamily="18" charset="0"/>
              </a:rPr>
              <a:t>Independent </a:t>
            </a:r>
            <a:r>
              <a:rPr lang="fr-CH" dirty="0" err="1">
                <a:latin typeface="Bodoni MT" panose="02070603080606020203" pitchFamily="18" charset="0"/>
              </a:rPr>
              <a:t>Execution</a:t>
            </a:r>
            <a:endParaRPr lang="fr-CH" dirty="0">
              <a:latin typeface="Bodoni MT" panose="02070603080606020203" pitchFamily="18" charset="0"/>
            </a:endParaRPr>
          </a:p>
          <a:p>
            <a:pPr marL="914400" lvl="2" indent="0">
              <a:buNone/>
            </a:pPr>
            <a:r>
              <a:rPr lang="fr-CH" dirty="0">
                <a:latin typeface="Bodoni MT" panose="02070603080606020203" pitchFamily="18" charset="0"/>
              </a:rPr>
              <a:t>-&gt; </a:t>
            </a:r>
            <a:r>
              <a:rPr lang="fr-CH" dirty="0" err="1">
                <a:latin typeface="Bodoni MT" panose="02070603080606020203" pitchFamily="18" charset="0"/>
              </a:rPr>
              <a:t>Does</a:t>
            </a:r>
            <a:r>
              <a:rPr lang="fr-CH" dirty="0">
                <a:latin typeface="Bodoni MT" panose="02070603080606020203" pitchFamily="18" charset="0"/>
              </a:rPr>
              <a:t> not know about the </a:t>
            </a:r>
            <a:r>
              <a:rPr lang="fr-CH" dirty="0" err="1">
                <a:latin typeface="Bodoni MT" panose="02070603080606020203" pitchFamily="18" charset="0"/>
              </a:rPr>
              <a:t>other</a:t>
            </a:r>
            <a:r>
              <a:rPr lang="fr-CH" dirty="0">
                <a:latin typeface="Bodoni MT" panose="02070603080606020203" pitchFamily="18" charset="0"/>
              </a:rPr>
              <a:t> Scenarios</a:t>
            </a:r>
          </a:p>
          <a:p>
            <a:pPr marL="914400" lvl="2" indent="0">
              <a:buNone/>
            </a:pPr>
            <a:r>
              <a:rPr lang="fr-CH" dirty="0">
                <a:latin typeface="Bodoni MT" panose="02070603080606020203" pitchFamily="18" charset="0"/>
              </a:rPr>
              <a:t>-&gt; Is not </a:t>
            </a:r>
            <a:r>
              <a:rPr lang="fr-CH" dirty="0" err="1">
                <a:latin typeface="Bodoni MT" panose="02070603080606020203" pitchFamily="18" charset="0"/>
              </a:rPr>
              <a:t>concerned</a:t>
            </a:r>
            <a:r>
              <a:rPr lang="fr-CH" dirty="0">
                <a:latin typeface="Bodoni MT" panose="02070603080606020203" pitchFamily="18" charset="0"/>
              </a:rPr>
              <a:t> about </a:t>
            </a:r>
            <a:r>
              <a:rPr lang="fr-CH" dirty="0" err="1">
                <a:latin typeface="Bodoni MT" panose="02070603080606020203" pitchFamily="18" charset="0"/>
              </a:rPr>
              <a:t>other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constraints</a:t>
            </a:r>
            <a:endParaRPr lang="fr-CH" dirty="0">
              <a:latin typeface="Bodoni MT" panose="02070603080606020203" pitchFamily="18" charset="0"/>
            </a:endParaRPr>
          </a:p>
          <a:p>
            <a:pPr marL="914400" lvl="2" indent="0">
              <a:buNone/>
            </a:pPr>
            <a:r>
              <a:rPr lang="fr-CH" dirty="0">
                <a:latin typeface="Bodoni MT" panose="02070603080606020203" pitchFamily="18" charset="0"/>
              </a:rPr>
              <a:t>-&gt; </a:t>
            </a:r>
            <a:r>
              <a:rPr lang="fr-CH" dirty="0" err="1">
                <a:latin typeface="Bodoni MT" panose="02070603080606020203" pitchFamily="18" charset="0"/>
              </a:rPr>
              <a:t>Only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instructs</a:t>
            </a:r>
            <a:r>
              <a:rPr lang="fr-CH" dirty="0">
                <a:latin typeface="Bodoni MT" panose="02070603080606020203" pitchFamily="18" charset="0"/>
              </a:rPr>
              <a:t> the robot to go </a:t>
            </a:r>
            <a:r>
              <a:rPr lang="fr-CH" dirty="0" err="1">
                <a:latin typeface="Bodoni MT" panose="02070603080606020203" pitchFamily="18" charset="0"/>
              </a:rPr>
              <a:t>from</a:t>
            </a:r>
            <a:r>
              <a:rPr lang="fr-CH" dirty="0">
                <a:latin typeface="Bodoni MT" panose="02070603080606020203" pitchFamily="18" charset="0"/>
              </a:rPr>
              <a:t> A -&gt; … -&gt; Z</a:t>
            </a:r>
          </a:p>
          <a:p>
            <a:pPr lvl="1"/>
            <a:endParaRPr lang="fr-CH" sz="1400" dirty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fr-CH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753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6384-5EC8-481C-9D5B-F78EDEC2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H" cap="none" dirty="0">
                <a:latin typeface="Bodoni MT" panose="02070603080606020203" pitchFamily="18" charset="0"/>
              </a:rPr>
              <a:t>Proof of Concept – </a:t>
            </a:r>
            <a:r>
              <a:rPr lang="fr-CH" cap="none" dirty="0" err="1">
                <a:latin typeface="Bodoni MT" panose="02070603080606020203" pitchFamily="18" charset="0"/>
              </a:rPr>
              <a:t>Decision</a:t>
            </a:r>
            <a:r>
              <a:rPr lang="fr-CH" cap="none" dirty="0">
                <a:latin typeface="Bodoni MT" panose="02070603080606020203" pitchFamily="18" charset="0"/>
              </a:rPr>
              <a:t> </a:t>
            </a:r>
            <a:r>
              <a:rPr lang="fr-CH" cap="none" dirty="0" err="1">
                <a:latin typeface="Bodoni MT" panose="02070603080606020203" pitchFamily="18" charset="0"/>
              </a:rPr>
              <a:t>Making</a:t>
            </a:r>
            <a:r>
              <a:rPr lang="fr-CH" cap="none" dirty="0">
                <a:latin typeface="Bodoni MT" panose="02070603080606020203" pitchFamily="18" charset="0"/>
              </a:rPr>
              <a:t> &amp; </a:t>
            </a:r>
            <a:r>
              <a:rPr lang="fr-CH" cap="none" dirty="0" err="1">
                <a:latin typeface="Bodoni MT" panose="02070603080606020203" pitchFamily="18" charset="0"/>
              </a:rPr>
              <a:t>Strategy</a:t>
            </a:r>
            <a:endParaRPr lang="en-US" cap="none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101FD-73AE-485F-A705-16842CCA0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H" dirty="0" err="1">
                <a:latin typeface="Bodoni MT" panose="02070603080606020203" pitchFamily="18" charset="0"/>
              </a:rPr>
              <a:t>Decision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Making</a:t>
            </a:r>
            <a:r>
              <a:rPr lang="fr-CH" dirty="0">
                <a:latin typeface="Bodoni MT" panose="02070603080606020203" pitchFamily="18" charset="0"/>
              </a:rPr>
              <a:t> and </a:t>
            </a:r>
            <a:r>
              <a:rPr lang="fr-CH" dirty="0" err="1">
                <a:latin typeface="Bodoni MT" panose="02070603080606020203" pitchFamily="18" charset="0"/>
              </a:rPr>
              <a:t>Strategy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>
                <a:latin typeface="Bodoni MT" panose="02070603080606020203" pitchFamily="18" charset="0"/>
              </a:rPr>
              <a:t>2 </a:t>
            </a:r>
            <a:r>
              <a:rPr lang="fr-CH" dirty="0" err="1">
                <a:latin typeface="Bodoni MT" panose="02070603080606020203" pitchFamily="18" charset="0"/>
              </a:rPr>
              <a:t>arrays</a:t>
            </a:r>
            <a:r>
              <a:rPr lang="fr-CH" dirty="0">
                <a:latin typeface="Bodoni MT" panose="02070603080606020203" pitchFamily="18" charset="0"/>
              </a:rPr>
              <a:t> : </a:t>
            </a:r>
            <a:r>
              <a:rPr lang="fr-CH" dirty="0" err="1">
                <a:latin typeface="Bodoni MT" panose="02070603080606020203" pitchFamily="18" charset="0"/>
              </a:rPr>
              <a:t>PriorityArray</a:t>
            </a:r>
            <a:r>
              <a:rPr lang="fr-CH" dirty="0">
                <a:latin typeface="Bodoni MT" panose="02070603080606020203" pitchFamily="18" charset="0"/>
              </a:rPr>
              <a:t> &amp; </a:t>
            </a:r>
            <a:r>
              <a:rPr lang="fr-CH" dirty="0" err="1">
                <a:latin typeface="Bodoni MT" panose="02070603080606020203" pitchFamily="18" charset="0"/>
              </a:rPr>
              <a:t>CommandArray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>
                <a:latin typeface="Bodoni MT" panose="02070603080606020203" pitchFamily="18" charset="0"/>
              </a:rPr>
              <a:t>Main </a:t>
            </a:r>
            <a:r>
              <a:rPr lang="fr-CH" dirty="0" err="1">
                <a:latin typeface="Bodoni MT" panose="02070603080606020203" pitchFamily="18" charset="0"/>
              </a:rPr>
              <a:t>rule</a:t>
            </a:r>
            <a:r>
              <a:rPr lang="fr-CH" dirty="0">
                <a:latin typeface="Bodoni MT" panose="02070603080606020203" pitchFamily="18" charset="0"/>
              </a:rPr>
              <a:t>: </a:t>
            </a:r>
            <a:r>
              <a:rPr lang="fr-CH" dirty="0" err="1">
                <a:latin typeface="Bodoni MT" panose="02070603080606020203" pitchFamily="18" charset="0"/>
              </a:rPr>
              <a:t>ReadRobotCommands</a:t>
            </a:r>
            <a:endParaRPr lang="fr-CH" dirty="0">
              <a:latin typeface="Bodoni MT" panose="02070603080606020203" pitchFamily="18" charset="0"/>
            </a:endParaRPr>
          </a:p>
          <a:p>
            <a:pPr lvl="1"/>
            <a:r>
              <a:rPr lang="fr-CH" dirty="0" err="1">
                <a:latin typeface="Bodoni MT" panose="02070603080606020203" pitchFamily="18" charset="0"/>
              </a:rPr>
              <a:t>Factors</a:t>
            </a:r>
            <a:r>
              <a:rPr lang="fr-CH" dirty="0">
                <a:latin typeface="Bodoni MT" panose="02070603080606020203" pitchFamily="18" charset="0"/>
              </a:rPr>
              <a:t> for </a:t>
            </a:r>
            <a:r>
              <a:rPr lang="fr-CH" dirty="0" err="1">
                <a:latin typeface="Bodoni MT" panose="02070603080606020203" pitchFamily="18" charset="0"/>
              </a:rPr>
              <a:t>sending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Commands</a:t>
            </a:r>
            <a:r>
              <a:rPr lang="fr-CH" dirty="0">
                <a:latin typeface="Bodoni MT" panose="02070603080606020203" pitchFamily="18" charset="0"/>
              </a:rPr>
              <a:t>:</a:t>
            </a:r>
          </a:p>
          <a:p>
            <a:pPr lvl="2"/>
            <a:r>
              <a:rPr lang="fr-CH" dirty="0">
                <a:latin typeface="Bodoni MT" panose="02070603080606020203" pitchFamily="18" charset="0"/>
              </a:rPr>
              <a:t>Scenario </a:t>
            </a:r>
            <a:r>
              <a:rPr lang="fr-CH" dirty="0" err="1">
                <a:latin typeface="Bodoni MT" panose="02070603080606020203" pitchFamily="18" charset="0"/>
              </a:rPr>
              <a:t>Priority</a:t>
            </a:r>
            <a:endParaRPr lang="fr-CH" dirty="0">
              <a:latin typeface="Bodoni MT" panose="02070603080606020203" pitchFamily="18" charset="0"/>
            </a:endParaRPr>
          </a:p>
          <a:p>
            <a:pPr lvl="2"/>
            <a:r>
              <a:rPr lang="fr-CH" dirty="0" err="1">
                <a:latin typeface="Bodoni MT" panose="02070603080606020203" pitchFamily="18" charset="0"/>
              </a:rPr>
              <a:t>Strategy</a:t>
            </a:r>
            <a:r>
              <a:rPr lang="fr-CH" dirty="0">
                <a:latin typeface="Bodoni MT" panose="02070603080606020203" pitchFamily="18" charset="0"/>
              </a:rPr>
              <a:t> </a:t>
            </a:r>
            <a:r>
              <a:rPr lang="fr-CH" dirty="0" err="1">
                <a:latin typeface="Bodoni MT" panose="02070603080606020203" pitchFamily="18" charset="0"/>
              </a:rPr>
              <a:t>Selected</a:t>
            </a:r>
            <a:endParaRPr lang="fr-CH" dirty="0">
              <a:latin typeface="Bodoni MT" panose="02070603080606020203" pitchFamily="18" charset="0"/>
            </a:endParaRPr>
          </a:p>
          <a:p>
            <a:pPr marL="457200" lvl="1" indent="0">
              <a:buNone/>
            </a:pPr>
            <a:endParaRPr lang="fr-CH" dirty="0">
              <a:latin typeface="Bodoni MT" panose="020706030806060202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067E83-2989-4D3E-AACB-D3854220FA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13" t="35933" r="32917" b="44180"/>
          <a:stretch/>
        </p:blipFill>
        <p:spPr>
          <a:xfrm>
            <a:off x="6771753" y="2288865"/>
            <a:ext cx="4246537" cy="13638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72C1AEA-D414-40CC-9663-FDAD2E8A0D6C}"/>
              </a:ext>
            </a:extLst>
          </p:cNvPr>
          <p:cNvSpPr txBox="1">
            <a:spLocks/>
          </p:cNvSpPr>
          <p:nvPr/>
        </p:nvSpPr>
        <p:spPr>
          <a:xfrm>
            <a:off x="6342233" y="4744497"/>
            <a:ext cx="5414339" cy="883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 err="1">
                <a:latin typeface="Bodoni MT" panose="02070603080606020203" pitchFamily="18" charset="0"/>
              </a:rPr>
              <a:t>Strategies</a:t>
            </a:r>
            <a:r>
              <a:rPr lang="fr-CH" dirty="0">
                <a:latin typeface="Bodoni MT" panose="02070603080606020203" pitchFamily="18" charset="0"/>
              </a:rPr>
              <a:t>: Offensive + </a:t>
            </a:r>
            <a:r>
              <a:rPr lang="fr-CH" dirty="0" err="1">
                <a:latin typeface="Bodoni MT" panose="02070603080606020203" pitchFamily="18" charset="0"/>
              </a:rPr>
              <a:t>Defensive</a:t>
            </a:r>
            <a:endParaRPr lang="fr-CH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684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-11-02 09-46-28">
            <a:hlinkClick r:id="" action="ppaction://media"/>
            <a:extLst>
              <a:ext uri="{FF2B5EF4-FFF2-40B4-BE49-F238E27FC236}">
                <a16:creationId xmlns:a16="http://schemas.microsoft.com/office/drawing/2014/main" id="{F465BAA6-5000-44D7-B9ED-880427F8B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351</Words>
  <Application>Microsoft Office PowerPoint</Application>
  <PresentationFormat>Widescreen</PresentationFormat>
  <Paragraphs>74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Bodoni MT</vt:lpstr>
      <vt:lpstr>Rockwell</vt:lpstr>
      <vt:lpstr>Gallery</vt:lpstr>
      <vt:lpstr>Separation Of Concerns Within Robotic Systems Through Proactive Computing</vt:lpstr>
      <vt:lpstr>Table of Contents</vt:lpstr>
      <vt:lpstr>Problem Statement</vt:lpstr>
      <vt:lpstr>Proposed Solution Model</vt:lpstr>
      <vt:lpstr>Robot Side</vt:lpstr>
      <vt:lpstr>Proof of Concept</vt:lpstr>
      <vt:lpstr>Proof of Concept– Scenario Example</vt:lpstr>
      <vt:lpstr>Proof of Concept – Decision Making &amp; Strategy</vt:lpstr>
      <vt:lpstr>PowerPoint Presentation</vt:lpstr>
      <vt:lpstr>PowerPoint Presentation</vt:lpstr>
      <vt:lpstr>Conclusion and Future Work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Separation Of Concerns Within Robotic Systems Through Proactive Computing</dc:title>
  <dc:creator>Alexandros Frantz</dc:creator>
  <cp:lastModifiedBy>Alexandros Frantz</cp:lastModifiedBy>
  <cp:revision>144</cp:revision>
  <dcterms:created xsi:type="dcterms:W3CDTF">2020-10-28T17:09:25Z</dcterms:created>
  <dcterms:modified xsi:type="dcterms:W3CDTF">2020-11-06T09:18:37Z</dcterms:modified>
</cp:coreProperties>
</file>