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1" r:id="rId4"/>
    <p:sldMasterId id="2147483813" r:id="rId5"/>
    <p:sldMasterId id="2147483816" r:id="rId6"/>
    <p:sldMasterId id="2147483824" r:id="rId7"/>
    <p:sldMasterId id="2147483812" r:id="rId8"/>
    <p:sldMasterId id="2147483843" r:id="rId9"/>
    <p:sldMasterId id="2147483857" r:id="rId10"/>
  </p:sldMasterIdLst>
  <p:notesMasterIdLst>
    <p:notesMasterId r:id="rId20"/>
  </p:notesMasterIdLst>
  <p:handoutMasterIdLst>
    <p:handoutMasterId r:id="rId21"/>
  </p:handoutMasterIdLst>
  <p:sldIdLst>
    <p:sldId id="370" r:id="rId11"/>
    <p:sldId id="372" r:id="rId12"/>
    <p:sldId id="394" r:id="rId13"/>
    <p:sldId id="395" r:id="rId14"/>
    <p:sldId id="396" r:id="rId15"/>
    <p:sldId id="397" r:id="rId16"/>
    <p:sldId id="398" r:id="rId17"/>
    <p:sldId id="385" r:id="rId18"/>
    <p:sldId id="366" r:id="rId19"/>
  </p:sldIdLst>
  <p:sldSz cx="9144000" cy="6858000" type="screen4x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">
          <p15:clr>
            <a:srgbClr val="A4A3A4"/>
          </p15:clr>
        </p15:guide>
        <p15:guide id="2">
          <p15:clr>
            <a:srgbClr val="A4A3A4"/>
          </p15:clr>
        </p15:guide>
        <p15:guide id="3" orient="horz" pos="5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CF"/>
    <a:srgbClr val="E03400"/>
    <a:srgbClr val="5C0025"/>
    <a:srgbClr val="0FA5B0"/>
    <a:srgbClr val="FF140B"/>
    <a:srgbClr val="5C5C5C"/>
    <a:srgbClr val="406670"/>
    <a:srgbClr val="8FA175"/>
    <a:srgbClr val="65939E"/>
    <a:srgbClr val="94BA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42" autoAdjust="0"/>
    <p:restoredTop sz="94699"/>
  </p:normalViewPr>
  <p:slideViewPr>
    <p:cSldViewPr snapToGrid="0" snapToObjects="1" showGuides="1">
      <p:cViewPr varScale="1">
        <p:scale>
          <a:sx n="115" d="100"/>
          <a:sy n="115" d="100"/>
        </p:scale>
        <p:origin x="2976" y="184"/>
      </p:cViewPr>
      <p:guideLst>
        <p:guide orient="horz" pos="194"/>
        <p:guide/>
        <p:guide orient="horz" pos="5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22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b-L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2AD99-C8D0-4A84-9335-5A9B802B40CF}" type="datetimeFigureOut">
              <a:rPr lang="lb-LU" smtClean="0"/>
              <a:pPr/>
              <a:t>16.11.20</a:t>
            </a:fld>
            <a:endParaRPr lang="lb-L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b-L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F1ECB-F45B-499C-B19B-FA29906B876F}" type="slidenum">
              <a:rPr lang="lb-LU" smtClean="0"/>
              <a:pPr/>
              <a:t>‹#›</a:t>
            </a:fld>
            <a:endParaRPr lang="lb-LU"/>
          </a:p>
        </p:txBody>
      </p:sp>
    </p:spTree>
    <p:extLst>
      <p:ext uri="{BB962C8B-B14F-4D97-AF65-F5344CB8AC3E}">
        <p14:creationId xmlns:p14="http://schemas.microsoft.com/office/powerpoint/2010/main" val="3229890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A63E1-A2A2-6F4B-A381-048F498A91E8}" type="datetimeFigureOut">
              <a:rPr lang="en-US" smtClean="0"/>
              <a:pPr/>
              <a:t>11/16/20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B461A-2F76-9B45-BD8C-695B6B1FEE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65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b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9B461A-2F76-9B45-BD8C-695B6B1FEE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66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S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0FA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10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12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11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990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CH" dirty="0"/>
              <a:t>Click to edit Master title style</a:t>
            </a:r>
            <a:br>
              <a:rPr lang="fr-CH" dirty="0"/>
            </a:br>
            <a:br>
              <a:rPr lang="fr-CH" dirty="0"/>
            </a:br>
            <a:endParaRPr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96887" y="1800000"/>
            <a:ext cx="8136000" cy="4868863"/>
          </a:xfrm>
          <a:prstGeom prst="rect">
            <a:avLst/>
          </a:prstGeom>
        </p:spPr>
        <p:txBody>
          <a:bodyPr vert="horz" lIns="0" tIns="0" rIns="0" bIns="0"/>
          <a:lstStyle>
            <a:lvl1pPr marL="230400" indent="-230400">
              <a:spcBef>
                <a:spcPts val="20"/>
              </a:spcBef>
              <a:buClr>
                <a:srgbClr val="0FA5B0"/>
              </a:buClr>
              <a:buSzPct val="100000"/>
              <a:buFont typeface="Wingdings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57200" indent="-230400">
              <a:spcBef>
                <a:spcPts val="600"/>
              </a:spcBef>
              <a:buClr>
                <a:srgbClr val="0FA5B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687600">
              <a:spcBef>
                <a:spcPts val="600"/>
              </a:spcBef>
              <a:buClr>
                <a:srgbClr val="0FA5B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914400">
              <a:spcBef>
                <a:spcPts val="600"/>
              </a:spcBef>
              <a:buClr>
                <a:srgbClr val="0FA5B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144800">
              <a:spcBef>
                <a:spcPts val="600"/>
              </a:spcBef>
              <a:buClr>
                <a:srgbClr val="0FA5B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4" y="947930"/>
            <a:ext cx="3443988" cy="2662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g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69CBF9F6-75D3-1B4A-A1AB-AF8E55766A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Image 6" descr="Bande_Logo_UNI_PP_right_long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2" r="1785" b="18390"/>
          <a:stretch/>
        </p:blipFill>
        <p:spPr bwMode="auto">
          <a:xfrm>
            <a:off x="-3772" y="550964"/>
            <a:ext cx="9147772" cy="9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68875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yperlien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69CBF9F6-75D3-1B4A-A1AB-AF8E55766A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3" name="Image 6" descr="Bande_Logo_UNI_PP_right_long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2" r="1785" b="18390"/>
          <a:stretch/>
        </p:blipFill>
        <p:spPr bwMode="auto">
          <a:xfrm>
            <a:off x="-3772" y="550964"/>
            <a:ext cx="9147772" cy="9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68875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98474" y="1771776"/>
            <a:ext cx="4983164" cy="617412"/>
          </a:xfrm>
          <a:prstGeom prst="rect">
            <a:avLst/>
          </a:prstGeom>
        </p:spPr>
        <p:txBody>
          <a:bodyPr vert="horz" lIns="0" tIns="0" r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 sz="2000" b="1">
                <a:solidFill>
                  <a:srgbClr val="68585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fr-CH" dirty="0"/>
              <a:t>Click to edit Master text styles</a:t>
            </a:r>
          </a:p>
          <a:p>
            <a:pPr lvl="0"/>
            <a:endParaRPr lang="fr-CH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98473" y="2520000"/>
            <a:ext cx="4983165" cy="4144963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228600" indent="0">
              <a:buClr>
                <a:srgbClr val="E03739"/>
              </a:buClr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457200" indent="0">
              <a:buClr>
                <a:srgbClr val="E03739"/>
              </a:buClr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 marL="685800" indent="0">
              <a:buClr>
                <a:srgbClr val="E03739"/>
              </a:buClr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914400" indent="0">
              <a:buClr>
                <a:srgbClr val="E03739"/>
              </a:buCl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030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yperlie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69CBF9F6-75D3-1B4A-A1AB-AF8E55766A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3" name="Image 6" descr="Bande_Logo_UNI_PP_right_long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2" r="1785" b="18390"/>
          <a:stretch/>
        </p:blipFill>
        <p:spPr bwMode="auto">
          <a:xfrm>
            <a:off x="-3772" y="550964"/>
            <a:ext cx="9147772" cy="9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68875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98474" y="1771776"/>
            <a:ext cx="4983164" cy="617412"/>
          </a:xfrm>
          <a:prstGeom prst="rect">
            <a:avLst/>
          </a:prstGeom>
        </p:spPr>
        <p:txBody>
          <a:bodyPr vert="horz" lIns="0" tIns="0" r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 sz="2000" b="1">
                <a:solidFill>
                  <a:srgbClr val="68585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fr-CH" dirty="0"/>
              <a:t>Click to edit Master text styles</a:t>
            </a:r>
          </a:p>
          <a:p>
            <a:pPr lvl="0"/>
            <a:endParaRPr lang="fr-CH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98473" y="2520000"/>
            <a:ext cx="4983165" cy="4144963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2"/>
              </a:buClr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228600" indent="0">
              <a:buClr>
                <a:srgbClr val="E03739"/>
              </a:buClr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457200" indent="0">
              <a:buClr>
                <a:srgbClr val="E03739"/>
              </a:buClr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 marL="685800" indent="0">
              <a:buClr>
                <a:srgbClr val="E03739"/>
              </a:buClr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914400" indent="0">
              <a:buClr>
                <a:srgbClr val="E03739"/>
              </a:buCl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2929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yperlien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69CBF9F6-75D3-1B4A-A1AB-AF8E55766A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3" name="Image 6" descr="Bande_Logo_UNI_PP_right_long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2" r="1785" b="18390"/>
          <a:stretch/>
        </p:blipFill>
        <p:spPr bwMode="auto">
          <a:xfrm>
            <a:off x="-3772" y="550964"/>
            <a:ext cx="9147772" cy="9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68875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98474" y="1771776"/>
            <a:ext cx="4983164" cy="617412"/>
          </a:xfrm>
          <a:prstGeom prst="rect">
            <a:avLst/>
          </a:prstGeom>
        </p:spPr>
        <p:txBody>
          <a:bodyPr vert="horz" lIns="0" tIns="0" r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 sz="2000" b="1">
                <a:solidFill>
                  <a:srgbClr val="68585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fr-CH" dirty="0"/>
              <a:t>Click to edit Master text styles</a:t>
            </a:r>
          </a:p>
          <a:p>
            <a:pPr lvl="0"/>
            <a:endParaRPr lang="fr-CH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98473" y="2520000"/>
            <a:ext cx="4983165" cy="4144963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3"/>
              </a:buClr>
              <a:buSzPct val="75000"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228600" indent="0">
              <a:buClr>
                <a:srgbClr val="E03739"/>
              </a:buClr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457200" indent="0">
              <a:buClr>
                <a:srgbClr val="E03739"/>
              </a:buClr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 marL="685800" indent="0">
              <a:buClr>
                <a:srgbClr val="E03739"/>
              </a:buClr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914400" indent="0">
              <a:buClr>
                <a:srgbClr val="E03739"/>
              </a:buCl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3670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yperlie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69CBF9F6-75D3-1B4A-A1AB-AF8E55766A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pic>
        <p:nvPicPr>
          <p:cNvPr id="13" name="Image 6" descr="Bande_Logo_UNI_PP_right_long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2" r="1785" b="18390"/>
          <a:stretch/>
        </p:blipFill>
        <p:spPr bwMode="auto">
          <a:xfrm>
            <a:off x="-3772" y="550964"/>
            <a:ext cx="9147772" cy="9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68875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98474" y="1771776"/>
            <a:ext cx="4983164" cy="617412"/>
          </a:xfrm>
          <a:prstGeom prst="rect">
            <a:avLst/>
          </a:prstGeom>
        </p:spPr>
        <p:txBody>
          <a:bodyPr vert="horz" lIns="0" tIns="0" rIns="0"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 sz="2000" b="1">
                <a:solidFill>
                  <a:srgbClr val="68585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fr-CH" dirty="0"/>
              <a:t>Click to edit Master text styles</a:t>
            </a:r>
          </a:p>
          <a:p>
            <a:pPr lvl="0"/>
            <a:endParaRPr lang="fr-CH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98473" y="2520000"/>
            <a:ext cx="4983165" cy="4144963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5"/>
              </a:buClr>
              <a:buSzPct val="75000"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228600" indent="0">
              <a:buClr>
                <a:srgbClr val="E03739"/>
              </a:buClr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457200" indent="0">
              <a:buClr>
                <a:srgbClr val="E03739"/>
              </a:buClr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 marL="685800" indent="0">
              <a:buClr>
                <a:srgbClr val="E03739"/>
              </a:buClr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914400" indent="0">
              <a:buClr>
                <a:srgbClr val="E03739"/>
              </a:buCl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9324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- Bullet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69CBF9F6-75D3-1B4A-A1AB-AF8E55766A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FF1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Image 6" descr="Bande_Logo_UNI_PP_right_long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0" b="18390"/>
          <a:stretch/>
        </p:blipFill>
        <p:spPr bwMode="auto">
          <a:xfrm>
            <a:off x="-546100" y="550964"/>
            <a:ext cx="9944100" cy="9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pour une image  3"/>
          <p:cNvSpPr>
            <a:spLocks noGrp="1"/>
          </p:cNvSpPr>
          <p:nvPr>
            <p:ph type="pic" sz="quarter" idx="13"/>
          </p:nvPr>
        </p:nvSpPr>
        <p:spPr>
          <a:xfrm>
            <a:off x="5694363" y="1776413"/>
            <a:ext cx="2962275" cy="4888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fr-FR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8474" y="658160"/>
            <a:ext cx="6130926" cy="29729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dirty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39145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98473" y="2520000"/>
            <a:ext cx="4983165" cy="4144963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rgbClr val="E03739"/>
              </a:buClr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228600" indent="0">
              <a:buClr>
                <a:srgbClr val="E03739"/>
              </a:buClr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457200" indent="0">
              <a:buClr>
                <a:srgbClr val="E03739"/>
              </a:buClr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 marL="685800" indent="0">
              <a:buClr>
                <a:srgbClr val="E03739"/>
              </a:buClr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914400" indent="0">
              <a:buClr>
                <a:srgbClr val="E03739"/>
              </a:buCl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98474" y="1771776"/>
            <a:ext cx="4983164" cy="674687"/>
          </a:xfrm>
          <a:prstGeom prst="rect">
            <a:avLst/>
          </a:prstGeom>
        </p:spPr>
        <p:txBody>
          <a:bodyPr vert="horz" lIns="0" tIns="0" rIns="0"/>
          <a:lstStyle>
            <a:lvl1pPr>
              <a:buNone/>
              <a:defRPr b="1">
                <a:solidFill>
                  <a:srgbClr val="68585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fr-CH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3594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3"/>
          <p:cNvGrpSpPr/>
          <p:nvPr userDrawn="1"/>
        </p:nvGrpSpPr>
        <p:grpSpPr>
          <a:xfrm>
            <a:off x="7719023" y="5732426"/>
            <a:ext cx="1019412" cy="702000"/>
            <a:chOff x="7778187" y="681228"/>
            <a:chExt cx="900000" cy="576072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7778187" y="681228"/>
              <a:ext cx="900000" cy="5760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fr-LU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778187" y="1088020"/>
              <a:ext cx="900000" cy="169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fr-LU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0" y="6434866"/>
            <a:ext cx="915921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pic>
        <p:nvPicPr>
          <p:cNvPr id="15" name="Picture 14" descr="UNI_logo_quadri_def.pdf"/>
          <p:cNvPicPr>
            <a:picLocks noChangeAspect="1"/>
          </p:cNvPicPr>
          <p:nvPr userDrawn="1"/>
        </p:nvPicPr>
        <p:blipFill>
          <a:blip r:embed="rId2"/>
          <a:srcRect l="24471" t="27051" r="21988" b="29129"/>
          <a:stretch>
            <a:fillRect/>
          </a:stretch>
        </p:blipFill>
        <p:spPr>
          <a:xfrm>
            <a:off x="7880676" y="5871628"/>
            <a:ext cx="747755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324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-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2015-07-24_A7r_01588_Belval_LuxUni_light.jpg">
            <a:extLst>
              <a:ext uri="{FF2B5EF4-FFF2-40B4-BE49-F238E27FC236}">
                <a16:creationId xmlns:a16="http://schemas.microsoft.com/office/drawing/2014/main" id="{C8E3185F-CD3B-A647-B4A4-367CA250B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06" y="0"/>
            <a:ext cx="9159212" cy="6483628"/>
          </a:xfrm>
          <a:prstGeom prst="rect">
            <a:avLst/>
          </a:prstGeom>
        </p:spPr>
      </p:pic>
      <p:sp>
        <p:nvSpPr>
          <p:cNvPr id="17" name="Rectangle 2"/>
          <p:cNvSpPr>
            <a:spLocks/>
          </p:cNvSpPr>
          <p:nvPr userDrawn="1"/>
        </p:nvSpPr>
        <p:spPr bwMode="auto">
          <a:xfrm>
            <a:off x="0" y="485021"/>
            <a:ext cx="9144000" cy="1350962"/>
          </a:xfrm>
          <a:prstGeom prst="rect">
            <a:avLst/>
          </a:prstGeom>
          <a:solidFill>
            <a:srgbClr val="0000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>
                    <a:alpha val="29803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0000" rIns="0" bIns="0" anchor="b" anchorCtr="0"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69CBF9F6-75D3-1B4A-A1AB-AF8E55766A5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Image 6" descr="Bande_Logo_UNI_PP_right_long.eps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10" b="18390"/>
          <a:stretch/>
        </p:blipFill>
        <p:spPr bwMode="auto">
          <a:xfrm>
            <a:off x="-546100" y="5907010"/>
            <a:ext cx="9944100" cy="9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/>
          <p:cNvSpPr>
            <a:spLocks/>
          </p:cNvSpPr>
          <p:nvPr userDrawn="1"/>
        </p:nvSpPr>
        <p:spPr bwMode="auto">
          <a:xfrm>
            <a:off x="0" y="485021"/>
            <a:ext cx="196850" cy="13509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EE2344FF-B321-8C4E-9D7B-69BC9DECA042}"/>
              </a:ext>
            </a:extLst>
          </p:cNvPr>
          <p:cNvSpPr txBox="1">
            <a:spLocks/>
          </p:cNvSpPr>
          <p:nvPr userDrawn="1"/>
        </p:nvSpPr>
        <p:spPr>
          <a:xfrm>
            <a:off x="0" y="486000"/>
            <a:ext cx="3711575" cy="134998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Tx/>
              <a:buNone/>
              <a:defRPr sz="2000" kern="1200">
                <a:solidFill>
                  <a:schemeClr val="bg1"/>
                </a:solidFill>
                <a:latin typeface="Gill Sans"/>
                <a:ea typeface="+mn-ea"/>
                <a:cs typeface="Gill San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i="0" dirty="0">
                <a:solidFill>
                  <a:srgbClr val="FFFFFF"/>
                </a:solidFill>
                <a:latin typeface="+mj-lt"/>
                <a:sym typeface="Gill Sans" charset="0"/>
              </a:rPr>
              <a:t>University of Luxembourg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74882FD3-9FD2-434B-AC7F-878CCF0D0FB6}"/>
              </a:ext>
            </a:extLst>
          </p:cNvPr>
          <p:cNvSpPr txBox="1">
            <a:spLocks/>
          </p:cNvSpPr>
          <p:nvPr userDrawn="1"/>
        </p:nvSpPr>
        <p:spPr>
          <a:xfrm>
            <a:off x="0" y="1171201"/>
            <a:ext cx="3711575" cy="672387"/>
          </a:xfrm>
          <a:prstGeom prst="rect">
            <a:avLst/>
          </a:prstGeom>
        </p:spPr>
        <p:txBody>
          <a:bodyPr vert="horz" lIns="360000" tIns="72000" rIns="36000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" b="0" i="0" kern="1200">
                <a:solidFill>
                  <a:schemeClr val="bg1"/>
                </a:solidFill>
                <a:latin typeface="Gill Sans Light"/>
                <a:ea typeface="+mn-ea"/>
                <a:cs typeface="Gill Sans Light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300" b="0" i="0" dirty="0">
              <a:solidFill>
                <a:srgbClr val="FFFFFF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853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H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Luca RATTI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EC922-F467-8443-9A36-95FD797056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62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Luca RATTI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3E83F-E18C-8042-A325-405F31AB57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6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5C0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5C0025"/>
              </a:solidFill>
            </a:endParaRPr>
          </a:p>
        </p:txBody>
      </p:sp>
      <p:grpSp>
        <p:nvGrpSpPr>
          <p:cNvPr id="7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8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10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11" name="Rectangle 10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9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990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CH" dirty="0"/>
              <a:t>Click to edit Master title style</a:t>
            </a:r>
            <a:br>
              <a:rPr lang="fr-CH" dirty="0"/>
            </a:br>
            <a:br>
              <a:rPr lang="fr-CH" dirty="0"/>
            </a:br>
            <a:endParaRPr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96887" y="1800000"/>
            <a:ext cx="8136000" cy="4868863"/>
          </a:xfrm>
          <a:prstGeom prst="rect">
            <a:avLst/>
          </a:prstGeom>
        </p:spPr>
        <p:txBody>
          <a:bodyPr vert="horz" lIns="0" tIns="0" rIns="0" bIns="0"/>
          <a:lstStyle>
            <a:lvl1pPr marL="230400" indent="-230400">
              <a:spcBef>
                <a:spcPts val="20"/>
              </a:spcBef>
              <a:buClr>
                <a:srgbClr val="5C0025"/>
              </a:buClr>
              <a:buSzPct val="100000"/>
              <a:buFont typeface="Wingdings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57200" indent="-230400">
              <a:spcBef>
                <a:spcPts val="600"/>
              </a:spcBef>
              <a:buClr>
                <a:srgbClr val="5C0025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687600">
              <a:spcBef>
                <a:spcPts val="600"/>
              </a:spcBef>
              <a:buClr>
                <a:srgbClr val="5C0025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914400">
              <a:spcBef>
                <a:spcPts val="600"/>
              </a:spcBef>
              <a:buClr>
                <a:srgbClr val="5C0025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144800">
              <a:spcBef>
                <a:spcPts val="600"/>
              </a:spcBef>
              <a:buClr>
                <a:srgbClr val="5C0025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pic>
        <p:nvPicPr>
          <p:cNvPr id="15" name="Picture 3" descr="FDEF_Embleme_outline_ENG_vect_white.ai"/>
          <p:cNvPicPr>
            <a:picLocks noChangeAspect="1"/>
          </p:cNvPicPr>
          <p:nvPr userDrawn="1"/>
        </p:nvPicPr>
        <p:blipFill rotWithShape="1">
          <a:blip r:embed="rId3"/>
          <a:srcRect l="37156" t="48295" r="38766" b="47500"/>
          <a:stretch/>
        </p:blipFill>
        <p:spPr>
          <a:xfrm>
            <a:off x="436088" y="914403"/>
            <a:ext cx="3180324" cy="4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4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Luca RATTI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DB7D1-BB7B-2143-9D3A-307913BC05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24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Luca RATTI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5A08E-387E-1A40-9C9E-4BFB8A4B11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00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Luca RATTI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EFC49-CFFD-7B4B-99BB-400682A7CB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61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Luca RATTI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F4C5F-DBBA-2444-8DDB-14DA0E6837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734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Luca RATTI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E7E84-6F08-9F4F-B52B-30DF684699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648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Luca RATTI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77AD9-6AA9-304A-B7B2-1F1B2F7EBE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167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Luca RATTI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011B8-80DA-8745-89F0-B458825E96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141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Luca RATTI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7EA3F-52FD-BF4E-9137-29F7D93FB5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63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Luca RATTI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FE4E3-CA5D-1B44-A811-DF75A926F5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40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SH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E03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E03400"/>
              </a:solidFill>
            </a:endParaRPr>
          </a:p>
        </p:txBody>
      </p:sp>
      <p:grpSp>
        <p:nvGrpSpPr>
          <p:cNvPr id="9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10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12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13" name="Rectangle 12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11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99060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CH" dirty="0"/>
              <a:t>Click to edit Master title style</a:t>
            </a:r>
            <a:br>
              <a:rPr lang="fr-CH" dirty="0"/>
            </a:br>
            <a:br>
              <a:rPr lang="fr-CH" dirty="0"/>
            </a:br>
            <a:endParaRPr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96887" y="1800000"/>
            <a:ext cx="8136000" cy="4868863"/>
          </a:xfrm>
          <a:prstGeom prst="rect">
            <a:avLst/>
          </a:prstGeom>
        </p:spPr>
        <p:txBody>
          <a:bodyPr vert="horz" lIns="0" tIns="0" rIns="0" bIns="0"/>
          <a:lstStyle>
            <a:lvl1pPr marL="230400" indent="-230400">
              <a:spcBef>
                <a:spcPts val="20"/>
              </a:spcBef>
              <a:buClr>
                <a:srgbClr val="E03400"/>
              </a:buClr>
              <a:buSzPct val="100000"/>
              <a:buFont typeface="Wingdings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57200" indent="-230400">
              <a:spcBef>
                <a:spcPts val="600"/>
              </a:spcBef>
              <a:buClr>
                <a:srgbClr val="E0340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687600">
              <a:spcBef>
                <a:spcPts val="600"/>
              </a:spcBef>
              <a:buClr>
                <a:srgbClr val="E0340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914400">
              <a:spcBef>
                <a:spcPts val="600"/>
              </a:spcBef>
              <a:buClr>
                <a:srgbClr val="E0340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1144800">
              <a:spcBef>
                <a:spcPts val="600"/>
              </a:spcBef>
              <a:buClr>
                <a:srgbClr val="E03400"/>
              </a:buClr>
              <a:buSzPct val="100000"/>
              <a:buFont typeface="Wingdings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3" y="912743"/>
            <a:ext cx="4037469" cy="31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6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 page">
    <p:bg>
      <p:bgPr>
        <a:gradFill flip="none" rotWithShape="1">
          <a:gsLst>
            <a:gs pos="0">
              <a:schemeClr val="bg1">
                <a:tint val="80000"/>
                <a:satMod val="300000"/>
                <a:alpha val="0"/>
              </a:schemeClr>
            </a:gs>
            <a:gs pos="100000">
              <a:srgbClr val="4C79AB">
                <a:alpha val="34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76000"/>
          </a:xfrm>
          <a:prstGeom prst="rect">
            <a:avLst/>
          </a:prstGeom>
          <a:solidFill>
            <a:srgbClr val="00AA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516000"/>
            <a:ext cx="915921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7790625" y="5949572"/>
            <a:ext cx="867600" cy="607703"/>
            <a:chOff x="6793675" y="550964"/>
            <a:chExt cx="867600" cy="607703"/>
          </a:xfrm>
        </p:grpSpPr>
        <p:grpSp>
          <p:nvGrpSpPr>
            <p:cNvPr id="20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22" name="Rounded Rectangle 21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23" name="Rectangle 22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21" name="Picture 20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10" y="1820079"/>
            <a:ext cx="7861960" cy="283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58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page">
    <p:bg>
      <p:bgPr>
        <a:gradFill flip="none" rotWithShape="1">
          <a:gsLst>
            <a:gs pos="0">
              <a:schemeClr val="bg1">
                <a:tint val="80000"/>
                <a:satMod val="300000"/>
                <a:alpha val="0"/>
              </a:schemeClr>
            </a:gs>
            <a:gs pos="100000">
              <a:srgbClr val="4C79AB">
                <a:alpha val="34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1617300"/>
            <a:ext cx="9144000" cy="5258700"/>
          </a:xfrm>
          <a:prstGeom prst="rect">
            <a:avLst/>
          </a:prstGeom>
          <a:solidFill>
            <a:srgbClr val="00AA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 rot="10800000" flipH="1" flipV="1">
            <a:off x="0" y="4140200"/>
            <a:ext cx="2880000" cy="6350"/>
          </a:xfrm>
          <a:prstGeom prst="line">
            <a:avLst/>
          </a:prstGeom>
          <a:noFill/>
          <a:ln w="6350" cap="flat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 rot="10800000" flipH="1">
            <a:off x="6278915" y="4140200"/>
            <a:ext cx="2880000" cy="6350"/>
          </a:xfrm>
          <a:prstGeom prst="line">
            <a:avLst/>
          </a:prstGeom>
          <a:noFill/>
          <a:ln w="6350" cap="flat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468000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288036" indent="0" algn="ctr">
              <a:buNone/>
              <a:defRPr/>
            </a:lvl2pPr>
            <a:lvl3pPr marL="576070" indent="0" algn="ctr">
              <a:buNone/>
              <a:defRPr/>
            </a:lvl3pPr>
            <a:lvl4pPr marL="864106" indent="0" algn="ctr">
              <a:buNone/>
              <a:defRPr/>
            </a:lvl4pPr>
            <a:lvl5pPr marL="1152142" indent="0" algn="ctr">
              <a:buNone/>
              <a:defRPr/>
            </a:lvl5pPr>
            <a:lvl6pPr marL="1440177" indent="0" algn="ctr">
              <a:buNone/>
              <a:defRPr/>
            </a:lvl6pPr>
            <a:lvl7pPr marL="1728212" indent="0" algn="ctr">
              <a:buNone/>
              <a:defRPr/>
            </a:lvl7pPr>
            <a:lvl8pPr marL="2016248" indent="0" algn="ctr">
              <a:buNone/>
              <a:defRPr/>
            </a:lvl8pPr>
            <a:lvl9pPr marL="2304283" indent="0" algn="ctr">
              <a:buNone/>
              <a:defRPr/>
            </a:lvl9pPr>
          </a:lstStyle>
          <a:p>
            <a:r>
              <a:rPr lang="fr-CH" dirty="0"/>
              <a:t>Click to edit Master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  <a:prstGeom prst="rect">
            <a:avLst/>
          </a:prstGeom>
        </p:spPr>
        <p:txBody>
          <a:bodyPr vert="horz" lIns="57607" tIns="28804" rIns="57607" bIns="28804"/>
          <a:lstStyle>
            <a:lvl1pPr algn="ctr"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CH" dirty="0"/>
              <a:t>Click to edit Master title style</a:t>
            </a:r>
            <a:endParaRPr lang="en-US" dirty="0"/>
          </a:p>
        </p:txBody>
      </p:sp>
      <p:sp>
        <p:nvSpPr>
          <p:cNvPr id="18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1257300"/>
            <a:ext cx="915921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grpSp>
        <p:nvGrpSpPr>
          <p:cNvPr id="13" name="Group 20"/>
          <p:cNvGrpSpPr/>
          <p:nvPr userDrawn="1"/>
        </p:nvGrpSpPr>
        <p:grpSpPr>
          <a:xfrm>
            <a:off x="7790625" y="692065"/>
            <a:ext cx="867600" cy="607703"/>
            <a:chOff x="6793675" y="550964"/>
            <a:chExt cx="867600" cy="607703"/>
          </a:xfrm>
        </p:grpSpPr>
        <p:grpSp>
          <p:nvGrpSpPr>
            <p:cNvPr id="14" name="Group 17"/>
            <p:cNvGrpSpPr/>
            <p:nvPr userDrawn="1"/>
          </p:nvGrpSpPr>
          <p:grpSpPr>
            <a:xfrm>
              <a:off x="6793675" y="550964"/>
              <a:ext cx="867600" cy="576072"/>
              <a:chOff x="7778187" y="681228"/>
              <a:chExt cx="900000" cy="576072"/>
            </a:xfrm>
          </p:grpSpPr>
          <p:sp>
            <p:nvSpPr>
              <p:cNvPr id="16" name="Rounded Rectangle 18"/>
              <p:cNvSpPr/>
              <p:nvPr userDrawn="1"/>
            </p:nvSpPr>
            <p:spPr>
              <a:xfrm>
                <a:off x="7778187" y="681228"/>
                <a:ext cx="900000" cy="57607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7778187" y="1088020"/>
                <a:ext cx="900000" cy="1692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LU"/>
              </a:p>
            </p:txBody>
          </p:sp>
        </p:grpSp>
        <p:pic>
          <p:nvPicPr>
            <p:cNvPr id="15" name="Picture 21" descr="UNI_logo_quadri_def.pdf"/>
            <p:cNvPicPr>
              <a:picLocks noChangeAspect="1"/>
            </p:cNvPicPr>
            <p:nvPr userDrawn="1"/>
          </p:nvPicPr>
          <p:blipFill>
            <a:blip r:embed="rId2"/>
            <a:srcRect l="24471" t="27051" r="21988" b="29129"/>
            <a:stretch>
              <a:fillRect/>
            </a:stretch>
          </p:blipFill>
          <p:spPr>
            <a:xfrm>
              <a:off x="6944400" y="658757"/>
              <a:ext cx="610801" cy="499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6910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 userDrawn="1"/>
        </p:nvSpPr>
        <p:spPr bwMode="auto">
          <a:xfrm>
            <a:off x="0" y="-1"/>
            <a:ext cx="9144000" cy="6907389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-3773" y="-63500"/>
            <a:ext cx="9197162" cy="66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98474" y="1771776"/>
            <a:ext cx="8208082" cy="2419224"/>
          </a:xfrm>
          <a:prstGeom prst="rect">
            <a:avLst/>
          </a:prstGeom>
        </p:spPr>
        <p:txBody>
          <a:bodyPr vert="horz" lIns="0" tIns="0" rIns="0"/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fr-CH" dirty="0"/>
              <a:t>Chapter Title</a:t>
            </a:r>
          </a:p>
        </p:txBody>
      </p:sp>
      <p:pic>
        <p:nvPicPr>
          <p:cNvPr id="18" name="Image 6" descr="Bande_Logo_UNI_PP_right_long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10" b="18390"/>
          <a:stretch/>
        </p:blipFill>
        <p:spPr bwMode="auto">
          <a:xfrm>
            <a:off x="-546100" y="5907010"/>
            <a:ext cx="9944100" cy="9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49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-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r>
              <a:rPr lang="fr-FR" dirty="0"/>
              <a:t> 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FF1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68875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pic>
        <p:nvPicPr>
          <p:cNvPr id="18" name="Image 6" descr="Bande_Logo_UNI_PP_right_long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2" r="1785" b="18390"/>
          <a:stretch/>
        </p:blipFill>
        <p:spPr bwMode="auto">
          <a:xfrm>
            <a:off x="-3772" y="550964"/>
            <a:ext cx="9147772" cy="9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98473" y="2520000"/>
            <a:ext cx="4983165" cy="4144963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228600" indent="0">
              <a:buClr>
                <a:srgbClr val="E03739"/>
              </a:buClr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457200" indent="0">
              <a:buClr>
                <a:srgbClr val="E03739"/>
              </a:buClr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 marL="685800" indent="0">
              <a:buClr>
                <a:srgbClr val="E03739"/>
              </a:buClr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914400" indent="0">
              <a:buClr>
                <a:srgbClr val="E03739"/>
              </a:buCl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98474" y="1771776"/>
            <a:ext cx="4983164" cy="674687"/>
          </a:xfrm>
          <a:prstGeom prst="rect">
            <a:avLst/>
          </a:prstGeom>
        </p:spPr>
        <p:txBody>
          <a:bodyPr vert="horz" lIns="0" tIns="0" rIns="0"/>
          <a:lstStyle>
            <a:lvl1pPr>
              <a:buNone/>
              <a:defRPr b="1">
                <a:solidFill>
                  <a:schemeClr val="accent5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fr-CH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51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69CBF9F6-75D3-1B4A-A1AB-AF8E55766A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FF1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3" name="Image 6" descr="Bande_Logo_UNI_PP_right_long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2" r="1785" b="18390"/>
          <a:stretch/>
        </p:blipFill>
        <p:spPr bwMode="auto">
          <a:xfrm>
            <a:off x="-3772" y="550964"/>
            <a:ext cx="9147772" cy="9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68875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98474" y="1771776"/>
            <a:ext cx="4789143" cy="617412"/>
          </a:xfrm>
          <a:prstGeom prst="rect">
            <a:avLst/>
          </a:prstGeom>
        </p:spPr>
        <p:txBody>
          <a:bodyPr vert="horz" lIns="0" tIns="0" rIns="0"/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 sz="2000" b="1">
                <a:solidFill>
                  <a:srgbClr val="68585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0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4180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- Sousti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/>
          <a:lstStyle/>
          <a:p>
            <a:fld id="{69CBF9F6-75D3-1B4A-A1AB-AF8E55766A5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"/>
          <p:cNvSpPr>
            <a:spLocks/>
          </p:cNvSpPr>
          <p:nvPr userDrawn="1"/>
        </p:nvSpPr>
        <p:spPr bwMode="auto">
          <a:xfrm>
            <a:off x="0" y="0"/>
            <a:ext cx="9144000" cy="1257300"/>
          </a:xfrm>
          <a:prstGeom prst="rect">
            <a:avLst/>
          </a:prstGeom>
          <a:solidFill>
            <a:schemeClr val="bg1">
              <a:lumMod val="50000"/>
              <a:alpha val="79999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>
            <a:off x="-3772" y="241300"/>
            <a:ext cx="205478" cy="714157"/>
          </a:xfrm>
          <a:prstGeom prst="rect">
            <a:avLst/>
          </a:prstGeom>
          <a:solidFill>
            <a:srgbClr val="FF14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23" name="Image 6" descr="Bande_Logo_UNI_PP_right_long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2" r="1785" b="18390"/>
          <a:stretch/>
        </p:blipFill>
        <p:spPr bwMode="auto">
          <a:xfrm>
            <a:off x="-3772" y="550964"/>
            <a:ext cx="9147772" cy="9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498474" y="266700"/>
            <a:ext cx="6880226" cy="68875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fr-CH" dirty="0"/>
              <a:t>Click to edit Master title style</a:t>
            </a:r>
            <a:endParaRPr dirty="0"/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498474" y="1771776"/>
            <a:ext cx="4983164" cy="617412"/>
          </a:xfrm>
          <a:prstGeom prst="rect">
            <a:avLst/>
          </a:prstGeom>
        </p:spPr>
        <p:txBody>
          <a:bodyPr vert="horz" wrap="square" lIns="0" tIns="0" rIns="0" bIns="0"/>
          <a:lstStyle>
            <a:lvl1pPr marL="0" marR="0" indent="0" algn="l" defTabSz="914400" rtl="0" eaLnBrk="1" fontAlgn="auto" latinLnBrk="0" hangingPunc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75000"/>
              <a:buFont typeface="Wingdings" pitchFamily="2" charset="2"/>
              <a:buNone/>
              <a:tabLst/>
              <a:defRPr sz="2000" b="1">
                <a:solidFill>
                  <a:srgbClr val="68585A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fr-CH" dirty="0"/>
              <a:t>Click to edit Master text styles</a:t>
            </a:r>
          </a:p>
          <a:p>
            <a:pPr lvl="0"/>
            <a:endParaRPr lang="fr-CH" dirty="0"/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8473" y="2520001"/>
            <a:ext cx="4983165" cy="411296"/>
          </a:xfrm>
          <a:prstGeom prst="rect">
            <a:avLst/>
          </a:prstGeom>
          <a:noFill/>
        </p:spPr>
        <p:txBody>
          <a:bodyPr lIns="0" tIns="0" rIns="0"/>
          <a:lstStyle>
            <a:lvl1pPr marL="0" indent="0">
              <a:buClr>
                <a:srgbClr val="E03739"/>
              </a:buClr>
              <a:buNone/>
              <a:defRPr sz="1600">
                <a:solidFill>
                  <a:schemeClr val="accent1"/>
                </a:solidFill>
              </a:defRPr>
            </a:lvl1pPr>
            <a:lvl2pPr marL="228600" indent="0">
              <a:buClr>
                <a:srgbClr val="E03739"/>
              </a:buClr>
              <a:buNone/>
              <a:defRPr sz="1600">
                <a:solidFill>
                  <a:srgbClr val="1BA8E1"/>
                </a:solidFill>
              </a:defRPr>
            </a:lvl2pPr>
            <a:lvl3pPr marL="457200" indent="0">
              <a:buClr>
                <a:srgbClr val="E03739"/>
              </a:buClr>
              <a:buNone/>
              <a:defRPr sz="1600">
                <a:solidFill>
                  <a:srgbClr val="1BA8E1"/>
                </a:solidFill>
              </a:defRPr>
            </a:lvl3pPr>
            <a:lvl4pPr marL="685800" indent="0">
              <a:buClr>
                <a:srgbClr val="E03739"/>
              </a:buClr>
              <a:buNone/>
              <a:defRPr sz="1600">
                <a:solidFill>
                  <a:srgbClr val="1BA8E1"/>
                </a:solidFill>
              </a:defRPr>
            </a:lvl4pPr>
            <a:lvl5pPr marL="914400" indent="0">
              <a:buClr>
                <a:srgbClr val="E03739"/>
              </a:buClr>
              <a:buNone/>
              <a:defRPr sz="1600">
                <a:solidFill>
                  <a:srgbClr val="1BA8E1"/>
                </a:solidFill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0"/>
            <a:endParaRPr lang="fr-CH" dirty="0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98473" y="3048000"/>
            <a:ext cx="4983165" cy="3616963"/>
          </a:xfrm>
          <a:prstGeom prst="rect">
            <a:avLst/>
          </a:prstGeom>
        </p:spPr>
        <p:txBody>
          <a:bodyPr lIns="0" tIns="0" rIns="0"/>
          <a:lstStyle>
            <a:lvl1pPr>
              <a:buClr>
                <a:schemeClr val="accent1"/>
              </a:buClr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228600" indent="0">
              <a:buClr>
                <a:srgbClr val="E03739"/>
              </a:buClr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 marL="457200" indent="0">
              <a:buClr>
                <a:srgbClr val="E03739"/>
              </a:buClr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 marL="685800" indent="0">
              <a:buClr>
                <a:srgbClr val="E03739"/>
              </a:buClr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914400" indent="0">
              <a:buClr>
                <a:srgbClr val="E03739"/>
              </a:buClr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fr-CH" dirty="0"/>
              <a:t>Click to edit Master text styles</a:t>
            </a:r>
          </a:p>
          <a:p>
            <a:pPr lvl="1"/>
            <a:r>
              <a:rPr lang="fr-CH" dirty="0"/>
              <a:t>Second level</a:t>
            </a:r>
          </a:p>
          <a:p>
            <a:pPr lvl="2"/>
            <a:r>
              <a:rPr lang="fr-CH" dirty="0"/>
              <a:t>Third level</a:t>
            </a:r>
          </a:p>
          <a:p>
            <a:pPr lvl="3"/>
            <a:r>
              <a:rPr lang="fr-CH" dirty="0"/>
              <a:t>Fourth level</a:t>
            </a:r>
          </a:p>
          <a:p>
            <a:pPr lvl="4"/>
            <a:r>
              <a:rPr lang="fr-CH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93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6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0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64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30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3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DSC_0710.JPG">
            <a:extLst>
              <a:ext uri="{FF2B5EF4-FFF2-40B4-BE49-F238E27FC236}">
                <a16:creationId xmlns:a16="http://schemas.microsoft.com/office/drawing/2014/main" id="{E588EBBD-3835-9041-8861-86C7FE176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6" b="9922"/>
          <a:stretch/>
        </p:blipFill>
        <p:spPr>
          <a:xfrm>
            <a:off x="0" y="0"/>
            <a:ext cx="9398000" cy="6858001"/>
          </a:xfrm>
          <a:prstGeom prst="rect">
            <a:avLst/>
          </a:prstGeom>
        </p:spPr>
      </p:pic>
      <p:pic>
        <p:nvPicPr>
          <p:cNvPr id="3" name="Image 5" descr="Bande_Logo_UNI_PP_right_long.eps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390"/>
          <a:stretch>
            <a:fillRect/>
          </a:stretch>
        </p:blipFill>
        <p:spPr bwMode="auto">
          <a:xfrm>
            <a:off x="-7612063" y="5707062"/>
            <a:ext cx="17243426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/>
          </p:cNvSpPr>
          <p:nvPr userDrawn="1"/>
        </p:nvSpPr>
        <p:spPr bwMode="auto">
          <a:xfrm>
            <a:off x="0" y="485021"/>
            <a:ext cx="9144000" cy="1350962"/>
          </a:xfrm>
          <a:prstGeom prst="rect">
            <a:avLst/>
          </a:prstGeom>
          <a:solidFill>
            <a:srgbClr val="0000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>
                    <a:alpha val="29803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0000" rIns="0" bIns="0" anchor="b" anchorCtr="0"/>
          <a:lstStyle/>
          <a:p>
            <a:endParaRPr lang="fr-FR" dirty="0"/>
          </a:p>
        </p:txBody>
      </p:sp>
      <p:sp>
        <p:nvSpPr>
          <p:cNvPr id="5" name="Line 3"/>
          <p:cNvSpPr>
            <a:spLocks noChangeShapeType="1"/>
          </p:cNvSpPr>
          <p:nvPr userDrawn="1"/>
        </p:nvSpPr>
        <p:spPr bwMode="auto">
          <a:xfrm rot="10800000">
            <a:off x="3711574" y="649110"/>
            <a:ext cx="0" cy="1023057"/>
          </a:xfrm>
          <a:prstGeom prst="line">
            <a:avLst/>
          </a:prstGeom>
          <a:noFill/>
          <a:ln w="63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Rectangle 6"/>
          <p:cNvSpPr>
            <a:spLocks/>
          </p:cNvSpPr>
          <p:nvPr userDrawn="1"/>
        </p:nvSpPr>
        <p:spPr bwMode="auto">
          <a:xfrm>
            <a:off x="0" y="485021"/>
            <a:ext cx="196850" cy="13509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8" name="Text Placeholder 22"/>
          <p:cNvSpPr txBox="1">
            <a:spLocks/>
          </p:cNvSpPr>
          <p:nvPr userDrawn="1"/>
        </p:nvSpPr>
        <p:spPr>
          <a:xfrm>
            <a:off x="4219574" y="1171201"/>
            <a:ext cx="5036425" cy="672387"/>
          </a:xfrm>
          <a:prstGeom prst="rect">
            <a:avLst/>
          </a:prstGeom>
        </p:spPr>
        <p:txBody>
          <a:bodyPr vert="horz" lIns="360000" tIns="72000" rIns="0" anchor="t" anchorCtr="0"/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Tx/>
              <a:buNone/>
              <a:defRPr sz="1400" b="0" i="0" kern="1200">
                <a:solidFill>
                  <a:schemeClr val="bg1"/>
                </a:solidFill>
                <a:latin typeface="Gill Sans Light"/>
                <a:ea typeface="+mn-ea"/>
                <a:cs typeface="Gill Sans Light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614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bande_kleng"/>
          <p:cNvPicPr>
            <a:picLocks noChangeAspect="1" noChangeArrowheads="1"/>
          </p:cNvPicPr>
          <p:nvPr userDrawn="1"/>
        </p:nvPicPr>
        <p:blipFill>
          <a:blip r:embed="rId13"/>
          <a:srcRect l="2055" r="3700" b="36719"/>
          <a:stretch>
            <a:fillRect/>
          </a:stretch>
        </p:blipFill>
        <p:spPr bwMode="auto">
          <a:xfrm>
            <a:off x="0" y="5876925"/>
            <a:ext cx="9191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2"/>
                </a:solidFill>
                <a:latin typeface="Arial Narrow" pitchFamily="-108" charset="0"/>
              </a:defRPr>
            </a:lvl1pPr>
          </a:lstStyle>
          <a:p>
            <a:pPr>
              <a:defRPr/>
            </a:pPr>
            <a:r>
              <a:rPr lang="de-DE"/>
              <a:t>Luca RATTI</a:t>
            </a:r>
            <a:endParaRPr lang="en-US" dirty="0"/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339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2"/>
                </a:solidFill>
                <a:latin typeface="Arial Narrow" pitchFamily="-108" charset="0"/>
              </a:defRPr>
            </a:lvl1pPr>
          </a:lstStyle>
          <a:p>
            <a:pPr>
              <a:defRPr/>
            </a:pPr>
            <a:fld id="{B5476131-5B89-F240-AD6D-4CC2F2CC2A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320" name="Picture 8" descr="RUL_grey_bat.ai"/>
          <p:cNvPicPr>
            <a:picLocks noChangeAspect="1"/>
          </p:cNvPicPr>
          <p:nvPr userDrawn="1"/>
        </p:nvPicPr>
        <p:blipFill>
          <a:blip r:embed="rId14"/>
          <a:srcRect l="27815" t="53125" r="56052" b="28125"/>
          <a:stretch>
            <a:fillRect/>
          </a:stretch>
        </p:blipFill>
        <p:spPr bwMode="auto">
          <a:xfrm>
            <a:off x="6248400" y="60198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216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u="sng">
          <a:solidFill>
            <a:srgbClr val="701139"/>
          </a:solidFill>
          <a:latin typeface="+mj-lt"/>
          <a:ea typeface="ＭＳ Ｐゴシック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u="sng">
          <a:solidFill>
            <a:srgbClr val="701139"/>
          </a:solidFill>
          <a:latin typeface="Arial Narrow" charset="0"/>
          <a:ea typeface="ＭＳ Ｐゴシック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u="sng">
          <a:solidFill>
            <a:srgbClr val="701139"/>
          </a:solidFill>
          <a:latin typeface="Arial Narrow" charset="0"/>
          <a:ea typeface="ＭＳ Ｐゴシック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u="sng">
          <a:solidFill>
            <a:srgbClr val="701139"/>
          </a:solidFill>
          <a:latin typeface="Arial Narrow" charset="0"/>
          <a:ea typeface="ＭＳ Ｐゴシック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u="sng">
          <a:solidFill>
            <a:srgbClr val="701139"/>
          </a:solidFill>
          <a:latin typeface="Arial Narrow" charset="0"/>
          <a:ea typeface="ＭＳ Ｐゴシック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u="sng">
          <a:solidFill>
            <a:srgbClr val="701139"/>
          </a:solidFill>
          <a:latin typeface="Arial Narrow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u="sng">
          <a:solidFill>
            <a:srgbClr val="701139"/>
          </a:solidFill>
          <a:latin typeface="Arial Narrow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u="sng">
          <a:solidFill>
            <a:srgbClr val="701139"/>
          </a:solidFill>
          <a:latin typeface="Arial Narrow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u="sng">
          <a:solidFill>
            <a:srgbClr val="701139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C2625D4D-8E97-1343-B695-412D6B51235C}"/>
              </a:ext>
            </a:extLst>
          </p:cNvPr>
          <p:cNvSpPr txBox="1">
            <a:spLocks/>
          </p:cNvSpPr>
          <p:nvPr/>
        </p:nvSpPr>
        <p:spPr>
          <a:xfrm>
            <a:off x="3922713" y="486834"/>
            <a:ext cx="4816475" cy="1354666"/>
          </a:xfrm>
          <a:prstGeom prst="rect">
            <a:avLst/>
          </a:prstGeom>
        </p:spPr>
        <p:txBody>
          <a:bodyPr vert="horz" anchor="ctr"/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F140B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BBF0150-0F41-9641-9D5A-9134A61309DF}"/>
              </a:ext>
            </a:extLst>
          </p:cNvPr>
          <p:cNvSpPr txBox="1">
            <a:spLocks/>
          </p:cNvSpPr>
          <p:nvPr/>
        </p:nvSpPr>
        <p:spPr>
          <a:xfrm>
            <a:off x="191385" y="486834"/>
            <a:ext cx="3520190" cy="1354666"/>
          </a:xfrm>
          <a:prstGeom prst="rect">
            <a:avLst/>
          </a:prstGeom>
        </p:spPr>
        <p:txBody>
          <a:bodyPr vert="horz" wrap="square" lIns="0" tIns="0" rIns="0" bIns="0" anchor="ctr" anchorCtr="0"/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Tx/>
              <a:buNone/>
              <a:defRPr sz="2000" kern="1200">
                <a:solidFill>
                  <a:schemeClr val="bg1"/>
                </a:solidFill>
                <a:latin typeface="Gill Sans"/>
                <a:ea typeface="+mn-ea"/>
                <a:cs typeface="Gill San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600"/>
              </a:spcAft>
              <a:buClr>
                <a:srgbClr val="FF140B"/>
              </a:buClr>
              <a:buSzPct val="7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sym typeface="Gill Sans" charset="0"/>
              </a:rPr>
              <a:t>University of Luxembourg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19A887B4-20C7-4D4C-8740-DF8B72221B0D}"/>
              </a:ext>
            </a:extLst>
          </p:cNvPr>
          <p:cNvSpPr txBox="1">
            <a:spLocks/>
          </p:cNvSpPr>
          <p:nvPr/>
        </p:nvSpPr>
        <p:spPr>
          <a:xfrm>
            <a:off x="0" y="1171201"/>
            <a:ext cx="3711575" cy="672387"/>
          </a:xfrm>
          <a:prstGeom prst="rect">
            <a:avLst/>
          </a:prstGeom>
        </p:spPr>
        <p:txBody>
          <a:bodyPr vert="horz" lIns="360000" tIns="72000" rIns="36000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" b="0" i="0" kern="1200">
                <a:solidFill>
                  <a:schemeClr val="bg1"/>
                </a:solidFill>
                <a:latin typeface="Gill Sans Light"/>
                <a:ea typeface="+mn-ea"/>
                <a:cs typeface="Gill Sans Light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2B6721E4-480F-4A43-87D0-D93EF9DC2A76}"/>
              </a:ext>
            </a:extLst>
          </p:cNvPr>
          <p:cNvSpPr txBox="1">
            <a:spLocks/>
          </p:cNvSpPr>
          <p:nvPr/>
        </p:nvSpPr>
        <p:spPr>
          <a:xfrm>
            <a:off x="191386" y="1393517"/>
            <a:ext cx="3520190" cy="324588"/>
          </a:xfrm>
          <a:prstGeom prst="rect">
            <a:avLst/>
          </a:prstGeom>
        </p:spPr>
        <p:txBody>
          <a:bodyPr vert="horz" wrap="square" lIns="0" tIns="0" rIns="0" bIns="0" anchor="ctr" anchorCtr="0"/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Tx/>
              <a:buNone/>
              <a:defRPr sz="2000" kern="1200">
                <a:solidFill>
                  <a:schemeClr val="bg1"/>
                </a:solidFill>
                <a:latin typeface="Gill Sans"/>
                <a:ea typeface="+mn-ea"/>
                <a:cs typeface="Gill San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endParaRPr kumimoji="0" lang="en-US" sz="133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2E155A-B1AE-4F4E-951A-5E4DF8F7D385}"/>
              </a:ext>
            </a:extLst>
          </p:cNvPr>
          <p:cNvSpPr txBox="1"/>
          <p:nvPr/>
        </p:nvSpPr>
        <p:spPr>
          <a:xfrm>
            <a:off x="3902960" y="544650"/>
            <a:ext cx="5047365" cy="1308050"/>
          </a:xfrm>
          <a:prstGeom prst="rect">
            <a:avLst/>
          </a:prstGeom>
        </p:spPr>
        <p:txBody>
          <a:bodyPr vert="horz" wrap="square" lIns="0" tIns="0" rIns="0" rtlCol="0">
            <a:spAutoFit/>
          </a:bodyPr>
          <a:lstStyle/>
          <a:p>
            <a:r>
              <a:rPr lang="en-LU" sz="2200" b="1" dirty="0"/>
              <a:t>Working, Yet Poor and the EPSR </a:t>
            </a:r>
            <a:r>
              <a:rPr lang="en-LU" sz="2000" b="1" dirty="0"/>
              <a:t>– How in-work poverty became the priority for EU labour law and social policy</a:t>
            </a:r>
          </a:p>
          <a:p>
            <a:r>
              <a:rPr lang="en-LU" sz="2000" dirty="0"/>
              <a:t>Prof. Dr. Luca RATTI</a:t>
            </a:r>
          </a:p>
        </p:txBody>
      </p:sp>
    </p:spTree>
    <p:extLst>
      <p:ext uri="{BB962C8B-B14F-4D97-AF65-F5344CB8AC3E}">
        <p14:creationId xmlns:p14="http://schemas.microsoft.com/office/powerpoint/2010/main" val="1768618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8474" y="451944"/>
            <a:ext cx="6880226" cy="805355"/>
          </a:xfrm>
        </p:spPr>
        <p:txBody>
          <a:bodyPr>
            <a:normAutofit/>
          </a:bodyPr>
          <a:lstStyle/>
          <a:p>
            <a:r>
              <a:rPr lang="en-AU" sz="2400" dirty="0"/>
              <a:t>Setting the scene: Messina, 1955 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716114" y="1427356"/>
            <a:ext cx="7424276" cy="524107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endParaRPr lang="en-AU" sz="2200" dirty="0"/>
          </a:p>
          <a:p>
            <a:pPr marL="0" indent="0" algn="ctr">
              <a:spcBef>
                <a:spcPts val="600"/>
              </a:spcBef>
              <a:buNone/>
            </a:pPr>
            <a:endParaRPr lang="en-AU" sz="2200" dirty="0"/>
          </a:p>
          <a:p>
            <a:pPr marL="0" indent="0" algn="ctr">
              <a:spcBef>
                <a:spcPts val="600"/>
              </a:spcBef>
              <a:buNone/>
            </a:pPr>
            <a:endParaRPr lang="en-AU" sz="2200" dirty="0"/>
          </a:p>
          <a:p>
            <a:pPr marL="0" indent="0" algn="ctr">
              <a:spcBef>
                <a:spcPts val="600"/>
              </a:spcBef>
              <a:buNone/>
            </a:pPr>
            <a:endParaRPr lang="en-AU" sz="2200" dirty="0"/>
          </a:p>
          <a:p>
            <a:pPr marL="0" indent="0" algn="ctr">
              <a:spcBef>
                <a:spcPts val="600"/>
              </a:spcBef>
              <a:buNone/>
            </a:pPr>
            <a:endParaRPr lang="en-AU" sz="2200" dirty="0"/>
          </a:p>
          <a:p>
            <a:pPr marL="0" indent="0" algn="ctr">
              <a:spcBef>
                <a:spcPts val="600"/>
              </a:spcBef>
              <a:buNone/>
            </a:pPr>
            <a:endParaRPr lang="en-AU" sz="2200" dirty="0"/>
          </a:p>
          <a:p>
            <a:pPr marL="0" indent="0" algn="ctr">
              <a:spcBef>
                <a:spcPts val="600"/>
              </a:spcBef>
              <a:buNone/>
            </a:pPr>
            <a:endParaRPr lang="en-AU" sz="2200" dirty="0"/>
          </a:p>
          <a:p>
            <a:pPr marL="0" indent="0" algn="ctr">
              <a:spcBef>
                <a:spcPts val="600"/>
              </a:spcBef>
              <a:buNone/>
            </a:pPr>
            <a:endParaRPr lang="en-AU" sz="2200" dirty="0"/>
          </a:p>
          <a:p>
            <a:pPr marL="0" indent="0" algn="ctr">
              <a:spcBef>
                <a:spcPts val="600"/>
              </a:spcBef>
              <a:buNone/>
            </a:pPr>
            <a:endParaRPr lang="en-AU" sz="2200" dirty="0"/>
          </a:p>
          <a:p>
            <a:pPr marL="0" indent="0" algn="ctr">
              <a:spcBef>
                <a:spcPts val="600"/>
              </a:spcBef>
              <a:buNone/>
            </a:pPr>
            <a:endParaRPr lang="en-AU" sz="2200" dirty="0"/>
          </a:p>
          <a:p>
            <a:pPr marL="0" indent="0" algn="ctr">
              <a:spcBef>
                <a:spcPts val="600"/>
              </a:spcBef>
              <a:buNone/>
            </a:pPr>
            <a:endParaRPr lang="en-AU" sz="2200" dirty="0"/>
          </a:p>
          <a:p>
            <a:pPr marL="0" indent="0" algn="ctr">
              <a:spcBef>
                <a:spcPts val="600"/>
              </a:spcBef>
              <a:buNone/>
            </a:pPr>
            <a:r>
              <a:rPr lang="en-AU" sz="1600" dirty="0"/>
              <a:t>Paul-Henri Spaak (BE), Walter </a:t>
            </a:r>
            <a:r>
              <a:rPr lang="en-AU" sz="1600" dirty="0" err="1"/>
              <a:t>Hallstein</a:t>
            </a:r>
            <a:r>
              <a:rPr lang="en-AU" sz="1600" dirty="0"/>
              <a:t> (Ger), Antoine Pinay (FR),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AU" sz="1600" dirty="0"/>
              <a:t>Joseph </a:t>
            </a:r>
            <a:r>
              <a:rPr lang="en-AU" sz="1600" dirty="0" err="1"/>
              <a:t>Bech</a:t>
            </a:r>
            <a:r>
              <a:rPr lang="en-AU" sz="1600" dirty="0"/>
              <a:t> (LU), Gaetano Martino (IT) and Johan Willem </a:t>
            </a:r>
            <a:r>
              <a:rPr lang="en-AU" sz="1600" dirty="0" err="1"/>
              <a:t>Beyen</a:t>
            </a:r>
            <a:r>
              <a:rPr lang="en-AU" sz="1600" dirty="0"/>
              <a:t> (NL)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38AF38D-F0A5-2741-9AFE-272327608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410"/>
                    </a14:imgEffect>
                    <a14:imgEffect>
                      <a14:saturation sat="196000"/>
                    </a14:imgEffect>
                    <a14:imgEffect>
                      <a14:brightnessContrast bright="-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4" y="1747632"/>
            <a:ext cx="5702312" cy="406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166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BB8C-589C-2F47-BB60-547481225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7" y="468351"/>
            <a:ext cx="6880226" cy="788515"/>
          </a:xfrm>
        </p:spPr>
        <p:txBody>
          <a:bodyPr>
            <a:normAutofit/>
          </a:bodyPr>
          <a:lstStyle/>
          <a:p>
            <a:r>
              <a:rPr lang="en-GB" sz="2400" dirty="0"/>
              <a:t>A</a:t>
            </a:r>
            <a:r>
              <a:rPr lang="en-LU" sz="2400" dirty="0"/>
              <a:t>nywhere in Europe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7D3CF9-9357-644C-AE15-EF960108B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10" y="1871129"/>
            <a:ext cx="6777780" cy="451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1CB070-2CA3-CB4F-86B5-0FEB64B1D8B0}"/>
              </a:ext>
            </a:extLst>
          </p:cNvPr>
          <p:cNvSpPr txBox="1"/>
          <p:nvPr/>
        </p:nvSpPr>
        <p:spPr>
          <a:xfrm>
            <a:off x="947854" y="1409464"/>
            <a:ext cx="7337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1975-1994 European Commission Poverty Programmes </a:t>
            </a:r>
            <a:endParaRPr lang="en-LU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9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72D3B-CDBA-C84A-8092-B4B72743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512955"/>
            <a:ext cx="6880226" cy="744343"/>
          </a:xfrm>
        </p:spPr>
        <p:txBody>
          <a:bodyPr/>
          <a:lstStyle/>
          <a:p>
            <a:r>
              <a:rPr lang="en-GB" dirty="0" err="1"/>
              <a:t>Bruxelles</a:t>
            </a:r>
            <a:r>
              <a:rPr lang="en-GB" dirty="0"/>
              <a:t>, EU Commission</a:t>
            </a:r>
            <a:endParaRPr lang="en-L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2F03C-B61C-384C-A28A-D3CD679445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474" y="1471962"/>
            <a:ext cx="8136000" cy="5020120"/>
          </a:xfrm>
        </p:spPr>
        <p:txBody>
          <a:bodyPr/>
          <a:lstStyle/>
          <a:p>
            <a:pPr marL="0" indent="0" algn="ctr">
              <a:buNone/>
            </a:pPr>
            <a:r>
              <a:rPr lang="en-L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Sunday 15 November, 2020 </a:t>
            </a:r>
          </a:p>
          <a:p>
            <a:endParaRPr lang="en-LU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E9A3EFA-97F5-0D43-9850-17DD4916ED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L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6232D-3411-9141-A979-FBC01DF6F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" r="-520"/>
          <a:stretch/>
        </p:blipFill>
        <p:spPr>
          <a:xfrm>
            <a:off x="1416205" y="1876794"/>
            <a:ext cx="6128413" cy="45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4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11C2-E66E-C54C-8AEC-E9B62E475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I</a:t>
            </a:r>
            <a:r>
              <a:rPr lang="en-LU" sz="2400" dirty="0"/>
              <a:t>n-work at-risk-of-poverty (EU-SILC)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FFB0E-EE05-7E4F-AB71-0D52AE7B3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727" y="1534537"/>
            <a:ext cx="6311681" cy="52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6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2A1A3-C6FC-CF44-BC77-4A0E241D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LU" sz="2400" dirty="0"/>
              <a:t>European Pillar of Social Rights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7E782-7D4B-7F48-99FA-E1A4DB5D25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/>
            <a:r>
              <a:rPr lang="en-GB" dirty="0"/>
              <a:t>Proposition no. 6: “Workers have the right to fair wages that provide for a decent standard of living. Adequate minimum wages shall be ensured […] </a:t>
            </a:r>
            <a:r>
              <a:rPr lang="en-GB" b="1" dirty="0"/>
              <a:t>In-work poverty shall be prevented</a:t>
            </a:r>
            <a:r>
              <a:rPr lang="en-GB" dirty="0"/>
              <a:t>.”  </a:t>
            </a:r>
          </a:p>
          <a:p>
            <a:endParaRPr lang="en-GB" dirty="0"/>
          </a:p>
          <a:p>
            <a:pPr algn="just"/>
            <a:r>
              <a:rPr lang="en-GB" dirty="0"/>
              <a:t>Proposition no. 14: “Everyone lacking sufficient resources has the right to </a:t>
            </a:r>
            <a:r>
              <a:rPr lang="en-GB" b="1" dirty="0"/>
              <a:t>adequate minimum income benefits ensuring a life in dignity </a:t>
            </a:r>
            <a:r>
              <a:rPr lang="en-GB" dirty="0"/>
              <a:t>at all stages of life […]”</a:t>
            </a:r>
          </a:p>
          <a:p>
            <a:endParaRPr lang="en-GB" dirty="0"/>
          </a:p>
          <a:p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1518920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23DE0-EE4F-5F43-8DAB-F889953EF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200" dirty="0"/>
              <a:t>Proposal for a Directive on adequate minimum wages in the European Union (COM(2020) 682 final)</a:t>
            </a:r>
            <a:br>
              <a:rPr lang="en-GB" dirty="0"/>
            </a:br>
            <a:endParaRPr lang="en-L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0907E-8E91-D14E-AD9A-BE7330D960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(7) When set at adequate levels, minimum wages protect the income of disadvantaged workers, help ensure a decent living, and limit the fall in income during bad times, as recognised in Convention 131 of the International Labour Organisation on the establishment of a system of minimum wage fixing. </a:t>
            </a:r>
            <a:r>
              <a:rPr lang="en-GB" b="1" dirty="0"/>
              <a:t>Minimum wages contribute to sustaining domestic demand, strengthen incentives to work, reduce wage inequalities and in-work poverty.</a:t>
            </a:r>
            <a:endParaRPr lang="en-LU" b="1" dirty="0"/>
          </a:p>
        </p:txBody>
      </p:sp>
    </p:spTree>
    <p:extLst>
      <p:ext uri="{BB962C8B-B14F-4D97-AF65-F5344CB8AC3E}">
        <p14:creationId xmlns:p14="http://schemas.microsoft.com/office/powerpoint/2010/main" val="1190040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A6E1A-EF3C-DE4B-859C-5808015CC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W</a:t>
            </a:r>
            <a:r>
              <a:rPr lang="en-LU" sz="2400" dirty="0"/>
              <a:t>hat’s next?</a:t>
            </a:r>
          </a:p>
        </p:txBody>
      </p:sp>
      <p:pic>
        <p:nvPicPr>
          <p:cNvPr id="4" name="Content Placeholder 5" descr="David-and-Goliath1_2048.jpg">
            <a:extLst>
              <a:ext uri="{FF2B5EF4-FFF2-40B4-BE49-F238E27FC236}">
                <a16:creationId xmlns:a16="http://schemas.microsoft.com/office/drawing/2014/main" id="{59DC0743-A296-1648-BEF5-2D751AB7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5467" r="18144" b="-1"/>
          <a:stretch/>
        </p:blipFill>
        <p:spPr>
          <a:xfrm>
            <a:off x="2501462" y="1355834"/>
            <a:ext cx="4046483" cy="5241518"/>
          </a:xfrm>
        </p:spPr>
      </p:pic>
      <p:pic>
        <p:nvPicPr>
          <p:cNvPr id="5" name="Content Placeholder 5" descr="David-and-Goliath1_2048.jpg">
            <a:extLst>
              <a:ext uri="{FF2B5EF4-FFF2-40B4-BE49-F238E27FC236}">
                <a16:creationId xmlns:a16="http://schemas.microsoft.com/office/drawing/2014/main" id="{BCD0BEFB-536D-6F4A-BBDD-4D0A17C03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" r="895"/>
          <a:stretch/>
        </p:blipFill>
        <p:spPr>
          <a:xfrm>
            <a:off x="2161449" y="1257300"/>
            <a:ext cx="5133168" cy="52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9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3739054"/>
            <a:ext cx="9144000" cy="1148255"/>
          </a:xfrm>
        </p:spPr>
        <p:txBody>
          <a:bodyPr/>
          <a:lstStyle/>
          <a:p>
            <a:r>
              <a:rPr lang="en-US" dirty="0"/>
              <a:t>More at:</a:t>
            </a:r>
          </a:p>
          <a:p>
            <a:r>
              <a:rPr lang="en-US" dirty="0" err="1"/>
              <a:t>luca.ratti@uni.lu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111AAEC9-A1CA-B744-9C06-124BA43011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YOUR ATTENTION!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ST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DEF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LSHAS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hapter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over">
  <a:themeElements>
    <a:clrScheme name="Personnalisée 14">
      <a:dk1>
        <a:srgbClr val="FFFFFF"/>
      </a:dk1>
      <a:lt1>
        <a:sysClr val="window" lastClr="FFFFFF"/>
      </a:lt1>
      <a:dk2>
        <a:srgbClr val="FFFEFF"/>
      </a:dk2>
      <a:lt2>
        <a:srgbClr val="FFFFFF"/>
      </a:lt2>
      <a:accent1>
        <a:srgbClr val="FF140B"/>
      </a:accent1>
      <a:accent2>
        <a:srgbClr val="00AAFF"/>
      </a:accent2>
      <a:accent3>
        <a:srgbClr val="FAB600"/>
      </a:accent3>
      <a:accent4>
        <a:srgbClr val="70A739"/>
      </a:accent4>
      <a:accent5>
        <a:srgbClr val="68585A"/>
      </a:accent5>
      <a:accent6>
        <a:srgbClr val="CCCCCC"/>
      </a:accent6>
      <a:hlink>
        <a:srgbClr val="FFFFFF"/>
      </a:hlink>
      <a:folHlink>
        <a:srgbClr val="FFFFF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/>
      <a:lstStyle>
        <a:defPPr>
          <a:defRPr dirty="0"/>
        </a:defPPr>
      </a:lstStyle>
    </a:txDef>
  </a:objectDefaults>
  <a:extraClrSchemeLst/>
</a:theme>
</file>

<file path=ppt/theme/theme7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lt-L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lt-L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  <a:txDef>
      <a:spPr>
        <a:solidFill>
          <a:schemeClr val="bg1"/>
        </a:solidFill>
      </a:spPr>
      <a:bodyPr wrap="square" lIns="0" tIns="0" rIns="0" bIns="0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StartDate xmlns="http://schemas.microsoft.com/sharepoint/v3" xsi:nil="true"/>
    <PublishingExpirationDate xmlns="http://schemas.microsoft.com/sharepoint/v3" xsi:nil="true"/>
    <TaxCatchAll xmlns="a6c533f7-61db-40a9-92cc-7bf39d0de398"/>
    <o606121503634f60aadbd34f286ff3d9 xmlns="a6c533f7-61db-40a9-92cc-7bf39d0de398">
      <Terms xmlns="http://schemas.microsoft.com/office/infopath/2007/PartnerControls"/>
    </o606121503634f60aadbd34f286ff3d9>
    <a60e8a9bb7a5498084be0308f3b51622 xmlns="a6c533f7-61db-40a9-92cc-7bf39d0de398">
      <Terms xmlns="http://schemas.microsoft.com/office/infopath/2007/PartnerControls"/>
    </a60e8a9bb7a5498084be0308f3b51622>
    <ImageCreateDate xmlns="41D49E40-7AA3-4CC5-AB3B-2A82668DF533" xsi:nil="true"/>
    <wic_System_Copyright xmlns="http://schemas.microsoft.com/sharepoint/v3/fields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E65E026D70FD5C40BD50F07AFDA50A9F" ma:contentTypeVersion="2" ma:contentTypeDescription="Upload an image." ma:contentTypeScope="" ma:versionID="67115d42c7de8647f2770c88be440fdd">
  <xsd:schema xmlns:xsd="http://www.w3.org/2001/XMLSchema" xmlns:xs="http://www.w3.org/2001/XMLSchema" xmlns:p="http://schemas.microsoft.com/office/2006/metadata/properties" xmlns:ns1="http://schemas.microsoft.com/sharepoint/v3" xmlns:ns2="41D49E40-7AA3-4CC5-AB3B-2A82668DF533" xmlns:ns3="http://schemas.microsoft.com/sharepoint/v3/fields" xmlns:ns4="a6c533f7-61db-40a9-92cc-7bf39d0de398" targetNamespace="http://schemas.microsoft.com/office/2006/metadata/properties" ma:root="true" ma:fieldsID="863a5f75aff430996642719c276c10d4" ns1:_="" ns2:_="" ns3:_="" ns4:_="">
    <xsd:import namespace="http://schemas.microsoft.com/sharepoint/v3"/>
    <xsd:import namespace="41D49E40-7AA3-4CC5-AB3B-2A82668DF533"/>
    <xsd:import namespace="http://schemas.microsoft.com/sharepoint/v3/fields"/>
    <xsd:import namespace="a6c533f7-61db-40a9-92cc-7bf39d0de398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  <xsd:element ref="ns4:o606121503634f60aadbd34f286ff3d9" minOccurs="0"/>
                <xsd:element ref="ns4:TaxCatchAll" minOccurs="0"/>
                <xsd:element ref="ns4:TaxCatchAllLabel" minOccurs="0"/>
                <xsd:element ref="ns4:a60e8a9bb7a5498084be0308f3b51622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D49E40-7AA3-4CC5-AB3B-2A82668DF533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c533f7-61db-40a9-92cc-7bf39d0de398" elementFormDefault="qualified">
    <xsd:import namespace="http://schemas.microsoft.com/office/2006/documentManagement/types"/>
    <xsd:import namespace="http://schemas.microsoft.com/office/infopath/2007/PartnerControls"/>
    <xsd:element name="o606121503634f60aadbd34f286ff3d9" ma:index="29" nillable="true" ma:taxonomy="true" ma:internalName="o606121503634f60aadbd34f286ff3d9" ma:taxonomyFieldName="Document_x0020_Category" ma:displayName="Document Category" ma:default="" ma:fieldId="{86061215-0363-4f60-aadb-d34f286ff3d9}" ma:taxonomyMulti="true" ma:sspId="ceefa7fb-4336-4fa1-9d81-8bd6ad6a0761" ma:termSetId="8467628b-cc19-41c8-84de-1e197b3524f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30" nillable="true" ma:displayName="Taxonomy Catch All Column" ma:hidden="true" ma:list="{88da9af2-fc06-457f-9f9b-54ea4b8c2f8e}" ma:internalName="TaxCatchAll" ma:showField="CatchAllData" ma:web="a6c533f7-61db-40a9-92cc-7bf39d0de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1" nillable="true" ma:displayName="Taxonomy Catch All Column1" ma:hidden="true" ma:list="{88da9af2-fc06-457f-9f9b-54ea4b8c2f8e}" ma:internalName="TaxCatchAllLabel" ma:readOnly="true" ma:showField="CatchAllDataLabel" ma:web="a6c533f7-61db-40a9-92cc-7bf39d0de3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60e8a9bb7a5498084be0308f3b51622" ma:index="33" nillable="true" ma:taxonomy="true" ma:internalName="a60e8a9bb7a5498084be0308f3b51622" ma:taxonomyFieldName="The_x0020_University" ma:displayName="The University" ma:default="" ma:fieldId="{a60e8a9b-b7a5-4980-84be-0308f3b51622}" ma:taxonomyMulti="true" ma:sspId="ceefa7fb-4336-4fa1-9d81-8bd6ad6a0761" ma:termSetId="d027352d-354c-4edb-9a10-0a26093ac2d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A17246-69DF-4258-81C7-4881F90A00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4061AB-008C-4B13-A51D-B0B618334E1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a6c533f7-61db-40a9-92cc-7bf39d0de398"/>
    <ds:schemaRef ds:uri="41D49E40-7AA3-4CC5-AB3B-2A82668DF533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330ACA7D-37F2-46F8-8C8E-87831E013B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1D49E40-7AA3-4CC5-AB3B-2A82668DF533"/>
    <ds:schemaRef ds:uri="http://schemas.microsoft.com/sharepoint/v3/fields"/>
    <ds:schemaRef ds:uri="a6c533f7-61db-40a9-92cc-7bf39d0de3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5286</TotalTime>
  <Words>279</Words>
  <Application>Microsoft Macintosh PowerPoint</Application>
  <PresentationFormat>On-screen Show (4:3)</PresentationFormat>
  <Paragraphs>34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Arial Narrow</vt:lpstr>
      <vt:lpstr>Calibri</vt:lpstr>
      <vt:lpstr>Gill Sans Light</vt:lpstr>
      <vt:lpstr>Wingdings</vt:lpstr>
      <vt:lpstr>Cover</vt:lpstr>
      <vt:lpstr>FSTC</vt:lpstr>
      <vt:lpstr>FDEF</vt:lpstr>
      <vt:lpstr>FLSHASE</vt:lpstr>
      <vt:lpstr>Chapter page</vt:lpstr>
      <vt:lpstr>1_Cover</vt:lpstr>
      <vt:lpstr>1_Custom Design</vt:lpstr>
      <vt:lpstr>PowerPoint Presentation</vt:lpstr>
      <vt:lpstr>Setting the scene: Messina, 1955 </vt:lpstr>
      <vt:lpstr>Anywhere in Europe</vt:lpstr>
      <vt:lpstr>Bruxelles, EU Commission</vt:lpstr>
      <vt:lpstr>In-work at-risk-of-poverty (EU-SILC)</vt:lpstr>
      <vt:lpstr>European Pillar of Social Rights</vt:lpstr>
      <vt:lpstr>Proposal for a Directive on adequate minimum wages in the European Union (COM(2020) 682 final) </vt:lpstr>
      <vt:lpstr>What’s next?</vt:lpstr>
      <vt:lpstr>THANKS FOR YOUR ATTENTION!</vt:lpstr>
    </vt:vector>
  </TitlesOfParts>
  <Company>uni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UL_PP_Template_2019_Faculties_Centres_final (2)</dc:title>
  <dc:creator>Daniele Stoffel</dc:creator>
  <cp:keywords/>
  <dc:description/>
  <cp:lastModifiedBy>Luca RATTI</cp:lastModifiedBy>
  <cp:revision>370</cp:revision>
  <cp:lastPrinted>2020-10-28T09:46:34Z</cp:lastPrinted>
  <dcterms:created xsi:type="dcterms:W3CDTF">2017-03-13T11:22:12Z</dcterms:created>
  <dcterms:modified xsi:type="dcterms:W3CDTF">2020-11-16T09:19:28Z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ategory">
    <vt:lpwstr/>
  </property>
  <property fmtid="{D5CDD505-2E9C-101B-9397-08002B2CF9AE}" pid="3" name="ContentTypeId">
    <vt:lpwstr>0x0101009148F5A04DDD49CBA7127AADA5FB792B00AADE34325A8B49CDA8BB4DB53328F21400E65E026D70FD5C40BD50F07AFDA50A9F</vt:lpwstr>
  </property>
  <property fmtid="{D5CDD505-2E9C-101B-9397-08002B2CF9AE}" pid="4" name="The University">
    <vt:lpwstr/>
  </property>
</Properties>
</file>