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4"/>
    <p:restoredTop sz="94722"/>
  </p:normalViewPr>
  <p:slideViewPr>
    <p:cSldViewPr snapToGrid="0" snapToObjects="1">
      <p:cViewPr varScale="1">
        <p:scale>
          <a:sx n="69" d="100"/>
          <a:sy n="69" d="100"/>
        </p:scale>
        <p:origin x="384"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Hello everyone, my name is Carlos Vega, I'm a postdoctoral researcher at the Bioinformatics Core in the Luxembourg Centre for Systems Biomedicine.</a:t>
            </a:r>
          </a:p>
          <a:p>
            <a:endParaRPr/>
          </a:p>
          <a:p>
            <a:r>
              <a:t>I will present to you BioKC, a platform for quality controlled curation and annotation of systems biology models.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BioKC works with groups of facts and we use a group-level role system similar to GitLab or GitHub systems. Therefore, users can be members of multiple groups and have different roles on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We offer the user two complementary workflows to start creating facts. First workflow allows the user to gather evidence, and then create a model from it.</a:t>
            </a:r>
          </a:p>
          <a:p>
            <a:r>
              <a:t>Here you can see a basket, and as we were shopping, we can include sentences found in BioKB into our basket for later use.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We can also add these sentences from a file. For now we support TSV files, but we plan to improve the interoperability as we engage into more collaborations with other research teams.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t>Once we have finished gathering sentences, we can checkout, and start building the components of our model.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We can start building a fact, adding species, compartments of reactions.</a:t>
            </a:r>
            <a:br/>
            <a:r>
              <a:t>And later on, assign the sentences to the model. Once we are finished we can decide the group of our fact. </a:t>
            </a:r>
          </a:p>
          <a:p>
            <a:r>
              <a:t>For example, we could have a group of facts about COVID-19. Once the fact is saved, we will be able to edit it in the fact view.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t>Is precisely in this fact view where the second workflow starts. In this view we can either edit our previously created facts, or we can start a new one.</a:t>
            </a:r>
          </a:p>
          <a:p>
            <a:r>
              <a:t>Here we can edit the components of the model and add more of them. </a:t>
            </a:r>
          </a:p>
          <a:p>
            <a:r>
              <a:t>We have two modes of operation. Curation mode, and annotation mode. </a:t>
            </a:r>
          </a:p>
          <a:p>
            <a:r>
              <a:t>Curation mode allows us to edit the components of the fact.</a:t>
            </a:r>
          </a:p>
          <a:p>
            <a:r>
              <a:t>Annotation mode allows us to assign evidence from BioKB or other sources.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On the annotation mode, we can pick sentences from BioKB and assign these sentences to one or multiple parts of our model.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Once a fact reaches certain maturity, we will be able to release a version of it, which will be locked.</a:t>
            </a:r>
          </a:p>
          <a:p>
            <a:r>
              <a:t>We are working to provide stable identifiers, so that these facts can be referenced. Of course, facts can be exported to SBML and we aim to improve interoperability with other tools such as cell designer and minerva. We strongly believe BioKC could improve model quality and speed up the curation process.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Please, feel free to register and share your thoughts with 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Biomedical knowledge curation is a laborious manual process aggravated by the ever increasing growth of biomedical literature. </a:t>
            </a:r>
          </a:p>
          <a:p>
            <a:endParaRPr/>
          </a:p>
          <a:p>
            <a:r>
              <a:t>Currently, high quality curation efforts concentrate around dedicated pathway databases, with a limited input from the research community.</a:t>
            </a:r>
          </a:p>
          <a:p>
            <a:endParaRPr/>
          </a:p>
          <a:p>
            <a:r>
              <a:t>We need curators to filter out noise from signal, and highlight the most relevant pieces of knowledge.</a:t>
            </a:r>
          </a:p>
          <a:p>
            <a:endParaRPr/>
          </a:p>
          <a:p>
            <a:r>
              <a:t>There is a need for novel collaborative tools and platforms allowing to improve the quality and the output of the curation process.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In this sense, the traditional approach is limited, since curation starts in diagram editors which do not provide collaborative features for community work.</a:t>
            </a:r>
          </a:p>
          <a:p>
            <a:r>
              <a:t>This limits the review process, and the speed to communicate work. Also, is often preferable to first work on the model components, its annotations and supporting evidence, and once a model is matured, it makes sense to work on the visualization. Moreover, the same model could be visualised in different ways, which motivates separating the model from the visualization.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We took a look at similar tools from the biomedical field as well as general text annotation tools and compared some of their features.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General text annotation tools have many interesting features.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Many of them provide collaborative features, but can’t work with SBML since they are not oriented to the biomedical field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Still, biomedical annotation tools do not support SBML format and don’t provide collaborative features.</a:t>
            </a:r>
          </a:p>
          <a:p>
            <a:r>
              <a:t>Collaboration is crucial to curate complex interactions and annotate them with literature, creating trusted models reviewed and double checked by a group of researchers.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Only diagram and visualization tools support SBML. </a:t>
            </a:r>
          </a:p>
          <a:p>
            <a:r>
              <a:t>There is a clear interoperability gap between visual tools and annotation/curation tools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a:defRPr sz="2000"/>
            </a:pPr>
            <a:r>
              <a:t>Therefore, we aim to decouple the layout editing from the model curation but also fill this gap so that tools can interoperate.</a:t>
            </a:r>
          </a:p>
          <a:p>
            <a:pPr>
              <a:defRPr sz="2000"/>
            </a:pPr>
            <a:r>
              <a:t>For that, we developed BioKC, which allows for the curation of facts, encoded in SBML. </a:t>
            </a:r>
          </a:p>
          <a:p>
            <a:pPr>
              <a:defRPr sz="2000"/>
            </a:pPr>
            <a:r>
              <a:t>We built BioKC on top of our text-mining pipeline called BioKB.</a:t>
            </a:r>
            <a:br/>
            <a:r>
              <a:t>A fact is a piece of knowledge encoded in SBML, but we want to direct the user to curate granular facts, clearly delimited and hence more reusable, but this is always at discretion of the user.</a:t>
            </a:r>
          </a:p>
          <a:p>
            <a:pPr>
              <a:defRPr sz="2000"/>
            </a:pPr>
            <a:r>
              <a:t>For the annotation of evidence, we allow the user to pick sentences from the results of our text mining pipeline BioKB, but also to import annotated sentences from third party sources</a:t>
            </a:r>
          </a:p>
          <a:p>
            <a:pPr>
              <a:defRPr sz="2000"/>
            </a:pPr>
            <a:r>
              <a:t>On top of that, BioKC has collaborative features including tasks or comments, which help organising and reviewing the curation process.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2000" spc="-239"/>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2000" spc="-239"/>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11.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notesSlide" Target="../notesSlides/notesSlide1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notesSlide" Target="../notesSlides/notesSlide13.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14.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notesSlide" Target="../notesSlides/notesSlide15.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https://biokb.lcsb.uni.lu/"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arlos Vega"/>
          <p:cNvSpPr txBox="1">
            <a:spLocks noGrp="1"/>
          </p:cNvSpPr>
          <p:nvPr>
            <p:ph type="body" sz="quarter" idx="1"/>
          </p:nvPr>
        </p:nvSpPr>
        <p:spPr>
          <a:xfrm>
            <a:off x="813842" y="11309446"/>
            <a:ext cx="21971002" cy="2453269"/>
          </a:xfrm>
          <a:prstGeom prst="rect">
            <a:avLst/>
          </a:prstGeom>
        </p:spPr>
        <p:txBody>
          <a:bodyPr/>
          <a:lstStyle/>
          <a:p>
            <a:pPr>
              <a:lnSpc>
                <a:spcPct val="136000"/>
              </a:lnSpc>
              <a:defRPr sz="3300"/>
            </a:pPr>
            <a:r>
              <a:t>Dr. Carlos Vega</a:t>
            </a:r>
          </a:p>
          <a:p>
            <a:pPr>
              <a:lnSpc>
                <a:spcPct val="136000"/>
              </a:lnSpc>
              <a:defRPr sz="3300"/>
            </a:pPr>
            <a:r>
              <a:t>Bioinformatics Core</a:t>
            </a:r>
          </a:p>
          <a:p>
            <a:pPr>
              <a:lnSpc>
                <a:spcPct val="136000"/>
              </a:lnSpc>
              <a:defRPr sz="3300"/>
            </a:pPr>
            <a:r>
              <a:t>Luxembourg Centre for Systems Biomedicine</a:t>
            </a:r>
          </a:p>
        </p:txBody>
      </p:sp>
      <p:sp>
        <p:nvSpPr>
          <p:cNvPr id="152" name="Curation using text mining data in BioKC"/>
          <p:cNvSpPr txBox="1">
            <a:spLocks noGrp="1"/>
          </p:cNvSpPr>
          <p:nvPr>
            <p:ph type="title"/>
          </p:nvPr>
        </p:nvSpPr>
        <p:spPr>
          <a:xfrm>
            <a:off x="1201339" y="1219158"/>
            <a:ext cx="21971006" cy="4648203"/>
          </a:xfrm>
          <a:prstGeom prst="rect">
            <a:avLst/>
          </a:prstGeom>
        </p:spPr>
        <p:txBody>
          <a:bodyPr/>
          <a:lstStyle>
            <a:lvl1pPr>
              <a:defRPr sz="10700" spc="-300"/>
            </a:lvl1pPr>
          </a:lstStyle>
          <a:p>
            <a:r>
              <a:t>BioKC: a platform for quality controlled curation and annotation of systems biology models</a:t>
            </a:r>
          </a:p>
        </p:txBody>
      </p:sp>
      <p:pic>
        <p:nvPicPr>
          <p:cNvPr id="153" name="lcsb.jpg" descr="lcsb.jpg"/>
          <p:cNvPicPr>
            <a:picLocks noChangeAspect="1"/>
          </p:cNvPicPr>
          <p:nvPr/>
        </p:nvPicPr>
        <p:blipFill>
          <a:blip r:embed="rId3"/>
          <a:srcRect l="8780" t="16822" r="8815" b="16814"/>
          <a:stretch>
            <a:fillRect/>
          </a:stretch>
        </p:blipFill>
        <p:spPr>
          <a:xfrm>
            <a:off x="10536305" y="11839961"/>
            <a:ext cx="3309987" cy="1392239"/>
          </a:xfrm>
          <a:custGeom>
            <a:avLst/>
            <a:gdLst/>
            <a:ahLst/>
            <a:cxnLst>
              <a:cxn ang="0">
                <a:pos x="wd2" y="hd2"/>
              </a:cxn>
              <a:cxn ang="5400000">
                <a:pos x="wd2" y="hd2"/>
              </a:cxn>
              <a:cxn ang="10800000">
                <a:pos x="wd2" y="hd2"/>
              </a:cxn>
              <a:cxn ang="16200000">
                <a:pos x="wd2" y="hd2"/>
              </a:cxn>
            </a:cxnLst>
            <a:rect l="0" t="0" r="r" b="b"/>
            <a:pathLst>
              <a:path w="21598" h="21439" extrusionOk="0">
                <a:moveTo>
                  <a:pt x="6137" y="0"/>
                </a:moveTo>
                <a:cubicBezTo>
                  <a:pt x="5812" y="0"/>
                  <a:pt x="5671" y="758"/>
                  <a:pt x="5884" y="1363"/>
                </a:cubicBezTo>
                <a:cubicBezTo>
                  <a:pt x="5970" y="1610"/>
                  <a:pt x="6084" y="1809"/>
                  <a:pt x="6137" y="1809"/>
                </a:cubicBezTo>
                <a:cubicBezTo>
                  <a:pt x="6324" y="1809"/>
                  <a:pt x="6548" y="910"/>
                  <a:pt x="6474" y="458"/>
                </a:cubicBezTo>
                <a:cubicBezTo>
                  <a:pt x="6433" y="207"/>
                  <a:pt x="6282" y="0"/>
                  <a:pt x="6137" y="0"/>
                </a:cubicBezTo>
                <a:close/>
                <a:moveTo>
                  <a:pt x="7800" y="0"/>
                </a:moveTo>
                <a:cubicBezTo>
                  <a:pt x="7475" y="0"/>
                  <a:pt x="7331" y="758"/>
                  <a:pt x="7544" y="1363"/>
                </a:cubicBezTo>
                <a:cubicBezTo>
                  <a:pt x="7630" y="1610"/>
                  <a:pt x="7747" y="1809"/>
                  <a:pt x="7800" y="1809"/>
                </a:cubicBezTo>
                <a:cubicBezTo>
                  <a:pt x="7986" y="1809"/>
                  <a:pt x="8210" y="910"/>
                  <a:pt x="8137" y="458"/>
                </a:cubicBezTo>
                <a:cubicBezTo>
                  <a:pt x="8096" y="207"/>
                  <a:pt x="7945" y="0"/>
                  <a:pt x="7800" y="0"/>
                </a:cubicBezTo>
                <a:close/>
                <a:moveTo>
                  <a:pt x="9473" y="0"/>
                </a:moveTo>
                <a:cubicBezTo>
                  <a:pt x="9129" y="0"/>
                  <a:pt x="8941" y="608"/>
                  <a:pt x="9087" y="1253"/>
                </a:cubicBezTo>
                <a:cubicBezTo>
                  <a:pt x="9237" y="1913"/>
                  <a:pt x="9500" y="1978"/>
                  <a:pt x="9703" y="1400"/>
                </a:cubicBezTo>
                <a:cubicBezTo>
                  <a:pt x="9892" y="862"/>
                  <a:pt x="9751" y="0"/>
                  <a:pt x="9473" y="0"/>
                </a:cubicBezTo>
                <a:close/>
                <a:moveTo>
                  <a:pt x="10996" y="0"/>
                </a:moveTo>
                <a:cubicBezTo>
                  <a:pt x="10670" y="0"/>
                  <a:pt x="10529" y="758"/>
                  <a:pt x="10742" y="1363"/>
                </a:cubicBezTo>
                <a:cubicBezTo>
                  <a:pt x="10829" y="1610"/>
                  <a:pt x="10942" y="1809"/>
                  <a:pt x="10996" y="1809"/>
                </a:cubicBezTo>
                <a:cubicBezTo>
                  <a:pt x="11182" y="1809"/>
                  <a:pt x="11406" y="910"/>
                  <a:pt x="11332" y="458"/>
                </a:cubicBezTo>
                <a:cubicBezTo>
                  <a:pt x="11291" y="207"/>
                  <a:pt x="11141" y="0"/>
                  <a:pt x="10996" y="0"/>
                </a:cubicBezTo>
                <a:close/>
                <a:moveTo>
                  <a:pt x="12668" y="0"/>
                </a:moveTo>
                <a:cubicBezTo>
                  <a:pt x="12324" y="0"/>
                  <a:pt x="12232" y="459"/>
                  <a:pt x="12428" y="1198"/>
                </a:cubicBezTo>
                <a:cubicBezTo>
                  <a:pt x="12622" y="1932"/>
                  <a:pt x="12703" y="1958"/>
                  <a:pt x="12912" y="1363"/>
                </a:cubicBezTo>
                <a:cubicBezTo>
                  <a:pt x="13121" y="767"/>
                  <a:pt x="12984" y="0"/>
                  <a:pt x="12668" y="0"/>
                </a:cubicBezTo>
                <a:close/>
                <a:moveTo>
                  <a:pt x="14321" y="0"/>
                </a:moveTo>
                <a:cubicBezTo>
                  <a:pt x="14031" y="0"/>
                  <a:pt x="13867" y="651"/>
                  <a:pt x="13981" y="1357"/>
                </a:cubicBezTo>
                <a:cubicBezTo>
                  <a:pt x="14076" y="1936"/>
                  <a:pt x="14371" y="1941"/>
                  <a:pt x="14574" y="1363"/>
                </a:cubicBezTo>
                <a:cubicBezTo>
                  <a:pt x="14787" y="758"/>
                  <a:pt x="14646" y="0"/>
                  <a:pt x="14321" y="0"/>
                </a:cubicBezTo>
                <a:close/>
                <a:moveTo>
                  <a:pt x="6132" y="2720"/>
                </a:moveTo>
                <a:cubicBezTo>
                  <a:pt x="5994" y="2720"/>
                  <a:pt x="5876" y="2821"/>
                  <a:pt x="5871" y="2946"/>
                </a:cubicBezTo>
                <a:cubicBezTo>
                  <a:pt x="5865" y="3070"/>
                  <a:pt x="5842" y="3436"/>
                  <a:pt x="5816" y="3759"/>
                </a:cubicBezTo>
                <a:cubicBezTo>
                  <a:pt x="5791" y="4081"/>
                  <a:pt x="5797" y="4456"/>
                  <a:pt x="5832" y="4590"/>
                </a:cubicBezTo>
                <a:cubicBezTo>
                  <a:pt x="5935" y="4984"/>
                  <a:pt x="6348" y="4863"/>
                  <a:pt x="6513" y="4394"/>
                </a:cubicBezTo>
                <a:cubicBezTo>
                  <a:pt x="6719" y="3808"/>
                  <a:pt x="6471" y="2720"/>
                  <a:pt x="6132" y="2720"/>
                </a:cubicBezTo>
                <a:close/>
                <a:moveTo>
                  <a:pt x="9390" y="2720"/>
                </a:moveTo>
                <a:cubicBezTo>
                  <a:pt x="9134" y="2720"/>
                  <a:pt x="8923" y="3552"/>
                  <a:pt x="9012" y="4211"/>
                </a:cubicBezTo>
                <a:cubicBezTo>
                  <a:pt x="9102" y="4880"/>
                  <a:pt x="9637" y="5078"/>
                  <a:pt x="9789" y="4498"/>
                </a:cubicBezTo>
                <a:cubicBezTo>
                  <a:pt x="9899" y="4076"/>
                  <a:pt x="9594" y="2720"/>
                  <a:pt x="9390" y="2720"/>
                </a:cubicBezTo>
                <a:close/>
                <a:moveTo>
                  <a:pt x="12700" y="2720"/>
                </a:moveTo>
                <a:cubicBezTo>
                  <a:pt x="12390" y="2720"/>
                  <a:pt x="12146" y="3658"/>
                  <a:pt x="12290" y="4296"/>
                </a:cubicBezTo>
                <a:cubicBezTo>
                  <a:pt x="12436" y="4940"/>
                  <a:pt x="12824" y="4990"/>
                  <a:pt x="13034" y="4394"/>
                </a:cubicBezTo>
                <a:cubicBezTo>
                  <a:pt x="13226" y="3846"/>
                  <a:pt x="13001" y="2720"/>
                  <a:pt x="12700" y="2720"/>
                </a:cubicBezTo>
                <a:close/>
                <a:moveTo>
                  <a:pt x="7906" y="2768"/>
                </a:moveTo>
                <a:cubicBezTo>
                  <a:pt x="7869" y="2753"/>
                  <a:pt x="7826" y="2757"/>
                  <a:pt x="7777" y="2775"/>
                </a:cubicBezTo>
                <a:cubicBezTo>
                  <a:pt x="7391" y="2910"/>
                  <a:pt x="7194" y="3746"/>
                  <a:pt x="7406" y="4351"/>
                </a:cubicBezTo>
                <a:cubicBezTo>
                  <a:pt x="7598" y="4896"/>
                  <a:pt x="7999" y="4985"/>
                  <a:pt x="8124" y="4510"/>
                </a:cubicBezTo>
                <a:cubicBezTo>
                  <a:pt x="8170" y="4335"/>
                  <a:pt x="8171" y="3851"/>
                  <a:pt x="8126" y="3435"/>
                </a:cubicBezTo>
                <a:cubicBezTo>
                  <a:pt x="8082" y="3017"/>
                  <a:pt x="8019" y="2814"/>
                  <a:pt x="7906" y="2768"/>
                </a:cubicBezTo>
                <a:close/>
                <a:moveTo>
                  <a:pt x="14220" y="2793"/>
                </a:moveTo>
                <a:cubicBezTo>
                  <a:pt x="13927" y="2853"/>
                  <a:pt x="13700" y="3704"/>
                  <a:pt x="13943" y="4394"/>
                </a:cubicBezTo>
                <a:cubicBezTo>
                  <a:pt x="14169" y="5039"/>
                  <a:pt x="14631" y="4826"/>
                  <a:pt x="14678" y="4052"/>
                </a:cubicBezTo>
                <a:cubicBezTo>
                  <a:pt x="14699" y="3705"/>
                  <a:pt x="14628" y="3249"/>
                  <a:pt x="14520" y="3037"/>
                </a:cubicBezTo>
                <a:cubicBezTo>
                  <a:pt x="14423" y="2846"/>
                  <a:pt x="14317" y="2773"/>
                  <a:pt x="14220" y="2793"/>
                </a:cubicBezTo>
                <a:close/>
                <a:moveTo>
                  <a:pt x="11063" y="2799"/>
                </a:moveTo>
                <a:cubicBezTo>
                  <a:pt x="10781" y="2787"/>
                  <a:pt x="10524" y="3544"/>
                  <a:pt x="10659" y="4376"/>
                </a:cubicBezTo>
                <a:cubicBezTo>
                  <a:pt x="10699" y="4625"/>
                  <a:pt x="10874" y="4828"/>
                  <a:pt x="11047" y="4828"/>
                </a:cubicBezTo>
                <a:cubicBezTo>
                  <a:pt x="11444" y="4828"/>
                  <a:pt x="11622" y="3764"/>
                  <a:pt x="11337" y="3092"/>
                </a:cubicBezTo>
                <a:cubicBezTo>
                  <a:pt x="11252" y="2891"/>
                  <a:pt x="11157" y="2803"/>
                  <a:pt x="11063" y="2799"/>
                </a:cubicBezTo>
                <a:close/>
                <a:moveTo>
                  <a:pt x="6231" y="6338"/>
                </a:moveTo>
                <a:cubicBezTo>
                  <a:pt x="5704" y="6338"/>
                  <a:pt x="5433" y="7572"/>
                  <a:pt x="5780" y="8391"/>
                </a:cubicBezTo>
                <a:cubicBezTo>
                  <a:pt x="6025" y="8970"/>
                  <a:pt x="6336" y="8818"/>
                  <a:pt x="6516" y="8024"/>
                </a:cubicBezTo>
                <a:cubicBezTo>
                  <a:pt x="6731" y="7074"/>
                  <a:pt x="6607" y="6338"/>
                  <a:pt x="6231" y="6338"/>
                </a:cubicBezTo>
                <a:close/>
                <a:moveTo>
                  <a:pt x="12738" y="6338"/>
                </a:moveTo>
                <a:cubicBezTo>
                  <a:pt x="12223" y="6338"/>
                  <a:pt x="11956" y="7582"/>
                  <a:pt x="12298" y="8391"/>
                </a:cubicBezTo>
                <a:cubicBezTo>
                  <a:pt x="12529" y="8937"/>
                  <a:pt x="12831" y="8831"/>
                  <a:pt x="13015" y="8134"/>
                </a:cubicBezTo>
                <a:cubicBezTo>
                  <a:pt x="13240" y="7287"/>
                  <a:pt x="13094" y="6338"/>
                  <a:pt x="12738" y="6338"/>
                </a:cubicBezTo>
                <a:close/>
                <a:moveTo>
                  <a:pt x="10941" y="6356"/>
                </a:moveTo>
                <a:cubicBezTo>
                  <a:pt x="10759" y="6346"/>
                  <a:pt x="10579" y="6524"/>
                  <a:pt x="10480" y="6961"/>
                </a:cubicBezTo>
                <a:cubicBezTo>
                  <a:pt x="10376" y="7420"/>
                  <a:pt x="10376" y="7696"/>
                  <a:pt x="10485" y="8006"/>
                </a:cubicBezTo>
                <a:cubicBezTo>
                  <a:pt x="10655" y="8490"/>
                  <a:pt x="10551" y="9057"/>
                  <a:pt x="10291" y="9057"/>
                </a:cubicBezTo>
                <a:cubicBezTo>
                  <a:pt x="10119" y="9057"/>
                  <a:pt x="9716" y="10162"/>
                  <a:pt x="9716" y="10634"/>
                </a:cubicBezTo>
                <a:cubicBezTo>
                  <a:pt x="9716" y="10763"/>
                  <a:pt x="9832" y="11139"/>
                  <a:pt x="9973" y="11471"/>
                </a:cubicBezTo>
                <a:cubicBezTo>
                  <a:pt x="10259" y="12147"/>
                  <a:pt x="10339" y="12186"/>
                  <a:pt x="10605" y="11789"/>
                </a:cubicBezTo>
                <a:cubicBezTo>
                  <a:pt x="10718" y="11619"/>
                  <a:pt x="10882" y="11634"/>
                  <a:pt x="11029" y="11820"/>
                </a:cubicBezTo>
                <a:cubicBezTo>
                  <a:pt x="11172" y="12000"/>
                  <a:pt x="11327" y="12012"/>
                  <a:pt x="11418" y="11850"/>
                </a:cubicBezTo>
                <a:cubicBezTo>
                  <a:pt x="11599" y="11528"/>
                  <a:pt x="12658" y="11531"/>
                  <a:pt x="12873" y="11856"/>
                </a:cubicBezTo>
                <a:cubicBezTo>
                  <a:pt x="12956" y="11982"/>
                  <a:pt x="13060" y="11940"/>
                  <a:pt x="13106" y="11765"/>
                </a:cubicBezTo>
                <a:cubicBezTo>
                  <a:pt x="13152" y="11589"/>
                  <a:pt x="13296" y="11527"/>
                  <a:pt x="13425" y="11624"/>
                </a:cubicBezTo>
                <a:cubicBezTo>
                  <a:pt x="13553" y="11721"/>
                  <a:pt x="13695" y="11658"/>
                  <a:pt x="13741" y="11483"/>
                </a:cubicBezTo>
                <a:cubicBezTo>
                  <a:pt x="13796" y="11273"/>
                  <a:pt x="13918" y="11315"/>
                  <a:pt x="14101" y="11618"/>
                </a:cubicBezTo>
                <a:cubicBezTo>
                  <a:pt x="14480" y="12245"/>
                  <a:pt x="14562" y="12200"/>
                  <a:pt x="14712" y="11270"/>
                </a:cubicBezTo>
                <a:cubicBezTo>
                  <a:pt x="14888" y="10173"/>
                  <a:pt x="14574" y="9331"/>
                  <a:pt x="14196" y="9888"/>
                </a:cubicBezTo>
                <a:cubicBezTo>
                  <a:pt x="14025" y="10141"/>
                  <a:pt x="13923" y="10153"/>
                  <a:pt x="13865" y="9931"/>
                </a:cubicBezTo>
                <a:cubicBezTo>
                  <a:pt x="13819" y="9755"/>
                  <a:pt x="13645" y="9693"/>
                  <a:pt x="13482" y="9791"/>
                </a:cubicBezTo>
                <a:cubicBezTo>
                  <a:pt x="13318" y="9888"/>
                  <a:pt x="13148" y="9822"/>
                  <a:pt x="13101" y="9644"/>
                </a:cubicBezTo>
                <a:cubicBezTo>
                  <a:pt x="13054" y="9466"/>
                  <a:pt x="12919" y="9412"/>
                  <a:pt x="12803" y="9528"/>
                </a:cubicBezTo>
                <a:cubicBezTo>
                  <a:pt x="12687" y="9644"/>
                  <a:pt x="12410" y="9719"/>
                  <a:pt x="12187" y="9693"/>
                </a:cubicBezTo>
                <a:cubicBezTo>
                  <a:pt x="11964" y="9667"/>
                  <a:pt x="11744" y="9789"/>
                  <a:pt x="11697" y="9968"/>
                </a:cubicBezTo>
                <a:cubicBezTo>
                  <a:pt x="11638" y="10196"/>
                  <a:pt x="11559" y="10190"/>
                  <a:pt x="11433" y="9943"/>
                </a:cubicBezTo>
                <a:cubicBezTo>
                  <a:pt x="11335" y="9751"/>
                  <a:pt x="11172" y="9668"/>
                  <a:pt x="11071" y="9760"/>
                </a:cubicBezTo>
                <a:cubicBezTo>
                  <a:pt x="10969" y="9852"/>
                  <a:pt x="10817" y="9734"/>
                  <a:pt x="10734" y="9497"/>
                </a:cubicBezTo>
                <a:cubicBezTo>
                  <a:pt x="10613" y="9153"/>
                  <a:pt x="10632" y="9027"/>
                  <a:pt x="10822" y="8886"/>
                </a:cubicBezTo>
                <a:cubicBezTo>
                  <a:pt x="11259" y="8563"/>
                  <a:pt x="11442" y="8240"/>
                  <a:pt x="11485" y="7725"/>
                </a:cubicBezTo>
                <a:cubicBezTo>
                  <a:pt x="11552" y="6922"/>
                  <a:pt x="11245" y="6373"/>
                  <a:pt x="10941" y="6356"/>
                </a:cubicBezTo>
                <a:close/>
                <a:moveTo>
                  <a:pt x="14111" y="6386"/>
                </a:moveTo>
                <a:cubicBezTo>
                  <a:pt x="13971" y="6422"/>
                  <a:pt x="13912" y="6609"/>
                  <a:pt x="13862" y="7077"/>
                </a:cubicBezTo>
                <a:cubicBezTo>
                  <a:pt x="13813" y="7539"/>
                  <a:pt x="13846" y="8048"/>
                  <a:pt x="13943" y="8324"/>
                </a:cubicBezTo>
                <a:cubicBezTo>
                  <a:pt x="14298" y="9336"/>
                  <a:pt x="15048" y="8133"/>
                  <a:pt x="14753" y="7022"/>
                </a:cubicBezTo>
                <a:cubicBezTo>
                  <a:pt x="14676" y="6731"/>
                  <a:pt x="14463" y="6451"/>
                  <a:pt x="14279" y="6399"/>
                </a:cubicBezTo>
                <a:cubicBezTo>
                  <a:pt x="14212" y="6380"/>
                  <a:pt x="14157" y="6375"/>
                  <a:pt x="14111" y="6386"/>
                </a:cubicBezTo>
                <a:close/>
                <a:moveTo>
                  <a:pt x="9271" y="6399"/>
                </a:moveTo>
                <a:cubicBezTo>
                  <a:pt x="8935" y="6515"/>
                  <a:pt x="8771" y="7365"/>
                  <a:pt x="8978" y="8159"/>
                </a:cubicBezTo>
                <a:cubicBezTo>
                  <a:pt x="9173" y="8905"/>
                  <a:pt x="9688" y="8860"/>
                  <a:pt x="9895" y="8079"/>
                </a:cubicBezTo>
                <a:cubicBezTo>
                  <a:pt x="10087" y="7356"/>
                  <a:pt x="9852" y="6520"/>
                  <a:pt x="9424" y="6399"/>
                </a:cubicBezTo>
                <a:cubicBezTo>
                  <a:pt x="9369" y="6383"/>
                  <a:pt x="9319" y="6382"/>
                  <a:pt x="9271" y="6399"/>
                </a:cubicBezTo>
                <a:close/>
                <a:moveTo>
                  <a:pt x="7904" y="6441"/>
                </a:moveTo>
                <a:cubicBezTo>
                  <a:pt x="7779" y="6404"/>
                  <a:pt x="7641" y="6522"/>
                  <a:pt x="7489" y="6796"/>
                </a:cubicBezTo>
                <a:cubicBezTo>
                  <a:pt x="7270" y="7192"/>
                  <a:pt x="7261" y="7323"/>
                  <a:pt x="7417" y="8012"/>
                </a:cubicBezTo>
                <a:cubicBezTo>
                  <a:pt x="7615" y="8888"/>
                  <a:pt x="8009" y="8921"/>
                  <a:pt x="8232" y="8079"/>
                </a:cubicBezTo>
                <a:cubicBezTo>
                  <a:pt x="8334" y="7696"/>
                  <a:pt x="8335" y="7406"/>
                  <a:pt x="8232" y="7022"/>
                </a:cubicBezTo>
                <a:cubicBezTo>
                  <a:pt x="8140" y="6675"/>
                  <a:pt x="8028" y="6479"/>
                  <a:pt x="7904" y="6441"/>
                </a:cubicBezTo>
                <a:close/>
                <a:moveTo>
                  <a:pt x="5014" y="9216"/>
                </a:moveTo>
                <a:cubicBezTo>
                  <a:pt x="4922" y="9176"/>
                  <a:pt x="4839" y="9222"/>
                  <a:pt x="4742" y="9344"/>
                </a:cubicBezTo>
                <a:cubicBezTo>
                  <a:pt x="4604" y="9519"/>
                  <a:pt x="4289" y="9662"/>
                  <a:pt x="4042" y="9662"/>
                </a:cubicBezTo>
                <a:cubicBezTo>
                  <a:pt x="3796" y="9662"/>
                  <a:pt x="3557" y="9806"/>
                  <a:pt x="3512" y="9980"/>
                </a:cubicBezTo>
                <a:cubicBezTo>
                  <a:pt x="3458" y="10183"/>
                  <a:pt x="3376" y="10188"/>
                  <a:pt x="3281" y="10004"/>
                </a:cubicBezTo>
                <a:cubicBezTo>
                  <a:pt x="3157" y="9764"/>
                  <a:pt x="1869" y="9731"/>
                  <a:pt x="1663" y="9962"/>
                </a:cubicBezTo>
                <a:cubicBezTo>
                  <a:pt x="1496" y="10148"/>
                  <a:pt x="1199" y="10096"/>
                  <a:pt x="1057" y="9858"/>
                </a:cubicBezTo>
                <a:cubicBezTo>
                  <a:pt x="948" y="9676"/>
                  <a:pt x="859" y="9848"/>
                  <a:pt x="769" y="10408"/>
                </a:cubicBezTo>
                <a:cubicBezTo>
                  <a:pt x="609" y="11400"/>
                  <a:pt x="335" y="11268"/>
                  <a:pt x="280" y="10169"/>
                </a:cubicBezTo>
                <a:cubicBezTo>
                  <a:pt x="217" y="8912"/>
                  <a:pt x="0" y="9218"/>
                  <a:pt x="0" y="10567"/>
                </a:cubicBezTo>
                <a:cubicBezTo>
                  <a:pt x="0" y="11646"/>
                  <a:pt x="34" y="11777"/>
                  <a:pt x="313" y="11777"/>
                </a:cubicBezTo>
                <a:cubicBezTo>
                  <a:pt x="485" y="11777"/>
                  <a:pt x="665" y="11620"/>
                  <a:pt x="715" y="11428"/>
                </a:cubicBezTo>
                <a:cubicBezTo>
                  <a:pt x="778" y="11185"/>
                  <a:pt x="855" y="11234"/>
                  <a:pt x="969" y="11600"/>
                </a:cubicBezTo>
                <a:cubicBezTo>
                  <a:pt x="1083" y="11970"/>
                  <a:pt x="1199" y="12051"/>
                  <a:pt x="1365" y="11868"/>
                </a:cubicBezTo>
                <a:cubicBezTo>
                  <a:pt x="1494" y="11727"/>
                  <a:pt x="1886" y="11645"/>
                  <a:pt x="2237" y="11691"/>
                </a:cubicBezTo>
                <a:cubicBezTo>
                  <a:pt x="3016" y="11793"/>
                  <a:pt x="2945" y="11793"/>
                  <a:pt x="3962" y="11673"/>
                </a:cubicBezTo>
                <a:cubicBezTo>
                  <a:pt x="4419" y="11619"/>
                  <a:pt x="4917" y="11677"/>
                  <a:pt x="5065" y="11801"/>
                </a:cubicBezTo>
                <a:cubicBezTo>
                  <a:pt x="5248" y="11955"/>
                  <a:pt x="5405" y="11868"/>
                  <a:pt x="5552" y="11526"/>
                </a:cubicBezTo>
                <a:cubicBezTo>
                  <a:pt x="5755" y="11054"/>
                  <a:pt x="5781" y="11059"/>
                  <a:pt x="5943" y="11575"/>
                </a:cubicBezTo>
                <a:cubicBezTo>
                  <a:pt x="6086" y="12031"/>
                  <a:pt x="6165" y="12063"/>
                  <a:pt x="6391" y="11777"/>
                </a:cubicBezTo>
                <a:cubicBezTo>
                  <a:pt x="6596" y="11517"/>
                  <a:pt x="6708" y="11520"/>
                  <a:pt x="6839" y="11777"/>
                </a:cubicBezTo>
                <a:cubicBezTo>
                  <a:pt x="6965" y="12024"/>
                  <a:pt x="7086" y="12027"/>
                  <a:pt x="7269" y="11795"/>
                </a:cubicBezTo>
                <a:cubicBezTo>
                  <a:pt x="7409" y="11618"/>
                  <a:pt x="7608" y="11551"/>
                  <a:pt x="7709" y="11642"/>
                </a:cubicBezTo>
                <a:cubicBezTo>
                  <a:pt x="7825" y="11748"/>
                  <a:pt x="7920" y="11565"/>
                  <a:pt x="7966" y="11153"/>
                </a:cubicBezTo>
                <a:cubicBezTo>
                  <a:pt x="8062" y="10281"/>
                  <a:pt x="8375" y="10567"/>
                  <a:pt x="8375" y="11526"/>
                </a:cubicBezTo>
                <a:cubicBezTo>
                  <a:pt x="8375" y="11943"/>
                  <a:pt x="8448" y="12497"/>
                  <a:pt x="8538" y="12755"/>
                </a:cubicBezTo>
                <a:cubicBezTo>
                  <a:pt x="8628" y="13012"/>
                  <a:pt x="8694" y="13340"/>
                  <a:pt x="8683" y="13482"/>
                </a:cubicBezTo>
                <a:cubicBezTo>
                  <a:pt x="8621" y="14302"/>
                  <a:pt x="8711" y="14841"/>
                  <a:pt x="8882" y="14686"/>
                </a:cubicBezTo>
                <a:cubicBezTo>
                  <a:pt x="8986" y="14592"/>
                  <a:pt x="9102" y="14649"/>
                  <a:pt x="9144" y="14808"/>
                </a:cubicBezTo>
                <a:cubicBezTo>
                  <a:pt x="9244" y="15188"/>
                  <a:pt x="9426" y="15173"/>
                  <a:pt x="9530" y="14778"/>
                </a:cubicBezTo>
                <a:cubicBezTo>
                  <a:pt x="9587" y="14561"/>
                  <a:pt x="9669" y="14574"/>
                  <a:pt x="9791" y="14814"/>
                </a:cubicBezTo>
                <a:cubicBezTo>
                  <a:pt x="9934" y="15094"/>
                  <a:pt x="9993" y="15023"/>
                  <a:pt x="10084" y="14454"/>
                </a:cubicBezTo>
                <a:cubicBezTo>
                  <a:pt x="10217" y="13619"/>
                  <a:pt x="10143" y="13181"/>
                  <a:pt x="9905" y="13396"/>
                </a:cubicBezTo>
                <a:cubicBezTo>
                  <a:pt x="9591" y="13682"/>
                  <a:pt x="9015" y="13112"/>
                  <a:pt x="9002" y="12504"/>
                </a:cubicBezTo>
                <a:cubicBezTo>
                  <a:pt x="8994" y="12185"/>
                  <a:pt x="8978" y="11416"/>
                  <a:pt x="8968" y="10793"/>
                </a:cubicBezTo>
                <a:cubicBezTo>
                  <a:pt x="8953" y="9889"/>
                  <a:pt x="8899" y="9662"/>
                  <a:pt x="8701" y="9662"/>
                </a:cubicBezTo>
                <a:cubicBezTo>
                  <a:pt x="8565" y="9662"/>
                  <a:pt x="8415" y="9806"/>
                  <a:pt x="8370" y="9980"/>
                </a:cubicBezTo>
                <a:cubicBezTo>
                  <a:pt x="8313" y="10195"/>
                  <a:pt x="8229" y="10179"/>
                  <a:pt x="8103" y="9931"/>
                </a:cubicBezTo>
                <a:cubicBezTo>
                  <a:pt x="7964" y="9660"/>
                  <a:pt x="7880" y="9652"/>
                  <a:pt x="7771" y="9907"/>
                </a:cubicBezTo>
                <a:cubicBezTo>
                  <a:pt x="7672" y="10142"/>
                  <a:pt x="7577" y="10156"/>
                  <a:pt x="7468" y="9943"/>
                </a:cubicBezTo>
                <a:cubicBezTo>
                  <a:pt x="7360" y="9731"/>
                  <a:pt x="7282" y="9734"/>
                  <a:pt x="7222" y="9962"/>
                </a:cubicBezTo>
                <a:cubicBezTo>
                  <a:pt x="7160" y="10202"/>
                  <a:pt x="7091" y="10202"/>
                  <a:pt x="6969" y="9962"/>
                </a:cubicBezTo>
                <a:cubicBezTo>
                  <a:pt x="6854" y="9738"/>
                  <a:pt x="6772" y="9733"/>
                  <a:pt x="6717" y="9943"/>
                </a:cubicBezTo>
                <a:cubicBezTo>
                  <a:pt x="6663" y="10150"/>
                  <a:pt x="6553" y="10128"/>
                  <a:pt x="6386" y="9882"/>
                </a:cubicBezTo>
                <a:cubicBezTo>
                  <a:pt x="6199" y="9607"/>
                  <a:pt x="6079" y="9600"/>
                  <a:pt x="5912" y="9852"/>
                </a:cubicBezTo>
                <a:cubicBezTo>
                  <a:pt x="5737" y="10116"/>
                  <a:pt x="5615" y="10062"/>
                  <a:pt x="5342" y="9607"/>
                </a:cubicBezTo>
                <a:cubicBezTo>
                  <a:pt x="5208" y="9382"/>
                  <a:pt x="5105" y="9257"/>
                  <a:pt x="5014" y="9216"/>
                </a:cubicBezTo>
                <a:close/>
                <a:moveTo>
                  <a:pt x="6148" y="12730"/>
                </a:moveTo>
                <a:cubicBezTo>
                  <a:pt x="6078" y="12716"/>
                  <a:pt x="6013" y="12850"/>
                  <a:pt x="5886" y="13121"/>
                </a:cubicBezTo>
                <a:cubicBezTo>
                  <a:pt x="5587" y="13760"/>
                  <a:pt x="5557" y="14215"/>
                  <a:pt x="5783" y="14747"/>
                </a:cubicBezTo>
                <a:cubicBezTo>
                  <a:pt x="5992" y="15242"/>
                  <a:pt x="6396" y="15076"/>
                  <a:pt x="6570" y="14423"/>
                </a:cubicBezTo>
                <a:cubicBezTo>
                  <a:pt x="6680" y="14008"/>
                  <a:pt x="6650" y="13757"/>
                  <a:pt x="6427" y="13231"/>
                </a:cubicBezTo>
                <a:cubicBezTo>
                  <a:pt x="6290" y="12908"/>
                  <a:pt x="6217" y="12744"/>
                  <a:pt x="6148" y="12730"/>
                </a:cubicBezTo>
                <a:close/>
                <a:moveTo>
                  <a:pt x="7844" y="12804"/>
                </a:moveTo>
                <a:cubicBezTo>
                  <a:pt x="7560" y="12835"/>
                  <a:pt x="7252" y="13758"/>
                  <a:pt x="7347" y="14460"/>
                </a:cubicBezTo>
                <a:cubicBezTo>
                  <a:pt x="7447" y="15209"/>
                  <a:pt x="7943" y="15324"/>
                  <a:pt x="8178" y="14655"/>
                </a:cubicBezTo>
                <a:cubicBezTo>
                  <a:pt x="8368" y="14116"/>
                  <a:pt x="8247" y="13104"/>
                  <a:pt x="7963" y="12846"/>
                </a:cubicBezTo>
                <a:cubicBezTo>
                  <a:pt x="7925" y="12811"/>
                  <a:pt x="7885" y="12799"/>
                  <a:pt x="7844" y="12804"/>
                </a:cubicBezTo>
                <a:close/>
                <a:moveTo>
                  <a:pt x="15356" y="13036"/>
                </a:moveTo>
                <a:cubicBezTo>
                  <a:pt x="15135" y="12992"/>
                  <a:pt x="15103" y="13147"/>
                  <a:pt x="15059" y="13690"/>
                </a:cubicBezTo>
                <a:cubicBezTo>
                  <a:pt x="15024" y="14114"/>
                  <a:pt x="15057" y="14603"/>
                  <a:pt x="15131" y="14778"/>
                </a:cubicBezTo>
                <a:cubicBezTo>
                  <a:pt x="15302" y="15181"/>
                  <a:pt x="15558" y="15187"/>
                  <a:pt x="15662" y="14790"/>
                </a:cubicBezTo>
                <a:cubicBezTo>
                  <a:pt x="15706" y="14621"/>
                  <a:pt x="15812" y="14581"/>
                  <a:pt x="15895" y="14704"/>
                </a:cubicBezTo>
                <a:cubicBezTo>
                  <a:pt x="16150" y="15081"/>
                  <a:pt x="16598" y="15132"/>
                  <a:pt x="16688" y="14790"/>
                </a:cubicBezTo>
                <a:cubicBezTo>
                  <a:pt x="16747" y="14563"/>
                  <a:pt x="16825" y="14566"/>
                  <a:pt x="16952" y="14814"/>
                </a:cubicBezTo>
                <a:cubicBezTo>
                  <a:pt x="17090" y="15084"/>
                  <a:pt x="17174" y="15084"/>
                  <a:pt x="17312" y="14814"/>
                </a:cubicBezTo>
                <a:cubicBezTo>
                  <a:pt x="17411" y="14620"/>
                  <a:pt x="17523" y="14579"/>
                  <a:pt x="17560" y="14723"/>
                </a:cubicBezTo>
                <a:cubicBezTo>
                  <a:pt x="17655" y="15086"/>
                  <a:pt x="18901" y="15118"/>
                  <a:pt x="18995" y="14759"/>
                </a:cubicBezTo>
                <a:cubicBezTo>
                  <a:pt x="19041" y="14583"/>
                  <a:pt x="19131" y="14571"/>
                  <a:pt x="19220" y="14735"/>
                </a:cubicBezTo>
                <a:cubicBezTo>
                  <a:pt x="19413" y="15088"/>
                  <a:pt x="20439" y="15103"/>
                  <a:pt x="20531" y="14753"/>
                </a:cubicBezTo>
                <a:cubicBezTo>
                  <a:pt x="20569" y="14605"/>
                  <a:pt x="20670" y="14581"/>
                  <a:pt x="20753" y="14704"/>
                </a:cubicBezTo>
                <a:cubicBezTo>
                  <a:pt x="21051" y="15145"/>
                  <a:pt x="21483" y="15120"/>
                  <a:pt x="21559" y="14655"/>
                </a:cubicBezTo>
                <a:cubicBezTo>
                  <a:pt x="21588" y="14477"/>
                  <a:pt x="21600" y="14290"/>
                  <a:pt x="21597" y="14117"/>
                </a:cubicBezTo>
                <a:cubicBezTo>
                  <a:pt x="21590" y="13601"/>
                  <a:pt x="21460" y="13213"/>
                  <a:pt x="21328" y="13525"/>
                </a:cubicBezTo>
                <a:cubicBezTo>
                  <a:pt x="21239" y="13736"/>
                  <a:pt x="21104" y="13763"/>
                  <a:pt x="20973" y="13598"/>
                </a:cubicBezTo>
                <a:cubicBezTo>
                  <a:pt x="20630" y="13164"/>
                  <a:pt x="17208" y="13220"/>
                  <a:pt x="16918" y="13665"/>
                </a:cubicBezTo>
                <a:cubicBezTo>
                  <a:pt x="16835" y="13792"/>
                  <a:pt x="16732" y="13768"/>
                  <a:pt x="16690" y="13610"/>
                </a:cubicBezTo>
                <a:cubicBezTo>
                  <a:pt x="16649" y="13452"/>
                  <a:pt x="16517" y="13331"/>
                  <a:pt x="16395" y="13341"/>
                </a:cubicBezTo>
                <a:cubicBezTo>
                  <a:pt x="16273" y="13351"/>
                  <a:pt x="15936" y="13261"/>
                  <a:pt x="15647" y="13140"/>
                </a:cubicBezTo>
                <a:cubicBezTo>
                  <a:pt x="15523" y="13088"/>
                  <a:pt x="15430" y="13050"/>
                  <a:pt x="15356" y="13036"/>
                </a:cubicBezTo>
                <a:close/>
                <a:moveTo>
                  <a:pt x="10817" y="13079"/>
                </a:moveTo>
                <a:cubicBezTo>
                  <a:pt x="10523" y="13345"/>
                  <a:pt x="10649" y="14782"/>
                  <a:pt x="11006" y="15224"/>
                </a:cubicBezTo>
                <a:cubicBezTo>
                  <a:pt x="11239" y="15512"/>
                  <a:pt x="11360" y="15518"/>
                  <a:pt x="11506" y="15254"/>
                </a:cubicBezTo>
                <a:cubicBezTo>
                  <a:pt x="11614" y="15057"/>
                  <a:pt x="12032" y="14941"/>
                  <a:pt x="12466" y="14985"/>
                </a:cubicBezTo>
                <a:cubicBezTo>
                  <a:pt x="12888" y="15029"/>
                  <a:pt x="13319" y="14986"/>
                  <a:pt x="13425" y="14888"/>
                </a:cubicBezTo>
                <a:cubicBezTo>
                  <a:pt x="13740" y="14594"/>
                  <a:pt x="14069" y="14576"/>
                  <a:pt x="14139" y="14845"/>
                </a:cubicBezTo>
                <a:cubicBezTo>
                  <a:pt x="14230" y="15193"/>
                  <a:pt x="14672" y="15163"/>
                  <a:pt x="14766" y="14802"/>
                </a:cubicBezTo>
                <a:cubicBezTo>
                  <a:pt x="14809" y="14639"/>
                  <a:pt x="14784" y="14255"/>
                  <a:pt x="14714" y="13946"/>
                </a:cubicBezTo>
                <a:cubicBezTo>
                  <a:pt x="14588" y="13388"/>
                  <a:pt x="14257" y="13270"/>
                  <a:pt x="13974" y="13684"/>
                </a:cubicBezTo>
                <a:cubicBezTo>
                  <a:pt x="13892" y="13803"/>
                  <a:pt x="13791" y="13771"/>
                  <a:pt x="13751" y="13616"/>
                </a:cubicBezTo>
                <a:cubicBezTo>
                  <a:pt x="13710" y="13461"/>
                  <a:pt x="13463" y="13375"/>
                  <a:pt x="13199" y="13427"/>
                </a:cubicBezTo>
                <a:cubicBezTo>
                  <a:pt x="12936" y="13478"/>
                  <a:pt x="12657" y="13395"/>
                  <a:pt x="12578" y="13244"/>
                </a:cubicBezTo>
                <a:cubicBezTo>
                  <a:pt x="12490" y="13076"/>
                  <a:pt x="12303" y="13085"/>
                  <a:pt x="12099" y="13268"/>
                </a:cubicBezTo>
                <a:cubicBezTo>
                  <a:pt x="11914" y="13434"/>
                  <a:pt x="11762" y="13478"/>
                  <a:pt x="11762" y="13366"/>
                </a:cubicBezTo>
                <a:cubicBezTo>
                  <a:pt x="11762" y="13254"/>
                  <a:pt x="11695" y="13328"/>
                  <a:pt x="11612" y="13525"/>
                </a:cubicBezTo>
                <a:cubicBezTo>
                  <a:pt x="11495" y="13801"/>
                  <a:pt x="11406" y="13771"/>
                  <a:pt x="11231" y="13396"/>
                </a:cubicBezTo>
                <a:cubicBezTo>
                  <a:pt x="11106" y="13129"/>
                  <a:pt x="10921" y="12985"/>
                  <a:pt x="10817" y="13079"/>
                </a:cubicBezTo>
                <a:close/>
                <a:moveTo>
                  <a:pt x="9416" y="16605"/>
                </a:moveTo>
                <a:cubicBezTo>
                  <a:pt x="9085" y="16605"/>
                  <a:pt x="8909" y="17218"/>
                  <a:pt x="9030" y="17962"/>
                </a:cubicBezTo>
                <a:cubicBezTo>
                  <a:pt x="9125" y="18543"/>
                  <a:pt x="9513" y="18547"/>
                  <a:pt x="9716" y="17968"/>
                </a:cubicBezTo>
                <a:cubicBezTo>
                  <a:pt x="9940" y="17330"/>
                  <a:pt x="9781" y="16605"/>
                  <a:pt x="9416" y="16605"/>
                </a:cubicBezTo>
                <a:close/>
                <a:moveTo>
                  <a:pt x="11148" y="16635"/>
                </a:moveTo>
                <a:cubicBezTo>
                  <a:pt x="11014" y="16595"/>
                  <a:pt x="10860" y="16712"/>
                  <a:pt x="10739" y="17057"/>
                </a:cubicBezTo>
                <a:cubicBezTo>
                  <a:pt x="10616" y="17408"/>
                  <a:pt x="10614" y="17608"/>
                  <a:pt x="10731" y="17943"/>
                </a:cubicBezTo>
                <a:cubicBezTo>
                  <a:pt x="10915" y="18466"/>
                  <a:pt x="11348" y="18440"/>
                  <a:pt x="11436" y="17900"/>
                </a:cubicBezTo>
                <a:cubicBezTo>
                  <a:pt x="11547" y="17216"/>
                  <a:pt x="11373" y="16702"/>
                  <a:pt x="11148" y="16635"/>
                </a:cubicBezTo>
                <a:close/>
                <a:moveTo>
                  <a:pt x="7608" y="16788"/>
                </a:moveTo>
                <a:cubicBezTo>
                  <a:pt x="7542" y="16817"/>
                  <a:pt x="7487" y="16903"/>
                  <a:pt x="7461" y="17063"/>
                </a:cubicBezTo>
                <a:cubicBezTo>
                  <a:pt x="7421" y="17309"/>
                  <a:pt x="7424" y="17725"/>
                  <a:pt x="7466" y="17986"/>
                </a:cubicBezTo>
                <a:cubicBezTo>
                  <a:pt x="7576" y="18663"/>
                  <a:pt x="8118" y="18425"/>
                  <a:pt x="8118" y="17699"/>
                </a:cubicBezTo>
                <a:cubicBezTo>
                  <a:pt x="8118" y="17144"/>
                  <a:pt x="7808" y="16703"/>
                  <a:pt x="7608" y="16788"/>
                </a:cubicBezTo>
                <a:close/>
                <a:moveTo>
                  <a:pt x="14313" y="16819"/>
                </a:moveTo>
                <a:cubicBezTo>
                  <a:pt x="13976" y="16611"/>
                  <a:pt x="13725" y="17365"/>
                  <a:pt x="13935" y="17962"/>
                </a:cubicBezTo>
                <a:cubicBezTo>
                  <a:pt x="14093" y="18411"/>
                  <a:pt x="14466" y="18572"/>
                  <a:pt x="14603" y="18249"/>
                </a:cubicBezTo>
                <a:cubicBezTo>
                  <a:pt x="14742" y="17920"/>
                  <a:pt x="14548" y="16964"/>
                  <a:pt x="14313" y="16819"/>
                </a:cubicBezTo>
                <a:close/>
                <a:moveTo>
                  <a:pt x="6130" y="16825"/>
                </a:moveTo>
                <a:cubicBezTo>
                  <a:pt x="5787" y="17036"/>
                  <a:pt x="5700" y="17451"/>
                  <a:pt x="5886" y="17980"/>
                </a:cubicBezTo>
                <a:cubicBezTo>
                  <a:pt x="6085" y="18544"/>
                  <a:pt x="6319" y="18534"/>
                  <a:pt x="6521" y="17962"/>
                </a:cubicBezTo>
                <a:cubicBezTo>
                  <a:pt x="6734" y="17354"/>
                  <a:pt x="6478" y="16610"/>
                  <a:pt x="6130" y="16825"/>
                </a:cubicBezTo>
                <a:close/>
                <a:moveTo>
                  <a:pt x="12650" y="16825"/>
                </a:moveTo>
                <a:cubicBezTo>
                  <a:pt x="12427" y="16963"/>
                  <a:pt x="12238" y="17930"/>
                  <a:pt x="12373" y="18249"/>
                </a:cubicBezTo>
                <a:cubicBezTo>
                  <a:pt x="12494" y="18534"/>
                  <a:pt x="12853" y="18437"/>
                  <a:pt x="13005" y="18078"/>
                </a:cubicBezTo>
                <a:cubicBezTo>
                  <a:pt x="13209" y="17596"/>
                  <a:pt x="12941" y="16645"/>
                  <a:pt x="12650" y="16825"/>
                </a:cubicBezTo>
                <a:close/>
                <a:moveTo>
                  <a:pt x="6008" y="19624"/>
                </a:moveTo>
                <a:cubicBezTo>
                  <a:pt x="5861" y="19624"/>
                  <a:pt x="5717" y="20754"/>
                  <a:pt x="5816" y="21133"/>
                </a:cubicBezTo>
                <a:cubicBezTo>
                  <a:pt x="5860" y="21301"/>
                  <a:pt x="5947" y="21439"/>
                  <a:pt x="6008" y="21439"/>
                </a:cubicBezTo>
                <a:cubicBezTo>
                  <a:pt x="6149" y="21439"/>
                  <a:pt x="6521" y="20570"/>
                  <a:pt x="6521" y="20241"/>
                </a:cubicBezTo>
                <a:cubicBezTo>
                  <a:pt x="6521" y="19994"/>
                  <a:pt x="6214" y="19624"/>
                  <a:pt x="6008" y="19624"/>
                </a:cubicBezTo>
                <a:close/>
                <a:moveTo>
                  <a:pt x="7805" y="19624"/>
                </a:moveTo>
                <a:cubicBezTo>
                  <a:pt x="7513" y="19624"/>
                  <a:pt x="7362" y="20471"/>
                  <a:pt x="7557" y="21023"/>
                </a:cubicBezTo>
                <a:cubicBezTo>
                  <a:pt x="7728" y="21511"/>
                  <a:pt x="8005" y="21565"/>
                  <a:pt x="8118" y="21133"/>
                </a:cubicBezTo>
                <a:cubicBezTo>
                  <a:pt x="8255" y="20613"/>
                  <a:pt x="8050" y="19624"/>
                  <a:pt x="7805" y="19624"/>
                </a:cubicBezTo>
                <a:close/>
                <a:moveTo>
                  <a:pt x="12586" y="19624"/>
                </a:moveTo>
                <a:cubicBezTo>
                  <a:pt x="12393" y="19624"/>
                  <a:pt x="12219" y="20682"/>
                  <a:pt x="12337" y="21133"/>
                </a:cubicBezTo>
                <a:cubicBezTo>
                  <a:pt x="12459" y="21600"/>
                  <a:pt x="12911" y="21495"/>
                  <a:pt x="12995" y="20981"/>
                </a:cubicBezTo>
                <a:cubicBezTo>
                  <a:pt x="13081" y="20452"/>
                  <a:pt x="12831" y="19624"/>
                  <a:pt x="12586" y="19624"/>
                </a:cubicBezTo>
                <a:close/>
                <a:moveTo>
                  <a:pt x="14253" y="19624"/>
                </a:moveTo>
                <a:cubicBezTo>
                  <a:pt x="14020" y="19624"/>
                  <a:pt x="13906" y="20535"/>
                  <a:pt x="14077" y="21023"/>
                </a:cubicBezTo>
                <a:cubicBezTo>
                  <a:pt x="14270" y="21572"/>
                  <a:pt x="14565" y="21550"/>
                  <a:pt x="14657" y="20981"/>
                </a:cubicBezTo>
                <a:cubicBezTo>
                  <a:pt x="14742" y="20457"/>
                  <a:pt x="14494" y="19624"/>
                  <a:pt x="14253" y="19624"/>
                </a:cubicBezTo>
                <a:close/>
                <a:moveTo>
                  <a:pt x="9463" y="19648"/>
                </a:moveTo>
                <a:cubicBezTo>
                  <a:pt x="9406" y="19647"/>
                  <a:pt x="9350" y="19762"/>
                  <a:pt x="9253" y="19991"/>
                </a:cubicBezTo>
                <a:cubicBezTo>
                  <a:pt x="9138" y="20262"/>
                  <a:pt x="9078" y="20700"/>
                  <a:pt x="9121" y="20962"/>
                </a:cubicBezTo>
                <a:cubicBezTo>
                  <a:pt x="9219" y="21570"/>
                  <a:pt x="9509" y="21572"/>
                  <a:pt x="9721" y="20968"/>
                </a:cubicBezTo>
                <a:cubicBezTo>
                  <a:pt x="9857" y="20582"/>
                  <a:pt x="9851" y="20412"/>
                  <a:pt x="9675" y="19997"/>
                </a:cubicBezTo>
                <a:cubicBezTo>
                  <a:pt x="9576" y="19764"/>
                  <a:pt x="9519" y="19649"/>
                  <a:pt x="9463" y="19648"/>
                </a:cubicBezTo>
                <a:close/>
                <a:moveTo>
                  <a:pt x="10983" y="19691"/>
                </a:moveTo>
                <a:cubicBezTo>
                  <a:pt x="10923" y="19704"/>
                  <a:pt x="10862" y="19811"/>
                  <a:pt x="10775" y="20015"/>
                </a:cubicBezTo>
                <a:cubicBezTo>
                  <a:pt x="10612" y="20402"/>
                  <a:pt x="10601" y="20589"/>
                  <a:pt x="10724" y="20938"/>
                </a:cubicBezTo>
                <a:cubicBezTo>
                  <a:pt x="10915" y="21483"/>
                  <a:pt x="11303" y="21387"/>
                  <a:pt x="11353" y="20779"/>
                </a:cubicBezTo>
                <a:cubicBezTo>
                  <a:pt x="11374" y="20530"/>
                  <a:pt x="11299" y="20143"/>
                  <a:pt x="11187" y="19923"/>
                </a:cubicBezTo>
                <a:cubicBezTo>
                  <a:pt x="11102" y="19756"/>
                  <a:pt x="11042" y="19678"/>
                  <a:pt x="10983" y="19691"/>
                </a:cubicBezTo>
                <a:close/>
              </a:path>
            </a:pathLst>
          </a:custGeom>
          <a:ln w="12700">
            <a:miter lim="400000"/>
          </a:ln>
        </p:spPr>
      </p:pic>
      <p:sp>
        <p:nvSpPr>
          <p:cNvPr id="154" name="Carlos Vega"/>
          <p:cNvSpPr txBox="1"/>
          <p:nvPr/>
        </p:nvSpPr>
        <p:spPr>
          <a:xfrm>
            <a:off x="1201340" y="6857999"/>
            <a:ext cx="21971002" cy="13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r" defTabSz="825500">
              <a:lnSpc>
                <a:spcPct val="100000"/>
              </a:lnSpc>
              <a:spcBef>
                <a:spcPts val="0"/>
              </a:spcBef>
              <a:defRPr sz="3600" b="1"/>
            </a:pPr>
            <a:r>
              <a:t>BioNetVisA, 2020 Workshop</a:t>
            </a:r>
          </a:p>
          <a:p>
            <a:pPr algn="r" defTabSz="825500">
              <a:lnSpc>
                <a:spcPct val="100000"/>
              </a:lnSpc>
              <a:spcBef>
                <a:spcPts val="0"/>
              </a:spcBef>
              <a:defRPr sz="3600" b="1"/>
            </a:pPr>
            <a:r>
              <a:t>4</a:t>
            </a:r>
            <a:r>
              <a:rPr baseline="30000"/>
              <a:t>th</a:t>
            </a:r>
            <a:r>
              <a:t> of September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230" name="Granular facts, encoded in SBML.…"/>
          <p:cNvSpPr txBox="1"/>
          <p:nvPr/>
        </p:nvSpPr>
        <p:spPr>
          <a:xfrm>
            <a:off x="5835814" y="4046111"/>
            <a:ext cx="12444728" cy="8256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24255" indent="-524255" defTabSz="2096971">
              <a:spcBef>
                <a:spcPts val="2000"/>
              </a:spcBef>
              <a:buSzPct val="123000"/>
              <a:buChar char="•"/>
              <a:defRPr sz="4100"/>
            </a:pPr>
            <a:r>
              <a:t>Role system similar to GitLab and GitHub.</a:t>
            </a:r>
          </a:p>
          <a:p>
            <a:pPr marL="524255" indent="-524255" defTabSz="2096971">
              <a:spcBef>
                <a:spcPts val="2000"/>
              </a:spcBef>
              <a:buSzPct val="123000"/>
              <a:buChar char="•"/>
              <a:defRPr sz="4100"/>
            </a:pPr>
            <a:r>
              <a:t>Group-level role system:</a:t>
            </a:r>
          </a:p>
          <a:p>
            <a:pPr marL="1133855" lvl="1" indent="-524255" defTabSz="2096971">
              <a:spcBef>
                <a:spcPts val="2000"/>
              </a:spcBef>
              <a:buSzPct val="123000"/>
              <a:buChar char="•"/>
              <a:defRPr sz="3600"/>
            </a:pPr>
            <a:r>
              <a:t>Managers</a:t>
            </a:r>
            <a:endParaRPr sz="4100"/>
          </a:p>
          <a:p>
            <a:pPr marL="1828800" lvl="2" indent="-609600">
              <a:spcBef>
                <a:spcPts val="2000"/>
              </a:spcBef>
              <a:buSzPct val="123000"/>
              <a:buChar char="•"/>
              <a:defRPr sz="3200"/>
            </a:pPr>
            <a:r>
              <a:t>Administrators of the group.</a:t>
            </a:r>
          </a:p>
          <a:p>
            <a:pPr marL="1133855" lvl="1" indent="-524255" defTabSz="2096971">
              <a:spcBef>
                <a:spcPts val="2000"/>
              </a:spcBef>
              <a:buSzPct val="123000"/>
              <a:buChar char="•"/>
              <a:defRPr sz="3600"/>
            </a:pPr>
            <a:r>
              <a:t>Curators</a:t>
            </a:r>
            <a:endParaRPr sz="4100"/>
          </a:p>
          <a:p>
            <a:pPr marL="1828800" lvl="2" indent="-609600">
              <a:spcBef>
                <a:spcPts val="2000"/>
              </a:spcBef>
              <a:buSzPct val="123000"/>
              <a:buChar char="•"/>
              <a:defRPr sz="3200"/>
            </a:pPr>
            <a:r>
              <a:t>Permission to change the elements that compose a fact.</a:t>
            </a:r>
          </a:p>
          <a:p>
            <a:pPr marL="1133855" lvl="1" indent="-524255" defTabSz="2096971">
              <a:spcBef>
                <a:spcPts val="2000"/>
              </a:spcBef>
              <a:buSzPct val="123000"/>
              <a:buChar char="•"/>
              <a:defRPr sz="3600"/>
            </a:pPr>
            <a:r>
              <a:t>Annotators</a:t>
            </a:r>
            <a:endParaRPr sz="4100"/>
          </a:p>
          <a:p>
            <a:pPr marL="1743455" lvl="2" indent="-524255" defTabSz="2096971">
              <a:spcBef>
                <a:spcPts val="2000"/>
              </a:spcBef>
              <a:buSzPct val="123000"/>
              <a:buChar char="•"/>
              <a:defRPr sz="3200"/>
            </a:pPr>
            <a:r>
              <a:t>Permission to annotate the facts.</a:t>
            </a:r>
            <a:endParaRPr sz="4100"/>
          </a:p>
          <a:p>
            <a:pPr marL="1133855" lvl="1" indent="-524255" defTabSz="2096971">
              <a:spcBef>
                <a:spcPts val="2000"/>
              </a:spcBef>
              <a:buSzPct val="123000"/>
              <a:buChar char="•"/>
              <a:defRPr sz="3600"/>
            </a:pPr>
            <a:r>
              <a:t>Readers</a:t>
            </a:r>
            <a:endParaRPr sz="4100"/>
          </a:p>
          <a:p>
            <a:pPr marL="1828800" lvl="2" indent="-609600">
              <a:spcBef>
                <a:spcPts val="2000"/>
              </a:spcBef>
              <a:buSzPct val="123000"/>
              <a:buChar char="•"/>
              <a:defRPr sz="3200"/>
            </a:pPr>
            <a:r>
              <a:t>Read only access to facts.</a:t>
            </a:r>
          </a:p>
        </p:txBody>
      </p:sp>
      <p:sp>
        <p:nvSpPr>
          <p:cNvPr id="231" name="Rectangle 3"/>
          <p:cNvSpPr txBox="1"/>
          <p:nvPr/>
        </p:nvSpPr>
        <p:spPr>
          <a:xfrm>
            <a:off x="6113590" y="5568873"/>
            <a:ext cx="866141" cy="109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0"/>
            </a:lvl1pPr>
          </a:lstStyle>
          <a:p>
            <a:pPr>
              <a:defRPr>
                <a:latin typeface="+mj-lt"/>
                <a:ea typeface="+mj-ea"/>
                <a:cs typeface="+mj-cs"/>
                <a:sym typeface="Helvetica"/>
              </a:defRPr>
            </a:pPr>
            <a:r>
              <a:rPr>
                <a:latin typeface="+mn-lt"/>
                <a:ea typeface="+mn-ea"/>
                <a:cs typeface="+mn-cs"/>
                <a:sym typeface="Helvetica Neue"/>
              </a:rPr>
              <a:t>👩🏽‍💼</a:t>
            </a:r>
          </a:p>
        </p:txBody>
      </p:sp>
      <p:sp>
        <p:nvSpPr>
          <p:cNvPr id="232" name="Rectangle 5"/>
          <p:cNvSpPr txBox="1"/>
          <p:nvPr/>
        </p:nvSpPr>
        <p:spPr>
          <a:xfrm>
            <a:off x="6113590" y="6881008"/>
            <a:ext cx="866141" cy="109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vl1pPr>
          </a:lstStyle>
          <a:p>
            <a:r>
              <a:t>👩🏻‍🔧</a:t>
            </a:r>
          </a:p>
        </p:txBody>
      </p:sp>
      <p:sp>
        <p:nvSpPr>
          <p:cNvPr id="233" name="Rectangle 11"/>
          <p:cNvSpPr txBox="1"/>
          <p:nvPr/>
        </p:nvSpPr>
        <p:spPr>
          <a:xfrm>
            <a:off x="6113590" y="8193142"/>
            <a:ext cx="866141" cy="109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vl1pPr>
          </a:lstStyle>
          <a:p>
            <a:r>
              <a:t>🕵️‍♀️</a:t>
            </a:r>
          </a:p>
        </p:txBody>
      </p:sp>
      <p:sp>
        <p:nvSpPr>
          <p:cNvPr id="234" name="Rectangle 12"/>
          <p:cNvSpPr txBox="1"/>
          <p:nvPr/>
        </p:nvSpPr>
        <p:spPr>
          <a:xfrm>
            <a:off x="6113590" y="9639506"/>
            <a:ext cx="866141" cy="109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vl1pPr>
          </a:lstStyle>
          <a:p>
            <a:r>
              <a:t>👨🏼‍💻</a:t>
            </a:r>
          </a:p>
        </p:txBody>
      </p:sp>
      <p:sp>
        <p:nvSpPr>
          <p:cNvPr id="235" name="Web platform for collaborative model curation and annotation"/>
          <p:cNvSpPr txBox="1">
            <a:spLocks noGrp="1"/>
          </p:cNvSpPr>
          <p:nvPr>
            <p:ph type="body" sz="quarter" idx="1"/>
          </p:nvPr>
        </p:nvSpPr>
        <p:spPr>
          <a:xfrm>
            <a:off x="1206500" y="2372961"/>
            <a:ext cx="12908085" cy="934780"/>
          </a:xfrm>
          <a:prstGeom prst="rect">
            <a:avLst/>
          </a:prstGeom>
        </p:spPr>
        <p:txBody>
          <a:bodyPr/>
          <a:lstStyle>
            <a:lvl1pPr>
              <a:lnSpc>
                <a:spcPct val="80000"/>
              </a:lnSpc>
              <a:defRPr sz="3400"/>
            </a:lvl1pPr>
          </a:lstStyle>
          <a:p>
            <a:r>
              <a:t>Web platform for collaborative model curation and annotation</a:t>
            </a:r>
          </a:p>
        </p:txBody>
      </p:sp>
      <p:pic>
        <p:nvPicPr>
          <p:cNvPr id="236" name="1_OLsrVuctE2DO924KoSkNLA.png" descr="1_OLsrVuctE2DO924KoSkNLA.png"/>
          <p:cNvPicPr>
            <a:picLocks noChangeAspect="1"/>
          </p:cNvPicPr>
          <p:nvPr/>
        </p:nvPicPr>
        <p:blipFill>
          <a:blip r:embed="rId3"/>
          <a:srcRect r="68590"/>
          <a:stretch>
            <a:fillRect/>
          </a:stretch>
        </p:blipFill>
        <p:spPr>
          <a:xfrm>
            <a:off x="16306013" y="3871771"/>
            <a:ext cx="1094578" cy="1270001"/>
          </a:xfrm>
          <a:prstGeom prst="rect">
            <a:avLst/>
          </a:prstGeom>
          <a:ln w="12700">
            <a:miter lim="400000"/>
          </a:ln>
        </p:spPr>
      </p:pic>
      <p:pic>
        <p:nvPicPr>
          <p:cNvPr id="237" name="1_OLsrVuctE2DO924KoSkNLA.png" descr="1_OLsrVuctE2DO924KoSkNLA.png"/>
          <p:cNvPicPr>
            <a:picLocks noChangeAspect="1"/>
          </p:cNvPicPr>
          <p:nvPr/>
        </p:nvPicPr>
        <p:blipFill>
          <a:blip r:embed="rId3"/>
          <a:srcRect l="68334"/>
          <a:stretch>
            <a:fillRect/>
          </a:stretch>
        </p:blipFill>
        <p:spPr>
          <a:xfrm>
            <a:off x="17444872" y="3871771"/>
            <a:ext cx="1103468" cy="12700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242" name="Two workflows to start creating facts"/>
          <p:cNvSpPr txBox="1">
            <a:spLocks noGrp="1"/>
          </p:cNvSpPr>
          <p:nvPr>
            <p:ph type="body" sz="quarter" idx="1"/>
          </p:nvPr>
        </p:nvSpPr>
        <p:spPr>
          <a:xfrm>
            <a:off x="1206500" y="2372961"/>
            <a:ext cx="21971000" cy="934780"/>
          </a:xfrm>
          <a:prstGeom prst="rect">
            <a:avLst/>
          </a:prstGeom>
        </p:spPr>
        <p:txBody>
          <a:bodyPr/>
          <a:lstStyle/>
          <a:p>
            <a:r>
              <a:t>Two workflows to start creating facts</a:t>
            </a:r>
          </a:p>
        </p:txBody>
      </p:sp>
      <p:grpSp>
        <p:nvGrpSpPr>
          <p:cNvPr id="250" name="Group"/>
          <p:cNvGrpSpPr/>
          <p:nvPr/>
        </p:nvGrpSpPr>
        <p:grpSpPr>
          <a:xfrm>
            <a:off x="15873699" y="660050"/>
            <a:ext cx="7683336" cy="2274792"/>
            <a:chOff x="0" y="0"/>
            <a:chExt cx="7683335" cy="2274791"/>
          </a:xfrm>
        </p:grpSpPr>
        <p:pic>
          <p:nvPicPr>
            <p:cNvPr id="243" name="Connection Line" descr="Connection Line"/>
            <p:cNvPicPr>
              <a:picLocks noChangeAspect="1"/>
            </p:cNvPicPr>
            <p:nvPr/>
          </p:nvPicPr>
          <p:blipFill>
            <a:blip r:embed="rId5"/>
            <a:stretch>
              <a:fillRect/>
            </a:stretch>
          </p:blipFill>
          <p:spPr>
            <a:xfrm>
              <a:off x="3170063" y="527143"/>
              <a:ext cx="2452380" cy="545915"/>
            </a:xfrm>
            <a:prstGeom prst="rect">
              <a:avLst/>
            </a:prstGeom>
            <a:ln w="12700" cap="flat">
              <a:noFill/>
              <a:miter lim="400000"/>
            </a:ln>
            <a:effectLst/>
          </p:spPr>
        </p:pic>
        <p:sp>
          <p:nvSpPr>
            <p:cNvPr id="244" name="Gather evidence"/>
            <p:cNvSpPr txBox="1"/>
            <p:nvPr/>
          </p:nvSpPr>
          <p:spPr>
            <a:xfrm>
              <a:off x="70990" y="1751348"/>
              <a:ext cx="2722272"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Gather evidence</a:t>
              </a:r>
            </a:p>
          </p:txBody>
        </p:sp>
        <p:pic>
          <p:nvPicPr>
            <p:cNvPr id="245" name="Untitled Diagram.png" descr="Untitled Diagram.png"/>
            <p:cNvPicPr>
              <a:picLocks noChangeAspect="1"/>
            </p:cNvPicPr>
            <p:nvPr/>
          </p:nvPicPr>
          <p:blipFill>
            <a:blip r:embed="rId6"/>
            <a:stretch>
              <a:fillRect/>
            </a:stretch>
          </p:blipFill>
          <p:spPr>
            <a:xfrm>
              <a:off x="1429305" y="82625"/>
              <a:ext cx="1434950" cy="1434951"/>
            </a:xfrm>
            <a:prstGeom prst="rect">
              <a:avLst/>
            </a:prstGeom>
            <a:ln w="12700" cap="flat">
              <a:noFill/>
              <a:miter lim="400000"/>
            </a:ln>
            <a:effectLst/>
          </p:spPr>
        </p:pic>
        <p:sp>
          <p:nvSpPr>
            <p:cNvPr id="246" name="🕵️♀️"/>
            <p:cNvSpPr txBox="1"/>
            <p:nvPr/>
          </p:nvSpPr>
          <p:spPr>
            <a:xfrm>
              <a:off x="-1" y="-1"/>
              <a:ext cx="1257301" cy="160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lvl1pPr>
            </a:lstStyle>
            <a:p>
              <a:r>
                <a:t>🕵️‍♀️</a:t>
              </a:r>
            </a:p>
          </p:txBody>
        </p:sp>
        <p:pic>
          <p:nvPicPr>
            <p:cNvPr id="247" name="BIOKC (1).png" descr="BIOKC (1).png"/>
            <p:cNvPicPr>
              <a:picLocks noChangeAspect="1"/>
            </p:cNvPicPr>
            <p:nvPr/>
          </p:nvPicPr>
          <p:blipFill>
            <a:blip r:embed="rId7"/>
            <a:stretch>
              <a:fillRect/>
            </a:stretch>
          </p:blipFill>
          <p:spPr>
            <a:xfrm>
              <a:off x="5852875" y="0"/>
              <a:ext cx="1386351" cy="1600201"/>
            </a:xfrm>
            <a:prstGeom prst="rect">
              <a:avLst/>
            </a:prstGeom>
            <a:ln w="12700" cap="flat">
              <a:noFill/>
              <a:miter lim="400000"/>
            </a:ln>
            <a:effectLst/>
          </p:spPr>
        </p:pic>
        <p:sp>
          <p:nvSpPr>
            <p:cNvPr id="248" name="Curate Model"/>
            <p:cNvSpPr txBox="1"/>
            <p:nvPr/>
          </p:nvSpPr>
          <p:spPr>
            <a:xfrm>
              <a:off x="5408765" y="1751348"/>
              <a:ext cx="2274571"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Curate Model</a:t>
              </a:r>
            </a:p>
          </p:txBody>
        </p:sp>
        <p:pic>
          <p:nvPicPr>
            <p:cNvPr id="249" name="Connection Line" descr="Connection Line"/>
            <p:cNvPicPr>
              <a:picLocks noChangeAspect="1"/>
            </p:cNvPicPr>
            <p:nvPr/>
          </p:nvPicPr>
          <p:blipFill>
            <a:blip r:embed="rId8"/>
            <a:stretch>
              <a:fillRect/>
            </a:stretch>
          </p:blipFill>
          <p:spPr>
            <a:xfrm>
              <a:off x="3232555" y="1249786"/>
              <a:ext cx="2151185" cy="558814"/>
            </a:xfrm>
            <a:prstGeom prst="rect">
              <a:avLst/>
            </a:prstGeom>
            <a:ln w="12700" cap="flat">
              <a:noFill/>
              <a:miter lim="400000"/>
            </a:ln>
            <a:effectLst/>
          </p:spPr>
        </p:pic>
      </p:grpSp>
      <p:pic>
        <p:nvPicPr>
          <p:cNvPr id="251" name="add_to_basket.mp4" descr="add_to_basket.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1872123" y="3538261"/>
            <a:ext cx="16438324" cy="9830764"/>
          </a:xfrm>
          <a:prstGeom prst="rect">
            <a:avLst/>
          </a:prstGeom>
          <a:ln w="12700">
            <a:miter lim="400000"/>
          </a:ln>
        </p:spPr>
      </p:pic>
      <p:sp>
        <p:nvSpPr>
          <p:cNvPr id="252" name="BioKB"/>
          <p:cNvSpPr txBox="1"/>
          <p:nvPr/>
        </p:nvSpPr>
        <p:spPr>
          <a:xfrm>
            <a:off x="19738825" y="5489991"/>
            <a:ext cx="1121715"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2800"/>
            </a:lvl1pPr>
          </a:lstStyle>
          <a:p>
            <a:r>
              <a:t>BioKB</a:t>
            </a:r>
          </a:p>
        </p:txBody>
      </p:sp>
      <p:pic>
        <p:nvPicPr>
          <p:cNvPr id="253" name="BIOKC.png" descr="BIOKC.png"/>
          <p:cNvPicPr>
            <a:picLocks noChangeAspect="1"/>
          </p:cNvPicPr>
          <p:nvPr/>
        </p:nvPicPr>
        <p:blipFill>
          <a:blip r:embed="rId10"/>
          <a:stretch>
            <a:fillRect/>
          </a:stretch>
        </p:blipFill>
        <p:spPr>
          <a:xfrm>
            <a:off x="18570194" y="4814526"/>
            <a:ext cx="1121717" cy="1064715"/>
          </a:xfrm>
          <a:prstGeom prst="rect">
            <a:avLst/>
          </a:prstGeom>
          <a:ln w="12700">
            <a:miter lim="400000"/>
          </a:ln>
        </p:spPr>
      </p:pic>
      <p:grpSp>
        <p:nvGrpSpPr>
          <p:cNvPr id="256" name="1"/>
          <p:cNvGrpSpPr/>
          <p:nvPr/>
        </p:nvGrpSpPr>
        <p:grpSpPr>
          <a:xfrm>
            <a:off x="382706" y="12159880"/>
            <a:ext cx="1270004" cy="1270003"/>
            <a:chOff x="0" y="0"/>
            <a:chExt cx="1270002" cy="1270002"/>
          </a:xfrm>
        </p:grpSpPr>
        <p:sp>
          <p:nvSpPr>
            <p:cNvPr id="254" name="Circle"/>
            <p:cNvSpPr/>
            <p:nvPr/>
          </p:nvSpPr>
          <p:spPr>
            <a:xfrm>
              <a:off x="-1" y="-1"/>
              <a:ext cx="1270004" cy="1270004"/>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pPr>
              <a:endParaRPr/>
            </a:p>
          </p:txBody>
        </p:sp>
        <p:sp>
          <p:nvSpPr>
            <p:cNvPr id="255" name="1"/>
            <p:cNvSpPr txBox="1"/>
            <p:nvPr/>
          </p:nvSpPr>
          <p:spPr>
            <a:xfrm>
              <a:off x="185987" y="94523"/>
              <a:ext cx="898027" cy="10809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lvl1pPr>
            </a:lstStyle>
            <a:p>
              <a:r>
                <a:t>1</a:t>
              </a:r>
            </a:p>
          </p:txBody>
        </p:sp>
      </p:grpSp>
      <p:sp>
        <p:nvSpPr>
          <p:cNvPr id="257" name="Evidence from:"/>
          <p:cNvSpPr txBox="1"/>
          <p:nvPr/>
        </p:nvSpPr>
        <p:spPr>
          <a:xfrm>
            <a:off x="18781328" y="3604604"/>
            <a:ext cx="1868079" cy="913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defRPr sz="2800"/>
            </a:pPr>
            <a:r>
              <a:t>Evidence</a:t>
            </a:r>
            <a:br/>
            <a:r>
              <a:t>from: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6666" fill="hold"/>
                                        <p:tgtEl>
                                          <p:spTgt spid="2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262" name="Two workflows to start creating facts"/>
          <p:cNvSpPr txBox="1">
            <a:spLocks noGrp="1"/>
          </p:cNvSpPr>
          <p:nvPr>
            <p:ph type="body" sz="quarter" idx="1"/>
          </p:nvPr>
        </p:nvSpPr>
        <p:spPr>
          <a:xfrm>
            <a:off x="1206500" y="2372961"/>
            <a:ext cx="21971000" cy="934780"/>
          </a:xfrm>
          <a:prstGeom prst="rect">
            <a:avLst/>
          </a:prstGeom>
        </p:spPr>
        <p:txBody>
          <a:bodyPr/>
          <a:lstStyle/>
          <a:p>
            <a:r>
              <a:t>Two workflows to start creating facts</a:t>
            </a:r>
          </a:p>
        </p:txBody>
      </p:sp>
      <p:grpSp>
        <p:nvGrpSpPr>
          <p:cNvPr id="270" name="Group"/>
          <p:cNvGrpSpPr/>
          <p:nvPr/>
        </p:nvGrpSpPr>
        <p:grpSpPr>
          <a:xfrm>
            <a:off x="15897324" y="659577"/>
            <a:ext cx="7683336" cy="2274793"/>
            <a:chOff x="0" y="0"/>
            <a:chExt cx="7683335" cy="2274791"/>
          </a:xfrm>
        </p:grpSpPr>
        <p:pic>
          <p:nvPicPr>
            <p:cNvPr id="263" name="Connection Line" descr="Connection Line"/>
            <p:cNvPicPr>
              <a:picLocks noChangeAspect="1"/>
            </p:cNvPicPr>
            <p:nvPr/>
          </p:nvPicPr>
          <p:blipFill>
            <a:blip r:embed="rId5"/>
            <a:stretch>
              <a:fillRect/>
            </a:stretch>
          </p:blipFill>
          <p:spPr>
            <a:xfrm>
              <a:off x="3170063" y="527143"/>
              <a:ext cx="2452380" cy="545915"/>
            </a:xfrm>
            <a:prstGeom prst="rect">
              <a:avLst/>
            </a:prstGeom>
            <a:ln w="12700" cap="flat">
              <a:noFill/>
              <a:miter lim="400000"/>
            </a:ln>
            <a:effectLst/>
          </p:spPr>
        </p:pic>
        <p:sp>
          <p:nvSpPr>
            <p:cNvPr id="264" name="Gather evidence"/>
            <p:cNvSpPr txBox="1"/>
            <p:nvPr/>
          </p:nvSpPr>
          <p:spPr>
            <a:xfrm>
              <a:off x="70990" y="1751348"/>
              <a:ext cx="2722272"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Gather evidence</a:t>
              </a:r>
            </a:p>
          </p:txBody>
        </p:sp>
        <p:pic>
          <p:nvPicPr>
            <p:cNvPr id="265" name="Untitled Diagram.png" descr="Untitled Diagram.png"/>
            <p:cNvPicPr>
              <a:picLocks noChangeAspect="1"/>
            </p:cNvPicPr>
            <p:nvPr/>
          </p:nvPicPr>
          <p:blipFill>
            <a:blip r:embed="rId6"/>
            <a:stretch>
              <a:fillRect/>
            </a:stretch>
          </p:blipFill>
          <p:spPr>
            <a:xfrm>
              <a:off x="1429305" y="82625"/>
              <a:ext cx="1434950" cy="1434951"/>
            </a:xfrm>
            <a:prstGeom prst="rect">
              <a:avLst/>
            </a:prstGeom>
            <a:ln w="12700" cap="flat">
              <a:noFill/>
              <a:miter lim="400000"/>
            </a:ln>
            <a:effectLst/>
          </p:spPr>
        </p:pic>
        <p:sp>
          <p:nvSpPr>
            <p:cNvPr id="266" name="🕵️♀️"/>
            <p:cNvSpPr txBox="1"/>
            <p:nvPr/>
          </p:nvSpPr>
          <p:spPr>
            <a:xfrm>
              <a:off x="-1" y="-1"/>
              <a:ext cx="1257301" cy="160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lvl1pPr>
            </a:lstStyle>
            <a:p>
              <a:r>
                <a:t>🕵️‍♀️</a:t>
              </a:r>
            </a:p>
          </p:txBody>
        </p:sp>
        <p:pic>
          <p:nvPicPr>
            <p:cNvPr id="267" name="BIOKC (1).png" descr="BIOKC (1).png"/>
            <p:cNvPicPr>
              <a:picLocks noChangeAspect="1"/>
            </p:cNvPicPr>
            <p:nvPr/>
          </p:nvPicPr>
          <p:blipFill>
            <a:blip r:embed="rId7"/>
            <a:stretch>
              <a:fillRect/>
            </a:stretch>
          </p:blipFill>
          <p:spPr>
            <a:xfrm>
              <a:off x="5852875" y="0"/>
              <a:ext cx="1386351" cy="1600201"/>
            </a:xfrm>
            <a:prstGeom prst="rect">
              <a:avLst/>
            </a:prstGeom>
            <a:ln w="12700" cap="flat">
              <a:noFill/>
              <a:miter lim="400000"/>
            </a:ln>
            <a:effectLst/>
          </p:spPr>
        </p:pic>
        <p:sp>
          <p:nvSpPr>
            <p:cNvPr id="268" name="Curate Model"/>
            <p:cNvSpPr txBox="1"/>
            <p:nvPr/>
          </p:nvSpPr>
          <p:spPr>
            <a:xfrm>
              <a:off x="5408765" y="1751348"/>
              <a:ext cx="2274571"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Curate Model</a:t>
              </a:r>
            </a:p>
          </p:txBody>
        </p:sp>
        <p:pic>
          <p:nvPicPr>
            <p:cNvPr id="269" name="Connection Line" descr="Connection Line"/>
            <p:cNvPicPr>
              <a:picLocks noChangeAspect="1"/>
            </p:cNvPicPr>
            <p:nvPr/>
          </p:nvPicPr>
          <p:blipFill>
            <a:blip r:embed="rId8"/>
            <a:stretch>
              <a:fillRect/>
            </a:stretch>
          </p:blipFill>
          <p:spPr>
            <a:xfrm>
              <a:off x="3232555" y="1249786"/>
              <a:ext cx="2151185" cy="558814"/>
            </a:xfrm>
            <a:prstGeom prst="rect">
              <a:avLst/>
            </a:prstGeom>
            <a:ln w="12700" cap="flat">
              <a:noFill/>
              <a:miter lim="400000"/>
            </a:ln>
            <a:effectLst/>
          </p:spPr>
        </p:pic>
      </p:grpSp>
      <p:sp>
        <p:nvSpPr>
          <p:cNvPr id="271" name="Evidence from:"/>
          <p:cNvSpPr txBox="1"/>
          <p:nvPr/>
        </p:nvSpPr>
        <p:spPr>
          <a:xfrm>
            <a:off x="18033670" y="3683135"/>
            <a:ext cx="1868079" cy="913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defRPr sz="2800"/>
            </a:pPr>
            <a:r>
              <a:t>Evidence</a:t>
            </a:r>
            <a:br/>
            <a:r>
              <a:t>from:</a:t>
            </a:r>
          </a:p>
        </p:txBody>
      </p:sp>
      <p:pic>
        <p:nvPicPr>
          <p:cNvPr id="272" name="import_sentences.mp4" descr="import_sentences.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1859923" y="3427341"/>
            <a:ext cx="15127691" cy="10006183"/>
          </a:xfrm>
          <a:prstGeom prst="rect">
            <a:avLst/>
          </a:prstGeom>
          <a:ln w="12700">
            <a:miter lim="400000"/>
          </a:ln>
        </p:spPr>
      </p:pic>
      <p:grpSp>
        <p:nvGrpSpPr>
          <p:cNvPr id="275" name="Group"/>
          <p:cNvGrpSpPr/>
          <p:nvPr/>
        </p:nvGrpSpPr>
        <p:grpSpPr>
          <a:xfrm>
            <a:off x="17478380" y="4971588"/>
            <a:ext cx="2978659" cy="2839472"/>
            <a:chOff x="0" y="0"/>
            <a:chExt cx="2978657" cy="2839470"/>
          </a:xfrm>
        </p:grpSpPr>
        <p:sp>
          <p:nvSpPr>
            <p:cNvPr id="273" name="Other…"/>
            <p:cNvSpPr txBox="1"/>
            <p:nvPr/>
          </p:nvSpPr>
          <p:spPr>
            <a:xfrm>
              <a:off x="-1" y="1536796"/>
              <a:ext cx="2978659" cy="13026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spcBef>
                  <a:spcPts val="0"/>
                </a:spcBef>
                <a:defRPr sz="2800"/>
              </a:pPr>
              <a:r>
                <a:t>Other</a:t>
              </a:r>
            </a:p>
            <a:p>
              <a:pPr algn="ctr">
                <a:spcBef>
                  <a:spcPts val="0"/>
                </a:spcBef>
                <a:defRPr sz="2800"/>
              </a:pPr>
              <a:r>
                <a:t>Text-Mining and </a:t>
              </a:r>
              <a:br/>
              <a:r>
                <a:t>Knowledge Bases</a:t>
              </a:r>
            </a:p>
          </p:txBody>
        </p:sp>
        <p:pic>
          <p:nvPicPr>
            <p:cNvPr id="274" name="Untitled Diagram (1).png" descr="Untitled Diagram (1).png"/>
            <p:cNvPicPr>
              <a:picLocks noChangeAspect="1"/>
            </p:cNvPicPr>
            <p:nvPr/>
          </p:nvPicPr>
          <p:blipFill>
            <a:blip r:embed="rId10"/>
            <a:stretch>
              <a:fillRect/>
            </a:stretch>
          </p:blipFill>
          <p:spPr>
            <a:xfrm>
              <a:off x="771855" y="-1"/>
              <a:ext cx="1434951" cy="1434952"/>
            </a:xfrm>
            <a:prstGeom prst="rect">
              <a:avLst/>
            </a:prstGeom>
            <a:ln w="12700" cap="flat">
              <a:noFill/>
              <a:miter lim="400000"/>
            </a:ln>
            <a:effectLst/>
          </p:spPr>
        </p:pic>
      </p:grpSp>
      <p:grpSp>
        <p:nvGrpSpPr>
          <p:cNvPr id="278" name="1"/>
          <p:cNvGrpSpPr/>
          <p:nvPr/>
        </p:nvGrpSpPr>
        <p:grpSpPr>
          <a:xfrm>
            <a:off x="382706" y="12159880"/>
            <a:ext cx="1270004" cy="1270003"/>
            <a:chOff x="0" y="0"/>
            <a:chExt cx="1270002" cy="1270002"/>
          </a:xfrm>
        </p:grpSpPr>
        <p:sp>
          <p:nvSpPr>
            <p:cNvPr id="276" name="Circle"/>
            <p:cNvSpPr/>
            <p:nvPr/>
          </p:nvSpPr>
          <p:spPr>
            <a:xfrm>
              <a:off x="-1" y="-1"/>
              <a:ext cx="1270004" cy="1270004"/>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pPr>
              <a:endParaRPr/>
            </a:p>
          </p:txBody>
        </p:sp>
        <p:sp>
          <p:nvSpPr>
            <p:cNvPr id="277" name="1"/>
            <p:cNvSpPr txBox="1"/>
            <p:nvPr/>
          </p:nvSpPr>
          <p:spPr>
            <a:xfrm>
              <a:off x="185987" y="94523"/>
              <a:ext cx="898027" cy="10809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lvl1pPr>
            </a:lstStyle>
            <a:p>
              <a:r>
                <a:t>1</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283" name="Two workflows to start creating facts"/>
          <p:cNvSpPr txBox="1">
            <a:spLocks noGrp="1"/>
          </p:cNvSpPr>
          <p:nvPr>
            <p:ph type="body" sz="quarter" idx="1"/>
          </p:nvPr>
        </p:nvSpPr>
        <p:spPr>
          <a:xfrm>
            <a:off x="1206500" y="2372961"/>
            <a:ext cx="21971000" cy="934780"/>
          </a:xfrm>
          <a:prstGeom prst="rect">
            <a:avLst/>
          </a:prstGeom>
        </p:spPr>
        <p:txBody>
          <a:bodyPr/>
          <a:lstStyle/>
          <a:p>
            <a:r>
              <a:t>Two workflows to start creating facts</a:t>
            </a:r>
          </a:p>
        </p:txBody>
      </p:sp>
      <p:pic>
        <p:nvPicPr>
          <p:cNvPr id="284" name="curate_from_basket.mp4" descr="curate_from_basket.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122005" y="3667506"/>
            <a:ext cx="15271042" cy="9716412"/>
          </a:xfrm>
          <a:prstGeom prst="rect">
            <a:avLst/>
          </a:prstGeom>
          <a:ln w="12700">
            <a:miter lim="400000"/>
          </a:ln>
        </p:spPr>
      </p:pic>
      <p:sp>
        <p:nvSpPr>
          <p:cNvPr id="285" name="Curate  Model Elements"/>
          <p:cNvSpPr txBox="1"/>
          <p:nvPr/>
        </p:nvSpPr>
        <p:spPr>
          <a:xfrm>
            <a:off x="435468" y="10341422"/>
            <a:ext cx="1583285" cy="1302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800"/>
            </a:pPr>
            <a:r>
              <a:t>Curate </a:t>
            </a:r>
            <a:br/>
            <a:r>
              <a:t>Model</a:t>
            </a:r>
            <a:br/>
            <a:r>
              <a:t>Elements</a:t>
            </a:r>
          </a:p>
        </p:txBody>
      </p:sp>
      <p:grpSp>
        <p:nvGrpSpPr>
          <p:cNvPr id="293" name="Group"/>
          <p:cNvGrpSpPr/>
          <p:nvPr/>
        </p:nvGrpSpPr>
        <p:grpSpPr>
          <a:xfrm>
            <a:off x="15873699" y="660050"/>
            <a:ext cx="7683336" cy="2274792"/>
            <a:chOff x="0" y="0"/>
            <a:chExt cx="7683335" cy="2274791"/>
          </a:xfrm>
        </p:grpSpPr>
        <p:pic>
          <p:nvPicPr>
            <p:cNvPr id="286" name="Connection Line" descr="Connection Line"/>
            <p:cNvPicPr>
              <a:picLocks noChangeAspect="1"/>
            </p:cNvPicPr>
            <p:nvPr/>
          </p:nvPicPr>
          <p:blipFill>
            <a:blip r:embed="rId6"/>
            <a:stretch>
              <a:fillRect/>
            </a:stretch>
          </p:blipFill>
          <p:spPr>
            <a:xfrm>
              <a:off x="3170063" y="527143"/>
              <a:ext cx="2452380" cy="545915"/>
            </a:xfrm>
            <a:prstGeom prst="rect">
              <a:avLst/>
            </a:prstGeom>
            <a:ln w="12700" cap="flat">
              <a:noFill/>
              <a:miter lim="400000"/>
            </a:ln>
            <a:effectLst/>
          </p:spPr>
        </p:pic>
        <p:sp>
          <p:nvSpPr>
            <p:cNvPr id="287" name="Gather evidence"/>
            <p:cNvSpPr txBox="1"/>
            <p:nvPr/>
          </p:nvSpPr>
          <p:spPr>
            <a:xfrm>
              <a:off x="70990" y="1751348"/>
              <a:ext cx="2722272"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Gather evidence</a:t>
              </a:r>
            </a:p>
          </p:txBody>
        </p:sp>
        <p:pic>
          <p:nvPicPr>
            <p:cNvPr id="288" name="Untitled Diagram.png" descr="Untitled Diagram.png"/>
            <p:cNvPicPr>
              <a:picLocks noChangeAspect="1"/>
            </p:cNvPicPr>
            <p:nvPr/>
          </p:nvPicPr>
          <p:blipFill>
            <a:blip r:embed="rId7"/>
            <a:stretch>
              <a:fillRect/>
            </a:stretch>
          </p:blipFill>
          <p:spPr>
            <a:xfrm>
              <a:off x="1429305" y="82625"/>
              <a:ext cx="1434950" cy="1434951"/>
            </a:xfrm>
            <a:prstGeom prst="rect">
              <a:avLst/>
            </a:prstGeom>
            <a:ln w="12700" cap="flat">
              <a:noFill/>
              <a:miter lim="400000"/>
            </a:ln>
            <a:effectLst/>
          </p:spPr>
        </p:pic>
        <p:sp>
          <p:nvSpPr>
            <p:cNvPr id="289" name="🕵️♀️"/>
            <p:cNvSpPr txBox="1"/>
            <p:nvPr/>
          </p:nvSpPr>
          <p:spPr>
            <a:xfrm>
              <a:off x="-1" y="-1"/>
              <a:ext cx="1257301" cy="160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lvl1pPr>
            </a:lstStyle>
            <a:p>
              <a:r>
                <a:t>🕵️‍♀️</a:t>
              </a:r>
            </a:p>
          </p:txBody>
        </p:sp>
        <p:pic>
          <p:nvPicPr>
            <p:cNvPr id="290" name="BIOKC (1).png" descr="BIOKC (1).png"/>
            <p:cNvPicPr>
              <a:picLocks noChangeAspect="1"/>
            </p:cNvPicPr>
            <p:nvPr/>
          </p:nvPicPr>
          <p:blipFill>
            <a:blip r:embed="rId8"/>
            <a:stretch>
              <a:fillRect/>
            </a:stretch>
          </p:blipFill>
          <p:spPr>
            <a:xfrm>
              <a:off x="5852875" y="0"/>
              <a:ext cx="1386351" cy="1600201"/>
            </a:xfrm>
            <a:prstGeom prst="rect">
              <a:avLst/>
            </a:prstGeom>
            <a:ln w="12700" cap="flat">
              <a:noFill/>
              <a:miter lim="400000"/>
            </a:ln>
            <a:effectLst/>
          </p:spPr>
        </p:pic>
        <p:sp>
          <p:nvSpPr>
            <p:cNvPr id="291" name="Curate Model"/>
            <p:cNvSpPr txBox="1"/>
            <p:nvPr/>
          </p:nvSpPr>
          <p:spPr>
            <a:xfrm>
              <a:off x="5408765" y="1751348"/>
              <a:ext cx="2274571"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Curate Model</a:t>
              </a:r>
            </a:p>
          </p:txBody>
        </p:sp>
        <p:pic>
          <p:nvPicPr>
            <p:cNvPr id="292" name="Connection Line" descr="Connection Line"/>
            <p:cNvPicPr>
              <a:picLocks noChangeAspect="1"/>
            </p:cNvPicPr>
            <p:nvPr/>
          </p:nvPicPr>
          <p:blipFill>
            <a:blip r:embed="rId9"/>
            <a:stretch>
              <a:fillRect/>
            </a:stretch>
          </p:blipFill>
          <p:spPr>
            <a:xfrm>
              <a:off x="3232555" y="1249786"/>
              <a:ext cx="2151185" cy="558814"/>
            </a:xfrm>
            <a:prstGeom prst="rect">
              <a:avLst/>
            </a:prstGeom>
            <a:ln w="12700" cap="flat">
              <a:noFill/>
              <a:miter lim="400000"/>
            </a:ln>
            <a:effectLst/>
          </p:spPr>
        </p:pic>
      </p:grpSp>
      <p:grpSp>
        <p:nvGrpSpPr>
          <p:cNvPr id="296" name="1"/>
          <p:cNvGrpSpPr/>
          <p:nvPr/>
        </p:nvGrpSpPr>
        <p:grpSpPr>
          <a:xfrm>
            <a:off x="382706" y="12159880"/>
            <a:ext cx="1270004" cy="1270003"/>
            <a:chOff x="0" y="0"/>
            <a:chExt cx="1270002" cy="1270002"/>
          </a:xfrm>
        </p:grpSpPr>
        <p:sp>
          <p:nvSpPr>
            <p:cNvPr id="294" name="Circle"/>
            <p:cNvSpPr/>
            <p:nvPr/>
          </p:nvSpPr>
          <p:spPr>
            <a:xfrm>
              <a:off x="-1" y="-1"/>
              <a:ext cx="1270004" cy="1270004"/>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pPr>
              <a:endParaRPr/>
            </a:p>
          </p:txBody>
        </p:sp>
        <p:sp>
          <p:nvSpPr>
            <p:cNvPr id="295" name="1"/>
            <p:cNvSpPr txBox="1"/>
            <p:nvPr/>
          </p:nvSpPr>
          <p:spPr>
            <a:xfrm>
              <a:off x="185987" y="94523"/>
              <a:ext cx="898027" cy="10809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lvl1pPr>
            </a:lstStyle>
            <a:p>
              <a:r>
                <a:t>1</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000" fill="hold"/>
                                        <p:tgtEl>
                                          <p:spTgt spid="2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301" name="Two workflows to start creating facts"/>
          <p:cNvSpPr txBox="1">
            <a:spLocks noGrp="1"/>
          </p:cNvSpPr>
          <p:nvPr>
            <p:ph type="body" sz="quarter" idx="1"/>
          </p:nvPr>
        </p:nvSpPr>
        <p:spPr>
          <a:xfrm>
            <a:off x="1206500" y="2372961"/>
            <a:ext cx="21971000" cy="934780"/>
          </a:xfrm>
          <a:prstGeom prst="rect">
            <a:avLst/>
          </a:prstGeom>
        </p:spPr>
        <p:txBody>
          <a:bodyPr/>
          <a:lstStyle/>
          <a:p>
            <a:r>
              <a:t>Two workflows to start creating facts</a:t>
            </a:r>
          </a:p>
        </p:txBody>
      </p:sp>
      <p:pic>
        <p:nvPicPr>
          <p:cNvPr id="302" name="curate_from_basket_2.mp4" descr="curate_from_basket_2.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927947" y="3467872"/>
            <a:ext cx="15737691" cy="10013323"/>
          </a:xfrm>
          <a:prstGeom prst="rect">
            <a:avLst/>
          </a:prstGeom>
          <a:ln w="12700">
            <a:miter lim="400000"/>
          </a:ln>
        </p:spPr>
      </p:pic>
      <p:sp>
        <p:nvSpPr>
          <p:cNvPr id="303" name="Assign…"/>
          <p:cNvSpPr txBox="1"/>
          <p:nvPr/>
        </p:nvSpPr>
        <p:spPr>
          <a:xfrm>
            <a:off x="222864" y="10533647"/>
            <a:ext cx="1589686" cy="1302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800"/>
            </a:pPr>
            <a:r>
              <a:t>Assign</a:t>
            </a:r>
          </a:p>
          <a:p>
            <a:pPr algn="r">
              <a:spcBef>
                <a:spcPts val="0"/>
              </a:spcBef>
              <a:defRPr sz="2800"/>
            </a:pPr>
            <a:r>
              <a:t>Gathered</a:t>
            </a:r>
            <a:br/>
            <a:r>
              <a:t>Evidence</a:t>
            </a:r>
          </a:p>
        </p:txBody>
      </p:sp>
      <p:grpSp>
        <p:nvGrpSpPr>
          <p:cNvPr id="311" name="Group"/>
          <p:cNvGrpSpPr/>
          <p:nvPr/>
        </p:nvGrpSpPr>
        <p:grpSpPr>
          <a:xfrm>
            <a:off x="15873699" y="660050"/>
            <a:ext cx="7683336" cy="2274792"/>
            <a:chOff x="0" y="0"/>
            <a:chExt cx="7683335" cy="2274791"/>
          </a:xfrm>
        </p:grpSpPr>
        <p:pic>
          <p:nvPicPr>
            <p:cNvPr id="304" name="Connection Line" descr="Connection Line"/>
            <p:cNvPicPr>
              <a:picLocks noChangeAspect="1"/>
            </p:cNvPicPr>
            <p:nvPr/>
          </p:nvPicPr>
          <p:blipFill>
            <a:blip r:embed="rId6"/>
            <a:stretch>
              <a:fillRect/>
            </a:stretch>
          </p:blipFill>
          <p:spPr>
            <a:xfrm>
              <a:off x="3170063" y="527143"/>
              <a:ext cx="2452380" cy="545915"/>
            </a:xfrm>
            <a:prstGeom prst="rect">
              <a:avLst/>
            </a:prstGeom>
            <a:ln w="12700" cap="flat">
              <a:noFill/>
              <a:miter lim="400000"/>
            </a:ln>
            <a:effectLst/>
          </p:spPr>
        </p:pic>
        <p:sp>
          <p:nvSpPr>
            <p:cNvPr id="305" name="Gather evidence"/>
            <p:cNvSpPr txBox="1"/>
            <p:nvPr/>
          </p:nvSpPr>
          <p:spPr>
            <a:xfrm>
              <a:off x="70990" y="1751348"/>
              <a:ext cx="2722272"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Gather evidence</a:t>
              </a:r>
            </a:p>
          </p:txBody>
        </p:sp>
        <p:pic>
          <p:nvPicPr>
            <p:cNvPr id="306" name="Untitled Diagram.png" descr="Untitled Diagram.png"/>
            <p:cNvPicPr>
              <a:picLocks noChangeAspect="1"/>
            </p:cNvPicPr>
            <p:nvPr/>
          </p:nvPicPr>
          <p:blipFill>
            <a:blip r:embed="rId7"/>
            <a:stretch>
              <a:fillRect/>
            </a:stretch>
          </p:blipFill>
          <p:spPr>
            <a:xfrm>
              <a:off x="1429305" y="82625"/>
              <a:ext cx="1434950" cy="1434951"/>
            </a:xfrm>
            <a:prstGeom prst="rect">
              <a:avLst/>
            </a:prstGeom>
            <a:ln w="12700" cap="flat">
              <a:noFill/>
              <a:miter lim="400000"/>
            </a:ln>
            <a:effectLst/>
          </p:spPr>
        </p:pic>
        <p:sp>
          <p:nvSpPr>
            <p:cNvPr id="307" name="🕵️♀️"/>
            <p:cNvSpPr txBox="1"/>
            <p:nvPr/>
          </p:nvSpPr>
          <p:spPr>
            <a:xfrm>
              <a:off x="-1" y="-1"/>
              <a:ext cx="1257301" cy="160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lvl1pPr>
            </a:lstStyle>
            <a:p>
              <a:r>
                <a:t>🕵️‍♀️</a:t>
              </a:r>
            </a:p>
          </p:txBody>
        </p:sp>
        <p:pic>
          <p:nvPicPr>
            <p:cNvPr id="308" name="BIOKC (1).png" descr="BIOKC (1).png"/>
            <p:cNvPicPr>
              <a:picLocks noChangeAspect="1"/>
            </p:cNvPicPr>
            <p:nvPr/>
          </p:nvPicPr>
          <p:blipFill>
            <a:blip r:embed="rId8"/>
            <a:stretch>
              <a:fillRect/>
            </a:stretch>
          </p:blipFill>
          <p:spPr>
            <a:xfrm>
              <a:off x="5852875" y="0"/>
              <a:ext cx="1386351" cy="1600201"/>
            </a:xfrm>
            <a:prstGeom prst="rect">
              <a:avLst/>
            </a:prstGeom>
            <a:ln w="12700" cap="flat">
              <a:noFill/>
              <a:miter lim="400000"/>
            </a:ln>
            <a:effectLst/>
          </p:spPr>
        </p:pic>
        <p:sp>
          <p:nvSpPr>
            <p:cNvPr id="309" name="Curate Model"/>
            <p:cNvSpPr txBox="1"/>
            <p:nvPr/>
          </p:nvSpPr>
          <p:spPr>
            <a:xfrm>
              <a:off x="5408765" y="1751348"/>
              <a:ext cx="2274571"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Curate Model</a:t>
              </a:r>
            </a:p>
          </p:txBody>
        </p:sp>
        <p:pic>
          <p:nvPicPr>
            <p:cNvPr id="310" name="Connection Line" descr="Connection Line"/>
            <p:cNvPicPr>
              <a:picLocks noChangeAspect="1"/>
            </p:cNvPicPr>
            <p:nvPr/>
          </p:nvPicPr>
          <p:blipFill>
            <a:blip r:embed="rId9"/>
            <a:stretch>
              <a:fillRect/>
            </a:stretch>
          </p:blipFill>
          <p:spPr>
            <a:xfrm>
              <a:off x="3232555" y="1249786"/>
              <a:ext cx="2151185" cy="558814"/>
            </a:xfrm>
            <a:prstGeom prst="rect">
              <a:avLst/>
            </a:prstGeom>
            <a:ln w="12700" cap="flat">
              <a:noFill/>
              <a:miter lim="400000"/>
            </a:ln>
            <a:effectLst/>
          </p:spPr>
        </p:pic>
      </p:grpSp>
      <p:grpSp>
        <p:nvGrpSpPr>
          <p:cNvPr id="314" name="1"/>
          <p:cNvGrpSpPr/>
          <p:nvPr/>
        </p:nvGrpSpPr>
        <p:grpSpPr>
          <a:xfrm>
            <a:off x="382706" y="12159880"/>
            <a:ext cx="1270004" cy="1270003"/>
            <a:chOff x="0" y="0"/>
            <a:chExt cx="1270002" cy="1270002"/>
          </a:xfrm>
        </p:grpSpPr>
        <p:sp>
          <p:nvSpPr>
            <p:cNvPr id="312" name="Circle"/>
            <p:cNvSpPr/>
            <p:nvPr/>
          </p:nvSpPr>
          <p:spPr>
            <a:xfrm>
              <a:off x="-1" y="-1"/>
              <a:ext cx="1270004" cy="1270004"/>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pPr>
              <a:endParaRPr/>
            </a:p>
          </p:txBody>
        </p:sp>
        <p:sp>
          <p:nvSpPr>
            <p:cNvPr id="313" name="1"/>
            <p:cNvSpPr txBox="1"/>
            <p:nvPr/>
          </p:nvSpPr>
          <p:spPr>
            <a:xfrm>
              <a:off x="185987" y="94523"/>
              <a:ext cx="898027" cy="10809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lvl1pPr>
            </a:lstStyle>
            <a:p>
              <a:r>
                <a:t>1</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319" name="Two workflows to start creating facts"/>
          <p:cNvSpPr txBox="1">
            <a:spLocks noGrp="1"/>
          </p:cNvSpPr>
          <p:nvPr>
            <p:ph type="body" sz="quarter" idx="1"/>
          </p:nvPr>
        </p:nvSpPr>
        <p:spPr>
          <a:xfrm>
            <a:off x="1206500" y="2372961"/>
            <a:ext cx="21971000" cy="934780"/>
          </a:xfrm>
          <a:prstGeom prst="rect">
            <a:avLst/>
          </a:prstGeom>
        </p:spPr>
        <p:txBody>
          <a:bodyPr/>
          <a:lstStyle/>
          <a:p>
            <a:r>
              <a:t>Two workflows to start creating facts</a:t>
            </a:r>
          </a:p>
        </p:txBody>
      </p:sp>
      <p:pic>
        <p:nvPicPr>
          <p:cNvPr id="320" name="example_fact.mp4" descr="example_fact.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032144" y="3569809"/>
            <a:ext cx="12191712" cy="9902188"/>
          </a:xfrm>
          <a:prstGeom prst="rect">
            <a:avLst/>
          </a:prstGeom>
          <a:ln w="12700">
            <a:miter lim="400000"/>
          </a:ln>
        </p:spPr>
      </p:pic>
      <p:sp>
        <p:nvSpPr>
          <p:cNvPr id="321" name="Model  Curation"/>
          <p:cNvSpPr txBox="1"/>
          <p:nvPr/>
        </p:nvSpPr>
        <p:spPr>
          <a:xfrm>
            <a:off x="282250" y="10845312"/>
            <a:ext cx="1470915" cy="913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800"/>
            </a:pPr>
            <a:r>
              <a:t>Model </a:t>
            </a:r>
            <a:br/>
            <a:r>
              <a:t>Curation</a:t>
            </a:r>
          </a:p>
        </p:txBody>
      </p:sp>
      <p:grpSp>
        <p:nvGrpSpPr>
          <p:cNvPr id="324" name="2"/>
          <p:cNvGrpSpPr/>
          <p:nvPr/>
        </p:nvGrpSpPr>
        <p:grpSpPr>
          <a:xfrm>
            <a:off x="382706" y="12159880"/>
            <a:ext cx="1270004" cy="1270003"/>
            <a:chOff x="0" y="0"/>
            <a:chExt cx="1270002" cy="1270002"/>
          </a:xfrm>
        </p:grpSpPr>
        <p:sp>
          <p:nvSpPr>
            <p:cNvPr id="322" name="Circle"/>
            <p:cNvSpPr/>
            <p:nvPr/>
          </p:nvSpPr>
          <p:spPr>
            <a:xfrm>
              <a:off x="-1" y="-1"/>
              <a:ext cx="1270004" cy="1270004"/>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pPr>
              <a:endParaRPr/>
            </a:p>
          </p:txBody>
        </p:sp>
        <p:sp>
          <p:nvSpPr>
            <p:cNvPr id="323" name="2"/>
            <p:cNvSpPr txBox="1"/>
            <p:nvPr/>
          </p:nvSpPr>
          <p:spPr>
            <a:xfrm>
              <a:off x="185987" y="94523"/>
              <a:ext cx="898027" cy="10809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lvl1pPr>
            </a:lstStyle>
            <a:p>
              <a:r>
                <a:t>2</a:t>
              </a:r>
            </a:p>
          </p:txBody>
        </p:sp>
      </p:grpSp>
      <p:grpSp>
        <p:nvGrpSpPr>
          <p:cNvPr id="332" name="Group"/>
          <p:cNvGrpSpPr/>
          <p:nvPr/>
        </p:nvGrpSpPr>
        <p:grpSpPr>
          <a:xfrm>
            <a:off x="15757776" y="659577"/>
            <a:ext cx="7896443" cy="2274794"/>
            <a:chOff x="0" y="0"/>
            <a:chExt cx="7896442" cy="2274792"/>
          </a:xfrm>
        </p:grpSpPr>
        <p:pic>
          <p:nvPicPr>
            <p:cNvPr id="325" name="Connection Line" descr="Connection Line"/>
            <p:cNvPicPr>
              <a:picLocks noChangeAspect="1"/>
            </p:cNvPicPr>
            <p:nvPr/>
          </p:nvPicPr>
          <p:blipFill>
            <a:blip r:embed="rId6"/>
            <a:stretch>
              <a:fillRect/>
            </a:stretch>
          </p:blipFill>
          <p:spPr>
            <a:xfrm>
              <a:off x="3170063" y="527143"/>
              <a:ext cx="2452380" cy="545915"/>
            </a:xfrm>
            <a:prstGeom prst="rect">
              <a:avLst/>
            </a:prstGeom>
            <a:ln w="12700" cap="flat">
              <a:noFill/>
              <a:miter lim="400000"/>
            </a:ln>
            <a:effectLst/>
          </p:spPr>
        </p:pic>
        <p:sp>
          <p:nvSpPr>
            <p:cNvPr id="326" name="Curate Model"/>
            <p:cNvSpPr txBox="1"/>
            <p:nvPr/>
          </p:nvSpPr>
          <p:spPr>
            <a:xfrm>
              <a:off x="294840" y="1751349"/>
              <a:ext cx="2274571"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Curate Model</a:t>
              </a:r>
            </a:p>
          </p:txBody>
        </p:sp>
        <p:sp>
          <p:nvSpPr>
            <p:cNvPr id="327" name="👩🏻🔧"/>
            <p:cNvSpPr txBox="1"/>
            <p:nvPr/>
          </p:nvSpPr>
          <p:spPr>
            <a:xfrm>
              <a:off x="0" y="0"/>
              <a:ext cx="1257301" cy="160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lvl1pPr>
            </a:lstStyle>
            <a:p>
              <a:r>
                <a:t>👩🏻‍🔧</a:t>
              </a:r>
            </a:p>
          </p:txBody>
        </p:sp>
        <p:pic>
          <p:nvPicPr>
            <p:cNvPr id="328" name="BIOKC (1).png" descr="BIOKC (1).png"/>
            <p:cNvPicPr>
              <a:picLocks noChangeAspect="1"/>
            </p:cNvPicPr>
            <p:nvPr/>
          </p:nvPicPr>
          <p:blipFill>
            <a:blip r:embed="rId7"/>
            <a:stretch>
              <a:fillRect/>
            </a:stretch>
          </p:blipFill>
          <p:spPr>
            <a:xfrm>
              <a:off x="1350905" y="0"/>
              <a:ext cx="1386351" cy="1600203"/>
            </a:xfrm>
            <a:prstGeom prst="rect">
              <a:avLst/>
            </a:prstGeom>
            <a:ln w="12700" cap="flat">
              <a:noFill/>
              <a:miter lim="400000"/>
            </a:ln>
            <a:effectLst/>
          </p:spPr>
        </p:pic>
        <p:sp>
          <p:nvSpPr>
            <p:cNvPr id="329" name="Annotate Model"/>
            <p:cNvSpPr txBox="1"/>
            <p:nvPr/>
          </p:nvSpPr>
          <p:spPr>
            <a:xfrm>
              <a:off x="5252759" y="1751349"/>
              <a:ext cx="2643684"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Annotate Model</a:t>
              </a:r>
            </a:p>
          </p:txBody>
        </p:sp>
        <p:pic>
          <p:nvPicPr>
            <p:cNvPr id="330" name="Untitled Diagram.png" descr="Untitled Diagram.png"/>
            <p:cNvPicPr>
              <a:picLocks noChangeAspect="1"/>
            </p:cNvPicPr>
            <p:nvPr/>
          </p:nvPicPr>
          <p:blipFill>
            <a:blip r:embed="rId8"/>
            <a:stretch>
              <a:fillRect/>
            </a:stretch>
          </p:blipFill>
          <p:spPr>
            <a:xfrm>
              <a:off x="5979875" y="0"/>
              <a:ext cx="1434951" cy="1434952"/>
            </a:xfrm>
            <a:prstGeom prst="rect">
              <a:avLst/>
            </a:prstGeom>
            <a:ln w="12700" cap="flat">
              <a:noFill/>
              <a:miter lim="400000"/>
            </a:ln>
            <a:effectLst/>
          </p:spPr>
        </p:pic>
        <p:pic>
          <p:nvPicPr>
            <p:cNvPr id="331" name="Connection Line" descr="Connection Line"/>
            <p:cNvPicPr>
              <a:picLocks noChangeAspect="1"/>
            </p:cNvPicPr>
            <p:nvPr/>
          </p:nvPicPr>
          <p:blipFill>
            <a:blip r:embed="rId9"/>
            <a:stretch>
              <a:fillRect/>
            </a:stretch>
          </p:blipFill>
          <p:spPr>
            <a:xfrm>
              <a:off x="3261106" y="1132796"/>
              <a:ext cx="2151185" cy="558814"/>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0000" fill="hold"/>
                                        <p:tgtEl>
                                          <p:spTgt spid="3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337" name="Two workflows to start creating facts"/>
          <p:cNvSpPr txBox="1">
            <a:spLocks noGrp="1"/>
          </p:cNvSpPr>
          <p:nvPr>
            <p:ph type="body" sz="quarter" idx="1"/>
          </p:nvPr>
        </p:nvSpPr>
        <p:spPr>
          <a:xfrm>
            <a:off x="1206500" y="2372961"/>
            <a:ext cx="21971000" cy="934780"/>
          </a:xfrm>
          <a:prstGeom prst="rect">
            <a:avLst/>
          </a:prstGeom>
        </p:spPr>
        <p:txBody>
          <a:bodyPr/>
          <a:lstStyle/>
          <a:p>
            <a:r>
              <a:t>Two workflows to start creating facts</a:t>
            </a:r>
          </a:p>
        </p:txBody>
      </p:sp>
      <p:grpSp>
        <p:nvGrpSpPr>
          <p:cNvPr id="345" name="Group"/>
          <p:cNvGrpSpPr/>
          <p:nvPr/>
        </p:nvGrpSpPr>
        <p:grpSpPr>
          <a:xfrm>
            <a:off x="15757776" y="659577"/>
            <a:ext cx="7896443" cy="2274794"/>
            <a:chOff x="0" y="0"/>
            <a:chExt cx="7896442" cy="2274792"/>
          </a:xfrm>
        </p:grpSpPr>
        <p:pic>
          <p:nvPicPr>
            <p:cNvPr id="338" name="Connection Line" descr="Connection Line"/>
            <p:cNvPicPr>
              <a:picLocks noChangeAspect="1"/>
            </p:cNvPicPr>
            <p:nvPr/>
          </p:nvPicPr>
          <p:blipFill>
            <a:blip r:embed="rId5"/>
            <a:stretch>
              <a:fillRect/>
            </a:stretch>
          </p:blipFill>
          <p:spPr>
            <a:xfrm>
              <a:off x="3170063" y="527143"/>
              <a:ext cx="2452380" cy="545915"/>
            </a:xfrm>
            <a:prstGeom prst="rect">
              <a:avLst/>
            </a:prstGeom>
            <a:ln w="12700" cap="flat">
              <a:noFill/>
              <a:miter lim="400000"/>
            </a:ln>
            <a:effectLst/>
          </p:spPr>
        </p:pic>
        <p:sp>
          <p:nvSpPr>
            <p:cNvPr id="339" name="Curate Model"/>
            <p:cNvSpPr txBox="1"/>
            <p:nvPr/>
          </p:nvSpPr>
          <p:spPr>
            <a:xfrm>
              <a:off x="294840" y="1751349"/>
              <a:ext cx="2274571"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Curate Model</a:t>
              </a:r>
            </a:p>
          </p:txBody>
        </p:sp>
        <p:sp>
          <p:nvSpPr>
            <p:cNvPr id="340" name="👩🏻🔧"/>
            <p:cNvSpPr txBox="1"/>
            <p:nvPr/>
          </p:nvSpPr>
          <p:spPr>
            <a:xfrm>
              <a:off x="0" y="0"/>
              <a:ext cx="1257301" cy="160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lvl1pPr>
            </a:lstStyle>
            <a:p>
              <a:r>
                <a:t>👩🏻‍🔧</a:t>
              </a:r>
            </a:p>
          </p:txBody>
        </p:sp>
        <p:pic>
          <p:nvPicPr>
            <p:cNvPr id="341" name="BIOKC (1).png" descr="BIOKC (1).png"/>
            <p:cNvPicPr>
              <a:picLocks noChangeAspect="1"/>
            </p:cNvPicPr>
            <p:nvPr/>
          </p:nvPicPr>
          <p:blipFill>
            <a:blip r:embed="rId6"/>
            <a:stretch>
              <a:fillRect/>
            </a:stretch>
          </p:blipFill>
          <p:spPr>
            <a:xfrm>
              <a:off x="1350905" y="0"/>
              <a:ext cx="1386351" cy="1600203"/>
            </a:xfrm>
            <a:prstGeom prst="rect">
              <a:avLst/>
            </a:prstGeom>
            <a:ln w="12700" cap="flat">
              <a:noFill/>
              <a:miter lim="400000"/>
            </a:ln>
            <a:effectLst/>
          </p:spPr>
        </p:pic>
        <p:sp>
          <p:nvSpPr>
            <p:cNvPr id="342" name="Annotate Model"/>
            <p:cNvSpPr txBox="1"/>
            <p:nvPr/>
          </p:nvSpPr>
          <p:spPr>
            <a:xfrm>
              <a:off x="5252759" y="1751349"/>
              <a:ext cx="2643684"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spcBef>
                  <a:spcPts val="0"/>
                </a:spcBef>
                <a:defRPr sz="2800"/>
              </a:lvl1pPr>
            </a:lstStyle>
            <a:p>
              <a:r>
                <a:t>Annotate Model</a:t>
              </a:r>
            </a:p>
          </p:txBody>
        </p:sp>
        <p:pic>
          <p:nvPicPr>
            <p:cNvPr id="343" name="Untitled Diagram.png" descr="Untitled Diagram.png"/>
            <p:cNvPicPr>
              <a:picLocks noChangeAspect="1"/>
            </p:cNvPicPr>
            <p:nvPr/>
          </p:nvPicPr>
          <p:blipFill>
            <a:blip r:embed="rId7"/>
            <a:stretch>
              <a:fillRect/>
            </a:stretch>
          </p:blipFill>
          <p:spPr>
            <a:xfrm>
              <a:off x="5979875" y="0"/>
              <a:ext cx="1434951" cy="1434952"/>
            </a:xfrm>
            <a:prstGeom prst="rect">
              <a:avLst/>
            </a:prstGeom>
            <a:ln w="12700" cap="flat">
              <a:noFill/>
              <a:miter lim="400000"/>
            </a:ln>
            <a:effectLst/>
          </p:spPr>
        </p:pic>
        <p:pic>
          <p:nvPicPr>
            <p:cNvPr id="344" name="Connection Line" descr="Connection Line"/>
            <p:cNvPicPr>
              <a:picLocks noChangeAspect="1"/>
            </p:cNvPicPr>
            <p:nvPr/>
          </p:nvPicPr>
          <p:blipFill>
            <a:blip r:embed="rId8"/>
            <a:stretch>
              <a:fillRect/>
            </a:stretch>
          </p:blipFill>
          <p:spPr>
            <a:xfrm>
              <a:off x="3261106" y="1132796"/>
              <a:ext cx="2151185" cy="558814"/>
            </a:xfrm>
            <a:prstGeom prst="rect">
              <a:avLst/>
            </a:prstGeom>
            <a:ln w="12700" cap="flat">
              <a:noFill/>
              <a:miter lim="400000"/>
            </a:ln>
            <a:effectLst/>
          </p:spPr>
        </p:pic>
      </p:grpSp>
      <p:pic>
        <p:nvPicPr>
          <p:cNvPr id="346" name="Jul-03-2020 10-04-55.mp4" descr="Jul-03-2020 10-04-55.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2065038" y="4192827"/>
            <a:ext cx="15777634" cy="9128685"/>
          </a:xfrm>
          <a:prstGeom prst="rect">
            <a:avLst/>
          </a:prstGeom>
          <a:ln w="12700">
            <a:miter lim="400000"/>
          </a:ln>
        </p:spPr>
      </p:pic>
      <p:sp>
        <p:nvSpPr>
          <p:cNvPr id="347" name="Model Annotation"/>
          <p:cNvSpPr txBox="1"/>
          <p:nvPr/>
        </p:nvSpPr>
        <p:spPr>
          <a:xfrm>
            <a:off x="97693" y="11003316"/>
            <a:ext cx="1840028" cy="913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800"/>
            </a:pPr>
            <a:r>
              <a:t>Model</a:t>
            </a:r>
            <a:br/>
            <a:r>
              <a:t>Annotation</a:t>
            </a:r>
          </a:p>
        </p:txBody>
      </p:sp>
      <p:grpSp>
        <p:nvGrpSpPr>
          <p:cNvPr id="350" name="2"/>
          <p:cNvGrpSpPr/>
          <p:nvPr/>
        </p:nvGrpSpPr>
        <p:grpSpPr>
          <a:xfrm>
            <a:off x="382706" y="12159880"/>
            <a:ext cx="1270004" cy="1270003"/>
            <a:chOff x="0" y="0"/>
            <a:chExt cx="1270002" cy="1270002"/>
          </a:xfrm>
        </p:grpSpPr>
        <p:sp>
          <p:nvSpPr>
            <p:cNvPr id="348" name="Circle"/>
            <p:cNvSpPr/>
            <p:nvPr/>
          </p:nvSpPr>
          <p:spPr>
            <a:xfrm>
              <a:off x="-1" y="-1"/>
              <a:ext cx="1270004" cy="1270004"/>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pPr>
              <a:endParaRPr/>
            </a:p>
          </p:txBody>
        </p:sp>
        <p:sp>
          <p:nvSpPr>
            <p:cNvPr id="349" name="2"/>
            <p:cNvSpPr txBox="1"/>
            <p:nvPr/>
          </p:nvSpPr>
          <p:spPr>
            <a:xfrm>
              <a:off x="185987" y="94523"/>
              <a:ext cx="898027" cy="10809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825500">
                <a:lnSpc>
                  <a:spcPct val="100000"/>
                </a:lnSpc>
                <a:spcBef>
                  <a:spcPts val="0"/>
                </a:spcBef>
                <a:defRPr sz="6500">
                  <a:solidFill>
                    <a:srgbClr val="FFFFFF"/>
                  </a:solidFill>
                  <a:latin typeface="Helvetica Neue Medium"/>
                  <a:ea typeface="Helvetica Neue Medium"/>
                  <a:cs typeface="Helvetica Neue Medium"/>
                  <a:sym typeface="Helvetica Neue Medium"/>
                </a:defRPr>
              </a:lvl1pPr>
            </a:lstStyle>
            <a:p>
              <a:r>
                <a:t>2</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66666" fill="hold"/>
                                        <p:tgtEl>
                                          <p:spTgt spid="3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BioKC"/>
          <p:cNvSpPr txBox="1">
            <a:spLocks noGrp="1"/>
          </p:cNvSpPr>
          <p:nvPr>
            <p:ph type="title"/>
          </p:nvPr>
        </p:nvSpPr>
        <p:spPr>
          <a:xfrm>
            <a:off x="1206500" y="689965"/>
            <a:ext cx="21971000" cy="1434950"/>
          </a:xfrm>
          <a:prstGeom prst="rect">
            <a:avLst/>
          </a:prstGeom>
        </p:spPr>
        <p:txBody>
          <a:bodyPr/>
          <a:lstStyle>
            <a:lvl1pPr>
              <a:defRPr spc="-200"/>
            </a:lvl1pPr>
          </a:lstStyle>
          <a:p>
            <a:r>
              <a:t>BioKC</a:t>
            </a:r>
          </a:p>
        </p:txBody>
      </p:sp>
      <p:sp>
        <p:nvSpPr>
          <p:cNvPr id="355" name="Roadmap"/>
          <p:cNvSpPr txBox="1">
            <a:spLocks noGrp="1"/>
          </p:cNvSpPr>
          <p:nvPr>
            <p:ph type="body" sz="quarter" idx="1"/>
          </p:nvPr>
        </p:nvSpPr>
        <p:spPr>
          <a:xfrm>
            <a:off x="1206500" y="2372961"/>
            <a:ext cx="21971000" cy="934780"/>
          </a:xfrm>
          <a:prstGeom prst="rect">
            <a:avLst/>
          </a:prstGeom>
        </p:spPr>
        <p:txBody>
          <a:bodyPr/>
          <a:lstStyle/>
          <a:p>
            <a:r>
              <a:t>Roadmap</a:t>
            </a:r>
          </a:p>
        </p:txBody>
      </p:sp>
      <p:sp>
        <p:nvSpPr>
          <p:cNvPr id="356" name="Fact publishing workflow:…"/>
          <p:cNvSpPr txBox="1"/>
          <p:nvPr/>
        </p:nvSpPr>
        <p:spPr>
          <a:xfrm>
            <a:off x="1206499" y="4248503"/>
            <a:ext cx="10488978" cy="8256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09600" indent="-609600">
              <a:buSzPct val="123000"/>
              <a:buChar char="•"/>
            </a:pPr>
            <a:r>
              <a:t>Fact publishing workflow:</a:t>
            </a:r>
          </a:p>
          <a:p>
            <a:pPr marL="1219200" lvl="1" indent="-609600">
              <a:buSzPct val="123000"/>
              <a:buChar char="•"/>
            </a:pPr>
            <a:r>
              <a:t>Using stable identifiers to reference matured facts.</a:t>
            </a:r>
          </a:p>
          <a:p>
            <a:pPr marL="1219200" lvl="1" indent="-609600">
              <a:buSzPct val="123000"/>
              <a:buChar char="•"/>
            </a:pPr>
            <a:r>
              <a:t>Lock a release, but enable versions.</a:t>
            </a:r>
          </a:p>
          <a:p>
            <a:pPr marL="609600" indent="-609600">
              <a:buSzPct val="123000"/>
              <a:buChar char="•"/>
            </a:pPr>
            <a:r>
              <a:t>Wider interoperability with external sources and tools.</a:t>
            </a:r>
          </a:p>
        </p:txBody>
      </p:sp>
      <p:sp>
        <p:nvSpPr>
          <p:cNvPr id="357" name="Straight Connector 2"/>
          <p:cNvSpPr/>
          <p:nvPr/>
        </p:nvSpPr>
        <p:spPr>
          <a:xfrm flipH="1">
            <a:off x="12229171" y="-223025"/>
            <a:ext cx="1" cy="14139747"/>
          </a:xfrm>
          <a:prstGeom prst="line">
            <a:avLst/>
          </a:prstGeom>
          <a:ln w="47625">
            <a:solidFill>
              <a:srgbClr val="000000"/>
            </a:solidFill>
            <a:miter lim="400000"/>
          </a:ln>
        </p:spPr>
        <p:txBody>
          <a:bodyPr lIns="45718" tIns="45718" rIns="45718" bIns="45718"/>
          <a:lstStyle/>
          <a:p>
            <a:endParaRPr/>
          </a:p>
        </p:txBody>
      </p:sp>
      <p:sp>
        <p:nvSpPr>
          <p:cNvPr id="358" name="Questions"/>
          <p:cNvSpPr txBox="1"/>
          <p:nvPr/>
        </p:nvSpPr>
        <p:spPr>
          <a:xfrm>
            <a:off x="12936534" y="656525"/>
            <a:ext cx="10572902" cy="1434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spcBef>
                <a:spcPts val="0"/>
              </a:spcBef>
              <a:defRPr sz="8500" b="1" spc="-200"/>
            </a:lvl1pPr>
          </a:lstStyle>
          <a:p>
            <a:r>
              <a:t>Acknowledgements</a:t>
            </a:r>
          </a:p>
        </p:txBody>
      </p:sp>
      <p:pic>
        <p:nvPicPr>
          <p:cNvPr id="359" name="Picture 6" descr="Picture 6"/>
          <p:cNvPicPr>
            <a:picLocks noChangeAspect="1"/>
          </p:cNvPicPr>
          <p:nvPr/>
        </p:nvPicPr>
        <p:blipFill>
          <a:blip r:embed="rId3"/>
          <a:stretch>
            <a:fillRect/>
          </a:stretch>
        </p:blipFill>
        <p:spPr>
          <a:xfrm>
            <a:off x="12956167" y="7486128"/>
            <a:ext cx="2286001" cy="1524001"/>
          </a:xfrm>
          <a:prstGeom prst="rect">
            <a:avLst/>
          </a:prstGeom>
          <a:ln w="12700">
            <a:miter lim="400000"/>
          </a:ln>
        </p:spPr>
      </p:pic>
      <p:pic>
        <p:nvPicPr>
          <p:cNvPr id="360" name="Picture 9" descr="Picture 9"/>
          <p:cNvPicPr>
            <a:picLocks noChangeAspect="1"/>
          </p:cNvPicPr>
          <p:nvPr/>
        </p:nvPicPr>
        <p:blipFill>
          <a:blip r:embed="rId4"/>
          <a:stretch>
            <a:fillRect/>
          </a:stretch>
        </p:blipFill>
        <p:spPr>
          <a:xfrm>
            <a:off x="12956167" y="5862208"/>
            <a:ext cx="2286001" cy="1524001"/>
          </a:xfrm>
          <a:prstGeom prst="rect">
            <a:avLst/>
          </a:prstGeom>
          <a:ln w="12700">
            <a:miter lim="400000"/>
          </a:ln>
        </p:spPr>
      </p:pic>
      <p:pic>
        <p:nvPicPr>
          <p:cNvPr id="361" name="Picture 11" descr="Picture 11"/>
          <p:cNvPicPr>
            <a:picLocks noChangeAspect="1"/>
          </p:cNvPicPr>
          <p:nvPr/>
        </p:nvPicPr>
        <p:blipFill>
          <a:blip r:embed="rId5"/>
          <a:stretch>
            <a:fillRect/>
          </a:stretch>
        </p:blipFill>
        <p:spPr>
          <a:xfrm>
            <a:off x="12956167" y="2614368"/>
            <a:ext cx="2286001" cy="1524001"/>
          </a:xfrm>
          <a:prstGeom prst="rect">
            <a:avLst/>
          </a:prstGeom>
          <a:ln w="12700">
            <a:miter lim="400000"/>
          </a:ln>
        </p:spPr>
      </p:pic>
      <p:sp>
        <p:nvSpPr>
          <p:cNvPr id="362" name="TextBox 12"/>
          <p:cNvSpPr txBox="1"/>
          <p:nvPr/>
        </p:nvSpPr>
        <p:spPr>
          <a:xfrm>
            <a:off x="15540656" y="2972153"/>
            <a:ext cx="632368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Dr. Marek Ostaszewski</a:t>
            </a:r>
          </a:p>
        </p:txBody>
      </p:sp>
      <p:sp>
        <p:nvSpPr>
          <p:cNvPr id="363" name="TextBox 16"/>
          <p:cNvSpPr txBox="1"/>
          <p:nvPr/>
        </p:nvSpPr>
        <p:spPr>
          <a:xfrm>
            <a:off x="15610672" y="6219993"/>
            <a:ext cx="460705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Dr. Piotr Gawron</a:t>
            </a:r>
          </a:p>
        </p:txBody>
      </p:sp>
      <p:sp>
        <p:nvSpPr>
          <p:cNvPr id="364" name="TextBox 17"/>
          <p:cNvSpPr txBox="1"/>
          <p:nvPr/>
        </p:nvSpPr>
        <p:spPr>
          <a:xfrm>
            <a:off x="15581160" y="7972603"/>
            <a:ext cx="6517539"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Dr. Venkata Satagopam</a:t>
            </a:r>
          </a:p>
        </p:txBody>
      </p:sp>
      <p:pic>
        <p:nvPicPr>
          <p:cNvPr id="365" name="Picture 14" descr="Picture 14"/>
          <p:cNvPicPr>
            <a:picLocks noChangeAspect="1"/>
          </p:cNvPicPr>
          <p:nvPr/>
        </p:nvPicPr>
        <p:blipFill>
          <a:blip r:embed="rId6"/>
          <a:stretch>
            <a:fillRect/>
          </a:stretch>
        </p:blipFill>
        <p:spPr>
          <a:xfrm>
            <a:off x="12956167" y="4238288"/>
            <a:ext cx="2286001" cy="1524001"/>
          </a:xfrm>
          <a:prstGeom prst="rect">
            <a:avLst/>
          </a:prstGeom>
          <a:ln w="12700">
            <a:miter lim="400000"/>
          </a:ln>
        </p:spPr>
      </p:pic>
      <p:sp>
        <p:nvSpPr>
          <p:cNvPr id="366" name="TextBox 20"/>
          <p:cNvSpPr txBox="1"/>
          <p:nvPr/>
        </p:nvSpPr>
        <p:spPr>
          <a:xfrm>
            <a:off x="15579922" y="4627823"/>
            <a:ext cx="439369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Valentin Grouès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Questions"/>
          <p:cNvSpPr txBox="1">
            <a:spLocks noGrp="1"/>
          </p:cNvSpPr>
          <p:nvPr>
            <p:ph type="title"/>
          </p:nvPr>
        </p:nvSpPr>
        <p:spPr>
          <a:xfrm>
            <a:off x="1206500" y="1088482"/>
            <a:ext cx="9565572" cy="1434950"/>
          </a:xfrm>
          <a:prstGeom prst="rect">
            <a:avLst/>
          </a:prstGeom>
        </p:spPr>
        <p:txBody>
          <a:bodyPr/>
          <a:lstStyle>
            <a:lvl1pPr>
              <a:defRPr spc="-200"/>
            </a:lvl1pPr>
          </a:lstStyle>
          <a:p>
            <a:r>
              <a:t>Questions</a:t>
            </a:r>
          </a:p>
        </p:txBody>
      </p:sp>
      <p:sp>
        <p:nvSpPr>
          <p:cNvPr id="371" name="Register and share your thoughts…"/>
          <p:cNvSpPr txBox="1"/>
          <p:nvPr/>
        </p:nvSpPr>
        <p:spPr>
          <a:xfrm>
            <a:off x="6374993" y="5312567"/>
            <a:ext cx="11634014" cy="3090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ctr">
              <a:defRPr sz="6000"/>
            </a:pPr>
            <a:r>
              <a:t>Register and share your thoughts</a:t>
            </a:r>
          </a:p>
          <a:p>
            <a:pPr algn="ctr">
              <a:defRPr sz="6000" u="sng"/>
            </a:pPr>
            <a:r>
              <a:rPr>
                <a:solidFill>
                  <a:srgbClr val="0000FF"/>
                </a:solidFill>
                <a:uFill>
                  <a:solidFill>
                    <a:srgbClr val="0000FF"/>
                  </a:solidFill>
                </a:uFill>
                <a:hlinkClick r:id="rId3"/>
              </a:rPr>
              <a:t>https://biokb.lcsb.uni.lu/</a:t>
            </a:r>
          </a:p>
        </p:txBody>
      </p:sp>
      <p:pic>
        <p:nvPicPr>
          <p:cNvPr id="372" name="lcsb.jpg" descr="lcsb.jpg"/>
          <p:cNvPicPr>
            <a:picLocks noChangeAspect="1"/>
          </p:cNvPicPr>
          <p:nvPr/>
        </p:nvPicPr>
        <p:blipFill>
          <a:blip r:embed="rId4"/>
          <a:stretch>
            <a:fillRect/>
          </a:stretch>
        </p:blipFill>
        <p:spPr>
          <a:xfrm>
            <a:off x="181705" y="11290713"/>
            <a:ext cx="4016774" cy="209791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sunami of papers related to SARS-CoV-2 and Coronavirus…"/>
          <p:cNvSpPr txBox="1">
            <a:spLocks noGrp="1"/>
          </p:cNvSpPr>
          <p:nvPr>
            <p:ph type="body" sz="half" idx="1"/>
          </p:nvPr>
        </p:nvSpPr>
        <p:spPr>
          <a:xfrm>
            <a:off x="1289078" y="3847860"/>
            <a:ext cx="10167745" cy="8256631"/>
          </a:xfrm>
          <a:prstGeom prst="rect">
            <a:avLst/>
          </a:prstGeom>
        </p:spPr>
        <p:txBody>
          <a:bodyPr lIns="50800" tIns="50800" rIns="50800" bIns="50800"/>
          <a:lstStyle/>
          <a:p>
            <a:pPr marL="603504" indent="-603504" defTabSz="2413954">
              <a:lnSpc>
                <a:spcPct val="81000"/>
              </a:lnSpc>
              <a:spcBef>
                <a:spcPts val="4400"/>
              </a:spcBef>
              <a:buSzPct val="123000"/>
              <a:buChar char="•"/>
              <a:defRPr sz="4356" b="0"/>
            </a:pPr>
            <a:r>
              <a:t>The demand for systems biology knowledge increases with new findings demonstrating elaborate relationships between molecules, pathways and cells.</a:t>
            </a:r>
          </a:p>
          <a:p>
            <a:pPr marL="603504" indent="-603504" defTabSz="2413954">
              <a:lnSpc>
                <a:spcPct val="81000"/>
              </a:lnSpc>
              <a:spcBef>
                <a:spcPts val="4400"/>
              </a:spcBef>
              <a:buSzPct val="123000"/>
              <a:buChar char="•"/>
              <a:defRPr sz="4356" b="0"/>
            </a:pPr>
            <a:r>
              <a:t>Currently, high quality curation efforts concentrate around dedicated pathway databases, with a limited input from the research community.</a:t>
            </a:r>
          </a:p>
          <a:p>
            <a:pPr marL="603504" indent="-603504" defTabSz="2413954">
              <a:lnSpc>
                <a:spcPct val="81000"/>
              </a:lnSpc>
              <a:spcBef>
                <a:spcPts val="4400"/>
              </a:spcBef>
              <a:buSzPct val="123000"/>
              <a:buChar char="•"/>
              <a:defRPr sz="4356" b="0"/>
            </a:pPr>
            <a:r>
              <a:t>There is a need for novel collaborative tools and platforms allowing to improve the quality and the output of the curation process. </a:t>
            </a:r>
          </a:p>
        </p:txBody>
      </p:sp>
      <p:sp>
        <p:nvSpPr>
          <p:cNvPr id="159" name="Needles in the haystack"/>
          <p:cNvSpPr txBox="1">
            <a:spLocks noGrp="1"/>
          </p:cNvSpPr>
          <p:nvPr>
            <p:ph type="title"/>
          </p:nvPr>
        </p:nvSpPr>
        <p:spPr>
          <a:xfrm>
            <a:off x="1206500" y="1079500"/>
            <a:ext cx="12041221" cy="1435100"/>
          </a:xfrm>
          <a:prstGeom prst="rect">
            <a:avLst/>
          </a:prstGeom>
        </p:spPr>
        <p:txBody>
          <a:bodyPr/>
          <a:lstStyle>
            <a:lvl1pPr>
              <a:defRPr spc="-200"/>
            </a:lvl1pPr>
          </a:lstStyle>
          <a:p>
            <a:r>
              <a:t>Motivation</a:t>
            </a:r>
          </a:p>
        </p:txBody>
      </p:sp>
      <p:pic>
        <p:nvPicPr>
          <p:cNvPr id="160" name="biomodels_evolution.pdf" descr="biomodels_evolution.pdf"/>
          <p:cNvPicPr>
            <a:picLocks noChangeAspect="1"/>
          </p:cNvPicPr>
          <p:nvPr/>
        </p:nvPicPr>
        <p:blipFill>
          <a:blip r:embed="rId3"/>
          <a:stretch>
            <a:fillRect/>
          </a:stretch>
        </p:blipFill>
        <p:spPr>
          <a:xfrm>
            <a:off x="11776359" y="589128"/>
            <a:ext cx="12356664" cy="786333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raditional approach"/>
          <p:cNvSpPr txBox="1">
            <a:spLocks noGrp="1"/>
          </p:cNvSpPr>
          <p:nvPr>
            <p:ph type="title"/>
          </p:nvPr>
        </p:nvSpPr>
        <p:spPr>
          <a:xfrm>
            <a:off x="1206500" y="1079499"/>
            <a:ext cx="21971000" cy="1434951"/>
          </a:xfrm>
          <a:prstGeom prst="rect">
            <a:avLst/>
          </a:prstGeom>
        </p:spPr>
        <p:txBody>
          <a:bodyPr/>
          <a:lstStyle>
            <a:lvl1pPr>
              <a:defRPr spc="-200"/>
            </a:lvl1pPr>
          </a:lstStyle>
          <a:p>
            <a:r>
              <a:t>Traditional approach</a:t>
            </a:r>
          </a:p>
        </p:txBody>
      </p:sp>
      <p:sp>
        <p:nvSpPr>
          <p:cNvPr id="165" name="Implicitly requires working on the layout since the beginning"/>
          <p:cNvSpPr txBox="1">
            <a:spLocks noGrp="1"/>
          </p:cNvSpPr>
          <p:nvPr>
            <p:ph type="body" sz="quarter" idx="1"/>
          </p:nvPr>
        </p:nvSpPr>
        <p:spPr>
          <a:xfrm>
            <a:off x="1206500" y="2372961"/>
            <a:ext cx="21971000" cy="934780"/>
          </a:xfrm>
          <a:prstGeom prst="rect">
            <a:avLst/>
          </a:prstGeom>
        </p:spPr>
        <p:txBody>
          <a:bodyPr/>
          <a:lstStyle/>
          <a:p>
            <a:r>
              <a:t>Implicitly requires working on the layout since the beginning</a:t>
            </a:r>
          </a:p>
        </p:txBody>
      </p:sp>
      <p:pic>
        <p:nvPicPr>
          <p:cNvPr id="166" name="minerva_rgb_cropped.png" descr="minerva_rgb_cropped.png"/>
          <p:cNvPicPr>
            <a:picLocks noChangeAspect="1"/>
          </p:cNvPicPr>
          <p:nvPr/>
        </p:nvPicPr>
        <p:blipFill>
          <a:blip r:embed="rId3"/>
          <a:stretch>
            <a:fillRect/>
          </a:stretch>
        </p:blipFill>
        <p:spPr>
          <a:xfrm>
            <a:off x="11499695" y="7843217"/>
            <a:ext cx="4796537" cy="1140623"/>
          </a:xfrm>
          <a:prstGeom prst="rect">
            <a:avLst/>
          </a:prstGeom>
          <a:ln w="12700">
            <a:miter lim="400000"/>
          </a:ln>
        </p:spPr>
      </p:pic>
      <p:pic>
        <p:nvPicPr>
          <p:cNvPr id="167" name="BioModels_Database,_logo_2014.png" descr="BioModels_Database,_logo_2014.png"/>
          <p:cNvPicPr>
            <a:picLocks noChangeAspect="1"/>
          </p:cNvPicPr>
          <p:nvPr/>
        </p:nvPicPr>
        <p:blipFill>
          <a:blip r:embed="rId4"/>
          <a:stretch>
            <a:fillRect/>
          </a:stretch>
        </p:blipFill>
        <p:spPr>
          <a:xfrm>
            <a:off x="11448927" y="10147848"/>
            <a:ext cx="1551433" cy="1551434"/>
          </a:xfrm>
          <a:prstGeom prst="rect">
            <a:avLst/>
          </a:prstGeom>
          <a:ln w="12700">
            <a:miter lim="400000"/>
          </a:ln>
        </p:spPr>
      </p:pic>
      <p:pic>
        <p:nvPicPr>
          <p:cNvPr id="168" name="uid000003_20080827124220495526e2.png" descr="uid000003_20080827124220495526e2.png"/>
          <p:cNvPicPr>
            <a:picLocks noChangeAspect="1"/>
          </p:cNvPicPr>
          <p:nvPr/>
        </p:nvPicPr>
        <p:blipFill>
          <a:blip r:embed="rId5"/>
          <a:stretch>
            <a:fillRect/>
          </a:stretch>
        </p:blipFill>
        <p:spPr>
          <a:xfrm>
            <a:off x="1401616" y="6975713"/>
            <a:ext cx="7586837" cy="5591073"/>
          </a:xfrm>
          <a:prstGeom prst="rect">
            <a:avLst/>
          </a:prstGeom>
          <a:ln w="12700">
            <a:miter lim="400000"/>
          </a:ln>
        </p:spPr>
      </p:pic>
      <p:sp>
        <p:nvSpPr>
          <p:cNvPr id="169" name="Diagram Editors"/>
          <p:cNvSpPr txBox="1"/>
          <p:nvPr/>
        </p:nvSpPr>
        <p:spPr>
          <a:xfrm>
            <a:off x="1591927" y="4056543"/>
            <a:ext cx="449488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Diagram Editors</a:t>
            </a:r>
          </a:p>
        </p:txBody>
      </p:sp>
      <p:sp>
        <p:nvSpPr>
          <p:cNvPr id="170" name="Single user…"/>
          <p:cNvSpPr txBox="1"/>
          <p:nvPr/>
        </p:nvSpPr>
        <p:spPr>
          <a:xfrm>
            <a:off x="1556166" y="4914469"/>
            <a:ext cx="14677469" cy="1764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733872" anchor="ctr"/>
          <a:lstStyle/>
          <a:p>
            <a:pPr marL="457200" indent="-457200" defTabSz="825500">
              <a:lnSpc>
                <a:spcPct val="100000"/>
              </a:lnSpc>
              <a:spcBef>
                <a:spcPts val="0"/>
              </a:spcBef>
              <a:buSzPct val="123000"/>
              <a:buChar char="•"/>
              <a:defRPr sz="3600" b="1"/>
            </a:pPr>
            <a:r>
              <a:t>Single user</a:t>
            </a:r>
          </a:p>
          <a:p>
            <a:pPr marL="457200" indent="-457200" defTabSz="825500">
              <a:lnSpc>
                <a:spcPct val="100000"/>
              </a:lnSpc>
              <a:spcBef>
                <a:spcPts val="0"/>
              </a:spcBef>
              <a:buSzPct val="123000"/>
              <a:buChar char="•"/>
              <a:defRPr sz="3600" b="1"/>
            </a:pPr>
            <a:r>
              <a:t>Standalone application</a:t>
            </a:r>
          </a:p>
          <a:p>
            <a:pPr marL="457200" indent="-457200" defTabSz="825500">
              <a:lnSpc>
                <a:spcPct val="100000"/>
              </a:lnSpc>
              <a:spcBef>
                <a:spcPts val="0"/>
              </a:spcBef>
              <a:buSzPct val="123000"/>
              <a:buChar char="•"/>
              <a:defRPr sz="3600" b="1"/>
            </a:pPr>
            <a:r>
              <a:t>Layout Editor</a:t>
            </a:r>
          </a:p>
          <a:p>
            <a:pPr marL="457200" indent="-457200" defTabSz="825500">
              <a:lnSpc>
                <a:spcPct val="100000"/>
              </a:lnSpc>
              <a:spcBef>
                <a:spcPts val="0"/>
              </a:spcBef>
              <a:buSzPct val="123000"/>
              <a:buChar char="•"/>
              <a:defRPr sz="3600" b="1"/>
            </a:pPr>
            <a:r>
              <a:t>Lack of review process</a:t>
            </a:r>
          </a:p>
          <a:p>
            <a:pPr marL="457200" indent="-457200" defTabSz="825500">
              <a:lnSpc>
                <a:spcPct val="100000"/>
              </a:lnSpc>
              <a:spcBef>
                <a:spcPts val="0"/>
              </a:spcBef>
              <a:buSzPct val="123000"/>
              <a:buChar char="•"/>
              <a:defRPr sz="3600" b="1"/>
            </a:pPr>
            <a:r>
              <a:t>No collaborative work</a:t>
            </a:r>
          </a:p>
          <a:p>
            <a:pPr marL="457200" indent="-457200" defTabSz="825500">
              <a:lnSpc>
                <a:spcPct val="100000"/>
              </a:lnSpc>
              <a:spcBef>
                <a:spcPts val="0"/>
              </a:spcBef>
              <a:buSzPct val="123000"/>
              <a:buChar char="•"/>
              <a:defRPr sz="3600" b="1"/>
            </a:pPr>
            <a:r>
              <a:t>Limited annotation features</a:t>
            </a:r>
          </a:p>
        </p:txBody>
      </p:sp>
      <p:pic>
        <p:nvPicPr>
          <p:cNvPr id="171" name="Connection Line" descr="Connection Line"/>
          <p:cNvPicPr>
            <a:picLocks noChangeAspect="1"/>
          </p:cNvPicPr>
          <p:nvPr/>
        </p:nvPicPr>
        <p:blipFill>
          <a:blip r:embed="rId6"/>
          <a:stretch>
            <a:fillRect/>
          </a:stretch>
        </p:blipFill>
        <p:spPr>
          <a:xfrm>
            <a:off x="9119323" y="7908569"/>
            <a:ext cx="2136004" cy="1209268"/>
          </a:xfrm>
          <a:prstGeom prst="rect">
            <a:avLst/>
          </a:prstGeom>
          <a:ln w="12700">
            <a:miter lim="400000"/>
          </a:ln>
        </p:spPr>
      </p:pic>
      <p:pic>
        <p:nvPicPr>
          <p:cNvPr id="172" name="Connection Line" descr="Connection Line"/>
          <p:cNvPicPr>
            <a:picLocks noChangeAspect="1"/>
          </p:cNvPicPr>
          <p:nvPr/>
        </p:nvPicPr>
        <p:blipFill>
          <a:blip r:embed="rId7"/>
          <a:stretch>
            <a:fillRect/>
          </a:stretch>
        </p:blipFill>
        <p:spPr>
          <a:xfrm>
            <a:off x="9148882" y="10034008"/>
            <a:ext cx="2291169" cy="1159927"/>
          </a:xfrm>
          <a:prstGeom prst="rect">
            <a:avLst/>
          </a:prstGeom>
          <a:ln w="12700">
            <a:miter lim="400000"/>
          </a:ln>
        </p:spPr>
      </p:pic>
      <p:sp>
        <p:nvSpPr>
          <p:cNvPr id="173" name="BioModels"/>
          <p:cNvSpPr txBox="1"/>
          <p:nvPr/>
        </p:nvSpPr>
        <p:spPr>
          <a:xfrm>
            <a:off x="13048615" y="10812277"/>
            <a:ext cx="3026970"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BioModels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raditional approach"/>
          <p:cNvSpPr txBox="1">
            <a:spLocks noGrp="1"/>
          </p:cNvSpPr>
          <p:nvPr>
            <p:ph type="title"/>
          </p:nvPr>
        </p:nvSpPr>
        <p:spPr>
          <a:prstGeom prst="rect">
            <a:avLst/>
          </a:prstGeom>
        </p:spPr>
        <p:txBody>
          <a:bodyPr/>
          <a:lstStyle>
            <a:lvl1pPr>
              <a:defRPr spc="-200"/>
            </a:lvl1pPr>
          </a:lstStyle>
          <a:p>
            <a:r>
              <a:t>Traditional approach</a:t>
            </a:r>
          </a:p>
        </p:txBody>
      </p:sp>
      <p:sp>
        <p:nvSpPr>
          <p:cNvPr id="178" name="Implicitly requires working on the layout since the beginning"/>
          <p:cNvSpPr txBox="1">
            <a:spLocks noGrp="1"/>
          </p:cNvSpPr>
          <p:nvPr>
            <p:ph type="body" sz="quarter" idx="1"/>
          </p:nvPr>
        </p:nvSpPr>
        <p:spPr>
          <a:xfrm>
            <a:off x="1206500" y="2372961"/>
            <a:ext cx="21971000" cy="934780"/>
          </a:xfrm>
          <a:prstGeom prst="rect">
            <a:avLst/>
          </a:prstGeom>
        </p:spPr>
        <p:txBody>
          <a:bodyPr/>
          <a:lstStyle/>
          <a:p>
            <a:r>
              <a:t>Implicitly requires working on the layout since the beginning</a:t>
            </a:r>
          </a:p>
        </p:txBody>
      </p:sp>
      <p:pic>
        <p:nvPicPr>
          <p:cNvPr id="179" name="Screenshot 2020-08-24 at 14.11.13.png" descr="Screenshot 2020-08-24 at 14.11.13.png"/>
          <p:cNvPicPr>
            <a:picLocks noChangeAspect="1"/>
          </p:cNvPicPr>
          <p:nvPr/>
        </p:nvPicPr>
        <p:blipFill>
          <a:blip r:embed="rId3"/>
          <a:stretch>
            <a:fillRect/>
          </a:stretch>
        </p:blipFill>
        <p:spPr>
          <a:xfrm>
            <a:off x="6644955" y="3701479"/>
            <a:ext cx="11094090" cy="9182641"/>
          </a:xfrm>
          <a:prstGeom prst="rect">
            <a:avLst/>
          </a:prstGeom>
          <a:ln w="12700">
            <a:miter lim="400000"/>
          </a:ln>
        </p:spPr>
      </p:pic>
      <p:sp>
        <p:nvSpPr>
          <p:cNvPr id="180" name="Table from paper in progress"/>
          <p:cNvSpPr txBox="1"/>
          <p:nvPr/>
        </p:nvSpPr>
        <p:spPr>
          <a:xfrm>
            <a:off x="13112216" y="12969666"/>
            <a:ext cx="4309823"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2600" i="1"/>
            </a:lvl1pPr>
          </a:lstStyle>
          <a:p>
            <a:r>
              <a:t>Table from paper in progress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raditional approach"/>
          <p:cNvSpPr txBox="1">
            <a:spLocks noGrp="1"/>
          </p:cNvSpPr>
          <p:nvPr>
            <p:ph type="title"/>
          </p:nvPr>
        </p:nvSpPr>
        <p:spPr>
          <a:prstGeom prst="rect">
            <a:avLst/>
          </a:prstGeom>
        </p:spPr>
        <p:txBody>
          <a:bodyPr/>
          <a:lstStyle>
            <a:lvl1pPr>
              <a:defRPr spc="-200"/>
            </a:lvl1pPr>
          </a:lstStyle>
          <a:p>
            <a:r>
              <a:t>Traditional approach</a:t>
            </a:r>
          </a:p>
        </p:txBody>
      </p:sp>
      <p:sp>
        <p:nvSpPr>
          <p:cNvPr id="185" name="Implicitly requires working on the layout since the beginning"/>
          <p:cNvSpPr txBox="1">
            <a:spLocks noGrp="1"/>
          </p:cNvSpPr>
          <p:nvPr>
            <p:ph type="body" sz="quarter" idx="1"/>
          </p:nvPr>
        </p:nvSpPr>
        <p:spPr>
          <a:xfrm>
            <a:off x="1206500" y="2372961"/>
            <a:ext cx="21971000" cy="934780"/>
          </a:xfrm>
          <a:prstGeom prst="rect">
            <a:avLst/>
          </a:prstGeom>
        </p:spPr>
        <p:txBody>
          <a:bodyPr/>
          <a:lstStyle/>
          <a:p>
            <a:r>
              <a:t>Implicitly requires working on the layout since the beginning</a:t>
            </a:r>
          </a:p>
        </p:txBody>
      </p:sp>
      <p:pic>
        <p:nvPicPr>
          <p:cNvPr id="186" name="Screenshot 2020-08-24 at 14.11.13-2.png" descr="Screenshot 2020-08-24 at 14.11.13-2.png"/>
          <p:cNvPicPr>
            <a:picLocks noChangeAspect="1"/>
          </p:cNvPicPr>
          <p:nvPr/>
        </p:nvPicPr>
        <p:blipFill>
          <a:blip r:embed="rId3"/>
          <a:stretch>
            <a:fillRect/>
          </a:stretch>
        </p:blipFill>
        <p:spPr>
          <a:xfrm>
            <a:off x="6644955" y="3701479"/>
            <a:ext cx="11094090" cy="9182641"/>
          </a:xfrm>
          <a:prstGeom prst="rect">
            <a:avLst/>
          </a:prstGeom>
          <a:ln w="12700">
            <a:miter lim="400000"/>
          </a:ln>
        </p:spPr>
      </p:pic>
      <p:sp>
        <p:nvSpPr>
          <p:cNvPr id="187" name="Table from paper in progress"/>
          <p:cNvSpPr txBox="1"/>
          <p:nvPr/>
        </p:nvSpPr>
        <p:spPr>
          <a:xfrm>
            <a:off x="13112216" y="12969665"/>
            <a:ext cx="4309822"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2600" i="1"/>
            </a:lvl1pPr>
          </a:lstStyle>
          <a:p>
            <a:r>
              <a:t>Table from paper in progress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raditional approach"/>
          <p:cNvSpPr txBox="1">
            <a:spLocks noGrp="1"/>
          </p:cNvSpPr>
          <p:nvPr>
            <p:ph type="title"/>
          </p:nvPr>
        </p:nvSpPr>
        <p:spPr>
          <a:prstGeom prst="rect">
            <a:avLst/>
          </a:prstGeom>
        </p:spPr>
        <p:txBody>
          <a:bodyPr/>
          <a:lstStyle>
            <a:lvl1pPr>
              <a:defRPr spc="-200"/>
            </a:lvl1pPr>
          </a:lstStyle>
          <a:p>
            <a:r>
              <a:t>Traditional approach</a:t>
            </a:r>
          </a:p>
        </p:txBody>
      </p:sp>
      <p:sp>
        <p:nvSpPr>
          <p:cNvPr id="192" name="Implicitly requires working on the layout since the beginning"/>
          <p:cNvSpPr txBox="1">
            <a:spLocks noGrp="1"/>
          </p:cNvSpPr>
          <p:nvPr>
            <p:ph type="body" sz="quarter" idx="1"/>
          </p:nvPr>
        </p:nvSpPr>
        <p:spPr>
          <a:xfrm>
            <a:off x="1206500" y="2372961"/>
            <a:ext cx="21971000" cy="934780"/>
          </a:xfrm>
          <a:prstGeom prst="rect">
            <a:avLst/>
          </a:prstGeom>
        </p:spPr>
        <p:txBody>
          <a:bodyPr/>
          <a:lstStyle/>
          <a:p>
            <a:r>
              <a:t>Implicitly requires working on the layout since the beginning</a:t>
            </a:r>
          </a:p>
        </p:txBody>
      </p:sp>
      <p:pic>
        <p:nvPicPr>
          <p:cNvPr id="193" name="Screenshot 2020-08-24 at 14.11.13-2.png" descr="Screenshot 2020-08-24 at 14.11.13-2.png"/>
          <p:cNvPicPr>
            <a:picLocks noChangeAspect="1"/>
          </p:cNvPicPr>
          <p:nvPr/>
        </p:nvPicPr>
        <p:blipFill>
          <a:blip r:embed="rId3"/>
          <a:stretch>
            <a:fillRect/>
          </a:stretch>
        </p:blipFill>
        <p:spPr>
          <a:xfrm>
            <a:off x="6644955" y="3701479"/>
            <a:ext cx="11094090" cy="9182641"/>
          </a:xfrm>
          <a:prstGeom prst="rect">
            <a:avLst/>
          </a:prstGeom>
          <a:ln w="12700">
            <a:miter lim="400000"/>
          </a:ln>
        </p:spPr>
      </p:pic>
      <p:sp>
        <p:nvSpPr>
          <p:cNvPr id="194" name="Table from paper in progress"/>
          <p:cNvSpPr txBox="1"/>
          <p:nvPr/>
        </p:nvSpPr>
        <p:spPr>
          <a:xfrm>
            <a:off x="13112216" y="12969665"/>
            <a:ext cx="4309822"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2600" i="1"/>
            </a:lvl1pPr>
          </a:lstStyle>
          <a:p>
            <a:r>
              <a:t>Table from paper in progress</a:t>
            </a:r>
          </a:p>
        </p:txBody>
      </p:sp>
      <p:pic>
        <p:nvPicPr>
          <p:cNvPr id="195" name="Rectangle Rectangle" descr="Rectangle Rectangle"/>
          <p:cNvPicPr>
            <a:picLocks/>
          </p:cNvPicPr>
          <p:nvPr/>
        </p:nvPicPr>
        <p:blipFill>
          <a:blip r:embed="rId4"/>
          <a:stretch>
            <a:fillRect/>
          </a:stretch>
        </p:blipFill>
        <p:spPr>
          <a:xfrm>
            <a:off x="13540623" y="5947618"/>
            <a:ext cx="1042352" cy="2047615"/>
          </a:xfrm>
          <a:prstGeom prst="rect">
            <a:avLst/>
          </a:prstGeom>
        </p:spPr>
      </p:pic>
      <p:pic>
        <p:nvPicPr>
          <p:cNvPr id="197" name="Rectangle Rectangle" descr="Rectangle Rectangle"/>
          <p:cNvPicPr>
            <a:picLocks/>
          </p:cNvPicPr>
          <p:nvPr/>
        </p:nvPicPr>
        <p:blipFill>
          <a:blip r:embed="rId4"/>
          <a:stretch>
            <a:fillRect/>
          </a:stretch>
        </p:blipFill>
        <p:spPr>
          <a:xfrm>
            <a:off x="16562916" y="5947618"/>
            <a:ext cx="1042352" cy="204761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raditional approach"/>
          <p:cNvSpPr txBox="1">
            <a:spLocks noGrp="1"/>
          </p:cNvSpPr>
          <p:nvPr>
            <p:ph type="title"/>
          </p:nvPr>
        </p:nvSpPr>
        <p:spPr>
          <a:prstGeom prst="rect">
            <a:avLst/>
          </a:prstGeom>
        </p:spPr>
        <p:txBody>
          <a:bodyPr/>
          <a:lstStyle>
            <a:lvl1pPr>
              <a:defRPr spc="-200"/>
            </a:lvl1pPr>
          </a:lstStyle>
          <a:p>
            <a:r>
              <a:t>Traditional approach</a:t>
            </a:r>
          </a:p>
        </p:txBody>
      </p:sp>
      <p:sp>
        <p:nvSpPr>
          <p:cNvPr id="203" name="Implicitly requires working on the layout since the beginning"/>
          <p:cNvSpPr txBox="1">
            <a:spLocks noGrp="1"/>
          </p:cNvSpPr>
          <p:nvPr>
            <p:ph type="body" sz="quarter" idx="1"/>
          </p:nvPr>
        </p:nvSpPr>
        <p:spPr>
          <a:xfrm>
            <a:off x="1206500" y="2372961"/>
            <a:ext cx="21971000" cy="934780"/>
          </a:xfrm>
          <a:prstGeom prst="rect">
            <a:avLst/>
          </a:prstGeom>
        </p:spPr>
        <p:txBody>
          <a:bodyPr/>
          <a:lstStyle/>
          <a:p>
            <a:r>
              <a:t>Implicitly requires working on the layout since the beginning</a:t>
            </a:r>
          </a:p>
        </p:txBody>
      </p:sp>
      <p:pic>
        <p:nvPicPr>
          <p:cNvPr id="204" name="Screenshot 2020-08-24 at 14.11.13-3.png" descr="Screenshot 2020-08-24 at 14.11.13-3.png"/>
          <p:cNvPicPr>
            <a:picLocks noChangeAspect="1"/>
          </p:cNvPicPr>
          <p:nvPr/>
        </p:nvPicPr>
        <p:blipFill>
          <a:blip r:embed="rId3"/>
          <a:stretch>
            <a:fillRect/>
          </a:stretch>
        </p:blipFill>
        <p:spPr>
          <a:xfrm>
            <a:off x="6644955" y="3701479"/>
            <a:ext cx="11094090" cy="9182641"/>
          </a:xfrm>
          <a:prstGeom prst="rect">
            <a:avLst/>
          </a:prstGeom>
          <a:ln w="12700">
            <a:miter lim="400000"/>
          </a:ln>
        </p:spPr>
      </p:pic>
      <p:sp>
        <p:nvSpPr>
          <p:cNvPr id="205" name="Table from paper in progress"/>
          <p:cNvSpPr txBox="1"/>
          <p:nvPr/>
        </p:nvSpPr>
        <p:spPr>
          <a:xfrm>
            <a:off x="13112216" y="12969665"/>
            <a:ext cx="4309822"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2600" i="1"/>
            </a:lvl1pPr>
          </a:lstStyle>
          <a:p>
            <a:r>
              <a:t>Table from paper in progress</a:t>
            </a:r>
          </a:p>
        </p:txBody>
      </p:sp>
      <p:pic>
        <p:nvPicPr>
          <p:cNvPr id="206" name="Rectangle Rectangle" descr="Rectangle Rectangle"/>
          <p:cNvPicPr>
            <a:picLocks/>
          </p:cNvPicPr>
          <p:nvPr/>
        </p:nvPicPr>
        <p:blipFill>
          <a:blip r:embed="rId4"/>
          <a:stretch>
            <a:fillRect/>
          </a:stretch>
        </p:blipFill>
        <p:spPr>
          <a:xfrm>
            <a:off x="13540623" y="7705734"/>
            <a:ext cx="1042352" cy="1434950"/>
          </a:xfrm>
          <a:prstGeom prst="rect">
            <a:avLst/>
          </a:prstGeom>
        </p:spPr>
      </p:pic>
      <p:pic>
        <p:nvPicPr>
          <p:cNvPr id="208" name="Rectangle Rectangle" descr="Rectangle Rectangle"/>
          <p:cNvPicPr>
            <a:picLocks/>
          </p:cNvPicPr>
          <p:nvPr/>
        </p:nvPicPr>
        <p:blipFill>
          <a:blip r:embed="rId5"/>
          <a:stretch>
            <a:fillRect/>
          </a:stretch>
        </p:blipFill>
        <p:spPr>
          <a:xfrm>
            <a:off x="16523650" y="7596778"/>
            <a:ext cx="1042352" cy="153033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raditional approach"/>
          <p:cNvSpPr txBox="1">
            <a:spLocks noGrp="1"/>
          </p:cNvSpPr>
          <p:nvPr>
            <p:ph type="title"/>
          </p:nvPr>
        </p:nvSpPr>
        <p:spPr>
          <a:prstGeom prst="rect">
            <a:avLst/>
          </a:prstGeom>
        </p:spPr>
        <p:txBody>
          <a:bodyPr/>
          <a:lstStyle>
            <a:lvl1pPr>
              <a:defRPr spc="-200"/>
            </a:lvl1pPr>
          </a:lstStyle>
          <a:p>
            <a:r>
              <a:t>Traditional approach</a:t>
            </a:r>
          </a:p>
        </p:txBody>
      </p:sp>
      <p:sp>
        <p:nvSpPr>
          <p:cNvPr id="214" name="Implicitly requires working on the layout since the beginning"/>
          <p:cNvSpPr txBox="1">
            <a:spLocks noGrp="1"/>
          </p:cNvSpPr>
          <p:nvPr>
            <p:ph type="body" sz="quarter" idx="1"/>
          </p:nvPr>
        </p:nvSpPr>
        <p:spPr>
          <a:xfrm>
            <a:off x="1206500" y="2372961"/>
            <a:ext cx="21971000" cy="934780"/>
          </a:xfrm>
          <a:prstGeom prst="rect">
            <a:avLst/>
          </a:prstGeom>
        </p:spPr>
        <p:txBody>
          <a:bodyPr/>
          <a:lstStyle/>
          <a:p>
            <a:r>
              <a:t>Implicitly requires working on the layout since the beginning</a:t>
            </a:r>
          </a:p>
        </p:txBody>
      </p:sp>
      <p:pic>
        <p:nvPicPr>
          <p:cNvPr id="215" name="Screenshot 2020-08-24 at 14.11.13-4.png" descr="Screenshot 2020-08-24 at 14.11.13-4.png"/>
          <p:cNvPicPr>
            <a:picLocks noChangeAspect="1"/>
          </p:cNvPicPr>
          <p:nvPr/>
        </p:nvPicPr>
        <p:blipFill>
          <a:blip r:embed="rId3"/>
          <a:stretch>
            <a:fillRect/>
          </a:stretch>
        </p:blipFill>
        <p:spPr>
          <a:xfrm>
            <a:off x="6644955" y="3701479"/>
            <a:ext cx="11094090" cy="9182641"/>
          </a:xfrm>
          <a:prstGeom prst="rect">
            <a:avLst/>
          </a:prstGeom>
          <a:ln w="12700">
            <a:miter lim="400000"/>
          </a:ln>
        </p:spPr>
      </p:pic>
      <p:sp>
        <p:nvSpPr>
          <p:cNvPr id="216" name="Table from paper in progress"/>
          <p:cNvSpPr txBox="1"/>
          <p:nvPr/>
        </p:nvSpPr>
        <p:spPr>
          <a:xfrm>
            <a:off x="13112216" y="12969665"/>
            <a:ext cx="4309822"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2600" i="1"/>
            </a:lvl1pPr>
          </a:lstStyle>
          <a:p>
            <a:r>
              <a:t>Table from paper in progress</a:t>
            </a:r>
          </a:p>
        </p:txBody>
      </p:sp>
      <p:pic>
        <p:nvPicPr>
          <p:cNvPr id="217" name="Rectangle Rectangle" descr="Rectangle Rectangle"/>
          <p:cNvPicPr>
            <a:picLocks/>
          </p:cNvPicPr>
          <p:nvPr/>
        </p:nvPicPr>
        <p:blipFill>
          <a:blip r:embed="rId4"/>
          <a:stretch>
            <a:fillRect/>
          </a:stretch>
        </p:blipFill>
        <p:spPr>
          <a:xfrm>
            <a:off x="16523650" y="8860391"/>
            <a:ext cx="1042352" cy="3990902"/>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BioKC"/>
          <p:cNvSpPr txBox="1">
            <a:spLocks noGrp="1"/>
          </p:cNvSpPr>
          <p:nvPr>
            <p:ph type="title"/>
          </p:nvPr>
        </p:nvSpPr>
        <p:spPr>
          <a:xfrm>
            <a:off x="1206500" y="1079499"/>
            <a:ext cx="21971000" cy="1434951"/>
          </a:xfrm>
          <a:prstGeom prst="rect">
            <a:avLst/>
          </a:prstGeom>
        </p:spPr>
        <p:txBody>
          <a:bodyPr/>
          <a:lstStyle>
            <a:lvl1pPr>
              <a:defRPr spc="-200"/>
            </a:lvl1pPr>
          </a:lstStyle>
          <a:p>
            <a:r>
              <a:t>BioKC</a:t>
            </a:r>
          </a:p>
        </p:txBody>
      </p:sp>
      <p:sp>
        <p:nvSpPr>
          <p:cNvPr id="223" name="Web platform for collaborative model curation and annotation"/>
          <p:cNvSpPr txBox="1">
            <a:spLocks noGrp="1"/>
          </p:cNvSpPr>
          <p:nvPr>
            <p:ph type="body" sz="quarter" idx="1"/>
          </p:nvPr>
        </p:nvSpPr>
        <p:spPr>
          <a:xfrm>
            <a:off x="1206500" y="2372961"/>
            <a:ext cx="12908085" cy="934780"/>
          </a:xfrm>
          <a:prstGeom prst="rect">
            <a:avLst/>
          </a:prstGeom>
        </p:spPr>
        <p:txBody>
          <a:bodyPr/>
          <a:lstStyle>
            <a:lvl1pPr>
              <a:lnSpc>
                <a:spcPct val="80000"/>
              </a:lnSpc>
              <a:defRPr sz="3400"/>
            </a:lvl1pPr>
          </a:lstStyle>
          <a:p>
            <a:r>
              <a:t>Web platform for collaborative model curation and annotation</a:t>
            </a:r>
          </a:p>
        </p:txBody>
      </p:sp>
      <p:sp>
        <p:nvSpPr>
          <p:cNvPr id="224" name="Granular facts, encoded in SBML.…"/>
          <p:cNvSpPr txBox="1"/>
          <p:nvPr/>
        </p:nvSpPr>
        <p:spPr>
          <a:xfrm>
            <a:off x="1234376" y="3307741"/>
            <a:ext cx="10488978" cy="8256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24255" indent="-524255" defTabSz="2096971">
              <a:spcBef>
                <a:spcPts val="3800"/>
              </a:spcBef>
              <a:buSzPct val="123000"/>
              <a:buChar char="•"/>
              <a:defRPr sz="4100"/>
            </a:pPr>
            <a:r>
              <a:t>Granular facts, encoded in SBML.</a:t>
            </a:r>
          </a:p>
          <a:p>
            <a:pPr marL="524255" indent="-524255" defTabSz="2096971">
              <a:spcBef>
                <a:spcPts val="3800"/>
              </a:spcBef>
              <a:buSzPct val="123000"/>
              <a:buChar char="•"/>
              <a:defRPr sz="4100"/>
            </a:pPr>
            <a:r>
              <a:t>Facts can be annotated with sentences and ontology terms from identifiers.org</a:t>
            </a:r>
          </a:p>
          <a:p>
            <a:pPr marL="524255" indent="-524255" defTabSz="2096971">
              <a:spcBef>
                <a:spcPts val="3800"/>
              </a:spcBef>
              <a:buSzPct val="123000"/>
              <a:buChar char="•"/>
              <a:defRPr sz="4100"/>
            </a:pPr>
            <a:r>
              <a:t>Sentences from BioKB or 3rd party sources.</a:t>
            </a:r>
          </a:p>
          <a:p>
            <a:pPr marL="524255" indent="-524255" defTabSz="2096971">
              <a:spcBef>
                <a:spcPts val="3800"/>
              </a:spcBef>
              <a:buSzPct val="123000"/>
              <a:buChar char="•"/>
              <a:defRPr sz="4100"/>
            </a:pPr>
            <a:r>
              <a:t>Collaborative and quality control features:</a:t>
            </a:r>
          </a:p>
          <a:p>
            <a:pPr marL="1048511" lvl="1" indent="-524255" defTabSz="2096971">
              <a:spcBef>
                <a:spcPts val="1700"/>
              </a:spcBef>
              <a:buSzPct val="123000"/>
              <a:buChar char="•"/>
              <a:defRPr sz="4100"/>
            </a:pPr>
            <a:r>
              <a:t>Tasks</a:t>
            </a:r>
          </a:p>
          <a:p>
            <a:pPr marL="1048511" lvl="1" indent="-524255" defTabSz="2096971">
              <a:spcBef>
                <a:spcPts val="1700"/>
              </a:spcBef>
              <a:buSzPct val="123000"/>
              <a:buChar char="•"/>
              <a:defRPr sz="4100"/>
            </a:pPr>
            <a:r>
              <a:t>Action log</a:t>
            </a:r>
          </a:p>
          <a:p>
            <a:pPr marL="1048511" lvl="1" indent="-524255" defTabSz="2096971">
              <a:spcBef>
                <a:spcPts val="1700"/>
              </a:spcBef>
              <a:buSzPct val="123000"/>
              <a:buChar char="•"/>
              <a:defRPr sz="4100"/>
            </a:pPr>
            <a:r>
              <a:t>Comments</a:t>
            </a:r>
          </a:p>
          <a:p>
            <a:pPr marL="1048511" lvl="1" indent="-524255" defTabSz="2096971">
              <a:spcBef>
                <a:spcPts val="1700"/>
              </a:spcBef>
              <a:buSzPct val="123000"/>
              <a:buChar char="•"/>
              <a:defRPr sz="4100"/>
            </a:pPr>
            <a:r>
              <a:t>Inter-annotator agreement.</a:t>
            </a:r>
          </a:p>
        </p:txBody>
      </p:sp>
      <p:sp>
        <p:nvSpPr>
          <p:cNvPr id="225" name="Fact…"/>
          <p:cNvSpPr txBox="1"/>
          <p:nvPr/>
        </p:nvSpPr>
        <p:spPr>
          <a:xfrm>
            <a:off x="17931119" y="3395135"/>
            <a:ext cx="5487769" cy="2287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spcBef>
                <a:spcPts val="1000"/>
              </a:spcBef>
              <a:defRPr sz="4000" b="1"/>
            </a:pPr>
            <a:r>
              <a:t>Fact</a:t>
            </a:r>
            <a:endParaRPr i="1"/>
          </a:p>
          <a:p>
            <a:pPr algn="r">
              <a:spcBef>
                <a:spcPts val="1000"/>
              </a:spcBef>
              <a:defRPr sz="2600" i="1"/>
            </a:pPr>
            <a:r>
              <a:t>Minimal piece of representative knowledge that can can be cited, referenced, attributed, and serialised to a common format (e.g. SBML).</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1422</Words>
  <Application>Microsoft Macintosh PowerPoint</Application>
  <PresentationFormat>Custom</PresentationFormat>
  <Paragraphs>163</Paragraphs>
  <Slides>18</Slides>
  <Notes>18</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Helvetica Neue</vt:lpstr>
      <vt:lpstr>Helvetica Neue Medium</vt:lpstr>
      <vt:lpstr>21_BasicWhite</vt:lpstr>
      <vt:lpstr>BioKC: a platform for quality controlled curation and annotation of systems biology models</vt:lpstr>
      <vt:lpstr>Motivation</vt:lpstr>
      <vt:lpstr>Traditional approach</vt:lpstr>
      <vt:lpstr>Traditional approach</vt:lpstr>
      <vt:lpstr>Traditional approach</vt:lpstr>
      <vt:lpstr>Traditional approach</vt:lpstr>
      <vt:lpstr>Traditional approach</vt:lpstr>
      <vt:lpstr>Traditional approach</vt:lpstr>
      <vt:lpstr>BioKC</vt:lpstr>
      <vt:lpstr>BioKC</vt:lpstr>
      <vt:lpstr>BioKC</vt:lpstr>
      <vt:lpstr>BioKC</vt:lpstr>
      <vt:lpstr>BioKC</vt:lpstr>
      <vt:lpstr>BioKC</vt:lpstr>
      <vt:lpstr>BioKC</vt:lpstr>
      <vt:lpstr>BioKC</vt:lpstr>
      <vt:lpstr>BioKC</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BioKC: a platform for quality controlled curation and annotation of systems biology models</dc:title>
  <cp:lastModifiedBy>Carlos VEGA MORENO</cp:lastModifiedBy>
  <cp:revision>1</cp:revision>
  <dcterms:modified xsi:type="dcterms:W3CDTF">2020-08-25T15:02:22Z</dcterms:modified>
</cp:coreProperties>
</file>