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4"/>
    <p:sldMasterId id="2147483811" r:id="rId5"/>
    <p:sldMasterId id="2147483813" r:id="rId6"/>
    <p:sldMasterId id="2147483816" r:id="rId7"/>
    <p:sldMasterId id="2147483824" r:id="rId8"/>
    <p:sldMasterId id="2147483812" r:id="rId9"/>
  </p:sldMasterIdLst>
  <p:notesMasterIdLst>
    <p:notesMasterId r:id="rId33"/>
  </p:notesMasterIdLst>
  <p:handoutMasterIdLst>
    <p:handoutMasterId r:id="rId34"/>
  </p:handoutMasterIdLst>
  <p:sldIdLst>
    <p:sldId id="482" r:id="rId10"/>
    <p:sldId id="483" r:id="rId11"/>
    <p:sldId id="371" r:id="rId12"/>
    <p:sldId id="514" r:id="rId13"/>
    <p:sldId id="504" r:id="rId14"/>
    <p:sldId id="501" r:id="rId15"/>
    <p:sldId id="486" r:id="rId16"/>
    <p:sldId id="487" r:id="rId17"/>
    <p:sldId id="470" r:id="rId18"/>
    <p:sldId id="489" r:id="rId19"/>
    <p:sldId id="458" r:id="rId20"/>
    <p:sldId id="515" r:id="rId21"/>
    <p:sldId id="509" r:id="rId22"/>
    <p:sldId id="511" r:id="rId23"/>
    <p:sldId id="512" r:id="rId24"/>
    <p:sldId id="490" r:id="rId25"/>
    <p:sldId id="493" r:id="rId26"/>
    <p:sldId id="492" r:id="rId27"/>
    <p:sldId id="508" r:id="rId28"/>
    <p:sldId id="507" r:id="rId29"/>
    <p:sldId id="435" r:id="rId30"/>
    <p:sldId id="519" r:id="rId31"/>
    <p:sldId id="365" r:id="rId32"/>
  </p:sldIdLst>
  <p:sldSz cx="9144000" cy="6858000" type="screen4x3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4">
          <p15:clr>
            <a:srgbClr val="A4A3A4"/>
          </p15:clr>
        </p15:guide>
        <p15:guide id="2">
          <p15:clr>
            <a:srgbClr val="A4A3A4"/>
          </p15:clr>
        </p15:guide>
        <p15:guide id="3" orient="horz" pos="6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CF"/>
    <a:srgbClr val="E03400"/>
    <a:srgbClr val="5C0025"/>
    <a:srgbClr val="0FA5B0"/>
    <a:srgbClr val="FF140B"/>
    <a:srgbClr val="5C5C5C"/>
    <a:srgbClr val="406670"/>
    <a:srgbClr val="8FA175"/>
    <a:srgbClr val="65939E"/>
    <a:srgbClr val="94BA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86" autoAdjust="0"/>
    <p:restoredTop sz="92609" autoAdjust="0"/>
  </p:normalViewPr>
  <p:slideViewPr>
    <p:cSldViewPr snapToGrid="0" snapToObjects="1" showGuides="1">
      <p:cViewPr varScale="1">
        <p:scale>
          <a:sx n="106" d="100"/>
          <a:sy n="106" d="100"/>
        </p:scale>
        <p:origin x="1432" y="176"/>
      </p:cViewPr>
      <p:guideLst>
        <p:guide orient="horz" pos="194"/>
        <p:guide/>
        <p:guide orient="horz" pos="624"/>
      </p:guideLst>
    </p:cSldViewPr>
  </p:slideViewPr>
  <p:outlineViewPr>
    <p:cViewPr>
      <p:scale>
        <a:sx n="33" d="100"/>
        <a:sy n="33" d="100"/>
      </p:scale>
      <p:origin x="0" y="-3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504"/>
    </p:cViewPr>
  </p:sorterViewPr>
  <p:notesViewPr>
    <p:cSldViewPr snapToGrid="0" snapToObjects="1">
      <p:cViewPr varScale="1">
        <p:scale>
          <a:sx n="83" d="100"/>
          <a:sy n="83" d="100"/>
        </p:scale>
        <p:origin x="3970" y="6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b-L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2AD99-C8D0-4A84-9335-5A9B802B40CF}" type="datetimeFigureOut">
              <a:rPr lang="lb-LU" smtClean="0"/>
              <a:pPr/>
              <a:t>17.02.20</a:t>
            </a:fld>
            <a:endParaRPr lang="lb-L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b-L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F1ECB-F45B-499C-B19B-FA29906B876F}" type="slidenum">
              <a:rPr lang="lb-LU" smtClean="0"/>
              <a:pPr/>
              <a:t>‹#›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3229890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A63E1-A2A2-6F4B-A381-048F498A91E8}" type="datetimeFigureOut">
              <a:rPr lang="en-US" smtClean="0"/>
              <a:pPr/>
              <a:t>2/17/20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B461A-2F76-9B45-BD8C-695B6B1FEE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65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B461A-2F76-9B45-BD8C-695B6B1FEEA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92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Portal to the content via meaningful CV terms…because </a:t>
            </a: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users </a:t>
            </a:r>
            <a:r>
              <a:rPr lang="en-US" sz="1200" b="1" u="sng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do not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 know what is in a collection.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Like an index in the back of a book.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B461A-2F76-9B45-BD8C-695B6B1FEEA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21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Codes from an interdisciplinary oral history project studying persistent environmental problems (groundwater contamination)</a:t>
            </a:r>
          </a:p>
          <a:p>
            <a:pPr algn="l"/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B461A-2F76-9B45-BD8C-695B6B1FEEA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10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Elaborating…</a:t>
            </a:r>
          </a:p>
          <a:p>
            <a:r>
              <a:rPr lang="en-US" dirty="0"/>
              <a:t>-Historically, transcriptions </a:t>
            </a:r>
            <a:r>
              <a:rPr lang="en-US" i="0" u="none" dirty="0"/>
              <a:t>were the primary </a:t>
            </a:r>
            <a:r>
              <a:rPr lang="en-US" dirty="0"/>
              <a:t>document for working with OH. </a:t>
            </a:r>
          </a:p>
          <a:p>
            <a:r>
              <a:rPr lang="en-US" dirty="0"/>
              <a:t>-Digital tools opened the possibility for linking media and text directly.</a:t>
            </a:r>
          </a:p>
          <a:p>
            <a:r>
              <a:rPr lang="en-US" dirty="0"/>
              <a:t>-Digital environments put a new emphasis on listening to original recordings, and distributing them online.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B461A-2F76-9B45-BD8C-695B6B1FEEA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135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OHDI leads to… non-linear model allowing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layers of analysis, meaning, research over time</a:t>
            </a:r>
            <a:r>
              <a:rPr lang="en-US" dirty="0">
                <a:effectLst/>
              </a:rPr>
              <a:t> </a:t>
            </a:r>
          </a:p>
          <a:p>
            <a:endParaRPr lang="en-US" dirty="0">
              <a:effectLst/>
            </a:endParaRPr>
          </a:p>
          <a:p>
            <a:r>
              <a:rPr lang="en-US" dirty="0">
                <a:effectLst/>
              </a:rPr>
              <a:t>Transcription is always an option.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B461A-2F76-9B45-BD8C-695B6B1FEEA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368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B461A-2F76-9B45-BD8C-695B6B1FEEA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509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Transcription as an independent workflow. ASR may be helpful, or essential on a big project.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B461A-2F76-9B45-BD8C-695B6B1FEEA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840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C2DH project running concurrently and cooperatively with ORATOR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B461A-2F76-9B45-BD8C-695B6B1FEEA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205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C2DH project running concurrently and cooperatively with ORATOR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B461A-2F76-9B45-BD8C-695B6B1FEEA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5926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B461A-2F76-9B45-BD8C-695B6B1FEEA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12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B461A-2F76-9B45-BD8C-695B6B1FEEA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75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B461A-2F76-9B45-BD8C-695B6B1FEEA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47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Elaborating…</a:t>
            </a:r>
          </a:p>
          <a:p>
            <a:r>
              <a:rPr lang="en-US" dirty="0"/>
              <a:t>-Historically, transcriptions </a:t>
            </a:r>
            <a:r>
              <a:rPr lang="en-US" i="0" u="none" dirty="0"/>
              <a:t>were the primary </a:t>
            </a:r>
            <a:r>
              <a:rPr lang="en-US" dirty="0"/>
              <a:t>document for working with OH. </a:t>
            </a:r>
          </a:p>
          <a:p>
            <a:r>
              <a:rPr lang="en-US" dirty="0"/>
              <a:t>-Digital tools opened the possibility for linking media and text directly.</a:t>
            </a:r>
          </a:p>
          <a:p>
            <a:r>
              <a:rPr lang="en-US" dirty="0"/>
              <a:t>-Digital environments put a new emphasis on listening to original recordings, and distributing them online.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B461A-2F76-9B45-BD8C-695B6B1FEEA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19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home: Timecodes link text to media</a:t>
            </a:r>
          </a:p>
          <a:p>
            <a:endParaRPr lang="en-US" dirty="0"/>
          </a:p>
          <a:p>
            <a:r>
              <a:rPr lang="en-US" dirty="0"/>
              <a:t>OHMS is a popular system for digital archives in the US at the moment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B461A-2F76-9B45-BD8C-695B6B1FEEA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743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Elaborating…</a:t>
            </a:r>
          </a:p>
          <a:p>
            <a:r>
              <a:rPr lang="en-US" dirty="0"/>
              <a:t>-Historically, transcriptions </a:t>
            </a:r>
            <a:r>
              <a:rPr lang="en-US" i="0" u="none" dirty="0"/>
              <a:t>were the primary </a:t>
            </a:r>
            <a:r>
              <a:rPr lang="en-US" dirty="0"/>
              <a:t>document for working with OH. </a:t>
            </a:r>
          </a:p>
          <a:p>
            <a:r>
              <a:rPr lang="en-US" dirty="0"/>
              <a:t>-Digital tools opened the possibility for linking media and text directly.</a:t>
            </a:r>
          </a:p>
          <a:p>
            <a:r>
              <a:rPr lang="en-US" dirty="0"/>
              <a:t>-Digital environments put a new emphasis on listening to original recordings, and distributing them online.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B461A-2F76-9B45-BD8C-695B6B1FEEA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125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Annotation: in some contexts, the meaning of what is said may be equally or more important than what was literally said.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B461A-2F76-9B45-BD8C-695B6B1FEEA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88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Elaborating…</a:t>
            </a:r>
          </a:p>
          <a:p>
            <a:r>
              <a:rPr lang="en-US" dirty="0"/>
              <a:t>-Historically, transcriptions </a:t>
            </a:r>
            <a:r>
              <a:rPr lang="en-US" i="0" u="none" dirty="0"/>
              <a:t>were the primary </a:t>
            </a:r>
            <a:r>
              <a:rPr lang="en-US" dirty="0"/>
              <a:t>document for working with OH. </a:t>
            </a:r>
          </a:p>
          <a:p>
            <a:r>
              <a:rPr lang="en-US" dirty="0"/>
              <a:t>-Digital tools opened the possibility for linking media and text directly.</a:t>
            </a:r>
          </a:p>
          <a:p>
            <a:r>
              <a:rPr lang="en-US" dirty="0"/>
              <a:t>-Digital environments put a new emphasis on listening to original recordings, and distributing them online.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B461A-2F76-9B45-BD8C-695B6B1FEEA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30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OHDI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B461A-2F76-9B45-BD8C-695B6B1FEEA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72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L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/>
          </p:cNvSpPr>
          <p:nvPr userDrawn="1"/>
        </p:nvSpPr>
        <p:spPr bwMode="auto">
          <a:xfrm>
            <a:off x="0" y="0"/>
            <a:ext cx="9144000" cy="1257300"/>
          </a:xfrm>
          <a:prstGeom prst="rect">
            <a:avLst/>
          </a:prstGeom>
          <a:solidFill>
            <a:schemeClr val="bg1">
              <a:lumMod val="50000"/>
              <a:alpha val="79999"/>
            </a:schemeClr>
          </a:solidFill>
          <a:ln>
            <a:noFill/>
          </a:ln>
        </p:spPr>
        <p:txBody>
          <a:bodyPr lIns="0" tIns="0" rIns="0" bIns="0"/>
          <a:lstStyle/>
          <a:p>
            <a:r>
              <a:rPr lang="fr-FR"/>
              <a:t>  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-3772" y="241300"/>
            <a:ext cx="205478" cy="7141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98474" y="266700"/>
            <a:ext cx="6880226" cy="9906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fr-CH" dirty="0"/>
              <a:t>Click to edit Master title style</a:t>
            </a:r>
            <a:br>
              <a:rPr lang="fr-CH" dirty="0"/>
            </a:br>
            <a:br>
              <a:rPr lang="fr-CH" dirty="0"/>
            </a:br>
            <a:endParaRPr dirty="0"/>
          </a:p>
        </p:txBody>
      </p:sp>
      <p:pic>
        <p:nvPicPr>
          <p:cNvPr id="10" name="Picture 21" descr="UNI_logo_quadri_def.pdf"/>
          <p:cNvPicPr>
            <a:picLocks noChangeAspect="1"/>
          </p:cNvPicPr>
          <p:nvPr userDrawn="1"/>
        </p:nvPicPr>
        <p:blipFill>
          <a:blip r:embed="rId2"/>
          <a:srcRect l="24471" t="27051" r="21988" b="29129"/>
          <a:stretch>
            <a:fillRect/>
          </a:stretch>
        </p:blipFill>
        <p:spPr>
          <a:xfrm>
            <a:off x="7941350" y="799858"/>
            <a:ext cx="610801" cy="499910"/>
          </a:xfrm>
          <a:prstGeom prst="rect">
            <a:avLst/>
          </a:prstGeom>
        </p:spPr>
      </p:pic>
      <p:grpSp>
        <p:nvGrpSpPr>
          <p:cNvPr id="11" name="Group 20"/>
          <p:cNvGrpSpPr/>
          <p:nvPr userDrawn="1"/>
        </p:nvGrpSpPr>
        <p:grpSpPr>
          <a:xfrm>
            <a:off x="7790625" y="692065"/>
            <a:ext cx="867600" cy="607703"/>
            <a:chOff x="6793675" y="550964"/>
            <a:chExt cx="867600" cy="607703"/>
          </a:xfrm>
        </p:grpSpPr>
        <p:grpSp>
          <p:nvGrpSpPr>
            <p:cNvPr id="14" name="Group 17"/>
            <p:cNvGrpSpPr/>
            <p:nvPr userDrawn="1"/>
          </p:nvGrpSpPr>
          <p:grpSpPr>
            <a:xfrm>
              <a:off x="6793675" y="550964"/>
              <a:ext cx="867600" cy="576072"/>
              <a:chOff x="7778187" y="681228"/>
              <a:chExt cx="900000" cy="576072"/>
            </a:xfrm>
          </p:grpSpPr>
          <p:sp>
            <p:nvSpPr>
              <p:cNvPr id="16" name="Rounded Rectangle 18"/>
              <p:cNvSpPr/>
              <p:nvPr userDrawn="1"/>
            </p:nvSpPr>
            <p:spPr>
              <a:xfrm>
                <a:off x="7778187" y="681228"/>
                <a:ext cx="900000" cy="57607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/>
              </a:p>
            </p:txBody>
          </p:sp>
          <p:sp>
            <p:nvSpPr>
              <p:cNvPr id="17" name="Rectangle 16"/>
              <p:cNvSpPr/>
              <p:nvPr userDrawn="1"/>
            </p:nvSpPr>
            <p:spPr>
              <a:xfrm>
                <a:off x="7778187" y="1088020"/>
                <a:ext cx="900000" cy="1692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/>
              </a:p>
            </p:txBody>
          </p:sp>
        </p:grpSp>
        <p:pic>
          <p:nvPicPr>
            <p:cNvPr id="15" name="Picture 21" descr="UNI_logo_quadri_def.pdf"/>
            <p:cNvPicPr>
              <a:picLocks noChangeAspect="1"/>
            </p:cNvPicPr>
            <p:nvPr userDrawn="1"/>
          </p:nvPicPr>
          <p:blipFill>
            <a:blip r:embed="rId2"/>
            <a:srcRect l="24471" t="27051" r="21988" b="29129"/>
            <a:stretch>
              <a:fillRect/>
            </a:stretch>
          </p:blipFill>
          <p:spPr>
            <a:xfrm>
              <a:off x="6944400" y="658757"/>
              <a:ext cx="610801" cy="499910"/>
            </a:xfrm>
            <a:prstGeom prst="rect">
              <a:avLst/>
            </a:prstGeom>
          </p:spPr>
        </p:pic>
      </p:grpSp>
      <p:sp>
        <p:nvSpPr>
          <p:cNvPr id="18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96887" y="1800000"/>
            <a:ext cx="8136000" cy="4868863"/>
          </a:xfrm>
          <a:prstGeom prst="rect">
            <a:avLst/>
          </a:prstGeom>
        </p:spPr>
        <p:txBody>
          <a:bodyPr vert="horz" lIns="0" tIns="0" rIns="0" bIns="0"/>
          <a:lstStyle>
            <a:lvl1pPr>
              <a:buClr>
                <a:schemeClr val="accent2"/>
              </a:buClr>
              <a:buSzPct val="100000"/>
              <a:buFont typeface="Wingdings" charset="2"/>
              <a:buChar char="§"/>
              <a:defRPr/>
            </a:lvl1pPr>
            <a:lvl2pPr>
              <a:buClr>
                <a:schemeClr val="accent2"/>
              </a:buClr>
              <a:buSzPct val="100000"/>
              <a:buFont typeface="Wingdings" charset="2"/>
              <a:buChar char="§"/>
              <a:defRPr/>
            </a:lvl2pPr>
            <a:lvl3pPr>
              <a:buClr>
                <a:schemeClr val="accent2"/>
              </a:buClr>
              <a:buSzPct val="100000"/>
              <a:buFont typeface="Wingdings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accent2"/>
              </a:buClr>
              <a:buSzPct val="100000"/>
              <a:buFont typeface="Wingdings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2"/>
              </a:buClr>
              <a:buSzPct val="100000"/>
              <a:buFont typeface="Wingdings" charset="2"/>
              <a:buChar char="§"/>
              <a:defRPr/>
            </a:lvl5pPr>
          </a:lstStyle>
          <a:p>
            <a:pPr lvl="0"/>
            <a:r>
              <a:rPr lang="fr-CH" dirty="0"/>
              <a:t>Click to edit Master text styles</a:t>
            </a:r>
          </a:p>
          <a:p>
            <a:pPr lvl="1"/>
            <a:r>
              <a:rPr lang="fr-CH" dirty="0"/>
              <a:t>Second level</a:t>
            </a:r>
          </a:p>
          <a:p>
            <a:pPr lvl="2"/>
            <a:r>
              <a:rPr lang="fr-CH" dirty="0"/>
              <a:t>Third level</a:t>
            </a:r>
          </a:p>
          <a:p>
            <a:pPr lvl="3"/>
            <a:r>
              <a:rPr lang="fr-CH" dirty="0"/>
              <a:t>Fourth level</a:t>
            </a:r>
          </a:p>
          <a:p>
            <a:pPr lvl="4"/>
            <a:r>
              <a:rPr lang="fr-CH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S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 userDrawn="1"/>
        </p:nvSpPr>
        <p:spPr bwMode="auto">
          <a:xfrm>
            <a:off x="0" y="0"/>
            <a:ext cx="9144000" cy="1257300"/>
          </a:xfrm>
          <a:prstGeom prst="rect">
            <a:avLst/>
          </a:prstGeom>
          <a:solidFill>
            <a:schemeClr val="bg1">
              <a:lumMod val="50000"/>
              <a:alpha val="79999"/>
            </a:schemeClr>
          </a:solidFill>
          <a:ln>
            <a:noFill/>
          </a:ln>
        </p:spPr>
        <p:txBody>
          <a:bodyPr lIns="0" tIns="0" rIns="0" bIns="0"/>
          <a:lstStyle/>
          <a:p>
            <a:r>
              <a:rPr lang="fr-FR"/>
              <a:t> 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3772" y="241300"/>
            <a:ext cx="205478" cy="714157"/>
          </a:xfrm>
          <a:prstGeom prst="rect">
            <a:avLst/>
          </a:prstGeom>
          <a:solidFill>
            <a:srgbClr val="0FA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20"/>
          <p:cNvGrpSpPr/>
          <p:nvPr userDrawn="1"/>
        </p:nvGrpSpPr>
        <p:grpSpPr>
          <a:xfrm>
            <a:off x="7790625" y="692065"/>
            <a:ext cx="867600" cy="607703"/>
            <a:chOff x="6793675" y="550964"/>
            <a:chExt cx="867600" cy="607703"/>
          </a:xfrm>
        </p:grpSpPr>
        <p:grpSp>
          <p:nvGrpSpPr>
            <p:cNvPr id="10" name="Group 17"/>
            <p:cNvGrpSpPr/>
            <p:nvPr userDrawn="1"/>
          </p:nvGrpSpPr>
          <p:grpSpPr>
            <a:xfrm>
              <a:off x="6793675" y="550964"/>
              <a:ext cx="867600" cy="576072"/>
              <a:chOff x="7778187" y="681228"/>
              <a:chExt cx="900000" cy="576072"/>
            </a:xfrm>
          </p:grpSpPr>
          <p:sp>
            <p:nvSpPr>
              <p:cNvPr id="12" name="Rounded Rectangle 18"/>
              <p:cNvSpPr/>
              <p:nvPr userDrawn="1"/>
            </p:nvSpPr>
            <p:spPr>
              <a:xfrm>
                <a:off x="7778187" y="681228"/>
                <a:ext cx="900000" cy="57607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/>
              </a:p>
            </p:txBody>
          </p:sp>
          <p:sp>
            <p:nvSpPr>
              <p:cNvPr id="13" name="Rectangle 12"/>
              <p:cNvSpPr/>
              <p:nvPr userDrawn="1"/>
            </p:nvSpPr>
            <p:spPr>
              <a:xfrm>
                <a:off x="7778187" y="1088020"/>
                <a:ext cx="900000" cy="1692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/>
              </a:p>
            </p:txBody>
          </p:sp>
        </p:grpSp>
        <p:pic>
          <p:nvPicPr>
            <p:cNvPr id="11" name="Picture 21" descr="UNI_logo_quadri_def.pdf"/>
            <p:cNvPicPr>
              <a:picLocks noChangeAspect="1"/>
            </p:cNvPicPr>
            <p:nvPr userDrawn="1"/>
          </p:nvPicPr>
          <p:blipFill>
            <a:blip r:embed="rId2"/>
            <a:srcRect l="24471" t="27051" r="21988" b="29129"/>
            <a:stretch>
              <a:fillRect/>
            </a:stretch>
          </p:blipFill>
          <p:spPr>
            <a:xfrm>
              <a:off x="6944400" y="658757"/>
              <a:ext cx="610801" cy="499910"/>
            </a:xfrm>
            <a:prstGeom prst="rect">
              <a:avLst/>
            </a:prstGeom>
          </p:spPr>
        </p:pic>
      </p:grp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98474" y="266700"/>
            <a:ext cx="6880226" cy="9906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fr-CH" dirty="0"/>
              <a:t>Click to edit Master title style</a:t>
            </a:r>
            <a:br>
              <a:rPr lang="fr-CH" dirty="0"/>
            </a:br>
            <a:br>
              <a:rPr lang="fr-CH" dirty="0"/>
            </a:br>
            <a:endParaRPr dirty="0"/>
          </a:p>
        </p:txBody>
      </p:sp>
      <p:pic>
        <p:nvPicPr>
          <p:cNvPr id="16" name="Picture 15" descr="FSTC_Embleme_outline_EN_white_vect.ai"/>
          <p:cNvPicPr>
            <a:picLocks noChangeAspect="1"/>
          </p:cNvPicPr>
          <p:nvPr userDrawn="1"/>
        </p:nvPicPr>
        <p:blipFill>
          <a:blip r:embed="rId3"/>
          <a:srcRect l="34259" t="46433" r="35648" b="51441"/>
          <a:stretch>
            <a:fillRect/>
          </a:stretch>
        </p:blipFill>
        <p:spPr>
          <a:xfrm>
            <a:off x="320541" y="991383"/>
            <a:ext cx="3922712" cy="195837"/>
          </a:xfrm>
          <a:prstGeom prst="rect">
            <a:avLst/>
          </a:prstGeom>
        </p:spPr>
      </p:pic>
      <p:sp>
        <p:nvSpPr>
          <p:cNvPr id="17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96887" y="1800000"/>
            <a:ext cx="8136000" cy="4868863"/>
          </a:xfrm>
          <a:prstGeom prst="rect">
            <a:avLst/>
          </a:prstGeom>
        </p:spPr>
        <p:txBody>
          <a:bodyPr vert="horz" lIns="0" tIns="0" rIns="0" bIns="0"/>
          <a:lstStyle>
            <a:lvl1pPr marL="230400" indent="-230400">
              <a:spcBef>
                <a:spcPts val="20"/>
              </a:spcBef>
              <a:buClr>
                <a:srgbClr val="0FA5B0"/>
              </a:buClr>
              <a:buSzPct val="100000"/>
              <a:buFont typeface="Wingdings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-230400">
              <a:spcBef>
                <a:spcPts val="600"/>
              </a:spcBef>
              <a:buClr>
                <a:srgbClr val="0FA5B0"/>
              </a:buClr>
              <a:buSzPct val="100000"/>
              <a:buFont typeface="Wingdings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2pPr>
            <a:lvl3pPr marL="687600">
              <a:spcBef>
                <a:spcPts val="600"/>
              </a:spcBef>
              <a:buClr>
                <a:srgbClr val="0FA5B0"/>
              </a:buClr>
              <a:buSzPct val="100000"/>
              <a:buFont typeface="Wingdings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3pPr>
            <a:lvl4pPr marL="914400">
              <a:spcBef>
                <a:spcPts val="600"/>
              </a:spcBef>
              <a:buClr>
                <a:srgbClr val="0FA5B0"/>
              </a:buClr>
              <a:buSzPct val="100000"/>
              <a:buFont typeface="Wingdings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4pPr>
            <a:lvl5pPr marL="1144800">
              <a:spcBef>
                <a:spcPts val="600"/>
              </a:spcBef>
              <a:buClr>
                <a:srgbClr val="0FA5B0"/>
              </a:buClr>
              <a:buSzPct val="100000"/>
              <a:buFont typeface="Wingdings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CH" dirty="0"/>
              <a:t>Click to edit Master text styles</a:t>
            </a:r>
          </a:p>
          <a:p>
            <a:pPr lvl="1"/>
            <a:r>
              <a:rPr lang="fr-CH" dirty="0"/>
              <a:t>Second level</a:t>
            </a:r>
          </a:p>
          <a:p>
            <a:pPr lvl="2"/>
            <a:r>
              <a:rPr lang="fr-CH" dirty="0"/>
              <a:t>Third level</a:t>
            </a:r>
          </a:p>
          <a:p>
            <a:pPr lvl="3"/>
            <a:r>
              <a:rPr lang="fr-CH" dirty="0"/>
              <a:t>Fourth level</a:t>
            </a:r>
          </a:p>
          <a:p>
            <a:pPr lvl="4"/>
            <a:r>
              <a:rPr lang="fr-CH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D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/>
          </p:cNvSpPr>
          <p:nvPr userDrawn="1"/>
        </p:nvSpPr>
        <p:spPr bwMode="auto">
          <a:xfrm>
            <a:off x="0" y="0"/>
            <a:ext cx="9144000" cy="1257300"/>
          </a:xfrm>
          <a:prstGeom prst="rect">
            <a:avLst/>
          </a:prstGeom>
          <a:solidFill>
            <a:schemeClr val="bg1">
              <a:lumMod val="50000"/>
              <a:alpha val="79999"/>
            </a:schemeClr>
          </a:solidFill>
          <a:ln>
            <a:noFill/>
          </a:ln>
        </p:spPr>
        <p:txBody>
          <a:bodyPr lIns="0" tIns="0" rIns="0" bIns="0"/>
          <a:lstStyle/>
          <a:p>
            <a:r>
              <a:rPr lang="fr-FR"/>
              <a:t> 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3772" y="241300"/>
            <a:ext cx="205478" cy="714157"/>
          </a:xfrm>
          <a:prstGeom prst="rect">
            <a:avLst/>
          </a:prstGeom>
          <a:solidFill>
            <a:srgbClr val="5C0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5C0025"/>
              </a:solidFill>
            </a:endParaRPr>
          </a:p>
        </p:txBody>
      </p:sp>
      <p:grpSp>
        <p:nvGrpSpPr>
          <p:cNvPr id="7" name="Group 20"/>
          <p:cNvGrpSpPr/>
          <p:nvPr userDrawn="1"/>
        </p:nvGrpSpPr>
        <p:grpSpPr>
          <a:xfrm>
            <a:off x="7790625" y="692065"/>
            <a:ext cx="867600" cy="607703"/>
            <a:chOff x="6793675" y="550964"/>
            <a:chExt cx="867600" cy="607703"/>
          </a:xfrm>
        </p:grpSpPr>
        <p:grpSp>
          <p:nvGrpSpPr>
            <p:cNvPr id="8" name="Group 17"/>
            <p:cNvGrpSpPr/>
            <p:nvPr userDrawn="1"/>
          </p:nvGrpSpPr>
          <p:grpSpPr>
            <a:xfrm>
              <a:off x="6793675" y="550964"/>
              <a:ext cx="867600" cy="576072"/>
              <a:chOff x="7778187" y="681228"/>
              <a:chExt cx="900000" cy="576072"/>
            </a:xfrm>
          </p:grpSpPr>
          <p:sp>
            <p:nvSpPr>
              <p:cNvPr id="10" name="Rounded Rectangle 18"/>
              <p:cNvSpPr/>
              <p:nvPr userDrawn="1"/>
            </p:nvSpPr>
            <p:spPr>
              <a:xfrm>
                <a:off x="7778187" y="681228"/>
                <a:ext cx="900000" cy="57607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/>
              </a:p>
            </p:txBody>
          </p:sp>
          <p:sp>
            <p:nvSpPr>
              <p:cNvPr id="11" name="Rectangle 10"/>
              <p:cNvSpPr/>
              <p:nvPr userDrawn="1"/>
            </p:nvSpPr>
            <p:spPr>
              <a:xfrm>
                <a:off x="7778187" y="1088020"/>
                <a:ext cx="900000" cy="1692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/>
              </a:p>
            </p:txBody>
          </p:sp>
        </p:grpSp>
        <p:pic>
          <p:nvPicPr>
            <p:cNvPr id="9" name="Picture 21" descr="UNI_logo_quadri_def.pdf"/>
            <p:cNvPicPr>
              <a:picLocks noChangeAspect="1"/>
            </p:cNvPicPr>
            <p:nvPr userDrawn="1"/>
          </p:nvPicPr>
          <p:blipFill>
            <a:blip r:embed="rId2"/>
            <a:srcRect l="24471" t="27051" r="21988" b="29129"/>
            <a:stretch>
              <a:fillRect/>
            </a:stretch>
          </p:blipFill>
          <p:spPr>
            <a:xfrm>
              <a:off x="6944400" y="658757"/>
              <a:ext cx="610801" cy="499910"/>
            </a:xfrm>
            <a:prstGeom prst="rect">
              <a:avLst/>
            </a:prstGeom>
          </p:spPr>
        </p:pic>
      </p:grp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8474" y="266700"/>
            <a:ext cx="6880226" cy="9906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fr-CH" dirty="0"/>
              <a:t>Click to edit Master title style</a:t>
            </a:r>
            <a:br>
              <a:rPr lang="fr-CH" dirty="0"/>
            </a:br>
            <a:br>
              <a:rPr lang="fr-CH" dirty="0"/>
            </a:br>
            <a:endParaRPr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96887" y="1800000"/>
            <a:ext cx="8136000" cy="4868863"/>
          </a:xfrm>
          <a:prstGeom prst="rect">
            <a:avLst/>
          </a:prstGeom>
        </p:spPr>
        <p:txBody>
          <a:bodyPr vert="horz" lIns="0" tIns="0" rIns="0" bIns="0"/>
          <a:lstStyle>
            <a:lvl1pPr marL="230400" indent="-230400">
              <a:spcBef>
                <a:spcPts val="20"/>
              </a:spcBef>
              <a:buClr>
                <a:srgbClr val="5C0025"/>
              </a:buClr>
              <a:buSzPct val="100000"/>
              <a:buFont typeface="Wingdings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-230400">
              <a:spcBef>
                <a:spcPts val="600"/>
              </a:spcBef>
              <a:buClr>
                <a:srgbClr val="5C0025"/>
              </a:buClr>
              <a:buSzPct val="100000"/>
              <a:buFont typeface="Wingdings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2pPr>
            <a:lvl3pPr marL="687600">
              <a:spcBef>
                <a:spcPts val="600"/>
              </a:spcBef>
              <a:buClr>
                <a:srgbClr val="5C0025"/>
              </a:buClr>
              <a:buSzPct val="100000"/>
              <a:buFont typeface="Wingdings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3pPr>
            <a:lvl4pPr marL="914400">
              <a:spcBef>
                <a:spcPts val="600"/>
              </a:spcBef>
              <a:buClr>
                <a:srgbClr val="5C0025"/>
              </a:buClr>
              <a:buSzPct val="100000"/>
              <a:buFont typeface="Wingdings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4pPr>
            <a:lvl5pPr marL="1144800">
              <a:spcBef>
                <a:spcPts val="600"/>
              </a:spcBef>
              <a:buClr>
                <a:srgbClr val="5C0025"/>
              </a:buClr>
              <a:buSzPct val="100000"/>
              <a:buFont typeface="Wingdings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CH" dirty="0"/>
              <a:t>Click to edit Master text styles</a:t>
            </a:r>
          </a:p>
          <a:p>
            <a:pPr lvl="1"/>
            <a:r>
              <a:rPr lang="fr-CH" dirty="0"/>
              <a:t>Second level</a:t>
            </a:r>
          </a:p>
          <a:p>
            <a:pPr lvl="2"/>
            <a:r>
              <a:rPr lang="fr-CH" dirty="0"/>
              <a:t>Third level</a:t>
            </a:r>
          </a:p>
          <a:p>
            <a:pPr lvl="3"/>
            <a:r>
              <a:rPr lang="fr-CH" dirty="0"/>
              <a:t>Fourth level</a:t>
            </a:r>
          </a:p>
          <a:p>
            <a:pPr lvl="4"/>
            <a:r>
              <a:rPr lang="fr-CH" dirty="0"/>
              <a:t>Fifth level</a:t>
            </a:r>
            <a:endParaRPr lang="en-US" dirty="0"/>
          </a:p>
        </p:txBody>
      </p:sp>
      <p:pic>
        <p:nvPicPr>
          <p:cNvPr id="15" name="Picture 3" descr="FDEF_Embleme_outline_ENG_vect_white.ai"/>
          <p:cNvPicPr>
            <a:picLocks noChangeAspect="1"/>
          </p:cNvPicPr>
          <p:nvPr userDrawn="1"/>
        </p:nvPicPr>
        <p:blipFill rotWithShape="1">
          <a:blip r:embed="rId3"/>
          <a:srcRect l="37156" t="48295" r="38766" b="47500"/>
          <a:stretch/>
        </p:blipFill>
        <p:spPr>
          <a:xfrm>
            <a:off x="436087" y="934426"/>
            <a:ext cx="2915053" cy="39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4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SH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 userDrawn="1"/>
        </p:nvSpPr>
        <p:spPr bwMode="auto">
          <a:xfrm>
            <a:off x="0" y="0"/>
            <a:ext cx="9144000" cy="1257300"/>
          </a:xfrm>
          <a:prstGeom prst="rect">
            <a:avLst/>
          </a:prstGeom>
          <a:solidFill>
            <a:schemeClr val="bg1">
              <a:lumMod val="50000"/>
              <a:alpha val="79999"/>
            </a:schemeClr>
          </a:solidFill>
          <a:ln>
            <a:noFill/>
          </a:ln>
        </p:spPr>
        <p:txBody>
          <a:bodyPr lIns="0" tIns="0" rIns="0" bIns="0"/>
          <a:lstStyle/>
          <a:p>
            <a:r>
              <a:rPr lang="fr-FR"/>
              <a:t> 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3772" y="241300"/>
            <a:ext cx="205478" cy="714157"/>
          </a:xfrm>
          <a:prstGeom prst="rect">
            <a:avLst/>
          </a:prstGeom>
          <a:solidFill>
            <a:srgbClr val="E03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E03400"/>
              </a:solidFill>
            </a:endParaRPr>
          </a:p>
        </p:txBody>
      </p:sp>
      <p:grpSp>
        <p:nvGrpSpPr>
          <p:cNvPr id="9" name="Group 20"/>
          <p:cNvGrpSpPr/>
          <p:nvPr userDrawn="1"/>
        </p:nvGrpSpPr>
        <p:grpSpPr>
          <a:xfrm>
            <a:off x="7790625" y="692065"/>
            <a:ext cx="867600" cy="607703"/>
            <a:chOff x="6793675" y="550964"/>
            <a:chExt cx="867600" cy="607703"/>
          </a:xfrm>
        </p:grpSpPr>
        <p:grpSp>
          <p:nvGrpSpPr>
            <p:cNvPr id="10" name="Group 17"/>
            <p:cNvGrpSpPr/>
            <p:nvPr userDrawn="1"/>
          </p:nvGrpSpPr>
          <p:grpSpPr>
            <a:xfrm>
              <a:off x="6793675" y="550964"/>
              <a:ext cx="867600" cy="576072"/>
              <a:chOff x="7778187" y="681228"/>
              <a:chExt cx="900000" cy="576072"/>
            </a:xfrm>
          </p:grpSpPr>
          <p:sp>
            <p:nvSpPr>
              <p:cNvPr id="12" name="Rounded Rectangle 18"/>
              <p:cNvSpPr/>
              <p:nvPr userDrawn="1"/>
            </p:nvSpPr>
            <p:spPr>
              <a:xfrm>
                <a:off x="7778187" y="681228"/>
                <a:ext cx="900000" cy="57607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/>
              </a:p>
            </p:txBody>
          </p:sp>
          <p:sp>
            <p:nvSpPr>
              <p:cNvPr id="13" name="Rectangle 12"/>
              <p:cNvSpPr/>
              <p:nvPr userDrawn="1"/>
            </p:nvSpPr>
            <p:spPr>
              <a:xfrm>
                <a:off x="7778187" y="1088020"/>
                <a:ext cx="900000" cy="1692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/>
              </a:p>
            </p:txBody>
          </p:sp>
        </p:grpSp>
        <p:pic>
          <p:nvPicPr>
            <p:cNvPr id="11" name="Picture 21" descr="UNI_logo_quadri_def.pdf"/>
            <p:cNvPicPr>
              <a:picLocks noChangeAspect="1"/>
            </p:cNvPicPr>
            <p:nvPr userDrawn="1"/>
          </p:nvPicPr>
          <p:blipFill>
            <a:blip r:embed="rId2"/>
            <a:srcRect l="24471" t="27051" r="21988" b="29129"/>
            <a:stretch>
              <a:fillRect/>
            </a:stretch>
          </p:blipFill>
          <p:spPr>
            <a:xfrm>
              <a:off x="6944400" y="658757"/>
              <a:ext cx="610801" cy="499910"/>
            </a:xfrm>
            <a:prstGeom prst="rect">
              <a:avLst/>
            </a:prstGeom>
          </p:spPr>
        </p:pic>
      </p:grp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98474" y="266700"/>
            <a:ext cx="6880226" cy="9906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fr-CH" dirty="0"/>
              <a:t>Click to edit Master title style</a:t>
            </a:r>
            <a:br>
              <a:rPr lang="fr-CH" dirty="0"/>
            </a:br>
            <a:br>
              <a:rPr lang="fr-CH" dirty="0"/>
            </a:br>
            <a:endParaRPr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96887" y="1800000"/>
            <a:ext cx="8136000" cy="4868863"/>
          </a:xfrm>
          <a:prstGeom prst="rect">
            <a:avLst/>
          </a:prstGeom>
        </p:spPr>
        <p:txBody>
          <a:bodyPr vert="horz" lIns="0" tIns="0" rIns="0" bIns="0"/>
          <a:lstStyle>
            <a:lvl1pPr marL="230400" indent="-230400">
              <a:spcBef>
                <a:spcPts val="20"/>
              </a:spcBef>
              <a:buClr>
                <a:srgbClr val="E03400"/>
              </a:buClr>
              <a:buSzPct val="100000"/>
              <a:buFont typeface="Wingdings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-230400">
              <a:spcBef>
                <a:spcPts val="600"/>
              </a:spcBef>
              <a:buClr>
                <a:srgbClr val="E03400"/>
              </a:buClr>
              <a:buSzPct val="100000"/>
              <a:buFont typeface="Wingdings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2pPr>
            <a:lvl3pPr marL="687600">
              <a:spcBef>
                <a:spcPts val="600"/>
              </a:spcBef>
              <a:buClr>
                <a:srgbClr val="E03400"/>
              </a:buClr>
              <a:buSzPct val="100000"/>
              <a:buFont typeface="Wingdings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3pPr>
            <a:lvl4pPr marL="914400">
              <a:spcBef>
                <a:spcPts val="600"/>
              </a:spcBef>
              <a:buClr>
                <a:srgbClr val="E03400"/>
              </a:buClr>
              <a:buSzPct val="100000"/>
              <a:buFont typeface="Wingdings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4pPr>
            <a:lvl5pPr marL="1144800">
              <a:spcBef>
                <a:spcPts val="600"/>
              </a:spcBef>
              <a:buClr>
                <a:srgbClr val="E03400"/>
              </a:buClr>
              <a:buSzPct val="100000"/>
              <a:buFont typeface="Wingdings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CH" dirty="0"/>
              <a:t>Click to edit Master text styles</a:t>
            </a:r>
          </a:p>
          <a:p>
            <a:pPr lvl="1"/>
            <a:r>
              <a:rPr lang="fr-CH" dirty="0"/>
              <a:t>Second level</a:t>
            </a:r>
          </a:p>
          <a:p>
            <a:pPr lvl="2"/>
            <a:r>
              <a:rPr lang="fr-CH" dirty="0"/>
              <a:t>Third level</a:t>
            </a:r>
          </a:p>
          <a:p>
            <a:pPr lvl="3"/>
            <a:r>
              <a:rPr lang="fr-CH" dirty="0"/>
              <a:t>Fourth level</a:t>
            </a:r>
          </a:p>
          <a:p>
            <a:pPr lvl="4"/>
            <a:r>
              <a:rPr lang="fr-CH" dirty="0"/>
              <a:t>Fifth level</a:t>
            </a:r>
            <a:endParaRPr lang="en-US" dirty="0"/>
          </a:p>
        </p:txBody>
      </p:sp>
      <p:pic>
        <p:nvPicPr>
          <p:cNvPr id="17" name="Picture 6" descr="FLSHASE_Embleme_outline_ENG_vect_white.ai"/>
          <p:cNvPicPr>
            <a:picLocks noChangeAspect="1"/>
          </p:cNvPicPr>
          <p:nvPr userDrawn="1"/>
        </p:nvPicPr>
        <p:blipFill rotWithShape="1">
          <a:blip r:embed="rId3"/>
          <a:srcRect l="25858" t="48495" r="33189" b="48289"/>
          <a:stretch/>
        </p:blipFill>
        <p:spPr>
          <a:xfrm>
            <a:off x="424906" y="950400"/>
            <a:ext cx="5136076" cy="31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963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page">
    <p:bg>
      <p:bgPr>
        <a:gradFill flip="none" rotWithShape="1">
          <a:gsLst>
            <a:gs pos="0">
              <a:schemeClr val="bg1">
                <a:tint val="80000"/>
                <a:satMod val="300000"/>
                <a:alpha val="0"/>
              </a:schemeClr>
            </a:gs>
            <a:gs pos="100000">
              <a:srgbClr val="4C79AB">
                <a:alpha val="34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 userDrawn="1"/>
        </p:nvSpPr>
        <p:spPr bwMode="auto">
          <a:xfrm rot="10800000" flipH="1" flipV="1">
            <a:off x="0" y="4140200"/>
            <a:ext cx="2880000" cy="6350"/>
          </a:xfrm>
          <a:prstGeom prst="line">
            <a:avLst/>
          </a:prstGeom>
          <a:noFill/>
          <a:ln w="6350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Line 8"/>
          <p:cNvSpPr>
            <a:spLocks noChangeShapeType="1"/>
          </p:cNvSpPr>
          <p:nvPr userDrawn="1"/>
        </p:nvSpPr>
        <p:spPr bwMode="auto">
          <a:xfrm rot="10800000" flipH="1">
            <a:off x="6278915" y="4140200"/>
            <a:ext cx="2880000" cy="6350"/>
          </a:xfrm>
          <a:prstGeom prst="line">
            <a:avLst/>
          </a:prstGeom>
          <a:noFill/>
          <a:ln w="6350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4680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buNone/>
              <a:defRPr sz="2000" b="0" i="0">
                <a:solidFill>
                  <a:srgbClr val="595959"/>
                </a:solidFill>
                <a:latin typeface="Arial"/>
                <a:cs typeface="Arial"/>
              </a:defRPr>
            </a:lvl1pPr>
            <a:lvl2pPr marL="288036" indent="0" algn="ctr">
              <a:buNone/>
              <a:defRPr/>
            </a:lvl2pPr>
            <a:lvl3pPr marL="576070" indent="0" algn="ctr">
              <a:buNone/>
              <a:defRPr/>
            </a:lvl3pPr>
            <a:lvl4pPr marL="864106" indent="0" algn="ctr">
              <a:buNone/>
              <a:defRPr/>
            </a:lvl4pPr>
            <a:lvl5pPr marL="1152142" indent="0" algn="ctr">
              <a:buNone/>
              <a:defRPr/>
            </a:lvl5pPr>
            <a:lvl6pPr marL="1440177" indent="0" algn="ctr">
              <a:buNone/>
              <a:defRPr/>
            </a:lvl6pPr>
            <a:lvl7pPr marL="1728212" indent="0" algn="ctr">
              <a:buNone/>
              <a:defRPr/>
            </a:lvl7pPr>
            <a:lvl8pPr marL="2016248" indent="0" algn="ctr">
              <a:buNone/>
              <a:defRPr/>
            </a:lvl8pPr>
            <a:lvl9pPr marL="2304283" indent="0" algn="ctr">
              <a:buNone/>
              <a:defRPr/>
            </a:lvl9pPr>
          </a:lstStyle>
          <a:p>
            <a:r>
              <a:rPr lang="fr-CH" dirty="0"/>
              <a:t>Click to edit Master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2130028"/>
            <a:ext cx="7772400" cy="1470422"/>
          </a:xfrm>
          <a:prstGeom prst="rect">
            <a:avLst/>
          </a:prstGeom>
        </p:spPr>
        <p:txBody>
          <a:bodyPr vert="horz" lIns="57607" tIns="28804" rIns="57607" bIns="28804"/>
          <a:lstStyle>
            <a:lvl1pPr algn="ctr">
              <a:defRPr sz="30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CH" dirty="0"/>
              <a:t>Click to edit Master title style</a:t>
            </a:r>
            <a:endParaRPr lang="en-US" dirty="0"/>
          </a:p>
        </p:txBody>
      </p:sp>
      <p:sp>
        <p:nvSpPr>
          <p:cNvPr id="18" name="Rectangle 1"/>
          <p:cNvSpPr>
            <a:spLocks/>
          </p:cNvSpPr>
          <p:nvPr userDrawn="1"/>
        </p:nvSpPr>
        <p:spPr bwMode="auto">
          <a:xfrm>
            <a:off x="0" y="0"/>
            <a:ext cx="9144000" cy="1257300"/>
          </a:xfrm>
          <a:prstGeom prst="rect">
            <a:avLst/>
          </a:prstGeom>
          <a:solidFill>
            <a:schemeClr val="bg1">
              <a:lumMod val="50000"/>
              <a:alpha val="79999"/>
            </a:schemeClr>
          </a:solidFill>
          <a:ln>
            <a:noFill/>
          </a:ln>
        </p:spPr>
        <p:txBody>
          <a:bodyPr lIns="0" tIns="0" rIns="0" bIns="0"/>
          <a:lstStyle/>
          <a:p>
            <a:r>
              <a:rPr lang="fr-FR"/>
              <a:t>  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1257300"/>
            <a:ext cx="9159210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/>
          </a:p>
        </p:txBody>
      </p:sp>
      <p:grpSp>
        <p:nvGrpSpPr>
          <p:cNvPr id="13" name="Group 20"/>
          <p:cNvGrpSpPr/>
          <p:nvPr userDrawn="1"/>
        </p:nvGrpSpPr>
        <p:grpSpPr>
          <a:xfrm>
            <a:off x="7790625" y="692065"/>
            <a:ext cx="867600" cy="607703"/>
            <a:chOff x="6793675" y="550964"/>
            <a:chExt cx="867600" cy="607703"/>
          </a:xfrm>
        </p:grpSpPr>
        <p:grpSp>
          <p:nvGrpSpPr>
            <p:cNvPr id="14" name="Group 17"/>
            <p:cNvGrpSpPr/>
            <p:nvPr userDrawn="1"/>
          </p:nvGrpSpPr>
          <p:grpSpPr>
            <a:xfrm>
              <a:off x="6793675" y="550964"/>
              <a:ext cx="867600" cy="576072"/>
              <a:chOff x="7778187" y="681228"/>
              <a:chExt cx="900000" cy="576072"/>
            </a:xfrm>
          </p:grpSpPr>
          <p:sp>
            <p:nvSpPr>
              <p:cNvPr id="16" name="Rounded Rectangle 18"/>
              <p:cNvSpPr/>
              <p:nvPr userDrawn="1"/>
            </p:nvSpPr>
            <p:spPr>
              <a:xfrm>
                <a:off x="7778187" y="681228"/>
                <a:ext cx="900000" cy="57607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/>
              </a:p>
            </p:txBody>
          </p:sp>
          <p:sp>
            <p:nvSpPr>
              <p:cNvPr id="17" name="Rectangle 16"/>
              <p:cNvSpPr/>
              <p:nvPr userDrawn="1"/>
            </p:nvSpPr>
            <p:spPr>
              <a:xfrm>
                <a:off x="7778187" y="1088020"/>
                <a:ext cx="900000" cy="1692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/>
              </a:p>
            </p:txBody>
          </p:sp>
        </p:grpSp>
        <p:pic>
          <p:nvPicPr>
            <p:cNvPr id="15" name="Picture 21" descr="UNI_logo_quadri_def.pdf"/>
            <p:cNvPicPr>
              <a:picLocks noChangeAspect="1"/>
            </p:cNvPicPr>
            <p:nvPr userDrawn="1"/>
          </p:nvPicPr>
          <p:blipFill>
            <a:blip r:embed="rId2"/>
            <a:srcRect l="24471" t="27051" r="21988" b="29129"/>
            <a:stretch>
              <a:fillRect/>
            </a:stretch>
          </p:blipFill>
          <p:spPr>
            <a:xfrm>
              <a:off x="6944400" y="658757"/>
              <a:ext cx="610801" cy="4999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69107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/>
          </p:cNvSpPr>
          <p:nvPr userDrawn="1"/>
        </p:nvSpPr>
        <p:spPr bwMode="auto">
          <a:xfrm>
            <a:off x="0" y="0"/>
            <a:ext cx="9144000" cy="1257300"/>
          </a:xfrm>
          <a:prstGeom prst="rect">
            <a:avLst/>
          </a:prstGeom>
          <a:solidFill>
            <a:schemeClr val="bg1">
              <a:lumMod val="50000"/>
              <a:alpha val="79999"/>
            </a:schemeClr>
          </a:solidFill>
          <a:ln>
            <a:noFill/>
          </a:ln>
        </p:spPr>
        <p:txBody>
          <a:bodyPr lIns="0" tIns="0" rIns="0" bIns="0"/>
          <a:lstStyle/>
          <a:p>
            <a:r>
              <a:rPr lang="fr-FR"/>
              <a:t> 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-3772" y="241300"/>
            <a:ext cx="205478" cy="7141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5" name="Group 20"/>
          <p:cNvGrpSpPr/>
          <p:nvPr userDrawn="1"/>
        </p:nvGrpSpPr>
        <p:grpSpPr>
          <a:xfrm>
            <a:off x="7790625" y="692065"/>
            <a:ext cx="867600" cy="607703"/>
            <a:chOff x="6793675" y="550964"/>
            <a:chExt cx="867600" cy="607703"/>
          </a:xfrm>
        </p:grpSpPr>
        <p:grpSp>
          <p:nvGrpSpPr>
            <p:cNvPr id="6" name="Group 17"/>
            <p:cNvGrpSpPr/>
            <p:nvPr userDrawn="1"/>
          </p:nvGrpSpPr>
          <p:grpSpPr>
            <a:xfrm>
              <a:off x="6793675" y="550964"/>
              <a:ext cx="867600" cy="576072"/>
              <a:chOff x="7778187" y="681228"/>
              <a:chExt cx="900000" cy="576072"/>
            </a:xfrm>
          </p:grpSpPr>
          <p:sp>
            <p:nvSpPr>
              <p:cNvPr id="8" name="Rounded Rectangle 18"/>
              <p:cNvSpPr/>
              <p:nvPr userDrawn="1"/>
            </p:nvSpPr>
            <p:spPr>
              <a:xfrm>
                <a:off x="7778187" y="681228"/>
                <a:ext cx="900000" cy="57607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/>
              </a:p>
            </p:txBody>
          </p:sp>
          <p:sp>
            <p:nvSpPr>
              <p:cNvPr id="9" name="Rectangle 8"/>
              <p:cNvSpPr/>
              <p:nvPr userDrawn="1"/>
            </p:nvSpPr>
            <p:spPr>
              <a:xfrm>
                <a:off x="7778187" y="1088020"/>
                <a:ext cx="900000" cy="1692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/>
              </a:p>
            </p:txBody>
          </p:sp>
        </p:grpSp>
        <p:pic>
          <p:nvPicPr>
            <p:cNvPr id="7" name="Picture 21" descr="UNI_logo_quadri_def.pdf"/>
            <p:cNvPicPr>
              <a:picLocks noChangeAspect="1"/>
            </p:cNvPicPr>
            <p:nvPr userDrawn="1"/>
          </p:nvPicPr>
          <p:blipFill>
            <a:blip r:embed="rId2"/>
            <a:srcRect l="24471" t="27051" r="21988" b="29129"/>
            <a:stretch>
              <a:fillRect/>
            </a:stretch>
          </p:blipFill>
          <p:spPr>
            <a:xfrm>
              <a:off x="6944400" y="658757"/>
              <a:ext cx="610801" cy="499910"/>
            </a:xfrm>
            <a:prstGeom prst="rect">
              <a:avLst/>
            </a:prstGeom>
          </p:spPr>
        </p:pic>
      </p:grpSp>
      <p:sp>
        <p:nvSpPr>
          <p:cNvPr id="1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96887" y="1800000"/>
            <a:ext cx="8136000" cy="4868863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FontTx/>
              <a:buNone/>
              <a:defRPr/>
            </a:lvl1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98474" y="266700"/>
            <a:ext cx="6880226" cy="9906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fr-CH" dirty="0"/>
              <a:t>Click to edit Master title style</a:t>
            </a:r>
            <a:br>
              <a:rPr lang="fr-CH" dirty="0"/>
            </a:br>
            <a:br>
              <a:rPr lang="fr-CH" dirty="0"/>
            </a:b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/>
          </p:cNvSpPr>
          <p:nvPr userDrawn="1"/>
        </p:nvSpPr>
        <p:spPr bwMode="auto">
          <a:xfrm>
            <a:off x="0" y="0"/>
            <a:ext cx="9144000" cy="1257300"/>
          </a:xfrm>
          <a:prstGeom prst="rect">
            <a:avLst/>
          </a:prstGeom>
          <a:solidFill>
            <a:schemeClr val="bg1">
              <a:lumMod val="50000"/>
              <a:alpha val="79999"/>
            </a:schemeClr>
          </a:solidFill>
          <a:ln>
            <a:noFill/>
          </a:ln>
        </p:spPr>
        <p:txBody>
          <a:bodyPr lIns="0" tIns="0" rIns="0" bIns="0"/>
          <a:lstStyle/>
          <a:p>
            <a:r>
              <a:rPr lang="fr-FR"/>
              <a:t>  </a:t>
            </a:r>
          </a:p>
        </p:txBody>
      </p:sp>
      <p:grpSp>
        <p:nvGrpSpPr>
          <p:cNvPr id="4" name="Group 20"/>
          <p:cNvGrpSpPr/>
          <p:nvPr userDrawn="1"/>
        </p:nvGrpSpPr>
        <p:grpSpPr>
          <a:xfrm>
            <a:off x="7790625" y="692065"/>
            <a:ext cx="867600" cy="607703"/>
            <a:chOff x="6793675" y="550964"/>
            <a:chExt cx="867600" cy="607703"/>
          </a:xfrm>
        </p:grpSpPr>
        <p:grpSp>
          <p:nvGrpSpPr>
            <p:cNvPr id="5" name="Group 17"/>
            <p:cNvGrpSpPr/>
            <p:nvPr userDrawn="1"/>
          </p:nvGrpSpPr>
          <p:grpSpPr>
            <a:xfrm>
              <a:off x="6793675" y="550964"/>
              <a:ext cx="867600" cy="576072"/>
              <a:chOff x="7778187" y="681228"/>
              <a:chExt cx="900000" cy="576072"/>
            </a:xfrm>
          </p:grpSpPr>
          <p:sp>
            <p:nvSpPr>
              <p:cNvPr id="7" name="Rounded Rectangle 18"/>
              <p:cNvSpPr/>
              <p:nvPr userDrawn="1"/>
            </p:nvSpPr>
            <p:spPr>
              <a:xfrm>
                <a:off x="7778187" y="681228"/>
                <a:ext cx="900000" cy="57607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/>
              </a:p>
            </p:txBody>
          </p:sp>
          <p:sp>
            <p:nvSpPr>
              <p:cNvPr id="8" name="Rectangle 7"/>
              <p:cNvSpPr/>
              <p:nvPr userDrawn="1"/>
            </p:nvSpPr>
            <p:spPr>
              <a:xfrm>
                <a:off x="7778187" y="1088020"/>
                <a:ext cx="900000" cy="1692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/>
              </a:p>
            </p:txBody>
          </p:sp>
        </p:grpSp>
        <p:pic>
          <p:nvPicPr>
            <p:cNvPr id="6" name="Picture 21" descr="UNI_logo_quadri_def.pdf"/>
            <p:cNvPicPr>
              <a:picLocks noChangeAspect="1"/>
            </p:cNvPicPr>
            <p:nvPr userDrawn="1"/>
          </p:nvPicPr>
          <p:blipFill>
            <a:blip r:embed="rId2"/>
            <a:srcRect l="24471" t="27051" r="21988" b="29129"/>
            <a:stretch>
              <a:fillRect/>
            </a:stretch>
          </p:blipFill>
          <p:spPr>
            <a:xfrm>
              <a:off x="6944400" y="658757"/>
              <a:ext cx="610801" cy="499910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 userDrawn="1"/>
        </p:nvSpPr>
        <p:spPr>
          <a:xfrm>
            <a:off x="-3772" y="241300"/>
            <a:ext cx="205478" cy="714157"/>
          </a:xfrm>
          <a:prstGeom prst="rect">
            <a:avLst/>
          </a:prstGeom>
          <a:solidFill>
            <a:srgbClr val="00A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98474" y="266700"/>
            <a:ext cx="5760000" cy="9906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fr-CH" dirty="0"/>
              <a:t>Click to edit Master title style</a:t>
            </a:r>
            <a:br>
              <a:rPr lang="fr-CH" dirty="0"/>
            </a:br>
            <a:br>
              <a:rPr lang="fr-CH" dirty="0"/>
            </a:br>
            <a:endParaRPr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96887" y="1800000"/>
            <a:ext cx="8136000" cy="4868863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FontTx/>
              <a:buNone/>
              <a:defRPr/>
            </a:lvl1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12" name="Picture 11" descr="SECURITYANDTRUSTE_Logo_White.ai"/>
          <p:cNvPicPr>
            <a:picLocks noChangeAspect="1"/>
          </p:cNvPicPr>
          <p:nvPr userDrawn="1"/>
        </p:nvPicPr>
        <p:blipFill>
          <a:blip r:embed="rId3"/>
          <a:srcRect l="27200" t="37522" r="27092" b="37057"/>
          <a:stretch>
            <a:fillRect/>
          </a:stretch>
        </p:blipFill>
        <p:spPr>
          <a:xfrm>
            <a:off x="6494556" y="263525"/>
            <a:ext cx="975563" cy="7678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/>
          </p:cNvSpPr>
          <p:nvPr userDrawn="1"/>
        </p:nvSpPr>
        <p:spPr bwMode="auto">
          <a:xfrm>
            <a:off x="0" y="0"/>
            <a:ext cx="9144000" cy="1257300"/>
          </a:xfrm>
          <a:prstGeom prst="rect">
            <a:avLst/>
          </a:prstGeom>
          <a:solidFill>
            <a:schemeClr val="bg1">
              <a:lumMod val="50000"/>
              <a:alpha val="79999"/>
            </a:schemeClr>
          </a:solidFill>
          <a:ln>
            <a:noFill/>
          </a:ln>
        </p:spPr>
        <p:txBody>
          <a:bodyPr lIns="0" tIns="0" rIns="0" bIns="0"/>
          <a:lstStyle/>
          <a:p>
            <a:r>
              <a:rPr lang="fr-FR"/>
              <a:t>  </a:t>
            </a:r>
          </a:p>
        </p:txBody>
      </p:sp>
      <p:pic>
        <p:nvPicPr>
          <p:cNvPr id="14" name="Picture 13" descr="LCSB_kurz_weiss_mittel.eps"/>
          <p:cNvPicPr>
            <a:picLocks noChangeAspect="1"/>
          </p:cNvPicPr>
          <p:nvPr userDrawn="1"/>
        </p:nvPicPr>
        <p:blipFill>
          <a:blip r:embed="rId2"/>
          <a:srcRect t="10349" b="762"/>
          <a:stretch>
            <a:fillRect/>
          </a:stretch>
        </p:blipFill>
        <p:spPr>
          <a:xfrm>
            <a:off x="6417224" y="190807"/>
            <a:ext cx="1041400" cy="914400"/>
          </a:xfrm>
          <a:prstGeom prst="rect">
            <a:avLst/>
          </a:prstGeom>
        </p:spPr>
      </p:pic>
      <p:grpSp>
        <p:nvGrpSpPr>
          <p:cNvPr id="2" name="Group 20"/>
          <p:cNvGrpSpPr/>
          <p:nvPr userDrawn="1"/>
        </p:nvGrpSpPr>
        <p:grpSpPr>
          <a:xfrm>
            <a:off x="7790625" y="692065"/>
            <a:ext cx="867600" cy="607703"/>
            <a:chOff x="6793675" y="550964"/>
            <a:chExt cx="867600" cy="607703"/>
          </a:xfrm>
        </p:grpSpPr>
        <p:grpSp>
          <p:nvGrpSpPr>
            <p:cNvPr id="4" name="Group 17"/>
            <p:cNvGrpSpPr/>
            <p:nvPr userDrawn="1"/>
          </p:nvGrpSpPr>
          <p:grpSpPr>
            <a:xfrm>
              <a:off x="6793675" y="550964"/>
              <a:ext cx="867600" cy="576072"/>
              <a:chOff x="7778187" y="681228"/>
              <a:chExt cx="900000" cy="576072"/>
            </a:xfrm>
          </p:grpSpPr>
          <p:sp>
            <p:nvSpPr>
              <p:cNvPr id="7" name="Rounded Rectangle 18"/>
              <p:cNvSpPr/>
              <p:nvPr userDrawn="1"/>
            </p:nvSpPr>
            <p:spPr>
              <a:xfrm>
                <a:off x="7778187" y="681228"/>
                <a:ext cx="900000" cy="57607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/>
              </a:p>
            </p:txBody>
          </p:sp>
          <p:sp>
            <p:nvSpPr>
              <p:cNvPr id="8" name="Rectangle 7"/>
              <p:cNvSpPr/>
              <p:nvPr userDrawn="1"/>
            </p:nvSpPr>
            <p:spPr>
              <a:xfrm>
                <a:off x="7778187" y="1088020"/>
                <a:ext cx="900000" cy="1692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/>
              </a:p>
            </p:txBody>
          </p:sp>
        </p:grpSp>
        <p:pic>
          <p:nvPicPr>
            <p:cNvPr id="6" name="Picture 21" descr="UNI_logo_quadri_def.pdf"/>
            <p:cNvPicPr>
              <a:picLocks noChangeAspect="1"/>
            </p:cNvPicPr>
            <p:nvPr userDrawn="1"/>
          </p:nvPicPr>
          <p:blipFill>
            <a:blip r:embed="rId3"/>
            <a:srcRect l="24471" t="27051" r="21988" b="29129"/>
            <a:stretch>
              <a:fillRect/>
            </a:stretch>
          </p:blipFill>
          <p:spPr>
            <a:xfrm>
              <a:off x="6944400" y="658757"/>
              <a:ext cx="610801" cy="499910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 userDrawn="1"/>
        </p:nvSpPr>
        <p:spPr>
          <a:xfrm>
            <a:off x="-3772" y="241300"/>
            <a:ext cx="205478" cy="714157"/>
          </a:xfrm>
          <a:prstGeom prst="rect">
            <a:avLst/>
          </a:prstGeom>
          <a:solidFill>
            <a:srgbClr val="00A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98474" y="266700"/>
            <a:ext cx="5760000" cy="9906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fr-CH" dirty="0"/>
              <a:t>Click to edit Master title style</a:t>
            </a:r>
            <a:br>
              <a:rPr lang="fr-CH" dirty="0"/>
            </a:br>
            <a:br>
              <a:rPr lang="fr-CH" dirty="0"/>
            </a:br>
            <a:endParaRPr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96887" y="1800000"/>
            <a:ext cx="8136000" cy="4868863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FontTx/>
              <a:buNone/>
              <a:defRPr/>
            </a:lvl1pPr>
          </a:lstStyle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/>
          </p:cNvSpPr>
          <p:nvPr userDrawn="1"/>
        </p:nvSpPr>
        <p:spPr bwMode="auto">
          <a:xfrm>
            <a:off x="0" y="0"/>
            <a:ext cx="9144000" cy="1257300"/>
          </a:xfrm>
          <a:prstGeom prst="rect">
            <a:avLst/>
          </a:prstGeom>
          <a:solidFill>
            <a:schemeClr val="bg1">
              <a:lumMod val="50000"/>
              <a:alpha val="79999"/>
            </a:schemeClr>
          </a:solidFill>
          <a:ln>
            <a:noFill/>
          </a:ln>
        </p:spPr>
        <p:txBody>
          <a:bodyPr lIns="0" tIns="0" rIns="0" bIns="0"/>
          <a:lstStyle/>
          <a:p>
            <a:r>
              <a:rPr lang="fr-FR"/>
              <a:t>  </a:t>
            </a:r>
          </a:p>
        </p:txBody>
      </p:sp>
      <p:grpSp>
        <p:nvGrpSpPr>
          <p:cNvPr id="2" name="Group 20"/>
          <p:cNvGrpSpPr/>
          <p:nvPr userDrawn="1"/>
        </p:nvGrpSpPr>
        <p:grpSpPr>
          <a:xfrm>
            <a:off x="7790625" y="692065"/>
            <a:ext cx="867600" cy="607703"/>
            <a:chOff x="6793675" y="550964"/>
            <a:chExt cx="867600" cy="607703"/>
          </a:xfrm>
        </p:grpSpPr>
        <p:grpSp>
          <p:nvGrpSpPr>
            <p:cNvPr id="4" name="Group 17"/>
            <p:cNvGrpSpPr/>
            <p:nvPr userDrawn="1"/>
          </p:nvGrpSpPr>
          <p:grpSpPr>
            <a:xfrm>
              <a:off x="6793675" y="550964"/>
              <a:ext cx="867600" cy="576072"/>
              <a:chOff x="7778187" y="681228"/>
              <a:chExt cx="900000" cy="576072"/>
            </a:xfrm>
          </p:grpSpPr>
          <p:sp>
            <p:nvSpPr>
              <p:cNvPr id="7" name="Rounded Rectangle 18"/>
              <p:cNvSpPr/>
              <p:nvPr userDrawn="1"/>
            </p:nvSpPr>
            <p:spPr>
              <a:xfrm>
                <a:off x="7778187" y="681228"/>
                <a:ext cx="900000" cy="57607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/>
              </a:p>
            </p:txBody>
          </p:sp>
          <p:sp>
            <p:nvSpPr>
              <p:cNvPr id="8" name="Rectangle 7"/>
              <p:cNvSpPr/>
              <p:nvPr userDrawn="1"/>
            </p:nvSpPr>
            <p:spPr>
              <a:xfrm>
                <a:off x="7778187" y="1088020"/>
                <a:ext cx="900000" cy="1692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/>
              </a:p>
            </p:txBody>
          </p:sp>
        </p:grpSp>
        <p:pic>
          <p:nvPicPr>
            <p:cNvPr id="6" name="Picture 21" descr="UNI_logo_quadri_def.pdf"/>
            <p:cNvPicPr>
              <a:picLocks noChangeAspect="1"/>
            </p:cNvPicPr>
            <p:nvPr userDrawn="1"/>
          </p:nvPicPr>
          <p:blipFill>
            <a:blip r:embed="rId2"/>
            <a:srcRect l="24471" t="27051" r="21988" b="29129"/>
            <a:stretch>
              <a:fillRect/>
            </a:stretch>
          </p:blipFill>
          <p:spPr>
            <a:xfrm>
              <a:off x="6944400" y="658757"/>
              <a:ext cx="610801" cy="499910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 userDrawn="1"/>
        </p:nvSpPr>
        <p:spPr>
          <a:xfrm>
            <a:off x="-3772" y="241300"/>
            <a:ext cx="205478" cy="714157"/>
          </a:xfrm>
          <a:prstGeom prst="rect">
            <a:avLst/>
          </a:prstGeom>
          <a:solidFill>
            <a:srgbClr val="00A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98474" y="266700"/>
            <a:ext cx="5760000" cy="9906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fr-CH" dirty="0"/>
              <a:t>Click to edit Master title style</a:t>
            </a:r>
            <a:br>
              <a:rPr lang="fr-CH" dirty="0"/>
            </a:br>
            <a:br>
              <a:rPr lang="fr-CH" dirty="0"/>
            </a:br>
            <a:endParaRPr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96887" y="1800000"/>
            <a:ext cx="8136000" cy="4868863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FontTx/>
              <a:buNone/>
              <a:defRPr/>
            </a:lvl1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14" name="Picture 13" descr="C2DH_logo_def_vect_white.ai"/>
          <p:cNvPicPr>
            <a:picLocks noChangeAspect="1"/>
          </p:cNvPicPr>
          <p:nvPr userDrawn="1"/>
        </p:nvPicPr>
        <p:blipFill>
          <a:blip r:embed="rId3"/>
          <a:srcRect l="28731" t="26371" r="20024" b="29918"/>
          <a:stretch>
            <a:fillRect/>
          </a:stretch>
        </p:blipFill>
        <p:spPr>
          <a:xfrm>
            <a:off x="6189134" y="198872"/>
            <a:ext cx="1405465" cy="9147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95FF-C429-4E0F-A415-E1DD81BC0AF8}" type="datetimeFigureOut">
              <a:rPr lang="en-US" smtClean="0"/>
              <a:pPr/>
              <a:t>2/17/20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A25E-FEB7-4715-87E5-1E4304C705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35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1677DB8-FEEC-874B-826C-E0B63629173B}" type="datetimeFigureOut">
              <a:rPr lang="fr-FR" smtClean="0"/>
              <a:t>17/02/2020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46F89D6-47CF-E14B-B76F-28D60558E41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5097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/>
          </p:cNvSpPr>
          <p:nvPr userDrawn="1"/>
        </p:nvSpPr>
        <p:spPr bwMode="auto">
          <a:xfrm>
            <a:off x="0" y="0"/>
            <a:ext cx="9144000" cy="1257300"/>
          </a:xfrm>
          <a:prstGeom prst="rect">
            <a:avLst/>
          </a:prstGeom>
          <a:solidFill>
            <a:schemeClr val="bg1">
              <a:lumMod val="50000"/>
              <a:alpha val="79999"/>
            </a:schemeClr>
          </a:solidFill>
          <a:ln>
            <a:noFill/>
          </a:ln>
        </p:spPr>
        <p:txBody>
          <a:bodyPr lIns="0" tIns="0" rIns="0" bIns="0"/>
          <a:lstStyle/>
          <a:p>
            <a:r>
              <a:rPr lang="fr-FR"/>
              <a:t>  </a:t>
            </a:r>
          </a:p>
        </p:txBody>
      </p:sp>
      <p:grpSp>
        <p:nvGrpSpPr>
          <p:cNvPr id="2" name="Group 20"/>
          <p:cNvGrpSpPr/>
          <p:nvPr userDrawn="1"/>
        </p:nvGrpSpPr>
        <p:grpSpPr>
          <a:xfrm>
            <a:off x="7790625" y="692065"/>
            <a:ext cx="867600" cy="607703"/>
            <a:chOff x="6793675" y="550964"/>
            <a:chExt cx="867600" cy="607703"/>
          </a:xfrm>
        </p:grpSpPr>
        <p:grpSp>
          <p:nvGrpSpPr>
            <p:cNvPr id="4" name="Group 17"/>
            <p:cNvGrpSpPr/>
            <p:nvPr userDrawn="1"/>
          </p:nvGrpSpPr>
          <p:grpSpPr>
            <a:xfrm>
              <a:off x="6793675" y="550964"/>
              <a:ext cx="867600" cy="576072"/>
              <a:chOff x="7778187" y="681228"/>
              <a:chExt cx="900000" cy="576072"/>
            </a:xfrm>
          </p:grpSpPr>
          <p:sp>
            <p:nvSpPr>
              <p:cNvPr id="7" name="Rounded Rectangle 18"/>
              <p:cNvSpPr/>
              <p:nvPr userDrawn="1"/>
            </p:nvSpPr>
            <p:spPr>
              <a:xfrm>
                <a:off x="7778187" y="681228"/>
                <a:ext cx="900000" cy="57607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/>
              </a:p>
            </p:txBody>
          </p:sp>
          <p:sp>
            <p:nvSpPr>
              <p:cNvPr id="8" name="Rectangle 7"/>
              <p:cNvSpPr/>
              <p:nvPr userDrawn="1"/>
            </p:nvSpPr>
            <p:spPr>
              <a:xfrm>
                <a:off x="7778187" y="1088020"/>
                <a:ext cx="900000" cy="1692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/>
              </a:p>
            </p:txBody>
          </p:sp>
        </p:grpSp>
        <p:pic>
          <p:nvPicPr>
            <p:cNvPr id="6" name="Picture 21" descr="UNI_logo_quadri_def.pdf"/>
            <p:cNvPicPr>
              <a:picLocks noChangeAspect="1"/>
            </p:cNvPicPr>
            <p:nvPr userDrawn="1"/>
          </p:nvPicPr>
          <p:blipFill>
            <a:blip r:embed="rId2"/>
            <a:srcRect l="24471" t="27051" r="21988" b="29129"/>
            <a:stretch>
              <a:fillRect/>
            </a:stretch>
          </p:blipFill>
          <p:spPr>
            <a:xfrm>
              <a:off x="6944400" y="658757"/>
              <a:ext cx="610801" cy="499910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 userDrawn="1"/>
        </p:nvSpPr>
        <p:spPr>
          <a:xfrm>
            <a:off x="-3772" y="241300"/>
            <a:ext cx="205478" cy="714157"/>
          </a:xfrm>
          <a:prstGeom prst="rect">
            <a:avLst/>
          </a:prstGeom>
          <a:solidFill>
            <a:srgbClr val="00A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98474" y="266700"/>
            <a:ext cx="5760000" cy="9906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fr-CH" dirty="0"/>
              <a:t>Click to edit Master title style</a:t>
            </a:r>
            <a:br>
              <a:rPr lang="fr-CH" dirty="0"/>
            </a:br>
            <a:br>
              <a:rPr lang="fr-CH" dirty="0"/>
            </a:br>
            <a:endParaRPr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96887" y="1800000"/>
            <a:ext cx="8136000" cy="4868863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FontTx/>
              <a:buNone/>
              <a:defRPr/>
            </a:lvl1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14" name="Picture 13" descr="C2DH_logo_def_vect_white.ai"/>
          <p:cNvPicPr>
            <a:picLocks noChangeAspect="1"/>
          </p:cNvPicPr>
          <p:nvPr userDrawn="1"/>
        </p:nvPicPr>
        <p:blipFill>
          <a:blip r:embed="rId3"/>
          <a:srcRect l="28731" t="26371" r="20024" b="29918"/>
          <a:stretch>
            <a:fillRect/>
          </a:stretch>
        </p:blipFill>
        <p:spPr>
          <a:xfrm>
            <a:off x="6189134" y="198872"/>
            <a:ext cx="1405465" cy="9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361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/>
          </p:cNvSpPr>
          <p:nvPr userDrawn="1"/>
        </p:nvSpPr>
        <p:spPr bwMode="auto">
          <a:xfrm>
            <a:off x="0" y="0"/>
            <a:ext cx="9144000" cy="1257300"/>
          </a:xfrm>
          <a:prstGeom prst="rect">
            <a:avLst/>
          </a:prstGeom>
          <a:solidFill>
            <a:schemeClr val="bg1">
              <a:lumMod val="50000"/>
              <a:alpha val="79999"/>
            </a:schemeClr>
          </a:solidFill>
          <a:ln>
            <a:noFill/>
          </a:ln>
        </p:spPr>
        <p:txBody>
          <a:bodyPr lIns="0" tIns="0" rIns="0" bIns="0"/>
          <a:lstStyle/>
          <a:p>
            <a:r>
              <a:rPr lang="fr-FR"/>
              <a:t> 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-3772" y="241300"/>
            <a:ext cx="205478" cy="7141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5" name="Group 20"/>
          <p:cNvGrpSpPr/>
          <p:nvPr userDrawn="1"/>
        </p:nvGrpSpPr>
        <p:grpSpPr>
          <a:xfrm>
            <a:off x="7790625" y="692065"/>
            <a:ext cx="867600" cy="607703"/>
            <a:chOff x="6793675" y="550964"/>
            <a:chExt cx="867600" cy="607703"/>
          </a:xfrm>
        </p:grpSpPr>
        <p:grpSp>
          <p:nvGrpSpPr>
            <p:cNvPr id="6" name="Group 17"/>
            <p:cNvGrpSpPr/>
            <p:nvPr userDrawn="1"/>
          </p:nvGrpSpPr>
          <p:grpSpPr>
            <a:xfrm>
              <a:off x="6793675" y="550964"/>
              <a:ext cx="867600" cy="576072"/>
              <a:chOff x="7778187" y="681228"/>
              <a:chExt cx="900000" cy="576072"/>
            </a:xfrm>
          </p:grpSpPr>
          <p:sp>
            <p:nvSpPr>
              <p:cNvPr id="8" name="Rounded Rectangle 18"/>
              <p:cNvSpPr/>
              <p:nvPr userDrawn="1"/>
            </p:nvSpPr>
            <p:spPr>
              <a:xfrm>
                <a:off x="7778187" y="681228"/>
                <a:ext cx="900000" cy="57607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/>
              </a:p>
            </p:txBody>
          </p:sp>
          <p:sp>
            <p:nvSpPr>
              <p:cNvPr id="9" name="Rectangle 8"/>
              <p:cNvSpPr/>
              <p:nvPr userDrawn="1"/>
            </p:nvSpPr>
            <p:spPr>
              <a:xfrm>
                <a:off x="7778187" y="1088020"/>
                <a:ext cx="900000" cy="1692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/>
              </a:p>
            </p:txBody>
          </p:sp>
        </p:grpSp>
        <p:pic>
          <p:nvPicPr>
            <p:cNvPr id="7" name="Picture 21" descr="UNI_logo_quadri_def.pdf"/>
            <p:cNvPicPr>
              <a:picLocks noChangeAspect="1"/>
            </p:cNvPicPr>
            <p:nvPr userDrawn="1"/>
          </p:nvPicPr>
          <p:blipFill>
            <a:blip r:embed="rId2"/>
            <a:srcRect l="24471" t="27051" r="21988" b="29129"/>
            <a:stretch>
              <a:fillRect/>
            </a:stretch>
          </p:blipFill>
          <p:spPr>
            <a:xfrm>
              <a:off x="6944400" y="658757"/>
              <a:ext cx="610801" cy="499910"/>
            </a:xfrm>
            <a:prstGeom prst="rect">
              <a:avLst/>
            </a:prstGeom>
          </p:spPr>
        </p:pic>
      </p:grpSp>
      <p:sp>
        <p:nvSpPr>
          <p:cNvPr id="1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96887" y="1800000"/>
            <a:ext cx="8136000" cy="4868863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FontTx/>
              <a:buNone/>
              <a:defRPr/>
            </a:lvl1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98474" y="266700"/>
            <a:ext cx="6880226" cy="9906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fr-CH" dirty="0"/>
              <a:t>Click to edit Master title style</a:t>
            </a:r>
            <a:br>
              <a:rPr lang="fr-CH" dirty="0"/>
            </a:br>
            <a:br>
              <a:rPr lang="fr-CH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4103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2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836" r:id="rId2"/>
    <p:sldLayoutId id="2147483839" r:id="rId3"/>
    <p:sldLayoutId id="2147483841" r:id="rId4"/>
    <p:sldLayoutId id="2147483842" r:id="rId5"/>
    <p:sldLayoutId id="2147483845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i="0" kern="120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7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364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30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dirty="0"/>
              <a:t>Oral History and Technology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Session 036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SLC Sheraton: Wildcat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3:15 – 4:45 pm</a:t>
            </a:r>
          </a:p>
          <a:p>
            <a:pPr algn="ctr"/>
            <a:r>
              <a:rPr lang="en-US" sz="2000" dirty="0"/>
              <a:t>Thursday, Oct. 17</a:t>
            </a:r>
            <a:r>
              <a:rPr lang="en-US" sz="2000" baseline="30000" dirty="0"/>
              <a:t>th</a:t>
            </a:r>
            <a:r>
              <a:rPr lang="en-US" sz="2000" dirty="0"/>
              <a:t>, 2019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49650" y="160940"/>
            <a:ext cx="3389586" cy="110358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010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Indexing Approaches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587CA84-891C-3046-B666-9091D0584030}"/>
              </a:ext>
            </a:extLst>
          </p:cNvPr>
          <p:cNvSpPr txBox="1">
            <a:spLocks/>
          </p:cNvSpPr>
          <p:nvPr/>
        </p:nvSpPr>
        <p:spPr>
          <a:xfrm>
            <a:off x="498474" y="1824583"/>
            <a:ext cx="7522120" cy="1963891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BA8E1"/>
              </a:buClr>
              <a:buFont typeface="Wingdings" charset="2"/>
              <a:buChar char="§"/>
            </a:pPr>
            <a:r>
              <a:rPr lang="en-US" dirty="0"/>
              <a:t>Indexing-first approaches are attractive because they can be generated in less time than a transcript, especially when both must be done manually. </a:t>
            </a:r>
          </a:p>
          <a:p>
            <a:pPr>
              <a:buClr>
                <a:srgbClr val="1BA8E1"/>
              </a:buClr>
              <a:buFont typeface="Wingdings" charset="2"/>
              <a:buChar char="§"/>
            </a:pPr>
            <a:endParaRPr lang="en-US" sz="2100" dirty="0">
              <a:solidFill>
                <a:schemeClr val="tx1">
                  <a:lumMod val="50000"/>
                  <a:lumOff val="50000"/>
                </a:schemeClr>
              </a:solidFill>
              <a:cs typeface="Arial"/>
            </a:endParaRPr>
          </a:p>
          <a:p>
            <a:pPr>
              <a:buClr>
                <a:srgbClr val="1BA8E1"/>
              </a:buClr>
              <a:buFont typeface="Wingdings" charset="2"/>
              <a:buChar char="§"/>
            </a:pPr>
            <a:endParaRPr lang="en-US" sz="2100" dirty="0">
              <a:solidFill>
                <a:schemeClr val="tx1">
                  <a:lumMod val="50000"/>
                  <a:lumOff val="50000"/>
                </a:scheme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086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Indexing Approaches</a:t>
            </a:r>
          </a:p>
        </p:txBody>
      </p:sp>
      <p:sp>
        <p:nvSpPr>
          <p:cNvPr id="5" name="Content Placeholder 2"/>
          <p:cNvSpPr txBox="1"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BA8E1"/>
              </a:buClr>
              <a:buFont typeface="Wingdings" charset="2"/>
              <a:buChar char="§"/>
            </a:pP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Indexing before transcription</a:t>
            </a:r>
          </a:p>
          <a:p>
            <a:pPr>
              <a:buClr>
                <a:srgbClr val="1BA8E1"/>
              </a:buClr>
              <a:buFont typeface="Wingdings" charset="2"/>
              <a:buChar char="§"/>
            </a:pPr>
            <a:endParaRPr lang="en-US" sz="2100" dirty="0">
              <a:solidFill>
                <a:schemeClr val="tx1">
                  <a:lumMod val="50000"/>
                  <a:lumOff val="50000"/>
                </a:schemeClr>
              </a:solidFill>
              <a:cs typeface="Arial"/>
            </a:endParaRPr>
          </a:p>
          <a:p>
            <a:pPr>
              <a:buClr>
                <a:srgbClr val="1BA8E1"/>
              </a:buClr>
              <a:buFont typeface="Wingdings" charset="2"/>
              <a:buChar char="§"/>
            </a:pPr>
            <a:endParaRPr lang="en-US" sz="2100" dirty="0">
              <a:solidFill>
                <a:schemeClr val="tx1">
                  <a:lumMod val="50000"/>
                  <a:lumOff val="50000"/>
                </a:schemeClr>
              </a:solidFill>
              <a:cs typeface="Arial"/>
            </a:endParaRPr>
          </a:p>
          <a:p>
            <a:pPr>
              <a:buClr>
                <a:srgbClr val="1BA8E1"/>
              </a:buClr>
              <a:buFont typeface="Wingdings" charset="2"/>
              <a:buChar char="§"/>
            </a:pPr>
            <a:endParaRPr lang="en-US" sz="2100" dirty="0">
              <a:solidFill>
                <a:schemeClr val="tx1">
                  <a:lumMod val="50000"/>
                  <a:lumOff val="50000"/>
                </a:schemeClr>
              </a:solidFill>
              <a:cs typeface="Arial"/>
            </a:endParaRPr>
          </a:p>
          <a:p>
            <a:pPr>
              <a:buClr>
                <a:srgbClr val="1BA8E1"/>
              </a:buClr>
              <a:buFont typeface="Wingdings" charset="2"/>
              <a:buChar char="§"/>
            </a:pPr>
            <a:endParaRPr lang="en-US" sz="2100" dirty="0">
              <a:solidFill>
                <a:schemeClr val="tx1">
                  <a:lumMod val="50000"/>
                  <a:lumOff val="50000"/>
                </a:schemeClr>
              </a:solidFill>
              <a:cs typeface="Arial"/>
            </a:endParaRPr>
          </a:p>
          <a:p>
            <a:pPr>
              <a:buClr>
                <a:srgbClr val="1BA8E1"/>
              </a:buClr>
              <a:buFont typeface="Wingdings" charset="2"/>
              <a:buChar char="§"/>
            </a:pPr>
            <a:endParaRPr lang="en-US" sz="2100" dirty="0">
              <a:solidFill>
                <a:schemeClr val="tx1">
                  <a:lumMod val="50000"/>
                  <a:lumOff val="50000"/>
                </a:schemeClr>
              </a:solidFill>
              <a:cs typeface="Arial"/>
            </a:endParaRPr>
          </a:p>
          <a:p>
            <a:pPr>
              <a:buClr>
                <a:srgbClr val="1BA8E1"/>
              </a:buClr>
              <a:buFont typeface="Wingdings" charset="2"/>
              <a:buChar char="§"/>
            </a:pPr>
            <a:endParaRPr lang="en-US" sz="2100" dirty="0">
              <a:solidFill>
                <a:schemeClr val="tx1">
                  <a:lumMod val="50000"/>
                  <a:lumOff val="50000"/>
                </a:schemeClr>
              </a:solidFill>
              <a:cs typeface="Arial"/>
            </a:endParaRPr>
          </a:p>
          <a:p>
            <a:pPr>
              <a:buClr>
                <a:srgbClr val="1BA8E1"/>
              </a:buClr>
              <a:buFont typeface="Wingdings" charset="2"/>
              <a:buChar char="§"/>
            </a:pPr>
            <a:endParaRPr lang="en-US" sz="2100" dirty="0">
              <a:solidFill>
                <a:schemeClr val="tx1">
                  <a:lumMod val="50000"/>
                  <a:lumOff val="50000"/>
                </a:schemeClr>
              </a:solidFill>
              <a:cs typeface="Arial"/>
            </a:endParaRPr>
          </a:p>
          <a:p>
            <a:pPr>
              <a:buClr>
                <a:srgbClr val="1BA8E1"/>
              </a:buClr>
              <a:buFont typeface="Wingdings" charset="2"/>
              <a:buChar char="§"/>
            </a:pPr>
            <a:endParaRPr lang="en-US" sz="2100" dirty="0">
              <a:solidFill>
                <a:schemeClr val="tx1">
                  <a:lumMod val="50000"/>
                  <a:lumOff val="50000"/>
                </a:schemeClr>
              </a:solidFill>
              <a:cs typeface="Arial"/>
            </a:endParaRPr>
          </a:p>
          <a:p>
            <a:pPr>
              <a:buClr>
                <a:srgbClr val="1BA8E1"/>
              </a:buClr>
              <a:buFont typeface="Wingdings" charset="2"/>
              <a:buChar char="§"/>
            </a:pPr>
            <a:endParaRPr lang="en-US" sz="2100" dirty="0">
              <a:solidFill>
                <a:schemeClr val="tx1">
                  <a:lumMod val="50000"/>
                  <a:lumOff val="50000"/>
                </a:schemeClr>
              </a:solidFill>
              <a:cs typeface="Arial"/>
            </a:endParaRPr>
          </a:p>
          <a:p>
            <a:pPr>
              <a:buClr>
                <a:srgbClr val="1BA8E1"/>
              </a:buClr>
              <a:buFont typeface="Wingdings" charset="2"/>
              <a:buChar char="§"/>
            </a:pPr>
            <a:endParaRPr lang="en-US" sz="2100" dirty="0">
              <a:solidFill>
                <a:schemeClr val="tx1">
                  <a:lumMod val="50000"/>
                  <a:lumOff val="50000"/>
                </a:schemeClr>
              </a:solidFill>
              <a:cs typeface="Arial"/>
            </a:endParaRPr>
          </a:p>
          <a:p>
            <a:pPr marL="0" indent="0">
              <a:buClr>
                <a:srgbClr val="1BA8E1"/>
              </a:buClr>
              <a:buNone/>
            </a:pP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					…you can always transcribe!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8598" y="3092669"/>
            <a:ext cx="3200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chemeClr val="tx1">
                    <a:lumMod val="50000"/>
                  </a:schemeClr>
                </a:solidFill>
              </a:rPr>
              <a:t>Index text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:</a:t>
            </a:r>
          </a:p>
          <a:p>
            <a:endParaRPr lang="en-US" dirty="0"/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Involved in the realization of the importance of DNAPL chemicals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40109" y="3092669"/>
            <a:ext cx="3200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>
                <a:solidFill>
                  <a:schemeClr val="tx1">
                    <a:lumMod val="50000"/>
                  </a:schemeClr>
                </a:solidFill>
              </a:rPr>
              <a:t>Transcription</a:t>
            </a:r>
            <a:r>
              <a:rPr lang="en-US" sz="2400">
                <a:solidFill>
                  <a:schemeClr val="tx1">
                    <a:lumMod val="50000"/>
                  </a:schemeClr>
                </a:solidFill>
              </a:rPr>
              <a:t>:</a:t>
            </a:r>
          </a:p>
          <a:p>
            <a:endParaRPr lang="en-US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1600">
                <a:solidFill>
                  <a:schemeClr val="tx1">
                    <a:lumMod val="50000"/>
                  </a:schemeClr>
                </a:solidFill>
              </a:rPr>
              <a:t>“Probably an important part with regard to groundwater contamination that I was involved in in the early 80’s was, I guess, the realization of the importance of the DNAPL form of particular types of chemicals…”</a:t>
            </a:r>
          </a:p>
        </p:txBody>
      </p:sp>
    </p:spTree>
    <p:extLst>
      <p:ext uri="{BB962C8B-B14F-4D97-AF65-F5344CB8AC3E}">
        <p14:creationId xmlns:p14="http://schemas.microsoft.com/office/powerpoint/2010/main" val="71560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Indexing Approaches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587CA84-891C-3046-B666-9091D0584030}"/>
              </a:ext>
            </a:extLst>
          </p:cNvPr>
          <p:cNvSpPr txBox="1">
            <a:spLocks/>
          </p:cNvSpPr>
          <p:nvPr/>
        </p:nvSpPr>
        <p:spPr>
          <a:xfrm>
            <a:off x="498474" y="1824583"/>
            <a:ext cx="7522120" cy="398520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BA8E1"/>
              </a:buClr>
              <a:buFont typeface="Wingdings" charset="2"/>
              <a:buChar char="§"/>
            </a:pPr>
            <a:r>
              <a:rPr lang="en-US" dirty="0"/>
              <a:t>Indexing approaches can include multiple layers of timecode markup and analysis… </a:t>
            </a:r>
          </a:p>
          <a:p>
            <a:pPr>
              <a:buClr>
                <a:srgbClr val="1BA8E1"/>
              </a:buClr>
              <a:buFont typeface="Wingdings" charset="2"/>
              <a:buChar char="§"/>
            </a:pPr>
            <a:endParaRPr lang="en-US" dirty="0"/>
          </a:p>
          <a:p>
            <a:pPr>
              <a:buClr>
                <a:srgbClr val="1BA8E1"/>
              </a:buClr>
              <a:buFont typeface="Wingdings" charset="2"/>
              <a:buChar char="§"/>
            </a:pPr>
            <a:r>
              <a:rPr lang="en-US" dirty="0"/>
              <a:t>…and controlled vocabulary focused on non-literal meanings</a:t>
            </a:r>
          </a:p>
        </p:txBody>
      </p:sp>
    </p:spTree>
    <p:extLst>
      <p:ext uri="{BB962C8B-B14F-4D97-AF65-F5344CB8AC3E}">
        <p14:creationId xmlns:p14="http://schemas.microsoft.com/office/powerpoint/2010/main" val="3160173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996" y="3356241"/>
            <a:ext cx="4006803" cy="239990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Indexing Approaches</a:t>
            </a:r>
          </a:p>
        </p:txBody>
      </p:sp>
      <p:sp>
        <p:nvSpPr>
          <p:cNvPr id="8" name="Content Placeholder 2"/>
          <p:cNvSpPr txBox="1">
            <a:spLocks noGrp="1"/>
          </p:cNvSpPr>
          <p:nvPr>
            <p:ph type="body" sz="quarter" idx="13"/>
          </p:nvPr>
        </p:nvSpPr>
        <p:spPr>
          <a:xfrm>
            <a:off x="496887" y="1800000"/>
            <a:ext cx="8136000" cy="48688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1BA8E1"/>
              </a:buClr>
              <a:buNone/>
            </a:pPr>
            <a:r>
              <a:rPr lang="en-US" sz="2400" dirty="0"/>
              <a:t>Oral History Digital Indexing (OHDI)</a:t>
            </a:r>
          </a:p>
          <a:p>
            <a:pPr marL="0" indent="0">
              <a:buClr>
                <a:srgbClr val="1BA8E1"/>
              </a:buClr>
              <a:buNone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cs typeface="Arial"/>
            </a:endParaRPr>
          </a:p>
          <a:p>
            <a:pPr>
              <a:buClr>
                <a:srgbClr val="1BA8E1"/>
              </a:buClr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Indexing digitally using media time codes </a:t>
            </a:r>
          </a:p>
          <a:p>
            <a:pPr>
              <a:buClr>
                <a:srgbClr val="1BA8E1"/>
              </a:buClr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A variety of tools, methods, and workflows</a:t>
            </a:r>
            <a:endParaRPr lang="en-US" sz="2100" dirty="0">
              <a:solidFill>
                <a:schemeClr val="tx1">
                  <a:lumMod val="50000"/>
                  <a:lumOff val="50000"/>
                </a:schemeClr>
              </a:solidFill>
              <a:cs typeface="Arial"/>
            </a:endParaRPr>
          </a:p>
          <a:p>
            <a:pPr>
              <a:buClr>
                <a:srgbClr val="1BA8E1"/>
              </a:buClr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Fluid multimedia access within and across collections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20" y="1412599"/>
            <a:ext cx="8366153" cy="534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24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Indexing Approaches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9D72048-0080-1241-B49B-2BF2EAEB4E05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07723" y="1763055"/>
            <a:ext cx="8136000" cy="48688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BA8E1"/>
              </a:buClr>
              <a:buFont typeface="Wingdings" charset="2"/>
              <a:buChar char="§"/>
            </a:pP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Indexing with code frames</a:t>
            </a:r>
          </a:p>
          <a:p>
            <a:pPr marL="0" indent="0">
              <a:buClr>
                <a:srgbClr val="1BA8E1"/>
              </a:buClr>
              <a:buNone/>
            </a:pP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   (controlled vocabulary)</a:t>
            </a:r>
          </a:p>
          <a:p>
            <a:pPr marL="0" indent="0">
              <a:buClr>
                <a:srgbClr val="1BA8E1"/>
              </a:buClr>
              <a:buNone/>
            </a:pPr>
            <a:endParaRPr lang="en-US" sz="2100" dirty="0">
              <a:solidFill>
                <a:schemeClr val="tx1">
                  <a:lumMod val="50000"/>
                  <a:lumOff val="50000"/>
                </a:schemeClr>
              </a:solidFill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31164" t="9368" r="31862"/>
          <a:stretch/>
        </p:blipFill>
        <p:spPr>
          <a:xfrm>
            <a:off x="3967066" y="249594"/>
            <a:ext cx="4851438" cy="648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5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8474" y="266700"/>
            <a:ext cx="5760000" cy="990600"/>
          </a:xfrm>
        </p:spPr>
        <p:txBody>
          <a:bodyPr/>
          <a:lstStyle/>
          <a:p>
            <a:r>
              <a:rPr lang="en-US" dirty="0"/>
              <a:t>Indexing Approaches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691" t="17937" r="29061" b="8408"/>
          <a:stretch/>
        </p:blipFill>
        <p:spPr>
          <a:xfrm>
            <a:off x="647815" y="2317008"/>
            <a:ext cx="7598987" cy="440365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697CF1C-42D6-C049-A62F-DE07EA640348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498474" y="1504437"/>
            <a:ext cx="8136000" cy="48688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BA8E1"/>
              </a:buClr>
              <a:buFont typeface="Wingdings" charset="2"/>
              <a:buChar char="§"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Indexing with code frames</a:t>
            </a:r>
          </a:p>
          <a:p>
            <a:pPr marL="0" indent="0">
              <a:buClr>
                <a:srgbClr val="1BA8E1"/>
              </a:buClr>
              <a:buNone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   for interdisciplinary research…</a:t>
            </a:r>
          </a:p>
        </p:txBody>
      </p:sp>
    </p:spTree>
    <p:extLst>
      <p:ext uri="{BB962C8B-B14F-4D97-AF65-F5344CB8AC3E}">
        <p14:creationId xmlns:p14="http://schemas.microsoft.com/office/powerpoint/2010/main" val="3247424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Indexing Approaches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587CA84-891C-3046-B666-9091D0584030}"/>
              </a:ext>
            </a:extLst>
          </p:cNvPr>
          <p:cNvSpPr txBox="1">
            <a:spLocks/>
          </p:cNvSpPr>
          <p:nvPr/>
        </p:nvSpPr>
        <p:spPr>
          <a:xfrm>
            <a:off x="498474" y="1824583"/>
            <a:ext cx="7522120" cy="1963891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BA8E1"/>
              </a:buClr>
              <a:buFont typeface="Wingdings" charset="2"/>
              <a:buChar char="§"/>
            </a:pPr>
            <a:r>
              <a:rPr lang="en-US" dirty="0"/>
              <a:t>Indexing can be a platform for decision-making about a collection over time, for researchers or collection stewards. </a:t>
            </a:r>
            <a:endParaRPr lang="en-US" sz="2100" dirty="0">
              <a:solidFill>
                <a:schemeClr val="tx1">
                  <a:lumMod val="50000"/>
                  <a:lumOff val="50000"/>
                </a:schemeClr>
              </a:solidFill>
              <a:cs typeface="Arial"/>
            </a:endParaRPr>
          </a:p>
          <a:p>
            <a:pPr>
              <a:buClr>
                <a:srgbClr val="1BA8E1"/>
              </a:buClr>
              <a:buFont typeface="Wingdings" charset="2"/>
              <a:buChar char="§"/>
            </a:pPr>
            <a:endParaRPr lang="en-US" sz="2100" dirty="0">
              <a:solidFill>
                <a:schemeClr val="tx1">
                  <a:lumMod val="50000"/>
                  <a:lumOff val="50000"/>
                </a:scheme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7931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6591300" y="2623006"/>
            <a:ext cx="2400300" cy="141559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Full Text Representation</a:t>
            </a:r>
          </a:p>
        </p:txBody>
      </p:sp>
      <p:sp>
        <p:nvSpPr>
          <p:cNvPr id="32" name="Oval 31"/>
          <p:cNvSpPr/>
          <p:nvPr/>
        </p:nvSpPr>
        <p:spPr>
          <a:xfrm>
            <a:off x="76199" y="2514600"/>
            <a:ext cx="2455127" cy="1828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Interview Recordings</a:t>
            </a:r>
            <a:endParaRPr lang="en-US" sz="2400" dirty="0"/>
          </a:p>
        </p:txBody>
      </p:sp>
      <p:sp>
        <p:nvSpPr>
          <p:cNvPr id="20" name="Isosceles Triangle 19"/>
          <p:cNvSpPr/>
          <p:nvPr/>
        </p:nvSpPr>
        <p:spPr>
          <a:xfrm rot="5400000">
            <a:off x="4057650" y="1504950"/>
            <a:ext cx="914400" cy="369570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009900" y="3715434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Transcription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62D165-80CE-C245-BAF3-23772BAA5969}"/>
              </a:ext>
            </a:extLst>
          </p:cNvPr>
          <p:cNvSpPr txBox="1"/>
          <p:nvPr/>
        </p:nvSpPr>
        <p:spPr>
          <a:xfrm>
            <a:off x="22002" y="304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Linear Media Processing</a:t>
            </a:r>
          </a:p>
        </p:txBody>
      </p:sp>
    </p:spTree>
    <p:extLst>
      <p:ext uri="{BB962C8B-B14F-4D97-AF65-F5344CB8AC3E}">
        <p14:creationId xmlns:p14="http://schemas.microsoft.com/office/powerpoint/2010/main" val="67393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2" grpId="0" animBg="1"/>
      <p:bldP spid="20" grpId="0" animBg="1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A831502F-1BDD-2F42-BC4B-CA7F6D875A83}"/>
              </a:ext>
            </a:extLst>
          </p:cNvPr>
          <p:cNvSpPr/>
          <p:nvPr/>
        </p:nvSpPr>
        <p:spPr>
          <a:xfrm>
            <a:off x="3306611" y="2624481"/>
            <a:ext cx="2530777" cy="223263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/>
          </a:p>
        </p:txBody>
      </p:sp>
      <p:sp>
        <p:nvSpPr>
          <p:cNvPr id="5" name="TextBox 4"/>
          <p:cNvSpPr txBox="1"/>
          <p:nvPr/>
        </p:nvSpPr>
        <p:spPr>
          <a:xfrm>
            <a:off x="0" y="76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Non-Linear Model for OH Access</a:t>
            </a:r>
          </a:p>
        </p:txBody>
      </p:sp>
      <p:sp>
        <p:nvSpPr>
          <p:cNvPr id="6" name="Oval 5"/>
          <p:cNvSpPr/>
          <p:nvPr/>
        </p:nvSpPr>
        <p:spPr>
          <a:xfrm>
            <a:off x="3751432" y="3138192"/>
            <a:ext cx="1646067" cy="12052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Interview Recordings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B768F87-76C1-704E-9ED2-329CBACCF3A5}"/>
              </a:ext>
            </a:extLst>
          </p:cNvPr>
          <p:cNvSpPr txBox="1"/>
          <p:nvPr/>
        </p:nvSpPr>
        <p:spPr>
          <a:xfrm>
            <a:off x="3581400" y="26670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Index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06BF3BE-16E8-9E41-B35B-0EBE33F9E998}"/>
              </a:ext>
            </a:extLst>
          </p:cNvPr>
          <p:cNvSpPr txBox="1"/>
          <p:nvPr/>
        </p:nvSpPr>
        <p:spPr>
          <a:xfrm>
            <a:off x="2923672" y="4343400"/>
            <a:ext cx="3296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Timecode Metadata</a:t>
            </a:r>
          </a:p>
        </p:txBody>
      </p:sp>
      <p:sp>
        <p:nvSpPr>
          <p:cNvPr id="104" name="Isosceles Triangle 24">
            <a:extLst>
              <a:ext uri="{FF2B5EF4-FFF2-40B4-BE49-F238E27FC236}">
                <a16:creationId xmlns:a16="http://schemas.microsoft.com/office/drawing/2014/main" id="{E852833F-A179-344A-8371-B7254A4621EA}"/>
              </a:ext>
            </a:extLst>
          </p:cNvPr>
          <p:cNvSpPr/>
          <p:nvPr/>
        </p:nvSpPr>
        <p:spPr>
          <a:xfrm rot="4191431">
            <a:off x="6433313" y="1793793"/>
            <a:ext cx="308402" cy="148487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ounded Rectangle 104">
            <a:extLst>
              <a:ext uri="{FF2B5EF4-FFF2-40B4-BE49-F238E27FC236}">
                <a16:creationId xmlns:a16="http://schemas.microsoft.com/office/drawing/2014/main" id="{FEEC4BFE-BA8C-CF40-BCA9-D0314560D7F5}"/>
              </a:ext>
            </a:extLst>
          </p:cNvPr>
          <p:cNvSpPr/>
          <p:nvPr/>
        </p:nvSpPr>
        <p:spPr>
          <a:xfrm>
            <a:off x="304800" y="3126185"/>
            <a:ext cx="1449348" cy="105896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Web Interface</a:t>
            </a:r>
          </a:p>
        </p:txBody>
      </p:sp>
      <p:sp>
        <p:nvSpPr>
          <p:cNvPr id="106" name="Isosceles Triangle 35">
            <a:extLst>
              <a:ext uri="{FF2B5EF4-FFF2-40B4-BE49-F238E27FC236}">
                <a16:creationId xmlns:a16="http://schemas.microsoft.com/office/drawing/2014/main" id="{276394E5-9B1D-4C44-A8C5-4371A1B37482}"/>
              </a:ext>
            </a:extLst>
          </p:cNvPr>
          <p:cNvSpPr/>
          <p:nvPr/>
        </p:nvSpPr>
        <p:spPr>
          <a:xfrm rot="10800000">
            <a:off x="4343398" y="4396771"/>
            <a:ext cx="457200" cy="1165828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Rounded Rectangle 107">
            <a:extLst>
              <a:ext uri="{FF2B5EF4-FFF2-40B4-BE49-F238E27FC236}">
                <a16:creationId xmlns:a16="http://schemas.microsoft.com/office/drawing/2014/main" id="{4D7CDA39-97F3-734A-BF4B-A4B38E0D9567}"/>
              </a:ext>
            </a:extLst>
          </p:cNvPr>
          <p:cNvSpPr/>
          <p:nvPr/>
        </p:nvSpPr>
        <p:spPr>
          <a:xfrm>
            <a:off x="3354746" y="5640060"/>
            <a:ext cx="2482641" cy="111247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Full </a:t>
            </a:r>
          </a:p>
          <a:p>
            <a:pPr algn="ctr"/>
            <a:r>
              <a:rPr lang="en-US" sz="2200" dirty="0"/>
              <a:t>Transcription </a:t>
            </a:r>
          </a:p>
          <a:p>
            <a:pPr algn="ctr"/>
            <a:r>
              <a:rPr lang="en-US" sz="2200" dirty="0"/>
              <a:t>Set</a:t>
            </a:r>
          </a:p>
        </p:txBody>
      </p:sp>
      <p:sp>
        <p:nvSpPr>
          <p:cNvPr id="109" name="Isosceles Triangle 44">
            <a:extLst>
              <a:ext uri="{FF2B5EF4-FFF2-40B4-BE49-F238E27FC236}">
                <a16:creationId xmlns:a16="http://schemas.microsoft.com/office/drawing/2014/main" id="{442FB44C-A7A5-0449-9C23-33296DCCEC77}"/>
              </a:ext>
            </a:extLst>
          </p:cNvPr>
          <p:cNvSpPr/>
          <p:nvPr/>
        </p:nvSpPr>
        <p:spPr>
          <a:xfrm rot="6187623">
            <a:off x="6294735" y="3962924"/>
            <a:ext cx="308402" cy="102825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ounded Rectangle 111">
            <a:extLst>
              <a:ext uri="{FF2B5EF4-FFF2-40B4-BE49-F238E27FC236}">
                <a16:creationId xmlns:a16="http://schemas.microsoft.com/office/drawing/2014/main" id="{D71DCAE7-B1A8-A248-9311-D51BBC1A0A3F}"/>
              </a:ext>
            </a:extLst>
          </p:cNvPr>
          <p:cNvSpPr/>
          <p:nvPr/>
        </p:nvSpPr>
        <p:spPr>
          <a:xfrm>
            <a:off x="7086600" y="4372148"/>
            <a:ext cx="1012522" cy="57227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Research</a:t>
            </a:r>
          </a:p>
        </p:txBody>
      </p:sp>
      <p:sp>
        <p:nvSpPr>
          <p:cNvPr id="113" name="Isosceles Triangle 33">
            <a:extLst>
              <a:ext uri="{FF2B5EF4-FFF2-40B4-BE49-F238E27FC236}">
                <a16:creationId xmlns:a16="http://schemas.microsoft.com/office/drawing/2014/main" id="{94CBFF33-F297-0B4C-B1B2-998FF9D2BCF2}"/>
              </a:ext>
            </a:extLst>
          </p:cNvPr>
          <p:cNvSpPr/>
          <p:nvPr/>
        </p:nvSpPr>
        <p:spPr>
          <a:xfrm rot="16200000">
            <a:off x="2348164" y="2993933"/>
            <a:ext cx="380999" cy="132347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ounded Rectangle 113">
            <a:extLst>
              <a:ext uri="{FF2B5EF4-FFF2-40B4-BE49-F238E27FC236}">
                <a16:creationId xmlns:a16="http://schemas.microsoft.com/office/drawing/2014/main" id="{815F3908-6BF0-094E-8654-0AF054EFAA56}"/>
              </a:ext>
            </a:extLst>
          </p:cNvPr>
          <p:cNvSpPr/>
          <p:nvPr/>
        </p:nvSpPr>
        <p:spPr>
          <a:xfrm>
            <a:off x="7417083" y="1820461"/>
            <a:ext cx="1396717" cy="80046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Research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E45BDBF-4D77-904E-8C94-1B4681619F14}"/>
              </a:ext>
            </a:extLst>
          </p:cNvPr>
          <p:cNvSpPr/>
          <p:nvPr/>
        </p:nvSpPr>
        <p:spPr>
          <a:xfrm>
            <a:off x="1707611" y="5596156"/>
            <a:ext cx="1012522" cy="57227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Research</a:t>
            </a:r>
          </a:p>
        </p:txBody>
      </p:sp>
      <p:sp>
        <p:nvSpPr>
          <p:cNvPr id="16" name="Isosceles Triangle 44">
            <a:extLst>
              <a:ext uri="{FF2B5EF4-FFF2-40B4-BE49-F238E27FC236}">
                <a16:creationId xmlns:a16="http://schemas.microsoft.com/office/drawing/2014/main" id="{7449D634-6D47-F142-B429-4ED83F258689}"/>
              </a:ext>
            </a:extLst>
          </p:cNvPr>
          <p:cNvSpPr/>
          <p:nvPr/>
        </p:nvSpPr>
        <p:spPr>
          <a:xfrm rot="13495431">
            <a:off x="2915929" y="4699020"/>
            <a:ext cx="308402" cy="922978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44">
            <a:extLst>
              <a:ext uri="{FF2B5EF4-FFF2-40B4-BE49-F238E27FC236}">
                <a16:creationId xmlns:a16="http://schemas.microsoft.com/office/drawing/2014/main" id="{B2803C69-B5D9-0242-87F8-8E39106E322D}"/>
              </a:ext>
            </a:extLst>
          </p:cNvPr>
          <p:cNvSpPr/>
          <p:nvPr/>
        </p:nvSpPr>
        <p:spPr>
          <a:xfrm rot="20754324">
            <a:off x="3581005" y="1564243"/>
            <a:ext cx="308402" cy="922978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E621EFCB-F75A-4843-AA33-C8F6CB4304D8}"/>
              </a:ext>
            </a:extLst>
          </p:cNvPr>
          <p:cNvSpPr/>
          <p:nvPr/>
        </p:nvSpPr>
        <p:spPr>
          <a:xfrm>
            <a:off x="3075139" y="892358"/>
            <a:ext cx="1012522" cy="57227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eBook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7D91257-5C27-EA4A-9FFC-A7C7A681A3DE}"/>
              </a:ext>
            </a:extLst>
          </p:cNvPr>
          <p:cNvSpPr/>
          <p:nvPr/>
        </p:nvSpPr>
        <p:spPr>
          <a:xfrm>
            <a:off x="7375605" y="3140207"/>
            <a:ext cx="1104900" cy="8382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Film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AB0F5CE-B309-F04F-B1A6-2CEA48E2350B}"/>
              </a:ext>
            </a:extLst>
          </p:cNvPr>
          <p:cNvSpPr/>
          <p:nvPr/>
        </p:nvSpPr>
        <p:spPr>
          <a:xfrm>
            <a:off x="960112" y="2250091"/>
            <a:ext cx="1012522" cy="57227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Book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00AA965A-C548-AD40-B85B-70E713A8E79B}"/>
              </a:ext>
            </a:extLst>
          </p:cNvPr>
          <p:cNvSpPr/>
          <p:nvPr/>
        </p:nvSpPr>
        <p:spPr>
          <a:xfrm>
            <a:off x="1710427" y="1603733"/>
            <a:ext cx="1012522" cy="57227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Book</a:t>
            </a:r>
          </a:p>
        </p:txBody>
      </p:sp>
      <p:sp>
        <p:nvSpPr>
          <p:cNvPr id="24" name="Isosceles Triangle 44">
            <a:extLst>
              <a:ext uri="{FF2B5EF4-FFF2-40B4-BE49-F238E27FC236}">
                <a16:creationId xmlns:a16="http://schemas.microsoft.com/office/drawing/2014/main" id="{9F5AB82B-ACCA-4E4F-B411-BCAE89007334}"/>
              </a:ext>
            </a:extLst>
          </p:cNvPr>
          <p:cNvSpPr/>
          <p:nvPr/>
        </p:nvSpPr>
        <p:spPr>
          <a:xfrm rot="17026464">
            <a:off x="2508675" y="2141996"/>
            <a:ext cx="308402" cy="117120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44">
            <a:extLst>
              <a:ext uri="{FF2B5EF4-FFF2-40B4-BE49-F238E27FC236}">
                <a16:creationId xmlns:a16="http://schemas.microsoft.com/office/drawing/2014/main" id="{350CF776-1F63-D543-A244-B169BC1A849E}"/>
              </a:ext>
            </a:extLst>
          </p:cNvPr>
          <p:cNvSpPr/>
          <p:nvPr/>
        </p:nvSpPr>
        <p:spPr>
          <a:xfrm rot="18198484">
            <a:off x="2966347" y="2038568"/>
            <a:ext cx="190903" cy="683135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44">
            <a:extLst>
              <a:ext uri="{FF2B5EF4-FFF2-40B4-BE49-F238E27FC236}">
                <a16:creationId xmlns:a16="http://schemas.microsoft.com/office/drawing/2014/main" id="{9F3B9A41-F006-9C40-B48C-7561CE8ACA43}"/>
              </a:ext>
            </a:extLst>
          </p:cNvPr>
          <p:cNvSpPr/>
          <p:nvPr/>
        </p:nvSpPr>
        <p:spPr>
          <a:xfrm rot="5400000">
            <a:off x="6405239" y="2897897"/>
            <a:ext cx="308402" cy="1300335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716F7A46-37BF-B84D-844D-9711F85C7C41}"/>
              </a:ext>
            </a:extLst>
          </p:cNvPr>
          <p:cNvSpPr/>
          <p:nvPr/>
        </p:nvSpPr>
        <p:spPr>
          <a:xfrm>
            <a:off x="6110172" y="5289967"/>
            <a:ext cx="1221150" cy="65875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Classroom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77D05ACA-64D4-DB4E-BDDA-EB01464454D6}"/>
              </a:ext>
            </a:extLst>
          </p:cNvPr>
          <p:cNvSpPr/>
          <p:nvPr/>
        </p:nvSpPr>
        <p:spPr>
          <a:xfrm>
            <a:off x="5909272" y="788312"/>
            <a:ext cx="1422050" cy="69319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Pedagogy</a:t>
            </a:r>
          </a:p>
        </p:txBody>
      </p:sp>
      <p:sp>
        <p:nvSpPr>
          <p:cNvPr id="29" name="Isosceles Triangle 44">
            <a:extLst>
              <a:ext uri="{FF2B5EF4-FFF2-40B4-BE49-F238E27FC236}">
                <a16:creationId xmlns:a16="http://schemas.microsoft.com/office/drawing/2014/main" id="{FC14B4E6-0894-334B-9846-38DCD5EFBD71}"/>
              </a:ext>
            </a:extLst>
          </p:cNvPr>
          <p:cNvSpPr/>
          <p:nvPr/>
        </p:nvSpPr>
        <p:spPr>
          <a:xfrm rot="1427703">
            <a:off x="5536092" y="1530888"/>
            <a:ext cx="308402" cy="102825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44">
            <a:extLst>
              <a:ext uri="{FF2B5EF4-FFF2-40B4-BE49-F238E27FC236}">
                <a16:creationId xmlns:a16="http://schemas.microsoft.com/office/drawing/2014/main" id="{B5388973-CB79-6E4E-B3F2-EB0D0812E353}"/>
              </a:ext>
            </a:extLst>
          </p:cNvPr>
          <p:cNvSpPr/>
          <p:nvPr/>
        </p:nvSpPr>
        <p:spPr>
          <a:xfrm rot="8332525">
            <a:off x="5835087" y="4781835"/>
            <a:ext cx="164989" cy="541929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44">
            <a:extLst>
              <a:ext uri="{FF2B5EF4-FFF2-40B4-BE49-F238E27FC236}">
                <a16:creationId xmlns:a16="http://schemas.microsoft.com/office/drawing/2014/main" id="{BC5FC4FB-ADB8-1440-ADD4-5851118229DB}"/>
              </a:ext>
            </a:extLst>
          </p:cNvPr>
          <p:cNvSpPr/>
          <p:nvPr/>
        </p:nvSpPr>
        <p:spPr>
          <a:xfrm rot="256401">
            <a:off x="4622510" y="1826698"/>
            <a:ext cx="192082" cy="661886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8CB307C1-177D-FC44-8F88-43A6C8CDDD2A}"/>
              </a:ext>
            </a:extLst>
          </p:cNvPr>
          <p:cNvSpPr/>
          <p:nvPr/>
        </p:nvSpPr>
        <p:spPr>
          <a:xfrm>
            <a:off x="4494864" y="1153366"/>
            <a:ext cx="1067736" cy="54732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Research</a:t>
            </a:r>
          </a:p>
        </p:txBody>
      </p:sp>
      <p:sp>
        <p:nvSpPr>
          <p:cNvPr id="33" name="Isosceles Triangle 44">
            <a:extLst>
              <a:ext uri="{FF2B5EF4-FFF2-40B4-BE49-F238E27FC236}">
                <a16:creationId xmlns:a16="http://schemas.microsoft.com/office/drawing/2014/main" id="{E3DDAA3C-A356-BC43-9B91-B0299728CCEC}"/>
              </a:ext>
            </a:extLst>
          </p:cNvPr>
          <p:cNvSpPr/>
          <p:nvPr/>
        </p:nvSpPr>
        <p:spPr>
          <a:xfrm rot="14765881">
            <a:off x="2706825" y="4022929"/>
            <a:ext cx="209745" cy="832468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29523A1-C533-BC45-85A9-8AA424A9A593}"/>
              </a:ext>
            </a:extLst>
          </p:cNvPr>
          <p:cNvSpPr/>
          <p:nvPr/>
        </p:nvSpPr>
        <p:spPr>
          <a:xfrm>
            <a:off x="1339515" y="4540094"/>
            <a:ext cx="998565" cy="53674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Research</a:t>
            </a:r>
          </a:p>
        </p:txBody>
      </p:sp>
    </p:spTree>
    <p:extLst>
      <p:ext uri="{BB962C8B-B14F-4D97-AF65-F5344CB8AC3E}">
        <p14:creationId xmlns:p14="http://schemas.microsoft.com/office/powerpoint/2010/main" val="19502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/>
      <p:bldP spid="52" grpId="0"/>
      <p:bldP spid="104" grpId="0" animBg="1"/>
      <p:bldP spid="105" grpId="0" animBg="1"/>
      <p:bldP spid="106" grpId="0" animBg="1"/>
      <p:bldP spid="108" grpId="0" animBg="1"/>
      <p:bldP spid="109" grpId="0" animBg="1"/>
      <p:bldP spid="112" grpId="0" animBg="1"/>
      <p:bldP spid="113" grpId="0" animBg="1"/>
      <p:bldP spid="114" grpId="0" animBg="1"/>
      <p:bldP spid="15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in Luxembourg</a:t>
            </a:r>
          </a:p>
        </p:txBody>
      </p:sp>
      <p:sp>
        <p:nvSpPr>
          <p:cNvPr id="5" name="Rectangle 4"/>
          <p:cNvSpPr/>
          <p:nvPr/>
        </p:nvSpPr>
        <p:spPr>
          <a:xfrm>
            <a:off x="579864" y="1616490"/>
            <a:ext cx="733750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…encountered a more research-driven model for OH in Europe (Lux, Netherlands)</a:t>
            </a:r>
          </a:p>
          <a:p>
            <a:endParaRPr lang="en-US" sz="2800" dirty="0"/>
          </a:p>
          <a:p>
            <a:r>
              <a:rPr lang="en-US" sz="2800" dirty="0"/>
              <a:t>Curating, archiving, and publishing recordings online is not necessarily expected or assumed.</a:t>
            </a:r>
          </a:p>
          <a:p>
            <a:endParaRPr lang="en-US" sz="2800" dirty="0"/>
          </a:p>
          <a:p>
            <a:r>
              <a:rPr lang="en-US" sz="2800" dirty="0"/>
              <a:t>In Digital Humanities, research based on text corpora require transcripts</a:t>
            </a:r>
          </a:p>
        </p:txBody>
      </p:sp>
    </p:spTree>
    <p:extLst>
      <p:ext uri="{BB962C8B-B14F-4D97-AF65-F5344CB8AC3E}">
        <p14:creationId xmlns:p14="http://schemas.microsoft.com/office/powerpoint/2010/main" val="4273327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dirty="0"/>
              <a:t>Oral History and Technology </a:t>
            </a:r>
          </a:p>
          <a:p>
            <a:pPr algn="ctr"/>
            <a:r>
              <a:rPr lang="en-US" dirty="0"/>
              <a:t>Session 036</a:t>
            </a:r>
          </a:p>
          <a:p>
            <a:pPr algn="ctr"/>
            <a:endParaRPr lang="en-US" dirty="0"/>
          </a:p>
          <a:p>
            <a:pPr algn="ctr"/>
            <a:r>
              <a:rPr lang="en-US" b="1" dirty="0"/>
              <a:t>Alicia Barber</a:t>
            </a:r>
            <a:r>
              <a:rPr lang="en-US" dirty="0"/>
              <a:t>, Stories in Place, LLC</a:t>
            </a:r>
          </a:p>
          <a:p>
            <a:pPr algn="ctr"/>
            <a:r>
              <a:rPr lang="en-US" b="1" dirty="0"/>
              <a:t>Douglas Lambert</a:t>
            </a:r>
            <a:r>
              <a:rPr lang="en-US" dirty="0"/>
              <a:t>, University of Luxembourg</a:t>
            </a:r>
          </a:p>
          <a:p>
            <a:pPr algn="ctr"/>
            <a:r>
              <a:rPr lang="en-US" b="1" dirty="0"/>
              <a:t>Rob Perks</a:t>
            </a:r>
            <a:r>
              <a:rPr lang="en-US" dirty="0"/>
              <a:t>, The British Library</a:t>
            </a:r>
          </a:p>
          <a:p>
            <a:pPr algn="ctr"/>
            <a:r>
              <a:rPr lang="en-US" b="1" dirty="0"/>
              <a:t>Virginia Millington</a:t>
            </a:r>
            <a:r>
              <a:rPr lang="en-US" dirty="0"/>
              <a:t>, </a:t>
            </a:r>
            <a:r>
              <a:rPr lang="en-US" dirty="0" err="1"/>
              <a:t>StoryCorps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549650" y="160940"/>
            <a:ext cx="3389586" cy="110358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282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ounded Rectangle 107">
            <a:extLst>
              <a:ext uri="{FF2B5EF4-FFF2-40B4-BE49-F238E27FC236}">
                <a16:creationId xmlns:a16="http://schemas.microsoft.com/office/drawing/2014/main" id="{4D7CDA39-97F3-734A-BF4B-A4B38E0D9567}"/>
              </a:ext>
            </a:extLst>
          </p:cNvPr>
          <p:cNvSpPr/>
          <p:nvPr/>
        </p:nvSpPr>
        <p:spPr>
          <a:xfrm>
            <a:off x="3352800" y="2832334"/>
            <a:ext cx="2482641" cy="227306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Full </a:t>
            </a:r>
          </a:p>
          <a:p>
            <a:pPr algn="ctr"/>
            <a:r>
              <a:rPr lang="en-US" sz="2800" dirty="0"/>
              <a:t>Transcription </a:t>
            </a:r>
          </a:p>
          <a:p>
            <a:pPr algn="ctr"/>
            <a:r>
              <a:rPr lang="en-US" sz="2800" dirty="0"/>
              <a:t>Set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238C988-D581-4FD6-B908-A00DB44E10AF}"/>
              </a:ext>
            </a:extLst>
          </p:cNvPr>
          <p:cNvSpPr/>
          <p:nvPr/>
        </p:nvSpPr>
        <p:spPr>
          <a:xfrm>
            <a:off x="3733800" y="228600"/>
            <a:ext cx="1727200" cy="12052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Interview Recordings</a:t>
            </a:r>
          </a:p>
        </p:txBody>
      </p:sp>
      <p:sp>
        <p:nvSpPr>
          <p:cNvPr id="16" name="Isosceles Triangle 35">
            <a:extLst>
              <a:ext uri="{FF2B5EF4-FFF2-40B4-BE49-F238E27FC236}">
                <a16:creationId xmlns:a16="http://schemas.microsoft.com/office/drawing/2014/main" id="{D4170CA2-52B2-41F4-9101-92197A550A92}"/>
              </a:ext>
            </a:extLst>
          </p:cNvPr>
          <p:cNvSpPr/>
          <p:nvPr/>
        </p:nvSpPr>
        <p:spPr>
          <a:xfrm rot="10800000">
            <a:off x="4343400" y="1524000"/>
            <a:ext cx="457200" cy="1165828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995FBC-31AB-464F-AC97-06FAD99ADE7E}"/>
              </a:ext>
            </a:extLst>
          </p:cNvPr>
          <p:cNvSpPr txBox="1"/>
          <p:nvPr/>
        </p:nvSpPr>
        <p:spPr>
          <a:xfrm>
            <a:off x="5791199" y="1948405"/>
            <a:ext cx="2482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Topic Modeling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89D91A-BA9C-4CB5-A134-9A5CF9F71EFB}"/>
              </a:ext>
            </a:extLst>
          </p:cNvPr>
          <p:cNvSpPr txBox="1"/>
          <p:nvPr/>
        </p:nvSpPr>
        <p:spPr>
          <a:xfrm>
            <a:off x="1251159" y="4807803"/>
            <a:ext cx="2482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Sentiment Analysis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749DD3-86E7-4537-8588-6FA42700D87A}"/>
              </a:ext>
            </a:extLst>
          </p:cNvPr>
          <p:cNvSpPr txBox="1"/>
          <p:nvPr/>
        </p:nvSpPr>
        <p:spPr>
          <a:xfrm>
            <a:off x="6400800" y="3657600"/>
            <a:ext cx="2482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Named Entity Recognition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45D9D1-F63A-4FFD-94EE-E906627A26C2}"/>
              </a:ext>
            </a:extLst>
          </p:cNvPr>
          <p:cNvSpPr txBox="1"/>
          <p:nvPr/>
        </p:nvSpPr>
        <p:spPr>
          <a:xfrm>
            <a:off x="1022560" y="2750403"/>
            <a:ext cx="1796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Machine Translation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957BE5-BC07-4FEB-B908-66BBE91F6A11}"/>
              </a:ext>
            </a:extLst>
          </p:cNvPr>
          <p:cNvSpPr txBox="1"/>
          <p:nvPr/>
        </p:nvSpPr>
        <p:spPr>
          <a:xfrm>
            <a:off x="4451559" y="5527664"/>
            <a:ext cx="2482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Automatic Indexing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70CBBA-5204-4DB2-87AC-987C02FA1103}"/>
              </a:ext>
            </a:extLst>
          </p:cNvPr>
          <p:cNvSpPr txBox="1"/>
          <p:nvPr/>
        </p:nvSpPr>
        <p:spPr>
          <a:xfrm>
            <a:off x="2773864" y="1535073"/>
            <a:ext cx="25220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ASR?</a:t>
            </a:r>
          </a:p>
          <a:p>
            <a:r>
              <a:rPr lang="en-US" sz="1000" dirty="0"/>
              <a:t>Automatic Speech </a:t>
            </a:r>
          </a:p>
          <a:p>
            <a:r>
              <a:rPr lang="en-US" sz="1000" dirty="0"/>
              <a:t>Recognition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57561"/>
            <a:ext cx="3033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Digital Humanities context</a:t>
            </a:r>
          </a:p>
        </p:txBody>
      </p:sp>
    </p:spTree>
    <p:extLst>
      <p:ext uri="{BB962C8B-B14F-4D97-AF65-F5344CB8AC3E}">
        <p14:creationId xmlns:p14="http://schemas.microsoft.com/office/powerpoint/2010/main" val="418699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  <p:bldP spid="20" grpId="0"/>
      <p:bldP spid="21" grpId="0"/>
      <p:bldP spid="2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Luxembourgish Oral History Initiative</a:t>
            </a:r>
          </a:p>
        </p:txBody>
      </p:sp>
      <p:sp>
        <p:nvSpPr>
          <p:cNvPr id="5" name="Content Placeholder 2"/>
          <p:cNvSpPr txBox="1"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1BA8E1"/>
              </a:buClr>
              <a:buNone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Luxembourgish Oral History Initiative</a:t>
            </a:r>
          </a:p>
          <a:p>
            <a:pPr marL="0" indent="0">
              <a:buClr>
                <a:srgbClr val="1BA8E1"/>
              </a:buClr>
              <a:buNone/>
            </a:pPr>
            <a:endParaRPr lang="en-US" sz="2100" dirty="0">
              <a:solidFill>
                <a:schemeClr val="tx1">
                  <a:lumMod val="50000"/>
                  <a:lumOff val="50000"/>
                </a:schemeClr>
              </a:solidFill>
              <a:cs typeface="Arial"/>
            </a:endParaRPr>
          </a:p>
          <a:p>
            <a:pPr marL="0" indent="0">
              <a:buClr>
                <a:srgbClr val="1BA8E1"/>
              </a:buClr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Evaluation of options and opportunities for C2DH for expanding </a:t>
            </a:r>
          </a:p>
          <a:p>
            <a:pPr marL="0" indent="0">
              <a:buClr>
                <a:srgbClr val="1BA8E1"/>
              </a:buClr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collection, accessibility, research potential, and public distribution </a:t>
            </a:r>
          </a:p>
          <a:p>
            <a:pPr marL="0" indent="0">
              <a:buClr>
                <a:srgbClr val="1BA8E1"/>
              </a:buClr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of recorded interviews</a:t>
            </a:r>
          </a:p>
          <a:p>
            <a:pPr>
              <a:buClr>
                <a:srgbClr val="1BA8E1"/>
              </a:buClr>
              <a:buFont typeface="Wingdings" charset="2"/>
              <a:buChar char="§"/>
            </a:pPr>
            <a:endParaRPr lang="en-US" sz="2100" dirty="0">
              <a:solidFill>
                <a:schemeClr val="tx1">
                  <a:lumMod val="50000"/>
                  <a:lumOff val="50000"/>
                </a:schemeClr>
              </a:solidFill>
              <a:cs typeface="Arial"/>
            </a:endParaRPr>
          </a:p>
          <a:p>
            <a:pPr>
              <a:buClr>
                <a:srgbClr val="1BA8E1"/>
              </a:buClr>
              <a:buFont typeface="Wingdings" charset="2"/>
              <a:buChar char="§"/>
            </a:pPr>
            <a:endParaRPr lang="en-US" sz="2100" dirty="0">
              <a:solidFill>
                <a:schemeClr val="tx1">
                  <a:lumMod val="50000"/>
                  <a:lumOff val="50000"/>
                </a:scheme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430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8474" y="199793"/>
            <a:ext cx="5760000" cy="990600"/>
          </a:xfrm>
        </p:spPr>
        <p:txBody>
          <a:bodyPr/>
          <a:lstStyle/>
          <a:p>
            <a:r>
              <a:rPr lang="en-US"/>
              <a:t>The Luxembourgish Oral History Initiative</a:t>
            </a:r>
          </a:p>
        </p:txBody>
      </p:sp>
      <p:sp>
        <p:nvSpPr>
          <p:cNvPr id="5" name="Content Placeholder 2"/>
          <p:cNvSpPr txBox="1"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1BA8E1"/>
              </a:buClr>
              <a:buNone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Luxembourgish Oral History Initiative</a:t>
            </a:r>
          </a:p>
          <a:p>
            <a:pPr marL="0" indent="0">
              <a:buClr>
                <a:srgbClr val="1BA8E1"/>
              </a:buClr>
              <a:buNone/>
            </a:pPr>
            <a:endParaRPr lang="en-US" sz="2100" dirty="0">
              <a:solidFill>
                <a:schemeClr val="tx1">
                  <a:lumMod val="50000"/>
                  <a:lumOff val="50000"/>
                </a:schemeClr>
              </a:solidFill>
              <a:cs typeface="Arial"/>
            </a:endParaRPr>
          </a:p>
          <a:p>
            <a:pPr>
              <a:buClr>
                <a:srgbClr val="1BA8E1"/>
              </a:buClr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Content Collection</a:t>
            </a:r>
          </a:p>
          <a:p>
            <a:pPr>
              <a:buClr>
                <a:srgbClr val="1BA8E1"/>
              </a:buClr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Archive and Enliven</a:t>
            </a:r>
          </a:p>
          <a:p>
            <a:pPr>
              <a:buClr>
                <a:srgbClr val="1BA8E1"/>
              </a:buClr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Research theory</a:t>
            </a:r>
          </a:p>
          <a:p>
            <a:pPr>
              <a:buClr>
                <a:srgbClr val="1BA8E1"/>
              </a:buClr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Tools</a:t>
            </a:r>
          </a:p>
          <a:p>
            <a:pPr>
              <a:buClr>
                <a:srgbClr val="1BA8E1"/>
              </a:buClr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Library</a:t>
            </a:r>
          </a:p>
          <a:p>
            <a:pPr marL="0" indent="0">
              <a:buClr>
                <a:srgbClr val="1BA8E1"/>
              </a:buClr>
              <a:buNone/>
            </a:pPr>
            <a:endParaRPr lang="en-US" sz="2100" dirty="0">
              <a:solidFill>
                <a:schemeClr val="tx1">
                  <a:lumMod val="50000"/>
                  <a:lumOff val="50000"/>
                </a:scheme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203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Thank you!</a:t>
            </a:r>
            <a:endParaRPr lang="en-US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4" y="1710134"/>
            <a:ext cx="2606012" cy="1504941"/>
          </a:xfrm>
          <a:prstGeom prst="rect">
            <a:avLst/>
          </a:prstGeom>
        </p:spPr>
      </p:pic>
      <p:sp>
        <p:nvSpPr>
          <p:cNvPr id="10" name="Rectangle 23"/>
          <p:cNvSpPr>
            <a:spLocks/>
          </p:cNvSpPr>
          <p:nvPr/>
        </p:nvSpPr>
        <p:spPr bwMode="auto">
          <a:xfrm>
            <a:off x="2356932" y="4142432"/>
            <a:ext cx="4312383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marL="609600" indent="-609600"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Gill Sans Light" charset="0"/>
                <a:cs typeface="Gill Sans Light" charset="0"/>
              </a:rPr>
              <a:t>Douglas LAMBERT</a:t>
            </a:r>
          </a:p>
          <a:p>
            <a:pPr marL="609600" indent="-609600" algn="ctr"/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Gill Sans Light" charset="0"/>
                <a:cs typeface="Gill Sans Light" charset="0"/>
              </a:rPr>
              <a:t>douglas.lambert@uni.lu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ea typeface="Gill Sans Light" charset="0"/>
              <a:cs typeface="Gill Sans Light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76499"/>
          </a:xfrm>
          <a:prstGeom prst="rect">
            <a:avLst/>
          </a:prstGeom>
        </p:spPr>
      </p:pic>
      <p:sp>
        <p:nvSpPr>
          <p:cNvPr id="4" name="Rectangle 3"/>
          <p:cNvSpPr>
            <a:spLocks/>
          </p:cNvSpPr>
          <p:nvPr/>
        </p:nvSpPr>
        <p:spPr bwMode="auto">
          <a:xfrm>
            <a:off x="0" y="485021"/>
            <a:ext cx="9144000" cy="135096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txBody>
          <a:bodyPr lIns="0" tIns="180000" rIns="0" bIns="0" anchor="b" anchorCtr="0"/>
          <a:lstStyle/>
          <a:p>
            <a:endParaRPr lang="fr-FR" dirty="0"/>
          </a:p>
        </p:txBody>
      </p:sp>
      <p:sp>
        <p:nvSpPr>
          <p:cNvPr id="5" name="Rectangle 6"/>
          <p:cNvSpPr>
            <a:spLocks/>
          </p:cNvSpPr>
          <p:nvPr/>
        </p:nvSpPr>
        <p:spPr bwMode="auto">
          <a:xfrm>
            <a:off x="-1" y="485021"/>
            <a:ext cx="196851" cy="1350962"/>
          </a:xfrm>
          <a:prstGeom prst="rect">
            <a:avLst/>
          </a:prstGeom>
          <a:solidFill>
            <a:srgbClr val="E037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 dirty="0"/>
          </a:p>
        </p:txBody>
      </p:sp>
      <p:sp>
        <p:nvSpPr>
          <p:cNvPr id="6" name="Text Placeholder 22"/>
          <p:cNvSpPr txBox="1">
            <a:spLocks/>
          </p:cNvSpPr>
          <p:nvPr/>
        </p:nvSpPr>
        <p:spPr>
          <a:xfrm>
            <a:off x="439387" y="394868"/>
            <a:ext cx="6394563" cy="1350962"/>
          </a:xfrm>
          <a:prstGeom prst="rect">
            <a:avLst/>
          </a:prstGeom>
        </p:spPr>
        <p:txBody>
          <a:bodyPr vert="horz" lIns="360000" tIns="180000" rIns="36000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buFontTx/>
              <a:buNone/>
              <a:defRPr sz="2000" kern="1200">
                <a:solidFill>
                  <a:schemeClr val="bg1"/>
                </a:solidFill>
                <a:latin typeface="Gill Sans"/>
                <a:ea typeface="+mn-ea"/>
                <a:cs typeface="Gill Sans"/>
              </a:defRPr>
            </a:lvl1pPr>
            <a:lvl2pPr marL="45720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Oral History Choices in the Digital Age</a:t>
            </a:r>
          </a:p>
          <a:p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An International Perspective</a:t>
            </a:r>
          </a:p>
          <a:p>
            <a:pPr>
              <a:spcAft>
                <a:spcPts val="600"/>
              </a:spcAft>
            </a:pPr>
            <a:endParaRPr lang="en-US" sz="1800" b="1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>
              <a:spcAft>
                <a:spcPts val="600"/>
              </a:spcAft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  <a:sym typeface="Gill Sans" charset="0"/>
              </a:rPr>
              <a:t>Douglas Lambert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160" y="646748"/>
            <a:ext cx="1779271" cy="1027508"/>
          </a:xfrm>
          <a:prstGeom prst="rect">
            <a:avLst/>
          </a:prstGeom>
        </p:spPr>
      </p:pic>
      <p:grpSp>
        <p:nvGrpSpPr>
          <p:cNvPr id="15" name="Group 23"/>
          <p:cNvGrpSpPr/>
          <p:nvPr/>
        </p:nvGrpSpPr>
        <p:grpSpPr>
          <a:xfrm>
            <a:off x="7719023" y="5732426"/>
            <a:ext cx="1019412" cy="702000"/>
            <a:chOff x="7778187" y="681228"/>
            <a:chExt cx="900000" cy="576072"/>
          </a:xfrm>
        </p:grpSpPr>
        <p:sp>
          <p:nvSpPr>
            <p:cNvPr id="16" name="Rounded Rectangle 10"/>
            <p:cNvSpPr/>
            <p:nvPr userDrawn="1"/>
          </p:nvSpPr>
          <p:spPr>
            <a:xfrm>
              <a:off x="7778187" y="681228"/>
              <a:ext cx="900000" cy="57607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fr-LU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778187" y="1088020"/>
              <a:ext cx="900000" cy="169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fr-LU" dirty="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0" y="6434866"/>
            <a:ext cx="915921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 dirty="0"/>
          </a:p>
        </p:txBody>
      </p:sp>
      <p:pic>
        <p:nvPicPr>
          <p:cNvPr id="19" name="Picture 14" descr="UNI_logo_quadri_def.pdf"/>
          <p:cNvPicPr>
            <a:picLocks noChangeAspect="1"/>
          </p:cNvPicPr>
          <p:nvPr/>
        </p:nvPicPr>
        <p:blipFill>
          <a:blip r:embed="rId4"/>
          <a:srcRect l="24471" t="27051" r="21988" b="29129"/>
          <a:stretch>
            <a:fillRect/>
          </a:stretch>
        </p:blipFill>
        <p:spPr>
          <a:xfrm>
            <a:off x="7880676" y="5871628"/>
            <a:ext cx="747755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56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</a:t>
            </a:r>
          </a:p>
        </p:txBody>
      </p:sp>
      <p:sp>
        <p:nvSpPr>
          <p:cNvPr id="5" name="Rectangle 4"/>
          <p:cNvSpPr/>
          <p:nvPr/>
        </p:nvSpPr>
        <p:spPr>
          <a:xfrm>
            <a:off x="579863" y="1616490"/>
            <a:ext cx="815154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Douglas Lambert</a:t>
            </a:r>
          </a:p>
          <a:p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-BS, MS, PhD in Environmental Engineering</a:t>
            </a:r>
          </a:p>
          <a:p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-15+ years with The Randforce Associates, Mike Frisch</a:t>
            </a:r>
          </a:p>
          <a:p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-Developed and applied oral history indexing methods</a:t>
            </a:r>
          </a:p>
          <a:p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-OH indexing for multidisciplinary research</a:t>
            </a:r>
          </a:p>
        </p:txBody>
      </p:sp>
    </p:spTree>
    <p:extLst>
      <p:ext uri="{BB962C8B-B14F-4D97-AF65-F5344CB8AC3E}">
        <p14:creationId xmlns:p14="http://schemas.microsoft.com/office/powerpoint/2010/main" val="395385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64" y="4489873"/>
            <a:ext cx="2606012" cy="15049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299" y="4261269"/>
            <a:ext cx="2324100" cy="19621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9864" y="1616490"/>
            <a:ext cx="733750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Expanding digital oral history in Luxembourg</a:t>
            </a:r>
          </a:p>
          <a:p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of Luxembourg’s 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Centre for Contemporary and Digital History (C</a:t>
            </a:r>
            <a:r>
              <a:rPr lang="en-US" sz="20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DH)</a:t>
            </a:r>
          </a:p>
          <a:p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91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579864" y="2107142"/>
            <a:ext cx="733750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Take home…</a:t>
            </a:r>
          </a:p>
          <a:p>
            <a:endParaRPr lang="en-US" sz="2800" dirty="0"/>
          </a:p>
          <a:p>
            <a:r>
              <a:rPr lang="en-US" sz="2800" dirty="0"/>
              <a:t>OH indexing approaches from the US will need to be re-envisioned, retooled, and otherwise adapted for a new and different cultural and technological context. </a:t>
            </a:r>
          </a:p>
        </p:txBody>
      </p:sp>
    </p:spTree>
    <p:extLst>
      <p:ext uri="{BB962C8B-B14F-4D97-AF65-F5344CB8AC3E}">
        <p14:creationId xmlns:p14="http://schemas.microsoft.com/office/powerpoint/2010/main" val="423536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8474" y="303716"/>
            <a:ext cx="5760000" cy="990600"/>
          </a:xfrm>
        </p:spPr>
        <p:txBody>
          <a:bodyPr/>
          <a:lstStyle/>
          <a:p>
            <a:r>
              <a:rPr lang="en-US" dirty="0"/>
              <a:t>Indexing Approaches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587CA84-891C-3046-B666-9091D0584030}"/>
              </a:ext>
            </a:extLst>
          </p:cNvPr>
          <p:cNvSpPr txBox="1">
            <a:spLocks/>
          </p:cNvSpPr>
          <p:nvPr/>
        </p:nvSpPr>
        <p:spPr>
          <a:xfrm>
            <a:off x="498474" y="1824583"/>
            <a:ext cx="7522120" cy="1963891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BA8E1"/>
              </a:buClr>
              <a:buFont typeface="Wingdings" charset="2"/>
              <a:buChar char="§"/>
            </a:pPr>
            <a:r>
              <a:rPr lang="en-US" dirty="0"/>
              <a:t>Indexing oral histories digitally at the timecode level is a practice increasingly adopted for collections, often with the goal of creating online access to recordings.</a:t>
            </a:r>
          </a:p>
        </p:txBody>
      </p:sp>
    </p:spTree>
    <p:extLst>
      <p:ext uri="{BB962C8B-B14F-4D97-AF65-F5344CB8AC3E}">
        <p14:creationId xmlns:p14="http://schemas.microsoft.com/office/powerpoint/2010/main" val="329619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Indexing Approaches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1477747-B988-414D-9214-7516C694B7DE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08130" y="1322023"/>
            <a:ext cx="8645938" cy="13369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1BA8E1"/>
              </a:buClr>
              <a:buNone/>
            </a:pP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Timecode indexing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2ED8173D-7B58-439D-9E69-ADEA85B94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5687"/>
            <a:ext cx="9144000" cy="492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83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Indexing Approaches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675FAB-1E3C-49C1-A42F-2BFDC68BE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4482" y="1965196"/>
            <a:ext cx="4488024" cy="22440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6C0ADE-5985-4777-953A-159676E8A9B5}"/>
              </a:ext>
            </a:extLst>
          </p:cNvPr>
          <p:cNvPicPr/>
          <p:nvPr/>
        </p:nvPicPr>
        <p:blipFill rotWithShape="1">
          <a:blip r:embed="rId4"/>
          <a:srcRect l="833" t="26137" r="1024" b="541"/>
          <a:stretch/>
        </p:blipFill>
        <p:spPr bwMode="auto">
          <a:xfrm>
            <a:off x="3279791" y="1385230"/>
            <a:ext cx="3884743" cy="52836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w16cid="http://schemas.microsoft.com/office/word/2016/wordml/cid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963F5A-D5F4-4228-A818-449AF75800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417"/>
          <a:stretch/>
        </p:blipFill>
        <p:spPr>
          <a:xfrm>
            <a:off x="4368307" y="1582965"/>
            <a:ext cx="3780333" cy="488816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1477747-B988-414D-9214-7516C694B7DE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498474" y="1633749"/>
            <a:ext cx="2781317" cy="6628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BA8E1"/>
              </a:buClr>
            </a:pP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Timecode indexing</a:t>
            </a:r>
          </a:p>
        </p:txBody>
      </p:sp>
    </p:spTree>
    <p:extLst>
      <p:ext uri="{BB962C8B-B14F-4D97-AF65-F5344CB8AC3E}">
        <p14:creationId xmlns:p14="http://schemas.microsoft.com/office/powerpoint/2010/main" val="177412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ctorat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FST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FDEF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FLSHAS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Chapter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PublishingExpirationDate xmlns="http://schemas.microsoft.com/sharepoint/v3" xsi:nil="true"/>
    <TaxCatchAll xmlns="a6c533f7-61db-40a9-92cc-7bf39d0de398"/>
    <o606121503634f60aadbd34f286ff3d9 xmlns="a6c533f7-61db-40a9-92cc-7bf39d0de398">
      <Terms xmlns="http://schemas.microsoft.com/office/infopath/2007/PartnerControls"/>
    </o606121503634f60aadbd34f286ff3d9>
    <a60e8a9bb7a5498084be0308f3b51622 xmlns="a6c533f7-61db-40a9-92cc-7bf39d0de398">
      <Terms xmlns="http://schemas.microsoft.com/office/infopath/2007/PartnerControls"/>
    </a60e8a9bb7a5498084be0308f3b51622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91315580376B46A11719EE4F871FF5" ma:contentTypeVersion="2" ma:contentTypeDescription="Create a new document." ma:contentTypeScope="" ma:versionID="8854321e5d77485fd489825fc93e6ca5">
  <xsd:schema xmlns:xsd="http://www.w3.org/2001/XMLSchema" xmlns:xs="http://www.w3.org/2001/XMLSchema" xmlns:p="http://schemas.microsoft.com/office/2006/metadata/properties" xmlns:ns1="http://schemas.microsoft.com/sharepoint/v3" xmlns:ns2="a6c533f7-61db-40a9-92cc-7bf39d0de398" targetNamespace="http://schemas.microsoft.com/office/2006/metadata/properties" ma:root="true" ma:fieldsID="d4c04313973a0c9248cfae03f8c66896" ns1:_="" ns2:_="">
    <xsd:import namespace="http://schemas.microsoft.com/sharepoint/v3"/>
    <xsd:import namespace="a6c533f7-61db-40a9-92cc-7bf39d0de39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o606121503634f60aadbd34f286ff3d9" minOccurs="0"/>
                <xsd:element ref="ns2:TaxCatchAll" minOccurs="0"/>
                <xsd:element ref="ns2:TaxCatchAllLabel" minOccurs="0"/>
                <xsd:element ref="ns2:a60e8a9bb7a5498084be0308f3b5162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c533f7-61db-40a9-92cc-7bf39d0de398" elementFormDefault="qualified">
    <xsd:import namespace="http://schemas.microsoft.com/office/2006/documentManagement/types"/>
    <xsd:import namespace="http://schemas.microsoft.com/office/infopath/2007/PartnerControls"/>
    <xsd:element name="o606121503634f60aadbd34f286ff3d9" ma:index="10" nillable="true" ma:taxonomy="true" ma:internalName="o606121503634f60aadbd34f286ff3d9" ma:taxonomyFieldName="Document_x0020_Category" ma:displayName="Document Category" ma:default="" ma:fieldId="{86061215-0363-4f60-aadb-d34f286ff3d9}" ma:taxonomyMulti="true" ma:sspId="ceefa7fb-4336-4fa1-9d81-8bd6ad6a0761" ma:termSetId="8467628b-cc19-41c8-84de-1e197b3524f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hidden="true" ma:list="{88da9af2-fc06-457f-9f9b-54ea4b8c2f8e}" ma:internalName="TaxCatchAll" ma:showField="CatchAllData" ma:web="a6c533f7-61db-40a9-92cc-7bf39d0de3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88da9af2-fc06-457f-9f9b-54ea4b8c2f8e}" ma:internalName="TaxCatchAllLabel" ma:readOnly="true" ma:showField="CatchAllDataLabel" ma:web="a6c533f7-61db-40a9-92cc-7bf39d0de3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60e8a9bb7a5498084be0308f3b51622" ma:index="14" nillable="true" ma:taxonomy="true" ma:internalName="a60e8a9bb7a5498084be0308f3b51622" ma:taxonomyFieldName="The_x0020_University" ma:displayName="The University" ma:default="" ma:fieldId="{a60e8a9b-b7a5-4980-84be-0308f3b51622}" ma:taxonomyMulti="true" ma:sspId="ceefa7fb-4336-4fa1-9d81-8bd6ad6a0761" ma:termSetId="d027352d-354c-4edb-9a10-0a26093ac2d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4061AB-008C-4B13-A51D-B0B618334E1E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microsoft.com/office/2006/documentManagement/types"/>
    <ds:schemaRef ds:uri="a6c533f7-61db-40a9-92cc-7bf39d0de398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DA2B562-9EA8-4D58-BF81-D75E7CFA47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6c533f7-61db-40a9-92cc-7bf39d0de3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A17246-69DF-4258-81C7-4881F90A003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7061</TotalTime>
  <Words>906</Words>
  <Application>Microsoft Macintosh PowerPoint</Application>
  <PresentationFormat>On-screen Show (4:3)</PresentationFormat>
  <Paragraphs>197</Paragraphs>
  <Slides>23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Arial</vt:lpstr>
      <vt:lpstr>Calibri</vt:lpstr>
      <vt:lpstr>Gill Sans</vt:lpstr>
      <vt:lpstr>Gill Sans Light</vt:lpstr>
      <vt:lpstr>Times New Roman</vt:lpstr>
      <vt:lpstr>Wingdings</vt:lpstr>
      <vt:lpstr>Rectorate</vt:lpstr>
      <vt:lpstr>Cover</vt:lpstr>
      <vt:lpstr>FSTC</vt:lpstr>
      <vt:lpstr>FDEF</vt:lpstr>
      <vt:lpstr>FLSHASE</vt:lpstr>
      <vt:lpstr>Chapter page</vt:lpstr>
      <vt:lpstr>PowerPoint Presentation</vt:lpstr>
      <vt:lpstr>PowerPoint Presentation</vt:lpstr>
      <vt:lpstr>PowerPoint Presentation</vt:lpstr>
      <vt:lpstr>Bio</vt:lpstr>
      <vt:lpstr>Introduction</vt:lpstr>
      <vt:lpstr>Introduction</vt:lpstr>
      <vt:lpstr>Indexing Approaches</vt:lpstr>
      <vt:lpstr>Indexing Approaches</vt:lpstr>
      <vt:lpstr>Indexing Approaches</vt:lpstr>
      <vt:lpstr>Indexing Approaches</vt:lpstr>
      <vt:lpstr>Indexing Approaches</vt:lpstr>
      <vt:lpstr>Indexing Approaches</vt:lpstr>
      <vt:lpstr>Indexing Approaches</vt:lpstr>
      <vt:lpstr>Indexing Approaches</vt:lpstr>
      <vt:lpstr>Indexing Approaches</vt:lpstr>
      <vt:lpstr>Indexing Approaches</vt:lpstr>
      <vt:lpstr>PowerPoint Presentation</vt:lpstr>
      <vt:lpstr>PowerPoint Presentation</vt:lpstr>
      <vt:lpstr>Challenge in Luxembourg</vt:lpstr>
      <vt:lpstr>PowerPoint Presentation</vt:lpstr>
      <vt:lpstr>The Luxembourgish Oral History Initiative</vt:lpstr>
      <vt:lpstr>The Luxembourgish Oral History Initiative</vt:lpstr>
      <vt:lpstr>Thank you!</vt:lpstr>
    </vt:vector>
  </TitlesOfParts>
  <Company>uni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Luxembourg</dc:title>
  <dc:creator>Daniele Stoffel</dc:creator>
  <cp:lastModifiedBy>Microsoft Office User</cp:lastModifiedBy>
  <cp:revision>504</cp:revision>
  <cp:lastPrinted>2015-10-21T08:58:49Z</cp:lastPrinted>
  <dcterms:created xsi:type="dcterms:W3CDTF">2017-03-13T11:22:12Z</dcterms:created>
  <dcterms:modified xsi:type="dcterms:W3CDTF">2020-02-17T10:10:41Z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 Category">
    <vt:lpwstr/>
  </property>
  <property fmtid="{D5CDD505-2E9C-101B-9397-08002B2CF9AE}" pid="3" name="ContentTypeId">
    <vt:lpwstr>0x0101000D91315580376B46A11719EE4F871FF5</vt:lpwstr>
  </property>
  <property fmtid="{D5CDD505-2E9C-101B-9397-08002B2CF9AE}" pid="4" name="The University">
    <vt:lpwstr/>
  </property>
</Properties>
</file>