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811" r:id="rId5"/>
    <p:sldMasterId id="2147483813" r:id="rId6"/>
    <p:sldMasterId id="2147483816" r:id="rId7"/>
    <p:sldMasterId id="2147483824" r:id="rId8"/>
    <p:sldMasterId id="2147483812" r:id="rId9"/>
  </p:sldMasterIdLst>
  <p:notesMasterIdLst>
    <p:notesMasterId r:id="rId37"/>
  </p:notesMasterIdLst>
  <p:handoutMasterIdLst>
    <p:handoutMasterId r:id="rId38"/>
  </p:handoutMasterIdLst>
  <p:sldIdLst>
    <p:sldId id="359" r:id="rId10"/>
    <p:sldId id="371" r:id="rId11"/>
    <p:sldId id="464" r:id="rId12"/>
    <p:sldId id="467" r:id="rId13"/>
    <p:sldId id="472" r:id="rId14"/>
    <p:sldId id="471" r:id="rId15"/>
    <p:sldId id="470" r:id="rId16"/>
    <p:sldId id="475" r:id="rId17"/>
    <p:sldId id="473" r:id="rId18"/>
    <p:sldId id="474" r:id="rId19"/>
    <p:sldId id="437" r:id="rId20"/>
    <p:sldId id="283" r:id="rId21"/>
    <p:sldId id="288" r:id="rId22"/>
    <p:sldId id="286" r:id="rId23"/>
    <p:sldId id="284" r:id="rId24"/>
    <p:sldId id="435" r:id="rId25"/>
    <p:sldId id="476" r:id="rId26"/>
    <p:sldId id="278" r:id="rId27"/>
    <p:sldId id="280" r:id="rId28"/>
    <p:sldId id="266" r:id="rId29"/>
    <p:sldId id="267" r:id="rId30"/>
    <p:sldId id="269" r:id="rId31"/>
    <p:sldId id="292" r:id="rId32"/>
    <p:sldId id="293" r:id="rId33"/>
    <p:sldId id="279" r:id="rId34"/>
    <p:sldId id="285" r:id="rId35"/>
    <p:sldId id="365" r:id="rId3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>
          <p15:clr>
            <a:srgbClr val="A4A3A4"/>
          </p15:clr>
        </p15:guide>
        <p15:guide id="3" orient="horz" pos="5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F"/>
    <a:srgbClr val="E03400"/>
    <a:srgbClr val="5C0025"/>
    <a:srgbClr val="0FA5B0"/>
    <a:srgbClr val="FF140B"/>
    <a:srgbClr val="5C5C5C"/>
    <a:srgbClr val="406670"/>
    <a:srgbClr val="8FA175"/>
    <a:srgbClr val="65939E"/>
    <a:srgbClr val="94B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3" autoAdjust="0"/>
    <p:restoredTop sz="86454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536" y="200"/>
      </p:cViewPr>
      <p:guideLst>
        <p:guide orient="horz" pos="194"/>
        <p:guide/>
        <p:guide orient="horz" pos="598"/>
      </p:guideLst>
    </p:cSldViewPr>
  </p:slideViewPr>
  <p:outlineViewPr>
    <p:cViewPr>
      <p:scale>
        <a:sx n="33" d="100"/>
        <a:sy n="33" d="100"/>
      </p:scale>
      <p:origin x="0" y="-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04"/>
    </p:cViewPr>
  </p:sorterViewPr>
  <p:notesViewPr>
    <p:cSldViewPr snapToGrid="0" snapToObjects="1">
      <p:cViewPr varScale="1">
        <p:scale>
          <a:sx n="83" d="100"/>
          <a:sy n="83" d="100"/>
        </p:scale>
        <p:origin x="3970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AD99-C8D0-4A84-9335-5A9B802B40CF}" type="datetimeFigureOut">
              <a:rPr lang="lb-LU" smtClean="0"/>
              <a:pPr/>
              <a:t>17.02.20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1ECB-F45B-499C-B19B-FA29906B876F}" type="slidenum">
              <a:rPr lang="lb-LU" smtClean="0"/>
              <a:pPr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22989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63E1-A2A2-6F4B-A381-048F498A91E8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461A-2F76-9B45-BD8C-695B6B1FE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43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3B4C-4D8D-2542-A89C-A58E264084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6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1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…because 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users </a:t>
            </a:r>
            <a:r>
              <a:rPr lang="en-US" sz="1200" b="1" u="sng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do not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know what we have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…when we need </a:t>
            </a:r>
            <a:r>
              <a:rPr lang="en-US" sz="1200" b="1" u="sng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to find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what we have.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 background, role, </a:t>
            </a:r>
            <a:r>
              <a:rPr lang="en-US" dirty="0" err="1"/>
              <a:t>whz</a:t>
            </a:r>
            <a:r>
              <a:rPr lang="en-US" dirty="0"/>
              <a:t> oral </a:t>
            </a:r>
            <a:r>
              <a:rPr lang="en-US" dirty="0" err="1"/>
              <a:t>historz</a:t>
            </a:r>
            <a:r>
              <a:rPr lang="en-US" dirty="0"/>
              <a:t>, def of oral </a:t>
            </a:r>
            <a:r>
              <a:rPr lang="en-US" dirty="0" err="1"/>
              <a:t>historz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3B4C-4D8D-2542-A89C-A58E26408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6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Collection : </a:t>
            </a:r>
            <a:r>
              <a:rPr lang="en-US" dirty="0" err="1"/>
              <a:t>InterviewER</a:t>
            </a:r>
            <a:r>
              <a:rPr lang="en-US" dirty="0"/>
              <a:t> notes are important</a:t>
            </a:r>
          </a:p>
          <a:p>
            <a:endParaRPr lang="en-US" dirty="0"/>
          </a:p>
          <a:p>
            <a:r>
              <a:rPr lang="en-US" dirty="0"/>
              <a:t>Curation : optimized for an intended audience</a:t>
            </a:r>
          </a:p>
          <a:p>
            <a:endParaRPr lang="en-US" dirty="0"/>
          </a:p>
          <a:p>
            <a:r>
              <a:rPr lang="en-US" dirty="0"/>
              <a:t>Dissemination : Digital Archive, Exhibits, Podcasts, Films, Social Networks, OHMS websites,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3B4C-4D8D-2542-A89C-A58E26408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53B4C-4D8D-2542-A89C-A58E264084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5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pic>
        <p:nvPicPr>
          <p:cNvPr id="10" name="Picture 21" descr="UNI_logo_quadri_def.pdf"/>
          <p:cNvPicPr>
            <a:picLocks noChangeAspect="1"/>
          </p:cNvPicPr>
          <p:nvPr userDrawn="1"/>
        </p:nvPicPr>
        <p:blipFill>
          <a:blip r:embed="rId2"/>
          <a:srcRect l="24471" t="27051" r="21988" b="29129"/>
          <a:stretch>
            <a:fillRect/>
          </a:stretch>
        </p:blipFill>
        <p:spPr>
          <a:xfrm>
            <a:off x="7941350" y="799858"/>
            <a:ext cx="610801" cy="499910"/>
          </a:xfrm>
          <a:prstGeom prst="rect">
            <a:avLst/>
          </a:prstGeom>
        </p:spPr>
      </p:pic>
      <p:grpSp>
        <p:nvGrpSpPr>
          <p:cNvPr id="11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chemeClr val="accent2"/>
              </a:buClr>
              <a:buSzPct val="100000"/>
              <a:buFont typeface="Wingdings" charset="2"/>
              <a:buChar char="§"/>
              <a:defRPr/>
            </a:lvl1pPr>
            <a:lvl2pPr>
              <a:buClr>
                <a:schemeClr val="accent2"/>
              </a:buClr>
              <a:buSzPct val="100000"/>
              <a:buFont typeface="Wingdings" charset="2"/>
              <a:buChar char="§"/>
              <a:defRPr/>
            </a:lvl2pPr>
            <a:lvl3pPr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buSzPct val="100000"/>
              <a:buFont typeface="Wingdings" charset="2"/>
              <a:buChar char="§"/>
              <a:defRPr/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FA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2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1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pic>
        <p:nvPicPr>
          <p:cNvPr id="16" name="Picture 15" descr="FSTC_Embleme_outline_EN_white_vect.ai"/>
          <p:cNvPicPr>
            <a:picLocks noChangeAspect="1"/>
          </p:cNvPicPr>
          <p:nvPr userDrawn="1"/>
        </p:nvPicPr>
        <p:blipFill>
          <a:blip r:embed="rId3"/>
          <a:srcRect l="34259" t="46433" r="35648" b="51441"/>
          <a:stretch>
            <a:fillRect/>
          </a:stretch>
        </p:blipFill>
        <p:spPr>
          <a:xfrm>
            <a:off x="320541" y="991383"/>
            <a:ext cx="3922712" cy="195837"/>
          </a:xfrm>
          <a:prstGeom prst="rect">
            <a:avLst/>
          </a:prstGeom>
        </p:spPr>
      </p:pic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C0025"/>
              </a:solidFill>
            </a:endParaRPr>
          </a:p>
        </p:txBody>
      </p:sp>
      <p:grpSp>
        <p:nvGrpSpPr>
          <p:cNvPr id="7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8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0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9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pic>
        <p:nvPicPr>
          <p:cNvPr id="15" name="Picture 3" descr="FDEF_Embleme_outline_ENG_vect_white.ai"/>
          <p:cNvPicPr>
            <a:picLocks noChangeAspect="1"/>
          </p:cNvPicPr>
          <p:nvPr userDrawn="1"/>
        </p:nvPicPr>
        <p:blipFill rotWithShape="1">
          <a:blip r:embed="rId3"/>
          <a:srcRect l="37156" t="48295" r="38766" b="47500"/>
          <a:stretch/>
        </p:blipFill>
        <p:spPr>
          <a:xfrm>
            <a:off x="436087" y="934426"/>
            <a:ext cx="2915053" cy="3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S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E03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03400"/>
              </a:solidFill>
            </a:endParaRPr>
          </a:p>
        </p:txBody>
      </p:sp>
      <p:grpSp>
        <p:nvGrpSpPr>
          <p:cNvPr id="9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2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1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pic>
        <p:nvPicPr>
          <p:cNvPr id="17" name="Picture 6" descr="FLSHASE_Embleme_outline_ENG_vect_white.ai"/>
          <p:cNvPicPr>
            <a:picLocks noChangeAspect="1"/>
          </p:cNvPicPr>
          <p:nvPr userDrawn="1"/>
        </p:nvPicPr>
        <p:blipFill rotWithShape="1">
          <a:blip r:embed="rId3"/>
          <a:srcRect l="25858" t="48495" r="33189" b="48289"/>
          <a:stretch/>
        </p:blipFill>
        <p:spPr>
          <a:xfrm>
            <a:off x="424906" y="950400"/>
            <a:ext cx="5136076" cy="3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pag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0" y="4140200"/>
            <a:ext cx="28800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6278915" y="4140200"/>
            <a:ext cx="28800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46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2000" b="0" i="0">
                <a:solidFill>
                  <a:srgbClr val="595959"/>
                </a:solidFill>
                <a:latin typeface="Arial"/>
                <a:cs typeface="Arial"/>
              </a:defRPr>
            </a:lvl1pPr>
            <a:lvl2pPr marL="288036" indent="0" algn="ctr">
              <a:buNone/>
              <a:defRPr/>
            </a:lvl2pPr>
            <a:lvl3pPr marL="576070" indent="0" algn="ctr">
              <a:buNone/>
              <a:defRPr/>
            </a:lvl3pPr>
            <a:lvl4pPr marL="864106" indent="0" algn="ctr">
              <a:buNone/>
              <a:defRPr/>
            </a:lvl4pPr>
            <a:lvl5pPr marL="1152142" indent="0" algn="ctr">
              <a:buNone/>
              <a:defRPr/>
            </a:lvl5pPr>
            <a:lvl6pPr marL="1440177" indent="0" algn="ctr">
              <a:buNone/>
              <a:defRPr/>
            </a:lvl6pPr>
            <a:lvl7pPr marL="1728212" indent="0" algn="ctr">
              <a:buNone/>
              <a:defRPr/>
            </a:lvl7pPr>
            <a:lvl8pPr marL="2016248" indent="0" algn="ctr">
              <a:buNone/>
              <a:defRPr/>
            </a:lvl8pPr>
            <a:lvl9pPr marL="2304283" indent="0" algn="ctr">
              <a:buNone/>
              <a:defRPr/>
            </a:lvl9pPr>
          </a:lstStyle>
          <a:p>
            <a:r>
              <a:rPr lang="fr-CH" dirty="0"/>
              <a:t>Click to edit Master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endParaRPr lang="en-US" dirty="0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57300"/>
            <a:ext cx="915921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1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6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8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7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grpSp>
        <p:nvGrpSpPr>
          <p:cNvPr id="4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5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SECURITYANDTRUSTE_Logo_White.ai"/>
          <p:cNvPicPr>
            <a:picLocks noChangeAspect="1"/>
          </p:cNvPicPr>
          <p:nvPr userDrawn="1"/>
        </p:nvPicPr>
        <p:blipFill>
          <a:blip r:embed="rId3"/>
          <a:srcRect l="27200" t="37522" r="27092" b="37057"/>
          <a:stretch>
            <a:fillRect/>
          </a:stretch>
        </p:blipFill>
        <p:spPr>
          <a:xfrm>
            <a:off x="6494556" y="263525"/>
            <a:ext cx="975563" cy="767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pic>
        <p:nvPicPr>
          <p:cNvPr id="14" name="Picture 13" descr="LCSB_kurz_weiss_mittel.eps"/>
          <p:cNvPicPr>
            <a:picLocks noChangeAspect="1"/>
          </p:cNvPicPr>
          <p:nvPr userDrawn="1"/>
        </p:nvPicPr>
        <p:blipFill>
          <a:blip r:embed="rId2"/>
          <a:srcRect t="10349" b="762"/>
          <a:stretch>
            <a:fillRect/>
          </a:stretch>
        </p:blipFill>
        <p:spPr>
          <a:xfrm>
            <a:off x="6417224" y="190807"/>
            <a:ext cx="1041400" cy="914400"/>
          </a:xfrm>
          <a:prstGeom prst="rect">
            <a:avLst/>
          </a:prstGeom>
        </p:spPr>
      </p:pic>
      <p:grpSp>
        <p:nvGrpSpPr>
          <p:cNvPr id="2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3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grpSp>
        <p:nvGrpSpPr>
          <p:cNvPr id="2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C2DH_logo_def_vect_white.ai"/>
          <p:cNvPicPr>
            <a:picLocks noChangeAspect="1"/>
          </p:cNvPicPr>
          <p:nvPr userDrawn="1"/>
        </p:nvPicPr>
        <p:blipFill>
          <a:blip r:embed="rId3"/>
          <a:srcRect l="28731" t="26371" r="20024" b="29918"/>
          <a:stretch>
            <a:fillRect/>
          </a:stretch>
        </p:blipFill>
        <p:spPr>
          <a:xfrm>
            <a:off x="6189134" y="198872"/>
            <a:ext cx="1405465" cy="914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95FF-C429-4E0F-A415-E1DD81BC0AF8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A25E-FEB7-4715-87E5-1E4304C70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DD727-EA99-2740-A856-F557FD69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5405-1ED9-574F-8E82-6F842F7E1ADE}" type="datetimeFigureOut">
              <a:rPr lang="en-US" smtClean="0"/>
              <a:t>2/17/20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984B1-9F1C-9F49-ACC6-7EF92337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38503-8049-FC4F-AD70-FCAB27EE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B7FC-7A07-224A-A66B-7179675E2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2016-10-05_A7r_07365_Belval_UniLu_m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59211" cy="6483628"/>
          </a:xfrm>
          <a:prstGeom prst="rect">
            <a:avLst/>
          </a:prstGeom>
        </p:spPr>
      </p:pic>
      <p:sp>
        <p:nvSpPr>
          <p:cNvPr id="18" name="Rectangle 2"/>
          <p:cNvSpPr>
            <a:spLocks/>
          </p:cNvSpPr>
          <p:nvPr userDrawn="1"/>
        </p:nvSpPr>
        <p:spPr bwMode="auto">
          <a:xfrm>
            <a:off x="0" y="485021"/>
            <a:ext cx="9144000" cy="1350962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/>
          </a:p>
        </p:txBody>
      </p:sp>
      <p:grpSp>
        <p:nvGrpSpPr>
          <p:cNvPr id="8" name="Group 23"/>
          <p:cNvGrpSpPr/>
          <p:nvPr userDrawn="1"/>
        </p:nvGrpSpPr>
        <p:grpSpPr>
          <a:xfrm>
            <a:off x="7719023" y="5732426"/>
            <a:ext cx="1019412" cy="702000"/>
            <a:chOff x="7778187" y="681228"/>
            <a:chExt cx="900000" cy="576072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7778187" y="681228"/>
              <a:ext cx="900000" cy="576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778187" y="1088020"/>
              <a:ext cx="900000" cy="16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6434866"/>
            <a:ext cx="915921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5" name="Picture 14" descr="UNI_logo_quadri_def.pdf"/>
          <p:cNvPicPr>
            <a:picLocks noChangeAspect="1"/>
          </p:cNvPicPr>
          <p:nvPr userDrawn="1"/>
        </p:nvPicPr>
        <p:blipFill>
          <a:blip r:embed="rId3"/>
          <a:srcRect l="24471" t="27051" r="21988" b="29129"/>
          <a:stretch>
            <a:fillRect/>
          </a:stretch>
        </p:blipFill>
        <p:spPr>
          <a:xfrm>
            <a:off x="7880676" y="5871628"/>
            <a:ext cx="747755" cy="612000"/>
          </a:xfrm>
          <a:prstGeom prst="rect">
            <a:avLst/>
          </a:prstGeom>
        </p:spPr>
      </p:pic>
      <p:sp>
        <p:nvSpPr>
          <p:cNvPr id="19" name="Line 3"/>
          <p:cNvSpPr>
            <a:spLocks noChangeShapeType="1"/>
          </p:cNvSpPr>
          <p:nvPr userDrawn="1"/>
        </p:nvSpPr>
        <p:spPr bwMode="auto">
          <a:xfrm rot="10800000" flipH="1">
            <a:off x="3711575" y="485021"/>
            <a:ext cx="0" cy="1350962"/>
          </a:xfrm>
          <a:prstGeom prst="line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6"/>
          <p:cNvSpPr>
            <a:spLocks/>
          </p:cNvSpPr>
          <p:nvPr userDrawn="1"/>
        </p:nvSpPr>
        <p:spPr bwMode="auto">
          <a:xfrm>
            <a:off x="0" y="485021"/>
            <a:ext cx="196850" cy="1350962"/>
          </a:xfrm>
          <a:prstGeom prst="rect">
            <a:avLst/>
          </a:prstGeom>
          <a:solidFill>
            <a:srgbClr val="E0373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711575" y="485775"/>
            <a:ext cx="5036425" cy="677821"/>
          </a:xfrm>
          <a:prstGeom prst="rect">
            <a:avLst/>
          </a:prstGeom>
        </p:spPr>
        <p:txBody>
          <a:bodyPr vert="horz" lIns="360000" tIns="180000" rIns="0" bIns="0" anchor="b" anchorCtr="0"/>
          <a:lstStyle>
            <a:lvl1pPr algn="l">
              <a:buFontTx/>
              <a:buNone/>
              <a:defRPr sz="2000">
                <a:solidFill>
                  <a:schemeClr val="bg1"/>
                </a:solidFill>
                <a:latin typeface="+mn-lt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r>
              <a:rPr lang="fr-CH" dirty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11574" y="1171201"/>
            <a:ext cx="5036425" cy="672387"/>
          </a:xfrm>
          <a:prstGeom prst="rect">
            <a:avLst/>
          </a:prstGeom>
        </p:spPr>
        <p:txBody>
          <a:bodyPr vert="horz" lIns="360000" tIns="72000" rIns="0" anchor="t" anchorCtr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+mn-lt"/>
                <a:cs typeface="Gill Sans Light"/>
              </a:defRPr>
            </a:lvl1pPr>
            <a:lvl2pPr>
              <a:buNone/>
              <a:defRPr/>
            </a:lvl2pPr>
          </a:lstStyle>
          <a:p>
            <a:pPr lvl="0"/>
            <a:r>
              <a:rPr lang="fr-CH" dirty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6850" y="886599"/>
            <a:ext cx="3514723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FFFFFF"/>
                </a:solidFill>
                <a:latin typeface="+mj-lt"/>
                <a:sym typeface="Gill Sans" charset="0"/>
              </a:rPr>
              <a:t>University of Luxembourg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6850" y="1256164"/>
            <a:ext cx="351472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baseline="0">
                <a:solidFill>
                  <a:srgbClr val="FFFFFF"/>
                </a:solidFill>
                <a:latin typeface="+mj-lt"/>
                <a:ea typeface="ＭＳ Ｐゴシック" charset="0"/>
                <a:cs typeface="Arial"/>
              </a:rPr>
              <a:t>Multilingual. </a:t>
            </a:r>
            <a:r>
              <a:rPr lang="en-US" sz="1000" b="0" i="0" baseline="0" err="1">
                <a:solidFill>
                  <a:srgbClr val="FFFFFF"/>
                </a:solidFill>
                <a:latin typeface="+mj-lt"/>
                <a:ea typeface="ＭＳ Ｐゴシック" charset="0"/>
                <a:cs typeface="Arial"/>
              </a:rPr>
              <a:t>Personalised</a:t>
            </a:r>
            <a:r>
              <a:rPr lang="en-US" sz="1000" b="0" i="0" baseline="0">
                <a:solidFill>
                  <a:srgbClr val="FFFFFF"/>
                </a:solidFill>
                <a:latin typeface="+mj-lt"/>
                <a:ea typeface="ＭＳ Ｐゴシック" charset="0"/>
                <a:cs typeface="Arial"/>
              </a:rPr>
              <a:t>. Connected.</a:t>
            </a:r>
          </a:p>
          <a:p>
            <a:endParaRPr lang="en-US" sz="1000" b="0" i="0" baseline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6639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677DB8-FEEC-874B-826C-E0B63629173B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6F89D6-47CF-E14B-B76F-28D60558E4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9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836" r:id="rId2"/>
    <p:sldLayoutId id="2147483839" r:id="rId3"/>
    <p:sldLayoutId id="2147483841" r:id="rId4"/>
    <p:sldLayoutId id="2147483842" r:id="rId5"/>
    <p:sldLayoutId id="2147483844" r:id="rId6"/>
    <p:sldLayoutId id="214748384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6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3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NSF%20Framing%20v2.2%20Copy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OH%20Conceptual%20Model%202019.pptx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266700"/>
            <a:ext cx="5760000" cy="990600"/>
          </a:xfrm>
        </p:spPr>
        <p:txBody>
          <a:bodyPr/>
          <a:lstStyle/>
          <a:p>
            <a:r>
              <a:rPr lang="en-US" dirty="0"/>
              <a:t>Oral History Digital Indexing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846" y="1389696"/>
            <a:ext cx="493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BA8E1"/>
              </a:buClr>
            </a:pPr>
            <a:r>
              <a:rPr lang="en-US"/>
              <a:t>Code frames for </a:t>
            </a:r>
            <a:r>
              <a:rPr lang="en-US" b="1"/>
              <a:t>interdisciplinary research</a:t>
            </a:r>
            <a:r>
              <a:rPr lang="en-US"/>
              <a:t>…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91" t="17937" r="29061" b="8408"/>
          <a:stretch/>
        </p:blipFill>
        <p:spPr>
          <a:xfrm>
            <a:off x="709896" y="2226116"/>
            <a:ext cx="7598987" cy="440365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691" t="17937" r="29061" b="8408"/>
          <a:stretch/>
        </p:blipFill>
        <p:spPr>
          <a:xfrm>
            <a:off x="5433522" y="5771819"/>
            <a:ext cx="1179501" cy="68352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2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History Digital Indexing (OHDI)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Timecode Indexing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Annotation before transcription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 with code frames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 logic…</a:t>
            </a:r>
          </a:p>
        </p:txBody>
      </p:sp>
    </p:spTree>
    <p:extLst>
      <p:ext uri="{BB962C8B-B14F-4D97-AF65-F5344CB8AC3E}">
        <p14:creationId xmlns:p14="http://schemas.microsoft.com/office/powerpoint/2010/main" val="10508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91300" y="2623006"/>
            <a:ext cx="2400300" cy="14155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Full Text Representation</a:t>
            </a:r>
          </a:p>
        </p:txBody>
      </p:sp>
      <p:sp>
        <p:nvSpPr>
          <p:cNvPr id="32" name="Oval 31"/>
          <p:cNvSpPr/>
          <p:nvPr/>
        </p:nvSpPr>
        <p:spPr>
          <a:xfrm>
            <a:off x="76200" y="2429217"/>
            <a:ext cx="2590800" cy="18471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Interview Recordings</a:t>
            </a:r>
            <a:endParaRPr lang="en-US" sz="2500" dirty="0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4171950" y="1504949"/>
            <a:ext cx="914400" cy="36957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09900" y="371543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Transcription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2D165-80CE-C245-BAF3-23772BAA5969}"/>
              </a:ext>
            </a:extLst>
          </p:cNvPr>
          <p:cNvSpPr txBox="1"/>
          <p:nvPr/>
        </p:nvSpPr>
        <p:spPr>
          <a:xfrm>
            <a:off x="22002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Linear Media Processing</a:t>
            </a:r>
          </a:p>
        </p:txBody>
      </p:sp>
    </p:spTree>
    <p:extLst>
      <p:ext uri="{BB962C8B-B14F-4D97-AF65-F5344CB8AC3E}">
        <p14:creationId xmlns:p14="http://schemas.microsoft.com/office/powerpoint/2010/main" val="13975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20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5AC2AE-C636-BE4C-B2E0-C1EEA93FCF88}"/>
              </a:ext>
            </a:extLst>
          </p:cNvPr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Non-Linear Model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932D43-460A-4042-8C57-ABEA8EEDB3E5}"/>
              </a:ext>
            </a:extLst>
          </p:cNvPr>
          <p:cNvSpPr/>
          <p:nvPr/>
        </p:nvSpPr>
        <p:spPr>
          <a:xfrm>
            <a:off x="3306611" y="2624481"/>
            <a:ext cx="2530777" cy="22326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2D07C-1F1B-1745-80AD-554469C187E3}"/>
              </a:ext>
            </a:extLst>
          </p:cNvPr>
          <p:cNvSpPr/>
          <p:nvPr/>
        </p:nvSpPr>
        <p:spPr>
          <a:xfrm>
            <a:off x="3657600" y="3138192"/>
            <a:ext cx="1800807" cy="1205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Interview Recordings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0F1B9-10FA-9F4F-BC8F-C510497D809E}"/>
              </a:ext>
            </a:extLst>
          </p:cNvPr>
          <p:cNvSpPr txBox="1"/>
          <p:nvPr/>
        </p:nvSpPr>
        <p:spPr>
          <a:xfrm>
            <a:off x="3581400" y="2667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1DB98-6218-6140-83D4-29E1F633B4B9}"/>
              </a:ext>
            </a:extLst>
          </p:cNvPr>
          <p:cNvSpPr txBox="1"/>
          <p:nvPr/>
        </p:nvSpPr>
        <p:spPr>
          <a:xfrm>
            <a:off x="2923672" y="4343400"/>
            <a:ext cx="329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Timecode Metadata</a:t>
            </a:r>
          </a:p>
        </p:txBody>
      </p:sp>
    </p:spTree>
    <p:extLst>
      <p:ext uri="{BB962C8B-B14F-4D97-AF65-F5344CB8AC3E}">
        <p14:creationId xmlns:p14="http://schemas.microsoft.com/office/powerpoint/2010/main" val="37554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831502F-1BDD-2F42-BC4B-CA7F6D875A83}"/>
              </a:ext>
            </a:extLst>
          </p:cNvPr>
          <p:cNvSpPr/>
          <p:nvPr/>
        </p:nvSpPr>
        <p:spPr>
          <a:xfrm>
            <a:off x="3306611" y="2624481"/>
            <a:ext cx="2530777" cy="22326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Non-Linear Model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768F87-76C1-704E-9ED2-329CBACCF3A5}"/>
              </a:ext>
            </a:extLst>
          </p:cNvPr>
          <p:cNvSpPr txBox="1"/>
          <p:nvPr/>
        </p:nvSpPr>
        <p:spPr>
          <a:xfrm>
            <a:off x="3581400" y="2667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6BF3BE-16E8-9E41-B35B-0EBE33F9E998}"/>
              </a:ext>
            </a:extLst>
          </p:cNvPr>
          <p:cNvSpPr txBox="1"/>
          <p:nvPr/>
        </p:nvSpPr>
        <p:spPr>
          <a:xfrm>
            <a:off x="2923672" y="4343400"/>
            <a:ext cx="329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Timecode Metadata</a:t>
            </a:r>
          </a:p>
        </p:txBody>
      </p:sp>
      <p:sp>
        <p:nvSpPr>
          <p:cNvPr id="104" name="Isosceles Triangle 24">
            <a:extLst>
              <a:ext uri="{FF2B5EF4-FFF2-40B4-BE49-F238E27FC236}">
                <a16:creationId xmlns:a16="http://schemas.microsoft.com/office/drawing/2014/main" id="{E852833F-A179-344A-8371-B7254A4621EA}"/>
              </a:ext>
            </a:extLst>
          </p:cNvPr>
          <p:cNvSpPr/>
          <p:nvPr/>
        </p:nvSpPr>
        <p:spPr>
          <a:xfrm rot="4191431">
            <a:off x="6433313" y="1793793"/>
            <a:ext cx="308402" cy="148487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FEEC4BFE-BA8C-CF40-BCA9-D0314560D7F5}"/>
              </a:ext>
            </a:extLst>
          </p:cNvPr>
          <p:cNvSpPr/>
          <p:nvPr/>
        </p:nvSpPr>
        <p:spPr>
          <a:xfrm>
            <a:off x="304800" y="3126185"/>
            <a:ext cx="1449348" cy="10589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Interface</a:t>
            </a:r>
          </a:p>
        </p:txBody>
      </p:sp>
      <p:sp>
        <p:nvSpPr>
          <p:cNvPr id="106" name="Isosceles Triangle 35">
            <a:extLst>
              <a:ext uri="{FF2B5EF4-FFF2-40B4-BE49-F238E27FC236}">
                <a16:creationId xmlns:a16="http://schemas.microsoft.com/office/drawing/2014/main" id="{276394E5-9B1D-4C44-A8C5-4371A1B37482}"/>
              </a:ext>
            </a:extLst>
          </p:cNvPr>
          <p:cNvSpPr/>
          <p:nvPr/>
        </p:nvSpPr>
        <p:spPr>
          <a:xfrm rot="10800000">
            <a:off x="4343398" y="4396771"/>
            <a:ext cx="457200" cy="116582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D7CDA39-97F3-734A-BF4B-A4B38E0D9567}"/>
              </a:ext>
            </a:extLst>
          </p:cNvPr>
          <p:cNvSpPr/>
          <p:nvPr/>
        </p:nvSpPr>
        <p:spPr>
          <a:xfrm>
            <a:off x="3354746" y="5640060"/>
            <a:ext cx="2482641" cy="11124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Full </a:t>
            </a:r>
          </a:p>
          <a:p>
            <a:pPr algn="ctr"/>
            <a:r>
              <a:rPr lang="en-US" sz="2200" dirty="0"/>
              <a:t>Transcription </a:t>
            </a:r>
          </a:p>
          <a:p>
            <a:pPr algn="ctr"/>
            <a:r>
              <a:rPr lang="en-US" sz="2200" dirty="0"/>
              <a:t>Set</a:t>
            </a:r>
          </a:p>
        </p:txBody>
      </p:sp>
      <p:sp>
        <p:nvSpPr>
          <p:cNvPr id="109" name="Isosceles Triangle 44">
            <a:extLst>
              <a:ext uri="{FF2B5EF4-FFF2-40B4-BE49-F238E27FC236}">
                <a16:creationId xmlns:a16="http://schemas.microsoft.com/office/drawing/2014/main" id="{442FB44C-A7A5-0449-9C23-33296DCCEC77}"/>
              </a:ext>
            </a:extLst>
          </p:cNvPr>
          <p:cNvSpPr/>
          <p:nvPr/>
        </p:nvSpPr>
        <p:spPr>
          <a:xfrm rot="6187623">
            <a:off x="6294735" y="3962924"/>
            <a:ext cx="308402" cy="102825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D71DCAE7-B1A8-A248-9311-D51BBC1A0A3F}"/>
              </a:ext>
            </a:extLst>
          </p:cNvPr>
          <p:cNvSpPr/>
          <p:nvPr/>
        </p:nvSpPr>
        <p:spPr>
          <a:xfrm>
            <a:off x="7086600" y="4372148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113" name="Isosceles Triangle 33">
            <a:extLst>
              <a:ext uri="{FF2B5EF4-FFF2-40B4-BE49-F238E27FC236}">
                <a16:creationId xmlns:a16="http://schemas.microsoft.com/office/drawing/2014/main" id="{94CBFF33-F297-0B4C-B1B2-998FF9D2BCF2}"/>
              </a:ext>
            </a:extLst>
          </p:cNvPr>
          <p:cNvSpPr/>
          <p:nvPr/>
        </p:nvSpPr>
        <p:spPr>
          <a:xfrm rot="16200000">
            <a:off x="2348164" y="2993933"/>
            <a:ext cx="380999" cy="132347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815F3908-6BF0-094E-8654-0AF054EFAA56}"/>
              </a:ext>
            </a:extLst>
          </p:cNvPr>
          <p:cNvSpPr/>
          <p:nvPr/>
        </p:nvSpPr>
        <p:spPr>
          <a:xfrm>
            <a:off x="7417083" y="1820461"/>
            <a:ext cx="1372354" cy="8004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Research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E45BDBF-4D77-904E-8C94-1B4681619F14}"/>
              </a:ext>
            </a:extLst>
          </p:cNvPr>
          <p:cNvSpPr/>
          <p:nvPr/>
        </p:nvSpPr>
        <p:spPr>
          <a:xfrm>
            <a:off x="1707611" y="5596156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16" name="Isosceles Triangle 44">
            <a:extLst>
              <a:ext uri="{FF2B5EF4-FFF2-40B4-BE49-F238E27FC236}">
                <a16:creationId xmlns:a16="http://schemas.microsoft.com/office/drawing/2014/main" id="{7449D634-6D47-F142-B429-4ED83F258689}"/>
              </a:ext>
            </a:extLst>
          </p:cNvPr>
          <p:cNvSpPr/>
          <p:nvPr/>
        </p:nvSpPr>
        <p:spPr>
          <a:xfrm rot="13495431">
            <a:off x="2915929" y="4699020"/>
            <a:ext cx="308402" cy="9229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44">
            <a:extLst>
              <a:ext uri="{FF2B5EF4-FFF2-40B4-BE49-F238E27FC236}">
                <a16:creationId xmlns:a16="http://schemas.microsoft.com/office/drawing/2014/main" id="{B2803C69-B5D9-0242-87F8-8E39106E322D}"/>
              </a:ext>
            </a:extLst>
          </p:cNvPr>
          <p:cNvSpPr/>
          <p:nvPr/>
        </p:nvSpPr>
        <p:spPr>
          <a:xfrm rot="20754324">
            <a:off x="3581005" y="1564243"/>
            <a:ext cx="308402" cy="9229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21EFCB-F75A-4843-AA33-C8F6CB4304D8}"/>
              </a:ext>
            </a:extLst>
          </p:cNvPr>
          <p:cNvSpPr/>
          <p:nvPr/>
        </p:nvSpPr>
        <p:spPr>
          <a:xfrm>
            <a:off x="3075139" y="892358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eBook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7D91257-5C27-EA4A-9FFC-A7C7A681A3DE}"/>
              </a:ext>
            </a:extLst>
          </p:cNvPr>
          <p:cNvSpPr/>
          <p:nvPr/>
        </p:nvSpPr>
        <p:spPr>
          <a:xfrm>
            <a:off x="7375605" y="3140207"/>
            <a:ext cx="1104900" cy="838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Film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B0F5CE-B309-F04F-B1A6-2CEA48E2350B}"/>
              </a:ext>
            </a:extLst>
          </p:cNvPr>
          <p:cNvSpPr/>
          <p:nvPr/>
        </p:nvSpPr>
        <p:spPr>
          <a:xfrm>
            <a:off x="960112" y="2250091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Book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0AA965A-C548-AD40-B85B-70E713A8E79B}"/>
              </a:ext>
            </a:extLst>
          </p:cNvPr>
          <p:cNvSpPr/>
          <p:nvPr/>
        </p:nvSpPr>
        <p:spPr>
          <a:xfrm>
            <a:off x="1710427" y="1603733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Book</a:t>
            </a:r>
          </a:p>
        </p:txBody>
      </p:sp>
      <p:sp>
        <p:nvSpPr>
          <p:cNvPr id="24" name="Isosceles Triangle 44">
            <a:extLst>
              <a:ext uri="{FF2B5EF4-FFF2-40B4-BE49-F238E27FC236}">
                <a16:creationId xmlns:a16="http://schemas.microsoft.com/office/drawing/2014/main" id="{9F5AB82B-ACCA-4E4F-B411-BCAE89007334}"/>
              </a:ext>
            </a:extLst>
          </p:cNvPr>
          <p:cNvSpPr/>
          <p:nvPr/>
        </p:nvSpPr>
        <p:spPr>
          <a:xfrm rot="17026464">
            <a:off x="2508675" y="2141996"/>
            <a:ext cx="308402" cy="117120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44">
            <a:extLst>
              <a:ext uri="{FF2B5EF4-FFF2-40B4-BE49-F238E27FC236}">
                <a16:creationId xmlns:a16="http://schemas.microsoft.com/office/drawing/2014/main" id="{350CF776-1F63-D543-A244-B169BC1A849E}"/>
              </a:ext>
            </a:extLst>
          </p:cNvPr>
          <p:cNvSpPr/>
          <p:nvPr/>
        </p:nvSpPr>
        <p:spPr>
          <a:xfrm rot="18198484">
            <a:off x="2966347" y="2038568"/>
            <a:ext cx="190903" cy="68313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44">
            <a:extLst>
              <a:ext uri="{FF2B5EF4-FFF2-40B4-BE49-F238E27FC236}">
                <a16:creationId xmlns:a16="http://schemas.microsoft.com/office/drawing/2014/main" id="{9F3B9A41-F006-9C40-B48C-7561CE8ACA43}"/>
              </a:ext>
            </a:extLst>
          </p:cNvPr>
          <p:cNvSpPr/>
          <p:nvPr/>
        </p:nvSpPr>
        <p:spPr>
          <a:xfrm rot="5400000">
            <a:off x="6405239" y="2897897"/>
            <a:ext cx="308402" cy="130033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16F7A46-37BF-B84D-844D-9711F85C7C41}"/>
              </a:ext>
            </a:extLst>
          </p:cNvPr>
          <p:cNvSpPr/>
          <p:nvPr/>
        </p:nvSpPr>
        <p:spPr>
          <a:xfrm>
            <a:off x="6110172" y="5289967"/>
            <a:ext cx="1221150" cy="6587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Classroom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7D05ACA-64D4-DB4E-BDDA-EB01464454D6}"/>
              </a:ext>
            </a:extLst>
          </p:cNvPr>
          <p:cNvSpPr/>
          <p:nvPr/>
        </p:nvSpPr>
        <p:spPr>
          <a:xfrm>
            <a:off x="5909272" y="788312"/>
            <a:ext cx="1422050" cy="6931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Pedagogy</a:t>
            </a:r>
          </a:p>
        </p:txBody>
      </p:sp>
      <p:sp>
        <p:nvSpPr>
          <p:cNvPr id="29" name="Isosceles Triangle 44">
            <a:extLst>
              <a:ext uri="{FF2B5EF4-FFF2-40B4-BE49-F238E27FC236}">
                <a16:creationId xmlns:a16="http://schemas.microsoft.com/office/drawing/2014/main" id="{FC14B4E6-0894-334B-9846-38DCD5EFBD71}"/>
              </a:ext>
            </a:extLst>
          </p:cNvPr>
          <p:cNvSpPr/>
          <p:nvPr/>
        </p:nvSpPr>
        <p:spPr>
          <a:xfrm rot="1427703">
            <a:off x="5536092" y="1530888"/>
            <a:ext cx="308402" cy="102825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44">
            <a:extLst>
              <a:ext uri="{FF2B5EF4-FFF2-40B4-BE49-F238E27FC236}">
                <a16:creationId xmlns:a16="http://schemas.microsoft.com/office/drawing/2014/main" id="{B5388973-CB79-6E4E-B3F2-EB0D0812E353}"/>
              </a:ext>
            </a:extLst>
          </p:cNvPr>
          <p:cNvSpPr/>
          <p:nvPr/>
        </p:nvSpPr>
        <p:spPr>
          <a:xfrm rot="8332525">
            <a:off x="5835087" y="4781835"/>
            <a:ext cx="164989" cy="54192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44">
            <a:extLst>
              <a:ext uri="{FF2B5EF4-FFF2-40B4-BE49-F238E27FC236}">
                <a16:creationId xmlns:a16="http://schemas.microsoft.com/office/drawing/2014/main" id="{BC5FC4FB-ADB8-1440-ADD4-5851118229DB}"/>
              </a:ext>
            </a:extLst>
          </p:cNvPr>
          <p:cNvSpPr/>
          <p:nvPr/>
        </p:nvSpPr>
        <p:spPr>
          <a:xfrm rot="256401">
            <a:off x="4622510" y="1826698"/>
            <a:ext cx="192082" cy="6618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CB307C1-177D-FC44-8F88-43A6C8CDDD2A}"/>
              </a:ext>
            </a:extLst>
          </p:cNvPr>
          <p:cNvSpPr/>
          <p:nvPr/>
        </p:nvSpPr>
        <p:spPr>
          <a:xfrm>
            <a:off x="4494864" y="1153366"/>
            <a:ext cx="1067736" cy="5473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33" name="Isosceles Triangle 44">
            <a:extLst>
              <a:ext uri="{FF2B5EF4-FFF2-40B4-BE49-F238E27FC236}">
                <a16:creationId xmlns:a16="http://schemas.microsoft.com/office/drawing/2014/main" id="{E3DDAA3C-A356-BC43-9B91-B0299728CCEC}"/>
              </a:ext>
            </a:extLst>
          </p:cNvPr>
          <p:cNvSpPr/>
          <p:nvPr/>
        </p:nvSpPr>
        <p:spPr>
          <a:xfrm rot="14765881">
            <a:off x="2706825" y="4022929"/>
            <a:ext cx="209745" cy="83246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29523A1-C533-BC45-85A9-8AA424A9A593}"/>
              </a:ext>
            </a:extLst>
          </p:cNvPr>
          <p:cNvSpPr/>
          <p:nvPr/>
        </p:nvSpPr>
        <p:spPr>
          <a:xfrm>
            <a:off x="1339515" y="4540094"/>
            <a:ext cx="998565" cy="5367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A3E5C5-1018-6245-91E8-0A6E99B3AB91}"/>
              </a:ext>
            </a:extLst>
          </p:cNvPr>
          <p:cNvSpPr/>
          <p:nvPr/>
        </p:nvSpPr>
        <p:spPr>
          <a:xfrm>
            <a:off x="3657600" y="3138192"/>
            <a:ext cx="1800807" cy="1205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Interview Recordings</a:t>
            </a:r>
          </a:p>
        </p:txBody>
      </p:sp>
    </p:spTree>
    <p:extLst>
      <p:ext uri="{BB962C8B-B14F-4D97-AF65-F5344CB8AC3E}">
        <p14:creationId xmlns:p14="http://schemas.microsoft.com/office/powerpoint/2010/main" val="26973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8" grpId="0" animBg="1"/>
      <p:bldP spid="109" grpId="0" animBg="1"/>
      <p:bldP spid="112" grpId="0" animBg="1"/>
      <p:bldP spid="113" grpId="0" animBg="1"/>
      <p:bldP spid="1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D7CDA39-97F3-734A-BF4B-A4B38E0D9567}"/>
              </a:ext>
            </a:extLst>
          </p:cNvPr>
          <p:cNvSpPr/>
          <p:nvPr/>
        </p:nvSpPr>
        <p:spPr>
          <a:xfrm>
            <a:off x="3460959" y="2832334"/>
            <a:ext cx="2482641" cy="2273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Full </a:t>
            </a:r>
          </a:p>
          <a:p>
            <a:pPr algn="ctr"/>
            <a:r>
              <a:rPr lang="en-US" sz="2800" dirty="0"/>
              <a:t>Transcription </a:t>
            </a:r>
          </a:p>
          <a:p>
            <a:pPr algn="ctr"/>
            <a:r>
              <a:rPr lang="en-US" sz="2800" dirty="0"/>
              <a:t>Set</a:t>
            </a:r>
          </a:p>
        </p:txBody>
      </p:sp>
      <p:sp>
        <p:nvSpPr>
          <p:cNvPr id="16" name="Isosceles Triangle 35">
            <a:extLst>
              <a:ext uri="{FF2B5EF4-FFF2-40B4-BE49-F238E27FC236}">
                <a16:creationId xmlns:a16="http://schemas.microsoft.com/office/drawing/2014/main" id="{D4170CA2-52B2-41F4-9101-92197A550A92}"/>
              </a:ext>
            </a:extLst>
          </p:cNvPr>
          <p:cNvSpPr/>
          <p:nvPr/>
        </p:nvSpPr>
        <p:spPr>
          <a:xfrm rot="10800000">
            <a:off x="4343400" y="1524000"/>
            <a:ext cx="457200" cy="116582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95FBC-31AB-464F-AC97-06FAD99ADE7E}"/>
              </a:ext>
            </a:extLst>
          </p:cNvPr>
          <p:cNvSpPr txBox="1"/>
          <p:nvPr/>
        </p:nvSpPr>
        <p:spPr>
          <a:xfrm>
            <a:off x="5791199" y="1948405"/>
            <a:ext cx="248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Topic Modeling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89D91A-BA9C-4CB5-A134-9A5CF9F71EFB}"/>
              </a:ext>
            </a:extLst>
          </p:cNvPr>
          <p:cNvSpPr txBox="1"/>
          <p:nvPr/>
        </p:nvSpPr>
        <p:spPr>
          <a:xfrm>
            <a:off x="1251159" y="4807803"/>
            <a:ext cx="248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Sentiment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49DD3-86E7-4537-8588-6FA42700D87A}"/>
              </a:ext>
            </a:extLst>
          </p:cNvPr>
          <p:cNvSpPr txBox="1"/>
          <p:nvPr/>
        </p:nvSpPr>
        <p:spPr>
          <a:xfrm>
            <a:off x="6400800" y="3657600"/>
            <a:ext cx="248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Named Entity Recognition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45D9D1-F63A-4FFD-94EE-E906627A26C2}"/>
              </a:ext>
            </a:extLst>
          </p:cNvPr>
          <p:cNvSpPr txBox="1"/>
          <p:nvPr/>
        </p:nvSpPr>
        <p:spPr>
          <a:xfrm>
            <a:off x="1022560" y="2750403"/>
            <a:ext cx="179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Machine Translation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957BE5-BC07-4FEB-B908-66BBE91F6A11}"/>
              </a:ext>
            </a:extLst>
          </p:cNvPr>
          <p:cNvSpPr txBox="1"/>
          <p:nvPr/>
        </p:nvSpPr>
        <p:spPr>
          <a:xfrm>
            <a:off x="4451559" y="5527664"/>
            <a:ext cx="248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Automatic Indexing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70CBBA-5204-4DB2-87AC-987C02FA1103}"/>
              </a:ext>
            </a:extLst>
          </p:cNvPr>
          <p:cNvSpPr txBox="1"/>
          <p:nvPr/>
        </p:nvSpPr>
        <p:spPr>
          <a:xfrm>
            <a:off x="2640563" y="1699253"/>
            <a:ext cx="175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ASR?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96754B-6005-BA48-A9F4-C7A96EA896E4}"/>
              </a:ext>
            </a:extLst>
          </p:cNvPr>
          <p:cNvSpPr/>
          <p:nvPr/>
        </p:nvSpPr>
        <p:spPr>
          <a:xfrm>
            <a:off x="3671596" y="231166"/>
            <a:ext cx="1800807" cy="1205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Interview Recordings</a:t>
            </a:r>
          </a:p>
        </p:txBody>
      </p:sp>
    </p:spTree>
    <p:extLst>
      <p:ext uri="{BB962C8B-B14F-4D97-AF65-F5344CB8AC3E}">
        <p14:creationId xmlns:p14="http://schemas.microsoft.com/office/powerpoint/2010/main" val="14941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6" grpId="0" animBg="1"/>
      <p:bldP spid="2" grpId="0"/>
      <p:bldP spid="18" grpId="0"/>
      <p:bldP spid="19" grpId="0"/>
      <p:bldP spid="20" grpId="0"/>
      <p:bldP spid="21" grpId="0"/>
      <p:bldP spid="22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Luxembourgish Oral History Initiative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A8E1"/>
              </a:buClr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Luxembourgish Oral History Initiative</a:t>
            </a:r>
          </a:p>
          <a:p>
            <a:pPr marL="0" indent="0">
              <a:buClr>
                <a:srgbClr val="1BA8E1"/>
              </a:buClr>
              <a:buNone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marL="0" indent="0">
              <a:buClr>
                <a:srgbClr val="1BA8E1"/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Evaluation of options and opportunities for C2DH for expanding </a:t>
            </a:r>
          </a:p>
          <a:p>
            <a:pPr marL="0" indent="0">
              <a:buClr>
                <a:srgbClr val="1BA8E1"/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collection, accessibility, research potential, and public distribution </a:t>
            </a:r>
          </a:p>
          <a:p>
            <a:pPr marL="0" indent="0">
              <a:buClr>
                <a:srgbClr val="1BA8E1"/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of recorded interviews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820FB-B9F1-EE4A-999A-684068B4C1A1}"/>
              </a:ext>
            </a:extLst>
          </p:cNvPr>
          <p:cNvSpPr txBox="1"/>
          <p:nvPr/>
        </p:nvSpPr>
        <p:spPr>
          <a:xfrm>
            <a:off x="7580218" y="6055643"/>
            <a:ext cx="105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Model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6663DA-AB57-5946-86D8-CCE45EE454DE}"/>
              </a:ext>
            </a:extLst>
          </p:cNvPr>
          <p:cNvSpPr txBox="1"/>
          <p:nvPr/>
        </p:nvSpPr>
        <p:spPr>
          <a:xfrm>
            <a:off x="1091316" y="1090422"/>
            <a:ext cx="7595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Oral History Conceptual Model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Organizing OH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 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 to 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7232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78607F-17CA-AC42-9C9F-A21879744D5C}"/>
              </a:ext>
            </a:extLst>
          </p:cNvPr>
          <p:cNvSpPr/>
          <p:nvPr/>
        </p:nvSpPr>
        <p:spPr>
          <a:xfrm>
            <a:off x="1091317" y="2670985"/>
            <a:ext cx="2027582" cy="1538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Full a/v interviews, digitized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B15D25-040E-0141-8DA9-AC6F89127F28}"/>
              </a:ext>
            </a:extLst>
          </p:cNvPr>
          <p:cNvSpPr/>
          <p:nvPr/>
        </p:nvSpPr>
        <p:spPr>
          <a:xfrm>
            <a:off x="5758732" y="2670986"/>
            <a:ext cx="2027582" cy="15385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en-US" sz="135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DC084B-CFFB-F549-AF40-AC216C020052}"/>
              </a:ext>
            </a:extLst>
          </p:cNvPr>
          <p:cNvSpPr/>
          <p:nvPr/>
        </p:nvSpPr>
        <p:spPr>
          <a:xfrm>
            <a:off x="3425025" y="2670985"/>
            <a:ext cx="2027582" cy="1538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Text representation of a/v content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9E7E02-598F-1C48-BACF-D7CD829FBB5A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251570-1BAF-7147-81FC-9972E7567889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BF43E6-5C12-4146-9A4C-1C29199FA87D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4C0E7-CA7F-5F48-A2F5-ADF3C850623C}"/>
              </a:ext>
            </a:extLst>
          </p:cNvPr>
          <p:cNvSpPr txBox="1"/>
          <p:nvPr/>
        </p:nvSpPr>
        <p:spPr>
          <a:xfrm>
            <a:off x="1091316" y="1090422"/>
            <a:ext cx="652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4124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C35D05-5C6E-DD43-B042-7A046334BA29}"/>
              </a:ext>
            </a:extLst>
          </p:cNvPr>
          <p:cNvSpPr/>
          <p:nvPr/>
        </p:nvSpPr>
        <p:spPr>
          <a:xfrm>
            <a:off x="1091317" y="2670992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Existing material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5A9A0D-9619-C847-B912-394DB7699447}"/>
              </a:ext>
            </a:extLst>
          </p:cNvPr>
          <p:cNvSpPr/>
          <p:nvPr/>
        </p:nvSpPr>
        <p:spPr>
          <a:xfrm>
            <a:off x="1091317" y="3570882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Recordings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3762198-F8F1-6746-B5E1-DB8C3A81311D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3D1B7F-1FF8-5D45-84AC-EE452D98FE99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65934-6041-8446-9C2D-373F41C56FFC}"/>
              </a:ext>
            </a:extLst>
          </p:cNvPr>
          <p:cNvSpPr txBox="1"/>
          <p:nvPr/>
        </p:nvSpPr>
        <p:spPr>
          <a:xfrm>
            <a:off x="1091317" y="1090422"/>
            <a:ext cx="532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Elements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5A7ED34-2FA9-8349-952D-B19AD2706ADC}"/>
              </a:ext>
            </a:extLst>
          </p:cNvPr>
          <p:cNvSpPr/>
          <p:nvPr/>
        </p:nvSpPr>
        <p:spPr>
          <a:xfrm>
            <a:off x="5758730" y="3570881"/>
            <a:ext cx="2027582" cy="638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Public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744DFE3-8767-3F4F-9F15-17472381588D}"/>
              </a:ext>
            </a:extLst>
          </p:cNvPr>
          <p:cNvSpPr/>
          <p:nvPr/>
        </p:nvSpPr>
        <p:spPr>
          <a:xfrm>
            <a:off x="5758731" y="2670992"/>
            <a:ext cx="2027582" cy="638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1D9D49B-0643-3842-AA77-4830EE694020}"/>
              </a:ext>
            </a:extLst>
          </p:cNvPr>
          <p:cNvSpPr/>
          <p:nvPr/>
        </p:nvSpPr>
        <p:spPr>
          <a:xfrm>
            <a:off x="3425024" y="2670992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Transcription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65B346E-1EDA-8A46-8F9A-859B2A1C23E1}"/>
              </a:ext>
            </a:extLst>
          </p:cNvPr>
          <p:cNvSpPr/>
          <p:nvPr/>
        </p:nvSpPr>
        <p:spPr>
          <a:xfrm>
            <a:off x="3425023" y="3570881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Indexing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68F6C74-F1AE-1140-A7C2-90AD8C1F086F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11761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6499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0" y="485021"/>
            <a:ext cx="9144000" cy="13509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0" tIns="180000" rIns="0" bIns="0" anchor="b" anchorCtr="0"/>
          <a:lstStyle/>
          <a:p>
            <a:endParaRPr lang="fr-FR" dirty="0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-1" y="485021"/>
            <a:ext cx="196851" cy="1350962"/>
          </a:xfrm>
          <a:prstGeom prst="rect">
            <a:avLst/>
          </a:prstGeom>
          <a:solidFill>
            <a:srgbClr val="E037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6" name="Text Placeholder 22"/>
          <p:cNvSpPr txBox="1">
            <a:spLocks/>
          </p:cNvSpPr>
          <p:nvPr/>
        </p:nvSpPr>
        <p:spPr>
          <a:xfrm>
            <a:off x="439387" y="394868"/>
            <a:ext cx="4234213" cy="1350962"/>
          </a:xfrm>
          <a:prstGeom prst="rect">
            <a:avLst/>
          </a:prstGeom>
        </p:spPr>
        <p:txBody>
          <a:bodyPr vert="horz" lIns="360000" tIns="180000" rIns="36000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buFontTx/>
              <a:buNone/>
              <a:defRPr sz="2000" kern="120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Bringing Digital Oral History to Luxembourg </a:t>
            </a:r>
          </a:p>
          <a:p>
            <a:pPr>
              <a:spcAft>
                <a:spcPts val="600"/>
              </a:spcAft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Gill Sans" charset="0"/>
              </a:rPr>
              <a:t>Douglas Lambert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60" y="646748"/>
            <a:ext cx="1779271" cy="1027508"/>
          </a:xfrm>
          <a:prstGeom prst="rect">
            <a:avLst/>
          </a:prstGeom>
        </p:spPr>
      </p:pic>
      <p:grpSp>
        <p:nvGrpSpPr>
          <p:cNvPr id="15" name="Group 23"/>
          <p:cNvGrpSpPr/>
          <p:nvPr/>
        </p:nvGrpSpPr>
        <p:grpSpPr>
          <a:xfrm>
            <a:off x="7719023" y="5732426"/>
            <a:ext cx="1019412" cy="702000"/>
            <a:chOff x="7778187" y="681228"/>
            <a:chExt cx="900000" cy="576072"/>
          </a:xfrm>
        </p:grpSpPr>
        <p:sp>
          <p:nvSpPr>
            <p:cNvPr id="16" name="Rounded Rectangle 10"/>
            <p:cNvSpPr/>
            <p:nvPr userDrawn="1"/>
          </p:nvSpPr>
          <p:spPr>
            <a:xfrm>
              <a:off x="7778187" y="681228"/>
              <a:ext cx="900000" cy="576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778187" y="1088020"/>
              <a:ext cx="900000" cy="16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434866"/>
            <a:ext cx="915921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dirty="0"/>
          </a:p>
        </p:txBody>
      </p:sp>
      <p:pic>
        <p:nvPicPr>
          <p:cNvPr id="19" name="Picture 14" descr="UNI_logo_quadri_def.pdf"/>
          <p:cNvPicPr>
            <a:picLocks noChangeAspect="1"/>
          </p:cNvPicPr>
          <p:nvPr/>
        </p:nvPicPr>
        <p:blipFill>
          <a:blip r:embed="rId4"/>
          <a:srcRect l="24471" t="27051" r="21988" b="29129"/>
          <a:stretch>
            <a:fillRect/>
          </a:stretch>
        </p:blipFill>
        <p:spPr>
          <a:xfrm>
            <a:off x="7880676" y="5871628"/>
            <a:ext cx="74775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B15D25-040E-0141-8DA9-AC6F89127F28}"/>
              </a:ext>
            </a:extLst>
          </p:cNvPr>
          <p:cNvSpPr/>
          <p:nvPr/>
        </p:nvSpPr>
        <p:spPr>
          <a:xfrm>
            <a:off x="5758732" y="3570877"/>
            <a:ext cx="2027582" cy="638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Public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DC084B-CFFB-F549-AF40-AC216C020052}"/>
              </a:ext>
            </a:extLst>
          </p:cNvPr>
          <p:cNvSpPr/>
          <p:nvPr/>
        </p:nvSpPr>
        <p:spPr>
          <a:xfrm>
            <a:off x="3425025" y="2670990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Transcription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C35D05-5C6E-DD43-B042-7A046334BA29}"/>
              </a:ext>
            </a:extLst>
          </p:cNvPr>
          <p:cNvSpPr/>
          <p:nvPr/>
        </p:nvSpPr>
        <p:spPr>
          <a:xfrm>
            <a:off x="1091317" y="2670990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Existing material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5A9A0D-9619-C847-B912-394DB7699447}"/>
              </a:ext>
            </a:extLst>
          </p:cNvPr>
          <p:cNvSpPr/>
          <p:nvPr/>
        </p:nvSpPr>
        <p:spPr>
          <a:xfrm>
            <a:off x="1091317" y="3570879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Recordings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D0B5D0-5C22-2248-8A2D-735F212BC0DF}"/>
              </a:ext>
            </a:extLst>
          </p:cNvPr>
          <p:cNvSpPr/>
          <p:nvPr/>
        </p:nvSpPr>
        <p:spPr>
          <a:xfrm>
            <a:off x="5758732" y="2670990"/>
            <a:ext cx="2027582" cy="638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59094E1-F609-CF40-9837-1A8A8BE1D9C7}"/>
              </a:ext>
            </a:extLst>
          </p:cNvPr>
          <p:cNvSpPr/>
          <p:nvPr/>
        </p:nvSpPr>
        <p:spPr>
          <a:xfrm>
            <a:off x="3425025" y="3570879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Indexing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792D80-AFE7-F044-87F3-D4BE9FECB051}"/>
              </a:ext>
            </a:extLst>
          </p:cNvPr>
          <p:cNvCxnSpPr>
            <a:cxnSpLocks/>
          </p:cNvCxnSpPr>
          <p:nvPr/>
        </p:nvCxnSpPr>
        <p:spPr>
          <a:xfrm>
            <a:off x="5279368" y="2995588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E4DF12D-CE35-DA44-B79C-049491563A2F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827AC82-9E29-5442-9B66-FBCA8247906B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44C797E-3125-BF41-BD55-0C8FE9CA1303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CAF67-9042-9D41-B91A-A82AAC15C77C}"/>
              </a:ext>
            </a:extLst>
          </p:cNvPr>
          <p:cNvSpPr txBox="1"/>
          <p:nvPr/>
        </p:nvSpPr>
        <p:spPr>
          <a:xfrm>
            <a:off x="1091316" y="1090422"/>
            <a:ext cx="677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Focus: Text Analysis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F3CA4E-D81C-2E48-86C2-BB7A57E3F4A3}"/>
              </a:ext>
            </a:extLst>
          </p:cNvPr>
          <p:cNvCxnSpPr>
            <a:cxnSpLocks/>
          </p:cNvCxnSpPr>
          <p:nvPr/>
        </p:nvCxnSpPr>
        <p:spPr>
          <a:xfrm>
            <a:off x="2942083" y="2995588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D0EC29-4FEB-D348-A551-D0560823BE39}"/>
              </a:ext>
            </a:extLst>
          </p:cNvPr>
          <p:cNvSpPr/>
          <p:nvPr/>
        </p:nvSpPr>
        <p:spPr>
          <a:xfrm>
            <a:off x="5758732" y="3570877"/>
            <a:ext cx="2027582" cy="638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Public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8A380D-254B-4642-AA63-197B2B0999DD}"/>
              </a:ext>
            </a:extLst>
          </p:cNvPr>
          <p:cNvSpPr/>
          <p:nvPr/>
        </p:nvSpPr>
        <p:spPr>
          <a:xfrm>
            <a:off x="3425025" y="2670990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Transcription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4A0286-F5FE-8D44-9A0E-3E6B491C7E45}"/>
              </a:ext>
            </a:extLst>
          </p:cNvPr>
          <p:cNvSpPr/>
          <p:nvPr/>
        </p:nvSpPr>
        <p:spPr>
          <a:xfrm>
            <a:off x="1091317" y="2670990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Existing material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7F5F832-42E0-D24A-B059-92E8948064ED}"/>
              </a:ext>
            </a:extLst>
          </p:cNvPr>
          <p:cNvSpPr/>
          <p:nvPr/>
        </p:nvSpPr>
        <p:spPr>
          <a:xfrm>
            <a:off x="1091317" y="3570879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Recordings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283DAED-2986-AA43-BD8B-4BB277E1B08E}"/>
              </a:ext>
            </a:extLst>
          </p:cNvPr>
          <p:cNvSpPr/>
          <p:nvPr/>
        </p:nvSpPr>
        <p:spPr>
          <a:xfrm>
            <a:off x="5758732" y="2670990"/>
            <a:ext cx="2027582" cy="638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66A789F-50AA-1C46-A3AB-60A1A5697187}"/>
              </a:ext>
            </a:extLst>
          </p:cNvPr>
          <p:cNvSpPr/>
          <p:nvPr/>
        </p:nvSpPr>
        <p:spPr>
          <a:xfrm>
            <a:off x="3425025" y="3570879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Indexing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88A624-7684-C743-B5F1-DDA3F8A859DE}"/>
              </a:ext>
            </a:extLst>
          </p:cNvPr>
          <p:cNvCxnSpPr>
            <a:cxnSpLocks/>
          </p:cNvCxnSpPr>
          <p:nvPr/>
        </p:nvCxnSpPr>
        <p:spPr>
          <a:xfrm>
            <a:off x="5279368" y="3863410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36665E-B640-FF46-84EF-A066D2835FA6}"/>
              </a:ext>
            </a:extLst>
          </p:cNvPr>
          <p:cNvCxnSpPr>
            <a:cxnSpLocks/>
          </p:cNvCxnSpPr>
          <p:nvPr/>
        </p:nvCxnSpPr>
        <p:spPr>
          <a:xfrm>
            <a:off x="2942082" y="3161333"/>
            <a:ext cx="658368" cy="56114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B47AF3C-2C97-8840-A7DC-21FE4797A5F3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B4138AA-D9F6-A345-B7EF-F3DD29FC0095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7243BF-74F9-AA40-AE20-6319B5316A3C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157A25-56C6-4B46-8E43-02FD8B78DA6F}"/>
              </a:ext>
            </a:extLst>
          </p:cNvPr>
          <p:cNvSpPr txBox="1"/>
          <p:nvPr/>
        </p:nvSpPr>
        <p:spPr>
          <a:xfrm>
            <a:off x="1091317" y="1090422"/>
            <a:ext cx="532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Focus: Low cost, High impact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593BEB-8B5F-244E-A643-82BEA45D0880}"/>
              </a:ext>
            </a:extLst>
          </p:cNvPr>
          <p:cNvCxnSpPr>
            <a:cxnSpLocks/>
          </p:cNvCxnSpPr>
          <p:nvPr/>
        </p:nvCxnSpPr>
        <p:spPr>
          <a:xfrm flipV="1">
            <a:off x="6711696" y="3134237"/>
            <a:ext cx="0" cy="565176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8F875C-E857-B24F-9BB4-DB243C5826CE}"/>
              </a:ext>
            </a:extLst>
          </p:cNvPr>
          <p:cNvCxnSpPr>
            <a:cxnSpLocks/>
          </p:cNvCxnSpPr>
          <p:nvPr/>
        </p:nvCxnSpPr>
        <p:spPr>
          <a:xfrm flipH="1">
            <a:off x="5279367" y="3184977"/>
            <a:ext cx="669401" cy="514436"/>
          </a:xfrm>
          <a:prstGeom prst="straightConnector1">
            <a:avLst/>
          </a:prstGeom>
          <a:ln w="476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C18C62-8450-504D-B2AC-C02BDDE978E9}"/>
              </a:ext>
            </a:extLst>
          </p:cNvPr>
          <p:cNvCxnSpPr>
            <a:cxnSpLocks/>
          </p:cNvCxnSpPr>
          <p:nvPr/>
        </p:nvCxnSpPr>
        <p:spPr>
          <a:xfrm flipH="1">
            <a:off x="5279367" y="2976225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2D3A6E-D7DD-2D45-A56A-79C6D8A43510}"/>
              </a:ext>
            </a:extLst>
          </p:cNvPr>
          <p:cNvCxnSpPr>
            <a:cxnSpLocks/>
          </p:cNvCxnSpPr>
          <p:nvPr/>
        </p:nvCxnSpPr>
        <p:spPr>
          <a:xfrm>
            <a:off x="5268626" y="3145004"/>
            <a:ext cx="658368" cy="56114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FAA8A6-84B3-D642-9B12-A429FB7936B5}"/>
              </a:ext>
            </a:extLst>
          </p:cNvPr>
          <p:cNvCxnSpPr>
            <a:cxnSpLocks/>
          </p:cNvCxnSpPr>
          <p:nvPr/>
        </p:nvCxnSpPr>
        <p:spPr>
          <a:xfrm>
            <a:off x="5322230" y="3079127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0" grpId="0" animBg="1"/>
      <p:bldP spid="21" grpId="0" build="allAtOnce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048D3B3-58E3-7B45-B931-307CF1114B0B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9F727EC-BBFB-8844-8F8C-A7CD1F82F706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19FB9CD-E8E1-1841-B317-63EC7E652B3B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B490031-7FE7-0D40-BD64-AE8413148E00}"/>
              </a:ext>
            </a:extLst>
          </p:cNvPr>
          <p:cNvSpPr/>
          <p:nvPr/>
        </p:nvSpPr>
        <p:spPr>
          <a:xfrm>
            <a:off x="1091317" y="2670990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Existing material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641525-73C0-9E43-AAB7-DE6434797861}"/>
              </a:ext>
            </a:extLst>
          </p:cNvPr>
          <p:cNvSpPr/>
          <p:nvPr/>
        </p:nvSpPr>
        <p:spPr>
          <a:xfrm>
            <a:off x="1091317" y="3570879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Recordings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BB844A-7FB5-0B4D-89E6-515FDAFBB59B}"/>
              </a:ext>
            </a:extLst>
          </p:cNvPr>
          <p:cNvSpPr/>
          <p:nvPr/>
        </p:nvSpPr>
        <p:spPr>
          <a:xfrm>
            <a:off x="5758732" y="3570877"/>
            <a:ext cx="2027582" cy="638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Public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43C7DD-30AC-0C44-92B0-8FDC37609CC3}"/>
              </a:ext>
            </a:extLst>
          </p:cNvPr>
          <p:cNvSpPr/>
          <p:nvPr/>
        </p:nvSpPr>
        <p:spPr>
          <a:xfrm>
            <a:off x="5758732" y="2670990"/>
            <a:ext cx="2027582" cy="638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DA615C9-A824-8941-89B5-8891FB844D76}"/>
              </a:ext>
            </a:extLst>
          </p:cNvPr>
          <p:cNvSpPr/>
          <p:nvPr/>
        </p:nvSpPr>
        <p:spPr>
          <a:xfrm>
            <a:off x="3425025" y="2670990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Transcription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B2B9090-92CF-944E-A1D4-3B386C686631}"/>
              </a:ext>
            </a:extLst>
          </p:cNvPr>
          <p:cNvSpPr/>
          <p:nvPr/>
        </p:nvSpPr>
        <p:spPr>
          <a:xfrm>
            <a:off x="3425025" y="3570879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Indexing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3C07FF-7F3F-7E4D-A309-9A40B46151D6}"/>
              </a:ext>
            </a:extLst>
          </p:cNvPr>
          <p:cNvCxnSpPr/>
          <p:nvPr/>
        </p:nvCxnSpPr>
        <p:spPr>
          <a:xfrm flipV="1">
            <a:off x="2942082" y="3140967"/>
            <a:ext cx="658368" cy="56921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5A5EF6-02B9-3844-A826-ACFBF148B552}"/>
              </a:ext>
            </a:extLst>
          </p:cNvPr>
          <p:cNvCxnSpPr>
            <a:cxnSpLocks/>
          </p:cNvCxnSpPr>
          <p:nvPr/>
        </p:nvCxnSpPr>
        <p:spPr>
          <a:xfrm>
            <a:off x="2942082" y="3150616"/>
            <a:ext cx="658368" cy="56114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688ABC-7379-8548-93B7-EA52713982DC}"/>
              </a:ext>
            </a:extLst>
          </p:cNvPr>
          <p:cNvCxnSpPr/>
          <p:nvPr/>
        </p:nvCxnSpPr>
        <p:spPr>
          <a:xfrm flipV="1">
            <a:off x="5274944" y="3123521"/>
            <a:ext cx="658368" cy="56921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3F2276-515C-D147-A27B-BE09B5622AFC}"/>
              </a:ext>
            </a:extLst>
          </p:cNvPr>
          <p:cNvCxnSpPr>
            <a:cxnSpLocks/>
          </p:cNvCxnSpPr>
          <p:nvPr/>
        </p:nvCxnSpPr>
        <p:spPr>
          <a:xfrm>
            <a:off x="2931049" y="3890049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D4217E-908E-4345-9695-B51A59A56A7C}"/>
              </a:ext>
            </a:extLst>
          </p:cNvPr>
          <p:cNvCxnSpPr>
            <a:cxnSpLocks/>
          </p:cNvCxnSpPr>
          <p:nvPr/>
        </p:nvCxnSpPr>
        <p:spPr>
          <a:xfrm>
            <a:off x="5272510" y="3882411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D26D0F-D92E-4041-BFD9-2691916EFE2A}"/>
              </a:ext>
            </a:extLst>
          </p:cNvPr>
          <p:cNvCxnSpPr>
            <a:cxnSpLocks/>
          </p:cNvCxnSpPr>
          <p:nvPr/>
        </p:nvCxnSpPr>
        <p:spPr>
          <a:xfrm>
            <a:off x="2931049" y="2975649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21FC8E-D6F4-7C4B-9AE1-A0E841947554}"/>
              </a:ext>
            </a:extLst>
          </p:cNvPr>
          <p:cNvCxnSpPr>
            <a:cxnSpLocks/>
          </p:cNvCxnSpPr>
          <p:nvPr/>
        </p:nvCxnSpPr>
        <p:spPr>
          <a:xfrm>
            <a:off x="5272510" y="2968011"/>
            <a:ext cx="66940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F175A5B-2607-F249-A1C1-8F8AFB0B8D07}"/>
              </a:ext>
            </a:extLst>
          </p:cNvPr>
          <p:cNvSpPr txBox="1"/>
          <p:nvPr/>
        </p:nvSpPr>
        <p:spPr>
          <a:xfrm>
            <a:off x="1091317" y="1090422"/>
            <a:ext cx="532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Focus: Comprehensive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CA16D3-013D-5241-9B23-24E29463DF6F}"/>
              </a:ext>
            </a:extLst>
          </p:cNvPr>
          <p:cNvCxnSpPr>
            <a:cxnSpLocks/>
          </p:cNvCxnSpPr>
          <p:nvPr/>
        </p:nvCxnSpPr>
        <p:spPr>
          <a:xfrm>
            <a:off x="5268626" y="3145004"/>
            <a:ext cx="658368" cy="56114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75898FD-33BD-4E4B-81AE-375488FC7220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E6A6995-E1A0-3749-BB86-5CF881FA3F74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7A76596-39F0-6C44-A7E8-CB7C2378B256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756699-F065-3F48-9A3D-CADB571F6EE0}"/>
              </a:ext>
            </a:extLst>
          </p:cNvPr>
          <p:cNvSpPr/>
          <p:nvPr/>
        </p:nvSpPr>
        <p:spPr>
          <a:xfrm>
            <a:off x="1091317" y="2670990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Existing material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524CEA8-85AA-EA42-A689-FD4AADDBB585}"/>
              </a:ext>
            </a:extLst>
          </p:cNvPr>
          <p:cNvSpPr/>
          <p:nvPr/>
        </p:nvSpPr>
        <p:spPr>
          <a:xfrm>
            <a:off x="1091317" y="3570879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Recordings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E676830-9826-7C4A-9414-DDA7BAB70DCB}"/>
              </a:ext>
            </a:extLst>
          </p:cNvPr>
          <p:cNvSpPr/>
          <p:nvPr/>
        </p:nvSpPr>
        <p:spPr>
          <a:xfrm>
            <a:off x="5758732" y="3570877"/>
            <a:ext cx="2027582" cy="638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Public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8B2E5FC-9F96-9143-B2BA-C333946C9C37}"/>
              </a:ext>
            </a:extLst>
          </p:cNvPr>
          <p:cNvSpPr/>
          <p:nvPr/>
        </p:nvSpPr>
        <p:spPr>
          <a:xfrm>
            <a:off x="5758732" y="2670990"/>
            <a:ext cx="2027582" cy="638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27D3A0-EA11-1A4E-AA4A-4382854C2018}"/>
              </a:ext>
            </a:extLst>
          </p:cNvPr>
          <p:cNvSpPr/>
          <p:nvPr/>
        </p:nvSpPr>
        <p:spPr>
          <a:xfrm>
            <a:off x="3425025" y="2670990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Transcription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D929EF4-E884-A342-9652-7CD7F8BBC02E}"/>
              </a:ext>
            </a:extLst>
          </p:cNvPr>
          <p:cNvSpPr/>
          <p:nvPr/>
        </p:nvSpPr>
        <p:spPr>
          <a:xfrm>
            <a:off x="3425025" y="3570879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Indexing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06CCC2-7A76-7845-AE5C-2A6C6DF044FA}"/>
              </a:ext>
            </a:extLst>
          </p:cNvPr>
          <p:cNvSpPr txBox="1"/>
          <p:nvPr/>
        </p:nvSpPr>
        <p:spPr>
          <a:xfrm>
            <a:off x="1091317" y="1090422"/>
            <a:ext cx="532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Interfaces / Software Tools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788D82F-B6D8-A341-983F-D30418E39A77}"/>
              </a:ext>
            </a:extLst>
          </p:cNvPr>
          <p:cNvSpPr/>
          <p:nvPr/>
        </p:nvSpPr>
        <p:spPr>
          <a:xfrm>
            <a:off x="270589" y="2471027"/>
            <a:ext cx="1245252" cy="728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Digitization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4E133B9-9DC6-9946-8941-1A76A03AE88D}"/>
              </a:ext>
            </a:extLst>
          </p:cNvPr>
          <p:cNvSpPr/>
          <p:nvPr/>
        </p:nvSpPr>
        <p:spPr>
          <a:xfrm>
            <a:off x="2424142" y="3103693"/>
            <a:ext cx="897555" cy="673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Editing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58A207F-8A52-5548-B38F-E676044B2C34}"/>
              </a:ext>
            </a:extLst>
          </p:cNvPr>
          <p:cNvSpPr/>
          <p:nvPr/>
        </p:nvSpPr>
        <p:spPr>
          <a:xfrm>
            <a:off x="3539029" y="3127337"/>
            <a:ext cx="1251665" cy="566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Timecode</a:t>
            </a:r>
          </a:p>
        </p:txBody>
      </p:sp>
    </p:spTree>
    <p:extLst>
      <p:ext uri="{BB962C8B-B14F-4D97-AF65-F5344CB8AC3E}">
        <p14:creationId xmlns:p14="http://schemas.microsoft.com/office/powerpoint/2010/main" val="18184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75898FD-33BD-4E4B-81AE-375488FC7220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E6A6995-E1A0-3749-BB86-5CF881FA3F74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7A76596-39F0-6C44-A7E8-CB7C2378B256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756699-F065-3F48-9A3D-CADB571F6EE0}"/>
              </a:ext>
            </a:extLst>
          </p:cNvPr>
          <p:cNvSpPr/>
          <p:nvPr/>
        </p:nvSpPr>
        <p:spPr>
          <a:xfrm>
            <a:off x="1091317" y="2670990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Existing material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524CEA8-85AA-EA42-A689-FD4AADDBB585}"/>
              </a:ext>
            </a:extLst>
          </p:cNvPr>
          <p:cNvSpPr/>
          <p:nvPr/>
        </p:nvSpPr>
        <p:spPr>
          <a:xfrm>
            <a:off x="1091317" y="3570879"/>
            <a:ext cx="2027582" cy="638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Recordings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E676830-9826-7C4A-9414-DDA7BAB70DCB}"/>
              </a:ext>
            </a:extLst>
          </p:cNvPr>
          <p:cNvSpPr/>
          <p:nvPr/>
        </p:nvSpPr>
        <p:spPr>
          <a:xfrm>
            <a:off x="5758732" y="3570877"/>
            <a:ext cx="2027582" cy="638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Public</a:t>
            </a:r>
            <a:r>
              <a:rPr lang="en-US" sz="1350" b="1" dirty="0">
                <a:solidFill>
                  <a:schemeClr val="tx1"/>
                </a:solidFill>
              </a:rPr>
              <a:t> </a:t>
            </a:r>
            <a:r>
              <a:rPr lang="en-US" sz="1350" dirty="0">
                <a:solidFill>
                  <a:schemeClr val="tx1"/>
                </a:solidFill>
              </a:rPr>
              <a:t>consumption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8B2E5FC-9F96-9143-B2BA-C333946C9C37}"/>
              </a:ext>
            </a:extLst>
          </p:cNvPr>
          <p:cNvSpPr/>
          <p:nvPr/>
        </p:nvSpPr>
        <p:spPr>
          <a:xfrm>
            <a:off x="6171744" y="2664008"/>
            <a:ext cx="2027582" cy="638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27D3A0-EA11-1A4E-AA4A-4382854C2018}"/>
              </a:ext>
            </a:extLst>
          </p:cNvPr>
          <p:cNvSpPr/>
          <p:nvPr/>
        </p:nvSpPr>
        <p:spPr>
          <a:xfrm>
            <a:off x="3425025" y="2670990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Transcription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D929EF4-E884-A342-9652-7CD7F8BBC02E}"/>
              </a:ext>
            </a:extLst>
          </p:cNvPr>
          <p:cNvSpPr/>
          <p:nvPr/>
        </p:nvSpPr>
        <p:spPr>
          <a:xfrm>
            <a:off x="3425025" y="3570879"/>
            <a:ext cx="2027582" cy="638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Indexing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06CCC2-7A76-7845-AE5C-2A6C6DF044FA}"/>
              </a:ext>
            </a:extLst>
          </p:cNvPr>
          <p:cNvSpPr txBox="1"/>
          <p:nvPr/>
        </p:nvSpPr>
        <p:spPr>
          <a:xfrm>
            <a:off x="1091317" y="1090422"/>
            <a:ext cx="532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Interfaces / Software Tools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F4C224E-0AC2-0B43-9774-8D87C010A0E6}"/>
              </a:ext>
            </a:extLst>
          </p:cNvPr>
          <p:cNvSpPr/>
          <p:nvPr/>
        </p:nvSpPr>
        <p:spPr>
          <a:xfrm>
            <a:off x="214605" y="2471027"/>
            <a:ext cx="1301236" cy="7289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Digitization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3C7F86F-58C4-2A42-A958-D249785F0452}"/>
              </a:ext>
            </a:extLst>
          </p:cNvPr>
          <p:cNvSpPr/>
          <p:nvPr/>
        </p:nvSpPr>
        <p:spPr>
          <a:xfrm>
            <a:off x="2424143" y="3103693"/>
            <a:ext cx="901560" cy="673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Editing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9A1D492-96D8-5649-BB4A-51057E94B206}"/>
              </a:ext>
            </a:extLst>
          </p:cNvPr>
          <p:cNvSpPr/>
          <p:nvPr/>
        </p:nvSpPr>
        <p:spPr>
          <a:xfrm>
            <a:off x="4880732" y="3178892"/>
            <a:ext cx="1077686" cy="848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OHMS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82F533-FDFA-CF42-9BF1-D9D038604DCF}"/>
              </a:ext>
            </a:extLst>
          </p:cNvPr>
          <p:cNvSpPr/>
          <p:nvPr/>
        </p:nvSpPr>
        <p:spPr>
          <a:xfrm>
            <a:off x="4945466" y="2510156"/>
            <a:ext cx="1882451" cy="5311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Transcript Repository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CF0E764-E03A-CF45-98A1-939FF80254F2}"/>
              </a:ext>
            </a:extLst>
          </p:cNvPr>
          <p:cNvSpPr/>
          <p:nvPr/>
        </p:nvSpPr>
        <p:spPr>
          <a:xfrm>
            <a:off x="3539029" y="3127337"/>
            <a:ext cx="1251665" cy="566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Timecode</a:t>
            </a:r>
          </a:p>
        </p:txBody>
      </p:sp>
    </p:spTree>
    <p:extLst>
      <p:ext uri="{BB962C8B-B14F-4D97-AF65-F5344CB8AC3E}">
        <p14:creationId xmlns:p14="http://schemas.microsoft.com/office/powerpoint/2010/main" val="38102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78607F-17CA-AC42-9C9F-A21879744D5C}"/>
              </a:ext>
            </a:extLst>
          </p:cNvPr>
          <p:cNvSpPr/>
          <p:nvPr/>
        </p:nvSpPr>
        <p:spPr>
          <a:xfrm>
            <a:off x="1091317" y="2467389"/>
            <a:ext cx="2027582" cy="1538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Full Interviews digital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DC084B-CFFB-F549-AF40-AC216C020052}"/>
              </a:ext>
            </a:extLst>
          </p:cNvPr>
          <p:cNvSpPr/>
          <p:nvPr/>
        </p:nvSpPr>
        <p:spPr>
          <a:xfrm>
            <a:off x="3425025" y="2467389"/>
            <a:ext cx="2027582" cy="1538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Text Representation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9E7E02-598F-1C48-BACF-D7CD829FBB5A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251570-1BAF-7147-81FC-9972E7567889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BF43E6-5C12-4146-9A4C-1C29199FA87D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4C0E7-CA7F-5F48-A2F5-ADF3C850623C}"/>
              </a:ext>
            </a:extLst>
          </p:cNvPr>
          <p:cNvSpPr txBox="1"/>
          <p:nvPr/>
        </p:nvSpPr>
        <p:spPr>
          <a:xfrm>
            <a:off x="1091316" y="1090422"/>
            <a:ext cx="690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Oral History Conceptual Model : Technology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F223DE-5BD3-934A-98C4-3B9D1C05F560}"/>
              </a:ext>
            </a:extLst>
          </p:cNvPr>
          <p:cNvSpPr/>
          <p:nvPr/>
        </p:nvSpPr>
        <p:spPr>
          <a:xfrm>
            <a:off x="5758732" y="2467389"/>
            <a:ext cx="2027582" cy="15385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en-US" sz="135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3DEBA-D2ED-CC40-9AAD-2E22ECDA7D64}"/>
              </a:ext>
            </a:extLst>
          </p:cNvPr>
          <p:cNvSpPr txBox="1"/>
          <p:nvPr/>
        </p:nvSpPr>
        <p:spPr>
          <a:xfrm>
            <a:off x="1091316" y="4175311"/>
            <a:ext cx="233370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dirty="0"/>
              <a:t>Digitization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HQ audio affordable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HQ video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Speaker/shot change det.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C872F-1530-4B4E-92F6-1E03AA8E949B}"/>
              </a:ext>
            </a:extLst>
          </p:cNvPr>
          <p:cNvSpPr txBox="1"/>
          <p:nvPr/>
        </p:nvSpPr>
        <p:spPr>
          <a:xfrm>
            <a:off x="3428042" y="4175312"/>
            <a:ext cx="267356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dirty="0"/>
              <a:t>Timecode indexing 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ASR transcriptions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Transcript time-synch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Machine translation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Open source CMSs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E01A4-9E7F-FA43-97EE-CD2627E8DDFA}"/>
              </a:ext>
            </a:extLst>
          </p:cNvPr>
          <p:cNvSpPr txBox="1"/>
          <p:nvPr/>
        </p:nvSpPr>
        <p:spPr>
          <a:xfrm>
            <a:off x="5758731" y="4155141"/>
            <a:ext cx="304573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dirty="0"/>
              <a:t>Online distribution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Multimedia platforms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Text analyses</a:t>
            </a:r>
          </a:p>
          <a:p>
            <a:pPr marL="557213" lvl="1" indent="-214313">
              <a:buFontTx/>
              <a:buChar char="-"/>
            </a:pPr>
            <a:r>
              <a:rPr lang="en-US" sz="1350" dirty="0"/>
              <a:t>Topic modeling</a:t>
            </a:r>
          </a:p>
          <a:p>
            <a:pPr marL="557213" lvl="1" indent="-214313">
              <a:buFontTx/>
              <a:buChar char="-"/>
            </a:pPr>
            <a:r>
              <a:rPr lang="en-US" sz="1350" dirty="0"/>
              <a:t>Automatic indexing</a:t>
            </a:r>
          </a:p>
          <a:p>
            <a:pPr marL="557213" lvl="1" indent="-214313">
              <a:buFontTx/>
              <a:buChar char="-"/>
            </a:pPr>
            <a:r>
              <a:rPr lang="en-US" sz="1350" dirty="0"/>
              <a:t>Named Entity Recognition</a:t>
            </a:r>
          </a:p>
          <a:p>
            <a:pPr marL="557213" lvl="1" indent="-214313">
              <a:buFontTx/>
              <a:buChar char="-"/>
            </a:pPr>
            <a:r>
              <a:rPr lang="en-US" sz="1350" dirty="0"/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30940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78607F-17CA-AC42-9C9F-A21879744D5C}"/>
              </a:ext>
            </a:extLst>
          </p:cNvPr>
          <p:cNvSpPr/>
          <p:nvPr/>
        </p:nvSpPr>
        <p:spPr>
          <a:xfrm>
            <a:off x="1091317" y="2467389"/>
            <a:ext cx="2027582" cy="1538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Full Interviews digital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DC084B-CFFB-F549-AF40-AC216C020052}"/>
              </a:ext>
            </a:extLst>
          </p:cNvPr>
          <p:cNvSpPr/>
          <p:nvPr/>
        </p:nvSpPr>
        <p:spPr>
          <a:xfrm>
            <a:off x="3425025" y="2467389"/>
            <a:ext cx="2027582" cy="15385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Text Representation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9E7E02-598F-1C48-BACF-D7CD829FBB5A}"/>
              </a:ext>
            </a:extLst>
          </p:cNvPr>
          <p:cNvSpPr/>
          <p:nvPr/>
        </p:nvSpPr>
        <p:spPr>
          <a:xfrm>
            <a:off x="1091317" y="1914792"/>
            <a:ext cx="2027582" cy="481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Collection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251570-1BAF-7147-81FC-9972E7567889}"/>
              </a:ext>
            </a:extLst>
          </p:cNvPr>
          <p:cNvSpPr/>
          <p:nvPr/>
        </p:nvSpPr>
        <p:spPr>
          <a:xfrm>
            <a:off x="5758732" y="1914792"/>
            <a:ext cx="2027582" cy="4810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Dissemination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BF43E6-5C12-4146-9A4C-1C29199FA87D}"/>
              </a:ext>
            </a:extLst>
          </p:cNvPr>
          <p:cNvSpPr/>
          <p:nvPr/>
        </p:nvSpPr>
        <p:spPr>
          <a:xfrm>
            <a:off x="3425025" y="1914791"/>
            <a:ext cx="2027582" cy="4810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Curation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4C0E7-CA7F-5F48-A2F5-ADF3C850623C}"/>
              </a:ext>
            </a:extLst>
          </p:cNvPr>
          <p:cNvSpPr txBox="1"/>
          <p:nvPr/>
        </p:nvSpPr>
        <p:spPr>
          <a:xfrm>
            <a:off x="1091316" y="1090422"/>
            <a:ext cx="690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Oral History Conceptual Model : Challenges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F223DE-5BD3-934A-98C4-3B9D1C05F560}"/>
              </a:ext>
            </a:extLst>
          </p:cNvPr>
          <p:cNvSpPr/>
          <p:nvPr/>
        </p:nvSpPr>
        <p:spPr>
          <a:xfrm>
            <a:off x="5758732" y="2467389"/>
            <a:ext cx="2027582" cy="15385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</a:pPr>
            <a:r>
              <a:rPr lang="en-US" sz="135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0C277D9-B934-7E47-B42B-9729C62C9132}"/>
              </a:ext>
            </a:extLst>
          </p:cNvPr>
          <p:cNvSpPr/>
          <p:nvPr/>
        </p:nvSpPr>
        <p:spPr>
          <a:xfrm>
            <a:off x="3308173" y="4187696"/>
            <a:ext cx="2324266" cy="11900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Metadata management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in CMS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B80407B-79B4-C645-B7F1-763F82DB7A24}"/>
              </a:ext>
            </a:extLst>
          </p:cNvPr>
          <p:cNvSpPr/>
          <p:nvPr/>
        </p:nvSpPr>
        <p:spPr>
          <a:xfrm>
            <a:off x="5673373" y="4187697"/>
            <a:ext cx="2324266" cy="11927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Maintaining / Preserving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F8FE168-F47D-3F4D-AC7A-9541322572AA}"/>
              </a:ext>
            </a:extLst>
          </p:cNvPr>
          <p:cNvSpPr/>
          <p:nvPr/>
        </p:nvSpPr>
        <p:spPr>
          <a:xfrm>
            <a:off x="942975" y="4190399"/>
            <a:ext cx="2324266" cy="11900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Legal/Ethical issues</a:t>
            </a:r>
          </a:p>
        </p:txBody>
      </p:sp>
    </p:spTree>
    <p:extLst>
      <p:ext uri="{BB962C8B-B14F-4D97-AF65-F5344CB8AC3E}">
        <p14:creationId xmlns:p14="http://schemas.microsoft.com/office/powerpoint/2010/main" val="17833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Thank you!</a:t>
            </a:r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710134"/>
            <a:ext cx="2606012" cy="1504941"/>
          </a:xfrm>
          <a:prstGeom prst="rect">
            <a:avLst/>
          </a:prstGeom>
        </p:spPr>
      </p:pic>
      <p:sp>
        <p:nvSpPr>
          <p:cNvPr id="10" name="Rectangle 23"/>
          <p:cNvSpPr>
            <a:spLocks/>
          </p:cNvSpPr>
          <p:nvPr/>
        </p:nvSpPr>
        <p:spPr bwMode="auto">
          <a:xfrm>
            <a:off x="2356932" y="4327096"/>
            <a:ext cx="43123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marL="609600" indent="-609600" algn="ctr"/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ea typeface="Gill Sans Light" charset="0"/>
                <a:cs typeface="Gill Sans Light" charset="0"/>
              </a:rPr>
              <a:t>douglas.lambert@uni.lu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7CA84-891C-3046-B666-9091D0584030}"/>
              </a:ext>
            </a:extLst>
          </p:cNvPr>
          <p:cNvSpPr txBox="1">
            <a:spLocks/>
          </p:cNvSpPr>
          <p:nvPr/>
        </p:nvSpPr>
        <p:spPr>
          <a:xfrm>
            <a:off x="498474" y="1824583"/>
            <a:ext cx="5609445" cy="1963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Background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Oral </a:t>
            </a:r>
            <a:r>
              <a:rPr 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History</a:t>
            </a: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Digital </a:t>
            </a:r>
            <a:r>
              <a:rPr 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</a:t>
            </a: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(OHDI)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The </a:t>
            </a:r>
            <a:r>
              <a:rPr 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Luxembourgish</a:t>
            </a: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Oral </a:t>
            </a:r>
            <a:r>
              <a:rPr 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History</a:t>
            </a: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Initiative</a:t>
            </a:r>
          </a:p>
        </p:txBody>
      </p:sp>
    </p:spTree>
    <p:extLst>
      <p:ext uri="{BB962C8B-B14F-4D97-AF65-F5344CB8AC3E}">
        <p14:creationId xmlns:p14="http://schemas.microsoft.com/office/powerpoint/2010/main" val="1940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7CA84-891C-3046-B666-9091D0584030}"/>
              </a:ext>
            </a:extLst>
          </p:cNvPr>
          <p:cNvSpPr txBox="1">
            <a:spLocks/>
          </p:cNvSpPr>
          <p:nvPr/>
        </p:nvSpPr>
        <p:spPr>
          <a:xfrm>
            <a:off x="498474" y="1824583"/>
            <a:ext cx="5609445" cy="1963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Background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Oral History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Frisch &amp;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Interclipper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1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77747-B988-414D-9214-7516C694B7D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08130" y="1322023"/>
            <a:ext cx="3694113" cy="1336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A8E1"/>
              </a:buClr>
              <a:buNone/>
            </a:pP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Interclipper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ED8173D-7B58-439D-9E69-ADEA85B9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687"/>
            <a:ext cx="9144000" cy="49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7CA84-891C-3046-B666-9091D0584030}"/>
              </a:ext>
            </a:extLst>
          </p:cNvPr>
          <p:cNvSpPr txBox="1">
            <a:spLocks/>
          </p:cNvSpPr>
          <p:nvPr/>
        </p:nvSpPr>
        <p:spPr>
          <a:xfrm>
            <a:off x="498474" y="1824583"/>
            <a:ext cx="5609445" cy="1963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Background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Oral History</a:t>
            </a: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Frisch &amp;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Interclipper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lvl="1">
              <a:buClr>
                <a:srgbClr val="1BA8E1"/>
              </a:buClr>
              <a:buFont typeface="Wingdings" charset="2"/>
              <a:buChar char="§"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Randforce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&amp; Me</a:t>
            </a:r>
          </a:p>
        </p:txBody>
      </p:sp>
    </p:spTree>
    <p:extLst>
      <p:ext uri="{BB962C8B-B14F-4D97-AF65-F5344CB8AC3E}">
        <p14:creationId xmlns:p14="http://schemas.microsoft.com/office/powerpoint/2010/main" val="38230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History Digital Indexing (OHDI)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Timecode Indexing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75FAB-1E3C-49C1-A42F-2BFDC68BE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2574" y="4010946"/>
            <a:ext cx="4488024" cy="2244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6C0ADE-5985-4777-953A-159676E8A9B5}"/>
              </a:ext>
            </a:extLst>
          </p:cNvPr>
          <p:cNvPicPr/>
          <p:nvPr/>
        </p:nvPicPr>
        <p:blipFill rotWithShape="1">
          <a:blip r:embed="rId4"/>
          <a:srcRect l="833" t="26137" r="1024" b="541"/>
          <a:stretch/>
        </p:blipFill>
        <p:spPr bwMode="auto">
          <a:xfrm>
            <a:off x="3279791" y="1385230"/>
            <a:ext cx="3884743" cy="5283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63F5A-D5F4-4228-A818-449AF75800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17"/>
          <a:stretch/>
        </p:blipFill>
        <p:spPr>
          <a:xfrm>
            <a:off x="4368307" y="1582965"/>
            <a:ext cx="3780333" cy="48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History Digital Indexing (OHDI)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Timecode Indexing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Annotation before transcription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 with code frames</a:t>
            </a:r>
          </a:p>
        </p:txBody>
      </p:sp>
    </p:spTree>
    <p:extLst>
      <p:ext uri="{BB962C8B-B14F-4D97-AF65-F5344CB8AC3E}">
        <p14:creationId xmlns:p14="http://schemas.microsoft.com/office/powerpoint/2010/main" val="2492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History Digital Indexing (OHDI)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1398559" y="1817695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A8E1"/>
              </a:buClr>
              <a:buNone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Code frames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1164" t="9368" r="31862"/>
          <a:stretch/>
        </p:blipFill>
        <p:spPr>
          <a:xfrm>
            <a:off x="3967066" y="249594"/>
            <a:ext cx="4851438" cy="6484238"/>
          </a:xfrm>
          <a:prstGeom prst="rect">
            <a:avLst/>
          </a:prstGeom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8"/>
          <a:stretch/>
        </p:blipFill>
        <p:spPr bwMode="auto">
          <a:xfrm>
            <a:off x="903720" y="2388910"/>
            <a:ext cx="6738051" cy="40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ctor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DEF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LSHA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TaxCatchAll xmlns="a6c533f7-61db-40a9-92cc-7bf39d0de398"/>
    <o606121503634f60aadbd34f286ff3d9 xmlns="a6c533f7-61db-40a9-92cc-7bf39d0de398">
      <Terms xmlns="http://schemas.microsoft.com/office/infopath/2007/PartnerControls"/>
    </o606121503634f60aadbd34f286ff3d9>
    <a60e8a9bb7a5498084be0308f3b51622 xmlns="a6c533f7-61db-40a9-92cc-7bf39d0de398">
      <Terms xmlns="http://schemas.microsoft.com/office/infopath/2007/PartnerControls"/>
    </a60e8a9bb7a5498084be0308f3b5162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1315580376B46A11719EE4F871FF5" ma:contentTypeVersion="2" ma:contentTypeDescription="Create a new document." ma:contentTypeScope="" ma:versionID="8854321e5d77485fd489825fc93e6ca5">
  <xsd:schema xmlns:xsd="http://www.w3.org/2001/XMLSchema" xmlns:xs="http://www.w3.org/2001/XMLSchema" xmlns:p="http://schemas.microsoft.com/office/2006/metadata/properties" xmlns:ns1="http://schemas.microsoft.com/sharepoint/v3" xmlns:ns2="a6c533f7-61db-40a9-92cc-7bf39d0de398" targetNamespace="http://schemas.microsoft.com/office/2006/metadata/properties" ma:root="true" ma:fieldsID="d4c04313973a0c9248cfae03f8c66896" ns1:_="" ns2:_="">
    <xsd:import namespace="http://schemas.microsoft.com/sharepoint/v3"/>
    <xsd:import namespace="a6c533f7-61db-40a9-92cc-7bf39d0de3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606121503634f60aadbd34f286ff3d9" minOccurs="0"/>
                <xsd:element ref="ns2:TaxCatchAll" minOccurs="0"/>
                <xsd:element ref="ns2:TaxCatchAllLabel" minOccurs="0"/>
                <xsd:element ref="ns2:a60e8a9bb7a5498084be0308f3b5162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33f7-61db-40a9-92cc-7bf39d0de398" elementFormDefault="qualified">
    <xsd:import namespace="http://schemas.microsoft.com/office/2006/documentManagement/types"/>
    <xsd:import namespace="http://schemas.microsoft.com/office/infopath/2007/PartnerControls"/>
    <xsd:element name="o606121503634f60aadbd34f286ff3d9" ma:index="10" nillable="true" ma:taxonomy="true" ma:internalName="o606121503634f60aadbd34f286ff3d9" ma:taxonomyFieldName="Document_x0020_Category" ma:displayName="Document Category" ma:default="" ma:fieldId="{86061215-0363-4f60-aadb-d34f286ff3d9}" ma:taxonomyMulti="true" ma:sspId="ceefa7fb-4336-4fa1-9d81-8bd6ad6a0761" ma:termSetId="8467628b-cc19-41c8-84de-1e197b3524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88da9af2-fc06-457f-9f9b-54ea4b8c2f8e}" ma:internalName="TaxCatchAll" ma:showField="CatchAllData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88da9af2-fc06-457f-9f9b-54ea4b8c2f8e}" ma:internalName="TaxCatchAllLabel" ma:readOnly="true" ma:showField="CatchAllDataLabel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60e8a9bb7a5498084be0308f3b51622" ma:index="14" nillable="true" ma:taxonomy="true" ma:internalName="a60e8a9bb7a5498084be0308f3b51622" ma:taxonomyFieldName="The_x0020_University" ma:displayName="The University" ma:default="" ma:fieldId="{a60e8a9b-b7a5-4980-84be-0308f3b51622}" ma:taxonomyMulti="true" ma:sspId="ceefa7fb-4336-4fa1-9d81-8bd6ad6a0761" ma:termSetId="d027352d-354c-4edb-9a10-0a26093ac2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4061AB-008C-4B13-A51D-B0B618334E1E}">
  <ds:schemaRefs>
    <ds:schemaRef ds:uri="http://purl.org/dc/terms/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2006/metadata/properties"/>
    <ds:schemaRef ds:uri="a6c533f7-61db-40a9-92cc-7bf39d0de398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A2B562-9EA8-4D58-BF81-D75E7CFA4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c533f7-61db-40a9-92cc-7bf39d0de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A17246-69DF-4258-81C7-4881F90A00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6432</TotalTime>
  <Words>499</Words>
  <Application>Microsoft Macintosh PowerPoint</Application>
  <PresentationFormat>On-screen Show (4:3)</PresentationFormat>
  <Paragraphs>215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Calibri</vt:lpstr>
      <vt:lpstr>Gill Sans</vt:lpstr>
      <vt:lpstr>Gill Sans Light</vt:lpstr>
      <vt:lpstr>Wingdings</vt:lpstr>
      <vt:lpstr>Rectorate</vt:lpstr>
      <vt:lpstr>Cover</vt:lpstr>
      <vt:lpstr>FSTC</vt:lpstr>
      <vt:lpstr>FDEF</vt:lpstr>
      <vt:lpstr>FLSHASE</vt:lpstr>
      <vt:lpstr>Chapter page</vt:lpstr>
      <vt:lpstr>PowerPoint Presentation</vt:lpstr>
      <vt:lpstr>PowerPoint Presentation</vt:lpstr>
      <vt:lpstr>Overview</vt:lpstr>
      <vt:lpstr>Background</vt:lpstr>
      <vt:lpstr>Background</vt:lpstr>
      <vt:lpstr>Background</vt:lpstr>
      <vt:lpstr>Oral History Digital Indexing (OHDI)</vt:lpstr>
      <vt:lpstr>Oral History Digital Indexing (OHDI)</vt:lpstr>
      <vt:lpstr>Oral History Digital Indexing (OHDI)</vt:lpstr>
      <vt:lpstr>Oral History Digital Indexing</vt:lpstr>
      <vt:lpstr>Oral History Digital Indexing (OHDI)</vt:lpstr>
      <vt:lpstr>PowerPoint Presentation</vt:lpstr>
      <vt:lpstr>PowerPoint Presentation</vt:lpstr>
      <vt:lpstr>PowerPoint Presentation</vt:lpstr>
      <vt:lpstr>PowerPoint Presentation</vt:lpstr>
      <vt:lpstr>The Luxembourgish Oral History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uni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Luxembourg</dc:title>
  <dc:creator>Daniele Stoffel</dc:creator>
  <cp:lastModifiedBy>Microsoft Office User</cp:lastModifiedBy>
  <cp:revision>449</cp:revision>
  <cp:lastPrinted>2015-10-21T08:58:49Z</cp:lastPrinted>
  <dcterms:created xsi:type="dcterms:W3CDTF">2017-03-13T11:22:12Z</dcterms:created>
  <dcterms:modified xsi:type="dcterms:W3CDTF">2020-02-17T10:06:20Z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ategory">
    <vt:lpwstr/>
  </property>
  <property fmtid="{D5CDD505-2E9C-101B-9397-08002B2CF9AE}" pid="3" name="ContentTypeId">
    <vt:lpwstr>0x0101000D91315580376B46A11719EE4F871FF5</vt:lpwstr>
  </property>
  <property fmtid="{D5CDD505-2E9C-101B-9397-08002B2CF9AE}" pid="4" name="The University">
    <vt:lpwstr/>
  </property>
</Properties>
</file>