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9"/>
  </p:notesMasterIdLst>
  <p:handoutMasterIdLst>
    <p:handoutMasterId r:id="rId70"/>
  </p:handoutMasterIdLst>
  <p:sldIdLst>
    <p:sldId id="306" r:id="rId2"/>
    <p:sldId id="256" r:id="rId3"/>
    <p:sldId id="466" r:id="rId4"/>
    <p:sldId id="410" r:id="rId5"/>
    <p:sldId id="447" r:id="rId6"/>
    <p:sldId id="400" r:id="rId7"/>
    <p:sldId id="299" r:id="rId8"/>
    <p:sldId id="402" r:id="rId9"/>
    <p:sldId id="436" r:id="rId10"/>
    <p:sldId id="448" r:id="rId11"/>
    <p:sldId id="439" r:id="rId12"/>
    <p:sldId id="440" r:id="rId13"/>
    <p:sldId id="461" r:id="rId14"/>
    <p:sldId id="441" r:id="rId15"/>
    <p:sldId id="444" r:id="rId16"/>
    <p:sldId id="449" r:id="rId17"/>
    <p:sldId id="452" r:id="rId18"/>
    <p:sldId id="438" r:id="rId19"/>
    <p:sldId id="497" r:id="rId20"/>
    <p:sldId id="451" r:id="rId21"/>
    <p:sldId id="396" r:id="rId22"/>
    <p:sldId id="453" r:id="rId23"/>
    <p:sldId id="437" r:id="rId24"/>
    <p:sldId id="434" r:id="rId25"/>
    <p:sldId id="446" r:id="rId26"/>
    <p:sldId id="498" r:id="rId27"/>
    <p:sldId id="499" r:id="rId28"/>
    <p:sldId id="457" r:id="rId29"/>
    <p:sldId id="458" r:id="rId30"/>
    <p:sldId id="391" r:id="rId31"/>
    <p:sldId id="455" r:id="rId32"/>
    <p:sldId id="487" r:id="rId33"/>
    <p:sldId id="415" r:id="rId34"/>
    <p:sldId id="501" r:id="rId35"/>
    <p:sldId id="414" r:id="rId36"/>
    <p:sldId id="450" r:id="rId37"/>
    <p:sldId id="464" r:id="rId38"/>
    <p:sldId id="463" r:id="rId39"/>
    <p:sldId id="462" r:id="rId40"/>
    <p:sldId id="467" r:id="rId41"/>
    <p:sldId id="468" r:id="rId42"/>
    <p:sldId id="469" r:id="rId43"/>
    <p:sldId id="470" r:id="rId44"/>
    <p:sldId id="471" r:id="rId45"/>
    <p:sldId id="472" r:id="rId46"/>
    <p:sldId id="474" r:id="rId47"/>
    <p:sldId id="475" r:id="rId48"/>
    <p:sldId id="476" r:id="rId49"/>
    <p:sldId id="478" r:id="rId50"/>
    <p:sldId id="479" r:id="rId51"/>
    <p:sldId id="493" r:id="rId52"/>
    <p:sldId id="480" r:id="rId53"/>
    <p:sldId id="473" r:id="rId54"/>
    <p:sldId id="386" r:id="rId55"/>
    <p:sldId id="418" r:id="rId56"/>
    <p:sldId id="431" r:id="rId57"/>
    <p:sldId id="404" r:id="rId58"/>
    <p:sldId id="435" r:id="rId59"/>
    <p:sldId id="456" r:id="rId60"/>
    <p:sldId id="277" r:id="rId61"/>
    <p:sldId id="280" r:id="rId62"/>
    <p:sldId id="270" r:id="rId63"/>
    <p:sldId id="281" r:id="rId64"/>
    <p:sldId id="300" r:id="rId65"/>
    <p:sldId id="285" r:id="rId66"/>
    <p:sldId id="465" r:id="rId67"/>
    <p:sldId id="278"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9">
          <p15:clr>
            <a:srgbClr val="A4A3A4"/>
          </p15:clr>
        </p15:guide>
        <p15:guide id="2" pos="145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51" autoAdjust="0"/>
    <p:restoredTop sz="72424" autoAdjust="0"/>
  </p:normalViewPr>
  <p:slideViewPr>
    <p:cSldViewPr snapToObjects="1" showGuides="1">
      <p:cViewPr>
        <p:scale>
          <a:sx n="146" d="100"/>
          <a:sy n="146" d="100"/>
        </p:scale>
        <p:origin x="280" y="-1808"/>
      </p:cViewPr>
      <p:guideLst>
        <p:guide orient="horz" pos="3009"/>
        <p:guide pos="1452"/>
      </p:guideLst>
    </p:cSldViewPr>
  </p:slideViewPr>
  <p:outlineViewPr>
    <p:cViewPr>
      <p:scale>
        <a:sx n="33" d="100"/>
        <a:sy n="33" d="100"/>
      </p:scale>
      <p:origin x="0" y="870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50" d="100"/>
          <a:sy n="150" d="100"/>
        </p:scale>
        <p:origin x="-600" y="19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ABCD9D-A07A-C24E-991A-DBFC124B1766}" type="datetimeFigureOut">
              <a:t>27/09/2019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42274F-DF31-F443-880F-4538F4D13B1D}" type="slidenum">
              <a:t>‹N°›</a:t>
            </a:fld>
            <a:endParaRPr lang="en-US"/>
          </a:p>
        </p:txBody>
      </p:sp>
    </p:spTree>
    <p:extLst>
      <p:ext uri="{BB962C8B-B14F-4D97-AF65-F5344CB8AC3E}">
        <p14:creationId xmlns:p14="http://schemas.microsoft.com/office/powerpoint/2010/main" val="10842872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30ECD4-54B1-D640-893D-D93D08D790A7}" type="datetimeFigureOut">
              <a:rPr lang="en-US" smtClean="0"/>
              <a:t>9/27/19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C49AB8-28FB-4E40-BCF7-BD1C7C0F7CF6}" type="slidenum">
              <a:rPr lang="en-US" smtClean="0"/>
              <a:t>‹N°›</a:t>
            </a:fld>
            <a:endParaRPr lang="en-US"/>
          </a:p>
        </p:txBody>
      </p:sp>
    </p:spTree>
    <p:extLst>
      <p:ext uri="{BB962C8B-B14F-4D97-AF65-F5344CB8AC3E}">
        <p14:creationId xmlns:p14="http://schemas.microsoft.com/office/powerpoint/2010/main" val="17591897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C49AB8-28FB-4E40-BCF7-BD1C7C0F7CF6}" type="slidenum">
              <a:rPr lang="en-US" smtClean="0"/>
              <a:t>2</a:t>
            </a:fld>
            <a:endParaRPr lang="en-US"/>
          </a:p>
        </p:txBody>
      </p:sp>
    </p:spTree>
    <p:extLst>
      <p:ext uri="{BB962C8B-B14F-4D97-AF65-F5344CB8AC3E}">
        <p14:creationId xmlns:p14="http://schemas.microsoft.com/office/powerpoint/2010/main" val="3179161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C49AB8-28FB-4E40-BCF7-BD1C7C0F7CF6}" type="slidenum">
              <a:rPr lang="en-US" smtClean="0"/>
              <a:t>20</a:t>
            </a:fld>
            <a:endParaRPr lang="en-US"/>
          </a:p>
        </p:txBody>
      </p:sp>
    </p:spTree>
    <p:extLst>
      <p:ext uri="{BB962C8B-B14F-4D97-AF65-F5344CB8AC3E}">
        <p14:creationId xmlns:p14="http://schemas.microsoft.com/office/powerpoint/2010/main" val="475699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C49AB8-28FB-4E40-BCF7-BD1C7C0F7CF6}" type="slidenum">
              <a:rPr lang="en-US" smtClean="0"/>
              <a:t>21</a:t>
            </a:fld>
            <a:endParaRPr lang="en-US"/>
          </a:p>
        </p:txBody>
      </p:sp>
    </p:spTree>
    <p:extLst>
      <p:ext uri="{BB962C8B-B14F-4D97-AF65-F5344CB8AC3E}">
        <p14:creationId xmlns:p14="http://schemas.microsoft.com/office/powerpoint/2010/main" val="2816310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t>➥ Le niveau 2 de </a:t>
            </a:r>
            <a:r>
              <a:rPr lang="fr-FR" sz="1200" dirty="0" err="1"/>
              <a:t>compétence</a:t>
            </a:r>
            <a:r>
              <a:rPr lang="fr-FR" sz="1200" dirty="0"/>
              <a:t> est </a:t>
            </a:r>
            <a:r>
              <a:rPr lang="fr-FR" sz="1200" dirty="0" err="1"/>
              <a:t>considére</a:t>
            </a:r>
            <a:r>
              <a:rPr lang="fr-FR" sz="1200" dirty="0"/>
              <a:t>́ comme le niveau de base à partir duquel les </a:t>
            </a:r>
            <a:r>
              <a:rPr lang="fr-FR" sz="1200" dirty="0" err="1"/>
              <a:t>élèves</a:t>
            </a:r>
            <a:r>
              <a:rPr lang="fr-FR" sz="1200" dirty="0"/>
              <a:t> commencent à manifester les </a:t>
            </a:r>
            <a:r>
              <a:rPr lang="fr-FR" sz="1200" dirty="0" err="1"/>
              <a:t>compétences</a:t>
            </a:r>
            <a:r>
              <a:rPr lang="fr-FR" sz="1200" dirty="0"/>
              <a:t> qui leur permettent de participer de </a:t>
            </a:r>
            <a:r>
              <a:rPr lang="fr-FR" sz="1200" dirty="0" err="1"/>
              <a:t>façon</a:t>
            </a:r>
            <a:r>
              <a:rPr lang="fr-FR" sz="1200" dirty="0"/>
              <a:t> efficace et productive à la vie en </a:t>
            </a:r>
            <a:r>
              <a:rPr lang="fr-FR" sz="1200" dirty="0" err="1"/>
              <a:t>société</a:t>
            </a:r>
            <a:r>
              <a:rPr lang="fr-FR" sz="1200" dirty="0"/>
              <a:t>.</a:t>
            </a:r>
            <a:endParaRPr lang="fr-FR" sz="1200" dirty="0">
              <a:latin typeface="WeidemannStd"/>
            </a:endParaRPr>
          </a:p>
          <a:p>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22</a:t>
            </a:fld>
            <a:endParaRPr lang="en-US"/>
          </a:p>
        </p:txBody>
      </p:sp>
    </p:spTree>
    <p:extLst>
      <p:ext uri="{BB962C8B-B14F-4D97-AF65-F5344CB8AC3E}">
        <p14:creationId xmlns:p14="http://schemas.microsoft.com/office/powerpoint/2010/main" val="1896895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la suite des épreuves 2015, voici les principales conclusions tirées dans le rapport national.</a:t>
            </a:r>
          </a:p>
          <a:p>
            <a:r>
              <a:rPr lang="fr-FR" dirty="0"/>
              <a:t>Tout d’abord du positif ...</a:t>
            </a:r>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25</a:t>
            </a:fld>
            <a:endParaRPr lang="en-US"/>
          </a:p>
        </p:txBody>
      </p:sp>
    </p:spTree>
    <p:extLst>
      <p:ext uri="{BB962C8B-B14F-4D97-AF65-F5344CB8AC3E}">
        <p14:creationId xmlns:p14="http://schemas.microsoft.com/office/powerpoint/2010/main" val="1880438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26</a:t>
            </a:fld>
            <a:endParaRPr lang="en-US"/>
          </a:p>
        </p:txBody>
      </p:sp>
    </p:spTree>
    <p:extLst>
      <p:ext uri="{BB962C8B-B14F-4D97-AF65-F5344CB8AC3E}">
        <p14:creationId xmlns:p14="http://schemas.microsoft.com/office/powerpoint/2010/main" val="2188091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27</a:t>
            </a:fld>
            <a:endParaRPr lang="en-US"/>
          </a:p>
        </p:txBody>
      </p:sp>
    </p:spTree>
    <p:extLst>
      <p:ext uri="{BB962C8B-B14F-4D97-AF65-F5344CB8AC3E}">
        <p14:creationId xmlns:p14="http://schemas.microsoft.com/office/powerpoint/2010/main" val="244009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28</a:t>
            </a:fld>
            <a:endParaRPr lang="en-US"/>
          </a:p>
        </p:txBody>
      </p:sp>
    </p:spTree>
    <p:extLst>
      <p:ext uri="{BB962C8B-B14F-4D97-AF65-F5344CB8AC3E}">
        <p14:creationId xmlns:p14="http://schemas.microsoft.com/office/powerpoint/2010/main" val="2434567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C49AB8-28FB-4E40-BCF7-BD1C7C0F7CF6}" type="slidenum">
              <a:rPr lang="en-US" smtClean="0"/>
              <a:t>30</a:t>
            </a:fld>
            <a:endParaRPr lang="en-US"/>
          </a:p>
        </p:txBody>
      </p:sp>
    </p:spTree>
    <p:extLst>
      <p:ext uri="{BB962C8B-B14F-4D97-AF65-F5344CB8AC3E}">
        <p14:creationId xmlns:p14="http://schemas.microsoft.com/office/powerpoint/2010/main" val="3785778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32</a:t>
            </a:fld>
            <a:endParaRPr lang="en-US"/>
          </a:p>
        </p:txBody>
      </p:sp>
    </p:spTree>
    <p:extLst>
      <p:ext uri="{BB962C8B-B14F-4D97-AF65-F5344CB8AC3E}">
        <p14:creationId xmlns:p14="http://schemas.microsoft.com/office/powerpoint/2010/main" val="354884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Or, dans les classes, on retrouve chez les enseignants luxembourgeois des croyances et des pratiques identifiées par ailleurs dans la </a:t>
            </a:r>
            <a:r>
              <a:rPr lang="fr-FR" dirty="0" err="1"/>
              <a:t>lttérature</a:t>
            </a:r>
            <a:r>
              <a:rPr lang="fr-FR" dirty="0"/>
              <a:t> de recherche qui consiste à par exemple,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70B34EAA-A6CD-DB4F-A380-068B322749F4}" type="slidenum">
              <a:rPr lang="fr-FR" smtClean="0"/>
              <a:t>33</a:t>
            </a:fld>
            <a:endParaRPr lang="fr-FR"/>
          </a:p>
        </p:txBody>
      </p:sp>
    </p:spTree>
    <p:extLst>
      <p:ext uri="{BB962C8B-B14F-4D97-AF65-F5344CB8AC3E}">
        <p14:creationId xmlns:p14="http://schemas.microsoft.com/office/powerpoint/2010/main" val="3800506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Dans cette présentation, 5 points seront abordées ...</a:t>
            </a:r>
          </a:p>
          <a:p>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3</a:t>
            </a:fld>
            <a:endParaRPr lang="en-US"/>
          </a:p>
        </p:txBody>
      </p:sp>
    </p:spTree>
    <p:extLst>
      <p:ext uri="{BB962C8B-B14F-4D97-AF65-F5344CB8AC3E}">
        <p14:creationId xmlns:p14="http://schemas.microsoft.com/office/powerpoint/2010/main" val="1558980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Or, dans les classes, on retrouve chez les enseignants luxembourgeois des croyances et des pratiques identifiées par ailleurs dans la </a:t>
            </a:r>
            <a:r>
              <a:rPr lang="fr-FR" dirty="0" err="1"/>
              <a:t>lttérature</a:t>
            </a:r>
            <a:r>
              <a:rPr lang="fr-FR" dirty="0"/>
              <a:t> de recherche qui consiste à par exemple,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70B34EAA-A6CD-DB4F-A380-068B322749F4}" type="slidenum">
              <a:rPr lang="fr-FR" smtClean="0"/>
              <a:t>34</a:t>
            </a:fld>
            <a:endParaRPr lang="fr-FR"/>
          </a:p>
        </p:txBody>
      </p:sp>
    </p:spTree>
    <p:extLst>
      <p:ext uri="{BB962C8B-B14F-4D97-AF65-F5344CB8AC3E}">
        <p14:creationId xmlns:p14="http://schemas.microsoft.com/office/powerpoint/2010/main" val="1596199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C49AB8-28FB-4E40-BCF7-BD1C7C0F7CF6}" type="slidenum">
              <a:rPr lang="en-US" smtClean="0"/>
              <a:t>35</a:t>
            </a:fld>
            <a:endParaRPr lang="en-US"/>
          </a:p>
        </p:txBody>
      </p:sp>
    </p:spTree>
    <p:extLst>
      <p:ext uri="{BB962C8B-B14F-4D97-AF65-F5344CB8AC3E}">
        <p14:creationId xmlns:p14="http://schemas.microsoft.com/office/powerpoint/2010/main" val="2816310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36</a:t>
            </a:fld>
            <a:endParaRPr lang="en-US"/>
          </a:p>
        </p:txBody>
      </p:sp>
    </p:spTree>
    <p:extLst>
      <p:ext uri="{BB962C8B-B14F-4D97-AF65-F5344CB8AC3E}">
        <p14:creationId xmlns:p14="http://schemas.microsoft.com/office/powerpoint/2010/main" val="1302378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D’une manière générale, il existe peu d’outils permettant aux enseignants d’enseigner dans un contexte multilingue.</a:t>
            </a:r>
          </a:p>
          <a:p>
            <a:r>
              <a:rPr lang="fr-FR" dirty="0"/>
              <a:t>Les programmes conseillent des manuels mais aucun ne traitent du multilinguisme.</a:t>
            </a:r>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37</a:t>
            </a:fld>
            <a:endParaRPr lang="en-US"/>
          </a:p>
        </p:txBody>
      </p:sp>
    </p:spTree>
    <p:extLst>
      <p:ext uri="{BB962C8B-B14F-4D97-AF65-F5344CB8AC3E}">
        <p14:creationId xmlns:p14="http://schemas.microsoft.com/office/powerpoint/2010/main" val="422964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C49AB8-28FB-4E40-BCF7-BD1C7C0F7CF6}" type="slidenum">
              <a:rPr lang="en-US" smtClean="0"/>
              <a:t>40</a:t>
            </a:fld>
            <a:endParaRPr lang="en-US"/>
          </a:p>
        </p:txBody>
      </p:sp>
    </p:spTree>
    <p:extLst>
      <p:ext uri="{BB962C8B-B14F-4D97-AF65-F5344CB8AC3E}">
        <p14:creationId xmlns:p14="http://schemas.microsoft.com/office/powerpoint/2010/main" val="4189604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Stage de 2 ans si non porteur d’un diplôme pédagogique</a:t>
            </a:r>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42</a:t>
            </a:fld>
            <a:endParaRPr lang="en-US"/>
          </a:p>
        </p:txBody>
      </p:sp>
    </p:spTree>
    <p:extLst>
      <p:ext uri="{BB962C8B-B14F-4D97-AF65-F5344CB8AC3E}">
        <p14:creationId xmlns:p14="http://schemas.microsoft.com/office/powerpoint/2010/main" val="549215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Ici la répartition des cours selon les 8 semestres.</a:t>
            </a:r>
          </a:p>
          <a:p>
            <a:r>
              <a:rPr lang="fr-FR" dirty="0"/>
              <a:t>Poids important donné aux langues </a:t>
            </a:r>
          </a:p>
          <a:p>
            <a:endParaRPr lang="fr-FR" dirty="0"/>
          </a:p>
          <a:p>
            <a:r>
              <a:rPr lang="fr-FR" dirty="0" err="1"/>
              <a:t>Teaching</a:t>
            </a:r>
            <a:r>
              <a:rPr lang="fr-FR" dirty="0"/>
              <a:t> and </a:t>
            </a:r>
            <a:r>
              <a:rPr lang="fr-FR" dirty="0" err="1"/>
              <a:t>schooling</a:t>
            </a:r>
            <a:r>
              <a:rPr lang="fr-FR" dirty="0"/>
              <a:t> : </a:t>
            </a:r>
            <a:r>
              <a:rPr lang="fr-FR" dirty="0" err="1"/>
              <a:t>prédagogie</a:t>
            </a:r>
            <a:r>
              <a:rPr lang="fr-FR" dirty="0"/>
              <a:t> inclusive, évaluation, relations école-famille, technologie, méthode d’enseignement , différenciation</a:t>
            </a:r>
          </a:p>
          <a:p>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Un </a:t>
            </a:r>
            <a:r>
              <a:rPr lang="fr-FR" dirty="0" err="1"/>
              <a:t>Bachelor</a:t>
            </a:r>
            <a:r>
              <a:rPr lang="fr-FR" dirty="0"/>
              <a:t> est un diplôme universitaire qui clôture une formation qui dure en règle générale trois ans. Ce diplôme est reconnu à travers toute l’Europe suivant l’accord de Bologne. Cet accord a été signé en 1999 à Bologne par 29 ministres d’éducation dans le but de créer un enseignement supérieur uniforme au niveau européen. L’accord regroupe aujourd’hui 47 pays.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44</a:t>
            </a:fld>
            <a:endParaRPr lang="en-US"/>
          </a:p>
        </p:txBody>
      </p:sp>
    </p:spTree>
    <p:extLst>
      <p:ext uri="{BB962C8B-B14F-4D97-AF65-F5344CB8AC3E}">
        <p14:creationId xmlns:p14="http://schemas.microsoft.com/office/powerpoint/2010/main" val="231513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45</a:t>
            </a:fld>
            <a:endParaRPr lang="en-US"/>
          </a:p>
        </p:txBody>
      </p:sp>
    </p:spTree>
    <p:extLst>
      <p:ext uri="{BB962C8B-B14F-4D97-AF65-F5344CB8AC3E}">
        <p14:creationId xmlns:p14="http://schemas.microsoft.com/office/powerpoint/2010/main" val="63381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i="1" kern="1200" dirty="0">
                <a:solidFill>
                  <a:schemeClr val="tx1"/>
                </a:solidFill>
                <a:effectLst/>
                <a:latin typeface="+mn-lt"/>
                <a:ea typeface="+mn-ea"/>
                <a:cs typeface="+mn-cs"/>
              </a:rPr>
              <a:t>L’ensemble de ces compétences sont réparties en trois axes  .... qui sont au </a:t>
            </a:r>
            <a:r>
              <a:rPr lang="fr-FR" sz="1200" i="1" kern="1200" dirty="0" err="1">
                <a:solidFill>
                  <a:schemeClr val="tx1"/>
                </a:solidFill>
                <a:effectLst/>
                <a:latin typeface="+mn-lt"/>
                <a:ea typeface="+mn-ea"/>
                <a:cs typeface="+mn-cs"/>
              </a:rPr>
              <a:t>coeur</a:t>
            </a:r>
            <a:r>
              <a:rPr lang="fr-FR" sz="1200" i="1" kern="1200" dirty="0">
                <a:solidFill>
                  <a:schemeClr val="tx1"/>
                </a:solidFill>
                <a:effectLst/>
                <a:latin typeface="+mn-lt"/>
                <a:ea typeface="+mn-ea"/>
                <a:cs typeface="+mn-cs"/>
              </a:rPr>
              <a:t> de paradigme du Praticien Réflexif</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i="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i="1" kern="1200" dirty="0">
                <a:solidFill>
                  <a:schemeClr val="tx1"/>
                </a:solidFill>
                <a:effectLst/>
                <a:latin typeface="+mn-lt"/>
                <a:ea typeface="+mn-ea"/>
                <a:cs typeface="+mn-cs"/>
              </a:rPr>
              <a:t> Face à un contexte </a:t>
            </a:r>
            <a:r>
              <a:rPr lang="fr-FR" sz="1200" i="1" kern="1200" dirty="0" err="1">
                <a:solidFill>
                  <a:schemeClr val="tx1"/>
                </a:solidFill>
                <a:effectLst/>
                <a:latin typeface="+mn-lt"/>
                <a:ea typeface="+mn-ea"/>
                <a:cs typeface="+mn-cs"/>
              </a:rPr>
              <a:t>éducatif</a:t>
            </a:r>
            <a:r>
              <a:rPr lang="fr-FR" sz="1200" i="1" kern="1200" dirty="0">
                <a:solidFill>
                  <a:schemeClr val="tx1"/>
                </a:solidFill>
                <a:effectLst/>
                <a:latin typeface="+mn-lt"/>
                <a:ea typeface="+mn-ea"/>
                <a:cs typeface="+mn-cs"/>
              </a:rPr>
              <a:t> et social changeant et complexe, l’enseignant doit devenir un </a:t>
            </a:r>
            <a:r>
              <a:rPr lang="fr-FR" sz="1200" kern="1200" dirty="0">
                <a:solidFill>
                  <a:schemeClr val="tx1"/>
                </a:solidFill>
                <a:effectLst/>
                <a:latin typeface="+mn-lt"/>
                <a:ea typeface="+mn-ea"/>
                <a:cs typeface="+mn-cs"/>
              </a:rPr>
              <a:t>praticien </a:t>
            </a:r>
            <a:r>
              <a:rPr lang="fr-FR" sz="1200" kern="1200" dirty="0" err="1">
                <a:solidFill>
                  <a:schemeClr val="tx1"/>
                </a:solidFill>
                <a:effectLst/>
                <a:latin typeface="+mn-lt"/>
                <a:ea typeface="+mn-ea"/>
                <a:cs typeface="+mn-cs"/>
              </a:rPr>
              <a:t>réflexif</a:t>
            </a:r>
            <a:r>
              <a:rPr lang="fr-FR" sz="1200" i="1" kern="1200" dirty="0">
                <a:solidFill>
                  <a:schemeClr val="tx1"/>
                </a:solidFill>
                <a:effectLst/>
                <a:latin typeface="+mn-lt"/>
                <a:ea typeface="+mn-ea"/>
                <a:cs typeface="+mn-cs"/>
              </a:rPr>
              <a:t>, capable de s’adapter à toutes les situations d’enseignement par l’analyse de ses propres pratiques et de leurs </a:t>
            </a:r>
            <a:r>
              <a:rPr lang="fr-FR" sz="1200" i="1" kern="1200" dirty="0" err="1">
                <a:solidFill>
                  <a:schemeClr val="tx1"/>
                </a:solidFill>
                <a:effectLst/>
                <a:latin typeface="+mn-lt"/>
                <a:ea typeface="+mn-ea"/>
                <a:cs typeface="+mn-cs"/>
              </a:rPr>
              <a:t>résultats</a:t>
            </a:r>
            <a:r>
              <a:rPr lang="fr-FR" sz="1200" i="1" kern="1200" dirty="0">
                <a:solidFill>
                  <a:schemeClr val="tx1"/>
                </a:solidFill>
                <a:effectLst/>
                <a:latin typeface="+mn-lt"/>
                <a:ea typeface="+mn-ea"/>
                <a:cs typeface="+mn-cs"/>
              </a:rPr>
              <a:t>. »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47</a:t>
            </a:fld>
            <a:endParaRPr lang="en-US"/>
          </a:p>
        </p:txBody>
      </p:sp>
    </p:spTree>
    <p:extLst>
      <p:ext uri="{BB962C8B-B14F-4D97-AF65-F5344CB8AC3E}">
        <p14:creationId xmlns:p14="http://schemas.microsoft.com/office/powerpoint/2010/main" val="704902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C49AB8-28FB-4E40-BCF7-BD1C7C0F7CF6}" type="slidenum">
              <a:rPr lang="en-US" smtClean="0"/>
              <a:t>51</a:t>
            </a:fld>
            <a:endParaRPr lang="en-US"/>
          </a:p>
        </p:txBody>
      </p:sp>
    </p:spTree>
    <p:extLst>
      <p:ext uri="{BB962C8B-B14F-4D97-AF65-F5344CB8AC3E}">
        <p14:creationId xmlns:p14="http://schemas.microsoft.com/office/powerpoint/2010/main" val="47389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C49AB8-28FB-4E40-BCF7-BD1C7C0F7CF6}" type="slidenum">
              <a:rPr lang="en-US" smtClean="0"/>
              <a:t>4</a:t>
            </a:fld>
            <a:endParaRPr lang="en-US"/>
          </a:p>
        </p:txBody>
      </p:sp>
    </p:spTree>
    <p:extLst>
      <p:ext uri="{BB962C8B-B14F-4D97-AF65-F5344CB8AC3E}">
        <p14:creationId xmlns:p14="http://schemas.microsoft.com/office/powerpoint/2010/main" val="2816310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sz="1200" b="0" i="0" u="none" strike="noStrike" kern="1200" dirty="0">
                <a:solidFill>
                  <a:schemeClr val="tx1"/>
                </a:solidFill>
                <a:effectLst/>
                <a:latin typeface="+mn-lt"/>
                <a:ea typeface="+mn-ea"/>
                <a:cs typeface="+mn-cs"/>
              </a:rPr>
              <a:t>Simplement, aujourd'hui, les élèves en perçoivent moins l'intérêt qu'avant. «Ce qui a changé, c'est le prestige de la langue», poursuit l'enseignante. «Avant, le français était la langue de l'élite, surtout que l'allemand était mal vu. Aujourd'hui, le français est la langue des frontaliers». «Aujourd'hui, les jeunes regardent la télévision allemande et suivent la Bundesliga».</a:t>
            </a:r>
          </a:p>
          <a:p>
            <a:r>
              <a:rPr lang="fr-FR" sz="1200" b="0" i="0" u="none" strike="noStrike" kern="1200" dirty="0">
                <a:solidFill>
                  <a:schemeClr val="tx1"/>
                </a:solidFill>
                <a:effectLst/>
                <a:latin typeface="+mn-lt"/>
                <a:ea typeface="+mn-ea"/>
                <a:cs typeface="+mn-cs"/>
              </a:rPr>
              <a:t>Dans l'éternelle querelle entre le français et l'allemand, ce serait donc la langue de Goethe qui l'emporte désormais ? C'est un peu plus compliqué, estime Andrea </a:t>
            </a:r>
            <a:r>
              <a:rPr lang="fr-FR" sz="1200" b="0" i="0" u="none" strike="noStrike" kern="1200" dirty="0" err="1">
                <a:solidFill>
                  <a:schemeClr val="tx1"/>
                </a:solidFill>
                <a:effectLst/>
                <a:latin typeface="+mn-lt"/>
                <a:ea typeface="+mn-ea"/>
                <a:cs typeface="+mn-cs"/>
              </a:rPr>
              <a:t>Fiorucci</a:t>
            </a:r>
            <a:r>
              <a:rPr lang="fr-FR" sz="1200" b="0" i="0" u="none" strike="noStrike" kern="1200" dirty="0">
                <a:solidFill>
                  <a:schemeClr val="tx1"/>
                </a:solidFill>
                <a:effectLst/>
                <a:latin typeface="+mn-lt"/>
                <a:ea typeface="+mn-ea"/>
                <a:cs typeface="+mn-cs"/>
              </a:rPr>
              <a:t>. «Dans la lutte entre le français et l'allemand, c'est l'anglais qui a gagné». </a:t>
            </a:r>
            <a:r>
              <a:rPr lang="fr-FR" sz="1200" b="0" i="0" u="none" strike="noStrike" kern="1200" dirty="0" err="1">
                <a:solidFill>
                  <a:schemeClr val="tx1"/>
                </a:solidFill>
                <a:effectLst/>
                <a:latin typeface="+mn-lt"/>
                <a:ea typeface="+mn-ea"/>
                <a:cs typeface="+mn-cs"/>
              </a:rPr>
              <a:t>Luxemburger</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wort</a:t>
            </a:r>
            <a:r>
              <a:rPr lang="fr-FR" sz="1200" b="0" i="0" u="none" strike="noStrike"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52</a:t>
            </a:fld>
            <a:endParaRPr lang="en-US"/>
          </a:p>
        </p:txBody>
      </p:sp>
    </p:spTree>
    <p:extLst>
      <p:ext uri="{BB962C8B-B14F-4D97-AF65-F5344CB8AC3E}">
        <p14:creationId xmlns:p14="http://schemas.microsoft.com/office/powerpoint/2010/main" val="2579681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C49AB8-28FB-4E40-BCF7-BD1C7C0F7CF6}" type="slidenum">
              <a:rPr lang="en-US" smtClean="0"/>
              <a:t>53</a:t>
            </a:fld>
            <a:endParaRPr lang="en-US"/>
          </a:p>
        </p:txBody>
      </p:sp>
    </p:spTree>
    <p:extLst>
      <p:ext uri="{BB962C8B-B14F-4D97-AF65-F5344CB8AC3E}">
        <p14:creationId xmlns:p14="http://schemas.microsoft.com/office/powerpoint/2010/main" val="1717387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C49AB8-28FB-4E40-BCF7-BD1C7C0F7CF6}" type="slidenum">
              <a:rPr lang="en-US" smtClean="0"/>
              <a:t>54</a:t>
            </a:fld>
            <a:endParaRPr lang="en-US"/>
          </a:p>
        </p:txBody>
      </p:sp>
    </p:spTree>
    <p:extLst>
      <p:ext uri="{BB962C8B-B14F-4D97-AF65-F5344CB8AC3E}">
        <p14:creationId xmlns:p14="http://schemas.microsoft.com/office/powerpoint/2010/main" val="4225184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Ces quelques constats m’amènent à considérer, avec Smit et van </a:t>
            </a:r>
            <a:r>
              <a:rPr lang="fr-FR" sz="1200" kern="1200" dirty="0" err="1">
                <a:solidFill>
                  <a:schemeClr val="tx1"/>
                </a:solidFill>
                <a:effectLst/>
                <a:latin typeface="+mn-lt"/>
                <a:ea typeface="+mn-ea"/>
                <a:cs typeface="+mn-cs"/>
              </a:rPr>
              <a:t>Eerde</a:t>
            </a:r>
            <a:r>
              <a:rPr lang="fr-FR" sz="1200" kern="1200" dirty="0">
                <a:solidFill>
                  <a:schemeClr val="tx1"/>
                </a:solidFill>
                <a:effectLst/>
                <a:latin typeface="+mn-lt"/>
                <a:ea typeface="+mn-ea"/>
                <a:cs typeface="+mn-cs"/>
              </a:rPr>
              <a:t> que le premier pas vers des pratiques adaptées au contexte CLIL, consiste peut-être à faire prendre conscience aux enseignants des problèmes linguistiques de leurs élèves et de la nécessité de viser dans leur cours de mathématiques, à la fois des apprentissages de contenu et de langue</a:t>
            </a:r>
            <a:r>
              <a:rPr lang="fr-FR" dirty="0">
                <a:effectLst/>
              </a:rPr>
              <a:t> </a:t>
            </a:r>
          </a:p>
          <a:p>
            <a:endParaRPr lang="fr-FR" dirty="0">
              <a:effectLst/>
            </a:endParaRPr>
          </a:p>
          <a:p>
            <a:r>
              <a:rPr lang="fr-FR" sz="1200" kern="1200" dirty="0">
                <a:solidFill>
                  <a:schemeClr val="tx1"/>
                </a:solidFill>
                <a:effectLst/>
                <a:latin typeface="+mn-lt"/>
                <a:ea typeface="+mn-ea"/>
                <a:cs typeface="+mn-cs"/>
              </a:rPr>
              <a:t>Cette distinction des deux types de </a:t>
            </a:r>
            <a:r>
              <a:rPr lang="fr-FR" sz="1200" kern="1200" dirty="0" err="1">
                <a:solidFill>
                  <a:schemeClr val="tx1"/>
                </a:solidFill>
                <a:effectLst/>
                <a:latin typeface="+mn-lt"/>
                <a:ea typeface="+mn-ea"/>
                <a:cs typeface="+mn-cs"/>
              </a:rPr>
              <a:t>translanguaging</a:t>
            </a:r>
            <a:r>
              <a:rPr lang="fr-FR" sz="1200" kern="1200" dirty="0">
                <a:solidFill>
                  <a:schemeClr val="tx1"/>
                </a:solidFill>
                <a:effectLst/>
                <a:latin typeface="+mn-lt"/>
                <a:ea typeface="+mn-ea"/>
                <a:cs typeface="+mn-cs"/>
              </a:rPr>
              <a:t> me paraît intéressante dans la mesure où elle met en évidence le fait qu’il ne suffit pas pour un enseignant de se montrer ouvert aux différentes langues parlées par les élèves de sa classe, de favoriser les échanges ou de tenir compte des ressources des élèves, il s’agit également de planifier a priori des pratiques précises, que ce soient des outils d’étayage comme ceux qui viennent d’être évoqués ou encore des activités permettant le développement d’approches multimodales.</a:t>
            </a:r>
            <a:r>
              <a:rPr lang="fr-FR" dirty="0">
                <a:effectLst/>
              </a:rPr>
              <a:t> </a:t>
            </a:r>
            <a:endParaRPr lang="fr-FR" dirty="0"/>
          </a:p>
        </p:txBody>
      </p:sp>
      <p:sp>
        <p:nvSpPr>
          <p:cNvPr id="4" name="Espace réservé du numéro de diapositive 3"/>
          <p:cNvSpPr>
            <a:spLocks noGrp="1"/>
          </p:cNvSpPr>
          <p:nvPr>
            <p:ph type="sldNum" sz="quarter" idx="10"/>
          </p:nvPr>
        </p:nvSpPr>
        <p:spPr/>
        <p:txBody>
          <a:bodyPr/>
          <a:lstStyle/>
          <a:p>
            <a:fld id="{70B34EAA-A6CD-DB4F-A380-068B322749F4}" type="slidenum">
              <a:rPr lang="fr-FR" smtClean="0"/>
              <a:t>55</a:t>
            </a:fld>
            <a:endParaRPr lang="fr-FR"/>
          </a:p>
        </p:txBody>
      </p:sp>
    </p:spTree>
    <p:extLst>
      <p:ext uri="{BB962C8B-B14F-4D97-AF65-F5344CB8AC3E}">
        <p14:creationId xmlns:p14="http://schemas.microsoft.com/office/powerpoint/2010/main" val="316665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56</a:t>
            </a:fld>
            <a:endParaRPr lang="en-US"/>
          </a:p>
        </p:txBody>
      </p:sp>
    </p:spTree>
    <p:extLst>
      <p:ext uri="{BB962C8B-B14F-4D97-AF65-F5344CB8AC3E}">
        <p14:creationId xmlns:p14="http://schemas.microsoft.com/office/powerpoint/2010/main" val="3517369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En effet, du point de vue de la transition de langue d’enseignement des mathématiques au secondaire, les difficultés des élèves dans la maîtrise du français sont attestées par trois indicateurs au moins. </a:t>
            </a:r>
            <a:endParaRPr lang="fr-FR" dirty="0"/>
          </a:p>
        </p:txBody>
      </p:sp>
      <p:sp>
        <p:nvSpPr>
          <p:cNvPr id="4" name="Espace réservé du numéro de diapositive 3"/>
          <p:cNvSpPr>
            <a:spLocks noGrp="1"/>
          </p:cNvSpPr>
          <p:nvPr>
            <p:ph type="sldNum" sz="quarter" idx="10"/>
          </p:nvPr>
        </p:nvSpPr>
        <p:spPr/>
        <p:txBody>
          <a:bodyPr/>
          <a:lstStyle/>
          <a:p>
            <a:fld id="{70B34EAA-A6CD-DB4F-A380-068B322749F4}" type="slidenum">
              <a:rPr lang="fr-FR" smtClean="0"/>
              <a:t>57</a:t>
            </a:fld>
            <a:endParaRPr lang="fr-FR"/>
          </a:p>
        </p:txBody>
      </p:sp>
    </p:spTree>
    <p:extLst>
      <p:ext uri="{BB962C8B-B14F-4D97-AF65-F5344CB8AC3E}">
        <p14:creationId xmlns:p14="http://schemas.microsoft.com/office/powerpoint/2010/main" val="3802817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6476177-82D3-D64F-B423-7688AA666F6B}" type="slidenum">
              <a:rPr lang="lt-LT" altLang="fr-FR" smtClean="0"/>
              <a:pPr/>
              <a:t>61</a:t>
            </a:fld>
            <a:endParaRPr lang="lt-LT" altLang="fr-FR"/>
          </a:p>
        </p:txBody>
      </p:sp>
    </p:spTree>
    <p:extLst>
      <p:ext uri="{BB962C8B-B14F-4D97-AF65-F5344CB8AC3E}">
        <p14:creationId xmlns:p14="http://schemas.microsoft.com/office/powerpoint/2010/main" val="419150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62</a:t>
            </a:fld>
            <a:endParaRPr lang="en-US"/>
          </a:p>
        </p:txBody>
      </p:sp>
    </p:spTree>
    <p:extLst>
      <p:ext uri="{BB962C8B-B14F-4D97-AF65-F5344CB8AC3E}">
        <p14:creationId xmlns:p14="http://schemas.microsoft.com/office/powerpoint/2010/main" val="2053822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66</a:t>
            </a:fld>
            <a:endParaRPr lang="en-US"/>
          </a:p>
        </p:txBody>
      </p:sp>
    </p:spTree>
    <p:extLst>
      <p:ext uri="{BB962C8B-B14F-4D97-AF65-F5344CB8AC3E}">
        <p14:creationId xmlns:p14="http://schemas.microsoft.com/office/powerpoint/2010/main" val="992063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eaLnBrk="1" hangingPunct="1"/>
            <a:fld id="{D16D1F5D-8E57-4DA6-A63C-A43D0EC1901C}" type="slidenum">
              <a:rPr lang="lt-LT" altLang="en-US" smtClean="0"/>
              <a:pPr eaLnBrk="1" hangingPunct="1"/>
              <a:t>6</a:t>
            </a:fld>
            <a:endParaRPr lang="lt-LT" altLang="en-US"/>
          </a:p>
        </p:txBody>
      </p:sp>
      <p:sp>
        <p:nvSpPr>
          <p:cNvPr id="29699"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Le Luxembourg </a:t>
            </a:r>
            <a:r>
              <a:rPr lang="en-US" dirty="0" err="1"/>
              <a:t>est</a:t>
            </a:r>
            <a:r>
              <a:rPr lang="en-US" dirty="0"/>
              <a:t> un </a:t>
            </a:r>
            <a:r>
              <a:rPr lang="en-US" dirty="0" err="1"/>
              <a:t>très</a:t>
            </a:r>
            <a:r>
              <a:rPr lang="en-US" dirty="0"/>
              <a:t> petit pays </a:t>
            </a:r>
            <a:r>
              <a:rPr lang="en-US" dirty="0" err="1"/>
              <a:t>situé</a:t>
            </a:r>
            <a:r>
              <a:rPr lang="en-US" dirty="0"/>
              <a:t> entre ....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Trilinguisme</a:t>
            </a:r>
            <a:r>
              <a:rPr lang="en-US" dirty="0"/>
              <a:t> </a:t>
            </a:r>
            <a:r>
              <a:rPr lang="en-US" dirty="0" err="1"/>
              <a:t>juxtaposé</a:t>
            </a:r>
            <a:r>
              <a:rPr lang="en-US" dirty="0"/>
              <a:t> </a:t>
            </a:r>
            <a:r>
              <a:rPr lang="fr-FR" sz="1200" kern="1200" dirty="0">
                <a:solidFill>
                  <a:schemeClr val="tx1"/>
                </a:solidFill>
                <a:effectLst/>
                <a:latin typeface="+mn-lt"/>
                <a:ea typeface="+mn-ea"/>
                <a:cs typeface="+mn-cs"/>
              </a:rPr>
              <a:t>avec différentes communautés linguistiques vivant les unes à côté des autres</a:t>
            </a:r>
            <a:r>
              <a:rPr lang="fr-FR" dirty="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a:effectLst/>
              </a:rPr>
              <a:t>L’objectif pour le Luxembourg, c’est d’avoir des citoyens capables de communiquer …</a:t>
            </a:r>
            <a:endParaRPr lang="en-US" dirty="0"/>
          </a:p>
        </p:txBody>
      </p:sp>
    </p:spTree>
    <p:extLst>
      <p:ext uri="{BB962C8B-B14F-4D97-AF65-F5344CB8AC3E}">
        <p14:creationId xmlns:p14="http://schemas.microsoft.com/office/powerpoint/2010/main" val="2138443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t>Mais on observe également un multilinguisme au niveau sociétal en raison d’une immigration importante.</a:t>
            </a:r>
          </a:p>
          <a:p>
            <a:r>
              <a:rPr lang="fr-FR" dirty="0"/>
              <a:t>... comme en témoigne l’évolution des % des étrangers au fil des années</a:t>
            </a:r>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7</a:t>
            </a:fld>
            <a:endParaRPr lang="en-US"/>
          </a:p>
        </p:txBody>
      </p:sp>
    </p:spTree>
    <p:extLst>
      <p:ext uri="{BB962C8B-B14F-4D97-AF65-F5344CB8AC3E}">
        <p14:creationId xmlns:p14="http://schemas.microsoft.com/office/powerpoint/2010/main" val="280910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eaLnBrk="1" hangingPunct="1"/>
            <a:fld id="{D16D1F5D-8E57-4DA6-A63C-A43D0EC1901C}" type="slidenum">
              <a:rPr lang="lt-LT" altLang="en-US" smtClean="0"/>
              <a:pPr eaLnBrk="1" hangingPunct="1"/>
              <a:t>8</a:t>
            </a:fld>
            <a:endParaRPr lang="lt-LT" altLang="en-US"/>
          </a:p>
        </p:txBody>
      </p:sp>
      <p:sp>
        <p:nvSpPr>
          <p:cNvPr id="29699"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pPr>
              <a:defRPr/>
            </a:pPr>
            <a:r>
              <a:rPr lang="lt-LT" dirty="0" err="1"/>
              <a:t>Croissance</a:t>
            </a:r>
            <a:r>
              <a:rPr lang="lt-LT" dirty="0"/>
              <a:t> </a:t>
            </a:r>
            <a:r>
              <a:rPr lang="lt-LT" dirty="0" err="1"/>
              <a:t>économique</a:t>
            </a:r>
            <a:r>
              <a:rPr lang="lt-LT" dirty="0"/>
              <a:t> :</a:t>
            </a:r>
          </a:p>
          <a:p>
            <a:pPr>
              <a:defRPr/>
            </a:pPr>
            <a:r>
              <a:rPr lang="lt-LT" dirty="0"/>
              <a:t>- </a:t>
            </a:r>
            <a:r>
              <a:rPr lang="lt-LT" dirty="0" err="1"/>
              <a:t>augmentation</a:t>
            </a:r>
            <a:r>
              <a:rPr lang="lt-LT" dirty="0"/>
              <a:t> du </a:t>
            </a:r>
            <a:r>
              <a:rPr lang="lt-LT" dirty="0" err="1"/>
              <a:t>secteur</a:t>
            </a:r>
            <a:r>
              <a:rPr lang="lt-LT" dirty="0"/>
              <a:t> </a:t>
            </a:r>
            <a:r>
              <a:rPr lang="lt-LT" dirty="0" err="1"/>
              <a:t>tertiaire</a:t>
            </a:r>
            <a:r>
              <a:rPr lang="lt-LT" dirty="0"/>
              <a:t>, </a:t>
            </a:r>
            <a:r>
              <a:rPr lang="lt-LT" dirty="0" err="1"/>
              <a:t>notamment</a:t>
            </a:r>
            <a:r>
              <a:rPr lang="lt-LT" dirty="0"/>
              <a:t> les </a:t>
            </a:r>
            <a:r>
              <a:rPr lang="lt-LT" dirty="0" err="1"/>
              <a:t>banques</a:t>
            </a:r>
            <a:r>
              <a:rPr lang="lt-LT" dirty="0"/>
              <a:t>.  </a:t>
            </a:r>
            <a:r>
              <a:rPr lang="lt-LT" dirty="0" err="1"/>
              <a:t>L‘état</a:t>
            </a:r>
            <a:r>
              <a:rPr lang="lt-LT" dirty="0"/>
              <a:t> </a:t>
            </a:r>
            <a:r>
              <a:rPr lang="lt-LT" dirty="0" err="1"/>
              <a:t>propose</a:t>
            </a:r>
            <a:r>
              <a:rPr lang="lt-LT" dirty="0"/>
              <a:t> </a:t>
            </a:r>
            <a:r>
              <a:rPr lang="lt-LT" dirty="0" err="1"/>
              <a:t>des</a:t>
            </a:r>
            <a:r>
              <a:rPr lang="lt-LT" dirty="0"/>
              <a:t> </a:t>
            </a:r>
            <a:r>
              <a:rPr lang="lt-LT" dirty="0" err="1"/>
              <a:t>avantages</a:t>
            </a:r>
            <a:r>
              <a:rPr lang="lt-LT" dirty="0"/>
              <a:t> </a:t>
            </a:r>
            <a:r>
              <a:rPr lang="lt-LT" dirty="0" err="1"/>
              <a:t>fiscaux</a:t>
            </a:r>
            <a:r>
              <a:rPr lang="lt-LT" dirty="0"/>
              <a:t>. </a:t>
            </a:r>
            <a:r>
              <a:rPr lang="lt-LT" dirty="0" err="1"/>
              <a:t>Puis</a:t>
            </a:r>
            <a:r>
              <a:rPr lang="lt-LT" dirty="0"/>
              <a:t> </a:t>
            </a:r>
            <a:r>
              <a:rPr lang="lt-LT" dirty="0" err="1"/>
              <a:t>l‘université</a:t>
            </a:r>
            <a:endParaRPr lang="lt-LT" dirty="0"/>
          </a:p>
          <a:p>
            <a:pPr>
              <a:defRPr/>
            </a:pPr>
            <a:r>
              <a:rPr lang="lt-LT" dirty="0"/>
              <a:t>- </a:t>
            </a:r>
            <a:r>
              <a:rPr lang="lt-LT" dirty="0" err="1"/>
              <a:t>multinationale</a:t>
            </a:r>
            <a:r>
              <a:rPr lang="lt-LT" dirty="0"/>
              <a:t> </a:t>
            </a:r>
            <a:r>
              <a:rPr lang="lt-LT" dirty="0" err="1"/>
              <a:t>telle</a:t>
            </a:r>
            <a:r>
              <a:rPr lang="lt-LT" dirty="0"/>
              <a:t> </a:t>
            </a:r>
            <a:r>
              <a:rPr lang="lt-LT" dirty="0" err="1"/>
              <a:t>qu‘Amazon</a:t>
            </a:r>
            <a:r>
              <a:rPr lang="lt-LT" dirty="0"/>
              <a:t>, ...</a:t>
            </a:r>
          </a:p>
          <a:p>
            <a:pPr>
              <a:defRPr/>
            </a:pPr>
            <a:endParaRPr lang="lt-LT" dirty="0"/>
          </a:p>
          <a:p>
            <a:pPr>
              <a:defRPr/>
            </a:pPr>
            <a:endParaRPr lang="lt-LT" dirty="0"/>
          </a:p>
          <a:p>
            <a:pPr>
              <a:defRPr/>
            </a:pPr>
            <a:endParaRPr lang="lt-LT" dirty="0"/>
          </a:p>
          <a:p>
            <a:pPr>
              <a:defRPr/>
            </a:pPr>
            <a:r>
              <a:rPr lang="lt-LT" dirty="0" err="1"/>
              <a:t>This</a:t>
            </a:r>
            <a:r>
              <a:rPr lang="lt-LT" baseline="0" dirty="0"/>
              <a:t> situation is already difficult for local people and worse for foreigners and, as we can see in the graph, there is a massive increase of foreigners in Luxembourg :</a:t>
            </a:r>
            <a:r>
              <a:rPr lang="en-US" baseline="0" dirty="0"/>
              <a:t>from 13% in1961 to 47% in 2016</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has  an obvious impact in the classrooms. In preschool and primary school, almost half the students are foreigners. It is frequent to have preschool classrooms where children speak around nine different languages.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In secondary schools, the situation is almost the same except in general school which counts only 19 %  of foreigners.</a:t>
            </a:r>
            <a:endParaRPr lang="lt-LT"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a:defRPr/>
            </a:pPr>
            <a:endParaRPr lang="en-US" baseline="0" dirty="0"/>
          </a:p>
        </p:txBody>
      </p:sp>
    </p:spTree>
    <p:extLst>
      <p:ext uri="{BB962C8B-B14F-4D97-AF65-F5344CB8AC3E}">
        <p14:creationId xmlns:p14="http://schemas.microsoft.com/office/powerpoint/2010/main" val="3814378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5"/>
          </p:nvPr>
        </p:nvSpPr>
        <p:spPr/>
        <p:txBody>
          <a:bodyPr/>
          <a:lstStyle/>
          <a:p>
            <a:fld id="{8DC49AB8-28FB-4E40-BCF7-BD1C7C0F7CF6}" type="slidenum">
              <a:rPr lang="en-US" smtClean="0"/>
              <a:t>9</a:t>
            </a:fld>
            <a:endParaRPr lang="en-US"/>
          </a:p>
        </p:txBody>
      </p:sp>
    </p:spTree>
    <p:extLst>
      <p:ext uri="{BB962C8B-B14F-4D97-AF65-F5344CB8AC3E}">
        <p14:creationId xmlns:p14="http://schemas.microsoft.com/office/powerpoint/2010/main" val="192610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C49AB8-28FB-4E40-BCF7-BD1C7C0F7CF6}" type="slidenum">
              <a:rPr lang="en-US" smtClean="0"/>
              <a:t>10</a:t>
            </a:fld>
            <a:endParaRPr lang="en-US"/>
          </a:p>
        </p:txBody>
      </p:sp>
    </p:spTree>
    <p:extLst>
      <p:ext uri="{BB962C8B-B14F-4D97-AF65-F5344CB8AC3E}">
        <p14:creationId xmlns:p14="http://schemas.microsoft.com/office/powerpoint/2010/main" val="1666875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itchFamily="18" charset="0"/>
              </a:defRPr>
            </a:lvl1pPr>
            <a:lvl2pPr marL="742950" indent="-285750" eaLnBrk="0" hangingPunct="0">
              <a:defRPr sz="1200">
                <a:solidFill>
                  <a:schemeClr val="tx1"/>
                </a:solidFill>
                <a:latin typeface="Times New Roman" pitchFamily="18" charset="0"/>
              </a:defRPr>
            </a:lvl2pPr>
            <a:lvl3pPr marL="1143000" indent="-228600" eaLnBrk="0" hangingPunct="0">
              <a:defRPr sz="1200">
                <a:solidFill>
                  <a:schemeClr val="tx1"/>
                </a:solidFill>
                <a:latin typeface="Times New Roman" pitchFamily="18" charset="0"/>
              </a:defRPr>
            </a:lvl3pPr>
            <a:lvl4pPr marL="1600200" indent="-228600" eaLnBrk="0" hangingPunct="0">
              <a:defRPr sz="1200">
                <a:solidFill>
                  <a:schemeClr val="tx1"/>
                </a:solidFill>
                <a:latin typeface="Times New Roman" pitchFamily="18" charset="0"/>
              </a:defRPr>
            </a:lvl4pPr>
            <a:lvl5pPr marL="2057400" indent="-228600" eaLnBrk="0" hangingPunct="0">
              <a:defRPr sz="1200">
                <a:solidFill>
                  <a:schemeClr val="tx1"/>
                </a:solidFill>
                <a:latin typeface="Times New Roman" pitchFamily="18" charset="0"/>
              </a:defRPr>
            </a:lvl5pPr>
            <a:lvl6pPr marL="2514600" indent="-228600" eaLnBrk="0" fontAlgn="base" hangingPunct="0">
              <a:spcBef>
                <a:spcPct val="0"/>
              </a:spcBef>
              <a:spcAft>
                <a:spcPct val="0"/>
              </a:spcAft>
              <a:defRPr sz="1200">
                <a:solidFill>
                  <a:schemeClr val="tx1"/>
                </a:solidFill>
                <a:latin typeface="Times New Roman" pitchFamily="18" charset="0"/>
              </a:defRPr>
            </a:lvl6pPr>
            <a:lvl7pPr marL="2971800" indent="-228600" eaLnBrk="0" fontAlgn="base" hangingPunct="0">
              <a:spcBef>
                <a:spcPct val="0"/>
              </a:spcBef>
              <a:spcAft>
                <a:spcPct val="0"/>
              </a:spcAft>
              <a:defRPr sz="1200">
                <a:solidFill>
                  <a:schemeClr val="tx1"/>
                </a:solidFill>
                <a:latin typeface="Times New Roman" pitchFamily="18" charset="0"/>
              </a:defRPr>
            </a:lvl7pPr>
            <a:lvl8pPr marL="3429000" indent="-228600" eaLnBrk="0" fontAlgn="base" hangingPunct="0">
              <a:spcBef>
                <a:spcPct val="0"/>
              </a:spcBef>
              <a:spcAft>
                <a:spcPct val="0"/>
              </a:spcAft>
              <a:defRPr sz="1200">
                <a:solidFill>
                  <a:schemeClr val="tx1"/>
                </a:solidFill>
                <a:latin typeface="Times New Roman" pitchFamily="18" charset="0"/>
              </a:defRPr>
            </a:lvl8pPr>
            <a:lvl9pPr marL="3886200" indent="-228600" eaLnBrk="0" fontAlgn="base" hangingPunct="0">
              <a:spcBef>
                <a:spcPct val="0"/>
              </a:spcBef>
              <a:spcAft>
                <a:spcPct val="0"/>
              </a:spcAft>
              <a:defRPr sz="1200">
                <a:solidFill>
                  <a:schemeClr val="tx1"/>
                </a:solidFill>
                <a:latin typeface="Times New Roman" pitchFamily="18" charset="0"/>
              </a:defRPr>
            </a:lvl9pPr>
          </a:lstStyle>
          <a:p>
            <a:pPr eaLnBrk="1" hangingPunct="1"/>
            <a:fld id="{D16D1F5D-8E57-4DA6-A63C-A43D0EC1901C}" type="slidenum">
              <a:rPr lang="lt-LT" altLang="en-US" smtClean="0"/>
              <a:pPr eaLnBrk="1" hangingPunct="1"/>
              <a:t>13</a:t>
            </a:fld>
            <a:endParaRPr lang="lt-LT" altLang="en-US"/>
          </a:p>
        </p:txBody>
      </p:sp>
      <p:sp>
        <p:nvSpPr>
          <p:cNvPr id="29699"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pPr>
              <a:defRPr/>
            </a:pPr>
            <a:r>
              <a:rPr lang="fr-FR" sz="1200" kern="1200" dirty="0">
                <a:solidFill>
                  <a:schemeClr val="tx1"/>
                </a:solidFill>
                <a:effectLst/>
                <a:latin typeface="+mn-lt"/>
                <a:ea typeface="+mn-ea"/>
                <a:cs typeface="+mn-cs"/>
              </a:rPr>
              <a:t>Le multilinguisme de la société se traduit dans les classes par un pourcentage d’élèves qui ne parlent pas ou qui parlent mal la langue d’enseignement</a:t>
            </a:r>
          </a:p>
          <a:p>
            <a:pPr>
              <a:defRPr/>
            </a:pPr>
            <a:r>
              <a:rPr lang="lt-LT" dirty="0" err="1"/>
              <a:t>Or</a:t>
            </a:r>
            <a:r>
              <a:rPr lang="lt-LT" dirty="0"/>
              <a:t>, </a:t>
            </a:r>
            <a:r>
              <a:rPr lang="lt-LT" dirty="0" err="1"/>
              <a:t>le</a:t>
            </a:r>
            <a:r>
              <a:rPr lang="lt-LT" dirty="0"/>
              <a:t> </a:t>
            </a:r>
            <a:r>
              <a:rPr lang="lt-LT" dirty="0" err="1"/>
              <a:t>système</a:t>
            </a:r>
            <a:r>
              <a:rPr lang="lt-LT" dirty="0"/>
              <a:t> </a:t>
            </a:r>
            <a:r>
              <a:rPr lang="lt-LT" dirty="0" err="1"/>
              <a:t>scolaire</a:t>
            </a:r>
            <a:r>
              <a:rPr lang="lt-LT" dirty="0"/>
              <a:t> </a:t>
            </a:r>
            <a:r>
              <a:rPr lang="lt-LT" dirty="0" err="1"/>
              <a:t>est</a:t>
            </a:r>
            <a:r>
              <a:rPr lang="lt-LT" dirty="0"/>
              <a:t> </a:t>
            </a:r>
            <a:r>
              <a:rPr lang="lt-LT" dirty="0" err="1"/>
              <a:t>lui-même</a:t>
            </a:r>
            <a:r>
              <a:rPr lang="lt-LT" dirty="0"/>
              <a:t> </a:t>
            </a:r>
            <a:r>
              <a:rPr lang="lt-LT" dirty="0" err="1"/>
              <a:t>caractérisé</a:t>
            </a:r>
            <a:r>
              <a:rPr lang="lt-LT" dirty="0"/>
              <a:t> </a:t>
            </a:r>
            <a:r>
              <a:rPr lang="lt-LT" dirty="0" err="1"/>
              <a:t>par</a:t>
            </a:r>
            <a:r>
              <a:rPr lang="lt-LT" dirty="0"/>
              <a:t> </a:t>
            </a:r>
            <a:r>
              <a:rPr lang="lt-LT" dirty="0" err="1"/>
              <a:t>plusieurs</a:t>
            </a:r>
            <a:r>
              <a:rPr lang="lt-LT" dirty="0"/>
              <a:t> </a:t>
            </a:r>
            <a:r>
              <a:rPr lang="lt-LT" dirty="0" err="1"/>
              <a:t>langues</a:t>
            </a:r>
            <a:r>
              <a:rPr lang="lt-LT" dirty="0"/>
              <a:t> </a:t>
            </a:r>
            <a:r>
              <a:rPr lang="lt-LT" dirty="0" err="1"/>
              <a:t>d‘enseignement</a:t>
            </a:r>
            <a:r>
              <a:rPr lang="lt-LT" dirty="0"/>
              <a:t>.</a:t>
            </a:r>
            <a:endParaRPr lang="lt-LT" baseline="0" dirty="0"/>
          </a:p>
          <a:p>
            <a:pPr>
              <a:defRPr/>
            </a:pPr>
            <a:r>
              <a:rPr lang="lt-LT" baseline="0" dirty="0" err="1"/>
              <a:t>Au</a:t>
            </a:r>
            <a:r>
              <a:rPr lang="lt-LT" baseline="0" dirty="0"/>
              <a:t> </a:t>
            </a:r>
            <a:r>
              <a:rPr lang="lt-LT" baseline="0" dirty="0" err="1"/>
              <a:t>préscolaire</a:t>
            </a:r>
            <a:r>
              <a:rPr lang="lt-LT" baseline="0" dirty="0"/>
              <a:t> , </a:t>
            </a:r>
            <a:r>
              <a:rPr lang="lt-LT" baseline="0" dirty="0" err="1"/>
              <a:t>la</a:t>
            </a:r>
            <a:r>
              <a:rPr lang="lt-LT" baseline="0" dirty="0"/>
              <a:t> </a:t>
            </a:r>
            <a:r>
              <a:rPr lang="lt-LT" baseline="0" dirty="0" err="1"/>
              <a:t>langue</a:t>
            </a:r>
            <a:r>
              <a:rPr lang="lt-LT" baseline="0" dirty="0"/>
              <a:t> </a:t>
            </a:r>
            <a:r>
              <a:rPr lang="lt-LT" baseline="0" dirty="0" err="1"/>
              <a:t>d'enseignement</a:t>
            </a:r>
            <a:r>
              <a:rPr lang="lt-LT" baseline="0" dirty="0"/>
              <a:t> </a:t>
            </a:r>
            <a:r>
              <a:rPr lang="lt-LT" baseline="0" dirty="0" err="1"/>
              <a:t>est</a:t>
            </a:r>
            <a:r>
              <a:rPr lang="lt-LT" baseline="0" dirty="0"/>
              <a:t> </a:t>
            </a:r>
            <a:r>
              <a:rPr lang="lt-LT" baseline="0" dirty="0" err="1"/>
              <a:t>le</a:t>
            </a:r>
            <a:r>
              <a:rPr lang="lt-LT" baseline="0" dirty="0"/>
              <a:t> </a:t>
            </a:r>
            <a:r>
              <a:rPr lang="lt-LT" baseline="0" dirty="0" err="1"/>
              <a:t>Luxembourgeois</a:t>
            </a:r>
            <a:r>
              <a:rPr lang="lt-LT" baseline="0" dirty="0"/>
              <a:t>.</a:t>
            </a:r>
          </a:p>
          <a:p>
            <a:pPr>
              <a:defRPr/>
            </a:pPr>
            <a:r>
              <a:rPr lang="lt-LT" baseline="0" dirty="0" err="1"/>
              <a:t>Au</a:t>
            </a:r>
            <a:r>
              <a:rPr lang="lt-LT" baseline="0" dirty="0"/>
              <a:t> </a:t>
            </a:r>
            <a:r>
              <a:rPr lang="lt-LT" baseline="0" dirty="0" err="1"/>
              <a:t>primaire</a:t>
            </a:r>
            <a:r>
              <a:rPr lang="lt-LT" baseline="0" dirty="0"/>
              <a:t>, les </a:t>
            </a:r>
            <a:r>
              <a:rPr lang="lt-LT" baseline="0" dirty="0" err="1"/>
              <a:t>enfants</a:t>
            </a:r>
            <a:r>
              <a:rPr lang="lt-LT" baseline="0" dirty="0"/>
              <a:t> </a:t>
            </a:r>
            <a:r>
              <a:rPr lang="lt-LT" baseline="0" dirty="0" err="1"/>
              <a:t>sont</a:t>
            </a:r>
            <a:r>
              <a:rPr lang="lt-LT" baseline="0" dirty="0"/>
              <a:t> </a:t>
            </a:r>
            <a:r>
              <a:rPr lang="lt-LT" baseline="0" dirty="0" err="1"/>
              <a:t>alphabétisés</a:t>
            </a:r>
            <a:r>
              <a:rPr lang="lt-LT" baseline="0" dirty="0"/>
              <a:t> </a:t>
            </a:r>
            <a:r>
              <a:rPr lang="lt-LT" baseline="0" dirty="0" err="1"/>
              <a:t>en</a:t>
            </a:r>
            <a:r>
              <a:rPr lang="lt-LT" baseline="0" dirty="0"/>
              <a:t> </a:t>
            </a:r>
            <a:r>
              <a:rPr lang="lt-LT" baseline="0" dirty="0" err="1"/>
              <a:t>Allemand</a:t>
            </a:r>
            <a:r>
              <a:rPr lang="lt-LT" baseline="0" dirty="0"/>
              <a:t>, et les </a:t>
            </a:r>
            <a:r>
              <a:rPr lang="lt-LT" baseline="0" dirty="0" err="1"/>
              <a:t>cours</a:t>
            </a:r>
            <a:r>
              <a:rPr lang="lt-LT" baseline="0" dirty="0"/>
              <a:t> </a:t>
            </a:r>
            <a:r>
              <a:rPr lang="lt-LT" baseline="0" dirty="0" err="1"/>
              <a:t>se</a:t>
            </a:r>
            <a:r>
              <a:rPr lang="lt-LT" baseline="0" dirty="0"/>
              <a:t> </a:t>
            </a:r>
            <a:r>
              <a:rPr lang="lt-LT" baseline="0" dirty="0" err="1"/>
              <a:t>donnent</a:t>
            </a:r>
            <a:r>
              <a:rPr lang="lt-LT" baseline="0" dirty="0"/>
              <a:t> </a:t>
            </a:r>
            <a:r>
              <a:rPr lang="lt-LT" baseline="0" dirty="0" err="1"/>
              <a:t>en</a:t>
            </a:r>
            <a:r>
              <a:rPr lang="lt-LT" baseline="0" dirty="0"/>
              <a:t> </a:t>
            </a:r>
            <a:r>
              <a:rPr lang="lt-LT" baseline="0" dirty="0" err="1"/>
              <a:t>allemand</a:t>
            </a:r>
            <a:r>
              <a:rPr lang="lt-LT" baseline="0" dirty="0"/>
              <a:t>. </a:t>
            </a:r>
          </a:p>
          <a:p>
            <a:pPr>
              <a:defRPr/>
            </a:pPr>
            <a:r>
              <a:rPr lang="lt-LT" baseline="0" dirty="0" err="1"/>
              <a:t>Dès</a:t>
            </a:r>
            <a:r>
              <a:rPr lang="lt-LT" baseline="0" dirty="0"/>
              <a:t> </a:t>
            </a:r>
            <a:r>
              <a:rPr lang="lt-LT" baseline="0" dirty="0" err="1"/>
              <a:t>la</a:t>
            </a:r>
            <a:r>
              <a:rPr lang="lt-LT" baseline="0" dirty="0"/>
              <a:t> 2e </a:t>
            </a:r>
            <a:r>
              <a:rPr lang="lt-LT" baseline="0" dirty="0" err="1"/>
              <a:t>année</a:t>
            </a:r>
            <a:r>
              <a:rPr lang="lt-LT" baseline="0" dirty="0"/>
              <a:t>, </a:t>
            </a:r>
            <a:r>
              <a:rPr lang="lt-LT" baseline="0" dirty="0" err="1"/>
              <a:t>le</a:t>
            </a:r>
            <a:r>
              <a:rPr lang="lt-LT" baseline="0" dirty="0"/>
              <a:t> </a:t>
            </a:r>
            <a:r>
              <a:rPr lang="lt-LT" baseline="0" dirty="0" err="1"/>
              <a:t>français</a:t>
            </a:r>
            <a:r>
              <a:rPr lang="lt-LT" baseline="0" dirty="0"/>
              <a:t> </a:t>
            </a:r>
            <a:r>
              <a:rPr lang="lt-LT" baseline="0" dirty="0" err="1"/>
              <a:t>est</a:t>
            </a:r>
            <a:r>
              <a:rPr lang="lt-LT" baseline="0" dirty="0"/>
              <a:t> </a:t>
            </a:r>
            <a:r>
              <a:rPr lang="lt-LT" baseline="0" dirty="0" err="1"/>
              <a:t>introduit</a:t>
            </a:r>
            <a:endParaRPr lang="lt-LT" baseline="0" dirty="0"/>
          </a:p>
          <a:p>
            <a:pPr>
              <a:defRPr/>
            </a:pPr>
            <a:r>
              <a:rPr lang="fr-FR" sz="1200" kern="1200" dirty="0">
                <a:solidFill>
                  <a:schemeClr val="tx1"/>
                </a:solidFill>
                <a:effectLst/>
                <a:latin typeface="+mn-lt"/>
                <a:ea typeface="+mn-ea"/>
                <a:cs typeface="+mn-cs"/>
              </a:rPr>
              <a:t>Au secondaire, dans les filières porteuses c’est-à-dire celles qui ouvrent la voie aux études supérieures (c’est-à-dire la section générale et une </a:t>
            </a:r>
            <a:r>
              <a:rPr lang="fr-FR" sz="1200" kern="1200" dirty="0" err="1">
                <a:solidFill>
                  <a:schemeClr val="tx1"/>
                </a:solidFill>
                <a:effectLst/>
                <a:latin typeface="+mn-lt"/>
                <a:ea typeface="+mn-ea"/>
                <a:cs typeface="+mn-cs"/>
              </a:rPr>
              <a:t>sectiondu</a:t>
            </a:r>
            <a:r>
              <a:rPr lang="fr-FR" sz="1200" kern="1200" dirty="0">
                <a:solidFill>
                  <a:schemeClr val="tx1"/>
                </a:solidFill>
                <a:effectLst/>
                <a:latin typeface="+mn-lt"/>
                <a:ea typeface="+mn-ea"/>
                <a:cs typeface="+mn-cs"/>
              </a:rPr>
              <a:t> technique), certains cours donnés en allemand au primaire sont désormais donnés en français. C’est le cas des mathématiques. Ainsi, les enseignants du secondaire doivent non seulement enseigner les mathématiques mais également gérer la diversité linguistique de leur classe, à deux niveaux : 1) le multilinguisme inhérent aux classes luxembourgeoises et 2) la transition de la langue d’enseignement des mathématiques qui passe de l’allemand au français. </a:t>
            </a:r>
          </a:p>
          <a:p>
            <a:pPr>
              <a:defRPr/>
            </a:pPr>
            <a:endParaRPr lang="fr-FR" sz="1200"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Vu de l'extérieur, le parcours linguistique des enfants fréquentant le système scolaire luxembourgeois paraît homérique. Premières années en luxembourgeois, puis alphabétisation en allemand, introduction rapide du français comme langue étrangère, puis comme langue véhiculaire des mathématiques et même de l'ensemble de l’enseignement pour le lycée classique. Le multilinguisme est à ce prix.</a:t>
            </a:r>
          </a:p>
          <a:p>
            <a:endParaRPr lang="fr-FR" sz="1200" b="0" i="0" u="none" strike="noStrike" kern="1200" dirty="0">
              <a:solidFill>
                <a:schemeClr val="tx1"/>
              </a:solidFill>
              <a:effectLst/>
              <a:latin typeface="+mn-lt"/>
              <a:ea typeface="+mn-ea"/>
              <a:cs typeface="+mn-cs"/>
            </a:endParaRPr>
          </a:p>
          <a:p>
            <a:pPr>
              <a:defRPr/>
            </a:pPr>
            <a:endParaRPr lang="fr-FR" sz="1200" kern="1200" dirty="0">
              <a:solidFill>
                <a:schemeClr val="tx1"/>
              </a:solidFill>
              <a:effectLst/>
              <a:latin typeface="+mn-lt"/>
              <a:ea typeface="+mn-ea"/>
              <a:cs typeface="+mn-cs"/>
            </a:endParaRPr>
          </a:p>
          <a:p>
            <a:pPr>
              <a:defRPr/>
            </a:pPr>
            <a:r>
              <a:rPr lang="fr-FR" sz="1200" kern="1200" dirty="0">
                <a:solidFill>
                  <a:schemeClr val="tx1"/>
                </a:solidFill>
                <a:effectLst/>
                <a:latin typeface="+mn-lt"/>
                <a:ea typeface="+mn-ea"/>
                <a:cs typeface="+mn-cs"/>
              </a:rPr>
              <a:t>Ce parcours linguistique à travers la scolarité est déjà difficile pour les autochtones mais que dire des enfants qui entrent dans le système luxembourgeois avec une, voire deux langues différentes parlées à la maison, comme le portugais ou encore le russe, l’anglais, etc.</a:t>
            </a:r>
          </a:p>
          <a:p>
            <a:pPr>
              <a:defRPr/>
            </a:pPr>
            <a:endParaRPr lang="fr-FR" sz="1200" kern="1200" baseline="0" dirty="0">
              <a:solidFill>
                <a:schemeClr val="tx1"/>
              </a:solidFill>
              <a:effectLst/>
              <a:latin typeface="+mn-lt"/>
              <a:ea typeface="+mn-ea"/>
              <a:cs typeface="+mn-cs"/>
            </a:endParaRPr>
          </a:p>
          <a:p>
            <a:pPr>
              <a:defRPr/>
            </a:pPr>
            <a:endParaRPr lang="lt-LT" baseline="0" dirty="0"/>
          </a:p>
          <a:p>
            <a:pPr>
              <a:defRPr/>
            </a:pPr>
            <a:endParaRPr lang="lt-LT"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a:defRPr/>
            </a:pPr>
            <a:endParaRPr lang="lt-LT" baseline="0" dirty="0"/>
          </a:p>
        </p:txBody>
      </p:sp>
    </p:spTree>
    <p:extLst>
      <p:ext uri="{BB962C8B-B14F-4D97-AF65-F5344CB8AC3E}">
        <p14:creationId xmlns:p14="http://schemas.microsoft.com/office/powerpoint/2010/main" val="900804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Click to edit Master subtitle style</a:t>
            </a:r>
            <a:endParaRPr lang="en-US"/>
          </a:p>
        </p:txBody>
      </p:sp>
      <p:sp>
        <p:nvSpPr>
          <p:cNvPr id="4" name="Date Placeholder 3"/>
          <p:cNvSpPr>
            <a:spLocks noGrp="1"/>
          </p:cNvSpPr>
          <p:nvPr>
            <p:ph type="dt" sz="half" idx="10"/>
          </p:nvPr>
        </p:nvSpPr>
        <p:spPr/>
        <p:txBody>
          <a:bodyPr/>
          <a:lstStyle/>
          <a:p>
            <a:fld id="{015B6367-3752-E74C-AD24-798DC4689B68}" type="datetime1">
              <a:t>27/09/2019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01330-B20C-3241-AEF6-A41FE81768DC}" type="slidenum">
              <a:rPr lang="en-US" smtClean="0"/>
              <a:t>‹N°›</a:t>
            </a:fld>
            <a:endParaRPr lang="en-US"/>
          </a:p>
        </p:txBody>
      </p:sp>
    </p:spTree>
    <p:extLst>
      <p:ext uri="{BB962C8B-B14F-4D97-AF65-F5344CB8AC3E}">
        <p14:creationId xmlns:p14="http://schemas.microsoft.com/office/powerpoint/2010/main" val="44005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10"/>
          </p:nvPr>
        </p:nvSpPr>
        <p:spPr/>
        <p:txBody>
          <a:bodyPr/>
          <a:lstStyle/>
          <a:p>
            <a:fld id="{4AE17877-CA82-EB48-9312-562B9CBDF21E}" type="datetime1">
              <a:t>27/09/2019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01330-B20C-3241-AEF6-A41FE81768DC}" type="slidenum">
              <a:rPr lang="en-US" smtClean="0"/>
              <a:t>‹N°›</a:t>
            </a:fld>
            <a:endParaRPr lang="en-US"/>
          </a:p>
        </p:txBody>
      </p:sp>
    </p:spTree>
    <p:extLst>
      <p:ext uri="{BB962C8B-B14F-4D97-AF65-F5344CB8AC3E}">
        <p14:creationId xmlns:p14="http://schemas.microsoft.com/office/powerpoint/2010/main" val="1550277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10"/>
          </p:nvPr>
        </p:nvSpPr>
        <p:spPr/>
        <p:txBody>
          <a:bodyPr/>
          <a:lstStyle/>
          <a:p>
            <a:fld id="{8C9993E4-A619-7746-B995-A0E24150F426}" type="datetime1">
              <a:t>27/09/2019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01330-B20C-3241-AEF6-A41FE81768DC}" type="slidenum">
              <a:rPr lang="en-US" smtClean="0"/>
              <a:t>‹N°›</a:t>
            </a:fld>
            <a:endParaRPr lang="en-US"/>
          </a:p>
        </p:txBody>
      </p:sp>
    </p:spTree>
    <p:extLst>
      <p:ext uri="{BB962C8B-B14F-4D97-AF65-F5344CB8AC3E}">
        <p14:creationId xmlns:p14="http://schemas.microsoft.com/office/powerpoint/2010/main" val="60965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pic>
        <p:nvPicPr>
          <p:cNvPr id="3" name="Image 2" descr="2015-07-24_A7r_01588_Belval_LuxUni_ligh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59212" cy="6483628"/>
          </a:xfrm>
          <a:prstGeom prst="rect">
            <a:avLst/>
          </a:prstGeom>
        </p:spPr>
      </p:pic>
      <p:sp>
        <p:nvSpPr>
          <p:cNvPr id="18" name="Rectangle 2"/>
          <p:cNvSpPr>
            <a:spLocks/>
          </p:cNvSpPr>
          <p:nvPr userDrawn="1"/>
        </p:nvSpPr>
        <p:spPr bwMode="auto">
          <a:xfrm>
            <a:off x="0" y="485021"/>
            <a:ext cx="9144000" cy="1350962"/>
          </a:xfrm>
          <a:prstGeom prst="rect">
            <a:avLst/>
          </a:prstGeom>
          <a:solidFill>
            <a:srgbClr val="000000">
              <a:alpha val="29803"/>
            </a:srgbClr>
          </a:solidFill>
          <a:ln>
            <a:noFill/>
          </a:ln>
          <a:extLst>
            <a:ext uri="{91240B29-F687-4f45-9708-019B960494DF}">
              <a14:hiddenLine xmlns="" xmlns:a14="http://schemas.microsoft.com/office/drawing/2010/main" w="12700">
                <a:solidFill>
                  <a:srgbClr val="000000">
                    <a:alpha val="29803"/>
                  </a:srgbClr>
                </a:solidFill>
                <a:miter lim="800000"/>
                <a:headEnd/>
                <a:tailEnd/>
              </a14:hiddenLine>
            </a:ext>
          </a:extLst>
        </p:spPr>
        <p:txBody>
          <a:bodyPr lIns="0" tIns="180000" rIns="0" bIns="0" anchor="b" anchorCtr="0"/>
          <a:lstStyle/>
          <a:p>
            <a:endParaRPr lang="fr-FR"/>
          </a:p>
        </p:txBody>
      </p:sp>
      <p:grpSp>
        <p:nvGrpSpPr>
          <p:cNvPr id="8" name="Group 23"/>
          <p:cNvGrpSpPr/>
          <p:nvPr userDrawn="1"/>
        </p:nvGrpSpPr>
        <p:grpSpPr>
          <a:xfrm>
            <a:off x="7719023" y="5732426"/>
            <a:ext cx="1019412" cy="702000"/>
            <a:chOff x="7778187" y="681228"/>
            <a:chExt cx="900000" cy="576072"/>
          </a:xfrm>
        </p:grpSpPr>
        <p:sp>
          <p:nvSpPr>
            <p:cNvPr id="11" name="Rounded Rectangle 10"/>
            <p:cNvSpPr/>
            <p:nvPr userDrawn="1"/>
          </p:nvSpPr>
          <p:spPr>
            <a:xfrm>
              <a:off x="7778187" y="681228"/>
              <a:ext cx="900000" cy="576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LU"/>
            </a:p>
          </p:txBody>
        </p:sp>
        <p:sp>
          <p:nvSpPr>
            <p:cNvPr id="12" name="Rectangle 11"/>
            <p:cNvSpPr/>
            <p:nvPr userDrawn="1"/>
          </p:nvSpPr>
          <p:spPr>
            <a:xfrm>
              <a:off x="7778187" y="1088020"/>
              <a:ext cx="900000" cy="16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LU"/>
            </a:p>
          </p:txBody>
        </p:sp>
      </p:grpSp>
      <p:sp>
        <p:nvSpPr>
          <p:cNvPr id="9" name="Rectangle 8"/>
          <p:cNvSpPr/>
          <p:nvPr userDrawn="1"/>
        </p:nvSpPr>
        <p:spPr>
          <a:xfrm>
            <a:off x="0" y="6434866"/>
            <a:ext cx="915921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pic>
        <p:nvPicPr>
          <p:cNvPr id="15" name="Picture 14" descr="UNI_logo_quadri_def.pdf"/>
          <p:cNvPicPr>
            <a:picLocks noChangeAspect="1"/>
          </p:cNvPicPr>
          <p:nvPr userDrawn="1"/>
        </p:nvPicPr>
        <p:blipFill>
          <a:blip r:embed="rId3"/>
          <a:srcRect l="24471" t="27051" r="21988" b="29129"/>
          <a:stretch>
            <a:fillRect/>
          </a:stretch>
        </p:blipFill>
        <p:spPr>
          <a:xfrm>
            <a:off x="7880676" y="5871628"/>
            <a:ext cx="747755" cy="612000"/>
          </a:xfrm>
          <a:prstGeom prst="rect">
            <a:avLst/>
          </a:prstGeom>
        </p:spPr>
      </p:pic>
      <p:sp>
        <p:nvSpPr>
          <p:cNvPr id="19" name="Line 3"/>
          <p:cNvSpPr>
            <a:spLocks noChangeShapeType="1"/>
          </p:cNvSpPr>
          <p:nvPr userDrawn="1"/>
        </p:nvSpPr>
        <p:spPr bwMode="auto">
          <a:xfrm rot="10800000" flipH="1">
            <a:off x="3711575" y="485021"/>
            <a:ext cx="0" cy="1350962"/>
          </a:xfrm>
          <a:prstGeom prst="line">
            <a:avLst/>
          </a:prstGeom>
          <a:noFill/>
          <a:ln w="6350">
            <a:solidFill>
              <a:srgbClr val="FFFFFF"/>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1" name="Rectangle 6"/>
          <p:cNvSpPr>
            <a:spLocks/>
          </p:cNvSpPr>
          <p:nvPr userDrawn="1"/>
        </p:nvSpPr>
        <p:spPr bwMode="auto">
          <a:xfrm>
            <a:off x="0" y="485021"/>
            <a:ext cx="196850" cy="1350962"/>
          </a:xfrm>
          <a:prstGeom prst="rect">
            <a:avLst/>
          </a:prstGeom>
          <a:solidFill>
            <a:srgbClr val="E0373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fr-FR"/>
          </a:p>
        </p:txBody>
      </p:sp>
      <p:sp>
        <p:nvSpPr>
          <p:cNvPr id="23" name="Text Placeholder 22"/>
          <p:cNvSpPr>
            <a:spLocks noGrp="1"/>
          </p:cNvSpPr>
          <p:nvPr userDrawn="1">
            <p:ph type="body" sz="quarter" idx="10"/>
          </p:nvPr>
        </p:nvSpPr>
        <p:spPr>
          <a:xfrm>
            <a:off x="3711575" y="485775"/>
            <a:ext cx="5036425" cy="677821"/>
          </a:xfrm>
          <a:prstGeom prst="rect">
            <a:avLst/>
          </a:prstGeom>
        </p:spPr>
        <p:txBody>
          <a:bodyPr vert="horz" lIns="360000" tIns="180000" rIns="0" bIns="0" anchor="b" anchorCtr="0"/>
          <a:lstStyle>
            <a:lvl1pPr algn="l">
              <a:buFontTx/>
              <a:buNone/>
              <a:defRPr sz="2000">
                <a:solidFill>
                  <a:schemeClr val="bg1"/>
                </a:solidFill>
                <a:latin typeface="Gill Sans"/>
                <a:cs typeface="Gill Sans"/>
              </a:defRPr>
            </a:lvl1pPr>
            <a:lvl2pPr>
              <a:buNone/>
              <a:defRPr/>
            </a:lvl2pPr>
          </a:lstStyle>
          <a:p>
            <a:pPr lvl="0"/>
            <a:r>
              <a:rPr lang="fr-CH" dirty="0"/>
              <a:t>Click to edit Master text styles</a:t>
            </a:r>
          </a:p>
        </p:txBody>
      </p:sp>
      <p:sp>
        <p:nvSpPr>
          <p:cNvPr id="24" name="Text Placeholder 22"/>
          <p:cNvSpPr>
            <a:spLocks noGrp="1"/>
          </p:cNvSpPr>
          <p:nvPr userDrawn="1">
            <p:ph type="body" sz="quarter" idx="11"/>
          </p:nvPr>
        </p:nvSpPr>
        <p:spPr>
          <a:xfrm>
            <a:off x="3711574" y="1171201"/>
            <a:ext cx="5036425" cy="672387"/>
          </a:xfrm>
          <a:prstGeom prst="rect">
            <a:avLst/>
          </a:prstGeom>
        </p:spPr>
        <p:txBody>
          <a:bodyPr vert="horz" lIns="360000" tIns="72000" rIns="0" anchor="t" anchorCtr="0"/>
          <a:lstStyle>
            <a:lvl1pPr>
              <a:buFontTx/>
              <a:buNone/>
              <a:defRPr sz="1400" b="0" i="0">
                <a:solidFill>
                  <a:schemeClr val="bg1"/>
                </a:solidFill>
                <a:latin typeface="Gill Sans Light"/>
                <a:cs typeface="Gill Sans Light"/>
              </a:defRPr>
            </a:lvl1pPr>
            <a:lvl2pPr>
              <a:buNone/>
              <a:defRPr/>
            </a:lvl2pPr>
          </a:lstStyle>
          <a:p>
            <a:pPr lvl="0"/>
            <a:r>
              <a:rPr lang="fr-CH" dirty="0"/>
              <a:t>Click to edit Master text styles</a:t>
            </a:r>
          </a:p>
        </p:txBody>
      </p:sp>
      <p:sp>
        <p:nvSpPr>
          <p:cNvPr id="14" name="Text Placeholder 22"/>
          <p:cNvSpPr>
            <a:spLocks noGrp="1"/>
          </p:cNvSpPr>
          <p:nvPr>
            <p:ph type="body" sz="quarter" idx="12" hasCustomPrompt="1"/>
          </p:nvPr>
        </p:nvSpPr>
        <p:spPr>
          <a:xfrm>
            <a:off x="196850" y="486000"/>
            <a:ext cx="3514725" cy="677821"/>
          </a:xfrm>
          <a:prstGeom prst="rect">
            <a:avLst/>
          </a:prstGeom>
        </p:spPr>
        <p:txBody>
          <a:bodyPr vert="horz" lIns="360000" tIns="180000" rIns="360000" bIns="0" anchor="b" anchorCtr="0"/>
          <a:lstStyle>
            <a:lvl1pPr algn="l">
              <a:buFontTx/>
              <a:buNone/>
              <a:defRPr sz="2000">
                <a:solidFill>
                  <a:schemeClr val="bg1"/>
                </a:solidFill>
                <a:latin typeface="Gill Sans"/>
                <a:cs typeface="Gill Sans"/>
              </a:defRPr>
            </a:lvl1pPr>
            <a:lvl2pPr>
              <a:buNone/>
              <a:defRPr/>
            </a:lvl2pPr>
          </a:lstStyle>
          <a:p>
            <a:pPr algn="r">
              <a:spcAft>
                <a:spcPts val="600"/>
              </a:spcAft>
            </a:pPr>
            <a:r>
              <a:rPr lang="en-US" sz="2000" dirty="0">
                <a:solidFill>
                  <a:srgbClr val="FFFFFF"/>
                </a:solidFill>
                <a:latin typeface="Gill Sans" charset="0"/>
                <a:sym typeface="Gill Sans" charset="0"/>
              </a:rPr>
              <a:t>University of Luxembourg</a:t>
            </a:r>
          </a:p>
        </p:txBody>
      </p:sp>
      <p:sp>
        <p:nvSpPr>
          <p:cNvPr id="16" name="Text Placeholder 22"/>
          <p:cNvSpPr>
            <a:spLocks noGrp="1"/>
          </p:cNvSpPr>
          <p:nvPr>
            <p:ph type="body" sz="quarter" idx="13" hasCustomPrompt="1"/>
          </p:nvPr>
        </p:nvSpPr>
        <p:spPr>
          <a:xfrm>
            <a:off x="196850" y="1171201"/>
            <a:ext cx="3514725" cy="672387"/>
          </a:xfrm>
          <a:prstGeom prst="rect">
            <a:avLst/>
          </a:prstGeom>
        </p:spPr>
        <p:txBody>
          <a:bodyPr vert="horz" lIns="360000" tIns="72000" rIns="360000" anchor="t" anchorCtr="0"/>
          <a:lstStyle>
            <a:lvl1pPr marL="0" marR="0" indent="0" algn="r" defTabSz="457200" rtl="0" eaLnBrk="1" fontAlgn="base" latinLnBrk="0" hangingPunct="1">
              <a:lnSpc>
                <a:spcPct val="100000"/>
              </a:lnSpc>
              <a:spcBef>
                <a:spcPct val="0"/>
              </a:spcBef>
              <a:spcAft>
                <a:spcPts val="600"/>
              </a:spcAft>
              <a:buClrTx/>
              <a:buSzTx/>
              <a:buFontTx/>
              <a:buNone/>
              <a:tabLst/>
              <a:defRPr sz="1400" b="0" i="0">
                <a:solidFill>
                  <a:schemeClr val="bg1"/>
                </a:solidFill>
                <a:latin typeface="Gill Sans Light"/>
                <a:cs typeface="Gill Sans Light"/>
              </a:defRPr>
            </a:lvl1pPr>
            <a:lvl2pPr>
              <a:buNone/>
              <a:defRPr/>
            </a:lvl2pPr>
          </a:lstStyle>
          <a:p>
            <a:pPr marL="0" marR="0" indent="0" algn="r" defTabSz="457200" rtl="0" eaLnBrk="1" fontAlgn="base" latinLnBrk="0" hangingPunct="1">
              <a:lnSpc>
                <a:spcPct val="100000"/>
              </a:lnSpc>
              <a:spcBef>
                <a:spcPct val="0"/>
              </a:spcBef>
              <a:spcAft>
                <a:spcPts val="600"/>
              </a:spcAft>
              <a:buClrTx/>
              <a:buSzTx/>
              <a:buFontTx/>
              <a:buNone/>
              <a:tabLst/>
              <a:defRPr/>
            </a:pPr>
            <a:r>
              <a:rPr lang="en-US" sz="1400" i="0" dirty="0">
                <a:solidFill>
                  <a:srgbClr val="FFFFFF"/>
                </a:solidFill>
                <a:latin typeface="Gill Sans Light"/>
                <a:ea typeface="ＭＳ Ｐゴシック" charset="0"/>
                <a:cs typeface="Gill Sans Light"/>
              </a:rPr>
              <a:t>Multilingual. </a:t>
            </a:r>
            <a:r>
              <a:rPr lang="en-US" sz="1400" i="0" dirty="0" err="1">
                <a:solidFill>
                  <a:srgbClr val="FFFFFF"/>
                </a:solidFill>
                <a:latin typeface="Gill Sans Light"/>
                <a:ea typeface="ＭＳ Ｐゴシック" charset="0"/>
                <a:cs typeface="Gill Sans Light"/>
              </a:rPr>
              <a:t>Personalised</a:t>
            </a:r>
            <a:r>
              <a:rPr lang="en-US" sz="1400" i="0" dirty="0">
                <a:solidFill>
                  <a:srgbClr val="FFFFFF"/>
                </a:solidFill>
                <a:latin typeface="Gill Sans Light"/>
                <a:ea typeface="ＭＳ Ｐゴシック" charset="0"/>
                <a:cs typeface="Gill Sans Light"/>
              </a:rPr>
              <a:t>. Connected.</a:t>
            </a:r>
            <a:endParaRPr lang="en-US" sz="1400" i="1"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7575196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10"/>
          </p:nvPr>
        </p:nvSpPr>
        <p:spPr/>
        <p:txBody>
          <a:bodyPr/>
          <a:lstStyle/>
          <a:p>
            <a:fld id="{5A3B0FED-D040-C34B-B05B-3919F87667EA}" type="datetime1">
              <a:t>27/09/2019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01330-B20C-3241-AEF6-A41FE81768DC}" type="slidenum">
              <a:rPr lang="en-US" smtClean="0"/>
              <a:t>‹N°›</a:t>
            </a:fld>
            <a:endParaRPr lang="en-US"/>
          </a:p>
        </p:txBody>
      </p:sp>
    </p:spTree>
    <p:extLst>
      <p:ext uri="{BB962C8B-B14F-4D97-AF65-F5344CB8AC3E}">
        <p14:creationId xmlns:p14="http://schemas.microsoft.com/office/powerpoint/2010/main" val="2522797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Click to edit Master text styles</a:t>
            </a:r>
          </a:p>
        </p:txBody>
      </p:sp>
      <p:sp>
        <p:nvSpPr>
          <p:cNvPr id="4" name="Date Placeholder 3"/>
          <p:cNvSpPr>
            <a:spLocks noGrp="1"/>
          </p:cNvSpPr>
          <p:nvPr>
            <p:ph type="dt" sz="half" idx="10"/>
          </p:nvPr>
        </p:nvSpPr>
        <p:spPr/>
        <p:txBody>
          <a:bodyPr/>
          <a:lstStyle/>
          <a:p>
            <a:fld id="{6867716A-A5E7-1C44-A27D-E3E52ADDF86B}" type="datetime1">
              <a:t>27/09/2019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01330-B20C-3241-AEF6-A41FE81768DC}" type="slidenum">
              <a:rPr lang="en-US" smtClean="0"/>
              <a:t>‹N°›</a:t>
            </a:fld>
            <a:endParaRPr lang="en-US"/>
          </a:p>
        </p:txBody>
      </p:sp>
    </p:spTree>
    <p:extLst>
      <p:ext uri="{BB962C8B-B14F-4D97-AF65-F5344CB8AC3E}">
        <p14:creationId xmlns:p14="http://schemas.microsoft.com/office/powerpoint/2010/main" val="851425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5" name="Date Placeholder 4"/>
          <p:cNvSpPr>
            <a:spLocks noGrp="1"/>
          </p:cNvSpPr>
          <p:nvPr>
            <p:ph type="dt" sz="half" idx="10"/>
          </p:nvPr>
        </p:nvSpPr>
        <p:spPr/>
        <p:txBody>
          <a:bodyPr/>
          <a:lstStyle/>
          <a:p>
            <a:fld id="{C096666F-CD4E-F34B-B7CB-87233A47B5E4}" type="datetime1">
              <a:t>27/09/2019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01330-B20C-3241-AEF6-A41FE81768DC}" type="slidenum">
              <a:rPr lang="en-US" smtClean="0"/>
              <a:t>‹N°›</a:t>
            </a:fld>
            <a:endParaRPr lang="en-US"/>
          </a:p>
        </p:txBody>
      </p:sp>
    </p:spTree>
    <p:extLst>
      <p:ext uri="{BB962C8B-B14F-4D97-AF65-F5344CB8AC3E}">
        <p14:creationId xmlns:p14="http://schemas.microsoft.com/office/powerpoint/2010/main" val="1880422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7" name="Date Placeholder 6"/>
          <p:cNvSpPr>
            <a:spLocks noGrp="1"/>
          </p:cNvSpPr>
          <p:nvPr>
            <p:ph type="dt" sz="half" idx="10"/>
          </p:nvPr>
        </p:nvSpPr>
        <p:spPr/>
        <p:txBody>
          <a:bodyPr/>
          <a:lstStyle/>
          <a:p>
            <a:fld id="{B65FE1E8-A0CC-9B48-9487-BF31195047A4}" type="datetime1">
              <a:t>27/09/2019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701330-B20C-3241-AEF6-A41FE81768DC}" type="slidenum">
              <a:rPr lang="en-US" smtClean="0"/>
              <a:t>‹N°›</a:t>
            </a:fld>
            <a:endParaRPr lang="en-US"/>
          </a:p>
        </p:txBody>
      </p:sp>
    </p:spTree>
    <p:extLst>
      <p:ext uri="{BB962C8B-B14F-4D97-AF65-F5344CB8AC3E}">
        <p14:creationId xmlns:p14="http://schemas.microsoft.com/office/powerpoint/2010/main" val="1311617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Date Placeholder 2"/>
          <p:cNvSpPr>
            <a:spLocks noGrp="1"/>
          </p:cNvSpPr>
          <p:nvPr>
            <p:ph type="dt" sz="half" idx="10"/>
          </p:nvPr>
        </p:nvSpPr>
        <p:spPr/>
        <p:txBody>
          <a:bodyPr/>
          <a:lstStyle/>
          <a:p>
            <a:fld id="{CAAA7568-CFF7-3742-A3FA-16F50DCD96AF}" type="datetime1">
              <a:t>27/09/2019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701330-B20C-3241-AEF6-A41FE81768DC}" type="slidenum">
              <a:rPr lang="en-US" smtClean="0"/>
              <a:t>‹N°›</a:t>
            </a:fld>
            <a:endParaRPr lang="en-US"/>
          </a:p>
        </p:txBody>
      </p:sp>
    </p:spTree>
    <p:extLst>
      <p:ext uri="{BB962C8B-B14F-4D97-AF65-F5344CB8AC3E}">
        <p14:creationId xmlns:p14="http://schemas.microsoft.com/office/powerpoint/2010/main" val="734470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0D466-4DFF-2E43-AF8B-1ACDC4AC7C60}" type="datetime1">
              <a:t>27/09/2019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701330-B20C-3241-AEF6-A41FE81768DC}" type="slidenum">
              <a:rPr lang="en-US" smtClean="0"/>
              <a:t>‹N°›</a:t>
            </a:fld>
            <a:endParaRPr lang="en-US"/>
          </a:p>
        </p:txBody>
      </p:sp>
    </p:spTree>
    <p:extLst>
      <p:ext uri="{BB962C8B-B14F-4D97-AF65-F5344CB8AC3E}">
        <p14:creationId xmlns:p14="http://schemas.microsoft.com/office/powerpoint/2010/main" val="2513762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
        <p:nvSpPr>
          <p:cNvPr id="5" name="Date Placeholder 4"/>
          <p:cNvSpPr>
            <a:spLocks noGrp="1"/>
          </p:cNvSpPr>
          <p:nvPr>
            <p:ph type="dt" sz="half" idx="10"/>
          </p:nvPr>
        </p:nvSpPr>
        <p:spPr/>
        <p:txBody>
          <a:bodyPr/>
          <a:lstStyle/>
          <a:p>
            <a:fld id="{DA40F651-4129-924F-9828-F9D2839CBAA3}" type="datetime1">
              <a:t>27/09/2019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01330-B20C-3241-AEF6-A41FE81768DC}" type="slidenum">
              <a:rPr lang="en-US" smtClean="0"/>
              <a:t>‹N°›</a:t>
            </a:fld>
            <a:endParaRPr lang="en-US"/>
          </a:p>
        </p:txBody>
      </p:sp>
    </p:spTree>
    <p:extLst>
      <p:ext uri="{BB962C8B-B14F-4D97-AF65-F5344CB8AC3E}">
        <p14:creationId xmlns:p14="http://schemas.microsoft.com/office/powerpoint/2010/main" val="504655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
        <p:nvSpPr>
          <p:cNvPr id="5" name="Date Placeholder 4"/>
          <p:cNvSpPr>
            <a:spLocks noGrp="1"/>
          </p:cNvSpPr>
          <p:nvPr>
            <p:ph type="dt" sz="half" idx="10"/>
          </p:nvPr>
        </p:nvSpPr>
        <p:spPr/>
        <p:txBody>
          <a:bodyPr/>
          <a:lstStyle/>
          <a:p>
            <a:fld id="{1E26AAFB-92E0-1944-837B-FFD428AC861A}" type="datetime1">
              <a:t>27/09/2019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01330-B20C-3241-AEF6-A41FE81768DC}" type="slidenum">
              <a:rPr lang="en-US" smtClean="0"/>
              <a:t>‹N°›</a:t>
            </a:fld>
            <a:endParaRPr lang="en-US"/>
          </a:p>
        </p:txBody>
      </p:sp>
    </p:spTree>
    <p:extLst>
      <p:ext uri="{BB962C8B-B14F-4D97-AF65-F5344CB8AC3E}">
        <p14:creationId xmlns:p14="http://schemas.microsoft.com/office/powerpoint/2010/main" val="681314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E8D47-8BD5-024D-8506-AC10619378DD}" type="datetime1">
              <a:t>27/09/2019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01330-B20C-3241-AEF6-A41FE81768DC}" type="slidenum">
              <a:rPr lang="en-US" smtClean="0"/>
              <a:t>‹N°›</a:t>
            </a:fld>
            <a:endParaRPr lang="en-US"/>
          </a:p>
        </p:txBody>
      </p:sp>
    </p:spTree>
    <p:extLst>
      <p:ext uri="{BB962C8B-B14F-4D97-AF65-F5344CB8AC3E}">
        <p14:creationId xmlns:p14="http://schemas.microsoft.com/office/powerpoint/2010/main" val="4207652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2"/>
          <p:cNvSpPr>
            <a:spLocks noGrp="1"/>
          </p:cNvSpPr>
          <p:nvPr>
            <p:ph type="body" sz="quarter" idx="12"/>
          </p:nvPr>
        </p:nvSpPr>
        <p:spPr>
          <a:xfrm>
            <a:off x="-40506" y="503735"/>
            <a:ext cx="4108450" cy="1269081"/>
          </a:xfrm>
          <a:prstGeom prst="rect">
            <a:avLst/>
          </a:prstGeom>
        </p:spPr>
        <p:txBody>
          <a:bodyPr vert="horz" lIns="360000" tIns="180000" rIns="360000" bIns="0" anchor="b" anchorCtr="0"/>
          <a:lstStyle>
            <a:lvl1pPr algn="l">
              <a:buFontTx/>
              <a:buNone/>
              <a:defRPr sz="2000">
                <a:solidFill>
                  <a:schemeClr val="bg1"/>
                </a:solidFill>
                <a:latin typeface="Gill Sans"/>
                <a:cs typeface="Gill Sans"/>
              </a:defRPr>
            </a:lvl1pPr>
            <a:lvl2pPr>
              <a:buNone/>
              <a:defRPr/>
            </a:lvl2pPr>
          </a:lstStyle>
          <a:p>
            <a:pPr marL="65088" indent="-65088">
              <a:spcBef>
                <a:spcPts val="500"/>
              </a:spcBef>
              <a:spcAft>
                <a:spcPts val="600"/>
              </a:spcAft>
            </a:pPr>
            <a:endParaRPr lang="en-US" dirty="0">
              <a:solidFill>
                <a:srgbClr val="FFFFFF"/>
              </a:solidFill>
              <a:latin typeface="Gill Sans" charset="0"/>
              <a:sym typeface="Gill Sans" charset="0"/>
            </a:endParaRPr>
          </a:p>
          <a:p>
            <a:pPr marL="65088" indent="-65088">
              <a:spcBef>
                <a:spcPts val="500"/>
              </a:spcBef>
              <a:spcAft>
                <a:spcPts val="600"/>
              </a:spcAft>
            </a:pPr>
            <a:endParaRPr lang="en-US" dirty="0">
              <a:solidFill>
                <a:srgbClr val="FFFFFF"/>
              </a:solidFill>
              <a:latin typeface="Gill Sans" charset="0"/>
              <a:sym typeface="Gill Sans" charset="0"/>
            </a:endParaRPr>
          </a:p>
          <a:p>
            <a:pPr marL="65088" indent="-65088">
              <a:spcBef>
                <a:spcPts val="500"/>
              </a:spcBef>
              <a:spcAft>
                <a:spcPts val="600"/>
              </a:spcAft>
            </a:pPr>
            <a:endParaRPr lang="en-US" dirty="0">
              <a:solidFill>
                <a:srgbClr val="FFFFFF"/>
              </a:solidFill>
              <a:latin typeface="Gill Sans" charset="0"/>
              <a:sym typeface="Gill Sans" charset="0"/>
            </a:endParaRPr>
          </a:p>
          <a:p>
            <a:pPr marL="65088" indent="-65088">
              <a:spcBef>
                <a:spcPts val="0"/>
              </a:spcBef>
            </a:pPr>
            <a:r>
              <a:rPr lang="en-US" dirty="0" err="1">
                <a:solidFill>
                  <a:srgbClr val="FFFFFF"/>
                </a:solidFill>
                <a:latin typeface="Gill Sans" charset="0"/>
                <a:sym typeface="Gill Sans" charset="0"/>
              </a:rPr>
              <a:t>Université</a:t>
            </a:r>
            <a:r>
              <a:rPr lang="en-US" dirty="0">
                <a:solidFill>
                  <a:srgbClr val="FFFFFF"/>
                </a:solidFill>
                <a:latin typeface="Gill Sans" charset="0"/>
                <a:sym typeface="Gill Sans" charset="0"/>
              </a:rPr>
              <a:t>  </a:t>
            </a:r>
            <a:r>
              <a:rPr lang="en-US" dirty="0" err="1">
                <a:solidFill>
                  <a:srgbClr val="FFFFFF"/>
                </a:solidFill>
                <a:latin typeface="Gill Sans" charset="0"/>
                <a:sym typeface="Gill Sans" charset="0"/>
              </a:rPr>
              <a:t>Laurentienne</a:t>
            </a:r>
            <a:endParaRPr lang="en-US" dirty="0">
              <a:solidFill>
                <a:srgbClr val="FFFFFF"/>
              </a:solidFill>
              <a:latin typeface="Gill Sans" charset="0"/>
              <a:sym typeface="Gill Sans" charset="0"/>
            </a:endParaRPr>
          </a:p>
          <a:p>
            <a:pPr marL="65088" indent="-65088">
              <a:spcBef>
                <a:spcPts val="0"/>
              </a:spcBef>
            </a:pPr>
            <a:r>
              <a:rPr lang="en-US" sz="1800" dirty="0">
                <a:solidFill>
                  <a:srgbClr val="FFFFFF"/>
                </a:solidFill>
                <a:latin typeface="Gill Sans" charset="0"/>
                <a:sym typeface="Gill Sans" charset="0"/>
              </a:rPr>
              <a:t>Grand Sudbury - </a:t>
            </a:r>
            <a:r>
              <a:rPr lang="en-US" sz="1800" dirty="0" err="1">
                <a:solidFill>
                  <a:srgbClr val="FFFFFF"/>
                </a:solidFill>
                <a:latin typeface="Gill Sans" charset="0"/>
                <a:sym typeface="Gill Sans" charset="0"/>
              </a:rPr>
              <a:t>Septembre</a:t>
            </a:r>
            <a:r>
              <a:rPr lang="en-US" sz="1800" dirty="0">
                <a:solidFill>
                  <a:srgbClr val="FFFFFF"/>
                </a:solidFill>
                <a:latin typeface="Gill Sans" charset="0"/>
                <a:sym typeface="Gill Sans" charset="0"/>
              </a:rPr>
              <a:t> 2019</a:t>
            </a:r>
          </a:p>
          <a:p>
            <a:pPr algn="r">
              <a:spcAft>
                <a:spcPts val="600"/>
              </a:spcAft>
            </a:pPr>
            <a:endParaRPr lang="en-US" sz="2000" dirty="0">
              <a:solidFill>
                <a:srgbClr val="FFFFFF"/>
              </a:solidFill>
              <a:latin typeface="Gill Sans" charset="0"/>
              <a:sym typeface="Gill Sans" charset="0"/>
            </a:endParaRPr>
          </a:p>
        </p:txBody>
      </p:sp>
      <p:sp>
        <p:nvSpPr>
          <p:cNvPr id="2" name="TextBox 1"/>
          <p:cNvSpPr txBox="1"/>
          <p:nvPr/>
        </p:nvSpPr>
        <p:spPr>
          <a:xfrm>
            <a:off x="3635896" y="601277"/>
            <a:ext cx="5647187" cy="1200329"/>
          </a:xfrm>
          <a:prstGeom prst="rect">
            <a:avLst/>
          </a:prstGeom>
          <a:noFill/>
        </p:spPr>
        <p:txBody>
          <a:bodyPr wrap="none" rtlCol="0">
            <a:spAutoFit/>
          </a:bodyPr>
          <a:lstStyle/>
          <a:p>
            <a:r>
              <a:rPr lang="en-US" sz="3600" b="1" dirty="0">
                <a:solidFill>
                  <a:srgbClr val="DA1F28"/>
                </a:solidFill>
              </a:rPr>
              <a:t>LES DÉFIS DE </a:t>
            </a:r>
          </a:p>
          <a:p>
            <a:r>
              <a:rPr lang="en-US" sz="3600" b="1" dirty="0">
                <a:solidFill>
                  <a:srgbClr val="DA1F28"/>
                </a:solidFill>
              </a:rPr>
              <a:t>L’ÉCOLE LUXEMBOURGEOISE</a:t>
            </a:r>
          </a:p>
        </p:txBody>
      </p:sp>
    </p:spTree>
    <p:extLst>
      <p:ext uri="{BB962C8B-B14F-4D97-AF65-F5344CB8AC3E}">
        <p14:creationId xmlns:p14="http://schemas.microsoft.com/office/powerpoint/2010/main" val="1833494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C701330-B20C-3241-AEF6-A41FE81768DC}" type="slidenum">
              <a:rPr lang="en-US" smtClean="0"/>
              <a:t>10</a:t>
            </a:fld>
            <a:endParaRPr lang="en-US"/>
          </a:p>
        </p:txBody>
      </p:sp>
      <p:sp>
        <p:nvSpPr>
          <p:cNvPr id="4" name="Content Placeholder 3"/>
          <p:cNvSpPr>
            <a:spLocks noGrp="1"/>
          </p:cNvSpPr>
          <p:nvPr>
            <p:ph idx="1"/>
          </p:nvPr>
        </p:nvSpPr>
        <p:spPr>
          <a:xfrm>
            <a:off x="323528" y="1567333"/>
            <a:ext cx="8229600" cy="4525963"/>
          </a:xfrm>
        </p:spPr>
        <p:txBody>
          <a:bodyPr>
            <a:normAutofit/>
          </a:bodyPr>
          <a:lstStyle/>
          <a:p>
            <a:pPr marL="0" indent="0" algn="ctr">
              <a:buNone/>
            </a:pPr>
            <a:endParaRPr lang="en-US" sz="3600" b="1" dirty="0">
              <a:solidFill>
                <a:srgbClr val="3366FF"/>
              </a:solidFill>
            </a:endParaRPr>
          </a:p>
          <a:p>
            <a:pPr marL="0" indent="0" algn="ctr">
              <a:buNone/>
            </a:pPr>
            <a:endParaRPr lang="en-US" sz="3600" b="1" dirty="0">
              <a:solidFill>
                <a:srgbClr val="0432FF"/>
              </a:solidFill>
            </a:endParaRPr>
          </a:p>
          <a:p>
            <a:pPr marL="0" indent="0" algn="ctr">
              <a:buNone/>
            </a:pPr>
            <a:r>
              <a:rPr lang="en-US" sz="3600" b="1" dirty="0">
                <a:solidFill>
                  <a:srgbClr val="0432FF"/>
                </a:solidFill>
              </a:rPr>
              <a:t>LE MULTILINGUISME DANS LES ÉCOLES</a:t>
            </a:r>
          </a:p>
        </p:txBody>
      </p:sp>
    </p:spTree>
    <p:extLst>
      <p:ext uri="{BB962C8B-B14F-4D97-AF65-F5344CB8AC3E}">
        <p14:creationId xmlns:p14="http://schemas.microsoft.com/office/powerpoint/2010/main" val="255375448"/>
      </p:ext>
    </p:extLst>
  </p:cSld>
  <p:clrMapOvr>
    <a:masterClrMapping/>
  </p:clrMapOvr>
  <mc:AlternateContent xmlns:mc="http://schemas.openxmlformats.org/markup-compatibility/2006" xmlns:p14="http://schemas.microsoft.com/office/powerpoint/2010/main">
    <mc:Choice Requires="p14">
      <p:transition spd="slow" p14:dur="2000" advTm="31789"/>
    </mc:Choice>
    <mc:Fallback xmlns="">
      <p:transition xmlns:p14="http://schemas.microsoft.com/office/powerpoint/2010/main" spd="slow" advTm="3178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881EA7-CA2B-DC46-AF34-7C8F2F1F9CB2}"/>
              </a:ext>
            </a:extLst>
          </p:cNvPr>
          <p:cNvSpPr>
            <a:spLocks noGrp="1"/>
          </p:cNvSpPr>
          <p:nvPr>
            <p:ph type="title"/>
          </p:nvPr>
        </p:nvSpPr>
        <p:spPr/>
        <p:txBody>
          <a:bodyPr>
            <a:normAutofit/>
          </a:bodyPr>
          <a:lstStyle/>
          <a:p>
            <a:r>
              <a:rPr lang="fr-FR" sz="3600" b="1" dirty="0">
                <a:solidFill>
                  <a:srgbClr val="0432FF"/>
                </a:solidFill>
              </a:rPr>
              <a:t>Structure de l’école luxembourgeoise</a:t>
            </a:r>
          </a:p>
        </p:txBody>
      </p:sp>
      <p:graphicFrame>
        <p:nvGraphicFramePr>
          <p:cNvPr id="5" name="Espace réservé du contenu 4">
            <a:extLst>
              <a:ext uri="{FF2B5EF4-FFF2-40B4-BE49-F238E27FC236}">
                <a16:creationId xmlns:a16="http://schemas.microsoft.com/office/drawing/2014/main" id="{EDC8998F-A71D-EE4F-AAC7-53013C132F6E}"/>
              </a:ext>
            </a:extLst>
          </p:cNvPr>
          <p:cNvGraphicFramePr>
            <a:graphicFrameLocks noGrp="1"/>
          </p:cNvGraphicFramePr>
          <p:nvPr>
            <p:ph idx="1"/>
            <p:extLst>
              <p:ext uri="{D42A27DB-BD31-4B8C-83A1-F6EECF244321}">
                <p14:modId xmlns:p14="http://schemas.microsoft.com/office/powerpoint/2010/main" val="1363309014"/>
              </p:ext>
            </p:extLst>
          </p:nvPr>
        </p:nvGraphicFramePr>
        <p:xfrm>
          <a:off x="457200" y="1844824"/>
          <a:ext cx="8229600" cy="3353648"/>
        </p:xfrm>
        <a:graphic>
          <a:graphicData uri="http://schemas.openxmlformats.org/drawingml/2006/table">
            <a:tbl>
              <a:tblPr firstRow="1" bandRow="1">
                <a:tableStyleId>{72833802-FEF1-4C79-8D5D-14CF1EAF98D9}</a:tableStyleId>
              </a:tblPr>
              <a:tblGrid>
                <a:gridCol w="1810544">
                  <a:extLst>
                    <a:ext uri="{9D8B030D-6E8A-4147-A177-3AD203B41FA5}">
                      <a16:colId xmlns:a16="http://schemas.microsoft.com/office/drawing/2014/main" val="3697417007"/>
                    </a:ext>
                  </a:extLst>
                </a:gridCol>
                <a:gridCol w="1944216">
                  <a:extLst>
                    <a:ext uri="{9D8B030D-6E8A-4147-A177-3AD203B41FA5}">
                      <a16:colId xmlns:a16="http://schemas.microsoft.com/office/drawing/2014/main" val="2870756487"/>
                    </a:ext>
                  </a:extLst>
                </a:gridCol>
                <a:gridCol w="1512168">
                  <a:extLst>
                    <a:ext uri="{9D8B030D-6E8A-4147-A177-3AD203B41FA5}">
                      <a16:colId xmlns:a16="http://schemas.microsoft.com/office/drawing/2014/main" val="3252572154"/>
                    </a:ext>
                  </a:extLst>
                </a:gridCol>
                <a:gridCol w="2962672">
                  <a:extLst>
                    <a:ext uri="{9D8B030D-6E8A-4147-A177-3AD203B41FA5}">
                      <a16:colId xmlns:a16="http://schemas.microsoft.com/office/drawing/2014/main" val="2640865004"/>
                    </a:ext>
                  </a:extLst>
                </a:gridCol>
              </a:tblGrid>
              <a:tr h="500608">
                <a:tc>
                  <a:txBody>
                    <a:bodyPr/>
                    <a:lstStyle/>
                    <a:p>
                      <a:pPr>
                        <a:spcBef>
                          <a:spcPts val="500"/>
                        </a:spcBef>
                        <a:spcAft>
                          <a:spcPts val="500"/>
                        </a:spcAft>
                      </a:pPr>
                      <a:r>
                        <a:rPr lang="fr-FR" sz="2400" dirty="0"/>
                        <a:t>Niveaux</a:t>
                      </a:r>
                      <a:endParaRPr lang="fr-FR" sz="2400" b="1" dirty="0"/>
                    </a:p>
                  </a:txBody>
                  <a:tcPr/>
                </a:tc>
                <a:tc>
                  <a:txBody>
                    <a:bodyPr/>
                    <a:lstStyle/>
                    <a:p>
                      <a:pPr>
                        <a:spcBef>
                          <a:spcPts val="500"/>
                        </a:spcBef>
                        <a:spcAft>
                          <a:spcPts val="500"/>
                        </a:spcAft>
                      </a:pPr>
                      <a:r>
                        <a:rPr lang="fr-FR" sz="2400" dirty="0"/>
                        <a:t>Age</a:t>
                      </a:r>
                      <a:endParaRPr lang="fr-FR" sz="2400" b="1" dirty="0"/>
                    </a:p>
                  </a:txBody>
                  <a:tcPr/>
                </a:tc>
                <a:tc>
                  <a:txBody>
                    <a:bodyPr/>
                    <a:lstStyle/>
                    <a:p>
                      <a:pPr>
                        <a:spcBef>
                          <a:spcPts val="500"/>
                        </a:spcBef>
                        <a:spcAft>
                          <a:spcPts val="500"/>
                        </a:spcAft>
                      </a:pPr>
                      <a:r>
                        <a:rPr lang="fr-FR" sz="2400" dirty="0"/>
                        <a:t>Durée</a:t>
                      </a:r>
                      <a:endParaRPr lang="fr-FR" sz="2400" b="1" dirty="0"/>
                    </a:p>
                  </a:txBody>
                  <a:tcPr/>
                </a:tc>
                <a:tc>
                  <a:txBody>
                    <a:bodyPr/>
                    <a:lstStyle/>
                    <a:p>
                      <a:pPr>
                        <a:spcBef>
                          <a:spcPts val="500"/>
                        </a:spcBef>
                        <a:spcAft>
                          <a:spcPts val="500"/>
                        </a:spcAft>
                      </a:pPr>
                      <a:r>
                        <a:rPr lang="fr-FR" sz="2400" dirty="0"/>
                        <a:t>Obligation</a:t>
                      </a:r>
                      <a:endParaRPr lang="fr-FR" sz="2400" b="1" dirty="0"/>
                    </a:p>
                  </a:txBody>
                  <a:tcPr/>
                </a:tc>
                <a:extLst>
                  <a:ext uri="{0D108BD9-81ED-4DB2-BD59-A6C34878D82A}">
                    <a16:rowId xmlns:a16="http://schemas.microsoft.com/office/drawing/2014/main" val="4186002100"/>
                  </a:ext>
                </a:extLst>
              </a:tr>
              <a:tr h="500608">
                <a:tc>
                  <a:txBody>
                    <a:bodyPr/>
                    <a:lstStyle/>
                    <a:p>
                      <a:pPr>
                        <a:spcBef>
                          <a:spcPts val="500"/>
                        </a:spcBef>
                        <a:spcAft>
                          <a:spcPts val="500"/>
                        </a:spcAft>
                      </a:pPr>
                      <a:r>
                        <a:rPr lang="fr-FR" sz="2400" dirty="0"/>
                        <a:t>Précoce </a:t>
                      </a:r>
                      <a:endParaRPr lang="fr-FR" sz="2400" b="1" dirty="0"/>
                    </a:p>
                  </a:txBody>
                  <a:tcPr/>
                </a:tc>
                <a:tc>
                  <a:txBody>
                    <a:bodyPr/>
                    <a:lstStyle/>
                    <a:p>
                      <a:pPr>
                        <a:spcBef>
                          <a:spcPts val="500"/>
                        </a:spcBef>
                        <a:spcAft>
                          <a:spcPts val="500"/>
                        </a:spcAft>
                      </a:pPr>
                      <a:r>
                        <a:rPr lang="fr-FR" sz="2400" dirty="0"/>
                        <a:t>3 ans</a:t>
                      </a:r>
                    </a:p>
                  </a:txBody>
                  <a:tcPr/>
                </a:tc>
                <a:tc>
                  <a:txBody>
                    <a:bodyPr/>
                    <a:lstStyle/>
                    <a:p>
                      <a:pPr>
                        <a:spcBef>
                          <a:spcPts val="500"/>
                        </a:spcBef>
                        <a:spcAft>
                          <a:spcPts val="500"/>
                        </a:spcAft>
                      </a:pPr>
                      <a:r>
                        <a:rPr lang="fr-FR" sz="2400" dirty="0"/>
                        <a:t>1 ans</a:t>
                      </a:r>
                    </a:p>
                  </a:txBody>
                  <a:tcPr/>
                </a:tc>
                <a:tc>
                  <a:txBody>
                    <a:bodyPr/>
                    <a:lstStyle/>
                    <a:p>
                      <a:pPr>
                        <a:spcBef>
                          <a:spcPts val="500"/>
                        </a:spcBef>
                        <a:spcAft>
                          <a:spcPts val="500"/>
                        </a:spcAft>
                      </a:pPr>
                      <a:r>
                        <a:rPr lang="fr-FR" sz="2400" dirty="0"/>
                        <a:t>Non Obligatoire</a:t>
                      </a:r>
                    </a:p>
                  </a:txBody>
                  <a:tcPr/>
                </a:tc>
                <a:extLst>
                  <a:ext uri="{0D108BD9-81ED-4DB2-BD59-A6C34878D82A}">
                    <a16:rowId xmlns:a16="http://schemas.microsoft.com/office/drawing/2014/main" val="3202230339"/>
                  </a:ext>
                </a:extLst>
              </a:tr>
              <a:tr h="579512">
                <a:tc>
                  <a:txBody>
                    <a:bodyPr/>
                    <a:lstStyle/>
                    <a:p>
                      <a:pPr>
                        <a:spcBef>
                          <a:spcPts val="500"/>
                        </a:spcBef>
                        <a:spcAft>
                          <a:spcPts val="500"/>
                        </a:spcAft>
                      </a:pPr>
                      <a:r>
                        <a:rPr lang="fr-FR" sz="2400" dirty="0"/>
                        <a:t>Préscolaire </a:t>
                      </a:r>
                      <a:endParaRPr lang="fr-FR" sz="2400" b="1" dirty="0"/>
                    </a:p>
                  </a:txBody>
                  <a:tcPr/>
                </a:tc>
                <a:tc>
                  <a:txBody>
                    <a:bodyPr/>
                    <a:lstStyle/>
                    <a:p>
                      <a:pPr>
                        <a:spcBef>
                          <a:spcPts val="500"/>
                        </a:spcBef>
                        <a:spcAft>
                          <a:spcPts val="500"/>
                        </a:spcAft>
                      </a:pPr>
                      <a:r>
                        <a:rPr lang="fr-FR" sz="2400" dirty="0"/>
                        <a:t>4 et 5 ans </a:t>
                      </a:r>
                    </a:p>
                  </a:txBody>
                  <a:tcPr/>
                </a:tc>
                <a:tc>
                  <a:txBody>
                    <a:bodyPr/>
                    <a:lstStyle/>
                    <a:p>
                      <a:pPr>
                        <a:spcBef>
                          <a:spcPts val="500"/>
                        </a:spcBef>
                        <a:spcAft>
                          <a:spcPts val="500"/>
                        </a:spcAft>
                      </a:pPr>
                      <a:r>
                        <a:rPr lang="fr-FR" sz="2400" dirty="0"/>
                        <a:t>2 ans</a:t>
                      </a:r>
                    </a:p>
                  </a:txBody>
                  <a:tcPr/>
                </a:tc>
                <a:tc>
                  <a:txBody>
                    <a:bodyPr/>
                    <a:lstStyle/>
                    <a:p>
                      <a:pPr>
                        <a:spcBef>
                          <a:spcPts val="500"/>
                        </a:spcBef>
                        <a:spcAft>
                          <a:spcPts val="500"/>
                        </a:spcAft>
                      </a:pPr>
                      <a:r>
                        <a:rPr lang="fr-FR" sz="2400" dirty="0"/>
                        <a:t>Obligatoire</a:t>
                      </a:r>
                    </a:p>
                  </a:txBody>
                  <a:tcPr/>
                </a:tc>
                <a:extLst>
                  <a:ext uri="{0D108BD9-81ED-4DB2-BD59-A6C34878D82A}">
                    <a16:rowId xmlns:a16="http://schemas.microsoft.com/office/drawing/2014/main" val="2944152051"/>
                  </a:ext>
                </a:extLst>
              </a:tr>
              <a:tr h="817240">
                <a:tc>
                  <a:txBody>
                    <a:bodyPr/>
                    <a:lstStyle/>
                    <a:p>
                      <a:pPr>
                        <a:spcBef>
                          <a:spcPts val="500"/>
                        </a:spcBef>
                        <a:spcAft>
                          <a:spcPts val="500"/>
                        </a:spcAft>
                      </a:pPr>
                      <a:r>
                        <a:rPr lang="fr-FR" sz="2400" dirty="0"/>
                        <a:t>Primaire </a:t>
                      </a:r>
                      <a:endParaRPr lang="fr-FR" sz="2400" b="1" dirty="0"/>
                    </a:p>
                  </a:txBody>
                  <a:tcPr/>
                </a:tc>
                <a:tc>
                  <a:txBody>
                    <a:bodyPr/>
                    <a:lstStyle/>
                    <a:p>
                      <a:pPr>
                        <a:spcBef>
                          <a:spcPts val="500"/>
                        </a:spcBef>
                        <a:spcAft>
                          <a:spcPts val="500"/>
                        </a:spcAft>
                      </a:pPr>
                      <a:r>
                        <a:rPr lang="fr-FR" sz="2400" dirty="0"/>
                        <a:t>à partir de 6 ans accomplis</a:t>
                      </a:r>
                    </a:p>
                  </a:txBody>
                  <a:tcPr/>
                </a:tc>
                <a:tc>
                  <a:txBody>
                    <a:bodyPr/>
                    <a:lstStyle/>
                    <a:p>
                      <a:pPr>
                        <a:spcBef>
                          <a:spcPts val="500"/>
                        </a:spcBef>
                        <a:spcAft>
                          <a:spcPts val="500"/>
                        </a:spcAft>
                      </a:pPr>
                      <a:r>
                        <a:rPr lang="fr-FR" sz="2400" dirty="0"/>
                        <a:t>6 ans</a:t>
                      </a:r>
                    </a:p>
                  </a:txBody>
                  <a:tcPr/>
                </a:tc>
                <a:tc>
                  <a:txBody>
                    <a:bodyPr/>
                    <a:lstStyle/>
                    <a:p>
                      <a:pPr marL="0" marR="0" lvl="0" indent="0" algn="l" defTabSz="457200" rtl="0" eaLnBrk="1" fontAlgn="auto" latinLnBrk="0" hangingPunct="1">
                        <a:lnSpc>
                          <a:spcPct val="100000"/>
                        </a:lnSpc>
                        <a:spcBef>
                          <a:spcPts val="500"/>
                        </a:spcBef>
                        <a:spcAft>
                          <a:spcPts val="500"/>
                        </a:spcAft>
                        <a:buClrTx/>
                        <a:buSzTx/>
                        <a:buFontTx/>
                        <a:buNone/>
                        <a:tabLst/>
                        <a:defRPr/>
                      </a:pPr>
                      <a:r>
                        <a:rPr lang="fr-FR" sz="2400" dirty="0"/>
                        <a:t>Obligatoire</a:t>
                      </a:r>
                    </a:p>
                    <a:p>
                      <a:pPr>
                        <a:spcBef>
                          <a:spcPts val="500"/>
                        </a:spcBef>
                        <a:spcAft>
                          <a:spcPts val="500"/>
                        </a:spcAft>
                      </a:pPr>
                      <a:endParaRPr lang="fr-FR" sz="2400" dirty="0"/>
                    </a:p>
                  </a:txBody>
                  <a:tcPr/>
                </a:tc>
                <a:extLst>
                  <a:ext uri="{0D108BD9-81ED-4DB2-BD59-A6C34878D82A}">
                    <a16:rowId xmlns:a16="http://schemas.microsoft.com/office/drawing/2014/main" val="3460084977"/>
                  </a:ext>
                </a:extLst>
              </a:tr>
              <a:tr h="817240">
                <a:tc>
                  <a:txBody>
                    <a:bodyPr/>
                    <a:lstStyle/>
                    <a:p>
                      <a:pPr>
                        <a:spcBef>
                          <a:spcPts val="500"/>
                        </a:spcBef>
                        <a:spcAft>
                          <a:spcPts val="500"/>
                        </a:spcAft>
                      </a:pPr>
                      <a:r>
                        <a:rPr lang="fr-FR" sz="2400" dirty="0"/>
                        <a:t>Secondaire </a:t>
                      </a:r>
                      <a:endParaRPr lang="fr-FR" sz="2400" b="1" dirty="0"/>
                    </a:p>
                  </a:txBody>
                  <a:tcPr/>
                </a:tc>
                <a:tc>
                  <a:txBody>
                    <a:bodyPr/>
                    <a:lstStyle/>
                    <a:p>
                      <a:pPr>
                        <a:spcBef>
                          <a:spcPts val="500"/>
                        </a:spcBef>
                        <a:spcAft>
                          <a:spcPts val="500"/>
                        </a:spcAft>
                      </a:pPr>
                      <a:r>
                        <a:rPr lang="fr-FR" sz="2400" dirty="0"/>
                        <a:t>à partir de 11/12 ans </a:t>
                      </a:r>
                    </a:p>
                  </a:txBody>
                  <a:tcPr/>
                </a:tc>
                <a:tc>
                  <a:txBody>
                    <a:bodyPr/>
                    <a:lstStyle/>
                    <a:p>
                      <a:pPr>
                        <a:spcBef>
                          <a:spcPts val="500"/>
                        </a:spcBef>
                        <a:spcAft>
                          <a:spcPts val="500"/>
                        </a:spcAft>
                      </a:pPr>
                      <a:r>
                        <a:rPr lang="fr-FR" sz="2400" dirty="0"/>
                        <a:t>7 ans</a:t>
                      </a:r>
                    </a:p>
                  </a:txBody>
                  <a:tcPr/>
                </a:tc>
                <a:tc>
                  <a:txBody>
                    <a:bodyPr/>
                    <a:lstStyle/>
                    <a:p>
                      <a:pPr>
                        <a:spcBef>
                          <a:spcPts val="500"/>
                        </a:spcBef>
                        <a:spcAft>
                          <a:spcPts val="500"/>
                        </a:spcAft>
                      </a:pPr>
                      <a:r>
                        <a:rPr lang="fr-FR" sz="2400" dirty="0"/>
                        <a:t>Obligatoire &gt; 16 ans</a:t>
                      </a:r>
                    </a:p>
                  </a:txBody>
                  <a:tcPr/>
                </a:tc>
                <a:extLst>
                  <a:ext uri="{0D108BD9-81ED-4DB2-BD59-A6C34878D82A}">
                    <a16:rowId xmlns:a16="http://schemas.microsoft.com/office/drawing/2014/main" val="76965917"/>
                  </a:ext>
                </a:extLst>
              </a:tr>
            </a:tbl>
          </a:graphicData>
        </a:graphic>
      </p:graphicFrame>
      <p:sp>
        <p:nvSpPr>
          <p:cNvPr id="4" name="Espace réservé du numéro de diapositive 3">
            <a:extLst>
              <a:ext uri="{FF2B5EF4-FFF2-40B4-BE49-F238E27FC236}">
                <a16:creationId xmlns:a16="http://schemas.microsoft.com/office/drawing/2014/main" id="{CA6C3911-DB8C-7646-998D-A5177C44385A}"/>
              </a:ext>
            </a:extLst>
          </p:cNvPr>
          <p:cNvSpPr>
            <a:spLocks noGrp="1"/>
          </p:cNvSpPr>
          <p:nvPr>
            <p:ph type="sldNum" sz="quarter" idx="12"/>
          </p:nvPr>
        </p:nvSpPr>
        <p:spPr/>
        <p:txBody>
          <a:bodyPr/>
          <a:lstStyle/>
          <a:p>
            <a:fld id="{EC701330-B20C-3241-AEF6-A41FE81768DC}" type="slidenum">
              <a:rPr lang="en-US" smtClean="0"/>
              <a:t>11</a:t>
            </a:fld>
            <a:endParaRPr lang="en-US"/>
          </a:p>
        </p:txBody>
      </p:sp>
    </p:spTree>
    <p:extLst>
      <p:ext uri="{BB962C8B-B14F-4D97-AF65-F5344CB8AC3E}">
        <p14:creationId xmlns:p14="http://schemas.microsoft.com/office/powerpoint/2010/main" val="34222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881EA7-CA2B-DC46-AF34-7C8F2F1F9CB2}"/>
              </a:ext>
            </a:extLst>
          </p:cNvPr>
          <p:cNvSpPr>
            <a:spLocks noGrp="1"/>
          </p:cNvSpPr>
          <p:nvPr>
            <p:ph type="title"/>
          </p:nvPr>
        </p:nvSpPr>
        <p:spPr>
          <a:xfrm>
            <a:off x="457200" y="332656"/>
            <a:ext cx="8229600" cy="710952"/>
          </a:xfrm>
        </p:spPr>
        <p:txBody>
          <a:bodyPr>
            <a:normAutofit/>
          </a:bodyPr>
          <a:lstStyle/>
          <a:p>
            <a:r>
              <a:rPr lang="fr-FR" sz="3600" b="1" dirty="0">
                <a:solidFill>
                  <a:srgbClr val="0432FF"/>
                </a:solidFill>
              </a:rPr>
              <a:t>Structure du secondaire </a:t>
            </a:r>
          </a:p>
        </p:txBody>
      </p:sp>
      <p:sp>
        <p:nvSpPr>
          <p:cNvPr id="4" name="Espace réservé du numéro de diapositive 3">
            <a:extLst>
              <a:ext uri="{FF2B5EF4-FFF2-40B4-BE49-F238E27FC236}">
                <a16:creationId xmlns:a16="http://schemas.microsoft.com/office/drawing/2014/main" id="{CA6C3911-DB8C-7646-998D-A5177C44385A}"/>
              </a:ext>
            </a:extLst>
          </p:cNvPr>
          <p:cNvSpPr>
            <a:spLocks noGrp="1"/>
          </p:cNvSpPr>
          <p:nvPr>
            <p:ph type="sldNum" sz="quarter" idx="12"/>
          </p:nvPr>
        </p:nvSpPr>
        <p:spPr>
          <a:xfrm>
            <a:off x="6553200" y="6356350"/>
            <a:ext cx="2133600" cy="365125"/>
          </a:xfrm>
        </p:spPr>
        <p:txBody>
          <a:bodyPr/>
          <a:lstStyle/>
          <a:p>
            <a:fld id="{EC701330-B20C-3241-AEF6-A41FE81768DC}" type="slidenum">
              <a:rPr lang="en-US" smtClean="0"/>
              <a:t>12</a:t>
            </a:fld>
            <a:endParaRPr lang="en-US"/>
          </a:p>
        </p:txBody>
      </p:sp>
      <p:grpSp>
        <p:nvGrpSpPr>
          <p:cNvPr id="22" name="Groupe 21">
            <a:extLst>
              <a:ext uri="{FF2B5EF4-FFF2-40B4-BE49-F238E27FC236}">
                <a16:creationId xmlns:a16="http://schemas.microsoft.com/office/drawing/2014/main" id="{9F525DBC-46CB-9D46-85FF-E923EEA62E6E}"/>
              </a:ext>
            </a:extLst>
          </p:cNvPr>
          <p:cNvGrpSpPr/>
          <p:nvPr/>
        </p:nvGrpSpPr>
        <p:grpSpPr>
          <a:xfrm>
            <a:off x="883083" y="1479008"/>
            <a:ext cx="7405645" cy="3555107"/>
            <a:chOff x="755576" y="1496978"/>
            <a:chExt cx="7405645" cy="3555107"/>
          </a:xfrm>
        </p:grpSpPr>
        <p:sp>
          <p:nvSpPr>
            <p:cNvPr id="9" name="ZoneTexte 8">
              <a:extLst>
                <a:ext uri="{FF2B5EF4-FFF2-40B4-BE49-F238E27FC236}">
                  <a16:creationId xmlns:a16="http://schemas.microsoft.com/office/drawing/2014/main" id="{F3396552-0D88-BD40-9D5B-A4D36C460719}"/>
                </a:ext>
              </a:extLst>
            </p:cNvPr>
            <p:cNvSpPr txBox="1"/>
            <p:nvPr/>
          </p:nvSpPr>
          <p:spPr>
            <a:xfrm>
              <a:off x="755576" y="4221088"/>
              <a:ext cx="1584176" cy="830997"/>
            </a:xfrm>
            <a:prstGeom prst="rect">
              <a:avLst/>
            </a:prstGeom>
            <a:noFill/>
            <a:ln>
              <a:solidFill>
                <a:srgbClr val="0432FF"/>
              </a:solidFill>
            </a:ln>
          </p:spPr>
          <p:txBody>
            <a:bodyPr wrap="square" rtlCol="0">
              <a:spAutoFit/>
            </a:bodyPr>
            <a:lstStyle/>
            <a:p>
              <a:r>
                <a:rPr lang="fr-FR" sz="2400" dirty="0">
                  <a:solidFill>
                    <a:srgbClr val="0432FF"/>
                  </a:solidFill>
                </a:rPr>
                <a:t>Secondaire </a:t>
              </a:r>
            </a:p>
            <a:p>
              <a:r>
                <a:rPr lang="fr-FR" sz="2400" dirty="0">
                  <a:solidFill>
                    <a:srgbClr val="0432FF"/>
                  </a:solidFill>
                </a:rPr>
                <a:t>classique</a:t>
              </a:r>
            </a:p>
          </p:txBody>
        </p:sp>
        <p:sp>
          <p:nvSpPr>
            <p:cNvPr id="10" name="ZoneTexte 9">
              <a:extLst>
                <a:ext uri="{FF2B5EF4-FFF2-40B4-BE49-F238E27FC236}">
                  <a16:creationId xmlns:a16="http://schemas.microsoft.com/office/drawing/2014/main" id="{DC50AB17-5427-4C44-AF9F-E9B3588AA192}"/>
                </a:ext>
              </a:extLst>
            </p:cNvPr>
            <p:cNvSpPr txBox="1"/>
            <p:nvPr/>
          </p:nvSpPr>
          <p:spPr>
            <a:xfrm>
              <a:off x="2915816" y="4221088"/>
              <a:ext cx="2664296" cy="830997"/>
            </a:xfrm>
            <a:prstGeom prst="rect">
              <a:avLst/>
            </a:prstGeom>
            <a:noFill/>
            <a:ln>
              <a:solidFill>
                <a:srgbClr val="00B050"/>
              </a:solidFill>
            </a:ln>
          </p:spPr>
          <p:txBody>
            <a:bodyPr wrap="square" rtlCol="0">
              <a:spAutoFit/>
            </a:bodyPr>
            <a:lstStyle/>
            <a:p>
              <a:pPr algn="ctr"/>
              <a:r>
                <a:rPr lang="fr-FR" sz="2400" dirty="0">
                  <a:solidFill>
                    <a:srgbClr val="0432FF"/>
                  </a:solidFill>
                </a:rPr>
                <a:t>Secondaire </a:t>
              </a:r>
            </a:p>
            <a:p>
              <a:pPr algn="ctr"/>
              <a:r>
                <a:rPr lang="fr-FR" sz="2400" dirty="0">
                  <a:solidFill>
                    <a:srgbClr val="0432FF"/>
                  </a:solidFill>
                </a:rPr>
                <a:t>technique</a:t>
              </a:r>
            </a:p>
          </p:txBody>
        </p:sp>
        <p:sp>
          <p:nvSpPr>
            <p:cNvPr id="12" name="ZoneTexte 11">
              <a:extLst>
                <a:ext uri="{FF2B5EF4-FFF2-40B4-BE49-F238E27FC236}">
                  <a16:creationId xmlns:a16="http://schemas.microsoft.com/office/drawing/2014/main" id="{944A72B5-AB4F-9347-8B80-A3CA4D35521B}"/>
                </a:ext>
              </a:extLst>
            </p:cNvPr>
            <p:cNvSpPr txBox="1"/>
            <p:nvPr/>
          </p:nvSpPr>
          <p:spPr>
            <a:xfrm>
              <a:off x="6228184" y="4221088"/>
              <a:ext cx="1933037" cy="830997"/>
            </a:xfrm>
            <a:prstGeom prst="rect">
              <a:avLst/>
            </a:prstGeom>
            <a:noFill/>
            <a:ln>
              <a:solidFill>
                <a:srgbClr val="7030A0"/>
              </a:solidFill>
            </a:ln>
          </p:spPr>
          <p:txBody>
            <a:bodyPr wrap="square" rtlCol="0">
              <a:spAutoFit/>
            </a:bodyPr>
            <a:lstStyle/>
            <a:p>
              <a:r>
                <a:rPr lang="fr-FR" sz="2400" dirty="0">
                  <a:solidFill>
                    <a:srgbClr val="00B050"/>
                  </a:solidFill>
                </a:rPr>
                <a:t>Régime </a:t>
              </a:r>
            </a:p>
            <a:p>
              <a:r>
                <a:rPr lang="fr-FR" sz="2400" dirty="0">
                  <a:solidFill>
                    <a:srgbClr val="00B050"/>
                  </a:solidFill>
                </a:rPr>
                <a:t>professionnel</a:t>
              </a:r>
            </a:p>
          </p:txBody>
        </p:sp>
        <p:sp>
          <p:nvSpPr>
            <p:cNvPr id="13" name="Flèche vers le haut 12">
              <a:extLst>
                <a:ext uri="{FF2B5EF4-FFF2-40B4-BE49-F238E27FC236}">
                  <a16:creationId xmlns:a16="http://schemas.microsoft.com/office/drawing/2014/main" id="{73EC0458-3321-0249-AC08-1CBF53D2D883}"/>
                </a:ext>
              </a:extLst>
            </p:cNvPr>
            <p:cNvSpPr/>
            <p:nvPr/>
          </p:nvSpPr>
          <p:spPr>
            <a:xfrm>
              <a:off x="1331640" y="2420888"/>
              <a:ext cx="504056" cy="165618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DCF79CBA-8703-2C41-A40B-DA652C484413}"/>
                </a:ext>
              </a:extLst>
            </p:cNvPr>
            <p:cNvSpPr txBox="1"/>
            <p:nvPr/>
          </p:nvSpPr>
          <p:spPr>
            <a:xfrm>
              <a:off x="827584" y="1496978"/>
              <a:ext cx="3168352" cy="830997"/>
            </a:xfrm>
            <a:prstGeom prst="rect">
              <a:avLst/>
            </a:prstGeom>
            <a:noFill/>
            <a:ln>
              <a:solidFill>
                <a:srgbClr val="0432FF"/>
              </a:solidFill>
            </a:ln>
          </p:spPr>
          <p:txBody>
            <a:bodyPr wrap="square" rtlCol="0">
              <a:spAutoFit/>
            </a:bodyPr>
            <a:lstStyle/>
            <a:p>
              <a:pPr algn="ctr"/>
              <a:r>
                <a:rPr lang="fr-FR" sz="2400" dirty="0"/>
                <a:t>Etude supérieures et universitaires</a:t>
              </a:r>
            </a:p>
          </p:txBody>
        </p:sp>
        <p:sp>
          <p:nvSpPr>
            <p:cNvPr id="15" name="Flèche vers le haut 14">
              <a:extLst>
                <a:ext uri="{FF2B5EF4-FFF2-40B4-BE49-F238E27FC236}">
                  <a16:creationId xmlns:a16="http://schemas.microsoft.com/office/drawing/2014/main" id="{155DCDF5-CEA0-0F47-8445-59368CBC62F4}"/>
                </a:ext>
              </a:extLst>
            </p:cNvPr>
            <p:cNvSpPr/>
            <p:nvPr/>
          </p:nvSpPr>
          <p:spPr>
            <a:xfrm>
              <a:off x="3210381" y="2420888"/>
              <a:ext cx="504056" cy="165618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2488E336-8115-A946-82DA-3F5031ED4264}"/>
                </a:ext>
              </a:extLst>
            </p:cNvPr>
            <p:cNvSpPr txBox="1"/>
            <p:nvPr/>
          </p:nvSpPr>
          <p:spPr>
            <a:xfrm>
              <a:off x="4283968" y="1496978"/>
              <a:ext cx="2664296" cy="830997"/>
            </a:xfrm>
            <a:prstGeom prst="rect">
              <a:avLst/>
            </a:prstGeom>
            <a:noFill/>
            <a:ln>
              <a:solidFill>
                <a:srgbClr val="00B050"/>
              </a:solidFill>
            </a:ln>
          </p:spPr>
          <p:txBody>
            <a:bodyPr wrap="square" rtlCol="0">
              <a:spAutoFit/>
            </a:bodyPr>
            <a:lstStyle/>
            <a:p>
              <a:pPr algn="ctr"/>
              <a:r>
                <a:rPr lang="fr-FR" sz="2400" dirty="0"/>
                <a:t>Etude supérieures techniques</a:t>
              </a:r>
            </a:p>
          </p:txBody>
        </p:sp>
        <p:sp>
          <p:nvSpPr>
            <p:cNvPr id="17" name="Flèche vers le haut 16">
              <a:extLst>
                <a:ext uri="{FF2B5EF4-FFF2-40B4-BE49-F238E27FC236}">
                  <a16:creationId xmlns:a16="http://schemas.microsoft.com/office/drawing/2014/main" id="{451C2B39-3DB4-6543-9D26-D0394FD97DB4}"/>
                </a:ext>
              </a:extLst>
            </p:cNvPr>
            <p:cNvSpPr/>
            <p:nvPr/>
          </p:nvSpPr>
          <p:spPr>
            <a:xfrm>
              <a:off x="4837094" y="2433678"/>
              <a:ext cx="504056" cy="1656184"/>
            </a:xfrm>
            <a:prstGeom prst="up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Flèche vers le haut 17">
              <a:extLst>
                <a:ext uri="{FF2B5EF4-FFF2-40B4-BE49-F238E27FC236}">
                  <a16:creationId xmlns:a16="http://schemas.microsoft.com/office/drawing/2014/main" id="{BA4760F6-8DC2-E14B-8A0D-7F2547BC34AA}"/>
                </a:ext>
              </a:extLst>
            </p:cNvPr>
            <p:cNvSpPr/>
            <p:nvPr/>
          </p:nvSpPr>
          <p:spPr>
            <a:xfrm>
              <a:off x="6228184" y="2456075"/>
              <a:ext cx="504056" cy="1656184"/>
            </a:xfrm>
            <a:prstGeom prst="up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Flèche vers le haut 18">
              <a:extLst>
                <a:ext uri="{FF2B5EF4-FFF2-40B4-BE49-F238E27FC236}">
                  <a16:creationId xmlns:a16="http://schemas.microsoft.com/office/drawing/2014/main" id="{04779D1C-F64A-9146-B051-4FD6C651D2D9}"/>
                </a:ext>
              </a:extLst>
            </p:cNvPr>
            <p:cNvSpPr/>
            <p:nvPr/>
          </p:nvSpPr>
          <p:spPr>
            <a:xfrm>
              <a:off x="7308304" y="2456075"/>
              <a:ext cx="504056" cy="1656184"/>
            </a:xfrm>
            <a:prstGeom prst="up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0" name="ZoneTexte 19">
            <a:extLst>
              <a:ext uri="{FF2B5EF4-FFF2-40B4-BE49-F238E27FC236}">
                <a16:creationId xmlns:a16="http://schemas.microsoft.com/office/drawing/2014/main" id="{A011D551-ACB4-A741-AFE8-6CE1A4D22C46}"/>
              </a:ext>
            </a:extLst>
          </p:cNvPr>
          <p:cNvSpPr txBox="1"/>
          <p:nvPr/>
        </p:nvSpPr>
        <p:spPr>
          <a:xfrm>
            <a:off x="755576" y="5416524"/>
            <a:ext cx="7632848" cy="830997"/>
          </a:xfrm>
          <a:prstGeom prst="rect">
            <a:avLst/>
          </a:prstGeom>
          <a:solidFill>
            <a:schemeClr val="accent2">
              <a:lumMod val="20000"/>
              <a:lumOff val="80000"/>
            </a:schemeClr>
          </a:solidFill>
          <a:ln>
            <a:solidFill>
              <a:srgbClr val="FF0000"/>
            </a:solidFill>
          </a:ln>
        </p:spPr>
        <p:txBody>
          <a:bodyPr wrap="square" rtlCol="0">
            <a:spAutoFit/>
          </a:bodyPr>
          <a:lstStyle/>
          <a:p>
            <a:pPr algn="ctr"/>
            <a:r>
              <a:rPr lang="fr-FR" sz="2400" b="1" dirty="0"/>
              <a:t>Trois filières </a:t>
            </a:r>
          </a:p>
          <a:p>
            <a:pPr algn="ctr"/>
            <a:r>
              <a:rPr lang="fr-FR" sz="2400" dirty="0"/>
              <a:t>Orientation dès la première année du secondaire (grade 7)</a:t>
            </a:r>
          </a:p>
        </p:txBody>
      </p:sp>
    </p:spTree>
    <p:extLst>
      <p:ext uri="{BB962C8B-B14F-4D97-AF65-F5344CB8AC3E}">
        <p14:creationId xmlns:p14="http://schemas.microsoft.com/office/powerpoint/2010/main" val="136598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5"/>
          <p:cNvSpPr>
            <a:spLocks noGrp="1" noChangeArrowheads="1"/>
          </p:cNvSpPr>
          <p:nvPr>
            <p:ph type="title"/>
          </p:nvPr>
        </p:nvSpPr>
        <p:spPr>
          <a:xfrm>
            <a:off x="179388" y="152400"/>
            <a:ext cx="8856662" cy="612775"/>
          </a:xfrm>
        </p:spPr>
        <p:txBody>
          <a:bodyPr>
            <a:noAutofit/>
          </a:bodyPr>
          <a:lstStyle/>
          <a:p>
            <a:r>
              <a:rPr lang="fr-BE" altLang="en-US" sz="3600" b="1" dirty="0">
                <a:solidFill>
                  <a:srgbClr val="0000FF"/>
                </a:solidFill>
              </a:rPr>
              <a:t>Multilinguisme dans l’enseignement</a:t>
            </a:r>
          </a:p>
        </p:txBody>
      </p:sp>
      <p:sp>
        <p:nvSpPr>
          <p:cNvPr id="7" name="Rectangle 5"/>
          <p:cNvSpPr txBox="1">
            <a:spLocks noChangeArrowheads="1"/>
          </p:cNvSpPr>
          <p:nvPr/>
        </p:nvSpPr>
        <p:spPr bwMode="auto">
          <a:xfrm>
            <a:off x="284163" y="932086"/>
            <a:ext cx="8591550" cy="4698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lnSpc>
                <a:spcPct val="90000"/>
              </a:lnSpc>
              <a:buNone/>
              <a:defRPr/>
            </a:pPr>
            <a:endParaRPr lang="fr-FR" sz="1200" dirty="0"/>
          </a:p>
          <a:p>
            <a:pPr marL="0" lvl="1" indent="0" algn="just">
              <a:lnSpc>
                <a:spcPct val="90000"/>
              </a:lnSpc>
              <a:buNone/>
              <a:defRPr/>
            </a:pPr>
            <a:endParaRPr lang="fr-FR" sz="1000" dirty="0"/>
          </a:p>
          <a:p>
            <a:pPr marL="0" lvl="1" indent="0" algn="just">
              <a:lnSpc>
                <a:spcPct val="90000"/>
              </a:lnSpc>
              <a:buNone/>
              <a:defRPr/>
            </a:pPr>
            <a:endParaRPr lang="fr-FR" sz="1000" dirty="0"/>
          </a:p>
          <a:p>
            <a:pPr marL="0" lvl="1" indent="0" algn="just">
              <a:lnSpc>
                <a:spcPct val="90000"/>
              </a:lnSpc>
              <a:buNone/>
              <a:defRPr/>
            </a:pPr>
            <a:endParaRPr lang="fr-FR" sz="1000" dirty="0"/>
          </a:p>
          <a:p>
            <a:pPr marL="0" lvl="1" indent="0" algn="just">
              <a:lnSpc>
                <a:spcPct val="90000"/>
              </a:lnSpc>
              <a:buNone/>
              <a:defRPr/>
            </a:pPr>
            <a:endParaRPr lang="fr-BE" sz="1000" dirty="0"/>
          </a:p>
        </p:txBody>
      </p:sp>
      <p:grpSp>
        <p:nvGrpSpPr>
          <p:cNvPr id="9" name="Group 1"/>
          <p:cNvGrpSpPr>
            <a:grpSpLocks/>
          </p:cNvGrpSpPr>
          <p:nvPr/>
        </p:nvGrpSpPr>
        <p:grpSpPr bwMode="auto">
          <a:xfrm>
            <a:off x="971547" y="979671"/>
            <a:ext cx="7904166" cy="4506730"/>
            <a:chOff x="900110" y="1844675"/>
            <a:chExt cx="7496383" cy="4322358"/>
          </a:xfrm>
        </p:grpSpPr>
        <p:sp>
          <p:nvSpPr>
            <p:cNvPr id="10" name="Rounded Rectangle 9"/>
            <p:cNvSpPr>
              <a:spLocks noChangeArrowheads="1"/>
            </p:cNvSpPr>
            <p:nvPr/>
          </p:nvSpPr>
          <p:spPr bwMode="auto">
            <a:xfrm>
              <a:off x="900113" y="1844675"/>
              <a:ext cx="1618520" cy="504825"/>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a:defRPr/>
              </a:pPr>
              <a:r>
                <a:rPr lang="en-US" sz="2400" b="1" dirty="0" err="1">
                  <a:solidFill>
                    <a:schemeClr val="dk1"/>
                  </a:solidFill>
                  <a:latin typeface="Corbel" pitchFamily="34" charset="0"/>
                  <a:ea typeface="+mn-ea"/>
                </a:rPr>
                <a:t>Préscolaire</a:t>
              </a:r>
              <a:r>
                <a:rPr lang="en-US" sz="2400" b="1" dirty="0">
                  <a:solidFill>
                    <a:schemeClr val="dk1"/>
                  </a:solidFill>
                  <a:latin typeface="Corbel" pitchFamily="34" charset="0"/>
                  <a:ea typeface="+mn-ea"/>
                </a:rPr>
                <a:t> </a:t>
              </a:r>
              <a:endParaRPr lang="en-US" sz="2400" dirty="0">
                <a:solidFill>
                  <a:schemeClr val="dk1"/>
                </a:solidFill>
                <a:latin typeface="Corbel" pitchFamily="34" charset="0"/>
                <a:ea typeface="+mn-ea"/>
              </a:endParaRPr>
            </a:p>
          </p:txBody>
        </p:sp>
        <p:sp>
          <p:nvSpPr>
            <p:cNvPr id="11" name="Rounded Rectangle 10"/>
            <p:cNvSpPr>
              <a:spLocks noChangeArrowheads="1"/>
            </p:cNvSpPr>
            <p:nvPr/>
          </p:nvSpPr>
          <p:spPr bwMode="auto">
            <a:xfrm>
              <a:off x="1619789" y="2420937"/>
              <a:ext cx="2231298" cy="431800"/>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marL="0" lvl="2">
                <a:defRPr/>
              </a:pPr>
              <a:r>
                <a:rPr lang="en-US" sz="2400" dirty="0" err="1">
                  <a:solidFill>
                    <a:schemeClr val="dk1"/>
                  </a:solidFill>
                  <a:latin typeface="Corbel" pitchFamily="34" charset="0"/>
                  <a:ea typeface="ＭＳ Ｐゴシック" charset="-128"/>
                </a:rPr>
                <a:t>Luxembourgeois</a:t>
              </a:r>
              <a:endParaRPr lang="en-US" sz="2400" dirty="0">
                <a:solidFill>
                  <a:schemeClr val="dk1"/>
                </a:solidFill>
                <a:latin typeface="Corbel" pitchFamily="34" charset="0"/>
                <a:ea typeface="ＭＳ Ｐゴシック" charset="-128"/>
              </a:endParaRPr>
            </a:p>
          </p:txBody>
        </p:sp>
        <p:sp>
          <p:nvSpPr>
            <p:cNvPr id="12" name="Rounded Rectangle 11"/>
            <p:cNvSpPr>
              <a:spLocks noChangeArrowheads="1"/>
            </p:cNvSpPr>
            <p:nvPr/>
          </p:nvSpPr>
          <p:spPr bwMode="auto">
            <a:xfrm>
              <a:off x="900111" y="3013868"/>
              <a:ext cx="2231298" cy="503237"/>
            </a:xfrm>
            <a:prstGeom prst="roundRect">
              <a:avLst>
                <a:gd name="adj" fmla="val 16667"/>
              </a:avLst>
            </a:prstGeom>
            <a:gradFill rotWithShape="1">
              <a:gsLst>
                <a:gs pos="0">
                  <a:srgbClr val="E4F9FF"/>
                </a:gs>
                <a:gs pos="64999">
                  <a:srgbClr val="BBEFFF"/>
                </a:gs>
                <a:gs pos="100000">
                  <a:srgbClr val="9EEAFF"/>
                </a:gs>
              </a:gsLst>
              <a:lin ang="5400000" scaled="1"/>
            </a:gradFill>
            <a:ln w="9525">
              <a:solidFill>
                <a:srgbClr val="46AAC5"/>
              </a:solidFill>
              <a:round/>
              <a:headEnd/>
              <a:tailEnd/>
            </a:ln>
            <a:effectLst>
              <a:outerShdw blurRad="40000" dist="20000" dir="5400000" rotWithShape="0">
                <a:srgbClr val="808080">
                  <a:alpha val="37999"/>
                </a:srgbClr>
              </a:outerShdw>
            </a:effectLst>
          </p:spPr>
          <p:txBody>
            <a:bodyPr anchor="b"/>
            <a:lstStyle/>
            <a:p>
              <a:pPr marL="0" lvl="1">
                <a:defRPr/>
              </a:pPr>
              <a:endParaRPr lang="en-US" sz="2400" dirty="0">
                <a:solidFill>
                  <a:schemeClr val="dk1"/>
                </a:solidFill>
                <a:latin typeface="+mn-lt"/>
                <a:ea typeface="ＭＳ Ｐゴシック" charset="-128"/>
              </a:endParaRPr>
            </a:p>
            <a:p>
              <a:pPr marL="0" lvl="1">
                <a:defRPr/>
              </a:pPr>
              <a:endParaRPr lang="en-US" sz="2400" dirty="0">
                <a:solidFill>
                  <a:schemeClr val="dk1"/>
                </a:solidFill>
                <a:latin typeface="Corbel" pitchFamily="34" charset="0"/>
                <a:ea typeface="ＭＳ Ｐゴシック" charset="-128"/>
              </a:endParaRPr>
            </a:p>
            <a:p>
              <a:pPr>
                <a:defRPr/>
              </a:pPr>
              <a:r>
                <a:rPr lang="en-US" sz="2400" b="1" dirty="0">
                  <a:solidFill>
                    <a:schemeClr val="dk1"/>
                  </a:solidFill>
                  <a:latin typeface="+mn-lt"/>
                  <a:ea typeface="+mn-ea"/>
                </a:rPr>
                <a:t>Ecole </a:t>
              </a:r>
              <a:r>
                <a:rPr lang="en-US" sz="2400" b="1" dirty="0" err="1">
                  <a:solidFill>
                    <a:schemeClr val="dk1"/>
                  </a:solidFill>
                  <a:latin typeface="+mn-lt"/>
                  <a:ea typeface="+mn-ea"/>
                </a:rPr>
                <a:t>primaire</a:t>
              </a:r>
              <a:r>
                <a:rPr lang="en-US" sz="2400" b="1" dirty="0">
                  <a:solidFill>
                    <a:schemeClr val="dk1"/>
                  </a:solidFill>
                  <a:latin typeface="+mn-lt"/>
                  <a:ea typeface="+mn-ea"/>
                </a:rPr>
                <a:t>:</a:t>
              </a:r>
            </a:p>
          </p:txBody>
        </p:sp>
        <p:sp>
          <p:nvSpPr>
            <p:cNvPr id="13" name="Rounded Rectangle 12"/>
            <p:cNvSpPr>
              <a:spLocks noChangeArrowheads="1"/>
            </p:cNvSpPr>
            <p:nvPr/>
          </p:nvSpPr>
          <p:spPr bwMode="auto">
            <a:xfrm>
              <a:off x="1619789" y="3573462"/>
              <a:ext cx="6776704" cy="431800"/>
            </a:xfrm>
            <a:prstGeom prst="roundRect">
              <a:avLst>
                <a:gd name="adj" fmla="val 16667"/>
              </a:avLst>
            </a:prstGeom>
            <a:gradFill rotWithShape="1">
              <a:gsLst>
                <a:gs pos="0">
                  <a:srgbClr val="E4F9FF"/>
                </a:gs>
                <a:gs pos="64999">
                  <a:srgbClr val="BBEFFF"/>
                </a:gs>
                <a:gs pos="100000">
                  <a:srgbClr val="9EEAFF"/>
                </a:gs>
              </a:gsLst>
              <a:lin ang="5400000" scaled="1"/>
            </a:gradFill>
            <a:ln w="9525">
              <a:solidFill>
                <a:srgbClr val="46AAC5"/>
              </a:solidFill>
              <a:round/>
              <a:headEnd/>
              <a:tailEnd/>
            </a:ln>
            <a:effectLst>
              <a:outerShdw blurRad="40000" dist="20000" dir="5400000" rotWithShape="0">
                <a:srgbClr val="808080">
                  <a:alpha val="37999"/>
                </a:srgbClr>
              </a:outerShdw>
            </a:effectLst>
          </p:spPr>
          <p:txBody>
            <a:bodyPr anchor="ctr"/>
            <a:lstStyle/>
            <a:p>
              <a:pPr>
                <a:defRPr/>
              </a:pPr>
              <a:r>
                <a:rPr lang="en-US" sz="2400" dirty="0" err="1">
                  <a:solidFill>
                    <a:schemeClr val="dk1"/>
                  </a:solidFill>
                  <a:latin typeface="Corbel" pitchFamily="34" charset="0"/>
                  <a:ea typeface="+mn-ea"/>
                </a:rPr>
                <a:t>Allemand</a:t>
              </a:r>
              <a:r>
                <a:rPr lang="en-US" sz="2400" dirty="0">
                  <a:solidFill>
                    <a:schemeClr val="dk1"/>
                  </a:solidFill>
                  <a:latin typeface="Corbel" pitchFamily="34" charset="0"/>
                  <a:ea typeface="+mn-ea"/>
                </a:rPr>
                <a:t> </a:t>
              </a:r>
              <a:r>
                <a:rPr lang="en-US" sz="2400" dirty="0" err="1">
                  <a:solidFill>
                    <a:schemeClr val="dk1"/>
                  </a:solidFill>
                  <a:latin typeface="Corbel" pitchFamily="34" charset="0"/>
                  <a:ea typeface="+mn-ea"/>
                </a:rPr>
                <a:t>dès</a:t>
              </a:r>
              <a:r>
                <a:rPr lang="en-US" sz="2400" dirty="0">
                  <a:solidFill>
                    <a:schemeClr val="dk1"/>
                  </a:solidFill>
                  <a:latin typeface="Corbel" pitchFamily="34" charset="0"/>
                  <a:ea typeface="+mn-ea"/>
                </a:rPr>
                <a:t> la 1</a:t>
              </a:r>
              <a:r>
                <a:rPr lang="en-US" sz="2400" baseline="30000" dirty="0">
                  <a:solidFill>
                    <a:schemeClr val="dk1"/>
                  </a:solidFill>
                  <a:latin typeface="Corbel" pitchFamily="34" charset="0"/>
                  <a:ea typeface="+mn-ea"/>
                </a:rPr>
                <a:t>ère</a:t>
              </a:r>
              <a:r>
                <a:rPr lang="en-US" sz="2400" dirty="0">
                  <a:solidFill>
                    <a:schemeClr val="dk1"/>
                  </a:solidFill>
                  <a:latin typeface="Corbel" pitchFamily="34" charset="0"/>
                  <a:ea typeface="+mn-ea"/>
                </a:rPr>
                <a:t> </a:t>
              </a:r>
              <a:r>
                <a:rPr lang="en-US" sz="2400" dirty="0" err="1">
                  <a:solidFill>
                    <a:schemeClr val="dk1"/>
                  </a:solidFill>
                  <a:latin typeface="Corbel" pitchFamily="34" charset="0"/>
                  <a:ea typeface="+mn-ea"/>
                </a:rPr>
                <a:t>année</a:t>
              </a:r>
              <a:r>
                <a:rPr lang="en-US" sz="2400" dirty="0">
                  <a:solidFill>
                    <a:schemeClr val="dk1"/>
                  </a:solidFill>
                  <a:latin typeface="Corbel" pitchFamily="34" charset="0"/>
                  <a:ea typeface="+mn-ea"/>
                </a:rPr>
                <a:t> : langue </a:t>
              </a:r>
              <a:r>
                <a:rPr lang="en-US" sz="2400" dirty="0" err="1">
                  <a:solidFill>
                    <a:schemeClr val="dk1"/>
                  </a:solidFill>
                  <a:latin typeface="Corbel" pitchFamily="34" charset="0"/>
                  <a:ea typeface="+mn-ea"/>
                </a:rPr>
                <a:t>d’alphabétisation</a:t>
              </a:r>
              <a:endParaRPr lang="en-US" sz="2400" dirty="0">
                <a:solidFill>
                  <a:schemeClr val="dk1"/>
                </a:solidFill>
                <a:latin typeface="Corbel" pitchFamily="34" charset="0"/>
                <a:ea typeface="+mn-ea"/>
              </a:endParaRPr>
            </a:p>
          </p:txBody>
        </p:sp>
        <p:cxnSp>
          <p:nvCxnSpPr>
            <p:cNvPr id="14" name="Elbow Connector 13"/>
            <p:cNvCxnSpPr>
              <a:cxnSpLocks/>
              <a:stCxn id="12" idx="1"/>
              <a:endCxn id="13" idx="1"/>
            </p:cNvCxnSpPr>
            <p:nvPr/>
          </p:nvCxnSpPr>
          <p:spPr>
            <a:xfrm rot="10800000" flipH="1" flipV="1">
              <a:off x="900110" y="3265486"/>
              <a:ext cx="719678" cy="523875"/>
            </a:xfrm>
            <a:prstGeom prst="bentConnector3">
              <a:avLst>
                <a:gd name="adj1" fmla="val -30125"/>
              </a:avLst>
            </a:prstGeom>
            <a:ln w="127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a:spLocks noChangeArrowheads="1"/>
            </p:cNvSpPr>
            <p:nvPr/>
          </p:nvSpPr>
          <p:spPr bwMode="auto">
            <a:xfrm>
              <a:off x="1619788" y="4076700"/>
              <a:ext cx="5730312" cy="431800"/>
            </a:xfrm>
            <a:prstGeom prst="roundRect">
              <a:avLst>
                <a:gd name="adj" fmla="val 16667"/>
              </a:avLst>
            </a:prstGeom>
            <a:gradFill rotWithShape="1">
              <a:gsLst>
                <a:gs pos="0">
                  <a:srgbClr val="E4F9FF"/>
                </a:gs>
                <a:gs pos="64999">
                  <a:srgbClr val="BBEFFF"/>
                </a:gs>
                <a:gs pos="100000">
                  <a:srgbClr val="9EEAFF"/>
                </a:gs>
              </a:gsLst>
              <a:lin ang="5400000" scaled="1"/>
            </a:gradFill>
            <a:ln w="9525">
              <a:solidFill>
                <a:srgbClr val="46AAC5"/>
              </a:solidFill>
              <a:round/>
              <a:headEnd/>
              <a:tailEnd/>
            </a:ln>
            <a:effectLst>
              <a:outerShdw blurRad="40000" dist="20000" dir="5400000" rotWithShape="0">
                <a:srgbClr val="808080">
                  <a:alpha val="37999"/>
                </a:srgbClr>
              </a:outerShdw>
            </a:effectLst>
          </p:spPr>
          <p:txBody>
            <a:bodyPr anchor="ctr"/>
            <a:lstStyle/>
            <a:p>
              <a:pPr>
                <a:defRPr/>
              </a:pPr>
              <a:r>
                <a:rPr lang="en-US" sz="2400" dirty="0" err="1">
                  <a:solidFill>
                    <a:schemeClr val="dk1"/>
                  </a:solidFill>
                  <a:latin typeface="Corbel" pitchFamily="34" charset="0"/>
                  <a:ea typeface="+mn-ea"/>
                </a:rPr>
                <a:t>Français</a:t>
              </a:r>
              <a:r>
                <a:rPr lang="en-US" sz="2400" dirty="0">
                  <a:solidFill>
                    <a:schemeClr val="dk1"/>
                  </a:solidFill>
                  <a:latin typeface="Corbel" pitchFamily="34" charset="0"/>
                  <a:ea typeface="+mn-ea"/>
                </a:rPr>
                <a:t> </a:t>
              </a:r>
              <a:r>
                <a:rPr lang="en-US" sz="2400" dirty="0" err="1">
                  <a:solidFill>
                    <a:schemeClr val="dk1"/>
                  </a:solidFill>
                  <a:latin typeface="Corbel" pitchFamily="34" charset="0"/>
                  <a:ea typeface="+mn-ea"/>
                </a:rPr>
                <a:t>dès</a:t>
              </a:r>
              <a:r>
                <a:rPr lang="en-US" sz="2400" dirty="0">
                  <a:solidFill>
                    <a:schemeClr val="dk1"/>
                  </a:solidFill>
                  <a:latin typeface="Corbel" pitchFamily="34" charset="0"/>
                  <a:ea typeface="+mn-ea"/>
                </a:rPr>
                <a:t> le </a:t>
              </a:r>
              <a:r>
                <a:rPr lang="en-US" sz="2400" dirty="0">
                  <a:solidFill>
                    <a:schemeClr val="dk1"/>
                  </a:solidFill>
                  <a:latin typeface="Corbel" pitchFamily="34" charset="0"/>
                </a:rPr>
                <a:t>2</a:t>
              </a:r>
              <a:r>
                <a:rPr lang="en-US" sz="2400" baseline="30000" dirty="0">
                  <a:solidFill>
                    <a:schemeClr val="dk1"/>
                  </a:solidFill>
                  <a:latin typeface="Corbel" pitchFamily="34" charset="0"/>
                  <a:ea typeface="+mn-ea"/>
                </a:rPr>
                <a:t>nd</a:t>
              </a:r>
              <a:r>
                <a:rPr lang="en-US" sz="2400" dirty="0">
                  <a:solidFill>
                    <a:schemeClr val="dk1"/>
                  </a:solidFill>
                  <a:latin typeface="Corbel" pitchFamily="34" charset="0"/>
                  <a:ea typeface="+mn-ea"/>
                </a:rPr>
                <a:t> </a:t>
              </a:r>
              <a:r>
                <a:rPr lang="en-US" sz="2400" dirty="0" err="1">
                  <a:solidFill>
                    <a:schemeClr val="dk1"/>
                  </a:solidFill>
                  <a:latin typeface="Corbel" pitchFamily="34" charset="0"/>
                  <a:ea typeface="+mn-ea"/>
                </a:rPr>
                <a:t>semestre</a:t>
              </a:r>
              <a:r>
                <a:rPr lang="en-US" sz="2400" dirty="0">
                  <a:solidFill>
                    <a:schemeClr val="dk1"/>
                  </a:solidFill>
                  <a:latin typeface="Corbel" pitchFamily="34" charset="0"/>
                  <a:ea typeface="+mn-ea"/>
                </a:rPr>
                <a:t> de la 2</a:t>
              </a:r>
              <a:r>
                <a:rPr lang="en-US" sz="2400" baseline="30000" dirty="0">
                  <a:solidFill>
                    <a:schemeClr val="dk1"/>
                  </a:solidFill>
                  <a:latin typeface="Corbel" pitchFamily="34" charset="0"/>
                  <a:ea typeface="+mn-ea"/>
                </a:rPr>
                <a:t>e</a:t>
              </a:r>
              <a:r>
                <a:rPr lang="en-US" sz="2400" dirty="0">
                  <a:solidFill>
                    <a:schemeClr val="dk1"/>
                  </a:solidFill>
                  <a:latin typeface="Corbel" pitchFamily="34" charset="0"/>
                  <a:ea typeface="+mn-ea"/>
                </a:rPr>
                <a:t> </a:t>
              </a:r>
              <a:r>
                <a:rPr lang="en-US" sz="2400" dirty="0" err="1">
                  <a:solidFill>
                    <a:schemeClr val="dk1"/>
                  </a:solidFill>
                  <a:latin typeface="Corbel" pitchFamily="34" charset="0"/>
                  <a:ea typeface="+mn-ea"/>
                </a:rPr>
                <a:t>année</a:t>
              </a:r>
              <a:r>
                <a:rPr lang="en-US" sz="2400" dirty="0">
                  <a:solidFill>
                    <a:schemeClr val="dk1"/>
                  </a:solidFill>
                  <a:latin typeface="Corbel" pitchFamily="34" charset="0"/>
                  <a:ea typeface="+mn-ea"/>
                </a:rPr>
                <a:t> </a:t>
              </a:r>
            </a:p>
          </p:txBody>
        </p:sp>
        <p:sp>
          <p:nvSpPr>
            <p:cNvPr id="16" name="Rounded Rectangle 15"/>
            <p:cNvSpPr>
              <a:spLocks noChangeArrowheads="1"/>
            </p:cNvSpPr>
            <p:nvPr/>
          </p:nvSpPr>
          <p:spPr bwMode="auto">
            <a:xfrm>
              <a:off x="900113" y="4652962"/>
              <a:ext cx="2592642" cy="504825"/>
            </a:xfrm>
            <a:prstGeom prst="roundRect">
              <a:avLst>
                <a:gd name="adj" fmla="val 16667"/>
              </a:avLst>
            </a:prstGeom>
            <a:gradFill rotWithShape="1">
              <a:gsLst>
                <a:gs pos="0">
                  <a:srgbClr val="E5EEFF"/>
                </a:gs>
                <a:gs pos="64999">
                  <a:srgbClr val="BFD5FF"/>
                </a:gs>
                <a:gs pos="100000">
                  <a:srgbClr val="A3C4FF"/>
                </a:gs>
              </a:gsLst>
              <a:lin ang="5400000" scaled="1"/>
            </a:gradFill>
            <a:ln w="9525">
              <a:solidFill>
                <a:srgbClr val="4A7EBB"/>
              </a:solidFill>
              <a:round/>
              <a:headEnd/>
              <a:tailEnd/>
            </a:ln>
            <a:effectLst>
              <a:outerShdw blurRad="40000" dist="20000" dir="5400000" rotWithShape="0">
                <a:srgbClr val="808080">
                  <a:alpha val="37999"/>
                </a:srgbClr>
              </a:outerShdw>
            </a:effectLst>
          </p:spPr>
          <p:txBody>
            <a:bodyPr anchor="ctr"/>
            <a:lstStyle/>
            <a:p>
              <a:pPr>
                <a:defRPr/>
              </a:pPr>
              <a:r>
                <a:rPr lang="en-US" sz="2400" b="1" dirty="0">
                  <a:solidFill>
                    <a:schemeClr val="dk1"/>
                  </a:solidFill>
                  <a:latin typeface="Corbel" pitchFamily="34" charset="0"/>
                  <a:ea typeface="+mn-ea"/>
                </a:rPr>
                <a:t>Ecole </a:t>
              </a:r>
              <a:r>
                <a:rPr lang="en-US" sz="2400" b="1" dirty="0" err="1">
                  <a:solidFill>
                    <a:schemeClr val="dk1"/>
                  </a:solidFill>
                  <a:latin typeface="Corbel" pitchFamily="34" charset="0"/>
                  <a:ea typeface="+mn-ea"/>
                </a:rPr>
                <a:t>secondaire</a:t>
              </a:r>
              <a:r>
                <a:rPr lang="en-US" sz="2400" b="1" dirty="0">
                  <a:solidFill>
                    <a:schemeClr val="dk1"/>
                  </a:solidFill>
                  <a:latin typeface="Corbel" pitchFamily="34" charset="0"/>
                  <a:ea typeface="+mn-ea"/>
                </a:rPr>
                <a:t> :</a:t>
              </a:r>
            </a:p>
          </p:txBody>
        </p:sp>
        <p:sp>
          <p:nvSpPr>
            <p:cNvPr id="17" name="Rounded Rectangle 16"/>
            <p:cNvSpPr>
              <a:spLocks noChangeArrowheads="1"/>
            </p:cNvSpPr>
            <p:nvPr/>
          </p:nvSpPr>
          <p:spPr bwMode="auto">
            <a:xfrm>
              <a:off x="1619789" y="5229225"/>
              <a:ext cx="5904961" cy="431800"/>
            </a:xfrm>
            <a:prstGeom prst="roundRect">
              <a:avLst>
                <a:gd name="adj" fmla="val 16667"/>
              </a:avLst>
            </a:prstGeom>
            <a:gradFill rotWithShape="1">
              <a:gsLst>
                <a:gs pos="0">
                  <a:srgbClr val="E5EEFF"/>
                </a:gs>
                <a:gs pos="64999">
                  <a:srgbClr val="BFD5FF"/>
                </a:gs>
                <a:gs pos="100000">
                  <a:srgbClr val="A3C4FF"/>
                </a:gs>
              </a:gsLst>
              <a:lin ang="5400000" scaled="1"/>
            </a:gradFill>
            <a:ln w="9525">
              <a:solidFill>
                <a:srgbClr val="4A7EBB"/>
              </a:solidFill>
              <a:round/>
              <a:headEnd/>
              <a:tailEnd/>
            </a:ln>
            <a:effectLst>
              <a:outerShdw blurRad="40000" dist="20000" dir="5400000" rotWithShape="0">
                <a:srgbClr val="808080">
                  <a:alpha val="37999"/>
                </a:srgbClr>
              </a:outerShdw>
            </a:effectLst>
          </p:spPr>
          <p:txBody>
            <a:bodyPr anchor="ctr"/>
            <a:lstStyle/>
            <a:p>
              <a:pPr>
                <a:defRPr/>
              </a:pPr>
              <a:r>
                <a:rPr lang="en-US" sz="2400" dirty="0">
                  <a:solidFill>
                    <a:schemeClr val="dk1"/>
                  </a:solidFill>
                  <a:latin typeface="Corbel" pitchFamily="34" charset="0"/>
                  <a:ea typeface="+mn-ea"/>
                </a:rPr>
                <a:t>Sections </a:t>
              </a:r>
              <a:r>
                <a:rPr lang="en-US" sz="2400" dirty="0" err="1">
                  <a:solidFill>
                    <a:schemeClr val="dk1"/>
                  </a:solidFill>
                  <a:latin typeface="Corbel" pitchFamily="34" charset="0"/>
                  <a:ea typeface="+mn-ea"/>
                </a:rPr>
                <a:t>générale</a:t>
              </a:r>
              <a:r>
                <a:rPr lang="en-US" sz="2400" dirty="0">
                  <a:solidFill>
                    <a:schemeClr val="dk1"/>
                  </a:solidFill>
                  <a:latin typeface="Corbel" pitchFamily="34" charset="0"/>
                  <a:ea typeface="+mn-ea"/>
                </a:rPr>
                <a:t> et technique : </a:t>
              </a:r>
              <a:r>
                <a:rPr lang="en-US" sz="2400" dirty="0" err="1">
                  <a:solidFill>
                    <a:schemeClr val="dk1"/>
                  </a:solidFill>
                  <a:latin typeface="Corbel" pitchFamily="34" charset="0"/>
                  <a:ea typeface="+mn-ea"/>
                </a:rPr>
                <a:t>Français</a:t>
              </a:r>
              <a:endParaRPr lang="en-US" sz="2400" dirty="0">
                <a:solidFill>
                  <a:schemeClr val="dk1"/>
                </a:solidFill>
                <a:latin typeface="Corbel" pitchFamily="34" charset="0"/>
                <a:ea typeface="+mn-ea"/>
              </a:endParaRPr>
            </a:p>
          </p:txBody>
        </p:sp>
        <p:sp>
          <p:nvSpPr>
            <p:cNvPr id="18" name="Rounded Rectangle 17"/>
            <p:cNvSpPr>
              <a:spLocks noChangeArrowheads="1"/>
            </p:cNvSpPr>
            <p:nvPr/>
          </p:nvSpPr>
          <p:spPr bwMode="auto">
            <a:xfrm>
              <a:off x="1619789" y="5733645"/>
              <a:ext cx="5904961" cy="433388"/>
            </a:xfrm>
            <a:prstGeom prst="roundRect">
              <a:avLst>
                <a:gd name="adj" fmla="val 16667"/>
              </a:avLst>
            </a:prstGeom>
            <a:gradFill rotWithShape="1">
              <a:gsLst>
                <a:gs pos="0">
                  <a:srgbClr val="E5EEFF"/>
                </a:gs>
                <a:gs pos="64999">
                  <a:srgbClr val="BFD5FF"/>
                </a:gs>
                <a:gs pos="100000">
                  <a:srgbClr val="A3C4FF"/>
                </a:gs>
              </a:gsLst>
              <a:lin ang="5400000" scaled="1"/>
            </a:gradFill>
            <a:ln w="9525">
              <a:solidFill>
                <a:srgbClr val="4A7EBB"/>
              </a:solidFill>
              <a:round/>
              <a:headEnd/>
              <a:tailEnd/>
            </a:ln>
            <a:effectLst>
              <a:outerShdw blurRad="40000" dist="20000" dir="5400000" rotWithShape="0">
                <a:srgbClr val="808080">
                  <a:alpha val="37999"/>
                </a:srgbClr>
              </a:outerShdw>
            </a:effectLst>
          </p:spPr>
          <p:txBody>
            <a:bodyPr anchor="ctr"/>
            <a:lstStyle/>
            <a:p>
              <a:pPr>
                <a:defRPr/>
              </a:pPr>
              <a:r>
                <a:rPr lang="en-US" sz="2400" dirty="0">
                  <a:solidFill>
                    <a:schemeClr val="dk1"/>
                  </a:solidFill>
                  <a:latin typeface="Corbel" pitchFamily="34" charset="0"/>
                  <a:ea typeface="+mn-ea"/>
                </a:rPr>
                <a:t>Sections </a:t>
              </a:r>
              <a:r>
                <a:rPr lang="en-US" sz="2400" dirty="0" err="1">
                  <a:solidFill>
                    <a:schemeClr val="dk1"/>
                  </a:solidFill>
                  <a:latin typeface="Corbel" pitchFamily="34" charset="0"/>
                  <a:ea typeface="+mn-ea"/>
                </a:rPr>
                <a:t>professionnelles</a:t>
              </a:r>
              <a:r>
                <a:rPr lang="en-US" sz="2400" dirty="0">
                  <a:solidFill>
                    <a:schemeClr val="dk1"/>
                  </a:solidFill>
                  <a:latin typeface="Corbel" pitchFamily="34" charset="0"/>
                  <a:ea typeface="+mn-ea"/>
                </a:rPr>
                <a:t> : </a:t>
              </a:r>
              <a:r>
                <a:rPr lang="en-US" sz="2400" dirty="0" err="1">
                  <a:solidFill>
                    <a:schemeClr val="dk1"/>
                  </a:solidFill>
                  <a:latin typeface="Corbel" pitchFamily="34" charset="0"/>
                  <a:ea typeface="+mn-ea"/>
                </a:rPr>
                <a:t>Allemand</a:t>
              </a:r>
              <a:endParaRPr lang="en-US" sz="2400" dirty="0">
                <a:solidFill>
                  <a:schemeClr val="dk1"/>
                </a:solidFill>
                <a:latin typeface="Corbel" pitchFamily="34" charset="0"/>
                <a:ea typeface="+mn-ea"/>
              </a:endParaRPr>
            </a:p>
          </p:txBody>
        </p:sp>
        <p:cxnSp>
          <p:nvCxnSpPr>
            <p:cNvPr id="19" name="Elbow Connector 18"/>
            <p:cNvCxnSpPr>
              <a:cxnSpLocks/>
              <a:stCxn id="16" idx="1"/>
              <a:endCxn id="17" idx="1"/>
            </p:cNvCxnSpPr>
            <p:nvPr/>
          </p:nvCxnSpPr>
          <p:spPr>
            <a:xfrm rot="10800000" flipH="1" flipV="1">
              <a:off x="900113" y="4905375"/>
              <a:ext cx="719676" cy="539750"/>
            </a:xfrm>
            <a:prstGeom prst="bentConnector3">
              <a:avLst>
                <a:gd name="adj1" fmla="val -30126"/>
              </a:avLst>
            </a:prstGeom>
            <a:ln w="127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cxnSpLocks/>
              <a:stCxn id="16" idx="1"/>
              <a:endCxn id="18" idx="1"/>
            </p:cNvCxnSpPr>
            <p:nvPr/>
          </p:nvCxnSpPr>
          <p:spPr>
            <a:xfrm rot="10800000" flipH="1" flipV="1">
              <a:off x="900112" y="4905375"/>
              <a:ext cx="719677" cy="1044964"/>
            </a:xfrm>
            <a:prstGeom prst="bentConnector3">
              <a:avLst>
                <a:gd name="adj1" fmla="val -30126"/>
              </a:avLst>
            </a:prstGeom>
            <a:ln w="127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3" name="Elbow Connector 22"/>
          <p:cNvCxnSpPr/>
          <p:nvPr/>
        </p:nvCxnSpPr>
        <p:spPr bwMode="auto">
          <a:xfrm rot="10800000" flipH="1" flipV="1">
            <a:off x="971549" y="1286303"/>
            <a:ext cx="758825" cy="539750"/>
          </a:xfrm>
          <a:prstGeom prst="bentConnector3">
            <a:avLst>
              <a:gd name="adj1" fmla="val -31746"/>
            </a:avLst>
          </a:prstGeom>
          <a:ln w="127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5CA39D4D-4337-EF40-B1CC-16E5B4194D3D}"/>
              </a:ext>
            </a:extLst>
          </p:cNvPr>
          <p:cNvSpPr txBox="1"/>
          <p:nvPr/>
        </p:nvSpPr>
        <p:spPr>
          <a:xfrm>
            <a:off x="665017" y="5831947"/>
            <a:ext cx="8105579" cy="707886"/>
          </a:xfrm>
          <a:prstGeom prst="rect">
            <a:avLst/>
          </a:prstGeom>
          <a:solidFill>
            <a:srgbClr val="FFC000"/>
          </a:solidFill>
        </p:spPr>
        <p:txBody>
          <a:bodyPr wrap="square" rtlCol="0">
            <a:spAutoFit/>
          </a:bodyPr>
          <a:lstStyle/>
          <a:p>
            <a:r>
              <a:rPr lang="fr-FR" sz="2000" b="1" dirty="0"/>
              <a:t>L’objectif</a:t>
            </a:r>
            <a:r>
              <a:rPr lang="fr-FR" sz="2000" dirty="0"/>
              <a:t> :  former des citoyens dont le pays a besoin, c’est-à-dire capables de communiquer et d’échanger avec les pays voisins</a:t>
            </a:r>
          </a:p>
        </p:txBody>
      </p:sp>
    </p:spTree>
    <p:extLst>
      <p:ext uri="{BB962C8B-B14F-4D97-AF65-F5344CB8AC3E}">
        <p14:creationId xmlns:p14="http://schemas.microsoft.com/office/powerpoint/2010/main" val="4200006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4DF87-4766-D242-8012-9FD8F9873339}"/>
              </a:ext>
            </a:extLst>
          </p:cNvPr>
          <p:cNvSpPr>
            <a:spLocks noGrp="1"/>
          </p:cNvSpPr>
          <p:nvPr>
            <p:ph type="title"/>
          </p:nvPr>
        </p:nvSpPr>
        <p:spPr/>
        <p:txBody>
          <a:bodyPr>
            <a:normAutofit/>
          </a:bodyPr>
          <a:lstStyle/>
          <a:p>
            <a:r>
              <a:rPr lang="fr-FR" sz="3600" b="1" dirty="0">
                <a:solidFill>
                  <a:srgbClr val="0432FF"/>
                </a:solidFill>
              </a:rPr>
              <a:t>Petit détour historique </a:t>
            </a:r>
            <a:r>
              <a:rPr lang="fr-FR" sz="2000" dirty="0">
                <a:solidFill>
                  <a:srgbClr val="0432FF"/>
                </a:solidFill>
              </a:rPr>
              <a:t>(</a:t>
            </a:r>
            <a:r>
              <a:rPr lang="fr-FR" sz="2000" dirty="0" err="1">
                <a:solidFill>
                  <a:srgbClr val="0432FF"/>
                </a:solidFill>
              </a:rPr>
              <a:t>Nadimi</a:t>
            </a:r>
            <a:r>
              <a:rPr lang="fr-FR" sz="2000" dirty="0">
                <a:solidFill>
                  <a:srgbClr val="0432FF"/>
                </a:solidFill>
              </a:rPr>
              <a:t> </a:t>
            </a:r>
            <a:r>
              <a:rPr lang="fr-FR" sz="2000" dirty="0" err="1">
                <a:solidFill>
                  <a:srgbClr val="0432FF"/>
                </a:solidFill>
              </a:rPr>
              <a:t>Amiri</a:t>
            </a:r>
            <a:r>
              <a:rPr lang="fr-FR" sz="2000" dirty="0">
                <a:solidFill>
                  <a:srgbClr val="0432FF"/>
                </a:solidFill>
              </a:rPr>
              <a:t>, 2017) </a:t>
            </a:r>
          </a:p>
        </p:txBody>
      </p:sp>
      <p:sp>
        <p:nvSpPr>
          <p:cNvPr id="3" name="Espace réservé du contenu 2">
            <a:extLst>
              <a:ext uri="{FF2B5EF4-FFF2-40B4-BE49-F238E27FC236}">
                <a16:creationId xmlns:a16="http://schemas.microsoft.com/office/drawing/2014/main" id="{2DD5D1BA-979B-DF43-98AE-25D8ACC9B9EE}"/>
              </a:ext>
            </a:extLst>
          </p:cNvPr>
          <p:cNvSpPr>
            <a:spLocks noGrp="1"/>
          </p:cNvSpPr>
          <p:nvPr>
            <p:ph idx="1"/>
          </p:nvPr>
        </p:nvSpPr>
        <p:spPr>
          <a:xfrm>
            <a:off x="0" y="1417638"/>
            <a:ext cx="8686800" cy="5303837"/>
          </a:xfrm>
        </p:spPr>
        <p:txBody>
          <a:bodyPr/>
          <a:lstStyle/>
          <a:p>
            <a:pPr algn="just"/>
            <a:r>
              <a:rPr lang="fr-FR" sz="2400" dirty="0"/>
              <a:t>Le Luxembourg est situé géographiquement, historiquement et culturellement entre des pays</a:t>
            </a:r>
          </a:p>
          <a:p>
            <a:pPr marL="400050" lvl="1" indent="0" algn="just">
              <a:buNone/>
            </a:pPr>
            <a:r>
              <a:rPr lang="fr-FR" sz="2400" dirty="0"/>
              <a:t>- francophones, avec la Belgique et la France, </a:t>
            </a:r>
          </a:p>
          <a:p>
            <a:pPr marL="400050" lvl="1" indent="0" algn="just">
              <a:buNone/>
            </a:pPr>
            <a:r>
              <a:rPr lang="fr-FR" sz="2400" dirty="0"/>
              <a:t>- et germanophone, avec  l’Allemagne. </a:t>
            </a:r>
          </a:p>
          <a:p>
            <a:pPr marL="400050" lvl="1" indent="0" algn="just">
              <a:buNone/>
            </a:pPr>
            <a:endParaRPr lang="fr-FR" sz="800" dirty="0"/>
          </a:p>
          <a:p>
            <a:pPr marL="365125" lvl="1" indent="-317500" algn="just">
              <a:spcBef>
                <a:spcPts val="300"/>
              </a:spcBef>
              <a:spcAft>
                <a:spcPts val="300"/>
              </a:spcAft>
              <a:buNone/>
            </a:pPr>
            <a:r>
              <a:rPr lang="fr-FR" sz="2400" dirty="0"/>
              <a:t>⇒ Bien que </a:t>
            </a:r>
            <a:r>
              <a:rPr lang="fr-FR" sz="2400" b="1" dirty="0"/>
              <a:t>l’Allemand ait été la première langue de la population</a:t>
            </a:r>
            <a:r>
              <a:rPr lang="fr-FR" sz="2400" dirty="0"/>
              <a:t>,  et que la partie francophone du pays ait été rattachée à la Belgique dès 1839 (province belge du Luxembourg), </a:t>
            </a:r>
            <a:r>
              <a:rPr lang="fr-FR" sz="2400" b="1" dirty="0"/>
              <a:t>le pays a choisi de garder le français comme langue nationale</a:t>
            </a:r>
            <a:r>
              <a:rPr lang="fr-FR" sz="2400" dirty="0"/>
              <a:t>, en même temps que l’Allemand</a:t>
            </a:r>
            <a:r>
              <a:rPr lang="fr-FR" dirty="0"/>
              <a:t>. </a:t>
            </a:r>
          </a:p>
          <a:p>
            <a:pPr marL="365125" lvl="1" indent="-317500" algn="just">
              <a:spcBef>
                <a:spcPts val="300"/>
              </a:spcBef>
              <a:spcAft>
                <a:spcPts val="300"/>
              </a:spcAft>
              <a:buNone/>
            </a:pPr>
            <a:endParaRPr lang="fr-FR" sz="800" dirty="0"/>
          </a:p>
          <a:p>
            <a:pPr marL="390525" lvl="1" indent="-342900" algn="just">
              <a:spcBef>
                <a:spcPts val="300"/>
              </a:spcBef>
              <a:spcAft>
                <a:spcPts val="300"/>
              </a:spcAft>
              <a:buFont typeface="Arial" panose="020B0604020202020204" pitchFamily="34" charset="0"/>
              <a:buChar char="•"/>
            </a:pPr>
            <a:r>
              <a:rPr lang="fr-FR" sz="2400" dirty="0"/>
              <a:t>Au départ, le </a:t>
            </a:r>
            <a:r>
              <a:rPr lang="fr-FR" sz="2400" b="1" dirty="0"/>
              <a:t>luxembourgeois</a:t>
            </a:r>
            <a:r>
              <a:rPr lang="fr-FR" sz="2400" dirty="0"/>
              <a:t> </a:t>
            </a:r>
            <a:r>
              <a:rPr lang="fr-FR" sz="2400" b="1" dirty="0"/>
              <a:t>est un dialecte </a:t>
            </a:r>
            <a:r>
              <a:rPr lang="fr-FR" sz="2400" dirty="0"/>
              <a:t>(Allemand luxembourgeois)</a:t>
            </a:r>
          </a:p>
          <a:p>
            <a:pPr marL="47625" lvl="1" indent="0" algn="just">
              <a:spcBef>
                <a:spcPts val="300"/>
              </a:spcBef>
              <a:spcAft>
                <a:spcPts val="300"/>
              </a:spcAft>
              <a:buNone/>
            </a:pPr>
            <a:endParaRPr lang="fr-FR" sz="2400" dirty="0"/>
          </a:p>
        </p:txBody>
      </p:sp>
      <p:sp>
        <p:nvSpPr>
          <p:cNvPr id="4" name="Espace réservé du numéro de diapositive 3">
            <a:extLst>
              <a:ext uri="{FF2B5EF4-FFF2-40B4-BE49-F238E27FC236}">
                <a16:creationId xmlns:a16="http://schemas.microsoft.com/office/drawing/2014/main" id="{E04231FB-8FFC-7F4D-A1D5-B007C1E9F00A}"/>
              </a:ext>
            </a:extLst>
          </p:cNvPr>
          <p:cNvSpPr>
            <a:spLocks noGrp="1"/>
          </p:cNvSpPr>
          <p:nvPr>
            <p:ph type="sldNum" sz="quarter" idx="12"/>
          </p:nvPr>
        </p:nvSpPr>
        <p:spPr/>
        <p:txBody>
          <a:bodyPr/>
          <a:lstStyle/>
          <a:p>
            <a:fld id="{EC701330-B20C-3241-AEF6-A41FE81768DC}" type="slidenum">
              <a:rPr lang="en-US" smtClean="0"/>
              <a:t>14</a:t>
            </a:fld>
            <a:endParaRPr lang="en-US"/>
          </a:p>
        </p:txBody>
      </p:sp>
    </p:spTree>
    <p:extLst>
      <p:ext uri="{BB962C8B-B14F-4D97-AF65-F5344CB8AC3E}">
        <p14:creationId xmlns:p14="http://schemas.microsoft.com/office/powerpoint/2010/main" val="2817277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4DF87-4766-D242-8012-9FD8F9873339}"/>
              </a:ext>
            </a:extLst>
          </p:cNvPr>
          <p:cNvSpPr>
            <a:spLocks noGrp="1"/>
          </p:cNvSpPr>
          <p:nvPr>
            <p:ph type="title"/>
          </p:nvPr>
        </p:nvSpPr>
        <p:spPr>
          <a:xfrm>
            <a:off x="457200" y="274638"/>
            <a:ext cx="8229600" cy="994122"/>
          </a:xfrm>
        </p:spPr>
        <p:txBody>
          <a:bodyPr>
            <a:normAutofit/>
          </a:bodyPr>
          <a:lstStyle/>
          <a:p>
            <a:r>
              <a:rPr lang="fr-FR" sz="3600" b="1" dirty="0">
                <a:solidFill>
                  <a:srgbClr val="0432FF"/>
                </a:solidFill>
              </a:rPr>
              <a:t>Petit détour historique </a:t>
            </a:r>
            <a:r>
              <a:rPr lang="fr-FR" sz="2000" dirty="0">
                <a:solidFill>
                  <a:srgbClr val="0432FF"/>
                </a:solidFill>
              </a:rPr>
              <a:t>(</a:t>
            </a:r>
            <a:r>
              <a:rPr lang="fr-FR" sz="2000" dirty="0" err="1">
                <a:solidFill>
                  <a:srgbClr val="0432FF"/>
                </a:solidFill>
              </a:rPr>
              <a:t>Nadimi</a:t>
            </a:r>
            <a:r>
              <a:rPr lang="fr-FR" sz="2000" dirty="0">
                <a:solidFill>
                  <a:srgbClr val="0432FF"/>
                </a:solidFill>
              </a:rPr>
              <a:t> </a:t>
            </a:r>
            <a:r>
              <a:rPr lang="fr-FR" sz="2000" dirty="0" err="1">
                <a:solidFill>
                  <a:srgbClr val="0432FF"/>
                </a:solidFill>
              </a:rPr>
              <a:t>Amiri</a:t>
            </a:r>
            <a:r>
              <a:rPr lang="fr-FR" sz="2000" dirty="0">
                <a:solidFill>
                  <a:srgbClr val="0432FF"/>
                </a:solidFill>
              </a:rPr>
              <a:t>, 2017) </a:t>
            </a:r>
            <a:r>
              <a:rPr lang="fr-FR" sz="2000" b="1" dirty="0">
                <a:solidFill>
                  <a:srgbClr val="0432FF"/>
                </a:solidFill>
              </a:rPr>
              <a:t> </a:t>
            </a:r>
          </a:p>
        </p:txBody>
      </p:sp>
      <p:sp>
        <p:nvSpPr>
          <p:cNvPr id="3" name="Espace réservé du contenu 2">
            <a:extLst>
              <a:ext uri="{FF2B5EF4-FFF2-40B4-BE49-F238E27FC236}">
                <a16:creationId xmlns:a16="http://schemas.microsoft.com/office/drawing/2014/main" id="{2DD5D1BA-979B-DF43-98AE-25D8ACC9B9EE}"/>
              </a:ext>
            </a:extLst>
          </p:cNvPr>
          <p:cNvSpPr>
            <a:spLocks noGrp="1"/>
          </p:cNvSpPr>
          <p:nvPr>
            <p:ph idx="1"/>
          </p:nvPr>
        </p:nvSpPr>
        <p:spPr>
          <a:xfrm>
            <a:off x="179512" y="1124744"/>
            <a:ext cx="8784976" cy="5316050"/>
          </a:xfrm>
        </p:spPr>
        <p:txBody>
          <a:bodyPr/>
          <a:lstStyle/>
          <a:p>
            <a:pPr algn="just">
              <a:spcAft>
                <a:spcPts val="300"/>
              </a:spcAft>
            </a:pPr>
            <a:r>
              <a:rPr lang="fr-FR" sz="2400" dirty="0"/>
              <a:t>Par ailleurs, le pays toujours cherché une façon </a:t>
            </a:r>
            <a:r>
              <a:rPr lang="fr-FR" sz="2400" b="1" dirty="0"/>
              <a:t>d’imprimer une marque nationale</a:t>
            </a:r>
            <a:r>
              <a:rPr lang="fr-FR" sz="2400" dirty="0"/>
              <a:t> tout en reconnaissant et incluant les ressources culturelles des autres. </a:t>
            </a:r>
          </a:p>
          <a:p>
            <a:pPr marL="635000" indent="-365125" algn="just">
              <a:spcAft>
                <a:spcPts val="300"/>
              </a:spcAft>
              <a:buNone/>
            </a:pPr>
            <a:r>
              <a:rPr lang="fr-FR" sz="2400" dirty="0"/>
              <a:t>⇒ A partir de la loi de la langue de 1984, le Luxembourgeois a été reconnu également comme une langue nationale. Et donc le pays compte trois langues officielles: Le Luxembourgeois, l’Allemand et le Français.</a:t>
            </a:r>
          </a:p>
          <a:p>
            <a:pPr algn="just">
              <a:spcAft>
                <a:spcPts val="300"/>
              </a:spcAft>
            </a:pPr>
            <a:r>
              <a:rPr lang="fr-FR" sz="2400" dirty="0"/>
              <a:t>Le Multilinguisme = symbole essentiel de l’identité nationale luxembourgeoise. </a:t>
            </a:r>
          </a:p>
          <a:p>
            <a:pPr algn="just">
              <a:spcAft>
                <a:spcPts val="300"/>
              </a:spcAft>
            </a:pPr>
            <a:r>
              <a:rPr lang="fr-FR" sz="2400" dirty="0"/>
              <a:t>Pour une majorité d’habitants, </a:t>
            </a:r>
            <a:r>
              <a:rPr lang="fr-FR" sz="2400" b="1" dirty="0"/>
              <a:t>le Luxembourgeois est la langue préférée </a:t>
            </a:r>
            <a:r>
              <a:rPr lang="fr-FR" sz="2400" dirty="0"/>
              <a:t>et la mieux maîtrisée suivie de l’Allemand. </a:t>
            </a:r>
          </a:p>
          <a:p>
            <a:pPr algn="just">
              <a:spcAft>
                <a:spcPts val="300"/>
              </a:spcAft>
            </a:pPr>
            <a:r>
              <a:rPr lang="fr-FR" sz="2400" dirty="0"/>
              <a:t>Mais beaucoup d’autres langues sont parlées en raison du haut pourcentage d’habitants issus de l’immigration.  </a:t>
            </a:r>
          </a:p>
        </p:txBody>
      </p:sp>
      <p:sp>
        <p:nvSpPr>
          <p:cNvPr id="4" name="Espace réservé du numéro de diapositive 3">
            <a:extLst>
              <a:ext uri="{FF2B5EF4-FFF2-40B4-BE49-F238E27FC236}">
                <a16:creationId xmlns:a16="http://schemas.microsoft.com/office/drawing/2014/main" id="{E04231FB-8FFC-7F4D-A1D5-B007C1E9F00A}"/>
              </a:ext>
            </a:extLst>
          </p:cNvPr>
          <p:cNvSpPr>
            <a:spLocks noGrp="1"/>
          </p:cNvSpPr>
          <p:nvPr>
            <p:ph type="sldNum" sz="quarter" idx="12"/>
          </p:nvPr>
        </p:nvSpPr>
        <p:spPr/>
        <p:txBody>
          <a:bodyPr/>
          <a:lstStyle/>
          <a:p>
            <a:fld id="{EC701330-B20C-3241-AEF6-A41FE81768DC}" type="slidenum">
              <a:rPr lang="en-US" smtClean="0"/>
              <a:t>15</a:t>
            </a:fld>
            <a:endParaRPr lang="en-US"/>
          </a:p>
        </p:txBody>
      </p:sp>
    </p:spTree>
    <p:extLst>
      <p:ext uri="{BB962C8B-B14F-4D97-AF65-F5344CB8AC3E}">
        <p14:creationId xmlns:p14="http://schemas.microsoft.com/office/powerpoint/2010/main" val="872162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4DF87-4766-D242-8012-9FD8F9873339}"/>
              </a:ext>
            </a:extLst>
          </p:cNvPr>
          <p:cNvSpPr>
            <a:spLocks noGrp="1"/>
          </p:cNvSpPr>
          <p:nvPr>
            <p:ph type="title"/>
          </p:nvPr>
        </p:nvSpPr>
        <p:spPr>
          <a:xfrm>
            <a:off x="457200" y="274638"/>
            <a:ext cx="8229600" cy="706090"/>
          </a:xfrm>
        </p:spPr>
        <p:txBody>
          <a:bodyPr>
            <a:normAutofit/>
          </a:bodyPr>
          <a:lstStyle/>
          <a:p>
            <a:r>
              <a:rPr lang="fr-FR" sz="3600" b="1" dirty="0">
                <a:solidFill>
                  <a:srgbClr val="0432FF"/>
                </a:solidFill>
              </a:rPr>
              <a:t>Multilinguisme dans les écoles</a:t>
            </a:r>
          </a:p>
        </p:txBody>
      </p:sp>
      <p:sp>
        <p:nvSpPr>
          <p:cNvPr id="3" name="Espace réservé du contenu 2">
            <a:extLst>
              <a:ext uri="{FF2B5EF4-FFF2-40B4-BE49-F238E27FC236}">
                <a16:creationId xmlns:a16="http://schemas.microsoft.com/office/drawing/2014/main" id="{2DD5D1BA-979B-DF43-98AE-25D8ACC9B9EE}"/>
              </a:ext>
            </a:extLst>
          </p:cNvPr>
          <p:cNvSpPr>
            <a:spLocks noGrp="1"/>
          </p:cNvSpPr>
          <p:nvPr>
            <p:ph idx="1"/>
          </p:nvPr>
        </p:nvSpPr>
        <p:spPr>
          <a:xfrm>
            <a:off x="251520" y="1124743"/>
            <a:ext cx="8784976" cy="5596731"/>
          </a:xfrm>
        </p:spPr>
        <p:txBody>
          <a:bodyPr/>
          <a:lstStyle/>
          <a:p>
            <a:pPr algn="just"/>
            <a:r>
              <a:rPr lang="fr-FR" sz="2400" dirty="0"/>
              <a:t>Et donc, dans les classes, les enseignants doivent gérer le multilinguisme : </a:t>
            </a:r>
          </a:p>
          <a:p>
            <a:pPr lvl="1" indent="-342900" algn="just">
              <a:buFont typeface="Police système"/>
              <a:buChar char="-"/>
            </a:pPr>
            <a:r>
              <a:rPr lang="fr-FR" sz="2400" dirty="0"/>
              <a:t>au niveau institutionnel (multilinguisme superposé)</a:t>
            </a:r>
          </a:p>
          <a:p>
            <a:pPr lvl="1" indent="-342900" algn="just">
              <a:buFont typeface="Police système"/>
              <a:buChar char="-"/>
            </a:pPr>
            <a:r>
              <a:rPr lang="fr-FR" sz="2400" dirty="0"/>
              <a:t>au niveau sociétal (pourcentage élevé de résidents issus de l’immigration et de frontaliers)</a:t>
            </a:r>
          </a:p>
          <a:p>
            <a:pPr lvl="1" indent="-342900" algn="just">
              <a:buFont typeface="Police système"/>
              <a:buChar char="-"/>
            </a:pPr>
            <a:r>
              <a:rPr lang="fr-FR" sz="2400" dirty="0"/>
              <a:t>au niveau l’école, surtout  à la transition primaire-secondaire</a:t>
            </a:r>
          </a:p>
          <a:p>
            <a:pPr marL="400050" lvl="1" indent="0" algn="just">
              <a:buNone/>
            </a:pPr>
            <a:endParaRPr lang="fr-FR" sz="800" dirty="0"/>
          </a:p>
          <a:p>
            <a:pPr algn="just"/>
            <a:r>
              <a:rPr lang="fr-FR" sz="2400" dirty="0"/>
              <a:t>Ce parcours linguistique à travers la scolarité est déjà difficile pour les autochtones mais que dire des enfants qui entrent dans le système luxembourgeois avec une, voire deux langues différentes parlées à la maison, comme le Portugais ou encore le Russe et l’Anglais, etc.</a:t>
            </a:r>
          </a:p>
          <a:p>
            <a:pPr marL="682625" indent="-365125" algn="just">
              <a:buNone/>
            </a:pPr>
            <a:r>
              <a:rPr lang="fr-FR" sz="2400" dirty="0"/>
              <a:t>⇒ Nombreux échecs en langues, mais aussi en mathématiques (surtout au secondaire)</a:t>
            </a:r>
          </a:p>
        </p:txBody>
      </p:sp>
      <p:sp>
        <p:nvSpPr>
          <p:cNvPr id="4" name="Espace réservé du numéro de diapositive 3">
            <a:extLst>
              <a:ext uri="{FF2B5EF4-FFF2-40B4-BE49-F238E27FC236}">
                <a16:creationId xmlns:a16="http://schemas.microsoft.com/office/drawing/2014/main" id="{E04231FB-8FFC-7F4D-A1D5-B007C1E9F00A}"/>
              </a:ext>
            </a:extLst>
          </p:cNvPr>
          <p:cNvSpPr>
            <a:spLocks noGrp="1"/>
          </p:cNvSpPr>
          <p:nvPr>
            <p:ph type="sldNum" sz="quarter" idx="12"/>
          </p:nvPr>
        </p:nvSpPr>
        <p:spPr/>
        <p:txBody>
          <a:bodyPr/>
          <a:lstStyle/>
          <a:p>
            <a:fld id="{EC701330-B20C-3241-AEF6-A41FE81768DC}" type="slidenum">
              <a:rPr lang="en-US" smtClean="0"/>
              <a:t>16</a:t>
            </a:fld>
            <a:endParaRPr lang="en-US"/>
          </a:p>
        </p:txBody>
      </p:sp>
    </p:spTree>
    <p:extLst>
      <p:ext uri="{BB962C8B-B14F-4D97-AF65-F5344CB8AC3E}">
        <p14:creationId xmlns:p14="http://schemas.microsoft.com/office/powerpoint/2010/main" val="1550009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4DF87-4766-D242-8012-9FD8F9873339}"/>
              </a:ext>
            </a:extLst>
          </p:cNvPr>
          <p:cNvSpPr>
            <a:spLocks noGrp="1"/>
          </p:cNvSpPr>
          <p:nvPr>
            <p:ph type="title"/>
          </p:nvPr>
        </p:nvSpPr>
        <p:spPr>
          <a:xfrm>
            <a:off x="457200" y="274638"/>
            <a:ext cx="8229600" cy="706090"/>
          </a:xfrm>
        </p:spPr>
        <p:txBody>
          <a:bodyPr>
            <a:normAutofit/>
          </a:bodyPr>
          <a:lstStyle/>
          <a:p>
            <a:r>
              <a:rPr lang="fr-FR" sz="3600" b="1" dirty="0">
                <a:solidFill>
                  <a:srgbClr val="0432FF"/>
                </a:solidFill>
              </a:rPr>
              <a:t>Multilinguisme dans les écoles</a:t>
            </a:r>
          </a:p>
        </p:txBody>
      </p:sp>
      <p:sp>
        <p:nvSpPr>
          <p:cNvPr id="3" name="Espace réservé du contenu 2">
            <a:extLst>
              <a:ext uri="{FF2B5EF4-FFF2-40B4-BE49-F238E27FC236}">
                <a16:creationId xmlns:a16="http://schemas.microsoft.com/office/drawing/2014/main" id="{2DD5D1BA-979B-DF43-98AE-25D8ACC9B9EE}"/>
              </a:ext>
            </a:extLst>
          </p:cNvPr>
          <p:cNvSpPr>
            <a:spLocks noGrp="1"/>
          </p:cNvSpPr>
          <p:nvPr>
            <p:ph idx="1"/>
          </p:nvPr>
        </p:nvSpPr>
        <p:spPr>
          <a:xfrm>
            <a:off x="179512" y="982525"/>
            <a:ext cx="8784976" cy="5875475"/>
          </a:xfrm>
        </p:spPr>
        <p:txBody>
          <a:bodyPr/>
          <a:lstStyle/>
          <a:p>
            <a:pPr marL="0" indent="0" algn="just">
              <a:buNone/>
            </a:pPr>
            <a:r>
              <a:rPr lang="fr-FR" sz="2400" dirty="0"/>
              <a:t>Des élèves en difficultés ... des moyens pour y remédier:</a:t>
            </a:r>
          </a:p>
          <a:p>
            <a:pPr marL="0" indent="0" algn="just">
              <a:buNone/>
            </a:pPr>
            <a:endParaRPr lang="fr-FR" sz="800" dirty="0"/>
          </a:p>
          <a:p>
            <a:pPr marL="409575" indent="-409575" algn="just">
              <a:buNone/>
            </a:pPr>
            <a:r>
              <a:rPr lang="fr-FR" sz="2400" dirty="0"/>
              <a:t>⇒ Dans les écoles primaires, des cours de soutien en langue sont organisés pour les primo-arrivants.</a:t>
            </a:r>
          </a:p>
          <a:p>
            <a:pPr marL="0" indent="0" algn="just">
              <a:buNone/>
            </a:pPr>
            <a:endParaRPr lang="fr-FR" sz="800" dirty="0"/>
          </a:p>
          <a:p>
            <a:pPr marL="365125" indent="-365125" algn="just">
              <a:buNone/>
            </a:pPr>
            <a:r>
              <a:rPr lang="fr-FR" sz="2400" dirty="0"/>
              <a:t>⇒ Le système scolaire luxembourgeois à traditionnellement recours à 2 stratégies  </a:t>
            </a:r>
            <a:r>
              <a:rPr lang="fr-FR" sz="1800" dirty="0"/>
              <a:t>(rapport national Luxembourg Pisa 2015, MENJE)</a:t>
            </a:r>
          </a:p>
          <a:p>
            <a:pPr marL="765175" lvl="1" indent="-365125" algn="just">
              <a:buFont typeface="+mj-lt"/>
              <a:buAutoNum type="arabicPeriod"/>
            </a:pPr>
            <a:r>
              <a:rPr lang="fr-FR" sz="2400" dirty="0"/>
              <a:t>le redoublement </a:t>
            </a:r>
          </a:p>
          <a:p>
            <a:pPr marL="765175" lvl="1" indent="-365125" algn="just">
              <a:buFont typeface="+mj-lt"/>
              <a:buAutoNum type="arabicPeriod"/>
            </a:pPr>
            <a:r>
              <a:rPr lang="fr-FR" sz="2400" dirty="0"/>
              <a:t>le regroupement précoce en filière d’enseignement (dès la première année du secondaire)</a:t>
            </a:r>
          </a:p>
          <a:p>
            <a:pPr marL="47625" lvl="1" indent="0" algn="just">
              <a:buNone/>
            </a:pPr>
            <a:r>
              <a:rPr lang="fr-FR" sz="2400" dirty="0"/>
              <a:t>Or, on sait que ces deux mesures ne sont guère efficaces. </a:t>
            </a:r>
          </a:p>
          <a:p>
            <a:pPr marL="47625" lvl="1" indent="0" algn="just">
              <a:buNone/>
            </a:pPr>
            <a:r>
              <a:rPr lang="fr-FR" sz="2400" dirty="0"/>
              <a:t>Il a été démontré qu’elles ont largement participé aux importantes  disparités  observées au Luxembourg entre les les groupes d ’élèves issus de contextes socio-économiques et linguistiques différents </a:t>
            </a:r>
            <a:r>
              <a:rPr lang="fr-FR" sz="1800" dirty="0"/>
              <a:t>(</a:t>
            </a:r>
            <a:r>
              <a:rPr lang="fr-FR" sz="1800" dirty="0" err="1"/>
              <a:t>Dierendonck</a:t>
            </a:r>
            <a:r>
              <a:rPr lang="fr-FR" sz="1800" dirty="0"/>
              <a:t> et al., 2010) </a:t>
            </a:r>
          </a:p>
        </p:txBody>
      </p:sp>
      <p:sp>
        <p:nvSpPr>
          <p:cNvPr id="4" name="Espace réservé du numéro de diapositive 3">
            <a:extLst>
              <a:ext uri="{FF2B5EF4-FFF2-40B4-BE49-F238E27FC236}">
                <a16:creationId xmlns:a16="http://schemas.microsoft.com/office/drawing/2014/main" id="{E04231FB-8FFC-7F4D-A1D5-B007C1E9F00A}"/>
              </a:ext>
            </a:extLst>
          </p:cNvPr>
          <p:cNvSpPr>
            <a:spLocks noGrp="1"/>
          </p:cNvSpPr>
          <p:nvPr>
            <p:ph type="sldNum" sz="quarter" idx="12"/>
          </p:nvPr>
        </p:nvSpPr>
        <p:spPr/>
        <p:txBody>
          <a:bodyPr/>
          <a:lstStyle/>
          <a:p>
            <a:fld id="{EC701330-B20C-3241-AEF6-A41FE81768DC}" type="slidenum">
              <a:rPr lang="en-US" smtClean="0"/>
              <a:t>17</a:t>
            </a:fld>
            <a:endParaRPr lang="en-US"/>
          </a:p>
        </p:txBody>
      </p:sp>
    </p:spTree>
    <p:extLst>
      <p:ext uri="{BB962C8B-B14F-4D97-AF65-F5344CB8AC3E}">
        <p14:creationId xmlns:p14="http://schemas.microsoft.com/office/powerpoint/2010/main" val="2637919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223780-C21F-7B48-ACD8-6010F7290728}"/>
              </a:ext>
            </a:extLst>
          </p:cNvPr>
          <p:cNvSpPr>
            <a:spLocks noGrp="1"/>
          </p:cNvSpPr>
          <p:nvPr>
            <p:ph type="title"/>
          </p:nvPr>
        </p:nvSpPr>
        <p:spPr/>
        <p:txBody>
          <a:bodyPr>
            <a:normAutofit/>
          </a:bodyPr>
          <a:lstStyle/>
          <a:p>
            <a:r>
              <a:rPr lang="fr-FR" sz="3600" b="1" dirty="0">
                <a:solidFill>
                  <a:srgbClr val="0432FF"/>
                </a:solidFill>
              </a:rPr>
              <a:t>Taux de redoublement 2017-2018</a:t>
            </a:r>
          </a:p>
        </p:txBody>
      </p:sp>
      <p:sp>
        <p:nvSpPr>
          <p:cNvPr id="4" name="Espace réservé du numéro de diapositive 3">
            <a:extLst>
              <a:ext uri="{FF2B5EF4-FFF2-40B4-BE49-F238E27FC236}">
                <a16:creationId xmlns:a16="http://schemas.microsoft.com/office/drawing/2014/main" id="{AAA75D24-D079-274D-A7A6-B9D70AD80D4A}"/>
              </a:ext>
            </a:extLst>
          </p:cNvPr>
          <p:cNvSpPr>
            <a:spLocks noGrp="1"/>
          </p:cNvSpPr>
          <p:nvPr>
            <p:ph type="sldNum" sz="quarter" idx="12"/>
          </p:nvPr>
        </p:nvSpPr>
        <p:spPr/>
        <p:txBody>
          <a:bodyPr/>
          <a:lstStyle/>
          <a:p>
            <a:fld id="{EC701330-B20C-3241-AEF6-A41FE81768DC}" type="slidenum">
              <a:rPr lang="en-US" smtClean="0"/>
              <a:t>18</a:t>
            </a:fld>
            <a:endParaRPr lang="en-US" dirty="0"/>
          </a:p>
        </p:txBody>
      </p:sp>
      <p:cxnSp>
        <p:nvCxnSpPr>
          <p:cNvPr id="8" name="Connecteur droit 7">
            <a:extLst>
              <a:ext uri="{FF2B5EF4-FFF2-40B4-BE49-F238E27FC236}">
                <a16:creationId xmlns:a16="http://schemas.microsoft.com/office/drawing/2014/main" id="{AC2A1491-66E2-4740-827E-6A028E2BB3E5}"/>
              </a:ext>
            </a:extLst>
          </p:cNvPr>
          <p:cNvCxnSpPr>
            <a:cxnSpLocks/>
          </p:cNvCxnSpPr>
          <p:nvPr/>
        </p:nvCxnSpPr>
        <p:spPr>
          <a:xfrm>
            <a:off x="3131840" y="1988840"/>
            <a:ext cx="0" cy="29523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B6BD2258-ED26-F14A-80D2-F57D98DC248E}"/>
              </a:ext>
            </a:extLst>
          </p:cNvPr>
          <p:cNvSpPr txBox="1"/>
          <p:nvPr/>
        </p:nvSpPr>
        <p:spPr>
          <a:xfrm>
            <a:off x="463697" y="4788786"/>
            <a:ext cx="2160240" cy="369332"/>
          </a:xfrm>
          <a:prstGeom prst="rect">
            <a:avLst/>
          </a:prstGeom>
          <a:noFill/>
        </p:spPr>
        <p:txBody>
          <a:bodyPr wrap="square" rtlCol="0">
            <a:spAutoFit/>
          </a:bodyPr>
          <a:lstStyle/>
          <a:p>
            <a:r>
              <a:rPr lang="fr-FR" dirty="0"/>
              <a:t>Maternelle 3 – 6 ans</a:t>
            </a:r>
          </a:p>
        </p:txBody>
      </p:sp>
      <p:sp>
        <p:nvSpPr>
          <p:cNvPr id="10" name="ZoneTexte 9">
            <a:extLst>
              <a:ext uri="{FF2B5EF4-FFF2-40B4-BE49-F238E27FC236}">
                <a16:creationId xmlns:a16="http://schemas.microsoft.com/office/drawing/2014/main" id="{B0774C57-2B4B-8F41-9140-10B22BDBE1CF}"/>
              </a:ext>
            </a:extLst>
          </p:cNvPr>
          <p:cNvSpPr txBox="1"/>
          <p:nvPr/>
        </p:nvSpPr>
        <p:spPr>
          <a:xfrm>
            <a:off x="4456023" y="4756502"/>
            <a:ext cx="2343124" cy="369332"/>
          </a:xfrm>
          <a:prstGeom prst="rect">
            <a:avLst/>
          </a:prstGeom>
          <a:noFill/>
        </p:spPr>
        <p:txBody>
          <a:bodyPr wrap="square" rtlCol="0">
            <a:spAutoFit/>
          </a:bodyPr>
          <a:lstStyle/>
          <a:p>
            <a:r>
              <a:rPr lang="fr-FR" dirty="0"/>
              <a:t>Primaire 6 - 12 ans</a:t>
            </a:r>
          </a:p>
        </p:txBody>
      </p:sp>
      <p:pic>
        <p:nvPicPr>
          <p:cNvPr id="13" name="Image 12">
            <a:extLst>
              <a:ext uri="{FF2B5EF4-FFF2-40B4-BE49-F238E27FC236}">
                <a16:creationId xmlns:a16="http://schemas.microsoft.com/office/drawing/2014/main" id="{FA0A49A4-4E36-0742-BF7E-145E562BE576}"/>
              </a:ext>
            </a:extLst>
          </p:cNvPr>
          <p:cNvPicPr>
            <a:picLocks noChangeAspect="1"/>
          </p:cNvPicPr>
          <p:nvPr/>
        </p:nvPicPr>
        <p:blipFill>
          <a:blip r:embed="rId2"/>
          <a:stretch>
            <a:fillRect/>
          </a:stretch>
        </p:blipFill>
        <p:spPr>
          <a:xfrm>
            <a:off x="121695" y="1693530"/>
            <a:ext cx="9073008" cy="3024336"/>
          </a:xfrm>
          <a:prstGeom prst="rect">
            <a:avLst/>
          </a:prstGeom>
        </p:spPr>
      </p:pic>
      <p:pic>
        <p:nvPicPr>
          <p:cNvPr id="16" name="Image 15">
            <a:extLst>
              <a:ext uri="{FF2B5EF4-FFF2-40B4-BE49-F238E27FC236}">
                <a16:creationId xmlns:a16="http://schemas.microsoft.com/office/drawing/2014/main" id="{2FAA7754-2F4A-364D-A99B-BC889BC6AC1C}"/>
              </a:ext>
            </a:extLst>
          </p:cNvPr>
          <p:cNvPicPr>
            <a:picLocks noChangeAspect="1"/>
          </p:cNvPicPr>
          <p:nvPr/>
        </p:nvPicPr>
        <p:blipFill>
          <a:blip r:embed="rId3"/>
          <a:stretch>
            <a:fillRect/>
          </a:stretch>
        </p:blipFill>
        <p:spPr>
          <a:xfrm>
            <a:off x="7390656" y="4457773"/>
            <a:ext cx="1296144" cy="1705453"/>
          </a:xfrm>
          <a:prstGeom prst="rect">
            <a:avLst/>
          </a:prstGeom>
        </p:spPr>
      </p:pic>
      <p:grpSp>
        <p:nvGrpSpPr>
          <p:cNvPr id="7" name="Groupe 6">
            <a:extLst>
              <a:ext uri="{FF2B5EF4-FFF2-40B4-BE49-F238E27FC236}">
                <a16:creationId xmlns:a16="http://schemas.microsoft.com/office/drawing/2014/main" id="{7189503F-FC55-744E-A3BA-8DBED44C360D}"/>
              </a:ext>
            </a:extLst>
          </p:cNvPr>
          <p:cNvGrpSpPr/>
          <p:nvPr/>
        </p:nvGrpSpPr>
        <p:grpSpPr>
          <a:xfrm>
            <a:off x="173741" y="5661102"/>
            <a:ext cx="6625406" cy="654833"/>
            <a:chOff x="173741" y="5516895"/>
            <a:chExt cx="6625406" cy="654833"/>
          </a:xfrm>
        </p:grpSpPr>
        <p:sp>
          <p:nvSpPr>
            <p:cNvPr id="3" name="ZoneTexte 2">
              <a:extLst>
                <a:ext uri="{FF2B5EF4-FFF2-40B4-BE49-F238E27FC236}">
                  <a16:creationId xmlns:a16="http://schemas.microsoft.com/office/drawing/2014/main" id="{200C4CD5-CA42-DA48-A943-FAB2512571A0}"/>
                </a:ext>
              </a:extLst>
            </p:cNvPr>
            <p:cNvSpPr txBox="1"/>
            <p:nvPr/>
          </p:nvSpPr>
          <p:spPr>
            <a:xfrm>
              <a:off x="173741" y="5521146"/>
              <a:ext cx="6625406" cy="646331"/>
            </a:xfrm>
            <a:prstGeom prst="rect">
              <a:avLst/>
            </a:prstGeom>
            <a:noFill/>
            <a:ln>
              <a:solidFill>
                <a:schemeClr val="accent1">
                  <a:lumMod val="75000"/>
                </a:schemeClr>
              </a:solidFill>
            </a:ln>
          </p:spPr>
          <p:txBody>
            <a:bodyPr wrap="square" rtlCol="0">
              <a:spAutoFit/>
            </a:bodyPr>
            <a:lstStyle/>
            <a:p>
              <a:r>
                <a:rPr lang="fr-FR" b="1" dirty="0"/>
                <a:t>Cycle 2.1 </a:t>
              </a:r>
              <a:r>
                <a:rPr lang="fr-FR" dirty="0"/>
                <a:t>: grade  1</a:t>
              </a:r>
            </a:p>
            <a:p>
              <a:r>
                <a:rPr lang="fr-FR" b="1" dirty="0"/>
                <a:t>Cycle 2.2 </a:t>
              </a:r>
              <a:r>
                <a:rPr lang="fr-FR" dirty="0"/>
                <a:t>: grade 2		</a:t>
              </a:r>
            </a:p>
          </p:txBody>
        </p:sp>
        <p:sp>
          <p:nvSpPr>
            <p:cNvPr id="5" name="ZoneTexte 4">
              <a:extLst>
                <a:ext uri="{FF2B5EF4-FFF2-40B4-BE49-F238E27FC236}">
                  <a16:creationId xmlns:a16="http://schemas.microsoft.com/office/drawing/2014/main" id="{A2553A38-13E8-FB4F-8FF7-7BFFF08F052F}"/>
                </a:ext>
              </a:extLst>
            </p:cNvPr>
            <p:cNvSpPr txBox="1"/>
            <p:nvPr/>
          </p:nvSpPr>
          <p:spPr>
            <a:xfrm>
              <a:off x="2309718" y="5516895"/>
              <a:ext cx="1902242" cy="646331"/>
            </a:xfrm>
            <a:prstGeom prst="rect">
              <a:avLst/>
            </a:prstGeom>
            <a:noFill/>
          </p:spPr>
          <p:txBody>
            <a:bodyPr wrap="square" rtlCol="0">
              <a:spAutoFit/>
            </a:bodyPr>
            <a:lstStyle/>
            <a:p>
              <a:r>
                <a:rPr lang="fr-FR" b="1" dirty="0"/>
                <a:t>Cycle 3.1 </a:t>
              </a:r>
              <a:r>
                <a:rPr lang="fr-FR" dirty="0"/>
                <a:t>: grade 3 </a:t>
              </a:r>
            </a:p>
            <a:p>
              <a:r>
                <a:rPr lang="fr-FR" b="1" dirty="0"/>
                <a:t>Cycle 3.2 </a:t>
              </a:r>
              <a:r>
                <a:rPr lang="fr-FR" dirty="0"/>
                <a:t>: grade 4</a:t>
              </a:r>
            </a:p>
          </p:txBody>
        </p:sp>
        <p:sp>
          <p:nvSpPr>
            <p:cNvPr id="6" name="ZoneTexte 5">
              <a:extLst>
                <a:ext uri="{FF2B5EF4-FFF2-40B4-BE49-F238E27FC236}">
                  <a16:creationId xmlns:a16="http://schemas.microsoft.com/office/drawing/2014/main" id="{03A6E5D1-7604-A44D-93F2-64AECD5BA486}"/>
                </a:ext>
              </a:extLst>
            </p:cNvPr>
            <p:cNvSpPr txBox="1"/>
            <p:nvPr/>
          </p:nvSpPr>
          <p:spPr>
            <a:xfrm>
              <a:off x="4540403" y="5525397"/>
              <a:ext cx="2012797" cy="646331"/>
            </a:xfrm>
            <a:prstGeom prst="rect">
              <a:avLst/>
            </a:prstGeom>
            <a:noFill/>
          </p:spPr>
          <p:txBody>
            <a:bodyPr wrap="square" rtlCol="0">
              <a:spAutoFit/>
            </a:bodyPr>
            <a:lstStyle/>
            <a:p>
              <a:r>
                <a:rPr lang="fr-FR" b="1" dirty="0"/>
                <a:t>Cycle 4.1 </a:t>
              </a:r>
              <a:r>
                <a:rPr lang="fr-FR" dirty="0"/>
                <a:t>: grade 5</a:t>
              </a:r>
            </a:p>
            <a:p>
              <a:r>
                <a:rPr lang="fr-FR" b="1" dirty="0"/>
                <a:t>Cycle 4.1 </a:t>
              </a:r>
              <a:r>
                <a:rPr lang="fr-FR" dirty="0"/>
                <a:t>: grade 6</a:t>
              </a:r>
            </a:p>
          </p:txBody>
        </p:sp>
      </p:grpSp>
    </p:spTree>
    <p:extLst>
      <p:ext uri="{BB962C8B-B14F-4D97-AF65-F5344CB8AC3E}">
        <p14:creationId xmlns:p14="http://schemas.microsoft.com/office/powerpoint/2010/main" val="147421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EAA66F-44D8-834A-999F-62D9DADAEFFD}"/>
              </a:ext>
            </a:extLst>
          </p:cNvPr>
          <p:cNvSpPr>
            <a:spLocks noGrp="1"/>
          </p:cNvSpPr>
          <p:nvPr>
            <p:ph type="title"/>
          </p:nvPr>
        </p:nvSpPr>
        <p:spPr>
          <a:xfrm>
            <a:off x="457200" y="44624"/>
            <a:ext cx="8229600" cy="1143000"/>
          </a:xfrm>
        </p:spPr>
        <p:txBody>
          <a:bodyPr>
            <a:normAutofit/>
          </a:bodyPr>
          <a:lstStyle/>
          <a:p>
            <a:r>
              <a:rPr lang="fr-FR" sz="3600" b="1" dirty="0">
                <a:solidFill>
                  <a:srgbClr val="0432FF"/>
                </a:solidFill>
              </a:rPr>
              <a:t>Taux de redoublement à 15 ans</a:t>
            </a:r>
          </a:p>
        </p:txBody>
      </p:sp>
      <p:sp>
        <p:nvSpPr>
          <p:cNvPr id="4" name="Espace réservé du numéro de diapositive 3">
            <a:extLst>
              <a:ext uri="{FF2B5EF4-FFF2-40B4-BE49-F238E27FC236}">
                <a16:creationId xmlns:a16="http://schemas.microsoft.com/office/drawing/2014/main" id="{530688FE-34D4-B041-A721-16DDCC546823}"/>
              </a:ext>
            </a:extLst>
          </p:cNvPr>
          <p:cNvSpPr>
            <a:spLocks noGrp="1"/>
          </p:cNvSpPr>
          <p:nvPr>
            <p:ph type="sldNum" sz="quarter" idx="12"/>
          </p:nvPr>
        </p:nvSpPr>
        <p:spPr/>
        <p:txBody>
          <a:bodyPr/>
          <a:lstStyle/>
          <a:p>
            <a:fld id="{EC701330-B20C-3241-AEF6-A41FE81768DC}" type="slidenum">
              <a:rPr lang="en-US" smtClean="0"/>
              <a:t>19</a:t>
            </a:fld>
            <a:endParaRPr lang="en-US"/>
          </a:p>
        </p:txBody>
      </p:sp>
      <p:sp>
        <p:nvSpPr>
          <p:cNvPr id="6" name="Rectangle 5">
            <a:extLst>
              <a:ext uri="{FF2B5EF4-FFF2-40B4-BE49-F238E27FC236}">
                <a16:creationId xmlns:a16="http://schemas.microsoft.com/office/drawing/2014/main" id="{2DB06F13-829C-B644-BBC6-8EC4C8F0E843}"/>
              </a:ext>
            </a:extLst>
          </p:cNvPr>
          <p:cNvSpPr/>
          <p:nvPr/>
        </p:nvSpPr>
        <p:spPr>
          <a:xfrm>
            <a:off x="251520" y="6372036"/>
            <a:ext cx="4572000" cy="369332"/>
          </a:xfrm>
          <a:prstGeom prst="rect">
            <a:avLst/>
          </a:prstGeom>
        </p:spPr>
        <p:txBody>
          <a:bodyPr>
            <a:spAutoFit/>
          </a:bodyPr>
          <a:lstStyle/>
          <a:p>
            <a:r>
              <a:rPr lang="fr-FR" dirty="0"/>
              <a:t>Source : PISA 2009</a:t>
            </a:r>
          </a:p>
        </p:txBody>
      </p:sp>
      <p:pic>
        <p:nvPicPr>
          <p:cNvPr id="7" name="Image 6">
            <a:extLst>
              <a:ext uri="{FF2B5EF4-FFF2-40B4-BE49-F238E27FC236}">
                <a16:creationId xmlns:a16="http://schemas.microsoft.com/office/drawing/2014/main" id="{29211967-483F-0F4D-A4F7-1194A38BA13F}"/>
              </a:ext>
            </a:extLst>
          </p:cNvPr>
          <p:cNvPicPr>
            <a:picLocks noChangeAspect="1"/>
          </p:cNvPicPr>
          <p:nvPr/>
        </p:nvPicPr>
        <p:blipFill>
          <a:blip r:embed="rId2"/>
          <a:stretch>
            <a:fillRect/>
          </a:stretch>
        </p:blipFill>
        <p:spPr>
          <a:xfrm>
            <a:off x="61235" y="1196752"/>
            <a:ext cx="9140714" cy="5159598"/>
          </a:xfrm>
          <a:prstGeom prst="rect">
            <a:avLst/>
          </a:prstGeom>
        </p:spPr>
      </p:pic>
    </p:spTree>
    <p:extLst>
      <p:ext uri="{BB962C8B-B14F-4D97-AF65-F5344CB8AC3E}">
        <p14:creationId xmlns:p14="http://schemas.microsoft.com/office/powerpoint/2010/main" val="9564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89" y="1196752"/>
            <a:ext cx="8568952" cy="1221849"/>
          </a:xfrm>
        </p:spPr>
        <p:txBody>
          <a:bodyPr>
            <a:noAutofit/>
          </a:bodyPr>
          <a:lstStyle/>
          <a:p>
            <a:pPr>
              <a:spcBef>
                <a:spcPts val="1000"/>
              </a:spcBef>
              <a:spcAft>
                <a:spcPts val="1000"/>
              </a:spcAft>
            </a:pPr>
            <a:br>
              <a:rPr lang="en-US" sz="4000" b="1" dirty="0"/>
            </a:br>
            <a:r>
              <a:rPr lang="en-US" sz="3200" dirty="0"/>
              <a:t>Entre </a:t>
            </a:r>
            <a:r>
              <a:rPr lang="en-US" sz="3200" dirty="0" err="1"/>
              <a:t>multilinguisme</a:t>
            </a:r>
            <a:r>
              <a:rPr lang="en-US" sz="3200" dirty="0"/>
              <a:t>, PISA, curriculum des </a:t>
            </a:r>
            <a:r>
              <a:rPr lang="en-US" sz="3200" dirty="0" err="1"/>
              <a:t>élèves</a:t>
            </a:r>
            <a:r>
              <a:rPr lang="en-US" sz="3200" dirty="0"/>
              <a:t>  et formation des </a:t>
            </a:r>
            <a:r>
              <a:rPr lang="en-US" sz="3200" dirty="0" err="1"/>
              <a:t>enseignants</a:t>
            </a:r>
            <a:r>
              <a:rPr lang="en-US" sz="3200" dirty="0"/>
              <a:t> </a:t>
            </a:r>
            <a:br>
              <a:rPr lang="en-US" sz="4000" b="1" dirty="0"/>
            </a:br>
            <a:endParaRPr lang="en-US" sz="4000" b="1" dirty="0"/>
          </a:p>
        </p:txBody>
      </p:sp>
      <p:pic>
        <p:nvPicPr>
          <p:cNvPr id="4" name="Picture 3" descr="bande_kleng"/>
          <p:cNvPicPr>
            <a:picLocks noChangeAspect="1" noChangeArrowheads="1"/>
          </p:cNvPicPr>
          <p:nvPr/>
        </p:nvPicPr>
        <p:blipFill>
          <a:blip r:embed="rId3">
            <a:extLst>
              <a:ext uri="{28A0092B-C50C-407E-A947-70E740481C1C}">
                <a14:useLocalDpi xmlns:a14="http://schemas.microsoft.com/office/drawing/2010/main" val="0"/>
              </a:ext>
            </a:extLst>
          </a:blip>
          <a:srcRect l="2055" r="4111" b="36719"/>
          <a:stretch>
            <a:fillRect/>
          </a:stretch>
        </p:blipFill>
        <p:spPr bwMode="auto">
          <a:xfrm>
            <a:off x="-36512" y="5900523"/>
            <a:ext cx="9099154" cy="840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ubtitle 4"/>
          <p:cNvSpPr>
            <a:spLocks noGrp="1"/>
          </p:cNvSpPr>
          <p:nvPr>
            <p:ph type="subTitle" idx="1"/>
          </p:nvPr>
        </p:nvSpPr>
        <p:spPr>
          <a:xfrm>
            <a:off x="912665" y="2420888"/>
            <a:ext cx="7200800" cy="936104"/>
          </a:xfrm>
        </p:spPr>
        <p:txBody>
          <a:bodyPr>
            <a:noAutofit/>
          </a:bodyPr>
          <a:lstStyle/>
          <a:p>
            <a:r>
              <a:rPr lang="de-DE" sz="2400" dirty="0">
                <a:latin typeface="Arial" charset="0"/>
              </a:rPr>
              <a:t>Joëlle </a:t>
            </a:r>
            <a:r>
              <a:rPr lang="de-DE" sz="2400" dirty="0" err="1">
                <a:latin typeface="Arial" charset="0"/>
              </a:rPr>
              <a:t>Vlassis</a:t>
            </a:r>
            <a:endParaRPr lang="de-DE" sz="2400" dirty="0">
              <a:latin typeface="Arial" charset="0"/>
            </a:endParaRPr>
          </a:p>
          <a:p>
            <a:r>
              <a:rPr lang="de-DE" sz="2400" dirty="0" err="1">
                <a:latin typeface="Arial" charset="0"/>
              </a:rPr>
              <a:t>Université</a:t>
            </a:r>
            <a:r>
              <a:rPr lang="de-DE" sz="2400" dirty="0">
                <a:latin typeface="Arial" charset="0"/>
              </a:rPr>
              <a:t> du Luxembourg </a:t>
            </a:r>
          </a:p>
        </p:txBody>
      </p:sp>
      <p:sp>
        <p:nvSpPr>
          <p:cNvPr id="3" name="ZoneTexte 2">
            <a:extLst>
              <a:ext uri="{FF2B5EF4-FFF2-40B4-BE49-F238E27FC236}">
                <a16:creationId xmlns:a16="http://schemas.microsoft.com/office/drawing/2014/main" id="{78065F00-910B-1447-A28C-9E2AB843A9B8}"/>
              </a:ext>
            </a:extLst>
          </p:cNvPr>
          <p:cNvSpPr txBox="1"/>
          <p:nvPr/>
        </p:nvSpPr>
        <p:spPr>
          <a:xfrm>
            <a:off x="228589" y="6042774"/>
            <a:ext cx="7364375" cy="369332"/>
          </a:xfrm>
          <a:prstGeom prst="rect">
            <a:avLst/>
          </a:prstGeom>
          <a:noFill/>
        </p:spPr>
        <p:txBody>
          <a:bodyPr wrap="square" rtlCol="0">
            <a:spAutoFit/>
          </a:bodyPr>
          <a:lstStyle/>
          <a:p>
            <a:r>
              <a:rPr lang="fr-FR" dirty="0"/>
              <a:t>Rencontre « Pensée et Culture » - Université Laurentienne – Septembre 2019 </a:t>
            </a:r>
          </a:p>
        </p:txBody>
      </p:sp>
      <p:sp>
        <p:nvSpPr>
          <p:cNvPr id="6" name="ZoneTexte 5">
            <a:extLst>
              <a:ext uri="{FF2B5EF4-FFF2-40B4-BE49-F238E27FC236}">
                <a16:creationId xmlns:a16="http://schemas.microsoft.com/office/drawing/2014/main" id="{5172D5BE-0428-2E40-8143-0877DA5005B6}"/>
              </a:ext>
            </a:extLst>
          </p:cNvPr>
          <p:cNvSpPr txBox="1"/>
          <p:nvPr/>
        </p:nvSpPr>
        <p:spPr>
          <a:xfrm>
            <a:off x="679793" y="481573"/>
            <a:ext cx="8287035" cy="707886"/>
          </a:xfrm>
          <a:prstGeom prst="rect">
            <a:avLst/>
          </a:prstGeom>
          <a:noFill/>
        </p:spPr>
        <p:txBody>
          <a:bodyPr wrap="square" rtlCol="0">
            <a:spAutoFit/>
          </a:bodyPr>
          <a:lstStyle/>
          <a:p>
            <a:r>
              <a:rPr lang="en-US" sz="4000" b="1" dirty="0"/>
              <a:t>Les </a:t>
            </a:r>
            <a:r>
              <a:rPr lang="en-US" sz="4000" b="1" dirty="0" err="1"/>
              <a:t>défis</a:t>
            </a:r>
            <a:r>
              <a:rPr lang="en-US" sz="4000" b="1" dirty="0"/>
              <a:t> de </a:t>
            </a:r>
            <a:r>
              <a:rPr lang="en-US" sz="4000" b="1" dirty="0" err="1"/>
              <a:t>l’école</a:t>
            </a:r>
            <a:r>
              <a:rPr lang="en-US" sz="4000" b="1" dirty="0"/>
              <a:t> </a:t>
            </a:r>
            <a:r>
              <a:rPr lang="en-US" sz="4000" b="1" dirty="0" err="1"/>
              <a:t>luxembourgeoise</a:t>
            </a:r>
            <a:endParaRPr lang="fr-FR" sz="4000" dirty="0"/>
          </a:p>
        </p:txBody>
      </p:sp>
      <p:pic>
        <p:nvPicPr>
          <p:cNvPr id="7" name="Image 6">
            <a:extLst>
              <a:ext uri="{FF2B5EF4-FFF2-40B4-BE49-F238E27FC236}">
                <a16:creationId xmlns:a16="http://schemas.microsoft.com/office/drawing/2014/main" id="{095D8282-D746-3547-B59F-27EB0C1F7534}"/>
              </a:ext>
            </a:extLst>
          </p:cNvPr>
          <p:cNvPicPr>
            <a:picLocks noChangeAspect="1"/>
          </p:cNvPicPr>
          <p:nvPr/>
        </p:nvPicPr>
        <p:blipFill>
          <a:blip r:embed="rId4"/>
          <a:stretch>
            <a:fillRect/>
          </a:stretch>
        </p:blipFill>
        <p:spPr>
          <a:xfrm>
            <a:off x="2699792" y="3595419"/>
            <a:ext cx="3888432" cy="2177522"/>
          </a:xfrm>
          <a:prstGeom prst="rect">
            <a:avLst/>
          </a:prstGeom>
        </p:spPr>
      </p:pic>
    </p:spTree>
    <p:extLst>
      <p:ext uri="{BB962C8B-B14F-4D97-AF65-F5344CB8AC3E}">
        <p14:creationId xmlns:p14="http://schemas.microsoft.com/office/powerpoint/2010/main" val="1810228051"/>
      </p:ext>
    </p:extLst>
  </p:cSld>
  <p:clrMapOvr>
    <a:masterClrMapping/>
  </p:clrMapOvr>
  <mc:AlternateContent xmlns:mc="http://schemas.openxmlformats.org/markup-compatibility/2006" xmlns:p14="http://schemas.microsoft.com/office/powerpoint/2010/main">
    <mc:Choice Requires="p14">
      <p:transition spd="slow" p14:dur="2000" advTm="13764"/>
    </mc:Choice>
    <mc:Fallback xmlns="">
      <p:transition xmlns:p14="http://schemas.microsoft.com/office/powerpoint/2010/main" spd="slow" advTm="1376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C701330-B20C-3241-AEF6-A41FE81768DC}" type="slidenum">
              <a:rPr lang="en-US" smtClean="0"/>
              <a:t>20</a:t>
            </a:fld>
            <a:endParaRPr lang="en-US"/>
          </a:p>
        </p:txBody>
      </p:sp>
      <p:sp>
        <p:nvSpPr>
          <p:cNvPr id="4" name="Content Placeholder 3"/>
          <p:cNvSpPr>
            <a:spLocks noGrp="1"/>
          </p:cNvSpPr>
          <p:nvPr>
            <p:ph idx="1"/>
          </p:nvPr>
        </p:nvSpPr>
        <p:spPr>
          <a:xfrm>
            <a:off x="469900" y="1567333"/>
            <a:ext cx="8229600" cy="781547"/>
          </a:xfrm>
        </p:spPr>
        <p:txBody>
          <a:bodyPr>
            <a:normAutofit/>
          </a:bodyPr>
          <a:lstStyle/>
          <a:p>
            <a:pPr marL="0" indent="0" algn="ctr">
              <a:buNone/>
            </a:pPr>
            <a:r>
              <a:rPr lang="en-US" sz="3600" b="1" dirty="0">
                <a:solidFill>
                  <a:srgbClr val="0432FF"/>
                </a:solidFill>
              </a:rPr>
              <a:t>PISA AU LUXEMBOURG</a:t>
            </a:r>
          </a:p>
        </p:txBody>
      </p:sp>
      <p:pic>
        <p:nvPicPr>
          <p:cNvPr id="3" name="Image 2">
            <a:extLst>
              <a:ext uri="{FF2B5EF4-FFF2-40B4-BE49-F238E27FC236}">
                <a16:creationId xmlns:a16="http://schemas.microsoft.com/office/drawing/2014/main" id="{B5BBA6CD-3461-5F4F-9CD1-AE60C2A581E4}"/>
              </a:ext>
            </a:extLst>
          </p:cNvPr>
          <p:cNvPicPr>
            <a:picLocks noChangeAspect="1"/>
          </p:cNvPicPr>
          <p:nvPr/>
        </p:nvPicPr>
        <p:blipFill>
          <a:blip r:embed="rId3"/>
          <a:stretch>
            <a:fillRect/>
          </a:stretch>
        </p:blipFill>
        <p:spPr>
          <a:xfrm>
            <a:off x="2082552" y="2926978"/>
            <a:ext cx="2057400" cy="2552700"/>
          </a:xfrm>
          <a:prstGeom prst="rect">
            <a:avLst/>
          </a:prstGeom>
        </p:spPr>
      </p:pic>
      <p:pic>
        <p:nvPicPr>
          <p:cNvPr id="7" name="Image 6">
            <a:extLst>
              <a:ext uri="{FF2B5EF4-FFF2-40B4-BE49-F238E27FC236}">
                <a16:creationId xmlns:a16="http://schemas.microsoft.com/office/drawing/2014/main" id="{420F66D4-13DC-D644-A309-C7004E0E57A8}"/>
              </a:ext>
            </a:extLst>
          </p:cNvPr>
          <p:cNvPicPr>
            <a:picLocks noChangeAspect="1"/>
          </p:cNvPicPr>
          <p:nvPr/>
        </p:nvPicPr>
        <p:blipFill>
          <a:blip r:embed="rId4"/>
          <a:stretch>
            <a:fillRect/>
          </a:stretch>
        </p:blipFill>
        <p:spPr>
          <a:xfrm>
            <a:off x="4427984" y="3068211"/>
            <a:ext cx="3416061" cy="2283011"/>
          </a:xfrm>
          <a:prstGeom prst="rect">
            <a:avLst/>
          </a:prstGeom>
        </p:spPr>
      </p:pic>
    </p:spTree>
    <p:extLst>
      <p:ext uri="{BB962C8B-B14F-4D97-AF65-F5344CB8AC3E}">
        <p14:creationId xmlns:p14="http://schemas.microsoft.com/office/powerpoint/2010/main" val="4264296720"/>
      </p:ext>
    </p:extLst>
  </p:cSld>
  <p:clrMapOvr>
    <a:masterClrMapping/>
  </p:clrMapOvr>
  <mc:AlternateContent xmlns:mc="http://schemas.openxmlformats.org/markup-compatibility/2006" xmlns:p14="http://schemas.microsoft.com/office/powerpoint/2010/main">
    <mc:Choice Requires="p14">
      <p:transition spd="slow" p14:dur="2000" advTm="31789"/>
    </mc:Choice>
    <mc:Fallback xmlns="">
      <p:transition xmlns:p14="http://schemas.microsoft.com/office/powerpoint/2010/main" spd="slow" advTm="3178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194" y="928204"/>
            <a:ext cx="8229600" cy="778098"/>
          </a:xfrm>
        </p:spPr>
        <p:txBody>
          <a:bodyPr>
            <a:normAutofit/>
          </a:bodyPr>
          <a:lstStyle/>
          <a:p>
            <a:r>
              <a:rPr lang="en-US" sz="3600" b="1" dirty="0">
                <a:solidFill>
                  <a:srgbClr val="0000FF"/>
                </a:solidFill>
              </a:rPr>
              <a:t>PISA AU LUXEMBOURG </a:t>
            </a:r>
          </a:p>
        </p:txBody>
      </p:sp>
      <p:sp>
        <p:nvSpPr>
          <p:cNvPr id="3" name="Content Placeholder 2"/>
          <p:cNvSpPr>
            <a:spLocks noGrp="1"/>
          </p:cNvSpPr>
          <p:nvPr>
            <p:ph idx="1"/>
          </p:nvPr>
        </p:nvSpPr>
        <p:spPr>
          <a:xfrm>
            <a:off x="457200" y="2132856"/>
            <a:ext cx="8229600" cy="2592288"/>
          </a:xfrm>
        </p:spPr>
        <p:txBody>
          <a:bodyPr>
            <a:normAutofit/>
          </a:bodyPr>
          <a:lstStyle/>
          <a:p>
            <a:pPr marL="1795463" lvl="1" indent="-1711325">
              <a:spcBef>
                <a:spcPts val="300"/>
              </a:spcBef>
              <a:spcAft>
                <a:spcPts val="300"/>
              </a:spcAft>
              <a:buNone/>
            </a:pPr>
            <a:endParaRPr lang="fr-FR" sz="1000" dirty="0"/>
          </a:p>
          <a:p>
            <a:pPr marL="0" lvl="1" indent="0">
              <a:spcBef>
                <a:spcPts val="300"/>
              </a:spcBef>
              <a:spcAft>
                <a:spcPts val="300"/>
              </a:spcAft>
              <a:buNone/>
            </a:pPr>
            <a:r>
              <a:rPr lang="fr-FR" dirty="0"/>
              <a:t>Lors des études PISA, 2006, 2009, 2012 et 2015 </a:t>
            </a:r>
          </a:p>
          <a:p>
            <a:pPr marL="457200" lvl="1" indent="-457200">
              <a:spcBef>
                <a:spcPts val="300"/>
              </a:spcBef>
              <a:spcAft>
                <a:spcPts val="300"/>
              </a:spcAft>
            </a:pPr>
            <a:r>
              <a:rPr lang="fr-FR" dirty="0"/>
              <a:t>toutes les filières du secondaire étaient concernées.</a:t>
            </a:r>
          </a:p>
          <a:p>
            <a:pPr marL="457200" lvl="1" indent="-457200">
              <a:spcBef>
                <a:spcPts val="300"/>
              </a:spcBef>
              <a:spcAft>
                <a:spcPts val="300"/>
              </a:spcAft>
            </a:pPr>
            <a:r>
              <a:rPr lang="fr-FR" dirty="0"/>
              <a:t>les épreuves ont été remises soit en Allemand, soit en Français selon les préférences des élèves.</a:t>
            </a:r>
          </a:p>
          <a:p>
            <a:pPr marL="0" lvl="1" indent="0">
              <a:spcBef>
                <a:spcPts val="300"/>
              </a:spcBef>
              <a:spcAft>
                <a:spcPts val="300"/>
              </a:spcAft>
              <a:buNone/>
            </a:pPr>
            <a:endParaRPr lang="fr-FR" dirty="0"/>
          </a:p>
        </p:txBody>
      </p:sp>
      <p:sp>
        <p:nvSpPr>
          <p:cNvPr id="5" name="Slide Number Placeholder 4"/>
          <p:cNvSpPr>
            <a:spLocks noGrp="1"/>
          </p:cNvSpPr>
          <p:nvPr>
            <p:ph type="sldNum" sz="quarter" idx="12"/>
          </p:nvPr>
        </p:nvSpPr>
        <p:spPr/>
        <p:txBody>
          <a:bodyPr/>
          <a:lstStyle/>
          <a:p>
            <a:fld id="{EC701330-B20C-3241-AEF6-A41FE81768DC}" type="slidenum">
              <a:rPr lang="en-US" smtClean="0"/>
              <a:t>21</a:t>
            </a:fld>
            <a:endParaRPr lang="en-US"/>
          </a:p>
        </p:txBody>
      </p:sp>
    </p:spTree>
    <p:extLst>
      <p:ext uri="{BB962C8B-B14F-4D97-AF65-F5344CB8AC3E}">
        <p14:creationId xmlns:p14="http://schemas.microsoft.com/office/powerpoint/2010/main" val="1280832086"/>
      </p:ext>
    </p:extLst>
  </p:cSld>
  <p:clrMapOvr>
    <a:masterClrMapping/>
  </p:clrMapOvr>
  <mc:AlternateContent xmlns:mc="http://schemas.openxmlformats.org/markup-compatibility/2006" xmlns:p14="http://schemas.microsoft.com/office/powerpoint/2010/main">
    <mc:Choice Requires="p14">
      <p:transition spd="slow" p14:dur="2000" advTm="31789"/>
    </mc:Choice>
    <mc:Fallback xmlns="">
      <p:transition xmlns:p14="http://schemas.microsoft.com/office/powerpoint/2010/main" spd="slow" advTm="3178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62800A1-04A9-BA4F-8498-FEE97760BC8D}"/>
              </a:ext>
            </a:extLst>
          </p:cNvPr>
          <p:cNvSpPr>
            <a:spLocks noGrp="1"/>
          </p:cNvSpPr>
          <p:nvPr>
            <p:ph type="sldNum" sz="quarter" idx="12"/>
          </p:nvPr>
        </p:nvSpPr>
        <p:spPr/>
        <p:txBody>
          <a:bodyPr/>
          <a:lstStyle/>
          <a:p>
            <a:fld id="{EC701330-B20C-3241-AEF6-A41FE81768DC}" type="slidenum">
              <a:rPr lang="en-US" smtClean="0"/>
              <a:t>22</a:t>
            </a:fld>
            <a:endParaRPr lang="en-US"/>
          </a:p>
        </p:txBody>
      </p:sp>
      <p:sp>
        <p:nvSpPr>
          <p:cNvPr id="6" name="ZoneTexte 5">
            <a:extLst>
              <a:ext uri="{FF2B5EF4-FFF2-40B4-BE49-F238E27FC236}">
                <a16:creationId xmlns:a16="http://schemas.microsoft.com/office/drawing/2014/main" id="{154EB787-309A-B745-A89A-82DE46ACDF7E}"/>
              </a:ext>
            </a:extLst>
          </p:cNvPr>
          <p:cNvSpPr txBox="1"/>
          <p:nvPr/>
        </p:nvSpPr>
        <p:spPr>
          <a:xfrm>
            <a:off x="323528" y="548680"/>
            <a:ext cx="3312368" cy="646331"/>
          </a:xfrm>
          <a:prstGeom prst="rect">
            <a:avLst/>
          </a:prstGeom>
          <a:noFill/>
        </p:spPr>
        <p:txBody>
          <a:bodyPr wrap="square" rtlCol="0">
            <a:spAutoFit/>
          </a:bodyPr>
          <a:lstStyle/>
          <a:p>
            <a:r>
              <a:rPr lang="fr-FR" b="1" dirty="0"/>
              <a:t>PISA 2012 – Mathématiques</a:t>
            </a:r>
          </a:p>
          <a:p>
            <a:r>
              <a:rPr lang="fr-FR" b="1" dirty="0"/>
              <a:t>Classement des pays</a:t>
            </a:r>
          </a:p>
        </p:txBody>
      </p:sp>
      <p:pic>
        <p:nvPicPr>
          <p:cNvPr id="7" name="Image 6">
            <a:extLst>
              <a:ext uri="{FF2B5EF4-FFF2-40B4-BE49-F238E27FC236}">
                <a16:creationId xmlns:a16="http://schemas.microsoft.com/office/drawing/2014/main" id="{200AE00C-A7AA-834E-92C8-8F8C1F742C81}"/>
              </a:ext>
            </a:extLst>
          </p:cNvPr>
          <p:cNvPicPr>
            <a:picLocks noChangeAspect="1"/>
          </p:cNvPicPr>
          <p:nvPr/>
        </p:nvPicPr>
        <p:blipFill>
          <a:blip r:embed="rId3"/>
          <a:stretch>
            <a:fillRect/>
          </a:stretch>
        </p:blipFill>
        <p:spPr>
          <a:xfrm>
            <a:off x="6195446" y="490388"/>
            <a:ext cx="1790700" cy="558800"/>
          </a:xfrm>
          <a:prstGeom prst="rect">
            <a:avLst/>
          </a:prstGeom>
        </p:spPr>
      </p:pic>
      <p:grpSp>
        <p:nvGrpSpPr>
          <p:cNvPr id="3" name="Groupe 2">
            <a:extLst>
              <a:ext uri="{FF2B5EF4-FFF2-40B4-BE49-F238E27FC236}">
                <a16:creationId xmlns:a16="http://schemas.microsoft.com/office/drawing/2014/main" id="{C9125100-443C-B241-9262-D406FD8B2647}"/>
              </a:ext>
            </a:extLst>
          </p:cNvPr>
          <p:cNvGrpSpPr/>
          <p:nvPr/>
        </p:nvGrpSpPr>
        <p:grpSpPr>
          <a:xfrm>
            <a:off x="3015689" y="-61207"/>
            <a:ext cx="2348399" cy="7162615"/>
            <a:chOff x="3109768" y="836712"/>
            <a:chExt cx="2348399" cy="7162615"/>
          </a:xfrm>
        </p:grpSpPr>
        <p:grpSp>
          <p:nvGrpSpPr>
            <p:cNvPr id="11" name="Groupe 10">
              <a:extLst>
                <a:ext uri="{FF2B5EF4-FFF2-40B4-BE49-F238E27FC236}">
                  <a16:creationId xmlns:a16="http://schemas.microsoft.com/office/drawing/2014/main" id="{56CA3E05-F0D5-AD43-91AB-A61B9DFE9477}"/>
                </a:ext>
              </a:extLst>
            </p:cNvPr>
            <p:cNvGrpSpPr/>
            <p:nvPr/>
          </p:nvGrpSpPr>
          <p:grpSpPr>
            <a:xfrm>
              <a:off x="3109768" y="836712"/>
              <a:ext cx="2348399" cy="7162615"/>
              <a:chOff x="3109768" y="0"/>
              <a:chExt cx="2348399" cy="7162615"/>
            </a:xfrm>
          </p:grpSpPr>
          <p:pic>
            <p:nvPicPr>
              <p:cNvPr id="5" name="Image 4">
                <a:extLst>
                  <a:ext uri="{FF2B5EF4-FFF2-40B4-BE49-F238E27FC236}">
                    <a16:creationId xmlns:a16="http://schemas.microsoft.com/office/drawing/2014/main" id="{C1EF072E-F577-484C-A2A7-37EC7B33CFB1}"/>
                  </a:ext>
                </a:extLst>
              </p:cNvPr>
              <p:cNvPicPr>
                <a:picLocks noChangeAspect="1"/>
              </p:cNvPicPr>
              <p:nvPr/>
            </p:nvPicPr>
            <p:blipFill>
              <a:blip r:embed="rId4"/>
              <a:stretch>
                <a:fillRect/>
              </a:stretch>
            </p:blipFill>
            <p:spPr>
              <a:xfrm>
                <a:off x="3109768" y="0"/>
                <a:ext cx="2348399" cy="7162615"/>
              </a:xfrm>
              <a:prstGeom prst="rect">
                <a:avLst/>
              </a:prstGeom>
            </p:spPr>
          </p:pic>
          <p:sp>
            <p:nvSpPr>
              <p:cNvPr id="9" name="Rectangle 8">
                <a:extLst>
                  <a:ext uri="{FF2B5EF4-FFF2-40B4-BE49-F238E27FC236}">
                    <a16:creationId xmlns:a16="http://schemas.microsoft.com/office/drawing/2014/main" id="{FD7A0B1C-D900-C344-9DA1-1EE706AA5416}"/>
                  </a:ext>
                </a:extLst>
              </p:cNvPr>
              <p:cNvSpPr/>
              <p:nvPr/>
            </p:nvSpPr>
            <p:spPr>
              <a:xfrm>
                <a:off x="3419872" y="1729519"/>
                <a:ext cx="1944216" cy="190381"/>
              </a:xfrm>
              <a:prstGeom prst="rect">
                <a:avLst/>
              </a:prstGeom>
              <a:noFill/>
              <a:ln w="127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 name="Rectangle 1">
              <a:extLst>
                <a:ext uri="{FF2B5EF4-FFF2-40B4-BE49-F238E27FC236}">
                  <a16:creationId xmlns:a16="http://schemas.microsoft.com/office/drawing/2014/main" id="{BE03E6B9-061C-D64F-B8E0-3C08F1B812E1}"/>
                </a:ext>
              </a:extLst>
            </p:cNvPr>
            <p:cNvSpPr/>
            <p:nvPr/>
          </p:nvSpPr>
          <p:spPr>
            <a:xfrm>
              <a:off x="3419872" y="3977680"/>
              <a:ext cx="1656184" cy="144016"/>
            </a:xfrm>
            <a:prstGeom prst="rect">
              <a:avLst/>
            </a:prstGeom>
            <a:noFill/>
            <a:ln>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2" name="Rectangle 11">
            <a:extLst>
              <a:ext uri="{FF2B5EF4-FFF2-40B4-BE49-F238E27FC236}">
                <a16:creationId xmlns:a16="http://schemas.microsoft.com/office/drawing/2014/main" id="{B5845AF7-955F-E74F-9B58-D2D0795F0DC0}"/>
              </a:ext>
            </a:extLst>
          </p:cNvPr>
          <p:cNvSpPr/>
          <p:nvPr/>
        </p:nvSpPr>
        <p:spPr>
          <a:xfrm>
            <a:off x="5364088" y="1340768"/>
            <a:ext cx="3384376" cy="2739211"/>
          </a:xfrm>
          <a:prstGeom prst="rect">
            <a:avLst/>
          </a:prstGeom>
        </p:spPr>
        <p:txBody>
          <a:bodyPr wrap="square">
            <a:spAutoFit/>
          </a:bodyPr>
          <a:lstStyle/>
          <a:p>
            <a:pPr marL="342900" indent="-342900" algn="just">
              <a:spcBef>
                <a:spcPts val="300"/>
              </a:spcBef>
              <a:spcAft>
                <a:spcPts val="300"/>
              </a:spcAft>
              <a:buFont typeface="Arial"/>
              <a:buChar char="•"/>
            </a:pPr>
            <a:r>
              <a:rPr lang="en-US" dirty="0"/>
              <a:t>Le scores </a:t>
            </a:r>
            <a:r>
              <a:rPr lang="en-US" dirty="0" err="1"/>
              <a:t>sont</a:t>
            </a:r>
            <a:r>
              <a:rPr lang="en-US" dirty="0"/>
              <a:t> </a:t>
            </a:r>
            <a:r>
              <a:rPr lang="en-US" dirty="0" err="1"/>
              <a:t>inférieurs</a:t>
            </a:r>
            <a:r>
              <a:rPr lang="en-US" dirty="0"/>
              <a:t> </a:t>
            </a:r>
            <a:r>
              <a:rPr lang="en-US" dirty="0" err="1"/>
              <a:t>à</a:t>
            </a:r>
            <a:r>
              <a:rPr lang="en-US" dirty="0"/>
              <a:t> </a:t>
            </a:r>
            <a:r>
              <a:rPr lang="en-US" dirty="0" err="1"/>
              <a:t>ceux</a:t>
            </a:r>
            <a:r>
              <a:rPr lang="en-US" dirty="0"/>
              <a:t> de </a:t>
            </a:r>
            <a:r>
              <a:rPr lang="en-US" dirty="0" err="1"/>
              <a:t>l'OCDE</a:t>
            </a:r>
            <a:r>
              <a:rPr lang="en-US" dirty="0"/>
              <a:t>. </a:t>
            </a:r>
          </a:p>
          <a:p>
            <a:pPr marL="342900" indent="-342900" algn="just">
              <a:spcBef>
                <a:spcPts val="300"/>
              </a:spcBef>
              <a:spcAft>
                <a:spcPts val="300"/>
              </a:spcAft>
              <a:buFont typeface="Arial"/>
              <a:buChar char="•"/>
            </a:pPr>
            <a:r>
              <a:rPr lang="en-US" dirty="0" err="1"/>
              <a:t>Dans</a:t>
            </a:r>
            <a:r>
              <a:rPr lang="en-US" dirty="0"/>
              <a:t> les trois </a:t>
            </a:r>
            <a:r>
              <a:rPr lang="en-US" dirty="0" err="1"/>
              <a:t>domaines</a:t>
            </a:r>
            <a:r>
              <a:rPr lang="en-US" dirty="0"/>
              <a:t>, environ ¼ des </a:t>
            </a:r>
            <a:r>
              <a:rPr lang="en-US" dirty="0" err="1"/>
              <a:t>élèves</a:t>
            </a:r>
            <a:r>
              <a:rPr lang="en-US" dirty="0"/>
              <a:t> </a:t>
            </a:r>
            <a:r>
              <a:rPr lang="en-US" dirty="0" err="1"/>
              <a:t>n'atteint</a:t>
            </a:r>
            <a:r>
              <a:rPr lang="en-US" dirty="0"/>
              <a:t> pas le </a:t>
            </a:r>
            <a:r>
              <a:rPr lang="en-US" dirty="0" err="1"/>
              <a:t>niveau</a:t>
            </a:r>
            <a:r>
              <a:rPr lang="en-US" dirty="0"/>
              <a:t> de base (</a:t>
            </a:r>
            <a:r>
              <a:rPr lang="en-US" dirty="0" err="1"/>
              <a:t>niveau</a:t>
            </a:r>
            <a:r>
              <a:rPr lang="en-US" dirty="0"/>
              <a:t> 2). </a:t>
            </a:r>
          </a:p>
          <a:p>
            <a:pPr marL="342900" indent="-342900" algn="just">
              <a:spcBef>
                <a:spcPts val="300"/>
              </a:spcBef>
              <a:spcAft>
                <a:spcPts val="300"/>
              </a:spcAft>
              <a:buFont typeface="Arial"/>
              <a:buChar char="•"/>
            </a:pPr>
            <a:r>
              <a:rPr lang="en-US" dirty="0"/>
              <a:t>Le </a:t>
            </a:r>
            <a:r>
              <a:rPr lang="en-US" dirty="0" err="1"/>
              <a:t>luxembourg</a:t>
            </a:r>
            <a:r>
              <a:rPr lang="en-US" dirty="0"/>
              <a:t> </a:t>
            </a:r>
            <a:r>
              <a:rPr lang="en-US" dirty="0" err="1"/>
              <a:t>est</a:t>
            </a:r>
            <a:r>
              <a:rPr lang="en-US" dirty="0"/>
              <a:t> </a:t>
            </a:r>
            <a:r>
              <a:rPr lang="en-US" dirty="0" err="1"/>
              <a:t>l'un</a:t>
            </a:r>
            <a:r>
              <a:rPr lang="en-US" dirty="0"/>
              <a:t> des pays </a:t>
            </a:r>
            <a:r>
              <a:rPr lang="en-US" dirty="0" err="1"/>
              <a:t>où</a:t>
            </a:r>
            <a:r>
              <a:rPr lang="en-US" dirty="0"/>
              <a:t> </a:t>
            </a:r>
            <a:r>
              <a:rPr lang="en-US" dirty="0" err="1"/>
              <a:t>ce</a:t>
            </a:r>
            <a:r>
              <a:rPr lang="en-US" dirty="0"/>
              <a:t> % </a:t>
            </a:r>
            <a:r>
              <a:rPr lang="en-US" dirty="0" err="1"/>
              <a:t>est</a:t>
            </a:r>
            <a:r>
              <a:rPr lang="en-US" dirty="0"/>
              <a:t> </a:t>
            </a:r>
            <a:r>
              <a:rPr lang="en-US" dirty="0" err="1"/>
              <a:t>plutôt</a:t>
            </a:r>
            <a:r>
              <a:rPr lang="en-US" dirty="0"/>
              <a:t> </a:t>
            </a:r>
            <a:r>
              <a:rPr lang="en-US" dirty="0" err="1"/>
              <a:t>élevé</a:t>
            </a:r>
            <a:r>
              <a:rPr lang="en-US" dirty="0"/>
              <a:t> (pays </a:t>
            </a:r>
            <a:r>
              <a:rPr lang="en-US" dirty="0" err="1"/>
              <a:t>européens</a:t>
            </a:r>
            <a:r>
              <a:rPr lang="en-US" dirty="0"/>
              <a:t> + G8)</a:t>
            </a:r>
          </a:p>
        </p:txBody>
      </p:sp>
      <p:sp>
        <p:nvSpPr>
          <p:cNvPr id="8" name="ZoneTexte 7">
            <a:extLst>
              <a:ext uri="{FF2B5EF4-FFF2-40B4-BE49-F238E27FC236}">
                <a16:creationId xmlns:a16="http://schemas.microsoft.com/office/drawing/2014/main" id="{7B4E1A7C-11A2-2C48-A06A-211E9172304C}"/>
              </a:ext>
            </a:extLst>
          </p:cNvPr>
          <p:cNvSpPr txBox="1"/>
          <p:nvPr/>
        </p:nvSpPr>
        <p:spPr>
          <a:xfrm>
            <a:off x="5180479" y="4272677"/>
            <a:ext cx="3784009" cy="2308324"/>
          </a:xfrm>
          <a:prstGeom prst="rect">
            <a:avLst/>
          </a:prstGeom>
          <a:noFill/>
        </p:spPr>
        <p:txBody>
          <a:bodyPr wrap="square" rtlCol="0">
            <a:spAutoFit/>
          </a:bodyPr>
          <a:lstStyle/>
          <a:p>
            <a:pPr algn="just"/>
            <a:r>
              <a:rPr lang="fr-FR" b="1" dirty="0">
                <a:latin typeface="WeidemannStd"/>
              </a:rPr>
              <a:t>En mathématiques</a:t>
            </a:r>
            <a:r>
              <a:rPr lang="fr-FR" dirty="0">
                <a:latin typeface="WeidemannStd"/>
              </a:rPr>
              <a:t>, la faiblesse des </a:t>
            </a:r>
            <a:r>
              <a:rPr lang="fr-FR" dirty="0" err="1">
                <a:latin typeface="WeidemannStd"/>
              </a:rPr>
              <a:t>élèves</a:t>
            </a:r>
            <a:r>
              <a:rPr lang="fr-FR" dirty="0">
                <a:latin typeface="WeidemannStd"/>
              </a:rPr>
              <a:t> est avant tout marquante pour la </a:t>
            </a:r>
            <a:r>
              <a:rPr lang="fr-FR" dirty="0" err="1">
                <a:latin typeface="WeidemannStd"/>
              </a:rPr>
              <a:t>sous-compétence</a:t>
            </a:r>
            <a:r>
              <a:rPr lang="fr-FR" dirty="0">
                <a:latin typeface="WeidemannStd"/>
              </a:rPr>
              <a:t> «</a:t>
            </a:r>
            <a:r>
              <a:rPr lang="fr-FR" b="1" dirty="0">
                <a:latin typeface="WeidemannStd"/>
              </a:rPr>
              <a:t>Formuler</a:t>
            </a:r>
            <a:r>
              <a:rPr lang="fr-FR" dirty="0">
                <a:latin typeface="WeidemannStd"/>
              </a:rPr>
              <a:t>», tandis que les performances moyennes pour les </a:t>
            </a:r>
            <a:r>
              <a:rPr lang="fr-FR" dirty="0" err="1">
                <a:latin typeface="WeidemannStd"/>
              </a:rPr>
              <a:t>sous-compétences</a:t>
            </a:r>
            <a:r>
              <a:rPr lang="fr-FR" dirty="0">
                <a:latin typeface="WeidemannStd"/>
              </a:rPr>
              <a:t> «Appliquer» et «</a:t>
            </a:r>
            <a:r>
              <a:rPr lang="fr-FR" dirty="0" err="1">
                <a:latin typeface="WeidemannStd"/>
              </a:rPr>
              <a:t>Interpréter</a:t>
            </a:r>
            <a:r>
              <a:rPr lang="fr-FR" dirty="0">
                <a:latin typeface="WeidemannStd"/>
              </a:rPr>
              <a:t>» se situent au niveau de la moyenne de l’OCDE. </a:t>
            </a:r>
          </a:p>
        </p:txBody>
      </p:sp>
      <p:sp>
        <p:nvSpPr>
          <p:cNvPr id="10" name="Rectangle 9">
            <a:extLst>
              <a:ext uri="{FF2B5EF4-FFF2-40B4-BE49-F238E27FC236}">
                <a16:creationId xmlns:a16="http://schemas.microsoft.com/office/drawing/2014/main" id="{57A8DD49-4AE9-7C4D-8BF6-8D5E67437165}"/>
              </a:ext>
            </a:extLst>
          </p:cNvPr>
          <p:cNvSpPr/>
          <p:nvPr/>
        </p:nvSpPr>
        <p:spPr>
          <a:xfrm>
            <a:off x="3325792" y="2238671"/>
            <a:ext cx="1944217" cy="110209"/>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95626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6A37309-D3C4-BD44-8E21-555D5F93C8EE}"/>
              </a:ext>
            </a:extLst>
          </p:cNvPr>
          <p:cNvSpPr>
            <a:spLocks noGrp="1"/>
          </p:cNvSpPr>
          <p:nvPr>
            <p:ph type="sldNum" sz="quarter" idx="12"/>
          </p:nvPr>
        </p:nvSpPr>
        <p:spPr/>
        <p:txBody>
          <a:bodyPr/>
          <a:lstStyle/>
          <a:p>
            <a:fld id="{EC701330-B20C-3241-AEF6-A41FE81768DC}" type="slidenum">
              <a:rPr lang="en-US" smtClean="0"/>
              <a:t>23</a:t>
            </a:fld>
            <a:endParaRPr lang="en-US"/>
          </a:p>
        </p:txBody>
      </p:sp>
      <p:sp>
        <p:nvSpPr>
          <p:cNvPr id="2" name="ZoneTexte 1">
            <a:extLst>
              <a:ext uri="{FF2B5EF4-FFF2-40B4-BE49-F238E27FC236}">
                <a16:creationId xmlns:a16="http://schemas.microsoft.com/office/drawing/2014/main" id="{72071ABB-184E-C647-89CA-C1FFB3F0C9C7}"/>
              </a:ext>
            </a:extLst>
          </p:cNvPr>
          <p:cNvSpPr txBox="1"/>
          <p:nvPr/>
        </p:nvSpPr>
        <p:spPr>
          <a:xfrm>
            <a:off x="323528" y="332656"/>
            <a:ext cx="3024336" cy="1200329"/>
          </a:xfrm>
          <a:prstGeom prst="rect">
            <a:avLst/>
          </a:prstGeom>
          <a:noFill/>
        </p:spPr>
        <p:txBody>
          <a:bodyPr wrap="square" rtlCol="0">
            <a:spAutoFit/>
          </a:bodyPr>
          <a:lstStyle/>
          <a:p>
            <a:r>
              <a:rPr lang="fr-FR" sz="2400" b="1" dirty="0">
                <a:solidFill>
                  <a:srgbClr val="0432FF"/>
                </a:solidFill>
              </a:rPr>
              <a:t>PISA 2015</a:t>
            </a:r>
          </a:p>
          <a:p>
            <a:r>
              <a:rPr lang="fr-FR" sz="2400" b="1" dirty="0">
                <a:solidFill>
                  <a:srgbClr val="0432FF"/>
                </a:solidFill>
              </a:rPr>
              <a:t>Luxembourg et les 3 communautés belges </a:t>
            </a:r>
          </a:p>
        </p:txBody>
      </p:sp>
      <p:grpSp>
        <p:nvGrpSpPr>
          <p:cNvPr id="23" name="Groupe 22">
            <a:extLst>
              <a:ext uri="{FF2B5EF4-FFF2-40B4-BE49-F238E27FC236}">
                <a16:creationId xmlns:a16="http://schemas.microsoft.com/office/drawing/2014/main" id="{3A5A7B9B-D9C5-9C4F-A540-EB14C30C6735}"/>
              </a:ext>
            </a:extLst>
          </p:cNvPr>
          <p:cNvGrpSpPr/>
          <p:nvPr/>
        </p:nvGrpSpPr>
        <p:grpSpPr>
          <a:xfrm>
            <a:off x="5292080" y="44624"/>
            <a:ext cx="1872208" cy="6858000"/>
            <a:chOff x="5292080" y="44624"/>
            <a:chExt cx="1872208" cy="6858000"/>
          </a:xfrm>
        </p:grpSpPr>
        <p:grpSp>
          <p:nvGrpSpPr>
            <p:cNvPr id="21" name="Groupe 20">
              <a:extLst>
                <a:ext uri="{FF2B5EF4-FFF2-40B4-BE49-F238E27FC236}">
                  <a16:creationId xmlns:a16="http://schemas.microsoft.com/office/drawing/2014/main" id="{C2FBACB2-7F84-E245-BBDC-0D912E11CCBD}"/>
                </a:ext>
              </a:extLst>
            </p:cNvPr>
            <p:cNvGrpSpPr/>
            <p:nvPr/>
          </p:nvGrpSpPr>
          <p:grpSpPr>
            <a:xfrm>
              <a:off x="5292080" y="44624"/>
              <a:ext cx="1872208" cy="6858000"/>
              <a:chOff x="5292080" y="44624"/>
              <a:chExt cx="1872208" cy="6858000"/>
            </a:xfrm>
          </p:grpSpPr>
          <p:pic>
            <p:nvPicPr>
              <p:cNvPr id="15" name="Image 14">
                <a:extLst>
                  <a:ext uri="{FF2B5EF4-FFF2-40B4-BE49-F238E27FC236}">
                    <a16:creationId xmlns:a16="http://schemas.microsoft.com/office/drawing/2014/main" id="{B6882099-7C49-7B42-8EB8-F80CF62F7DDF}"/>
                  </a:ext>
                </a:extLst>
              </p:cNvPr>
              <p:cNvPicPr>
                <a:picLocks noChangeAspect="1"/>
              </p:cNvPicPr>
              <p:nvPr/>
            </p:nvPicPr>
            <p:blipFill>
              <a:blip r:embed="rId2"/>
              <a:stretch>
                <a:fillRect/>
              </a:stretch>
            </p:blipFill>
            <p:spPr>
              <a:xfrm>
                <a:off x="5364088" y="44624"/>
                <a:ext cx="1728908" cy="6858000"/>
              </a:xfrm>
              <a:prstGeom prst="rect">
                <a:avLst/>
              </a:prstGeom>
              <a:noFill/>
            </p:spPr>
          </p:pic>
          <p:sp>
            <p:nvSpPr>
              <p:cNvPr id="18" name="Rectangle 17">
                <a:extLst>
                  <a:ext uri="{FF2B5EF4-FFF2-40B4-BE49-F238E27FC236}">
                    <a16:creationId xmlns:a16="http://schemas.microsoft.com/office/drawing/2014/main" id="{7B330566-7DB4-4B44-B84F-AF893FD69786}"/>
                  </a:ext>
                </a:extLst>
              </p:cNvPr>
              <p:cNvSpPr/>
              <p:nvPr/>
            </p:nvSpPr>
            <p:spPr>
              <a:xfrm>
                <a:off x="5364088" y="5229200"/>
                <a:ext cx="1728908" cy="2160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67AC8335-89BC-E94D-BA18-4CF10B5F345D}"/>
                  </a:ext>
                </a:extLst>
              </p:cNvPr>
              <p:cNvSpPr/>
              <p:nvPr/>
            </p:nvSpPr>
            <p:spPr>
              <a:xfrm>
                <a:off x="5369906" y="908720"/>
                <a:ext cx="1794382" cy="216024"/>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C0BC54B3-4263-D649-88DD-B73755AB56B2}"/>
                  </a:ext>
                </a:extLst>
              </p:cNvPr>
              <p:cNvSpPr/>
              <p:nvPr/>
            </p:nvSpPr>
            <p:spPr>
              <a:xfrm>
                <a:off x="5292080" y="4653136"/>
                <a:ext cx="1800916" cy="216024"/>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2" name="Rectangle 21">
              <a:extLst>
                <a:ext uri="{FF2B5EF4-FFF2-40B4-BE49-F238E27FC236}">
                  <a16:creationId xmlns:a16="http://schemas.microsoft.com/office/drawing/2014/main" id="{723AA121-5563-C046-9E4E-82F500020D7E}"/>
                </a:ext>
              </a:extLst>
            </p:cNvPr>
            <p:cNvSpPr/>
            <p:nvPr/>
          </p:nvSpPr>
          <p:spPr>
            <a:xfrm>
              <a:off x="5292080" y="2780928"/>
              <a:ext cx="1872208" cy="144016"/>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57806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5F78502-B41F-AB45-9E72-95018A915EF5}"/>
              </a:ext>
            </a:extLst>
          </p:cNvPr>
          <p:cNvPicPr>
            <a:picLocks noGrp="1" noChangeAspect="1"/>
          </p:cNvPicPr>
          <p:nvPr>
            <p:ph idx="1"/>
          </p:nvPr>
        </p:nvPicPr>
        <p:blipFill>
          <a:blip r:embed="rId2"/>
          <a:stretch>
            <a:fillRect/>
          </a:stretch>
        </p:blipFill>
        <p:spPr>
          <a:xfrm>
            <a:off x="313184" y="984550"/>
            <a:ext cx="6084540" cy="5198442"/>
          </a:xfrm>
          <a:prstGeom prst="rect">
            <a:avLst/>
          </a:prstGeom>
        </p:spPr>
      </p:pic>
      <p:sp>
        <p:nvSpPr>
          <p:cNvPr id="4" name="Espace réservé du numéro de diapositive 3">
            <a:extLst>
              <a:ext uri="{FF2B5EF4-FFF2-40B4-BE49-F238E27FC236}">
                <a16:creationId xmlns:a16="http://schemas.microsoft.com/office/drawing/2014/main" id="{338A1116-1F06-3B42-B95E-A183884C25C4}"/>
              </a:ext>
            </a:extLst>
          </p:cNvPr>
          <p:cNvSpPr>
            <a:spLocks noGrp="1"/>
          </p:cNvSpPr>
          <p:nvPr>
            <p:ph type="sldNum" sz="quarter" idx="12"/>
          </p:nvPr>
        </p:nvSpPr>
        <p:spPr/>
        <p:txBody>
          <a:bodyPr/>
          <a:lstStyle/>
          <a:p>
            <a:fld id="{EC701330-B20C-3241-AEF6-A41FE81768DC}" type="slidenum">
              <a:rPr lang="en-US" smtClean="0"/>
              <a:t>24</a:t>
            </a:fld>
            <a:endParaRPr lang="en-US"/>
          </a:p>
        </p:txBody>
      </p:sp>
      <p:sp>
        <p:nvSpPr>
          <p:cNvPr id="2" name="Rectangle 1">
            <a:extLst>
              <a:ext uri="{FF2B5EF4-FFF2-40B4-BE49-F238E27FC236}">
                <a16:creationId xmlns:a16="http://schemas.microsoft.com/office/drawing/2014/main" id="{1F659520-DDA4-D948-81A2-CD8678CCF9D9}"/>
              </a:ext>
            </a:extLst>
          </p:cNvPr>
          <p:cNvSpPr/>
          <p:nvPr/>
        </p:nvSpPr>
        <p:spPr>
          <a:xfrm>
            <a:off x="539552" y="260648"/>
            <a:ext cx="7992888" cy="646331"/>
          </a:xfrm>
          <a:prstGeom prst="rect">
            <a:avLst/>
          </a:prstGeom>
        </p:spPr>
        <p:txBody>
          <a:bodyPr wrap="square">
            <a:spAutoFit/>
          </a:bodyPr>
          <a:lstStyle/>
          <a:p>
            <a:pPr algn="ctr"/>
            <a:r>
              <a:rPr lang="en-US" sz="3600" b="1" dirty="0">
                <a:solidFill>
                  <a:srgbClr val="0000FF"/>
                </a:solidFill>
              </a:rPr>
              <a:t>PISA Math Luxembourg </a:t>
            </a:r>
            <a:endParaRPr lang="fr-FR" sz="3600" dirty="0"/>
          </a:p>
        </p:txBody>
      </p:sp>
    </p:spTree>
    <p:extLst>
      <p:ext uri="{BB962C8B-B14F-4D97-AF65-F5344CB8AC3E}">
        <p14:creationId xmlns:p14="http://schemas.microsoft.com/office/powerpoint/2010/main" val="1334290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D36D1E-DEDE-CA41-8A7B-77115F2A6C44}"/>
              </a:ext>
            </a:extLst>
          </p:cNvPr>
          <p:cNvSpPr>
            <a:spLocks noGrp="1"/>
          </p:cNvSpPr>
          <p:nvPr>
            <p:ph type="title"/>
          </p:nvPr>
        </p:nvSpPr>
        <p:spPr>
          <a:xfrm>
            <a:off x="457200" y="4616"/>
            <a:ext cx="8229600" cy="1143000"/>
          </a:xfrm>
        </p:spPr>
        <p:txBody>
          <a:bodyPr>
            <a:normAutofit/>
          </a:bodyPr>
          <a:lstStyle/>
          <a:p>
            <a:r>
              <a:rPr lang="fr-FR" sz="3600" b="1" dirty="0">
                <a:solidFill>
                  <a:srgbClr val="0432FF"/>
                </a:solidFill>
              </a:rPr>
              <a:t>PISA 2015 au Luxembourg : Conclusions</a:t>
            </a:r>
          </a:p>
        </p:txBody>
      </p:sp>
      <p:sp>
        <p:nvSpPr>
          <p:cNvPr id="3" name="Espace réservé du contenu 2">
            <a:extLst>
              <a:ext uri="{FF2B5EF4-FFF2-40B4-BE49-F238E27FC236}">
                <a16:creationId xmlns:a16="http://schemas.microsoft.com/office/drawing/2014/main" id="{3999EA44-56EB-D94E-B3C6-45AE052AFDA3}"/>
              </a:ext>
            </a:extLst>
          </p:cNvPr>
          <p:cNvSpPr>
            <a:spLocks noGrp="1"/>
          </p:cNvSpPr>
          <p:nvPr>
            <p:ph idx="1"/>
          </p:nvPr>
        </p:nvSpPr>
        <p:spPr>
          <a:xfrm>
            <a:off x="303508" y="1556792"/>
            <a:ext cx="8536984" cy="4248472"/>
          </a:xfrm>
        </p:spPr>
        <p:txBody>
          <a:bodyPr/>
          <a:lstStyle/>
          <a:p>
            <a:pPr marL="0" indent="0">
              <a:buNone/>
            </a:pPr>
            <a:r>
              <a:rPr lang="fr-FR" sz="2400" b="1" dirty="0">
                <a:solidFill>
                  <a:srgbClr val="FF0000"/>
                </a:solidFill>
              </a:rPr>
              <a:t>Du positif :</a:t>
            </a:r>
          </a:p>
          <a:p>
            <a:pPr marL="0" indent="0">
              <a:buNone/>
            </a:pPr>
            <a:endParaRPr lang="fr-FR" sz="800" b="1" dirty="0">
              <a:solidFill>
                <a:srgbClr val="FF0000"/>
              </a:solidFill>
            </a:endParaRPr>
          </a:p>
          <a:p>
            <a:pPr algn="just"/>
            <a:r>
              <a:rPr lang="fr-FR" sz="2400" dirty="0" err="1">
                <a:solidFill>
                  <a:srgbClr val="0432FF"/>
                </a:solidFill>
              </a:rPr>
              <a:t>Malgre</a:t>
            </a:r>
            <a:r>
              <a:rPr lang="fr-FR" sz="2400" dirty="0">
                <a:solidFill>
                  <a:srgbClr val="0432FF"/>
                </a:solidFill>
              </a:rPr>
              <a:t>́ l’</a:t>
            </a:r>
            <a:r>
              <a:rPr lang="fr-FR" sz="2400" dirty="0" err="1">
                <a:solidFill>
                  <a:srgbClr val="0432FF"/>
                </a:solidFill>
              </a:rPr>
              <a:t>hétérogénéite</a:t>
            </a:r>
            <a:r>
              <a:rPr lang="fr-FR" sz="2400" dirty="0">
                <a:solidFill>
                  <a:srgbClr val="0432FF"/>
                </a:solidFill>
              </a:rPr>
              <a:t>́ toujours croissante </a:t>
            </a:r>
            <a:r>
              <a:rPr lang="fr-FR" sz="2400" dirty="0"/>
              <a:t>de la population d’</a:t>
            </a:r>
            <a:r>
              <a:rPr lang="fr-FR" sz="2400" dirty="0" err="1"/>
              <a:t>élèves</a:t>
            </a:r>
            <a:r>
              <a:rPr lang="fr-FR" sz="2400" dirty="0"/>
              <a:t>, </a:t>
            </a:r>
            <a:r>
              <a:rPr lang="fr-FR" sz="2400" dirty="0">
                <a:solidFill>
                  <a:srgbClr val="0432FF"/>
                </a:solidFill>
              </a:rPr>
              <a:t>la performance globale</a:t>
            </a:r>
            <a:r>
              <a:rPr lang="fr-FR" sz="2400" dirty="0"/>
              <a:t> de l’</a:t>
            </a:r>
            <a:r>
              <a:rPr lang="fr-FR" sz="2400" dirty="0" err="1"/>
              <a:t>école</a:t>
            </a:r>
            <a:r>
              <a:rPr lang="fr-FR" sz="2400" dirty="0"/>
              <a:t> luxembourgeoise est </a:t>
            </a:r>
            <a:r>
              <a:rPr lang="fr-FR" sz="2400" dirty="0" err="1"/>
              <a:t>restée</a:t>
            </a:r>
            <a:r>
              <a:rPr lang="fr-FR" sz="2400" dirty="0"/>
              <a:t> </a:t>
            </a:r>
            <a:r>
              <a:rPr lang="fr-FR" sz="2400" dirty="0">
                <a:solidFill>
                  <a:srgbClr val="0432FF"/>
                </a:solidFill>
              </a:rPr>
              <a:t>stable</a:t>
            </a:r>
            <a:r>
              <a:rPr lang="fr-FR" sz="2400" dirty="0"/>
              <a:t> au cours des </a:t>
            </a:r>
            <a:r>
              <a:rPr lang="fr-FR" sz="2400" dirty="0" err="1"/>
              <a:t>années</a:t>
            </a:r>
            <a:r>
              <a:rPr lang="fr-FR" sz="2400" dirty="0"/>
              <a:t>. </a:t>
            </a:r>
          </a:p>
          <a:p>
            <a:pPr algn="just"/>
            <a:r>
              <a:rPr lang="fr-FR" sz="2400" dirty="0">
                <a:solidFill>
                  <a:srgbClr val="0432FF"/>
                </a:solidFill>
              </a:rPr>
              <a:t>Les </a:t>
            </a:r>
            <a:r>
              <a:rPr lang="fr-FR" sz="2400" dirty="0" err="1">
                <a:solidFill>
                  <a:srgbClr val="0432FF"/>
                </a:solidFill>
              </a:rPr>
              <a:t>écarts</a:t>
            </a:r>
            <a:r>
              <a:rPr lang="fr-FR" sz="2400" dirty="0">
                <a:solidFill>
                  <a:srgbClr val="0432FF"/>
                </a:solidFill>
              </a:rPr>
              <a:t> de performances </a:t>
            </a:r>
            <a:r>
              <a:rPr lang="fr-FR" sz="2400" dirty="0"/>
              <a:t>entre la population scolaire native et celle issue de l’immigration ont pu </a:t>
            </a:r>
            <a:r>
              <a:rPr lang="fr-FR" sz="2400" dirty="0" err="1">
                <a:solidFill>
                  <a:srgbClr val="0432FF"/>
                </a:solidFill>
              </a:rPr>
              <a:t>être</a:t>
            </a:r>
            <a:r>
              <a:rPr lang="fr-FR" sz="2400" dirty="0">
                <a:solidFill>
                  <a:srgbClr val="0432FF"/>
                </a:solidFill>
              </a:rPr>
              <a:t> </a:t>
            </a:r>
            <a:r>
              <a:rPr lang="fr-FR" sz="2400" dirty="0" err="1">
                <a:solidFill>
                  <a:srgbClr val="0432FF"/>
                </a:solidFill>
              </a:rPr>
              <a:t>réduits</a:t>
            </a:r>
            <a:r>
              <a:rPr lang="fr-FR" sz="2400" dirty="0">
                <a:solidFill>
                  <a:srgbClr val="0432FF"/>
                </a:solidFill>
              </a:rPr>
              <a:t> </a:t>
            </a:r>
            <a:r>
              <a:rPr lang="fr-FR" sz="2400" dirty="0"/>
              <a:t>dans les trois domaines de </a:t>
            </a:r>
            <a:r>
              <a:rPr lang="fr-FR" sz="2400" dirty="0" err="1"/>
              <a:t>compétences</a:t>
            </a:r>
            <a:r>
              <a:rPr lang="fr-FR" sz="2400" dirty="0"/>
              <a:t> </a:t>
            </a:r>
            <a:r>
              <a:rPr lang="fr-FR" sz="2400" dirty="0" err="1"/>
              <a:t>évalués</a:t>
            </a:r>
            <a:r>
              <a:rPr lang="fr-FR" sz="2400" dirty="0"/>
              <a:t>.</a:t>
            </a:r>
          </a:p>
          <a:p>
            <a:pPr algn="just"/>
            <a:r>
              <a:rPr lang="fr-FR" sz="2400" dirty="0">
                <a:solidFill>
                  <a:srgbClr val="0432FF"/>
                </a:solidFill>
              </a:rPr>
              <a:t>Les différences filles et garçons</a:t>
            </a:r>
            <a:r>
              <a:rPr lang="fr-FR" sz="2400" dirty="0"/>
              <a:t> ont pu être réduites en mathématiques et en compréhension de l’écrit</a:t>
            </a:r>
          </a:p>
        </p:txBody>
      </p:sp>
      <p:sp>
        <p:nvSpPr>
          <p:cNvPr id="4" name="Espace réservé du numéro de diapositive 3">
            <a:extLst>
              <a:ext uri="{FF2B5EF4-FFF2-40B4-BE49-F238E27FC236}">
                <a16:creationId xmlns:a16="http://schemas.microsoft.com/office/drawing/2014/main" id="{B96D1880-17B1-6440-B4F6-CDD6D49AEC0B}"/>
              </a:ext>
            </a:extLst>
          </p:cNvPr>
          <p:cNvSpPr>
            <a:spLocks noGrp="1"/>
          </p:cNvSpPr>
          <p:nvPr>
            <p:ph type="sldNum" sz="quarter" idx="12"/>
          </p:nvPr>
        </p:nvSpPr>
        <p:spPr/>
        <p:txBody>
          <a:bodyPr/>
          <a:lstStyle/>
          <a:p>
            <a:fld id="{EC701330-B20C-3241-AEF6-A41FE81768DC}" type="slidenum">
              <a:rPr lang="en-US" smtClean="0"/>
              <a:t>25</a:t>
            </a:fld>
            <a:endParaRPr lang="en-US" dirty="0"/>
          </a:p>
        </p:txBody>
      </p:sp>
    </p:spTree>
    <p:extLst>
      <p:ext uri="{BB962C8B-B14F-4D97-AF65-F5344CB8AC3E}">
        <p14:creationId xmlns:p14="http://schemas.microsoft.com/office/powerpoint/2010/main" val="2945763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C42BFC8-7DC6-8A40-80C4-FE4B39F2CA40}"/>
              </a:ext>
            </a:extLst>
          </p:cNvPr>
          <p:cNvSpPr>
            <a:spLocks noGrp="1"/>
          </p:cNvSpPr>
          <p:nvPr>
            <p:ph type="sldNum" sz="quarter" idx="12"/>
          </p:nvPr>
        </p:nvSpPr>
        <p:spPr/>
        <p:txBody>
          <a:bodyPr/>
          <a:lstStyle/>
          <a:p>
            <a:fld id="{EC701330-B20C-3241-AEF6-A41FE81768DC}" type="slidenum">
              <a:rPr lang="en-US" smtClean="0"/>
              <a:t>26</a:t>
            </a:fld>
            <a:endParaRPr lang="en-US"/>
          </a:p>
        </p:txBody>
      </p:sp>
      <p:sp>
        <p:nvSpPr>
          <p:cNvPr id="3" name="ZoneTexte 2">
            <a:extLst>
              <a:ext uri="{FF2B5EF4-FFF2-40B4-BE49-F238E27FC236}">
                <a16:creationId xmlns:a16="http://schemas.microsoft.com/office/drawing/2014/main" id="{0B57802A-629B-8F42-B1DD-A6B82E1B156A}"/>
              </a:ext>
            </a:extLst>
          </p:cNvPr>
          <p:cNvSpPr txBox="1"/>
          <p:nvPr/>
        </p:nvSpPr>
        <p:spPr>
          <a:xfrm>
            <a:off x="251520" y="332656"/>
            <a:ext cx="9577064" cy="646331"/>
          </a:xfrm>
          <a:prstGeom prst="rect">
            <a:avLst/>
          </a:prstGeom>
          <a:noFill/>
        </p:spPr>
        <p:txBody>
          <a:bodyPr wrap="square" rtlCol="0">
            <a:spAutoFit/>
          </a:bodyPr>
          <a:lstStyle/>
          <a:p>
            <a:r>
              <a:rPr lang="fr-FR" sz="3600" b="1" dirty="0">
                <a:solidFill>
                  <a:srgbClr val="0432FF"/>
                </a:solidFill>
              </a:rPr>
              <a:t>PISA AU LUXEMBOURG : Conclusions  2015</a:t>
            </a:r>
          </a:p>
        </p:txBody>
      </p:sp>
      <p:sp>
        <p:nvSpPr>
          <p:cNvPr id="2" name="Rectangle 1">
            <a:extLst>
              <a:ext uri="{FF2B5EF4-FFF2-40B4-BE49-F238E27FC236}">
                <a16:creationId xmlns:a16="http://schemas.microsoft.com/office/drawing/2014/main" id="{EEE7F039-5688-BF45-85BE-4C85678A8969}"/>
              </a:ext>
            </a:extLst>
          </p:cNvPr>
          <p:cNvSpPr/>
          <p:nvPr/>
        </p:nvSpPr>
        <p:spPr>
          <a:xfrm>
            <a:off x="179512" y="1021660"/>
            <a:ext cx="8892480" cy="5442516"/>
          </a:xfrm>
          <a:prstGeom prst="rect">
            <a:avLst/>
          </a:prstGeom>
          <a:ln>
            <a:noFill/>
          </a:ln>
        </p:spPr>
        <p:txBody>
          <a:bodyPr wrap="square">
            <a:spAutoFit/>
          </a:bodyPr>
          <a:lstStyle/>
          <a:p>
            <a:pPr algn="just">
              <a:spcBef>
                <a:spcPts val="400"/>
              </a:spcBef>
              <a:spcAft>
                <a:spcPts val="400"/>
              </a:spcAft>
            </a:pPr>
            <a:r>
              <a:rPr lang="fr-FR" sz="2400" b="1" dirty="0">
                <a:solidFill>
                  <a:srgbClr val="FF0000"/>
                </a:solidFill>
              </a:rPr>
              <a:t>Du moins positif :</a:t>
            </a:r>
            <a:endParaRPr lang="fr-FR" sz="2400" dirty="0">
              <a:solidFill>
                <a:srgbClr val="263038"/>
              </a:solidFill>
              <a:latin typeface="KatarineStdLight"/>
            </a:endParaRPr>
          </a:p>
          <a:p>
            <a:pPr algn="just">
              <a:spcBef>
                <a:spcPts val="400"/>
              </a:spcBef>
              <a:spcAft>
                <a:spcPts val="400"/>
              </a:spcAft>
            </a:pPr>
            <a:r>
              <a:rPr lang="fr-FR" sz="2400" b="1" u="sng" dirty="0">
                <a:solidFill>
                  <a:srgbClr val="263038"/>
                </a:solidFill>
              </a:rPr>
              <a:t>Au niveau des performances des élèves</a:t>
            </a:r>
            <a:r>
              <a:rPr lang="fr-FR" sz="2400" b="1" dirty="0">
                <a:solidFill>
                  <a:srgbClr val="263038"/>
                </a:solidFill>
              </a:rPr>
              <a:t> :</a:t>
            </a:r>
            <a:r>
              <a:rPr lang="fr-FR" sz="2400" dirty="0">
                <a:solidFill>
                  <a:srgbClr val="263038"/>
                </a:solidFill>
              </a:rPr>
              <a:t>  </a:t>
            </a:r>
          </a:p>
          <a:p>
            <a:pPr marL="342900" indent="-342900" algn="just">
              <a:spcBef>
                <a:spcPts val="400"/>
              </a:spcBef>
              <a:spcAft>
                <a:spcPts val="400"/>
              </a:spcAft>
              <a:buFont typeface="Arial" panose="020B0604020202020204" pitchFamily="34" charset="0"/>
              <a:buChar char="•"/>
            </a:pPr>
            <a:r>
              <a:rPr lang="fr-FR" sz="2400" dirty="0">
                <a:solidFill>
                  <a:srgbClr val="263038"/>
                </a:solidFill>
              </a:rPr>
              <a:t>Les études PISA montrent que la population d’élèves </a:t>
            </a:r>
            <a:r>
              <a:rPr lang="fr-FR" sz="2400" b="1" dirty="0">
                <a:solidFill>
                  <a:srgbClr val="263038"/>
                </a:solidFill>
              </a:rPr>
              <a:t>reste stable </a:t>
            </a:r>
            <a:r>
              <a:rPr lang="fr-FR" sz="2400" dirty="0">
                <a:solidFill>
                  <a:srgbClr val="263038"/>
                </a:solidFill>
              </a:rPr>
              <a:t>au fil des </a:t>
            </a:r>
            <a:r>
              <a:rPr lang="fr-FR" sz="2400" dirty="0" err="1">
                <a:solidFill>
                  <a:srgbClr val="263038"/>
                </a:solidFill>
              </a:rPr>
              <a:t>résultats</a:t>
            </a:r>
            <a:r>
              <a:rPr lang="fr-FR" sz="2400" dirty="0">
                <a:solidFill>
                  <a:srgbClr val="263038"/>
                </a:solidFill>
              </a:rPr>
              <a:t>.</a:t>
            </a:r>
            <a:endParaRPr lang="fr-FR" sz="2400" b="1" dirty="0">
              <a:solidFill>
                <a:srgbClr val="263038"/>
              </a:solidFill>
            </a:endParaRPr>
          </a:p>
          <a:p>
            <a:pPr marL="342900" indent="-342900" algn="just">
              <a:spcBef>
                <a:spcPts val="400"/>
              </a:spcBef>
              <a:spcAft>
                <a:spcPts val="400"/>
              </a:spcAft>
              <a:buFont typeface="Arial" panose="020B0604020202020204" pitchFamily="34" charset="0"/>
              <a:buChar char="•"/>
            </a:pPr>
            <a:r>
              <a:rPr lang="fr-FR" sz="2400" b="1" dirty="0"/>
              <a:t>La proportion d‘</a:t>
            </a:r>
            <a:r>
              <a:rPr lang="fr-FR" sz="2400" b="1" dirty="0" err="1"/>
              <a:t>élèves</a:t>
            </a:r>
            <a:r>
              <a:rPr lang="fr-FR" sz="2400" b="1" dirty="0"/>
              <a:t> peu performants </a:t>
            </a:r>
            <a:r>
              <a:rPr lang="fr-FR" sz="2400" dirty="0"/>
              <a:t>dans les trois domaines d’</a:t>
            </a:r>
            <a:r>
              <a:rPr lang="fr-FR" sz="2400" dirty="0" err="1"/>
              <a:t>évaluation</a:t>
            </a:r>
            <a:r>
              <a:rPr lang="fr-FR" sz="2400" dirty="0"/>
              <a:t> est</a:t>
            </a:r>
            <a:r>
              <a:rPr lang="fr-FR" sz="2400" b="1" dirty="0"/>
              <a:t> plus </a:t>
            </a:r>
            <a:r>
              <a:rPr lang="fr-FR" sz="2400" b="1" dirty="0" err="1"/>
              <a:t>élevée</a:t>
            </a:r>
            <a:r>
              <a:rPr lang="fr-FR" sz="2400" b="1" dirty="0"/>
              <a:t> </a:t>
            </a:r>
            <a:r>
              <a:rPr lang="fr-FR" sz="2400" dirty="0"/>
              <a:t>que la moyenne  de l’OCDE, et ce en particulier en lecture et en sciences naturelles (PISA 2012 &amp; 2015).</a:t>
            </a:r>
          </a:p>
          <a:p>
            <a:pPr marL="342900" indent="-342900" algn="just">
              <a:spcBef>
                <a:spcPts val="300"/>
              </a:spcBef>
              <a:spcAft>
                <a:spcPts val="300"/>
              </a:spcAft>
              <a:buFont typeface="Arial" panose="020B0604020202020204" pitchFamily="34" charset="0"/>
              <a:buChar char="•"/>
            </a:pPr>
            <a:r>
              <a:rPr lang="fr-FR" sz="2400" dirty="0">
                <a:latin typeface="WeidemannStd"/>
              </a:rPr>
              <a:t>A l‘opposé, </a:t>
            </a:r>
            <a:r>
              <a:rPr lang="fr-FR" sz="2400" b="1" dirty="0">
                <a:latin typeface="WeidemannStd"/>
              </a:rPr>
              <a:t>la proportion d’</a:t>
            </a:r>
            <a:r>
              <a:rPr lang="fr-FR" sz="2400" b="1" dirty="0" err="1">
                <a:latin typeface="WeidemannStd"/>
              </a:rPr>
              <a:t>élèves</a:t>
            </a:r>
            <a:r>
              <a:rPr lang="fr-FR" sz="2400" b="1" dirty="0">
                <a:latin typeface="WeidemannStd"/>
              </a:rPr>
              <a:t> </a:t>
            </a:r>
            <a:r>
              <a:rPr lang="fr-FR" sz="2400" b="1" dirty="0" err="1">
                <a:latin typeface="WeidemannStd"/>
              </a:rPr>
              <a:t>très</a:t>
            </a:r>
            <a:r>
              <a:rPr lang="fr-FR" sz="2400" b="1" dirty="0">
                <a:latin typeface="WeidemannStd"/>
              </a:rPr>
              <a:t> performants </a:t>
            </a:r>
            <a:r>
              <a:rPr lang="fr-FR" sz="2400" dirty="0">
                <a:latin typeface="WeidemannStd"/>
              </a:rPr>
              <a:t>est, dans les trois domaines d’</a:t>
            </a:r>
            <a:r>
              <a:rPr lang="fr-FR" sz="2400" dirty="0" err="1">
                <a:latin typeface="WeidemannStd"/>
              </a:rPr>
              <a:t>évaluation</a:t>
            </a:r>
            <a:r>
              <a:rPr lang="fr-FR" sz="2400" dirty="0">
                <a:latin typeface="WeidemannStd"/>
              </a:rPr>
              <a:t>, </a:t>
            </a:r>
            <a:r>
              <a:rPr lang="fr-FR" sz="2400" b="1" dirty="0" err="1">
                <a:latin typeface="WeidemannStd"/>
              </a:rPr>
              <a:t>inférieure</a:t>
            </a:r>
            <a:r>
              <a:rPr lang="fr-FR" sz="2400" dirty="0">
                <a:latin typeface="WeidemannStd"/>
              </a:rPr>
              <a:t> à la moyenne de l’OCDE (PISA 2012 &amp; 2015).</a:t>
            </a:r>
            <a:endParaRPr lang="fr-FR" sz="2400" dirty="0">
              <a:solidFill>
                <a:srgbClr val="263038"/>
              </a:solidFill>
              <a:latin typeface="KatarineStdLight"/>
            </a:endParaRPr>
          </a:p>
          <a:p>
            <a:pPr marL="936625" lvl="1" indent="-565150" algn="just">
              <a:spcBef>
                <a:spcPts val="400"/>
              </a:spcBef>
              <a:spcAft>
                <a:spcPts val="400"/>
              </a:spcAft>
            </a:pPr>
            <a:r>
              <a:rPr lang="fr-FR" sz="2800" b="1" dirty="0">
                <a:solidFill>
                  <a:schemeClr val="tx2">
                    <a:lumMod val="75000"/>
                  </a:schemeClr>
                </a:solidFill>
                <a:latin typeface="KatarineStdLight"/>
              </a:rPr>
              <a:t>➪</a:t>
            </a:r>
            <a:r>
              <a:rPr lang="fr-FR" sz="2400" dirty="0">
                <a:solidFill>
                  <a:srgbClr val="263038"/>
                </a:solidFill>
                <a:latin typeface="KatarineStdLight"/>
              </a:rPr>
              <a:t>	</a:t>
            </a:r>
            <a:r>
              <a:rPr lang="fr-FR" sz="2400" dirty="0">
                <a:solidFill>
                  <a:srgbClr val="0432FF"/>
                </a:solidFill>
              </a:rPr>
              <a:t>Le constat d'un </a:t>
            </a:r>
            <a:r>
              <a:rPr lang="fr-FR" sz="2400" dirty="0" err="1">
                <a:solidFill>
                  <a:srgbClr val="0432FF"/>
                </a:solidFill>
              </a:rPr>
              <a:t>problème</a:t>
            </a:r>
            <a:r>
              <a:rPr lang="fr-FR" sz="2400" dirty="0">
                <a:solidFill>
                  <a:srgbClr val="0432FF"/>
                </a:solidFill>
              </a:rPr>
              <a:t> </a:t>
            </a:r>
            <a:r>
              <a:rPr lang="fr-FR" sz="2400" dirty="0" err="1">
                <a:solidFill>
                  <a:srgbClr val="0432FF"/>
                </a:solidFill>
              </a:rPr>
              <a:t>général</a:t>
            </a:r>
            <a:r>
              <a:rPr lang="fr-FR" sz="2400" dirty="0">
                <a:solidFill>
                  <a:srgbClr val="0432FF"/>
                </a:solidFill>
              </a:rPr>
              <a:t> au niveau des performances au sein du </a:t>
            </a:r>
            <a:r>
              <a:rPr lang="fr-FR" sz="2400" dirty="0" err="1">
                <a:solidFill>
                  <a:srgbClr val="0432FF"/>
                </a:solidFill>
              </a:rPr>
              <a:t>système</a:t>
            </a:r>
            <a:r>
              <a:rPr lang="fr-FR" sz="2400" dirty="0">
                <a:solidFill>
                  <a:srgbClr val="0432FF"/>
                </a:solidFill>
              </a:rPr>
              <a:t> </a:t>
            </a:r>
            <a:r>
              <a:rPr lang="fr-FR" sz="2400" dirty="0" err="1">
                <a:solidFill>
                  <a:srgbClr val="0432FF"/>
                </a:solidFill>
              </a:rPr>
              <a:t>éducatif</a:t>
            </a:r>
            <a:r>
              <a:rPr lang="fr-FR" sz="2400" dirty="0">
                <a:solidFill>
                  <a:srgbClr val="0432FF"/>
                </a:solidFill>
              </a:rPr>
              <a:t> national est </a:t>
            </a:r>
            <a:r>
              <a:rPr lang="fr-FR" sz="2400" dirty="0" err="1">
                <a:solidFill>
                  <a:srgbClr val="0432FF"/>
                </a:solidFill>
              </a:rPr>
              <a:t>dès</a:t>
            </a:r>
            <a:r>
              <a:rPr lang="fr-FR" sz="2400" dirty="0">
                <a:solidFill>
                  <a:srgbClr val="0432FF"/>
                </a:solidFill>
              </a:rPr>
              <a:t> lors à </a:t>
            </a:r>
            <a:r>
              <a:rPr lang="fr-FR" sz="2400" dirty="0" err="1">
                <a:solidFill>
                  <a:srgbClr val="0432FF"/>
                </a:solidFill>
              </a:rPr>
              <a:t>considérer</a:t>
            </a:r>
            <a:r>
              <a:rPr lang="fr-FR" sz="2400" dirty="0">
                <a:solidFill>
                  <a:srgbClr val="0432FF"/>
                </a:solidFill>
              </a:rPr>
              <a:t> comme empiriquement prouvé</a:t>
            </a:r>
            <a:r>
              <a:rPr lang="fr-FR" sz="2400" dirty="0">
                <a:solidFill>
                  <a:srgbClr val="263038"/>
                </a:solidFill>
              </a:rPr>
              <a:t>. </a:t>
            </a:r>
          </a:p>
        </p:txBody>
      </p:sp>
    </p:spTree>
    <p:extLst>
      <p:ext uri="{BB962C8B-B14F-4D97-AF65-F5344CB8AC3E}">
        <p14:creationId xmlns:p14="http://schemas.microsoft.com/office/powerpoint/2010/main" val="1291139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C42BFC8-7DC6-8A40-80C4-FE4B39F2CA40}"/>
              </a:ext>
            </a:extLst>
          </p:cNvPr>
          <p:cNvSpPr>
            <a:spLocks noGrp="1"/>
          </p:cNvSpPr>
          <p:nvPr>
            <p:ph type="sldNum" sz="quarter" idx="12"/>
          </p:nvPr>
        </p:nvSpPr>
        <p:spPr/>
        <p:txBody>
          <a:bodyPr/>
          <a:lstStyle/>
          <a:p>
            <a:fld id="{EC701330-B20C-3241-AEF6-A41FE81768DC}" type="slidenum">
              <a:rPr lang="en-US" smtClean="0"/>
              <a:t>27</a:t>
            </a:fld>
            <a:endParaRPr lang="en-US"/>
          </a:p>
        </p:txBody>
      </p:sp>
      <p:sp>
        <p:nvSpPr>
          <p:cNvPr id="3" name="ZoneTexte 2">
            <a:extLst>
              <a:ext uri="{FF2B5EF4-FFF2-40B4-BE49-F238E27FC236}">
                <a16:creationId xmlns:a16="http://schemas.microsoft.com/office/drawing/2014/main" id="{0B57802A-629B-8F42-B1DD-A6B82E1B156A}"/>
              </a:ext>
            </a:extLst>
          </p:cNvPr>
          <p:cNvSpPr txBox="1"/>
          <p:nvPr/>
        </p:nvSpPr>
        <p:spPr>
          <a:xfrm>
            <a:off x="251520" y="476672"/>
            <a:ext cx="8435280" cy="646331"/>
          </a:xfrm>
          <a:prstGeom prst="rect">
            <a:avLst/>
          </a:prstGeom>
          <a:noFill/>
        </p:spPr>
        <p:txBody>
          <a:bodyPr wrap="square" rtlCol="0">
            <a:spAutoFit/>
          </a:bodyPr>
          <a:lstStyle/>
          <a:p>
            <a:r>
              <a:rPr lang="fr-FR" sz="3600" b="1" dirty="0">
                <a:solidFill>
                  <a:srgbClr val="0432FF"/>
                </a:solidFill>
              </a:rPr>
              <a:t>PISA AU LUXEMBOURG : Conclusions  2015</a:t>
            </a:r>
          </a:p>
        </p:txBody>
      </p:sp>
      <p:sp>
        <p:nvSpPr>
          <p:cNvPr id="5" name="ZoneTexte 4">
            <a:extLst>
              <a:ext uri="{FF2B5EF4-FFF2-40B4-BE49-F238E27FC236}">
                <a16:creationId xmlns:a16="http://schemas.microsoft.com/office/drawing/2014/main" id="{1CE87D89-A3D2-054A-BC3E-CB20BEE816B8}"/>
              </a:ext>
            </a:extLst>
          </p:cNvPr>
          <p:cNvSpPr txBox="1"/>
          <p:nvPr/>
        </p:nvSpPr>
        <p:spPr>
          <a:xfrm>
            <a:off x="179512" y="1798945"/>
            <a:ext cx="8712968" cy="2062103"/>
          </a:xfrm>
          <a:prstGeom prst="rect">
            <a:avLst/>
          </a:prstGeom>
          <a:noFill/>
          <a:ln>
            <a:noFill/>
          </a:ln>
        </p:spPr>
        <p:txBody>
          <a:bodyPr wrap="square" rtlCol="0">
            <a:spAutoFit/>
          </a:bodyPr>
          <a:lstStyle/>
          <a:p>
            <a:pPr algn="just"/>
            <a:r>
              <a:rPr lang="fr-FR" sz="2400" b="1" u="sng" dirty="0">
                <a:solidFill>
                  <a:srgbClr val="263038"/>
                </a:solidFill>
                <a:latin typeface="KatarineStdLight"/>
              </a:rPr>
              <a:t>Au niveau du </a:t>
            </a:r>
            <a:r>
              <a:rPr lang="fr-FR" sz="2400" b="1" u="sng" dirty="0" err="1">
                <a:solidFill>
                  <a:srgbClr val="263038"/>
                </a:solidFill>
                <a:latin typeface="KatarineStdLight"/>
              </a:rPr>
              <a:t>système</a:t>
            </a:r>
            <a:r>
              <a:rPr lang="fr-FR" sz="2400" b="1" u="sng" dirty="0">
                <a:solidFill>
                  <a:srgbClr val="263038"/>
                </a:solidFill>
                <a:latin typeface="KatarineStdLight"/>
              </a:rPr>
              <a:t> scolaire</a:t>
            </a:r>
            <a:r>
              <a:rPr lang="fr-FR" sz="2400" b="1" dirty="0">
                <a:solidFill>
                  <a:srgbClr val="263038"/>
                </a:solidFill>
                <a:latin typeface="KatarineStdLight"/>
              </a:rPr>
              <a:t> :</a:t>
            </a:r>
          </a:p>
          <a:p>
            <a:pPr algn="just"/>
            <a:endParaRPr lang="fr-FR" sz="800" b="1" dirty="0">
              <a:solidFill>
                <a:srgbClr val="263038"/>
              </a:solidFill>
              <a:latin typeface="KatarineStdLight"/>
            </a:endParaRPr>
          </a:p>
          <a:p>
            <a:pPr algn="just"/>
            <a:r>
              <a:rPr lang="fr-FR" sz="2400" dirty="0">
                <a:solidFill>
                  <a:srgbClr val="263038"/>
                </a:solidFill>
                <a:latin typeface="KatarineStdLight"/>
              </a:rPr>
              <a:t>Toutes les </a:t>
            </a:r>
            <a:r>
              <a:rPr lang="fr-FR" sz="2400" dirty="0" err="1">
                <a:solidFill>
                  <a:srgbClr val="263038"/>
                </a:solidFill>
                <a:latin typeface="KatarineStdLight"/>
              </a:rPr>
              <a:t>évaluations</a:t>
            </a:r>
            <a:r>
              <a:rPr lang="fr-FR" sz="2400" dirty="0">
                <a:solidFill>
                  <a:srgbClr val="263038"/>
                </a:solidFill>
                <a:latin typeface="KatarineStdLight"/>
              </a:rPr>
              <a:t> PISA </a:t>
            </a:r>
            <a:r>
              <a:rPr lang="fr-FR" sz="2400" dirty="0" err="1">
                <a:solidFill>
                  <a:srgbClr val="263038"/>
                </a:solidFill>
                <a:latin typeface="KatarineStdLight"/>
              </a:rPr>
              <a:t>effectuées</a:t>
            </a:r>
            <a:r>
              <a:rPr lang="fr-FR" sz="2400" dirty="0">
                <a:solidFill>
                  <a:srgbClr val="263038"/>
                </a:solidFill>
                <a:latin typeface="KatarineStdLight"/>
              </a:rPr>
              <a:t> à ce jour montrent sans exception que, sur l'ensemble des </a:t>
            </a:r>
            <a:r>
              <a:rPr lang="fr-FR" sz="2400" dirty="0" err="1">
                <a:solidFill>
                  <a:srgbClr val="263038"/>
                </a:solidFill>
                <a:latin typeface="KatarineStdLight"/>
              </a:rPr>
              <a:t>matières</a:t>
            </a:r>
            <a:r>
              <a:rPr lang="fr-FR" sz="2400" dirty="0">
                <a:solidFill>
                  <a:srgbClr val="263038"/>
                </a:solidFill>
                <a:latin typeface="KatarineStdLight"/>
              </a:rPr>
              <a:t>, il existe des </a:t>
            </a:r>
            <a:r>
              <a:rPr lang="fr-FR" sz="2400" b="1" dirty="0" err="1">
                <a:solidFill>
                  <a:srgbClr val="263038"/>
                </a:solidFill>
                <a:latin typeface="KatarineStdLight"/>
              </a:rPr>
              <a:t>écarts</a:t>
            </a:r>
            <a:r>
              <a:rPr lang="fr-FR" sz="2400" b="1" dirty="0">
                <a:solidFill>
                  <a:srgbClr val="263038"/>
                </a:solidFill>
                <a:latin typeface="KatarineStdLight"/>
              </a:rPr>
              <a:t> de </a:t>
            </a:r>
            <a:r>
              <a:rPr lang="fr-FR" sz="2400" b="1" dirty="0" err="1">
                <a:solidFill>
                  <a:srgbClr val="263038"/>
                </a:solidFill>
                <a:latin typeface="KatarineStdLight"/>
              </a:rPr>
              <a:t>compétences</a:t>
            </a:r>
            <a:r>
              <a:rPr lang="fr-FR" sz="2400" b="1" dirty="0">
                <a:solidFill>
                  <a:srgbClr val="263038"/>
                </a:solidFill>
                <a:latin typeface="KatarineStdLight"/>
              </a:rPr>
              <a:t> substantiels entre les </a:t>
            </a:r>
            <a:r>
              <a:rPr lang="fr-FR" sz="2400" b="1" dirty="0" err="1">
                <a:solidFill>
                  <a:srgbClr val="263038"/>
                </a:solidFill>
                <a:latin typeface="KatarineStdLight"/>
              </a:rPr>
              <a:t>élèves</a:t>
            </a:r>
            <a:r>
              <a:rPr lang="fr-FR" sz="2400" b="1" dirty="0">
                <a:solidFill>
                  <a:srgbClr val="263038"/>
                </a:solidFill>
                <a:latin typeface="KatarineStdLight"/>
              </a:rPr>
              <a:t> de quinze ans issus de milieux socio-culturels et </a:t>
            </a:r>
            <a:r>
              <a:rPr lang="fr-FR" sz="2400" b="1" dirty="0" err="1">
                <a:solidFill>
                  <a:srgbClr val="263038"/>
                </a:solidFill>
                <a:latin typeface="KatarineStdLight"/>
              </a:rPr>
              <a:t>socio-économiques</a:t>
            </a:r>
            <a:r>
              <a:rPr lang="fr-FR" sz="2400" b="1" dirty="0">
                <a:solidFill>
                  <a:srgbClr val="263038"/>
                </a:solidFill>
                <a:latin typeface="KatarineStdLight"/>
              </a:rPr>
              <a:t> </a:t>
            </a:r>
            <a:r>
              <a:rPr lang="fr-FR" sz="2400" b="1" dirty="0" err="1">
                <a:solidFill>
                  <a:srgbClr val="263038"/>
                </a:solidFill>
                <a:latin typeface="KatarineStdLight"/>
              </a:rPr>
              <a:t>différents</a:t>
            </a:r>
            <a:r>
              <a:rPr lang="fr-FR" sz="2400" b="1" dirty="0">
                <a:solidFill>
                  <a:srgbClr val="263038"/>
                </a:solidFill>
                <a:latin typeface="KatarineStdLight"/>
              </a:rPr>
              <a:t> </a:t>
            </a:r>
          </a:p>
        </p:txBody>
      </p:sp>
      <p:sp>
        <p:nvSpPr>
          <p:cNvPr id="2" name="ZoneTexte 1">
            <a:extLst>
              <a:ext uri="{FF2B5EF4-FFF2-40B4-BE49-F238E27FC236}">
                <a16:creationId xmlns:a16="http://schemas.microsoft.com/office/drawing/2014/main" id="{0EC0AF1F-A4E7-EF45-9270-FDCF27980949}"/>
              </a:ext>
            </a:extLst>
          </p:cNvPr>
          <p:cNvSpPr txBox="1"/>
          <p:nvPr/>
        </p:nvSpPr>
        <p:spPr>
          <a:xfrm>
            <a:off x="72008" y="4261458"/>
            <a:ext cx="8892480" cy="1200329"/>
          </a:xfrm>
          <a:prstGeom prst="rect">
            <a:avLst/>
          </a:prstGeom>
          <a:solidFill>
            <a:schemeClr val="accent3">
              <a:lumMod val="20000"/>
              <a:lumOff val="80000"/>
            </a:schemeClr>
          </a:solidFill>
          <a:ln>
            <a:solidFill>
              <a:srgbClr val="00B050"/>
            </a:solidFill>
          </a:ln>
        </p:spPr>
        <p:txBody>
          <a:bodyPr wrap="square" rtlCol="0">
            <a:spAutoFit/>
          </a:bodyPr>
          <a:lstStyle/>
          <a:p>
            <a:pPr algn="just"/>
            <a:r>
              <a:rPr lang="fr-FR" sz="2400" dirty="0">
                <a:solidFill>
                  <a:srgbClr val="263038"/>
                </a:solidFill>
                <a:latin typeface="KatarineStdLight"/>
              </a:rPr>
              <a:t>Le système scolaire  apparaît, à travers l’ensemble des études PISA, comme  </a:t>
            </a:r>
            <a:r>
              <a:rPr lang="fr-FR" sz="2400" b="1" dirty="0" err="1">
                <a:solidFill>
                  <a:srgbClr val="263038"/>
                </a:solidFill>
                <a:latin typeface="KatarineStdLight"/>
              </a:rPr>
              <a:t>extrêmement</a:t>
            </a:r>
            <a:r>
              <a:rPr lang="fr-FR" sz="2400" b="1" dirty="0">
                <a:solidFill>
                  <a:srgbClr val="263038"/>
                </a:solidFill>
                <a:latin typeface="KatarineStdLight"/>
              </a:rPr>
              <a:t> injuste </a:t>
            </a:r>
            <a:r>
              <a:rPr lang="fr-FR" sz="2400" dirty="0">
                <a:solidFill>
                  <a:srgbClr val="263038"/>
                </a:solidFill>
                <a:latin typeface="KatarineStdLight"/>
              </a:rPr>
              <a:t>et n'offre pas les </a:t>
            </a:r>
            <a:r>
              <a:rPr lang="fr-FR" sz="2400" dirty="0" err="1">
                <a:solidFill>
                  <a:srgbClr val="263038"/>
                </a:solidFill>
                <a:latin typeface="KatarineStdLight"/>
              </a:rPr>
              <a:t>mêmes</a:t>
            </a:r>
            <a:r>
              <a:rPr lang="fr-FR" sz="2400" dirty="0">
                <a:solidFill>
                  <a:srgbClr val="263038"/>
                </a:solidFill>
                <a:latin typeface="KatarineStdLight"/>
              </a:rPr>
              <a:t> chances d'</a:t>
            </a:r>
            <a:r>
              <a:rPr lang="fr-FR" sz="2400" dirty="0" err="1">
                <a:solidFill>
                  <a:srgbClr val="263038"/>
                </a:solidFill>
                <a:latin typeface="KatarineStdLight"/>
              </a:rPr>
              <a:t>éducation</a:t>
            </a:r>
            <a:r>
              <a:rPr lang="fr-FR" sz="2400" dirty="0">
                <a:solidFill>
                  <a:srgbClr val="263038"/>
                </a:solidFill>
                <a:latin typeface="KatarineStdLight"/>
              </a:rPr>
              <a:t> à l'ensemble des </a:t>
            </a:r>
            <a:r>
              <a:rPr lang="fr-FR" sz="2400" dirty="0" err="1">
                <a:solidFill>
                  <a:srgbClr val="263038"/>
                </a:solidFill>
                <a:latin typeface="KatarineStdLight"/>
              </a:rPr>
              <a:t>élèves</a:t>
            </a:r>
            <a:r>
              <a:rPr lang="fr-FR" sz="2400" dirty="0">
                <a:solidFill>
                  <a:srgbClr val="263038"/>
                </a:solidFill>
                <a:latin typeface="KatarineStdLight"/>
              </a:rPr>
              <a:t>.</a:t>
            </a:r>
          </a:p>
        </p:txBody>
      </p:sp>
    </p:spTree>
    <p:extLst>
      <p:ext uri="{BB962C8B-B14F-4D97-AF65-F5344CB8AC3E}">
        <p14:creationId xmlns:p14="http://schemas.microsoft.com/office/powerpoint/2010/main" val="838757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EE02D4E-9E08-8A48-8858-E28E59721CC1}"/>
              </a:ext>
            </a:extLst>
          </p:cNvPr>
          <p:cNvSpPr>
            <a:spLocks noGrp="1"/>
          </p:cNvSpPr>
          <p:nvPr>
            <p:ph type="sldNum" sz="quarter" idx="12"/>
          </p:nvPr>
        </p:nvSpPr>
        <p:spPr/>
        <p:txBody>
          <a:bodyPr/>
          <a:lstStyle/>
          <a:p>
            <a:fld id="{EC701330-B20C-3241-AEF6-A41FE81768DC}" type="slidenum">
              <a:rPr lang="en-US" smtClean="0"/>
              <a:t>28</a:t>
            </a:fld>
            <a:endParaRPr lang="en-US"/>
          </a:p>
        </p:txBody>
      </p:sp>
      <p:pic>
        <p:nvPicPr>
          <p:cNvPr id="5" name="Image 4">
            <a:extLst>
              <a:ext uri="{FF2B5EF4-FFF2-40B4-BE49-F238E27FC236}">
                <a16:creationId xmlns:a16="http://schemas.microsoft.com/office/drawing/2014/main" id="{D4DBC86D-8239-3349-AFAE-88136BC02604}"/>
              </a:ext>
            </a:extLst>
          </p:cNvPr>
          <p:cNvPicPr>
            <a:picLocks noChangeAspect="1"/>
          </p:cNvPicPr>
          <p:nvPr/>
        </p:nvPicPr>
        <p:blipFill>
          <a:blip r:embed="rId3"/>
          <a:stretch>
            <a:fillRect/>
          </a:stretch>
        </p:blipFill>
        <p:spPr>
          <a:xfrm>
            <a:off x="3563888" y="-28981"/>
            <a:ext cx="5343615" cy="6858000"/>
          </a:xfrm>
          <a:prstGeom prst="rect">
            <a:avLst/>
          </a:prstGeom>
        </p:spPr>
      </p:pic>
      <p:sp>
        <p:nvSpPr>
          <p:cNvPr id="7" name="ZoneTexte 6">
            <a:extLst>
              <a:ext uri="{FF2B5EF4-FFF2-40B4-BE49-F238E27FC236}">
                <a16:creationId xmlns:a16="http://schemas.microsoft.com/office/drawing/2014/main" id="{A9D6D011-D6A8-4749-9F76-0756347DD430}"/>
              </a:ext>
            </a:extLst>
          </p:cNvPr>
          <p:cNvSpPr txBox="1"/>
          <p:nvPr/>
        </p:nvSpPr>
        <p:spPr>
          <a:xfrm>
            <a:off x="251520" y="332656"/>
            <a:ext cx="2952328" cy="646331"/>
          </a:xfrm>
          <a:prstGeom prst="rect">
            <a:avLst/>
          </a:prstGeom>
          <a:noFill/>
        </p:spPr>
        <p:txBody>
          <a:bodyPr wrap="square" rtlCol="0">
            <a:spAutoFit/>
          </a:bodyPr>
          <a:lstStyle/>
          <a:p>
            <a:r>
              <a:rPr lang="fr-FR" sz="3600" b="1" dirty="0">
                <a:solidFill>
                  <a:srgbClr val="0432FF"/>
                </a:solidFill>
              </a:rPr>
              <a:t>PISA 2012</a:t>
            </a:r>
          </a:p>
        </p:txBody>
      </p:sp>
      <p:sp>
        <p:nvSpPr>
          <p:cNvPr id="2" name="ZoneTexte 1">
            <a:extLst>
              <a:ext uri="{FF2B5EF4-FFF2-40B4-BE49-F238E27FC236}">
                <a16:creationId xmlns:a16="http://schemas.microsoft.com/office/drawing/2014/main" id="{929B451C-7E9A-0742-A715-2F85953C7870}"/>
              </a:ext>
            </a:extLst>
          </p:cNvPr>
          <p:cNvSpPr txBox="1"/>
          <p:nvPr/>
        </p:nvSpPr>
        <p:spPr>
          <a:xfrm>
            <a:off x="251520" y="1484784"/>
            <a:ext cx="3096344" cy="1200329"/>
          </a:xfrm>
          <a:prstGeom prst="rect">
            <a:avLst/>
          </a:prstGeom>
          <a:noFill/>
        </p:spPr>
        <p:txBody>
          <a:bodyPr wrap="square" rtlCol="0">
            <a:spAutoFit/>
          </a:bodyPr>
          <a:lstStyle/>
          <a:p>
            <a:r>
              <a:rPr lang="fr-FR" sz="2400" b="1" dirty="0"/>
              <a:t>Les langues, en tant que telles, n’expliquent pas tout </a:t>
            </a:r>
          </a:p>
        </p:txBody>
      </p:sp>
    </p:spTree>
    <p:extLst>
      <p:ext uri="{BB962C8B-B14F-4D97-AF65-F5344CB8AC3E}">
        <p14:creationId xmlns:p14="http://schemas.microsoft.com/office/powerpoint/2010/main" val="1477775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FBADA5E-FDB2-DF44-9200-A85F86DC0D7C}"/>
              </a:ext>
            </a:extLst>
          </p:cNvPr>
          <p:cNvSpPr>
            <a:spLocks noGrp="1"/>
          </p:cNvSpPr>
          <p:nvPr>
            <p:ph type="sldNum" sz="quarter" idx="12"/>
          </p:nvPr>
        </p:nvSpPr>
        <p:spPr/>
        <p:txBody>
          <a:bodyPr/>
          <a:lstStyle/>
          <a:p>
            <a:fld id="{EC701330-B20C-3241-AEF6-A41FE81768DC}" type="slidenum">
              <a:rPr lang="en-US" smtClean="0"/>
              <a:t>29</a:t>
            </a:fld>
            <a:endParaRPr lang="en-US"/>
          </a:p>
        </p:txBody>
      </p:sp>
      <p:pic>
        <p:nvPicPr>
          <p:cNvPr id="5" name="Image 4">
            <a:extLst>
              <a:ext uri="{FF2B5EF4-FFF2-40B4-BE49-F238E27FC236}">
                <a16:creationId xmlns:a16="http://schemas.microsoft.com/office/drawing/2014/main" id="{61895DDD-C78A-484C-AB67-7C757CB7EE3D}"/>
              </a:ext>
            </a:extLst>
          </p:cNvPr>
          <p:cNvPicPr>
            <a:picLocks noChangeAspect="1"/>
          </p:cNvPicPr>
          <p:nvPr/>
        </p:nvPicPr>
        <p:blipFill>
          <a:blip r:embed="rId2"/>
          <a:stretch>
            <a:fillRect/>
          </a:stretch>
        </p:blipFill>
        <p:spPr>
          <a:xfrm>
            <a:off x="2779588" y="548680"/>
            <a:ext cx="6184900" cy="4597400"/>
          </a:xfrm>
          <a:prstGeom prst="rect">
            <a:avLst/>
          </a:prstGeom>
        </p:spPr>
      </p:pic>
      <p:sp>
        <p:nvSpPr>
          <p:cNvPr id="6" name="Rectangle 5">
            <a:extLst>
              <a:ext uri="{FF2B5EF4-FFF2-40B4-BE49-F238E27FC236}">
                <a16:creationId xmlns:a16="http://schemas.microsoft.com/office/drawing/2014/main" id="{4EB2F412-9F0F-FD4B-84B7-008C4761A153}"/>
              </a:ext>
            </a:extLst>
          </p:cNvPr>
          <p:cNvSpPr/>
          <p:nvPr/>
        </p:nvSpPr>
        <p:spPr>
          <a:xfrm>
            <a:off x="179512" y="548680"/>
            <a:ext cx="2086597" cy="646331"/>
          </a:xfrm>
          <a:prstGeom prst="rect">
            <a:avLst/>
          </a:prstGeom>
        </p:spPr>
        <p:txBody>
          <a:bodyPr wrap="none">
            <a:spAutoFit/>
          </a:bodyPr>
          <a:lstStyle/>
          <a:p>
            <a:r>
              <a:rPr lang="fr-FR" sz="3600" b="1" dirty="0">
                <a:solidFill>
                  <a:srgbClr val="0432FF"/>
                </a:solidFill>
              </a:rPr>
              <a:t>PISA 2012</a:t>
            </a:r>
          </a:p>
        </p:txBody>
      </p:sp>
      <p:sp>
        <p:nvSpPr>
          <p:cNvPr id="2" name="Rectangle 1">
            <a:extLst>
              <a:ext uri="{FF2B5EF4-FFF2-40B4-BE49-F238E27FC236}">
                <a16:creationId xmlns:a16="http://schemas.microsoft.com/office/drawing/2014/main" id="{0D1F5A82-2E7C-B84B-9EFB-A10558F481EE}"/>
              </a:ext>
            </a:extLst>
          </p:cNvPr>
          <p:cNvSpPr/>
          <p:nvPr/>
        </p:nvSpPr>
        <p:spPr>
          <a:xfrm>
            <a:off x="211326" y="1476980"/>
            <a:ext cx="2568261" cy="1569660"/>
          </a:xfrm>
          <a:prstGeom prst="rect">
            <a:avLst/>
          </a:prstGeom>
        </p:spPr>
        <p:txBody>
          <a:bodyPr wrap="square">
            <a:spAutoFit/>
          </a:bodyPr>
          <a:lstStyle/>
          <a:p>
            <a:r>
              <a:rPr lang="fr-FR" sz="2400" b="1" dirty="0"/>
              <a:t>Les langues, en tant que telles, n’expliquent pas tout </a:t>
            </a:r>
          </a:p>
        </p:txBody>
      </p:sp>
    </p:spTree>
    <p:extLst>
      <p:ext uri="{BB962C8B-B14F-4D97-AF65-F5344CB8AC3E}">
        <p14:creationId xmlns:p14="http://schemas.microsoft.com/office/powerpoint/2010/main" val="49768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5CA545-38C4-BD40-80C3-64C6F0D5D63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BCC3628-F752-5341-A5A8-798CB8924AB5}"/>
              </a:ext>
            </a:extLst>
          </p:cNvPr>
          <p:cNvSpPr>
            <a:spLocks noGrp="1"/>
          </p:cNvSpPr>
          <p:nvPr>
            <p:ph idx="1"/>
          </p:nvPr>
        </p:nvSpPr>
        <p:spPr>
          <a:xfrm>
            <a:off x="457200" y="1600201"/>
            <a:ext cx="8229600" cy="2692896"/>
          </a:xfrm>
        </p:spPr>
        <p:txBody>
          <a:bodyPr/>
          <a:lstStyle/>
          <a:p>
            <a:pPr marL="514350" indent="-514350">
              <a:buFont typeface="+mj-lt"/>
              <a:buAutoNum type="arabicPeriod"/>
            </a:pPr>
            <a:r>
              <a:rPr lang="en-US" sz="2800" dirty="0"/>
              <a:t>Le </a:t>
            </a:r>
            <a:r>
              <a:rPr lang="en-US" sz="2800" dirty="0" err="1"/>
              <a:t>contexte</a:t>
            </a:r>
            <a:r>
              <a:rPr lang="en-US" sz="2800" dirty="0"/>
              <a:t> de </a:t>
            </a:r>
            <a:r>
              <a:rPr lang="en-US" sz="2800" dirty="0" err="1"/>
              <a:t>l’école</a:t>
            </a:r>
            <a:r>
              <a:rPr lang="en-US" sz="2800" dirty="0"/>
              <a:t> </a:t>
            </a:r>
            <a:r>
              <a:rPr lang="en-US" sz="2800" dirty="0" err="1"/>
              <a:t>luxembourgeoise</a:t>
            </a:r>
            <a:endParaRPr lang="en-US" sz="2800" dirty="0"/>
          </a:p>
          <a:p>
            <a:pPr marL="514350" indent="-514350">
              <a:buFont typeface="+mj-lt"/>
              <a:buAutoNum type="arabicPeriod"/>
            </a:pPr>
            <a:r>
              <a:rPr lang="en-US" sz="2800" dirty="0"/>
              <a:t>Le </a:t>
            </a:r>
            <a:r>
              <a:rPr lang="en-US" sz="2800" dirty="0" err="1"/>
              <a:t>multilinguisme</a:t>
            </a:r>
            <a:r>
              <a:rPr lang="en-US" sz="2800" dirty="0"/>
              <a:t> </a:t>
            </a:r>
            <a:r>
              <a:rPr lang="en-US" sz="2800" dirty="0" err="1"/>
              <a:t>dans</a:t>
            </a:r>
            <a:r>
              <a:rPr lang="en-US" sz="2800" dirty="0"/>
              <a:t> les </a:t>
            </a:r>
            <a:r>
              <a:rPr lang="en-US" sz="2800" dirty="0" err="1"/>
              <a:t>écoles</a:t>
            </a:r>
            <a:endParaRPr lang="en-US" sz="2800" dirty="0"/>
          </a:p>
          <a:p>
            <a:pPr marL="514350" indent="-514350">
              <a:buFont typeface="+mj-lt"/>
              <a:buAutoNum type="arabicPeriod"/>
            </a:pPr>
            <a:r>
              <a:rPr lang="en-US" sz="2800" dirty="0"/>
              <a:t>Les </a:t>
            </a:r>
            <a:r>
              <a:rPr lang="en-US" sz="2800" dirty="0" err="1"/>
              <a:t>résultats</a:t>
            </a:r>
            <a:r>
              <a:rPr lang="en-US" sz="2800" dirty="0"/>
              <a:t> PISA </a:t>
            </a:r>
          </a:p>
          <a:p>
            <a:pPr marL="514350" indent="-514350">
              <a:buFont typeface="+mj-lt"/>
              <a:buAutoNum type="arabicPeriod"/>
            </a:pPr>
            <a:r>
              <a:rPr lang="en-US" sz="2800" dirty="0"/>
              <a:t>Le curriculum des </a:t>
            </a:r>
            <a:r>
              <a:rPr lang="en-US" sz="2800" dirty="0" err="1"/>
              <a:t>élèves</a:t>
            </a:r>
            <a:r>
              <a:rPr lang="en-US" sz="2800" dirty="0"/>
              <a:t> </a:t>
            </a:r>
          </a:p>
          <a:p>
            <a:pPr marL="514350" indent="-514350">
              <a:buFont typeface="+mj-lt"/>
              <a:buAutoNum type="arabicPeriod"/>
            </a:pPr>
            <a:r>
              <a:rPr lang="en-US" sz="2800" dirty="0"/>
              <a:t>La formation des </a:t>
            </a:r>
            <a:r>
              <a:rPr lang="en-US" sz="2800" dirty="0" err="1"/>
              <a:t>enseignants</a:t>
            </a:r>
            <a:r>
              <a:rPr lang="en-US" sz="2800" dirty="0"/>
              <a:t> </a:t>
            </a:r>
          </a:p>
        </p:txBody>
      </p:sp>
      <p:sp>
        <p:nvSpPr>
          <p:cNvPr id="4" name="Espace réservé du numéro de diapositive 3">
            <a:extLst>
              <a:ext uri="{FF2B5EF4-FFF2-40B4-BE49-F238E27FC236}">
                <a16:creationId xmlns:a16="http://schemas.microsoft.com/office/drawing/2014/main" id="{39D2C57A-ED4A-2348-895B-00B3C2DC8F1E}"/>
              </a:ext>
            </a:extLst>
          </p:cNvPr>
          <p:cNvSpPr>
            <a:spLocks noGrp="1"/>
          </p:cNvSpPr>
          <p:nvPr>
            <p:ph type="sldNum" sz="quarter" idx="12"/>
          </p:nvPr>
        </p:nvSpPr>
        <p:spPr/>
        <p:txBody>
          <a:bodyPr/>
          <a:lstStyle/>
          <a:p>
            <a:fld id="{EC701330-B20C-3241-AEF6-A41FE81768DC}" type="slidenum">
              <a:rPr lang="en-US" smtClean="0"/>
              <a:t>3</a:t>
            </a:fld>
            <a:endParaRPr lang="en-US"/>
          </a:p>
        </p:txBody>
      </p:sp>
    </p:spTree>
    <p:extLst>
      <p:ext uri="{BB962C8B-B14F-4D97-AF65-F5344CB8AC3E}">
        <p14:creationId xmlns:p14="http://schemas.microsoft.com/office/powerpoint/2010/main" val="2509120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16" y="274638"/>
            <a:ext cx="8578156" cy="778098"/>
          </a:xfrm>
        </p:spPr>
        <p:txBody>
          <a:bodyPr>
            <a:normAutofit/>
          </a:bodyPr>
          <a:lstStyle/>
          <a:p>
            <a:r>
              <a:rPr lang="en-US" sz="3200" b="1" dirty="0">
                <a:solidFill>
                  <a:srgbClr val="0000FF"/>
                </a:solidFill>
              </a:rPr>
              <a:t>Deux </a:t>
            </a:r>
            <a:r>
              <a:rPr lang="en-US" sz="3200" b="1" dirty="0" err="1">
                <a:solidFill>
                  <a:srgbClr val="0000FF"/>
                </a:solidFill>
              </a:rPr>
              <a:t>énoncés</a:t>
            </a:r>
            <a:r>
              <a:rPr lang="en-US" sz="3200" b="1" dirty="0">
                <a:solidFill>
                  <a:srgbClr val="0000FF"/>
                </a:solidFill>
              </a:rPr>
              <a:t> de longueur </a:t>
            </a:r>
            <a:r>
              <a:rPr lang="en-US" sz="3200" b="1" dirty="0" err="1">
                <a:solidFill>
                  <a:srgbClr val="0000FF"/>
                </a:solidFill>
              </a:rPr>
              <a:t>contrastée</a:t>
            </a:r>
            <a:br>
              <a:rPr lang="en-US" sz="3200" b="1" dirty="0">
                <a:solidFill>
                  <a:srgbClr val="0000FF"/>
                </a:solidFill>
              </a:rPr>
            </a:br>
            <a:r>
              <a:rPr lang="en-US" sz="3200" b="1" dirty="0" err="1">
                <a:solidFill>
                  <a:srgbClr val="0000FF"/>
                </a:solidFill>
              </a:rPr>
              <a:t>Résultats</a:t>
            </a:r>
            <a:r>
              <a:rPr lang="en-US" sz="3200" b="1" dirty="0">
                <a:solidFill>
                  <a:srgbClr val="0000FF"/>
                </a:solidFill>
              </a:rPr>
              <a:t> des </a:t>
            </a:r>
            <a:r>
              <a:rPr lang="en-US" sz="3200" b="1" dirty="0" err="1">
                <a:solidFill>
                  <a:srgbClr val="0000FF"/>
                </a:solidFill>
              </a:rPr>
              <a:t>élèves</a:t>
            </a:r>
            <a:r>
              <a:rPr lang="en-US" sz="3200" b="1" dirty="0">
                <a:solidFill>
                  <a:srgbClr val="0000FF"/>
                </a:solidFill>
              </a:rPr>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7493184"/>
              </p:ext>
            </p:extLst>
          </p:nvPr>
        </p:nvGraphicFramePr>
        <p:xfrm>
          <a:off x="1957534" y="1771895"/>
          <a:ext cx="4702698" cy="1980808"/>
        </p:xfrm>
        <a:graphic>
          <a:graphicData uri="http://schemas.openxmlformats.org/drawingml/2006/table">
            <a:tbl>
              <a:tblPr firstRow="1" bandRow="1">
                <a:tableStyleId>{5C22544A-7EE6-4342-B048-85BDC9FD1C3A}</a:tableStyleId>
              </a:tblPr>
              <a:tblGrid>
                <a:gridCol w="1679500">
                  <a:extLst>
                    <a:ext uri="{9D8B030D-6E8A-4147-A177-3AD203B41FA5}">
                      <a16:colId xmlns:a16="http://schemas.microsoft.com/office/drawing/2014/main" val="20000"/>
                    </a:ext>
                  </a:extLst>
                </a:gridCol>
                <a:gridCol w="1511599">
                  <a:extLst>
                    <a:ext uri="{9D8B030D-6E8A-4147-A177-3AD203B41FA5}">
                      <a16:colId xmlns:a16="http://schemas.microsoft.com/office/drawing/2014/main" val="20001"/>
                    </a:ext>
                  </a:extLst>
                </a:gridCol>
                <a:gridCol w="1511599">
                  <a:extLst>
                    <a:ext uri="{9D8B030D-6E8A-4147-A177-3AD203B41FA5}">
                      <a16:colId xmlns:a16="http://schemas.microsoft.com/office/drawing/2014/main" val="20002"/>
                    </a:ext>
                  </a:extLst>
                </a:gridCol>
              </a:tblGrid>
              <a:tr h="792088">
                <a:tc>
                  <a:txBody>
                    <a:bodyPr/>
                    <a:lstStyle/>
                    <a:p>
                      <a:pPr algn="ctr"/>
                      <a:endParaRPr lang="en-US" sz="2000"/>
                    </a:p>
                  </a:txBody>
                  <a:tcPr/>
                </a:tc>
                <a:tc>
                  <a:txBody>
                    <a:bodyPr/>
                    <a:lstStyle/>
                    <a:p>
                      <a:pPr algn="ctr"/>
                      <a:r>
                        <a:rPr lang="en-US" sz="2000" dirty="0"/>
                        <a:t>% </a:t>
                      </a:r>
                      <a:r>
                        <a:rPr lang="en-US" sz="2000" dirty="0" err="1"/>
                        <a:t>réussite</a:t>
                      </a:r>
                      <a:r>
                        <a:rPr lang="en-US" sz="2000" dirty="0"/>
                        <a:t> GDL</a:t>
                      </a:r>
                    </a:p>
                  </a:txBody>
                  <a:tcPr/>
                </a:tc>
                <a:tc>
                  <a:txBody>
                    <a:bodyPr/>
                    <a:lstStyle/>
                    <a:p>
                      <a:pPr algn="ctr"/>
                      <a:r>
                        <a:rPr lang="en-US" sz="2000" dirty="0" err="1"/>
                        <a:t>Moyenne</a:t>
                      </a:r>
                      <a:endParaRPr lang="en-US" sz="2000" dirty="0"/>
                    </a:p>
                    <a:p>
                      <a:pPr algn="ctr"/>
                      <a:r>
                        <a:rPr lang="en-US" sz="2000" dirty="0"/>
                        <a:t>PISA</a:t>
                      </a:r>
                    </a:p>
                  </a:txBody>
                  <a:tcPr/>
                </a:tc>
                <a:extLst>
                  <a:ext uri="{0D108BD9-81ED-4DB2-BD59-A6C34878D82A}">
                    <a16:rowId xmlns:a16="http://schemas.microsoft.com/office/drawing/2014/main" val="10000"/>
                  </a:ext>
                </a:extLst>
              </a:tr>
              <a:tr h="288032">
                <a:tc>
                  <a:txBody>
                    <a:bodyPr/>
                    <a:lstStyle/>
                    <a:p>
                      <a:pPr algn="ctr"/>
                      <a:r>
                        <a:rPr lang="en-US" sz="2000"/>
                        <a:t>Question 1</a:t>
                      </a:r>
                    </a:p>
                  </a:txBody>
                  <a:tcPr/>
                </a:tc>
                <a:tc>
                  <a:txBody>
                    <a:bodyPr/>
                    <a:lstStyle/>
                    <a:p>
                      <a:pPr algn="ctr"/>
                      <a:r>
                        <a:rPr lang="en-US" sz="2000"/>
                        <a:t>52,1 %</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59,5 %</a:t>
                      </a:r>
                    </a:p>
                  </a:txBody>
                  <a:tcPr/>
                </a:tc>
                <a:extLst>
                  <a:ext uri="{0D108BD9-81ED-4DB2-BD59-A6C34878D82A}">
                    <a16:rowId xmlns:a16="http://schemas.microsoft.com/office/drawing/2014/main" val="10001"/>
                  </a:ext>
                </a:extLst>
              </a:tr>
              <a:tr h="370840">
                <a:tc>
                  <a:txBody>
                    <a:bodyPr/>
                    <a:lstStyle/>
                    <a:p>
                      <a:pPr algn="ctr"/>
                      <a:r>
                        <a:rPr lang="en-US" sz="2000"/>
                        <a:t>Question 2</a:t>
                      </a:r>
                    </a:p>
                  </a:txBody>
                  <a:tcPr/>
                </a:tc>
                <a:tc>
                  <a:txBody>
                    <a:bodyPr/>
                    <a:lstStyle/>
                    <a:p>
                      <a:pPr algn="ctr"/>
                      <a:r>
                        <a:rPr lang="fr-FR" sz="2000" b="0" i="0" kern="1200" dirty="0">
                          <a:solidFill>
                            <a:schemeClr val="dk1"/>
                          </a:solidFill>
                          <a:effectLst/>
                          <a:latin typeface="+mn-lt"/>
                          <a:ea typeface="+mn-ea"/>
                          <a:cs typeface="+mn-cs"/>
                        </a:rPr>
                        <a:t>44,1 </a:t>
                      </a:r>
                      <a:r>
                        <a:rPr lang="fr-FR" sz="2000" b="0" i="1" kern="1200" dirty="0">
                          <a:solidFill>
                            <a:schemeClr val="dk1"/>
                          </a:solidFill>
                          <a:effectLst/>
                          <a:latin typeface="+mn-lt"/>
                          <a:ea typeface="+mn-ea"/>
                          <a:cs typeface="+mn-cs"/>
                        </a:rPr>
                        <a:t>%</a:t>
                      </a:r>
                      <a:endParaRPr lang="en-US" sz="2000" b="0" dirty="0"/>
                    </a:p>
                  </a:txBody>
                  <a:tcPr/>
                </a:tc>
                <a:tc>
                  <a:txBody>
                    <a:bodyPr/>
                    <a:lstStyle/>
                    <a:p>
                      <a:pPr algn="ctr"/>
                      <a:r>
                        <a:rPr lang="fr-FR" sz="2000" b="0" kern="1200" dirty="0">
                          <a:solidFill>
                            <a:schemeClr val="dk1"/>
                          </a:solidFill>
                          <a:effectLst/>
                          <a:latin typeface="+mn-lt"/>
                          <a:ea typeface="+mn-ea"/>
                          <a:cs typeface="+mn-cs"/>
                        </a:rPr>
                        <a:t>49,8</a:t>
                      </a:r>
                      <a:r>
                        <a:rPr lang="fr-FR" sz="2000" b="0" kern="1200" baseline="0" dirty="0">
                          <a:solidFill>
                            <a:schemeClr val="dk1"/>
                          </a:solidFill>
                          <a:effectLst/>
                          <a:latin typeface="+mn-lt"/>
                          <a:ea typeface="+mn-ea"/>
                          <a:cs typeface="+mn-cs"/>
                        </a:rPr>
                        <a:t> </a:t>
                      </a:r>
                      <a:r>
                        <a:rPr lang="fr-FR" sz="2000" b="0" kern="1200" dirty="0">
                          <a:solidFill>
                            <a:schemeClr val="dk1"/>
                          </a:solidFill>
                          <a:effectLst/>
                          <a:latin typeface="+mn-lt"/>
                          <a:ea typeface="+mn-ea"/>
                          <a:cs typeface="+mn-cs"/>
                        </a:rPr>
                        <a:t>%</a:t>
                      </a:r>
                      <a:r>
                        <a:rPr lang="fr-FR" sz="2000" b="0" dirty="0">
                          <a:effectLst/>
                        </a:rPr>
                        <a:t> </a:t>
                      </a:r>
                      <a:endParaRPr lang="en-US" sz="2000" b="0" dirty="0"/>
                    </a:p>
                  </a:txBody>
                  <a:tcPr/>
                </a:tc>
                <a:extLst>
                  <a:ext uri="{0D108BD9-81ED-4DB2-BD59-A6C34878D82A}">
                    <a16:rowId xmlns:a16="http://schemas.microsoft.com/office/drawing/2014/main" val="10002"/>
                  </a:ext>
                </a:extLst>
              </a:tr>
              <a:tr h="370840">
                <a:tc>
                  <a:txBody>
                    <a:bodyPr/>
                    <a:lstStyle/>
                    <a:p>
                      <a:pPr algn="ctr"/>
                      <a:r>
                        <a:rPr lang="en-US" sz="2000"/>
                        <a:t>Question 3</a:t>
                      </a:r>
                    </a:p>
                  </a:txBody>
                  <a:tcPr/>
                </a:tc>
                <a:tc>
                  <a:txBody>
                    <a:bodyPr/>
                    <a:lstStyle/>
                    <a:p>
                      <a:pPr algn="ctr"/>
                      <a:r>
                        <a:rPr lang="en-US" sz="2000">
                          <a:solidFill>
                            <a:srgbClr val="FF0000"/>
                          </a:solidFill>
                        </a:rPr>
                        <a:t>13,1 %</a:t>
                      </a:r>
                    </a:p>
                  </a:txBody>
                  <a:tcPr/>
                </a:tc>
                <a:tc>
                  <a:txBody>
                    <a:bodyPr/>
                    <a:lstStyle/>
                    <a:p>
                      <a:pPr algn="ctr"/>
                      <a:r>
                        <a:rPr lang="en-US" sz="2000" dirty="0"/>
                        <a:t>15,3 %</a:t>
                      </a:r>
                    </a:p>
                  </a:txBody>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12"/>
          </p:nvPr>
        </p:nvSpPr>
        <p:spPr/>
        <p:txBody>
          <a:bodyPr/>
          <a:lstStyle/>
          <a:p>
            <a:fld id="{EC701330-B20C-3241-AEF6-A41FE81768DC}" type="slidenum">
              <a:rPr lang="en-US" smtClean="0"/>
              <a:t>30</a:t>
            </a:fld>
            <a:endParaRPr lang="en-US"/>
          </a:p>
        </p:txBody>
      </p:sp>
      <p:sp>
        <p:nvSpPr>
          <p:cNvPr id="6" name="TextBox 5"/>
          <p:cNvSpPr txBox="1"/>
          <p:nvPr/>
        </p:nvSpPr>
        <p:spPr>
          <a:xfrm>
            <a:off x="467544" y="1254667"/>
            <a:ext cx="1855546" cy="400110"/>
          </a:xfrm>
          <a:prstGeom prst="rect">
            <a:avLst/>
          </a:prstGeom>
          <a:noFill/>
        </p:spPr>
        <p:txBody>
          <a:bodyPr wrap="none" rtlCol="0">
            <a:spAutoFit/>
          </a:bodyPr>
          <a:lstStyle/>
          <a:p>
            <a:r>
              <a:rPr lang="en-US" sz="2000" b="1"/>
              <a:t>CARGO A VOILE</a:t>
            </a:r>
          </a:p>
        </p:txBody>
      </p:sp>
      <p:graphicFrame>
        <p:nvGraphicFramePr>
          <p:cNvPr id="7" name="Content Placeholder 3"/>
          <p:cNvGraphicFramePr>
            <a:graphicFrameLocks/>
          </p:cNvGraphicFramePr>
          <p:nvPr>
            <p:extLst>
              <p:ext uri="{D42A27DB-BD31-4B8C-83A1-F6EECF244321}">
                <p14:modId xmlns:p14="http://schemas.microsoft.com/office/powerpoint/2010/main" val="2540353622"/>
              </p:ext>
            </p:extLst>
          </p:nvPr>
        </p:nvGraphicFramePr>
        <p:xfrm>
          <a:off x="1957534" y="4460934"/>
          <a:ext cx="4702698" cy="1584568"/>
        </p:xfrm>
        <a:graphic>
          <a:graphicData uri="http://schemas.openxmlformats.org/drawingml/2006/table">
            <a:tbl>
              <a:tblPr firstRow="1" bandRow="1">
                <a:tableStyleId>{5C22544A-7EE6-4342-B048-85BDC9FD1C3A}</a:tableStyleId>
              </a:tblPr>
              <a:tblGrid>
                <a:gridCol w="1679500">
                  <a:extLst>
                    <a:ext uri="{9D8B030D-6E8A-4147-A177-3AD203B41FA5}">
                      <a16:colId xmlns:a16="http://schemas.microsoft.com/office/drawing/2014/main" val="20000"/>
                    </a:ext>
                  </a:extLst>
                </a:gridCol>
                <a:gridCol w="1511599">
                  <a:extLst>
                    <a:ext uri="{9D8B030D-6E8A-4147-A177-3AD203B41FA5}">
                      <a16:colId xmlns:a16="http://schemas.microsoft.com/office/drawing/2014/main" val="20001"/>
                    </a:ext>
                  </a:extLst>
                </a:gridCol>
                <a:gridCol w="1511599">
                  <a:extLst>
                    <a:ext uri="{9D8B030D-6E8A-4147-A177-3AD203B41FA5}">
                      <a16:colId xmlns:a16="http://schemas.microsoft.com/office/drawing/2014/main" val="20002"/>
                    </a:ext>
                  </a:extLst>
                </a:gridCol>
              </a:tblGrid>
              <a:tr h="792088">
                <a:tc>
                  <a:txBody>
                    <a:bodyPr/>
                    <a:lstStyle/>
                    <a:p>
                      <a:endParaRPr lang="en-US" sz="2000"/>
                    </a:p>
                  </a:txBody>
                  <a:tcPr/>
                </a:tc>
                <a:tc>
                  <a:txBody>
                    <a:bodyPr/>
                    <a:lstStyle/>
                    <a:p>
                      <a:r>
                        <a:rPr lang="en-US" sz="2000" dirty="0"/>
                        <a:t>% </a:t>
                      </a:r>
                      <a:r>
                        <a:rPr lang="en-US" sz="2000" dirty="0" err="1"/>
                        <a:t>réussite</a:t>
                      </a:r>
                      <a:r>
                        <a:rPr lang="en-US" sz="2000" dirty="0"/>
                        <a:t> GDL</a:t>
                      </a:r>
                    </a:p>
                  </a:txBody>
                  <a:tcPr/>
                </a:tc>
                <a:tc>
                  <a:txBody>
                    <a:bodyPr/>
                    <a:lstStyle/>
                    <a:p>
                      <a:r>
                        <a:rPr lang="en-US" sz="2000" dirty="0" err="1"/>
                        <a:t>Moyenne</a:t>
                      </a:r>
                      <a:endParaRPr lang="en-US" sz="2000" dirty="0"/>
                    </a:p>
                    <a:p>
                      <a:r>
                        <a:rPr lang="en-US" sz="2000" dirty="0"/>
                        <a:t>PISA</a:t>
                      </a:r>
                    </a:p>
                  </a:txBody>
                  <a:tcPr/>
                </a:tc>
                <a:extLst>
                  <a:ext uri="{0D108BD9-81ED-4DB2-BD59-A6C34878D82A}">
                    <a16:rowId xmlns:a16="http://schemas.microsoft.com/office/drawing/2014/main" val="10000"/>
                  </a:ext>
                </a:extLst>
              </a:tr>
              <a:tr h="288032">
                <a:tc>
                  <a:txBody>
                    <a:bodyPr/>
                    <a:lstStyle/>
                    <a:p>
                      <a:r>
                        <a:rPr lang="en-US" sz="2000"/>
                        <a:t>Question 1</a:t>
                      </a:r>
                    </a:p>
                  </a:txBody>
                  <a:tcPr/>
                </a:tc>
                <a:tc>
                  <a:txBody>
                    <a:bodyPr/>
                    <a:lstStyle/>
                    <a:p>
                      <a:r>
                        <a:rPr lang="en-US" sz="2000">
                          <a:solidFill>
                            <a:srgbClr val="FF0000"/>
                          </a:solidFill>
                        </a:rPr>
                        <a:t>10,3 %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aseline="0" dirty="0"/>
                        <a:t>16,3 </a:t>
                      </a:r>
                      <a:r>
                        <a:rPr lang="en-US" sz="2000" dirty="0"/>
                        <a:t>%</a:t>
                      </a:r>
                    </a:p>
                  </a:txBody>
                  <a:tcPr/>
                </a:tc>
                <a:extLst>
                  <a:ext uri="{0D108BD9-81ED-4DB2-BD59-A6C34878D82A}">
                    <a16:rowId xmlns:a16="http://schemas.microsoft.com/office/drawing/2014/main" val="10001"/>
                  </a:ext>
                </a:extLst>
              </a:tr>
              <a:tr h="370840">
                <a:tc>
                  <a:txBody>
                    <a:bodyPr/>
                    <a:lstStyle/>
                    <a:p>
                      <a:r>
                        <a:rPr lang="en-US" sz="2000"/>
                        <a:t>Question 2</a:t>
                      </a:r>
                    </a:p>
                  </a:txBody>
                  <a:tcPr/>
                </a:tc>
                <a:tc>
                  <a:txBody>
                    <a:bodyPr/>
                    <a:lstStyle/>
                    <a:p>
                      <a:r>
                        <a:rPr lang="fr-FR" sz="2000" b="0" i="0" kern="1200">
                          <a:solidFill>
                            <a:srgbClr val="FF0000"/>
                          </a:solidFill>
                          <a:effectLst/>
                          <a:latin typeface="+mn-lt"/>
                          <a:ea typeface="+mn-ea"/>
                          <a:cs typeface="+mn-cs"/>
                        </a:rPr>
                        <a:t>16,3</a:t>
                      </a:r>
                      <a:r>
                        <a:rPr lang="fr-FR" sz="2000" b="0" i="1" kern="1200">
                          <a:solidFill>
                            <a:srgbClr val="FF0000"/>
                          </a:solidFill>
                          <a:effectLst/>
                          <a:latin typeface="+mn-lt"/>
                          <a:ea typeface="+mn-ea"/>
                          <a:cs typeface="+mn-cs"/>
                        </a:rPr>
                        <a:t> %</a:t>
                      </a:r>
                      <a:endParaRPr lang="en-US" sz="2000" b="0">
                        <a:solidFill>
                          <a:srgbClr val="FF0000"/>
                        </a:solidFill>
                      </a:endParaRPr>
                    </a:p>
                  </a:txBody>
                  <a:tcPr/>
                </a:tc>
                <a:tc>
                  <a:txBody>
                    <a:bodyPr/>
                    <a:lstStyle/>
                    <a:p>
                      <a:r>
                        <a:rPr lang="en-US" sz="2000" b="0" dirty="0"/>
                        <a:t>25,7%</a:t>
                      </a:r>
                    </a:p>
                  </a:txBody>
                  <a:tcPr/>
                </a:tc>
                <a:extLst>
                  <a:ext uri="{0D108BD9-81ED-4DB2-BD59-A6C34878D82A}">
                    <a16:rowId xmlns:a16="http://schemas.microsoft.com/office/drawing/2014/main" val="10002"/>
                  </a:ext>
                </a:extLst>
              </a:tr>
            </a:tbl>
          </a:graphicData>
        </a:graphic>
      </p:graphicFrame>
      <p:sp>
        <p:nvSpPr>
          <p:cNvPr id="9" name="Rectangle 8"/>
          <p:cNvSpPr/>
          <p:nvPr/>
        </p:nvSpPr>
        <p:spPr>
          <a:xfrm>
            <a:off x="491889" y="3995772"/>
            <a:ext cx="2567943" cy="369332"/>
          </a:xfrm>
          <a:prstGeom prst="rect">
            <a:avLst/>
          </a:prstGeom>
        </p:spPr>
        <p:txBody>
          <a:bodyPr wrap="none">
            <a:spAutoFit/>
          </a:bodyPr>
          <a:lstStyle/>
          <a:p>
            <a:r>
              <a:rPr lang="en-US" b="1"/>
              <a:t>DEBIT D'UNE PERFUSION</a:t>
            </a:r>
          </a:p>
        </p:txBody>
      </p:sp>
      <p:sp>
        <p:nvSpPr>
          <p:cNvPr id="3" name="TextBox 2"/>
          <p:cNvSpPr txBox="1"/>
          <p:nvPr/>
        </p:nvSpPr>
        <p:spPr>
          <a:xfrm>
            <a:off x="179512" y="6300028"/>
            <a:ext cx="8784976"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1196265998"/>
      </p:ext>
    </p:extLst>
  </p:cSld>
  <p:clrMapOvr>
    <a:masterClrMapping/>
  </p:clrMapOvr>
  <mc:AlternateContent xmlns:mc="http://schemas.openxmlformats.org/markup-compatibility/2006" xmlns:p14="http://schemas.microsoft.com/office/powerpoint/2010/main">
    <mc:Choice Requires="p14">
      <p:transition spd="slow" p14:dur="2000" advTm="31789"/>
    </mc:Choice>
    <mc:Fallback xmlns="">
      <p:transition xmlns:p14="http://schemas.microsoft.com/office/powerpoint/2010/main" spd="slow" advTm="3178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D36D1E-DEDE-CA41-8A7B-77115F2A6C44}"/>
              </a:ext>
            </a:extLst>
          </p:cNvPr>
          <p:cNvSpPr>
            <a:spLocks noGrp="1"/>
          </p:cNvSpPr>
          <p:nvPr>
            <p:ph type="title"/>
          </p:nvPr>
        </p:nvSpPr>
        <p:spPr>
          <a:xfrm>
            <a:off x="457200" y="274638"/>
            <a:ext cx="8229600" cy="922114"/>
          </a:xfrm>
        </p:spPr>
        <p:txBody>
          <a:bodyPr>
            <a:normAutofit/>
          </a:bodyPr>
          <a:lstStyle/>
          <a:p>
            <a:br>
              <a:rPr lang="fr-FR" sz="3600" b="1" dirty="0">
                <a:solidFill>
                  <a:srgbClr val="0432FF"/>
                </a:solidFill>
              </a:rPr>
            </a:br>
            <a:r>
              <a:rPr lang="fr-FR" sz="3600" b="1" dirty="0">
                <a:solidFill>
                  <a:srgbClr val="0432FF"/>
                </a:solidFill>
              </a:rPr>
              <a:t>PISA 2015 au Luxembourg : Débat</a:t>
            </a:r>
            <a:br>
              <a:rPr lang="fr-FR" sz="3600" b="1" dirty="0">
                <a:solidFill>
                  <a:srgbClr val="0432FF"/>
                </a:solidFill>
              </a:rPr>
            </a:br>
            <a:r>
              <a:rPr lang="fr-FR" sz="2000" dirty="0">
                <a:solidFill>
                  <a:srgbClr val="0432FF"/>
                </a:solidFill>
              </a:rPr>
              <a:t>Dossier de presse PISA 2015 - </a:t>
            </a:r>
            <a:r>
              <a:rPr lang="fr-FR" sz="2000" b="1" dirty="0">
                <a:solidFill>
                  <a:srgbClr val="0432FF"/>
                </a:solidFill>
              </a:rPr>
              <a:t>MENJE</a:t>
            </a:r>
            <a:br>
              <a:rPr lang="fr-FR" sz="3600" dirty="0"/>
            </a:br>
            <a:endParaRPr lang="fr-FR" sz="3600" b="1" dirty="0">
              <a:solidFill>
                <a:srgbClr val="0432FF"/>
              </a:solidFill>
            </a:endParaRPr>
          </a:p>
        </p:txBody>
      </p:sp>
      <p:sp>
        <p:nvSpPr>
          <p:cNvPr id="3" name="Espace réservé du contenu 2">
            <a:extLst>
              <a:ext uri="{FF2B5EF4-FFF2-40B4-BE49-F238E27FC236}">
                <a16:creationId xmlns:a16="http://schemas.microsoft.com/office/drawing/2014/main" id="{3999EA44-56EB-D94E-B3C6-45AE052AFDA3}"/>
              </a:ext>
            </a:extLst>
          </p:cNvPr>
          <p:cNvSpPr>
            <a:spLocks noGrp="1"/>
          </p:cNvSpPr>
          <p:nvPr>
            <p:ph idx="1"/>
          </p:nvPr>
        </p:nvSpPr>
        <p:spPr>
          <a:xfrm>
            <a:off x="489413" y="1459806"/>
            <a:ext cx="8229600" cy="4896544"/>
          </a:xfrm>
        </p:spPr>
        <p:txBody>
          <a:bodyPr/>
          <a:lstStyle/>
          <a:p>
            <a:pPr algn="just"/>
            <a:r>
              <a:rPr lang="fr-FR" sz="2400" dirty="0"/>
              <a:t>« Nous ne pouvons pas nous fonder sur PISA pour orienter notre politique </a:t>
            </a:r>
            <a:r>
              <a:rPr lang="fr-FR" sz="2400" dirty="0" err="1"/>
              <a:t>éducative</a:t>
            </a:r>
            <a:r>
              <a:rPr lang="fr-FR" sz="2400" dirty="0"/>
              <a:t>. Le regard non nuancé que nous fournit PISA risque d’induire en erreur : il laisserait par exemple conclure à la </a:t>
            </a:r>
            <a:r>
              <a:rPr lang="fr-FR" sz="2400" b="1" dirty="0" err="1"/>
              <a:t>nécessite</a:t>
            </a:r>
            <a:r>
              <a:rPr lang="fr-FR" sz="2400" b="1" dirty="0"/>
              <a:t>́ d’abandonner le plurilinguisme </a:t>
            </a:r>
            <a:r>
              <a:rPr lang="fr-FR" sz="2400" dirty="0"/>
              <a:t>pour </a:t>
            </a:r>
            <a:r>
              <a:rPr lang="fr-FR" sz="2400" dirty="0" err="1"/>
              <a:t>améliorer</a:t>
            </a:r>
            <a:r>
              <a:rPr lang="fr-FR" sz="2400" dirty="0"/>
              <a:t> les </a:t>
            </a:r>
            <a:r>
              <a:rPr lang="fr-FR" sz="2400" dirty="0" err="1"/>
              <a:t>résultats</a:t>
            </a:r>
            <a:r>
              <a:rPr lang="fr-FR" sz="2400" dirty="0"/>
              <a:t> de PISA, </a:t>
            </a:r>
            <a:r>
              <a:rPr lang="fr-FR" sz="2400" b="1" dirty="0"/>
              <a:t>de concentrer tous nos efforts sur la seule </a:t>
            </a:r>
            <a:r>
              <a:rPr lang="fr-FR" sz="2400" b="1" dirty="0" err="1"/>
              <a:t>éducation</a:t>
            </a:r>
            <a:r>
              <a:rPr lang="fr-FR" sz="2400" b="1" dirty="0"/>
              <a:t> formelle, au </a:t>
            </a:r>
            <a:r>
              <a:rPr lang="fr-FR" sz="2400" b="1" dirty="0" err="1"/>
              <a:t>détriment</a:t>
            </a:r>
            <a:r>
              <a:rPr lang="fr-FR" sz="2400" b="1" dirty="0"/>
              <a:t> de l’</a:t>
            </a:r>
            <a:r>
              <a:rPr lang="fr-FR" sz="2400" b="1" dirty="0" err="1"/>
              <a:t>éducation</a:t>
            </a:r>
            <a:r>
              <a:rPr lang="fr-FR" sz="2400" b="1" dirty="0"/>
              <a:t> non formelle, ... </a:t>
            </a:r>
          </a:p>
          <a:p>
            <a:pPr marL="0" indent="0" algn="just">
              <a:buNone/>
            </a:pPr>
            <a:endParaRPr lang="fr-FR" sz="800" dirty="0"/>
          </a:p>
          <a:p>
            <a:pPr algn="just"/>
            <a:r>
              <a:rPr lang="fr-FR" sz="2400" dirty="0"/>
              <a:t>La conclusion à tirer est donc </a:t>
            </a:r>
            <a:r>
              <a:rPr lang="fr-FR" sz="2400" dirty="0" err="1"/>
              <a:t>évidente</a:t>
            </a:r>
            <a:r>
              <a:rPr lang="fr-FR" sz="2400" dirty="0"/>
              <a:t> : </a:t>
            </a:r>
            <a:r>
              <a:rPr lang="fr-FR" sz="2400" b="1" dirty="0"/>
              <a:t>nous devons nous interroger </a:t>
            </a:r>
            <a:r>
              <a:rPr lang="fr-FR" sz="2400" b="1" dirty="0" err="1"/>
              <a:t>sérieusement</a:t>
            </a:r>
            <a:r>
              <a:rPr lang="fr-FR" sz="2400" b="1" dirty="0"/>
              <a:t> sur la plus-value de l’</a:t>
            </a:r>
            <a:r>
              <a:rPr lang="fr-FR" sz="2400" b="1" dirty="0" err="1"/>
              <a:t>étude</a:t>
            </a:r>
            <a:r>
              <a:rPr lang="fr-FR" sz="2400" b="1" dirty="0"/>
              <a:t> PISA </a:t>
            </a:r>
            <a:r>
              <a:rPr lang="fr-FR" sz="2400" dirty="0"/>
              <a:t>pour le Luxembourg. Le </a:t>
            </a:r>
            <a:r>
              <a:rPr lang="fr-FR" sz="2400" dirty="0" err="1"/>
              <a:t>ministère</a:t>
            </a:r>
            <a:r>
              <a:rPr lang="fr-FR" sz="2400" dirty="0"/>
              <a:t> entamera prochainement des pourparlers avec l’OCDE sur les </a:t>
            </a:r>
            <a:r>
              <a:rPr lang="fr-FR" sz="2400" dirty="0" err="1"/>
              <a:t>possibilités</a:t>
            </a:r>
            <a:r>
              <a:rPr lang="fr-FR" sz="2400" dirty="0"/>
              <a:t> d’une meilleure prise en compte des </a:t>
            </a:r>
            <a:r>
              <a:rPr lang="fr-FR" sz="2400" dirty="0" err="1"/>
              <a:t>spécificités</a:t>
            </a:r>
            <a:r>
              <a:rPr lang="fr-FR" sz="2400" dirty="0"/>
              <a:t> nationales ».</a:t>
            </a:r>
          </a:p>
        </p:txBody>
      </p:sp>
      <p:sp>
        <p:nvSpPr>
          <p:cNvPr id="4" name="Espace réservé du numéro de diapositive 3">
            <a:extLst>
              <a:ext uri="{FF2B5EF4-FFF2-40B4-BE49-F238E27FC236}">
                <a16:creationId xmlns:a16="http://schemas.microsoft.com/office/drawing/2014/main" id="{B96D1880-17B1-6440-B4F6-CDD6D49AEC0B}"/>
              </a:ext>
            </a:extLst>
          </p:cNvPr>
          <p:cNvSpPr>
            <a:spLocks noGrp="1"/>
          </p:cNvSpPr>
          <p:nvPr>
            <p:ph type="sldNum" sz="quarter" idx="12"/>
          </p:nvPr>
        </p:nvSpPr>
        <p:spPr/>
        <p:txBody>
          <a:bodyPr/>
          <a:lstStyle/>
          <a:p>
            <a:fld id="{EC701330-B20C-3241-AEF6-A41FE81768DC}" type="slidenum">
              <a:rPr lang="en-US" smtClean="0"/>
              <a:t>31</a:t>
            </a:fld>
            <a:endParaRPr lang="en-US"/>
          </a:p>
        </p:txBody>
      </p:sp>
    </p:spTree>
    <p:extLst>
      <p:ext uri="{BB962C8B-B14F-4D97-AF65-F5344CB8AC3E}">
        <p14:creationId xmlns:p14="http://schemas.microsoft.com/office/powerpoint/2010/main" val="4239408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4A77987-0C13-8D4F-9D69-6BE3030DC860}"/>
              </a:ext>
            </a:extLst>
          </p:cNvPr>
          <p:cNvSpPr>
            <a:spLocks noGrp="1"/>
          </p:cNvSpPr>
          <p:nvPr>
            <p:ph type="sldNum" sz="quarter" idx="12"/>
          </p:nvPr>
        </p:nvSpPr>
        <p:spPr/>
        <p:txBody>
          <a:bodyPr/>
          <a:lstStyle/>
          <a:p>
            <a:fld id="{EC701330-B20C-3241-AEF6-A41FE81768DC}" type="slidenum">
              <a:rPr lang="en-US" smtClean="0"/>
              <a:t>32</a:t>
            </a:fld>
            <a:endParaRPr lang="en-US"/>
          </a:p>
        </p:txBody>
      </p:sp>
      <p:sp>
        <p:nvSpPr>
          <p:cNvPr id="5" name="Rectangle 4">
            <a:extLst>
              <a:ext uri="{FF2B5EF4-FFF2-40B4-BE49-F238E27FC236}">
                <a16:creationId xmlns:a16="http://schemas.microsoft.com/office/drawing/2014/main" id="{B7C7B87C-7FEC-2147-A440-F3587DBC2FAB}"/>
              </a:ext>
            </a:extLst>
          </p:cNvPr>
          <p:cNvSpPr/>
          <p:nvPr/>
        </p:nvSpPr>
        <p:spPr>
          <a:xfrm>
            <a:off x="544389" y="1485939"/>
            <a:ext cx="8262664" cy="4247317"/>
          </a:xfrm>
          <a:prstGeom prst="rect">
            <a:avLst/>
          </a:prstGeom>
        </p:spPr>
        <p:txBody>
          <a:bodyPr wrap="square">
            <a:spAutoFit/>
          </a:bodyPr>
          <a:lstStyle/>
          <a:p>
            <a:pPr algn="just">
              <a:spcBef>
                <a:spcPts val="600"/>
              </a:spcBef>
              <a:spcAft>
                <a:spcPts val="600"/>
              </a:spcAft>
            </a:pPr>
            <a:r>
              <a:rPr lang="fr-FR" sz="2400" dirty="0">
                <a:solidFill>
                  <a:srgbClr val="263038"/>
                </a:solidFill>
                <a:latin typeface="KatarineStdLight"/>
              </a:rPr>
              <a:t>Des acteurs de l’éducation actuellement dépassés par l’hétérogénéité sans précédent de la population ... </a:t>
            </a:r>
          </a:p>
          <a:p>
            <a:pPr algn="just">
              <a:spcBef>
                <a:spcPts val="600"/>
              </a:spcBef>
              <a:spcAft>
                <a:spcPts val="600"/>
              </a:spcAft>
            </a:pPr>
            <a:r>
              <a:rPr lang="fr-FR" sz="2400" b="1" dirty="0">
                <a:solidFill>
                  <a:srgbClr val="263038"/>
                </a:solidFill>
                <a:latin typeface="KatarineStdLight"/>
              </a:rPr>
              <a:t>La gestion du multilinguisme </a:t>
            </a:r>
            <a:r>
              <a:rPr lang="fr-FR" sz="2400" dirty="0">
                <a:solidFill>
                  <a:srgbClr val="263038"/>
                </a:solidFill>
                <a:latin typeface="KatarineStdLight"/>
              </a:rPr>
              <a:t>doit notamment évoluer ...</a:t>
            </a:r>
          </a:p>
          <a:p>
            <a:pPr marL="285750" indent="-285750" algn="just">
              <a:spcBef>
                <a:spcPts val="600"/>
              </a:spcBef>
              <a:spcAft>
                <a:spcPts val="600"/>
              </a:spcAft>
              <a:buFont typeface="Arial" panose="020B0604020202020204" pitchFamily="34" charset="0"/>
              <a:buChar char="•"/>
            </a:pPr>
            <a:r>
              <a:rPr lang="fr-FR" sz="2400" b="1" dirty="0">
                <a:latin typeface="KatarineStdLight"/>
              </a:rPr>
              <a:t>Les exigences </a:t>
            </a:r>
            <a:r>
              <a:rPr lang="fr-FR" sz="2400" b="1" dirty="0" err="1">
                <a:latin typeface="KatarineStdLight"/>
              </a:rPr>
              <a:t>curriculaires</a:t>
            </a:r>
            <a:r>
              <a:rPr lang="fr-FR" sz="2400" b="1" dirty="0">
                <a:latin typeface="KatarineStdLight"/>
              </a:rPr>
              <a:t> au niveau de l'apprentissage des langues sont </a:t>
            </a:r>
            <a:r>
              <a:rPr lang="fr-FR" sz="2400" b="1" dirty="0" err="1">
                <a:latin typeface="KatarineStdLight"/>
              </a:rPr>
              <a:t>énormes</a:t>
            </a:r>
            <a:r>
              <a:rPr lang="fr-FR" sz="2400" dirty="0">
                <a:solidFill>
                  <a:srgbClr val="0432FF"/>
                </a:solidFill>
                <a:latin typeface="KatarineStdLight"/>
              </a:rPr>
              <a:t>: </a:t>
            </a:r>
            <a:r>
              <a:rPr lang="fr-FR" sz="2400" dirty="0">
                <a:solidFill>
                  <a:srgbClr val="263038"/>
                </a:solidFill>
                <a:latin typeface="KatarineStdLight"/>
              </a:rPr>
              <a:t> tous les </a:t>
            </a:r>
            <a:r>
              <a:rPr lang="fr-FR" sz="2400" dirty="0" err="1">
                <a:solidFill>
                  <a:srgbClr val="263038"/>
                </a:solidFill>
                <a:latin typeface="KatarineStdLight"/>
              </a:rPr>
              <a:t>élèves</a:t>
            </a:r>
            <a:r>
              <a:rPr lang="fr-FR" sz="2400" dirty="0">
                <a:solidFill>
                  <a:srgbClr val="263038"/>
                </a:solidFill>
                <a:latin typeface="KatarineStdLight"/>
              </a:rPr>
              <a:t> sont </a:t>
            </a:r>
            <a:r>
              <a:rPr lang="fr-FR" sz="2400" dirty="0" err="1">
                <a:solidFill>
                  <a:srgbClr val="263038"/>
                </a:solidFill>
                <a:latin typeface="KatarineStdLight"/>
              </a:rPr>
              <a:t>supposés</a:t>
            </a:r>
            <a:r>
              <a:rPr lang="fr-FR" sz="2400" dirty="0">
                <a:solidFill>
                  <a:srgbClr val="263038"/>
                </a:solidFill>
                <a:latin typeface="KatarineStdLight"/>
              </a:rPr>
              <a:t> </a:t>
            </a:r>
            <a:r>
              <a:rPr lang="fr-FR" sz="2400" dirty="0" err="1">
                <a:solidFill>
                  <a:srgbClr val="263038"/>
                </a:solidFill>
                <a:latin typeface="KatarineStdLight"/>
              </a:rPr>
              <a:t>être</a:t>
            </a:r>
            <a:r>
              <a:rPr lang="fr-FR" sz="2400" dirty="0">
                <a:solidFill>
                  <a:srgbClr val="263038"/>
                </a:solidFill>
                <a:latin typeface="KatarineStdLight"/>
              </a:rPr>
              <a:t> </a:t>
            </a:r>
            <a:r>
              <a:rPr lang="fr-FR" sz="2400" dirty="0">
                <a:solidFill>
                  <a:srgbClr val="263038"/>
                </a:solidFill>
                <a:latin typeface="KatarineStdMedium"/>
              </a:rPr>
              <a:t>presque parfaitement trilingues voire quadrilingues</a:t>
            </a:r>
            <a:r>
              <a:rPr lang="fr-FR" sz="2400" dirty="0">
                <a:solidFill>
                  <a:srgbClr val="263038"/>
                </a:solidFill>
                <a:latin typeface="KatarineStdLight"/>
              </a:rPr>
              <a:t>. </a:t>
            </a:r>
          </a:p>
          <a:p>
            <a:pPr marL="285750" indent="-285750" algn="just">
              <a:spcBef>
                <a:spcPts val="600"/>
              </a:spcBef>
              <a:spcAft>
                <a:spcPts val="600"/>
              </a:spcAft>
              <a:buFont typeface="Arial" panose="020B0604020202020204" pitchFamily="34" charset="0"/>
              <a:buChar char="•"/>
            </a:pPr>
            <a:r>
              <a:rPr lang="fr-FR" sz="2400" dirty="0">
                <a:solidFill>
                  <a:srgbClr val="263038"/>
                </a:solidFill>
                <a:latin typeface="KatarineStdLight"/>
              </a:rPr>
              <a:t>Afin d'atteindre cet objectif, </a:t>
            </a:r>
            <a:r>
              <a:rPr lang="fr-FR" sz="2400" b="1" dirty="0">
                <a:latin typeface="KatarineStdLight"/>
              </a:rPr>
              <a:t>le Luxembourg se base implicitement sur plusieurs </a:t>
            </a:r>
            <a:r>
              <a:rPr lang="fr-FR" sz="2400" b="1" dirty="0" err="1">
                <a:latin typeface="KatarineStdLight"/>
              </a:rPr>
              <a:t>hypothèses</a:t>
            </a:r>
            <a:r>
              <a:rPr lang="fr-FR" sz="2400" dirty="0">
                <a:solidFill>
                  <a:srgbClr val="263038"/>
                </a:solidFill>
                <a:latin typeface="KatarineStdLight"/>
              </a:rPr>
              <a:t>, dont celle d’une langue maternelle commune comme base qui, en </a:t>
            </a:r>
            <a:r>
              <a:rPr lang="fr-FR" sz="2400" dirty="0" err="1">
                <a:solidFill>
                  <a:srgbClr val="263038"/>
                </a:solidFill>
                <a:latin typeface="KatarineStdLight"/>
              </a:rPr>
              <a:t>réalite</a:t>
            </a:r>
            <a:r>
              <a:rPr lang="fr-FR" sz="2400" dirty="0">
                <a:solidFill>
                  <a:srgbClr val="263038"/>
                </a:solidFill>
                <a:latin typeface="KatarineStdLight"/>
              </a:rPr>
              <a:t>́, ne s'appliquent plus de nos jours.</a:t>
            </a:r>
            <a:endParaRPr lang="fr-FR" sz="2400" b="1" dirty="0">
              <a:solidFill>
                <a:srgbClr val="263038"/>
              </a:solidFill>
              <a:latin typeface="KatarineStdMedium"/>
            </a:endParaRPr>
          </a:p>
        </p:txBody>
      </p:sp>
      <p:sp>
        <p:nvSpPr>
          <p:cNvPr id="2" name="Rectangle 1">
            <a:extLst>
              <a:ext uri="{FF2B5EF4-FFF2-40B4-BE49-F238E27FC236}">
                <a16:creationId xmlns:a16="http://schemas.microsoft.com/office/drawing/2014/main" id="{78ED5DD9-5FD0-5B43-BDD0-2A9DFB329433}"/>
              </a:ext>
            </a:extLst>
          </p:cNvPr>
          <p:cNvSpPr/>
          <p:nvPr/>
        </p:nvSpPr>
        <p:spPr>
          <a:xfrm>
            <a:off x="473034" y="478413"/>
            <a:ext cx="8419446" cy="646331"/>
          </a:xfrm>
          <a:prstGeom prst="rect">
            <a:avLst/>
          </a:prstGeom>
        </p:spPr>
        <p:txBody>
          <a:bodyPr wrap="square">
            <a:spAutoFit/>
          </a:bodyPr>
          <a:lstStyle/>
          <a:p>
            <a:pPr algn="ctr"/>
            <a:r>
              <a:rPr lang="fr-FR" sz="3600" b="1" dirty="0">
                <a:solidFill>
                  <a:srgbClr val="0432FF"/>
                </a:solidFill>
              </a:rPr>
              <a:t>La gestion du multilinguisme</a:t>
            </a:r>
          </a:p>
        </p:txBody>
      </p:sp>
    </p:spTree>
    <p:extLst>
      <p:ext uri="{BB962C8B-B14F-4D97-AF65-F5344CB8AC3E}">
        <p14:creationId xmlns:p14="http://schemas.microsoft.com/office/powerpoint/2010/main" val="4164711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DFCA3A-6537-E04C-AF11-4B82071902AE}"/>
              </a:ext>
            </a:extLst>
          </p:cNvPr>
          <p:cNvSpPr>
            <a:spLocks noGrp="1"/>
          </p:cNvSpPr>
          <p:nvPr>
            <p:ph type="title"/>
          </p:nvPr>
        </p:nvSpPr>
        <p:spPr>
          <a:xfrm>
            <a:off x="240631" y="260648"/>
            <a:ext cx="8638673" cy="758694"/>
          </a:xfrm>
        </p:spPr>
        <p:txBody>
          <a:bodyPr>
            <a:noAutofit/>
          </a:bodyPr>
          <a:lstStyle/>
          <a:p>
            <a:r>
              <a:rPr lang="fr-FR" sz="3200" b="1" dirty="0">
                <a:solidFill>
                  <a:srgbClr val="0000FF"/>
                </a:solidFill>
              </a:rPr>
              <a:t>La gestion du multilinguisme</a:t>
            </a:r>
            <a:br>
              <a:rPr lang="fr-FR" sz="3200" b="1" dirty="0">
                <a:solidFill>
                  <a:srgbClr val="0000FF"/>
                </a:solidFill>
              </a:rPr>
            </a:br>
            <a:r>
              <a:rPr lang="fr-FR" sz="3200" b="1" dirty="0">
                <a:solidFill>
                  <a:srgbClr val="0000FF"/>
                </a:solidFill>
              </a:rPr>
              <a:t>Croyances et pratiques des enseignants </a:t>
            </a:r>
          </a:p>
        </p:txBody>
      </p:sp>
      <p:sp>
        <p:nvSpPr>
          <p:cNvPr id="3" name="Espace réservé du contenu 2">
            <a:extLst>
              <a:ext uri="{FF2B5EF4-FFF2-40B4-BE49-F238E27FC236}">
                <a16:creationId xmlns:a16="http://schemas.microsoft.com/office/drawing/2014/main" id="{224A7DD8-6D45-2A42-B753-A7F92B27CCD0}"/>
              </a:ext>
            </a:extLst>
          </p:cNvPr>
          <p:cNvSpPr>
            <a:spLocks noGrp="1"/>
          </p:cNvSpPr>
          <p:nvPr>
            <p:ph idx="1"/>
          </p:nvPr>
        </p:nvSpPr>
        <p:spPr>
          <a:xfrm>
            <a:off x="240631" y="1273344"/>
            <a:ext cx="8229600" cy="4088365"/>
          </a:xfrm>
        </p:spPr>
        <p:txBody>
          <a:bodyPr>
            <a:normAutofit/>
          </a:bodyPr>
          <a:lstStyle/>
          <a:p>
            <a:pPr marL="0" indent="0" algn="just">
              <a:buNone/>
            </a:pPr>
            <a:endParaRPr lang="fr-FR" sz="2000" dirty="0"/>
          </a:p>
          <a:p>
            <a:pPr marL="0" indent="0" algn="just">
              <a:buNone/>
            </a:pPr>
            <a:endParaRPr lang="fr-FR" sz="2400" dirty="0"/>
          </a:p>
          <a:p>
            <a:pPr marL="0" indent="0" algn="just">
              <a:buNone/>
            </a:pPr>
            <a:endParaRPr lang="fr-FR" sz="2000" dirty="0"/>
          </a:p>
        </p:txBody>
      </p:sp>
      <p:sp>
        <p:nvSpPr>
          <p:cNvPr id="5" name="Rectangle 4">
            <a:extLst>
              <a:ext uri="{FF2B5EF4-FFF2-40B4-BE49-F238E27FC236}">
                <a16:creationId xmlns:a16="http://schemas.microsoft.com/office/drawing/2014/main" id="{1B3A7A46-004A-364C-B5A3-E00280773B4A}"/>
              </a:ext>
            </a:extLst>
          </p:cNvPr>
          <p:cNvSpPr/>
          <p:nvPr/>
        </p:nvSpPr>
        <p:spPr>
          <a:xfrm>
            <a:off x="402948" y="1273344"/>
            <a:ext cx="8314038" cy="5211683"/>
          </a:xfrm>
          <a:prstGeom prst="rect">
            <a:avLst/>
          </a:prstGeom>
        </p:spPr>
        <p:txBody>
          <a:bodyPr wrap="square">
            <a:spAutoFit/>
          </a:bodyPr>
          <a:lstStyle/>
          <a:p>
            <a:pPr marL="342900" indent="-342900" algn="just">
              <a:spcBef>
                <a:spcPts val="200"/>
              </a:spcBef>
              <a:spcAft>
                <a:spcPts val="200"/>
              </a:spcAft>
              <a:buFont typeface="+mj-lt"/>
              <a:buAutoNum type="arabicPeriod"/>
            </a:pPr>
            <a:r>
              <a:rPr lang="fr-FR" sz="2000" dirty="0">
                <a:ea typeface="Cambria" panose="02040503050406030204" pitchFamily="18" charset="0"/>
              </a:rPr>
              <a:t>Penser qu’</a:t>
            </a:r>
            <a:r>
              <a:rPr lang="fr-FR" sz="2000" b="1" dirty="0">
                <a:ea typeface="Cambria" panose="02040503050406030204" pitchFamily="18" charset="0"/>
              </a:rPr>
              <a:t>on apprend les langues “automatiquement” </a:t>
            </a:r>
            <a:r>
              <a:rPr lang="fr-FR" sz="2000" dirty="0">
                <a:ea typeface="Cambria" panose="02040503050406030204" pitchFamily="18" charset="0"/>
              </a:rPr>
              <a:t>en étant simplement exposé à un enseignement donné dans la langue cible et qu’il n’est pas nécessaire de mettre en place des opportunités d’apprentissage </a:t>
            </a:r>
            <a:r>
              <a:rPr lang="fr-FR" sz="1600" dirty="0">
                <a:ea typeface="Cambria" panose="02040503050406030204" pitchFamily="18" charset="0"/>
              </a:rPr>
              <a:t>(Kirsch, 2006 ;  </a:t>
            </a:r>
            <a:r>
              <a:rPr lang="fr-FR" sz="1600" dirty="0" err="1">
                <a:ea typeface="Cambria" panose="02040503050406030204" pitchFamily="18" charset="0"/>
              </a:rPr>
              <a:t>Takeuchi</a:t>
            </a:r>
            <a:r>
              <a:rPr lang="fr-FR" sz="1600" dirty="0">
                <a:ea typeface="Cambria" panose="02040503050406030204" pitchFamily="18" charset="0"/>
              </a:rPr>
              <a:t>, 2015)</a:t>
            </a:r>
            <a:r>
              <a:rPr lang="fr-FR" sz="2000" dirty="0">
                <a:ea typeface="Cambria" panose="02040503050406030204" pitchFamily="18" charset="0"/>
              </a:rPr>
              <a:t> ;</a:t>
            </a:r>
            <a:endParaRPr lang="fr-FR" dirty="0"/>
          </a:p>
          <a:p>
            <a:pPr marL="342900" indent="-342900" algn="just">
              <a:spcBef>
                <a:spcPts val="200"/>
              </a:spcBef>
              <a:spcAft>
                <a:spcPts val="200"/>
              </a:spcAft>
              <a:buFont typeface="+mj-lt"/>
              <a:buAutoNum type="arabicPeriod"/>
            </a:pPr>
            <a:r>
              <a:rPr lang="fr-FR" sz="2000" b="1" dirty="0"/>
              <a:t>Interdire aux élèves d’utiliser leur langue maternelle </a:t>
            </a:r>
            <a:r>
              <a:rPr lang="fr-FR" sz="2000" dirty="0"/>
              <a:t>afin de maximiser l’exposition à la langue cible </a:t>
            </a:r>
            <a:r>
              <a:rPr lang="fr-FR" sz="1600" dirty="0"/>
              <a:t>(</a:t>
            </a:r>
            <a:r>
              <a:rPr lang="fr-FR" sz="1600" dirty="0" err="1"/>
              <a:t>Takeuchi</a:t>
            </a:r>
            <a:r>
              <a:rPr lang="fr-FR" sz="1600" dirty="0"/>
              <a:t>, 2015) ;</a:t>
            </a:r>
          </a:p>
          <a:p>
            <a:pPr marL="342900" indent="-342900" algn="just">
              <a:spcBef>
                <a:spcPts val="200"/>
              </a:spcBef>
              <a:spcAft>
                <a:spcPts val="200"/>
              </a:spcAft>
              <a:buFont typeface="+mj-lt"/>
              <a:buAutoNum type="arabicPeriod"/>
            </a:pPr>
            <a:r>
              <a:rPr lang="fr-FR" sz="2000" b="1" dirty="0"/>
              <a:t>Sous-estimer les difficultés </a:t>
            </a:r>
            <a:r>
              <a:rPr lang="fr-FR" sz="2000" dirty="0"/>
              <a:t>et les problèmes de langues des apprenants </a:t>
            </a:r>
            <a:r>
              <a:rPr lang="fr-FR" sz="1600" dirty="0"/>
              <a:t>(</a:t>
            </a:r>
            <a:r>
              <a:rPr lang="fr-FR" sz="1600" dirty="0" err="1"/>
              <a:t>Kasule</a:t>
            </a:r>
            <a:r>
              <a:rPr lang="fr-FR" sz="1600" dirty="0"/>
              <a:t> &amp; </a:t>
            </a:r>
            <a:r>
              <a:rPr lang="fr-FR" sz="1600" dirty="0" err="1"/>
              <a:t>Mapolelo</a:t>
            </a:r>
            <a:r>
              <a:rPr lang="fr-FR" sz="1600" dirty="0"/>
              <a:t>, 2005) ;</a:t>
            </a:r>
          </a:p>
          <a:p>
            <a:pPr marL="342900" indent="-342900" algn="just">
              <a:spcBef>
                <a:spcPts val="200"/>
              </a:spcBef>
              <a:spcAft>
                <a:spcPts val="200"/>
              </a:spcAft>
              <a:buFont typeface="+mj-lt"/>
              <a:buAutoNum type="arabicPeriod"/>
            </a:pPr>
            <a:r>
              <a:rPr lang="fr-FR" sz="2000" b="1" dirty="0"/>
              <a:t>Considérer les mathématiques comme une matière indépendante de la langue</a:t>
            </a:r>
            <a:r>
              <a:rPr lang="fr-FR" sz="2000" dirty="0"/>
              <a:t> </a:t>
            </a:r>
            <a:r>
              <a:rPr lang="fr-FR" sz="1600" dirty="0"/>
              <a:t>(</a:t>
            </a:r>
            <a:r>
              <a:rPr lang="fr-FR" sz="1600" dirty="0" err="1"/>
              <a:t>Takeuchi</a:t>
            </a:r>
            <a:r>
              <a:rPr lang="fr-FR" sz="1600" dirty="0"/>
              <a:t>, 2015) ;</a:t>
            </a:r>
          </a:p>
          <a:p>
            <a:pPr marL="342900" indent="-342900" algn="just">
              <a:spcBef>
                <a:spcPts val="200"/>
              </a:spcBef>
              <a:spcAft>
                <a:spcPts val="200"/>
              </a:spcAft>
              <a:buFont typeface="+mj-lt"/>
              <a:buAutoNum type="arabicPeriod"/>
            </a:pPr>
            <a:r>
              <a:rPr lang="fr-FR" sz="2000" b="1" dirty="0"/>
              <a:t>Eviter les aspects langagiers de l’enseignement des mathématiques </a:t>
            </a:r>
            <a:r>
              <a:rPr lang="fr-FR" sz="2000" dirty="0"/>
              <a:t>en décontextualisant les problèmes et en évitant des « pertes de temps » dans les interactions verbales. </a:t>
            </a:r>
          </a:p>
          <a:p>
            <a:pPr marL="314325" lvl="1" algn="just">
              <a:spcBef>
                <a:spcPts val="200"/>
              </a:spcBef>
              <a:spcAft>
                <a:spcPts val="200"/>
              </a:spcAft>
            </a:pPr>
            <a:r>
              <a:rPr lang="fr-FR" sz="2000" dirty="0"/>
              <a:t>Une pratique fréquente consiste à cibler les apprentissages mathématiques sur les calculs et procédures considérant les textes et contextes comme de peu d’importance </a:t>
            </a:r>
            <a:r>
              <a:rPr lang="fr-FR" sz="1600" dirty="0"/>
              <a:t>(Smit &amp; van </a:t>
            </a:r>
            <a:r>
              <a:rPr lang="fr-FR" sz="1600" dirty="0" err="1"/>
              <a:t>Eerde</a:t>
            </a:r>
            <a:r>
              <a:rPr lang="fr-FR" sz="1600" dirty="0"/>
              <a:t>, 2011).</a:t>
            </a:r>
          </a:p>
        </p:txBody>
      </p:sp>
    </p:spTree>
    <p:extLst>
      <p:ext uri="{BB962C8B-B14F-4D97-AF65-F5344CB8AC3E}">
        <p14:creationId xmlns:p14="http://schemas.microsoft.com/office/powerpoint/2010/main" val="1701737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DFCA3A-6537-E04C-AF11-4B82071902AE}"/>
              </a:ext>
            </a:extLst>
          </p:cNvPr>
          <p:cNvSpPr>
            <a:spLocks noGrp="1"/>
          </p:cNvSpPr>
          <p:nvPr>
            <p:ph type="title"/>
          </p:nvPr>
        </p:nvSpPr>
        <p:spPr>
          <a:xfrm>
            <a:off x="240631" y="260648"/>
            <a:ext cx="8638673" cy="758694"/>
          </a:xfrm>
        </p:spPr>
        <p:txBody>
          <a:bodyPr>
            <a:noAutofit/>
          </a:bodyPr>
          <a:lstStyle/>
          <a:p>
            <a:br>
              <a:rPr lang="fr-FR" sz="3200" b="1" dirty="0">
                <a:solidFill>
                  <a:srgbClr val="0000FF"/>
                </a:solidFill>
              </a:rPr>
            </a:br>
            <a:r>
              <a:rPr lang="fr-FR" sz="3200" b="1" dirty="0">
                <a:solidFill>
                  <a:srgbClr val="0000FF"/>
                </a:solidFill>
              </a:rPr>
              <a:t>La gestion du multilinguisme</a:t>
            </a:r>
            <a:br>
              <a:rPr lang="fr-FR" sz="3200" b="1" dirty="0">
                <a:solidFill>
                  <a:srgbClr val="0000FF"/>
                </a:solidFill>
              </a:rPr>
            </a:br>
            <a:endParaRPr lang="fr-FR" sz="3200" b="1" dirty="0">
              <a:solidFill>
                <a:srgbClr val="0000FF"/>
              </a:solidFill>
            </a:endParaRPr>
          </a:p>
        </p:txBody>
      </p:sp>
      <p:sp>
        <p:nvSpPr>
          <p:cNvPr id="3" name="Espace réservé du contenu 2">
            <a:extLst>
              <a:ext uri="{FF2B5EF4-FFF2-40B4-BE49-F238E27FC236}">
                <a16:creationId xmlns:a16="http://schemas.microsoft.com/office/drawing/2014/main" id="{224A7DD8-6D45-2A42-B753-A7F92B27CCD0}"/>
              </a:ext>
            </a:extLst>
          </p:cNvPr>
          <p:cNvSpPr>
            <a:spLocks noGrp="1"/>
          </p:cNvSpPr>
          <p:nvPr>
            <p:ph idx="1"/>
          </p:nvPr>
        </p:nvSpPr>
        <p:spPr>
          <a:xfrm>
            <a:off x="240631" y="1273344"/>
            <a:ext cx="8229600" cy="4088365"/>
          </a:xfrm>
        </p:spPr>
        <p:txBody>
          <a:bodyPr>
            <a:normAutofit/>
          </a:bodyPr>
          <a:lstStyle/>
          <a:p>
            <a:pPr marL="0" indent="0" algn="just">
              <a:buNone/>
            </a:pPr>
            <a:endParaRPr lang="fr-FR" sz="2000" dirty="0"/>
          </a:p>
          <a:p>
            <a:pPr marL="0" indent="0" algn="just">
              <a:buNone/>
            </a:pPr>
            <a:endParaRPr lang="fr-FR" sz="2400" dirty="0"/>
          </a:p>
          <a:p>
            <a:pPr marL="0" indent="0" algn="just">
              <a:buNone/>
            </a:pPr>
            <a:endParaRPr lang="fr-FR" sz="2000" dirty="0"/>
          </a:p>
        </p:txBody>
      </p:sp>
      <p:sp>
        <p:nvSpPr>
          <p:cNvPr id="5" name="Rectangle 4">
            <a:extLst>
              <a:ext uri="{FF2B5EF4-FFF2-40B4-BE49-F238E27FC236}">
                <a16:creationId xmlns:a16="http://schemas.microsoft.com/office/drawing/2014/main" id="{1B3A7A46-004A-364C-B5A3-E00280773B4A}"/>
              </a:ext>
            </a:extLst>
          </p:cNvPr>
          <p:cNvSpPr/>
          <p:nvPr/>
        </p:nvSpPr>
        <p:spPr>
          <a:xfrm>
            <a:off x="402948" y="1196752"/>
            <a:ext cx="8314038" cy="4832092"/>
          </a:xfrm>
          <a:prstGeom prst="rect">
            <a:avLst/>
          </a:prstGeom>
        </p:spPr>
        <p:txBody>
          <a:bodyPr wrap="square">
            <a:spAutoFit/>
          </a:bodyPr>
          <a:lstStyle/>
          <a:p>
            <a:pPr indent="-142875" algn="just">
              <a:spcBef>
                <a:spcPts val="200"/>
              </a:spcBef>
              <a:spcAft>
                <a:spcPts val="200"/>
              </a:spcAft>
            </a:pPr>
            <a:r>
              <a:rPr lang="fr-FR" sz="2400" dirty="0"/>
              <a:t>De  pratiques pédagogiques spécifiques doivent être mises en place dans les classes</a:t>
            </a:r>
          </a:p>
          <a:p>
            <a:pPr indent="-142875" algn="just">
              <a:spcBef>
                <a:spcPts val="200"/>
              </a:spcBef>
              <a:spcAft>
                <a:spcPts val="200"/>
              </a:spcAft>
            </a:pPr>
            <a:endParaRPr lang="fr-FR" sz="2400" dirty="0"/>
          </a:p>
          <a:p>
            <a:pPr marL="328613" indent="-306388" algn="just">
              <a:spcBef>
                <a:spcPts val="200"/>
              </a:spcBef>
              <a:spcAft>
                <a:spcPts val="200"/>
              </a:spcAft>
              <a:buFont typeface="Arial" panose="020B0604020202020204" pitchFamily="34" charset="0"/>
              <a:buChar char="•"/>
            </a:pPr>
            <a:r>
              <a:rPr lang="fr-FR" sz="2400" dirty="0"/>
              <a:t>Les enseignants sont peu soutenus dans la gestion du multilinguisme dans les classes</a:t>
            </a:r>
          </a:p>
          <a:p>
            <a:pPr marL="376238" algn="just">
              <a:spcBef>
                <a:spcPts val="200"/>
              </a:spcBef>
              <a:spcAft>
                <a:spcPts val="200"/>
              </a:spcAft>
            </a:pPr>
            <a:r>
              <a:rPr lang="fr-FR" sz="2400" dirty="0"/>
              <a:t>➞ formation initiale</a:t>
            </a:r>
          </a:p>
          <a:p>
            <a:pPr marL="376238" algn="just">
              <a:spcBef>
                <a:spcPts val="200"/>
              </a:spcBef>
              <a:spcAft>
                <a:spcPts val="200"/>
              </a:spcAft>
            </a:pPr>
            <a:r>
              <a:rPr lang="fr-FR" sz="2400" dirty="0"/>
              <a:t>➞ formation continuée</a:t>
            </a:r>
          </a:p>
          <a:p>
            <a:pPr algn="just">
              <a:spcBef>
                <a:spcPts val="200"/>
              </a:spcBef>
              <a:spcAft>
                <a:spcPts val="200"/>
              </a:spcAft>
            </a:pPr>
            <a:endParaRPr lang="fr-FR" sz="2400" dirty="0"/>
          </a:p>
          <a:p>
            <a:pPr marL="328613" indent="-306388" algn="just">
              <a:spcBef>
                <a:spcPts val="200"/>
              </a:spcBef>
              <a:spcAft>
                <a:spcPts val="200"/>
              </a:spcAft>
              <a:buFont typeface="Arial" panose="020B0604020202020204" pitchFamily="34" charset="0"/>
              <a:buChar char="•"/>
            </a:pPr>
            <a:r>
              <a:rPr lang="fr-FR" sz="2400" dirty="0"/>
              <a:t>Il s’agit de les accompagner la mise en place de pratiques visant un </a:t>
            </a:r>
            <a:r>
              <a:rPr lang="fr-FR" sz="2400" b="1" dirty="0"/>
              <a:t>Content and </a:t>
            </a:r>
            <a:r>
              <a:rPr lang="fr-FR" sz="2400" b="1" dirty="0" err="1"/>
              <a:t>Language</a:t>
            </a:r>
            <a:r>
              <a:rPr lang="fr-FR" sz="2400" b="1" dirty="0"/>
              <a:t> Integrated Learning</a:t>
            </a:r>
            <a:r>
              <a:rPr lang="fr-FR" sz="2400" dirty="0"/>
              <a:t> (CLIL) et qui  poursuivraient à la fois des objectifs de contenu et de langue</a:t>
            </a:r>
          </a:p>
        </p:txBody>
      </p:sp>
    </p:spTree>
    <p:extLst>
      <p:ext uri="{BB962C8B-B14F-4D97-AF65-F5344CB8AC3E}">
        <p14:creationId xmlns:p14="http://schemas.microsoft.com/office/powerpoint/2010/main" val="301048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C701330-B20C-3241-AEF6-A41FE81768DC}" type="slidenum">
              <a:rPr lang="en-US" smtClean="0"/>
              <a:t>35</a:t>
            </a:fld>
            <a:endParaRPr lang="en-US"/>
          </a:p>
        </p:txBody>
      </p:sp>
      <p:sp>
        <p:nvSpPr>
          <p:cNvPr id="4" name="Content Placeholder 3"/>
          <p:cNvSpPr>
            <a:spLocks noGrp="1"/>
          </p:cNvSpPr>
          <p:nvPr>
            <p:ph idx="1"/>
          </p:nvPr>
        </p:nvSpPr>
        <p:spPr>
          <a:xfrm>
            <a:off x="323528" y="1567333"/>
            <a:ext cx="8229600" cy="4525963"/>
          </a:xfrm>
        </p:spPr>
        <p:txBody>
          <a:bodyPr>
            <a:normAutofit/>
          </a:bodyPr>
          <a:lstStyle/>
          <a:p>
            <a:pPr marL="0" indent="0" algn="ctr">
              <a:buNone/>
            </a:pPr>
            <a:endParaRPr lang="en-US" sz="3600" b="1" dirty="0">
              <a:solidFill>
                <a:srgbClr val="3366FF"/>
              </a:solidFill>
            </a:endParaRPr>
          </a:p>
          <a:p>
            <a:pPr marL="0" indent="0" algn="ctr">
              <a:buNone/>
            </a:pPr>
            <a:endParaRPr lang="en-US" sz="3600" b="1" dirty="0">
              <a:solidFill>
                <a:srgbClr val="0432FF"/>
              </a:solidFill>
            </a:endParaRPr>
          </a:p>
          <a:p>
            <a:pPr marL="0" indent="0" algn="ctr">
              <a:buNone/>
            </a:pPr>
            <a:r>
              <a:rPr lang="en-US" sz="3600" b="1" dirty="0">
                <a:solidFill>
                  <a:srgbClr val="0432FF"/>
                </a:solidFill>
              </a:rPr>
              <a:t>CURRICULUM DES ELEVES</a:t>
            </a:r>
          </a:p>
        </p:txBody>
      </p:sp>
    </p:spTree>
    <p:extLst>
      <p:ext uri="{BB962C8B-B14F-4D97-AF65-F5344CB8AC3E}">
        <p14:creationId xmlns:p14="http://schemas.microsoft.com/office/powerpoint/2010/main" val="3328316538"/>
      </p:ext>
    </p:extLst>
  </p:cSld>
  <p:clrMapOvr>
    <a:masterClrMapping/>
  </p:clrMapOvr>
  <mc:AlternateContent xmlns:mc="http://schemas.openxmlformats.org/markup-compatibility/2006" xmlns:p14="http://schemas.microsoft.com/office/powerpoint/2010/main">
    <mc:Choice Requires="p14">
      <p:transition spd="slow" p14:dur="2000" advTm="31789"/>
    </mc:Choice>
    <mc:Fallback xmlns="">
      <p:transition xmlns:p14="http://schemas.microsoft.com/office/powerpoint/2010/main" spd="slow" advTm="31789"/>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CA7F5C-6F85-E747-B382-D9146FC2E257}"/>
              </a:ext>
            </a:extLst>
          </p:cNvPr>
          <p:cNvSpPr>
            <a:spLocks noGrp="1"/>
          </p:cNvSpPr>
          <p:nvPr>
            <p:ph type="title"/>
          </p:nvPr>
        </p:nvSpPr>
        <p:spPr/>
        <p:txBody>
          <a:bodyPr>
            <a:normAutofit/>
          </a:bodyPr>
          <a:lstStyle/>
          <a:p>
            <a:r>
              <a:rPr lang="fr-FR" sz="3600" b="1" dirty="0">
                <a:solidFill>
                  <a:srgbClr val="0432FF"/>
                </a:solidFill>
              </a:rPr>
              <a:t>Les curricula aux Luxembourg </a:t>
            </a:r>
          </a:p>
        </p:txBody>
      </p:sp>
      <p:sp>
        <p:nvSpPr>
          <p:cNvPr id="4" name="Espace réservé du numéro de diapositive 3">
            <a:extLst>
              <a:ext uri="{FF2B5EF4-FFF2-40B4-BE49-F238E27FC236}">
                <a16:creationId xmlns:a16="http://schemas.microsoft.com/office/drawing/2014/main" id="{98C1C91D-88D0-5F45-831F-9F50A55E1495}"/>
              </a:ext>
            </a:extLst>
          </p:cNvPr>
          <p:cNvSpPr>
            <a:spLocks noGrp="1"/>
          </p:cNvSpPr>
          <p:nvPr>
            <p:ph type="sldNum" sz="quarter" idx="12"/>
          </p:nvPr>
        </p:nvSpPr>
        <p:spPr/>
        <p:txBody>
          <a:bodyPr/>
          <a:lstStyle/>
          <a:p>
            <a:fld id="{EC701330-B20C-3241-AEF6-A41FE81768DC}" type="slidenum">
              <a:rPr lang="en-US" smtClean="0"/>
              <a:t>36</a:t>
            </a:fld>
            <a:endParaRPr lang="en-US"/>
          </a:p>
        </p:txBody>
      </p:sp>
      <p:sp>
        <p:nvSpPr>
          <p:cNvPr id="3" name="ZoneTexte 2">
            <a:extLst>
              <a:ext uri="{FF2B5EF4-FFF2-40B4-BE49-F238E27FC236}">
                <a16:creationId xmlns:a16="http://schemas.microsoft.com/office/drawing/2014/main" id="{29BAA607-88A4-C044-92EC-473ADAF85101}"/>
              </a:ext>
            </a:extLst>
          </p:cNvPr>
          <p:cNvSpPr txBox="1"/>
          <p:nvPr/>
        </p:nvSpPr>
        <p:spPr>
          <a:xfrm>
            <a:off x="457200" y="1417638"/>
            <a:ext cx="8003232" cy="5016758"/>
          </a:xfrm>
          <a:prstGeom prst="rect">
            <a:avLst/>
          </a:prstGeom>
          <a:noFill/>
        </p:spPr>
        <p:txBody>
          <a:bodyPr wrap="square" rtlCol="0">
            <a:spAutoFit/>
          </a:bodyPr>
          <a:lstStyle/>
          <a:p>
            <a:pPr algn="just"/>
            <a:r>
              <a:rPr lang="fr-FR" sz="2400" dirty="0"/>
              <a:t>Les curricula sont basés sur la logique des </a:t>
            </a:r>
            <a:r>
              <a:rPr lang="fr-FR" sz="2400" b="1" dirty="0"/>
              <a:t>compétences</a:t>
            </a:r>
            <a:r>
              <a:rPr lang="fr-FR" sz="2400" dirty="0"/>
              <a:t> aux </a:t>
            </a:r>
          </a:p>
          <a:p>
            <a:pPr marL="285750" indent="-285750" algn="just">
              <a:buFont typeface="Arial" panose="020B0604020202020204" pitchFamily="34" charset="0"/>
              <a:buChar char="•"/>
            </a:pPr>
            <a:r>
              <a:rPr lang="fr-FR" sz="2400" dirty="0"/>
              <a:t>préscolaire &amp; primaire (depuis 2009)</a:t>
            </a:r>
          </a:p>
          <a:p>
            <a:pPr marL="285750" indent="-285750" algn="just">
              <a:buFont typeface="Arial" panose="020B0604020202020204" pitchFamily="34" charset="0"/>
              <a:buChar char="•"/>
            </a:pPr>
            <a:r>
              <a:rPr lang="fr-FR" sz="2400" dirty="0"/>
              <a:t>secondaire jusqu’à la 4</a:t>
            </a:r>
            <a:r>
              <a:rPr lang="fr-FR" sz="2400" baseline="30000" dirty="0"/>
              <a:t>e</a:t>
            </a:r>
            <a:r>
              <a:rPr lang="fr-FR" sz="2400" dirty="0"/>
              <a:t> année (grade 10) (depuis 2006)</a:t>
            </a:r>
          </a:p>
          <a:p>
            <a:pPr algn="just"/>
            <a:endParaRPr lang="fr-FR" sz="800" dirty="0"/>
          </a:p>
          <a:p>
            <a:pPr algn="just"/>
            <a:r>
              <a:rPr lang="fr-FR" sz="2400" dirty="0"/>
              <a:t>Dans le </a:t>
            </a:r>
            <a:r>
              <a:rPr lang="fr-FR" sz="2400" b="1" dirty="0"/>
              <a:t>curriculum de l’enseignement fondamental </a:t>
            </a:r>
            <a:r>
              <a:rPr lang="fr-FR" sz="2400" dirty="0"/>
              <a:t>(préscolaire et primaire), on distingue pour les</a:t>
            </a:r>
            <a:r>
              <a:rPr lang="fr-FR" sz="2400" b="1" dirty="0"/>
              <a:t> Langues</a:t>
            </a:r>
            <a:r>
              <a:rPr lang="fr-FR" sz="2400" dirty="0"/>
              <a:t>, </a:t>
            </a:r>
            <a:r>
              <a:rPr lang="fr-FR" sz="2400" b="1" dirty="0"/>
              <a:t>Math</a:t>
            </a:r>
            <a:r>
              <a:rPr lang="fr-FR" sz="2400" dirty="0"/>
              <a:t> et </a:t>
            </a:r>
            <a:r>
              <a:rPr lang="fr-FR" sz="2400" b="1" dirty="0"/>
              <a:t>Sciences</a:t>
            </a:r>
            <a:r>
              <a:rPr lang="fr-FR" sz="2400" dirty="0"/>
              <a:t> :</a:t>
            </a:r>
          </a:p>
          <a:p>
            <a:pPr marL="342900" indent="-342900" algn="just">
              <a:buFont typeface="Arial" panose="020B0604020202020204" pitchFamily="34" charset="0"/>
              <a:buChar char="•"/>
            </a:pPr>
            <a:r>
              <a:rPr lang="fr-FR" sz="2400" dirty="0"/>
              <a:t>Des compétences générales identiques pour tous les cycles</a:t>
            </a:r>
          </a:p>
          <a:p>
            <a:pPr marL="325438" lvl="1" algn="just"/>
            <a:r>
              <a:rPr lang="fr-FR" sz="2400" dirty="0"/>
              <a:t>(cycle 1 – cycle 2 – cycle 3  - cycle 4)</a:t>
            </a:r>
          </a:p>
          <a:p>
            <a:pPr marL="342900" indent="-342900" algn="just">
              <a:buFont typeface="Arial" panose="020B0604020202020204" pitchFamily="34" charset="0"/>
              <a:buChar char="•"/>
            </a:pPr>
            <a:r>
              <a:rPr lang="fr-FR" sz="2400" dirty="0"/>
              <a:t>Des compétences relatives aux contenus propres  à chaque cycle</a:t>
            </a:r>
          </a:p>
          <a:p>
            <a:endParaRPr lang="fr-FR" sz="2400" dirty="0"/>
          </a:p>
          <a:p>
            <a:r>
              <a:rPr lang="fr-FR" sz="2400" dirty="0"/>
              <a:t> </a:t>
            </a:r>
          </a:p>
          <a:p>
            <a:r>
              <a:rPr lang="fr-FR" sz="2400" dirty="0"/>
              <a:t> </a:t>
            </a:r>
          </a:p>
        </p:txBody>
      </p:sp>
      <p:graphicFrame>
        <p:nvGraphicFramePr>
          <p:cNvPr id="5" name="Tableau 4">
            <a:extLst>
              <a:ext uri="{FF2B5EF4-FFF2-40B4-BE49-F238E27FC236}">
                <a16:creationId xmlns:a16="http://schemas.microsoft.com/office/drawing/2014/main" id="{EF9F7F3D-C31C-ED48-A3C7-D6F1FC4A36B3}"/>
              </a:ext>
            </a:extLst>
          </p:cNvPr>
          <p:cNvGraphicFramePr>
            <a:graphicFrameLocks noGrp="1"/>
          </p:cNvGraphicFramePr>
          <p:nvPr>
            <p:extLst>
              <p:ext uri="{D42A27DB-BD31-4B8C-83A1-F6EECF244321}">
                <p14:modId xmlns:p14="http://schemas.microsoft.com/office/powerpoint/2010/main" val="2877845912"/>
              </p:ext>
            </p:extLst>
          </p:nvPr>
        </p:nvGraphicFramePr>
        <p:xfrm>
          <a:off x="678396" y="5445224"/>
          <a:ext cx="7560840" cy="736600"/>
        </p:xfrm>
        <a:graphic>
          <a:graphicData uri="http://schemas.openxmlformats.org/drawingml/2006/table">
            <a:tbl>
              <a:tblPr firstRow="1" bandRow="1">
                <a:tableStyleId>{5940675A-B579-460E-94D1-54222C63F5DA}</a:tableStyleId>
              </a:tblPr>
              <a:tblGrid>
                <a:gridCol w="3960440">
                  <a:extLst>
                    <a:ext uri="{9D8B030D-6E8A-4147-A177-3AD203B41FA5}">
                      <a16:colId xmlns:a16="http://schemas.microsoft.com/office/drawing/2014/main" val="2428080794"/>
                    </a:ext>
                  </a:extLst>
                </a:gridCol>
                <a:gridCol w="3600400">
                  <a:extLst>
                    <a:ext uri="{9D8B030D-6E8A-4147-A177-3AD203B41FA5}">
                      <a16:colId xmlns:a16="http://schemas.microsoft.com/office/drawing/2014/main" val="3574535293"/>
                    </a:ext>
                  </a:extLst>
                </a:gridCol>
              </a:tblGrid>
              <a:tr h="285080">
                <a:tc>
                  <a:txBody>
                    <a:bodyPr/>
                    <a:lstStyle/>
                    <a:p>
                      <a:r>
                        <a:rPr lang="fr-FR" sz="1800" dirty="0"/>
                        <a:t>Cycle 1 = précoce - préscolaire</a:t>
                      </a:r>
                      <a:endParaRPr lang="fr-FR" dirty="0"/>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t>Cycle 3 = grades 3 et 4</a:t>
                      </a: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extLst>
                  <a:ext uri="{0D108BD9-81ED-4DB2-BD59-A6C34878D82A}">
                    <a16:rowId xmlns:a16="http://schemas.microsoft.com/office/drawing/2014/main" val="1475309849"/>
                  </a:ext>
                </a:extLst>
              </a:tr>
              <a:tr h="370840">
                <a:tc>
                  <a:txBody>
                    <a:bodyPr/>
                    <a:lstStyle/>
                    <a:p>
                      <a:r>
                        <a:rPr lang="fr-FR" sz="1800" dirty="0"/>
                        <a:t>Cycle 3 = grades 1 et 2</a:t>
                      </a:r>
                      <a:endParaRPr lang="fr-FR"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r>
                        <a:rPr lang="fr-FR" sz="1800" dirty="0"/>
                        <a:t>Cycle 4 = grades 5 et 6</a:t>
                      </a:r>
                      <a:endParaRPr lang="fr-FR"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689059070"/>
                  </a:ext>
                </a:extLst>
              </a:tr>
            </a:tbl>
          </a:graphicData>
        </a:graphic>
      </p:graphicFrame>
    </p:spTree>
    <p:extLst>
      <p:ext uri="{BB962C8B-B14F-4D97-AF65-F5344CB8AC3E}">
        <p14:creationId xmlns:p14="http://schemas.microsoft.com/office/powerpoint/2010/main" val="1665949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23EEEF-42F1-5E42-9273-316E3D2CA10A}"/>
              </a:ext>
            </a:extLst>
          </p:cNvPr>
          <p:cNvSpPr>
            <a:spLocks noGrp="1"/>
          </p:cNvSpPr>
          <p:nvPr>
            <p:ph type="title"/>
          </p:nvPr>
        </p:nvSpPr>
        <p:spPr>
          <a:xfrm>
            <a:off x="457200" y="188640"/>
            <a:ext cx="8229600" cy="1143000"/>
          </a:xfrm>
        </p:spPr>
        <p:txBody>
          <a:bodyPr>
            <a:normAutofit/>
          </a:bodyPr>
          <a:lstStyle/>
          <a:p>
            <a:r>
              <a:rPr lang="fr-FR" sz="3600" b="1" dirty="0">
                <a:solidFill>
                  <a:srgbClr val="0432FF"/>
                </a:solidFill>
              </a:rPr>
              <a:t>Curriculum en langues</a:t>
            </a:r>
            <a:endParaRPr lang="fr-FR" sz="3600" dirty="0"/>
          </a:p>
        </p:txBody>
      </p:sp>
      <p:sp>
        <p:nvSpPr>
          <p:cNvPr id="4" name="Espace réservé du numéro de diapositive 3">
            <a:extLst>
              <a:ext uri="{FF2B5EF4-FFF2-40B4-BE49-F238E27FC236}">
                <a16:creationId xmlns:a16="http://schemas.microsoft.com/office/drawing/2014/main" id="{87561081-04C8-6849-B570-2DBB93C2816E}"/>
              </a:ext>
            </a:extLst>
          </p:cNvPr>
          <p:cNvSpPr>
            <a:spLocks noGrp="1"/>
          </p:cNvSpPr>
          <p:nvPr>
            <p:ph type="sldNum" sz="quarter" idx="12"/>
          </p:nvPr>
        </p:nvSpPr>
        <p:spPr/>
        <p:txBody>
          <a:bodyPr/>
          <a:lstStyle/>
          <a:p>
            <a:fld id="{EC701330-B20C-3241-AEF6-A41FE81768DC}" type="slidenum">
              <a:rPr lang="en-US" smtClean="0"/>
              <a:t>37</a:t>
            </a:fld>
            <a:endParaRPr lang="en-US"/>
          </a:p>
        </p:txBody>
      </p:sp>
      <p:sp>
        <p:nvSpPr>
          <p:cNvPr id="5" name="Rectangle 4">
            <a:extLst>
              <a:ext uri="{FF2B5EF4-FFF2-40B4-BE49-F238E27FC236}">
                <a16:creationId xmlns:a16="http://schemas.microsoft.com/office/drawing/2014/main" id="{055F2623-994C-2445-A64B-5C59CBA398BE}"/>
              </a:ext>
            </a:extLst>
          </p:cNvPr>
          <p:cNvSpPr/>
          <p:nvPr/>
        </p:nvSpPr>
        <p:spPr>
          <a:xfrm>
            <a:off x="452656" y="1196752"/>
            <a:ext cx="8511832" cy="3662541"/>
          </a:xfrm>
          <a:prstGeom prst="rect">
            <a:avLst/>
          </a:prstGeom>
        </p:spPr>
        <p:txBody>
          <a:bodyPr wrap="square">
            <a:spAutoFit/>
          </a:bodyPr>
          <a:lstStyle/>
          <a:p>
            <a:pPr marL="342900" indent="-342900" algn="just">
              <a:buFont typeface="Arial" panose="020B0604020202020204" pitchFamily="34" charset="0"/>
              <a:buChar char="•"/>
            </a:pPr>
            <a:r>
              <a:rPr lang="fr-FR" sz="2400" dirty="0"/>
              <a:t>Que ce soit au primaire ou au secondaire, il s’agit de développer les </a:t>
            </a:r>
            <a:r>
              <a:rPr lang="fr-FR" sz="2400" b="1" dirty="0"/>
              <a:t>compétences de compréhension, d’expression, de lecture et d’écriture. </a:t>
            </a:r>
          </a:p>
          <a:p>
            <a:pPr algn="just"/>
            <a:endParaRPr lang="fr-FR" sz="800" dirty="0"/>
          </a:p>
          <a:p>
            <a:pPr marL="342900" indent="-342900" algn="just">
              <a:buFont typeface="Arial" panose="020B0604020202020204" pitchFamily="34" charset="0"/>
              <a:buChar char="•"/>
            </a:pPr>
            <a:r>
              <a:rPr lang="fr-FR" sz="2400" dirty="0"/>
              <a:t>Cependant, dans les faits, l’accent est surtout mis sur l’exactitude de la production écrite et orale et donc sur le formalisme plus que sur la communication </a:t>
            </a:r>
            <a:r>
              <a:rPr lang="fr-FR" dirty="0"/>
              <a:t>(Kirsch)</a:t>
            </a:r>
          </a:p>
          <a:p>
            <a:pPr algn="just"/>
            <a:endParaRPr lang="fr-FR" sz="800" dirty="0"/>
          </a:p>
          <a:p>
            <a:pPr marL="342900" indent="-342900" algn="just">
              <a:buFont typeface="Arial" panose="020B0604020202020204" pitchFamily="34" charset="0"/>
              <a:buChar char="•"/>
            </a:pPr>
            <a:r>
              <a:rPr lang="fr-FR" sz="2400" b="1" dirty="0"/>
              <a:t>Peu de mention du multilinguisme dans le curriculum. </a:t>
            </a:r>
            <a:r>
              <a:rPr lang="fr-FR" sz="2400" dirty="0"/>
              <a:t>Ce n’est que dans les compétences générales en langues, que la question du multilinguisme apparaît : </a:t>
            </a:r>
          </a:p>
        </p:txBody>
      </p:sp>
      <p:sp>
        <p:nvSpPr>
          <p:cNvPr id="3" name="Rectangle 2">
            <a:extLst>
              <a:ext uri="{FF2B5EF4-FFF2-40B4-BE49-F238E27FC236}">
                <a16:creationId xmlns:a16="http://schemas.microsoft.com/office/drawing/2014/main" id="{AD9C72A7-9007-9E4F-A82F-0621CCE5857A}"/>
              </a:ext>
            </a:extLst>
          </p:cNvPr>
          <p:cNvSpPr/>
          <p:nvPr/>
        </p:nvSpPr>
        <p:spPr>
          <a:xfrm>
            <a:off x="300137" y="4913635"/>
            <a:ext cx="8691344" cy="1631216"/>
          </a:xfrm>
          <a:prstGeom prst="rect">
            <a:avLst/>
          </a:prstGeom>
        </p:spPr>
        <p:txBody>
          <a:bodyPr wrap="square">
            <a:spAutoFit/>
          </a:bodyPr>
          <a:lstStyle/>
          <a:p>
            <a:pPr algn="just"/>
            <a:r>
              <a:rPr lang="fr-FR" sz="2000" i="1" dirty="0">
                <a:latin typeface="+mj-lt"/>
              </a:rPr>
              <a:t>« L’objectif principal consiste à </a:t>
            </a:r>
            <a:r>
              <a:rPr lang="fr-FR" sz="2000" i="1" dirty="0" err="1">
                <a:latin typeface="+mj-lt"/>
              </a:rPr>
              <a:t>développer</a:t>
            </a:r>
            <a:r>
              <a:rPr lang="fr-FR" sz="2000" i="1" dirty="0">
                <a:latin typeface="+mj-lt"/>
              </a:rPr>
              <a:t> </a:t>
            </a:r>
            <a:r>
              <a:rPr lang="fr-FR" sz="2000" i="1" dirty="0" err="1">
                <a:latin typeface="+mj-lt"/>
              </a:rPr>
              <a:t>auprès</a:t>
            </a:r>
            <a:r>
              <a:rPr lang="fr-FR" sz="2000" i="1" dirty="0">
                <a:latin typeface="+mj-lt"/>
              </a:rPr>
              <a:t> des </a:t>
            </a:r>
            <a:r>
              <a:rPr lang="fr-FR" sz="2000" i="1" dirty="0" err="1">
                <a:latin typeface="+mj-lt"/>
              </a:rPr>
              <a:t>élèves</a:t>
            </a:r>
            <a:r>
              <a:rPr lang="fr-FR" sz="2000" i="1" dirty="0">
                <a:latin typeface="+mj-lt"/>
              </a:rPr>
              <a:t> une conscience </a:t>
            </a:r>
            <a:r>
              <a:rPr lang="fr-FR" sz="2000" i="1" dirty="0" err="1">
                <a:latin typeface="+mj-lt"/>
              </a:rPr>
              <a:t>métalinguistique</a:t>
            </a:r>
            <a:r>
              <a:rPr lang="fr-FR" sz="2000" i="1" dirty="0">
                <a:latin typeface="+mj-lt"/>
              </a:rPr>
              <a:t>, à leur faire </a:t>
            </a:r>
            <a:r>
              <a:rPr lang="fr-FR" sz="2000" i="1" dirty="0" err="1">
                <a:latin typeface="+mj-lt"/>
              </a:rPr>
              <a:t>acquérir</a:t>
            </a:r>
            <a:r>
              <a:rPr lang="fr-FR" sz="2000" i="1" dirty="0">
                <a:latin typeface="+mj-lt"/>
              </a:rPr>
              <a:t> une </a:t>
            </a:r>
            <a:r>
              <a:rPr lang="fr-FR" sz="2000" i="1" dirty="0" err="1">
                <a:latin typeface="+mj-lt"/>
              </a:rPr>
              <a:t>sensibilite</a:t>
            </a:r>
            <a:r>
              <a:rPr lang="fr-FR" sz="2000" i="1" dirty="0">
                <a:latin typeface="+mj-lt"/>
              </a:rPr>
              <a:t>́ plurilinguistique et pluriculturelle et à valoriser leurs connaissances et </a:t>
            </a:r>
            <a:r>
              <a:rPr lang="fr-FR" sz="2000" i="1" dirty="0" err="1">
                <a:latin typeface="+mj-lt"/>
              </a:rPr>
              <a:t>compétences</a:t>
            </a:r>
            <a:r>
              <a:rPr lang="fr-FR" sz="2000" i="1" dirty="0">
                <a:latin typeface="+mj-lt"/>
              </a:rPr>
              <a:t> dans </a:t>
            </a:r>
            <a:r>
              <a:rPr lang="fr-FR" sz="2000" i="1" dirty="0" err="1">
                <a:latin typeface="+mj-lt"/>
              </a:rPr>
              <a:t>différentes</a:t>
            </a:r>
            <a:r>
              <a:rPr lang="fr-FR" sz="2000" i="1" dirty="0">
                <a:latin typeface="+mj-lt"/>
              </a:rPr>
              <a:t> langues, y compris celles qui ne figurent pas parmi les langues d’enseignement » </a:t>
            </a:r>
            <a:r>
              <a:rPr lang="fr-FR" dirty="0">
                <a:latin typeface="+mj-lt"/>
              </a:rPr>
              <a:t>(Plan d’étude, p. 59, MENJE)</a:t>
            </a:r>
          </a:p>
        </p:txBody>
      </p:sp>
    </p:spTree>
    <p:extLst>
      <p:ext uri="{BB962C8B-B14F-4D97-AF65-F5344CB8AC3E}">
        <p14:creationId xmlns:p14="http://schemas.microsoft.com/office/powerpoint/2010/main" val="2724392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23EEEF-42F1-5E42-9273-316E3D2CA10A}"/>
              </a:ext>
            </a:extLst>
          </p:cNvPr>
          <p:cNvSpPr>
            <a:spLocks noGrp="1"/>
          </p:cNvSpPr>
          <p:nvPr>
            <p:ph type="title"/>
          </p:nvPr>
        </p:nvSpPr>
        <p:spPr/>
        <p:txBody>
          <a:bodyPr>
            <a:normAutofit/>
          </a:bodyPr>
          <a:lstStyle/>
          <a:p>
            <a:r>
              <a:rPr lang="fr-FR" sz="3600" b="1" dirty="0">
                <a:solidFill>
                  <a:srgbClr val="0432FF"/>
                </a:solidFill>
              </a:rPr>
              <a:t>Curriculum en mathématiques</a:t>
            </a:r>
            <a:endParaRPr lang="fr-FR" sz="3600" dirty="0"/>
          </a:p>
        </p:txBody>
      </p:sp>
      <p:sp>
        <p:nvSpPr>
          <p:cNvPr id="4" name="Espace réservé du numéro de diapositive 3">
            <a:extLst>
              <a:ext uri="{FF2B5EF4-FFF2-40B4-BE49-F238E27FC236}">
                <a16:creationId xmlns:a16="http://schemas.microsoft.com/office/drawing/2014/main" id="{87561081-04C8-6849-B570-2DBB93C2816E}"/>
              </a:ext>
            </a:extLst>
          </p:cNvPr>
          <p:cNvSpPr>
            <a:spLocks noGrp="1"/>
          </p:cNvSpPr>
          <p:nvPr>
            <p:ph type="sldNum" sz="quarter" idx="12"/>
          </p:nvPr>
        </p:nvSpPr>
        <p:spPr/>
        <p:txBody>
          <a:bodyPr/>
          <a:lstStyle/>
          <a:p>
            <a:fld id="{EC701330-B20C-3241-AEF6-A41FE81768DC}" type="slidenum">
              <a:rPr lang="en-US" smtClean="0"/>
              <a:t>38</a:t>
            </a:fld>
            <a:endParaRPr lang="en-US"/>
          </a:p>
        </p:txBody>
      </p:sp>
      <p:sp>
        <p:nvSpPr>
          <p:cNvPr id="5" name="Rectangle 4">
            <a:extLst>
              <a:ext uri="{FF2B5EF4-FFF2-40B4-BE49-F238E27FC236}">
                <a16:creationId xmlns:a16="http://schemas.microsoft.com/office/drawing/2014/main" id="{055F2623-994C-2445-A64B-5C59CBA398BE}"/>
              </a:ext>
            </a:extLst>
          </p:cNvPr>
          <p:cNvSpPr/>
          <p:nvPr/>
        </p:nvSpPr>
        <p:spPr>
          <a:xfrm>
            <a:off x="323528" y="1268760"/>
            <a:ext cx="8568952" cy="5386090"/>
          </a:xfrm>
          <a:prstGeom prst="rect">
            <a:avLst/>
          </a:prstGeom>
        </p:spPr>
        <p:txBody>
          <a:bodyPr wrap="square">
            <a:spAutoFit/>
          </a:bodyPr>
          <a:lstStyle/>
          <a:p>
            <a:pPr algn="just"/>
            <a:r>
              <a:rPr lang="fr-FR" sz="2400" dirty="0">
                <a:solidFill>
                  <a:srgbClr val="FF0000"/>
                </a:solidFill>
              </a:rPr>
              <a:t>Cinq compétences « générales »  </a:t>
            </a:r>
            <a:r>
              <a:rPr lang="fr-FR" sz="2400" dirty="0"/>
              <a:t>structurent les compétences en mathématiques depuis le préscolaire jusqu’en 4</a:t>
            </a:r>
            <a:r>
              <a:rPr lang="fr-FR" sz="2400" baseline="30000" dirty="0"/>
              <a:t>e</a:t>
            </a:r>
            <a:r>
              <a:rPr lang="fr-FR" sz="2400" dirty="0"/>
              <a:t> année du secondaire (Grade 10)</a:t>
            </a:r>
          </a:p>
          <a:p>
            <a:pPr marL="457200" indent="-457200" algn="just">
              <a:buFont typeface="+mj-lt"/>
              <a:buAutoNum type="arabicPeriod"/>
            </a:pPr>
            <a:r>
              <a:rPr lang="fr-FR" sz="2400" dirty="0"/>
              <a:t>Résoudre des problèmes</a:t>
            </a:r>
          </a:p>
          <a:p>
            <a:pPr marL="457200" indent="-457200" algn="just">
              <a:buFont typeface="+mj-lt"/>
              <a:buAutoNum type="arabicPeriod"/>
            </a:pPr>
            <a:r>
              <a:rPr lang="fr-FR" sz="2400" dirty="0"/>
              <a:t>Argumenter</a:t>
            </a:r>
          </a:p>
          <a:p>
            <a:pPr marL="457200" indent="-457200" algn="just">
              <a:buFont typeface="+mj-lt"/>
              <a:buAutoNum type="arabicPeriod"/>
            </a:pPr>
            <a:r>
              <a:rPr lang="fr-FR" sz="2400" dirty="0"/>
              <a:t>Communiquer</a:t>
            </a:r>
          </a:p>
          <a:p>
            <a:pPr marL="457200" indent="-457200" algn="just">
              <a:buFont typeface="+mj-lt"/>
              <a:buAutoNum type="arabicPeriod"/>
            </a:pPr>
            <a:r>
              <a:rPr lang="fr-FR" sz="2400" dirty="0"/>
              <a:t>Modéliser</a:t>
            </a:r>
          </a:p>
          <a:p>
            <a:pPr marL="457200" indent="-457200" algn="just">
              <a:buFont typeface="+mj-lt"/>
              <a:buAutoNum type="arabicPeriod"/>
            </a:pPr>
            <a:r>
              <a:rPr lang="fr-FR" sz="2400" dirty="0"/>
              <a:t>Représenter</a:t>
            </a:r>
          </a:p>
          <a:p>
            <a:pPr algn="just"/>
            <a:endParaRPr lang="fr-FR" sz="800" dirty="0"/>
          </a:p>
          <a:p>
            <a:pPr algn="just"/>
            <a:r>
              <a:rPr lang="fr-FR" sz="2400" dirty="0">
                <a:solidFill>
                  <a:srgbClr val="FF0000"/>
                </a:solidFill>
              </a:rPr>
              <a:t>Les compétences relatives aux contenus </a:t>
            </a:r>
            <a:r>
              <a:rPr lang="fr-FR" sz="2400" dirty="0"/>
              <a:t>sont répartis pour chaque cycle en :</a:t>
            </a:r>
          </a:p>
          <a:p>
            <a:pPr marL="342900" indent="-342900" algn="just">
              <a:buFont typeface="Arial" panose="020B0604020202020204" pitchFamily="34" charset="0"/>
              <a:buChar char="•"/>
            </a:pPr>
            <a:r>
              <a:rPr lang="fr-FR" sz="2400" dirty="0"/>
              <a:t>Espaces et formes</a:t>
            </a:r>
          </a:p>
          <a:p>
            <a:pPr marL="342900" indent="-342900" algn="just">
              <a:buFont typeface="Arial" panose="020B0604020202020204" pitchFamily="34" charset="0"/>
              <a:buChar char="•"/>
            </a:pPr>
            <a:r>
              <a:rPr lang="fr-FR" sz="2400" dirty="0"/>
              <a:t>Nombres et opérations</a:t>
            </a:r>
          </a:p>
          <a:p>
            <a:pPr marL="342900" indent="-342900" algn="just">
              <a:buFont typeface="Arial" panose="020B0604020202020204" pitchFamily="34" charset="0"/>
              <a:buChar char="•"/>
            </a:pPr>
            <a:r>
              <a:rPr lang="fr-FR" sz="2400" dirty="0"/>
              <a:t>Grandeurs et mesures</a:t>
            </a:r>
          </a:p>
          <a:p>
            <a:pPr marL="342900" indent="-342900" algn="just">
              <a:buFont typeface="Arial" panose="020B0604020202020204" pitchFamily="34" charset="0"/>
              <a:buChar char="•"/>
            </a:pPr>
            <a:r>
              <a:rPr lang="fr-FR" sz="2400" dirty="0"/>
              <a:t>Résoudre un problème d’arithmétique</a:t>
            </a:r>
          </a:p>
        </p:txBody>
      </p:sp>
      <p:sp>
        <p:nvSpPr>
          <p:cNvPr id="6" name="ZoneTexte 5">
            <a:extLst>
              <a:ext uri="{FF2B5EF4-FFF2-40B4-BE49-F238E27FC236}">
                <a16:creationId xmlns:a16="http://schemas.microsoft.com/office/drawing/2014/main" id="{762CE67A-6781-F544-9DCF-64A516009F8C}"/>
              </a:ext>
            </a:extLst>
          </p:cNvPr>
          <p:cNvSpPr txBox="1"/>
          <p:nvPr/>
        </p:nvSpPr>
        <p:spPr>
          <a:xfrm>
            <a:off x="4294312" y="2276872"/>
            <a:ext cx="4238128" cy="1938992"/>
          </a:xfrm>
          <a:prstGeom prst="rect">
            <a:avLst/>
          </a:prstGeom>
          <a:noFill/>
          <a:ln>
            <a:solidFill>
              <a:srgbClr val="FF0000"/>
            </a:solidFill>
          </a:ln>
        </p:spPr>
        <p:txBody>
          <a:bodyPr wrap="square" rtlCol="0">
            <a:spAutoFit/>
          </a:bodyPr>
          <a:lstStyle/>
          <a:p>
            <a:r>
              <a:rPr lang="fr-FR" sz="2400" dirty="0"/>
              <a:t>Dans les faits, ces compétences générales ne sont pas toujours  développées, surtout au secondaire (notamment en raison du français)</a:t>
            </a:r>
          </a:p>
        </p:txBody>
      </p:sp>
    </p:spTree>
    <p:extLst>
      <p:ext uri="{BB962C8B-B14F-4D97-AF65-F5344CB8AC3E}">
        <p14:creationId xmlns:p14="http://schemas.microsoft.com/office/powerpoint/2010/main" val="351992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805AC5-3372-BC4E-9994-8D59F5C8D0B8}"/>
              </a:ext>
            </a:extLst>
          </p:cNvPr>
          <p:cNvSpPr>
            <a:spLocks noGrp="1"/>
          </p:cNvSpPr>
          <p:nvPr>
            <p:ph type="title"/>
          </p:nvPr>
        </p:nvSpPr>
        <p:spPr>
          <a:xfrm>
            <a:off x="251520" y="274638"/>
            <a:ext cx="8435280" cy="1143000"/>
          </a:xfrm>
        </p:spPr>
        <p:txBody>
          <a:bodyPr>
            <a:normAutofit/>
          </a:bodyPr>
          <a:lstStyle/>
          <a:p>
            <a:r>
              <a:rPr lang="fr-FR" sz="3600" b="1" dirty="0">
                <a:solidFill>
                  <a:srgbClr val="0432FF"/>
                </a:solidFill>
              </a:rPr>
              <a:t>Nombre de périodes en langues et en math</a:t>
            </a:r>
          </a:p>
        </p:txBody>
      </p:sp>
      <p:sp>
        <p:nvSpPr>
          <p:cNvPr id="4" name="Espace réservé du numéro de diapositive 3">
            <a:extLst>
              <a:ext uri="{FF2B5EF4-FFF2-40B4-BE49-F238E27FC236}">
                <a16:creationId xmlns:a16="http://schemas.microsoft.com/office/drawing/2014/main" id="{C06A475C-236F-1748-BA97-EBE99EB9813B}"/>
              </a:ext>
            </a:extLst>
          </p:cNvPr>
          <p:cNvSpPr>
            <a:spLocks noGrp="1"/>
          </p:cNvSpPr>
          <p:nvPr>
            <p:ph type="sldNum" sz="quarter" idx="12"/>
          </p:nvPr>
        </p:nvSpPr>
        <p:spPr/>
        <p:txBody>
          <a:bodyPr/>
          <a:lstStyle/>
          <a:p>
            <a:fld id="{EC701330-B20C-3241-AEF6-A41FE81768DC}" type="slidenum">
              <a:rPr lang="en-US" smtClean="0"/>
              <a:t>39</a:t>
            </a:fld>
            <a:endParaRPr lang="en-US"/>
          </a:p>
        </p:txBody>
      </p:sp>
      <p:sp>
        <p:nvSpPr>
          <p:cNvPr id="5" name="Rectangle 4">
            <a:extLst>
              <a:ext uri="{FF2B5EF4-FFF2-40B4-BE49-F238E27FC236}">
                <a16:creationId xmlns:a16="http://schemas.microsoft.com/office/drawing/2014/main" id="{A25214BA-8A9C-E441-B84D-534D531F4DCB}"/>
              </a:ext>
            </a:extLst>
          </p:cNvPr>
          <p:cNvSpPr/>
          <p:nvPr/>
        </p:nvSpPr>
        <p:spPr>
          <a:xfrm>
            <a:off x="457200" y="1196752"/>
            <a:ext cx="8363272" cy="5509200"/>
          </a:xfrm>
          <a:prstGeom prst="rect">
            <a:avLst/>
          </a:prstGeom>
        </p:spPr>
        <p:txBody>
          <a:bodyPr wrap="square">
            <a:spAutoFit/>
          </a:bodyPr>
          <a:lstStyle/>
          <a:p>
            <a:r>
              <a:rPr lang="fr-FR" sz="2400" b="1" dirty="0">
                <a:solidFill>
                  <a:srgbClr val="0432FF"/>
                </a:solidFill>
              </a:rPr>
              <a:t>Au primaire (plan d’études)</a:t>
            </a:r>
          </a:p>
          <a:p>
            <a:endParaRPr lang="fr-FR" sz="2800" dirty="0"/>
          </a:p>
          <a:p>
            <a:endParaRPr lang="fr-FR" sz="2800" dirty="0"/>
          </a:p>
          <a:p>
            <a:endParaRPr lang="fr-FR" sz="2800" dirty="0"/>
          </a:p>
          <a:p>
            <a:r>
              <a:rPr lang="fr-FR" sz="2400" b="1" dirty="0">
                <a:solidFill>
                  <a:srgbClr val="0432FF"/>
                </a:solidFill>
              </a:rPr>
              <a:t>Au secondaire (programme du classique)</a:t>
            </a:r>
          </a:p>
          <a:p>
            <a:endParaRPr lang="fr-FR" sz="2400" dirty="0">
              <a:solidFill>
                <a:srgbClr val="0432FF"/>
              </a:solidFill>
            </a:endParaRPr>
          </a:p>
          <a:p>
            <a:endParaRPr lang="fr-FR" sz="2800" dirty="0"/>
          </a:p>
          <a:p>
            <a:endParaRPr lang="fr-FR" sz="2800" dirty="0"/>
          </a:p>
          <a:p>
            <a:endParaRPr lang="fr-FR" sz="2800" dirty="0"/>
          </a:p>
          <a:p>
            <a:endParaRPr lang="fr-FR" sz="2800" dirty="0"/>
          </a:p>
          <a:p>
            <a:endParaRPr lang="fr-FR" sz="2800" dirty="0"/>
          </a:p>
          <a:p>
            <a:endParaRPr lang="fr-FR" sz="2800" dirty="0"/>
          </a:p>
          <a:p>
            <a:endParaRPr lang="fr-FR" sz="2800" dirty="0"/>
          </a:p>
        </p:txBody>
      </p:sp>
      <p:graphicFrame>
        <p:nvGraphicFramePr>
          <p:cNvPr id="6" name="Tableau 5">
            <a:extLst>
              <a:ext uri="{FF2B5EF4-FFF2-40B4-BE49-F238E27FC236}">
                <a16:creationId xmlns:a16="http://schemas.microsoft.com/office/drawing/2014/main" id="{E42712AB-085A-F844-B668-3838757E9F1F}"/>
              </a:ext>
            </a:extLst>
          </p:cNvPr>
          <p:cNvGraphicFramePr>
            <a:graphicFrameLocks noGrp="1"/>
          </p:cNvGraphicFramePr>
          <p:nvPr>
            <p:extLst>
              <p:ext uri="{D42A27DB-BD31-4B8C-83A1-F6EECF244321}">
                <p14:modId xmlns:p14="http://schemas.microsoft.com/office/powerpoint/2010/main" val="2635672828"/>
              </p:ext>
            </p:extLst>
          </p:nvPr>
        </p:nvGraphicFramePr>
        <p:xfrm>
          <a:off x="611560" y="1700808"/>
          <a:ext cx="8414591" cy="751840"/>
        </p:xfrm>
        <a:graphic>
          <a:graphicData uri="http://schemas.openxmlformats.org/drawingml/2006/table">
            <a:tbl>
              <a:tblPr firstRow="1" bandRow="1">
                <a:tableStyleId>{5940675A-B579-460E-94D1-54222C63F5DA}</a:tableStyleId>
              </a:tblPr>
              <a:tblGrid>
                <a:gridCol w="1775556">
                  <a:extLst>
                    <a:ext uri="{9D8B030D-6E8A-4147-A177-3AD203B41FA5}">
                      <a16:colId xmlns:a16="http://schemas.microsoft.com/office/drawing/2014/main" val="1768998066"/>
                    </a:ext>
                  </a:extLst>
                </a:gridCol>
                <a:gridCol w="4631885">
                  <a:extLst>
                    <a:ext uri="{9D8B030D-6E8A-4147-A177-3AD203B41FA5}">
                      <a16:colId xmlns:a16="http://schemas.microsoft.com/office/drawing/2014/main" val="2254886455"/>
                    </a:ext>
                  </a:extLst>
                </a:gridCol>
                <a:gridCol w="2007150">
                  <a:extLst>
                    <a:ext uri="{9D8B030D-6E8A-4147-A177-3AD203B41FA5}">
                      <a16:colId xmlns:a16="http://schemas.microsoft.com/office/drawing/2014/main" val="1600452764"/>
                    </a:ext>
                  </a:extLst>
                </a:gridCol>
              </a:tblGrid>
              <a:tr h="370840">
                <a:tc>
                  <a:txBody>
                    <a:bodyPr/>
                    <a:lstStyle/>
                    <a:p>
                      <a:pPr>
                        <a:spcBef>
                          <a:spcPts val="200"/>
                        </a:spcBef>
                        <a:spcAft>
                          <a:spcPts val="200"/>
                        </a:spcAft>
                      </a:pPr>
                      <a:r>
                        <a:rPr lang="fr-FR" sz="2000" dirty="0"/>
                        <a:t>grades 3 ➝ 6</a:t>
                      </a:r>
                    </a:p>
                  </a:txBody>
                  <a:tcPr/>
                </a:tc>
                <a:tc>
                  <a:txBody>
                    <a:bodyPr/>
                    <a:lstStyle/>
                    <a:p>
                      <a:pPr marL="180975" indent="-180975">
                        <a:spcBef>
                          <a:spcPts val="200"/>
                        </a:spcBef>
                        <a:spcAft>
                          <a:spcPts val="200"/>
                        </a:spcAft>
                        <a:buFont typeface="Arial" panose="020B0604020202020204" pitchFamily="34" charset="0"/>
                        <a:buChar char="•"/>
                        <a:tabLst/>
                      </a:pPr>
                      <a:r>
                        <a:rPr lang="fr-FR" sz="2000" dirty="0"/>
                        <a:t>Allemand – Français – Luxembourgeois</a:t>
                      </a:r>
                    </a:p>
                    <a:p>
                      <a:pPr marL="180975" indent="-180975">
                        <a:spcBef>
                          <a:spcPts val="200"/>
                        </a:spcBef>
                        <a:spcAft>
                          <a:spcPts val="200"/>
                        </a:spcAft>
                        <a:buFont typeface="Arial" panose="020B0604020202020204" pitchFamily="34" charset="0"/>
                        <a:buChar char="•"/>
                        <a:tabLst/>
                      </a:pPr>
                      <a:r>
                        <a:rPr lang="fr-FR" sz="2000" dirty="0"/>
                        <a:t>Math </a:t>
                      </a:r>
                    </a:p>
                  </a:txBody>
                  <a:tcPr/>
                </a:tc>
                <a:tc>
                  <a:txBody>
                    <a:bodyPr/>
                    <a:lstStyle/>
                    <a:p>
                      <a:pPr>
                        <a:spcBef>
                          <a:spcPts val="200"/>
                        </a:spcBef>
                        <a:spcAft>
                          <a:spcPts val="200"/>
                        </a:spcAft>
                      </a:pPr>
                      <a:r>
                        <a:rPr lang="fr-FR" sz="2000" dirty="0"/>
                        <a:t>12 périodes/28</a:t>
                      </a:r>
                    </a:p>
                    <a:p>
                      <a:pPr>
                        <a:spcBef>
                          <a:spcPts val="200"/>
                        </a:spcBef>
                        <a:spcAft>
                          <a:spcPts val="200"/>
                        </a:spcAft>
                      </a:pPr>
                      <a:r>
                        <a:rPr lang="fr-FR" sz="2000" dirty="0"/>
                        <a:t>5 périodes/28</a:t>
                      </a:r>
                    </a:p>
                  </a:txBody>
                  <a:tcPr/>
                </a:tc>
                <a:extLst>
                  <a:ext uri="{0D108BD9-81ED-4DB2-BD59-A6C34878D82A}">
                    <a16:rowId xmlns:a16="http://schemas.microsoft.com/office/drawing/2014/main" val="3526960287"/>
                  </a:ext>
                </a:extLst>
              </a:tr>
            </a:tbl>
          </a:graphicData>
        </a:graphic>
      </p:graphicFrame>
      <p:graphicFrame>
        <p:nvGraphicFramePr>
          <p:cNvPr id="7" name="Tableau 6">
            <a:extLst>
              <a:ext uri="{FF2B5EF4-FFF2-40B4-BE49-F238E27FC236}">
                <a16:creationId xmlns:a16="http://schemas.microsoft.com/office/drawing/2014/main" id="{26492F2B-A134-8E45-A36C-008E10B0363F}"/>
              </a:ext>
            </a:extLst>
          </p:cNvPr>
          <p:cNvGraphicFramePr>
            <a:graphicFrameLocks noGrp="1"/>
          </p:cNvGraphicFramePr>
          <p:nvPr>
            <p:extLst>
              <p:ext uri="{D42A27DB-BD31-4B8C-83A1-F6EECF244321}">
                <p14:modId xmlns:p14="http://schemas.microsoft.com/office/powerpoint/2010/main" val="2623304135"/>
              </p:ext>
            </p:extLst>
          </p:nvPr>
        </p:nvGraphicFramePr>
        <p:xfrm>
          <a:off x="611560" y="3356992"/>
          <a:ext cx="8414592" cy="3362960"/>
        </p:xfrm>
        <a:graphic>
          <a:graphicData uri="http://schemas.openxmlformats.org/drawingml/2006/table">
            <a:tbl>
              <a:tblPr firstRow="1" bandRow="1">
                <a:tableStyleId>{5940675A-B579-460E-94D1-54222C63F5DA}</a:tableStyleId>
              </a:tblPr>
              <a:tblGrid>
                <a:gridCol w="1050477">
                  <a:extLst>
                    <a:ext uri="{9D8B030D-6E8A-4147-A177-3AD203B41FA5}">
                      <a16:colId xmlns:a16="http://schemas.microsoft.com/office/drawing/2014/main" val="526677993"/>
                    </a:ext>
                  </a:extLst>
                </a:gridCol>
                <a:gridCol w="4998195">
                  <a:extLst>
                    <a:ext uri="{9D8B030D-6E8A-4147-A177-3AD203B41FA5}">
                      <a16:colId xmlns:a16="http://schemas.microsoft.com/office/drawing/2014/main" val="1060312723"/>
                    </a:ext>
                  </a:extLst>
                </a:gridCol>
                <a:gridCol w="2365920">
                  <a:extLst>
                    <a:ext uri="{9D8B030D-6E8A-4147-A177-3AD203B41FA5}">
                      <a16:colId xmlns:a16="http://schemas.microsoft.com/office/drawing/2014/main" val="3764707679"/>
                    </a:ext>
                  </a:extLst>
                </a:gridCol>
              </a:tblGrid>
              <a:tr h="0">
                <a:tc>
                  <a:txBody>
                    <a:bodyPr/>
                    <a:lstStyle/>
                    <a:p>
                      <a:pPr>
                        <a:spcBef>
                          <a:spcPts val="200"/>
                        </a:spcBef>
                        <a:spcAft>
                          <a:spcPts val="200"/>
                        </a:spcAft>
                      </a:pPr>
                      <a:r>
                        <a:rPr lang="fr-FR" sz="2000" dirty="0"/>
                        <a:t>grade 7</a:t>
                      </a:r>
                    </a:p>
                  </a:txBody>
                  <a:tcPr/>
                </a:tc>
                <a:tc>
                  <a:txBody>
                    <a:bodyPr/>
                    <a:lstStyle/>
                    <a:p>
                      <a:pPr marL="180975" marR="0" lvl="0" indent="-180975" algn="l" defTabSz="4572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fr-FR" sz="2000" dirty="0"/>
                        <a:t>Allemand – Français – Luxembourgeois</a:t>
                      </a:r>
                    </a:p>
                    <a:p>
                      <a:pPr marL="180975" marR="0" lvl="0" indent="-180975" algn="l" defTabSz="4572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fr-FR" sz="2000" dirty="0"/>
                        <a:t>Math </a:t>
                      </a:r>
                    </a:p>
                  </a:txBody>
                  <a:tcPr/>
                </a:tc>
                <a:tc>
                  <a:txBody>
                    <a:bodyPr/>
                    <a:lstStyle/>
                    <a:p>
                      <a:pPr>
                        <a:spcBef>
                          <a:spcPts val="200"/>
                        </a:spcBef>
                        <a:spcAft>
                          <a:spcPts val="200"/>
                        </a:spcAft>
                      </a:pPr>
                      <a:r>
                        <a:rPr lang="fr-FR" sz="2000" dirty="0"/>
                        <a:t>10,5 périodes/30</a:t>
                      </a:r>
                    </a:p>
                    <a:p>
                      <a:pPr marL="0" marR="0" lvl="0" indent="0" algn="l" defTabSz="457200" rtl="0" eaLnBrk="1" fontAlgn="auto" latinLnBrk="0" hangingPunct="1">
                        <a:lnSpc>
                          <a:spcPct val="100000"/>
                        </a:lnSpc>
                        <a:spcBef>
                          <a:spcPts val="200"/>
                        </a:spcBef>
                        <a:spcAft>
                          <a:spcPts val="200"/>
                        </a:spcAft>
                        <a:buClrTx/>
                        <a:buSzTx/>
                        <a:buFontTx/>
                        <a:buNone/>
                        <a:tabLst/>
                        <a:defRPr/>
                      </a:pPr>
                      <a:r>
                        <a:rPr lang="fr-FR" sz="2000" dirty="0"/>
                        <a:t>4 périodes/30</a:t>
                      </a:r>
                    </a:p>
                  </a:txBody>
                  <a:tcPr/>
                </a:tc>
                <a:extLst>
                  <a:ext uri="{0D108BD9-81ED-4DB2-BD59-A6C34878D82A}">
                    <a16:rowId xmlns:a16="http://schemas.microsoft.com/office/drawing/2014/main" val="2052305133"/>
                  </a:ext>
                </a:extLst>
              </a:tr>
              <a:tr h="370840">
                <a:tc>
                  <a:txBody>
                    <a:bodyPr/>
                    <a:lstStyle/>
                    <a:p>
                      <a:pPr>
                        <a:spcBef>
                          <a:spcPts val="200"/>
                        </a:spcBef>
                        <a:spcAft>
                          <a:spcPts val="200"/>
                        </a:spcAft>
                      </a:pPr>
                      <a:r>
                        <a:rPr lang="fr-FR" sz="2000" dirty="0"/>
                        <a:t>grade 8</a:t>
                      </a:r>
                    </a:p>
                  </a:txBody>
                  <a:tcPr/>
                </a:tc>
                <a:tc>
                  <a:txBody>
                    <a:bodyPr/>
                    <a:lstStyle/>
                    <a:p>
                      <a:pPr marL="180975" indent="-180975">
                        <a:spcBef>
                          <a:spcPts val="200"/>
                        </a:spcBef>
                        <a:spcAft>
                          <a:spcPts val="200"/>
                        </a:spcAft>
                        <a:buFont typeface="Arial" panose="020B0604020202020204" pitchFamily="34" charset="0"/>
                        <a:buChar char="•"/>
                        <a:tabLst/>
                      </a:pPr>
                      <a:r>
                        <a:rPr lang="fr-FR" sz="2000" dirty="0"/>
                        <a:t>Allemand – Français </a:t>
                      </a:r>
                    </a:p>
                    <a:p>
                      <a:pPr marL="180975" indent="0">
                        <a:spcBef>
                          <a:spcPts val="200"/>
                        </a:spcBef>
                        <a:spcAft>
                          <a:spcPts val="200"/>
                        </a:spcAft>
                        <a:tabLst/>
                      </a:pPr>
                      <a:r>
                        <a:rPr lang="fr-FR" sz="2000" dirty="0"/>
                        <a:t>+ </a:t>
                      </a:r>
                      <a:r>
                        <a:rPr lang="fr-FR" sz="2000" i="1" dirty="0"/>
                        <a:t>soi</a:t>
                      </a:r>
                      <a:r>
                        <a:rPr lang="fr-FR" sz="2000" dirty="0"/>
                        <a:t>t Anglais, </a:t>
                      </a:r>
                      <a:r>
                        <a:rPr lang="fr-FR" sz="2000" i="1" dirty="0"/>
                        <a:t>soit</a:t>
                      </a:r>
                      <a:r>
                        <a:rPr lang="fr-FR" sz="2000" dirty="0"/>
                        <a:t> Chinois, </a:t>
                      </a:r>
                      <a:r>
                        <a:rPr lang="fr-FR" sz="2000" i="1" dirty="0"/>
                        <a:t>soit</a:t>
                      </a:r>
                      <a:r>
                        <a:rPr lang="fr-FR" sz="2000" dirty="0"/>
                        <a:t> Latin </a:t>
                      </a:r>
                    </a:p>
                    <a:p>
                      <a:pPr marL="180975" indent="-180975">
                        <a:spcBef>
                          <a:spcPts val="200"/>
                        </a:spcBef>
                        <a:spcAft>
                          <a:spcPts val="200"/>
                        </a:spcAft>
                        <a:buFont typeface="Arial" panose="020B0604020202020204" pitchFamily="34" charset="0"/>
                        <a:buChar char="•"/>
                        <a:tabLst/>
                      </a:pPr>
                      <a:r>
                        <a:rPr lang="fr-FR" sz="2000" dirty="0"/>
                        <a:t>Math </a:t>
                      </a:r>
                    </a:p>
                  </a:txBody>
                  <a:tcPr/>
                </a:tc>
                <a:tc>
                  <a:txBody>
                    <a:bodyPr/>
                    <a:lstStyle/>
                    <a:p>
                      <a:pPr>
                        <a:spcBef>
                          <a:spcPts val="200"/>
                        </a:spcBef>
                        <a:spcAft>
                          <a:spcPts val="200"/>
                        </a:spcAft>
                      </a:pPr>
                      <a:r>
                        <a:rPr lang="fr-FR" sz="2000" dirty="0"/>
                        <a:t>14,5 périodes/30</a:t>
                      </a:r>
                    </a:p>
                    <a:p>
                      <a:pPr>
                        <a:spcBef>
                          <a:spcPts val="200"/>
                        </a:spcBef>
                        <a:spcAft>
                          <a:spcPts val="200"/>
                        </a:spcAft>
                      </a:pPr>
                      <a:endParaRPr lang="fr-FR" sz="2000" dirty="0"/>
                    </a:p>
                    <a:p>
                      <a:pPr marL="0" marR="0" lvl="0" indent="0" algn="l" defTabSz="457200" rtl="0" eaLnBrk="1" fontAlgn="auto" latinLnBrk="0" hangingPunct="1">
                        <a:lnSpc>
                          <a:spcPct val="100000"/>
                        </a:lnSpc>
                        <a:spcBef>
                          <a:spcPts val="200"/>
                        </a:spcBef>
                        <a:spcAft>
                          <a:spcPts val="200"/>
                        </a:spcAft>
                        <a:buClrTx/>
                        <a:buSzTx/>
                        <a:buFontTx/>
                        <a:buNone/>
                        <a:tabLst/>
                        <a:defRPr/>
                      </a:pPr>
                      <a:r>
                        <a:rPr lang="fr-FR" sz="2000" dirty="0"/>
                        <a:t>4 périodes/30</a:t>
                      </a:r>
                    </a:p>
                  </a:txBody>
                  <a:tcPr/>
                </a:tc>
                <a:extLst>
                  <a:ext uri="{0D108BD9-81ED-4DB2-BD59-A6C34878D82A}">
                    <a16:rowId xmlns:a16="http://schemas.microsoft.com/office/drawing/2014/main" val="481290254"/>
                  </a:ext>
                </a:extLst>
              </a:tr>
              <a:tr h="370840">
                <a:tc>
                  <a:txBody>
                    <a:bodyPr/>
                    <a:lstStyle/>
                    <a:p>
                      <a:pPr>
                        <a:spcBef>
                          <a:spcPts val="200"/>
                        </a:spcBef>
                        <a:spcAft>
                          <a:spcPts val="200"/>
                        </a:spcAft>
                      </a:pPr>
                      <a:r>
                        <a:rPr lang="fr-FR" sz="2000" dirty="0"/>
                        <a:t>grade 9</a:t>
                      </a:r>
                    </a:p>
                  </a:txBody>
                  <a:tcPr>
                    <a:lnB w="12700" cap="flat" cmpd="sng" algn="ctr">
                      <a:noFill/>
                      <a:prstDash val="solid"/>
                      <a:round/>
                      <a:headEnd type="none" w="med" len="med"/>
                      <a:tailEnd type="none" w="med" len="med"/>
                    </a:lnB>
                  </a:tcPr>
                </a:tc>
                <a:tc>
                  <a:txBody>
                    <a:bodyPr/>
                    <a:lstStyle/>
                    <a:p>
                      <a:pPr marL="180975" indent="-180975">
                        <a:spcBef>
                          <a:spcPts val="200"/>
                        </a:spcBef>
                        <a:spcAft>
                          <a:spcPts val="200"/>
                        </a:spcAft>
                        <a:buFont typeface="Arial" panose="020B0604020202020204" pitchFamily="34" charset="0"/>
                        <a:buChar char="•"/>
                        <a:tabLst/>
                      </a:pPr>
                      <a:r>
                        <a:rPr lang="fr-FR" sz="2000" i="1" dirty="0"/>
                        <a:t>soit :  </a:t>
                      </a:r>
                      <a:r>
                        <a:rPr lang="fr-FR" sz="2000" dirty="0"/>
                        <a:t>Allemand – Français  </a:t>
                      </a:r>
                    </a:p>
                    <a:p>
                      <a:pPr marL="762000" indent="0">
                        <a:spcBef>
                          <a:spcPts val="200"/>
                        </a:spcBef>
                        <a:spcAft>
                          <a:spcPts val="200"/>
                        </a:spcAft>
                        <a:tabLst/>
                      </a:pPr>
                      <a:r>
                        <a:rPr lang="fr-FR" sz="2000" dirty="0"/>
                        <a:t>+ Latin ou Chinois  </a:t>
                      </a:r>
                    </a:p>
                  </a:txBody>
                  <a:tcPr>
                    <a:lnB w="12700" cap="flat" cmpd="sng" algn="ctr">
                      <a:noFill/>
                      <a:prstDash val="solid"/>
                      <a:round/>
                      <a:headEnd type="none" w="med" len="med"/>
                      <a:tailEnd type="none" w="med" len="med"/>
                    </a:lnB>
                  </a:tcPr>
                </a:tc>
                <a:tc>
                  <a:txBody>
                    <a:bodyPr/>
                    <a:lstStyle/>
                    <a:p>
                      <a:pPr>
                        <a:spcBef>
                          <a:spcPts val="200"/>
                        </a:spcBef>
                        <a:spcAft>
                          <a:spcPts val="200"/>
                        </a:spcAft>
                      </a:pPr>
                      <a:r>
                        <a:rPr lang="fr-FR" sz="2000" dirty="0"/>
                        <a:t>15,5 périodes/30</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3915458630"/>
                  </a:ext>
                </a:extLst>
              </a:tr>
              <a:tr h="370840">
                <a:tc>
                  <a:txBody>
                    <a:bodyPr/>
                    <a:lstStyle/>
                    <a:p>
                      <a:pPr>
                        <a:spcBef>
                          <a:spcPts val="200"/>
                        </a:spcBef>
                        <a:spcAft>
                          <a:spcPts val="200"/>
                        </a:spcAft>
                      </a:pPr>
                      <a:endParaRPr lang="fr-FR" sz="2000" dirty="0"/>
                    </a:p>
                  </a:txBody>
                  <a:tcPr>
                    <a:lnT w="12700" cap="flat" cmpd="sng" algn="ctr">
                      <a:noFill/>
                      <a:prstDash val="solid"/>
                      <a:round/>
                      <a:headEnd type="none" w="med" len="med"/>
                      <a:tailEnd type="none" w="med" len="med"/>
                    </a:lnT>
                  </a:tcPr>
                </a:tc>
                <a:tc>
                  <a:txBody>
                    <a:bodyPr/>
                    <a:lstStyle/>
                    <a:p>
                      <a:pPr marL="180975" indent="-180975">
                        <a:spcBef>
                          <a:spcPts val="200"/>
                        </a:spcBef>
                        <a:spcAft>
                          <a:spcPts val="200"/>
                        </a:spcAft>
                        <a:buFont typeface="Arial" panose="020B0604020202020204" pitchFamily="34" charset="0"/>
                        <a:buChar char="•"/>
                        <a:tabLst/>
                      </a:pPr>
                      <a:r>
                        <a:rPr lang="fr-FR" sz="2000" i="1" dirty="0"/>
                        <a:t>soit : </a:t>
                      </a:r>
                      <a:r>
                        <a:rPr lang="fr-FR" sz="2000" dirty="0"/>
                        <a:t>Allemand – Français – Anglais </a:t>
                      </a:r>
                    </a:p>
                    <a:p>
                      <a:pPr marL="180975" indent="-180975">
                        <a:spcBef>
                          <a:spcPts val="200"/>
                        </a:spcBef>
                        <a:spcAft>
                          <a:spcPts val="200"/>
                        </a:spcAft>
                        <a:buFont typeface="Arial" panose="020B0604020202020204" pitchFamily="34" charset="0"/>
                        <a:buChar char="•"/>
                        <a:tabLst/>
                      </a:pPr>
                      <a:r>
                        <a:rPr lang="fr-FR" sz="2000" dirty="0"/>
                        <a:t>Math </a:t>
                      </a:r>
                    </a:p>
                  </a:txBody>
                  <a:tcPr>
                    <a:lnT w="12700" cap="flat" cmpd="sng" algn="ctr">
                      <a:noFill/>
                      <a:prstDash val="solid"/>
                      <a:round/>
                      <a:headEnd type="none" w="med" len="med"/>
                      <a:tailEnd type="none" w="med" len="med"/>
                    </a:lnT>
                  </a:tcPr>
                </a:tc>
                <a:tc>
                  <a:txBody>
                    <a:bodyPr/>
                    <a:lstStyle/>
                    <a:p>
                      <a:pPr>
                        <a:spcBef>
                          <a:spcPts val="200"/>
                        </a:spcBef>
                        <a:spcAft>
                          <a:spcPts val="200"/>
                        </a:spcAft>
                      </a:pPr>
                      <a:r>
                        <a:rPr lang="fr-FR" sz="2000" dirty="0"/>
                        <a:t>15 périodes/30</a:t>
                      </a:r>
                    </a:p>
                    <a:p>
                      <a:pPr>
                        <a:spcBef>
                          <a:spcPts val="200"/>
                        </a:spcBef>
                        <a:spcAft>
                          <a:spcPts val="200"/>
                        </a:spcAft>
                      </a:pPr>
                      <a:r>
                        <a:rPr lang="fr-FR" sz="2000" dirty="0"/>
                        <a:t>4 périodes/30</a:t>
                      </a:r>
                    </a:p>
                  </a:txBody>
                  <a:tcPr>
                    <a:lnT w="12700" cap="flat" cmpd="sng" algn="ctr">
                      <a:noFill/>
                      <a:prstDash val="solid"/>
                      <a:round/>
                      <a:headEnd type="none" w="med" len="med"/>
                      <a:tailEnd type="none" w="med" len="med"/>
                    </a:lnT>
                  </a:tcPr>
                </a:tc>
                <a:extLst>
                  <a:ext uri="{0D108BD9-81ED-4DB2-BD59-A6C34878D82A}">
                    <a16:rowId xmlns:a16="http://schemas.microsoft.com/office/drawing/2014/main" val="119685808"/>
                  </a:ext>
                </a:extLst>
              </a:tr>
            </a:tbl>
          </a:graphicData>
        </a:graphic>
      </p:graphicFrame>
    </p:spTree>
    <p:extLst>
      <p:ext uri="{BB962C8B-B14F-4D97-AF65-F5344CB8AC3E}">
        <p14:creationId xmlns:p14="http://schemas.microsoft.com/office/powerpoint/2010/main" val="3111984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C701330-B20C-3241-AEF6-A41FE81768DC}" type="slidenum">
              <a:rPr lang="en-US" smtClean="0"/>
              <a:t>4</a:t>
            </a:fld>
            <a:endParaRPr lang="en-US"/>
          </a:p>
        </p:txBody>
      </p:sp>
      <p:sp>
        <p:nvSpPr>
          <p:cNvPr id="4" name="Content Placeholder 3"/>
          <p:cNvSpPr>
            <a:spLocks noGrp="1"/>
          </p:cNvSpPr>
          <p:nvPr>
            <p:ph idx="1"/>
          </p:nvPr>
        </p:nvSpPr>
        <p:spPr>
          <a:xfrm>
            <a:off x="3865630" y="332656"/>
            <a:ext cx="5112568" cy="2448272"/>
          </a:xfrm>
        </p:spPr>
        <p:txBody>
          <a:bodyPr>
            <a:normAutofit/>
          </a:bodyPr>
          <a:lstStyle/>
          <a:p>
            <a:pPr marL="0" indent="0">
              <a:buNone/>
            </a:pPr>
            <a:r>
              <a:rPr lang="en-US" sz="3600" b="1" dirty="0">
                <a:solidFill>
                  <a:srgbClr val="0432FF"/>
                </a:solidFill>
              </a:rPr>
              <a:t>LE GRAND DUCHÉ DU LUXEMBOURG ET </a:t>
            </a:r>
          </a:p>
          <a:p>
            <a:pPr marL="0" indent="0">
              <a:buNone/>
            </a:pPr>
            <a:r>
              <a:rPr lang="en-US" sz="3600" b="1" dirty="0">
                <a:solidFill>
                  <a:srgbClr val="0432FF"/>
                </a:solidFill>
              </a:rPr>
              <a:t>LE CONTEXTE DE L’ECOLE LUXEMBOURGEOISE  </a:t>
            </a:r>
          </a:p>
        </p:txBody>
      </p:sp>
      <p:pic>
        <p:nvPicPr>
          <p:cNvPr id="2" name="Image 1">
            <a:extLst>
              <a:ext uri="{FF2B5EF4-FFF2-40B4-BE49-F238E27FC236}">
                <a16:creationId xmlns:a16="http://schemas.microsoft.com/office/drawing/2014/main" id="{E63E55D6-9276-1A40-BDED-A74D16DA632D}"/>
              </a:ext>
            </a:extLst>
          </p:cNvPr>
          <p:cNvPicPr>
            <a:picLocks noChangeAspect="1"/>
          </p:cNvPicPr>
          <p:nvPr/>
        </p:nvPicPr>
        <p:blipFill>
          <a:blip r:embed="rId3"/>
          <a:stretch>
            <a:fillRect/>
          </a:stretch>
        </p:blipFill>
        <p:spPr>
          <a:xfrm>
            <a:off x="539552" y="332656"/>
            <a:ext cx="3046492" cy="1800200"/>
          </a:xfrm>
          <a:prstGeom prst="rect">
            <a:avLst/>
          </a:prstGeom>
        </p:spPr>
      </p:pic>
      <p:pic>
        <p:nvPicPr>
          <p:cNvPr id="3" name="Image 2">
            <a:extLst>
              <a:ext uri="{FF2B5EF4-FFF2-40B4-BE49-F238E27FC236}">
                <a16:creationId xmlns:a16="http://schemas.microsoft.com/office/drawing/2014/main" id="{6653753A-B766-D84B-8C5E-AB34C93BDB75}"/>
              </a:ext>
            </a:extLst>
          </p:cNvPr>
          <p:cNvPicPr>
            <a:picLocks noChangeAspect="1"/>
          </p:cNvPicPr>
          <p:nvPr/>
        </p:nvPicPr>
        <p:blipFill>
          <a:blip r:embed="rId4"/>
          <a:stretch>
            <a:fillRect/>
          </a:stretch>
        </p:blipFill>
        <p:spPr>
          <a:xfrm>
            <a:off x="521913" y="2420888"/>
            <a:ext cx="2825951" cy="2122603"/>
          </a:xfrm>
          <a:prstGeom prst="rect">
            <a:avLst/>
          </a:prstGeom>
        </p:spPr>
      </p:pic>
      <p:pic>
        <p:nvPicPr>
          <p:cNvPr id="6" name="Image 5">
            <a:extLst>
              <a:ext uri="{FF2B5EF4-FFF2-40B4-BE49-F238E27FC236}">
                <a16:creationId xmlns:a16="http://schemas.microsoft.com/office/drawing/2014/main" id="{107E379B-EF48-B94F-B9B7-9E6081783CB0}"/>
              </a:ext>
            </a:extLst>
          </p:cNvPr>
          <p:cNvPicPr>
            <a:picLocks noChangeAspect="1"/>
          </p:cNvPicPr>
          <p:nvPr/>
        </p:nvPicPr>
        <p:blipFill>
          <a:blip r:embed="rId5"/>
          <a:stretch>
            <a:fillRect/>
          </a:stretch>
        </p:blipFill>
        <p:spPr>
          <a:xfrm>
            <a:off x="521913" y="4716521"/>
            <a:ext cx="3361937" cy="1822391"/>
          </a:xfrm>
          <a:prstGeom prst="rect">
            <a:avLst/>
          </a:prstGeom>
        </p:spPr>
      </p:pic>
      <p:pic>
        <p:nvPicPr>
          <p:cNvPr id="9" name="Image 8">
            <a:extLst>
              <a:ext uri="{FF2B5EF4-FFF2-40B4-BE49-F238E27FC236}">
                <a16:creationId xmlns:a16="http://schemas.microsoft.com/office/drawing/2014/main" id="{66CD874F-9095-DB40-8ECD-AF2F70282C92}"/>
              </a:ext>
            </a:extLst>
          </p:cNvPr>
          <p:cNvPicPr>
            <a:picLocks noChangeAspect="1"/>
          </p:cNvPicPr>
          <p:nvPr/>
        </p:nvPicPr>
        <p:blipFill>
          <a:blip r:embed="rId6"/>
          <a:stretch>
            <a:fillRect/>
          </a:stretch>
        </p:blipFill>
        <p:spPr>
          <a:xfrm>
            <a:off x="4427984" y="4423434"/>
            <a:ext cx="2813366" cy="2115477"/>
          </a:xfrm>
          <a:prstGeom prst="rect">
            <a:avLst/>
          </a:prstGeom>
        </p:spPr>
      </p:pic>
      <p:pic>
        <p:nvPicPr>
          <p:cNvPr id="11" name="Image 10">
            <a:extLst>
              <a:ext uri="{FF2B5EF4-FFF2-40B4-BE49-F238E27FC236}">
                <a16:creationId xmlns:a16="http://schemas.microsoft.com/office/drawing/2014/main" id="{609C06D3-5A86-FD4D-8C8E-50F6F5561154}"/>
              </a:ext>
            </a:extLst>
          </p:cNvPr>
          <p:cNvPicPr>
            <a:picLocks noChangeAspect="1"/>
          </p:cNvPicPr>
          <p:nvPr/>
        </p:nvPicPr>
        <p:blipFill>
          <a:blip r:embed="rId7"/>
          <a:stretch>
            <a:fillRect/>
          </a:stretch>
        </p:blipFill>
        <p:spPr>
          <a:xfrm>
            <a:off x="4427984" y="2808723"/>
            <a:ext cx="2824044" cy="1412022"/>
          </a:xfrm>
          <a:prstGeom prst="rect">
            <a:avLst/>
          </a:prstGeom>
        </p:spPr>
      </p:pic>
    </p:spTree>
    <p:extLst>
      <p:ext uri="{BB962C8B-B14F-4D97-AF65-F5344CB8AC3E}">
        <p14:creationId xmlns:p14="http://schemas.microsoft.com/office/powerpoint/2010/main" val="1208364535"/>
      </p:ext>
    </p:extLst>
  </p:cSld>
  <p:clrMapOvr>
    <a:masterClrMapping/>
  </p:clrMapOvr>
  <mc:AlternateContent xmlns:mc="http://schemas.openxmlformats.org/markup-compatibility/2006" xmlns:p14="http://schemas.microsoft.com/office/powerpoint/2010/main">
    <mc:Choice Requires="p14">
      <p:transition spd="slow" p14:dur="2000" advTm="31789"/>
    </mc:Choice>
    <mc:Fallback xmlns="">
      <p:transition xmlns:p14="http://schemas.microsoft.com/office/powerpoint/2010/main" spd="slow" advTm="31789"/>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C701330-B20C-3241-AEF6-A41FE81768DC}" type="slidenum">
              <a:rPr lang="en-US" smtClean="0"/>
              <a:t>40</a:t>
            </a:fld>
            <a:endParaRPr lang="en-US"/>
          </a:p>
        </p:txBody>
      </p:sp>
      <p:sp>
        <p:nvSpPr>
          <p:cNvPr id="4" name="Content Placeholder 3"/>
          <p:cNvSpPr>
            <a:spLocks noGrp="1"/>
          </p:cNvSpPr>
          <p:nvPr>
            <p:ph idx="1"/>
          </p:nvPr>
        </p:nvSpPr>
        <p:spPr>
          <a:xfrm>
            <a:off x="323528" y="1567333"/>
            <a:ext cx="8229600" cy="4525963"/>
          </a:xfrm>
        </p:spPr>
        <p:txBody>
          <a:bodyPr>
            <a:normAutofit/>
          </a:bodyPr>
          <a:lstStyle/>
          <a:p>
            <a:pPr marL="0" indent="0" algn="ctr">
              <a:buNone/>
            </a:pPr>
            <a:endParaRPr lang="en-US" sz="3600" b="1" dirty="0">
              <a:solidFill>
                <a:srgbClr val="3366FF"/>
              </a:solidFill>
            </a:endParaRPr>
          </a:p>
          <a:p>
            <a:pPr marL="0" indent="0" algn="ctr">
              <a:buNone/>
            </a:pPr>
            <a:endParaRPr lang="en-US" sz="3600" b="1" dirty="0">
              <a:solidFill>
                <a:srgbClr val="0432FF"/>
              </a:solidFill>
            </a:endParaRPr>
          </a:p>
          <a:p>
            <a:pPr marL="0" indent="0" algn="ctr">
              <a:buNone/>
            </a:pPr>
            <a:r>
              <a:rPr lang="en-US" sz="3600" b="1" dirty="0">
                <a:solidFill>
                  <a:srgbClr val="0432FF"/>
                </a:solidFill>
              </a:rPr>
              <a:t>LA FORMATION DES ENSEIGNANTS</a:t>
            </a:r>
          </a:p>
        </p:txBody>
      </p:sp>
    </p:spTree>
    <p:extLst>
      <p:ext uri="{BB962C8B-B14F-4D97-AF65-F5344CB8AC3E}">
        <p14:creationId xmlns:p14="http://schemas.microsoft.com/office/powerpoint/2010/main" val="43717754"/>
      </p:ext>
    </p:extLst>
  </p:cSld>
  <p:clrMapOvr>
    <a:masterClrMapping/>
  </p:clrMapOvr>
  <mc:AlternateContent xmlns:mc="http://schemas.openxmlformats.org/markup-compatibility/2006" xmlns:p14="http://schemas.microsoft.com/office/powerpoint/2010/main">
    <mc:Choice Requires="p14">
      <p:transition spd="slow" p14:dur="2000" advTm="31789"/>
    </mc:Choice>
    <mc:Fallback xmlns="">
      <p:transition xmlns:p14="http://schemas.microsoft.com/office/powerpoint/2010/main" spd="slow" advTm="31789"/>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67AC0-4B43-B04A-BA16-00E1944E9E52}"/>
              </a:ext>
            </a:extLst>
          </p:cNvPr>
          <p:cNvSpPr>
            <a:spLocks noGrp="1"/>
          </p:cNvSpPr>
          <p:nvPr>
            <p:ph type="title"/>
          </p:nvPr>
        </p:nvSpPr>
        <p:spPr>
          <a:xfrm>
            <a:off x="734888" y="116632"/>
            <a:ext cx="8229600" cy="655623"/>
          </a:xfrm>
        </p:spPr>
        <p:txBody>
          <a:bodyPr>
            <a:normAutofit/>
          </a:bodyPr>
          <a:lstStyle/>
          <a:p>
            <a:r>
              <a:rPr lang="fr-FR" sz="3600" b="1" dirty="0">
                <a:solidFill>
                  <a:srgbClr val="0432FF"/>
                </a:solidFill>
              </a:rPr>
              <a:t>Pour être enseignant dans le fondamental</a:t>
            </a:r>
          </a:p>
        </p:txBody>
      </p:sp>
      <p:sp>
        <p:nvSpPr>
          <p:cNvPr id="4" name="Espace réservé du numéro de diapositive 3">
            <a:extLst>
              <a:ext uri="{FF2B5EF4-FFF2-40B4-BE49-F238E27FC236}">
                <a16:creationId xmlns:a16="http://schemas.microsoft.com/office/drawing/2014/main" id="{AC0C0FEA-E7A3-7F40-89E0-A3CC2A958261}"/>
              </a:ext>
            </a:extLst>
          </p:cNvPr>
          <p:cNvSpPr>
            <a:spLocks noGrp="1"/>
          </p:cNvSpPr>
          <p:nvPr>
            <p:ph type="sldNum" sz="quarter" idx="12"/>
          </p:nvPr>
        </p:nvSpPr>
        <p:spPr/>
        <p:txBody>
          <a:bodyPr/>
          <a:lstStyle/>
          <a:p>
            <a:fld id="{EC701330-B20C-3241-AEF6-A41FE81768DC}" type="slidenum">
              <a:rPr lang="en-US" smtClean="0"/>
              <a:t>41</a:t>
            </a:fld>
            <a:endParaRPr lang="en-US"/>
          </a:p>
        </p:txBody>
      </p:sp>
      <p:sp>
        <p:nvSpPr>
          <p:cNvPr id="5" name="ZoneTexte 4">
            <a:extLst>
              <a:ext uri="{FF2B5EF4-FFF2-40B4-BE49-F238E27FC236}">
                <a16:creationId xmlns:a16="http://schemas.microsoft.com/office/drawing/2014/main" id="{E19CE8C3-5DF2-984D-87FB-023BD7E3F6AA}"/>
              </a:ext>
            </a:extLst>
          </p:cNvPr>
          <p:cNvSpPr txBox="1"/>
          <p:nvPr/>
        </p:nvSpPr>
        <p:spPr>
          <a:xfrm>
            <a:off x="671700" y="6239053"/>
            <a:ext cx="8292788" cy="646331"/>
          </a:xfrm>
          <a:prstGeom prst="rect">
            <a:avLst/>
          </a:prstGeom>
          <a:noFill/>
        </p:spPr>
        <p:txBody>
          <a:bodyPr wrap="square" rtlCol="0">
            <a:spAutoFit/>
          </a:bodyPr>
          <a:lstStyle/>
          <a:p>
            <a:r>
              <a:rPr lang="fr-FR" b="1" dirty="0"/>
              <a:t>L’enseignement fondamental ( 3 à 12 ans)</a:t>
            </a:r>
          </a:p>
          <a:p>
            <a:r>
              <a:rPr lang="fr-FR" dirty="0"/>
              <a:t>enseignement précoce et préscolaire (3 à 6 ans) +  enseignement primaire (6 à 12 ans) </a:t>
            </a:r>
          </a:p>
        </p:txBody>
      </p:sp>
      <p:grpSp>
        <p:nvGrpSpPr>
          <p:cNvPr id="12" name="Groupe 11">
            <a:extLst>
              <a:ext uri="{FF2B5EF4-FFF2-40B4-BE49-F238E27FC236}">
                <a16:creationId xmlns:a16="http://schemas.microsoft.com/office/drawing/2014/main" id="{AE0CDED2-B789-F74A-94C6-C321D42EBE3B}"/>
              </a:ext>
            </a:extLst>
          </p:cNvPr>
          <p:cNvGrpSpPr/>
          <p:nvPr/>
        </p:nvGrpSpPr>
        <p:grpSpPr>
          <a:xfrm>
            <a:off x="659832" y="980728"/>
            <a:ext cx="8273116" cy="5127089"/>
            <a:chOff x="659832" y="1196752"/>
            <a:chExt cx="8273116" cy="5127089"/>
          </a:xfrm>
        </p:grpSpPr>
        <p:sp>
          <p:nvSpPr>
            <p:cNvPr id="6" name="ZoneTexte 5">
              <a:extLst>
                <a:ext uri="{FF2B5EF4-FFF2-40B4-BE49-F238E27FC236}">
                  <a16:creationId xmlns:a16="http://schemas.microsoft.com/office/drawing/2014/main" id="{92D24F32-E46B-EE4C-9D91-6488E21419F8}"/>
                </a:ext>
              </a:extLst>
            </p:cNvPr>
            <p:cNvSpPr txBox="1"/>
            <p:nvPr/>
          </p:nvSpPr>
          <p:spPr>
            <a:xfrm>
              <a:off x="713692" y="1196752"/>
              <a:ext cx="8219256" cy="1015663"/>
            </a:xfrm>
            <a:prstGeom prst="rect">
              <a:avLst/>
            </a:prstGeom>
            <a:solidFill>
              <a:schemeClr val="accent5">
                <a:lumMod val="20000"/>
                <a:lumOff val="80000"/>
              </a:schemeClr>
            </a:solidFill>
            <a:ln>
              <a:solidFill>
                <a:srgbClr val="0432FF"/>
              </a:solidFill>
            </a:ln>
          </p:spPr>
          <p:txBody>
            <a:bodyPr wrap="square" rtlCol="0">
              <a:spAutoFit/>
            </a:bodyPr>
            <a:lstStyle/>
            <a:p>
              <a:pPr algn="ctr"/>
              <a:r>
                <a:rPr lang="fr-FR" sz="2000" b="1" dirty="0" err="1"/>
                <a:t>Bachelor</a:t>
              </a:r>
              <a:r>
                <a:rPr lang="fr-FR" sz="2000" b="1" dirty="0"/>
                <a:t> en Sciences de l’Education (</a:t>
              </a:r>
              <a:r>
                <a:rPr lang="fr-FR" sz="2000" b="1" dirty="0" err="1"/>
                <a:t>BScE</a:t>
              </a:r>
              <a:r>
                <a:rPr lang="fr-FR" sz="2000" b="1" dirty="0"/>
                <a:t>) </a:t>
              </a:r>
              <a:r>
                <a:rPr lang="fr-FR" sz="2000" dirty="0"/>
                <a:t>en 4 ans à l’université du Luxembourg </a:t>
              </a:r>
            </a:p>
            <a:p>
              <a:pPr algn="ctr"/>
              <a:r>
                <a:rPr lang="fr-FR" sz="2000" dirty="0"/>
                <a:t>(ou tout autre formation pédagogique similaire suivie à l’étranger)</a:t>
              </a:r>
            </a:p>
          </p:txBody>
        </p:sp>
        <p:sp>
          <p:nvSpPr>
            <p:cNvPr id="8" name="ZoneTexte 7">
              <a:extLst>
                <a:ext uri="{FF2B5EF4-FFF2-40B4-BE49-F238E27FC236}">
                  <a16:creationId xmlns:a16="http://schemas.microsoft.com/office/drawing/2014/main" id="{E2D1CF9F-ABBE-514F-80FD-23761A63528A}"/>
                </a:ext>
              </a:extLst>
            </p:cNvPr>
            <p:cNvSpPr txBox="1"/>
            <p:nvPr/>
          </p:nvSpPr>
          <p:spPr>
            <a:xfrm>
              <a:off x="671700" y="2636912"/>
              <a:ext cx="8261248" cy="1015663"/>
            </a:xfrm>
            <a:prstGeom prst="rect">
              <a:avLst/>
            </a:prstGeom>
            <a:solidFill>
              <a:schemeClr val="accent5">
                <a:lumMod val="40000"/>
                <a:lumOff val="60000"/>
              </a:schemeClr>
            </a:solidFill>
            <a:ln>
              <a:solidFill>
                <a:srgbClr val="0432FF"/>
              </a:solidFill>
            </a:ln>
          </p:spPr>
          <p:txBody>
            <a:bodyPr wrap="square" rtlCol="0">
              <a:spAutoFit/>
            </a:bodyPr>
            <a:lstStyle/>
            <a:p>
              <a:pPr algn="ctr"/>
              <a:r>
                <a:rPr lang="fr-FR" sz="2000" b="1" dirty="0"/>
                <a:t>Concours national  </a:t>
              </a:r>
            </a:p>
            <a:p>
              <a:pPr algn="ctr"/>
              <a:r>
                <a:rPr lang="fr-FR" sz="2000" dirty="0"/>
                <a:t>Histoire du Luxembourg - Maîtrise des 3 langues officielles - Pédagogie et didactique</a:t>
              </a:r>
            </a:p>
          </p:txBody>
        </p:sp>
        <p:sp>
          <p:nvSpPr>
            <p:cNvPr id="10" name="Flèche vers le bas 9">
              <a:extLst>
                <a:ext uri="{FF2B5EF4-FFF2-40B4-BE49-F238E27FC236}">
                  <a16:creationId xmlns:a16="http://schemas.microsoft.com/office/drawing/2014/main" id="{5AEB9C8B-C7DE-DD41-B51B-E7EB8C30760A}"/>
                </a:ext>
              </a:extLst>
            </p:cNvPr>
            <p:cNvSpPr/>
            <p:nvPr/>
          </p:nvSpPr>
          <p:spPr>
            <a:xfrm>
              <a:off x="4427984" y="2348880"/>
              <a:ext cx="432048" cy="360040"/>
            </a:xfrm>
            <a:prstGeom prst="downArrow">
              <a:avLst/>
            </a:prstGeom>
            <a:solidFill>
              <a:srgbClr val="0432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8EB0A0F-8B42-0940-B5DB-25CF4935B105}"/>
                </a:ext>
              </a:extLst>
            </p:cNvPr>
            <p:cNvSpPr txBox="1"/>
            <p:nvPr/>
          </p:nvSpPr>
          <p:spPr>
            <a:xfrm>
              <a:off x="659832" y="4077072"/>
              <a:ext cx="8273116" cy="2246769"/>
            </a:xfrm>
            <a:prstGeom prst="rect">
              <a:avLst/>
            </a:prstGeom>
            <a:solidFill>
              <a:schemeClr val="accent5">
                <a:lumMod val="60000"/>
                <a:lumOff val="40000"/>
              </a:schemeClr>
            </a:solidFill>
            <a:ln>
              <a:solidFill>
                <a:srgbClr val="0432FF"/>
              </a:solidFill>
            </a:ln>
          </p:spPr>
          <p:txBody>
            <a:bodyPr wrap="square" rtlCol="0">
              <a:spAutoFit/>
            </a:bodyPr>
            <a:lstStyle/>
            <a:p>
              <a:pPr algn="ctr"/>
              <a:r>
                <a:rPr lang="fr-FR" sz="2000" b="1" dirty="0"/>
                <a:t>Stage de 1 an</a:t>
              </a:r>
            </a:p>
            <a:p>
              <a:pPr algn="ctr"/>
              <a:r>
                <a:rPr lang="fr-FR" sz="2000" dirty="0"/>
                <a:t>Cours de législation - Compléter formation pédagogique et didactique – Accompagnement sur le terrain</a:t>
              </a:r>
            </a:p>
            <a:p>
              <a:pPr algn="ctr"/>
              <a:r>
                <a:rPr lang="fr-FR" sz="2000" dirty="0"/>
                <a:t>Les ‘stagiaires’ travaillent à temps plein dans les classes mais sont dispensés de 2 périodes hebdomadaires</a:t>
              </a:r>
            </a:p>
            <a:p>
              <a:pPr algn="ctr"/>
              <a:r>
                <a:rPr lang="fr-FR" sz="2000" b="1" dirty="0"/>
                <a:t>➝ Nomination</a:t>
              </a:r>
            </a:p>
            <a:p>
              <a:pPr algn="ctr"/>
              <a:r>
                <a:rPr lang="fr-FR" sz="2000" dirty="0"/>
                <a:t>Période d’approfondissement </a:t>
              </a:r>
            </a:p>
          </p:txBody>
        </p:sp>
        <p:sp>
          <p:nvSpPr>
            <p:cNvPr id="7" name="Flèche vers le bas 6">
              <a:extLst>
                <a:ext uri="{FF2B5EF4-FFF2-40B4-BE49-F238E27FC236}">
                  <a16:creationId xmlns:a16="http://schemas.microsoft.com/office/drawing/2014/main" id="{207FA04F-D653-6247-94E9-577B7C3E1827}"/>
                </a:ext>
              </a:extLst>
            </p:cNvPr>
            <p:cNvSpPr/>
            <p:nvPr/>
          </p:nvSpPr>
          <p:spPr>
            <a:xfrm>
              <a:off x="4427984" y="3717032"/>
              <a:ext cx="432048" cy="360040"/>
            </a:xfrm>
            <a:prstGeom prst="downArrow">
              <a:avLst/>
            </a:prstGeom>
            <a:solidFill>
              <a:srgbClr val="0432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19115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67AC0-4B43-B04A-BA16-00E1944E9E52}"/>
              </a:ext>
            </a:extLst>
          </p:cNvPr>
          <p:cNvSpPr>
            <a:spLocks noGrp="1"/>
          </p:cNvSpPr>
          <p:nvPr>
            <p:ph type="title"/>
          </p:nvPr>
        </p:nvSpPr>
        <p:spPr>
          <a:xfrm>
            <a:off x="659832" y="154777"/>
            <a:ext cx="8273116" cy="1143000"/>
          </a:xfrm>
        </p:spPr>
        <p:txBody>
          <a:bodyPr>
            <a:normAutofit/>
          </a:bodyPr>
          <a:lstStyle/>
          <a:p>
            <a:r>
              <a:rPr lang="fr-FR" sz="3600" b="1" dirty="0">
                <a:solidFill>
                  <a:srgbClr val="0432FF"/>
                </a:solidFill>
              </a:rPr>
              <a:t>Pour être enseignant dans le secondaire</a:t>
            </a:r>
          </a:p>
        </p:txBody>
      </p:sp>
      <p:sp>
        <p:nvSpPr>
          <p:cNvPr id="4" name="Espace réservé du numéro de diapositive 3">
            <a:extLst>
              <a:ext uri="{FF2B5EF4-FFF2-40B4-BE49-F238E27FC236}">
                <a16:creationId xmlns:a16="http://schemas.microsoft.com/office/drawing/2014/main" id="{AC0C0FEA-E7A3-7F40-89E0-A3CC2A958261}"/>
              </a:ext>
            </a:extLst>
          </p:cNvPr>
          <p:cNvSpPr>
            <a:spLocks noGrp="1"/>
          </p:cNvSpPr>
          <p:nvPr>
            <p:ph type="sldNum" sz="quarter" idx="12"/>
          </p:nvPr>
        </p:nvSpPr>
        <p:spPr/>
        <p:txBody>
          <a:bodyPr/>
          <a:lstStyle/>
          <a:p>
            <a:fld id="{EC701330-B20C-3241-AEF6-A41FE81768DC}" type="slidenum">
              <a:rPr lang="en-US" smtClean="0"/>
              <a:t>42</a:t>
            </a:fld>
            <a:endParaRPr lang="en-US"/>
          </a:p>
        </p:txBody>
      </p:sp>
      <p:sp>
        <p:nvSpPr>
          <p:cNvPr id="6" name="ZoneTexte 5">
            <a:extLst>
              <a:ext uri="{FF2B5EF4-FFF2-40B4-BE49-F238E27FC236}">
                <a16:creationId xmlns:a16="http://schemas.microsoft.com/office/drawing/2014/main" id="{92D24F32-E46B-EE4C-9D91-6488E21419F8}"/>
              </a:ext>
            </a:extLst>
          </p:cNvPr>
          <p:cNvSpPr txBox="1"/>
          <p:nvPr/>
        </p:nvSpPr>
        <p:spPr>
          <a:xfrm>
            <a:off x="318356" y="1132927"/>
            <a:ext cx="8219256" cy="1015663"/>
          </a:xfrm>
          <a:prstGeom prst="rect">
            <a:avLst/>
          </a:prstGeom>
          <a:solidFill>
            <a:schemeClr val="accent3">
              <a:lumMod val="20000"/>
              <a:lumOff val="80000"/>
            </a:schemeClr>
          </a:solidFill>
          <a:ln>
            <a:solidFill>
              <a:srgbClr val="00B050"/>
            </a:solidFill>
          </a:ln>
        </p:spPr>
        <p:txBody>
          <a:bodyPr wrap="square" rtlCol="0">
            <a:spAutoFit/>
          </a:bodyPr>
          <a:lstStyle/>
          <a:p>
            <a:pPr algn="ctr"/>
            <a:r>
              <a:rPr lang="fr-FR" sz="2000" dirty="0"/>
              <a:t>Soit </a:t>
            </a:r>
            <a:r>
              <a:rPr lang="fr-FR" sz="2000" b="1" dirty="0" err="1"/>
              <a:t>Bachelor</a:t>
            </a:r>
            <a:r>
              <a:rPr lang="fr-FR" sz="2000" b="1" dirty="0"/>
              <a:t>  dans le domaine cible (3 ans) + Master en enseignement secondaire  (2 ans)</a:t>
            </a:r>
          </a:p>
          <a:p>
            <a:pPr algn="ctr"/>
            <a:r>
              <a:rPr lang="fr-FR" sz="2000" dirty="0"/>
              <a:t>Soit</a:t>
            </a:r>
            <a:r>
              <a:rPr lang="fr-FR" sz="2000" b="1" dirty="0"/>
              <a:t> Master dans le domaine cible (5 ans)</a:t>
            </a:r>
          </a:p>
        </p:txBody>
      </p:sp>
      <p:sp>
        <p:nvSpPr>
          <p:cNvPr id="8" name="ZoneTexte 7">
            <a:extLst>
              <a:ext uri="{FF2B5EF4-FFF2-40B4-BE49-F238E27FC236}">
                <a16:creationId xmlns:a16="http://schemas.microsoft.com/office/drawing/2014/main" id="{E2D1CF9F-ABBE-514F-80FD-23761A63528A}"/>
              </a:ext>
            </a:extLst>
          </p:cNvPr>
          <p:cNvSpPr txBox="1"/>
          <p:nvPr/>
        </p:nvSpPr>
        <p:spPr>
          <a:xfrm>
            <a:off x="318356" y="2557353"/>
            <a:ext cx="8219256" cy="1015663"/>
          </a:xfrm>
          <a:prstGeom prst="rect">
            <a:avLst/>
          </a:prstGeom>
          <a:solidFill>
            <a:schemeClr val="accent3">
              <a:lumMod val="40000"/>
              <a:lumOff val="60000"/>
            </a:schemeClr>
          </a:solidFill>
          <a:ln>
            <a:solidFill>
              <a:srgbClr val="00B050"/>
            </a:solidFill>
          </a:ln>
        </p:spPr>
        <p:txBody>
          <a:bodyPr wrap="square" rtlCol="0">
            <a:spAutoFit/>
          </a:bodyPr>
          <a:lstStyle/>
          <a:p>
            <a:pPr algn="ctr"/>
            <a:r>
              <a:rPr lang="fr-FR" sz="2000" b="1" dirty="0"/>
              <a:t>Concours national  </a:t>
            </a:r>
          </a:p>
          <a:p>
            <a:pPr algn="ctr"/>
            <a:r>
              <a:rPr lang="fr-FR" sz="2000" dirty="0"/>
              <a:t>Histoire du Luxembourg - Maîtrise des 3 langues officielles - Pédagogie et didactique</a:t>
            </a:r>
          </a:p>
        </p:txBody>
      </p:sp>
      <p:sp>
        <p:nvSpPr>
          <p:cNvPr id="11" name="ZoneTexte 10">
            <a:extLst>
              <a:ext uri="{FF2B5EF4-FFF2-40B4-BE49-F238E27FC236}">
                <a16:creationId xmlns:a16="http://schemas.microsoft.com/office/drawing/2014/main" id="{98EB0A0F-8B42-0940-B5DB-25CF4935B105}"/>
              </a:ext>
            </a:extLst>
          </p:cNvPr>
          <p:cNvSpPr txBox="1"/>
          <p:nvPr/>
        </p:nvSpPr>
        <p:spPr>
          <a:xfrm>
            <a:off x="318356" y="4005064"/>
            <a:ext cx="8219256" cy="2246769"/>
          </a:xfrm>
          <a:prstGeom prst="rect">
            <a:avLst/>
          </a:prstGeom>
          <a:solidFill>
            <a:schemeClr val="accent3">
              <a:lumMod val="60000"/>
              <a:lumOff val="40000"/>
            </a:schemeClr>
          </a:solidFill>
          <a:ln>
            <a:solidFill>
              <a:srgbClr val="00B050"/>
            </a:solidFill>
          </a:ln>
        </p:spPr>
        <p:txBody>
          <a:bodyPr wrap="square" rtlCol="0">
            <a:spAutoFit/>
          </a:bodyPr>
          <a:lstStyle/>
          <a:p>
            <a:pPr algn="ctr"/>
            <a:r>
              <a:rPr lang="fr-FR" sz="2000" b="1" dirty="0"/>
              <a:t>Stage de 2 ans</a:t>
            </a:r>
          </a:p>
          <a:p>
            <a:pPr algn="ctr"/>
            <a:r>
              <a:rPr lang="fr-FR" sz="2000" dirty="0"/>
              <a:t>Cours de législation - Compléter formation pédagogique et didactique – Accompagnement sur le terrain. </a:t>
            </a:r>
          </a:p>
          <a:p>
            <a:pPr algn="ctr"/>
            <a:r>
              <a:rPr lang="fr-FR" sz="2000" dirty="0"/>
              <a:t>Les ‘stagiaires’ travaillent à temps plein dans les classes mais sont dispensés de 2 périodes hebdomadaires</a:t>
            </a:r>
          </a:p>
          <a:p>
            <a:pPr algn="ctr"/>
            <a:r>
              <a:rPr lang="fr-FR" sz="2000" b="1" dirty="0"/>
              <a:t>➝ Nomination</a:t>
            </a:r>
          </a:p>
          <a:p>
            <a:pPr algn="ctr"/>
            <a:r>
              <a:rPr lang="fr-FR" sz="2000" dirty="0"/>
              <a:t>Période d’approfondissement </a:t>
            </a:r>
          </a:p>
        </p:txBody>
      </p:sp>
      <p:sp>
        <p:nvSpPr>
          <p:cNvPr id="10" name="Flèche vers le bas 9">
            <a:extLst>
              <a:ext uri="{FF2B5EF4-FFF2-40B4-BE49-F238E27FC236}">
                <a16:creationId xmlns:a16="http://schemas.microsoft.com/office/drawing/2014/main" id="{5AEB9C8B-C7DE-DD41-B51B-E7EB8C30760A}"/>
              </a:ext>
            </a:extLst>
          </p:cNvPr>
          <p:cNvSpPr/>
          <p:nvPr/>
        </p:nvSpPr>
        <p:spPr>
          <a:xfrm>
            <a:off x="4427984" y="2132856"/>
            <a:ext cx="432048" cy="360040"/>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Flèche vers le bas 6">
            <a:extLst>
              <a:ext uri="{FF2B5EF4-FFF2-40B4-BE49-F238E27FC236}">
                <a16:creationId xmlns:a16="http://schemas.microsoft.com/office/drawing/2014/main" id="{207FA04F-D653-6247-94E9-577B7C3E1827}"/>
              </a:ext>
            </a:extLst>
          </p:cNvPr>
          <p:cNvSpPr/>
          <p:nvPr/>
        </p:nvSpPr>
        <p:spPr>
          <a:xfrm>
            <a:off x="4427984" y="3645024"/>
            <a:ext cx="432048" cy="360040"/>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7347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B859C6-D6D3-764A-AF0F-51AE1BFE4C21}"/>
              </a:ext>
            </a:extLst>
          </p:cNvPr>
          <p:cNvSpPr>
            <a:spLocks noGrp="1"/>
          </p:cNvSpPr>
          <p:nvPr>
            <p:ph type="title"/>
          </p:nvPr>
        </p:nvSpPr>
        <p:spPr/>
        <p:txBody>
          <a:bodyPr>
            <a:noAutofit/>
          </a:bodyPr>
          <a:lstStyle/>
          <a:p>
            <a:r>
              <a:rPr lang="fr-FR" sz="3600" b="1" dirty="0">
                <a:solidFill>
                  <a:srgbClr val="0432FF"/>
                </a:solidFill>
              </a:rPr>
              <a:t>Formation des enseignants du fondamental au Luxembourg: Le </a:t>
            </a:r>
            <a:r>
              <a:rPr lang="fr-FR" sz="3600" b="1" dirty="0" err="1">
                <a:solidFill>
                  <a:srgbClr val="0432FF"/>
                </a:solidFill>
              </a:rPr>
              <a:t>BScE</a:t>
            </a:r>
            <a:endParaRPr lang="fr-FR" sz="3600" b="1" dirty="0">
              <a:solidFill>
                <a:srgbClr val="0432FF"/>
              </a:solidFill>
            </a:endParaRPr>
          </a:p>
        </p:txBody>
      </p:sp>
      <p:sp>
        <p:nvSpPr>
          <p:cNvPr id="4" name="Espace réservé du numéro de diapositive 3">
            <a:extLst>
              <a:ext uri="{FF2B5EF4-FFF2-40B4-BE49-F238E27FC236}">
                <a16:creationId xmlns:a16="http://schemas.microsoft.com/office/drawing/2014/main" id="{4A0704FC-0E6C-794F-9E6F-4E07BCBF0F1C}"/>
              </a:ext>
            </a:extLst>
          </p:cNvPr>
          <p:cNvSpPr>
            <a:spLocks noGrp="1"/>
          </p:cNvSpPr>
          <p:nvPr>
            <p:ph type="sldNum" sz="quarter" idx="12"/>
          </p:nvPr>
        </p:nvSpPr>
        <p:spPr/>
        <p:txBody>
          <a:bodyPr/>
          <a:lstStyle/>
          <a:p>
            <a:fld id="{EC701330-B20C-3241-AEF6-A41FE81768DC}" type="slidenum">
              <a:rPr lang="en-US" smtClean="0"/>
              <a:t>43</a:t>
            </a:fld>
            <a:endParaRPr lang="en-US"/>
          </a:p>
        </p:txBody>
      </p:sp>
      <p:sp>
        <p:nvSpPr>
          <p:cNvPr id="7" name="Le Bachelor en Sciences de l’Éducation est un programme de 4 années d’études complètes. Ce programme conduit vers un degré de «Bachelor en Sciences de l’Éducation» avec une orientation sur les processus d’apprentissage et d’enseignement.…">
            <a:extLst>
              <a:ext uri="{FF2B5EF4-FFF2-40B4-BE49-F238E27FC236}">
                <a16:creationId xmlns:a16="http://schemas.microsoft.com/office/drawing/2014/main" id="{CAF70B17-7E6C-6E4D-947E-8F87834F3A8E}"/>
              </a:ext>
            </a:extLst>
          </p:cNvPr>
          <p:cNvSpPr txBox="1"/>
          <p:nvPr/>
        </p:nvSpPr>
        <p:spPr>
          <a:xfrm>
            <a:off x="346055" y="1616292"/>
            <a:ext cx="8451890" cy="4442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marR="321468" algn="just" defTabSz="321468">
              <a:defRPr sz="2000">
                <a:latin typeface="Gill Sans"/>
                <a:ea typeface="Gill Sans"/>
                <a:cs typeface="Gill Sans"/>
                <a:sym typeface="Gill Sans"/>
              </a:defRPr>
            </a:pPr>
            <a:r>
              <a:rPr b="1" dirty="0"/>
              <a:t>Le Bachelor </a:t>
            </a:r>
            <a:r>
              <a:rPr b="1" dirty="0" err="1"/>
              <a:t>en</a:t>
            </a:r>
            <a:r>
              <a:rPr b="1" dirty="0"/>
              <a:t> Sciences de </a:t>
            </a:r>
            <a:r>
              <a:rPr b="1" dirty="0" err="1"/>
              <a:t>l’Éducation</a:t>
            </a:r>
            <a:r>
              <a:rPr b="1" dirty="0"/>
              <a:t> </a:t>
            </a:r>
            <a:r>
              <a:rPr lang="fr-FR" b="1" dirty="0"/>
              <a:t>(</a:t>
            </a:r>
            <a:r>
              <a:rPr lang="fr-FR" b="1" dirty="0" err="1"/>
              <a:t>BScE</a:t>
            </a:r>
            <a:r>
              <a:rPr lang="fr-FR" b="1" dirty="0"/>
              <a:t>) </a:t>
            </a:r>
            <a:r>
              <a:rPr dirty="0" err="1"/>
              <a:t>est</a:t>
            </a:r>
            <a:r>
              <a:rPr dirty="0"/>
              <a:t> un </a:t>
            </a:r>
            <a:r>
              <a:rPr dirty="0" err="1"/>
              <a:t>programme</a:t>
            </a:r>
            <a:r>
              <a:rPr dirty="0"/>
              <a:t> de </a:t>
            </a:r>
            <a:r>
              <a:rPr b="1" dirty="0"/>
              <a:t>4 </a:t>
            </a:r>
            <a:r>
              <a:rPr b="1" dirty="0" err="1"/>
              <a:t>années</a:t>
            </a:r>
            <a:r>
              <a:rPr b="1" dirty="0"/>
              <a:t> </a:t>
            </a:r>
            <a:r>
              <a:rPr b="1" dirty="0" err="1"/>
              <a:t>d’études</a:t>
            </a:r>
            <a:r>
              <a:rPr b="1" dirty="0"/>
              <a:t> </a:t>
            </a:r>
            <a:r>
              <a:rPr dirty="0" err="1"/>
              <a:t>complètes</a:t>
            </a:r>
            <a:r>
              <a:rPr lang="fr-FR" dirty="0"/>
              <a:t> (8 semestres):</a:t>
            </a:r>
          </a:p>
          <a:p>
            <a:pPr marR="321468" algn="just" defTabSz="321468">
              <a:defRPr sz="2000">
                <a:latin typeface="Gill Sans"/>
                <a:ea typeface="Gill Sans"/>
                <a:cs typeface="Gill Sans"/>
                <a:sym typeface="Gill Sans"/>
              </a:defRPr>
            </a:pPr>
            <a:endParaRPr dirty="0"/>
          </a:p>
          <a:p>
            <a:pPr marR="321468" algn="just" defTabSz="321468">
              <a:defRPr sz="2000">
                <a:latin typeface="Gill Sans"/>
                <a:ea typeface="Gill Sans"/>
                <a:cs typeface="Gill Sans"/>
                <a:sym typeface="Gill Sans"/>
              </a:defRPr>
            </a:pPr>
            <a:r>
              <a:rPr dirty="0"/>
              <a:t>Le </a:t>
            </a:r>
            <a:r>
              <a:rPr dirty="0" err="1"/>
              <a:t>programme</a:t>
            </a:r>
            <a:r>
              <a:rPr dirty="0"/>
              <a:t> </a:t>
            </a:r>
            <a:r>
              <a:rPr dirty="0" err="1"/>
              <a:t>prépare</a:t>
            </a:r>
            <a:r>
              <a:rPr dirty="0"/>
              <a:t> </a:t>
            </a:r>
            <a:r>
              <a:rPr dirty="0" err="1"/>
              <a:t>à</a:t>
            </a:r>
            <a:r>
              <a:rPr dirty="0"/>
              <a:t> </a:t>
            </a:r>
            <a:r>
              <a:rPr dirty="0" err="1"/>
              <a:t>l’enseignement</a:t>
            </a:r>
            <a:r>
              <a:rPr dirty="0"/>
              <a:t> </a:t>
            </a:r>
            <a:r>
              <a:rPr dirty="0" err="1"/>
              <a:t>dans</a:t>
            </a:r>
            <a:r>
              <a:rPr dirty="0"/>
              <a:t>:</a:t>
            </a:r>
          </a:p>
          <a:p>
            <a:pPr marL="608623" marR="321468" lvl="1" indent="-164123" algn="just" defTabSz="321468">
              <a:lnSpc>
                <a:spcPct val="120000"/>
              </a:lnSpc>
              <a:buSzPct val="100000"/>
              <a:buChar char="•"/>
              <a:defRPr sz="2000">
                <a:latin typeface="Gill Sans"/>
                <a:ea typeface="Gill Sans"/>
                <a:cs typeface="Gill Sans"/>
                <a:sym typeface="Gill Sans"/>
              </a:defRPr>
            </a:pPr>
            <a:r>
              <a:rPr b="1" dirty="0" err="1"/>
              <a:t>l’enseignement</a:t>
            </a:r>
            <a:r>
              <a:rPr b="1" dirty="0"/>
              <a:t> </a:t>
            </a:r>
            <a:r>
              <a:rPr lang="fr-FR" b="1" dirty="0"/>
              <a:t>précoce-préscolaire </a:t>
            </a:r>
            <a:r>
              <a:rPr b="1" dirty="0"/>
              <a:t> </a:t>
            </a:r>
            <a:r>
              <a:rPr lang="fr-FR" dirty="0"/>
              <a:t>(</a:t>
            </a:r>
            <a:r>
              <a:rPr dirty="0"/>
              <a:t>Cycle 1</a:t>
            </a:r>
            <a:r>
              <a:rPr lang="fr-FR" dirty="0"/>
              <a:t>) : 3 à 6 ans</a:t>
            </a:r>
            <a:endParaRPr dirty="0"/>
          </a:p>
          <a:p>
            <a:pPr marL="608623" marR="321468" lvl="1" indent="-164123" algn="just" defTabSz="321468">
              <a:lnSpc>
                <a:spcPct val="120000"/>
              </a:lnSpc>
              <a:buSzPct val="100000"/>
              <a:buChar char="•"/>
              <a:defRPr sz="2000">
                <a:latin typeface="Gill Sans"/>
                <a:ea typeface="Gill Sans"/>
                <a:cs typeface="Gill Sans"/>
                <a:sym typeface="Gill Sans"/>
              </a:defRPr>
            </a:pPr>
            <a:r>
              <a:rPr b="1" dirty="0" err="1"/>
              <a:t>l’enseignement</a:t>
            </a:r>
            <a:r>
              <a:rPr b="1" dirty="0"/>
              <a:t> </a:t>
            </a:r>
            <a:r>
              <a:rPr lang="fr-FR" b="1" dirty="0"/>
              <a:t>primaire </a:t>
            </a:r>
            <a:r>
              <a:rPr lang="fr-FR" dirty="0"/>
              <a:t>(Cycle 2 à 4) : 6 à 11/12 ans </a:t>
            </a:r>
          </a:p>
          <a:p>
            <a:pPr marL="608623" marR="321468" lvl="1" indent="-164123" algn="just" defTabSz="321468">
              <a:lnSpc>
                <a:spcPct val="120000"/>
              </a:lnSpc>
              <a:buSzPct val="100000"/>
              <a:buChar char="•"/>
              <a:defRPr sz="2000">
                <a:latin typeface="Gill Sans"/>
                <a:ea typeface="Gill Sans"/>
                <a:cs typeface="Gill Sans"/>
                <a:sym typeface="Gill Sans"/>
              </a:defRPr>
            </a:pPr>
            <a:r>
              <a:rPr b="1" dirty="0"/>
              <a:t>la </a:t>
            </a:r>
            <a:r>
              <a:rPr b="1" dirty="0" err="1"/>
              <a:t>voie</a:t>
            </a:r>
            <a:r>
              <a:rPr b="1" dirty="0"/>
              <a:t> de </a:t>
            </a:r>
            <a:r>
              <a:rPr b="1" dirty="0" err="1"/>
              <a:t>préparation</a:t>
            </a:r>
            <a:r>
              <a:rPr b="1" dirty="0"/>
              <a:t> </a:t>
            </a:r>
            <a:r>
              <a:rPr dirty="0"/>
              <a:t>(VP) du cycle </a:t>
            </a:r>
            <a:r>
              <a:rPr dirty="0" err="1"/>
              <a:t>inférieur</a:t>
            </a:r>
            <a:r>
              <a:rPr dirty="0"/>
              <a:t> de </a:t>
            </a:r>
            <a:r>
              <a:rPr dirty="0" err="1"/>
              <a:t>l’ESG</a:t>
            </a:r>
            <a:r>
              <a:rPr lang="fr-FR" dirty="0"/>
              <a:t> : enseignement professionnel </a:t>
            </a:r>
            <a:endParaRPr dirty="0"/>
          </a:p>
          <a:p>
            <a:pPr marL="608623" marR="321468" lvl="1" indent="-164123" algn="just" defTabSz="321468">
              <a:lnSpc>
                <a:spcPct val="120000"/>
              </a:lnSpc>
              <a:buSzPct val="100000"/>
              <a:buChar char="•"/>
              <a:defRPr sz="2000">
                <a:latin typeface="Gill Sans"/>
                <a:ea typeface="Gill Sans"/>
                <a:cs typeface="Gill Sans"/>
                <a:sym typeface="Gill Sans"/>
              </a:defRPr>
            </a:pPr>
            <a:r>
              <a:rPr b="1" dirty="0" err="1"/>
              <a:t>l’éducation</a:t>
            </a:r>
            <a:r>
              <a:rPr b="1" dirty="0"/>
              <a:t> </a:t>
            </a:r>
            <a:r>
              <a:rPr b="1" dirty="0" err="1"/>
              <a:t>différenciée</a:t>
            </a:r>
            <a:r>
              <a:rPr lang="fr-FR" b="1" dirty="0"/>
              <a:t> : </a:t>
            </a:r>
            <a:r>
              <a:rPr dirty="0" err="1"/>
              <a:t>élèves</a:t>
            </a:r>
            <a:r>
              <a:rPr dirty="0"/>
              <a:t> </a:t>
            </a:r>
            <a:r>
              <a:rPr dirty="0" err="1"/>
              <a:t>à</a:t>
            </a:r>
            <a:r>
              <a:rPr dirty="0"/>
              <a:t> </a:t>
            </a:r>
            <a:r>
              <a:rPr dirty="0" err="1"/>
              <a:t>besoins</a:t>
            </a:r>
            <a:r>
              <a:rPr dirty="0"/>
              <a:t> </a:t>
            </a:r>
            <a:r>
              <a:rPr dirty="0" err="1"/>
              <a:t>spécifiques</a:t>
            </a:r>
            <a:r>
              <a:rPr dirty="0"/>
              <a:t> et </a:t>
            </a:r>
            <a:r>
              <a:rPr dirty="0" err="1"/>
              <a:t>particuliers</a:t>
            </a:r>
            <a:r>
              <a:rPr dirty="0"/>
              <a:t>.</a:t>
            </a:r>
          </a:p>
          <a:p>
            <a:pPr marL="164123" marR="321468" indent="-164123" algn="just" defTabSz="321468">
              <a:buSzPct val="100000"/>
              <a:buChar char="-"/>
              <a:defRPr sz="2000">
                <a:latin typeface="Gill Sans"/>
                <a:ea typeface="Gill Sans"/>
                <a:cs typeface="Gill Sans"/>
                <a:sym typeface="Gill Sans"/>
              </a:defRPr>
            </a:pPr>
            <a:endParaRPr dirty="0"/>
          </a:p>
          <a:p>
            <a:pPr marR="321468" algn="just" defTabSz="321468">
              <a:defRPr sz="2000">
                <a:latin typeface="Gill Sans"/>
                <a:ea typeface="Gill Sans"/>
                <a:cs typeface="Gill Sans"/>
                <a:sym typeface="Gill Sans"/>
              </a:defRPr>
            </a:pPr>
            <a:r>
              <a:rPr dirty="0"/>
              <a:t>Le </a:t>
            </a:r>
            <a:r>
              <a:rPr dirty="0" err="1"/>
              <a:t>diplôme</a:t>
            </a:r>
            <a:r>
              <a:rPr dirty="0"/>
              <a:t> du </a:t>
            </a:r>
            <a:r>
              <a:rPr dirty="0" err="1"/>
              <a:t>BScE</a:t>
            </a:r>
            <a:r>
              <a:rPr dirty="0"/>
              <a:t> </a:t>
            </a:r>
            <a:r>
              <a:rPr dirty="0" err="1"/>
              <a:t>permet</a:t>
            </a:r>
            <a:r>
              <a:rPr dirty="0"/>
              <a:t> </a:t>
            </a:r>
            <a:r>
              <a:rPr dirty="0" err="1"/>
              <a:t>aussi</a:t>
            </a:r>
            <a:r>
              <a:rPr dirty="0"/>
              <a:t> par la suite </a:t>
            </a:r>
            <a:r>
              <a:rPr dirty="0" err="1"/>
              <a:t>l’inscription</a:t>
            </a:r>
            <a:r>
              <a:rPr dirty="0"/>
              <a:t> </a:t>
            </a:r>
            <a:r>
              <a:rPr dirty="0" err="1"/>
              <a:t>dans</a:t>
            </a:r>
            <a:r>
              <a:rPr dirty="0"/>
              <a:t> un Master </a:t>
            </a:r>
            <a:r>
              <a:rPr dirty="0" err="1"/>
              <a:t>en</a:t>
            </a:r>
            <a:r>
              <a:rPr dirty="0"/>
              <a:t> sciences de </a:t>
            </a:r>
            <a:r>
              <a:rPr dirty="0" err="1"/>
              <a:t>l’éducation</a:t>
            </a:r>
            <a:r>
              <a:rPr dirty="0"/>
              <a:t> </a:t>
            </a:r>
            <a:r>
              <a:rPr dirty="0" err="1"/>
              <a:t>ou</a:t>
            </a:r>
            <a:r>
              <a:rPr dirty="0"/>
              <a:t> </a:t>
            </a:r>
            <a:r>
              <a:rPr dirty="0" err="1"/>
              <a:t>en</a:t>
            </a:r>
            <a:r>
              <a:rPr dirty="0"/>
              <a:t> </a:t>
            </a:r>
            <a:r>
              <a:rPr dirty="0" err="1"/>
              <a:t>psychologie</a:t>
            </a:r>
            <a:r>
              <a:rPr dirty="0"/>
              <a:t>.</a:t>
            </a:r>
          </a:p>
        </p:txBody>
      </p:sp>
    </p:spTree>
    <p:extLst>
      <p:ext uri="{BB962C8B-B14F-4D97-AF65-F5344CB8AC3E}">
        <p14:creationId xmlns:p14="http://schemas.microsoft.com/office/powerpoint/2010/main" val="2214105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B859C6-D6D3-764A-AF0F-51AE1BFE4C21}"/>
              </a:ext>
            </a:extLst>
          </p:cNvPr>
          <p:cNvSpPr>
            <a:spLocks noGrp="1"/>
          </p:cNvSpPr>
          <p:nvPr>
            <p:ph type="title"/>
          </p:nvPr>
        </p:nvSpPr>
        <p:spPr>
          <a:xfrm>
            <a:off x="582346" y="420622"/>
            <a:ext cx="8229600" cy="632114"/>
          </a:xfrm>
        </p:spPr>
        <p:txBody>
          <a:bodyPr>
            <a:noAutofit/>
          </a:bodyPr>
          <a:lstStyle/>
          <a:p>
            <a:r>
              <a:rPr lang="fr-FR" sz="3600" b="1" dirty="0" err="1">
                <a:solidFill>
                  <a:srgbClr val="0432FF"/>
                </a:solidFill>
              </a:rPr>
              <a:t>BScE</a:t>
            </a:r>
            <a:r>
              <a:rPr lang="fr-FR" sz="3600" b="1" dirty="0">
                <a:solidFill>
                  <a:srgbClr val="0432FF"/>
                </a:solidFill>
              </a:rPr>
              <a:t> : programme des cours </a:t>
            </a:r>
          </a:p>
        </p:txBody>
      </p:sp>
      <p:sp>
        <p:nvSpPr>
          <p:cNvPr id="4" name="Espace réservé du numéro de diapositive 3">
            <a:extLst>
              <a:ext uri="{FF2B5EF4-FFF2-40B4-BE49-F238E27FC236}">
                <a16:creationId xmlns:a16="http://schemas.microsoft.com/office/drawing/2014/main" id="{4A0704FC-0E6C-794F-9E6F-4E07BCBF0F1C}"/>
              </a:ext>
            </a:extLst>
          </p:cNvPr>
          <p:cNvSpPr>
            <a:spLocks noGrp="1"/>
          </p:cNvSpPr>
          <p:nvPr>
            <p:ph type="sldNum" sz="quarter" idx="12"/>
          </p:nvPr>
        </p:nvSpPr>
        <p:spPr/>
        <p:txBody>
          <a:bodyPr/>
          <a:lstStyle/>
          <a:p>
            <a:fld id="{EC701330-B20C-3241-AEF6-A41FE81768DC}" type="slidenum">
              <a:rPr lang="en-US" smtClean="0"/>
              <a:t>44</a:t>
            </a:fld>
            <a:endParaRPr lang="en-US"/>
          </a:p>
        </p:txBody>
      </p:sp>
      <p:sp>
        <p:nvSpPr>
          <p:cNvPr id="7" name="Le Bachelor en Sciences de l’Éducation est un programme de 4 années d’études complètes. Ce programme conduit vers un degré de «Bachelor en Sciences de l’Éducation» avec une orientation sur les processus d’apprentissage et d’enseignement.…">
            <a:extLst>
              <a:ext uri="{FF2B5EF4-FFF2-40B4-BE49-F238E27FC236}">
                <a16:creationId xmlns:a16="http://schemas.microsoft.com/office/drawing/2014/main" id="{CAF70B17-7E6C-6E4D-947E-8F87834F3A8E}"/>
              </a:ext>
            </a:extLst>
          </p:cNvPr>
          <p:cNvSpPr txBox="1"/>
          <p:nvPr/>
        </p:nvSpPr>
        <p:spPr>
          <a:xfrm>
            <a:off x="346055" y="3475459"/>
            <a:ext cx="8451890" cy="37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marR="321468" algn="just" defTabSz="321468">
              <a:defRPr sz="2000">
                <a:latin typeface="Gill Sans"/>
                <a:ea typeface="Gill Sans"/>
                <a:cs typeface="Gill Sans"/>
                <a:sym typeface="Gill Sans"/>
              </a:defRPr>
            </a:pPr>
            <a:endParaRPr dirty="0"/>
          </a:p>
        </p:txBody>
      </p:sp>
      <p:grpSp>
        <p:nvGrpSpPr>
          <p:cNvPr id="6" name="Groupe 5">
            <a:extLst>
              <a:ext uri="{FF2B5EF4-FFF2-40B4-BE49-F238E27FC236}">
                <a16:creationId xmlns:a16="http://schemas.microsoft.com/office/drawing/2014/main" id="{28166A14-0593-5C48-A75A-770A7C123E33}"/>
              </a:ext>
            </a:extLst>
          </p:cNvPr>
          <p:cNvGrpSpPr/>
          <p:nvPr/>
        </p:nvGrpSpPr>
        <p:grpSpPr>
          <a:xfrm>
            <a:off x="-108520" y="1052736"/>
            <a:ext cx="9375440" cy="4671500"/>
            <a:chOff x="-50912" y="1052736"/>
            <a:chExt cx="9375440" cy="4671500"/>
          </a:xfrm>
        </p:grpSpPr>
        <p:pic>
          <p:nvPicPr>
            <p:cNvPr id="5" name="Image 4">
              <a:extLst>
                <a:ext uri="{FF2B5EF4-FFF2-40B4-BE49-F238E27FC236}">
                  <a16:creationId xmlns:a16="http://schemas.microsoft.com/office/drawing/2014/main" id="{13EE5482-5D28-F744-8386-38DFC44C24A1}"/>
                </a:ext>
              </a:extLst>
            </p:cNvPr>
            <p:cNvPicPr>
              <a:picLocks noChangeAspect="1"/>
            </p:cNvPicPr>
            <p:nvPr/>
          </p:nvPicPr>
          <p:blipFill>
            <a:blip r:embed="rId3"/>
            <a:stretch>
              <a:fillRect/>
            </a:stretch>
          </p:blipFill>
          <p:spPr>
            <a:xfrm>
              <a:off x="-50912" y="1052736"/>
              <a:ext cx="9375440" cy="4671500"/>
            </a:xfrm>
            <a:prstGeom prst="rect">
              <a:avLst/>
            </a:prstGeom>
          </p:spPr>
        </p:pic>
        <p:sp>
          <p:nvSpPr>
            <p:cNvPr id="3" name="Rectangle 2">
              <a:extLst>
                <a:ext uri="{FF2B5EF4-FFF2-40B4-BE49-F238E27FC236}">
                  <a16:creationId xmlns:a16="http://schemas.microsoft.com/office/drawing/2014/main" id="{DA4F1E18-69E6-AE4B-8B09-D7C855AC4883}"/>
                </a:ext>
              </a:extLst>
            </p:cNvPr>
            <p:cNvSpPr/>
            <p:nvPr/>
          </p:nvSpPr>
          <p:spPr>
            <a:xfrm>
              <a:off x="-25456" y="2852936"/>
              <a:ext cx="9324528" cy="360040"/>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8" name="ZoneTexte 7">
            <a:extLst>
              <a:ext uri="{FF2B5EF4-FFF2-40B4-BE49-F238E27FC236}">
                <a16:creationId xmlns:a16="http://schemas.microsoft.com/office/drawing/2014/main" id="{515FFD45-8691-2B45-A943-F297E7312789}"/>
              </a:ext>
            </a:extLst>
          </p:cNvPr>
          <p:cNvSpPr txBox="1"/>
          <p:nvPr/>
        </p:nvSpPr>
        <p:spPr>
          <a:xfrm>
            <a:off x="346055" y="5877272"/>
            <a:ext cx="4730001" cy="461665"/>
          </a:xfrm>
          <a:prstGeom prst="rect">
            <a:avLst/>
          </a:prstGeom>
          <a:noFill/>
        </p:spPr>
        <p:txBody>
          <a:bodyPr wrap="square" rtlCol="0">
            <a:spAutoFit/>
          </a:bodyPr>
          <a:lstStyle/>
          <a:p>
            <a:r>
              <a:rPr lang="fr-FR" sz="2400" b="1" dirty="0"/>
              <a:t>Les nombres sont exprimés en ECTS</a:t>
            </a:r>
          </a:p>
        </p:txBody>
      </p:sp>
    </p:spTree>
    <p:extLst>
      <p:ext uri="{BB962C8B-B14F-4D97-AF65-F5344CB8AC3E}">
        <p14:creationId xmlns:p14="http://schemas.microsoft.com/office/powerpoint/2010/main" val="5370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11EB06-176C-0449-83FD-0B13A61045F2}"/>
              </a:ext>
            </a:extLst>
          </p:cNvPr>
          <p:cNvSpPr>
            <a:spLocks noGrp="1"/>
          </p:cNvSpPr>
          <p:nvPr>
            <p:ph type="title"/>
          </p:nvPr>
        </p:nvSpPr>
        <p:spPr>
          <a:xfrm>
            <a:off x="425295" y="281801"/>
            <a:ext cx="8229600" cy="842943"/>
          </a:xfrm>
        </p:spPr>
        <p:txBody>
          <a:bodyPr>
            <a:normAutofit/>
          </a:bodyPr>
          <a:lstStyle/>
          <a:p>
            <a:r>
              <a:rPr lang="fr-FR" sz="3600" b="1" dirty="0" err="1">
                <a:solidFill>
                  <a:srgbClr val="0432FF"/>
                </a:solidFill>
              </a:rPr>
              <a:t>BScE</a:t>
            </a:r>
            <a:r>
              <a:rPr lang="fr-FR" sz="3600" b="1" dirty="0">
                <a:solidFill>
                  <a:srgbClr val="0432FF"/>
                </a:solidFill>
              </a:rPr>
              <a:t> : Les ECTS </a:t>
            </a:r>
          </a:p>
        </p:txBody>
      </p:sp>
      <p:sp>
        <p:nvSpPr>
          <p:cNvPr id="4" name="Espace réservé du numéro de diapositive 3">
            <a:extLst>
              <a:ext uri="{FF2B5EF4-FFF2-40B4-BE49-F238E27FC236}">
                <a16:creationId xmlns:a16="http://schemas.microsoft.com/office/drawing/2014/main" id="{3DBFFDB6-B7F6-1540-BC73-C7D85CE67B2E}"/>
              </a:ext>
            </a:extLst>
          </p:cNvPr>
          <p:cNvSpPr>
            <a:spLocks noGrp="1"/>
          </p:cNvSpPr>
          <p:nvPr>
            <p:ph type="sldNum" sz="quarter" idx="12"/>
          </p:nvPr>
        </p:nvSpPr>
        <p:spPr/>
        <p:txBody>
          <a:bodyPr/>
          <a:lstStyle/>
          <a:p>
            <a:fld id="{EC701330-B20C-3241-AEF6-A41FE81768DC}" type="slidenum">
              <a:rPr lang="en-US" smtClean="0"/>
              <a:t>45</a:t>
            </a:fld>
            <a:endParaRPr lang="en-US"/>
          </a:p>
        </p:txBody>
      </p:sp>
      <p:sp>
        <p:nvSpPr>
          <p:cNvPr id="5" name="Rectangle 4">
            <a:extLst>
              <a:ext uri="{FF2B5EF4-FFF2-40B4-BE49-F238E27FC236}">
                <a16:creationId xmlns:a16="http://schemas.microsoft.com/office/drawing/2014/main" id="{835B3B7C-76EC-A546-AF52-98B135835213}"/>
              </a:ext>
            </a:extLst>
          </p:cNvPr>
          <p:cNvSpPr/>
          <p:nvPr/>
        </p:nvSpPr>
        <p:spPr>
          <a:xfrm>
            <a:off x="196695" y="1118349"/>
            <a:ext cx="8686800" cy="5262979"/>
          </a:xfrm>
          <a:prstGeom prst="rect">
            <a:avLst/>
          </a:prstGeom>
        </p:spPr>
        <p:txBody>
          <a:bodyPr wrap="square">
            <a:spAutoFit/>
          </a:bodyPr>
          <a:lstStyle/>
          <a:p>
            <a:pPr>
              <a:spcBef>
                <a:spcPts val="600"/>
              </a:spcBef>
              <a:spcAft>
                <a:spcPts val="600"/>
              </a:spcAft>
            </a:pPr>
            <a:r>
              <a:rPr lang="fr-FR" sz="2800" b="1" dirty="0"/>
              <a:t>ECTS (</a:t>
            </a:r>
            <a:r>
              <a:rPr lang="fr-FR" sz="2800" b="1" dirty="0" err="1"/>
              <a:t>European</a:t>
            </a:r>
            <a:r>
              <a:rPr lang="fr-FR" sz="2800" b="1" dirty="0"/>
              <a:t> </a:t>
            </a:r>
            <a:r>
              <a:rPr lang="fr-FR" sz="2800" b="1" dirty="0" err="1"/>
              <a:t>Credit</a:t>
            </a:r>
            <a:r>
              <a:rPr lang="fr-FR" sz="2800" b="1" dirty="0"/>
              <a:t> Transfer </a:t>
            </a:r>
            <a:r>
              <a:rPr lang="fr-FR" sz="2800" b="1" dirty="0" err="1"/>
              <a:t>Scale</a:t>
            </a:r>
            <a:r>
              <a:rPr lang="fr-FR" sz="2800" b="1" dirty="0"/>
              <a:t>): </a:t>
            </a:r>
          </a:p>
          <a:p>
            <a:pPr marL="457200" indent="-457200" algn="just">
              <a:spcBef>
                <a:spcPts val="600"/>
              </a:spcBef>
              <a:spcAft>
                <a:spcPts val="600"/>
              </a:spcAft>
              <a:buFont typeface="Arial" panose="020B0604020202020204" pitchFamily="34" charset="0"/>
              <a:buChar char="•"/>
            </a:pPr>
            <a:r>
              <a:rPr lang="fr-FR" sz="2400" dirty="0"/>
              <a:t>Le Système européen de transfert et d'accumulation de crédits . Il a pour objectif de </a:t>
            </a:r>
            <a:r>
              <a:rPr lang="fr-FR" sz="2400" b="1" dirty="0"/>
              <a:t>faciliter la lecture et la comparaison des programmes d'études </a:t>
            </a:r>
            <a:r>
              <a:rPr lang="fr-FR" sz="2400" dirty="0"/>
              <a:t>au sein d'un pays et dans les différents pays européens. </a:t>
            </a:r>
          </a:p>
          <a:p>
            <a:pPr marL="457200" indent="-457200" algn="just">
              <a:spcBef>
                <a:spcPts val="600"/>
              </a:spcBef>
              <a:spcAft>
                <a:spcPts val="600"/>
              </a:spcAft>
              <a:buFont typeface="Arial" panose="020B0604020202020204" pitchFamily="34" charset="0"/>
              <a:buChar char="•"/>
            </a:pPr>
            <a:r>
              <a:rPr lang="fr-FR" sz="2400" b="1" dirty="0"/>
              <a:t>Les </a:t>
            </a:r>
            <a:r>
              <a:rPr lang="fr-FR" sz="2400" b="1" dirty="0" err="1"/>
              <a:t>crédits</a:t>
            </a:r>
            <a:r>
              <a:rPr lang="fr-FR" sz="2400" b="1" dirty="0"/>
              <a:t> ECTS </a:t>
            </a:r>
            <a:r>
              <a:rPr lang="fr-FR" sz="2400" dirty="0"/>
              <a:t>représentent </a:t>
            </a:r>
            <a:r>
              <a:rPr lang="fr-FR" sz="2400" b="1" dirty="0"/>
              <a:t>le temps dont les </a:t>
            </a:r>
            <a:r>
              <a:rPr lang="fr-FR" sz="2400" b="1" dirty="0" err="1"/>
              <a:t>étudiants</a:t>
            </a:r>
            <a:r>
              <a:rPr lang="fr-FR" sz="2400" b="1" dirty="0"/>
              <a:t> ont en </a:t>
            </a:r>
            <a:r>
              <a:rPr lang="fr-FR" sz="2400" b="1" dirty="0" err="1"/>
              <a:t>règle</a:t>
            </a:r>
            <a:r>
              <a:rPr lang="fr-FR" sz="2400" b="1" dirty="0"/>
              <a:t> </a:t>
            </a:r>
            <a:r>
              <a:rPr lang="fr-FR" sz="2400" b="1" dirty="0" err="1"/>
              <a:t>générale</a:t>
            </a:r>
            <a:r>
              <a:rPr lang="fr-FR" sz="2400" b="1" dirty="0"/>
              <a:t> besoin pour participer à toutes les </a:t>
            </a:r>
            <a:r>
              <a:rPr lang="fr-FR" sz="2400" b="1" dirty="0" err="1"/>
              <a:t>activités</a:t>
            </a:r>
            <a:r>
              <a:rPr lang="fr-FR" sz="2400" b="1" dirty="0"/>
              <a:t> d’apprentissage</a:t>
            </a:r>
            <a:r>
              <a:rPr lang="fr-FR" sz="2400" dirty="0"/>
              <a:t> (cours, </a:t>
            </a:r>
            <a:r>
              <a:rPr lang="fr-FR" sz="2400" dirty="0" err="1"/>
              <a:t>séminaires</a:t>
            </a:r>
            <a:r>
              <a:rPr lang="fr-FR" sz="2400" dirty="0"/>
              <a:t>, projets, travaux pratiques, autoformation, examens, etc.) </a:t>
            </a:r>
            <a:r>
              <a:rPr lang="fr-FR" sz="2400" dirty="0" err="1"/>
              <a:t>nécessaires</a:t>
            </a:r>
            <a:r>
              <a:rPr lang="fr-FR" sz="2400" dirty="0"/>
              <a:t> pour parvenir aux </a:t>
            </a:r>
            <a:r>
              <a:rPr lang="fr-FR" sz="2400" dirty="0" err="1"/>
              <a:t>résultats</a:t>
            </a:r>
            <a:r>
              <a:rPr lang="fr-FR" sz="2400" dirty="0"/>
              <a:t> d’apprentissage </a:t>
            </a:r>
            <a:r>
              <a:rPr lang="fr-FR" sz="2400" dirty="0" err="1"/>
              <a:t>escomptés</a:t>
            </a:r>
            <a:r>
              <a:rPr lang="fr-FR" sz="2400" dirty="0"/>
              <a:t>.</a:t>
            </a:r>
            <a:r>
              <a:rPr lang="fr-FR" sz="2800" dirty="0"/>
              <a:t> </a:t>
            </a:r>
          </a:p>
          <a:p>
            <a:pPr>
              <a:spcBef>
                <a:spcPts val="600"/>
              </a:spcBef>
              <a:spcAft>
                <a:spcPts val="600"/>
              </a:spcAft>
            </a:pPr>
            <a:r>
              <a:rPr lang="fr-FR" sz="2400" b="1" dirty="0"/>
              <a:t>1 ECTS </a:t>
            </a:r>
            <a:r>
              <a:rPr lang="fr-FR" sz="2400" dirty="0"/>
              <a:t>= ± 26h</a:t>
            </a:r>
          </a:p>
          <a:p>
            <a:pPr>
              <a:spcBef>
                <a:spcPts val="600"/>
              </a:spcBef>
              <a:spcAft>
                <a:spcPts val="600"/>
              </a:spcAft>
            </a:pPr>
            <a:r>
              <a:rPr lang="fr-FR" sz="2400" b="1" dirty="0"/>
              <a:t>Une année au </a:t>
            </a:r>
            <a:r>
              <a:rPr lang="fr-FR" sz="2400" b="1" dirty="0" err="1"/>
              <a:t>BScE</a:t>
            </a:r>
            <a:r>
              <a:rPr lang="fr-FR" sz="2400" b="1" dirty="0"/>
              <a:t> </a:t>
            </a:r>
            <a:r>
              <a:rPr lang="fr-FR" sz="2400" dirty="0"/>
              <a:t>= 60 ECTS = 1560 heures</a:t>
            </a:r>
          </a:p>
        </p:txBody>
      </p:sp>
    </p:spTree>
    <p:extLst>
      <p:ext uri="{BB962C8B-B14F-4D97-AF65-F5344CB8AC3E}">
        <p14:creationId xmlns:p14="http://schemas.microsoft.com/office/powerpoint/2010/main" val="3489239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E01D2E-BF4E-F54C-8DAA-7F2DF40FB784}"/>
              </a:ext>
            </a:extLst>
          </p:cNvPr>
          <p:cNvSpPr>
            <a:spLocks noGrp="1"/>
          </p:cNvSpPr>
          <p:nvPr>
            <p:ph type="title"/>
          </p:nvPr>
        </p:nvSpPr>
        <p:spPr/>
        <p:txBody>
          <a:bodyPr>
            <a:normAutofit/>
          </a:bodyPr>
          <a:lstStyle/>
          <a:p>
            <a:r>
              <a:rPr lang="fr-FR" sz="3600" b="1" dirty="0" err="1">
                <a:solidFill>
                  <a:srgbClr val="0432FF"/>
                </a:solidFill>
              </a:rPr>
              <a:t>BScE</a:t>
            </a:r>
            <a:r>
              <a:rPr lang="fr-FR" sz="3600" b="1" dirty="0">
                <a:solidFill>
                  <a:srgbClr val="0432FF"/>
                </a:solidFill>
              </a:rPr>
              <a:t> : Les compétences visées</a:t>
            </a:r>
          </a:p>
        </p:txBody>
      </p:sp>
      <p:sp>
        <p:nvSpPr>
          <p:cNvPr id="4" name="Espace réservé du numéro de diapositive 3">
            <a:extLst>
              <a:ext uri="{FF2B5EF4-FFF2-40B4-BE49-F238E27FC236}">
                <a16:creationId xmlns:a16="http://schemas.microsoft.com/office/drawing/2014/main" id="{73475328-8AFD-814A-A6E9-6CF448EEA820}"/>
              </a:ext>
            </a:extLst>
          </p:cNvPr>
          <p:cNvSpPr>
            <a:spLocks noGrp="1"/>
          </p:cNvSpPr>
          <p:nvPr>
            <p:ph type="sldNum" sz="quarter" idx="12"/>
          </p:nvPr>
        </p:nvSpPr>
        <p:spPr/>
        <p:txBody>
          <a:bodyPr/>
          <a:lstStyle/>
          <a:p>
            <a:fld id="{EC701330-B20C-3241-AEF6-A41FE81768DC}" type="slidenum">
              <a:rPr lang="en-US" smtClean="0"/>
              <a:t>46</a:t>
            </a:fld>
            <a:endParaRPr lang="en-US"/>
          </a:p>
        </p:txBody>
      </p:sp>
      <p:sp>
        <p:nvSpPr>
          <p:cNvPr id="5" name="Développer les savoirs nécessaires pour pouvoir enseigner dans des écoles, depuis  l’éducation précoce jusque dans les établissements du régime préparatoire ou de l’éducation différenciée;…">
            <a:extLst>
              <a:ext uri="{FF2B5EF4-FFF2-40B4-BE49-F238E27FC236}">
                <a16:creationId xmlns:a16="http://schemas.microsoft.com/office/drawing/2014/main" id="{5DD447FF-B6C6-6D4F-BDD6-106DD9B661DA}"/>
              </a:ext>
            </a:extLst>
          </p:cNvPr>
          <p:cNvSpPr txBox="1"/>
          <p:nvPr/>
        </p:nvSpPr>
        <p:spPr>
          <a:xfrm>
            <a:off x="32230" y="1235629"/>
            <a:ext cx="9004266" cy="53453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p>
            <a:pPr marL="539750" marR="321468" lvl="1" indent="-311150" algn="just" defTabSz="321468">
              <a:spcBef>
                <a:spcPts val="400"/>
              </a:spcBef>
              <a:buSzPct val="100000"/>
              <a:buChar char="•"/>
              <a:defRPr>
                <a:latin typeface="Gill Sans"/>
                <a:ea typeface="Gill Sans"/>
                <a:cs typeface="Gill Sans"/>
                <a:sym typeface="Gill Sans"/>
              </a:defRPr>
            </a:pPr>
            <a:r>
              <a:rPr dirty="0" err="1"/>
              <a:t>Développer</a:t>
            </a:r>
            <a:r>
              <a:rPr dirty="0"/>
              <a:t> les </a:t>
            </a:r>
            <a:r>
              <a:rPr dirty="0" err="1"/>
              <a:t>savoirs</a:t>
            </a:r>
            <a:r>
              <a:rPr dirty="0"/>
              <a:t> </a:t>
            </a:r>
            <a:r>
              <a:rPr dirty="0" err="1"/>
              <a:t>nécessaires</a:t>
            </a:r>
            <a:r>
              <a:rPr dirty="0"/>
              <a:t> pour </a:t>
            </a:r>
            <a:r>
              <a:rPr dirty="0" err="1"/>
              <a:t>pouvoir</a:t>
            </a:r>
            <a:r>
              <a:rPr dirty="0"/>
              <a:t> </a:t>
            </a:r>
            <a:r>
              <a:rPr dirty="0" err="1"/>
              <a:t>enseigner</a:t>
            </a:r>
            <a:r>
              <a:rPr dirty="0"/>
              <a:t> </a:t>
            </a:r>
            <a:r>
              <a:rPr dirty="0" err="1"/>
              <a:t>dans</a:t>
            </a:r>
            <a:r>
              <a:rPr dirty="0"/>
              <a:t> des </a:t>
            </a:r>
            <a:r>
              <a:rPr dirty="0" err="1"/>
              <a:t>écoles</a:t>
            </a:r>
            <a:r>
              <a:rPr dirty="0"/>
              <a:t>, </a:t>
            </a:r>
            <a:r>
              <a:rPr dirty="0" err="1"/>
              <a:t>depuis</a:t>
            </a:r>
            <a:r>
              <a:rPr dirty="0"/>
              <a:t> </a:t>
            </a:r>
            <a:br>
              <a:rPr dirty="0"/>
            </a:br>
            <a:r>
              <a:rPr dirty="0" err="1"/>
              <a:t>l’éducation</a:t>
            </a:r>
            <a:r>
              <a:rPr dirty="0"/>
              <a:t> </a:t>
            </a:r>
            <a:r>
              <a:rPr dirty="0" err="1"/>
              <a:t>précoce</a:t>
            </a:r>
            <a:r>
              <a:rPr dirty="0"/>
              <a:t> </a:t>
            </a:r>
            <a:r>
              <a:rPr dirty="0" err="1"/>
              <a:t>jusque</a:t>
            </a:r>
            <a:r>
              <a:rPr dirty="0"/>
              <a:t> </a:t>
            </a:r>
            <a:r>
              <a:rPr dirty="0" err="1"/>
              <a:t>dans</a:t>
            </a:r>
            <a:r>
              <a:rPr dirty="0"/>
              <a:t> les </a:t>
            </a:r>
            <a:r>
              <a:rPr dirty="0" err="1"/>
              <a:t>établissements</a:t>
            </a:r>
            <a:r>
              <a:rPr dirty="0"/>
              <a:t> du régime </a:t>
            </a:r>
            <a:r>
              <a:rPr dirty="0" err="1"/>
              <a:t>préparatoire</a:t>
            </a:r>
            <a:r>
              <a:rPr dirty="0"/>
              <a:t> </a:t>
            </a:r>
            <a:r>
              <a:rPr dirty="0" err="1"/>
              <a:t>ou</a:t>
            </a:r>
            <a:r>
              <a:rPr dirty="0"/>
              <a:t> de </a:t>
            </a:r>
            <a:r>
              <a:rPr dirty="0" err="1"/>
              <a:t>l’éducation</a:t>
            </a:r>
            <a:r>
              <a:rPr dirty="0"/>
              <a:t> </a:t>
            </a:r>
            <a:r>
              <a:rPr dirty="0" err="1"/>
              <a:t>différenciée</a:t>
            </a:r>
            <a:r>
              <a:rPr dirty="0"/>
              <a:t>;</a:t>
            </a:r>
          </a:p>
          <a:p>
            <a:pPr marL="539750" marR="321468" lvl="1" indent="-311150" algn="just" defTabSz="321468">
              <a:spcBef>
                <a:spcPts val="400"/>
              </a:spcBef>
              <a:buSzPct val="100000"/>
              <a:buChar char="•"/>
              <a:defRPr>
                <a:latin typeface="Gill Sans"/>
                <a:ea typeface="Gill Sans"/>
                <a:cs typeface="Gill Sans"/>
                <a:sym typeface="Gill Sans"/>
              </a:defRPr>
            </a:pPr>
            <a:r>
              <a:rPr dirty="0" err="1">
                <a:solidFill>
                  <a:srgbClr val="0432FF"/>
                </a:solidFill>
              </a:rPr>
              <a:t>Apprendre</a:t>
            </a:r>
            <a:r>
              <a:rPr dirty="0">
                <a:solidFill>
                  <a:srgbClr val="0432FF"/>
                </a:solidFill>
              </a:rPr>
              <a:t> </a:t>
            </a:r>
            <a:r>
              <a:rPr dirty="0" err="1">
                <a:solidFill>
                  <a:srgbClr val="0432FF"/>
                </a:solidFill>
              </a:rPr>
              <a:t>à</a:t>
            </a:r>
            <a:r>
              <a:rPr dirty="0">
                <a:solidFill>
                  <a:srgbClr val="0432FF"/>
                </a:solidFill>
              </a:rPr>
              <a:t> </a:t>
            </a:r>
            <a:r>
              <a:rPr dirty="0" err="1">
                <a:solidFill>
                  <a:srgbClr val="0432FF"/>
                </a:solidFill>
              </a:rPr>
              <a:t>créer</a:t>
            </a:r>
            <a:r>
              <a:rPr dirty="0">
                <a:solidFill>
                  <a:srgbClr val="0432FF"/>
                </a:solidFill>
              </a:rPr>
              <a:t> des </a:t>
            </a:r>
            <a:r>
              <a:rPr dirty="0" err="1">
                <a:solidFill>
                  <a:srgbClr val="0432FF"/>
                </a:solidFill>
              </a:rPr>
              <a:t>séquences</a:t>
            </a:r>
            <a:r>
              <a:rPr dirty="0">
                <a:solidFill>
                  <a:srgbClr val="0432FF"/>
                </a:solidFill>
              </a:rPr>
              <a:t> </a:t>
            </a:r>
            <a:r>
              <a:rPr dirty="0" err="1">
                <a:solidFill>
                  <a:srgbClr val="0432FF"/>
                </a:solidFill>
              </a:rPr>
              <a:t>d’apprentissage</a:t>
            </a:r>
            <a:r>
              <a:rPr dirty="0">
                <a:solidFill>
                  <a:srgbClr val="0432FF"/>
                </a:solidFill>
              </a:rPr>
              <a:t> </a:t>
            </a:r>
            <a:r>
              <a:rPr dirty="0" err="1">
                <a:solidFill>
                  <a:srgbClr val="0432FF"/>
                </a:solidFill>
              </a:rPr>
              <a:t>basées</a:t>
            </a:r>
            <a:r>
              <a:rPr dirty="0">
                <a:solidFill>
                  <a:srgbClr val="0432FF"/>
                </a:solidFill>
              </a:rPr>
              <a:t> sur les </a:t>
            </a:r>
            <a:r>
              <a:rPr dirty="0" err="1">
                <a:solidFill>
                  <a:srgbClr val="0432FF"/>
                </a:solidFill>
              </a:rPr>
              <a:t>pré-requis</a:t>
            </a:r>
            <a:r>
              <a:rPr dirty="0">
                <a:solidFill>
                  <a:srgbClr val="0432FF"/>
                </a:solidFill>
              </a:rPr>
              <a:t> des </a:t>
            </a:r>
            <a:r>
              <a:rPr dirty="0" err="1">
                <a:solidFill>
                  <a:srgbClr val="0432FF"/>
                </a:solidFill>
              </a:rPr>
              <a:t>élèves</a:t>
            </a:r>
            <a:r>
              <a:rPr dirty="0">
                <a:solidFill>
                  <a:srgbClr val="0432FF"/>
                </a:solidFill>
              </a:rPr>
              <a:t>, les </a:t>
            </a:r>
            <a:r>
              <a:rPr dirty="0" err="1">
                <a:solidFill>
                  <a:srgbClr val="0432FF"/>
                </a:solidFill>
              </a:rPr>
              <a:t>ressources</a:t>
            </a:r>
            <a:r>
              <a:rPr dirty="0">
                <a:solidFill>
                  <a:srgbClr val="0432FF"/>
                </a:solidFill>
              </a:rPr>
              <a:t> </a:t>
            </a:r>
            <a:r>
              <a:rPr dirty="0" err="1">
                <a:solidFill>
                  <a:srgbClr val="0432FF"/>
                </a:solidFill>
              </a:rPr>
              <a:t>socioculturelles</a:t>
            </a:r>
            <a:r>
              <a:rPr dirty="0">
                <a:solidFill>
                  <a:srgbClr val="0432FF"/>
                </a:solidFill>
              </a:rPr>
              <a:t> et les </a:t>
            </a:r>
            <a:r>
              <a:rPr dirty="0" err="1">
                <a:solidFill>
                  <a:srgbClr val="0432FF"/>
                </a:solidFill>
              </a:rPr>
              <a:t>programmes</a:t>
            </a:r>
            <a:r>
              <a:rPr dirty="0">
                <a:solidFill>
                  <a:srgbClr val="0432FF"/>
                </a:solidFill>
              </a:rPr>
              <a:t> </a:t>
            </a:r>
            <a:r>
              <a:rPr dirty="0" err="1">
                <a:solidFill>
                  <a:srgbClr val="0432FF"/>
                </a:solidFill>
              </a:rPr>
              <a:t>d’études</a:t>
            </a:r>
            <a:r>
              <a:rPr dirty="0">
                <a:solidFill>
                  <a:srgbClr val="0432FF"/>
                </a:solidFill>
              </a:rPr>
              <a:t>;</a:t>
            </a:r>
          </a:p>
          <a:p>
            <a:pPr marL="539750" marR="321468" lvl="1" indent="-311150" algn="just" defTabSz="321468">
              <a:spcBef>
                <a:spcPts val="400"/>
              </a:spcBef>
              <a:buSzPct val="100000"/>
              <a:buChar char="•"/>
              <a:defRPr>
                <a:latin typeface="Gill Sans"/>
                <a:ea typeface="Gill Sans"/>
                <a:cs typeface="Gill Sans"/>
                <a:sym typeface="Gill Sans"/>
              </a:defRPr>
            </a:pPr>
            <a:r>
              <a:rPr dirty="0" err="1"/>
              <a:t>Apprendre</a:t>
            </a:r>
            <a:r>
              <a:rPr dirty="0"/>
              <a:t> </a:t>
            </a:r>
            <a:r>
              <a:rPr dirty="0" err="1"/>
              <a:t>à</a:t>
            </a:r>
            <a:r>
              <a:rPr dirty="0"/>
              <a:t> </a:t>
            </a:r>
            <a:r>
              <a:rPr dirty="0" err="1"/>
              <a:t>utiliser</a:t>
            </a:r>
            <a:r>
              <a:rPr dirty="0"/>
              <a:t> des </a:t>
            </a:r>
            <a:r>
              <a:rPr dirty="0" err="1"/>
              <a:t>méthodes</a:t>
            </a:r>
            <a:r>
              <a:rPr dirty="0"/>
              <a:t> </a:t>
            </a:r>
            <a:r>
              <a:rPr dirty="0" err="1"/>
              <a:t>variées</a:t>
            </a:r>
            <a:r>
              <a:rPr dirty="0"/>
              <a:t> et </a:t>
            </a:r>
            <a:r>
              <a:rPr dirty="0" err="1"/>
              <a:t>à</a:t>
            </a:r>
            <a:r>
              <a:rPr dirty="0"/>
              <a:t> </a:t>
            </a:r>
            <a:r>
              <a:rPr dirty="0" err="1"/>
              <a:t>intégrer</a:t>
            </a:r>
            <a:r>
              <a:rPr dirty="0"/>
              <a:t> </a:t>
            </a:r>
            <a:r>
              <a:rPr dirty="0" err="1"/>
              <a:t>l’interdisciplinarité</a:t>
            </a:r>
            <a:r>
              <a:rPr dirty="0"/>
              <a:t> </a:t>
            </a:r>
            <a:r>
              <a:rPr dirty="0" err="1"/>
              <a:t>dans</a:t>
            </a:r>
            <a:r>
              <a:rPr dirty="0"/>
              <a:t> des </a:t>
            </a:r>
            <a:r>
              <a:rPr dirty="0" err="1"/>
              <a:t>séquences</a:t>
            </a:r>
            <a:r>
              <a:rPr dirty="0"/>
              <a:t> </a:t>
            </a:r>
            <a:r>
              <a:rPr dirty="0" err="1"/>
              <a:t>d’apprentissage</a:t>
            </a:r>
            <a:r>
              <a:rPr dirty="0">
                <a:solidFill>
                  <a:srgbClr val="0432FF"/>
                </a:solidFill>
              </a:rPr>
              <a:t>;</a:t>
            </a:r>
          </a:p>
          <a:p>
            <a:pPr marL="539750" marR="321468" lvl="1" indent="-311150" algn="just" defTabSz="321468">
              <a:spcBef>
                <a:spcPts val="400"/>
              </a:spcBef>
              <a:buSzPct val="100000"/>
              <a:buChar char="•"/>
              <a:defRPr>
                <a:latin typeface="Gill Sans"/>
                <a:ea typeface="Gill Sans"/>
                <a:cs typeface="Gill Sans"/>
                <a:sym typeface="Gill Sans"/>
              </a:defRPr>
            </a:pPr>
            <a:r>
              <a:rPr dirty="0" err="1">
                <a:solidFill>
                  <a:srgbClr val="0432FF"/>
                </a:solidFill>
              </a:rPr>
              <a:t>Apprendre</a:t>
            </a:r>
            <a:r>
              <a:rPr dirty="0">
                <a:solidFill>
                  <a:srgbClr val="0432FF"/>
                </a:solidFill>
              </a:rPr>
              <a:t> </a:t>
            </a:r>
            <a:r>
              <a:rPr dirty="0" err="1">
                <a:solidFill>
                  <a:srgbClr val="0432FF"/>
                </a:solidFill>
              </a:rPr>
              <a:t>à</a:t>
            </a:r>
            <a:r>
              <a:rPr dirty="0">
                <a:solidFill>
                  <a:srgbClr val="0432FF"/>
                </a:solidFill>
              </a:rPr>
              <a:t> </a:t>
            </a:r>
            <a:r>
              <a:rPr dirty="0" err="1">
                <a:solidFill>
                  <a:srgbClr val="0432FF"/>
                </a:solidFill>
              </a:rPr>
              <a:t>enseigner</a:t>
            </a:r>
            <a:r>
              <a:rPr dirty="0">
                <a:solidFill>
                  <a:srgbClr val="0432FF"/>
                </a:solidFill>
              </a:rPr>
              <a:t> </a:t>
            </a:r>
            <a:r>
              <a:rPr dirty="0" err="1">
                <a:solidFill>
                  <a:srgbClr val="0432FF"/>
                </a:solidFill>
              </a:rPr>
              <a:t>dans</a:t>
            </a:r>
            <a:r>
              <a:rPr dirty="0">
                <a:solidFill>
                  <a:srgbClr val="0432FF"/>
                </a:solidFill>
              </a:rPr>
              <a:t> des </a:t>
            </a:r>
            <a:r>
              <a:rPr dirty="0" err="1">
                <a:solidFill>
                  <a:srgbClr val="0432FF"/>
                </a:solidFill>
              </a:rPr>
              <a:t>milieux</a:t>
            </a:r>
            <a:r>
              <a:rPr dirty="0">
                <a:solidFill>
                  <a:srgbClr val="0432FF"/>
                </a:solidFill>
              </a:rPr>
              <a:t> </a:t>
            </a:r>
            <a:r>
              <a:rPr dirty="0" err="1">
                <a:solidFill>
                  <a:srgbClr val="0432FF"/>
                </a:solidFill>
              </a:rPr>
              <a:t>plurilingues</a:t>
            </a:r>
            <a:r>
              <a:rPr dirty="0">
                <a:solidFill>
                  <a:srgbClr val="0432FF"/>
                </a:solidFill>
              </a:rPr>
              <a:t> et </a:t>
            </a:r>
            <a:r>
              <a:rPr dirty="0" err="1">
                <a:solidFill>
                  <a:srgbClr val="0432FF"/>
                </a:solidFill>
              </a:rPr>
              <a:t>multiculturels</a:t>
            </a:r>
            <a:r>
              <a:rPr dirty="0">
                <a:solidFill>
                  <a:srgbClr val="0432FF"/>
                </a:solidFill>
              </a:rPr>
              <a:t>;</a:t>
            </a:r>
          </a:p>
          <a:p>
            <a:pPr marL="539750" marR="321468" lvl="1" indent="-311150" algn="just" defTabSz="321468">
              <a:spcBef>
                <a:spcPts val="400"/>
              </a:spcBef>
              <a:buSzPct val="100000"/>
              <a:buChar char="•"/>
              <a:defRPr>
                <a:latin typeface="Gill Sans"/>
                <a:ea typeface="Gill Sans"/>
                <a:cs typeface="Gill Sans"/>
                <a:sym typeface="Gill Sans"/>
              </a:defRPr>
            </a:pPr>
            <a:r>
              <a:rPr dirty="0" err="1"/>
              <a:t>Apprendre</a:t>
            </a:r>
            <a:r>
              <a:rPr dirty="0"/>
              <a:t> </a:t>
            </a:r>
            <a:r>
              <a:rPr dirty="0" err="1"/>
              <a:t>à</a:t>
            </a:r>
            <a:r>
              <a:rPr dirty="0"/>
              <a:t> </a:t>
            </a:r>
            <a:r>
              <a:rPr dirty="0" err="1"/>
              <a:t>utiliser</a:t>
            </a:r>
            <a:r>
              <a:rPr dirty="0"/>
              <a:t> les </a:t>
            </a:r>
            <a:r>
              <a:rPr dirty="0" err="1"/>
              <a:t>outils</a:t>
            </a:r>
            <a:r>
              <a:rPr dirty="0"/>
              <a:t> </a:t>
            </a:r>
            <a:r>
              <a:rPr dirty="0" err="1"/>
              <a:t>multimédias</a:t>
            </a:r>
            <a:r>
              <a:rPr dirty="0"/>
              <a:t> pour </a:t>
            </a:r>
            <a:r>
              <a:rPr dirty="0" err="1"/>
              <a:t>développer</a:t>
            </a:r>
            <a:r>
              <a:rPr dirty="0"/>
              <a:t> et </a:t>
            </a:r>
            <a:r>
              <a:rPr dirty="0" err="1"/>
              <a:t>transmettre</a:t>
            </a:r>
            <a:r>
              <a:rPr dirty="0"/>
              <a:t> le savoir;</a:t>
            </a:r>
          </a:p>
          <a:p>
            <a:pPr marL="539750" marR="321468" lvl="1" indent="-311150" algn="just" defTabSz="321468">
              <a:spcBef>
                <a:spcPts val="400"/>
              </a:spcBef>
              <a:buSzPct val="100000"/>
              <a:buChar char="•"/>
              <a:defRPr>
                <a:latin typeface="Gill Sans"/>
                <a:ea typeface="Gill Sans"/>
                <a:cs typeface="Gill Sans"/>
                <a:sym typeface="Gill Sans"/>
              </a:defRPr>
            </a:pPr>
            <a:r>
              <a:rPr dirty="0" err="1">
                <a:solidFill>
                  <a:srgbClr val="FF0000"/>
                </a:solidFill>
              </a:rPr>
              <a:t>Développer</a:t>
            </a:r>
            <a:r>
              <a:rPr dirty="0">
                <a:solidFill>
                  <a:srgbClr val="FF0000"/>
                </a:solidFill>
              </a:rPr>
              <a:t> un esprit de </a:t>
            </a:r>
            <a:r>
              <a:rPr dirty="0" err="1">
                <a:solidFill>
                  <a:srgbClr val="FF0000"/>
                </a:solidFill>
              </a:rPr>
              <a:t>chercheur</a:t>
            </a:r>
            <a:r>
              <a:rPr dirty="0">
                <a:solidFill>
                  <a:srgbClr val="FF0000"/>
                </a:solidFill>
              </a:rPr>
              <a:t>;</a:t>
            </a:r>
          </a:p>
          <a:p>
            <a:pPr marL="539750" marR="321468" lvl="1" indent="-311150" algn="just" defTabSz="321468">
              <a:spcBef>
                <a:spcPts val="400"/>
              </a:spcBef>
              <a:buSzPct val="100000"/>
              <a:buChar char="•"/>
              <a:defRPr>
                <a:latin typeface="Gill Sans"/>
                <a:ea typeface="Gill Sans"/>
                <a:cs typeface="Gill Sans"/>
                <a:sym typeface="Gill Sans"/>
              </a:defRPr>
            </a:pPr>
            <a:r>
              <a:rPr dirty="0" err="1"/>
              <a:t>Apprendre</a:t>
            </a:r>
            <a:r>
              <a:rPr dirty="0"/>
              <a:t> </a:t>
            </a:r>
            <a:r>
              <a:rPr dirty="0" err="1"/>
              <a:t>à</a:t>
            </a:r>
            <a:r>
              <a:rPr dirty="0"/>
              <a:t> </a:t>
            </a:r>
            <a:r>
              <a:rPr dirty="0" err="1"/>
              <a:t>mener</a:t>
            </a:r>
            <a:r>
              <a:rPr dirty="0"/>
              <a:t> des </a:t>
            </a:r>
            <a:r>
              <a:rPr dirty="0" err="1"/>
              <a:t>recherches</a:t>
            </a:r>
            <a:r>
              <a:rPr dirty="0"/>
              <a:t> </a:t>
            </a:r>
            <a:r>
              <a:rPr dirty="0" err="1"/>
              <a:t>dans</a:t>
            </a:r>
            <a:r>
              <a:rPr dirty="0"/>
              <a:t> des </a:t>
            </a:r>
            <a:r>
              <a:rPr dirty="0" err="1"/>
              <a:t>contextes</a:t>
            </a:r>
            <a:r>
              <a:rPr dirty="0"/>
              <a:t> </a:t>
            </a:r>
            <a:r>
              <a:rPr dirty="0" err="1"/>
              <a:t>scolaires</a:t>
            </a:r>
            <a:r>
              <a:rPr dirty="0"/>
              <a:t> et extra-</a:t>
            </a:r>
            <a:r>
              <a:rPr dirty="0" err="1"/>
              <a:t>scolaires</a:t>
            </a:r>
            <a:r>
              <a:rPr dirty="0"/>
              <a:t>;</a:t>
            </a:r>
          </a:p>
          <a:p>
            <a:pPr marL="539750" marR="321468" lvl="1" indent="-311150" algn="just" defTabSz="321468">
              <a:spcBef>
                <a:spcPts val="400"/>
              </a:spcBef>
              <a:buSzPct val="100000"/>
              <a:buChar char="•"/>
              <a:defRPr>
                <a:latin typeface="Gill Sans"/>
                <a:ea typeface="Gill Sans"/>
                <a:cs typeface="Gill Sans"/>
                <a:sym typeface="Gill Sans"/>
              </a:defRPr>
            </a:pPr>
            <a:r>
              <a:rPr dirty="0" err="1">
                <a:solidFill>
                  <a:srgbClr val="FF0000"/>
                </a:solidFill>
              </a:rPr>
              <a:t>Développer</a:t>
            </a:r>
            <a:r>
              <a:rPr dirty="0">
                <a:solidFill>
                  <a:srgbClr val="FF0000"/>
                </a:solidFill>
              </a:rPr>
              <a:t> des </a:t>
            </a:r>
            <a:r>
              <a:rPr dirty="0" err="1">
                <a:solidFill>
                  <a:srgbClr val="FF0000"/>
                </a:solidFill>
              </a:rPr>
              <a:t>compétences</a:t>
            </a:r>
            <a:r>
              <a:rPr dirty="0">
                <a:solidFill>
                  <a:srgbClr val="FF0000"/>
                </a:solidFill>
              </a:rPr>
              <a:t> </a:t>
            </a:r>
            <a:r>
              <a:rPr dirty="0" err="1">
                <a:solidFill>
                  <a:srgbClr val="FF0000"/>
                </a:solidFill>
              </a:rPr>
              <a:t>analytiques</a:t>
            </a:r>
            <a:r>
              <a:rPr dirty="0">
                <a:solidFill>
                  <a:srgbClr val="FF0000"/>
                </a:solidFill>
              </a:rPr>
              <a:t> et un esprit critique;</a:t>
            </a:r>
          </a:p>
          <a:p>
            <a:pPr marL="539750" marR="321468" lvl="1" indent="-311150" algn="just" defTabSz="321468">
              <a:spcBef>
                <a:spcPts val="400"/>
              </a:spcBef>
              <a:buSzPct val="100000"/>
              <a:buChar char="•"/>
              <a:defRPr>
                <a:latin typeface="Gill Sans"/>
                <a:ea typeface="Gill Sans"/>
                <a:cs typeface="Gill Sans"/>
                <a:sym typeface="Gill Sans"/>
              </a:defRPr>
            </a:pPr>
            <a:r>
              <a:rPr dirty="0" err="1">
                <a:solidFill>
                  <a:srgbClr val="00B050"/>
                </a:solidFill>
              </a:rPr>
              <a:t>Développer</a:t>
            </a:r>
            <a:r>
              <a:rPr dirty="0">
                <a:solidFill>
                  <a:srgbClr val="00B050"/>
                </a:solidFill>
              </a:rPr>
              <a:t> </a:t>
            </a:r>
            <a:r>
              <a:rPr dirty="0" err="1">
                <a:solidFill>
                  <a:srgbClr val="00B050"/>
                </a:solidFill>
              </a:rPr>
              <a:t>une</a:t>
            </a:r>
            <a:r>
              <a:rPr dirty="0">
                <a:solidFill>
                  <a:srgbClr val="00B050"/>
                </a:solidFill>
              </a:rPr>
              <a:t> attitude </a:t>
            </a:r>
            <a:r>
              <a:rPr dirty="0" err="1">
                <a:solidFill>
                  <a:srgbClr val="00B050"/>
                </a:solidFill>
              </a:rPr>
              <a:t>réflexive</a:t>
            </a:r>
            <a:r>
              <a:rPr dirty="0">
                <a:solidFill>
                  <a:srgbClr val="00B050"/>
                </a:solidFill>
              </a:rPr>
              <a:t> </a:t>
            </a:r>
            <a:r>
              <a:rPr dirty="0" err="1">
                <a:solidFill>
                  <a:srgbClr val="00B050"/>
                </a:solidFill>
              </a:rPr>
              <a:t>dès</a:t>
            </a:r>
            <a:r>
              <a:rPr dirty="0">
                <a:solidFill>
                  <a:srgbClr val="00B050"/>
                </a:solidFill>
              </a:rPr>
              <a:t> le début des études;</a:t>
            </a:r>
          </a:p>
          <a:p>
            <a:pPr marL="539750" marR="321468" lvl="1" indent="-311150" algn="just" defTabSz="321468">
              <a:spcBef>
                <a:spcPts val="400"/>
              </a:spcBef>
              <a:buSzPct val="100000"/>
              <a:buChar char="•"/>
              <a:defRPr>
                <a:latin typeface="Gill Sans"/>
                <a:ea typeface="Gill Sans"/>
                <a:cs typeface="Gill Sans"/>
                <a:sym typeface="Gill Sans"/>
              </a:defRPr>
            </a:pPr>
            <a:r>
              <a:rPr dirty="0" err="1"/>
              <a:t>Apprendre</a:t>
            </a:r>
            <a:r>
              <a:rPr dirty="0"/>
              <a:t> </a:t>
            </a:r>
            <a:r>
              <a:rPr dirty="0" err="1"/>
              <a:t>à</a:t>
            </a:r>
            <a:r>
              <a:rPr dirty="0"/>
              <a:t> </a:t>
            </a:r>
            <a:r>
              <a:rPr dirty="0" err="1"/>
              <a:t>travailler</a:t>
            </a:r>
            <a:r>
              <a:rPr dirty="0"/>
              <a:t> </a:t>
            </a:r>
            <a:r>
              <a:rPr dirty="0" err="1"/>
              <a:t>en</a:t>
            </a:r>
            <a:r>
              <a:rPr dirty="0"/>
              <a:t> </a:t>
            </a:r>
            <a:r>
              <a:rPr dirty="0" err="1"/>
              <a:t>groupe</a:t>
            </a:r>
            <a:r>
              <a:rPr dirty="0"/>
              <a:t> et de </a:t>
            </a:r>
            <a:r>
              <a:rPr dirty="0" err="1"/>
              <a:t>manière</a:t>
            </a:r>
            <a:r>
              <a:rPr dirty="0"/>
              <a:t> </a:t>
            </a:r>
            <a:r>
              <a:rPr dirty="0" err="1"/>
              <a:t>autonome</a:t>
            </a:r>
            <a:r>
              <a:rPr dirty="0"/>
              <a:t>;</a:t>
            </a:r>
          </a:p>
          <a:p>
            <a:pPr marL="539750" marR="321468" lvl="1" indent="-311150" algn="just" defTabSz="321468">
              <a:spcBef>
                <a:spcPts val="400"/>
              </a:spcBef>
              <a:buSzPct val="100000"/>
              <a:buChar char="•"/>
              <a:defRPr>
                <a:latin typeface="Gill Sans"/>
                <a:ea typeface="Gill Sans"/>
                <a:cs typeface="Gill Sans"/>
                <a:sym typeface="Gill Sans"/>
              </a:defRPr>
            </a:pPr>
            <a:r>
              <a:rPr dirty="0" err="1"/>
              <a:t>Comprendre</a:t>
            </a:r>
            <a:r>
              <a:rPr dirty="0"/>
              <a:t>, </a:t>
            </a:r>
            <a:r>
              <a:rPr dirty="0" err="1"/>
              <a:t>analyser</a:t>
            </a:r>
            <a:r>
              <a:rPr dirty="0"/>
              <a:t> et </a:t>
            </a:r>
            <a:r>
              <a:rPr dirty="0" err="1"/>
              <a:t>évaluer</a:t>
            </a:r>
            <a:r>
              <a:rPr dirty="0"/>
              <a:t> des </a:t>
            </a:r>
            <a:r>
              <a:rPr dirty="0" err="1"/>
              <a:t>processus</a:t>
            </a:r>
            <a:r>
              <a:rPr dirty="0"/>
              <a:t> </a:t>
            </a:r>
            <a:r>
              <a:rPr dirty="0" err="1"/>
              <a:t>d’enseignement</a:t>
            </a:r>
            <a:r>
              <a:rPr dirty="0"/>
              <a:t> et </a:t>
            </a:r>
            <a:r>
              <a:rPr dirty="0" err="1"/>
              <a:t>d’apprentissage</a:t>
            </a:r>
            <a:r>
              <a:rPr dirty="0"/>
              <a:t>, </a:t>
            </a:r>
            <a:r>
              <a:rPr dirty="0" err="1"/>
              <a:t>en</a:t>
            </a:r>
            <a:r>
              <a:rPr dirty="0"/>
              <a:t> </a:t>
            </a:r>
            <a:r>
              <a:rPr dirty="0" err="1"/>
              <a:t>considérant</a:t>
            </a:r>
            <a:r>
              <a:rPr dirty="0"/>
              <a:t> le </a:t>
            </a:r>
            <a:r>
              <a:rPr dirty="0" err="1"/>
              <a:t>contexte</a:t>
            </a:r>
            <a:r>
              <a:rPr dirty="0"/>
              <a:t> </a:t>
            </a:r>
            <a:r>
              <a:rPr dirty="0" err="1"/>
              <a:t>socioculturel</a:t>
            </a:r>
            <a:r>
              <a:rPr dirty="0"/>
              <a:t> et les </a:t>
            </a:r>
            <a:r>
              <a:rPr dirty="0" err="1"/>
              <a:t>ressources</a:t>
            </a:r>
            <a:r>
              <a:rPr dirty="0"/>
              <a:t> </a:t>
            </a:r>
            <a:r>
              <a:rPr dirty="0" err="1"/>
              <a:t>individuelles</a:t>
            </a:r>
            <a:r>
              <a:rPr dirty="0"/>
              <a:t> des participants;</a:t>
            </a:r>
          </a:p>
          <a:p>
            <a:pPr marL="539750" marR="321468" lvl="1" indent="-311150" algn="just" defTabSz="321468">
              <a:spcBef>
                <a:spcPts val="400"/>
              </a:spcBef>
              <a:buSzPct val="100000"/>
              <a:buChar char="•"/>
              <a:defRPr>
                <a:latin typeface="Gill Sans"/>
                <a:ea typeface="Gill Sans"/>
                <a:cs typeface="Gill Sans"/>
                <a:sym typeface="Gill Sans"/>
              </a:defRPr>
            </a:pPr>
            <a:r>
              <a:rPr dirty="0" err="1">
                <a:solidFill>
                  <a:srgbClr val="00B050"/>
                </a:solidFill>
              </a:rPr>
              <a:t>S’engager</a:t>
            </a:r>
            <a:r>
              <a:rPr dirty="0">
                <a:solidFill>
                  <a:srgbClr val="00B050"/>
                </a:solidFill>
              </a:rPr>
              <a:t> </a:t>
            </a:r>
            <a:r>
              <a:rPr dirty="0" err="1">
                <a:solidFill>
                  <a:srgbClr val="00B050"/>
                </a:solidFill>
              </a:rPr>
              <a:t>dans</a:t>
            </a:r>
            <a:r>
              <a:rPr dirty="0">
                <a:solidFill>
                  <a:srgbClr val="00B050"/>
                </a:solidFill>
              </a:rPr>
              <a:t> un </a:t>
            </a:r>
            <a:r>
              <a:rPr dirty="0" err="1">
                <a:solidFill>
                  <a:srgbClr val="00B050"/>
                </a:solidFill>
              </a:rPr>
              <a:t>processus</a:t>
            </a:r>
            <a:r>
              <a:rPr dirty="0">
                <a:solidFill>
                  <a:srgbClr val="00B050"/>
                </a:solidFill>
              </a:rPr>
              <a:t> de </a:t>
            </a:r>
            <a:r>
              <a:rPr dirty="0" err="1">
                <a:solidFill>
                  <a:srgbClr val="00B050"/>
                </a:solidFill>
              </a:rPr>
              <a:t>développement</a:t>
            </a:r>
            <a:r>
              <a:rPr dirty="0">
                <a:solidFill>
                  <a:srgbClr val="00B050"/>
                </a:solidFill>
              </a:rPr>
              <a:t> </a:t>
            </a:r>
            <a:r>
              <a:rPr dirty="0" err="1">
                <a:solidFill>
                  <a:srgbClr val="00B050"/>
                </a:solidFill>
              </a:rPr>
              <a:t>professionnel</a:t>
            </a:r>
            <a:r>
              <a:rPr dirty="0">
                <a:solidFill>
                  <a:srgbClr val="00B050"/>
                </a:solidFill>
              </a:rPr>
              <a:t> </a:t>
            </a:r>
            <a:r>
              <a:rPr dirty="0" err="1">
                <a:solidFill>
                  <a:srgbClr val="00B050"/>
                </a:solidFill>
              </a:rPr>
              <a:t>continu</a:t>
            </a:r>
            <a:r>
              <a:rPr dirty="0">
                <a:solidFill>
                  <a:srgbClr val="00B050"/>
                </a:solidFill>
              </a:rPr>
              <a:t>. </a:t>
            </a:r>
          </a:p>
        </p:txBody>
      </p:sp>
    </p:spTree>
    <p:extLst>
      <p:ext uri="{BB962C8B-B14F-4D97-AF65-F5344CB8AC3E}">
        <p14:creationId xmlns:p14="http://schemas.microsoft.com/office/powerpoint/2010/main" val="1393343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E01D2E-BF4E-F54C-8DAA-7F2DF40FB784}"/>
              </a:ext>
            </a:extLst>
          </p:cNvPr>
          <p:cNvSpPr>
            <a:spLocks noGrp="1"/>
          </p:cNvSpPr>
          <p:nvPr>
            <p:ph type="title"/>
          </p:nvPr>
        </p:nvSpPr>
        <p:spPr/>
        <p:txBody>
          <a:bodyPr>
            <a:normAutofit/>
          </a:bodyPr>
          <a:lstStyle/>
          <a:p>
            <a:r>
              <a:rPr lang="fr-FR" sz="3600" b="1" dirty="0" err="1">
                <a:solidFill>
                  <a:srgbClr val="0432FF"/>
                </a:solidFill>
              </a:rPr>
              <a:t>BScE</a:t>
            </a:r>
            <a:r>
              <a:rPr lang="fr-FR" sz="3600" b="1" dirty="0">
                <a:solidFill>
                  <a:srgbClr val="0432FF"/>
                </a:solidFill>
              </a:rPr>
              <a:t> : La philosophie</a:t>
            </a:r>
          </a:p>
        </p:txBody>
      </p:sp>
      <p:sp>
        <p:nvSpPr>
          <p:cNvPr id="4" name="Espace réservé du numéro de diapositive 3">
            <a:extLst>
              <a:ext uri="{FF2B5EF4-FFF2-40B4-BE49-F238E27FC236}">
                <a16:creationId xmlns:a16="http://schemas.microsoft.com/office/drawing/2014/main" id="{73475328-8AFD-814A-A6E9-6CF448EEA820}"/>
              </a:ext>
            </a:extLst>
          </p:cNvPr>
          <p:cNvSpPr>
            <a:spLocks noGrp="1"/>
          </p:cNvSpPr>
          <p:nvPr>
            <p:ph type="sldNum" sz="quarter" idx="12"/>
          </p:nvPr>
        </p:nvSpPr>
        <p:spPr/>
        <p:txBody>
          <a:bodyPr/>
          <a:lstStyle/>
          <a:p>
            <a:fld id="{EC701330-B20C-3241-AEF6-A41FE81768DC}" type="slidenum">
              <a:rPr lang="en-US" smtClean="0"/>
              <a:t>47</a:t>
            </a:fld>
            <a:endParaRPr lang="en-US"/>
          </a:p>
        </p:txBody>
      </p:sp>
      <p:grpSp>
        <p:nvGrpSpPr>
          <p:cNvPr id="6" name="Groupe 5">
            <a:extLst>
              <a:ext uri="{FF2B5EF4-FFF2-40B4-BE49-F238E27FC236}">
                <a16:creationId xmlns:a16="http://schemas.microsoft.com/office/drawing/2014/main" id="{1AD33D19-B255-3949-A4B3-E53DE4AE0B01}"/>
              </a:ext>
            </a:extLst>
          </p:cNvPr>
          <p:cNvGrpSpPr/>
          <p:nvPr/>
        </p:nvGrpSpPr>
        <p:grpSpPr>
          <a:xfrm>
            <a:off x="87312" y="1172082"/>
            <a:ext cx="8599488" cy="5426488"/>
            <a:chOff x="272256" y="1048991"/>
            <a:chExt cx="8599488" cy="5426488"/>
          </a:xfrm>
        </p:grpSpPr>
        <p:sp>
          <p:nvSpPr>
            <p:cNvPr id="7" name="Professionalisation">
              <a:extLst>
                <a:ext uri="{FF2B5EF4-FFF2-40B4-BE49-F238E27FC236}">
                  <a16:creationId xmlns:a16="http://schemas.microsoft.com/office/drawing/2014/main" id="{BD43A3E1-9E67-3548-BF2B-A29FE045EC27}"/>
                </a:ext>
              </a:extLst>
            </p:cNvPr>
            <p:cNvSpPr/>
            <p:nvPr/>
          </p:nvSpPr>
          <p:spPr>
            <a:xfrm>
              <a:off x="3191120" y="1048991"/>
              <a:ext cx="3726064" cy="3242774"/>
            </a:xfrm>
            <a:prstGeom prst="ellipse">
              <a:avLst/>
            </a:prstGeom>
            <a:solidFill>
              <a:srgbClr val="CBCBCB">
                <a:alpha val="80927"/>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lvl1pPr algn="ctr" defTabSz="410765">
                <a:defRPr sz="2400">
                  <a:latin typeface="Helvetica Neue Light"/>
                  <a:ea typeface="Helvetica Neue Light"/>
                  <a:cs typeface="Helvetica Neue Light"/>
                  <a:sym typeface="Helvetica Neue Light"/>
                </a:defRPr>
              </a:lvl1pPr>
            </a:lstStyle>
            <a:p>
              <a:r>
                <a:rPr b="1" dirty="0" err="1">
                  <a:solidFill>
                    <a:srgbClr val="00B050"/>
                  </a:solidFill>
                </a:rPr>
                <a:t>Professionalisation</a:t>
              </a:r>
              <a:endParaRPr b="1" dirty="0">
                <a:solidFill>
                  <a:srgbClr val="00B050"/>
                </a:solidFill>
              </a:endParaRPr>
            </a:p>
          </p:txBody>
        </p:sp>
        <p:sp>
          <p:nvSpPr>
            <p:cNvPr id="8" name="Recherche">
              <a:extLst>
                <a:ext uri="{FF2B5EF4-FFF2-40B4-BE49-F238E27FC236}">
                  <a16:creationId xmlns:a16="http://schemas.microsoft.com/office/drawing/2014/main" id="{982B3F69-25C2-6B47-981C-2DC7B14118A0}"/>
                </a:ext>
              </a:extLst>
            </p:cNvPr>
            <p:cNvSpPr/>
            <p:nvPr/>
          </p:nvSpPr>
          <p:spPr>
            <a:xfrm>
              <a:off x="4804919" y="3258603"/>
              <a:ext cx="3490882" cy="3216876"/>
            </a:xfrm>
            <a:prstGeom prst="ellipse">
              <a:avLst/>
            </a:prstGeom>
            <a:solidFill>
              <a:srgbClr val="CBCBCB">
                <a:alpha val="80927"/>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lvl1pPr algn="ctr" defTabSz="410765">
                <a:defRPr sz="2400">
                  <a:latin typeface="Helvetica Neue Light"/>
                  <a:ea typeface="Helvetica Neue Light"/>
                  <a:cs typeface="Helvetica Neue Light"/>
                  <a:sym typeface="Helvetica Neue Light"/>
                </a:defRPr>
              </a:lvl1pPr>
            </a:lstStyle>
            <a:p>
              <a:r>
                <a:rPr b="1" dirty="0">
                  <a:solidFill>
                    <a:srgbClr val="FF0000"/>
                  </a:solidFill>
                </a:rPr>
                <a:t>Recherche</a:t>
              </a:r>
            </a:p>
          </p:txBody>
        </p:sp>
        <p:sp>
          <p:nvSpPr>
            <p:cNvPr id="9" name="Pédagogie">
              <a:extLst>
                <a:ext uri="{FF2B5EF4-FFF2-40B4-BE49-F238E27FC236}">
                  <a16:creationId xmlns:a16="http://schemas.microsoft.com/office/drawing/2014/main" id="{A16A6D32-2981-6143-B995-5C1E740EE1B3}"/>
                </a:ext>
              </a:extLst>
            </p:cNvPr>
            <p:cNvSpPr/>
            <p:nvPr/>
          </p:nvSpPr>
          <p:spPr>
            <a:xfrm>
              <a:off x="1811866" y="3360664"/>
              <a:ext cx="3743715" cy="3114815"/>
            </a:xfrm>
            <a:prstGeom prst="ellipse">
              <a:avLst/>
            </a:prstGeom>
            <a:solidFill>
              <a:srgbClr val="CBCBCB">
                <a:alpha val="80927"/>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lvl1pPr algn="ctr" defTabSz="410765">
                <a:defRPr sz="2400">
                  <a:latin typeface="Helvetica Neue Light"/>
                  <a:ea typeface="Helvetica Neue Light"/>
                  <a:cs typeface="Helvetica Neue Light"/>
                  <a:sym typeface="Helvetica Neue Light"/>
                </a:defRPr>
              </a:lvl1pPr>
            </a:lstStyle>
            <a:p>
              <a:r>
                <a:rPr b="1" dirty="0" err="1">
                  <a:solidFill>
                    <a:srgbClr val="0432FF"/>
                  </a:solidFill>
                </a:rPr>
                <a:t>Pédagogie</a:t>
              </a:r>
              <a:endParaRPr b="1" dirty="0">
                <a:solidFill>
                  <a:srgbClr val="0432FF"/>
                </a:solidFill>
              </a:endParaRPr>
            </a:p>
          </p:txBody>
        </p:sp>
        <p:sp>
          <p:nvSpPr>
            <p:cNvPr id="10" name="Praticien réflexif">
              <a:extLst>
                <a:ext uri="{FF2B5EF4-FFF2-40B4-BE49-F238E27FC236}">
                  <a16:creationId xmlns:a16="http://schemas.microsoft.com/office/drawing/2014/main" id="{3E913779-1578-0C4A-9975-BF3D1A59599A}"/>
                </a:ext>
              </a:extLst>
            </p:cNvPr>
            <p:cNvSpPr txBox="1"/>
            <p:nvPr/>
          </p:nvSpPr>
          <p:spPr>
            <a:xfrm>
              <a:off x="272256" y="2855475"/>
              <a:ext cx="8599488" cy="1571299"/>
            </a:xfrm>
            <a:prstGeom prst="rect">
              <a:avLst/>
            </a:prstGeom>
            <a:ln w="12700">
              <a:miter lim="400000"/>
            </a:ln>
            <a:effectLst>
              <a:outerShdw blurRad="101600" dist="508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410765">
                <a:defRPr sz="10000">
                  <a:solidFill>
                    <a:srgbClr val="F24334"/>
                  </a:solidFill>
                  <a:latin typeface="Helvetica Neue Light"/>
                  <a:ea typeface="Helvetica Neue Light"/>
                  <a:cs typeface="Helvetica Neue Light"/>
                  <a:sym typeface="Helvetica Neue Light"/>
                </a:defRPr>
              </a:lvl1pPr>
            </a:lstStyle>
            <a:p>
              <a:r>
                <a:rPr dirty="0" err="1"/>
                <a:t>Praticien</a:t>
              </a:r>
              <a:r>
                <a:rPr dirty="0"/>
                <a:t> </a:t>
              </a:r>
              <a:r>
                <a:rPr dirty="0" err="1"/>
                <a:t>réflexif</a:t>
              </a:r>
              <a:endParaRPr dirty="0"/>
            </a:p>
          </p:txBody>
        </p:sp>
      </p:grpSp>
    </p:spTree>
    <p:extLst>
      <p:ext uri="{BB962C8B-B14F-4D97-AF65-F5344CB8AC3E}">
        <p14:creationId xmlns:p14="http://schemas.microsoft.com/office/powerpoint/2010/main" val="1101740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E01D2E-BF4E-F54C-8DAA-7F2DF40FB784}"/>
              </a:ext>
            </a:extLst>
          </p:cNvPr>
          <p:cNvSpPr>
            <a:spLocks noGrp="1"/>
          </p:cNvSpPr>
          <p:nvPr>
            <p:ph type="title"/>
          </p:nvPr>
        </p:nvSpPr>
        <p:spPr>
          <a:xfrm>
            <a:off x="457200" y="203036"/>
            <a:ext cx="8229600" cy="1143000"/>
          </a:xfrm>
        </p:spPr>
        <p:txBody>
          <a:bodyPr>
            <a:normAutofit/>
          </a:bodyPr>
          <a:lstStyle/>
          <a:p>
            <a:r>
              <a:rPr lang="fr-FR" sz="3600" b="1" dirty="0" err="1">
                <a:solidFill>
                  <a:srgbClr val="0432FF"/>
                </a:solidFill>
              </a:rPr>
              <a:t>BScE</a:t>
            </a:r>
            <a:r>
              <a:rPr lang="fr-FR" sz="3600" b="1" dirty="0">
                <a:solidFill>
                  <a:srgbClr val="0432FF"/>
                </a:solidFill>
              </a:rPr>
              <a:t> : La philosophie</a:t>
            </a:r>
          </a:p>
        </p:txBody>
      </p:sp>
      <p:sp>
        <p:nvSpPr>
          <p:cNvPr id="4" name="Espace réservé du numéro de diapositive 3">
            <a:extLst>
              <a:ext uri="{FF2B5EF4-FFF2-40B4-BE49-F238E27FC236}">
                <a16:creationId xmlns:a16="http://schemas.microsoft.com/office/drawing/2014/main" id="{73475328-8AFD-814A-A6E9-6CF448EEA820}"/>
              </a:ext>
            </a:extLst>
          </p:cNvPr>
          <p:cNvSpPr>
            <a:spLocks noGrp="1"/>
          </p:cNvSpPr>
          <p:nvPr>
            <p:ph type="sldNum" sz="quarter" idx="12"/>
          </p:nvPr>
        </p:nvSpPr>
        <p:spPr/>
        <p:txBody>
          <a:bodyPr/>
          <a:lstStyle/>
          <a:p>
            <a:fld id="{EC701330-B20C-3241-AEF6-A41FE81768DC}" type="slidenum">
              <a:rPr lang="en-US" smtClean="0"/>
              <a:t>48</a:t>
            </a:fld>
            <a:endParaRPr lang="en-US"/>
          </a:p>
        </p:txBody>
      </p:sp>
      <p:sp>
        <p:nvSpPr>
          <p:cNvPr id="3" name="ZoneTexte 2">
            <a:extLst>
              <a:ext uri="{FF2B5EF4-FFF2-40B4-BE49-F238E27FC236}">
                <a16:creationId xmlns:a16="http://schemas.microsoft.com/office/drawing/2014/main" id="{3936F93D-C0B9-424C-A669-43379D91421E}"/>
              </a:ext>
            </a:extLst>
          </p:cNvPr>
          <p:cNvSpPr txBox="1"/>
          <p:nvPr/>
        </p:nvSpPr>
        <p:spPr>
          <a:xfrm>
            <a:off x="457200" y="1549072"/>
            <a:ext cx="8501608" cy="5386090"/>
          </a:xfrm>
          <a:prstGeom prst="rect">
            <a:avLst/>
          </a:prstGeom>
          <a:noFill/>
        </p:spPr>
        <p:txBody>
          <a:bodyPr wrap="square" rtlCol="0">
            <a:spAutoFit/>
          </a:bodyPr>
          <a:lstStyle/>
          <a:p>
            <a:pPr algn="just"/>
            <a:r>
              <a:rPr lang="fr-FR" sz="2400" dirty="0">
                <a:solidFill>
                  <a:srgbClr val="FF0000"/>
                </a:solidFill>
              </a:rPr>
              <a:t>Des outils au service du paradigme du </a:t>
            </a:r>
            <a:r>
              <a:rPr lang="fr-FR" sz="2400" b="1" dirty="0">
                <a:solidFill>
                  <a:srgbClr val="FF0000"/>
                </a:solidFill>
              </a:rPr>
              <a:t>praticien réflexif</a:t>
            </a:r>
            <a:r>
              <a:rPr lang="fr-FR" sz="2400" dirty="0">
                <a:solidFill>
                  <a:srgbClr val="FF0000"/>
                </a:solidFill>
              </a:rPr>
              <a:t>: </a:t>
            </a:r>
          </a:p>
          <a:p>
            <a:pPr algn="just"/>
            <a:endParaRPr lang="fr-FR" sz="800" dirty="0"/>
          </a:p>
          <a:p>
            <a:pPr marL="342900" indent="-342900" algn="just">
              <a:buFont typeface="Arial" panose="020B0604020202020204" pitchFamily="34" charset="0"/>
              <a:buChar char="•"/>
            </a:pPr>
            <a:r>
              <a:rPr lang="fr-FR" sz="2400" b="1" dirty="0"/>
              <a:t>Le portfolio </a:t>
            </a:r>
          </a:p>
          <a:p>
            <a:pPr marL="358775" algn="just"/>
            <a:r>
              <a:rPr lang="fr-FR" sz="2000" dirty="0"/>
              <a:t>➝ suit l’étudiant tout au long de ses études</a:t>
            </a:r>
          </a:p>
          <a:p>
            <a:pPr lvl="1" algn="just"/>
            <a:endParaRPr lang="fr-FR" sz="800" dirty="0"/>
          </a:p>
          <a:p>
            <a:pPr marL="342900" indent="-342900" algn="just">
              <a:buFont typeface="Arial" panose="020B0604020202020204" pitchFamily="34" charset="0"/>
              <a:buChar char="•"/>
            </a:pPr>
            <a:r>
              <a:rPr lang="fr-FR" sz="2400" b="1" dirty="0"/>
              <a:t>Les projets pédagogiques</a:t>
            </a:r>
            <a:r>
              <a:rPr lang="fr-FR" sz="2400" dirty="0"/>
              <a:t>: </a:t>
            </a:r>
          </a:p>
          <a:p>
            <a:pPr marL="371475" algn="just"/>
            <a:r>
              <a:rPr lang="fr-FR" sz="2000" dirty="0"/>
              <a:t>investigation d’une question de recherche en didactique des langues, mathématiques, sciences, sports et arts, relation école-famille, inclusion, etc.</a:t>
            </a:r>
          </a:p>
          <a:p>
            <a:pPr algn="just"/>
            <a:endParaRPr lang="fr-FR" sz="800" dirty="0"/>
          </a:p>
          <a:p>
            <a:pPr marL="342900" indent="-342900" algn="just">
              <a:buFont typeface="Arial" panose="020B0604020202020204" pitchFamily="34" charset="0"/>
              <a:buChar char="•"/>
            </a:pPr>
            <a:r>
              <a:rPr lang="fr-FR" sz="2400" b="1" dirty="0"/>
              <a:t>La mobilité </a:t>
            </a:r>
            <a:r>
              <a:rPr lang="fr-FR" sz="2400" dirty="0"/>
              <a:t>: </a:t>
            </a:r>
            <a:r>
              <a:rPr lang="fr-FR" sz="2000" dirty="0"/>
              <a:t>1 semestre à l’étranger</a:t>
            </a:r>
          </a:p>
          <a:p>
            <a:pPr algn="just"/>
            <a:endParaRPr lang="fr-FR" sz="800" dirty="0"/>
          </a:p>
          <a:p>
            <a:pPr marL="342900" indent="-342900" algn="just">
              <a:buFont typeface="Arial" panose="020B0604020202020204" pitchFamily="34" charset="0"/>
              <a:buChar char="•"/>
            </a:pPr>
            <a:r>
              <a:rPr lang="fr-FR" sz="2400" b="1" dirty="0"/>
              <a:t>Les temps de terrain </a:t>
            </a:r>
            <a:r>
              <a:rPr lang="fr-FR" sz="2400" dirty="0"/>
              <a:t>(stages) </a:t>
            </a:r>
            <a:r>
              <a:rPr lang="fr-FR" sz="2000" dirty="0"/>
              <a:t>avec les moments de préparations, d’intra et de débriefing </a:t>
            </a:r>
          </a:p>
          <a:p>
            <a:pPr algn="just"/>
            <a:endParaRPr lang="fr-FR" sz="2000" dirty="0"/>
          </a:p>
          <a:p>
            <a:pPr marL="342900" indent="-342900" algn="just">
              <a:buFont typeface="Arial" panose="020B0604020202020204" pitchFamily="34" charset="0"/>
              <a:buChar char="•"/>
            </a:pPr>
            <a:r>
              <a:rPr lang="fr-FR" sz="2400" b="1" dirty="0"/>
              <a:t>Le mémoire : </a:t>
            </a:r>
            <a:r>
              <a:rPr lang="fr-FR" sz="2400" dirty="0"/>
              <a:t>travail de fin d’étude</a:t>
            </a:r>
          </a:p>
          <a:p>
            <a:pPr algn="just"/>
            <a:endParaRPr lang="fr-FR" sz="2000" dirty="0"/>
          </a:p>
          <a:p>
            <a:endParaRPr lang="fr-FR" sz="2400" dirty="0"/>
          </a:p>
          <a:p>
            <a:endParaRPr lang="fr-FR" sz="2400" dirty="0"/>
          </a:p>
        </p:txBody>
      </p:sp>
    </p:spTree>
    <p:extLst>
      <p:ext uri="{BB962C8B-B14F-4D97-AF65-F5344CB8AC3E}">
        <p14:creationId xmlns:p14="http://schemas.microsoft.com/office/powerpoint/2010/main" val="1621572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837A9A-4BFD-284A-B354-962E46AFBA07}"/>
              </a:ext>
            </a:extLst>
          </p:cNvPr>
          <p:cNvSpPr>
            <a:spLocks noGrp="1"/>
          </p:cNvSpPr>
          <p:nvPr>
            <p:ph type="title"/>
          </p:nvPr>
        </p:nvSpPr>
        <p:spPr/>
        <p:txBody>
          <a:bodyPr>
            <a:normAutofit/>
          </a:bodyPr>
          <a:lstStyle/>
          <a:p>
            <a:r>
              <a:rPr lang="fr-FR" sz="3600" b="1" dirty="0">
                <a:solidFill>
                  <a:srgbClr val="0432FF"/>
                </a:solidFill>
              </a:rPr>
              <a:t>Le </a:t>
            </a:r>
            <a:r>
              <a:rPr lang="fr-FR" sz="3600" b="1" dirty="0" err="1">
                <a:solidFill>
                  <a:srgbClr val="0432FF"/>
                </a:solidFill>
              </a:rPr>
              <a:t>BScE</a:t>
            </a:r>
            <a:r>
              <a:rPr lang="fr-FR" sz="3600" b="1" dirty="0">
                <a:solidFill>
                  <a:srgbClr val="0432FF"/>
                </a:solidFill>
              </a:rPr>
              <a:t> : Organisation du programme </a:t>
            </a:r>
          </a:p>
        </p:txBody>
      </p:sp>
      <p:sp>
        <p:nvSpPr>
          <p:cNvPr id="3" name="Espace réservé du contenu 2">
            <a:extLst>
              <a:ext uri="{FF2B5EF4-FFF2-40B4-BE49-F238E27FC236}">
                <a16:creationId xmlns:a16="http://schemas.microsoft.com/office/drawing/2014/main" id="{27D76D6F-5F8F-D941-A2BF-49BB806A4C4C}"/>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A5CA460-D855-E540-9D06-B14E3368FEB8}"/>
              </a:ext>
            </a:extLst>
          </p:cNvPr>
          <p:cNvSpPr>
            <a:spLocks noGrp="1"/>
          </p:cNvSpPr>
          <p:nvPr>
            <p:ph type="sldNum" sz="quarter" idx="12"/>
          </p:nvPr>
        </p:nvSpPr>
        <p:spPr/>
        <p:txBody>
          <a:bodyPr/>
          <a:lstStyle/>
          <a:p>
            <a:fld id="{EC701330-B20C-3241-AEF6-A41FE81768DC}" type="slidenum">
              <a:rPr lang="en-US" smtClean="0"/>
              <a:t>49</a:t>
            </a:fld>
            <a:endParaRPr lang="en-US"/>
          </a:p>
        </p:txBody>
      </p:sp>
      <p:graphicFrame>
        <p:nvGraphicFramePr>
          <p:cNvPr id="5" name="Tableau">
            <a:extLst>
              <a:ext uri="{FF2B5EF4-FFF2-40B4-BE49-F238E27FC236}">
                <a16:creationId xmlns:a16="http://schemas.microsoft.com/office/drawing/2014/main" id="{A6CF5713-0D1A-1346-8FF8-0F97B65F05C6}"/>
              </a:ext>
            </a:extLst>
          </p:cNvPr>
          <p:cNvGraphicFramePr/>
          <p:nvPr/>
        </p:nvGraphicFramePr>
        <p:xfrm>
          <a:off x="389794" y="1424048"/>
          <a:ext cx="8364411" cy="4985769"/>
        </p:xfrm>
        <a:graphic>
          <a:graphicData uri="http://schemas.openxmlformats.org/drawingml/2006/table">
            <a:tbl>
              <a:tblPr/>
              <a:tblGrid>
                <a:gridCol w="929379">
                  <a:extLst>
                    <a:ext uri="{9D8B030D-6E8A-4147-A177-3AD203B41FA5}">
                      <a16:colId xmlns:a16="http://schemas.microsoft.com/office/drawing/2014/main" val="20000"/>
                    </a:ext>
                  </a:extLst>
                </a:gridCol>
                <a:gridCol w="929379">
                  <a:extLst>
                    <a:ext uri="{9D8B030D-6E8A-4147-A177-3AD203B41FA5}">
                      <a16:colId xmlns:a16="http://schemas.microsoft.com/office/drawing/2014/main" val="20001"/>
                    </a:ext>
                  </a:extLst>
                </a:gridCol>
                <a:gridCol w="929379">
                  <a:extLst>
                    <a:ext uri="{9D8B030D-6E8A-4147-A177-3AD203B41FA5}">
                      <a16:colId xmlns:a16="http://schemas.microsoft.com/office/drawing/2014/main" val="20002"/>
                    </a:ext>
                  </a:extLst>
                </a:gridCol>
                <a:gridCol w="929379">
                  <a:extLst>
                    <a:ext uri="{9D8B030D-6E8A-4147-A177-3AD203B41FA5}">
                      <a16:colId xmlns:a16="http://schemas.microsoft.com/office/drawing/2014/main" val="20003"/>
                    </a:ext>
                  </a:extLst>
                </a:gridCol>
                <a:gridCol w="929379">
                  <a:extLst>
                    <a:ext uri="{9D8B030D-6E8A-4147-A177-3AD203B41FA5}">
                      <a16:colId xmlns:a16="http://schemas.microsoft.com/office/drawing/2014/main" val="20004"/>
                    </a:ext>
                  </a:extLst>
                </a:gridCol>
                <a:gridCol w="929379">
                  <a:extLst>
                    <a:ext uri="{9D8B030D-6E8A-4147-A177-3AD203B41FA5}">
                      <a16:colId xmlns:a16="http://schemas.microsoft.com/office/drawing/2014/main" val="20005"/>
                    </a:ext>
                  </a:extLst>
                </a:gridCol>
                <a:gridCol w="929379">
                  <a:extLst>
                    <a:ext uri="{9D8B030D-6E8A-4147-A177-3AD203B41FA5}">
                      <a16:colId xmlns:a16="http://schemas.microsoft.com/office/drawing/2014/main" val="20006"/>
                    </a:ext>
                  </a:extLst>
                </a:gridCol>
                <a:gridCol w="929379">
                  <a:extLst>
                    <a:ext uri="{9D8B030D-6E8A-4147-A177-3AD203B41FA5}">
                      <a16:colId xmlns:a16="http://schemas.microsoft.com/office/drawing/2014/main" val="20007"/>
                    </a:ext>
                  </a:extLst>
                </a:gridCol>
                <a:gridCol w="929379">
                  <a:extLst>
                    <a:ext uri="{9D8B030D-6E8A-4147-A177-3AD203B41FA5}">
                      <a16:colId xmlns:a16="http://schemas.microsoft.com/office/drawing/2014/main" val="20008"/>
                    </a:ext>
                  </a:extLst>
                </a:gridCol>
              </a:tblGrid>
              <a:tr h="585114">
                <a:tc>
                  <a:txBody>
                    <a:bodyPr/>
                    <a:lstStyle/>
                    <a:p>
                      <a:pPr algn="ctr" defTabSz="914400">
                        <a:defRPr sz="2100" b="1">
                          <a:latin typeface="+mj-lt"/>
                          <a:ea typeface="+mj-ea"/>
                          <a:cs typeface="+mj-cs"/>
                          <a:sym typeface="Helvetica"/>
                        </a:defRPr>
                      </a:pPr>
                      <a:endParaRPr/>
                    </a:p>
                  </a:txBody>
                  <a:tcPr marL="50800" marR="50800" marT="50800" marB="50800" anchor="ctr" horzOverflow="overflow">
                    <a:lnL w="0">
                      <a:miter lim="400000"/>
                    </a:lnL>
                    <a:lnR w="12700">
                      <a:solidFill>
                        <a:srgbClr val="000000"/>
                      </a:solidFill>
                      <a:miter lim="400000"/>
                    </a:lnR>
                    <a:lnT w="0">
                      <a:miter lim="400000"/>
                    </a:lnT>
                    <a:lnB w="0">
                      <a:miter lim="400000"/>
                    </a:lnB>
                    <a:solidFill>
                      <a:srgbClr val="CBCBCB"/>
                    </a:solidFill>
                  </a:tcPr>
                </a:tc>
                <a:tc gridSpan="4">
                  <a:txBody>
                    <a:bodyPr/>
                    <a:lstStyle/>
                    <a:p>
                      <a:pPr algn="ctr" defTabSz="914400">
                        <a:defRPr sz="1800"/>
                      </a:pPr>
                      <a:r>
                        <a:rPr b="1">
                          <a:latin typeface="+mj-lt"/>
                          <a:ea typeface="+mj-ea"/>
                          <a:cs typeface="+mj-cs"/>
                          <a:sym typeface="Helvetica"/>
                        </a:rPr>
                        <a:t>Formation de base</a:t>
                      </a:r>
                    </a:p>
                  </a:txBody>
                  <a:tcPr marL="50800" marR="50800" marT="50800" marB="50800" anchor="ctr" horzOverflow="overflow">
                    <a:lnL w="12700">
                      <a:solidFill>
                        <a:srgbClr val="000000"/>
                      </a:solidFill>
                      <a:miter lim="400000"/>
                    </a:lnL>
                    <a:lnR w="12700">
                      <a:solidFill>
                        <a:srgbClr val="000000"/>
                      </a:solidFill>
                      <a:miter lim="400000"/>
                    </a:lnR>
                    <a:lnT w="0">
                      <a:miter lim="400000"/>
                    </a:lnT>
                    <a:lnB w="12700">
                      <a:solidFill>
                        <a:srgbClr val="000000"/>
                      </a:solidFill>
                      <a:custDash>
                        <a:ds d="100000" sp="200000"/>
                      </a:custDash>
                    </a:lnB>
                    <a:solidFill>
                      <a:srgbClr val="CBCBCB"/>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algn="ctr" defTabSz="914400">
                        <a:defRPr sz="1800"/>
                      </a:pPr>
                      <a:r>
                        <a:rPr b="1">
                          <a:latin typeface="+mj-lt"/>
                          <a:ea typeface="+mj-ea"/>
                          <a:cs typeface="+mj-cs"/>
                          <a:sym typeface="Helvetica"/>
                        </a:rPr>
                        <a:t>Approfondissement et accentuation</a:t>
                      </a:r>
                    </a:p>
                  </a:txBody>
                  <a:tcPr marL="50800" marR="50800" marT="50800" marB="50800" anchor="ctr" horzOverflow="overflow">
                    <a:lnL w="12700">
                      <a:solidFill>
                        <a:srgbClr val="000000"/>
                      </a:solidFill>
                      <a:miter lim="400000"/>
                    </a:lnL>
                    <a:lnR w="0">
                      <a:miter lim="400000"/>
                    </a:lnR>
                    <a:lnT w="0">
                      <a:miter lim="400000"/>
                    </a:lnT>
                    <a:lnB w="12700">
                      <a:solidFill>
                        <a:srgbClr val="000000"/>
                      </a:solidFill>
                      <a:custDash>
                        <a:ds d="100000" sp="200000"/>
                      </a:custDash>
                    </a:lnB>
                    <a:solidFill>
                      <a:srgbClr val="CBCBCB"/>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33226">
                <a:tc>
                  <a:txBody>
                    <a:bodyPr/>
                    <a:lstStyle/>
                    <a:p>
                      <a:pPr algn="ctr" defTabSz="914400">
                        <a:defRPr sz="1800"/>
                      </a:pPr>
                      <a:r>
                        <a:rPr sz="1400" b="1">
                          <a:latin typeface="+mj-lt"/>
                          <a:ea typeface="+mj-ea"/>
                          <a:cs typeface="+mj-cs"/>
                          <a:sym typeface="Helvetica"/>
                        </a:rPr>
                        <a:t>Semestre</a:t>
                      </a:r>
                    </a:p>
                  </a:txBody>
                  <a:tcPr marL="50800" marR="50800" marT="50800" marB="50800" anchor="ctr" horzOverflow="overflow">
                    <a:lnL w="0">
                      <a:miter lim="400000"/>
                    </a:lnL>
                    <a:lnR w="12700">
                      <a:solidFill>
                        <a:srgbClr val="000000"/>
                      </a:solidFill>
                      <a:miter lim="400000"/>
                    </a:lnR>
                    <a:lnT w="0">
                      <a:miter lim="400000"/>
                    </a:lnT>
                    <a:lnB w="12700">
                      <a:solidFill>
                        <a:srgbClr val="000000"/>
                      </a:solidFill>
                      <a:custDash>
                        <a:ds d="200000" sp="200000"/>
                      </a:custDash>
                      <a:miter lim="400000"/>
                    </a:lnB>
                    <a:solidFill>
                      <a:srgbClr val="CBCBCB"/>
                    </a:solidFill>
                  </a:tcPr>
                </a:tc>
                <a:tc>
                  <a:txBody>
                    <a:bodyPr/>
                    <a:lstStyle/>
                    <a:p>
                      <a:pPr algn="ctr" defTabSz="914400">
                        <a:defRPr sz="1800"/>
                      </a:pPr>
                      <a:r>
                        <a:rPr sz="2100" b="1">
                          <a:latin typeface="+mj-lt"/>
                          <a:ea typeface="+mj-ea"/>
                          <a:cs typeface="+mj-cs"/>
                          <a:sym typeface="Helvetica"/>
                        </a:rPr>
                        <a:t>1</a:t>
                      </a:r>
                    </a:p>
                  </a:txBody>
                  <a:tcPr marL="50800" marR="50800" marT="50800" marB="50800" anchor="ctr" horzOverflow="overflow">
                    <a:lnL w="12700">
                      <a:solidFill>
                        <a:srgbClr val="000000"/>
                      </a:solidFill>
                      <a:miter lim="400000"/>
                    </a:lnL>
                    <a:lnR w="12700">
                      <a:solidFill>
                        <a:srgbClr val="000000"/>
                      </a:solidFill>
                      <a:custDash>
                        <a:ds d="200000" sp="200000"/>
                      </a:custDash>
                      <a:miter lim="400000"/>
                    </a:lnR>
                    <a:lnT w="12700">
                      <a:solidFill>
                        <a:srgbClr val="000000"/>
                      </a:solidFill>
                      <a:custDash>
                        <a:ds d="100000" sp="200000"/>
                      </a:custDash>
                    </a:lnT>
                    <a:lnB w="12700">
                      <a:solidFill>
                        <a:srgbClr val="000000"/>
                      </a:solidFill>
                      <a:custDash>
                        <a:ds d="100000" sp="200000"/>
                      </a:custDash>
                    </a:lnB>
                    <a:solidFill>
                      <a:srgbClr val="CBCBCB"/>
                    </a:solidFill>
                  </a:tcPr>
                </a:tc>
                <a:tc>
                  <a:txBody>
                    <a:bodyPr/>
                    <a:lstStyle/>
                    <a:p>
                      <a:pPr algn="ctr" defTabSz="914400">
                        <a:defRPr sz="1800"/>
                      </a:pPr>
                      <a:r>
                        <a:rPr sz="2100" b="1">
                          <a:latin typeface="+mj-lt"/>
                          <a:ea typeface="+mj-ea"/>
                          <a:cs typeface="+mj-cs"/>
                          <a:sym typeface="Helvetica"/>
                        </a:rPr>
                        <a:t>2</a:t>
                      </a:r>
                    </a:p>
                  </a:txBody>
                  <a:tcPr marL="50800" marR="50800" marT="50800" marB="50800" anchor="ctr" horzOverflow="overflow">
                    <a:lnL w="12700">
                      <a:solidFill>
                        <a:srgbClr val="000000"/>
                      </a:solidFill>
                      <a:custDash>
                        <a:ds d="200000" sp="200000"/>
                      </a:custDash>
                      <a:miter lim="400000"/>
                    </a:lnL>
                    <a:lnR w="12700">
                      <a:solidFill>
                        <a:srgbClr val="000000"/>
                      </a:solidFill>
                      <a:custDash>
                        <a:ds d="200000" sp="200000"/>
                      </a:custDash>
                      <a:miter lim="400000"/>
                    </a:lnR>
                    <a:lnT w="12700">
                      <a:solidFill>
                        <a:srgbClr val="000000"/>
                      </a:solidFill>
                      <a:custDash>
                        <a:ds d="100000" sp="200000"/>
                      </a:custDash>
                    </a:lnT>
                    <a:lnB w="12700">
                      <a:solidFill>
                        <a:srgbClr val="000000"/>
                      </a:solidFill>
                      <a:custDash>
                        <a:ds d="100000" sp="200000"/>
                      </a:custDash>
                    </a:lnB>
                    <a:solidFill>
                      <a:srgbClr val="CBCBCB"/>
                    </a:solidFill>
                  </a:tcPr>
                </a:tc>
                <a:tc>
                  <a:txBody>
                    <a:bodyPr/>
                    <a:lstStyle/>
                    <a:p>
                      <a:pPr algn="ctr" defTabSz="914400">
                        <a:defRPr sz="1800"/>
                      </a:pPr>
                      <a:r>
                        <a:rPr sz="2100" b="1">
                          <a:latin typeface="+mj-lt"/>
                          <a:ea typeface="+mj-ea"/>
                          <a:cs typeface="+mj-cs"/>
                          <a:sym typeface="Helvetica"/>
                        </a:rPr>
                        <a:t>3</a:t>
                      </a:r>
                    </a:p>
                  </a:txBody>
                  <a:tcPr marL="50800" marR="50800" marT="50800" marB="50800" anchor="ctr" horzOverflow="overflow">
                    <a:lnL w="12700">
                      <a:solidFill>
                        <a:srgbClr val="000000"/>
                      </a:solidFill>
                      <a:custDash>
                        <a:ds d="200000" sp="200000"/>
                      </a:custDash>
                      <a:miter lim="400000"/>
                    </a:lnL>
                    <a:lnR w="12700">
                      <a:solidFill>
                        <a:srgbClr val="000000"/>
                      </a:solidFill>
                      <a:custDash>
                        <a:ds d="200000" sp="200000"/>
                      </a:custDash>
                      <a:miter lim="400000"/>
                    </a:lnR>
                    <a:lnT w="12700">
                      <a:solidFill>
                        <a:srgbClr val="000000"/>
                      </a:solidFill>
                      <a:custDash>
                        <a:ds d="100000" sp="200000"/>
                      </a:custDash>
                    </a:lnT>
                    <a:lnB w="12700">
                      <a:solidFill>
                        <a:srgbClr val="000000"/>
                      </a:solidFill>
                      <a:custDash>
                        <a:ds d="100000" sp="200000"/>
                      </a:custDash>
                    </a:lnB>
                    <a:solidFill>
                      <a:srgbClr val="CBCBCB"/>
                    </a:solidFill>
                  </a:tcPr>
                </a:tc>
                <a:tc>
                  <a:txBody>
                    <a:bodyPr/>
                    <a:lstStyle/>
                    <a:p>
                      <a:pPr algn="ctr" defTabSz="914400">
                        <a:defRPr sz="1800"/>
                      </a:pPr>
                      <a:r>
                        <a:rPr sz="2100" b="1">
                          <a:latin typeface="+mj-lt"/>
                          <a:ea typeface="+mj-ea"/>
                          <a:cs typeface="+mj-cs"/>
                          <a:sym typeface="Helvetica"/>
                        </a:rPr>
                        <a:t>4</a:t>
                      </a:r>
                    </a:p>
                  </a:txBody>
                  <a:tcPr marL="50800" marR="50800" marT="50800" marB="50800" anchor="ctr" horzOverflow="overflow">
                    <a:lnL w="12700">
                      <a:solidFill>
                        <a:srgbClr val="000000"/>
                      </a:solidFill>
                      <a:custDash>
                        <a:ds d="200000" sp="200000"/>
                      </a:custDash>
                      <a:miter lim="400000"/>
                    </a:lnL>
                    <a:lnR w="12700">
                      <a:solidFill>
                        <a:srgbClr val="000000"/>
                      </a:solidFill>
                      <a:miter lim="400000"/>
                    </a:lnR>
                    <a:lnT w="12700">
                      <a:solidFill>
                        <a:srgbClr val="000000"/>
                      </a:solidFill>
                      <a:custDash>
                        <a:ds d="100000" sp="200000"/>
                      </a:custDash>
                    </a:lnT>
                    <a:lnB w="12700">
                      <a:solidFill>
                        <a:srgbClr val="000000"/>
                      </a:solidFill>
                      <a:custDash>
                        <a:ds d="100000" sp="200000"/>
                      </a:custDash>
                    </a:lnB>
                    <a:solidFill>
                      <a:srgbClr val="CBCBCB"/>
                    </a:solidFill>
                  </a:tcPr>
                </a:tc>
                <a:tc>
                  <a:txBody>
                    <a:bodyPr/>
                    <a:lstStyle/>
                    <a:p>
                      <a:pPr algn="ctr" defTabSz="914400">
                        <a:defRPr sz="1800"/>
                      </a:pPr>
                      <a:r>
                        <a:rPr sz="2100" b="1">
                          <a:latin typeface="+mj-lt"/>
                          <a:ea typeface="+mj-ea"/>
                          <a:cs typeface="+mj-cs"/>
                          <a:sym typeface="Helvetica"/>
                        </a:rPr>
                        <a:t>5</a:t>
                      </a:r>
                    </a:p>
                  </a:txBody>
                  <a:tcPr marL="50800" marR="50800" marT="50800" marB="50800" anchor="ctr" horzOverflow="overflow">
                    <a:lnL w="12700">
                      <a:solidFill>
                        <a:srgbClr val="000000"/>
                      </a:solidFill>
                      <a:miter lim="400000"/>
                    </a:lnL>
                    <a:lnR w="12700">
                      <a:solidFill>
                        <a:srgbClr val="000000"/>
                      </a:solidFill>
                      <a:custDash>
                        <a:ds d="100000" sp="200000"/>
                      </a:custDash>
                    </a:lnR>
                    <a:lnT w="12700">
                      <a:solidFill>
                        <a:srgbClr val="000000"/>
                      </a:solidFill>
                      <a:custDash>
                        <a:ds d="100000" sp="200000"/>
                      </a:custDash>
                    </a:lnT>
                    <a:lnB w="12700">
                      <a:solidFill>
                        <a:srgbClr val="000000"/>
                      </a:solidFill>
                      <a:custDash>
                        <a:ds d="100000" sp="200000"/>
                      </a:custDash>
                    </a:lnB>
                    <a:solidFill>
                      <a:srgbClr val="CBCBCB"/>
                    </a:solidFill>
                  </a:tcPr>
                </a:tc>
                <a:tc>
                  <a:txBody>
                    <a:bodyPr/>
                    <a:lstStyle/>
                    <a:p>
                      <a:pPr algn="ctr" defTabSz="914400">
                        <a:defRPr sz="1800"/>
                      </a:pPr>
                      <a:r>
                        <a:rPr sz="2100" b="1">
                          <a:latin typeface="+mj-lt"/>
                          <a:ea typeface="+mj-ea"/>
                          <a:cs typeface="+mj-cs"/>
                          <a:sym typeface="Helvetica"/>
                        </a:rPr>
                        <a:t>6</a:t>
                      </a:r>
                    </a:p>
                  </a:txBody>
                  <a:tcPr marL="50800" marR="50800" marT="50800" marB="50800" anchor="ctr" horzOverflow="overflow">
                    <a:lnL w="12700">
                      <a:solidFill>
                        <a:srgbClr val="000000"/>
                      </a:solidFill>
                      <a:custDash>
                        <a:ds d="100000" sp="200000"/>
                      </a:custDash>
                    </a:lnL>
                    <a:lnR w="12700">
                      <a:solidFill>
                        <a:srgbClr val="000000"/>
                      </a:solidFill>
                      <a:custDash>
                        <a:ds d="100000" sp="200000"/>
                      </a:custDash>
                    </a:lnR>
                    <a:lnT w="12700">
                      <a:solidFill>
                        <a:srgbClr val="000000"/>
                      </a:solidFill>
                      <a:custDash>
                        <a:ds d="100000" sp="200000"/>
                      </a:custDash>
                    </a:lnT>
                    <a:lnB w="12700">
                      <a:solidFill>
                        <a:srgbClr val="000000"/>
                      </a:solidFill>
                      <a:custDash>
                        <a:ds d="100000" sp="200000"/>
                      </a:custDash>
                    </a:lnB>
                    <a:solidFill>
                      <a:srgbClr val="CBCBCB"/>
                    </a:solidFill>
                  </a:tcPr>
                </a:tc>
                <a:tc>
                  <a:txBody>
                    <a:bodyPr/>
                    <a:lstStyle/>
                    <a:p>
                      <a:pPr algn="ctr" defTabSz="914400">
                        <a:defRPr sz="1800"/>
                      </a:pPr>
                      <a:r>
                        <a:rPr sz="2100" b="1">
                          <a:latin typeface="+mj-lt"/>
                          <a:ea typeface="+mj-ea"/>
                          <a:cs typeface="+mj-cs"/>
                          <a:sym typeface="Helvetica"/>
                        </a:rPr>
                        <a:t>7</a:t>
                      </a:r>
                    </a:p>
                  </a:txBody>
                  <a:tcPr marL="50800" marR="50800" marT="50800" marB="50800" anchor="ctr" horzOverflow="overflow">
                    <a:lnL w="12700">
                      <a:solidFill>
                        <a:srgbClr val="000000"/>
                      </a:solidFill>
                      <a:custDash>
                        <a:ds d="100000" sp="200000"/>
                      </a:custDash>
                    </a:lnL>
                    <a:lnR w="12700">
                      <a:solidFill>
                        <a:srgbClr val="000000"/>
                      </a:solidFill>
                      <a:custDash>
                        <a:ds d="100000" sp="200000"/>
                      </a:custDash>
                    </a:lnR>
                    <a:lnT w="12700">
                      <a:solidFill>
                        <a:srgbClr val="000000"/>
                      </a:solidFill>
                      <a:custDash>
                        <a:ds d="100000" sp="200000"/>
                      </a:custDash>
                    </a:lnT>
                    <a:lnB w="12700">
                      <a:solidFill>
                        <a:srgbClr val="000000"/>
                      </a:solidFill>
                      <a:custDash>
                        <a:ds d="100000" sp="200000"/>
                      </a:custDash>
                    </a:lnB>
                    <a:solidFill>
                      <a:srgbClr val="CBCBCB"/>
                    </a:solidFill>
                  </a:tcPr>
                </a:tc>
                <a:tc>
                  <a:txBody>
                    <a:bodyPr/>
                    <a:lstStyle/>
                    <a:p>
                      <a:pPr algn="ctr" defTabSz="914400">
                        <a:defRPr sz="1800"/>
                      </a:pPr>
                      <a:r>
                        <a:rPr sz="2100" b="1">
                          <a:latin typeface="+mj-lt"/>
                          <a:ea typeface="+mj-ea"/>
                          <a:cs typeface="+mj-cs"/>
                          <a:sym typeface="Helvetica"/>
                        </a:rPr>
                        <a:t>8</a:t>
                      </a:r>
                    </a:p>
                  </a:txBody>
                  <a:tcPr marL="50800" marR="50800" marT="50800" marB="50800" anchor="ctr" horzOverflow="overflow">
                    <a:lnL w="12700">
                      <a:solidFill>
                        <a:srgbClr val="000000"/>
                      </a:solidFill>
                      <a:custDash>
                        <a:ds d="100000" sp="200000"/>
                      </a:custDash>
                    </a:lnL>
                    <a:lnR w="0">
                      <a:miter lim="400000"/>
                    </a:lnR>
                    <a:lnT w="12700">
                      <a:solidFill>
                        <a:srgbClr val="000000"/>
                      </a:solidFill>
                      <a:custDash>
                        <a:ds d="100000" sp="200000"/>
                      </a:custDash>
                    </a:lnT>
                    <a:lnB w="12700">
                      <a:solidFill>
                        <a:srgbClr val="000000"/>
                      </a:solidFill>
                      <a:custDash>
                        <a:ds d="100000" sp="200000"/>
                      </a:custDash>
                    </a:lnB>
                    <a:solidFill>
                      <a:srgbClr val="CBCBCB"/>
                    </a:solidFill>
                  </a:tcPr>
                </a:tc>
                <a:extLst>
                  <a:ext uri="{0D108BD9-81ED-4DB2-BD59-A6C34878D82A}">
                    <a16:rowId xmlns:a16="http://schemas.microsoft.com/office/drawing/2014/main" val="10001"/>
                  </a:ext>
                </a:extLst>
              </a:tr>
              <a:tr h="671076">
                <a:tc>
                  <a:txBody>
                    <a:bodyPr/>
                    <a:lstStyle/>
                    <a:p>
                      <a:pPr algn="ctr" defTabSz="914400">
                        <a:defRPr sz="1800"/>
                      </a:pPr>
                      <a:r>
                        <a:rPr b="1">
                          <a:latin typeface="+mj-lt"/>
                          <a:ea typeface="+mj-ea"/>
                          <a:cs typeface="+mj-cs"/>
                          <a:sym typeface="Helvetica"/>
                        </a:rPr>
                        <a:t>ECTS</a:t>
                      </a:r>
                    </a:p>
                  </a:txBody>
                  <a:tcPr marL="50800" marR="50800" marT="50800" marB="50800" anchor="ctr" horzOverflow="overflow">
                    <a:lnL w="0">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CBCBCB"/>
                    </a:solidFill>
                  </a:tcPr>
                </a:tc>
                <a:tc>
                  <a:txBody>
                    <a:bodyPr/>
                    <a:lstStyle/>
                    <a:p>
                      <a:pPr algn="ctr" defTabSz="914400">
                        <a:defRPr sz="1800"/>
                      </a:pPr>
                      <a:r>
                        <a:rPr sz="2400">
                          <a:latin typeface="Helvetica Light"/>
                          <a:ea typeface="Helvetica Light"/>
                          <a:cs typeface="Helvetica Light"/>
                          <a:sym typeface="Helvetica Light"/>
                        </a:rPr>
                        <a:t>30</a:t>
                      </a:r>
                    </a:p>
                  </a:txBody>
                  <a:tcPr marL="50800" marR="50800" marT="50800" marB="50800" anchor="ctr" horzOverflow="overflow">
                    <a:lnL w="12700">
                      <a:solidFill>
                        <a:srgbClr val="000000"/>
                      </a:solidFill>
                      <a:miter lim="400000"/>
                    </a:lnL>
                    <a:lnR w="12700">
                      <a:solidFill>
                        <a:srgbClr val="000000"/>
                      </a:solidFill>
                      <a:custDash>
                        <a:ds d="200000" sp="200000"/>
                      </a:custDash>
                      <a:miter lim="400000"/>
                    </a:lnR>
                    <a:lnT w="12700">
                      <a:solidFill>
                        <a:srgbClr val="000000"/>
                      </a:solidFill>
                      <a:custDash>
                        <a:ds d="100000" sp="200000"/>
                      </a:custDash>
                    </a:lnT>
                    <a:lnB w="12700">
                      <a:solidFill>
                        <a:srgbClr val="000000"/>
                      </a:solidFill>
                      <a:custDash>
                        <a:ds d="200000" sp="200000"/>
                      </a:custDash>
                      <a:miter lim="400000"/>
                    </a:lnB>
                    <a:solidFill>
                      <a:srgbClr val="FFFFFF"/>
                    </a:solidFill>
                  </a:tcPr>
                </a:tc>
                <a:tc>
                  <a:txBody>
                    <a:bodyPr/>
                    <a:lstStyle/>
                    <a:p>
                      <a:pPr algn="ctr" defTabSz="914400">
                        <a:defRPr sz="1800"/>
                      </a:pPr>
                      <a:r>
                        <a:rPr sz="2400">
                          <a:latin typeface="Helvetica Light"/>
                          <a:ea typeface="Helvetica Light"/>
                          <a:cs typeface="Helvetica Light"/>
                          <a:sym typeface="Helvetica Light"/>
                        </a:rPr>
                        <a:t>30</a:t>
                      </a:r>
                    </a:p>
                  </a:txBody>
                  <a:tcPr marL="50800" marR="50800" marT="50800" marB="50800" anchor="ctr" horzOverflow="overflow">
                    <a:lnL w="12700">
                      <a:solidFill>
                        <a:srgbClr val="000000"/>
                      </a:solidFill>
                      <a:custDash>
                        <a:ds d="200000" sp="200000"/>
                      </a:custDash>
                      <a:miter lim="400000"/>
                    </a:lnL>
                    <a:lnR w="12700">
                      <a:solidFill>
                        <a:srgbClr val="000000"/>
                      </a:solidFill>
                      <a:custDash>
                        <a:ds d="200000" sp="200000"/>
                      </a:custDash>
                      <a:miter lim="400000"/>
                    </a:lnR>
                    <a:lnT w="12700">
                      <a:solidFill>
                        <a:srgbClr val="000000"/>
                      </a:solidFill>
                      <a:custDash>
                        <a:ds d="100000" sp="200000"/>
                      </a:custDash>
                    </a:lnT>
                    <a:lnB w="12700">
                      <a:solidFill>
                        <a:srgbClr val="000000"/>
                      </a:solidFill>
                      <a:custDash>
                        <a:ds d="200000" sp="200000"/>
                      </a:custDash>
                      <a:miter lim="400000"/>
                    </a:lnB>
                    <a:solidFill>
                      <a:srgbClr val="FFFFFF"/>
                    </a:solidFill>
                  </a:tcPr>
                </a:tc>
                <a:tc>
                  <a:txBody>
                    <a:bodyPr/>
                    <a:lstStyle/>
                    <a:p>
                      <a:pPr algn="ctr" defTabSz="914400">
                        <a:defRPr sz="1800"/>
                      </a:pPr>
                      <a:r>
                        <a:rPr sz="2400">
                          <a:latin typeface="Helvetica Light"/>
                          <a:ea typeface="Helvetica Light"/>
                          <a:cs typeface="Helvetica Light"/>
                          <a:sym typeface="Helvetica Light"/>
                        </a:rPr>
                        <a:t>30</a:t>
                      </a:r>
                    </a:p>
                  </a:txBody>
                  <a:tcPr marL="50800" marR="50800" marT="50800" marB="50800" anchor="ctr" horzOverflow="overflow">
                    <a:lnL w="12700">
                      <a:solidFill>
                        <a:srgbClr val="000000"/>
                      </a:solidFill>
                      <a:custDash>
                        <a:ds d="200000" sp="200000"/>
                      </a:custDash>
                      <a:miter lim="400000"/>
                    </a:lnL>
                    <a:lnR w="12700">
                      <a:solidFill>
                        <a:srgbClr val="000000"/>
                      </a:solidFill>
                      <a:custDash>
                        <a:ds d="200000" sp="200000"/>
                      </a:custDash>
                      <a:miter lim="400000"/>
                    </a:lnR>
                    <a:lnT w="12700">
                      <a:solidFill>
                        <a:srgbClr val="000000"/>
                      </a:solidFill>
                      <a:custDash>
                        <a:ds d="100000" sp="200000"/>
                      </a:custDash>
                    </a:lnT>
                    <a:lnB w="12700">
                      <a:solidFill>
                        <a:srgbClr val="000000"/>
                      </a:solidFill>
                      <a:custDash>
                        <a:ds d="200000" sp="200000"/>
                      </a:custDash>
                      <a:miter lim="400000"/>
                    </a:lnB>
                    <a:solidFill>
                      <a:srgbClr val="FFFFFF"/>
                    </a:solidFill>
                  </a:tcPr>
                </a:tc>
                <a:tc>
                  <a:txBody>
                    <a:bodyPr/>
                    <a:lstStyle/>
                    <a:p>
                      <a:pPr algn="ctr" defTabSz="914400">
                        <a:defRPr sz="1800"/>
                      </a:pPr>
                      <a:r>
                        <a:rPr sz="2400">
                          <a:latin typeface="Helvetica Light"/>
                          <a:ea typeface="Helvetica Light"/>
                          <a:cs typeface="Helvetica Light"/>
                          <a:sym typeface="Helvetica Light"/>
                        </a:rPr>
                        <a:t>30</a:t>
                      </a:r>
                    </a:p>
                  </a:txBody>
                  <a:tcPr marL="50800" marR="50800" marT="50800" marB="50800" anchor="ctr" horzOverflow="overflow">
                    <a:lnL w="12700">
                      <a:solidFill>
                        <a:srgbClr val="000000"/>
                      </a:solidFill>
                      <a:custDash>
                        <a:ds d="200000" sp="200000"/>
                      </a:custDash>
                      <a:miter lim="400000"/>
                    </a:lnL>
                    <a:lnR w="12700">
                      <a:solidFill>
                        <a:srgbClr val="000000"/>
                      </a:solidFill>
                      <a:miter lim="400000"/>
                    </a:lnR>
                    <a:lnT w="12700">
                      <a:solidFill>
                        <a:srgbClr val="000000"/>
                      </a:solidFill>
                      <a:custDash>
                        <a:ds d="100000" sp="200000"/>
                      </a:custDash>
                    </a:lnT>
                    <a:lnB w="12700">
                      <a:solidFill>
                        <a:srgbClr val="000000"/>
                      </a:solidFill>
                      <a:custDash>
                        <a:ds d="200000" sp="200000"/>
                      </a:custDash>
                      <a:miter lim="400000"/>
                    </a:lnB>
                    <a:solidFill>
                      <a:srgbClr val="FFFFFF"/>
                    </a:solidFill>
                  </a:tcPr>
                </a:tc>
                <a:tc>
                  <a:txBody>
                    <a:bodyPr/>
                    <a:lstStyle/>
                    <a:p>
                      <a:pPr algn="ctr" defTabSz="914400">
                        <a:defRPr sz="1800"/>
                      </a:pPr>
                      <a:r>
                        <a:rPr sz="2400">
                          <a:latin typeface="Helvetica Light"/>
                          <a:ea typeface="Helvetica Light"/>
                          <a:cs typeface="Helvetica Light"/>
                          <a:sym typeface="Helvetica Light"/>
                        </a:rPr>
                        <a:t>30</a:t>
                      </a:r>
                    </a:p>
                  </a:txBody>
                  <a:tcPr marL="50800" marR="50800" marT="50800" marB="50800" anchor="ctr" horzOverflow="overflow">
                    <a:lnL w="12700">
                      <a:solidFill>
                        <a:srgbClr val="000000"/>
                      </a:solidFill>
                      <a:miter lim="400000"/>
                    </a:lnL>
                    <a:lnR w="12700">
                      <a:solidFill>
                        <a:srgbClr val="000000"/>
                      </a:solidFill>
                      <a:custDash>
                        <a:ds d="100000" sp="200000"/>
                      </a:custDash>
                    </a:lnR>
                    <a:lnT w="12700">
                      <a:solidFill>
                        <a:srgbClr val="000000"/>
                      </a:solidFill>
                      <a:custDash>
                        <a:ds d="100000" sp="200000"/>
                      </a:custDash>
                    </a:lnT>
                    <a:lnB w="12700">
                      <a:solidFill>
                        <a:srgbClr val="000000"/>
                      </a:solidFill>
                      <a:custDash>
                        <a:ds d="200000" sp="200000"/>
                      </a:custDash>
                      <a:miter lim="400000"/>
                    </a:lnB>
                    <a:solidFill>
                      <a:srgbClr val="FFFFFF"/>
                    </a:solidFill>
                  </a:tcPr>
                </a:tc>
                <a:tc>
                  <a:txBody>
                    <a:bodyPr/>
                    <a:lstStyle/>
                    <a:p>
                      <a:pPr algn="ctr" defTabSz="914400">
                        <a:defRPr sz="1800"/>
                      </a:pPr>
                      <a:r>
                        <a:rPr sz="2400">
                          <a:latin typeface="Helvetica Light"/>
                          <a:ea typeface="Helvetica Light"/>
                          <a:cs typeface="Helvetica Light"/>
                          <a:sym typeface="Helvetica Light"/>
                        </a:rPr>
                        <a:t>30</a:t>
                      </a:r>
                    </a:p>
                  </a:txBody>
                  <a:tcPr marL="50800" marR="50800" marT="50800" marB="50800" anchor="ctr" horzOverflow="overflow">
                    <a:lnL w="12700">
                      <a:solidFill>
                        <a:srgbClr val="000000"/>
                      </a:solidFill>
                      <a:custDash>
                        <a:ds d="100000" sp="200000"/>
                      </a:custDash>
                    </a:lnL>
                    <a:lnR w="12700">
                      <a:solidFill>
                        <a:srgbClr val="000000"/>
                      </a:solidFill>
                      <a:custDash>
                        <a:ds d="100000" sp="200000"/>
                      </a:custDash>
                    </a:lnR>
                    <a:lnT w="12700">
                      <a:solidFill>
                        <a:srgbClr val="000000"/>
                      </a:solidFill>
                      <a:custDash>
                        <a:ds d="100000" sp="200000"/>
                      </a:custDash>
                    </a:lnT>
                    <a:lnB w="12700">
                      <a:solidFill>
                        <a:srgbClr val="000000"/>
                      </a:solidFill>
                      <a:custDash>
                        <a:ds d="100000" sp="200000"/>
                      </a:custDash>
                    </a:lnB>
                    <a:solidFill>
                      <a:srgbClr val="FFFFFF"/>
                    </a:solidFill>
                  </a:tcPr>
                </a:tc>
                <a:tc>
                  <a:txBody>
                    <a:bodyPr/>
                    <a:lstStyle/>
                    <a:p>
                      <a:pPr algn="ctr" defTabSz="914400">
                        <a:defRPr sz="1800"/>
                      </a:pPr>
                      <a:r>
                        <a:rPr sz="2400">
                          <a:latin typeface="Helvetica Light"/>
                          <a:ea typeface="Helvetica Light"/>
                          <a:cs typeface="Helvetica Light"/>
                          <a:sym typeface="Helvetica Light"/>
                        </a:rPr>
                        <a:t>30</a:t>
                      </a:r>
                    </a:p>
                  </a:txBody>
                  <a:tcPr marL="50800" marR="50800" marT="50800" marB="50800" anchor="ctr" horzOverflow="overflow">
                    <a:lnL w="12700">
                      <a:solidFill>
                        <a:srgbClr val="000000"/>
                      </a:solidFill>
                      <a:custDash>
                        <a:ds d="100000" sp="200000"/>
                      </a:custDash>
                    </a:lnL>
                    <a:lnR w="12700">
                      <a:solidFill>
                        <a:srgbClr val="000000"/>
                      </a:solidFill>
                      <a:custDash>
                        <a:ds d="100000" sp="200000"/>
                      </a:custDash>
                    </a:lnR>
                    <a:lnT w="12700">
                      <a:solidFill>
                        <a:srgbClr val="000000"/>
                      </a:solidFill>
                      <a:custDash>
                        <a:ds d="100000" sp="200000"/>
                      </a:custDash>
                    </a:lnT>
                    <a:lnB w="12700">
                      <a:solidFill>
                        <a:srgbClr val="000000"/>
                      </a:solidFill>
                      <a:custDash>
                        <a:ds d="100000" sp="200000"/>
                      </a:custDash>
                    </a:lnB>
                    <a:noFill/>
                  </a:tcPr>
                </a:tc>
                <a:tc>
                  <a:txBody>
                    <a:bodyPr/>
                    <a:lstStyle/>
                    <a:p>
                      <a:pPr algn="ctr" defTabSz="914400">
                        <a:defRPr sz="1800"/>
                      </a:pPr>
                      <a:r>
                        <a:rPr sz="2400">
                          <a:latin typeface="Helvetica Light"/>
                          <a:ea typeface="Helvetica Light"/>
                          <a:cs typeface="Helvetica Light"/>
                          <a:sym typeface="Helvetica Light"/>
                        </a:rPr>
                        <a:t>30</a:t>
                      </a:r>
                    </a:p>
                  </a:txBody>
                  <a:tcPr marL="50800" marR="50800" marT="50800" marB="50800" anchor="ctr" horzOverflow="overflow">
                    <a:lnL w="12700">
                      <a:solidFill>
                        <a:srgbClr val="000000"/>
                      </a:solidFill>
                      <a:custDash>
                        <a:ds d="100000" sp="200000"/>
                      </a:custDash>
                    </a:lnL>
                    <a:lnR w="0">
                      <a:miter lim="400000"/>
                    </a:lnR>
                    <a:lnT w="12700">
                      <a:solidFill>
                        <a:srgbClr val="000000"/>
                      </a:solidFill>
                      <a:custDash>
                        <a:ds d="100000" sp="200000"/>
                      </a:custDash>
                    </a:lnT>
                    <a:lnB w="12700">
                      <a:solidFill>
                        <a:srgbClr val="000000"/>
                      </a:solidFill>
                      <a:custDash>
                        <a:ds d="100000" sp="200000"/>
                      </a:custDash>
                    </a:lnB>
                    <a:noFill/>
                  </a:tcPr>
                </a:tc>
                <a:extLst>
                  <a:ext uri="{0D108BD9-81ED-4DB2-BD59-A6C34878D82A}">
                    <a16:rowId xmlns:a16="http://schemas.microsoft.com/office/drawing/2014/main" val="10002"/>
                  </a:ext>
                </a:extLst>
              </a:tr>
              <a:tr h="652066">
                <a:tc>
                  <a:txBody>
                    <a:bodyPr/>
                    <a:lstStyle/>
                    <a:p>
                      <a:pPr algn="ctr" defTabSz="914400">
                        <a:defRPr sz="1800"/>
                      </a:pPr>
                      <a:r>
                        <a:rPr b="1">
                          <a:latin typeface="+mj-lt"/>
                          <a:ea typeface="+mj-ea"/>
                          <a:cs typeface="+mj-cs"/>
                          <a:sym typeface="Helvetica"/>
                        </a:rPr>
                        <a:t>Cours</a:t>
                      </a:r>
                    </a:p>
                  </a:txBody>
                  <a:tcPr marL="50800" marR="50800" marT="50800" marB="50800" anchor="ctr" horzOverflow="overflow">
                    <a:lnL w="0">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CBCBCB"/>
                    </a:solidFill>
                  </a:tcPr>
                </a:tc>
                <a:tc gridSpan="2">
                  <a:txBody>
                    <a:bodyPr/>
                    <a:lstStyle/>
                    <a:p>
                      <a:pPr algn="ctr" defTabSz="914400">
                        <a:defRPr sz="1800"/>
                      </a:pPr>
                      <a:r>
                        <a:rPr>
                          <a:latin typeface="Helvetica Light"/>
                          <a:ea typeface="Helvetica Light"/>
                          <a:cs typeface="Helvetica Light"/>
                          <a:sym typeface="Helvetica Light"/>
                        </a:rPr>
                        <a:t>Cours de base</a:t>
                      </a:r>
                    </a:p>
                  </a:txBody>
                  <a:tcPr marL="50800" marR="50800" marT="50800" marB="50800" anchor="ctr" horzOverflow="overflow">
                    <a:lnL w="12700">
                      <a:solidFill>
                        <a:srgbClr val="000000"/>
                      </a:solidFill>
                      <a:miter lim="400000"/>
                    </a:lnL>
                    <a:lnR w="12700">
                      <a:solidFill>
                        <a:srgbClr val="000000"/>
                      </a:solidFill>
                      <a:custDash>
                        <a:ds d="200000" sp="200000"/>
                      </a:custDash>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tc hMerge="1">
                  <a:txBody>
                    <a:bodyPr/>
                    <a:lstStyle/>
                    <a:p>
                      <a:endParaRPr lang="fr-FR"/>
                    </a:p>
                  </a:txBody>
                  <a:tcPr/>
                </a:tc>
                <a:tc gridSpan="2">
                  <a:txBody>
                    <a:bodyPr/>
                    <a:lstStyle/>
                    <a:p>
                      <a:pPr algn="ctr" defTabSz="914400">
                        <a:defRPr sz="1800"/>
                      </a:pPr>
                      <a:r>
                        <a:rPr>
                          <a:latin typeface="Helvetica Light"/>
                          <a:ea typeface="Helvetica Light"/>
                          <a:cs typeface="Helvetica Light"/>
                          <a:sym typeface="Helvetica Light"/>
                        </a:rPr>
                        <a:t>semestre(s) de mobilité</a:t>
                      </a:r>
                    </a:p>
                  </a:txBody>
                  <a:tcPr marL="50800" marR="50800" marT="50800" marB="50800" anchor="ctr" horzOverflow="overflow">
                    <a:lnL w="12700">
                      <a:solidFill>
                        <a:srgbClr val="000000"/>
                      </a:solidFill>
                      <a:custDash>
                        <a:ds d="200000" sp="200000"/>
                      </a:custDash>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tc hMerge="1">
                  <a:txBody>
                    <a:bodyPr/>
                    <a:lstStyle/>
                    <a:p>
                      <a:endParaRPr lang="fr-FR"/>
                    </a:p>
                  </a:txBody>
                  <a:tcPr/>
                </a:tc>
                <a:tc gridSpan="4">
                  <a:txBody>
                    <a:bodyPr/>
                    <a:lstStyle/>
                    <a:p>
                      <a:pPr algn="ctr" defTabSz="914400">
                        <a:defRPr sz="1800"/>
                      </a:pPr>
                      <a:r>
                        <a:rPr>
                          <a:latin typeface="Helvetica Light"/>
                          <a:ea typeface="Helvetica Light"/>
                          <a:cs typeface="Helvetica Light"/>
                          <a:sym typeface="Helvetica Light"/>
                        </a:rPr>
                        <a:t>Cours d’approfondissement</a:t>
                      </a:r>
                    </a:p>
                  </a:txBody>
                  <a:tcPr marL="50800" marR="50800" marT="50800" marB="50800" anchor="ctr" horzOverflow="overflow">
                    <a:lnL w="12700">
                      <a:solidFill>
                        <a:srgbClr val="000000"/>
                      </a:solidFill>
                      <a:miter lim="400000"/>
                    </a:lnL>
                    <a:lnR w="0">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3"/>
                  </a:ext>
                </a:extLst>
              </a:tr>
              <a:tr h="643224">
                <a:tc>
                  <a:txBody>
                    <a:bodyPr/>
                    <a:lstStyle/>
                    <a:p>
                      <a:pPr algn="ctr" defTabSz="914400">
                        <a:defRPr sz="1800"/>
                      </a:pPr>
                      <a:r>
                        <a:rPr b="1">
                          <a:latin typeface="+mj-lt"/>
                          <a:ea typeface="+mj-ea"/>
                          <a:cs typeface="+mj-cs"/>
                          <a:sym typeface="Helvetica"/>
                        </a:rPr>
                        <a:t>Projets</a:t>
                      </a:r>
                    </a:p>
                  </a:txBody>
                  <a:tcPr marL="50800" marR="50800" marT="50800" marB="50800" anchor="ctr" horzOverflow="overflow">
                    <a:lnL w="0">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CBCBCB"/>
                    </a:solidFill>
                  </a:tcPr>
                </a:tc>
                <a:tc gridSpan="2">
                  <a:txBody>
                    <a:bodyPr/>
                    <a:lstStyle/>
                    <a:p>
                      <a:pPr algn="ctr" defTabSz="914400">
                        <a:defRPr sz="1800">
                          <a:latin typeface="Helvetica Light"/>
                          <a:ea typeface="Helvetica Light"/>
                          <a:cs typeface="Helvetica Light"/>
                          <a:sym typeface="Helvetica Light"/>
                        </a:defRPr>
                      </a:pPr>
                      <a:endParaRPr/>
                    </a:p>
                  </a:txBody>
                  <a:tcPr marL="50800" marR="50800" marT="50800" marB="50800" anchor="ctr" horzOverflow="overflow">
                    <a:lnL w="12700">
                      <a:solidFill>
                        <a:srgbClr val="000000"/>
                      </a:solidFill>
                      <a:miter lim="400000"/>
                    </a:lnL>
                    <a:lnR w="12700">
                      <a:solidFill>
                        <a:srgbClr val="000000"/>
                      </a:solidFill>
                      <a:custDash>
                        <a:ds d="200000" sp="200000"/>
                      </a:custDash>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tc hMerge="1">
                  <a:txBody>
                    <a:bodyPr/>
                    <a:lstStyle/>
                    <a:p>
                      <a:endParaRPr lang="fr-FR"/>
                    </a:p>
                  </a:txBody>
                  <a:tcPr/>
                </a:tc>
                <a:tc gridSpan="2">
                  <a:txBody>
                    <a:bodyPr/>
                    <a:lstStyle/>
                    <a:p>
                      <a:pPr algn="ctr" defTabSz="914400">
                        <a:defRPr sz="1800">
                          <a:latin typeface="Helvetica Light"/>
                          <a:ea typeface="Helvetica Light"/>
                          <a:cs typeface="Helvetica Light"/>
                          <a:sym typeface="Helvetica Light"/>
                        </a:defRPr>
                      </a:pPr>
                      <a:endParaRPr/>
                    </a:p>
                  </a:txBody>
                  <a:tcPr marL="50800" marR="50800" marT="50800" marB="50800" anchor="ctr" horzOverflow="overflow">
                    <a:lnL w="12700">
                      <a:solidFill>
                        <a:srgbClr val="000000"/>
                      </a:solidFill>
                      <a:custDash>
                        <a:ds d="200000" sp="200000"/>
                      </a:custDash>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tc hMerge="1">
                  <a:txBody>
                    <a:bodyPr/>
                    <a:lstStyle/>
                    <a:p>
                      <a:endParaRPr lang="fr-FR"/>
                    </a:p>
                  </a:txBody>
                  <a:tcPr/>
                </a:tc>
                <a:tc gridSpan="3">
                  <a:txBody>
                    <a:bodyPr/>
                    <a:lstStyle/>
                    <a:p>
                      <a:pPr algn="ctr" defTabSz="914400">
                        <a:defRPr sz="1800"/>
                      </a:pPr>
                      <a:r>
                        <a:rPr dirty="0" err="1">
                          <a:latin typeface="Helvetica Light"/>
                          <a:ea typeface="Helvetica Light"/>
                          <a:cs typeface="Helvetica Light"/>
                          <a:sym typeface="Helvetica Light"/>
                        </a:rPr>
                        <a:t>Projets</a:t>
                      </a:r>
                      <a:r>
                        <a:rPr dirty="0">
                          <a:latin typeface="Helvetica Light"/>
                          <a:ea typeface="Helvetica Light"/>
                          <a:cs typeface="Helvetica Light"/>
                          <a:sym typeface="Helvetica Light"/>
                        </a:rPr>
                        <a:t> </a:t>
                      </a:r>
                    </a:p>
                  </a:txBody>
                  <a:tcPr marL="50800" marR="50800" marT="50800" marB="50800" anchor="ctr" horzOverflow="overflow">
                    <a:lnL w="12700">
                      <a:solidFill>
                        <a:srgbClr val="000000"/>
                      </a:solidFill>
                      <a:miter lim="400000"/>
                    </a:lnL>
                    <a:lnR w="12700">
                      <a:solidFill>
                        <a:srgbClr val="000000"/>
                      </a:solidFill>
                      <a:custDash>
                        <a:ds d="100000" sp="200000"/>
                      </a:custDash>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tc hMerge="1">
                  <a:txBody>
                    <a:bodyPr/>
                    <a:lstStyle/>
                    <a:p>
                      <a:endParaRPr lang="fr-FR"/>
                    </a:p>
                  </a:txBody>
                  <a:tcPr/>
                </a:tc>
                <a:tc hMerge="1">
                  <a:txBody>
                    <a:bodyPr/>
                    <a:lstStyle/>
                    <a:p>
                      <a:endParaRPr lang="fr-FR"/>
                    </a:p>
                  </a:txBody>
                  <a:tcPr/>
                </a:tc>
                <a:tc>
                  <a:txBody>
                    <a:bodyPr/>
                    <a:lstStyle/>
                    <a:p>
                      <a:pPr algn="ctr" defTabSz="914400">
                        <a:defRPr sz="1800">
                          <a:latin typeface="Helvetica Light"/>
                          <a:ea typeface="Helvetica Light"/>
                          <a:cs typeface="Helvetica Light"/>
                          <a:sym typeface="Helvetica Light"/>
                        </a:defRPr>
                      </a:pPr>
                      <a:endParaRPr/>
                    </a:p>
                  </a:txBody>
                  <a:tcPr marL="50800" marR="50800" marT="50800" marB="50800" anchor="ctr" horzOverflow="overflow">
                    <a:lnL w="12700">
                      <a:solidFill>
                        <a:srgbClr val="000000"/>
                      </a:solidFill>
                      <a:custDash>
                        <a:ds d="100000" sp="200000"/>
                      </a:custDash>
                    </a:lnL>
                    <a:lnR w="0">
                      <a:miter lim="400000"/>
                    </a:lnR>
                    <a:lnT w="12700">
                      <a:solidFill>
                        <a:srgbClr val="000000"/>
                      </a:solidFill>
                      <a:custDash>
                        <a:ds d="100000" sp="200000"/>
                      </a:custDash>
                    </a:lnT>
                    <a:lnB w="12700">
                      <a:solidFill>
                        <a:srgbClr val="000000"/>
                      </a:solidFill>
                      <a:custDash>
                        <a:ds d="100000" sp="200000"/>
                      </a:custDash>
                    </a:lnB>
                    <a:noFill/>
                  </a:tcPr>
                </a:tc>
                <a:extLst>
                  <a:ext uri="{0D108BD9-81ED-4DB2-BD59-A6C34878D82A}">
                    <a16:rowId xmlns:a16="http://schemas.microsoft.com/office/drawing/2014/main" val="10004"/>
                  </a:ext>
                </a:extLst>
              </a:tr>
              <a:tr h="667021">
                <a:tc>
                  <a:txBody>
                    <a:bodyPr/>
                    <a:lstStyle/>
                    <a:p>
                      <a:pPr algn="ctr" defTabSz="914400">
                        <a:defRPr sz="1800"/>
                      </a:pPr>
                      <a:r>
                        <a:rPr b="1">
                          <a:latin typeface="+mj-lt"/>
                          <a:ea typeface="+mj-ea"/>
                          <a:cs typeface="+mj-cs"/>
                          <a:sym typeface="Helvetica"/>
                        </a:rPr>
                        <a:t>TFE</a:t>
                      </a:r>
                    </a:p>
                  </a:txBody>
                  <a:tcPr marL="50800" marR="50800" marT="50800" marB="50800" anchor="ctr" horzOverflow="overflow">
                    <a:lnL w="0">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CBCBCB"/>
                    </a:solidFill>
                  </a:tcPr>
                </a:tc>
                <a:tc gridSpan="2">
                  <a:txBody>
                    <a:bodyPr/>
                    <a:lstStyle/>
                    <a:p>
                      <a:pPr algn="ctr" defTabSz="914400">
                        <a:defRPr sz="1800">
                          <a:latin typeface="Helvetica Light"/>
                          <a:ea typeface="Helvetica Light"/>
                          <a:cs typeface="Helvetica Light"/>
                          <a:sym typeface="Helvetica Light"/>
                        </a:defRPr>
                      </a:pPr>
                      <a:endParaRPr/>
                    </a:p>
                  </a:txBody>
                  <a:tcPr marL="50800" marR="50800" marT="50800" marB="50800" anchor="ctr" horzOverflow="overflow">
                    <a:lnL w="12700">
                      <a:solidFill>
                        <a:srgbClr val="000000"/>
                      </a:solidFill>
                      <a:miter lim="400000"/>
                    </a:lnL>
                    <a:lnR w="12700">
                      <a:solidFill>
                        <a:srgbClr val="000000"/>
                      </a:solidFill>
                      <a:custDash>
                        <a:ds d="200000" sp="200000"/>
                      </a:custDash>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tc hMerge="1">
                  <a:txBody>
                    <a:bodyPr/>
                    <a:lstStyle/>
                    <a:p>
                      <a:endParaRPr lang="fr-FR"/>
                    </a:p>
                  </a:txBody>
                  <a:tcPr/>
                </a:tc>
                <a:tc gridSpan="2">
                  <a:txBody>
                    <a:bodyPr/>
                    <a:lstStyle/>
                    <a:p>
                      <a:pPr algn="ctr" defTabSz="914400">
                        <a:defRPr sz="1800">
                          <a:latin typeface="Helvetica Light"/>
                          <a:ea typeface="Helvetica Light"/>
                          <a:cs typeface="Helvetica Light"/>
                          <a:sym typeface="Helvetica Light"/>
                        </a:defRPr>
                      </a:pPr>
                      <a:endParaRPr/>
                    </a:p>
                  </a:txBody>
                  <a:tcPr marL="50800" marR="50800" marT="50800" marB="50800" anchor="ctr" horzOverflow="overflow">
                    <a:lnL w="12700">
                      <a:solidFill>
                        <a:srgbClr val="000000"/>
                      </a:solidFill>
                      <a:custDash>
                        <a:ds d="200000" sp="200000"/>
                      </a:custDash>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tc hMerge="1">
                  <a:txBody>
                    <a:bodyPr/>
                    <a:lstStyle/>
                    <a:p>
                      <a:endParaRPr lang="fr-FR"/>
                    </a:p>
                  </a:txBody>
                  <a:tcPr/>
                </a:tc>
                <a:tc gridSpan="2">
                  <a:txBody>
                    <a:bodyPr/>
                    <a:lstStyle/>
                    <a:p>
                      <a:pPr algn="ctr" defTabSz="914400">
                        <a:defRPr sz="1800">
                          <a:latin typeface="Helvetica Light"/>
                          <a:ea typeface="Helvetica Light"/>
                          <a:cs typeface="Helvetica Light"/>
                          <a:sym typeface="Helvetica Light"/>
                        </a:defRPr>
                      </a:pPr>
                      <a:endParaRPr/>
                    </a:p>
                  </a:txBody>
                  <a:tcPr marL="50800" marR="50800" marT="50800" marB="50800" anchor="ctr" horzOverflow="overflow">
                    <a:lnL w="12700">
                      <a:solidFill>
                        <a:srgbClr val="000000"/>
                      </a:solidFill>
                      <a:miter lim="400000"/>
                    </a:lnL>
                    <a:lnR w="12700">
                      <a:solidFill>
                        <a:srgbClr val="000000"/>
                      </a:solidFill>
                      <a:custDash>
                        <a:ds d="200000" sp="200000"/>
                      </a:custDash>
                      <a:miter lim="400000"/>
                    </a:lnR>
                    <a:lnT w="12700">
                      <a:solidFill>
                        <a:srgbClr val="000000"/>
                      </a:solidFill>
                      <a:custDash>
                        <a:ds d="200000" sp="200000"/>
                      </a:custDash>
                      <a:miter lim="400000"/>
                    </a:lnT>
                    <a:lnB w="12700">
                      <a:solidFill>
                        <a:srgbClr val="000000"/>
                      </a:solidFill>
                      <a:custDash>
                        <a:ds d="200000" sp="200000"/>
                      </a:custDash>
                      <a:miter lim="400000"/>
                    </a:lnB>
                    <a:solidFill>
                      <a:srgbClr val="FFFFFF"/>
                    </a:solidFill>
                  </a:tcPr>
                </a:tc>
                <a:tc hMerge="1">
                  <a:txBody>
                    <a:bodyPr/>
                    <a:lstStyle/>
                    <a:p>
                      <a:endParaRPr lang="fr-FR"/>
                    </a:p>
                  </a:txBody>
                  <a:tcPr/>
                </a:tc>
                <a:tc gridSpan="2">
                  <a:txBody>
                    <a:bodyPr/>
                    <a:lstStyle/>
                    <a:p>
                      <a:pPr algn="ctr" defTabSz="914400">
                        <a:defRPr sz="1800"/>
                      </a:pPr>
                      <a:r>
                        <a:rPr lang="fr-FR" dirty="0">
                          <a:latin typeface="Helvetica Light"/>
                          <a:ea typeface="Helvetica Light"/>
                          <a:cs typeface="Helvetica Light"/>
                          <a:sym typeface="Helvetica Light"/>
                        </a:rPr>
                        <a:t>Mémoire</a:t>
                      </a:r>
                      <a:endParaRPr dirty="0">
                        <a:latin typeface="Helvetica Light"/>
                        <a:ea typeface="Helvetica Light"/>
                        <a:cs typeface="Helvetica Light"/>
                        <a:sym typeface="Helvetica Light"/>
                      </a:endParaRPr>
                    </a:p>
                  </a:txBody>
                  <a:tcPr marL="50800" marR="50800" marT="50800" marB="50800" anchor="ctr" horzOverflow="overflow">
                    <a:lnL w="12700">
                      <a:solidFill>
                        <a:srgbClr val="000000"/>
                      </a:solidFill>
                      <a:custDash>
                        <a:ds d="200000" sp="200000"/>
                      </a:custDash>
                      <a:miter lim="400000"/>
                    </a:lnL>
                    <a:lnR w="0">
                      <a:miter lim="400000"/>
                    </a:lnR>
                    <a:lnT w="12700">
                      <a:solidFill>
                        <a:srgbClr val="000000"/>
                      </a:solidFill>
                      <a:custDash>
                        <a:ds d="100000" sp="200000"/>
                      </a:custDash>
                    </a:lnT>
                    <a:lnB w="12700">
                      <a:solidFill>
                        <a:srgbClr val="000000"/>
                      </a:solidFill>
                      <a:custDash>
                        <a:ds d="100000" sp="200000"/>
                      </a:custDash>
                    </a:lnB>
                    <a:noFill/>
                  </a:tcPr>
                </a:tc>
                <a:tc hMerge="1">
                  <a:txBody>
                    <a:bodyPr/>
                    <a:lstStyle/>
                    <a:p>
                      <a:endParaRPr lang="fr-FR"/>
                    </a:p>
                  </a:txBody>
                  <a:tcPr/>
                </a:tc>
                <a:extLst>
                  <a:ext uri="{0D108BD9-81ED-4DB2-BD59-A6C34878D82A}">
                    <a16:rowId xmlns:a16="http://schemas.microsoft.com/office/drawing/2014/main" val="10005"/>
                  </a:ext>
                </a:extLst>
              </a:tr>
              <a:tr h="667021">
                <a:tc>
                  <a:txBody>
                    <a:bodyPr/>
                    <a:lstStyle/>
                    <a:p>
                      <a:pPr algn="ctr" defTabSz="914400">
                        <a:defRPr sz="1800"/>
                      </a:pPr>
                      <a:r>
                        <a:rPr sz="1400" b="1">
                          <a:latin typeface="+mj-lt"/>
                          <a:ea typeface="+mj-ea"/>
                          <a:cs typeface="+mj-cs"/>
                          <a:sym typeface="Helvetica"/>
                        </a:rPr>
                        <a:t>Temps de terrain</a:t>
                      </a:r>
                    </a:p>
                  </a:txBody>
                  <a:tcPr marL="50800" marR="50800" marT="50800" marB="50800" anchor="ctr" horzOverflow="overflow">
                    <a:lnL w="0">
                      <a:miter lim="400000"/>
                    </a:lnL>
                    <a:lnR w="12700">
                      <a:solidFill>
                        <a:srgbClr val="000000"/>
                      </a:solidFill>
                      <a:miter lim="400000"/>
                    </a:lnR>
                    <a:lnT w="12700">
                      <a:solidFill>
                        <a:srgbClr val="000000"/>
                      </a:solidFill>
                      <a:custDash>
                        <a:ds d="200000" sp="200000"/>
                      </a:custDash>
                      <a:miter lim="400000"/>
                    </a:lnT>
                    <a:lnB w="12700">
                      <a:solidFill>
                        <a:srgbClr val="000000"/>
                      </a:solidFill>
                      <a:custDash>
                        <a:ds d="100000" sp="200000"/>
                      </a:custDash>
                    </a:lnB>
                    <a:solidFill>
                      <a:srgbClr val="CBCBCB"/>
                    </a:solidFill>
                  </a:tcPr>
                </a:tc>
                <a:tc gridSpan="8">
                  <a:txBody>
                    <a:bodyPr/>
                    <a:lstStyle/>
                    <a:p>
                      <a:pPr algn="ctr" defTabSz="914400">
                        <a:defRPr sz="1800"/>
                      </a:pPr>
                      <a:r>
                        <a:rPr dirty="0">
                          <a:latin typeface="Helvetica Light"/>
                          <a:ea typeface="Helvetica Light"/>
                          <a:cs typeface="Helvetica Light"/>
                          <a:sym typeface="Helvetica Light"/>
                        </a:rPr>
                        <a:t>7 Temps de terrain, </a:t>
                      </a:r>
                      <a:r>
                        <a:rPr dirty="0" err="1">
                          <a:latin typeface="Helvetica Light"/>
                          <a:ea typeface="Helvetica Light"/>
                          <a:cs typeface="Helvetica Light"/>
                          <a:sym typeface="Helvetica Light"/>
                        </a:rPr>
                        <a:t>dans</a:t>
                      </a:r>
                      <a:r>
                        <a:rPr dirty="0">
                          <a:latin typeface="Helvetica Light"/>
                          <a:ea typeface="Helvetica Light"/>
                          <a:cs typeface="Helvetica Light"/>
                          <a:sym typeface="Helvetica Light"/>
                        </a:rPr>
                        <a:t> 6 cycles</a:t>
                      </a:r>
                    </a:p>
                  </a:txBody>
                  <a:tcPr marL="50800" marR="50800" marT="50800" marB="50800" anchor="ctr" horzOverflow="overflow">
                    <a:lnL w="12700">
                      <a:solidFill>
                        <a:srgbClr val="000000"/>
                      </a:solidFill>
                      <a:miter lim="400000"/>
                    </a:lnL>
                    <a:lnR w="0">
                      <a:miter lim="400000"/>
                    </a:lnR>
                    <a:lnT w="12700">
                      <a:solidFill>
                        <a:srgbClr val="000000"/>
                      </a:solidFill>
                      <a:custDash>
                        <a:ds d="200000" sp="200000"/>
                      </a:custDash>
                      <a:miter lim="400000"/>
                    </a:lnT>
                    <a:lnB w="12700">
                      <a:solidFill>
                        <a:srgbClr val="000000"/>
                      </a:solidFill>
                      <a:custDash>
                        <a:ds d="100000" sp="200000"/>
                      </a:custDash>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6"/>
                  </a:ext>
                </a:extLst>
              </a:tr>
              <a:tr h="667021">
                <a:tc>
                  <a:txBody>
                    <a:bodyPr/>
                    <a:lstStyle/>
                    <a:p>
                      <a:pPr algn="ctr" defTabSz="914400">
                        <a:defRPr sz="1800"/>
                      </a:pPr>
                      <a:r>
                        <a:rPr sz="1400" b="1">
                          <a:latin typeface="+mj-lt"/>
                          <a:ea typeface="+mj-ea"/>
                          <a:cs typeface="+mj-cs"/>
                          <a:sym typeface="Helvetica"/>
                        </a:rPr>
                        <a:t>Portfolio</a:t>
                      </a:r>
                    </a:p>
                  </a:txBody>
                  <a:tcPr marL="50800" marR="50800" marT="50800" marB="50800" anchor="ctr" horzOverflow="overflow">
                    <a:lnL w="0">
                      <a:miter lim="400000"/>
                    </a:lnL>
                    <a:lnR w="12700">
                      <a:solidFill>
                        <a:srgbClr val="000000"/>
                      </a:solidFill>
                      <a:miter lim="400000"/>
                    </a:lnR>
                    <a:lnT w="12700">
                      <a:solidFill>
                        <a:srgbClr val="000000"/>
                      </a:solidFill>
                      <a:custDash>
                        <a:ds d="100000" sp="200000"/>
                      </a:custDash>
                    </a:lnT>
                    <a:lnB w="12700">
                      <a:solidFill>
                        <a:srgbClr val="000000"/>
                      </a:solidFill>
                      <a:custDash>
                        <a:ds d="100000" sp="200000"/>
                      </a:custDash>
                    </a:lnB>
                    <a:solidFill>
                      <a:srgbClr val="CBCBCB"/>
                    </a:solidFill>
                  </a:tcPr>
                </a:tc>
                <a:tc gridSpan="8">
                  <a:txBody>
                    <a:bodyPr/>
                    <a:lstStyle/>
                    <a:p>
                      <a:pPr algn="ctr" defTabSz="914400">
                        <a:defRPr sz="1800"/>
                      </a:pPr>
                      <a:r>
                        <a:rPr dirty="0">
                          <a:latin typeface="Helvetica Light"/>
                          <a:ea typeface="Helvetica Light"/>
                          <a:cs typeface="Helvetica Light"/>
                          <a:sym typeface="Helvetica Light"/>
                        </a:rPr>
                        <a:t>Portfolio de </a:t>
                      </a:r>
                      <a:r>
                        <a:rPr dirty="0" err="1">
                          <a:latin typeface="Helvetica Light"/>
                          <a:ea typeface="Helvetica Light"/>
                          <a:cs typeface="Helvetica Light"/>
                          <a:sym typeface="Helvetica Light"/>
                        </a:rPr>
                        <a:t>développement</a:t>
                      </a:r>
                      <a:r>
                        <a:rPr dirty="0">
                          <a:latin typeface="Helvetica Light"/>
                          <a:ea typeface="Helvetica Light"/>
                          <a:cs typeface="Helvetica Light"/>
                          <a:sym typeface="Helvetica Light"/>
                        </a:rPr>
                        <a:t> </a:t>
                      </a:r>
                      <a:r>
                        <a:rPr dirty="0" err="1">
                          <a:latin typeface="Helvetica Light"/>
                          <a:ea typeface="Helvetica Light"/>
                          <a:cs typeface="Helvetica Light"/>
                          <a:sym typeface="Helvetica Light"/>
                        </a:rPr>
                        <a:t>professionnel</a:t>
                      </a:r>
                      <a:endParaRPr dirty="0">
                        <a:latin typeface="Helvetica Light"/>
                        <a:ea typeface="Helvetica Light"/>
                        <a:cs typeface="Helvetica Light"/>
                        <a:sym typeface="Helvetica Light"/>
                      </a:endParaRPr>
                    </a:p>
                  </a:txBody>
                  <a:tcPr marL="50800" marR="50800" marT="50800" marB="50800" anchor="ctr" horzOverflow="overflow">
                    <a:lnL w="12700">
                      <a:solidFill>
                        <a:srgbClr val="000000"/>
                      </a:solidFill>
                      <a:miter lim="400000"/>
                    </a:lnL>
                    <a:lnR w="0">
                      <a:miter lim="400000"/>
                    </a:lnR>
                    <a:lnT w="12700">
                      <a:solidFill>
                        <a:srgbClr val="000000"/>
                      </a:solidFill>
                      <a:custDash>
                        <a:ds d="100000" sp="200000"/>
                      </a:custDash>
                    </a:lnT>
                    <a:lnB w="12700">
                      <a:solidFill>
                        <a:srgbClr val="000000"/>
                      </a:solidFill>
                      <a:custDash>
                        <a:ds d="100000" sp="200000"/>
                      </a:custDash>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18530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B28A5B1-267A-0147-9F4A-F07BD4A7ED4A}"/>
              </a:ext>
            </a:extLst>
          </p:cNvPr>
          <p:cNvSpPr>
            <a:spLocks noGrp="1"/>
          </p:cNvSpPr>
          <p:nvPr>
            <p:ph type="sldNum" sz="quarter" idx="12"/>
          </p:nvPr>
        </p:nvSpPr>
        <p:spPr/>
        <p:txBody>
          <a:bodyPr/>
          <a:lstStyle/>
          <a:p>
            <a:fld id="{EC701330-B20C-3241-AEF6-A41FE81768DC}" type="slidenum">
              <a:rPr lang="en-US" smtClean="0"/>
              <a:t>5</a:t>
            </a:fld>
            <a:endParaRPr lang="en-US"/>
          </a:p>
        </p:txBody>
      </p:sp>
      <p:pic>
        <p:nvPicPr>
          <p:cNvPr id="5" name="Espace réservé du contenu 4">
            <a:extLst>
              <a:ext uri="{FF2B5EF4-FFF2-40B4-BE49-F238E27FC236}">
                <a16:creationId xmlns:a16="http://schemas.microsoft.com/office/drawing/2014/main" id="{0856145D-90E7-2048-9781-45A626DB4573}"/>
              </a:ext>
            </a:extLst>
          </p:cNvPr>
          <p:cNvPicPr>
            <a:picLocks noChangeAspect="1"/>
          </p:cNvPicPr>
          <p:nvPr/>
        </p:nvPicPr>
        <p:blipFill>
          <a:blip r:embed="rId2"/>
          <a:stretch>
            <a:fillRect/>
          </a:stretch>
        </p:blipFill>
        <p:spPr>
          <a:xfrm>
            <a:off x="611560" y="54289"/>
            <a:ext cx="7931224" cy="6667186"/>
          </a:xfrm>
          <a:prstGeom prst="rect">
            <a:avLst/>
          </a:prstGeom>
        </p:spPr>
      </p:pic>
      <p:sp>
        <p:nvSpPr>
          <p:cNvPr id="6" name="ZoneTexte 5">
            <a:extLst>
              <a:ext uri="{FF2B5EF4-FFF2-40B4-BE49-F238E27FC236}">
                <a16:creationId xmlns:a16="http://schemas.microsoft.com/office/drawing/2014/main" id="{83D0389C-71D8-374D-BFAF-BE63ADF6BB52}"/>
              </a:ext>
            </a:extLst>
          </p:cNvPr>
          <p:cNvSpPr txBox="1"/>
          <p:nvPr/>
        </p:nvSpPr>
        <p:spPr>
          <a:xfrm>
            <a:off x="251520" y="2276872"/>
            <a:ext cx="2952328" cy="523220"/>
          </a:xfrm>
          <a:prstGeom prst="rect">
            <a:avLst/>
          </a:prstGeom>
          <a:noFill/>
        </p:spPr>
        <p:txBody>
          <a:bodyPr wrap="square" rtlCol="0">
            <a:spAutoFit/>
          </a:bodyPr>
          <a:lstStyle/>
          <a:p>
            <a:r>
              <a:rPr lang="fr-FR" sz="2800" b="1" dirty="0">
                <a:solidFill>
                  <a:srgbClr val="0432FF"/>
                </a:solidFill>
              </a:rPr>
              <a:t>LE LUXEMBOURG</a:t>
            </a:r>
          </a:p>
        </p:txBody>
      </p:sp>
    </p:spTree>
    <p:extLst>
      <p:ext uri="{BB962C8B-B14F-4D97-AF65-F5344CB8AC3E}">
        <p14:creationId xmlns:p14="http://schemas.microsoft.com/office/powerpoint/2010/main" val="2765431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CD67B8-4734-D448-8EE2-2E4A35499CBB}"/>
              </a:ext>
            </a:extLst>
          </p:cNvPr>
          <p:cNvSpPr>
            <a:spLocks noGrp="1"/>
          </p:cNvSpPr>
          <p:nvPr>
            <p:ph type="title"/>
          </p:nvPr>
        </p:nvSpPr>
        <p:spPr>
          <a:xfrm>
            <a:off x="457200" y="439255"/>
            <a:ext cx="8229600" cy="885421"/>
          </a:xfrm>
        </p:spPr>
        <p:txBody>
          <a:bodyPr>
            <a:normAutofit/>
          </a:bodyPr>
          <a:lstStyle/>
          <a:p>
            <a:r>
              <a:rPr lang="fr-FR" sz="3600" b="1" dirty="0">
                <a:solidFill>
                  <a:srgbClr val="0432FF"/>
                </a:solidFill>
              </a:rPr>
              <a:t>Le multilinguisme au sein du </a:t>
            </a:r>
            <a:r>
              <a:rPr lang="fr-FR" sz="3600" b="1" dirty="0" err="1">
                <a:solidFill>
                  <a:srgbClr val="0432FF"/>
                </a:solidFill>
              </a:rPr>
              <a:t>BScE</a:t>
            </a:r>
            <a:endParaRPr lang="fr-FR" sz="3600" b="1" dirty="0">
              <a:solidFill>
                <a:srgbClr val="0432FF"/>
              </a:solidFill>
            </a:endParaRPr>
          </a:p>
        </p:txBody>
      </p:sp>
      <p:sp>
        <p:nvSpPr>
          <p:cNvPr id="3" name="Espace réservé du contenu 2">
            <a:extLst>
              <a:ext uri="{FF2B5EF4-FFF2-40B4-BE49-F238E27FC236}">
                <a16:creationId xmlns:a16="http://schemas.microsoft.com/office/drawing/2014/main" id="{8CCF3AC3-3509-5942-8213-1B6BB18A278E}"/>
              </a:ext>
            </a:extLst>
          </p:cNvPr>
          <p:cNvSpPr>
            <a:spLocks noGrp="1"/>
          </p:cNvSpPr>
          <p:nvPr>
            <p:ph idx="1"/>
          </p:nvPr>
        </p:nvSpPr>
        <p:spPr>
          <a:xfrm>
            <a:off x="99519" y="1691905"/>
            <a:ext cx="8589640" cy="3929987"/>
          </a:xfrm>
        </p:spPr>
        <p:txBody>
          <a:bodyPr/>
          <a:lstStyle/>
          <a:p>
            <a:pPr marL="0" indent="0" algn="just">
              <a:buNone/>
            </a:pPr>
            <a:endParaRPr lang="fr-FR" sz="2800" b="1" dirty="0"/>
          </a:p>
          <a:p>
            <a:pPr marL="0" indent="0" algn="just">
              <a:buNone/>
            </a:pPr>
            <a:r>
              <a:rPr lang="fr-FR" sz="2800" dirty="0"/>
              <a:t>Pour les </a:t>
            </a:r>
            <a:r>
              <a:rPr lang="fr-FR" sz="2800" dirty="0" err="1"/>
              <a:t>étudiants</a:t>
            </a:r>
            <a:r>
              <a:rPr lang="fr-FR" sz="2800" dirty="0"/>
              <a:t> d’un </a:t>
            </a:r>
            <a:r>
              <a:rPr lang="fr-FR" sz="2800" dirty="0" err="1"/>
              <a:t>Bachelor</a:t>
            </a:r>
            <a:r>
              <a:rPr lang="fr-FR" sz="2800" dirty="0"/>
              <a:t> en Sciences de l’</a:t>
            </a:r>
            <a:r>
              <a:rPr lang="fr-FR" sz="2800" dirty="0" err="1"/>
              <a:t>Éducation</a:t>
            </a:r>
            <a:r>
              <a:rPr lang="fr-FR" sz="2800" dirty="0"/>
              <a:t> la </a:t>
            </a:r>
            <a:r>
              <a:rPr lang="fr-FR" sz="2800" dirty="0" err="1"/>
              <a:t>maîtrise</a:t>
            </a:r>
            <a:r>
              <a:rPr lang="fr-FR" sz="2800" dirty="0"/>
              <a:t> des langues luxembourgeoise, allemande, </a:t>
            </a:r>
            <a:r>
              <a:rPr lang="fr-FR" sz="2800" dirty="0" err="1"/>
              <a:t>française</a:t>
            </a:r>
            <a:r>
              <a:rPr lang="fr-FR" sz="2800" dirty="0"/>
              <a:t> et anglaise est indispensable. </a:t>
            </a:r>
          </a:p>
          <a:p>
            <a:pPr marL="0" indent="0" algn="just">
              <a:buNone/>
            </a:pPr>
            <a:endParaRPr lang="fr-FR" sz="2800" b="1" dirty="0"/>
          </a:p>
          <a:p>
            <a:pPr marL="587375" indent="-587375" algn="just">
              <a:buNone/>
            </a:pPr>
            <a:r>
              <a:rPr lang="fr-FR" sz="2800" dirty="0">
                <a:solidFill>
                  <a:srgbClr val="0432FF"/>
                </a:solidFill>
              </a:rPr>
              <a:t>➪ Cette exigence de trilinguisme conduit à une pénurie d’enseignants </a:t>
            </a:r>
          </a:p>
          <a:p>
            <a:pPr marL="0" indent="0" algn="just">
              <a:buNone/>
            </a:pPr>
            <a:endParaRPr lang="fr-FR" sz="2400" b="1" dirty="0"/>
          </a:p>
          <a:p>
            <a:pPr marL="0" indent="0">
              <a:buNone/>
            </a:pPr>
            <a:endParaRPr lang="fr-FR" sz="2400" dirty="0"/>
          </a:p>
          <a:p>
            <a:pPr marL="0" indent="0">
              <a:buNone/>
            </a:pPr>
            <a:endParaRPr lang="fr-FR" sz="2400" dirty="0"/>
          </a:p>
          <a:p>
            <a:pPr marL="0" indent="0">
              <a:buNone/>
            </a:pPr>
            <a:endParaRPr lang="fr-FR" dirty="0"/>
          </a:p>
        </p:txBody>
      </p:sp>
      <p:sp>
        <p:nvSpPr>
          <p:cNvPr id="4" name="Espace réservé du numéro de diapositive 3">
            <a:extLst>
              <a:ext uri="{FF2B5EF4-FFF2-40B4-BE49-F238E27FC236}">
                <a16:creationId xmlns:a16="http://schemas.microsoft.com/office/drawing/2014/main" id="{7820895D-F486-8B40-AA38-B6B6213C2594}"/>
              </a:ext>
            </a:extLst>
          </p:cNvPr>
          <p:cNvSpPr>
            <a:spLocks noGrp="1"/>
          </p:cNvSpPr>
          <p:nvPr>
            <p:ph type="sldNum" sz="quarter" idx="12"/>
          </p:nvPr>
        </p:nvSpPr>
        <p:spPr/>
        <p:txBody>
          <a:bodyPr/>
          <a:lstStyle/>
          <a:p>
            <a:fld id="{EC701330-B20C-3241-AEF6-A41FE81768DC}" type="slidenum">
              <a:rPr lang="en-US" smtClean="0"/>
              <a:t>50</a:t>
            </a:fld>
            <a:endParaRPr lang="en-US"/>
          </a:p>
        </p:txBody>
      </p:sp>
    </p:spTree>
    <p:extLst>
      <p:ext uri="{BB962C8B-B14F-4D97-AF65-F5344CB8AC3E}">
        <p14:creationId xmlns:p14="http://schemas.microsoft.com/office/powerpoint/2010/main" val="324263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C701330-B20C-3241-AEF6-A41FE81768DC}" type="slidenum">
              <a:rPr lang="en-US" smtClean="0"/>
              <a:t>51</a:t>
            </a:fld>
            <a:endParaRPr lang="en-US"/>
          </a:p>
        </p:txBody>
      </p:sp>
      <p:sp>
        <p:nvSpPr>
          <p:cNvPr id="2" name="ZoneTexte 1">
            <a:extLst>
              <a:ext uri="{FF2B5EF4-FFF2-40B4-BE49-F238E27FC236}">
                <a16:creationId xmlns:a16="http://schemas.microsoft.com/office/drawing/2014/main" id="{4C5D95F1-9BCD-134A-B6A5-F398960FBDE8}"/>
              </a:ext>
            </a:extLst>
          </p:cNvPr>
          <p:cNvSpPr txBox="1"/>
          <p:nvPr/>
        </p:nvSpPr>
        <p:spPr>
          <a:xfrm>
            <a:off x="251520" y="2636912"/>
            <a:ext cx="8640960" cy="1200329"/>
          </a:xfrm>
          <a:prstGeom prst="rect">
            <a:avLst/>
          </a:prstGeom>
          <a:noFill/>
        </p:spPr>
        <p:txBody>
          <a:bodyPr wrap="square" rtlCol="0">
            <a:spAutoFit/>
          </a:bodyPr>
          <a:lstStyle/>
          <a:p>
            <a:pPr algn="ctr"/>
            <a:r>
              <a:rPr lang="fr-FR" sz="3600" b="1" dirty="0">
                <a:solidFill>
                  <a:srgbClr val="0432FF"/>
                </a:solidFill>
              </a:rPr>
              <a:t>CONCLUSIONS</a:t>
            </a:r>
          </a:p>
          <a:p>
            <a:pPr algn="ctr"/>
            <a:r>
              <a:rPr lang="fr-FR" sz="3600" b="1" dirty="0">
                <a:solidFill>
                  <a:srgbClr val="0432FF"/>
                </a:solidFill>
              </a:rPr>
              <a:t>LES DÉFIS DE L’ÉCOLE LUXEMBOURGEOISES </a:t>
            </a:r>
          </a:p>
        </p:txBody>
      </p:sp>
    </p:spTree>
    <p:extLst>
      <p:ext uri="{BB962C8B-B14F-4D97-AF65-F5344CB8AC3E}">
        <p14:creationId xmlns:p14="http://schemas.microsoft.com/office/powerpoint/2010/main" val="562577657"/>
      </p:ext>
    </p:extLst>
  </p:cSld>
  <p:clrMapOvr>
    <a:masterClrMapping/>
  </p:clrMapOvr>
  <mc:AlternateContent xmlns:mc="http://schemas.openxmlformats.org/markup-compatibility/2006" xmlns:p14="http://schemas.microsoft.com/office/powerpoint/2010/main">
    <mc:Choice Requires="p14">
      <p:transition spd="slow" p14:dur="2000" advTm="31789"/>
    </mc:Choice>
    <mc:Fallback xmlns="">
      <p:transition xmlns:p14="http://schemas.microsoft.com/office/powerpoint/2010/main" spd="slow" advTm="31789"/>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6681290-F32E-2B49-96A2-DFF04DA66578}"/>
              </a:ext>
            </a:extLst>
          </p:cNvPr>
          <p:cNvSpPr>
            <a:spLocks noGrp="1"/>
          </p:cNvSpPr>
          <p:nvPr>
            <p:ph idx="1"/>
          </p:nvPr>
        </p:nvSpPr>
        <p:spPr>
          <a:xfrm>
            <a:off x="189856" y="177056"/>
            <a:ext cx="8496944" cy="6680944"/>
          </a:xfrm>
        </p:spPr>
        <p:txBody>
          <a:bodyPr>
            <a:noAutofit/>
          </a:bodyPr>
          <a:lstStyle/>
          <a:p>
            <a:pPr marL="0" indent="0" algn="just">
              <a:buNone/>
            </a:pPr>
            <a:r>
              <a:rPr lang="fr-FR" sz="2400" b="1" dirty="0">
                <a:solidFill>
                  <a:srgbClr val="263038"/>
                </a:solidFill>
                <a:latin typeface="KatarineStdMedium"/>
              </a:rPr>
              <a:t>Une meilleure gestion de la grande </a:t>
            </a:r>
            <a:r>
              <a:rPr lang="fr-FR" sz="2400" b="1" dirty="0" err="1">
                <a:solidFill>
                  <a:srgbClr val="263038"/>
                </a:solidFill>
                <a:latin typeface="KatarineStdMedium"/>
              </a:rPr>
              <a:t>diversite</a:t>
            </a:r>
            <a:r>
              <a:rPr lang="fr-FR" sz="2400" b="1" dirty="0">
                <a:solidFill>
                  <a:srgbClr val="263038"/>
                </a:solidFill>
                <a:latin typeface="KatarineStdMedium"/>
              </a:rPr>
              <a:t>́</a:t>
            </a:r>
            <a:r>
              <a:rPr lang="fr-FR" sz="2400" dirty="0">
                <a:solidFill>
                  <a:srgbClr val="263038"/>
                </a:solidFill>
                <a:latin typeface="KatarineStdMedium"/>
              </a:rPr>
              <a:t> des profils de performance dans le </a:t>
            </a:r>
            <a:r>
              <a:rPr lang="fr-FR" sz="2400" dirty="0" err="1">
                <a:solidFill>
                  <a:srgbClr val="263038"/>
                </a:solidFill>
                <a:latin typeface="KatarineStdMedium"/>
              </a:rPr>
              <a:t>système</a:t>
            </a:r>
            <a:r>
              <a:rPr lang="fr-FR" sz="2400" dirty="0">
                <a:solidFill>
                  <a:srgbClr val="263038"/>
                </a:solidFill>
                <a:latin typeface="KatarineStdMedium"/>
              </a:rPr>
              <a:t> scolaire implique notamment deux </a:t>
            </a:r>
            <a:r>
              <a:rPr lang="fr-FR" sz="2400" dirty="0" err="1">
                <a:solidFill>
                  <a:srgbClr val="263038"/>
                </a:solidFill>
                <a:latin typeface="KatarineStdMedium"/>
              </a:rPr>
              <a:t>éléments</a:t>
            </a:r>
            <a:r>
              <a:rPr lang="fr-FR" sz="2400" dirty="0">
                <a:solidFill>
                  <a:srgbClr val="263038"/>
                </a:solidFill>
                <a:latin typeface="KatarineStdMedium"/>
              </a:rPr>
              <a:t> importants : </a:t>
            </a:r>
            <a:endParaRPr lang="fr-FR" sz="2400" dirty="0"/>
          </a:p>
          <a:p>
            <a:pPr marL="422275" lvl="1" indent="-398463" algn="just">
              <a:lnSpc>
                <a:spcPct val="120000"/>
              </a:lnSpc>
              <a:buFont typeface="+mj-lt"/>
              <a:buAutoNum type="arabicPeriod"/>
            </a:pPr>
            <a:r>
              <a:rPr lang="fr-FR" sz="2000" b="1" dirty="0"/>
              <a:t>L’abandon d’attentes trop importantes par rapport langues </a:t>
            </a:r>
            <a:r>
              <a:rPr lang="fr-FR" sz="2000" dirty="0"/>
              <a:t>constitue un des objectifs primordiaux en </a:t>
            </a:r>
            <a:r>
              <a:rPr lang="fr-FR" sz="2000" dirty="0" err="1"/>
              <a:t>matière</a:t>
            </a:r>
            <a:r>
              <a:rPr lang="fr-FR" sz="2000" dirty="0"/>
              <a:t> de politique </a:t>
            </a:r>
            <a:r>
              <a:rPr lang="fr-FR" sz="2000" dirty="0" err="1"/>
              <a:t>éducative</a:t>
            </a:r>
            <a:r>
              <a:rPr lang="fr-FR" sz="2000" dirty="0"/>
              <a:t>. </a:t>
            </a:r>
          </a:p>
          <a:p>
            <a:pPr marL="23812" lvl="1" indent="0" algn="just">
              <a:lnSpc>
                <a:spcPct val="120000"/>
              </a:lnSpc>
              <a:buNone/>
            </a:pPr>
            <a:endParaRPr lang="fr-FR" sz="2000" dirty="0"/>
          </a:p>
          <a:p>
            <a:pPr marL="463550" lvl="3" indent="-339725" algn="just">
              <a:lnSpc>
                <a:spcPct val="120000"/>
              </a:lnSpc>
              <a:buFont typeface="+mj-lt"/>
              <a:buAutoNum type="arabicPeriod" startAt="2"/>
            </a:pPr>
            <a:r>
              <a:rPr lang="fr-FR" b="1" dirty="0"/>
              <a:t>Une meilleure gestion de l’hétérogénéité en remplaçant les pratiques d’orientation précoce dans les </a:t>
            </a:r>
            <a:r>
              <a:rPr lang="fr-FR" b="1" dirty="0" err="1"/>
              <a:t>fiières</a:t>
            </a:r>
            <a:r>
              <a:rPr lang="fr-FR" b="1" dirty="0"/>
              <a:t> et de redoublement </a:t>
            </a:r>
            <a:r>
              <a:rPr lang="fr-FR" dirty="0"/>
              <a:t>et  </a:t>
            </a:r>
            <a:r>
              <a:rPr lang="fr-FR" dirty="0">
                <a:solidFill>
                  <a:srgbClr val="263038"/>
                </a:solidFill>
                <a:latin typeface="KatarineStdMedium"/>
              </a:rPr>
              <a:t>les remplacer par des mesures </a:t>
            </a:r>
            <a:r>
              <a:rPr lang="fr-FR" dirty="0" err="1">
                <a:solidFill>
                  <a:srgbClr val="263038"/>
                </a:solidFill>
                <a:latin typeface="KatarineStdMedium"/>
              </a:rPr>
              <a:t>pédagogiques</a:t>
            </a:r>
            <a:r>
              <a:rPr lang="fr-FR" dirty="0">
                <a:solidFill>
                  <a:srgbClr val="263038"/>
                </a:solidFill>
                <a:latin typeface="KatarineStdMedium"/>
              </a:rPr>
              <a:t> </a:t>
            </a:r>
            <a:r>
              <a:rPr lang="fr-FR" dirty="0" err="1">
                <a:solidFill>
                  <a:srgbClr val="263038"/>
                </a:solidFill>
                <a:latin typeface="KatarineStdMedium"/>
              </a:rPr>
              <a:t>ciblées</a:t>
            </a:r>
            <a:r>
              <a:rPr lang="fr-FR" dirty="0">
                <a:solidFill>
                  <a:srgbClr val="263038"/>
                </a:solidFill>
                <a:latin typeface="KatarineStdMedium"/>
              </a:rPr>
              <a:t> (év</a:t>
            </a:r>
            <a:r>
              <a:rPr lang="fr-FR" dirty="0"/>
              <a:t>olution des pratiques d’enseignement, développer la remédiation, </a:t>
            </a:r>
            <a:r>
              <a:rPr lang="fr-FR" dirty="0" err="1"/>
              <a:t>etc</a:t>
            </a:r>
            <a:r>
              <a:rPr lang="fr-FR" dirty="0"/>
              <a:t>)</a:t>
            </a:r>
          </a:p>
          <a:p>
            <a:pPr marL="463550" lvl="3" indent="0" algn="just">
              <a:lnSpc>
                <a:spcPct val="120000"/>
              </a:lnSpc>
              <a:buNone/>
            </a:pPr>
            <a:r>
              <a:rPr lang="fr-FR" dirty="0">
                <a:solidFill>
                  <a:srgbClr val="263038"/>
                </a:solidFill>
                <a:latin typeface="KatarineStdMedium"/>
              </a:rPr>
              <a:t>Autrement dit, pour que tout un chacun puisse exploiter et </a:t>
            </a:r>
            <a:r>
              <a:rPr lang="fr-FR" dirty="0" err="1">
                <a:solidFill>
                  <a:srgbClr val="263038"/>
                </a:solidFill>
                <a:latin typeface="KatarineStdMedium"/>
              </a:rPr>
              <a:t>développer</a:t>
            </a:r>
            <a:r>
              <a:rPr lang="fr-FR" dirty="0">
                <a:solidFill>
                  <a:srgbClr val="263038"/>
                </a:solidFill>
                <a:latin typeface="KatarineStdMedium"/>
              </a:rPr>
              <a:t> son potentiel de </a:t>
            </a:r>
            <a:r>
              <a:rPr lang="fr-FR" dirty="0" err="1">
                <a:solidFill>
                  <a:srgbClr val="263038"/>
                </a:solidFill>
                <a:latin typeface="KatarineStdMedium"/>
              </a:rPr>
              <a:t>manière</a:t>
            </a:r>
            <a:r>
              <a:rPr lang="fr-FR" dirty="0">
                <a:solidFill>
                  <a:srgbClr val="263038"/>
                </a:solidFill>
                <a:latin typeface="KatarineStdMedium"/>
              </a:rPr>
              <a:t> optimale, une population scolaire </a:t>
            </a:r>
            <a:r>
              <a:rPr lang="fr-FR" dirty="0" err="1">
                <a:solidFill>
                  <a:srgbClr val="263038"/>
                </a:solidFill>
                <a:latin typeface="KatarineStdMedium"/>
              </a:rPr>
              <a:t>ultra‐diversifiée</a:t>
            </a:r>
            <a:r>
              <a:rPr lang="fr-FR" dirty="0">
                <a:solidFill>
                  <a:srgbClr val="263038"/>
                </a:solidFill>
                <a:latin typeface="KatarineStdMedium"/>
              </a:rPr>
              <a:t> </a:t>
            </a:r>
            <a:r>
              <a:rPr lang="fr-FR" dirty="0" err="1">
                <a:solidFill>
                  <a:srgbClr val="263038"/>
                </a:solidFill>
                <a:latin typeface="KatarineStdMedium"/>
              </a:rPr>
              <a:t>nécessite</a:t>
            </a:r>
            <a:r>
              <a:rPr lang="fr-FR" dirty="0">
                <a:solidFill>
                  <a:srgbClr val="263038"/>
                </a:solidFill>
                <a:latin typeface="KatarineStdMedium"/>
              </a:rPr>
              <a:t> un paysage </a:t>
            </a:r>
            <a:r>
              <a:rPr lang="fr-FR" dirty="0" err="1">
                <a:solidFill>
                  <a:srgbClr val="263038"/>
                </a:solidFill>
                <a:latin typeface="KatarineStdMedium"/>
              </a:rPr>
              <a:t>éducatif</a:t>
            </a:r>
            <a:r>
              <a:rPr lang="fr-FR" dirty="0">
                <a:solidFill>
                  <a:srgbClr val="263038"/>
                </a:solidFill>
                <a:latin typeface="KatarineStdMedium"/>
              </a:rPr>
              <a:t> ouvert, enclin aux </a:t>
            </a:r>
            <a:r>
              <a:rPr lang="fr-FR" dirty="0" err="1">
                <a:solidFill>
                  <a:srgbClr val="263038"/>
                </a:solidFill>
                <a:latin typeface="KatarineStdMedium"/>
              </a:rPr>
              <a:t>réformes</a:t>
            </a:r>
            <a:r>
              <a:rPr lang="fr-FR" dirty="0">
                <a:solidFill>
                  <a:srgbClr val="263038"/>
                </a:solidFill>
                <a:latin typeface="KatarineStdMedium"/>
              </a:rPr>
              <a:t>, diversifié et centré sur l'</a:t>
            </a:r>
            <a:r>
              <a:rPr lang="fr-FR" dirty="0" err="1">
                <a:solidFill>
                  <a:srgbClr val="263038"/>
                </a:solidFill>
                <a:latin typeface="KatarineStdMedium"/>
              </a:rPr>
              <a:t>élève</a:t>
            </a:r>
            <a:r>
              <a:rPr lang="fr-FR" dirty="0">
                <a:solidFill>
                  <a:srgbClr val="263038"/>
                </a:solidFill>
                <a:latin typeface="KatarineStdMedium"/>
              </a:rPr>
              <a:t>, qui encourage et sollicite les </a:t>
            </a:r>
            <a:r>
              <a:rPr lang="fr-FR" dirty="0" err="1">
                <a:solidFill>
                  <a:srgbClr val="263038"/>
                </a:solidFill>
                <a:latin typeface="KatarineStdMedium"/>
              </a:rPr>
              <a:t>élèves</a:t>
            </a:r>
            <a:r>
              <a:rPr lang="fr-FR" dirty="0">
                <a:solidFill>
                  <a:srgbClr val="263038"/>
                </a:solidFill>
                <a:latin typeface="KatarineStdMedium"/>
              </a:rPr>
              <a:t> d'aujourd'hui et de demain, sans toutefois les surcharger.</a:t>
            </a:r>
          </a:p>
          <a:p>
            <a:pPr marL="895350" lvl="3" indent="-392113" algn="just">
              <a:lnSpc>
                <a:spcPct val="120000"/>
              </a:lnSpc>
              <a:buNone/>
            </a:pPr>
            <a:r>
              <a:rPr lang="fr-FR" dirty="0">
                <a:solidFill>
                  <a:srgbClr val="263038"/>
                </a:solidFill>
                <a:latin typeface="KatarineStdMedium"/>
              </a:rPr>
              <a:t>➪ </a:t>
            </a:r>
            <a:r>
              <a:rPr lang="fr-FR" b="1" dirty="0">
                <a:solidFill>
                  <a:srgbClr val="263038"/>
                </a:solidFill>
                <a:latin typeface="KatarineStdMedium"/>
              </a:rPr>
              <a:t>Il s'agit donc d'adapter enfin le </a:t>
            </a:r>
            <a:r>
              <a:rPr lang="fr-FR" b="1" dirty="0" err="1">
                <a:solidFill>
                  <a:srgbClr val="263038"/>
                </a:solidFill>
                <a:latin typeface="KatarineStdMedium"/>
              </a:rPr>
              <a:t>système</a:t>
            </a:r>
            <a:r>
              <a:rPr lang="fr-FR" b="1" dirty="0">
                <a:solidFill>
                  <a:srgbClr val="263038"/>
                </a:solidFill>
                <a:latin typeface="KatarineStdMedium"/>
              </a:rPr>
              <a:t> scolaire aux </a:t>
            </a:r>
            <a:r>
              <a:rPr lang="fr-FR" b="1" dirty="0" err="1">
                <a:solidFill>
                  <a:srgbClr val="263038"/>
                </a:solidFill>
                <a:latin typeface="KatarineStdMedium"/>
              </a:rPr>
              <a:t>élèves</a:t>
            </a:r>
            <a:r>
              <a:rPr lang="fr-FR" b="1" dirty="0">
                <a:solidFill>
                  <a:srgbClr val="263038"/>
                </a:solidFill>
                <a:latin typeface="KatarineStdMedium"/>
              </a:rPr>
              <a:t>, et non l'inverse. </a:t>
            </a:r>
            <a:r>
              <a:rPr lang="fr-FR" dirty="0"/>
              <a:t>	(rapport en éducation, 2018)</a:t>
            </a:r>
          </a:p>
          <a:p>
            <a:pPr marL="895350" lvl="3" indent="-392113" algn="just">
              <a:lnSpc>
                <a:spcPct val="120000"/>
              </a:lnSpc>
              <a:buNone/>
            </a:pPr>
            <a:endParaRPr lang="fr-FR" sz="2800" dirty="0"/>
          </a:p>
          <a:p>
            <a:pPr marL="0" lvl="1" indent="0" algn="just">
              <a:buNone/>
            </a:pPr>
            <a:endParaRPr lang="fr-FR" sz="2000" dirty="0"/>
          </a:p>
          <a:p>
            <a:pPr marL="400050" lvl="1" indent="0" algn="just">
              <a:buNone/>
            </a:pPr>
            <a:endParaRPr lang="fr-FR" sz="2000" dirty="0"/>
          </a:p>
        </p:txBody>
      </p:sp>
    </p:spTree>
    <p:extLst>
      <p:ext uri="{BB962C8B-B14F-4D97-AF65-F5344CB8AC3E}">
        <p14:creationId xmlns:p14="http://schemas.microsoft.com/office/powerpoint/2010/main" val="1538308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89" y="1196752"/>
            <a:ext cx="8568952" cy="1221849"/>
          </a:xfrm>
        </p:spPr>
        <p:txBody>
          <a:bodyPr>
            <a:noAutofit/>
          </a:bodyPr>
          <a:lstStyle/>
          <a:p>
            <a:pPr>
              <a:spcBef>
                <a:spcPts val="1000"/>
              </a:spcBef>
              <a:spcAft>
                <a:spcPts val="1000"/>
              </a:spcAft>
            </a:pPr>
            <a:br>
              <a:rPr lang="en-US" sz="4000" b="1" dirty="0"/>
            </a:br>
            <a:r>
              <a:rPr lang="en-US" sz="3200" dirty="0"/>
              <a:t>Entre </a:t>
            </a:r>
            <a:r>
              <a:rPr lang="en-US" sz="3200" dirty="0" err="1"/>
              <a:t>multilinguisme</a:t>
            </a:r>
            <a:r>
              <a:rPr lang="en-US" sz="3200" dirty="0"/>
              <a:t>, PISA, curriculum des </a:t>
            </a:r>
            <a:r>
              <a:rPr lang="en-US" sz="3200" dirty="0" err="1"/>
              <a:t>élèves</a:t>
            </a:r>
            <a:r>
              <a:rPr lang="en-US" sz="3200" dirty="0"/>
              <a:t>  et formation des </a:t>
            </a:r>
            <a:r>
              <a:rPr lang="en-US" sz="3200" dirty="0" err="1"/>
              <a:t>enseignants</a:t>
            </a:r>
            <a:r>
              <a:rPr lang="en-US" sz="3200" dirty="0"/>
              <a:t> </a:t>
            </a:r>
            <a:br>
              <a:rPr lang="en-US" sz="4000" b="1" dirty="0"/>
            </a:br>
            <a:endParaRPr lang="en-US" sz="4000" b="1" dirty="0"/>
          </a:p>
        </p:txBody>
      </p:sp>
      <p:pic>
        <p:nvPicPr>
          <p:cNvPr id="4" name="Picture 3" descr="bande_kleng"/>
          <p:cNvPicPr>
            <a:picLocks noChangeAspect="1" noChangeArrowheads="1"/>
          </p:cNvPicPr>
          <p:nvPr/>
        </p:nvPicPr>
        <p:blipFill>
          <a:blip r:embed="rId3">
            <a:extLst>
              <a:ext uri="{28A0092B-C50C-407E-A947-70E740481C1C}">
                <a14:useLocalDpi xmlns:a14="http://schemas.microsoft.com/office/drawing/2010/main" val="0"/>
              </a:ext>
            </a:extLst>
          </a:blip>
          <a:srcRect l="2055" r="4111" b="36719"/>
          <a:stretch>
            <a:fillRect/>
          </a:stretch>
        </p:blipFill>
        <p:spPr bwMode="auto">
          <a:xfrm>
            <a:off x="-36512" y="5900523"/>
            <a:ext cx="9099154" cy="840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ubtitle 4"/>
          <p:cNvSpPr>
            <a:spLocks noGrp="1"/>
          </p:cNvSpPr>
          <p:nvPr>
            <p:ph type="subTitle" idx="1"/>
          </p:nvPr>
        </p:nvSpPr>
        <p:spPr>
          <a:xfrm>
            <a:off x="912665" y="2420888"/>
            <a:ext cx="7200800" cy="936104"/>
          </a:xfrm>
        </p:spPr>
        <p:txBody>
          <a:bodyPr>
            <a:noAutofit/>
          </a:bodyPr>
          <a:lstStyle/>
          <a:p>
            <a:r>
              <a:rPr lang="de-DE" sz="2400" dirty="0">
                <a:latin typeface="Arial" charset="0"/>
              </a:rPr>
              <a:t>Joëlle </a:t>
            </a:r>
            <a:r>
              <a:rPr lang="de-DE" sz="2400" dirty="0" err="1">
                <a:latin typeface="Arial" charset="0"/>
              </a:rPr>
              <a:t>Vlassis</a:t>
            </a:r>
            <a:endParaRPr lang="de-DE" sz="2400" dirty="0">
              <a:latin typeface="Arial" charset="0"/>
            </a:endParaRPr>
          </a:p>
          <a:p>
            <a:r>
              <a:rPr lang="de-DE" sz="2400" dirty="0" err="1">
                <a:latin typeface="Arial" charset="0"/>
              </a:rPr>
              <a:t>Université</a:t>
            </a:r>
            <a:r>
              <a:rPr lang="de-DE" sz="2400" dirty="0">
                <a:latin typeface="Arial" charset="0"/>
              </a:rPr>
              <a:t> du Luxembourg </a:t>
            </a:r>
          </a:p>
        </p:txBody>
      </p:sp>
      <p:sp>
        <p:nvSpPr>
          <p:cNvPr id="3" name="ZoneTexte 2">
            <a:extLst>
              <a:ext uri="{FF2B5EF4-FFF2-40B4-BE49-F238E27FC236}">
                <a16:creationId xmlns:a16="http://schemas.microsoft.com/office/drawing/2014/main" id="{78065F00-910B-1447-A28C-9E2AB843A9B8}"/>
              </a:ext>
            </a:extLst>
          </p:cNvPr>
          <p:cNvSpPr txBox="1"/>
          <p:nvPr/>
        </p:nvSpPr>
        <p:spPr>
          <a:xfrm>
            <a:off x="228589" y="6042774"/>
            <a:ext cx="7364375" cy="369332"/>
          </a:xfrm>
          <a:prstGeom prst="rect">
            <a:avLst/>
          </a:prstGeom>
          <a:noFill/>
        </p:spPr>
        <p:txBody>
          <a:bodyPr wrap="square" rtlCol="0">
            <a:spAutoFit/>
          </a:bodyPr>
          <a:lstStyle/>
          <a:p>
            <a:r>
              <a:rPr lang="fr-FR" dirty="0"/>
              <a:t>Rencontre « Pensée et Culture » - Université Laurentienne – Septembre 2019 </a:t>
            </a:r>
          </a:p>
        </p:txBody>
      </p:sp>
      <p:sp>
        <p:nvSpPr>
          <p:cNvPr id="6" name="ZoneTexte 5">
            <a:extLst>
              <a:ext uri="{FF2B5EF4-FFF2-40B4-BE49-F238E27FC236}">
                <a16:creationId xmlns:a16="http://schemas.microsoft.com/office/drawing/2014/main" id="{5172D5BE-0428-2E40-8143-0877DA5005B6}"/>
              </a:ext>
            </a:extLst>
          </p:cNvPr>
          <p:cNvSpPr txBox="1"/>
          <p:nvPr/>
        </p:nvSpPr>
        <p:spPr>
          <a:xfrm>
            <a:off x="679793" y="481573"/>
            <a:ext cx="8287035" cy="707886"/>
          </a:xfrm>
          <a:prstGeom prst="rect">
            <a:avLst/>
          </a:prstGeom>
          <a:noFill/>
        </p:spPr>
        <p:txBody>
          <a:bodyPr wrap="square" rtlCol="0">
            <a:spAutoFit/>
          </a:bodyPr>
          <a:lstStyle/>
          <a:p>
            <a:r>
              <a:rPr lang="en-US" sz="4000" b="1" dirty="0"/>
              <a:t>Les </a:t>
            </a:r>
            <a:r>
              <a:rPr lang="en-US" sz="4000" b="1" dirty="0" err="1"/>
              <a:t>défis</a:t>
            </a:r>
            <a:r>
              <a:rPr lang="en-US" sz="4000" b="1" dirty="0"/>
              <a:t> de </a:t>
            </a:r>
            <a:r>
              <a:rPr lang="en-US" sz="4000" b="1" dirty="0" err="1"/>
              <a:t>l’école</a:t>
            </a:r>
            <a:r>
              <a:rPr lang="en-US" sz="4000" b="1" dirty="0"/>
              <a:t> </a:t>
            </a:r>
            <a:r>
              <a:rPr lang="en-US" sz="4000" b="1" dirty="0" err="1"/>
              <a:t>luxembourgeoise</a:t>
            </a:r>
            <a:endParaRPr lang="fr-FR" sz="4000" dirty="0"/>
          </a:p>
        </p:txBody>
      </p:sp>
      <p:pic>
        <p:nvPicPr>
          <p:cNvPr id="7" name="Image 6">
            <a:extLst>
              <a:ext uri="{FF2B5EF4-FFF2-40B4-BE49-F238E27FC236}">
                <a16:creationId xmlns:a16="http://schemas.microsoft.com/office/drawing/2014/main" id="{095D8282-D746-3547-B59F-27EB0C1F7534}"/>
              </a:ext>
            </a:extLst>
          </p:cNvPr>
          <p:cNvPicPr>
            <a:picLocks noChangeAspect="1"/>
          </p:cNvPicPr>
          <p:nvPr/>
        </p:nvPicPr>
        <p:blipFill>
          <a:blip r:embed="rId4"/>
          <a:stretch>
            <a:fillRect/>
          </a:stretch>
        </p:blipFill>
        <p:spPr>
          <a:xfrm>
            <a:off x="2699792" y="3595419"/>
            <a:ext cx="3888432" cy="2177522"/>
          </a:xfrm>
          <a:prstGeom prst="rect">
            <a:avLst/>
          </a:prstGeom>
        </p:spPr>
      </p:pic>
    </p:spTree>
    <p:extLst>
      <p:ext uri="{BB962C8B-B14F-4D97-AF65-F5344CB8AC3E}">
        <p14:creationId xmlns:p14="http://schemas.microsoft.com/office/powerpoint/2010/main" val="1459217301"/>
      </p:ext>
    </p:extLst>
  </p:cSld>
  <p:clrMapOvr>
    <a:masterClrMapping/>
  </p:clrMapOvr>
  <mc:AlternateContent xmlns:mc="http://schemas.openxmlformats.org/markup-compatibility/2006" xmlns:p14="http://schemas.microsoft.com/office/powerpoint/2010/main">
    <mc:Choice Requires="p14">
      <p:transition spd="slow" p14:dur="2000" advTm="13764"/>
    </mc:Choice>
    <mc:Fallback xmlns="">
      <p:transition xmlns:p14="http://schemas.microsoft.com/office/powerpoint/2010/main" spd="slow" advTm="13764"/>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69314"/>
            <a:ext cx="8229600" cy="1027438"/>
          </a:xfrm>
        </p:spPr>
        <p:txBody>
          <a:bodyPr>
            <a:noAutofit/>
          </a:bodyPr>
          <a:lstStyle/>
          <a:p>
            <a:r>
              <a:rPr lang="en-US" sz="3200" b="1" dirty="0">
                <a:solidFill>
                  <a:srgbClr val="0000FF"/>
                </a:solidFill>
              </a:rPr>
              <a:t>PISA 2012 Luxembourg : Résultats garçons-filles</a:t>
            </a:r>
          </a:p>
        </p:txBody>
      </p:sp>
      <p:sp>
        <p:nvSpPr>
          <p:cNvPr id="3" name="Content Placeholder 2"/>
          <p:cNvSpPr>
            <a:spLocks noGrp="1"/>
          </p:cNvSpPr>
          <p:nvPr>
            <p:ph idx="1"/>
          </p:nvPr>
        </p:nvSpPr>
        <p:spPr>
          <a:xfrm>
            <a:off x="395288" y="3356992"/>
            <a:ext cx="8229600" cy="3356992"/>
          </a:xfrm>
        </p:spPr>
        <p:txBody>
          <a:bodyPr>
            <a:normAutofit/>
          </a:bodyPr>
          <a:lstStyle/>
          <a:p>
            <a:r>
              <a:rPr lang="en-US" sz="2000"/>
              <a:t>En mathématiques et en sciences, les garçons réussissent nettement mieux ques les filles.</a:t>
            </a:r>
          </a:p>
          <a:p>
            <a:r>
              <a:rPr lang="en-US" sz="2000"/>
              <a:t>Cette différence de performance en mathématiques place le Luxembourg  à la tête des pays où cette différence est la plus marquée. </a:t>
            </a:r>
          </a:p>
          <a:p>
            <a:pPr marL="355600" indent="0">
              <a:buNone/>
            </a:pPr>
            <a:r>
              <a:rPr lang="fr-FR" sz="2000"/>
              <a:t>De </a:t>
            </a:r>
            <a:r>
              <a:rPr lang="fr-LU" sz="2000"/>
              <a:t>nombreuses recherches ont cependant montré que la performance et l'aptitude en mathématiques ne dépend significativement pas du sexe. Elle serait davantage d’origine socio-culturelle </a:t>
            </a:r>
            <a:r>
              <a:rPr lang="fr-LU" sz="1600"/>
              <a:t>(Budde, 2009)</a:t>
            </a:r>
            <a:r>
              <a:rPr lang="fr-LU" sz="2000"/>
              <a:t>. Cependant, il se trouve que pour quelques pays, dont le Luxembourg, des différences de réussite persistent entre les filles et les garçons </a:t>
            </a:r>
            <a:r>
              <a:rPr lang="fr-LU" sz="1600"/>
              <a:t>(Else-Quest, Hyde, &amp; Linn, 2010).</a:t>
            </a:r>
          </a:p>
          <a:p>
            <a:pPr marL="285750" indent="-285750"/>
            <a:r>
              <a:rPr lang="fr-LU" sz="2000">
                <a:effectLst/>
              </a:rPr>
              <a:t>Cela pourrait être lié à des facteurs affectifs et motivationnels.</a:t>
            </a:r>
            <a:r>
              <a:rPr lang="fr-FR" sz="2000">
                <a:effectLst/>
              </a:rPr>
              <a:t> </a:t>
            </a:r>
            <a:endParaRPr lang="en-US" sz="2000"/>
          </a:p>
          <a:p>
            <a:endParaRPr lang="en-US" sz="2400"/>
          </a:p>
          <a:p>
            <a:pPr marL="0" indent="0">
              <a:buNone/>
            </a:pPr>
            <a:endParaRPr lang="en-US" sz="2400"/>
          </a:p>
          <a:p>
            <a:endParaRPr lang="en-US" sz="2400"/>
          </a:p>
          <a:p>
            <a:pPr marL="0" indent="0">
              <a:spcAft>
                <a:spcPts val="600"/>
              </a:spcAft>
              <a:buNone/>
            </a:pPr>
            <a:endParaRPr lang="en-US" dirty="0"/>
          </a:p>
          <a:p>
            <a:endParaRPr lang="en-US"/>
          </a:p>
          <a:p>
            <a:endParaRPr lang="en-US"/>
          </a:p>
          <a:p>
            <a:endParaRPr lang="en-US"/>
          </a:p>
          <a:p>
            <a:endParaRPr lang="en-US"/>
          </a:p>
          <a:p>
            <a:endParaRPr lang="en-US"/>
          </a:p>
        </p:txBody>
      </p:sp>
      <p:sp>
        <p:nvSpPr>
          <p:cNvPr id="5" name="Slide Number Placeholder 4"/>
          <p:cNvSpPr>
            <a:spLocks noGrp="1"/>
          </p:cNvSpPr>
          <p:nvPr>
            <p:ph type="sldNum" sz="quarter" idx="12"/>
          </p:nvPr>
        </p:nvSpPr>
        <p:spPr/>
        <p:txBody>
          <a:bodyPr/>
          <a:lstStyle/>
          <a:p>
            <a:fld id="{EC701330-B20C-3241-AEF6-A41FE81768DC}" type="slidenum">
              <a:rPr lang="en-US" smtClean="0"/>
              <a:t>54</a:t>
            </a:fld>
            <a:endParaRPr lang="en-US"/>
          </a:p>
        </p:txBody>
      </p:sp>
      <p:graphicFrame>
        <p:nvGraphicFramePr>
          <p:cNvPr id="7" name="Table 6"/>
          <p:cNvGraphicFramePr>
            <a:graphicFrameLocks noGrp="1"/>
          </p:cNvGraphicFramePr>
          <p:nvPr>
            <p:extLst/>
          </p:nvPr>
        </p:nvGraphicFramePr>
        <p:xfrm>
          <a:off x="1115616" y="1196752"/>
          <a:ext cx="6707088" cy="1828800"/>
        </p:xfrm>
        <a:graphic>
          <a:graphicData uri="http://schemas.openxmlformats.org/drawingml/2006/table">
            <a:tbl>
              <a:tblPr firstRow="1" bandRow="1">
                <a:tableStyleId>{5C22544A-7EE6-4342-B048-85BDC9FD1C3A}</a:tableStyleId>
              </a:tblPr>
              <a:tblGrid>
                <a:gridCol w="1676772">
                  <a:extLst>
                    <a:ext uri="{9D8B030D-6E8A-4147-A177-3AD203B41FA5}">
                      <a16:colId xmlns:a16="http://schemas.microsoft.com/office/drawing/2014/main" val="20000"/>
                    </a:ext>
                  </a:extLst>
                </a:gridCol>
                <a:gridCol w="1676772">
                  <a:extLst>
                    <a:ext uri="{9D8B030D-6E8A-4147-A177-3AD203B41FA5}">
                      <a16:colId xmlns:a16="http://schemas.microsoft.com/office/drawing/2014/main" val="20001"/>
                    </a:ext>
                  </a:extLst>
                </a:gridCol>
                <a:gridCol w="1676772">
                  <a:extLst>
                    <a:ext uri="{9D8B030D-6E8A-4147-A177-3AD203B41FA5}">
                      <a16:colId xmlns:a16="http://schemas.microsoft.com/office/drawing/2014/main" val="20002"/>
                    </a:ext>
                  </a:extLst>
                </a:gridCol>
                <a:gridCol w="1676772">
                  <a:extLst>
                    <a:ext uri="{9D8B030D-6E8A-4147-A177-3AD203B41FA5}">
                      <a16:colId xmlns:a16="http://schemas.microsoft.com/office/drawing/2014/main" val="20003"/>
                    </a:ext>
                  </a:extLst>
                </a:gridCol>
              </a:tblGrid>
              <a:tr h="4572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i="0">
                          <a:solidFill>
                            <a:schemeClr val="tx1"/>
                          </a:solidFill>
                        </a:rPr>
                        <a:t>2012</a:t>
                      </a:r>
                    </a:p>
                  </a:txBody>
                  <a:tcPr/>
                </a:tc>
                <a:tc>
                  <a:txBody>
                    <a:bodyPr/>
                    <a:lstStyle/>
                    <a:p>
                      <a:r>
                        <a:rPr lang="en-US" sz="2400"/>
                        <a:t>Math</a:t>
                      </a:r>
                    </a:p>
                  </a:txBody>
                  <a:tcPr/>
                </a:tc>
                <a:tc>
                  <a:txBody>
                    <a:bodyPr/>
                    <a:lstStyle/>
                    <a:p>
                      <a:r>
                        <a:rPr lang="en-US" sz="2400"/>
                        <a:t>Lang.</a:t>
                      </a:r>
                    </a:p>
                  </a:txBody>
                  <a:tcPr/>
                </a:tc>
                <a:tc>
                  <a:txBody>
                    <a:bodyPr/>
                    <a:lstStyle/>
                    <a:p>
                      <a:r>
                        <a:rPr lang="en-US" sz="2400"/>
                        <a:t>Scien.</a:t>
                      </a:r>
                    </a:p>
                  </a:txBody>
                  <a:tcPr/>
                </a:tc>
                <a:extLst>
                  <a:ext uri="{0D108BD9-81ED-4DB2-BD59-A6C34878D82A}">
                    <a16:rowId xmlns:a16="http://schemas.microsoft.com/office/drawing/2014/main" val="10000"/>
                  </a:ext>
                </a:extLst>
              </a:tr>
              <a:tr h="457200">
                <a:tc>
                  <a:txBody>
                    <a:bodyPr/>
                    <a:lstStyle/>
                    <a:p>
                      <a:r>
                        <a:rPr lang="en-US" sz="2400" i="0">
                          <a:solidFill>
                            <a:srgbClr val="0000FF"/>
                          </a:solidFill>
                        </a:rPr>
                        <a:t>Moyenne</a:t>
                      </a:r>
                    </a:p>
                  </a:txBody>
                  <a:tcPr/>
                </a:tc>
                <a:tc>
                  <a:txBody>
                    <a:bodyPr/>
                    <a:lstStyle/>
                    <a:p>
                      <a:r>
                        <a:rPr lang="en-US" sz="2400" b="1"/>
                        <a:t>490</a:t>
                      </a:r>
                    </a:p>
                  </a:txBody>
                  <a:tcPr/>
                </a:tc>
                <a:tc>
                  <a:txBody>
                    <a:bodyPr/>
                    <a:lstStyle/>
                    <a:p>
                      <a:r>
                        <a:rPr lang="en-US" sz="2400" b="1"/>
                        <a:t>488</a:t>
                      </a:r>
                    </a:p>
                  </a:txBody>
                  <a:tcPr/>
                </a:tc>
                <a:tc>
                  <a:txBody>
                    <a:bodyPr/>
                    <a:lstStyle/>
                    <a:p>
                      <a:r>
                        <a:rPr lang="en-US" sz="2400" b="1"/>
                        <a:t>491</a:t>
                      </a:r>
                    </a:p>
                  </a:txBody>
                  <a:tcPr/>
                </a:tc>
                <a:extLst>
                  <a:ext uri="{0D108BD9-81ED-4DB2-BD59-A6C34878D82A}">
                    <a16:rowId xmlns:a16="http://schemas.microsoft.com/office/drawing/2014/main" val="10001"/>
                  </a:ext>
                </a:extLst>
              </a:tr>
              <a:tr h="457200">
                <a:tc>
                  <a:txBody>
                    <a:bodyPr/>
                    <a:lstStyle/>
                    <a:p>
                      <a:r>
                        <a:rPr lang="en-US" sz="2400" b="1" i="0">
                          <a:solidFill>
                            <a:srgbClr val="0000FF"/>
                          </a:solidFill>
                        </a:rPr>
                        <a:t>Garçons</a:t>
                      </a:r>
                    </a:p>
                  </a:txBody>
                  <a:tcPr/>
                </a:tc>
                <a:tc>
                  <a:txBody>
                    <a:bodyPr/>
                    <a:lstStyle/>
                    <a:p>
                      <a:r>
                        <a:rPr lang="en-US" sz="2400" b="1">
                          <a:solidFill>
                            <a:schemeClr val="accent2">
                              <a:lumMod val="75000"/>
                            </a:schemeClr>
                          </a:solidFill>
                        </a:rPr>
                        <a:t>502</a:t>
                      </a:r>
                    </a:p>
                  </a:txBody>
                  <a:tcPr/>
                </a:tc>
                <a:tc>
                  <a:txBody>
                    <a:bodyPr/>
                    <a:lstStyle/>
                    <a:p>
                      <a:r>
                        <a:rPr lang="en-US" sz="2400"/>
                        <a:t>473</a:t>
                      </a:r>
                    </a:p>
                  </a:txBody>
                  <a:tcPr/>
                </a:tc>
                <a:tc>
                  <a:txBody>
                    <a:bodyPr/>
                    <a:lstStyle/>
                    <a:p>
                      <a:r>
                        <a:rPr lang="en-US" sz="2400" b="1">
                          <a:solidFill>
                            <a:srgbClr val="953735"/>
                          </a:solidFill>
                        </a:rPr>
                        <a:t>500</a:t>
                      </a:r>
                    </a:p>
                  </a:txBody>
                  <a:tcPr/>
                </a:tc>
                <a:extLst>
                  <a:ext uri="{0D108BD9-81ED-4DB2-BD59-A6C34878D82A}">
                    <a16:rowId xmlns:a16="http://schemas.microsoft.com/office/drawing/2014/main" val="10002"/>
                  </a:ext>
                </a:extLst>
              </a:tr>
              <a:tr h="457200">
                <a:tc>
                  <a:txBody>
                    <a:bodyPr/>
                    <a:lstStyle/>
                    <a:p>
                      <a:r>
                        <a:rPr lang="en-US" sz="2400" b="1" i="0">
                          <a:solidFill>
                            <a:srgbClr val="0000FF"/>
                          </a:solidFill>
                        </a:rPr>
                        <a:t>Filles</a:t>
                      </a:r>
                    </a:p>
                  </a:txBody>
                  <a:tcPr/>
                </a:tc>
                <a:tc>
                  <a:txBody>
                    <a:bodyPr/>
                    <a:lstStyle/>
                    <a:p>
                      <a:r>
                        <a:rPr lang="en-US" sz="2400"/>
                        <a:t>477</a:t>
                      </a:r>
                    </a:p>
                  </a:txBody>
                  <a:tcPr/>
                </a:tc>
                <a:tc>
                  <a:txBody>
                    <a:bodyPr/>
                    <a:lstStyle/>
                    <a:p>
                      <a:r>
                        <a:rPr lang="en-US" sz="2400" b="1">
                          <a:solidFill>
                            <a:srgbClr val="953735"/>
                          </a:solidFill>
                        </a:rPr>
                        <a:t>503</a:t>
                      </a:r>
                    </a:p>
                  </a:txBody>
                  <a:tcPr/>
                </a:tc>
                <a:tc>
                  <a:txBody>
                    <a:bodyPr/>
                    <a:lstStyle/>
                    <a:p>
                      <a:r>
                        <a:rPr lang="en-US" sz="2400"/>
                        <a:t>481</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92885402"/>
      </p:ext>
    </p:extLst>
  </p:cSld>
  <p:clrMapOvr>
    <a:masterClrMapping/>
  </p:clrMapOvr>
  <mc:AlternateContent xmlns:mc="http://schemas.openxmlformats.org/markup-compatibility/2006" xmlns:p14="http://schemas.microsoft.com/office/powerpoint/2010/main">
    <mc:Choice Requires="p14">
      <p:transition spd="slow" p14:dur="2000" advTm="31789"/>
    </mc:Choice>
    <mc:Fallback xmlns="">
      <p:transition xmlns:p14="http://schemas.microsoft.com/office/powerpoint/2010/main" spd="slow" advTm="31789"/>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DFCA3A-6537-E04C-AF11-4B82071902AE}"/>
              </a:ext>
            </a:extLst>
          </p:cNvPr>
          <p:cNvSpPr>
            <a:spLocks noGrp="1"/>
          </p:cNvSpPr>
          <p:nvPr>
            <p:ph type="title"/>
          </p:nvPr>
        </p:nvSpPr>
        <p:spPr>
          <a:xfrm>
            <a:off x="240631" y="297161"/>
            <a:ext cx="8638673" cy="766868"/>
          </a:xfrm>
        </p:spPr>
        <p:txBody>
          <a:bodyPr>
            <a:noAutofit/>
          </a:bodyPr>
          <a:lstStyle/>
          <a:p>
            <a:r>
              <a:rPr lang="fr-FR" sz="3200" b="1" dirty="0">
                <a:solidFill>
                  <a:srgbClr val="0000FF"/>
                </a:solidFill>
              </a:rPr>
              <a:t>Pistes d’actions pratiques </a:t>
            </a:r>
          </a:p>
        </p:txBody>
      </p:sp>
      <p:sp>
        <p:nvSpPr>
          <p:cNvPr id="7" name="Espace réservé du contenu 6">
            <a:extLst>
              <a:ext uri="{FF2B5EF4-FFF2-40B4-BE49-F238E27FC236}">
                <a16:creationId xmlns:a16="http://schemas.microsoft.com/office/drawing/2014/main" id="{AC9C56A4-8BF4-E245-8E7A-63337745A2FB}"/>
              </a:ext>
            </a:extLst>
          </p:cNvPr>
          <p:cNvSpPr>
            <a:spLocks noGrp="1"/>
          </p:cNvSpPr>
          <p:nvPr>
            <p:ph idx="1"/>
          </p:nvPr>
        </p:nvSpPr>
        <p:spPr>
          <a:xfrm>
            <a:off x="549951" y="1064029"/>
            <a:ext cx="8229600" cy="5586153"/>
          </a:xfrm>
        </p:spPr>
        <p:txBody>
          <a:bodyPr>
            <a:noAutofit/>
          </a:bodyPr>
          <a:lstStyle/>
          <a:p>
            <a:pPr marL="457200" indent="-457200">
              <a:buAutoNum type="arabicPeriod"/>
            </a:pPr>
            <a:r>
              <a:rPr lang="fr-FR" sz="2000" b="1" dirty="0"/>
              <a:t>Prise de conscience des problèmes linguistiques des élèves </a:t>
            </a:r>
            <a:r>
              <a:rPr lang="fr-FR" sz="2000" dirty="0"/>
              <a:t>et de la nécessité de viser dans leur cours de mathématiques, à la fois des apprentissages de contenu et de langue </a:t>
            </a:r>
            <a:r>
              <a:rPr lang="fr-FR" sz="1600" dirty="0"/>
              <a:t>(Smit et van </a:t>
            </a:r>
            <a:r>
              <a:rPr lang="fr-FR" sz="1600" dirty="0" err="1"/>
              <a:t>Eerde</a:t>
            </a:r>
            <a:r>
              <a:rPr lang="fr-FR" sz="1600" dirty="0"/>
              <a:t>, 2011).</a:t>
            </a:r>
          </a:p>
          <a:p>
            <a:pPr marL="0" indent="0">
              <a:buNone/>
            </a:pPr>
            <a:endParaRPr lang="fr-FR" sz="800" dirty="0"/>
          </a:p>
          <a:p>
            <a:pPr marL="457200" indent="-457200">
              <a:buFont typeface="+mj-lt"/>
              <a:buAutoNum type="arabicPeriod" startAt="2"/>
            </a:pPr>
            <a:r>
              <a:rPr lang="fr-FR" sz="2000" dirty="0"/>
              <a:t>Le </a:t>
            </a:r>
            <a:r>
              <a:rPr lang="fr-FR" sz="2000" dirty="0" err="1"/>
              <a:t>translanguaging</a:t>
            </a:r>
            <a:r>
              <a:rPr lang="fr-FR" sz="2000" dirty="0"/>
              <a:t> peut constituer un cadre général pour mener des actions pratiques </a:t>
            </a:r>
            <a:r>
              <a:rPr lang="fr-FR" sz="1600" dirty="0"/>
              <a:t>(</a:t>
            </a:r>
            <a:r>
              <a:rPr lang="fr-FR" sz="1600" dirty="0" err="1"/>
              <a:t>Cenoz</a:t>
            </a:r>
            <a:r>
              <a:rPr lang="fr-FR" sz="1600" dirty="0"/>
              <a:t> &amp; </a:t>
            </a:r>
            <a:r>
              <a:rPr lang="fr-FR" sz="1600" dirty="0" err="1"/>
              <a:t>Gorter</a:t>
            </a:r>
            <a:r>
              <a:rPr lang="fr-FR" sz="1600" dirty="0"/>
              <a:t>, 2017) </a:t>
            </a:r>
            <a:r>
              <a:rPr lang="fr-FR" sz="2000" dirty="0"/>
              <a:t>:</a:t>
            </a:r>
          </a:p>
          <a:p>
            <a:pPr marL="788988">
              <a:buFont typeface="Wingdings" pitchFamily="2" charset="2"/>
              <a:buChar char="Ø"/>
            </a:pPr>
            <a:r>
              <a:rPr lang="fr-FR" sz="2000" b="1" dirty="0" err="1"/>
              <a:t>Translanguaging</a:t>
            </a:r>
            <a:r>
              <a:rPr lang="fr-FR" sz="2000" b="1" dirty="0"/>
              <a:t> spontané </a:t>
            </a:r>
            <a:r>
              <a:rPr lang="fr-FR" sz="2000" dirty="0"/>
              <a:t>: non planifié - différentes pratiques discursives qui peuvent prendre émerger au sein de la classe lors des discussions </a:t>
            </a:r>
          </a:p>
          <a:p>
            <a:pPr marL="788988">
              <a:buFont typeface="Wingdings" pitchFamily="2" charset="2"/>
              <a:buChar char="Ø"/>
            </a:pPr>
            <a:r>
              <a:rPr lang="fr-FR" sz="2000" b="1" dirty="0" err="1"/>
              <a:t>Translanguaging</a:t>
            </a:r>
            <a:r>
              <a:rPr lang="fr-FR" sz="2000" b="1" dirty="0"/>
              <a:t> pédagogique </a:t>
            </a:r>
            <a:r>
              <a:rPr lang="fr-FR" sz="2000" dirty="0"/>
              <a:t>: différentes pratiques pédagogiques planifiées par l’enseignant </a:t>
            </a:r>
          </a:p>
          <a:p>
            <a:pPr marL="846138" lvl="1" indent="0">
              <a:buNone/>
            </a:pPr>
            <a:r>
              <a:rPr lang="fr-FR" sz="2000" i="1" dirty="0"/>
              <a:t>Exemples : </a:t>
            </a:r>
          </a:p>
          <a:p>
            <a:pPr marL="1131888" lvl="1"/>
            <a:r>
              <a:rPr lang="fr-FR" sz="2000" dirty="0"/>
              <a:t>Langage différent pour l’input (écouter/lire) et l’output (parler/écrire) ou tout autre stratégie basées sur l’utilisation des ressources des étudiants</a:t>
            </a:r>
          </a:p>
          <a:p>
            <a:pPr marL="1131888" lvl="1"/>
            <a:r>
              <a:rPr lang="fr-FR" sz="2000" dirty="0"/>
              <a:t>Pratiques d’étayages  : liste de mots, gestes, schémas, pour supporter les réflexions verbales, etc.</a:t>
            </a:r>
          </a:p>
        </p:txBody>
      </p:sp>
    </p:spTree>
    <p:extLst>
      <p:ext uri="{BB962C8B-B14F-4D97-AF65-F5344CB8AC3E}">
        <p14:creationId xmlns:p14="http://schemas.microsoft.com/office/powerpoint/2010/main" val="3282995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4FFCF7A-2F9C-3E47-94FD-7562897DDB16}"/>
              </a:ext>
            </a:extLst>
          </p:cNvPr>
          <p:cNvSpPr>
            <a:spLocks noGrp="1"/>
          </p:cNvSpPr>
          <p:nvPr>
            <p:ph type="sldNum" sz="quarter" idx="12"/>
          </p:nvPr>
        </p:nvSpPr>
        <p:spPr/>
        <p:txBody>
          <a:bodyPr/>
          <a:lstStyle/>
          <a:p>
            <a:fld id="{EC701330-B20C-3241-AEF6-A41FE81768DC}" type="slidenum">
              <a:rPr lang="en-US" smtClean="0"/>
              <a:t>56</a:t>
            </a:fld>
            <a:endParaRPr lang="en-US"/>
          </a:p>
        </p:txBody>
      </p:sp>
      <p:pic>
        <p:nvPicPr>
          <p:cNvPr id="5" name="Image 4">
            <a:extLst>
              <a:ext uri="{FF2B5EF4-FFF2-40B4-BE49-F238E27FC236}">
                <a16:creationId xmlns:a16="http://schemas.microsoft.com/office/drawing/2014/main" id="{7A7A1345-2BA3-D549-B599-385B64E05F47}"/>
              </a:ext>
            </a:extLst>
          </p:cNvPr>
          <p:cNvPicPr>
            <a:picLocks noChangeAspect="1"/>
          </p:cNvPicPr>
          <p:nvPr/>
        </p:nvPicPr>
        <p:blipFill>
          <a:blip r:embed="rId3"/>
          <a:stretch>
            <a:fillRect/>
          </a:stretch>
        </p:blipFill>
        <p:spPr>
          <a:xfrm>
            <a:off x="1178350" y="0"/>
            <a:ext cx="6787299" cy="6858000"/>
          </a:xfrm>
          <a:prstGeom prst="rect">
            <a:avLst/>
          </a:prstGeom>
        </p:spPr>
      </p:pic>
      <p:sp>
        <p:nvSpPr>
          <p:cNvPr id="2" name="ZoneTexte 1">
            <a:extLst>
              <a:ext uri="{FF2B5EF4-FFF2-40B4-BE49-F238E27FC236}">
                <a16:creationId xmlns:a16="http://schemas.microsoft.com/office/drawing/2014/main" id="{51390637-B849-D04A-959D-FA25B7F907E1}"/>
              </a:ext>
            </a:extLst>
          </p:cNvPr>
          <p:cNvSpPr txBox="1"/>
          <p:nvPr/>
        </p:nvSpPr>
        <p:spPr>
          <a:xfrm>
            <a:off x="7642648" y="116632"/>
            <a:ext cx="1104147" cy="584775"/>
          </a:xfrm>
          <a:prstGeom prst="rect">
            <a:avLst/>
          </a:prstGeom>
          <a:noFill/>
          <a:ln>
            <a:solidFill>
              <a:schemeClr val="tx1"/>
            </a:solidFill>
          </a:ln>
        </p:spPr>
        <p:txBody>
          <a:bodyPr wrap="square" rtlCol="0">
            <a:spAutoFit/>
          </a:bodyPr>
          <a:lstStyle/>
          <a:p>
            <a:r>
              <a:rPr lang="fr-FR" sz="1600" dirty="0"/>
              <a:t>MENJE </a:t>
            </a:r>
          </a:p>
          <a:p>
            <a:r>
              <a:rPr lang="fr-FR" sz="1600" dirty="0"/>
              <a:t>2016-2017</a:t>
            </a:r>
          </a:p>
        </p:txBody>
      </p:sp>
    </p:spTree>
    <p:extLst>
      <p:ext uri="{BB962C8B-B14F-4D97-AF65-F5344CB8AC3E}">
        <p14:creationId xmlns:p14="http://schemas.microsoft.com/office/powerpoint/2010/main" val="1219576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DFCA3A-6537-E04C-AF11-4B82071902AE}"/>
              </a:ext>
            </a:extLst>
          </p:cNvPr>
          <p:cNvSpPr>
            <a:spLocks noGrp="1"/>
          </p:cNvSpPr>
          <p:nvPr>
            <p:ph type="title"/>
          </p:nvPr>
        </p:nvSpPr>
        <p:spPr>
          <a:xfrm>
            <a:off x="73152" y="0"/>
            <a:ext cx="8997695" cy="1210146"/>
          </a:xfrm>
        </p:spPr>
        <p:txBody>
          <a:bodyPr>
            <a:noAutofit/>
          </a:bodyPr>
          <a:lstStyle/>
          <a:p>
            <a:r>
              <a:rPr lang="fr-FR" sz="3600" b="1" dirty="0">
                <a:solidFill>
                  <a:srgbClr val="0000FF"/>
                </a:solidFill>
              </a:rPr>
              <a:t>Langues d’enseignement et difficultés des élèves </a:t>
            </a:r>
          </a:p>
        </p:txBody>
      </p:sp>
      <p:sp>
        <p:nvSpPr>
          <p:cNvPr id="3" name="Espace réservé du contenu 2">
            <a:extLst>
              <a:ext uri="{FF2B5EF4-FFF2-40B4-BE49-F238E27FC236}">
                <a16:creationId xmlns:a16="http://schemas.microsoft.com/office/drawing/2014/main" id="{224A7DD8-6D45-2A42-B753-A7F92B27CCD0}"/>
              </a:ext>
            </a:extLst>
          </p:cNvPr>
          <p:cNvSpPr>
            <a:spLocks noGrp="1"/>
          </p:cNvSpPr>
          <p:nvPr>
            <p:ph idx="1"/>
          </p:nvPr>
        </p:nvSpPr>
        <p:spPr>
          <a:xfrm>
            <a:off x="265175" y="1484784"/>
            <a:ext cx="8613648" cy="5040560"/>
          </a:xfrm>
        </p:spPr>
        <p:txBody>
          <a:bodyPr>
            <a:normAutofit lnSpcReduction="10000"/>
          </a:bodyPr>
          <a:lstStyle/>
          <a:p>
            <a:pPr marL="328613" indent="-328613" algn="just">
              <a:buNone/>
            </a:pPr>
            <a:r>
              <a:rPr lang="fr-FR" sz="2000" dirty="0"/>
              <a:t>1.	</a:t>
            </a:r>
            <a:r>
              <a:rPr lang="fr-FR" sz="2000" b="1" dirty="0"/>
              <a:t>Taux les plus importants de notes insuffisantes en mathématiques </a:t>
            </a:r>
            <a:r>
              <a:rPr lang="fr-FR" sz="2000" dirty="0"/>
              <a:t>au début du secondaire dans les filières où les mathématiques sont enseignées en français.</a:t>
            </a:r>
          </a:p>
          <a:p>
            <a:pPr marL="325438" lvl="1" indent="0" algn="just">
              <a:buNone/>
            </a:pPr>
            <a:r>
              <a:rPr lang="fr-FR" sz="2000" dirty="0"/>
              <a:t>Ces taux sont suivis de près par les notes insuffisantes en français puis loin derrière vient l’anglais et les autres branches </a:t>
            </a:r>
            <a:r>
              <a:rPr lang="fr-FR" sz="1600" dirty="0"/>
              <a:t>(MEN 2017; MEN, 2016).</a:t>
            </a:r>
          </a:p>
          <a:p>
            <a:pPr marL="280988" lvl="1" indent="0" algn="just">
              <a:buNone/>
            </a:pPr>
            <a:endParaRPr lang="fr-FR" sz="2000" dirty="0"/>
          </a:p>
          <a:p>
            <a:pPr marL="363538" lvl="1" indent="-306388" algn="just">
              <a:buNone/>
            </a:pPr>
            <a:r>
              <a:rPr lang="fr-FR" sz="2000" dirty="0"/>
              <a:t>2. 	Les élèves du secondaire (du grade 7 au grade 11) </a:t>
            </a:r>
            <a:r>
              <a:rPr lang="fr-FR" sz="2000" b="1" dirty="0"/>
              <a:t>réussissent mieux des tâches mathématiques lorsqu’ils doivent donner la réponse en allemand </a:t>
            </a:r>
            <a:r>
              <a:rPr lang="fr-FR" sz="2000" dirty="0"/>
              <a:t>qu’en français même si cet effet s’atténue au fil des années </a:t>
            </a:r>
            <a:r>
              <a:rPr lang="fr-FR" sz="1600" dirty="0"/>
              <a:t>(Van </a:t>
            </a:r>
            <a:r>
              <a:rPr lang="fr-FR" sz="1600" dirty="0" err="1"/>
              <a:t>Rinsveld</a:t>
            </a:r>
            <a:r>
              <a:rPr lang="fr-FR" sz="1600" dirty="0"/>
              <a:t> et al, 2016)</a:t>
            </a:r>
          </a:p>
          <a:p>
            <a:pPr marL="363538" lvl="1" indent="-306388" algn="just">
              <a:buNone/>
            </a:pPr>
            <a:r>
              <a:rPr lang="fr-FR" sz="1600" dirty="0"/>
              <a:t>	</a:t>
            </a:r>
            <a:r>
              <a:rPr lang="fr-FR" sz="2000" dirty="0"/>
              <a:t>➥ même les étudiants dont le cours de mathématique est en français</a:t>
            </a:r>
          </a:p>
          <a:p>
            <a:pPr marL="363538" lvl="1" indent="-306388" algn="just">
              <a:buNone/>
            </a:pPr>
            <a:endParaRPr lang="fr-FR" sz="2000" dirty="0"/>
          </a:p>
          <a:p>
            <a:pPr marL="363538" lvl="1" indent="-306388" algn="just">
              <a:buNone/>
            </a:pPr>
            <a:r>
              <a:rPr lang="fr-FR" sz="2000" dirty="0"/>
              <a:t>3. Dans les évaluations externes (PISA, épreuves standardisées, RMT), la plupart </a:t>
            </a:r>
            <a:r>
              <a:rPr lang="fr-FR" sz="2000" b="1" dirty="0"/>
              <a:t>des élèves du secondaire choisissent la version allemande </a:t>
            </a:r>
            <a:r>
              <a:rPr lang="fr-FR" sz="2000" dirty="0"/>
              <a:t>pour pouvoir y  répondre en allemand alors qu’ils apprennent les math en français.</a:t>
            </a:r>
          </a:p>
          <a:p>
            <a:pPr marL="363538" lvl="1" indent="-306388" algn="just">
              <a:buNone/>
            </a:pPr>
            <a:endParaRPr lang="fr-FR" sz="2000" dirty="0"/>
          </a:p>
        </p:txBody>
      </p:sp>
    </p:spTree>
    <p:extLst>
      <p:ext uri="{BB962C8B-B14F-4D97-AF65-F5344CB8AC3E}">
        <p14:creationId xmlns:p14="http://schemas.microsoft.com/office/powerpoint/2010/main" val="14909497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B26C64D-1923-504C-AD1E-997F04D69082}"/>
              </a:ext>
            </a:extLst>
          </p:cNvPr>
          <p:cNvSpPr>
            <a:spLocks noGrp="1"/>
          </p:cNvSpPr>
          <p:nvPr>
            <p:ph type="sldNum" sz="quarter" idx="12"/>
          </p:nvPr>
        </p:nvSpPr>
        <p:spPr/>
        <p:txBody>
          <a:bodyPr/>
          <a:lstStyle/>
          <a:p>
            <a:fld id="{EC701330-B20C-3241-AEF6-A41FE81768DC}" type="slidenum">
              <a:rPr lang="en-US" smtClean="0"/>
              <a:t>58</a:t>
            </a:fld>
            <a:endParaRPr lang="en-US"/>
          </a:p>
        </p:txBody>
      </p:sp>
      <p:pic>
        <p:nvPicPr>
          <p:cNvPr id="5" name="Image 4">
            <a:extLst>
              <a:ext uri="{FF2B5EF4-FFF2-40B4-BE49-F238E27FC236}">
                <a16:creationId xmlns:a16="http://schemas.microsoft.com/office/drawing/2014/main" id="{BF24168E-40AB-C94C-A18C-BDFCAEC37DBE}"/>
              </a:ext>
            </a:extLst>
          </p:cNvPr>
          <p:cNvPicPr>
            <a:picLocks noChangeAspect="1"/>
          </p:cNvPicPr>
          <p:nvPr/>
        </p:nvPicPr>
        <p:blipFill>
          <a:blip r:embed="rId2"/>
          <a:stretch>
            <a:fillRect/>
          </a:stretch>
        </p:blipFill>
        <p:spPr>
          <a:xfrm>
            <a:off x="1187624" y="711478"/>
            <a:ext cx="7139416" cy="5184576"/>
          </a:xfrm>
          <a:prstGeom prst="rect">
            <a:avLst/>
          </a:prstGeom>
        </p:spPr>
      </p:pic>
      <p:sp>
        <p:nvSpPr>
          <p:cNvPr id="8" name="Ellipse 7">
            <a:extLst>
              <a:ext uri="{FF2B5EF4-FFF2-40B4-BE49-F238E27FC236}">
                <a16:creationId xmlns:a16="http://schemas.microsoft.com/office/drawing/2014/main" id="{B350AF21-44DE-314F-BB6B-0EB080C9B160}"/>
              </a:ext>
            </a:extLst>
          </p:cNvPr>
          <p:cNvSpPr/>
          <p:nvPr/>
        </p:nvSpPr>
        <p:spPr>
          <a:xfrm>
            <a:off x="7081656" y="2780928"/>
            <a:ext cx="1162752" cy="792088"/>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0A425F3C-7C9F-6D45-800B-08523A4117E4}"/>
              </a:ext>
            </a:extLst>
          </p:cNvPr>
          <p:cNvSpPr/>
          <p:nvPr/>
        </p:nvSpPr>
        <p:spPr>
          <a:xfrm>
            <a:off x="7081656" y="5103966"/>
            <a:ext cx="1029360" cy="701298"/>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B75CFB60-ED88-EC45-B7D8-ADC13A5792A7}"/>
              </a:ext>
            </a:extLst>
          </p:cNvPr>
          <p:cNvSpPr/>
          <p:nvPr/>
        </p:nvSpPr>
        <p:spPr>
          <a:xfrm>
            <a:off x="5220072" y="2852936"/>
            <a:ext cx="1080120" cy="64807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23736E54-AC0B-EC46-AA4F-72357F42AB01}"/>
              </a:ext>
            </a:extLst>
          </p:cNvPr>
          <p:cNvSpPr/>
          <p:nvPr/>
        </p:nvSpPr>
        <p:spPr>
          <a:xfrm>
            <a:off x="5148064" y="5085184"/>
            <a:ext cx="1152128" cy="64807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9B38986F-354E-4A4C-9C59-BD3D5726B673}"/>
              </a:ext>
            </a:extLst>
          </p:cNvPr>
          <p:cNvSpPr/>
          <p:nvPr/>
        </p:nvSpPr>
        <p:spPr>
          <a:xfrm>
            <a:off x="467544" y="6217494"/>
            <a:ext cx="6660232" cy="369332"/>
          </a:xfrm>
          <a:prstGeom prst="rect">
            <a:avLst/>
          </a:prstGeom>
        </p:spPr>
        <p:txBody>
          <a:bodyPr wrap="square">
            <a:spAutoFit/>
          </a:bodyPr>
          <a:lstStyle/>
          <a:p>
            <a:r>
              <a:rPr lang="fr-FR" dirty="0"/>
              <a:t>Source : MENJE - Chiffres clés au Luxembourg – 2016/2017 </a:t>
            </a:r>
          </a:p>
        </p:txBody>
      </p:sp>
    </p:spTree>
    <p:extLst>
      <p:ext uri="{BB962C8B-B14F-4D97-AF65-F5344CB8AC3E}">
        <p14:creationId xmlns:p14="http://schemas.microsoft.com/office/powerpoint/2010/main" val="3147894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FDD2D33-A426-B946-90F6-AAA11D7586FF}"/>
              </a:ext>
            </a:extLst>
          </p:cNvPr>
          <p:cNvSpPr>
            <a:spLocks noGrp="1"/>
          </p:cNvSpPr>
          <p:nvPr>
            <p:ph type="sldNum" sz="quarter" idx="12"/>
          </p:nvPr>
        </p:nvSpPr>
        <p:spPr/>
        <p:txBody>
          <a:bodyPr/>
          <a:lstStyle/>
          <a:p>
            <a:fld id="{EC701330-B20C-3241-AEF6-A41FE81768DC}" type="slidenum">
              <a:rPr lang="en-US" smtClean="0"/>
              <a:t>59</a:t>
            </a:fld>
            <a:endParaRPr lang="en-US"/>
          </a:p>
        </p:txBody>
      </p:sp>
      <p:sp>
        <p:nvSpPr>
          <p:cNvPr id="5" name="Rectangle 4">
            <a:extLst>
              <a:ext uri="{FF2B5EF4-FFF2-40B4-BE49-F238E27FC236}">
                <a16:creationId xmlns:a16="http://schemas.microsoft.com/office/drawing/2014/main" id="{58382BA5-2C36-ED4B-925A-45EA61408FBA}"/>
              </a:ext>
            </a:extLst>
          </p:cNvPr>
          <p:cNvSpPr/>
          <p:nvPr/>
        </p:nvSpPr>
        <p:spPr>
          <a:xfrm>
            <a:off x="323528" y="1496973"/>
            <a:ext cx="8064896" cy="4524315"/>
          </a:xfrm>
          <a:prstGeom prst="rect">
            <a:avLst/>
          </a:prstGeom>
        </p:spPr>
        <p:txBody>
          <a:bodyPr wrap="square">
            <a:spAutoFit/>
          </a:bodyPr>
          <a:lstStyle/>
          <a:p>
            <a:r>
              <a:rPr lang="fr-FR" sz="2400" dirty="0">
                <a:solidFill>
                  <a:srgbClr val="BF0000"/>
                </a:solidFill>
                <a:latin typeface="Calibri,Bold"/>
              </a:rPr>
              <a:t>« 7. </a:t>
            </a:r>
            <a:r>
              <a:rPr lang="fr-FR" sz="2400" dirty="0" err="1">
                <a:solidFill>
                  <a:srgbClr val="BF0000"/>
                </a:solidFill>
                <a:latin typeface="Calibri,Bold"/>
              </a:rPr>
              <a:t>Privilégions</a:t>
            </a:r>
            <a:r>
              <a:rPr lang="fr-FR" sz="2400" dirty="0">
                <a:solidFill>
                  <a:srgbClr val="BF0000"/>
                </a:solidFill>
                <a:latin typeface="Calibri,Bold"/>
              </a:rPr>
              <a:t> l’expertise nationale, pour des retours plus </a:t>
            </a:r>
            <a:r>
              <a:rPr lang="fr-FR" sz="2400" dirty="0" err="1">
                <a:solidFill>
                  <a:srgbClr val="BF0000"/>
                </a:solidFill>
                <a:latin typeface="Calibri,Bold"/>
              </a:rPr>
              <a:t>ciblés</a:t>
            </a:r>
            <a:r>
              <a:rPr lang="fr-FR" sz="2400" dirty="0">
                <a:solidFill>
                  <a:srgbClr val="BF0000"/>
                </a:solidFill>
                <a:latin typeface="Calibri,Bold"/>
              </a:rPr>
              <a:t> </a:t>
            </a:r>
            <a:endParaRPr lang="fr-FR" sz="2400" dirty="0"/>
          </a:p>
          <a:p>
            <a:endParaRPr lang="fr-FR" sz="2400" dirty="0">
              <a:solidFill>
                <a:srgbClr val="212121"/>
              </a:solidFill>
              <a:latin typeface="Calibri" panose="020F0502020204030204" pitchFamily="34" charset="0"/>
            </a:endParaRPr>
          </a:p>
          <a:p>
            <a:r>
              <a:rPr lang="fr-FR" sz="2400" dirty="0">
                <a:solidFill>
                  <a:srgbClr val="212121"/>
                </a:solidFill>
                <a:latin typeface="Calibri" panose="020F0502020204030204" pitchFamily="34" charset="0"/>
              </a:rPr>
              <a:t>Le Luxembourg ne s’oppose à un </a:t>
            </a:r>
            <a:r>
              <a:rPr lang="fr-FR" sz="2400" dirty="0" err="1">
                <a:solidFill>
                  <a:srgbClr val="212121"/>
                </a:solidFill>
                <a:latin typeface="Calibri" panose="020F0502020204030204" pitchFamily="34" charset="0"/>
              </a:rPr>
              <a:t>système</a:t>
            </a:r>
            <a:r>
              <a:rPr lang="fr-FR" sz="2400" dirty="0">
                <a:solidFill>
                  <a:srgbClr val="212121"/>
                </a:solidFill>
                <a:latin typeface="Calibri" panose="020F0502020204030204" pitchFamily="34" charset="0"/>
              </a:rPr>
              <a:t> de monitoring et d’</a:t>
            </a:r>
            <a:r>
              <a:rPr lang="fr-FR" sz="2400" dirty="0" err="1">
                <a:solidFill>
                  <a:srgbClr val="212121"/>
                </a:solidFill>
                <a:latin typeface="Calibri" panose="020F0502020204030204" pitchFamily="34" charset="0"/>
              </a:rPr>
              <a:t>évaluation</a:t>
            </a:r>
            <a:r>
              <a:rPr lang="fr-FR" sz="2400" dirty="0">
                <a:solidFill>
                  <a:srgbClr val="212121"/>
                </a:solidFill>
                <a:latin typeface="Calibri" panose="020F0502020204030204" pitchFamily="34" charset="0"/>
              </a:rPr>
              <a:t> externe. Au contraire ! </a:t>
            </a:r>
          </a:p>
          <a:p>
            <a:endParaRPr lang="fr-FR" sz="2400" dirty="0"/>
          </a:p>
          <a:p>
            <a:r>
              <a:rPr lang="fr-FR" sz="2400" dirty="0">
                <a:solidFill>
                  <a:srgbClr val="212121"/>
                </a:solidFill>
                <a:latin typeface="Calibri" panose="020F0502020204030204" pitchFamily="34" charset="0"/>
              </a:rPr>
              <a:t>Au cours des </a:t>
            </a:r>
            <a:r>
              <a:rPr lang="fr-FR" sz="2400" dirty="0" err="1">
                <a:solidFill>
                  <a:srgbClr val="212121"/>
                </a:solidFill>
                <a:latin typeface="Calibri" panose="020F0502020204030204" pitchFamily="34" charset="0"/>
              </a:rPr>
              <a:t>dernières</a:t>
            </a:r>
            <a:r>
              <a:rPr lang="fr-FR" sz="2400" dirty="0">
                <a:solidFill>
                  <a:srgbClr val="212121"/>
                </a:solidFill>
                <a:latin typeface="Calibri" panose="020F0502020204030204" pitchFamily="34" charset="0"/>
              </a:rPr>
              <a:t> </a:t>
            </a:r>
            <a:r>
              <a:rPr lang="fr-FR" sz="2400" dirty="0" err="1">
                <a:solidFill>
                  <a:srgbClr val="212121"/>
                </a:solidFill>
                <a:latin typeface="Calibri" panose="020F0502020204030204" pitchFamily="34" charset="0"/>
              </a:rPr>
              <a:t>années</a:t>
            </a:r>
            <a:r>
              <a:rPr lang="fr-FR" sz="2400" dirty="0">
                <a:solidFill>
                  <a:srgbClr val="212121"/>
                </a:solidFill>
                <a:latin typeface="Calibri" panose="020F0502020204030204" pitchFamily="34" charset="0"/>
              </a:rPr>
              <a:t>, le </a:t>
            </a:r>
            <a:r>
              <a:rPr lang="fr-FR" sz="2400" dirty="0" err="1">
                <a:solidFill>
                  <a:srgbClr val="212121"/>
                </a:solidFill>
                <a:latin typeface="Calibri" panose="020F0502020204030204" pitchFamily="34" charset="0"/>
              </a:rPr>
              <a:t>ministère</a:t>
            </a:r>
            <a:r>
              <a:rPr lang="fr-FR" sz="2400" dirty="0">
                <a:solidFill>
                  <a:srgbClr val="212121"/>
                </a:solidFill>
                <a:latin typeface="Calibri" panose="020F0502020204030204" pitchFamily="34" charset="0"/>
              </a:rPr>
              <a:t> et l’</a:t>
            </a:r>
            <a:r>
              <a:rPr lang="fr-FR" sz="2400" dirty="0" err="1">
                <a:solidFill>
                  <a:srgbClr val="212121"/>
                </a:solidFill>
                <a:latin typeface="Calibri" panose="020F0502020204030204" pitchFamily="34" charset="0"/>
              </a:rPr>
              <a:t>Universite</a:t>
            </a:r>
            <a:r>
              <a:rPr lang="fr-FR" sz="2400" dirty="0">
                <a:solidFill>
                  <a:srgbClr val="212121"/>
                </a:solidFill>
                <a:latin typeface="Calibri" panose="020F0502020204030204" pitchFamily="34" charset="0"/>
              </a:rPr>
              <a:t>́ du Luxembourg ont </a:t>
            </a:r>
            <a:r>
              <a:rPr lang="fr-FR" sz="2400" dirty="0" err="1">
                <a:solidFill>
                  <a:srgbClr val="212121"/>
                </a:solidFill>
                <a:latin typeface="Calibri" panose="020F0502020204030204" pitchFamily="34" charset="0"/>
              </a:rPr>
              <a:t>développe</a:t>
            </a:r>
            <a:r>
              <a:rPr lang="fr-FR" sz="2400" dirty="0">
                <a:solidFill>
                  <a:srgbClr val="212121"/>
                </a:solidFill>
                <a:latin typeface="Calibri" panose="020F0502020204030204" pitchFamily="34" charset="0"/>
              </a:rPr>
              <a:t>́ une </a:t>
            </a:r>
            <a:r>
              <a:rPr lang="fr-FR" sz="2400" dirty="0" err="1">
                <a:solidFill>
                  <a:srgbClr val="212121"/>
                </a:solidFill>
                <a:latin typeface="Calibri" panose="020F0502020204030204" pitchFamily="34" charset="0"/>
              </a:rPr>
              <a:t>véritable</a:t>
            </a:r>
            <a:r>
              <a:rPr lang="fr-FR" sz="2400" dirty="0">
                <a:solidFill>
                  <a:srgbClr val="212121"/>
                </a:solidFill>
                <a:latin typeface="Calibri" panose="020F0502020204030204" pitchFamily="34" charset="0"/>
              </a:rPr>
              <a:t> expertise nationale dans la mise en place d’instruments de mesure fiables et d’infrastructures </a:t>
            </a:r>
            <a:r>
              <a:rPr lang="fr-FR" sz="2400" dirty="0" err="1">
                <a:solidFill>
                  <a:srgbClr val="212121"/>
                </a:solidFill>
                <a:latin typeface="Calibri" panose="020F0502020204030204" pitchFamily="34" charset="0"/>
              </a:rPr>
              <a:t>nécessaires</a:t>
            </a:r>
            <a:r>
              <a:rPr lang="fr-FR" sz="2400" dirty="0">
                <a:solidFill>
                  <a:srgbClr val="212121"/>
                </a:solidFill>
                <a:latin typeface="Calibri" panose="020F0502020204030204" pitchFamily="34" charset="0"/>
              </a:rPr>
              <a:t> pour </a:t>
            </a:r>
            <a:r>
              <a:rPr lang="fr-FR" sz="2400" dirty="0" err="1">
                <a:solidFill>
                  <a:srgbClr val="212121"/>
                </a:solidFill>
                <a:latin typeface="Calibri" panose="020F0502020204030204" pitchFamily="34" charset="0"/>
              </a:rPr>
              <a:t>évaluer</a:t>
            </a:r>
            <a:r>
              <a:rPr lang="fr-FR" sz="2400" dirty="0">
                <a:solidFill>
                  <a:srgbClr val="212121"/>
                </a:solidFill>
                <a:latin typeface="Calibri" panose="020F0502020204030204" pitchFamily="34" charset="0"/>
              </a:rPr>
              <a:t> les performances de l’</a:t>
            </a:r>
            <a:r>
              <a:rPr lang="fr-FR" sz="2400" dirty="0" err="1">
                <a:solidFill>
                  <a:srgbClr val="212121"/>
                </a:solidFill>
                <a:latin typeface="Calibri" panose="020F0502020204030204" pitchFamily="34" charset="0"/>
              </a:rPr>
              <a:t>école</a:t>
            </a:r>
            <a:r>
              <a:rPr lang="fr-FR" sz="2400" dirty="0">
                <a:solidFill>
                  <a:srgbClr val="212121"/>
                </a:solidFill>
                <a:latin typeface="Calibri" panose="020F0502020204030204" pitchFamily="34" charset="0"/>
              </a:rPr>
              <a:t> luxembourgeoise et identifier les leviers susceptibles d’</a:t>
            </a:r>
            <a:r>
              <a:rPr lang="fr-FR" sz="2400" dirty="0" err="1">
                <a:solidFill>
                  <a:srgbClr val="212121"/>
                </a:solidFill>
                <a:latin typeface="Calibri" panose="020F0502020204030204" pitchFamily="34" charset="0"/>
              </a:rPr>
              <a:t>améliorer</a:t>
            </a:r>
            <a:r>
              <a:rPr lang="fr-FR" sz="2400" dirty="0">
                <a:solidFill>
                  <a:srgbClr val="212121"/>
                </a:solidFill>
                <a:latin typeface="Calibri" panose="020F0502020204030204" pitchFamily="34" charset="0"/>
              </a:rPr>
              <a:t> la </a:t>
            </a:r>
            <a:r>
              <a:rPr lang="fr-FR" sz="2400" dirty="0" err="1">
                <a:solidFill>
                  <a:srgbClr val="212121"/>
                </a:solidFill>
                <a:latin typeface="Calibri" panose="020F0502020204030204" pitchFamily="34" charset="0"/>
              </a:rPr>
              <a:t>qualite</a:t>
            </a:r>
            <a:r>
              <a:rPr lang="fr-FR" sz="2400" dirty="0">
                <a:solidFill>
                  <a:srgbClr val="212121"/>
                </a:solidFill>
                <a:latin typeface="Calibri" panose="020F0502020204030204" pitchFamily="34" charset="0"/>
              </a:rPr>
              <a:t>́ scolaire ».</a:t>
            </a:r>
            <a:endParaRPr lang="fr-FR" sz="2400" dirty="0"/>
          </a:p>
        </p:txBody>
      </p:sp>
      <p:sp>
        <p:nvSpPr>
          <p:cNvPr id="2" name="Rectangle 1">
            <a:extLst>
              <a:ext uri="{FF2B5EF4-FFF2-40B4-BE49-F238E27FC236}">
                <a16:creationId xmlns:a16="http://schemas.microsoft.com/office/drawing/2014/main" id="{6D807EF7-B03F-374C-9B5D-5ADC0DD3D13F}"/>
              </a:ext>
            </a:extLst>
          </p:cNvPr>
          <p:cNvSpPr/>
          <p:nvPr/>
        </p:nvSpPr>
        <p:spPr>
          <a:xfrm>
            <a:off x="531480" y="463066"/>
            <a:ext cx="7859216" cy="923330"/>
          </a:xfrm>
          <a:prstGeom prst="rect">
            <a:avLst/>
          </a:prstGeom>
        </p:spPr>
        <p:txBody>
          <a:bodyPr wrap="square">
            <a:spAutoFit/>
          </a:bodyPr>
          <a:lstStyle/>
          <a:p>
            <a:pPr algn="ctr"/>
            <a:r>
              <a:rPr lang="fr-FR" sz="3600" b="1" dirty="0">
                <a:solidFill>
                  <a:srgbClr val="0432FF"/>
                </a:solidFill>
              </a:rPr>
              <a:t>PISA 2015 au Luxembourg : Débat</a:t>
            </a:r>
          </a:p>
          <a:p>
            <a:pPr algn="ctr"/>
            <a:r>
              <a:rPr lang="fr-FR" dirty="0">
                <a:solidFill>
                  <a:srgbClr val="0432FF"/>
                </a:solidFill>
              </a:rPr>
              <a:t>Dossier de presse PISA 2015 - MENJE</a:t>
            </a:r>
            <a:endParaRPr lang="fr-FR" dirty="0"/>
          </a:p>
        </p:txBody>
      </p:sp>
    </p:spTree>
    <p:extLst>
      <p:ext uri="{BB962C8B-B14F-4D97-AF65-F5344CB8AC3E}">
        <p14:creationId xmlns:p14="http://schemas.microsoft.com/office/powerpoint/2010/main" val="2298523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5"/>
          <p:cNvSpPr>
            <a:spLocks noGrp="1" noChangeArrowheads="1"/>
          </p:cNvSpPr>
          <p:nvPr>
            <p:ph type="title"/>
          </p:nvPr>
        </p:nvSpPr>
        <p:spPr>
          <a:xfrm>
            <a:off x="0" y="476672"/>
            <a:ext cx="9036050" cy="612775"/>
          </a:xfrm>
        </p:spPr>
        <p:txBody>
          <a:bodyPr>
            <a:noAutofit/>
          </a:bodyPr>
          <a:lstStyle/>
          <a:p>
            <a:r>
              <a:rPr lang="fr-FR" altLang="en-US" sz="3600" b="1" dirty="0">
                <a:solidFill>
                  <a:srgbClr val="0000FF"/>
                </a:solidFill>
                <a:cs typeface="Arial" pitchFamily="34" charset="0"/>
              </a:rPr>
              <a:t>Multilinguisme au niveau institutionnel</a:t>
            </a:r>
          </a:p>
        </p:txBody>
      </p:sp>
      <p:grpSp>
        <p:nvGrpSpPr>
          <p:cNvPr id="9" name="Group 17"/>
          <p:cNvGrpSpPr>
            <a:grpSpLocks/>
          </p:cNvGrpSpPr>
          <p:nvPr/>
        </p:nvGrpSpPr>
        <p:grpSpPr bwMode="auto">
          <a:xfrm>
            <a:off x="179388" y="1307490"/>
            <a:ext cx="3452919" cy="4208205"/>
            <a:chOff x="381000" y="1077913"/>
            <a:chExt cx="3124200" cy="3810000"/>
          </a:xfrm>
        </p:grpSpPr>
        <p:grpSp>
          <p:nvGrpSpPr>
            <p:cNvPr id="10" name="Group 19"/>
            <p:cNvGrpSpPr>
              <a:grpSpLocks/>
            </p:cNvGrpSpPr>
            <p:nvPr/>
          </p:nvGrpSpPr>
          <p:grpSpPr bwMode="auto">
            <a:xfrm>
              <a:off x="381000" y="1077913"/>
              <a:ext cx="3124200" cy="3810000"/>
              <a:chOff x="384" y="1344"/>
              <a:chExt cx="1920" cy="2400"/>
            </a:xfrm>
          </p:grpSpPr>
          <p:pic>
            <p:nvPicPr>
              <p:cNvPr id="17" name="Picture 28" descr="map_luxembou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1344"/>
                <a:ext cx="1920" cy="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 Box 3"/>
              <p:cNvSpPr txBox="1">
                <a:spLocks noChangeArrowheads="1"/>
              </p:cNvSpPr>
              <p:nvPr/>
            </p:nvSpPr>
            <p:spPr bwMode="auto">
              <a:xfrm>
                <a:off x="960" y="3456"/>
                <a:ext cx="1200"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176463" indent="-21764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10000"/>
                  </a:lnSpc>
                  <a:spcBef>
                    <a:spcPct val="50000"/>
                  </a:spcBef>
                </a:pPr>
                <a:r>
                  <a:rPr lang="en-US" sz="1200">
                    <a:latin typeface="Verdana" charset="0"/>
                  </a:rPr>
                  <a:t>Territory   2586 sq km</a:t>
                </a:r>
                <a:endParaRPr lang="fr-FR" sz="1600">
                  <a:latin typeface="Verdana" charset="0"/>
                </a:endParaRPr>
              </a:p>
            </p:txBody>
          </p:sp>
        </p:grpSp>
        <p:grpSp>
          <p:nvGrpSpPr>
            <p:cNvPr id="11" name="Group 21"/>
            <p:cNvGrpSpPr>
              <a:grpSpLocks/>
            </p:cNvGrpSpPr>
            <p:nvPr/>
          </p:nvGrpSpPr>
          <p:grpSpPr bwMode="auto">
            <a:xfrm>
              <a:off x="1143000" y="2830513"/>
              <a:ext cx="1600200" cy="293687"/>
              <a:chOff x="864" y="2448"/>
              <a:chExt cx="1008" cy="185"/>
            </a:xfrm>
          </p:grpSpPr>
          <p:sp>
            <p:nvSpPr>
              <p:cNvPr id="15" name="Text Box 12"/>
              <p:cNvSpPr txBox="1">
                <a:spLocks noChangeArrowheads="1"/>
              </p:cNvSpPr>
              <p:nvPr/>
            </p:nvSpPr>
            <p:spPr bwMode="auto">
              <a:xfrm>
                <a:off x="1200" y="2448"/>
                <a:ext cx="432"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176463" indent="-21764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10000"/>
                  </a:lnSpc>
                  <a:spcBef>
                    <a:spcPct val="50000"/>
                  </a:spcBef>
                </a:pPr>
                <a:r>
                  <a:rPr lang="en-US" sz="1200">
                    <a:latin typeface="Verdana" charset="0"/>
                  </a:rPr>
                  <a:t>57 km</a:t>
                </a:r>
                <a:endParaRPr lang="fr-FR" sz="1600">
                  <a:latin typeface="Verdana" charset="0"/>
                </a:endParaRPr>
              </a:p>
            </p:txBody>
          </p:sp>
          <p:sp>
            <p:nvSpPr>
              <p:cNvPr id="16" name="Line 8"/>
              <p:cNvSpPr>
                <a:spLocks noChangeShapeType="1"/>
              </p:cNvSpPr>
              <p:nvPr/>
            </p:nvSpPr>
            <p:spPr bwMode="auto">
              <a:xfrm>
                <a:off x="864" y="2496"/>
                <a:ext cx="1008" cy="0"/>
              </a:xfrm>
              <a:prstGeom prst="line">
                <a:avLst/>
              </a:prstGeom>
              <a:noFill/>
              <a:ln w="190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lIns="92075" tIns="46038" rIns="92075" bIns="46038" anchor="ctr"/>
              <a:lstStyle/>
              <a:p>
                <a:endParaRPr lang="en-US"/>
              </a:p>
            </p:txBody>
          </p:sp>
        </p:grpSp>
        <p:grpSp>
          <p:nvGrpSpPr>
            <p:cNvPr id="12" name="Group 22"/>
            <p:cNvGrpSpPr>
              <a:grpSpLocks/>
            </p:cNvGrpSpPr>
            <p:nvPr/>
          </p:nvGrpSpPr>
          <p:grpSpPr bwMode="auto">
            <a:xfrm>
              <a:off x="990600" y="1458918"/>
              <a:ext cx="685800" cy="2667005"/>
              <a:chOff x="768" y="1584"/>
              <a:chExt cx="432" cy="1680"/>
            </a:xfrm>
          </p:grpSpPr>
          <p:sp>
            <p:nvSpPr>
              <p:cNvPr id="13" name="Text Box 11"/>
              <p:cNvSpPr txBox="1">
                <a:spLocks noChangeArrowheads="1"/>
              </p:cNvSpPr>
              <p:nvPr/>
            </p:nvSpPr>
            <p:spPr bwMode="auto">
              <a:xfrm>
                <a:off x="768" y="2064"/>
                <a:ext cx="432"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176463" indent="-21764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10000"/>
                  </a:lnSpc>
                  <a:spcBef>
                    <a:spcPct val="50000"/>
                  </a:spcBef>
                </a:pPr>
                <a:r>
                  <a:rPr lang="en-US" sz="1200">
                    <a:latin typeface="Verdana" charset="0"/>
                  </a:rPr>
                  <a:t>82 km</a:t>
                </a:r>
                <a:endParaRPr lang="fr-FR" sz="1600">
                  <a:latin typeface="Verdana" charset="0"/>
                </a:endParaRPr>
              </a:p>
            </p:txBody>
          </p:sp>
          <p:sp>
            <p:nvSpPr>
              <p:cNvPr id="14" name="Line 9"/>
              <p:cNvSpPr>
                <a:spLocks noChangeShapeType="1"/>
              </p:cNvSpPr>
              <p:nvPr/>
            </p:nvSpPr>
            <p:spPr bwMode="auto">
              <a:xfrm>
                <a:off x="1152" y="1584"/>
                <a:ext cx="0" cy="1680"/>
              </a:xfrm>
              <a:prstGeom prst="line">
                <a:avLst/>
              </a:prstGeom>
              <a:noFill/>
              <a:ln w="1905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lIns="92075" tIns="46038" rIns="92075" bIns="46038" anchor="ctr"/>
              <a:lstStyle/>
              <a:p>
                <a:endParaRPr lang="en-US"/>
              </a:p>
            </p:txBody>
          </p:sp>
        </p:grpSp>
      </p:grpSp>
      <p:sp>
        <p:nvSpPr>
          <p:cNvPr id="2" name="Rectangle 1"/>
          <p:cNvSpPr/>
          <p:nvPr/>
        </p:nvSpPr>
        <p:spPr>
          <a:xfrm>
            <a:off x="3632307" y="1457538"/>
            <a:ext cx="4045835" cy="752514"/>
          </a:xfrm>
          <a:prstGeom prst="rect">
            <a:avLst/>
          </a:prstGeom>
        </p:spPr>
        <p:txBody>
          <a:bodyPr wrap="square">
            <a:spAutoFit/>
          </a:bodyPr>
          <a:lstStyle/>
          <a:p>
            <a:pPr>
              <a:lnSpc>
                <a:spcPct val="110000"/>
              </a:lnSpc>
              <a:spcBef>
                <a:spcPct val="50000"/>
              </a:spcBef>
            </a:pPr>
            <a:r>
              <a:rPr lang="en-US" sz="2000" b="1" dirty="0">
                <a:cs typeface="Corbel" charset="0"/>
              </a:rPr>
              <a:t>3 </a:t>
            </a:r>
            <a:r>
              <a:rPr lang="en-US" sz="2000" b="1" dirty="0" err="1">
                <a:cs typeface="Corbel" charset="0"/>
              </a:rPr>
              <a:t>autres</a:t>
            </a:r>
            <a:r>
              <a:rPr lang="en-US" sz="2000" b="1" dirty="0">
                <a:cs typeface="Corbel" charset="0"/>
              </a:rPr>
              <a:t> </a:t>
            </a:r>
            <a:r>
              <a:rPr lang="en-US" sz="2000" b="1" dirty="0" err="1">
                <a:cs typeface="Corbel" charset="0"/>
              </a:rPr>
              <a:t>langues</a:t>
            </a:r>
            <a:r>
              <a:rPr lang="en-US" sz="2000" b="1" dirty="0">
                <a:cs typeface="Corbel" charset="0"/>
              </a:rPr>
              <a:t> </a:t>
            </a:r>
            <a:r>
              <a:rPr lang="en-US" sz="2000" b="1" dirty="0" err="1">
                <a:cs typeface="Corbel" charset="0"/>
              </a:rPr>
              <a:t>officielles</a:t>
            </a:r>
            <a:r>
              <a:rPr lang="en-US" sz="2000" b="1" dirty="0">
                <a:cs typeface="Corbel" charset="0"/>
              </a:rPr>
              <a:t> : </a:t>
            </a:r>
            <a:r>
              <a:rPr lang="en-US" sz="2000" dirty="0" err="1">
                <a:cs typeface="Corbel" charset="0"/>
              </a:rPr>
              <a:t>Luxembourgeois</a:t>
            </a:r>
            <a:r>
              <a:rPr lang="en-US" sz="2000" dirty="0">
                <a:cs typeface="Corbel" charset="0"/>
              </a:rPr>
              <a:t>, </a:t>
            </a:r>
            <a:r>
              <a:rPr lang="en-US" sz="2000" dirty="0" err="1">
                <a:cs typeface="Corbel" charset="0"/>
              </a:rPr>
              <a:t>Allemand</a:t>
            </a:r>
            <a:r>
              <a:rPr lang="en-US" sz="2000" dirty="0">
                <a:cs typeface="Corbel" charset="0"/>
              </a:rPr>
              <a:t>, </a:t>
            </a:r>
            <a:r>
              <a:rPr lang="en-US" sz="2000" dirty="0" err="1">
                <a:cs typeface="Corbel" charset="0"/>
              </a:rPr>
              <a:t>Français</a:t>
            </a:r>
            <a:endParaRPr lang="en-US" sz="2000" dirty="0">
              <a:cs typeface="Corbel" charset="0"/>
            </a:endParaRPr>
          </a:p>
        </p:txBody>
      </p:sp>
      <mc:AlternateContent xmlns:mc="http://schemas.openxmlformats.org/markup-compatibility/2006">
        <mc:Choice xmlns:a14="http://schemas.microsoft.com/office/drawing/2010/main" Requires="a14">
          <p:sp>
            <p:nvSpPr>
              <p:cNvPr id="3" name="ZoneTexte 2">
                <a:extLst>
                  <a:ext uri="{FF2B5EF4-FFF2-40B4-BE49-F238E27FC236}">
                    <a16:creationId xmlns:a16="http://schemas.microsoft.com/office/drawing/2014/main" id="{36506DA1-6F9A-6642-A211-70BE0F37C00C}"/>
                  </a:ext>
                </a:extLst>
              </p:cNvPr>
              <p:cNvSpPr txBox="1"/>
              <p:nvPr/>
            </p:nvSpPr>
            <p:spPr>
              <a:xfrm>
                <a:off x="3694963" y="2420888"/>
                <a:ext cx="4333421" cy="2554545"/>
              </a:xfrm>
              <a:prstGeom prst="rect">
                <a:avLst/>
              </a:prstGeom>
              <a:noFill/>
            </p:spPr>
            <p:txBody>
              <a:bodyPr wrap="square" rtlCol="0">
                <a:spAutoFit/>
              </a:bodyPr>
              <a:lstStyle/>
              <a:p>
                <a:pPr algn="just"/>
                <a:r>
                  <a:rPr lang="fr-FR" sz="2000" b="1" dirty="0"/>
                  <a:t>Trilinguisme « superposé » </a:t>
                </a:r>
                <a:r>
                  <a:rPr lang="fr-FR" sz="1600" dirty="0"/>
                  <a:t>(Kirsch, 2006) </a:t>
                </a:r>
                <a:r>
                  <a:rPr lang="fr-FR" sz="2000" dirty="0"/>
                  <a:t>:</a:t>
                </a:r>
              </a:p>
              <a:p>
                <a:pPr algn="just"/>
                <a:r>
                  <a:rPr lang="fr-FR" sz="2000" dirty="0"/>
                  <a:t>Les personnes sont supposées parler les 3 </a:t>
                </a:r>
                <a:r>
                  <a:rPr lang="fr-FR" sz="2000"/>
                  <a:t>langues nationales</a:t>
                </a:r>
                <a:endParaRPr lang="fr-FR" sz="2000" dirty="0"/>
              </a:p>
              <a:p>
                <a:pPr algn="just"/>
                <a14:m>
                  <m:oMathPara xmlns:m="http://schemas.openxmlformats.org/officeDocument/2006/math">
                    <m:oMathParaPr>
                      <m:jc m:val="centerGroup"/>
                    </m:oMathParaPr>
                    <m:oMath xmlns:m="http://schemas.openxmlformats.org/officeDocument/2006/math">
                      <m:r>
                        <a:rPr lang="fr-FR" sz="2000" i="1">
                          <a:latin typeface="Cambria Math" panose="02040503050406030204" pitchFamily="18" charset="0"/>
                          <a:ea typeface="Cambria Math" panose="02040503050406030204" pitchFamily="18" charset="0"/>
                        </a:rPr>
                        <m:t>≠</m:t>
                      </m:r>
                    </m:oMath>
                  </m:oMathPara>
                </a14:m>
                <a:endParaRPr lang="fr-FR" sz="2000" dirty="0"/>
              </a:p>
              <a:p>
                <a:pPr algn="just"/>
                <a:r>
                  <a:rPr lang="fr-FR" sz="2000" b="1" dirty="0"/>
                  <a:t>Trilinguisme « juxtaposé » </a:t>
                </a:r>
                <a:r>
                  <a:rPr lang="fr-FR" sz="2000" dirty="0"/>
                  <a:t>comme en Belgique ou en Suisse : différentes communautés linguistiques vivant les unes à côté des autres </a:t>
                </a:r>
              </a:p>
            </p:txBody>
          </p:sp>
        </mc:Choice>
        <mc:Fallback>
          <p:sp>
            <p:nvSpPr>
              <p:cNvPr id="3" name="ZoneTexte 2">
                <a:extLst>
                  <a:ext uri="{FF2B5EF4-FFF2-40B4-BE49-F238E27FC236}">
                    <a16:creationId xmlns:a16="http://schemas.microsoft.com/office/drawing/2014/main" id="{36506DA1-6F9A-6642-A211-70BE0F37C00C}"/>
                  </a:ext>
                </a:extLst>
              </p:cNvPr>
              <p:cNvSpPr txBox="1">
                <a:spLocks noRot="1" noChangeAspect="1" noMove="1" noResize="1" noEditPoints="1" noAdjustHandles="1" noChangeArrowheads="1" noChangeShapeType="1" noTextEdit="1"/>
              </p:cNvSpPr>
              <p:nvPr/>
            </p:nvSpPr>
            <p:spPr>
              <a:xfrm>
                <a:off x="3694963" y="2420888"/>
                <a:ext cx="4333421" cy="2554545"/>
              </a:xfrm>
              <a:prstGeom prst="rect">
                <a:avLst/>
              </a:prstGeom>
              <a:blipFill>
                <a:blip r:embed="rId4"/>
                <a:stretch>
                  <a:fillRect l="-1170" t="-990" r="-1170" b="-2970"/>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C4AD2E9A-B8FB-B648-B013-9782D6EA89DB}"/>
              </a:ext>
            </a:extLst>
          </p:cNvPr>
          <p:cNvSpPr txBox="1"/>
          <p:nvPr/>
        </p:nvSpPr>
        <p:spPr>
          <a:xfrm>
            <a:off x="370548" y="5581899"/>
            <a:ext cx="8517420" cy="1015663"/>
          </a:xfrm>
          <a:prstGeom prst="rect">
            <a:avLst/>
          </a:prstGeom>
          <a:noFill/>
        </p:spPr>
        <p:txBody>
          <a:bodyPr wrap="square" rtlCol="0">
            <a:spAutoFit/>
          </a:bodyPr>
          <a:lstStyle/>
          <a:p>
            <a:pPr algn="just"/>
            <a:r>
              <a:rPr lang="fr-FR" sz="2000" b="1" dirty="0"/>
              <a:t>Objectif</a:t>
            </a:r>
            <a:r>
              <a:rPr lang="fr-FR" sz="2000" dirty="0"/>
              <a:t> : Pouvoir communiquer et échanger avec les pays limitrophes auxquels le GD Luxembourg est lié institutionnellement, culturellement et économiquement </a:t>
            </a:r>
          </a:p>
        </p:txBody>
      </p:sp>
    </p:spTree>
    <p:extLst>
      <p:ext uri="{BB962C8B-B14F-4D97-AF65-F5344CB8AC3E}">
        <p14:creationId xmlns:p14="http://schemas.microsoft.com/office/powerpoint/2010/main" val="15849899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CC17B-1495-F042-B7CF-D2640D25BDA1}"/>
              </a:ext>
            </a:extLst>
          </p:cNvPr>
          <p:cNvSpPr>
            <a:spLocks noGrp="1"/>
          </p:cNvSpPr>
          <p:nvPr>
            <p:ph type="title"/>
          </p:nvPr>
        </p:nvSpPr>
        <p:spPr/>
        <p:txBody>
          <a:bodyPr>
            <a:normAutofit/>
          </a:bodyPr>
          <a:lstStyle/>
          <a:p>
            <a:r>
              <a:rPr lang="en-US" altLang="fr-FR" sz="3600" b="1" dirty="0">
                <a:solidFill>
                  <a:srgbClr val="0432FF"/>
                </a:solidFill>
                <a:latin typeface="Arial" panose="020B0604020202020204" pitchFamily="34" charset="0"/>
                <a:ea typeface="ＭＳ Ｐゴシック" panose="020B0600070205080204" pitchFamily="34" charset="-128"/>
              </a:rPr>
              <a:t>Le </a:t>
            </a:r>
            <a:r>
              <a:rPr lang="en-US" altLang="fr-FR" sz="3600" b="1" dirty="0" err="1">
                <a:solidFill>
                  <a:srgbClr val="0432FF"/>
                </a:solidFill>
                <a:latin typeface="Arial" panose="020B0604020202020204" pitchFamily="34" charset="0"/>
                <a:ea typeface="ＭＳ Ｐゴシック" panose="020B0600070205080204" pitchFamily="34" charset="-128"/>
              </a:rPr>
              <a:t>rôle</a:t>
            </a:r>
            <a:r>
              <a:rPr lang="en-US" altLang="fr-FR" sz="3600" b="1" dirty="0">
                <a:solidFill>
                  <a:srgbClr val="0432FF"/>
                </a:solidFill>
                <a:latin typeface="Arial" panose="020B0604020202020204" pitchFamily="34" charset="0"/>
                <a:ea typeface="ＭＳ Ｐゴシック" panose="020B0600070205080204" pitchFamily="34" charset="-128"/>
              </a:rPr>
              <a:t> des </a:t>
            </a:r>
            <a:r>
              <a:rPr lang="en-US" altLang="fr-FR" sz="3600" b="1" dirty="0" err="1">
                <a:solidFill>
                  <a:srgbClr val="0432FF"/>
                </a:solidFill>
                <a:latin typeface="Arial" panose="020B0604020202020204" pitchFamily="34" charset="0"/>
                <a:ea typeface="ＭＳ Ｐゴシック" panose="020B0600070205080204" pitchFamily="34" charset="-128"/>
              </a:rPr>
              <a:t>problèmes</a:t>
            </a:r>
            <a:r>
              <a:rPr lang="en-US" altLang="fr-FR" sz="3600" b="1" dirty="0">
                <a:solidFill>
                  <a:srgbClr val="0432FF"/>
                </a:solidFill>
                <a:latin typeface="Arial" panose="020B0604020202020204" pitchFamily="34" charset="0"/>
                <a:ea typeface="ＭＳ Ｐゴシック" panose="020B0600070205080204" pitchFamily="34" charset="-128"/>
              </a:rPr>
              <a:t> </a:t>
            </a:r>
          </a:p>
        </p:txBody>
      </p:sp>
      <p:graphicFrame>
        <p:nvGraphicFramePr>
          <p:cNvPr id="13" name="Table 12">
            <a:extLst>
              <a:ext uri="{FF2B5EF4-FFF2-40B4-BE49-F238E27FC236}">
                <a16:creationId xmlns:a16="http://schemas.microsoft.com/office/drawing/2014/main" id="{F5F461DB-4070-4341-879E-BD00BE47348C}"/>
              </a:ext>
            </a:extLst>
          </p:cNvPr>
          <p:cNvGraphicFramePr>
            <a:graphicFrameLocks noGrp="1"/>
          </p:cNvGraphicFramePr>
          <p:nvPr>
            <p:extLst/>
          </p:nvPr>
        </p:nvGraphicFramePr>
        <p:xfrm>
          <a:off x="827088" y="2420938"/>
          <a:ext cx="6096000" cy="2481946"/>
        </p:xfrm>
        <a:graphic>
          <a:graphicData uri="http://schemas.openxmlformats.org/drawingml/2006/table">
            <a:tbl>
              <a:tblPr/>
              <a:tblGrid>
                <a:gridCol w="4824412">
                  <a:extLst>
                    <a:ext uri="{9D8B030D-6E8A-4147-A177-3AD203B41FA5}">
                      <a16:colId xmlns:a16="http://schemas.microsoft.com/office/drawing/2014/main" val="463588986"/>
                    </a:ext>
                  </a:extLst>
                </a:gridCol>
                <a:gridCol w="1271588">
                  <a:extLst>
                    <a:ext uri="{9D8B030D-6E8A-4147-A177-3AD203B41FA5}">
                      <a16:colId xmlns:a16="http://schemas.microsoft.com/office/drawing/2014/main" val="3783782456"/>
                    </a:ext>
                  </a:extLst>
                </a:gridCol>
              </a:tblGrid>
              <a:tr h="3968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TA - A</a:t>
                      </a: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70570503"/>
                  </a:ext>
                </a:extLst>
              </a:tr>
              <a:tr h="68319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Apprendre</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des </a:t>
                      </a: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stratégies</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de </a:t>
                      </a: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résolution</a:t>
                      </a:r>
                      <a:endPar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95%</a:t>
                      </a: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62289596"/>
                  </a:ext>
                </a:extLst>
              </a:tr>
              <a:tr h="700088">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Introduire</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une</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nouvelle notion</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60%</a:t>
                      </a: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30675711"/>
                  </a:ext>
                </a:extLst>
              </a:tr>
              <a:tr h="700088">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Appliquer</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les </a:t>
                      </a: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opérations</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arithmétiques</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apprises</a:t>
                      </a: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55%</a:t>
                      </a: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35760967"/>
                  </a:ext>
                </a:extLst>
              </a:tr>
            </a:tbl>
          </a:graphicData>
        </a:graphic>
      </p:graphicFrame>
      <p:sp>
        <p:nvSpPr>
          <p:cNvPr id="43027" name="Content Placeholder 3">
            <a:extLst>
              <a:ext uri="{FF2B5EF4-FFF2-40B4-BE49-F238E27FC236}">
                <a16:creationId xmlns:a16="http://schemas.microsoft.com/office/drawing/2014/main" id="{E1955DFC-ACA0-1A48-BE7A-8B31DF4943F6}"/>
              </a:ext>
            </a:extLst>
          </p:cNvPr>
          <p:cNvSpPr>
            <a:spLocks noGrp="1"/>
          </p:cNvSpPr>
          <p:nvPr>
            <p:ph idx="1"/>
          </p:nvPr>
        </p:nvSpPr>
        <p:spPr>
          <a:xfrm>
            <a:off x="395288" y="1484313"/>
            <a:ext cx="8229600" cy="1152525"/>
          </a:xfrm>
        </p:spPr>
        <p:txBody>
          <a:bodyPr/>
          <a:lstStyle/>
          <a:p>
            <a:r>
              <a:rPr lang="en-US" altLang="fr-FR" sz="2800">
                <a:ea typeface="ＭＳ Ｐゴシック" panose="020B0600070205080204" pitchFamily="34" charset="-128"/>
              </a:rPr>
              <a:t>A quoi servent les problèmes?</a:t>
            </a:r>
          </a:p>
        </p:txBody>
      </p:sp>
    </p:spTree>
    <p:extLst>
      <p:ext uri="{BB962C8B-B14F-4D97-AF65-F5344CB8AC3E}">
        <p14:creationId xmlns:p14="http://schemas.microsoft.com/office/powerpoint/2010/main" val="31714436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E57C-1B76-E443-9FFD-59DA69415189}"/>
              </a:ext>
            </a:extLst>
          </p:cNvPr>
          <p:cNvSpPr>
            <a:spLocks noGrp="1"/>
          </p:cNvSpPr>
          <p:nvPr>
            <p:ph type="title"/>
          </p:nvPr>
        </p:nvSpPr>
        <p:spPr/>
        <p:txBody>
          <a:bodyPr>
            <a:normAutofit/>
          </a:bodyPr>
          <a:lstStyle/>
          <a:p>
            <a:r>
              <a:rPr lang="en-US" altLang="fr-FR" sz="3600" b="1" dirty="0">
                <a:solidFill>
                  <a:srgbClr val="0432FF"/>
                </a:solidFill>
                <a:latin typeface="Arial" panose="020B0604020202020204" pitchFamily="34" charset="0"/>
                <a:ea typeface="ＭＳ Ｐゴシック" panose="020B0600070205080204" pitchFamily="34" charset="-128"/>
              </a:rPr>
              <a:t>Le </a:t>
            </a:r>
            <a:r>
              <a:rPr lang="en-US" altLang="fr-FR" sz="3600" b="1" dirty="0" err="1">
                <a:solidFill>
                  <a:srgbClr val="0432FF"/>
                </a:solidFill>
                <a:latin typeface="Arial" panose="020B0604020202020204" pitchFamily="34" charset="0"/>
                <a:ea typeface="ＭＳ Ｐゴシック" panose="020B0600070205080204" pitchFamily="34" charset="-128"/>
              </a:rPr>
              <a:t>rôle</a:t>
            </a:r>
            <a:r>
              <a:rPr lang="en-US" altLang="fr-FR" sz="3600" b="1" dirty="0">
                <a:solidFill>
                  <a:srgbClr val="0432FF"/>
                </a:solidFill>
                <a:latin typeface="Arial" panose="020B0604020202020204" pitchFamily="34" charset="0"/>
                <a:ea typeface="ＭＳ Ｐゴシック" panose="020B0600070205080204" pitchFamily="34" charset="-128"/>
              </a:rPr>
              <a:t> des </a:t>
            </a:r>
            <a:r>
              <a:rPr lang="en-US" altLang="fr-FR" sz="3600" b="1" dirty="0" err="1">
                <a:solidFill>
                  <a:srgbClr val="0432FF"/>
                </a:solidFill>
                <a:latin typeface="Arial" panose="020B0604020202020204" pitchFamily="34" charset="0"/>
                <a:ea typeface="ＭＳ Ｐゴシック" panose="020B0600070205080204" pitchFamily="34" charset="-128"/>
              </a:rPr>
              <a:t>problèmes</a:t>
            </a:r>
            <a:r>
              <a:rPr lang="en-US" altLang="fr-FR" sz="3600" b="1" dirty="0">
                <a:solidFill>
                  <a:srgbClr val="0432FF"/>
                </a:solidFill>
                <a:latin typeface="Arial" panose="020B0604020202020204" pitchFamily="34" charset="0"/>
                <a:ea typeface="ＭＳ Ｐゴシック" panose="020B0600070205080204" pitchFamily="34" charset="-128"/>
              </a:rPr>
              <a:t> </a:t>
            </a:r>
          </a:p>
        </p:txBody>
      </p:sp>
      <p:sp>
        <p:nvSpPr>
          <p:cNvPr id="5" name="Content Placeholder 4">
            <a:extLst>
              <a:ext uri="{FF2B5EF4-FFF2-40B4-BE49-F238E27FC236}">
                <a16:creationId xmlns:a16="http://schemas.microsoft.com/office/drawing/2014/main" id="{83CDA8D2-9A2D-F043-AFC6-519483318BEE}"/>
              </a:ext>
            </a:extLst>
          </p:cNvPr>
          <p:cNvSpPr>
            <a:spLocks noGrp="1"/>
          </p:cNvSpPr>
          <p:nvPr>
            <p:ph idx="1"/>
          </p:nvPr>
        </p:nvSpPr>
        <p:spPr>
          <a:xfrm>
            <a:off x="468313" y="1557338"/>
            <a:ext cx="8229600" cy="4237037"/>
          </a:xfrm>
        </p:spPr>
        <p:txBody>
          <a:bodyPr/>
          <a:lstStyle/>
          <a:p>
            <a:r>
              <a:rPr lang="en-US" altLang="fr-FR" sz="2800">
                <a:ea typeface="ＭＳ Ｐゴシック" panose="020B0600070205080204" pitchFamily="34" charset="-128"/>
              </a:rPr>
              <a:t>Choix forcé : Classer le rôle des problèmes</a:t>
            </a:r>
          </a:p>
          <a:p>
            <a:endParaRPr lang="en-US" altLang="fr-FR" sz="2800">
              <a:ea typeface="ＭＳ Ｐゴシック" panose="020B0600070205080204" pitchFamily="34" charset="-128"/>
            </a:endParaRPr>
          </a:p>
          <a:p>
            <a:pPr>
              <a:buFontTx/>
              <a:buNone/>
            </a:pPr>
            <a:endParaRPr lang="en-US" altLang="fr-FR" sz="2800">
              <a:ea typeface="ＭＳ Ｐゴシック" panose="020B0600070205080204" pitchFamily="34" charset="-128"/>
            </a:endParaRPr>
          </a:p>
          <a:p>
            <a:pPr>
              <a:buFontTx/>
              <a:buNone/>
            </a:pPr>
            <a:endParaRPr lang="en-US" altLang="fr-FR" sz="2800">
              <a:ea typeface="ＭＳ Ｐゴシック" panose="020B0600070205080204" pitchFamily="34" charset="-128"/>
            </a:endParaRPr>
          </a:p>
        </p:txBody>
      </p:sp>
      <p:graphicFrame>
        <p:nvGraphicFramePr>
          <p:cNvPr id="13" name="Table 12">
            <a:extLst>
              <a:ext uri="{FF2B5EF4-FFF2-40B4-BE49-F238E27FC236}">
                <a16:creationId xmlns:a16="http://schemas.microsoft.com/office/drawing/2014/main" id="{A808CD18-535B-2043-8BFB-C939E15D5C18}"/>
              </a:ext>
            </a:extLst>
          </p:cNvPr>
          <p:cNvGraphicFramePr>
            <a:graphicFrameLocks noGrp="1"/>
          </p:cNvGraphicFramePr>
          <p:nvPr/>
        </p:nvGraphicFramePr>
        <p:xfrm>
          <a:off x="971550" y="2276475"/>
          <a:ext cx="6096000" cy="3027363"/>
        </p:xfrm>
        <a:graphic>
          <a:graphicData uri="http://schemas.openxmlformats.org/drawingml/2006/table">
            <a:tbl>
              <a:tblPr/>
              <a:tblGrid>
                <a:gridCol w="4824413">
                  <a:extLst>
                    <a:ext uri="{9D8B030D-6E8A-4147-A177-3AD203B41FA5}">
                      <a16:colId xmlns:a16="http://schemas.microsoft.com/office/drawing/2014/main" val="2064659139"/>
                    </a:ext>
                  </a:extLst>
                </a:gridCol>
                <a:gridCol w="1271587">
                  <a:extLst>
                    <a:ext uri="{9D8B030D-6E8A-4147-A177-3AD203B41FA5}">
                      <a16:colId xmlns:a16="http://schemas.microsoft.com/office/drawing/2014/main" val="204586114"/>
                    </a:ext>
                  </a:extLst>
                </a:gridCol>
              </a:tblGrid>
              <a:tr h="7016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Rôle des problèmes</a:t>
                      </a:r>
                    </a:p>
                  </a:txBody>
                  <a:tcPr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Classé en 1</a:t>
                      </a:r>
                    </a:p>
                  </a:txBody>
                  <a:tcPr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91020866"/>
                  </a:ext>
                </a:extLst>
              </a:tr>
              <a:tr h="7016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Appliquer</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les </a:t>
                      </a: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opérations</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arithmétiques</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apprises</a:t>
                      </a:r>
                    </a:p>
                  </a:txBody>
                  <a:tcPr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46%</a:t>
                      </a:r>
                    </a:p>
                  </a:txBody>
                  <a:tcPr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81776251"/>
                  </a:ext>
                </a:extLst>
              </a:tr>
              <a:tr h="3968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Apprendre</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des </a:t>
                      </a: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stratégies</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de </a:t>
                      </a: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résolution</a:t>
                      </a:r>
                      <a:endPar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44%</a:t>
                      </a:r>
                    </a:p>
                  </a:txBody>
                  <a:tcPr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91919447"/>
                  </a:ext>
                </a:extLst>
              </a:tr>
              <a:tr h="433388">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Introduire</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US" altLang="fr-FR"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une</a:t>
                      </a: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nouvelle notion</a:t>
                      </a:r>
                    </a:p>
                  </a:txBody>
                  <a:tcPr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7%</a:t>
                      </a:r>
                    </a:p>
                  </a:txBody>
                  <a:tcPr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04632186"/>
                  </a:ext>
                </a:extLst>
              </a:tr>
              <a:tr h="3968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Autre</a:t>
                      </a:r>
                    </a:p>
                  </a:txBody>
                  <a:tcPr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a:t>
                      </a:r>
                    </a:p>
                  </a:txBody>
                  <a:tcPr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54732776"/>
                  </a:ext>
                </a:extLst>
              </a:tr>
              <a:tr h="3968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Total</a:t>
                      </a:r>
                    </a:p>
                  </a:txBody>
                  <a:tcPr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1"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100%</a:t>
                      </a:r>
                    </a:p>
                  </a:txBody>
                  <a:tcPr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51129824"/>
                  </a:ext>
                </a:extLst>
              </a:tr>
            </a:tbl>
          </a:graphicData>
        </a:graphic>
      </p:graphicFrame>
    </p:spTree>
    <p:extLst>
      <p:ext uri="{BB962C8B-B14F-4D97-AF65-F5344CB8AC3E}">
        <p14:creationId xmlns:p14="http://schemas.microsoft.com/office/powerpoint/2010/main" val="20213004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61E0-646A-BD49-BCFB-D8E49B65BFB7}"/>
              </a:ext>
            </a:extLst>
          </p:cNvPr>
          <p:cNvSpPr>
            <a:spLocks noGrp="1"/>
          </p:cNvSpPr>
          <p:nvPr>
            <p:ph type="title"/>
          </p:nvPr>
        </p:nvSpPr>
        <p:spPr>
          <a:xfrm>
            <a:off x="325277" y="260275"/>
            <a:ext cx="8363272" cy="1143000"/>
          </a:xfrm>
        </p:spPr>
        <p:txBody>
          <a:bodyPr>
            <a:normAutofit/>
          </a:bodyPr>
          <a:lstStyle/>
          <a:p>
            <a:r>
              <a:rPr lang="en-US" altLang="fr-FR" sz="3600" b="1" dirty="0" err="1">
                <a:solidFill>
                  <a:srgbClr val="0432FF"/>
                </a:solidFill>
                <a:latin typeface="Arial" panose="020B0604020202020204" pitchFamily="34" charset="0"/>
                <a:ea typeface="ＭＳ Ｐゴシック" panose="020B0600070205080204" pitchFamily="34" charset="-128"/>
              </a:rPr>
              <a:t>Dans</a:t>
            </a:r>
            <a:r>
              <a:rPr lang="en-US" altLang="fr-FR" sz="3600" b="1" dirty="0">
                <a:solidFill>
                  <a:srgbClr val="0432FF"/>
                </a:solidFill>
                <a:latin typeface="Arial" panose="020B0604020202020204" pitchFamily="34" charset="0"/>
                <a:ea typeface="ＭＳ Ｐゴシック" panose="020B0600070205080204" pitchFamily="34" charset="-128"/>
              </a:rPr>
              <a:t> les </a:t>
            </a:r>
            <a:r>
              <a:rPr lang="en-US" altLang="fr-FR" sz="3600" b="1" dirty="0" err="1">
                <a:solidFill>
                  <a:srgbClr val="0432FF"/>
                </a:solidFill>
                <a:latin typeface="Arial" panose="020B0604020202020204" pitchFamily="34" charset="0"/>
                <a:ea typeface="ＭＳ Ｐゴシック" panose="020B0600070205080204" pitchFamily="34" charset="-128"/>
              </a:rPr>
              <a:t>faits</a:t>
            </a:r>
            <a:r>
              <a:rPr lang="en-US" altLang="fr-FR" sz="3600" b="1" dirty="0">
                <a:solidFill>
                  <a:srgbClr val="0432FF"/>
                </a:solidFill>
                <a:latin typeface="Arial" panose="020B0604020202020204" pitchFamily="34" charset="0"/>
                <a:ea typeface="ＭＳ Ｐゴシック" panose="020B0600070205080204" pitchFamily="34" charset="-128"/>
              </a:rPr>
              <a:t>, </a:t>
            </a:r>
            <a:r>
              <a:rPr lang="en-US" altLang="fr-FR" sz="3600" b="1" dirty="0" err="1">
                <a:solidFill>
                  <a:srgbClr val="0432FF"/>
                </a:solidFill>
                <a:latin typeface="Arial" panose="020B0604020202020204" pitchFamily="34" charset="0"/>
                <a:ea typeface="ＭＳ Ｐゴシック" panose="020B0600070205080204" pitchFamily="34" charset="-128"/>
              </a:rPr>
              <a:t>en</a:t>
            </a:r>
            <a:r>
              <a:rPr lang="en-US" altLang="fr-FR" sz="3600" b="1" dirty="0">
                <a:solidFill>
                  <a:srgbClr val="0432FF"/>
                </a:solidFill>
                <a:latin typeface="Arial" panose="020B0604020202020204" pitchFamily="34" charset="0"/>
                <a:ea typeface="ＭＳ Ｐゴシック" panose="020B0600070205080204" pitchFamily="34" charset="-128"/>
              </a:rPr>
              <a:t> </a:t>
            </a:r>
            <a:r>
              <a:rPr lang="en-US" altLang="fr-FR" sz="3600" b="1" dirty="0" err="1">
                <a:solidFill>
                  <a:srgbClr val="0432FF"/>
                </a:solidFill>
                <a:latin typeface="Arial" panose="020B0604020202020204" pitchFamily="34" charset="0"/>
                <a:ea typeface="ＭＳ Ｐゴシック" panose="020B0600070205080204" pitchFamily="34" charset="-128"/>
              </a:rPr>
              <a:t>mathématiques</a:t>
            </a:r>
            <a:r>
              <a:rPr lang="en-US" altLang="fr-FR" sz="3600" b="1" dirty="0">
                <a:solidFill>
                  <a:srgbClr val="0432FF"/>
                </a:solidFill>
                <a:latin typeface="Arial" panose="020B0604020202020204" pitchFamily="34" charset="0"/>
                <a:ea typeface="ＭＳ Ｐゴシック" panose="020B0600070205080204" pitchFamily="34" charset="-128"/>
              </a:rPr>
              <a:t> ...</a:t>
            </a:r>
            <a:endParaRPr lang="en-US" altLang="fr-FR" sz="3600" dirty="0">
              <a:solidFill>
                <a:srgbClr val="0432FF"/>
              </a:solidFill>
              <a:latin typeface="Arial" panose="020B0604020202020204" pitchFamily="34" charset="0"/>
              <a:ea typeface="ＭＳ Ｐゴシック" panose="020B0600070205080204" pitchFamily="34" charset="-128"/>
            </a:endParaRPr>
          </a:p>
        </p:txBody>
      </p:sp>
      <p:sp>
        <p:nvSpPr>
          <p:cNvPr id="37890" name="Content Placeholder 2">
            <a:extLst>
              <a:ext uri="{FF2B5EF4-FFF2-40B4-BE49-F238E27FC236}">
                <a16:creationId xmlns:a16="http://schemas.microsoft.com/office/drawing/2014/main" id="{86FDD7E3-34BA-834A-AFA5-D6DA325B12C7}"/>
              </a:ext>
            </a:extLst>
          </p:cNvPr>
          <p:cNvSpPr>
            <a:spLocks noGrp="1"/>
          </p:cNvSpPr>
          <p:nvPr>
            <p:ph idx="1"/>
          </p:nvPr>
        </p:nvSpPr>
        <p:spPr>
          <a:xfrm>
            <a:off x="179512" y="2204864"/>
            <a:ext cx="8229600" cy="4926013"/>
          </a:xfrm>
        </p:spPr>
        <p:txBody>
          <a:bodyPr>
            <a:normAutofit/>
          </a:bodyPr>
          <a:lstStyle/>
          <a:p>
            <a:pPr marL="415925" indent="-323850" algn="just">
              <a:lnSpc>
                <a:spcPct val="90000"/>
              </a:lnSpc>
              <a:spcBef>
                <a:spcPts val="500"/>
              </a:spcBef>
              <a:spcAft>
                <a:spcPts val="500"/>
              </a:spcAft>
              <a:tabLst>
                <a:tab pos="758825" algn="l"/>
                <a:tab pos="1139825" algn="l"/>
                <a:tab pos="1335088" algn="l"/>
              </a:tabLst>
            </a:pPr>
            <a:r>
              <a:rPr lang="en-US" altLang="fr-FR" sz="2400" dirty="0" err="1">
                <a:ea typeface="ＭＳ Ｐゴシック" panose="020B0600070205080204" pitchFamily="34" charset="-128"/>
                <a:sym typeface="Symbol" pitchFamily="2" charset="2"/>
              </a:rPr>
              <a:t>Recueil</a:t>
            </a:r>
            <a:r>
              <a:rPr lang="en-US" altLang="fr-FR" sz="2400" dirty="0">
                <a:ea typeface="ＭＳ Ｐゴシック" panose="020B0600070205080204" pitchFamily="34" charset="-128"/>
                <a:sym typeface="Symbol" pitchFamily="2" charset="2"/>
              </a:rPr>
              <a:t> des </a:t>
            </a:r>
            <a:r>
              <a:rPr lang="en-US" altLang="fr-FR" sz="2400" dirty="0" err="1">
                <a:ea typeface="ＭＳ Ｐゴシック" panose="020B0600070205080204" pitchFamily="34" charset="-128"/>
                <a:sym typeface="Symbol" pitchFamily="2" charset="2"/>
              </a:rPr>
              <a:t>données</a:t>
            </a:r>
            <a:r>
              <a:rPr lang="en-US" altLang="fr-FR" sz="2400" dirty="0">
                <a:ea typeface="ＭＳ Ｐゴシック" panose="020B0600070205080204" pitchFamily="34" charset="-128"/>
                <a:sym typeface="Symbol" pitchFamily="2" charset="2"/>
              </a:rPr>
              <a:t> sur les </a:t>
            </a:r>
            <a:r>
              <a:rPr lang="en-US" altLang="fr-FR" sz="2400" dirty="0" err="1">
                <a:ea typeface="ＭＳ Ｐゴシック" panose="020B0600070205080204" pitchFamily="34" charset="-128"/>
                <a:sym typeface="Symbol" pitchFamily="2" charset="2"/>
              </a:rPr>
              <a:t>croyances</a:t>
            </a:r>
            <a:r>
              <a:rPr lang="en-US" altLang="fr-FR" sz="2400" dirty="0">
                <a:ea typeface="ＭＳ Ｐゴシック" panose="020B0600070205080204" pitchFamily="34" charset="-128"/>
                <a:sym typeface="Symbol" pitchFamily="2" charset="2"/>
              </a:rPr>
              <a:t> et les </a:t>
            </a:r>
            <a:r>
              <a:rPr lang="en-US" altLang="fr-FR" sz="2400" dirty="0" err="1">
                <a:ea typeface="ＭＳ Ｐゴシック" panose="020B0600070205080204" pitchFamily="34" charset="-128"/>
                <a:sym typeface="Symbol" pitchFamily="2" charset="2"/>
              </a:rPr>
              <a:t>pratiques</a:t>
            </a:r>
            <a:r>
              <a:rPr lang="en-US" altLang="fr-FR" sz="2400" dirty="0">
                <a:ea typeface="ＭＳ Ｐゴシック" panose="020B0600070205080204" pitchFamily="34" charset="-128"/>
                <a:sym typeface="Symbol" pitchFamily="2" charset="2"/>
              </a:rPr>
              <a:t> </a:t>
            </a:r>
            <a:r>
              <a:rPr lang="en-US" altLang="fr-FR" sz="2400" dirty="0" err="1">
                <a:ea typeface="ＭＳ Ｐゴシック" panose="020B0600070205080204" pitchFamily="34" charset="-128"/>
                <a:sym typeface="Symbol" pitchFamily="2" charset="2"/>
              </a:rPr>
              <a:t>déclarées</a:t>
            </a:r>
            <a:r>
              <a:rPr lang="en-US" altLang="fr-FR" sz="2400" dirty="0">
                <a:ea typeface="ＭＳ Ｐゴシック" panose="020B0600070205080204" pitchFamily="34" charset="-128"/>
                <a:sym typeface="Symbol" pitchFamily="2" charset="2"/>
              </a:rPr>
              <a:t> des </a:t>
            </a:r>
            <a:r>
              <a:rPr lang="en-US" altLang="fr-FR" sz="2400" dirty="0" err="1">
                <a:ea typeface="ＭＳ Ｐゴシック" panose="020B0600070205080204" pitchFamily="34" charset="-128"/>
                <a:sym typeface="Symbol" pitchFamily="2" charset="2"/>
              </a:rPr>
              <a:t>enseignants</a:t>
            </a:r>
            <a:r>
              <a:rPr lang="en-US" altLang="fr-FR" sz="2400" dirty="0">
                <a:ea typeface="ＭＳ Ｐゴシック" panose="020B0600070205080204" pitchFamily="34" charset="-128"/>
                <a:sym typeface="Symbol" pitchFamily="2" charset="2"/>
              </a:rPr>
              <a:t>  via un questionnaire</a:t>
            </a:r>
          </a:p>
          <a:p>
            <a:pPr marL="434975" algn="just">
              <a:lnSpc>
                <a:spcPct val="90000"/>
              </a:lnSpc>
              <a:spcBef>
                <a:spcPts val="500"/>
              </a:spcBef>
              <a:spcAft>
                <a:spcPts val="500"/>
              </a:spcAft>
              <a:tabLst>
                <a:tab pos="758825" algn="l"/>
                <a:tab pos="1139825" algn="l"/>
                <a:tab pos="1335088" algn="l"/>
              </a:tabLst>
            </a:pPr>
            <a:r>
              <a:rPr lang="en-US" altLang="fr-FR" sz="2400" dirty="0">
                <a:ea typeface="ＭＳ Ｐゴシック" panose="020B0600070205080204" pitchFamily="34" charset="-128"/>
                <a:sym typeface="Symbol" pitchFamily="2" charset="2"/>
              </a:rPr>
              <a:t>Types </a:t>
            </a:r>
            <a:r>
              <a:rPr lang="en-US" altLang="fr-FR" sz="2400" dirty="0" err="1">
                <a:ea typeface="ＭＳ Ｐゴシック" panose="020B0600070205080204" pitchFamily="34" charset="-128"/>
                <a:sym typeface="Symbol" pitchFamily="2" charset="2"/>
              </a:rPr>
              <a:t>d’items</a:t>
            </a:r>
            <a:r>
              <a:rPr lang="en-US" altLang="fr-FR" sz="2400" dirty="0">
                <a:ea typeface="ＭＳ Ｐゴシック" panose="020B0600070205080204" pitchFamily="34" charset="-128"/>
                <a:sym typeface="Symbol" pitchFamily="2" charset="2"/>
              </a:rPr>
              <a:t>:</a:t>
            </a:r>
          </a:p>
          <a:p>
            <a:pPr marL="835025" lvl="1" algn="just">
              <a:lnSpc>
                <a:spcPct val="90000"/>
              </a:lnSpc>
              <a:spcBef>
                <a:spcPts val="500"/>
              </a:spcBef>
              <a:spcAft>
                <a:spcPts val="500"/>
              </a:spcAft>
              <a:tabLst>
                <a:tab pos="758825" algn="l"/>
                <a:tab pos="1139825" algn="l"/>
                <a:tab pos="1335088" algn="l"/>
              </a:tabLst>
            </a:pPr>
            <a:r>
              <a:rPr lang="en-US" altLang="fr-FR" sz="2000" dirty="0">
                <a:ea typeface="ＭＳ Ｐゴシック" panose="020B0600070205080204" pitchFamily="34" charset="-128"/>
                <a:sym typeface="Symbol" pitchFamily="2" charset="2"/>
              </a:rPr>
              <a:t>Items </a:t>
            </a:r>
            <a:r>
              <a:rPr lang="en-US" altLang="fr-FR" sz="2000" dirty="0" err="1">
                <a:ea typeface="ＭＳ Ｐゴシック" panose="020B0600070205080204" pitchFamily="34" charset="-128"/>
                <a:sym typeface="Symbol" pitchFamily="2" charset="2"/>
              </a:rPr>
              <a:t>classiques</a:t>
            </a:r>
            <a:r>
              <a:rPr lang="en-US" altLang="fr-FR" sz="2000" dirty="0">
                <a:ea typeface="ＭＳ Ｐゴシック" panose="020B0600070205080204" pitchFamily="34" charset="-128"/>
                <a:sym typeface="Symbol" pitchFamily="2" charset="2"/>
              </a:rPr>
              <a:t> (</a:t>
            </a:r>
            <a:r>
              <a:rPr lang="en-US" altLang="fr-FR" sz="2000" dirty="0" err="1">
                <a:ea typeface="ＭＳ Ｐゴシック" panose="020B0600070205080204" pitchFamily="34" charset="-128"/>
                <a:sym typeface="Symbol" pitchFamily="2" charset="2"/>
              </a:rPr>
              <a:t>échelle</a:t>
            </a:r>
            <a:r>
              <a:rPr lang="en-US" altLang="fr-FR" sz="2000" dirty="0">
                <a:ea typeface="ＭＳ Ｐゴシック" panose="020B0600070205080204" pitchFamily="34" charset="-128"/>
                <a:sym typeface="Symbol" pitchFamily="2" charset="2"/>
              </a:rPr>
              <a:t> de </a:t>
            </a:r>
            <a:r>
              <a:rPr lang="en-US" altLang="fr-FR" sz="2000" dirty="0" err="1">
                <a:ea typeface="ＭＳ Ｐゴシック" panose="020B0600070205080204" pitchFamily="34" charset="-128"/>
                <a:sym typeface="Symbol" pitchFamily="2" charset="2"/>
              </a:rPr>
              <a:t>likert</a:t>
            </a:r>
            <a:r>
              <a:rPr lang="en-US" altLang="fr-FR" sz="2000" dirty="0">
                <a:ea typeface="ＭＳ Ｐゴシック" panose="020B0600070205080204" pitchFamily="34" charset="-128"/>
                <a:sym typeface="Symbol" pitchFamily="2" charset="2"/>
              </a:rPr>
              <a:t> </a:t>
            </a:r>
            <a:r>
              <a:rPr lang="en-US" altLang="fr-FR" sz="2000" dirty="0" err="1">
                <a:ea typeface="ＭＳ Ｐゴシック" panose="020B0600070205080204" pitchFamily="34" charset="-128"/>
                <a:sym typeface="Symbol" pitchFamily="2" charset="2"/>
              </a:rPr>
              <a:t>en</a:t>
            </a:r>
            <a:r>
              <a:rPr lang="en-US" altLang="fr-FR" sz="2000" dirty="0">
                <a:ea typeface="ＭＳ Ｐゴシック" panose="020B0600070205080204" pitchFamily="34" charset="-128"/>
                <a:sym typeface="Symbol" pitchFamily="2" charset="2"/>
              </a:rPr>
              <a:t> 6 positions)</a:t>
            </a:r>
          </a:p>
          <a:p>
            <a:pPr marL="835025" lvl="1" algn="just">
              <a:lnSpc>
                <a:spcPct val="90000"/>
              </a:lnSpc>
              <a:spcBef>
                <a:spcPts val="500"/>
              </a:spcBef>
              <a:spcAft>
                <a:spcPts val="500"/>
              </a:spcAft>
              <a:tabLst>
                <a:tab pos="758825" algn="l"/>
                <a:tab pos="1139825" algn="l"/>
                <a:tab pos="1335088" algn="l"/>
              </a:tabLst>
            </a:pPr>
            <a:r>
              <a:rPr lang="en-US" altLang="fr-FR" sz="2000" dirty="0">
                <a:ea typeface="ＭＳ Ｐゴシック" panose="020B0600070205080204" pitchFamily="34" charset="-128"/>
                <a:sym typeface="Symbol" pitchFamily="2" charset="2"/>
              </a:rPr>
              <a:t>Items </a:t>
            </a:r>
            <a:r>
              <a:rPr lang="en-US" altLang="fr-FR" sz="2000" dirty="0" err="1">
                <a:ea typeface="ＭＳ Ｐゴシック" panose="020B0600070205080204" pitchFamily="34" charset="-128"/>
                <a:sym typeface="Symbol" pitchFamily="2" charset="2"/>
              </a:rPr>
              <a:t>contextualisés</a:t>
            </a:r>
            <a:r>
              <a:rPr lang="en-US" altLang="fr-FR" sz="2000" dirty="0">
                <a:ea typeface="ＭＳ Ｐゴシック" panose="020B0600070205080204" pitchFamily="34" charset="-128"/>
                <a:sym typeface="Symbol" pitchFamily="2" charset="2"/>
              </a:rPr>
              <a:t> (situations </a:t>
            </a:r>
            <a:r>
              <a:rPr lang="en-US" altLang="fr-FR" sz="2000" dirty="0" err="1">
                <a:ea typeface="ＭＳ Ｐゴシック" panose="020B0600070205080204" pitchFamily="34" charset="-128"/>
                <a:sym typeface="Symbol" pitchFamily="2" charset="2"/>
              </a:rPr>
              <a:t>pratiques</a:t>
            </a:r>
            <a:r>
              <a:rPr lang="en-US" altLang="fr-FR" sz="2000" dirty="0">
                <a:ea typeface="ＭＳ Ｐゴシック" panose="020B0600070205080204" pitchFamily="34" charset="-128"/>
                <a:sym typeface="Symbol" pitchFamily="2" charset="2"/>
              </a:rPr>
              <a:t>)</a:t>
            </a:r>
          </a:p>
          <a:p>
            <a:pPr marL="434975" algn="just">
              <a:lnSpc>
                <a:spcPct val="90000"/>
              </a:lnSpc>
              <a:spcBef>
                <a:spcPts val="500"/>
              </a:spcBef>
              <a:spcAft>
                <a:spcPts val="500"/>
              </a:spcAft>
              <a:tabLst>
                <a:tab pos="379413" algn="l"/>
                <a:tab pos="576263" algn="l"/>
                <a:tab pos="758825" algn="l"/>
                <a:tab pos="1139825" algn="l"/>
                <a:tab pos="1335088" algn="l"/>
              </a:tabLst>
            </a:pPr>
            <a:r>
              <a:rPr lang="en-US" altLang="fr-FR" sz="2400" dirty="0" err="1">
                <a:ea typeface="ＭＳ Ｐゴシック" panose="020B0600070205080204" pitchFamily="34" charset="-128"/>
                <a:sym typeface="Symbol" pitchFamily="2" charset="2"/>
              </a:rPr>
              <a:t>Echantillon</a:t>
            </a:r>
            <a:r>
              <a:rPr lang="en-US" altLang="fr-FR" sz="2400" dirty="0">
                <a:ea typeface="ＭＳ Ｐゴシック" panose="020B0600070205080204" pitchFamily="34" charset="-128"/>
                <a:sym typeface="Symbol" pitchFamily="2" charset="2"/>
              </a:rPr>
              <a:t> : 154 </a:t>
            </a:r>
            <a:r>
              <a:rPr lang="en-US" altLang="fr-FR" sz="2400" dirty="0" err="1">
                <a:ea typeface="ＭＳ Ｐゴシック" panose="020B0600070205080204" pitchFamily="34" charset="-128"/>
                <a:sym typeface="Symbol" pitchFamily="2" charset="2"/>
              </a:rPr>
              <a:t>enseignants</a:t>
            </a:r>
            <a:r>
              <a:rPr lang="en-US" altLang="fr-FR" sz="2400" dirty="0">
                <a:ea typeface="ＭＳ Ｐゴシック" panose="020B0600070205080204" pitchFamily="34" charset="-128"/>
                <a:sym typeface="Symbol" pitchFamily="2" charset="2"/>
              </a:rPr>
              <a:t> du </a:t>
            </a:r>
            <a:r>
              <a:rPr lang="en-US" altLang="fr-FR" sz="2400" dirty="0" err="1">
                <a:ea typeface="ＭＳ Ｐゴシック" panose="020B0600070205080204" pitchFamily="34" charset="-128"/>
                <a:sym typeface="Symbol" pitchFamily="2" charset="2"/>
              </a:rPr>
              <a:t>primaire</a:t>
            </a:r>
            <a:r>
              <a:rPr lang="en-US" altLang="fr-FR" sz="2400" dirty="0">
                <a:ea typeface="ＭＳ Ｐゴシック" panose="020B0600070205080204" pitchFamily="34" charset="-128"/>
                <a:sym typeface="Symbol" pitchFamily="2" charset="2"/>
              </a:rPr>
              <a:t>  </a:t>
            </a:r>
          </a:p>
        </p:txBody>
      </p:sp>
      <p:pic>
        <p:nvPicPr>
          <p:cNvPr id="37891" name="table">
            <a:extLst>
              <a:ext uri="{FF2B5EF4-FFF2-40B4-BE49-F238E27FC236}">
                <a16:creationId xmlns:a16="http://schemas.microsoft.com/office/drawing/2014/main" id="{5F0AC63B-2381-A84A-B417-9E0677A32E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778224"/>
            <a:ext cx="5036740" cy="189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27D64E3C-4939-F94A-B271-15A44D93637A}"/>
              </a:ext>
            </a:extLst>
          </p:cNvPr>
          <p:cNvSpPr txBox="1"/>
          <p:nvPr/>
        </p:nvSpPr>
        <p:spPr>
          <a:xfrm>
            <a:off x="374848" y="1268760"/>
            <a:ext cx="8589640" cy="830997"/>
          </a:xfrm>
          <a:prstGeom prst="rect">
            <a:avLst/>
          </a:prstGeom>
          <a:noFill/>
        </p:spPr>
        <p:txBody>
          <a:bodyPr wrap="square" rtlCol="0">
            <a:spAutoFit/>
          </a:bodyPr>
          <a:lstStyle/>
          <a:p>
            <a:pPr algn="ctr"/>
            <a:r>
              <a:rPr lang="en-US" altLang="fr-FR" sz="2400" dirty="0" err="1">
                <a:solidFill>
                  <a:srgbClr val="0432FF"/>
                </a:solidFill>
                <a:latin typeface="Arial" panose="020B0604020202020204" pitchFamily="34" charset="0"/>
                <a:ea typeface="ＭＳ Ｐゴシック" panose="020B0600070205080204" pitchFamily="34" charset="-128"/>
              </a:rPr>
              <a:t>Résultats</a:t>
            </a:r>
            <a:r>
              <a:rPr lang="en-US" altLang="fr-FR" sz="2400" dirty="0">
                <a:solidFill>
                  <a:srgbClr val="0432FF"/>
                </a:solidFill>
                <a:latin typeface="Arial" panose="020B0604020202020204" pitchFamily="34" charset="0"/>
                <a:ea typeface="ＭＳ Ｐゴシック" panose="020B0600070205080204" pitchFamily="34" charset="-128"/>
              </a:rPr>
              <a:t> d’un questionnaire </a:t>
            </a:r>
            <a:r>
              <a:rPr lang="en-US" altLang="fr-FR" sz="2400" dirty="0" err="1">
                <a:solidFill>
                  <a:srgbClr val="0432FF"/>
                </a:solidFill>
                <a:latin typeface="Arial" panose="020B0604020202020204" pitchFamily="34" charset="0"/>
                <a:ea typeface="ＭＳ Ｐゴシック" panose="020B0600070205080204" pitchFamily="34" charset="-128"/>
              </a:rPr>
              <a:t>à</a:t>
            </a:r>
            <a:r>
              <a:rPr lang="en-US" altLang="fr-FR" sz="2400" dirty="0">
                <a:solidFill>
                  <a:srgbClr val="0432FF"/>
                </a:solidFill>
                <a:latin typeface="Arial" panose="020B0604020202020204" pitchFamily="34" charset="0"/>
                <a:ea typeface="ＭＳ Ｐゴシック" panose="020B0600070205080204" pitchFamily="34" charset="-128"/>
              </a:rPr>
              <a:t> </a:t>
            </a:r>
            <a:r>
              <a:rPr lang="en-US" altLang="fr-FR" sz="2400" dirty="0" err="1">
                <a:solidFill>
                  <a:srgbClr val="0432FF"/>
                </a:solidFill>
                <a:latin typeface="Arial" panose="020B0604020202020204" pitchFamily="34" charset="0"/>
                <a:ea typeface="ＭＳ Ｐゴシック" panose="020B0600070205080204" pitchFamily="34" charset="-128"/>
              </a:rPr>
              <a:t>propos</a:t>
            </a:r>
            <a:r>
              <a:rPr lang="en-US" altLang="fr-FR" sz="2400" dirty="0">
                <a:solidFill>
                  <a:srgbClr val="0432FF"/>
                </a:solidFill>
                <a:latin typeface="Arial" panose="020B0604020202020204" pitchFamily="34" charset="0"/>
                <a:ea typeface="ＭＳ Ｐゴシック" panose="020B0600070205080204" pitchFamily="34" charset="-128"/>
              </a:rPr>
              <a:t> de la </a:t>
            </a:r>
            <a:r>
              <a:rPr lang="en-US" altLang="fr-FR" sz="2400" dirty="0" err="1">
                <a:solidFill>
                  <a:srgbClr val="0432FF"/>
                </a:solidFill>
                <a:latin typeface="Arial" panose="020B0604020202020204" pitchFamily="34" charset="0"/>
                <a:ea typeface="ＭＳ Ｐゴシック" panose="020B0600070205080204" pitchFamily="34" charset="-128"/>
              </a:rPr>
              <a:t>résolution</a:t>
            </a:r>
            <a:r>
              <a:rPr lang="en-US" altLang="fr-FR" sz="2400" dirty="0">
                <a:solidFill>
                  <a:srgbClr val="0432FF"/>
                </a:solidFill>
                <a:latin typeface="Arial" panose="020B0604020202020204" pitchFamily="34" charset="0"/>
                <a:ea typeface="ＭＳ Ｐゴシック" panose="020B0600070205080204" pitchFamily="34" charset="-128"/>
              </a:rPr>
              <a:t> de </a:t>
            </a:r>
            <a:r>
              <a:rPr lang="en-US" altLang="fr-FR" sz="2400" dirty="0" err="1">
                <a:solidFill>
                  <a:srgbClr val="0432FF"/>
                </a:solidFill>
                <a:latin typeface="Arial" panose="020B0604020202020204" pitchFamily="34" charset="0"/>
                <a:ea typeface="ＭＳ Ｐゴシック" panose="020B0600070205080204" pitchFamily="34" charset="-128"/>
              </a:rPr>
              <a:t>problèmes</a:t>
            </a:r>
            <a:r>
              <a:rPr lang="en-US" altLang="fr-FR" sz="2400" dirty="0">
                <a:solidFill>
                  <a:srgbClr val="0432FF"/>
                </a:solidFill>
                <a:latin typeface="Arial" panose="020B0604020202020204" pitchFamily="34" charset="0"/>
                <a:ea typeface="ＭＳ Ｐゴシック" panose="020B0600070205080204" pitchFamily="34" charset="-128"/>
              </a:rPr>
              <a:t> </a:t>
            </a:r>
            <a:endParaRPr lang="fr-FR" sz="2400" dirty="0"/>
          </a:p>
        </p:txBody>
      </p:sp>
    </p:spTree>
    <p:extLst>
      <p:ext uri="{BB962C8B-B14F-4D97-AF65-F5344CB8AC3E}">
        <p14:creationId xmlns:p14="http://schemas.microsoft.com/office/powerpoint/2010/main" val="10907222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5F763-EE35-704D-94D1-260FBCD7C47A}"/>
              </a:ext>
            </a:extLst>
          </p:cNvPr>
          <p:cNvSpPr>
            <a:spLocks noGrp="1"/>
          </p:cNvSpPr>
          <p:nvPr>
            <p:ph type="title"/>
          </p:nvPr>
        </p:nvSpPr>
        <p:spPr>
          <a:xfrm>
            <a:off x="457200" y="274638"/>
            <a:ext cx="8435280" cy="1143000"/>
          </a:xfrm>
        </p:spPr>
        <p:txBody>
          <a:bodyPr>
            <a:normAutofit/>
          </a:bodyPr>
          <a:lstStyle/>
          <a:p>
            <a:r>
              <a:rPr lang="en-US" altLang="fr-FR" sz="3600" b="1" dirty="0">
                <a:solidFill>
                  <a:srgbClr val="0432FF"/>
                </a:solidFill>
                <a:latin typeface="Arial" panose="020B0604020202020204" pitchFamily="34" charset="0"/>
                <a:ea typeface="ＭＳ Ｐゴシック" panose="020B0600070205080204" pitchFamily="34" charset="-128"/>
              </a:rPr>
              <a:t>Les </a:t>
            </a:r>
            <a:r>
              <a:rPr lang="en-US" altLang="fr-FR" sz="3600" b="1" dirty="0" err="1">
                <a:solidFill>
                  <a:srgbClr val="0432FF"/>
                </a:solidFill>
                <a:latin typeface="Arial" panose="020B0604020202020204" pitchFamily="34" charset="0"/>
                <a:ea typeface="ＭＳ Ｐゴシック" panose="020B0600070205080204" pitchFamily="34" charset="-128"/>
              </a:rPr>
              <a:t>problèmes</a:t>
            </a:r>
            <a:r>
              <a:rPr lang="en-US" altLang="fr-FR" sz="3600" b="1" dirty="0">
                <a:solidFill>
                  <a:srgbClr val="0432FF"/>
                </a:solidFill>
                <a:latin typeface="Arial" panose="020B0604020202020204" pitchFamily="34" charset="0"/>
                <a:ea typeface="ＭＳ Ｐゴシック" panose="020B0600070205080204" pitchFamily="34" charset="-128"/>
              </a:rPr>
              <a:t> non </a:t>
            </a:r>
            <a:r>
              <a:rPr lang="en-US" altLang="fr-FR" sz="3600" b="1" dirty="0" err="1">
                <a:solidFill>
                  <a:srgbClr val="0432FF"/>
                </a:solidFill>
                <a:latin typeface="Arial" panose="020B0604020202020204" pitchFamily="34" charset="0"/>
                <a:ea typeface="ＭＳ Ｐゴシック" panose="020B0600070205080204" pitchFamily="34" charset="-128"/>
              </a:rPr>
              <a:t>routiniers</a:t>
            </a:r>
            <a:r>
              <a:rPr lang="en-US" altLang="fr-FR" sz="3600" b="1" dirty="0">
                <a:solidFill>
                  <a:srgbClr val="0432FF"/>
                </a:solidFill>
                <a:latin typeface="Arial" panose="020B0604020202020204" pitchFamily="34" charset="0"/>
                <a:ea typeface="ＭＳ Ｐゴシック" panose="020B0600070205080204" pitchFamily="34" charset="-128"/>
              </a:rPr>
              <a:t> </a:t>
            </a:r>
          </a:p>
        </p:txBody>
      </p:sp>
      <p:sp>
        <p:nvSpPr>
          <p:cNvPr id="8" name="Rectangle 7">
            <a:extLst>
              <a:ext uri="{FF2B5EF4-FFF2-40B4-BE49-F238E27FC236}">
                <a16:creationId xmlns:a16="http://schemas.microsoft.com/office/drawing/2014/main" id="{8A6A8C0E-EC6D-9843-89FB-456B090396FA}"/>
              </a:ext>
            </a:extLst>
          </p:cNvPr>
          <p:cNvSpPr>
            <a:spLocks noGrp="1" noChangeArrowheads="1"/>
          </p:cNvSpPr>
          <p:nvPr/>
        </p:nvSpPr>
        <p:spPr bwMode="auto">
          <a:xfrm>
            <a:off x="468313" y="1340768"/>
            <a:ext cx="8229600" cy="48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tabLst>
                <a:tab pos="3794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794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794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794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794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3794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3794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3794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379413" algn="l"/>
              </a:tabLst>
              <a:defRPr sz="2400">
                <a:solidFill>
                  <a:schemeClr val="tx1"/>
                </a:solidFill>
                <a:latin typeface="Arial" panose="020B0604020202020204" pitchFamily="34" charset="0"/>
                <a:ea typeface="ＭＳ Ｐゴシック" panose="020B0600070205080204" pitchFamily="34" charset="-128"/>
              </a:defRPr>
            </a:lvl9pPr>
          </a:lstStyle>
          <a:p>
            <a:pPr algn="just">
              <a:lnSpc>
                <a:spcPct val="80000"/>
              </a:lnSpc>
              <a:spcBef>
                <a:spcPct val="20000"/>
              </a:spcBef>
            </a:pPr>
            <a:r>
              <a:rPr lang="en-US" altLang="fr-FR" sz="2800" dirty="0" err="1">
                <a:sym typeface="Symbol" pitchFamily="2" charset="2"/>
              </a:rPr>
              <a:t>Dans</a:t>
            </a:r>
            <a:r>
              <a:rPr lang="en-US" altLang="fr-FR" sz="2800" dirty="0">
                <a:sym typeface="Symbol" pitchFamily="2" charset="2"/>
              </a:rPr>
              <a:t> les items </a:t>
            </a:r>
            <a:r>
              <a:rPr lang="en-US" altLang="fr-FR" sz="2800" dirty="0" err="1">
                <a:sym typeface="Symbol" pitchFamily="2" charset="2"/>
              </a:rPr>
              <a:t>contextualisés</a:t>
            </a:r>
            <a:r>
              <a:rPr lang="en-US" altLang="fr-FR" sz="2800" dirty="0">
                <a:sym typeface="Symbol" pitchFamily="2" charset="2"/>
              </a:rPr>
              <a:t> (1</a:t>
            </a:r>
            <a:r>
              <a:rPr lang="en-US" altLang="fr-FR" sz="2800" baseline="30000" dirty="0">
                <a:sym typeface="Symbol" pitchFamily="2" charset="2"/>
              </a:rPr>
              <a:t>ère</a:t>
            </a:r>
            <a:r>
              <a:rPr lang="en-US" altLang="fr-FR" sz="2800" dirty="0">
                <a:sym typeface="Symbol" pitchFamily="2" charset="2"/>
              </a:rPr>
              <a:t> </a:t>
            </a:r>
            <a:r>
              <a:rPr lang="en-US" altLang="fr-FR" sz="2800" dirty="0" err="1">
                <a:sym typeface="Symbol" pitchFamily="2" charset="2"/>
              </a:rPr>
              <a:t>année</a:t>
            </a:r>
            <a:r>
              <a:rPr lang="en-US" altLang="fr-FR" sz="2800" dirty="0">
                <a:sym typeface="Symbol" pitchFamily="2" charset="2"/>
              </a:rPr>
              <a:t>), </a:t>
            </a:r>
          </a:p>
          <a:p>
            <a:pPr algn="just">
              <a:lnSpc>
                <a:spcPct val="80000"/>
              </a:lnSpc>
              <a:spcBef>
                <a:spcPct val="20000"/>
              </a:spcBef>
            </a:pPr>
            <a:endParaRPr lang="en-US" altLang="fr-FR" sz="2800" dirty="0">
              <a:sym typeface="Symbol" pitchFamily="2" charset="2"/>
            </a:endParaRPr>
          </a:p>
          <a:p>
            <a:pPr algn="just">
              <a:lnSpc>
                <a:spcPct val="80000"/>
              </a:lnSpc>
              <a:spcBef>
                <a:spcPct val="20000"/>
              </a:spcBef>
            </a:pPr>
            <a:endParaRPr lang="en-US" altLang="fr-FR" sz="2800" dirty="0">
              <a:sym typeface="Symbol" pitchFamily="2" charset="2"/>
            </a:endParaRPr>
          </a:p>
          <a:p>
            <a:pPr algn="just">
              <a:lnSpc>
                <a:spcPct val="80000"/>
              </a:lnSpc>
              <a:spcBef>
                <a:spcPct val="20000"/>
              </a:spcBef>
            </a:pPr>
            <a:r>
              <a:rPr lang="en-US" altLang="fr-FR" sz="2800" dirty="0">
                <a:sym typeface="Symbol" pitchFamily="2" charset="2"/>
              </a:rPr>
              <a:t> </a:t>
            </a:r>
          </a:p>
          <a:p>
            <a:pPr algn="just">
              <a:lnSpc>
                <a:spcPct val="80000"/>
              </a:lnSpc>
              <a:spcBef>
                <a:spcPct val="20000"/>
              </a:spcBef>
              <a:buFontTx/>
              <a:buChar char="-"/>
            </a:pPr>
            <a:endParaRPr lang="en-US" altLang="fr-FR" sz="2800" dirty="0">
              <a:sym typeface="Symbol" pitchFamily="2" charset="2"/>
            </a:endParaRPr>
          </a:p>
          <a:p>
            <a:pPr algn="just">
              <a:lnSpc>
                <a:spcPct val="40000"/>
              </a:lnSpc>
              <a:spcBef>
                <a:spcPct val="20000"/>
              </a:spcBef>
            </a:pPr>
            <a:endParaRPr lang="en-US" altLang="fr-FR" sz="2800" dirty="0">
              <a:sym typeface="Symbol" pitchFamily="2" charset="2"/>
            </a:endParaRPr>
          </a:p>
        </p:txBody>
      </p:sp>
      <p:graphicFrame>
        <p:nvGraphicFramePr>
          <p:cNvPr id="9" name="Table 8">
            <a:extLst>
              <a:ext uri="{FF2B5EF4-FFF2-40B4-BE49-F238E27FC236}">
                <a16:creationId xmlns:a16="http://schemas.microsoft.com/office/drawing/2014/main" id="{30C68DFB-0447-F24A-9903-A499E3EBE0A9}"/>
              </a:ext>
            </a:extLst>
          </p:cNvPr>
          <p:cNvGraphicFramePr>
            <a:graphicFrameLocks noGrp="1"/>
          </p:cNvGraphicFramePr>
          <p:nvPr>
            <p:extLst/>
          </p:nvPr>
        </p:nvGraphicFramePr>
        <p:xfrm>
          <a:off x="900113" y="1844824"/>
          <a:ext cx="7416800" cy="3570288"/>
        </p:xfrm>
        <a:graphic>
          <a:graphicData uri="http://schemas.openxmlformats.org/drawingml/2006/table">
            <a:tbl>
              <a:tblPr/>
              <a:tblGrid>
                <a:gridCol w="504825">
                  <a:extLst>
                    <a:ext uri="{9D8B030D-6E8A-4147-A177-3AD203B41FA5}">
                      <a16:colId xmlns:a16="http://schemas.microsoft.com/office/drawing/2014/main" val="227562789"/>
                    </a:ext>
                  </a:extLst>
                </a:gridCol>
                <a:gridCol w="4032250">
                  <a:extLst>
                    <a:ext uri="{9D8B030D-6E8A-4147-A177-3AD203B41FA5}">
                      <a16:colId xmlns:a16="http://schemas.microsoft.com/office/drawing/2014/main" val="1244933080"/>
                    </a:ext>
                  </a:extLst>
                </a:gridCol>
                <a:gridCol w="1439862">
                  <a:extLst>
                    <a:ext uri="{9D8B030D-6E8A-4147-A177-3AD203B41FA5}">
                      <a16:colId xmlns:a16="http://schemas.microsoft.com/office/drawing/2014/main" val="4089637835"/>
                    </a:ext>
                  </a:extLst>
                </a:gridCol>
                <a:gridCol w="1439863">
                  <a:extLst>
                    <a:ext uri="{9D8B030D-6E8A-4147-A177-3AD203B41FA5}">
                      <a16:colId xmlns:a16="http://schemas.microsoft.com/office/drawing/2014/main" val="3607579536"/>
                    </a:ext>
                  </a:extLst>
                </a:gridCol>
              </a:tblGrid>
              <a:tr h="792163">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Intérêt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Rang 1 ou 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Habitudes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Rang 1 ou 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1088878"/>
                  </a:ext>
                </a:extLst>
              </a:tr>
              <a:tr h="3968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Non routinier (achats A)</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44%</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22%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914388898"/>
                  </a:ext>
                </a:extLst>
              </a:tr>
              <a:tr h="3968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Non routinier (logique)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44%</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433531194"/>
                  </a:ext>
                </a:extLst>
              </a:tr>
              <a:tr h="3968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Non routinier (jeu de cartes)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813651600"/>
                  </a:ext>
                </a:extLst>
              </a:tr>
              <a:tr h="3968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4</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Routinier (achats version B)</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35177885"/>
                  </a:ext>
                </a:extLst>
              </a:tr>
              <a:tr h="3968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5</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Routinier (passagers dans le bus)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33%</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06341103"/>
                  </a:ext>
                </a:extLst>
              </a:tr>
              <a:tr h="3968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Routinier (livres)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27%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76244278"/>
                  </a:ext>
                </a:extLst>
              </a:tr>
              <a:tr h="3968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Routinier (élèves en classe)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88430299"/>
                  </a:ext>
                </a:extLst>
              </a:tr>
            </a:tbl>
          </a:graphicData>
        </a:graphic>
      </p:graphicFrame>
      <p:sp>
        <p:nvSpPr>
          <p:cNvPr id="3" name="ZoneTexte 2">
            <a:extLst>
              <a:ext uri="{FF2B5EF4-FFF2-40B4-BE49-F238E27FC236}">
                <a16:creationId xmlns:a16="http://schemas.microsoft.com/office/drawing/2014/main" id="{5F034FC4-B019-E940-8B3D-6DB76B004156}"/>
              </a:ext>
            </a:extLst>
          </p:cNvPr>
          <p:cNvSpPr txBox="1"/>
          <p:nvPr/>
        </p:nvSpPr>
        <p:spPr>
          <a:xfrm>
            <a:off x="179512" y="5517232"/>
            <a:ext cx="8964487" cy="1323439"/>
          </a:xfrm>
          <a:prstGeom prst="rect">
            <a:avLst/>
          </a:prstGeom>
          <a:noFill/>
        </p:spPr>
        <p:txBody>
          <a:bodyPr wrap="square" rtlCol="0">
            <a:spAutoFit/>
          </a:bodyPr>
          <a:lstStyle/>
          <a:p>
            <a:pPr algn="just"/>
            <a:r>
              <a:rPr lang="fr-FR" sz="2000" b="1" dirty="0"/>
              <a:t>Problèmes non routiniers </a:t>
            </a:r>
            <a:r>
              <a:rPr lang="fr-FR" sz="2000" dirty="0"/>
              <a:t>= problèmes dont la solution n’</a:t>
            </a:r>
            <a:r>
              <a:rPr lang="fr-FR" sz="2000" dirty="0" err="1"/>
              <a:t>apparaît</a:t>
            </a:r>
            <a:r>
              <a:rPr lang="fr-FR" sz="2000" dirty="0"/>
              <a:t> pas d’</a:t>
            </a:r>
            <a:r>
              <a:rPr lang="fr-FR" sz="2000" dirty="0" err="1"/>
              <a:t>emblée</a:t>
            </a:r>
            <a:r>
              <a:rPr lang="fr-FR" sz="2000" dirty="0"/>
              <a:t> et dont la </a:t>
            </a:r>
            <a:r>
              <a:rPr lang="fr-FR" sz="2000" dirty="0" err="1"/>
              <a:t>résolution</a:t>
            </a:r>
            <a:r>
              <a:rPr lang="fr-FR" sz="2000" dirty="0"/>
              <a:t> ne consiste pas en l’application d’une </a:t>
            </a:r>
            <a:r>
              <a:rPr lang="fr-FR" sz="2000" dirty="0" err="1"/>
              <a:t>procédure</a:t>
            </a:r>
            <a:r>
              <a:rPr lang="fr-FR" sz="2000" dirty="0"/>
              <a:t> qui vient d’</a:t>
            </a:r>
            <a:r>
              <a:rPr lang="fr-FR" sz="2000" dirty="0" err="1"/>
              <a:t>être</a:t>
            </a:r>
            <a:r>
              <a:rPr lang="fr-FR" sz="2000" dirty="0"/>
              <a:t> vue en classe » Ce type de </a:t>
            </a:r>
            <a:r>
              <a:rPr lang="fr-FR" sz="2000" dirty="0" err="1"/>
              <a:t>problème</a:t>
            </a:r>
            <a:r>
              <a:rPr lang="fr-FR" sz="2000" dirty="0"/>
              <a:t> implique souvent plusieurs </a:t>
            </a:r>
            <a:r>
              <a:rPr lang="fr-FR" sz="2000" dirty="0" err="1"/>
              <a:t>démarches</a:t>
            </a:r>
            <a:r>
              <a:rPr lang="fr-FR" sz="2000" dirty="0"/>
              <a:t> de </a:t>
            </a:r>
            <a:r>
              <a:rPr lang="fr-FR" sz="2000" dirty="0" err="1"/>
              <a:t>résolution</a:t>
            </a:r>
            <a:r>
              <a:rPr lang="fr-FR" sz="2000" dirty="0"/>
              <a:t> </a:t>
            </a:r>
          </a:p>
        </p:txBody>
      </p:sp>
    </p:spTree>
    <p:extLst>
      <p:ext uri="{BB962C8B-B14F-4D97-AF65-F5344CB8AC3E}">
        <p14:creationId xmlns:p14="http://schemas.microsoft.com/office/powerpoint/2010/main" val="3563619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9B24-55B3-504F-8510-65EDC5433EE2}"/>
              </a:ext>
            </a:extLst>
          </p:cNvPr>
          <p:cNvSpPr>
            <a:spLocks noGrp="1"/>
          </p:cNvSpPr>
          <p:nvPr>
            <p:ph type="title"/>
          </p:nvPr>
        </p:nvSpPr>
        <p:spPr>
          <a:xfrm>
            <a:off x="457200" y="274638"/>
            <a:ext cx="8507288" cy="1143000"/>
          </a:xfrm>
        </p:spPr>
        <p:txBody>
          <a:bodyPr>
            <a:normAutofit/>
          </a:bodyPr>
          <a:lstStyle/>
          <a:p>
            <a:r>
              <a:rPr lang="en-US" altLang="fr-FR" sz="3600" b="1" dirty="0" err="1">
                <a:solidFill>
                  <a:srgbClr val="0432FF"/>
                </a:solidFill>
                <a:latin typeface="Arial" panose="020B0604020202020204" pitchFamily="34" charset="0"/>
                <a:ea typeface="ＭＳ Ｐゴシック" panose="020B0600070205080204" pitchFamily="34" charset="-128"/>
              </a:rPr>
              <a:t>L’ouverture</a:t>
            </a:r>
            <a:r>
              <a:rPr lang="en-US" altLang="fr-FR" sz="3600" b="1" dirty="0">
                <a:solidFill>
                  <a:srgbClr val="0432FF"/>
                </a:solidFill>
                <a:latin typeface="Arial" panose="020B0604020202020204" pitchFamily="34" charset="0"/>
                <a:ea typeface="ＭＳ Ｐゴシック" panose="020B0600070205080204" pitchFamily="34" charset="-128"/>
              </a:rPr>
              <a:t> aux </a:t>
            </a:r>
            <a:r>
              <a:rPr lang="en-US" altLang="fr-FR" sz="3600" b="1" dirty="0" err="1">
                <a:solidFill>
                  <a:srgbClr val="0432FF"/>
                </a:solidFill>
                <a:latin typeface="Arial" panose="020B0604020202020204" pitchFamily="34" charset="0"/>
                <a:ea typeface="ＭＳ Ｐゴシック" panose="020B0600070205080204" pitchFamily="34" charset="-128"/>
              </a:rPr>
              <a:t>différentes</a:t>
            </a:r>
            <a:r>
              <a:rPr lang="en-US" altLang="fr-FR" sz="3600" b="1" dirty="0">
                <a:solidFill>
                  <a:srgbClr val="0432FF"/>
                </a:solidFill>
                <a:latin typeface="Arial" panose="020B0604020202020204" pitchFamily="34" charset="0"/>
                <a:ea typeface="ＭＳ Ｐゴシック" panose="020B0600070205080204" pitchFamily="34" charset="-128"/>
              </a:rPr>
              <a:t> </a:t>
            </a:r>
            <a:r>
              <a:rPr lang="en-US" altLang="fr-FR" sz="3600" b="1" dirty="0" err="1">
                <a:solidFill>
                  <a:srgbClr val="0432FF"/>
                </a:solidFill>
                <a:latin typeface="Arial" panose="020B0604020202020204" pitchFamily="34" charset="0"/>
                <a:ea typeface="ＭＳ Ｐゴシック" panose="020B0600070205080204" pitchFamily="34" charset="-128"/>
              </a:rPr>
              <a:t>stratégies</a:t>
            </a:r>
            <a:endParaRPr lang="en-US" altLang="fr-FR" sz="3600" b="1" dirty="0">
              <a:solidFill>
                <a:srgbClr val="0432FF"/>
              </a:solidFill>
              <a:latin typeface="Arial" panose="020B0604020202020204" pitchFamily="34" charset="0"/>
              <a:ea typeface="ＭＳ Ｐゴシック" panose="020B0600070205080204" pitchFamily="34" charset="-128"/>
            </a:endParaRPr>
          </a:p>
        </p:txBody>
      </p:sp>
      <p:sp>
        <p:nvSpPr>
          <p:cNvPr id="8" name="Rectangle 7">
            <a:extLst>
              <a:ext uri="{FF2B5EF4-FFF2-40B4-BE49-F238E27FC236}">
                <a16:creationId xmlns:a16="http://schemas.microsoft.com/office/drawing/2014/main" id="{64DCEA85-AC48-AF42-B596-063A92FE17C7}"/>
              </a:ext>
            </a:extLst>
          </p:cNvPr>
          <p:cNvSpPr>
            <a:spLocks noGrp="1" noChangeArrowheads="1"/>
          </p:cNvSpPr>
          <p:nvPr/>
        </p:nvSpPr>
        <p:spPr bwMode="auto">
          <a:xfrm>
            <a:off x="468313" y="1412875"/>
            <a:ext cx="8229600" cy="48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just">
              <a:lnSpc>
                <a:spcPct val="80000"/>
              </a:lnSpc>
              <a:buFontTx/>
              <a:buNone/>
              <a:tabLst>
                <a:tab pos="379413" algn="l"/>
              </a:tabLst>
              <a:defRPr/>
            </a:pPr>
            <a:r>
              <a:rPr lang="en-US" sz="2800">
                <a:sym typeface="Symbol" charset="0"/>
              </a:rPr>
              <a:t>Dans les items classiques, </a:t>
            </a:r>
          </a:p>
          <a:p>
            <a:pPr marL="0" indent="0" algn="just">
              <a:lnSpc>
                <a:spcPct val="80000"/>
              </a:lnSpc>
              <a:buFontTx/>
              <a:buNone/>
              <a:tabLst>
                <a:tab pos="379413" algn="l"/>
              </a:tabLst>
              <a:defRPr/>
            </a:pPr>
            <a:endParaRPr lang="en-US" sz="2800">
              <a:sym typeface="Symbol" charset="0"/>
            </a:endParaRPr>
          </a:p>
          <a:p>
            <a:pPr marL="0" indent="0" algn="just">
              <a:lnSpc>
                <a:spcPct val="80000"/>
              </a:lnSpc>
              <a:buFontTx/>
              <a:buNone/>
              <a:tabLst>
                <a:tab pos="379413" algn="l"/>
              </a:tabLst>
              <a:defRPr/>
            </a:pPr>
            <a:endParaRPr lang="en-US" sz="2800">
              <a:sym typeface="Symbol" charset="0"/>
            </a:endParaRPr>
          </a:p>
          <a:p>
            <a:pPr marL="0" indent="0" algn="just">
              <a:lnSpc>
                <a:spcPct val="80000"/>
              </a:lnSpc>
              <a:buFontTx/>
              <a:buNone/>
              <a:tabLst>
                <a:tab pos="379413" algn="l"/>
              </a:tabLst>
              <a:defRPr/>
            </a:pPr>
            <a:r>
              <a:rPr lang="en-US" sz="2800">
                <a:sym typeface="Symbol" charset="0"/>
              </a:rPr>
              <a:t> </a:t>
            </a:r>
          </a:p>
          <a:p>
            <a:pPr marL="0" indent="0" algn="just">
              <a:lnSpc>
                <a:spcPct val="80000"/>
              </a:lnSpc>
              <a:buFontTx/>
              <a:buChar char="-"/>
              <a:tabLst>
                <a:tab pos="379413" algn="l"/>
              </a:tabLst>
              <a:defRPr/>
            </a:pPr>
            <a:endParaRPr lang="en-US" sz="2800">
              <a:sym typeface="Symbol" charset="0"/>
            </a:endParaRPr>
          </a:p>
          <a:p>
            <a:pPr marL="0" indent="0" algn="just">
              <a:lnSpc>
                <a:spcPct val="40000"/>
              </a:lnSpc>
              <a:buFontTx/>
              <a:buNone/>
              <a:tabLst>
                <a:tab pos="379413" algn="l"/>
              </a:tabLst>
              <a:defRPr/>
            </a:pPr>
            <a:endParaRPr lang="en-US" sz="2800">
              <a:sym typeface="Symbol" charset="0"/>
            </a:endParaRPr>
          </a:p>
        </p:txBody>
      </p:sp>
      <p:graphicFrame>
        <p:nvGraphicFramePr>
          <p:cNvPr id="9" name="Table 8">
            <a:extLst>
              <a:ext uri="{FF2B5EF4-FFF2-40B4-BE49-F238E27FC236}">
                <a16:creationId xmlns:a16="http://schemas.microsoft.com/office/drawing/2014/main" id="{E2342F20-D9CE-C749-9C5A-EB2F244484AD}"/>
              </a:ext>
            </a:extLst>
          </p:cNvPr>
          <p:cNvGraphicFramePr>
            <a:graphicFrameLocks noGrp="1"/>
          </p:cNvGraphicFramePr>
          <p:nvPr/>
        </p:nvGraphicFramePr>
        <p:xfrm>
          <a:off x="971550" y="2276475"/>
          <a:ext cx="6096000" cy="2714625"/>
        </p:xfrm>
        <a:graphic>
          <a:graphicData uri="http://schemas.openxmlformats.org/drawingml/2006/table">
            <a:tbl>
              <a:tblPr/>
              <a:tblGrid>
                <a:gridCol w="4824413">
                  <a:extLst>
                    <a:ext uri="{9D8B030D-6E8A-4147-A177-3AD203B41FA5}">
                      <a16:colId xmlns:a16="http://schemas.microsoft.com/office/drawing/2014/main" val="1965409801"/>
                    </a:ext>
                  </a:extLst>
                </a:gridCol>
                <a:gridCol w="1271587">
                  <a:extLst>
                    <a:ext uri="{9D8B030D-6E8A-4147-A177-3AD203B41FA5}">
                      <a16:colId xmlns:a16="http://schemas.microsoft.com/office/drawing/2014/main" val="3772096462"/>
                    </a:ext>
                  </a:extLst>
                </a:gridCol>
              </a:tblGrid>
              <a:tr h="3968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TA - A</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3433596"/>
                  </a:ext>
                </a:extLst>
              </a:tr>
              <a:tr h="10064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Il est intéressant de proposer des problèmes qui aboutissent à plusieurs solutions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88%</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2626525"/>
                  </a:ext>
                </a:extLst>
              </a:tr>
              <a:tr h="1311275">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Il est intéressant de favoriser des problèmes dont la recherche de la solution peut-être trouvée par plusieurs démarches différentes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fr-FR"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95%</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8179774"/>
                  </a:ext>
                </a:extLst>
              </a:tr>
            </a:tbl>
          </a:graphicData>
        </a:graphic>
      </p:graphicFrame>
    </p:spTree>
    <p:extLst>
      <p:ext uri="{BB962C8B-B14F-4D97-AF65-F5344CB8AC3E}">
        <p14:creationId xmlns:p14="http://schemas.microsoft.com/office/powerpoint/2010/main" val="35407731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8062-DF09-A44A-8F06-669266C2BCE0}"/>
              </a:ext>
            </a:extLst>
          </p:cNvPr>
          <p:cNvSpPr>
            <a:spLocks noGrp="1"/>
          </p:cNvSpPr>
          <p:nvPr>
            <p:ph type="title"/>
          </p:nvPr>
        </p:nvSpPr>
        <p:spPr>
          <a:xfrm>
            <a:off x="468312" y="12700"/>
            <a:ext cx="8496175" cy="1143000"/>
          </a:xfrm>
        </p:spPr>
        <p:txBody>
          <a:bodyPr>
            <a:noAutofit/>
          </a:bodyPr>
          <a:lstStyle/>
          <a:p>
            <a:r>
              <a:rPr lang="en-US" altLang="fr-FR" sz="3600" b="1" dirty="0" err="1">
                <a:solidFill>
                  <a:srgbClr val="0432FF"/>
                </a:solidFill>
                <a:latin typeface="Arial" panose="020B0604020202020204" pitchFamily="34" charset="0"/>
                <a:ea typeface="ＭＳ Ｐゴシック" panose="020B0600070205080204" pitchFamily="34" charset="-128"/>
              </a:rPr>
              <a:t>L’ouverture</a:t>
            </a:r>
            <a:r>
              <a:rPr lang="en-US" altLang="fr-FR" sz="3600" b="1" dirty="0">
                <a:solidFill>
                  <a:srgbClr val="0432FF"/>
                </a:solidFill>
                <a:latin typeface="Arial" panose="020B0604020202020204" pitchFamily="34" charset="0"/>
                <a:ea typeface="ＭＳ Ｐゴシック" panose="020B0600070205080204" pitchFamily="34" charset="-128"/>
              </a:rPr>
              <a:t> aux </a:t>
            </a:r>
            <a:r>
              <a:rPr lang="en-US" altLang="fr-FR" sz="3600" b="1" dirty="0" err="1">
                <a:solidFill>
                  <a:srgbClr val="0432FF"/>
                </a:solidFill>
                <a:latin typeface="Arial" panose="020B0604020202020204" pitchFamily="34" charset="0"/>
                <a:ea typeface="ＭＳ Ｐゴシック" panose="020B0600070205080204" pitchFamily="34" charset="-128"/>
              </a:rPr>
              <a:t>différentes</a:t>
            </a:r>
            <a:r>
              <a:rPr lang="en-US" altLang="fr-FR" sz="3600" b="1" dirty="0">
                <a:solidFill>
                  <a:srgbClr val="0432FF"/>
                </a:solidFill>
                <a:latin typeface="Arial" panose="020B0604020202020204" pitchFamily="34" charset="0"/>
                <a:ea typeface="ＭＳ Ｐゴシック" panose="020B0600070205080204" pitchFamily="34" charset="-128"/>
              </a:rPr>
              <a:t> </a:t>
            </a:r>
            <a:r>
              <a:rPr lang="en-US" altLang="fr-FR" sz="3600" b="1" dirty="0" err="1">
                <a:solidFill>
                  <a:srgbClr val="0432FF"/>
                </a:solidFill>
                <a:latin typeface="Arial" panose="020B0604020202020204" pitchFamily="34" charset="0"/>
                <a:ea typeface="ＭＳ Ｐゴシック" panose="020B0600070205080204" pitchFamily="34" charset="-128"/>
              </a:rPr>
              <a:t>stratégies</a:t>
            </a:r>
            <a:endParaRPr lang="en-US" altLang="fr-FR" sz="3600" dirty="0">
              <a:latin typeface="Arial" panose="020B0604020202020204" pitchFamily="34" charset="0"/>
              <a:ea typeface="ＭＳ Ｐゴシック" panose="020B0600070205080204" pitchFamily="34" charset="-128"/>
            </a:endParaRPr>
          </a:p>
        </p:txBody>
      </p:sp>
      <p:sp>
        <p:nvSpPr>
          <p:cNvPr id="8" name="Rectangle 7">
            <a:extLst>
              <a:ext uri="{FF2B5EF4-FFF2-40B4-BE49-F238E27FC236}">
                <a16:creationId xmlns:a16="http://schemas.microsoft.com/office/drawing/2014/main" id="{9C422AA5-B48E-EF47-B792-B13AA6F52182}"/>
              </a:ext>
            </a:extLst>
          </p:cNvPr>
          <p:cNvSpPr>
            <a:spLocks noGrp="1" noChangeArrowheads="1"/>
          </p:cNvSpPr>
          <p:nvPr/>
        </p:nvSpPr>
        <p:spPr bwMode="auto">
          <a:xfrm>
            <a:off x="468313" y="1125538"/>
            <a:ext cx="8229600" cy="5183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tabLst>
                <a:tab pos="3794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794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794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794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794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3794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3794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3794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379413" algn="l"/>
              </a:tabLst>
              <a:defRPr sz="2400">
                <a:solidFill>
                  <a:schemeClr val="tx1"/>
                </a:solidFill>
                <a:latin typeface="Arial" panose="020B0604020202020204" pitchFamily="34" charset="0"/>
                <a:ea typeface="ＭＳ Ｐゴシック" panose="020B0600070205080204" pitchFamily="34" charset="-128"/>
              </a:defRPr>
            </a:lvl9pPr>
          </a:lstStyle>
          <a:p>
            <a:pPr algn="just">
              <a:lnSpc>
                <a:spcPct val="80000"/>
              </a:lnSpc>
              <a:spcBef>
                <a:spcPct val="20000"/>
              </a:spcBef>
            </a:pPr>
            <a:r>
              <a:rPr lang="en-US" altLang="fr-FR" sz="2800" dirty="0" err="1">
                <a:sym typeface="Symbol" pitchFamily="2" charset="2"/>
              </a:rPr>
              <a:t>Dans</a:t>
            </a:r>
            <a:r>
              <a:rPr lang="en-US" altLang="fr-FR" sz="2800" dirty="0">
                <a:sym typeface="Symbol" pitchFamily="2" charset="2"/>
              </a:rPr>
              <a:t> les items </a:t>
            </a:r>
            <a:r>
              <a:rPr lang="en-US" altLang="fr-FR" sz="2800" dirty="0" err="1">
                <a:sym typeface="Symbol" pitchFamily="2" charset="2"/>
              </a:rPr>
              <a:t>classiques</a:t>
            </a:r>
            <a:r>
              <a:rPr lang="en-US" altLang="fr-FR" sz="2800" dirty="0">
                <a:sym typeface="Symbol" pitchFamily="2" charset="2"/>
              </a:rPr>
              <a:t>, </a:t>
            </a:r>
          </a:p>
          <a:p>
            <a:pPr algn="just">
              <a:lnSpc>
                <a:spcPct val="80000"/>
              </a:lnSpc>
              <a:spcBef>
                <a:spcPct val="20000"/>
              </a:spcBef>
            </a:pPr>
            <a:endParaRPr lang="en-US" altLang="fr-FR" dirty="0">
              <a:sym typeface="Symbol" pitchFamily="2" charset="2"/>
            </a:endParaRPr>
          </a:p>
          <a:p>
            <a:pPr marL="271463" indent="-271463" algn="just">
              <a:spcBef>
                <a:spcPct val="20000"/>
              </a:spcBef>
              <a:buFontTx/>
              <a:buChar char="•"/>
            </a:pPr>
            <a:r>
              <a:rPr lang="en-US" altLang="fr-FR" dirty="0">
                <a:sym typeface="Symbol" pitchFamily="2" charset="2"/>
              </a:rPr>
              <a:t>Large acceptation de solutions </a:t>
            </a:r>
            <a:r>
              <a:rPr lang="en-US" altLang="fr-FR" dirty="0" err="1">
                <a:sym typeface="Symbol" pitchFamily="2" charset="2"/>
              </a:rPr>
              <a:t>autres</a:t>
            </a:r>
            <a:r>
              <a:rPr lang="en-US" altLang="fr-FR" dirty="0">
                <a:sym typeface="Symbol" pitchFamily="2" charset="2"/>
              </a:rPr>
              <a:t> que </a:t>
            </a:r>
            <a:r>
              <a:rPr lang="en-US" altLang="fr-FR" dirty="0" err="1">
                <a:sym typeface="Symbol" pitchFamily="2" charset="2"/>
              </a:rPr>
              <a:t>celle</a:t>
            </a:r>
            <a:r>
              <a:rPr lang="en-US" altLang="fr-FR" dirty="0">
                <a:sym typeface="Symbol" pitchFamily="2" charset="2"/>
              </a:rPr>
              <a:t> </a:t>
            </a:r>
            <a:r>
              <a:rPr lang="en-US" altLang="fr-FR" dirty="0" err="1">
                <a:sym typeface="Symbol" pitchFamily="2" charset="2"/>
              </a:rPr>
              <a:t>attendue</a:t>
            </a:r>
            <a:r>
              <a:rPr lang="en-US" altLang="fr-FR" dirty="0">
                <a:sym typeface="Symbol" pitchFamily="2" charset="2"/>
              </a:rPr>
              <a:t> </a:t>
            </a:r>
            <a:r>
              <a:rPr lang="en-US" altLang="fr-FR" dirty="0" err="1">
                <a:sym typeface="Symbol" pitchFamily="2" charset="2"/>
              </a:rPr>
              <a:t>si</a:t>
            </a:r>
            <a:r>
              <a:rPr lang="en-US" altLang="fr-FR" dirty="0">
                <a:sym typeface="Symbol" pitchFamily="2" charset="2"/>
              </a:rPr>
              <a:t> </a:t>
            </a:r>
            <a:r>
              <a:rPr lang="en-US" altLang="fr-FR" dirty="0" err="1">
                <a:sym typeface="Symbol" pitchFamily="2" charset="2"/>
              </a:rPr>
              <a:t>elles</a:t>
            </a:r>
            <a:r>
              <a:rPr lang="en-US" altLang="fr-FR" dirty="0">
                <a:sym typeface="Symbol" pitchFamily="2" charset="2"/>
              </a:rPr>
              <a:t> </a:t>
            </a:r>
            <a:r>
              <a:rPr lang="en-US" altLang="fr-FR" dirty="0" err="1">
                <a:sym typeface="Symbol" pitchFamily="2" charset="2"/>
              </a:rPr>
              <a:t>sont</a:t>
            </a:r>
            <a:r>
              <a:rPr lang="en-US" altLang="fr-FR" dirty="0">
                <a:sym typeface="Symbol" pitchFamily="2" charset="2"/>
              </a:rPr>
              <a:t> </a:t>
            </a:r>
            <a:r>
              <a:rPr lang="en-US" altLang="fr-FR" dirty="0" err="1">
                <a:sym typeface="Symbol" pitchFamily="2" charset="2"/>
              </a:rPr>
              <a:t>correctes</a:t>
            </a:r>
            <a:r>
              <a:rPr lang="en-US" altLang="fr-FR" dirty="0">
                <a:sym typeface="Symbol" pitchFamily="2" charset="2"/>
              </a:rPr>
              <a:t> :</a:t>
            </a:r>
          </a:p>
          <a:p>
            <a:pPr algn="just">
              <a:spcBef>
                <a:spcPct val="20000"/>
              </a:spcBef>
            </a:pPr>
            <a:endParaRPr lang="en-US" altLang="fr-FR" dirty="0">
              <a:sym typeface="Symbol" pitchFamily="2" charset="2"/>
            </a:endParaRPr>
          </a:p>
          <a:p>
            <a:pPr algn="just">
              <a:lnSpc>
                <a:spcPct val="40000"/>
              </a:lnSpc>
              <a:spcBef>
                <a:spcPct val="20000"/>
              </a:spcBef>
            </a:pPr>
            <a:endParaRPr lang="en-US" altLang="fr-FR" sz="2800" dirty="0">
              <a:sym typeface="Symbol" pitchFamily="2" charset="2"/>
            </a:endParaRPr>
          </a:p>
        </p:txBody>
      </p:sp>
      <p:graphicFrame>
        <p:nvGraphicFramePr>
          <p:cNvPr id="9" name="Table 8">
            <a:extLst>
              <a:ext uri="{FF2B5EF4-FFF2-40B4-BE49-F238E27FC236}">
                <a16:creationId xmlns:a16="http://schemas.microsoft.com/office/drawing/2014/main" id="{33627E11-4320-8948-9C57-D924F78FB07B}"/>
              </a:ext>
            </a:extLst>
          </p:cNvPr>
          <p:cNvGraphicFramePr>
            <a:graphicFrameLocks noGrp="1"/>
          </p:cNvGraphicFramePr>
          <p:nvPr>
            <p:extLst/>
          </p:nvPr>
        </p:nvGraphicFramePr>
        <p:xfrm>
          <a:off x="755576" y="3068960"/>
          <a:ext cx="7416824" cy="1981158"/>
        </p:xfrm>
        <a:graphic>
          <a:graphicData uri="http://schemas.openxmlformats.org/drawingml/2006/table">
            <a:tbl>
              <a:tblPr firstRow="1" bandRow="1">
                <a:tableStyleId>{5940675A-B579-460E-94D1-54222C63F5DA}</a:tableStyleId>
              </a:tblPr>
              <a:tblGrid>
                <a:gridCol w="6120680">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tblGrid>
              <a:tr h="1008112">
                <a:tc>
                  <a:txBody>
                    <a:bodyPr/>
                    <a:lstStyle/>
                    <a:p>
                      <a:pPr algn="just"/>
                      <a:r>
                        <a:rPr lang="fr-FR" sz="2400" kern="1200" dirty="0">
                          <a:solidFill>
                            <a:schemeClr val="tx1"/>
                          </a:solidFill>
                          <a:effectLst/>
                          <a:latin typeface="+mn-lt"/>
                          <a:ea typeface="+mn-ea"/>
                          <a:cs typeface="+mn-cs"/>
                        </a:rPr>
                        <a:t>J'accepte que les élèves proposent une démarche de résolution différente de celle que j'attendais pour autant qu'elle soit correcte : </a:t>
                      </a:r>
                    </a:p>
                  </a:txBody>
                  <a:tcPr marT="45713" marB="45713"/>
                </a:tc>
                <a:tc>
                  <a:txBody>
                    <a:bodyPr/>
                    <a:lstStyle/>
                    <a:p>
                      <a:pPr algn="ctr"/>
                      <a:r>
                        <a:rPr lang="en-US" sz="2000" b="1" dirty="0"/>
                        <a:t>TA - A</a:t>
                      </a:r>
                    </a:p>
                  </a:txBody>
                  <a:tcPr marT="45713" marB="45713"/>
                </a:tc>
                <a:extLst>
                  <a:ext uri="{0D108BD9-81ED-4DB2-BD59-A6C34878D82A}">
                    <a16:rowId xmlns:a16="http://schemas.microsoft.com/office/drawing/2014/main" val="10000"/>
                  </a:ext>
                </a:extLst>
              </a:tr>
              <a:tr h="361194">
                <a:tc>
                  <a:txBody>
                    <a:bodyPr/>
                    <a:lstStyle/>
                    <a:p>
                      <a:r>
                        <a:rPr lang="en-US" sz="2000" dirty="0"/>
                        <a:t>a) </a:t>
                      </a:r>
                      <a:r>
                        <a:rPr lang="en-US" sz="2000" dirty="0" err="1"/>
                        <a:t>Dans</a:t>
                      </a:r>
                      <a:r>
                        <a:rPr lang="en-US" sz="2000" dirty="0"/>
                        <a:t> les </a:t>
                      </a:r>
                      <a:r>
                        <a:rPr lang="en-US" sz="2000" dirty="0" err="1"/>
                        <a:t>exercices</a:t>
                      </a:r>
                      <a:endParaRPr lang="en-US" sz="2000" dirty="0"/>
                    </a:p>
                  </a:txBody>
                  <a:tcPr marT="45713" marB="45713"/>
                </a:tc>
                <a:tc>
                  <a:txBody>
                    <a:bodyPr/>
                    <a:lstStyle/>
                    <a:p>
                      <a:pPr algn="ctr"/>
                      <a:r>
                        <a:rPr lang="en-US" sz="2000"/>
                        <a:t>97%</a:t>
                      </a:r>
                    </a:p>
                  </a:txBody>
                  <a:tcPr marT="45713" marB="45713"/>
                </a:tc>
                <a:extLst>
                  <a:ext uri="{0D108BD9-81ED-4DB2-BD59-A6C34878D82A}">
                    <a16:rowId xmlns:a16="http://schemas.microsoft.com/office/drawing/2014/main" val="10001"/>
                  </a:ext>
                </a:extLst>
              </a:tr>
              <a:tr h="393362">
                <a:tc>
                  <a:txBody>
                    <a:bodyPr/>
                    <a:lstStyle/>
                    <a:p>
                      <a:r>
                        <a:rPr lang="en-US" sz="2000" dirty="0"/>
                        <a:t>b) </a:t>
                      </a:r>
                      <a:r>
                        <a:rPr lang="en-US" sz="2000" dirty="0" err="1"/>
                        <a:t>Dans</a:t>
                      </a:r>
                      <a:r>
                        <a:rPr lang="en-US" sz="2000" dirty="0"/>
                        <a:t> les tests</a:t>
                      </a:r>
                    </a:p>
                  </a:txBody>
                  <a:tcPr marT="45713" marB="45713"/>
                </a:tc>
                <a:tc>
                  <a:txBody>
                    <a:bodyPr/>
                    <a:lstStyle/>
                    <a:p>
                      <a:pPr algn="ctr"/>
                      <a:r>
                        <a:rPr lang="en-US" sz="2000" dirty="0"/>
                        <a:t>96%</a:t>
                      </a:r>
                    </a:p>
                  </a:txBody>
                  <a:tcPr marT="45713" marB="45713"/>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76087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EA85BC8-856F-D140-B0AE-26D51937C7E9}"/>
              </a:ext>
            </a:extLst>
          </p:cNvPr>
          <p:cNvSpPr>
            <a:spLocks noGrp="1"/>
          </p:cNvSpPr>
          <p:nvPr>
            <p:ph type="sldNum" sz="quarter" idx="12"/>
          </p:nvPr>
        </p:nvSpPr>
        <p:spPr/>
        <p:txBody>
          <a:bodyPr/>
          <a:lstStyle/>
          <a:p>
            <a:fld id="{EC701330-B20C-3241-AEF6-A41FE81768DC}" type="slidenum">
              <a:rPr lang="en-US" smtClean="0"/>
              <a:t>66</a:t>
            </a:fld>
            <a:endParaRPr lang="en-US"/>
          </a:p>
        </p:txBody>
      </p:sp>
      <p:pic>
        <p:nvPicPr>
          <p:cNvPr id="5" name="Image 4">
            <a:extLst>
              <a:ext uri="{FF2B5EF4-FFF2-40B4-BE49-F238E27FC236}">
                <a16:creationId xmlns:a16="http://schemas.microsoft.com/office/drawing/2014/main" id="{B72264A2-89FF-0E4D-91A6-77DDEEF65B71}"/>
              </a:ext>
            </a:extLst>
          </p:cNvPr>
          <p:cNvPicPr>
            <a:picLocks noChangeAspect="1"/>
          </p:cNvPicPr>
          <p:nvPr/>
        </p:nvPicPr>
        <p:blipFill>
          <a:blip r:embed="rId3"/>
          <a:stretch>
            <a:fillRect/>
          </a:stretch>
        </p:blipFill>
        <p:spPr>
          <a:xfrm>
            <a:off x="2339752" y="0"/>
            <a:ext cx="6974010" cy="6858000"/>
          </a:xfrm>
          <a:prstGeom prst="rect">
            <a:avLst/>
          </a:prstGeom>
        </p:spPr>
      </p:pic>
      <p:sp>
        <p:nvSpPr>
          <p:cNvPr id="6" name="ZoneTexte 5">
            <a:extLst>
              <a:ext uri="{FF2B5EF4-FFF2-40B4-BE49-F238E27FC236}">
                <a16:creationId xmlns:a16="http://schemas.microsoft.com/office/drawing/2014/main" id="{C9463777-E6A3-3144-A9F2-F2E74867EE44}"/>
              </a:ext>
            </a:extLst>
          </p:cNvPr>
          <p:cNvSpPr txBox="1"/>
          <p:nvPr/>
        </p:nvSpPr>
        <p:spPr>
          <a:xfrm>
            <a:off x="-224263" y="0"/>
            <a:ext cx="2880320" cy="954107"/>
          </a:xfrm>
          <a:prstGeom prst="rect">
            <a:avLst/>
          </a:prstGeom>
          <a:noFill/>
        </p:spPr>
        <p:txBody>
          <a:bodyPr wrap="square" rtlCol="0">
            <a:spAutoFit/>
          </a:bodyPr>
          <a:lstStyle/>
          <a:p>
            <a:r>
              <a:rPr lang="fr-FR" sz="2800" b="1" dirty="0">
                <a:solidFill>
                  <a:srgbClr val="0432FF"/>
                </a:solidFill>
              </a:rPr>
              <a:t>Exemple d’items </a:t>
            </a:r>
            <a:r>
              <a:rPr lang="fr-FR" sz="2800" b="1" dirty="0" err="1">
                <a:solidFill>
                  <a:srgbClr val="0432FF"/>
                </a:solidFill>
              </a:rPr>
              <a:t>contextutalisés</a:t>
            </a:r>
            <a:endParaRPr lang="fr-FR" sz="2800" b="1" dirty="0">
              <a:solidFill>
                <a:srgbClr val="0432FF"/>
              </a:solidFill>
            </a:endParaRPr>
          </a:p>
        </p:txBody>
      </p:sp>
    </p:spTree>
    <p:extLst>
      <p:ext uri="{BB962C8B-B14F-4D97-AF65-F5344CB8AC3E}">
        <p14:creationId xmlns:p14="http://schemas.microsoft.com/office/powerpoint/2010/main" val="8599448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A3E3E-4B0F-9F47-A702-3529AA10E5F0}"/>
              </a:ext>
            </a:extLst>
          </p:cNvPr>
          <p:cNvSpPr>
            <a:spLocks noGrp="1"/>
          </p:cNvSpPr>
          <p:nvPr>
            <p:ph type="title"/>
          </p:nvPr>
        </p:nvSpPr>
        <p:spPr>
          <a:xfrm>
            <a:off x="329469" y="274638"/>
            <a:ext cx="8507288" cy="1143000"/>
          </a:xfrm>
        </p:spPr>
        <p:txBody>
          <a:bodyPr>
            <a:normAutofit/>
          </a:bodyPr>
          <a:lstStyle/>
          <a:p>
            <a:r>
              <a:rPr lang="en-US" altLang="fr-FR" sz="3600" b="1" dirty="0" err="1">
                <a:solidFill>
                  <a:srgbClr val="0432FF"/>
                </a:solidFill>
                <a:latin typeface="Arial" panose="020B0604020202020204" pitchFamily="34" charset="0"/>
                <a:ea typeface="ＭＳ Ｐゴシック" panose="020B0600070205080204" pitchFamily="34" charset="-128"/>
              </a:rPr>
              <a:t>L’ouverture</a:t>
            </a:r>
            <a:r>
              <a:rPr lang="en-US" altLang="fr-FR" sz="3600" b="1" dirty="0">
                <a:solidFill>
                  <a:srgbClr val="0432FF"/>
                </a:solidFill>
                <a:latin typeface="Arial" panose="020B0604020202020204" pitchFamily="34" charset="0"/>
                <a:ea typeface="ＭＳ Ｐゴシック" panose="020B0600070205080204" pitchFamily="34" charset="-128"/>
              </a:rPr>
              <a:t> aux </a:t>
            </a:r>
            <a:r>
              <a:rPr lang="en-US" altLang="fr-FR" sz="3600" b="1" dirty="0" err="1">
                <a:solidFill>
                  <a:srgbClr val="0432FF"/>
                </a:solidFill>
                <a:latin typeface="Arial" panose="020B0604020202020204" pitchFamily="34" charset="0"/>
                <a:ea typeface="ＭＳ Ｐゴシック" panose="020B0600070205080204" pitchFamily="34" charset="-128"/>
              </a:rPr>
              <a:t>différentes</a:t>
            </a:r>
            <a:r>
              <a:rPr lang="en-US" altLang="fr-FR" sz="3600" b="1" dirty="0">
                <a:solidFill>
                  <a:srgbClr val="0432FF"/>
                </a:solidFill>
                <a:latin typeface="Arial" panose="020B0604020202020204" pitchFamily="34" charset="0"/>
                <a:ea typeface="ＭＳ Ｐゴシック" panose="020B0600070205080204" pitchFamily="34" charset="-128"/>
              </a:rPr>
              <a:t> </a:t>
            </a:r>
            <a:r>
              <a:rPr lang="en-US" altLang="fr-FR" sz="3600" b="1" dirty="0" err="1">
                <a:solidFill>
                  <a:srgbClr val="0432FF"/>
                </a:solidFill>
                <a:latin typeface="Arial" panose="020B0604020202020204" pitchFamily="34" charset="0"/>
                <a:ea typeface="ＭＳ Ｐゴシック" panose="020B0600070205080204" pitchFamily="34" charset="-128"/>
              </a:rPr>
              <a:t>stratégies</a:t>
            </a:r>
            <a:endParaRPr lang="en-US" altLang="fr-FR" sz="3600" b="1" dirty="0">
              <a:solidFill>
                <a:srgbClr val="0432FF"/>
              </a:solidFill>
              <a:latin typeface="Arial" panose="020B0604020202020204" pitchFamily="34" charset="0"/>
              <a:ea typeface="ＭＳ Ｐゴシック" panose="020B0600070205080204" pitchFamily="34" charset="-128"/>
            </a:endParaRPr>
          </a:p>
        </p:txBody>
      </p:sp>
      <p:sp>
        <p:nvSpPr>
          <p:cNvPr id="48130" name="Content Placeholder 4">
            <a:extLst>
              <a:ext uri="{FF2B5EF4-FFF2-40B4-BE49-F238E27FC236}">
                <a16:creationId xmlns:a16="http://schemas.microsoft.com/office/drawing/2014/main" id="{AD3F6930-8E95-844E-9F01-5D48C3472CAE}"/>
              </a:ext>
            </a:extLst>
          </p:cNvPr>
          <p:cNvSpPr>
            <a:spLocks noGrp="1"/>
          </p:cNvSpPr>
          <p:nvPr>
            <p:ph idx="1"/>
          </p:nvPr>
        </p:nvSpPr>
        <p:spPr>
          <a:xfrm>
            <a:off x="468313" y="1557338"/>
            <a:ext cx="8229600" cy="4237037"/>
          </a:xfrm>
        </p:spPr>
        <p:txBody>
          <a:bodyPr/>
          <a:lstStyle/>
          <a:p>
            <a:pPr marL="0" indent="0" algn="just">
              <a:lnSpc>
                <a:spcPct val="80000"/>
              </a:lnSpc>
              <a:buFontTx/>
              <a:buNone/>
              <a:tabLst>
                <a:tab pos="379413" algn="l"/>
              </a:tabLst>
            </a:pPr>
            <a:r>
              <a:rPr lang="en-US" altLang="fr-FR" sz="2800">
                <a:ea typeface="ＭＳ Ｐゴシック" panose="020B0600070205080204" pitchFamily="34" charset="-128"/>
              </a:rPr>
              <a:t>Dans les items contextualisés,</a:t>
            </a:r>
          </a:p>
          <a:p>
            <a:pPr marL="0" indent="0" algn="just">
              <a:lnSpc>
                <a:spcPct val="80000"/>
              </a:lnSpc>
              <a:buFontTx/>
              <a:buNone/>
              <a:tabLst>
                <a:tab pos="379413" algn="l"/>
              </a:tabLst>
            </a:pPr>
            <a:endParaRPr lang="en-US" altLang="fr-FR" sz="2800">
              <a:ea typeface="ＭＳ Ｐゴシック" panose="020B0600070205080204" pitchFamily="34" charset="-128"/>
            </a:endParaRPr>
          </a:p>
          <a:p>
            <a:pPr marL="0" indent="0" algn="just">
              <a:lnSpc>
                <a:spcPct val="80000"/>
              </a:lnSpc>
              <a:buFontTx/>
              <a:buNone/>
              <a:tabLst>
                <a:tab pos="379413" algn="l"/>
              </a:tabLst>
            </a:pPr>
            <a:endParaRPr lang="en-US" altLang="fr-FR" sz="2800">
              <a:ea typeface="ＭＳ Ｐゴシック" panose="020B0600070205080204" pitchFamily="34" charset="-128"/>
            </a:endParaRPr>
          </a:p>
          <a:p>
            <a:pPr marL="0" indent="0" algn="just">
              <a:lnSpc>
                <a:spcPct val="80000"/>
              </a:lnSpc>
              <a:buFontTx/>
              <a:buNone/>
              <a:tabLst>
                <a:tab pos="379413" algn="l"/>
              </a:tabLst>
            </a:pPr>
            <a:endParaRPr lang="en-US" altLang="fr-FR" sz="2800">
              <a:ea typeface="ＭＳ Ｐゴシック" panose="020B0600070205080204" pitchFamily="34" charset="-128"/>
            </a:endParaRPr>
          </a:p>
          <a:p>
            <a:pPr marL="0" indent="0" algn="just">
              <a:lnSpc>
                <a:spcPct val="80000"/>
              </a:lnSpc>
              <a:buFontTx/>
              <a:buNone/>
              <a:tabLst>
                <a:tab pos="379413" algn="l"/>
              </a:tabLst>
            </a:pPr>
            <a:endParaRPr lang="en-US" altLang="fr-FR" sz="2800">
              <a:ea typeface="ＭＳ Ｐゴシック" panose="020B0600070205080204" pitchFamily="34" charset="-128"/>
            </a:endParaRPr>
          </a:p>
          <a:p>
            <a:pPr marL="0" indent="0" algn="just">
              <a:lnSpc>
                <a:spcPct val="80000"/>
              </a:lnSpc>
              <a:buFontTx/>
              <a:buNone/>
              <a:tabLst>
                <a:tab pos="379413" algn="l"/>
              </a:tabLst>
            </a:pPr>
            <a:endParaRPr lang="en-US" altLang="fr-FR" sz="2800">
              <a:ea typeface="ＭＳ Ｐゴシック" panose="020B0600070205080204" pitchFamily="34" charset="-128"/>
            </a:endParaRPr>
          </a:p>
          <a:p>
            <a:pPr marL="0" indent="0" algn="just">
              <a:lnSpc>
                <a:spcPct val="80000"/>
              </a:lnSpc>
              <a:buFontTx/>
              <a:buNone/>
              <a:tabLst>
                <a:tab pos="379413" algn="l"/>
              </a:tabLst>
            </a:pPr>
            <a:endParaRPr lang="en-US" altLang="fr-FR" sz="2800">
              <a:ea typeface="ＭＳ Ｐゴシック" panose="020B0600070205080204" pitchFamily="34" charset="-128"/>
            </a:endParaRPr>
          </a:p>
        </p:txBody>
      </p:sp>
      <p:sp>
        <p:nvSpPr>
          <p:cNvPr id="48131" name="Rectangle 2">
            <a:extLst>
              <a:ext uri="{FF2B5EF4-FFF2-40B4-BE49-F238E27FC236}">
                <a16:creationId xmlns:a16="http://schemas.microsoft.com/office/drawing/2014/main" id="{3E61F997-6318-E64E-8DA1-F1E0E46B3917}"/>
              </a:ext>
            </a:extLst>
          </p:cNvPr>
          <p:cNvSpPr>
            <a:spLocks noChangeArrowheads="1"/>
          </p:cNvSpPr>
          <p:nvPr/>
        </p:nvSpPr>
        <p:spPr bwMode="auto">
          <a:xfrm>
            <a:off x="1116013" y="2133600"/>
            <a:ext cx="6624637" cy="1511300"/>
          </a:xfrm>
          <a:prstGeom prst="rect">
            <a:avLst/>
          </a:prstGeom>
          <a:solidFill>
            <a:schemeClr val="tx2">
              <a:lumMod val="40000"/>
              <a:lumOff val="60000"/>
            </a:schemeClr>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ja-JP" dirty="0" err="1">
                <a:latin typeface="Comic Sans MS" panose="030F0902030302020204" pitchFamily="66" charset="0"/>
              </a:rPr>
              <a:t>Isidore</a:t>
            </a:r>
            <a:r>
              <a:rPr lang="en-US" altLang="ja-JP" dirty="0">
                <a:latin typeface="Comic Sans MS" panose="030F0902030302020204" pitchFamily="66" charset="0"/>
              </a:rPr>
              <a:t> se lance </a:t>
            </a:r>
            <a:r>
              <a:rPr lang="en-US" altLang="ja-JP" dirty="0" err="1">
                <a:latin typeface="Comic Sans MS" panose="030F0902030302020204" pitchFamily="66" charset="0"/>
              </a:rPr>
              <a:t>dans</a:t>
            </a:r>
            <a:r>
              <a:rPr lang="en-US" altLang="ja-JP" dirty="0">
                <a:latin typeface="Comic Sans MS" panose="030F0902030302020204" pitchFamily="66" charset="0"/>
              </a:rPr>
              <a:t> </a:t>
            </a:r>
            <a:r>
              <a:rPr lang="en-US" altLang="ja-JP" dirty="0" err="1">
                <a:latin typeface="Comic Sans MS" panose="030F0902030302020204" pitchFamily="66" charset="0"/>
              </a:rPr>
              <a:t>l'élevage</a:t>
            </a:r>
            <a:r>
              <a:rPr lang="en-US" altLang="ja-JP" dirty="0">
                <a:latin typeface="Comic Sans MS" panose="030F0902030302020204" pitchFamily="66" charset="0"/>
              </a:rPr>
              <a:t> des </a:t>
            </a:r>
            <a:r>
              <a:rPr lang="en-US" altLang="ja-JP" dirty="0" err="1">
                <a:latin typeface="Comic Sans MS" panose="030F0902030302020204" pitchFamily="66" charset="0"/>
              </a:rPr>
              <a:t>poules</a:t>
            </a:r>
            <a:r>
              <a:rPr lang="en-US" altLang="ja-JP" dirty="0">
                <a:latin typeface="Comic Sans MS" panose="030F0902030302020204" pitchFamily="66" charset="0"/>
              </a:rPr>
              <a:t> et des </a:t>
            </a:r>
            <a:r>
              <a:rPr lang="en-US" altLang="ja-JP" dirty="0" err="1">
                <a:latin typeface="Comic Sans MS" panose="030F0902030302020204" pitchFamily="66" charset="0"/>
              </a:rPr>
              <a:t>lapins</a:t>
            </a:r>
            <a:r>
              <a:rPr lang="en-US" altLang="ja-JP" dirty="0">
                <a:latin typeface="Comic Sans MS" panose="030F0902030302020204" pitchFamily="66" charset="0"/>
              </a:rPr>
              <a:t>. Il y a 7 </a:t>
            </a:r>
            <a:r>
              <a:rPr lang="en-US" altLang="ja-JP" dirty="0" err="1">
                <a:latin typeface="Comic Sans MS" panose="030F0902030302020204" pitchFamily="66" charset="0"/>
              </a:rPr>
              <a:t>poules</a:t>
            </a:r>
            <a:r>
              <a:rPr lang="en-US" altLang="ja-JP" dirty="0">
                <a:latin typeface="Comic Sans MS" panose="030F0902030302020204" pitchFamily="66" charset="0"/>
              </a:rPr>
              <a:t> et 26 </a:t>
            </a:r>
            <a:r>
              <a:rPr lang="en-US" altLang="ja-JP" dirty="0" err="1">
                <a:latin typeface="Comic Sans MS" panose="030F0902030302020204" pitchFamily="66" charset="0"/>
              </a:rPr>
              <a:t>pattes</a:t>
            </a:r>
            <a:r>
              <a:rPr lang="en-US" altLang="ja-JP" dirty="0">
                <a:latin typeface="Comic Sans MS" panose="030F0902030302020204" pitchFamily="66" charset="0"/>
              </a:rPr>
              <a:t>. </a:t>
            </a:r>
            <a:r>
              <a:rPr lang="en-US" altLang="ja-JP" dirty="0" err="1">
                <a:latin typeface="Comic Sans MS" panose="030F0902030302020204" pitchFamily="66" charset="0"/>
              </a:rPr>
              <a:t>Combien</a:t>
            </a:r>
            <a:r>
              <a:rPr lang="en-US" altLang="ja-JP" dirty="0">
                <a:latin typeface="Comic Sans MS" panose="030F0902030302020204" pitchFamily="66" charset="0"/>
              </a:rPr>
              <a:t> y a-t-</a:t>
            </a:r>
            <a:r>
              <a:rPr lang="en-US" altLang="ja-JP" dirty="0" err="1">
                <a:latin typeface="Comic Sans MS" panose="030F0902030302020204" pitchFamily="66" charset="0"/>
              </a:rPr>
              <a:t>il</a:t>
            </a:r>
            <a:r>
              <a:rPr lang="en-US" altLang="ja-JP" dirty="0">
                <a:latin typeface="Comic Sans MS" panose="030F0902030302020204" pitchFamily="66" charset="0"/>
              </a:rPr>
              <a:t> de </a:t>
            </a:r>
            <a:r>
              <a:rPr lang="en-US" altLang="ja-JP" dirty="0" err="1">
                <a:latin typeface="Comic Sans MS" panose="030F0902030302020204" pitchFamily="66" charset="0"/>
              </a:rPr>
              <a:t>lapins</a:t>
            </a:r>
            <a:r>
              <a:rPr lang="en-US" altLang="ja-JP" dirty="0">
                <a:latin typeface="Comic Sans MS" panose="030F0902030302020204" pitchFamily="66" charset="0"/>
              </a:rPr>
              <a:t>? </a:t>
            </a:r>
          </a:p>
          <a:p>
            <a:r>
              <a:rPr lang="en-US" altLang="ja-JP" sz="1800" dirty="0">
                <a:latin typeface="Comic Sans MS" panose="030F0902030302020204" pitchFamily="66" charset="0"/>
              </a:rPr>
              <a:t>(</a:t>
            </a:r>
            <a:r>
              <a:rPr lang="en-US" altLang="ja-JP" sz="1800" dirty="0" err="1">
                <a:latin typeface="Comic Sans MS" panose="030F0902030302020204" pitchFamily="66" charset="0"/>
              </a:rPr>
              <a:t>Fagnant</a:t>
            </a:r>
            <a:r>
              <a:rPr lang="en-US" altLang="ja-JP" sz="1800" dirty="0">
                <a:latin typeface="Comic Sans MS" panose="030F0902030302020204" pitchFamily="66" charset="0"/>
              </a:rPr>
              <a:t>, </a:t>
            </a:r>
            <a:r>
              <a:rPr lang="en-US" altLang="ja-JP" sz="1800" dirty="0" err="1">
                <a:latin typeface="Comic Sans MS" panose="030F0902030302020204" pitchFamily="66" charset="0"/>
              </a:rPr>
              <a:t>Demonty</a:t>
            </a:r>
            <a:r>
              <a:rPr lang="en-US" altLang="ja-JP" sz="1800" dirty="0">
                <a:latin typeface="Comic Sans MS" panose="030F0902030302020204" pitchFamily="66" charset="0"/>
              </a:rPr>
              <a:t> &amp; </a:t>
            </a:r>
            <a:r>
              <a:rPr lang="en-US" altLang="ja-JP" sz="1800" dirty="0" err="1">
                <a:latin typeface="Comic Sans MS" panose="030F0902030302020204" pitchFamily="66" charset="0"/>
              </a:rPr>
              <a:t>Lejong</a:t>
            </a:r>
            <a:r>
              <a:rPr lang="en-US" altLang="ja-JP" sz="1800" dirty="0">
                <a:latin typeface="Comic Sans MS" panose="030F0902030302020204" pitchFamily="66" charset="0"/>
              </a:rPr>
              <a:t>, 2004)</a:t>
            </a:r>
            <a:endParaRPr lang="en-US" altLang="fr-FR" sz="1800" dirty="0">
              <a:sym typeface="Symbol" pitchFamily="2" charset="2"/>
            </a:endParaRPr>
          </a:p>
          <a:p>
            <a:endParaRPr lang="en-US" altLang="fr-FR" dirty="0"/>
          </a:p>
        </p:txBody>
      </p:sp>
      <p:graphicFrame>
        <p:nvGraphicFramePr>
          <p:cNvPr id="4" name="Table 3">
            <a:extLst>
              <a:ext uri="{FF2B5EF4-FFF2-40B4-BE49-F238E27FC236}">
                <a16:creationId xmlns:a16="http://schemas.microsoft.com/office/drawing/2014/main" id="{40C651D4-8315-674F-A62A-EE921A18F297}"/>
              </a:ext>
            </a:extLst>
          </p:cNvPr>
          <p:cNvGraphicFramePr>
            <a:graphicFrameLocks noGrp="1"/>
          </p:cNvGraphicFramePr>
          <p:nvPr/>
        </p:nvGraphicFramePr>
        <p:xfrm>
          <a:off x="755650" y="3933825"/>
          <a:ext cx="7848600" cy="1778002"/>
        </p:xfrm>
        <a:graphic>
          <a:graphicData uri="http://schemas.openxmlformats.org/drawingml/2006/table">
            <a:tbl>
              <a:tblPr firstRow="1" bandRow="1">
                <a:tableStyleId>{2D5ABB26-0587-4C30-8999-92F81FD0307C}</a:tableStyleId>
              </a:tblPr>
              <a:tblGrid>
                <a:gridCol w="864066">
                  <a:extLst>
                    <a:ext uri="{9D8B030D-6E8A-4147-A177-3AD203B41FA5}">
                      <a16:colId xmlns:a16="http://schemas.microsoft.com/office/drawing/2014/main" val="20000"/>
                    </a:ext>
                  </a:extLst>
                </a:gridCol>
                <a:gridCol w="1440110">
                  <a:extLst>
                    <a:ext uri="{9D8B030D-6E8A-4147-A177-3AD203B41FA5}">
                      <a16:colId xmlns:a16="http://schemas.microsoft.com/office/drawing/2014/main" val="20001"/>
                    </a:ext>
                  </a:extLst>
                </a:gridCol>
                <a:gridCol w="1296099">
                  <a:extLst>
                    <a:ext uri="{9D8B030D-6E8A-4147-A177-3AD203B41FA5}">
                      <a16:colId xmlns:a16="http://schemas.microsoft.com/office/drawing/2014/main" val="20002"/>
                    </a:ext>
                  </a:extLst>
                </a:gridCol>
                <a:gridCol w="1352725">
                  <a:extLst>
                    <a:ext uri="{9D8B030D-6E8A-4147-A177-3AD203B41FA5}">
                      <a16:colId xmlns:a16="http://schemas.microsoft.com/office/drawing/2014/main" val="20003"/>
                    </a:ext>
                  </a:extLst>
                </a:gridCol>
                <a:gridCol w="1828801">
                  <a:extLst>
                    <a:ext uri="{9D8B030D-6E8A-4147-A177-3AD203B41FA5}">
                      <a16:colId xmlns:a16="http://schemas.microsoft.com/office/drawing/2014/main" val="20004"/>
                    </a:ext>
                  </a:extLst>
                </a:gridCol>
                <a:gridCol w="1066799">
                  <a:extLst>
                    <a:ext uri="{9D8B030D-6E8A-4147-A177-3AD203B41FA5}">
                      <a16:colId xmlns:a16="http://schemas.microsoft.com/office/drawing/2014/main" val="20005"/>
                    </a:ext>
                  </a:extLst>
                </a:gridCol>
              </a:tblGrid>
              <a:tr h="700980">
                <a:tc>
                  <a:txBody>
                    <a:bodyPr/>
                    <a:lstStyle/>
                    <a:p>
                      <a:endParaRPr lang="en-US" sz="2000"/>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a:t>Equations</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a:t>Calculs</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a:t>Dessins</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a:t>Tâtonnement</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a:t>10/10</a:t>
                      </a:r>
                    </a:p>
                    <a:p>
                      <a:pPr algn="ctr"/>
                      <a:r>
                        <a:rPr lang="en-US" sz="2000" b="1"/>
                        <a:t>partout</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538510">
                <a:tc>
                  <a:txBody>
                    <a:bodyPr/>
                    <a:lstStyle/>
                    <a:p>
                      <a:r>
                        <a:rPr lang="en-US" sz="2000" b="1"/>
                        <a:t>4e A</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t>-</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t>92%</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t>74%</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a:t>58%</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t>56%</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38510">
                <a:tc>
                  <a:txBody>
                    <a:bodyPr/>
                    <a:lstStyle/>
                    <a:p>
                      <a:r>
                        <a:rPr lang="en-US" sz="2000" b="1"/>
                        <a:t>6e A</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t>89%</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t>81%</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t>41%</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a:t>40%</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t>35%</a:t>
                      </a:r>
                    </a:p>
                  </a:txBody>
                  <a:tcPr marL="91437" marR="91437" marT="45691" marB="4569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77378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DFCA3A-6537-E04C-AF11-4B82071902AE}"/>
              </a:ext>
            </a:extLst>
          </p:cNvPr>
          <p:cNvSpPr>
            <a:spLocks noGrp="1"/>
          </p:cNvSpPr>
          <p:nvPr>
            <p:ph type="title"/>
          </p:nvPr>
        </p:nvSpPr>
        <p:spPr>
          <a:xfrm>
            <a:off x="457200" y="439230"/>
            <a:ext cx="8229600" cy="1143000"/>
          </a:xfrm>
        </p:spPr>
        <p:txBody>
          <a:bodyPr>
            <a:normAutofit/>
          </a:bodyPr>
          <a:lstStyle/>
          <a:p>
            <a:r>
              <a:rPr lang="fr-FR" altLang="en-US" sz="3600" b="1" dirty="0">
                <a:solidFill>
                  <a:srgbClr val="0000FF"/>
                </a:solidFill>
                <a:cs typeface="Arial" pitchFamily="34" charset="0"/>
              </a:rPr>
              <a:t>Multilinguisme a</a:t>
            </a:r>
            <a:r>
              <a:rPr lang="fr-FR" sz="3600" b="1" dirty="0">
                <a:solidFill>
                  <a:srgbClr val="0000FF"/>
                </a:solidFill>
              </a:rPr>
              <a:t>u niveau sociétal</a:t>
            </a:r>
          </a:p>
        </p:txBody>
      </p:sp>
      <p:sp>
        <p:nvSpPr>
          <p:cNvPr id="3" name="Espace réservé du contenu 2">
            <a:extLst>
              <a:ext uri="{FF2B5EF4-FFF2-40B4-BE49-F238E27FC236}">
                <a16:creationId xmlns:a16="http://schemas.microsoft.com/office/drawing/2014/main" id="{224A7DD8-6D45-2A42-B753-A7F92B27CCD0}"/>
              </a:ext>
            </a:extLst>
          </p:cNvPr>
          <p:cNvSpPr>
            <a:spLocks noGrp="1"/>
          </p:cNvSpPr>
          <p:nvPr>
            <p:ph idx="1"/>
          </p:nvPr>
        </p:nvSpPr>
        <p:spPr>
          <a:xfrm>
            <a:off x="457200" y="1987635"/>
            <a:ext cx="8229600" cy="3571917"/>
          </a:xfrm>
        </p:spPr>
        <p:txBody>
          <a:bodyPr>
            <a:normAutofit/>
          </a:bodyPr>
          <a:lstStyle/>
          <a:p>
            <a:r>
              <a:rPr lang="fr-FR" sz="2400" b="1" dirty="0"/>
              <a:t>Immigration importante  </a:t>
            </a:r>
            <a:r>
              <a:rPr lang="fr-FR" sz="2400" dirty="0"/>
              <a:t>: </a:t>
            </a:r>
          </a:p>
          <a:p>
            <a:pPr marL="361950" lvl="1" indent="0">
              <a:buNone/>
            </a:pPr>
            <a:r>
              <a:rPr lang="fr-FR" sz="2400" dirty="0"/>
              <a:t>Près de la moitié de résidents étrangers (47,7%);</a:t>
            </a:r>
          </a:p>
          <a:p>
            <a:pPr marL="361950" lvl="1" indent="0">
              <a:buNone/>
            </a:pPr>
            <a:r>
              <a:rPr lang="fr-FR" sz="2400" dirty="0"/>
              <a:t>Les plus nombreux sont les Portugais (16,4% des étrangers).</a:t>
            </a:r>
          </a:p>
          <a:p>
            <a:pPr marL="457200" lvl="1" indent="0">
              <a:buNone/>
            </a:pPr>
            <a:endParaRPr lang="fr-FR" sz="2400" dirty="0"/>
          </a:p>
          <a:p>
            <a:pPr>
              <a:buFont typeface="Arial" panose="020B0604020202020204" pitchFamily="34" charset="0"/>
              <a:buChar char="•"/>
            </a:pPr>
            <a:r>
              <a:rPr lang="fr-FR" sz="2400" dirty="0"/>
              <a:t>Au trilinguisme national s’ajoute ainsi un multilinguisme de la population issue de l’immigration.</a:t>
            </a:r>
          </a:p>
          <a:p>
            <a:pPr>
              <a:buFont typeface="Arial" panose="020B0604020202020204" pitchFamily="34" charset="0"/>
              <a:buChar char="•"/>
            </a:pPr>
            <a:endParaRPr lang="fr-FR" sz="2400" dirty="0"/>
          </a:p>
          <a:p>
            <a:pPr>
              <a:buFont typeface="Arial" panose="020B0604020202020204" pitchFamily="34" charset="0"/>
              <a:buChar char="•"/>
            </a:pPr>
            <a:r>
              <a:rPr lang="fr-FR" sz="2400" dirty="0"/>
              <a:t>Cette population est en constante augmentation.</a:t>
            </a:r>
          </a:p>
        </p:txBody>
      </p:sp>
      <p:sp>
        <p:nvSpPr>
          <p:cNvPr id="4" name="Rectangle 3">
            <a:extLst>
              <a:ext uri="{FF2B5EF4-FFF2-40B4-BE49-F238E27FC236}">
                <a16:creationId xmlns:a16="http://schemas.microsoft.com/office/drawing/2014/main" id="{F9F64636-1032-EB48-B4CC-77837EFCC30A}"/>
              </a:ext>
            </a:extLst>
          </p:cNvPr>
          <p:cNvSpPr/>
          <p:nvPr/>
        </p:nvSpPr>
        <p:spPr>
          <a:xfrm>
            <a:off x="940910" y="5723964"/>
            <a:ext cx="1614866" cy="369332"/>
          </a:xfrm>
          <a:prstGeom prst="rect">
            <a:avLst/>
          </a:prstGeom>
        </p:spPr>
        <p:txBody>
          <a:bodyPr wrap="none">
            <a:spAutoFit/>
          </a:bodyPr>
          <a:lstStyle/>
          <a:p>
            <a:r>
              <a:rPr lang="fr-FR" dirty="0">
                <a:latin typeface="+mj-lt"/>
                <a:ea typeface="Cambria" panose="02040503050406030204" pitchFamily="18" charset="0"/>
              </a:rPr>
              <a:t>(STATEC, 2017) </a:t>
            </a:r>
            <a:endParaRPr lang="fr-FR" dirty="0">
              <a:latin typeface="+mj-lt"/>
            </a:endParaRPr>
          </a:p>
        </p:txBody>
      </p:sp>
    </p:spTree>
    <p:extLst>
      <p:ext uri="{BB962C8B-B14F-4D97-AF65-F5344CB8AC3E}">
        <p14:creationId xmlns:p14="http://schemas.microsoft.com/office/powerpoint/2010/main" val="2271148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5"/>
          <p:cNvSpPr>
            <a:spLocks noGrp="1" noChangeArrowheads="1"/>
          </p:cNvSpPr>
          <p:nvPr>
            <p:ph type="title"/>
          </p:nvPr>
        </p:nvSpPr>
        <p:spPr>
          <a:xfrm>
            <a:off x="-51248" y="154501"/>
            <a:ext cx="9015735" cy="612775"/>
          </a:xfrm>
        </p:spPr>
        <p:txBody>
          <a:bodyPr>
            <a:noAutofit/>
          </a:bodyPr>
          <a:lstStyle/>
          <a:p>
            <a:r>
              <a:rPr lang="fr-FR" altLang="en-US" sz="3600" b="1" dirty="0">
                <a:solidFill>
                  <a:srgbClr val="0000FF"/>
                </a:solidFill>
                <a:cs typeface="Arial" pitchFamily="34" charset="0"/>
              </a:rPr>
              <a:t>Multilinguisme a</a:t>
            </a:r>
            <a:r>
              <a:rPr lang="fr-FR" sz="3600" b="1" dirty="0">
                <a:solidFill>
                  <a:srgbClr val="0000FF"/>
                </a:solidFill>
              </a:rPr>
              <a:t>u niveau sociétal</a:t>
            </a:r>
            <a:endParaRPr lang="fr-FR" altLang="en-US" sz="3600" dirty="0">
              <a:solidFill>
                <a:schemeClr val="accent2"/>
              </a:solidFill>
              <a:latin typeface="Arial" pitchFamily="34" charset="0"/>
              <a:cs typeface="Arial" pitchFamily="34" charset="0"/>
            </a:endParaRPr>
          </a:p>
        </p:txBody>
      </p:sp>
      <p:pic>
        <p:nvPicPr>
          <p:cNvPr id="3" name="Picture 2"/>
          <p:cNvPicPr>
            <a:picLocks noChangeAspect="1"/>
          </p:cNvPicPr>
          <p:nvPr/>
        </p:nvPicPr>
        <p:blipFill>
          <a:blip r:embed="rId3"/>
          <a:stretch>
            <a:fillRect/>
          </a:stretch>
        </p:blipFill>
        <p:spPr>
          <a:xfrm>
            <a:off x="-24825" y="1628801"/>
            <a:ext cx="9363453" cy="4752528"/>
          </a:xfrm>
          <a:prstGeom prst="rect">
            <a:avLst/>
          </a:prstGeom>
        </p:spPr>
      </p:pic>
      <p:sp>
        <p:nvSpPr>
          <p:cNvPr id="4" name="Rectangle 3"/>
          <p:cNvSpPr/>
          <p:nvPr/>
        </p:nvSpPr>
        <p:spPr>
          <a:xfrm>
            <a:off x="179512" y="900563"/>
            <a:ext cx="8496944" cy="523220"/>
          </a:xfrm>
          <a:prstGeom prst="rect">
            <a:avLst/>
          </a:prstGeom>
        </p:spPr>
        <p:txBody>
          <a:bodyPr wrap="square">
            <a:spAutoFit/>
          </a:bodyPr>
          <a:lstStyle/>
          <a:p>
            <a:r>
              <a:rPr lang="en-US" altLang="en-US" sz="2800" b="1" dirty="0"/>
              <a:t>Evolution du % </a:t>
            </a:r>
            <a:r>
              <a:rPr lang="en-US" altLang="en-US" sz="2800" b="1" dirty="0" err="1"/>
              <a:t>d’étrangers</a:t>
            </a:r>
            <a:r>
              <a:rPr lang="en-US" altLang="en-US" sz="2800" b="1" dirty="0"/>
              <a:t> </a:t>
            </a:r>
            <a:r>
              <a:rPr lang="en-US" altLang="en-US" sz="2800" b="1" dirty="0" err="1"/>
              <a:t>depuis</a:t>
            </a:r>
            <a:r>
              <a:rPr lang="en-US" altLang="en-US" sz="2800" b="1" dirty="0"/>
              <a:t> 1961 </a:t>
            </a:r>
            <a:r>
              <a:rPr lang="en-US" altLang="en-US" sz="2800" b="1" dirty="0" err="1"/>
              <a:t>jusqu’à</a:t>
            </a:r>
            <a:r>
              <a:rPr lang="en-US" altLang="en-US" sz="2800" b="1" dirty="0"/>
              <a:t> 2016</a:t>
            </a:r>
            <a:endParaRPr lang="en-US" sz="2800" dirty="0"/>
          </a:p>
        </p:txBody>
      </p:sp>
    </p:spTree>
    <p:extLst>
      <p:ext uri="{BB962C8B-B14F-4D97-AF65-F5344CB8AC3E}">
        <p14:creationId xmlns:p14="http://schemas.microsoft.com/office/powerpoint/2010/main" val="761410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872E2AD-7FF4-9344-9B94-ED0A3C2E1369}"/>
              </a:ext>
            </a:extLst>
          </p:cNvPr>
          <p:cNvSpPr>
            <a:spLocks noGrp="1"/>
          </p:cNvSpPr>
          <p:nvPr>
            <p:ph type="sldNum" sz="quarter" idx="12"/>
          </p:nvPr>
        </p:nvSpPr>
        <p:spPr/>
        <p:txBody>
          <a:bodyPr/>
          <a:lstStyle/>
          <a:p>
            <a:fld id="{EC701330-B20C-3241-AEF6-A41FE81768DC}" type="slidenum">
              <a:rPr lang="en-US" smtClean="0"/>
              <a:t>9</a:t>
            </a:fld>
            <a:endParaRPr lang="en-US"/>
          </a:p>
        </p:txBody>
      </p:sp>
      <p:pic>
        <p:nvPicPr>
          <p:cNvPr id="5" name="Image 4">
            <a:extLst>
              <a:ext uri="{FF2B5EF4-FFF2-40B4-BE49-F238E27FC236}">
                <a16:creationId xmlns:a16="http://schemas.microsoft.com/office/drawing/2014/main" id="{756EC27F-B709-1547-A8E4-6820B9EE49CA}"/>
              </a:ext>
            </a:extLst>
          </p:cNvPr>
          <p:cNvPicPr>
            <a:picLocks noChangeAspect="1"/>
          </p:cNvPicPr>
          <p:nvPr/>
        </p:nvPicPr>
        <p:blipFill>
          <a:blip r:embed="rId3"/>
          <a:stretch>
            <a:fillRect/>
          </a:stretch>
        </p:blipFill>
        <p:spPr>
          <a:xfrm>
            <a:off x="1149991" y="631294"/>
            <a:ext cx="6988033" cy="5389994"/>
          </a:xfrm>
          <a:prstGeom prst="rect">
            <a:avLst/>
          </a:prstGeom>
        </p:spPr>
      </p:pic>
      <p:sp>
        <p:nvSpPr>
          <p:cNvPr id="2" name="ZoneTexte 1">
            <a:extLst>
              <a:ext uri="{FF2B5EF4-FFF2-40B4-BE49-F238E27FC236}">
                <a16:creationId xmlns:a16="http://schemas.microsoft.com/office/drawing/2014/main" id="{93C9F0C9-3099-CF45-8267-CF5D5D77BDCA}"/>
              </a:ext>
            </a:extLst>
          </p:cNvPr>
          <p:cNvSpPr txBox="1"/>
          <p:nvPr/>
        </p:nvSpPr>
        <p:spPr>
          <a:xfrm>
            <a:off x="395536" y="6021288"/>
            <a:ext cx="8496944" cy="369332"/>
          </a:xfrm>
          <a:prstGeom prst="rect">
            <a:avLst/>
          </a:prstGeom>
          <a:noFill/>
        </p:spPr>
        <p:txBody>
          <a:bodyPr wrap="square" rtlCol="0">
            <a:spAutoFit/>
          </a:bodyPr>
          <a:lstStyle/>
          <a:p>
            <a:r>
              <a:rPr lang="fr-FR" dirty="0"/>
              <a:t>Source : MENJE - Chiffres clés au Luxembourg – 2016/2017 </a:t>
            </a:r>
          </a:p>
        </p:txBody>
      </p:sp>
      <p:sp>
        <p:nvSpPr>
          <p:cNvPr id="12" name="Extraire 11">
            <a:extLst>
              <a:ext uri="{FF2B5EF4-FFF2-40B4-BE49-F238E27FC236}">
                <a16:creationId xmlns:a16="http://schemas.microsoft.com/office/drawing/2014/main" id="{BC8A89F5-5051-1D45-8FA4-CCB9AE94CE3B}"/>
              </a:ext>
            </a:extLst>
          </p:cNvPr>
          <p:cNvSpPr/>
          <p:nvPr/>
        </p:nvSpPr>
        <p:spPr>
          <a:xfrm>
            <a:off x="7137692" y="3933056"/>
            <a:ext cx="386635" cy="1080120"/>
          </a:xfrm>
          <a:prstGeom prst="flowChartExtra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Fusionner 12">
            <a:extLst>
              <a:ext uri="{FF2B5EF4-FFF2-40B4-BE49-F238E27FC236}">
                <a16:creationId xmlns:a16="http://schemas.microsoft.com/office/drawing/2014/main" id="{FE2C1B76-A335-E74E-B7BC-E966376F6D4F}"/>
              </a:ext>
            </a:extLst>
          </p:cNvPr>
          <p:cNvSpPr/>
          <p:nvPr/>
        </p:nvSpPr>
        <p:spPr>
          <a:xfrm>
            <a:off x="1583611" y="4047401"/>
            <a:ext cx="422911" cy="1037783"/>
          </a:xfrm>
          <a:prstGeom prst="flowChartMer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Fusionner 13">
            <a:extLst>
              <a:ext uri="{FF2B5EF4-FFF2-40B4-BE49-F238E27FC236}">
                <a16:creationId xmlns:a16="http://schemas.microsoft.com/office/drawing/2014/main" id="{40E499CF-6960-FF4B-BE21-3CF51333BCD9}"/>
              </a:ext>
            </a:extLst>
          </p:cNvPr>
          <p:cNvSpPr/>
          <p:nvPr/>
        </p:nvSpPr>
        <p:spPr>
          <a:xfrm>
            <a:off x="5162419" y="4047401"/>
            <a:ext cx="324092" cy="936104"/>
          </a:xfrm>
          <a:prstGeom prst="flowChartMer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xtraire 14">
            <a:extLst>
              <a:ext uri="{FF2B5EF4-FFF2-40B4-BE49-F238E27FC236}">
                <a16:creationId xmlns:a16="http://schemas.microsoft.com/office/drawing/2014/main" id="{050F3849-B8A0-AF43-ADB9-4E4049DDFFE4}"/>
              </a:ext>
            </a:extLst>
          </p:cNvPr>
          <p:cNvSpPr/>
          <p:nvPr/>
        </p:nvSpPr>
        <p:spPr>
          <a:xfrm>
            <a:off x="3849876" y="3969822"/>
            <a:ext cx="386635" cy="1080120"/>
          </a:xfrm>
          <a:prstGeom prst="flowChartExtra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F14FF522-B94A-6840-9F98-48253C96AE7D}"/>
              </a:ext>
            </a:extLst>
          </p:cNvPr>
          <p:cNvSpPr/>
          <p:nvPr/>
        </p:nvSpPr>
        <p:spPr>
          <a:xfrm>
            <a:off x="2006522" y="2852936"/>
            <a:ext cx="1843354" cy="50405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6F55DE5D-47DD-934B-B722-683FCCE1004E}"/>
              </a:ext>
            </a:extLst>
          </p:cNvPr>
          <p:cNvSpPr/>
          <p:nvPr/>
        </p:nvSpPr>
        <p:spPr>
          <a:xfrm>
            <a:off x="2002291" y="4437112"/>
            <a:ext cx="1843354" cy="50405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422A42CA-A5C4-B849-A700-8427381F925D}"/>
              </a:ext>
            </a:extLst>
          </p:cNvPr>
          <p:cNvSpPr/>
          <p:nvPr/>
        </p:nvSpPr>
        <p:spPr>
          <a:xfrm>
            <a:off x="5631523" y="2852936"/>
            <a:ext cx="1843354" cy="50405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86C23CDE-D635-0744-A5A7-D74FB6562657}"/>
              </a:ext>
            </a:extLst>
          </p:cNvPr>
          <p:cNvSpPr/>
          <p:nvPr/>
        </p:nvSpPr>
        <p:spPr>
          <a:xfrm>
            <a:off x="5461559" y="4394775"/>
            <a:ext cx="1843354" cy="504056"/>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53040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33848</TotalTime>
  <Words>4438</Words>
  <Application>Microsoft Macintosh PowerPoint</Application>
  <PresentationFormat>Affichage à l'écran (4:3)</PresentationFormat>
  <Paragraphs>743</Paragraphs>
  <Slides>67</Slides>
  <Notes>38</Notes>
  <HiddenSlides>0</HiddenSlides>
  <MMClips>0</MMClips>
  <ScaleCrop>false</ScaleCrop>
  <HeadingPairs>
    <vt:vector size="6" baseType="variant">
      <vt:variant>
        <vt:lpstr>Polices utilisées</vt:lpstr>
      </vt:variant>
      <vt:variant>
        <vt:i4>21</vt:i4>
      </vt:variant>
      <vt:variant>
        <vt:lpstr>Thème</vt:lpstr>
      </vt:variant>
      <vt:variant>
        <vt:i4>1</vt:i4>
      </vt:variant>
      <vt:variant>
        <vt:lpstr>Titres des diapositives</vt:lpstr>
      </vt:variant>
      <vt:variant>
        <vt:i4>67</vt:i4>
      </vt:variant>
    </vt:vector>
  </HeadingPairs>
  <TitlesOfParts>
    <vt:vector size="89" baseType="lpstr">
      <vt:lpstr>ＭＳ Ｐゴシック</vt:lpstr>
      <vt:lpstr>Arial</vt:lpstr>
      <vt:lpstr>Calibri</vt:lpstr>
      <vt:lpstr>Calibri,Bold</vt:lpstr>
      <vt:lpstr>Cambria</vt:lpstr>
      <vt:lpstr>Cambria Math</vt:lpstr>
      <vt:lpstr>Comic Sans MS</vt:lpstr>
      <vt:lpstr>Corbel</vt:lpstr>
      <vt:lpstr>Gill Sans</vt:lpstr>
      <vt:lpstr>Gill Sans Light</vt:lpstr>
      <vt:lpstr>Helvetica</vt:lpstr>
      <vt:lpstr>Helvetica Light</vt:lpstr>
      <vt:lpstr>Helvetica Neue Light</vt:lpstr>
      <vt:lpstr>KatarineStdLight</vt:lpstr>
      <vt:lpstr>KatarineStdMedium</vt:lpstr>
      <vt:lpstr>Police système</vt:lpstr>
      <vt:lpstr>Symbol</vt:lpstr>
      <vt:lpstr>Times New Roman</vt:lpstr>
      <vt:lpstr>Verdana</vt:lpstr>
      <vt:lpstr>WeidemannStd</vt:lpstr>
      <vt:lpstr>Wingdings</vt:lpstr>
      <vt:lpstr>Office Theme</vt:lpstr>
      <vt:lpstr>Présentation PowerPoint</vt:lpstr>
      <vt:lpstr> Entre multilinguisme, PISA, curriculum des élèves  et formation des enseignants  </vt:lpstr>
      <vt:lpstr>Présentation PowerPoint</vt:lpstr>
      <vt:lpstr>Présentation PowerPoint</vt:lpstr>
      <vt:lpstr>Présentation PowerPoint</vt:lpstr>
      <vt:lpstr>Multilinguisme au niveau institutionnel</vt:lpstr>
      <vt:lpstr>Multilinguisme au niveau sociétal</vt:lpstr>
      <vt:lpstr>Multilinguisme au niveau sociétal</vt:lpstr>
      <vt:lpstr>Présentation PowerPoint</vt:lpstr>
      <vt:lpstr>Présentation PowerPoint</vt:lpstr>
      <vt:lpstr>Structure de l’école luxembourgeoise</vt:lpstr>
      <vt:lpstr>Structure du secondaire </vt:lpstr>
      <vt:lpstr>Multilinguisme dans l’enseignement</vt:lpstr>
      <vt:lpstr>Petit détour historique (Nadimi Amiri, 2017) </vt:lpstr>
      <vt:lpstr>Petit détour historique (Nadimi Amiri, 2017)  </vt:lpstr>
      <vt:lpstr>Multilinguisme dans les écoles</vt:lpstr>
      <vt:lpstr>Multilinguisme dans les écoles</vt:lpstr>
      <vt:lpstr>Taux de redoublement 2017-2018</vt:lpstr>
      <vt:lpstr>Taux de redoublement à 15 ans</vt:lpstr>
      <vt:lpstr>Présentation PowerPoint</vt:lpstr>
      <vt:lpstr>PISA AU LUXEMBOURG </vt:lpstr>
      <vt:lpstr>Présentation PowerPoint</vt:lpstr>
      <vt:lpstr>Présentation PowerPoint</vt:lpstr>
      <vt:lpstr>Présentation PowerPoint</vt:lpstr>
      <vt:lpstr>PISA 2015 au Luxembourg : Conclusions</vt:lpstr>
      <vt:lpstr>Présentation PowerPoint</vt:lpstr>
      <vt:lpstr>Présentation PowerPoint</vt:lpstr>
      <vt:lpstr>Présentation PowerPoint</vt:lpstr>
      <vt:lpstr>Présentation PowerPoint</vt:lpstr>
      <vt:lpstr>Deux énoncés de longueur contrastée Résultats des élèves </vt:lpstr>
      <vt:lpstr> PISA 2015 au Luxembourg : Débat Dossier de presse PISA 2015 - MENJE </vt:lpstr>
      <vt:lpstr>Présentation PowerPoint</vt:lpstr>
      <vt:lpstr>La gestion du multilinguisme Croyances et pratiques des enseignants </vt:lpstr>
      <vt:lpstr> La gestion du multilinguisme </vt:lpstr>
      <vt:lpstr>Présentation PowerPoint</vt:lpstr>
      <vt:lpstr>Les curricula aux Luxembourg </vt:lpstr>
      <vt:lpstr>Curriculum en langues</vt:lpstr>
      <vt:lpstr>Curriculum en mathématiques</vt:lpstr>
      <vt:lpstr>Nombre de périodes en langues et en math</vt:lpstr>
      <vt:lpstr>Présentation PowerPoint</vt:lpstr>
      <vt:lpstr>Pour être enseignant dans le fondamental</vt:lpstr>
      <vt:lpstr>Pour être enseignant dans le secondaire</vt:lpstr>
      <vt:lpstr>Formation des enseignants du fondamental au Luxembourg: Le BScE</vt:lpstr>
      <vt:lpstr>BScE : programme des cours </vt:lpstr>
      <vt:lpstr>BScE : Les ECTS </vt:lpstr>
      <vt:lpstr>BScE : Les compétences visées</vt:lpstr>
      <vt:lpstr>BScE : La philosophie</vt:lpstr>
      <vt:lpstr>BScE : La philosophie</vt:lpstr>
      <vt:lpstr>Le BScE : Organisation du programme </vt:lpstr>
      <vt:lpstr>Le multilinguisme au sein du BScE</vt:lpstr>
      <vt:lpstr>Présentation PowerPoint</vt:lpstr>
      <vt:lpstr>Présentation PowerPoint</vt:lpstr>
      <vt:lpstr> Entre multilinguisme, PISA, curriculum des élèves  et formation des enseignants  </vt:lpstr>
      <vt:lpstr>PISA 2012 Luxembourg : Résultats garçons-filles</vt:lpstr>
      <vt:lpstr>Pistes d’actions pratiques </vt:lpstr>
      <vt:lpstr>Présentation PowerPoint</vt:lpstr>
      <vt:lpstr>Langues d’enseignement et difficultés des élèves </vt:lpstr>
      <vt:lpstr>Présentation PowerPoint</vt:lpstr>
      <vt:lpstr>Présentation PowerPoint</vt:lpstr>
      <vt:lpstr>Le rôle des problèmes </vt:lpstr>
      <vt:lpstr>Le rôle des problèmes </vt:lpstr>
      <vt:lpstr>Dans les faits, en mathématiques ...</vt:lpstr>
      <vt:lpstr>Les problèmes non routiniers </vt:lpstr>
      <vt:lpstr>L’ouverture aux différentes stratégies</vt:lpstr>
      <vt:lpstr>L’ouverture aux différentes stratégies</vt:lpstr>
      <vt:lpstr>Présentation PowerPoint</vt:lpstr>
      <vt:lpstr>L’ouverture aux différentes stratégies</vt:lpstr>
    </vt:vector>
  </TitlesOfParts>
  <Company>UNI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Joëlle Vlassis</dc:creator>
  <cp:lastModifiedBy>Microsoft Office User</cp:lastModifiedBy>
  <cp:revision>804</cp:revision>
  <cp:lastPrinted>2015-01-27T20:33:29Z</cp:lastPrinted>
  <dcterms:created xsi:type="dcterms:W3CDTF">2013-03-06T09:06:48Z</dcterms:created>
  <dcterms:modified xsi:type="dcterms:W3CDTF">2019-09-27T13:50:43Z</dcterms:modified>
</cp:coreProperties>
</file>