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theme/theme5.xml" ContentType="application/vnd.openxmlformats-officedocument.theme+xml"/>
  <Override PartName="/ppt/slideLayouts/slideLayout1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4" r:id="rId4"/>
    <p:sldMasterId id="2147483811" r:id="rId5"/>
    <p:sldMasterId id="2147483813" r:id="rId6"/>
    <p:sldMasterId id="2147483816" r:id="rId7"/>
    <p:sldMasterId id="2147483824" r:id="rId8"/>
    <p:sldMasterId id="2147483812" r:id="rId9"/>
  </p:sldMasterIdLst>
  <p:notesMasterIdLst>
    <p:notesMasterId r:id="rId28"/>
  </p:notesMasterIdLst>
  <p:handoutMasterIdLst>
    <p:handoutMasterId r:id="rId29"/>
  </p:handoutMasterIdLst>
  <p:sldIdLst>
    <p:sldId id="371" r:id="rId10"/>
    <p:sldId id="398" r:id="rId11"/>
    <p:sldId id="396" r:id="rId12"/>
    <p:sldId id="397" r:id="rId13"/>
    <p:sldId id="389" r:id="rId14"/>
    <p:sldId id="391" r:id="rId15"/>
    <p:sldId id="393" r:id="rId16"/>
    <p:sldId id="392" r:id="rId17"/>
    <p:sldId id="380" r:id="rId18"/>
    <p:sldId id="379" r:id="rId19"/>
    <p:sldId id="377" r:id="rId20"/>
    <p:sldId id="378" r:id="rId21"/>
    <p:sldId id="375" r:id="rId22"/>
    <p:sldId id="376" r:id="rId23"/>
    <p:sldId id="384" r:id="rId24"/>
    <p:sldId id="385" r:id="rId25"/>
    <p:sldId id="386" r:id="rId26"/>
    <p:sldId id="365" r:id="rId27"/>
  </p:sldIdLst>
  <p:sldSz cx="9144000" cy="6858000" type="screen4x3"/>
  <p:notesSz cx="6669088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4">
          <p15:clr>
            <a:srgbClr val="A4A3A4"/>
          </p15:clr>
        </p15:guide>
        <p15:guide id="2">
          <p15:clr>
            <a:srgbClr val="A4A3A4"/>
          </p15:clr>
        </p15:guide>
        <p15:guide id="3" orient="horz" pos="59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0CF"/>
    <a:srgbClr val="E03400"/>
    <a:srgbClr val="5C0025"/>
    <a:srgbClr val="0FA5B0"/>
    <a:srgbClr val="FF140B"/>
    <a:srgbClr val="5C5C5C"/>
    <a:srgbClr val="406670"/>
    <a:srgbClr val="8FA175"/>
    <a:srgbClr val="65939E"/>
    <a:srgbClr val="94BA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49" autoAdjust="0"/>
    <p:restoredTop sz="96395" autoAdjust="0"/>
  </p:normalViewPr>
  <p:slideViewPr>
    <p:cSldViewPr snapToGrid="0" snapToObjects="1" showGuides="1">
      <p:cViewPr varScale="1">
        <p:scale>
          <a:sx n="104" d="100"/>
          <a:sy n="104" d="100"/>
        </p:scale>
        <p:origin x="120" y="102"/>
      </p:cViewPr>
      <p:guideLst>
        <p:guide orient="horz" pos="194"/>
        <p:guide/>
        <p:guide orient="horz" pos="59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notesViewPr>
    <p:cSldViewPr snapToGrid="0" snapToObjects="1">
      <p:cViewPr varScale="1">
        <p:scale>
          <a:sx n="68" d="100"/>
          <a:sy n="68" d="100"/>
        </p:scale>
        <p:origin x="228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presProps" Target="presProps.xml"/><Relationship Id="rId8" Type="http://schemas.openxmlformats.org/officeDocument/2006/relationships/slideMaster" Target="slideMasters/slideMaster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b-L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B2AD99-C8D0-4A84-9335-5A9B802B40CF}" type="datetimeFigureOut">
              <a:rPr lang="lb-LU" smtClean="0"/>
              <a:pPr/>
              <a:t>20.11.19</a:t>
            </a:fld>
            <a:endParaRPr lang="lb-L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b-L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AF1ECB-F45B-499C-B19B-FA29906B876F}" type="slidenum">
              <a:rPr lang="lb-LU" smtClean="0"/>
              <a:pPr/>
              <a:t>‹#›</a:t>
            </a:fld>
            <a:endParaRPr lang="lb-LU"/>
          </a:p>
        </p:txBody>
      </p:sp>
    </p:spTree>
    <p:extLst>
      <p:ext uri="{BB962C8B-B14F-4D97-AF65-F5344CB8AC3E}">
        <p14:creationId xmlns:p14="http://schemas.microsoft.com/office/powerpoint/2010/main" val="32298902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3A63E1-A2A2-6F4B-A381-048F498A91E8}" type="datetimeFigureOut">
              <a:rPr lang="en-US" smtClean="0"/>
              <a:pPr/>
              <a:t>11/20/2019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9B461A-2F76-9B45-BD8C-695B6B1FEE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265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L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/>
          </p:cNvSpPr>
          <p:nvPr userDrawn="1"/>
        </p:nvSpPr>
        <p:spPr bwMode="auto">
          <a:xfrm>
            <a:off x="0" y="0"/>
            <a:ext cx="9144000" cy="1257300"/>
          </a:xfrm>
          <a:prstGeom prst="rect">
            <a:avLst/>
          </a:prstGeom>
          <a:solidFill>
            <a:schemeClr val="bg1">
              <a:lumMod val="50000"/>
              <a:alpha val="79999"/>
            </a:schemeClr>
          </a:solidFill>
          <a:ln>
            <a:noFill/>
          </a:ln>
        </p:spPr>
        <p:txBody>
          <a:bodyPr lIns="0" tIns="0" rIns="0" bIns="0"/>
          <a:lstStyle/>
          <a:p>
            <a:r>
              <a:rPr lang="fr-FR" dirty="0"/>
              <a:t>  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-3772" y="241300"/>
            <a:ext cx="205478" cy="7141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98474" y="266700"/>
            <a:ext cx="6880226" cy="99060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fr-CH" dirty="0"/>
              <a:t>Click to edit Master title style</a:t>
            </a:r>
            <a:br>
              <a:rPr lang="fr-CH" dirty="0"/>
            </a:br>
            <a:r>
              <a:rPr lang="fr-CH" dirty="0"/>
              <a:t/>
            </a:r>
            <a:br>
              <a:rPr lang="fr-CH" dirty="0"/>
            </a:br>
            <a:endParaRPr dirty="0"/>
          </a:p>
        </p:txBody>
      </p:sp>
      <p:pic>
        <p:nvPicPr>
          <p:cNvPr id="10" name="Picture 21" descr="UNI_logo_quadri_def.pdf"/>
          <p:cNvPicPr>
            <a:picLocks noChangeAspect="1"/>
          </p:cNvPicPr>
          <p:nvPr userDrawn="1"/>
        </p:nvPicPr>
        <p:blipFill>
          <a:blip r:embed="rId2"/>
          <a:srcRect l="24471" t="27051" r="21988" b="29129"/>
          <a:stretch>
            <a:fillRect/>
          </a:stretch>
        </p:blipFill>
        <p:spPr>
          <a:xfrm>
            <a:off x="7941350" y="799858"/>
            <a:ext cx="610801" cy="499910"/>
          </a:xfrm>
          <a:prstGeom prst="rect">
            <a:avLst/>
          </a:prstGeom>
        </p:spPr>
      </p:pic>
      <p:grpSp>
        <p:nvGrpSpPr>
          <p:cNvPr id="11" name="Group 20"/>
          <p:cNvGrpSpPr/>
          <p:nvPr userDrawn="1"/>
        </p:nvGrpSpPr>
        <p:grpSpPr>
          <a:xfrm>
            <a:off x="7790625" y="692065"/>
            <a:ext cx="867600" cy="607703"/>
            <a:chOff x="6793675" y="550964"/>
            <a:chExt cx="867600" cy="607703"/>
          </a:xfrm>
        </p:grpSpPr>
        <p:grpSp>
          <p:nvGrpSpPr>
            <p:cNvPr id="14" name="Group 17"/>
            <p:cNvGrpSpPr/>
            <p:nvPr userDrawn="1"/>
          </p:nvGrpSpPr>
          <p:grpSpPr>
            <a:xfrm>
              <a:off x="6793675" y="550964"/>
              <a:ext cx="867600" cy="576072"/>
              <a:chOff x="7778187" y="681228"/>
              <a:chExt cx="900000" cy="576072"/>
            </a:xfrm>
          </p:grpSpPr>
          <p:sp>
            <p:nvSpPr>
              <p:cNvPr id="16" name="Rounded Rectangle 18"/>
              <p:cNvSpPr/>
              <p:nvPr userDrawn="1"/>
            </p:nvSpPr>
            <p:spPr>
              <a:xfrm>
                <a:off x="7778187" y="681228"/>
                <a:ext cx="900000" cy="57607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LU"/>
              </a:p>
            </p:txBody>
          </p:sp>
          <p:sp>
            <p:nvSpPr>
              <p:cNvPr id="17" name="Rectangle 16"/>
              <p:cNvSpPr/>
              <p:nvPr userDrawn="1"/>
            </p:nvSpPr>
            <p:spPr>
              <a:xfrm>
                <a:off x="7778187" y="1088020"/>
                <a:ext cx="900000" cy="1692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LU"/>
              </a:p>
            </p:txBody>
          </p:sp>
        </p:grpSp>
        <p:pic>
          <p:nvPicPr>
            <p:cNvPr id="15" name="Picture 21" descr="UNI_logo_quadri_def.pdf"/>
            <p:cNvPicPr>
              <a:picLocks noChangeAspect="1"/>
            </p:cNvPicPr>
            <p:nvPr userDrawn="1"/>
          </p:nvPicPr>
          <p:blipFill>
            <a:blip r:embed="rId2"/>
            <a:srcRect l="24471" t="27051" r="21988" b="29129"/>
            <a:stretch>
              <a:fillRect/>
            </a:stretch>
          </p:blipFill>
          <p:spPr>
            <a:xfrm>
              <a:off x="6944400" y="658757"/>
              <a:ext cx="610801" cy="499910"/>
            </a:xfrm>
            <a:prstGeom prst="rect">
              <a:avLst/>
            </a:prstGeom>
          </p:spPr>
        </p:pic>
      </p:grpSp>
      <p:sp>
        <p:nvSpPr>
          <p:cNvPr id="18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496887" y="1800000"/>
            <a:ext cx="8136000" cy="4868863"/>
          </a:xfrm>
          <a:prstGeom prst="rect">
            <a:avLst/>
          </a:prstGeom>
        </p:spPr>
        <p:txBody>
          <a:bodyPr vert="horz" lIns="0" tIns="0" rIns="0" bIns="0"/>
          <a:lstStyle>
            <a:lvl1pPr>
              <a:buClr>
                <a:schemeClr val="accent2"/>
              </a:buClr>
              <a:buSzPct val="100000"/>
              <a:buFont typeface="Wingdings" charset="2"/>
              <a:buChar char="§"/>
              <a:defRPr/>
            </a:lvl1pPr>
            <a:lvl2pPr>
              <a:buClr>
                <a:schemeClr val="accent2"/>
              </a:buClr>
              <a:buSzPct val="100000"/>
              <a:buFont typeface="Wingdings" charset="2"/>
              <a:buChar char="§"/>
              <a:defRPr/>
            </a:lvl2pPr>
            <a:lvl3pPr>
              <a:buClr>
                <a:schemeClr val="accent2"/>
              </a:buClr>
              <a:buSzPct val="100000"/>
              <a:buFont typeface="Wingdings" charset="2"/>
              <a:buChar char="§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Clr>
                <a:schemeClr val="accent2"/>
              </a:buClr>
              <a:buSzPct val="100000"/>
              <a:buFont typeface="Wingdings" charset="2"/>
              <a:buChar char="§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Clr>
                <a:schemeClr val="accent2"/>
              </a:buClr>
              <a:buSzPct val="100000"/>
              <a:buFont typeface="Wingdings" charset="2"/>
              <a:buChar char="§"/>
              <a:defRPr/>
            </a:lvl5pPr>
          </a:lstStyle>
          <a:p>
            <a:pPr lvl="0"/>
            <a:r>
              <a:rPr lang="fr-CH" dirty="0"/>
              <a:t>Click to edit Master text styles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page">
    <p:bg>
      <p:bgPr>
        <a:gradFill flip="none" rotWithShape="1">
          <a:gsLst>
            <a:gs pos="0">
              <a:schemeClr val="bg1">
                <a:tint val="80000"/>
                <a:satMod val="300000"/>
                <a:alpha val="0"/>
              </a:schemeClr>
            </a:gs>
            <a:gs pos="100000">
              <a:srgbClr val="4C79AB">
                <a:alpha val="34000"/>
              </a:srgb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7"/>
          <p:cNvSpPr>
            <a:spLocks noChangeShapeType="1"/>
          </p:cNvSpPr>
          <p:nvPr userDrawn="1"/>
        </p:nvSpPr>
        <p:spPr bwMode="auto">
          <a:xfrm rot="10800000" flipH="1" flipV="1">
            <a:off x="0" y="4140200"/>
            <a:ext cx="2880000" cy="6350"/>
          </a:xfrm>
          <a:prstGeom prst="line">
            <a:avLst/>
          </a:prstGeom>
          <a:noFill/>
          <a:ln w="6350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6" name="Line 8"/>
          <p:cNvSpPr>
            <a:spLocks noChangeShapeType="1"/>
          </p:cNvSpPr>
          <p:nvPr userDrawn="1"/>
        </p:nvSpPr>
        <p:spPr bwMode="auto">
          <a:xfrm rot="10800000" flipH="1">
            <a:off x="6278915" y="4140200"/>
            <a:ext cx="2880000" cy="6350"/>
          </a:xfrm>
          <a:prstGeom prst="line">
            <a:avLst/>
          </a:prstGeom>
          <a:noFill/>
          <a:ln w="6350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886200"/>
            <a:ext cx="9144000" cy="468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ctr">
              <a:buNone/>
              <a:defRPr sz="2000" b="0" i="0">
                <a:solidFill>
                  <a:srgbClr val="595959"/>
                </a:solidFill>
                <a:latin typeface="Arial"/>
                <a:cs typeface="Arial"/>
              </a:defRPr>
            </a:lvl1pPr>
            <a:lvl2pPr marL="288036" indent="0" algn="ctr">
              <a:buNone/>
              <a:defRPr/>
            </a:lvl2pPr>
            <a:lvl3pPr marL="576070" indent="0" algn="ctr">
              <a:buNone/>
              <a:defRPr/>
            </a:lvl3pPr>
            <a:lvl4pPr marL="864106" indent="0" algn="ctr">
              <a:buNone/>
              <a:defRPr/>
            </a:lvl4pPr>
            <a:lvl5pPr marL="1152142" indent="0" algn="ctr">
              <a:buNone/>
              <a:defRPr/>
            </a:lvl5pPr>
            <a:lvl6pPr marL="1440177" indent="0" algn="ctr">
              <a:buNone/>
              <a:defRPr/>
            </a:lvl6pPr>
            <a:lvl7pPr marL="1728212" indent="0" algn="ctr">
              <a:buNone/>
              <a:defRPr/>
            </a:lvl7pPr>
            <a:lvl8pPr marL="2016248" indent="0" algn="ctr">
              <a:buNone/>
              <a:defRPr/>
            </a:lvl8pPr>
            <a:lvl9pPr marL="2304283" indent="0" algn="ctr">
              <a:buNone/>
              <a:defRPr/>
            </a:lvl9pPr>
          </a:lstStyle>
          <a:p>
            <a:r>
              <a:rPr lang="fr-CH" dirty="0"/>
              <a:t>Click to edit Master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685800" y="2130028"/>
            <a:ext cx="7772400" cy="1470422"/>
          </a:xfrm>
          <a:prstGeom prst="rect">
            <a:avLst/>
          </a:prstGeom>
        </p:spPr>
        <p:txBody>
          <a:bodyPr vert="horz" lIns="57607" tIns="28804" rIns="57607" bIns="28804"/>
          <a:lstStyle>
            <a:lvl1pPr algn="ctr">
              <a:defRPr sz="30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fr-CH" dirty="0"/>
              <a:t>Click to edit Master title style</a:t>
            </a:r>
            <a:endParaRPr lang="en-US" dirty="0"/>
          </a:p>
        </p:txBody>
      </p:sp>
      <p:sp>
        <p:nvSpPr>
          <p:cNvPr id="18" name="Rectangle 1"/>
          <p:cNvSpPr>
            <a:spLocks/>
          </p:cNvSpPr>
          <p:nvPr userDrawn="1"/>
        </p:nvSpPr>
        <p:spPr bwMode="auto">
          <a:xfrm>
            <a:off x="0" y="0"/>
            <a:ext cx="9144000" cy="1257300"/>
          </a:xfrm>
          <a:prstGeom prst="rect">
            <a:avLst/>
          </a:prstGeom>
          <a:solidFill>
            <a:schemeClr val="bg1">
              <a:lumMod val="50000"/>
              <a:alpha val="79999"/>
            </a:schemeClr>
          </a:solidFill>
          <a:ln>
            <a:noFill/>
          </a:ln>
        </p:spPr>
        <p:txBody>
          <a:bodyPr lIns="0" tIns="0" rIns="0" bIns="0"/>
          <a:lstStyle/>
          <a:p>
            <a:r>
              <a:rPr lang="fr-FR" dirty="0"/>
              <a:t>  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0" y="1257300"/>
            <a:ext cx="9159210" cy="3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LU"/>
          </a:p>
        </p:txBody>
      </p:sp>
      <p:grpSp>
        <p:nvGrpSpPr>
          <p:cNvPr id="13" name="Group 20"/>
          <p:cNvGrpSpPr/>
          <p:nvPr userDrawn="1"/>
        </p:nvGrpSpPr>
        <p:grpSpPr>
          <a:xfrm>
            <a:off x="7790625" y="692065"/>
            <a:ext cx="867600" cy="607703"/>
            <a:chOff x="6793675" y="550964"/>
            <a:chExt cx="867600" cy="607703"/>
          </a:xfrm>
        </p:grpSpPr>
        <p:grpSp>
          <p:nvGrpSpPr>
            <p:cNvPr id="14" name="Group 17"/>
            <p:cNvGrpSpPr/>
            <p:nvPr userDrawn="1"/>
          </p:nvGrpSpPr>
          <p:grpSpPr>
            <a:xfrm>
              <a:off x="6793675" y="550964"/>
              <a:ext cx="867600" cy="576072"/>
              <a:chOff x="7778187" y="681228"/>
              <a:chExt cx="900000" cy="576072"/>
            </a:xfrm>
          </p:grpSpPr>
          <p:sp>
            <p:nvSpPr>
              <p:cNvPr id="16" name="Rounded Rectangle 18"/>
              <p:cNvSpPr/>
              <p:nvPr userDrawn="1"/>
            </p:nvSpPr>
            <p:spPr>
              <a:xfrm>
                <a:off x="7778187" y="681228"/>
                <a:ext cx="900000" cy="57607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LU"/>
              </a:p>
            </p:txBody>
          </p:sp>
          <p:sp>
            <p:nvSpPr>
              <p:cNvPr id="17" name="Rectangle 16"/>
              <p:cNvSpPr/>
              <p:nvPr userDrawn="1"/>
            </p:nvSpPr>
            <p:spPr>
              <a:xfrm>
                <a:off x="7778187" y="1088020"/>
                <a:ext cx="900000" cy="1692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LU"/>
              </a:p>
            </p:txBody>
          </p:sp>
        </p:grpSp>
        <p:pic>
          <p:nvPicPr>
            <p:cNvPr id="15" name="Picture 21" descr="UNI_logo_quadri_def.pdf"/>
            <p:cNvPicPr>
              <a:picLocks noChangeAspect="1"/>
            </p:cNvPicPr>
            <p:nvPr userDrawn="1"/>
          </p:nvPicPr>
          <p:blipFill>
            <a:blip r:embed="rId2"/>
            <a:srcRect l="24471" t="27051" r="21988" b="29129"/>
            <a:stretch>
              <a:fillRect/>
            </a:stretch>
          </p:blipFill>
          <p:spPr>
            <a:xfrm>
              <a:off x="6944400" y="658757"/>
              <a:ext cx="610801" cy="4999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69107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/>
          </p:cNvSpPr>
          <p:nvPr userDrawn="1"/>
        </p:nvSpPr>
        <p:spPr bwMode="auto">
          <a:xfrm>
            <a:off x="0" y="0"/>
            <a:ext cx="9144000" cy="1257300"/>
          </a:xfrm>
          <a:prstGeom prst="rect">
            <a:avLst/>
          </a:prstGeom>
          <a:solidFill>
            <a:schemeClr val="bg1">
              <a:lumMod val="50000"/>
              <a:alpha val="79999"/>
            </a:schemeClr>
          </a:solidFill>
          <a:ln>
            <a:noFill/>
          </a:ln>
        </p:spPr>
        <p:txBody>
          <a:bodyPr lIns="0" tIns="0" rIns="0" bIns="0"/>
          <a:lstStyle/>
          <a:p>
            <a:r>
              <a:rPr lang="fr-FR" dirty="0"/>
              <a:t>  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-3772" y="241300"/>
            <a:ext cx="205478" cy="7141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5" name="Group 20"/>
          <p:cNvGrpSpPr/>
          <p:nvPr userDrawn="1"/>
        </p:nvGrpSpPr>
        <p:grpSpPr>
          <a:xfrm>
            <a:off x="7790625" y="692065"/>
            <a:ext cx="867600" cy="607703"/>
            <a:chOff x="6793675" y="550964"/>
            <a:chExt cx="867600" cy="607703"/>
          </a:xfrm>
        </p:grpSpPr>
        <p:grpSp>
          <p:nvGrpSpPr>
            <p:cNvPr id="6" name="Group 17"/>
            <p:cNvGrpSpPr/>
            <p:nvPr userDrawn="1"/>
          </p:nvGrpSpPr>
          <p:grpSpPr>
            <a:xfrm>
              <a:off x="6793675" y="550964"/>
              <a:ext cx="867600" cy="576072"/>
              <a:chOff x="7778187" y="681228"/>
              <a:chExt cx="900000" cy="576072"/>
            </a:xfrm>
          </p:grpSpPr>
          <p:sp>
            <p:nvSpPr>
              <p:cNvPr id="8" name="Rounded Rectangle 18"/>
              <p:cNvSpPr/>
              <p:nvPr userDrawn="1"/>
            </p:nvSpPr>
            <p:spPr>
              <a:xfrm>
                <a:off x="7778187" y="681228"/>
                <a:ext cx="900000" cy="57607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LU"/>
              </a:p>
            </p:txBody>
          </p:sp>
          <p:sp>
            <p:nvSpPr>
              <p:cNvPr id="9" name="Rectangle 8"/>
              <p:cNvSpPr/>
              <p:nvPr userDrawn="1"/>
            </p:nvSpPr>
            <p:spPr>
              <a:xfrm>
                <a:off x="7778187" y="1088020"/>
                <a:ext cx="900000" cy="1692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LU"/>
              </a:p>
            </p:txBody>
          </p:sp>
        </p:grpSp>
        <p:pic>
          <p:nvPicPr>
            <p:cNvPr id="7" name="Picture 21" descr="UNI_logo_quadri_def.pdf"/>
            <p:cNvPicPr>
              <a:picLocks noChangeAspect="1"/>
            </p:cNvPicPr>
            <p:nvPr userDrawn="1"/>
          </p:nvPicPr>
          <p:blipFill>
            <a:blip r:embed="rId2"/>
            <a:srcRect l="24471" t="27051" r="21988" b="29129"/>
            <a:stretch>
              <a:fillRect/>
            </a:stretch>
          </p:blipFill>
          <p:spPr>
            <a:xfrm>
              <a:off x="6944400" y="658757"/>
              <a:ext cx="610801" cy="499910"/>
            </a:xfrm>
            <a:prstGeom prst="rect">
              <a:avLst/>
            </a:prstGeom>
          </p:spPr>
        </p:pic>
      </p:grpSp>
      <p:sp>
        <p:nvSpPr>
          <p:cNvPr id="10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96887" y="1800000"/>
            <a:ext cx="8136000" cy="4868863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FontTx/>
              <a:buNone/>
              <a:defRPr/>
            </a:lvl1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98474" y="266700"/>
            <a:ext cx="6880226" cy="99060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fr-CH" dirty="0"/>
              <a:t>Click to edit Master title style</a:t>
            </a:r>
            <a:br>
              <a:rPr lang="fr-CH" dirty="0"/>
            </a:br>
            <a:r>
              <a:rPr lang="fr-CH" dirty="0"/>
              <a:t/>
            </a:r>
            <a:br>
              <a:rPr lang="fr-CH" dirty="0"/>
            </a:br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/>
          </p:cNvSpPr>
          <p:nvPr userDrawn="1"/>
        </p:nvSpPr>
        <p:spPr bwMode="auto">
          <a:xfrm>
            <a:off x="0" y="0"/>
            <a:ext cx="9144000" cy="1257300"/>
          </a:xfrm>
          <a:prstGeom prst="rect">
            <a:avLst/>
          </a:prstGeom>
          <a:solidFill>
            <a:schemeClr val="bg1">
              <a:lumMod val="50000"/>
              <a:alpha val="79999"/>
            </a:schemeClr>
          </a:solidFill>
          <a:ln>
            <a:noFill/>
          </a:ln>
        </p:spPr>
        <p:txBody>
          <a:bodyPr lIns="0" tIns="0" rIns="0" bIns="0"/>
          <a:lstStyle/>
          <a:p>
            <a:r>
              <a:rPr lang="fr-FR" dirty="0"/>
              <a:t>  </a:t>
            </a:r>
          </a:p>
        </p:txBody>
      </p:sp>
      <p:grpSp>
        <p:nvGrpSpPr>
          <p:cNvPr id="4" name="Group 20"/>
          <p:cNvGrpSpPr/>
          <p:nvPr userDrawn="1"/>
        </p:nvGrpSpPr>
        <p:grpSpPr>
          <a:xfrm>
            <a:off x="7790625" y="692065"/>
            <a:ext cx="867600" cy="607703"/>
            <a:chOff x="6793675" y="550964"/>
            <a:chExt cx="867600" cy="607703"/>
          </a:xfrm>
        </p:grpSpPr>
        <p:grpSp>
          <p:nvGrpSpPr>
            <p:cNvPr id="5" name="Group 17"/>
            <p:cNvGrpSpPr/>
            <p:nvPr userDrawn="1"/>
          </p:nvGrpSpPr>
          <p:grpSpPr>
            <a:xfrm>
              <a:off x="6793675" y="550964"/>
              <a:ext cx="867600" cy="576072"/>
              <a:chOff x="7778187" y="681228"/>
              <a:chExt cx="900000" cy="576072"/>
            </a:xfrm>
          </p:grpSpPr>
          <p:sp>
            <p:nvSpPr>
              <p:cNvPr id="7" name="Rounded Rectangle 18"/>
              <p:cNvSpPr/>
              <p:nvPr userDrawn="1"/>
            </p:nvSpPr>
            <p:spPr>
              <a:xfrm>
                <a:off x="7778187" y="681228"/>
                <a:ext cx="900000" cy="57607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LU"/>
              </a:p>
            </p:txBody>
          </p:sp>
          <p:sp>
            <p:nvSpPr>
              <p:cNvPr id="8" name="Rectangle 7"/>
              <p:cNvSpPr/>
              <p:nvPr userDrawn="1"/>
            </p:nvSpPr>
            <p:spPr>
              <a:xfrm>
                <a:off x="7778187" y="1088020"/>
                <a:ext cx="900000" cy="1692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LU"/>
              </a:p>
            </p:txBody>
          </p:sp>
        </p:grpSp>
        <p:pic>
          <p:nvPicPr>
            <p:cNvPr id="6" name="Picture 21" descr="UNI_logo_quadri_def.pdf"/>
            <p:cNvPicPr>
              <a:picLocks noChangeAspect="1"/>
            </p:cNvPicPr>
            <p:nvPr userDrawn="1"/>
          </p:nvPicPr>
          <p:blipFill>
            <a:blip r:embed="rId2"/>
            <a:srcRect l="24471" t="27051" r="21988" b="29129"/>
            <a:stretch>
              <a:fillRect/>
            </a:stretch>
          </p:blipFill>
          <p:spPr>
            <a:xfrm>
              <a:off x="6944400" y="658757"/>
              <a:ext cx="610801" cy="499910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 userDrawn="1"/>
        </p:nvSpPr>
        <p:spPr>
          <a:xfrm>
            <a:off x="-3772" y="241300"/>
            <a:ext cx="205478" cy="714157"/>
          </a:xfrm>
          <a:prstGeom prst="rect">
            <a:avLst/>
          </a:prstGeom>
          <a:solidFill>
            <a:srgbClr val="00A0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98474" y="266700"/>
            <a:ext cx="5760000" cy="99060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fr-CH" dirty="0"/>
              <a:t>Click to edit Master title style</a:t>
            </a:r>
            <a:br>
              <a:rPr lang="fr-CH" dirty="0"/>
            </a:br>
            <a:r>
              <a:rPr lang="fr-CH" dirty="0"/>
              <a:t/>
            </a:r>
            <a:br>
              <a:rPr lang="fr-CH" dirty="0"/>
            </a:br>
            <a:endParaRPr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96887" y="1800000"/>
            <a:ext cx="8136000" cy="4868863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FontTx/>
              <a:buNone/>
              <a:defRPr/>
            </a:lvl1pPr>
          </a:lstStyle>
          <a:p>
            <a:pPr marL="0" indent="0">
              <a:buNone/>
            </a:pPr>
            <a:endParaRPr lang="en-US" dirty="0"/>
          </a:p>
        </p:txBody>
      </p:sp>
      <p:pic>
        <p:nvPicPr>
          <p:cNvPr id="12" name="Picture 11" descr="SECURITYANDTRUSTE_Logo_White.ai"/>
          <p:cNvPicPr>
            <a:picLocks noChangeAspect="1"/>
          </p:cNvPicPr>
          <p:nvPr userDrawn="1"/>
        </p:nvPicPr>
        <p:blipFill>
          <a:blip r:embed="rId3"/>
          <a:srcRect l="27200" t="37522" r="27092" b="37057"/>
          <a:stretch>
            <a:fillRect/>
          </a:stretch>
        </p:blipFill>
        <p:spPr>
          <a:xfrm>
            <a:off x="6494556" y="263525"/>
            <a:ext cx="975563" cy="76782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/>
          </p:cNvSpPr>
          <p:nvPr userDrawn="1"/>
        </p:nvSpPr>
        <p:spPr bwMode="auto">
          <a:xfrm>
            <a:off x="0" y="0"/>
            <a:ext cx="9144000" cy="1257300"/>
          </a:xfrm>
          <a:prstGeom prst="rect">
            <a:avLst/>
          </a:prstGeom>
          <a:solidFill>
            <a:schemeClr val="bg1">
              <a:lumMod val="50000"/>
              <a:alpha val="79999"/>
            </a:schemeClr>
          </a:solidFill>
          <a:ln>
            <a:noFill/>
          </a:ln>
        </p:spPr>
        <p:txBody>
          <a:bodyPr lIns="0" tIns="0" rIns="0" bIns="0"/>
          <a:lstStyle/>
          <a:p>
            <a:r>
              <a:rPr lang="fr-FR" dirty="0"/>
              <a:t>  </a:t>
            </a:r>
          </a:p>
        </p:txBody>
      </p:sp>
      <p:pic>
        <p:nvPicPr>
          <p:cNvPr id="14" name="Picture 13" descr="LCSB_kurz_weiss_mittel.eps"/>
          <p:cNvPicPr>
            <a:picLocks noChangeAspect="1"/>
          </p:cNvPicPr>
          <p:nvPr userDrawn="1"/>
        </p:nvPicPr>
        <p:blipFill>
          <a:blip r:embed="rId2"/>
          <a:srcRect t="10349" b="762"/>
          <a:stretch>
            <a:fillRect/>
          </a:stretch>
        </p:blipFill>
        <p:spPr>
          <a:xfrm>
            <a:off x="6417224" y="190807"/>
            <a:ext cx="1041400" cy="914400"/>
          </a:xfrm>
          <a:prstGeom prst="rect">
            <a:avLst/>
          </a:prstGeom>
        </p:spPr>
      </p:pic>
      <p:grpSp>
        <p:nvGrpSpPr>
          <p:cNvPr id="2" name="Group 20"/>
          <p:cNvGrpSpPr/>
          <p:nvPr userDrawn="1"/>
        </p:nvGrpSpPr>
        <p:grpSpPr>
          <a:xfrm>
            <a:off x="7790625" y="692065"/>
            <a:ext cx="867600" cy="607703"/>
            <a:chOff x="6793675" y="550964"/>
            <a:chExt cx="867600" cy="607703"/>
          </a:xfrm>
        </p:grpSpPr>
        <p:grpSp>
          <p:nvGrpSpPr>
            <p:cNvPr id="4" name="Group 17"/>
            <p:cNvGrpSpPr/>
            <p:nvPr userDrawn="1"/>
          </p:nvGrpSpPr>
          <p:grpSpPr>
            <a:xfrm>
              <a:off x="6793675" y="550964"/>
              <a:ext cx="867600" cy="576072"/>
              <a:chOff x="7778187" y="681228"/>
              <a:chExt cx="900000" cy="576072"/>
            </a:xfrm>
          </p:grpSpPr>
          <p:sp>
            <p:nvSpPr>
              <p:cNvPr id="7" name="Rounded Rectangle 18"/>
              <p:cNvSpPr/>
              <p:nvPr userDrawn="1"/>
            </p:nvSpPr>
            <p:spPr>
              <a:xfrm>
                <a:off x="7778187" y="681228"/>
                <a:ext cx="900000" cy="57607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LU"/>
              </a:p>
            </p:txBody>
          </p:sp>
          <p:sp>
            <p:nvSpPr>
              <p:cNvPr id="8" name="Rectangle 7"/>
              <p:cNvSpPr/>
              <p:nvPr userDrawn="1"/>
            </p:nvSpPr>
            <p:spPr>
              <a:xfrm>
                <a:off x="7778187" y="1088020"/>
                <a:ext cx="900000" cy="1692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LU"/>
              </a:p>
            </p:txBody>
          </p:sp>
        </p:grpSp>
        <p:pic>
          <p:nvPicPr>
            <p:cNvPr id="6" name="Picture 21" descr="UNI_logo_quadri_def.pdf"/>
            <p:cNvPicPr>
              <a:picLocks noChangeAspect="1"/>
            </p:cNvPicPr>
            <p:nvPr userDrawn="1"/>
          </p:nvPicPr>
          <p:blipFill>
            <a:blip r:embed="rId3"/>
            <a:srcRect l="24471" t="27051" r="21988" b="29129"/>
            <a:stretch>
              <a:fillRect/>
            </a:stretch>
          </p:blipFill>
          <p:spPr>
            <a:xfrm>
              <a:off x="6944400" y="658757"/>
              <a:ext cx="610801" cy="499910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 userDrawn="1"/>
        </p:nvSpPr>
        <p:spPr>
          <a:xfrm>
            <a:off x="-3772" y="241300"/>
            <a:ext cx="205478" cy="714157"/>
          </a:xfrm>
          <a:prstGeom prst="rect">
            <a:avLst/>
          </a:prstGeom>
          <a:solidFill>
            <a:srgbClr val="00A0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98474" y="266700"/>
            <a:ext cx="5760000" cy="99060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fr-CH" dirty="0"/>
              <a:t>Click to edit Master title style</a:t>
            </a:r>
            <a:br>
              <a:rPr lang="fr-CH" dirty="0"/>
            </a:br>
            <a:r>
              <a:rPr lang="fr-CH" dirty="0"/>
              <a:t/>
            </a:r>
            <a:br>
              <a:rPr lang="fr-CH" dirty="0"/>
            </a:br>
            <a:endParaRPr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96887" y="1800000"/>
            <a:ext cx="8136000" cy="4868863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FontTx/>
              <a:buNone/>
              <a:defRPr/>
            </a:lvl1pPr>
          </a:lstStyle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/>
          </p:cNvSpPr>
          <p:nvPr userDrawn="1"/>
        </p:nvSpPr>
        <p:spPr bwMode="auto">
          <a:xfrm>
            <a:off x="0" y="0"/>
            <a:ext cx="9144000" cy="1257300"/>
          </a:xfrm>
          <a:prstGeom prst="rect">
            <a:avLst/>
          </a:prstGeom>
          <a:solidFill>
            <a:schemeClr val="bg1">
              <a:lumMod val="50000"/>
              <a:alpha val="79999"/>
            </a:schemeClr>
          </a:solidFill>
          <a:ln>
            <a:noFill/>
          </a:ln>
        </p:spPr>
        <p:txBody>
          <a:bodyPr lIns="0" tIns="0" rIns="0" bIns="0"/>
          <a:lstStyle/>
          <a:p>
            <a:r>
              <a:rPr lang="fr-FR" dirty="0"/>
              <a:t>  </a:t>
            </a:r>
          </a:p>
        </p:txBody>
      </p:sp>
      <p:grpSp>
        <p:nvGrpSpPr>
          <p:cNvPr id="2" name="Group 20"/>
          <p:cNvGrpSpPr/>
          <p:nvPr userDrawn="1"/>
        </p:nvGrpSpPr>
        <p:grpSpPr>
          <a:xfrm>
            <a:off x="7790625" y="692065"/>
            <a:ext cx="867600" cy="607703"/>
            <a:chOff x="6793675" y="550964"/>
            <a:chExt cx="867600" cy="607703"/>
          </a:xfrm>
        </p:grpSpPr>
        <p:grpSp>
          <p:nvGrpSpPr>
            <p:cNvPr id="4" name="Group 17"/>
            <p:cNvGrpSpPr/>
            <p:nvPr userDrawn="1"/>
          </p:nvGrpSpPr>
          <p:grpSpPr>
            <a:xfrm>
              <a:off x="6793675" y="550964"/>
              <a:ext cx="867600" cy="576072"/>
              <a:chOff x="7778187" y="681228"/>
              <a:chExt cx="900000" cy="576072"/>
            </a:xfrm>
          </p:grpSpPr>
          <p:sp>
            <p:nvSpPr>
              <p:cNvPr id="7" name="Rounded Rectangle 18"/>
              <p:cNvSpPr/>
              <p:nvPr userDrawn="1"/>
            </p:nvSpPr>
            <p:spPr>
              <a:xfrm>
                <a:off x="7778187" y="681228"/>
                <a:ext cx="900000" cy="57607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LU"/>
              </a:p>
            </p:txBody>
          </p:sp>
          <p:sp>
            <p:nvSpPr>
              <p:cNvPr id="8" name="Rectangle 7"/>
              <p:cNvSpPr/>
              <p:nvPr userDrawn="1"/>
            </p:nvSpPr>
            <p:spPr>
              <a:xfrm>
                <a:off x="7778187" y="1088020"/>
                <a:ext cx="900000" cy="1692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LU"/>
              </a:p>
            </p:txBody>
          </p:sp>
        </p:grpSp>
        <p:pic>
          <p:nvPicPr>
            <p:cNvPr id="6" name="Picture 21" descr="UNI_logo_quadri_def.pdf"/>
            <p:cNvPicPr>
              <a:picLocks noChangeAspect="1"/>
            </p:cNvPicPr>
            <p:nvPr userDrawn="1"/>
          </p:nvPicPr>
          <p:blipFill>
            <a:blip r:embed="rId2"/>
            <a:srcRect l="24471" t="27051" r="21988" b="29129"/>
            <a:stretch>
              <a:fillRect/>
            </a:stretch>
          </p:blipFill>
          <p:spPr>
            <a:xfrm>
              <a:off x="6944400" y="658757"/>
              <a:ext cx="610801" cy="499910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 userDrawn="1"/>
        </p:nvSpPr>
        <p:spPr>
          <a:xfrm>
            <a:off x="-3772" y="241300"/>
            <a:ext cx="205478" cy="714157"/>
          </a:xfrm>
          <a:prstGeom prst="rect">
            <a:avLst/>
          </a:prstGeom>
          <a:solidFill>
            <a:srgbClr val="00A0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98474" y="266700"/>
            <a:ext cx="5760000" cy="99060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fr-CH" dirty="0"/>
              <a:t>Click to edit Master title style</a:t>
            </a:r>
            <a:br>
              <a:rPr lang="fr-CH" dirty="0"/>
            </a:br>
            <a:r>
              <a:rPr lang="fr-CH" dirty="0"/>
              <a:t/>
            </a:r>
            <a:br>
              <a:rPr lang="fr-CH" dirty="0"/>
            </a:br>
            <a:endParaRPr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96887" y="1800000"/>
            <a:ext cx="8136000" cy="4868863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FontTx/>
              <a:buNone/>
              <a:defRPr/>
            </a:lvl1pPr>
          </a:lstStyle>
          <a:p>
            <a:pPr marL="0" indent="0">
              <a:buNone/>
            </a:pPr>
            <a:endParaRPr lang="en-US" dirty="0"/>
          </a:p>
        </p:txBody>
      </p:sp>
      <p:pic>
        <p:nvPicPr>
          <p:cNvPr id="14" name="Picture 13" descr="C2DH_logo_def_vect_white.ai"/>
          <p:cNvPicPr>
            <a:picLocks noChangeAspect="1"/>
          </p:cNvPicPr>
          <p:nvPr userDrawn="1"/>
        </p:nvPicPr>
        <p:blipFill>
          <a:blip r:embed="rId3"/>
          <a:srcRect l="28731" t="26371" r="20024" b="29918"/>
          <a:stretch>
            <a:fillRect/>
          </a:stretch>
        </p:blipFill>
        <p:spPr>
          <a:xfrm>
            <a:off x="6189134" y="198872"/>
            <a:ext cx="1405465" cy="9147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1677DB8-FEEC-874B-826C-E0B63629173B}" type="datetimeFigureOut">
              <a:rPr lang="fr-FR" smtClean="0"/>
              <a:t>20/11/2019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46F89D6-47CF-E14B-B76F-28D60558E41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5097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ST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>
            <a:spLocks/>
          </p:cNvSpPr>
          <p:nvPr userDrawn="1"/>
        </p:nvSpPr>
        <p:spPr bwMode="auto">
          <a:xfrm>
            <a:off x="0" y="0"/>
            <a:ext cx="9144000" cy="1257300"/>
          </a:xfrm>
          <a:prstGeom prst="rect">
            <a:avLst/>
          </a:prstGeom>
          <a:solidFill>
            <a:schemeClr val="bg1">
              <a:lumMod val="50000"/>
              <a:alpha val="79999"/>
            </a:schemeClr>
          </a:solidFill>
          <a:ln>
            <a:noFill/>
          </a:ln>
        </p:spPr>
        <p:txBody>
          <a:bodyPr lIns="0" tIns="0" rIns="0" bIns="0"/>
          <a:lstStyle/>
          <a:p>
            <a:r>
              <a:rPr lang="fr-FR" dirty="0"/>
              <a:t>  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3772" y="241300"/>
            <a:ext cx="205478" cy="714157"/>
          </a:xfrm>
          <a:prstGeom prst="rect">
            <a:avLst/>
          </a:prstGeom>
          <a:solidFill>
            <a:srgbClr val="0FA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9" name="Group 20"/>
          <p:cNvGrpSpPr/>
          <p:nvPr userDrawn="1"/>
        </p:nvGrpSpPr>
        <p:grpSpPr>
          <a:xfrm>
            <a:off x="7790625" y="692065"/>
            <a:ext cx="867600" cy="607703"/>
            <a:chOff x="6793675" y="550964"/>
            <a:chExt cx="867600" cy="607703"/>
          </a:xfrm>
        </p:grpSpPr>
        <p:grpSp>
          <p:nvGrpSpPr>
            <p:cNvPr id="10" name="Group 17"/>
            <p:cNvGrpSpPr/>
            <p:nvPr userDrawn="1"/>
          </p:nvGrpSpPr>
          <p:grpSpPr>
            <a:xfrm>
              <a:off x="6793675" y="550964"/>
              <a:ext cx="867600" cy="576072"/>
              <a:chOff x="7778187" y="681228"/>
              <a:chExt cx="900000" cy="576072"/>
            </a:xfrm>
          </p:grpSpPr>
          <p:sp>
            <p:nvSpPr>
              <p:cNvPr id="12" name="Rounded Rectangle 18"/>
              <p:cNvSpPr/>
              <p:nvPr userDrawn="1"/>
            </p:nvSpPr>
            <p:spPr>
              <a:xfrm>
                <a:off x="7778187" y="681228"/>
                <a:ext cx="900000" cy="57607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LU"/>
              </a:p>
            </p:txBody>
          </p:sp>
          <p:sp>
            <p:nvSpPr>
              <p:cNvPr id="13" name="Rectangle 12"/>
              <p:cNvSpPr/>
              <p:nvPr userDrawn="1"/>
            </p:nvSpPr>
            <p:spPr>
              <a:xfrm>
                <a:off x="7778187" y="1088020"/>
                <a:ext cx="900000" cy="1692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LU"/>
              </a:p>
            </p:txBody>
          </p:sp>
        </p:grpSp>
        <p:pic>
          <p:nvPicPr>
            <p:cNvPr id="11" name="Picture 21" descr="UNI_logo_quadri_def.pdf"/>
            <p:cNvPicPr>
              <a:picLocks noChangeAspect="1"/>
            </p:cNvPicPr>
            <p:nvPr userDrawn="1"/>
          </p:nvPicPr>
          <p:blipFill>
            <a:blip r:embed="rId2"/>
            <a:srcRect l="24471" t="27051" r="21988" b="29129"/>
            <a:stretch>
              <a:fillRect/>
            </a:stretch>
          </p:blipFill>
          <p:spPr>
            <a:xfrm>
              <a:off x="6944400" y="658757"/>
              <a:ext cx="610801" cy="499910"/>
            </a:xfrm>
            <a:prstGeom prst="rect">
              <a:avLst/>
            </a:prstGeom>
          </p:spPr>
        </p:pic>
      </p:grp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498474" y="266700"/>
            <a:ext cx="6880226" cy="99060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0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fr-CH" dirty="0"/>
              <a:t>Click to edit Master title style</a:t>
            </a:r>
            <a:br>
              <a:rPr lang="fr-CH" dirty="0"/>
            </a:br>
            <a:r>
              <a:rPr lang="fr-CH" dirty="0"/>
              <a:t/>
            </a:r>
            <a:br>
              <a:rPr lang="fr-CH" dirty="0"/>
            </a:br>
            <a:endParaRPr dirty="0"/>
          </a:p>
        </p:txBody>
      </p:sp>
      <p:pic>
        <p:nvPicPr>
          <p:cNvPr id="16" name="Picture 15" descr="FSTC_Embleme_outline_EN_white_vect.ai"/>
          <p:cNvPicPr>
            <a:picLocks noChangeAspect="1"/>
          </p:cNvPicPr>
          <p:nvPr userDrawn="1"/>
        </p:nvPicPr>
        <p:blipFill>
          <a:blip r:embed="rId3"/>
          <a:srcRect l="34259" t="46433" r="35648" b="51441"/>
          <a:stretch>
            <a:fillRect/>
          </a:stretch>
        </p:blipFill>
        <p:spPr>
          <a:xfrm>
            <a:off x="320541" y="991383"/>
            <a:ext cx="3922712" cy="195837"/>
          </a:xfrm>
          <a:prstGeom prst="rect">
            <a:avLst/>
          </a:prstGeom>
        </p:spPr>
      </p:pic>
      <p:sp>
        <p:nvSpPr>
          <p:cNvPr id="17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496887" y="1800000"/>
            <a:ext cx="8136000" cy="4868863"/>
          </a:xfrm>
          <a:prstGeom prst="rect">
            <a:avLst/>
          </a:prstGeom>
        </p:spPr>
        <p:txBody>
          <a:bodyPr vert="horz" lIns="0" tIns="0" rIns="0" bIns="0"/>
          <a:lstStyle>
            <a:lvl1pPr marL="230400" indent="-230400">
              <a:spcBef>
                <a:spcPts val="20"/>
              </a:spcBef>
              <a:buClr>
                <a:srgbClr val="0FA5B0"/>
              </a:buClr>
              <a:buSzPct val="100000"/>
              <a:buFont typeface="Wingdings" charset="2"/>
              <a:buChar char="§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  <a:lvl2pPr marL="457200" indent="-230400">
              <a:spcBef>
                <a:spcPts val="600"/>
              </a:spcBef>
              <a:buClr>
                <a:srgbClr val="0FA5B0"/>
              </a:buClr>
              <a:buSzPct val="100000"/>
              <a:buFont typeface="Wingdings" charset="2"/>
              <a:buChar char="§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2pPr>
            <a:lvl3pPr marL="687600">
              <a:spcBef>
                <a:spcPts val="600"/>
              </a:spcBef>
              <a:buClr>
                <a:srgbClr val="0FA5B0"/>
              </a:buClr>
              <a:buSzPct val="100000"/>
              <a:buFont typeface="Wingdings" charset="2"/>
              <a:buChar char="§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3pPr>
            <a:lvl4pPr marL="914400">
              <a:spcBef>
                <a:spcPts val="600"/>
              </a:spcBef>
              <a:buClr>
                <a:srgbClr val="0FA5B0"/>
              </a:buClr>
              <a:buSzPct val="100000"/>
              <a:buFont typeface="Wingdings" charset="2"/>
              <a:buChar char="§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4pPr>
            <a:lvl5pPr marL="1144800">
              <a:spcBef>
                <a:spcPts val="600"/>
              </a:spcBef>
              <a:buClr>
                <a:srgbClr val="0FA5B0"/>
              </a:buClr>
              <a:buSzPct val="100000"/>
              <a:buFont typeface="Wingdings" charset="2"/>
              <a:buChar char="§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fr-CH" dirty="0"/>
              <a:t>Click to edit Master text styles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D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/>
          </p:cNvSpPr>
          <p:nvPr userDrawn="1"/>
        </p:nvSpPr>
        <p:spPr bwMode="auto">
          <a:xfrm>
            <a:off x="0" y="0"/>
            <a:ext cx="9144000" cy="1257300"/>
          </a:xfrm>
          <a:prstGeom prst="rect">
            <a:avLst/>
          </a:prstGeom>
          <a:solidFill>
            <a:schemeClr val="bg1">
              <a:lumMod val="50000"/>
              <a:alpha val="79999"/>
            </a:schemeClr>
          </a:solidFill>
          <a:ln>
            <a:noFill/>
          </a:ln>
        </p:spPr>
        <p:txBody>
          <a:bodyPr lIns="0" tIns="0" rIns="0" bIns="0"/>
          <a:lstStyle/>
          <a:p>
            <a:r>
              <a:rPr lang="fr-FR" dirty="0"/>
              <a:t>  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-3772" y="241300"/>
            <a:ext cx="205478" cy="714157"/>
          </a:xfrm>
          <a:prstGeom prst="rect">
            <a:avLst/>
          </a:prstGeom>
          <a:solidFill>
            <a:srgbClr val="5C0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5C0025"/>
              </a:solidFill>
            </a:endParaRPr>
          </a:p>
        </p:txBody>
      </p:sp>
      <p:grpSp>
        <p:nvGrpSpPr>
          <p:cNvPr id="7" name="Group 20"/>
          <p:cNvGrpSpPr/>
          <p:nvPr userDrawn="1"/>
        </p:nvGrpSpPr>
        <p:grpSpPr>
          <a:xfrm>
            <a:off x="7790625" y="692065"/>
            <a:ext cx="867600" cy="607703"/>
            <a:chOff x="6793675" y="550964"/>
            <a:chExt cx="867600" cy="607703"/>
          </a:xfrm>
        </p:grpSpPr>
        <p:grpSp>
          <p:nvGrpSpPr>
            <p:cNvPr id="8" name="Group 17"/>
            <p:cNvGrpSpPr/>
            <p:nvPr userDrawn="1"/>
          </p:nvGrpSpPr>
          <p:grpSpPr>
            <a:xfrm>
              <a:off x="6793675" y="550964"/>
              <a:ext cx="867600" cy="576072"/>
              <a:chOff x="7778187" y="681228"/>
              <a:chExt cx="900000" cy="576072"/>
            </a:xfrm>
          </p:grpSpPr>
          <p:sp>
            <p:nvSpPr>
              <p:cNvPr id="10" name="Rounded Rectangle 18"/>
              <p:cNvSpPr/>
              <p:nvPr userDrawn="1"/>
            </p:nvSpPr>
            <p:spPr>
              <a:xfrm>
                <a:off x="7778187" y="681228"/>
                <a:ext cx="900000" cy="57607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LU"/>
              </a:p>
            </p:txBody>
          </p:sp>
          <p:sp>
            <p:nvSpPr>
              <p:cNvPr id="11" name="Rectangle 10"/>
              <p:cNvSpPr/>
              <p:nvPr userDrawn="1"/>
            </p:nvSpPr>
            <p:spPr>
              <a:xfrm>
                <a:off x="7778187" y="1088020"/>
                <a:ext cx="900000" cy="1692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LU"/>
              </a:p>
            </p:txBody>
          </p:sp>
        </p:grpSp>
        <p:pic>
          <p:nvPicPr>
            <p:cNvPr id="9" name="Picture 21" descr="UNI_logo_quadri_def.pdf"/>
            <p:cNvPicPr>
              <a:picLocks noChangeAspect="1"/>
            </p:cNvPicPr>
            <p:nvPr userDrawn="1"/>
          </p:nvPicPr>
          <p:blipFill>
            <a:blip r:embed="rId2"/>
            <a:srcRect l="24471" t="27051" r="21988" b="29129"/>
            <a:stretch>
              <a:fillRect/>
            </a:stretch>
          </p:blipFill>
          <p:spPr>
            <a:xfrm>
              <a:off x="6944400" y="658757"/>
              <a:ext cx="610801" cy="499910"/>
            </a:xfrm>
            <a:prstGeom prst="rect">
              <a:avLst/>
            </a:prstGeom>
          </p:spPr>
        </p:pic>
      </p:grp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98474" y="266700"/>
            <a:ext cx="6880226" cy="99060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0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fr-CH" dirty="0"/>
              <a:t>Click to edit Master title style</a:t>
            </a:r>
            <a:br>
              <a:rPr lang="fr-CH" dirty="0"/>
            </a:br>
            <a:r>
              <a:rPr lang="fr-CH" dirty="0"/>
              <a:t/>
            </a:r>
            <a:br>
              <a:rPr lang="fr-CH" dirty="0"/>
            </a:br>
            <a:endParaRPr dirty="0"/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496887" y="1800000"/>
            <a:ext cx="8136000" cy="4868863"/>
          </a:xfrm>
          <a:prstGeom prst="rect">
            <a:avLst/>
          </a:prstGeom>
        </p:spPr>
        <p:txBody>
          <a:bodyPr vert="horz" lIns="0" tIns="0" rIns="0" bIns="0"/>
          <a:lstStyle>
            <a:lvl1pPr marL="230400" indent="-230400">
              <a:spcBef>
                <a:spcPts val="20"/>
              </a:spcBef>
              <a:buClr>
                <a:srgbClr val="5C0025"/>
              </a:buClr>
              <a:buSzPct val="100000"/>
              <a:buFont typeface="Wingdings" charset="2"/>
              <a:buChar char="§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  <a:lvl2pPr marL="457200" indent="-230400">
              <a:spcBef>
                <a:spcPts val="600"/>
              </a:spcBef>
              <a:buClr>
                <a:srgbClr val="5C0025"/>
              </a:buClr>
              <a:buSzPct val="100000"/>
              <a:buFont typeface="Wingdings" charset="2"/>
              <a:buChar char="§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2pPr>
            <a:lvl3pPr marL="687600">
              <a:spcBef>
                <a:spcPts val="600"/>
              </a:spcBef>
              <a:buClr>
                <a:srgbClr val="5C0025"/>
              </a:buClr>
              <a:buSzPct val="100000"/>
              <a:buFont typeface="Wingdings" charset="2"/>
              <a:buChar char="§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3pPr>
            <a:lvl4pPr marL="914400">
              <a:spcBef>
                <a:spcPts val="600"/>
              </a:spcBef>
              <a:buClr>
                <a:srgbClr val="5C0025"/>
              </a:buClr>
              <a:buSzPct val="100000"/>
              <a:buFont typeface="Wingdings" charset="2"/>
              <a:buChar char="§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4pPr>
            <a:lvl5pPr marL="1144800">
              <a:spcBef>
                <a:spcPts val="600"/>
              </a:spcBef>
              <a:buClr>
                <a:srgbClr val="5C0025"/>
              </a:buClr>
              <a:buSzPct val="100000"/>
              <a:buFont typeface="Wingdings" charset="2"/>
              <a:buChar char="§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fr-CH" dirty="0"/>
              <a:t>Click to edit Master text styles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lang="en-US" dirty="0"/>
          </a:p>
        </p:txBody>
      </p:sp>
      <p:pic>
        <p:nvPicPr>
          <p:cNvPr id="15" name="Picture 3" descr="FDEF_Embleme_outline_ENG_vect_white.ai"/>
          <p:cNvPicPr>
            <a:picLocks noChangeAspect="1"/>
          </p:cNvPicPr>
          <p:nvPr userDrawn="1"/>
        </p:nvPicPr>
        <p:blipFill rotWithShape="1">
          <a:blip r:embed="rId3"/>
          <a:srcRect l="37156" t="48295" r="38766" b="47500"/>
          <a:stretch/>
        </p:blipFill>
        <p:spPr>
          <a:xfrm>
            <a:off x="436087" y="934426"/>
            <a:ext cx="2915053" cy="39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84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SH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>
            <a:spLocks/>
          </p:cNvSpPr>
          <p:nvPr userDrawn="1"/>
        </p:nvSpPr>
        <p:spPr bwMode="auto">
          <a:xfrm>
            <a:off x="0" y="0"/>
            <a:ext cx="9144000" cy="1257300"/>
          </a:xfrm>
          <a:prstGeom prst="rect">
            <a:avLst/>
          </a:prstGeom>
          <a:solidFill>
            <a:schemeClr val="bg1">
              <a:lumMod val="50000"/>
              <a:alpha val="79999"/>
            </a:schemeClr>
          </a:solidFill>
          <a:ln>
            <a:noFill/>
          </a:ln>
        </p:spPr>
        <p:txBody>
          <a:bodyPr lIns="0" tIns="0" rIns="0" bIns="0"/>
          <a:lstStyle/>
          <a:p>
            <a:r>
              <a:rPr lang="fr-FR" dirty="0"/>
              <a:t>  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3772" y="241300"/>
            <a:ext cx="205478" cy="714157"/>
          </a:xfrm>
          <a:prstGeom prst="rect">
            <a:avLst/>
          </a:prstGeom>
          <a:solidFill>
            <a:srgbClr val="E03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E03400"/>
              </a:solidFill>
            </a:endParaRPr>
          </a:p>
        </p:txBody>
      </p:sp>
      <p:grpSp>
        <p:nvGrpSpPr>
          <p:cNvPr id="9" name="Group 20"/>
          <p:cNvGrpSpPr/>
          <p:nvPr userDrawn="1"/>
        </p:nvGrpSpPr>
        <p:grpSpPr>
          <a:xfrm>
            <a:off x="7790625" y="692065"/>
            <a:ext cx="867600" cy="607703"/>
            <a:chOff x="6793675" y="550964"/>
            <a:chExt cx="867600" cy="607703"/>
          </a:xfrm>
        </p:grpSpPr>
        <p:grpSp>
          <p:nvGrpSpPr>
            <p:cNvPr id="10" name="Group 17"/>
            <p:cNvGrpSpPr/>
            <p:nvPr userDrawn="1"/>
          </p:nvGrpSpPr>
          <p:grpSpPr>
            <a:xfrm>
              <a:off x="6793675" y="550964"/>
              <a:ext cx="867600" cy="576072"/>
              <a:chOff x="7778187" y="681228"/>
              <a:chExt cx="900000" cy="576072"/>
            </a:xfrm>
          </p:grpSpPr>
          <p:sp>
            <p:nvSpPr>
              <p:cNvPr id="12" name="Rounded Rectangle 18"/>
              <p:cNvSpPr/>
              <p:nvPr userDrawn="1"/>
            </p:nvSpPr>
            <p:spPr>
              <a:xfrm>
                <a:off x="7778187" y="681228"/>
                <a:ext cx="900000" cy="57607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LU"/>
              </a:p>
            </p:txBody>
          </p:sp>
          <p:sp>
            <p:nvSpPr>
              <p:cNvPr id="13" name="Rectangle 12"/>
              <p:cNvSpPr/>
              <p:nvPr userDrawn="1"/>
            </p:nvSpPr>
            <p:spPr>
              <a:xfrm>
                <a:off x="7778187" y="1088020"/>
                <a:ext cx="900000" cy="1692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LU"/>
              </a:p>
            </p:txBody>
          </p:sp>
        </p:grpSp>
        <p:pic>
          <p:nvPicPr>
            <p:cNvPr id="11" name="Picture 21" descr="UNI_logo_quadri_def.pdf"/>
            <p:cNvPicPr>
              <a:picLocks noChangeAspect="1"/>
            </p:cNvPicPr>
            <p:nvPr userDrawn="1"/>
          </p:nvPicPr>
          <p:blipFill>
            <a:blip r:embed="rId2"/>
            <a:srcRect l="24471" t="27051" r="21988" b="29129"/>
            <a:stretch>
              <a:fillRect/>
            </a:stretch>
          </p:blipFill>
          <p:spPr>
            <a:xfrm>
              <a:off x="6944400" y="658757"/>
              <a:ext cx="610801" cy="499910"/>
            </a:xfrm>
            <a:prstGeom prst="rect">
              <a:avLst/>
            </a:prstGeom>
          </p:spPr>
        </p:pic>
      </p:grp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498474" y="266700"/>
            <a:ext cx="6880226" cy="99060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0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fr-CH" dirty="0"/>
              <a:t>Click to edit Master title style</a:t>
            </a:r>
            <a:br>
              <a:rPr lang="fr-CH" dirty="0"/>
            </a:br>
            <a:r>
              <a:rPr lang="fr-CH" dirty="0"/>
              <a:t/>
            </a:r>
            <a:br>
              <a:rPr lang="fr-CH" dirty="0"/>
            </a:br>
            <a:endParaRPr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496887" y="1800000"/>
            <a:ext cx="8136000" cy="4868863"/>
          </a:xfrm>
          <a:prstGeom prst="rect">
            <a:avLst/>
          </a:prstGeom>
        </p:spPr>
        <p:txBody>
          <a:bodyPr vert="horz" lIns="0" tIns="0" rIns="0" bIns="0"/>
          <a:lstStyle>
            <a:lvl1pPr marL="230400" indent="-230400">
              <a:spcBef>
                <a:spcPts val="20"/>
              </a:spcBef>
              <a:buClr>
                <a:srgbClr val="E03400"/>
              </a:buClr>
              <a:buSzPct val="100000"/>
              <a:buFont typeface="Wingdings" charset="2"/>
              <a:buChar char="§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  <a:lvl2pPr marL="457200" indent="-230400">
              <a:spcBef>
                <a:spcPts val="600"/>
              </a:spcBef>
              <a:buClr>
                <a:srgbClr val="E03400"/>
              </a:buClr>
              <a:buSzPct val="100000"/>
              <a:buFont typeface="Wingdings" charset="2"/>
              <a:buChar char="§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2pPr>
            <a:lvl3pPr marL="687600">
              <a:spcBef>
                <a:spcPts val="600"/>
              </a:spcBef>
              <a:buClr>
                <a:srgbClr val="E03400"/>
              </a:buClr>
              <a:buSzPct val="100000"/>
              <a:buFont typeface="Wingdings" charset="2"/>
              <a:buChar char="§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3pPr>
            <a:lvl4pPr marL="914400">
              <a:spcBef>
                <a:spcPts val="600"/>
              </a:spcBef>
              <a:buClr>
                <a:srgbClr val="E03400"/>
              </a:buClr>
              <a:buSzPct val="100000"/>
              <a:buFont typeface="Wingdings" charset="2"/>
              <a:buChar char="§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4pPr>
            <a:lvl5pPr marL="1144800">
              <a:spcBef>
                <a:spcPts val="600"/>
              </a:spcBef>
              <a:buClr>
                <a:srgbClr val="E03400"/>
              </a:buClr>
              <a:buSzPct val="100000"/>
              <a:buFont typeface="Wingdings" charset="2"/>
              <a:buChar char="§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fr-CH" dirty="0"/>
              <a:t>Click to edit Master text styles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lang="en-US" dirty="0"/>
          </a:p>
        </p:txBody>
      </p:sp>
      <p:pic>
        <p:nvPicPr>
          <p:cNvPr id="17" name="Picture 6" descr="FLSHASE_Embleme_outline_ENG_vect_white.ai"/>
          <p:cNvPicPr>
            <a:picLocks noChangeAspect="1"/>
          </p:cNvPicPr>
          <p:nvPr userDrawn="1"/>
        </p:nvPicPr>
        <p:blipFill rotWithShape="1">
          <a:blip r:embed="rId3"/>
          <a:srcRect l="25858" t="48495" r="33189" b="48289"/>
          <a:stretch/>
        </p:blipFill>
        <p:spPr>
          <a:xfrm>
            <a:off x="424906" y="950400"/>
            <a:ext cx="5136076" cy="31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963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7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8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9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836" r:id="rId2"/>
    <p:sldLayoutId id="2147483839" r:id="rId3"/>
    <p:sldLayoutId id="2147483841" r:id="rId4"/>
    <p:sldLayoutId id="2147483842" r:id="rId5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i="0" kern="1200">
          <a:solidFill>
            <a:schemeClr val="accent1"/>
          </a:solidFill>
          <a:latin typeface="Arial"/>
          <a:ea typeface="+mj-ea"/>
          <a:cs typeface="Arial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3645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6305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476499"/>
          </a:xfrm>
          <a:prstGeom prst="rect">
            <a:avLst/>
          </a:prstGeom>
        </p:spPr>
      </p:pic>
      <p:sp>
        <p:nvSpPr>
          <p:cNvPr id="4" name="Rectangle 3"/>
          <p:cNvSpPr>
            <a:spLocks/>
          </p:cNvSpPr>
          <p:nvPr/>
        </p:nvSpPr>
        <p:spPr bwMode="auto">
          <a:xfrm>
            <a:off x="0" y="485021"/>
            <a:ext cx="9144000" cy="135096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txBody>
          <a:bodyPr lIns="0" tIns="180000" rIns="0" bIns="0" anchor="b" anchorCtr="0"/>
          <a:lstStyle/>
          <a:p>
            <a:r>
              <a:rPr lang="fr-FR" dirty="0"/>
              <a:t>D</a:t>
            </a:r>
          </a:p>
        </p:txBody>
      </p:sp>
      <p:sp>
        <p:nvSpPr>
          <p:cNvPr id="5" name="Rectangle 6"/>
          <p:cNvSpPr>
            <a:spLocks/>
          </p:cNvSpPr>
          <p:nvPr/>
        </p:nvSpPr>
        <p:spPr bwMode="auto">
          <a:xfrm>
            <a:off x="-1" y="485021"/>
            <a:ext cx="196851" cy="1350962"/>
          </a:xfrm>
          <a:prstGeom prst="rect">
            <a:avLst/>
          </a:prstGeom>
          <a:solidFill>
            <a:srgbClr val="E037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6" name="Text Placeholder 22"/>
          <p:cNvSpPr txBox="1">
            <a:spLocks/>
          </p:cNvSpPr>
          <p:nvPr/>
        </p:nvSpPr>
        <p:spPr>
          <a:xfrm>
            <a:off x="196850" y="485021"/>
            <a:ext cx="6481742" cy="1350962"/>
          </a:xfrm>
          <a:prstGeom prst="rect">
            <a:avLst/>
          </a:prstGeom>
        </p:spPr>
        <p:txBody>
          <a:bodyPr vert="horz" lIns="360000" tIns="180000" rIns="360000" bIns="0" rtlCol="0" anchor="ctr" anchorCtr="0">
            <a:normAutofit fontScale="92500"/>
          </a:bodyPr>
          <a:lstStyle>
            <a:defPPr>
              <a:defRPr lang="en-US"/>
            </a:defPPr>
            <a:lvl1pPr marL="0" algn="l" defTabSz="914400" rtl="0" eaLnBrk="1" latinLnBrk="0" hangingPunct="1">
              <a:buFontTx/>
              <a:buNone/>
              <a:defRPr sz="2000" kern="1200">
                <a:solidFill>
                  <a:schemeClr val="bg1"/>
                </a:solidFill>
                <a:latin typeface="Gill Sans"/>
                <a:ea typeface="+mn-ea"/>
                <a:cs typeface="Gill Sans"/>
              </a:defRPr>
            </a:lvl1pPr>
            <a:lvl2pPr marL="457200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Gill Sans" charset="0"/>
              </a:rPr>
              <a:t>Four Jewish stateless families between the millstones of Luxembourg authorities</a:t>
            </a:r>
          </a:p>
          <a:p>
            <a:pPr>
              <a:spcAft>
                <a:spcPts val="600"/>
              </a:spcAft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Gill Sans" charset="0"/>
                <a:sym typeface="Gill Sans" charset="0"/>
              </a:rPr>
              <a:t>Jakub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Gill Sans" charset="0"/>
                <a:sym typeface="Gill Sans" charset="0"/>
              </a:rPr>
              <a:t>Bronec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Gill Sans" charset="0"/>
                <a:sym typeface="Gill Sans" charset="0"/>
              </a:rPr>
              <a:t> / Marc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Gill Sans" charset="0"/>
                <a:sym typeface="Gill Sans" charset="0"/>
              </a:rPr>
              <a:t>Gloden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Gill Sans" charset="0"/>
                <a:sym typeface="Gill Sans" charset="0"/>
              </a:rPr>
              <a:t> / Denis Scuto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160" y="646748"/>
            <a:ext cx="1779271" cy="1027508"/>
          </a:xfrm>
          <a:prstGeom prst="rect">
            <a:avLst/>
          </a:prstGeom>
        </p:spPr>
      </p:pic>
      <p:grpSp>
        <p:nvGrpSpPr>
          <p:cNvPr id="15" name="Group 23"/>
          <p:cNvGrpSpPr/>
          <p:nvPr/>
        </p:nvGrpSpPr>
        <p:grpSpPr>
          <a:xfrm>
            <a:off x="7719023" y="5732426"/>
            <a:ext cx="1019412" cy="702000"/>
            <a:chOff x="7778187" y="681228"/>
            <a:chExt cx="900000" cy="576072"/>
          </a:xfrm>
        </p:grpSpPr>
        <p:sp>
          <p:nvSpPr>
            <p:cNvPr id="16" name="Rounded Rectangle 10"/>
            <p:cNvSpPr/>
            <p:nvPr userDrawn="1"/>
          </p:nvSpPr>
          <p:spPr>
            <a:xfrm>
              <a:off x="7778187" y="681228"/>
              <a:ext cx="900000" cy="57607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fr-LU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7778187" y="1088020"/>
              <a:ext cx="900000" cy="1692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fr-LU"/>
            </a:p>
          </p:txBody>
        </p:sp>
      </p:grpSp>
      <p:sp>
        <p:nvSpPr>
          <p:cNvPr id="18" name="Rectangle 17"/>
          <p:cNvSpPr/>
          <p:nvPr/>
        </p:nvSpPr>
        <p:spPr>
          <a:xfrm>
            <a:off x="0" y="6434866"/>
            <a:ext cx="9159210" cy="4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LU"/>
          </a:p>
        </p:txBody>
      </p:sp>
      <p:pic>
        <p:nvPicPr>
          <p:cNvPr id="19" name="Picture 14" descr="UNI_logo_quadri_def.pdf"/>
          <p:cNvPicPr>
            <a:picLocks noChangeAspect="1"/>
          </p:cNvPicPr>
          <p:nvPr/>
        </p:nvPicPr>
        <p:blipFill>
          <a:blip r:embed="rId4"/>
          <a:srcRect l="24471" t="27051" r="21988" b="29129"/>
          <a:stretch>
            <a:fillRect/>
          </a:stretch>
        </p:blipFill>
        <p:spPr>
          <a:xfrm>
            <a:off x="7880676" y="5871628"/>
            <a:ext cx="747755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55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196" y="182881"/>
            <a:ext cx="4805366" cy="1074420"/>
          </a:xfrm>
        </p:spPr>
        <p:txBody>
          <a:bodyPr>
            <a:normAutofit/>
          </a:bodyPr>
          <a:lstStyle/>
          <a:p>
            <a:r>
              <a:rPr lang="fr-LU" sz="3200" dirty="0"/>
              <a:t>Gustav </a:t>
            </a:r>
            <a:r>
              <a:rPr lang="fr-LU" sz="3200" dirty="0" err="1"/>
              <a:t>Nussbaum</a:t>
            </a:r>
            <a:r>
              <a:rPr lang="fr-LU" sz="2200" dirty="0"/>
              <a:t/>
            </a:r>
            <a:br>
              <a:rPr lang="fr-LU" sz="2200" dirty="0"/>
            </a:br>
            <a:endParaRPr lang="en-US" sz="2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LU" dirty="0"/>
              <a:t> </a:t>
            </a:r>
          </a:p>
          <a:p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309" y="36388"/>
            <a:ext cx="5023692" cy="68449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17C566-66A4-7447-B839-AE2A2A64937E}"/>
              </a:ext>
            </a:extLst>
          </p:cNvPr>
          <p:cNvSpPr txBox="1"/>
          <p:nvPr/>
        </p:nvSpPr>
        <p:spPr>
          <a:xfrm>
            <a:off x="149629" y="2188462"/>
            <a:ext cx="34749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LU" sz="2000" dirty="0" err="1"/>
              <a:t>Citizenship</a:t>
            </a:r>
            <a:r>
              <a:rPr lang="fr-LU" sz="2000" dirty="0"/>
              <a:t> in 1907</a:t>
            </a:r>
          </a:p>
          <a:p>
            <a:endParaRPr lang="fr-LU" sz="2000" dirty="0"/>
          </a:p>
          <a:p>
            <a:r>
              <a:rPr lang="fr-LU" sz="2000" dirty="0"/>
              <a:t>(</a:t>
            </a:r>
            <a:r>
              <a:rPr lang="fr-LU" sz="2000" dirty="0" err="1"/>
              <a:t>ANLux</a:t>
            </a:r>
            <a:r>
              <a:rPr lang="fr-LU" sz="2000" dirty="0"/>
              <a:t>, Police des étrangers, 307224)</a:t>
            </a:r>
            <a:r>
              <a:rPr lang="en-US" sz="2000" dirty="0"/>
              <a:t/>
            </a:r>
            <a:br>
              <a:rPr lang="en-US" sz="2000" dirty="0"/>
            </a:b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03838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196" y="191193"/>
            <a:ext cx="5934278" cy="1066107"/>
          </a:xfrm>
        </p:spPr>
        <p:txBody>
          <a:bodyPr>
            <a:normAutofit/>
          </a:bodyPr>
          <a:lstStyle/>
          <a:p>
            <a:r>
              <a:rPr lang="fr-LU" sz="3200" dirty="0"/>
              <a:t>Gustav </a:t>
            </a:r>
            <a:r>
              <a:rPr lang="fr-LU" sz="3200" dirty="0" err="1"/>
              <a:t>Nussbaum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91194" y="2335876"/>
            <a:ext cx="3510474" cy="2402379"/>
          </a:xfrm>
        </p:spPr>
        <p:txBody>
          <a:bodyPr/>
          <a:lstStyle/>
          <a:p>
            <a:r>
              <a:rPr lang="fr-LU" dirty="0" err="1"/>
              <a:t>Citizenship</a:t>
            </a:r>
            <a:r>
              <a:rPr lang="fr-LU" dirty="0"/>
              <a:t> in 1925</a:t>
            </a:r>
          </a:p>
          <a:p>
            <a:r>
              <a:rPr lang="fr-LU" dirty="0"/>
              <a:t>(</a:t>
            </a:r>
            <a:r>
              <a:rPr lang="fr-LU" dirty="0" err="1"/>
              <a:t>ANLux</a:t>
            </a:r>
            <a:r>
              <a:rPr lang="fr-LU" dirty="0"/>
              <a:t>, Police des </a:t>
            </a:r>
            <a:br>
              <a:rPr lang="fr-LU" dirty="0"/>
            </a:br>
            <a:r>
              <a:rPr lang="fr-LU" dirty="0"/>
              <a:t>étrangers, 307224)</a:t>
            </a:r>
            <a:r>
              <a:rPr lang="en-US" dirty="0"/>
              <a:t/>
            </a:r>
            <a:br>
              <a:rPr lang="en-US" dirty="0"/>
            </a:br>
            <a:endParaRPr lang="fr-F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397" y="0"/>
            <a:ext cx="47116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30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91193"/>
            <a:ext cx="5892714" cy="1066107"/>
          </a:xfrm>
        </p:spPr>
        <p:txBody>
          <a:bodyPr>
            <a:normAutofit/>
          </a:bodyPr>
          <a:lstStyle/>
          <a:p>
            <a:r>
              <a:rPr lang="fr-LU" sz="3200" dirty="0"/>
              <a:t>Gustav </a:t>
            </a:r>
            <a:r>
              <a:rPr lang="fr-LU" sz="3200" dirty="0" err="1"/>
              <a:t>Nussbaum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07818" y="2327564"/>
            <a:ext cx="4621877" cy="2352501"/>
          </a:xfrm>
        </p:spPr>
        <p:txBody>
          <a:bodyPr/>
          <a:lstStyle/>
          <a:p>
            <a:r>
              <a:rPr lang="fr-LU" dirty="0" err="1"/>
              <a:t>Citizenship</a:t>
            </a:r>
            <a:r>
              <a:rPr lang="fr-LU" dirty="0"/>
              <a:t> in 1925 (copy) </a:t>
            </a:r>
          </a:p>
          <a:p>
            <a:r>
              <a:rPr lang="fr-LU" dirty="0"/>
              <a:t>(</a:t>
            </a:r>
            <a:r>
              <a:rPr lang="fr-LU" dirty="0" err="1"/>
              <a:t>ANLux</a:t>
            </a:r>
            <a:r>
              <a:rPr lang="fr-LU" dirty="0"/>
              <a:t>, Police des </a:t>
            </a:r>
          </a:p>
          <a:p>
            <a:r>
              <a:rPr lang="fr-LU" dirty="0"/>
              <a:t>étrangers 307224)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809" y="0"/>
            <a:ext cx="47056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76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509" y="266700"/>
            <a:ext cx="5925965" cy="990600"/>
          </a:xfrm>
        </p:spPr>
        <p:txBody>
          <a:bodyPr>
            <a:normAutofit fontScale="90000"/>
          </a:bodyPr>
          <a:lstStyle/>
          <a:p>
            <a:r>
              <a:rPr lang="fr-LU" sz="3600" dirty="0"/>
              <a:t>Helena </a:t>
            </a:r>
            <a:r>
              <a:rPr lang="fr-LU" sz="3600" dirty="0" err="1"/>
              <a:t>Kleinberg</a:t>
            </a:r>
            <a:r>
              <a:rPr lang="fr-LU" sz="2200" dirty="0"/>
              <a:t> </a:t>
            </a:r>
            <a:br>
              <a:rPr lang="fr-LU" sz="2200" dirty="0"/>
            </a:br>
            <a:r>
              <a:rPr lang="fr-LU" sz="2200" dirty="0"/>
              <a:t>	</a:t>
            </a:r>
            <a:r>
              <a:rPr lang="en-US" sz="2200" dirty="0"/>
              <a:t/>
            </a:r>
            <a:br>
              <a:rPr lang="en-US" sz="2200" dirty="0"/>
            </a:br>
            <a:endParaRPr lang="en-US" sz="2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32756" y="2385754"/>
            <a:ext cx="3821451" cy="2152996"/>
          </a:xfrm>
        </p:spPr>
        <p:txBody>
          <a:bodyPr/>
          <a:lstStyle/>
          <a:p>
            <a:r>
              <a:rPr lang="fr-LU" dirty="0" err="1"/>
              <a:t>Settlement</a:t>
            </a:r>
            <a:r>
              <a:rPr lang="fr-LU" dirty="0"/>
              <a:t> </a:t>
            </a:r>
            <a:r>
              <a:rPr lang="fr-LU" dirty="0" err="1"/>
              <a:t>authorization</a:t>
            </a:r>
            <a:r>
              <a:rPr lang="fr-LU" dirty="0"/>
              <a:t> in 1946</a:t>
            </a:r>
          </a:p>
          <a:p>
            <a:r>
              <a:rPr lang="fr-LU" dirty="0"/>
              <a:t>(</a:t>
            </a:r>
            <a:r>
              <a:rPr lang="fr-LU" dirty="0" err="1"/>
              <a:t>ANLux</a:t>
            </a:r>
            <a:r>
              <a:rPr lang="fr-LU" dirty="0"/>
              <a:t>, Police des </a:t>
            </a:r>
          </a:p>
          <a:p>
            <a:r>
              <a:rPr lang="fr-LU" dirty="0"/>
              <a:t>étrangers 307224)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329" y="0"/>
            <a:ext cx="4664671" cy="700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17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884" y="257695"/>
            <a:ext cx="5942590" cy="999605"/>
          </a:xfrm>
        </p:spPr>
        <p:txBody>
          <a:bodyPr>
            <a:noAutofit/>
          </a:bodyPr>
          <a:lstStyle/>
          <a:p>
            <a:r>
              <a:rPr lang="fr-LU" sz="3200" dirty="0"/>
              <a:t>Jeanne </a:t>
            </a:r>
            <a:r>
              <a:rPr lang="fr-LU" sz="3200" dirty="0" err="1"/>
              <a:t>Nussbaum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41069" y="2410691"/>
            <a:ext cx="4729942" cy="4258172"/>
          </a:xfrm>
        </p:spPr>
        <p:txBody>
          <a:bodyPr/>
          <a:lstStyle/>
          <a:p>
            <a:r>
              <a:rPr lang="fr-LU" dirty="0" err="1"/>
              <a:t>Naturalization</a:t>
            </a:r>
            <a:r>
              <a:rPr lang="fr-LU" dirty="0"/>
              <a:t> </a:t>
            </a:r>
            <a:r>
              <a:rPr lang="fr-LU" dirty="0" err="1"/>
              <a:t>approved</a:t>
            </a:r>
            <a:r>
              <a:rPr lang="fr-LU" dirty="0"/>
              <a:t> in 1950</a:t>
            </a:r>
          </a:p>
          <a:p>
            <a:r>
              <a:rPr lang="fr-LU" dirty="0"/>
              <a:t>(</a:t>
            </a:r>
            <a:r>
              <a:rPr lang="fr-LU" dirty="0" err="1"/>
              <a:t>ANLux</a:t>
            </a:r>
            <a:r>
              <a:rPr lang="fr-LU" dirty="0"/>
              <a:t>, Police des </a:t>
            </a:r>
          </a:p>
          <a:p>
            <a:r>
              <a:rPr lang="fr-LU" dirty="0"/>
              <a:t>étrangers 306447)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059" y="0"/>
            <a:ext cx="4729941" cy="69205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1069" y="2103120"/>
            <a:ext cx="47299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09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509" y="241069"/>
            <a:ext cx="5925965" cy="1016231"/>
          </a:xfrm>
        </p:spPr>
        <p:txBody>
          <a:bodyPr/>
          <a:lstStyle/>
          <a:p>
            <a:r>
              <a:rPr lang="en-US" sz="3200" dirty="0"/>
              <a:t>Hope in the Dominican Republic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96886" y="1547446"/>
            <a:ext cx="8409721" cy="512141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convoy of 293 mostly stateless Jews, many holding a visa for the United States, Brazil, Cuba or</a:t>
            </a:r>
            <a:r>
              <a:rPr lang="cs-CZ" dirty="0"/>
              <a:t> </a:t>
            </a:r>
            <a:r>
              <a:rPr lang="en-US" dirty="0"/>
              <a:t>for the Dominican Republic, had left Luxembourg for Portugal on November </a:t>
            </a:r>
            <a:r>
              <a:rPr lang="en-US" dirty="0" smtClean="0"/>
              <a:t>7</a:t>
            </a:r>
            <a:r>
              <a:rPr lang="cs-CZ" dirty="0" smtClean="0"/>
              <a:t>,</a:t>
            </a:r>
            <a:r>
              <a:rPr lang="en-US" dirty="0" smtClean="0"/>
              <a:t> </a:t>
            </a:r>
            <a:r>
              <a:rPr lang="en-US" dirty="0"/>
              <a:t>1940</a:t>
            </a:r>
            <a:r>
              <a:rPr lang="cs-CZ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 first family of refugees with a connection to Luxembourg is found on passenger</a:t>
            </a:r>
            <a:r>
              <a:rPr lang="cs-CZ" dirty="0"/>
              <a:t> </a:t>
            </a:r>
            <a:r>
              <a:rPr lang="en-US" dirty="0"/>
              <a:t>lists arriving in the Dominican Republic on August 19, 1940:</a:t>
            </a:r>
            <a:endParaRPr lang="cs-CZ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008" y="3903399"/>
            <a:ext cx="3687527" cy="27845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1154" y="3884285"/>
            <a:ext cx="4577015" cy="282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13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571" y="207818"/>
            <a:ext cx="5950903" cy="1049482"/>
          </a:xfrm>
        </p:spPr>
        <p:txBody>
          <a:bodyPr>
            <a:normAutofit fontScale="90000"/>
          </a:bodyPr>
          <a:lstStyle/>
          <a:p>
            <a:r>
              <a:rPr lang="cs-CZ" sz="3600" dirty="0" err="1"/>
              <a:t>Emigrants</a:t>
            </a:r>
            <a:r>
              <a:rPr lang="cs-CZ" sz="3600" dirty="0"/>
              <a:t> to San </a:t>
            </a:r>
            <a:r>
              <a:rPr lang="cs-CZ" sz="3600" dirty="0" err="1"/>
              <a:t>Domingo</a:t>
            </a:r>
            <a:r>
              <a:rPr lang="fr-LU" sz="3600" dirty="0"/>
              <a:t>:</a:t>
            </a:r>
            <a:br>
              <a:rPr lang="fr-LU" sz="3600" dirty="0"/>
            </a:br>
            <a:r>
              <a:rPr lang="fr-LU" sz="3600" dirty="0"/>
              <a:t>Mayer Julius</a:t>
            </a:r>
            <a:br>
              <a:rPr lang="fr-LU" sz="3600" dirty="0"/>
            </a:br>
            <a:r>
              <a:rPr lang="fr-LU" sz="3200" dirty="0"/>
              <a:t>	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16131" y="1468316"/>
            <a:ext cx="5454907" cy="521383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/>
              <a:t>Mayer Julius (3. 3. 1911), a driver </a:t>
            </a:r>
            <a:r>
              <a:rPr lang="cs-CZ" sz="1600" dirty="0" err="1"/>
              <a:t>from</a:t>
            </a:r>
            <a:r>
              <a:rPr lang="cs-CZ" sz="1600" dirty="0"/>
              <a:t> </a:t>
            </a:r>
            <a:r>
              <a:rPr lang="cs-CZ" sz="1600" dirty="0" err="1"/>
              <a:t>Echternach</a:t>
            </a:r>
            <a:r>
              <a:rPr lang="cs-CZ" sz="1600" dirty="0"/>
              <a:t> </a:t>
            </a:r>
            <a:r>
              <a:rPr lang="cs-CZ" sz="1600" dirty="0" err="1"/>
              <a:t>married</a:t>
            </a:r>
            <a:r>
              <a:rPr lang="cs-CZ" sz="1600" dirty="0"/>
              <a:t> to </a:t>
            </a:r>
            <a:r>
              <a:rPr lang="cs-CZ" sz="1600" dirty="0" err="1"/>
              <a:t>Levy</a:t>
            </a:r>
            <a:r>
              <a:rPr lang="cs-CZ" sz="1600" dirty="0"/>
              <a:t> Greta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He was deprived of German citizenship by the discharge certificate </a:t>
            </a:r>
            <a:r>
              <a:rPr lang="cs-CZ" sz="1600" dirty="0"/>
              <a:t>in1934</a:t>
            </a:r>
            <a:r>
              <a:rPr lang="en-US" sz="1600" dirty="0"/>
              <a:t> </a:t>
            </a:r>
            <a:r>
              <a:rPr lang="cs-CZ" sz="1600" dirty="0" err="1"/>
              <a:t>during</a:t>
            </a:r>
            <a:r>
              <a:rPr lang="cs-CZ" sz="1600" dirty="0"/>
              <a:t> his </a:t>
            </a:r>
            <a:r>
              <a:rPr lang="cs-CZ" sz="1600" dirty="0" err="1"/>
              <a:t>stay</a:t>
            </a:r>
            <a:r>
              <a:rPr lang="cs-CZ" sz="1600" dirty="0"/>
              <a:t> in </a:t>
            </a:r>
            <a:r>
              <a:rPr lang="cs-CZ" sz="1600" dirty="0" err="1"/>
              <a:t>Hoffenheim</a:t>
            </a:r>
            <a:r>
              <a:rPr lang="cs-CZ" sz="1600" dirty="0"/>
              <a:t> and he </a:t>
            </a:r>
            <a:r>
              <a:rPr lang="cs-CZ" sz="1600" dirty="0" err="1"/>
              <a:t>did</a:t>
            </a:r>
            <a:r>
              <a:rPr lang="cs-CZ" sz="1600" dirty="0"/>
              <a:t> not</a:t>
            </a:r>
            <a:r>
              <a:rPr lang="en-US" sz="1600" dirty="0"/>
              <a:t> accept any other citizenship during his stay there.</a:t>
            </a:r>
            <a:endParaRPr lang="cs-CZ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/>
              <a:t>„I </a:t>
            </a:r>
            <a:r>
              <a:rPr lang="cs-CZ" sz="1600" dirty="0" err="1"/>
              <a:t>have</a:t>
            </a:r>
            <a:r>
              <a:rPr lang="cs-CZ" sz="1600" dirty="0"/>
              <a:t> </a:t>
            </a:r>
            <a:r>
              <a:rPr lang="cs-CZ" sz="1600" dirty="0" err="1"/>
              <a:t>only</a:t>
            </a:r>
            <a:r>
              <a:rPr lang="cs-CZ" sz="1600" dirty="0"/>
              <a:t> </a:t>
            </a:r>
            <a:r>
              <a:rPr lang="cs-CZ" sz="1600" dirty="0" err="1"/>
              <a:t>th</a:t>
            </a:r>
            <a:r>
              <a:rPr lang="fr-LU" sz="1600" dirty="0"/>
              <a:t>e</a:t>
            </a:r>
            <a:r>
              <a:rPr lang="cs-CZ" sz="1600" dirty="0"/>
              <a:t> invalid </a:t>
            </a:r>
            <a:r>
              <a:rPr lang="cs-CZ" sz="1600" dirty="0" err="1"/>
              <a:t>passeport</a:t>
            </a:r>
            <a:r>
              <a:rPr lang="cs-CZ" sz="1600" dirty="0"/>
              <a:t> and as a car dealer I </a:t>
            </a:r>
            <a:r>
              <a:rPr lang="cs-CZ" sz="1600" dirty="0" err="1"/>
              <a:t>must</a:t>
            </a:r>
            <a:r>
              <a:rPr lang="cs-CZ" sz="1600" dirty="0"/>
              <a:t> </a:t>
            </a:r>
            <a:r>
              <a:rPr lang="cs-CZ" sz="1600" dirty="0" err="1"/>
              <a:t>travel</a:t>
            </a:r>
            <a:r>
              <a:rPr lang="cs-CZ" sz="1600" dirty="0"/>
              <a:t> a lot.“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/>
              <a:t>Mayer </a:t>
            </a:r>
            <a:r>
              <a:rPr lang="cs-CZ" sz="1600" dirty="0" err="1"/>
              <a:t>paid</a:t>
            </a:r>
            <a:r>
              <a:rPr lang="cs-CZ" sz="1600" dirty="0"/>
              <a:t> </a:t>
            </a:r>
            <a:r>
              <a:rPr lang="cs-CZ" sz="1600" dirty="0" err="1"/>
              <a:t>taxes</a:t>
            </a:r>
            <a:r>
              <a:rPr lang="cs-CZ" sz="1600" dirty="0"/>
              <a:t> </a:t>
            </a:r>
            <a:r>
              <a:rPr lang="cs-CZ" sz="1600" dirty="0" err="1"/>
              <a:t>regu</a:t>
            </a:r>
            <a:r>
              <a:rPr lang="fr-LU" sz="1600" dirty="0"/>
              <a:t>l</a:t>
            </a:r>
            <a:r>
              <a:rPr lang="cs-CZ" sz="1600" dirty="0" err="1"/>
              <a:t>arly</a:t>
            </a:r>
            <a:r>
              <a:rPr lang="cs-CZ" sz="1600" dirty="0"/>
              <a:t> and his </a:t>
            </a:r>
            <a:r>
              <a:rPr lang="cs-CZ" sz="1600" dirty="0" err="1"/>
              <a:t>behavior</a:t>
            </a:r>
            <a:r>
              <a:rPr lang="cs-CZ" sz="1600" dirty="0"/>
              <a:t> </a:t>
            </a:r>
            <a:r>
              <a:rPr lang="cs-CZ" sz="1600" dirty="0" err="1"/>
              <a:t>is</a:t>
            </a:r>
            <a:r>
              <a:rPr lang="cs-CZ" sz="1600" dirty="0"/>
              <a:t> </a:t>
            </a:r>
            <a:r>
              <a:rPr lang="cs-CZ" sz="1600" dirty="0" err="1"/>
              <a:t>both</a:t>
            </a:r>
            <a:r>
              <a:rPr lang="cs-CZ" sz="1600" dirty="0"/>
              <a:t> </a:t>
            </a:r>
            <a:r>
              <a:rPr lang="cs-CZ" sz="1600" dirty="0" err="1"/>
              <a:t>morally</a:t>
            </a:r>
            <a:r>
              <a:rPr lang="cs-CZ" sz="1600" dirty="0"/>
              <a:t> and </a:t>
            </a:r>
            <a:r>
              <a:rPr lang="cs-CZ" sz="1600" dirty="0" err="1"/>
              <a:t>politically</a:t>
            </a:r>
            <a:r>
              <a:rPr lang="cs-CZ" sz="1600" dirty="0"/>
              <a:t> </a:t>
            </a:r>
            <a:r>
              <a:rPr lang="cs-CZ" sz="1600" dirty="0" err="1"/>
              <a:t>correct</a:t>
            </a:r>
            <a:r>
              <a:rPr lang="cs-CZ" sz="16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600" dirty="0"/>
              <a:t>München 1925-1928</a:t>
            </a:r>
            <a:r>
              <a:rPr lang="fr-LU" sz="1600" dirty="0"/>
              <a:t> / </a:t>
            </a:r>
            <a:r>
              <a:rPr lang="de-DE" sz="1600" dirty="0"/>
              <a:t>Mannheim 1928-1929 / Hof</a:t>
            </a:r>
            <a:r>
              <a:rPr lang="cs-CZ" sz="1600" dirty="0"/>
              <a:t>fen</a:t>
            </a:r>
            <a:r>
              <a:rPr lang="de-DE" sz="1600" dirty="0"/>
              <a:t>heim 1929-1933/Echternach 1934-</a:t>
            </a:r>
            <a:endParaRPr lang="cs-CZ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1600" dirty="0"/>
              <a:t>He </a:t>
            </a:r>
            <a:r>
              <a:rPr lang="fr-CH" sz="1600" dirty="0" err="1"/>
              <a:t>emigrated</a:t>
            </a:r>
            <a:r>
              <a:rPr lang="fr-CH" sz="1600" dirty="0"/>
              <a:t> to Santo Domingo and USA in 1940-1941 and came back to Luxembourg in 1946</a:t>
            </a:r>
            <a:r>
              <a:rPr lang="de-DE" sz="1600" dirty="0"/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600" dirty="0"/>
              <a:t>(</a:t>
            </a:r>
            <a:r>
              <a:rPr lang="de-DE" sz="1600" dirty="0" err="1"/>
              <a:t>ANLux</a:t>
            </a:r>
            <a:r>
              <a:rPr lang="de-DE" sz="1600" dirty="0"/>
              <a:t>, Police des </a:t>
            </a:r>
            <a:r>
              <a:rPr lang="de-DE" sz="1600" dirty="0" err="1"/>
              <a:t>étrangers</a:t>
            </a:r>
            <a:r>
              <a:rPr lang="de-DE" sz="1600" dirty="0"/>
              <a:t>, 314656)</a:t>
            </a:r>
            <a:endParaRPr lang="en-US" sz="1600" dirty="0"/>
          </a:p>
          <a:p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113" y="1468316"/>
            <a:ext cx="2949887" cy="415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07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571" y="249382"/>
            <a:ext cx="5950903" cy="1007918"/>
          </a:xfrm>
        </p:spPr>
        <p:txBody>
          <a:bodyPr/>
          <a:lstStyle/>
          <a:p>
            <a:r>
              <a:rPr lang="cs-CZ" sz="3200" dirty="0" err="1">
                <a:latin typeface="+mn-lt"/>
              </a:rPr>
              <a:t>Emigrants</a:t>
            </a:r>
            <a:r>
              <a:rPr lang="cs-CZ" sz="3200" dirty="0">
                <a:latin typeface="+mn-lt"/>
              </a:rPr>
              <a:t> to San </a:t>
            </a:r>
            <a:r>
              <a:rPr lang="cs-CZ" sz="3200" dirty="0" err="1">
                <a:latin typeface="+mn-lt"/>
              </a:rPr>
              <a:t>Domingo</a:t>
            </a:r>
            <a:r>
              <a:rPr lang="fr-LU" sz="3200" dirty="0">
                <a:latin typeface="+mn-lt"/>
              </a:rPr>
              <a:t>:</a:t>
            </a:r>
            <a:br>
              <a:rPr lang="fr-LU" sz="3200" dirty="0">
                <a:latin typeface="+mn-lt"/>
              </a:rPr>
            </a:br>
            <a:r>
              <a:rPr lang="fr-LU" sz="3200" dirty="0">
                <a:latin typeface="+mn-lt"/>
              </a:rPr>
              <a:t>Siegfried Salomon</a:t>
            </a:r>
            <a:endParaRPr lang="en-US" sz="3200" dirty="0"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96607" y="1465244"/>
            <a:ext cx="5552501" cy="5203620"/>
          </a:xfrm>
        </p:spPr>
        <p:txBody>
          <a:bodyPr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dirty="0"/>
              <a:t>Siegfried </a:t>
            </a:r>
            <a:r>
              <a:rPr lang="cs-CZ" dirty="0" err="1"/>
              <a:t>Salomon</a:t>
            </a:r>
            <a:r>
              <a:rPr lang="cs-CZ" dirty="0"/>
              <a:t> set up </a:t>
            </a:r>
            <a:r>
              <a:rPr lang="cs-CZ" dirty="0" err="1"/>
              <a:t>flourishing</a:t>
            </a:r>
            <a:r>
              <a:rPr lang="cs-CZ" dirty="0"/>
              <a:t> b</a:t>
            </a:r>
            <a:r>
              <a:rPr lang="en-US" dirty="0" err="1"/>
              <a:t>usiness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company</a:t>
            </a:r>
            <a:r>
              <a:rPr lang="cs-CZ" dirty="0"/>
              <a:t> </a:t>
            </a:r>
            <a:r>
              <a:rPr lang="cs-CZ" dirty="0" err="1"/>
              <a:t>Bonalux</a:t>
            </a:r>
            <a:r>
              <a:rPr lang="cs-CZ" dirty="0"/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dirty="0"/>
              <a:t>He </a:t>
            </a:r>
            <a:r>
              <a:rPr lang="cs-CZ" dirty="0" err="1"/>
              <a:t>tried</a:t>
            </a:r>
            <a:r>
              <a:rPr lang="cs-CZ" dirty="0"/>
              <a:t>, </a:t>
            </a:r>
            <a:r>
              <a:rPr lang="cs-CZ" dirty="0" err="1"/>
              <a:t>without</a:t>
            </a:r>
            <a:r>
              <a:rPr lang="cs-CZ" dirty="0"/>
              <a:t> </a:t>
            </a:r>
            <a:r>
              <a:rPr lang="cs-CZ" dirty="0" err="1"/>
              <a:t>success</a:t>
            </a:r>
            <a:r>
              <a:rPr lang="cs-CZ" dirty="0"/>
              <a:t>, to </a:t>
            </a:r>
            <a:r>
              <a:rPr lang="cs-CZ" dirty="0" err="1"/>
              <a:t>redeem</a:t>
            </a:r>
            <a:r>
              <a:rPr lang="cs-CZ" dirty="0"/>
              <a:t> his </a:t>
            </a:r>
            <a:r>
              <a:rPr lang="cs-CZ" dirty="0" err="1"/>
              <a:t>nephew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concentration</a:t>
            </a:r>
            <a:r>
              <a:rPr lang="cs-CZ" dirty="0"/>
              <a:t> camp Mauthausen by </a:t>
            </a:r>
            <a:r>
              <a:rPr lang="cs-CZ" dirty="0" err="1"/>
              <a:t>getting</a:t>
            </a:r>
            <a:r>
              <a:rPr lang="cs-CZ" dirty="0"/>
              <a:t> </a:t>
            </a:r>
            <a:r>
              <a:rPr lang="cs-CZ" dirty="0" err="1"/>
              <a:t>him</a:t>
            </a:r>
            <a:r>
              <a:rPr lang="cs-CZ" dirty="0"/>
              <a:t> to </a:t>
            </a:r>
            <a:r>
              <a:rPr lang="cs-CZ" dirty="0" err="1"/>
              <a:t>Luxembourg</a:t>
            </a:r>
            <a:r>
              <a:rPr lang="cs-CZ" dirty="0"/>
              <a:t>:</a:t>
            </a:r>
            <a:br>
              <a:rPr lang="cs-CZ" dirty="0"/>
            </a:br>
            <a:r>
              <a:rPr lang="en-US" dirty="0"/>
              <a:t>“I regret to inform you that your application can not be accepted. As a result of the excessive influx of foreigners to Grand Duchy,</a:t>
            </a:r>
            <a:r>
              <a:rPr lang="cs-CZ" dirty="0"/>
              <a:t> </a:t>
            </a:r>
            <a:r>
              <a:rPr lang="cs-CZ" dirty="0" err="1"/>
              <a:t>our</a:t>
            </a:r>
            <a:r>
              <a:rPr lang="cs-CZ" dirty="0"/>
              <a:t> country </a:t>
            </a:r>
            <a:r>
              <a:rPr lang="cs-CZ" dirty="0" err="1"/>
              <a:t>got</a:t>
            </a:r>
            <a:r>
              <a:rPr lang="cs-CZ" dirty="0"/>
              <a:t> </a:t>
            </a:r>
            <a:r>
              <a:rPr lang="cs-CZ" dirty="0" err="1"/>
              <a:t>upon</a:t>
            </a:r>
            <a:r>
              <a:rPr lang="cs-CZ" dirty="0"/>
              <a:t> </a:t>
            </a:r>
            <a:r>
              <a:rPr lang="cs-CZ" dirty="0" err="1"/>
              <a:t>its</a:t>
            </a:r>
            <a:r>
              <a:rPr lang="en-US" dirty="0"/>
              <a:t> limit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en-US" dirty="0"/>
              <a:t>accept</a:t>
            </a:r>
            <a:r>
              <a:rPr lang="cs-CZ" dirty="0" err="1"/>
              <a:t>ing</a:t>
            </a:r>
            <a:r>
              <a:rPr lang="en-US" dirty="0"/>
              <a:t> emigrants. It is up to larger </a:t>
            </a:r>
            <a:r>
              <a:rPr lang="en-US" dirty="0" err="1"/>
              <a:t>countr</a:t>
            </a:r>
            <a:r>
              <a:rPr lang="cs-CZ" dirty="0" err="1"/>
              <a:t>ies</a:t>
            </a:r>
            <a:r>
              <a:rPr lang="cs-CZ" dirty="0"/>
              <a:t> </a:t>
            </a:r>
            <a:r>
              <a:rPr lang="en-US" dirty="0"/>
              <a:t>to provide you</a:t>
            </a:r>
            <a:r>
              <a:rPr lang="cs-CZ" dirty="0"/>
              <a:t> </a:t>
            </a:r>
            <a:r>
              <a:rPr lang="en-US" dirty="0"/>
              <a:t>asylum.</a:t>
            </a:r>
            <a:r>
              <a:rPr lang="cs-CZ" dirty="0"/>
              <a:t>“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dirty="0"/>
              <a:t>Siegfried </a:t>
            </a:r>
            <a:r>
              <a:rPr lang="cs-CZ" dirty="0" err="1"/>
              <a:t>emigrated</a:t>
            </a:r>
            <a:r>
              <a:rPr lang="cs-CZ" dirty="0"/>
              <a:t> to </a:t>
            </a:r>
            <a:r>
              <a:rPr lang="cs-CZ" dirty="0" err="1"/>
              <a:t>Santo</a:t>
            </a:r>
            <a:r>
              <a:rPr lang="cs-CZ" dirty="0"/>
              <a:t> </a:t>
            </a:r>
            <a:r>
              <a:rPr lang="cs-CZ" dirty="0" err="1"/>
              <a:t>Domingo</a:t>
            </a:r>
            <a:r>
              <a:rPr lang="cs-CZ" dirty="0"/>
              <a:t> and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States</a:t>
            </a:r>
            <a:r>
              <a:rPr lang="cs-CZ" dirty="0"/>
              <a:t> and </a:t>
            </a:r>
            <a:r>
              <a:rPr lang="cs-CZ" dirty="0" err="1"/>
              <a:t>didn‘t</a:t>
            </a:r>
            <a:r>
              <a:rPr lang="cs-CZ" dirty="0"/>
              <a:t> </a:t>
            </a:r>
            <a:r>
              <a:rPr lang="cs-CZ" dirty="0" err="1"/>
              <a:t>come</a:t>
            </a:r>
            <a:r>
              <a:rPr lang="cs-CZ" dirty="0"/>
              <a:t> </a:t>
            </a:r>
            <a:r>
              <a:rPr lang="cs-CZ" dirty="0" err="1"/>
              <a:t>back</a:t>
            </a:r>
            <a:r>
              <a:rPr lang="cs-CZ" dirty="0"/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LU" dirty="0"/>
              <a:t>(</a:t>
            </a:r>
            <a:r>
              <a:rPr lang="fr-LU" dirty="0" err="1"/>
              <a:t>ANLux</a:t>
            </a:r>
            <a:r>
              <a:rPr lang="fr-LU" dirty="0"/>
              <a:t>, Police des étrangers, 238702)</a:t>
            </a:r>
            <a:endParaRPr lang="cs-CZ" dirty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65" y="1590438"/>
            <a:ext cx="1831048" cy="24109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121" y="4276147"/>
            <a:ext cx="1523992" cy="219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45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Stay connected with us</a:t>
            </a:r>
            <a:r>
              <a:rPr lang="fr-CH" dirty="0">
                <a:solidFill>
                  <a:schemeClr val="bg1"/>
                </a:solidFill>
              </a:rPr>
              <a:t>! </a:t>
            </a:r>
            <a:endParaRPr lang="en-US" dirty="0"/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450" y="2901633"/>
            <a:ext cx="2606012" cy="1504941"/>
          </a:xfrm>
          <a:prstGeom prst="rect">
            <a:avLst/>
          </a:prstGeom>
        </p:spPr>
      </p:pic>
      <p:sp>
        <p:nvSpPr>
          <p:cNvPr id="27" name="Rectangle 23"/>
          <p:cNvSpPr>
            <a:spLocks/>
          </p:cNvSpPr>
          <p:nvPr/>
        </p:nvSpPr>
        <p:spPr bwMode="auto">
          <a:xfrm>
            <a:off x="4609293" y="4044024"/>
            <a:ext cx="3282192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marL="609600" indent="-609600"/>
            <a:r>
              <a:rPr lang="en-US" sz="2800" b="1" dirty="0">
                <a:solidFill>
                  <a:srgbClr val="17A1CF"/>
                </a:solidFill>
                <a:ea typeface="Gill Sans Light" charset="0"/>
                <a:cs typeface="Gill Sans Light" charset="0"/>
              </a:rPr>
              <a:t>www.c2dh.uni.lu</a:t>
            </a:r>
            <a:endParaRPr lang="en-US" sz="1400" dirty="0">
              <a:ea typeface="Gill Sans Light" charset="0"/>
              <a:cs typeface="Gill Sans Light" charset="0"/>
            </a:endParaRP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293" y="3500805"/>
            <a:ext cx="307186" cy="307186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293" y="2979676"/>
            <a:ext cx="307186" cy="307186"/>
          </a:xfrm>
          <a:prstGeom prst="rect">
            <a:avLst/>
          </a:prstGeom>
        </p:spPr>
      </p:pic>
      <p:sp>
        <p:nvSpPr>
          <p:cNvPr id="8" name="Rectangle 23"/>
          <p:cNvSpPr>
            <a:spLocks/>
          </p:cNvSpPr>
          <p:nvPr/>
        </p:nvSpPr>
        <p:spPr bwMode="auto">
          <a:xfrm>
            <a:off x="5120089" y="3002571"/>
            <a:ext cx="1641096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marL="609600" indent="-609600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Gill Sans Light" charset="0"/>
                <a:cs typeface="Gill Sans Light" charset="0"/>
              </a:rPr>
              <a:t>@C2DH_LU</a:t>
            </a:r>
          </a:p>
        </p:txBody>
      </p:sp>
      <p:sp>
        <p:nvSpPr>
          <p:cNvPr id="9" name="Rectangle 23"/>
          <p:cNvSpPr>
            <a:spLocks/>
          </p:cNvSpPr>
          <p:nvPr/>
        </p:nvSpPr>
        <p:spPr bwMode="auto">
          <a:xfrm>
            <a:off x="5120089" y="3515603"/>
            <a:ext cx="3940786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marL="609600" indent="-609600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Gill Sans Light" charset="0"/>
                <a:cs typeface="Gill Sans Light" charset="0"/>
              </a:rPr>
              <a:t>https://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ea typeface="Gill Sans Light" charset="0"/>
                <a:cs typeface="Gill Sans Light" charset="0"/>
              </a:rPr>
              <a:t>www.facebook.com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Gill Sans Light" charset="0"/>
                <a:cs typeface="Gill Sans Light" charset="0"/>
              </a:rPr>
              <a:t>/c2dh.lu/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3C192-A273-0F42-83B4-5E7FEF0B0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355" y="165252"/>
            <a:ext cx="6125378" cy="1092047"/>
          </a:xfrm>
        </p:spPr>
        <p:txBody>
          <a:bodyPr>
            <a:noAutofit/>
          </a:bodyPr>
          <a:lstStyle/>
          <a:p>
            <a:r>
              <a:rPr lang="fr-FR" sz="2800" dirty="0"/>
              <a:t>Luxembourg State </a:t>
            </a:r>
            <a:r>
              <a:rPr lang="fr-FR" sz="2800" dirty="0" err="1"/>
              <a:t>policy</a:t>
            </a:r>
            <a:r>
              <a:rPr lang="fr-FR" sz="2800" dirty="0"/>
              <a:t> </a:t>
            </a:r>
            <a:br>
              <a:rPr lang="fr-FR" sz="2800" dirty="0"/>
            </a:br>
            <a:r>
              <a:rPr lang="fr-FR" sz="2800" dirty="0" err="1"/>
              <a:t>towards</a:t>
            </a:r>
            <a:r>
              <a:rPr lang="fr-FR" sz="2800" dirty="0"/>
              <a:t> </a:t>
            </a:r>
            <a:r>
              <a:rPr lang="fr-FR" sz="2800" dirty="0" err="1"/>
              <a:t>Jews</a:t>
            </a:r>
            <a:r>
              <a:rPr lang="fr-FR" sz="2800" dirty="0"/>
              <a:t>, 1930s-1950s</a:t>
            </a:r>
            <a:r>
              <a:rPr lang="fr-FR" sz="3200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6ACF95-55FD-4B48-8AC8-65A2992C4900}"/>
              </a:ext>
            </a:extLst>
          </p:cNvPr>
          <p:cNvSpPr txBox="1"/>
          <p:nvPr/>
        </p:nvSpPr>
        <p:spPr>
          <a:xfrm>
            <a:off x="319490" y="2225407"/>
            <a:ext cx="44287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Main source: more </a:t>
            </a:r>
            <a:r>
              <a:rPr lang="fr-FR" b="1" dirty="0" err="1"/>
              <a:t>than</a:t>
            </a:r>
            <a:r>
              <a:rPr lang="fr-FR" b="1" dirty="0"/>
              <a:t> 1.600 </a:t>
            </a:r>
            <a:r>
              <a:rPr lang="fr-FR" b="1" dirty="0" err="1"/>
              <a:t>individual</a:t>
            </a:r>
            <a:r>
              <a:rPr lang="fr-FR" b="1" dirty="0"/>
              <a:t> and </a:t>
            </a:r>
            <a:r>
              <a:rPr lang="fr-FR" b="1" dirty="0" err="1"/>
              <a:t>family</a:t>
            </a:r>
            <a:r>
              <a:rPr lang="fr-FR" b="1" dirty="0"/>
              <a:t> files of the Police des étrangers in Luxembourg</a:t>
            </a:r>
          </a:p>
          <a:p>
            <a:r>
              <a:rPr lang="fr-FR" b="1" dirty="0"/>
              <a:t>(Archives nationales de Luxembourg,</a:t>
            </a:r>
          </a:p>
          <a:p>
            <a:r>
              <a:rPr lang="fr-FR" b="1" dirty="0"/>
              <a:t>Fonds Ministère de la Justice, </a:t>
            </a:r>
            <a:r>
              <a:rPr lang="fr-FR" b="1" dirty="0" err="1"/>
              <a:t>MJPet</a:t>
            </a:r>
            <a:r>
              <a:rPr lang="fr-FR" b="1" dirty="0"/>
              <a:t>)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68CC71-2492-1244-AFB9-15918F022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4525" y="41313"/>
            <a:ext cx="4229475" cy="677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83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444" y="199505"/>
            <a:ext cx="6034030" cy="1057795"/>
          </a:xfrm>
        </p:spPr>
        <p:txBody>
          <a:bodyPr/>
          <a:lstStyle/>
          <a:p>
            <a:r>
              <a:rPr lang="fr-LU" dirty="0"/>
              <a:t> </a:t>
            </a:r>
            <a:r>
              <a:rPr lang="fr-LU" sz="3200" dirty="0"/>
              <a:t>The </a:t>
            </a:r>
            <a:r>
              <a:rPr lang="fr-LU" sz="3200" dirty="0" err="1"/>
              <a:t>Database</a:t>
            </a:r>
            <a:r>
              <a:rPr lang="fr-LU" sz="3200" dirty="0"/>
              <a:t> of the </a:t>
            </a:r>
            <a:r>
              <a:rPr lang="fr-LU" sz="3200" dirty="0" err="1"/>
              <a:t>project</a:t>
            </a:r>
            <a:r>
              <a:rPr lang="fr-LU" sz="3200" dirty="0"/>
              <a:t> ‘</a:t>
            </a:r>
            <a:r>
              <a:rPr lang="fr-LU" sz="3200" dirty="0" err="1"/>
              <a:t>Luxstapoje</a:t>
            </a:r>
            <a:r>
              <a:rPr lang="fr-LU" sz="3200" dirty="0"/>
              <a:t>’</a:t>
            </a:r>
            <a:r>
              <a:rPr lang="fr-LU" dirty="0"/>
              <a:t>	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24443" y="1471353"/>
            <a:ext cx="8408443" cy="5386647"/>
          </a:xfrm>
        </p:spPr>
        <p:txBody>
          <a:bodyPr/>
          <a:lstStyle/>
          <a:p>
            <a:r>
              <a:rPr lang="fr-LU" dirty="0"/>
              <a:t>One </a:t>
            </a:r>
            <a:r>
              <a:rPr lang="fr-LU" dirty="0" err="1"/>
              <a:t>aim</a:t>
            </a:r>
            <a:r>
              <a:rPr lang="fr-LU" dirty="0"/>
              <a:t> of data collection: </a:t>
            </a:r>
            <a:r>
              <a:rPr lang="fr-LU" dirty="0" err="1"/>
              <a:t>establish</a:t>
            </a:r>
            <a:r>
              <a:rPr lang="fr-LU" dirty="0"/>
              <a:t> the </a:t>
            </a:r>
            <a:r>
              <a:rPr lang="fr-LU" dirty="0" err="1"/>
              <a:t>citizenship</a:t>
            </a:r>
            <a:r>
              <a:rPr lang="fr-LU" dirty="0"/>
              <a:t> of the </a:t>
            </a:r>
            <a:r>
              <a:rPr lang="fr-LU" dirty="0" err="1"/>
              <a:t>immigrated</a:t>
            </a:r>
            <a:r>
              <a:rPr lang="fr-LU" dirty="0"/>
              <a:t> ‘</a:t>
            </a:r>
            <a:r>
              <a:rPr lang="fr-LU" dirty="0" err="1"/>
              <a:t>Jews</a:t>
            </a:r>
            <a:r>
              <a:rPr lang="fr-LU" dirty="0"/>
              <a:t>’ and </a:t>
            </a:r>
            <a:r>
              <a:rPr lang="fr-LU" dirty="0" err="1"/>
              <a:t>their</a:t>
            </a:r>
            <a:r>
              <a:rPr lang="fr-LU" dirty="0"/>
              <a:t> </a:t>
            </a:r>
            <a:r>
              <a:rPr lang="fr-LU" dirty="0" err="1"/>
              <a:t>changing</a:t>
            </a:r>
            <a:r>
              <a:rPr lang="fr-LU" dirty="0"/>
              <a:t> </a:t>
            </a:r>
            <a:r>
              <a:rPr lang="fr-LU" dirty="0" err="1"/>
              <a:t>nationalities</a:t>
            </a:r>
            <a:r>
              <a:rPr lang="fr-LU" dirty="0"/>
              <a:t> </a:t>
            </a:r>
            <a:r>
              <a:rPr lang="fr-LU" dirty="0" err="1"/>
              <a:t>during</a:t>
            </a:r>
            <a:r>
              <a:rPr lang="fr-LU" dirty="0"/>
              <a:t> </a:t>
            </a:r>
            <a:r>
              <a:rPr lang="fr-LU" dirty="0" err="1"/>
              <a:t>their</a:t>
            </a:r>
            <a:r>
              <a:rPr lang="fr-LU" dirty="0"/>
              <a:t> </a:t>
            </a:r>
            <a:r>
              <a:rPr lang="fr-LU" dirty="0" err="1"/>
              <a:t>stay</a:t>
            </a:r>
            <a:r>
              <a:rPr lang="fr-LU" dirty="0"/>
              <a:t> in Luxembourg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44" y="2177935"/>
            <a:ext cx="8408443" cy="468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13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382" y="174567"/>
            <a:ext cx="6009092" cy="1082733"/>
          </a:xfrm>
        </p:spPr>
        <p:txBody>
          <a:bodyPr/>
          <a:lstStyle/>
          <a:p>
            <a:r>
              <a:rPr lang="fr-FR" sz="3200" dirty="0" err="1"/>
              <a:t>Immigrated</a:t>
            </a:r>
            <a:r>
              <a:rPr lang="fr-FR" sz="3200" dirty="0"/>
              <a:t> ‘</a:t>
            </a:r>
            <a:r>
              <a:rPr lang="fr-FR" sz="3200" dirty="0" err="1"/>
              <a:t>Jews</a:t>
            </a:r>
            <a:r>
              <a:rPr lang="fr-FR" sz="3200" dirty="0"/>
              <a:t>’ </a:t>
            </a:r>
            <a:r>
              <a:rPr lang="fr-FR" sz="3200" dirty="0" err="1"/>
              <a:t>before</a:t>
            </a:r>
            <a:r>
              <a:rPr lang="fr-FR" sz="3200" dirty="0"/>
              <a:t> 1940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49630" y="1463040"/>
            <a:ext cx="8483258" cy="5205823"/>
          </a:xfrm>
        </p:spPr>
        <p:txBody>
          <a:bodyPr/>
          <a:lstStyle/>
          <a:p>
            <a:r>
              <a:rPr lang="fr-LU" dirty="0"/>
              <a:t>Immigration of </a:t>
            </a:r>
            <a:r>
              <a:rPr lang="fr-LU" dirty="0" err="1"/>
              <a:t>stateless</a:t>
            </a:r>
            <a:r>
              <a:rPr lang="fr-LU" dirty="0"/>
              <a:t> </a:t>
            </a:r>
            <a:r>
              <a:rPr lang="fr-LU" dirty="0" err="1"/>
              <a:t>persons</a:t>
            </a:r>
            <a:r>
              <a:rPr lang="fr-LU" dirty="0"/>
              <a:t> </a:t>
            </a:r>
            <a:r>
              <a:rPr lang="fr-LU" dirty="0" err="1"/>
              <a:t>was</a:t>
            </a:r>
            <a:r>
              <a:rPr lang="fr-LU" dirty="0"/>
              <a:t> not a ‘mass’ </a:t>
            </a:r>
            <a:r>
              <a:rPr lang="fr-LU" dirty="0" err="1"/>
              <a:t>phenomenon</a:t>
            </a:r>
            <a:r>
              <a:rPr lang="fr-LU" dirty="0"/>
              <a:t>: </a:t>
            </a:r>
          </a:p>
          <a:p>
            <a:r>
              <a:rPr lang="fr-LU" dirty="0"/>
              <a:t>122 people (5 %) </a:t>
            </a:r>
            <a:r>
              <a:rPr lang="fr-LU" dirty="0" err="1"/>
              <a:t>were</a:t>
            </a:r>
            <a:r>
              <a:rPr lang="fr-LU" dirty="0"/>
              <a:t> </a:t>
            </a:r>
            <a:r>
              <a:rPr lang="fr-LU" dirty="0" err="1"/>
              <a:t>stateless</a:t>
            </a:r>
            <a:r>
              <a:rPr lang="fr-LU" dirty="0"/>
              <a:t> </a:t>
            </a:r>
            <a:r>
              <a:rPr lang="fr-LU" dirty="0" err="1"/>
              <a:t>when</a:t>
            </a:r>
            <a:r>
              <a:rPr lang="fr-LU" dirty="0"/>
              <a:t> </a:t>
            </a:r>
            <a:r>
              <a:rPr lang="fr-LU" dirty="0" err="1"/>
              <a:t>they</a:t>
            </a:r>
            <a:r>
              <a:rPr lang="fr-LU" dirty="0"/>
              <a:t> </a:t>
            </a:r>
            <a:r>
              <a:rPr lang="fr-LU" dirty="0" err="1"/>
              <a:t>were</a:t>
            </a:r>
            <a:r>
              <a:rPr lang="fr-LU" dirty="0"/>
              <a:t> first </a:t>
            </a:r>
            <a:r>
              <a:rPr lang="fr-LU" dirty="0" err="1"/>
              <a:t>recorded</a:t>
            </a:r>
            <a:r>
              <a:rPr lang="fr-LU" dirty="0"/>
              <a:t> in Luxembourg</a:t>
            </a:r>
          </a:p>
          <a:p>
            <a:r>
              <a:rPr lang="fr-LU" dirty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841" y="2830912"/>
            <a:ext cx="4590836" cy="383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06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633" y="116378"/>
            <a:ext cx="5975841" cy="1140922"/>
          </a:xfrm>
        </p:spPr>
        <p:txBody>
          <a:bodyPr/>
          <a:lstStyle/>
          <a:p>
            <a:r>
              <a:rPr lang="fr-FR" dirty="0"/>
              <a:t> </a:t>
            </a:r>
            <a:r>
              <a:rPr lang="fr-FR" sz="3200" dirty="0" err="1"/>
              <a:t>Immigrated</a:t>
            </a:r>
            <a:r>
              <a:rPr lang="fr-FR" sz="3200" dirty="0"/>
              <a:t> ‘</a:t>
            </a:r>
            <a:r>
              <a:rPr lang="fr-FR" sz="3200" dirty="0" err="1"/>
              <a:t>Jews</a:t>
            </a:r>
            <a:r>
              <a:rPr lang="fr-FR" sz="3200" dirty="0"/>
              <a:t>’ </a:t>
            </a:r>
            <a:r>
              <a:rPr lang="fr-FR" sz="3200" dirty="0" err="1"/>
              <a:t>before</a:t>
            </a:r>
            <a:r>
              <a:rPr lang="fr-FR" sz="3200" dirty="0"/>
              <a:t> 1940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82633" y="1396538"/>
            <a:ext cx="8350254" cy="5272325"/>
          </a:xfrm>
        </p:spPr>
        <p:txBody>
          <a:bodyPr/>
          <a:lstStyle/>
          <a:p>
            <a:r>
              <a:rPr lang="fr-LU" dirty="0"/>
              <a:t> At the </a:t>
            </a:r>
            <a:r>
              <a:rPr lang="fr-LU" dirty="0" err="1"/>
              <a:t>eve</a:t>
            </a:r>
            <a:r>
              <a:rPr lang="fr-LU" dirty="0"/>
              <a:t> of </a:t>
            </a:r>
            <a:r>
              <a:rPr lang="fr-LU" dirty="0" err="1"/>
              <a:t>war</a:t>
            </a:r>
            <a:r>
              <a:rPr lang="fr-LU" dirty="0"/>
              <a:t>, more </a:t>
            </a:r>
            <a:r>
              <a:rPr lang="fr-LU" dirty="0" err="1"/>
              <a:t>than</a:t>
            </a:r>
            <a:r>
              <a:rPr lang="fr-LU" dirty="0"/>
              <a:t> 12% of </a:t>
            </a:r>
            <a:r>
              <a:rPr lang="fr-LU" dirty="0" err="1"/>
              <a:t>Luxembourg’s</a:t>
            </a:r>
            <a:r>
              <a:rPr lang="fr-LU" dirty="0"/>
              <a:t> </a:t>
            </a:r>
            <a:r>
              <a:rPr lang="fr-LU" dirty="0" err="1"/>
              <a:t>Jews</a:t>
            </a:r>
            <a:r>
              <a:rPr lang="fr-LU" dirty="0"/>
              <a:t> </a:t>
            </a:r>
            <a:r>
              <a:rPr lang="fr-LU" dirty="0" err="1"/>
              <a:t>were</a:t>
            </a:r>
            <a:r>
              <a:rPr lang="fr-LU" dirty="0"/>
              <a:t> </a:t>
            </a:r>
            <a:r>
              <a:rPr lang="fr-LU" dirty="0" err="1"/>
              <a:t>stateless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687" y="2884515"/>
            <a:ext cx="4563688" cy="378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73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011" y="266008"/>
            <a:ext cx="5892714" cy="1140922"/>
          </a:xfrm>
        </p:spPr>
        <p:txBody>
          <a:bodyPr/>
          <a:lstStyle/>
          <a:p>
            <a:r>
              <a:rPr lang="fr-LU" sz="3200" dirty="0" err="1"/>
              <a:t>Deported</a:t>
            </a:r>
            <a:r>
              <a:rPr lang="fr-LU" sz="3200" dirty="0"/>
              <a:t> </a:t>
            </a:r>
            <a:r>
              <a:rPr lang="fr-LU" sz="3200" dirty="0" err="1"/>
              <a:t>alien</a:t>
            </a:r>
            <a:r>
              <a:rPr lang="fr-LU" sz="3200" dirty="0"/>
              <a:t> ‘</a:t>
            </a:r>
            <a:r>
              <a:rPr lang="fr-LU" sz="3200" dirty="0" err="1"/>
              <a:t>Jews</a:t>
            </a:r>
            <a:r>
              <a:rPr lang="fr-LU" sz="3200" dirty="0"/>
              <a:t>’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41069" y="1479666"/>
            <a:ext cx="8391818" cy="5189198"/>
          </a:xfrm>
        </p:spPr>
        <p:txBody>
          <a:bodyPr/>
          <a:lstStyle/>
          <a:p>
            <a:r>
              <a:rPr lang="fr-LU" dirty="0" err="1"/>
              <a:t>Compared</a:t>
            </a:r>
            <a:r>
              <a:rPr lang="fr-LU" dirty="0"/>
              <a:t> to the 12% of </a:t>
            </a:r>
            <a:r>
              <a:rPr lang="fr-LU" dirty="0" err="1"/>
              <a:t>stateless</a:t>
            </a:r>
            <a:r>
              <a:rPr lang="fr-LU" dirty="0"/>
              <a:t> </a:t>
            </a:r>
            <a:r>
              <a:rPr lang="fr-LU" dirty="0" err="1"/>
              <a:t>persons</a:t>
            </a:r>
            <a:r>
              <a:rPr lang="fr-LU" dirty="0"/>
              <a:t> on the </a:t>
            </a:r>
            <a:r>
              <a:rPr lang="fr-LU" dirty="0" err="1"/>
              <a:t>eve</a:t>
            </a:r>
            <a:r>
              <a:rPr lang="fr-LU" dirty="0"/>
              <a:t> of </a:t>
            </a:r>
            <a:r>
              <a:rPr lang="fr-LU" dirty="0" err="1"/>
              <a:t>war</a:t>
            </a:r>
            <a:r>
              <a:rPr lang="fr-LU" dirty="0"/>
              <a:t>, the proportion of </a:t>
            </a:r>
            <a:r>
              <a:rPr lang="fr-LU" dirty="0" err="1"/>
              <a:t>deported</a:t>
            </a:r>
            <a:r>
              <a:rPr lang="fr-LU" dirty="0"/>
              <a:t> </a:t>
            </a:r>
            <a:r>
              <a:rPr lang="fr-LU" dirty="0" err="1"/>
              <a:t>stateless</a:t>
            </a:r>
            <a:r>
              <a:rPr lang="fr-LU" dirty="0"/>
              <a:t> </a:t>
            </a:r>
            <a:r>
              <a:rPr lang="fr-LU" dirty="0" err="1"/>
              <a:t>persons</a:t>
            </a:r>
            <a:r>
              <a:rPr lang="fr-LU" dirty="0"/>
              <a:t> has been </a:t>
            </a:r>
            <a:r>
              <a:rPr lang="fr-LU" dirty="0" err="1"/>
              <a:t>slightly</a:t>
            </a:r>
            <a:r>
              <a:rPr lang="fr-LU" dirty="0"/>
              <a:t>, but not </a:t>
            </a:r>
            <a:r>
              <a:rPr lang="fr-LU" dirty="0" err="1"/>
              <a:t>significantly</a:t>
            </a:r>
            <a:r>
              <a:rPr lang="fr-LU" dirty="0"/>
              <a:t> </a:t>
            </a:r>
            <a:r>
              <a:rPr lang="fr-LU" dirty="0" err="1"/>
              <a:t>higher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378" y="3217026"/>
            <a:ext cx="4638502" cy="345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293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025" y="266700"/>
            <a:ext cx="6255834" cy="990600"/>
          </a:xfrm>
        </p:spPr>
        <p:txBody>
          <a:bodyPr>
            <a:normAutofit/>
          </a:bodyPr>
          <a:lstStyle/>
          <a:p>
            <a:r>
              <a:rPr lang="fr-LU" dirty="0"/>
              <a:t> </a:t>
            </a:r>
            <a:r>
              <a:rPr lang="fr-LU" sz="3200" dirty="0"/>
              <a:t>The </a:t>
            </a:r>
            <a:r>
              <a:rPr lang="fr-LU" sz="3200" dirty="0" err="1"/>
              <a:t>Springut-Bornstein</a:t>
            </a:r>
            <a:r>
              <a:rPr lang="fr-LU" sz="3200" dirty="0"/>
              <a:t> </a:t>
            </a:r>
            <a:r>
              <a:rPr lang="fr-LU" sz="3200" dirty="0" err="1"/>
              <a:t>Family</a:t>
            </a:r>
            <a:endParaRPr lang="en-US" sz="3200" dirty="0"/>
          </a:p>
        </p:txBody>
      </p:sp>
      <p:pic>
        <p:nvPicPr>
          <p:cNvPr id="1026" name="890716C0-E041-41E9-8671-B15525CFB04E" descr="A8C94C80-EA6E-4360-842D-7E0AA4CD9D9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00" y="1405986"/>
            <a:ext cx="1971360" cy="2435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CD33F9C-EC84-9440-8971-BFF6A0AF6224}"/>
              </a:ext>
            </a:extLst>
          </p:cNvPr>
          <p:cNvSpPr/>
          <p:nvPr/>
        </p:nvSpPr>
        <p:spPr>
          <a:xfrm>
            <a:off x="2207941" y="1405986"/>
            <a:ext cx="227484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LU" sz="1400" dirty="0"/>
              <a:t>Joseph </a:t>
            </a:r>
            <a:r>
              <a:rPr lang="fr-LU" sz="1400" dirty="0" err="1"/>
              <a:t>Springut</a:t>
            </a:r>
            <a:r>
              <a:rPr lang="fr-LU" sz="1400" dirty="0"/>
              <a:t> in 1940</a:t>
            </a:r>
          </a:p>
          <a:p>
            <a:endParaRPr lang="fr-LU" sz="1400" dirty="0"/>
          </a:p>
          <a:p>
            <a:r>
              <a:rPr lang="fr-LU" sz="1200" dirty="0"/>
              <a:t>(Archives Générales du Royaume, Bruxelles, Police des Etrangers, </a:t>
            </a:r>
          </a:p>
          <a:p>
            <a:r>
              <a:rPr lang="fr-LU" sz="1200" dirty="0"/>
              <a:t>A 138.432)</a:t>
            </a:r>
            <a:br>
              <a:rPr lang="fr-LU" sz="1200" dirty="0"/>
            </a:br>
            <a:endParaRPr lang="fr-FR" sz="1200" dirty="0"/>
          </a:p>
        </p:txBody>
      </p:sp>
      <p:pic>
        <p:nvPicPr>
          <p:cNvPr id="6" name="CBE17F50-0A3F-44B3-B5CA-73C1341CD55C" descr="48E41E86-7937-4873-B894-E312C497755C">
            <a:extLst>
              <a:ext uri="{FF2B5EF4-FFF2-40B4-BE49-F238E27FC236}">
                <a16:creationId xmlns:a16="http://schemas.microsoft.com/office/drawing/2014/main" id="{0BD1B046-77F4-4D43-9D15-89A00836D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00" y="4135237"/>
            <a:ext cx="1971360" cy="249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6D71852-DAF2-47A4-B913-8555F4024FED" descr="01A8E530-3BA2-4616-A1F1-07D0CA2D5EA2">
            <a:extLst>
              <a:ext uri="{FF2B5EF4-FFF2-40B4-BE49-F238E27FC236}">
                <a16:creationId xmlns:a16="http://schemas.microsoft.com/office/drawing/2014/main" id="{DA6DE73B-EA9F-E64F-B7CA-107AA5D48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368" y="1405986"/>
            <a:ext cx="1996962" cy="249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F978A7C4-36DA-433D-86AB-391E3825EA88" descr="3EC27EB9-5A6B-4BD6-A462-B4F76463A87C">
            <a:extLst>
              <a:ext uri="{FF2B5EF4-FFF2-40B4-BE49-F238E27FC236}">
                <a16:creationId xmlns:a16="http://schemas.microsoft.com/office/drawing/2014/main" id="{683A1422-F65B-4E4F-923F-971192F8A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368" y="4169623"/>
            <a:ext cx="2035365" cy="249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8D5FF52-4D5A-B147-A0A7-51498ABDFAB7}"/>
              </a:ext>
            </a:extLst>
          </p:cNvPr>
          <p:cNvSpPr/>
          <p:nvPr/>
        </p:nvSpPr>
        <p:spPr>
          <a:xfrm>
            <a:off x="2207941" y="4169623"/>
            <a:ext cx="197136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LU" sz="1400" dirty="0"/>
              <a:t>Willy </a:t>
            </a:r>
            <a:r>
              <a:rPr lang="fr-LU" sz="1400" dirty="0" err="1"/>
              <a:t>Springut</a:t>
            </a:r>
            <a:r>
              <a:rPr lang="fr-LU" sz="1400" dirty="0"/>
              <a:t> in 1940</a:t>
            </a:r>
          </a:p>
          <a:p>
            <a:endParaRPr lang="fr-LU" sz="1400" dirty="0"/>
          </a:p>
          <a:p>
            <a:r>
              <a:rPr lang="fr-LU" sz="1200" dirty="0"/>
              <a:t>(AGR, Police des Etrangers, A 200.243)</a:t>
            </a:r>
            <a:endParaRPr lang="fr-FR" sz="12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D1CCB00-E79C-EE41-B4DC-4E10D31E3D7D}"/>
              </a:ext>
            </a:extLst>
          </p:cNvPr>
          <p:cNvSpPr/>
          <p:nvPr/>
        </p:nvSpPr>
        <p:spPr>
          <a:xfrm>
            <a:off x="4572000" y="1405986"/>
            <a:ext cx="227484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LU" sz="1400" dirty="0"/>
              <a:t>Regina </a:t>
            </a:r>
            <a:r>
              <a:rPr lang="fr-LU" sz="1400" dirty="0" err="1"/>
              <a:t>Bornstein</a:t>
            </a:r>
            <a:r>
              <a:rPr lang="fr-LU" sz="1400" dirty="0"/>
              <a:t> in 1940</a:t>
            </a:r>
          </a:p>
          <a:p>
            <a:endParaRPr lang="fr-LU" sz="1400" dirty="0"/>
          </a:p>
          <a:p>
            <a:r>
              <a:rPr lang="fr-LU" sz="1200" dirty="0"/>
              <a:t>(AGR, Police des Etrangers, A 138.432)</a:t>
            </a:r>
            <a:endParaRPr lang="fr-FR" sz="12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95CDA9-0C19-8249-B693-A8DF35ED7E78}"/>
              </a:ext>
            </a:extLst>
          </p:cNvPr>
          <p:cNvSpPr/>
          <p:nvPr/>
        </p:nvSpPr>
        <p:spPr>
          <a:xfrm>
            <a:off x="4699973" y="4169624"/>
            <a:ext cx="203536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LU" sz="1400" dirty="0"/>
              <a:t>Arthur </a:t>
            </a:r>
            <a:r>
              <a:rPr lang="fr-LU" sz="1400" dirty="0" err="1"/>
              <a:t>Springut</a:t>
            </a:r>
            <a:r>
              <a:rPr lang="fr-LU" sz="1400" dirty="0"/>
              <a:t> in 1940</a:t>
            </a:r>
          </a:p>
          <a:p>
            <a:endParaRPr lang="fr-LU" sz="1400" dirty="0"/>
          </a:p>
          <a:p>
            <a:r>
              <a:rPr lang="fr-LU" sz="1200" dirty="0"/>
              <a:t>(AGR, Police des Etrangers, A 325.553)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44242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D09DBD4-D40A-B24B-B823-E150B493265E}"/>
              </a:ext>
            </a:extLst>
          </p:cNvPr>
          <p:cNvSpPr txBox="1"/>
          <p:nvPr/>
        </p:nvSpPr>
        <p:spPr>
          <a:xfrm>
            <a:off x="4450814" y="4880472"/>
            <a:ext cx="14542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(Source:</a:t>
            </a:r>
          </a:p>
          <a:p>
            <a:r>
              <a:rPr lang="fr-FR" dirty="0" err="1"/>
              <a:t>ANLux</a:t>
            </a:r>
            <a:r>
              <a:rPr lang="fr-FR" dirty="0"/>
              <a:t>, </a:t>
            </a:r>
            <a:r>
              <a:rPr lang="fr-FR" dirty="0" err="1"/>
              <a:t>MJPet</a:t>
            </a:r>
            <a:r>
              <a:rPr lang="fr-FR" dirty="0"/>
              <a:t>,</a:t>
            </a:r>
          </a:p>
          <a:p>
            <a:r>
              <a:rPr lang="fr-FR" dirty="0"/>
              <a:t>222556)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24E8F9-FB59-AE49-B583-B13FCD623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929" y="0"/>
            <a:ext cx="7632071" cy="685800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A4ED14-1877-BC40-AE73-DE8B8D7681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6270" y="1597446"/>
            <a:ext cx="2677099" cy="5071417"/>
          </a:xfrm>
        </p:spPr>
        <p:txBody>
          <a:bodyPr/>
          <a:lstStyle/>
          <a:p>
            <a:r>
              <a:rPr lang="fr-FR" dirty="0"/>
              <a:t> </a:t>
            </a:r>
            <a:r>
              <a:rPr lang="fr-FR" b="1" dirty="0"/>
              <a:t>Report Brigadier Sûreté Schott about Arthur </a:t>
            </a:r>
            <a:r>
              <a:rPr lang="fr-FR" b="1" dirty="0" err="1"/>
              <a:t>Springut</a:t>
            </a:r>
            <a:r>
              <a:rPr lang="fr-FR" b="1" dirty="0"/>
              <a:t>, 7.11.1939</a:t>
            </a:r>
          </a:p>
          <a:p>
            <a:r>
              <a:rPr lang="fr-FR" b="1" dirty="0"/>
              <a:t>(</a:t>
            </a:r>
            <a:r>
              <a:rPr lang="fr-FR" b="1" dirty="0" err="1"/>
              <a:t>ANLux</a:t>
            </a:r>
            <a:r>
              <a:rPr lang="fr-FR" b="1" dirty="0"/>
              <a:t>, </a:t>
            </a:r>
            <a:r>
              <a:rPr lang="fr-FR" b="1" dirty="0" err="1"/>
              <a:t>MJPet</a:t>
            </a:r>
            <a:r>
              <a:rPr lang="fr-FR" b="1" dirty="0"/>
              <a:t>, 222556)</a:t>
            </a:r>
          </a:p>
        </p:txBody>
      </p:sp>
    </p:spTree>
    <p:extLst>
      <p:ext uri="{BB962C8B-B14F-4D97-AF65-F5344CB8AC3E}">
        <p14:creationId xmlns:p14="http://schemas.microsoft.com/office/powerpoint/2010/main" val="32541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007" y="108065"/>
            <a:ext cx="5951913" cy="1149235"/>
          </a:xfrm>
        </p:spPr>
        <p:txBody>
          <a:bodyPr/>
          <a:lstStyle/>
          <a:p>
            <a:r>
              <a:rPr lang="fr-LU" sz="3200" dirty="0"/>
              <a:t>The </a:t>
            </a:r>
            <a:r>
              <a:rPr lang="fr-LU" sz="3200" dirty="0" err="1"/>
              <a:t>Nussbaum-Kleinberg</a:t>
            </a:r>
            <a:r>
              <a:rPr lang="fr-LU" sz="3200" dirty="0"/>
              <a:t> </a:t>
            </a:r>
            <a:r>
              <a:rPr lang="fr-LU" sz="3200" dirty="0" err="1"/>
              <a:t>Family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LU" dirty="0"/>
              <a:t> 		Gustave </a:t>
            </a:r>
            <a:r>
              <a:rPr lang="fr-LU" dirty="0" err="1"/>
              <a:t>Nussbaum</a:t>
            </a:r>
            <a:r>
              <a:rPr lang="fr-LU" dirty="0"/>
              <a:t>		 Helena </a:t>
            </a:r>
            <a:r>
              <a:rPr lang="fr-LU" dirty="0" err="1"/>
              <a:t>Kleinberg</a:t>
            </a:r>
            <a:r>
              <a:rPr lang="fr-LU" dirty="0"/>
              <a:t> </a:t>
            </a:r>
          </a:p>
          <a:p>
            <a:r>
              <a:rPr lang="fr-LU" dirty="0"/>
              <a:t>		(*</a:t>
            </a:r>
            <a:r>
              <a:rPr lang="fr-LU" dirty="0" err="1"/>
              <a:t>Baranow</a:t>
            </a:r>
            <a:r>
              <a:rPr lang="fr-LU" dirty="0"/>
              <a:t>/A(?) 1867) 		(*Metz/F 1869)</a:t>
            </a:r>
          </a:p>
          <a:p>
            <a:r>
              <a:rPr lang="fr-LU" dirty="0"/>
              <a:t>			</a:t>
            </a:r>
          </a:p>
          <a:p>
            <a:r>
              <a:rPr lang="fr-LU" dirty="0"/>
              <a:t>			Albert 		(*</a:t>
            </a:r>
            <a:r>
              <a:rPr lang="fr-LU" dirty="0" err="1"/>
              <a:t>Monneren</a:t>
            </a:r>
            <a:r>
              <a:rPr lang="fr-LU" dirty="0"/>
              <a:t>/F 1898)</a:t>
            </a:r>
          </a:p>
          <a:p>
            <a:r>
              <a:rPr lang="fr-LU" dirty="0"/>
              <a:t>			Johanna 	(*</a:t>
            </a:r>
            <a:r>
              <a:rPr lang="fr-LU" dirty="0" err="1"/>
              <a:t>Monneren</a:t>
            </a:r>
            <a:r>
              <a:rPr lang="fr-LU" dirty="0"/>
              <a:t>/F 1900)</a:t>
            </a:r>
          </a:p>
          <a:p>
            <a:r>
              <a:rPr lang="fr-LU" dirty="0"/>
              <a:t>			René 		(*</a:t>
            </a:r>
            <a:r>
              <a:rPr lang="fr-LU" dirty="0" err="1"/>
              <a:t>Monneren</a:t>
            </a:r>
            <a:r>
              <a:rPr lang="fr-LU" dirty="0"/>
              <a:t>/F 1901)</a:t>
            </a:r>
          </a:p>
          <a:p>
            <a:r>
              <a:rPr lang="fr-LU" dirty="0"/>
              <a:t>			Madeleine 	(*Differdange/L 1907)</a:t>
            </a:r>
          </a:p>
          <a:p>
            <a:r>
              <a:rPr lang="fr-LU" dirty="0"/>
              <a:t>			Martha 		(*Differdange/L 1907)</a:t>
            </a:r>
          </a:p>
          <a:p>
            <a:r>
              <a:rPr lang="fr-LU" dirty="0"/>
              <a:t>			 </a:t>
            </a:r>
          </a:p>
          <a:p>
            <a:endParaRPr lang="fr-LU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03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ctorat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ov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FST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FDEF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FLSHAS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Chapter pa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StartDate xmlns="http://schemas.microsoft.com/sharepoint/v3" xsi:nil="true"/>
    <PublishingExpirationDate xmlns="http://schemas.microsoft.com/sharepoint/v3" xsi:nil="true"/>
    <TaxCatchAll xmlns="a6c533f7-61db-40a9-92cc-7bf39d0de398"/>
    <o606121503634f60aadbd34f286ff3d9 xmlns="a6c533f7-61db-40a9-92cc-7bf39d0de398">
      <Terms xmlns="http://schemas.microsoft.com/office/infopath/2007/PartnerControls"/>
    </o606121503634f60aadbd34f286ff3d9>
    <a60e8a9bb7a5498084be0308f3b51622 xmlns="a6c533f7-61db-40a9-92cc-7bf39d0de398">
      <Terms xmlns="http://schemas.microsoft.com/office/infopath/2007/PartnerControls"/>
    </a60e8a9bb7a5498084be0308f3b51622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91315580376B46A11719EE4F871FF5" ma:contentTypeVersion="2" ma:contentTypeDescription="Create a new document." ma:contentTypeScope="" ma:versionID="8854321e5d77485fd489825fc93e6ca5">
  <xsd:schema xmlns:xsd="http://www.w3.org/2001/XMLSchema" xmlns:xs="http://www.w3.org/2001/XMLSchema" xmlns:p="http://schemas.microsoft.com/office/2006/metadata/properties" xmlns:ns1="http://schemas.microsoft.com/sharepoint/v3" xmlns:ns2="a6c533f7-61db-40a9-92cc-7bf39d0de398" targetNamespace="http://schemas.microsoft.com/office/2006/metadata/properties" ma:root="true" ma:fieldsID="d4c04313973a0c9248cfae03f8c66896" ns1:_="" ns2:_="">
    <xsd:import namespace="http://schemas.microsoft.com/sharepoint/v3"/>
    <xsd:import namespace="a6c533f7-61db-40a9-92cc-7bf39d0de398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o606121503634f60aadbd34f286ff3d9" minOccurs="0"/>
                <xsd:element ref="ns2:TaxCatchAll" minOccurs="0"/>
                <xsd:element ref="ns2:TaxCatchAllLabel" minOccurs="0"/>
                <xsd:element ref="ns2:a60e8a9bb7a5498084be0308f3b51622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c533f7-61db-40a9-92cc-7bf39d0de398" elementFormDefault="qualified">
    <xsd:import namespace="http://schemas.microsoft.com/office/2006/documentManagement/types"/>
    <xsd:import namespace="http://schemas.microsoft.com/office/infopath/2007/PartnerControls"/>
    <xsd:element name="o606121503634f60aadbd34f286ff3d9" ma:index="10" nillable="true" ma:taxonomy="true" ma:internalName="o606121503634f60aadbd34f286ff3d9" ma:taxonomyFieldName="Document_x0020_Category" ma:displayName="Document Category" ma:default="" ma:fieldId="{86061215-0363-4f60-aadb-d34f286ff3d9}" ma:taxonomyMulti="true" ma:sspId="ceefa7fb-4336-4fa1-9d81-8bd6ad6a0761" ma:termSetId="8467628b-cc19-41c8-84de-1e197b3524f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1" nillable="true" ma:displayName="Taxonomy Catch All Column" ma:hidden="true" ma:list="{88da9af2-fc06-457f-9f9b-54ea4b8c2f8e}" ma:internalName="TaxCatchAll" ma:showField="CatchAllData" ma:web="a6c533f7-61db-40a9-92cc-7bf39d0de39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" nillable="true" ma:displayName="Taxonomy Catch All Column1" ma:hidden="true" ma:list="{88da9af2-fc06-457f-9f9b-54ea4b8c2f8e}" ma:internalName="TaxCatchAllLabel" ma:readOnly="true" ma:showField="CatchAllDataLabel" ma:web="a6c533f7-61db-40a9-92cc-7bf39d0de39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a60e8a9bb7a5498084be0308f3b51622" ma:index="14" nillable="true" ma:taxonomy="true" ma:internalName="a60e8a9bb7a5498084be0308f3b51622" ma:taxonomyFieldName="The_x0020_University" ma:displayName="The University" ma:default="" ma:fieldId="{a60e8a9b-b7a5-4980-84be-0308f3b51622}" ma:taxonomyMulti="true" ma:sspId="ceefa7fb-4336-4fa1-9d81-8bd6ad6a0761" ma:termSetId="d027352d-354c-4edb-9a10-0a26093ac2d3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1A17246-69DF-4258-81C7-4881F90A003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14061AB-008C-4B13-A51D-B0B618334E1E}">
  <ds:schemaRefs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purl.org/dc/dcmitype/"/>
    <ds:schemaRef ds:uri="http://purl.org/dc/terms/"/>
    <ds:schemaRef ds:uri="http://purl.org/dc/elements/1.1/"/>
    <ds:schemaRef ds:uri="http://schemas.microsoft.com/sharepoint/v3"/>
    <ds:schemaRef ds:uri="http://schemas.openxmlformats.org/package/2006/metadata/core-properties"/>
    <ds:schemaRef ds:uri="a6c533f7-61db-40a9-92cc-7bf39d0de398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5DA2B562-9EA8-4D58-BF81-D75E7CFA471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a6c533f7-61db-40a9-92cc-7bf39d0de39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6920</TotalTime>
  <Words>580</Words>
  <Application>Microsoft Office PowerPoint</Application>
  <PresentationFormat>On-screen Show (4:3)</PresentationFormat>
  <Paragraphs>86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Arial</vt:lpstr>
      <vt:lpstr>Calibri</vt:lpstr>
      <vt:lpstr>Gill Sans</vt:lpstr>
      <vt:lpstr>Gill Sans Light</vt:lpstr>
      <vt:lpstr>Wingdings</vt:lpstr>
      <vt:lpstr>Rectorate</vt:lpstr>
      <vt:lpstr>Cover</vt:lpstr>
      <vt:lpstr>FSTC</vt:lpstr>
      <vt:lpstr>FDEF</vt:lpstr>
      <vt:lpstr>FLSHASE</vt:lpstr>
      <vt:lpstr>Chapter page</vt:lpstr>
      <vt:lpstr>PowerPoint Presentation</vt:lpstr>
      <vt:lpstr>Luxembourg State policy  towards Jews, 1930s-1950s </vt:lpstr>
      <vt:lpstr> The Database of the project ‘Luxstapoje’ </vt:lpstr>
      <vt:lpstr>Immigrated ‘Jews’ before 1940</vt:lpstr>
      <vt:lpstr> Immigrated ‘Jews’ before 1940</vt:lpstr>
      <vt:lpstr>Deported alien ‘Jews’</vt:lpstr>
      <vt:lpstr> The Springut-Bornstein Family</vt:lpstr>
      <vt:lpstr>PowerPoint Presentation</vt:lpstr>
      <vt:lpstr>The Nussbaum-Kleinberg Family</vt:lpstr>
      <vt:lpstr>Gustav Nussbaum </vt:lpstr>
      <vt:lpstr>Gustav Nussbaum</vt:lpstr>
      <vt:lpstr>Gustav Nussbaum </vt:lpstr>
      <vt:lpstr>Helena Kleinberg    </vt:lpstr>
      <vt:lpstr>Jeanne Nussbaum </vt:lpstr>
      <vt:lpstr>Hope in the Dominican Republic</vt:lpstr>
      <vt:lpstr>Emigrants to San Domingo: Mayer Julius  </vt:lpstr>
      <vt:lpstr>Emigrants to San Domingo: Siegfried Salomon</vt:lpstr>
      <vt:lpstr>Stay connected with us! </vt:lpstr>
    </vt:vector>
  </TitlesOfParts>
  <Company>uni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University of Luxembourg</dc:title>
  <dc:creator>Daniele Stoffel</dc:creator>
  <cp:lastModifiedBy>Jakub BRONEC</cp:lastModifiedBy>
  <cp:revision>382</cp:revision>
  <cp:lastPrinted>2015-10-21T08:58:49Z</cp:lastPrinted>
  <dcterms:created xsi:type="dcterms:W3CDTF">2017-03-13T11:22:12Z</dcterms:created>
  <dcterms:modified xsi:type="dcterms:W3CDTF">2019-11-21T21:06:58Z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ument Category">
    <vt:lpwstr/>
  </property>
  <property fmtid="{D5CDD505-2E9C-101B-9397-08002B2CF9AE}" pid="3" name="ContentTypeId">
    <vt:lpwstr>0x0101000D91315580376B46A11719EE4F871FF5</vt:lpwstr>
  </property>
  <property fmtid="{D5CDD505-2E9C-101B-9397-08002B2CF9AE}" pid="4" name="The University">
    <vt:lpwstr/>
  </property>
</Properties>
</file>