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32"/>
  </p:notesMasterIdLst>
  <p:handoutMasterIdLst>
    <p:handoutMasterId r:id="rId33"/>
  </p:handoutMasterIdLst>
  <p:sldIdLst>
    <p:sldId id="307" r:id="rId5"/>
    <p:sldId id="399" r:id="rId6"/>
    <p:sldId id="406" r:id="rId7"/>
    <p:sldId id="400" r:id="rId8"/>
    <p:sldId id="468" r:id="rId9"/>
    <p:sldId id="470" r:id="rId10"/>
    <p:sldId id="466" r:id="rId11"/>
    <p:sldId id="472" r:id="rId12"/>
    <p:sldId id="476" r:id="rId13"/>
    <p:sldId id="477" r:id="rId14"/>
    <p:sldId id="441" r:id="rId15"/>
    <p:sldId id="444" r:id="rId16"/>
    <p:sldId id="414" r:id="rId17"/>
    <p:sldId id="446" r:id="rId18"/>
    <p:sldId id="478" r:id="rId19"/>
    <p:sldId id="479" r:id="rId20"/>
    <p:sldId id="480" r:id="rId21"/>
    <p:sldId id="481" r:id="rId22"/>
    <p:sldId id="467" r:id="rId23"/>
    <p:sldId id="418" r:id="rId24"/>
    <p:sldId id="450" r:id="rId25"/>
    <p:sldId id="455" r:id="rId26"/>
    <p:sldId id="456" r:id="rId27"/>
    <p:sldId id="457" r:id="rId28"/>
    <p:sldId id="458" r:id="rId29"/>
    <p:sldId id="459" r:id="rId30"/>
    <p:sldId id="344" r:id="rId31"/>
  </p:sldIdLst>
  <p:sldSz cx="9144000" cy="6858000" type="screen4x3"/>
  <p:notesSz cx="9872663" cy="67976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013">
          <p15:clr>
            <a:srgbClr val="A4A3A4"/>
          </p15:clr>
        </p15:guide>
        <p15:guide id="2" pos="49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yriam Hadne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7FB2"/>
    <a:srgbClr val="466481"/>
    <a:srgbClr val="82A0CE"/>
    <a:srgbClr val="EED410"/>
    <a:srgbClr val="4C79AB"/>
    <a:srgbClr val="00A0CF"/>
    <a:srgbClr val="17A1CF"/>
    <a:srgbClr val="F4E25E"/>
    <a:srgbClr val="EA9798"/>
    <a:srgbClr val="8D98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88" autoAdjust="0"/>
    <p:restoredTop sz="94343" autoAdjust="0"/>
  </p:normalViewPr>
  <p:slideViewPr>
    <p:cSldViewPr snapToGrid="0" snapToObjects="1">
      <p:cViewPr>
        <p:scale>
          <a:sx n="66" d="100"/>
          <a:sy n="66" d="100"/>
        </p:scale>
        <p:origin x="330" y="48"/>
      </p:cViewPr>
      <p:guideLst>
        <p:guide orient="horz" pos="4013"/>
        <p:guide pos="4904"/>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8154" cy="339883"/>
          </a:xfrm>
          <a:prstGeom prst="rect">
            <a:avLst/>
          </a:prstGeom>
        </p:spPr>
        <p:txBody>
          <a:bodyPr vert="horz" lIns="92438" tIns="46219" rIns="92438" bIns="4621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5592225" y="0"/>
            <a:ext cx="4278154" cy="339883"/>
          </a:xfrm>
          <a:prstGeom prst="rect">
            <a:avLst/>
          </a:prstGeom>
        </p:spPr>
        <p:txBody>
          <a:bodyPr vert="horz" lIns="92438" tIns="46219" rIns="92438" bIns="46219" rtlCol="0"/>
          <a:lstStyle>
            <a:lvl1pPr algn="r" fontAlgn="auto">
              <a:spcBef>
                <a:spcPts val="0"/>
              </a:spcBef>
              <a:spcAft>
                <a:spcPts val="0"/>
              </a:spcAft>
              <a:defRPr sz="1200" smtClean="0">
                <a:latin typeface="+mn-lt"/>
                <a:ea typeface="+mn-ea"/>
                <a:cs typeface="+mn-cs"/>
              </a:defRPr>
            </a:lvl1pPr>
          </a:lstStyle>
          <a:p>
            <a:pPr>
              <a:defRPr/>
            </a:pPr>
            <a:fld id="{ACEAB8B0-A699-044B-BFF8-AE541C44CB31}" type="datetimeFigureOut">
              <a:rPr lang="en-US"/>
              <a:pPr>
                <a:defRPr/>
              </a:pPr>
              <a:t>10/28/2019</a:t>
            </a:fld>
            <a:endParaRPr lang="en-US"/>
          </a:p>
        </p:txBody>
      </p:sp>
      <p:sp>
        <p:nvSpPr>
          <p:cNvPr id="4" name="Footer Placeholder 3"/>
          <p:cNvSpPr>
            <a:spLocks noGrp="1"/>
          </p:cNvSpPr>
          <p:nvPr>
            <p:ph type="ftr" sz="quarter" idx="2"/>
          </p:nvPr>
        </p:nvSpPr>
        <p:spPr>
          <a:xfrm>
            <a:off x="1" y="6456612"/>
            <a:ext cx="4278154" cy="339883"/>
          </a:xfrm>
          <a:prstGeom prst="rect">
            <a:avLst/>
          </a:prstGeom>
        </p:spPr>
        <p:txBody>
          <a:bodyPr vert="horz" lIns="92438" tIns="46219" rIns="92438" bIns="4621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5592225" y="6456612"/>
            <a:ext cx="4278154" cy="339883"/>
          </a:xfrm>
          <a:prstGeom prst="rect">
            <a:avLst/>
          </a:prstGeom>
        </p:spPr>
        <p:txBody>
          <a:bodyPr vert="horz" lIns="92438" tIns="46219" rIns="92438" bIns="46219" rtlCol="0" anchor="b"/>
          <a:lstStyle>
            <a:lvl1pPr algn="r" fontAlgn="auto">
              <a:spcBef>
                <a:spcPts val="0"/>
              </a:spcBef>
              <a:spcAft>
                <a:spcPts val="0"/>
              </a:spcAft>
              <a:defRPr sz="1200" smtClean="0">
                <a:latin typeface="+mn-lt"/>
                <a:ea typeface="+mn-ea"/>
                <a:cs typeface="+mn-cs"/>
              </a:defRPr>
            </a:lvl1pPr>
          </a:lstStyle>
          <a:p>
            <a:pPr>
              <a:defRPr/>
            </a:pPr>
            <a:fld id="{1FB3DD95-2359-9D4C-8D3F-FAA21FCB71EF}" type="slidenum">
              <a:rPr lang="en-US"/>
              <a:pPr>
                <a:defRPr/>
              </a:pPr>
              <a:t>‹#›</a:t>
            </a:fld>
            <a:endParaRPr lang="en-US"/>
          </a:p>
        </p:txBody>
      </p:sp>
    </p:spTree>
    <p:extLst>
      <p:ext uri="{BB962C8B-B14F-4D97-AF65-F5344CB8AC3E}">
        <p14:creationId xmlns:p14="http://schemas.microsoft.com/office/powerpoint/2010/main" val="1585010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8154" cy="339883"/>
          </a:xfrm>
          <a:prstGeom prst="rect">
            <a:avLst/>
          </a:prstGeom>
        </p:spPr>
        <p:txBody>
          <a:bodyPr vert="horz" lIns="92438" tIns="46219" rIns="92438" bIns="4621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592225" y="0"/>
            <a:ext cx="4278154" cy="339883"/>
          </a:xfrm>
          <a:prstGeom prst="rect">
            <a:avLst/>
          </a:prstGeom>
        </p:spPr>
        <p:txBody>
          <a:bodyPr vert="horz" lIns="92438" tIns="46219" rIns="92438" bIns="46219" rtlCol="0"/>
          <a:lstStyle>
            <a:lvl1pPr algn="r" fontAlgn="auto">
              <a:spcBef>
                <a:spcPts val="0"/>
              </a:spcBef>
              <a:spcAft>
                <a:spcPts val="0"/>
              </a:spcAft>
              <a:defRPr sz="1200" smtClean="0">
                <a:latin typeface="+mn-lt"/>
                <a:ea typeface="+mn-ea"/>
                <a:cs typeface="+mn-cs"/>
              </a:defRPr>
            </a:lvl1pPr>
          </a:lstStyle>
          <a:p>
            <a:pPr>
              <a:defRPr/>
            </a:pPr>
            <a:fld id="{B8331083-D0CE-684B-8B3A-1C6AD782FF6E}" type="datetimeFigureOut">
              <a:rPr lang="en-US"/>
              <a:pPr>
                <a:defRPr/>
              </a:pPr>
              <a:t>10/28/2019</a:t>
            </a:fld>
            <a:endParaRPr lang="en-US"/>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2438" tIns="46219" rIns="92438" bIns="46219" rtlCol="0" anchor="ctr"/>
          <a:lstStyle/>
          <a:p>
            <a:pPr lvl="0"/>
            <a:endParaRPr lang="en-US" noProof="0"/>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2438" tIns="46219" rIns="92438" bIns="46219" rtlCol="0">
            <a:normAutofit/>
          </a:bodyPr>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endParaRPr lang="en-US" noProof="0"/>
          </a:p>
        </p:txBody>
      </p:sp>
      <p:sp>
        <p:nvSpPr>
          <p:cNvPr id="6" name="Footer Placeholder 5"/>
          <p:cNvSpPr>
            <a:spLocks noGrp="1"/>
          </p:cNvSpPr>
          <p:nvPr>
            <p:ph type="ftr" sz="quarter" idx="4"/>
          </p:nvPr>
        </p:nvSpPr>
        <p:spPr>
          <a:xfrm>
            <a:off x="1" y="6456612"/>
            <a:ext cx="4278154" cy="339883"/>
          </a:xfrm>
          <a:prstGeom prst="rect">
            <a:avLst/>
          </a:prstGeom>
        </p:spPr>
        <p:txBody>
          <a:bodyPr vert="horz" lIns="92438" tIns="46219" rIns="92438" bIns="4621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2438" tIns="46219" rIns="92438" bIns="46219" rtlCol="0" anchor="b"/>
          <a:lstStyle>
            <a:lvl1pPr algn="r" fontAlgn="auto">
              <a:spcBef>
                <a:spcPts val="0"/>
              </a:spcBef>
              <a:spcAft>
                <a:spcPts val="0"/>
              </a:spcAft>
              <a:defRPr sz="1200" smtClean="0">
                <a:latin typeface="+mn-lt"/>
                <a:ea typeface="+mn-ea"/>
                <a:cs typeface="+mn-cs"/>
              </a:defRPr>
            </a:lvl1pPr>
          </a:lstStyle>
          <a:p>
            <a:pPr>
              <a:defRPr/>
            </a:pPr>
            <a:fld id="{5DAD6506-EFD9-E946-BD8F-E104AD6F4F97}" type="slidenum">
              <a:rPr lang="en-US"/>
              <a:pPr>
                <a:defRPr/>
              </a:pPr>
              <a:t>‹#›</a:t>
            </a:fld>
            <a:endParaRPr lang="en-US"/>
          </a:p>
        </p:txBody>
      </p:sp>
    </p:spTree>
    <p:extLst>
      <p:ext uri="{BB962C8B-B14F-4D97-AF65-F5344CB8AC3E}">
        <p14:creationId xmlns:p14="http://schemas.microsoft.com/office/powerpoint/2010/main" val="354739052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AD6506-EFD9-E946-BD8F-E104AD6F4F97}" type="slidenum">
              <a:rPr lang="en-US" smtClean="0"/>
              <a:pPr>
                <a:defRPr/>
              </a:pPr>
              <a:t>1</a:t>
            </a:fld>
            <a:endParaRPr lang="en-US"/>
          </a:p>
        </p:txBody>
      </p:sp>
    </p:spTree>
    <p:extLst>
      <p:ext uri="{BB962C8B-B14F-4D97-AF65-F5344CB8AC3E}">
        <p14:creationId xmlns:p14="http://schemas.microsoft.com/office/powerpoint/2010/main" val="2851294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AD6506-EFD9-E946-BD8F-E104AD6F4F97}" type="slidenum">
              <a:rPr lang="en-US" smtClean="0"/>
              <a:pPr>
                <a:defRPr/>
              </a:pPr>
              <a:t>16</a:t>
            </a:fld>
            <a:endParaRPr lang="en-US"/>
          </a:p>
        </p:txBody>
      </p:sp>
    </p:spTree>
    <p:extLst>
      <p:ext uri="{BB962C8B-B14F-4D97-AF65-F5344CB8AC3E}">
        <p14:creationId xmlns:p14="http://schemas.microsoft.com/office/powerpoint/2010/main" val="2534831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AD6506-EFD9-E946-BD8F-E104AD6F4F97}" type="slidenum">
              <a:rPr lang="en-US" smtClean="0"/>
              <a:pPr>
                <a:defRPr/>
              </a:pPr>
              <a:t>17</a:t>
            </a:fld>
            <a:endParaRPr lang="en-US"/>
          </a:p>
        </p:txBody>
      </p:sp>
    </p:spTree>
    <p:extLst>
      <p:ext uri="{BB962C8B-B14F-4D97-AF65-F5344CB8AC3E}">
        <p14:creationId xmlns:p14="http://schemas.microsoft.com/office/powerpoint/2010/main" val="2929629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AD6506-EFD9-E946-BD8F-E104AD6F4F97}" type="slidenum">
              <a:rPr lang="en-US" smtClean="0"/>
              <a:pPr>
                <a:defRPr/>
              </a:pPr>
              <a:t>18</a:t>
            </a:fld>
            <a:endParaRPr lang="en-US"/>
          </a:p>
        </p:txBody>
      </p:sp>
    </p:spTree>
    <p:extLst>
      <p:ext uri="{BB962C8B-B14F-4D97-AF65-F5344CB8AC3E}">
        <p14:creationId xmlns:p14="http://schemas.microsoft.com/office/powerpoint/2010/main" val="1294734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AD6506-EFD9-E946-BD8F-E104AD6F4F97}" type="slidenum">
              <a:rPr lang="en-US" smtClean="0"/>
              <a:pPr>
                <a:defRPr/>
              </a:pPr>
              <a:t>20</a:t>
            </a:fld>
            <a:endParaRPr lang="en-US"/>
          </a:p>
        </p:txBody>
      </p:sp>
    </p:spTree>
    <p:extLst>
      <p:ext uri="{BB962C8B-B14F-4D97-AF65-F5344CB8AC3E}">
        <p14:creationId xmlns:p14="http://schemas.microsoft.com/office/powerpoint/2010/main" val="3051967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Lorsqu’on cherche à favoriser le soutien des parents dans les apprentissages scolaires de leurs enfants par la mise en œuvre d’interventions, il y a plusieurs aspects un peu délicats auxquels il s’agit d’être attentifs lorsqu’on veut à la fois mener une recherche rigoureuse sur le plan méthodologique et à la fois atteindre une population qui ne soit pas biaisée par ces aspects méthodologiques, et ce plus particulièrement lorsqu’on veut travailler avec les parents d’enfants dits « à risque », dans le sens issus de milieu socio-économique et culturel défavorisé</a:t>
            </a:r>
          </a:p>
        </p:txBody>
      </p:sp>
      <p:sp>
        <p:nvSpPr>
          <p:cNvPr id="4" name="Espace réservé du numéro de diapositive 3"/>
          <p:cNvSpPr>
            <a:spLocks noGrp="1"/>
          </p:cNvSpPr>
          <p:nvPr>
            <p:ph type="sldNum" sz="quarter" idx="5"/>
          </p:nvPr>
        </p:nvSpPr>
        <p:spPr/>
        <p:txBody>
          <a:bodyPr/>
          <a:lstStyle/>
          <a:p>
            <a:pPr>
              <a:defRPr/>
            </a:pPr>
            <a:fld id="{5DAD6506-EFD9-E946-BD8F-E104AD6F4F97}" type="slidenum">
              <a:rPr lang="en-US" smtClean="0"/>
              <a:pPr>
                <a:defRPr/>
              </a:pPr>
              <a:t>21</a:t>
            </a:fld>
            <a:endParaRPr lang="en-US"/>
          </a:p>
        </p:txBody>
      </p:sp>
    </p:spTree>
    <p:extLst>
      <p:ext uri="{BB962C8B-B14F-4D97-AF65-F5344CB8AC3E}">
        <p14:creationId xmlns:p14="http://schemas.microsoft.com/office/powerpoint/2010/main" val="3311385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fr-LU" sz="1200" dirty="0"/>
              <a:t>Les questions commencent au moment du recrutement de la population. </a:t>
            </a:r>
          </a:p>
          <a:p>
            <a:pPr marL="0" marR="0" lvl="0" indent="0" algn="l" defTabSz="457200" rtl="0" eaLnBrk="1" fontAlgn="base" latinLnBrk="0" hangingPunct="1">
              <a:lnSpc>
                <a:spcPct val="100000"/>
              </a:lnSpc>
              <a:spcBef>
                <a:spcPct val="30000"/>
              </a:spcBef>
              <a:spcAft>
                <a:spcPct val="0"/>
              </a:spcAft>
              <a:buClrTx/>
              <a:buSzTx/>
              <a:buFontTx/>
              <a:buNone/>
              <a:tabLst/>
              <a:defRPr/>
            </a:pPr>
            <a:r>
              <a:rPr lang="fr-LU" sz="1200" dirty="0"/>
              <a:t>Certains chercheurs envoient une lettre à la maison en demandant aux parents intéressés par le projet de s’inscrire. Or il a été observé que les parents qui s’inscrivaient avaient tendance à être plus avantagés et donc n’étaient pas forcément ceux que l’on cherchait à atteindre.</a:t>
            </a:r>
          </a:p>
          <a:p>
            <a:pPr marL="0" marR="0" lvl="0" indent="0" algn="l" defTabSz="457200" rtl="0" eaLnBrk="1" fontAlgn="base" latinLnBrk="0" hangingPunct="1">
              <a:lnSpc>
                <a:spcPct val="100000"/>
              </a:lnSpc>
              <a:spcBef>
                <a:spcPct val="30000"/>
              </a:spcBef>
              <a:spcAft>
                <a:spcPct val="0"/>
              </a:spcAft>
              <a:buClrTx/>
              <a:buSzTx/>
              <a:buFontTx/>
              <a:buNone/>
              <a:tabLst/>
              <a:defRPr/>
            </a:pPr>
            <a:r>
              <a:rPr lang="fr-LU" sz="1200" dirty="0"/>
              <a:t>D’autres chercheurs ont déployé des moyens d’une autre ampleur, comme de la publicité à la radio, des affiches dans les cours d’école, et même un recrutement porte-à-porte pour arriver à leur fin. Cette énergie déployée pour inviter les parents à participer (comme recommandé par </a:t>
            </a:r>
            <a:r>
              <a:rPr lang="fr-LU" sz="1200" dirty="0" err="1"/>
              <a:t>Larivée</a:t>
            </a:r>
            <a:r>
              <a:rPr lang="fr-LU" sz="1200" dirty="0"/>
              <a:t> &amp; Larose, 2014) est plus susceptible de permettre d’atteindre les parents d’intérêt, mais pose des questions sur la pérennisation de tels programmes quand les fonds de recherche ne sont plus disponibles.</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fr-LU" sz="1200"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fr-LU" sz="1200" dirty="0"/>
              <a:t>Recruter les enseignants pour participer à un programme implémenté en classe et à la maison, et demander aux enseignants de demander aux parents de leurs élèves s’ils sont d’accord de participer à cette condition expérimentale avec une composante « à domicile », comme on l’a fait dans notre recherche, nous semble être une assez bonne option en fait.</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fr-LU" b="0" u="none" dirty="0"/>
          </a:p>
          <a:p>
            <a:endParaRPr lang="fr-FR" dirty="0"/>
          </a:p>
        </p:txBody>
      </p:sp>
      <p:sp>
        <p:nvSpPr>
          <p:cNvPr id="4" name="Espace réservé du numéro de diapositive 3"/>
          <p:cNvSpPr>
            <a:spLocks noGrp="1"/>
          </p:cNvSpPr>
          <p:nvPr>
            <p:ph type="sldNum" sz="quarter" idx="5"/>
          </p:nvPr>
        </p:nvSpPr>
        <p:spPr/>
        <p:txBody>
          <a:bodyPr/>
          <a:lstStyle/>
          <a:p>
            <a:pPr>
              <a:defRPr/>
            </a:pPr>
            <a:fld id="{5DAD6506-EFD9-E946-BD8F-E104AD6F4F97}" type="slidenum">
              <a:rPr lang="en-US" smtClean="0"/>
              <a:pPr>
                <a:defRPr/>
              </a:pPr>
              <a:t>22</a:t>
            </a:fld>
            <a:endParaRPr lang="en-US"/>
          </a:p>
        </p:txBody>
      </p:sp>
    </p:spTree>
    <p:extLst>
      <p:ext uri="{BB962C8B-B14F-4D97-AF65-F5344CB8AC3E}">
        <p14:creationId xmlns:p14="http://schemas.microsoft.com/office/powerpoint/2010/main" val="767113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lvl="0" indent="0" algn="just">
              <a:buFontTx/>
              <a:buNone/>
            </a:pPr>
            <a:r>
              <a:rPr lang="fr-LU" sz="1200" dirty="0"/>
              <a:t>Un autre aspect méthodologique important dans ce genre de recherche est la façon dont on va s’assurer que l’intervention est bien implémentée à la maison.</a:t>
            </a:r>
          </a:p>
          <a:p>
            <a:pPr marL="0" marR="0" lvl="0" indent="0" algn="just" defTabSz="457200" rtl="0" eaLnBrk="1" fontAlgn="base" latinLnBrk="0" hangingPunct="1">
              <a:lnSpc>
                <a:spcPct val="100000"/>
              </a:lnSpc>
              <a:spcBef>
                <a:spcPct val="30000"/>
              </a:spcBef>
              <a:spcAft>
                <a:spcPct val="0"/>
              </a:spcAft>
              <a:buClrTx/>
              <a:buSzTx/>
              <a:buFontTx/>
              <a:buNone/>
              <a:tabLst/>
              <a:defRPr/>
            </a:pPr>
            <a:r>
              <a:rPr lang="fr-LU" sz="1200" dirty="0"/>
              <a:t>Pour ce faire, il y a les méthodes auto-rapportées, comme les carnets de communication ou des applications smartphone dont on connaît toutes les limites, c’est-à-dire qu’elles ne reflètent pas forcément ce qui s’est réellement passé à la maison, ni dans un sens ni dans un autre (les parents peuvent autant faire les activités demandées et ne pas le rapporter qu’exagérer le rapport des activités pour des questions de désirabilité sociale). </a:t>
            </a:r>
          </a:p>
          <a:p>
            <a:pPr marL="0" marR="0" lvl="0" indent="0" algn="just" defTabSz="457200" rtl="0" eaLnBrk="1" fontAlgn="base" latinLnBrk="0" hangingPunct="1">
              <a:lnSpc>
                <a:spcPct val="100000"/>
              </a:lnSpc>
              <a:spcBef>
                <a:spcPct val="30000"/>
              </a:spcBef>
              <a:spcAft>
                <a:spcPct val="0"/>
              </a:spcAft>
              <a:buClrTx/>
              <a:buSzTx/>
              <a:buFontTx/>
              <a:buNone/>
              <a:tabLst/>
              <a:defRPr/>
            </a:pPr>
            <a:r>
              <a:rPr lang="fr-LU" sz="1200" dirty="0"/>
              <a:t>Les téléphones réguliers ou les visites à la maison, parfois filmées, sont des mesures plus fiables de la fidélité d’implémentation, peuvent permettre d’assurer un suivi et une communication de qualité auprès des parents (</a:t>
            </a:r>
            <a:r>
              <a:rPr lang="fr-LU" sz="1200" dirty="0" err="1"/>
              <a:t>Larivée</a:t>
            </a:r>
            <a:r>
              <a:rPr lang="fr-LU" sz="1200" dirty="0"/>
              <a:t> &amp; Larose, </a:t>
            </a:r>
            <a:r>
              <a:rPr lang="fr-LU" sz="1200" u="none" dirty="0"/>
              <a:t>2014</a:t>
            </a:r>
            <a:r>
              <a:rPr lang="fr-LU" sz="1200" b="1" u="none" dirty="0"/>
              <a:t>),</a:t>
            </a:r>
            <a:r>
              <a:rPr lang="fr-LU" sz="1200" u="none" dirty="0"/>
              <a:t> </a:t>
            </a:r>
            <a:r>
              <a:rPr lang="fr-LU" sz="1200" dirty="0"/>
              <a:t>et peuvent aussi permettre d’observer au niveau qualitatif des éventuels changements dans les échanges parents-enfants, mais sont quand même relativement intrusifs. Et puisqu’il s’agira de faire figurer ce genre d’informations sur le formulaire de consentement à faire signer aux parents, il n’est pas sûr que ce genre de détail soit sans conséquence sur le type de parents qui accepteront de participer à une telle recherche.</a:t>
            </a:r>
          </a:p>
        </p:txBody>
      </p:sp>
      <p:sp>
        <p:nvSpPr>
          <p:cNvPr id="4" name="Espace réservé du numéro de diapositive 3"/>
          <p:cNvSpPr>
            <a:spLocks noGrp="1"/>
          </p:cNvSpPr>
          <p:nvPr>
            <p:ph type="sldNum" sz="quarter" idx="5"/>
          </p:nvPr>
        </p:nvSpPr>
        <p:spPr/>
        <p:txBody>
          <a:bodyPr/>
          <a:lstStyle/>
          <a:p>
            <a:pPr>
              <a:defRPr/>
            </a:pPr>
            <a:fld id="{5DAD6506-EFD9-E946-BD8F-E104AD6F4F97}" type="slidenum">
              <a:rPr lang="en-US" smtClean="0"/>
              <a:pPr>
                <a:defRPr/>
              </a:pPr>
              <a:t>23</a:t>
            </a:fld>
            <a:endParaRPr lang="en-US"/>
          </a:p>
        </p:txBody>
      </p:sp>
    </p:spTree>
    <p:extLst>
      <p:ext uri="{BB962C8B-B14F-4D97-AF65-F5344CB8AC3E}">
        <p14:creationId xmlns:p14="http://schemas.microsoft.com/office/powerpoint/2010/main" val="3489094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pPr algn="just"/>
            <a:r>
              <a:rPr lang="fr-LU" dirty="0"/>
              <a:t>Dans ce type de recherche, il est souvent question de proposer une formation aux parents. Cela va de courtes séances d’information à des ateliers de formation (</a:t>
            </a:r>
            <a:r>
              <a:rPr lang="fr-LU" dirty="0" err="1"/>
              <a:t>MathClub</a:t>
            </a:r>
            <a:r>
              <a:rPr lang="fr-LU" dirty="0"/>
              <a:t>, </a:t>
            </a:r>
            <a:r>
              <a:rPr lang="fr-LU" dirty="0" err="1"/>
              <a:t>MathNights</a:t>
            </a:r>
            <a:r>
              <a:rPr lang="fr-LU" dirty="0"/>
              <a:t>), parfois jusqu’à une dizaine de séances.</a:t>
            </a:r>
          </a:p>
          <a:p>
            <a:pPr algn="just"/>
            <a:endParaRPr lang="fr-LU" dirty="0"/>
          </a:p>
          <a:p>
            <a:pPr lvl="0" algn="just"/>
            <a:r>
              <a:rPr lang="fr-LU" dirty="0"/>
              <a:t>Plusieurs auteurs ont mis en évidence de bonnes raisons d’offrir ce genre d’espaces: les parents rencontrent des tensions entre la façon dont ils ont appris les math et comment leurs enfants les apprennent aujourd’hui; les parents se disent peu assurés quant à la façon de soutenir au mieux leur enfant dans le développement des compétences mathématiques; les parents sont désireux d’obtenir plus d’aide et d’informations concrètes de l’école sur la façon d’aider au mieux leur enfant en math </a:t>
            </a:r>
            <a:r>
              <a:rPr lang="fr-LU" sz="1000" dirty="0"/>
              <a:t>(Mc </a:t>
            </a:r>
            <a:r>
              <a:rPr lang="fr-LU" sz="1000" dirty="0" err="1"/>
              <a:t>Namara</a:t>
            </a:r>
            <a:r>
              <a:rPr lang="fr-LU" sz="1000" dirty="0"/>
              <a:t> et al., 2000); ces soirées-ateliers sont par ailleurs décrits comme </a:t>
            </a:r>
            <a:r>
              <a:rPr lang="fr-FR" sz="1600" dirty="0"/>
              <a:t>un moyen efficace d'améliorer le partenariat école-famille et l'implication des parents et sont définis comme des espaces rassurants et porteurs.</a:t>
            </a:r>
            <a:endParaRPr lang="fr-LU" sz="1000" dirty="0"/>
          </a:p>
          <a:p>
            <a:pPr marL="0" marR="0" lvl="0" indent="0" algn="just" defTabSz="457200" rtl="0" eaLnBrk="1" fontAlgn="base" latinLnBrk="0" hangingPunct="1">
              <a:lnSpc>
                <a:spcPct val="100000"/>
              </a:lnSpc>
              <a:spcBef>
                <a:spcPct val="30000"/>
              </a:spcBef>
              <a:spcAft>
                <a:spcPct val="0"/>
              </a:spcAft>
              <a:buClrTx/>
              <a:buSzTx/>
              <a:buFontTx/>
              <a:buNone/>
              <a:tabLst/>
              <a:defRPr/>
            </a:pPr>
            <a:endParaRPr lang="fr-LU" sz="1000" dirty="0"/>
          </a:p>
          <a:p>
            <a:pPr marL="0" marR="0" lvl="0" indent="0" algn="just" defTabSz="457200" rtl="0" eaLnBrk="1" fontAlgn="base" latinLnBrk="0" hangingPunct="1">
              <a:lnSpc>
                <a:spcPct val="100000"/>
              </a:lnSpc>
              <a:spcBef>
                <a:spcPct val="30000"/>
              </a:spcBef>
              <a:spcAft>
                <a:spcPct val="0"/>
              </a:spcAft>
              <a:buClrTx/>
              <a:buSzTx/>
              <a:buFontTx/>
              <a:buNone/>
              <a:tabLst/>
              <a:defRPr/>
            </a:pPr>
            <a:r>
              <a:rPr lang="fr-LU" sz="1000" dirty="0"/>
              <a:t>Il y a toutefois aussi le risque que le fait d’inclure ce genre de moments dans le projet ait une incidence sur les parents qui y participent: il a en effet été observé parfois que ce ne sont pas les parents les plus favorisés qui participent à ce genre de soirées. Et c</a:t>
            </a:r>
            <a:r>
              <a:rPr lang="fr-LU" dirty="0"/>
              <a:t>omme c’est des fois le taux de participation à ces séances qui est utilisé comme mesure de la fidélité d’implémentation, voire que ce sont seulement les parents qui se sont rendu à tant de soirées  qui sont inclus dans le groupe intervention à domicile, ça n’est pas toujours non plus sans conséquence sur le niveau SE moyen de l’échantillon, et donc pas non plus sur l’évolution des performances e ce groupe (</a:t>
            </a:r>
            <a:r>
              <a:rPr lang="fr-LU" dirty="0" err="1"/>
              <a:t>confounding</a:t>
            </a:r>
            <a:r>
              <a:rPr lang="fr-LU" dirty="0"/>
              <a:t> </a:t>
            </a:r>
            <a:r>
              <a:rPr lang="fr-LU" dirty="0" err="1"/>
              <a:t>vriable</a:t>
            </a:r>
            <a:r>
              <a:rPr lang="fr-LU" dirty="0"/>
              <a:t>).</a:t>
            </a:r>
          </a:p>
          <a:p>
            <a:pPr algn="just"/>
            <a:endParaRPr lang="fr-LU" dirty="0"/>
          </a:p>
          <a:p>
            <a:pPr algn="just"/>
            <a:r>
              <a:rPr lang="fr-LU" sz="1200" dirty="0"/>
              <a:t>Ou alors, comme pour le recrutement, certains chercheurs ont déployé une énergie toute particulière pour encourager les « parents d’intérêt » à participer à ces soirées, en mettant à disposition des gardes d’enfants et en offrant un repas, mais ça pose à nouveau la question de la pérennité possible de ce genre d’espaces hors fonds de recherche.</a:t>
            </a:r>
            <a:endParaRPr lang="fr-LU" dirty="0"/>
          </a:p>
          <a:p>
            <a:pPr algn="just"/>
            <a:endParaRPr lang="fr-LU" sz="1000" dirty="0"/>
          </a:p>
          <a:p>
            <a:endParaRPr lang="fr-FR" dirty="0"/>
          </a:p>
        </p:txBody>
      </p:sp>
      <p:sp>
        <p:nvSpPr>
          <p:cNvPr id="4" name="Espace réservé du numéro de diapositive 3"/>
          <p:cNvSpPr>
            <a:spLocks noGrp="1"/>
          </p:cNvSpPr>
          <p:nvPr>
            <p:ph type="sldNum" sz="quarter" idx="5"/>
          </p:nvPr>
        </p:nvSpPr>
        <p:spPr/>
        <p:txBody>
          <a:bodyPr/>
          <a:lstStyle/>
          <a:p>
            <a:pPr>
              <a:defRPr/>
            </a:pPr>
            <a:fld id="{5DAD6506-EFD9-E946-BD8F-E104AD6F4F97}" type="slidenum">
              <a:rPr lang="en-US" smtClean="0"/>
              <a:pPr>
                <a:defRPr/>
              </a:pPr>
              <a:t>24</a:t>
            </a:fld>
            <a:endParaRPr lang="en-US"/>
          </a:p>
        </p:txBody>
      </p:sp>
    </p:spTree>
    <p:extLst>
      <p:ext uri="{BB962C8B-B14F-4D97-AF65-F5344CB8AC3E}">
        <p14:creationId xmlns:p14="http://schemas.microsoft.com/office/powerpoint/2010/main" val="2198114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pPr marL="0" marR="0" lvl="0" indent="0" algn="just" defTabSz="457200" rtl="0" eaLnBrk="1" fontAlgn="base" latinLnBrk="0" hangingPunct="1">
              <a:lnSpc>
                <a:spcPct val="100000"/>
              </a:lnSpc>
              <a:spcBef>
                <a:spcPct val="30000"/>
              </a:spcBef>
              <a:spcAft>
                <a:spcPct val="0"/>
              </a:spcAft>
              <a:buClrTx/>
              <a:buSzTx/>
              <a:buFontTx/>
              <a:buNone/>
              <a:tabLst/>
              <a:defRPr/>
            </a:pPr>
            <a:r>
              <a:rPr lang="fr-LU" sz="1200" dirty="0"/>
              <a:t>Au niveau du type d’intervention, on a répertorié des activités parfois assez formelles comme des cahiers d’exercices ou des activités faites en parallèle du curriculum suivi à l’école. </a:t>
            </a:r>
          </a:p>
          <a:p>
            <a:pPr marL="0" marR="0" lvl="0" indent="0" algn="just" defTabSz="457200" rtl="0" eaLnBrk="1" fontAlgn="base" latinLnBrk="0" hangingPunct="1">
              <a:lnSpc>
                <a:spcPct val="100000"/>
              </a:lnSpc>
              <a:spcBef>
                <a:spcPct val="30000"/>
              </a:spcBef>
              <a:spcAft>
                <a:spcPct val="0"/>
              </a:spcAft>
              <a:buClrTx/>
              <a:buSzTx/>
              <a:buFontTx/>
              <a:buNone/>
              <a:tabLst/>
              <a:defRPr/>
            </a:pPr>
            <a:r>
              <a:rPr lang="fr-LU" sz="1200" dirty="0"/>
              <a:t>D’autres auteurs recourent à des activités qui sont un peu plus « naturelles » pour l’environnement familial de jeunes enfants telles que des jeux (</a:t>
            </a:r>
            <a:r>
              <a:rPr lang="fr-LU" sz="1200" dirty="0" err="1"/>
              <a:t>MathBags</a:t>
            </a:r>
            <a:r>
              <a:rPr lang="fr-LU" sz="1200" dirty="0"/>
              <a:t> ou </a:t>
            </a:r>
            <a:r>
              <a:rPr lang="fr-LU" sz="1200" dirty="0" err="1"/>
              <a:t>numeracy</a:t>
            </a:r>
            <a:r>
              <a:rPr lang="fr-LU" sz="1200" dirty="0"/>
              <a:t> </a:t>
            </a:r>
            <a:r>
              <a:rPr lang="fr-LU" sz="1200" dirty="0" err="1"/>
              <a:t>bags</a:t>
            </a:r>
            <a:r>
              <a:rPr lang="fr-LU" sz="1200" dirty="0"/>
              <a:t>) ou des livres (Math Story </a:t>
            </a:r>
            <a:r>
              <a:rPr lang="fr-LU" sz="1200" dirty="0" err="1"/>
              <a:t>Telling</a:t>
            </a:r>
            <a:r>
              <a:rPr lang="fr-LU" sz="1200" dirty="0"/>
              <a:t>)</a:t>
            </a:r>
          </a:p>
          <a:p>
            <a:pPr marL="0" marR="0" lvl="0" indent="0" algn="just" defTabSz="457200" rtl="0" eaLnBrk="1" fontAlgn="base" latinLnBrk="0" hangingPunct="1">
              <a:lnSpc>
                <a:spcPct val="100000"/>
              </a:lnSpc>
              <a:spcBef>
                <a:spcPct val="30000"/>
              </a:spcBef>
              <a:spcAft>
                <a:spcPct val="0"/>
              </a:spcAft>
              <a:buClrTx/>
              <a:buSzTx/>
              <a:buFontTx/>
              <a:buNone/>
              <a:tabLst/>
              <a:defRPr/>
            </a:pPr>
            <a:r>
              <a:rPr lang="fr-LU" sz="1200" dirty="0"/>
              <a:t>Certains auteurs suggèrent que mettre en avant le plaisir plutôt que l’importance scolaire est plus susceptible d’enrôler les parents de milieu défavorisé, et ce type d’activité est probablement plus à même de ne pas perturber la relation émotionnelle entre parents et enfants, comme nous le recommandent </a:t>
            </a:r>
            <a:r>
              <a:rPr lang="en-US" sz="1200" kern="1200" dirty="0">
                <a:solidFill>
                  <a:schemeClr val="tx1"/>
                </a:solidFill>
                <a:effectLst/>
                <a:latin typeface="+mn-lt"/>
                <a:ea typeface="ＭＳ Ｐゴシック" charset="0"/>
                <a:cs typeface="ＭＳ Ｐゴシック" charset="0"/>
              </a:rPr>
              <a:t>van </a:t>
            </a:r>
            <a:r>
              <a:rPr lang="en-US" sz="1200" kern="1200" dirty="0" err="1">
                <a:solidFill>
                  <a:schemeClr val="tx1"/>
                </a:solidFill>
                <a:effectLst/>
                <a:latin typeface="+mn-lt"/>
                <a:ea typeface="ＭＳ Ｐゴシック" charset="0"/>
                <a:cs typeface="ＭＳ Ｐゴシック" charset="0"/>
              </a:rPr>
              <a:t>Steensel</a:t>
            </a:r>
            <a:r>
              <a:rPr lang="en-US" sz="1200" kern="1200" dirty="0">
                <a:solidFill>
                  <a:schemeClr val="tx1"/>
                </a:solidFill>
                <a:effectLst/>
                <a:latin typeface="+mn-lt"/>
                <a:ea typeface="ＭＳ Ｐゴシック" charset="0"/>
                <a:cs typeface="ＭＳ Ｐゴシック" charset="0"/>
              </a:rPr>
              <a:t> et al.</a:t>
            </a:r>
            <a:r>
              <a:rPr lang="fr-CH" sz="1200" kern="1200" dirty="0">
                <a:solidFill>
                  <a:schemeClr val="tx1"/>
                </a:solidFill>
                <a:effectLst/>
                <a:latin typeface="+mn-lt"/>
                <a:ea typeface="ＭＳ Ｐゴシック" charset="0"/>
                <a:cs typeface="ＭＳ Ｐゴシック" charset="0"/>
              </a:rPr>
              <a:t> (2011).</a:t>
            </a:r>
          </a:p>
          <a:p>
            <a:pPr marL="0" marR="0" lvl="0" indent="0" algn="just" defTabSz="457200" rtl="0" eaLnBrk="1" fontAlgn="base" latinLnBrk="0" hangingPunct="1">
              <a:lnSpc>
                <a:spcPct val="100000"/>
              </a:lnSpc>
              <a:spcBef>
                <a:spcPct val="30000"/>
              </a:spcBef>
              <a:spcAft>
                <a:spcPct val="0"/>
              </a:spcAft>
              <a:buClrTx/>
              <a:buSzTx/>
              <a:buFontTx/>
              <a:buNone/>
              <a:tabLst/>
              <a:defRPr/>
            </a:pPr>
            <a:endParaRPr lang="fr-CH" sz="1200" kern="1200" dirty="0">
              <a:solidFill>
                <a:schemeClr val="tx1"/>
              </a:solidFill>
              <a:effectLst/>
              <a:latin typeface="+mn-lt"/>
              <a:ea typeface="ＭＳ Ｐゴシック" charset="0"/>
            </a:endParaRPr>
          </a:p>
          <a:p>
            <a:pPr marL="0" marR="0" lvl="0" indent="0" algn="just" defTabSz="457200" rtl="0" eaLnBrk="1" fontAlgn="base" latinLnBrk="0" hangingPunct="1">
              <a:lnSpc>
                <a:spcPct val="100000"/>
              </a:lnSpc>
              <a:spcBef>
                <a:spcPct val="30000"/>
              </a:spcBef>
              <a:spcAft>
                <a:spcPct val="0"/>
              </a:spcAft>
              <a:buClrTx/>
              <a:buSzTx/>
              <a:buFontTx/>
              <a:buNone/>
              <a:tabLst/>
              <a:defRPr/>
            </a:pPr>
            <a:r>
              <a:rPr lang="fr-CH" sz="1200" kern="1200" dirty="0">
                <a:solidFill>
                  <a:schemeClr val="tx1"/>
                </a:solidFill>
                <a:effectLst/>
                <a:latin typeface="+mn-lt"/>
                <a:ea typeface="ＭＳ Ｐゴシック" charset="0"/>
              </a:rPr>
              <a:t>Dans notre recherche </a:t>
            </a:r>
            <a:r>
              <a:rPr lang="fr-CH" sz="1200" kern="1200" dirty="0" err="1">
                <a:solidFill>
                  <a:schemeClr val="tx1"/>
                </a:solidFill>
                <a:effectLst/>
                <a:latin typeface="+mn-lt"/>
                <a:ea typeface="ＭＳ Ｐゴシック" charset="0"/>
              </a:rPr>
              <a:t>Mathplay</a:t>
            </a:r>
            <a:r>
              <a:rPr lang="fr-CH" sz="1200" kern="1200" dirty="0">
                <a:solidFill>
                  <a:schemeClr val="tx1"/>
                </a:solidFill>
                <a:effectLst/>
                <a:latin typeface="+mn-lt"/>
                <a:ea typeface="ＭＳ Ｐゴシック" charset="0"/>
              </a:rPr>
              <a:t>, de façon intéressante, les parents des 72 enfants qui ont rapporté avoir joué au moins 16 fois sur les 8 semaines étaient d’un milieu socio-économique et culturel moyen légèrement plus défavorisé que la niveau de l’échantillon entier, donc dans notre cas on ne peut pas du tout dire que ce sont les parents les plus avantagés qui ont le plus joué le jeu.</a:t>
            </a:r>
            <a:endParaRPr lang="fr-LU" sz="1200" dirty="0"/>
          </a:p>
          <a:p>
            <a:pPr marL="0" marR="0" lvl="0" indent="0" algn="just" defTabSz="457200" rtl="0" eaLnBrk="1" fontAlgn="base" latinLnBrk="0" hangingPunct="1">
              <a:lnSpc>
                <a:spcPct val="100000"/>
              </a:lnSpc>
              <a:spcBef>
                <a:spcPct val="30000"/>
              </a:spcBef>
              <a:spcAft>
                <a:spcPct val="0"/>
              </a:spcAft>
              <a:buClrTx/>
              <a:buSzTx/>
              <a:buFontTx/>
              <a:buNone/>
              <a:tabLst/>
              <a:defRPr/>
            </a:pPr>
            <a:endParaRPr lang="fr-LU" sz="1200" dirty="0"/>
          </a:p>
          <a:p>
            <a:pPr marL="0" marR="0" lvl="0" indent="0" algn="just" defTabSz="457200" rtl="0" eaLnBrk="1" fontAlgn="base" latinLnBrk="0" hangingPunct="1">
              <a:lnSpc>
                <a:spcPct val="100000"/>
              </a:lnSpc>
              <a:spcBef>
                <a:spcPct val="30000"/>
              </a:spcBef>
              <a:spcAft>
                <a:spcPct val="0"/>
              </a:spcAft>
              <a:buClrTx/>
              <a:buSzTx/>
              <a:buFontTx/>
              <a:buNone/>
              <a:tabLst/>
              <a:defRPr/>
            </a:pPr>
            <a:r>
              <a:rPr lang="fr-LU" sz="1200" dirty="0"/>
              <a:t>Pour la suite du projet, des jeux mathématiques et des histoires mathématiques nous semblent donc être des options particulièrement intéressantes.</a:t>
            </a:r>
          </a:p>
          <a:p>
            <a:pPr marL="0" marR="0" lvl="0" indent="0" algn="just" defTabSz="457200" rtl="0" eaLnBrk="1" fontAlgn="base" latinLnBrk="0" hangingPunct="1">
              <a:lnSpc>
                <a:spcPct val="100000"/>
              </a:lnSpc>
              <a:spcBef>
                <a:spcPct val="30000"/>
              </a:spcBef>
              <a:spcAft>
                <a:spcPct val="0"/>
              </a:spcAft>
              <a:buClrTx/>
              <a:buSzTx/>
              <a:buFontTx/>
              <a:buNone/>
              <a:tabLst/>
              <a:defRPr/>
            </a:pPr>
            <a:endParaRPr lang="fr-LU" sz="1200" dirty="0"/>
          </a:p>
          <a:p>
            <a:endParaRPr lang="fr-FR" dirty="0"/>
          </a:p>
        </p:txBody>
      </p:sp>
      <p:sp>
        <p:nvSpPr>
          <p:cNvPr id="4" name="Espace réservé du numéro de diapositive 3"/>
          <p:cNvSpPr>
            <a:spLocks noGrp="1"/>
          </p:cNvSpPr>
          <p:nvPr>
            <p:ph type="sldNum" sz="quarter" idx="5"/>
          </p:nvPr>
        </p:nvSpPr>
        <p:spPr/>
        <p:txBody>
          <a:bodyPr/>
          <a:lstStyle/>
          <a:p>
            <a:pPr>
              <a:defRPr/>
            </a:pPr>
            <a:fld id="{5DAD6506-EFD9-E946-BD8F-E104AD6F4F97}" type="slidenum">
              <a:rPr lang="en-US" smtClean="0"/>
              <a:pPr>
                <a:defRPr/>
              </a:pPr>
              <a:t>25</a:t>
            </a:fld>
            <a:endParaRPr lang="en-US"/>
          </a:p>
        </p:txBody>
      </p:sp>
    </p:spTree>
    <p:extLst>
      <p:ext uri="{BB962C8B-B14F-4D97-AF65-F5344CB8AC3E}">
        <p14:creationId xmlns:p14="http://schemas.microsoft.com/office/powerpoint/2010/main" val="26450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Enfin, un dernier aspect est le soin à apporter à l’obtention des données </a:t>
            </a:r>
            <a:r>
              <a:rPr lang="fr-FR" dirty="0" err="1"/>
              <a:t>socio-démographiques</a:t>
            </a:r>
            <a:r>
              <a:rPr lang="fr-FR" dirty="0"/>
              <a:t>. On sait combien elles sont importantes pour contrôler d’autres facteurs connus pour influencer les compétences et les progrès des élèves, comme la langue parlée à la maison ou le niveau socioéconomique. </a:t>
            </a:r>
          </a:p>
          <a:p>
            <a:r>
              <a:rPr lang="fr-FR" dirty="0"/>
              <a:t>Mais on sait aussi que ces données ne sont pas faciles à obtenir, et que lorsqu’elles sont récoltées via des questionnaires, comme c’est souvent le cas dans les recherches, on se confronte au risque de biais de non-réponse de la part d’une certaine partie de la population. Or, comme on va en général n’inclure dans les analyses multiniveaux que les enfants pour lesquels on a ces données, les résultats risquent d’être tronqués. Comme on l’a vu dans notre recherche, les résultats n’étaient pas exactement les mêmes si l’on considérait les 358 élèves dont les parents avaient répondu au questionnaire, c’est-à-dire dans l’échantillon dans lequel les performances au pré-test étaient significativement meilleures que dans l’échantillon initial des 569 élèves.</a:t>
            </a:r>
          </a:p>
          <a:p>
            <a:r>
              <a:rPr lang="fr-FR" dirty="0"/>
              <a:t>Dans certaines études, des assistants de recherche remplissent le questionnaire avec les parents lors des soirées d’information et des visites à la maison par exemple, pour assurer un très bon taux de retour.</a:t>
            </a:r>
          </a:p>
        </p:txBody>
      </p:sp>
      <p:sp>
        <p:nvSpPr>
          <p:cNvPr id="4" name="Espace réservé du numéro de diapositive 3"/>
          <p:cNvSpPr>
            <a:spLocks noGrp="1"/>
          </p:cNvSpPr>
          <p:nvPr>
            <p:ph type="sldNum" sz="quarter" idx="5"/>
          </p:nvPr>
        </p:nvSpPr>
        <p:spPr/>
        <p:txBody>
          <a:bodyPr/>
          <a:lstStyle/>
          <a:p>
            <a:pPr>
              <a:defRPr/>
            </a:pPr>
            <a:fld id="{5DAD6506-EFD9-E946-BD8F-E104AD6F4F97}" type="slidenum">
              <a:rPr lang="en-US" smtClean="0"/>
              <a:pPr>
                <a:defRPr/>
              </a:pPr>
              <a:t>26</a:t>
            </a:fld>
            <a:endParaRPr lang="en-US"/>
          </a:p>
        </p:txBody>
      </p:sp>
    </p:spTree>
    <p:extLst>
      <p:ext uri="{BB962C8B-B14F-4D97-AF65-F5344CB8AC3E}">
        <p14:creationId xmlns:p14="http://schemas.microsoft.com/office/powerpoint/2010/main" val="331192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AD6506-EFD9-E946-BD8F-E104AD6F4F97}" type="slidenum">
              <a:rPr lang="en-US" smtClean="0"/>
              <a:pPr>
                <a:defRPr/>
              </a:pPr>
              <a:t>2</a:t>
            </a:fld>
            <a:endParaRPr lang="en-US"/>
          </a:p>
        </p:txBody>
      </p:sp>
    </p:spTree>
    <p:extLst>
      <p:ext uri="{BB962C8B-B14F-4D97-AF65-F5344CB8AC3E}">
        <p14:creationId xmlns:p14="http://schemas.microsoft.com/office/powerpoint/2010/main" val="2459147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AD6506-EFD9-E946-BD8F-E104AD6F4F97}" type="slidenum">
              <a:rPr lang="en-US" smtClean="0"/>
              <a:pPr>
                <a:defRPr/>
              </a:pPr>
              <a:t>27</a:t>
            </a:fld>
            <a:endParaRPr lang="en-US"/>
          </a:p>
        </p:txBody>
      </p:sp>
    </p:spTree>
    <p:extLst>
      <p:ext uri="{BB962C8B-B14F-4D97-AF65-F5344CB8AC3E}">
        <p14:creationId xmlns:p14="http://schemas.microsoft.com/office/powerpoint/2010/main" val="2955084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AD6506-EFD9-E946-BD8F-E104AD6F4F97}" type="slidenum">
              <a:rPr lang="en-US" smtClean="0"/>
              <a:pPr>
                <a:defRPr/>
              </a:pPr>
              <a:t>8</a:t>
            </a:fld>
            <a:endParaRPr lang="en-US"/>
          </a:p>
        </p:txBody>
      </p:sp>
    </p:spTree>
    <p:extLst>
      <p:ext uri="{BB962C8B-B14F-4D97-AF65-F5344CB8AC3E}">
        <p14:creationId xmlns:p14="http://schemas.microsoft.com/office/powerpoint/2010/main" val="39802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AD6506-EFD9-E946-BD8F-E104AD6F4F97}" type="slidenum">
              <a:rPr lang="en-US" smtClean="0"/>
              <a:pPr>
                <a:defRPr/>
              </a:pPr>
              <a:t>9</a:t>
            </a:fld>
            <a:endParaRPr lang="en-US"/>
          </a:p>
        </p:txBody>
      </p:sp>
    </p:spTree>
    <p:extLst>
      <p:ext uri="{BB962C8B-B14F-4D97-AF65-F5344CB8AC3E}">
        <p14:creationId xmlns:p14="http://schemas.microsoft.com/office/powerpoint/2010/main" val="296370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just">
              <a:buFontTx/>
              <a:buNone/>
            </a:pPr>
            <a:r>
              <a:rPr lang="fr-CH" dirty="0" smtClean="0"/>
              <a:t>Les données </a:t>
            </a:r>
            <a:r>
              <a:rPr lang="fr-CH" dirty="0" err="1" smtClean="0"/>
              <a:t>socio-démographiques</a:t>
            </a:r>
            <a:r>
              <a:rPr lang="fr-CH" dirty="0" smtClean="0"/>
              <a:t> et les représentations/pratiques familiales ont été interrogées à travers un questionnaires que plus de la moitié des parents ont rempli (63% par rapport aux enfants ayant des données au pré et au </a:t>
            </a:r>
            <a:r>
              <a:rPr lang="fr-CH" dirty="0" err="1" smtClean="0"/>
              <a:t>post-test</a:t>
            </a:r>
            <a:r>
              <a:rPr lang="fr-CH" dirty="0" smtClean="0"/>
              <a:t>).</a:t>
            </a:r>
          </a:p>
          <a:p>
            <a:pPr marL="0" lvl="1" indent="0" algn="just">
              <a:buFontTx/>
              <a:buNone/>
            </a:pPr>
            <a:r>
              <a:rPr lang="fr-CH" dirty="0" smtClean="0"/>
              <a:t>Il faut souligner que les performances au prétest des enfants dont les parents ont rempli le questionnaire étaient significativement supérieures à celles des enfants dont les parents ne l’ont pas rendu, autrement dit les élèves avec des compétences numériques faibles sont sous-représentés dans l’échantillon dans lequel les variables </a:t>
            </a:r>
            <a:r>
              <a:rPr lang="fr-CH" dirty="0" err="1" smtClean="0"/>
              <a:t>socio-démographiques</a:t>
            </a:r>
            <a:r>
              <a:rPr lang="fr-CH" dirty="0" smtClean="0"/>
              <a:t> peuvent être contrôlées.</a:t>
            </a:r>
          </a:p>
          <a:p>
            <a:pPr marL="0" marR="0" lvl="1" indent="0" algn="just" defTabSz="457200" rtl="0" eaLnBrk="1" fontAlgn="base" latinLnBrk="0" hangingPunct="1">
              <a:lnSpc>
                <a:spcPct val="100000"/>
              </a:lnSpc>
              <a:spcBef>
                <a:spcPct val="30000"/>
              </a:spcBef>
              <a:spcAft>
                <a:spcPct val="0"/>
              </a:spcAft>
              <a:buClrTx/>
              <a:buSzTx/>
              <a:buFontTx/>
              <a:buNone/>
              <a:tabLst/>
              <a:defRPr/>
            </a:pPr>
            <a:r>
              <a:rPr lang="fr-CH" dirty="0" smtClean="0"/>
              <a:t>L’implémentation des jeux en famille a été interrogée par des carnets de communication, dans lesquels on demandait aux parents d’indiquer combien de fois ils avaient joué par semaine, combien leur enfant avait apprécié le jeu, etc. 58% des parents de ce groupe ont rendu au moins 1 carnet durant les 8 semaines (une bonne moitié de ceux-ci en ont rendu 7 ou 8). Les analyses des effets de l’intervention ont été faites sur l’ensemble des élèves de ce groupe d’une part, et sur 72 élèves dont les parents ont rapporté avoir joué au moins 16 fois au total des 8 semaines, soit au moins 2 fois par semaine en moyenne.</a:t>
            </a:r>
          </a:p>
          <a:p>
            <a:endParaRPr lang="en-US" dirty="0"/>
          </a:p>
        </p:txBody>
      </p:sp>
      <p:sp>
        <p:nvSpPr>
          <p:cNvPr id="4" name="Slide Number Placeholder 3"/>
          <p:cNvSpPr>
            <a:spLocks noGrp="1"/>
          </p:cNvSpPr>
          <p:nvPr>
            <p:ph type="sldNum" sz="quarter" idx="10"/>
          </p:nvPr>
        </p:nvSpPr>
        <p:spPr/>
        <p:txBody>
          <a:bodyPr/>
          <a:lstStyle/>
          <a:p>
            <a:pPr>
              <a:defRPr/>
            </a:pPr>
            <a:fld id="{5DAD6506-EFD9-E946-BD8F-E104AD6F4F97}" type="slidenum">
              <a:rPr lang="en-US" smtClean="0"/>
              <a:pPr>
                <a:defRPr/>
              </a:pPr>
              <a:t>10</a:t>
            </a:fld>
            <a:endParaRPr lang="en-US"/>
          </a:p>
        </p:txBody>
      </p:sp>
    </p:spTree>
    <p:extLst>
      <p:ext uri="{BB962C8B-B14F-4D97-AF65-F5344CB8AC3E}">
        <p14:creationId xmlns:p14="http://schemas.microsoft.com/office/powerpoint/2010/main" val="194933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lgn="just"/>
            <a:r>
              <a:rPr lang="fr-CH" dirty="0"/>
              <a:t>Les enseignants ont bénéficié d’un programme de développement professionnel de 20 heures sur la double thématique suivante :</a:t>
            </a:r>
          </a:p>
          <a:p>
            <a:pPr marL="800100" lvl="2" indent="-342900" algn="just">
              <a:buFont typeface="+mj-lt"/>
              <a:buAutoNum type="arabicPeriod"/>
            </a:pPr>
            <a:r>
              <a:rPr lang="fr-CH" dirty="0"/>
              <a:t>le développement des premières compétences numériques via une approche basée sur les jeux </a:t>
            </a:r>
          </a:p>
          <a:p>
            <a:pPr marL="800100" lvl="2" indent="-342900" algn="just">
              <a:buFont typeface="+mj-lt"/>
              <a:buAutoNum type="arabicPeriod"/>
            </a:pPr>
            <a:r>
              <a:rPr lang="fr-CH" dirty="0"/>
              <a:t>les relations école-famille et l’engagement parental </a:t>
            </a:r>
          </a:p>
          <a:p>
            <a:endParaRPr lang="fr-FR" dirty="0"/>
          </a:p>
        </p:txBody>
      </p:sp>
      <p:sp>
        <p:nvSpPr>
          <p:cNvPr id="4" name="Espace réservé du numéro de diapositive 3"/>
          <p:cNvSpPr>
            <a:spLocks noGrp="1"/>
          </p:cNvSpPr>
          <p:nvPr>
            <p:ph type="sldNum" sz="quarter" idx="5"/>
          </p:nvPr>
        </p:nvSpPr>
        <p:spPr/>
        <p:txBody>
          <a:bodyPr/>
          <a:lstStyle/>
          <a:p>
            <a:pPr>
              <a:defRPr/>
            </a:pPr>
            <a:fld id="{5DAD6506-EFD9-E946-BD8F-E104AD6F4F97}" type="slidenum">
              <a:rPr lang="en-US" smtClean="0"/>
              <a:pPr>
                <a:defRPr/>
              </a:pPr>
              <a:t>12</a:t>
            </a:fld>
            <a:endParaRPr lang="en-US"/>
          </a:p>
        </p:txBody>
      </p:sp>
    </p:spTree>
    <p:extLst>
      <p:ext uri="{BB962C8B-B14F-4D97-AF65-F5344CB8AC3E}">
        <p14:creationId xmlns:p14="http://schemas.microsoft.com/office/powerpoint/2010/main" val="414657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AD6506-EFD9-E946-BD8F-E104AD6F4F97}" type="slidenum">
              <a:rPr lang="en-US" smtClean="0"/>
              <a:pPr>
                <a:defRPr/>
              </a:pPr>
              <a:t>13</a:t>
            </a:fld>
            <a:endParaRPr lang="en-US"/>
          </a:p>
        </p:txBody>
      </p:sp>
    </p:spTree>
    <p:extLst>
      <p:ext uri="{BB962C8B-B14F-4D97-AF65-F5344CB8AC3E}">
        <p14:creationId xmlns:p14="http://schemas.microsoft.com/office/powerpoint/2010/main" val="1724777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DAD6506-EFD9-E946-BD8F-E104AD6F4F97}" type="slidenum">
              <a:rPr lang="en-US" smtClean="0"/>
              <a:pPr>
                <a:defRPr/>
              </a:pPr>
              <a:t>14</a:t>
            </a:fld>
            <a:endParaRPr lang="en-US"/>
          </a:p>
        </p:txBody>
      </p:sp>
    </p:spTree>
    <p:extLst>
      <p:ext uri="{BB962C8B-B14F-4D97-AF65-F5344CB8AC3E}">
        <p14:creationId xmlns:p14="http://schemas.microsoft.com/office/powerpoint/2010/main" val="216336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 les performances au </a:t>
            </a:r>
            <a:r>
              <a:rPr lang="en-US" dirty="0" err="1"/>
              <a:t>pré</a:t>
            </a:r>
            <a:r>
              <a:rPr lang="en-US" dirty="0"/>
              <a:t>-test des </a:t>
            </a:r>
            <a:r>
              <a:rPr lang="en-US" dirty="0" err="1"/>
              <a:t>élèves</a:t>
            </a:r>
            <a:r>
              <a:rPr lang="en-US" dirty="0"/>
              <a:t> </a:t>
            </a:r>
            <a:r>
              <a:rPr lang="en-US" dirty="0" err="1"/>
              <a:t>dont</a:t>
            </a:r>
            <a:r>
              <a:rPr lang="en-US" dirty="0"/>
              <a:t> les parents </a:t>
            </a:r>
            <a:r>
              <a:rPr lang="en-US" dirty="0" err="1"/>
              <a:t>ont</a:t>
            </a:r>
            <a:r>
              <a:rPr lang="en-US" dirty="0"/>
              <a:t> </a:t>
            </a:r>
            <a:r>
              <a:rPr lang="en-US" dirty="0" err="1"/>
              <a:t>rendu</a:t>
            </a:r>
            <a:r>
              <a:rPr lang="en-US" dirty="0"/>
              <a:t> le questionnaire </a:t>
            </a:r>
            <a:r>
              <a:rPr lang="en-US" dirty="0" err="1"/>
              <a:t>n’étaient</a:t>
            </a:r>
            <a:r>
              <a:rPr lang="en-US" dirty="0"/>
              <a:t> pas representatives de </a:t>
            </a:r>
            <a:r>
              <a:rPr lang="en-US" dirty="0" err="1"/>
              <a:t>celles</a:t>
            </a:r>
            <a:r>
              <a:rPr lang="en-US" dirty="0"/>
              <a:t> de </a:t>
            </a:r>
            <a:r>
              <a:rPr lang="en-US" dirty="0" err="1"/>
              <a:t>l’échantillon</a:t>
            </a:r>
            <a:r>
              <a:rPr lang="en-US" dirty="0"/>
              <a:t> initial et que </a:t>
            </a:r>
            <a:r>
              <a:rPr lang="en-US" dirty="0" err="1"/>
              <a:t>ceci</a:t>
            </a:r>
            <a:r>
              <a:rPr lang="en-US" dirty="0"/>
              <a:t> </a:t>
            </a:r>
            <a:r>
              <a:rPr lang="en-US" dirty="0" err="1"/>
              <a:t>peut</a:t>
            </a:r>
            <a:r>
              <a:rPr lang="en-US" dirty="0"/>
              <a:t> </a:t>
            </a:r>
            <a:r>
              <a:rPr lang="en-US" dirty="0" err="1"/>
              <a:t>constituer</a:t>
            </a:r>
            <a:r>
              <a:rPr lang="en-US" dirty="0"/>
              <a:t> </a:t>
            </a:r>
            <a:r>
              <a:rPr lang="en-US" dirty="0" err="1"/>
              <a:t>une</a:t>
            </a:r>
            <a:r>
              <a:rPr lang="en-US" dirty="0"/>
              <a:t> confounding variable dans </a:t>
            </a:r>
            <a:r>
              <a:rPr lang="en-US" dirty="0" err="1"/>
              <a:t>l’evolution</a:t>
            </a:r>
            <a:r>
              <a:rPr lang="en-US" dirty="0"/>
              <a:t> des performances, on a </a:t>
            </a:r>
            <a:r>
              <a:rPr lang="en-US" dirty="0" err="1"/>
              <a:t>décidé</a:t>
            </a:r>
            <a:r>
              <a:rPr lang="en-US" dirty="0"/>
              <a:t> de presenter </a:t>
            </a:r>
            <a:r>
              <a:rPr lang="en-US" dirty="0" err="1"/>
              <a:t>parallèlement</a:t>
            </a:r>
            <a:r>
              <a:rPr lang="en-US" dirty="0"/>
              <a:t> les </a:t>
            </a:r>
            <a:r>
              <a:rPr lang="en-US" dirty="0" err="1"/>
              <a:t>résultats</a:t>
            </a:r>
            <a:r>
              <a:rPr lang="en-US" dirty="0"/>
              <a:t> sur </a:t>
            </a:r>
            <a:r>
              <a:rPr lang="en-US" dirty="0" err="1"/>
              <a:t>l’échantillon</a:t>
            </a:r>
            <a:r>
              <a:rPr lang="en-US" dirty="0"/>
              <a:t> total et sur le sous-</a:t>
            </a:r>
            <a:r>
              <a:rPr lang="en-US" dirty="0" err="1"/>
              <a:t>échantillon</a:t>
            </a:r>
            <a:r>
              <a:rPr lang="en-US" dirty="0"/>
              <a:t> dans </a:t>
            </a:r>
            <a:r>
              <a:rPr lang="en-US" dirty="0" err="1"/>
              <a:t>lequel</a:t>
            </a:r>
            <a:r>
              <a:rPr lang="en-US" dirty="0"/>
              <a:t> les variables socio-</a:t>
            </a:r>
            <a:r>
              <a:rPr lang="en-US" dirty="0" err="1"/>
              <a:t>démographiques</a:t>
            </a:r>
            <a:r>
              <a:rPr lang="en-US" dirty="0"/>
              <a:t> </a:t>
            </a:r>
            <a:r>
              <a:rPr lang="en-US" dirty="0" err="1"/>
              <a:t>peuvent</a:t>
            </a:r>
            <a:r>
              <a:rPr lang="en-US" dirty="0"/>
              <a:t> </a:t>
            </a:r>
            <a:r>
              <a:rPr lang="en-US" dirty="0" err="1"/>
              <a:t>être</a:t>
            </a:r>
            <a:r>
              <a:rPr lang="en-US" dirty="0"/>
              <a:t> </a:t>
            </a:r>
            <a:r>
              <a:rPr lang="en-US" dirty="0" err="1"/>
              <a:t>contrôlées</a:t>
            </a:r>
            <a:r>
              <a:rPr lang="en-US" dirty="0"/>
              <a:t>, </a:t>
            </a:r>
            <a:r>
              <a:rPr lang="en-US" dirty="0" err="1"/>
              <a:t>c’est</a:t>
            </a:r>
            <a:r>
              <a:rPr lang="en-US" dirty="0"/>
              <a:t>-</a:t>
            </a:r>
            <a:r>
              <a:rPr lang="en-US" dirty="0" err="1"/>
              <a:t>à</a:t>
            </a:r>
            <a:r>
              <a:rPr lang="en-US" dirty="0"/>
              <a:t>-dire </a:t>
            </a:r>
            <a:r>
              <a:rPr lang="en-US" dirty="0" err="1"/>
              <a:t>l’échantillon</a:t>
            </a:r>
            <a:r>
              <a:rPr lang="en-US" dirty="0"/>
              <a:t> </a:t>
            </a:r>
            <a:r>
              <a:rPr lang="en-US" dirty="0" err="1"/>
              <a:t>d’élèves</a:t>
            </a:r>
            <a:r>
              <a:rPr lang="en-US" dirty="0"/>
              <a:t> </a:t>
            </a:r>
            <a:r>
              <a:rPr lang="en-US" dirty="0" err="1"/>
              <a:t>dont</a:t>
            </a:r>
            <a:r>
              <a:rPr lang="en-US" dirty="0"/>
              <a:t> les parents </a:t>
            </a:r>
            <a:r>
              <a:rPr lang="en-US" dirty="0" err="1"/>
              <a:t>ont</a:t>
            </a:r>
            <a:r>
              <a:rPr lang="en-US" dirty="0"/>
              <a:t> </a:t>
            </a:r>
            <a:r>
              <a:rPr lang="en-US" dirty="0" err="1"/>
              <a:t>répondu</a:t>
            </a:r>
            <a:r>
              <a:rPr lang="en-US" dirty="0"/>
              <a:t> au questionnaire.</a:t>
            </a:r>
          </a:p>
          <a:p>
            <a:endParaRPr lang="en-US" dirty="0"/>
          </a:p>
          <a:p>
            <a:r>
              <a:rPr lang="en-US" dirty="0"/>
              <a:t>Le </a:t>
            </a:r>
            <a:r>
              <a:rPr lang="en-US" dirty="0" err="1"/>
              <a:t>modèle</a:t>
            </a:r>
            <a:r>
              <a:rPr lang="en-US" dirty="0"/>
              <a:t> 5, avec </a:t>
            </a:r>
            <a:r>
              <a:rPr lang="en-US" dirty="0" err="1"/>
              <a:t>nos</a:t>
            </a:r>
            <a:r>
              <a:rPr lang="en-US" dirty="0"/>
              <a:t> conditions </a:t>
            </a:r>
            <a:r>
              <a:rPr lang="en-US" dirty="0" err="1"/>
              <a:t>expérimentales</a:t>
            </a:r>
            <a:r>
              <a:rPr lang="en-US" dirty="0"/>
              <a:t>, </a:t>
            </a:r>
            <a:r>
              <a:rPr lang="en-US" dirty="0" err="1"/>
              <a:t>est</a:t>
            </a:r>
            <a:r>
              <a:rPr lang="en-US" dirty="0"/>
              <a:t> </a:t>
            </a:r>
            <a:r>
              <a:rPr lang="en-US" dirty="0" err="1"/>
              <a:t>celui</a:t>
            </a:r>
            <a:r>
              <a:rPr lang="en-US" dirty="0"/>
              <a:t> qui </a:t>
            </a:r>
            <a:r>
              <a:rPr lang="en-US" dirty="0" err="1"/>
              <a:t>permet</a:t>
            </a:r>
            <a:r>
              <a:rPr lang="en-US" dirty="0"/>
              <a:t> </a:t>
            </a:r>
            <a:r>
              <a:rPr lang="en-US" dirty="0" err="1"/>
              <a:t>d’expliquer</a:t>
            </a:r>
            <a:r>
              <a:rPr lang="en-US" dirty="0"/>
              <a:t> le plus de variance. On y </a:t>
            </a:r>
            <a:r>
              <a:rPr lang="en-US" dirty="0" err="1"/>
              <a:t>voit</a:t>
            </a:r>
            <a:r>
              <a:rPr lang="en-US" dirty="0"/>
              <a:t> que…</a:t>
            </a:r>
          </a:p>
        </p:txBody>
      </p:sp>
      <p:sp>
        <p:nvSpPr>
          <p:cNvPr id="4" name="Slide Number Placeholder 3"/>
          <p:cNvSpPr>
            <a:spLocks noGrp="1"/>
          </p:cNvSpPr>
          <p:nvPr>
            <p:ph type="sldNum" sz="quarter" idx="10"/>
          </p:nvPr>
        </p:nvSpPr>
        <p:spPr/>
        <p:txBody>
          <a:bodyPr/>
          <a:lstStyle/>
          <a:p>
            <a:pPr>
              <a:defRPr/>
            </a:pPr>
            <a:fld id="{5DAD6506-EFD9-E946-BD8F-E104AD6F4F97}" type="slidenum">
              <a:rPr lang="en-US" smtClean="0"/>
              <a:pPr>
                <a:defRPr/>
              </a:pPr>
              <a:t>15</a:t>
            </a:fld>
            <a:endParaRPr lang="en-US"/>
          </a:p>
        </p:txBody>
      </p:sp>
    </p:spTree>
    <p:extLst>
      <p:ext uri="{BB962C8B-B14F-4D97-AF65-F5344CB8AC3E}">
        <p14:creationId xmlns:p14="http://schemas.microsoft.com/office/powerpoint/2010/main" val="960909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gradFill flip="none" rotWithShape="1">
          <a:gsLst>
            <a:gs pos="0">
              <a:schemeClr val="bg1">
                <a:tint val="80000"/>
                <a:satMod val="300000"/>
                <a:alpha val="0"/>
              </a:schemeClr>
            </a:gs>
            <a:gs pos="100000">
              <a:srgbClr val="4C79AB">
                <a:alpha val="34000"/>
              </a:srgb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Line 7"/>
          <p:cNvSpPr>
            <a:spLocks noChangeShapeType="1"/>
          </p:cNvSpPr>
          <p:nvPr userDrawn="1"/>
        </p:nvSpPr>
        <p:spPr bwMode="auto">
          <a:xfrm rot="10800000" flipH="1" flipV="1">
            <a:off x="0" y="4140200"/>
            <a:ext cx="3213100" cy="6350"/>
          </a:xfrm>
          <a:prstGeom prst="line">
            <a:avLst/>
          </a:prstGeom>
          <a:noFill/>
          <a:ln w="6350" cap="flat">
            <a:solidFill>
              <a:schemeClr val="tx1">
                <a:lumMod val="65000"/>
                <a:lumOff val="35000"/>
              </a:schemeClr>
            </a:solidFill>
            <a:prstDash val="solid"/>
            <a:miter lim="800000"/>
            <a:headEnd type="none" w="med" len="med"/>
            <a:tailEnd type="none" w="med" len="med"/>
          </a:ln>
        </p:spPr>
        <p:txBody>
          <a:bodyPr lIns="0" tIns="0" rIns="0" bIns="0">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6" name="Line 8"/>
          <p:cNvSpPr>
            <a:spLocks noChangeShapeType="1"/>
          </p:cNvSpPr>
          <p:nvPr userDrawn="1"/>
        </p:nvSpPr>
        <p:spPr bwMode="auto">
          <a:xfrm rot="10800000" flipH="1">
            <a:off x="5969000" y="4140200"/>
            <a:ext cx="3327400" cy="6350"/>
          </a:xfrm>
          <a:prstGeom prst="line">
            <a:avLst/>
          </a:prstGeom>
          <a:noFill/>
          <a:ln w="6350" cap="flat">
            <a:solidFill>
              <a:schemeClr val="tx1">
                <a:lumMod val="65000"/>
                <a:lumOff val="35000"/>
              </a:schemeClr>
            </a:solidFill>
            <a:prstDash val="solid"/>
            <a:miter lim="800000"/>
            <a:headEnd type="none" w="med" len="med"/>
            <a:tailEnd type="none" w="med" len="med"/>
          </a:ln>
        </p:spPr>
        <p:txBody>
          <a:bodyPr lIns="0" tIns="0" rIns="0" bIns="0">
            <a:prstTxWarp prst="textNoShape">
              <a:avLst/>
            </a:prstTxWarp>
          </a:bodyPr>
          <a:lstStyle/>
          <a:p>
            <a:pPr fontAlgn="auto">
              <a:spcBef>
                <a:spcPts val="0"/>
              </a:spcBef>
              <a:spcAft>
                <a:spcPts val="0"/>
              </a:spcAft>
              <a:defRPr/>
            </a:pPr>
            <a:endParaRPr lang="en-US">
              <a:latin typeface="+mn-lt"/>
              <a:ea typeface="+mn-ea"/>
              <a:cs typeface="+mn-cs"/>
            </a:endParaRPr>
          </a:p>
        </p:txBody>
      </p:sp>
      <p:sp>
        <p:nvSpPr>
          <p:cNvPr id="3" name="Subtitle 2"/>
          <p:cNvSpPr>
            <a:spLocks noGrp="1"/>
          </p:cNvSpPr>
          <p:nvPr>
            <p:ph type="subTitle" idx="1"/>
          </p:nvPr>
        </p:nvSpPr>
        <p:spPr>
          <a:xfrm>
            <a:off x="1371600" y="3886200"/>
            <a:ext cx="6400800" cy="468000"/>
          </a:xfrm>
          <a:prstGeom prst="rect">
            <a:avLst/>
          </a:prstGeom>
        </p:spPr>
        <p:txBody>
          <a:bodyPr vert="horz" lIns="0" tIns="0" rIns="0" bIns="0" anchor="ctr" anchorCtr="0"/>
          <a:lstStyle>
            <a:lvl1pPr marL="0" indent="0" algn="ctr">
              <a:buNone/>
              <a:defRPr sz="2000" b="0" i="0">
                <a:latin typeface="Arial"/>
                <a:cs typeface="Arial"/>
              </a:defRPr>
            </a:lvl1pPr>
            <a:lvl2pPr marL="288036" indent="0" algn="ctr">
              <a:buNone/>
              <a:defRPr/>
            </a:lvl2pPr>
            <a:lvl3pPr marL="576070" indent="0" algn="ctr">
              <a:buNone/>
              <a:defRPr/>
            </a:lvl3pPr>
            <a:lvl4pPr marL="864106" indent="0" algn="ctr">
              <a:buNone/>
              <a:defRPr/>
            </a:lvl4pPr>
            <a:lvl5pPr marL="1152142" indent="0" algn="ctr">
              <a:buNone/>
              <a:defRPr/>
            </a:lvl5pPr>
            <a:lvl6pPr marL="1440177" indent="0" algn="ctr">
              <a:buNone/>
              <a:defRPr/>
            </a:lvl6pPr>
            <a:lvl7pPr marL="1728212" indent="0" algn="ctr">
              <a:buNone/>
              <a:defRPr/>
            </a:lvl7pPr>
            <a:lvl8pPr marL="2016248" indent="0" algn="ctr">
              <a:buNone/>
              <a:defRPr/>
            </a:lvl8pPr>
            <a:lvl9pPr marL="2304283" indent="0" algn="ctr">
              <a:buNone/>
              <a:defRPr/>
            </a:lvl9pPr>
          </a:lstStyle>
          <a:p>
            <a:r>
              <a:rPr lang="fr-CH" dirty="0"/>
              <a:t>Click to edit Master</a:t>
            </a:r>
            <a:endParaRPr lang="en-US" dirty="0"/>
          </a:p>
        </p:txBody>
      </p:sp>
      <p:sp>
        <p:nvSpPr>
          <p:cNvPr id="8" name="Title 1"/>
          <p:cNvSpPr>
            <a:spLocks noGrp="1"/>
          </p:cNvSpPr>
          <p:nvPr>
            <p:ph type="ctrTitle"/>
          </p:nvPr>
        </p:nvSpPr>
        <p:spPr>
          <a:xfrm>
            <a:off x="685800" y="2130028"/>
            <a:ext cx="7772400" cy="1470422"/>
          </a:xfrm>
          <a:prstGeom prst="rect">
            <a:avLst/>
          </a:prstGeom>
        </p:spPr>
        <p:txBody>
          <a:bodyPr vert="horz" lIns="57607" tIns="28804" rIns="57607" bIns="28804"/>
          <a:lstStyle>
            <a:lvl1pPr algn="ctr">
              <a:defRPr sz="3000" b="0" i="0">
                <a:solidFill>
                  <a:schemeClr val="tx1">
                    <a:lumMod val="65000"/>
                    <a:lumOff val="35000"/>
                  </a:schemeClr>
                </a:solidFill>
                <a:latin typeface="Arial"/>
                <a:cs typeface="Arial"/>
              </a:defRPr>
            </a:lvl1pPr>
          </a:lstStyle>
          <a:p>
            <a:r>
              <a:rPr lang="fr-CH" dirty="0"/>
              <a:t>Click to edit Master title style</a:t>
            </a:r>
            <a:endParaRPr lang="en-US" dirty="0"/>
          </a:p>
        </p:txBody>
      </p:sp>
      <p:sp>
        <p:nvSpPr>
          <p:cNvPr id="12" name="Rectangle 11"/>
          <p:cNvSpPr/>
          <p:nvPr userDrawn="1"/>
        </p:nvSpPr>
        <p:spPr>
          <a:xfrm>
            <a:off x="0" y="6516000"/>
            <a:ext cx="915921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nvGrpSpPr>
          <p:cNvPr id="19" name="Group 18"/>
          <p:cNvGrpSpPr/>
          <p:nvPr userDrawn="1"/>
        </p:nvGrpSpPr>
        <p:grpSpPr>
          <a:xfrm>
            <a:off x="7790625" y="5949572"/>
            <a:ext cx="867600" cy="607703"/>
            <a:chOff x="6793675" y="550964"/>
            <a:chExt cx="867600" cy="607703"/>
          </a:xfrm>
        </p:grpSpPr>
        <p:grpSp>
          <p:nvGrpSpPr>
            <p:cNvPr id="20" name="Group 17"/>
            <p:cNvGrpSpPr/>
            <p:nvPr userDrawn="1"/>
          </p:nvGrpSpPr>
          <p:grpSpPr>
            <a:xfrm>
              <a:off x="6793675" y="550964"/>
              <a:ext cx="867600" cy="576072"/>
              <a:chOff x="7778187" y="681228"/>
              <a:chExt cx="900000" cy="576072"/>
            </a:xfrm>
          </p:grpSpPr>
          <p:sp>
            <p:nvSpPr>
              <p:cNvPr id="22" name="Rounded Rectangle 21"/>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23" name="Rectangle 22"/>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pic>
          <p:nvPicPr>
            <p:cNvPr id="21" name="Picture 20"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
          <p:cNvSpPr>
            <a:spLocks/>
          </p:cNvSpPr>
          <p:nvPr userDrawn="1"/>
        </p:nvSpPr>
        <p:spPr bwMode="auto">
          <a:xfrm>
            <a:off x="0" y="0"/>
            <a:ext cx="9144000" cy="1260000"/>
          </a:xfrm>
          <a:prstGeom prst="rect">
            <a:avLst/>
          </a:prstGeom>
          <a:solidFill>
            <a:srgbClr val="7F7F7F">
              <a:alpha val="79608"/>
            </a:srgbClr>
          </a:solidFill>
          <a:ln>
            <a:noFill/>
          </a:ln>
        </p:spPr>
        <p:txBody>
          <a:bodyPr lIns="0" tIns="0" rIns="0" bIns="0"/>
          <a:lstStyle/>
          <a:p>
            <a:endParaRPr lang="fr-FR"/>
          </a:p>
        </p:txBody>
      </p:sp>
      <p:sp>
        <p:nvSpPr>
          <p:cNvPr id="17" name="Rectangle 16"/>
          <p:cNvSpPr/>
          <p:nvPr userDrawn="1"/>
        </p:nvSpPr>
        <p:spPr>
          <a:xfrm>
            <a:off x="-3772" y="241300"/>
            <a:ext cx="205478" cy="714157"/>
          </a:xfrm>
          <a:prstGeom prst="rect">
            <a:avLst/>
          </a:prstGeom>
          <a:solidFill>
            <a:srgbClr val="DA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itle 1"/>
          <p:cNvSpPr>
            <a:spLocks noGrp="1"/>
          </p:cNvSpPr>
          <p:nvPr>
            <p:ph type="title" hasCustomPrompt="1"/>
          </p:nvPr>
        </p:nvSpPr>
        <p:spPr>
          <a:xfrm>
            <a:off x="496800" y="266400"/>
            <a:ext cx="6840000" cy="684000"/>
          </a:xfrm>
          <a:prstGeom prst="rect">
            <a:avLst/>
          </a:prstGeom>
        </p:spPr>
        <p:txBody>
          <a:bodyPr lIns="0" tIns="0" rIns="0" bIns="0" anchor="t" anchorCtr="0">
            <a:normAutofit/>
          </a:bodyPr>
          <a:lstStyle>
            <a:lvl1pPr algn="l">
              <a:defRPr sz="2000" b="1">
                <a:solidFill>
                  <a:srgbClr val="FFFFFF"/>
                </a:solidFill>
              </a:defRPr>
            </a:lvl1pPr>
          </a:lstStyle>
          <a:p>
            <a:pPr lvl="0"/>
            <a:r>
              <a:rPr lang="fr-CH" dirty="0"/>
              <a:t>Click to edit Master text styles</a:t>
            </a:r>
          </a:p>
        </p:txBody>
      </p:sp>
      <p:sp>
        <p:nvSpPr>
          <p:cNvPr id="15" name="Text Placeholder 14"/>
          <p:cNvSpPr>
            <a:spLocks noGrp="1"/>
          </p:cNvSpPr>
          <p:nvPr>
            <p:ph type="body" sz="quarter" idx="13"/>
          </p:nvPr>
        </p:nvSpPr>
        <p:spPr>
          <a:xfrm>
            <a:off x="496887" y="1800000"/>
            <a:ext cx="8136000" cy="4868863"/>
          </a:xfrm>
          <a:prstGeom prst="rect">
            <a:avLst/>
          </a:prstGeom>
        </p:spPr>
        <p:txBody>
          <a:bodyPr vert="horz" lIns="0" rIns="0"/>
          <a:lstStyle>
            <a:lvl1pPr>
              <a:buClr>
                <a:schemeClr val="accent2"/>
              </a:buClr>
              <a:buSzPct val="100000"/>
              <a:buFont typeface="Wingdings" charset="2"/>
              <a:buChar char="§"/>
              <a:defRPr/>
            </a:lvl1pPr>
            <a:lvl2pPr>
              <a:buClr>
                <a:schemeClr val="accent2"/>
              </a:buClr>
              <a:buSzPct val="100000"/>
              <a:buFont typeface="Wingdings" charset="2"/>
              <a:buChar char="§"/>
              <a:defRPr/>
            </a:lvl2pPr>
            <a:lvl3pPr>
              <a:buClr>
                <a:schemeClr val="accent2"/>
              </a:buClr>
              <a:buSzPct val="100000"/>
              <a:buFont typeface="Wingdings" charset="2"/>
              <a:buChar char="§"/>
              <a:defRPr/>
            </a:lvl3pPr>
            <a:lvl4pPr>
              <a:buClr>
                <a:schemeClr val="accent2"/>
              </a:buClr>
              <a:buSzPct val="100000"/>
              <a:buFont typeface="Wingdings" charset="2"/>
              <a:buChar char="§"/>
              <a:defRPr/>
            </a:lvl4pPr>
            <a:lvl5pPr>
              <a:buClr>
                <a:schemeClr val="accent2"/>
              </a:buClr>
              <a:buSzPct val="100000"/>
              <a:buFont typeface="Wingdings" charset="2"/>
              <a:buChar char="§"/>
              <a:defRPr/>
            </a:lvl5pPr>
          </a:lstStyle>
          <a:p>
            <a:pPr lvl="0"/>
            <a:r>
              <a:rPr lang="fr-CH" dirty="0"/>
              <a:t>Click to edit Master text styles</a:t>
            </a:r>
          </a:p>
          <a:p>
            <a:pPr lvl="1"/>
            <a:r>
              <a:rPr lang="fr-CH" dirty="0"/>
              <a:t>Second level</a:t>
            </a:r>
          </a:p>
          <a:p>
            <a:pPr lvl="2"/>
            <a:r>
              <a:rPr lang="fr-CH" dirty="0"/>
              <a:t>Third level</a:t>
            </a:r>
          </a:p>
          <a:p>
            <a:pPr lvl="3"/>
            <a:r>
              <a:rPr lang="fr-CH" dirty="0"/>
              <a:t>Fourth level</a:t>
            </a:r>
          </a:p>
          <a:p>
            <a:pPr lvl="4"/>
            <a:r>
              <a:rPr lang="fr-CH" dirty="0"/>
              <a:t>Fifth level</a:t>
            </a:r>
            <a:endParaRPr lang="en-US" dirty="0"/>
          </a:p>
        </p:txBody>
      </p:sp>
      <p:grpSp>
        <p:nvGrpSpPr>
          <p:cNvPr id="21" name="Group 20"/>
          <p:cNvGrpSpPr/>
          <p:nvPr userDrawn="1"/>
        </p:nvGrpSpPr>
        <p:grpSpPr>
          <a:xfrm>
            <a:off x="7790625" y="692065"/>
            <a:ext cx="867600" cy="607703"/>
            <a:chOff x="6793675" y="550964"/>
            <a:chExt cx="867600" cy="607703"/>
          </a:xfrm>
        </p:grpSpPr>
        <p:grpSp>
          <p:nvGrpSpPr>
            <p:cNvPr id="18" name="Group 17"/>
            <p:cNvGrpSpPr/>
            <p:nvPr userDrawn="1"/>
          </p:nvGrpSpPr>
          <p:grpSpPr>
            <a:xfrm>
              <a:off x="6793675" y="550964"/>
              <a:ext cx="867600" cy="576072"/>
              <a:chOff x="7778187" y="681228"/>
              <a:chExt cx="900000" cy="576072"/>
            </a:xfrm>
          </p:grpSpPr>
          <p:sp>
            <p:nvSpPr>
              <p:cNvPr id="19" name="Rounded Rectangle 18"/>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sp>
            <p:nvSpPr>
              <p:cNvPr id="20" name="Rectangle 19"/>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a:p>
            </p:txBody>
          </p:sp>
        </p:grpSp>
        <p:pic>
          <p:nvPicPr>
            <p:cNvPr id="22" name="Picture 21" descr="UNI_logo_quadri_def.pdf"/>
            <p:cNvPicPr>
              <a:picLocks noChangeAspect="1"/>
            </p:cNvPicPr>
            <p:nvPr userDrawn="1"/>
          </p:nvPicPr>
          <p:blipFill>
            <a:blip r:embed="rId2"/>
            <a:srcRect l="24471" t="27051" r="21988" b="29129"/>
            <a:stretch>
              <a:fillRect/>
            </a:stretch>
          </p:blipFill>
          <p:spPr>
            <a:xfrm>
              <a:off x="6944400" y="658757"/>
              <a:ext cx="610801" cy="499910"/>
            </a:xfrm>
            <a:prstGeom prst="rect">
              <a:avLst/>
            </a:prstGeom>
          </p:spPr>
        </p:pic>
      </p:grpSp>
    </p:spTree>
    <p:extLst>
      <p:ext uri="{BB962C8B-B14F-4D97-AF65-F5344CB8AC3E}">
        <p14:creationId xmlns:p14="http://schemas.microsoft.com/office/powerpoint/2010/main" val="10890313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2" r:id="rId1"/>
    <p:sldLayoutId id="2147483821" r:id="rId2"/>
  </p:sldLayoutIdLst>
  <p:txStyles>
    <p:titleStyle>
      <a:lvl1pPr algn="l" rtl="0" eaLnBrk="1" fontAlgn="base" hangingPunct="1">
        <a:spcBef>
          <a:spcPct val="0"/>
        </a:spcBef>
        <a:spcAft>
          <a:spcPct val="0"/>
        </a:spcAft>
        <a:defRPr sz="3600" b="1" kern="1200">
          <a:solidFill>
            <a:schemeClr val="accent1"/>
          </a:solidFill>
          <a:latin typeface="Arial"/>
          <a:ea typeface="ＭＳ Ｐゴシック" charset="0"/>
          <a:cs typeface="Arial"/>
        </a:defRPr>
      </a:lvl1pPr>
      <a:lvl2pPr algn="l" rtl="0" eaLnBrk="1" fontAlgn="base" hangingPunct="1">
        <a:spcBef>
          <a:spcPct val="0"/>
        </a:spcBef>
        <a:spcAft>
          <a:spcPct val="0"/>
        </a:spcAft>
        <a:defRPr sz="3600" b="1">
          <a:solidFill>
            <a:schemeClr val="accent1"/>
          </a:solidFill>
          <a:latin typeface="Arial" charset="0"/>
          <a:ea typeface="ＭＳ Ｐゴシック" charset="0"/>
        </a:defRPr>
      </a:lvl2pPr>
      <a:lvl3pPr algn="l" rtl="0" eaLnBrk="1" fontAlgn="base" hangingPunct="1">
        <a:spcBef>
          <a:spcPct val="0"/>
        </a:spcBef>
        <a:spcAft>
          <a:spcPct val="0"/>
        </a:spcAft>
        <a:defRPr sz="3600" b="1">
          <a:solidFill>
            <a:schemeClr val="accent1"/>
          </a:solidFill>
          <a:latin typeface="Arial" charset="0"/>
          <a:ea typeface="ＭＳ Ｐゴシック" charset="0"/>
        </a:defRPr>
      </a:lvl3pPr>
      <a:lvl4pPr algn="l" rtl="0" eaLnBrk="1" fontAlgn="base" hangingPunct="1">
        <a:spcBef>
          <a:spcPct val="0"/>
        </a:spcBef>
        <a:spcAft>
          <a:spcPct val="0"/>
        </a:spcAft>
        <a:defRPr sz="3600" b="1">
          <a:solidFill>
            <a:schemeClr val="accent1"/>
          </a:solidFill>
          <a:latin typeface="Arial" charset="0"/>
          <a:ea typeface="ＭＳ Ｐゴシック" charset="0"/>
        </a:defRPr>
      </a:lvl4pPr>
      <a:lvl5pPr algn="l" rtl="0" eaLnBrk="1" fontAlgn="base" hangingPunct="1">
        <a:spcBef>
          <a:spcPct val="0"/>
        </a:spcBef>
        <a:spcAft>
          <a:spcPct val="0"/>
        </a:spcAft>
        <a:defRPr sz="3600" b="1">
          <a:solidFill>
            <a:schemeClr val="accent1"/>
          </a:solidFill>
          <a:latin typeface="Arial" charset="0"/>
          <a:ea typeface="ＭＳ Ｐゴシック" charset="0"/>
        </a:defRPr>
      </a:lvl5pPr>
      <a:lvl6pPr marL="457200" algn="l" rtl="0" eaLnBrk="1" fontAlgn="base" hangingPunct="1">
        <a:spcBef>
          <a:spcPct val="0"/>
        </a:spcBef>
        <a:spcAft>
          <a:spcPct val="0"/>
        </a:spcAft>
        <a:defRPr sz="3600" b="1">
          <a:solidFill>
            <a:schemeClr val="accent1"/>
          </a:solidFill>
          <a:latin typeface="Arial" charset="0"/>
          <a:ea typeface="ＭＳ Ｐゴシック" charset="0"/>
        </a:defRPr>
      </a:lvl6pPr>
      <a:lvl7pPr marL="914400" algn="l" rtl="0" eaLnBrk="1" fontAlgn="base" hangingPunct="1">
        <a:spcBef>
          <a:spcPct val="0"/>
        </a:spcBef>
        <a:spcAft>
          <a:spcPct val="0"/>
        </a:spcAft>
        <a:defRPr sz="3600" b="1">
          <a:solidFill>
            <a:schemeClr val="accent1"/>
          </a:solidFill>
          <a:latin typeface="Arial" charset="0"/>
          <a:ea typeface="ＭＳ Ｐゴシック" charset="0"/>
        </a:defRPr>
      </a:lvl7pPr>
      <a:lvl8pPr marL="1371600" algn="l" rtl="0" eaLnBrk="1" fontAlgn="base" hangingPunct="1">
        <a:spcBef>
          <a:spcPct val="0"/>
        </a:spcBef>
        <a:spcAft>
          <a:spcPct val="0"/>
        </a:spcAft>
        <a:defRPr sz="3600" b="1">
          <a:solidFill>
            <a:schemeClr val="accent1"/>
          </a:solidFill>
          <a:latin typeface="Arial" charset="0"/>
          <a:ea typeface="ＭＳ Ｐゴシック" charset="0"/>
        </a:defRPr>
      </a:lvl8pPr>
      <a:lvl9pPr marL="1828800" algn="l" rtl="0" eaLnBrk="1" fontAlgn="base" hangingPunct="1">
        <a:spcBef>
          <a:spcPct val="0"/>
        </a:spcBef>
        <a:spcAft>
          <a:spcPct val="0"/>
        </a:spcAft>
        <a:defRPr sz="3600" b="1">
          <a:solidFill>
            <a:schemeClr val="accent1"/>
          </a:solidFill>
          <a:latin typeface="Arial" charset="0"/>
          <a:ea typeface="ＭＳ Ｐゴシック" charset="0"/>
        </a:defRPr>
      </a:lvl9pPr>
    </p:titleStyle>
    <p:bodyStyle>
      <a:lvl1pPr marL="228600" indent="-228600" algn="l" rtl="0" eaLnBrk="1" fontAlgn="base" hangingPunct="1">
        <a:spcBef>
          <a:spcPts val="2000"/>
        </a:spcBef>
        <a:spcAft>
          <a:spcPct val="0"/>
        </a:spcAft>
        <a:buClr>
          <a:schemeClr val="accent1"/>
        </a:buClr>
        <a:buSzPct val="75000"/>
        <a:buFont typeface="Wingdings" charset="0"/>
        <a:buChar char="n"/>
        <a:defRPr sz="2000" kern="1200">
          <a:solidFill>
            <a:srgbClr val="595959"/>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7ACBE0"/>
        </a:buClr>
        <a:buSzPct val="75000"/>
        <a:buFont typeface="Wingdings" charset="0"/>
        <a:buChar char="n"/>
        <a:defRPr kern="1200">
          <a:solidFill>
            <a:srgbClr val="595959"/>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3pPr>
      <a:lvl4pPr marL="914400" indent="-228600" algn="l" rtl="0" eaLnBrk="1" fontAlgn="base" hangingPunct="1">
        <a:spcBef>
          <a:spcPts val="600"/>
        </a:spcBef>
        <a:spcAft>
          <a:spcPct val="0"/>
        </a:spcAft>
        <a:buClr>
          <a:srgbClr val="7ACBE0"/>
        </a:buClr>
        <a:buSzPct val="75000"/>
        <a:buFont typeface="Wingdings" charset="0"/>
        <a:buChar char="n"/>
        <a:defRPr kern="1200">
          <a:solidFill>
            <a:srgbClr val="595959"/>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685799" y="701743"/>
            <a:ext cx="7772400" cy="1235545"/>
          </a:xfrm>
        </p:spPr>
        <p:txBody>
          <a:bodyPr>
            <a:noAutofit/>
          </a:bodyPr>
          <a:lstStyle/>
          <a:p>
            <a:r>
              <a:rPr lang="fr-LU" sz="2800" dirty="0">
                <a:solidFill>
                  <a:schemeClr val="accent2"/>
                </a:solidFill>
              </a:rPr>
              <a:t>Interventions à domicile pour renforcer le soutien parental dans les apprentissages scolaires des jeunes enfants: </a:t>
            </a:r>
            <a:br>
              <a:rPr lang="fr-LU" sz="2800" dirty="0">
                <a:solidFill>
                  <a:schemeClr val="accent2"/>
                </a:solidFill>
              </a:rPr>
            </a:br>
            <a:r>
              <a:rPr lang="fr-LU" sz="2800" dirty="0">
                <a:solidFill>
                  <a:schemeClr val="accent2"/>
                </a:solidFill>
              </a:rPr>
              <a:t>les enjeux méthodologiques et éthiques</a:t>
            </a:r>
            <a:r>
              <a:rPr lang="fr-LU" sz="2400" b="1" dirty="0">
                <a:solidFill>
                  <a:schemeClr val="accent2"/>
                </a:solidFill>
              </a:rPr>
              <a:t/>
            </a:r>
            <a:br>
              <a:rPr lang="fr-LU" sz="2400" b="1" dirty="0">
                <a:solidFill>
                  <a:schemeClr val="accent2"/>
                </a:solidFill>
              </a:rPr>
            </a:br>
            <a:r>
              <a:rPr lang="fr-LU" sz="2400" b="1" dirty="0">
                <a:solidFill>
                  <a:srgbClr val="FF0000"/>
                </a:solidFill>
              </a:rPr>
              <a:t/>
            </a:r>
            <a:br>
              <a:rPr lang="fr-LU" sz="2400" b="1" dirty="0">
                <a:solidFill>
                  <a:srgbClr val="FF0000"/>
                </a:solidFill>
              </a:rPr>
            </a:br>
            <a:endParaRPr lang="en-US" sz="1800" b="1" dirty="0">
              <a:solidFill>
                <a:schemeClr val="tx2"/>
              </a:solidFill>
              <a:latin typeface="+mn-lt"/>
              <a:cs typeface="Times New Roman" panose="02020603050405020304" pitchFamily="18" charset="0"/>
            </a:endParaRPr>
          </a:p>
        </p:txBody>
      </p:sp>
      <p:sp>
        <p:nvSpPr>
          <p:cNvPr id="14" name="Subtitle 2"/>
          <p:cNvSpPr txBox="1">
            <a:spLocks/>
          </p:cNvSpPr>
          <p:nvPr/>
        </p:nvSpPr>
        <p:spPr>
          <a:xfrm>
            <a:off x="256878" y="4629964"/>
            <a:ext cx="8630242" cy="1226822"/>
          </a:xfrm>
          <a:prstGeom prst="rect">
            <a:avLst/>
          </a:prstGeom>
        </p:spPr>
        <p:txBody>
          <a:bodyPr vert="horz" lIns="0" tIns="0" rIns="0" bIns="0" anchor="ctr" anchorCtr="0">
            <a:noAutofit/>
          </a:bodyPr>
          <a:lstStyle>
            <a:lvl1pPr marL="0" indent="0" algn="ctr" rtl="0" eaLnBrk="1" fontAlgn="base" hangingPunct="1">
              <a:spcBef>
                <a:spcPts val="2000"/>
              </a:spcBef>
              <a:spcAft>
                <a:spcPct val="0"/>
              </a:spcAft>
              <a:buClr>
                <a:schemeClr val="accent1"/>
              </a:buClr>
              <a:buSzPct val="75000"/>
              <a:buFont typeface="Wingdings" charset="0"/>
              <a:buNone/>
              <a:defRPr sz="2000" b="0" i="0" kern="1200">
                <a:solidFill>
                  <a:srgbClr val="595959"/>
                </a:solidFill>
                <a:latin typeface="Arial"/>
                <a:ea typeface="ＭＳ Ｐゴシック" charset="0"/>
                <a:cs typeface="Arial"/>
              </a:defRPr>
            </a:lvl1pPr>
            <a:lvl2pPr marL="288036" indent="0" algn="ctr" rtl="0" eaLnBrk="1" fontAlgn="base" hangingPunct="1">
              <a:spcBef>
                <a:spcPts val="600"/>
              </a:spcBef>
              <a:spcAft>
                <a:spcPct val="0"/>
              </a:spcAft>
              <a:buClr>
                <a:srgbClr val="7ACBE0"/>
              </a:buClr>
              <a:buSzPct val="75000"/>
              <a:buFont typeface="Wingdings" charset="0"/>
              <a:buNone/>
              <a:defRPr kern="1200">
                <a:solidFill>
                  <a:srgbClr val="595959"/>
                </a:solidFill>
                <a:latin typeface="+mn-lt"/>
                <a:ea typeface="ＭＳ Ｐゴシック" charset="0"/>
                <a:cs typeface="+mn-cs"/>
              </a:defRPr>
            </a:lvl2pPr>
            <a:lvl3pPr marL="576070" indent="0" algn="ctr" rtl="0" eaLnBrk="1" fontAlgn="base" hangingPunct="1">
              <a:spcBef>
                <a:spcPts val="600"/>
              </a:spcBef>
              <a:spcAft>
                <a:spcPct val="0"/>
              </a:spcAft>
              <a:buClr>
                <a:schemeClr val="accent1"/>
              </a:buClr>
              <a:buSzPct val="75000"/>
              <a:buFont typeface="Wingdings" charset="0"/>
              <a:buNone/>
              <a:defRPr kern="1200">
                <a:solidFill>
                  <a:srgbClr val="595959"/>
                </a:solidFill>
                <a:latin typeface="+mn-lt"/>
                <a:ea typeface="ＭＳ Ｐゴシック" charset="0"/>
                <a:cs typeface="+mn-cs"/>
              </a:defRPr>
            </a:lvl3pPr>
            <a:lvl4pPr marL="864106" indent="0" algn="ctr" rtl="0" eaLnBrk="1" fontAlgn="base" hangingPunct="1">
              <a:spcBef>
                <a:spcPts val="600"/>
              </a:spcBef>
              <a:spcAft>
                <a:spcPct val="0"/>
              </a:spcAft>
              <a:buClr>
                <a:srgbClr val="7ACBE0"/>
              </a:buClr>
              <a:buSzPct val="75000"/>
              <a:buFont typeface="Wingdings" charset="0"/>
              <a:buNone/>
              <a:defRPr kern="1200">
                <a:solidFill>
                  <a:srgbClr val="595959"/>
                </a:solidFill>
                <a:latin typeface="+mn-lt"/>
                <a:ea typeface="ＭＳ Ｐゴシック" charset="0"/>
                <a:cs typeface="+mn-cs"/>
              </a:defRPr>
            </a:lvl4pPr>
            <a:lvl5pPr marL="1152142" indent="0" algn="ctr" rtl="0" eaLnBrk="1" fontAlgn="base" hangingPunct="1">
              <a:spcBef>
                <a:spcPts val="600"/>
              </a:spcBef>
              <a:spcAft>
                <a:spcPct val="0"/>
              </a:spcAft>
              <a:buClr>
                <a:schemeClr val="accent1"/>
              </a:buClr>
              <a:buSzPct val="75000"/>
              <a:buFont typeface="Wingdings" charset="0"/>
              <a:buNone/>
              <a:defRPr kern="1200">
                <a:solidFill>
                  <a:srgbClr val="595959"/>
                </a:solidFill>
                <a:latin typeface="+mn-lt"/>
                <a:ea typeface="ＭＳ Ｐゴシック" charset="0"/>
                <a:cs typeface="+mn-cs"/>
              </a:defRPr>
            </a:lvl5pPr>
            <a:lvl6pPr marL="1440177"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1728212"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2016248"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2304283"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fr-LU" sz="1400" dirty="0"/>
              <a:t>Débora Poncelet</a:t>
            </a:r>
            <a:r>
              <a:rPr lang="fr-LU" sz="1400" baseline="30000" dirty="0"/>
              <a:t>1</a:t>
            </a:r>
            <a:r>
              <a:rPr lang="fr-LU" sz="1400" dirty="0"/>
              <a:t>, </a:t>
            </a:r>
            <a:r>
              <a:rPr lang="fr-LU" sz="1400" dirty="0" err="1"/>
              <a:t>Anne-Françoise</a:t>
            </a:r>
            <a:r>
              <a:rPr lang="fr-LU" sz="1400" dirty="0"/>
              <a:t> de </a:t>
            </a:r>
            <a:r>
              <a:rPr lang="fr-LU" sz="1400" dirty="0" smtClean="0"/>
              <a:t>Chambrier</a:t>
            </a:r>
            <a:r>
              <a:rPr lang="fr-LU" sz="1400" baseline="30000" dirty="0" smtClean="0"/>
              <a:t>2</a:t>
            </a:r>
            <a:r>
              <a:rPr lang="fr-LU" sz="1400" dirty="0" smtClean="0"/>
              <a:t> Mélanie Tinnes-Vigne</a:t>
            </a:r>
            <a:r>
              <a:rPr lang="fr-LU" sz="1400" baseline="30000" dirty="0"/>
              <a:t>1</a:t>
            </a:r>
            <a:r>
              <a:rPr lang="fr-LU" sz="1400" dirty="0" smtClean="0"/>
              <a:t> </a:t>
            </a:r>
            <a:r>
              <a:rPr lang="fr-LU" sz="1400" dirty="0"/>
              <a:t>&amp; Christophe Dierendonck</a:t>
            </a:r>
            <a:r>
              <a:rPr lang="fr-LU" sz="1400" baseline="30000" dirty="0"/>
              <a:t>1</a:t>
            </a:r>
            <a:r>
              <a:rPr lang="fr-LU" sz="1400" dirty="0"/>
              <a:t>, </a:t>
            </a:r>
          </a:p>
          <a:p>
            <a:r>
              <a:rPr lang="en-AU" sz="1400" b="1" dirty="0" err="1">
                <a:solidFill>
                  <a:srgbClr val="00B0F0"/>
                </a:solidFill>
              </a:rPr>
              <a:t>Université</a:t>
            </a:r>
            <a:r>
              <a:rPr lang="en-AU" sz="1400" b="1" dirty="0">
                <a:solidFill>
                  <a:srgbClr val="00B0F0"/>
                </a:solidFill>
              </a:rPr>
              <a:t> de Luxembourg</a:t>
            </a:r>
            <a:r>
              <a:rPr lang="en-US" sz="1400" b="1" baseline="30000" dirty="0">
                <a:solidFill>
                  <a:srgbClr val="00B0F0"/>
                </a:solidFill>
              </a:rPr>
              <a:t>1</a:t>
            </a:r>
            <a:r>
              <a:rPr lang="en-AU" sz="1400" b="1" dirty="0">
                <a:solidFill>
                  <a:srgbClr val="00B0F0"/>
                </a:solidFill>
              </a:rPr>
              <a:t> et Haute </a:t>
            </a:r>
            <a:r>
              <a:rPr lang="en-AU" sz="1400" b="1" dirty="0" err="1">
                <a:solidFill>
                  <a:srgbClr val="00B0F0"/>
                </a:solidFill>
              </a:rPr>
              <a:t>Ecole</a:t>
            </a:r>
            <a:r>
              <a:rPr lang="en-AU" sz="1400" b="1" dirty="0">
                <a:solidFill>
                  <a:srgbClr val="00B0F0"/>
                </a:solidFill>
              </a:rPr>
              <a:t> </a:t>
            </a:r>
            <a:r>
              <a:rPr lang="en-AU" sz="1400" b="1" dirty="0" err="1">
                <a:solidFill>
                  <a:srgbClr val="00B0F0"/>
                </a:solidFill>
              </a:rPr>
              <a:t>Pédagogique</a:t>
            </a:r>
            <a:r>
              <a:rPr lang="en-AU" sz="1400" b="1" dirty="0">
                <a:solidFill>
                  <a:srgbClr val="00B0F0"/>
                </a:solidFill>
              </a:rPr>
              <a:t> de Vaud</a:t>
            </a:r>
            <a:r>
              <a:rPr lang="en-US" sz="1400" b="1" baseline="30000" dirty="0">
                <a:solidFill>
                  <a:srgbClr val="00B0F0"/>
                </a:solidFill>
              </a:rPr>
              <a:t>2</a:t>
            </a:r>
            <a:endParaRPr lang="en-US" sz="1400" b="1" dirty="0">
              <a:solidFill>
                <a:srgbClr val="00B0F0"/>
              </a:solidFill>
              <a:latin typeface="+mj-lt"/>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33671" y="5944855"/>
            <a:ext cx="1618498" cy="564434"/>
          </a:xfrm>
          <a:prstGeom prst="rect">
            <a:avLst/>
          </a:prstGeom>
        </p:spPr>
      </p:pic>
      <p:sp>
        <p:nvSpPr>
          <p:cNvPr id="3" name="TextBox 2"/>
          <p:cNvSpPr txBox="1"/>
          <p:nvPr/>
        </p:nvSpPr>
        <p:spPr>
          <a:xfrm>
            <a:off x="685799" y="2898182"/>
            <a:ext cx="7772400" cy="923330"/>
          </a:xfrm>
          <a:prstGeom prst="rect">
            <a:avLst/>
          </a:prstGeom>
          <a:noFill/>
        </p:spPr>
        <p:txBody>
          <a:bodyPr wrap="square" rtlCol="0">
            <a:spAutoFit/>
          </a:bodyPr>
          <a:lstStyle/>
          <a:p>
            <a:r>
              <a:rPr lang="fr-LU" b="1">
                <a:solidFill>
                  <a:schemeClr val="tx2"/>
                </a:solidFill>
              </a:rPr>
              <a:t>Constats issus de la recherche quasi-expérimentale </a:t>
            </a:r>
            <a:r>
              <a:rPr lang="fr-LU" b="1" i="1">
                <a:solidFill>
                  <a:schemeClr val="tx2"/>
                </a:solidFill>
              </a:rPr>
              <a:t>MathPlay</a:t>
            </a:r>
            <a:r>
              <a:rPr lang="fr-LU" b="1">
                <a:solidFill>
                  <a:schemeClr val="tx2"/>
                </a:solidFill>
              </a:rPr>
              <a:t> menée au GDL, dans le canton de Vaud (Suisse), en Lorraine (France) et en Fédération Wallonie-Bruxelles (Belgique)</a:t>
            </a:r>
            <a:endParaRPr lang="en-US" dirty="0"/>
          </a:p>
        </p:txBody>
      </p:sp>
      <p:pic>
        <p:nvPicPr>
          <p:cNvPr id="4" name="Picture 3"/>
          <p:cNvPicPr>
            <a:picLocks noChangeAspect="1"/>
          </p:cNvPicPr>
          <p:nvPr/>
        </p:nvPicPr>
        <p:blipFill>
          <a:blip r:embed="rId4"/>
          <a:stretch>
            <a:fillRect/>
          </a:stretch>
        </p:blipFill>
        <p:spPr>
          <a:xfrm>
            <a:off x="3937739" y="5944855"/>
            <a:ext cx="1268520" cy="5759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E06D9-3590-0743-B703-39E2EE597D0C}"/>
              </a:ext>
            </a:extLst>
          </p:cNvPr>
          <p:cNvSpPr>
            <a:spLocks noGrp="1"/>
          </p:cNvSpPr>
          <p:nvPr>
            <p:ph type="title"/>
          </p:nvPr>
        </p:nvSpPr>
        <p:spPr/>
        <p:txBody>
          <a:bodyPr/>
          <a:lstStyle/>
          <a:p>
            <a:r>
              <a:rPr lang="fr-FR" dirty="0" smtClean="0"/>
              <a:t>Dispositif de </a:t>
            </a:r>
            <a:r>
              <a:rPr lang="fr-FR" dirty="0"/>
              <a:t>l’étude</a:t>
            </a:r>
          </a:p>
        </p:txBody>
      </p:sp>
      <p:pic>
        <p:nvPicPr>
          <p:cNvPr id="4" name="Picture 3"/>
          <p:cNvPicPr>
            <a:picLocks noChangeAspect="1"/>
          </p:cNvPicPr>
          <p:nvPr/>
        </p:nvPicPr>
        <p:blipFill>
          <a:blip r:embed="rId3"/>
          <a:stretch>
            <a:fillRect/>
          </a:stretch>
        </p:blipFill>
        <p:spPr>
          <a:xfrm>
            <a:off x="4628232" y="706233"/>
            <a:ext cx="1567365" cy="546602"/>
          </a:xfrm>
          <a:prstGeom prst="rect">
            <a:avLst/>
          </a:prstGeom>
        </p:spPr>
      </p:pic>
      <p:pic>
        <p:nvPicPr>
          <p:cNvPr id="5" name="Picture 4"/>
          <p:cNvPicPr>
            <a:picLocks noChangeAspect="1"/>
          </p:cNvPicPr>
          <p:nvPr/>
        </p:nvPicPr>
        <p:blipFill>
          <a:blip r:embed="rId4"/>
          <a:stretch>
            <a:fillRect/>
          </a:stretch>
        </p:blipFill>
        <p:spPr>
          <a:xfrm>
            <a:off x="6353132" y="691545"/>
            <a:ext cx="1268520" cy="575977"/>
          </a:xfrm>
          <a:prstGeom prst="rect">
            <a:avLst/>
          </a:prstGeom>
        </p:spPr>
      </p:pic>
      <p:cxnSp>
        <p:nvCxnSpPr>
          <p:cNvPr id="12" name="Straight Arrow Connector 11"/>
          <p:cNvCxnSpPr/>
          <p:nvPr/>
        </p:nvCxnSpPr>
        <p:spPr>
          <a:xfrm flipH="1">
            <a:off x="4460034" y="2603419"/>
            <a:ext cx="1" cy="42908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5"/>
          <a:stretch>
            <a:fillRect/>
          </a:stretch>
        </p:blipFill>
        <p:spPr>
          <a:xfrm>
            <a:off x="945501" y="1603426"/>
            <a:ext cx="7010400" cy="990600"/>
          </a:xfrm>
          <a:prstGeom prst="rect">
            <a:avLst/>
          </a:prstGeom>
        </p:spPr>
      </p:pic>
      <p:sp>
        <p:nvSpPr>
          <p:cNvPr id="7" name="TextBox 6"/>
          <p:cNvSpPr txBox="1"/>
          <p:nvPr/>
        </p:nvSpPr>
        <p:spPr>
          <a:xfrm>
            <a:off x="233267" y="3079222"/>
            <a:ext cx="8453535" cy="3847207"/>
          </a:xfrm>
          <a:prstGeom prst="rect">
            <a:avLst/>
          </a:prstGeom>
          <a:noFill/>
        </p:spPr>
        <p:txBody>
          <a:bodyPr wrap="square" rtlCol="0">
            <a:spAutoFit/>
          </a:bodyPr>
          <a:lstStyle/>
          <a:p>
            <a:pPr marL="285750" indent="-285750">
              <a:buFont typeface="Arial" panose="020B0604020202020204" pitchFamily="34" charset="0"/>
              <a:buChar char="•"/>
            </a:pPr>
            <a:r>
              <a:rPr lang="fr-LU" sz="2000" b="1" dirty="0" smtClean="0"/>
              <a:t>Questionnaire « parents »</a:t>
            </a:r>
            <a:r>
              <a:rPr lang="fr-LU" sz="2000" dirty="0" smtClean="0"/>
              <a:t> : avant intervention </a:t>
            </a:r>
          </a:p>
          <a:p>
            <a:pPr marL="742950" lvl="1" indent="-285750" algn="just">
              <a:buFont typeface="Arial" panose="020B0604020202020204" pitchFamily="34" charset="0"/>
              <a:buChar char="•"/>
            </a:pPr>
            <a:r>
              <a:rPr lang="fr-LU" dirty="0" smtClean="0"/>
              <a:t>Relevé des données sociodémographiques + Recueil des représentations et des pratiques familiales en lien avec la numératie</a:t>
            </a:r>
          </a:p>
          <a:p>
            <a:pPr marL="742950" lvl="1" indent="-285750" algn="just">
              <a:buFont typeface="Arial" panose="020B0604020202020204" pitchFamily="34" charset="0"/>
              <a:buChar char="•"/>
            </a:pPr>
            <a:r>
              <a:rPr lang="fr-LU" dirty="0" smtClean="0"/>
              <a:t>Retour de 63% (// 569 enfants) -&gt; sous-représentation des enfants caractérisés par des compétences faibles</a:t>
            </a:r>
            <a:endParaRPr lang="en-US" dirty="0"/>
          </a:p>
          <a:p>
            <a:pPr marL="285750" indent="-285750">
              <a:buFont typeface="Arial" panose="020B0604020202020204" pitchFamily="34" charset="0"/>
              <a:buChar char="•"/>
            </a:pPr>
            <a:r>
              <a:rPr lang="fr-LU" sz="2000" b="1" dirty="0" smtClean="0"/>
              <a:t>Carnet de communication </a:t>
            </a:r>
          </a:p>
          <a:p>
            <a:pPr marL="742950" lvl="1" indent="-285750">
              <a:buFont typeface="Arial" panose="020B0604020202020204" pitchFamily="34" charset="0"/>
              <a:buChar char="•"/>
            </a:pPr>
            <a:r>
              <a:rPr lang="fr-LU" dirty="0" smtClean="0"/>
              <a:t>Outil de communication bidirectionnelle</a:t>
            </a:r>
          </a:p>
          <a:p>
            <a:pPr marL="742950" lvl="1" indent="-285750">
              <a:buFont typeface="Arial" panose="020B0604020202020204" pitchFamily="34" charset="0"/>
              <a:buChar char="•"/>
            </a:pPr>
            <a:r>
              <a:rPr lang="fr-LU" dirty="0" smtClean="0"/>
              <a:t>Recueil quant à l’implémentation du dispositif « jeux en famille »</a:t>
            </a:r>
          </a:p>
          <a:p>
            <a:pPr marL="1200150" lvl="2" indent="-285750">
              <a:buFont typeface="Arial" panose="020B0604020202020204" pitchFamily="34" charset="0"/>
              <a:buChar char="•"/>
            </a:pPr>
            <a:r>
              <a:rPr lang="fr-LU" sz="1600" dirty="0" smtClean="0"/>
              <a:t>Fréquence des jeux par semaine -&gt; </a:t>
            </a:r>
            <a:r>
              <a:rPr lang="fr-LU" sz="1600" dirty="0"/>
              <a:t>occurrence de jeu égale ou supérieure à </a:t>
            </a:r>
            <a:r>
              <a:rPr lang="fr-LU" sz="1600" dirty="0" smtClean="0"/>
              <a:t>2X/sem.</a:t>
            </a:r>
            <a:endParaRPr lang="fr-LU" sz="1600" dirty="0"/>
          </a:p>
          <a:p>
            <a:pPr marL="1200150" lvl="2" indent="-285750">
              <a:buFont typeface="Arial" panose="020B0604020202020204" pitchFamily="34" charset="0"/>
              <a:buChar char="•"/>
            </a:pPr>
            <a:r>
              <a:rPr lang="fr-LU" sz="1600" dirty="0" smtClean="0"/>
              <a:t>Difficultés rencontrées, plaisir éprouvé, avec qui l’enfant joue, …</a:t>
            </a:r>
          </a:p>
          <a:p>
            <a:pPr marL="1200150" lvl="2" indent="-285750">
              <a:buFont typeface="Arial" panose="020B0604020202020204" pitchFamily="34" charset="0"/>
              <a:buChar char="•"/>
            </a:pPr>
            <a:r>
              <a:rPr lang="fr-LU" sz="1600" dirty="0" smtClean="0"/>
              <a:t>58% des parents ont remis au moins 1 carnet durant les 8 semaines / 50% en ont remis entre 7 et 8</a:t>
            </a:r>
          </a:p>
          <a:p>
            <a:pPr lvl="2"/>
            <a:endParaRPr lang="en-US" sz="1600" dirty="0"/>
          </a:p>
        </p:txBody>
      </p:sp>
    </p:spTree>
    <p:extLst>
      <p:ext uri="{BB962C8B-B14F-4D97-AF65-F5344CB8AC3E}">
        <p14:creationId xmlns:p14="http://schemas.microsoft.com/office/powerpoint/2010/main" val="3674845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fr-LU" i="1" dirty="0"/>
              <a:t>Résultats</a:t>
            </a:r>
            <a:endParaRPr lang="en-US" i="1" dirty="0"/>
          </a:p>
        </p:txBody>
      </p:sp>
      <p:sp>
        <p:nvSpPr>
          <p:cNvPr id="4" name="Title 3"/>
          <p:cNvSpPr>
            <a:spLocks noGrp="1"/>
          </p:cNvSpPr>
          <p:nvPr>
            <p:ph type="ctrTitle"/>
          </p:nvPr>
        </p:nvSpPr>
        <p:spPr/>
        <p:txBody>
          <a:bodyPr/>
          <a:lstStyle/>
          <a:p>
            <a:r>
              <a:rPr lang="fr-LU" b="1" dirty="0"/>
              <a:t>La recherche </a:t>
            </a:r>
            <a:r>
              <a:rPr lang="fr-LU" b="1" i="1" dirty="0" err="1"/>
              <a:t>Mathplay</a:t>
            </a:r>
            <a:endParaRPr lang="en-US" b="1" i="1" dirty="0"/>
          </a:p>
        </p:txBody>
      </p:sp>
      <p:pic>
        <p:nvPicPr>
          <p:cNvPr id="6" name="Picture 5"/>
          <p:cNvPicPr>
            <a:picLocks noChangeAspect="1"/>
          </p:cNvPicPr>
          <p:nvPr/>
        </p:nvPicPr>
        <p:blipFill>
          <a:blip r:embed="rId2"/>
          <a:stretch>
            <a:fillRect/>
          </a:stretch>
        </p:blipFill>
        <p:spPr>
          <a:xfrm>
            <a:off x="3937739" y="5944855"/>
            <a:ext cx="1268520" cy="575977"/>
          </a:xfrm>
          <a:prstGeom prst="rect">
            <a:avLst/>
          </a:prstGeom>
        </p:spPr>
      </p:pic>
      <p:pic>
        <p:nvPicPr>
          <p:cNvPr id="7" name="Picture 6"/>
          <p:cNvPicPr>
            <a:picLocks noChangeAspect="1"/>
          </p:cNvPicPr>
          <p:nvPr/>
        </p:nvPicPr>
        <p:blipFill>
          <a:blip r:embed="rId3"/>
          <a:stretch>
            <a:fillRect/>
          </a:stretch>
        </p:blipFill>
        <p:spPr>
          <a:xfrm>
            <a:off x="433671" y="6086879"/>
            <a:ext cx="1211248" cy="422410"/>
          </a:xfrm>
          <a:prstGeom prst="rect">
            <a:avLst/>
          </a:prstGeom>
        </p:spPr>
      </p:pic>
    </p:spTree>
    <p:extLst>
      <p:ext uri="{BB962C8B-B14F-4D97-AF65-F5344CB8AC3E}">
        <p14:creationId xmlns:p14="http://schemas.microsoft.com/office/powerpoint/2010/main" val="21149940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29DBB5-3261-8C44-B074-B14E56317BF2}"/>
              </a:ext>
            </a:extLst>
          </p:cNvPr>
          <p:cNvSpPr>
            <a:spLocks noGrp="1"/>
          </p:cNvSpPr>
          <p:nvPr>
            <p:ph type="title"/>
          </p:nvPr>
        </p:nvSpPr>
        <p:spPr/>
        <p:txBody>
          <a:bodyPr/>
          <a:lstStyle/>
          <a:p>
            <a:r>
              <a:rPr lang="fr-FR" dirty="0"/>
              <a:t>Résultats</a:t>
            </a:r>
          </a:p>
        </p:txBody>
      </p:sp>
      <p:pic>
        <p:nvPicPr>
          <p:cNvPr id="25" name="Picture 3">
            <a:extLst>
              <a:ext uri="{FF2B5EF4-FFF2-40B4-BE49-F238E27FC236}">
                <a16:creationId xmlns:a16="http://schemas.microsoft.com/office/drawing/2014/main" id="{028258F6-498E-6D4A-B3FE-673FE4EBA80E}"/>
              </a:ext>
            </a:extLst>
          </p:cNvPr>
          <p:cNvPicPr>
            <a:picLocks noChangeAspect="1"/>
          </p:cNvPicPr>
          <p:nvPr/>
        </p:nvPicPr>
        <p:blipFill>
          <a:blip r:embed="rId3"/>
          <a:stretch>
            <a:fillRect/>
          </a:stretch>
        </p:blipFill>
        <p:spPr>
          <a:xfrm>
            <a:off x="4628232" y="706233"/>
            <a:ext cx="1567365" cy="546602"/>
          </a:xfrm>
          <a:prstGeom prst="rect">
            <a:avLst/>
          </a:prstGeom>
        </p:spPr>
      </p:pic>
      <p:pic>
        <p:nvPicPr>
          <p:cNvPr id="26" name="Picture 4">
            <a:extLst>
              <a:ext uri="{FF2B5EF4-FFF2-40B4-BE49-F238E27FC236}">
                <a16:creationId xmlns:a16="http://schemas.microsoft.com/office/drawing/2014/main" id="{81C4BD4D-A4D2-3D41-92AA-3795503960ED}"/>
              </a:ext>
            </a:extLst>
          </p:cNvPr>
          <p:cNvPicPr>
            <a:picLocks noChangeAspect="1"/>
          </p:cNvPicPr>
          <p:nvPr/>
        </p:nvPicPr>
        <p:blipFill>
          <a:blip r:embed="rId4"/>
          <a:stretch>
            <a:fillRect/>
          </a:stretch>
        </p:blipFill>
        <p:spPr>
          <a:xfrm>
            <a:off x="6353132" y="691545"/>
            <a:ext cx="1268520" cy="575977"/>
          </a:xfrm>
          <a:prstGeom prst="rect">
            <a:avLst/>
          </a:prstGeom>
        </p:spPr>
      </p:pic>
      <p:sp>
        <p:nvSpPr>
          <p:cNvPr id="27" name="Ellipse 26">
            <a:extLst>
              <a:ext uri="{FF2B5EF4-FFF2-40B4-BE49-F238E27FC236}">
                <a16:creationId xmlns:a16="http://schemas.microsoft.com/office/drawing/2014/main" id="{89BCA85A-3B8A-E543-B8A8-103F2E7EA953}"/>
              </a:ext>
            </a:extLst>
          </p:cNvPr>
          <p:cNvSpPr/>
          <p:nvPr/>
        </p:nvSpPr>
        <p:spPr>
          <a:xfrm>
            <a:off x="2389632" y="3694176"/>
            <a:ext cx="1475232" cy="130251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394667A0-4A77-CC4B-8CE6-6851B2CEEF7F}"/>
              </a:ext>
            </a:extLst>
          </p:cNvPr>
          <p:cNvSpPr txBox="1"/>
          <p:nvPr/>
        </p:nvSpPr>
        <p:spPr>
          <a:xfrm>
            <a:off x="0" y="2163779"/>
            <a:ext cx="4840224" cy="877163"/>
          </a:xfrm>
          <a:prstGeom prst="rect">
            <a:avLst/>
          </a:prstGeom>
          <a:noFill/>
        </p:spPr>
        <p:txBody>
          <a:bodyPr wrap="square" rtlCol="0">
            <a:spAutoFit/>
          </a:bodyPr>
          <a:lstStyle/>
          <a:p>
            <a:pPr algn="ctr"/>
            <a:r>
              <a:rPr lang="fr-CH" sz="1700" dirty="0"/>
              <a:t>1. </a:t>
            </a:r>
          </a:p>
          <a:p>
            <a:pPr algn="ctr"/>
            <a:r>
              <a:rPr lang="fr-CH" sz="1700" dirty="0"/>
              <a:t>Les dimensions de l’environnement familial qui entrent dans l’explication des scores au pré-test</a:t>
            </a:r>
            <a:endParaRPr lang="fr-FR" sz="1700" dirty="0"/>
          </a:p>
        </p:txBody>
      </p:sp>
      <p:cxnSp>
        <p:nvCxnSpPr>
          <p:cNvPr id="31" name="Connecteur droit avec flèche 30">
            <a:extLst>
              <a:ext uri="{FF2B5EF4-FFF2-40B4-BE49-F238E27FC236}">
                <a16:creationId xmlns:a16="http://schemas.microsoft.com/office/drawing/2014/main" id="{8A2A6C7B-2BC7-9241-8ADC-F0F547A78F6B}"/>
              </a:ext>
            </a:extLst>
          </p:cNvPr>
          <p:cNvCxnSpPr>
            <a:cxnSpLocks/>
          </p:cNvCxnSpPr>
          <p:nvPr/>
        </p:nvCxnSpPr>
        <p:spPr>
          <a:xfrm>
            <a:off x="2645664" y="3098957"/>
            <a:ext cx="280416" cy="5272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ZoneTexte 36">
            <a:extLst>
              <a:ext uri="{FF2B5EF4-FFF2-40B4-BE49-F238E27FC236}">
                <a16:creationId xmlns:a16="http://schemas.microsoft.com/office/drawing/2014/main" id="{E2C43766-5449-A14C-BE69-97A16627A8BA}"/>
              </a:ext>
            </a:extLst>
          </p:cNvPr>
          <p:cNvSpPr txBox="1"/>
          <p:nvPr/>
        </p:nvSpPr>
        <p:spPr>
          <a:xfrm>
            <a:off x="2555625" y="4038221"/>
            <a:ext cx="1138453" cy="615553"/>
          </a:xfrm>
          <a:prstGeom prst="rect">
            <a:avLst/>
          </a:prstGeom>
          <a:noFill/>
        </p:spPr>
        <p:txBody>
          <a:bodyPr wrap="none" rtlCol="0">
            <a:spAutoFit/>
          </a:bodyPr>
          <a:lstStyle/>
          <a:p>
            <a:r>
              <a:rPr lang="fr-FR" sz="2000" b="1" dirty="0"/>
              <a:t>Pré-test</a:t>
            </a:r>
          </a:p>
          <a:p>
            <a:pPr algn="ctr"/>
            <a:r>
              <a:rPr lang="fr-FR" sz="1400" dirty="0"/>
              <a:t>724 élèves</a:t>
            </a:r>
          </a:p>
        </p:txBody>
      </p:sp>
      <p:sp>
        <p:nvSpPr>
          <p:cNvPr id="38" name="ZoneTexte 37">
            <a:extLst>
              <a:ext uri="{FF2B5EF4-FFF2-40B4-BE49-F238E27FC236}">
                <a16:creationId xmlns:a16="http://schemas.microsoft.com/office/drawing/2014/main" id="{0954F758-716A-B640-B66D-456D03A5D7F4}"/>
              </a:ext>
            </a:extLst>
          </p:cNvPr>
          <p:cNvSpPr txBox="1"/>
          <p:nvPr/>
        </p:nvSpPr>
        <p:spPr>
          <a:xfrm>
            <a:off x="7403405" y="4022017"/>
            <a:ext cx="1281120" cy="615553"/>
          </a:xfrm>
          <a:prstGeom prst="rect">
            <a:avLst/>
          </a:prstGeom>
          <a:noFill/>
        </p:spPr>
        <p:txBody>
          <a:bodyPr wrap="none" rtlCol="0">
            <a:spAutoFit/>
          </a:bodyPr>
          <a:lstStyle/>
          <a:p>
            <a:r>
              <a:rPr lang="fr-FR" sz="2000" b="1" dirty="0" err="1"/>
              <a:t>Post-test</a:t>
            </a:r>
            <a:endParaRPr lang="fr-FR" sz="2000" b="1" dirty="0"/>
          </a:p>
          <a:p>
            <a:pPr algn="ctr"/>
            <a:r>
              <a:rPr lang="en-US" sz="1400" dirty="0"/>
              <a:t>569 </a:t>
            </a:r>
            <a:r>
              <a:rPr lang="en-US" sz="1400" dirty="0" err="1"/>
              <a:t>élèves</a:t>
            </a:r>
            <a:endParaRPr lang="fr-FR" sz="1400" b="1" dirty="0"/>
          </a:p>
        </p:txBody>
      </p:sp>
    </p:spTree>
    <p:extLst>
      <p:ext uri="{BB962C8B-B14F-4D97-AF65-F5344CB8AC3E}">
        <p14:creationId xmlns:p14="http://schemas.microsoft.com/office/powerpoint/2010/main" val="3001853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96887" y="1503336"/>
            <a:ext cx="8136000" cy="5165527"/>
          </a:xfrm>
        </p:spPr>
        <p:txBody>
          <a:bodyPr/>
          <a:lstStyle/>
          <a:p>
            <a:pPr algn="just"/>
            <a:r>
              <a:rPr lang="fr-LU" b="1" dirty="0"/>
              <a:t>Analyse de régression : </a:t>
            </a:r>
            <a:r>
              <a:rPr lang="fr-LU" u="sng" dirty="0"/>
              <a:t>deux variables familiales</a:t>
            </a:r>
            <a:r>
              <a:rPr lang="fr-LU" dirty="0"/>
              <a:t> entrent dans l’explication </a:t>
            </a:r>
            <a:r>
              <a:rPr lang="fr-LU" u="sng" dirty="0"/>
              <a:t>du score au prétest</a:t>
            </a:r>
          </a:p>
          <a:p>
            <a:pPr lvl="2" algn="just"/>
            <a:endParaRPr lang="fr-LU" sz="1000" dirty="0"/>
          </a:p>
          <a:p>
            <a:pPr marL="800100" lvl="2" indent="-342900" algn="just">
              <a:buFont typeface="+mj-lt"/>
              <a:buAutoNum type="arabicPeriod"/>
            </a:pPr>
            <a:endParaRPr lang="fr-LU" b="1" dirty="0" smtClean="0">
              <a:solidFill>
                <a:schemeClr val="accent3"/>
              </a:solidFill>
            </a:endParaRPr>
          </a:p>
          <a:p>
            <a:pPr marL="800100" lvl="2" indent="-342900" algn="just">
              <a:buFont typeface="+mj-lt"/>
              <a:buAutoNum type="arabicPeriod"/>
            </a:pPr>
            <a:r>
              <a:rPr lang="fr-LU" b="1" dirty="0" smtClean="0">
                <a:solidFill>
                  <a:schemeClr val="accent3"/>
                </a:solidFill>
              </a:rPr>
              <a:t>Les </a:t>
            </a:r>
            <a:r>
              <a:rPr lang="fr-LU" b="1" dirty="0">
                <a:solidFill>
                  <a:schemeClr val="accent3"/>
                </a:solidFill>
              </a:rPr>
              <a:t>pratiques de numératie informelle à domicile </a:t>
            </a:r>
          </a:p>
          <a:p>
            <a:pPr lvl="4"/>
            <a:r>
              <a:rPr lang="el-GR" sz="1600" dirty="0"/>
              <a:t>Β</a:t>
            </a:r>
            <a:r>
              <a:rPr lang="fr-LU" sz="1600" dirty="0"/>
              <a:t> = .199 - p = .027 </a:t>
            </a:r>
          </a:p>
          <a:p>
            <a:pPr lvl="4" algn="just"/>
            <a:r>
              <a:rPr lang="fr-LU" sz="1600" dirty="0"/>
              <a:t>Toutes choses étant par </a:t>
            </a:r>
            <a:r>
              <a:rPr lang="fr-LU" sz="1600" dirty="0" smtClean="0"/>
              <a:t>ailleurs égales </a:t>
            </a:r>
            <a:r>
              <a:rPr lang="fr-LU" sz="1600" dirty="0" smtClean="0"/>
              <a:t>(SES et languée parlée à la maison), </a:t>
            </a:r>
            <a:r>
              <a:rPr lang="fr-LU" sz="1600" dirty="0"/>
              <a:t>les élèves caractérisés par les </a:t>
            </a:r>
            <a:r>
              <a:rPr lang="fr-LU" sz="1600" b="1" dirty="0"/>
              <a:t>scores les plus élevés </a:t>
            </a:r>
            <a:r>
              <a:rPr lang="fr-LU" sz="1600" dirty="0"/>
              <a:t>au prétest bénéficient </a:t>
            </a:r>
            <a:r>
              <a:rPr lang="fr-LU" sz="1600" b="1" dirty="0"/>
              <a:t>d’activités de numératie informelle plus fréquentes à domicile</a:t>
            </a:r>
            <a:r>
              <a:rPr lang="fr-LU" sz="1600" dirty="0"/>
              <a:t>.</a:t>
            </a:r>
          </a:p>
          <a:p>
            <a:pPr lvl="3" algn="just"/>
            <a:endParaRPr lang="fr-LU" sz="1000" dirty="0" smtClean="0"/>
          </a:p>
          <a:p>
            <a:pPr lvl="3" algn="just"/>
            <a:endParaRPr lang="fr-LU" sz="1000" dirty="0"/>
          </a:p>
          <a:p>
            <a:pPr marL="457200" lvl="2" indent="0" algn="just">
              <a:buNone/>
            </a:pPr>
            <a:r>
              <a:rPr lang="fr-LU" b="1" dirty="0">
                <a:solidFill>
                  <a:schemeClr val="accent3"/>
                </a:solidFill>
              </a:rPr>
              <a:t>2. Les fréquences des échanges école-famille</a:t>
            </a:r>
          </a:p>
          <a:p>
            <a:pPr lvl="4"/>
            <a:r>
              <a:rPr lang="el-GR" sz="1600" dirty="0"/>
              <a:t>Β</a:t>
            </a:r>
            <a:r>
              <a:rPr lang="fr-LU" sz="1600" dirty="0"/>
              <a:t> = -.175 - p = .001 </a:t>
            </a:r>
          </a:p>
          <a:p>
            <a:pPr lvl="4" algn="just"/>
            <a:r>
              <a:rPr lang="fr-LU" sz="1600" dirty="0"/>
              <a:t>Toutes choses étant par ailleurs égales </a:t>
            </a:r>
            <a:r>
              <a:rPr lang="fr-LU" sz="1600" dirty="0"/>
              <a:t>(SES et languée parlée à la maison), les </a:t>
            </a:r>
            <a:r>
              <a:rPr lang="fr-LU" sz="1600" dirty="0"/>
              <a:t>parents des élèves caractérisés par </a:t>
            </a:r>
            <a:r>
              <a:rPr lang="fr-LU" sz="1600" b="1" dirty="0"/>
              <a:t>les scores les moins élevés au prétest </a:t>
            </a:r>
            <a:r>
              <a:rPr lang="fr-LU" sz="1600" dirty="0"/>
              <a:t>disent entrer </a:t>
            </a:r>
            <a:r>
              <a:rPr lang="fr-LU" sz="1600" b="1" dirty="0"/>
              <a:t>en contact plus fréquemment avec les enseignants</a:t>
            </a:r>
            <a:r>
              <a:rPr lang="fr-LU" sz="1600" dirty="0"/>
              <a:t> de leur enfant.</a:t>
            </a:r>
          </a:p>
          <a:p>
            <a:pPr marL="800100" lvl="2" indent="-342900" algn="just">
              <a:buFont typeface="+mj-lt"/>
              <a:buAutoNum type="arabicPeriod"/>
            </a:pPr>
            <a:endParaRPr lang="fr-LU" b="1" dirty="0">
              <a:solidFill>
                <a:schemeClr val="accent3"/>
              </a:solidFill>
            </a:endParaRPr>
          </a:p>
          <a:p>
            <a:pPr lvl="2" algn="just"/>
            <a:endParaRPr lang="fr-LU" dirty="0"/>
          </a:p>
          <a:p>
            <a:pPr marL="800100" lvl="2" indent="-342900" algn="just">
              <a:buFont typeface="+mj-lt"/>
              <a:buAutoNum type="arabicPeriod"/>
            </a:pPr>
            <a:endParaRPr lang="fr-LU" dirty="0"/>
          </a:p>
        </p:txBody>
      </p:sp>
      <p:sp>
        <p:nvSpPr>
          <p:cNvPr id="4" name="Title 1"/>
          <p:cNvSpPr>
            <a:spLocks noGrp="1"/>
          </p:cNvSpPr>
          <p:nvPr>
            <p:ph type="title"/>
          </p:nvPr>
        </p:nvSpPr>
        <p:spPr>
          <a:xfrm>
            <a:off x="365760" y="266073"/>
            <a:ext cx="8267127" cy="684000"/>
          </a:xfrm>
        </p:spPr>
        <p:txBody>
          <a:bodyPr>
            <a:noAutofit/>
          </a:bodyPr>
          <a:lstStyle/>
          <a:p>
            <a:r>
              <a:rPr lang="fr-CH" dirty="0"/>
              <a:t>1. Les dimensions de l’environnement familial qui entrent dans l’explication des scores au pré-test</a:t>
            </a:r>
            <a:r>
              <a:rPr lang="fr-LU" dirty="0"/>
              <a:t/>
            </a:r>
            <a:br>
              <a:rPr lang="fr-LU" dirty="0"/>
            </a:br>
            <a:endParaRPr lang="en-US" dirty="0"/>
          </a:p>
        </p:txBody>
      </p:sp>
      <p:pic>
        <p:nvPicPr>
          <p:cNvPr id="5" name="Picture 4"/>
          <p:cNvPicPr>
            <a:picLocks noChangeAspect="1"/>
          </p:cNvPicPr>
          <p:nvPr/>
        </p:nvPicPr>
        <p:blipFill>
          <a:blip r:embed="rId3"/>
          <a:stretch>
            <a:fillRect/>
          </a:stretch>
        </p:blipFill>
        <p:spPr>
          <a:xfrm>
            <a:off x="6353132" y="691545"/>
            <a:ext cx="1268520" cy="575977"/>
          </a:xfrm>
          <a:prstGeom prst="rect">
            <a:avLst/>
          </a:prstGeom>
        </p:spPr>
      </p:pic>
      <p:pic>
        <p:nvPicPr>
          <p:cNvPr id="6" name="Picture 5"/>
          <p:cNvPicPr>
            <a:picLocks noChangeAspect="1"/>
          </p:cNvPicPr>
          <p:nvPr/>
        </p:nvPicPr>
        <p:blipFill>
          <a:blip r:embed="rId4"/>
          <a:stretch>
            <a:fillRect/>
          </a:stretch>
        </p:blipFill>
        <p:spPr>
          <a:xfrm>
            <a:off x="4628232" y="706233"/>
            <a:ext cx="1567365" cy="546602"/>
          </a:xfrm>
          <a:prstGeom prst="rect">
            <a:avLst/>
          </a:prstGeom>
        </p:spPr>
      </p:pic>
    </p:spTree>
    <p:extLst>
      <p:ext uri="{BB962C8B-B14F-4D97-AF65-F5344CB8AC3E}">
        <p14:creationId xmlns:p14="http://schemas.microsoft.com/office/powerpoint/2010/main" val="877457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29DBB5-3261-8C44-B074-B14E56317BF2}"/>
              </a:ext>
            </a:extLst>
          </p:cNvPr>
          <p:cNvSpPr>
            <a:spLocks noGrp="1"/>
          </p:cNvSpPr>
          <p:nvPr>
            <p:ph type="title"/>
          </p:nvPr>
        </p:nvSpPr>
        <p:spPr/>
        <p:txBody>
          <a:bodyPr/>
          <a:lstStyle/>
          <a:p>
            <a:r>
              <a:rPr lang="fr-FR" dirty="0"/>
              <a:t>Résultats</a:t>
            </a:r>
          </a:p>
        </p:txBody>
      </p:sp>
      <p:pic>
        <p:nvPicPr>
          <p:cNvPr id="25" name="Picture 3">
            <a:extLst>
              <a:ext uri="{FF2B5EF4-FFF2-40B4-BE49-F238E27FC236}">
                <a16:creationId xmlns:a16="http://schemas.microsoft.com/office/drawing/2014/main" id="{028258F6-498E-6D4A-B3FE-673FE4EBA80E}"/>
              </a:ext>
            </a:extLst>
          </p:cNvPr>
          <p:cNvPicPr>
            <a:picLocks noChangeAspect="1"/>
          </p:cNvPicPr>
          <p:nvPr/>
        </p:nvPicPr>
        <p:blipFill>
          <a:blip r:embed="rId3"/>
          <a:stretch>
            <a:fillRect/>
          </a:stretch>
        </p:blipFill>
        <p:spPr>
          <a:xfrm>
            <a:off x="4628232" y="706233"/>
            <a:ext cx="1567365" cy="546602"/>
          </a:xfrm>
          <a:prstGeom prst="rect">
            <a:avLst/>
          </a:prstGeom>
        </p:spPr>
      </p:pic>
      <p:pic>
        <p:nvPicPr>
          <p:cNvPr id="26" name="Picture 4">
            <a:extLst>
              <a:ext uri="{FF2B5EF4-FFF2-40B4-BE49-F238E27FC236}">
                <a16:creationId xmlns:a16="http://schemas.microsoft.com/office/drawing/2014/main" id="{81C4BD4D-A4D2-3D41-92AA-3795503960ED}"/>
              </a:ext>
            </a:extLst>
          </p:cNvPr>
          <p:cNvPicPr>
            <a:picLocks noChangeAspect="1"/>
          </p:cNvPicPr>
          <p:nvPr/>
        </p:nvPicPr>
        <p:blipFill>
          <a:blip r:embed="rId4"/>
          <a:stretch>
            <a:fillRect/>
          </a:stretch>
        </p:blipFill>
        <p:spPr>
          <a:xfrm>
            <a:off x="6353132" y="691545"/>
            <a:ext cx="1268520" cy="575977"/>
          </a:xfrm>
          <a:prstGeom prst="rect">
            <a:avLst/>
          </a:prstGeom>
        </p:spPr>
      </p:pic>
      <p:sp>
        <p:nvSpPr>
          <p:cNvPr id="35" name="ZoneTexte 34">
            <a:extLst>
              <a:ext uri="{FF2B5EF4-FFF2-40B4-BE49-F238E27FC236}">
                <a16:creationId xmlns:a16="http://schemas.microsoft.com/office/drawing/2014/main" id="{DB51964C-AD3D-7942-898F-3FE022762C16}"/>
              </a:ext>
            </a:extLst>
          </p:cNvPr>
          <p:cNvSpPr txBox="1"/>
          <p:nvPr/>
        </p:nvSpPr>
        <p:spPr>
          <a:xfrm>
            <a:off x="3768043" y="2177934"/>
            <a:ext cx="4949090" cy="877163"/>
          </a:xfrm>
          <a:prstGeom prst="rect">
            <a:avLst/>
          </a:prstGeom>
          <a:noFill/>
        </p:spPr>
        <p:txBody>
          <a:bodyPr wrap="square" rtlCol="0">
            <a:spAutoFit/>
          </a:bodyPr>
          <a:lstStyle/>
          <a:p>
            <a:pPr algn="ctr"/>
            <a:r>
              <a:rPr lang="fr-CH" sz="1700" dirty="0"/>
              <a:t>2. </a:t>
            </a:r>
          </a:p>
          <a:p>
            <a:pPr algn="ctr"/>
            <a:r>
              <a:rPr lang="fr-CH" sz="1700" dirty="0"/>
              <a:t>Les effets de l’intervention sur le développement des premières compétences numériques</a:t>
            </a:r>
            <a:endParaRPr lang="fr-FR" sz="1700" dirty="0"/>
          </a:p>
        </p:txBody>
      </p:sp>
      <p:cxnSp>
        <p:nvCxnSpPr>
          <p:cNvPr id="36" name="Connecteur droit avec flèche 35">
            <a:extLst>
              <a:ext uri="{FF2B5EF4-FFF2-40B4-BE49-F238E27FC236}">
                <a16:creationId xmlns:a16="http://schemas.microsoft.com/office/drawing/2014/main" id="{DB2E3B9A-A760-CA48-9FD7-FB2E2D157221}"/>
              </a:ext>
            </a:extLst>
          </p:cNvPr>
          <p:cNvCxnSpPr>
            <a:cxnSpLocks/>
          </p:cNvCxnSpPr>
          <p:nvPr/>
        </p:nvCxnSpPr>
        <p:spPr>
          <a:xfrm>
            <a:off x="6771112" y="3079892"/>
            <a:ext cx="632293" cy="61428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Ellipse 11">
            <a:extLst>
              <a:ext uri="{FF2B5EF4-FFF2-40B4-BE49-F238E27FC236}">
                <a16:creationId xmlns:a16="http://schemas.microsoft.com/office/drawing/2014/main" id="{C6252D1D-712E-4147-B41C-B909AA9F2CF7}"/>
              </a:ext>
            </a:extLst>
          </p:cNvPr>
          <p:cNvSpPr/>
          <p:nvPr/>
        </p:nvSpPr>
        <p:spPr>
          <a:xfrm>
            <a:off x="7313677" y="3694175"/>
            <a:ext cx="1475232" cy="130251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3ADF9620-2575-5E4A-B903-A424A7E51928}"/>
              </a:ext>
            </a:extLst>
          </p:cNvPr>
          <p:cNvSpPr txBox="1"/>
          <p:nvPr/>
        </p:nvSpPr>
        <p:spPr>
          <a:xfrm>
            <a:off x="2555625" y="4038221"/>
            <a:ext cx="1138453" cy="615553"/>
          </a:xfrm>
          <a:prstGeom prst="rect">
            <a:avLst/>
          </a:prstGeom>
          <a:noFill/>
        </p:spPr>
        <p:txBody>
          <a:bodyPr wrap="none" rtlCol="0">
            <a:spAutoFit/>
          </a:bodyPr>
          <a:lstStyle/>
          <a:p>
            <a:r>
              <a:rPr lang="fr-FR" sz="2000" b="1" dirty="0"/>
              <a:t>Pré-test</a:t>
            </a:r>
          </a:p>
          <a:p>
            <a:pPr algn="ctr"/>
            <a:r>
              <a:rPr lang="fr-FR" sz="1400" dirty="0"/>
              <a:t>724 élèves</a:t>
            </a:r>
          </a:p>
        </p:txBody>
      </p:sp>
      <p:sp>
        <p:nvSpPr>
          <p:cNvPr id="18" name="ZoneTexte 17">
            <a:extLst>
              <a:ext uri="{FF2B5EF4-FFF2-40B4-BE49-F238E27FC236}">
                <a16:creationId xmlns:a16="http://schemas.microsoft.com/office/drawing/2014/main" id="{7A46B2C8-274A-3F47-B141-5E2CF9DFC14A}"/>
              </a:ext>
            </a:extLst>
          </p:cNvPr>
          <p:cNvSpPr txBox="1"/>
          <p:nvPr/>
        </p:nvSpPr>
        <p:spPr>
          <a:xfrm>
            <a:off x="7403405" y="4022017"/>
            <a:ext cx="1281120" cy="615553"/>
          </a:xfrm>
          <a:prstGeom prst="rect">
            <a:avLst/>
          </a:prstGeom>
          <a:noFill/>
        </p:spPr>
        <p:txBody>
          <a:bodyPr wrap="none" rtlCol="0">
            <a:spAutoFit/>
          </a:bodyPr>
          <a:lstStyle/>
          <a:p>
            <a:r>
              <a:rPr lang="fr-FR" sz="2000" b="1" dirty="0" err="1"/>
              <a:t>Post-test</a:t>
            </a:r>
            <a:endParaRPr lang="fr-FR" sz="2000" b="1" dirty="0"/>
          </a:p>
          <a:p>
            <a:pPr algn="ctr"/>
            <a:r>
              <a:rPr lang="en-US" sz="1400" dirty="0"/>
              <a:t>569 </a:t>
            </a:r>
            <a:r>
              <a:rPr lang="en-US" sz="1400" dirty="0" err="1"/>
              <a:t>élèves</a:t>
            </a:r>
            <a:endParaRPr lang="fr-FR" sz="1400" b="1" dirty="0"/>
          </a:p>
        </p:txBody>
      </p:sp>
    </p:spTree>
    <p:extLst>
      <p:ext uri="{BB962C8B-B14F-4D97-AF65-F5344CB8AC3E}">
        <p14:creationId xmlns:p14="http://schemas.microsoft.com/office/powerpoint/2010/main" val="1593266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5760" y="266073"/>
            <a:ext cx="8267127" cy="684000"/>
          </a:xfrm>
        </p:spPr>
        <p:txBody>
          <a:bodyPr>
            <a:noAutofit/>
          </a:bodyPr>
          <a:lstStyle/>
          <a:p>
            <a:pPr lvl="0" defTabSz="457200">
              <a:spcBef>
                <a:spcPct val="30000"/>
              </a:spcBef>
              <a:defRPr/>
            </a:pPr>
            <a:r>
              <a:rPr lang="fr-FR" dirty="0"/>
              <a:t>2. </a:t>
            </a:r>
            <a:r>
              <a:rPr lang="fr-CH" dirty="0"/>
              <a:t>Les effets de l’intervention sur le développement des premières compétences numériques</a:t>
            </a:r>
          </a:p>
        </p:txBody>
      </p:sp>
      <p:pic>
        <p:nvPicPr>
          <p:cNvPr id="5" name="Picture 4"/>
          <p:cNvPicPr>
            <a:picLocks noChangeAspect="1"/>
          </p:cNvPicPr>
          <p:nvPr/>
        </p:nvPicPr>
        <p:blipFill>
          <a:blip r:embed="rId3"/>
          <a:stretch>
            <a:fillRect/>
          </a:stretch>
        </p:blipFill>
        <p:spPr>
          <a:xfrm>
            <a:off x="6353132" y="691545"/>
            <a:ext cx="1268520" cy="575977"/>
          </a:xfrm>
          <a:prstGeom prst="rect">
            <a:avLst/>
          </a:prstGeom>
        </p:spPr>
      </p:pic>
      <p:pic>
        <p:nvPicPr>
          <p:cNvPr id="6" name="Picture 5"/>
          <p:cNvPicPr>
            <a:picLocks noChangeAspect="1"/>
          </p:cNvPicPr>
          <p:nvPr/>
        </p:nvPicPr>
        <p:blipFill>
          <a:blip r:embed="rId4"/>
          <a:stretch>
            <a:fillRect/>
          </a:stretch>
        </p:blipFill>
        <p:spPr>
          <a:xfrm>
            <a:off x="4628232" y="706233"/>
            <a:ext cx="1567365" cy="546602"/>
          </a:xfrm>
          <a:prstGeom prst="rect">
            <a:avLst/>
          </a:prstGeom>
        </p:spPr>
      </p:pic>
      <p:pic>
        <p:nvPicPr>
          <p:cNvPr id="8" name="Espace réservé du contenu 4">
            <a:extLst>
              <a:ext uri="{FF2B5EF4-FFF2-40B4-BE49-F238E27FC236}">
                <a16:creationId xmlns:a16="http://schemas.microsoft.com/office/drawing/2014/main" id="{26730094-F044-A34C-983F-615A789C15BB}"/>
              </a:ext>
            </a:extLst>
          </p:cNvPr>
          <p:cNvPicPr>
            <a:picLocks noChangeAspect="1"/>
          </p:cNvPicPr>
          <p:nvPr/>
        </p:nvPicPr>
        <p:blipFill>
          <a:blip r:embed="rId5"/>
          <a:stretch>
            <a:fillRect/>
          </a:stretch>
        </p:blipFill>
        <p:spPr>
          <a:xfrm>
            <a:off x="1507056" y="1375546"/>
            <a:ext cx="6114596" cy="3484892"/>
          </a:xfrm>
          <a:prstGeom prst="rect">
            <a:avLst/>
          </a:prstGeom>
        </p:spPr>
      </p:pic>
      <p:sp>
        <p:nvSpPr>
          <p:cNvPr id="9" name="Rectangle 8">
            <a:extLst>
              <a:ext uri="{FF2B5EF4-FFF2-40B4-BE49-F238E27FC236}">
                <a16:creationId xmlns:a16="http://schemas.microsoft.com/office/drawing/2014/main" id="{8EB359F3-9237-5E49-BAAA-0A3225189BF1}"/>
              </a:ext>
            </a:extLst>
          </p:cNvPr>
          <p:cNvSpPr/>
          <p:nvPr/>
        </p:nvSpPr>
        <p:spPr>
          <a:xfrm>
            <a:off x="6766560" y="3108960"/>
            <a:ext cx="768096" cy="19812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80D4C4B-0F00-3F4C-A13F-51BEC8846411}"/>
              </a:ext>
            </a:extLst>
          </p:cNvPr>
          <p:cNvSpPr txBox="1"/>
          <p:nvPr/>
        </p:nvSpPr>
        <p:spPr>
          <a:xfrm>
            <a:off x="152637" y="4959442"/>
            <a:ext cx="8838725" cy="800219"/>
          </a:xfrm>
          <a:prstGeom prst="rect">
            <a:avLst/>
          </a:prstGeom>
          <a:noFill/>
        </p:spPr>
        <p:txBody>
          <a:bodyPr wrap="square" rtlCol="0">
            <a:spAutoFit/>
          </a:bodyPr>
          <a:lstStyle/>
          <a:p>
            <a:pPr marL="285750" indent="-285750">
              <a:buFontTx/>
              <a:buChar char="-"/>
            </a:pPr>
            <a:r>
              <a:rPr lang="fr-FR" sz="1600" dirty="0"/>
              <a:t>Globalement (effet principal), les élèves ayant </a:t>
            </a:r>
            <a:r>
              <a:rPr lang="fr-FR" sz="1600" u="sng" dirty="0"/>
              <a:t>joué à l’école </a:t>
            </a:r>
            <a:r>
              <a:rPr lang="fr-FR" sz="1600" dirty="0"/>
              <a:t>ont plus progressé que les élèves du groupe contrôle </a:t>
            </a:r>
            <a:r>
              <a:rPr lang="fr-FR" sz="1400" dirty="0">
                <a:solidFill>
                  <a:schemeClr val="bg1">
                    <a:lumMod val="50000"/>
                  </a:schemeClr>
                </a:solidFill>
              </a:rPr>
              <a:t>(ceci est d’autant plus vrai quand seuls les élèves dont les parents ont rempli le questionnaire sont inclus dans les analyses)</a:t>
            </a:r>
          </a:p>
        </p:txBody>
      </p:sp>
      <p:pic>
        <p:nvPicPr>
          <p:cNvPr id="11" name="Image 10">
            <a:extLst>
              <a:ext uri="{FF2B5EF4-FFF2-40B4-BE49-F238E27FC236}">
                <a16:creationId xmlns:a16="http://schemas.microsoft.com/office/drawing/2014/main" id="{7D1BDA83-8AD4-F344-B8A6-BC78C1F910DE}"/>
              </a:ext>
            </a:extLst>
          </p:cNvPr>
          <p:cNvPicPr>
            <a:picLocks noChangeAspect="1"/>
          </p:cNvPicPr>
          <p:nvPr/>
        </p:nvPicPr>
        <p:blipFill>
          <a:blip r:embed="rId6"/>
          <a:stretch>
            <a:fillRect/>
          </a:stretch>
        </p:blipFill>
        <p:spPr>
          <a:xfrm>
            <a:off x="7805004" y="2755845"/>
            <a:ext cx="1186358" cy="883347"/>
          </a:xfrm>
          <a:prstGeom prst="rect">
            <a:avLst/>
          </a:prstGeom>
        </p:spPr>
      </p:pic>
    </p:spTree>
    <p:extLst>
      <p:ext uri="{BB962C8B-B14F-4D97-AF65-F5344CB8AC3E}">
        <p14:creationId xmlns:p14="http://schemas.microsoft.com/office/powerpoint/2010/main" val="2076594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5760" y="266073"/>
            <a:ext cx="8267127" cy="684000"/>
          </a:xfrm>
        </p:spPr>
        <p:txBody>
          <a:bodyPr>
            <a:noAutofit/>
          </a:bodyPr>
          <a:lstStyle/>
          <a:p>
            <a:pPr lvl="0" defTabSz="457200">
              <a:spcBef>
                <a:spcPct val="30000"/>
              </a:spcBef>
              <a:defRPr/>
            </a:pPr>
            <a:r>
              <a:rPr lang="fr-FR" dirty="0"/>
              <a:t>2. </a:t>
            </a:r>
            <a:r>
              <a:rPr lang="fr-CH" dirty="0"/>
              <a:t>Les effets de l’intervention sur le développement des premières compétences numériques</a:t>
            </a:r>
          </a:p>
        </p:txBody>
      </p:sp>
      <p:pic>
        <p:nvPicPr>
          <p:cNvPr id="5" name="Picture 4"/>
          <p:cNvPicPr>
            <a:picLocks noChangeAspect="1"/>
          </p:cNvPicPr>
          <p:nvPr/>
        </p:nvPicPr>
        <p:blipFill>
          <a:blip r:embed="rId3"/>
          <a:stretch>
            <a:fillRect/>
          </a:stretch>
        </p:blipFill>
        <p:spPr>
          <a:xfrm>
            <a:off x="6353132" y="691545"/>
            <a:ext cx="1268520" cy="575977"/>
          </a:xfrm>
          <a:prstGeom prst="rect">
            <a:avLst/>
          </a:prstGeom>
        </p:spPr>
      </p:pic>
      <p:pic>
        <p:nvPicPr>
          <p:cNvPr id="6" name="Picture 5"/>
          <p:cNvPicPr>
            <a:picLocks noChangeAspect="1"/>
          </p:cNvPicPr>
          <p:nvPr/>
        </p:nvPicPr>
        <p:blipFill>
          <a:blip r:embed="rId4"/>
          <a:stretch>
            <a:fillRect/>
          </a:stretch>
        </p:blipFill>
        <p:spPr>
          <a:xfrm>
            <a:off x="4628232" y="706233"/>
            <a:ext cx="1567365" cy="546602"/>
          </a:xfrm>
          <a:prstGeom prst="rect">
            <a:avLst/>
          </a:prstGeom>
        </p:spPr>
      </p:pic>
      <p:pic>
        <p:nvPicPr>
          <p:cNvPr id="8" name="Espace réservé du contenu 4">
            <a:extLst>
              <a:ext uri="{FF2B5EF4-FFF2-40B4-BE49-F238E27FC236}">
                <a16:creationId xmlns:a16="http://schemas.microsoft.com/office/drawing/2014/main" id="{26730094-F044-A34C-983F-615A789C15BB}"/>
              </a:ext>
            </a:extLst>
          </p:cNvPr>
          <p:cNvPicPr>
            <a:picLocks noChangeAspect="1"/>
          </p:cNvPicPr>
          <p:nvPr/>
        </p:nvPicPr>
        <p:blipFill>
          <a:blip r:embed="rId5"/>
          <a:stretch>
            <a:fillRect/>
          </a:stretch>
        </p:blipFill>
        <p:spPr>
          <a:xfrm>
            <a:off x="1507056" y="1375546"/>
            <a:ext cx="6114596" cy="3484892"/>
          </a:xfrm>
          <a:prstGeom prst="rect">
            <a:avLst/>
          </a:prstGeom>
        </p:spPr>
      </p:pic>
      <p:sp>
        <p:nvSpPr>
          <p:cNvPr id="9" name="Rectangle 8">
            <a:extLst>
              <a:ext uri="{FF2B5EF4-FFF2-40B4-BE49-F238E27FC236}">
                <a16:creationId xmlns:a16="http://schemas.microsoft.com/office/drawing/2014/main" id="{8EB359F3-9237-5E49-BAAA-0A3225189BF1}"/>
              </a:ext>
            </a:extLst>
          </p:cNvPr>
          <p:cNvSpPr/>
          <p:nvPr/>
        </p:nvSpPr>
        <p:spPr>
          <a:xfrm>
            <a:off x="6766560" y="3108960"/>
            <a:ext cx="768096" cy="19812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7D1BDA83-8AD4-F344-B8A6-BC78C1F910DE}"/>
              </a:ext>
            </a:extLst>
          </p:cNvPr>
          <p:cNvPicPr>
            <a:picLocks noChangeAspect="1"/>
          </p:cNvPicPr>
          <p:nvPr/>
        </p:nvPicPr>
        <p:blipFill>
          <a:blip r:embed="rId6"/>
          <a:stretch>
            <a:fillRect/>
          </a:stretch>
        </p:blipFill>
        <p:spPr>
          <a:xfrm>
            <a:off x="7805004" y="2755845"/>
            <a:ext cx="1186358" cy="883347"/>
          </a:xfrm>
          <a:prstGeom prst="rect">
            <a:avLst/>
          </a:prstGeom>
        </p:spPr>
      </p:pic>
      <p:sp>
        <p:nvSpPr>
          <p:cNvPr id="12" name="Rectangle 11">
            <a:extLst>
              <a:ext uri="{FF2B5EF4-FFF2-40B4-BE49-F238E27FC236}">
                <a16:creationId xmlns:a16="http://schemas.microsoft.com/office/drawing/2014/main" id="{9BE31329-E7AF-624B-A45D-29866E33C9A2}"/>
              </a:ext>
            </a:extLst>
          </p:cNvPr>
          <p:cNvSpPr/>
          <p:nvPr/>
        </p:nvSpPr>
        <p:spPr>
          <a:xfrm>
            <a:off x="6766560" y="3466366"/>
            <a:ext cx="390144" cy="17282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ECED26FD-6959-A243-A899-05CC261871B1}"/>
              </a:ext>
            </a:extLst>
          </p:cNvPr>
          <p:cNvSpPr txBox="1"/>
          <p:nvPr/>
        </p:nvSpPr>
        <p:spPr>
          <a:xfrm>
            <a:off x="152637" y="4959442"/>
            <a:ext cx="8838725" cy="1754326"/>
          </a:xfrm>
          <a:prstGeom prst="rect">
            <a:avLst/>
          </a:prstGeom>
          <a:noFill/>
        </p:spPr>
        <p:txBody>
          <a:bodyPr wrap="square" rtlCol="0">
            <a:spAutoFit/>
          </a:bodyPr>
          <a:lstStyle/>
          <a:p>
            <a:pPr marL="285750" indent="-285750">
              <a:buFontTx/>
              <a:buChar char="-"/>
            </a:pPr>
            <a:r>
              <a:rPr lang="fr-FR" sz="1600" dirty="0"/>
              <a:t>Globalement (effet principal), les élèves ayant </a:t>
            </a:r>
            <a:r>
              <a:rPr lang="fr-FR" sz="1600" u="sng" dirty="0"/>
              <a:t>joué à l’école </a:t>
            </a:r>
            <a:r>
              <a:rPr lang="fr-FR" sz="1600" dirty="0"/>
              <a:t>ont plus progressé que les élèves du groupe contrôle </a:t>
            </a:r>
            <a:r>
              <a:rPr lang="fr-FR" sz="1400" dirty="0">
                <a:solidFill>
                  <a:schemeClr val="bg1">
                    <a:lumMod val="50000"/>
                  </a:schemeClr>
                </a:solidFill>
              </a:rPr>
              <a:t>(ceci est d’autant plus vrai quand seuls les élèves dont les parents ont rempli le questionnaire sont inclus dans les analyses)</a:t>
            </a:r>
          </a:p>
          <a:p>
            <a:pPr marL="285750" indent="-285750">
              <a:buFontTx/>
              <a:buChar char="-"/>
            </a:pPr>
            <a:endParaRPr lang="fr-FR" sz="1400" dirty="0">
              <a:solidFill>
                <a:schemeClr val="bg1">
                  <a:lumMod val="50000"/>
                </a:schemeClr>
              </a:solidFill>
            </a:endParaRPr>
          </a:p>
          <a:p>
            <a:pPr marL="285750" indent="-285750">
              <a:buFontTx/>
              <a:buChar char="-"/>
            </a:pPr>
            <a:r>
              <a:rPr lang="fr-FR" sz="1600" dirty="0"/>
              <a:t>L’interaction significative entre le score de départ et la condition « jeux à l’école » révèle que les élèves forts ont plus bénéficié des jeux à l’école que les élèves faibles</a:t>
            </a:r>
          </a:p>
          <a:p>
            <a:endParaRPr lang="fr-FR" sz="1600" dirty="0">
              <a:solidFill>
                <a:schemeClr val="bg1">
                  <a:lumMod val="50000"/>
                </a:schemeClr>
              </a:solidFill>
            </a:endParaRPr>
          </a:p>
        </p:txBody>
      </p:sp>
      <p:pic>
        <p:nvPicPr>
          <p:cNvPr id="14" name="Image 13">
            <a:extLst>
              <a:ext uri="{FF2B5EF4-FFF2-40B4-BE49-F238E27FC236}">
                <a16:creationId xmlns:a16="http://schemas.microsoft.com/office/drawing/2014/main" id="{3D606671-D8B0-8248-A7E9-66BF412BC56F}"/>
              </a:ext>
            </a:extLst>
          </p:cNvPr>
          <p:cNvPicPr/>
          <p:nvPr/>
        </p:nvPicPr>
        <p:blipFill>
          <a:blip r:embed="rId7">
            <a:extLst>
              <a:ext uri="{28A0092B-C50C-407E-A947-70E740481C1C}">
                <a14:useLocalDpi xmlns:a14="http://schemas.microsoft.com/office/drawing/2010/main" val="0"/>
              </a:ext>
            </a:extLst>
          </a:blip>
          <a:stretch>
            <a:fillRect/>
          </a:stretch>
        </p:blipFill>
        <p:spPr>
          <a:xfrm>
            <a:off x="1323704" y="1390233"/>
            <a:ext cx="5429379" cy="3484892"/>
          </a:xfrm>
          <a:prstGeom prst="rect">
            <a:avLst/>
          </a:prstGeom>
        </p:spPr>
      </p:pic>
      <p:pic>
        <p:nvPicPr>
          <p:cNvPr id="15" name="Image 14">
            <a:extLst>
              <a:ext uri="{FF2B5EF4-FFF2-40B4-BE49-F238E27FC236}">
                <a16:creationId xmlns:a16="http://schemas.microsoft.com/office/drawing/2014/main" id="{60979603-A106-C641-B871-5BD5B46EB391}"/>
              </a:ext>
            </a:extLst>
          </p:cNvPr>
          <p:cNvPicPr>
            <a:picLocks noChangeAspect="1"/>
          </p:cNvPicPr>
          <p:nvPr/>
        </p:nvPicPr>
        <p:blipFill>
          <a:blip r:embed="rId6"/>
          <a:stretch>
            <a:fillRect/>
          </a:stretch>
        </p:blipFill>
        <p:spPr>
          <a:xfrm>
            <a:off x="4139426" y="1346969"/>
            <a:ext cx="716359" cy="533393"/>
          </a:xfrm>
          <a:prstGeom prst="rect">
            <a:avLst/>
          </a:prstGeom>
        </p:spPr>
      </p:pic>
      <p:sp>
        <p:nvSpPr>
          <p:cNvPr id="16" name="Rectangle 15">
            <a:extLst>
              <a:ext uri="{FF2B5EF4-FFF2-40B4-BE49-F238E27FC236}">
                <a16:creationId xmlns:a16="http://schemas.microsoft.com/office/drawing/2014/main" id="{8DD7C1BA-9F61-1047-9EA3-F53FE1073521}"/>
              </a:ext>
            </a:extLst>
          </p:cNvPr>
          <p:cNvSpPr/>
          <p:nvPr/>
        </p:nvSpPr>
        <p:spPr>
          <a:xfrm>
            <a:off x="1947749" y="1593663"/>
            <a:ext cx="227647" cy="2592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7" name="Rectangle 16">
            <a:extLst>
              <a:ext uri="{FF2B5EF4-FFF2-40B4-BE49-F238E27FC236}">
                <a16:creationId xmlns:a16="http://schemas.microsoft.com/office/drawing/2014/main" id="{43001AA1-978E-8142-8F4C-E8CCA59E1BE9}"/>
              </a:ext>
            </a:extLst>
          </p:cNvPr>
          <p:cNvSpPr/>
          <p:nvPr/>
        </p:nvSpPr>
        <p:spPr>
          <a:xfrm>
            <a:off x="3735633" y="1582666"/>
            <a:ext cx="227647" cy="25929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p:txBody>
      </p:sp>
      <p:sp>
        <p:nvSpPr>
          <p:cNvPr id="18" name="ZoneTexte 17">
            <a:extLst>
              <a:ext uri="{FF2B5EF4-FFF2-40B4-BE49-F238E27FC236}">
                <a16:creationId xmlns:a16="http://schemas.microsoft.com/office/drawing/2014/main" id="{1B5DDA9C-084A-A049-B236-C5166A1E09C6}"/>
              </a:ext>
            </a:extLst>
          </p:cNvPr>
          <p:cNvSpPr txBox="1"/>
          <p:nvPr/>
        </p:nvSpPr>
        <p:spPr>
          <a:xfrm>
            <a:off x="2263573" y="1538645"/>
            <a:ext cx="1186029" cy="369332"/>
          </a:xfrm>
          <a:prstGeom prst="rect">
            <a:avLst/>
          </a:prstGeom>
          <a:solidFill>
            <a:schemeClr val="bg1"/>
          </a:solidFill>
        </p:spPr>
        <p:txBody>
          <a:bodyPr wrap="square" rtlCol="0">
            <a:spAutoFit/>
          </a:bodyPr>
          <a:lstStyle/>
          <a:p>
            <a:r>
              <a:rPr lang="fr-FR" dirty="0"/>
              <a:t>contrôle</a:t>
            </a:r>
          </a:p>
        </p:txBody>
      </p:sp>
      <p:sp>
        <p:nvSpPr>
          <p:cNvPr id="19" name="Rectangle 18">
            <a:extLst>
              <a:ext uri="{FF2B5EF4-FFF2-40B4-BE49-F238E27FC236}">
                <a16:creationId xmlns:a16="http://schemas.microsoft.com/office/drawing/2014/main" id="{41D7932B-3292-1A49-B04F-A64C434D63BD}"/>
              </a:ext>
            </a:extLst>
          </p:cNvPr>
          <p:cNvSpPr/>
          <p:nvPr/>
        </p:nvSpPr>
        <p:spPr>
          <a:xfrm>
            <a:off x="2413550" y="2026281"/>
            <a:ext cx="349836" cy="2220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02181143-8088-0945-8C72-AD46F7F7786A}"/>
              </a:ext>
            </a:extLst>
          </p:cNvPr>
          <p:cNvSpPr/>
          <p:nvPr/>
        </p:nvSpPr>
        <p:spPr>
          <a:xfrm>
            <a:off x="3384040" y="2036969"/>
            <a:ext cx="349836" cy="2220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20D58CF5-C81B-9D43-BF00-BCE6C94ADBF8}"/>
              </a:ext>
            </a:extLst>
          </p:cNvPr>
          <p:cNvSpPr/>
          <p:nvPr/>
        </p:nvSpPr>
        <p:spPr>
          <a:xfrm>
            <a:off x="4370483" y="2035514"/>
            <a:ext cx="349836" cy="2220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2475F5C9-00F7-4342-B429-35B2851051D6}"/>
              </a:ext>
            </a:extLst>
          </p:cNvPr>
          <p:cNvSpPr/>
          <p:nvPr/>
        </p:nvSpPr>
        <p:spPr>
          <a:xfrm>
            <a:off x="5312124" y="2035724"/>
            <a:ext cx="349836" cy="2220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DAACB7D-0C54-AC40-B6D5-1F522DD1EEC1}"/>
              </a:ext>
            </a:extLst>
          </p:cNvPr>
          <p:cNvSpPr/>
          <p:nvPr/>
        </p:nvSpPr>
        <p:spPr>
          <a:xfrm>
            <a:off x="6282317" y="2038224"/>
            <a:ext cx="349836" cy="2220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6853B4E6-DB57-4C49-BB54-9784998595F6}"/>
              </a:ext>
            </a:extLst>
          </p:cNvPr>
          <p:cNvSpPr txBox="1"/>
          <p:nvPr/>
        </p:nvSpPr>
        <p:spPr>
          <a:xfrm>
            <a:off x="5818893" y="4477846"/>
            <a:ext cx="753407" cy="338554"/>
          </a:xfrm>
          <a:prstGeom prst="rect">
            <a:avLst/>
          </a:prstGeom>
          <a:noFill/>
        </p:spPr>
        <p:txBody>
          <a:bodyPr wrap="square" rtlCol="0">
            <a:spAutoFit/>
          </a:bodyPr>
          <a:lstStyle/>
          <a:p>
            <a:r>
              <a:rPr lang="fr-FR" sz="1600" b="1" dirty="0"/>
              <a:t>Forts</a:t>
            </a:r>
          </a:p>
        </p:txBody>
      </p:sp>
      <p:sp>
        <p:nvSpPr>
          <p:cNvPr id="25" name="ZoneTexte 24">
            <a:extLst>
              <a:ext uri="{FF2B5EF4-FFF2-40B4-BE49-F238E27FC236}">
                <a16:creationId xmlns:a16="http://schemas.microsoft.com/office/drawing/2014/main" id="{0916C9AE-6D11-C341-B19A-0DC537C93ADE}"/>
              </a:ext>
            </a:extLst>
          </p:cNvPr>
          <p:cNvSpPr txBox="1"/>
          <p:nvPr/>
        </p:nvSpPr>
        <p:spPr>
          <a:xfrm>
            <a:off x="1833784" y="4477846"/>
            <a:ext cx="944475" cy="338554"/>
          </a:xfrm>
          <a:prstGeom prst="rect">
            <a:avLst/>
          </a:prstGeom>
          <a:noFill/>
        </p:spPr>
        <p:txBody>
          <a:bodyPr wrap="square" rtlCol="0">
            <a:spAutoFit/>
          </a:bodyPr>
          <a:lstStyle/>
          <a:p>
            <a:r>
              <a:rPr lang="fr-FR" sz="1600" b="1" dirty="0"/>
              <a:t>Faibles</a:t>
            </a:r>
          </a:p>
        </p:txBody>
      </p:sp>
    </p:spTree>
    <p:extLst>
      <p:ext uri="{BB962C8B-B14F-4D97-AF65-F5344CB8AC3E}">
        <p14:creationId xmlns:p14="http://schemas.microsoft.com/office/powerpoint/2010/main" val="837294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5760" y="266073"/>
            <a:ext cx="8267127" cy="684000"/>
          </a:xfrm>
        </p:spPr>
        <p:txBody>
          <a:bodyPr>
            <a:noAutofit/>
          </a:bodyPr>
          <a:lstStyle/>
          <a:p>
            <a:pPr lvl="0" defTabSz="457200">
              <a:spcBef>
                <a:spcPct val="30000"/>
              </a:spcBef>
              <a:defRPr/>
            </a:pPr>
            <a:r>
              <a:rPr lang="fr-FR" dirty="0"/>
              <a:t>2. </a:t>
            </a:r>
            <a:r>
              <a:rPr lang="fr-CH" dirty="0"/>
              <a:t>Les effets de l’intervention sur le développement des premières compétences numériques</a:t>
            </a:r>
          </a:p>
        </p:txBody>
      </p:sp>
      <p:pic>
        <p:nvPicPr>
          <p:cNvPr id="5" name="Picture 4"/>
          <p:cNvPicPr>
            <a:picLocks noChangeAspect="1"/>
          </p:cNvPicPr>
          <p:nvPr/>
        </p:nvPicPr>
        <p:blipFill>
          <a:blip r:embed="rId3"/>
          <a:stretch>
            <a:fillRect/>
          </a:stretch>
        </p:blipFill>
        <p:spPr>
          <a:xfrm>
            <a:off x="6353132" y="691545"/>
            <a:ext cx="1268520" cy="575977"/>
          </a:xfrm>
          <a:prstGeom prst="rect">
            <a:avLst/>
          </a:prstGeom>
        </p:spPr>
      </p:pic>
      <p:pic>
        <p:nvPicPr>
          <p:cNvPr id="6" name="Picture 5"/>
          <p:cNvPicPr>
            <a:picLocks noChangeAspect="1"/>
          </p:cNvPicPr>
          <p:nvPr/>
        </p:nvPicPr>
        <p:blipFill>
          <a:blip r:embed="rId4"/>
          <a:stretch>
            <a:fillRect/>
          </a:stretch>
        </p:blipFill>
        <p:spPr>
          <a:xfrm>
            <a:off x="4628232" y="706233"/>
            <a:ext cx="1567365" cy="546602"/>
          </a:xfrm>
          <a:prstGeom prst="rect">
            <a:avLst/>
          </a:prstGeom>
        </p:spPr>
      </p:pic>
      <p:pic>
        <p:nvPicPr>
          <p:cNvPr id="8" name="Espace réservé du contenu 4">
            <a:extLst>
              <a:ext uri="{FF2B5EF4-FFF2-40B4-BE49-F238E27FC236}">
                <a16:creationId xmlns:a16="http://schemas.microsoft.com/office/drawing/2014/main" id="{26730094-F044-A34C-983F-615A789C15BB}"/>
              </a:ext>
            </a:extLst>
          </p:cNvPr>
          <p:cNvPicPr>
            <a:picLocks noChangeAspect="1"/>
          </p:cNvPicPr>
          <p:nvPr/>
        </p:nvPicPr>
        <p:blipFill>
          <a:blip r:embed="rId5"/>
          <a:stretch>
            <a:fillRect/>
          </a:stretch>
        </p:blipFill>
        <p:spPr>
          <a:xfrm>
            <a:off x="1507056" y="1375546"/>
            <a:ext cx="6114596" cy="3484892"/>
          </a:xfrm>
          <a:prstGeom prst="rect">
            <a:avLst/>
          </a:prstGeom>
        </p:spPr>
      </p:pic>
      <p:sp>
        <p:nvSpPr>
          <p:cNvPr id="9" name="Rectangle 8">
            <a:extLst>
              <a:ext uri="{FF2B5EF4-FFF2-40B4-BE49-F238E27FC236}">
                <a16:creationId xmlns:a16="http://schemas.microsoft.com/office/drawing/2014/main" id="{8EB359F3-9237-5E49-BAAA-0A3225189BF1}"/>
              </a:ext>
            </a:extLst>
          </p:cNvPr>
          <p:cNvSpPr/>
          <p:nvPr/>
        </p:nvSpPr>
        <p:spPr>
          <a:xfrm>
            <a:off x="6766560" y="3307414"/>
            <a:ext cx="768096" cy="14597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80D4C4B-0F00-3F4C-A13F-51BEC8846411}"/>
              </a:ext>
            </a:extLst>
          </p:cNvPr>
          <p:cNvSpPr txBox="1"/>
          <p:nvPr/>
        </p:nvSpPr>
        <p:spPr>
          <a:xfrm>
            <a:off x="152637" y="4959442"/>
            <a:ext cx="8838725" cy="584775"/>
          </a:xfrm>
          <a:prstGeom prst="rect">
            <a:avLst/>
          </a:prstGeom>
          <a:noFill/>
        </p:spPr>
        <p:txBody>
          <a:bodyPr wrap="square" rtlCol="0">
            <a:spAutoFit/>
          </a:bodyPr>
          <a:lstStyle/>
          <a:p>
            <a:pPr marL="285750" indent="-285750">
              <a:buFontTx/>
              <a:buChar char="-"/>
            </a:pPr>
            <a:r>
              <a:rPr lang="fr-FR" sz="1600" dirty="0"/>
              <a:t>Globalement (effet principal), les élèves ayant </a:t>
            </a:r>
            <a:r>
              <a:rPr lang="fr-FR" sz="1600" u="sng" dirty="0"/>
              <a:t>joué à l’école et à domicile </a:t>
            </a:r>
            <a:r>
              <a:rPr lang="fr-FR" sz="1600" dirty="0"/>
              <a:t>ont plus progressé que les élèves du groupe contrôle mais pas plus que les élèves du groupe « jeux à l’école »</a:t>
            </a:r>
            <a:endParaRPr lang="fr-FR" sz="1600" dirty="0">
              <a:solidFill>
                <a:schemeClr val="bg1">
                  <a:lumMod val="50000"/>
                </a:schemeClr>
              </a:solidFill>
            </a:endParaRPr>
          </a:p>
        </p:txBody>
      </p:sp>
      <p:pic>
        <p:nvPicPr>
          <p:cNvPr id="13" name="Image 12">
            <a:extLst>
              <a:ext uri="{FF2B5EF4-FFF2-40B4-BE49-F238E27FC236}">
                <a16:creationId xmlns:a16="http://schemas.microsoft.com/office/drawing/2014/main" id="{F179351A-B71C-3343-ACEE-3184ED5534A6}"/>
              </a:ext>
            </a:extLst>
          </p:cNvPr>
          <p:cNvPicPr>
            <a:picLocks noChangeAspect="1"/>
          </p:cNvPicPr>
          <p:nvPr/>
        </p:nvPicPr>
        <p:blipFill>
          <a:blip r:embed="rId6"/>
          <a:stretch>
            <a:fillRect/>
          </a:stretch>
        </p:blipFill>
        <p:spPr>
          <a:xfrm>
            <a:off x="7743764" y="2450459"/>
            <a:ext cx="1132011" cy="1220913"/>
          </a:xfrm>
          <a:prstGeom prst="rect">
            <a:avLst/>
          </a:prstGeom>
        </p:spPr>
      </p:pic>
    </p:spTree>
    <p:extLst>
      <p:ext uri="{BB962C8B-B14F-4D97-AF65-F5344CB8AC3E}">
        <p14:creationId xmlns:p14="http://schemas.microsoft.com/office/powerpoint/2010/main" val="467163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5760" y="266073"/>
            <a:ext cx="8267127" cy="684000"/>
          </a:xfrm>
        </p:spPr>
        <p:txBody>
          <a:bodyPr>
            <a:noAutofit/>
          </a:bodyPr>
          <a:lstStyle/>
          <a:p>
            <a:pPr lvl="0" defTabSz="457200">
              <a:spcBef>
                <a:spcPct val="30000"/>
              </a:spcBef>
              <a:defRPr/>
            </a:pPr>
            <a:r>
              <a:rPr lang="fr-FR" dirty="0"/>
              <a:t>2. </a:t>
            </a:r>
            <a:r>
              <a:rPr lang="fr-CH" dirty="0"/>
              <a:t>Les effets de l’intervention sur le développement des premières compétences numériques</a:t>
            </a:r>
          </a:p>
        </p:txBody>
      </p:sp>
      <p:pic>
        <p:nvPicPr>
          <p:cNvPr id="5" name="Picture 4"/>
          <p:cNvPicPr>
            <a:picLocks noChangeAspect="1"/>
          </p:cNvPicPr>
          <p:nvPr/>
        </p:nvPicPr>
        <p:blipFill>
          <a:blip r:embed="rId3"/>
          <a:stretch>
            <a:fillRect/>
          </a:stretch>
        </p:blipFill>
        <p:spPr>
          <a:xfrm>
            <a:off x="6353132" y="691545"/>
            <a:ext cx="1268520" cy="575977"/>
          </a:xfrm>
          <a:prstGeom prst="rect">
            <a:avLst/>
          </a:prstGeom>
        </p:spPr>
      </p:pic>
      <p:pic>
        <p:nvPicPr>
          <p:cNvPr id="6" name="Picture 5"/>
          <p:cNvPicPr>
            <a:picLocks noChangeAspect="1"/>
          </p:cNvPicPr>
          <p:nvPr/>
        </p:nvPicPr>
        <p:blipFill>
          <a:blip r:embed="rId4"/>
          <a:stretch>
            <a:fillRect/>
          </a:stretch>
        </p:blipFill>
        <p:spPr>
          <a:xfrm>
            <a:off x="4628232" y="706233"/>
            <a:ext cx="1567365" cy="546602"/>
          </a:xfrm>
          <a:prstGeom prst="rect">
            <a:avLst/>
          </a:prstGeom>
        </p:spPr>
      </p:pic>
      <p:pic>
        <p:nvPicPr>
          <p:cNvPr id="8" name="Espace réservé du contenu 4">
            <a:extLst>
              <a:ext uri="{FF2B5EF4-FFF2-40B4-BE49-F238E27FC236}">
                <a16:creationId xmlns:a16="http://schemas.microsoft.com/office/drawing/2014/main" id="{26730094-F044-A34C-983F-615A789C15BB}"/>
              </a:ext>
            </a:extLst>
          </p:cNvPr>
          <p:cNvPicPr>
            <a:picLocks noChangeAspect="1"/>
          </p:cNvPicPr>
          <p:nvPr/>
        </p:nvPicPr>
        <p:blipFill>
          <a:blip r:embed="rId5"/>
          <a:stretch>
            <a:fillRect/>
          </a:stretch>
        </p:blipFill>
        <p:spPr>
          <a:xfrm>
            <a:off x="1507056" y="1375546"/>
            <a:ext cx="6114596" cy="3484892"/>
          </a:xfrm>
          <a:prstGeom prst="rect">
            <a:avLst/>
          </a:prstGeom>
        </p:spPr>
      </p:pic>
      <p:sp>
        <p:nvSpPr>
          <p:cNvPr id="9" name="Rectangle 8">
            <a:extLst>
              <a:ext uri="{FF2B5EF4-FFF2-40B4-BE49-F238E27FC236}">
                <a16:creationId xmlns:a16="http://schemas.microsoft.com/office/drawing/2014/main" id="{8EB359F3-9237-5E49-BAAA-0A3225189BF1}"/>
              </a:ext>
            </a:extLst>
          </p:cNvPr>
          <p:cNvSpPr/>
          <p:nvPr/>
        </p:nvSpPr>
        <p:spPr>
          <a:xfrm>
            <a:off x="6766560" y="3307414"/>
            <a:ext cx="768096" cy="14597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9BE31329-E7AF-624B-A45D-29866E33C9A2}"/>
              </a:ext>
            </a:extLst>
          </p:cNvPr>
          <p:cNvSpPr/>
          <p:nvPr/>
        </p:nvSpPr>
        <p:spPr>
          <a:xfrm>
            <a:off x="6766560" y="3649246"/>
            <a:ext cx="768096" cy="14597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F179351A-B71C-3343-ACEE-3184ED5534A6}"/>
              </a:ext>
            </a:extLst>
          </p:cNvPr>
          <p:cNvPicPr>
            <a:picLocks noChangeAspect="1"/>
          </p:cNvPicPr>
          <p:nvPr/>
        </p:nvPicPr>
        <p:blipFill>
          <a:blip r:embed="rId6"/>
          <a:stretch>
            <a:fillRect/>
          </a:stretch>
        </p:blipFill>
        <p:spPr>
          <a:xfrm>
            <a:off x="7743764" y="2450459"/>
            <a:ext cx="1132011" cy="1220913"/>
          </a:xfrm>
          <a:prstGeom prst="rect">
            <a:avLst/>
          </a:prstGeom>
        </p:spPr>
      </p:pic>
      <p:sp>
        <p:nvSpPr>
          <p:cNvPr id="14" name="ZoneTexte 13">
            <a:extLst>
              <a:ext uri="{FF2B5EF4-FFF2-40B4-BE49-F238E27FC236}">
                <a16:creationId xmlns:a16="http://schemas.microsoft.com/office/drawing/2014/main" id="{277266E7-3625-4B4B-B869-2A023A4C0E45}"/>
              </a:ext>
            </a:extLst>
          </p:cNvPr>
          <p:cNvSpPr txBox="1"/>
          <p:nvPr/>
        </p:nvSpPr>
        <p:spPr>
          <a:xfrm>
            <a:off x="152637" y="4959442"/>
            <a:ext cx="8838725" cy="1938992"/>
          </a:xfrm>
          <a:prstGeom prst="rect">
            <a:avLst/>
          </a:prstGeom>
          <a:noFill/>
        </p:spPr>
        <p:txBody>
          <a:bodyPr wrap="square" rtlCol="0">
            <a:spAutoFit/>
          </a:bodyPr>
          <a:lstStyle/>
          <a:p>
            <a:pPr marL="285750" indent="-285750">
              <a:buFontTx/>
              <a:buChar char="-"/>
            </a:pPr>
            <a:r>
              <a:rPr lang="fr-FR" sz="1600" dirty="0"/>
              <a:t>Globalement (effet principal), les élèves ayant </a:t>
            </a:r>
            <a:r>
              <a:rPr lang="fr-FR" sz="1600" u="sng" dirty="0"/>
              <a:t>joué à l’école et à domicile </a:t>
            </a:r>
            <a:r>
              <a:rPr lang="fr-FR" sz="1600" dirty="0"/>
              <a:t>ont plus progressé que les élèves du groupe contrôle mais pas plus que les élèves du groupe « jeux à l’école »</a:t>
            </a:r>
          </a:p>
          <a:p>
            <a:pPr marL="285750" indent="-285750">
              <a:buFontTx/>
              <a:buChar char="-"/>
            </a:pPr>
            <a:endParaRPr lang="fr-FR" sz="1600" dirty="0">
              <a:solidFill>
                <a:schemeClr val="bg1">
                  <a:lumMod val="50000"/>
                </a:schemeClr>
              </a:solidFill>
            </a:endParaRPr>
          </a:p>
          <a:p>
            <a:pPr marL="285750" indent="-285750">
              <a:buFontTx/>
              <a:buChar char="-"/>
            </a:pPr>
            <a:r>
              <a:rPr lang="fr-FR" sz="1600" dirty="0"/>
              <a:t>L’interaction significative entre le score de départ et la condition « jeux à l’école et à domicile » révèle cette fois que ce sont les élèves faibles qui ont plus bénéficié de l’ajout des jeux à domicile que les élèves forts </a:t>
            </a:r>
            <a:r>
              <a:rPr lang="fr-FR" sz="1200" dirty="0">
                <a:solidFill>
                  <a:schemeClr val="bg1">
                    <a:lumMod val="50000"/>
                  </a:schemeClr>
                </a:solidFill>
              </a:rPr>
              <a:t>(ceci reste valable quand seuls les enfants ayant joué au moins 2x/</a:t>
            </a:r>
            <a:r>
              <a:rPr lang="fr-FR" sz="1200" dirty="0" err="1">
                <a:solidFill>
                  <a:schemeClr val="bg1">
                    <a:lumMod val="50000"/>
                  </a:schemeClr>
                </a:solidFill>
              </a:rPr>
              <a:t>sem</a:t>
            </a:r>
            <a:r>
              <a:rPr lang="fr-FR" sz="1200" dirty="0">
                <a:solidFill>
                  <a:schemeClr val="bg1">
                    <a:lumMod val="50000"/>
                  </a:schemeClr>
                </a:solidFill>
              </a:rPr>
              <a:t> en moyenne sont inclus dans les analyses; et quand seuls les élèves dont les parents ont répondu au questionnaire sont inclus dans les analyses, c’est-à-dire au-delà du niveau SES/de la langue parlée à la maison)</a:t>
            </a:r>
            <a:endParaRPr lang="fr-FR" sz="1600" dirty="0">
              <a:solidFill>
                <a:schemeClr val="bg1">
                  <a:lumMod val="50000"/>
                </a:schemeClr>
              </a:solidFill>
            </a:endParaRPr>
          </a:p>
        </p:txBody>
      </p:sp>
      <p:pic>
        <p:nvPicPr>
          <p:cNvPr id="15" name="Image 14">
            <a:extLst>
              <a:ext uri="{FF2B5EF4-FFF2-40B4-BE49-F238E27FC236}">
                <a16:creationId xmlns:a16="http://schemas.microsoft.com/office/drawing/2014/main" id="{E745DC14-FC79-1D43-91AA-95A08236081D}"/>
              </a:ext>
            </a:extLst>
          </p:cNvPr>
          <p:cNvPicPr/>
          <p:nvPr/>
        </p:nvPicPr>
        <p:blipFill>
          <a:blip r:embed="rId7">
            <a:extLst>
              <a:ext uri="{28A0092B-C50C-407E-A947-70E740481C1C}">
                <a14:useLocalDpi xmlns:a14="http://schemas.microsoft.com/office/drawing/2010/main" val="0"/>
              </a:ext>
            </a:extLst>
          </a:blip>
          <a:stretch>
            <a:fillRect/>
          </a:stretch>
        </p:blipFill>
        <p:spPr>
          <a:xfrm>
            <a:off x="1323704" y="1390233"/>
            <a:ext cx="5429379" cy="3484892"/>
          </a:xfrm>
          <a:prstGeom prst="rect">
            <a:avLst/>
          </a:prstGeom>
        </p:spPr>
      </p:pic>
      <p:pic>
        <p:nvPicPr>
          <p:cNvPr id="16" name="Image 15">
            <a:extLst>
              <a:ext uri="{FF2B5EF4-FFF2-40B4-BE49-F238E27FC236}">
                <a16:creationId xmlns:a16="http://schemas.microsoft.com/office/drawing/2014/main" id="{967B3884-6E5C-1B48-B491-19332CD209E1}"/>
              </a:ext>
            </a:extLst>
          </p:cNvPr>
          <p:cNvPicPr>
            <a:picLocks noChangeAspect="1"/>
          </p:cNvPicPr>
          <p:nvPr/>
        </p:nvPicPr>
        <p:blipFill>
          <a:blip r:embed="rId8"/>
          <a:stretch>
            <a:fillRect/>
          </a:stretch>
        </p:blipFill>
        <p:spPr>
          <a:xfrm>
            <a:off x="4139426" y="1346969"/>
            <a:ext cx="716359" cy="533393"/>
          </a:xfrm>
          <a:prstGeom prst="rect">
            <a:avLst/>
          </a:prstGeom>
        </p:spPr>
      </p:pic>
      <p:sp>
        <p:nvSpPr>
          <p:cNvPr id="17" name="Rectangle 16">
            <a:extLst>
              <a:ext uri="{FF2B5EF4-FFF2-40B4-BE49-F238E27FC236}">
                <a16:creationId xmlns:a16="http://schemas.microsoft.com/office/drawing/2014/main" id="{7913C8C4-3DA1-9046-A6BE-3DAB8BFE4B90}"/>
              </a:ext>
            </a:extLst>
          </p:cNvPr>
          <p:cNvSpPr/>
          <p:nvPr/>
        </p:nvSpPr>
        <p:spPr>
          <a:xfrm>
            <a:off x="1947749" y="1593663"/>
            <a:ext cx="227647" cy="2592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8" name="Rectangle 17">
            <a:extLst>
              <a:ext uri="{FF2B5EF4-FFF2-40B4-BE49-F238E27FC236}">
                <a16:creationId xmlns:a16="http://schemas.microsoft.com/office/drawing/2014/main" id="{2CE5778C-FA9E-A148-903D-D82A025F05C0}"/>
              </a:ext>
            </a:extLst>
          </p:cNvPr>
          <p:cNvSpPr/>
          <p:nvPr/>
        </p:nvSpPr>
        <p:spPr>
          <a:xfrm>
            <a:off x="3735633" y="1582666"/>
            <a:ext cx="227647" cy="25929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p:txBody>
      </p:sp>
      <p:sp>
        <p:nvSpPr>
          <p:cNvPr id="19" name="ZoneTexte 18">
            <a:extLst>
              <a:ext uri="{FF2B5EF4-FFF2-40B4-BE49-F238E27FC236}">
                <a16:creationId xmlns:a16="http://schemas.microsoft.com/office/drawing/2014/main" id="{8AABFEED-1921-CC42-9324-22CE864AAE6F}"/>
              </a:ext>
            </a:extLst>
          </p:cNvPr>
          <p:cNvSpPr txBox="1"/>
          <p:nvPr/>
        </p:nvSpPr>
        <p:spPr>
          <a:xfrm>
            <a:off x="2263573" y="1538645"/>
            <a:ext cx="1186029" cy="369332"/>
          </a:xfrm>
          <a:prstGeom prst="rect">
            <a:avLst/>
          </a:prstGeom>
          <a:solidFill>
            <a:schemeClr val="bg1"/>
          </a:solidFill>
        </p:spPr>
        <p:txBody>
          <a:bodyPr wrap="square" rtlCol="0">
            <a:spAutoFit/>
          </a:bodyPr>
          <a:lstStyle/>
          <a:p>
            <a:r>
              <a:rPr lang="fr-FR" dirty="0"/>
              <a:t>contrôle</a:t>
            </a:r>
          </a:p>
        </p:txBody>
      </p:sp>
      <p:sp>
        <p:nvSpPr>
          <p:cNvPr id="20" name="ZoneTexte 19">
            <a:extLst>
              <a:ext uri="{FF2B5EF4-FFF2-40B4-BE49-F238E27FC236}">
                <a16:creationId xmlns:a16="http://schemas.microsoft.com/office/drawing/2014/main" id="{C7504A74-E5AE-4043-8523-4E93D5C4AE46}"/>
              </a:ext>
            </a:extLst>
          </p:cNvPr>
          <p:cNvSpPr txBox="1"/>
          <p:nvPr/>
        </p:nvSpPr>
        <p:spPr>
          <a:xfrm>
            <a:off x="5818893" y="4477846"/>
            <a:ext cx="753407" cy="338554"/>
          </a:xfrm>
          <a:prstGeom prst="rect">
            <a:avLst/>
          </a:prstGeom>
          <a:noFill/>
        </p:spPr>
        <p:txBody>
          <a:bodyPr wrap="square" rtlCol="0">
            <a:spAutoFit/>
          </a:bodyPr>
          <a:lstStyle/>
          <a:p>
            <a:r>
              <a:rPr lang="fr-FR" sz="1600" b="1" dirty="0"/>
              <a:t>Forts</a:t>
            </a:r>
          </a:p>
        </p:txBody>
      </p:sp>
      <p:sp>
        <p:nvSpPr>
          <p:cNvPr id="21" name="ZoneTexte 20">
            <a:extLst>
              <a:ext uri="{FF2B5EF4-FFF2-40B4-BE49-F238E27FC236}">
                <a16:creationId xmlns:a16="http://schemas.microsoft.com/office/drawing/2014/main" id="{226D012B-5BE6-3B4A-B65E-CC5EDDAFA6B0}"/>
              </a:ext>
            </a:extLst>
          </p:cNvPr>
          <p:cNvSpPr txBox="1"/>
          <p:nvPr/>
        </p:nvSpPr>
        <p:spPr>
          <a:xfrm>
            <a:off x="1833784" y="4477846"/>
            <a:ext cx="944475" cy="338554"/>
          </a:xfrm>
          <a:prstGeom prst="rect">
            <a:avLst/>
          </a:prstGeom>
          <a:noFill/>
        </p:spPr>
        <p:txBody>
          <a:bodyPr wrap="square" rtlCol="0">
            <a:spAutoFit/>
          </a:bodyPr>
          <a:lstStyle/>
          <a:p>
            <a:r>
              <a:rPr lang="fr-FR" sz="1600" b="1" dirty="0"/>
              <a:t>Faibles</a:t>
            </a:r>
          </a:p>
        </p:txBody>
      </p:sp>
      <p:sp>
        <p:nvSpPr>
          <p:cNvPr id="22" name="Rectangle 21">
            <a:extLst>
              <a:ext uri="{FF2B5EF4-FFF2-40B4-BE49-F238E27FC236}">
                <a16:creationId xmlns:a16="http://schemas.microsoft.com/office/drawing/2014/main" id="{5C8CB1D9-3D0B-8A4D-AC14-A995525A19C8}"/>
              </a:ext>
            </a:extLst>
          </p:cNvPr>
          <p:cNvSpPr/>
          <p:nvPr/>
        </p:nvSpPr>
        <p:spPr>
          <a:xfrm>
            <a:off x="5513512" y="1544959"/>
            <a:ext cx="251849" cy="26669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p:txBody>
      </p:sp>
      <p:pic>
        <p:nvPicPr>
          <p:cNvPr id="23" name="Image 22">
            <a:extLst>
              <a:ext uri="{FF2B5EF4-FFF2-40B4-BE49-F238E27FC236}">
                <a16:creationId xmlns:a16="http://schemas.microsoft.com/office/drawing/2014/main" id="{F959CCD9-8D16-B94B-B498-A3E820B0D8EF}"/>
              </a:ext>
            </a:extLst>
          </p:cNvPr>
          <p:cNvPicPr>
            <a:picLocks noChangeAspect="1"/>
          </p:cNvPicPr>
          <p:nvPr/>
        </p:nvPicPr>
        <p:blipFill>
          <a:blip r:embed="rId6"/>
          <a:stretch>
            <a:fillRect/>
          </a:stretch>
        </p:blipFill>
        <p:spPr>
          <a:xfrm>
            <a:off x="5948678" y="1337152"/>
            <a:ext cx="542428" cy="585028"/>
          </a:xfrm>
          <a:prstGeom prst="rect">
            <a:avLst/>
          </a:prstGeom>
        </p:spPr>
      </p:pic>
    </p:spTree>
    <p:extLst>
      <p:ext uri="{BB962C8B-B14F-4D97-AF65-F5344CB8AC3E}">
        <p14:creationId xmlns:p14="http://schemas.microsoft.com/office/powerpoint/2010/main" val="3554253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9BADA5-3086-114A-950F-936CDD6DD41A}"/>
              </a:ext>
            </a:extLst>
          </p:cNvPr>
          <p:cNvSpPr>
            <a:spLocks noGrp="1"/>
          </p:cNvSpPr>
          <p:nvPr>
            <p:ph type="title"/>
          </p:nvPr>
        </p:nvSpPr>
        <p:spPr/>
        <p:txBody>
          <a:bodyPr/>
          <a:lstStyle/>
          <a:p>
            <a:r>
              <a:rPr lang="fr-FR" dirty="0"/>
              <a:t>Synthèse des résultats</a:t>
            </a:r>
          </a:p>
        </p:txBody>
      </p:sp>
      <p:sp>
        <p:nvSpPr>
          <p:cNvPr id="3" name="Espace réservé du texte 2">
            <a:extLst>
              <a:ext uri="{FF2B5EF4-FFF2-40B4-BE49-F238E27FC236}">
                <a16:creationId xmlns:a16="http://schemas.microsoft.com/office/drawing/2014/main" id="{802BCA93-60B1-174E-9D59-6714A05F3758}"/>
              </a:ext>
            </a:extLst>
          </p:cNvPr>
          <p:cNvSpPr>
            <a:spLocks noGrp="1"/>
          </p:cNvSpPr>
          <p:nvPr>
            <p:ph type="body" sz="quarter" idx="13"/>
          </p:nvPr>
        </p:nvSpPr>
        <p:spPr/>
        <p:txBody>
          <a:bodyPr/>
          <a:lstStyle/>
          <a:p>
            <a:pPr lvl="1" algn="just">
              <a:buFont typeface="Arial" panose="020B0604020202020204" pitchFamily="34" charset="0"/>
              <a:buChar char="•"/>
            </a:pPr>
            <a:endParaRPr lang="fr-LU" dirty="0"/>
          </a:p>
          <a:p>
            <a:pPr lvl="1" algn="just">
              <a:buFont typeface="Arial" panose="020B0604020202020204" pitchFamily="34" charset="0"/>
              <a:buChar char="•"/>
            </a:pPr>
            <a:r>
              <a:rPr lang="fr-LU" dirty="0"/>
              <a:t>Davantage de </a:t>
            </a:r>
            <a:r>
              <a:rPr lang="fr-LU" b="1" dirty="0"/>
              <a:t>pratiques</a:t>
            </a:r>
            <a:r>
              <a:rPr lang="fr-LU" dirty="0"/>
              <a:t> de </a:t>
            </a:r>
            <a:r>
              <a:rPr lang="fr-LU" dirty="0" err="1"/>
              <a:t>numératie</a:t>
            </a:r>
            <a:r>
              <a:rPr lang="fr-LU" dirty="0"/>
              <a:t> informelle à domicile sont associées à de meilleures compétences mathématiques; les parents des élèves ayant de moins bonnes performances entrent plus fréquemment en </a:t>
            </a:r>
            <a:r>
              <a:rPr lang="fr-LU" b="1" dirty="0"/>
              <a:t>contact</a:t>
            </a:r>
            <a:r>
              <a:rPr lang="fr-LU" dirty="0"/>
              <a:t> avec les enseignants de leur enfant.</a:t>
            </a:r>
          </a:p>
          <a:p>
            <a:pPr lvl="1" algn="just">
              <a:buFont typeface="Arial" panose="020B0604020202020204" pitchFamily="34" charset="0"/>
              <a:buChar char="•"/>
            </a:pPr>
            <a:endParaRPr lang="fr-LU" dirty="0"/>
          </a:p>
          <a:p>
            <a:pPr lvl="1" algn="just">
              <a:buFont typeface="Arial" panose="020B0604020202020204" pitchFamily="34" charset="0"/>
              <a:buChar char="•"/>
            </a:pPr>
            <a:r>
              <a:rPr lang="fr-FR" dirty="0"/>
              <a:t>Jouer régulièrement aux jeux mathématiques </a:t>
            </a:r>
            <a:r>
              <a:rPr lang="fr-FR" b="1" dirty="0"/>
              <a:t>à l’école </a:t>
            </a:r>
            <a:r>
              <a:rPr lang="fr-FR" dirty="0"/>
              <a:t>a globalement permis d’améliorer les compétences mathématiques des élèves, mais pas celles des élèves avec de performances initiales basses.</a:t>
            </a:r>
          </a:p>
          <a:p>
            <a:pPr lvl="1" algn="just">
              <a:buFont typeface="Arial" panose="020B0604020202020204" pitchFamily="34" charset="0"/>
              <a:buChar char="•"/>
            </a:pPr>
            <a:endParaRPr lang="fr-FR" dirty="0"/>
          </a:p>
          <a:p>
            <a:pPr lvl="1" algn="just">
              <a:buFont typeface="Arial" panose="020B0604020202020204" pitchFamily="34" charset="0"/>
              <a:buChar char="•"/>
            </a:pPr>
            <a:r>
              <a:rPr lang="fr-FR" dirty="0"/>
              <a:t>Transmettre ces jeux mathématiques </a:t>
            </a:r>
            <a:r>
              <a:rPr lang="fr-FR" b="1" dirty="0"/>
              <a:t>à domicile </a:t>
            </a:r>
            <a:r>
              <a:rPr lang="fr-FR" dirty="0"/>
              <a:t>a permis d’améliorer les compétences des élèves ayant des performances initiales basses.</a:t>
            </a:r>
            <a:endParaRPr lang="fr-LU" dirty="0"/>
          </a:p>
        </p:txBody>
      </p:sp>
      <p:pic>
        <p:nvPicPr>
          <p:cNvPr id="4" name="Picture 4">
            <a:extLst>
              <a:ext uri="{FF2B5EF4-FFF2-40B4-BE49-F238E27FC236}">
                <a16:creationId xmlns:a16="http://schemas.microsoft.com/office/drawing/2014/main" id="{269D7C33-3C5B-0640-B50E-E3CF40C5E0B7}"/>
              </a:ext>
            </a:extLst>
          </p:cNvPr>
          <p:cNvPicPr>
            <a:picLocks noChangeAspect="1"/>
          </p:cNvPicPr>
          <p:nvPr/>
        </p:nvPicPr>
        <p:blipFill>
          <a:blip r:embed="rId2"/>
          <a:stretch>
            <a:fillRect/>
          </a:stretch>
        </p:blipFill>
        <p:spPr>
          <a:xfrm>
            <a:off x="6353132" y="691545"/>
            <a:ext cx="1268520" cy="575977"/>
          </a:xfrm>
          <a:prstGeom prst="rect">
            <a:avLst/>
          </a:prstGeom>
        </p:spPr>
      </p:pic>
      <p:pic>
        <p:nvPicPr>
          <p:cNvPr id="5" name="Picture 5">
            <a:extLst>
              <a:ext uri="{FF2B5EF4-FFF2-40B4-BE49-F238E27FC236}">
                <a16:creationId xmlns:a16="http://schemas.microsoft.com/office/drawing/2014/main" id="{C89F6421-C450-7048-B092-217ED6911C18}"/>
              </a:ext>
            </a:extLst>
          </p:cNvPr>
          <p:cNvPicPr>
            <a:picLocks noChangeAspect="1"/>
          </p:cNvPicPr>
          <p:nvPr/>
        </p:nvPicPr>
        <p:blipFill>
          <a:blip r:embed="rId3"/>
          <a:stretch>
            <a:fillRect/>
          </a:stretch>
        </p:blipFill>
        <p:spPr>
          <a:xfrm>
            <a:off x="4628232" y="706233"/>
            <a:ext cx="1567365" cy="546602"/>
          </a:xfrm>
          <a:prstGeom prst="rect">
            <a:avLst/>
          </a:prstGeom>
        </p:spPr>
      </p:pic>
    </p:spTree>
    <p:extLst>
      <p:ext uri="{BB962C8B-B14F-4D97-AF65-F5344CB8AC3E}">
        <p14:creationId xmlns:p14="http://schemas.microsoft.com/office/powerpoint/2010/main" val="2022893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LU" sz="2800" b="1" dirty="0">
                <a:solidFill>
                  <a:schemeClr val="accent3"/>
                </a:solidFill>
                <a:latin typeface="Arial" pitchFamily="34" charset="0"/>
                <a:cs typeface="Arial" pitchFamily="34" charset="0"/>
              </a:rPr>
              <a:t>Le point de départ de notre réflexion : </a:t>
            </a:r>
            <a:br>
              <a:rPr lang="fr-LU" sz="2800" b="1" dirty="0">
                <a:solidFill>
                  <a:schemeClr val="accent3"/>
                </a:solidFill>
                <a:latin typeface="Arial" pitchFamily="34" charset="0"/>
                <a:cs typeface="Arial" pitchFamily="34" charset="0"/>
              </a:rPr>
            </a:br>
            <a:r>
              <a:rPr lang="fr-LU" sz="2800" b="1" dirty="0">
                <a:solidFill>
                  <a:schemeClr val="accent3"/>
                </a:solidFill>
                <a:latin typeface="Arial" pitchFamily="34" charset="0"/>
                <a:cs typeface="Arial" pitchFamily="34" charset="0"/>
              </a:rPr>
              <a:t>la recherche </a:t>
            </a:r>
            <a:r>
              <a:rPr lang="fr-LU" sz="2800" b="1" i="1" dirty="0" err="1">
                <a:solidFill>
                  <a:schemeClr val="accent3"/>
                </a:solidFill>
                <a:latin typeface="Arial" pitchFamily="34" charset="0"/>
                <a:cs typeface="Arial" pitchFamily="34" charset="0"/>
              </a:rPr>
              <a:t>MathPlay</a:t>
            </a:r>
            <a:r>
              <a:rPr lang="en-US" sz="2800" b="1" dirty="0">
                <a:solidFill>
                  <a:schemeClr val="accent3"/>
                </a:solidFill>
                <a:latin typeface="Arial" pitchFamily="34" charset="0"/>
                <a:cs typeface="Arial" pitchFamily="34" charset="0"/>
              </a:rPr>
              <a:t/>
            </a:r>
            <a:br>
              <a:rPr lang="en-US" sz="2800" b="1" dirty="0">
                <a:solidFill>
                  <a:schemeClr val="accent3"/>
                </a:solidFill>
                <a:latin typeface="Arial" pitchFamily="34" charset="0"/>
                <a:cs typeface="Arial" pitchFamily="34" charset="0"/>
              </a:rPr>
            </a:br>
            <a:endParaRPr lang="en-US" sz="2800" b="1" dirty="0">
              <a:solidFill>
                <a:schemeClr val="accent3"/>
              </a:solidFill>
            </a:endParaRPr>
          </a:p>
        </p:txBody>
      </p:sp>
      <p:pic>
        <p:nvPicPr>
          <p:cNvPr id="3" name="Picture 2"/>
          <p:cNvPicPr>
            <a:picLocks noChangeAspect="1"/>
          </p:cNvPicPr>
          <p:nvPr/>
        </p:nvPicPr>
        <p:blipFill>
          <a:blip r:embed="rId3"/>
          <a:stretch>
            <a:fillRect/>
          </a:stretch>
        </p:blipFill>
        <p:spPr>
          <a:xfrm>
            <a:off x="433671" y="6086879"/>
            <a:ext cx="1211248" cy="422410"/>
          </a:xfrm>
          <a:prstGeom prst="rect">
            <a:avLst/>
          </a:prstGeom>
        </p:spPr>
      </p:pic>
      <p:pic>
        <p:nvPicPr>
          <p:cNvPr id="5" name="Picture 4"/>
          <p:cNvPicPr>
            <a:picLocks noChangeAspect="1"/>
          </p:cNvPicPr>
          <p:nvPr/>
        </p:nvPicPr>
        <p:blipFill>
          <a:blip r:embed="rId4"/>
          <a:stretch>
            <a:fillRect/>
          </a:stretch>
        </p:blipFill>
        <p:spPr>
          <a:xfrm>
            <a:off x="3937739" y="5944855"/>
            <a:ext cx="1268520" cy="575977"/>
          </a:xfrm>
          <a:prstGeom prst="rect">
            <a:avLst/>
          </a:prstGeom>
        </p:spPr>
      </p:pic>
    </p:spTree>
    <p:extLst>
      <p:ext uri="{BB962C8B-B14F-4D97-AF65-F5344CB8AC3E}">
        <p14:creationId xmlns:p14="http://schemas.microsoft.com/office/powerpoint/2010/main" val="146534623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599" y="2958227"/>
            <a:ext cx="6400800" cy="1447153"/>
          </a:xfrm>
        </p:spPr>
        <p:txBody>
          <a:bodyPr/>
          <a:lstStyle/>
          <a:p>
            <a:endParaRPr lang="fr-CH" b="1" u="sng" dirty="0"/>
          </a:p>
          <a:p>
            <a:r>
              <a:rPr lang="fr-CH" b="1" dirty="0"/>
              <a:t>Dans les interventions implémentées à domicile</a:t>
            </a:r>
          </a:p>
        </p:txBody>
      </p:sp>
      <p:sp>
        <p:nvSpPr>
          <p:cNvPr id="4" name="Title 3"/>
          <p:cNvSpPr>
            <a:spLocks noGrp="1"/>
          </p:cNvSpPr>
          <p:nvPr>
            <p:ph type="ctrTitle"/>
          </p:nvPr>
        </p:nvSpPr>
        <p:spPr>
          <a:xfrm>
            <a:off x="685800" y="2238515"/>
            <a:ext cx="7772400" cy="1470422"/>
          </a:xfrm>
        </p:spPr>
        <p:txBody>
          <a:bodyPr/>
          <a:lstStyle/>
          <a:p>
            <a:r>
              <a:rPr lang="fr-BE" altLang="en-US" sz="3200" b="1" dirty="0">
                <a:solidFill>
                  <a:schemeClr val="accent3"/>
                </a:solidFill>
                <a:latin typeface="Arial" pitchFamily="34" charset="0"/>
                <a:cs typeface="Arial" pitchFamily="34" charset="0"/>
              </a:rPr>
              <a:t>Les enjeux méthodologiques et éthiques</a:t>
            </a:r>
            <a:endParaRPr lang="en-US" b="1" dirty="0">
              <a:solidFill>
                <a:schemeClr val="accent3"/>
              </a:solidFill>
            </a:endParaRPr>
          </a:p>
        </p:txBody>
      </p:sp>
      <p:pic>
        <p:nvPicPr>
          <p:cNvPr id="6" name="Picture 5"/>
          <p:cNvPicPr>
            <a:picLocks noChangeAspect="1"/>
          </p:cNvPicPr>
          <p:nvPr/>
        </p:nvPicPr>
        <p:blipFill>
          <a:blip r:embed="rId3"/>
          <a:stretch>
            <a:fillRect/>
          </a:stretch>
        </p:blipFill>
        <p:spPr>
          <a:xfrm>
            <a:off x="3937739" y="5944855"/>
            <a:ext cx="1268520" cy="575977"/>
          </a:xfrm>
          <a:prstGeom prst="rect">
            <a:avLst/>
          </a:prstGeom>
        </p:spPr>
      </p:pic>
      <p:pic>
        <p:nvPicPr>
          <p:cNvPr id="7" name="Picture 6"/>
          <p:cNvPicPr>
            <a:picLocks noChangeAspect="1"/>
          </p:cNvPicPr>
          <p:nvPr/>
        </p:nvPicPr>
        <p:blipFill>
          <a:blip r:embed="rId4"/>
          <a:stretch>
            <a:fillRect/>
          </a:stretch>
        </p:blipFill>
        <p:spPr>
          <a:xfrm>
            <a:off x="433671" y="6086879"/>
            <a:ext cx="1211248" cy="422410"/>
          </a:xfrm>
          <a:prstGeom prst="rect">
            <a:avLst/>
          </a:prstGeom>
        </p:spPr>
      </p:pic>
    </p:spTree>
    <p:extLst>
      <p:ext uri="{BB962C8B-B14F-4D97-AF65-F5344CB8AC3E}">
        <p14:creationId xmlns:p14="http://schemas.microsoft.com/office/powerpoint/2010/main" val="25820374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a:t>Interventions implémentées à domicile</a:t>
            </a:r>
            <a:endParaRPr lang="en-US" dirty="0"/>
          </a:p>
        </p:txBody>
      </p:sp>
      <p:pic>
        <p:nvPicPr>
          <p:cNvPr id="4" name="Picture 3"/>
          <p:cNvPicPr>
            <a:picLocks noChangeAspect="1"/>
          </p:cNvPicPr>
          <p:nvPr/>
        </p:nvPicPr>
        <p:blipFill>
          <a:blip r:embed="rId3"/>
          <a:stretch>
            <a:fillRect/>
          </a:stretch>
        </p:blipFill>
        <p:spPr>
          <a:xfrm>
            <a:off x="4628232" y="706233"/>
            <a:ext cx="1567365" cy="546602"/>
          </a:xfrm>
          <a:prstGeom prst="rect">
            <a:avLst/>
          </a:prstGeom>
        </p:spPr>
      </p:pic>
      <p:pic>
        <p:nvPicPr>
          <p:cNvPr id="5" name="Picture 4"/>
          <p:cNvPicPr>
            <a:picLocks noChangeAspect="1"/>
          </p:cNvPicPr>
          <p:nvPr/>
        </p:nvPicPr>
        <p:blipFill>
          <a:blip r:embed="rId4"/>
          <a:stretch>
            <a:fillRect/>
          </a:stretch>
        </p:blipFill>
        <p:spPr>
          <a:xfrm>
            <a:off x="6353132" y="691545"/>
            <a:ext cx="1268520" cy="575977"/>
          </a:xfrm>
          <a:prstGeom prst="rect">
            <a:avLst/>
          </a:prstGeom>
        </p:spPr>
      </p:pic>
      <p:grpSp>
        <p:nvGrpSpPr>
          <p:cNvPr id="6" name="Group 5"/>
          <p:cNvGrpSpPr/>
          <p:nvPr/>
        </p:nvGrpSpPr>
        <p:grpSpPr>
          <a:xfrm>
            <a:off x="-24128" y="1579615"/>
            <a:ext cx="9145495" cy="2210351"/>
            <a:chOff x="-747" y="1743196"/>
            <a:chExt cx="9145495" cy="2210351"/>
          </a:xfrm>
        </p:grpSpPr>
        <p:sp>
          <p:nvSpPr>
            <p:cNvPr id="7" name="ZoneTexte 1">
              <a:extLst>
                <a:ext uri="{FF2B5EF4-FFF2-40B4-BE49-F238E27FC236}">
                  <a16:creationId xmlns:a16="http://schemas.microsoft.com/office/drawing/2014/main" id="{1785DD53-AEB9-734F-8AD7-35B10E47D94D}"/>
                </a:ext>
              </a:extLst>
            </p:cNvPr>
            <p:cNvSpPr txBox="1"/>
            <p:nvPr/>
          </p:nvSpPr>
          <p:spPr>
            <a:xfrm rot="19825232">
              <a:off x="142085" y="2123514"/>
              <a:ext cx="1114536" cy="300082"/>
            </a:xfrm>
            <a:prstGeom prst="rect">
              <a:avLst/>
            </a:prstGeom>
            <a:noFill/>
          </p:spPr>
          <p:txBody>
            <a:bodyPr wrap="none" rtlCol="0">
              <a:spAutoFit/>
            </a:bodyPr>
            <a:lstStyle/>
            <a:p>
              <a:pPr defTabSz="685800" fontAlgn="auto">
                <a:spcBef>
                  <a:spcPts val="0"/>
                </a:spcBef>
                <a:spcAft>
                  <a:spcPts val="0"/>
                </a:spcAft>
              </a:pPr>
              <a:r>
                <a:rPr lang="fr-FR" sz="1350" dirty="0">
                  <a:latin typeface="Calibri" panose="020F0502020204030204"/>
                  <a:ea typeface="+mn-ea"/>
                  <a:cs typeface="+mn-cs"/>
                </a:rPr>
                <a:t>Recrutement</a:t>
              </a:r>
            </a:p>
          </p:txBody>
        </p:sp>
        <p:sp>
          <p:nvSpPr>
            <p:cNvPr id="9" name="ZoneTexte 3">
              <a:extLst>
                <a:ext uri="{FF2B5EF4-FFF2-40B4-BE49-F238E27FC236}">
                  <a16:creationId xmlns:a16="http://schemas.microsoft.com/office/drawing/2014/main" id="{025D6843-75DE-1743-8F3A-7F17582D413B}"/>
                </a:ext>
              </a:extLst>
            </p:cNvPr>
            <p:cNvSpPr txBox="1"/>
            <p:nvPr/>
          </p:nvSpPr>
          <p:spPr>
            <a:xfrm rot="19825232">
              <a:off x="1203130" y="2177198"/>
              <a:ext cx="990977" cy="253916"/>
            </a:xfrm>
            <a:prstGeom prst="rect">
              <a:avLst/>
            </a:prstGeom>
            <a:noFill/>
          </p:spPr>
          <p:txBody>
            <a:bodyPr wrap="none" rtlCol="0">
              <a:spAutoFit/>
            </a:bodyPr>
            <a:lstStyle/>
            <a:p>
              <a:pPr defTabSz="685800" fontAlgn="auto">
                <a:spcBef>
                  <a:spcPts val="0"/>
                </a:spcBef>
                <a:spcAft>
                  <a:spcPts val="0"/>
                </a:spcAft>
              </a:pPr>
              <a:r>
                <a:rPr lang="fr-FR" sz="1050" dirty="0">
                  <a:solidFill>
                    <a:prstClr val="black"/>
                  </a:solidFill>
                  <a:latin typeface="Calibri" panose="020F0502020204030204"/>
                  <a:ea typeface="+mn-ea"/>
                  <a:cs typeface="+mn-cs"/>
                </a:rPr>
                <a:t>Consentement</a:t>
              </a:r>
            </a:p>
          </p:txBody>
        </p:sp>
        <p:sp>
          <p:nvSpPr>
            <p:cNvPr id="10" name="ZoneTexte 4">
              <a:extLst>
                <a:ext uri="{FF2B5EF4-FFF2-40B4-BE49-F238E27FC236}">
                  <a16:creationId xmlns:a16="http://schemas.microsoft.com/office/drawing/2014/main" id="{DD079314-B11B-1143-B52E-C6038E5AA364}"/>
                </a:ext>
              </a:extLst>
            </p:cNvPr>
            <p:cNvSpPr txBox="1"/>
            <p:nvPr/>
          </p:nvSpPr>
          <p:spPr>
            <a:xfrm rot="19825232">
              <a:off x="2235052" y="1856079"/>
              <a:ext cx="1781666" cy="415498"/>
            </a:xfrm>
            <a:prstGeom prst="rect">
              <a:avLst/>
            </a:prstGeom>
            <a:noFill/>
          </p:spPr>
          <p:txBody>
            <a:bodyPr wrap="square" rtlCol="0">
              <a:spAutoFit/>
            </a:bodyPr>
            <a:lstStyle/>
            <a:p>
              <a:pPr defTabSz="685800" fontAlgn="auto">
                <a:spcBef>
                  <a:spcPts val="0"/>
                </a:spcBef>
                <a:spcAft>
                  <a:spcPts val="0"/>
                </a:spcAft>
              </a:pPr>
              <a:r>
                <a:rPr lang="fr-FR" sz="1050" dirty="0">
                  <a:solidFill>
                    <a:prstClr val="black"/>
                  </a:solidFill>
                  <a:latin typeface="Calibri" panose="020F0502020204030204"/>
                  <a:ea typeface="+mn-ea"/>
                  <a:cs typeface="+mn-cs"/>
                </a:rPr>
                <a:t>Obtenir les données sociodémographiques</a:t>
              </a:r>
            </a:p>
          </p:txBody>
        </p:sp>
        <p:sp>
          <p:nvSpPr>
            <p:cNvPr id="11" name="ZoneTexte 5">
              <a:extLst>
                <a:ext uri="{FF2B5EF4-FFF2-40B4-BE49-F238E27FC236}">
                  <a16:creationId xmlns:a16="http://schemas.microsoft.com/office/drawing/2014/main" id="{B7B8A88B-1979-394E-B458-64C75DEBE439}"/>
                </a:ext>
              </a:extLst>
            </p:cNvPr>
            <p:cNvSpPr txBox="1"/>
            <p:nvPr/>
          </p:nvSpPr>
          <p:spPr>
            <a:xfrm rot="19825232">
              <a:off x="3768117" y="1975247"/>
              <a:ext cx="1771767" cy="300082"/>
            </a:xfrm>
            <a:prstGeom prst="rect">
              <a:avLst/>
            </a:prstGeom>
            <a:noFill/>
          </p:spPr>
          <p:txBody>
            <a:bodyPr wrap="none" rtlCol="0">
              <a:spAutoFit/>
            </a:bodyPr>
            <a:lstStyle/>
            <a:p>
              <a:pPr defTabSz="685800" fontAlgn="auto">
                <a:spcBef>
                  <a:spcPts val="0"/>
                </a:spcBef>
                <a:spcAft>
                  <a:spcPts val="0"/>
                </a:spcAft>
              </a:pPr>
              <a:r>
                <a:rPr lang="fr-FR" sz="1350" dirty="0">
                  <a:solidFill>
                    <a:prstClr val="black"/>
                  </a:solidFill>
                  <a:latin typeface="Calibri" panose="020F0502020204030204"/>
                  <a:ea typeface="+mn-ea"/>
                  <a:cs typeface="+mn-cs"/>
                </a:rPr>
                <a:t>Formation des parents</a:t>
              </a:r>
            </a:p>
          </p:txBody>
        </p:sp>
        <p:sp>
          <p:nvSpPr>
            <p:cNvPr id="12" name="ZoneTexte 6">
              <a:extLst>
                <a:ext uri="{FF2B5EF4-FFF2-40B4-BE49-F238E27FC236}">
                  <a16:creationId xmlns:a16="http://schemas.microsoft.com/office/drawing/2014/main" id="{3E329F2B-16C6-2848-8BDB-B98E22233FB4}"/>
                </a:ext>
              </a:extLst>
            </p:cNvPr>
            <p:cNvSpPr txBox="1"/>
            <p:nvPr/>
          </p:nvSpPr>
          <p:spPr>
            <a:xfrm rot="19580652">
              <a:off x="7457447" y="1743196"/>
              <a:ext cx="1687301" cy="507831"/>
            </a:xfrm>
            <a:prstGeom prst="rect">
              <a:avLst/>
            </a:prstGeom>
            <a:noFill/>
          </p:spPr>
          <p:txBody>
            <a:bodyPr wrap="square" rtlCol="0">
              <a:spAutoFit/>
            </a:bodyPr>
            <a:lstStyle/>
            <a:p>
              <a:pPr defTabSz="685800" fontAlgn="auto">
                <a:spcBef>
                  <a:spcPts val="0"/>
                </a:spcBef>
                <a:spcAft>
                  <a:spcPts val="0"/>
                </a:spcAft>
              </a:pPr>
              <a:r>
                <a:rPr lang="fr-FR" sz="1350" dirty="0">
                  <a:solidFill>
                    <a:prstClr val="black"/>
                  </a:solidFill>
                  <a:latin typeface="Calibri" panose="020F0502020204030204"/>
                  <a:ea typeface="+mn-ea"/>
                  <a:cs typeface="+mn-cs"/>
                </a:rPr>
                <a:t>Mesurer la fidélité d’implémentation</a:t>
              </a:r>
            </a:p>
          </p:txBody>
        </p:sp>
        <p:cxnSp>
          <p:nvCxnSpPr>
            <p:cNvPr id="13" name="Connecteur droit avec flèche 8">
              <a:extLst>
                <a:ext uri="{FF2B5EF4-FFF2-40B4-BE49-F238E27FC236}">
                  <a16:creationId xmlns:a16="http://schemas.microsoft.com/office/drawing/2014/main" id="{EA6CE6AD-CCE2-CF41-98B2-8C792D4D4750}"/>
                </a:ext>
              </a:extLst>
            </p:cNvPr>
            <p:cNvCxnSpPr/>
            <p:nvPr/>
          </p:nvCxnSpPr>
          <p:spPr>
            <a:xfrm flipV="1">
              <a:off x="131030" y="2707235"/>
              <a:ext cx="8808863" cy="62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ZoneTexte 9">
              <a:extLst>
                <a:ext uri="{FF2B5EF4-FFF2-40B4-BE49-F238E27FC236}">
                  <a16:creationId xmlns:a16="http://schemas.microsoft.com/office/drawing/2014/main" id="{415AE15D-3880-5D43-A2C4-464A36C0D2BB}"/>
                </a:ext>
              </a:extLst>
            </p:cNvPr>
            <p:cNvSpPr txBox="1"/>
            <p:nvPr/>
          </p:nvSpPr>
          <p:spPr>
            <a:xfrm>
              <a:off x="-747" y="2960968"/>
              <a:ext cx="1986059" cy="992579"/>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Lettre envoyée aux parents</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Publicité à la radio, affiches, …</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Porte-à-porte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Recruter les enseignants et demander aux parents s’ils acceptent</a:t>
              </a:r>
            </a:p>
          </p:txBody>
        </p:sp>
        <p:sp>
          <p:nvSpPr>
            <p:cNvPr id="15" name="ZoneTexte 10">
              <a:extLst>
                <a:ext uri="{FF2B5EF4-FFF2-40B4-BE49-F238E27FC236}">
                  <a16:creationId xmlns:a16="http://schemas.microsoft.com/office/drawing/2014/main" id="{6957C5C8-FDD1-164E-843B-88F6E1A9EB98}"/>
                </a:ext>
              </a:extLst>
            </p:cNvPr>
            <p:cNvSpPr txBox="1"/>
            <p:nvPr/>
          </p:nvSpPr>
          <p:spPr>
            <a:xfrm>
              <a:off x="1825333" y="2942616"/>
              <a:ext cx="1691120" cy="542456"/>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Questionnaire court</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Rempli avec un membre de l’équipe de recherche</a:t>
              </a:r>
            </a:p>
          </p:txBody>
        </p:sp>
        <p:sp>
          <p:nvSpPr>
            <p:cNvPr id="16" name="ZoneTexte 11">
              <a:extLst>
                <a:ext uri="{FF2B5EF4-FFF2-40B4-BE49-F238E27FC236}">
                  <a16:creationId xmlns:a16="http://schemas.microsoft.com/office/drawing/2014/main" id="{59599E04-A2DC-4A43-8064-9573ACEAFDED}"/>
                </a:ext>
              </a:extLst>
            </p:cNvPr>
            <p:cNvSpPr txBox="1"/>
            <p:nvPr/>
          </p:nvSpPr>
          <p:spPr>
            <a:xfrm>
              <a:off x="3536391" y="2905626"/>
              <a:ext cx="2057400" cy="842538"/>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Soirées d’information, ateliers (Math </a:t>
              </a:r>
              <a:r>
                <a:rPr lang="fr-FR" sz="975" dirty="0" err="1">
                  <a:solidFill>
                    <a:prstClr val="black"/>
                  </a:solidFill>
                  <a:latin typeface="Calibri" panose="020F0502020204030204"/>
                  <a:ea typeface="+mn-ea"/>
                  <a:cs typeface="+mn-cs"/>
                </a:rPr>
                <a:t>Nights</a:t>
              </a:r>
              <a:r>
                <a:rPr lang="fr-FR" sz="975" dirty="0">
                  <a:solidFill>
                    <a:prstClr val="black"/>
                  </a:solidFill>
                  <a:latin typeface="Calibri" panose="020F0502020204030204"/>
                  <a:ea typeface="+mn-ea"/>
                  <a:cs typeface="+mn-cs"/>
                </a:rPr>
                <a:t>)</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Avec repas, garde d’enfants, …</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Supports traduits en plusieurs langues (film, prospectus)?</a:t>
              </a:r>
            </a:p>
          </p:txBody>
        </p:sp>
        <p:sp>
          <p:nvSpPr>
            <p:cNvPr id="17" name="ZoneTexte 12">
              <a:extLst>
                <a:ext uri="{FF2B5EF4-FFF2-40B4-BE49-F238E27FC236}">
                  <a16:creationId xmlns:a16="http://schemas.microsoft.com/office/drawing/2014/main" id="{3E0DF1D4-F209-1147-8225-1A5F718AC46B}"/>
                </a:ext>
              </a:extLst>
            </p:cNvPr>
            <p:cNvSpPr txBox="1"/>
            <p:nvPr/>
          </p:nvSpPr>
          <p:spPr>
            <a:xfrm>
              <a:off x="6944839" y="2885317"/>
              <a:ext cx="2175781" cy="992579"/>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Auto-rapportée:</a:t>
              </a:r>
            </a:p>
            <a:p>
              <a:pPr marL="557213" lvl="1"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Carnets de communication</a:t>
              </a:r>
            </a:p>
            <a:p>
              <a:pPr marL="557213" lvl="1"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Application smartphone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Téléphones réguliers à domicile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Enregistrements audio</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Visites à domicile</a:t>
              </a:r>
            </a:p>
          </p:txBody>
        </p:sp>
        <p:sp>
          <p:nvSpPr>
            <p:cNvPr id="18" name="ZoneTexte 13">
              <a:extLst>
                <a:ext uri="{FF2B5EF4-FFF2-40B4-BE49-F238E27FC236}">
                  <a16:creationId xmlns:a16="http://schemas.microsoft.com/office/drawing/2014/main" id="{749C35E0-0FB6-4846-87C0-70B55171C8B1}"/>
                </a:ext>
              </a:extLst>
            </p:cNvPr>
            <p:cNvSpPr txBox="1"/>
            <p:nvPr/>
          </p:nvSpPr>
          <p:spPr>
            <a:xfrm rot="19825232">
              <a:off x="5648103" y="1988717"/>
              <a:ext cx="1560555" cy="300082"/>
            </a:xfrm>
            <a:prstGeom prst="rect">
              <a:avLst/>
            </a:prstGeom>
            <a:noFill/>
          </p:spPr>
          <p:txBody>
            <a:bodyPr wrap="none" rtlCol="0">
              <a:spAutoFit/>
            </a:bodyPr>
            <a:lstStyle/>
            <a:p>
              <a:pPr defTabSz="685800" fontAlgn="auto">
                <a:spcBef>
                  <a:spcPts val="0"/>
                </a:spcBef>
                <a:spcAft>
                  <a:spcPts val="0"/>
                </a:spcAft>
              </a:pPr>
              <a:r>
                <a:rPr lang="fr-FR" sz="1350" dirty="0">
                  <a:solidFill>
                    <a:prstClr val="black"/>
                  </a:solidFill>
                  <a:latin typeface="Calibri" panose="020F0502020204030204"/>
                  <a:ea typeface="+mn-ea"/>
                  <a:cs typeface="+mn-cs"/>
                </a:rPr>
                <a:t>Type d’intervention</a:t>
              </a:r>
            </a:p>
          </p:txBody>
        </p:sp>
        <p:sp>
          <p:nvSpPr>
            <p:cNvPr id="19" name="ZoneTexte 14">
              <a:extLst>
                <a:ext uri="{FF2B5EF4-FFF2-40B4-BE49-F238E27FC236}">
                  <a16:creationId xmlns:a16="http://schemas.microsoft.com/office/drawing/2014/main" id="{C0B65628-05EA-6340-8F92-0C32B71ECE24}"/>
                </a:ext>
              </a:extLst>
            </p:cNvPr>
            <p:cNvSpPr txBox="1"/>
            <p:nvPr/>
          </p:nvSpPr>
          <p:spPr>
            <a:xfrm>
              <a:off x="5610831" y="2915972"/>
              <a:ext cx="1473455" cy="542456"/>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Cahiers d’exercices</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Math story </a:t>
              </a:r>
              <a:r>
                <a:rPr lang="fr-FR" sz="975" dirty="0" err="1">
                  <a:solidFill>
                    <a:prstClr val="black"/>
                  </a:solidFill>
                  <a:latin typeface="Calibri" panose="020F0502020204030204"/>
                  <a:ea typeface="+mn-ea"/>
                  <a:cs typeface="+mn-cs"/>
                </a:rPr>
                <a:t>telling</a:t>
              </a:r>
              <a:endParaRPr lang="fr-FR" sz="975" dirty="0">
                <a:solidFill>
                  <a:prstClr val="black"/>
                </a:solidFill>
                <a:latin typeface="Calibri" panose="020F0502020204030204"/>
                <a:ea typeface="+mn-ea"/>
                <a:cs typeface="+mn-cs"/>
              </a:endParaRP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Jeux (math </a:t>
              </a:r>
              <a:r>
                <a:rPr lang="fr-FR" sz="975" dirty="0" err="1">
                  <a:solidFill>
                    <a:prstClr val="black"/>
                  </a:solidFill>
                  <a:latin typeface="Calibri" panose="020F0502020204030204"/>
                  <a:ea typeface="+mn-ea"/>
                  <a:cs typeface="+mn-cs"/>
                </a:rPr>
                <a:t>bags</a:t>
              </a:r>
              <a:r>
                <a:rPr lang="fr-FR" sz="975" dirty="0">
                  <a:solidFill>
                    <a:prstClr val="black"/>
                  </a:solidFill>
                  <a:latin typeface="Calibri" panose="020F0502020204030204"/>
                  <a:ea typeface="+mn-ea"/>
                  <a:cs typeface="+mn-cs"/>
                </a:rPr>
                <a:t>)</a:t>
              </a:r>
            </a:p>
          </p:txBody>
        </p:sp>
      </p:grpSp>
    </p:spTree>
    <p:extLst>
      <p:ext uri="{BB962C8B-B14F-4D97-AF65-F5344CB8AC3E}">
        <p14:creationId xmlns:p14="http://schemas.microsoft.com/office/powerpoint/2010/main" val="2379534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a:t>Interventions implémentées à domicile</a:t>
            </a:r>
            <a:endParaRPr lang="en-US" dirty="0"/>
          </a:p>
        </p:txBody>
      </p:sp>
      <p:pic>
        <p:nvPicPr>
          <p:cNvPr id="4" name="Picture 3"/>
          <p:cNvPicPr>
            <a:picLocks noChangeAspect="1"/>
          </p:cNvPicPr>
          <p:nvPr/>
        </p:nvPicPr>
        <p:blipFill>
          <a:blip r:embed="rId3"/>
          <a:stretch>
            <a:fillRect/>
          </a:stretch>
        </p:blipFill>
        <p:spPr>
          <a:xfrm>
            <a:off x="4628232" y="706233"/>
            <a:ext cx="1567365" cy="546602"/>
          </a:xfrm>
          <a:prstGeom prst="rect">
            <a:avLst/>
          </a:prstGeom>
        </p:spPr>
      </p:pic>
      <p:pic>
        <p:nvPicPr>
          <p:cNvPr id="5" name="Picture 4"/>
          <p:cNvPicPr>
            <a:picLocks noChangeAspect="1"/>
          </p:cNvPicPr>
          <p:nvPr/>
        </p:nvPicPr>
        <p:blipFill>
          <a:blip r:embed="rId4"/>
          <a:stretch>
            <a:fillRect/>
          </a:stretch>
        </p:blipFill>
        <p:spPr>
          <a:xfrm>
            <a:off x="6353132" y="691545"/>
            <a:ext cx="1268520" cy="575977"/>
          </a:xfrm>
          <a:prstGeom prst="rect">
            <a:avLst/>
          </a:prstGeom>
        </p:spPr>
      </p:pic>
      <p:grpSp>
        <p:nvGrpSpPr>
          <p:cNvPr id="6" name="Group 5"/>
          <p:cNvGrpSpPr/>
          <p:nvPr/>
        </p:nvGrpSpPr>
        <p:grpSpPr>
          <a:xfrm>
            <a:off x="-24128" y="1579615"/>
            <a:ext cx="9145495" cy="2210351"/>
            <a:chOff x="-747" y="1743196"/>
            <a:chExt cx="9145495" cy="2210351"/>
          </a:xfrm>
        </p:grpSpPr>
        <p:sp>
          <p:nvSpPr>
            <p:cNvPr id="7" name="ZoneTexte 1">
              <a:extLst>
                <a:ext uri="{FF2B5EF4-FFF2-40B4-BE49-F238E27FC236}">
                  <a16:creationId xmlns:a16="http://schemas.microsoft.com/office/drawing/2014/main" id="{1785DD53-AEB9-734F-8AD7-35B10E47D94D}"/>
                </a:ext>
              </a:extLst>
            </p:cNvPr>
            <p:cNvSpPr txBox="1"/>
            <p:nvPr/>
          </p:nvSpPr>
          <p:spPr>
            <a:xfrm rot="19825232">
              <a:off x="142085" y="2123514"/>
              <a:ext cx="1114536" cy="300082"/>
            </a:xfrm>
            <a:prstGeom prst="rect">
              <a:avLst/>
            </a:prstGeom>
            <a:noFill/>
          </p:spPr>
          <p:txBody>
            <a:bodyPr wrap="none" rtlCol="0">
              <a:spAutoFit/>
            </a:bodyPr>
            <a:lstStyle/>
            <a:p>
              <a:pPr defTabSz="685800" fontAlgn="auto">
                <a:spcBef>
                  <a:spcPts val="0"/>
                </a:spcBef>
                <a:spcAft>
                  <a:spcPts val="0"/>
                </a:spcAft>
              </a:pPr>
              <a:r>
                <a:rPr lang="fr-FR" sz="1350" b="1" dirty="0">
                  <a:solidFill>
                    <a:srgbClr val="C00000"/>
                  </a:solidFill>
                  <a:latin typeface="Calibri" panose="020F0502020204030204"/>
                  <a:ea typeface="+mn-ea"/>
                  <a:cs typeface="+mn-cs"/>
                </a:rPr>
                <a:t>Recrutement</a:t>
              </a:r>
            </a:p>
          </p:txBody>
        </p:sp>
        <p:sp>
          <p:nvSpPr>
            <p:cNvPr id="9" name="ZoneTexte 3">
              <a:extLst>
                <a:ext uri="{FF2B5EF4-FFF2-40B4-BE49-F238E27FC236}">
                  <a16:creationId xmlns:a16="http://schemas.microsoft.com/office/drawing/2014/main" id="{025D6843-75DE-1743-8F3A-7F17582D413B}"/>
                </a:ext>
              </a:extLst>
            </p:cNvPr>
            <p:cNvSpPr txBox="1"/>
            <p:nvPr/>
          </p:nvSpPr>
          <p:spPr>
            <a:xfrm rot="19825232">
              <a:off x="1203130" y="2177198"/>
              <a:ext cx="990977" cy="253916"/>
            </a:xfrm>
            <a:prstGeom prst="rect">
              <a:avLst/>
            </a:prstGeom>
            <a:noFill/>
          </p:spPr>
          <p:txBody>
            <a:bodyPr wrap="none" rtlCol="0">
              <a:spAutoFit/>
            </a:bodyPr>
            <a:lstStyle/>
            <a:p>
              <a:pPr defTabSz="685800" fontAlgn="auto">
                <a:spcBef>
                  <a:spcPts val="0"/>
                </a:spcBef>
                <a:spcAft>
                  <a:spcPts val="0"/>
                </a:spcAft>
              </a:pPr>
              <a:r>
                <a:rPr lang="fr-FR" sz="1050" dirty="0">
                  <a:solidFill>
                    <a:prstClr val="black"/>
                  </a:solidFill>
                  <a:latin typeface="Calibri" panose="020F0502020204030204"/>
                  <a:ea typeface="+mn-ea"/>
                  <a:cs typeface="+mn-cs"/>
                </a:rPr>
                <a:t>Consentement</a:t>
              </a:r>
            </a:p>
          </p:txBody>
        </p:sp>
        <p:sp>
          <p:nvSpPr>
            <p:cNvPr id="10" name="ZoneTexte 4">
              <a:extLst>
                <a:ext uri="{FF2B5EF4-FFF2-40B4-BE49-F238E27FC236}">
                  <a16:creationId xmlns:a16="http://schemas.microsoft.com/office/drawing/2014/main" id="{DD079314-B11B-1143-B52E-C6038E5AA364}"/>
                </a:ext>
              </a:extLst>
            </p:cNvPr>
            <p:cNvSpPr txBox="1"/>
            <p:nvPr/>
          </p:nvSpPr>
          <p:spPr>
            <a:xfrm rot="19825232">
              <a:off x="2235052" y="1856079"/>
              <a:ext cx="1781666" cy="415498"/>
            </a:xfrm>
            <a:prstGeom prst="rect">
              <a:avLst/>
            </a:prstGeom>
            <a:noFill/>
          </p:spPr>
          <p:txBody>
            <a:bodyPr wrap="square" rtlCol="0">
              <a:spAutoFit/>
            </a:bodyPr>
            <a:lstStyle/>
            <a:p>
              <a:pPr defTabSz="685800" fontAlgn="auto">
                <a:spcBef>
                  <a:spcPts val="0"/>
                </a:spcBef>
                <a:spcAft>
                  <a:spcPts val="0"/>
                </a:spcAft>
              </a:pPr>
              <a:r>
                <a:rPr lang="fr-FR" sz="1050" dirty="0">
                  <a:solidFill>
                    <a:prstClr val="black"/>
                  </a:solidFill>
                  <a:latin typeface="Calibri" panose="020F0502020204030204"/>
                  <a:ea typeface="+mn-ea"/>
                  <a:cs typeface="+mn-cs"/>
                </a:rPr>
                <a:t>Obtenir les données sociodémographiques</a:t>
              </a:r>
            </a:p>
          </p:txBody>
        </p:sp>
        <p:sp>
          <p:nvSpPr>
            <p:cNvPr id="11" name="ZoneTexte 5">
              <a:extLst>
                <a:ext uri="{FF2B5EF4-FFF2-40B4-BE49-F238E27FC236}">
                  <a16:creationId xmlns:a16="http://schemas.microsoft.com/office/drawing/2014/main" id="{B7B8A88B-1979-394E-B458-64C75DEBE439}"/>
                </a:ext>
              </a:extLst>
            </p:cNvPr>
            <p:cNvSpPr txBox="1"/>
            <p:nvPr/>
          </p:nvSpPr>
          <p:spPr>
            <a:xfrm rot="19825232">
              <a:off x="3768117" y="1975247"/>
              <a:ext cx="1771767" cy="300082"/>
            </a:xfrm>
            <a:prstGeom prst="rect">
              <a:avLst/>
            </a:prstGeom>
            <a:noFill/>
          </p:spPr>
          <p:txBody>
            <a:bodyPr wrap="none" rtlCol="0">
              <a:spAutoFit/>
            </a:bodyPr>
            <a:lstStyle/>
            <a:p>
              <a:pPr defTabSz="685800" fontAlgn="auto">
                <a:spcBef>
                  <a:spcPts val="0"/>
                </a:spcBef>
                <a:spcAft>
                  <a:spcPts val="0"/>
                </a:spcAft>
              </a:pPr>
              <a:r>
                <a:rPr lang="fr-FR" sz="1350" dirty="0">
                  <a:solidFill>
                    <a:prstClr val="black"/>
                  </a:solidFill>
                  <a:latin typeface="Calibri" panose="020F0502020204030204"/>
                  <a:ea typeface="+mn-ea"/>
                  <a:cs typeface="+mn-cs"/>
                </a:rPr>
                <a:t>Formation des parents</a:t>
              </a:r>
            </a:p>
          </p:txBody>
        </p:sp>
        <p:sp>
          <p:nvSpPr>
            <p:cNvPr id="12" name="ZoneTexte 6">
              <a:extLst>
                <a:ext uri="{FF2B5EF4-FFF2-40B4-BE49-F238E27FC236}">
                  <a16:creationId xmlns:a16="http://schemas.microsoft.com/office/drawing/2014/main" id="{3E329F2B-16C6-2848-8BDB-B98E22233FB4}"/>
                </a:ext>
              </a:extLst>
            </p:cNvPr>
            <p:cNvSpPr txBox="1"/>
            <p:nvPr/>
          </p:nvSpPr>
          <p:spPr>
            <a:xfrm rot="19580652">
              <a:off x="7457447" y="1743196"/>
              <a:ext cx="1687301" cy="507831"/>
            </a:xfrm>
            <a:prstGeom prst="rect">
              <a:avLst/>
            </a:prstGeom>
            <a:noFill/>
          </p:spPr>
          <p:txBody>
            <a:bodyPr wrap="square" rtlCol="0">
              <a:spAutoFit/>
            </a:bodyPr>
            <a:lstStyle/>
            <a:p>
              <a:pPr defTabSz="685800" fontAlgn="auto">
                <a:spcBef>
                  <a:spcPts val="0"/>
                </a:spcBef>
                <a:spcAft>
                  <a:spcPts val="0"/>
                </a:spcAft>
              </a:pPr>
              <a:r>
                <a:rPr lang="fr-FR" sz="1350" dirty="0">
                  <a:solidFill>
                    <a:prstClr val="black"/>
                  </a:solidFill>
                  <a:latin typeface="Calibri" panose="020F0502020204030204"/>
                  <a:ea typeface="+mn-ea"/>
                  <a:cs typeface="+mn-cs"/>
                </a:rPr>
                <a:t>Mesurer la fidélité d’implémentation</a:t>
              </a:r>
            </a:p>
          </p:txBody>
        </p:sp>
        <p:cxnSp>
          <p:nvCxnSpPr>
            <p:cNvPr id="13" name="Connecteur droit avec flèche 8">
              <a:extLst>
                <a:ext uri="{FF2B5EF4-FFF2-40B4-BE49-F238E27FC236}">
                  <a16:creationId xmlns:a16="http://schemas.microsoft.com/office/drawing/2014/main" id="{EA6CE6AD-CCE2-CF41-98B2-8C792D4D4750}"/>
                </a:ext>
              </a:extLst>
            </p:cNvPr>
            <p:cNvCxnSpPr/>
            <p:nvPr/>
          </p:nvCxnSpPr>
          <p:spPr>
            <a:xfrm flipV="1">
              <a:off x="131030" y="2707235"/>
              <a:ext cx="8808863" cy="62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ZoneTexte 9">
              <a:extLst>
                <a:ext uri="{FF2B5EF4-FFF2-40B4-BE49-F238E27FC236}">
                  <a16:creationId xmlns:a16="http://schemas.microsoft.com/office/drawing/2014/main" id="{415AE15D-3880-5D43-A2C4-464A36C0D2BB}"/>
                </a:ext>
              </a:extLst>
            </p:cNvPr>
            <p:cNvSpPr txBox="1"/>
            <p:nvPr/>
          </p:nvSpPr>
          <p:spPr>
            <a:xfrm>
              <a:off x="-747" y="2960968"/>
              <a:ext cx="1986059" cy="992579"/>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Lettre envoyée aux parents</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Publicité à la radio, affiches, …</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Porte-à-porte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Recruter les enseignants et demander aux parents s’ils acceptent</a:t>
              </a:r>
            </a:p>
          </p:txBody>
        </p:sp>
        <p:sp>
          <p:nvSpPr>
            <p:cNvPr id="15" name="ZoneTexte 10">
              <a:extLst>
                <a:ext uri="{FF2B5EF4-FFF2-40B4-BE49-F238E27FC236}">
                  <a16:creationId xmlns:a16="http://schemas.microsoft.com/office/drawing/2014/main" id="{6957C5C8-FDD1-164E-843B-88F6E1A9EB98}"/>
                </a:ext>
              </a:extLst>
            </p:cNvPr>
            <p:cNvSpPr txBox="1"/>
            <p:nvPr/>
          </p:nvSpPr>
          <p:spPr>
            <a:xfrm>
              <a:off x="1825333" y="2942616"/>
              <a:ext cx="1691120" cy="542456"/>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Questionnaire court</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Rempli avec un membre de l’équipe de recherche</a:t>
              </a:r>
            </a:p>
          </p:txBody>
        </p:sp>
        <p:sp>
          <p:nvSpPr>
            <p:cNvPr id="16" name="ZoneTexte 11">
              <a:extLst>
                <a:ext uri="{FF2B5EF4-FFF2-40B4-BE49-F238E27FC236}">
                  <a16:creationId xmlns:a16="http://schemas.microsoft.com/office/drawing/2014/main" id="{59599E04-A2DC-4A43-8064-9573ACEAFDED}"/>
                </a:ext>
              </a:extLst>
            </p:cNvPr>
            <p:cNvSpPr txBox="1"/>
            <p:nvPr/>
          </p:nvSpPr>
          <p:spPr>
            <a:xfrm>
              <a:off x="3536391" y="2905626"/>
              <a:ext cx="2057400" cy="842538"/>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Soirées d’information, ateliers (Math </a:t>
              </a:r>
              <a:r>
                <a:rPr lang="fr-FR" sz="975" dirty="0" err="1">
                  <a:solidFill>
                    <a:prstClr val="black"/>
                  </a:solidFill>
                  <a:latin typeface="Calibri" panose="020F0502020204030204"/>
                  <a:ea typeface="+mn-ea"/>
                  <a:cs typeface="+mn-cs"/>
                </a:rPr>
                <a:t>Nights</a:t>
              </a:r>
              <a:r>
                <a:rPr lang="fr-FR" sz="975" dirty="0">
                  <a:solidFill>
                    <a:prstClr val="black"/>
                  </a:solidFill>
                  <a:latin typeface="Calibri" panose="020F0502020204030204"/>
                  <a:ea typeface="+mn-ea"/>
                  <a:cs typeface="+mn-cs"/>
                </a:rPr>
                <a:t>)</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Avec repas, garde d’enfants, …</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Supports traduits en plusieurs langues (film, prospectus)?</a:t>
              </a:r>
            </a:p>
          </p:txBody>
        </p:sp>
        <p:sp>
          <p:nvSpPr>
            <p:cNvPr id="17" name="ZoneTexte 12">
              <a:extLst>
                <a:ext uri="{FF2B5EF4-FFF2-40B4-BE49-F238E27FC236}">
                  <a16:creationId xmlns:a16="http://schemas.microsoft.com/office/drawing/2014/main" id="{3E0DF1D4-F209-1147-8225-1A5F718AC46B}"/>
                </a:ext>
              </a:extLst>
            </p:cNvPr>
            <p:cNvSpPr txBox="1"/>
            <p:nvPr/>
          </p:nvSpPr>
          <p:spPr>
            <a:xfrm>
              <a:off x="6944839" y="2885317"/>
              <a:ext cx="2175781" cy="992579"/>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Auto-rapportée:</a:t>
              </a:r>
            </a:p>
            <a:p>
              <a:pPr marL="557213" lvl="1"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Carnets de communication</a:t>
              </a:r>
            </a:p>
            <a:p>
              <a:pPr marL="557213" lvl="1"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Application smartphone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Téléphones réguliers à domicile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Enregistrements audio</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Visites à domicile</a:t>
              </a:r>
            </a:p>
          </p:txBody>
        </p:sp>
        <p:sp>
          <p:nvSpPr>
            <p:cNvPr id="18" name="ZoneTexte 13">
              <a:extLst>
                <a:ext uri="{FF2B5EF4-FFF2-40B4-BE49-F238E27FC236}">
                  <a16:creationId xmlns:a16="http://schemas.microsoft.com/office/drawing/2014/main" id="{749C35E0-0FB6-4846-87C0-70B55171C8B1}"/>
                </a:ext>
              </a:extLst>
            </p:cNvPr>
            <p:cNvSpPr txBox="1"/>
            <p:nvPr/>
          </p:nvSpPr>
          <p:spPr>
            <a:xfrm rot="19825232">
              <a:off x="5648103" y="1988717"/>
              <a:ext cx="1560555" cy="300082"/>
            </a:xfrm>
            <a:prstGeom prst="rect">
              <a:avLst/>
            </a:prstGeom>
            <a:noFill/>
          </p:spPr>
          <p:txBody>
            <a:bodyPr wrap="none" rtlCol="0">
              <a:spAutoFit/>
            </a:bodyPr>
            <a:lstStyle/>
            <a:p>
              <a:pPr defTabSz="685800" fontAlgn="auto">
                <a:spcBef>
                  <a:spcPts val="0"/>
                </a:spcBef>
                <a:spcAft>
                  <a:spcPts val="0"/>
                </a:spcAft>
              </a:pPr>
              <a:r>
                <a:rPr lang="fr-FR" sz="1350" dirty="0">
                  <a:solidFill>
                    <a:prstClr val="black"/>
                  </a:solidFill>
                  <a:latin typeface="Calibri" panose="020F0502020204030204"/>
                  <a:ea typeface="+mn-ea"/>
                  <a:cs typeface="+mn-cs"/>
                </a:rPr>
                <a:t>Type d’intervention</a:t>
              </a:r>
            </a:p>
          </p:txBody>
        </p:sp>
        <p:sp>
          <p:nvSpPr>
            <p:cNvPr id="19" name="ZoneTexte 14">
              <a:extLst>
                <a:ext uri="{FF2B5EF4-FFF2-40B4-BE49-F238E27FC236}">
                  <a16:creationId xmlns:a16="http://schemas.microsoft.com/office/drawing/2014/main" id="{C0B65628-05EA-6340-8F92-0C32B71ECE24}"/>
                </a:ext>
              </a:extLst>
            </p:cNvPr>
            <p:cNvSpPr txBox="1"/>
            <p:nvPr/>
          </p:nvSpPr>
          <p:spPr>
            <a:xfrm>
              <a:off x="5610831" y="2915972"/>
              <a:ext cx="1473455" cy="542456"/>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Cahiers d’exercices</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Math story </a:t>
              </a:r>
              <a:r>
                <a:rPr lang="fr-FR" sz="975" dirty="0" err="1">
                  <a:solidFill>
                    <a:prstClr val="black"/>
                  </a:solidFill>
                  <a:latin typeface="Calibri" panose="020F0502020204030204"/>
                  <a:ea typeface="+mn-ea"/>
                  <a:cs typeface="+mn-cs"/>
                </a:rPr>
                <a:t>telling</a:t>
              </a:r>
              <a:endParaRPr lang="fr-FR" sz="975" dirty="0">
                <a:solidFill>
                  <a:prstClr val="black"/>
                </a:solidFill>
                <a:latin typeface="Calibri" panose="020F0502020204030204"/>
                <a:ea typeface="+mn-ea"/>
                <a:cs typeface="+mn-cs"/>
              </a:endParaRP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Jeux (math </a:t>
              </a:r>
              <a:r>
                <a:rPr lang="fr-FR" sz="975" dirty="0" err="1">
                  <a:solidFill>
                    <a:prstClr val="black"/>
                  </a:solidFill>
                  <a:latin typeface="Calibri" panose="020F0502020204030204"/>
                  <a:ea typeface="+mn-ea"/>
                  <a:cs typeface="+mn-cs"/>
                </a:rPr>
                <a:t>bags</a:t>
              </a:r>
              <a:r>
                <a:rPr lang="fr-FR" sz="975" dirty="0">
                  <a:solidFill>
                    <a:prstClr val="black"/>
                  </a:solidFill>
                  <a:latin typeface="Calibri" panose="020F0502020204030204"/>
                  <a:ea typeface="+mn-ea"/>
                  <a:cs typeface="+mn-cs"/>
                </a:rPr>
                <a:t>)</a:t>
              </a:r>
            </a:p>
          </p:txBody>
        </p:sp>
      </p:grpSp>
      <p:sp>
        <p:nvSpPr>
          <p:cNvPr id="20" name="Rectangle 19">
            <a:extLst>
              <a:ext uri="{FF2B5EF4-FFF2-40B4-BE49-F238E27FC236}">
                <a16:creationId xmlns:a16="http://schemas.microsoft.com/office/drawing/2014/main" id="{5B0CBA72-9372-3A46-B6DF-AFC394A3754E}"/>
              </a:ext>
            </a:extLst>
          </p:cNvPr>
          <p:cNvSpPr/>
          <p:nvPr/>
        </p:nvSpPr>
        <p:spPr>
          <a:xfrm>
            <a:off x="232977" y="2721737"/>
            <a:ext cx="1605551" cy="1104292"/>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BAAC0A14-66B8-CE45-9F47-237114C3A0E1}"/>
              </a:ext>
            </a:extLst>
          </p:cNvPr>
          <p:cNvPicPr>
            <a:picLocks noChangeAspect="1"/>
          </p:cNvPicPr>
          <p:nvPr/>
        </p:nvPicPr>
        <p:blipFill>
          <a:blip r:embed="rId5"/>
          <a:stretch>
            <a:fillRect/>
          </a:stretch>
        </p:blipFill>
        <p:spPr>
          <a:xfrm>
            <a:off x="580020" y="3947735"/>
            <a:ext cx="878710" cy="1267636"/>
          </a:xfrm>
          <a:prstGeom prst="rect">
            <a:avLst/>
          </a:prstGeom>
          <a:ln>
            <a:solidFill>
              <a:schemeClr val="bg1">
                <a:lumMod val="65000"/>
              </a:schemeClr>
            </a:solidFill>
          </a:ln>
        </p:spPr>
      </p:pic>
      <p:pic>
        <p:nvPicPr>
          <p:cNvPr id="22" name="Image 21">
            <a:extLst>
              <a:ext uri="{FF2B5EF4-FFF2-40B4-BE49-F238E27FC236}">
                <a16:creationId xmlns:a16="http://schemas.microsoft.com/office/drawing/2014/main" id="{16744985-6951-FE46-93E3-F8054B185707}"/>
              </a:ext>
            </a:extLst>
          </p:cNvPr>
          <p:cNvPicPr>
            <a:picLocks noChangeAspect="1"/>
          </p:cNvPicPr>
          <p:nvPr/>
        </p:nvPicPr>
        <p:blipFill>
          <a:blip r:embed="rId6"/>
          <a:stretch>
            <a:fillRect/>
          </a:stretch>
        </p:blipFill>
        <p:spPr>
          <a:xfrm rot="1430015">
            <a:off x="1162611" y="5041582"/>
            <a:ext cx="805709" cy="801556"/>
          </a:xfrm>
          <a:prstGeom prst="rect">
            <a:avLst/>
          </a:prstGeom>
        </p:spPr>
      </p:pic>
      <p:pic>
        <p:nvPicPr>
          <p:cNvPr id="23" name="Image 22">
            <a:extLst>
              <a:ext uri="{FF2B5EF4-FFF2-40B4-BE49-F238E27FC236}">
                <a16:creationId xmlns:a16="http://schemas.microsoft.com/office/drawing/2014/main" id="{1157710E-0D83-5545-B62B-7AE601E3A45F}"/>
              </a:ext>
            </a:extLst>
          </p:cNvPr>
          <p:cNvPicPr>
            <a:picLocks noChangeAspect="1"/>
          </p:cNvPicPr>
          <p:nvPr/>
        </p:nvPicPr>
        <p:blipFill>
          <a:blip r:embed="rId7"/>
          <a:stretch>
            <a:fillRect/>
          </a:stretch>
        </p:blipFill>
        <p:spPr>
          <a:xfrm rot="20453580">
            <a:off x="89358" y="5005377"/>
            <a:ext cx="1040630" cy="752917"/>
          </a:xfrm>
          <a:prstGeom prst="rect">
            <a:avLst/>
          </a:prstGeom>
        </p:spPr>
      </p:pic>
      <p:sp>
        <p:nvSpPr>
          <p:cNvPr id="3" name="ZoneTexte 2">
            <a:extLst>
              <a:ext uri="{FF2B5EF4-FFF2-40B4-BE49-F238E27FC236}">
                <a16:creationId xmlns:a16="http://schemas.microsoft.com/office/drawing/2014/main" id="{9E901C58-5238-6848-8D47-5636FCB716CD}"/>
              </a:ext>
            </a:extLst>
          </p:cNvPr>
          <p:cNvSpPr txBox="1"/>
          <p:nvPr/>
        </p:nvSpPr>
        <p:spPr>
          <a:xfrm>
            <a:off x="114300" y="5988955"/>
            <a:ext cx="4807726" cy="738664"/>
          </a:xfrm>
          <a:prstGeom prst="rect">
            <a:avLst/>
          </a:prstGeom>
          <a:noFill/>
        </p:spPr>
        <p:txBody>
          <a:bodyPr wrap="none" rtlCol="0">
            <a:spAutoFit/>
          </a:bodyPr>
          <a:lstStyle/>
          <a:p>
            <a:r>
              <a:rPr lang="fr-FR" sz="1400" dirty="0">
                <a:solidFill>
                  <a:schemeClr val="bg1">
                    <a:lumMod val="50000"/>
                  </a:schemeClr>
                </a:solidFill>
              </a:rPr>
              <a:t>Lettre envoyée (</a:t>
            </a:r>
            <a:r>
              <a:rPr lang="en-US" sz="1400" dirty="0">
                <a:solidFill>
                  <a:schemeClr val="bg1">
                    <a:lumMod val="50000"/>
                  </a:schemeClr>
                </a:solidFill>
              </a:rPr>
              <a:t>Farrell, 2014</a:t>
            </a:r>
            <a:r>
              <a:rPr lang="fr-CH" sz="1400" dirty="0">
                <a:solidFill>
                  <a:schemeClr val="bg1">
                    <a:lumMod val="50000"/>
                  </a:schemeClr>
                </a:solidFill>
              </a:rPr>
              <a:t> ; </a:t>
            </a:r>
            <a:r>
              <a:rPr lang="en-US" sz="1400" dirty="0" err="1">
                <a:solidFill>
                  <a:schemeClr val="bg1">
                    <a:lumMod val="50000"/>
                  </a:schemeClr>
                </a:solidFill>
              </a:rPr>
              <a:t>Sonnenschein</a:t>
            </a:r>
            <a:r>
              <a:rPr lang="en-US" sz="1400" dirty="0">
                <a:solidFill>
                  <a:schemeClr val="bg1">
                    <a:lumMod val="50000"/>
                  </a:schemeClr>
                </a:solidFill>
              </a:rPr>
              <a:t> et al., 2016)</a:t>
            </a:r>
            <a:r>
              <a:rPr lang="fr-CH" sz="1400" dirty="0">
                <a:solidFill>
                  <a:schemeClr val="bg1">
                    <a:lumMod val="50000"/>
                  </a:schemeClr>
                </a:solidFill>
              </a:rPr>
              <a:t> </a:t>
            </a:r>
            <a:endParaRPr lang="fr-FR" sz="1400" dirty="0">
              <a:solidFill>
                <a:schemeClr val="bg1">
                  <a:lumMod val="50000"/>
                </a:schemeClr>
              </a:solidFill>
            </a:endParaRPr>
          </a:p>
          <a:p>
            <a:r>
              <a:rPr lang="fr-FR" sz="1400" dirty="0">
                <a:solidFill>
                  <a:schemeClr val="bg1">
                    <a:lumMod val="50000"/>
                  </a:schemeClr>
                </a:solidFill>
              </a:rPr>
              <a:t>Publicité à la radio (</a:t>
            </a:r>
            <a:r>
              <a:rPr lang="en-US" sz="1400" dirty="0">
                <a:solidFill>
                  <a:schemeClr val="bg1">
                    <a:lumMod val="50000"/>
                  </a:schemeClr>
                </a:solidFill>
              </a:rPr>
              <a:t>Hirsh et al., 2019</a:t>
            </a:r>
            <a:r>
              <a:rPr lang="fr-CH" sz="1400" dirty="0">
                <a:solidFill>
                  <a:schemeClr val="bg1">
                    <a:lumMod val="50000"/>
                  </a:schemeClr>
                </a:solidFill>
              </a:rPr>
              <a:t>)</a:t>
            </a:r>
          </a:p>
          <a:p>
            <a:r>
              <a:rPr lang="fr-FR" sz="1400" dirty="0">
                <a:solidFill>
                  <a:schemeClr val="bg1">
                    <a:lumMod val="50000"/>
                  </a:schemeClr>
                </a:solidFill>
              </a:rPr>
              <a:t>Porte-à-porte (</a:t>
            </a:r>
            <a:r>
              <a:rPr lang="fr-FR" sz="1400" dirty="0" err="1">
                <a:solidFill>
                  <a:schemeClr val="bg1">
                    <a:lumMod val="50000"/>
                  </a:schemeClr>
                </a:solidFill>
              </a:rPr>
              <a:t>Dulay</a:t>
            </a:r>
            <a:r>
              <a:rPr lang="fr-FR" sz="1400" dirty="0">
                <a:solidFill>
                  <a:schemeClr val="bg1">
                    <a:lumMod val="50000"/>
                  </a:schemeClr>
                </a:solidFill>
              </a:rPr>
              <a:t> et al., 2018)</a:t>
            </a:r>
          </a:p>
        </p:txBody>
      </p:sp>
    </p:spTree>
    <p:extLst>
      <p:ext uri="{BB962C8B-B14F-4D97-AF65-F5344CB8AC3E}">
        <p14:creationId xmlns:p14="http://schemas.microsoft.com/office/powerpoint/2010/main" val="4471114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a:t>Interventions implémentées à domicile</a:t>
            </a:r>
            <a:endParaRPr lang="en-US" dirty="0"/>
          </a:p>
        </p:txBody>
      </p:sp>
      <p:pic>
        <p:nvPicPr>
          <p:cNvPr id="4" name="Picture 3"/>
          <p:cNvPicPr>
            <a:picLocks noChangeAspect="1"/>
          </p:cNvPicPr>
          <p:nvPr/>
        </p:nvPicPr>
        <p:blipFill>
          <a:blip r:embed="rId3"/>
          <a:stretch>
            <a:fillRect/>
          </a:stretch>
        </p:blipFill>
        <p:spPr>
          <a:xfrm>
            <a:off x="4628232" y="706233"/>
            <a:ext cx="1567365" cy="546602"/>
          </a:xfrm>
          <a:prstGeom prst="rect">
            <a:avLst/>
          </a:prstGeom>
        </p:spPr>
      </p:pic>
      <p:pic>
        <p:nvPicPr>
          <p:cNvPr id="5" name="Picture 4"/>
          <p:cNvPicPr>
            <a:picLocks noChangeAspect="1"/>
          </p:cNvPicPr>
          <p:nvPr/>
        </p:nvPicPr>
        <p:blipFill>
          <a:blip r:embed="rId4"/>
          <a:stretch>
            <a:fillRect/>
          </a:stretch>
        </p:blipFill>
        <p:spPr>
          <a:xfrm>
            <a:off x="6353132" y="691545"/>
            <a:ext cx="1268520" cy="575977"/>
          </a:xfrm>
          <a:prstGeom prst="rect">
            <a:avLst/>
          </a:prstGeom>
        </p:spPr>
      </p:pic>
      <p:grpSp>
        <p:nvGrpSpPr>
          <p:cNvPr id="6" name="Group 5"/>
          <p:cNvGrpSpPr/>
          <p:nvPr/>
        </p:nvGrpSpPr>
        <p:grpSpPr>
          <a:xfrm>
            <a:off x="-24128" y="1579615"/>
            <a:ext cx="9145495" cy="2210351"/>
            <a:chOff x="-747" y="1743196"/>
            <a:chExt cx="9145495" cy="2210351"/>
          </a:xfrm>
        </p:grpSpPr>
        <p:sp>
          <p:nvSpPr>
            <p:cNvPr id="7" name="ZoneTexte 1">
              <a:extLst>
                <a:ext uri="{FF2B5EF4-FFF2-40B4-BE49-F238E27FC236}">
                  <a16:creationId xmlns:a16="http://schemas.microsoft.com/office/drawing/2014/main" id="{1785DD53-AEB9-734F-8AD7-35B10E47D94D}"/>
                </a:ext>
              </a:extLst>
            </p:cNvPr>
            <p:cNvSpPr txBox="1"/>
            <p:nvPr/>
          </p:nvSpPr>
          <p:spPr>
            <a:xfrm rot="19825232">
              <a:off x="142085" y="2123514"/>
              <a:ext cx="1114536" cy="300082"/>
            </a:xfrm>
            <a:prstGeom prst="rect">
              <a:avLst/>
            </a:prstGeom>
            <a:noFill/>
          </p:spPr>
          <p:txBody>
            <a:bodyPr wrap="none" rtlCol="0">
              <a:spAutoFit/>
            </a:bodyPr>
            <a:lstStyle/>
            <a:p>
              <a:pPr defTabSz="685800" fontAlgn="auto">
                <a:spcBef>
                  <a:spcPts val="0"/>
                </a:spcBef>
                <a:spcAft>
                  <a:spcPts val="0"/>
                </a:spcAft>
              </a:pPr>
              <a:r>
                <a:rPr lang="fr-FR" sz="1350" dirty="0">
                  <a:latin typeface="Calibri" panose="020F0502020204030204"/>
                  <a:ea typeface="+mn-ea"/>
                  <a:cs typeface="+mn-cs"/>
                </a:rPr>
                <a:t>Recrutement</a:t>
              </a:r>
            </a:p>
          </p:txBody>
        </p:sp>
        <p:sp>
          <p:nvSpPr>
            <p:cNvPr id="9" name="ZoneTexte 3">
              <a:extLst>
                <a:ext uri="{FF2B5EF4-FFF2-40B4-BE49-F238E27FC236}">
                  <a16:creationId xmlns:a16="http://schemas.microsoft.com/office/drawing/2014/main" id="{025D6843-75DE-1743-8F3A-7F17582D413B}"/>
                </a:ext>
              </a:extLst>
            </p:cNvPr>
            <p:cNvSpPr txBox="1"/>
            <p:nvPr/>
          </p:nvSpPr>
          <p:spPr>
            <a:xfrm rot="19825232">
              <a:off x="1197520" y="2177198"/>
              <a:ext cx="1002197" cy="253916"/>
            </a:xfrm>
            <a:prstGeom prst="rect">
              <a:avLst/>
            </a:prstGeom>
            <a:noFill/>
          </p:spPr>
          <p:txBody>
            <a:bodyPr wrap="none" rtlCol="0">
              <a:spAutoFit/>
            </a:bodyPr>
            <a:lstStyle/>
            <a:p>
              <a:pPr defTabSz="685800" fontAlgn="auto">
                <a:spcBef>
                  <a:spcPts val="0"/>
                </a:spcBef>
                <a:spcAft>
                  <a:spcPts val="0"/>
                </a:spcAft>
              </a:pPr>
              <a:r>
                <a:rPr lang="fr-FR" sz="1050" b="1" dirty="0">
                  <a:solidFill>
                    <a:srgbClr val="C00000"/>
                  </a:solidFill>
                  <a:latin typeface="Calibri" panose="020F0502020204030204"/>
                  <a:ea typeface="+mn-ea"/>
                  <a:cs typeface="+mn-cs"/>
                </a:rPr>
                <a:t>Consentement</a:t>
              </a:r>
            </a:p>
          </p:txBody>
        </p:sp>
        <p:sp>
          <p:nvSpPr>
            <p:cNvPr id="10" name="ZoneTexte 4">
              <a:extLst>
                <a:ext uri="{FF2B5EF4-FFF2-40B4-BE49-F238E27FC236}">
                  <a16:creationId xmlns:a16="http://schemas.microsoft.com/office/drawing/2014/main" id="{DD079314-B11B-1143-B52E-C6038E5AA364}"/>
                </a:ext>
              </a:extLst>
            </p:cNvPr>
            <p:cNvSpPr txBox="1"/>
            <p:nvPr/>
          </p:nvSpPr>
          <p:spPr>
            <a:xfrm rot="19825232">
              <a:off x="2235052" y="1856079"/>
              <a:ext cx="1781666" cy="415498"/>
            </a:xfrm>
            <a:prstGeom prst="rect">
              <a:avLst/>
            </a:prstGeom>
            <a:noFill/>
          </p:spPr>
          <p:txBody>
            <a:bodyPr wrap="square" rtlCol="0">
              <a:spAutoFit/>
            </a:bodyPr>
            <a:lstStyle/>
            <a:p>
              <a:pPr defTabSz="685800" fontAlgn="auto">
                <a:spcBef>
                  <a:spcPts val="0"/>
                </a:spcBef>
                <a:spcAft>
                  <a:spcPts val="0"/>
                </a:spcAft>
              </a:pPr>
              <a:r>
                <a:rPr lang="fr-FR" sz="1050" dirty="0">
                  <a:solidFill>
                    <a:prstClr val="black"/>
                  </a:solidFill>
                  <a:latin typeface="Calibri" panose="020F0502020204030204"/>
                  <a:ea typeface="+mn-ea"/>
                  <a:cs typeface="+mn-cs"/>
                </a:rPr>
                <a:t>Obtenir les données sociodémographiques</a:t>
              </a:r>
            </a:p>
          </p:txBody>
        </p:sp>
        <p:sp>
          <p:nvSpPr>
            <p:cNvPr id="11" name="ZoneTexte 5">
              <a:extLst>
                <a:ext uri="{FF2B5EF4-FFF2-40B4-BE49-F238E27FC236}">
                  <a16:creationId xmlns:a16="http://schemas.microsoft.com/office/drawing/2014/main" id="{B7B8A88B-1979-394E-B458-64C75DEBE439}"/>
                </a:ext>
              </a:extLst>
            </p:cNvPr>
            <p:cNvSpPr txBox="1"/>
            <p:nvPr/>
          </p:nvSpPr>
          <p:spPr>
            <a:xfrm rot="19825232">
              <a:off x="3768117" y="1975247"/>
              <a:ext cx="1771767" cy="300082"/>
            </a:xfrm>
            <a:prstGeom prst="rect">
              <a:avLst/>
            </a:prstGeom>
            <a:noFill/>
          </p:spPr>
          <p:txBody>
            <a:bodyPr wrap="none" rtlCol="0">
              <a:spAutoFit/>
            </a:bodyPr>
            <a:lstStyle/>
            <a:p>
              <a:pPr defTabSz="685800" fontAlgn="auto">
                <a:spcBef>
                  <a:spcPts val="0"/>
                </a:spcBef>
                <a:spcAft>
                  <a:spcPts val="0"/>
                </a:spcAft>
              </a:pPr>
              <a:r>
                <a:rPr lang="fr-FR" sz="1350" dirty="0">
                  <a:solidFill>
                    <a:prstClr val="black"/>
                  </a:solidFill>
                  <a:latin typeface="Calibri" panose="020F0502020204030204"/>
                  <a:ea typeface="+mn-ea"/>
                  <a:cs typeface="+mn-cs"/>
                </a:rPr>
                <a:t>Formation des parents</a:t>
              </a:r>
            </a:p>
          </p:txBody>
        </p:sp>
        <p:sp>
          <p:nvSpPr>
            <p:cNvPr id="12" name="ZoneTexte 6">
              <a:extLst>
                <a:ext uri="{FF2B5EF4-FFF2-40B4-BE49-F238E27FC236}">
                  <a16:creationId xmlns:a16="http://schemas.microsoft.com/office/drawing/2014/main" id="{3E329F2B-16C6-2848-8BDB-B98E22233FB4}"/>
                </a:ext>
              </a:extLst>
            </p:cNvPr>
            <p:cNvSpPr txBox="1"/>
            <p:nvPr/>
          </p:nvSpPr>
          <p:spPr>
            <a:xfrm rot="19580652">
              <a:off x="7457447" y="1743196"/>
              <a:ext cx="1687301" cy="507831"/>
            </a:xfrm>
            <a:prstGeom prst="rect">
              <a:avLst/>
            </a:prstGeom>
            <a:noFill/>
          </p:spPr>
          <p:txBody>
            <a:bodyPr wrap="square" rtlCol="0">
              <a:spAutoFit/>
            </a:bodyPr>
            <a:lstStyle/>
            <a:p>
              <a:pPr defTabSz="685800" fontAlgn="auto">
                <a:spcBef>
                  <a:spcPts val="0"/>
                </a:spcBef>
                <a:spcAft>
                  <a:spcPts val="0"/>
                </a:spcAft>
              </a:pPr>
              <a:r>
                <a:rPr lang="fr-FR" sz="1350" b="1" dirty="0">
                  <a:solidFill>
                    <a:srgbClr val="C00000"/>
                  </a:solidFill>
                  <a:latin typeface="Calibri" panose="020F0502020204030204"/>
                  <a:ea typeface="+mn-ea"/>
                  <a:cs typeface="+mn-cs"/>
                </a:rPr>
                <a:t>Mesurer la fidélité d’implémentation</a:t>
              </a:r>
            </a:p>
          </p:txBody>
        </p:sp>
        <p:cxnSp>
          <p:nvCxnSpPr>
            <p:cNvPr id="13" name="Connecteur droit avec flèche 8">
              <a:extLst>
                <a:ext uri="{FF2B5EF4-FFF2-40B4-BE49-F238E27FC236}">
                  <a16:creationId xmlns:a16="http://schemas.microsoft.com/office/drawing/2014/main" id="{EA6CE6AD-CCE2-CF41-98B2-8C792D4D4750}"/>
                </a:ext>
              </a:extLst>
            </p:cNvPr>
            <p:cNvCxnSpPr/>
            <p:nvPr/>
          </p:nvCxnSpPr>
          <p:spPr>
            <a:xfrm flipV="1">
              <a:off x="131030" y="2707235"/>
              <a:ext cx="8808863" cy="62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ZoneTexte 9">
              <a:extLst>
                <a:ext uri="{FF2B5EF4-FFF2-40B4-BE49-F238E27FC236}">
                  <a16:creationId xmlns:a16="http://schemas.microsoft.com/office/drawing/2014/main" id="{415AE15D-3880-5D43-A2C4-464A36C0D2BB}"/>
                </a:ext>
              </a:extLst>
            </p:cNvPr>
            <p:cNvSpPr txBox="1"/>
            <p:nvPr/>
          </p:nvSpPr>
          <p:spPr>
            <a:xfrm>
              <a:off x="-747" y="2960968"/>
              <a:ext cx="1986059" cy="992579"/>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Lettre envoyée aux parents</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Publicité à la radio, affiches, …</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Porte-à-porte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Recruter les enseignants et demander aux parents s’ils acceptent</a:t>
              </a:r>
            </a:p>
          </p:txBody>
        </p:sp>
        <p:sp>
          <p:nvSpPr>
            <p:cNvPr id="15" name="ZoneTexte 10">
              <a:extLst>
                <a:ext uri="{FF2B5EF4-FFF2-40B4-BE49-F238E27FC236}">
                  <a16:creationId xmlns:a16="http://schemas.microsoft.com/office/drawing/2014/main" id="{6957C5C8-FDD1-164E-843B-88F6E1A9EB98}"/>
                </a:ext>
              </a:extLst>
            </p:cNvPr>
            <p:cNvSpPr txBox="1"/>
            <p:nvPr/>
          </p:nvSpPr>
          <p:spPr>
            <a:xfrm>
              <a:off x="1825333" y="2942616"/>
              <a:ext cx="1691120" cy="542456"/>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Questionnaire court</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Rempli avec un membre de l’équipe de recherche</a:t>
              </a:r>
            </a:p>
          </p:txBody>
        </p:sp>
        <p:sp>
          <p:nvSpPr>
            <p:cNvPr id="16" name="ZoneTexte 11">
              <a:extLst>
                <a:ext uri="{FF2B5EF4-FFF2-40B4-BE49-F238E27FC236}">
                  <a16:creationId xmlns:a16="http://schemas.microsoft.com/office/drawing/2014/main" id="{59599E04-A2DC-4A43-8064-9573ACEAFDED}"/>
                </a:ext>
              </a:extLst>
            </p:cNvPr>
            <p:cNvSpPr txBox="1"/>
            <p:nvPr/>
          </p:nvSpPr>
          <p:spPr>
            <a:xfrm>
              <a:off x="3536391" y="2905626"/>
              <a:ext cx="2057400" cy="842538"/>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Soirées d’information, ateliers (Math </a:t>
              </a:r>
              <a:r>
                <a:rPr lang="fr-FR" sz="975" dirty="0" err="1">
                  <a:solidFill>
                    <a:prstClr val="black"/>
                  </a:solidFill>
                  <a:latin typeface="Calibri" panose="020F0502020204030204"/>
                  <a:ea typeface="+mn-ea"/>
                  <a:cs typeface="+mn-cs"/>
                </a:rPr>
                <a:t>Nights</a:t>
              </a:r>
              <a:r>
                <a:rPr lang="fr-FR" sz="975" dirty="0">
                  <a:solidFill>
                    <a:prstClr val="black"/>
                  </a:solidFill>
                  <a:latin typeface="Calibri" panose="020F0502020204030204"/>
                  <a:ea typeface="+mn-ea"/>
                  <a:cs typeface="+mn-cs"/>
                </a:rPr>
                <a:t>)</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Avec repas, garde d’enfants, …</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Supports traduits en plusieurs langues (film, prospectus)?</a:t>
              </a:r>
            </a:p>
          </p:txBody>
        </p:sp>
        <p:sp>
          <p:nvSpPr>
            <p:cNvPr id="17" name="ZoneTexte 12">
              <a:extLst>
                <a:ext uri="{FF2B5EF4-FFF2-40B4-BE49-F238E27FC236}">
                  <a16:creationId xmlns:a16="http://schemas.microsoft.com/office/drawing/2014/main" id="{3E0DF1D4-F209-1147-8225-1A5F718AC46B}"/>
                </a:ext>
              </a:extLst>
            </p:cNvPr>
            <p:cNvSpPr txBox="1"/>
            <p:nvPr/>
          </p:nvSpPr>
          <p:spPr>
            <a:xfrm>
              <a:off x="6944839" y="2885317"/>
              <a:ext cx="2175781" cy="992579"/>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Auto-rapportée:</a:t>
              </a:r>
            </a:p>
            <a:p>
              <a:pPr marL="557213" lvl="1"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Carnets de communication</a:t>
              </a:r>
            </a:p>
            <a:p>
              <a:pPr marL="557213" lvl="1"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Application smartphone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Téléphones réguliers à domicile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Enregistrements audio</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Visites à domicile</a:t>
              </a:r>
            </a:p>
          </p:txBody>
        </p:sp>
        <p:sp>
          <p:nvSpPr>
            <p:cNvPr id="18" name="ZoneTexte 13">
              <a:extLst>
                <a:ext uri="{FF2B5EF4-FFF2-40B4-BE49-F238E27FC236}">
                  <a16:creationId xmlns:a16="http://schemas.microsoft.com/office/drawing/2014/main" id="{749C35E0-0FB6-4846-87C0-70B55171C8B1}"/>
                </a:ext>
              </a:extLst>
            </p:cNvPr>
            <p:cNvSpPr txBox="1"/>
            <p:nvPr/>
          </p:nvSpPr>
          <p:spPr>
            <a:xfrm rot="19825232">
              <a:off x="5648103" y="1988717"/>
              <a:ext cx="1560555" cy="300082"/>
            </a:xfrm>
            <a:prstGeom prst="rect">
              <a:avLst/>
            </a:prstGeom>
            <a:noFill/>
          </p:spPr>
          <p:txBody>
            <a:bodyPr wrap="none" rtlCol="0">
              <a:spAutoFit/>
            </a:bodyPr>
            <a:lstStyle/>
            <a:p>
              <a:pPr defTabSz="685800" fontAlgn="auto">
                <a:spcBef>
                  <a:spcPts val="0"/>
                </a:spcBef>
                <a:spcAft>
                  <a:spcPts val="0"/>
                </a:spcAft>
              </a:pPr>
              <a:r>
                <a:rPr lang="fr-FR" sz="1350" dirty="0">
                  <a:solidFill>
                    <a:prstClr val="black"/>
                  </a:solidFill>
                  <a:latin typeface="Calibri" panose="020F0502020204030204"/>
                  <a:ea typeface="+mn-ea"/>
                  <a:cs typeface="+mn-cs"/>
                </a:rPr>
                <a:t>Type d’intervention</a:t>
              </a:r>
            </a:p>
          </p:txBody>
        </p:sp>
        <p:sp>
          <p:nvSpPr>
            <p:cNvPr id="19" name="ZoneTexte 14">
              <a:extLst>
                <a:ext uri="{FF2B5EF4-FFF2-40B4-BE49-F238E27FC236}">
                  <a16:creationId xmlns:a16="http://schemas.microsoft.com/office/drawing/2014/main" id="{C0B65628-05EA-6340-8F92-0C32B71ECE24}"/>
                </a:ext>
              </a:extLst>
            </p:cNvPr>
            <p:cNvSpPr txBox="1"/>
            <p:nvPr/>
          </p:nvSpPr>
          <p:spPr>
            <a:xfrm>
              <a:off x="5610831" y="2915972"/>
              <a:ext cx="1473455" cy="542456"/>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Cahiers d’exercices</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Math story </a:t>
              </a:r>
              <a:r>
                <a:rPr lang="fr-FR" sz="975" dirty="0" err="1">
                  <a:solidFill>
                    <a:prstClr val="black"/>
                  </a:solidFill>
                  <a:latin typeface="Calibri" panose="020F0502020204030204"/>
                  <a:ea typeface="+mn-ea"/>
                  <a:cs typeface="+mn-cs"/>
                </a:rPr>
                <a:t>telling</a:t>
              </a:r>
              <a:endParaRPr lang="fr-FR" sz="975" dirty="0">
                <a:solidFill>
                  <a:prstClr val="black"/>
                </a:solidFill>
                <a:latin typeface="Calibri" panose="020F0502020204030204"/>
                <a:ea typeface="+mn-ea"/>
                <a:cs typeface="+mn-cs"/>
              </a:endParaRP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Jeux (math </a:t>
              </a:r>
              <a:r>
                <a:rPr lang="fr-FR" sz="975" dirty="0" err="1">
                  <a:solidFill>
                    <a:prstClr val="black"/>
                  </a:solidFill>
                  <a:latin typeface="Calibri" panose="020F0502020204030204"/>
                  <a:ea typeface="+mn-ea"/>
                  <a:cs typeface="+mn-cs"/>
                </a:rPr>
                <a:t>bags</a:t>
              </a:r>
              <a:r>
                <a:rPr lang="fr-FR" sz="975" dirty="0">
                  <a:solidFill>
                    <a:prstClr val="black"/>
                  </a:solidFill>
                  <a:latin typeface="Calibri" panose="020F0502020204030204"/>
                  <a:ea typeface="+mn-ea"/>
                  <a:cs typeface="+mn-cs"/>
                </a:rPr>
                <a:t>)</a:t>
              </a:r>
            </a:p>
          </p:txBody>
        </p:sp>
      </p:grpSp>
      <p:sp>
        <p:nvSpPr>
          <p:cNvPr id="20" name="Rectangle 19">
            <a:extLst>
              <a:ext uri="{FF2B5EF4-FFF2-40B4-BE49-F238E27FC236}">
                <a16:creationId xmlns:a16="http://schemas.microsoft.com/office/drawing/2014/main" id="{665BA63F-897A-7F4D-A561-E47FE3768E51}"/>
              </a:ext>
            </a:extLst>
          </p:cNvPr>
          <p:cNvSpPr/>
          <p:nvPr/>
        </p:nvSpPr>
        <p:spPr>
          <a:xfrm>
            <a:off x="7142513" y="2721737"/>
            <a:ext cx="1779567" cy="1049878"/>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CF4E6EF9-326B-FE4A-96FF-32E22260FFED}"/>
              </a:ext>
            </a:extLst>
          </p:cNvPr>
          <p:cNvPicPr>
            <a:picLocks noChangeAspect="1"/>
          </p:cNvPicPr>
          <p:nvPr/>
        </p:nvPicPr>
        <p:blipFill>
          <a:blip r:embed="rId5"/>
          <a:stretch>
            <a:fillRect/>
          </a:stretch>
        </p:blipFill>
        <p:spPr>
          <a:xfrm rot="20644506">
            <a:off x="7352305" y="4116048"/>
            <a:ext cx="770339" cy="1084316"/>
          </a:xfrm>
          <a:prstGeom prst="rect">
            <a:avLst/>
          </a:prstGeom>
        </p:spPr>
      </p:pic>
      <p:pic>
        <p:nvPicPr>
          <p:cNvPr id="22" name="Image 21">
            <a:extLst>
              <a:ext uri="{FF2B5EF4-FFF2-40B4-BE49-F238E27FC236}">
                <a16:creationId xmlns:a16="http://schemas.microsoft.com/office/drawing/2014/main" id="{B31BF089-E6ED-2F4A-8210-6AF4A0D30D64}"/>
              </a:ext>
            </a:extLst>
          </p:cNvPr>
          <p:cNvPicPr>
            <a:picLocks noChangeAspect="1"/>
          </p:cNvPicPr>
          <p:nvPr/>
        </p:nvPicPr>
        <p:blipFill>
          <a:blip r:embed="rId6"/>
          <a:stretch>
            <a:fillRect/>
          </a:stretch>
        </p:blipFill>
        <p:spPr>
          <a:xfrm>
            <a:off x="8129609" y="4218109"/>
            <a:ext cx="711226" cy="942203"/>
          </a:xfrm>
          <a:prstGeom prst="rect">
            <a:avLst/>
          </a:prstGeom>
        </p:spPr>
      </p:pic>
      <p:pic>
        <p:nvPicPr>
          <p:cNvPr id="23" name="Image 22">
            <a:extLst>
              <a:ext uri="{FF2B5EF4-FFF2-40B4-BE49-F238E27FC236}">
                <a16:creationId xmlns:a16="http://schemas.microsoft.com/office/drawing/2014/main" id="{F1C0EA46-EE07-2449-BB71-5C0086CD7770}"/>
              </a:ext>
            </a:extLst>
          </p:cNvPr>
          <p:cNvPicPr>
            <a:picLocks noChangeAspect="1"/>
          </p:cNvPicPr>
          <p:nvPr/>
        </p:nvPicPr>
        <p:blipFill>
          <a:blip r:embed="rId7"/>
          <a:stretch>
            <a:fillRect/>
          </a:stretch>
        </p:blipFill>
        <p:spPr>
          <a:xfrm>
            <a:off x="7714103" y="5035282"/>
            <a:ext cx="917046" cy="682907"/>
          </a:xfrm>
          <a:prstGeom prst="rect">
            <a:avLst/>
          </a:prstGeom>
        </p:spPr>
      </p:pic>
    </p:spTree>
    <p:extLst>
      <p:ext uri="{BB962C8B-B14F-4D97-AF65-F5344CB8AC3E}">
        <p14:creationId xmlns:p14="http://schemas.microsoft.com/office/powerpoint/2010/main" val="2613929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a:t>Interventions implémentées à domicile</a:t>
            </a:r>
            <a:endParaRPr lang="en-US" dirty="0"/>
          </a:p>
        </p:txBody>
      </p:sp>
      <p:pic>
        <p:nvPicPr>
          <p:cNvPr id="4" name="Picture 3"/>
          <p:cNvPicPr>
            <a:picLocks noChangeAspect="1"/>
          </p:cNvPicPr>
          <p:nvPr/>
        </p:nvPicPr>
        <p:blipFill>
          <a:blip r:embed="rId3"/>
          <a:stretch>
            <a:fillRect/>
          </a:stretch>
        </p:blipFill>
        <p:spPr>
          <a:xfrm>
            <a:off x="4628232" y="706233"/>
            <a:ext cx="1567365" cy="546602"/>
          </a:xfrm>
          <a:prstGeom prst="rect">
            <a:avLst/>
          </a:prstGeom>
        </p:spPr>
      </p:pic>
      <p:pic>
        <p:nvPicPr>
          <p:cNvPr id="5" name="Picture 4"/>
          <p:cNvPicPr>
            <a:picLocks noChangeAspect="1"/>
          </p:cNvPicPr>
          <p:nvPr/>
        </p:nvPicPr>
        <p:blipFill>
          <a:blip r:embed="rId4"/>
          <a:stretch>
            <a:fillRect/>
          </a:stretch>
        </p:blipFill>
        <p:spPr>
          <a:xfrm>
            <a:off x="6353132" y="691545"/>
            <a:ext cx="1268520" cy="575977"/>
          </a:xfrm>
          <a:prstGeom prst="rect">
            <a:avLst/>
          </a:prstGeom>
        </p:spPr>
      </p:pic>
      <p:grpSp>
        <p:nvGrpSpPr>
          <p:cNvPr id="6" name="Group 5"/>
          <p:cNvGrpSpPr/>
          <p:nvPr/>
        </p:nvGrpSpPr>
        <p:grpSpPr>
          <a:xfrm>
            <a:off x="-24128" y="1579615"/>
            <a:ext cx="9145495" cy="2210351"/>
            <a:chOff x="-747" y="1743196"/>
            <a:chExt cx="9145495" cy="2210351"/>
          </a:xfrm>
        </p:grpSpPr>
        <p:sp>
          <p:nvSpPr>
            <p:cNvPr id="7" name="ZoneTexte 1">
              <a:extLst>
                <a:ext uri="{FF2B5EF4-FFF2-40B4-BE49-F238E27FC236}">
                  <a16:creationId xmlns:a16="http://schemas.microsoft.com/office/drawing/2014/main" id="{1785DD53-AEB9-734F-8AD7-35B10E47D94D}"/>
                </a:ext>
              </a:extLst>
            </p:cNvPr>
            <p:cNvSpPr txBox="1"/>
            <p:nvPr/>
          </p:nvSpPr>
          <p:spPr>
            <a:xfrm rot="19825232">
              <a:off x="142085" y="2123514"/>
              <a:ext cx="1114536" cy="300082"/>
            </a:xfrm>
            <a:prstGeom prst="rect">
              <a:avLst/>
            </a:prstGeom>
            <a:noFill/>
          </p:spPr>
          <p:txBody>
            <a:bodyPr wrap="none" rtlCol="0">
              <a:spAutoFit/>
            </a:bodyPr>
            <a:lstStyle/>
            <a:p>
              <a:pPr defTabSz="685800" fontAlgn="auto">
                <a:spcBef>
                  <a:spcPts val="0"/>
                </a:spcBef>
                <a:spcAft>
                  <a:spcPts val="0"/>
                </a:spcAft>
              </a:pPr>
              <a:r>
                <a:rPr lang="fr-FR" sz="1350" dirty="0">
                  <a:latin typeface="Calibri" panose="020F0502020204030204"/>
                  <a:ea typeface="+mn-ea"/>
                  <a:cs typeface="+mn-cs"/>
                </a:rPr>
                <a:t>Recrutement</a:t>
              </a:r>
            </a:p>
          </p:txBody>
        </p:sp>
        <p:sp>
          <p:nvSpPr>
            <p:cNvPr id="9" name="ZoneTexte 3">
              <a:extLst>
                <a:ext uri="{FF2B5EF4-FFF2-40B4-BE49-F238E27FC236}">
                  <a16:creationId xmlns:a16="http://schemas.microsoft.com/office/drawing/2014/main" id="{025D6843-75DE-1743-8F3A-7F17582D413B}"/>
                </a:ext>
              </a:extLst>
            </p:cNvPr>
            <p:cNvSpPr txBox="1"/>
            <p:nvPr/>
          </p:nvSpPr>
          <p:spPr>
            <a:xfrm rot="19825232">
              <a:off x="1203130" y="2177198"/>
              <a:ext cx="990977" cy="253916"/>
            </a:xfrm>
            <a:prstGeom prst="rect">
              <a:avLst/>
            </a:prstGeom>
            <a:noFill/>
          </p:spPr>
          <p:txBody>
            <a:bodyPr wrap="none" rtlCol="0">
              <a:spAutoFit/>
            </a:bodyPr>
            <a:lstStyle/>
            <a:p>
              <a:pPr defTabSz="685800" fontAlgn="auto">
                <a:spcBef>
                  <a:spcPts val="0"/>
                </a:spcBef>
                <a:spcAft>
                  <a:spcPts val="0"/>
                </a:spcAft>
              </a:pPr>
              <a:r>
                <a:rPr lang="fr-FR" sz="1050" dirty="0">
                  <a:solidFill>
                    <a:prstClr val="black"/>
                  </a:solidFill>
                  <a:latin typeface="Calibri" panose="020F0502020204030204"/>
                  <a:ea typeface="+mn-ea"/>
                  <a:cs typeface="+mn-cs"/>
                </a:rPr>
                <a:t>Consentement</a:t>
              </a:r>
            </a:p>
          </p:txBody>
        </p:sp>
        <p:sp>
          <p:nvSpPr>
            <p:cNvPr id="10" name="ZoneTexte 4">
              <a:extLst>
                <a:ext uri="{FF2B5EF4-FFF2-40B4-BE49-F238E27FC236}">
                  <a16:creationId xmlns:a16="http://schemas.microsoft.com/office/drawing/2014/main" id="{DD079314-B11B-1143-B52E-C6038E5AA364}"/>
                </a:ext>
              </a:extLst>
            </p:cNvPr>
            <p:cNvSpPr txBox="1"/>
            <p:nvPr/>
          </p:nvSpPr>
          <p:spPr>
            <a:xfrm rot="19825232">
              <a:off x="2235052" y="1856079"/>
              <a:ext cx="1781666" cy="415498"/>
            </a:xfrm>
            <a:prstGeom prst="rect">
              <a:avLst/>
            </a:prstGeom>
            <a:noFill/>
          </p:spPr>
          <p:txBody>
            <a:bodyPr wrap="square" rtlCol="0">
              <a:spAutoFit/>
            </a:bodyPr>
            <a:lstStyle/>
            <a:p>
              <a:pPr defTabSz="685800" fontAlgn="auto">
                <a:spcBef>
                  <a:spcPts val="0"/>
                </a:spcBef>
                <a:spcAft>
                  <a:spcPts val="0"/>
                </a:spcAft>
              </a:pPr>
              <a:r>
                <a:rPr lang="fr-FR" sz="1050" dirty="0">
                  <a:solidFill>
                    <a:prstClr val="black"/>
                  </a:solidFill>
                  <a:latin typeface="Calibri" panose="020F0502020204030204"/>
                  <a:ea typeface="+mn-ea"/>
                  <a:cs typeface="+mn-cs"/>
                </a:rPr>
                <a:t>Obtenir les données sociodémographiques</a:t>
              </a:r>
            </a:p>
          </p:txBody>
        </p:sp>
        <p:sp>
          <p:nvSpPr>
            <p:cNvPr id="11" name="ZoneTexte 5">
              <a:extLst>
                <a:ext uri="{FF2B5EF4-FFF2-40B4-BE49-F238E27FC236}">
                  <a16:creationId xmlns:a16="http://schemas.microsoft.com/office/drawing/2014/main" id="{B7B8A88B-1979-394E-B458-64C75DEBE439}"/>
                </a:ext>
              </a:extLst>
            </p:cNvPr>
            <p:cNvSpPr txBox="1"/>
            <p:nvPr/>
          </p:nvSpPr>
          <p:spPr>
            <a:xfrm rot="19825232">
              <a:off x="3754973" y="1975247"/>
              <a:ext cx="1798056" cy="300082"/>
            </a:xfrm>
            <a:prstGeom prst="rect">
              <a:avLst/>
            </a:prstGeom>
            <a:noFill/>
          </p:spPr>
          <p:txBody>
            <a:bodyPr wrap="none" rtlCol="0">
              <a:spAutoFit/>
            </a:bodyPr>
            <a:lstStyle/>
            <a:p>
              <a:pPr defTabSz="685800" fontAlgn="auto">
                <a:spcBef>
                  <a:spcPts val="0"/>
                </a:spcBef>
                <a:spcAft>
                  <a:spcPts val="0"/>
                </a:spcAft>
              </a:pPr>
              <a:r>
                <a:rPr lang="fr-FR" sz="1350" b="1" dirty="0">
                  <a:solidFill>
                    <a:srgbClr val="C00000"/>
                  </a:solidFill>
                  <a:latin typeface="Calibri" panose="020F0502020204030204"/>
                  <a:ea typeface="+mn-ea"/>
                  <a:cs typeface="+mn-cs"/>
                </a:rPr>
                <a:t>Formation des parents</a:t>
              </a:r>
            </a:p>
          </p:txBody>
        </p:sp>
        <p:sp>
          <p:nvSpPr>
            <p:cNvPr id="12" name="ZoneTexte 6">
              <a:extLst>
                <a:ext uri="{FF2B5EF4-FFF2-40B4-BE49-F238E27FC236}">
                  <a16:creationId xmlns:a16="http://schemas.microsoft.com/office/drawing/2014/main" id="{3E329F2B-16C6-2848-8BDB-B98E22233FB4}"/>
                </a:ext>
              </a:extLst>
            </p:cNvPr>
            <p:cNvSpPr txBox="1"/>
            <p:nvPr/>
          </p:nvSpPr>
          <p:spPr>
            <a:xfrm rot="19580652">
              <a:off x="7457447" y="1743196"/>
              <a:ext cx="1687301" cy="507831"/>
            </a:xfrm>
            <a:prstGeom prst="rect">
              <a:avLst/>
            </a:prstGeom>
            <a:noFill/>
          </p:spPr>
          <p:txBody>
            <a:bodyPr wrap="square" rtlCol="0">
              <a:spAutoFit/>
            </a:bodyPr>
            <a:lstStyle/>
            <a:p>
              <a:pPr defTabSz="685800" fontAlgn="auto">
                <a:spcBef>
                  <a:spcPts val="0"/>
                </a:spcBef>
                <a:spcAft>
                  <a:spcPts val="0"/>
                </a:spcAft>
              </a:pPr>
              <a:r>
                <a:rPr lang="fr-FR" sz="1350" dirty="0">
                  <a:solidFill>
                    <a:prstClr val="black"/>
                  </a:solidFill>
                  <a:latin typeface="Calibri" panose="020F0502020204030204"/>
                  <a:ea typeface="+mn-ea"/>
                  <a:cs typeface="+mn-cs"/>
                </a:rPr>
                <a:t>Mesurer la fidélité d’implémentation</a:t>
              </a:r>
            </a:p>
          </p:txBody>
        </p:sp>
        <p:cxnSp>
          <p:nvCxnSpPr>
            <p:cNvPr id="13" name="Connecteur droit avec flèche 8">
              <a:extLst>
                <a:ext uri="{FF2B5EF4-FFF2-40B4-BE49-F238E27FC236}">
                  <a16:creationId xmlns:a16="http://schemas.microsoft.com/office/drawing/2014/main" id="{EA6CE6AD-CCE2-CF41-98B2-8C792D4D4750}"/>
                </a:ext>
              </a:extLst>
            </p:cNvPr>
            <p:cNvCxnSpPr/>
            <p:nvPr/>
          </p:nvCxnSpPr>
          <p:spPr>
            <a:xfrm flipV="1">
              <a:off x="131030" y="2707235"/>
              <a:ext cx="8808863" cy="62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ZoneTexte 9">
              <a:extLst>
                <a:ext uri="{FF2B5EF4-FFF2-40B4-BE49-F238E27FC236}">
                  <a16:creationId xmlns:a16="http://schemas.microsoft.com/office/drawing/2014/main" id="{415AE15D-3880-5D43-A2C4-464A36C0D2BB}"/>
                </a:ext>
              </a:extLst>
            </p:cNvPr>
            <p:cNvSpPr txBox="1"/>
            <p:nvPr/>
          </p:nvSpPr>
          <p:spPr>
            <a:xfrm>
              <a:off x="-747" y="2960968"/>
              <a:ext cx="1986059" cy="992579"/>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Lettre envoyée aux parents</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Publicité à la radio, affiches, …</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Porte-à-porte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Recruter les enseignants et demander aux parents s’ils acceptent</a:t>
              </a:r>
            </a:p>
          </p:txBody>
        </p:sp>
        <p:sp>
          <p:nvSpPr>
            <p:cNvPr id="15" name="ZoneTexte 10">
              <a:extLst>
                <a:ext uri="{FF2B5EF4-FFF2-40B4-BE49-F238E27FC236}">
                  <a16:creationId xmlns:a16="http://schemas.microsoft.com/office/drawing/2014/main" id="{6957C5C8-FDD1-164E-843B-88F6E1A9EB98}"/>
                </a:ext>
              </a:extLst>
            </p:cNvPr>
            <p:cNvSpPr txBox="1"/>
            <p:nvPr/>
          </p:nvSpPr>
          <p:spPr>
            <a:xfrm>
              <a:off x="1825333" y="2942616"/>
              <a:ext cx="1691120" cy="542456"/>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Questionnaire court</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Rempli avec un membre de l’équipe de recherche</a:t>
              </a:r>
            </a:p>
          </p:txBody>
        </p:sp>
        <p:sp>
          <p:nvSpPr>
            <p:cNvPr id="16" name="ZoneTexte 11">
              <a:extLst>
                <a:ext uri="{FF2B5EF4-FFF2-40B4-BE49-F238E27FC236}">
                  <a16:creationId xmlns:a16="http://schemas.microsoft.com/office/drawing/2014/main" id="{59599E04-A2DC-4A43-8064-9573ACEAFDED}"/>
                </a:ext>
              </a:extLst>
            </p:cNvPr>
            <p:cNvSpPr txBox="1"/>
            <p:nvPr/>
          </p:nvSpPr>
          <p:spPr>
            <a:xfrm>
              <a:off x="3536391" y="2905626"/>
              <a:ext cx="2057400" cy="842538"/>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Soirées d’information, ateliers (Math </a:t>
              </a:r>
              <a:r>
                <a:rPr lang="fr-FR" sz="975" dirty="0" err="1">
                  <a:solidFill>
                    <a:prstClr val="black"/>
                  </a:solidFill>
                  <a:latin typeface="Calibri" panose="020F0502020204030204"/>
                  <a:ea typeface="+mn-ea"/>
                  <a:cs typeface="+mn-cs"/>
                </a:rPr>
                <a:t>Nights</a:t>
              </a:r>
              <a:r>
                <a:rPr lang="fr-FR" sz="975" dirty="0">
                  <a:solidFill>
                    <a:prstClr val="black"/>
                  </a:solidFill>
                  <a:latin typeface="Calibri" panose="020F0502020204030204"/>
                  <a:ea typeface="+mn-ea"/>
                  <a:cs typeface="+mn-cs"/>
                </a:rPr>
                <a:t>)</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Avec repas, garde d’enfants, …</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Supports traduits en plusieurs langues (film, prospectus)?</a:t>
              </a:r>
            </a:p>
          </p:txBody>
        </p:sp>
        <p:sp>
          <p:nvSpPr>
            <p:cNvPr id="17" name="ZoneTexte 12">
              <a:extLst>
                <a:ext uri="{FF2B5EF4-FFF2-40B4-BE49-F238E27FC236}">
                  <a16:creationId xmlns:a16="http://schemas.microsoft.com/office/drawing/2014/main" id="{3E0DF1D4-F209-1147-8225-1A5F718AC46B}"/>
                </a:ext>
              </a:extLst>
            </p:cNvPr>
            <p:cNvSpPr txBox="1"/>
            <p:nvPr/>
          </p:nvSpPr>
          <p:spPr>
            <a:xfrm>
              <a:off x="6944839" y="2885317"/>
              <a:ext cx="2175781" cy="992579"/>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Auto-rapportée:</a:t>
              </a:r>
            </a:p>
            <a:p>
              <a:pPr marL="557213" lvl="1"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Carnets de communication</a:t>
              </a:r>
            </a:p>
            <a:p>
              <a:pPr marL="557213" lvl="1"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Application smartphone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Téléphones réguliers à domicile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Enregistrements audio</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Visites à domicile</a:t>
              </a:r>
            </a:p>
          </p:txBody>
        </p:sp>
        <p:sp>
          <p:nvSpPr>
            <p:cNvPr id="18" name="ZoneTexte 13">
              <a:extLst>
                <a:ext uri="{FF2B5EF4-FFF2-40B4-BE49-F238E27FC236}">
                  <a16:creationId xmlns:a16="http://schemas.microsoft.com/office/drawing/2014/main" id="{749C35E0-0FB6-4846-87C0-70B55171C8B1}"/>
                </a:ext>
              </a:extLst>
            </p:cNvPr>
            <p:cNvSpPr txBox="1"/>
            <p:nvPr/>
          </p:nvSpPr>
          <p:spPr>
            <a:xfrm rot="19825232">
              <a:off x="5648103" y="1988717"/>
              <a:ext cx="1560555" cy="300082"/>
            </a:xfrm>
            <a:prstGeom prst="rect">
              <a:avLst/>
            </a:prstGeom>
            <a:noFill/>
          </p:spPr>
          <p:txBody>
            <a:bodyPr wrap="none" rtlCol="0">
              <a:spAutoFit/>
            </a:bodyPr>
            <a:lstStyle/>
            <a:p>
              <a:pPr defTabSz="685800" fontAlgn="auto">
                <a:spcBef>
                  <a:spcPts val="0"/>
                </a:spcBef>
                <a:spcAft>
                  <a:spcPts val="0"/>
                </a:spcAft>
              </a:pPr>
              <a:r>
                <a:rPr lang="fr-FR" sz="1350" dirty="0">
                  <a:solidFill>
                    <a:prstClr val="black"/>
                  </a:solidFill>
                  <a:latin typeface="Calibri" panose="020F0502020204030204"/>
                  <a:ea typeface="+mn-ea"/>
                  <a:cs typeface="+mn-cs"/>
                </a:rPr>
                <a:t>Type d’intervention</a:t>
              </a:r>
            </a:p>
          </p:txBody>
        </p:sp>
        <p:sp>
          <p:nvSpPr>
            <p:cNvPr id="19" name="ZoneTexte 14">
              <a:extLst>
                <a:ext uri="{FF2B5EF4-FFF2-40B4-BE49-F238E27FC236}">
                  <a16:creationId xmlns:a16="http://schemas.microsoft.com/office/drawing/2014/main" id="{C0B65628-05EA-6340-8F92-0C32B71ECE24}"/>
                </a:ext>
              </a:extLst>
            </p:cNvPr>
            <p:cNvSpPr txBox="1"/>
            <p:nvPr/>
          </p:nvSpPr>
          <p:spPr>
            <a:xfrm>
              <a:off x="5610831" y="2915972"/>
              <a:ext cx="1473455" cy="542456"/>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Cahiers d’exercices</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Math story </a:t>
              </a:r>
              <a:r>
                <a:rPr lang="fr-FR" sz="975" dirty="0" err="1">
                  <a:solidFill>
                    <a:prstClr val="black"/>
                  </a:solidFill>
                  <a:latin typeface="Calibri" panose="020F0502020204030204"/>
                  <a:ea typeface="+mn-ea"/>
                  <a:cs typeface="+mn-cs"/>
                </a:rPr>
                <a:t>telling</a:t>
              </a:r>
              <a:endParaRPr lang="fr-FR" sz="975" dirty="0">
                <a:solidFill>
                  <a:prstClr val="black"/>
                </a:solidFill>
                <a:latin typeface="Calibri" panose="020F0502020204030204"/>
                <a:ea typeface="+mn-ea"/>
                <a:cs typeface="+mn-cs"/>
              </a:endParaRP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Jeux (math </a:t>
              </a:r>
              <a:r>
                <a:rPr lang="fr-FR" sz="975" dirty="0" err="1">
                  <a:solidFill>
                    <a:prstClr val="black"/>
                  </a:solidFill>
                  <a:latin typeface="Calibri" panose="020F0502020204030204"/>
                  <a:ea typeface="+mn-ea"/>
                  <a:cs typeface="+mn-cs"/>
                </a:rPr>
                <a:t>bags</a:t>
              </a:r>
              <a:r>
                <a:rPr lang="fr-FR" sz="975" dirty="0">
                  <a:solidFill>
                    <a:prstClr val="black"/>
                  </a:solidFill>
                  <a:latin typeface="Calibri" panose="020F0502020204030204"/>
                  <a:ea typeface="+mn-ea"/>
                  <a:cs typeface="+mn-cs"/>
                </a:rPr>
                <a:t>)</a:t>
              </a:r>
            </a:p>
          </p:txBody>
        </p:sp>
      </p:grpSp>
      <p:sp>
        <p:nvSpPr>
          <p:cNvPr id="20" name="Rectangle 19">
            <a:extLst>
              <a:ext uri="{FF2B5EF4-FFF2-40B4-BE49-F238E27FC236}">
                <a16:creationId xmlns:a16="http://schemas.microsoft.com/office/drawing/2014/main" id="{F5F18404-2D6A-B04A-A696-87946C0ED7B2}"/>
              </a:ext>
            </a:extLst>
          </p:cNvPr>
          <p:cNvSpPr/>
          <p:nvPr/>
        </p:nvSpPr>
        <p:spPr>
          <a:xfrm>
            <a:off x="3756465" y="2721736"/>
            <a:ext cx="1718648" cy="941861"/>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DF80A4AD-6D78-5A4F-9AF4-0D49402FB50C}"/>
              </a:ext>
            </a:extLst>
          </p:cNvPr>
          <p:cNvPicPr>
            <a:picLocks noChangeAspect="1"/>
          </p:cNvPicPr>
          <p:nvPr/>
        </p:nvPicPr>
        <p:blipFill>
          <a:blip r:embed="rId5"/>
          <a:stretch>
            <a:fillRect/>
          </a:stretch>
        </p:blipFill>
        <p:spPr>
          <a:xfrm>
            <a:off x="4044165" y="3785875"/>
            <a:ext cx="1142864" cy="848114"/>
          </a:xfrm>
          <a:prstGeom prst="rect">
            <a:avLst/>
          </a:prstGeom>
        </p:spPr>
      </p:pic>
      <p:pic>
        <p:nvPicPr>
          <p:cNvPr id="22" name="Image 21">
            <a:extLst>
              <a:ext uri="{FF2B5EF4-FFF2-40B4-BE49-F238E27FC236}">
                <a16:creationId xmlns:a16="http://schemas.microsoft.com/office/drawing/2014/main" id="{116FBAA8-D4D0-ED42-A091-2309C58FA07E}"/>
              </a:ext>
            </a:extLst>
          </p:cNvPr>
          <p:cNvPicPr>
            <a:picLocks noChangeAspect="1"/>
          </p:cNvPicPr>
          <p:nvPr/>
        </p:nvPicPr>
        <p:blipFill>
          <a:blip r:embed="rId6"/>
          <a:stretch>
            <a:fillRect/>
          </a:stretch>
        </p:blipFill>
        <p:spPr>
          <a:xfrm rot="20684320">
            <a:off x="3817598" y="4553900"/>
            <a:ext cx="858095" cy="644988"/>
          </a:xfrm>
          <a:prstGeom prst="rect">
            <a:avLst/>
          </a:prstGeom>
        </p:spPr>
      </p:pic>
      <p:pic>
        <p:nvPicPr>
          <p:cNvPr id="23" name="Image 22">
            <a:extLst>
              <a:ext uri="{FF2B5EF4-FFF2-40B4-BE49-F238E27FC236}">
                <a16:creationId xmlns:a16="http://schemas.microsoft.com/office/drawing/2014/main" id="{DAFE50FE-35BC-AA4E-A204-C9D93A7F206B}"/>
              </a:ext>
            </a:extLst>
          </p:cNvPr>
          <p:cNvPicPr>
            <a:picLocks noChangeAspect="1"/>
          </p:cNvPicPr>
          <p:nvPr/>
        </p:nvPicPr>
        <p:blipFill>
          <a:blip r:embed="rId7"/>
          <a:stretch>
            <a:fillRect/>
          </a:stretch>
        </p:blipFill>
        <p:spPr>
          <a:xfrm rot="1408304">
            <a:off x="4621450" y="4629339"/>
            <a:ext cx="966088" cy="545514"/>
          </a:xfrm>
          <a:prstGeom prst="rect">
            <a:avLst/>
          </a:prstGeom>
        </p:spPr>
      </p:pic>
      <p:sp>
        <p:nvSpPr>
          <p:cNvPr id="3" name="ZoneTexte 2">
            <a:extLst>
              <a:ext uri="{FF2B5EF4-FFF2-40B4-BE49-F238E27FC236}">
                <a16:creationId xmlns:a16="http://schemas.microsoft.com/office/drawing/2014/main" id="{158E8ACE-93EB-1C49-A96B-361D8E5D5EDE}"/>
              </a:ext>
            </a:extLst>
          </p:cNvPr>
          <p:cNvSpPr txBox="1"/>
          <p:nvPr/>
        </p:nvSpPr>
        <p:spPr>
          <a:xfrm>
            <a:off x="2158637" y="5351856"/>
            <a:ext cx="6768199" cy="1384995"/>
          </a:xfrm>
          <a:prstGeom prst="rect">
            <a:avLst/>
          </a:prstGeom>
          <a:noFill/>
        </p:spPr>
        <p:txBody>
          <a:bodyPr wrap="none" rtlCol="0">
            <a:spAutoFit/>
          </a:bodyPr>
          <a:lstStyle/>
          <a:p>
            <a:r>
              <a:rPr lang="en-US" sz="1400" dirty="0">
                <a:solidFill>
                  <a:schemeClr val="bg1">
                    <a:lumMod val="50000"/>
                  </a:schemeClr>
                </a:solidFill>
              </a:rPr>
              <a:t>Family Math Nights (</a:t>
            </a:r>
            <a:r>
              <a:rPr lang="fr-FR" sz="1400" dirty="0" err="1">
                <a:solidFill>
                  <a:schemeClr val="bg1">
                    <a:lumMod val="50000"/>
                  </a:schemeClr>
                </a:solidFill>
              </a:rPr>
              <a:t>Hodge</a:t>
            </a:r>
            <a:r>
              <a:rPr lang="fr-FR" sz="1400" dirty="0">
                <a:solidFill>
                  <a:schemeClr val="bg1">
                    <a:lumMod val="50000"/>
                  </a:schemeClr>
                </a:solidFill>
              </a:rPr>
              <a:t> &amp; Lawson, 2018</a:t>
            </a:r>
            <a:r>
              <a:rPr lang="en-US" sz="1400" dirty="0">
                <a:solidFill>
                  <a:schemeClr val="bg1">
                    <a:lumMod val="50000"/>
                  </a:schemeClr>
                </a:solidFill>
              </a:rPr>
              <a:t>); 12 soirées (Hirsh et al., 2019)</a:t>
            </a:r>
          </a:p>
          <a:p>
            <a:r>
              <a:rPr lang="fr-LU" sz="1400" dirty="0">
                <a:solidFill>
                  <a:schemeClr val="bg1">
                    <a:lumMod val="50000"/>
                  </a:schemeClr>
                </a:solidFill>
              </a:rPr>
              <a:t>Tensions observées (Marshall &amp; Swan, 2010)</a:t>
            </a:r>
          </a:p>
          <a:p>
            <a:r>
              <a:rPr lang="fr-LU" sz="1400" dirty="0">
                <a:solidFill>
                  <a:schemeClr val="bg1">
                    <a:lumMod val="50000"/>
                  </a:schemeClr>
                </a:solidFill>
              </a:rPr>
              <a:t>Moyen d’améliorer le partenariat école-famille, rassurants (</a:t>
            </a:r>
            <a:r>
              <a:rPr lang="fr-FR" sz="1400" dirty="0" err="1">
                <a:solidFill>
                  <a:schemeClr val="bg1">
                    <a:lumMod val="50000"/>
                  </a:schemeClr>
                </a:solidFill>
              </a:rPr>
              <a:t>Hodge</a:t>
            </a:r>
            <a:r>
              <a:rPr lang="fr-FR" sz="1400" dirty="0">
                <a:solidFill>
                  <a:schemeClr val="bg1">
                    <a:lumMod val="50000"/>
                  </a:schemeClr>
                </a:solidFill>
              </a:rPr>
              <a:t> &amp; Lawson, 2018)</a:t>
            </a:r>
            <a:endParaRPr lang="fr-LU" sz="1400" dirty="0">
              <a:solidFill>
                <a:schemeClr val="bg1">
                  <a:lumMod val="50000"/>
                </a:schemeClr>
              </a:solidFill>
            </a:endParaRPr>
          </a:p>
          <a:p>
            <a:r>
              <a:rPr lang="fr-LU" sz="1400" dirty="0">
                <a:solidFill>
                  <a:schemeClr val="bg1">
                    <a:lumMod val="50000"/>
                  </a:schemeClr>
                </a:solidFill>
              </a:rPr>
              <a:t>Parents demandeurs de plus d’aide (Mc </a:t>
            </a:r>
            <a:r>
              <a:rPr lang="fr-LU" sz="1400" dirty="0" err="1">
                <a:solidFill>
                  <a:schemeClr val="bg1">
                    <a:lumMod val="50000"/>
                  </a:schemeClr>
                </a:solidFill>
              </a:rPr>
              <a:t>Namara</a:t>
            </a:r>
            <a:r>
              <a:rPr lang="fr-LU" sz="1400" dirty="0">
                <a:solidFill>
                  <a:schemeClr val="bg1">
                    <a:lumMod val="50000"/>
                  </a:schemeClr>
                </a:solidFill>
              </a:rPr>
              <a:t> et al., 2000 ; </a:t>
            </a:r>
            <a:r>
              <a:rPr lang="fr-LU" sz="1400" dirty="0" err="1">
                <a:solidFill>
                  <a:schemeClr val="bg1">
                    <a:lumMod val="50000"/>
                  </a:schemeClr>
                </a:solidFill>
              </a:rPr>
              <a:t>Muir</a:t>
            </a:r>
            <a:r>
              <a:rPr lang="fr-LU" sz="1400" dirty="0">
                <a:solidFill>
                  <a:schemeClr val="bg1">
                    <a:lumMod val="50000"/>
                  </a:schemeClr>
                </a:solidFill>
              </a:rPr>
              <a:t>, 2012)</a:t>
            </a:r>
          </a:p>
          <a:p>
            <a:r>
              <a:rPr lang="fr-LU" sz="1400" dirty="0">
                <a:solidFill>
                  <a:schemeClr val="bg1">
                    <a:lumMod val="50000"/>
                  </a:schemeClr>
                </a:solidFill>
              </a:rPr>
              <a:t>Participation comme mesure de fidélité d’implémentation (</a:t>
            </a:r>
            <a:r>
              <a:rPr lang="fr-LU" sz="1400" dirty="0" err="1">
                <a:solidFill>
                  <a:schemeClr val="bg1">
                    <a:lumMod val="50000"/>
                  </a:schemeClr>
                </a:solidFill>
              </a:rPr>
              <a:t>Niklas</a:t>
            </a:r>
            <a:r>
              <a:rPr lang="fr-LU" sz="1400" dirty="0">
                <a:solidFill>
                  <a:schemeClr val="bg1">
                    <a:lumMod val="50000"/>
                  </a:schemeClr>
                </a:solidFill>
              </a:rPr>
              <a:t> et al., 2016)</a:t>
            </a:r>
            <a:r>
              <a:rPr lang="en-US" sz="1200" dirty="0"/>
              <a:t> </a:t>
            </a:r>
          </a:p>
          <a:p>
            <a:r>
              <a:rPr lang="en-US" sz="1400" dirty="0" err="1">
                <a:solidFill>
                  <a:schemeClr val="bg1">
                    <a:lumMod val="50000"/>
                  </a:schemeClr>
                </a:solidFill>
              </a:rPr>
              <a:t>Offre</a:t>
            </a:r>
            <a:r>
              <a:rPr lang="en-US" sz="1400" dirty="0">
                <a:solidFill>
                  <a:schemeClr val="bg1">
                    <a:lumMod val="50000"/>
                  </a:schemeClr>
                </a:solidFill>
              </a:rPr>
              <a:t> de </a:t>
            </a:r>
            <a:r>
              <a:rPr lang="en-US" sz="1400" dirty="0" err="1">
                <a:solidFill>
                  <a:schemeClr val="bg1">
                    <a:lumMod val="50000"/>
                  </a:schemeClr>
                </a:solidFill>
              </a:rPr>
              <a:t>repas</a:t>
            </a:r>
            <a:r>
              <a:rPr lang="en-US" sz="1400" dirty="0">
                <a:solidFill>
                  <a:schemeClr val="bg1">
                    <a:lumMod val="50000"/>
                  </a:schemeClr>
                </a:solidFill>
              </a:rPr>
              <a:t> et de </a:t>
            </a:r>
            <a:r>
              <a:rPr lang="en-US" sz="1400" dirty="0" err="1">
                <a:solidFill>
                  <a:schemeClr val="bg1">
                    <a:lumMod val="50000"/>
                  </a:schemeClr>
                </a:solidFill>
              </a:rPr>
              <a:t>garde</a:t>
            </a:r>
            <a:r>
              <a:rPr lang="en-US" sz="1400" dirty="0">
                <a:solidFill>
                  <a:schemeClr val="bg1">
                    <a:lumMod val="50000"/>
                  </a:schemeClr>
                </a:solidFill>
              </a:rPr>
              <a:t> </a:t>
            </a:r>
            <a:r>
              <a:rPr lang="en-US" sz="1400" dirty="0" err="1">
                <a:solidFill>
                  <a:schemeClr val="bg1">
                    <a:lumMod val="50000"/>
                  </a:schemeClr>
                </a:solidFill>
              </a:rPr>
              <a:t>d’enfants</a:t>
            </a:r>
            <a:r>
              <a:rPr lang="en-US" sz="1400" dirty="0">
                <a:solidFill>
                  <a:schemeClr val="bg1">
                    <a:lumMod val="50000"/>
                  </a:schemeClr>
                </a:solidFill>
              </a:rPr>
              <a:t> (Dulay et al., 2018; Hirsh et al., 2019)</a:t>
            </a:r>
            <a:endParaRPr lang="fr-FR" sz="1050" dirty="0">
              <a:solidFill>
                <a:schemeClr val="bg1">
                  <a:lumMod val="50000"/>
                </a:schemeClr>
              </a:solidFill>
            </a:endParaRPr>
          </a:p>
        </p:txBody>
      </p:sp>
    </p:spTree>
    <p:extLst>
      <p:ext uri="{BB962C8B-B14F-4D97-AF65-F5344CB8AC3E}">
        <p14:creationId xmlns:p14="http://schemas.microsoft.com/office/powerpoint/2010/main" val="2308517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a:t>Interventions implémentées à domicile</a:t>
            </a:r>
            <a:endParaRPr lang="en-US" dirty="0"/>
          </a:p>
        </p:txBody>
      </p:sp>
      <p:pic>
        <p:nvPicPr>
          <p:cNvPr id="4" name="Picture 3"/>
          <p:cNvPicPr>
            <a:picLocks noChangeAspect="1"/>
          </p:cNvPicPr>
          <p:nvPr/>
        </p:nvPicPr>
        <p:blipFill>
          <a:blip r:embed="rId3"/>
          <a:stretch>
            <a:fillRect/>
          </a:stretch>
        </p:blipFill>
        <p:spPr>
          <a:xfrm>
            <a:off x="4628232" y="706233"/>
            <a:ext cx="1567365" cy="546602"/>
          </a:xfrm>
          <a:prstGeom prst="rect">
            <a:avLst/>
          </a:prstGeom>
        </p:spPr>
      </p:pic>
      <p:pic>
        <p:nvPicPr>
          <p:cNvPr id="5" name="Picture 4"/>
          <p:cNvPicPr>
            <a:picLocks noChangeAspect="1"/>
          </p:cNvPicPr>
          <p:nvPr/>
        </p:nvPicPr>
        <p:blipFill>
          <a:blip r:embed="rId4"/>
          <a:stretch>
            <a:fillRect/>
          </a:stretch>
        </p:blipFill>
        <p:spPr>
          <a:xfrm>
            <a:off x="6353132" y="691545"/>
            <a:ext cx="1268520" cy="575977"/>
          </a:xfrm>
          <a:prstGeom prst="rect">
            <a:avLst/>
          </a:prstGeom>
        </p:spPr>
      </p:pic>
      <p:grpSp>
        <p:nvGrpSpPr>
          <p:cNvPr id="6" name="Group 5"/>
          <p:cNvGrpSpPr/>
          <p:nvPr/>
        </p:nvGrpSpPr>
        <p:grpSpPr>
          <a:xfrm>
            <a:off x="-24128" y="1579615"/>
            <a:ext cx="9145495" cy="2210351"/>
            <a:chOff x="-747" y="1743196"/>
            <a:chExt cx="9145495" cy="2210351"/>
          </a:xfrm>
        </p:grpSpPr>
        <p:sp>
          <p:nvSpPr>
            <p:cNvPr id="7" name="ZoneTexte 1">
              <a:extLst>
                <a:ext uri="{FF2B5EF4-FFF2-40B4-BE49-F238E27FC236}">
                  <a16:creationId xmlns:a16="http://schemas.microsoft.com/office/drawing/2014/main" id="{1785DD53-AEB9-734F-8AD7-35B10E47D94D}"/>
                </a:ext>
              </a:extLst>
            </p:cNvPr>
            <p:cNvSpPr txBox="1"/>
            <p:nvPr/>
          </p:nvSpPr>
          <p:spPr>
            <a:xfrm rot="19825232">
              <a:off x="142085" y="2123514"/>
              <a:ext cx="1114536" cy="300082"/>
            </a:xfrm>
            <a:prstGeom prst="rect">
              <a:avLst/>
            </a:prstGeom>
            <a:noFill/>
          </p:spPr>
          <p:txBody>
            <a:bodyPr wrap="none" rtlCol="0">
              <a:spAutoFit/>
            </a:bodyPr>
            <a:lstStyle/>
            <a:p>
              <a:pPr defTabSz="685800" fontAlgn="auto">
                <a:spcBef>
                  <a:spcPts val="0"/>
                </a:spcBef>
                <a:spcAft>
                  <a:spcPts val="0"/>
                </a:spcAft>
              </a:pPr>
              <a:r>
                <a:rPr lang="fr-FR" sz="1350" dirty="0">
                  <a:latin typeface="Calibri" panose="020F0502020204030204"/>
                  <a:ea typeface="+mn-ea"/>
                  <a:cs typeface="+mn-cs"/>
                </a:rPr>
                <a:t>Recrutement</a:t>
              </a:r>
            </a:p>
          </p:txBody>
        </p:sp>
        <p:sp>
          <p:nvSpPr>
            <p:cNvPr id="9" name="ZoneTexte 3">
              <a:extLst>
                <a:ext uri="{FF2B5EF4-FFF2-40B4-BE49-F238E27FC236}">
                  <a16:creationId xmlns:a16="http://schemas.microsoft.com/office/drawing/2014/main" id="{025D6843-75DE-1743-8F3A-7F17582D413B}"/>
                </a:ext>
              </a:extLst>
            </p:cNvPr>
            <p:cNvSpPr txBox="1"/>
            <p:nvPr/>
          </p:nvSpPr>
          <p:spPr>
            <a:xfrm rot="19825232">
              <a:off x="1203130" y="2177198"/>
              <a:ext cx="990977" cy="253916"/>
            </a:xfrm>
            <a:prstGeom prst="rect">
              <a:avLst/>
            </a:prstGeom>
            <a:noFill/>
          </p:spPr>
          <p:txBody>
            <a:bodyPr wrap="none" rtlCol="0">
              <a:spAutoFit/>
            </a:bodyPr>
            <a:lstStyle/>
            <a:p>
              <a:pPr defTabSz="685800" fontAlgn="auto">
                <a:spcBef>
                  <a:spcPts val="0"/>
                </a:spcBef>
                <a:spcAft>
                  <a:spcPts val="0"/>
                </a:spcAft>
              </a:pPr>
              <a:r>
                <a:rPr lang="fr-FR" sz="1050" dirty="0">
                  <a:solidFill>
                    <a:prstClr val="black"/>
                  </a:solidFill>
                  <a:latin typeface="Calibri" panose="020F0502020204030204"/>
                  <a:ea typeface="+mn-ea"/>
                  <a:cs typeface="+mn-cs"/>
                </a:rPr>
                <a:t>Consentement</a:t>
              </a:r>
            </a:p>
          </p:txBody>
        </p:sp>
        <p:sp>
          <p:nvSpPr>
            <p:cNvPr id="10" name="ZoneTexte 4">
              <a:extLst>
                <a:ext uri="{FF2B5EF4-FFF2-40B4-BE49-F238E27FC236}">
                  <a16:creationId xmlns:a16="http://schemas.microsoft.com/office/drawing/2014/main" id="{DD079314-B11B-1143-B52E-C6038E5AA364}"/>
                </a:ext>
              </a:extLst>
            </p:cNvPr>
            <p:cNvSpPr txBox="1"/>
            <p:nvPr/>
          </p:nvSpPr>
          <p:spPr>
            <a:xfrm rot="19825232">
              <a:off x="2235052" y="1856079"/>
              <a:ext cx="1781666" cy="415498"/>
            </a:xfrm>
            <a:prstGeom prst="rect">
              <a:avLst/>
            </a:prstGeom>
            <a:noFill/>
          </p:spPr>
          <p:txBody>
            <a:bodyPr wrap="square" rtlCol="0">
              <a:spAutoFit/>
            </a:bodyPr>
            <a:lstStyle/>
            <a:p>
              <a:pPr defTabSz="685800" fontAlgn="auto">
                <a:spcBef>
                  <a:spcPts val="0"/>
                </a:spcBef>
                <a:spcAft>
                  <a:spcPts val="0"/>
                </a:spcAft>
              </a:pPr>
              <a:r>
                <a:rPr lang="fr-FR" sz="1050" dirty="0">
                  <a:solidFill>
                    <a:prstClr val="black"/>
                  </a:solidFill>
                  <a:latin typeface="Calibri" panose="020F0502020204030204"/>
                  <a:ea typeface="+mn-ea"/>
                  <a:cs typeface="+mn-cs"/>
                </a:rPr>
                <a:t>Obtenir les données sociodémographiques</a:t>
              </a:r>
            </a:p>
          </p:txBody>
        </p:sp>
        <p:sp>
          <p:nvSpPr>
            <p:cNvPr id="11" name="ZoneTexte 5">
              <a:extLst>
                <a:ext uri="{FF2B5EF4-FFF2-40B4-BE49-F238E27FC236}">
                  <a16:creationId xmlns:a16="http://schemas.microsoft.com/office/drawing/2014/main" id="{B7B8A88B-1979-394E-B458-64C75DEBE439}"/>
                </a:ext>
              </a:extLst>
            </p:cNvPr>
            <p:cNvSpPr txBox="1"/>
            <p:nvPr/>
          </p:nvSpPr>
          <p:spPr>
            <a:xfrm rot="19825232">
              <a:off x="3768117" y="1975247"/>
              <a:ext cx="1771767" cy="300082"/>
            </a:xfrm>
            <a:prstGeom prst="rect">
              <a:avLst/>
            </a:prstGeom>
            <a:noFill/>
          </p:spPr>
          <p:txBody>
            <a:bodyPr wrap="none" rtlCol="0">
              <a:spAutoFit/>
            </a:bodyPr>
            <a:lstStyle/>
            <a:p>
              <a:pPr defTabSz="685800" fontAlgn="auto">
                <a:spcBef>
                  <a:spcPts val="0"/>
                </a:spcBef>
                <a:spcAft>
                  <a:spcPts val="0"/>
                </a:spcAft>
              </a:pPr>
              <a:r>
                <a:rPr lang="fr-FR" sz="1350" dirty="0">
                  <a:solidFill>
                    <a:prstClr val="black"/>
                  </a:solidFill>
                  <a:latin typeface="Calibri" panose="020F0502020204030204"/>
                  <a:ea typeface="+mn-ea"/>
                  <a:cs typeface="+mn-cs"/>
                </a:rPr>
                <a:t>Formation des parents</a:t>
              </a:r>
            </a:p>
          </p:txBody>
        </p:sp>
        <p:sp>
          <p:nvSpPr>
            <p:cNvPr id="12" name="ZoneTexte 6">
              <a:extLst>
                <a:ext uri="{FF2B5EF4-FFF2-40B4-BE49-F238E27FC236}">
                  <a16:creationId xmlns:a16="http://schemas.microsoft.com/office/drawing/2014/main" id="{3E329F2B-16C6-2848-8BDB-B98E22233FB4}"/>
                </a:ext>
              </a:extLst>
            </p:cNvPr>
            <p:cNvSpPr txBox="1"/>
            <p:nvPr/>
          </p:nvSpPr>
          <p:spPr>
            <a:xfrm rot="19580652">
              <a:off x="7457447" y="1743196"/>
              <a:ext cx="1687301" cy="507831"/>
            </a:xfrm>
            <a:prstGeom prst="rect">
              <a:avLst/>
            </a:prstGeom>
            <a:noFill/>
          </p:spPr>
          <p:txBody>
            <a:bodyPr wrap="square" rtlCol="0">
              <a:spAutoFit/>
            </a:bodyPr>
            <a:lstStyle/>
            <a:p>
              <a:pPr defTabSz="685800" fontAlgn="auto">
                <a:spcBef>
                  <a:spcPts val="0"/>
                </a:spcBef>
                <a:spcAft>
                  <a:spcPts val="0"/>
                </a:spcAft>
              </a:pPr>
              <a:r>
                <a:rPr lang="fr-FR" sz="1350" dirty="0">
                  <a:solidFill>
                    <a:prstClr val="black"/>
                  </a:solidFill>
                  <a:latin typeface="Calibri" panose="020F0502020204030204"/>
                  <a:ea typeface="+mn-ea"/>
                  <a:cs typeface="+mn-cs"/>
                </a:rPr>
                <a:t>Mesurer la fidélité d’implémentation</a:t>
              </a:r>
            </a:p>
          </p:txBody>
        </p:sp>
        <p:cxnSp>
          <p:nvCxnSpPr>
            <p:cNvPr id="13" name="Connecteur droit avec flèche 8">
              <a:extLst>
                <a:ext uri="{FF2B5EF4-FFF2-40B4-BE49-F238E27FC236}">
                  <a16:creationId xmlns:a16="http://schemas.microsoft.com/office/drawing/2014/main" id="{EA6CE6AD-CCE2-CF41-98B2-8C792D4D4750}"/>
                </a:ext>
              </a:extLst>
            </p:cNvPr>
            <p:cNvCxnSpPr/>
            <p:nvPr/>
          </p:nvCxnSpPr>
          <p:spPr>
            <a:xfrm flipV="1">
              <a:off x="131030" y="2707235"/>
              <a:ext cx="8808863" cy="62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ZoneTexte 9">
              <a:extLst>
                <a:ext uri="{FF2B5EF4-FFF2-40B4-BE49-F238E27FC236}">
                  <a16:creationId xmlns:a16="http://schemas.microsoft.com/office/drawing/2014/main" id="{415AE15D-3880-5D43-A2C4-464A36C0D2BB}"/>
                </a:ext>
              </a:extLst>
            </p:cNvPr>
            <p:cNvSpPr txBox="1"/>
            <p:nvPr/>
          </p:nvSpPr>
          <p:spPr>
            <a:xfrm>
              <a:off x="-747" y="2960968"/>
              <a:ext cx="1986059" cy="992579"/>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Lettre envoyée aux parents</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Publicité à la radio, affiches, …</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Porte-à-porte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Recruter les enseignants et demander aux parents s’ils acceptent</a:t>
              </a:r>
            </a:p>
          </p:txBody>
        </p:sp>
        <p:sp>
          <p:nvSpPr>
            <p:cNvPr id="15" name="ZoneTexte 10">
              <a:extLst>
                <a:ext uri="{FF2B5EF4-FFF2-40B4-BE49-F238E27FC236}">
                  <a16:creationId xmlns:a16="http://schemas.microsoft.com/office/drawing/2014/main" id="{6957C5C8-FDD1-164E-843B-88F6E1A9EB98}"/>
                </a:ext>
              </a:extLst>
            </p:cNvPr>
            <p:cNvSpPr txBox="1"/>
            <p:nvPr/>
          </p:nvSpPr>
          <p:spPr>
            <a:xfrm>
              <a:off x="1825333" y="2942616"/>
              <a:ext cx="1691120" cy="542456"/>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Questionnaire court</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Rempli avec un membre de l’équipe de recherche</a:t>
              </a:r>
            </a:p>
          </p:txBody>
        </p:sp>
        <p:sp>
          <p:nvSpPr>
            <p:cNvPr id="16" name="ZoneTexte 11">
              <a:extLst>
                <a:ext uri="{FF2B5EF4-FFF2-40B4-BE49-F238E27FC236}">
                  <a16:creationId xmlns:a16="http://schemas.microsoft.com/office/drawing/2014/main" id="{59599E04-A2DC-4A43-8064-9573ACEAFDED}"/>
                </a:ext>
              </a:extLst>
            </p:cNvPr>
            <p:cNvSpPr txBox="1"/>
            <p:nvPr/>
          </p:nvSpPr>
          <p:spPr>
            <a:xfrm>
              <a:off x="3536391" y="2905626"/>
              <a:ext cx="2057400" cy="842538"/>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Soirées d’information, ateliers (Math </a:t>
              </a:r>
              <a:r>
                <a:rPr lang="fr-FR" sz="975" dirty="0" err="1">
                  <a:solidFill>
                    <a:prstClr val="black"/>
                  </a:solidFill>
                  <a:latin typeface="Calibri" panose="020F0502020204030204"/>
                  <a:ea typeface="+mn-ea"/>
                  <a:cs typeface="+mn-cs"/>
                </a:rPr>
                <a:t>Nights</a:t>
              </a:r>
              <a:r>
                <a:rPr lang="fr-FR" sz="975" dirty="0">
                  <a:solidFill>
                    <a:prstClr val="black"/>
                  </a:solidFill>
                  <a:latin typeface="Calibri" panose="020F0502020204030204"/>
                  <a:ea typeface="+mn-ea"/>
                  <a:cs typeface="+mn-cs"/>
                </a:rPr>
                <a:t>)</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Avec repas, garde d’enfants, …</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Supports traduits en plusieurs langues (film, prospectus)?</a:t>
              </a:r>
            </a:p>
          </p:txBody>
        </p:sp>
        <p:sp>
          <p:nvSpPr>
            <p:cNvPr id="17" name="ZoneTexte 12">
              <a:extLst>
                <a:ext uri="{FF2B5EF4-FFF2-40B4-BE49-F238E27FC236}">
                  <a16:creationId xmlns:a16="http://schemas.microsoft.com/office/drawing/2014/main" id="{3E0DF1D4-F209-1147-8225-1A5F718AC46B}"/>
                </a:ext>
              </a:extLst>
            </p:cNvPr>
            <p:cNvSpPr txBox="1"/>
            <p:nvPr/>
          </p:nvSpPr>
          <p:spPr>
            <a:xfrm>
              <a:off x="6944839" y="2885317"/>
              <a:ext cx="2175781" cy="992579"/>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Auto-rapportée:</a:t>
              </a:r>
            </a:p>
            <a:p>
              <a:pPr marL="557213" lvl="1"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Carnets de communication</a:t>
              </a:r>
            </a:p>
            <a:p>
              <a:pPr marL="557213" lvl="1"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Application smartphone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Téléphones réguliers à domicile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Enregistrements audio</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Visites à domicile</a:t>
              </a:r>
            </a:p>
          </p:txBody>
        </p:sp>
        <p:sp>
          <p:nvSpPr>
            <p:cNvPr id="18" name="ZoneTexte 13">
              <a:extLst>
                <a:ext uri="{FF2B5EF4-FFF2-40B4-BE49-F238E27FC236}">
                  <a16:creationId xmlns:a16="http://schemas.microsoft.com/office/drawing/2014/main" id="{749C35E0-0FB6-4846-87C0-70B55171C8B1}"/>
                </a:ext>
              </a:extLst>
            </p:cNvPr>
            <p:cNvSpPr txBox="1"/>
            <p:nvPr/>
          </p:nvSpPr>
          <p:spPr>
            <a:xfrm rot="19825232">
              <a:off x="5633484" y="1988717"/>
              <a:ext cx="1589794" cy="300082"/>
            </a:xfrm>
            <a:prstGeom prst="rect">
              <a:avLst/>
            </a:prstGeom>
            <a:noFill/>
          </p:spPr>
          <p:txBody>
            <a:bodyPr wrap="none" rtlCol="0">
              <a:spAutoFit/>
            </a:bodyPr>
            <a:lstStyle/>
            <a:p>
              <a:pPr defTabSz="685800" fontAlgn="auto">
                <a:spcBef>
                  <a:spcPts val="0"/>
                </a:spcBef>
                <a:spcAft>
                  <a:spcPts val="0"/>
                </a:spcAft>
              </a:pPr>
              <a:r>
                <a:rPr lang="fr-FR" sz="1350" b="1" dirty="0">
                  <a:solidFill>
                    <a:srgbClr val="C00000"/>
                  </a:solidFill>
                  <a:latin typeface="Calibri" panose="020F0502020204030204"/>
                  <a:ea typeface="+mn-ea"/>
                  <a:cs typeface="+mn-cs"/>
                </a:rPr>
                <a:t>Type d’intervention</a:t>
              </a:r>
            </a:p>
          </p:txBody>
        </p:sp>
        <p:sp>
          <p:nvSpPr>
            <p:cNvPr id="19" name="ZoneTexte 14">
              <a:extLst>
                <a:ext uri="{FF2B5EF4-FFF2-40B4-BE49-F238E27FC236}">
                  <a16:creationId xmlns:a16="http://schemas.microsoft.com/office/drawing/2014/main" id="{C0B65628-05EA-6340-8F92-0C32B71ECE24}"/>
                </a:ext>
              </a:extLst>
            </p:cNvPr>
            <p:cNvSpPr txBox="1"/>
            <p:nvPr/>
          </p:nvSpPr>
          <p:spPr>
            <a:xfrm>
              <a:off x="5610831" y="2915972"/>
              <a:ext cx="1473455" cy="542456"/>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Cahiers d’exercices</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Math story </a:t>
              </a:r>
              <a:r>
                <a:rPr lang="fr-FR" sz="975" dirty="0" err="1">
                  <a:solidFill>
                    <a:prstClr val="black"/>
                  </a:solidFill>
                  <a:latin typeface="Calibri" panose="020F0502020204030204"/>
                  <a:ea typeface="+mn-ea"/>
                  <a:cs typeface="+mn-cs"/>
                </a:rPr>
                <a:t>telling</a:t>
              </a:r>
              <a:endParaRPr lang="fr-FR" sz="975" dirty="0">
                <a:solidFill>
                  <a:prstClr val="black"/>
                </a:solidFill>
                <a:latin typeface="Calibri" panose="020F0502020204030204"/>
                <a:ea typeface="+mn-ea"/>
                <a:cs typeface="+mn-cs"/>
              </a:endParaRP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Jeux (math </a:t>
              </a:r>
              <a:r>
                <a:rPr lang="fr-FR" sz="975" dirty="0" err="1">
                  <a:solidFill>
                    <a:prstClr val="black"/>
                  </a:solidFill>
                  <a:latin typeface="Calibri" panose="020F0502020204030204"/>
                  <a:ea typeface="+mn-ea"/>
                  <a:cs typeface="+mn-cs"/>
                </a:rPr>
                <a:t>bags</a:t>
              </a:r>
              <a:r>
                <a:rPr lang="fr-FR" sz="975" dirty="0">
                  <a:solidFill>
                    <a:prstClr val="black"/>
                  </a:solidFill>
                  <a:latin typeface="Calibri" panose="020F0502020204030204"/>
                  <a:ea typeface="+mn-ea"/>
                  <a:cs typeface="+mn-cs"/>
                </a:rPr>
                <a:t>)</a:t>
              </a:r>
            </a:p>
          </p:txBody>
        </p:sp>
      </p:grpSp>
      <p:sp>
        <p:nvSpPr>
          <p:cNvPr id="20" name="Rectangle 19">
            <a:extLst>
              <a:ext uri="{FF2B5EF4-FFF2-40B4-BE49-F238E27FC236}">
                <a16:creationId xmlns:a16="http://schemas.microsoft.com/office/drawing/2014/main" id="{CE0D49E8-39B0-C54A-8C7F-6BA82C62ED21}"/>
              </a:ext>
            </a:extLst>
          </p:cNvPr>
          <p:cNvSpPr/>
          <p:nvPr/>
        </p:nvSpPr>
        <p:spPr>
          <a:xfrm>
            <a:off x="5796642" y="2721737"/>
            <a:ext cx="1164369" cy="593513"/>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50B8DF2D-C86B-4D42-BE2C-C598A641422F}"/>
              </a:ext>
            </a:extLst>
          </p:cNvPr>
          <p:cNvPicPr>
            <a:picLocks noChangeAspect="1"/>
          </p:cNvPicPr>
          <p:nvPr/>
        </p:nvPicPr>
        <p:blipFill>
          <a:blip r:embed="rId5"/>
          <a:stretch>
            <a:fillRect/>
          </a:stretch>
        </p:blipFill>
        <p:spPr>
          <a:xfrm rot="807722">
            <a:off x="6139718" y="3675052"/>
            <a:ext cx="786042" cy="1117395"/>
          </a:xfrm>
          <a:prstGeom prst="rect">
            <a:avLst/>
          </a:prstGeom>
        </p:spPr>
      </p:pic>
      <p:pic>
        <p:nvPicPr>
          <p:cNvPr id="22" name="Image 21">
            <a:extLst>
              <a:ext uri="{FF2B5EF4-FFF2-40B4-BE49-F238E27FC236}">
                <a16:creationId xmlns:a16="http://schemas.microsoft.com/office/drawing/2014/main" id="{CA690C8B-C9A7-944F-8D35-C66B1B43356B}"/>
              </a:ext>
            </a:extLst>
          </p:cNvPr>
          <p:cNvPicPr>
            <a:picLocks noChangeAspect="1"/>
          </p:cNvPicPr>
          <p:nvPr/>
        </p:nvPicPr>
        <p:blipFill>
          <a:blip r:embed="rId6"/>
          <a:stretch>
            <a:fillRect/>
          </a:stretch>
        </p:blipFill>
        <p:spPr>
          <a:xfrm>
            <a:off x="5637834" y="4306840"/>
            <a:ext cx="932641" cy="654485"/>
          </a:xfrm>
          <a:prstGeom prst="rect">
            <a:avLst/>
          </a:prstGeom>
        </p:spPr>
      </p:pic>
      <p:pic>
        <p:nvPicPr>
          <p:cNvPr id="23" name="Image 22">
            <a:extLst>
              <a:ext uri="{FF2B5EF4-FFF2-40B4-BE49-F238E27FC236}">
                <a16:creationId xmlns:a16="http://schemas.microsoft.com/office/drawing/2014/main" id="{FE6028D6-61E9-F845-8FDD-602DB964FB55}"/>
              </a:ext>
            </a:extLst>
          </p:cNvPr>
          <p:cNvPicPr>
            <a:picLocks noChangeAspect="1"/>
          </p:cNvPicPr>
          <p:nvPr/>
        </p:nvPicPr>
        <p:blipFill>
          <a:blip r:embed="rId7"/>
          <a:stretch>
            <a:fillRect/>
          </a:stretch>
        </p:blipFill>
        <p:spPr>
          <a:xfrm rot="20550661">
            <a:off x="6200138" y="4730181"/>
            <a:ext cx="910450" cy="678773"/>
          </a:xfrm>
          <a:prstGeom prst="rect">
            <a:avLst/>
          </a:prstGeom>
        </p:spPr>
      </p:pic>
      <p:sp>
        <p:nvSpPr>
          <p:cNvPr id="3" name="ZoneTexte 2">
            <a:extLst>
              <a:ext uri="{FF2B5EF4-FFF2-40B4-BE49-F238E27FC236}">
                <a16:creationId xmlns:a16="http://schemas.microsoft.com/office/drawing/2014/main" id="{5008D379-FFD5-8842-A4CA-D23208973B9A}"/>
              </a:ext>
            </a:extLst>
          </p:cNvPr>
          <p:cNvSpPr txBox="1"/>
          <p:nvPr/>
        </p:nvSpPr>
        <p:spPr>
          <a:xfrm>
            <a:off x="4137516" y="5637493"/>
            <a:ext cx="5013552" cy="954107"/>
          </a:xfrm>
          <a:prstGeom prst="rect">
            <a:avLst/>
          </a:prstGeom>
          <a:noFill/>
        </p:spPr>
        <p:txBody>
          <a:bodyPr wrap="none" rtlCol="0">
            <a:spAutoFit/>
          </a:bodyPr>
          <a:lstStyle/>
          <a:p>
            <a:r>
              <a:rPr lang="fr-FR" sz="1400" dirty="0" err="1">
                <a:solidFill>
                  <a:schemeClr val="bg1">
                    <a:lumMod val="50000"/>
                  </a:schemeClr>
                </a:solidFill>
              </a:rPr>
              <a:t>Family</a:t>
            </a:r>
            <a:r>
              <a:rPr lang="fr-FR" sz="1400" dirty="0">
                <a:solidFill>
                  <a:schemeClr val="bg1">
                    <a:lumMod val="50000"/>
                  </a:schemeClr>
                </a:solidFill>
              </a:rPr>
              <a:t> </a:t>
            </a:r>
            <a:r>
              <a:rPr lang="fr-FR" sz="1400" dirty="0" err="1">
                <a:solidFill>
                  <a:schemeClr val="bg1">
                    <a:lumMod val="50000"/>
                  </a:schemeClr>
                </a:solidFill>
              </a:rPr>
              <a:t>mathematic</a:t>
            </a:r>
            <a:r>
              <a:rPr lang="fr-FR" sz="1400" dirty="0">
                <a:solidFill>
                  <a:schemeClr val="bg1">
                    <a:lumMod val="50000"/>
                  </a:schemeClr>
                </a:solidFill>
              </a:rPr>
              <a:t> curriculum (</a:t>
            </a:r>
            <a:r>
              <a:rPr lang="fr-FR" sz="1400" dirty="0" err="1">
                <a:solidFill>
                  <a:schemeClr val="bg1">
                    <a:lumMod val="50000"/>
                  </a:schemeClr>
                </a:solidFill>
              </a:rPr>
              <a:t>Starkey</a:t>
            </a:r>
            <a:r>
              <a:rPr lang="fr-FR" sz="1400" dirty="0">
                <a:solidFill>
                  <a:schemeClr val="bg1">
                    <a:lumMod val="50000"/>
                  </a:schemeClr>
                </a:solidFill>
              </a:rPr>
              <a:t> &amp; Klein, 2000)</a:t>
            </a:r>
          </a:p>
          <a:p>
            <a:r>
              <a:rPr lang="fr-FR" sz="1400" dirty="0" err="1">
                <a:solidFill>
                  <a:schemeClr val="bg1">
                    <a:lumMod val="50000"/>
                  </a:schemeClr>
                </a:solidFill>
              </a:rPr>
              <a:t>Numeracy</a:t>
            </a:r>
            <a:r>
              <a:rPr lang="fr-FR" sz="1400" dirty="0">
                <a:solidFill>
                  <a:schemeClr val="bg1">
                    <a:lumMod val="50000"/>
                  </a:schemeClr>
                </a:solidFill>
              </a:rPr>
              <a:t> </a:t>
            </a:r>
            <a:r>
              <a:rPr lang="fr-FR" sz="1400" dirty="0" err="1">
                <a:solidFill>
                  <a:schemeClr val="bg1">
                    <a:lumMod val="50000"/>
                  </a:schemeClr>
                </a:solidFill>
              </a:rPr>
              <a:t>bags</a:t>
            </a:r>
            <a:r>
              <a:rPr lang="fr-FR" sz="1400" dirty="0">
                <a:solidFill>
                  <a:schemeClr val="bg1">
                    <a:lumMod val="50000"/>
                  </a:schemeClr>
                </a:solidFill>
              </a:rPr>
              <a:t> (</a:t>
            </a:r>
            <a:r>
              <a:rPr lang="fr-FR" sz="1400" dirty="0" err="1">
                <a:solidFill>
                  <a:schemeClr val="bg1">
                    <a:lumMod val="50000"/>
                  </a:schemeClr>
                </a:solidFill>
              </a:rPr>
              <a:t>Muir</a:t>
            </a:r>
            <a:r>
              <a:rPr lang="fr-FR" sz="1400" dirty="0">
                <a:solidFill>
                  <a:schemeClr val="bg1">
                    <a:lumMod val="50000"/>
                  </a:schemeClr>
                </a:solidFill>
              </a:rPr>
              <a:t>, 2012), Math Story </a:t>
            </a:r>
            <a:r>
              <a:rPr lang="fr-FR" sz="1400" dirty="0" err="1">
                <a:solidFill>
                  <a:schemeClr val="bg1">
                    <a:lumMod val="50000"/>
                  </a:schemeClr>
                </a:solidFill>
              </a:rPr>
              <a:t>Telling</a:t>
            </a:r>
            <a:r>
              <a:rPr lang="fr-FR" sz="1400" dirty="0">
                <a:solidFill>
                  <a:schemeClr val="bg1">
                    <a:lumMod val="50000"/>
                  </a:schemeClr>
                </a:solidFill>
              </a:rPr>
              <a:t> (Modi, 2012)</a:t>
            </a:r>
          </a:p>
          <a:p>
            <a:r>
              <a:rPr lang="en-US" sz="1400" dirty="0" err="1">
                <a:solidFill>
                  <a:schemeClr val="bg1">
                    <a:lumMod val="50000"/>
                  </a:schemeClr>
                </a:solidFill>
              </a:rPr>
              <a:t>Mettre</a:t>
            </a:r>
            <a:r>
              <a:rPr lang="en-US" sz="1400" dirty="0">
                <a:solidFill>
                  <a:schemeClr val="bg1">
                    <a:lumMod val="50000"/>
                  </a:schemeClr>
                </a:solidFill>
              </a:rPr>
              <a:t> </a:t>
            </a:r>
            <a:r>
              <a:rPr lang="en-US" sz="1400" dirty="0" err="1">
                <a:solidFill>
                  <a:schemeClr val="bg1">
                    <a:lumMod val="50000"/>
                  </a:schemeClr>
                </a:solidFill>
              </a:rPr>
              <a:t>l’accent</a:t>
            </a:r>
            <a:r>
              <a:rPr lang="en-US" sz="1400" dirty="0">
                <a:solidFill>
                  <a:schemeClr val="bg1">
                    <a:lumMod val="50000"/>
                  </a:schemeClr>
                </a:solidFill>
              </a:rPr>
              <a:t> sur le </a:t>
            </a:r>
            <a:r>
              <a:rPr lang="en-US" sz="1400" dirty="0" err="1">
                <a:solidFill>
                  <a:schemeClr val="bg1">
                    <a:lumMod val="50000"/>
                  </a:schemeClr>
                </a:solidFill>
              </a:rPr>
              <a:t>plaisir</a:t>
            </a:r>
            <a:r>
              <a:rPr lang="en-US" sz="1400" dirty="0">
                <a:solidFill>
                  <a:schemeClr val="bg1">
                    <a:lumMod val="50000"/>
                  </a:schemeClr>
                </a:solidFill>
              </a:rPr>
              <a:t> (</a:t>
            </a:r>
            <a:r>
              <a:rPr lang="en-US" sz="1400" dirty="0" err="1">
                <a:solidFill>
                  <a:schemeClr val="bg1">
                    <a:lumMod val="50000"/>
                  </a:schemeClr>
                </a:solidFill>
              </a:rPr>
              <a:t>Lingwood</a:t>
            </a:r>
            <a:r>
              <a:rPr lang="en-US" sz="1400" dirty="0">
                <a:solidFill>
                  <a:schemeClr val="bg1">
                    <a:lumMod val="50000"/>
                  </a:schemeClr>
                </a:solidFill>
              </a:rPr>
              <a:t> et al., 2018)</a:t>
            </a:r>
            <a:r>
              <a:rPr lang="fr-CH" sz="1400" dirty="0">
                <a:solidFill>
                  <a:schemeClr val="bg1">
                    <a:lumMod val="50000"/>
                  </a:schemeClr>
                </a:solidFill>
              </a:rPr>
              <a:t> </a:t>
            </a:r>
            <a:endParaRPr lang="fr-FR" sz="1400" dirty="0">
              <a:solidFill>
                <a:schemeClr val="bg1">
                  <a:lumMod val="50000"/>
                </a:schemeClr>
              </a:solidFill>
            </a:endParaRPr>
          </a:p>
          <a:p>
            <a:r>
              <a:rPr lang="en-US" sz="1400" dirty="0">
                <a:solidFill>
                  <a:schemeClr val="bg1">
                    <a:lumMod val="50000"/>
                  </a:schemeClr>
                </a:solidFill>
              </a:rPr>
              <a:t>Relation </a:t>
            </a:r>
            <a:r>
              <a:rPr lang="en-US" sz="1400" dirty="0" err="1">
                <a:solidFill>
                  <a:schemeClr val="bg1">
                    <a:lumMod val="50000"/>
                  </a:schemeClr>
                </a:solidFill>
              </a:rPr>
              <a:t>émotionnelle</a:t>
            </a:r>
            <a:r>
              <a:rPr lang="en-US" sz="1400" dirty="0">
                <a:solidFill>
                  <a:schemeClr val="bg1">
                    <a:lumMod val="50000"/>
                  </a:schemeClr>
                </a:solidFill>
              </a:rPr>
              <a:t> (van </a:t>
            </a:r>
            <a:r>
              <a:rPr lang="en-US" sz="1400" dirty="0" err="1">
                <a:solidFill>
                  <a:schemeClr val="bg1">
                    <a:lumMod val="50000"/>
                  </a:schemeClr>
                </a:solidFill>
              </a:rPr>
              <a:t>Steensel</a:t>
            </a:r>
            <a:r>
              <a:rPr lang="en-US" sz="1400" dirty="0">
                <a:solidFill>
                  <a:schemeClr val="bg1">
                    <a:lumMod val="50000"/>
                  </a:schemeClr>
                </a:solidFill>
              </a:rPr>
              <a:t> et al., 2011)</a:t>
            </a:r>
            <a:r>
              <a:rPr lang="fr-CH" sz="1050" dirty="0">
                <a:solidFill>
                  <a:schemeClr val="bg1">
                    <a:lumMod val="50000"/>
                  </a:schemeClr>
                </a:solidFill>
              </a:rPr>
              <a:t> </a:t>
            </a:r>
            <a:endParaRPr lang="fr-FR" sz="1400" dirty="0">
              <a:solidFill>
                <a:schemeClr val="bg1">
                  <a:lumMod val="50000"/>
                </a:schemeClr>
              </a:solidFill>
            </a:endParaRPr>
          </a:p>
        </p:txBody>
      </p:sp>
    </p:spTree>
    <p:extLst>
      <p:ext uri="{BB962C8B-B14F-4D97-AF65-F5344CB8AC3E}">
        <p14:creationId xmlns:p14="http://schemas.microsoft.com/office/powerpoint/2010/main" val="3703462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a:t>Interventions implémentées à domicile</a:t>
            </a:r>
            <a:endParaRPr lang="en-US" dirty="0"/>
          </a:p>
        </p:txBody>
      </p:sp>
      <p:pic>
        <p:nvPicPr>
          <p:cNvPr id="4" name="Picture 3"/>
          <p:cNvPicPr>
            <a:picLocks noChangeAspect="1"/>
          </p:cNvPicPr>
          <p:nvPr/>
        </p:nvPicPr>
        <p:blipFill>
          <a:blip r:embed="rId3"/>
          <a:stretch>
            <a:fillRect/>
          </a:stretch>
        </p:blipFill>
        <p:spPr>
          <a:xfrm>
            <a:off x="4628232" y="706233"/>
            <a:ext cx="1567365" cy="546602"/>
          </a:xfrm>
          <a:prstGeom prst="rect">
            <a:avLst/>
          </a:prstGeom>
        </p:spPr>
      </p:pic>
      <p:pic>
        <p:nvPicPr>
          <p:cNvPr id="5" name="Picture 4"/>
          <p:cNvPicPr>
            <a:picLocks noChangeAspect="1"/>
          </p:cNvPicPr>
          <p:nvPr/>
        </p:nvPicPr>
        <p:blipFill>
          <a:blip r:embed="rId4"/>
          <a:stretch>
            <a:fillRect/>
          </a:stretch>
        </p:blipFill>
        <p:spPr>
          <a:xfrm>
            <a:off x="6353132" y="691545"/>
            <a:ext cx="1268520" cy="575977"/>
          </a:xfrm>
          <a:prstGeom prst="rect">
            <a:avLst/>
          </a:prstGeom>
        </p:spPr>
      </p:pic>
      <p:grpSp>
        <p:nvGrpSpPr>
          <p:cNvPr id="6" name="Group 5"/>
          <p:cNvGrpSpPr/>
          <p:nvPr/>
        </p:nvGrpSpPr>
        <p:grpSpPr>
          <a:xfrm>
            <a:off x="-24128" y="1579615"/>
            <a:ext cx="9145495" cy="2210351"/>
            <a:chOff x="-747" y="1743196"/>
            <a:chExt cx="9145495" cy="2210351"/>
          </a:xfrm>
        </p:grpSpPr>
        <p:sp>
          <p:nvSpPr>
            <p:cNvPr id="7" name="ZoneTexte 1">
              <a:extLst>
                <a:ext uri="{FF2B5EF4-FFF2-40B4-BE49-F238E27FC236}">
                  <a16:creationId xmlns:a16="http://schemas.microsoft.com/office/drawing/2014/main" id="{1785DD53-AEB9-734F-8AD7-35B10E47D94D}"/>
                </a:ext>
              </a:extLst>
            </p:cNvPr>
            <p:cNvSpPr txBox="1"/>
            <p:nvPr/>
          </p:nvSpPr>
          <p:spPr>
            <a:xfrm rot="19825232">
              <a:off x="142085" y="2123514"/>
              <a:ext cx="1114536" cy="300082"/>
            </a:xfrm>
            <a:prstGeom prst="rect">
              <a:avLst/>
            </a:prstGeom>
            <a:noFill/>
          </p:spPr>
          <p:txBody>
            <a:bodyPr wrap="none" rtlCol="0">
              <a:spAutoFit/>
            </a:bodyPr>
            <a:lstStyle/>
            <a:p>
              <a:pPr defTabSz="685800" fontAlgn="auto">
                <a:spcBef>
                  <a:spcPts val="0"/>
                </a:spcBef>
                <a:spcAft>
                  <a:spcPts val="0"/>
                </a:spcAft>
              </a:pPr>
              <a:r>
                <a:rPr lang="fr-FR" sz="1350" dirty="0">
                  <a:latin typeface="Calibri" panose="020F0502020204030204"/>
                  <a:ea typeface="+mn-ea"/>
                  <a:cs typeface="+mn-cs"/>
                </a:rPr>
                <a:t>Recrutement</a:t>
              </a:r>
            </a:p>
          </p:txBody>
        </p:sp>
        <p:sp>
          <p:nvSpPr>
            <p:cNvPr id="9" name="ZoneTexte 3">
              <a:extLst>
                <a:ext uri="{FF2B5EF4-FFF2-40B4-BE49-F238E27FC236}">
                  <a16:creationId xmlns:a16="http://schemas.microsoft.com/office/drawing/2014/main" id="{025D6843-75DE-1743-8F3A-7F17582D413B}"/>
                </a:ext>
              </a:extLst>
            </p:cNvPr>
            <p:cNvSpPr txBox="1"/>
            <p:nvPr/>
          </p:nvSpPr>
          <p:spPr>
            <a:xfrm rot="19825232">
              <a:off x="1203130" y="2177198"/>
              <a:ext cx="990977" cy="253916"/>
            </a:xfrm>
            <a:prstGeom prst="rect">
              <a:avLst/>
            </a:prstGeom>
            <a:noFill/>
          </p:spPr>
          <p:txBody>
            <a:bodyPr wrap="none" rtlCol="0">
              <a:spAutoFit/>
            </a:bodyPr>
            <a:lstStyle/>
            <a:p>
              <a:pPr defTabSz="685800" fontAlgn="auto">
                <a:spcBef>
                  <a:spcPts val="0"/>
                </a:spcBef>
                <a:spcAft>
                  <a:spcPts val="0"/>
                </a:spcAft>
              </a:pPr>
              <a:r>
                <a:rPr lang="fr-FR" sz="1050" dirty="0">
                  <a:solidFill>
                    <a:prstClr val="black"/>
                  </a:solidFill>
                  <a:latin typeface="Calibri" panose="020F0502020204030204"/>
                  <a:ea typeface="+mn-ea"/>
                  <a:cs typeface="+mn-cs"/>
                </a:rPr>
                <a:t>Consentement</a:t>
              </a:r>
            </a:p>
          </p:txBody>
        </p:sp>
        <p:sp>
          <p:nvSpPr>
            <p:cNvPr id="10" name="ZoneTexte 4">
              <a:extLst>
                <a:ext uri="{FF2B5EF4-FFF2-40B4-BE49-F238E27FC236}">
                  <a16:creationId xmlns:a16="http://schemas.microsoft.com/office/drawing/2014/main" id="{DD079314-B11B-1143-B52E-C6038E5AA364}"/>
                </a:ext>
              </a:extLst>
            </p:cNvPr>
            <p:cNvSpPr txBox="1"/>
            <p:nvPr/>
          </p:nvSpPr>
          <p:spPr>
            <a:xfrm rot="19825232">
              <a:off x="2235052" y="1856079"/>
              <a:ext cx="1781666" cy="415498"/>
            </a:xfrm>
            <a:prstGeom prst="rect">
              <a:avLst/>
            </a:prstGeom>
            <a:noFill/>
          </p:spPr>
          <p:txBody>
            <a:bodyPr wrap="square" rtlCol="0">
              <a:spAutoFit/>
            </a:bodyPr>
            <a:lstStyle/>
            <a:p>
              <a:pPr defTabSz="685800" fontAlgn="auto">
                <a:spcBef>
                  <a:spcPts val="0"/>
                </a:spcBef>
                <a:spcAft>
                  <a:spcPts val="0"/>
                </a:spcAft>
              </a:pPr>
              <a:r>
                <a:rPr lang="fr-FR" sz="1050" b="1" dirty="0">
                  <a:solidFill>
                    <a:srgbClr val="C00000"/>
                  </a:solidFill>
                  <a:latin typeface="Calibri" panose="020F0502020204030204"/>
                  <a:ea typeface="+mn-ea"/>
                  <a:cs typeface="+mn-cs"/>
                </a:rPr>
                <a:t>Obtenir les données sociodémographiques</a:t>
              </a:r>
            </a:p>
          </p:txBody>
        </p:sp>
        <p:sp>
          <p:nvSpPr>
            <p:cNvPr id="11" name="ZoneTexte 5">
              <a:extLst>
                <a:ext uri="{FF2B5EF4-FFF2-40B4-BE49-F238E27FC236}">
                  <a16:creationId xmlns:a16="http://schemas.microsoft.com/office/drawing/2014/main" id="{B7B8A88B-1979-394E-B458-64C75DEBE439}"/>
                </a:ext>
              </a:extLst>
            </p:cNvPr>
            <p:cNvSpPr txBox="1"/>
            <p:nvPr/>
          </p:nvSpPr>
          <p:spPr>
            <a:xfrm rot="19825232">
              <a:off x="3768117" y="1975247"/>
              <a:ext cx="1771767" cy="300082"/>
            </a:xfrm>
            <a:prstGeom prst="rect">
              <a:avLst/>
            </a:prstGeom>
            <a:noFill/>
          </p:spPr>
          <p:txBody>
            <a:bodyPr wrap="none" rtlCol="0">
              <a:spAutoFit/>
            </a:bodyPr>
            <a:lstStyle/>
            <a:p>
              <a:pPr defTabSz="685800" fontAlgn="auto">
                <a:spcBef>
                  <a:spcPts val="0"/>
                </a:spcBef>
                <a:spcAft>
                  <a:spcPts val="0"/>
                </a:spcAft>
              </a:pPr>
              <a:r>
                <a:rPr lang="fr-FR" sz="1350" dirty="0">
                  <a:solidFill>
                    <a:prstClr val="black"/>
                  </a:solidFill>
                  <a:latin typeface="Calibri" panose="020F0502020204030204"/>
                  <a:ea typeface="+mn-ea"/>
                  <a:cs typeface="+mn-cs"/>
                </a:rPr>
                <a:t>Formation des parents</a:t>
              </a:r>
            </a:p>
          </p:txBody>
        </p:sp>
        <p:sp>
          <p:nvSpPr>
            <p:cNvPr id="12" name="ZoneTexte 6">
              <a:extLst>
                <a:ext uri="{FF2B5EF4-FFF2-40B4-BE49-F238E27FC236}">
                  <a16:creationId xmlns:a16="http://schemas.microsoft.com/office/drawing/2014/main" id="{3E329F2B-16C6-2848-8BDB-B98E22233FB4}"/>
                </a:ext>
              </a:extLst>
            </p:cNvPr>
            <p:cNvSpPr txBox="1"/>
            <p:nvPr/>
          </p:nvSpPr>
          <p:spPr>
            <a:xfrm rot="19580652">
              <a:off x="7457447" y="1743196"/>
              <a:ext cx="1687301" cy="507831"/>
            </a:xfrm>
            <a:prstGeom prst="rect">
              <a:avLst/>
            </a:prstGeom>
            <a:noFill/>
          </p:spPr>
          <p:txBody>
            <a:bodyPr wrap="square" rtlCol="0">
              <a:spAutoFit/>
            </a:bodyPr>
            <a:lstStyle/>
            <a:p>
              <a:pPr defTabSz="685800" fontAlgn="auto">
                <a:spcBef>
                  <a:spcPts val="0"/>
                </a:spcBef>
                <a:spcAft>
                  <a:spcPts val="0"/>
                </a:spcAft>
              </a:pPr>
              <a:r>
                <a:rPr lang="fr-FR" sz="1350" dirty="0">
                  <a:solidFill>
                    <a:prstClr val="black"/>
                  </a:solidFill>
                  <a:latin typeface="Calibri" panose="020F0502020204030204"/>
                  <a:ea typeface="+mn-ea"/>
                  <a:cs typeface="+mn-cs"/>
                </a:rPr>
                <a:t>Mesurer la fidélité d’implémentation</a:t>
              </a:r>
            </a:p>
          </p:txBody>
        </p:sp>
        <p:cxnSp>
          <p:nvCxnSpPr>
            <p:cNvPr id="13" name="Connecteur droit avec flèche 8">
              <a:extLst>
                <a:ext uri="{FF2B5EF4-FFF2-40B4-BE49-F238E27FC236}">
                  <a16:creationId xmlns:a16="http://schemas.microsoft.com/office/drawing/2014/main" id="{EA6CE6AD-CCE2-CF41-98B2-8C792D4D4750}"/>
                </a:ext>
              </a:extLst>
            </p:cNvPr>
            <p:cNvCxnSpPr/>
            <p:nvPr/>
          </p:nvCxnSpPr>
          <p:spPr>
            <a:xfrm flipV="1">
              <a:off x="131030" y="2707235"/>
              <a:ext cx="8808863" cy="62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ZoneTexte 9">
              <a:extLst>
                <a:ext uri="{FF2B5EF4-FFF2-40B4-BE49-F238E27FC236}">
                  <a16:creationId xmlns:a16="http://schemas.microsoft.com/office/drawing/2014/main" id="{415AE15D-3880-5D43-A2C4-464A36C0D2BB}"/>
                </a:ext>
              </a:extLst>
            </p:cNvPr>
            <p:cNvSpPr txBox="1"/>
            <p:nvPr/>
          </p:nvSpPr>
          <p:spPr>
            <a:xfrm>
              <a:off x="-747" y="2960968"/>
              <a:ext cx="1986059" cy="992579"/>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Lettre envoyée aux parents</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Publicité à la radio, affiches, …</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Porte-à-porte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Recruter les enseignants et demander aux parents s’ils acceptent</a:t>
              </a:r>
            </a:p>
          </p:txBody>
        </p:sp>
        <p:sp>
          <p:nvSpPr>
            <p:cNvPr id="15" name="ZoneTexte 10">
              <a:extLst>
                <a:ext uri="{FF2B5EF4-FFF2-40B4-BE49-F238E27FC236}">
                  <a16:creationId xmlns:a16="http://schemas.microsoft.com/office/drawing/2014/main" id="{6957C5C8-FDD1-164E-843B-88F6E1A9EB98}"/>
                </a:ext>
              </a:extLst>
            </p:cNvPr>
            <p:cNvSpPr txBox="1"/>
            <p:nvPr/>
          </p:nvSpPr>
          <p:spPr>
            <a:xfrm>
              <a:off x="1825333" y="2942616"/>
              <a:ext cx="1691120" cy="542456"/>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Questionnaire court</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Rempli avec un membre de l’équipe de recherche</a:t>
              </a:r>
            </a:p>
          </p:txBody>
        </p:sp>
        <p:sp>
          <p:nvSpPr>
            <p:cNvPr id="16" name="ZoneTexte 11">
              <a:extLst>
                <a:ext uri="{FF2B5EF4-FFF2-40B4-BE49-F238E27FC236}">
                  <a16:creationId xmlns:a16="http://schemas.microsoft.com/office/drawing/2014/main" id="{59599E04-A2DC-4A43-8064-9573ACEAFDED}"/>
                </a:ext>
              </a:extLst>
            </p:cNvPr>
            <p:cNvSpPr txBox="1"/>
            <p:nvPr/>
          </p:nvSpPr>
          <p:spPr>
            <a:xfrm>
              <a:off x="3536391" y="2905626"/>
              <a:ext cx="2057400" cy="842538"/>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Soirées d’information, ateliers (Math </a:t>
              </a:r>
              <a:r>
                <a:rPr lang="fr-FR" sz="975" dirty="0" err="1">
                  <a:solidFill>
                    <a:prstClr val="black"/>
                  </a:solidFill>
                  <a:latin typeface="Calibri" panose="020F0502020204030204"/>
                  <a:ea typeface="+mn-ea"/>
                  <a:cs typeface="+mn-cs"/>
                </a:rPr>
                <a:t>Nights</a:t>
              </a:r>
              <a:r>
                <a:rPr lang="fr-FR" sz="975" dirty="0">
                  <a:solidFill>
                    <a:prstClr val="black"/>
                  </a:solidFill>
                  <a:latin typeface="Calibri" panose="020F0502020204030204"/>
                  <a:ea typeface="+mn-ea"/>
                  <a:cs typeface="+mn-cs"/>
                </a:rPr>
                <a:t>)</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Avec repas, garde d’enfants, …</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Supports traduits en plusieurs langues (film, prospectus)?</a:t>
              </a:r>
            </a:p>
          </p:txBody>
        </p:sp>
        <p:sp>
          <p:nvSpPr>
            <p:cNvPr id="17" name="ZoneTexte 12">
              <a:extLst>
                <a:ext uri="{FF2B5EF4-FFF2-40B4-BE49-F238E27FC236}">
                  <a16:creationId xmlns:a16="http://schemas.microsoft.com/office/drawing/2014/main" id="{3E0DF1D4-F209-1147-8225-1A5F718AC46B}"/>
                </a:ext>
              </a:extLst>
            </p:cNvPr>
            <p:cNvSpPr txBox="1"/>
            <p:nvPr/>
          </p:nvSpPr>
          <p:spPr>
            <a:xfrm>
              <a:off x="6944839" y="2885317"/>
              <a:ext cx="2175781" cy="992579"/>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Auto-rapportée:</a:t>
              </a:r>
            </a:p>
            <a:p>
              <a:pPr marL="557213" lvl="1"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Carnets de communication</a:t>
              </a:r>
            </a:p>
            <a:p>
              <a:pPr marL="557213" lvl="1"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Application smartphone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Téléphones réguliers à domicile</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Enregistrements audio</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Visites à domicile</a:t>
              </a:r>
            </a:p>
          </p:txBody>
        </p:sp>
        <p:sp>
          <p:nvSpPr>
            <p:cNvPr id="18" name="ZoneTexte 13">
              <a:extLst>
                <a:ext uri="{FF2B5EF4-FFF2-40B4-BE49-F238E27FC236}">
                  <a16:creationId xmlns:a16="http://schemas.microsoft.com/office/drawing/2014/main" id="{749C35E0-0FB6-4846-87C0-70B55171C8B1}"/>
                </a:ext>
              </a:extLst>
            </p:cNvPr>
            <p:cNvSpPr txBox="1"/>
            <p:nvPr/>
          </p:nvSpPr>
          <p:spPr>
            <a:xfrm rot="19825232">
              <a:off x="5648103" y="1988717"/>
              <a:ext cx="1560555" cy="300082"/>
            </a:xfrm>
            <a:prstGeom prst="rect">
              <a:avLst/>
            </a:prstGeom>
            <a:noFill/>
          </p:spPr>
          <p:txBody>
            <a:bodyPr wrap="none" rtlCol="0">
              <a:spAutoFit/>
            </a:bodyPr>
            <a:lstStyle/>
            <a:p>
              <a:pPr defTabSz="685800" fontAlgn="auto">
                <a:spcBef>
                  <a:spcPts val="0"/>
                </a:spcBef>
                <a:spcAft>
                  <a:spcPts val="0"/>
                </a:spcAft>
              </a:pPr>
              <a:r>
                <a:rPr lang="fr-FR" sz="1350" dirty="0">
                  <a:solidFill>
                    <a:prstClr val="black"/>
                  </a:solidFill>
                  <a:latin typeface="Calibri" panose="020F0502020204030204"/>
                  <a:ea typeface="+mn-ea"/>
                  <a:cs typeface="+mn-cs"/>
                </a:rPr>
                <a:t>Type d’intervention</a:t>
              </a:r>
            </a:p>
          </p:txBody>
        </p:sp>
        <p:sp>
          <p:nvSpPr>
            <p:cNvPr id="19" name="ZoneTexte 14">
              <a:extLst>
                <a:ext uri="{FF2B5EF4-FFF2-40B4-BE49-F238E27FC236}">
                  <a16:creationId xmlns:a16="http://schemas.microsoft.com/office/drawing/2014/main" id="{C0B65628-05EA-6340-8F92-0C32B71ECE24}"/>
                </a:ext>
              </a:extLst>
            </p:cNvPr>
            <p:cNvSpPr txBox="1"/>
            <p:nvPr/>
          </p:nvSpPr>
          <p:spPr>
            <a:xfrm>
              <a:off x="5610831" y="2915972"/>
              <a:ext cx="1473455" cy="542456"/>
            </a:xfrm>
            <a:prstGeom prst="rect">
              <a:avLst/>
            </a:prstGeom>
            <a:noFill/>
          </p:spPr>
          <p:txBody>
            <a:bodyPr wrap="square" rtlCol="0">
              <a:spAutoFit/>
            </a:bodyPr>
            <a:lstStyle/>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Cahiers d’exercices</a:t>
              </a: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Math story </a:t>
              </a:r>
              <a:r>
                <a:rPr lang="fr-FR" sz="975" dirty="0" err="1">
                  <a:solidFill>
                    <a:prstClr val="black"/>
                  </a:solidFill>
                  <a:latin typeface="Calibri" panose="020F0502020204030204"/>
                  <a:ea typeface="+mn-ea"/>
                  <a:cs typeface="+mn-cs"/>
                </a:rPr>
                <a:t>telling</a:t>
              </a:r>
              <a:endParaRPr lang="fr-FR" sz="975" dirty="0">
                <a:solidFill>
                  <a:prstClr val="black"/>
                </a:solidFill>
                <a:latin typeface="Calibri" panose="020F0502020204030204"/>
                <a:ea typeface="+mn-ea"/>
                <a:cs typeface="+mn-cs"/>
              </a:endParaRPr>
            </a:p>
            <a:p>
              <a:pPr marL="214313" indent="-214313" defTabSz="685800" fontAlgn="auto">
                <a:spcBef>
                  <a:spcPts val="0"/>
                </a:spcBef>
                <a:spcAft>
                  <a:spcPts val="0"/>
                </a:spcAft>
                <a:buFontTx/>
                <a:buChar char="-"/>
              </a:pPr>
              <a:r>
                <a:rPr lang="fr-FR" sz="975" dirty="0">
                  <a:solidFill>
                    <a:prstClr val="black"/>
                  </a:solidFill>
                  <a:latin typeface="Calibri" panose="020F0502020204030204"/>
                  <a:ea typeface="+mn-ea"/>
                  <a:cs typeface="+mn-cs"/>
                </a:rPr>
                <a:t>Jeux (math </a:t>
              </a:r>
              <a:r>
                <a:rPr lang="fr-FR" sz="975" dirty="0" err="1">
                  <a:solidFill>
                    <a:prstClr val="black"/>
                  </a:solidFill>
                  <a:latin typeface="Calibri" panose="020F0502020204030204"/>
                  <a:ea typeface="+mn-ea"/>
                  <a:cs typeface="+mn-cs"/>
                </a:rPr>
                <a:t>bags</a:t>
              </a:r>
              <a:r>
                <a:rPr lang="fr-FR" sz="975" dirty="0">
                  <a:solidFill>
                    <a:prstClr val="black"/>
                  </a:solidFill>
                  <a:latin typeface="Calibri" panose="020F0502020204030204"/>
                  <a:ea typeface="+mn-ea"/>
                  <a:cs typeface="+mn-cs"/>
                </a:rPr>
                <a:t>)</a:t>
              </a:r>
            </a:p>
          </p:txBody>
        </p:sp>
      </p:grpSp>
      <p:sp>
        <p:nvSpPr>
          <p:cNvPr id="20" name="Rectangle 19">
            <a:extLst>
              <a:ext uri="{FF2B5EF4-FFF2-40B4-BE49-F238E27FC236}">
                <a16:creationId xmlns:a16="http://schemas.microsoft.com/office/drawing/2014/main" id="{5284D5C5-92BA-0944-A2AF-EE3957F70BA5}"/>
              </a:ext>
            </a:extLst>
          </p:cNvPr>
          <p:cNvSpPr/>
          <p:nvPr/>
        </p:nvSpPr>
        <p:spPr>
          <a:xfrm>
            <a:off x="2031241" y="2721737"/>
            <a:ext cx="1461832" cy="707264"/>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634FA4B2-1457-D445-BCBD-DA712FA56BC5}"/>
              </a:ext>
            </a:extLst>
          </p:cNvPr>
          <p:cNvPicPr>
            <a:picLocks noChangeAspect="1"/>
          </p:cNvPicPr>
          <p:nvPr/>
        </p:nvPicPr>
        <p:blipFill>
          <a:blip r:embed="rId5"/>
          <a:stretch>
            <a:fillRect/>
          </a:stretch>
        </p:blipFill>
        <p:spPr>
          <a:xfrm rot="787709">
            <a:off x="2361637" y="3950032"/>
            <a:ext cx="922133" cy="1191165"/>
          </a:xfrm>
          <a:prstGeom prst="rect">
            <a:avLst/>
          </a:prstGeom>
        </p:spPr>
      </p:pic>
      <p:pic>
        <p:nvPicPr>
          <p:cNvPr id="22" name="Image 21">
            <a:extLst>
              <a:ext uri="{FF2B5EF4-FFF2-40B4-BE49-F238E27FC236}">
                <a16:creationId xmlns:a16="http://schemas.microsoft.com/office/drawing/2014/main" id="{BEA6C910-973D-2744-BFB2-43CE2A7E5344}"/>
              </a:ext>
            </a:extLst>
          </p:cNvPr>
          <p:cNvPicPr>
            <a:picLocks noChangeAspect="1"/>
          </p:cNvPicPr>
          <p:nvPr/>
        </p:nvPicPr>
        <p:blipFill>
          <a:blip r:embed="rId6"/>
          <a:stretch>
            <a:fillRect/>
          </a:stretch>
        </p:blipFill>
        <p:spPr>
          <a:xfrm rot="20964314">
            <a:off x="2201258" y="4953626"/>
            <a:ext cx="946618" cy="623151"/>
          </a:xfrm>
          <a:prstGeom prst="rect">
            <a:avLst/>
          </a:prstGeom>
        </p:spPr>
      </p:pic>
      <p:sp>
        <p:nvSpPr>
          <p:cNvPr id="3" name="ZoneTexte 2">
            <a:extLst>
              <a:ext uri="{FF2B5EF4-FFF2-40B4-BE49-F238E27FC236}">
                <a16:creationId xmlns:a16="http://schemas.microsoft.com/office/drawing/2014/main" id="{76E1F6D0-9E85-A848-8B40-C94BA9920185}"/>
              </a:ext>
            </a:extLst>
          </p:cNvPr>
          <p:cNvSpPr txBox="1"/>
          <p:nvPr/>
        </p:nvSpPr>
        <p:spPr>
          <a:xfrm>
            <a:off x="979702" y="5812969"/>
            <a:ext cx="4140877" cy="307777"/>
          </a:xfrm>
          <a:prstGeom prst="rect">
            <a:avLst/>
          </a:prstGeom>
          <a:noFill/>
        </p:spPr>
        <p:txBody>
          <a:bodyPr wrap="none" rtlCol="0">
            <a:spAutoFit/>
          </a:bodyPr>
          <a:lstStyle/>
          <a:p>
            <a:r>
              <a:rPr lang="en-US" sz="1400" dirty="0">
                <a:solidFill>
                  <a:schemeClr val="bg1">
                    <a:lumMod val="50000"/>
                  </a:schemeClr>
                </a:solidFill>
              </a:rPr>
              <a:t>Le </a:t>
            </a:r>
            <a:r>
              <a:rPr lang="en-US" sz="1400" dirty="0" err="1">
                <a:solidFill>
                  <a:schemeClr val="bg1">
                    <a:lumMod val="50000"/>
                  </a:schemeClr>
                </a:solidFill>
              </a:rPr>
              <a:t>biais</a:t>
            </a:r>
            <a:r>
              <a:rPr lang="en-US" sz="1400" dirty="0">
                <a:solidFill>
                  <a:schemeClr val="bg1">
                    <a:lumMod val="50000"/>
                  </a:schemeClr>
                </a:solidFill>
              </a:rPr>
              <a:t> de non-</a:t>
            </a:r>
            <a:r>
              <a:rPr lang="en-US" sz="1400" dirty="0" err="1">
                <a:solidFill>
                  <a:schemeClr val="bg1">
                    <a:lumMod val="50000"/>
                  </a:schemeClr>
                </a:solidFill>
              </a:rPr>
              <a:t>réponse</a:t>
            </a:r>
            <a:r>
              <a:rPr lang="en-US" sz="1400" dirty="0">
                <a:solidFill>
                  <a:schemeClr val="bg1">
                    <a:lumMod val="50000"/>
                  </a:schemeClr>
                </a:solidFill>
              </a:rPr>
              <a:t> (Hagger-Johnson, 2014)</a:t>
            </a:r>
            <a:r>
              <a:rPr lang="fr-CH" sz="1400" dirty="0">
                <a:solidFill>
                  <a:schemeClr val="bg1">
                    <a:lumMod val="50000"/>
                  </a:schemeClr>
                </a:solidFill>
              </a:rPr>
              <a:t> </a:t>
            </a:r>
            <a:endParaRPr lang="fr-FR" sz="1400" dirty="0">
              <a:solidFill>
                <a:schemeClr val="bg1">
                  <a:lumMod val="50000"/>
                </a:schemeClr>
              </a:solidFill>
            </a:endParaRPr>
          </a:p>
        </p:txBody>
      </p:sp>
    </p:spTree>
    <p:extLst>
      <p:ext uri="{BB962C8B-B14F-4D97-AF65-F5344CB8AC3E}">
        <p14:creationId xmlns:p14="http://schemas.microsoft.com/office/powerpoint/2010/main" val="1799042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fr-BE" altLang="en-US" sz="3200" b="1" dirty="0">
                <a:solidFill>
                  <a:schemeClr val="accent3"/>
                </a:solidFill>
                <a:latin typeface="Arial" pitchFamily="34" charset="0"/>
                <a:cs typeface="Arial" pitchFamily="34" charset="0"/>
              </a:rPr>
              <a:t/>
            </a:r>
            <a:br>
              <a:rPr lang="fr-BE" altLang="en-US" sz="3200" b="1" dirty="0">
                <a:solidFill>
                  <a:schemeClr val="accent3"/>
                </a:solidFill>
                <a:latin typeface="Arial" pitchFamily="34" charset="0"/>
                <a:cs typeface="Arial" pitchFamily="34" charset="0"/>
              </a:rPr>
            </a:br>
            <a:r>
              <a:rPr lang="fr-BE" altLang="en-US" sz="3200" b="1" dirty="0">
                <a:solidFill>
                  <a:schemeClr val="accent3"/>
                </a:solidFill>
                <a:latin typeface="Arial" pitchFamily="34" charset="0"/>
                <a:cs typeface="Arial" pitchFamily="34" charset="0"/>
              </a:rPr>
              <a:t>Merci pour votre attention</a:t>
            </a:r>
            <a:endParaRPr lang="en-US" b="1" dirty="0">
              <a:solidFill>
                <a:schemeClr val="accent3"/>
              </a:solidFill>
            </a:endParaRPr>
          </a:p>
        </p:txBody>
      </p:sp>
      <p:pic>
        <p:nvPicPr>
          <p:cNvPr id="6" name="Picture 5"/>
          <p:cNvPicPr>
            <a:picLocks noChangeAspect="1"/>
          </p:cNvPicPr>
          <p:nvPr/>
        </p:nvPicPr>
        <p:blipFill>
          <a:blip r:embed="rId3"/>
          <a:stretch>
            <a:fillRect/>
          </a:stretch>
        </p:blipFill>
        <p:spPr>
          <a:xfrm>
            <a:off x="433671" y="5944855"/>
            <a:ext cx="1618498" cy="564434"/>
          </a:xfrm>
          <a:prstGeom prst="rect">
            <a:avLst/>
          </a:prstGeom>
        </p:spPr>
      </p:pic>
      <p:pic>
        <p:nvPicPr>
          <p:cNvPr id="7" name="Picture 6"/>
          <p:cNvPicPr>
            <a:picLocks noChangeAspect="1"/>
          </p:cNvPicPr>
          <p:nvPr/>
        </p:nvPicPr>
        <p:blipFill>
          <a:blip r:embed="rId4"/>
          <a:stretch>
            <a:fillRect/>
          </a:stretch>
        </p:blipFill>
        <p:spPr>
          <a:xfrm>
            <a:off x="3937739" y="5944855"/>
            <a:ext cx="1268520" cy="575977"/>
          </a:xfrm>
          <a:prstGeom prst="rect">
            <a:avLst/>
          </a:prstGeom>
        </p:spPr>
      </p:pic>
    </p:spTree>
    <p:extLst>
      <p:ext uri="{BB962C8B-B14F-4D97-AF65-F5344CB8AC3E}">
        <p14:creationId xmlns:p14="http://schemas.microsoft.com/office/powerpoint/2010/main" val="42061444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fr-LU" i="1" dirty="0"/>
              <a:t>Description</a:t>
            </a:r>
            <a:endParaRPr lang="en-US" i="1" dirty="0"/>
          </a:p>
        </p:txBody>
      </p:sp>
      <p:sp>
        <p:nvSpPr>
          <p:cNvPr id="4" name="Title 3"/>
          <p:cNvSpPr>
            <a:spLocks noGrp="1"/>
          </p:cNvSpPr>
          <p:nvPr>
            <p:ph type="ctrTitle"/>
          </p:nvPr>
        </p:nvSpPr>
        <p:spPr/>
        <p:txBody>
          <a:bodyPr/>
          <a:lstStyle/>
          <a:p>
            <a:r>
              <a:rPr lang="fr-LU" b="1" dirty="0"/>
              <a:t>La recherche </a:t>
            </a:r>
            <a:r>
              <a:rPr lang="fr-LU" b="1" i="1" dirty="0" err="1"/>
              <a:t>Mathplay</a:t>
            </a:r>
            <a:endParaRPr lang="en-US" b="1" i="1" dirty="0"/>
          </a:p>
        </p:txBody>
      </p:sp>
      <p:pic>
        <p:nvPicPr>
          <p:cNvPr id="6" name="Picture 5"/>
          <p:cNvPicPr>
            <a:picLocks noChangeAspect="1"/>
          </p:cNvPicPr>
          <p:nvPr/>
        </p:nvPicPr>
        <p:blipFill>
          <a:blip r:embed="rId2"/>
          <a:stretch>
            <a:fillRect/>
          </a:stretch>
        </p:blipFill>
        <p:spPr>
          <a:xfrm>
            <a:off x="3937739" y="5944855"/>
            <a:ext cx="1268520" cy="575977"/>
          </a:xfrm>
          <a:prstGeom prst="rect">
            <a:avLst/>
          </a:prstGeom>
        </p:spPr>
      </p:pic>
      <p:pic>
        <p:nvPicPr>
          <p:cNvPr id="7" name="Picture 6"/>
          <p:cNvPicPr>
            <a:picLocks noChangeAspect="1"/>
          </p:cNvPicPr>
          <p:nvPr/>
        </p:nvPicPr>
        <p:blipFill>
          <a:blip r:embed="rId3"/>
          <a:stretch>
            <a:fillRect/>
          </a:stretch>
        </p:blipFill>
        <p:spPr>
          <a:xfrm>
            <a:off x="433671" y="6086879"/>
            <a:ext cx="1211248" cy="422410"/>
          </a:xfrm>
          <a:prstGeom prst="rect">
            <a:avLst/>
          </a:prstGeom>
        </p:spPr>
      </p:pic>
    </p:spTree>
    <p:extLst>
      <p:ext uri="{BB962C8B-B14F-4D97-AF65-F5344CB8AC3E}">
        <p14:creationId xmlns:p14="http://schemas.microsoft.com/office/powerpoint/2010/main" val="1812102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00" y="209410"/>
            <a:ext cx="6840000" cy="684000"/>
          </a:xfrm>
        </p:spPr>
        <p:txBody>
          <a:bodyPr/>
          <a:lstStyle/>
          <a:p>
            <a:r>
              <a:rPr lang="fr-LU" dirty="0"/>
              <a:t>Le projet de recherche </a:t>
            </a:r>
            <a:r>
              <a:rPr lang="fr-LU" i="1" dirty="0" err="1"/>
              <a:t>MathPlay</a:t>
            </a:r>
            <a:endParaRPr lang="en-US" i="1" dirty="0"/>
          </a:p>
        </p:txBody>
      </p:sp>
      <p:sp>
        <p:nvSpPr>
          <p:cNvPr id="3" name="Text Placeholder 2"/>
          <p:cNvSpPr>
            <a:spLocks noGrp="1"/>
          </p:cNvSpPr>
          <p:nvPr>
            <p:ph type="body" sz="quarter" idx="13"/>
          </p:nvPr>
        </p:nvSpPr>
        <p:spPr>
          <a:xfrm>
            <a:off x="496887" y="1645017"/>
            <a:ext cx="8136000" cy="4868863"/>
          </a:xfrm>
        </p:spPr>
        <p:txBody>
          <a:bodyPr/>
          <a:lstStyle/>
          <a:p>
            <a:pPr algn="just"/>
            <a:endParaRPr lang="fr-CH" b="1" dirty="0"/>
          </a:p>
          <a:p>
            <a:pPr marL="0" indent="0" algn="ctr">
              <a:buNone/>
            </a:pPr>
            <a:r>
              <a:rPr lang="fr-CH" b="1" dirty="0"/>
              <a:t>Le projet de recherche </a:t>
            </a:r>
            <a:r>
              <a:rPr lang="fr-CH" b="1" i="1" dirty="0" err="1"/>
              <a:t>MathPlay</a:t>
            </a:r>
            <a:r>
              <a:rPr lang="fr-CH" b="1" dirty="0"/>
              <a:t> : </a:t>
            </a:r>
          </a:p>
          <a:p>
            <a:pPr algn="just"/>
            <a:r>
              <a:rPr lang="fr-CH" dirty="0"/>
              <a:t>vise à développer les premières compétences numériques (comptage, capacité de conservation et comparaison des grandeurs, addition, composition et décomposition) </a:t>
            </a:r>
          </a:p>
          <a:p>
            <a:pPr algn="just"/>
            <a:r>
              <a:rPr lang="fr-CH" dirty="0"/>
              <a:t>d’enfants du préscolaire (âgés de 4 à 5 ans) </a:t>
            </a:r>
          </a:p>
          <a:p>
            <a:pPr algn="just"/>
            <a:r>
              <a:rPr lang="fr-CH" dirty="0"/>
              <a:t>au travers d’une intervention basée sur des jeux mathématiques</a:t>
            </a:r>
          </a:p>
          <a:p>
            <a:pPr algn="just"/>
            <a:r>
              <a:rPr lang="fr-CH" dirty="0"/>
              <a:t>tant en contexte scolaire qu’en contexte familial. </a:t>
            </a:r>
            <a:endParaRPr lang="en-US" dirty="0"/>
          </a:p>
        </p:txBody>
      </p:sp>
      <p:pic>
        <p:nvPicPr>
          <p:cNvPr id="4" name="Picture 3"/>
          <p:cNvPicPr>
            <a:picLocks noChangeAspect="1"/>
          </p:cNvPicPr>
          <p:nvPr/>
        </p:nvPicPr>
        <p:blipFill>
          <a:blip r:embed="rId2"/>
          <a:stretch>
            <a:fillRect/>
          </a:stretch>
        </p:blipFill>
        <p:spPr>
          <a:xfrm>
            <a:off x="4628232" y="706233"/>
            <a:ext cx="1567365" cy="546602"/>
          </a:xfrm>
          <a:prstGeom prst="rect">
            <a:avLst/>
          </a:prstGeom>
        </p:spPr>
      </p:pic>
      <p:pic>
        <p:nvPicPr>
          <p:cNvPr id="5" name="Picture 4"/>
          <p:cNvPicPr>
            <a:picLocks noChangeAspect="1"/>
          </p:cNvPicPr>
          <p:nvPr/>
        </p:nvPicPr>
        <p:blipFill>
          <a:blip r:embed="rId3"/>
          <a:stretch>
            <a:fillRect/>
          </a:stretch>
        </p:blipFill>
        <p:spPr>
          <a:xfrm>
            <a:off x="6353132" y="691545"/>
            <a:ext cx="1268520" cy="575977"/>
          </a:xfrm>
          <a:prstGeom prst="rect">
            <a:avLst/>
          </a:prstGeom>
        </p:spPr>
      </p:pic>
    </p:spTree>
    <p:extLst>
      <p:ext uri="{BB962C8B-B14F-4D97-AF65-F5344CB8AC3E}">
        <p14:creationId xmlns:p14="http://schemas.microsoft.com/office/powerpoint/2010/main" val="2598256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96800" y="1707355"/>
            <a:ext cx="8136000" cy="4868863"/>
          </a:xfrm>
        </p:spPr>
        <p:txBody>
          <a:bodyPr/>
          <a:lstStyle/>
          <a:p>
            <a:r>
              <a:rPr lang="fr-FR" dirty="0" smtClean="0"/>
              <a:t>Importance :</a:t>
            </a:r>
          </a:p>
          <a:p>
            <a:pPr lvl="2" algn="just">
              <a:spcBef>
                <a:spcPts val="0"/>
              </a:spcBef>
            </a:pPr>
            <a:r>
              <a:rPr lang="fr-FR" sz="2000" dirty="0" smtClean="0"/>
              <a:t>des premières compétences </a:t>
            </a:r>
            <a:r>
              <a:rPr lang="fr-FR" sz="2000" dirty="0"/>
              <a:t>numériques </a:t>
            </a:r>
            <a:r>
              <a:rPr lang="fr-FR" sz="1400" dirty="0" smtClean="0">
                <a:cs typeface="ＭＳ Ｐゴシック" charset="0"/>
              </a:rPr>
              <a:t>(</a:t>
            </a:r>
            <a:r>
              <a:rPr lang="en-US" sz="1400" dirty="0">
                <a:cs typeface="ＭＳ Ｐゴシック" charset="0"/>
              </a:rPr>
              <a:t>Duncan et al., 2007</a:t>
            </a:r>
            <a:r>
              <a:rPr lang="fr-CH" sz="1400" dirty="0">
                <a:cs typeface="ＭＳ Ｐゴシック" charset="0"/>
              </a:rPr>
              <a:t>; </a:t>
            </a:r>
            <a:r>
              <a:rPr lang="en-US" sz="1400" dirty="0">
                <a:cs typeface="ＭＳ Ｐゴシック" charset="0"/>
              </a:rPr>
              <a:t>Every Child a Chance Trust, 2009</a:t>
            </a:r>
            <a:r>
              <a:rPr lang="en-US" sz="1400" dirty="0" smtClean="0">
                <a:cs typeface="ＭＳ Ｐゴシック" charset="0"/>
              </a:rPr>
              <a:t>).</a:t>
            </a:r>
            <a:endParaRPr lang="fr-FR" sz="1400" dirty="0">
              <a:cs typeface="ＭＳ Ｐゴシック" charset="0"/>
            </a:endParaRPr>
          </a:p>
          <a:p>
            <a:pPr marL="685800" lvl="3" algn="just">
              <a:spcBef>
                <a:spcPts val="0"/>
              </a:spcBef>
            </a:pPr>
            <a:r>
              <a:rPr lang="fr-FR" sz="2000" dirty="0"/>
              <a:t>de les enseigner </a:t>
            </a:r>
            <a:r>
              <a:rPr lang="fr-FR" sz="2000" dirty="0" smtClean="0"/>
              <a:t>dès </a:t>
            </a:r>
            <a:r>
              <a:rPr lang="fr-FR" sz="2000" dirty="0"/>
              <a:t>l’école </a:t>
            </a:r>
            <a:r>
              <a:rPr lang="fr-FR" sz="2000" dirty="0" smtClean="0"/>
              <a:t>préscolaire </a:t>
            </a:r>
            <a:r>
              <a:rPr lang="fr-FR" sz="1400" dirty="0">
                <a:cs typeface="ＭＳ Ｐゴシック" charset="0"/>
              </a:rPr>
              <a:t>(</a:t>
            </a:r>
            <a:r>
              <a:rPr lang="en-US" sz="1400" dirty="0">
                <a:cs typeface="ＭＳ Ｐゴシック" charset="0"/>
              </a:rPr>
              <a:t>NCTM, 2006; NMAP, 2008; NRC, 2009;</a:t>
            </a:r>
            <a:r>
              <a:rPr lang="fr-CH" sz="1400" dirty="0">
                <a:cs typeface="ＭＳ Ｐゴシック" charset="0"/>
              </a:rPr>
              <a:t> </a:t>
            </a:r>
            <a:r>
              <a:rPr lang="en-US" sz="1400" dirty="0">
                <a:cs typeface="ＭＳ Ｐゴシック" charset="0"/>
              </a:rPr>
              <a:t>Clements &amp; </a:t>
            </a:r>
            <a:r>
              <a:rPr lang="en-US" sz="1400" dirty="0" err="1">
                <a:cs typeface="ＭＳ Ｐゴシック" charset="0"/>
              </a:rPr>
              <a:t>Sarama</a:t>
            </a:r>
            <a:r>
              <a:rPr lang="en-US" sz="1400" dirty="0">
                <a:cs typeface="ＭＳ Ｐゴシック" charset="0"/>
              </a:rPr>
              <a:t>, 2007</a:t>
            </a:r>
            <a:r>
              <a:rPr lang="en-US" sz="1400" dirty="0" smtClean="0">
                <a:cs typeface="ＭＳ Ｐゴシック" charset="0"/>
              </a:rPr>
              <a:t>)</a:t>
            </a:r>
            <a:r>
              <a:rPr lang="fr-CH" sz="1400" dirty="0" smtClean="0">
                <a:cs typeface="ＭＳ Ｐゴシック" charset="0"/>
              </a:rPr>
              <a:t>.</a:t>
            </a:r>
          </a:p>
          <a:p>
            <a:pPr algn="just"/>
            <a:r>
              <a:rPr lang="fr-LU" dirty="0" smtClean="0"/>
              <a:t>Méta-analyses </a:t>
            </a:r>
            <a:r>
              <a:rPr lang="fr-LU" dirty="0"/>
              <a:t>et synthèses récentes </a:t>
            </a:r>
            <a:r>
              <a:rPr lang="fr-LU" dirty="0" smtClean="0"/>
              <a:t>-&gt; </a:t>
            </a:r>
            <a:r>
              <a:rPr lang="fr-LU" b="1" dirty="0" smtClean="0"/>
              <a:t>Influence positive de </a:t>
            </a:r>
            <a:r>
              <a:rPr lang="fr-LU" b="1" dirty="0"/>
              <a:t>l’engagement </a:t>
            </a:r>
            <a:r>
              <a:rPr lang="fr-LU" b="1" dirty="0" smtClean="0"/>
              <a:t>parental </a:t>
            </a:r>
            <a:r>
              <a:rPr lang="fr-LU" dirty="0" smtClean="0"/>
              <a:t>:</a:t>
            </a:r>
          </a:p>
          <a:p>
            <a:pPr lvl="1" algn="just"/>
            <a:r>
              <a:rPr lang="fr-LU" dirty="0" smtClean="0"/>
              <a:t>sur </a:t>
            </a:r>
            <a:r>
              <a:rPr lang="fr-LU" dirty="0"/>
              <a:t>les performances scolaires de leur </a:t>
            </a:r>
            <a:r>
              <a:rPr lang="fr-LU" dirty="0" smtClean="0"/>
              <a:t>enfant </a:t>
            </a:r>
            <a:r>
              <a:rPr lang="fr-LU" sz="1400" dirty="0"/>
              <a:t>(Castro, </a:t>
            </a:r>
            <a:r>
              <a:rPr lang="fr-LU" sz="1400" dirty="0" err="1"/>
              <a:t>Exposito</a:t>
            </a:r>
            <a:r>
              <a:rPr lang="fr-LU" sz="1400" dirty="0"/>
              <a:t>-Casas, Lopez-Martin, </a:t>
            </a:r>
            <a:r>
              <a:rPr lang="fr-LU" sz="1400" dirty="0" err="1"/>
              <a:t>Lizasoain</a:t>
            </a:r>
            <a:r>
              <a:rPr lang="fr-LU" sz="1400" dirty="0"/>
              <a:t>, Navarro-</a:t>
            </a:r>
            <a:r>
              <a:rPr lang="fr-LU" sz="1400" dirty="0" err="1"/>
              <a:t>Asencio</a:t>
            </a:r>
            <a:r>
              <a:rPr lang="fr-LU" sz="1400" dirty="0"/>
              <a:t>, </a:t>
            </a:r>
            <a:r>
              <a:rPr lang="fr-LU" sz="1400" dirty="0" err="1"/>
              <a:t>Gaviria</a:t>
            </a:r>
            <a:r>
              <a:rPr lang="fr-LU" sz="1400" dirty="0"/>
              <a:t>, 2015 ; </a:t>
            </a:r>
            <a:r>
              <a:rPr lang="fr-LU" sz="1400" dirty="0" err="1"/>
              <a:t>Jeynes</a:t>
            </a:r>
            <a:r>
              <a:rPr lang="fr-LU" sz="1400" dirty="0"/>
              <a:t>, 2018 ; Kim &amp; Hill, 2015 ; Ma, </a:t>
            </a:r>
            <a:r>
              <a:rPr lang="fr-LU" sz="1400" dirty="0" err="1"/>
              <a:t>Shen</a:t>
            </a:r>
            <a:r>
              <a:rPr lang="fr-LU" sz="1400" dirty="0"/>
              <a:t>, </a:t>
            </a:r>
            <a:r>
              <a:rPr lang="fr-LU" sz="1400" dirty="0" err="1"/>
              <a:t>Krenn</a:t>
            </a:r>
            <a:r>
              <a:rPr lang="fr-LU" sz="1400" dirty="0"/>
              <a:t>, Hu &amp; Yuan, 2016 ; Wilder, 2014</a:t>
            </a:r>
            <a:r>
              <a:rPr lang="fr-LU" sz="1400" dirty="0" smtClean="0"/>
              <a:t>) </a:t>
            </a:r>
            <a:endParaRPr lang="fr-LU" sz="1600" dirty="0"/>
          </a:p>
          <a:p>
            <a:pPr lvl="2" algn="just">
              <a:buFont typeface="Wingdings" panose="05000000000000000000" pitchFamily="2" charset="2"/>
              <a:buChar char="Ø"/>
            </a:pPr>
            <a:r>
              <a:rPr lang="fr-LU" dirty="0" smtClean="0"/>
              <a:t>Tous </a:t>
            </a:r>
            <a:r>
              <a:rPr lang="fr-LU" dirty="0"/>
              <a:t>niveaux scolaires et </a:t>
            </a:r>
            <a:r>
              <a:rPr lang="fr-LU" dirty="0" smtClean="0"/>
              <a:t>quel que soit le SES</a:t>
            </a:r>
            <a:endParaRPr lang="fr-LU" dirty="0"/>
          </a:p>
          <a:p>
            <a:pPr lvl="1" algn="just"/>
            <a:r>
              <a:rPr lang="fr-LU" dirty="0" smtClean="0"/>
              <a:t>sur les </a:t>
            </a:r>
            <a:r>
              <a:rPr lang="fr-LU" dirty="0"/>
              <a:t>variables conatives telles que la motivation à apprendre, l’attention, l’engagement dans les tâches scolaires ou encore, les comportements scolaires </a:t>
            </a:r>
            <a:r>
              <a:rPr lang="fr-LU" sz="1400" dirty="0"/>
              <a:t>(Henderson &amp; Mapp, 2002; </a:t>
            </a:r>
            <a:r>
              <a:rPr lang="fr-LU" sz="1400" dirty="0" err="1"/>
              <a:t>Lavenda</a:t>
            </a:r>
            <a:r>
              <a:rPr lang="fr-LU" sz="1400" dirty="0"/>
              <a:t>, 2011 ; </a:t>
            </a:r>
            <a:r>
              <a:rPr lang="fr-LU" sz="1400" dirty="0" err="1"/>
              <a:t>Menheere</a:t>
            </a:r>
            <a:r>
              <a:rPr lang="fr-LU" sz="1400" dirty="0"/>
              <a:t> &amp; </a:t>
            </a:r>
            <a:r>
              <a:rPr lang="fr-LU" sz="1400" dirty="0" err="1"/>
              <a:t>Hooge</a:t>
            </a:r>
            <a:r>
              <a:rPr lang="fr-LU" sz="1400" dirty="0"/>
              <a:t>, 2010).</a:t>
            </a:r>
            <a:endParaRPr lang="fr-FR" sz="1400" dirty="0" smtClean="0"/>
          </a:p>
        </p:txBody>
      </p:sp>
      <p:pic>
        <p:nvPicPr>
          <p:cNvPr id="4" name="Picture 3"/>
          <p:cNvPicPr>
            <a:picLocks noChangeAspect="1"/>
          </p:cNvPicPr>
          <p:nvPr/>
        </p:nvPicPr>
        <p:blipFill>
          <a:blip r:embed="rId2"/>
          <a:stretch>
            <a:fillRect/>
          </a:stretch>
        </p:blipFill>
        <p:spPr>
          <a:xfrm>
            <a:off x="4628232" y="706233"/>
            <a:ext cx="1567365" cy="546602"/>
          </a:xfrm>
          <a:prstGeom prst="rect">
            <a:avLst/>
          </a:prstGeom>
        </p:spPr>
      </p:pic>
      <p:pic>
        <p:nvPicPr>
          <p:cNvPr id="5" name="Picture 4"/>
          <p:cNvPicPr>
            <a:picLocks noChangeAspect="1"/>
          </p:cNvPicPr>
          <p:nvPr/>
        </p:nvPicPr>
        <p:blipFill>
          <a:blip r:embed="rId3"/>
          <a:stretch>
            <a:fillRect/>
          </a:stretch>
        </p:blipFill>
        <p:spPr>
          <a:xfrm>
            <a:off x="6353132" y="691545"/>
            <a:ext cx="1268520" cy="575977"/>
          </a:xfrm>
          <a:prstGeom prst="rect">
            <a:avLst/>
          </a:prstGeom>
        </p:spPr>
      </p:pic>
      <p:sp>
        <p:nvSpPr>
          <p:cNvPr id="7" name="Title 1"/>
          <p:cNvSpPr>
            <a:spLocks noGrp="1"/>
          </p:cNvSpPr>
          <p:nvPr>
            <p:ph type="title"/>
          </p:nvPr>
        </p:nvSpPr>
        <p:spPr>
          <a:xfrm>
            <a:off x="496800" y="266400"/>
            <a:ext cx="6840000" cy="684000"/>
          </a:xfrm>
        </p:spPr>
        <p:txBody>
          <a:bodyPr>
            <a:normAutofit fontScale="90000"/>
          </a:bodyPr>
          <a:lstStyle/>
          <a:p>
            <a:r>
              <a:rPr lang="fr-LU" sz="2400" dirty="0" smtClean="0"/>
              <a:t>Présupposés théoriques à la base de la recherche</a:t>
            </a:r>
            <a:endParaRPr lang="en-US" sz="2400" dirty="0"/>
          </a:p>
        </p:txBody>
      </p:sp>
    </p:spTree>
    <p:extLst>
      <p:ext uri="{BB962C8B-B14F-4D97-AF65-F5344CB8AC3E}">
        <p14:creationId xmlns:p14="http://schemas.microsoft.com/office/powerpoint/2010/main" val="1395278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96800" y="1707355"/>
            <a:ext cx="8136000" cy="4868863"/>
          </a:xfrm>
        </p:spPr>
        <p:txBody>
          <a:bodyPr/>
          <a:lstStyle/>
          <a:p>
            <a:pPr algn="just">
              <a:defRPr/>
            </a:pPr>
            <a:r>
              <a:rPr lang="fr-CH" dirty="0"/>
              <a:t>Même si les premières compétences numériques des élèves du préscolaire se développent </a:t>
            </a:r>
            <a:r>
              <a:rPr lang="fr-CH" b="1" dirty="0"/>
              <a:t>essentiellement à l’école</a:t>
            </a:r>
            <a:r>
              <a:rPr lang="fr-CH" dirty="0"/>
              <a:t>, </a:t>
            </a:r>
            <a:r>
              <a:rPr lang="fr-CH" b="1" dirty="0">
                <a:solidFill>
                  <a:srgbClr val="FF0000"/>
                </a:solidFill>
              </a:rPr>
              <a:t>le rôle de l’environnement familial est non </a:t>
            </a:r>
            <a:r>
              <a:rPr lang="fr-CH" b="1" dirty="0" smtClean="0">
                <a:solidFill>
                  <a:srgbClr val="FF0000"/>
                </a:solidFill>
              </a:rPr>
              <a:t>négligeable </a:t>
            </a:r>
            <a:r>
              <a:rPr lang="fr-CH" sz="1400" dirty="0"/>
              <a:t>(</a:t>
            </a:r>
            <a:r>
              <a:rPr lang="fr-CH" sz="1400" dirty="0" err="1"/>
              <a:t>Niklas</a:t>
            </a:r>
            <a:r>
              <a:rPr lang="fr-CH" sz="1400" dirty="0"/>
              <a:t> &amp; Schneider, 2014). </a:t>
            </a:r>
            <a:endParaRPr lang="fr-CH" sz="1400" dirty="0"/>
          </a:p>
          <a:p>
            <a:pPr lvl="1" algn="just">
              <a:defRPr/>
            </a:pPr>
            <a:r>
              <a:rPr lang="fr-CH" sz="1600" dirty="0"/>
              <a:t>Liens entre les croyances et/ou les pratiques parentales -&gt; les acquisitions des premières compétences numériques des enfants </a:t>
            </a:r>
            <a:r>
              <a:rPr lang="fr-CH" sz="1400" dirty="0" smtClean="0"/>
              <a:t>(</a:t>
            </a:r>
            <a:r>
              <a:rPr lang="fr-CH" sz="1400" dirty="0" err="1" smtClean="0"/>
              <a:t>LeFevre</a:t>
            </a:r>
            <a:r>
              <a:rPr lang="fr-CH" sz="1400" dirty="0" smtClean="0"/>
              <a:t> </a:t>
            </a:r>
            <a:r>
              <a:rPr lang="fr-CH" sz="1400" dirty="0"/>
              <a:t>et al., 2009).</a:t>
            </a:r>
          </a:p>
          <a:p>
            <a:pPr marL="57150" indent="0" algn="just">
              <a:buFontTx/>
              <a:buNone/>
              <a:defRPr/>
            </a:pPr>
            <a:r>
              <a:rPr lang="fr-CH" b="1" u="sng" dirty="0"/>
              <a:t>Mais</a:t>
            </a:r>
            <a:r>
              <a:rPr lang="fr-CH" dirty="0"/>
              <a:t> très peu de recherches en mathématiques au préscolaire ont intégré les parents dans leur dispositif (</a:t>
            </a:r>
            <a:r>
              <a:rPr lang="fr-CH" sz="1400" dirty="0" err="1"/>
              <a:t>Jalbert</a:t>
            </a:r>
            <a:r>
              <a:rPr lang="fr-CH" sz="1400" dirty="0"/>
              <a:t> et </a:t>
            </a:r>
            <a:r>
              <a:rPr lang="fr-CH" sz="1400" dirty="0" err="1"/>
              <a:t>Pagani</a:t>
            </a:r>
            <a:r>
              <a:rPr lang="fr-CH" sz="1400" dirty="0"/>
              <a:t>, 2007</a:t>
            </a:r>
            <a:r>
              <a:rPr lang="fr-CH" dirty="0"/>
              <a:t>) . </a:t>
            </a:r>
          </a:p>
          <a:p>
            <a:pPr marL="57150" indent="0" algn="just">
              <a:buFontTx/>
              <a:buNone/>
              <a:defRPr/>
            </a:pPr>
            <a:r>
              <a:rPr lang="fr-CH" b="1" u="sng" dirty="0"/>
              <a:t>De plus</a:t>
            </a:r>
            <a:r>
              <a:rPr lang="fr-CH" dirty="0"/>
              <a:t>, </a:t>
            </a:r>
            <a:r>
              <a:rPr lang="fr-CH" dirty="0" smtClean="0"/>
              <a:t>plus faible </a:t>
            </a:r>
            <a:r>
              <a:rPr lang="fr-CH" dirty="0"/>
              <a:t>engagement des parents / apprentissages mathématiques à l'école préscolaire (</a:t>
            </a:r>
            <a:r>
              <a:rPr lang="fr-CH" sz="1400" dirty="0"/>
              <a:t>Cannon et </a:t>
            </a:r>
            <a:r>
              <a:rPr lang="fr-CH" sz="1400" dirty="0" err="1"/>
              <a:t>Ginsburg</a:t>
            </a:r>
            <a:r>
              <a:rPr lang="fr-CH" sz="1400" dirty="0"/>
              <a:t>, 2008</a:t>
            </a:r>
            <a:r>
              <a:rPr lang="fr-CH" dirty="0"/>
              <a:t>).</a:t>
            </a:r>
          </a:p>
          <a:p>
            <a:pPr marL="57150" indent="0" algn="just">
              <a:buFontTx/>
              <a:buNone/>
              <a:defRPr/>
            </a:pPr>
            <a:r>
              <a:rPr lang="fr-CH" b="1" u="sng" dirty="0"/>
              <a:t>Donc</a:t>
            </a:r>
            <a:r>
              <a:rPr lang="fr-CH" dirty="0"/>
              <a:t> : nécessité de sensibiliser les parents à l’importance de promouvoir et multiplier les expériences </a:t>
            </a:r>
            <a:r>
              <a:rPr lang="fr-CH" dirty="0" smtClean="0"/>
              <a:t>des jeunes enfants </a:t>
            </a:r>
            <a:r>
              <a:rPr lang="fr-CH" dirty="0"/>
              <a:t>en matière de développement des premières compétences numériques (</a:t>
            </a:r>
            <a:r>
              <a:rPr lang="fr-CH" sz="1400" dirty="0" err="1"/>
              <a:t>Skwarchuk</a:t>
            </a:r>
            <a:r>
              <a:rPr lang="fr-CH" sz="1400" dirty="0"/>
              <a:t>, 2009</a:t>
            </a:r>
            <a:r>
              <a:rPr lang="fr-CH" dirty="0"/>
              <a:t>).</a:t>
            </a:r>
          </a:p>
          <a:p>
            <a:pPr algn="just"/>
            <a:endParaRPr lang="fr-FR" dirty="0" smtClean="0"/>
          </a:p>
        </p:txBody>
      </p:sp>
      <p:pic>
        <p:nvPicPr>
          <p:cNvPr id="4" name="Picture 3"/>
          <p:cNvPicPr>
            <a:picLocks noChangeAspect="1"/>
          </p:cNvPicPr>
          <p:nvPr/>
        </p:nvPicPr>
        <p:blipFill>
          <a:blip r:embed="rId2"/>
          <a:stretch>
            <a:fillRect/>
          </a:stretch>
        </p:blipFill>
        <p:spPr>
          <a:xfrm>
            <a:off x="4628232" y="706233"/>
            <a:ext cx="1567365" cy="546602"/>
          </a:xfrm>
          <a:prstGeom prst="rect">
            <a:avLst/>
          </a:prstGeom>
        </p:spPr>
      </p:pic>
      <p:pic>
        <p:nvPicPr>
          <p:cNvPr id="5" name="Picture 4"/>
          <p:cNvPicPr>
            <a:picLocks noChangeAspect="1"/>
          </p:cNvPicPr>
          <p:nvPr/>
        </p:nvPicPr>
        <p:blipFill>
          <a:blip r:embed="rId3"/>
          <a:stretch>
            <a:fillRect/>
          </a:stretch>
        </p:blipFill>
        <p:spPr>
          <a:xfrm>
            <a:off x="6353132" y="691545"/>
            <a:ext cx="1268520" cy="575977"/>
          </a:xfrm>
          <a:prstGeom prst="rect">
            <a:avLst/>
          </a:prstGeom>
        </p:spPr>
      </p:pic>
      <p:sp>
        <p:nvSpPr>
          <p:cNvPr id="9" name="Title 1"/>
          <p:cNvSpPr>
            <a:spLocks noGrp="1"/>
          </p:cNvSpPr>
          <p:nvPr>
            <p:ph type="title"/>
          </p:nvPr>
        </p:nvSpPr>
        <p:spPr/>
        <p:txBody>
          <a:bodyPr>
            <a:normAutofit fontScale="90000"/>
          </a:bodyPr>
          <a:lstStyle/>
          <a:p>
            <a:r>
              <a:rPr lang="fr-LU" sz="2400" dirty="0" smtClean="0"/>
              <a:t>Présupposés théoriques à la base de la recherche</a:t>
            </a:r>
            <a:endParaRPr lang="en-US" sz="2400" dirty="0"/>
          </a:p>
        </p:txBody>
      </p:sp>
    </p:spTree>
    <p:extLst>
      <p:ext uri="{BB962C8B-B14F-4D97-AF65-F5344CB8AC3E}">
        <p14:creationId xmlns:p14="http://schemas.microsoft.com/office/powerpoint/2010/main" val="647407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E06D9-3590-0743-B703-39E2EE597D0C}"/>
              </a:ext>
            </a:extLst>
          </p:cNvPr>
          <p:cNvSpPr>
            <a:spLocks noGrp="1"/>
          </p:cNvSpPr>
          <p:nvPr>
            <p:ph type="title"/>
          </p:nvPr>
        </p:nvSpPr>
        <p:spPr/>
        <p:txBody>
          <a:bodyPr/>
          <a:lstStyle/>
          <a:p>
            <a:r>
              <a:rPr lang="fr-FR" dirty="0" smtClean="0"/>
              <a:t>Objectif </a:t>
            </a:r>
            <a:r>
              <a:rPr lang="fr-FR" dirty="0"/>
              <a:t>de l’étude</a:t>
            </a:r>
          </a:p>
        </p:txBody>
      </p:sp>
      <p:sp>
        <p:nvSpPr>
          <p:cNvPr id="3" name="Espace réservé du texte 2">
            <a:extLst>
              <a:ext uri="{FF2B5EF4-FFF2-40B4-BE49-F238E27FC236}">
                <a16:creationId xmlns:a16="http://schemas.microsoft.com/office/drawing/2014/main" id="{E685CB6B-CF1E-D148-8231-54A7E9D7A737}"/>
              </a:ext>
            </a:extLst>
          </p:cNvPr>
          <p:cNvSpPr>
            <a:spLocks noGrp="1"/>
          </p:cNvSpPr>
          <p:nvPr>
            <p:ph type="body" sz="quarter" idx="13"/>
          </p:nvPr>
        </p:nvSpPr>
        <p:spPr/>
        <p:txBody>
          <a:bodyPr/>
          <a:lstStyle/>
          <a:p>
            <a:pPr>
              <a:spcAft>
                <a:spcPts val="1800"/>
              </a:spcAft>
            </a:pPr>
            <a:r>
              <a:rPr lang="fr-FR" dirty="0" smtClean="0"/>
              <a:t>Développer </a:t>
            </a:r>
            <a:r>
              <a:rPr lang="fr-FR" dirty="0"/>
              <a:t>et mesurer les effets d’une </a:t>
            </a:r>
            <a:r>
              <a:rPr lang="fr-FR" dirty="0" smtClean="0"/>
              <a:t>intervention :</a:t>
            </a:r>
          </a:p>
          <a:p>
            <a:pPr lvl="1" algn="just">
              <a:spcAft>
                <a:spcPts val="600"/>
              </a:spcAft>
            </a:pPr>
            <a:r>
              <a:rPr lang="fr-FR" dirty="0" smtClean="0"/>
              <a:t>visant </a:t>
            </a:r>
            <a:r>
              <a:rPr lang="fr-FR" dirty="0"/>
              <a:t>l’enseignement d’</a:t>
            </a:r>
            <a:r>
              <a:rPr lang="fr-FR" b="1" dirty="0"/>
              <a:t>un ensemble de compétences mathématiques </a:t>
            </a:r>
            <a:r>
              <a:rPr lang="fr-FR" dirty="0"/>
              <a:t>(nombre et opérations)</a:t>
            </a:r>
          </a:p>
          <a:p>
            <a:pPr lvl="1" algn="just">
              <a:spcAft>
                <a:spcPts val="600"/>
              </a:spcAft>
            </a:pPr>
            <a:r>
              <a:rPr lang="fr-FR" dirty="0"/>
              <a:t>de façon </a:t>
            </a:r>
            <a:r>
              <a:rPr lang="fr-FR" b="1" dirty="0"/>
              <a:t>intentionnelle</a:t>
            </a:r>
            <a:r>
              <a:rPr lang="fr-FR" dirty="0"/>
              <a:t> et planifiée</a:t>
            </a:r>
          </a:p>
          <a:p>
            <a:pPr lvl="1" algn="just">
              <a:spcAft>
                <a:spcPts val="600"/>
              </a:spcAft>
            </a:pPr>
            <a:r>
              <a:rPr lang="fr-FR" dirty="0" smtClean="0"/>
              <a:t>par l’intermédiaire de </a:t>
            </a:r>
            <a:r>
              <a:rPr lang="fr-FR" b="1" dirty="0"/>
              <a:t>jeux </a:t>
            </a:r>
            <a:r>
              <a:rPr lang="fr-FR" sz="1400" dirty="0" smtClean="0"/>
              <a:t> </a:t>
            </a:r>
            <a:r>
              <a:rPr lang="fr-FR" dirty="0" smtClean="0"/>
              <a:t>(de façon </a:t>
            </a:r>
            <a:r>
              <a:rPr lang="fr-FR" b="1" dirty="0" smtClean="0"/>
              <a:t>informelle</a:t>
            </a:r>
            <a:r>
              <a:rPr lang="fr-FR" dirty="0" smtClean="0"/>
              <a:t>) </a:t>
            </a:r>
            <a:r>
              <a:rPr lang="fr-FR" sz="1400" dirty="0" smtClean="0">
                <a:solidFill>
                  <a:schemeClr val="bg1">
                    <a:lumMod val="50000"/>
                  </a:schemeClr>
                </a:solidFill>
              </a:rPr>
              <a:t>(</a:t>
            </a:r>
            <a:r>
              <a:rPr lang="fr-FR" sz="1400" dirty="0" err="1" smtClean="0">
                <a:solidFill>
                  <a:schemeClr val="bg1">
                    <a:lumMod val="50000"/>
                  </a:schemeClr>
                </a:solidFill>
              </a:rPr>
              <a:t>Ramani</a:t>
            </a:r>
            <a:r>
              <a:rPr lang="fr-FR" sz="1400" dirty="0" smtClean="0">
                <a:solidFill>
                  <a:schemeClr val="bg1">
                    <a:lumMod val="50000"/>
                  </a:schemeClr>
                </a:solidFill>
              </a:rPr>
              <a:t> </a:t>
            </a:r>
            <a:r>
              <a:rPr lang="fr-FR" sz="1400" dirty="0">
                <a:solidFill>
                  <a:schemeClr val="bg1">
                    <a:lumMod val="50000"/>
                  </a:schemeClr>
                </a:solidFill>
              </a:rPr>
              <a:t>&amp; </a:t>
            </a:r>
            <a:r>
              <a:rPr lang="fr-FR" sz="1400" dirty="0" err="1">
                <a:solidFill>
                  <a:schemeClr val="bg1">
                    <a:lumMod val="50000"/>
                  </a:schemeClr>
                </a:solidFill>
              </a:rPr>
              <a:t>Siegler</a:t>
            </a:r>
            <a:r>
              <a:rPr lang="fr-FR" sz="1400" dirty="0">
                <a:solidFill>
                  <a:schemeClr val="bg1">
                    <a:lumMod val="50000"/>
                  </a:schemeClr>
                </a:solidFill>
              </a:rPr>
              <a:t>, 2014; </a:t>
            </a:r>
            <a:r>
              <a:rPr lang="fr-FR" sz="1400" dirty="0" err="1">
                <a:solidFill>
                  <a:schemeClr val="bg1">
                    <a:lumMod val="50000"/>
                  </a:schemeClr>
                </a:solidFill>
              </a:rPr>
              <a:t>Starkey</a:t>
            </a:r>
            <a:r>
              <a:rPr lang="fr-FR" sz="1400" dirty="0">
                <a:solidFill>
                  <a:schemeClr val="bg1">
                    <a:lumMod val="50000"/>
                  </a:schemeClr>
                </a:solidFill>
              </a:rPr>
              <a:t> et al., 2004; </a:t>
            </a:r>
            <a:r>
              <a:rPr lang="fr-FR" sz="1400" dirty="0" err="1">
                <a:solidFill>
                  <a:schemeClr val="bg1">
                    <a:lumMod val="50000"/>
                  </a:schemeClr>
                </a:solidFill>
              </a:rPr>
              <a:t>Scalise</a:t>
            </a:r>
            <a:r>
              <a:rPr lang="fr-FR" sz="1400" dirty="0">
                <a:solidFill>
                  <a:schemeClr val="bg1">
                    <a:lumMod val="50000"/>
                  </a:schemeClr>
                </a:solidFill>
              </a:rPr>
              <a:t> et al., 2017)</a:t>
            </a:r>
          </a:p>
          <a:p>
            <a:pPr lvl="1" algn="just">
              <a:spcAft>
                <a:spcPts val="600"/>
              </a:spcAft>
            </a:pPr>
            <a:r>
              <a:rPr lang="fr-FR" dirty="0" smtClean="0"/>
              <a:t>mis </a:t>
            </a:r>
            <a:r>
              <a:rPr lang="fr-FR" dirty="0"/>
              <a:t>en place dans la </a:t>
            </a:r>
            <a:r>
              <a:rPr lang="fr-FR" b="1" dirty="0"/>
              <a:t>classe</a:t>
            </a:r>
            <a:r>
              <a:rPr lang="fr-FR" dirty="0"/>
              <a:t> par </a:t>
            </a:r>
            <a:r>
              <a:rPr lang="fr-FR" b="1" dirty="0"/>
              <a:t>l’enseignant</a:t>
            </a:r>
            <a:r>
              <a:rPr lang="fr-FR" dirty="0"/>
              <a:t> </a:t>
            </a:r>
            <a:r>
              <a:rPr lang="fr-FR" sz="1400" dirty="0">
                <a:solidFill>
                  <a:schemeClr val="bg1">
                    <a:lumMod val="50000"/>
                  </a:schemeClr>
                </a:solidFill>
              </a:rPr>
              <a:t>(</a:t>
            </a:r>
            <a:r>
              <a:rPr lang="fr-FR" sz="1400" dirty="0" err="1">
                <a:solidFill>
                  <a:schemeClr val="bg1">
                    <a:lumMod val="50000"/>
                  </a:schemeClr>
                </a:solidFill>
              </a:rPr>
              <a:t>Codding</a:t>
            </a:r>
            <a:r>
              <a:rPr lang="fr-FR" sz="1400" dirty="0">
                <a:solidFill>
                  <a:schemeClr val="bg1">
                    <a:lumMod val="50000"/>
                  </a:schemeClr>
                </a:solidFill>
              </a:rPr>
              <a:t> et al., 2011; </a:t>
            </a:r>
            <a:r>
              <a:rPr lang="fr-CH" sz="1400" dirty="0">
                <a:solidFill>
                  <a:schemeClr val="bg1">
                    <a:lumMod val="50000"/>
                  </a:schemeClr>
                </a:solidFill>
              </a:rPr>
              <a:t> </a:t>
            </a:r>
            <a:r>
              <a:rPr lang="fr-CH" sz="1400" dirty="0" err="1">
                <a:solidFill>
                  <a:schemeClr val="bg1">
                    <a:lumMod val="50000"/>
                  </a:schemeClr>
                </a:solidFill>
              </a:rPr>
              <a:t>VanDerHeyden</a:t>
            </a:r>
            <a:r>
              <a:rPr lang="fr-CH" sz="1400" dirty="0">
                <a:solidFill>
                  <a:schemeClr val="bg1">
                    <a:lumMod val="50000"/>
                  </a:schemeClr>
                </a:solidFill>
              </a:rPr>
              <a:t>, Witt, &amp; </a:t>
            </a:r>
            <a:r>
              <a:rPr lang="fr-CH" sz="1400" dirty="0" err="1">
                <a:solidFill>
                  <a:schemeClr val="bg1">
                    <a:lumMod val="50000"/>
                  </a:schemeClr>
                </a:solidFill>
              </a:rPr>
              <a:t>Gilbertson</a:t>
            </a:r>
            <a:r>
              <a:rPr lang="fr-CH" sz="1400" dirty="0">
                <a:solidFill>
                  <a:schemeClr val="bg1">
                    <a:lumMod val="50000"/>
                  </a:schemeClr>
                </a:solidFill>
              </a:rPr>
              <a:t>, 2007</a:t>
            </a:r>
            <a:r>
              <a:rPr lang="fr-FR" sz="1400" dirty="0">
                <a:solidFill>
                  <a:schemeClr val="bg1">
                    <a:lumMod val="50000"/>
                  </a:schemeClr>
                </a:solidFill>
              </a:rPr>
              <a:t>)</a:t>
            </a:r>
            <a:endParaRPr lang="fr-FR" sz="1400" dirty="0"/>
          </a:p>
          <a:p>
            <a:pPr lvl="1" algn="just">
              <a:spcAft>
                <a:spcPts val="600"/>
              </a:spcAft>
            </a:pPr>
            <a:r>
              <a:rPr lang="fr-FR" dirty="0" smtClean="0"/>
              <a:t>et proposé aux </a:t>
            </a:r>
            <a:r>
              <a:rPr lang="fr-FR" b="1" dirty="0" smtClean="0"/>
              <a:t>parents</a:t>
            </a:r>
            <a:r>
              <a:rPr lang="fr-FR" dirty="0" smtClean="0"/>
              <a:t> en contexte familial -&gt; coéducation</a:t>
            </a:r>
            <a:endParaRPr lang="fr-FR" dirty="0"/>
          </a:p>
          <a:p>
            <a:pPr lvl="2" algn="just">
              <a:spcAft>
                <a:spcPts val="600"/>
              </a:spcAft>
            </a:pPr>
            <a:r>
              <a:rPr lang="fr-FR" sz="1600" dirty="0" smtClean="0"/>
              <a:t>car jeux </a:t>
            </a:r>
            <a:r>
              <a:rPr lang="fr-FR" sz="1600" dirty="0"/>
              <a:t>interculturels, facilement reproductibles </a:t>
            </a:r>
            <a:r>
              <a:rPr lang="fr-FR" sz="1400" dirty="0">
                <a:solidFill>
                  <a:schemeClr val="bg1">
                    <a:lumMod val="50000"/>
                  </a:schemeClr>
                </a:solidFill>
              </a:rPr>
              <a:t>(</a:t>
            </a:r>
            <a:r>
              <a:rPr lang="fr-CH" sz="1400" dirty="0">
                <a:solidFill>
                  <a:schemeClr val="bg1">
                    <a:lumMod val="50000"/>
                  </a:schemeClr>
                </a:solidFill>
              </a:rPr>
              <a:t>Dillon et al., 2017; </a:t>
            </a:r>
            <a:r>
              <a:rPr lang="en-US" sz="1400" dirty="0">
                <a:solidFill>
                  <a:schemeClr val="bg1">
                    <a:lumMod val="50000"/>
                  </a:schemeClr>
                </a:solidFill>
              </a:rPr>
              <a:t>Scalise et al., 2017</a:t>
            </a:r>
            <a:r>
              <a:rPr lang="fr-CH" sz="1400" dirty="0">
                <a:solidFill>
                  <a:schemeClr val="bg1">
                    <a:lumMod val="50000"/>
                  </a:schemeClr>
                </a:solidFill>
              </a:rPr>
              <a:t>) </a:t>
            </a:r>
          </a:p>
          <a:p>
            <a:pPr lvl="2" algn="just">
              <a:spcAft>
                <a:spcPts val="600"/>
              </a:spcAft>
            </a:pPr>
            <a:r>
              <a:rPr lang="fr-CH" sz="1600" dirty="0" smtClean="0"/>
              <a:t>visant à </a:t>
            </a:r>
            <a:r>
              <a:rPr lang="fr-FR" sz="1600" dirty="0"/>
              <a:t>rapprocher l’école et la famille ainsi qu’à favoriser l’engagement parental </a:t>
            </a:r>
            <a:r>
              <a:rPr lang="fr-FR" sz="1400" dirty="0">
                <a:solidFill>
                  <a:schemeClr val="bg1">
                    <a:lumMod val="50000"/>
                  </a:schemeClr>
                </a:solidFill>
              </a:rPr>
              <a:t>(Cannon &amp; </a:t>
            </a:r>
            <a:r>
              <a:rPr lang="fr-FR" sz="1400" dirty="0" err="1">
                <a:solidFill>
                  <a:schemeClr val="bg1">
                    <a:lumMod val="50000"/>
                  </a:schemeClr>
                </a:solidFill>
              </a:rPr>
              <a:t>Ginsburg</a:t>
            </a:r>
            <a:r>
              <a:rPr lang="fr-FR" sz="1400" dirty="0">
                <a:solidFill>
                  <a:schemeClr val="bg1">
                    <a:lumMod val="50000"/>
                  </a:schemeClr>
                </a:solidFill>
              </a:rPr>
              <a:t>, 2008)</a:t>
            </a:r>
          </a:p>
          <a:p>
            <a:endParaRPr lang="fr-FR" dirty="0"/>
          </a:p>
        </p:txBody>
      </p:sp>
      <p:pic>
        <p:nvPicPr>
          <p:cNvPr id="4" name="Picture 3"/>
          <p:cNvPicPr>
            <a:picLocks noChangeAspect="1"/>
          </p:cNvPicPr>
          <p:nvPr/>
        </p:nvPicPr>
        <p:blipFill>
          <a:blip r:embed="rId2"/>
          <a:stretch>
            <a:fillRect/>
          </a:stretch>
        </p:blipFill>
        <p:spPr>
          <a:xfrm>
            <a:off x="4628232" y="706233"/>
            <a:ext cx="1567365" cy="546602"/>
          </a:xfrm>
          <a:prstGeom prst="rect">
            <a:avLst/>
          </a:prstGeom>
        </p:spPr>
      </p:pic>
      <p:pic>
        <p:nvPicPr>
          <p:cNvPr id="5" name="Picture 4"/>
          <p:cNvPicPr>
            <a:picLocks noChangeAspect="1"/>
          </p:cNvPicPr>
          <p:nvPr/>
        </p:nvPicPr>
        <p:blipFill>
          <a:blip r:embed="rId3"/>
          <a:stretch>
            <a:fillRect/>
          </a:stretch>
        </p:blipFill>
        <p:spPr>
          <a:xfrm>
            <a:off x="6353132" y="691545"/>
            <a:ext cx="1268520" cy="575977"/>
          </a:xfrm>
          <a:prstGeom prst="rect">
            <a:avLst/>
          </a:prstGeom>
        </p:spPr>
      </p:pic>
    </p:spTree>
    <p:extLst>
      <p:ext uri="{BB962C8B-B14F-4D97-AF65-F5344CB8AC3E}">
        <p14:creationId xmlns:p14="http://schemas.microsoft.com/office/powerpoint/2010/main" val="2855352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E06D9-3590-0743-B703-39E2EE597D0C}"/>
              </a:ext>
            </a:extLst>
          </p:cNvPr>
          <p:cNvSpPr>
            <a:spLocks noGrp="1"/>
          </p:cNvSpPr>
          <p:nvPr>
            <p:ph type="title"/>
          </p:nvPr>
        </p:nvSpPr>
        <p:spPr/>
        <p:txBody>
          <a:bodyPr/>
          <a:lstStyle/>
          <a:p>
            <a:r>
              <a:rPr lang="fr-FR" dirty="0" smtClean="0"/>
              <a:t>Dispositif de </a:t>
            </a:r>
            <a:r>
              <a:rPr lang="fr-FR" dirty="0"/>
              <a:t>l’étude</a:t>
            </a:r>
          </a:p>
        </p:txBody>
      </p:sp>
      <p:pic>
        <p:nvPicPr>
          <p:cNvPr id="4" name="Picture 3"/>
          <p:cNvPicPr>
            <a:picLocks noChangeAspect="1"/>
          </p:cNvPicPr>
          <p:nvPr/>
        </p:nvPicPr>
        <p:blipFill>
          <a:blip r:embed="rId3"/>
          <a:stretch>
            <a:fillRect/>
          </a:stretch>
        </p:blipFill>
        <p:spPr>
          <a:xfrm>
            <a:off x="4628232" y="706233"/>
            <a:ext cx="1567365" cy="546602"/>
          </a:xfrm>
          <a:prstGeom prst="rect">
            <a:avLst/>
          </a:prstGeom>
        </p:spPr>
      </p:pic>
      <p:pic>
        <p:nvPicPr>
          <p:cNvPr id="5" name="Picture 4"/>
          <p:cNvPicPr>
            <a:picLocks noChangeAspect="1"/>
          </p:cNvPicPr>
          <p:nvPr/>
        </p:nvPicPr>
        <p:blipFill>
          <a:blip r:embed="rId4"/>
          <a:stretch>
            <a:fillRect/>
          </a:stretch>
        </p:blipFill>
        <p:spPr>
          <a:xfrm>
            <a:off x="6353132" y="691545"/>
            <a:ext cx="1268520" cy="575977"/>
          </a:xfrm>
          <a:prstGeom prst="rect">
            <a:avLst/>
          </a:prstGeom>
        </p:spPr>
      </p:pic>
      <p:pic>
        <p:nvPicPr>
          <p:cNvPr id="7" name="Picture 6"/>
          <p:cNvPicPr>
            <a:picLocks noChangeAspect="1"/>
          </p:cNvPicPr>
          <p:nvPr/>
        </p:nvPicPr>
        <p:blipFill>
          <a:blip r:embed="rId5"/>
          <a:stretch>
            <a:fillRect/>
          </a:stretch>
        </p:blipFill>
        <p:spPr>
          <a:xfrm>
            <a:off x="2752528" y="3485342"/>
            <a:ext cx="6206928" cy="2678159"/>
          </a:xfrm>
          <a:prstGeom prst="rect">
            <a:avLst/>
          </a:prstGeom>
        </p:spPr>
      </p:pic>
      <p:sp>
        <p:nvSpPr>
          <p:cNvPr id="8" name="TextBox 7"/>
          <p:cNvSpPr txBox="1"/>
          <p:nvPr/>
        </p:nvSpPr>
        <p:spPr>
          <a:xfrm>
            <a:off x="3975000" y="6178811"/>
            <a:ext cx="1436914" cy="369332"/>
          </a:xfrm>
          <a:prstGeom prst="rect">
            <a:avLst/>
          </a:prstGeom>
          <a:noFill/>
        </p:spPr>
        <p:txBody>
          <a:bodyPr wrap="square" rtlCol="0">
            <a:spAutoFit/>
          </a:bodyPr>
          <a:lstStyle/>
          <a:p>
            <a:r>
              <a:rPr lang="fr-LU" dirty="0" smtClean="0"/>
              <a:t>724 élèves</a:t>
            </a:r>
            <a:endParaRPr lang="en-US" dirty="0"/>
          </a:p>
        </p:txBody>
      </p:sp>
      <p:sp>
        <p:nvSpPr>
          <p:cNvPr id="9" name="TextBox 8"/>
          <p:cNvSpPr txBox="1"/>
          <p:nvPr/>
        </p:nvSpPr>
        <p:spPr>
          <a:xfrm>
            <a:off x="6353132" y="6214184"/>
            <a:ext cx="1436914" cy="369332"/>
          </a:xfrm>
          <a:prstGeom prst="rect">
            <a:avLst/>
          </a:prstGeom>
          <a:noFill/>
        </p:spPr>
        <p:txBody>
          <a:bodyPr wrap="square" rtlCol="0">
            <a:spAutoFit/>
          </a:bodyPr>
          <a:lstStyle/>
          <a:p>
            <a:r>
              <a:rPr lang="fr-LU" dirty="0" smtClean="0"/>
              <a:t>569 élèves</a:t>
            </a:r>
            <a:endParaRPr lang="en-US" dirty="0"/>
          </a:p>
        </p:txBody>
      </p:sp>
      <p:pic>
        <p:nvPicPr>
          <p:cNvPr id="10" name="Picture 9"/>
          <p:cNvPicPr>
            <a:picLocks noChangeAspect="1"/>
          </p:cNvPicPr>
          <p:nvPr/>
        </p:nvPicPr>
        <p:blipFill>
          <a:blip r:embed="rId6"/>
          <a:stretch>
            <a:fillRect/>
          </a:stretch>
        </p:blipFill>
        <p:spPr>
          <a:xfrm>
            <a:off x="53384" y="3626245"/>
            <a:ext cx="2514600" cy="2396355"/>
          </a:xfrm>
          <a:prstGeom prst="rect">
            <a:avLst/>
          </a:prstGeom>
          <a:ln>
            <a:solidFill>
              <a:schemeClr val="tx1"/>
            </a:solidFill>
          </a:ln>
        </p:spPr>
      </p:pic>
      <p:sp>
        <p:nvSpPr>
          <p:cNvPr id="13" name="TextBox 12"/>
          <p:cNvSpPr txBox="1"/>
          <p:nvPr/>
        </p:nvSpPr>
        <p:spPr>
          <a:xfrm>
            <a:off x="221601" y="1897023"/>
            <a:ext cx="2183364" cy="1477328"/>
          </a:xfrm>
          <a:prstGeom prst="rect">
            <a:avLst/>
          </a:prstGeom>
          <a:noFill/>
        </p:spPr>
        <p:txBody>
          <a:bodyPr wrap="square" rtlCol="0">
            <a:spAutoFit/>
          </a:bodyPr>
          <a:lstStyle/>
          <a:p>
            <a:r>
              <a:rPr lang="fr-LU" b="1" dirty="0" smtClean="0"/>
              <a:t>4 pays partenaires</a:t>
            </a:r>
            <a:r>
              <a:rPr lang="fr-LU" dirty="0" smtClean="0"/>
              <a:t> -&gt; implémentation du dispositif en parallèle  </a:t>
            </a:r>
            <a:endParaRPr lang="en-US" dirty="0"/>
          </a:p>
        </p:txBody>
      </p:sp>
      <p:sp>
        <p:nvSpPr>
          <p:cNvPr id="16" name="TextBox 15"/>
          <p:cNvSpPr txBox="1"/>
          <p:nvPr/>
        </p:nvSpPr>
        <p:spPr>
          <a:xfrm>
            <a:off x="2407298" y="2123954"/>
            <a:ext cx="6736702" cy="1477328"/>
          </a:xfrm>
          <a:prstGeom prst="rect">
            <a:avLst/>
          </a:prstGeom>
          <a:noFill/>
        </p:spPr>
        <p:txBody>
          <a:bodyPr wrap="square" rtlCol="0">
            <a:spAutoFit/>
          </a:bodyPr>
          <a:lstStyle/>
          <a:p>
            <a:r>
              <a:rPr lang="fr-CH" b="1" u="sng" dirty="0" smtClean="0"/>
              <a:t>Un </a:t>
            </a:r>
            <a:r>
              <a:rPr lang="fr-CH" b="1" u="sng" dirty="0"/>
              <a:t>groupe expérimental </a:t>
            </a:r>
            <a:r>
              <a:rPr lang="fr-CH" dirty="0"/>
              <a:t>(GE) </a:t>
            </a:r>
            <a:r>
              <a:rPr lang="fr-CH" dirty="0" smtClean="0"/>
              <a:t>-&gt; </a:t>
            </a:r>
            <a:r>
              <a:rPr lang="fr-CH" u="sng" dirty="0"/>
              <a:t>deux conditions de </a:t>
            </a:r>
            <a:r>
              <a:rPr lang="fr-CH" u="sng" dirty="0" smtClean="0"/>
              <a:t>traitement</a:t>
            </a:r>
            <a:endParaRPr lang="fr-CH" dirty="0"/>
          </a:p>
          <a:p>
            <a:pPr lvl="2"/>
            <a:r>
              <a:rPr lang="fr-CH" dirty="0"/>
              <a:t>GE1 - jeux à l'école </a:t>
            </a:r>
          </a:p>
          <a:p>
            <a:pPr lvl="2"/>
            <a:r>
              <a:rPr lang="fr-CH" dirty="0"/>
              <a:t>GE2 - jeux à l'école et à la </a:t>
            </a:r>
            <a:r>
              <a:rPr lang="fr-CH" dirty="0" smtClean="0"/>
              <a:t>maison</a:t>
            </a:r>
          </a:p>
          <a:p>
            <a:pPr marL="0" lvl="2"/>
            <a:r>
              <a:rPr lang="fr-CH" b="1" u="sng" dirty="0" smtClean="0"/>
              <a:t>Un </a:t>
            </a:r>
            <a:r>
              <a:rPr lang="fr-CH" b="1" u="sng" dirty="0"/>
              <a:t>groupe contrôle </a:t>
            </a:r>
            <a:r>
              <a:rPr lang="fr-CH" dirty="0"/>
              <a:t>(GC</a:t>
            </a:r>
            <a:r>
              <a:rPr lang="fr-CH" dirty="0" smtClean="0"/>
              <a:t>)</a:t>
            </a:r>
            <a:endParaRPr lang="fr-CH" dirty="0"/>
          </a:p>
          <a:p>
            <a:endParaRPr lang="en-US" dirty="0"/>
          </a:p>
        </p:txBody>
      </p:sp>
    </p:spTree>
    <p:extLst>
      <p:ext uri="{BB962C8B-B14F-4D97-AF65-F5344CB8AC3E}">
        <p14:creationId xmlns:p14="http://schemas.microsoft.com/office/powerpoint/2010/main" val="2635649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CE06D9-3590-0743-B703-39E2EE597D0C}"/>
              </a:ext>
            </a:extLst>
          </p:cNvPr>
          <p:cNvSpPr>
            <a:spLocks noGrp="1"/>
          </p:cNvSpPr>
          <p:nvPr>
            <p:ph type="title"/>
          </p:nvPr>
        </p:nvSpPr>
        <p:spPr/>
        <p:txBody>
          <a:bodyPr/>
          <a:lstStyle/>
          <a:p>
            <a:r>
              <a:rPr lang="fr-FR" dirty="0" smtClean="0"/>
              <a:t>Dispositif de </a:t>
            </a:r>
            <a:r>
              <a:rPr lang="fr-FR" dirty="0"/>
              <a:t>l’étude</a:t>
            </a:r>
          </a:p>
        </p:txBody>
      </p:sp>
      <p:pic>
        <p:nvPicPr>
          <p:cNvPr id="4" name="Picture 3"/>
          <p:cNvPicPr>
            <a:picLocks noChangeAspect="1"/>
          </p:cNvPicPr>
          <p:nvPr/>
        </p:nvPicPr>
        <p:blipFill>
          <a:blip r:embed="rId3"/>
          <a:stretch>
            <a:fillRect/>
          </a:stretch>
        </p:blipFill>
        <p:spPr>
          <a:xfrm>
            <a:off x="4628232" y="706233"/>
            <a:ext cx="1567365" cy="546602"/>
          </a:xfrm>
          <a:prstGeom prst="rect">
            <a:avLst/>
          </a:prstGeom>
        </p:spPr>
      </p:pic>
      <p:pic>
        <p:nvPicPr>
          <p:cNvPr id="5" name="Picture 4"/>
          <p:cNvPicPr>
            <a:picLocks noChangeAspect="1"/>
          </p:cNvPicPr>
          <p:nvPr/>
        </p:nvPicPr>
        <p:blipFill>
          <a:blip r:embed="rId4"/>
          <a:stretch>
            <a:fillRect/>
          </a:stretch>
        </p:blipFill>
        <p:spPr>
          <a:xfrm>
            <a:off x="6353132" y="691545"/>
            <a:ext cx="1268520" cy="575977"/>
          </a:xfrm>
          <a:prstGeom prst="rect">
            <a:avLst/>
          </a:prstGeom>
        </p:spPr>
      </p:pic>
      <p:sp>
        <p:nvSpPr>
          <p:cNvPr id="3" name="TextBox 2"/>
          <p:cNvSpPr txBox="1"/>
          <p:nvPr/>
        </p:nvSpPr>
        <p:spPr>
          <a:xfrm>
            <a:off x="83975" y="3247053"/>
            <a:ext cx="8733453" cy="3139321"/>
          </a:xfrm>
          <a:prstGeom prst="rect">
            <a:avLst/>
          </a:prstGeom>
          <a:noFill/>
        </p:spPr>
        <p:txBody>
          <a:bodyPr wrap="square" rtlCol="0">
            <a:spAutoFit/>
          </a:bodyPr>
          <a:lstStyle/>
          <a:p>
            <a:pPr marL="342900" indent="-342900" algn="just">
              <a:buFont typeface="Arial" panose="020B0604020202020204" pitchFamily="34" charset="0"/>
              <a:buChar char="•"/>
            </a:pPr>
            <a:r>
              <a:rPr lang="fr-CH" sz="2000" dirty="0" smtClean="0"/>
              <a:t>Intervention </a:t>
            </a:r>
            <a:r>
              <a:rPr lang="fr-CH" sz="2000" dirty="0"/>
              <a:t>de 8 semaines </a:t>
            </a:r>
            <a:endParaRPr lang="fr-CH" sz="2000" dirty="0" smtClean="0"/>
          </a:p>
          <a:p>
            <a:pPr algn="ctr"/>
            <a:endParaRPr lang="fr-CH" sz="2000" dirty="0"/>
          </a:p>
          <a:p>
            <a:pPr marL="285750" indent="-285750" algn="just">
              <a:buFont typeface="Arial" panose="020B0604020202020204" pitchFamily="34" charset="0"/>
              <a:buChar char="•"/>
            </a:pPr>
            <a:r>
              <a:rPr lang="fr-CH" sz="2000" dirty="0"/>
              <a:t>Mise en œuvre par les enseignants eux-mêmes </a:t>
            </a:r>
            <a:endParaRPr lang="fr-CH" sz="2000" dirty="0" smtClean="0"/>
          </a:p>
          <a:p>
            <a:pPr marL="285750" indent="-285750" algn="just">
              <a:buFont typeface="Arial" panose="020B0604020202020204" pitchFamily="34" charset="0"/>
              <a:buChar char="•"/>
            </a:pPr>
            <a:endParaRPr lang="fr-CH" sz="2000" dirty="0"/>
          </a:p>
          <a:p>
            <a:pPr marL="285750" indent="-285750" algn="just">
              <a:buFont typeface="Arial" panose="020B0604020202020204" pitchFamily="34" charset="0"/>
              <a:buChar char="•"/>
            </a:pPr>
            <a:r>
              <a:rPr lang="fr-CH" sz="2000" dirty="0"/>
              <a:t>Les enseignants ont bénéficié d’un programme de développement professionnel de 20 heures sur la double thématique suivante :</a:t>
            </a:r>
          </a:p>
          <a:p>
            <a:pPr marL="800100" lvl="2" indent="-342900" algn="just">
              <a:buFont typeface="+mj-lt"/>
              <a:buAutoNum type="arabicPeriod"/>
            </a:pPr>
            <a:r>
              <a:rPr lang="fr-CH" sz="2000" dirty="0"/>
              <a:t>le développement des premières compétences numériques via une approche basée sur les jeux </a:t>
            </a:r>
          </a:p>
          <a:p>
            <a:pPr marL="800100" lvl="2" indent="-342900" algn="just">
              <a:buFont typeface="+mj-lt"/>
              <a:buAutoNum type="arabicPeriod"/>
            </a:pPr>
            <a:r>
              <a:rPr lang="fr-CH" sz="2000" dirty="0"/>
              <a:t>les relations école-famille et l’engagement parental </a:t>
            </a:r>
          </a:p>
          <a:p>
            <a:endParaRPr lang="en-US" dirty="0"/>
          </a:p>
        </p:txBody>
      </p:sp>
      <p:cxnSp>
        <p:nvCxnSpPr>
          <p:cNvPr id="12" name="Straight Arrow Connector 11"/>
          <p:cNvCxnSpPr/>
          <p:nvPr/>
        </p:nvCxnSpPr>
        <p:spPr>
          <a:xfrm flipH="1">
            <a:off x="4460034" y="2603419"/>
            <a:ext cx="1" cy="429089"/>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5"/>
          <a:stretch>
            <a:fillRect/>
          </a:stretch>
        </p:blipFill>
        <p:spPr>
          <a:xfrm>
            <a:off x="988172" y="1670032"/>
            <a:ext cx="6943725" cy="1009650"/>
          </a:xfrm>
          <a:prstGeom prst="rect">
            <a:avLst/>
          </a:prstGeom>
        </p:spPr>
      </p:pic>
    </p:spTree>
    <p:extLst>
      <p:ext uri="{BB962C8B-B14F-4D97-AF65-F5344CB8AC3E}">
        <p14:creationId xmlns:p14="http://schemas.microsoft.com/office/powerpoint/2010/main" val="655767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U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91315580376B46A11719EE4F871FF5" ma:contentTypeVersion="2" ma:contentTypeDescription="Create a new document." ma:contentTypeScope="" ma:versionID="8854321e5d77485fd489825fc93e6ca5">
  <xsd:schema xmlns:xsd="http://www.w3.org/2001/XMLSchema" xmlns:xs="http://www.w3.org/2001/XMLSchema" xmlns:p="http://schemas.microsoft.com/office/2006/metadata/properties" xmlns:ns1="http://schemas.microsoft.com/sharepoint/v3" xmlns:ns2="a6c533f7-61db-40a9-92cc-7bf39d0de398" targetNamespace="http://schemas.microsoft.com/office/2006/metadata/properties" ma:root="true" ma:fieldsID="d4c04313973a0c9248cfae03f8c66896" ns1:_="" ns2:_="">
    <xsd:import namespace="http://schemas.microsoft.com/sharepoint/v3"/>
    <xsd:import namespace="a6c533f7-61db-40a9-92cc-7bf39d0de398"/>
    <xsd:element name="properties">
      <xsd:complexType>
        <xsd:sequence>
          <xsd:element name="documentManagement">
            <xsd:complexType>
              <xsd:all>
                <xsd:element ref="ns1:PublishingStartDate" minOccurs="0"/>
                <xsd:element ref="ns1:PublishingExpirationDate" minOccurs="0"/>
                <xsd:element ref="ns2:o606121503634f60aadbd34f286ff3d9" minOccurs="0"/>
                <xsd:element ref="ns2:TaxCatchAll" minOccurs="0"/>
                <xsd:element ref="ns2:TaxCatchAllLabel" minOccurs="0"/>
                <xsd:element ref="ns2:a60e8a9bb7a5498084be0308f3b5162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c533f7-61db-40a9-92cc-7bf39d0de398" elementFormDefault="qualified">
    <xsd:import namespace="http://schemas.microsoft.com/office/2006/documentManagement/types"/>
    <xsd:import namespace="http://schemas.microsoft.com/office/infopath/2007/PartnerControls"/>
    <xsd:element name="o606121503634f60aadbd34f286ff3d9" ma:index="10" nillable="true" ma:taxonomy="true" ma:internalName="o606121503634f60aadbd34f286ff3d9" ma:taxonomyFieldName="Document_x0020_Category" ma:displayName="Document Category" ma:default="" ma:fieldId="{86061215-0363-4f60-aadb-d34f286ff3d9}" ma:taxonomyMulti="true" ma:sspId="ceefa7fb-4336-4fa1-9d81-8bd6ad6a0761" ma:termSetId="8467628b-cc19-41c8-84de-1e197b3524fe"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88da9af2-fc06-457f-9f9b-54ea4b8c2f8e}" ma:internalName="TaxCatchAll" ma:showField="CatchAllData" ma:web="a6c533f7-61db-40a9-92cc-7bf39d0de398">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88da9af2-fc06-457f-9f9b-54ea4b8c2f8e}" ma:internalName="TaxCatchAllLabel" ma:readOnly="true" ma:showField="CatchAllDataLabel" ma:web="a6c533f7-61db-40a9-92cc-7bf39d0de398">
      <xsd:complexType>
        <xsd:complexContent>
          <xsd:extension base="dms:MultiChoiceLookup">
            <xsd:sequence>
              <xsd:element name="Value" type="dms:Lookup" maxOccurs="unbounded" minOccurs="0" nillable="true"/>
            </xsd:sequence>
          </xsd:extension>
        </xsd:complexContent>
      </xsd:complexType>
    </xsd:element>
    <xsd:element name="a60e8a9bb7a5498084be0308f3b51622" ma:index="14" nillable="true" ma:taxonomy="true" ma:internalName="a60e8a9bb7a5498084be0308f3b51622" ma:taxonomyFieldName="The_x0020_University" ma:displayName="The University" ma:default="" ma:fieldId="{a60e8a9b-b7a5-4980-84be-0308f3b51622}" ma:taxonomyMulti="true" ma:sspId="ceefa7fb-4336-4fa1-9d81-8bd6ad6a0761" ma:termSetId="d027352d-354c-4edb-9a10-0a26093ac2d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6c533f7-61db-40a9-92cc-7bf39d0de398">
      <Value>14</Value>
      <Value>74</Value>
    </TaxCatchAll>
    <o606121503634f60aadbd34f286ff3d9 xmlns="a6c533f7-61db-40a9-92cc-7bf39d0de398">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d449e3eb-181a-4ef3-83d2-948c1b505633</TermId>
        </TermInfo>
      </Terms>
    </o606121503634f60aadbd34f286ff3d9>
    <a60e8a9bb7a5498084be0308f3b51622 xmlns="a6c533f7-61db-40a9-92cc-7bf39d0de398">
      <Terms xmlns="http://schemas.microsoft.com/office/infopath/2007/PartnerControls">
        <TermInfo xmlns="http://schemas.microsoft.com/office/infopath/2007/PartnerControls">
          <TermName xmlns="http://schemas.microsoft.com/office/infopath/2007/PartnerControls">CS</TermName>
          <TermId xmlns="http://schemas.microsoft.com/office/infopath/2007/PartnerControls">fd244bff-d3ca-4376-a153-adc234d8de31</TermId>
        </TermInfo>
      </Terms>
    </a60e8a9bb7a5498084be0308f3b51622>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0CEB917-FE66-4630-B98A-790134770770}">
  <ds:schemaRefs>
    <ds:schemaRef ds:uri="http://schemas.microsoft.com/sharepoint/v3/contenttype/forms"/>
  </ds:schemaRefs>
</ds:datastoreItem>
</file>

<file path=customXml/itemProps2.xml><?xml version="1.0" encoding="utf-8"?>
<ds:datastoreItem xmlns:ds="http://schemas.openxmlformats.org/officeDocument/2006/customXml" ds:itemID="{0660B9A4-C7B7-4FCB-887C-713BADDAC6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6c533f7-61db-40a9-92cc-7bf39d0de3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EC1AE9-8C2C-4186-AB39-C5A3B23FE6D6}">
  <ds:schemaRef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a6c533f7-61db-40a9-92cc-7bf39d0de398"/>
    <ds:schemaRef ds:uri="http://purl.org/dc/dcmitype/"/>
    <ds:schemaRef ds:uri="http://schemas.microsoft.com/office/infopath/2007/PartnerControls"/>
    <ds:schemaRef ds:uri="http://purl.org/dc/terms/"/>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ppt UL.pot</Template>
  <TotalTime>38336</TotalTime>
  <Words>3203</Words>
  <Application>Microsoft Office PowerPoint</Application>
  <PresentationFormat>On-screen Show (4:3)</PresentationFormat>
  <Paragraphs>342</Paragraphs>
  <Slides>27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MS PGothic</vt:lpstr>
      <vt:lpstr>Arial</vt:lpstr>
      <vt:lpstr>Calibri</vt:lpstr>
      <vt:lpstr>Times New Roman</vt:lpstr>
      <vt:lpstr>Wingdings</vt:lpstr>
      <vt:lpstr>ppt UL</vt:lpstr>
      <vt:lpstr>Interventions à domicile pour renforcer le soutien parental dans les apprentissages scolaires des jeunes enfants:  les enjeux méthodologiques et éthiques  </vt:lpstr>
      <vt:lpstr>Le point de départ de notre réflexion :  la recherche MathPlay </vt:lpstr>
      <vt:lpstr>La recherche Mathplay</vt:lpstr>
      <vt:lpstr>Le projet de recherche MathPlay</vt:lpstr>
      <vt:lpstr>Présupposés théoriques à la base de la recherche</vt:lpstr>
      <vt:lpstr>Présupposés théoriques à la base de la recherche</vt:lpstr>
      <vt:lpstr>Objectif de l’étude</vt:lpstr>
      <vt:lpstr>Dispositif de l’étude</vt:lpstr>
      <vt:lpstr>Dispositif de l’étude</vt:lpstr>
      <vt:lpstr>Dispositif de l’étude</vt:lpstr>
      <vt:lpstr>La recherche Mathplay</vt:lpstr>
      <vt:lpstr>Résultats</vt:lpstr>
      <vt:lpstr>1. Les dimensions de l’environnement familial qui entrent dans l’explication des scores au pré-test </vt:lpstr>
      <vt:lpstr>Résultats</vt:lpstr>
      <vt:lpstr>2. Les effets de l’intervention sur le développement des premières compétences numériques</vt:lpstr>
      <vt:lpstr>2. Les effets de l’intervention sur le développement des premières compétences numériques</vt:lpstr>
      <vt:lpstr>2. Les effets de l’intervention sur le développement des premières compétences numériques</vt:lpstr>
      <vt:lpstr>2. Les effets de l’intervention sur le développement des premières compétences numériques</vt:lpstr>
      <vt:lpstr>Synthèse des résultats</vt:lpstr>
      <vt:lpstr>Les enjeux méthodologiques et éthiques</vt:lpstr>
      <vt:lpstr>Interventions implémentées à domicile</vt:lpstr>
      <vt:lpstr>Interventions implémentées à domicile</vt:lpstr>
      <vt:lpstr>Interventions implémentées à domicile</vt:lpstr>
      <vt:lpstr>Interventions implémentées à domicile</vt:lpstr>
      <vt:lpstr>Interventions implémentées à domicile</vt:lpstr>
      <vt:lpstr>Interventions implémentées à domicile</vt:lpstr>
      <vt:lpstr> Merci pour votre attention</vt:lpstr>
    </vt:vector>
  </TitlesOfParts>
  <Company>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Luxembourg Power Point Template</dc:title>
  <dc:creator>Daniele Stoffel</dc:creator>
  <cp:lastModifiedBy>Débora PONCELET</cp:lastModifiedBy>
  <cp:revision>689</cp:revision>
  <cp:lastPrinted>2019-10-28T13:28:17Z</cp:lastPrinted>
  <dcterms:created xsi:type="dcterms:W3CDTF">2015-07-17T11:35:21Z</dcterms:created>
  <dcterms:modified xsi:type="dcterms:W3CDTF">2019-11-05T06:06:19Z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0x0101000D91315580376B46A11719EE4F871FF5</vt:lpwstr>
  </property>
  <property fmtid="{D5CDD505-2E9C-101B-9397-08002B2CF9AE}" pid="3" name="Document Category">
    <vt:lpwstr>14;#Template|d449e3eb-181a-4ef3-83d2-948c1b505633</vt:lpwstr>
  </property>
  <property fmtid="{D5CDD505-2E9C-101B-9397-08002B2CF9AE}" pid="4" name="The University">
    <vt:lpwstr>74;#CS|fd244bff-d3ca-4376-a153-adc234d8de31</vt:lpwstr>
  </property>
</Properties>
</file>