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4"/>
  </p:sldMasterIdLst>
  <p:notesMasterIdLst>
    <p:notesMasterId r:id="rId35"/>
  </p:notesMasterIdLst>
  <p:handoutMasterIdLst>
    <p:handoutMasterId r:id="rId36"/>
  </p:handoutMasterIdLst>
  <p:sldIdLst>
    <p:sldId id="307" r:id="rId5"/>
    <p:sldId id="427" r:id="rId6"/>
    <p:sldId id="415" r:id="rId7"/>
    <p:sldId id="431" r:id="rId8"/>
    <p:sldId id="417" r:id="rId9"/>
    <p:sldId id="433" r:id="rId10"/>
    <p:sldId id="434" r:id="rId11"/>
    <p:sldId id="432" r:id="rId12"/>
    <p:sldId id="438" r:id="rId13"/>
    <p:sldId id="453" r:id="rId14"/>
    <p:sldId id="449" r:id="rId15"/>
    <p:sldId id="451" r:id="rId16"/>
    <p:sldId id="450" r:id="rId17"/>
    <p:sldId id="454" r:id="rId18"/>
    <p:sldId id="456" r:id="rId19"/>
    <p:sldId id="457" r:id="rId20"/>
    <p:sldId id="458" r:id="rId21"/>
    <p:sldId id="463" r:id="rId22"/>
    <p:sldId id="462" r:id="rId23"/>
    <p:sldId id="464" r:id="rId24"/>
    <p:sldId id="465" r:id="rId25"/>
    <p:sldId id="466" r:id="rId26"/>
    <p:sldId id="419" r:id="rId27"/>
    <p:sldId id="425" r:id="rId28"/>
    <p:sldId id="467" r:id="rId29"/>
    <p:sldId id="468" r:id="rId30"/>
    <p:sldId id="469" r:id="rId31"/>
    <p:sldId id="470" r:id="rId32"/>
    <p:sldId id="471" r:id="rId33"/>
    <p:sldId id="344" r:id="rId34"/>
  </p:sldIdLst>
  <p:sldSz cx="9144000" cy="6858000" type="screen4x3"/>
  <p:notesSz cx="6669088" cy="9926638"/>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4013">
          <p15:clr>
            <a:srgbClr val="A4A3A4"/>
          </p15:clr>
        </p15:guide>
        <p15:guide id="2" pos="49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yriam Hadnes"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587FB2"/>
    <a:srgbClr val="4C79AB"/>
    <a:srgbClr val="EED410"/>
    <a:srgbClr val="00A0CF"/>
    <a:srgbClr val="82A0CE"/>
    <a:srgbClr val="17A1CF"/>
    <a:srgbClr val="F4E25E"/>
    <a:srgbClr val="EA9798"/>
    <a:srgbClr val="8D98BF"/>
    <a:srgbClr val="4664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0" autoAdjust="0"/>
    <p:restoredTop sz="83789" autoAdjust="0"/>
  </p:normalViewPr>
  <p:slideViewPr>
    <p:cSldViewPr snapToGrid="0" snapToObjects="1">
      <p:cViewPr>
        <p:scale>
          <a:sx n="75" d="100"/>
          <a:sy n="75" d="100"/>
        </p:scale>
        <p:origin x="984" y="384"/>
      </p:cViewPr>
      <p:guideLst>
        <p:guide orient="horz" pos="4013"/>
        <p:guide pos="490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6332"/>
          </a:xfrm>
          <a:prstGeom prst="rect">
            <a:avLst/>
          </a:prstGeom>
        </p:spPr>
        <p:txBody>
          <a:bodyPr vert="horz" lIns="94808" tIns="47404" rIns="94808" bIns="47404"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777607" y="0"/>
            <a:ext cx="2889938" cy="496332"/>
          </a:xfrm>
          <a:prstGeom prst="rect">
            <a:avLst/>
          </a:prstGeom>
        </p:spPr>
        <p:txBody>
          <a:bodyPr vert="horz" lIns="94808" tIns="47404" rIns="94808" bIns="47404" rtlCol="0"/>
          <a:lstStyle>
            <a:lvl1pPr algn="r" fontAlgn="auto">
              <a:spcBef>
                <a:spcPts val="0"/>
              </a:spcBef>
              <a:spcAft>
                <a:spcPts val="0"/>
              </a:spcAft>
              <a:defRPr sz="1200" smtClean="0">
                <a:latin typeface="+mn-lt"/>
                <a:ea typeface="+mn-ea"/>
                <a:cs typeface="+mn-cs"/>
              </a:defRPr>
            </a:lvl1pPr>
          </a:lstStyle>
          <a:p>
            <a:pPr>
              <a:defRPr/>
            </a:pPr>
            <a:fld id="{ACEAB8B0-A699-044B-BFF8-AE541C44CB31}" type="datetimeFigureOut">
              <a:rPr lang="en-US"/>
              <a:pPr>
                <a:defRPr/>
              </a:pPr>
              <a:t>11/14/2019</a:t>
            </a:fld>
            <a:endParaRPr lang="en-US"/>
          </a:p>
        </p:txBody>
      </p:sp>
      <p:sp>
        <p:nvSpPr>
          <p:cNvPr id="4" name="Footer Placeholder 3"/>
          <p:cNvSpPr>
            <a:spLocks noGrp="1"/>
          </p:cNvSpPr>
          <p:nvPr>
            <p:ph type="ftr" sz="quarter" idx="2"/>
          </p:nvPr>
        </p:nvSpPr>
        <p:spPr>
          <a:xfrm>
            <a:off x="1" y="9428583"/>
            <a:ext cx="2889938" cy="496332"/>
          </a:xfrm>
          <a:prstGeom prst="rect">
            <a:avLst/>
          </a:prstGeom>
        </p:spPr>
        <p:txBody>
          <a:bodyPr vert="horz" lIns="94808" tIns="47404" rIns="94808" bIns="47404"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4808" tIns="47404" rIns="94808" bIns="47404" rtlCol="0" anchor="b"/>
          <a:lstStyle>
            <a:lvl1pPr algn="r" fontAlgn="auto">
              <a:spcBef>
                <a:spcPts val="0"/>
              </a:spcBef>
              <a:spcAft>
                <a:spcPts val="0"/>
              </a:spcAft>
              <a:defRPr sz="1200" smtClean="0">
                <a:latin typeface="+mn-lt"/>
                <a:ea typeface="+mn-ea"/>
                <a:cs typeface="+mn-cs"/>
              </a:defRPr>
            </a:lvl1pPr>
          </a:lstStyle>
          <a:p>
            <a:pPr>
              <a:defRPr/>
            </a:pPr>
            <a:fld id="{1FB3DD95-2359-9D4C-8D3F-FAA21FCB71EF}" type="slidenum">
              <a:rPr lang="en-US"/>
              <a:pPr>
                <a:defRPr/>
              </a:pPr>
              <a:t>‹#›</a:t>
            </a:fld>
            <a:endParaRPr lang="en-US"/>
          </a:p>
        </p:txBody>
      </p:sp>
    </p:spTree>
    <p:extLst>
      <p:ext uri="{BB962C8B-B14F-4D97-AF65-F5344CB8AC3E}">
        <p14:creationId xmlns:p14="http://schemas.microsoft.com/office/powerpoint/2010/main" val="1585010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6332"/>
          </a:xfrm>
          <a:prstGeom prst="rect">
            <a:avLst/>
          </a:prstGeom>
        </p:spPr>
        <p:txBody>
          <a:bodyPr vert="horz" lIns="94808" tIns="47404" rIns="94808" bIns="47404"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777607" y="0"/>
            <a:ext cx="2889938" cy="496332"/>
          </a:xfrm>
          <a:prstGeom prst="rect">
            <a:avLst/>
          </a:prstGeom>
        </p:spPr>
        <p:txBody>
          <a:bodyPr vert="horz" lIns="94808" tIns="47404" rIns="94808" bIns="47404" rtlCol="0"/>
          <a:lstStyle>
            <a:lvl1pPr algn="r" fontAlgn="auto">
              <a:spcBef>
                <a:spcPts val="0"/>
              </a:spcBef>
              <a:spcAft>
                <a:spcPts val="0"/>
              </a:spcAft>
              <a:defRPr sz="1200" smtClean="0">
                <a:latin typeface="+mn-lt"/>
                <a:ea typeface="+mn-ea"/>
                <a:cs typeface="+mn-cs"/>
              </a:defRPr>
            </a:lvl1pPr>
          </a:lstStyle>
          <a:p>
            <a:pPr>
              <a:defRPr/>
            </a:pPr>
            <a:fld id="{B8331083-D0CE-684B-8B3A-1C6AD782FF6E}" type="datetimeFigureOut">
              <a:rPr lang="en-US"/>
              <a:pPr>
                <a:defRPr/>
              </a:pPr>
              <a:t>11/14/2019</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4808" tIns="47404" rIns="94808" bIns="47404" rtlCol="0" anchor="ctr"/>
          <a:lstStyle/>
          <a:p>
            <a:pPr lvl="0"/>
            <a:endParaRPr lang="en-US" noProof="0"/>
          </a:p>
        </p:txBody>
      </p:sp>
      <p:sp>
        <p:nvSpPr>
          <p:cNvPr id="5" name="Notes Placeholder 4"/>
          <p:cNvSpPr>
            <a:spLocks noGrp="1"/>
          </p:cNvSpPr>
          <p:nvPr>
            <p:ph type="body" sz="quarter" idx="3"/>
          </p:nvPr>
        </p:nvSpPr>
        <p:spPr>
          <a:xfrm>
            <a:off x="666910" y="4715153"/>
            <a:ext cx="5335270" cy="4466987"/>
          </a:xfrm>
          <a:prstGeom prst="rect">
            <a:avLst/>
          </a:prstGeom>
        </p:spPr>
        <p:txBody>
          <a:bodyPr vert="horz" lIns="94808" tIns="47404" rIns="94808" bIns="47404" rtlCol="0">
            <a:normAutofit/>
          </a:bodyPr>
          <a:lstStyle/>
          <a:p>
            <a:pPr lvl="0"/>
            <a:r>
              <a:rPr lang="fr-CH" noProof="0"/>
              <a:t>Click to edit Master text styles</a:t>
            </a:r>
          </a:p>
          <a:p>
            <a:pPr lvl="1"/>
            <a:r>
              <a:rPr lang="fr-CH" noProof="0"/>
              <a:t>Second level</a:t>
            </a:r>
          </a:p>
          <a:p>
            <a:pPr lvl="2"/>
            <a:r>
              <a:rPr lang="fr-CH" noProof="0"/>
              <a:t>Third level</a:t>
            </a:r>
          </a:p>
          <a:p>
            <a:pPr lvl="3"/>
            <a:r>
              <a:rPr lang="fr-CH" noProof="0"/>
              <a:t>Fourth level</a:t>
            </a:r>
          </a:p>
          <a:p>
            <a:pPr lvl="4"/>
            <a:r>
              <a:rPr lang="fr-CH" noProof="0"/>
              <a:t>Fifth level</a:t>
            </a:r>
            <a:endParaRPr lang="en-US" noProof="0"/>
          </a:p>
        </p:txBody>
      </p:sp>
      <p:sp>
        <p:nvSpPr>
          <p:cNvPr id="6" name="Footer Placeholder 5"/>
          <p:cNvSpPr>
            <a:spLocks noGrp="1"/>
          </p:cNvSpPr>
          <p:nvPr>
            <p:ph type="ftr" sz="quarter" idx="4"/>
          </p:nvPr>
        </p:nvSpPr>
        <p:spPr>
          <a:xfrm>
            <a:off x="1" y="9428583"/>
            <a:ext cx="2889938" cy="496332"/>
          </a:xfrm>
          <a:prstGeom prst="rect">
            <a:avLst/>
          </a:prstGeom>
        </p:spPr>
        <p:txBody>
          <a:bodyPr vert="horz" lIns="94808" tIns="47404" rIns="94808" bIns="47404"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4808" tIns="47404" rIns="94808" bIns="47404" rtlCol="0" anchor="b"/>
          <a:lstStyle>
            <a:lvl1pPr algn="r" fontAlgn="auto">
              <a:spcBef>
                <a:spcPts val="0"/>
              </a:spcBef>
              <a:spcAft>
                <a:spcPts val="0"/>
              </a:spcAft>
              <a:defRPr sz="1200" smtClean="0">
                <a:latin typeface="+mn-lt"/>
                <a:ea typeface="+mn-ea"/>
                <a:cs typeface="+mn-cs"/>
              </a:defRPr>
            </a:lvl1pPr>
          </a:lstStyle>
          <a:p>
            <a:pPr>
              <a:defRPr/>
            </a:pPr>
            <a:fld id="{5DAD6506-EFD9-E946-BD8F-E104AD6F4F97}" type="slidenum">
              <a:rPr lang="en-US"/>
              <a:pPr>
                <a:defRPr/>
              </a:pPr>
              <a:t>‹#›</a:t>
            </a:fld>
            <a:endParaRPr lang="en-US"/>
          </a:p>
        </p:txBody>
      </p:sp>
    </p:spTree>
    <p:extLst>
      <p:ext uri="{BB962C8B-B14F-4D97-AF65-F5344CB8AC3E}">
        <p14:creationId xmlns:p14="http://schemas.microsoft.com/office/powerpoint/2010/main" val="3547390528"/>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1</a:t>
            </a:fld>
            <a:endParaRPr lang="en-US"/>
          </a:p>
        </p:txBody>
      </p:sp>
    </p:spTree>
    <p:extLst>
      <p:ext uri="{BB962C8B-B14F-4D97-AF65-F5344CB8AC3E}">
        <p14:creationId xmlns:p14="http://schemas.microsoft.com/office/powerpoint/2010/main" val="2851294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2</a:t>
            </a:fld>
            <a:endParaRPr lang="en-US"/>
          </a:p>
        </p:txBody>
      </p:sp>
    </p:spTree>
    <p:extLst>
      <p:ext uri="{BB962C8B-B14F-4D97-AF65-F5344CB8AC3E}">
        <p14:creationId xmlns:p14="http://schemas.microsoft.com/office/powerpoint/2010/main" val="3653262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5</a:t>
            </a:fld>
            <a:endParaRPr lang="en-US"/>
          </a:p>
        </p:txBody>
      </p:sp>
    </p:spTree>
    <p:extLst>
      <p:ext uri="{BB962C8B-B14F-4D97-AF65-F5344CB8AC3E}">
        <p14:creationId xmlns:p14="http://schemas.microsoft.com/office/powerpoint/2010/main" val="1079793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8</a:t>
            </a:fld>
            <a:endParaRPr lang="en-US"/>
          </a:p>
        </p:txBody>
      </p:sp>
    </p:spTree>
    <p:extLst>
      <p:ext uri="{BB962C8B-B14F-4D97-AF65-F5344CB8AC3E}">
        <p14:creationId xmlns:p14="http://schemas.microsoft.com/office/powerpoint/2010/main" val="3058487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11</a:t>
            </a:fld>
            <a:endParaRPr lang="en-US"/>
          </a:p>
        </p:txBody>
      </p:sp>
    </p:spTree>
    <p:extLst>
      <p:ext uri="{BB962C8B-B14F-4D97-AF65-F5344CB8AC3E}">
        <p14:creationId xmlns:p14="http://schemas.microsoft.com/office/powerpoint/2010/main" val="3244762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12</a:t>
            </a:fld>
            <a:endParaRPr lang="en-US"/>
          </a:p>
        </p:txBody>
      </p:sp>
    </p:spTree>
    <p:extLst>
      <p:ext uri="{BB962C8B-B14F-4D97-AF65-F5344CB8AC3E}">
        <p14:creationId xmlns:p14="http://schemas.microsoft.com/office/powerpoint/2010/main" val="3271662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17</a:t>
            </a:fld>
            <a:endParaRPr lang="en-US"/>
          </a:p>
        </p:txBody>
      </p:sp>
    </p:spTree>
    <p:extLst>
      <p:ext uri="{BB962C8B-B14F-4D97-AF65-F5344CB8AC3E}">
        <p14:creationId xmlns:p14="http://schemas.microsoft.com/office/powerpoint/2010/main" val="600921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DAD6506-EFD9-E946-BD8F-E104AD6F4F97}" type="slidenum">
              <a:rPr lang="en-US" smtClean="0"/>
              <a:pPr>
                <a:defRPr/>
              </a:pPr>
              <a:t>30</a:t>
            </a:fld>
            <a:endParaRPr lang="en-US"/>
          </a:p>
        </p:txBody>
      </p:sp>
    </p:spTree>
    <p:extLst>
      <p:ext uri="{BB962C8B-B14F-4D97-AF65-F5344CB8AC3E}">
        <p14:creationId xmlns:p14="http://schemas.microsoft.com/office/powerpoint/2010/main" val="2955084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gradFill flip="none" rotWithShape="1">
          <a:gsLst>
            <a:gs pos="0">
              <a:schemeClr val="bg1">
                <a:tint val="80000"/>
                <a:satMod val="300000"/>
                <a:alpha val="0"/>
              </a:schemeClr>
            </a:gs>
            <a:gs pos="100000">
              <a:srgbClr val="4C79AB">
                <a:alpha val="34000"/>
              </a:srgb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5" name="Line 7"/>
          <p:cNvSpPr>
            <a:spLocks noChangeShapeType="1"/>
          </p:cNvSpPr>
          <p:nvPr userDrawn="1"/>
        </p:nvSpPr>
        <p:spPr bwMode="auto">
          <a:xfrm rot="10800000" flipH="1" flipV="1">
            <a:off x="0" y="4140200"/>
            <a:ext cx="3213100" cy="6350"/>
          </a:xfrm>
          <a:prstGeom prst="line">
            <a:avLst/>
          </a:prstGeom>
          <a:noFill/>
          <a:ln w="6350" cap="flat">
            <a:solidFill>
              <a:schemeClr val="tx1">
                <a:lumMod val="65000"/>
                <a:lumOff val="35000"/>
              </a:schemeClr>
            </a:solidFill>
            <a:prstDash val="solid"/>
            <a:miter lim="800000"/>
            <a:headEnd type="none" w="med" len="med"/>
            <a:tailEnd type="none" w="med" len="med"/>
          </a:ln>
        </p:spPr>
        <p:txBody>
          <a:bodyPr lIns="0" tIns="0" rIns="0" bIns="0">
            <a:prstTxWarp prst="textNoShape">
              <a:avLst/>
            </a:prstTxWarp>
          </a:bodyPr>
          <a:lstStyle/>
          <a:p>
            <a:pPr fontAlgn="auto">
              <a:spcBef>
                <a:spcPts val="0"/>
              </a:spcBef>
              <a:spcAft>
                <a:spcPts val="0"/>
              </a:spcAft>
              <a:defRPr/>
            </a:pPr>
            <a:endParaRPr lang="en-US">
              <a:latin typeface="+mn-lt"/>
              <a:ea typeface="+mn-ea"/>
              <a:cs typeface="+mn-cs"/>
            </a:endParaRPr>
          </a:p>
        </p:txBody>
      </p:sp>
      <p:sp>
        <p:nvSpPr>
          <p:cNvPr id="6" name="Line 8"/>
          <p:cNvSpPr>
            <a:spLocks noChangeShapeType="1"/>
          </p:cNvSpPr>
          <p:nvPr userDrawn="1"/>
        </p:nvSpPr>
        <p:spPr bwMode="auto">
          <a:xfrm rot="10800000" flipH="1">
            <a:off x="5969000" y="4140200"/>
            <a:ext cx="3327400" cy="6350"/>
          </a:xfrm>
          <a:prstGeom prst="line">
            <a:avLst/>
          </a:prstGeom>
          <a:noFill/>
          <a:ln w="6350" cap="flat">
            <a:solidFill>
              <a:schemeClr val="tx1">
                <a:lumMod val="65000"/>
                <a:lumOff val="35000"/>
              </a:schemeClr>
            </a:solidFill>
            <a:prstDash val="solid"/>
            <a:miter lim="800000"/>
            <a:headEnd type="none" w="med" len="med"/>
            <a:tailEnd type="none" w="med" len="med"/>
          </a:ln>
        </p:spPr>
        <p:txBody>
          <a:bodyPr lIns="0" tIns="0" rIns="0" bIns="0">
            <a:prstTxWarp prst="textNoShape">
              <a:avLst/>
            </a:prstTxWarp>
          </a:bodyPr>
          <a:lstStyle/>
          <a:p>
            <a:pPr fontAlgn="auto">
              <a:spcBef>
                <a:spcPts val="0"/>
              </a:spcBef>
              <a:spcAft>
                <a:spcPts val="0"/>
              </a:spcAft>
              <a:defRPr/>
            </a:pPr>
            <a:endParaRPr lang="en-US">
              <a:latin typeface="+mn-lt"/>
              <a:ea typeface="+mn-ea"/>
              <a:cs typeface="+mn-cs"/>
            </a:endParaRPr>
          </a:p>
        </p:txBody>
      </p:sp>
      <p:sp>
        <p:nvSpPr>
          <p:cNvPr id="3" name="Subtitle 2"/>
          <p:cNvSpPr>
            <a:spLocks noGrp="1"/>
          </p:cNvSpPr>
          <p:nvPr>
            <p:ph type="subTitle" idx="1"/>
          </p:nvPr>
        </p:nvSpPr>
        <p:spPr>
          <a:xfrm>
            <a:off x="1371600" y="3886200"/>
            <a:ext cx="6400800" cy="468000"/>
          </a:xfrm>
          <a:prstGeom prst="rect">
            <a:avLst/>
          </a:prstGeom>
        </p:spPr>
        <p:txBody>
          <a:bodyPr vert="horz" lIns="0" tIns="0" rIns="0" bIns="0" anchor="ctr" anchorCtr="0"/>
          <a:lstStyle>
            <a:lvl1pPr marL="0" indent="0" algn="ctr">
              <a:buNone/>
              <a:defRPr sz="2000" b="0" i="0">
                <a:latin typeface="Arial"/>
                <a:cs typeface="Arial"/>
              </a:defRPr>
            </a:lvl1pPr>
            <a:lvl2pPr marL="288036" indent="0" algn="ctr">
              <a:buNone/>
              <a:defRPr/>
            </a:lvl2pPr>
            <a:lvl3pPr marL="576070" indent="0" algn="ctr">
              <a:buNone/>
              <a:defRPr/>
            </a:lvl3pPr>
            <a:lvl4pPr marL="864106" indent="0" algn="ctr">
              <a:buNone/>
              <a:defRPr/>
            </a:lvl4pPr>
            <a:lvl5pPr marL="1152142" indent="0" algn="ctr">
              <a:buNone/>
              <a:defRPr/>
            </a:lvl5pPr>
            <a:lvl6pPr marL="1440177" indent="0" algn="ctr">
              <a:buNone/>
              <a:defRPr/>
            </a:lvl6pPr>
            <a:lvl7pPr marL="1728212" indent="0" algn="ctr">
              <a:buNone/>
              <a:defRPr/>
            </a:lvl7pPr>
            <a:lvl8pPr marL="2016248" indent="0" algn="ctr">
              <a:buNone/>
              <a:defRPr/>
            </a:lvl8pPr>
            <a:lvl9pPr marL="2304283" indent="0" algn="ctr">
              <a:buNone/>
              <a:defRPr/>
            </a:lvl9pPr>
          </a:lstStyle>
          <a:p>
            <a:r>
              <a:rPr lang="fr-CH" dirty="0"/>
              <a:t>Click to edit Master</a:t>
            </a:r>
            <a:endParaRPr lang="en-US" dirty="0"/>
          </a:p>
        </p:txBody>
      </p:sp>
      <p:sp>
        <p:nvSpPr>
          <p:cNvPr id="8" name="Title 1"/>
          <p:cNvSpPr>
            <a:spLocks noGrp="1"/>
          </p:cNvSpPr>
          <p:nvPr>
            <p:ph type="ctrTitle"/>
          </p:nvPr>
        </p:nvSpPr>
        <p:spPr>
          <a:xfrm>
            <a:off x="685800" y="2130028"/>
            <a:ext cx="7772400" cy="1470422"/>
          </a:xfrm>
          <a:prstGeom prst="rect">
            <a:avLst/>
          </a:prstGeom>
        </p:spPr>
        <p:txBody>
          <a:bodyPr vert="horz" lIns="57607" tIns="28804" rIns="57607" bIns="28804"/>
          <a:lstStyle>
            <a:lvl1pPr algn="ctr">
              <a:defRPr sz="3000" b="0" i="0">
                <a:solidFill>
                  <a:schemeClr val="tx1">
                    <a:lumMod val="65000"/>
                    <a:lumOff val="35000"/>
                  </a:schemeClr>
                </a:solidFill>
                <a:latin typeface="Arial"/>
                <a:cs typeface="Arial"/>
              </a:defRPr>
            </a:lvl1pPr>
          </a:lstStyle>
          <a:p>
            <a:r>
              <a:rPr lang="fr-CH" dirty="0"/>
              <a:t>Click to edit Master title style</a:t>
            </a:r>
            <a:endParaRPr lang="en-US" dirty="0"/>
          </a:p>
        </p:txBody>
      </p:sp>
      <p:sp>
        <p:nvSpPr>
          <p:cNvPr id="12" name="Rectangle 11"/>
          <p:cNvSpPr/>
          <p:nvPr userDrawn="1"/>
        </p:nvSpPr>
        <p:spPr>
          <a:xfrm>
            <a:off x="0" y="6516000"/>
            <a:ext cx="9159210"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LU"/>
          </a:p>
        </p:txBody>
      </p:sp>
      <p:grpSp>
        <p:nvGrpSpPr>
          <p:cNvPr id="19" name="Group 18"/>
          <p:cNvGrpSpPr/>
          <p:nvPr userDrawn="1"/>
        </p:nvGrpSpPr>
        <p:grpSpPr>
          <a:xfrm>
            <a:off x="7790625" y="5949572"/>
            <a:ext cx="867600" cy="607703"/>
            <a:chOff x="6793675" y="550964"/>
            <a:chExt cx="867600" cy="607703"/>
          </a:xfrm>
        </p:grpSpPr>
        <p:grpSp>
          <p:nvGrpSpPr>
            <p:cNvPr id="20" name="Group 17"/>
            <p:cNvGrpSpPr/>
            <p:nvPr userDrawn="1"/>
          </p:nvGrpSpPr>
          <p:grpSpPr>
            <a:xfrm>
              <a:off x="6793675" y="550964"/>
              <a:ext cx="867600" cy="576072"/>
              <a:chOff x="7778187" y="681228"/>
              <a:chExt cx="900000" cy="576072"/>
            </a:xfrm>
          </p:grpSpPr>
          <p:sp>
            <p:nvSpPr>
              <p:cNvPr id="22" name="Rounded Rectangle 21"/>
              <p:cNvSpPr/>
              <p:nvPr userDrawn="1"/>
            </p:nvSpPr>
            <p:spPr>
              <a:xfrm>
                <a:off x="7778187" y="681228"/>
                <a:ext cx="900000" cy="57607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LU"/>
              </a:p>
            </p:txBody>
          </p:sp>
          <p:sp>
            <p:nvSpPr>
              <p:cNvPr id="23" name="Rectangle 22"/>
              <p:cNvSpPr/>
              <p:nvPr userDrawn="1"/>
            </p:nvSpPr>
            <p:spPr>
              <a:xfrm>
                <a:off x="7778187" y="1088020"/>
                <a:ext cx="900000" cy="1692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LU"/>
              </a:p>
            </p:txBody>
          </p:sp>
        </p:grpSp>
        <p:pic>
          <p:nvPicPr>
            <p:cNvPr id="21" name="Picture 20" descr="UNI_logo_quadri_def.pdf"/>
            <p:cNvPicPr>
              <a:picLocks noChangeAspect="1"/>
            </p:cNvPicPr>
            <p:nvPr userDrawn="1"/>
          </p:nvPicPr>
          <p:blipFill>
            <a:blip r:embed="rId2"/>
            <a:srcRect l="24471" t="27051" r="21988" b="29129"/>
            <a:stretch>
              <a:fillRect/>
            </a:stretch>
          </p:blipFill>
          <p:spPr>
            <a:xfrm>
              <a:off x="6944400" y="658757"/>
              <a:ext cx="610801" cy="499910"/>
            </a:xfrm>
            <a:prstGeom prst="rect">
              <a:avLst/>
            </a:prstGeom>
          </p:spPr>
        </p:pic>
      </p:grpSp>
    </p:spTree>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6" name="Rectangle 1"/>
          <p:cNvSpPr>
            <a:spLocks/>
          </p:cNvSpPr>
          <p:nvPr userDrawn="1"/>
        </p:nvSpPr>
        <p:spPr bwMode="auto">
          <a:xfrm>
            <a:off x="0" y="0"/>
            <a:ext cx="9144000" cy="1260000"/>
          </a:xfrm>
          <a:prstGeom prst="rect">
            <a:avLst/>
          </a:prstGeom>
          <a:solidFill>
            <a:srgbClr val="7F7F7F">
              <a:alpha val="79608"/>
            </a:srgbClr>
          </a:solidFill>
          <a:ln>
            <a:noFill/>
          </a:ln>
        </p:spPr>
        <p:txBody>
          <a:bodyPr lIns="0" tIns="0" rIns="0" bIns="0"/>
          <a:lstStyle/>
          <a:p>
            <a:endParaRPr lang="fr-FR"/>
          </a:p>
        </p:txBody>
      </p:sp>
      <p:sp>
        <p:nvSpPr>
          <p:cNvPr id="17" name="Rectangle 16"/>
          <p:cNvSpPr/>
          <p:nvPr userDrawn="1"/>
        </p:nvSpPr>
        <p:spPr>
          <a:xfrm>
            <a:off x="-3772" y="241300"/>
            <a:ext cx="205478" cy="714157"/>
          </a:xfrm>
          <a:prstGeom prst="rect">
            <a:avLst/>
          </a:prstGeom>
          <a:solidFill>
            <a:srgbClr val="DA1F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itle 1"/>
          <p:cNvSpPr>
            <a:spLocks noGrp="1"/>
          </p:cNvSpPr>
          <p:nvPr>
            <p:ph type="title" hasCustomPrompt="1"/>
          </p:nvPr>
        </p:nvSpPr>
        <p:spPr>
          <a:xfrm>
            <a:off x="496800" y="266400"/>
            <a:ext cx="6840000" cy="684000"/>
          </a:xfrm>
          <a:prstGeom prst="rect">
            <a:avLst/>
          </a:prstGeom>
        </p:spPr>
        <p:txBody>
          <a:bodyPr lIns="0" tIns="0" rIns="0" bIns="0" anchor="t" anchorCtr="0">
            <a:normAutofit/>
          </a:bodyPr>
          <a:lstStyle>
            <a:lvl1pPr algn="l">
              <a:defRPr sz="2000" b="1">
                <a:solidFill>
                  <a:srgbClr val="FFFFFF"/>
                </a:solidFill>
              </a:defRPr>
            </a:lvl1pPr>
          </a:lstStyle>
          <a:p>
            <a:pPr lvl="0"/>
            <a:r>
              <a:rPr lang="fr-CH" dirty="0"/>
              <a:t>Click to edit Master text styles</a:t>
            </a:r>
          </a:p>
        </p:txBody>
      </p:sp>
      <p:sp>
        <p:nvSpPr>
          <p:cNvPr id="15" name="Text Placeholder 14"/>
          <p:cNvSpPr>
            <a:spLocks noGrp="1"/>
          </p:cNvSpPr>
          <p:nvPr>
            <p:ph type="body" sz="quarter" idx="13"/>
          </p:nvPr>
        </p:nvSpPr>
        <p:spPr>
          <a:xfrm>
            <a:off x="496887" y="1800000"/>
            <a:ext cx="8136000" cy="4868863"/>
          </a:xfrm>
          <a:prstGeom prst="rect">
            <a:avLst/>
          </a:prstGeom>
        </p:spPr>
        <p:txBody>
          <a:bodyPr vert="horz" lIns="0" rIns="0"/>
          <a:lstStyle>
            <a:lvl1pPr>
              <a:buClr>
                <a:schemeClr val="accent2"/>
              </a:buClr>
              <a:buSzPct val="100000"/>
              <a:buFont typeface="Wingdings" charset="2"/>
              <a:buChar char="§"/>
              <a:defRPr/>
            </a:lvl1pPr>
            <a:lvl2pPr>
              <a:buClr>
                <a:schemeClr val="accent2"/>
              </a:buClr>
              <a:buSzPct val="100000"/>
              <a:buFont typeface="Wingdings" charset="2"/>
              <a:buChar char="§"/>
              <a:defRPr/>
            </a:lvl2pPr>
            <a:lvl3pPr>
              <a:buClr>
                <a:schemeClr val="accent2"/>
              </a:buClr>
              <a:buSzPct val="100000"/>
              <a:buFont typeface="Wingdings" charset="2"/>
              <a:buChar char="§"/>
              <a:defRPr/>
            </a:lvl3pPr>
            <a:lvl4pPr>
              <a:buClr>
                <a:schemeClr val="accent2"/>
              </a:buClr>
              <a:buSzPct val="100000"/>
              <a:buFont typeface="Wingdings" charset="2"/>
              <a:buChar char="§"/>
              <a:defRPr/>
            </a:lvl4pPr>
            <a:lvl5pPr>
              <a:buClr>
                <a:schemeClr val="accent2"/>
              </a:buClr>
              <a:buSzPct val="100000"/>
              <a:buFont typeface="Wingdings" charset="2"/>
              <a:buChar char="§"/>
              <a:defRPr/>
            </a:lvl5pPr>
          </a:lstStyle>
          <a:p>
            <a:pPr lvl="0"/>
            <a:r>
              <a:rPr lang="fr-CH" dirty="0"/>
              <a:t>Click to edit Master text styles</a:t>
            </a:r>
          </a:p>
          <a:p>
            <a:pPr lvl="1"/>
            <a:r>
              <a:rPr lang="fr-CH" dirty="0"/>
              <a:t>Second level</a:t>
            </a:r>
          </a:p>
          <a:p>
            <a:pPr lvl="2"/>
            <a:r>
              <a:rPr lang="fr-CH" dirty="0"/>
              <a:t>Third level</a:t>
            </a:r>
          </a:p>
          <a:p>
            <a:pPr lvl="3"/>
            <a:r>
              <a:rPr lang="fr-CH" dirty="0"/>
              <a:t>Fourth level</a:t>
            </a:r>
          </a:p>
          <a:p>
            <a:pPr lvl="4"/>
            <a:r>
              <a:rPr lang="fr-CH" dirty="0"/>
              <a:t>Fifth level</a:t>
            </a:r>
            <a:endParaRPr lang="en-US" dirty="0"/>
          </a:p>
        </p:txBody>
      </p:sp>
      <p:grpSp>
        <p:nvGrpSpPr>
          <p:cNvPr id="21" name="Group 20"/>
          <p:cNvGrpSpPr/>
          <p:nvPr userDrawn="1"/>
        </p:nvGrpSpPr>
        <p:grpSpPr>
          <a:xfrm>
            <a:off x="7790625" y="692065"/>
            <a:ext cx="867600" cy="607703"/>
            <a:chOff x="6793675" y="550964"/>
            <a:chExt cx="867600" cy="607703"/>
          </a:xfrm>
        </p:grpSpPr>
        <p:grpSp>
          <p:nvGrpSpPr>
            <p:cNvPr id="18" name="Group 17"/>
            <p:cNvGrpSpPr/>
            <p:nvPr userDrawn="1"/>
          </p:nvGrpSpPr>
          <p:grpSpPr>
            <a:xfrm>
              <a:off x="6793675" y="550964"/>
              <a:ext cx="867600" cy="576072"/>
              <a:chOff x="7778187" y="681228"/>
              <a:chExt cx="900000" cy="576072"/>
            </a:xfrm>
          </p:grpSpPr>
          <p:sp>
            <p:nvSpPr>
              <p:cNvPr id="19" name="Rounded Rectangle 18"/>
              <p:cNvSpPr/>
              <p:nvPr userDrawn="1"/>
            </p:nvSpPr>
            <p:spPr>
              <a:xfrm>
                <a:off x="7778187" y="681228"/>
                <a:ext cx="900000" cy="57607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LU"/>
              </a:p>
            </p:txBody>
          </p:sp>
          <p:sp>
            <p:nvSpPr>
              <p:cNvPr id="20" name="Rectangle 19"/>
              <p:cNvSpPr/>
              <p:nvPr userDrawn="1"/>
            </p:nvSpPr>
            <p:spPr>
              <a:xfrm>
                <a:off x="7778187" y="1088020"/>
                <a:ext cx="900000" cy="1692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LU"/>
              </a:p>
            </p:txBody>
          </p:sp>
        </p:grpSp>
        <p:pic>
          <p:nvPicPr>
            <p:cNvPr id="22" name="Picture 21" descr="UNI_logo_quadri_def.pdf"/>
            <p:cNvPicPr>
              <a:picLocks noChangeAspect="1"/>
            </p:cNvPicPr>
            <p:nvPr userDrawn="1"/>
          </p:nvPicPr>
          <p:blipFill>
            <a:blip r:embed="rId2"/>
            <a:srcRect l="24471" t="27051" r="21988" b="29129"/>
            <a:stretch>
              <a:fillRect/>
            </a:stretch>
          </p:blipFill>
          <p:spPr>
            <a:xfrm>
              <a:off x="6944400" y="658757"/>
              <a:ext cx="610801" cy="499910"/>
            </a:xfrm>
            <a:prstGeom prst="rect">
              <a:avLst/>
            </a:prstGeom>
          </p:spPr>
        </p:pic>
      </p:grpSp>
    </p:spTree>
    <p:extLst>
      <p:ext uri="{BB962C8B-B14F-4D97-AF65-F5344CB8AC3E}">
        <p14:creationId xmlns:p14="http://schemas.microsoft.com/office/powerpoint/2010/main" val="10890313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42" r:id="rId1"/>
    <p:sldLayoutId id="2147483821" r:id="rId2"/>
  </p:sldLayoutIdLst>
  <p:txStyles>
    <p:titleStyle>
      <a:lvl1pPr algn="l" rtl="0" eaLnBrk="1" fontAlgn="base" hangingPunct="1">
        <a:spcBef>
          <a:spcPct val="0"/>
        </a:spcBef>
        <a:spcAft>
          <a:spcPct val="0"/>
        </a:spcAft>
        <a:defRPr sz="3600" b="1" kern="1200">
          <a:solidFill>
            <a:schemeClr val="accent1"/>
          </a:solidFill>
          <a:latin typeface="Arial"/>
          <a:ea typeface="ＭＳ Ｐゴシック" charset="0"/>
          <a:cs typeface="Arial"/>
        </a:defRPr>
      </a:lvl1pPr>
      <a:lvl2pPr algn="l" rtl="0" eaLnBrk="1" fontAlgn="base" hangingPunct="1">
        <a:spcBef>
          <a:spcPct val="0"/>
        </a:spcBef>
        <a:spcAft>
          <a:spcPct val="0"/>
        </a:spcAft>
        <a:defRPr sz="3600" b="1">
          <a:solidFill>
            <a:schemeClr val="accent1"/>
          </a:solidFill>
          <a:latin typeface="Arial" charset="0"/>
          <a:ea typeface="ＭＳ Ｐゴシック" charset="0"/>
        </a:defRPr>
      </a:lvl2pPr>
      <a:lvl3pPr algn="l" rtl="0" eaLnBrk="1" fontAlgn="base" hangingPunct="1">
        <a:spcBef>
          <a:spcPct val="0"/>
        </a:spcBef>
        <a:spcAft>
          <a:spcPct val="0"/>
        </a:spcAft>
        <a:defRPr sz="3600" b="1">
          <a:solidFill>
            <a:schemeClr val="accent1"/>
          </a:solidFill>
          <a:latin typeface="Arial" charset="0"/>
          <a:ea typeface="ＭＳ Ｐゴシック" charset="0"/>
        </a:defRPr>
      </a:lvl3pPr>
      <a:lvl4pPr algn="l" rtl="0" eaLnBrk="1" fontAlgn="base" hangingPunct="1">
        <a:spcBef>
          <a:spcPct val="0"/>
        </a:spcBef>
        <a:spcAft>
          <a:spcPct val="0"/>
        </a:spcAft>
        <a:defRPr sz="3600" b="1">
          <a:solidFill>
            <a:schemeClr val="accent1"/>
          </a:solidFill>
          <a:latin typeface="Arial" charset="0"/>
          <a:ea typeface="ＭＳ Ｐゴシック" charset="0"/>
        </a:defRPr>
      </a:lvl4pPr>
      <a:lvl5pPr algn="l" rtl="0" eaLnBrk="1" fontAlgn="base" hangingPunct="1">
        <a:spcBef>
          <a:spcPct val="0"/>
        </a:spcBef>
        <a:spcAft>
          <a:spcPct val="0"/>
        </a:spcAft>
        <a:defRPr sz="3600" b="1">
          <a:solidFill>
            <a:schemeClr val="accent1"/>
          </a:solidFill>
          <a:latin typeface="Arial" charset="0"/>
          <a:ea typeface="ＭＳ Ｐゴシック" charset="0"/>
        </a:defRPr>
      </a:lvl5pPr>
      <a:lvl6pPr marL="457200" algn="l" rtl="0" eaLnBrk="1" fontAlgn="base" hangingPunct="1">
        <a:spcBef>
          <a:spcPct val="0"/>
        </a:spcBef>
        <a:spcAft>
          <a:spcPct val="0"/>
        </a:spcAft>
        <a:defRPr sz="3600" b="1">
          <a:solidFill>
            <a:schemeClr val="accent1"/>
          </a:solidFill>
          <a:latin typeface="Arial" charset="0"/>
          <a:ea typeface="ＭＳ Ｐゴシック" charset="0"/>
        </a:defRPr>
      </a:lvl6pPr>
      <a:lvl7pPr marL="914400" algn="l" rtl="0" eaLnBrk="1" fontAlgn="base" hangingPunct="1">
        <a:spcBef>
          <a:spcPct val="0"/>
        </a:spcBef>
        <a:spcAft>
          <a:spcPct val="0"/>
        </a:spcAft>
        <a:defRPr sz="3600" b="1">
          <a:solidFill>
            <a:schemeClr val="accent1"/>
          </a:solidFill>
          <a:latin typeface="Arial" charset="0"/>
          <a:ea typeface="ＭＳ Ｐゴシック" charset="0"/>
        </a:defRPr>
      </a:lvl7pPr>
      <a:lvl8pPr marL="1371600" algn="l" rtl="0" eaLnBrk="1" fontAlgn="base" hangingPunct="1">
        <a:spcBef>
          <a:spcPct val="0"/>
        </a:spcBef>
        <a:spcAft>
          <a:spcPct val="0"/>
        </a:spcAft>
        <a:defRPr sz="3600" b="1">
          <a:solidFill>
            <a:schemeClr val="accent1"/>
          </a:solidFill>
          <a:latin typeface="Arial" charset="0"/>
          <a:ea typeface="ＭＳ Ｐゴシック" charset="0"/>
        </a:defRPr>
      </a:lvl8pPr>
      <a:lvl9pPr marL="1828800" algn="l" rtl="0" eaLnBrk="1" fontAlgn="base" hangingPunct="1">
        <a:spcBef>
          <a:spcPct val="0"/>
        </a:spcBef>
        <a:spcAft>
          <a:spcPct val="0"/>
        </a:spcAft>
        <a:defRPr sz="3600" b="1">
          <a:solidFill>
            <a:schemeClr val="accent1"/>
          </a:solidFill>
          <a:latin typeface="Arial" charset="0"/>
          <a:ea typeface="ＭＳ Ｐゴシック" charset="0"/>
        </a:defRPr>
      </a:lvl9pPr>
    </p:titleStyle>
    <p:bodyStyle>
      <a:lvl1pPr marL="228600" indent="-228600" algn="l" rtl="0" eaLnBrk="1" fontAlgn="base" hangingPunct="1">
        <a:spcBef>
          <a:spcPts val="2000"/>
        </a:spcBef>
        <a:spcAft>
          <a:spcPct val="0"/>
        </a:spcAft>
        <a:buClr>
          <a:schemeClr val="accent1"/>
        </a:buClr>
        <a:buSzPct val="75000"/>
        <a:buFont typeface="Wingdings" charset="0"/>
        <a:buChar char="n"/>
        <a:defRPr sz="2000" kern="1200">
          <a:solidFill>
            <a:srgbClr val="595959"/>
          </a:solidFill>
          <a:latin typeface="+mn-lt"/>
          <a:ea typeface="ＭＳ Ｐゴシック" charset="0"/>
          <a:cs typeface="ＭＳ Ｐゴシック" charset="0"/>
        </a:defRPr>
      </a:lvl1pPr>
      <a:lvl2pPr marL="4572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2pPr>
      <a:lvl3pPr marL="6858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3pPr>
      <a:lvl4pPr marL="914400" indent="-228600" algn="l" rtl="0" eaLnBrk="1" fontAlgn="base" hangingPunct="1">
        <a:spcBef>
          <a:spcPts val="600"/>
        </a:spcBef>
        <a:spcAft>
          <a:spcPct val="0"/>
        </a:spcAft>
        <a:buClr>
          <a:srgbClr val="7ACBE0"/>
        </a:buClr>
        <a:buSzPct val="75000"/>
        <a:buFont typeface="Wingdings" charset="0"/>
        <a:buChar char="n"/>
        <a:defRPr kern="1200">
          <a:solidFill>
            <a:srgbClr val="595959"/>
          </a:solidFill>
          <a:latin typeface="+mn-lt"/>
          <a:ea typeface="ＭＳ Ｐゴシック" charset="0"/>
          <a:cs typeface="+mn-cs"/>
        </a:defRPr>
      </a:lvl4pPr>
      <a:lvl5pPr marL="1143000" indent="-228600" algn="l" rtl="0" eaLnBrk="1" fontAlgn="base" hangingPunct="1">
        <a:spcBef>
          <a:spcPts val="600"/>
        </a:spcBef>
        <a:spcAft>
          <a:spcPct val="0"/>
        </a:spcAft>
        <a:buClr>
          <a:schemeClr val="accent1"/>
        </a:buClr>
        <a:buSzPct val="75000"/>
        <a:buFont typeface="Wingdings" charset="0"/>
        <a:buChar char="n"/>
        <a:defRPr kern="1200">
          <a:solidFill>
            <a:srgbClr val="595959"/>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ctrTitle"/>
          </p:nvPr>
        </p:nvSpPr>
        <p:spPr>
          <a:xfrm>
            <a:off x="685799" y="857587"/>
            <a:ext cx="7772400" cy="1470422"/>
          </a:xfrm>
        </p:spPr>
        <p:txBody>
          <a:bodyPr>
            <a:noAutofit/>
          </a:bodyPr>
          <a:lstStyle/>
          <a:p>
            <a:r>
              <a:rPr lang="fr-CH" sz="2800" dirty="0">
                <a:solidFill>
                  <a:schemeClr val="accent3"/>
                </a:solidFill>
              </a:rPr>
              <a:t>Erasmus + - </a:t>
            </a:r>
            <a:r>
              <a:rPr lang="fr-CH" sz="2800" dirty="0" err="1">
                <a:solidFill>
                  <a:schemeClr val="accent3"/>
                </a:solidFill>
              </a:rPr>
              <a:t>FamilySchool</a:t>
            </a:r>
            <a:r>
              <a:rPr lang="fr-CH" sz="2800" i="1" dirty="0">
                <a:solidFill>
                  <a:schemeClr val="accent3"/>
                </a:solidFill>
              </a:rPr>
              <a:t/>
            </a:r>
            <a:br>
              <a:rPr lang="fr-CH" sz="2800" i="1" dirty="0">
                <a:solidFill>
                  <a:schemeClr val="accent3"/>
                </a:solidFill>
              </a:rPr>
            </a:br>
            <a:r>
              <a:rPr lang="fr-CH" sz="2800" b="1" dirty="0">
                <a:solidFill>
                  <a:schemeClr val="accent3"/>
                </a:solidFill>
              </a:rPr>
              <a:t/>
            </a:r>
            <a:br>
              <a:rPr lang="fr-CH" sz="2800" b="1" dirty="0">
                <a:solidFill>
                  <a:schemeClr val="accent3"/>
                </a:solidFill>
              </a:rPr>
            </a:br>
            <a:r>
              <a:rPr lang="fr-CH" sz="2800" b="1" dirty="0">
                <a:solidFill>
                  <a:schemeClr val="accent3"/>
                </a:solidFill>
              </a:rPr>
              <a:t/>
            </a:r>
            <a:br>
              <a:rPr lang="fr-CH" sz="2800" b="1" dirty="0">
                <a:solidFill>
                  <a:schemeClr val="accent3"/>
                </a:solidFill>
              </a:rPr>
            </a:br>
            <a:r>
              <a:rPr lang="en-GB" dirty="0"/>
              <a:t>Getting involved at preschool child’s schooling: the influence of parental role construction and parents’ sense of </a:t>
            </a:r>
            <a:r>
              <a:rPr lang="en-GB" dirty="0" smtClean="0"/>
              <a:t>efficacy</a:t>
            </a:r>
            <a:br>
              <a:rPr lang="en-GB" dirty="0" smtClean="0"/>
            </a:br>
            <a:r>
              <a:rPr lang="fr-CH" sz="1600" b="1" dirty="0" smtClean="0">
                <a:solidFill>
                  <a:schemeClr val="accent3"/>
                </a:solidFill>
              </a:rPr>
              <a:t> </a:t>
            </a:r>
            <a:r>
              <a:rPr lang="fr-CH" sz="2800" b="1" dirty="0">
                <a:solidFill>
                  <a:schemeClr val="accent3"/>
                </a:solidFill>
              </a:rPr>
              <a:t/>
            </a:r>
            <a:br>
              <a:rPr lang="fr-CH" sz="2800" b="1" dirty="0">
                <a:solidFill>
                  <a:schemeClr val="accent3"/>
                </a:solidFill>
              </a:rPr>
            </a:br>
            <a:r>
              <a:rPr lang="fr-CH" sz="2800" u="sng" dirty="0">
                <a:solidFill>
                  <a:schemeClr val="accent3"/>
                </a:solidFill>
              </a:rPr>
              <a:t>Luxembourg</a:t>
            </a:r>
            <a:endParaRPr lang="en-US" sz="2800" u="sng" dirty="0">
              <a:solidFill>
                <a:schemeClr val="accent3"/>
              </a:solidFill>
            </a:endParaRPr>
          </a:p>
        </p:txBody>
      </p:sp>
      <p:sp>
        <p:nvSpPr>
          <p:cNvPr id="14" name="Subtitle 2"/>
          <p:cNvSpPr txBox="1">
            <a:spLocks/>
          </p:cNvSpPr>
          <p:nvPr/>
        </p:nvSpPr>
        <p:spPr>
          <a:xfrm>
            <a:off x="256878" y="4629964"/>
            <a:ext cx="8630242" cy="1226822"/>
          </a:xfrm>
          <a:prstGeom prst="rect">
            <a:avLst/>
          </a:prstGeom>
        </p:spPr>
        <p:txBody>
          <a:bodyPr vert="horz" lIns="0" tIns="0" rIns="0" bIns="0" anchor="ctr" anchorCtr="0">
            <a:noAutofit/>
          </a:bodyPr>
          <a:lstStyle>
            <a:lvl1pPr marL="0" indent="0" algn="ctr" rtl="0" eaLnBrk="1" fontAlgn="base" hangingPunct="1">
              <a:spcBef>
                <a:spcPts val="2000"/>
              </a:spcBef>
              <a:spcAft>
                <a:spcPct val="0"/>
              </a:spcAft>
              <a:buClr>
                <a:schemeClr val="accent1"/>
              </a:buClr>
              <a:buSzPct val="75000"/>
              <a:buFont typeface="Wingdings" charset="0"/>
              <a:buNone/>
              <a:defRPr sz="2000" b="0" i="0" kern="1200">
                <a:solidFill>
                  <a:srgbClr val="595959"/>
                </a:solidFill>
                <a:latin typeface="Arial"/>
                <a:ea typeface="ＭＳ Ｐゴシック" charset="0"/>
                <a:cs typeface="Arial"/>
              </a:defRPr>
            </a:lvl1pPr>
            <a:lvl2pPr marL="288036" indent="0" algn="ctr" rtl="0" eaLnBrk="1" fontAlgn="base" hangingPunct="1">
              <a:spcBef>
                <a:spcPts val="600"/>
              </a:spcBef>
              <a:spcAft>
                <a:spcPct val="0"/>
              </a:spcAft>
              <a:buClr>
                <a:srgbClr val="7ACBE0"/>
              </a:buClr>
              <a:buSzPct val="75000"/>
              <a:buFont typeface="Wingdings" charset="0"/>
              <a:buNone/>
              <a:defRPr kern="1200">
                <a:solidFill>
                  <a:srgbClr val="595959"/>
                </a:solidFill>
                <a:latin typeface="+mn-lt"/>
                <a:ea typeface="ＭＳ Ｐゴシック" charset="0"/>
                <a:cs typeface="+mn-cs"/>
              </a:defRPr>
            </a:lvl2pPr>
            <a:lvl3pPr marL="576070" indent="0" algn="ctr" rtl="0" eaLnBrk="1" fontAlgn="base" hangingPunct="1">
              <a:spcBef>
                <a:spcPts val="600"/>
              </a:spcBef>
              <a:spcAft>
                <a:spcPct val="0"/>
              </a:spcAft>
              <a:buClr>
                <a:schemeClr val="accent1"/>
              </a:buClr>
              <a:buSzPct val="75000"/>
              <a:buFont typeface="Wingdings" charset="0"/>
              <a:buNone/>
              <a:defRPr kern="1200">
                <a:solidFill>
                  <a:srgbClr val="595959"/>
                </a:solidFill>
                <a:latin typeface="+mn-lt"/>
                <a:ea typeface="ＭＳ Ｐゴシック" charset="0"/>
                <a:cs typeface="+mn-cs"/>
              </a:defRPr>
            </a:lvl3pPr>
            <a:lvl4pPr marL="864106" indent="0" algn="ctr" rtl="0" eaLnBrk="1" fontAlgn="base" hangingPunct="1">
              <a:spcBef>
                <a:spcPts val="600"/>
              </a:spcBef>
              <a:spcAft>
                <a:spcPct val="0"/>
              </a:spcAft>
              <a:buClr>
                <a:srgbClr val="7ACBE0"/>
              </a:buClr>
              <a:buSzPct val="75000"/>
              <a:buFont typeface="Wingdings" charset="0"/>
              <a:buNone/>
              <a:defRPr kern="1200">
                <a:solidFill>
                  <a:srgbClr val="595959"/>
                </a:solidFill>
                <a:latin typeface="+mn-lt"/>
                <a:ea typeface="ＭＳ Ｐゴシック" charset="0"/>
                <a:cs typeface="+mn-cs"/>
              </a:defRPr>
            </a:lvl4pPr>
            <a:lvl5pPr marL="1152142" indent="0" algn="ctr" rtl="0" eaLnBrk="1" fontAlgn="base" hangingPunct="1">
              <a:spcBef>
                <a:spcPts val="600"/>
              </a:spcBef>
              <a:spcAft>
                <a:spcPct val="0"/>
              </a:spcAft>
              <a:buClr>
                <a:schemeClr val="accent1"/>
              </a:buClr>
              <a:buSzPct val="75000"/>
              <a:buFont typeface="Wingdings" charset="0"/>
              <a:buNone/>
              <a:defRPr kern="1200">
                <a:solidFill>
                  <a:srgbClr val="595959"/>
                </a:solidFill>
                <a:latin typeface="+mn-lt"/>
                <a:ea typeface="ＭＳ Ｐゴシック" charset="0"/>
                <a:cs typeface="+mn-cs"/>
              </a:defRPr>
            </a:lvl5pPr>
            <a:lvl6pPr marL="1440177"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6pPr>
            <a:lvl7pPr marL="1728212"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7pPr>
            <a:lvl8pPr marL="2016248"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2304283" indent="0" algn="ctr" defTabSz="914400" rtl="0" eaLnBrk="1" latinLnBrk="0" hangingPunct="1">
              <a:spcBef>
                <a:spcPct val="20000"/>
              </a:spcBef>
              <a:buFont typeface="Arial" pitchFamily="34" charset="0"/>
              <a:buNone/>
              <a:defRPr sz="2000" kern="1200">
                <a:solidFill>
                  <a:schemeClr val="tx1"/>
                </a:solidFill>
                <a:latin typeface="+mn-lt"/>
                <a:ea typeface="+mn-ea"/>
                <a:cs typeface="+mn-cs"/>
              </a:defRPr>
            </a:lvl9pPr>
          </a:lstStyle>
          <a:p>
            <a:r>
              <a:rPr lang="fr-LU" sz="1800" dirty="0"/>
              <a:t>Débora Poncelet, </a:t>
            </a:r>
            <a:r>
              <a:rPr lang="fr-LU" sz="1800" dirty="0" smtClean="0"/>
              <a:t>Mélanie </a:t>
            </a:r>
            <a:r>
              <a:rPr lang="fr-LU" sz="1800" dirty="0" err="1" smtClean="0"/>
              <a:t>Tinnes-Vigne</a:t>
            </a:r>
            <a:r>
              <a:rPr lang="fr-LU" sz="1800" dirty="0" smtClean="0"/>
              <a:t>, Sylvie Kerger &amp; </a:t>
            </a:r>
            <a:r>
              <a:rPr lang="fr-LU" sz="1800" dirty="0"/>
              <a:t>Christophe </a:t>
            </a:r>
            <a:r>
              <a:rPr lang="fr-LU" sz="1800" dirty="0" err="1" smtClean="0"/>
              <a:t>Dierendonck</a:t>
            </a:r>
            <a:endParaRPr lang="fr-LU" sz="1800" dirty="0"/>
          </a:p>
          <a:p>
            <a:r>
              <a:rPr lang="en-AU" sz="1800" b="1" i="1" u="sng" dirty="0"/>
              <a:t>University of Luxembourg</a:t>
            </a:r>
            <a:endParaRPr lang="en-US" sz="1800" b="1" i="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Hoover-Dempsey </a:t>
            </a:r>
            <a:r>
              <a:rPr lang="en-US" dirty="0"/>
              <a:t>and Sandler’s (1995, </a:t>
            </a:r>
            <a:r>
              <a:rPr lang="en-US" dirty="0" smtClean="0"/>
              <a:t>1997, 2005, 2007) </a:t>
            </a:r>
            <a:r>
              <a:rPr lang="en-US" dirty="0"/>
              <a:t>model of the parental involvement process</a:t>
            </a:r>
            <a:endParaRPr lang="en-US" dirty="0"/>
          </a:p>
        </p:txBody>
      </p:sp>
      <p:pic>
        <p:nvPicPr>
          <p:cNvPr id="4" name="Picture 3"/>
          <p:cNvPicPr>
            <a:picLocks noChangeAspect="1"/>
          </p:cNvPicPr>
          <p:nvPr/>
        </p:nvPicPr>
        <p:blipFill>
          <a:blip r:embed="rId2"/>
          <a:stretch>
            <a:fillRect/>
          </a:stretch>
        </p:blipFill>
        <p:spPr>
          <a:xfrm>
            <a:off x="2317061" y="1405466"/>
            <a:ext cx="4347264" cy="5319183"/>
          </a:xfrm>
          <a:prstGeom prst="rect">
            <a:avLst/>
          </a:prstGeom>
        </p:spPr>
      </p:pic>
      <p:sp>
        <p:nvSpPr>
          <p:cNvPr id="5" name="Oval 4"/>
          <p:cNvSpPr/>
          <p:nvPr/>
        </p:nvSpPr>
        <p:spPr>
          <a:xfrm>
            <a:off x="2317061" y="5113867"/>
            <a:ext cx="1577606" cy="1610782"/>
          </a:xfrm>
          <a:prstGeom prst="ellipse">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6956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en-US" dirty="0"/>
              <a:t>Parents' Construction of the Parental Role</a:t>
            </a:r>
          </a:p>
        </p:txBody>
      </p:sp>
      <p:sp>
        <p:nvSpPr>
          <p:cNvPr id="3" name="Text Placeholder 2"/>
          <p:cNvSpPr>
            <a:spLocks noGrp="1"/>
          </p:cNvSpPr>
          <p:nvPr>
            <p:ph type="body" sz="quarter" idx="13"/>
          </p:nvPr>
        </p:nvSpPr>
        <p:spPr>
          <a:xfrm>
            <a:off x="496887" y="1664534"/>
            <a:ext cx="8136000" cy="4868863"/>
          </a:xfrm>
        </p:spPr>
        <p:txBody>
          <a:bodyPr/>
          <a:lstStyle/>
          <a:p>
            <a:pPr algn="just"/>
            <a:r>
              <a:rPr lang="en-US" b="1" dirty="0">
                <a:solidFill>
                  <a:srgbClr val="0070C0"/>
                </a:solidFill>
              </a:rPr>
              <a:t>Parental role construction for involvement includes parents’ beliefs about what they </a:t>
            </a:r>
            <a:r>
              <a:rPr lang="en-US" b="1" i="1" dirty="0">
                <a:solidFill>
                  <a:srgbClr val="0070C0"/>
                </a:solidFill>
              </a:rPr>
              <a:t>should </a:t>
            </a:r>
            <a:r>
              <a:rPr lang="en-US" b="1" dirty="0">
                <a:solidFill>
                  <a:srgbClr val="0070C0"/>
                </a:solidFill>
              </a:rPr>
              <a:t>do in relation to their children’s education.</a:t>
            </a:r>
          </a:p>
          <a:p>
            <a:r>
              <a:rPr lang="fr-LU" dirty="0" err="1"/>
              <a:t>Influenced</a:t>
            </a:r>
            <a:r>
              <a:rPr lang="fr-LU" dirty="0"/>
              <a:t> by </a:t>
            </a:r>
            <a:r>
              <a:rPr lang="fr-LU" dirty="0" smtClean="0"/>
              <a:t>parents’ </a:t>
            </a:r>
            <a:r>
              <a:rPr lang="fr-LU" dirty="0" err="1" smtClean="0"/>
              <a:t>beliefs</a:t>
            </a:r>
            <a:r>
              <a:rPr lang="fr-LU" dirty="0" smtClean="0"/>
              <a:t> </a:t>
            </a:r>
            <a:r>
              <a:rPr lang="fr-LU" dirty="0" err="1" smtClean="0"/>
              <a:t>regarding</a:t>
            </a:r>
            <a:r>
              <a:rPr lang="fr-LU" dirty="0" smtClean="0"/>
              <a:t> : </a:t>
            </a:r>
            <a:endParaRPr lang="fr-LU" dirty="0"/>
          </a:p>
          <a:p>
            <a:pPr lvl="1" algn="just"/>
            <a:r>
              <a:rPr lang="fr-LU" dirty="0" err="1" smtClean="0"/>
              <a:t>Child’s</a:t>
            </a:r>
            <a:r>
              <a:rPr lang="fr-LU" dirty="0" smtClean="0"/>
              <a:t> </a:t>
            </a:r>
            <a:r>
              <a:rPr lang="fr-LU" dirty="0" err="1" smtClean="0"/>
              <a:t>educ</a:t>
            </a:r>
            <a:r>
              <a:rPr lang="fr-LU" dirty="0" err="1" smtClean="0"/>
              <a:t>ation</a:t>
            </a:r>
            <a:r>
              <a:rPr lang="fr-LU" dirty="0" smtClean="0"/>
              <a:t> and </a:t>
            </a:r>
          </a:p>
          <a:p>
            <a:pPr lvl="1" algn="just"/>
            <a:r>
              <a:rPr lang="fr-LU" dirty="0" err="1" smtClean="0"/>
              <a:t>Educational</a:t>
            </a:r>
            <a:r>
              <a:rPr lang="fr-LU" dirty="0" smtClean="0"/>
              <a:t> support (at </a:t>
            </a:r>
            <a:r>
              <a:rPr lang="fr-LU" dirty="0" err="1" smtClean="0"/>
              <a:t>school</a:t>
            </a:r>
            <a:r>
              <a:rPr lang="fr-LU" dirty="0" smtClean="0"/>
              <a:t> and at home) </a:t>
            </a:r>
            <a:r>
              <a:rPr lang="fr-LU" dirty="0" err="1" smtClean="0"/>
              <a:t>that</a:t>
            </a:r>
            <a:r>
              <a:rPr lang="fr-LU" dirty="0" smtClean="0"/>
              <a:t> </a:t>
            </a:r>
            <a:r>
              <a:rPr lang="fr-LU" dirty="0" err="1" smtClean="0"/>
              <a:t>seems</a:t>
            </a:r>
            <a:r>
              <a:rPr lang="fr-LU" dirty="0" smtClean="0"/>
              <a:t> </a:t>
            </a:r>
            <a:r>
              <a:rPr lang="fr-LU" dirty="0" err="1" smtClean="0"/>
              <a:t>appropriate</a:t>
            </a:r>
            <a:endParaRPr lang="fr-LU" dirty="0" smtClean="0"/>
          </a:p>
          <a:p>
            <a:pPr algn="just"/>
            <a:r>
              <a:rPr lang="fr-LU" dirty="0" err="1" smtClean="0"/>
              <a:t>Also</a:t>
            </a:r>
            <a:r>
              <a:rPr lang="fr-LU" dirty="0" smtClean="0"/>
              <a:t> </a:t>
            </a:r>
            <a:r>
              <a:rPr lang="fr-LU" dirty="0" err="1" smtClean="0"/>
              <a:t>influenced</a:t>
            </a:r>
            <a:r>
              <a:rPr lang="fr-LU" dirty="0" smtClean="0"/>
              <a:t> by :</a:t>
            </a:r>
          </a:p>
          <a:p>
            <a:pPr lvl="1" algn="just"/>
            <a:r>
              <a:rPr lang="fr-FR" dirty="0"/>
              <a:t>G</a:t>
            </a:r>
            <a:r>
              <a:rPr lang="fr-FR" dirty="0" smtClean="0"/>
              <a:t>roups </a:t>
            </a:r>
            <a:r>
              <a:rPr lang="fr-FR" dirty="0" err="1" smtClean="0"/>
              <a:t>wherein</a:t>
            </a:r>
            <a:r>
              <a:rPr lang="fr-FR" dirty="0" smtClean="0"/>
              <a:t> parents have </a:t>
            </a:r>
            <a:r>
              <a:rPr lang="fr-FR" dirty="0" err="1" smtClean="0"/>
              <a:t>relationships</a:t>
            </a:r>
            <a:r>
              <a:rPr lang="fr-FR" dirty="0" smtClean="0"/>
              <a:t> : </a:t>
            </a:r>
            <a:r>
              <a:rPr lang="fr-FR" dirty="0" err="1" smtClean="0"/>
              <a:t>family</a:t>
            </a:r>
            <a:r>
              <a:rPr lang="fr-FR" dirty="0" smtClean="0"/>
              <a:t>, </a:t>
            </a:r>
            <a:r>
              <a:rPr lang="fr-FR" dirty="0" err="1" smtClean="0"/>
              <a:t>school</a:t>
            </a:r>
            <a:r>
              <a:rPr lang="fr-FR" dirty="0" smtClean="0"/>
              <a:t>, </a:t>
            </a:r>
            <a:r>
              <a:rPr lang="fr-FR" dirty="0" err="1" smtClean="0"/>
              <a:t>work</a:t>
            </a:r>
            <a:r>
              <a:rPr lang="fr-FR" dirty="0" smtClean="0"/>
              <a:t> place</a:t>
            </a:r>
            <a:endParaRPr lang="fr-FR" dirty="0"/>
          </a:p>
          <a:p>
            <a:pPr lvl="2" algn="just"/>
            <a:r>
              <a:rPr lang="fr-LU" u="sng" dirty="0" smtClean="0"/>
              <a:t>For </a:t>
            </a:r>
            <a:r>
              <a:rPr lang="fr-LU" u="sng" dirty="0" err="1" smtClean="0"/>
              <a:t>example</a:t>
            </a:r>
            <a:r>
              <a:rPr lang="fr-LU" dirty="0" smtClean="0"/>
              <a:t>, if </a:t>
            </a:r>
            <a:r>
              <a:rPr lang="fr-LU" dirty="0" err="1" smtClean="0"/>
              <a:t>school</a:t>
            </a:r>
            <a:r>
              <a:rPr lang="fr-LU" dirty="0" smtClean="0"/>
              <a:t> </a:t>
            </a:r>
            <a:r>
              <a:rPr lang="fr-LU" dirty="0" err="1" smtClean="0"/>
              <a:t>ask</a:t>
            </a:r>
            <a:r>
              <a:rPr lang="fr-LU" dirty="0" smtClean="0"/>
              <a:t> few parental involvement, parents </a:t>
            </a:r>
            <a:r>
              <a:rPr lang="fr-LU" dirty="0" err="1" smtClean="0"/>
              <a:t>will</a:t>
            </a:r>
            <a:r>
              <a:rPr lang="fr-LU" dirty="0" smtClean="0"/>
              <a:t> </a:t>
            </a:r>
            <a:r>
              <a:rPr lang="fr-LU" dirty="0" err="1" smtClean="0"/>
              <a:t>be</a:t>
            </a:r>
            <a:r>
              <a:rPr lang="fr-LU" dirty="0" smtClean="0"/>
              <a:t> </a:t>
            </a:r>
            <a:r>
              <a:rPr lang="fr-LU" dirty="0" err="1" smtClean="0"/>
              <a:t>likely</a:t>
            </a:r>
            <a:r>
              <a:rPr lang="fr-LU" dirty="0" smtClean="0"/>
              <a:t> </a:t>
            </a:r>
            <a:r>
              <a:rPr lang="fr-LU" dirty="0" err="1" smtClean="0"/>
              <a:t>less</a:t>
            </a:r>
            <a:r>
              <a:rPr lang="fr-LU" dirty="0" smtClean="0"/>
              <a:t> </a:t>
            </a:r>
            <a:r>
              <a:rPr lang="fr-LU" dirty="0" err="1" smtClean="0"/>
              <a:t>involved</a:t>
            </a:r>
            <a:r>
              <a:rPr lang="fr-LU" dirty="0" smtClean="0"/>
              <a:t> in </a:t>
            </a:r>
            <a:r>
              <a:rPr lang="fr-LU" dirty="0" err="1" smtClean="0"/>
              <a:t>their</a:t>
            </a:r>
            <a:r>
              <a:rPr lang="fr-LU" dirty="0" smtClean="0"/>
              <a:t> </a:t>
            </a:r>
            <a:r>
              <a:rPr lang="fr-LU" dirty="0" err="1" smtClean="0"/>
              <a:t>child’s</a:t>
            </a:r>
            <a:r>
              <a:rPr lang="fr-LU" dirty="0" smtClean="0"/>
              <a:t> </a:t>
            </a:r>
            <a:r>
              <a:rPr lang="fr-LU" dirty="0" err="1" smtClean="0"/>
              <a:t>education</a:t>
            </a:r>
            <a:r>
              <a:rPr lang="fr-LU" dirty="0" smtClean="0"/>
              <a:t> </a:t>
            </a:r>
            <a:r>
              <a:rPr lang="fr-LU" sz="1400" dirty="0" smtClean="0"/>
              <a:t>(Deslandes, 2004).</a:t>
            </a:r>
          </a:p>
          <a:p>
            <a:pPr algn="just"/>
            <a:r>
              <a:rPr lang="en-US" b="1" dirty="0">
                <a:solidFill>
                  <a:srgbClr val="FF0000"/>
                </a:solidFill>
              </a:rPr>
              <a:t>Parents would therefore be more likely to be involved in their child's education if they consider this involvement as an integral part of their parenting role.</a:t>
            </a:r>
            <a:endParaRPr lang="fr-LU" dirty="0" smtClean="0"/>
          </a:p>
          <a:p>
            <a:pPr lvl="1" algn="just"/>
            <a:endParaRPr lang="en-US" dirty="0"/>
          </a:p>
        </p:txBody>
      </p:sp>
    </p:spTree>
    <p:extLst>
      <p:ext uri="{BB962C8B-B14F-4D97-AF65-F5344CB8AC3E}">
        <p14:creationId xmlns:p14="http://schemas.microsoft.com/office/powerpoint/2010/main" val="4102530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en-US" dirty="0"/>
              <a:t>Parents' Construction of the Parental Role</a:t>
            </a:r>
          </a:p>
        </p:txBody>
      </p:sp>
      <p:sp>
        <p:nvSpPr>
          <p:cNvPr id="3" name="Text Placeholder 2"/>
          <p:cNvSpPr>
            <a:spLocks noGrp="1"/>
          </p:cNvSpPr>
          <p:nvPr>
            <p:ph type="body" sz="quarter" idx="13"/>
          </p:nvPr>
        </p:nvSpPr>
        <p:spPr>
          <a:xfrm>
            <a:off x="496887" y="1664534"/>
            <a:ext cx="8136000" cy="4868863"/>
          </a:xfrm>
        </p:spPr>
        <p:txBody>
          <a:bodyPr/>
          <a:lstStyle/>
          <a:p>
            <a:pPr lvl="1" algn="just"/>
            <a:endParaRPr lang="fr-LU" dirty="0" smtClean="0"/>
          </a:p>
          <a:p>
            <a:pPr lvl="1" algn="just"/>
            <a:endParaRPr lang="en-US" dirty="0"/>
          </a:p>
        </p:txBody>
      </p:sp>
      <p:sp>
        <p:nvSpPr>
          <p:cNvPr id="4" name="Rectangle 3"/>
          <p:cNvSpPr/>
          <p:nvPr/>
        </p:nvSpPr>
        <p:spPr>
          <a:xfrm>
            <a:off x="496799" y="1824715"/>
            <a:ext cx="8136087" cy="2554545"/>
          </a:xfrm>
          <a:prstGeom prst="rect">
            <a:avLst/>
          </a:prstGeom>
        </p:spPr>
        <p:txBody>
          <a:bodyPr wrap="square">
            <a:spAutoFit/>
          </a:bodyPr>
          <a:lstStyle/>
          <a:p>
            <a:pPr marL="236538" indent="-236538" algn="just">
              <a:buClr>
                <a:schemeClr val="accent2"/>
              </a:buClr>
              <a:buSzPct val="100000"/>
              <a:buFont typeface="Wingdings" charset="2"/>
              <a:buChar char="§"/>
              <a:defRPr/>
            </a:pPr>
            <a:r>
              <a:rPr lang="en-US" sz="2000" dirty="0">
                <a:solidFill>
                  <a:srgbClr val="595959"/>
                </a:solidFill>
                <a:latin typeface="+mn-lt"/>
              </a:rPr>
              <a:t>The parent's understanding of their parenting role will determine the </a:t>
            </a:r>
            <a:r>
              <a:rPr lang="en-US" sz="2000" dirty="0" smtClean="0">
                <a:solidFill>
                  <a:srgbClr val="595959"/>
                </a:solidFill>
                <a:latin typeface="+mn-lt"/>
              </a:rPr>
              <a:t>kind </a:t>
            </a:r>
            <a:r>
              <a:rPr lang="en-US" sz="2000" dirty="0">
                <a:solidFill>
                  <a:srgbClr val="595959"/>
                </a:solidFill>
                <a:latin typeface="+mn-lt"/>
              </a:rPr>
              <a:t>of activities </a:t>
            </a:r>
            <a:r>
              <a:rPr lang="en-US" sz="2000" dirty="0" smtClean="0">
                <a:solidFill>
                  <a:srgbClr val="595959"/>
                </a:solidFill>
                <a:latin typeface="+mn-lt"/>
              </a:rPr>
              <a:t>he or she considers as important </a:t>
            </a:r>
            <a:r>
              <a:rPr lang="en-US" sz="2000" dirty="0">
                <a:solidFill>
                  <a:srgbClr val="595959"/>
                </a:solidFill>
                <a:latin typeface="+mn-lt"/>
              </a:rPr>
              <a:t>for their child's education. </a:t>
            </a:r>
            <a:endParaRPr lang="en-US" sz="2000" dirty="0" smtClean="0">
              <a:solidFill>
                <a:srgbClr val="595959"/>
              </a:solidFill>
              <a:latin typeface="+mn-lt"/>
            </a:endParaRPr>
          </a:p>
          <a:p>
            <a:pPr marL="236538" indent="-236538" algn="just">
              <a:buClr>
                <a:schemeClr val="accent2"/>
              </a:buClr>
              <a:buSzPct val="100000"/>
              <a:buFont typeface="Wingdings" charset="2"/>
              <a:buChar char="§"/>
              <a:defRPr/>
            </a:pPr>
            <a:endParaRPr lang="fr-FR" sz="2000" dirty="0">
              <a:solidFill>
                <a:srgbClr val="595959"/>
              </a:solidFill>
              <a:latin typeface="+mn-lt"/>
            </a:endParaRPr>
          </a:p>
          <a:p>
            <a:pPr marL="236538" indent="-236538" algn="just">
              <a:buClr>
                <a:schemeClr val="accent2"/>
              </a:buClr>
              <a:buSzPct val="100000"/>
              <a:buFont typeface="Wingdings" charset="2"/>
              <a:buChar char="§"/>
              <a:defRPr/>
            </a:pPr>
            <a:r>
              <a:rPr lang="en-US" sz="2000" dirty="0">
                <a:solidFill>
                  <a:srgbClr val="595959"/>
                </a:solidFill>
                <a:latin typeface="+mn-lt"/>
              </a:rPr>
              <a:t>In addition, a parent who develops an active vision of their parenting role would tend to be more involved in their child's education than a parent who has a more passive vision of his or her role </a:t>
            </a:r>
            <a:r>
              <a:rPr lang="en-US" sz="1400" dirty="0">
                <a:solidFill>
                  <a:srgbClr val="595959"/>
                </a:solidFill>
                <a:latin typeface="+mn-lt"/>
              </a:rPr>
              <a:t>(Green, Walker, Hoover-Dempsey &amp; Sandler, 2007)</a:t>
            </a:r>
            <a:r>
              <a:rPr lang="en-US" sz="2000" dirty="0">
                <a:solidFill>
                  <a:srgbClr val="595959"/>
                </a:solidFill>
                <a:latin typeface="+mn-lt"/>
              </a:rPr>
              <a:t>.</a:t>
            </a:r>
            <a:endParaRPr lang="fr-FR" sz="2000" dirty="0">
              <a:solidFill>
                <a:srgbClr val="595959"/>
              </a:solidFill>
              <a:latin typeface="+mn-lt"/>
            </a:endParaRPr>
          </a:p>
        </p:txBody>
      </p:sp>
    </p:spTree>
    <p:extLst>
      <p:ext uri="{BB962C8B-B14F-4D97-AF65-F5344CB8AC3E}">
        <p14:creationId xmlns:p14="http://schemas.microsoft.com/office/powerpoint/2010/main" val="3818009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t>Parents' Sense of Efficacy for Helping Child(</a:t>
            </a:r>
            <a:r>
              <a:rPr lang="en-US" dirty="0" err="1"/>
              <a:t>ren</a:t>
            </a:r>
            <a:r>
              <a:rPr lang="en-US" dirty="0"/>
              <a:t>) Succeed in School</a:t>
            </a:r>
            <a:endParaRPr lang="en-US" dirty="0"/>
          </a:p>
        </p:txBody>
      </p:sp>
      <p:sp>
        <p:nvSpPr>
          <p:cNvPr id="3" name="Text Placeholder 2"/>
          <p:cNvSpPr>
            <a:spLocks noGrp="1"/>
          </p:cNvSpPr>
          <p:nvPr>
            <p:ph type="body" sz="quarter" idx="13"/>
          </p:nvPr>
        </p:nvSpPr>
        <p:spPr/>
        <p:txBody>
          <a:bodyPr/>
          <a:lstStyle/>
          <a:p>
            <a:pPr algn="just"/>
            <a:r>
              <a:rPr lang="en-US" b="1" dirty="0" smtClean="0">
                <a:solidFill>
                  <a:srgbClr val="0070C0"/>
                </a:solidFill>
              </a:rPr>
              <a:t>Parental </a:t>
            </a:r>
            <a:r>
              <a:rPr lang="en-US" b="1" dirty="0">
                <a:solidFill>
                  <a:srgbClr val="0070C0"/>
                </a:solidFill>
              </a:rPr>
              <a:t>sense of efficacy includes parents’ beliefs about their personal ability to make a difference in the child’s educational outcomes </a:t>
            </a:r>
            <a:r>
              <a:rPr lang="en-US" b="1" dirty="0" smtClean="0">
                <a:solidFill>
                  <a:srgbClr val="0070C0"/>
                </a:solidFill>
              </a:rPr>
              <a:t>through </a:t>
            </a:r>
            <a:r>
              <a:rPr lang="en-US" b="1" dirty="0">
                <a:solidFill>
                  <a:srgbClr val="0070C0"/>
                </a:solidFill>
              </a:rPr>
              <a:t>their </a:t>
            </a:r>
            <a:r>
              <a:rPr lang="en-US" b="1" dirty="0" smtClean="0">
                <a:solidFill>
                  <a:srgbClr val="0070C0"/>
                </a:solidFill>
              </a:rPr>
              <a:t>involvement. </a:t>
            </a:r>
          </a:p>
          <a:p>
            <a:pPr marL="0" indent="0" algn="just">
              <a:buNone/>
            </a:pPr>
            <a:endParaRPr lang="en-US" sz="1000" b="1" dirty="0" smtClean="0">
              <a:solidFill>
                <a:srgbClr val="0070C0"/>
              </a:solidFill>
            </a:endParaRPr>
          </a:p>
          <a:p>
            <a:pPr marL="236538" indent="-236538" algn="just" defTabSz="457200">
              <a:spcBef>
                <a:spcPct val="0"/>
              </a:spcBef>
              <a:defRPr/>
            </a:pPr>
            <a:r>
              <a:rPr lang="en-US" dirty="0"/>
              <a:t>This dimension refers to Bandura's </a:t>
            </a:r>
            <a:r>
              <a:rPr lang="en-US" dirty="0" err="1"/>
              <a:t>sociocognitive</a:t>
            </a:r>
            <a:r>
              <a:rPr lang="en-US" dirty="0"/>
              <a:t> </a:t>
            </a:r>
            <a:r>
              <a:rPr lang="en-US" dirty="0"/>
              <a:t>theory</a:t>
            </a:r>
          </a:p>
          <a:p>
            <a:pPr lvl="1" algn="just">
              <a:buFont typeface="Wingdings" panose="05000000000000000000" pitchFamily="2" charset="2"/>
              <a:buChar char="Ø"/>
              <a:defRPr/>
            </a:pPr>
            <a:r>
              <a:rPr lang="en-US" sz="1400" dirty="0" smtClean="0"/>
              <a:t>Who </a:t>
            </a:r>
            <a:r>
              <a:rPr lang="en-US" sz="1400" dirty="0"/>
              <a:t>is confident in </a:t>
            </a:r>
            <a:r>
              <a:rPr lang="en-US" sz="1400" dirty="0" smtClean="0"/>
              <a:t>his/her </a:t>
            </a:r>
            <a:r>
              <a:rPr lang="en-US" sz="1400" dirty="0"/>
              <a:t>ability to solve a </a:t>
            </a:r>
            <a:r>
              <a:rPr lang="en-US" sz="1400" dirty="0" smtClean="0"/>
              <a:t>specific </a:t>
            </a:r>
            <a:r>
              <a:rPr lang="en-US" sz="1400" dirty="0"/>
              <a:t>task is more willing to commit to it than if </a:t>
            </a:r>
            <a:r>
              <a:rPr lang="en-US" sz="1400" dirty="0" smtClean="0"/>
              <a:t>he/she </a:t>
            </a:r>
            <a:r>
              <a:rPr lang="en-US" sz="1400" dirty="0"/>
              <a:t>negatively assesses </a:t>
            </a:r>
            <a:r>
              <a:rPr lang="en-US" sz="1400" dirty="0" smtClean="0"/>
              <a:t>his/her </a:t>
            </a:r>
            <a:r>
              <a:rPr lang="en-US" sz="1400" dirty="0"/>
              <a:t>chances of success</a:t>
            </a:r>
            <a:r>
              <a:rPr lang="en-US" sz="1400" dirty="0" smtClean="0"/>
              <a:t>.</a:t>
            </a:r>
            <a:endParaRPr lang="fr-FR" sz="1400" dirty="0"/>
          </a:p>
          <a:p>
            <a:pPr marL="0" indent="0" algn="just">
              <a:buFontTx/>
              <a:buNone/>
              <a:defRPr/>
            </a:pPr>
            <a:r>
              <a:rPr lang="fr-FR" dirty="0"/>
              <a:t> </a:t>
            </a:r>
            <a:r>
              <a:rPr lang="en-US" dirty="0"/>
              <a:t>"Applied to parental participation, such a statement means that parents decide to engage if they believe they have the skills and knowledge to help, support or teach their child or can find additional resources if necessary. These parents believe that their interventions will help increase their child's learning and academic performance" </a:t>
            </a:r>
            <a:r>
              <a:rPr lang="en-US" sz="1400" dirty="0"/>
              <a:t>(</a:t>
            </a:r>
            <a:r>
              <a:rPr lang="en-US" sz="1400" dirty="0" err="1"/>
              <a:t>Deslandes</a:t>
            </a:r>
            <a:r>
              <a:rPr lang="en-US" sz="1400" dirty="0"/>
              <a:t>, 2004, p.4).</a:t>
            </a:r>
            <a:endParaRPr lang="en-US" sz="1400" b="1" dirty="0">
              <a:solidFill>
                <a:srgbClr val="0070C0"/>
              </a:solidFill>
            </a:endParaRPr>
          </a:p>
        </p:txBody>
      </p:sp>
    </p:spTree>
    <p:extLst>
      <p:ext uri="{BB962C8B-B14F-4D97-AF65-F5344CB8AC3E}">
        <p14:creationId xmlns:p14="http://schemas.microsoft.com/office/powerpoint/2010/main" val="1334541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Methodology</a:t>
            </a:r>
            <a:endParaRPr lang="en-US" b="1" dirty="0">
              <a:solidFill>
                <a:schemeClr val="accent3"/>
              </a:solidFill>
            </a:endParaRPr>
          </a:p>
        </p:txBody>
      </p:sp>
    </p:spTree>
    <p:extLst>
      <p:ext uri="{BB962C8B-B14F-4D97-AF65-F5344CB8AC3E}">
        <p14:creationId xmlns:p14="http://schemas.microsoft.com/office/powerpoint/2010/main" val="29134705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87" y="232553"/>
            <a:ext cx="6840000" cy="684000"/>
          </a:xfrm>
        </p:spPr>
        <p:txBody>
          <a:bodyPr/>
          <a:lstStyle/>
          <a:p>
            <a:r>
              <a:rPr lang="fr-LU" i="1" dirty="0" err="1" smtClean="0"/>
              <a:t>MathPlay</a:t>
            </a:r>
            <a:r>
              <a:rPr lang="fr-LU" i="1" dirty="0" smtClean="0"/>
              <a:t> </a:t>
            </a:r>
            <a:r>
              <a:rPr lang="fr-LU" dirty="0" err="1" smtClean="0"/>
              <a:t>research</a:t>
            </a:r>
            <a:endParaRPr lang="en-US" dirty="0"/>
          </a:p>
        </p:txBody>
      </p:sp>
      <p:sp>
        <p:nvSpPr>
          <p:cNvPr id="3" name="Text Placeholder 2"/>
          <p:cNvSpPr>
            <a:spLocks noGrp="1"/>
          </p:cNvSpPr>
          <p:nvPr>
            <p:ph type="body" sz="quarter" idx="13"/>
          </p:nvPr>
        </p:nvSpPr>
        <p:spPr>
          <a:xfrm>
            <a:off x="496887" y="1645017"/>
            <a:ext cx="8136000" cy="4868863"/>
          </a:xfrm>
        </p:spPr>
        <p:txBody>
          <a:bodyPr/>
          <a:lstStyle/>
          <a:p>
            <a:pPr algn="just"/>
            <a:endParaRPr lang="fr-CH" b="1" dirty="0"/>
          </a:p>
          <a:p>
            <a:pPr marL="0" indent="0" algn="ctr">
              <a:buNone/>
            </a:pPr>
            <a:r>
              <a:rPr lang="en-US" b="1" dirty="0"/>
              <a:t>The </a:t>
            </a:r>
            <a:r>
              <a:rPr lang="en-US" b="1" dirty="0" err="1"/>
              <a:t>MathPlay</a:t>
            </a:r>
            <a:r>
              <a:rPr lang="en-US" b="1" dirty="0"/>
              <a:t> research project: </a:t>
            </a:r>
          </a:p>
          <a:p>
            <a:pPr algn="just"/>
            <a:r>
              <a:rPr lang="en-US" dirty="0"/>
              <a:t>aims at developing the first numerical competencies </a:t>
            </a:r>
            <a:r>
              <a:rPr lang="en-US" sz="1400" dirty="0"/>
              <a:t>(counting, storage capacity and comparison of quantities, addition, composition and decomposition) </a:t>
            </a:r>
          </a:p>
          <a:p>
            <a:pPr algn="just"/>
            <a:r>
              <a:rPr lang="en-US" dirty="0"/>
              <a:t>of preschool children (aged 4 to 5 years) </a:t>
            </a:r>
          </a:p>
          <a:p>
            <a:pPr algn="just"/>
            <a:r>
              <a:rPr lang="en-US" dirty="0"/>
              <a:t>through an </a:t>
            </a:r>
            <a:r>
              <a:rPr lang="en-US" dirty="0" smtClean="0"/>
              <a:t>play-based approach intervention </a:t>
            </a:r>
          </a:p>
          <a:p>
            <a:pPr algn="just"/>
            <a:r>
              <a:rPr lang="en-US" dirty="0" smtClean="0"/>
              <a:t>Both in schools </a:t>
            </a:r>
            <a:r>
              <a:rPr lang="en-US" dirty="0"/>
              <a:t>and </a:t>
            </a:r>
            <a:r>
              <a:rPr lang="en-US" dirty="0" smtClean="0"/>
              <a:t>at home. </a:t>
            </a:r>
            <a:endParaRPr lang="en-US" dirty="0"/>
          </a:p>
        </p:txBody>
      </p:sp>
    </p:spTree>
    <p:extLst>
      <p:ext uri="{BB962C8B-B14F-4D97-AF65-F5344CB8AC3E}">
        <p14:creationId xmlns:p14="http://schemas.microsoft.com/office/powerpoint/2010/main" val="3885109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CE06D9-3590-0743-B703-39E2EE597D0C}"/>
              </a:ext>
            </a:extLst>
          </p:cNvPr>
          <p:cNvSpPr>
            <a:spLocks noGrp="1"/>
          </p:cNvSpPr>
          <p:nvPr>
            <p:ph type="title"/>
          </p:nvPr>
        </p:nvSpPr>
        <p:spPr/>
        <p:txBody>
          <a:bodyPr/>
          <a:lstStyle/>
          <a:p>
            <a:r>
              <a:rPr lang="fr-FR" dirty="0" err="1" smtClean="0"/>
              <a:t>Study</a:t>
            </a:r>
            <a:r>
              <a:rPr lang="fr-FR" dirty="0" smtClean="0"/>
              <a:t> objective</a:t>
            </a:r>
            <a:endParaRPr lang="fr-FR" dirty="0"/>
          </a:p>
        </p:txBody>
      </p:sp>
      <p:sp>
        <p:nvSpPr>
          <p:cNvPr id="3" name="Espace réservé du texte 2">
            <a:extLst>
              <a:ext uri="{FF2B5EF4-FFF2-40B4-BE49-F238E27FC236}">
                <a16:creationId xmlns:a16="http://schemas.microsoft.com/office/drawing/2014/main" id="{E685CB6B-CF1E-D148-8231-54A7E9D7A737}"/>
              </a:ext>
            </a:extLst>
          </p:cNvPr>
          <p:cNvSpPr>
            <a:spLocks noGrp="1"/>
          </p:cNvSpPr>
          <p:nvPr>
            <p:ph type="body" sz="quarter" idx="13"/>
          </p:nvPr>
        </p:nvSpPr>
        <p:spPr/>
        <p:txBody>
          <a:bodyPr/>
          <a:lstStyle/>
          <a:p>
            <a:pPr marL="0" indent="0" algn="ctr">
              <a:spcBef>
                <a:spcPts val="600"/>
              </a:spcBef>
              <a:spcAft>
                <a:spcPts val="600"/>
              </a:spcAft>
              <a:buNone/>
            </a:pPr>
            <a:r>
              <a:rPr lang="en-US" b="1" dirty="0"/>
              <a:t>Develop and measure the effects of an intervention</a:t>
            </a:r>
            <a:r>
              <a:rPr lang="en-US" dirty="0" smtClean="0"/>
              <a:t>:</a:t>
            </a:r>
          </a:p>
          <a:p>
            <a:pPr algn="just">
              <a:spcBef>
                <a:spcPts val="600"/>
              </a:spcBef>
              <a:spcAft>
                <a:spcPts val="600"/>
              </a:spcAft>
            </a:pPr>
            <a:r>
              <a:rPr lang="en-US" dirty="0" smtClean="0"/>
              <a:t>aimed </a:t>
            </a:r>
            <a:r>
              <a:rPr lang="en-US" dirty="0"/>
              <a:t>at teaching a set of mathematical competencies (number and operations</a:t>
            </a:r>
            <a:r>
              <a:rPr lang="en-US" dirty="0" smtClean="0"/>
              <a:t>) </a:t>
            </a:r>
          </a:p>
          <a:p>
            <a:pPr algn="just">
              <a:spcBef>
                <a:spcPts val="600"/>
              </a:spcBef>
              <a:spcAft>
                <a:spcPts val="600"/>
              </a:spcAft>
            </a:pPr>
            <a:r>
              <a:rPr lang="en-US" dirty="0" smtClean="0"/>
              <a:t>intentionally </a:t>
            </a:r>
            <a:r>
              <a:rPr lang="en-US" dirty="0"/>
              <a:t>and </a:t>
            </a:r>
            <a:r>
              <a:rPr lang="en-US" dirty="0" smtClean="0"/>
              <a:t>planned through a play-based approach </a:t>
            </a:r>
            <a:r>
              <a:rPr lang="en-US" dirty="0"/>
              <a:t>(informally) </a:t>
            </a:r>
            <a:r>
              <a:rPr lang="en-US" sz="1400" dirty="0"/>
              <a:t>(</a:t>
            </a:r>
            <a:r>
              <a:rPr lang="en-US" sz="1400" dirty="0" err="1"/>
              <a:t>Ramani</a:t>
            </a:r>
            <a:r>
              <a:rPr lang="en-US" sz="1400" dirty="0"/>
              <a:t> &amp; </a:t>
            </a:r>
            <a:r>
              <a:rPr lang="en-US" sz="1400" dirty="0" err="1"/>
              <a:t>Siegler</a:t>
            </a:r>
            <a:r>
              <a:rPr lang="en-US" sz="1400" dirty="0"/>
              <a:t>, 2014; Starkey et al., 2004; </a:t>
            </a:r>
            <a:r>
              <a:rPr lang="en-US" sz="1400" dirty="0" err="1"/>
              <a:t>Scalise</a:t>
            </a:r>
            <a:r>
              <a:rPr lang="en-US" sz="1400" dirty="0"/>
              <a:t> et al., 2017</a:t>
            </a:r>
            <a:r>
              <a:rPr lang="en-US" sz="1400" dirty="0" smtClean="0"/>
              <a:t>)</a:t>
            </a:r>
          </a:p>
          <a:p>
            <a:pPr algn="just">
              <a:spcBef>
                <a:spcPts val="600"/>
              </a:spcBef>
              <a:spcAft>
                <a:spcPts val="600"/>
              </a:spcAft>
            </a:pPr>
            <a:r>
              <a:rPr lang="en-US" dirty="0" smtClean="0"/>
              <a:t>implemented </a:t>
            </a:r>
            <a:r>
              <a:rPr lang="en-US" dirty="0"/>
              <a:t>in the classroom by the teacher </a:t>
            </a:r>
            <a:r>
              <a:rPr lang="en-US" sz="1400" dirty="0"/>
              <a:t>(Codding et al., 2011; </a:t>
            </a:r>
            <a:r>
              <a:rPr lang="en-US" sz="1400" dirty="0" err="1"/>
              <a:t>VanDerHeyden</a:t>
            </a:r>
            <a:r>
              <a:rPr lang="en-US" sz="1400" dirty="0"/>
              <a:t>, Witt, &amp; Gilbertson, 2007</a:t>
            </a:r>
            <a:r>
              <a:rPr lang="en-US" sz="1400" dirty="0" smtClean="0"/>
              <a:t>)</a:t>
            </a:r>
          </a:p>
          <a:p>
            <a:pPr algn="just">
              <a:spcBef>
                <a:spcPts val="600"/>
              </a:spcBef>
              <a:spcAft>
                <a:spcPts val="600"/>
              </a:spcAft>
            </a:pPr>
            <a:r>
              <a:rPr lang="en-US" dirty="0" smtClean="0"/>
              <a:t>and </a:t>
            </a:r>
            <a:r>
              <a:rPr lang="en-US" dirty="0"/>
              <a:t>offered to parents in </a:t>
            </a:r>
            <a:r>
              <a:rPr lang="en-US" dirty="0" smtClean="0"/>
              <a:t>the </a:t>
            </a:r>
            <a:r>
              <a:rPr lang="en-US" dirty="0"/>
              <a:t>family context -&gt; </a:t>
            </a:r>
            <a:r>
              <a:rPr lang="en-US" b="1" dirty="0" smtClean="0">
                <a:solidFill>
                  <a:srgbClr val="0070C0"/>
                </a:solidFill>
              </a:rPr>
              <a:t>coeducation</a:t>
            </a:r>
          </a:p>
          <a:p>
            <a:pPr algn="just">
              <a:spcBef>
                <a:spcPts val="600"/>
              </a:spcBef>
              <a:spcAft>
                <a:spcPts val="600"/>
              </a:spcAft>
            </a:pPr>
            <a:r>
              <a:rPr lang="en-US" dirty="0" smtClean="0"/>
              <a:t>because </a:t>
            </a:r>
            <a:r>
              <a:rPr lang="en-US" dirty="0"/>
              <a:t>intercultural games, easily reproducible </a:t>
            </a:r>
            <a:r>
              <a:rPr lang="en-US" sz="1400" dirty="0"/>
              <a:t>(Dillon et al., 2017; </a:t>
            </a:r>
            <a:r>
              <a:rPr lang="en-US" sz="1400" dirty="0" err="1"/>
              <a:t>Scalise</a:t>
            </a:r>
            <a:r>
              <a:rPr lang="en-US" sz="1400" dirty="0"/>
              <a:t> et al., 2017) </a:t>
            </a:r>
            <a:endParaRPr lang="en-US" sz="1400" dirty="0" smtClean="0"/>
          </a:p>
          <a:p>
            <a:pPr algn="just">
              <a:spcBef>
                <a:spcPts val="600"/>
              </a:spcBef>
              <a:spcAft>
                <a:spcPts val="600"/>
              </a:spcAft>
            </a:pPr>
            <a:r>
              <a:rPr lang="en-US" dirty="0" smtClean="0"/>
              <a:t>bring </a:t>
            </a:r>
            <a:r>
              <a:rPr lang="en-US" dirty="0"/>
              <a:t>school and family closer and enhance parental </a:t>
            </a:r>
            <a:r>
              <a:rPr lang="en-US" dirty="0" smtClean="0"/>
              <a:t>involvement </a:t>
            </a:r>
            <a:r>
              <a:rPr lang="en-US" sz="1400" dirty="0"/>
              <a:t>(Cannon &amp; Ginsburg, 2008</a:t>
            </a:r>
            <a:r>
              <a:rPr lang="en-US" sz="1400" dirty="0" smtClean="0"/>
              <a:t>).</a:t>
            </a:r>
            <a:endParaRPr lang="fr-FR" sz="1400" dirty="0"/>
          </a:p>
        </p:txBody>
      </p:sp>
    </p:spTree>
    <p:extLst>
      <p:ext uri="{BB962C8B-B14F-4D97-AF65-F5344CB8AC3E}">
        <p14:creationId xmlns:p14="http://schemas.microsoft.com/office/powerpoint/2010/main" val="1801341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CE06D9-3590-0743-B703-39E2EE597D0C}"/>
              </a:ext>
            </a:extLst>
          </p:cNvPr>
          <p:cNvSpPr>
            <a:spLocks noGrp="1"/>
          </p:cNvSpPr>
          <p:nvPr>
            <p:ph type="title"/>
          </p:nvPr>
        </p:nvSpPr>
        <p:spPr/>
        <p:txBody>
          <a:bodyPr/>
          <a:lstStyle/>
          <a:p>
            <a:r>
              <a:rPr lang="fr-FR" dirty="0" err="1" smtClean="0"/>
              <a:t>Experimental</a:t>
            </a:r>
            <a:r>
              <a:rPr lang="fr-FR" dirty="0" smtClean="0"/>
              <a:t> plan</a:t>
            </a:r>
            <a:endParaRPr lang="fr-FR" dirty="0"/>
          </a:p>
        </p:txBody>
      </p:sp>
      <p:sp>
        <p:nvSpPr>
          <p:cNvPr id="13" name="TextBox 12"/>
          <p:cNvSpPr txBox="1"/>
          <p:nvPr/>
        </p:nvSpPr>
        <p:spPr>
          <a:xfrm>
            <a:off x="221601" y="1897023"/>
            <a:ext cx="2183364" cy="1477328"/>
          </a:xfrm>
          <a:prstGeom prst="rect">
            <a:avLst/>
          </a:prstGeom>
          <a:noFill/>
        </p:spPr>
        <p:txBody>
          <a:bodyPr wrap="square" rtlCol="0">
            <a:spAutoFit/>
          </a:bodyPr>
          <a:lstStyle/>
          <a:p>
            <a:r>
              <a:rPr lang="fr-LU" b="1" dirty="0" smtClean="0"/>
              <a:t>4 </a:t>
            </a:r>
            <a:r>
              <a:rPr lang="fr-LU" b="1" dirty="0" err="1" smtClean="0"/>
              <a:t>partner</a:t>
            </a:r>
            <a:r>
              <a:rPr lang="fr-LU" b="1" dirty="0" smtClean="0"/>
              <a:t> countries</a:t>
            </a:r>
            <a:r>
              <a:rPr lang="fr-LU" dirty="0" smtClean="0"/>
              <a:t> </a:t>
            </a:r>
            <a:r>
              <a:rPr lang="fr-LU" dirty="0" smtClean="0"/>
              <a:t>-&gt; </a:t>
            </a:r>
            <a:r>
              <a:rPr lang="fr-LU" dirty="0" err="1" smtClean="0"/>
              <a:t>implemantation</a:t>
            </a:r>
            <a:r>
              <a:rPr lang="fr-LU" dirty="0" smtClean="0"/>
              <a:t> of intervention in </a:t>
            </a:r>
            <a:r>
              <a:rPr lang="fr-LU" dirty="0" err="1" smtClean="0"/>
              <a:t>mirror</a:t>
            </a:r>
            <a:endParaRPr lang="en-US" dirty="0"/>
          </a:p>
        </p:txBody>
      </p:sp>
      <p:sp>
        <p:nvSpPr>
          <p:cNvPr id="16" name="TextBox 15"/>
          <p:cNvSpPr txBox="1"/>
          <p:nvPr/>
        </p:nvSpPr>
        <p:spPr>
          <a:xfrm>
            <a:off x="2257052" y="2123954"/>
            <a:ext cx="6736702" cy="1077218"/>
          </a:xfrm>
          <a:prstGeom prst="rect">
            <a:avLst/>
          </a:prstGeom>
          <a:noFill/>
        </p:spPr>
        <p:txBody>
          <a:bodyPr wrap="square" rtlCol="0">
            <a:spAutoFit/>
          </a:bodyPr>
          <a:lstStyle/>
          <a:p>
            <a:r>
              <a:rPr lang="fr-CH" sz="1600" b="1" u="sng" dirty="0" err="1" smtClean="0"/>
              <a:t>Experimental</a:t>
            </a:r>
            <a:r>
              <a:rPr lang="fr-CH" sz="1600" b="1" u="sng" dirty="0" smtClean="0"/>
              <a:t> group </a:t>
            </a:r>
            <a:r>
              <a:rPr lang="fr-CH" sz="1600" dirty="0" smtClean="0"/>
              <a:t>(EG) </a:t>
            </a:r>
            <a:r>
              <a:rPr lang="fr-CH" sz="1600" dirty="0" smtClean="0"/>
              <a:t>-&gt; </a:t>
            </a:r>
            <a:r>
              <a:rPr lang="fr-CH" sz="1600" u="sng" dirty="0" smtClean="0"/>
              <a:t>2 </a:t>
            </a:r>
            <a:r>
              <a:rPr lang="fr-CH" sz="1600" u="sng" dirty="0"/>
              <a:t>conditions </a:t>
            </a:r>
            <a:r>
              <a:rPr lang="fr-CH" sz="1600" u="sng" dirty="0" smtClean="0"/>
              <a:t>of </a:t>
            </a:r>
            <a:r>
              <a:rPr lang="fr-CH" sz="1600" u="sng" dirty="0" err="1" smtClean="0"/>
              <a:t>treatment</a:t>
            </a:r>
            <a:endParaRPr lang="fr-CH" sz="1600" dirty="0"/>
          </a:p>
          <a:p>
            <a:pPr lvl="2"/>
            <a:r>
              <a:rPr lang="fr-CH" sz="1600" dirty="0" smtClean="0"/>
              <a:t>EG1 – </a:t>
            </a:r>
            <a:r>
              <a:rPr lang="fr-CH" sz="1600" dirty="0" err="1" smtClean="0"/>
              <a:t>games</a:t>
            </a:r>
            <a:r>
              <a:rPr lang="fr-CH" sz="1600" dirty="0" smtClean="0"/>
              <a:t> at </a:t>
            </a:r>
            <a:r>
              <a:rPr lang="fr-CH" sz="1600" dirty="0" err="1" smtClean="0"/>
              <a:t>school</a:t>
            </a:r>
            <a:r>
              <a:rPr lang="fr-CH" sz="1600" dirty="0" smtClean="0"/>
              <a:t> – 4 classes (N = 72)</a:t>
            </a:r>
            <a:endParaRPr lang="fr-CH" sz="1600" dirty="0"/>
          </a:p>
          <a:p>
            <a:pPr lvl="2"/>
            <a:r>
              <a:rPr lang="fr-CH" sz="1600" dirty="0" smtClean="0"/>
              <a:t>EG2 – </a:t>
            </a:r>
            <a:r>
              <a:rPr lang="fr-CH" sz="1600" dirty="0" err="1" smtClean="0"/>
              <a:t>games</a:t>
            </a:r>
            <a:r>
              <a:rPr lang="fr-CH" sz="1600" dirty="0" smtClean="0"/>
              <a:t> in </a:t>
            </a:r>
            <a:r>
              <a:rPr lang="fr-CH" sz="1600" dirty="0" err="1" smtClean="0"/>
              <a:t>schools</a:t>
            </a:r>
            <a:r>
              <a:rPr lang="fr-CH" sz="1600" dirty="0" smtClean="0"/>
              <a:t> and at home – 7 classes (N = 87)</a:t>
            </a:r>
            <a:endParaRPr lang="fr-CH" sz="1600" dirty="0" smtClean="0"/>
          </a:p>
          <a:p>
            <a:pPr marL="0" lvl="2"/>
            <a:r>
              <a:rPr lang="fr-CH" sz="1600" b="1" u="sng" dirty="0" smtClean="0"/>
              <a:t>Control group </a:t>
            </a:r>
            <a:r>
              <a:rPr lang="fr-CH" sz="1600" dirty="0" smtClean="0"/>
              <a:t>(CG) – 4 classes</a:t>
            </a:r>
            <a:endParaRPr lang="en-US" sz="1600" dirty="0"/>
          </a:p>
        </p:txBody>
      </p:sp>
      <p:sp>
        <p:nvSpPr>
          <p:cNvPr id="3" name="TextBox 2"/>
          <p:cNvSpPr txBox="1"/>
          <p:nvPr/>
        </p:nvSpPr>
        <p:spPr>
          <a:xfrm>
            <a:off x="2969075" y="6212014"/>
            <a:ext cx="2455333" cy="369332"/>
          </a:xfrm>
          <a:prstGeom prst="rect">
            <a:avLst/>
          </a:prstGeom>
          <a:noFill/>
        </p:spPr>
        <p:txBody>
          <a:bodyPr wrap="square" rtlCol="0">
            <a:spAutoFit/>
          </a:bodyPr>
          <a:lstStyle/>
          <a:p>
            <a:r>
              <a:rPr lang="en-US" dirty="0" smtClean="0"/>
              <a:t>Parent </a:t>
            </a:r>
            <a:r>
              <a:rPr lang="en-US" dirty="0"/>
              <a:t>questionnaire</a:t>
            </a:r>
          </a:p>
        </p:txBody>
      </p:sp>
      <p:sp>
        <p:nvSpPr>
          <p:cNvPr id="6" name="TextBox 5"/>
          <p:cNvSpPr txBox="1"/>
          <p:nvPr/>
        </p:nvSpPr>
        <p:spPr>
          <a:xfrm rot="5400000">
            <a:off x="7339160" y="2451020"/>
            <a:ext cx="2578715" cy="369333"/>
          </a:xfrm>
          <a:prstGeom prst="rect">
            <a:avLst/>
          </a:prstGeom>
          <a:noFill/>
        </p:spPr>
        <p:txBody>
          <a:bodyPr wrap="square" rtlCol="0">
            <a:spAutoFit/>
          </a:bodyPr>
          <a:lstStyle/>
          <a:p>
            <a:pPr algn="ctr"/>
            <a:r>
              <a:rPr lang="fr-LU" u="sng" dirty="0" smtClean="0"/>
              <a:t>For Luxembourg</a:t>
            </a:r>
            <a:endParaRPr lang="en-US" u="sng" dirty="0"/>
          </a:p>
        </p:txBody>
      </p:sp>
      <p:pic>
        <p:nvPicPr>
          <p:cNvPr id="11" name="Picture 10"/>
          <p:cNvPicPr>
            <a:picLocks noChangeAspect="1"/>
          </p:cNvPicPr>
          <p:nvPr/>
        </p:nvPicPr>
        <p:blipFill>
          <a:blip r:embed="rId3"/>
          <a:stretch>
            <a:fillRect/>
          </a:stretch>
        </p:blipFill>
        <p:spPr>
          <a:xfrm>
            <a:off x="221601" y="3543588"/>
            <a:ext cx="1764326" cy="2561665"/>
          </a:xfrm>
          <a:prstGeom prst="rect">
            <a:avLst/>
          </a:prstGeom>
        </p:spPr>
      </p:pic>
      <p:pic>
        <p:nvPicPr>
          <p:cNvPr id="12" name="Picture 11"/>
          <p:cNvPicPr>
            <a:picLocks noChangeAspect="1"/>
          </p:cNvPicPr>
          <p:nvPr/>
        </p:nvPicPr>
        <p:blipFill>
          <a:blip r:embed="rId4"/>
          <a:stretch>
            <a:fillRect/>
          </a:stretch>
        </p:blipFill>
        <p:spPr>
          <a:xfrm>
            <a:off x="2143452" y="3489441"/>
            <a:ext cx="6561913" cy="2624765"/>
          </a:xfrm>
          <a:prstGeom prst="rect">
            <a:avLst/>
          </a:prstGeom>
        </p:spPr>
      </p:pic>
      <p:sp>
        <p:nvSpPr>
          <p:cNvPr id="15" name="TextBox 14"/>
          <p:cNvSpPr txBox="1"/>
          <p:nvPr/>
        </p:nvSpPr>
        <p:spPr>
          <a:xfrm>
            <a:off x="5625403" y="6229296"/>
            <a:ext cx="2455333" cy="369332"/>
          </a:xfrm>
          <a:prstGeom prst="rect">
            <a:avLst/>
          </a:prstGeom>
          <a:noFill/>
        </p:spPr>
        <p:txBody>
          <a:bodyPr wrap="square" rtlCol="0">
            <a:spAutoFit/>
          </a:bodyPr>
          <a:lstStyle/>
          <a:p>
            <a:r>
              <a:rPr lang="en-US" dirty="0" smtClean="0"/>
              <a:t>Parent </a:t>
            </a:r>
            <a:r>
              <a:rPr lang="en-US" dirty="0"/>
              <a:t>questionnaire</a:t>
            </a:r>
          </a:p>
        </p:txBody>
      </p:sp>
      <p:cxnSp>
        <p:nvCxnSpPr>
          <p:cNvPr id="17" name="Straight Arrow Connector 16"/>
          <p:cNvCxnSpPr>
            <a:endCxn id="3" idx="0"/>
          </p:cNvCxnSpPr>
          <p:nvPr/>
        </p:nvCxnSpPr>
        <p:spPr>
          <a:xfrm>
            <a:off x="4196741" y="5960533"/>
            <a:ext cx="1" cy="2514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6652074" y="5960533"/>
            <a:ext cx="1" cy="2514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58201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smtClean="0"/>
              <a:t>Experimental plan</a:t>
            </a:r>
            <a:endParaRPr lang="en-US" dirty="0"/>
          </a:p>
        </p:txBody>
      </p:sp>
      <p:sp>
        <p:nvSpPr>
          <p:cNvPr id="3" name="Text Placeholder 2"/>
          <p:cNvSpPr>
            <a:spLocks noGrp="1"/>
          </p:cNvSpPr>
          <p:nvPr>
            <p:ph type="body" sz="quarter" idx="13"/>
          </p:nvPr>
        </p:nvSpPr>
        <p:spPr/>
        <p:txBody>
          <a:bodyPr/>
          <a:lstStyle/>
          <a:p>
            <a:endParaRPr lang="fr-LU" dirty="0" smtClean="0"/>
          </a:p>
          <a:p>
            <a:endParaRPr lang="fr-LU" dirty="0"/>
          </a:p>
          <a:p>
            <a:endParaRPr lang="fr-LU" dirty="0" smtClean="0"/>
          </a:p>
          <a:p>
            <a:endParaRPr lang="en-US" dirty="0"/>
          </a:p>
        </p:txBody>
      </p:sp>
      <p:sp>
        <p:nvSpPr>
          <p:cNvPr id="5" name="TextBox 4"/>
          <p:cNvSpPr txBox="1"/>
          <p:nvPr/>
        </p:nvSpPr>
        <p:spPr>
          <a:xfrm>
            <a:off x="312813" y="3828980"/>
            <a:ext cx="8733453" cy="2431435"/>
          </a:xfrm>
          <a:prstGeom prst="rect">
            <a:avLst/>
          </a:prstGeom>
          <a:noFill/>
        </p:spPr>
        <p:txBody>
          <a:bodyPr wrap="square" rtlCol="0">
            <a:spAutoFit/>
          </a:bodyPr>
          <a:lstStyle/>
          <a:p>
            <a:pPr marL="228600" indent="-228600">
              <a:spcBef>
                <a:spcPts val="600"/>
              </a:spcBef>
              <a:spcAft>
                <a:spcPts val="600"/>
              </a:spcAft>
              <a:buClr>
                <a:schemeClr val="accent2"/>
              </a:buClr>
              <a:buSzPct val="100000"/>
              <a:buFont typeface="Wingdings" charset="2"/>
              <a:buChar char="§"/>
            </a:pPr>
            <a:r>
              <a:rPr lang="en-US" sz="2000" dirty="0">
                <a:solidFill>
                  <a:srgbClr val="595959"/>
                </a:solidFill>
                <a:latin typeface="+mn-lt"/>
              </a:rPr>
              <a:t>8-week intervention </a:t>
            </a:r>
          </a:p>
          <a:p>
            <a:pPr marL="228600" indent="-228600">
              <a:spcBef>
                <a:spcPts val="600"/>
              </a:spcBef>
              <a:spcAft>
                <a:spcPts val="600"/>
              </a:spcAft>
              <a:buClr>
                <a:schemeClr val="accent2"/>
              </a:buClr>
              <a:buSzPct val="100000"/>
              <a:buFont typeface="Wingdings" charset="2"/>
              <a:buChar char="§"/>
            </a:pPr>
            <a:r>
              <a:rPr lang="en-US" sz="2000" dirty="0" smtClean="0">
                <a:solidFill>
                  <a:srgbClr val="595959"/>
                </a:solidFill>
                <a:latin typeface="+mn-lt"/>
              </a:rPr>
              <a:t>Implementation </a:t>
            </a:r>
            <a:r>
              <a:rPr lang="en-US" sz="2000" dirty="0">
                <a:solidFill>
                  <a:srgbClr val="595959"/>
                </a:solidFill>
                <a:latin typeface="+mn-lt"/>
              </a:rPr>
              <a:t>by teachers </a:t>
            </a:r>
            <a:r>
              <a:rPr lang="en-US" sz="2000" dirty="0" smtClean="0">
                <a:solidFill>
                  <a:srgbClr val="595959"/>
                </a:solidFill>
                <a:latin typeface="+mn-lt"/>
              </a:rPr>
              <a:t>themselves</a:t>
            </a:r>
            <a:endParaRPr lang="en-US" sz="2000" dirty="0">
              <a:solidFill>
                <a:srgbClr val="595959"/>
              </a:solidFill>
              <a:latin typeface="+mn-lt"/>
            </a:endParaRPr>
          </a:p>
          <a:p>
            <a:pPr marL="228600" indent="-228600">
              <a:spcBef>
                <a:spcPts val="600"/>
              </a:spcBef>
              <a:spcAft>
                <a:spcPts val="600"/>
              </a:spcAft>
              <a:buClr>
                <a:schemeClr val="accent2"/>
              </a:buClr>
              <a:buSzPct val="100000"/>
              <a:buFont typeface="Wingdings" charset="2"/>
              <a:buChar char="§"/>
            </a:pPr>
            <a:r>
              <a:rPr lang="en-US" sz="2000" dirty="0">
                <a:solidFill>
                  <a:srgbClr val="595959"/>
                </a:solidFill>
                <a:latin typeface="+mn-lt"/>
              </a:rPr>
              <a:t>Teachers benefited from a 20-hour professional development program on the following two themes:</a:t>
            </a:r>
          </a:p>
          <a:p>
            <a:pPr marL="685800" lvl="2" indent="-228600" algn="just">
              <a:spcBef>
                <a:spcPts val="600"/>
              </a:spcBef>
              <a:spcAft>
                <a:spcPts val="600"/>
              </a:spcAft>
              <a:buClr>
                <a:schemeClr val="accent2"/>
              </a:buClr>
              <a:buSzPct val="100000"/>
              <a:buFont typeface="Wingdings" charset="2"/>
              <a:buChar char="§"/>
            </a:pPr>
            <a:r>
              <a:rPr lang="en-US" sz="1600" dirty="0">
                <a:solidFill>
                  <a:srgbClr val="595959"/>
                </a:solidFill>
                <a:latin typeface="+mn-lt"/>
                <a:cs typeface="+mn-cs"/>
              </a:rPr>
              <a:t>the development of the first </a:t>
            </a:r>
            <a:r>
              <a:rPr lang="en-US" sz="1600" dirty="0" smtClean="0">
                <a:solidFill>
                  <a:srgbClr val="595959"/>
                </a:solidFill>
                <a:latin typeface="+mn-lt"/>
                <a:cs typeface="+mn-cs"/>
              </a:rPr>
              <a:t>numerical competencies through </a:t>
            </a:r>
            <a:r>
              <a:rPr lang="en-US" sz="1600" dirty="0">
                <a:solidFill>
                  <a:srgbClr val="595959"/>
                </a:solidFill>
                <a:latin typeface="+mn-lt"/>
                <a:cs typeface="+mn-cs"/>
              </a:rPr>
              <a:t>a </a:t>
            </a:r>
            <a:r>
              <a:rPr lang="en-US" sz="1600" dirty="0" smtClean="0">
                <a:solidFill>
                  <a:srgbClr val="595959"/>
                </a:solidFill>
                <a:latin typeface="+mn-lt"/>
                <a:cs typeface="+mn-cs"/>
              </a:rPr>
              <a:t>play-based </a:t>
            </a:r>
            <a:r>
              <a:rPr lang="en-US" sz="1600" dirty="0">
                <a:solidFill>
                  <a:srgbClr val="595959"/>
                </a:solidFill>
                <a:latin typeface="+mn-lt"/>
                <a:cs typeface="+mn-cs"/>
              </a:rPr>
              <a:t>approach </a:t>
            </a:r>
          </a:p>
          <a:p>
            <a:pPr marL="685800" lvl="2" indent="-228600" algn="just">
              <a:spcBef>
                <a:spcPts val="600"/>
              </a:spcBef>
              <a:spcAft>
                <a:spcPts val="600"/>
              </a:spcAft>
              <a:buClr>
                <a:schemeClr val="accent2"/>
              </a:buClr>
              <a:buSzPct val="100000"/>
              <a:buFont typeface="Wingdings" charset="2"/>
              <a:buChar char="§"/>
            </a:pPr>
            <a:r>
              <a:rPr lang="en-US" sz="1600" dirty="0">
                <a:solidFill>
                  <a:srgbClr val="595959"/>
                </a:solidFill>
                <a:latin typeface="+mn-lt"/>
                <a:cs typeface="+mn-cs"/>
              </a:rPr>
              <a:t>school-family </a:t>
            </a:r>
            <a:r>
              <a:rPr lang="en-US" sz="1600" dirty="0" smtClean="0">
                <a:solidFill>
                  <a:srgbClr val="595959"/>
                </a:solidFill>
                <a:latin typeface="+mn-lt"/>
                <a:cs typeface="+mn-cs"/>
              </a:rPr>
              <a:t>relationship </a:t>
            </a:r>
            <a:r>
              <a:rPr lang="en-US" sz="1600" dirty="0">
                <a:solidFill>
                  <a:srgbClr val="595959"/>
                </a:solidFill>
                <a:latin typeface="+mn-lt"/>
                <a:cs typeface="+mn-cs"/>
              </a:rPr>
              <a:t>and parental involvement </a:t>
            </a:r>
          </a:p>
        </p:txBody>
      </p:sp>
      <p:cxnSp>
        <p:nvCxnSpPr>
          <p:cNvPr id="6" name="Straight Arrow Connector 5"/>
          <p:cNvCxnSpPr/>
          <p:nvPr/>
        </p:nvCxnSpPr>
        <p:spPr>
          <a:xfrm flipH="1">
            <a:off x="4652240" y="3205988"/>
            <a:ext cx="1" cy="42908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p:nvPicPr>
        <p:blipFill>
          <a:blip r:embed="rId2"/>
          <a:stretch>
            <a:fillRect/>
          </a:stretch>
        </p:blipFill>
        <p:spPr>
          <a:xfrm>
            <a:off x="771820" y="1800000"/>
            <a:ext cx="7586133" cy="1119783"/>
          </a:xfrm>
          <a:prstGeom prst="rect">
            <a:avLst/>
          </a:prstGeom>
        </p:spPr>
      </p:pic>
    </p:spTree>
    <p:extLst>
      <p:ext uri="{BB962C8B-B14F-4D97-AF65-F5344CB8AC3E}">
        <p14:creationId xmlns:p14="http://schemas.microsoft.com/office/powerpoint/2010/main" val="23323626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smtClean="0"/>
              <a:t>Experimental plan</a:t>
            </a:r>
            <a:endParaRPr lang="en-US" dirty="0"/>
          </a:p>
        </p:txBody>
      </p:sp>
      <p:sp>
        <p:nvSpPr>
          <p:cNvPr id="3" name="Text Placeholder 2"/>
          <p:cNvSpPr>
            <a:spLocks noGrp="1"/>
          </p:cNvSpPr>
          <p:nvPr>
            <p:ph type="body" sz="quarter" idx="13"/>
          </p:nvPr>
        </p:nvSpPr>
        <p:spPr/>
        <p:txBody>
          <a:bodyPr/>
          <a:lstStyle/>
          <a:p>
            <a:endParaRPr lang="fr-LU" dirty="0" smtClean="0"/>
          </a:p>
          <a:p>
            <a:endParaRPr lang="fr-LU" dirty="0"/>
          </a:p>
          <a:p>
            <a:endParaRPr lang="fr-LU" dirty="0" smtClean="0"/>
          </a:p>
          <a:p>
            <a:endParaRPr lang="en-US" dirty="0"/>
          </a:p>
        </p:txBody>
      </p:sp>
      <p:pic>
        <p:nvPicPr>
          <p:cNvPr id="5" name="Picture 4"/>
          <p:cNvPicPr>
            <a:picLocks noChangeAspect="1"/>
          </p:cNvPicPr>
          <p:nvPr/>
        </p:nvPicPr>
        <p:blipFill>
          <a:blip r:embed="rId2"/>
          <a:stretch>
            <a:fillRect/>
          </a:stretch>
        </p:blipFill>
        <p:spPr>
          <a:xfrm>
            <a:off x="382144" y="1483383"/>
            <a:ext cx="8365483" cy="1388533"/>
          </a:xfrm>
          <a:prstGeom prst="rect">
            <a:avLst/>
          </a:prstGeom>
        </p:spPr>
      </p:pic>
      <p:sp>
        <p:nvSpPr>
          <p:cNvPr id="6" name="TextBox 5"/>
          <p:cNvSpPr txBox="1"/>
          <p:nvPr/>
        </p:nvSpPr>
        <p:spPr>
          <a:xfrm>
            <a:off x="233267" y="3079222"/>
            <a:ext cx="8453535" cy="3400931"/>
          </a:xfrm>
          <a:prstGeom prst="rect">
            <a:avLst/>
          </a:prstGeom>
          <a:noFill/>
        </p:spPr>
        <p:txBody>
          <a:bodyPr wrap="square" rtlCol="0">
            <a:spAutoFit/>
          </a:bodyPr>
          <a:lstStyle/>
          <a:p>
            <a:pPr marL="228600" indent="-228600">
              <a:spcBef>
                <a:spcPts val="600"/>
              </a:spcBef>
              <a:spcAft>
                <a:spcPts val="600"/>
              </a:spcAft>
              <a:buClr>
                <a:schemeClr val="accent2"/>
              </a:buClr>
              <a:buSzPct val="100000"/>
              <a:buFont typeface="Wingdings" charset="2"/>
              <a:buChar char="§"/>
            </a:pPr>
            <a:r>
              <a:rPr lang="en-US" sz="2000" b="1" dirty="0">
                <a:solidFill>
                  <a:srgbClr val="595959"/>
                </a:solidFill>
                <a:latin typeface="+mn-lt"/>
              </a:rPr>
              <a:t>Parents' questionnaire</a:t>
            </a:r>
            <a:r>
              <a:rPr lang="en-US" sz="2000" dirty="0">
                <a:solidFill>
                  <a:srgbClr val="595959"/>
                </a:solidFill>
                <a:latin typeface="+mn-lt"/>
              </a:rPr>
              <a:t>: before intervention </a:t>
            </a:r>
            <a:endParaRPr lang="en-US" sz="2000" dirty="0">
              <a:solidFill>
                <a:srgbClr val="595959"/>
              </a:solidFill>
              <a:latin typeface="+mn-lt"/>
            </a:endParaRP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Collection </a:t>
            </a:r>
            <a:r>
              <a:rPr lang="en-US" sz="1600" dirty="0">
                <a:solidFill>
                  <a:srgbClr val="595959"/>
                </a:solidFill>
                <a:latin typeface="+mn-lt"/>
                <a:cs typeface="+mn-cs"/>
              </a:rPr>
              <a:t>of socio-demographic data + Collection of family beliefs and practices related to </a:t>
            </a:r>
            <a:r>
              <a:rPr lang="en-US" sz="1600" dirty="0">
                <a:solidFill>
                  <a:srgbClr val="595959"/>
                </a:solidFill>
                <a:latin typeface="+mn-lt"/>
                <a:cs typeface="+mn-cs"/>
              </a:rPr>
              <a:t>numeracy</a:t>
            </a: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Return </a:t>
            </a:r>
            <a:r>
              <a:rPr lang="en-US" sz="1600" dirty="0">
                <a:solidFill>
                  <a:srgbClr val="595959"/>
                </a:solidFill>
                <a:latin typeface="+mn-lt"/>
                <a:cs typeface="+mn-cs"/>
              </a:rPr>
              <a:t>of 63% (// 569 children) </a:t>
            </a:r>
            <a:r>
              <a:rPr lang="en-US" sz="1600" dirty="0">
                <a:solidFill>
                  <a:srgbClr val="595959"/>
                </a:solidFill>
                <a:latin typeface="+mn-lt"/>
                <a:cs typeface="+mn-cs"/>
              </a:rPr>
              <a:t>-&gt; </a:t>
            </a:r>
            <a:r>
              <a:rPr lang="en-US" sz="1600" dirty="0">
                <a:solidFill>
                  <a:srgbClr val="595959"/>
                </a:solidFill>
                <a:latin typeface="+mn-lt"/>
                <a:cs typeface="+mn-cs"/>
              </a:rPr>
              <a:t>under-representation of children with low </a:t>
            </a:r>
            <a:r>
              <a:rPr lang="en-US" sz="1600" dirty="0">
                <a:solidFill>
                  <a:srgbClr val="595959"/>
                </a:solidFill>
                <a:latin typeface="+mn-lt"/>
                <a:cs typeface="+mn-cs"/>
              </a:rPr>
              <a:t>skills</a:t>
            </a:r>
          </a:p>
          <a:p>
            <a:pPr marL="228600" indent="-228600">
              <a:spcBef>
                <a:spcPts val="600"/>
              </a:spcBef>
              <a:spcAft>
                <a:spcPts val="600"/>
              </a:spcAft>
              <a:buClr>
                <a:schemeClr val="accent2"/>
              </a:buClr>
              <a:buSzPct val="100000"/>
              <a:buFont typeface="Wingdings" charset="2"/>
              <a:buChar char="§"/>
            </a:pPr>
            <a:r>
              <a:rPr lang="en-US" sz="2000" b="1" dirty="0">
                <a:solidFill>
                  <a:srgbClr val="595959"/>
                </a:solidFill>
                <a:latin typeface="+mn-lt"/>
              </a:rPr>
              <a:t>Communication </a:t>
            </a:r>
            <a:r>
              <a:rPr lang="en-US" sz="2000" b="1" dirty="0">
                <a:solidFill>
                  <a:srgbClr val="595959"/>
                </a:solidFill>
                <a:latin typeface="+mn-lt"/>
              </a:rPr>
              <a:t>booklet </a:t>
            </a:r>
            <a:endParaRPr lang="en-US" sz="2000" b="1" dirty="0">
              <a:solidFill>
                <a:srgbClr val="595959"/>
              </a:solidFill>
              <a:latin typeface="+mn-lt"/>
            </a:endParaRP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Bidirectional </a:t>
            </a:r>
            <a:r>
              <a:rPr lang="en-US" sz="1600" dirty="0">
                <a:solidFill>
                  <a:srgbClr val="595959"/>
                </a:solidFill>
                <a:latin typeface="+mn-lt"/>
                <a:cs typeface="+mn-cs"/>
              </a:rPr>
              <a:t>communication </a:t>
            </a:r>
            <a:r>
              <a:rPr lang="en-US" sz="1600" dirty="0">
                <a:solidFill>
                  <a:srgbClr val="595959"/>
                </a:solidFill>
                <a:latin typeface="+mn-lt"/>
                <a:cs typeface="+mn-cs"/>
              </a:rPr>
              <a:t>tool</a:t>
            </a: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Compilation </a:t>
            </a:r>
            <a:r>
              <a:rPr lang="en-US" sz="1600" dirty="0">
                <a:solidFill>
                  <a:srgbClr val="595959"/>
                </a:solidFill>
                <a:latin typeface="+mn-lt"/>
                <a:cs typeface="+mn-cs"/>
              </a:rPr>
              <a:t>of the implementation of the "family games" </a:t>
            </a:r>
            <a:r>
              <a:rPr lang="en-US" sz="1600" dirty="0">
                <a:solidFill>
                  <a:srgbClr val="595959"/>
                </a:solidFill>
                <a:latin typeface="+mn-lt"/>
                <a:cs typeface="+mn-cs"/>
              </a:rPr>
              <a:t>scheme</a:t>
            </a: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Frequency </a:t>
            </a:r>
            <a:r>
              <a:rPr lang="en-US" sz="1600" dirty="0">
                <a:solidFill>
                  <a:srgbClr val="595959"/>
                </a:solidFill>
                <a:latin typeface="+mn-lt"/>
                <a:cs typeface="+mn-cs"/>
              </a:rPr>
              <a:t>of games per week -&gt; occurrence of games equal to or greater than 2X/week</a:t>
            </a:r>
            <a:r>
              <a:rPr lang="en-US" sz="1600" dirty="0">
                <a:solidFill>
                  <a:srgbClr val="595959"/>
                </a:solidFill>
                <a:latin typeface="+mn-lt"/>
                <a:cs typeface="+mn-cs"/>
              </a:rPr>
              <a:t>.</a:t>
            </a: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Difficulties </a:t>
            </a:r>
            <a:r>
              <a:rPr lang="en-US" sz="1600" dirty="0">
                <a:solidFill>
                  <a:srgbClr val="595959"/>
                </a:solidFill>
                <a:latin typeface="+mn-lt"/>
                <a:cs typeface="+mn-cs"/>
              </a:rPr>
              <a:t>encountered, pleasure experienced, with whom the child plays</a:t>
            </a:r>
            <a:r>
              <a:rPr lang="en-US" sz="1600" dirty="0">
                <a:solidFill>
                  <a:srgbClr val="595959"/>
                </a:solidFill>
                <a:latin typeface="+mn-lt"/>
                <a:cs typeface="+mn-cs"/>
              </a:rPr>
              <a:t>,...</a:t>
            </a:r>
          </a:p>
          <a:p>
            <a:pPr marL="685800" lvl="2" indent="-228600" algn="just">
              <a:spcBef>
                <a:spcPts val="0"/>
              </a:spcBef>
              <a:spcAft>
                <a:spcPts val="0"/>
              </a:spcAft>
              <a:buClr>
                <a:schemeClr val="accent2"/>
              </a:buClr>
              <a:buSzPct val="100000"/>
              <a:buFont typeface="Wingdings" charset="2"/>
              <a:buChar char="§"/>
            </a:pPr>
            <a:r>
              <a:rPr lang="en-US" sz="1600" dirty="0">
                <a:solidFill>
                  <a:srgbClr val="595959"/>
                </a:solidFill>
                <a:latin typeface="+mn-lt"/>
                <a:cs typeface="+mn-cs"/>
              </a:rPr>
              <a:t>58</a:t>
            </a:r>
            <a:r>
              <a:rPr lang="en-US" sz="1600" dirty="0">
                <a:solidFill>
                  <a:srgbClr val="595959"/>
                </a:solidFill>
                <a:latin typeface="+mn-lt"/>
                <a:cs typeface="+mn-cs"/>
              </a:rPr>
              <a:t>% of parents submitted at least 1 notebook during the 8 weeks / 50% submitted between 7 and </a:t>
            </a:r>
            <a:r>
              <a:rPr lang="en-US" sz="1600" dirty="0">
                <a:solidFill>
                  <a:srgbClr val="595959"/>
                </a:solidFill>
                <a:latin typeface="+mn-lt"/>
                <a:cs typeface="+mn-cs"/>
              </a:rPr>
              <a:t>8</a:t>
            </a:r>
            <a:endParaRPr lang="en-US" sz="1600" dirty="0">
              <a:solidFill>
                <a:srgbClr val="595959"/>
              </a:solidFill>
              <a:latin typeface="+mn-lt"/>
              <a:cs typeface="+mn-cs"/>
            </a:endParaRPr>
          </a:p>
        </p:txBody>
      </p:sp>
      <p:cxnSp>
        <p:nvCxnSpPr>
          <p:cNvPr id="7" name="Straight Arrow Connector 6"/>
          <p:cNvCxnSpPr/>
          <p:nvPr/>
        </p:nvCxnSpPr>
        <p:spPr>
          <a:xfrm flipH="1">
            <a:off x="4460034" y="2603419"/>
            <a:ext cx="1" cy="429089"/>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49086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the presentation</a:t>
            </a:r>
            <a:endParaRPr lang="en-US" dirty="0"/>
          </a:p>
        </p:txBody>
      </p:sp>
      <p:sp>
        <p:nvSpPr>
          <p:cNvPr id="3" name="Text Placeholder 2"/>
          <p:cNvSpPr>
            <a:spLocks noGrp="1"/>
          </p:cNvSpPr>
          <p:nvPr>
            <p:ph type="body" sz="quarter" idx="13"/>
          </p:nvPr>
        </p:nvSpPr>
        <p:spPr>
          <a:xfrm>
            <a:off x="496887" y="1598522"/>
            <a:ext cx="8136000" cy="4868863"/>
          </a:xfrm>
        </p:spPr>
        <p:txBody>
          <a:bodyPr/>
          <a:lstStyle/>
          <a:p>
            <a:pPr algn="just"/>
            <a:endParaRPr lang="fr-LU" sz="2400" dirty="0" smtClean="0"/>
          </a:p>
          <a:p>
            <a:pPr algn="just"/>
            <a:r>
              <a:rPr lang="fr-LU" sz="2400" dirty="0" err="1" smtClean="0"/>
              <a:t>Theoretical</a:t>
            </a:r>
            <a:r>
              <a:rPr lang="fr-LU" sz="2400" dirty="0" smtClean="0"/>
              <a:t> </a:t>
            </a:r>
            <a:r>
              <a:rPr lang="fr-LU" sz="2400" dirty="0" err="1" smtClean="0"/>
              <a:t>framework</a:t>
            </a:r>
            <a:r>
              <a:rPr lang="fr-LU" sz="2400" dirty="0" smtClean="0"/>
              <a:t> </a:t>
            </a:r>
          </a:p>
          <a:p>
            <a:pPr lvl="1" algn="just"/>
            <a:r>
              <a:rPr lang="fr-LU" sz="2200" dirty="0" err="1" smtClean="0"/>
              <a:t>School-family</a:t>
            </a:r>
            <a:r>
              <a:rPr lang="fr-LU" sz="2200" dirty="0" smtClean="0"/>
              <a:t> </a:t>
            </a:r>
            <a:r>
              <a:rPr lang="fr-LU" sz="2200" dirty="0" err="1" smtClean="0"/>
              <a:t>relationship</a:t>
            </a:r>
            <a:r>
              <a:rPr lang="fr-LU" sz="2200" dirty="0" smtClean="0"/>
              <a:t> and parental involvement</a:t>
            </a:r>
          </a:p>
          <a:p>
            <a:pPr lvl="1"/>
            <a:r>
              <a:rPr lang="fr-LU" sz="2200" dirty="0"/>
              <a:t>Parents’ </a:t>
            </a:r>
            <a:r>
              <a:rPr lang="fr-LU" sz="2200" dirty="0" err="1"/>
              <a:t>role</a:t>
            </a:r>
            <a:r>
              <a:rPr lang="fr-LU" sz="2200" dirty="0"/>
              <a:t> </a:t>
            </a:r>
            <a:r>
              <a:rPr lang="fr-LU" sz="2200" dirty="0" smtClean="0"/>
              <a:t>construction and Parental </a:t>
            </a:r>
            <a:r>
              <a:rPr lang="fr-LU" sz="2200" dirty="0"/>
              <a:t>self-</a:t>
            </a:r>
            <a:r>
              <a:rPr lang="fr-LU" sz="2200" dirty="0" err="1"/>
              <a:t>efficacy</a:t>
            </a:r>
            <a:endParaRPr lang="fr-LU" sz="2200" dirty="0"/>
          </a:p>
          <a:p>
            <a:pPr algn="just"/>
            <a:r>
              <a:rPr lang="fr-LU" sz="2400" i="1" dirty="0" err="1" smtClean="0"/>
              <a:t>Methodology</a:t>
            </a:r>
            <a:r>
              <a:rPr lang="fr-LU" sz="2400" i="1" dirty="0" smtClean="0"/>
              <a:t> of </a:t>
            </a:r>
            <a:r>
              <a:rPr lang="fr-LU" sz="2400" i="1" dirty="0" err="1" smtClean="0"/>
              <a:t>MathPlay</a:t>
            </a:r>
            <a:r>
              <a:rPr lang="fr-LU" sz="2400" dirty="0" smtClean="0"/>
              <a:t> </a:t>
            </a:r>
            <a:r>
              <a:rPr lang="fr-LU" sz="2400" dirty="0" err="1" smtClean="0"/>
              <a:t>research</a:t>
            </a:r>
            <a:r>
              <a:rPr lang="fr-LU" sz="2400" dirty="0" smtClean="0"/>
              <a:t> </a:t>
            </a:r>
          </a:p>
          <a:p>
            <a:pPr algn="just"/>
            <a:r>
              <a:rPr lang="fr-LU" sz="2400" dirty="0" smtClean="0"/>
              <a:t>Main </a:t>
            </a:r>
            <a:r>
              <a:rPr lang="fr-LU" sz="2400" dirty="0" err="1" smtClean="0"/>
              <a:t>results</a:t>
            </a:r>
            <a:endParaRPr lang="fr-LU" sz="2400" dirty="0" smtClean="0"/>
          </a:p>
          <a:p>
            <a:pPr algn="just"/>
            <a:r>
              <a:rPr lang="fr-LU" sz="2400" dirty="0" smtClean="0"/>
              <a:t>Discussion</a:t>
            </a:r>
            <a:endParaRPr lang="en-US" sz="2400" dirty="0"/>
          </a:p>
        </p:txBody>
      </p:sp>
    </p:spTree>
    <p:extLst>
      <p:ext uri="{BB962C8B-B14F-4D97-AF65-F5344CB8AC3E}">
        <p14:creationId xmlns:p14="http://schemas.microsoft.com/office/powerpoint/2010/main" val="1153369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smtClean="0"/>
              <a:t>Measures</a:t>
            </a:r>
            <a:endParaRPr lang="en-US" dirty="0"/>
          </a:p>
        </p:txBody>
      </p:sp>
      <p:sp>
        <p:nvSpPr>
          <p:cNvPr id="3" name="Text Placeholder 2"/>
          <p:cNvSpPr>
            <a:spLocks noGrp="1"/>
          </p:cNvSpPr>
          <p:nvPr>
            <p:ph type="body" sz="quarter" idx="13"/>
          </p:nvPr>
        </p:nvSpPr>
        <p:spPr>
          <a:xfrm>
            <a:off x="496800" y="1410534"/>
            <a:ext cx="8136000" cy="4868863"/>
          </a:xfrm>
        </p:spPr>
        <p:txBody>
          <a:bodyPr/>
          <a:lstStyle/>
          <a:p>
            <a:r>
              <a:rPr lang="en-US" sz="1800" b="1" u="sng" dirty="0"/>
              <a:t>Parents' Construction of the </a:t>
            </a:r>
            <a:r>
              <a:rPr lang="en-US" sz="1800" b="1" u="sng" dirty="0" smtClean="0"/>
              <a:t>Parental Role</a:t>
            </a:r>
            <a:r>
              <a:rPr lang="en-US" sz="1800" b="1" dirty="0" smtClean="0"/>
              <a:t> :</a:t>
            </a:r>
            <a:r>
              <a:rPr lang="en-US" sz="1800" dirty="0" smtClean="0"/>
              <a:t> 2 dimensions</a:t>
            </a:r>
          </a:p>
          <a:p>
            <a:pPr lvl="1">
              <a:spcBef>
                <a:spcPts val="1200"/>
              </a:spcBef>
            </a:pPr>
            <a:r>
              <a:rPr lang="en-US" sz="1600" b="1" i="1" dirty="0">
                <a:solidFill>
                  <a:srgbClr val="FFC000"/>
                </a:solidFill>
              </a:rPr>
              <a:t>Beliefs about the activities specific to his or her </a:t>
            </a:r>
            <a:r>
              <a:rPr lang="en-US" sz="1600" b="1" i="1" dirty="0" smtClean="0">
                <a:solidFill>
                  <a:srgbClr val="FFC000"/>
                </a:solidFill>
              </a:rPr>
              <a:t>role </a:t>
            </a:r>
          </a:p>
          <a:p>
            <a:pPr lvl="2"/>
            <a:r>
              <a:rPr lang="fr-LU" sz="1400" dirty="0" smtClean="0"/>
              <a:t>Hoover-Dempsey et al. (2005)</a:t>
            </a:r>
          </a:p>
          <a:p>
            <a:pPr lvl="2"/>
            <a:r>
              <a:rPr lang="fr-LU" sz="1400" dirty="0" smtClean="0"/>
              <a:t>7 items - 6 </a:t>
            </a:r>
            <a:r>
              <a:rPr lang="fr-LU" sz="1400" dirty="0"/>
              <a:t>position agreement </a:t>
            </a:r>
            <a:r>
              <a:rPr lang="fr-LU" sz="1400" dirty="0" smtClean="0"/>
              <a:t>Likert </a:t>
            </a:r>
            <a:r>
              <a:rPr lang="fr-LU" sz="1400" dirty="0" err="1" smtClean="0"/>
              <a:t>scale</a:t>
            </a:r>
            <a:r>
              <a:rPr lang="fr-LU" sz="1400" dirty="0" smtClean="0"/>
              <a:t> – </a:t>
            </a:r>
            <a:r>
              <a:rPr lang="el-GR" sz="1400" dirty="0" smtClean="0"/>
              <a:t>α</a:t>
            </a:r>
            <a:r>
              <a:rPr lang="fr-LU" sz="1400" dirty="0" smtClean="0"/>
              <a:t> = .77 </a:t>
            </a:r>
            <a:r>
              <a:rPr lang="fr-LU" sz="1400" dirty="0" err="1" smtClean="0"/>
              <a:t>father</a:t>
            </a:r>
            <a:r>
              <a:rPr lang="fr-LU" sz="1400" dirty="0" smtClean="0"/>
              <a:t> / .72 </a:t>
            </a:r>
            <a:r>
              <a:rPr lang="fr-LU" sz="1400" dirty="0" err="1" smtClean="0"/>
              <a:t>mother</a:t>
            </a:r>
            <a:endParaRPr lang="fr-LU" sz="1400" dirty="0" smtClean="0"/>
          </a:p>
          <a:p>
            <a:pPr lvl="1">
              <a:spcBef>
                <a:spcPts val="1200"/>
              </a:spcBef>
            </a:pPr>
            <a:r>
              <a:rPr lang="en-US" sz="1600" b="1" i="1" dirty="0" smtClean="0">
                <a:solidFill>
                  <a:srgbClr val="FFC000"/>
                </a:solidFill>
              </a:rPr>
              <a:t>Beliefs about activities </a:t>
            </a:r>
            <a:r>
              <a:rPr lang="en-US" sz="1600" b="1" i="1" dirty="0">
                <a:solidFill>
                  <a:srgbClr val="FFC000"/>
                </a:solidFill>
              </a:rPr>
              <a:t>offered at home related to </a:t>
            </a:r>
            <a:r>
              <a:rPr lang="en-US" sz="1600" b="1" i="1" dirty="0">
                <a:solidFill>
                  <a:srgbClr val="FFC000"/>
                </a:solidFill>
              </a:rPr>
              <a:t>math</a:t>
            </a:r>
          </a:p>
          <a:p>
            <a:pPr lvl="2"/>
            <a:r>
              <a:rPr lang="fr-LU" sz="1400" dirty="0" err="1" smtClean="0"/>
              <a:t>Scale</a:t>
            </a:r>
            <a:r>
              <a:rPr lang="fr-LU" sz="1400" dirty="0" smtClean="0"/>
              <a:t> </a:t>
            </a:r>
            <a:r>
              <a:rPr lang="fr-LU" sz="1400" dirty="0" err="1" smtClean="0"/>
              <a:t>developed</a:t>
            </a:r>
            <a:r>
              <a:rPr lang="fr-LU" sz="1400" dirty="0" smtClean="0"/>
              <a:t> by the </a:t>
            </a:r>
            <a:r>
              <a:rPr lang="fr-LU" sz="1400" dirty="0" err="1" smtClean="0"/>
              <a:t>research</a:t>
            </a:r>
            <a:r>
              <a:rPr lang="fr-LU" sz="1400" dirty="0" smtClean="0"/>
              <a:t> team</a:t>
            </a:r>
          </a:p>
          <a:p>
            <a:pPr lvl="2"/>
            <a:r>
              <a:rPr lang="fr-LU" sz="1400" dirty="0" smtClean="0"/>
              <a:t>3 items – 6 position </a:t>
            </a:r>
            <a:r>
              <a:rPr lang="fr-LU" sz="1400" dirty="0" err="1" smtClean="0"/>
              <a:t>frequency</a:t>
            </a:r>
            <a:r>
              <a:rPr lang="fr-LU" sz="1400" dirty="0" smtClean="0"/>
              <a:t> Likert </a:t>
            </a:r>
            <a:r>
              <a:rPr lang="fr-LU" sz="1400" dirty="0" err="1" smtClean="0"/>
              <a:t>scale</a:t>
            </a:r>
            <a:r>
              <a:rPr lang="fr-LU" sz="1400" dirty="0" smtClean="0"/>
              <a:t> - </a:t>
            </a:r>
            <a:r>
              <a:rPr lang="el-GR" sz="1400" dirty="0"/>
              <a:t>α</a:t>
            </a:r>
            <a:r>
              <a:rPr lang="fr-LU" sz="1400" dirty="0"/>
              <a:t> = </a:t>
            </a:r>
            <a:r>
              <a:rPr lang="fr-LU" sz="1400" dirty="0" smtClean="0"/>
              <a:t>.95 </a:t>
            </a:r>
            <a:r>
              <a:rPr lang="fr-LU" sz="1400" dirty="0" err="1"/>
              <a:t>father</a:t>
            </a:r>
            <a:r>
              <a:rPr lang="fr-LU" sz="1400" dirty="0"/>
              <a:t> / </a:t>
            </a:r>
            <a:r>
              <a:rPr lang="fr-LU" sz="1400" dirty="0" smtClean="0"/>
              <a:t>.96 </a:t>
            </a:r>
            <a:r>
              <a:rPr lang="fr-LU" sz="1400" dirty="0" err="1"/>
              <a:t>mother</a:t>
            </a:r>
            <a:endParaRPr lang="en-US" sz="1400" dirty="0"/>
          </a:p>
          <a:p>
            <a:r>
              <a:rPr lang="en-US" sz="1800" b="1" u="sng" dirty="0"/>
              <a:t>Parents</a:t>
            </a:r>
            <a:r>
              <a:rPr lang="en-US" sz="1800" b="1" u="sng" dirty="0"/>
              <a:t>' Sense of Efficacy </a:t>
            </a:r>
            <a:r>
              <a:rPr lang="en-US" sz="1800" dirty="0" smtClean="0"/>
              <a:t>: 2 dimensions</a:t>
            </a:r>
          </a:p>
          <a:p>
            <a:pPr lvl="1">
              <a:spcBef>
                <a:spcPts val="1200"/>
              </a:spcBef>
            </a:pPr>
            <a:r>
              <a:rPr lang="en-US" sz="1600" b="1" i="1" dirty="0" smtClean="0">
                <a:solidFill>
                  <a:srgbClr val="FFC000"/>
                </a:solidFill>
              </a:rPr>
              <a:t>Parental self-efficacy for helping child succeed in school</a:t>
            </a:r>
            <a:endParaRPr lang="en-US" sz="1600" b="1" i="1" dirty="0">
              <a:solidFill>
                <a:srgbClr val="FFC000"/>
              </a:solidFill>
            </a:endParaRPr>
          </a:p>
          <a:p>
            <a:pPr lvl="2"/>
            <a:r>
              <a:rPr lang="fr-LU" sz="1400" dirty="0"/>
              <a:t>Hoover-Dempsey et al. (2005)</a:t>
            </a:r>
          </a:p>
          <a:p>
            <a:pPr lvl="2"/>
            <a:r>
              <a:rPr lang="fr-LU" sz="1400" dirty="0"/>
              <a:t>7 items - 6 position agreement Likert </a:t>
            </a:r>
            <a:r>
              <a:rPr lang="fr-LU" sz="1400" dirty="0" err="1"/>
              <a:t>scale</a:t>
            </a:r>
            <a:r>
              <a:rPr lang="fr-LU" sz="1400" dirty="0"/>
              <a:t> – </a:t>
            </a:r>
            <a:r>
              <a:rPr lang="el-GR" sz="1400" dirty="0"/>
              <a:t>α</a:t>
            </a:r>
            <a:r>
              <a:rPr lang="fr-LU" sz="1400" dirty="0"/>
              <a:t> = </a:t>
            </a:r>
            <a:r>
              <a:rPr lang="fr-LU" sz="1400" dirty="0" smtClean="0"/>
              <a:t>.80 </a:t>
            </a:r>
            <a:r>
              <a:rPr lang="fr-LU" sz="1400" dirty="0" err="1"/>
              <a:t>father</a:t>
            </a:r>
            <a:r>
              <a:rPr lang="fr-LU" sz="1400" dirty="0"/>
              <a:t> / </a:t>
            </a:r>
            <a:r>
              <a:rPr lang="fr-LU" sz="1400" dirty="0" smtClean="0"/>
              <a:t>.85 </a:t>
            </a:r>
            <a:r>
              <a:rPr lang="fr-LU" sz="1400" dirty="0" err="1" smtClean="0"/>
              <a:t>mother</a:t>
            </a:r>
            <a:endParaRPr lang="fr-LU" sz="1400" dirty="0"/>
          </a:p>
          <a:p>
            <a:pPr lvl="1">
              <a:spcBef>
                <a:spcPts val="1200"/>
              </a:spcBef>
            </a:pPr>
            <a:r>
              <a:rPr lang="en-US" sz="1600" b="1" i="1" dirty="0" smtClean="0">
                <a:solidFill>
                  <a:srgbClr val="FFC000"/>
                </a:solidFill>
              </a:rPr>
              <a:t>Parental </a:t>
            </a:r>
            <a:r>
              <a:rPr lang="en-US" sz="1600" b="1" i="1" dirty="0">
                <a:solidFill>
                  <a:srgbClr val="FFC000"/>
                </a:solidFill>
              </a:rPr>
              <a:t>self-efficacy in supporting their child in specific </a:t>
            </a:r>
            <a:r>
              <a:rPr lang="en-US" sz="1600" b="1" i="1" dirty="0" smtClean="0">
                <a:solidFill>
                  <a:srgbClr val="FFC000"/>
                </a:solidFill>
              </a:rPr>
              <a:t>activities</a:t>
            </a:r>
          </a:p>
          <a:p>
            <a:pPr lvl="2">
              <a:spcBef>
                <a:spcPts val="1200"/>
              </a:spcBef>
            </a:pPr>
            <a:r>
              <a:rPr lang="fr-LU" sz="1400" dirty="0" err="1" smtClean="0"/>
              <a:t>Scale</a:t>
            </a:r>
            <a:r>
              <a:rPr lang="fr-LU" sz="1400" dirty="0" smtClean="0"/>
              <a:t> </a:t>
            </a:r>
            <a:r>
              <a:rPr lang="fr-LU" sz="1400" dirty="0" err="1"/>
              <a:t>developed</a:t>
            </a:r>
            <a:r>
              <a:rPr lang="fr-LU" sz="1400" dirty="0"/>
              <a:t> by the </a:t>
            </a:r>
            <a:r>
              <a:rPr lang="fr-LU" sz="1400" dirty="0" err="1"/>
              <a:t>research</a:t>
            </a:r>
            <a:r>
              <a:rPr lang="fr-LU" sz="1400" dirty="0"/>
              <a:t> team</a:t>
            </a:r>
          </a:p>
          <a:p>
            <a:pPr lvl="2"/>
            <a:r>
              <a:rPr lang="fr-LU" sz="1400" dirty="0"/>
              <a:t>3 items – 6 position </a:t>
            </a:r>
            <a:r>
              <a:rPr lang="fr-LU" sz="1400" dirty="0" smtClean="0"/>
              <a:t>agreement </a:t>
            </a:r>
            <a:r>
              <a:rPr lang="fr-LU" sz="1400" dirty="0"/>
              <a:t>Likert </a:t>
            </a:r>
            <a:r>
              <a:rPr lang="fr-LU" sz="1400" dirty="0" err="1"/>
              <a:t>scale</a:t>
            </a:r>
            <a:r>
              <a:rPr lang="fr-LU" sz="1400" dirty="0"/>
              <a:t> - </a:t>
            </a:r>
            <a:r>
              <a:rPr lang="el-GR" sz="1400" dirty="0"/>
              <a:t>α</a:t>
            </a:r>
            <a:r>
              <a:rPr lang="fr-LU" sz="1400" dirty="0"/>
              <a:t> = </a:t>
            </a:r>
            <a:r>
              <a:rPr lang="fr-LU" sz="1400" dirty="0" smtClean="0"/>
              <a:t>.86 </a:t>
            </a:r>
            <a:r>
              <a:rPr lang="fr-LU" sz="1400" dirty="0" err="1"/>
              <a:t>father</a:t>
            </a:r>
            <a:r>
              <a:rPr lang="fr-LU" sz="1400" dirty="0"/>
              <a:t> / </a:t>
            </a:r>
            <a:r>
              <a:rPr lang="fr-LU" sz="1400" dirty="0" smtClean="0"/>
              <a:t>.89 </a:t>
            </a:r>
            <a:r>
              <a:rPr lang="fr-LU" sz="1400" dirty="0" err="1"/>
              <a:t>mother</a:t>
            </a:r>
            <a:endParaRPr lang="en-US" sz="1400" dirty="0"/>
          </a:p>
          <a:p>
            <a:endParaRPr lang="en-US" dirty="0" smtClean="0"/>
          </a:p>
          <a:p>
            <a:pPr marL="0" indent="0">
              <a:buNone/>
            </a:pPr>
            <a:endParaRPr lang="en-US" dirty="0"/>
          </a:p>
        </p:txBody>
      </p:sp>
    </p:spTree>
    <p:extLst>
      <p:ext uri="{BB962C8B-B14F-4D97-AF65-F5344CB8AC3E}">
        <p14:creationId xmlns:p14="http://schemas.microsoft.com/office/powerpoint/2010/main" val="4186937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smtClean="0"/>
              <a:t>Measures</a:t>
            </a:r>
            <a:endParaRPr lang="en-US" dirty="0"/>
          </a:p>
        </p:txBody>
      </p:sp>
      <p:sp>
        <p:nvSpPr>
          <p:cNvPr id="3" name="Text Placeholder 2"/>
          <p:cNvSpPr>
            <a:spLocks noGrp="1"/>
          </p:cNvSpPr>
          <p:nvPr>
            <p:ph type="body" sz="quarter" idx="13"/>
          </p:nvPr>
        </p:nvSpPr>
        <p:spPr/>
        <p:txBody>
          <a:bodyPr/>
          <a:lstStyle/>
          <a:p>
            <a:r>
              <a:rPr lang="fr-LU" sz="1800" b="1" u="sng" dirty="0"/>
              <a:t>Parental involvement </a:t>
            </a:r>
            <a:r>
              <a:rPr lang="fr-LU" dirty="0" smtClean="0"/>
              <a:t>: 4 dimensions (2 -&gt; in </a:t>
            </a:r>
            <a:r>
              <a:rPr lang="fr-LU" dirty="0" err="1" smtClean="0"/>
              <a:t>schools</a:t>
            </a:r>
            <a:r>
              <a:rPr lang="fr-LU" dirty="0" smtClean="0"/>
              <a:t> / 2 -&gt; at home)</a:t>
            </a:r>
            <a:endParaRPr lang="en-US" dirty="0" smtClean="0"/>
          </a:p>
          <a:p>
            <a:pPr lvl="1">
              <a:spcBef>
                <a:spcPts val="1200"/>
              </a:spcBef>
            </a:pPr>
            <a:r>
              <a:rPr lang="en-US" sz="1600" b="1" i="1" dirty="0">
                <a:solidFill>
                  <a:srgbClr val="FFC000"/>
                </a:solidFill>
              </a:rPr>
              <a:t>General parenting practices </a:t>
            </a:r>
            <a:r>
              <a:rPr lang="en-US" sz="1600" b="1" i="1" dirty="0" smtClean="0">
                <a:solidFill>
                  <a:schemeClr val="accent3"/>
                </a:solidFill>
              </a:rPr>
              <a:t>(Home)</a:t>
            </a:r>
          </a:p>
          <a:p>
            <a:pPr lvl="2">
              <a:spcBef>
                <a:spcPts val="1200"/>
              </a:spcBef>
            </a:pPr>
            <a:r>
              <a:rPr lang="fr-LU" sz="1400" dirty="0" err="1"/>
              <a:t>Scale</a:t>
            </a:r>
            <a:r>
              <a:rPr lang="fr-LU" sz="1400" dirty="0"/>
              <a:t> </a:t>
            </a:r>
            <a:r>
              <a:rPr lang="fr-LU" sz="1400" dirty="0" err="1"/>
              <a:t>developed</a:t>
            </a:r>
            <a:r>
              <a:rPr lang="fr-LU" sz="1400" dirty="0"/>
              <a:t> by the </a:t>
            </a:r>
            <a:r>
              <a:rPr lang="fr-LU" sz="1400" dirty="0" err="1"/>
              <a:t>research</a:t>
            </a:r>
            <a:r>
              <a:rPr lang="fr-LU" sz="1400" dirty="0"/>
              <a:t> team</a:t>
            </a:r>
          </a:p>
          <a:p>
            <a:pPr lvl="2"/>
            <a:r>
              <a:rPr lang="fr-LU" sz="1400" dirty="0" smtClean="0"/>
              <a:t>7 </a:t>
            </a:r>
            <a:r>
              <a:rPr lang="fr-LU" sz="1400" dirty="0"/>
              <a:t>items - 6 position </a:t>
            </a:r>
            <a:r>
              <a:rPr lang="fr-LU" sz="1400" dirty="0" err="1" smtClean="0"/>
              <a:t>frequencies</a:t>
            </a:r>
            <a:r>
              <a:rPr lang="fr-LU" sz="1400" dirty="0" smtClean="0"/>
              <a:t> </a:t>
            </a:r>
            <a:r>
              <a:rPr lang="fr-LU" sz="1400" dirty="0"/>
              <a:t>Likert </a:t>
            </a:r>
            <a:r>
              <a:rPr lang="fr-LU" sz="1400" dirty="0" err="1"/>
              <a:t>scale</a:t>
            </a:r>
            <a:r>
              <a:rPr lang="fr-LU" sz="1400" dirty="0"/>
              <a:t> – </a:t>
            </a:r>
            <a:r>
              <a:rPr lang="el-GR" sz="1400" dirty="0"/>
              <a:t>α</a:t>
            </a:r>
            <a:r>
              <a:rPr lang="fr-LU" sz="1400" dirty="0"/>
              <a:t> = .</a:t>
            </a:r>
            <a:r>
              <a:rPr lang="fr-LU" sz="1400" dirty="0" smtClean="0"/>
              <a:t>74 </a:t>
            </a:r>
            <a:r>
              <a:rPr lang="fr-LU" sz="1400" dirty="0" err="1"/>
              <a:t>father</a:t>
            </a:r>
            <a:r>
              <a:rPr lang="fr-LU" sz="1400" dirty="0"/>
              <a:t> / .</a:t>
            </a:r>
            <a:r>
              <a:rPr lang="fr-LU" sz="1400" dirty="0" smtClean="0"/>
              <a:t>73 </a:t>
            </a:r>
            <a:r>
              <a:rPr lang="fr-LU" sz="1400" dirty="0" err="1"/>
              <a:t>mother</a:t>
            </a:r>
            <a:endParaRPr lang="fr-LU" sz="1400" dirty="0"/>
          </a:p>
          <a:p>
            <a:pPr lvl="1">
              <a:spcBef>
                <a:spcPts val="1200"/>
              </a:spcBef>
            </a:pPr>
            <a:r>
              <a:rPr lang="en-US" sz="1600" b="1" i="1" dirty="0">
                <a:solidFill>
                  <a:srgbClr val="FFC000"/>
                </a:solidFill>
              </a:rPr>
              <a:t>Numeracy </a:t>
            </a:r>
            <a:r>
              <a:rPr lang="en-US" sz="1600" b="1" i="1" dirty="0" smtClean="0">
                <a:solidFill>
                  <a:srgbClr val="FFC000"/>
                </a:solidFill>
              </a:rPr>
              <a:t>activities </a:t>
            </a:r>
            <a:r>
              <a:rPr lang="en-US" sz="1600" b="1" i="1" dirty="0">
                <a:solidFill>
                  <a:schemeClr val="accent3"/>
                </a:solidFill>
              </a:rPr>
              <a:t>(</a:t>
            </a:r>
            <a:r>
              <a:rPr lang="en-US" sz="1600" b="1" i="1" dirty="0">
                <a:solidFill>
                  <a:schemeClr val="accent3"/>
                </a:solidFill>
              </a:rPr>
              <a:t>H</a:t>
            </a:r>
            <a:r>
              <a:rPr lang="en-US" sz="1600" b="1" i="1" dirty="0">
                <a:solidFill>
                  <a:schemeClr val="accent3"/>
                </a:solidFill>
              </a:rPr>
              <a:t>ome)</a:t>
            </a:r>
          </a:p>
          <a:p>
            <a:pPr lvl="2">
              <a:spcBef>
                <a:spcPts val="1200"/>
              </a:spcBef>
            </a:pPr>
            <a:r>
              <a:rPr lang="fr-LU" sz="1400" dirty="0" err="1"/>
              <a:t>Scale</a:t>
            </a:r>
            <a:r>
              <a:rPr lang="fr-LU" sz="1400" dirty="0"/>
              <a:t> </a:t>
            </a:r>
            <a:r>
              <a:rPr lang="fr-LU" sz="1400" dirty="0" err="1"/>
              <a:t>developed</a:t>
            </a:r>
            <a:r>
              <a:rPr lang="fr-LU" sz="1400" dirty="0"/>
              <a:t> by the </a:t>
            </a:r>
            <a:r>
              <a:rPr lang="fr-LU" sz="1400" dirty="0" err="1"/>
              <a:t>research</a:t>
            </a:r>
            <a:r>
              <a:rPr lang="fr-LU" sz="1400" dirty="0"/>
              <a:t> team</a:t>
            </a:r>
          </a:p>
          <a:p>
            <a:pPr lvl="2"/>
            <a:r>
              <a:rPr lang="fr-LU" sz="1400" dirty="0"/>
              <a:t>7 items - 6 position </a:t>
            </a:r>
            <a:r>
              <a:rPr lang="fr-LU" sz="1400" dirty="0" err="1"/>
              <a:t>frequencies</a:t>
            </a:r>
            <a:r>
              <a:rPr lang="fr-LU" sz="1400" dirty="0"/>
              <a:t> Likert </a:t>
            </a:r>
            <a:r>
              <a:rPr lang="fr-LU" sz="1400" dirty="0" err="1"/>
              <a:t>scale</a:t>
            </a:r>
            <a:r>
              <a:rPr lang="fr-LU" sz="1400" dirty="0"/>
              <a:t> – </a:t>
            </a:r>
            <a:r>
              <a:rPr lang="el-GR" sz="1400" dirty="0"/>
              <a:t>α</a:t>
            </a:r>
            <a:r>
              <a:rPr lang="fr-LU" sz="1400" dirty="0"/>
              <a:t> = .74 </a:t>
            </a:r>
            <a:r>
              <a:rPr lang="fr-LU" sz="1400" dirty="0" err="1"/>
              <a:t>father</a:t>
            </a:r>
            <a:r>
              <a:rPr lang="fr-LU" sz="1400" dirty="0"/>
              <a:t> / .73 </a:t>
            </a:r>
            <a:r>
              <a:rPr lang="fr-LU" sz="1400" dirty="0" err="1"/>
              <a:t>mother</a:t>
            </a:r>
            <a:endParaRPr lang="fr-LU" sz="1400" dirty="0"/>
          </a:p>
          <a:p>
            <a:pPr lvl="1">
              <a:spcBef>
                <a:spcPts val="1200"/>
              </a:spcBef>
            </a:pPr>
            <a:r>
              <a:rPr lang="en-US" sz="1600" b="1" i="1" dirty="0">
                <a:solidFill>
                  <a:srgbClr val="FFC000"/>
                </a:solidFill>
              </a:rPr>
              <a:t>Participation in school and </a:t>
            </a:r>
            <a:r>
              <a:rPr lang="en-US" sz="1600" b="1" i="1" dirty="0">
                <a:solidFill>
                  <a:srgbClr val="FFC000"/>
                </a:solidFill>
              </a:rPr>
              <a:t>teacher-organized </a:t>
            </a:r>
            <a:r>
              <a:rPr lang="en-US" sz="1600" b="1" i="1" dirty="0">
                <a:solidFill>
                  <a:srgbClr val="FFC000"/>
                </a:solidFill>
              </a:rPr>
              <a:t>activities </a:t>
            </a:r>
            <a:r>
              <a:rPr lang="en-US" sz="1600" b="1" i="1" dirty="0">
                <a:solidFill>
                  <a:schemeClr val="accent3"/>
                </a:solidFill>
              </a:rPr>
              <a:t>(School)</a:t>
            </a:r>
          </a:p>
          <a:p>
            <a:pPr lvl="2">
              <a:spcBef>
                <a:spcPts val="1200"/>
              </a:spcBef>
            </a:pPr>
            <a:r>
              <a:rPr lang="fr-LU" sz="1400" dirty="0" smtClean="0"/>
              <a:t>FIQ questionnaire – </a:t>
            </a:r>
            <a:r>
              <a:rPr lang="fr-LU" sz="1400" dirty="0" err="1" smtClean="0"/>
              <a:t>Grover</a:t>
            </a:r>
            <a:r>
              <a:rPr lang="fr-LU" sz="1400" dirty="0" smtClean="0"/>
              <a:t>, </a:t>
            </a:r>
            <a:r>
              <a:rPr lang="fr-LU" sz="1400" dirty="0" err="1" smtClean="0"/>
              <a:t>Houlihan</a:t>
            </a:r>
            <a:r>
              <a:rPr lang="fr-LU" sz="1400" dirty="0" smtClean="0"/>
              <a:t> &amp; Campana (2016)</a:t>
            </a:r>
            <a:endParaRPr lang="fr-LU" sz="1400" dirty="0"/>
          </a:p>
          <a:p>
            <a:pPr lvl="2"/>
            <a:r>
              <a:rPr lang="fr-LU" sz="1400" dirty="0"/>
              <a:t>7 items - 6 position </a:t>
            </a:r>
            <a:r>
              <a:rPr lang="fr-LU" sz="1400" dirty="0" err="1"/>
              <a:t>frequencies</a:t>
            </a:r>
            <a:r>
              <a:rPr lang="fr-LU" sz="1400" dirty="0"/>
              <a:t> Likert </a:t>
            </a:r>
            <a:r>
              <a:rPr lang="fr-LU" sz="1400" dirty="0" err="1"/>
              <a:t>scale</a:t>
            </a:r>
            <a:r>
              <a:rPr lang="fr-LU" sz="1400" dirty="0"/>
              <a:t> – </a:t>
            </a:r>
            <a:r>
              <a:rPr lang="el-GR" sz="1400" dirty="0"/>
              <a:t>α</a:t>
            </a:r>
            <a:r>
              <a:rPr lang="fr-LU" sz="1400" dirty="0"/>
              <a:t> = .</a:t>
            </a:r>
            <a:r>
              <a:rPr lang="fr-LU" sz="1400" dirty="0" smtClean="0"/>
              <a:t>76 </a:t>
            </a:r>
            <a:r>
              <a:rPr lang="fr-LU" sz="1400" dirty="0" err="1"/>
              <a:t>father</a:t>
            </a:r>
            <a:r>
              <a:rPr lang="fr-LU" sz="1400" dirty="0"/>
              <a:t> / .</a:t>
            </a:r>
            <a:r>
              <a:rPr lang="fr-LU" sz="1400" dirty="0" smtClean="0"/>
              <a:t>72 </a:t>
            </a:r>
            <a:r>
              <a:rPr lang="fr-LU" sz="1400" dirty="0" err="1"/>
              <a:t>mother</a:t>
            </a:r>
            <a:endParaRPr lang="fr-LU" sz="1400" dirty="0"/>
          </a:p>
          <a:p>
            <a:pPr lvl="1">
              <a:spcBef>
                <a:spcPts val="1200"/>
              </a:spcBef>
            </a:pPr>
            <a:r>
              <a:rPr lang="en-US" sz="1600" b="1" i="1" dirty="0" smtClean="0">
                <a:solidFill>
                  <a:srgbClr val="FFC000"/>
                </a:solidFill>
              </a:rPr>
              <a:t>Family-School communication </a:t>
            </a:r>
            <a:r>
              <a:rPr lang="en-US" sz="1600" b="1" i="1" dirty="0">
                <a:solidFill>
                  <a:schemeClr val="accent3"/>
                </a:solidFill>
              </a:rPr>
              <a:t>(</a:t>
            </a:r>
            <a:r>
              <a:rPr lang="en-US" sz="1600" b="1" i="1" dirty="0">
                <a:solidFill>
                  <a:schemeClr val="accent3"/>
                </a:solidFill>
              </a:rPr>
              <a:t>S</a:t>
            </a:r>
            <a:r>
              <a:rPr lang="en-US" sz="1600" b="1" i="1" dirty="0">
                <a:solidFill>
                  <a:schemeClr val="accent3"/>
                </a:solidFill>
              </a:rPr>
              <a:t>chool)</a:t>
            </a:r>
            <a:endParaRPr lang="en-US" sz="1600" b="1" i="1" dirty="0">
              <a:solidFill>
                <a:schemeClr val="accent3"/>
              </a:solidFill>
            </a:endParaRPr>
          </a:p>
          <a:p>
            <a:pPr lvl="2">
              <a:spcBef>
                <a:spcPts val="1200"/>
              </a:spcBef>
            </a:pPr>
            <a:r>
              <a:rPr lang="fr-LU" sz="1400" dirty="0"/>
              <a:t>FIQ questionnaire – </a:t>
            </a:r>
            <a:r>
              <a:rPr lang="fr-LU" sz="1400" dirty="0" err="1"/>
              <a:t>Grover</a:t>
            </a:r>
            <a:r>
              <a:rPr lang="fr-LU" sz="1400" dirty="0"/>
              <a:t>, </a:t>
            </a:r>
            <a:r>
              <a:rPr lang="fr-LU" sz="1400" dirty="0" err="1"/>
              <a:t>Houlihan</a:t>
            </a:r>
            <a:r>
              <a:rPr lang="fr-LU" sz="1400" dirty="0"/>
              <a:t> &amp; Campana (2016)</a:t>
            </a:r>
          </a:p>
          <a:p>
            <a:pPr lvl="2"/>
            <a:r>
              <a:rPr lang="fr-LU" sz="1400" dirty="0"/>
              <a:t>7 items - 6 position </a:t>
            </a:r>
            <a:r>
              <a:rPr lang="fr-LU" sz="1400" dirty="0" err="1"/>
              <a:t>frequencies</a:t>
            </a:r>
            <a:r>
              <a:rPr lang="fr-LU" sz="1400" dirty="0"/>
              <a:t> Likert </a:t>
            </a:r>
            <a:r>
              <a:rPr lang="fr-LU" sz="1400" dirty="0" err="1"/>
              <a:t>scale</a:t>
            </a:r>
            <a:r>
              <a:rPr lang="fr-LU" sz="1400" dirty="0"/>
              <a:t> – </a:t>
            </a:r>
            <a:r>
              <a:rPr lang="el-GR" sz="1400" dirty="0"/>
              <a:t>α</a:t>
            </a:r>
            <a:r>
              <a:rPr lang="fr-LU" sz="1400" dirty="0"/>
              <a:t> = </a:t>
            </a:r>
            <a:r>
              <a:rPr lang="fr-LU" sz="1400" dirty="0" smtClean="0"/>
              <a:t>.92 </a:t>
            </a:r>
            <a:r>
              <a:rPr lang="fr-LU" sz="1400" dirty="0" err="1"/>
              <a:t>father</a:t>
            </a:r>
            <a:r>
              <a:rPr lang="fr-LU" sz="1400" dirty="0"/>
              <a:t> / </a:t>
            </a:r>
            <a:r>
              <a:rPr lang="fr-LU" sz="1400" dirty="0" smtClean="0"/>
              <a:t>.89 </a:t>
            </a:r>
            <a:r>
              <a:rPr lang="fr-LU" sz="1400" dirty="0" err="1"/>
              <a:t>mother</a:t>
            </a:r>
            <a:endParaRPr lang="fr-LU" sz="1400" dirty="0"/>
          </a:p>
          <a:p>
            <a:pPr lvl="1">
              <a:spcBef>
                <a:spcPts val="1200"/>
              </a:spcBef>
            </a:pPr>
            <a:endParaRPr lang="en-US" sz="1600" b="1" i="1" dirty="0">
              <a:solidFill>
                <a:srgbClr val="FFC000"/>
              </a:solidFill>
            </a:endParaRPr>
          </a:p>
        </p:txBody>
      </p:sp>
    </p:spTree>
    <p:extLst>
      <p:ext uri="{BB962C8B-B14F-4D97-AF65-F5344CB8AC3E}">
        <p14:creationId xmlns:p14="http://schemas.microsoft.com/office/powerpoint/2010/main" val="20744517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a:t>Research</a:t>
            </a:r>
            <a:r>
              <a:rPr lang="fr-LU" dirty="0"/>
              <a:t> question</a:t>
            </a:r>
            <a:endParaRPr lang="en-US" dirty="0"/>
          </a:p>
        </p:txBody>
      </p:sp>
      <p:sp>
        <p:nvSpPr>
          <p:cNvPr id="3" name="Text Placeholder 2"/>
          <p:cNvSpPr>
            <a:spLocks noGrp="1"/>
          </p:cNvSpPr>
          <p:nvPr>
            <p:ph type="body" sz="quarter" idx="13"/>
          </p:nvPr>
        </p:nvSpPr>
        <p:spPr/>
        <p:txBody>
          <a:bodyPr/>
          <a:lstStyle/>
          <a:p>
            <a:pPr marL="228600" lvl="1" algn="just" defTabSz="457200">
              <a:spcAft>
                <a:spcPts val="600"/>
              </a:spcAft>
            </a:pPr>
            <a:r>
              <a:rPr lang="en-US" b="1" dirty="0">
                <a:cs typeface="ＭＳ Ｐゴシック" charset="0"/>
              </a:rPr>
              <a:t>What is the </a:t>
            </a:r>
            <a:r>
              <a:rPr lang="en-US" b="1" dirty="0">
                <a:cs typeface="ＭＳ Ｐゴシック" charset="0"/>
              </a:rPr>
              <a:t>influence of psychological determinants and more particularly, the motivational beliefs (parental role construction and parents' sense of efficacy) on the parents’ decision to be involved in </a:t>
            </a:r>
            <a:r>
              <a:rPr lang="en-US" b="1" dirty="0" smtClean="0">
                <a:cs typeface="ＭＳ Ｐゴシック" charset="0"/>
              </a:rPr>
              <a:t>their </a:t>
            </a:r>
            <a:r>
              <a:rPr lang="en-US" b="1" dirty="0">
                <a:cs typeface="ＭＳ Ｐゴシック" charset="0"/>
              </a:rPr>
              <a:t>child’s schooling </a:t>
            </a:r>
            <a:r>
              <a:rPr lang="en-US" sz="1400" b="1" dirty="0">
                <a:cs typeface="ＭＳ Ｐゴシック" charset="0"/>
              </a:rPr>
              <a:t>(Hoover-Dempsey et al., 1995, 1997, </a:t>
            </a:r>
            <a:r>
              <a:rPr lang="en-US" sz="1400" b="1" dirty="0" smtClean="0">
                <a:cs typeface="ＭＳ Ｐゴシック" charset="0"/>
              </a:rPr>
              <a:t>2005)</a:t>
            </a:r>
            <a:r>
              <a:rPr lang="en-US" sz="2000" b="1" dirty="0" smtClean="0">
                <a:cs typeface="ＭＳ Ｐゴシック" charset="0"/>
              </a:rPr>
              <a:t> ?</a:t>
            </a:r>
          </a:p>
          <a:p>
            <a:pPr marL="228600" lvl="1" defTabSz="457200">
              <a:spcAft>
                <a:spcPts val="600"/>
              </a:spcAft>
            </a:pPr>
            <a:endParaRPr lang="fr-LU" sz="2000" b="1" dirty="0" smtClean="0">
              <a:cs typeface="ＭＳ Ｐゴシック" charset="0"/>
            </a:endParaRPr>
          </a:p>
          <a:p>
            <a:pPr marL="228600" lvl="1" defTabSz="457200">
              <a:spcAft>
                <a:spcPts val="600"/>
              </a:spcAft>
            </a:pPr>
            <a:endParaRPr lang="fr-LU" sz="2000" b="1" dirty="0">
              <a:cs typeface="ＭＳ Ｐゴシック" charset="0"/>
            </a:endParaRPr>
          </a:p>
          <a:p>
            <a:pPr marL="0" lvl="1" indent="0" algn="ctr" defTabSz="457200">
              <a:spcAft>
                <a:spcPts val="600"/>
              </a:spcAft>
              <a:buNone/>
            </a:pPr>
            <a:r>
              <a:rPr lang="fr-LU" sz="2000" b="1" dirty="0" smtClean="0">
                <a:solidFill>
                  <a:schemeClr val="accent3"/>
                </a:solidFill>
                <a:cs typeface="ＭＳ Ｐゴシック" charset="0"/>
              </a:rPr>
              <a:t>Linear regression</a:t>
            </a:r>
          </a:p>
          <a:p>
            <a:pPr marL="0" lvl="1" indent="0" algn="just" defTabSz="457200">
              <a:spcAft>
                <a:spcPts val="600"/>
              </a:spcAft>
              <a:buNone/>
            </a:pPr>
            <a:r>
              <a:rPr lang="en-US" sz="2000" b="1" dirty="0" smtClean="0"/>
              <a:t>Regression </a:t>
            </a:r>
            <a:r>
              <a:rPr lang="en-US" sz="2000" b="1" dirty="0"/>
              <a:t>analysis</a:t>
            </a:r>
            <a:r>
              <a:rPr lang="en-US" sz="2000" dirty="0"/>
              <a:t> try </a:t>
            </a:r>
            <a:r>
              <a:rPr lang="en-US" sz="2000" dirty="0" smtClean="0"/>
              <a:t>to estimate </a:t>
            </a:r>
            <a:r>
              <a:rPr lang="en-US" sz="2000" dirty="0" smtClean="0">
                <a:solidFill>
                  <a:schemeClr val="tx2"/>
                </a:solidFill>
              </a:rPr>
              <a:t>the relationships </a:t>
            </a:r>
            <a:r>
              <a:rPr lang="en-US" sz="2000" dirty="0">
                <a:solidFill>
                  <a:schemeClr val="tx2"/>
                </a:solidFill>
              </a:rPr>
              <a:t>between </a:t>
            </a:r>
            <a:r>
              <a:rPr lang="en-US" sz="2000" dirty="0" smtClean="0">
                <a:solidFill>
                  <a:schemeClr val="tx2"/>
                </a:solidFill>
              </a:rPr>
              <a:t>:</a:t>
            </a:r>
          </a:p>
          <a:p>
            <a:pPr marL="514350" lvl="2" indent="-285750" algn="just" defTabSz="457200">
              <a:spcAft>
                <a:spcPts val="600"/>
              </a:spcAft>
            </a:pPr>
            <a:r>
              <a:rPr lang="en-US" sz="1600" dirty="0" smtClean="0">
                <a:solidFill>
                  <a:schemeClr val="tx2"/>
                </a:solidFill>
              </a:rPr>
              <a:t>a dependent variables (here : parental involvement) </a:t>
            </a:r>
          </a:p>
          <a:p>
            <a:pPr marL="514350" lvl="2" indent="-285750" algn="just" defTabSz="457200">
              <a:spcAft>
                <a:spcPts val="600"/>
              </a:spcAft>
            </a:pPr>
            <a:r>
              <a:rPr lang="en-US" sz="1600" dirty="0" smtClean="0">
                <a:solidFill>
                  <a:schemeClr val="tx2"/>
                </a:solidFill>
              </a:rPr>
              <a:t>and </a:t>
            </a:r>
            <a:r>
              <a:rPr lang="en-US" sz="1600" dirty="0">
                <a:solidFill>
                  <a:schemeClr val="tx2"/>
                </a:solidFill>
              </a:rPr>
              <a:t>one or </a:t>
            </a:r>
            <a:r>
              <a:rPr lang="en-US" sz="1600" dirty="0" smtClean="0">
                <a:solidFill>
                  <a:schemeClr val="tx2"/>
                </a:solidFill>
              </a:rPr>
              <a:t>more independent variables (</a:t>
            </a:r>
            <a:r>
              <a:rPr lang="en-US" sz="1600" dirty="0">
                <a:solidFill>
                  <a:schemeClr val="tx2"/>
                </a:solidFill>
              </a:rPr>
              <a:t>often called </a:t>
            </a:r>
            <a:r>
              <a:rPr lang="en-US" sz="1600" dirty="0" smtClean="0">
                <a:solidFill>
                  <a:schemeClr val="tx2"/>
                </a:solidFill>
              </a:rPr>
              <a:t>'predictors’)</a:t>
            </a:r>
          </a:p>
          <a:p>
            <a:pPr marL="742950" lvl="3" indent="-285750" algn="just" defTabSz="457200">
              <a:spcAft>
                <a:spcPts val="600"/>
              </a:spcAft>
            </a:pPr>
            <a:r>
              <a:rPr lang="en-US" sz="1400" dirty="0" smtClean="0">
                <a:solidFill>
                  <a:schemeClr val="tx2"/>
                </a:solidFill>
              </a:rPr>
              <a:t>parents’ motivational beliefs </a:t>
            </a:r>
          </a:p>
          <a:p>
            <a:pPr marL="742950" lvl="3" indent="-285750" algn="just" defTabSz="457200">
              <a:spcAft>
                <a:spcPts val="600"/>
              </a:spcAft>
            </a:pPr>
            <a:r>
              <a:rPr lang="en-US" sz="1400" dirty="0" smtClean="0">
                <a:solidFill>
                  <a:schemeClr val="tx2"/>
                </a:solidFill>
              </a:rPr>
              <a:t>family </a:t>
            </a:r>
            <a:r>
              <a:rPr lang="en-US" sz="1400" dirty="0">
                <a:solidFill>
                  <a:schemeClr val="tx2"/>
                </a:solidFill>
              </a:rPr>
              <a:t>background variables - home-speaking </a:t>
            </a:r>
            <a:r>
              <a:rPr lang="en-US" sz="1400" dirty="0" smtClean="0">
                <a:solidFill>
                  <a:schemeClr val="tx2"/>
                </a:solidFill>
              </a:rPr>
              <a:t>language, SSE, child’s gender.</a:t>
            </a:r>
            <a:endParaRPr lang="fr-LU" sz="1400" dirty="0">
              <a:solidFill>
                <a:schemeClr val="tx2"/>
              </a:solidFill>
            </a:endParaRPr>
          </a:p>
          <a:p>
            <a:pPr marL="228600" lvl="1" algn="ctr" defTabSz="457200">
              <a:spcAft>
                <a:spcPts val="600"/>
              </a:spcAft>
            </a:pPr>
            <a:endParaRPr lang="en-US" sz="2000" b="1" dirty="0">
              <a:cs typeface="ＭＳ Ｐゴシック" charset="0"/>
            </a:endParaRPr>
          </a:p>
        </p:txBody>
      </p:sp>
      <p:sp>
        <p:nvSpPr>
          <p:cNvPr id="4" name="Down Arrow 3"/>
          <p:cNvSpPr/>
          <p:nvPr/>
        </p:nvSpPr>
        <p:spPr>
          <a:xfrm>
            <a:off x="4200820" y="3115733"/>
            <a:ext cx="728133" cy="6096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71923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a:t>Main results</a:t>
            </a:r>
            <a:endParaRPr lang="en-US" b="1" dirty="0">
              <a:solidFill>
                <a:schemeClr val="accent3"/>
              </a:solidFill>
            </a:endParaRPr>
          </a:p>
        </p:txBody>
      </p:sp>
    </p:spTree>
    <p:extLst>
      <p:ext uri="{BB962C8B-B14F-4D97-AF65-F5344CB8AC3E}">
        <p14:creationId xmlns:p14="http://schemas.microsoft.com/office/powerpoint/2010/main" val="91084512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fr-LU" dirty="0" smtClean="0">
                <a:solidFill>
                  <a:schemeClr val="bg1"/>
                </a:solidFill>
              </a:rPr>
              <a:t>Regression analysis</a:t>
            </a:r>
            <a:endParaRPr lang="en-US" dirty="0">
              <a:solidFill>
                <a:schemeClr val="bg1"/>
              </a:solidFill>
            </a:endParaRPr>
          </a:p>
        </p:txBody>
      </p:sp>
      <p:sp>
        <p:nvSpPr>
          <p:cNvPr id="3" name="Text Placeholder 2"/>
          <p:cNvSpPr>
            <a:spLocks noGrp="1"/>
          </p:cNvSpPr>
          <p:nvPr>
            <p:ph type="body" sz="quarter" idx="13"/>
          </p:nvPr>
        </p:nvSpPr>
        <p:spPr>
          <a:xfrm>
            <a:off x="496800" y="1495200"/>
            <a:ext cx="8136000" cy="4868863"/>
          </a:xfrm>
          <a:noFill/>
        </p:spPr>
        <p:txBody>
          <a:bodyPr/>
          <a:lstStyle/>
          <a:p>
            <a:pPr>
              <a:spcBef>
                <a:spcPts val="1200"/>
              </a:spcBef>
            </a:pPr>
            <a:r>
              <a:rPr lang="en-US" sz="1600" b="1" i="1" dirty="0">
                <a:solidFill>
                  <a:srgbClr val="FFC000"/>
                </a:solidFill>
              </a:rPr>
              <a:t>General parenting practices </a:t>
            </a:r>
            <a:r>
              <a:rPr lang="en-US" sz="1600" b="1" i="1" dirty="0">
                <a:solidFill>
                  <a:schemeClr val="accent3"/>
                </a:solidFill>
              </a:rPr>
              <a:t>(Home</a:t>
            </a:r>
            <a:r>
              <a:rPr lang="en-US" sz="1600" b="1" i="1" dirty="0" smtClean="0">
                <a:solidFill>
                  <a:schemeClr val="accent3"/>
                </a:solidFill>
              </a:rPr>
              <a:t>) </a:t>
            </a:r>
            <a:r>
              <a:rPr lang="en-US" sz="1400" b="1" i="1" dirty="0" smtClean="0">
                <a:solidFill>
                  <a:schemeClr val="tx1"/>
                </a:solidFill>
              </a:rPr>
              <a:t>-&gt; two predictors </a:t>
            </a:r>
            <a:r>
              <a:rPr lang="en-US" sz="1400" dirty="0">
                <a:solidFill>
                  <a:schemeClr val="tx2"/>
                </a:solidFill>
              </a:rPr>
              <a:t>(</a:t>
            </a:r>
            <a:r>
              <a:rPr lang="fr-LU" sz="1400" dirty="0" smtClean="0">
                <a:solidFill>
                  <a:schemeClr val="tx2"/>
                </a:solidFill>
              </a:rPr>
              <a:t>18</a:t>
            </a:r>
            <a:r>
              <a:rPr lang="fr-LU" sz="1400" dirty="0">
                <a:solidFill>
                  <a:schemeClr val="tx2"/>
                </a:solidFill>
              </a:rPr>
              <a:t>% </a:t>
            </a:r>
            <a:r>
              <a:rPr lang="fr-LU" sz="1400" dirty="0" err="1">
                <a:solidFill>
                  <a:schemeClr val="tx2"/>
                </a:solidFill>
              </a:rPr>
              <a:t>explained</a:t>
            </a:r>
            <a:r>
              <a:rPr lang="fr-LU" sz="1400" dirty="0">
                <a:solidFill>
                  <a:schemeClr val="tx2"/>
                </a:solidFill>
              </a:rPr>
              <a:t> </a:t>
            </a:r>
            <a:r>
              <a:rPr lang="fr-LU" sz="1400" dirty="0" smtClean="0">
                <a:solidFill>
                  <a:schemeClr val="tx2"/>
                </a:solidFill>
              </a:rPr>
              <a:t>variance)</a:t>
            </a:r>
            <a:endParaRPr lang="fr-LU" sz="1400" dirty="0">
              <a:solidFill>
                <a:schemeClr val="tx2"/>
              </a:solidFill>
            </a:endParaRPr>
          </a:p>
          <a:p>
            <a:pPr marL="800100" lvl="2" indent="-342900">
              <a:spcBef>
                <a:spcPts val="1200"/>
              </a:spcBef>
              <a:buFont typeface="+mj-lt"/>
              <a:buAutoNum type="arabicPeriod"/>
            </a:pPr>
            <a:r>
              <a:rPr lang="en-US" sz="1600" dirty="0" smtClean="0">
                <a:solidFill>
                  <a:schemeClr val="tx2"/>
                </a:solidFill>
              </a:rPr>
              <a:t>Home-speaking language : </a:t>
            </a:r>
            <a:r>
              <a:rPr lang="el-GR" sz="1600" dirty="0" smtClean="0">
                <a:solidFill>
                  <a:schemeClr val="tx2"/>
                </a:solidFill>
              </a:rPr>
              <a:t>β</a:t>
            </a:r>
            <a:r>
              <a:rPr lang="fr-LU" sz="1600" dirty="0" smtClean="0">
                <a:solidFill>
                  <a:schemeClr val="tx2"/>
                </a:solidFill>
              </a:rPr>
              <a:t> = 0.183, p = 0.038</a:t>
            </a:r>
          </a:p>
          <a:p>
            <a:pPr marL="800100" lvl="2" indent="-342900">
              <a:spcBef>
                <a:spcPts val="1200"/>
              </a:spcBef>
              <a:buFont typeface="+mj-lt"/>
              <a:buAutoNum type="arabicPeriod"/>
            </a:pPr>
            <a:r>
              <a:rPr lang="en-US" sz="1600" dirty="0" smtClean="0">
                <a:solidFill>
                  <a:schemeClr val="tx2"/>
                </a:solidFill>
              </a:rPr>
              <a:t>Child’s gender : </a:t>
            </a:r>
            <a:r>
              <a:rPr lang="el-GR" sz="1600" dirty="0">
                <a:solidFill>
                  <a:schemeClr val="tx2"/>
                </a:solidFill>
              </a:rPr>
              <a:t>β</a:t>
            </a:r>
            <a:r>
              <a:rPr lang="fr-LU" sz="1600" dirty="0">
                <a:solidFill>
                  <a:schemeClr val="tx2"/>
                </a:solidFill>
              </a:rPr>
              <a:t> = </a:t>
            </a:r>
            <a:r>
              <a:rPr lang="fr-LU" sz="1600" dirty="0" smtClean="0">
                <a:solidFill>
                  <a:schemeClr val="tx2"/>
                </a:solidFill>
              </a:rPr>
              <a:t>0.166, </a:t>
            </a:r>
            <a:r>
              <a:rPr lang="fr-LU" sz="1600" dirty="0">
                <a:solidFill>
                  <a:schemeClr val="tx2"/>
                </a:solidFill>
              </a:rPr>
              <a:t>p = </a:t>
            </a:r>
            <a:r>
              <a:rPr lang="fr-LU" sz="1600" dirty="0" smtClean="0">
                <a:solidFill>
                  <a:schemeClr val="tx2"/>
                </a:solidFill>
              </a:rPr>
              <a:t>0.038</a:t>
            </a:r>
            <a:endParaRPr lang="fr-LU" sz="1600" dirty="0">
              <a:solidFill>
                <a:schemeClr val="tx2"/>
              </a:solidFill>
            </a:endParaRPr>
          </a:p>
          <a:p>
            <a:pPr marL="228600" lvl="1" indent="0" algn="just">
              <a:spcBef>
                <a:spcPts val="1200"/>
              </a:spcBef>
              <a:buNone/>
            </a:pPr>
            <a:r>
              <a:rPr lang="en-US" sz="1600" dirty="0">
                <a:solidFill>
                  <a:srgbClr val="00B0F0"/>
                </a:solidFill>
              </a:rPr>
              <a:t>All other things being equal, </a:t>
            </a:r>
            <a:r>
              <a:rPr lang="en-US" sz="1600" b="1" dirty="0">
                <a:solidFill>
                  <a:srgbClr val="00B0F0"/>
                </a:solidFill>
              </a:rPr>
              <a:t>general practices </a:t>
            </a:r>
            <a:r>
              <a:rPr lang="en-US" sz="1600" dirty="0">
                <a:solidFill>
                  <a:srgbClr val="00B0F0"/>
                </a:solidFill>
              </a:rPr>
              <a:t>seem to be more frequent in families where </a:t>
            </a:r>
            <a:r>
              <a:rPr lang="en-US" sz="1600" dirty="0" smtClean="0">
                <a:solidFill>
                  <a:srgbClr val="00B0F0"/>
                </a:solidFill>
              </a:rPr>
              <a:t>: </a:t>
            </a:r>
          </a:p>
          <a:p>
            <a:pPr marL="457200" lvl="2" indent="0" algn="just">
              <a:spcBef>
                <a:spcPts val="1200"/>
              </a:spcBef>
              <a:buNone/>
            </a:pPr>
            <a:r>
              <a:rPr lang="en-US" sz="1600" dirty="0" smtClean="0">
                <a:solidFill>
                  <a:srgbClr val="00B0F0"/>
                </a:solidFill>
              </a:rPr>
              <a:t>Luxembourgish </a:t>
            </a:r>
            <a:r>
              <a:rPr lang="en-US" sz="1600" b="1" u="sng" dirty="0">
                <a:solidFill>
                  <a:srgbClr val="00B0F0"/>
                </a:solidFill>
              </a:rPr>
              <a:t>is not</a:t>
            </a:r>
            <a:r>
              <a:rPr lang="en-US" sz="1600" dirty="0">
                <a:solidFill>
                  <a:srgbClr val="00B0F0"/>
                </a:solidFill>
              </a:rPr>
              <a:t> the main </a:t>
            </a:r>
            <a:r>
              <a:rPr lang="en-US" sz="1600" dirty="0" smtClean="0">
                <a:solidFill>
                  <a:srgbClr val="00B0F0"/>
                </a:solidFill>
              </a:rPr>
              <a:t>home-speaking language </a:t>
            </a:r>
          </a:p>
          <a:p>
            <a:pPr marL="457200" lvl="2" indent="0" algn="just">
              <a:spcBef>
                <a:spcPts val="1200"/>
              </a:spcBef>
              <a:buNone/>
            </a:pPr>
            <a:r>
              <a:rPr lang="en-US" sz="1600" dirty="0" smtClean="0">
                <a:solidFill>
                  <a:srgbClr val="00B0F0"/>
                </a:solidFill>
              </a:rPr>
              <a:t>The child </a:t>
            </a:r>
            <a:r>
              <a:rPr lang="en-US" sz="1600" b="1" u="sng" dirty="0" smtClean="0">
                <a:solidFill>
                  <a:srgbClr val="00B0F0"/>
                </a:solidFill>
              </a:rPr>
              <a:t>is</a:t>
            </a:r>
            <a:r>
              <a:rPr lang="en-US" sz="1600" dirty="0" smtClean="0">
                <a:solidFill>
                  <a:srgbClr val="00B0F0"/>
                </a:solidFill>
              </a:rPr>
              <a:t> </a:t>
            </a:r>
            <a:r>
              <a:rPr lang="en-US" sz="1600" dirty="0">
                <a:solidFill>
                  <a:srgbClr val="00B0F0"/>
                </a:solidFill>
              </a:rPr>
              <a:t>a girl</a:t>
            </a:r>
            <a:r>
              <a:rPr lang="en-US" sz="1600" dirty="0">
                <a:solidFill>
                  <a:schemeClr val="tx2"/>
                </a:solidFill>
              </a:rPr>
              <a:t>. </a:t>
            </a:r>
            <a:endParaRPr lang="en-US" sz="1600" dirty="0" smtClean="0">
              <a:solidFill>
                <a:schemeClr val="tx2"/>
              </a:solidFill>
            </a:endParaRPr>
          </a:p>
          <a:p>
            <a:pPr>
              <a:spcBef>
                <a:spcPts val="1200"/>
              </a:spcBef>
            </a:pPr>
            <a:r>
              <a:rPr lang="en-US" sz="1600" b="1" i="1" dirty="0" smtClean="0">
                <a:solidFill>
                  <a:srgbClr val="FFC000"/>
                </a:solidFill>
              </a:rPr>
              <a:t>Numeracy </a:t>
            </a:r>
            <a:r>
              <a:rPr lang="en-US" sz="1600" b="1" i="1" dirty="0">
                <a:solidFill>
                  <a:srgbClr val="FFC000"/>
                </a:solidFill>
              </a:rPr>
              <a:t>activities </a:t>
            </a:r>
            <a:r>
              <a:rPr lang="en-US" sz="1600" b="1" i="1" dirty="0">
                <a:solidFill>
                  <a:schemeClr val="accent3"/>
                </a:solidFill>
              </a:rPr>
              <a:t>(Home</a:t>
            </a:r>
            <a:r>
              <a:rPr lang="en-US" sz="1600" b="1" i="1" dirty="0" smtClean="0">
                <a:solidFill>
                  <a:schemeClr val="accent3"/>
                </a:solidFill>
              </a:rPr>
              <a:t>)</a:t>
            </a:r>
            <a:r>
              <a:rPr lang="en-US" sz="1800" b="1" i="1" dirty="0" smtClean="0">
                <a:solidFill>
                  <a:schemeClr val="accent3"/>
                </a:solidFill>
              </a:rPr>
              <a:t> </a:t>
            </a:r>
            <a:r>
              <a:rPr lang="en-US" sz="1400" b="1" i="1" dirty="0">
                <a:solidFill>
                  <a:schemeClr val="tx1"/>
                </a:solidFill>
              </a:rPr>
              <a:t>-</a:t>
            </a:r>
            <a:r>
              <a:rPr lang="en-US" sz="1400" b="1" i="1" dirty="0" smtClean="0">
                <a:solidFill>
                  <a:schemeClr val="tx1"/>
                </a:solidFill>
              </a:rPr>
              <a:t>&gt; </a:t>
            </a:r>
            <a:r>
              <a:rPr lang="en-US" sz="1400" b="1" i="1" dirty="0">
                <a:solidFill>
                  <a:schemeClr val="tx1"/>
                </a:solidFill>
              </a:rPr>
              <a:t>two </a:t>
            </a:r>
            <a:r>
              <a:rPr lang="en-US" sz="1400" b="1" i="1" dirty="0" smtClean="0">
                <a:solidFill>
                  <a:schemeClr val="tx1"/>
                </a:solidFill>
              </a:rPr>
              <a:t>predictors </a:t>
            </a:r>
            <a:r>
              <a:rPr lang="en-US" sz="1400" dirty="0">
                <a:solidFill>
                  <a:schemeClr val="tx2"/>
                </a:solidFill>
              </a:rPr>
              <a:t>(</a:t>
            </a:r>
            <a:r>
              <a:rPr lang="fr-LU" sz="1400" dirty="0">
                <a:solidFill>
                  <a:schemeClr val="tx2"/>
                </a:solidFill>
              </a:rPr>
              <a:t>20% </a:t>
            </a:r>
            <a:r>
              <a:rPr lang="fr-LU" sz="1400" dirty="0" err="1">
                <a:solidFill>
                  <a:schemeClr val="tx2"/>
                </a:solidFill>
              </a:rPr>
              <a:t>explained</a:t>
            </a:r>
            <a:r>
              <a:rPr lang="fr-LU" sz="1400" dirty="0">
                <a:solidFill>
                  <a:schemeClr val="tx2"/>
                </a:solidFill>
              </a:rPr>
              <a:t> </a:t>
            </a:r>
            <a:r>
              <a:rPr lang="fr-LU" sz="1400" dirty="0" smtClean="0">
                <a:solidFill>
                  <a:schemeClr val="tx2"/>
                </a:solidFill>
              </a:rPr>
              <a:t>variance)</a:t>
            </a:r>
          </a:p>
          <a:p>
            <a:pPr marL="800100" lvl="2" indent="-342900">
              <a:spcBef>
                <a:spcPts val="1200"/>
              </a:spcBef>
              <a:buFont typeface="+mj-lt"/>
              <a:buAutoNum type="arabicPeriod"/>
            </a:pPr>
            <a:r>
              <a:rPr lang="en-US" sz="1600" dirty="0" smtClean="0">
                <a:solidFill>
                  <a:schemeClr val="tx2"/>
                </a:solidFill>
              </a:rPr>
              <a:t>Home-speaking </a:t>
            </a:r>
            <a:r>
              <a:rPr lang="en-US" sz="1600" dirty="0">
                <a:solidFill>
                  <a:schemeClr val="tx2"/>
                </a:solidFill>
              </a:rPr>
              <a:t>language : </a:t>
            </a:r>
            <a:r>
              <a:rPr lang="el-GR" sz="1600" dirty="0">
                <a:solidFill>
                  <a:schemeClr val="tx2"/>
                </a:solidFill>
              </a:rPr>
              <a:t>β</a:t>
            </a:r>
            <a:r>
              <a:rPr lang="fr-LU" sz="1600" dirty="0">
                <a:solidFill>
                  <a:schemeClr val="tx2"/>
                </a:solidFill>
              </a:rPr>
              <a:t> = -0.205, p = 0.20</a:t>
            </a:r>
          </a:p>
          <a:p>
            <a:pPr marL="800100" lvl="2" indent="-342900">
              <a:spcBef>
                <a:spcPts val="1200"/>
              </a:spcBef>
              <a:buFont typeface="+mj-lt"/>
              <a:buAutoNum type="arabicPeriod"/>
            </a:pPr>
            <a:r>
              <a:rPr lang="en-US" sz="1600" dirty="0">
                <a:solidFill>
                  <a:schemeClr val="tx2"/>
                </a:solidFill>
              </a:rPr>
              <a:t>Parental self-efficacy for helping child succeed in school : </a:t>
            </a:r>
            <a:r>
              <a:rPr lang="el-GR" sz="1600" dirty="0">
                <a:solidFill>
                  <a:schemeClr val="tx2"/>
                </a:solidFill>
              </a:rPr>
              <a:t>β</a:t>
            </a:r>
            <a:r>
              <a:rPr lang="fr-LU" sz="1600" dirty="0">
                <a:solidFill>
                  <a:schemeClr val="tx2"/>
                </a:solidFill>
              </a:rPr>
              <a:t> = 0.263, p = 0.007</a:t>
            </a:r>
          </a:p>
          <a:p>
            <a:pPr marL="228600" lvl="1" indent="0" algn="just">
              <a:spcBef>
                <a:spcPts val="1200"/>
              </a:spcBef>
              <a:buNone/>
            </a:pPr>
            <a:r>
              <a:rPr lang="en-US" sz="1600" dirty="0">
                <a:solidFill>
                  <a:srgbClr val="00B0F0"/>
                </a:solidFill>
              </a:rPr>
              <a:t>All other things being equal, </a:t>
            </a:r>
            <a:r>
              <a:rPr lang="en-US" sz="1600" b="1" dirty="0" smtClean="0">
                <a:solidFill>
                  <a:srgbClr val="00B0F0"/>
                </a:solidFill>
              </a:rPr>
              <a:t>numeracy activities </a:t>
            </a:r>
            <a:r>
              <a:rPr lang="en-US" sz="1600" dirty="0" smtClean="0">
                <a:solidFill>
                  <a:srgbClr val="00B0F0"/>
                </a:solidFill>
              </a:rPr>
              <a:t>seem </a:t>
            </a:r>
            <a:r>
              <a:rPr lang="en-US" sz="1600" dirty="0">
                <a:solidFill>
                  <a:srgbClr val="00B0F0"/>
                </a:solidFill>
              </a:rPr>
              <a:t>to be more frequent in families where </a:t>
            </a:r>
            <a:r>
              <a:rPr lang="en-US" sz="1600" dirty="0" smtClean="0">
                <a:solidFill>
                  <a:srgbClr val="00B0F0"/>
                </a:solidFill>
              </a:rPr>
              <a:t>: </a:t>
            </a:r>
          </a:p>
          <a:p>
            <a:pPr marL="457200" lvl="2" indent="0" algn="just">
              <a:spcBef>
                <a:spcPts val="1200"/>
              </a:spcBef>
              <a:buNone/>
            </a:pPr>
            <a:r>
              <a:rPr lang="en-US" sz="1600" dirty="0" smtClean="0">
                <a:solidFill>
                  <a:srgbClr val="00B0F0"/>
                </a:solidFill>
              </a:rPr>
              <a:t>Luxembourgish </a:t>
            </a:r>
            <a:r>
              <a:rPr lang="en-US" sz="1600" b="1" u="sng" dirty="0">
                <a:solidFill>
                  <a:srgbClr val="00B0F0"/>
                </a:solidFill>
              </a:rPr>
              <a:t>is</a:t>
            </a:r>
            <a:r>
              <a:rPr lang="en-US" sz="1600" dirty="0">
                <a:solidFill>
                  <a:srgbClr val="00B0F0"/>
                </a:solidFill>
              </a:rPr>
              <a:t> </a:t>
            </a:r>
            <a:r>
              <a:rPr lang="en-US" sz="1600" dirty="0" smtClean="0">
                <a:solidFill>
                  <a:srgbClr val="00B0F0"/>
                </a:solidFill>
              </a:rPr>
              <a:t>the </a:t>
            </a:r>
            <a:r>
              <a:rPr lang="en-US" sz="1600" dirty="0">
                <a:solidFill>
                  <a:srgbClr val="00B0F0"/>
                </a:solidFill>
              </a:rPr>
              <a:t>main </a:t>
            </a:r>
            <a:r>
              <a:rPr lang="en-US" sz="1600" dirty="0" smtClean="0">
                <a:solidFill>
                  <a:srgbClr val="00B0F0"/>
                </a:solidFill>
              </a:rPr>
              <a:t>home-speaking language</a:t>
            </a:r>
          </a:p>
          <a:p>
            <a:pPr marL="457200" lvl="2" indent="0" algn="just">
              <a:spcBef>
                <a:spcPts val="1200"/>
              </a:spcBef>
              <a:buNone/>
            </a:pPr>
            <a:r>
              <a:rPr lang="en-US" sz="1600" dirty="0" smtClean="0">
                <a:solidFill>
                  <a:srgbClr val="00B0F0"/>
                </a:solidFill>
              </a:rPr>
              <a:t>The parental self-efficacy for helping child succeed in school </a:t>
            </a:r>
            <a:r>
              <a:rPr lang="en-US" sz="1600" b="1" u="sng" dirty="0" smtClean="0">
                <a:solidFill>
                  <a:srgbClr val="00B0F0"/>
                </a:solidFill>
              </a:rPr>
              <a:t>is</a:t>
            </a:r>
            <a:r>
              <a:rPr lang="en-US" sz="1600" dirty="0" smtClean="0">
                <a:solidFill>
                  <a:srgbClr val="00B0F0"/>
                </a:solidFill>
              </a:rPr>
              <a:t> the highest</a:t>
            </a:r>
            <a:endParaRPr lang="en-US" sz="1600" dirty="0">
              <a:solidFill>
                <a:srgbClr val="00B0F0"/>
              </a:solidFill>
            </a:endParaRPr>
          </a:p>
          <a:p>
            <a:pPr algn="just"/>
            <a:endParaRPr lang="en-US" dirty="0"/>
          </a:p>
        </p:txBody>
      </p:sp>
    </p:spTree>
    <p:extLst>
      <p:ext uri="{BB962C8B-B14F-4D97-AF65-F5344CB8AC3E}">
        <p14:creationId xmlns:p14="http://schemas.microsoft.com/office/powerpoint/2010/main" val="35064755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fr-LU" dirty="0" smtClean="0">
                <a:solidFill>
                  <a:schemeClr val="bg1"/>
                </a:solidFill>
              </a:rPr>
              <a:t>Regression analysis</a:t>
            </a:r>
            <a:endParaRPr lang="en-US" dirty="0">
              <a:solidFill>
                <a:schemeClr val="bg1"/>
              </a:solidFill>
            </a:endParaRPr>
          </a:p>
        </p:txBody>
      </p:sp>
      <p:sp>
        <p:nvSpPr>
          <p:cNvPr id="3" name="Text Placeholder 2"/>
          <p:cNvSpPr>
            <a:spLocks noGrp="1"/>
          </p:cNvSpPr>
          <p:nvPr>
            <p:ph type="body" sz="quarter" idx="13"/>
          </p:nvPr>
        </p:nvSpPr>
        <p:spPr>
          <a:xfrm>
            <a:off x="228600" y="1495200"/>
            <a:ext cx="8623300" cy="4868863"/>
          </a:xfrm>
          <a:noFill/>
        </p:spPr>
        <p:txBody>
          <a:bodyPr/>
          <a:lstStyle/>
          <a:p>
            <a:pPr>
              <a:spcBef>
                <a:spcPts val="1200"/>
              </a:spcBef>
            </a:pPr>
            <a:r>
              <a:rPr lang="en-US" sz="1600" b="1" i="1" dirty="0">
                <a:solidFill>
                  <a:srgbClr val="FFC000"/>
                </a:solidFill>
              </a:rPr>
              <a:t>Participation in school and teacher-organized activities </a:t>
            </a:r>
            <a:r>
              <a:rPr lang="en-US" sz="1600" b="1" i="1" dirty="0">
                <a:solidFill>
                  <a:schemeClr val="accent3"/>
                </a:solidFill>
              </a:rPr>
              <a:t>(School</a:t>
            </a:r>
            <a:r>
              <a:rPr lang="en-US" sz="1600" b="1" i="1" dirty="0" smtClean="0">
                <a:solidFill>
                  <a:schemeClr val="accent3"/>
                </a:solidFill>
              </a:rPr>
              <a:t>)</a:t>
            </a:r>
            <a:r>
              <a:rPr lang="en-US" sz="1800" b="1" i="1" dirty="0" smtClean="0">
                <a:solidFill>
                  <a:schemeClr val="accent3"/>
                </a:solidFill>
              </a:rPr>
              <a:t> </a:t>
            </a:r>
            <a:r>
              <a:rPr lang="en-US" sz="1400" b="1" i="1" dirty="0" smtClean="0">
                <a:solidFill>
                  <a:schemeClr val="tx1"/>
                </a:solidFill>
              </a:rPr>
              <a:t>-&gt; two predictors </a:t>
            </a:r>
            <a:r>
              <a:rPr lang="en-US" sz="1400" dirty="0">
                <a:solidFill>
                  <a:schemeClr val="tx2"/>
                </a:solidFill>
              </a:rPr>
              <a:t>(</a:t>
            </a:r>
            <a:r>
              <a:rPr lang="fr-LU" sz="1400" dirty="0" smtClean="0">
                <a:solidFill>
                  <a:schemeClr val="tx2"/>
                </a:solidFill>
              </a:rPr>
              <a:t>17% </a:t>
            </a:r>
            <a:r>
              <a:rPr lang="fr-LU" sz="1400" dirty="0" err="1">
                <a:solidFill>
                  <a:schemeClr val="tx2"/>
                </a:solidFill>
              </a:rPr>
              <a:t>explained</a:t>
            </a:r>
            <a:r>
              <a:rPr lang="fr-LU" sz="1400" dirty="0">
                <a:solidFill>
                  <a:schemeClr val="tx2"/>
                </a:solidFill>
              </a:rPr>
              <a:t> </a:t>
            </a:r>
            <a:r>
              <a:rPr lang="fr-LU" sz="1400" dirty="0" smtClean="0">
                <a:solidFill>
                  <a:schemeClr val="tx2"/>
                </a:solidFill>
              </a:rPr>
              <a:t>variance)</a:t>
            </a:r>
            <a:endParaRPr lang="fr-LU" sz="1400" dirty="0">
              <a:solidFill>
                <a:schemeClr val="tx2"/>
              </a:solidFill>
            </a:endParaRPr>
          </a:p>
          <a:p>
            <a:pPr marL="800100" lvl="2" indent="-342900">
              <a:spcBef>
                <a:spcPts val="1200"/>
              </a:spcBef>
              <a:buFont typeface="+mj-lt"/>
              <a:buAutoNum type="arabicPeriod"/>
            </a:pPr>
            <a:r>
              <a:rPr lang="en-US" sz="1600" dirty="0">
                <a:solidFill>
                  <a:schemeClr val="tx2"/>
                </a:solidFill>
              </a:rPr>
              <a:t>Child’s gender : </a:t>
            </a:r>
            <a:r>
              <a:rPr lang="el-GR" sz="1600" dirty="0">
                <a:solidFill>
                  <a:schemeClr val="tx2"/>
                </a:solidFill>
              </a:rPr>
              <a:t>β</a:t>
            </a:r>
            <a:r>
              <a:rPr lang="fr-LU" sz="1600" dirty="0">
                <a:solidFill>
                  <a:schemeClr val="tx2"/>
                </a:solidFill>
              </a:rPr>
              <a:t> = </a:t>
            </a:r>
            <a:r>
              <a:rPr lang="fr-LU" sz="1600" dirty="0" smtClean="0">
                <a:solidFill>
                  <a:schemeClr val="tx2"/>
                </a:solidFill>
              </a:rPr>
              <a:t>-0.173, </a:t>
            </a:r>
            <a:r>
              <a:rPr lang="fr-LU" sz="1600" dirty="0">
                <a:solidFill>
                  <a:schemeClr val="tx2"/>
                </a:solidFill>
              </a:rPr>
              <a:t>p = </a:t>
            </a:r>
            <a:r>
              <a:rPr lang="fr-LU" sz="1600" dirty="0" smtClean="0">
                <a:solidFill>
                  <a:schemeClr val="tx2"/>
                </a:solidFill>
              </a:rPr>
              <a:t>0.032</a:t>
            </a:r>
            <a:endParaRPr lang="fr-LU" sz="1600" dirty="0">
              <a:solidFill>
                <a:schemeClr val="tx2"/>
              </a:solidFill>
            </a:endParaRPr>
          </a:p>
          <a:p>
            <a:pPr marL="800100" lvl="2" indent="-342900">
              <a:spcBef>
                <a:spcPts val="1200"/>
              </a:spcBef>
              <a:buFont typeface="+mj-lt"/>
              <a:buAutoNum type="arabicPeriod"/>
            </a:pPr>
            <a:r>
              <a:rPr lang="en-US" sz="1600" dirty="0" smtClean="0">
                <a:solidFill>
                  <a:schemeClr val="tx2"/>
                </a:solidFill>
              </a:rPr>
              <a:t>Parents’ construction of the parental role: </a:t>
            </a:r>
            <a:r>
              <a:rPr lang="el-GR" sz="1600" dirty="0">
                <a:solidFill>
                  <a:schemeClr val="tx2"/>
                </a:solidFill>
              </a:rPr>
              <a:t>β</a:t>
            </a:r>
            <a:r>
              <a:rPr lang="fr-LU" sz="1600" dirty="0">
                <a:solidFill>
                  <a:schemeClr val="tx2"/>
                </a:solidFill>
              </a:rPr>
              <a:t> = </a:t>
            </a:r>
            <a:r>
              <a:rPr lang="fr-LU" sz="1600" dirty="0" smtClean="0">
                <a:solidFill>
                  <a:schemeClr val="tx2"/>
                </a:solidFill>
              </a:rPr>
              <a:t>0.295, </a:t>
            </a:r>
            <a:r>
              <a:rPr lang="fr-LU" sz="1600" dirty="0">
                <a:solidFill>
                  <a:schemeClr val="tx2"/>
                </a:solidFill>
              </a:rPr>
              <a:t>p = </a:t>
            </a:r>
            <a:r>
              <a:rPr lang="fr-LU" sz="1600" dirty="0" smtClean="0">
                <a:solidFill>
                  <a:schemeClr val="tx2"/>
                </a:solidFill>
              </a:rPr>
              <a:t>0.001</a:t>
            </a:r>
            <a:endParaRPr lang="fr-LU" sz="1600" dirty="0">
              <a:solidFill>
                <a:schemeClr val="tx2"/>
              </a:solidFill>
            </a:endParaRPr>
          </a:p>
          <a:p>
            <a:pPr marL="228600" lvl="1" indent="0" algn="just">
              <a:spcBef>
                <a:spcPts val="1200"/>
              </a:spcBef>
              <a:buNone/>
            </a:pPr>
            <a:r>
              <a:rPr lang="en-US" sz="1600" dirty="0">
                <a:solidFill>
                  <a:srgbClr val="00B0F0"/>
                </a:solidFill>
              </a:rPr>
              <a:t>All other things being equal, </a:t>
            </a:r>
            <a:r>
              <a:rPr lang="en-US" sz="1600" dirty="0" smtClean="0">
                <a:solidFill>
                  <a:srgbClr val="00B0F0"/>
                </a:solidFill>
              </a:rPr>
              <a:t>parental participation seems </a:t>
            </a:r>
            <a:r>
              <a:rPr lang="en-US" sz="1600" dirty="0">
                <a:solidFill>
                  <a:srgbClr val="00B0F0"/>
                </a:solidFill>
              </a:rPr>
              <a:t>to be more frequent in families where </a:t>
            </a:r>
            <a:r>
              <a:rPr lang="en-US" sz="1600" dirty="0" smtClean="0">
                <a:solidFill>
                  <a:srgbClr val="00B0F0"/>
                </a:solidFill>
              </a:rPr>
              <a:t>: </a:t>
            </a:r>
          </a:p>
          <a:p>
            <a:pPr marL="457200" lvl="2" indent="0" algn="just">
              <a:spcBef>
                <a:spcPts val="1200"/>
              </a:spcBef>
              <a:buNone/>
            </a:pPr>
            <a:r>
              <a:rPr lang="en-US" sz="1600" dirty="0" smtClean="0">
                <a:solidFill>
                  <a:srgbClr val="00B0F0"/>
                </a:solidFill>
              </a:rPr>
              <a:t>The child </a:t>
            </a:r>
            <a:r>
              <a:rPr lang="en-US" sz="1600" b="1" u="sng" dirty="0" smtClean="0">
                <a:solidFill>
                  <a:srgbClr val="00B0F0"/>
                </a:solidFill>
              </a:rPr>
              <a:t>is</a:t>
            </a:r>
            <a:r>
              <a:rPr lang="en-US" sz="1600" dirty="0" smtClean="0">
                <a:solidFill>
                  <a:srgbClr val="00B0F0"/>
                </a:solidFill>
              </a:rPr>
              <a:t> </a:t>
            </a:r>
            <a:r>
              <a:rPr lang="en-US" sz="1600" dirty="0">
                <a:solidFill>
                  <a:srgbClr val="00B0F0"/>
                </a:solidFill>
              </a:rPr>
              <a:t>a girl</a:t>
            </a:r>
            <a:r>
              <a:rPr lang="en-US" sz="1600" dirty="0">
                <a:solidFill>
                  <a:schemeClr val="tx2"/>
                </a:solidFill>
              </a:rPr>
              <a:t>. </a:t>
            </a:r>
            <a:endParaRPr lang="en-US" sz="1600" dirty="0" smtClean="0">
              <a:solidFill>
                <a:schemeClr val="tx2"/>
              </a:solidFill>
            </a:endParaRPr>
          </a:p>
          <a:p>
            <a:pPr marL="457200" lvl="2" indent="0" algn="just">
              <a:spcBef>
                <a:spcPts val="1200"/>
              </a:spcBef>
              <a:buNone/>
            </a:pPr>
            <a:r>
              <a:rPr lang="fr-LU" sz="1600" dirty="0">
                <a:solidFill>
                  <a:srgbClr val="00B0F0"/>
                </a:solidFill>
              </a:rPr>
              <a:t>Parents have a more active </a:t>
            </a:r>
            <a:r>
              <a:rPr lang="fr-LU" sz="1600" dirty="0" smtClean="0">
                <a:solidFill>
                  <a:srgbClr val="00B0F0"/>
                </a:solidFill>
              </a:rPr>
              <a:t>vision </a:t>
            </a:r>
            <a:r>
              <a:rPr lang="fr-LU" sz="1600" dirty="0" err="1" smtClean="0">
                <a:solidFill>
                  <a:srgbClr val="00B0F0"/>
                </a:solidFill>
              </a:rPr>
              <a:t>regarding</a:t>
            </a:r>
            <a:r>
              <a:rPr lang="fr-LU" sz="1600" dirty="0" smtClean="0">
                <a:solidFill>
                  <a:srgbClr val="00B0F0"/>
                </a:solidFill>
              </a:rPr>
              <a:t> </a:t>
            </a:r>
            <a:r>
              <a:rPr lang="fr-LU" sz="1600" dirty="0" err="1">
                <a:solidFill>
                  <a:srgbClr val="00B0F0"/>
                </a:solidFill>
              </a:rPr>
              <a:t>their</a:t>
            </a:r>
            <a:r>
              <a:rPr lang="fr-LU" sz="1600" dirty="0">
                <a:solidFill>
                  <a:srgbClr val="00B0F0"/>
                </a:solidFill>
              </a:rPr>
              <a:t> </a:t>
            </a:r>
            <a:r>
              <a:rPr lang="fr-LU" sz="1600" dirty="0" err="1" smtClean="0">
                <a:solidFill>
                  <a:srgbClr val="00B0F0"/>
                </a:solidFill>
              </a:rPr>
              <a:t>educational</a:t>
            </a:r>
            <a:r>
              <a:rPr lang="fr-LU" sz="1600" dirty="0" smtClean="0">
                <a:solidFill>
                  <a:srgbClr val="00B0F0"/>
                </a:solidFill>
              </a:rPr>
              <a:t> </a:t>
            </a:r>
            <a:r>
              <a:rPr lang="fr-LU" sz="1600" dirty="0" err="1" smtClean="0">
                <a:solidFill>
                  <a:srgbClr val="00B0F0"/>
                </a:solidFill>
              </a:rPr>
              <a:t>role</a:t>
            </a:r>
            <a:r>
              <a:rPr lang="fr-LU" sz="1600" dirty="0" smtClean="0">
                <a:solidFill>
                  <a:srgbClr val="00B0F0"/>
                </a:solidFill>
              </a:rPr>
              <a:t>.</a:t>
            </a:r>
            <a:endParaRPr lang="en-US" sz="1600" dirty="0">
              <a:solidFill>
                <a:srgbClr val="00B0F0"/>
              </a:solidFill>
            </a:endParaRPr>
          </a:p>
          <a:p>
            <a:pPr marL="228600" lvl="1">
              <a:spcBef>
                <a:spcPts val="1200"/>
              </a:spcBef>
            </a:pPr>
            <a:r>
              <a:rPr lang="en-US" sz="1600" b="1" i="1" dirty="0">
                <a:solidFill>
                  <a:srgbClr val="FFC000"/>
                </a:solidFill>
              </a:rPr>
              <a:t>Family-School communication </a:t>
            </a:r>
            <a:r>
              <a:rPr lang="en-US" sz="1600" b="1" i="1" dirty="0">
                <a:solidFill>
                  <a:schemeClr val="accent3"/>
                </a:solidFill>
              </a:rPr>
              <a:t>(School</a:t>
            </a:r>
            <a:r>
              <a:rPr lang="en-US" sz="1600" b="1" i="1" dirty="0" smtClean="0">
                <a:solidFill>
                  <a:schemeClr val="accent3"/>
                </a:solidFill>
              </a:rPr>
              <a:t>) </a:t>
            </a:r>
            <a:r>
              <a:rPr lang="en-US" sz="1600" b="1" i="1" dirty="0">
                <a:solidFill>
                  <a:schemeClr val="tx1"/>
                </a:solidFill>
              </a:rPr>
              <a:t>-</a:t>
            </a:r>
            <a:r>
              <a:rPr lang="en-US" sz="1600" b="1" i="1" dirty="0" smtClean="0">
                <a:solidFill>
                  <a:schemeClr val="tx1"/>
                </a:solidFill>
              </a:rPr>
              <a:t>&gt; </a:t>
            </a:r>
            <a:r>
              <a:rPr lang="en-US" sz="1600" b="1" i="1" dirty="0">
                <a:solidFill>
                  <a:schemeClr val="tx1"/>
                </a:solidFill>
              </a:rPr>
              <a:t>two </a:t>
            </a:r>
            <a:r>
              <a:rPr lang="en-US" sz="1600" b="1" i="1" dirty="0" smtClean="0">
                <a:solidFill>
                  <a:schemeClr val="tx1"/>
                </a:solidFill>
              </a:rPr>
              <a:t>predictors </a:t>
            </a:r>
            <a:r>
              <a:rPr lang="en-US" sz="1400" dirty="0" smtClean="0">
                <a:solidFill>
                  <a:schemeClr val="tx2"/>
                </a:solidFill>
              </a:rPr>
              <a:t>(</a:t>
            </a:r>
            <a:r>
              <a:rPr lang="fr-LU" sz="1400" dirty="0" smtClean="0">
                <a:solidFill>
                  <a:schemeClr val="tx2"/>
                </a:solidFill>
              </a:rPr>
              <a:t>14% </a:t>
            </a:r>
            <a:r>
              <a:rPr lang="fr-LU" sz="1400" dirty="0" err="1">
                <a:solidFill>
                  <a:schemeClr val="tx2"/>
                </a:solidFill>
              </a:rPr>
              <a:t>explained</a:t>
            </a:r>
            <a:r>
              <a:rPr lang="fr-LU" sz="1400" dirty="0">
                <a:solidFill>
                  <a:schemeClr val="tx2"/>
                </a:solidFill>
              </a:rPr>
              <a:t> </a:t>
            </a:r>
            <a:r>
              <a:rPr lang="fr-LU" sz="1400" dirty="0" smtClean="0">
                <a:solidFill>
                  <a:schemeClr val="tx2"/>
                </a:solidFill>
              </a:rPr>
              <a:t>variance)</a:t>
            </a:r>
          </a:p>
          <a:p>
            <a:pPr marL="800100" lvl="2" indent="-342900">
              <a:spcBef>
                <a:spcPts val="1200"/>
              </a:spcBef>
              <a:buFont typeface="+mj-lt"/>
              <a:buAutoNum type="arabicPeriod"/>
            </a:pPr>
            <a:r>
              <a:rPr lang="en-US" sz="1600" dirty="0" smtClean="0">
                <a:solidFill>
                  <a:schemeClr val="tx2"/>
                </a:solidFill>
              </a:rPr>
              <a:t>SSE </a:t>
            </a:r>
            <a:r>
              <a:rPr lang="en-US" sz="1600" dirty="0">
                <a:solidFill>
                  <a:schemeClr val="tx2"/>
                </a:solidFill>
              </a:rPr>
              <a:t>: </a:t>
            </a:r>
            <a:r>
              <a:rPr lang="el-GR" sz="1600" dirty="0">
                <a:solidFill>
                  <a:schemeClr val="tx2"/>
                </a:solidFill>
              </a:rPr>
              <a:t>β</a:t>
            </a:r>
            <a:r>
              <a:rPr lang="fr-LU" sz="1600" dirty="0">
                <a:solidFill>
                  <a:schemeClr val="tx2"/>
                </a:solidFill>
              </a:rPr>
              <a:t> = -</a:t>
            </a:r>
            <a:r>
              <a:rPr lang="fr-LU" sz="1600" dirty="0" smtClean="0">
                <a:solidFill>
                  <a:schemeClr val="tx2"/>
                </a:solidFill>
              </a:rPr>
              <a:t>0.204, </a:t>
            </a:r>
            <a:r>
              <a:rPr lang="fr-LU" sz="1600" dirty="0">
                <a:solidFill>
                  <a:schemeClr val="tx2"/>
                </a:solidFill>
              </a:rPr>
              <a:t>p = </a:t>
            </a:r>
            <a:r>
              <a:rPr lang="fr-LU" sz="1600" dirty="0" smtClean="0">
                <a:solidFill>
                  <a:schemeClr val="tx2"/>
                </a:solidFill>
              </a:rPr>
              <a:t>0.26</a:t>
            </a:r>
            <a:endParaRPr lang="fr-LU" sz="1600" dirty="0">
              <a:solidFill>
                <a:schemeClr val="tx2"/>
              </a:solidFill>
            </a:endParaRPr>
          </a:p>
          <a:p>
            <a:pPr marL="800100" lvl="2" indent="-342900">
              <a:spcBef>
                <a:spcPts val="1200"/>
              </a:spcBef>
              <a:buFont typeface="+mj-lt"/>
              <a:buAutoNum type="arabicPeriod"/>
            </a:pPr>
            <a:r>
              <a:rPr lang="en-US" sz="1600" dirty="0">
                <a:solidFill>
                  <a:schemeClr val="tx2"/>
                </a:solidFill>
              </a:rPr>
              <a:t>Parents’ construction of the parental role: </a:t>
            </a:r>
            <a:r>
              <a:rPr lang="el-GR" sz="1600" dirty="0">
                <a:solidFill>
                  <a:schemeClr val="tx2"/>
                </a:solidFill>
              </a:rPr>
              <a:t>β</a:t>
            </a:r>
            <a:r>
              <a:rPr lang="fr-LU" sz="1600" dirty="0">
                <a:solidFill>
                  <a:schemeClr val="tx2"/>
                </a:solidFill>
              </a:rPr>
              <a:t> = </a:t>
            </a:r>
            <a:r>
              <a:rPr lang="fr-LU" sz="1600" dirty="0" smtClean="0">
                <a:solidFill>
                  <a:schemeClr val="tx2"/>
                </a:solidFill>
              </a:rPr>
              <a:t>0.248, </a:t>
            </a:r>
            <a:r>
              <a:rPr lang="fr-LU" sz="1600" dirty="0">
                <a:solidFill>
                  <a:schemeClr val="tx2"/>
                </a:solidFill>
              </a:rPr>
              <a:t>p = </a:t>
            </a:r>
            <a:r>
              <a:rPr lang="fr-LU" sz="1600" dirty="0" smtClean="0">
                <a:solidFill>
                  <a:schemeClr val="tx2"/>
                </a:solidFill>
              </a:rPr>
              <a:t>0.008</a:t>
            </a:r>
            <a:endParaRPr lang="fr-LU" sz="1600" dirty="0">
              <a:solidFill>
                <a:schemeClr val="tx2"/>
              </a:solidFill>
            </a:endParaRPr>
          </a:p>
          <a:p>
            <a:pPr marL="228600" lvl="1" indent="0" algn="just">
              <a:spcBef>
                <a:spcPts val="1200"/>
              </a:spcBef>
              <a:buNone/>
            </a:pPr>
            <a:r>
              <a:rPr lang="en-US" sz="1600" dirty="0" smtClean="0">
                <a:solidFill>
                  <a:srgbClr val="00B0F0"/>
                </a:solidFill>
              </a:rPr>
              <a:t>All </a:t>
            </a:r>
            <a:r>
              <a:rPr lang="en-US" sz="1600" dirty="0">
                <a:solidFill>
                  <a:srgbClr val="00B0F0"/>
                </a:solidFill>
              </a:rPr>
              <a:t>other things being equal, </a:t>
            </a:r>
            <a:r>
              <a:rPr lang="en-US" sz="1600" dirty="0" smtClean="0">
                <a:solidFill>
                  <a:srgbClr val="00B0F0"/>
                </a:solidFill>
              </a:rPr>
              <a:t>numeracy activities seem </a:t>
            </a:r>
            <a:r>
              <a:rPr lang="en-US" sz="1600" dirty="0">
                <a:solidFill>
                  <a:srgbClr val="00B0F0"/>
                </a:solidFill>
              </a:rPr>
              <a:t>to be more frequent in families where </a:t>
            </a:r>
            <a:r>
              <a:rPr lang="en-US" sz="1600" dirty="0" smtClean="0">
                <a:solidFill>
                  <a:srgbClr val="00B0F0"/>
                </a:solidFill>
              </a:rPr>
              <a:t>: </a:t>
            </a:r>
          </a:p>
          <a:p>
            <a:pPr marL="457200" lvl="2" indent="0" algn="just">
              <a:spcBef>
                <a:spcPts val="1200"/>
              </a:spcBef>
              <a:buNone/>
            </a:pPr>
            <a:r>
              <a:rPr lang="en-US" sz="1600" dirty="0" smtClean="0">
                <a:solidFill>
                  <a:srgbClr val="00B0F0"/>
                </a:solidFill>
              </a:rPr>
              <a:t>SSE </a:t>
            </a:r>
            <a:r>
              <a:rPr lang="en-US" sz="1600" b="1" u="sng" dirty="0">
                <a:solidFill>
                  <a:srgbClr val="00B0F0"/>
                </a:solidFill>
              </a:rPr>
              <a:t>is</a:t>
            </a:r>
            <a:r>
              <a:rPr lang="en-US" sz="1600" dirty="0">
                <a:solidFill>
                  <a:srgbClr val="00B0F0"/>
                </a:solidFill>
              </a:rPr>
              <a:t> </a:t>
            </a:r>
            <a:r>
              <a:rPr lang="en-US" sz="1600" dirty="0" smtClean="0">
                <a:solidFill>
                  <a:srgbClr val="00B0F0"/>
                </a:solidFill>
              </a:rPr>
              <a:t>the lowest</a:t>
            </a:r>
          </a:p>
          <a:p>
            <a:pPr marL="457200" lvl="2" indent="0" algn="just">
              <a:spcBef>
                <a:spcPts val="1200"/>
              </a:spcBef>
              <a:buNone/>
            </a:pPr>
            <a:r>
              <a:rPr lang="fr-LU" sz="1600" dirty="0">
                <a:solidFill>
                  <a:srgbClr val="00B0F0"/>
                </a:solidFill>
              </a:rPr>
              <a:t>Parents have a more active </a:t>
            </a:r>
            <a:r>
              <a:rPr lang="fr-LU" sz="1600" dirty="0" smtClean="0">
                <a:solidFill>
                  <a:srgbClr val="00B0F0"/>
                </a:solidFill>
              </a:rPr>
              <a:t>vision </a:t>
            </a:r>
            <a:r>
              <a:rPr lang="fr-LU" sz="1600" dirty="0" err="1" smtClean="0">
                <a:solidFill>
                  <a:srgbClr val="00B0F0"/>
                </a:solidFill>
              </a:rPr>
              <a:t>regarding</a:t>
            </a:r>
            <a:r>
              <a:rPr lang="fr-LU" sz="1600" dirty="0" smtClean="0">
                <a:solidFill>
                  <a:srgbClr val="00B0F0"/>
                </a:solidFill>
              </a:rPr>
              <a:t> </a:t>
            </a:r>
            <a:r>
              <a:rPr lang="fr-LU" sz="1600" dirty="0" err="1">
                <a:solidFill>
                  <a:srgbClr val="00B0F0"/>
                </a:solidFill>
              </a:rPr>
              <a:t>their</a:t>
            </a:r>
            <a:r>
              <a:rPr lang="fr-LU" sz="1600" dirty="0">
                <a:solidFill>
                  <a:srgbClr val="00B0F0"/>
                </a:solidFill>
              </a:rPr>
              <a:t> </a:t>
            </a:r>
            <a:r>
              <a:rPr lang="fr-LU" sz="1600" dirty="0" err="1" smtClean="0">
                <a:solidFill>
                  <a:srgbClr val="00B0F0"/>
                </a:solidFill>
              </a:rPr>
              <a:t>educational</a:t>
            </a:r>
            <a:r>
              <a:rPr lang="fr-LU" sz="1600" dirty="0" smtClean="0">
                <a:solidFill>
                  <a:srgbClr val="00B0F0"/>
                </a:solidFill>
              </a:rPr>
              <a:t> </a:t>
            </a:r>
            <a:r>
              <a:rPr lang="fr-LU" sz="1600" dirty="0" err="1" smtClean="0">
                <a:solidFill>
                  <a:srgbClr val="00B0F0"/>
                </a:solidFill>
              </a:rPr>
              <a:t>role</a:t>
            </a:r>
            <a:r>
              <a:rPr lang="fr-LU" sz="1600" dirty="0">
                <a:solidFill>
                  <a:srgbClr val="00B0F0"/>
                </a:solidFill>
              </a:rPr>
              <a:t>.</a:t>
            </a:r>
            <a:endParaRPr lang="en-US" sz="1600" dirty="0">
              <a:solidFill>
                <a:srgbClr val="00B0F0"/>
              </a:solidFill>
            </a:endParaRPr>
          </a:p>
          <a:p>
            <a:pPr algn="just"/>
            <a:endParaRPr lang="en-US" dirty="0"/>
          </a:p>
        </p:txBody>
      </p:sp>
    </p:spTree>
    <p:extLst>
      <p:ext uri="{BB962C8B-B14F-4D97-AF65-F5344CB8AC3E}">
        <p14:creationId xmlns:p14="http://schemas.microsoft.com/office/powerpoint/2010/main" val="25600532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Discussion</a:t>
            </a:r>
            <a:endParaRPr lang="en-US" b="1" dirty="0">
              <a:solidFill>
                <a:schemeClr val="accent3"/>
              </a:solidFill>
            </a:endParaRPr>
          </a:p>
        </p:txBody>
      </p:sp>
    </p:spTree>
    <p:extLst>
      <p:ext uri="{BB962C8B-B14F-4D97-AF65-F5344CB8AC3E}">
        <p14:creationId xmlns:p14="http://schemas.microsoft.com/office/powerpoint/2010/main" val="81391396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fr-LU" dirty="0" smtClean="0">
                <a:solidFill>
                  <a:schemeClr val="bg1"/>
                </a:solidFill>
              </a:rPr>
              <a:t>Discussion</a:t>
            </a:r>
            <a:endParaRPr lang="en-US" dirty="0">
              <a:solidFill>
                <a:schemeClr val="bg1"/>
              </a:solidFill>
            </a:endParaRPr>
          </a:p>
        </p:txBody>
      </p:sp>
      <p:sp>
        <p:nvSpPr>
          <p:cNvPr id="3" name="Text Placeholder 2"/>
          <p:cNvSpPr>
            <a:spLocks noGrp="1"/>
          </p:cNvSpPr>
          <p:nvPr>
            <p:ph type="body" sz="quarter" idx="13"/>
          </p:nvPr>
        </p:nvSpPr>
        <p:spPr>
          <a:xfrm>
            <a:off x="496800" y="1495200"/>
            <a:ext cx="8101100" cy="4868863"/>
          </a:xfrm>
          <a:noFill/>
        </p:spPr>
        <p:txBody>
          <a:bodyPr/>
          <a:lstStyle/>
          <a:p>
            <a:pPr marL="0" indent="0" algn="just">
              <a:buNone/>
            </a:pPr>
            <a:r>
              <a:rPr lang="en-US" b="1" u="sng" dirty="0" smtClean="0">
                <a:solidFill>
                  <a:schemeClr val="tx1"/>
                </a:solidFill>
              </a:rPr>
              <a:t>First</a:t>
            </a:r>
            <a:r>
              <a:rPr lang="en-US" dirty="0">
                <a:solidFill>
                  <a:schemeClr val="tx1"/>
                </a:solidFill>
              </a:rPr>
              <a:t>, </a:t>
            </a:r>
            <a:r>
              <a:rPr lang="en-US" dirty="0"/>
              <a:t>we point out the positive and significant influence of </a:t>
            </a:r>
            <a:r>
              <a:rPr lang="en-US" dirty="0">
                <a:solidFill>
                  <a:schemeClr val="accent3"/>
                </a:solidFill>
              </a:rPr>
              <a:t>parents' construction of their educational role</a:t>
            </a:r>
            <a:r>
              <a:rPr lang="en-US" dirty="0"/>
              <a:t> </a:t>
            </a:r>
            <a:r>
              <a:rPr lang="en-US" dirty="0" smtClean="0"/>
              <a:t>on parental involvement </a:t>
            </a:r>
            <a:r>
              <a:rPr lang="en-US" u="sng" dirty="0"/>
              <a:t>in school </a:t>
            </a:r>
            <a:r>
              <a:rPr lang="en-US" dirty="0"/>
              <a:t>through its two dimensions: participation in activities and communication. </a:t>
            </a:r>
            <a:endParaRPr lang="en-US" dirty="0" smtClean="0"/>
          </a:p>
          <a:p>
            <a:pPr marL="0" indent="0" algn="just">
              <a:buNone/>
            </a:pPr>
            <a:endParaRPr lang="fr-LU" dirty="0"/>
          </a:p>
          <a:p>
            <a:pPr marL="0" indent="0" algn="just">
              <a:buNone/>
            </a:pPr>
            <a:endParaRPr lang="en-US" sz="1400" dirty="0" smtClean="0"/>
          </a:p>
          <a:p>
            <a:pPr marL="0" indent="0" algn="just">
              <a:buNone/>
            </a:pPr>
            <a:r>
              <a:rPr lang="en-US" dirty="0" smtClean="0"/>
              <a:t>It would </a:t>
            </a:r>
            <a:r>
              <a:rPr lang="en-US" dirty="0"/>
              <a:t>seem that parents need to understand that parental participation in school </a:t>
            </a:r>
            <a:r>
              <a:rPr lang="en-US" b="1" u="sng" dirty="0"/>
              <a:t>is part of their responsibilities</a:t>
            </a:r>
            <a:r>
              <a:rPr lang="en-US" b="1" i="1" dirty="0"/>
              <a:t> </a:t>
            </a:r>
            <a:r>
              <a:rPr lang="en-US" dirty="0">
                <a:solidFill>
                  <a:srgbClr val="00B0F0"/>
                </a:solidFill>
              </a:rPr>
              <a:t>before deciding to get involved</a:t>
            </a:r>
            <a:r>
              <a:rPr lang="en-US" dirty="0"/>
              <a:t>. </a:t>
            </a:r>
          </a:p>
          <a:p>
            <a:pPr marL="0" indent="0" algn="just">
              <a:buNone/>
            </a:pPr>
            <a:r>
              <a:rPr lang="en-US" dirty="0"/>
              <a:t>It should also be noted that these decisions to engage at the school level </a:t>
            </a:r>
            <a:r>
              <a:rPr lang="en-US" b="1" u="sng" dirty="0"/>
              <a:t>are not influenced by</a:t>
            </a:r>
            <a:r>
              <a:rPr lang="en-US" dirty="0"/>
              <a:t> </a:t>
            </a:r>
            <a:r>
              <a:rPr lang="en-US" dirty="0">
                <a:solidFill>
                  <a:srgbClr val="00B0F0"/>
                </a:solidFill>
              </a:rPr>
              <a:t>family background variables, </a:t>
            </a:r>
            <a:r>
              <a:rPr lang="en-US" dirty="0" smtClean="0">
                <a:solidFill>
                  <a:srgbClr val="00B0F0"/>
                </a:solidFill>
              </a:rPr>
              <a:t>SSE </a:t>
            </a:r>
            <a:r>
              <a:rPr lang="en-US" dirty="0">
                <a:solidFill>
                  <a:srgbClr val="00B0F0"/>
                </a:solidFill>
              </a:rPr>
              <a:t>and </a:t>
            </a:r>
            <a:r>
              <a:rPr lang="en-US" dirty="0" smtClean="0">
                <a:solidFill>
                  <a:srgbClr val="00B0F0"/>
                </a:solidFill>
              </a:rPr>
              <a:t>home-speaking </a:t>
            </a:r>
            <a:r>
              <a:rPr lang="en-US" dirty="0">
                <a:solidFill>
                  <a:srgbClr val="00B0F0"/>
                </a:solidFill>
              </a:rPr>
              <a:t>language</a:t>
            </a:r>
            <a:r>
              <a:rPr lang="en-US" dirty="0"/>
              <a:t>. </a:t>
            </a:r>
            <a:endParaRPr lang="fr-LU" dirty="0" smtClean="0"/>
          </a:p>
          <a:p>
            <a:pPr marL="685800" lvl="1" indent="-457200" algn="just">
              <a:buFont typeface="+mj-lt"/>
              <a:buAutoNum type="arabicPeriod"/>
            </a:pPr>
            <a:endParaRPr lang="en-US" dirty="0"/>
          </a:p>
        </p:txBody>
      </p:sp>
      <p:sp>
        <p:nvSpPr>
          <p:cNvPr id="4" name="Down Arrow 3"/>
          <p:cNvSpPr/>
          <p:nvPr/>
        </p:nvSpPr>
        <p:spPr>
          <a:xfrm>
            <a:off x="4172700" y="3105150"/>
            <a:ext cx="749300" cy="5969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43461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fr-LU" dirty="0" smtClean="0">
                <a:solidFill>
                  <a:schemeClr val="bg1"/>
                </a:solidFill>
              </a:rPr>
              <a:t>Discussion</a:t>
            </a:r>
            <a:endParaRPr lang="en-US" dirty="0">
              <a:solidFill>
                <a:schemeClr val="bg1"/>
              </a:solidFill>
            </a:endParaRPr>
          </a:p>
        </p:txBody>
      </p:sp>
      <p:sp>
        <p:nvSpPr>
          <p:cNvPr id="3" name="Text Placeholder 2"/>
          <p:cNvSpPr>
            <a:spLocks noGrp="1"/>
          </p:cNvSpPr>
          <p:nvPr>
            <p:ph type="body" sz="quarter" idx="13"/>
          </p:nvPr>
        </p:nvSpPr>
        <p:spPr>
          <a:xfrm>
            <a:off x="496800" y="1596800"/>
            <a:ext cx="8126500" cy="4868863"/>
          </a:xfrm>
          <a:noFill/>
        </p:spPr>
        <p:txBody>
          <a:bodyPr/>
          <a:lstStyle/>
          <a:p>
            <a:pPr marL="0" indent="0" algn="just">
              <a:buNone/>
            </a:pPr>
            <a:r>
              <a:rPr lang="en-US" b="1" u="sng" dirty="0" smtClean="0">
                <a:solidFill>
                  <a:schemeClr val="tx1"/>
                </a:solidFill>
              </a:rPr>
              <a:t>Second</a:t>
            </a:r>
            <a:r>
              <a:rPr lang="en-US" dirty="0"/>
              <a:t>, </a:t>
            </a:r>
            <a:r>
              <a:rPr lang="en-US" dirty="0" smtClean="0"/>
              <a:t>we </a:t>
            </a:r>
            <a:r>
              <a:rPr lang="en-US" dirty="0"/>
              <a:t>note that </a:t>
            </a:r>
            <a:r>
              <a:rPr lang="en-US" dirty="0">
                <a:solidFill>
                  <a:schemeClr val="accent3"/>
                </a:solidFill>
              </a:rPr>
              <a:t>parental self-efficacy for helping child succeed in school</a:t>
            </a:r>
            <a:r>
              <a:rPr lang="en-US" dirty="0"/>
              <a:t> </a:t>
            </a:r>
            <a:r>
              <a:rPr lang="en-US" dirty="0"/>
              <a:t>is </a:t>
            </a:r>
            <a:r>
              <a:rPr lang="en-US" dirty="0"/>
              <a:t>part of the </a:t>
            </a:r>
            <a:r>
              <a:rPr lang="en-US" dirty="0"/>
              <a:t>explanation for the frequency with which parents offer informal mathematical activities. </a:t>
            </a:r>
          </a:p>
          <a:p>
            <a:pPr marL="0" indent="0" algn="just">
              <a:buNone/>
            </a:pPr>
            <a:endParaRPr lang="en-US" dirty="0"/>
          </a:p>
          <a:p>
            <a:pPr marL="0" indent="0" algn="just">
              <a:buNone/>
            </a:pPr>
            <a:endParaRPr lang="en-US" dirty="0" smtClean="0"/>
          </a:p>
          <a:p>
            <a:pPr marL="0" indent="0" algn="just">
              <a:buNone/>
            </a:pPr>
            <a:r>
              <a:rPr lang="en-US" dirty="0" smtClean="0"/>
              <a:t>This </a:t>
            </a:r>
            <a:r>
              <a:rPr lang="en-US" dirty="0"/>
              <a:t>trend is reported to be most prevalent among </a:t>
            </a:r>
            <a:r>
              <a:rPr lang="en-US" dirty="0" smtClean="0"/>
              <a:t>non-Luxembourgish-speaking </a:t>
            </a:r>
            <a:r>
              <a:rPr lang="en-US" dirty="0"/>
              <a:t>parents. </a:t>
            </a:r>
            <a:endParaRPr lang="fr-LU" dirty="0"/>
          </a:p>
          <a:p>
            <a:pPr marL="228600" lvl="1" indent="0" algn="just">
              <a:buNone/>
            </a:pPr>
            <a:endParaRPr lang="en-US" dirty="0"/>
          </a:p>
        </p:txBody>
      </p:sp>
      <p:sp>
        <p:nvSpPr>
          <p:cNvPr id="4" name="Down Arrow 3"/>
          <p:cNvSpPr/>
          <p:nvPr/>
        </p:nvSpPr>
        <p:spPr>
          <a:xfrm>
            <a:off x="4038600" y="3035300"/>
            <a:ext cx="749300" cy="5969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4795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800" y="266400"/>
            <a:ext cx="6840000" cy="963884"/>
          </a:xfrm>
        </p:spPr>
        <p:txBody>
          <a:bodyPr>
            <a:normAutofit/>
          </a:bodyPr>
          <a:lstStyle/>
          <a:p>
            <a:r>
              <a:rPr lang="fr-LU" dirty="0" smtClean="0">
                <a:solidFill>
                  <a:schemeClr val="bg1"/>
                </a:solidFill>
              </a:rPr>
              <a:t>Discussion</a:t>
            </a:r>
            <a:endParaRPr lang="en-US" dirty="0">
              <a:solidFill>
                <a:schemeClr val="bg1"/>
              </a:solidFill>
            </a:endParaRPr>
          </a:p>
        </p:txBody>
      </p:sp>
      <p:sp>
        <p:nvSpPr>
          <p:cNvPr id="3" name="Text Placeholder 2"/>
          <p:cNvSpPr>
            <a:spLocks noGrp="1"/>
          </p:cNvSpPr>
          <p:nvPr>
            <p:ph type="body" sz="quarter" idx="13"/>
          </p:nvPr>
        </p:nvSpPr>
        <p:spPr>
          <a:xfrm>
            <a:off x="496800" y="1596800"/>
            <a:ext cx="8126500" cy="4868863"/>
          </a:xfrm>
          <a:noFill/>
        </p:spPr>
        <p:txBody>
          <a:bodyPr/>
          <a:lstStyle/>
          <a:p>
            <a:pPr marL="0" lvl="1" indent="0" algn="just">
              <a:spcBef>
                <a:spcPts val="1200"/>
              </a:spcBef>
              <a:spcAft>
                <a:spcPts val="1200"/>
              </a:spcAft>
              <a:buNone/>
            </a:pPr>
            <a:r>
              <a:rPr lang="en-US" sz="2400" dirty="0"/>
              <a:t>These observations are both in </a:t>
            </a:r>
            <a:r>
              <a:rPr lang="en-US" sz="2400" dirty="0" smtClean="0"/>
              <a:t>favor </a:t>
            </a:r>
            <a:r>
              <a:rPr lang="en-US" sz="2400" dirty="0"/>
              <a:t>of </a:t>
            </a:r>
            <a:r>
              <a:rPr lang="en-US" sz="2400" b="1" u="sng" dirty="0">
                <a:solidFill>
                  <a:schemeClr val="tx1"/>
                </a:solidFill>
              </a:rPr>
              <a:t>recommendations to schools and </a:t>
            </a:r>
            <a:r>
              <a:rPr lang="en-US" sz="2400" b="1" u="sng" dirty="0" smtClean="0">
                <a:solidFill>
                  <a:schemeClr val="tx1"/>
                </a:solidFill>
              </a:rPr>
              <a:t>teachers</a:t>
            </a:r>
            <a:r>
              <a:rPr lang="en-US" sz="2400" dirty="0" smtClean="0"/>
              <a:t> :</a:t>
            </a:r>
          </a:p>
          <a:p>
            <a:pPr marL="342900" lvl="1" indent="-342900" algn="just">
              <a:spcBef>
                <a:spcPts val="1200"/>
              </a:spcBef>
              <a:spcAft>
                <a:spcPts val="1200"/>
              </a:spcAft>
              <a:buFont typeface="Wingdings" panose="05000000000000000000" pitchFamily="2" charset="2"/>
              <a:buChar char="§"/>
            </a:pPr>
            <a:r>
              <a:rPr lang="en-US" sz="2400" dirty="0" smtClean="0"/>
              <a:t>to </a:t>
            </a:r>
            <a:r>
              <a:rPr lang="en-US" sz="2400" dirty="0"/>
              <a:t>support parents, </a:t>
            </a:r>
            <a:endParaRPr lang="en-US" sz="2400" dirty="0" smtClean="0"/>
          </a:p>
          <a:p>
            <a:pPr marL="342900" lvl="1" indent="-342900" algn="just">
              <a:spcBef>
                <a:spcPts val="1200"/>
              </a:spcBef>
              <a:spcAft>
                <a:spcPts val="1200"/>
              </a:spcAft>
              <a:buFont typeface="Wingdings" panose="05000000000000000000" pitchFamily="2" charset="2"/>
              <a:buChar char="§"/>
            </a:pPr>
            <a:r>
              <a:rPr lang="en-US" sz="2400" dirty="0" smtClean="0"/>
              <a:t>whatever </a:t>
            </a:r>
            <a:r>
              <a:rPr lang="en-US" sz="2400" dirty="0"/>
              <a:t>their socio-economic and cultural background</a:t>
            </a:r>
            <a:r>
              <a:rPr lang="en-US" sz="2400" dirty="0" smtClean="0"/>
              <a:t>,</a:t>
            </a:r>
          </a:p>
          <a:p>
            <a:pPr marL="342900" lvl="1" indent="-342900" algn="just">
              <a:spcBef>
                <a:spcPts val="1200"/>
              </a:spcBef>
              <a:spcAft>
                <a:spcPts val="1200"/>
              </a:spcAft>
              <a:buFont typeface="Wingdings" panose="05000000000000000000" pitchFamily="2" charset="2"/>
              <a:buChar char="§"/>
            </a:pPr>
            <a:r>
              <a:rPr lang="en-US" sz="2400" dirty="0" smtClean="0"/>
              <a:t>in </a:t>
            </a:r>
            <a:r>
              <a:rPr lang="en-US" sz="2400" dirty="0"/>
              <a:t>building their educational role </a:t>
            </a:r>
            <a:r>
              <a:rPr lang="en-US" sz="2400" b="1" u="sng" dirty="0"/>
              <a:t>but also </a:t>
            </a:r>
            <a:endParaRPr lang="en-US" sz="2400" b="1" u="sng" dirty="0" smtClean="0"/>
          </a:p>
          <a:p>
            <a:pPr marL="342900" lvl="1" indent="-342900" algn="just">
              <a:spcBef>
                <a:spcPts val="1200"/>
              </a:spcBef>
              <a:spcAft>
                <a:spcPts val="1200"/>
              </a:spcAft>
              <a:buFont typeface="Wingdings" panose="05000000000000000000" pitchFamily="2" charset="2"/>
              <a:buChar char="§"/>
            </a:pPr>
            <a:r>
              <a:rPr lang="en-US" sz="2400" dirty="0" smtClean="0"/>
              <a:t>in </a:t>
            </a:r>
            <a:r>
              <a:rPr lang="en-US" sz="2400" dirty="0"/>
              <a:t>strengthening their </a:t>
            </a:r>
            <a:r>
              <a:rPr lang="en-US" sz="2400" dirty="0" smtClean="0"/>
              <a:t>self-efficacy </a:t>
            </a:r>
          </a:p>
          <a:p>
            <a:pPr marL="342900" lvl="1" indent="-342900" algn="just">
              <a:spcBef>
                <a:spcPts val="1200"/>
              </a:spcBef>
              <a:spcAft>
                <a:spcPts val="1200"/>
              </a:spcAft>
              <a:buFont typeface="Wingdings" panose="05000000000000000000" pitchFamily="2" charset="2"/>
              <a:buChar char="§"/>
            </a:pPr>
            <a:r>
              <a:rPr lang="en-US" sz="2400" dirty="0" smtClean="0"/>
              <a:t>in order to support them to get involved in their child’s school education. </a:t>
            </a:r>
            <a:endParaRPr lang="en-US" sz="2400" dirty="0"/>
          </a:p>
        </p:txBody>
      </p:sp>
    </p:spTree>
    <p:extLst>
      <p:ext uri="{BB962C8B-B14F-4D97-AF65-F5344CB8AC3E}">
        <p14:creationId xmlns:p14="http://schemas.microsoft.com/office/powerpoint/2010/main" val="3697639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Theoretical framework</a:t>
            </a:r>
            <a:endParaRPr lang="en-US" b="1" dirty="0">
              <a:solidFill>
                <a:schemeClr val="accent3"/>
              </a:solidFill>
            </a:endParaRPr>
          </a:p>
        </p:txBody>
      </p:sp>
    </p:spTree>
    <p:extLst>
      <p:ext uri="{BB962C8B-B14F-4D97-AF65-F5344CB8AC3E}">
        <p14:creationId xmlns:p14="http://schemas.microsoft.com/office/powerpoint/2010/main" val="268044462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a:xfrm>
            <a:off x="685800" y="2883778"/>
            <a:ext cx="7772400" cy="1470422"/>
          </a:xfrm>
        </p:spPr>
        <p:txBody>
          <a:bodyPr/>
          <a:lstStyle/>
          <a:p>
            <a:r>
              <a:rPr lang="fr-BE" altLang="en-US" sz="3200" b="1" dirty="0" err="1">
                <a:solidFill>
                  <a:schemeClr val="accent3"/>
                </a:solidFill>
                <a:latin typeface="Arial" pitchFamily="34" charset="0"/>
                <a:cs typeface="Arial" pitchFamily="34" charset="0"/>
              </a:rPr>
              <a:t>Thanks</a:t>
            </a:r>
            <a:r>
              <a:rPr lang="fr-BE" altLang="en-US" sz="3200" b="1" dirty="0">
                <a:solidFill>
                  <a:schemeClr val="accent3"/>
                </a:solidFill>
                <a:latin typeface="Arial" pitchFamily="34" charset="0"/>
                <a:cs typeface="Arial" pitchFamily="34" charset="0"/>
              </a:rPr>
              <a:t> for </a:t>
            </a:r>
            <a:r>
              <a:rPr lang="fr-BE" altLang="en-US" sz="3200" b="1" dirty="0" err="1">
                <a:solidFill>
                  <a:schemeClr val="accent3"/>
                </a:solidFill>
                <a:latin typeface="Arial" pitchFamily="34" charset="0"/>
                <a:cs typeface="Arial" pitchFamily="34" charset="0"/>
              </a:rPr>
              <a:t>your</a:t>
            </a:r>
            <a:r>
              <a:rPr lang="fr-BE" altLang="en-US" sz="3200" b="1" dirty="0">
                <a:solidFill>
                  <a:schemeClr val="accent3"/>
                </a:solidFill>
                <a:latin typeface="Arial" pitchFamily="34" charset="0"/>
                <a:cs typeface="Arial" pitchFamily="34" charset="0"/>
              </a:rPr>
              <a:t> attention</a:t>
            </a:r>
            <a:endParaRPr lang="en-US" b="1" dirty="0">
              <a:solidFill>
                <a:schemeClr val="accent3"/>
              </a:solidFill>
            </a:endParaRPr>
          </a:p>
        </p:txBody>
      </p:sp>
    </p:spTree>
    <p:extLst>
      <p:ext uri="{BB962C8B-B14F-4D97-AF65-F5344CB8AC3E}">
        <p14:creationId xmlns:p14="http://schemas.microsoft.com/office/powerpoint/2010/main" val="420614442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fr-LU" sz="3200" b="1" dirty="0" err="1" smtClean="0">
                <a:solidFill>
                  <a:schemeClr val="accent3"/>
                </a:solidFill>
                <a:latin typeface="Arial" pitchFamily="34" charset="0"/>
                <a:cs typeface="Arial" pitchFamily="34" charset="0"/>
              </a:rPr>
              <a:t>School-Family</a:t>
            </a:r>
            <a:r>
              <a:rPr lang="fr-LU" sz="3200" b="1" dirty="0" smtClean="0">
                <a:solidFill>
                  <a:schemeClr val="accent3"/>
                </a:solidFill>
                <a:latin typeface="Arial" pitchFamily="34" charset="0"/>
                <a:cs typeface="Arial" pitchFamily="34" charset="0"/>
              </a:rPr>
              <a:t> </a:t>
            </a:r>
            <a:r>
              <a:rPr lang="fr-LU" sz="3200" b="1" dirty="0" err="1" smtClean="0">
                <a:solidFill>
                  <a:schemeClr val="accent3"/>
                </a:solidFill>
                <a:latin typeface="Arial" pitchFamily="34" charset="0"/>
                <a:cs typeface="Arial" pitchFamily="34" charset="0"/>
              </a:rPr>
              <a:t>relationship</a:t>
            </a:r>
            <a:r>
              <a:rPr lang="fr-LU" sz="3200" b="1" dirty="0" smtClean="0">
                <a:solidFill>
                  <a:schemeClr val="accent3"/>
                </a:solidFill>
                <a:latin typeface="Arial" pitchFamily="34" charset="0"/>
                <a:cs typeface="Arial" pitchFamily="34" charset="0"/>
              </a:rPr>
              <a:t> </a:t>
            </a:r>
            <a:br>
              <a:rPr lang="fr-LU" sz="3200" b="1" dirty="0" smtClean="0">
                <a:solidFill>
                  <a:schemeClr val="accent3"/>
                </a:solidFill>
                <a:latin typeface="Arial" pitchFamily="34" charset="0"/>
                <a:cs typeface="Arial" pitchFamily="34" charset="0"/>
              </a:rPr>
            </a:br>
            <a:r>
              <a:rPr lang="fr-LU" sz="3200" b="1" dirty="0" smtClean="0">
                <a:solidFill>
                  <a:schemeClr val="accent3"/>
                </a:solidFill>
                <a:latin typeface="Arial" pitchFamily="34" charset="0"/>
                <a:cs typeface="Arial" pitchFamily="34" charset="0"/>
              </a:rPr>
              <a:t>and </a:t>
            </a:r>
            <a:br>
              <a:rPr lang="fr-LU" sz="3200" b="1" dirty="0" smtClean="0">
                <a:solidFill>
                  <a:schemeClr val="accent3"/>
                </a:solidFill>
                <a:latin typeface="Arial" pitchFamily="34" charset="0"/>
                <a:cs typeface="Arial" pitchFamily="34" charset="0"/>
              </a:rPr>
            </a:br>
            <a:r>
              <a:rPr lang="fr-LU" sz="3200" b="1" dirty="0" smtClean="0">
                <a:solidFill>
                  <a:schemeClr val="accent3"/>
                </a:solidFill>
                <a:latin typeface="Arial" pitchFamily="34" charset="0"/>
                <a:cs typeface="Arial" pitchFamily="34" charset="0"/>
              </a:rPr>
              <a:t>Parental involvement</a:t>
            </a:r>
            <a:r>
              <a:rPr lang="fr-LU" sz="3200" b="1" dirty="0">
                <a:solidFill>
                  <a:schemeClr val="accent3"/>
                </a:solidFill>
                <a:latin typeface="Arial" pitchFamily="34" charset="0"/>
                <a:cs typeface="Arial" pitchFamily="34" charset="0"/>
              </a:rPr>
              <a:t/>
            </a:r>
            <a:br>
              <a:rPr lang="fr-LU" sz="3200" b="1" dirty="0">
                <a:solidFill>
                  <a:schemeClr val="accent3"/>
                </a:solidFill>
                <a:latin typeface="Arial" pitchFamily="34" charset="0"/>
                <a:cs typeface="Arial" pitchFamily="34" charset="0"/>
              </a:rPr>
            </a:br>
            <a:r>
              <a:rPr lang="en-US" sz="2800" b="1" dirty="0">
                <a:solidFill>
                  <a:schemeClr val="accent3"/>
                </a:solidFill>
                <a:latin typeface="Arial" pitchFamily="34" charset="0"/>
                <a:cs typeface="Arial" pitchFamily="34" charset="0"/>
              </a:rPr>
              <a:t/>
            </a:r>
            <a:br>
              <a:rPr lang="en-US" sz="2800" b="1" dirty="0">
                <a:solidFill>
                  <a:schemeClr val="accent3"/>
                </a:solidFill>
                <a:latin typeface="Arial" pitchFamily="34" charset="0"/>
                <a:cs typeface="Arial" pitchFamily="34" charset="0"/>
              </a:rPr>
            </a:br>
            <a:endParaRPr lang="en-US" b="1" dirty="0">
              <a:solidFill>
                <a:schemeClr val="accent3"/>
              </a:solidFill>
            </a:endParaRPr>
          </a:p>
        </p:txBody>
      </p:sp>
    </p:spTree>
    <p:extLst>
      <p:ext uri="{BB962C8B-B14F-4D97-AF65-F5344CB8AC3E}">
        <p14:creationId xmlns:p14="http://schemas.microsoft.com/office/powerpoint/2010/main" val="335705812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a:t>School-family</a:t>
            </a:r>
            <a:r>
              <a:rPr lang="fr-LU" dirty="0"/>
              <a:t> </a:t>
            </a:r>
            <a:r>
              <a:rPr lang="fr-LU" dirty="0" err="1"/>
              <a:t>relationship</a:t>
            </a:r>
            <a:r>
              <a:rPr lang="fr-LU" dirty="0"/>
              <a:t> and Parental involvement </a:t>
            </a:r>
            <a:endParaRPr lang="en-US" dirty="0"/>
          </a:p>
        </p:txBody>
      </p:sp>
      <p:sp>
        <p:nvSpPr>
          <p:cNvPr id="3" name="Text Placeholder 2"/>
          <p:cNvSpPr>
            <a:spLocks noGrp="1"/>
          </p:cNvSpPr>
          <p:nvPr>
            <p:ph type="body" sz="quarter" idx="13"/>
          </p:nvPr>
        </p:nvSpPr>
        <p:spPr/>
        <p:txBody>
          <a:bodyPr/>
          <a:lstStyle/>
          <a:p>
            <a:pPr algn="just"/>
            <a:endParaRPr lang="fr-LU" sz="1600" dirty="0"/>
          </a:p>
          <a:p>
            <a:pPr algn="just"/>
            <a:endParaRPr lang="en-US" sz="1600" dirty="0"/>
          </a:p>
        </p:txBody>
      </p:sp>
      <p:sp>
        <p:nvSpPr>
          <p:cNvPr id="6" name="Rectangle 5"/>
          <p:cNvSpPr/>
          <p:nvPr/>
        </p:nvSpPr>
        <p:spPr>
          <a:xfrm>
            <a:off x="496799" y="1559258"/>
            <a:ext cx="8136087" cy="5262979"/>
          </a:xfrm>
          <a:prstGeom prst="rect">
            <a:avLst/>
          </a:prstGeom>
        </p:spPr>
        <p:txBody>
          <a:bodyPr wrap="square">
            <a:spAutoFit/>
          </a:bodyPr>
          <a:lstStyle/>
          <a:p>
            <a:pPr algn="just">
              <a:defRPr/>
            </a:pPr>
            <a:r>
              <a:rPr lang="fr-FR" sz="2000" dirty="0" err="1">
                <a:solidFill>
                  <a:schemeClr val="tx2"/>
                </a:solidFill>
                <a:ea typeface="Tahoma" panose="020B0604030504040204" pitchFamily="34" charset="0"/>
                <a:cs typeface="Tahoma" panose="020B0604030504040204" pitchFamily="34" charset="0"/>
              </a:rPr>
              <a:t>Research</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highlights</a:t>
            </a:r>
            <a:r>
              <a:rPr lang="fr-FR" sz="2000" dirty="0">
                <a:solidFill>
                  <a:schemeClr val="tx2"/>
                </a:solidFill>
                <a:ea typeface="Tahoma" panose="020B0604030504040204" pitchFamily="34" charset="0"/>
                <a:cs typeface="Tahoma" panose="020B0604030504040204" pitchFamily="34" charset="0"/>
              </a:rPr>
              <a:t> </a:t>
            </a:r>
            <a:r>
              <a:rPr lang="fr-FR" sz="2000" b="1" dirty="0" smtClean="0">
                <a:solidFill>
                  <a:schemeClr val="tx2"/>
                </a:solidFill>
                <a:ea typeface="Tahoma" panose="020B0604030504040204" pitchFamily="34" charset="0"/>
                <a:cs typeface="Tahoma" panose="020B0604030504040204" pitchFamily="34" charset="0"/>
              </a:rPr>
              <a:t>positive </a:t>
            </a:r>
            <a:r>
              <a:rPr lang="fr-FR" sz="2000" b="1" dirty="0" err="1">
                <a:solidFill>
                  <a:schemeClr val="tx2"/>
                </a:solidFill>
                <a:ea typeface="Tahoma" panose="020B0604030504040204" pitchFamily="34" charset="0"/>
                <a:cs typeface="Tahoma" panose="020B0604030504040204" pitchFamily="34" charset="0"/>
              </a:rPr>
              <a:t>relationships</a:t>
            </a:r>
            <a:r>
              <a:rPr lang="fr-FR" sz="2000" b="1"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between</a:t>
            </a:r>
            <a:r>
              <a:rPr lang="fr-FR" sz="2000" dirty="0">
                <a:solidFill>
                  <a:schemeClr val="tx2"/>
                </a:solidFill>
                <a:ea typeface="Tahoma" panose="020B0604030504040204" pitchFamily="34" charset="0"/>
                <a:cs typeface="Tahoma" panose="020B0604030504040204" pitchFamily="34" charset="0"/>
              </a:rPr>
              <a:t> </a:t>
            </a:r>
            <a:r>
              <a:rPr lang="fr-FR" sz="2000" b="1" dirty="0">
                <a:solidFill>
                  <a:schemeClr val="tx2"/>
                </a:solidFill>
                <a:ea typeface="Tahoma" panose="020B0604030504040204" pitchFamily="34" charset="0"/>
                <a:cs typeface="Tahoma" panose="020B0604030504040204" pitchFamily="34" charset="0"/>
              </a:rPr>
              <a:t>parental </a:t>
            </a:r>
            <a:r>
              <a:rPr lang="fr-FR" sz="2000" b="1" dirty="0" err="1">
                <a:solidFill>
                  <a:schemeClr val="tx2"/>
                </a:solidFill>
                <a:ea typeface="Tahoma" panose="020B0604030504040204" pitchFamily="34" charset="0"/>
                <a:cs typeface="Tahoma" panose="020B0604030504040204" pitchFamily="34" charset="0"/>
              </a:rPr>
              <a:t>involvement</a:t>
            </a:r>
            <a:r>
              <a:rPr lang="fr-FR" sz="2000" b="1" dirty="0">
                <a:solidFill>
                  <a:schemeClr val="tx2"/>
                </a:solidFill>
                <a:ea typeface="Tahoma" panose="020B0604030504040204" pitchFamily="34" charset="0"/>
                <a:cs typeface="Tahoma" panose="020B0604030504040204" pitchFamily="34" charset="0"/>
              </a:rPr>
              <a:t> </a:t>
            </a:r>
            <a:r>
              <a:rPr lang="fr-FR" sz="2000" dirty="0" smtClean="0">
                <a:solidFill>
                  <a:schemeClr val="tx2"/>
                </a:solidFill>
                <a:ea typeface="Tahoma" panose="020B0604030504040204" pitchFamily="34" charset="0"/>
                <a:cs typeface="Tahoma" panose="020B0604030504040204" pitchFamily="34" charset="0"/>
              </a:rPr>
              <a:t>and </a:t>
            </a:r>
            <a:r>
              <a:rPr lang="fr-FR" sz="2000" dirty="0">
                <a:solidFill>
                  <a:schemeClr val="tx2"/>
                </a:solidFill>
                <a:ea typeface="Tahoma" panose="020B0604030504040204" pitchFamily="34" charset="0"/>
                <a:cs typeface="Tahoma" panose="020B0604030504040204" pitchFamily="34" charset="0"/>
              </a:rPr>
              <a:t>:</a:t>
            </a:r>
          </a:p>
          <a:p>
            <a:pPr marL="535781" lvl="1" indent="-257175">
              <a:buFont typeface="Wingdings" panose="05000000000000000000" pitchFamily="2" charset="2"/>
              <a:buChar char="§"/>
              <a:defRPr/>
            </a:pPr>
            <a:r>
              <a:rPr lang="fr-FR" sz="2000" b="1" dirty="0" err="1">
                <a:solidFill>
                  <a:srgbClr val="0070C0"/>
                </a:solidFill>
                <a:ea typeface="Tahoma" panose="020B0604030504040204" pitchFamily="34" charset="0"/>
                <a:cs typeface="Tahoma" panose="020B0604030504040204" pitchFamily="34" charset="0"/>
              </a:rPr>
              <a:t>School</a:t>
            </a:r>
            <a:r>
              <a:rPr lang="fr-FR" sz="2000" b="1" dirty="0">
                <a:solidFill>
                  <a:srgbClr val="0070C0"/>
                </a:solidFill>
                <a:ea typeface="Tahoma" panose="020B0604030504040204" pitchFamily="34" charset="0"/>
                <a:cs typeface="Tahoma" panose="020B0604030504040204" pitchFamily="34" charset="0"/>
              </a:rPr>
              <a:t> performance</a:t>
            </a:r>
          </a:p>
          <a:p>
            <a:pPr marL="535781" lvl="1" indent="-257175">
              <a:buFont typeface="Wingdings" panose="05000000000000000000" pitchFamily="2" charset="2"/>
              <a:buChar char="§"/>
              <a:defRPr/>
            </a:pPr>
            <a:r>
              <a:rPr lang="fr-FR" sz="2000" b="1" dirty="0">
                <a:solidFill>
                  <a:srgbClr val="0070C0"/>
                </a:solidFill>
                <a:ea typeface="Tahoma" panose="020B0604030504040204" pitchFamily="34" charset="0"/>
                <a:cs typeface="Tahoma" panose="020B0604030504040204" pitchFamily="34" charset="0"/>
              </a:rPr>
              <a:t>Motivation and </a:t>
            </a:r>
            <a:r>
              <a:rPr lang="fr-FR" sz="2000" b="1" dirty="0" err="1">
                <a:solidFill>
                  <a:srgbClr val="0070C0"/>
                </a:solidFill>
                <a:ea typeface="Tahoma" panose="020B0604030504040204" pitchFamily="34" charset="0"/>
                <a:cs typeface="Tahoma" panose="020B0604030504040204" pitchFamily="34" charset="0"/>
              </a:rPr>
              <a:t>school</a:t>
            </a:r>
            <a:r>
              <a:rPr lang="fr-FR" sz="2000" b="1" dirty="0">
                <a:solidFill>
                  <a:srgbClr val="0070C0"/>
                </a:solidFill>
                <a:ea typeface="Tahoma" panose="020B0604030504040204" pitchFamily="34" charset="0"/>
                <a:cs typeface="Tahoma" panose="020B0604030504040204" pitchFamily="34" charset="0"/>
              </a:rPr>
              <a:t> </a:t>
            </a:r>
            <a:r>
              <a:rPr lang="fr-FR" sz="2000" b="1" dirty="0" err="1">
                <a:solidFill>
                  <a:srgbClr val="0070C0"/>
                </a:solidFill>
                <a:ea typeface="Tahoma" panose="020B0604030504040204" pitchFamily="34" charset="0"/>
                <a:cs typeface="Tahoma" panose="020B0604030504040204" pitchFamily="34" charset="0"/>
              </a:rPr>
              <a:t>involvement</a:t>
            </a:r>
            <a:endParaRPr lang="fr-FR" sz="2000" b="1" dirty="0">
              <a:solidFill>
                <a:srgbClr val="0070C0"/>
              </a:solidFill>
              <a:ea typeface="Tahoma" panose="020B0604030504040204" pitchFamily="34" charset="0"/>
              <a:cs typeface="Tahoma" panose="020B0604030504040204" pitchFamily="34" charset="0"/>
            </a:endParaRPr>
          </a:p>
          <a:p>
            <a:pPr marL="535781" lvl="1" indent="-257175">
              <a:buFont typeface="Wingdings" panose="05000000000000000000" pitchFamily="2" charset="2"/>
              <a:buChar char="§"/>
              <a:defRPr/>
            </a:pPr>
            <a:r>
              <a:rPr lang="fr-FR" sz="2000" b="1" dirty="0" err="1">
                <a:solidFill>
                  <a:srgbClr val="0070C0"/>
                </a:solidFill>
                <a:ea typeface="Tahoma" panose="020B0604030504040204" pitchFamily="34" charset="0"/>
                <a:cs typeface="Tahoma" panose="020B0604030504040204" pitchFamily="34" charset="0"/>
              </a:rPr>
              <a:t>Well-being</a:t>
            </a:r>
            <a:endParaRPr lang="fr-FR" sz="2000" b="1" dirty="0">
              <a:solidFill>
                <a:srgbClr val="0070C0"/>
              </a:solidFill>
              <a:ea typeface="Tahoma" panose="020B0604030504040204" pitchFamily="34" charset="0"/>
              <a:cs typeface="Tahoma" panose="020B0604030504040204" pitchFamily="34" charset="0"/>
            </a:endParaRPr>
          </a:p>
          <a:p>
            <a:pPr marL="535781" lvl="1" indent="-257175">
              <a:buFont typeface="Wingdings" panose="05000000000000000000" pitchFamily="2" charset="2"/>
              <a:buChar char="§"/>
              <a:defRPr/>
            </a:pPr>
            <a:r>
              <a:rPr lang="fr-FR" sz="2000" b="1" dirty="0" err="1">
                <a:solidFill>
                  <a:srgbClr val="0070C0"/>
                </a:solidFill>
                <a:ea typeface="Tahoma" panose="020B0604030504040204" pitchFamily="34" charset="0"/>
                <a:cs typeface="Tahoma" panose="020B0604030504040204" pitchFamily="34" charset="0"/>
              </a:rPr>
              <a:t>School</a:t>
            </a:r>
            <a:r>
              <a:rPr lang="fr-FR" sz="2000" b="1" dirty="0">
                <a:solidFill>
                  <a:srgbClr val="0070C0"/>
                </a:solidFill>
                <a:ea typeface="Tahoma" panose="020B0604030504040204" pitchFamily="34" charset="0"/>
                <a:cs typeface="Tahoma" panose="020B0604030504040204" pitchFamily="34" charset="0"/>
              </a:rPr>
              <a:t> </a:t>
            </a:r>
            <a:r>
              <a:rPr lang="fr-FR" sz="2000" b="1" dirty="0" err="1" smtClean="0">
                <a:solidFill>
                  <a:srgbClr val="0070C0"/>
                </a:solidFill>
                <a:ea typeface="Tahoma" panose="020B0604030504040204" pitchFamily="34" charset="0"/>
                <a:cs typeface="Tahoma" panose="020B0604030504040204" pitchFamily="34" charset="0"/>
              </a:rPr>
              <a:t>behaviour</a:t>
            </a:r>
            <a:endParaRPr lang="fr-FR" sz="2000" b="1" dirty="0" smtClean="0">
              <a:solidFill>
                <a:srgbClr val="0070C0"/>
              </a:solidFill>
              <a:ea typeface="Tahoma" panose="020B0604030504040204" pitchFamily="34" charset="0"/>
              <a:cs typeface="Tahoma" panose="020B0604030504040204" pitchFamily="34" charset="0"/>
            </a:endParaRPr>
          </a:p>
          <a:p>
            <a:pPr marL="535781" lvl="1" indent="-257175">
              <a:buFont typeface="Wingdings" panose="05000000000000000000" pitchFamily="2" charset="2"/>
              <a:buChar char="§"/>
              <a:defRPr/>
            </a:pPr>
            <a:endParaRPr lang="fr-FR" sz="1000" dirty="0" smtClean="0">
              <a:solidFill>
                <a:schemeClr val="tx2"/>
              </a:solidFill>
              <a:ea typeface="Tahoma" panose="020B0604030504040204" pitchFamily="34" charset="0"/>
              <a:cs typeface="Tahoma" panose="020B0604030504040204" pitchFamily="34" charset="0"/>
            </a:endParaRPr>
          </a:p>
          <a:p>
            <a:pPr marL="0" lvl="1" algn="just">
              <a:defRPr/>
            </a:pPr>
            <a:r>
              <a:rPr lang="fr-FR" sz="1400" dirty="0" smtClean="0">
                <a:solidFill>
                  <a:schemeClr val="tx2"/>
                </a:solidFill>
                <a:ea typeface="Tahoma" panose="020B0604030504040204" pitchFamily="34" charset="0"/>
                <a:cs typeface="Tahoma" panose="020B0604030504040204" pitchFamily="34" charset="0"/>
              </a:rPr>
              <a:t>(Hoover-Dempsey</a:t>
            </a:r>
            <a:r>
              <a:rPr lang="fr-FR" sz="1400" dirty="0">
                <a:solidFill>
                  <a:schemeClr val="tx2"/>
                </a:solidFill>
                <a:ea typeface="Tahoma" panose="020B0604030504040204" pitchFamily="34" charset="0"/>
                <a:cs typeface="Tahoma" panose="020B0604030504040204" pitchFamily="34" charset="0"/>
              </a:rPr>
              <a:t>, </a:t>
            </a:r>
            <a:r>
              <a:rPr lang="fr-FR" sz="1400" dirty="0" err="1">
                <a:solidFill>
                  <a:schemeClr val="tx2"/>
                </a:solidFill>
                <a:ea typeface="Tahoma" panose="020B0604030504040204" pitchFamily="34" charset="0"/>
                <a:cs typeface="Tahoma" panose="020B0604030504040204" pitchFamily="34" charset="0"/>
              </a:rPr>
              <a:t>Battiato</a:t>
            </a:r>
            <a:r>
              <a:rPr lang="fr-FR" sz="1400" dirty="0">
                <a:solidFill>
                  <a:schemeClr val="tx2"/>
                </a:solidFill>
                <a:ea typeface="Tahoma" panose="020B0604030504040204" pitchFamily="34" charset="0"/>
                <a:cs typeface="Tahoma" panose="020B0604030504040204" pitchFamily="34" charset="0"/>
              </a:rPr>
              <a:t>, Walker, Reed, </a:t>
            </a:r>
            <a:r>
              <a:rPr lang="fr-FR" sz="1400" dirty="0" err="1">
                <a:solidFill>
                  <a:schemeClr val="tx2"/>
                </a:solidFill>
                <a:ea typeface="Tahoma" panose="020B0604030504040204" pitchFamily="34" charset="0"/>
                <a:cs typeface="Tahoma" panose="020B0604030504040204" pitchFamily="34" charset="0"/>
              </a:rPr>
              <a:t>DeJong</a:t>
            </a:r>
            <a:r>
              <a:rPr lang="fr-FR" sz="1400" dirty="0">
                <a:solidFill>
                  <a:schemeClr val="tx2"/>
                </a:solidFill>
                <a:ea typeface="Tahoma" panose="020B0604030504040204" pitchFamily="34" charset="0"/>
                <a:cs typeface="Tahoma" panose="020B0604030504040204" pitchFamily="34" charset="0"/>
              </a:rPr>
              <a:t> &amp; Jones, 2001 ; Gonzalez-</a:t>
            </a:r>
            <a:r>
              <a:rPr lang="fr-FR" sz="1400" dirty="0" err="1">
                <a:solidFill>
                  <a:schemeClr val="tx2"/>
                </a:solidFill>
                <a:ea typeface="Tahoma" panose="020B0604030504040204" pitchFamily="34" charset="0"/>
                <a:cs typeface="Tahoma" panose="020B0604030504040204" pitchFamily="34" charset="0"/>
              </a:rPr>
              <a:t>Dehass</a:t>
            </a:r>
            <a:r>
              <a:rPr lang="fr-FR" sz="1400" dirty="0">
                <a:solidFill>
                  <a:schemeClr val="tx2"/>
                </a:solidFill>
                <a:ea typeface="Tahoma" panose="020B0604030504040204" pitchFamily="34" charset="0"/>
                <a:cs typeface="Tahoma" panose="020B0604030504040204" pitchFamily="34" charset="0"/>
              </a:rPr>
              <a:t> Willems &amp; Holbein, 2005 ; </a:t>
            </a:r>
            <a:r>
              <a:rPr lang="fr-FR" sz="1400" dirty="0" err="1">
                <a:solidFill>
                  <a:schemeClr val="tx2"/>
                </a:solidFill>
                <a:ea typeface="Tahoma" panose="020B0604030504040204" pitchFamily="34" charset="0"/>
                <a:cs typeface="Tahoma" panose="020B0604030504040204" pitchFamily="34" charset="0"/>
              </a:rPr>
              <a:t>Izzo</a:t>
            </a:r>
            <a:r>
              <a:rPr lang="fr-FR" sz="1400" dirty="0">
                <a:solidFill>
                  <a:schemeClr val="tx2"/>
                </a:solidFill>
                <a:ea typeface="Tahoma" panose="020B0604030504040204" pitchFamily="34" charset="0"/>
                <a:cs typeface="Tahoma" panose="020B0604030504040204" pitchFamily="34" charset="0"/>
              </a:rPr>
              <a:t>, </a:t>
            </a:r>
            <a:r>
              <a:rPr lang="fr-FR" sz="1400" dirty="0" err="1">
                <a:solidFill>
                  <a:schemeClr val="tx2"/>
                </a:solidFill>
                <a:ea typeface="Tahoma" panose="020B0604030504040204" pitchFamily="34" charset="0"/>
                <a:cs typeface="Tahoma" panose="020B0604030504040204" pitchFamily="34" charset="0"/>
              </a:rPr>
              <a:t>Weissberg</a:t>
            </a:r>
            <a:r>
              <a:rPr lang="fr-FR" sz="1400" dirty="0">
                <a:solidFill>
                  <a:schemeClr val="tx2"/>
                </a:solidFill>
                <a:ea typeface="Tahoma" panose="020B0604030504040204" pitchFamily="34" charset="0"/>
                <a:cs typeface="Tahoma" panose="020B0604030504040204" pitchFamily="34" charset="0"/>
              </a:rPr>
              <a:t>, </a:t>
            </a:r>
            <a:r>
              <a:rPr lang="fr-FR" sz="1400" dirty="0" err="1">
                <a:solidFill>
                  <a:schemeClr val="tx2"/>
                </a:solidFill>
                <a:ea typeface="Tahoma" panose="020B0604030504040204" pitchFamily="34" charset="0"/>
                <a:cs typeface="Tahoma" panose="020B0604030504040204" pitchFamily="34" charset="0"/>
              </a:rPr>
              <a:t>Kasprow</a:t>
            </a:r>
            <a:r>
              <a:rPr lang="fr-FR" sz="1400" dirty="0">
                <a:solidFill>
                  <a:schemeClr val="tx2"/>
                </a:solidFill>
                <a:ea typeface="Tahoma" panose="020B0604030504040204" pitchFamily="34" charset="0"/>
                <a:cs typeface="Tahoma" panose="020B0604030504040204" pitchFamily="34" charset="0"/>
              </a:rPr>
              <a:t> &amp; </a:t>
            </a:r>
            <a:r>
              <a:rPr lang="fr-FR" sz="1400" dirty="0" err="1">
                <a:solidFill>
                  <a:schemeClr val="tx2"/>
                </a:solidFill>
                <a:ea typeface="Tahoma" panose="020B0604030504040204" pitchFamily="34" charset="0"/>
                <a:cs typeface="Tahoma" panose="020B0604030504040204" pitchFamily="34" charset="0"/>
              </a:rPr>
              <a:t>Fendrich</a:t>
            </a:r>
            <a:r>
              <a:rPr lang="fr-FR" sz="1400" dirty="0">
                <a:solidFill>
                  <a:schemeClr val="tx2"/>
                </a:solidFill>
                <a:ea typeface="Tahoma" panose="020B0604030504040204" pitchFamily="34" charset="0"/>
                <a:cs typeface="Tahoma" panose="020B0604030504040204" pitchFamily="34" charset="0"/>
              </a:rPr>
              <a:t>, 1999 ; Fan, 2001 ; </a:t>
            </a:r>
            <a:r>
              <a:rPr lang="fr-FR" sz="1400" dirty="0" err="1">
                <a:solidFill>
                  <a:schemeClr val="tx2"/>
                </a:solidFill>
                <a:ea typeface="Tahoma" panose="020B0604030504040204" pitchFamily="34" charset="0"/>
                <a:cs typeface="Tahoma" panose="020B0604030504040204" pitchFamily="34" charset="0"/>
              </a:rPr>
              <a:t>Fantuzzo</a:t>
            </a:r>
            <a:r>
              <a:rPr lang="fr-FR" sz="1400" dirty="0">
                <a:solidFill>
                  <a:schemeClr val="tx2"/>
                </a:solidFill>
                <a:ea typeface="Tahoma" panose="020B0604030504040204" pitchFamily="34" charset="0"/>
                <a:cs typeface="Tahoma" panose="020B0604030504040204" pitchFamily="34" charset="0"/>
              </a:rPr>
              <a:t>, </a:t>
            </a:r>
            <a:r>
              <a:rPr lang="fr-FR" sz="1400" dirty="0" err="1">
                <a:solidFill>
                  <a:schemeClr val="tx2"/>
                </a:solidFill>
                <a:ea typeface="Tahoma" panose="020B0604030504040204" pitchFamily="34" charset="0"/>
                <a:cs typeface="Tahoma" panose="020B0604030504040204" pitchFamily="34" charset="0"/>
              </a:rPr>
              <a:t>McWayne</a:t>
            </a:r>
            <a:r>
              <a:rPr lang="fr-FR" sz="1400" dirty="0">
                <a:solidFill>
                  <a:schemeClr val="tx2"/>
                </a:solidFill>
                <a:ea typeface="Tahoma" panose="020B0604030504040204" pitchFamily="34" charset="0"/>
                <a:cs typeface="Tahoma" panose="020B0604030504040204" pitchFamily="34" charset="0"/>
              </a:rPr>
              <a:t>, Perry &amp; </a:t>
            </a:r>
            <a:r>
              <a:rPr lang="fr-FR" sz="1400" dirty="0" err="1">
                <a:solidFill>
                  <a:schemeClr val="tx2"/>
                </a:solidFill>
                <a:ea typeface="Tahoma" panose="020B0604030504040204" pitchFamily="34" charset="0"/>
                <a:cs typeface="Tahoma" panose="020B0604030504040204" pitchFamily="34" charset="0"/>
              </a:rPr>
              <a:t>Childs</a:t>
            </a:r>
            <a:r>
              <a:rPr lang="fr-FR" sz="1400" dirty="0">
                <a:solidFill>
                  <a:schemeClr val="tx2"/>
                </a:solidFill>
                <a:ea typeface="Tahoma" panose="020B0604030504040204" pitchFamily="34" charset="0"/>
                <a:cs typeface="Tahoma" panose="020B0604030504040204" pitchFamily="34" charset="0"/>
              </a:rPr>
              <a:t>, 2004 ; Singh, </a:t>
            </a:r>
            <a:r>
              <a:rPr lang="fr-FR" sz="1400" dirty="0" err="1">
                <a:solidFill>
                  <a:schemeClr val="tx2"/>
                </a:solidFill>
                <a:ea typeface="Tahoma" panose="020B0604030504040204" pitchFamily="34" charset="0"/>
                <a:cs typeface="Tahoma" panose="020B0604030504040204" pitchFamily="34" charset="0"/>
              </a:rPr>
              <a:t>Bikley</a:t>
            </a:r>
            <a:r>
              <a:rPr lang="fr-FR" sz="1400" dirty="0">
                <a:solidFill>
                  <a:schemeClr val="tx2"/>
                </a:solidFill>
                <a:ea typeface="Tahoma" panose="020B0604030504040204" pitchFamily="34" charset="0"/>
                <a:cs typeface="Tahoma" panose="020B0604030504040204" pitchFamily="34" charset="0"/>
              </a:rPr>
              <a:t>, Keith, Keith, </a:t>
            </a:r>
            <a:r>
              <a:rPr lang="fr-FR" sz="1400" dirty="0" err="1">
                <a:solidFill>
                  <a:schemeClr val="tx2"/>
                </a:solidFill>
                <a:ea typeface="Tahoma" panose="020B0604030504040204" pitchFamily="34" charset="0"/>
                <a:cs typeface="Tahoma" panose="020B0604030504040204" pitchFamily="34" charset="0"/>
              </a:rPr>
              <a:t>Trivette</a:t>
            </a:r>
            <a:r>
              <a:rPr lang="fr-FR" sz="1400" dirty="0">
                <a:solidFill>
                  <a:schemeClr val="tx2"/>
                </a:solidFill>
                <a:ea typeface="Tahoma" panose="020B0604030504040204" pitchFamily="34" charset="0"/>
                <a:cs typeface="Tahoma" panose="020B0604030504040204" pitchFamily="34" charset="0"/>
              </a:rPr>
              <a:t> &amp; Anderson, 1995 ; Sui-Chu &amp; </a:t>
            </a:r>
            <a:r>
              <a:rPr lang="fr-FR" sz="1400" dirty="0" err="1">
                <a:solidFill>
                  <a:schemeClr val="tx2"/>
                </a:solidFill>
                <a:ea typeface="Tahoma" panose="020B0604030504040204" pitchFamily="34" charset="0"/>
                <a:cs typeface="Tahoma" panose="020B0604030504040204" pitchFamily="34" charset="0"/>
              </a:rPr>
              <a:t>Willms</a:t>
            </a:r>
            <a:r>
              <a:rPr lang="fr-FR" sz="1400" dirty="0">
                <a:solidFill>
                  <a:schemeClr val="tx2"/>
                </a:solidFill>
                <a:ea typeface="Tahoma" panose="020B0604030504040204" pitchFamily="34" charset="0"/>
                <a:cs typeface="Tahoma" panose="020B0604030504040204" pitchFamily="34" charset="0"/>
              </a:rPr>
              <a:t>, 1996 ; Tam &amp; Chan, 2009 ; Tan &amp; Goldberg, 2009)</a:t>
            </a:r>
          </a:p>
          <a:p>
            <a:pPr marL="535781" lvl="1" indent="-257175">
              <a:buFont typeface="Wingdings" panose="05000000000000000000" pitchFamily="2" charset="2"/>
              <a:buChar char="§"/>
              <a:defRPr/>
            </a:pPr>
            <a:endParaRPr lang="fr-FR" sz="1000" dirty="0">
              <a:solidFill>
                <a:schemeClr val="tx2"/>
              </a:solidFill>
              <a:ea typeface="Tahoma" panose="020B0604030504040204" pitchFamily="34" charset="0"/>
              <a:cs typeface="Tahoma" panose="020B0604030504040204" pitchFamily="34" charset="0"/>
            </a:endParaRPr>
          </a:p>
          <a:p>
            <a:pPr algn="just">
              <a:defRPr/>
            </a:pPr>
            <a:r>
              <a:rPr lang="fr-FR" sz="2000" dirty="0">
                <a:solidFill>
                  <a:schemeClr val="tx2"/>
                </a:solidFill>
                <a:ea typeface="Tahoma" panose="020B0604030504040204" pitchFamily="34" charset="0"/>
                <a:cs typeface="Tahoma" panose="020B0604030504040204" pitchFamily="34" charset="0"/>
              </a:rPr>
              <a:t>Meta-</a:t>
            </a:r>
            <a:r>
              <a:rPr lang="fr-FR" sz="2000" dirty="0" err="1">
                <a:solidFill>
                  <a:schemeClr val="tx2"/>
                </a:solidFill>
                <a:ea typeface="Tahoma" panose="020B0604030504040204" pitchFamily="34" charset="0"/>
                <a:cs typeface="Tahoma" panose="020B0604030504040204" pitchFamily="34" charset="0"/>
              </a:rPr>
              <a:t>analysis</a:t>
            </a:r>
            <a:r>
              <a:rPr lang="fr-FR" sz="2000" dirty="0">
                <a:solidFill>
                  <a:schemeClr val="tx2"/>
                </a:solidFill>
                <a:ea typeface="Tahoma" panose="020B0604030504040204" pitchFamily="34" charset="0"/>
                <a:cs typeface="Tahoma" panose="020B0604030504040204" pitchFamily="34" charset="0"/>
              </a:rPr>
              <a:t> </a:t>
            </a:r>
            <a:r>
              <a:rPr lang="fr-FR" sz="1400" dirty="0">
                <a:solidFill>
                  <a:schemeClr val="tx2"/>
                </a:solidFill>
                <a:ea typeface="Tahoma" panose="020B0604030504040204" pitchFamily="34" charset="0"/>
                <a:cs typeface="Tahoma" panose="020B0604030504040204" pitchFamily="34" charset="0"/>
              </a:rPr>
              <a:t>(Henderson &amp; Mapp, 2002)</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regarding</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school-family</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relationships</a:t>
            </a:r>
            <a:r>
              <a:rPr lang="fr-FR" sz="2000" dirty="0">
                <a:solidFill>
                  <a:schemeClr val="tx2"/>
                </a:solidFill>
                <a:ea typeface="Tahoma" panose="020B0604030504040204" pitchFamily="34" charset="0"/>
                <a:cs typeface="Tahoma" panose="020B0604030504040204" pitchFamily="34" charset="0"/>
              </a:rPr>
              <a:t> and parental </a:t>
            </a:r>
            <a:r>
              <a:rPr lang="fr-FR" sz="2000" dirty="0" err="1">
                <a:solidFill>
                  <a:schemeClr val="tx2"/>
                </a:solidFill>
                <a:ea typeface="Tahoma" panose="020B0604030504040204" pitchFamily="34" charset="0"/>
                <a:cs typeface="Tahoma" panose="020B0604030504040204" pitchFamily="34" charset="0"/>
              </a:rPr>
              <a:t>involvement</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indicates</a:t>
            </a:r>
            <a:r>
              <a:rPr lang="fr-FR" sz="2000" dirty="0">
                <a:solidFill>
                  <a:schemeClr val="tx2"/>
                </a:solidFill>
                <a:ea typeface="Tahoma" panose="020B0604030504040204" pitchFamily="34" charset="0"/>
                <a:cs typeface="Tahoma" panose="020B0604030504040204" pitchFamily="34" charset="0"/>
              </a:rPr>
              <a:t> </a:t>
            </a:r>
            <a:r>
              <a:rPr lang="fr-FR" sz="2000" dirty="0" err="1">
                <a:solidFill>
                  <a:schemeClr val="tx2"/>
                </a:solidFill>
                <a:ea typeface="Tahoma" panose="020B0604030504040204" pitchFamily="34" charset="0"/>
                <a:cs typeface="Tahoma" panose="020B0604030504040204" pitchFamily="34" charset="0"/>
              </a:rPr>
              <a:t>that</a:t>
            </a:r>
            <a:r>
              <a:rPr lang="fr-FR" sz="2000" dirty="0">
                <a:solidFill>
                  <a:schemeClr val="tx2"/>
                </a:solidFill>
                <a:ea typeface="Tahoma" panose="020B0604030504040204" pitchFamily="34" charset="0"/>
                <a:cs typeface="Tahoma" panose="020B0604030504040204" pitchFamily="34" charset="0"/>
              </a:rPr>
              <a:t> :</a:t>
            </a:r>
          </a:p>
          <a:p>
            <a:pPr marL="535781" lvl="1" indent="-257175" algn="just">
              <a:buFont typeface="Wingdings" panose="05000000000000000000" pitchFamily="2" charset="2"/>
              <a:buChar char="§"/>
              <a:defRPr/>
            </a:pPr>
            <a:r>
              <a:rPr lang="en-US" sz="2000" b="1" dirty="0">
                <a:solidFill>
                  <a:srgbClr val="FF0000"/>
                </a:solidFill>
                <a:ea typeface="Tahoma" panose="020B0604030504040204" pitchFamily="34" charset="0"/>
                <a:cs typeface="Tahoma" panose="020B0604030504040204" pitchFamily="34" charset="0"/>
              </a:rPr>
              <a:t>parental involvement in school is as important as what parents do and set up at home to support their children in their schooling</a:t>
            </a:r>
          </a:p>
          <a:p>
            <a:pPr marL="535781" lvl="1" indent="-257175" algn="just">
              <a:buFont typeface="Wingdings" panose="05000000000000000000" pitchFamily="2" charset="2"/>
              <a:buChar char="§"/>
              <a:defRPr/>
            </a:pPr>
            <a:r>
              <a:rPr lang="en-US" sz="2000" b="1" dirty="0">
                <a:solidFill>
                  <a:srgbClr val="FF0000"/>
                </a:solidFill>
                <a:ea typeface="Tahoma" panose="020B0604030504040204" pitchFamily="34" charset="0"/>
                <a:cs typeface="Tahoma" panose="020B0604030504040204" pitchFamily="34" charset="0"/>
              </a:rPr>
              <a:t>and this, whatever the economic, social and cultural origin of these families.</a:t>
            </a:r>
            <a:endParaRPr lang="en-US" sz="2000" b="1" dirty="0">
              <a:solidFill>
                <a:srgbClr val="FF0000"/>
              </a:solidFill>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47348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a:t>School-family</a:t>
            </a:r>
            <a:r>
              <a:rPr lang="fr-LU" dirty="0"/>
              <a:t> </a:t>
            </a:r>
            <a:r>
              <a:rPr lang="fr-LU" dirty="0" err="1"/>
              <a:t>relationship</a:t>
            </a:r>
            <a:r>
              <a:rPr lang="fr-LU" dirty="0"/>
              <a:t> and Parental involvement </a:t>
            </a:r>
            <a:endParaRPr lang="en-US" dirty="0"/>
          </a:p>
        </p:txBody>
      </p:sp>
      <p:sp>
        <p:nvSpPr>
          <p:cNvPr id="4" name="Content Placeholder 2"/>
          <p:cNvSpPr>
            <a:spLocks noGrp="1"/>
          </p:cNvSpPr>
          <p:nvPr>
            <p:ph type="body" sz="quarter" idx="13"/>
          </p:nvPr>
        </p:nvSpPr>
        <p:spPr>
          <a:xfrm>
            <a:off x="496800" y="1517367"/>
            <a:ext cx="8136000" cy="4868863"/>
          </a:xfrm>
          <a:noFill/>
          <a:ln>
            <a:solidFill>
              <a:schemeClr val="accent3">
                <a:lumMod val="65000"/>
              </a:schemeClr>
            </a:solidFill>
          </a:ln>
        </p:spPr>
        <p:txBody>
          <a:bodyPr>
            <a:normAutofit fontScale="77500" lnSpcReduction="20000"/>
          </a:bodyPr>
          <a:lstStyle/>
          <a:p>
            <a:pPr marL="0" indent="0" algn="ctr" eaLnBrk="1" hangingPunct="1">
              <a:buFontTx/>
              <a:buNone/>
              <a:defRPr/>
            </a:pPr>
            <a:r>
              <a:rPr lang="fr-FR" sz="2300" b="1" dirty="0" smtClean="0"/>
              <a:t>Important </a:t>
            </a:r>
            <a:r>
              <a:rPr lang="fr-FR" sz="2300" b="1" dirty="0" err="1" smtClean="0"/>
              <a:t>results</a:t>
            </a:r>
            <a:r>
              <a:rPr lang="fr-FR" sz="2300" b="1" dirty="0" smtClean="0"/>
              <a:t> </a:t>
            </a:r>
            <a:r>
              <a:rPr lang="fr-FR" sz="2300" b="1" dirty="0" err="1" smtClean="0"/>
              <a:t>from</a:t>
            </a:r>
            <a:r>
              <a:rPr lang="fr-FR" sz="2300" b="1" dirty="0" smtClean="0"/>
              <a:t> the </a:t>
            </a:r>
            <a:r>
              <a:rPr lang="fr-FR" sz="2300" b="1" dirty="0" err="1" smtClean="0"/>
              <a:t>meta-analysis</a:t>
            </a:r>
            <a:endParaRPr lang="fr-FR" sz="2300" b="1" dirty="0" smtClean="0"/>
          </a:p>
          <a:p>
            <a:pPr marL="0" indent="0" algn="ctr" eaLnBrk="1" hangingPunct="1">
              <a:buFontTx/>
              <a:buNone/>
              <a:defRPr/>
            </a:pPr>
            <a:r>
              <a:rPr lang="fr-FR" sz="2300" dirty="0" smtClean="0">
                <a:sym typeface="Symbol"/>
              </a:rPr>
              <a:t></a:t>
            </a:r>
            <a:endParaRPr lang="fr-FR" sz="2300" dirty="0" smtClean="0"/>
          </a:p>
          <a:p>
            <a:pPr marL="0" indent="0" algn="ctr">
              <a:buNone/>
              <a:defRPr/>
            </a:pPr>
            <a:r>
              <a:rPr lang="en-US" sz="2300" b="1" dirty="0"/>
              <a:t>Students</a:t>
            </a:r>
            <a:r>
              <a:rPr lang="en-US" sz="2300" dirty="0"/>
              <a:t> whose </a:t>
            </a:r>
            <a:r>
              <a:rPr lang="en-US" sz="2300" b="1" dirty="0"/>
              <a:t>parents</a:t>
            </a:r>
            <a:r>
              <a:rPr lang="en-US" sz="2300" dirty="0"/>
              <a:t> are involved in their education </a:t>
            </a:r>
            <a:r>
              <a:rPr lang="en-US" sz="2300" dirty="0" smtClean="0"/>
              <a:t>both </a:t>
            </a:r>
            <a:r>
              <a:rPr lang="en-US" sz="2300" b="1" dirty="0" smtClean="0"/>
              <a:t>at home </a:t>
            </a:r>
            <a:r>
              <a:rPr lang="en-US" sz="2300" dirty="0"/>
              <a:t>and </a:t>
            </a:r>
            <a:r>
              <a:rPr lang="en-US" sz="2300" b="1" dirty="0"/>
              <a:t>at </a:t>
            </a:r>
            <a:r>
              <a:rPr lang="en-US" sz="2300" b="1" dirty="0" smtClean="0"/>
              <a:t>school</a:t>
            </a:r>
          </a:p>
          <a:p>
            <a:pPr algn="just">
              <a:defRPr/>
            </a:pPr>
            <a:r>
              <a:rPr lang="en-US" sz="2300" dirty="0" smtClean="0"/>
              <a:t>are </a:t>
            </a:r>
            <a:r>
              <a:rPr lang="en-US" sz="2300" dirty="0"/>
              <a:t>more likely to get better results</a:t>
            </a:r>
            <a:r>
              <a:rPr lang="en-US" sz="2300" dirty="0" smtClean="0"/>
              <a:t>,</a:t>
            </a:r>
          </a:p>
          <a:p>
            <a:pPr algn="just">
              <a:defRPr/>
            </a:pPr>
            <a:r>
              <a:rPr lang="en-US" sz="2300" dirty="0" smtClean="0"/>
              <a:t>are </a:t>
            </a:r>
            <a:r>
              <a:rPr lang="en-US" sz="2300" dirty="0"/>
              <a:t>less likely to </a:t>
            </a:r>
            <a:r>
              <a:rPr lang="en-US" sz="2300" dirty="0" smtClean="0"/>
              <a:t>absenteeism,</a:t>
            </a:r>
          </a:p>
          <a:p>
            <a:pPr algn="just">
              <a:defRPr/>
            </a:pPr>
            <a:r>
              <a:rPr lang="en-US" sz="2300" dirty="0" smtClean="0"/>
              <a:t>develop </a:t>
            </a:r>
            <a:r>
              <a:rPr lang="en-US" sz="2300" dirty="0"/>
              <a:t>better social skills, </a:t>
            </a:r>
            <a:endParaRPr lang="en-US" sz="2300" dirty="0" smtClean="0"/>
          </a:p>
          <a:p>
            <a:pPr algn="just">
              <a:defRPr/>
            </a:pPr>
            <a:r>
              <a:rPr lang="en-US" sz="2300" dirty="0" smtClean="0"/>
              <a:t>adopt </a:t>
            </a:r>
            <a:r>
              <a:rPr lang="en-US" sz="2300" dirty="0"/>
              <a:t>better </a:t>
            </a:r>
            <a:r>
              <a:rPr lang="en-US" sz="2300" dirty="0" smtClean="0"/>
              <a:t>behaviors, </a:t>
            </a:r>
            <a:endParaRPr lang="en-US" sz="2300" dirty="0"/>
          </a:p>
          <a:p>
            <a:pPr algn="just">
              <a:defRPr/>
            </a:pPr>
            <a:r>
              <a:rPr lang="en-US" sz="2300" dirty="0" smtClean="0"/>
              <a:t>and </a:t>
            </a:r>
            <a:r>
              <a:rPr lang="en-US" sz="2300" dirty="0"/>
              <a:t>adapt better to school. </a:t>
            </a:r>
            <a:endParaRPr lang="en-US" sz="2300" dirty="0" smtClean="0"/>
          </a:p>
          <a:p>
            <a:pPr marL="0" indent="0" algn="ctr">
              <a:buNone/>
              <a:defRPr/>
            </a:pPr>
            <a:r>
              <a:rPr lang="fr-FR" sz="2300" dirty="0" smtClean="0">
                <a:sym typeface="Symbol"/>
              </a:rPr>
              <a:t></a:t>
            </a:r>
            <a:endParaRPr lang="fr-FR" sz="2300" dirty="0"/>
          </a:p>
          <a:p>
            <a:pPr marL="0" indent="0" algn="ctr" eaLnBrk="1" hangingPunct="1">
              <a:buFontTx/>
              <a:buNone/>
              <a:defRPr/>
            </a:pPr>
            <a:r>
              <a:rPr lang="fr-FR" sz="2300" b="1" dirty="0" smtClean="0"/>
              <a:t>So, </a:t>
            </a:r>
            <a:r>
              <a:rPr lang="fr-FR" sz="2300" b="1" dirty="0" err="1" smtClean="0"/>
              <a:t>it</a:t>
            </a:r>
            <a:r>
              <a:rPr lang="fr-FR" sz="2300" b="1" dirty="0" smtClean="0"/>
              <a:t> </a:t>
            </a:r>
            <a:r>
              <a:rPr lang="fr-FR" sz="2300" b="1" dirty="0" err="1" smtClean="0"/>
              <a:t>could</a:t>
            </a:r>
            <a:r>
              <a:rPr lang="fr-FR" sz="2300" b="1" dirty="0" smtClean="0"/>
              <a:t> </a:t>
            </a:r>
            <a:r>
              <a:rPr lang="fr-FR" sz="2300" b="1" dirty="0" err="1" smtClean="0"/>
              <a:t>really</a:t>
            </a:r>
            <a:r>
              <a:rPr lang="fr-FR" sz="2300" b="1" dirty="0" smtClean="0"/>
              <a:t> </a:t>
            </a:r>
            <a:r>
              <a:rPr lang="fr-FR" sz="2300" b="1" dirty="0" err="1" smtClean="0"/>
              <a:t>promote</a:t>
            </a:r>
            <a:r>
              <a:rPr lang="fr-FR" sz="2300" b="1" dirty="0" smtClean="0"/>
              <a:t> </a:t>
            </a:r>
            <a:r>
              <a:rPr lang="fr-FR" sz="2300" b="1" u="sng" dirty="0" err="1" smtClean="0"/>
              <a:t>students</a:t>
            </a:r>
            <a:r>
              <a:rPr lang="fr-FR" sz="2300" b="1" u="sng" dirty="0" smtClean="0"/>
              <a:t>’ </a:t>
            </a:r>
            <a:r>
              <a:rPr lang="fr-FR" sz="2300" b="1" u="sng" dirty="0" err="1" smtClean="0"/>
              <a:t>school</a:t>
            </a:r>
            <a:r>
              <a:rPr lang="fr-FR" sz="2300" b="1" u="sng" dirty="0" smtClean="0"/>
              <a:t> </a:t>
            </a:r>
            <a:r>
              <a:rPr lang="fr-FR" sz="2300" b="1" u="sng" dirty="0" err="1" smtClean="0"/>
              <a:t>persistence</a:t>
            </a:r>
            <a:endParaRPr lang="fr-FR" sz="2300" b="1" u="sng" dirty="0" smtClean="0"/>
          </a:p>
          <a:p>
            <a:pPr eaLnBrk="1" hangingPunct="1">
              <a:defRPr/>
            </a:pPr>
            <a:endParaRPr lang="en-US" sz="1400" dirty="0" smtClean="0"/>
          </a:p>
        </p:txBody>
      </p:sp>
    </p:spTree>
    <p:extLst>
      <p:ext uri="{BB962C8B-B14F-4D97-AF65-F5344CB8AC3E}">
        <p14:creationId xmlns:p14="http://schemas.microsoft.com/office/powerpoint/2010/main" val="1139266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body" sz="quarter" idx="13"/>
          </p:nvPr>
        </p:nvSpPr>
        <p:spPr/>
        <p:txBody>
          <a:bodyPr>
            <a:normAutofit fontScale="92500" lnSpcReduction="20000"/>
          </a:bodyPr>
          <a:lstStyle/>
          <a:p>
            <a:pPr marL="0" indent="0">
              <a:buNone/>
              <a:defRPr/>
            </a:pPr>
            <a:r>
              <a:rPr lang="en-US" sz="2000" b="1" dirty="0"/>
              <a:t>Importance and need to think about how ... </a:t>
            </a:r>
            <a:r>
              <a:rPr lang="en-US" sz="2000" dirty="0"/>
              <a:t/>
            </a:r>
            <a:br>
              <a:rPr lang="en-US" sz="2000" dirty="0"/>
            </a:br>
            <a:r>
              <a:rPr lang="en-US" sz="2000" dirty="0" smtClean="0"/>
              <a:t>... to bring </a:t>
            </a:r>
            <a:r>
              <a:rPr lang="en-US" sz="2000" dirty="0"/>
              <a:t>parents and professionals to contact and dialogue around what may be a shared understanding of the socio-educational environment </a:t>
            </a:r>
            <a:endParaRPr lang="en-US" sz="2000" dirty="0" smtClean="0"/>
          </a:p>
          <a:p>
            <a:pPr marL="0" indent="0" algn="just">
              <a:buNone/>
              <a:defRPr/>
            </a:pPr>
            <a:endParaRPr lang="fr-FR" sz="1100" dirty="0">
              <a:latin typeface="Tahoma" panose="020B0604030504040204" pitchFamily="34" charset="0"/>
              <a:ea typeface="Tahoma" panose="020B0604030504040204" pitchFamily="34" charset="0"/>
              <a:cs typeface="Tahoma" panose="020B0604030504040204" pitchFamily="34" charset="0"/>
            </a:endParaRPr>
          </a:p>
          <a:p>
            <a:pPr marL="265113" indent="-265113" algn="just">
              <a:defRPr/>
            </a:pPr>
            <a:r>
              <a:rPr lang="en-US" sz="2000" b="1" u="sng" dirty="0"/>
              <a:t>Reduce the distance </a:t>
            </a:r>
            <a:r>
              <a:rPr lang="en-US" sz="2000" dirty="0"/>
              <a:t>between school </a:t>
            </a:r>
            <a:r>
              <a:rPr lang="en-US" sz="2000" dirty="0" smtClean="0"/>
              <a:t>and families,</a:t>
            </a:r>
          </a:p>
          <a:p>
            <a:pPr marL="265113" indent="-265113" algn="just">
              <a:defRPr/>
            </a:pPr>
            <a:r>
              <a:rPr lang="en-US" sz="2000" dirty="0" smtClean="0"/>
              <a:t>Especially </a:t>
            </a:r>
            <a:r>
              <a:rPr lang="en-US" sz="2000" dirty="0"/>
              <a:t>when families are from </a:t>
            </a:r>
            <a:r>
              <a:rPr lang="en-US" sz="2000" b="1" u="sng" dirty="0"/>
              <a:t>disadvantaged </a:t>
            </a:r>
            <a:r>
              <a:rPr lang="en-US" sz="2000" b="1" u="sng" dirty="0" smtClean="0"/>
              <a:t>backgrounds</a:t>
            </a:r>
            <a:r>
              <a:rPr lang="fr-FR" sz="2000" b="1" u="sng" dirty="0" smtClean="0">
                <a:latin typeface="Tahoma" panose="020B0604030504040204" pitchFamily="34" charset="0"/>
                <a:ea typeface="Tahoma" panose="020B0604030504040204" pitchFamily="34" charset="0"/>
                <a:cs typeface="Tahoma" panose="020B0604030504040204" pitchFamily="34" charset="0"/>
              </a:rPr>
              <a:t>.</a:t>
            </a:r>
            <a:endParaRPr lang="fr-FR" sz="2000" b="1" u="sng"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FontTx/>
              <a:buNone/>
              <a:defRPr/>
            </a:pPr>
            <a:endParaRPr lang="fr-FR" sz="2000" dirty="0" smtClean="0">
              <a:latin typeface="Tahoma" panose="020B0604030504040204" pitchFamily="34" charset="0"/>
              <a:ea typeface="Tahoma" panose="020B0604030504040204" pitchFamily="34" charset="0"/>
              <a:cs typeface="Tahoma" panose="020B0604030504040204" pitchFamily="34" charset="0"/>
            </a:endParaRPr>
          </a:p>
          <a:p>
            <a:pPr marL="285750" lvl="1" algn="just">
              <a:lnSpc>
                <a:spcPct val="90000"/>
              </a:lnSpc>
              <a:buFont typeface="Wingdings" panose="05000000000000000000" pitchFamily="2" charset="2"/>
              <a:buChar char="Ø"/>
              <a:defRPr/>
            </a:pPr>
            <a:r>
              <a:rPr lang="en-US" sz="2000" b="1" dirty="0" smtClean="0"/>
              <a:t>For </a:t>
            </a:r>
            <a:r>
              <a:rPr lang="en-US" sz="2000" b="1" dirty="0"/>
              <a:t>a positive impact on </a:t>
            </a:r>
            <a:r>
              <a:rPr lang="en-US" sz="2000" b="1" dirty="0" smtClean="0"/>
              <a:t>children in </a:t>
            </a:r>
            <a:r>
              <a:rPr lang="en-US" sz="2000" b="1" dirty="0"/>
              <a:t>terms of performance and attitudes </a:t>
            </a:r>
            <a:r>
              <a:rPr lang="en-US" sz="2000" b="1" dirty="0" smtClean="0"/>
              <a:t>and </a:t>
            </a:r>
          </a:p>
          <a:p>
            <a:pPr marL="285750" lvl="1" algn="just">
              <a:lnSpc>
                <a:spcPct val="90000"/>
              </a:lnSpc>
              <a:buFont typeface="Wingdings" panose="05000000000000000000" pitchFamily="2" charset="2"/>
              <a:buChar char="Ø"/>
              <a:defRPr/>
            </a:pPr>
            <a:r>
              <a:rPr lang="fr-FR" sz="2000" b="1" dirty="0" smtClean="0"/>
              <a:t>But </a:t>
            </a:r>
            <a:r>
              <a:rPr lang="fr-FR" sz="2000" b="1" dirty="0" err="1" smtClean="0"/>
              <a:t>also</a:t>
            </a:r>
            <a:r>
              <a:rPr lang="fr-FR" sz="2000" b="1" dirty="0" smtClean="0"/>
              <a:t>, </a:t>
            </a:r>
            <a:r>
              <a:rPr lang="fr-FR" sz="2000" b="1" dirty="0"/>
              <a:t>f</a:t>
            </a:r>
            <a:r>
              <a:rPr lang="fr-FR" sz="2000" b="1" dirty="0" smtClean="0"/>
              <a:t>or a positive impact on parents </a:t>
            </a:r>
            <a:r>
              <a:rPr lang="fr-FR" sz="2000" b="1" dirty="0" err="1" smtClean="0"/>
              <a:t>with</a:t>
            </a:r>
            <a:r>
              <a:rPr lang="fr-FR" sz="2000" b="1" dirty="0" smtClean="0"/>
              <a:t>, </a:t>
            </a:r>
            <a:r>
              <a:rPr lang="en-US" sz="2000" b="1" dirty="0" smtClean="0"/>
              <a:t>among </a:t>
            </a:r>
            <a:r>
              <a:rPr lang="en-US" sz="2000" b="1" dirty="0"/>
              <a:t>other </a:t>
            </a:r>
            <a:r>
              <a:rPr lang="en-US" sz="2000" b="1" dirty="0" smtClean="0"/>
              <a:t>things,  </a:t>
            </a:r>
          </a:p>
          <a:p>
            <a:pPr marL="0" lvl="1" indent="0" algn="just" eaLnBrk="1" hangingPunct="1">
              <a:lnSpc>
                <a:spcPct val="90000"/>
              </a:lnSpc>
              <a:buFontTx/>
              <a:buNone/>
              <a:defRPr/>
            </a:pPr>
            <a:endParaRPr lang="fr-FR" sz="2000" dirty="0" smtClean="0">
              <a:latin typeface="Tahoma" panose="020B0604030504040204" pitchFamily="34" charset="0"/>
              <a:ea typeface="Tahoma" panose="020B0604030504040204" pitchFamily="34" charset="0"/>
              <a:cs typeface="Tahoma" panose="020B0604030504040204" pitchFamily="34" charset="0"/>
            </a:endParaRPr>
          </a:p>
          <a:p>
            <a:pPr marL="285750" lvl="1" algn="just">
              <a:lnSpc>
                <a:spcPct val="90000"/>
              </a:lnSpc>
              <a:buFont typeface="Arial" panose="020B0604020202020204" pitchFamily="34" charset="0"/>
              <a:buChar char="•"/>
              <a:defRPr/>
            </a:pPr>
            <a:r>
              <a:rPr lang="en-US" sz="2000" dirty="0"/>
              <a:t>Better understanding of </a:t>
            </a:r>
            <a:r>
              <a:rPr lang="en-US" sz="2000" b="1" dirty="0" smtClean="0">
                <a:solidFill>
                  <a:srgbClr val="FF0000"/>
                </a:solidFill>
              </a:rPr>
              <a:t>parental </a:t>
            </a:r>
            <a:r>
              <a:rPr lang="en-US" sz="2000" b="1" dirty="0" smtClean="0">
                <a:solidFill>
                  <a:srgbClr val="FF0000"/>
                </a:solidFill>
              </a:rPr>
              <a:t>role construction</a:t>
            </a:r>
            <a:r>
              <a:rPr lang="en-US" sz="2000" dirty="0" smtClean="0">
                <a:solidFill>
                  <a:srgbClr val="FF0000"/>
                </a:solidFill>
              </a:rPr>
              <a:t> </a:t>
            </a:r>
            <a:r>
              <a:rPr lang="en-US" sz="2000" dirty="0" smtClean="0"/>
              <a:t>regarding school work and</a:t>
            </a:r>
          </a:p>
          <a:p>
            <a:pPr marL="285750" lvl="1" algn="just">
              <a:lnSpc>
                <a:spcPct val="90000"/>
              </a:lnSpc>
              <a:buFont typeface="Arial" panose="020B0604020202020204" pitchFamily="34" charset="0"/>
              <a:buChar char="•"/>
              <a:defRPr/>
            </a:pPr>
            <a:r>
              <a:rPr lang="en-US" sz="2000" dirty="0" smtClean="0"/>
              <a:t>Greater </a:t>
            </a:r>
            <a:r>
              <a:rPr lang="en-US" sz="2000" dirty="0"/>
              <a:t>sense of </a:t>
            </a:r>
            <a:r>
              <a:rPr lang="en-US" sz="2000" b="1" dirty="0" smtClean="0">
                <a:solidFill>
                  <a:srgbClr val="FF0000"/>
                </a:solidFill>
              </a:rPr>
              <a:t>parental self-efficacy </a:t>
            </a:r>
            <a:r>
              <a:rPr lang="en-US" sz="2000" dirty="0" smtClean="0"/>
              <a:t>regarding support </a:t>
            </a:r>
            <a:r>
              <a:rPr lang="en-US" sz="2000" dirty="0"/>
              <a:t>they can give to their children about schoolwork</a:t>
            </a:r>
          </a:p>
        </p:txBody>
      </p:sp>
      <p:sp>
        <p:nvSpPr>
          <p:cNvPr id="5" name="Title 1"/>
          <p:cNvSpPr>
            <a:spLocks noGrp="1"/>
          </p:cNvSpPr>
          <p:nvPr>
            <p:ph type="title"/>
          </p:nvPr>
        </p:nvSpPr>
        <p:spPr/>
        <p:txBody>
          <a:bodyPr/>
          <a:lstStyle/>
          <a:p>
            <a:r>
              <a:rPr lang="fr-LU" dirty="0" err="1" smtClean="0"/>
              <a:t>School-family</a:t>
            </a:r>
            <a:r>
              <a:rPr lang="fr-LU" dirty="0" smtClean="0"/>
              <a:t> </a:t>
            </a:r>
            <a:r>
              <a:rPr lang="fr-LU" dirty="0" err="1" smtClean="0"/>
              <a:t>relationship</a:t>
            </a:r>
            <a:r>
              <a:rPr lang="fr-LU" dirty="0" smtClean="0"/>
              <a:t> and Parental involvement </a:t>
            </a:r>
            <a:endParaRPr lang="en-US" dirty="0"/>
          </a:p>
        </p:txBody>
      </p:sp>
    </p:spTree>
    <p:extLst>
      <p:ext uri="{BB962C8B-B14F-4D97-AF65-F5344CB8AC3E}">
        <p14:creationId xmlns:p14="http://schemas.microsoft.com/office/powerpoint/2010/main" val="3130253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LU" dirty="0" err="1" smtClean="0"/>
              <a:t>School-family</a:t>
            </a:r>
            <a:r>
              <a:rPr lang="fr-LU" dirty="0" smtClean="0"/>
              <a:t> </a:t>
            </a:r>
            <a:r>
              <a:rPr lang="fr-LU" dirty="0" err="1" smtClean="0"/>
              <a:t>relationship</a:t>
            </a:r>
            <a:r>
              <a:rPr lang="fr-LU" dirty="0" smtClean="0"/>
              <a:t> and Parental involvement </a:t>
            </a:r>
            <a:endParaRPr lang="en-US" dirty="0"/>
          </a:p>
        </p:txBody>
      </p:sp>
      <p:sp>
        <p:nvSpPr>
          <p:cNvPr id="3" name="Text Placeholder 2"/>
          <p:cNvSpPr>
            <a:spLocks noGrp="1"/>
          </p:cNvSpPr>
          <p:nvPr>
            <p:ph type="body" sz="quarter" idx="13"/>
          </p:nvPr>
        </p:nvSpPr>
        <p:spPr/>
        <p:txBody>
          <a:bodyPr/>
          <a:lstStyle/>
          <a:p>
            <a:pPr marL="457200" indent="-457200" algn="just">
              <a:buFont typeface="+mj-lt"/>
              <a:buAutoNum type="arabicPeriod"/>
            </a:pPr>
            <a:endParaRPr lang="en-US" b="1" dirty="0" smtClean="0">
              <a:solidFill>
                <a:schemeClr val="tx2">
                  <a:lumMod val="75000"/>
                </a:schemeClr>
              </a:solidFill>
            </a:endParaRPr>
          </a:p>
          <a:p>
            <a:pPr marL="457200" indent="-457200" algn="just">
              <a:buFont typeface="+mj-lt"/>
              <a:buAutoNum type="arabicPeriod"/>
            </a:pPr>
            <a:endParaRPr lang="en-US" b="1" dirty="0">
              <a:solidFill>
                <a:schemeClr val="tx2">
                  <a:lumMod val="75000"/>
                </a:schemeClr>
              </a:solidFill>
            </a:endParaRPr>
          </a:p>
          <a:p>
            <a:pPr marL="457200" indent="-457200" algn="just">
              <a:buFont typeface="+mj-lt"/>
              <a:buAutoNum type="arabicPeriod"/>
            </a:pPr>
            <a:endParaRPr lang="en-US" b="1" dirty="0" smtClean="0">
              <a:solidFill>
                <a:schemeClr val="tx2">
                  <a:lumMod val="75000"/>
                </a:schemeClr>
              </a:solidFill>
            </a:endParaRPr>
          </a:p>
          <a:p>
            <a:pPr marL="0" indent="0" algn="r">
              <a:buNone/>
            </a:pPr>
            <a:r>
              <a:rPr lang="fr-LU" sz="1400" dirty="0" smtClean="0">
                <a:solidFill>
                  <a:schemeClr val="tx2">
                    <a:lumMod val="75000"/>
                  </a:schemeClr>
                </a:solidFill>
              </a:rPr>
              <a:t>(Hoover-Dempsey and </a:t>
            </a:r>
            <a:r>
              <a:rPr lang="fr-LU" sz="1400" dirty="0" err="1" smtClean="0">
                <a:solidFill>
                  <a:schemeClr val="tx2">
                    <a:lumMod val="75000"/>
                  </a:schemeClr>
                </a:solidFill>
              </a:rPr>
              <a:t>colleagues</a:t>
            </a:r>
            <a:r>
              <a:rPr lang="fr-LU" sz="1400" dirty="0" smtClean="0">
                <a:solidFill>
                  <a:schemeClr val="tx2">
                    <a:lumMod val="75000"/>
                  </a:schemeClr>
                </a:solidFill>
              </a:rPr>
              <a:t>, 1995, 1997, 2005, 2007)</a:t>
            </a:r>
            <a:endParaRPr lang="en-US" sz="1400" dirty="0">
              <a:solidFill>
                <a:schemeClr val="tx2">
                  <a:lumMod val="75000"/>
                </a:schemeClr>
              </a:solidFill>
            </a:endParaRPr>
          </a:p>
          <a:p>
            <a:pPr marL="457200" indent="-457200" algn="just">
              <a:buFont typeface="+mj-lt"/>
              <a:buAutoNum type="arabicPeriod"/>
            </a:pPr>
            <a:endParaRPr lang="en-US" sz="1000" b="1" dirty="0" smtClean="0">
              <a:solidFill>
                <a:schemeClr val="tx2">
                  <a:lumMod val="75000"/>
                </a:schemeClr>
              </a:solidFill>
            </a:endParaRPr>
          </a:p>
          <a:p>
            <a:pPr marL="457200" indent="-457200" algn="just">
              <a:buFont typeface="+mj-lt"/>
              <a:buAutoNum type="arabicPeriod"/>
            </a:pPr>
            <a:r>
              <a:rPr lang="en-US" dirty="0" smtClean="0">
                <a:solidFill>
                  <a:schemeClr val="tx2">
                    <a:lumMod val="75000"/>
                  </a:schemeClr>
                </a:solidFill>
              </a:rPr>
              <a:t>Why </a:t>
            </a:r>
            <a:r>
              <a:rPr lang="en-US" dirty="0">
                <a:solidFill>
                  <a:schemeClr val="tx2">
                    <a:lumMod val="75000"/>
                  </a:schemeClr>
                </a:solidFill>
              </a:rPr>
              <a:t>do parents become involved in children’s education? </a:t>
            </a:r>
          </a:p>
          <a:p>
            <a:pPr marL="457200" indent="-457200" algn="just">
              <a:buFont typeface="+mj-lt"/>
              <a:buAutoNum type="arabicPeriod"/>
            </a:pPr>
            <a:r>
              <a:rPr lang="en-US" dirty="0">
                <a:solidFill>
                  <a:schemeClr val="tx2">
                    <a:lumMod val="75000"/>
                  </a:schemeClr>
                </a:solidFill>
              </a:rPr>
              <a:t>What do they do when they are involved (i.e., what mechanisms of influence do they engage when they are involved)? </a:t>
            </a:r>
          </a:p>
          <a:p>
            <a:pPr marL="457200" indent="-457200" algn="just">
              <a:buFont typeface="+mj-lt"/>
              <a:buAutoNum type="arabicPeriod"/>
            </a:pPr>
            <a:r>
              <a:rPr lang="en-US" dirty="0">
                <a:solidFill>
                  <a:schemeClr val="tx2">
                    <a:lumMod val="75000"/>
                  </a:schemeClr>
                </a:solidFill>
              </a:rPr>
              <a:t>How does their involvement, once engaged, influence student outcomes? </a:t>
            </a:r>
          </a:p>
          <a:p>
            <a:pPr marL="0" indent="0">
              <a:buNone/>
            </a:pPr>
            <a:endParaRPr lang="en-US" dirty="0"/>
          </a:p>
        </p:txBody>
      </p:sp>
      <p:grpSp>
        <p:nvGrpSpPr>
          <p:cNvPr id="4" name="Group 3"/>
          <p:cNvGrpSpPr/>
          <p:nvPr/>
        </p:nvGrpSpPr>
        <p:grpSpPr>
          <a:xfrm>
            <a:off x="496800" y="1800000"/>
            <a:ext cx="8640960" cy="1340852"/>
            <a:chOff x="251520" y="1027442"/>
            <a:chExt cx="8640960" cy="1340852"/>
          </a:xfrm>
        </p:grpSpPr>
        <p:sp>
          <p:nvSpPr>
            <p:cNvPr id="5" name="Rectangle 4"/>
            <p:cNvSpPr/>
            <p:nvPr/>
          </p:nvSpPr>
          <p:spPr>
            <a:xfrm>
              <a:off x="251520" y="1260000"/>
              <a:ext cx="4320480" cy="468065"/>
            </a:xfrm>
            <a:prstGeom prst="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tx2"/>
                  </a:solidFill>
                </a:rPr>
                <a:t>School-Family-Community</a:t>
              </a:r>
              <a:r>
                <a:rPr lang="fr-FR" sz="2400" b="1" dirty="0" smtClean="0">
                  <a:solidFill>
                    <a:schemeClr val="tx2"/>
                  </a:solidFill>
                </a:rPr>
                <a:t> </a:t>
              </a:r>
              <a:r>
                <a:rPr lang="fr-FR" sz="2400" b="1" dirty="0" smtClean="0">
                  <a:solidFill>
                    <a:schemeClr val="tx2"/>
                  </a:solidFill>
                </a:rPr>
                <a:t>Relationship </a:t>
              </a:r>
              <a:endParaRPr lang="fr-FR" sz="2400" b="1" dirty="0">
                <a:solidFill>
                  <a:schemeClr val="tx2"/>
                </a:solidFill>
              </a:endParaRPr>
            </a:p>
          </p:txBody>
        </p:sp>
        <p:sp>
          <p:nvSpPr>
            <p:cNvPr id="6" name="Rectangle 5"/>
            <p:cNvSpPr/>
            <p:nvPr/>
          </p:nvSpPr>
          <p:spPr>
            <a:xfrm>
              <a:off x="4572000" y="1900229"/>
              <a:ext cx="4320480" cy="468065"/>
            </a:xfrm>
            <a:prstGeom prst="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2"/>
                  </a:solidFill>
                </a:rPr>
                <a:t>Parental </a:t>
              </a:r>
              <a:r>
                <a:rPr lang="fr-FR" sz="2400" b="1" dirty="0" err="1" smtClean="0">
                  <a:solidFill>
                    <a:schemeClr val="tx2"/>
                  </a:solidFill>
                </a:rPr>
                <a:t>Involvement</a:t>
              </a:r>
              <a:endParaRPr lang="fr-FR" sz="2400" b="1" dirty="0">
                <a:solidFill>
                  <a:schemeClr val="tx2"/>
                </a:solidFill>
              </a:endParaRPr>
            </a:p>
          </p:txBody>
        </p:sp>
        <p:sp>
          <p:nvSpPr>
            <p:cNvPr id="7" name="Curved Down Arrow 6"/>
            <p:cNvSpPr/>
            <p:nvPr/>
          </p:nvSpPr>
          <p:spPr>
            <a:xfrm rot="2207867">
              <a:off x="4637706" y="1027442"/>
              <a:ext cx="1083570" cy="61038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spTree>
    <p:extLst>
      <p:ext uri="{BB962C8B-B14F-4D97-AF65-F5344CB8AC3E}">
        <p14:creationId xmlns:p14="http://schemas.microsoft.com/office/powerpoint/2010/main" val="918879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5" end="5"/>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fr-LU" sz="3200" b="1" dirty="0" smtClean="0">
                <a:solidFill>
                  <a:schemeClr val="accent3"/>
                </a:solidFill>
                <a:latin typeface="Arial" pitchFamily="34" charset="0"/>
                <a:cs typeface="Arial" pitchFamily="34" charset="0"/>
              </a:rPr>
              <a:t>Parents’ </a:t>
            </a:r>
            <a:r>
              <a:rPr lang="fr-LU" sz="3200" b="1" dirty="0" err="1" smtClean="0">
                <a:solidFill>
                  <a:schemeClr val="accent3"/>
                </a:solidFill>
                <a:latin typeface="Arial" pitchFamily="34" charset="0"/>
                <a:cs typeface="Arial" pitchFamily="34" charset="0"/>
              </a:rPr>
              <a:t>role</a:t>
            </a:r>
            <a:r>
              <a:rPr lang="fr-LU" sz="3200" b="1" dirty="0" smtClean="0">
                <a:solidFill>
                  <a:schemeClr val="accent3"/>
                </a:solidFill>
                <a:latin typeface="Arial" pitchFamily="34" charset="0"/>
                <a:cs typeface="Arial" pitchFamily="34" charset="0"/>
              </a:rPr>
              <a:t> construction</a:t>
            </a:r>
            <a:br>
              <a:rPr lang="fr-LU" sz="3200" b="1" dirty="0" smtClean="0">
                <a:solidFill>
                  <a:schemeClr val="accent3"/>
                </a:solidFill>
                <a:latin typeface="Arial" pitchFamily="34" charset="0"/>
                <a:cs typeface="Arial" pitchFamily="34" charset="0"/>
              </a:rPr>
            </a:br>
            <a:r>
              <a:rPr lang="fr-LU" sz="3200" b="1" dirty="0" smtClean="0">
                <a:solidFill>
                  <a:schemeClr val="accent3"/>
                </a:solidFill>
                <a:latin typeface="Arial" pitchFamily="34" charset="0"/>
                <a:cs typeface="Arial" pitchFamily="34" charset="0"/>
              </a:rPr>
              <a:t>and </a:t>
            </a:r>
            <a:br>
              <a:rPr lang="fr-LU" sz="3200" b="1" dirty="0" smtClean="0">
                <a:solidFill>
                  <a:schemeClr val="accent3"/>
                </a:solidFill>
                <a:latin typeface="Arial" pitchFamily="34" charset="0"/>
                <a:cs typeface="Arial" pitchFamily="34" charset="0"/>
              </a:rPr>
            </a:br>
            <a:r>
              <a:rPr lang="fr-LU" sz="3200" b="1" dirty="0" smtClean="0">
                <a:solidFill>
                  <a:schemeClr val="accent3"/>
                </a:solidFill>
                <a:latin typeface="Arial" pitchFamily="34" charset="0"/>
                <a:cs typeface="Arial" pitchFamily="34" charset="0"/>
              </a:rPr>
              <a:t>Parental self-</a:t>
            </a:r>
            <a:r>
              <a:rPr lang="fr-LU" sz="3200" b="1" dirty="0" err="1" smtClean="0">
                <a:solidFill>
                  <a:schemeClr val="accent3"/>
                </a:solidFill>
                <a:latin typeface="Arial" pitchFamily="34" charset="0"/>
                <a:cs typeface="Arial" pitchFamily="34" charset="0"/>
              </a:rPr>
              <a:t>efficacy</a:t>
            </a:r>
            <a:r>
              <a:rPr lang="en-US" sz="2800" b="1" dirty="0">
                <a:solidFill>
                  <a:schemeClr val="accent3"/>
                </a:solidFill>
                <a:latin typeface="Arial" pitchFamily="34" charset="0"/>
                <a:cs typeface="Arial" pitchFamily="34" charset="0"/>
              </a:rPr>
              <a:t/>
            </a:r>
            <a:br>
              <a:rPr lang="en-US" sz="2800" b="1" dirty="0">
                <a:solidFill>
                  <a:schemeClr val="accent3"/>
                </a:solidFill>
                <a:latin typeface="Arial" pitchFamily="34" charset="0"/>
                <a:cs typeface="Arial" pitchFamily="34" charset="0"/>
              </a:rPr>
            </a:br>
            <a:endParaRPr lang="en-US" b="1" dirty="0">
              <a:solidFill>
                <a:schemeClr val="accent3"/>
              </a:solidFill>
            </a:endParaRPr>
          </a:p>
        </p:txBody>
      </p:sp>
    </p:spTree>
    <p:extLst>
      <p:ext uri="{BB962C8B-B14F-4D97-AF65-F5344CB8AC3E}">
        <p14:creationId xmlns:p14="http://schemas.microsoft.com/office/powerpoint/2010/main" val="266908798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ppt UL">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6c533f7-61db-40a9-92cc-7bf39d0de398">
      <Value>14</Value>
      <Value>74</Value>
    </TaxCatchAll>
    <o606121503634f60aadbd34f286ff3d9 xmlns="a6c533f7-61db-40a9-92cc-7bf39d0de398">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d449e3eb-181a-4ef3-83d2-948c1b505633</TermId>
        </TermInfo>
      </Terms>
    </o606121503634f60aadbd34f286ff3d9>
    <a60e8a9bb7a5498084be0308f3b51622 xmlns="a6c533f7-61db-40a9-92cc-7bf39d0de398">
      <Terms xmlns="http://schemas.microsoft.com/office/infopath/2007/PartnerControls">
        <TermInfo xmlns="http://schemas.microsoft.com/office/infopath/2007/PartnerControls">
          <TermName xmlns="http://schemas.microsoft.com/office/infopath/2007/PartnerControls">CS</TermName>
          <TermId xmlns="http://schemas.microsoft.com/office/infopath/2007/PartnerControls">fd244bff-d3ca-4376-a153-adc234d8de31</TermId>
        </TermInfo>
      </Terms>
    </a60e8a9bb7a5498084be0308f3b51622>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D91315580376B46A11719EE4F871FF5" ma:contentTypeVersion="2" ma:contentTypeDescription="Create a new document." ma:contentTypeScope="" ma:versionID="8854321e5d77485fd489825fc93e6ca5">
  <xsd:schema xmlns:xsd="http://www.w3.org/2001/XMLSchema" xmlns:xs="http://www.w3.org/2001/XMLSchema" xmlns:p="http://schemas.microsoft.com/office/2006/metadata/properties" xmlns:ns1="http://schemas.microsoft.com/sharepoint/v3" xmlns:ns2="a6c533f7-61db-40a9-92cc-7bf39d0de398" targetNamespace="http://schemas.microsoft.com/office/2006/metadata/properties" ma:root="true" ma:fieldsID="d4c04313973a0c9248cfae03f8c66896" ns1:_="" ns2:_="">
    <xsd:import namespace="http://schemas.microsoft.com/sharepoint/v3"/>
    <xsd:import namespace="a6c533f7-61db-40a9-92cc-7bf39d0de398"/>
    <xsd:element name="properties">
      <xsd:complexType>
        <xsd:sequence>
          <xsd:element name="documentManagement">
            <xsd:complexType>
              <xsd:all>
                <xsd:element ref="ns1:PublishingStartDate" minOccurs="0"/>
                <xsd:element ref="ns1:PublishingExpirationDate" minOccurs="0"/>
                <xsd:element ref="ns2:o606121503634f60aadbd34f286ff3d9" minOccurs="0"/>
                <xsd:element ref="ns2:TaxCatchAll" minOccurs="0"/>
                <xsd:element ref="ns2:TaxCatchAllLabel" minOccurs="0"/>
                <xsd:element ref="ns2:a60e8a9bb7a5498084be0308f3b5162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6c533f7-61db-40a9-92cc-7bf39d0de398" elementFormDefault="qualified">
    <xsd:import namespace="http://schemas.microsoft.com/office/2006/documentManagement/types"/>
    <xsd:import namespace="http://schemas.microsoft.com/office/infopath/2007/PartnerControls"/>
    <xsd:element name="o606121503634f60aadbd34f286ff3d9" ma:index="10" nillable="true" ma:taxonomy="true" ma:internalName="o606121503634f60aadbd34f286ff3d9" ma:taxonomyFieldName="Document_x0020_Category" ma:displayName="Document Category" ma:default="" ma:fieldId="{86061215-0363-4f60-aadb-d34f286ff3d9}" ma:taxonomyMulti="true" ma:sspId="ceefa7fb-4336-4fa1-9d81-8bd6ad6a0761" ma:termSetId="8467628b-cc19-41c8-84de-1e197b3524fe"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88da9af2-fc06-457f-9f9b-54ea4b8c2f8e}" ma:internalName="TaxCatchAll" ma:showField="CatchAllData" ma:web="a6c533f7-61db-40a9-92cc-7bf39d0de398">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88da9af2-fc06-457f-9f9b-54ea4b8c2f8e}" ma:internalName="TaxCatchAllLabel" ma:readOnly="true" ma:showField="CatchAllDataLabel" ma:web="a6c533f7-61db-40a9-92cc-7bf39d0de398">
      <xsd:complexType>
        <xsd:complexContent>
          <xsd:extension base="dms:MultiChoiceLookup">
            <xsd:sequence>
              <xsd:element name="Value" type="dms:Lookup" maxOccurs="unbounded" minOccurs="0" nillable="true"/>
            </xsd:sequence>
          </xsd:extension>
        </xsd:complexContent>
      </xsd:complexType>
    </xsd:element>
    <xsd:element name="a60e8a9bb7a5498084be0308f3b51622" ma:index="14" nillable="true" ma:taxonomy="true" ma:internalName="a60e8a9bb7a5498084be0308f3b51622" ma:taxonomyFieldName="The_x0020_University" ma:displayName="The University" ma:default="" ma:fieldId="{a60e8a9b-b7a5-4980-84be-0308f3b51622}" ma:taxonomyMulti="true" ma:sspId="ceefa7fb-4336-4fa1-9d81-8bd6ad6a0761" ma:termSetId="d027352d-354c-4edb-9a10-0a26093ac2d3"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CEB917-FE66-4630-B98A-790134770770}">
  <ds:schemaRefs>
    <ds:schemaRef ds:uri="http://schemas.microsoft.com/sharepoint/v3/contenttype/forms"/>
  </ds:schemaRefs>
</ds:datastoreItem>
</file>

<file path=customXml/itemProps2.xml><?xml version="1.0" encoding="utf-8"?>
<ds:datastoreItem xmlns:ds="http://schemas.openxmlformats.org/officeDocument/2006/customXml" ds:itemID="{A3EC1AE9-8C2C-4186-AB39-C5A3B23FE6D6}">
  <ds:schemaRefs>
    <ds:schemaRef ds:uri="http://purl.org/dc/elements/1.1/"/>
    <ds:schemaRef ds:uri="http://www.w3.org/XML/1998/namespace"/>
    <ds:schemaRef ds:uri="http://schemas.openxmlformats.org/package/2006/metadata/core-properties"/>
    <ds:schemaRef ds:uri="a6c533f7-61db-40a9-92cc-7bf39d0de398"/>
    <ds:schemaRef ds:uri="http://schemas.microsoft.com/office/infopath/2007/PartnerControls"/>
    <ds:schemaRef ds:uri="http://purl.org/dc/terms/"/>
    <ds:schemaRef ds:uri="http://schemas.microsoft.com/office/2006/documentManagement/types"/>
    <ds:schemaRef ds:uri="http://schemas.microsoft.com/sharepoint/v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0660B9A4-C7B7-4FCB-887C-713BADDAC6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6c533f7-61db-40a9-92cc-7bf39d0de3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UL.pot</Template>
  <TotalTime>124761</TotalTime>
  <Words>1848</Words>
  <Application>Microsoft Office PowerPoint</Application>
  <PresentationFormat>On-screen Show (4:3)</PresentationFormat>
  <Paragraphs>218</Paragraphs>
  <Slides>30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MS PGothic</vt:lpstr>
      <vt:lpstr>Arial</vt:lpstr>
      <vt:lpstr>Calibri</vt:lpstr>
      <vt:lpstr>Symbol</vt:lpstr>
      <vt:lpstr>Tahoma</vt:lpstr>
      <vt:lpstr>Wingdings</vt:lpstr>
      <vt:lpstr>ppt UL</vt:lpstr>
      <vt:lpstr>Erasmus + - FamilySchool   Getting involved at preschool child’s schooling: the influence of parental role construction and parents’ sense of efficacy   Luxembourg</vt:lpstr>
      <vt:lpstr>Outline of the presentation</vt:lpstr>
      <vt:lpstr>Theoretical framework</vt:lpstr>
      <vt:lpstr>School-Family relationship  and  Parental involvement  </vt:lpstr>
      <vt:lpstr>School-family relationship and Parental involvement </vt:lpstr>
      <vt:lpstr>School-family relationship and Parental involvement </vt:lpstr>
      <vt:lpstr>School-family relationship and Parental involvement </vt:lpstr>
      <vt:lpstr>School-family relationship and Parental involvement </vt:lpstr>
      <vt:lpstr>Parents’ role construction and  Parental self-efficacy </vt:lpstr>
      <vt:lpstr>Hoover-Dempsey and Sandler’s (1995, 1997, 2005, 2007) model of the parental involvement process</vt:lpstr>
      <vt:lpstr>Parents' Construction of the Parental Role</vt:lpstr>
      <vt:lpstr>Parents' Construction of the Parental Role</vt:lpstr>
      <vt:lpstr>Parents' Sense of Efficacy for Helping Child(ren) Succeed in School</vt:lpstr>
      <vt:lpstr>Methodology</vt:lpstr>
      <vt:lpstr>MathPlay research</vt:lpstr>
      <vt:lpstr>Study objective</vt:lpstr>
      <vt:lpstr>Experimental plan</vt:lpstr>
      <vt:lpstr>Experimental plan</vt:lpstr>
      <vt:lpstr>Experimental plan</vt:lpstr>
      <vt:lpstr>Measures</vt:lpstr>
      <vt:lpstr>Measures</vt:lpstr>
      <vt:lpstr>Research question</vt:lpstr>
      <vt:lpstr>Main results</vt:lpstr>
      <vt:lpstr>Regression analysis</vt:lpstr>
      <vt:lpstr>Regression analysis</vt:lpstr>
      <vt:lpstr>Discussion</vt:lpstr>
      <vt:lpstr>Discussion</vt:lpstr>
      <vt:lpstr>Discussion</vt:lpstr>
      <vt:lpstr>Discussion</vt:lpstr>
      <vt:lpstr>Thanks for your attention</vt:lpstr>
    </vt:vector>
  </TitlesOfParts>
  <Company>uni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Luxembourg Power Point Template</dc:title>
  <dc:creator>Daniele Stoffel</dc:creator>
  <cp:lastModifiedBy>Débora PONCELET</cp:lastModifiedBy>
  <cp:revision>797</cp:revision>
  <cp:lastPrinted>2019-11-19T13:57:31Z</cp:lastPrinted>
  <dcterms:created xsi:type="dcterms:W3CDTF">2015-07-17T11:35:21Z</dcterms:created>
  <dcterms:modified xsi:type="dcterms:W3CDTF">2019-11-19T14:00:40Z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0x0101000D91315580376B46A11719EE4F871FF5</vt:lpwstr>
  </property>
  <property fmtid="{D5CDD505-2E9C-101B-9397-08002B2CF9AE}" pid="3" name="Document Category">
    <vt:lpwstr>14;#Template|d449e3eb-181a-4ef3-83d2-948c1b505633</vt:lpwstr>
  </property>
  <property fmtid="{D5CDD505-2E9C-101B-9397-08002B2CF9AE}" pid="4" name="The University">
    <vt:lpwstr>74;#CS|fd244bff-d3ca-4376-a153-adc234d8de31</vt:lpwstr>
  </property>
</Properties>
</file>