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4"/>
  </p:sldMasterIdLst>
  <p:notesMasterIdLst>
    <p:notesMasterId r:id="rId15"/>
  </p:notesMasterIdLst>
  <p:handoutMasterIdLst>
    <p:handoutMasterId r:id="rId16"/>
  </p:handoutMasterIdLst>
  <p:sldIdLst>
    <p:sldId id="307" r:id="rId5"/>
    <p:sldId id="415" r:id="rId6"/>
    <p:sldId id="417" r:id="rId7"/>
    <p:sldId id="419" r:id="rId8"/>
    <p:sldId id="418" r:id="rId9"/>
    <p:sldId id="420" r:id="rId10"/>
    <p:sldId id="425" r:id="rId11"/>
    <p:sldId id="421" r:id="rId12"/>
    <p:sldId id="426" r:id="rId13"/>
    <p:sldId id="344" r:id="rId14"/>
  </p:sldIdLst>
  <p:sldSz cx="9144000" cy="6858000" type="screen4x3"/>
  <p:notesSz cx="9926638" cy="143017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13">
          <p15:clr>
            <a:srgbClr val="A4A3A4"/>
          </p15:clr>
        </p15:guide>
        <p15:guide id="2" pos="490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yriam Hadne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587FB2"/>
    <a:srgbClr val="4C79AB"/>
    <a:srgbClr val="EED410"/>
    <a:srgbClr val="00A0CF"/>
    <a:srgbClr val="82A0CE"/>
    <a:srgbClr val="17A1CF"/>
    <a:srgbClr val="F4E25E"/>
    <a:srgbClr val="EA9798"/>
    <a:srgbClr val="8D98BF"/>
    <a:srgbClr val="466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60" autoAdjust="0"/>
    <p:restoredTop sz="83789" autoAdjust="0"/>
  </p:normalViewPr>
  <p:slideViewPr>
    <p:cSldViewPr snapToGrid="0" snapToObjects="1">
      <p:cViewPr varScale="1">
        <p:scale>
          <a:sx n="89" d="100"/>
          <a:sy n="89" d="100"/>
        </p:scale>
        <p:origin x="1266" y="90"/>
      </p:cViewPr>
      <p:guideLst>
        <p:guide orient="horz" pos="4013"/>
        <p:guide pos="4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CEAB8B0-A699-044B-BFF8-AE541C44CB31}" type="datetimeFigureOut">
              <a:rPr lang="en-US"/>
              <a:pPr>
                <a:defRPr/>
              </a:pPr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584216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13584216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FB3DD95-2359-9D4C-8D3F-FAA21FCB7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0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8331083-D0CE-684B-8B3A-1C6AD782FF6E}" type="datetimeFigureOut">
              <a:rPr lang="en-US"/>
              <a:pPr>
                <a:defRPr/>
              </a:pPr>
              <a:t>11/15/2019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7475" y="1071563"/>
            <a:ext cx="7151688" cy="5364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426" tIns="69213" rIns="138426" bIns="6921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6793349"/>
            <a:ext cx="7941310" cy="6435805"/>
          </a:xfrm>
          <a:prstGeom prst="rect">
            <a:avLst/>
          </a:prstGeom>
        </p:spPr>
        <p:txBody>
          <a:bodyPr vert="horz" lIns="138426" tIns="69213" rIns="138426" bIns="69213" rtlCol="0">
            <a:normAutofit/>
          </a:bodyPr>
          <a:lstStyle/>
          <a:p>
            <a:pPr lvl="0"/>
            <a:r>
              <a:rPr lang="fr-CH" noProof="0"/>
              <a:t>Click to edit Master text styles</a:t>
            </a:r>
          </a:p>
          <a:p>
            <a:pPr lvl="1"/>
            <a:r>
              <a:rPr lang="fr-CH" noProof="0"/>
              <a:t>Second level</a:t>
            </a:r>
          </a:p>
          <a:p>
            <a:pPr lvl="2"/>
            <a:r>
              <a:rPr lang="fr-CH" noProof="0"/>
              <a:t>Third level</a:t>
            </a:r>
          </a:p>
          <a:p>
            <a:pPr lvl="3"/>
            <a:r>
              <a:rPr lang="fr-CH" noProof="0"/>
              <a:t>Fourth level</a:t>
            </a:r>
          </a:p>
          <a:p>
            <a:pPr lvl="4"/>
            <a:r>
              <a:rPr lang="fr-CH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584216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584216"/>
            <a:ext cx="4301543" cy="715089"/>
          </a:xfrm>
          <a:prstGeom prst="rect">
            <a:avLst/>
          </a:prstGeom>
        </p:spPr>
        <p:txBody>
          <a:bodyPr vert="horz" lIns="138426" tIns="69213" rIns="138426" bIns="692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AD6506-EFD9-E946-BD8F-E104AD6F4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90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AD6506-EFD9-E946-BD8F-E104AD6F4F9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94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AD6506-EFD9-E946-BD8F-E104AD6F4F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93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AD6506-EFD9-E946-BD8F-E104AD6F4F9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84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bg1">
                <a:tint val="80000"/>
                <a:satMod val="300000"/>
                <a:alpha val="0"/>
              </a:schemeClr>
            </a:gs>
            <a:gs pos="100000">
              <a:srgbClr val="4C79AB">
                <a:alpha val="34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 userDrawn="1"/>
        </p:nvSpPr>
        <p:spPr bwMode="auto">
          <a:xfrm rot="10800000" flipH="1" flipV="1">
            <a:off x="0" y="4140200"/>
            <a:ext cx="3213100" cy="6350"/>
          </a:xfrm>
          <a:prstGeom prst="line">
            <a:avLst/>
          </a:prstGeom>
          <a:noFill/>
          <a:ln w="6350" cap="flat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 rot="10800000" flipH="1">
            <a:off x="5969000" y="4140200"/>
            <a:ext cx="3327400" cy="6350"/>
          </a:xfrm>
          <a:prstGeom prst="line">
            <a:avLst/>
          </a:prstGeom>
          <a:noFill/>
          <a:ln w="6350" cap="flat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68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buNone/>
              <a:defRPr sz="2000" b="0" i="0">
                <a:latin typeface="Arial"/>
                <a:cs typeface="Arial"/>
              </a:defRPr>
            </a:lvl1pPr>
            <a:lvl2pPr marL="288036" indent="0" algn="ctr">
              <a:buNone/>
              <a:defRPr/>
            </a:lvl2pPr>
            <a:lvl3pPr marL="576070" indent="0" algn="ctr">
              <a:buNone/>
              <a:defRPr/>
            </a:lvl3pPr>
            <a:lvl4pPr marL="864106" indent="0" algn="ctr">
              <a:buNone/>
              <a:defRPr/>
            </a:lvl4pPr>
            <a:lvl5pPr marL="1152142" indent="0" algn="ctr">
              <a:buNone/>
              <a:defRPr/>
            </a:lvl5pPr>
            <a:lvl6pPr marL="1440177" indent="0" algn="ctr">
              <a:buNone/>
              <a:defRPr/>
            </a:lvl6pPr>
            <a:lvl7pPr marL="1728212" indent="0" algn="ctr">
              <a:buNone/>
              <a:defRPr/>
            </a:lvl7pPr>
            <a:lvl8pPr marL="2016248" indent="0" algn="ctr">
              <a:buNone/>
              <a:defRPr/>
            </a:lvl8pPr>
            <a:lvl9pPr marL="2304283" indent="0" algn="ctr">
              <a:buNone/>
              <a:defRPr/>
            </a:lvl9pPr>
          </a:lstStyle>
          <a:p>
            <a:r>
              <a:rPr lang="fr-CH" dirty="0"/>
              <a:t>Click to edit Master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  <a:prstGeom prst="rect">
            <a:avLst/>
          </a:prstGeom>
        </p:spPr>
        <p:txBody>
          <a:bodyPr vert="horz" lIns="57607" tIns="28804" rIns="57607" bIns="28804"/>
          <a:lstStyle>
            <a:lvl1pPr algn="ctr">
              <a:defRPr sz="3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fr-CH" dirty="0"/>
              <a:t>Click to edit Master title style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516000"/>
            <a:ext cx="915921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7790625" y="5949572"/>
            <a:ext cx="867600" cy="607703"/>
            <a:chOff x="6793675" y="550964"/>
            <a:chExt cx="867600" cy="607703"/>
          </a:xfrm>
        </p:grpSpPr>
        <p:grpSp>
          <p:nvGrpSpPr>
            <p:cNvPr id="20" name="Group 17"/>
            <p:cNvGrpSpPr/>
            <p:nvPr userDrawn="1"/>
          </p:nvGrpSpPr>
          <p:grpSpPr>
            <a:xfrm>
              <a:off x="6793675" y="550964"/>
              <a:ext cx="867600" cy="576072"/>
              <a:chOff x="7778187" y="681228"/>
              <a:chExt cx="900000" cy="576072"/>
            </a:xfrm>
          </p:grpSpPr>
          <p:sp>
            <p:nvSpPr>
              <p:cNvPr id="22" name="Rounded Rectangle 21"/>
              <p:cNvSpPr/>
              <p:nvPr userDrawn="1"/>
            </p:nvSpPr>
            <p:spPr>
              <a:xfrm>
                <a:off x="7778187" y="681228"/>
                <a:ext cx="900000" cy="576072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LU"/>
              </a:p>
            </p:txBody>
          </p:sp>
          <p:sp>
            <p:nvSpPr>
              <p:cNvPr id="23" name="Rectangle 22"/>
              <p:cNvSpPr/>
              <p:nvPr userDrawn="1"/>
            </p:nvSpPr>
            <p:spPr>
              <a:xfrm>
                <a:off x="7778187" y="1088020"/>
                <a:ext cx="900000" cy="1692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LU"/>
              </a:p>
            </p:txBody>
          </p:sp>
        </p:grpSp>
        <p:pic>
          <p:nvPicPr>
            <p:cNvPr id="21" name="Picture 20" descr="UNI_logo_quadri_def.pdf"/>
            <p:cNvPicPr>
              <a:picLocks noChangeAspect="1"/>
            </p:cNvPicPr>
            <p:nvPr userDrawn="1"/>
          </p:nvPicPr>
          <p:blipFill>
            <a:blip r:embed="rId2"/>
            <a:srcRect l="24471" t="27051" r="21988" b="29129"/>
            <a:stretch>
              <a:fillRect/>
            </a:stretch>
          </p:blipFill>
          <p:spPr>
            <a:xfrm>
              <a:off x="6944400" y="658757"/>
              <a:ext cx="610801" cy="499910"/>
            </a:xfrm>
            <a:prstGeom prst="rect">
              <a:avLst/>
            </a:prstGeom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>
            <a:spLocks/>
          </p:cNvSpPr>
          <p:nvPr userDrawn="1"/>
        </p:nvSpPr>
        <p:spPr bwMode="auto">
          <a:xfrm>
            <a:off x="0" y="0"/>
            <a:ext cx="9144000" cy="1260000"/>
          </a:xfrm>
          <a:prstGeom prst="rect">
            <a:avLst/>
          </a:prstGeom>
          <a:solidFill>
            <a:srgbClr val="7F7F7F">
              <a:alpha val="79608"/>
            </a:srgbClr>
          </a:solidFill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7" name="Rectangle 16"/>
          <p:cNvSpPr/>
          <p:nvPr userDrawn="1"/>
        </p:nvSpPr>
        <p:spPr>
          <a:xfrm>
            <a:off x="-3772" y="241300"/>
            <a:ext cx="205478" cy="714157"/>
          </a:xfrm>
          <a:prstGeom prst="rect">
            <a:avLst/>
          </a:prstGeom>
          <a:solidFill>
            <a:srgbClr val="DA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96800" y="266400"/>
            <a:ext cx="6840000" cy="684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CH" dirty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6887" y="1800000"/>
            <a:ext cx="8136000" cy="4868863"/>
          </a:xfrm>
          <a:prstGeom prst="rect">
            <a:avLst/>
          </a:prstGeom>
        </p:spPr>
        <p:txBody>
          <a:bodyPr vert="horz" lIns="0" rIns="0"/>
          <a:lstStyle>
            <a:lvl1pPr>
              <a:buClr>
                <a:schemeClr val="accent2"/>
              </a:buClr>
              <a:buSzPct val="100000"/>
              <a:buFont typeface="Wingdings" charset="2"/>
              <a:buChar char="§"/>
              <a:defRPr/>
            </a:lvl1pPr>
            <a:lvl2pPr>
              <a:buClr>
                <a:schemeClr val="accent2"/>
              </a:buClr>
              <a:buSzPct val="100000"/>
              <a:buFont typeface="Wingdings" charset="2"/>
              <a:buChar char="§"/>
              <a:defRPr/>
            </a:lvl2pPr>
            <a:lvl3pPr>
              <a:buClr>
                <a:schemeClr val="accent2"/>
              </a:buClr>
              <a:buSzPct val="100000"/>
              <a:buFont typeface="Wingdings" charset="2"/>
              <a:buChar char="§"/>
              <a:defRPr/>
            </a:lvl3pPr>
            <a:lvl4pPr>
              <a:buClr>
                <a:schemeClr val="accent2"/>
              </a:buClr>
              <a:buSzPct val="100000"/>
              <a:buFont typeface="Wingdings" charset="2"/>
              <a:buChar char="§"/>
              <a:defRPr/>
            </a:lvl4pPr>
            <a:lvl5pPr>
              <a:buClr>
                <a:schemeClr val="accent2"/>
              </a:buClr>
              <a:buSzPct val="100000"/>
              <a:buFont typeface="Wingdings" charset="2"/>
              <a:buChar char="§"/>
              <a:defRPr/>
            </a:lvl5pPr>
          </a:lstStyle>
          <a:p>
            <a:pPr lvl="0"/>
            <a:r>
              <a:rPr lang="fr-CH" dirty="0"/>
              <a:t>Click to edit Master text styles</a:t>
            </a:r>
          </a:p>
          <a:p>
            <a:pPr lvl="1"/>
            <a:r>
              <a:rPr lang="fr-CH" dirty="0"/>
              <a:t>Second level</a:t>
            </a:r>
          </a:p>
          <a:p>
            <a:pPr lvl="2"/>
            <a:r>
              <a:rPr lang="fr-CH" dirty="0"/>
              <a:t>Third level</a:t>
            </a:r>
          </a:p>
          <a:p>
            <a:pPr lvl="3"/>
            <a:r>
              <a:rPr lang="fr-CH" dirty="0"/>
              <a:t>Fourth level</a:t>
            </a:r>
          </a:p>
          <a:p>
            <a:pPr lvl="4"/>
            <a:r>
              <a:rPr lang="fr-CH" dirty="0"/>
              <a:t>Fifth level</a:t>
            </a:r>
            <a:endParaRPr lang="en-US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7790625" y="692065"/>
            <a:ext cx="867600" cy="607703"/>
            <a:chOff x="6793675" y="550964"/>
            <a:chExt cx="867600" cy="607703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6793675" y="550964"/>
              <a:ext cx="867600" cy="576072"/>
              <a:chOff x="7778187" y="681228"/>
              <a:chExt cx="900000" cy="576072"/>
            </a:xfrm>
          </p:grpSpPr>
          <p:sp>
            <p:nvSpPr>
              <p:cNvPr id="19" name="Rounded Rectangle 18"/>
              <p:cNvSpPr/>
              <p:nvPr userDrawn="1"/>
            </p:nvSpPr>
            <p:spPr>
              <a:xfrm>
                <a:off x="7778187" y="681228"/>
                <a:ext cx="900000" cy="576072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LU"/>
              </a:p>
            </p:txBody>
          </p:sp>
          <p:sp>
            <p:nvSpPr>
              <p:cNvPr id="20" name="Rectangle 19"/>
              <p:cNvSpPr/>
              <p:nvPr userDrawn="1"/>
            </p:nvSpPr>
            <p:spPr>
              <a:xfrm>
                <a:off x="7778187" y="1088020"/>
                <a:ext cx="900000" cy="1692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LU"/>
              </a:p>
            </p:txBody>
          </p:sp>
        </p:grpSp>
        <p:pic>
          <p:nvPicPr>
            <p:cNvPr id="22" name="Picture 21" descr="UNI_logo_quadri_def.pdf"/>
            <p:cNvPicPr>
              <a:picLocks noChangeAspect="1"/>
            </p:cNvPicPr>
            <p:nvPr userDrawn="1"/>
          </p:nvPicPr>
          <p:blipFill>
            <a:blip r:embed="rId2"/>
            <a:srcRect l="24471" t="27051" r="21988" b="29129"/>
            <a:stretch>
              <a:fillRect/>
            </a:stretch>
          </p:blipFill>
          <p:spPr>
            <a:xfrm>
              <a:off x="6944400" y="658757"/>
              <a:ext cx="610801" cy="499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903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21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accent1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  <a:ea typeface="ＭＳ Ｐゴシック" charset="0"/>
        </a:defRPr>
      </a:lvl9pPr>
    </p:titleStyle>
    <p:bodyStyle>
      <a:lvl1pPr marL="228600" indent="-228600" algn="l" rtl="0" eaLnBrk="1" fontAlgn="base" hangingPunct="1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n"/>
        <a:defRPr sz="2000" kern="12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457200" indent="-228600" algn="l" rtl="0" eaLnBrk="1" fontAlgn="base" hangingPunct="1">
        <a:spcBef>
          <a:spcPts val="600"/>
        </a:spcBef>
        <a:spcAft>
          <a:spcPct val="0"/>
        </a:spcAft>
        <a:buClr>
          <a:srgbClr val="7ACBE0"/>
        </a:buClr>
        <a:buSzPct val="75000"/>
        <a:buFont typeface="Wingdings" charset="0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2pPr>
      <a:lvl3pPr marL="685800" indent="-22860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3pPr>
      <a:lvl4pPr marL="914400" indent="-228600" algn="l" rtl="0" eaLnBrk="1" fontAlgn="base" hangingPunct="1">
        <a:spcBef>
          <a:spcPts val="600"/>
        </a:spcBef>
        <a:spcAft>
          <a:spcPct val="0"/>
        </a:spcAft>
        <a:buClr>
          <a:srgbClr val="7ACBE0"/>
        </a:buClr>
        <a:buSzPct val="75000"/>
        <a:buFont typeface="Wingdings" charset="0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4pPr>
      <a:lvl5pPr marL="1143000" indent="-22860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685799" y="857587"/>
            <a:ext cx="7772400" cy="1470422"/>
          </a:xfrm>
        </p:spPr>
        <p:txBody>
          <a:bodyPr>
            <a:noAutofit/>
          </a:bodyPr>
          <a:lstStyle/>
          <a:p>
            <a:r>
              <a:rPr lang="fr-CH" sz="2800" dirty="0">
                <a:solidFill>
                  <a:schemeClr val="accent3"/>
                </a:solidFill>
              </a:rPr>
              <a:t>Erasmus + - </a:t>
            </a:r>
            <a:r>
              <a:rPr lang="fr-CH" sz="2800" dirty="0" err="1">
                <a:solidFill>
                  <a:schemeClr val="accent3"/>
                </a:solidFill>
              </a:rPr>
              <a:t>FamilySchool</a:t>
            </a:r>
            <a:r>
              <a:rPr lang="fr-CH" sz="2800" i="1" dirty="0">
                <a:solidFill>
                  <a:schemeClr val="accent3"/>
                </a:solidFill>
              </a:rPr>
              <a:t/>
            </a:r>
            <a:br>
              <a:rPr lang="fr-CH" sz="2800" i="1" dirty="0">
                <a:solidFill>
                  <a:schemeClr val="accent3"/>
                </a:solidFill>
              </a:rPr>
            </a:br>
            <a:r>
              <a:rPr lang="fr-CH" sz="2800" b="1" dirty="0">
                <a:solidFill>
                  <a:schemeClr val="accent3"/>
                </a:solidFill>
              </a:rPr>
              <a:t/>
            </a:r>
            <a:br>
              <a:rPr lang="fr-CH" sz="2800" b="1" dirty="0">
                <a:solidFill>
                  <a:schemeClr val="accent3"/>
                </a:solidFill>
              </a:rPr>
            </a:br>
            <a:r>
              <a:rPr lang="fr-CH" sz="2800" b="1" dirty="0">
                <a:solidFill>
                  <a:schemeClr val="accent3"/>
                </a:solidFill>
              </a:rPr>
              <a:t/>
            </a:r>
            <a:br>
              <a:rPr lang="fr-CH" sz="2800" b="1" dirty="0">
                <a:solidFill>
                  <a:schemeClr val="accent3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Analysis of focus-groups </a:t>
            </a:r>
            <a:br>
              <a:rPr lang="en-US" sz="2800" i="1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with teachers and parents</a:t>
            </a:r>
            <a:br>
              <a:rPr lang="en-US" sz="2800" i="1" dirty="0">
                <a:solidFill>
                  <a:schemeClr val="tx1"/>
                </a:solidFill>
              </a:rPr>
            </a:br>
            <a:r>
              <a:rPr lang="en-US" sz="2800" u="sng" dirty="0">
                <a:solidFill>
                  <a:schemeClr val="tx1"/>
                </a:solidFill>
              </a:rPr>
              <a:t>Main results</a:t>
            </a:r>
            <a:br>
              <a:rPr lang="en-US" sz="2800" u="sng" dirty="0">
                <a:solidFill>
                  <a:schemeClr val="tx1"/>
                </a:solidFill>
              </a:rPr>
            </a:br>
            <a:r>
              <a:rPr lang="fr-CH" sz="2800" b="1" dirty="0">
                <a:solidFill>
                  <a:schemeClr val="accent3"/>
                </a:solidFill>
              </a:rPr>
              <a:t> </a:t>
            </a:r>
            <a:br>
              <a:rPr lang="fr-CH" sz="2800" b="1" dirty="0">
                <a:solidFill>
                  <a:schemeClr val="accent3"/>
                </a:solidFill>
              </a:rPr>
            </a:br>
            <a:r>
              <a:rPr lang="fr-CH" sz="2800" u="sng" dirty="0">
                <a:solidFill>
                  <a:schemeClr val="accent3"/>
                </a:solidFill>
              </a:rPr>
              <a:t>Luxembourg</a:t>
            </a:r>
            <a:endParaRPr lang="en-US" sz="2800" u="sng" dirty="0">
              <a:solidFill>
                <a:schemeClr val="accent3"/>
              </a:solidFill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56878" y="4629964"/>
            <a:ext cx="8630242" cy="1226822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marL="0" indent="0" algn="ctr" rtl="0" eaLnBrk="1" fontAlgn="base" hangingPunct="1"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None/>
              <a:defRPr sz="2000" b="0" i="0" kern="1200">
                <a:solidFill>
                  <a:srgbClr val="595959"/>
                </a:solidFill>
                <a:latin typeface="Arial"/>
                <a:ea typeface="ＭＳ Ｐゴシック" charset="0"/>
                <a:cs typeface="Arial"/>
              </a:defRPr>
            </a:lvl1pPr>
            <a:lvl2pPr marL="288036" indent="0" algn="ctr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7ACBE0"/>
              </a:buClr>
              <a:buSzPct val="75000"/>
              <a:buFont typeface="Wingdings" charset="0"/>
              <a:buNone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2pPr>
            <a:lvl3pPr marL="576070" indent="0" algn="ct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None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3pPr>
            <a:lvl4pPr marL="864106" indent="0" algn="ctr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7ACBE0"/>
              </a:buClr>
              <a:buSzPct val="75000"/>
              <a:buFont typeface="Wingdings" charset="0"/>
              <a:buNone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4pPr>
            <a:lvl5pPr marL="1152142" indent="0" algn="ct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None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5pPr>
            <a:lvl6pPr marL="1440177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8212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6248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4283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LU" sz="1800" dirty="0"/>
              <a:t>Débora Poncelet, Christophe </a:t>
            </a:r>
            <a:r>
              <a:rPr lang="fr-LU" sz="1800" dirty="0" err="1"/>
              <a:t>Dierendonck</a:t>
            </a:r>
            <a:r>
              <a:rPr lang="fr-LU" sz="1800" dirty="0"/>
              <a:t> &amp; Sylvie Kerger</a:t>
            </a:r>
          </a:p>
          <a:p>
            <a:r>
              <a:rPr lang="en-AU" sz="1800" b="1" i="1" u="sng" dirty="0"/>
              <a:t>University of Luxembourg</a:t>
            </a:r>
            <a:endParaRPr lang="en-US" sz="1800" b="1" i="1" u="sn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883778"/>
            <a:ext cx="7772400" cy="1470422"/>
          </a:xfrm>
        </p:spPr>
        <p:txBody>
          <a:bodyPr/>
          <a:lstStyle/>
          <a:p>
            <a:r>
              <a:rPr lang="fr-BE" altLang="en-US" sz="3200" b="1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Thanks</a:t>
            </a:r>
            <a:r>
              <a:rPr lang="fr-BE" altLang="en-US" sz="32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for </a:t>
            </a:r>
            <a:r>
              <a:rPr lang="fr-BE" altLang="en-US" sz="3200" b="1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your</a:t>
            </a:r>
            <a:r>
              <a:rPr lang="fr-BE" altLang="en-US" sz="32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attention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1444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Description of the sample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4462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samples : teachers </a:t>
            </a:r>
            <a:r>
              <a:rPr lang="en-US" i="1" dirty="0"/>
              <a:t>vs</a:t>
            </a:r>
            <a:r>
              <a:rPr lang="en-US" dirty="0"/>
              <a:t> parents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96887" y="1598522"/>
            <a:ext cx="8136000" cy="4868863"/>
          </a:xfrm>
        </p:spPr>
        <p:txBody>
          <a:bodyPr/>
          <a:lstStyle/>
          <a:p>
            <a:pPr marL="0" indent="0" algn="just">
              <a:buNone/>
            </a:pPr>
            <a:r>
              <a:rPr lang="fr-LU" b="1" u="sng" dirty="0" err="1" smtClean="0"/>
              <a:t>Teachers</a:t>
            </a:r>
            <a:endParaRPr lang="fr-LU" b="1" u="sng" dirty="0"/>
          </a:p>
          <a:p>
            <a:r>
              <a:rPr lang="en-US" sz="1800" dirty="0"/>
              <a:t>6 teachers (from every grade and a teacher of the welcome course)</a:t>
            </a:r>
          </a:p>
          <a:p>
            <a:r>
              <a:rPr lang="en-US" sz="1800" dirty="0"/>
              <a:t>1 specialized educator</a:t>
            </a:r>
          </a:p>
          <a:p>
            <a:pPr algn="just"/>
            <a:endParaRPr lang="fr-LU" sz="1800" dirty="0"/>
          </a:p>
          <a:p>
            <a:pPr marL="0" indent="0" algn="just">
              <a:buNone/>
            </a:pPr>
            <a:r>
              <a:rPr lang="fr-LU" b="1" u="sng" dirty="0"/>
              <a:t>Parents</a:t>
            </a:r>
          </a:p>
          <a:p>
            <a:r>
              <a:rPr lang="en-US" sz="1800" dirty="0"/>
              <a:t>10 parents were registered.</a:t>
            </a:r>
          </a:p>
          <a:p>
            <a:r>
              <a:rPr lang="en-US" sz="1800" dirty="0"/>
              <a:t>Finally,  4 parents from 4 nationalities (Portugal, Italy, Montenegro, Spain) participated.</a:t>
            </a:r>
          </a:p>
          <a:p>
            <a:r>
              <a:rPr lang="en-US" sz="1800" dirty="0"/>
              <a:t>4 intercultural mediators took the interviews due to no common language.</a:t>
            </a:r>
          </a:p>
          <a:p>
            <a:pPr algn="just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4734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Main results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4512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00" y="266399"/>
            <a:ext cx="6840000" cy="997135"/>
          </a:xfrm>
        </p:spPr>
        <p:txBody>
          <a:bodyPr>
            <a:normAutofit/>
          </a:bodyPr>
          <a:lstStyle/>
          <a:p>
            <a:r>
              <a:rPr lang="en-US" dirty="0"/>
              <a:t>Main results : </a:t>
            </a:r>
            <a:r>
              <a:rPr lang="en-US" dirty="0">
                <a:solidFill>
                  <a:srgbClr val="0070C0"/>
                </a:solidFill>
              </a:rPr>
              <a:t>TEACHERS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/>
            <a:r>
              <a:rPr lang="en-US" dirty="0"/>
              <a:t>Several difficulties had been observed with the </a:t>
            </a:r>
            <a:r>
              <a:rPr lang="en-US" b="1" dirty="0">
                <a:solidFill>
                  <a:srgbClr val="FF0000"/>
                </a:solidFill>
              </a:rPr>
              <a:t>official national procedure </a:t>
            </a:r>
            <a:r>
              <a:rPr lang="en-US" dirty="0"/>
              <a:t>related  to welcome of migrants pupils.</a:t>
            </a:r>
          </a:p>
          <a:p>
            <a:pPr lvl="1" algn="just"/>
            <a:r>
              <a:rPr lang="en-US" dirty="0"/>
              <a:t>Lack of communication between schools and municipalities.</a:t>
            </a:r>
          </a:p>
          <a:p>
            <a:pPr lvl="1" algn="just"/>
            <a:r>
              <a:rPr lang="en-US" dirty="0"/>
              <a:t>No common procedures when the pupils arrive in their home classroom.</a:t>
            </a:r>
          </a:p>
          <a:p>
            <a:pPr lvl="1" algn="just"/>
            <a:r>
              <a:rPr lang="en-US" dirty="0"/>
              <a:t>Difficulties when  pupils arrive during the year.</a:t>
            </a:r>
          </a:p>
          <a:p>
            <a:pPr lvl="1" algn="just"/>
            <a:r>
              <a:rPr lang="fr-LU" dirty="0"/>
              <a:t>In </a:t>
            </a:r>
            <a:r>
              <a:rPr lang="fr-LU" dirty="0" err="1"/>
              <a:t>preschool</a:t>
            </a:r>
            <a:r>
              <a:rPr lang="fr-LU" dirty="0"/>
              <a:t>, </a:t>
            </a:r>
            <a:r>
              <a:rPr lang="fr-LU" dirty="0" err="1"/>
              <a:t>it</a:t>
            </a:r>
            <a:r>
              <a:rPr lang="fr-LU" dirty="0"/>
              <a:t> </a:t>
            </a:r>
            <a:r>
              <a:rPr lang="fr-LU" dirty="0" err="1"/>
              <a:t>seems</a:t>
            </a:r>
            <a:r>
              <a:rPr lang="fr-LU" dirty="0"/>
              <a:t> to </a:t>
            </a:r>
            <a:r>
              <a:rPr lang="fr-LU" dirty="0" err="1"/>
              <a:t>be</a:t>
            </a:r>
            <a:r>
              <a:rPr lang="fr-LU" dirty="0"/>
              <a:t> </a:t>
            </a:r>
            <a:r>
              <a:rPr lang="fr-LU" dirty="0" err="1"/>
              <a:t>easier</a:t>
            </a:r>
            <a:r>
              <a:rPr lang="fr-LU" dirty="0"/>
              <a:t>.</a:t>
            </a:r>
          </a:p>
          <a:p>
            <a:pPr algn="just"/>
            <a:r>
              <a:rPr lang="en-US" dirty="0"/>
              <a:t>The relationship with the families are seen as poor. 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No difference between migrant families and Luxembourgish families</a:t>
            </a:r>
            <a:r>
              <a:rPr lang="en-US" dirty="0"/>
              <a:t> : </a:t>
            </a:r>
            <a:r>
              <a:rPr lang="en-US" dirty="0">
                <a:solidFill>
                  <a:srgbClr val="FF0000"/>
                </a:solidFill>
              </a:rPr>
              <a:t>nor for school-family relationship and neither for parental involvement </a:t>
            </a:r>
          </a:p>
          <a:p>
            <a:pPr lvl="1" algn="just"/>
            <a:r>
              <a:rPr lang="en-US" b="1" dirty="0">
                <a:solidFill>
                  <a:schemeClr val="tx1"/>
                </a:solidFill>
              </a:rPr>
              <a:t>The socio-cultural environment </a:t>
            </a:r>
            <a:r>
              <a:rPr lang="en-US" dirty="0"/>
              <a:t>in which the school is located is rather disadvantaged and explains, according to teachers, the difficulties in the relationship with the families, independently of their ethnical background.</a:t>
            </a:r>
          </a:p>
        </p:txBody>
      </p:sp>
    </p:spTree>
    <p:extLst>
      <p:ext uri="{BB962C8B-B14F-4D97-AF65-F5344CB8AC3E}">
        <p14:creationId xmlns:p14="http://schemas.microsoft.com/office/powerpoint/2010/main" val="385786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00" y="266400"/>
            <a:ext cx="6840000" cy="963884"/>
          </a:xfrm>
        </p:spPr>
        <p:txBody>
          <a:bodyPr>
            <a:normAutofit/>
          </a:bodyPr>
          <a:lstStyle/>
          <a:p>
            <a:r>
              <a:rPr lang="en-US" dirty="0"/>
              <a:t>Main results : </a:t>
            </a:r>
            <a:r>
              <a:rPr lang="en-US" dirty="0">
                <a:solidFill>
                  <a:srgbClr val="0070C0"/>
                </a:solidFill>
              </a:rPr>
              <a:t>PARENTS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u="sng" dirty="0"/>
              <a:t>Main feedback </a:t>
            </a:r>
            <a:r>
              <a:rPr lang="en-US" dirty="0"/>
              <a:t>: feeling of being welcomed, well received and well integrated. </a:t>
            </a:r>
          </a:p>
          <a:p>
            <a:pPr lvl="1"/>
            <a:r>
              <a:rPr lang="fr-LU" dirty="0" err="1"/>
              <a:t>Teachers</a:t>
            </a:r>
            <a:r>
              <a:rPr lang="fr-LU" dirty="0"/>
              <a:t> are </a:t>
            </a:r>
            <a:r>
              <a:rPr lang="fr-LU" dirty="0" err="1"/>
              <a:t>seen</a:t>
            </a:r>
            <a:r>
              <a:rPr lang="fr-LU" dirty="0"/>
              <a:t> as </a:t>
            </a:r>
            <a:r>
              <a:rPr lang="fr-LU" dirty="0" err="1"/>
              <a:t>friendly</a:t>
            </a:r>
            <a:r>
              <a:rPr lang="fr-LU" dirty="0"/>
              <a:t>.</a:t>
            </a:r>
          </a:p>
          <a:p>
            <a:pPr lvl="1" algn="just"/>
            <a:r>
              <a:rPr lang="en-US" dirty="0"/>
              <a:t>They organize translators and mediators and the parents receive information when they have questions.</a:t>
            </a:r>
          </a:p>
          <a:p>
            <a:r>
              <a:rPr lang="en-US" b="1" u="sng" dirty="0"/>
              <a:t>Highlighted strength </a:t>
            </a:r>
            <a:r>
              <a:rPr lang="en-US" dirty="0"/>
              <a:t>: the teacher of the welcome course </a:t>
            </a:r>
          </a:p>
          <a:p>
            <a:pPr lvl="1"/>
            <a:r>
              <a:rPr lang="en-US" dirty="0"/>
              <a:t>because this teacher speaks several languages. </a:t>
            </a:r>
          </a:p>
          <a:p>
            <a:pPr lvl="1"/>
            <a:r>
              <a:rPr lang="en-US" dirty="0"/>
              <a:t>This teacher remains a reference person in the school for migrant families even when the students are no longer in her classroom.</a:t>
            </a:r>
          </a:p>
          <a:p>
            <a:r>
              <a:rPr lang="en-US" dirty="0"/>
              <a:t>They appreciate </a:t>
            </a:r>
            <a:r>
              <a:rPr lang="en-US" b="1" u="sng" dirty="0"/>
              <a:t>the education </a:t>
            </a:r>
            <a:r>
              <a:rPr lang="en-US" dirty="0"/>
              <a:t>received by their children in school. </a:t>
            </a:r>
          </a:p>
          <a:p>
            <a:pPr lvl="1" algn="just"/>
            <a:r>
              <a:rPr lang="en-US" dirty="0">
                <a:solidFill>
                  <a:schemeClr val="tx2"/>
                </a:solidFill>
              </a:rPr>
              <a:t>Even if, at the beginning, parents explain the difficulty students encounter with the learning of the several languages (Luxembourgish, German and French).</a:t>
            </a:r>
            <a:endParaRPr lang="en-US" b="1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5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00" y="266400"/>
            <a:ext cx="6840000" cy="963884"/>
          </a:xfrm>
        </p:spPr>
        <p:txBody>
          <a:bodyPr>
            <a:normAutofit/>
          </a:bodyPr>
          <a:lstStyle/>
          <a:p>
            <a:r>
              <a:rPr lang="en-US" dirty="0"/>
              <a:t>Main results : </a:t>
            </a:r>
            <a:r>
              <a:rPr lang="en-US" dirty="0">
                <a:solidFill>
                  <a:srgbClr val="0070C0"/>
                </a:solidFill>
              </a:rPr>
              <a:t>PARENTS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/>
            <a:r>
              <a:rPr lang="en-US" dirty="0"/>
              <a:t>The parents say that they have little information about the school system. </a:t>
            </a:r>
          </a:p>
          <a:p>
            <a:pPr lvl="1" algn="just"/>
            <a:r>
              <a:rPr lang="en-US" dirty="0"/>
              <a:t>However, they are convinced that the school helps students in their studies and to find their way.</a:t>
            </a:r>
          </a:p>
        </p:txBody>
      </p:sp>
    </p:spTree>
    <p:extLst>
      <p:ext uri="{BB962C8B-B14F-4D97-AF65-F5344CB8AC3E}">
        <p14:creationId xmlns:p14="http://schemas.microsoft.com/office/powerpoint/2010/main" val="3506475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FG : </a:t>
            </a:r>
            <a:r>
              <a:rPr lang="en-US" dirty="0">
                <a:solidFill>
                  <a:srgbClr val="0070C0"/>
                </a:solidFill>
              </a:rPr>
              <a:t>MAIN ISSUES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/>
            <a:r>
              <a:rPr lang="en-US" b="1" u="sng" dirty="0">
                <a:solidFill>
                  <a:srgbClr val="FF0000"/>
                </a:solidFill>
              </a:rPr>
              <a:t>COMMUNICATION</a:t>
            </a:r>
          </a:p>
          <a:p>
            <a:pPr lvl="1" algn="just"/>
            <a:r>
              <a:rPr lang="en-US" dirty="0"/>
              <a:t>Due to the huge diversity of languages.</a:t>
            </a:r>
          </a:p>
          <a:p>
            <a:pPr lvl="1" algn="just"/>
            <a:r>
              <a:rPr lang="en-US" dirty="0"/>
              <a:t>The teachers communicate with gestures and many images.</a:t>
            </a:r>
          </a:p>
          <a:p>
            <a:pPr lvl="1" algn="just"/>
            <a:r>
              <a:rPr lang="en-US" dirty="0"/>
              <a:t>Preference for oral rather than written language.</a:t>
            </a:r>
          </a:p>
          <a:p>
            <a:pPr algn="just"/>
            <a:r>
              <a:rPr lang="en-US" dirty="0"/>
              <a:t>Lack of parents’ </a:t>
            </a:r>
            <a:r>
              <a:rPr lang="en-US" b="1" u="sng" dirty="0"/>
              <a:t>proactivity towards teachers</a:t>
            </a:r>
            <a:r>
              <a:rPr lang="en-US" dirty="0"/>
              <a:t> and to seek information about the administrative procedures and school system.</a:t>
            </a:r>
          </a:p>
          <a:p>
            <a:pPr algn="just"/>
            <a:r>
              <a:rPr lang="en-US" b="1" u="sng" dirty="0"/>
              <a:t>Student's school education </a:t>
            </a:r>
            <a:r>
              <a:rPr lang="en-US" dirty="0"/>
              <a:t>can sometimes be </a:t>
            </a:r>
            <a:r>
              <a:rPr lang="en-US" b="1" u="sng" dirty="0"/>
              <a:t>secondary</a:t>
            </a:r>
            <a:r>
              <a:rPr lang="en-US" dirty="0"/>
              <a:t> for parents: </a:t>
            </a:r>
          </a:p>
          <a:p>
            <a:pPr lvl="1" algn="just"/>
            <a:r>
              <a:rPr lang="en-US" dirty="0"/>
              <a:t>Their work and family come first.</a:t>
            </a:r>
          </a:p>
          <a:p>
            <a:pPr lvl="1" algn="just"/>
            <a:r>
              <a:rPr lang="en-US" dirty="0"/>
              <a:t>During informal exchanges, risk of mixing school themes with extra-curricular themes.</a:t>
            </a:r>
          </a:p>
          <a:p>
            <a:pPr lvl="1" algn="just"/>
            <a:r>
              <a:rPr lang="en-US" dirty="0"/>
              <a:t>Observation of cultural differences in relation to children's education.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766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FG : </a:t>
            </a:r>
            <a:r>
              <a:rPr lang="en-US" dirty="0">
                <a:solidFill>
                  <a:srgbClr val="0070C0"/>
                </a:solidFill>
              </a:rPr>
              <a:t>MAIN ISSUES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/>
            <a:r>
              <a:rPr lang="fr-LU" b="1" u="sng" dirty="0" err="1"/>
              <a:t>Too</a:t>
            </a:r>
            <a:r>
              <a:rPr lang="fr-LU" b="1" u="sng" dirty="0"/>
              <a:t> </a:t>
            </a:r>
            <a:r>
              <a:rPr lang="fr-LU" b="1" u="sng" dirty="0" err="1"/>
              <a:t>low</a:t>
            </a:r>
            <a:r>
              <a:rPr lang="fr-LU" b="1" u="sng" dirty="0"/>
              <a:t> parental </a:t>
            </a:r>
            <a:r>
              <a:rPr lang="fr-LU" b="1" u="sng" dirty="0" err="1"/>
              <a:t>involvement</a:t>
            </a:r>
            <a:r>
              <a:rPr lang="fr-LU" b="1" u="sng" dirty="0"/>
              <a:t> </a:t>
            </a:r>
            <a:r>
              <a:rPr lang="fr-LU" dirty="0"/>
              <a:t>(at </a:t>
            </a:r>
            <a:r>
              <a:rPr lang="fr-LU" dirty="0" err="1"/>
              <a:t>school</a:t>
            </a:r>
            <a:r>
              <a:rPr lang="fr-LU" dirty="0"/>
              <a:t> – meeting, </a:t>
            </a:r>
            <a:r>
              <a:rPr lang="fr-LU" dirty="0" err="1"/>
              <a:t>school</a:t>
            </a:r>
            <a:r>
              <a:rPr lang="fr-LU" dirty="0"/>
              <a:t> </a:t>
            </a:r>
            <a:r>
              <a:rPr lang="fr-LU" dirty="0" err="1"/>
              <a:t>activities</a:t>
            </a:r>
            <a:r>
              <a:rPr lang="fr-LU" dirty="0"/>
              <a:t>…)</a:t>
            </a:r>
          </a:p>
          <a:p>
            <a:pPr lvl="1" algn="just"/>
            <a:r>
              <a:rPr lang="fr-LU" dirty="0"/>
              <a:t>But parents </a:t>
            </a:r>
            <a:r>
              <a:rPr lang="fr-LU" dirty="0" err="1"/>
              <a:t>justify</a:t>
            </a:r>
            <a:r>
              <a:rPr lang="fr-LU" dirty="0"/>
              <a:t> </a:t>
            </a:r>
            <a:r>
              <a:rPr lang="fr-LU" dirty="0" err="1"/>
              <a:t>their</a:t>
            </a:r>
            <a:r>
              <a:rPr lang="fr-LU" dirty="0"/>
              <a:t> absence </a:t>
            </a:r>
            <a:r>
              <a:rPr lang="en-US" dirty="0"/>
              <a:t>because of work schedule.</a:t>
            </a:r>
          </a:p>
          <a:p>
            <a:pPr lvl="1" algn="just"/>
            <a:r>
              <a:rPr lang="en-US" dirty="0"/>
              <a:t>Parents say that they are involved in their children's school education at home -&gt; review assignments, motivate them to read, to do their homework.</a:t>
            </a:r>
          </a:p>
          <a:p>
            <a:pPr lvl="1" algn="just"/>
            <a:endParaRPr lang="en-US" dirty="0"/>
          </a:p>
          <a:p>
            <a:pPr lvl="1" algn="just"/>
            <a:r>
              <a:rPr lang="en-US" b="1" dirty="0">
                <a:solidFill>
                  <a:srgbClr val="FF0000"/>
                </a:solidFill>
              </a:rPr>
              <a:t>No difference between migrant families and Luxembourgish families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37697"/>
      </p:ext>
    </p:extLst>
  </p:cSld>
  <p:clrMapOvr>
    <a:masterClrMapping/>
  </p:clrMapOvr>
</p:sld>
</file>

<file path=ppt/theme/theme1.xml><?xml version="1.0" encoding="utf-8"?>
<a:theme xmlns:a="http://schemas.openxmlformats.org/drawingml/2006/main" name="ppt U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c533f7-61db-40a9-92cc-7bf39d0de398">
      <Value>14</Value>
      <Value>74</Value>
    </TaxCatchAll>
    <o606121503634f60aadbd34f286ff3d9 xmlns="a6c533f7-61db-40a9-92cc-7bf39d0de398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d449e3eb-181a-4ef3-83d2-948c1b505633</TermId>
        </TermInfo>
      </Terms>
    </o606121503634f60aadbd34f286ff3d9>
    <a60e8a9bb7a5498084be0308f3b51622 xmlns="a6c533f7-61db-40a9-92cc-7bf39d0de398">
      <Terms xmlns="http://schemas.microsoft.com/office/infopath/2007/PartnerControls">
        <TermInfo xmlns="http://schemas.microsoft.com/office/infopath/2007/PartnerControls">
          <TermName xmlns="http://schemas.microsoft.com/office/infopath/2007/PartnerControls">CS</TermName>
          <TermId xmlns="http://schemas.microsoft.com/office/infopath/2007/PartnerControls">fd244bff-d3ca-4376-a153-adc234d8de31</TermId>
        </TermInfo>
      </Terms>
    </a60e8a9bb7a5498084be0308f3b51622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91315580376B46A11719EE4F871FF5" ma:contentTypeVersion="2" ma:contentTypeDescription="Create a new document." ma:contentTypeScope="" ma:versionID="8854321e5d77485fd489825fc93e6ca5">
  <xsd:schema xmlns:xsd="http://www.w3.org/2001/XMLSchema" xmlns:xs="http://www.w3.org/2001/XMLSchema" xmlns:p="http://schemas.microsoft.com/office/2006/metadata/properties" xmlns:ns1="http://schemas.microsoft.com/sharepoint/v3" xmlns:ns2="a6c533f7-61db-40a9-92cc-7bf39d0de398" targetNamespace="http://schemas.microsoft.com/office/2006/metadata/properties" ma:root="true" ma:fieldsID="d4c04313973a0c9248cfae03f8c66896" ns1:_="" ns2:_="">
    <xsd:import namespace="http://schemas.microsoft.com/sharepoint/v3"/>
    <xsd:import namespace="a6c533f7-61db-40a9-92cc-7bf39d0de39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o606121503634f60aadbd34f286ff3d9" minOccurs="0"/>
                <xsd:element ref="ns2:TaxCatchAll" minOccurs="0"/>
                <xsd:element ref="ns2:TaxCatchAllLabel" minOccurs="0"/>
                <xsd:element ref="ns2:a60e8a9bb7a5498084be0308f3b5162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c533f7-61db-40a9-92cc-7bf39d0de398" elementFormDefault="qualified">
    <xsd:import namespace="http://schemas.microsoft.com/office/2006/documentManagement/types"/>
    <xsd:import namespace="http://schemas.microsoft.com/office/infopath/2007/PartnerControls"/>
    <xsd:element name="o606121503634f60aadbd34f286ff3d9" ma:index="10" nillable="true" ma:taxonomy="true" ma:internalName="o606121503634f60aadbd34f286ff3d9" ma:taxonomyFieldName="Document_x0020_Category" ma:displayName="Document Category" ma:default="" ma:fieldId="{86061215-0363-4f60-aadb-d34f286ff3d9}" ma:taxonomyMulti="true" ma:sspId="ceefa7fb-4336-4fa1-9d81-8bd6ad6a0761" ma:termSetId="8467628b-cc19-41c8-84de-1e197b3524f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88da9af2-fc06-457f-9f9b-54ea4b8c2f8e}" ma:internalName="TaxCatchAll" ma:showField="CatchAllData" ma:web="a6c533f7-61db-40a9-92cc-7bf39d0de3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88da9af2-fc06-457f-9f9b-54ea4b8c2f8e}" ma:internalName="TaxCatchAllLabel" ma:readOnly="true" ma:showField="CatchAllDataLabel" ma:web="a6c533f7-61db-40a9-92cc-7bf39d0de3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60e8a9bb7a5498084be0308f3b51622" ma:index="14" nillable="true" ma:taxonomy="true" ma:internalName="a60e8a9bb7a5498084be0308f3b51622" ma:taxonomyFieldName="The_x0020_University" ma:displayName="The University" ma:default="" ma:fieldId="{a60e8a9b-b7a5-4980-84be-0308f3b51622}" ma:taxonomyMulti="true" ma:sspId="ceefa7fb-4336-4fa1-9d81-8bd6ad6a0761" ma:termSetId="d027352d-354c-4edb-9a10-0a26093ac2d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EC1AE9-8C2C-4186-AB39-C5A3B23FE6D6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6c533f7-61db-40a9-92cc-7bf39d0de39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CEB917-FE66-4630-B98A-7901347707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60B9A4-C7B7-4FCB-887C-713BADDAC6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c533f7-61db-40a9-92cc-7bf39d0de3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UL.pot</Template>
  <TotalTime>117385</TotalTime>
  <Words>513</Words>
  <Application>Microsoft Office PowerPoint</Application>
  <PresentationFormat>On-screen Show (4:3)</PresentationFormat>
  <Paragraphs>55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Wingdings</vt:lpstr>
      <vt:lpstr>ppt UL</vt:lpstr>
      <vt:lpstr>Erasmus + - FamilySchool   Analysis of focus-groups  with teachers and parents Main results   Luxembourg</vt:lpstr>
      <vt:lpstr>Description of the sample</vt:lpstr>
      <vt:lpstr>Description of the samples : teachers vs parents</vt:lpstr>
      <vt:lpstr>Main results</vt:lpstr>
      <vt:lpstr>Main results : TEACHERS</vt:lpstr>
      <vt:lpstr>Main results : PARENTS</vt:lpstr>
      <vt:lpstr>Main results : PARENTS</vt:lpstr>
      <vt:lpstr>FG : MAIN ISSUES</vt:lpstr>
      <vt:lpstr>FG : MAIN ISSUES</vt:lpstr>
      <vt:lpstr>Thanks for your attention</vt:lpstr>
    </vt:vector>
  </TitlesOfParts>
  <Company>uni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Luxembourg Power Point Template</dc:title>
  <dc:creator>Daniele Stoffel</dc:creator>
  <cp:lastModifiedBy>Débora PONCELET</cp:lastModifiedBy>
  <cp:revision>719</cp:revision>
  <cp:lastPrinted>2018-12-13T10:15:43Z</cp:lastPrinted>
  <dcterms:created xsi:type="dcterms:W3CDTF">2015-07-17T11:35:21Z</dcterms:created>
  <dcterms:modified xsi:type="dcterms:W3CDTF">2019-11-15T13:46:32Z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0x0101000D91315580376B46A11719EE4F871FF5</vt:lpwstr>
  </property>
  <property fmtid="{D5CDD505-2E9C-101B-9397-08002B2CF9AE}" pid="3" name="Document Category">
    <vt:lpwstr>14;#Template|d449e3eb-181a-4ef3-83d2-948c1b505633</vt:lpwstr>
  </property>
  <property fmtid="{D5CDD505-2E9C-101B-9397-08002B2CF9AE}" pid="4" name="The University">
    <vt:lpwstr>74;#CS|fd244bff-d3ca-4376-a153-adc234d8de31</vt:lpwstr>
  </property>
</Properties>
</file>