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390" r:id="rId4"/>
    <p:sldId id="422" r:id="rId5"/>
    <p:sldId id="435" r:id="rId6"/>
    <p:sldId id="442" r:id="rId7"/>
    <p:sldId id="437" r:id="rId8"/>
    <p:sldId id="438" r:id="rId9"/>
    <p:sldId id="439" r:id="rId10"/>
    <p:sldId id="434" r:id="rId11"/>
    <p:sldId id="440" r:id="rId12"/>
    <p:sldId id="441" r:id="rId13"/>
    <p:sldId id="432" r:id="rId14"/>
    <p:sldId id="433" r:id="rId15"/>
    <p:sldId id="423" r:id="rId16"/>
    <p:sldId id="429" r:id="rId17"/>
    <p:sldId id="430" r:id="rId18"/>
    <p:sldId id="431" r:id="rId19"/>
    <p:sldId id="443" r:id="rId20"/>
    <p:sldId id="417" r:id="rId21"/>
    <p:sldId id="444" r:id="rId22"/>
    <p:sldId id="398" r:id="rId23"/>
    <p:sldId id="416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AA30CEB-41AF-4D33-BA18-9A073154117C}">
          <p14:sldIdLst>
            <p14:sldId id="256"/>
            <p14:sldId id="390"/>
            <p14:sldId id="422"/>
            <p14:sldId id="435"/>
            <p14:sldId id="442"/>
            <p14:sldId id="437"/>
            <p14:sldId id="438"/>
            <p14:sldId id="439"/>
            <p14:sldId id="434"/>
            <p14:sldId id="440"/>
            <p14:sldId id="441"/>
            <p14:sldId id="432"/>
            <p14:sldId id="433"/>
            <p14:sldId id="423"/>
            <p14:sldId id="429"/>
            <p14:sldId id="430"/>
            <p14:sldId id="431"/>
            <p14:sldId id="443"/>
            <p14:sldId id="417"/>
            <p14:sldId id="444"/>
            <p14:sldId id="398"/>
            <p14:sldId id="4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mien Francois SAGRILLO" initials="DFS" lastIdx="2" clrIdx="0">
    <p:extLst>
      <p:ext uri="{19B8F6BF-5375-455C-9EA6-DF929625EA0E}">
        <p15:presenceInfo xmlns:p15="http://schemas.microsoft.com/office/powerpoint/2012/main" userId="S-1-5-21-3337309816-2907398862-663535011-38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 autoAdjust="0"/>
    <p:restoredTop sz="79184" autoAdjust="0"/>
  </p:normalViewPr>
  <p:slideViewPr>
    <p:cSldViewPr snapToGrid="0" snapToObjects="1" showGuides="1">
      <p:cViewPr varScale="1">
        <p:scale>
          <a:sx n="95" d="100"/>
          <a:sy n="95" d="100"/>
        </p:scale>
        <p:origin x="176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37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6F3BC-363A-C14D-AC01-974D955642BC}" type="datetimeFigureOut">
              <a:rPr lang="de-DE" smtClean="0"/>
              <a:t>25.11.19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7764E-AC9C-8344-93CA-9EE7CADCE7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7095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-org.proxy.bnl.lu/10.1093/gmo/9781561592630.article.10531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7764E-AC9C-8344-93CA-9EE7CADCE7C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1092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7764E-AC9C-8344-93CA-9EE7CADCE7C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7881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7764E-AC9C-8344-93CA-9EE7CADCE7C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2778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Weiterentwicklungen in den folgenden Jahrhunderte, 7. Tonstufe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764E-AC9C-8344-93CA-9EE7CADCE7C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8566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Wikipedia</a:t>
            </a:r>
          </a:p>
          <a:p>
            <a:r>
              <a:rPr lang="de-DE" dirty="0"/>
              <a:t>https://</a:t>
            </a:r>
            <a:r>
              <a:rPr lang="de-DE" dirty="0" err="1"/>
              <a:t>www.rhythmikon.de</a:t>
            </a:r>
            <a:r>
              <a:rPr lang="de-DE" dirty="0"/>
              <a:t>/</a:t>
            </a:r>
            <a:r>
              <a:rPr lang="de-DE" dirty="0" err="1"/>
              <a:t>rhythmikon</a:t>
            </a:r>
            <a:r>
              <a:rPr lang="de-DE" dirty="0"/>
              <a:t>/die-</a:t>
            </a:r>
            <a:r>
              <a:rPr lang="de-DE" dirty="0" err="1"/>
              <a:t>begrunder</a:t>
            </a:r>
            <a:r>
              <a:rPr lang="de-DE" dirty="0"/>
              <a:t>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764E-AC9C-8344-93CA-9EE7CADCE7C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309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AC748-D290-4E41-8571-CC1C6BFFBFCD}" type="slidenum">
              <a:rPr kumimoji="0" lang="lt-LT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lt-LT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46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6AC748-D290-4E41-8571-CC1C6BFFBFCD}" type="slidenum">
              <a:rPr kumimoji="0" lang="lt-LT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lt-LT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2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1F048-0B42-8A4A-B393-585D258143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7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Weiterentwicklungen in den folgenden Jahrhunderte, 7. Tonstufe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764E-AC9C-8344-93CA-9EE7CADCE7C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595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</a:t>
            </a:r>
            <a:r>
              <a:rPr lang="de-DE" dirty="0" err="1"/>
              <a:t>www.amazon.de</a:t>
            </a:r>
            <a:r>
              <a:rPr lang="de-DE" dirty="0"/>
              <a:t>/Brass-Master-Class-Methode-alle-Blechbl%C3%A4ser/</a:t>
            </a:r>
            <a:r>
              <a:rPr lang="de-DE" dirty="0" err="1"/>
              <a:t>dp</a:t>
            </a:r>
            <a:r>
              <a:rPr lang="de-DE" dirty="0"/>
              <a:t>/3795757924/</a:t>
            </a:r>
            <a:r>
              <a:rPr lang="de-DE" dirty="0" err="1"/>
              <a:t>ref</a:t>
            </a:r>
            <a:r>
              <a:rPr lang="de-DE" dirty="0"/>
              <a:t>=sr_1_1?__mk_de_DE=%C3%85M%C3%85%C5%BD%C3%95%C3%91&amp;keywords=</a:t>
            </a:r>
            <a:r>
              <a:rPr lang="de-DE" dirty="0" err="1"/>
              <a:t>malte+burba&amp;qid</a:t>
            </a:r>
            <a:r>
              <a:rPr lang="de-DE" dirty="0"/>
              <a:t>=1572950832&amp;s=</a:t>
            </a:r>
            <a:r>
              <a:rPr lang="de-DE" dirty="0" err="1"/>
              <a:t>books&amp;sr</a:t>
            </a:r>
            <a:r>
              <a:rPr lang="de-DE" dirty="0"/>
              <a:t>=1-1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764E-AC9C-8344-93CA-9EE7CADCE7C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764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https://www.notenlehre.com/musiklexikon/index.php/term/Fachwortlexikon+der+Musik,Naturtrompete.xhtml</a:t>
            </a:r>
          </a:p>
          <a:p>
            <a:r>
              <a:rPr lang="de-DE" dirty="0"/>
              <a:t>https://www.m-s-v.eu/de/17962-yamaha-ytr-436-g-drehventil-trompete.html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764E-AC9C-8344-93CA-9EE7CADCE7C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2451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ausstellungen.musikland-tirol.at</a:t>
            </a:r>
            <a:r>
              <a:rPr lang="en-GB" dirty="0"/>
              <a:t>/content/</a:t>
            </a:r>
            <a:r>
              <a:rPr lang="en-GB" dirty="0" err="1"/>
              <a:t>ausstellung</a:t>
            </a:r>
            <a:r>
              <a:rPr lang="en-GB" dirty="0"/>
              <a:t>/</a:t>
            </a:r>
            <a:r>
              <a:rPr lang="en-GB" dirty="0" err="1"/>
              <a:t>paluselli</a:t>
            </a:r>
            <a:r>
              <a:rPr lang="en-GB" dirty="0"/>
              <a:t>/ 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7764E-AC9C-8344-93CA-9EE7CADCE7C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2146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ausstellungen.musikland-tirol.at</a:t>
            </a:r>
            <a:r>
              <a:rPr lang="en-GB" dirty="0"/>
              <a:t>/content/</a:t>
            </a:r>
            <a:r>
              <a:rPr lang="en-GB" dirty="0" err="1"/>
              <a:t>ausstellung</a:t>
            </a:r>
            <a:r>
              <a:rPr lang="en-GB" dirty="0"/>
              <a:t>/</a:t>
            </a:r>
            <a:r>
              <a:rPr lang="en-GB" dirty="0" err="1"/>
              <a:t>paluselli</a:t>
            </a:r>
            <a:r>
              <a:rPr lang="en-GB" dirty="0"/>
              <a:t>/ 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7764E-AC9C-8344-93CA-9EE7CADCE7C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435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Wikipedia</a:t>
            </a:r>
            <a:r>
              <a:rPr lang="de-CH" baseline="0" dirty="0"/>
              <a:t> </a:t>
            </a:r>
            <a:r>
              <a:rPr lang="de-CH" baseline="0" dirty="0" err="1"/>
              <a:t>Souhaitty</a:t>
            </a:r>
            <a:endParaRPr lang="de-CH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Jean-Jacques </a:t>
            </a:r>
            <a:r>
              <a:rPr lang="en-GB" sz="1200" b="1" dirty="0" err="1"/>
              <a:t>Souhaitty</a:t>
            </a:r>
            <a:r>
              <a:rPr lang="en-GB" sz="1200" b="1" dirty="0"/>
              <a:t> </a:t>
            </a:r>
            <a:r>
              <a:rPr lang="en-GB" sz="1200" dirty="0"/>
              <a:t>(* ca. 1632; † ca. 1697) war </a:t>
            </a:r>
            <a:r>
              <a:rPr lang="en-GB" sz="1200" dirty="0" err="1"/>
              <a:t>ein</a:t>
            </a:r>
            <a:r>
              <a:rPr lang="en-GB" sz="1200" dirty="0"/>
              <a:t> </a:t>
            </a:r>
            <a:r>
              <a:rPr lang="en-GB" sz="1200" dirty="0" err="1"/>
              <a:t>Pariser</a:t>
            </a:r>
            <a:r>
              <a:rPr lang="en-GB" sz="1200" dirty="0"/>
              <a:t> </a:t>
            </a:r>
            <a:r>
              <a:rPr lang="en-GB" sz="1200" dirty="0" err="1"/>
              <a:t>Franziskaner</a:t>
            </a:r>
            <a:r>
              <a:rPr lang="en-GB" sz="1200" dirty="0"/>
              <a:t>. </a:t>
            </a:r>
            <a:r>
              <a:rPr lang="en-GB" sz="1200" dirty="0" err="1"/>
              <a:t>Er</a:t>
            </a:r>
            <a:r>
              <a:rPr lang="en-GB" sz="1200" dirty="0"/>
              <a:t> </a:t>
            </a:r>
            <a:r>
              <a:rPr lang="en-GB" sz="1200" dirty="0" err="1"/>
              <a:t>schuf</a:t>
            </a:r>
            <a:r>
              <a:rPr lang="en-GB" sz="1200" dirty="0"/>
              <a:t> </a:t>
            </a:r>
            <a:r>
              <a:rPr lang="en-GB" sz="1200" dirty="0" err="1"/>
              <a:t>ein</a:t>
            </a:r>
            <a:r>
              <a:rPr lang="en-GB" sz="1200" dirty="0"/>
              <a:t> </a:t>
            </a:r>
            <a:r>
              <a:rPr lang="en-GB" sz="1200" dirty="0" err="1"/>
              <a:t>Ziffernnotationssystem</a:t>
            </a:r>
            <a:r>
              <a:rPr lang="en-GB" sz="1200" dirty="0"/>
              <a:t>, das </a:t>
            </a:r>
            <a:r>
              <a:rPr lang="en-GB" sz="1200" dirty="0" err="1"/>
              <a:t>im</a:t>
            </a:r>
            <a:r>
              <a:rPr lang="en-GB" sz="1200" dirty="0"/>
              <a:t> </a:t>
            </a:r>
            <a:r>
              <a:rPr lang="en-GB" sz="1200" dirty="0" err="1"/>
              <a:t>Kirchengesangsunterricht</a:t>
            </a:r>
            <a:r>
              <a:rPr lang="en-GB" sz="1200" dirty="0"/>
              <a:t> </a:t>
            </a:r>
            <a:r>
              <a:rPr lang="en-GB" sz="1200" dirty="0" err="1"/>
              <a:t>verwendet</a:t>
            </a:r>
            <a:r>
              <a:rPr lang="en-GB" sz="1200" dirty="0"/>
              <a:t> </a:t>
            </a:r>
            <a:r>
              <a:rPr lang="en-GB" sz="1200" dirty="0" err="1"/>
              <a:t>wurde</a:t>
            </a:r>
            <a:r>
              <a:rPr lang="en-GB" sz="1200" dirty="0"/>
              <a:t>. </a:t>
            </a:r>
            <a:r>
              <a:rPr lang="en-GB" sz="1200" dirty="0" err="1"/>
              <a:t>Es</a:t>
            </a:r>
            <a:r>
              <a:rPr lang="en-GB" sz="1200" dirty="0"/>
              <a:t> </a:t>
            </a:r>
            <a:r>
              <a:rPr lang="en-GB" sz="1200" dirty="0" err="1"/>
              <a:t>wurde</a:t>
            </a:r>
            <a:r>
              <a:rPr lang="en-GB" sz="1200" dirty="0"/>
              <a:t> </a:t>
            </a:r>
            <a:r>
              <a:rPr lang="en-GB" sz="1200" dirty="0" err="1"/>
              <a:t>später</a:t>
            </a:r>
            <a:r>
              <a:rPr lang="en-GB" sz="1200" dirty="0"/>
              <a:t> von Jean-Jacques Rousseau </a:t>
            </a:r>
            <a:r>
              <a:rPr lang="en-GB" sz="1200" dirty="0" err="1"/>
              <a:t>verbessert</a:t>
            </a:r>
            <a:r>
              <a:rPr lang="en-GB" sz="1200" dirty="0"/>
              <a:t>. Das System von </a:t>
            </a:r>
            <a:r>
              <a:rPr lang="en-GB" sz="1200" dirty="0" err="1"/>
              <a:t>Souhaitty</a:t>
            </a:r>
            <a:r>
              <a:rPr lang="en-GB" sz="1200" dirty="0"/>
              <a:t> </a:t>
            </a:r>
            <a:r>
              <a:rPr lang="en-GB" sz="1200" dirty="0" err="1"/>
              <a:t>wurde</a:t>
            </a:r>
            <a:r>
              <a:rPr lang="en-GB" sz="1200" dirty="0"/>
              <a:t> in </a:t>
            </a:r>
            <a:r>
              <a:rPr lang="en-GB" sz="1200" dirty="0" err="1"/>
              <a:t>dem</a:t>
            </a:r>
            <a:r>
              <a:rPr lang="en-GB" sz="1200" dirty="0"/>
              <a:t> </a:t>
            </a:r>
            <a:r>
              <a:rPr lang="en-GB" sz="1200" dirty="0" err="1"/>
              <a:t>Werk</a:t>
            </a:r>
            <a:r>
              <a:rPr lang="en-GB" sz="1200" dirty="0"/>
              <a:t> Nouveaux </a:t>
            </a:r>
            <a:r>
              <a:rPr lang="en-GB" sz="1200" dirty="0" err="1"/>
              <a:t>élémens</a:t>
            </a:r>
            <a:r>
              <a:rPr lang="en-GB" sz="1200" dirty="0"/>
              <a:t> de chant </a:t>
            </a:r>
            <a:r>
              <a:rPr lang="en-GB" sz="1200" dirty="0" err="1"/>
              <a:t>ou</a:t>
            </a:r>
            <a:r>
              <a:rPr lang="en-GB" sz="1200" dirty="0"/>
              <a:t> </a:t>
            </a:r>
            <a:r>
              <a:rPr lang="en-GB" sz="1200" dirty="0" err="1"/>
              <a:t>l'essay</a:t>
            </a:r>
            <a:r>
              <a:rPr lang="en-GB" sz="1200" dirty="0"/>
              <a:t> </a:t>
            </a:r>
            <a:r>
              <a:rPr lang="en-GB" sz="1200" dirty="0" err="1"/>
              <a:t>d'une</a:t>
            </a:r>
            <a:r>
              <a:rPr lang="en-GB" sz="1200" dirty="0"/>
              <a:t> nouvelle </a:t>
            </a:r>
            <a:r>
              <a:rPr lang="en-GB" sz="1200" dirty="0" err="1"/>
              <a:t>découverte</a:t>
            </a:r>
            <a:r>
              <a:rPr lang="en-GB" sz="1200" dirty="0"/>
              <a:t> </a:t>
            </a:r>
            <a:r>
              <a:rPr lang="en-GB" sz="1200" dirty="0" err="1"/>
              <a:t>qu'on</a:t>
            </a:r>
            <a:r>
              <a:rPr lang="en-GB" sz="1200" dirty="0"/>
              <a:t> a </a:t>
            </a:r>
            <a:r>
              <a:rPr lang="en-GB" sz="1200" dirty="0" err="1"/>
              <a:t>faite</a:t>
            </a:r>
            <a:r>
              <a:rPr lang="en-GB" sz="1200" dirty="0"/>
              <a:t> </a:t>
            </a:r>
            <a:r>
              <a:rPr lang="en-GB" sz="1200" dirty="0" err="1"/>
              <a:t>dans</a:t>
            </a:r>
            <a:r>
              <a:rPr lang="en-GB" sz="1200" dirty="0"/>
              <a:t> </a:t>
            </a:r>
            <a:r>
              <a:rPr lang="en-GB" sz="1200" dirty="0" err="1"/>
              <a:t>l'art</a:t>
            </a:r>
            <a:r>
              <a:rPr lang="en-GB" sz="1200" dirty="0"/>
              <a:t> de chanter (Paris, Pierre le Petit, 1677) </a:t>
            </a:r>
            <a:r>
              <a:rPr lang="en-GB" sz="1200" dirty="0" err="1"/>
              <a:t>vorgestellt</a:t>
            </a:r>
            <a:r>
              <a:rPr lang="en-GB" sz="120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 dirty="0" err="1"/>
              <a:t>Pauper</a:t>
            </a:r>
            <a:r>
              <a:rPr lang="fr-FR" i="1" dirty="0"/>
              <a:t> et </a:t>
            </a:r>
            <a:r>
              <a:rPr lang="fr-FR" i="1" dirty="0" err="1"/>
              <a:t>inops</a:t>
            </a:r>
            <a:r>
              <a:rPr lang="fr-FR" i="1" dirty="0"/>
              <a:t> </a:t>
            </a:r>
            <a:r>
              <a:rPr lang="fr-FR" i="1" dirty="0" err="1"/>
              <a:t>laudabunt</a:t>
            </a:r>
            <a:r>
              <a:rPr lang="fr-FR" i="1" dirty="0"/>
              <a:t> </a:t>
            </a:r>
            <a:r>
              <a:rPr lang="fr-FR" i="1" dirty="0" err="1"/>
              <a:t>nomen</a:t>
            </a:r>
            <a:r>
              <a:rPr lang="fr-FR" i="1" dirty="0"/>
              <a:t> </a:t>
            </a:r>
            <a:r>
              <a:rPr lang="fr-FR" i="1" dirty="0" err="1"/>
              <a:t>tuum</a:t>
            </a:r>
            <a:r>
              <a:rPr lang="fr-FR" i="1" dirty="0"/>
              <a:t> – </a:t>
            </a:r>
            <a:r>
              <a:rPr lang="fr-FR" dirty="0"/>
              <a:t>Le pauvre, et</a:t>
            </a:r>
            <a:r>
              <a:rPr lang="fr-FR" baseline="0" dirty="0"/>
              <a:t> </a:t>
            </a:r>
            <a:r>
              <a:rPr lang="fr-FR" dirty="0"/>
              <a:t>celui qui est sans secours loueront votre saint nom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Bene </a:t>
            </a:r>
            <a:r>
              <a:rPr lang="fr-FR" sz="1200" dirty="0" err="1"/>
              <a:t>psallite</a:t>
            </a:r>
            <a:r>
              <a:rPr lang="fr-FR" sz="1200" baseline="0" dirty="0"/>
              <a:t> – bien chanter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Wikipedia </a:t>
            </a:r>
            <a:r>
              <a:rPr lang="fr-FR" b="1" dirty="0"/>
              <a:t>Système de notation musicale de Jean-Jacques Rousseau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Jean-Jacques Rousseau est une entreprise à laquelle le célèbre écrivain et philosophe genevois, que la postérité retient moins comme musicien, consacre ses deux premiers textes théoriques : le Projet concernant de nouveaux signes pour la musique (1742) et la Dissertation sur la musique moderne (1743)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endParaRPr lang="de-CH" dirty="0"/>
          </a:p>
          <a:p>
            <a:r>
              <a:rPr lang="en-GB" b="1" dirty="0" err="1"/>
              <a:t>Galin</a:t>
            </a:r>
            <a:r>
              <a:rPr lang="en-GB" b="1" dirty="0"/>
              <a:t>-Paris-</a:t>
            </a:r>
            <a:r>
              <a:rPr lang="en-GB" b="1" dirty="0" err="1"/>
              <a:t>Chevé</a:t>
            </a:r>
            <a:r>
              <a:rPr lang="en-GB" b="1" dirty="0"/>
              <a:t> method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Bernarr</a:t>
            </a:r>
            <a:r>
              <a:rPr lang="en-GB" dirty="0"/>
              <a:t> Rainbow</a:t>
            </a:r>
            <a:br>
              <a:rPr lang="en-GB" dirty="0"/>
            </a:br>
            <a:r>
              <a:rPr lang="en-GB" dirty="0">
                <a:hlinkClick r:id="rId3"/>
              </a:rPr>
              <a:t>https://doi.org/10.1093/gmo/9781561592630.article.10531</a:t>
            </a:r>
            <a:r>
              <a:rPr lang="en-GB" dirty="0"/>
              <a:t> Published in print: 20 January 2001 / Published online: 2001 / </a:t>
            </a:r>
            <a:r>
              <a:rPr lang="de-CH" dirty="0"/>
              <a:t>https://www-oxfordmusiconline-com.proxy.bnl.lu/grovemusic/view/10.1093/gmo/9781561592630.001.0001/omo-9781561592630-e-0000010531?rskey=X7qgXv&amp;result=1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/>
              <a:t>Galin</a:t>
            </a:r>
            <a:r>
              <a:rPr lang="en-GB" sz="1200" dirty="0"/>
              <a:t>-Paris-</a:t>
            </a:r>
            <a:r>
              <a:rPr lang="en-GB" sz="1200" dirty="0" err="1"/>
              <a:t>Chevé</a:t>
            </a:r>
            <a:r>
              <a:rPr lang="en-GB" sz="1200" dirty="0"/>
              <a:t> method A French system of teaching sight-singing. It was based on the figure-notation proposed by Rousseau in 1742 but with later modifications introduced by Pierre </a:t>
            </a:r>
            <a:r>
              <a:rPr lang="en-GB" sz="1200" dirty="0" err="1"/>
              <a:t>Galin</a:t>
            </a:r>
            <a:r>
              <a:rPr lang="en-GB" sz="1200" dirty="0"/>
              <a:t>, </a:t>
            </a:r>
            <a:r>
              <a:rPr lang="en-GB" sz="1200" dirty="0" err="1"/>
              <a:t>Aimé</a:t>
            </a:r>
            <a:r>
              <a:rPr lang="en-GB" sz="1200" dirty="0"/>
              <a:t> Paris and his sister Nanine, and her husband Emile </a:t>
            </a:r>
            <a:r>
              <a:rPr lang="en-GB" sz="1200" dirty="0" err="1"/>
              <a:t>Chevé</a:t>
            </a:r>
            <a:r>
              <a:rPr lang="en-GB" sz="1200" dirty="0"/>
              <a:t>. The central feature of the method is a notation of numerals from 1 to 7, with 1 representing the major tonic.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CH" dirty="0"/>
              <a:t>Mein Buch John </a:t>
            </a:r>
            <a:r>
              <a:rPr lang="de-CH" dirty="0" err="1"/>
              <a:t>Zobanaky</a:t>
            </a:r>
            <a:r>
              <a:rPr lang="de-CH" dirty="0"/>
              <a:t> (Hrsg.)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7764E-AC9C-8344-93CA-9EE7CADCE7C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624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</a:t>
            </a:r>
            <a:r>
              <a:rPr lang="en-GB" dirty="0" err="1"/>
              <a:t>ausstellungen.musikland-tirol.at</a:t>
            </a:r>
            <a:r>
              <a:rPr lang="en-GB" dirty="0"/>
              <a:t>/content/</a:t>
            </a:r>
            <a:r>
              <a:rPr lang="en-GB" dirty="0" err="1"/>
              <a:t>ausstellung</a:t>
            </a:r>
            <a:r>
              <a:rPr lang="en-GB" dirty="0"/>
              <a:t>/</a:t>
            </a:r>
            <a:r>
              <a:rPr lang="en-GB" dirty="0" err="1"/>
              <a:t>paluselli</a:t>
            </a:r>
            <a:r>
              <a:rPr lang="en-GB" dirty="0"/>
              <a:t>/ 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7764E-AC9C-8344-93CA-9EE7CADCE7C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7781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183-5393-4131-8435-DEC602A0FB0F}" type="datetime1">
              <a:rPr lang="de-DE" smtClean="0"/>
              <a:t>25.11.19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33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44DB-0585-47B9-BBE2-D9A37ADD9668}" type="datetime1">
              <a:rPr lang="de-DE" smtClean="0"/>
              <a:t>25.11.19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3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6BD4-D126-476A-BF1B-95F38E22B112}" type="datetime1">
              <a:rPr lang="de-DE" smtClean="0"/>
              <a:t>25.11.19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705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7B183-5393-4131-8435-DEC602A0FB0F}" type="datetime1">
              <a:rPr lang="de-DE" smtClean="0"/>
              <a:t>25.11.19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772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171450" indent="-171450">
              <a:buFont typeface="Wingdings" panose="05000000000000000000" pitchFamily="2" charset="2"/>
              <a:buChar char="v"/>
              <a:defRPr/>
            </a:lvl1pPr>
            <a:lvl2pPr marL="514350" indent="-171450">
              <a:buFont typeface="Arial" panose="020B0604020202020204" pitchFamily="34" charset="0"/>
              <a:buChar char="•"/>
              <a:defRPr/>
            </a:lvl2pPr>
            <a:lvl3pPr marL="857250" indent="-171450">
              <a:buFont typeface="Wingdings" panose="05000000000000000000" pitchFamily="2" charset="2"/>
              <a:buChar char="§"/>
              <a:defRPr/>
            </a:lvl3pPr>
            <a:lvl4pPr marL="1200150" indent="-171450">
              <a:buFont typeface="Wingdings" panose="05000000000000000000" pitchFamily="2" charset="2"/>
              <a:buChar char="ü"/>
              <a:defRPr/>
            </a:lvl4pPr>
            <a:lvl5pPr marL="1543050" indent="-171450">
              <a:buFont typeface="Wingdings" panose="05000000000000000000" pitchFamily="2" charset="2"/>
              <a:buChar char="Ø"/>
              <a:defRPr/>
            </a:lvl5pPr>
            <a:lvl6pPr marL="1885950" indent="-171450">
              <a:buFont typeface="Calibri" panose="020F0502020204030204" pitchFamily="34" charset="0"/>
              <a:buChar char="»"/>
              <a:defRPr/>
            </a:lvl6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A11E-AA6A-4922-8888-6742BDD7F7DC}" type="datetime1">
              <a:rPr lang="de-DE" smtClean="0"/>
              <a:t>25.11.19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604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EAFC-0A4B-4091-B0E2-F4C0748C17A6}" type="datetime1">
              <a:rPr lang="de-DE" smtClean="0"/>
              <a:t>25.11.19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169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074B-95D7-48C3-91BA-C4438A52B530}" type="datetime1">
              <a:rPr lang="de-DE" smtClean="0"/>
              <a:t>25.11.19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651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49A0-ADCD-45F8-B86C-A57FC81FE9BF}" type="datetime1">
              <a:rPr lang="de-DE" smtClean="0"/>
              <a:t>25.11.19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204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121EE-9A94-470D-8527-E8F0214CB597}" type="datetime1">
              <a:rPr lang="de-DE" smtClean="0"/>
              <a:t>25.11.19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4979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AC37-A0CE-47C0-AEE9-2B3E007DBD65}" type="datetime1">
              <a:rPr lang="de-DE" smtClean="0"/>
              <a:t>25.11.19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997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DABD-2CDB-409F-962B-7404F9BBDD44}" type="datetime1">
              <a:rPr lang="de-DE" smtClean="0"/>
              <a:t>25.11.19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940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ü"/>
              <a:defRPr/>
            </a:lvl4pPr>
            <a:lvl5pPr marL="2057400" indent="-228600">
              <a:buFont typeface="Wingdings" panose="05000000000000000000" pitchFamily="2" charset="2"/>
              <a:buChar char="Ø"/>
              <a:defRPr/>
            </a:lvl5pPr>
            <a:lvl6pPr marL="2514600" indent="-228600">
              <a:buFont typeface="Calibri" panose="020F0502020204030204" pitchFamily="34" charset="0"/>
              <a:buChar char="»"/>
              <a:defRPr/>
            </a:lvl6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A11E-AA6A-4922-8888-6742BDD7F7DC}" type="datetime1">
              <a:rPr lang="de-DE" smtClean="0"/>
              <a:t>25.11.19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130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1C28-8AB6-4A62-9810-20026B6865B5}" type="datetime1">
              <a:rPr lang="de-DE" smtClean="0"/>
              <a:t>25.11.19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483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44DB-0585-47B9-BBE2-D9A37ADD9668}" type="datetime1">
              <a:rPr lang="de-DE" smtClean="0"/>
              <a:t>25.11.19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8594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6BD4-D126-476A-BF1B-95F38E22B112}" type="datetime1">
              <a:rPr lang="de-DE" smtClean="0"/>
              <a:t>25.11.19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508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CEAFC-0A4B-4091-B0E2-F4C0748C17A6}" type="datetime1">
              <a:rPr lang="de-DE" smtClean="0"/>
              <a:t>25.11.19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9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074B-95D7-48C3-91BA-C4438A52B530}" type="datetime1">
              <a:rPr lang="de-DE" smtClean="0"/>
              <a:t>25.11.19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10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49A0-ADCD-45F8-B86C-A57FC81FE9BF}" type="datetime1">
              <a:rPr lang="de-DE" smtClean="0"/>
              <a:t>25.11.19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28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121EE-9A94-470D-8527-E8F0214CB597}" type="datetime1">
              <a:rPr lang="de-DE" smtClean="0"/>
              <a:t>25.11.19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113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AC37-A0CE-47C0-AEE9-2B3E007DBD65}" type="datetime1">
              <a:rPr lang="de-DE" smtClean="0"/>
              <a:t>25.11.19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856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DABD-2CDB-409F-962B-7404F9BBDD44}" type="datetime1">
              <a:rPr lang="de-DE" smtClean="0"/>
              <a:t>25.11.19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88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1C28-8AB6-4A62-9810-20026B6865B5}" type="datetime1">
              <a:rPr lang="de-DE" smtClean="0"/>
              <a:t>25.11.19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732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http://www.uni.lu/intranet/images/logonom_100x90.jp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» Sechste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9FB0E-7B35-4804-AB26-C29571278FD3}" type="datetime1">
              <a:rPr lang="de-DE" smtClean="0"/>
              <a:t>25.11.19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Picture 2" descr="http://www.uni.lu/intranet/images/logonom_100x90.jpg">
            <a:extLst>
              <a:ext uri="{FF2B5EF4-FFF2-40B4-BE49-F238E27FC236}">
                <a16:creationId xmlns:a16="http://schemas.microsoft.com/office/drawing/2014/main" id="{CAFE2360-DE7B-1E45-A673-DE51C5EB13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r:link="rId14"/>
          <a:srcRect/>
          <a:stretch>
            <a:fillRect/>
          </a:stretch>
        </p:blipFill>
        <p:spPr bwMode="auto">
          <a:xfrm>
            <a:off x="11239500" y="0"/>
            <a:ext cx="952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656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1">
              <a:lumMod val="75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v"/>
        <a:defRPr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» Sechste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9FB0E-7B35-4804-AB26-C29571278FD3}" type="datetime1">
              <a:rPr lang="de-DE" smtClean="0"/>
              <a:t>25.11.19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E9C2-70E8-8841-801F-7E36C8069A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031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accent1">
              <a:lumMod val="75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v"/>
        <a:defRPr sz="21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Ø"/>
        <a:defRPr sz="135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ü"/>
        <a:defRPr sz="135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7145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fze.hu/notable-alumni/adam-jeno-176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hyperlink" Target="http://www.sary.hu/sarylaszlo/english/kreativ_zenei_gyakorlatok.htm" TargetMode="External"/><Relationship Id="rId4" Type="http://schemas.openxmlformats.org/officeDocument/2006/relationships/hyperlink" Target="https://lfze.hu/notable-alumni/szonyi-erzsebet-170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doi-org.proxy.bnl.lu/10.1093/gmo/9781561592630.article.1053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21.png"/><Relationship Id="rId4" Type="http://schemas.openxmlformats.org/officeDocument/2006/relationships/hyperlink" Target="https://treorchymalechoir.com/index.php/performances-home/tonic-solf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http://www.uni.lu/intranet/images/logonom_100x90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89222" y="987912"/>
            <a:ext cx="10227276" cy="1149178"/>
          </a:xfrm>
        </p:spPr>
        <p:txBody>
          <a:bodyPr>
            <a:normAutofit fontScale="90000"/>
          </a:bodyPr>
          <a:lstStyle/>
          <a:p>
            <a:r>
              <a:rPr lang="de-LU" dirty="0"/>
              <a:t>Musik und Pädagogik als Kunst. </a:t>
            </a:r>
            <a:br>
              <a:rPr lang="de-LU" dirty="0"/>
            </a:br>
            <a:r>
              <a:rPr lang="de-LU" dirty="0"/>
              <a:t>Methoden und</a:t>
            </a:r>
            <a:r>
              <a:rPr lang="de-LU" sz="4000" dirty="0"/>
              <a:t> </a:t>
            </a:r>
            <a:r>
              <a:rPr lang="de-LU" dirty="0"/>
              <a:t>Konzepte</a:t>
            </a:r>
            <a:r>
              <a:rPr lang="de-LU" sz="4000" dirty="0"/>
              <a:t> </a:t>
            </a:r>
            <a:endParaRPr lang="de-LU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7094" y="2347887"/>
            <a:ext cx="11652421" cy="1655762"/>
          </a:xfrm>
        </p:spPr>
        <p:txBody>
          <a:bodyPr>
            <a:noAutofit/>
          </a:bodyPr>
          <a:lstStyle/>
          <a:p>
            <a:r>
              <a:rPr lang="de-LU" sz="4000" dirty="0"/>
              <a:t>Ein Plädoyer </a:t>
            </a:r>
            <a:r>
              <a:rPr lang="de-LU" sz="4000" dirty="0" err="1"/>
              <a:t>für</a:t>
            </a:r>
            <a:r>
              <a:rPr lang="de-LU" sz="4000" dirty="0"/>
              <a:t> eine Gesamtausgabe </a:t>
            </a:r>
            <a:br>
              <a:rPr lang="de-LU" sz="4000" dirty="0"/>
            </a:br>
            <a:r>
              <a:rPr lang="de-LU" sz="4000" dirty="0"/>
              <a:t>der Schriften von </a:t>
            </a:r>
            <a:r>
              <a:rPr lang="de-LU" sz="4000" dirty="0" err="1"/>
              <a:t>Zoltán</a:t>
            </a:r>
            <a:r>
              <a:rPr lang="de-LU" sz="4000" dirty="0"/>
              <a:t> </a:t>
            </a:r>
            <a:r>
              <a:rPr lang="de-LU" sz="4000" dirty="0" err="1"/>
              <a:t>Kodály</a:t>
            </a:r>
            <a:r>
              <a:rPr lang="de-LU" sz="4000" dirty="0"/>
              <a:t> </a:t>
            </a:r>
          </a:p>
          <a:p>
            <a:r>
              <a:rPr lang="de-LU" sz="4000" dirty="0"/>
              <a:t>und für eine Beschäftigung mit europäischen Musikpädagogen</a:t>
            </a:r>
          </a:p>
          <a:p>
            <a:endParaRPr lang="en-GB" dirty="0"/>
          </a:p>
          <a:p>
            <a:r>
              <a:rPr lang="en-GB" dirty="0"/>
              <a:t>Damien Sagrillo, </a:t>
            </a:r>
            <a:r>
              <a:rPr lang="en-GB" dirty="0" err="1"/>
              <a:t>Université</a:t>
            </a:r>
            <a:r>
              <a:rPr lang="en-GB" dirty="0"/>
              <a:t> du Luxembourg</a:t>
            </a:r>
          </a:p>
          <a:p>
            <a:r>
              <a:rPr lang="en-GB" dirty="0"/>
              <a:t>München – 15. November 2019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1819" cy="59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370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1362" y="540971"/>
            <a:ext cx="6710637" cy="197362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de-DE" dirty="0"/>
              <a:t>Martin Straus (1946–2019)</a:t>
            </a:r>
            <a:br>
              <a:rPr lang="de-DE" dirty="0"/>
            </a:br>
            <a:r>
              <a:rPr lang="de-CH" dirty="0"/>
              <a:t> Das </a:t>
            </a:r>
            <a:r>
              <a:rPr lang="de-CH" dirty="0" err="1"/>
              <a:t>Klangmännchenkonzept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10</a:t>
            </a:fld>
            <a:endParaRPr lang="de-DE"/>
          </a:p>
        </p:txBody>
      </p:sp>
      <p:pic>
        <p:nvPicPr>
          <p:cNvPr id="6" name="Grafik 17" descr="Ein Bild, das Person, Mann, Wand, Kleidung enthält.&#10;&#10;Automatisch generierte Beschreibu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77" y="2281846"/>
            <a:ext cx="3653445" cy="4576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" y="1"/>
            <a:ext cx="5479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00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673" y="190153"/>
            <a:ext cx="10515600" cy="1325563"/>
          </a:xfrm>
        </p:spPr>
        <p:txBody>
          <a:bodyPr/>
          <a:lstStyle/>
          <a:p>
            <a:r>
              <a:rPr lang="de-DE" dirty="0"/>
              <a:t>Martin Straus </a:t>
            </a:r>
            <a:r>
              <a:rPr lang="de-CH" i="1" dirty="0"/>
              <a:t>–</a:t>
            </a:r>
            <a:r>
              <a:rPr lang="de-CH" dirty="0"/>
              <a:t> Das </a:t>
            </a:r>
            <a:r>
              <a:rPr lang="de-CH" dirty="0" err="1"/>
              <a:t>Klangmännchenkonzept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673" y="1515716"/>
            <a:ext cx="10636654" cy="4840633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11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C6E45B4-E59B-F24C-8E82-46C30270935D}"/>
              </a:ext>
            </a:extLst>
          </p:cNvPr>
          <p:cNvSpPr txBox="1"/>
          <p:nvPr/>
        </p:nvSpPr>
        <p:spPr>
          <a:xfrm rot="20533091">
            <a:off x="929000" y="3151202"/>
            <a:ext cx="9844142" cy="156966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de-DE" sz="3200" dirty="0">
              <a:solidFill>
                <a:srgbClr val="FF0000"/>
              </a:solidFill>
            </a:endParaRPr>
          </a:p>
          <a:p>
            <a:pPr algn="ctr"/>
            <a:r>
              <a:rPr lang="de-DE" sz="3200" dirty="0">
                <a:solidFill>
                  <a:srgbClr val="FF0000"/>
                </a:solidFill>
              </a:rPr>
              <a:t>Ein leeres Gefäß, welches sich mit Inhalten füllen lässt</a:t>
            </a:r>
          </a:p>
          <a:p>
            <a:pPr algn="ctr"/>
            <a:endParaRPr lang="de-D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69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26B15F-3883-44E6-B57D-753386BC2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-4011"/>
            <a:ext cx="4064508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2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E5753F37-E700-4C90-A25A-39466AC98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4866" y="2490788"/>
            <a:ext cx="3062785" cy="1876425"/>
          </a:xfrm>
          <a:prstGeom prst="plaque">
            <a:avLst>
              <a:gd name="adj" fmla="val 11524"/>
            </a:avLst>
          </a:prstGeom>
          <a:gradFill>
            <a:gsLst>
              <a:gs pos="0">
                <a:schemeClr val="bg1">
                  <a:alpha val="64000"/>
                </a:schemeClr>
              </a:gs>
              <a:gs pos="85000">
                <a:schemeClr val="bg1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 w="127000" cmpd="thickThin">
            <a:solidFill>
              <a:schemeClr val="bg1">
                <a:lumMod val="75000"/>
              </a:schemeClr>
            </a:solidFill>
            <a:miter lim="800000"/>
          </a:ln>
          <a:effectLst>
            <a:outerShdw blurRad="114300" sx="101000" sy="101000" algn="ctr" rotWithShape="0">
              <a:schemeClr val="tx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B0B713B-A520-FA4C-8A36-17F1CAE0829F}"/>
              </a:ext>
            </a:extLst>
          </p:cNvPr>
          <p:cNvSpPr/>
          <p:nvPr/>
        </p:nvSpPr>
        <p:spPr>
          <a:xfrm>
            <a:off x="8789335" y="2759242"/>
            <a:ext cx="2728897" cy="133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+mj-lt"/>
                <a:ea typeface="+mj-ea"/>
                <a:cs typeface="+mj-cs"/>
              </a:rPr>
              <a:t>Solfège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2B02AF-4ABD-544C-AB21-8D694F327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3407" y="21632"/>
            <a:ext cx="844706" cy="71475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ECDBB0F-281E-2040-8562-BF1F0B6A2360}"/>
              </a:ext>
            </a:extLst>
          </p:cNvPr>
          <p:cNvSpPr/>
          <p:nvPr/>
        </p:nvSpPr>
        <p:spPr>
          <a:xfrm>
            <a:off x="247112" y="270447"/>
            <a:ext cx="4707099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de-LU" sz="2000" b="1" dirty="0"/>
              <a:t>Guido von Arezzo </a:t>
            </a:r>
            <a:r>
              <a:rPr lang="de-LU" sz="2000" dirty="0"/>
              <a:t>(</a:t>
            </a:r>
            <a:r>
              <a:rPr lang="de-LU" sz="2000" dirty="0" err="1"/>
              <a:t>unfg</a:t>
            </a:r>
            <a:r>
              <a:rPr lang="de-LU" sz="2000" dirty="0"/>
              <a:t>. 992 – </a:t>
            </a:r>
            <a:r>
              <a:rPr lang="de-LU" sz="2000" dirty="0" err="1"/>
              <a:t>ungf</a:t>
            </a:r>
            <a:r>
              <a:rPr lang="de-LU" sz="2000" dirty="0"/>
              <a:t>. 1050)</a:t>
            </a:r>
            <a:endParaRPr lang="de-DE" sz="200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AF34382-048C-E04A-ACA9-90DB4A988FBD}"/>
              </a:ext>
            </a:extLst>
          </p:cNvPr>
          <p:cNvSpPr/>
          <p:nvPr/>
        </p:nvSpPr>
        <p:spPr>
          <a:xfrm>
            <a:off x="540713" y="900106"/>
            <a:ext cx="2709115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de-LU" sz="1600" b="1" dirty="0"/>
              <a:t>Pierre </a:t>
            </a:r>
            <a:r>
              <a:rPr lang="de-LU" sz="1600" b="1" dirty="0" err="1"/>
              <a:t>Maillart</a:t>
            </a:r>
            <a:r>
              <a:rPr lang="de-LU" sz="1600" b="1" dirty="0"/>
              <a:t> </a:t>
            </a:r>
            <a:r>
              <a:rPr lang="de-LU" sz="1600" dirty="0"/>
              <a:t>(1550-1628)</a:t>
            </a:r>
          </a:p>
          <a:p>
            <a:r>
              <a:rPr lang="de-LU" sz="1600" b="1" dirty="0"/>
              <a:t>Marin </a:t>
            </a:r>
            <a:r>
              <a:rPr lang="de-LU" sz="1600" b="1" dirty="0" err="1"/>
              <a:t>Mersenne</a:t>
            </a:r>
            <a:r>
              <a:rPr lang="de-LU" sz="1600" b="1" dirty="0"/>
              <a:t> </a:t>
            </a:r>
            <a:r>
              <a:rPr lang="de-LU" sz="1600" dirty="0"/>
              <a:t>(1588-1648)</a:t>
            </a:r>
          </a:p>
          <a:p>
            <a:r>
              <a:rPr lang="de-LU" sz="1600" dirty="0"/>
              <a:t>Einführung des „si“ als </a:t>
            </a:r>
            <a:r>
              <a:rPr lang="de-LU" sz="1600" dirty="0">
                <a:solidFill>
                  <a:srgbClr val="0070C0"/>
                </a:solidFill>
              </a:rPr>
              <a:t>Leitton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0B1FF41-ED49-0140-904F-19FE39C6BDF3}"/>
              </a:ext>
            </a:extLst>
          </p:cNvPr>
          <p:cNvSpPr/>
          <p:nvPr/>
        </p:nvSpPr>
        <p:spPr>
          <a:xfrm>
            <a:off x="2372441" y="6453879"/>
            <a:ext cx="3437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000" dirty="0" err="1"/>
              <a:t>Lescat</a:t>
            </a:r>
            <a:r>
              <a:rPr lang="de-CH" sz="1000" dirty="0"/>
              <a:t>, </a:t>
            </a:r>
            <a:r>
              <a:rPr lang="de-CH" sz="1000" i="1" dirty="0" err="1"/>
              <a:t>L’enseignement</a:t>
            </a:r>
            <a:r>
              <a:rPr lang="de-CH" sz="1000" i="1" dirty="0"/>
              <a:t> </a:t>
            </a:r>
            <a:r>
              <a:rPr lang="de-CH" sz="1000" i="1" dirty="0" err="1"/>
              <a:t>musicale</a:t>
            </a:r>
            <a:r>
              <a:rPr lang="de-CH" sz="1000" i="1" dirty="0"/>
              <a:t> en France</a:t>
            </a:r>
            <a:r>
              <a:rPr lang="de-CH" sz="1000" dirty="0"/>
              <a:t>, </a:t>
            </a:r>
            <a:r>
              <a:rPr lang="de-CH" sz="1000" dirty="0" err="1"/>
              <a:t>Fuzeau</a:t>
            </a:r>
            <a:r>
              <a:rPr lang="de-CH" sz="1000" dirty="0"/>
              <a:t>, Paris 2001</a:t>
            </a:r>
          </a:p>
          <a:p>
            <a:pPr algn="ctr"/>
            <a:r>
              <a:rPr lang="de-CH" sz="1000" dirty="0"/>
              <a:t>S. 45, 91, 139f, 167f</a:t>
            </a:r>
            <a:endParaRPr lang="de-DE" sz="1000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D2B39006-E6D8-3444-8F61-E4BD0A574FF5}"/>
              </a:ext>
            </a:extLst>
          </p:cNvPr>
          <p:cNvSpPr/>
          <p:nvPr/>
        </p:nvSpPr>
        <p:spPr>
          <a:xfrm>
            <a:off x="365511" y="2047230"/>
            <a:ext cx="3205154" cy="10772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GB" sz="1600" b="1" dirty="0"/>
              <a:t>Jean-Jacques Rousseau (1712-1778)</a:t>
            </a:r>
          </a:p>
          <a:p>
            <a:r>
              <a:rPr lang="en-GB" sz="1600" dirty="0">
                <a:solidFill>
                  <a:srgbClr val="0070C0"/>
                </a:solidFill>
              </a:rPr>
              <a:t>Relative Solmisation </a:t>
            </a:r>
            <a:r>
              <a:rPr lang="en-GB" sz="1600" dirty="0"/>
              <a:t>(1762?)</a:t>
            </a:r>
            <a:r>
              <a:rPr lang="de-LU" sz="1600" dirty="0"/>
              <a:t> </a:t>
            </a:r>
            <a:r>
              <a:rPr lang="de-LU" sz="1600" dirty="0" err="1"/>
              <a:t>Méthode</a:t>
            </a:r>
            <a:r>
              <a:rPr lang="de-LU" sz="1600" dirty="0"/>
              <a:t> du do variable</a:t>
            </a:r>
            <a:endParaRPr lang="en-GB" sz="1600" dirty="0"/>
          </a:p>
          <a:p>
            <a:r>
              <a:rPr lang="de-LU" sz="1600" b="1" dirty="0" err="1"/>
              <a:t>Méthode</a:t>
            </a:r>
            <a:r>
              <a:rPr lang="de-LU" sz="1600" dirty="0"/>
              <a:t> (?) du do variable</a:t>
            </a:r>
            <a:endParaRPr lang="en-GB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FDE863-5F99-734A-8A23-39587EB91B5B}"/>
              </a:ext>
            </a:extLst>
          </p:cNvPr>
          <p:cNvSpPr/>
          <p:nvPr/>
        </p:nvSpPr>
        <p:spPr>
          <a:xfrm>
            <a:off x="214791" y="3440575"/>
            <a:ext cx="3673959" cy="273921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rgbClr val="0070C0"/>
                </a:solidFill>
              </a:rPr>
              <a:t>Lehrwerke</a:t>
            </a:r>
            <a:r>
              <a:rPr lang="en-GB" sz="1600" b="1" dirty="0"/>
              <a:t> </a:t>
            </a:r>
            <a:r>
              <a:rPr lang="en-GB" sz="1600" b="1" dirty="0" err="1"/>
              <a:t>für</a:t>
            </a:r>
            <a:r>
              <a:rPr lang="en-GB" sz="1600" b="1" dirty="0"/>
              <a:t> Solfège (</a:t>
            </a:r>
            <a:r>
              <a:rPr lang="en-GB" sz="1600" b="1" dirty="0" err="1"/>
              <a:t>Methoden</a:t>
            </a:r>
            <a:r>
              <a:rPr lang="en-GB" sz="16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Paul-César </a:t>
            </a:r>
            <a:r>
              <a:rPr lang="en-GB" sz="1600" b="1" dirty="0" err="1"/>
              <a:t>Gibert</a:t>
            </a:r>
            <a:r>
              <a:rPr lang="en-GB" sz="1600" b="1" dirty="0"/>
              <a:t> </a:t>
            </a:r>
            <a:r>
              <a:rPr lang="en-GB" sz="1600" dirty="0"/>
              <a:t>(1717-1787)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Pierre Levesque </a:t>
            </a:r>
            <a:r>
              <a:rPr lang="fr-FR" sz="1600" dirty="0"/>
              <a:t>und </a:t>
            </a:r>
            <a:r>
              <a:rPr lang="fr-FR" sz="1600" b="1" dirty="0"/>
              <a:t>Jean-Louis Bêche </a:t>
            </a:r>
            <a:r>
              <a:rPr lang="fr-FR" sz="1600" i="1" dirty="0"/>
              <a:t>Solfège d’Italie 1772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dirty="0"/>
              <a:t>Jean-Joseph Rodolphe (1730-1812)</a:t>
            </a:r>
            <a:br>
              <a:rPr lang="de-CH" sz="1600" dirty="0"/>
            </a:br>
            <a:r>
              <a:rPr lang="de-LU" sz="1200" i="1" dirty="0" err="1"/>
              <a:t>Solfège</a:t>
            </a:r>
            <a:r>
              <a:rPr lang="de-LU" sz="1200" i="1" dirty="0"/>
              <a:t> </a:t>
            </a:r>
            <a:r>
              <a:rPr lang="de-LU" sz="1200" i="1" dirty="0" err="1"/>
              <a:t>ou</a:t>
            </a:r>
            <a:r>
              <a:rPr lang="de-LU" sz="1200" i="1" dirty="0"/>
              <a:t> </a:t>
            </a:r>
            <a:r>
              <a:rPr lang="de-LU" sz="1200" i="1" dirty="0" err="1"/>
              <a:t>nouvelle</a:t>
            </a:r>
            <a:r>
              <a:rPr lang="de-LU" sz="1200" i="1" dirty="0"/>
              <a:t> </a:t>
            </a:r>
            <a:r>
              <a:rPr lang="de-LU" sz="1200" b="1" i="1" dirty="0" err="1"/>
              <a:t>méthode</a:t>
            </a:r>
            <a:r>
              <a:rPr lang="de-LU" sz="1200" i="1" dirty="0"/>
              <a:t> de </a:t>
            </a:r>
            <a:r>
              <a:rPr lang="de-LU" sz="1200" i="1" dirty="0" err="1"/>
              <a:t>musique</a:t>
            </a:r>
            <a:r>
              <a:rPr lang="de-LU" sz="1200" i="1" dirty="0"/>
              <a:t> (1790), </a:t>
            </a:r>
            <a:r>
              <a:rPr lang="de-LU" sz="1200" i="1" dirty="0" err="1"/>
              <a:t>divisée</a:t>
            </a:r>
            <a:r>
              <a:rPr lang="de-LU" sz="1200" i="1" dirty="0"/>
              <a:t> en </a:t>
            </a:r>
            <a:r>
              <a:rPr lang="de-LU" sz="1200" i="1" dirty="0" err="1"/>
              <a:t>deux</a:t>
            </a:r>
            <a:r>
              <a:rPr lang="de-LU" sz="1200" i="1" dirty="0"/>
              <a:t> </a:t>
            </a:r>
            <a:r>
              <a:rPr lang="de-LU" sz="1200" i="1" dirty="0" err="1"/>
              <a:t>parties</a:t>
            </a:r>
            <a:r>
              <a:rPr lang="de-LU" sz="1200" i="1" dirty="0"/>
              <a:t>, la </a:t>
            </a:r>
            <a:r>
              <a:rPr lang="de-LU" sz="1200" i="1" dirty="0" err="1"/>
              <a:t>première</a:t>
            </a:r>
            <a:r>
              <a:rPr lang="de-LU" sz="1200" i="1" dirty="0"/>
              <a:t> </a:t>
            </a:r>
            <a:r>
              <a:rPr lang="de-LU" sz="1200" i="1" dirty="0" err="1"/>
              <a:t>contient</a:t>
            </a:r>
            <a:r>
              <a:rPr lang="de-LU" sz="1200" i="1" dirty="0"/>
              <a:t> la </a:t>
            </a:r>
            <a:r>
              <a:rPr lang="de-LU" sz="1200" i="1" dirty="0" err="1"/>
              <a:t>théorie</a:t>
            </a:r>
            <a:r>
              <a:rPr lang="de-LU" sz="1200" i="1" dirty="0"/>
              <a:t> de </a:t>
            </a:r>
            <a:r>
              <a:rPr lang="de-LU" sz="1200" i="1" dirty="0" err="1"/>
              <a:t>cet</a:t>
            </a:r>
            <a:r>
              <a:rPr lang="de-LU" sz="1200" i="1" dirty="0"/>
              <a:t> </a:t>
            </a:r>
            <a:r>
              <a:rPr lang="de-LU" sz="1200" i="1" dirty="0" err="1"/>
              <a:t>art</a:t>
            </a:r>
            <a:r>
              <a:rPr lang="de-LU" sz="1200" i="1" dirty="0"/>
              <a:t> et la </a:t>
            </a:r>
            <a:r>
              <a:rPr lang="de-LU" sz="1200" i="1" dirty="0" err="1"/>
              <a:t>seconde</a:t>
            </a:r>
            <a:r>
              <a:rPr lang="de-LU" sz="1200" i="1" dirty="0"/>
              <a:t> les </a:t>
            </a:r>
            <a:r>
              <a:rPr lang="de-LU" sz="1200" i="1" dirty="0" err="1"/>
              <a:t>leçons</a:t>
            </a:r>
            <a:r>
              <a:rPr lang="de-LU" sz="1200" i="1" dirty="0"/>
              <a:t> </a:t>
            </a:r>
            <a:r>
              <a:rPr lang="de-LU" sz="1200" i="1" dirty="0" err="1"/>
              <a:t>avec</a:t>
            </a:r>
            <a:r>
              <a:rPr lang="de-LU" sz="1200" i="1" dirty="0"/>
              <a:t> </a:t>
            </a:r>
            <a:r>
              <a:rPr lang="de-LU" sz="1200" i="1" dirty="0" err="1"/>
              <a:t>basses</a:t>
            </a:r>
            <a:r>
              <a:rPr lang="de-LU" sz="1200" i="1" dirty="0"/>
              <a:t> et </a:t>
            </a:r>
            <a:r>
              <a:rPr lang="de-LU" sz="1200" i="1" dirty="0" err="1"/>
              <a:t>gradations</a:t>
            </a:r>
            <a:r>
              <a:rPr lang="de-LU" sz="1200" i="1" dirty="0"/>
              <a:t> </a:t>
            </a:r>
            <a:r>
              <a:rPr lang="de-LU" sz="1200" i="1" dirty="0" err="1"/>
              <a:t>nécessaires</a:t>
            </a:r>
            <a:r>
              <a:rPr lang="de-LU" sz="1200" i="1" dirty="0"/>
              <a:t> </a:t>
            </a:r>
            <a:r>
              <a:rPr lang="de-LU" sz="1200" i="1" dirty="0" err="1"/>
              <a:t>pour</a:t>
            </a:r>
            <a:r>
              <a:rPr lang="de-LU" sz="1200" i="1" dirty="0"/>
              <a:t> </a:t>
            </a:r>
            <a:r>
              <a:rPr lang="de-LU" sz="1200" i="1" dirty="0" err="1"/>
              <a:t>parvenir</a:t>
            </a:r>
            <a:r>
              <a:rPr lang="de-LU" sz="1200" i="1" dirty="0"/>
              <a:t> </a:t>
            </a:r>
            <a:r>
              <a:rPr lang="de-LU" sz="1200" i="1" dirty="0" err="1"/>
              <a:t>aux</a:t>
            </a:r>
            <a:r>
              <a:rPr lang="de-LU" sz="1200" i="1" dirty="0"/>
              <a:t> </a:t>
            </a:r>
            <a:r>
              <a:rPr lang="de-LU" sz="1200" i="1" dirty="0" err="1"/>
              <a:t>difficultés</a:t>
            </a:r>
            <a:r>
              <a:rPr lang="de-LU" sz="1200" i="1" dirty="0"/>
              <a:t> par Rodolphe. Paris, Le Duc, 168p</a:t>
            </a:r>
            <a:endParaRPr lang="en-GB" sz="1200" i="1" dirty="0"/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BB91C948-8317-6948-AC0B-D3AA3BCC8FBE}"/>
              </a:ext>
            </a:extLst>
          </p:cNvPr>
          <p:cNvSpPr/>
          <p:nvPr/>
        </p:nvSpPr>
        <p:spPr>
          <a:xfrm>
            <a:off x="4422895" y="1733057"/>
            <a:ext cx="3205154" cy="403187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GB" sz="1600" b="1" dirty="0" err="1"/>
              <a:t>Enseignement</a:t>
            </a:r>
            <a:r>
              <a:rPr lang="en-GB" sz="1600" b="1" dirty="0"/>
              <a:t> </a:t>
            </a:r>
            <a:r>
              <a:rPr lang="en-GB" sz="1600" b="1" dirty="0" err="1"/>
              <a:t>mutuel</a:t>
            </a:r>
            <a:r>
              <a:rPr lang="en-GB" sz="1600" b="1" dirty="0"/>
              <a:t> </a:t>
            </a:r>
          </a:p>
          <a:p>
            <a:r>
              <a:rPr lang="en-GB" sz="1600" dirty="0"/>
              <a:t>(</a:t>
            </a:r>
            <a:r>
              <a:rPr lang="en-GB" sz="1600" dirty="0" err="1">
                <a:solidFill>
                  <a:srgbClr val="0070C0"/>
                </a:solidFill>
              </a:rPr>
              <a:t>Gegenseitiges</a:t>
            </a:r>
            <a:r>
              <a:rPr lang="en-GB" sz="1600" dirty="0">
                <a:solidFill>
                  <a:srgbClr val="0070C0"/>
                </a:solidFill>
              </a:rPr>
              <a:t> </a:t>
            </a:r>
            <a:r>
              <a:rPr lang="en-GB" sz="1600" dirty="0" err="1">
                <a:solidFill>
                  <a:srgbClr val="0070C0"/>
                </a:solidFill>
              </a:rPr>
              <a:t>Lernen</a:t>
            </a:r>
            <a:r>
              <a:rPr lang="en-GB" sz="1600" dirty="0"/>
              <a:t>)</a:t>
            </a:r>
          </a:p>
          <a:p>
            <a:endParaRPr lang="de-LU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LU" sz="1600" b="1" dirty="0"/>
              <a:t>Guillaume-Louis </a:t>
            </a:r>
            <a:r>
              <a:rPr lang="de-LU" sz="1600" b="1" dirty="0" err="1"/>
              <a:t>Bocquillon</a:t>
            </a:r>
            <a:r>
              <a:rPr lang="de-LU" sz="1600" dirty="0"/>
              <a:t>, pseudonym </a:t>
            </a:r>
            <a:br>
              <a:rPr lang="de-LU" sz="1600" dirty="0"/>
            </a:br>
            <a:r>
              <a:rPr lang="de-LU" sz="1600" b="1" dirty="0" err="1"/>
              <a:t>Wilhem</a:t>
            </a:r>
            <a:r>
              <a:rPr lang="de-LU" sz="1600" dirty="0"/>
              <a:t> oder  </a:t>
            </a:r>
            <a:r>
              <a:rPr lang="de-LU" sz="1600" b="1" dirty="0" err="1"/>
              <a:t>Bocquillon-Wilhem</a:t>
            </a:r>
            <a:r>
              <a:rPr lang="de-LU" sz="1600" dirty="0"/>
              <a:t> (1781-1842)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LU" sz="1600" b="1" dirty="0" err="1"/>
              <a:t>Fréderic</a:t>
            </a:r>
            <a:r>
              <a:rPr lang="de-LU" sz="1600" b="1" dirty="0"/>
              <a:t> </a:t>
            </a:r>
            <a:r>
              <a:rPr lang="de-LU" sz="1600" b="1" dirty="0" err="1"/>
              <a:t>Massimino</a:t>
            </a:r>
            <a:r>
              <a:rPr lang="de-LU" sz="1600" b="1" dirty="0"/>
              <a:t> </a:t>
            </a:r>
            <a:r>
              <a:rPr lang="de-LU" sz="1600" dirty="0"/>
              <a:t>(1775-1858)</a:t>
            </a:r>
            <a:br>
              <a:rPr lang="de-LU" sz="1600" dirty="0"/>
            </a:br>
            <a:r>
              <a:rPr lang="de-LU" sz="1600" dirty="0"/>
              <a:t>und Entwicklung von Musikalität</a:t>
            </a:r>
            <a:br>
              <a:rPr lang="de-LU" sz="1600" dirty="0"/>
            </a:br>
            <a:endParaRPr lang="de-L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L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LU" sz="1600" dirty="0"/>
              <a:t>[</a:t>
            </a:r>
            <a:r>
              <a:rPr lang="de-LU" sz="1600" dirty="0" err="1">
                <a:solidFill>
                  <a:srgbClr val="FF0000"/>
                </a:solidFill>
              </a:rPr>
              <a:t>El</a:t>
            </a:r>
            <a:r>
              <a:rPr lang="de-LU" sz="1600" dirty="0">
                <a:solidFill>
                  <a:srgbClr val="FF0000"/>
                </a:solidFill>
              </a:rPr>
              <a:t> </a:t>
            </a:r>
            <a:r>
              <a:rPr lang="de-LU" sz="1600" dirty="0" err="1">
                <a:solidFill>
                  <a:srgbClr val="FF0000"/>
                </a:solidFill>
              </a:rPr>
              <a:t>sistema</a:t>
            </a:r>
            <a:r>
              <a:rPr lang="de-LU" sz="1600" dirty="0">
                <a:solidFill>
                  <a:srgbClr val="FF0000"/>
                </a:solidFill>
              </a:rPr>
              <a:t> (Venezuela)</a:t>
            </a:r>
            <a:br>
              <a:rPr lang="de-LU" sz="1600" dirty="0">
                <a:solidFill>
                  <a:srgbClr val="FF0000"/>
                </a:solidFill>
              </a:rPr>
            </a:br>
            <a:r>
              <a:rPr lang="de-LU" sz="1600" b="1" dirty="0">
                <a:solidFill>
                  <a:srgbClr val="FF0000"/>
                </a:solidFill>
              </a:rPr>
              <a:t>José Antonio Abreu </a:t>
            </a:r>
            <a:r>
              <a:rPr lang="de-LU" sz="1600" dirty="0">
                <a:solidFill>
                  <a:srgbClr val="FF0000"/>
                </a:solidFill>
              </a:rPr>
              <a:t>(1939-2018)</a:t>
            </a:r>
            <a:r>
              <a:rPr lang="de-LU" sz="1600" dirty="0"/>
              <a:t>]</a:t>
            </a:r>
          </a:p>
          <a:p>
            <a:endParaRPr lang="de-LU" sz="1600" dirty="0"/>
          </a:p>
          <a:p>
            <a:endParaRPr lang="en-GB" sz="1600" dirty="0"/>
          </a:p>
        </p:txBody>
      </p:sp>
      <p:pic>
        <p:nvPicPr>
          <p:cNvPr id="17" name="Grafik 1" descr="Ein Bild, das Objekt enthält.&#10;&#10;Automatisch generierte Beschreibung"/>
          <p:cNvPicPr/>
          <p:nvPr/>
        </p:nvPicPr>
        <p:blipFill>
          <a:blip r:embed="rId4"/>
          <a:stretch>
            <a:fillRect/>
          </a:stretch>
        </p:blipFill>
        <p:spPr>
          <a:xfrm>
            <a:off x="5809600" y="5910199"/>
            <a:ext cx="5756910" cy="76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3863" y="336052"/>
            <a:ext cx="6092018" cy="120032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de-CH" b="1" dirty="0" err="1"/>
              <a:t>Massimino</a:t>
            </a:r>
            <a:r>
              <a:rPr lang="de-CH" dirty="0"/>
              <a:t> «</a:t>
            </a:r>
            <a:r>
              <a:rPr lang="de-CH" i="1" dirty="0"/>
              <a:t>Man muss einen Schritt weiter gehen und die Aufmerksamkeit der Schüler auf das simultane Lesen der Noten und des Textes lenken</a:t>
            </a:r>
            <a:r>
              <a:rPr lang="de-CH" dirty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=&gt; Entwicklung von Musikalität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1822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:a16="http://schemas.microsoft.com/office/drawing/2014/main" id="{BB91C948-8317-6948-AC0B-D3AA3BCC8FBE}"/>
              </a:ext>
            </a:extLst>
          </p:cNvPr>
          <p:cNvSpPr/>
          <p:nvPr/>
        </p:nvSpPr>
        <p:spPr>
          <a:xfrm>
            <a:off x="473568" y="136117"/>
            <a:ext cx="7371865" cy="65864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GB" sz="2400" b="1" dirty="0" err="1"/>
              <a:t>Ungarische</a:t>
            </a:r>
            <a:r>
              <a:rPr lang="en-GB" sz="2400" b="1" dirty="0"/>
              <a:t> </a:t>
            </a:r>
            <a:r>
              <a:rPr lang="en-GB" sz="2400" b="1" dirty="0" err="1"/>
              <a:t>Musikpädagogik</a:t>
            </a:r>
            <a:endParaRPr lang="en-GB" sz="2400" dirty="0"/>
          </a:p>
          <a:p>
            <a:endParaRPr lang="de-LU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[</a:t>
            </a:r>
            <a:r>
              <a:rPr lang="de-CH" dirty="0">
                <a:solidFill>
                  <a:srgbClr val="FF0000"/>
                </a:solidFill>
              </a:rPr>
              <a:t>Béla Bartók (1881-1945)</a:t>
            </a:r>
            <a:r>
              <a:rPr lang="de-CH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Zoltán</a:t>
            </a:r>
            <a:r>
              <a:rPr lang="en-GB" dirty="0"/>
              <a:t> </a:t>
            </a:r>
            <a:r>
              <a:rPr lang="en-GB" dirty="0" err="1"/>
              <a:t>Kodály</a:t>
            </a:r>
            <a:r>
              <a:rPr lang="en-GB" dirty="0"/>
              <a:t> (1882 – 1967)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Jenő</a:t>
            </a:r>
            <a:r>
              <a:rPr lang="en-GB" dirty="0"/>
              <a:t> </a:t>
            </a:r>
            <a:r>
              <a:rPr lang="en-GB" dirty="0" err="1"/>
              <a:t>Ádám</a:t>
            </a:r>
            <a:r>
              <a:rPr lang="en-GB" dirty="0"/>
              <a:t> </a:t>
            </a:r>
            <a:r>
              <a:rPr lang="de-CH" dirty="0"/>
              <a:t>(</a:t>
            </a:r>
            <a:r>
              <a:rPr lang="en-GB" dirty="0"/>
              <a:t>1896-1982) </a:t>
            </a:r>
            <a:br>
              <a:rPr lang="en-GB" dirty="0"/>
            </a:br>
            <a:r>
              <a:rPr lang="en-GB" i="1" dirty="0" err="1"/>
              <a:t>Módszeres</a:t>
            </a:r>
            <a:r>
              <a:rPr lang="en-GB" i="1" dirty="0"/>
              <a:t> </a:t>
            </a:r>
            <a:r>
              <a:rPr lang="en-GB" i="1" dirty="0" err="1"/>
              <a:t>énektanítás</a:t>
            </a:r>
            <a:r>
              <a:rPr lang="en-GB" i="1" dirty="0"/>
              <a:t> </a:t>
            </a:r>
            <a:r>
              <a:rPr lang="en-GB" dirty="0"/>
              <a:t>(</a:t>
            </a:r>
            <a:r>
              <a:rPr lang="en-GB" dirty="0" err="1">
                <a:solidFill>
                  <a:srgbClr val="0070C0"/>
                </a:solidFill>
              </a:rPr>
              <a:t>Lehrwerk</a:t>
            </a:r>
            <a:r>
              <a:rPr lang="en-GB" dirty="0"/>
              <a:t> </a:t>
            </a:r>
            <a:r>
              <a:rPr lang="en-GB" dirty="0" err="1"/>
              <a:t>zum</a:t>
            </a:r>
            <a:r>
              <a:rPr lang="en-GB" dirty="0"/>
              <a:t> </a:t>
            </a:r>
            <a:r>
              <a:rPr lang="en-GB" dirty="0" err="1"/>
              <a:t>Klassensingen</a:t>
            </a:r>
            <a:r>
              <a:rPr lang="en-GB" dirty="0"/>
              <a:t>)</a:t>
            </a:r>
            <a:br>
              <a:rPr lang="en-GB" sz="1600" dirty="0"/>
            </a:br>
            <a:r>
              <a:rPr lang="en-GB" sz="800" u="sng" dirty="0">
                <a:hlinkClick r:id="rId3"/>
              </a:rPr>
              <a:t>https://lfze.hu/notable-alumni/adam-jeno-1766</a:t>
            </a:r>
            <a:endParaRPr lang="en-GB" sz="8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Erzsébet</a:t>
            </a:r>
            <a:r>
              <a:rPr lang="en-GB" dirty="0"/>
              <a:t> </a:t>
            </a:r>
            <a:r>
              <a:rPr lang="en-GB" dirty="0" err="1"/>
              <a:t>Szőnyi</a:t>
            </a:r>
            <a:r>
              <a:rPr lang="en-GB" dirty="0"/>
              <a:t> (*1924)</a:t>
            </a:r>
            <a:br>
              <a:rPr lang="en-GB" dirty="0"/>
            </a:br>
            <a:r>
              <a:rPr lang="en-GB" dirty="0" err="1">
                <a:solidFill>
                  <a:srgbClr val="0070C0"/>
                </a:solidFill>
              </a:rPr>
              <a:t>Verbreitung</a:t>
            </a:r>
            <a:r>
              <a:rPr lang="en-GB" dirty="0"/>
              <a:t> des </a:t>
            </a:r>
            <a:r>
              <a:rPr lang="en-GB" dirty="0" err="1"/>
              <a:t>Kodály-Konzepts</a:t>
            </a:r>
            <a:br>
              <a:rPr lang="en-GB" sz="1600" b="1" dirty="0"/>
            </a:br>
            <a:r>
              <a:rPr lang="en-GB" sz="800" dirty="0">
                <a:hlinkClick r:id="rId4"/>
              </a:rPr>
              <a:t>https://lfze.hu/notable-alumni/szonyi-erzsebet-1708</a:t>
            </a:r>
            <a:r>
              <a:rPr lang="en-GB" sz="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László </a:t>
            </a:r>
            <a:r>
              <a:rPr lang="en-GB" dirty="0" err="1"/>
              <a:t>Sáry</a:t>
            </a:r>
            <a:r>
              <a:rPr lang="en-GB" dirty="0"/>
              <a:t> (*1940)</a:t>
            </a:r>
            <a:br>
              <a:rPr lang="en-GB" dirty="0"/>
            </a:br>
            <a:r>
              <a:rPr lang="en-GB" dirty="0" err="1"/>
              <a:t>Sáry-</a:t>
            </a:r>
            <a:r>
              <a:rPr lang="en-GB" b="1" dirty="0" err="1"/>
              <a:t>Methode</a:t>
            </a:r>
            <a:r>
              <a:rPr lang="en-GB" dirty="0"/>
              <a:t> </a:t>
            </a:r>
            <a:br>
              <a:rPr lang="en-GB" dirty="0"/>
            </a:br>
            <a:r>
              <a:rPr lang="en-GB" i="1" dirty="0" err="1"/>
              <a:t>Sáry</a:t>
            </a:r>
            <a:r>
              <a:rPr lang="en-GB" i="1" dirty="0"/>
              <a:t> </a:t>
            </a:r>
            <a:r>
              <a:rPr lang="en-GB" i="1" dirty="0" err="1"/>
              <a:t>módszer</a:t>
            </a:r>
            <a:r>
              <a:rPr lang="en-GB" i="1" dirty="0"/>
              <a:t> – </a:t>
            </a:r>
            <a:r>
              <a:rPr lang="en-GB" i="1" dirty="0" err="1"/>
              <a:t>Kreatív</a:t>
            </a:r>
            <a:r>
              <a:rPr lang="en-GB" i="1" dirty="0"/>
              <a:t> </a:t>
            </a:r>
            <a:r>
              <a:rPr lang="en-GB" i="1" dirty="0" err="1"/>
              <a:t>zenei</a:t>
            </a:r>
            <a:r>
              <a:rPr lang="en-GB" i="1" dirty="0"/>
              <a:t> </a:t>
            </a:r>
            <a:r>
              <a:rPr lang="en-GB" i="1" dirty="0" err="1"/>
              <a:t>gyakorlatok</a:t>
            </a:r>
            <a:br>
              <a:rPr lang="en-GB" dirty="0"/>
            </a:br>
            <a:r>
              <a:rPr lang="en-GB" dirty="0" err="1"/>
              <a:t>dt.</a:t>
            </a:r>
            <a:r>
              <a:rPr lang="en-GB" dirty="0"/>
              <a:t>: </a:t>
            </a:r>
            <a:r>
              <a:rPr lang="en-GB" i="1" dirty="0" err="1"/>
              <a:t>Übungen</a:t>
            </a:r>
            <a:r>
              <a:rPr lang="en-GB" i="1" dirty="0"/>
              <a:t> </a:t>
            </a:r>
            <a:r>
              <a:rPr lang="en-GB" i="1" dirty="0" err="1"/>
              <a:t>zum</a:t>
            </a:r>
            <a:r>
              <a:rPr lang="en-GB" i="1" dirty="0"/>
              <a:t> </a:t>
            </a:r>
            <a:r>
              <a:rPr lang="en-GB" i="1" dirty="0" err="1"/>
              <a:t>kreativen</a:t>
            </a:r>
            <a:r>
              <a:rPr lang="en-GB" i="1" dirty="0"/>
              <a:t> </a:t>
            </a:r>
            <a:r>
              <a:rPr lang="en-GB" i="1" dirty="0" err="1"/>
              <a:t>Musizieren</a:t>
            </a:r>
            <a:br>
              <a:rPr lang="en-GB" dirty="0"/>
            </a:br>
            <a:r>
              <a:rPr lang="en-GB" dirty="0" err="1">
                <a:solidFill>
                  <a:srgbClr val="0070C0"/>
                </a:solidFill>
              </a:rPr>
              <a:t>Musikpädagogische</a:t>
            </a:r>
            <a:r>
              <a:rPr lang="en-GB" dirty="0"/>
              <a:t> </a:t>
            </a:r>
            <a:r>
              <a:rPr lang="en-GB" b="1" dirty="0" err="1">
                <a:solidFill>
                  <a:srgbClr val="0070C0"/>
                </a:solidFill>
              </a:rPr>
              <a:t>Konzepte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den </a:t>
            </a:r>
            <a:r>
              <a:rPr lang="en-GB" dirty="0" err="1"/>
              <a:t>Zugang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neuer</a:t>
            </a:r>
            <a:r>
              <a:rPr lang="en-GB" dirty="0"/>
              <a:t> </a:t>
            </a:r>
            <a:r>
              <a:rPr lang="en-GB" dirty="0" err="1"/>
              <a:t>Musik</a:t>
            </a:r>
            <a:br>
              <a:rPr lang="en-GB" dirty="0"/>
            </a:br>
            <a:r>
              <a:rPr lang="en-GB" sz="800" u="sng" dirty="0">
                <a:hlinkClick r:id="rId5"/>
              </a:rPr>
              <a:t>http://www.sary.hu/sarylaszlo/english/kreativ_zenei_gyakorlatok.htm</a:t>
            </a:r>
            <a:endParaRPr lang="en-GB" sz="800" u="sng" dirty="0"/>
          </a:p>
          <a:p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Katalin</a:t>
            </a:r>
            <a:r>
              <a:rPr lang="en-GB" dirty="0"/>
              <a:t> </a:t>
            </a:r>
            <a:r>
              <a:rPr lang="en-GB" dirty="0" err="1"/>
              <a:t>Forrai</a:t>
            </a:r>
            <a:r>
              <a:rPr lang="en-GB" dirty="0"/>
              <a:t> (1926-2004)</a:t>
            </a:r>
            <a:br>
              <a:rPr lang="en-GB" dirty="0"/>
            </a:br>
            <a:r>
              <a:rPr lang="en-GB" dirty="0" err="1"/>
              <a:t>Verbreitung</a:t>
            </a:r>
            <a:r>
              <a:rPr lang="en-GB" dirty="0"/>
              <a:t> der </a:t>
            </a:r>
            <a:r>
              <a:rPr lang="en-GB" dirty="0" err="1"/>
              <a:t>Kodály-Konzepts</a:t>
            </a:r>
            <a:r>
              <a:rPr lang="en-GB" dirty="0"/>
              <a:t> in der </a:t>
            </a:r>
            <a:r>
              <a:rPr lang="en-GB" dirty="0" err="1">
                <a:solidFill>
                  <a:schemeClr val="accent1"/>
                </a:solidFill>
              </a:rPr>
              <a:t>frühkindliche</a:t>
            </a:r>
            <a:r>
              <a:rPr lang="en-GB" dirty="0" err="1"/>
              <a:t>n</a:t>
            </a:r>
            <a:r>
              <a:rPr lang="en-GB" dirty="0"/>
              <a:t> </a:t>
            </a:r>
            <a:r>
              <a:rPr lang="en-GB" dirty="0">
                <a:solidFill>
                  <a:schemeClr val="accent1"/>
                </a:solidFill>
              </a:rPr>
              <a:t>Phase</a:t>
            </a:r>
            <a:br>
              <a:rPr lang="en-GB" dirty="0"/>
            </a:br>
            <a:r>
              <a:rPr lang="en-GB" sz="800" dirty="0"/>
              <a:t>(Beth Mattingly, </a:t>
            </a:r>
            <a:r>
              <a:rPr lang="en-GB" sz="800" i="1" dirty="0" err="1"/>
              <a:t>Katalin</a:t>
            </a:r>
            <a:r>
              <a:rPr lang="en-GB" sz="800" i="1" dirty="0"/>
              <a:t> </a:t>
            </a:r>
            <a:r>
              <a:rPr lang="en-GB" sz="800" i="1" dirty="0" err="1"/>
              <a:t>Forrai</a:t>
            </a:r>
            <a:r>
              <a:rPr lang="en-GB" sz="800" i="1" dirty="0"/>
              <a:t> and the Development of the </a:t>
            </a:r>
            <a:r>
              <a:rPr lang="en-GB" sz="800" i="1" dirty="0" err="1"/>
              <a:t>Kodály</a:t>
            </a:r>
            <a:r>
              <a:rPr lang="en-GB" sz="800" i="1" dirty="0"/>
              <a:t> Concept in Early Childhood Music Education</a:t>
            </a:r>
            <a:r>
              <a:rPr lang="en-GB" sz="800" dirty="0"/>
              <a:t>, phil. </a:t>
            </a:r>
            <a:r>
              <a:rPr lang="en-GB" sz="800" dirty="0" err="1"/>
              <a:t>Diss</a:t>
            </a:r>
            <a:r>
              <a:rPr lang="en-GB" sz="800" dirty="0"/>
              <a:t> </a:t>
            </a:r>
            <a:r>
              <a:rPr lang="en-GB" sz="800" dirty="0" err="1"/>
              <a:t>Universität</a:t>
            </a:r>
            <a:r>
              <a:rPr lang="en-GB" sz="800" dirty="0"/>
              <a:t> Oklahoma, 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Erzsébet</a:t>
            </a:r>
            <a:r>
              <a:rPr lang="en-GB" dirty="0"/>
              <a:t> </a:t>
            </a:r>
            <a:r>
              <a:rPr lang="en-GB" dirty="0" err="1"/>
              <a:t>Hegyi</a:t>
            </a:r>
            <a:r>
              <a:rPr lang="en-GB" dirty="0"/>
              <a:t> (1927-2017)</a:t>
            </a:r>
            <a:br>
              <a:rPr lang="en-GB" dirty="0"/>
            </a:br>
            <a:r>
              <a:rPr lang="en-GB" dirty="0" err="1">
                <a:solidFill>
                  <a:schemeClr val="accent1"/>
                </a:solidFill>
              </a:rPr>
              <a:t>Verbreitung</a:t>
            </a:r>
            <a:r>
              <a:rPr lang="en-GB" dirty="0"/>
              <a:t> des </a:t>
            </a:r>
            <a:r>
              <a:rPr lang="en-GB" dirty="0" err="1"/>
              <a:t>Kodály-Konzepts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LU" sz="1600" dirty="0"/>
          </a:p>
          <a:p>
            <a:endParaRPr lang="en-GB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26B15F-3883-44E6-B57D-753386BC2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-4011"/>
            <a:ext cx="4064508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2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E5753F37-E700-4C90-A25A-39466AC98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4866" y="2490788"/>
            <a:ext cx="3062785" cy="1876425"/>
          </a:xfrm>
          <a:prstGeom prst="plaque">
            <a:avLst>
              <a:gd name="adj" fmla="val 11524"/>
            </a:avLst>
          </a:prstGeom>
          <a:gradFill>
            <a:gsLst>
              <a:gs pos="0">
                <a:schemeClr val="bg1">
                  <a:alpha val="64000"/>
                </a:schemeClr>
              </a:gs>
              <a:gs pos="85000">
                <a:schemeClr val="bg1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 w="127000" cmpd="thickThin">
            <a:solidFill>
              <a:schemeClr val="bg1">
                <a:lumMod val="75000"/>
              </a:schemeClr>
            </a:solidFill>
            <a:miter lim="800000"/>
          </a:ln>
          <a:effectLst>
            <a:outerShdw blurRad="114300" sx="101000" sy="101000" algn="ctr" rotWithShape="0">
              <a:schemeClr val="tx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B0B713B-A520-FA4C-8A36-17F1CAE0829F}"/>
              </a:ext>
            </a:extLst>
          </p:cNvPr>
          <p:cNvSpPr/>
          <p:nvPr/>
        </p:nvSpPr>
        <p:spPr>
          <a:xfrm>
            <a:off x="8789335" y="2759242"/>
            <a:ext cx="2728897" cy="133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+mj-lt"/>
                <a:ea typeface="+mj-ea"/>
                <a:cs typeface="+mj-cs"/>
              </a:rPr>
              <a:t>Solfège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2B02AF-4ABD-544C-AB21-8D694F327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3407" y="21632"/>
            <a:ext cx="844706" cy="71475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0B1FF41-ED49-0140-904F-19FE39C6BDF3}"/>
              </a:ext>
            </a:extLst>
          </p:cNvPr>
          <p:cNvSpPr/>
          <p:nvPr/>
        </p:nvSpPr>
        <p:spPr>
          <a:xfrm>
            <a:off x="1014732" y="6468629"/>
            <a:ext cx="21387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000" dirty="0"/>
              <a:t>Mail Zsuzsa </a:t>
            </a:r>
            <a:r>
              <a:rPr lang="de-CH" sz="1000" dirty="0" err="1"/>
              <a:t>Buzas</a:t>
            </a:r>
            <a:r>
              <a:rPr lang="de-CH" sz="1000" dirty="0"/>
              <a:t>, 4. November 2019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101112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B0B713B-A520-FA4C-8A36-17F1CAE0829F}"/>
              </a:ext>
            </a:extLst>
          </p:cNvPr>
          <p:cNvSpPr/>
          <p:nvPr/>
        </p:nvSpPr>
        <p:spPr>
          <a:xfrm>
            <a:off x="614108" y="140443"/>
            <a:ext cx="11044052" cy="756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de-LU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Solfège in alternativen Notationsformen</a:t>
            </a:r>
            <a:endParaRPr lang="de-DE" sz="44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178" y="937695"/>
            <a:ext cx="6096000" cy="1200329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r>
              <a:rPr lang="en-GB" b="1" dirty="0"/>
              <a:t>Jean-Jacques </a:t>
            </a:r>
            <a:r>
              <a:rPr lang="en-GB" b="1" dirty="0" err="1"/>
              <a:t>Souhaitty</a:t>
            </a:r>
            <a:r>
              <a:rPr lang="en-GB" b="1" dirty="0"/>
              <a:t> </a:t>
            </a:r>
            <a:r>
              <a:rPr lang="en-GB" dirty="0"/>
              <a:t>(* ca. 1632; † ca. 1697) </a:t>
            </a:r>
          </a:p>
          <a:p>
            <a:r>
              <a:rPr lang="en-GB" i="1" dirty="0"/>
              <a:t>Nouveaux </a:t>
            </a:r>
            <a:r>
              <a:rPr lang="en-GB" i="1" dirty="0" err="1"/>
              <a:t>élémens</a:t>
            </a:r>
            <a:r>
              <a:rPr lang="en-GB" i="1" dirty="0"/>
              <a:t> de chant </a:t>
            </a:r>
            <a:r>
              <a:rPr lang="en-GB" i="1" dirty="0" err="1"/>
              <a:t>ou</a:t>
            </a:r>
            <a:r>
              <a:rPr lang="en-GB" i="1" dirty="0"/>
              <a:t> </a:t>
            </a:r>
            <a:r>
              <a:rPr lang="en-GB" i="1" dirty="0" err="1"/>
              <a:t>l'essay</a:t>
            </a:r>
            <a:r>
              <a:rPr lang="en-GB" i="1" dirty="0"/>
              <a:t> </a:t>
            </a:r>
            <a:r>
              <a:rPr lang="en-GB" i="1" dirty="0" err="1"/>
              <a:t>d'une</a:t>
            </a:r>
            <a:r>
              <a:rPr lang="en-GB" i="1" dirty="0"/>
              <a:t> nouvelle </a:t>
            </a:r>
            <a:r>
              <a:rPr lang="en-GB" i="1" dirty="0" err="1"/>
              <a:t>découverte</a:t>
            </a:r>
            <a:r>
              <a:rPr lang="en-GB" i="1" dirty="0"/>
              <a:t> </a:t>
            </a:r>
            <a:r>
              <a:rPr lang="en-GB" i="1" dirty="0" err="1"/>
              <a:t>qu'on</a:t>
            </a:r>
            <a:r>
              <a:rPr lang="en-GB" i="1" dirty="0"/>
              <a:t> a </a:t>
            </a:r>
            <a:r>
              <a:rPr lang="en-GB" i="1" dirty="0" err="1"/>
              <a:t>faite</a:t>
            </a:r>
            <a:r>
              <a:rPr lang="en-GB" i="1" dirty="0"/>
              <a:t> </a:t>
            </a:r>
            <a:r>
              <a:rPr lang="en-GB" i="1" dirty="0" err="1"/>
              <a:t>dans</a:t>
            </a:r>
            <a:r>
              <a:rPr lang="en-GB" i="1" dirty="0"/>
              <a:t> </a:t>
            </a:r>
            <a:r>
              <a:rPr lang="en-GB" i="1" dirty="0" err="1"/>
              <a:t>l'art</a:t>
            </a:r>
            <a:r>
              <a:rPr lang="en-GB" i="1" dirty="0"/>
              <a:t> de chanter </a:t>
            </a:r>
            <a:r>
              <a:rPr lang="en-GB" dirty="0"/>
              <a:t>(Paris, Pierre le Petit, 1677), </a:t>
            </a:r>
            <a:r>
              <a:rPr lang="en-GB" sz="1200" dirty="0" err="1"/>
              <a:t>hier</a:t>
            </a:r>
            <a:r>
              <a:rPr lang="en-GB" sz="1200" dirty="0"/>
              <a:t> S. 24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249" y="4049015"/>
            <a:ext cx="4105275" cy="723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087" y="4911655"/>
            <a:ext cx="3657600" cy="60007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63301" y="3776372"/>
            <a:ext cx="6163877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fr-FR" b="1" dirty="0"/>
              <a:t>Jean-Jacques Rousseau </a:t>
            </a:r>
            <a:r>
              <a:rPr lang="fr-FR" dirty="0"/>
              <a:t>(1712–1778)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Projet concernant de nouveaux signes pour la musique </a:t>
            </a:r>
            <a:r>
              <a:rPr lang="fr-FR" dirty="0"/>
              <a:t>(1742)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Dissertation sur la musique moderne </a:t>
            </a:r>
            <a:r>
              <a:rPr lang="fr-FR" dirty="0"/>
              <a:t>(1743), </a:t>
            </a:r>
            <a:r>
              <a:rPr lang="fr-FR" sz="1200" dirty="0"/>
              <a:t>hier S. 74</a:t>
            </a:r>
            <a:endParaRPr lang="en-GB" sz="1200" dirty="0"/>
          </a:p>
        </p:txBody>
      </p:sp>
      <p:sp>
        <p:nvSpPr>
          <p:cNvPr id="2" name="Rectangle 1"/>
          <p:cNvSpPr/>
          <p:nvPr/>
        </p:nvSpPr>
        <p:spPr>
          <a:xfrm>
            <a:off x="6668229" y="891529"/>
            <a:ext cx="3105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LU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Ziffernnotation</a:t>
            </a:r>
            <a:endParaRPr lang="en-GB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50285" y="1871598"/>
            <a:ext cx="5241715" cy="203132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fr-FR" b="1" dirty="0" err="1"/>
              <a:t>Galin</a:t>
            </a:r>
            <a:r>
              <a:rPr lang="fr-FR" b="1" dirty="0"/>
              <a:t>-Paris-Chevé </a:t>
            </a:r>
            <a:br>
              <a:rPr lang="fr-FR" b="1" dirty="0"/>
            </a:br>
            <a:r>
              <a:rPr lang="fr-FR" dirty="0"/>
              <a:t>Pierre </a:t>
            </a:r>
            <a:r>
              <a:rPr lang="fr-FR" dirty="0" err="1"/>
              <a:t>Galin</a:t>
            </a:r>
            <a:r>
              <a:rPr lang="fr-FR" dirty="0"/>
              <a:t> (1786-1821), Aimé Paris (1798-1866) und </a:t>
            </a:r>
            <a:br>
              <a:rPr lang="fr-FR" dirty="0"/>
            </a:br>
            <a:r>
              <a:rPr lang="fr-FR" dirty="0"/>
              <a:t>Émile Chevé (1804-1864)</a:t>
            </a:r>
            <a:endParaRPr lang="fr-FR" b="1" dirty="0"/>
          </a:p>
          <a:p>
            <a:r>
              <a:rPr lang="fr-FR" dirty="0"/>
              <a:t>ab </a:t>
            </a:r>
            <a:r>
              <a:rPr lang="fr-FR" dirty="0" err="1"/>
              <a:t>Mitte</a:t>
            </a:r>
            <a:r>
              <a:rPr lang="fr-FR" dirty="0"/>
              <a:t> des 18. </a:t>
            </a:r>
            <a:r>
              <a:rPr lang="fr-FR" dirty="0" err="1"/>
              <a:t>Jhs</a:t>
            </a:r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Méthode musicale </a:t>
            </a:r>
            <a:r>
              <a:rPr lang="fr-FR" dirty="0"/>
              <a:t>(1860)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Méthode de musique chiffrée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Méthode modale </a:t>
            </a:r>
            <a:r>
              <a:rPr lang="fr-FR" dirty="0" err="1"/>
              <a:t>Galin</a:t>
            </a:r>
            <a:r>
              <a:rPr lang="fr-FR" dirty="0"/>
              <a:t>-Paris-Chevé</a:t>
            </a:r>
          </a:p>
        </p:txBody>
      </p:sp>
      <p:sp>
        <p:nvSpPr>
          <p:cNvPr id="12" name="Down Arrow 11"/>
          <p:cNvSpPr/>
          <p:nvPr/>
        </p:nvSpPr>
        <p:spPr>
          <a:xfrm rot="12679030">
            <a:off x="6154985" y="3992526"/>
            <a:ext cx="344385" cy="20506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890" y="4724817"/>
            <a:ext cx="3700368" cy="2066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09" y="2188803"/>
            <a:ext cx="5082102" cy="1536789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322231" y="2155326"/>
            <a:ext cx="344385" cy="13762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214195" y="5650470"/>
            <a:ext cx="27013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hlinkClick r:id="rId7"/>
              </a:rPr>
              <a:t>https://doi.org/10.1093/gmo/9781561592630.article.10531</a:t>
            </a:r>
            <a:r>
              <a:rPr lang="en-GB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632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BB88988-9486-1643-A876-C3FDB3DAD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0" b="2"/>
          <a:stretch/>
        </p:blipFill>
        <p:spPr>
          <a:xfrm>
            <a:off x="996044" y="917497"/>
            <a:ext cx="5812530" cy="490318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26B15F-3883-44E6-B57D-753386BC2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-4011"/>
            <a:ext cx="4064508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2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E5753F37-E700-4C90-A25A-39466AC98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4866" y="2490788"/>
            <a:ext cx="3062785" cy="1876425"/>
          </a:xfrm>
          <a:prstGeom prst="plaque">
            <a:avLst>
              <a:gd name="adj" fmla="val 11524"/>
            </a:avLst>
          </a:prstGeom>
          <a:gradFill>
            <a:gsLst>
              <a:gs pos="0">
                <a:schemeClr val="bg1">
                  <a:alpha val="64000"/>
                </a:schemeClr>
              </a:gs>
              <a:gs pos="85000">
                <a:schemeClr val="bg1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 w="127000" cmpd="thickThin">
            <a:solidFill>
              <a:schemeClr val="bg1">
                <a:lumMod val="75000"/>
              </a:schemeClr>
            </a:solidFill>
            <a:miter lim="800000"/>
          </a:ln>
          <a:effectLst>
            <a:outerShdw blurRad="114300" sx="101000" sy="101000" algn="ctr" rotWithShape="0">
              <a:schemeClr val="tx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B0B713B-A520-FA4C-8A36-17F1CAE0829F}"/>
              </a:ext>
            </a:extLst>
          </p:cNvPr>
          <p:cNvSpPr/>
          <p:nvPr/>
        </p:nvSpPr>
        <p:spPr>
          <a:xfrm>
            <a:off x="8789335" y="2759242"/>
            <a:ext cx="2728897" cy="133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+mj-lt"/>
                <a:ea typeface="+mj-ea"/>
                <a:cs typeface="+mj-cs"/>
              </a:rPr>
              <a:t>Solfège in </a:t>
            </a:r>
            <a:r>
              <a:rPr lang="en-US" sz="2800" dirty="0" err="1">
                <a:latin typeface="+mj-lt"/>
                <a:ea typeface="+mj-ea"/>
                <a:cs typeface="+mj-cs"/>
              </a:rPr>
              <a:t>alternativen</a:t>
            </a:r>
            <a:r>
              <a:rPr lang="en-US" sz="2800" dirty="0"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latin typeface="+mj-lt"/>
                <a:ea typeface="+mj-ea"/>
                <a:cs typeface="+mj-cs"/>
              </a:rPr>
              <a:t>Notationsformen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91129" y="4870112"/>
            <a:ext cx="3966555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LU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Tonsilbennotation</a:t>
            </a:r>
          </a:p>
          <a:p>
            <a:pPr>
              <a:spcAft>
                <a:spcPts val="600"/>
              </a:spcAft>
            </a:pPr>
            <a:r>
              <a:rPr lang="en-GB" sz="2800" dirty="0"/>
              <a:t>Stefan </a:t>
            </a:r>
            <a:r>
              <a:rPr lang="en-GB" sz="2800" dirty="0" err="1"/>
              <a:t>Paluselli</a:t>
            </a:r>
            <a:r>
              <a:rPr lang="en-GB" sz="2800" dirty="0"/>
              <a:t> </a:t>
            </a:r>
            <a:br>
              <a:rPr lang="en-GB" sz="2800" dirty="0"/>
            </a:br>
            <a:r>
              <a:rPr lang="en-GB" sz="2800" dirty="0"/>
              <a:t>(1748-1805)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2B02AF-4ABD-544C-AB21-8D694F327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223" y="-8022"/>
            <a:ext cx="844706" cy="7147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36495" y="5948829"/>
            <a:ext cx="33316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" dirty="0"/>
              <a:t>http://ausstellungen.musikland-tirol.at/content/ausstellung/paluselli/ </a:t>
            </a:r>
            <a:endParaRPr lang="de-CH" sz="800" dirty="0"/>
          </a:p>
        </p:txBody>
      </p:sp>
    </p:spTree>
    <p:extLst>
      <p:ext uri="{BB962C8B-B14F-4D97-AF65-F5344CB8AC3E}">
        <p14:creationId xmlns:p14="http://schemas.microsoft.com/office/powerpoint/2010/main" val="272801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26B15F-3883-44E6-B57D-753386BC2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-4011"/>
            <a:ext cx="4064508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2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E5753F37-E700-4C90-A25A-39466AC98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4866" y="2490788"/>
            <a:ext cx="3062785" cy="1876425"/>
          </a:xfrm>
          <a:prstGeom prst="plaque">
            <a:avLst>
              <a:gd name="adj" fmla="val 11524"/>
            </a:avLst>
          </a:prstGeom>
          <a:gradFill>
            <a:gsLst>
              <a:gs pos="0">
                <a:schemeClr val="bg1">
                  <a:alpha val="64000"/>
                </a:schemeClr>
              </a:gs>
              <a:gs pos="85000">
                <a:schemeClr val="bg1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 w="127000" cmpd="thickThin">
            <a:solidFill>
              <a:schemeClr val="bg1">
                <a:lumMod val="75000"/>
              </a:schemeClr>
            </a:solidFill>
            <a:miter lim="800000"/>
          </a:ln>
          <a:effectLst>
            <a:outerShdw blurRad="114300" sx="101000" sy="101000" algn="ctr" rotWithShape="0">
              <a:schemeClr val="tx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B0B713B-A520-FA4C-8A36-17F1CAE0829F}"/>
              </a:ext>
            </a:extLst>
          </p:cNvPr>
          <p:cNvSpPr/>
          <p:nvPr/>
        </p:nvSpPr>
        <p:spPr>
          <a:xfrm>
            <a:off x="8789335" y="2759242"/>
            <a:ext cx="2728897" cy="133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+mj-lt"/>
                <a:ea typeface="+mj-ea"/>
                <a:cs typeface="+mj-cs"/>
              </a:rPr>
              <a:t>Solfège in </a:t>
            </a:r>
            <a:r>
              <a:rPr lang="en-US" sz="2800" dirty="0" err="1">
                <a:latin typeface="+mj-lt"/>
                <a:ea typeface="+mj-ea"/>
                <a:cs typeface="+mj-cs"/>
              </a:rPr>
              <a:t>alternativen</a:t>
            </a:r>
            <a:r>
              <a:rPr lang="en-US" sz="2800" dirty="0"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latin typeface="+mj-lt"/>
                <a:ea typeface="+mj-ea"/>
                <a:cs typeface="+mj-cs"/>
              </a:rPr>
              <a:t>Notationsformen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8CF5046B-8B8B-3E47-B48C-D59A563D2583}"/>
              </a:ext>
            </a:extLst>
          </p:cNvPr>
          <p:cNvSpPr/>
          <p:nvPr/>
        </p:nvSpPr>
        <p:spPr>
          <a:xfrm>
            <a:off x="914682" y="309008"/>
            <a:ext cx="2949842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de-DE" sz="1600" b="1" dirty="0"/>
              <a:t>Sarah Ann Glover </a:t>
            </a:r>
            <a:r>
              <a:rPr lang="de-DE" sz="1600" dirty="0"/>
              <a:t>(1785-1867)</a:t>
            </a:r>
          </a:p>
          <a:p>
            <a:endParaRPr lang="de-DE" sz="1600" dirty="0"/>
          </a:p>
          <a:p>
            <a:r>
              <a:rPr lang="de-DE" sz="1600" dirty="0"/>
              <a:t>Norwich Tonic-Sol-</a:t>
            </a:r>
            <a:r>
              <a:rPr lang="de-DE" sz="1600" dirty="0" err="1"/>
              <a:t>Fa</a:t>
            </a:r>
            <a:r>
              <a:rPr lang="de-DE" sz="1600" dirty="0"/>
              <a:t>-Methode</a:t>
            </a:r>
            <a:endParaRPr lang="en-GB" sz="1600" dirty="0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A84E1947-3915-354A-9220-F145A3844294}"/>
              </a:ext>
            </a:extLst>
          </p:cNvPr>
          <p:cNvSpPr/>
          <p:nvPr/>
        </p:nvSpPr>
        <p:spPr>
          <a:xfrm>
            <a:off x="4998596" y="1435803"/>
            <a:ext cx="3010907" cy="132343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GB" sz="1600" b="1" dirty="0"/>
              <a:t>John Curwen </a:t>
            </a:r>
            <a:r>
              <a:rPr lang="en-GB" sz="1600" dirty="0"/>
              <a:t>1816-1880)</a:t>
            </a:r>
          </a:p>
          <a:p>
            <a:endParaRPr lang="en-GB" sz="1600" dirty="0"/>
          </a:p>
          <a:p>
            <a:r>
              <a:rPr lang="en-GB" sz="1600" dirty="0" err="1"/>
              <a:t>Weitere</a:t>
            </a:r>
            <a:r>
              <a:rPr lang="en-GB" sz="1600" dirty="0"/>
              <a:t> </a:t>
            </a:r>
            <a:r>
              <a:rPr lang="en-GB" sz="1600" dirty="0" err="1"/>
              <a:t>Popularisierung</a:t>
            </a:r>
            <a:r>
              <a:rPr lang="en-GB" sz="1600" dirty="0"/>
              <a:t> der </a:t>
            </a:r>
            <a:r>
              <a:rPr lang="de-DE" sz="1600" dirty="0"/>
              <a:t>Tonic-Sol-</a:t>
            </a:r>
            <a:r>
              <a:rPr lang="de-DE" sz="1600" dirty="0" err="1"/>
              <a:t>Fa</a:t>
            </a:r>
            <a:r>
              <a:rPr lang="de-DE" sz="1600" dirty="0"/>
              <a:t>-Methode und Einführung der </a:t>
            </a:r>
            <a:r>
              <a:rPr lang="de-DE" sz="1600" b="1" dirty="0"/>
              <a:t>Handzeichen</a:t>
            </a:r>
            <a:endParaRPr lang="en-GB" sz="16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35218BB-E1F4-1549-9470-3D0D99149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75" y="1269059"/>
            <a:ext cx="4762991" cy="413421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8707F8B-B431-594F-9B23-FC73E2622CBF}"/>
              </a:ext>
            </a:extLst>
          </p:cNvPr>
          <p:cNvSpPr/>
          <p:nvPr/>
        </p:nvSpPr>
        <p:spPr>
          <a:xfrm>
            <a:off x="717078" y="5611712"/>
            <a:ext cx="33450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hlinkClick r:id="rId4"/>
              </a:rPr>
              <a:t>https://treorchymalechoir.com/index.php/performances-home/tonic-solfa</a:t>
            </a:r>
            <a:r>
              <a:rPr lang="de-DE" sz="800" dirty="0"/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7E4B46B-35F8-174C-BAB1-47FEFC91D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127" y="2959584"/>
            <a:ext cx="2406902" cy="106973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922F110A-44F0-C548-A3B2-ADDF1CC03D93}"/>
              </a:ext>
            </a:extLst>
          </p:cNvPr>
          <p:cNvSpPr/>
          <p:nvPr/>
        </p:nvSpPr>
        <p:spPr>
          <a:xfrm>
            <a:off x="5185656" y="4029318"/>
            <a:ext cx="25218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http://</a:t>
            </a:r>
            <a:r>
              <a:rPr lang="de-DE" sz="800" dirty="0" err="1"/>
              <a:t>www.musik-fromm.de</a:t>
            </a:r>
            <a:r>
              <a:rPr lang="de-DE" sz="800" dirty="0"/>
              <a:t>/</a:t>
            </a:r>
            <a:r>
              <a:rPr lang="de-DE" sz="800" dirty="0" err="1"/>
              <a:t>uber</a:t>
            </a:r>
            <a:r>
              <a:rPr lang="de-DE" sz="800" dirty="0"/>
              <a:t>-relative-solmisation/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150A715-B1C2-7043-8394-B7CF1F8A2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9674" y="9756"/>
            <a:ext cx="844706" cy="7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87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26B15F-3883-44E6-B57D-753386BC2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-4011"/>
            <a:ext cx="4064508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2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E5753F37-E700-4C90-A25A-39466AC98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4866" y="2490788"/>
            <a:ext cx="3062785" cy="1876425"/>
          </a:xfrm>
          <a:prstGeom prst="plaque">
            <a:avLst>
              <a:gd name="adj" fmla="val 11524"/>
            </a:avLst>
          </a:prstGeom>
          <a:gradFill>
            <a:gsLst>
              <a:gs pos="0">
                <a:schemeClr val="bg1">
                  <a:alpha val="64000"/>
                </a:schemeClr>
              </a:gs>
              <a:gs pos="85000">
                <a:schemeClr val="bg1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 w="127000" cmpd="thickThin">
            <a:solidFill>
              <a:schemeClr val="bg1">
                <a:lumMod val="75000"/>
              </a:schemeClr>
            </a:solidFill>
            <a:miter lim="800000"/>
          </a:ln>
          <a:effectLst>
            <a:outerShdw blurRad="114300" sx="101000" sy="101000" algn="ctr" rotWithShape="0">
              <a:schemeClr val="tx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B0B713B-A520-FA4C-8A36-17F1CAE0829F}"/>
              </a:ext>
            </a:extLst>
          </p:cNvPr>
          <p:cNvSpPr/>
          <p:nvPr/>
        </p:nvSpPr>
        <p:spPr>
          <a:xfrm>
            <a:off x="8789335" y="2759242"/>
            <a:ext cx="2728897" cy="133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+mj-lt"/>
                <a:ea typeface="+mj-ea"/>
                <a:cs typeface="+mj-cs"/>
              </a:rPr>
              <a:t>Solfège in </a:t>
            </a:r>
            <a:r>
              <a:rPr lang="en-US" sz="2800" dirty="0" err="1">
                <a:latin typeface="+mj-lt"/>
                <a:ea typeface="+mj-ea"/>
                <a:cs typeface="+mj-cs"/>
              </a:rPr>
              <a:t>alternativen</a:t>
            </a:r>
            <a:r>
              <a:rPr lang="en-US" sz="2800" dirty="0"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latin typeface="+mj-lt"/>
                <a:ea typeface="+mj-ea"/>
                <a:cs typeface="+mj-cs"/>
              </a:rPr>
              <a:t>Notationsformen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D45283FD-AE89-5D46-8063-30130DA730D0}"/>
              </a:ext>
            </a:extLst>
          </p:cNvPr>
          <p:cNvSpPr/>
          <p:nvPr/>
        </p:nvSpPr>
        <p:spPr>
          <a:xfrm>
            <a:off x="1091863" y="73924"/>
            <a:ext cx="2836438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de-DE" sz="1600" b="1" dirty="0"/>
              <a:t>Agnes </a:t>
            </a:r>
            <a:r>
              <a:rPr lang="de-DE" sz="1600" b="1" dirty="0" err="1"/>
              <a:t>Hundoegger</a:t>
            </a:r>
            <a:r>
              <a:rPr lang="de-DE" sz="1600" b="1" dirty="0"/>
              <a:t> </a:t>
            </a:r>
            <a:r>
              <a:rPr lang="de-DE" sz="1600" dirty="0"/>
              <a:t>(1858-1927)</a:t>
            </a:r>
          </a:p>
          <a:p>
            <a:r>
              <a:rPr lang="de-DE" sz="1600" dirty="0"/>
              <a:t> </a:t>
            </a:r>
          </a:p>
          <a:p>
            <a:r>
              <a:rPr lang="de-DE" sz="1600" dirty="0"/>
              <a:t>Tonika-Do-Lehre</a:t>
            </a:r>
            <a:endParaRPr lang="en-GB" sz="1600" dirty="0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9BBD4BED-9FAE-0048-B4F1-F3A77DA48630}"/>
              </a:ext>
            </a:extLst>
          </p:cNvPr>
          <p:cNvSpPr/>
          <p:nvPr/>
        </p:nvSpPr>
        <p:spPr>
          <a:xfrm>
            <a:off x="4937527" y="450918"/>
            <a:ext cx="2949848" cy="230832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de-DE" sz="1600" dirty="0"/>
              <a:t>Weitere Protagonisten</a:t>
            </a:r>
          </a:p>
          <a:p>
            <a:endParaRPr lang="de-DE" sz="1600" dirty="0"/>
          </a:p>
          <a:p>
            <a:r>
              <a:rPr lang="de-DE" sz="1400" b="1" dirty="0"/>
              <a:t>Alma Bräuer </a:t>
            </a:r>
            <a:r>
              <a:rPr lang="de-DE" sz="1400" dirty="0"/>
              <a:t>(1869-1958)</a:t>
            </a:r>
          </a:p>
          <a:p>
            <a:r>
              <a:rPr lang="de-DE" sz="1400" b="1" dirty="0"/>
              <a:t>Alfred Stier </a:t>
            </a:r>
            <a:r>
              <a:rPr lang="de-DE" sz="1400" dirty="0"/>
              <a:t>(1880-1967)</a:t>
            </a:r>
          </a:p>
          <a:p>
            <a:r>
              <a:rPr lang="de-DE" sz="1400" b="1" dirty="0"/>
              <a:t>Maria Leo </a:t>
            </a:r>
            <a:r>
              <a:rPr lang="de-DE" sz="1400" dirty="0"/>
              <a:t>(1873-1942)</a:t>
            </a:r>
          </a:p>
          <a:p>
            <a:r>
              <a:rPr lang="de-DE" sz="1400" b="1" dirty="0"/>
              <a:t>Frieda </a:t>
            </a:r>
            <a:r>
              <a:rPr lang="de-DE" sz="1400" b="1" dirty="0" err="1"/>
              <a:t>Lobenstein</a:t>
            </a:r>
            <a:r>
              <a:rPr lang="de-DE" sz="1400" b="1" dirty="0"/>
              <a:t> </a:t>
            </a:r>
            <a:r>
              <a:rPr lang="de-DE" sz="1400" dirty="0"/>
              <a:t>(1888-1968)</a:t>
            </a:r>
          </a:p>
          <a:p>
            <a:r>
              <a:rPr lang="en-GB" sz="1400" b="1" dirty="0"/>
              <a:t>Elisabeth Noack</a:t>
            </a:r>
            <a:r>
              <a:rPr lang="en-GB" sz="1400" dirty="0"/>
              <a:t> (1895-1974)</a:t>
            </a:r>
          </a:p>
          <a:p>
            <a:r>
              <a:rPr lang="en-GB" sz="1400" b="1" dirty="0"/>
              <a:t>Rose-Marie Cramer </a:t>
            </a:r>
            <a:r>
              <a:rPr lang="en-GB" sz="1400" dirty="0"/>
              <a:t>(1900-????)</a:t>
            </a:r>
          </a:p>
          <a:p>
            <a:endParaRPr lang="en-GB" sz="1200" dirty="0"/>
          </a:p>
          <a:p>
            <a:r>
              <a:rPr lang="en-GB" sz="800" dirty="0"/>
              <a:t>Martin </a:t>
            </a:r>
            <a:r>
              <a:rPr lang="en-GB" sz="800" dirty="0" err="1"/>
              <a:t>Losert</a:t>
            </a:r>
            <a:r>
              <a:rPr lang="en-GB" sz="800" dirty="0"/>
              <a:t>, Die </a:t>
            </a:r>
            <a:r>
              <a:rPr lang="en-GB" sz="800" dirty="0" err="1"/>
              <a:t>didaktische</a:t>
            </a:r>
            <a:r>
              <a:rPr lang="en-GB" sz="800" dirty="0"/>
              <a:t> </a:t>
            </a:r>
            <a:r>
              <a:rPr lang="en-GB" sz="800" dirty="0" err="1"/>
              <a:t>Konzeption</a:t>
            </a:r>
            <a:r>
              <a:rPr lang="en-GB" sz="800" dirty="0"/>
              <a:t> der </a:t>
            </a:r>
            <a:r>
              <a:rPr lang="en-GB" sz="800" dirty="0" err="1"/>
              <a:t>Tonika</a:t>
            </a:r>
            <a:r>
              <a:rPr lang="en-GB" sz="800" dirty="0"/>
              <a:t>-Do-</a:t>
            </a:r>
            <a:r>
              <a:rPr lang="en-GB" sz="800" dirty="0" err="1"/>
              <a:t>Methode</a:t>
            </a:r>
            <a:r>
              <a:rPr lang="en-GB" sz="800" dirty="0"/>
              <a:t>, S. 84-107)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5C1F858-7AE2-694F-A993-479EBDDE4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91" y="1119740"/>
            <a:ext cx="3665995" cy="2356711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50EC3975-A4A8-CE47-A1F1-2BD9298A5BE2}"/>
              </a:ext>
            </a:extLst>
          </p:cNvPr>
          <p:cNvSpPr/>
          <p:nvPr/>
        </p:nvSpPr>
        <p:spPr>
          <a:xfrm>
            <a:off x="971715" y="3583548"/>
            <a:ext cx="30767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800" dirty="0"/>
              <a:t>Thomas BUCHHOLZ, </a:t>
            </a:r>
            <a:r>
              <a:rPr lang="de-DE" sz="800" i="1" dirty="0"/>
              <a:t>Jale</a:t>
            </a:r>
            <a:r>
              <a:rPr lang="de-DE" sz="800" dirty="0"/>
              <a:t>, S. 12 </a:t>
            </a:r>
            <a:endParaRPr lang="en-GB" sz="8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69FC490-5B58-AF40-8DB6-C81725E8B57E}"/>
              </a:ext>
            </a:extLst>
          </p:cNvPr>
          <p:cNvSpPr/>
          <p:nvPr/>
        </p:nvSpPr>
        <p:spPr>
          <a:xfrm>
            <a:off x="4906233" y="3938933"/>
            <a:ext cx="2850780" cy="2031325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de-DE" sz="1600" b="1" dirty="0"/>
              <a:t>Richard </a:t>
            </a:r>
            <a:r>
              <a:rPr lang="de-DE" sz="1600" b="1" dirty="0" err="1"/>
              <a:t>Münnich</a:t>
            </a:r>
            <a:r>
              <a:rPr lang="de-DE" sz="1600" b="1" dirty="0"/>
              <a:t> </a:t>
            </a:r>
            <a:r>
              <a:rPr lang="de-DE" sz="1600" dirty="0"/>
              <a:t>1877-1970</a:t>
            </a:r>
          </a:p>
          <a:p>
            <a:r>
              <a:rPr lang="de-DE" sz="1600" dirty="0"/>
              <a:t>Jale-Notation</a:t>
            </a:r>
          </a:p>
          <a:p>
            <a:endParaRPr lang="de-DE" sz="1600" dirty="0"/>
          </a:p>
          <a:p>
            <a:r>
              <a:rPr lang="de-DE" sz="1400" dirty="0"/>
              <a:t>Anspruch:</a:t>
            </a:r>
          </a:p>
          <a:p>
            <a:r>
              <a:rPr lang="de-DE" sz="1400" dirty="0"/>
              <a:t>Zusammenfassung von Vorteilen aus</a:t>
            </a:r>
          </a:p>
          <a:p>
            <a:r>
              <a:rPr lang="de-DE" sz="1400" dirty="0"/>
              <a:t>Ziffernnotation</a:t>
            </a:r>
          </a:p>
          <a:p>
            <a:r>
              <a:rPr lang="de-DE" sz="1400" dirty="0"/>
              <a:t>Tonika-Do-Lehre</a:t>
            </a:r>
          </a:p>
          <a:p>
            <a:r>
              <a:rPr lang="de-DE" sz="1400" dirty="0"/>
              <a:t>Tonwortsystem</a:t>
            </a:r>
          </a:p>
          <a:p>
            <a:r>
              <a:rPr lang="de-DE" sz="800" dirty="0"/>
              <a:t>Thomas BUCHHOLZ, </a:t>
            </a:r>
            <a:r>
              <a:rPr lang="de-DE" sz="800" i="1" dirty="0"/>
              <a:t>Jale</a:t>
            </a:r>
            <a:endParaRPr lang="de-DE" sz="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8A9415-877B-4241-8576-4C2F035D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91" y="4090737"/>
            <a:ext cx="1660214" cy="2637124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70128765-4506-BD41-AD33-93F2568E563E}"/>
              </a:ext>
            </a:extLst>
          </p:cNvPr>
          <p:cNvSpPr/>
          <p:nvPr/>
        </p:nvSpPr>
        <p:spPr>
          <a:xfrm>
            <a:off x="2440005" y="4816097"/>
            <a:ext cx="1808508" cy="584775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de-DE" sz="1600" b="1" dirty="0"/>
              <a:t>Carl </a:t>
            </a:r>
            <a:r>
              <a:rPr lang="de-DE" sz="1600" b="1" dirty="0" err="1"/>
              <a:t>Eitz</a:t>
            </a:r>
            <a:r>
              <a:rPr lang="de-DE" sz="1600" b="1" dirty="0"/>
              <a:t> </a:t>
            </a:r>
            <a:r>
              <a:rPr lang="de-DE" sz="1600" dirty="0"/>
              <a:t>1848-1924</a:t>
            </a:r>
          </a:p>
          <a:p>
            <a:r>
              <a:rPr lang="de-DE" sz="1600" dirty="0"/>
              <a:t>Tonwortsystem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D1FDF19-B9D5-6A49-B1C9-E099FE291EBC}"/>
              </a:ext>
            </a:extLst>
          </p:cNvPr>
          <p:cNvSpPr/>
          <p:nvPr/>
        </p:nvSpPr>
        <p:spPr>
          <a:xfrm>
            <a:off x="183866" y="6676354"/>
            <a:ext cx="28520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https://</a:t>
            </a:r>
            <a:r>
              <a:rPr lang="de-DE" sz="800" dirty="0" err="1"/>
              <a:t>commons.wikimedia.org</a:t>
            </a:r>
            <a:r>
              <a:rPr lang="de-DE" sz="800" dirty="0"/>
              <a:t>/</a:t>
            </a:r>
            <a:r>
              <a:rPr lang="de-DE" sz="800" dirty="0" err="1"/>
              <a:t>wiki</a:t>
            </a:r>
            <a:r>
              <a:rPr lang="de-DE" sz="800" dirty="0"/>
              <a:t>/</a:t>
            </a:r>
            <a:r>
              <a:rPr lang="de-DE" sz="800" dirty="0" err="1"/>
              <a:t>File:Carl_EitzTonwort.JPG</a:t>
            </a:r>
            <a:endParaRPr lang="de-DE" sz="8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9BD2258-D973-7448-8F50-0249FD9C3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9223" y="4012"/>
            <a:ext cx="844706" cy="7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2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9B8E7-2A20-544F-8B86-9F7292B23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53" y="-128877"/>
            <a:ext cx="10515600" cy="1325563"/>
          </a:xfrm>
        </p:spPr>
        <p:txBody>
          <a:bodyPr/>
          <a:lstStyle/>
          <a:p>
            <a:r>
              <a:rPr lang="de-DE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Konzept Solfège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91A47F-90C9-E947-A917-968A4BFA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E0CDED-43C2-0545-9AA9-D2D3D245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18</a:t>
            </a:fld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366DCD8-8961-BC4E-BAC6-09E06195444B}"/>
              </a:ext>
            </a:extLst>
          </p:cNvPr>
          <p:cNvSpPr/>
          <p:nvPr/>
        </p:nvSpPr>
        <p:spPr>
          <a:xfrm>
            <a:off x="153910" y="2340140"/>
            <a:ext cx="2905496" cy="44168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r>
              <a:rPr lang="de-DE" sz="2400" b="1" dirty="0">
                <a:solidFill>
                  <a:srgbClr val="FFFF00"/>
                </a:solidFill>
              </a:rPr>
              <a:t>Ausgangslage:</a:t>
            </a:r>
          </a:p>
          <a:p>
            <a:pPr algn="ctr"/>
            <a:r>
              <a:rPr lang="de-DE" sz="2400" b="1" dirty="0">
                <a:solidFill>
                  <a:srgbClr val="FFFF00"/>
                </a:solidFill>
              </a:rPr>
              <a:t>Konzept des </a:t>
            </a:r>
            <a:r>
              <a:rPr lang="de-DE" sz="2400" b="1" dirty="0" err="1">
                <a:solidFill>
                  <a:srgbClr val="FFFF00"/>
                </a:solidFill>
              </a:rPr>
              <a:t>G.v</a:t>
            </a:r>
            <a:r>
              <a:rPr lang="de-DE" sz="2400" b="1" dirty="0">
                <a:solidFill>
                  <a:srgbClr val="FFFF00"/>
                </a:solidFill>
              </a:rPr>
              <a:t>. Arezzo</a:t>
            </a:r>
          </a:p>
          <a:p>
            <a:pPr algn="ctr"/>
            <a:endParaRPr lang="de-DE" sz="2400" b="1" dirty="0">
              <a:solidFill>
                <a:srgbClr val="FF0000"/>
              </a:solidFill>
            </a:endParaRPr>
          </a:p>
          <a:p>
            <a:pPr marL="342900" indent="-342900" algn="ctr">
              <a:buAutoNum type="arabicParenR"/>
            </a:pPr>
            <a:r>
              <a:rPr lang="de-DE" sz="2000" dirty="0"/>
              <a:t>Liniensystem</a:t>
            </a:r>
          </a:p>
          <a:p>
            <a:pPr marL="342900" indent="-342900" algn="ctr">
              <a:buAutoNum type="arabicParenR"/>
            </a:pPr>
            <a:endParaRPr lang="de-DE" dirty="0"/>
          </a:p>
          <a:p>
            <a:pPr marL="342900" indent="-342900" algn="ctr">
              <a:buAutoNum type="arabicParenR"/>
            </a:pPr>
            <a:r>
              <a:rPr lang="de-DE" sz="2000" dirty="0"/>
              <a:t>Notennamen</a:t>
            </a:r>
          </a:p>
          <a:p>
            <a:pPr algn="ctr"/>
            <a:endParaRPr lang="de-DE" sz="2000" dirty="0"/>
          </a:p>
          <a:p>
            <a:pPr algn="ctr"/>
            <a:r>
              <a:rPr lang="de-DE" sz="2400" b="1" dirty="0" err="1">
                <a:solidFill>
                  <a:srgbClr val="92D050"/>
                </a:solidFill>
              </a:rPr>
              <a:t>Weiterent</a:t>
            </a:r>
            <a:r>
              <a:rPr lang="de-DE" sz="2400" b="1" dirty="0">
                <a:solidFill>
                  <a:srgbClr val="92D050"/>
                </a:solidFill>
              </a:rPr>
              <a:t>-wicklungen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18D413-F7E8-FD46-8356-410725172E48}"/>
              </a:ext>
            </a:extLst>
          </p:cNvPr>
          <p:cNvSpPr/>
          <p:nvPr/>
        </p:nvSpPr>
        <p:spPr>
          <a:xfrm>
            <a:off x="5863710" y="2375435"/>
            <a:ext cx="2821071" cy="44168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sz="2400" b="1" dirty="0">
                <a:solidFill>
                  <a:srgbClr val="FFFF00"/>
                </a:solidFill>
              </a:rPr>
              <a:t>Methode</a:t>
            </a:r>
          </a:p>
          <a:p>
            <a:pPr algn="ctr"/>
            <a:r>
              <a:rPr lang="de-DE" sz="2400" b="1" dirty="0">
                <a:solidFill>
                  <a:srgbClr val="FFFF00"/>
                </a:solidFill>
              </a:rPr>
              <a:t>zum</a:t>
            </a:r>
            <a:br>
              <a:rPr lang="de-DE" sz="2400" b="1" dirty="0">
                <a:solidFill>
                  <a:srgbClr val="FFFF00"/>
                </a:solidFill>
              </a:rPr>
            </a:br>
            <a:r>
              <a:rPr lang="de-DE" sz="2400" b="1" dirty="0">
                <a:solidFill>
                  <a:srgbClr val="FFFF00"/>
                </a:solidFill>
              </a:rPr>
              <a:t>Erlernen</a:t>
            </a:r>
          </a:p>
          <a:p>
            <a:pPr algn="ctr"/>
            <a:endParaRPr lang="de-DE" sz="2400" b="1" dirty="0">
              <a:solidFill>
                <a:srgbClr val="FF0000"/>
              </a:solidFill>
            </a:endParaRP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2C51EE-A8A0-DA49-8B59-C3C050134A60}"/>
              </a:ext>
            </a:extLst>
          </p:cNvPr>
          <p:cNvSpPr/>
          <p:nvPr/>
        </p:nvSpPr>
        <p:spPr>
          <a:xfrm>
            <a:off x="2644263" y="2850960"/>
            <a:ext cx="2788673" cy="356686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sz="2000" b="1" dirty="0">
              <a:solidFill>
                <a:srgbClr val="92D050"/>
              </a:solidFill>
            </a:endParaRPr>
          </a:p>
          <a:p>
            <a:pPr algn="ctr"/>
            <a:endParaRPr lang="de-DE" sz="2000" b="1" dirty="0">
              <a:solidFill>
                <a:srgbClr val="92D050"/>
              </a:solidFill>
            </a:endParaRPr>
          </a:p>
          <a:p>
            <a:pPr algn="ctr"/>
            <a:endParaRPr lang="de-DE" sz="2000" b="1" dirty="0">
              <a:solidFill>
                <a:srgbClr val="92D050"/>
              </a:solidFill>
            </a:endParaRPr>
          </a:p>
          <a:p>
            <a:pPr algn="ctr"/>
            <a:endParaRPr lang="de-DE" sz="2000" b="1" dirty="0">
              <a:solidFill>
                <a:srgbClr val="92D050"/>
              </a:solidFill>
            </a:endParaRPr>
          </a:p>
          <a:p>
            <a:pPr algn="ctr"/>
            <a:endParaRPr lang="de-DE" sz="2000" b="1" dirty="0">
              <a:solidFill>
                <a:srgbClr val="92D050"/>
              </a:solidFill>
            </a:endParaRPr>
          </a:p>
          <a:p>
            <a:pPr algn="ctr"/>
            <a:endParaRPr lang="de-DE" sz="2000" b="1" dirty="0">
              <a:solidFill>
                <a:srgbClr val="92D050"/>
              </a:solidFill>
            </a:endParaRPr>
          </a:p>
          <a:p>
            <a:pPr algn="ctr"/>
            <a:endParaRPr lang="de-DE" sz="2400" b="1" dirty="0">
              <a:solidFill>
                <a:srgbClr val="92D050"/>
              </a:solidFill>
            </a:endParaRPr>
          </a:p>
          <a:p>
            <a:pPr algn="ctr"/>
            <a:r>
              <a:rPr lang="de-DE" sz="2400" b="1" dirty="0" err="1">
                <a:solidFill>
                  <a:srgbClr val="92D050"/>
                </a:solidFill>
              </a:rPr>
              <a:t>Weiterent</a:t>
            </a:r>
            <a:r>
              <a:rPr lang="de-DE" sz="2400" b="1" dirty="0">
                <a:solidFill>
                  <a:srgbClr val="92D050"/>
                </a:solidFill>
              </a:rPr>
              <a:t>-wicklungen</a:t>
            </a:r>
          </a:p>
          <a:p>
            <a:pPr algn="ctr"/>
            <a:endParaRPr lang="de-DE" sz="2400" b="1" dirty="0">
              <a:solidFill>
                <a:srgbClr val="92D050"/>
              </a:solidFill>
            </a:endParaRPr>
          </a:p>
          <a:p>
            <a:pPr marL="457200" indent="-457200">
              <a:buAutoNum type="arabicParenR"/>
            </a:pPr>
            <a:r>
              <a:rPr lang="de-DE" sz="2000" dirty="0">
                <a:solidFill>
                  <a:schemeClr val="bg1"/>
                </a:solidFill>
              </a:rPr>
              <a:t>7. Tonstufe</a:t>
            </a:r>
          </a:p>
          <a:p>
            <a:pPr marL="457200" indent="-457200">
              <a:buAutoNum type="arabicParenR"/>
            </a:pPr>
            <a:endParaRPr lang="de-DE" sz="800" dirty="0">
              <a:solidFill>
                <a:schemeClr val="bg1"/>
              </a:solidFill>
            </a:endParaRPr>
          </a:p>
          <a:p>
            <a:pPr marL="457200" indent="-457200">
              <a:buAutoNum type="arabicParenR"/>
            </a:pPr>
            <a:r>
              <a:rPr lang="de-DE" sz="2000" dirty="0">
                <a:solidFill>
                  <a:schemeClr val="bg1"/>
                </a:solidFill>
              </a:rPr>
              <a:t>Rhythmus</a:t>
            </a:r>
          </a:p>
          <a:p>
            <a:pPr marL="457200" indent="-457200">
              <a:buAutoNum type="arabicParenR"/>
            </a:pPr>
            <a:endParaRPr lang="de-DE" sz="800" dirty="0">
              <a:solidFill>
                <a:schemeClr val="bg1"/>
              </a:solidFill>
            </a:endParaRPr>
          </a:p>
          <a:p>
            <a:pPr marL="457200" indent="-457200">
              <a:buAutoNum type="arabicParenR"/>
            </a:pPr>
            <a:r>
              <a:rPr lang="de-DE" sz="2000" dirty="0">
                <a:solidFill>
                  <a:schemeClr val="bg1"/>
                </a:solidFill>
              </a:rPr>
              <a:t>Schlüssel</a:t>
            </a:r>
          </a:p>
          <a:p>
            <a:pPr marL="457200" indent="-457200">
              <a:buAutoNum type="arabicParenR"/>
            </a:pPr>
            <a:endParaRPr lang="de-DE" sz="800" dirty="0">
              <a:solidFill>
                <a:schemeClr val="bg1"/>
              </a:solidFill>
            </a:endParaRPr>
          </a:p>
          <a:p>
            <a:pPr marL="457200" indent="-457200">
              <a:buAutoNum type="arabicParenR"/>
            </a:pPr>
            <a:r>
              <a:rPr lang="de-DE" sz="2000" dirty="0">
                <a:solidFill>
                  <a:schemeClr val="bg1"/>
                </a:solidFill>
              </a:rPr>
              <a:t>Absolute Solmisation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</a:rPr>
              <a:t>etc.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67B28E-5E00-B341-8243-D549A7F1C320}"/>
              </a:ext>
            </a:extLst>
          </p:cNvPr>
          <p:cNvSpPr/>
          <p:nvPr/>
        </p:nvSpPr>
        <p:spPr>
          <a:xfrm>
            <a:off x="947995" y="1010902"/>
            <a:ext cx="10006517" cy="1223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rgbClr val="FFFF00"/>
                </a:solidFill>
              </a:rPr>
              <a:t>Teilkonzept – </a:t>
            </a:r>
            <a:r>
              <a:rPr lang="de-DE" sz="2200" b="1" dirty="0" err="1">
                <a:solidFill>
                  <a:srgbClr val="FFFF00"/>
                </a:solidFill>
              </a:rPr>
              <a:t>Kodály</a:t>
            </a:r>
            <a:r>
              <a:rPr lang="de-DE" sz="22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3FFFC7A-A52C-734C-9C59-1DAF15AB87AB}"/>
              </a:ext>
            </a:extLst>
          </p:cNvPr>
          <p:cNvSpPr txBox="1"/>
          <p:nvPr/>
        </p:nvSpPr>
        <p:spPr>
          <a:xfrm>
            <a:off x="4989822" y="1004917"/>
            <a:ext cx="4812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de-DE" dirty="0">
                <a:solidFill>
                  <a:schemeClr val="bg1"/>
                </a:solidFill>
              </a:rPr>
              <a:t>Entwicklung von Musikalität</a:t>
            </a:r>
          </a:p>
          <a:p>
            <a:pPr marL="342900" indent="-342900">
              <a:buFontTx/>
              <a:buAutoNum type="arabicParenR"/>
            </a:pPr>
            <a:r>
              <a:rPr lang="de-DE" dirty="0">
                <a:solidFill>
                  <a:schemeClr val="bg1"/>
                </a:solidFill>
              </a:rPr>
              <a:t>Ungarische Volksmusik</a:t>
            </a:r>
          </a:p>
          <a:p>
            <a:pPr marL="342900" indent="-342900">
              <a:buAutoNum type="arabicParenR"/>
            </a:pPr>
            <a:r>
              <a:rPr lang="de-DE" dirty="0">
                <a:solidFill>
                  <a:schemeClr val="bg1"/>
                </a:solidFill>
              </a:rPr>
              <a:t>Relative Solmisation</a:t>
            </a:r>
            <a:endParaRPr lang="de-DE" sz="800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de-DE" dirty="0">
                <a:solidFill>
                  <a:schemeClr val="bg1"/>
                </a:solidFill>
              </a:rPr>
              <a:t>Handzeichen (Curwen)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4B949A-4376-5646-BD38-6EFF2BF4EB4E}"/>
              </a:ext>
            </a:extLst>
          </p:cNvPr>
          <p:cNvSpPr/>
          <p:nvPr/>
        </p:nvSpPr>
        <p:spPr>
          <a:xfrm>
            <a:off x="9132594" y="1925184"/>
            <a:ext cx="2905496" cy="4613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r>
              <a:rPr lang="de-DE" sz="2400" b="1" dirty="0">
                <a:solidFill>
                  <a:srgbClr val="FFFF00"/>
                </a:solidFill>
              </a:rPr>
              <a:t>Erworbene </a:t>
            </a:r>
            <a:br>
              <a:rPr lang="de-DE" sz="2400" b="1" dirty="0">
                <a:solidFill>
                  <a:srgbClr val="FFFF00"/>
                </a:solidFill>
              </a:rPr>
            </a:br>
            <a:r>
              <a:rPr lang="de-DE" sz="2400" b="1" dirty="0">
                <a:solidFill>
                  <a:srgbClr val="FFFF00"/>
                </a:solidFill>
              </a:rPr>
              <a:t>Kompetenzen</a:t>
            </a: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r>
              <a:rPr lang="de-DE" sz="2000" dirty="0">
                <a:solidFill>
                  <a:schemeClr val="bg1"/>
                </a:solidFill>
              </a:rPr>
              <a:t>Musikalische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</a:rPr>
              <a:t>Lesefähigkeit,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</a:rPr>
              <a:t>(Musik-theoretische Kenntnisse)</a:t>
            </a:r>
            <a:br>
              <a:rPr lang="de-DE" sz="2000" dirty="0">
                <a:solidFill>
                  <a:schemeClr val="bg1"/>
                </a:solidFill>
              </a:rPr>
            </a:br>
            <a:endParaRPr lang="de-DE" sz="800" dirty="0">
              <a:solidFill>
                <a:schemeClr val="bg1"/>
              </a:solidFill>
            </a:endParaRPr>
          </a:p>
          <a:p>
            <a:pPr algn="ctr"/>
            <a:r>
              <a:rPr lang="de-DE" sz="2000" dirty="0">
                <a:solidFill>
                  <a:schemeClr val="bg1"/>
                </a:solidFill>
              </a:rPr>
              <a:t>&amp;</a:t>
            </a:r>
          </a:p>
          <a:p>
            <a:pPr algn="ctr"/>
            <a:endParaRPr lang="de-DE" sz="800" dirty="0">
              <a:solidFill>
                <a:schemeClr val="bg1"/>
              </a:solidFill>
            </a:endParaRPr>
          </a:p>
          <a:p>
            <a:pPr algn="ctr"/>
            <a:r>
              <a:rPr lang="de-DE" sz="2000" dirty="0">
                <a:solidFill>
                  <a:schemeClr val="bg1"/>
                </a:solidFill>
              </a:rPr>
              <a:t>Musikalität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</a:rPr>
              <a:t>(bei </a:t>
            </a:r>
            <a:r>
              <a:rPr lang="de-DE" sz="2000" dirty="0" err="1">
                <a:solidFill>
                  <a:schemeClr val="bg1"/>
                </a:solidFill>
              </a:rPr>
              <a:t>Kodály</a:t>
            </a:r>
            <a:r>
              <a:rPr lang="de-DE" sz="2000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de-DE" sz="2400" dirty="0">
              <a:solidFill>
                <a:srgbClr val="FF0000"/>
              </a:solidFill>
            </a:endParaRP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238" y="3882599"/>
            <a:ext cx="1592067" cy="238999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700926" y="4256446"/>
            <a:ext cx="510639" cy="308758"/>
          </a:xfrm>
          <a:prstGeom prst="ellipse">
            <a:avLst/>
          </a:prstGeom>
          <a:solidFill>
            <a:srgbClr val="FF000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014" y="3665522"/>
            <a:ext cx="1601838" cy="26280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662183" y="4429496"/>
            <a:ext cx="1225534" cy="409790"/>
          </a:xfrm>
          <a:prstGeom prst="ellipse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ight Arrow 2"/>
          <p:cNvSpPr/>
          <p:nvPr/>
        </p:nvSpPr>
        <p:spPr>
          <a:xfrm>
            <a:off x="5447642" y="4334781"/>
            <a:ext cx="421388" cy="30875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>
            <a:off x="8677102" y="4275117"/>
            <a:ext cx="421388" cy="30875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101" y="4921250"/>
            <a:ext cx="2276475" cy="180022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E67B28E-5E00-B341-8243-D549A7F1C320}"/>
              </a:ext>
            </a:extLst>
          </p:cNvPr>
          <p:cNvSpPr/>
          <p:nvPr/>
        </p:nvSpPr>
        <p:spPr>
          <a:xfrm>
            <a:off x="1092741" y="3936670"/>
            <a:ext cx="10006517" cy="122381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b="1" dirty="0">
                <a:solidFill>
                  <a:srgbClr val="FFFF00"/>
                </a:solidFill>
              </a:rPr>
              <a:t>Teilkonzepte – Alternative Notationsmethoden </a:t>
            </a:r>
          </a:p>
        </p:txBody>
      </p:sp>
    </p:spTree>
    <p:extLst>
      <p:ext uri="{BB962C8B-B14F-4D97-AF65-F5344CB8AC3E}">
        <p14:creationId xmlns:p14="http://schemas.microsoft.com/office/powerpoint/2010/main" val="2776122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0" grpId="0" animBg="1"/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EA253B-8B19-844E-AE1A-14A38CF3F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83F0C5-0650-A143-A57C-F0A71C28D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z="1400" smtClean="0">
                <a:solidFill>
                  <a:schemeClr val="bg1">
                    <a:lumMod val="95000"/>
                  </a:schemeClr>
                </a:solidFill>
              </a:rPr>
              <a:t>19</a:t>
            </a:fld>
            <a:endParaRPr lang="de-DE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177C27A-1B9B-0947-8333-E99148730FB5}"/>
              </a:ext>
            </a:extLst>
          </p:cNvPr>
          <p:cNvSpPr/>
          <p:nvPr/>
        </p:nvSpPr>
        <p:spPr>
          <a:xfrm>
            <a:off x="768350" y="2143573"/>
            <a:ext cx="44037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Nina </a:t>
            </a:r>
            <a:r>
              <a:rPr lang="de-DE" sz="1400" b="1" dirty="0" err="1">
                <a:solidFill>
                  <a:schemeClr val="bg1"/>
                </a:solidFill>
              </a:rPr>
              <a:t>Gorter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dirty="0">
                <a:solidFill>
                  <a:schemeClr val="bg1"/>
                </a:solidFill>
              </a:rPr>
              <a:t>(1866-1922)</a:t>
            </a:r>
          </a:p>
          <a:p>
            <a:r>
              <a:rPr lang="de-DE" sz="1400" dirty="0">
                <a:solidFill>
                  <a:schemeClr val="bg1"/>
                </a:solidFill>
              </a:rPr>
              <a:t>Niederländisch-deutsche Musikpädagogin, Wegbereiterin der rhythmisch-musikalischen Erziehung sowie engste Mitarbeiterin von Émile Jaques-Dalcroze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C30B460-744E-6848-977F-835C84292B3D}"/>
              </a:ext>
            </a:extLst>
          </p:cNvPr>
          <p:cNvSpPr/>
          <p:nvPr/>
        </p:nvSpPr>
        <p:spPr>
          <a:xfrm>
            <a:off x="3886200" y="16383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solidFill>
                  <a:schemeClr val="bg1">
                    <a:lumMod val="95000"/>
                  </a:schemeClr>
                </a:solidFill>
              </a:rPr>
              <a:t>Emile Jaques-Dalcroze (1865-1950)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F985449-7899-3847-85E5-FDD669E12027}"/>
              </a:ext>
            </a:extLst>
          </p:cNvPr>
          <p:cNvSpPr/>
          <p:nvPr/>
        </p:nvSpPr>
        <p:spPr>
          <a:xfrm>
            <a:off x="2196185" y="129959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</a:rPr>
              <a:t>Matthis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Lussi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en-GB" sz="1400" dirty="0">
                <a:solidFill>
                  <a:schemeClr val="bg1"/>
                </a:solidFill>
              </a:rPr>
              <a:t>(1828-1910)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4F3E958-7FE7-DC46-BB0D-96E5888D8A1E}"/>
              </a:ext>
            </a:extLst>
          </p:cNvPr>
          <p:cNvSpPr/>
          <p:nvPr/>
        </p:nvSpPr>
        <p:spPr>
          <a:xfrm>
            <a:off x="12700" y="315421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</a:rPr>
              <a:t>Mary Wigman </a:t>
            </a:r>
            <a:r>
              <a:rPr lang="de-DE" sz="1400" dirty="0">
                <a:solidFill>
                  <a:schemeClr val="bg1">
                    <a:lumMod val="95000"/>
                  </a:schemeClr>
                </a:solidFill>
              </a:rPr>
              <a:t>(1886-1973)</a:t>
            </a: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</a:rPr>
              <a:t>deutsche Tänzerin, Choreografin und Tanzpädagogin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7F3AC5D-855F-6842-886B-EFCF939A01EB}"/>
              </a:ext>
            </a:extLst>
          </p:cNvPr>
          <p:cNvSpPr/>
          <p:nvPr/>
        </p:nvSpPr>
        <p:spPr>
          <a:xfrm>
            <a:off x="482600" y="381817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</a:rPr>
              <a:t>Suzanne </a:t>
            </a:r>
            <a:r>
              <a:rPr lang="de-DE" sz="1400" b="1" dirty="0" err="1">
                <a:solidFill>
                  <a:schemeClr val="bg1">
                    <a:lumMod val="95000"/>
                  </a:schemeClr>
                </a:solidFill>
              </a:rPr>
              <a:t>Perrottet</a:t>
            </a:r>
            <a:r>
              <a:rPr lang="de-DE" sz="1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bg1">
                    <a:lumMod val="95000"/>
                  </a:schemeClr>
                </a:solidFill>
              </a:rPr>
              <a:t>(1889- 1983) </a:t>
            </a: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</a:rPr>
              <a:t>Schweizer Tänzerin, Tanz- und Bewegungs-Pädagogin, Choreografin und Musikerin. 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8214C61-C052-F141-8117-2DB1E17F1FD4}"/>
              </a:ext>
            </a:extLst>
          </p:cNvPr>
          <p:cNvSpPr/>
          <p:nvPr/>
        </p:nvSpPr>
        <p:spPr>
          <a:xfrm>
            <a:off x="990600" y="315086"/>
            <a:ext cx="4737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</a:rPr>
              <a:t>François-Alexandre-Nicolas-</a:t>
            </a:r>
            <a:r>
              <a:rPr lang="de-DE" sz="1400" b="1" dirty="0" err="1">
                <a:solidFill>
                  <a:schemeClr val="bg1">
                    <a:lumMod val="95000"/>
                  </a:schemeClr>
                </a:solidFill>
              </a:rPr>
              <a:t>Chéri</a:t>
            </a:r>
            <a:r>
              <a:rPr lang="de-DE" sz="1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400" b="1" dirty="0" err="1">
                <a:solidFill>
                  <a:schemeClr val="bg1">
                    <a:lumMod val="95000"/>
                  </a:schemeClr>
                </a:solidFill>
              </a:rPr>
              <a:t>Delsarte</a:t>
            </a:r>
            <a:r>
              <a:rPr lang="de-DE" sz="1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bg1">
                    <a:lumMod val="95000"/>
                  </a:schemeClr>
                </a:solidFill>
              </a:rPr>
              <a:t>(1811-1871) </a:t>
            </a: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</a:rPr>
              <a:t>Französischer Sprecherzieher, Bewegungspädagoge und Begründer des </a:t>
            </a:r>
            <a:r>
              <a:rPr lang="de-DE" sz="1400" dirty="0" err="1">
                <a:solidFill>
                  <a:schemeClr val="bg1">
                    <a:lumMod val="95000"/>
                  </a:schemeClr>
                </a:solidFill>
              </a:rPr>
              <a:t>Delsarte</a:t>
            </a:r>
            <a:r>
              <a:rPr lang="de-DE" sz="1400" dirty="0">
                <a:solidFill>
                  <a:schemeClr val="bg1">
                    <a:lumMod val="95000"/>
                  </a:schemeClr>
                </a:solidFill>
              </a:rPr>
              <a:t>-Systems.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5B5DD57-4F62-5742-9B07-59B1CFF8D080}"/>
              </a:ext>
            </a:extLst>
          </p:cNvPr>
          <p:cNvSpPr/>
          <p:nvPr/>
        </p:nvSpPr>
        <p:spPr>
          <a:xfrm>
            <a:off x="638175" y="488749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</a:rPr>
              <a:t>Mimi </a:t>
            </a:r>
            <a:r>
              <a:rPr lang="de-DE" sz="1400" b="1" dirty="0" err="1">
                <a:solidFill>
                  <a:schemeClr val="bg1">
                    <a:lumMod val="95000"/>
                  </a:schemeClr>
                </a:solidFill>
              </a:rPr>
              <a:t>Scheiblauer</a:t>
            </a:r>
            <a:r>
              <a:rPr lang="de-DE" sz="1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bg1">
                    <a:lumMod val="95000"/>
                  </a:schemeClr>
                </a:solidFill>
              </a:rPr>
              <a:t>(1891-1968) </a:t>
            </a: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</a:rPr>
              <a:t>Schweizer Wegbereiterin der Rhythmik als Erziehungsmittel der Heilpädagogik.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EABBF27-113A-B142-9555-BA538E09470D}"/>
              </a:ext>
            </a:extLst>
          </p:cNvPr>
          <p:cNvSpPr/>
          <p:nvPr/>
        </p:nvSpPr>
        <p:spPr>
          <a:xfrm>
            <a:off x="6108700" y="236929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</a:rPr>
              <a:t>Elfriede Antonie Feudel </a:t>
            </a:r>
            <a:r>
              <a:rPr lang="de-DE" sz="1400" dirty="0">
                <a:solidFill>
                  <a:schemeClr val="bg1">
                    <a:lumMod val="95000"/>
                  </a:schemeClr>
                </a:solidFill>
              </a:rPr>
              <a:t>(1881-1966) </a:t>
            </a: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</a:rPr>
              <a:t>Deutsche Wegbereiterin der Rhythmik, als eine Methode der Körpererziehung, die sich ganzheitlich auf alle Dimensionen des Menschen, seine leiblichen, seelischen und geistigen Kräfte bezieht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62443CC-E878-E14E-BA0B-A3CD4A46C7DF}"/>
              </a:ext>
            </a:extLst>
          </p:cNvPr>
          <p:cNvSpPr/>
          <p:nvPr/>
        </p:nvSpPr>
        <p:spPr>
          <a:xfrm>
            <a:off x="5727700" y="559323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b="1" dirty="0">
                <a:solidFill>
                  <a:schemeClr val="bg1">
                    <a:lumMod val="95000"/>
                  </a:schemeClr>
                </a:solidFill>
              </a:rPr>
              <a:t>Amélie </a:t>
            </a:r>
            <a:r>
              <a:rPr lang="de-DE" sz="1400" b="1" dirty="0" err="1">
                <a:solidFill>
                  <a:schemeClr val="bg1">
                    <a:lumMod val="95000"/>
                  </a:schemeClr>
                </a:solidFill>
              </a:rPr>
              <a:t>Hoellering</a:t>
            </a:r>
            <a:r>
              <a:rPr lang="de-DE" sz="1400" b="1" dirty="0">
                <a:solidFill>
                  <a:schemeClr val="bg1">
                    <a:lumMod val="95000"/>
                  </a:schemeClr>
                </a:solidFill>
              </a:rPr>
              <a:t>, geb. </a:t>
            </a:r>
            <a:r>
              <a:rPr lang="de-DE" sz="1400" b="1" dirty="0" err="1">
                <a:solidFill>
                  <a:schemeClr val="bg1">
                    <a:lumMod val="95000"/>
                  </a:schemeClr>
                </a:solidFill>
              </a:rPr>
              <a:t>Grisar</a:t>
            </a:r>
            <a:r>
              <a:rPr lang="de-DE" sz="1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bg1">
                    <a:lumMod val="95000"/>
                  </a:schemeClr>
                </a:solidFill>
              </a:rPr>
              <a:t>(1920-1995) </a:t>
            </a:r>
          </a:p>
          <a:p>
            <a:r>
              <a:rPr lang="de-DE" sz="1400" dirty="0">
                <a:solidFill>
                  <a:schemeClr val="bg1">
                    <a:lumMod val="95000"/>
                  </a:schemeClr>
                </a:solidFill>
              </a:rPr>
              <a:t>Deutsche Rhythmikerin und Gründerin des </a:t>
            </a:r>
            <a:r>
              <a:rPr lang="de-DE" sz="1400" dirty="0" err="1">
                <a:solidFill>
                  <a:schemeClr val="bg1">
                    <a:lumMod val="95000"/>
                  </a:schemeClr>
                </a:solidFill>
              </a:rPr>
              <a:t>Rhythmikons</a:t>
            </a:r>
            <a:r>
              <a:rPr lang="de-DE" sz="1400" dirty="0">
                <a:solidFill>
                  <a:schemeClr val="bg1">
                    <a:lumMod val="95000"/>
                  </a:schemeClr>
                </a:solidFill>
              </a:rPr>
              <a:t> - Institut für Rhythmische Erziehung.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B94C36B-A99F-444F-93B0-F36F77083A12}"/>
              </a:ext>
            </a:extLst>
          </p:cNvPr>
          <p:cNvSpPr/>
          <p:nvPr/>
        </p:nvSpPr>
        <p:spPr>
          <a:xfrm>
            <a:off x="6994525" y="455180"/>
            <a:ext cx="5410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LU" sz="6000" b="1" dirty="0">
                <a:solidFill>
                  <a:schemeClr val="bg1">
                    <a:lumMod val="95000"/>
                  </a:schemeClr>
                </a:solidFill>
              </a:rPr>
              <a:t>Rhythmik</a:t>
            </a:r>
            <a:endParaRPr lang="de-DE" sz="6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70420" y="4066009"/>
            <a:ext cx="4783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chemeClr val="bg1">
                    <a:lumMod val="95000"/>
                  </a:schemeClr>
                </a:solidFill>
              </a:rPr>
              <a:t>Edgar Willems </a:t>
            </a:r>
            <a:r>
              <a:rPr lang="fr-FR" sz="1400" i="1" dirty="0">
                <a:solidFill>
                  <a:schemeClr val="bg1">
                    <a:lumMod val="95000"/>
                  </a:schemeClr>
                </a:solidFill>
              </a:rPr>
              <a:t>(1890-1978) </a:t>
            </a:r>
          </a:p>
          <a:p>
            <a:r>
              <a:rPr lang="fr-FR" sz="1400" i="1" dirty="0">
                <a:solidFill>
                  <a:schemeClr val="bg1">
                    <a:lumMod val="95000"/>
                  </a:schemeClr>
                </a:solidFill>
              </a:rPr>
              <a:t>Artiste, musicien autodidacte, et surtout, pédagogue de la musique, célèbre pour être à l'origine d'une méthode d'éducation musicale</a:t>
            </a:r>
            <a:endParaRPr lang="en-GB" sz="14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478" y="38318"/>
            <a:ext cx="8229600" cy="1143000"/>
          </a:xfrm>
        </p:spPr>
        <p:txBody>
          <a:bodyPr/>
          <a:lstStyle/>
          <a:p>
            <a:r>
              <a:rPr lang="en-GB" dirty="0" err="1">
                <a:latin typeface="+mn-lt"/>
              </a:rPr>
              <a:t>Übersicht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8878" y="1164189"/>
            <a:ext cx="9448800" cy="535531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3200" dirty="0" err="1"/>
              <a:t>Kodály</a:t>
            </a:r>
            <a:r>
              <a:rPr lang="de-DE" sz="3200" dirty="0"/>
              <a:t> – Gesamtausgabe seiner Schriften?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592" y="6891881"/>
            <a:ext cx="2743200" cy="365125"/>
          </a:xfrm>
        </p:spPr>
        <p:txBody>
          <a:bodyPr/>
          <a:lstStyle/>
          <a:p>
            <a:fld id="{5D850D45-E6CD-1E47-8700-F1192548FD56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248878" y="3604914"/>
            <a:ext cx="9448802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sz="3200" dirty="0"/>
              <a:t>Die Protagonisten musikpädagogischer Ansätze in Europa / Konzepte und Methoden</a:t>
            </a:r>
            <a:endParaRPr lang="en-GB" sz="3200" dirty="0"/>
          </a:p>
        </p:txBody>
      </p:sp>
      <p:sp>
        <p:nvSpPr>
          <p:cNvPr id="7" name="Rectangle 6"/>
          <p:cNvSpPr/>
          <p:nvPr/>
        </p:nvSpPr>
        <p:spPr>
          <a:xfrm>
            <a:off x="1248878" y="1642983"/>
            <a:ext cx="944880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LU" sz="3200" dirty="0"/>
              <a:t>Methode oder Konzept?</a:t>
            </a:r>
            <a:br>
              <a:rPr lang="de-LU" sz="3200" dirty="0"/>
            </a:br>
            <a:r>
              <a:rPr lang="de-DE" sz="3200" dirty="0"/>
              <a:t>Methode oder Konzept in der Musikpädagogik</a:t>
            </a:r>
            <a:endParaRPr lang="en-GB" sz="32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038592" y="6891881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886189" y="2708093"/>
            <a:ext cx="881149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e-CH" sz="2400" dirty="0"/>
              <a:t>Konzept Solfège / </a:t>
            </a:r>
            <a:r>
              <a:rPr lang="de-DE" sz="2400" dirty="0" err="1"/>
              <a:t>Kodály</a:t>
            </a:r>
            <a:r>
              <a:rPr lang="de-DE" sz="2400" dirty="0"/>
              <a:t> </a:t>
            </a:r>
            <a:endParaRPr lang="en-GB" sz="2400" dirty="0"/>
          </a:p>
        </p:txBody>
      </p:sp>
      <p:sp>
        <p:nvSpPr>
          <p:cNvPr id="13" name="Rectangle 12"/>
          <p:cNvSpPr/>
          <p:nvPr/>
        </p:nvSpPr>
        <p:spPr>
          <a:xfrm>
            <a:off x="1886181" y="3146916"/>
            <a:ext cx="8811491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de-DE" sz="2400" dirty="0"/>
              <a:t>Beispiel – Trompetenschulen</a:t>
            </a:r>
            <a:endParaRPr lang="en-GB" sz="2400" dirty="0"/>
          </a:p>
        </p:txBody>
      </p:sp>
      <p:sp>
        <p:nvSpPr>
          <p:cNvPr id="16" name="Rectangle 15"/>
          <p:cNvSpPr/>
          <p:nvPr/>
        </p:nvSpPr>
        <p:spPr>
          <a:xfrm>
            <a:off x="1886180" y="4682132"/>
            <a:ext cx="881149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de-DE" sz="2400" dirty="0"/>
              <a:t>Martin Straus (1946–2019) – </a:t>
            </a:r>
            <a:r>
              <a:rPr lang="de-CH" sz="2400" dirty="0"/>
              <a:t>Das Klangmännchen-Konzept</a:t>
            </a:r>
            <a:endParaRPr lang="en-GB" sz="2400" dirty="0"/>
          </a:p>
        </p:txBody>
      </p:sp>
      <p:sp>
        <p:nvSpPr>
          <p:cNvPr id="17" name="Rectangle 16"/>
          <p:cNvSpPr/>
          <p:nvPr/>
        </p:nvSpPr>
        <p:spPr>
          <a:xfrm>
            <a:off x="1886189" y="5138100"/>
            <a:ext cx="8811491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de-CH" sz="2400" dirty="0"/>
              <a:t>Konzept Solfège / </a:t>
            </a:r>
            <a:r>
              <a:rPr lang="de-DE" sz="2400" dirty="0"/>
              <a:t>Guido v. Arezzo und Nachfolger</a:t>
            </a:r>
            <a:endParaRPr lang="en-GB" sz="2400" dirty="0"/>
          </a:p>
        </p:txBody>
      </p:sp>
      <p:sp>
        <p:nvSpPr>
          <p:cNvPr id="18" name="Rectangle 17"/>
          <p:cNvSpPr/>
          <p:nvPr/>
        </p:nvSpPr>
        <p:spPr>
          <a:xfrm>
            <a:off x="1886189" y="5587497"/>
            <a:ext cx="881149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de-CH" sz="2400" dirty="0">
                <a:solidFill>
                  <a:schemeClr val="bg1">
                    <a:lumMod val="85000"/>
                  </a:schemeClr>
                </a:solidFill>
              </a:rPr>
              <a:t>Konzept Solfège / Alternative Notationsformen</a:t>
            </a: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86179" y="6025477"/>
            <a:ext cx="8811491" cy="4616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de-CH" sz="2400" dirty="0">
                <a:solidFill>
                  <a:schemeClr val="bg1">
                    <a:lumMod val="85000"/>
                  </a:schemeClr>
                </a:solidFill>
              </a:rPr>
              <a:t>Konzept Rhythmik</a:t>
            </a: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5151895" cy="1325563"/>
          </a:xfrm>
        </p:spPr>
        <p:txBody>
          <a:bodyPr/>
          <a:lstStyle/>
          <a:p>
            <a:r>
              <a:rPr lang="de-DE" dirty="0"/>
              <a:t>Nicht eingeordnet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93" y="1129762"/>
            <a:ext cx="5151895" cy="4351338"/>
          </a:xfrm>
        </p:spPr>
        <p:txBody>
          <a:bodyPr/>
          <a:lstStyle/>
          <a:p>
            <a:r>
              <a:rPr lang="de-DE" dirty="0"/>
              <a:t>u.a.</a:t>
            </a:r>
          </a:p>
          <a:p>
            <a:pPr lvl="1"/>
            <a:r>
              <a:rPr lang="de-DE" dirty="0"/>
              <a:t>Pierre van </a:t>
            </a:r>
            <a:r>
              <a:rPr lang="de-DE" dirty="0" err="1"/>
              <a:t>Hauwe</a:t>
            </a:r>
            <a:r>
              <a:rPr lang="de-DE" dirty="0"/>
              <a:t> (1920-2009),</a:t>
            </a:r>
            <a:br>
              <a:rPr lang="de-DE" dirty="0"/>
            </a:br>
            <a:r>
              <a:rPr lang="de-DE" dirty="0"/>
              <a:t>Kombiniert Elemente von </a:t>
            </a:r>
            <a:r>
              <a:rPr lang="de-DE" dirty="0" err="1"/>
              <a:t>Kodály</a:t>
            </a:r>
            <a:r>
              <a:rPr lang="de-DE" dirty="0"/>
              <a:t> mit denen von Orff</a:t>
            </a:r>
          </a:p>
          <a:p>
            <a:pPr lvl="2"/>
            <a:r>
              <a:rPr lang="nl-NL" i="1" dirty="0"/>
              <a:t>Spelen met Muziek</a:t>
            </a:r>
            <a:r>
              <a:rPr lang="nl-NL" dirty="0"/>
              <a:t>, leidraad voor de AMV; 4 delen en 4 werkboekjes; 1968 Amsterdam</a:t>
            </a:r>
            <a:endParaRPr lang="de-DE" dirty="0"/>
          </a:p>
          <a:p>
            <a:pPr marL="914400" lvl="2" indent="0">
              <a:buNone/>
            </a:pPr>
            <a:r>
              <a:rPr lang="de-DE" dirty="0"/>
              <a:t>(„Spielen mit Musik“)</a:t>
            </a:r>
          </a:p>
          <a:p>
            <a:pPr lvl="1"/>
            <a:r>
              <a:rPr lang="de-DE" dirty="0"/>
              <a:t>Maurice </a:t>
            </a:r>
            <a:r>
              <a:rPr lang="de-DE" dirty="0" err="1"/>
              <a:t>Martenot</a:t>
            </a:r>
            <a:r>
              <a:rPr lang="de-DE" dirty="0"/>
              <a:t> (1898-1980)</a:t>
            </a:r>
          </a:p>
          <a:p>
            <a:pPr lvl="2"/>
            <a:r>
              <a:rPr lang="de-DE" i="1" dirty="0" err="1"/>
              <a:t>Principes</a:t>
            </a:r>
            <a:r>
              <a:rPr lang="de-DE" i="1" dirty="0"/>
              <a:t> </a:t>
            </a:r>
            <a:r>
              <a:rPr lang="de-DE" i="1" dirty="0" err="1"/>
              <a:t>Fondamentaux</a:t>
            </a:r>
            <a:r>
              <a:rPr lang="de-DE" i="1" dirty="0"/>
              <a:t> de Formation </a:t>
            </a:r>
            <a:r>
              <a:rPr lang="de-DE" i="1" dirty="0" err="1"/>
              <a:t>Musicale</a:t>
            </a:r>
            <a:r>
              <a:rPr lang="de-DE" i="1" dirty="0"/>
              <a:t> et </a:t>
            </a:r>
            <a:r>
              <a:rPr lang="de-DE" i="1" dirty="0" err="1"/>
              <a:t>leur</a:t>
            </a:r>
            <a:r>
              <a:rPr lang="de-DE" i="1" dirty="0"/>
              <a:t> </a:t>
            </a:r>
            <a:r>
              <a:rPr lang="de-DE" i="1" dirty="0" err="1"/>
              <a:t>Application</a:t>
            </a:r>
            <a:r>
              <a:rPr lang="de-DE" i="1" dirty="0"/>
              <a:t>, </a:t>
            </a:r>
            <a:br>
              <a:rPr lang="de-DE" i="1" dirty="0"/>
            </a:br>
            <a:r>
              <a:rPr lang="de-DE" dirty="0" err="1"/>
              <a:t>Île</a:t>
            </a:r>
            <a:r>
              <a:rPr lang="de-DE" dirty="0"/>
              <a:t> </a:t>
            </a:r>
            <a:r>
              <a:rPr lang="de-DE" dirty="0" err="1"/>
              <a:t>bleue</a:t>
            </a:r>
            <a:r>
              <a:rPr lang="de-DE" dirty="0"/>
              <a:t>, </a:t>
            </a:r>
            <a:r>
              <a:rPr lang="de-DE" dirty="0" err="1"/>
              <a:t>Villemer</a:t>
            </a:r>
            <a:r>
              <a:rPr lang="de-DE" dirty="0"/>
              <a:t> 2017</a:t>
            </a:r>
            <a:endParaRPr lang="de-DE" i="1" dirty="0"/>
          </a:p>
          <a:p>
            <a:pPr lvl="2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20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9FD5E70-BFCF-0D4F-85B3-5E8027A89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725" y="111214"/>
            <a:ext cx="4095750" cy="29019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02DC108-09EF-B54F-B79D-704CE08C4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49841"/>
            <a:ext cx="5130800" cy="32131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08D9D02-3322-614B-9ABD-A4CEAD569664}"/>
              </a:ext>
            </a:extLst>
          </p:cNvPr>
          <p:cNvSpPr/>
          <p:nvPr/>
        </p:nvSpPr>
        <p:spPr>
          <a:xfrm>
            <a:off x="6562726" y="2967335"/>
            <a:ext cx="4095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800" dirty="0"/>
              <a:t>https://</a:t>
            </a:r>
            <a:r>
              <a:rPr lang="de-DE" sz="800" dirty="0" err="1"/>
              <a:t>www.gebruiktebladmuziek.nl</a:t>
            </a:r>
            <a:r>
              <a:rPr lang="de-DE" sz="800" dirty="0"/>
              <a:t>/</a:t>
            </a:r>
            <a:r>
              <a:rPr lang="de-DE" sz="800" dirty="0" err="1"/>
              <a:t>muziekboeken</a:t>
            </a:r>
            <a:r>
              <a:rPr lang="de-DE" sz="800" dirty="0"/>
              <a:t>-en-</a:t>
            </a:r>
            <a:r>
              <a:rPr lang="de-DE" sz="800" dirty="0" err="1"/>
              <a:t>liedbundels</a:t>
            </a:r>
            <a:r>
              <a:rPr lang="de-DE" sz="800" dirty="0"/>
              <a:t>/</a:t>
            </a:r>
            <a:r>
              <a:rPr lang="de-DE" sz="800" dirty="0" err="1"/>
              <a:t>boeken-algemeen</a:t>
            </a:r>
            <a:r>
              <a:rPr lang="de-DE" sz="800" dirty="0"/>
              <a:t>/Spelen-met-muziek-1b-Hauwe-Pierre-van-New-Sound-p17413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F99B5FD-ADE2-9440-B6C5-982E049D4EE6}"/>
              </a:ext>
            </a:extLst>
          </p:cNvPr>
          <p:cNvSpPr/>
          <p:nvPr/>
        </p:nvSpPr>
        <p:spPr>
          <a:xfrm>
            <a:off x="6888189" y="6487502"/>
            <a:ext cx="40957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800" dirty="0" err="1"/>
              <a:t>Martenot</a:t>
            </a:r>
            <a:r>
              <a:rPr lang="de-DE" sz="800" dirty="0"/>
              <a:t>, </a:t>
            </a:r>
            <a:r>
              <a:rPr lang="de-DE" sz="800" dirty="0" err="1"/>
              <a:t>Principes</a:t>
            </a:r>
            <a:r>
              <a:rPr lang="de-DE" sz="800" dirty="0"/>
              <a:t>, S. 19</a:t>
            </a:r>
          </a:p>
        </p:txBody>
      </p:sp>
    </p:spTree>
    <p:extLst>
      <p:ext uri="{BB962C8B-B14F-4D97-AF65-F5344CB8AC3E}">
        <p14:creationId xmlns:p14="http://schemas.microsoft.com/office/powerpoint/2010/main" val="2280085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6EFDA0-408A-B845-9DF7-393A8829A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161"/>
            <a:ext cx="12192000" cy="1143000"/>
          </a:xfrm>
        </p:spPr>
        <p:txBody>
          <a:bodyPr>
            <a:normAutofit/>
          </a:bodyPr>
          <a:lstStyle/>
          <a:p>
            <a:r>
              <a:rPr lang="fr-FR" dirty="0" err="1"/>
              <a:t>Unser</a:t>
            </a:r>
            <a:r>
              <a:rPr lang="fr-FR" dirty="0"/>
              <a:t> Team an der </a:t>
            </a:r>
            <a:r>
              <a:rPr lang="fr-FR" dirty="0" err="1"/>
              <a:t>Universität</a:t>
            </a:r>
            <a:r>
              <a:rPr lang="fr-FR" dirty="0"/>
              <a:t> Luxemburg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969A18E-E134-DF49-BD45-445E9EAED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78" y="814300"/>
            <a:ext cx="12410661" cy="6980997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AD7D64-198E-9240-B2DE-14126804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79A2E9-9EC1-134E-8798-7A80EDAB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DF779-049D-4D45-8638-FD0C66CBAEE0}" type="slidenum">
              <a:rPr kumimoji="0" lang="en-US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2913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524000" y="6256492"/>
            <a:ext cx="9144000" cy="598631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spcBef>
                <a:spcPts val="2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n"/>
              <a:defRPr sz="2000" kern="1200">
                <a:solidFill>
                  <a:srgbClr val="595959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ACBE0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2pPr>
            <a:lvl3pPr marL="6858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3pPr>
            <a:lvl4pPr marL="914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ACBE0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4pPr>
            <a:lvl5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n"/>
              <a:defRPr kern="1200">
                <a:solidFill>
                  <a:srgbClr val="595959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>
                <a:srgbClr val="4472C4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Damien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Sagrillo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Université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du Luxembourg</a:t>
            </a:r>
          </a:p>
        </p:txBody>
      </p:sp>
      <p:sp>
        <p:nvSpPr>
          <p:cNvPr id="6" name="Rechteck 1"/>
          <p:cNvSpPr/>
          <p:nvPr/>
        </p:nvSpPr>
        <p:spPr>
          <a:xfrm>
            <a:off x="5172189" y="3676969"/>
            <a:ext cx="4254014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doni MT Condensed" panose="02070606080606020203" pitchFamily="18" charset="0"/>
                <a:ea typeface="ＭＳ Ｐゴシック" panose="020B0600070205080204" pitchFamily="34" charset="-128"/>
                <a:cs typeface="+mn-cs"/>
              </a:rPr>
              <a:t>Köszönöm a figyelmet</a:t>
            </a:r>
            <a:endParaRPr kumimoji="0" lang="de-LU" sz="3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doni MT Condensed" panose="020706060806060202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 rot="20504447">
            <a:off x="4061567" y="2706606"/>
            <a:ext cx="4853893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arlemagne Std" panose="04020705060702020204" pitchFamily="82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Merci pour votre attention</a:t>
            </a:r>
            <a:endParaRPr kumimoji="0" lang="de-LU" sz="2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harlemagne Std" panose="04020705060702020204" pitchFamily="82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 rot="2712287">
            <a:off x="6819166" y="1512847"/>
            <a:ext cx="4073551" cy="430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uhaus 93" panose="04030905020B02020C02" pitchFamily="82" charset="0"/>
                <a:ea typeface="ＭＳ Ｐゴシック" panose="020B0600070205080204" pitchFamily="34" charset="-128"/>
                <a:cs typeface="+mn-cs"/>
              </a:rPr>
              <a:t>Danke für Ihre Aufmerksamkeit</a:t>
            </a:r>
            <a:endParaRPr kumimoji="0" lang="de-LU" sz="2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uhaus 93" panose="04030905020B02020C02" pitchFamily="8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hteck 8"/>
          <p:cNvSpPr/>
          <p:nvPr/>
        </p:nvSpPr>
        <p:spPr>
          <a:xfrm rot="20123759">
            <a:off x="2526909" y="1670385"/>
            <a:ext cx="4371711" cy="43088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LU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Merci </a:t>
            </a:r>
            <a:r>
              <a:rPr kumimoji="0" lang="de-LU" sz="2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fir</a:t>
            </a:r>
            <a:r>
              <a:rPr kumimoji="0" lang="de-LU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LU" sz="2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Äert</a:t>
            </a:r>
            <a:r>
              <a:rPr kumimoji="0" lang="de-LU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LU" sz="2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Nolauschteren</a:t>
            </a:r>
            <a:endParaRPr kumimoji="0" lang="de-LU" sz="2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hteck 10"/>
          <p:cNvSpPr/>
          <p:nvPr/>
        </p:nvSpPr>
        <p:spPr>
          <a:xfrm rot="19394740">
            <a:off x="1401136" y="3415358"/>
            <a:ext cx="3743494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pyrus" panose="03070502060502030205" pitchFamily="66" charset="0"/>
                <a:ea typeface="ＭＳ Ｐゴシック" panose="020B0600070205080204" pitchFamily="34" charset="-128"/>
                <a:cs typeface="+mn-cs"/>
              </a:rPr>
              <a:t>Grazie per l'attenzione</a:t>
            </a:r>
            <a:endParaRPr kumimoji="0" lang="de-LU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apyrus" panose="03070502060502030205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Rechteck 9"/>
          <p:cNvSpPr/>
          <p:nvPr/>
        </p:nvSpPr>
        <p:spPr>
          <a:xfrm rot="21239590">
            <a:off x="3645273" y="4804714"/>
            <a:ext cx="4020330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Thank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fr-FR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you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for </a:t>
            </a:r>
            <a:r>
              <a:rPr kumimoji="0" lang="fr-FR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your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attention</a:t>
            </a:r>
            <a:endParaRPr kumimoji="0" lang="de-LU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Rechteck 8"/>
          <p:cNvSpPr/>
          <p:nvPr/>
        </p:nvSpPr>
        <p:spPr>
          <a:xfrm rot="21127945">
            <a:off x="2106453" y="485617"/>
            <a:ext cx="4178773" cy="461665"/>
          </a:xfrm>
          <a:prstGeom prst="rect">
            <a:avLst/>
          </a:prstGeom>
          <a:solidFill>
            <a:srgbClr val="E971A4"/>
          </a:solidFill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Muchas gracias por su atención</a:t>
            </a:r>
            <a:endParaRPr kumimoji="0" lang="de-LU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Rechteck 6"/>
          <p:cNvSpPr/>
          <p:nvPr/>
        </p:nvSpPr>
        <p:spPr>
          <a:xfrm rot="20504447">
            <a:off x="6190986" y="5138410"/>
            <a:ext cx="426430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Agradeço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vossa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  <a:ea typeface="ＭＳ Ｐゴシック" panose="020B0600070205080204" pitchFamily="34" charset="-128"/>
                <a:cs typeface="+mn-cs"/>
              </a:rPr>
              <a:t>atenção</a:t>
            </a:r>
            <a:endParaRPr kumimoji="0" lang="de-L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" name="Picture 2" descr="http://www.uni.lu/intranet/images/logonom_100x90.jpg">
            <a:extLst>
              <a:ext uri="{FF2B5EF4-FFF2-40B4-BE49-F238E27FC236}">
                <a16:creationId xmlns:a16="http://schemas.microsoft.com/office/drawing/2014/main" id="{8FF76539-75B5-FA4B-9706-A227014AB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 rot="1294714">
            <a:off x="697425" y="1878466"/>
            <a:ext cx="952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://www.uni.lu/intranet/images/logonom_100x90.jpg">
            <a:extLst>
              <a:ext uri="{FF2B5EF4-FFF2-40B4-BE49-F238E27FC236}">
                <a16:creationId xmlns:a16="http://schemas.microsoft.com/office/drawing/2014/main" id="{61C228FE-7B5C-F940-8FBB-E00E8D257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 rot="20597262">
            <a:off x="10040022" y="1028578"/>
            <a:ext cx="952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http://www.uni.lu/intranet/images/logonom_100x90.jpg">
            <a:extLst>
              <a:ext uri="{FF2B5EF4-FFF2-40B4-BE49-F238E27FC236}">
                <a16:creationId xmlns:a16="http://schemas.microsoft.com/office/drawing/2014/main" id="{D89382EC-EA34-0942-A162-EEE297DB7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 rot="20718602">
            <a:off x="328645" y="5006598"/>
            <a:ext cx="952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www.uni.lu/intranet/images/logonom_100x90.jpg">
            <a:extLst>
              <a:ext uri="{FF2B5EF4-FFF2-40B4-BE49-F238E27FC236}">
                <a16:creationId xmlns:a16="http://schemas.microsoft.com/office/drawing/2014/main" id="{2EF50B9B-7AEE-264E-ACDD-C7940A1D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 rot="1326919">
            <a:off x="10570214" y="3570327"/>
            <a:ext cx="952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9156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02B2C5-C201-674B-BB43-21624051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339"/>
            <a:ext cx="10515600" cy="1980252"/>
          </a:xfrm>
        </p:spPr>
        <p:txBody>
          <a:bodyPr>
            <a:normAutofit/>
          </a:bodyPr>
          <a:lstStyle/>
          <a:p>
            <a:r>
              <a:rPr lang="de-DE" dirty="0" err="1"/>
              <a:t>Kodály</a:t>
            </a:r>
            <a:r>
              <a:rPr lang="de-DE" dirty="0"/>
              <a:t> – Gesamtausgabe seiner Schriften?</a:t>
            </a:r>
            <a:br>
              <a:rPr lang="de-DE" sz="8000" dirty="0"/>
            </a:br>
            <a:endParaRPr lang="de-DE" sz="67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029B36-2FBF-A44C-A2AC-21E7F7CB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BD56511-DD18-304D-9FDC-3773FAB85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3</a:t>
            </a:fld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1314561" y="2482334"/>
            <a:ext cx="8431667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err="1"/>
              <a:t>Vorbild</a:t>
            </a:r>
            <a:r>
              <a:rPr lang="en-GB" sz="3200" dirty="0"/>
              <a:t>: </a:t>
            </a:r>
            <a:r>
              <a:rPr lang="de-CH" sz="3200" i="1" dirty="0"/>
              <a:t>L</a:t>
            </a:r>
            <a:r>
              <a:rPr lang="de-LU" sz="3200" i="1" dirty="0" err="1"/>
              <a:t>eo</a:t>
            </a:r>
            <a:r>
              <a:rPr lang="de-LU" sz="3200" i="1" dirty="0"/>
              <a:t> </a:t>
            </a:r>
            <a:r>
              <a:rPr lang="de-LU" sz="3200" i="1" dirty="0" err="1"/>
              <a:t>Kestenberg</a:t>
            </a:r>
            <a:r>
              <a:rPr lang="de-LU" sz="3200" i="1" dirty="0"/>
              <a:t>. Gesammelte Schriften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LU" sz="32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Mihaly </a:t>
            </a:r>
            <a:r>
              <a:rPr lang="de-DE" sz="3200" dirty="0" err="1"/>
              <a:t>Itzes</a:t>
            </a:r>
            <a:r>
              <a:rPr lang="de-DE" sz="3200" dirty="0"/>
              <a:t>, </a:t>
            </a:r>
            <a:r>
              <a:rPr lang="de-DE" sz="3200" i="1" dirty="0"/>
              <a:t>Selected </a:t>
            </a:r>
            <a:r>
              <a:rPr lang="de-DE" sz="3200" i="1" dirty="0" err="1"/>
              <a:t>Writings</a:t>
            </a:r>
            <a:r>
              <a:rPr lang="de-DE" sz="3200" i="1" dirty="0"/>
              <a:t> </a:t>
            </a:r>
            <a:r>
              <a:rPr lang="de-DE" sz="3200" dirty="0"/>
              <a:t>(2019, </a:t>
            </a:r>
            <a:r>
              <a:rPr lang="de-DE" sz="3200" dirty="0" err="1"/>
              <a:t>posth</a:t>
            </a:r>
            <a:r>
              <a:rPr lang="de-DE" sz="3200" dirty="0"/>
              <a:t>.)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de-LU" sz="3200" dirty="0"/>
              <a:t>Schwierigkeit bei der Realisierbarkeit</a:t>
            </a:r>
            <a:endParaRPr lang="en-GB" sz="3200" i="1" dirty="0"/>
          </a:p>
        </p:txBody>
      </p:sp>
    </p:spTree>
    <p:extLst>
      <p:ext uri="{BB962C8B-B14F-4D97-AF65-F5344CB8AC3E}">
        <p14:creationId xmlns:p14="http://schemas.microsoft.com/office/powerpoint/2010/main" val="1073741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02B2C5-C201-674B-BB43-21624051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339"/>
            <a:ext cx="10515600" cy="674461"/>
          </a:xfrm>
        </p:spPr>
        <p:txBody>
          <a:bodyPr>
            <a:noAutofit/>
          </a:bodyPr>
          <a:lstStyle/>
          <a:p>
            <a:r>
              <a:rPr lang="de-LU" dirty="0"/>
              <a:t>Methode oder Konzept?</a:t>
            </a:r>
            <a:endParaRPr lang="de-DE" sz="67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029B36-2FBF-A44C-A2AC-21E7F7CB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BD56511-DD18-304D-9FDC-3773FAB85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4</a:t>
            </a:fld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1320800" y="2386032"/>
            <a:ext cx="96393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	“</a:t>
            </a:r>
            <a:r>
              <a:rPr lang="en-GB" sz="2800" dirty="0" err="1"/>
              <a:t>Zoltán</a:t>
            </a:r>
            <a:r>
              <a:rPr lang="en-GB" sz="2800" dirty="0"/>
              <a:t> </a:t>
            </a:r>
            <a:r>
              <a:rPr lang="en-GB" sz="2800" dirty="0" err="1"/>
              <a:t>Kodály’s</a:t>
            </a:r>
            <a:r>
              <a:rPr lang="en-GB" sz="2800" dirty="0"/>
              <a:t> philosophy of music education inspired the </a:t>
            </a:r>
            <a:r>
              <a:rPr lang="en-GB" sz="2800" dirty="0" err="1"/>
              <a:t>Kodály</a:t>
            </a:r>
            <a:r>
              <a:rPr lang="en-GB" sz="2800" dirty="0"/>
              <a:t> </a:t>
            </a:r>
            <a:r>
              <a:rPr lang="en-GB" sz="2800" b="1" dirty="0"/>
              <a:t>Method</a:t>
            </a:r>
            <a:r>
              <a:rPr lang="en-GB" sz="2800" dirty="0"/>
              <a:t> or the </a:t>
            </a:r>
            <a:r>
              <a:rPr lang="en-GB" sz="2800" dirty="0" err="1"/>
              <a:t>Kodály</a:t>
            </a:r>
            <a:r>
              <a:rPr lang="en-GB" sz="2800" dirty="0"/>
              <a:t> </a:t>
            </a:r>
            <a:r>
              <a:rPr lang="en-GB" sz="2800" b="1" dirty="0"/>
              <a:t>concept</a:t>
            </a:r>
            <a:r>
              <a:rPr lang="en-GB" sz="2800" dirty="0"/>
              <a:t> of music education. </a:t>
            </a:r>
            <a:r>
              <a:rPr lang="en-GB" sz="2800" dirty="0" err="1"/>
              <a:t>Kodály’s</a:t>
            </a:r>
            <a:r>
              <a:rPr lang="en-GB" sz="2800" dirty="0"/>
              <a:t> students and colleagues helped develop the </a:t>
            </a:r>
            <a:r>
              <a:rPr lang="en-GB" sz="2800" b="1" dirty="0"/>
              <a:t>approach</a:t>
            </a:r>
            <a:r>
              <a:rPr lang="en-GB" sz="2800" dirty="0"/>
              <a:t> to teaching. The </a:t>
            </a:r>
            <a:r>
              <a:rPr lang="en-GB" sz="2800" b="1" dirty="0"/>
              <a:t>method</a:t>
            </a:r>
            <a:r>
              <a:rPr lang="en-GB" sz="2800" dirty="0"/>
              <a:t> is a comprehensive approach to developing music skills. </a:t>
            </a:r>
          </a:p>
          <a:p>
            <a:r>
              <a:rPr lang="de-CH" sz="2800" dirty="0"/>
              <a:t>	</a:t>
            </a:r>
            <a:r>
              <a:rPr lang="de-LU" sz="2800" dirty="0" err="1"/>
              <a:t>Here</a:t>
            </a:r>
            <a:r>
              <a:rPr lang="de-LU" sz="2800" dirty="0"/>
              <a:t> </a:t>
            </a:r>
            <a:r>
              <a:rPr lang="de-LU" sz="2800" dirty="0" err="1"/>
              <a:t>are</a:t>
            </a:r>
            <a:r>
              <a:rPr lang="de-LU" sz="2800" dirty="0"/>
              <a:t> </a:t>
            </a:r>
            <a:r>
              <a:rPr lang="de-LU" sz="2800" dirty="0" err="1"/>
              <a:t>the</a:t>
            </a:r>
            <a:r>
              <a:rPr lang="de-LU" sz="2800" dirty="0"/>
              <a:t> </a:t>
            </a:r>
            <a:r>
              <a:rPr lang="de-LU" sz="2800" dirty="0" err="1"/>
              <a:t>hallmarks</a:t>
            </a:r>
            <a:r>
              <a:rPr lang="de-LU" sz="2800" dirty="0"/>
              <a:t> </a:t>
            </a:r>
            <a:r>
              <a:rPr lang="de-LU" sz="2800" dirty="0" err="1"/>
              <a:t>of</a:t>
            </a:r>
            <a:r>
              <a:rPr lang="de-LU" sz="2800" dirty="0"/>
              <a:t> </a:t>
            </a:r>
            <a:r>
              <a:rPr lang="de-LU" sz="2800" dirty="0" err="1"/>
              <a:t>the</a:t>
            </a:r>
            <a:r>
              <a:rPr lang="de-LU" sz="2800" dirty="0"/>
              <a:t> </a:t>
            </a:r>
            <a:r>
              <a:rPr lang="de-LU" sz="2800" dirty="0" err="1"/>
              <a:t>Kodály</a:t>
            </a:r>
            <a:r>
              <a:rPr lang="de-LU" sz="2800" dirty="0"/>
              <a:t> </a:t>
            </a:r>
            <a:r>
              <a:rPr lang="de-LU" sz="2800" b="1" dirty="0" err="1"/>
              <a:t>method</a:t>
            </a:r>
            <a:r>
              <a:rPr lang="de-LU" sz="2800" dirty="0"/>
              <a:t>, </a:t>
            </a:r>
            <a:r>
              <a:rPr lang="de-LU" sz="2800" dirty="0" err="1"/>
              <a:t>shaped</a:t>
            </a:r>
            <a:r>
              <a:rPr lang="de-LU" sz="2800" dirty="0"/>
              <a:t> </a:t>
            </a:r>
            <a:r>
              <a:rPr lang="de-LU" sz="2800" dirty="0" err="1"/>
              <a:t>by</a:t>
            </a:r>
            <a:r>
              <a:rPr lang="de-LU" sz="2800" dirty="0"/>
              <a:t> </a:t>
            </a:r>
            <a:r>
              <a:rPr lang="de-LU" sz="2800" dirty="0" err="1"/>
              <a:t>Kodály’s</a:t>
            </a:r>
            <a:r>
              <a:rPr lang="de-LU" sz="2800" dirty="0"/>
              <a:t> </a:t>
            </a:r>
            <a:r>
              <a:rPr lang="de-LU" sz="2800" dirty="0" err="1"/>
              <a:t>philosophy</a:t>
            </a:r>
            <a:r>
              <a:rPr lang="de-LU" sz="2800" dirty="0"/>
              <a:t> </a:t>
            </a:r>
            <a:r>
              <a:rPr lang="de-LU" sz="2800" dirty="0" err="1"/>
              <a:t>of</a:t>
            </a:r>
            <a:r>
              <a:rPr lang="de-LU" sz="2800" dirty="0"/>
              <a:t> </a:t>
            </a:r>
            <a:r>
              <a:rPr lang="de-LU" sz="2800" dirty="0" err="1"/>
              <a:t>music</a:t>
            </a:r>
            <a:r>
              <a:rPr lang="de-LU" sz="2800" dirty="0"/>
              <a:t> </a:t>
            </a:r>
            <a:r>
              <a:rPr lang="de-LU" sz="2800" dirty="0" err="1"/>
              <a:t>education</a:t>
            </a:r>
            <a:r>
              <a:rPr lang="de-LU" sz="2800" dirty="0"/>
              <a:t>.“</a:t>
            </a:r>
          </a:p>
          <a:p>
            <a:r>
              <a:rPr lang="en-GB" dirty="0" err="1"/>
              <a:t>Micheal</a:t>
            </a:r>
            <a:r>
              <a:rPr lang="en-GB" dirty="0"/>
              <a:t> </a:t>
            </a:r>
            <a:r>
              <a:rPr lang="en-GB" dirty="0" err="1"/>
              <a:t>Houlahan</a:t>
            </a:r>
            <a:r>
              <a:rPr lang="en-GB" dirty="0"/>
              <a:t> and Philip </a:t>
            </a:r>
            <a:r>
              <a:rPr lang="en-GB" dirty="0" err="1"/>
              <a:t>Tacka</a:t>
            </a:r>
            <a:r>
              <a:rPr lang="en-GB" i="1" dirty="0"/>
              <a:t>, </a:t>
            </a:r>
            <a:r>
              <a:rPr lang="de-DE" i="1" dirty="0" err="1"/>
              <a:t>Kodály</a:t>
            </a:r>
            <a:r>
              <a:rPr lang="de-DE" i="1" dirty="0"/>
              <a:t> Today, S. 27</a:t>
            </a:r>
            <a:endParaRPr lang="en-GB" sz="2800" i="1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402B2C5-C201-674B-BB43-21624051C409}"/>
              </a:ext>
            </a:extLst>
          </p:cNvPr>
          <p:cNvSpPr txBox="1">
            <a:spLocks/>
          </p:cNvSpPr>
          <p:nvPr/>
        </p:nvSpPr>
        <p:spPr>
          <a:xfrm>
            <a:off x="990600" y="1424636"/>
            <a:ext cx="10515600" cy="674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Methode oder Konzept in der Musikpädagogik</a:t>
            </a:r>
            <a:endParaRPr lang="de-DE" sz="6700" dirty="0"/>
          </a:p>
        </p:txBody>
      </p:sp>
    </p:spTree>
    <p:extLst>
      <p:ext uri="{BB962C8B-B14F-4D97-AF65-F5344CB8AC3E}">
        <p14:creationId xmlns:p14="http://schemas.microsoft.com/office/powerpoint/2010/main" val="224376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9B8E7-2A20-544F-8B86-9F7292B23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53" y="-128877"/>
            <a:ext cx="10515600" cy="1325563"/>
          </a:xfrm>
        </p:spPr>
        <p:txBody>
          <a:bodyPr/>
          <a:lstStyle/>
          <a:p>
            <a:r>
              <a:rPr lang="de-DE" dirty="0"/>
              <a:t>Konzept Solfège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91A47F-90C9-E947-A917-968A4BFA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E0CDED-43C2-0545-9AA9-D2D3D245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5</a:t>
            </a:fld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67B28E-5E00-B341-8243-D549A7F1C320}"/>
              </a:ext>
            </a:extLst>
          </p:cNvPr>
          <p:cNvSpPr/>
          <p:nvPr/>
        </p:nvSpPr>
        <p:spPr>
          <a:xfrm>
            <a:off x="947995" y="1010902"/>
            <a:ext cx="10006517" cy="1223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rgbClr val="FFFF00"/>
                </a:solidFill>
              </a:rPr>
              <a:t>Teilkonzept – </a:t>
            </a:r>
            <a:r>
              <a:rPr lang="de-DE" sz="2200" b="1" dirty="0" err="1">
                <a:solidFill>
                  <a:srgbClr val="FFFF00"/>
                </a:solidFill>
              </a:rPr>
              <a:t>Kodály</a:t>
            </a:r>
            <a:r>
              <a:rPr lang="de-DE" sz="22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3FFFC7A-A52C-734C-9C59-1DAF15AB87AB}"/>
              </a:ext>
            </a:extLst>
          </p:cNvPr>
          <p:cNvSpPr txBox="1"/>
          <p:nvPr/>
        </p:nvSpPr>
        <p:spPr>
          <a:xfrm>
            <a:off x="4989822" y="1004917"/>
            <a:ext cx="4812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de-DE" dirty="0">
                <a:solidFill>
                  <a:schemeClr val="bg1"/>
                </a:solidFill>
              </a:rPr>
              <a:t>Entwicklung von Musikalität</a:t>
            </a:r>
          </a:p>
          <a:p>
            <a:pPr marL="342900" indent="-342900">
              <a:buFontTx/>
              <a:buAutoNum type="arabicParenR"/>
            </a:pPr>
            <a:r>
              <a:rPr lang="de-DE" dirty="0">
                <a:solidFill>
                  <a:schemeClr val="bg1"/>
                </a:solidFill>
              </a:rPr>
              <a:t>Ungarische Volksmusik</a:t>
            </a:r>
          </a:p>
          <a:p>
            <a:pPr marL="342900" indent="-342900">
              <a:buAutoNum type="arabicParenR"/>
            </a:pPr>
            <a:r>
              <a:rPr lang="de-DE" dirty="0">
                <a:solidFill>
                  <a:schemeClr val="bg1"/>
                </a:solidFill>
              </a:rPr>
              <a:t>Relative Solmisation</a:t>
            </a:r>
            <a:endParaRPr lang="de-DE" sz="800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de-DE" dirty="0">
                <a:solidFill>
                  <a:schemeClr val="bg1"/>
                </a:solidFill>
              </a:rPr>
              <a:t>Handzeichen (Curwen)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789" y="2557317"/>
            <a:ext cx="5034927" cy="398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6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2E3D58-ABF5-4C47-8FF0-AB976981A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Trompetenschulen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C7D4FA42-CDB6-7F4F-8FDD-38CDC0B68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8473" y="1685317"/>
            <a:ext cx="3362400" cy="466397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CD321B8-EACE-7A49-B03F-37B81FA93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2ED38F-0801-7A48-8696-3BE4BFF9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9C00EF8-4CC6-5545-88CB-6A9B6C974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30" y="1665514"/>
            <a:ext cx="3411713" cy="482736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430DC48-67C8-D14A-A24F-62D1E6EA0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528" y="1665513"/>
            <a:ext cx="3792927" cy="48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18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AA577-6D3A-AC40-9AC1-76E8CBC9B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18458"/>
            <a:ext cx="10515600" cy="1325563"/>
          </a:xfrm>
        </p:spPr>
        <p:txBody>
          <a:bodyPr/>
          <a:lstStyle/>
          <a:p>
            <a:r>
              <a:rPr lang="de-DE" dirty="0"/>
              <a:t>Methode oder Konzept?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42C219-7E75-654E-AB0A-03D30CEFE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569" y="1344021"/>
            <a:ext cx="6590731" cy="4351338"/>
          </a:xfrm>
        </p:spPr>
        <p:txBody>
          <a:bodyPr/>
          <a:lstStyle/>
          <a:p>
            <a:pPr marL="0" indent="0">
              <a:buNone/>
            </a:pPr>
            <a:r>
              <a:rPr lang="de-LU" dirty="0"/>
              <a:t>Eine der Stützen seiner Pädagogik ist die von ihm entwickelte bahnbrechende Methode für das Spielen von Blechblasinstrumenten, mit deren Hilfe, auf absolut logische Art und Weise, alle Technik- und Ansatzprobleme zu eliminieren sind.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309A8A9-7205-F74A-82AB-AB959D451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AF52EA8-16A1-7A42-A77F-49BBE600A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7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CDE05C6-A61A-8A42-8CFE-E66773875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72" y="1127622"/>
            <a:ext cx="3853830" cy="506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5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9B8E7-2A20-544F-8B86-9F7292B23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53" y="-105237"/>
            <a:ext cx="10515600" cy="1325563"/>
          </a:xfrm>
        </p:spPr>
        <p:txBody>
          <a:bodyPr/>
          <a:lstStyle/>
          <a:p>
            <a:r>
              <a:rPr lang="de-DE" dirty="0"/>
              <a:t>Konzept Trompetenspiel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91A47F-90C9-E947-A917-968A4BFA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E0CDED-43C2-0545-9AA9-D2D3D245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8</a:t>
            </a:fld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366DCD8-8961-BC4E-BAC6-09E06195444B}"/>
              </a:ext>
            </a:extLst>
          </p:cNvPr>
          <p:cNvSpPr/>
          <p:nvPr/>
        </p:nvSpPr>
        <p:spPr>
          <a:xfrm>
            <a:off x="270732" y="2280724"/>
            <a:ext cx="2872120" cy="44168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sz="2400" b="1" dirty="0" err="1">
                <a:solidFill>
                  <a:srgbClr val="FFFF00"/>
                </a:solidFill>
              </a:rPr>
              <a:t>Ausgangslage:Natur-trompete</a:t>
            </a:r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0000"/>
              </a:solidFill>
            </a:endParaRP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18D413-F7E8-FD46-8356-410725172E48}"/>
              </a:ext>
            </a:extLst>
          </p:cNvPr>
          <p:cNvSpPr/>
          <p:nvPr/>
        </p:nvSpPr>
        <p:spPr>
          <a:xfrm>
            <a:off x="5735782" y="2280722"/>
            <a:ext cx="2907215" cy="44168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r>
              <a:rPr lang="de-DE" sz="2400" b="1" dirty="0">
                <a:solidFill>
                  <a:srgbClr val="FFFF00"/>
                </a:solidFill>
              </a:rPr>
              <a:t>Methode</a:t>
            </a:r>
          </a:p>
          <a:p>
            <a:pPr algn="ctr"/>
            <a:r>
              <a:rPr lang="de-DE" sz="2400" b="1" dirty="0">
                <a:solidFill>
                  <a:srgbClr val="FFFF00"/>
                </a:solidFill>
              </a:rPr>
              <a:t>zum</a:t>
            </a:r>
            <a:br>
              <a:rPr lang="de-DE" sz="2400" b="1" dirty="0">
                <a:solidFill>
                  <a:srgbClr val="FFFF00"/>
                </a:solidFill>
              </a:rPr>
            </a:br>
            <a:r>
              <a:rPr lang="de-DE" sz="2400" b="1" dirty="0">
                <a:solidFill>
                  <a:srgbClr val="FFFF00"/>
                </a:solidFill>
              </a:rPr>
              <a:t>Erlernen des</a:t>
            </a:r>
            <a:br>
              <a:rPr lang="de-DE" sz="2400" b="1" dirty="0">
                <a:solidFill>
                  <a:srgbClr val="FFFF00"/>
                </a:solidFill>
              </a:rPr>
            </a:br>
            <a:r>
              <a:rPr lang="de-DE" sz="2400" b="1" dirty="0">
                <a:solidFill>
                  <a:srgbClr val="FFFF00"/>
                </a:solidFill>
              </a:rPr>
              <a:t>Trompeten-spiels:</a:t>
            </a: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Trompetenschule</a:t>
            </a:r>
            <a:endParaRPr lang="de-DE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sz="2000" b="1" i="1" dirty="0" err="1">
                <a:solidFill>
                  <a:schemeClr val="bg1"/>
                </a:solidFill>
              </a:rPr>
              <a:t>Méthode</a:t>
            </a:r>
            <a:r>
              <a:rPr lang="de-DE" sz="2000" b="1" i="1" dirty="0">
                <a:solidFill>
                  <a:schemeClr val="bg1"/>
                </a:solidFill>
              </a:rPr>
              <a:t> de </a:t>
            </a:r>
            <a:br>
              <a:rPr lang="de-DE" sz="2000" b="1" i="1" dirty="0">
                <a:solidFill>
                  <a:schemeClr val="bg1"/>
                </a:solidFill>
              </a:rPr>
            </a:br>
            <a:r>
              <a:rPr lang="de-DE" sz="2000" b="1" i="1" dirty="0" err="1">
                <a:solidFill>
                  <a:schemeClr val="bg1"/>
                </a:solidFill>
              </a:rPr>
              <a:t>trompette</a:t>
            </a:r>
            <a:endParaRPr lang="de-DE" sz="2000" b="1" i="1" dirty="0">
              <a:solidFill>
                <a:schemeClr val="bg1"/>
              </a:solidFill>
            </a:endParaRPr>
          </a:p>
          <a:p>
            <a:pPr algn="ctr"/>
            <a:r>
              <a:rPr lang="de-DE" sz="2000" b="1" dirty="0" err="1">
                <a:solidFill>
                  <a:schemeClr val="bg1"/>
                </a:solidFill>
              </a:rPr>
              <a:t>Trumpet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br>
              <a:rPr lang="de-DE" sz="2000" b="1" dirty="0">
                <a:solidFill>
                  <a:schemeClr val="bg1"/>
                </a:solidFill>
              </a:rPr>
            </a:br>
            <a:r>
              <a:rPr lang="de-DE" sz="2000" b="1" dirty="0" err="1">
                <a:solidFill>
                  <a:schemeClr val="bg1"/>
                </a:solidFill>
              </a:rPr>
              <a:t>Method</a:t>
            </a:r>
            <a:endParaRPr lang="de-DE" sz="2000" b="1" dirty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rgbClr val="FF0000"/>
              </a:solidFill>
            </a:endParaRP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2C51EE-A8A0-DA49-8B59-C3C050134A60}"/>
              </a:ext>
            </a:extLst>
          </p:cNvPr>
          <p:cNvSpPr/>
          <p:nvPr/>
        </p:nvSpPr>
        <p:spPr>
          <a:xfrm>
            <a:off x="2623625" y="2646065"/>
            <a:ext cx="2788673" cy="37102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sz="2000" b="1" dirty="0">
              <a:solidFill>
                <a:srgbClr val="92D050"/>
              </a:solidFill>
            </a:endParaRPr>
          </a:p>
          <a:p>
            <a:pPr algn="ctr"/>
            <a:endParaRPr lang="de-DE" sz="2400" b="1" dirty="0">
              <a:solidFill>
                <a:srgbClr val="92D050"/>
              </a:solidFill>
            </a:endParaRPr>
          </a:p>
          <a:p>
            <a:pPr algn="ctr"/>
            <a:r>
              <a:rPr lang="de-DE" sz="2400" b="1" dirty="0" err="1">
                <a:solidFill>
                  <a:srgbClr val="92D050"/>
                </a:solidFill>
              </a:rPr>
              <a:t>Weiterent</a:t>
            </a:r>
            <a:r>
              <a:rPr lang="de-DE" sz="2400" b="1" dirty="0">
                <a:solidFill>
                  <a:srgbClr val="92D050"/>
                </a:solidFill>
              </a:rPr>
              <a:t>-wicklung:</a:t>
            </a:r>
            <a:br>
              <a:rPr lang="de-DE" sz="2400" b="1" dirty="0">
                <a:solidFill>
                  <a:srgbClr val="92D050"/>
                </a:solidFill>
              </a:rPr>
            </a:br>
            <a:r>
              <a:rPr lang="de-DE" sz="2400" b="1" dirty="0">
                <a:solidFill>
                  <a:srgbClr val="92D050"/>
                </a:solidFill>
              </a:rPr>
              <a:t>Ventile</a:t>
            </a:r>
          </a:p>
          <a:p>
            <a:pPr algn="ctr"/>
            <a:endParaRPr lang="de-DE" sz="2400" b="1" dirty="0">
              <a:solidFill>
                <a:srgbClr val="92D050"/>
              </a:solidFill>
            </a:endParaRPr>
          </a:p>
          <a:p>
            <a:pPr algn="ctr"/>
            <a:endParaRPr lang="de-DE" sz="2000" dirty="0">
              <a:solidFill>
                <a:schemeClr val="bg1"/>
              </a:solidFill>
            </a:endParaRP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67B28E-5E00-B341-8243-D549A7F1C320}"/>
              </a:ext>
            </a:extLst>
          </p:cNvPr>
          <p:cNvSpPr/>
          <p:nvPr/>
        </p:nvSpPr>
        <p:spPr>
          <a:xfrm>
            <a:off x="4601159" y="856481"/>
            <a:ext cx="6156881" cy="1223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200" b="1" dirty="0">
                <a:solidFill>
                  <a:srgbClr val="FFFF00"/>
                </a:solidFill>
              </a:rPr>
              <a:t>Teilkonzept </a:t>
            </a:r>
            <a:br>
              <a:rPr lang="de-DE" sz="2200" b="1" dirty="0">
                <a:solidFill>
                  <a:srgbClr val="FFFF00"/>
                </a:solidFill>
              </a:rPr>
            </a:br>
            <a:r>
              <a:rPr lang="de-DE" sz="2200" b="1" dirty="0">
                <a:solidFill>
                  <a:srgbClr val="FFFF00"/>
                </a:solidFill>
              </a:rPr>
              <a:t>Malte  BURBA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3FFFC7A-A52C-734C-9C59-1DAF15AB87AB}"/>
              </a:ext>
            </a:extLst>
          </p:cNvPr>
          <p:cNvSpPr txBox="1"/>
          <p:nvPr/>
        </p:nvSpPr>
        <p:spPr>
          <a:xfrm>
            <a:off x="7189388" y="929780"/>
            <a:ext cx="3568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de-DE" sz="1600" dirty="0">
                <a:solidFill>
                  <a:schemeClr val="bg1"/>
                </a:solidFill>
              </a:rPr>
              <a:t>Für ausgebildete Trompeter</a:t>
            </a:r>
          </a:p>
          <a:p>
            <a:pPr marL="342900" indent="-342900">
              <a:buAutoNum type="arabicParenR"/>
            </a:pPr>
            <a:r>
              <a:rPr lang="de-DE" sz="1600" dirty="0">
                <a:solidFill>
                  <a:schemeClr val="bg1"/>
                </a:solidFill>
              </a:rPr>
              <a:t>Verbesserung von Ansatz, Sicherheit, Höhe</a:t>
            </a:r>
          </a:p>
          <a:p>
            <a:pPr marL="342900" indent="-342900">
              <a:buFontTx/>
              <a:buAutoNum type="arabicParenR"/>
            </a:pPr>
            <a:r>
              <a:rPr lang="de-DE" sz="1600" dirty="0">
                <a:solidFill>
                  <a:schemeClr val="bg1"/>
                </a:solidFill>
              </a:rPr>
              <a:t>Behebung von Problemen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64B949A-4376-5646-BD38-6EFF2BF4EB4E}"/>
              </a:ext>
            </a:extLst>
          </p:cNvPr>
          <p:cNvSpPr/>
          <p:nvPr/>
        </p:nvSpPr>
        <p:spPr>
          <a:xfrm>
            <a:off x="9132595" y="2280722"/>
            <a:ext cx="2788673" cy="44168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r>
              <a:rPr lang="de-DE" sz="2400" b="1" dirty="0">
                <a:solidFill>
                  <a:srgbClr val="FFFF00"/>
                </a:solidFill>
              </a:rPr>
              <a:t>Erworbene</a:t>
            </a:r>
            <a:br>
              <a:rPr lang="de-DE" sz="2400" b="1" dirty="0">
                <a:solidFill>
                  <a:srgbClr val="FFFF00"/>
                </a:solidFill>
              </a:rPr>
            </a:br>
            <a:r>
              <a:rPr lang="de-DE" sz="2400" b="1" dirty="0">
                <a:solidFill>
                  <a:srgbClr val="FFFF00"/>
                </a:solidFill>
              </a:rPr>
              <a:t>Kompetenzen</a:t>
            </a: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r>
              <a:rPr lang="de-DE" sz="2000" dirty="0">
                <a:solidFill>
                  <a:schemeClr val="bg1"/>
                </a:solidFill>
              </a:rPr>
              <a:t>Anblastechnik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(</a:t>
            </a:r>
            <a:r>
              <a:rPr lang="de-DE" sz="2000" dirty="0" err="1">
                <a:solidFill>
                  <a:schemeClr val="bg1"/>
                </a:solidFill>
              </a:rPr>
              <a:t>tü</a:t>
            </a:r>
            <a:r>
              <a:rPr lang="de-DE" sz="2000" dirty="0">
                <a:solidFill>
                  <a:schemeClr val="bg1"/>
                </a:solidFill>
              </a:rPr>
              <a:t>, </a:t>
            </a:r>
            <a:r>
              <a:rPr lang="de-DE" sz="2000" dirty="0" err="1">
                <a:solidFill>
                  <a:schemeClr val="bg1"/>
                </a:solidFill>
              </a:rPr>
              <a:t>tükü</a:t>
            </a:r>
            <a:r>
              <a:rPr lang="de-DE" sz="2000" dirty="0">
                <a:solidFill>
                  <a:schemeClr val="bg1"/>
                </a:solidFill>
              </a:rPr>
              <a:t>, </a:t>
            </a:r>
            <a:r>
              <a:rPr lang="de-DE" sz="2000" dirty="0" err="1">
                <a:solidFill>
                  <a:schemeClr val="bg1"/>
                </a:solidFill>
              </a:rPr>
              <a:t>tütükü</a:t>
            </a:r>
            <a:r>
              <a:rPr lang="de-DE" sz="2000" dirty="0">
                <a:solidFill>
                  <a:schemeClr val="bg1"/>
                </a:solidFill>
              </a:rPr>
              <a:t>)</a:t>
            </a:r>
          </a:p>
          <a:p>
            <a:pPr algn="ctr"/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Obertonreihe</a:t>
            </a:r>
          </a:p>
          <a:p>
            <a:pPr algn="ctr"/>
            <a:endParaRPr lang="de-DE" sz="2000" dirty="0">
              <a:solidFill>
                <a:schemeClr val="bg1"/>
              </a:solidFill>
            </a:endParaRPr>
          </a:p>
          <a:p>
            <a:pPr algn="ctr"/>
            <a:r>
              <a:rPr lang="de-DE" sz="2000" dirty="0">
                <a:solidFill>
                  <a:schemeClr val="bg1"/>
                </a:solidFill>
              </a:rPr>
              <a:t>Griffe</a:t>
            </a:r>
          </a:p>
          <a:p>
            <a:pPr algn="ctr"/>
            <a:endParaRPr lang="de-DE" sz="2400" b="1" dirty="0">
              <a:solidFill>
                <a:srgbClr val="FF0000"/>
              </a:solidFill>
            </a:endParaRP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56" y="4014085"/>
            <a:ext cx="2148872" cy="18169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14410" y="4739073"/>
            <a:ext cx="2203986" cy="8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81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02B2C5-C201-674B-BB43-21624051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7966"/>
            <a:ext cx="10515600" cy="3951556"/>
          </a:xfrm>
        </p:spPr>
        <p:txBody>
          <a:bodyPr>
            <a:normAutofit/>
          </a:bodyPr>
          <a:lstStyle/>
          <a:p>
            <a:r>
              <a:rPr lang="de-DE" sz="4800" dirty="0"/>
              <a:t>Die Protagonisten musikpädagogischer Ansätze in Europa </a:t>
            </a:r>
            <a:br>
              <a:rPr lang="de-DE" sz="4800" dirty="0"/>
            </a:br>
            <a:br>
              <a:rPr lang="de-DE" sz="4800" dirty="0"/>
            </a:br>
            <a:r>
              <a:rPr lang="de-DE" sz="4800" dirty="0"/>
              <a:t>Konzepte und Methoden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029B36-2FBF-A44C-A2AC-21E7F7CB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BD56511-DD18-304D-9FDC-3773FAB85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E9C2-70E8-8841-801F-7E36C8069AA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87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1886</Words>
  <Application>Microsoft Macintosh PowerPoint</Application>
  <PresentationFormat>Breitbild</PresentationFormat>
  <Paragraphs>549</Paragraphs>
  <Slides>22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34" baseType="lpstr">
      <vt:lpstr>Arial</vt:lpstr>
      <vt:lpstr>Bauhaus 93</vt:lpstr>
      <vt:lpstr>Bodoni MT Condensed</vt:lpstr>
      <vt:lpstr>Bookman Old Style</vt:lpstr>
      <vt:lpstr>Calibri</vt:lpstr>
      <vt:lpstr>Charlemagne Std</vt:lpstr>
      <vt:lpstr>Courier New</vt:lpstr>
      <vt:lpstr>Papyrus</vt:lpstr>
      <vt:lpstr>Times New Roman</vt:lpstr>
      <vt:lpstr>Wingdings</vt:lpstr>
      <vt:lpstr>Office-Design</vt:lpstr>
      <vt:lpstr>1_Office-Design</vt:lpstr>
      <vt:lpstr>Musik und Pädagogik als Kunst.  Methoden und Konzepte </vt:lpstr>
      <vt:lpstr>Übersicht</vt:lpstr>
      <vt:lpstr>Kodály – Gesamtausgabe seiner Schriften? </vt:lpstr>
      <vt:lpstr>Methode oder Konzept?</vt:lpstr>
      <vt:lpstr>Konzept Solfège</vt:lpstr>
      <vt:lpstr>Beispiel – Trompetenschulen</vt:lpstr>
      <vt:lpstr>Methode oder Konzept?</vt:lpstr>
      <vt:lpstr>Konzept Trompetenspiel</vt:lpstr>
      <vt:lpstr>Die Protagonisten musikpädagogischer Ansätze in Europa   Konzepte und Methoden</vt:lpstr>
      <vt:lpstr>Martin Straus (1946–2019)  Das Klangmännchenkonzept</vt:lpstr>
      <vt:lpstr>Martin Straus – Das Klangmännchenkonzept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Konzept Solfège</vt:lpstr>
      <vt:lpstr>PowerPoint-Präsentation</vt:lpstr>
      <vt:lpstr>Nicht eingeordnet</vt:lpstr>
      <vt:lpstr>Unser Team an der Universität Luxemburg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Musik und Pädagogik als Kunst. </dc:title>
  <dc:creator>Damien Francois SAGRILLO</dc:creator>
  <cp:lastModifiedBy>Damien Francois SAGRILLO</cp:lastModifiedBy>
  <cp:revision>102</cp:revision>
  <dcterms:created xsi:type="dcterms:W3CDTF">2019-11-12T09:22:36Z</dcterms:created>
  <dcterms:modified xsi:type="dcterms:W3CDTF">2019-11-25T08:39:58Z</dcterms:modified>
</cp:coreProperties>
</file>