
<file path=[Content_Types].xml><?xml version="1.0" encoding="utf-8"?>
<Types xmlns="http://schemas.openxmlformats.org/package/2006/content-types">
  <Default Extension="emf" ContentType="image/x-emf"/>
  <Default Extension="m4a" ContentType="audio/mp4"/>
  <Default Extension="mid" ContentType="audio/mid"/>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sldIdLst>
    <p:sldId id="256" r:id="rId3"/>
    <p:sldId id="444" r:id="rId4"/>
    <p:sldId id="445" r:id="rId5"/>
    <p:sldId id="462" r:id="rId6"/>
    <p:sldId id="455" r:id="rId7"/>
    <p:sldId id="459" r:id="rId8"/>
    <p:sldId id="461" r:id="rId9"/>
    <p:sldId id="446" r:id="rId10"/>
    <p:sldId id="447" r:id="rId11"/>
    <p:sldId id="463" r:id="rId12"/>
    <p:sldId id="443" r:id="rId13"/>
    <p:sldId id="315" r:id="rId14"/>
    <p:sldId id="457" r:id="rId15"/>
    <p:sldId id="456" r:id="rId16"/>
    <p:sldId id="458" r:id="rId17"/>
    <p:sldId id="464" r:id="rId18"/>
    <p:sldId id="466" r:id="rId19"/>
    <p:sldId id="465" r:id="rId20"/>
    <p:sldId id="317" r:id="rId21"/>
    <p:sldId id="35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p:restoredTop sz="94694"/>
  </p:normalViewPr>
  <p:slideViewPr>
    <p:cSldViewPr snapToGrid="0" snapToObjects="1" showGuides="1">
      <p:cViewPr varScale="1">
        <p:scale>
          <a:sx n="130" d="100"/>
          <a:sy n="130" d="100"/>
        </p:scale>
        <p:origin x="216" y="92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CAB17-9F4E-8042-8AB2-CCF1C7916125}" type="datetimeFigureOut">
              <a:rPr lang="de-DE" smtClean="0"/>
              <a:t>25.11.19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56BE0-7D6A-1144-9D5B-AD953BB014FA}" type="slidenum">
              <a:rPr lang="de-DE" smtClean="0"/>
              <a:t>‹Nr.›</a:t>
            </a:fld>
            <a:endParaRPr lang="de-DE"/>
          </a:p>
        </p:txBody>
      </p:sp>
    </p:spTree>
    <p:extLst>
      <p:ext uri="{BB962C8B-B14F-4D97-AF65-F5344CB8AC3E}">
        <p14:creationId xmlns:p14="http://schemas.microsoft.com/office/powerpoint/2010/main" val="10810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r>
              <a:rPr lang="de-DE" altLang="fr-FR" b="1" dirty="0">
                <a:ea typeface="ＭＳ Ｐゴシック" pitchFamily="34" charset="-128"/>
              </a:rPr>
              <a:t>http://</a:t>
            </a:r>
            <a:r>
              <a:rPr lang="de-DE" altLang="fr-FR" b="1" dirty="0" err="1">
                <a:ea typeface="ＭＳ Ｐゴシック" pitchFamily="34" charset="-128"/>
              </a:rPr>
              <a:t>www.springprozession.com</a:t>
            </a:r>
            <a:r>
              <a:rPr lang="de-DE" altLang="fr-FR" b="1" dirty="0">
                <a:ea typeface="ＭＳ Ｐゴシック" pitchFamily="34" charset="-128"/>
              </a:rPr>
              <a:t>/</a:t>
            </a:r>
            <a:r>
              <a:rPr lang="de-DE" altLang="fr-FR" b="1" dirty="0" err="1">
                <a:ea typeface="ＭＳ Ｐゴシック" pitchFamily="34" charset="-128"/>
              </a:rPr>
              <a:t>mainframes</a:t>
            </a:r>
            <a:r>
              <a:rPr lang="de-DE" altLang="fr-FR" b="1" dirty="0">
                <a:ea typeface="ＭＳ Ｐゴシック" pitchFamily="34" charset="-128"/>
              </a:rPr>
              <a:t>/</a:t>
            </a:r>
            <a:r>
              <a:rPr lang="de-DE" altLang="fr-FR" b="1" dirty="0" err="1">
                <a:ea typeface="ＭＳ Ｐゴシック" pitchFamily="34" charset="-128"/>
              </a:rPr>
              <a:t>springprozession.htm</a:t>
            </a:r>
            <a:r>
              <a:rPr lang="de-DE" altLang="fr-FR" b="1" dirty="0">
                <a:ea typeface="ＭＳ Ｐゴシック" pitchFamily="34" charset="-128"/>
              </a:rPr>
              <a:t> </a:t>
            </a:r>
          </a:p>
          <a:p>
            <a:endParaRPr lang="de-DE" altLang="fr-FR" b="1" dirty="0">
              <a:ea typeface="ＭＳ Ｐゴシック" pitchFamily="34" charset="-128"/>
            </a:endParaRPr>
          </a:p>
          <a:p>
            <a:endParaRPr lang="de-DE" altLang="fr-FR" b="1" dirty="0">
              <a:ea typeface="ＭＳ Ｐゴシック" pitchFamily="34" charset="-128"/>
            </a:endParaRPr>
          </a:p>
          <a:p>
            <a:r>
              <a:rPr lang="de-DE" altLang="fr-FR" b="1" dirty="0">
                <a:ea typeface="ＭＳ Ｐゴシック" pitchFamily="34" charset="-128"/>
              </a:rPr>
              <a:t>*Projekt Gutenberg</a:t>
            </a:r>
          </a:p>
          <a:p>
            <a:r>
              <a:rPr lang="de-DE" altLang="fr-FR" b="1" dirty="0">
                <a:ea typeface="ＭＳ Ｐゴシック" pitchFamily="34" charset="-128"/>
              </a:rPr>
              <a:t>http://</a:t>
            </a:r>
            <a:r>
              <a:rPr lang="de-DE" altLang="fr-FR" b="1" dirty="0" err="1">
                <a:ea typeface="ＭＳ Ｐゴシック" pitchFamily="34" charset="-128"/>
              </a:rPr>
              <a:t>gutenberg.spiegel.de</a:t>
            </a:r>
            <a:r>
              <a:rPr lang="de-DE" altLang="fr-FR" b="1" dirty="0">
                <a:ea typeface="ＭＳ Ｐゴシック" pitchFamily="34" charset="-128"/>
              </a:rPr>
              <a:t>/buch/49/118 </a:t>
            </a:r>
          </a:p>
          <a:p>
            <a:r>
              <a:rPr lang="fr-CH" altLang="fr-FR" b="1" dirty="0" err="1">
                <a:ea typeface="ＭＳ Ｐゴシック" pitchFamily="34" charset="-128"/>
              </a:rPr>
              <a:t>Sagen</a:t>
            </a:r>
            <a:r>
              <a:rPr lang="fr-CH" altLang="fr-FR" b="1" dirty="0">
                <a:ea typeface="ＭＳ Ｐゴシック" pitchFamily="34" charset="-128"/>
              </a:rPr>
              <a:t> </a:t>
            </a:r>
            <a:r>
              <a:rPr lang="fr-CH" altLang="fr-FR" b="1" dirty="0" err="1">
                <a:ea typeface="ＭＳ Ｐゴシック" pitchFamily="34" charset="-128"/>
              </a:rPr>
              <a:t>aus</a:t>
            </a:r>
            <a:r>
              <a:rPr lang="fr-CH" altLang="fr-FR" b="1" dirty="0">
                <a:ea typeface="ＭＳ Ｐゴシック" pitchFamily="34" charset="-128"/>
              </a:rPr>
              <a:t> </a:t>
            </a:r>
            <a:r>
              <a:rPr lang="fr-CH" altLang="fr-FR" b="1" dirty="0" err="1">
                <a:ea typeface="ＭＳ Ｐゴシック" pitchFamily="34" charset="-128"/>
              </a:rPr>
              <a:t>dem</a:t>
            </a:r>
            <a:r>
              <a:rPr lang="fr-CH" altLang="fr-FR" b="1" dirty="0">
                <a:ea typeface="ＭＳ Ｐゴシック" pitchFamily="34" charset="-128"/>
              </a:rPr>
              <a:t> </a:t>
            </a:r>
            <a:r>
              <a:rPr lang="fr-CH" altLang="fr-FR" b="1" dirty="0" err="1">
                <a:ea typeface="ＭＳ Ｐゴシック" pitchFamily="34" charset="-128"/>
              </a:rPr>
              <a:t>Rheinland</a:t>
            </a:r>
            <a:r>
              <a:rPr lang="fr-CH" altLang="fr-FR" b="1" dirty="0">
                <a:ea typeface="ＭＳ Ｐゴシック" pitchFamily="34" charset="-128"/>
              </a:rPr>
              <a:t>. </a:t>
            </a:r>
            <a:r>
              <a:rPr lang="de-DE" altLang="fr-FR" b="1" dirty="0">
                <a:ea typeface="ＭＳ Ｐゴシック" pitchFamily="34" charset="-128"/>
              </a:rPr>
              <a:t>Der Geiger von Echternach</a:t>
            </a:r>
          </a:p>
          <a:p>
            <a:r>
              <a:rPr lang="de-DE" altLang="fr-FR" dirty="0">
                <a:ea typeface="ＭＳ Ｐゴシック" pitchFamily="34" charset="-128"/>
              </a:rPr>
              <a:t>Vor mehr als tausend Jahren lebte in Echternach der hl. </a:t>
            </a:r>
            <a:r>
              <a:rPr lang="de-DE" altLang="fr-FR" dirty="0" err="1">
                <a:ea typeface="ＭＳ Ｐゴシック" pitchFamily="34" charset="-128"/>
              </a:rPr>
              <a:t>Willibrord</a:t>
            </a:r>
            <a:r>
              <a:rPr lang="de-DE" altLang="fr-FR" dirty="0">
                <a:ea typeface="ＭＳ Ｐゴシック" pitchFamily="34" charset="-128"/>
              </a:rPr>
              <a:t>, der in großer Wohltäter unseres Landes war. Wenn er predigte, dann drängte sich das Volk in dichten Scharen um ihn. In der vordersten Reihe der Zuhörer sah man stets den langen Veit, einen ungewöhnlich großen Mann, der als Musikant durchs Land und bei Festlichkeiten zum Tanze aufspielte. Das Wort des gewaltigen Bußpredigers rührte so sehr das Herz des Spielmanns, daß dieser sich eines Tages aufmachte und mit seinem Weibe eine Wallfahrt nach dem heiligen Lande antrat.</a:t>
            </a:r>
          </a:p>
          <a:p>
            <a:r>
              <a:rPr lang="de-DE" altLang="fr-FR" dirty="0">
                <a:ea typeface="ＭＳ Ｐゴシック" pitchFamily="34" charset="-128"/>
              </a:rPr>
              <a:t>Jahre vergingen, doch Veit kehrte nicht zurück; nicht einmal eine Nachricht von ihm kam in die Heimat. Seine Verwandten hielten ihn für tot und teilten seinen Besitz. Da endlich, am Ostertage des zehnten Jahres seiner Wallfahrt, erschien ganz unerwartet der Totgesagte wieder, allein und bettelarm. Sein Weib hatten Räuber im Morgenlande erschlagen. Eine alte Geige war seine ganze Habe. Er trat vor seine Verwandten und forderte sein Gut zurück. Die Unredlichen erschraken und beschlossen, sich des Heimgekehrten zu entledigen. Sie klagten ihn an, er selbst habe sein Weib im fernen Lande ermordet.</a:t>
            </a:r>
          </a:p>
          <a:p>
            <a:r>
              <a:rPr lang="de-DE" altLang="fr-FR" dirty="0">
                <a:ea typeface="ＭＳ Ｐゴシック" pitchFamily="34" charset="-128"/>
              </a:rPr>
              <a:t>Für solch schwere Anklage war der Beweis vor dem Gerichte nicht zu führen; nur ein Gottesurteil konnte entscheiden. Gegen einen waffengewandten Vetter mußte der lange Veit zum Kampfe antreten; er wurde besiegt, und der Richter verurteilte den Unterlegenen nach Gesetz und Herkommen zum Tode.</a:t>
            </a:r>
          </a:p>
          <a:p>
            <a:r>
              <a:rPr lang="de-DE" altLang="fr-FR" dirty="0">
                <a:ea typeface="ＭＳ Ｐゴシック" pitchFamily="34" charset="-128"/>
              </a:rPr>
              <a:t>Als der Unglückliche unter dem Galgen stand und den Strick schon am Halse spürte, bat er, noch einmal auf seiner Geige spielen zu dürfen. Das wurde ihm als letzte Gnade gewährt, und er entlockte den Saiten solche wehmütige Töne, daß den Zuhörern die hellen Tränen über die Wangen liefen. Dann aber spielte er feurige Weisen, die alle zur Hinrichtung Herbeigeeilten, Burschen und Dirnen, Männlein und Weiblein, ja selbst die ernsten Richter und den finstern Henker, zum Tanze mitrissen. Toll und immer toller drehte sich die Schar im Kreise, Veit aber stieg gemächlich von der Leiter herab und verschwand, immer weiter spielend, im Walde.</a:t>
            </a:r>
          </a:p>
          <a:p>
            <a:r>
              <a:rPr lang="de-DE" altLang="fr-FR" dirty="0">
                <a:ea typeface="ＭＳ Ｐゴシック" pitchFamily="34" charset="-128"/>
              </a:rPr>
              <a:t>Erst am späten Abend hörten die Tänzer auf, sich zu drehen, doch die Verwandten Veits, die ihn fälschlich angeklagt hatten, mußten ohne Unterbrechung weiter springen. Schon hatten sie sich bis an die Knie in die Erde hineingetanzt, da löste endlich Sankt </a:t>
            </a:r>
            <a:r>
              <a:rPr lang="de-DE" altLang="fr-FR" dirty="0" err="1">
                <a:ea typeface="ＭＳ Ｐゴシック" pitchFamily="34" charset="-128"/>
              </a:rPr>
              <a:t>Willibrord</a:t>
            </a:r>
            <a:r>
              <a:rPr lang="de-DE" altLang="fr-FR" dirty="0">
                <a:ea typeface="ＭＳ Ｐゴシック" pitchFamily="34" charset="-128"/>
              </a:rPr>
              <a:t>, den man herbeigerufen hatte, den tollen Zauber.</a:t>
            </a:r>
          </a:p>
          <a:p>
            <a:endParaRPr lang="de-DE" altLang="fr-FR" dirty="0">
              <a:ea typeface="ＭＳ Ｐゴシック" pitchFamily="34" charset="-128"/>
            </a:endParaRPr>
          </a:p>
          <a:p>
            <a:r>
              <a:rPr lang="de-DE" altLang="fr-FR" dirty="0">
                <a:ea typeface="ＭＳ Ｐゴシック" pitchFamily="34" charset="-128"/>
              </a:rPr>
              <a:t>s. auch </a:t>
            </a:r>
            <a:r>
              <a:rPr lang="de-DE" altLang="fr-FR" dirty="0" err="1">
                <a:ea typeface="ＭＳ Ｐゴシック" pitchFamily="34" charset="-128"/>
              </a:rPr>
              <a:t>Lieux</a:t>
            </a:r>
            <a:r>
              <a:rPr lang="de-DE" altLang="fr-FR" dirty="0">
                <a:ea typeface="ＭＳ Ｐゴシック" pitchFamily="34" charset="-128"/>
              </a:rPr>
              <a:t> de </a:t>
            </a:r>
            <a:r>
              <a:rPr lang="de-DE" altLang="fr-FR" dirty="0" err="1">
                <a:ea typeface="ＭＳ Ｐゴシック" pitchFamily="34" charset="-128"/>
              </a:rPr>
              <a:t>mémoire</a:t>
            </a:r>
            <a:r>
              <a:rPr lang="de-DE" altLang="fr-FR" dirty="0">
                <a:ea typeface="ＭＳ Ｐゴシック" pitchFamily="34" charset="-128"/>
              </a:rPr>
              <a:t> 2</a:t>
            </a:r>
          </a:p>
          <a:p>
            <a:endParaRPr lang="de-DE" altLang="fr-FR" dirty="0">
              <a:ea typeface="ＭＳ Ｐゴシック" pitchFamily="34" charset="-128"/>
            </a:endParaRPr>
          </a:p>
          <a:p>
            <a:r>
              <a:rPr lang="de-DE" altLang="fr-FR" dirty="0">
                <a:ea typeface="ＭＳ Ｐゴシック" pitchFamily="34" charset="-128"/>
              </a:rPr>
              <a:t>http://</a:t>
            </a:r>
            <a:r>
              <a:rPr lang="de-DE" altLang="fr-FR" dirty="0" err="1">
                <a:ea typeface="ＭＳ Ｐゴシック" pitchFamily="34" charset="-128"/>
              </a:rPr>
              <a:t>www.cid-femmes.lu</a:t>
            </a:r>
            <a:r>
              <a:rPr lang="de-DE" altLang="fr-FR" dirty="0">
                <a:ea typeface="ＭＳ Ｐゴシック" pitchFamily="34" charset="-128"/>
              </a:rPr>
              <a:t>/</a:t>
            </a:r>
            <a:r>
              <a:rPr lang="de-DE" altLang="fr-FR" dirty="0" err="1">
                <a:ea typeface="ＭＳ Ｐゴシック" pitchFamily="34" charset="-128"/>
              </a:rPr>
              <a:t>id_article</a:t>
            </a:r>
            <a:r>
              <a:rPr lang="de-DE" altLang="fr-FR" dirty="0">
                <a:ea typeface="ＭＳ Ｐゴシック" pitchFamily="34" charset="-128"/>
              </a:rPr>
              <a:t>/660</a:t>
            </a:r>
          </a:p>
          <a:p>
            <a:r>
              <a:rPr lang="de-DE" altLang="fr-FR" dirty="0">
                <a:ea typeface="ＭＳ Ｐゴシック" pitchFamily="34" charset="-128"/>
              </a:rPr>
              <a:t>Die luxemburgische Komponistin Lou Koster (1889-1973) schrieb das Werk im Jahr 1967 in der Künstlerresidenz der Familie </a:t>
            </a:r>
            <a:r>
              <a:rPr lang="de-DE" altLang="fr-FR" dirty="0" err="1">
                <a:ea typeface="ＭＳ Ｐゴシック" pitchFamily="34" charset="-128"/>
              </a:rPr>
              <a:t>Mayrisch</a:t>
            </a:r>
            <a:r>
              <a:rPr lang="de-DE" altLang="fr-FR" dirty="0">
                <a:ea typeface="ＭＳ Ｐゴシック" pitchFamily="34" charset="-128"/>
              </a:rPr>
              <a:t> im südfranzösischen </a:t>
            </a:r>
            <a:r>
              <a:rPr lang="de-DE" altLang="fr-FR" dirty="0" err="1">
                <a:ea typeface="ＭＳ Ｐゴシック" pitchFamily="34" charset="-128"/>
              </a:rPr>
              <a:t>Cabris</a:t>
            </a:r>
            <a:r>
              <a:rPr lang="de-DE" altLang="fr-FR" dirty="0">
                <a:ea typeface="ＭＳ Ｐゴシック" pitchFamily="34" charset="-128"/>
              </a:rPr>
              <a:t>. </a:t>
            </a:r>
            <a:br>
              <a:rPr lang="de-DE" altLang="fr-FR" dirty="0">
                <a:ea typeface="ＭＳ Ｐゴシック" pitchFamily="34" charset="-128"/>
              </a:rPr>
            </a:br>
            <a:r>
              <a:rPr lang="de-DE" altLang="fr-FR" dirty="0">
                <a:ea typeface="ＭＳ Ｐゴシック" pitchFamily="34" charset="-128"/>
              </a:rPr>
              <a:t>Die Ballade basiert auf einem Text von Nikolaus Welter (1871-1951), der seinerseits auf eine Sage aus dem 19. Jahrhundert zurückgriff. </a:t>
            </a:r>
          </a:p>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1397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de-DE" altLang="fr-FR" b="1" dirty="0">
                <a:ea typeface="ＭＳ Ｐゴシック" pitchFamily="34" charset="-128"/>
              </a:rPr>
              <a:t>*Projekt Gutenberg</a:t>
            </a:r>
          </a:p>
          <a:p>
            <a:r>
              <a:rPr lang="de-DE" altLang="fr-FR" b="1" dirty="0">
                <a:ea typeface="ＭＳ Ｐゴシック" pitchFamily="34" charset="-128"/>
              </a:rPr>
              <a:t>http://</a:t>
            </a:r>
            <a:r>
              <a:rPr lang="de-DE" altLang="fr-FR" b="1" dirty="0" err="1">
                <a:ea typeface="ＭＳ Ｐゴシック" pitchFamily="34" charset="-128"/>
              </a:rPr>
              <a:t>gutenberg.spiegel.de</a:t>
            </a:r>
            <a:r>
              <a:rPr lang="de-DE" altLang="fr-FR" b="1" dirty="0">
                <a:ea typeface="ＭＳ Ｐゴシック" pitchFamily="34" charset="-128"/>
              </a:rPr>
              <a:t>/buch/49/118 </a:t>
            </a:r>
          </a:p>
          <a:p>
            <a:r>
              <a:rPr lang="fr-CH" altLang="fr-FR" b="1" dirty="0" err="1">
                <a:ea typeface="ＭＳ Ｐゴシック" pitchFamily="34" charset="-128"/>
              </a:rPr>
              <a:t>Sagen</a:t>
            </a:r>
            <a:r>
              <a:rPr lang="fr-CH" altLang="fr-FR" b="1" dirty="0">
                <a:ea typeface="ＭＳ Ｐゴシック" pitchFamily="34" charset="-128"/>
              </a:rPr>
              <a:t> </a:t>
            </a:r>
            <a:r>
              <a:rPr lang="fr-CH" altLang="fr-FR" b="1" dirty="0" err="1">
                <a:ea typeface="ＭＳ Ｐゴシック" pitchFamily="34" charset="-128"/>
              </a:rPr>
              <a:t>aus</a:t>
            </a:r>
            <a:r>
              <a:rPr lang="fr-CH" altLang="fr-FR" b="1" dirty="0">
                <a:ea typeface="ＭＳ Ｐゴシック" pitchFamily="34" charset="-128"/>
              </a:rPr>
              <a:t> </a:t>
            </a:r>
            <a:r>
              <a:rPr lang="fr-CH" altLang="fr-FR" b="1" dirty="0" err="1">
                <a:ea typeface="ＭＳ Ｐゴシック" pitchFamily="34" charset="-128"/>
              </a:rPr>
              <a:t>dem</a:t>
            </a:r>
            <a:r>
              <a:rPr lang="fr-CH" altLang="fr-FR" b="1" dirty="0">
                <a:ea typeface="ＭＳ Ｐゴシック" pitchFamily="34" charset="-128"/>
              </a:rPr>
              <a:t> </a:t>
            </a:r>
            <a:r>
              <a:rPr lang="fr-CH" altLang="fr-FR" b="1" dirty="0" err="1">
                <a:ea typeface="ＭＳ Ｐゴシック" pitchFamily="34" charset="-128"/>
              </a:rPr>
              <a:t>Rheinland</a:t>
            </a:r>
            <a:r>
              <a:rPr lang="fr-CH" altLang="fr-FR" b="1" dirty="0">
                <a:ea typeface="ＭＳ Ｐゴシック" pitchFamily="34" charset="-128"/>
              </a:rPr>
              <a:t>. </a:t>
            </a:r>
            <a:r>
              <a:rPr lang="de-DE" altLang="fr-FR" b="1" dirty="0">
                <a:ea typeface="ＭＳ Ｐゴシック" pitchFamily="34" charset="-128"/>
              </a:rPr>
              <a:t>Der Geiger von Echternach</a:t>
            </a:r>
          </a:p>
          <a:p>
            <a:r>
              <a:rPr lang="de-DE" altLang="fr-FR" dirty="0">
                <a:ea typeface="ＭＳ Ｐゴシック" pitchFamily="34" charset="-128"/>
              </a:rPr>
              <a:t>Vor mehr als tausend Jahren lebte in Echternach der hl. </a:t>
            </a:r>
            <a:r>
              <a:rPr lang="de-DE" altLang="fr-FR" dirty="0" err="1">
                <a:ea typeface="ＭＳ Ｐゴシック" pitchFamily="34" charset="-128"/>
              </a:rPr>
              <a:t>Willibrord</a:t>
            </a:r>
            <a:r>
              <a:rPr lang="de-DE" altLang="fr-FR" dirty="0">
                <a:ea typeface="ＭＳ Ｐゴシック" pitchFamily="34" charset="-128"/>
              </a:rPr>
              <a:t>, der in großer Wohltäter unseres Landes war. Wenn er predigte, dann drängte sich das Volk in dichten Scharen um ihn. In der vordersten Reihe der Zuhörer sah man stets den langen Veit, einen ungewöhnlich großen Mann, der als Musikant durchs Land und bei Festlichkeiten zum Tanze aufspielte. Das Wort des gewaltigen Bußpredigers rührte so sehr das Herz des Spielmanns, daß dieser sich eines Tages aufmachte und mit seinem Weibe eine Wallfahrt nach dem heiligen Lande antrat.</a:t>
            </a:r>
          </a:p>
          <a:p>
            <a:r>
              <a:rPr lang="de-DE" altLang="fr-FR" dirty="0">
                <a:ea typeface="ＭＳ Ｐゴシック" pitchFamily="34" charset="-128"/>
              </a:rPr>
              <a:t>Jahre vergingen, doch Veit kehrte nicht zurück; nicht einmal eine Nachricht von ihm kam in die Heimat. Seine Verwandten hielten ihn für tot und teilten seinen Besitz. Da endlich, am Ostertage des zehnten Jahres seiner Wallfahrt, erschien ganz unerwartet der Totgesagte wieder, allein und bettelarm. Sein Weib hatten Räuber im Morgenlande erschlagen. Eine alte Geige war seine ganze Habe. Er trat vor seine Verwandten und forderte sein Gut zurück. Die Unredlichen erschraken und beschlossen, sich des Heimgekehrten zu entledigen. Sie klagten ihn an, er selbst habe sein Weib im fernen Lande ermordet.</a:t>
            </a:r>
          </a:p>
          <a:p>
            <a:r>
              <a:rPr lang="de-DE" altLang="fr-FR" dirty="0">
                <a:ea typeface="ＭＳ Ｐゴシック" pitchFamily="34" charset="-128"/>
              </a:rPr>
              <a:t>Für solch schwere Anklage war der Beweis vor dem Gerichte nicht zu führen; nur ein Gottesurteil konnte entscheiden. Gegen einen waffengewandten Vetter mußte der lange Veit zum Kampfe antreten; er wurde besiegt, und der Richter verurteilte den Unterlegenen nach Gesetz und Herkommen zum Tode.</a:t>
            </a:r>
          </a:p>
          <a:p>
            <a:r>
              <a:rPr lang="de-DE" altLang="fr-FR" dirty="0">
                <a:ea typeface="ＭＳ Ｐゴシック" pitchFamily="34" charset="-128"/>
              </a:rPr>
              <a:t>Als der Unglückliche unter dem Galgen stand und den Strick schon am Halse spürte, bat er, noch einmal auf seiner Geige spielen zu dürfen. Das wurde ihm als letzte Gnade gewährt, und er entlockte den Saiten solche wehmütige Töne, daß den Zuhörern die hellen Tränen über die Wangen liefen. Dann aber spielte er feurige Weisen, die alle zur Hinrichtung Herbeigeeilten, Burschen und Dirnen, Männlein und Weiblein, ja selbst die ernsten Richter und den finstern Henker, zum Tanze mitrissen. Toll und immer toller drehte sich die Schar im Kreise, Veit aber stieg gemächlich von der Leiter herab und verschwand, immer weiter spielend, im Walde.</a:t>
            </a:r>
          </a:p>
          <a:p>
            <a:r>
              <a:rPr lang="de-DE" altLang="fr-FR" dirty="0">
                <a:ea typeface="ＭＳ Ｐゴシック" pitchFamily="34" charset="-128"/>
              </a:rPr>
              <a:t>Erst am späten Abend hörten die Tänzer auf, sich zu drehen, doch die Verwandten Veits, die ihn fälschlich angeklagt hatten, mußten ohne Unterbrechung weiter springen. Schon hatten sie sich bis an die Knie in die Erde hineingetanzt, da löste endlich Sankt </a:t>
            </a:r>
            <a:r>
              <a:rPr lang="de-DE" altLang="fr-FR" dirty="0" err="1">
                <a:ea typeface="ＭＳ Ｐゴシック" pitchFamily="34" charset="-128"/>
              </a:rPr>
              <a:t>Willibrord</a:t>
            </a:r>
            <a:r>
              <a:rPr lang="de-DE" altLang="fr-FR" dirty="0">
                <a:ea typeface="ＭＳ Ｐゴシック" pitchFamily="34" charset="-128"/>
              </a:rPr>
              <a:t>, den man herbeigerufen hatte, den tollen Zauber.</a:t>
            </a:r>
          </a:p>
          <a:p>
            <a:endParaRPr lang="de-DE" altLang="fr-FR" dirty="0">
              <a:ea typeface="ＭＳ Ｐゴシック" pitchFamily="34" charset="-128"/>
            </a:endParaRPr>
          </a:p>
          <a:p>
            <a:r>
              <a:rPr lang="de-DE" altLang="fr-FR" dirty="0">
                <a:ea typeface="ＭＳ Ｐゴシック" pitchFamily="34" charset="-128"/>
              </a:rPr>
              <a:t>s. auch </a:t>
            </a:r>
            <a:r>
              <a:rPr lang="de-DE" altLang="fr-FR" dirty="0" err="1">
                <a:ea typeface="ＭＳ Ｐゴシック" pitchFamily="34" charset="-128"/>
              </a:rPr>
              <a:t>Lieux</a:t>
            </a:r>
            <a:r>
              <a:rPr lang="de-DE" altLang="fr-FR" dirty="0">
                <a:ea typeface="ＭＳ Ｐゴシック" pitchFamily="34" charset="-128"/>
              </a:rPr>
              <a:t> de </a:t>
            </a:r>
            <a:r>
              <a:rPr lang="de-DE" altLang="fr-FR" dirty="0" err="1">
                <a:ea typeface="ＭＳ Ｐゴシック" pitchFamily="34" charset="-128"/>
              </a:rPr>
              <a:t>mémoire</a:t>
            </a:r>
            <a:r>
              <a:rPr lang="de-DE" altLang="fr-FR" dirty="0">
                <a:ea typeface="ＭＳ Ｐゴシック" pitchFamily="34" charset="-128"/>
              </a:rPr>
              <a:t> 2</a:t>
            </a:r>
          </a:p>
          <a:p>
            <a:endParaRPr lang="de-DE" altLang="fr-FR" dirty="0">
              <a:ea typeface="ＭＳ Ｐゴシック" pitchFamily="34" charset="-128"/>
            </a:endParaRPr>
          </a:p>
          <a:p>
            <a:r>
              <a:rPr lang="de-DE" altLang="fr-FR" dirty="0">
                <a:ea typeface="ＭＳ Ｐゴシック" pitchFamily="34" charset="-128"/>
              </a:rPr>
              <a:t>http://</a:t>
            </a:r>
            <a:r>
              <a:rPr lang="de-DE" altLang="fr-FR" dirty="0" err="1">
                <a:ea typeface="ＭＳ Ｐゴシック" pitchFamily="34" charset="-128"/>
              </a:rPr>
              <a:t>www.cid-femmes.lu</a:t>
            </a:r>
            <a:r>
              <a:rPr lang="de-DE" altLang="fr-FR" dirty="0">
                <a:ea typeface="ＭＳ Ｐゴシック" pitchFamily="34" charset="-128"/>
              </a:rPr>
              <a:t>/</a:t>
            </a:r>
            <a:r>
              <a:rPr lang="de-DE" altLang="fr-FR" dirty="0" err="1">
                <a:ea typeface="ＭＳ Ｐゴシック" pitchFamily="34" charset="-128"/>
              </a:rPr>
              <a:t>id_article</a:t>
            </a:r>
            <a:r>
              <a:rPr lang="de-DE" altLang="fr-FR" dirty="0">
                <a:ea typeface="ＭＳ Ｐゴシック" pitchFamily="34" charset="-128"/>
              </a:rPr>
              <a:t>/660</a:t>
            </a:r>
          </a:p>
          <a:p>
            <a:r>
              <a:rPr lang="de-DE" altLang="fr-FR" dirty="0">
                <a:ea typeface="ＭＳ Ｐゴシック" pitchFamily="34" charset="-128"/>
              </a:rPr>
              <a:t>Die luxemburgische Komponistin Lou Koster (1889-1973) schrieb das Werk im Jahr 1967 in der Künstlerresidenz der Familie </a:t>
            </a:r>
            <a:r>
              <a:rPr lang="de-DE" altLang="fr-FR" dirty="0" err="1">
                <a:ea typeface="ＭＳ Ｐゴシック" pitchFamily="34" charset="-128"/>
              </a:rPr>
              <a:t>Mayrisch</a:t>
            </a:r>
            <a:r>
              <a:rPr lang="de-DE" altLang="fr-FR" dirty="0">
                <a:ea typeface="ＭＳ Ｐゴシック" pitchFamily="34" charset="-128"/>
              </a:rPr>
              <a:t> im südfranzösischen </a:t>
            </a:r>
            <a:r>
              <a:rPr lang="de-DE" altLang="fr-FR" dirty="0" err="1">
                <a:ea typeface="ＭＳ Ｐゴシック" pitchFamily="34" charset="-128"/>
              </a:rPr>
              <a:t>Cabris</a:t>
            </a:r>
            <a:r>
              <a:rPr lang="de-DE" altLang="fr-FR" dirty="0">
                <a:ea typeface="ＭＳ Ｐゴシック" pitchFamily="34" charset="-128"/>
              </a:rPr>
              <a:t>. </a:t>
            </a:r>
            <a:br>
              <a:rPr lang="de-DE" altLang="fr-FR" dirty="0">
                <a:ea typeface="ＭＳ Ｐゴシック" pitchFamily="34" charset="-128"/>
              </a:rPr>
            </a:br>
            <a:r>
              <a:rPr lang="de-DE" altLang="fr-FR" dirty="0">
                <a:ea typeface="ＭＳ Ｐゴシック" pitchFamily="34" charset="-128"/>
              </a:rPr>
              <a:t>Die Ballade basiert auf einem Text von Nikolaus Welter (1871-1951), der seinerseits auf eine Sage aus dem 19. Jahrhundert zurückgriff. </a:t>
            </a:r>
          </a:p>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36434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463775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780646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800540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863299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8941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9277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418145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27031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LU" sz="1200" kern="1200" dirty="0">
                <a:solidFill>
                  <a:schemeClr val="tx1"/>
                </a:solidFill>
                <a:effectLst/>
                <a:latin typeface="+mn-lt"/>
                <a:ea typeface="+mn-ea"/>
                <a:cs typeface="+mn-cs"/>
              </a:rPr>
              <a:t>Paul Krack, „</a:t>
            </a:r>
            <a:r>
              <a:rPr lang="de-LU" sz="1200" kern="1200" dirty="0" err="1">
                <a:solidFill>
                  <a:schemeClr val="tx1"/>
                </a:solidFill>
                <a:effectLst/>
                <a:latin typeface="+mn-lt"/>
                <a:ea typeface="+mn-ea"/>
                <a:cs typeface="+mn-cs"/>
              </a:rPr>
              <a:t>Relicts</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of</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dancing</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mania</a:t>
            </a:r>
            <a:r>
              <a:rPr lang="de-LU" sz="1200" kern="1200" dirty="0">
                <a:solidFill>
                  <a:schemeClr val="tx1"/>
                </a:solidFill>
                <a:effectLst/>
                <a:latin typeface="+mn-lt"/>
                <a:ea typeface="+mn-ea"/>
                <a:cs typeface="+mn-cs"/>
              </a:rPr>
              <a:t>. The </a:t>
            </a:r>
            <a:r>
              <a:rPr lang="de-LU" sz="1200" kern="1200" dirty="0" err="1">
                <a:solidFill>
                  <a:schemeClr val="tx1"/>
                </a:solidFill>
                <a:effectLst/>
                <a:latin typeface="+mn-lt"/>
                <a:ea typeface="+mn-ea"/>
                <a:cs typeface="+mn-cs"/>
              </a:rPr>
              <a:t>dancing</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procession</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of</a:t>
            </a:r>
            <a:r>
              <a:rPr lang="de-LU" sz="1200" kern="1200" dirty="0">
                <a:solidFill>
                  <a:schemeClr val="tx1"/>
                </a:solidFill>
                <a:effectLst/>
                <a:latin typeface="+mn-lt"/>
                <a:ea typeface="+mn-ea"/>
                <a:cs typeface="+mn-cs"/>
              </a:rPr>
              <a:t> Echternach“, in: </a:t>
            </a:r>
            <a:r>
              <a:rPr lang="de-LU" sz="1200" kern="1200" dirty="0" err="1">
                <a:solidFill>
                  <a:schemeClr val="tx1"/>
                </a:solidFill>
                <a:effectLst/>
                <a:latin typeface="+mn-lt"/>
                <a:ea typeface="+mn-ea"/>
                <a:cs typeface="+mn-cs"/>
              </a:rPr>
              <a:t>Neurology</a:t>
            </a:r>
            <a:r>
              <a:rPr lang="de-LU" sz="1200" kern="1200" dirty="0">
                <a:solidFill>
                  <a:schemeClr val="tx1"/>
                </a:solidFill>
                <a:effectLst/>
                <a:latin typeface="+mn-lt"/>
                <a:ea typeface="+mn-ea"/>
                <a:cs typeface="+mn-cs"/>
              </a:rPr>
              <a:t> 1999;53;2169</a:t>
            </a:r>
          </a:p>
          <a:p>
            <a:endParaRPr lang="de-LU" sz="1200" kern="1200" dirty="0">
              <a:solidFill>
                <a:schemeClr val="tx1"/>
              </a:solidFill>
              <a:effectLst/>
              <a:latin typeface="+mn-lt"/>
              <a:ea typeface="+mn-ea"/>
              <a:cs typeface="+mn-cs"/>
            </a:endParaRPr>
          </a:p>
          <a:p>
            <a:endParaRPr lang="fr-CH" altLang="fr-FR" dirty="0">
              <a:ea typeface="ＭＳ Ｐゴシック" pitchFamily="34" charset="-128"/>
            </a:endParaRPr>
          </a:p>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66501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LU" sz="1200" kern="1200" dirty="0">
                <a:solidFill>
                  <a:schemeClr val="tx1"/>
                </a:solidFill>
                <a:effectLst/>
                <a:latin typeface="+mn-lt"/>
                <a:ea typeface="+mn-ea"/>
                <a:cs typeface="+mn-cs"/>
              </a:rPr>
              <a:t>Paul Krack, „</a:t>
            </a:r>
            <a:r>
              <a:rPr lang="de-LU" sz="1200" kern="1200" dirty="0" err="1">
                <a:solidFill>
                  <a:schemeClr val="tx1"/>
                </a:solidFill>
                <a:effectLst/>
                <a:latin typeface="+mn-lt"/>
                <a:ea typeface="+mn-ea"/>
                <a:cs typeface="+mn-cs"/>
              </a:rPr>
              <a:t>Relicts</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of</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dancing</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mania</a:t>
            </a:r>
            <a:r>
              <a:rPr lang="de-LU" sz="1200" kern="1200" dirty="0">
                <a:solidFill>
                  <a:schemeClr val="tx1"/>
                </a:solidFill>
                <a:effectLst/>
                <a:latin typeface="+mn-lt"/>
                <a:ea typeface="+mn-ea"/>
                <a:cs typeface="+mn-cs"/>
              </a:rPr>
              <a:t>. The </a:t>
            </a:r>
            <a:r>
              <a:rPr lang="de-LU" sz="1200" kern="1200" dirty="0" err="1">
                <a:solidFill>
                  <a:schemeClr val="tx1"/>
                </a:solidFill>
                <a:effectLst/>
                <a:latin typeface="+mn-lt"/>
                <a:ea typeface="+mn-ea"/>
                <a:cs typeface="+mn-cs"/>
              </a:rPr>
              <a:t>dancing</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procession</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of</a:t>
            </a:r>
            <a:r>
              <a:rPr lang="de-LU" sz="1200" kern="1200" dirty="0">
                <a:solidFill>
                  <a:schemeClr val="tx1"/>
                </a:solidFill>
                <a:effectLst/>
                <a:latin typeface="+mn-lt"/>
                <a:ea typeface="+mn-ea"/>
                <a:cs typeface="+mn-cs"/>
              </a:rPr>
              <a:t> Echternach“, in: </a:t>
            </a:r>
            <a:r>
              <a:rPr lang="de-LU" sz="1200" kern="1200" dirty="0" err="1">
                <a:solidFill>
                  <a:schemeClr val="tx1"/>
                </a:solidFill>
                <a:effectLst/>
                <a:latin typeface="+mn-lt"/>
                <a:ea typeface="+mn-ea"/>
                <a:cs typeface="+mn-cs"/>
              </a:rPr>
              <a:t>Neurology</a:t>
            </a:r>
            <a:r>
              <a:rPr lang="de-LU" sz="1200" kern="1200" dirty="0">
                <a:solidFill>
                  <a:schemeClr val="tx1"/>
                </a:solidFill>
                <a:effectLst/>
                <a:latin typeface="+mn-lt"/>
                <a:ea typeface="+mn-ea"/>
                <a:cs typeface="+mn-cs"/>
              </a:rPr>
              <a:t> 1999;53;2169</a:t>
            </a:r>
          </a:p>
          <a:p>
            <a:endParaRPr lang="de-LU" sz="1200" kern="1200" dirty="0">
              <a:solidFill>
                <a:schemeClr val="tx1"/>
              </a:solidFill>
              <a:effectLst/>
              <a:latin typeface="+mn-lt"/>
              <a:ea typeface="+mn-ea"/>
              <a:cs typeface="+mn-cs"/>
            </a:endParaRPr>
          </a:p>
          <a:p>
            <a:endParaRPr lang="fr-CH" altLang="fr-FR" dirty="0">
              <a:ea typeface="ＭＳ Ｐゴシック" pitchFamily="34" charset="-128"/>
            </a:endParaRPr>
          </a:p>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54814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r>
              <a:rPr lang="de-DE" altLang="fr-FR" b="1" dirty="0">
                <a:ea typeface="ＭＳ Ｐゴシック" pitchFamily="34" charset="-128"/>
              </a:rPr>
              <a:t>http://</a:t>
            </a:r>
            <a:r>
              <a:rPr lang="de-DE" altLang="fr-FR" b="1" dirty="0" err="1">
                <a:ea typeface="ＭＳ Ｐゴシック" pitchFamily="34" charset="-128"/>
              </a:rPr>
              <a:t>www.springprozession.com</a:t>
            </a:r>
            <a:r>
              <a:rPr lang="de-DE" altLang="fr-FR" b="1" dirty="0">
                <a:ea typeface="ＭＳ Ｐゴシック" pitchFamily="34" charset="-128"/>
              </a:rPr>
              <a:t>/</a:t>
            </a:r>
            <a:r>
              <a:rPr lang="de-DE" altLang="fr-FR" b="1" dirty="0" err="1">
                <a:ea typeface="ＭＳ Ｐゴシック" pitchFamily="34" charset="-128"/>
              </a:rPr>
              <a:t>mainframes</a:t>
            </a:r>
            <a:r>
              <a:rPr lang="de-DE" altLang="fr-FR" b="1" dirty="0">
                <a:ea typeface="ＭＳ Ｐゴシック" pitchFamily="34" charset="-128"/>
              </a:rPr>
              <a:t>/</a:t>
            </a:r>
            <a:r>
              <a:rPr lang="de-DE" altLang="fr-FR" b="1" dirty="0" err="1">
                <a:ea typeface="ＭＳ Ｐゴシック" pitchFamily="34" charset="-128"/>
              </a:rPr>
              <a:t>springprozession.htm</a:t>
            </a:r>
            <a:r>
              <a:rPr lang="de-DE" altLang="fr-FR" b="1" dirty="0">
                <a:ea typeface="ＭＳ Ｐゴシック" pitchFamily="34" charset="-128"/>
              </a:rPr>
              <a:t> </a:t>
            </a:r>
          </a:p>
          <a:p>
            <a:endParaRPr lang="de-DE" altLang="fr-FR" b="1" dirty="0">
              <a:ea typeface="ＭＳ Ｐゴシック" pitchFamily="34" charset="-128"/>
            </a:endParaRPr>
          </a:p>
          <a:p>
            <a:endParaRPr lang="de-DE" altLang="fr-FR" b="1" dirty="0">
              <a:ea typeface="ＭＳ Ｐゴシック" pitchFamily="34" charset="-128"/>
            </a:endParaRPr>
          </a:p>
          <a:p>
            <a:r>
              <a:rPr lang="de-DE" altLang="fr-FR" b="1" dirty="0">
                <a:ea typeface="ＭＳ Ｐゴシック" pitchFamily="34" charset="-128"/>
              </a:rPr>
              <a:t>*Projekt Gutenberg</a:t>
            </a:r>
          </a:p>
          <a:p>
            <a:r>
              <a:rPr lang="de-DE" altLang="fr-FR" b="1" dirty="0">
                <a:ea typeface="ＭＳ Ｐゴシック" pitchFamily="34" charset="-128"/>
              </a:rPr>
              <a:t>http://</a:t>
            </a:r>
            <a:r>
              <a:rPr lang="de-DE" altLang="fr-FR" b="1" dirty="0" err="1">
                <a:ea typeface="ＭＳ Ｐゴシック" pitchFamily="34" charset="-128"/>
              </a:rPr>
              <a:t>gutenberg.spiegel.de</a:t>
            </a:r>
            <a:r>
              <a:rPr lang="de-DE" altLang="fr-FR" b="1" dirty="0">
                <a:ea typeface="ＭＳ Ｐゴシック" pitchFamily="34" charset="-128"/>
              </a:rPr>
              <a:t>/buch/49/118 </a:t>
            </a:r>
          </a:p>
          <a:p>
            <a:r>
              <a:rPr lang="fr-CH" altLang="fr-FR" b="1" dirty="0" err="1">
                <a:ea typeface="ＭＳ Ｐゴシック" pitchFamily="34" charset="-128"/>
              </a:rPr>
              <a:t>Sagen</a:t>
            </a:r>
            <a:r>
              <a:rPr lang="fr-CH" altLang="fr-FR" b="1" dirty="0">
                <a:ea typeface="ＭＳ Ｐゴシック" pitchFamily="34" charset="-128"/>
              </a:rPr>
              <a:t> </a:t>
            </a:r>
            <a:r>
              <a:rPr lang="fr-CH" altLang="fr-FR" b="1" dirty="0" err="1">
                <a:ea typeface="ＭＳ Ｐゴシック" pitchFamily="34" charset="-128"/>
              </a:rPr>
              <a:t>aus</a:t>
            </a:r>
            <a:r>
              <a:rPr lang="fr-CH" altLang="fr-FR" b="1" dirty="0">
                <a:ea typeface="ＭＳ Ｐゴシック" pitchFamily="34" charset="-128"/>
              </a:rPr>
              <a:t> </a:t>
            </a:r>
            <a:r>
              <a:rPr lang="fr-CH" altLang="fr-FR" b="1" dirty="0" err="1">
                <a:ea typeface="ＭＳ Ｐゴシック" pitchFamily="34" charset="-128"/>
              </a:rPr>
              <a:t>dem</a:t>
            </a:r>
            <a:r>
              <a:rPr lang="fr-CH" altLang="fr-FR" b="1" dirty="0">
                <a:ea typeface="ＭＳ Ｐゴシック" pitchFamily="34" charset="-128"/>
              </a:rPr>
              <a:t> </a:t>
            </a:r>
            <a:r>
              <a:rPr lang="fr-CH" altLang="fr-FR" b="1" dirty="0" err="1">
                <a:ea typeface="ＭＳ Ｐゴシック" pitchFamily="34" charset="-128"/>
              </a:rPr>
              <a:t>Rheinland</a:t>
            </a:r>
            <a:r>
              <a:rPr lang="fr-CH" altLang="fr-FR" b="1" dirty="0">
                <a:ea typeface="ＭＳ Ｐゴシック" pitchFamily="34" charset="-128"/>
              </a:rPr>
              <a:t>. </a:t>
            </a:r>
            <a:r>
              <a:rPr lang="de-DE" altLang="fr-FR" b="1" dirty="0">
                <a:ea typeface="ＭＳ Ｐゴシック" pitchFamily="34" charset="-128"/>
              </a:rPr>
              <a:t>Der Geiger von Echternach</a:t>
            </a:r>
          </a:p>
          <a:p>
            <a:r>
              <a:rPr lang="de-DE" altLang="fr-FR" dirty="0">
                <a:ea typeface="ＭＳ Ｐゴシック" pitchFamily="34" charset="-128"/>
              </a:rPr>
              <a:t>Vor mehr als tausend Jahren lebte in Echternach der hl. </a:t>
            </a:r>
            <a:r>
              <a:rPr lang="de-DE" altLang="fr-FR" dirty="0" err="1">
                <a:ea typeface="ＭＳ Ｐゴシック" pitchFamily="34" charset="-128"/>
              </a:rPr>
              <a:t>Willibrord</a:t>
            </a:r>
            <a:r>
              <a:rPr lang="de-DE" altLang="fr-FR" dirty="0">
                <a:ea typeface="ＭＳ Ｐゴシック" pitchFamily="34" charset="-128"/>
              </a:rPr>
              <a:t>, der in großer Wohltäter unseres Landes war. Wenn er predigte, dann drängte sich das Volk in dichten Scharen um ihn. In der vordersten Reihe der Zuhörer sah man stets den langen Veit, einen ungewöhnlich großen Mann, der als Musikant durchs Land und bei Festlichkeiten zum Tanze aufspielte. Das Wort des gewaltigen Bußpredigers rührte so sehr das Herz des Spielmanns, </a:t>
            </a:r>
            <a:r>
              <a:rPr lang="de-DE" altLang="fr-FR" dirty="0" err="1">
                <a:ea typeface="ＭＳ Ｐゴシック" pitchFamily="34" charset="-128"/>
              </a:rPr>
              <a:t>daß</a:t>
            </a:r>
            <a:r>
              <a:rPr lang="de-DE" altLang="fr-FR" dirty="0">
                <a:ea typeface="ＭＳ Ｐゴシック" pitchFamily="34" charset="-128"/>
              </a:rPr>
              <a:t> dieser sich eines Tages aufmachte und mit seinem Weibe eine Wallfahrt nach dem heiligen Lande antrat.</a:t>
            </a:r>
          </a:p>
          <a:p>
            <a:r>
              <a:rPr lang="de-DE" altLang="fr-FR" dirty="0">
                <a:ea typeface="ＭＳ Ｐゴシック" pitchFamily="34" charset="-128"/>
              </a:rPr>
              <a:t>Jahre vergingen, doch Veit kehrte nicht zurück; nicht einmal eine Nachricht von ihm kam in die Heimat. Seine Verwandten hielten ihn für tot und teilten seinen Besitz. Da endlich, am Ostertage des zehnten Jahres seiner Wallfahrt, erschien ganz unerwartet der Totgesagte wieder, allein und bettelarm. Sein Weib hatten Räuber im Morgenlande erschlagen. Eine alte Geige war seine ganze Habe. Er trat vor seine Verwandten und forderte sein Gut zurück. Die Unredlichen erschraken und beschlossen, sich des Heimgekehrten zu entledigen. Sie klagten ihn an, er selbst habe sein Weib im fernen Lande ermordet.</a:t>
            </a:r>
          </a:p>
          <a:p>
            <a:r>
              <a:rPr lang="de-DE" altLang="fr-FR" dirty="0">
                <a:ea typeface="ＭＳ Ｐゴシック" pitchFamily="34" charset="-128"/>
              </a:rPr>
              <a:t>Für solch schwere Anklage war der Beweis vor dem Gerichte nicht zu führen; nur ein Gottesurteil konnte entscheiden. Gegen einen waffengewandten Vetter </a:t>
            </a:r>
            <a:r>
              <a:rPr lang="de-DE" altLang="fr-FR" dirty="0" err="1">
                <a:ea typeface="ＭＳ Ｐゴシック" pitchFamily="34" charset="-128"/>
              </a:rPr>
              <a:t>mußte</a:t>
            </a:r>
            <a:r>
              <a:rPr lang="de-DE" altLang="fr-FR" dirty="0">
                <a:ea typeface="ＭＳ Ｐゴシック" pitchFamily="34" charset="-128"/>
              </a:rPr>
              <a:t> der lange Veit zum Kampfe antreten; er wurde besiegt, und der Richter verurteilte den Unterlegenen nach Gesetz und Herkommen zum Tode.</a:t>
            </a:r>
          </a:p>
          <a:p>
            <a:r>
              <a:rPr lang="de-DE" altLang="fr-FR" dirty="0">
                <a:ea typeface="ＭＳ Ｐゴシック" pitchFamily="34" charset="-128"/>
              </a:rPr>
              <a:t>Als der Unglückliche unter dem Galgen stand und den Strick schon am Halse spürte, bat er, noch einmal auf seiner Geige spielen zu dürfen. Das wurde ihm als letzte Gnade gewährt, und er entlockte den Saiten solche wehmütige Töne, </a:t>
            </a:r>
            <a:r>
              <a:rPr lang="de-DE" altLang="fr-FR" dirty="0" err="1">
                <a:ea typeface="ＭＳ Ｐゴシック" pitchFamily="34" charset="-128"/>
              </a:rPr>
              <a:t>daß</a:t>
            </a:r>
            <a:r>
              <a:rPr lang="de-DE" altLang="fr-FR" dirty="0">
                <a:ea typeface="ＭＳ Ｐゴシック" pitchFamily="34" charset="-128"/>
              </a:rPr>
              <a:t> den Zuhörern die hellen Tränen über die Wangen liefen. Dann aber spielte er feurige Weisen, die alle zur Hinrichtung Herbeigeeilten, Burschen und Dirnen, Männlein und Weiblein, ja selbst die ernsten Richter und den finstern Henker, zum Tanze mitrissen. Toll und immer toller drehte sich die Schar im Kreise, Veit aber stieg gemächlich von der Leiter herab und verschwand, immer weiter spielend, im Walde.</a:t>
            </a:r>
          </a:p>
          <a:p>
            <a:r>
              <a:rPr lang="de-DE" altLang="fr-FR" dirty="0">
                <a:ea typeface="ＭＳ Ｐゴシック" pitchFamily="34" charset="-128"/>
              </a:rPr>
              <a:t>Erst am späten Abend hörten die Tänzer auf, sich zu drehen, doch die Verwandten Veits, die ihn fälschlich angeklagt hatten, </a:t>
            </a:r>
            <a:r>
              <a:rPr lang="de-DE" altLang="fr-FR" dirty="0" err="1">
                <a:ea typeface="ＭＳ Ｐゴシック" pitchFamily="34" charset="-128"/>
              </a:rPr>
              <a:t>mußten</a:t>
            </a:r>
            <a:r>
              <a:rPr lang="de-DE" altLang="fr-FR" dirty="0">
                <a:ea typeface="ＭＳ Ｐゴシック" pitchFamily="34" charset="-128"/>
              </a:rPr>
              <a:t> ohne Unterbrechung weiter springen. Schon hatten sie sich bis an die Knie in die Erde hineingetanzt, da löste endlich Sankt </a:t>
            </a:r>
            <a:r>
              <a:rPr lang="de-DE" altLang="fr-FR" dirty="0" err="1">
                <a:ea typeface="ＭＳ Ｐゴシック" pitchFamily="34" charset="-128"/>
              </a:rPr>
              <a:t>Willibrord</a:t>
            </a:r>
            <a:r>
              <a:rPr lang="de-DE" altLang="fr-FR" dirty="0">
                <a:ea typeface="ＭＳ Ｐゴシック" pitchFamily="34" charset="-128"/>
              </a:rPr>
              <a:t>, den man herbeigerufen hatte, den tollen Zauber.</a:t>
            </a:r>
          </a:p>
          <a:p>
            <a:endParaRPr lang="de-DE" altLang="fr-FR" dirty="0">
              <a:ea typeface="ＭＳ Ｐゴシック" pitchFamily="34" charset="-128"/>
            </a:endParaRPr>
          </a:p>
          <a:p>
            <a:r>
              <a:rPr lang="de-DE" altLang="fr-FR" dirty="0">
                <a:ea typeface="ＭＳ Ｐゴシック" pitchFamily="34" charset="-128"/>
              </a:rPr>
              <a:t>s. auch </a:t>
            </a:r>
            <a:r>
              <a:rPr lang="de-DE" altLang="fr-FR" dirty="0" err="1">
                <a:ea typeface="ＭＳ Ｐゴシック" pitchFamily="34" charset="-128"/>
              </a:rPr>
              <a:t>Lieux</a:t>
            </a:r>
            <a:r>
              <a:rPr lang="de-DE" altLang="fr-FR" dirty="0">
                <a:ea typeface="ＭＳ Ｐゴシック" pitchFamily="34" charset="-128"/>
              </a:rPr>
              <a:t> de </a:t>
            </a:r>
            <a:r>
              <a:rPr lang="de-DE" altLang="fr-FR" dirty="0" err="1">
                <a:ea typeface="ＭＳ Ｐゴシック" pitchFamily="34" charset="-128"/>
              </a:rPr>
              <a:t>mémoire</a:t>
            </a:r>
            <a:r>
              <a:rPr lang="de-DE" altLang="fr-FR" dirty="0">
                <a:ea typeface="ＭＳ Ｐゴシック" pitchFamily="34" charset="-128"/>
              </a:rPr>
              <a:t> 2</a:t>
            </a:r>
          </a:p>
          <a:p>
            <a:endParaRPr lang="de-DE" altLang="fr-FR" dirty="0">
              <a:ea typeface="ＭＳ Ｐゴシック" pitchFamily="34" charset="-128"/>
            </a:endParaRPr>
          </a:p>
          <a:p>
            <a:r>
              <a:rPr lang="de-DE" altLang="fr-FR" dirty="0">
                <a:ea typeface="ＭＳ Ｐゴシック" pitchFamily="34" charset="-128"/>
              </a:rPr>
              <a:t>http://</a:t>
            </a:r>
            <a:r>
              <a:rPr lang="de-DE" altLang="fr-FR" dirty="0" err="1">
                <a:ea typeface="ＭＳ Ｐゴシック" pitchFamily="34" charset="-128"/>
              </a:rPr>
              <a:t>www.cid-femmes.lu</a:t>
            </a:r>
            <a:r>
              <a:rPr lang="de-DE" altLang="fr-FR" dirty="0">
                <a:ea typeface="ＭＳ Ｐゴシック" pitchFamily="34" charset="-128"/>
              </a:rPr>
              <a:t>/</a:t>
            </a:r>
            <a:r>
              <a:rPr lang="de-DE" altLang="fr-FR" dirty="0" err="1">
                <a:ea typeface="ＭＳ Ｐゴシック" pitchFamily="34" charset="-128"/>
              </a:rPr>
              <a:t>id_article</a:t>
            </a:r>
            <a:r>
              <a:rPr lang="de-DE" altLang="fr-FR" dirty="0">
                <a:ea typeface="ＭＳ Ｐゴシック" pitchFamily="34" charset="-128"/>
              </a:rPr>
              <a:t>/660</a:t>
            </a:r>
          </a:p>
          <a:p>
            <a:r>
              <a:rPr lang="de-DE" altLang="fr-FR" dirty="0">
                <a:ea typeface="ＭＳ Ｐゴシック" pitchFamily="34" charset="-128"/>
              </a:rPr>
              <a:t>Die luxemburgische Komponistin Lou Koster (1889-1973) schrieb das Werk im Jahr 1967 in der Künstlerresidenz der Familie </a:t>
            </a:r>
            <a:r>
              <a:rPr lang="de-DE" altLang="fr-FR" dirty="0" err="1">
                <a:ea typeface="ＭＳ Ｐゴシック" pitchFamily="34" charset="-128"/>
              </a:rPr>
              <a:t>Mayrisch</a:t>
            </a:r>
            <a:r>
              <a:rPr lang="de-DE" altLang="fr-FR" dirty="0">
                <a:ea typeface="ＭＳ Ｐゴシック" pitchFamily="34" charset="-128"/>
              </a:rPr>
              <a:t> im südfranzösischen </a:t>
            </a:r>
            <a:r>
              <a:rPr lang="de-DE" altLang="fr-FR" dirty="0" err="1">
                <a:ea typeface="ＭＳ Ｐゴシック" pitchFamily="34" charset="-128"/>
              </a:rPr>
              <a:t>Cabris</a:t>
            </a:r>
            <a:r>
              <a:rPr lang="de-DE" altLang="fr-FR" dirty="0">
                <a:ea typeface="ＭＳ Ｐゴシック" pitchFamily="34" charset="-128"/>
              </a:rPr>
              <a:t>. </a:t>
            </a:r>
            <a:br>
              <a:rPr lang="de-DE" altLang="fr-FR" dirty="0">
                <a:ea typeface="ＭＳ Ｐゴシック" pitchFamily="34" charset="-128"/>
              </a:rPr>
            </a:br>
            <a:r>
              <a:rPr lang="de-DE" altLang="fr-FR" dirty="0">
                <a:ea typeface="ＭＳ Ｐゴシック" pitchFamily="34" charset="-128"/>
              </a:rPr>
              <a:t>Die Ballade basiert auf einem Text von Nikolaus Welter (1871-1951), der seinerseits auf eine Sage aus dem 19. Jahrhundert zurückgriff. </a:t>
            </a:r>
          </a:p>
          <a:p>
            <a:endParaRPr lang="fr-CH" altLang="fr-FR" dirty="0">
              <a:ea typeface="ＭＳ Ｐゴシック" pitchFamily="34" charset="-128"/>
            </a:endParaRPr>
          </a:p>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82213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r>
              <a:rPr lang="de-DE" altLang="fr-FR" b="1" dirty="0">
                <a:ea typeface="ＭＳ Ｐゴシック" pitchFamily="34" charset="-128"/>
              </a:rPr>
              <a:t>http://</a:t>
            </a:r>
            <a:r>
              <a:rPr lang="de-DE" altLang="fr-FR" b="1" dirty="0" err="1">
                <a:ea typeface="ＭＳ Ｐゴシック" pitchFamily="34" charset="-128"/>
              </a:rPr>
              <a:t>www.springprozession.com</a:t>
            </a:r>
            <a:r>
              <a:rPr lang="de-DE" altLang="fr-FR" b="1" dirty="0">
                <a:ea typeface="ＭＳ Ｐゴシック" pitchFamily="34" charset="-128"/>
              </a:rPr>
              <a:t>/</a:t>
            </a:r>
            <a:r>
              <a:rPr lang="de-DE" altLang="fr-FR" b="1" dirty="0" err="1">
                <a:ea typeface="ＭＳ Ｐゴシック" pitchFamily="34" charset="-128"/>
              </a:rPr>
              <a:t>mainframes</a:t>
            </a:r>
            <a:r>
              <a:rPr lang="de-DE" altLang="fr-FR" b="1" dirty="0">
                <a:ea typeface="ＭＳ Ｐゴシック" pitchFamily="34" charset="-128"/>
              </a:rPr>
              <a:t>/</a:t>
            </a:r>
            <a:r>
              <a:rPr lang="de-DE" altLang="fr-FR" b="1" dirty="0" err="1">
                <a:ea typeface="ＭＳ Ｐゴシック" pitchFamily="34" charset="-128"/>
              </a:rPr>
              <a:t>springprozession.htm</a:t>
            </a:r>
            <a:r>
              <a:rPr lang="de-DE" altLang="fr-FR" b="1" dirty="0">
                <a:ea typeface="ＭＳ Ｐゴシック" pitchFamily="34" charset="-128"/>
              </a:rPr>
              <a:t> </a:t>
            </a:r>
          </a:p>
          <a:p>
            <a:endParaRPr lang="de-DE" altLang="fr-FR" b="1" dirty="0">
              <a:ea typeface="ＭＳ Ｐゴシック" pitchFamily="34" charset="-128"/>
            </a:endParaRPr>
          </a:p>
          <a:p>
            <a:endParaRPr lang="de-DE" altLang="fr-FR" b="1" dirty="0">
              <a:ea typeface="ＭＳ Ｐゴシック" pitchFamily="34" charset="-128"/>
            </a:endParaRPr>
          </a:p>
          <a:p>
            <a:r>
              <a:rPr lang="de-DE" altLang="fr-FR" b="1" dirty="0">
                <a:ea typeface="ＭＳ Ｐゴシック" pitchFamily="34" charset="-128"/>
              </a:rPr>
              <a:t>*Projekt Gutenberg</a:t>
            </a:r>
          </a:p>
          <a:p>
            <a:r>
              <a:rPr lang="de-DE" altLang="fr-FR" b="1" dirty="0">
                <a:ea typeface="ＭＳ Ｐゴシック" pitchFamily="34" charset="-128"/>
              </a:rPr>
              <a:t>http://</a:t>
            </a:r>
            <a:r>
              <a:rPr lang="de-DE" altLang="fr-FR" b="1" dirty="0" err="1">
                <a:ea typeface="ＭＳ Ｐゴシック" pitchFamily="34" charset="-128"/>
              </a:rPr>
              <a:t>gutenberg.spiegel.de</a:t>
            </a:r>
            <a:r>
              <a:rPr lang="de-DE" altLang="fr-FR" b="1" dirty="0">
                <a:ea typeface="ＭＳ Ｐゴシック" pitchFamily="34" charset="-128"/>
              </a:rPr>
              <a:t>/buch/49/118 </a:t>
            </a:r>
          </a:p>
          <a:p>
            <a:r>
              <a:rPr lang="fr-CH" altLang="fr-FR" b="1" dirty="0" err="1">
                <a:ea typeface="ＭＳ Ｐゴシック" pitchFamily="34" charset="-128"/>
              </a:rPr>
              <a:t>Sagen</a:t>
            </a:r>
            <a:r>
              <a:rPr lang="fr-CH" altLang="fr-FR" b="1" dirty="0">
                <a:ea typeface="ＭＳ Ｐゴシック" pitchFamily="34" charset="-128"/>
              </a:rPr>
              <a:t> </a:t>
            </a:r>
            <a:r>
              <a:rPr lang="fr-CH" altLang="fr-FR" b="1" dirty="0" err="1">
                <a:ea typeface="ＭＳ Ｐゴシック" pitchFamily="34" charset="-128"/>
              </a:rPr>
              <a:t>aus</a:t>
            </a:r>
            <a:r>
              <a:rPr lang="fr-CH" altLang="fr-FR" b="1" dirty="0">
                <a:ea typeface="ＭＳ Ｐゴシック" pitchFamily="34" charset="-128"/>
              </a:rPr>
              <a:t> </a:t>
            </a:r>
            <a:r>
              <a:rPr lang="fr-CH" altLang="fr-FR" b="1" dirty="0" err="1">
                <a:ea typeface="ＭＳ Ｐゴシック" pitchFamily="34" charset="-128"/>
              </a:rPr>
              <a:t>dem</a:t>
            </a:r>
            <a:r>
              <a:rPr lang="fr-CH" altLang="fr-FR" b="1" dirty="0">
                <a:ea typeface="ＭＳ Ｐゴシック" pitchFamily="34" charset="-128"/>
              </a:rPr>
              <a:t> </a:t>
            </a:r>
            <a:r>
              <a:rPr lang="fr-CH" altLang="fr-FR" b="1" dirty="0" err="1">
                <a:ea typeface="ＭＳ Ｐゴシック" pitchFamily="34" charset="-128"/>
              </a:rPr>
              <a:t>Rheinland</a:t>
            </a:r>
            <a:r>
              <a:rPr lang="fr-CH" altLang="fr-FR" b="1" dirty="0">
                <a:ea typeface="ＭＳ Ｐゴシック" pitchFamily="34" charset="-128"/>
              </a:rPr>
              <a:t>. </a:t>
            </a:r>
            <a:r>
              <a:rPr lang="de-DE" altLang="fr-FR" b="1" dirty="0">
                <a:ea typeface="ＭＳ Ｐゴシック" pitchFamily="34" charset="-128"/>
              </a:rPr>
              <a:t>Der Geiger von Echternach</a:t>
            </a:r>
          </a:p>
          <a:p>
            <a:r>
              <a:rPr lang="de-DE" altLang="fr-FR" dirty="0">
                <a:ea typeface="ＭＳ Ｐゴシック" pitchFamily="34" charset="-128"/>
              </a:rPr>
              <a:t>Vor mehr als tausend Jahren lebte in Echternach der hl. </a:t>
            </a:r>
            <a:r>
              <a:rPr lang="de-DE" altLang="fr-FR" dirty="0" err="1">
                <a:ea typeface="ＭＳ Ｐゴシック" pitchFamily="34" charset="-128"/>
              </a:rPr>
              <a:t>Willibrord</a:t>
            </a:r>
            <a:r>
              <a:rPr lang="de-DE" altLang="fr-FR" dirty="0">
                <a:ea typeface="ＭＳ Ｐゴシック" pitchFamily="34" charset="-128"/>
              </a:rPr>
              <a:t>, der in großer Wohltäter unseres Landes war. Wenn er predigte, dann drängte sich das Volk in dichten Scharen um ihn. In der vordersten Reihe der Zuhörer sah man stets den langen Veit, einen ungewöhnlich großen Mann, der als Musikant durchs Land und bei Festlichkeiten zum Tanze aufspielte. Das Wort des gewaltigen Bußpredigers rührte so sehr das Herz des Spielmanns, </a:t>
            </a:r>
            <a:r>
              <a:rPr lang="de-DE" altLang="fr-FR" dirty="0" err="1">
                <a:ea typeface="ＭＳ Ｐゴシック" pitchFamily="34" charset="-128"/>
              </a:rPr>
              <a:t>daß</a:t>
            </a:r>
            <a:r>
              <a:rPr lang="de-DE" altLang="fr-FR" dirty="0">
                <a:ea typeface="ＭＳ Ｐゴシック" pitchFamily="34" charset="-128"/>
              </a:rPr>
              <a:t> dieser sich eines Tages aufmachte und mit seinem Weibe eine Wallfahrt nach dem heiligen Lande antrat.</a:t>
            </a:r>
          </a:p>
          <a:p>
            <a:r>
              <a:rPr lang="de-DE" altLang="fr-FR" dirty="0">
                <a:ea typeface="ＭＳ Ｐゴシック" pitchFamily="34" charset="-128"/>
              </a:rPr>
              <a:t>Jahre vergingen, doch Veit kehrte nicht zurück; nicht einmal eine Nachricht von ihm kam in die Heimat. Seine Verwandten hielten ihn für tot und teilten seinen Besitz. Da endlich, am Ostertage des zehnten Jahres seiner Wallfahrt, erschien ganz unerwartet der Totgesagte wieder, allein und bettelarm. Sein Weib hatten Räuber im Morgenlande erschlagen. Eine alte Geige war seine ganze Habe. Er trat vor seine Verwandten und forderte sein Gut zurück. Die Unredlichen erschraken und beschlossen, sich des Heimgekehrten zu entledigen. Sie klagten ihn an, er selbst habe sein Weib im fernen Lande ermordet.</a:t>
            </a:r>
          </a:p>
          <a:p>
            <a:r>
              <a:rPr lang="de-DE" altLang="fr-FR" dirty="0">
                <a:ea typeface="ＭＳ Ｐゴシック" pitchFamily="34" charset="-128"/>
              </a:rPr>
              <a:t>Für solch schwere Anklage war der Beweis vor dem Gerichte nicht zu führen; nur ein Gottesurteil konnte entscheiden. Gegen einen waffengewandten Vetter </a:t>
            </a:r>
            <a:r>
              <a:rPr lang="de-DE" altLang="fr-FR" dirty="0" err="1">
                <a:ea typeface="ＭＳ Ｐゴシック" pitchFamily="34" charset="-128"/>
              </a:rPr>
              <a:t>mußte</a:t>
            </a:r>
            <a:r>
              <a:rPr lang="de-DE" altLang="fr-FR" dirty="0">
                <a:ea typeface="ＭＳ Ｐゴシック" pitchFamily="34" charset="-128"/>
              </a:rPr>
              <a:t> der lange Veit zum Kampfe antreten; er wurde besiegt, und der Richter verurteilte den Unterlegenen nach Gesetz und Herkommen zum Tode.</a:t>
            </a:r>
          </a:p>
          <a:p>
            <a:r>
              <a:rPr lang="de-DE" altLang="fr-FR" dirty="0">
                <a:ea typeface="ＭＳ Ｐゴシック" pitchFamily="34" charset="-128"/>
              </a:rPr>
              <a:t>Als der Unglückliche unter dem Galgen stand und den Strick schon am Halse spürte, bat er, noch einmal auf seiner Geige spielen zu dürfen. Das wurde ihm als letzte Gnade gewährt, und er entlockte den Saiten solche wehmütige Töne, </a:t>
            </a:r>
            <a:r>
              <a:rPr lang="de-DE" altLang="fr-FR" dirty="0" err="1">
                <a:ea typeface="ＭＳ Ｐゴシック" pitchFamily="34" charset="-128"/>
              </a:rPr>
              <a:t>daß</a:t>
            </a:r>
            <a:r>
              <a:rPr lang="de-DE" altLang="fr-FR" dirty="0">
                <a:ea typeface="ＭＳ Ｐゴシック" pitchFamily="34" charset="-128"/>
              </a:rPr>
              <a:t> den Zuhörern die hellen Tränen über die Wangen liefen. Dann aber spielte er feurige Weisen, die alle zur Hinrichtung Herbeigeeilten, Burschen und Dirnen, Männlein und Weiblein, ja selbst die ernsten Richter und den finstern Henker, zum Tanze mitrissen. Toll und immer toller drehte sich die Schar im Kreise, Veit aber stieg gemächlich von der Leiter herab und verschwand, immer weiter spielend, im Walde.</a:t>
            </a:r>
          </a:p>
          <a:p>
            <a:r>
              <a:rPr lang="de-DE" altLang="fr-FR" dirty="0">
                <a:ea typeface="ＭＳ Ｐゴシック" pitchFamily="34" charset="-128"/>
              </a:rPr>
              <a:t>Erst am späten Abend hörten die Tänzer auf, sich zu drehen, doch die Verwandten Veits, die ihn fälschlich angeklagt hatten, </a:t>
            </a:r>
            <a:r>
              <a:rPr lang="de-DE" altLang="fr-FR" dirty="0" err="1">
                <a:ea typeface="ＭＳ Ｐゴシック" pitchFamily="34" charset="-128"/>
              </a:rPr>
              <a:t>mußten</a:t>
            </a:r>
            <a:r>
              <a:rPr lang="de-DE" altLang="fr-FR" dirty="0">
                <a:ea typeface="ＭＳ Ｐゴシック" pitchFamily="34" charset="-128"/>
              </a:rPr>
              <a:t> ohne Unterbrechung weiter springen. Schon hatten sie sich bis an die Knie in die Erde hineingetanzt, da löste endlich Sankt </a:t>
            </a:r>
            <a:r>
              <a:rPr lang="de-DE" altLang="fr-FR" dirty="0" err="1">
                <a:ea typeface="ＭＳ Ｐゴシック" pitchFamily="34" charset="-128"/>
              </a:rPr>
              <a:t>Willibrord</a:t>
            </a:r>
            <a:r>
              <a:rPr lang="de-DE" altLang="fr-FR" dirty="0">
                <a:ea typeface="ＭＳ Ｐゴシック" pitchFamily="34" charset="-128"/>
              </a:rPr>
              <a:t>, den man herbeigerufen hatte, den tollen Zauber.</a:t>
            </a:r>
          </a:p>
          <a:p>
            <a:endParaRPr lang="de-DE" altLang="fr-FR" dirty="0">
              <a:ea typeface="ＭＳ Ｐゴシック" pitchFamily="34" charset="-128"/>
            </a:endParaRPr>
          </a:p>
          <a:p>
            <a:r>
              <a:rPr lang="de-DE" altLang="fr-FR" dirty="0">
                <a:ea typeface="ＭＳ Ｐゴシック" pitchFamily="34" charset="-128"/>
              </a:rPr>
              <a:t>s. auch </a:t>
            </a:r>
            <a:r>
              <a:rPr lang="de-DE" altLang="fr-FR" dirty="0" err="1">
                <a:ea typeface="ＭＳ Ｐゴシック" pitchFamily="34" charset="-128"/>
              </a:rPr>
              <a:t>Lieux</a:t>
            </a:r>
            <a:r>
              <a:rPr lang="de-DE" altLang="fr-FR" dirty="0">
                <a:ea typeface="ＭＳ Ｐゴシック" pitchFamily="34" charset="-128"/>
              </a:rPr>
              <a:t> de </a:t>
            </a:r>
            <a:r>
              <a:rPr lang="de-DE" altLang="fr-FR" dirty="0" err="1">
                <a:ea typeface="ＭＳ Ｐゴシック" pitchFamily="34" charset="-128"/>
              </a:rPr>
              <a:t>mémoire</a:t>
            </a:r>
            <a:r>
              <a:rPr lang="de-DE" altLang="fr-FR" dirty="0">
                <a:ea typeface="ＭＳ Ｐゴシック" pitchFamily="34" charset="-128"/>
              </a:rPr>
              <a:t> 2</a:t>
            </a:r>
          </a:p>
          <a:p>
            <a:endParaRPr lang="de-DE" altLang="fr-FR" dirty="0">
              <a:ea typeface="ＭＳ Ｐゴシック" pitchFamily="34" charset="-128"/>
            </a:endParaRPr>
          </a:p>
          <a:p>
            <a:r>
              <a:rPr lang="de-DE" altLang="fr-FR" dirty="0">
                <a:ea typeface="ＭＳ Ｐゴシック" pitchFamily="34" charset="-128"/>
              </a:rPr>
              <a:t>http://</a:t>
            </a:r>
            <a:r>
              <a:rPr lang="de-DE" altLang="fr-FR" dirty="0" err="1">
                <a:ea typeface="ＭＳ Ｐゴシック" pitchFamily="34" charset="-128"/>
              </a:rPr>
              <a:t>www.cid-femmes.lu</a:t>
            </a:r>
            <a:r>
              <a:rPr lang="de-DE" altLang="fr-FR" dirty="0">
                <a:ea typeface="ＭＳ Ｐゴシック" pitchFamily="34" charset="-128"/>
              </a:rPr>
              <a:t>/</a:t>
            </a:r>
            <a:r>
              <a:rPr lang="de-DE" altLang="fr-FR" dirty="0" err="1">
                <a:ea typeface="ＭＳ Ｐゴシック" pitchFamily="34" charset="-128"/>
              </a:rPr>
              <a:t>id_article</a:t>
            </a:r>
            <a:r>
              <a:rPr lang="de-DE" altLang="fr-FR" dirty="0">
                <a:ea typeface="ＭＳ Ｐゴシック" pitchFamily="34" charset="-128"/>
              </a:rPr>
              <a:t>/660</a:t>
            </a:r>
          </a:p>
          <a:p>
            <a:r>
              <a:rPr lang="de-DE" altLang="fr-FR" dirty="0">
                <a:ea typeface="ＭＳ Ｐゴシック" pitchFamily="34" charset="-128"/>
              </a:rPr>
              <a:t>Die luxemburgische Komponistin Lou Koster (1889-1973) schrieb das Werk im Jahr 1967 in der Künstlerresidenz der Familie </a:t>
            </a:r>
            <a:r>
              <a:rPr lang="de-DE" altLang="fr-FR" dirty="0" err="1">
                <a:ea typeface="ＭＳ Ｐゴシック" pitchFamily="34" charset="-128"/>
              </a:rPr>
              <a:t>Mayrisch</a:t>
            </a:r>
            <a:r>
              <a:rPr lang="de-DE" altLang="fr-FR" dirty="0">
                <a:ea typeface="ＭＳ Ｐゴシック" pitchFamily="34" charset="-128"/>
              </a:rPr>
              <a:t> im südfranzösischen </a:t>
            </a:r>
            <a:r>
              <a:rPr lang="de-DE" altLang="fr-FR" dirty="0" err="1">
                <a:ea typeface="ＭＳ Ｐゴシック" pitchFamily="34" charset="-128"/>
              </a:rPr>
              <a:t>Cabris</a:t>
            </a:r>
            <a:r>
              <a:rPr lang="de-DE" altLang="fr-FR" dirty="0">
                <a:ea typeface="ＭＳ Ｐゴシック" pitchFamily="34" charset="-128"/>
              </a:rPr>
              <a:t>. </a:t>
            </a:r>
            <a:br>
              <a:rPr lang="de-DE" altLang="fr-FR" dirty="0">
                <a:ea typeface="ＭＳ Ｐゴシック" pitchFamily="34" charset="-128"/>
              </a:rPr>
            </a:br>
            <a:r>
              <a:rPr lang="de-DE" altLang="fr-FR" dirty="0">
                <a:ea typeface="ＭＳ Ｐゴシック" pitchFamily="34" charset="-128"/>
              </a:rPr>
              <a:t>Die Ballade basiert auf einem Text von Nikolaus Welter (1871-1951), der seinerseits auf eine Sage aus dem 19. Jahrhundert zurückgriff. </a:t>
            </a:r>
          </a:p>
          <a:p>
            <a:endParaRPr lang="fr-CH" altLang="fr-FR" dirty="0">
              <a:ea typeface="ＭＳ Ｐゴシック" pitchFamily="34" charset="-128"/>
            </a:endParaRPr>
          </a:p>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95493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LU" sz="1200" kern="1200" dirty="0">
                <a:solidFill>
                  <a:schemeClr val="tx1"/>
                </a:solidFill>
                <a:effectLst/>
                <a:latin typeface="+mn-lt"/>
                <a:ea typeface="+mn-ea"/>
                <a:cs typeface="+mn-cs"/>
              </a:rPr>
              <a:t>Paul Krack, „</a:t>
            </a:r>
            <a:r>
              <a:rPr lang="de-LU" sz="1200" kern="1200" dirty="0" err="1">
                <a:solidFill>
                  <a:schemeClr val="tx1"/>
                </a:solidFill>
                <a:effectLst/>
                <a:latin typeface="+mn-lt"/>
                <a:ea typeface="+mn-ea"/>
                <a:cs typeface="+mn-cs"/>
              </a:rPr>
              <a:t>Relicts</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of</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dancing</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mania</a:t>
            </a:r>
            <a:r>
              <a:rPr lang="de-LU" sz="1200" kern="1200" dirty="0">
                <a:solidFill>
                  <a:schemeClr val="tx1"/>
                </a:solidFill>
                <a:effectLst/>
                <a:latin typeface="+mn-lt"/>
                <a:ea typeface="+mn-ea"/>
                <a:cs typeface="+mn-cs"/>
              </a:rPr>
              <a:t>. The </a:t>
            </a:r>
            <a:r>
              <a:rPr lang="de-LU" sz="1200" kern="1200" dirty="0" err="1">
                <a:solidFill>
                  <a:schemeClr val="tx1"/>
                </a:solidFill>
                <a:effectLst/>
                <a:latin typeface="+mn-lt"/>
                <a:ea typeface="+mn-ea"/>
                <a:cs typeface="+mn-cs"/>
              </a:rPr>
              <a:t>dancing</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procession</a:t>
            </a:r>
            <a:r>
              <a:rPr lang="de-LU" sz="1200" kern="1200" dirty="0">
                <a:solidFill>
                  <a:schemeClr val="tx1"/>
                </a:solidFill>
                <a:effectLst/>
                <a:latin typeface="+mn-lt"/>
                <a:ea typeface="+mn-ea"/>
                <a:cs typeface="+mn-cs"/>
              </a:rPr>
              <a:t> </a:t>
            </a:r>
            <a:r>
              <a:rPr lang="de-LU" sz="1200" kern="1200" dirty="0" err="1">
                <a:solidFill>
                  <a:schemeClr val="tx1"/>
                </a:solidFill>
                <a:effectLst/>
                <a:latin typeface="+mn-lt"/>
                <a:ea typeface="+mn-ea"/>
                <a:cs typeface="+mn-cs"/>
              </a:rPr>
              <a:t>of</a:t>
            </a:r>
            <a:r>
              <a:rPr lang="de-LU" sz="1200" kern="1200" dirty="0">
                <a:solidFill>
                  <a:schemeClr val="tx1"/>
                </a:solidFill>
                <a:effectLst/>
                <a:latin typeface="+mn-lt"/>
                <a:ea typeface="+mn-ea"/>
                <a:cs typeface="+mn-cs"/>
              </a:rPr>
              <a:t> Echternach“, in: </a:t>
            </a:r>
            <a:r>
              <a:rPr lang="de-LU" sz="1200" kern="1200" dirty="0" err="1">
                <a:solidFill>
                  <a:schemeClr val="tx1"/>
                </a:solidFill>
                <a:effectLst/>
                <a:latin typeface="+mn-lt"/>
                <a:ea typeface="+mn-ea"/>
                <a:cs typeface="+mn-cs"/>
              </a:rPr>
              <a:t>Neurology</a:t>
            </a:r>
            <a:r>
              <a:rPr lang="de-LU" sz="1200" kern="1200" dirty="0">
                <a:solidFill>
                  <a:schemeClr val="tx1"/>
                </a:solidFill>
                <a:effectLst/>
                <a:latin typeface="+mn-lt"/>
                <a:ea typeface="+mn-ea"/>
                <a:cs typeface="+mn-cs"/>
              </a:rPr>
              <a:t> 1999;53;2169</a:t>
            </a:r>
          </a:p>
          <a:p>
            <a:endParaRPr lang="de-LU" sz="1200" kern="1200" dirty="0">
              <a:solidFill>
                <a:schemeClr val="tx1"/>
              </a:solidFill>
              <a:effectLst/>
              <a:latin typeface="+mn-lt"/>
              <a:ea typeface="+mn-ea"/>
              <a:cs typeface="+mn-cs"/>
            </a:endParaRPr>
          </a:p>
          <a:p>
            <a:endParaRPr lang="fr-CH" altLang="fr-FR" dirty="0">
              <a:ea typeface="ＭＳ Ｐゴシック" pitchFamily="34" charset="-128"/>
            </a:endParaRPr>
          </a:p>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08402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altLang="fr-FR" dirty="0">
                <a:ea typeface="ＭＳ Ｐゴシック" pitchFamily="34" charset="-128"/>
              </a:rPr>
              <a:t>https://www.iberlibro.com/servlet/BookDetailsPL?bi=22468793108&amp;searchurl=kn%3DEchternach%26pt%3Dbook%26sortby%3D1 </a:t>
            </a:r>
          </a:p>
          <a:p>
            <a:r>
              <a:rPr lang="de-DE" dirty="0"/>
              <a:t>Die Handschrift gilt als einer der ersten Höhepunkte früher Notenschrift in Form von Neumen, die uns Rhythmik und Melodik der mittelalterlichen Gregorianik in einmaliger Weise überliefern.</a:t>
            </a:r>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38991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ltLang="fr-FR" dirty="0">
                <a:ea typeface="ＭＳ Ｐゴシック" pitchFamily="34" charset="-128"/>
              </a:rPr>
              <a:t>Paul </a:t>
            </a:r>
            <a:r>
              <a:rPr lang="de-CH" altLang="fr-FR" dirty="0" err="1">
                <a:ea typeface="ＭＳ Ｐゴシック" pitchFamily="34" charset="-128"/>
              </a:rPr>
              <a:t>Ulveling</a:t>
            </a:r>
            <a:r>
              <a:rPr lang="de-CH" altLang="fr-FR" dirty="0">
                <a:ea typeface="ＭＳ Ｐゴシック" pitchFamily="34" charset="-128"/>
              </a:rPr>
              <a:t>, </a:t>
            </a:r>
            <a:r>
              <a:rPr lang="fr-FR" i="1" dirty="0"/>
              <a:t>Essai historique et musicologique comparé sur le vocabulaire musical, son écriture mélodique et </a:t>
            </a:r>
            <a:r>
              <a:rPr lang="fr-FR" i="1" dirty="0" err="1"/>
              <a:t>rhythmique</a:t>
            </a:r>
            <a:r>
              <a:rPr lang="fr-FR" i="1" dirty="0"/>
              <a:t> jusqu’à l’époque du plain-chant, suivi d’un commentaire introductif au sacramentaire et antiphonaire d’Echternach </a:t>
            </a:r>
            <a:r>
              <a:rPr lang="fr-FR" dirty="0"/>
              <a:t>, </a:t>
            </a:r>
            <a:r>
              <a:rPr lang="en-GB" dirty="0" err="1"/>
              <a:t>Akademische</a:t>
            </a:r>
            <a:r>
              <a:rPr lang="en-GB" dirty="0"/>
              <a:t> </a:t>
            </a:r>
            <a:r>
              <a:rPr lang="en-GB" dirty="0" err="1"/>
              <a:t>Druck</a:t>
            </a:r>
            <a:r>
              <a:rPr lang="en-GB" dirty="0"/>
              <a:t>-u. </a:t>
            </a:r>
            <a:r>
              <a:rPr lang="en-GB" dirty="0" err="1"/>
              <a:t>Verlagsanstalt</a:t>
            </a:r>
            <a:r>
              <a:rPr lang="en-GB" dirty="0"/>
              <a:t>, Graz 1982, </a:t>
            </a:r>
            <a:r>
              <a:rPr lang="de-CH" altLang="fr-FR" dirty="0">
                <a:ea typeface="ＭＳ Ｐゴシック" pitchFamily="34" charset="-128"/>
              </a:rPr>
              <a:t>S. 515</a:t>
            </a:r>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98284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de-DE" altLang="fr-FR" b="1" dirty="0">
                <a:ea typeface="ＭＳ Ｐゴシック" pitchFamily="34" charset="-128"/>
              </a:rPr>
              <a:t>*Projekt Gutenberg</a:t>
            </a:r>
          </a:p>
          <a:p>
            <a:r>
              <a:rPr lang="de-DE" altLang="fr-FR" b="1" dirty="0">
                <a:ea typeface="ＭＳ Ｐゴシック" pitchFamily="34" charset="-128"/>
              </a:rPr>
              <a:t>http://</a:t>
            </a:r>
            <a:r>
              <a:rPr lang="de-DE" altLang="fr-FR" b="1" dirty="0" err="1">
                <a:ea typeface="ＭＳ Ｐゴシック" pitchFamily="34" charset="-128"/>
              </a:rPr>
              <a:t>gutenberg.spiegel.de</a:t>
            </a:r>
            <a:r>
              <a:rPr lang="de-DE" altLang="fr-FR" b="1" dirty="0">
                <a:ea typeface="ＭＳ Ｐゴシック" pitchFamily="34" charset="-128"/>
              </a:rPr>
              <a:t>/buch/49/118 </a:t>
            </a:r>
          </a:p>
          <a:p>
            <a:r>
              <a:rPr lang="fr-CH" altLang="fr-FR" b="1" dirty="0" err="1">
                <a:ea typeface="ＭＳ Ｐゴシック" pitchFamily="34" charset="-128"/>
              </a:rPr>
              <a:t>Sagen</a:t>
            </a:r>
            <a:r>
              <a:rPr lang="fr-CH" altLang="fr-FR" b="1" dirty="0">
                <a:ea typeface="ＭＳ Ｐゴシック" pitchFamily="34" charset="-128"/>
              </a:rPr>
              <a:t> </a:t>
            </a:r>
            <a:r>
              <a:rPr lang="fr-CH" altLang="fr-FR" b="1" dirty="0" err="1">
                <a:ea typeface="ＭＳ Ｐゴシック" pitchFamily="34" charset="-128"/>
              </a:rPr>
              <a:t>aus</a:t>
            </a:r>
            <a:r>
              <a:rPr lang="fr-CH" altLang="fr-FR" b="1" dirty="0">
                <a:ea typeface="ＭＳ Ｐゴシック" pitchFamily="34" charset="-128"/>
              </a:rPr>
              <a:t> </a:t>
            </a:r>
            <a:r>
              <a:rPr lang="fr-CH" altLang="fr-FR" b="1" dirty="0" err="1">
                <a:ea typeface="ＭＳ Ｐゴシック" pitchFamily="34" charset="-128"/>
              </a:rPr>
              <a:t>dem</a:t>
            </a:r>
            <a:r>
              <a:rPr lang="fr-CH" altLang="fr-FR" b="1" dirty="0">
                <a:ea typeface="ＭＳ Ｐゴシック" pitchFamily="34" charset="-128"/>
              </a:rPr>
              <a:t> </a:t>
            </a:r>
            <a:r>
              <a:rPr lang="fr-CH" altLang="fr-FR" b="1" dirty="0" err="1">
                <a:ea typeface="ＭＳ Ｐゴシック" pitchFamily="34" charset="-128"/>
              </a:rPr>
              <a:t>Rheinland</a:t>
            </a:r>
            <a:r>
              <a:rPr lang="fr-CH" altLang="fr-FR" b="1" dirty="0">
                <a:ea typeface="ＭＳ Ｐゴシック" pitchFamily="34" charset="-128"/>
              </a:rPr>
              <a:t>. </a:t>
            </a:r>
            <a:r>
              <a:rPr lang="de-DE" altLang="fr-FR" b="1" dirty="0">
                <a:ea typeface="ＭＳ Ｐゴシック" pitchFamily="34" charset="-128"/>
              </a:rPr>
              <a:t>Der Geiger von Echternach</a:t>
            </a:r>
          </a:p>
          <a:p>
            <a:r>
              <a:rPr lang="de-DE" altLang="fr-FR" dirty="0">
                <a:ea typeface="ＭＳ Ｐゴシック" pitchFamily="34" charset="-128"/>
              </a:rPr>
              <a:t>Vor mehr als tausend Jahren lebte in Echternach der hl. </a:t>
            </a:r>
            <a:r>
              <a:rPr lang="de-DE" altLang="fr-FR" dirty="0" err="1">
                <a:ea typeface="ＭＳ Ｐゴシック" pitchFamily="34" charset="-128"/>
              </a:rPr>
              <a:t>Willibrord</a:t>
            </a:r>
            <a:r>
              <a:rPr lang="de-DE" altLang="fr-FR" dirty="0">
                <a:ea typeface="ＭＳ Ｐゴシック" pitchFamily="34" charset="-128"/>
              </a:rPr>
              <a:t>, der in großer Wohltäter unseres Landes war. Wenn er predigte, dann drängte sich das Volk in dichten Scharen um ihn. In der vordersten Reihe der Zuhörer sah man stets den langen Veit, einen ungewöhnlich großen Mann, der als Musikant durchs Land und bei Festlichkeiten zum Tanze aufspielte. Das Wort des gewaltigen Bußpredigers rührte so sehr das Herz des Spielmanns, daß dieser sich eines Tages aufmachte und mit seinem Weibe eine Wallfahrt nach dem heiligen Lande antrat.</a:t>
            </a:r>
          </a:p>
          <a:p>
            <a:r>
              <a:rPr lang="de-DE" altLang="fr-FR" dirty="0">
                <a:ea typeface="ＭＳ Ｐゴシック" pitchFamily="34" charset="-128"/>
              </a:rPr>
              <a:t>Jahre vergingen, doch Veit kehrte nicht zurück; nicht einmal eine Nachricht von ihm kam in die Heimat. Seine Verwandten hielten ihn für tot und teilten seinen Besitz. Da endlich, am Ostertage des zehnten Jahres seiner Wallfahrt, erschien ganz unerwartet der Totgesagte wieder, allein und bettelarm. Sein Weib hatten Räuber im Morgenlande erschlagen. Eine alte Geige war seine ganze Habe. Er trat vor seine Verwandten und forderte sein Gut zurück. Die Unredlichen erschraken und beschlossen, sich des Heimgekehrten zu entledigen. Sie klagten ihn an, er selbst habe sein Weib im fernen Lande ermordet.</a:t>
            </a:r>
          </a:p>
          <a:p>
            <a:r>
              <a:rPr lang="de-DE" altLang="fr-FR" dirty="0">
                <a:ea typeface="ＭＳ Ｐゴシック" pitchFamily="34" charset="-128"/>
              </a:rPr>
              <a:t>Für solch schwere Anklage war der Beweis vor dem Gerichte nicht zu führen; nur ein Gottesurteil konnte entscheiden. Gegen einen waffengewandten Vetter mußte der lange Veit zum Kampfe antreten; er wurde besiegt, und der Richter verurteilte den Unterlegenen nach Gesetz und Herkommen zum Tode.</a:t>
            </a:r>
          </a:p>
          <a:p>
            <a:r>
              <a:rPr lang="de-DE" altLang="fr-FR" dirty="0">
                <a:ea typeface="ＭＳ Ｐゴシック" pitchFamily="34" charset="-128"/>
              </a:rPr>
              <a:t>Als der Unglückliche unter dem Galgen stand und den Strick schon am Halse spürte, bat er, noch einmal auf seiner Geige spielen zu dürfen. Das wurde ihm als letzte Gnade gewährt, und er entlockte den Saiten solche wehmütige Töne, daß den Zuhörern die hellen Tränen über die Wangen liefen. Dann aber spielte er feurige Weisen, die alle zur Hinrichtung Herbeigeeilten, Burschen und Dirnen, Männlein und Weiblein, ja selbst die ernsten Richter und den finstern Henker, zum Tanze mitrissen. Toll und immer toller drehte sich die Schar im Kreise, Veit aber stieg gemächlich von der Leiter herab und verschwand, immer weiter spielend, im Walde.</a:t>
            </a:r>
          </a:p>
          <a:p>
            <a:r>
              <a:rPr lang="de-DE" altLang="fr-FR" dirty="0">
                <a:ea typeface="ＭＳ Ｐゴシック" pitchFamily="34" charset="-128"/>
              </a:rPr>
              <a:t>Erst am späten Abend hörten die Tänzer auf, sich zu drehen, doch die Verwandten Veits, die ihn fälschlich angeklagt hatten, mußten ohne Unterbrechung weiter springen. Schon hatten sie sich bis an die Knie in die Erde hineingetanzt, da löste endlich Sankt </a:t>
            </a:r>
            <a:r>
              <a:rPr lang="de-DE" altLang="fr-FR" dirty="0" err="1">
                <a:ea typeface="ＭＳ Ｐゴシック" pitchFamily="34" charset="-128"/>
              </a:rPr>
              <a:t>Willibrord</a:t>
            </a:r>
            <a:r>
              <a:rPr lang="de-DE" altLang="fr-FR" dirty="0">
                <a:ea typeface="ＭＳ Ｐゴシック" pitchFamily="34" charset="-128"/>
              </a:rPr>
              <a:t>, den man herbeigerufen hatte, den tollen Zauber.</a:t>
            </a:r>
          </a:p>
          <a:p>
            <a:endParaRPr lang="de-DE" altLang="fr-FR" dirty="0">
              <a:ea typeface="ＭＳ Ｐゴシック" pitchFamily="34" charset="-128"/>
            </a:endParaRPr>
          </a:p>
          <a:p>
            <a:r>
              <a:rPr lang="de-DE" altLang="fr-FR" dirty="0">
                <a:ea typeface="ＭＳ Ｐゴシック" pitchFamily="34" charset="-128"/>
              </a:rPr>
              <a:t>s. auch </a:t>
            </a:r>
            <a:r>
              <a:rPr lang="de-DE" altLang="fr-FR" dirty="0" err="1">
                <a:ea typeface="ＭＳ Ｐゴシック" pitchFamily="34" charset="-128"/>
              </a:rPr>
              <a:t>Lieux</a:t>
            </a:r>
            <a:r>
              <a:rPr lang="de-DE" altLang="fr-FR" dirty="0">
                <a:ea typeface="ＭＳ Ｐゴシック" pitchFamily="34" charset="-128"/>
              </a:rPr>
              <a:t> de </a:t>
            </a:r>
            <a:r>
              <a:rPr lang="de-DE" altLang="fr-FR" dirty="0" err="1">
                <a:ea typeface="ＭＳ Ｐゴシック" pitchFamily="34" charset="-128"/>
              </a:rPr>
              <a:t>mémoire</a:t>
            </a:r>
            <a:r>
              <a:rPr lang="de-DE" altLang="fr-FR" dirty="0">
                <a:ea typeface="ＭＳ Ｐゴシック" pitchFamily="34" charset="-128"/>
              </a:rPr>
              <a:t> 2</a:t>
            </a:r>
          </a:p>
          <a:p>
            <a:endParaRPr lang="de-DE" altLang="fr-FR" dirty="0">
              <a:ea typeface="ＭＳ Ｐゴシック" pitchFamily="34" charset="-128"/>
            </a:endParaRPr>
          </a:p>
          <a:p>
            <a:r>
              <a:rPr lang="de-DE" altLang="fr-FR" dirty="0">
                <a:ea typeface="ＭＳ Ｐゴシック" pitchFamily="34" charset="-128"/>
              </a:rPr>
              <a:t>http://</a:t>
            </a:r>
            <a:r>
              <a:rPr lang="de-DE" altLang="fr-FR" dirty="0" err="1">
                <a:ea typeface="ＭＳ Ｐゴシック" pitchFamily="34" charset="-128"/>
              </a:rPr>
              <a:t>www.cid-femmes.lu</a:t>
            </a:r>
            <a:r>
              <a:rPr lang="de-DE" altLang="fr-FR" dirty="0">
                <a:ea typeface="ＭＳ Ｐゴシック" pitchFamily="34" charset="-128"/>
              </a:rPr>
              <a:t>/</a:t>
            </a:r>
            <a:r>
              <a:rPr lang="de-DE" altLang="fr-FR" dirty="0" err="1">
                <a:ea typeface="ＭＳ Ｐゴシック" pitchFamily="34" charset="-128"/>
              </a:rPr>
              <a:t>id_article</a:t>
            </a:r>
            <a:r>
              <a:rPr lang="de-DE" altLang="fr-FR" dirty="0">
                <a:ea typeface="ＭＳ Ｐゴシック" pitchFamily="34" charset="-128"/>
              </a:rPr>
              <a:t>/660</a:t>
            </a:r>
          </a:p>
          <a:p>
            <a:r>
              <a:rPr lang="de-DE" altLang="fr-FR" dirty="0">
                <a:ea typeface="ＭＳ Ｐゴシック" pitchFamily="34" charset="-128"/>
              </a:rPr>
              <a:t>Die luxemburgische Komponistin Lou Koster (1889-1973) schrieb das Werk im Jahr 1967 in der Künstlerresidenz der Familie </a:t>
            </a:r>
            <a:r>
              <a:rPr lang="de-DE" altLang="fr-FR" dirty="0" err="1">
                <a:ea typeface="ＭＳ Ｐゴシック" pitchFamily="34" charset="-128"/>
              </a:rPr>
              <a:t>Mayrisch</a:t>
            </a:r>
            <a:r>
              <a:rPr lang="de-DE" altLang="fr-FR" dirty="0">
                <a:ea typeface="ＭＳ Ｐゴシック" pitchFamily="34" charset="-128"/>
              </a:rPr>
              <a:t> im südfranzösischen </a:t>
            </a:r>
            <a:r>
              <a:rPr lang="de-DE" altLang="fr-FR" dirty="0" err="1">
                <a:ea typeface="ＭＳ Ｐゴシック" pitchFamily="34" charset="-128"/>
              </a:rPr>
              <a:t>Cabris</a:t>
            </a:r>
            <a:r>
              <a:rPr lang="de-DE" altLang="fr-FR" dirty="0">
                <a:ea typeface="ＭＳ Ｐゴシック" pitchFamily="34" charset="-128"/>
              </a:rPr>
              <a:t>. </a:t>
            </a:r>
            <a:br>
              <a:rPr lang="de-DE" altLang="fr-FR" dirty="0">
                <a:ea typeface="ＭＳ Ｐゴシック" pitchFamily="34" charset="-128"/>
              </a:rPr>
            </a:br>
            <a:r>
              <a:rPr lang="de-DE" altLang="fr-FR" dirty="0">
                <a:ea typeface="ＭＳ Ｐゴシック" pitchFamily="34" charset="-128"/>
              </a:rPr>
              <a:t>Die Ballade basiert auf einem Text von Nikolaus Welter (1871-1951), der seinerseits auf eine Sage aus dem 19. Jahrhundert zurückgriff. </a:t>
            </a:r>
          </a:p>
          <a:p>
            <a:endParaRPr lang="fr-CH" altLang="fr-FR" dirty="0">
              <a:ea typeface="ＭＳ Ｐゴシック" pitchFamily="34"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55952" indent="-290751" eaLnBrk="0" hangingPunct="0">
              <a:defRPr sz="2400" b="1">
                <a:solidFill>
                  <a:schemeClr val="tx1"/>
                </a:solidFill>
                <a:latin typeface="Arial" pitchFamily="34" charset="0"/>
                <a:ea typeface="ＭＳ Ｐゴシック" pitchFamily="34" charset="-128"/>
              </a:defRPr>
            </a:lvl2pPr>
            <a:lvl3pPr marL="1163003" indent="-232601" eaLnBrk="0" hangingPunct="0">
              <a:defRPr sz="2400" b="1">
                <a:solidFill>
                  <a:schemeClr val="tx1"/>
                </a:solidFill>
                <a:latin typeface="Arial" pitchFamily="34" charset="0"/>
                <a:ea typeface="ＭＳ Ｐゴシック" pitchFamily="34" charset="-128"/>
              </a:defRPr>
            </a:lvl3pPr>
            <a:lvl4pPr marL="1628204" indent="-232601" eaLnBrk="0" hangingPunct="0">
              <a:defRPr sz="2400" b="1">
                <a:solidFill>
                  <a:schemeClr val="tx1"/>
                </a:solidFill>
                <a:latin typeface="Arial" pitchFamily="34" charset="0"/>
                <a:ea typeface="ＭＳ Ｐゴシック" pitchFamily="34" charset="-128"/>
              </a:defRPr>
            </a:lvl4pPr>
            <a:lvl5pPr marL="2093405" indent="-232601" eaLnBrk="0" hangingPunct="0">
              <a:defRPr sz="2400" b="1">
                <a:solidFill>
                  <a:schemeClr val="tx1"/>
                </a:solidFill>
                <a:latin typeface="Arial" pitchFamily="34" charset="0"/>
                <a:ea typeface="ＭＳ Ｐゴシック" pitchFamily="34" charset="-128"/>
              </a:defRPr>
            </a:lvl5pPr>
            <a:lvl6pPr marL="2558606"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3023807"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89008"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954209" indent="-232601" defTabSz="465201"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BBA84E-BA66-4538-BD64-2916864098D7}" type="slidenum">
              <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fr-FR"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39553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A105A-4398-5C4D-8D41-3C7F39BD74E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589CCE-0155-AC4A-8A32-2E5475B09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A281479-86A6-E54C-ACB9-BEF4045647A3}"/>
              </a:ext>
            </a:extLst>
          </p:cNvPr>
          <p:cNvSpPr>
            <a:spLocks noGrp="1"/>
          </p:cNvSpPr>
          <p:nvPr>
            <p:ph type="dt" sz="half" idx="10"/>
          </p:nvPr>
        </p:nvSpPr>
        <p:spPr/>
        <p:txBody>
          <a:bodyPr/>
          <a:lstStyle/>
          <a:p>
            <a:fld id="{14419823-AB57-6742-9856-8AD4C1BBB3D8}" type="datetimeFigureOut">
              <a:rPr lang="de-DE" smtClean="0"/>
              <a:t>25.11.19</a:t>
            </a:fld>
            <a:endParaRPr lang="de-DE"/>
          </a:p>
        </p:txBody>
      </p:sp>
      <p:sp>
        <p:nvSpPr>
          <p:cNvPr id="5" name="Fußzeilenplatzhalter 4">
            <a:extLst>
              <a:ext uri="{FF2B5EF4-FFF2-40B4-BE49-F238E27FC236}">
                <a16:creationId xmlns:a16="http://schemas.microsoft.com/office/drawing/2014/main" id="{27C16126-7110-654C-8F64-F96C492E240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128F53-6FE1-0A49-B4C4-63F3919E6694}"/>
              </a:ext>
            </a:extLst>
          </p:cNvPr>
          <p:cNvSpPr>
            <a:spLocks noGrp="1"/>
          </p:cNvSpPr>
          <p:nvPr>
            <p:ph type="sldNum" sz="quarter" idx="12"/>
          </p:nvPr>
        </p:nvSpPr>
        <p:spPr/>
        <p:txBody>
          <a:bodyPr/>
          <a:lstStyle/>
          <a:p>
            <a:fld id="{6DCDABAD-B079-084E-BF59-A15D1F596EB1}" type="slidenum">
              <a:rPr lang="de-DE" smtClean="0"/>
              <a:t>‹Nr.›</a:t>
            </a:fld>
            <a:endParaRPr lang="de-DE"/>
          </a:p>
        </p:txBody>
      </p:sp>
    </p:spTree>
    <p:extLst>
      <p:ext uri="{BB962C8B-B14F-4D97-AF65-F5344CB8AC3E}">
        <p14:creationId xmlns:p14="http://schemas.microsoft.com/office/powerpoint/2010/main" val="172669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0259F-EDB7-DF47-ADAB-8654490FB76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BFCE5D5-9FAA-0243-9D2B-81A5D42588A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04EBD8F-D92D-204C-B5E1-FD1112562155}"/>
              </a:ext>
            </a:extLst>
          </p:cNvPr>
          <p:cNvSpPr>
            <a:spLocks noGrp="1"/>
          </p:cNvSpPr>
          <p:nvPr>
            <p:ph type="dt" sz="half" idx="10"/>
          </p:nvPr>
        </p:nvSpPr>
        <p:spPr/>
        <p:txBody>
          <a:bodyPr/>
          <a:lstStyle/>
          <a:p>
            <a:fld id="{14419823-AB57-6742-9856-8AD4C1BBB3D8}" type="datetimeFigureOut">
              <a:rPr lang="de-DE" smtClean="0"/>
              <a:t>25.11.19</a:t>
            </a:fld>
            <a:endParaRPr lang="de-DE"/>
          </a:p>
        </p:txBody>
      </p:sp>
      <p:sp>
        <p:nvSpPr>
          <p:cNvPr id="5" name="Fußzeilenplatzhalter 4">
            <a:extLst>
              <a:ext uri="{FF2B5EF4-FFF2-40B4-BE49-F238E27FC236}">
                <a16:creationId xmlns:a16="http://schemas.microsoft.com/office/drawing/2014/main" id="{9DB7BFC9-4060-584D-9ECC-81745D3D447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110B71D-5AFB-1946-89F3-AA0F01773D4B}"/>
              </a:ext>
            </a:extLst>
          </p:cNvPr>
          <p:cNvSpPr>
            <a:spLocks noGrp="1"/>
          </p:cNvSpPr>
          <p:nvPr>
            <p:ph type="sldNum" sz="quarter" idx="12"/>
          </p:nvPr>
        </p:nvSpPr>
        <p:spPr/>
        <p:txBody>
          <a:bodyPr/>
          <a:lstStyle/>
          <a:p>
            <a:fld id="{6DCDABAD-B079-084E-BF59-A15D1F596EB1}" type="slidenum">
              <a:rPr lang="de-DE" smtClean="0"/>
              <a:t>‹Nr.›</a:t>
            </a:fld>
            <a:endParaRPr lang="de-DE"/>
          </a:p>
        </p:txBody>
      </p:sp>
    </p:spTree>
    <p:extLst>
      <p:ext uri="{BB962C8B-B14F-4D97-AF65-F5344CB8AC3E}">
        <p14:creationId xmlns:p14="http://schemas.microsoft.com/office/powerpoint/2010/main" val="177503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9990F59-B8CF-B74D-80FD-341F0B766FC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7FCA907-C6F1-094B-85E4-CBA9F68BAC3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8F654C8-4476-4846-A7F0-E0C3CCE00066}"/>
              </a:ext>
            </a:extLst>
          </p:cNvPr>
          <p:cNvSpPr>
            <a:spLocks noGrp="1"/>
          </p:cNvSpPr>
          <p:nvPr>
            <p:ph type="dt" sz="half" idx="10"/>
          </p:nvPr>
        </p:nvSpPr>
        <p:spPr/>
        <p:txBody>
          <a:bodyPr/>
          <a:lstStyle/>
          <a:p>
            <a:fld id="{14419823-AB57-6742-9856-8AD4C1BBB3D8}" type="datetimeFigureOut">
              <a:rPr lang="de-DE" smtClean="0"/>
              <a:t>25.11.19</a:t>
            </a:fld>
            <a:endParaRPr lang="de-DE"/>
          </a:p>
        </p:txBody>
      </p:sp>
      <p:sp>
        <p:nvSpPr>
          <p:cNvPr id="5" name="Fußzeilenplatzhalter 4">
            <a:extLst>
              <a:ext uri="{FF2B5EF4-FFF2-40B4-BE49-F238E27FC236}">
                <a16:creationId xmlns:a16="http://schemas.microsoft.com/office/drawing/2014/main" id="{0316A1EE-D844-384F-9549-8FF404CF56F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A8A8FA-E6E6-494B-ACA2-9C9BFAA606FC}"/>
              </a:ext>
            </a:extLst>
          </p:cNvPr>
          <p:cNvSpPr>
            <a:spLocks noGrp="1"/>
          </p:cNvSpPr>
          <p:nvPr>
            <p:ph type="sldNum" sz="quarter" idx="12"/>
          </p:nvPr>
        </p:nvSpPr>
        <p:spPr/>
        <p:txBody>
          <a:bodyPr/>
          <a:lstStyle/>
          <a:p>
            <a:fld id="{6DCDABAD-B079-084E-BF59-A15D1F596EB1}" type="slidenum">
              <a:rPr lang="de-DE" smtClean="0"/>
              <a:t>‹Nr.›</a:t>
            </a:fld>
            <a:endParaRPr lang="de-DE"/>
          </a:p>
        </p:txBody>
      </p:sp>
    </p:spTree>
    <p:extLst>
      <p:ext uri="{BB962C8B-B14F-4D97-AF65-F5344CB8AC3E}">
        <p14:creationId xmlns:p14="http://schemas.microsoft.com/office/powerpoint/2010/main" val="350928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p:cNvSpPr>
            <a:spLocks noGrp="1"/>
          </p:cNvSpPr>
          <p:nvPr>
            <p:ph type="dt" sz="half" idx="10"/>
          </p:nvPr>
        </p:nvSpPr>
        <p:spPr/>
        <p:txBody>
          <a:bodyPr/>
          <a:lstStyle/>
          <a:p>
            <a:fld id="{1747B183-5393-4131-8435-DEC602A0FB0F}" type="datetime1">
              <a:rPr lang="de-DE" smtClean="0"/>
              <a:t>25.11.19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3E9C2-70E8-8841-801F-7E36C8069AAC}" type="slidenum">
              <a:rPr lang="de-DE" smtClean="0"/>
              <a:t>‹Nr.›</a:t>
            </a:fld>
            <a:endParaRPr lang="de-DE"/>
          </a:p>
        </p:txBody>
      </p:sp>
    </p:spTree>
    <p:extLst>
      <p:ext uri="{BB962C8B-B14F-4D97-AF65-F5344CB8AC3E}">
        <p14:creationId xmlns:p14="http://schemas.microsoft.com/office/powerpoint/2010/main" val="349994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idx="1" hasCustomPrompt="1"/>
          </p:nvPr>
        </p:nvSpPr>
        <p:spPr/>
        <p:txBody>
          <a:bodyPr/>
          <a:lstStyle>
            <a:lvl1pPr marL="228600" indent="-228600">
              <a:buFont typeface="Wingdings" panose="05000000000000000000" pitchFamily="2" charset="2"/>
              <a:buChar char="v"/>
              <a:defRPr/>
            </a:lvl1pPr>
            <a:lvl2pPr marL="685800" indent="-228600">
              <a:buFont typeface="Arial" panose="020B0604020202020204" pitchFamily="34" charset="0"/>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ü"/>
              <a:defRPr/>
            </a:lvl4pPr>
            <a:lvl5pPr marL="2057400" indent="-228600">
              <a:buFont typeface="Wingdings" panose="05000000000000000000" pitchFamily="2" charset="2"/>
              <a:buChar char="Ø"/>
              <a:defRPr/>
            </a:lvl5pPr>
            <a:lvl6pPr marL="2514600" indent="-228600">
              <a:buFont typeface="Calibri" panose="020F0502020204030204" pitchFamily="34" charset="0"/>
              <a:buChar char="»"/>
              <a:defRPr/>
            </a:lvl6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4" name="Datumsplatzhalter 3"/>
          <p:cNvSpPr>
            <a:spLocks noGrp="1"/>
          </p:cNvSpPr>
          <p:nvPr>
            <p:ph type="dt" sz="half" idx="10"/>
          </p:nvPr>
        </p:nvSpPr>
        <p:spPr/>
        <p:txBody>
          <a:bodyPr/>
          <a:lstStyle/>
          <a:p>
            <a:fld id="{8944A11E-AA6A-4922-8888-6742BDD7F7DC}" type="datetime1">
              <a:rPr lang="de-DE" smtClean="0"/>
              <a:t>25.11.19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3E9C2-70E8-8841-801F-7E36C8069AAC}" type="slidenum">
              <a:rPr lang="de-DE" smtClean="0"/>
              <a:t>‹Nr.›</a:t>
            </a:fld>
            <a:endParaRPr lang="de-DE"/>
          </a:p>
        </p:txBody>
      </p:sp>
    </p:spTree>
    <p:extLst>
      <p:ext uri="{BB962C8B-B14F-4D97-AF65-F5344CB8AC3E}">
        <p14:creationId xmlns:p14="http://schemas.microsoft.com/office/powerpoint/2010/main" val="1960653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626CEAFC-0A4B-4091-B0E2-F4C0748C17A6}" type="datetime1">
              <a:rPr lang="de-DE" smtClean="0"/>
              <a:t>25.11.19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3E9C2-70E8-8841-801F-7E36C8069AAC}" type="slidenum">
              <a:rPr lang="de-DE" smtClean="0"/>
              <a:t>‹Nr.›</a:t>
            </a:fld>
            <a:endParaRPr lang="de-DE"/>
          </a:p>
        </p:txBody>
      </p:sp>
    </p:spTree>
    <p:extLst>
      <p:ext uri="{BB962C8B-B14F-4D97-AF65-F5344CB8AC3E}">
        <p14:creationId xmlns:p14="http://schemas.microsoft.com/office/powerpoint/2010/main" val="3788549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DF4074B-95D7-48C3-91BA-C4438A52B530}" type="datetime1">
              <a:rPr lang="de-DE" smtClean="0"/>
              <a:t>25.11.19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83E9C2-70E8-8841-801F-7E36C8069AAC}" type="slidenum">
              <a:rPr lang="de-DE" smtClean="0"/>
              <a:t>‹Nr.›</a:t>
            </a:fld>
            <a:endParaRPr lang="de-DE"/>
          </a:p>
        </p:txBody>
      </p:sp>
    </p:spTree>
    <p:extLst>
      <p:ext uri="{BB962C8B-B14F-4D97-AF65-F5344CB8AC3E}">
        <p14:creationId xmlns:p14="http://schemas.microsoft.com/office/powerpoint/2010/main" val="3269070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52049A0-ADCD-45F8-B86C-A57FC81FE9BF}" type="datetime1">
              <a:rPr lang="de-DE" smtClean="0"/>
              <a:t>25.11.19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83E9C2-70E8-8841-801F-7E36C8069AAC}" type="slidenum">
              <a:rPr lang="de-DE" smtClean="0"/>
              <a:t>‹Nr.›</a:t>
            </a:fld>
            <a:endParaRPr lang="de-DE"/>
          </a:p>
        </p:txBody>
      </p:sp>
    </p:spTree>
    <p:extLst>
      <p:ext uri="{BB962C8B-B14F-4D97-AF65-F5344CB8AC3E}">
        <p14:creationId xmlns:p14="http://schemas.microsoft.com/office/powerpoint/2010/main" val="508931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440121EE-9A94-470D-8527-E8F0214CB597}" type="datetime1">
              <a:rPr lang="de-DE" smtClean="0"/>
              <a:t>25.11.19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83E9C2-70E8-8841-801F-7E36C8069AAC}" type="slidenum">
              <a:rPr lang="de-DE" smtClean="0"/>
              <a:t>‹Nr.›</a:t>
            </a:fld>
            <a:endParaRPr lang="de-DE"/>
          </a:p>
        </p:txBody>
      </p:sp>
    </p:spTree>
    <p:extLst>
      <p:ext uri="{BB962C8B-B14F-4D97-AF65-F5344CB8AC3E}">
        <p14:creationId xmlns:p14="http://schemas.microsoft.com/office/powerpoint/2010/main" val="1780226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7B5AC37-A0CE-47C0-AEE9-2B3E007DBD65}" type="datetime1">
              <a:rPr lang="de-DE" smtClean="0"/>
              <a:t>25.11.19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83E9C2-70E8-8841-801F-7E36C8069AAC}" type="slidenum">
              <a:rPr lang="de-DE" smtClean="0"/>
              <a:t>‹Nr.›</a:t>
            </a:fld>
            <a:endParaRPr lang="de-DE"/>
          </a:p>
        </p:txBody>
      </p:sp>
    </p:spTree>
    <p:extLst>
      <p:ext uri="{BB962C8B-B14F-4D97-AF65-F5344CB8AC3E}">
        <p14:creationId xmlns:p14="http://schemas.microsoft.com/office/powerpoint/2010/main" val="2089474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0C06DABD-2CDB-409F-962B-7404F9BBDD44}" type="datetime1">
              <a:rPr lang="de-DE" smtClean="0"/>
              <a:t>25.11.19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83E9C2-70E8-8841-801F-7E36C8069AAC}" type="slidenum">
              <a:rPr lang="de-DE" smtClean="0"/>
              <a:t>‹Nr.›</a:t>
            </a:fld>
            <a:endParaRPr lang="de-DE"/>
          </a:p>
        </p:txBody>
      </p:sp>
    </p:spTree>
    <p:extLst>
      <p:ext uri="{BB962C8B-B14F-4D97-AF65-F5344CB8AC3E}">
        <p14:creationId xmlns:p14="http://schemas.microsoft.com/office/powerpoint/2010/main" val="120280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09CD2-5A48-F74D-9B73-A96FF60DCC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2BFED58-5AEA-E24A-9C19-9B5B4E93185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A2891D9-C82C-4D49-96D0-69E1B4637CB0}"/>
              </a:ext>
            </a:extLst>
          </p:cNvPr>
          <p:cNvSpPr>
            <a:spLocks noGrp="1"/>
          </p:cNvSpPr>
          <p:nvPr>
            <p:ph type="dt" sz="half" idx="10"/>
          </p:nvPr>
        </p:nvSpPr>
        <p:spPr/>
        <p:txBody>
          <a:bodyPr/>
          <a:lstStyle/>
          <a:p>
            <a:fld id="{14419823-AB57-6742-9856-8AD4C1BBB3D8}" type="datetimeFigureOut">
              <a:rPr lang="de-DE" smtClean="0"/>
              <a:t>25.11.19</a:t>
            </a:fld>
            <a:endParaRPr lang="de-DE"/>
          </a:p>
        </p:txBody>
      </p:sp>
      <p:sp>
        <p:nvSpPr>
          <p:cNvPr id="5" name="Fußzeilenplatzhalter 4">
            <a:extLst>
              <a:ext uri="{FF2B5EF4-FFF2-40B4-BE49-F238E27FC236}">
                <a16:creationId xmlns:a16="http://schemas.microsoft.com/office/drawing/2014/main" id="{BC7EFBC6-C0E6-BD45-8D5A-3EFC66D1697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4D27173-D0FA-574F-AB54-F996D186C8F7}"/>
              </a:ext>
            </a:extLst>
          </p:cNvPr>
          <p:cNvSpPr>
            <a:spLocks noGrp="1"/>
          </p:cNvSpPr>
          <p:nvPr>
            <p:ph type="sldNum" sz="quarter" idx="12"/>
          </p:nvPr>
        </p:nvSpPr>
        <p:spPr/>
        <p:txBody>
          <a:bodyPr/>
          <a:lstStyle/>
          <a:p>
            <a:fld id="{6DCDABAD-B079-084E-BF59-A15D1F596EB1}" type="slidenum">
              <a:rPr lang="de-DE" smtClean="0"/>
              <a:t>‹Nr.›</a:t>
            </a:fld>
            <a:endParaRPr lang="de-DE"/>
          </a:p>
        </p:txBody>
      </p:sp>
    </p:spTree>
    <p:extLst>
      <p:ext uri="{BB962C8B-B14F-4D97-AF65-F5344CB8AC3E}">
        <p14:creationId xmlns:p14="http://schemas.microsoft.com/office/powerpoint/2010/main" val="880261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6CB91C28-8AB6-4A62-9810-20026B6865B5}" type="datetime1">
              <a:rPr lang="de-DE" smtClean="0"/>
              <a:t>25.11.19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83E9C2-70E8-8841-801F-7E36C8069AAC}" type="slidenum">
              <a:rPr lang="de-DE" smtClean="0"/>
              <a:t>‹Nr.›</a:t>
            </a:fld>
            <a:endParaRPr lang="de-DE"/>
          </a:p>
        </p:txBody>
      </p:sp>
    </p:spTree>
    <p:extLst>
      <p:ext uri="{BB962C8B-B14F-4D97-AF65-F5344CB8AC3E}">
        <p14:creationId xmlns:p14="http://schemas.microsoft.com/office/powerpoint/2010/main" val="4291757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Platzhalter für vertikalen Text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B8844DB-0585-47B9-BBE2-D9A37ADD9668}" type="datetime1">
              <a:rPr lang="de-DE" smtClean="0"/>
              <a:t>25.11.19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3E9C2-70E8-8841-801F-7E36C8069AAC}" type="slidenum">
              <a:rPr lang="de-DE" smtClean="0"/>
              <a:t>‹Nr.›</a:t>
            </a:fld>
            <a:endParaRPr lang="de-DE"/>
          </a:p>
        </p:txBody>
      </p:sp>
    </p:spTree>
    <p:extLst>
      <p:ext uri="{BB962C8B-B14F-4D97-AF65-F5344CB8AC3E}">
        <p14:creationId xmlns:p14="http://schemas.microsoft.com/office/powerpoint/2010/main" val="3469386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34B6BD4-D126-476A-BF1B-95F38E22B112}" type="datetime1">
              <a:rPr lang="de-DE" smtClean="0"/>
              <a:t>25.11.19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3E9C2-70E8-8841-801F-7E36C8069AAC}" type="slidenum">
              <a:rPr lang="de-DE" smtClean="0"/>
              <a:t>‹Nr.›</a:t>
            </a:fld>
            <a:endParaRPr lang="de-DE"/>
          </a:p>
        </p:txBody>
      </p:sp>
    </p:spTree>
    <p:extLst>
      <p:ext uri="{BB962C8B-B14F-4D97-AF65-F5344CB8AC3E}">
        <p14:creationId xmlns:p14="http://schemas.microsoft.com/office/powerpoint/2010/main" val="309105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251DE-A836-0748-BCCF-3771663994C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141718D-F8D0-334C-8BE7-13AA57328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2EB12B5-527B-FF44-8289-90B60A43386D}"/>
              </a:ext>
            </a:extLst>
          </p:cNvPr>
          <p:cNvSpPr>
            <a:spLocks noGrp="1"/>
          </p:cNvSpPr>
          <p:nvPr>
            <p:ph type="dt" sz="half" idx="10"/>
          </p:nvPr>
        </p:nvSpPr>
        <p:spPr/>
        <p:txBody>
          <a:bodyPr/>
          <a:lstStyle/>
          <a:p>
            <a:fld id="{14419823-AB57-6742-9856-8AD4C1BBB3D8}" type="datetimeFigureOut">
              <a:rPr lang="de-DE" smtClean="0"/>
              <a:t>25.11.19</a:t>
            </a:fld>
            <a:endParaRPr lang="de-DE"/>
          </a:p>
        </p:txBody>
      </p:sp>
      <p:sp>
        <p:nvSpPr>
          <p:cNvPr id="5" name="Fußzeilenplatzhalter 4">
            <a:extLst>
              <a:ext uri="{FF2B5EF4-FFF2-40B4-BE49-F238E27FC236}">
                <a16:creationId xmlns:a16="http://schemas.microsoft.com/office/drawing/2014/main" id="{BAB0BF76-4C99-D541-8D40-4C38C012400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B7FBF1-044F-CE43-ADAE-AC4C53E5C4AC}"/>
              </a:ext>
            </a:extLst>
          </p:cNvPr>
          <p:cNvSpPr>
            <a:spLocks noGrp="1"/>
          </p:cNvSpPr>
          <p:nvPr>
            <p:ph type="sldNum" sz="quarter" idx="12"/>
          </p:nvPr>
        </p:nvSpPr>
        <p:spPr/>
        <p:txBody>
          <a:bodyPr/>
          <a:lstStyle/>
          <a:p>
            <a:fld id="{6DCDABAD-B079-084E-BF59-A15D1F596EB1}" type="slidenum">
              <a:rPr lang="de-DE" smtClean="0"/>
              <a:t>‹Nr.›</a:t>
            </a:fld>
            <a:endParaRPr lang="de-DE"/>
          </a:p>
        </p:txBody>
      </p:sp>
    </p:spTree>
    <p:extLst>
      <p:ext uri="{BB962C8B-B14F-4D97-AF65-F5344CB8AC3E}">
        <p14:creationId xmlns:p14="http://schemas.microsoft.com/office/powerpoint/2010/main" val="405278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3BC08-58CF-884C-A467-23F9F50F09D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99C72DD-3A1B-CD47-B464-C068BED05C8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06BA17D-F142-A44D-8B75-ABB1D7D4683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952E21-96E4-314E-9F53-54C2ED4363E0}"/>
              </a:ext>
            </a:extLst>
          </p:cNvPr>
          <p:cNvSpPr>
            <a:spLocks noGrp="1"/>
          </p:cNvSpPr>
          <p:nvPr>
            <p:ph type="dt" sz="half" idx="10"/>
          </p:nvPr>
        </p:nvSpPr>
        <p:spPr/>
        <p:txBody>
          <a:bodyPr/>
          <a:lstStyle/>
          <a:p>
            <a:fld id="{14419823-AB57-6742-9856-8AD4C1BBB3D8}" type="datetimeFigureOut">
              <a:rPr lang="de-DE" smtClean="0"/>
              <a:t>25.11.19</a:t>
            </a:fld>
            <a:endParaRPr lang="de-DE"/>
          </a:p>
        </p:txBody>
      </p:sp>
      <p:sp>
        <p:nvSpPr>
          <p:cNvPr id="6" name="Fußzeilenplatzhalter 5">
            <a:extLst>
              <a:ext uri="{FF2B5EF4-FFF2-40B4-BE49-F238E27FC236}">
                <a16:creationId xmlns:a16="http://schemas.microsoft.com/office/drawing/2014/main" id="{FCCD6CA7-0CBA-E949-A0D0-F34911231B9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E9B219F-A16D-1A43-B6C5-8B55F4FD21AA}"/>
              </a:ext>
            </a:extLst>
          </p:cNvPr>
          <p:cNvSpPr>
            <a:spLocks noGrp="1"/>
          </p:cNvSpPr>
          <p:nvPr>
            <p:ph type="sldNum" sz="quarter" idx="12"/>
          </p:nvPr>
        </p:nvSpPr>
        <p:spPr/>
        <p:txBody>
          <a:bodyPr/>
          <a:lstStyle/>
          <a:p>
            <a:fld id="{6DCDABAD-B079-084E-BF59-A15D1F596EB1}" type="slidenum">
              <a:rPr lang="de-DE" smtClean="0"/>
              <a:t>‹Nr.›</a:t>
            </a:fld>
            <a:endParaRPr lang="de-DE"/>
          </a:p>
        </p:txBody>
      </p:sp>
    </p:spTree>
    <p:extLst>
      <p:ext uri="{BB962C8B-B14F-4D97-AF65-F5344CB8AC3E}">
        <p14:creationId xmlns:p14="http://schemas.microsoft.com/office/powerpoint/2010/main" val="123070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3A4E3-82E3-794A-91B4-E7A51EE06D8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D88B052-FE43-1F4A-BFF9-F5AC786F4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D2A3FCD-AA06-1143-8478-7142E4645F4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522B915-744E-4B4F-B9E5-2DB07D62DF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64080F1-ADDC-F146-9A8D-F008BA667CD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C91F4A5-D6FE-3A4F-8ADF-E2C7ACCC98B8}"/>
              </a:ext>
            </a:extLst>
          </p:cNvPr>
          <p:cNvSpPr>
            <a:spLocks noGrp="1"/>
          </p:cNvSpPr>
          <p:nvPr>
            <p:ph type="dt" sz="half" idx="10"/>
          </p:nvPr>
        </p:nvSpPr>
        <p:spPr/>
        <p:txBody>
          <a:bodyPr/>
          <a:lstStyle/>
          <a:p>
            <a:fld id="{14419823-AB57-6742-9856-8AD4C1BBB3D8}" type="datetimeFigureOut">
              <a:rPr lang="de-DE" smtClean="0"/>
              <a:t>25.11.19</a:t>
            </a:fld>
            <a:endParaRPr lang="de-DE"/>
          </a:p>
        </p:txBody>
      </p:sp>
      <p:sp>
        <p:nvSpPr>
          <p:cNvPr id="8" name="Fußzeilenplatzhalter 7">
            <a:extLst>
              <a:ext uri="{FF2B5EF4-FFF2-40B4-BE49-F238E27FC236}">
                <a16:creationId xmlns:a16="http://schemas.microsoft.com/office/drawing/2014/main" id="{9A4717BB-78F4-BA48-AD7A-F7F768EE502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1400F40-7BDE-AC42-867A-85E7F1A9BBE4}"/>
              </a:ext>
            </a:extLst>
          </p:cNvPr>
          <p:cNvSpPr>
            <a:spLocks noGrp="1"/>
          </p:cNvSpPr>
          <p:nvPr>
            <p:ph type="sldNum" sz="quarter" idx="12"/>
          </p:nvPr>
        </p:nvSpPr>
        <p:spPr/>
        <p:txBody>
          <a:bodyPr/>
          <a:lstStyle/>
          <a:p>
            <a:fld id="{6DCDABAD-B079-084E-BF59-A15D1F596EB1}" type="slidenum">
              <a:rPr lang="de-DE" smtClean="0"/>
              <a:t>‹Nr.›</a:t>
            </a:fld>
            <a:endParaRPr lang="de-DE"/>
          </a:p>
        </p:txBody>
      </p:sp>
    </p:spTree>
    <p:extLst>
      <p:ext uri="{BB962C8B-B14F-4D97-AF65-F5344CB8AC3E}">
        <p14:creationId xmlns:p14="http://schemas.microsoft.com/office/powerpoint/2010/main" val="315981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A0E59-9440-A744-9556-CCF7E55BFA3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32ACD5F-D0FE-954E-820E-4F27EF941CDE}"/>
              </a:ext>
            </a:extLst>
          </p:cNvPr>
          <p:cNvSpPr>
            <a:spLocks noGrp="1"/>
          </p:cNvSpPr>
          <p:nvPr>
            <p:ph type="dt" sz="half" idx="10"/>
          </p:nvPr>
        </p:nvSpPr>
        <p:spPr/>
        <p:txBody>
          <a:bodyPr/>
          <a:lstStyle/>
          <a:p>
            <a:fld id="{14419823-AB57-6742-9856-8AD4C1BBB3D8}" type="datetimeFigureOut">
              <a:rPr lang="de-DE" smtClean="0"/>
              <a:t>25.11.19</a:t>
            </a:fld>
            <a:endParaRPr lang="de-DE"/>
          </a:p>
        </p:txBody>
      </p:sp>
      <p:sp>
        <p:nvSpPr>
          <p:cNvPr id="4" name="Fußzeilenplatzhalter 3">
            <a:extLst>
              <a:ext uri="{FF2B5EF4-FFF2-40B4-BE49-F238E27FC236}">
                <a16:creationId xmlns:a16="http://schemas.microsoft.com/office/drawing/2014/main" id="{DC25B083-F3ED-8C46-AF0E-C8585814D8A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A7344D0-B4F5-4842-9A15-73C9CC4779F1}"/>
              </a:ext>
            </a:extLst>
          </p:cNvPr>
          <p:cNvSpPr>
            <a:spLocks noGrp="1"/>
          </p:cNvSpPr>
          <p:nvPr>
            <p:ph type="sldNum" sz="quarter" idx="12"/>
          </p:nvPr>
        </p:nvSpPr>
        <p:spPr/>
        <p:txBody>
          <a:bodyPr/>
          <a:lstStyle/>
          <a:p>
            <a:fld id="{6DCDABAD-B079-084E-BF59-A15D1F596EB1}" type="slidenum">
              <a:rPr lang="de-DE" smtClean="0"/>
              <a:t>‹Nr.›</a:t>
            </a:fld>
            <a:endParaRPr lang="de-DE"/>
          </a:p>
        </p:txBody>
      </p:sp>
    </p:spTree>
    <p:extLst>
      <p:ext uri="{BB962C8B-B14F-4D97-AF65-F5344CB8AC3E}">
        <p14:creationId xmlns:p14="http://schemas.microsoft.com/office/powerpoint/2010/main" val="473093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8717E74-6443-2F49-BA26-728B12DD33D5}"/>
              </a:ext>
            </a:extLst>
          </p:cNvPr>
          <p:cNvSpPr>
            <a:spLocks noGrp="1"/>
          </p:cNvSpPr>
          <p:nvPr>
            <p:ph type="dt" sz="half" idx="10"/>
          </p:nvPr>
        </p:nvSpPr>
        <p:spPr/>
        <p:txBody>
          <a:bodyPr/>
          <a:lstStyle/>
          <a:p>
            <a:fld id="{14419823-AB57-6742-9856-8AD4C1BBB3D8}" type="datetimeFigureOut">
              <a:rPr lang="de-DE" smtClean="0"/>
              <a:t>25.11.19</a:t>
            </a:fld>
            <a:endParaRPr lang="de-DE"/>
          </a:p>
        </p:txBody>
      </p:sp>
      <p:sp>
        <p:nvSpPr>
          <p:cNvPr id="3" name="Fußzeilenplatzhalter 2">
            <a:extLst>
              <a:ext uri="{FF2B5EF4-FFF2-40B4-BE49-F238E27FC236}">
                <a16:creationId xmlns:a16="http://schemas.microsoft.com/office/drawing/2014/main" id="{13D97BDB-1A10-F843-B61F-257751F7D1A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452DF68-BDA6-5743-A332-A6473653D0F1}"/>
              </a:ext>
            </a:extLst>
          </p:cNvPr>
          <p:cNvSpPr>
            <a:spLocks noGrp="1"/>
          </p:cNvSpPr>
          <p:nvPr>
            <p:ph type="sldNum" sz="quarter" idx="12"/>
          </p:nvPr>
        </p:nvSpPr>
        <p:spPr/>
        <p:txBody>
          <a:bodyPr/>
          <a:lstStyle/>
          <a:p>
            <a:fld id="{6DCDABAD-B079-084E-BF59-A15D1F596EB1}" type="slidenum">
              <a:rPr lang="de-DE" smtClean="0"/>
              <a:t>‹Nr.›</a:t>
            </a:fld>
            <a:endParaRPr lang="de-DE"/>
          </a:p>
        </p:txBody>
      </p:sp>
    </p:spTree>
    <p:extLst>
      <p:ext uri="{BB962C8B-B14F-4D97-AF65-F5344CB8AC3E}">
        <p14:creationId xmlns:p14="http://schemas.microsoft.com/office/powerpoint/2010/main" val="385760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C0CDF-8F41-4D45-B131-DA4BD4D55EB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CEED9A1-14D3-D34D-9E05-C4B22C0D68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FB74F87-3865-D84F-B17E-64DB711EB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EAB8B51-CB7E-2C42-9B74-8B4945E71E48}"/>
              </a:ext>
            </a:extLst>
          </p:cNvPr>
          <p:cNvSpPr>
            <a:spLocks noGrp="1"/>
          </p:cNvSpPr>
          <p:nvPr>
            <p:ph type="dt" sz="half" idx="10"/>
          </p:nvPr>
        </p:nvSpPr>
        <p:spPr/>
        <p:txBody>
          <a:bodyPr/>
          <a:lstStyle/>
          <a:p>
            <a:fld id="{14419823-AB57-6742-9856-8AD4C1BBB3D8}" type="datetimeFigureOut">
              <a:rPr lang="de-DE" smtClean="0"/>
              <a:t>25.11.19</a:t>
            </a:fld>
            <a:endParaRPr lang="de-DE"/>
          </a:p>
        </p:txBody>
      </p:sp>
      <p:sp>
        <p:nvSpPr>
          <p:cNvPr id="6" name="Fußzeilenplatzhalter 5">
            <a:extLst>
              <a:ext uri="{FF2B5EF4-FFF2-40B4-BE49-F238E27FC236}">
                <a16:creationId xmlns:a16="http://schemas.microsoft.com/office/drawing/2014/main" id="{988EEB7F-8E9E-6C4C-94EE-3CCC6A6EEA5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4CF1842-A8BE-C84A-B06A-9F9633512082}"/>
              </a:ext>
            </a:extLst>
          </p:cNvPr>
          <p:cNvSpPr>
            <a:spLocks noGrp="1"/>
          </p:cNvSpPr>
          <p:nvPr>
            <p:ph type="sldNum" sz="quarter" idx="12"/>
          </p:nvPr>
        </p:nvSpPr>
        <p:spPr/>
        <p:txBody>
          <a:bodyPr/>
          <a:lstStyle/>
          <a:p>
            <a:fld id="{6DCDABAD-B079-084E-BF59-A15D1F596EB1}" type="slidenum">
              <a:rPr lang="de-DE" smtClean="0"/>
              <a:t>‹Nr.›</a:t>
            </a:fld>
            <a:endParaRPr lang="de-DE"/>
          </a:p>
        </p:txBody>
      </p:sp>
    </p:spTree>
    <p:extLst>
      <p:ext uri="{BB962C8B-B14F-4D97-AF65-F5344CB8AC3E}">
        <p14:creationId xmlns:p14="http://schemas.microsoft.com/office/powerpoint/2010/main" val="369234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B8E34-B147-094B-B93B-F1DC5EEEC3E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FC90623-DA5E-764A-8023-0BE37F0B4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52A83BB-CC5D-1842-83CE-D28F20FE1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605D21A-2ECD-F942-B91C-9A361638760A}"/>
              </a:ext>
            </a:extLst>
          </p:cNvPr>
          <p:cNvSpPr>
            <a:spLocks noGrp="1"/>
          </p:cNvSpPr>
          <p:nvPr>
            <p:ph type="dt" sz="half" idx="10"/>
          </p:nvPr>
        </p:nvSpPr>
        <p:spPr/>
        <p:txBody>
          <a:bodyPr/>
          <a:lstStyle/>
          <a:p>
            <a:fld id="{14419823-AB57-6742-9856-8AD4C1BBB3D8}" type="datetimeFigureOut">
              <a:rPr lang="de-DE" smtClean="0"/>
              <a:t>25.11.19</a:t>
            </a:fld>
            <a:endParaRPr lang="de-DE"/>
          </a:p>
        </p:txBody>
      </p:sp>
      <p:sp>
        <p:nvSpPr>
          <p:cNvPr id="6" name="Fußzeilenplatzhalter 5">
            <a:extLst>
              <a:ext uri="{FF2B5EF4-FFF2-40B4-BE49-F238E27FC236}">
                <a16:creationId xmlns:a16="http://schemas.microsoft.com/office/drawing/2014/main" id="{46BCBE4C-C7B2-4A4E-97AA-21B1444943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94C07A5-2CB7-D443-946C-535A71F7A1CC}"/>
              </a:ext>
            </a:extLst>
          </p:cNvPr>
          <p:cNvSpPr>
            <a:spLocks noGrp="1"/>
          </p:cNvSpPr>
          <p:nvPr>
            <p:ph type="sldNum" sz="quarter" idx="12"/>
          </p:nvPr>
        </p:nvSpPr>
        <p:spPr/>
        <p:txBody>
          <a:bodyPr/>
          <a:lstStyle/>
          <a:p>
            <a:fld id="{6DCDABAD-B079-084E-BF59-A15D1F596EB1}" type="slidenum">
              <a:rPr lang="de-DE" smtClean="0"/>
              <a:t>‹Nr.›</a:t>
            </a:fld>
            <a:endParaRPr lang="de-DE"/>
          </a:p>
        </p:txBody>
      </p:sp>
    </p:spTree>
    <p:extLst>
      <p:ext uri="{BB962C8B-B14F-4D97-AF65-F5344CB8AC3E}">
        <p14:creationId xmlns:p14="http://schemas.microsoft.com/office/powerpoint/2010/main" val="414044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7267B79-01E7-124B-A8CF-922041537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28E1B01-6642-7645-B23D-7B7C3E8D36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E4B4CB3-FC4E-9E4A-A1F6-AAC47BAEB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19823-AB57-6742-9856-8AD4C1BBB3D8}" type="datetimeFigureOut">
              <a:rPr lang="de-DE" smtClean="0"/>
              <a:t>25.11.19</a:t>
            </a:fld>
            <a:endParaRPr lang="de-DE"/>
          </a:p>
        </p:txBody>
      </p:sp>
      <p:sp>
        <p:nvSpPr>
          <p:cNvPr id="5" name="Fußzeilenplatzhalter 4">
            <a:extLst>
              <a:ext uri="{FF2B5EF4-FFF2-40B4-BE49-F238E27FC236}">
                <a16:creationId xmlns:a16="http://schemas.microsoft.com/office/drawing/2014/main" id="{4FDC1765-B444-B041-B5C5-F8849219CE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050F65-F78A-9044-9D37-DCCB15C400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DABAD-B079-084E-BF59-A15D1F596EB1}" type="slidenum">
              <a:rPr lang="de-DE" smtClean="0"/>
              <a:t>‹Nr.›</a:t>
            </a:fld>
            <a:endParaRPr lang="de-DE"/>
          </a:p>
        </p:txBody>
      </p:sp>
    </p:spTree>
    <p:extLst>
      <p:ext uri="{BB962C8B-B14F-4D97-AF65-F5344CB8AC3E}">
        <p14:creationId xmlns:p14="http://schemas.microsoft.com/office/powerpoint/2010/main" val="2291306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 Sechste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9FB0E-7B35-4804-AB26-C29571278FD3}" type="datetime1">
              <a:rPr lang="de-DE" smtClean="0"/>
              <a:t>25.11.19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E9C2-70E8-8841-801F-7E36C8069AAC}" type="slidenum">
              <a:rPr lang="de-DE" smtClean="0"/>
              <a:t>‹Nr.›</a:t>
            </a:fld>
            <a:endParaRPr lang="de-DE"/>
          </a:p>
        </p:txBody>
      </p:sp>
    </p:spTree>
    <p:extLst>
      <p:ext uri="{BB962C8B-B14F-4D97-AF65-F5344CB8AC3E}">
        <p14:creationId xmlns:p14="http://schemas.microsoft.com/office/powerpoint/2010/main" val="1399967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lnSpc>
          <a:spcPct val="90000"/>
        </a:lnSpc>
        <a:spcBef>
          <a:spcPct val="0"/>
        </a:spcBef>
        <a:buNone/>
        <a:defRPr sz="4400" kern="1200" baseline="0">
          <a:solidFill>
            <a:schemeClr val="accent1">
              <a:lumMod val="75000"/>
            </a:schemeClr>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v"/>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1800" kern="1200" baseline="0">
          <a:solidFill>
            <a:schemeClr val="tx1"/>
          </a:solidFill>
          <a:latin typeface="Calibri" panose="020F0502020204030204" pitchFamily="34" charset="0"/>
          <a:ea typeface="+mn-ea"/>
          <a:cs typeface="+mn-cs"/>
        </a:defRPr>
      </a:lvl5pPr>
      <a:lvl6pPr marL="2286000" indent="0" algn="l" defTabSz="914400" rtl="0" eaLnBrk="1" latinLnBrk="0" hangingPunct="1">
        <a:lnSpc>
          <a:spcPct val="90000"/>
        </a:lnSpc>
        <a:spcBef>
          <a:spcPts val="500"/>
        </a:spcBef>
        <a:buFont typeface="Arial"/>
        <a:buNone/>
        <a:defRPr sz="1800" kern="1200" baseline="0">
          <a:solidFill>
            <a:schemeClr val="tx1"/>
          </a:solidFill>
          <a:latin typeface="Calibri" panose="020F0502020204030204" pitchFamily="34" charset="0"/>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emf"/><Relationship Id="rId2" Type="http://schemas.openxmlformats.org/officeDocument/2006/relationships/audio" Target="../media/media1.mid"/><Relationship Id="rId1" Type="http://schemas.microsoft.com/office/2007/relationships/media" Target="../media/media1.mid"/><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em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3.m4a"/><Relationship Id="rId7" Type="http://schemas.openxmlformats.org/officeDocument/2006/relationships/image" Target="../media/image2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notesSlide" Target="../notesSlides/notesSlide18.xml"/><Relationship Id="rId5" Type="http://schemas.openxmlformats.org/officeDocument/2006/relationships/slideLayout" Target="../slideLayouts/slideLayout13.xml"/><Relationship Id="rId4" Type="http://schemas.openxmlformats.org/officeDocument/2006/relationships/audio" Target="../media/media3.m4a"/><Relationship Id="rId9"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28874-2284-1449-AAC4-1FC2434E5880}"/>
              </a:ext>
            </a:extLst>
          </p:cNvPr>
          <p:cNvSpPr>
            <a:spLocks noGrp="1"/>
          </p:cNvSpPr>
          <p:nvPr>
            <p:ph type="ctrTitle"/>
          </p:nvPr>
        </p:nvSpPr>
        <p:spPr/>
        <p:txBody>
          <a:bodyPr/>
          <a:lstStyle/>
          <a:p>
            <a:r>
              <a:rPr lang="de-LU" b="1" dirty="0">
                <a:solidFill>
                  <a:srgbClr val="FF0000"/>
                </a:solidFill>
              </a:rPr>
              <a:t>Und wer denkt dabei noch an die Musik ?</a:t>
            </a:r>
            <a:endParaRPr lang="de-DE" b="1" dirty="0">
              <a:solidFill>
                <a:srgbClr val="FF0000"/>
              </a:solidFill>
            </a:endParaRPr>
          </a:p>
        </p:txBody>
      </p:sp>
      <p:sp>
        <p:nvSpPr>
          <p:cNvPr id="3" name="Untertitel 2">
            <a:extLst>
              <a:ext uri="{FF2B5EF4-FFF2-40B4-BE49-F238E27FC236}">
                <a16:creationId xmlns:a16="http://schemas.microsoft.com/office/drawing/2014/main" id="{AF062752-32EF-F949-983B-D33C778E3AAC}"/>
              </a:ext>
            </a:extLst>
          </p:cNvPr>
          <p:cNvSpPr>
            <a:spLocks noGrp="1"/>
          </p:cNvSpPr>
          <p:nvPr>
            <p:ph type="subTitle" idx="1"/>
          </p:nvPr>
        </p:nvSpPr>
        <p:spPr/>
        <p:txBody>
          <a:bodyPr>
            <a:normAutofit/>
          </a:bodyPr>
          <a:lstStyle/>
          <a:p>
            <a:r>
              <a:rPr lang="de-LU" b="1" dirty="0" err="1">
                <a:solidFill>
                  <a:srgbClr val="FF0000"/>
                </a:solidFill>
              </a:rPr>
              <a:t>Willibord</a:t>
            </a:r>
            <a:r>
              <a:rPr lang="de-LU" b="1" dirty="0">
                <a:solidFill>
                  <a:srgbClr val="FF0000"/>
                </a:solidFill>
              </a:rPr>
              <a:t>: Echternach, Springprozession, Religion, Kultur…</a:t>
            </a:r>
          </a:p>
          <a:p>
            <a:endParaRPr lang="de-LU" b="1" dirty="0">
              <a:solidFill>
                <a:srgbClr val="FF0000"/>
              </a:solidFill>
            </a:endParaRPr>
          </a:p>
          <a:p>
            <a:r>
              <a:rPr lang="de-LU" sz="1800" b="1" dirty="0">
                <a:solidFill>
                  <a:srgbClr val="FF0000"/>
                </a:solidFill>
              </a:rPr>
              <a:t>Damien </a:t>
            </a:r>
            <a:r>
              <a:rPr lang="de-LU" sz="1800" b="1" dirty="0" err="1">
                <a:solidFill>
                  <a:srgbClr val="FF0000"/>
                </a:solidFill>
              </a:rPr>
              <a:t>Sagrillo</a:t>
            </a:r>
            <a:r>
              <a:rPr lang="de-LU" sz="1800" b="1" dirty="0">
                <a:solidFill>
                  <a:srgbClr val="FF0000"/>
                </a:solidFill>
              </a:rPr>
              <a:t>, </a:t>
            </a:r>
            <a:r>
              <a:rPr lang="de-LU" sz="1800" b="1" dirty="0" err="1">
                <a:solidFill>
                  <a:srgbClr val="FF0000"/>
                </a:solidFill>
              </a:rPr>
              <a:t>Universitéit</a:t>
            </a:r>
            <a:r>
              <a:rPr lang="de-LU" sz="1800" b="1" dirty="0">
                <a:solidFill>
                  <a:srgbClr val="FF0000"/>
                </a:solidFill>
              </a:rPr>
              <a:t> </a:t>
            </a:r>
            <a:r>
              <a:rPr lang="de-LU" sz="1800" b="1" dirty="0" err="1">
                <a:solidFill>
                  <a:srgbClr val="FF0000"/>
                </a:solidFill>
              </a:rPr>
              <a:t>Lëtzebuerg</a:t>
            </a:r>
            <a:r>
              <a:rPr lang="de-LU" sz="1800" b="1" dirty="0">
                <a:solidFill>
                  <a:srgbClr val="FF0000"/>
                </a:solidFill>
              </a:rPr>
              <a:t> </a:t>
            </a:r>
            <a:br>
              <a:rPr lang="de-LU" b="1" dirty="0">
                <a:solidFill>
                  <a:srgbClr val="FF0000"/>
                </a:solidFill>
              </a:rPr>
            </a:br>
            <a:endParaRPr lang="de-DE" b="1" dirty="0">
              <a:solidFill>
                <a:srgbClr val="FF0000"/>
              </a:solidFill>
            </a:endParaRPr>
          </a:p>
        </p:txBody>
      </p:sp>
      <p:pic>
        <p:nvPicPr>
          <p:cNvPr id="4" name="Grafik 3">
            <a:extLst>
              <a:ext uri="{FF2B5EF4-FFF2-40B4-BE49-F238E27FC236}">
                <a16:creationId xmlns:a16="http://schemas.microsoft.com/office/drawing/2014/main" id="{AB07DD9C-291A-6743-818F-3C9CBC7053EC}"/>
              </a:ext>
            </a:extLst>
          </p:cNvPr>
          <p:cNvPicPr>
            <a:picLocks noChangeAspect="1"/>
          </p:cNvPicPr>
          <p:nvPr/>
        </p:nvPicPr>
        <p:blipFill>
          <a:blip r:embed="rId2"/>
          <a:stretch>
            <a:fillRect/>
          </a:stretch>
        </p:blipFill>
        <p:spPr>
          <a:xfrm>
            <a:off x="5275223" y="5193886"/>
            <a:ext cx="1641553" cy="1389006"/>
          </a:xfrm>
          <a:prstGeom prst="rect">
            <a:avLst/>
          </a:prstGeom>
        </p:spPr>
      </p:pic>
    </p:spTree>
    <p:extLst>
      <p:ext uri="{BB962C8B-B14F-4D97-AF65-F5344CB8AC3E}">
        <p14:creationId xmlns:p14="http://schemas.microsoft.com/office/powerpoint/2010/main" val="383806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2706" name="Content Placeholder 2"/>
          <p:cNvSpPr>
            <a:spLocks noGrp="1"/>
          </p:cNvSpPr>
          <p:nvPr>
            <p:ph idx="1"/>
          </p:nvPr>
        </p:nvSpPr>
        <p:spPr/>
        <p:txBody>
          <a:bodyPr>
            <a:normAutofit/>
          </a:bodyPr>
          <a:lstStyle/>
          <a:p>
            <a:pPr>
              <a:lnSpc>
                <a:spcPct val="90000"/>
              </a:lnSpc>
            </a:pPr>
            <a:r>
              <a:rPr lang="de-CH" altLang="fr-FR" sz="3000" dirty="0">
                <a:solidFill>
                  <a:srgbClr val="FF0000"/>
                </a:solidFill>
                <a:ea typeface="ＭＳ Ｐゴシック" pitchFamily="34" charset="-128"/>
                <a:cs typeface="ＭＳ Ｐゴシック" pitchFamily="34" charset="-128"/>
              </a:rPr>
              <a:t> Anfangs keine Melodie bekannt! </a:t>
            </a:r>
          </a:p>
          <a:p>
            <a:pPr lvl="1"/>
            <a:r>
              <a:rPr lang="de-CH" altLang="fr-FR" sz="2600" dirty="0">
                <a:ea typeface="ＭＳ Ｐゴシック" pitchFamily="34" charset="-128"/>
                <a:cs typeface="ＭＳ Ｐゴシック" pitchFamily="34" charset="-128"/>
              </a:rPr>
              <a:t>1497: «irgendwelche Instrumente»</a:t>
            </a:r>
          </a:p>
          <a:p>
            <a:pPr lvl="1"/>
            <a:r>
              <a:rPr lang="de-CH" altLang="fr-FR" sz="2600" dirty="0">
                <a:ea typeface="ＭＳ Ｐゴシック" pitchFamily="34" charset="-128"/>
                <a:cs typeface="ＭＳ Ｐゴシック" pitchFamily="34" charset="-128"/>
              </a:rPr>
              <a:t>1537: «Pfeifen», «Schellenklang»</a:t>
            </a:r>
          </a:p>
          <a:p>
            <a:pPr lvl="1"/>
            <a:r>
              <a:rPr lang="de-CH" altLang="fr-FR" sz="2600" dirty="0">
                <a:ea typeface="ＭＳ Ｐゴシック" pitchFamily="34" charset="-128"/>
                <a:cs typeface="ＭＳ Ｐゴシック" pitchFamily="34" charset="-128"/>
              </a:rPr>
              <a:t>1607: Bildnachweis mit Flötisten und Trompeter</a:t>
            </a:r>
          </a:p>
          <a:p>
            <a:pPr lvl="1"/>
            <a:r>
              <a:rPr lang="de-CH" altLang="fr-FR" sz="2600" dirty="0">
                <a:ea typeface="ＭＳ Ｐゴシック" pitchFamily="34" charset="-128"/>
                <a:cs typeface="ＭＳ Ｐゴシック" pitchFamily="34" charset="-128"/>
              </a:rPr>
              <a:t>1623: «</a:t>
            </a:r>
            <a:r>
              <a:rPr lang="de-CH" altLang="fr-FR" sz="2600" dirty="0" err="1">
                <a:ea typeface="ＭＳ Ｐゴシック" pitchFamily="34" charset="-128"/>
                <a:cs typeface="ＭＳ Ｐゴシック" pitchFamily="34" charset="-128"/>
              </a:rPr>
              <a:t>tibia</a:t>
            </a:r>
            <a:r>
              <a:rPr lang="de-CH" altLang="fr-FR" sz="2600" dirty="0">
                <a:ea typeface="ＭＳ Ｐゴシック" pitchFamily="34" charset="-128"/>
                <a:cs typeface="ＭＳ Ｐゴシック" pitchFamily="34" charset="-128"/>
              </a:rPr>
              <a:t>, Flöte, </a:t>
            </a:r>
            <a:r>
              <a:rPr lang="de-CH" altLang="fr-FR" sz="2600" dirty="0" err="1">
                <a:ea typeface="ＭＳ Ｐゴシック" pitchFamily="34" charset="-128"/>
                <a:cs typeface="ＭＳ Ｐゴシック" pitchFamily="34" charset="-128"/>
              </a:rPr>
              <a:t>sambuca</a:t>
            </a:r>
            <a:r>
              <a:rPr lang="de-CH" altLang="fr-FR" sz="2600" dirty="0">
                <a:ea typeface="ＭＳ Ｐゴシック" pitchFamily="34" charset="-128"/>
                <a:cs typeface="ＭＳ Ｐゴシック" pitchFamily="34" charset="-128"/>
              </a:rPr>
              <a:t>, Drehleier»</a:t>
            </a:r>
          </a:p>
          <a:p>
            <a:pPr lvl="1"/>
            <a:r>
              <a:rPr lang="de-CH" altLang="fr-FR" sz="2600" dirty="0">
                <a:ea typeface="ＭＳ Ｐゴシック" pitchFamily="34" charset="-128"/>
                <a:cs typeface="ＭＳ Ｐゴシック" pitchFamily="34" charset="-128"/>
              </a:rPr>
              <a:t>1671: «ländliche Flöten», «Sackpfeifen», «</a:t>
            </a:r>
            <a:r>
              <a:rPr lang="de-CH" altLang="fr-FR" sz="2600" dirty="0" err="1">
                <a:ea typeface="ＭＳ Ｐゴシック" pitchFamily="34" charset="-128"/>
                <a:cs typeface="ＭＳ Ｐゴシック" pitchFamily="34" charset="-128"/>
              </a:rPr>
              <a:t>Zitherkläne</a:t>
            </a:r>
            <a:r>
              <a:rPr lang="de-CH" altLang="fr-FR" sz="2600" dirty="0">
                <a:ea typeface="ＭＳ Ｐゴシック" pitchFamily="34" charset="-128"/>
                <a:cs typeface="ＭＳ Ｐゴシック" pitchFamily="34" charset="-128"/>
              </a:rPr>
              <a:t>»</a:t>
            </a:r>
          </a:p>
          <a:p>
            <a:pPr lvl="1"/>
            <a:r>
              <a:rPr lang="de-CH" altLang="fr-FR" sz="2600" dirty="0">
                <a:ea typeface="ＭＳ Ｐゴシック" pitchFamily="34" charset="-128"/>
                <a:cs typeface="ＭＳ Ｐゴシック" pitchFamily="34" charset="-128"/>
              </a:rPr>
              <a:t>1777: Erzbischof von Trier verbietet «jegliches Musizieren» </a:t>
            </a:r>
            <a:r>
              <a:rPr lang="de-CH" altLang="fr-FR" sz="800" dirty="0">
                <a:ea typeface="ＭＳ Ｐゴシック" pitchFamily="34" charset="-128"/>
                <a:cs typeface="ＭＳ Ｐゴシック" pitchFamily="34" charset="-128"/>
              </a:rPr>
              <a:t>Seiler 2/5</a:t>
            </a:r>
          </a:p>
          <a:p>
            <a:pPr lvl="1"/>
            <a:r>
              <a:rPr lang="de-CH" altLang="fr-FR" sz="2600" dirty="0">
                <a:ea typeface="ＭＳ Ｐゴシック" pitchFamily="34" charset="-128"/>
                <a:cs typeface="ＭＳ Ｐゴシック" pitchFamily="34" charset="-128"/>
              </a:rPr>
              <a:t>18. Jahrhundert: « </a:t>
            </a:r>
            <a:r>
              <a:rPr lang="de-CH" altLang="fr-FR" sz="2600" dirty="0" err="1">
                <a:ea typeface="ＭＳ Ｐゴシック" pitchFamily="34" charset="-128"/>
                <a:cs typeface="ＭＳ Ｐゴシック" pitchFamily="34" charset="-128"/>
              </a:rPr>
              <a:t>danse</a:t>
            </a:r>
            <a:r>
              <a:rPr lang="de-CH" altLang="fr-FR" sz="2600" dirty="0">
                <a:ea typeface="ＭＳ Ｐゴシック" pitchFamily="34" charset="-128"/>
                <a:cs typeface="ＭＳ Ｐゴシック" pitchFamily="34" charset="-128"/>
              </a:rPr>
              <a:t> </a:t>
            </a:r>
            <a:r>
              <a:rPr lang="de-CH" altLang="fr-FR" sz="2600" dirty="0" err="1">
                <a:ea typeface="ＭＳ Ｐゴシック" pitchFamily="34" charset="-128"/>
                <a:cs typeface="ＭＳ Ｐゴシック" pitchFamily="34" charset="-128"/>
              </a:rPr>
              <a:t>ou</a:t>
            </a:r>
            <a:r>
              <a:rPr lang="de-CH" altLang="fr-FR" sz="2600" dirty="0">
                <a:ea typeface="ＭＳ Ｐゴシック" pitchFamily="34" charset="-128"/>
                <a:cs typeface="ＭＳ Ｐゴシック" pitchFamily="34" charset="-128"/>
              </a:rPr>
              <a:t> </a:t>
            </a:r>
            <a:r>
              <a:rPr lang="de-CH" altLang="fr-FR" sz="2600" dirty="0" err="1">
                <a:ea typeface="ＭＳ Ｐゴシック" pitchFamily="34" charset="-128"/>
                <a:cs typeface="ＭＳ Ｐゴシック" pitchFamily="34" charset="-128"/>
              </a:rPr>
              <a:t>sautement</a:t>
            </a:r>
            <a:r>
              <a:rPr lang="de-CH" altLang="fr-FR" sz="2600" dirty="0">
                <a:ea typeface="ＭＳ Ｐゴシック" pitchFamily="34" charset="-128"/>
                <a:cs typeface="ＭＳ Ｐゴシック" pitchFamily="34" charset="-128"/>
              </a:rPr>
              <a:t> </a:t>
            </a:r>
            <a:r>
              <a:rPr lang="de-CH" altLang="fr-FR" sz="2600" dirty="0" err="1">
                <a:ea typeface="ＭＳ Ｐゴシック" pitchFamily="34" charset="-128"/>
                <a:cs typeface="ＭＳ Ｐゴシック" pitchFamily="34" charset="-128"/>
              </a:rPr>
              <a:t>continuel</a:t>
            </a:r>
            <a:r>
              <a:rPr lang="de-CH" altLang="fr-FR" sz="2600" dirty="0">
                <a:ea typeface="ＭＳ Ｐゴシック" pitchFamily="34" charset="-128"/>
                <a:cs typeface="ＭＳ Ｐゴシック" pitchFamily="34" charset="-128"/>
              </a:rPr>
              <a:t>… le </a:t>
            </a:r>
            <a:r>
              <a:rPr lang="de-CH" altLang="fr-FR" sz="2600" dirty="0" err="1">
                <a:ea typeface="ＭＳ Ｐゴシック" pitchFamily="34" charset="-128"/>
                <a:cs typeface="ＭＳ Ｐゴシック" pitchFamily="34" charset="-128"/>
              </a:rPr>
              <a:t>tout</a:t>
            </a:r>
            <a:r>
              <a:rPr lang="de-CH" altLang="fr-FR" sz="2600" dirty="0">
                <a:ea typeface="ＭＳ Ｐゴシック" pitchFamily="34" charset="-128"/>
                <a:cs typeface="ＭＳ Ｐゴシック" pitchFamily="34" charset="-128"/>
              </a:rPr>
              <a:t> </a:t>
            </a:r>
            <a:r>
              <a:rPr lang="de-CH" altLang="fr-FR" sz="2600" dirty="0" err="1">
                <a:ea typeface="ＭＳ Ｐゴシック" pitchFamily="34" charset="-128"/>
                <a:cs typeface="ＭＳ Ｐゴシック" pitchFamily="34" charset="-128"/>
              </a:rPr>
              <a:t>d’une</a:t>
            </a:r>
            <a:r>
              <a:rPr lang="de-CH" altLang="fr-FR" sz="2600" dirty="0">
                <a:ea typeface="ＭＳ Ｐゴシック" pitchFamily="34" charset="-128"/>
                <a:cs typeface="ＭＳ Ｐゴシック" pitchFamily="34" charset="-128"/>
              </a:rPr>
              <a:t> </a:t>
            </a:r>
            <a:r>
              <a:rPr lang="de-CH" altLang="fr-FR" sz="2600" dirty="0" err="1">
                <a:ea typeface="ＭＳ Ｐゴシック" pitchFamily="34" charset="-128"/>
                <a:cs typeface="ＭＳ Ｐゴシック" pitchFamily="34" charset="-128"/>
              </a:rPr>
              <a:t>infinité</a:t>
            </a:r>
            <a:r>
              <a:rPr lang="de-CH" altLang="fr-FR" sz="2600" dirty="0">
                <a:ea typeface="ＭＳ Ｐゴシック" pitchFamily="34" charset="-128"/>
                <a:cs typeface="ＭＳ Ｐゴシック" pitchFamily="34" charset="-128"/>
              </a:rPr>
              <a:t> de </a:t>
            </a:r>
            <a:r>
              <a:rPr lang="de-CH" altLang="fr-FR" sz="2600" dirty="0" err="1">
                <a:ea typeface="ＭＳ Ｐゴシック" pitchFamily="34" charset="-128"/>
                <a:cs typeface="ＭＳ Ｐゴシック" pitchFamily="34" charset="-128"/>
              </a:rPr>
              <a:t>hauboits</a:t>
            </a:r>
            <a:r>
              <a:rPr lang="de-CH" altLang="fr-FR" sz="2600" dirty="0">
                <a:ea typeface="ＭＳ Ｐゴシック" pitchFamily="34" charset="-128"/>
                <a:cs typeface="ＭＳ Ｐゴシック" pitchFamily="34" charset="-128"/>
              </a:rPr>
              <a:t>, de </a:t>
            </a:r>
            <a:r>
              <a:rPr lang="de-CH" altLang="fr-FR" sz="2600" dirty="0" err="1">
                <a:ea typeface="ＭＳ Ｐゴシック" pitchFamily="34" charset="-128"/>
                <a:cs typeface="ＭＳ Ｐゴシック" pitchFamily="34" charset="-128"/>
              </a:rPr>
              <a:t>muzettes</a:t>
            </a:r>
            <a:r>
              <a:rPr lang="de-CH" altLang="fr-FR" sz="2600" dirty="0">
                <a:ea typeface="ＭＳ Ｐゴシック" pitchFamily="34" charset="-128"/>
                <a:cs typeface="ＭＳ Ｐゴシック" pitchFamily="34" charset="-128"/>
              </a:rPr>
              <a:t> et de </a:t>
            </a:r>
            <a:r>
              <a:rPr lang="de-CH" altLang="fr-FR" sz="2600" dirty="0" err="1">
                <a:solidFill>
                  <a:srgbClr val="FF0000"/>
                </a:solidFill>
                <a:ea typeface="ＭＳ Ｐゴシック" pitchFamily="34" charset="-128"/>
                <a:cs typeface="ＭＳ Ｐゴシック" pitchFamily="34" charset="-128"/>
              </a:rPr>
              <a:t>violons</a:t>
            </a:r>
            <a:r>
              <a:rPr lang="de-CH" altLang="fr-FR" sz="2600" dirty="0">
                <a:solidFill>
                  <a:srgbClr val="FF0000"/>
                </a:solidFill>
                <a:ea typeface="ＭＳ Ｐゴシック" pitchFamily="34" charset="-128"/>
                <a:cs typeface="ＭＳ Ｐゴシック" pitchFamily="34" charset="-128"/>
              </a:rPr>
              <a:t> </a:t>
            </a:r>
            <a:r>
              <a:rPr lang="de-CH" altLang="fr-FR" sz="2600" dirty="0">
                <a:ea typeface="ＭＳ Ｐゴシック" pitchFamily="34" charset="-128"/>
                <a:cs typeface="ＭＳ Ｐゴシック" pitchFamily="34" charset="-128"/>
              </a:rPr>
              <a:t>»</a:t>
            </a:r>
          </a:p>
          <a:p>
            <a:pPr lvl="2"/>
            <a:r>
              <a:rPr lang="de-CH" altLang="fr-FR" sz="2200" dirty="0">
                <a:ea typeface="ＭＳ Ｐゴシック" pitchFamily="34" charset="-128"/>
                <a:cs typeface="ＭＳ Ｐゴシック" pitchFamily="34" charset="-128"/>
              </a:rPr>
              <a:t>Erster Hinweis auf die heute gebräuchliche Vorgehensweise?</a:t>
            </a: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endParaRPr>
          </a:p>
        </p:txBody>
      </p:sp>
      <p:sp>
        <p:nvSpPr>
          <p:cNvPr id="2" name="Footer Placeholder 1"/>
          <p:cNvSpPr>
            <a:spLocks noGrp="1"/>
          </p:cNvSpPr>
          <p:nvPr>
            <p:ph type="ftr" sz="quarter" idx="11"/>
          </p:nvPr>
        </p:nvSpPr>
        <p:spPr/>
        <p:txBody>
          <a:bodyPr/>
          <a:lstStyle/>
          <a:p>
            <a:pPr>
              <a:defRPr/>
            </a:pPr>
            <a:r>
              <a:rPr lang="de-DE" dirty="0"/>
              <a:t>Emile Seiler, „Die Melodie des Springtanzes (I-II) - von der einfachen Volksweise zur feierlichen Marsch-Polka“, in: </a:t>
            </a:r>
            <a:r>
              <a:rPr lang="de-DE" i="1" dirty="0"/>
              <a:t>Die Warte</a:t>
            </a:r>
            <a:r>
              <a:rPr lang="de-DE" dirty="0"/>
              <a:t> 61(2009)31+32, S. 7ff+S. 5ff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le 1"/>
          <p:cNvSpPr txBox="1">
            <a:spLocks/>
          </p:cNvSpPr>
          <p:nvPr/>
        </p:nvSpPr>
        <p:spPr>
          <a:xfrm>
            <a:off x="431043" y="410368"/>
            <a:ext cx="1132991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accent1">
                    <a:lumMod val="75000"/>
                  </a:schemeClr>
                </a:solidFill>
                <a:latin typeface="Calibri" panose="020F050202020403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CH" altLang="fr-FR" dirty="0">
                <a:solidFill>
                  <a:srgbClr val="4472C4">
                    <a:lumMod val="75000"/>
                  </a:srgbClr>
                </a:solidFill>
                <a:latin typeface="Calibri" panose="020F0502020204030204"/>
                <a:ea typeface="ＭＳ Ｐゴシック" pitchFamily="34" charset="-128"/>
              </a:rPr>
              <a:t>Dritter Aspekt – Die Tanzmelodie</a:t>
            </a:r>
            <a:endParaRPr kumimoji="0" lang="fr-CH" altLang="fr-FR" sz="4400" b="0"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itchFamily="34" charset="-128"/>
              <a:cs typeface="+mj-cs"/>
            </a:endParaRPr>
          </a:p>
        </p:txBody>
      </p:sp>
      <p:pic>
        <p:nvPicPr>
          <p:cNvPr id="10" name="Grafik 9">
            <a:extLst>
              <a:ext uri="{FF2B5EF4-FFF2-40B4-BE49-F238E27FC236}">
                <a16:creationId xmlns:a16="http://schemas.microsoft.com/office/drawing/2014/main" id="{9DEF95E2-79D5-A74A-AAFA-0F834E5D3138}"/>
              </a:ext>
            </a:extLst>
          </p:cNvPr>
          <p:cNvPicPr>
            <a:picLocks noChangeAspect="1"/>
          </p:cNvPicPr>
          <p:nvPr/>
        </p:nvPicPr>
        <p:blipFill>
          <a:blip r:embed="rId3"/>
          <a:stretch>
            <a:fillRect/>
          </a:stretch>
        </p:blipFill>
        <p:spPr>
          <a:xfrm>
            <a:off x="11323407" y="21632"/>
            <a:ext cx="844706" cy="714751"/>
          </a:xfrm>
          <a:prstGeom prst="rect">
            <a:avLst/>
          </a:prstGeom>
        </p:spPr>
      </p:pic>
    </p:spTree>
    <p:extLst>
      <p:ext uri="{BB962C8B-B14F-4D97-AF65-F5344CB8AC3E}">
        <p14:creationId xmlns:p14="http://schemas.microsoft.com/office/powerpoint/2010/main" val="233025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2706" name="Content Placeholder 2"/>
          <p:cNvSpPr>
            <a:spLocks noGrp="1"/>
          </p:cNvSpPr>
          <p:nvPr>
            <p:ph idx="1"/>
          </p:nvPr>
        </p:nvSpPr>
        <p:spPr/>
        <p:txBody>
          <a:bodyPr/>
          <a:lstStyle/>
          <a:p>
            <a:pPr lvl="1"/>
            <a:r>
              <a:rPr lang="de-CH" altLang="fr-FR" sz="2600" dirty="0">
                <a:ea typeface="ＭＳ Ｐゴシック" pitchFamily="34" charset="-128"/>
                <a:cs typeface="ＭＳ Ｐゴシック" pitchFamily="34" charset="-128"/>
              </a:rPr>
              <a:t>1856: Ed. de la Fontaine in </a:t>
            </a:r>
            <a:r>
              <a:rPr lang="de-CH" altLang="fr-FR" sz="2600" dirty="0" err="1">
                <a:ea typeface="ＭＳ Ｐゴシック" pitchFamily="34" charset="-128"/>
                <a:cs typeface="ＭＳ Ｐゴシック" pitchFamily="34" charset="-128"/>
              </a:rPr>
              <a:t>d’Kiirmesgäscht</a:t>
            </a:r>
            <a:r>
              <a:rPr lang="de-CH" altLang="fr-FR" sz="2600" dirty="0">
                <a:ea typeface="ＭＳ Ｐゴシック" pitchFamily="34" charset="-128"/>
                <a:cs typeface="ＭＳ Ｐゴシック" pitchFamily="34" charset="-128"/>
              </a:rPr>
              <a:t>: «Adam hatte sieben Söhn’»</a:t>
            </a: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endParaRPr>
          </a:p>
        </p:txBody>
      </p:sp>
      <p:pic>
        <p:nvPicPr>
          <p:cNvPr id="4" name="adamhat2.m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86400" y="2453813"/>
            <a:ext cx="609600" cy="609600"/>
          </a:xfrm>
          <a:prstGeom prst="rect">
            <a:avLst/>
          </a:prstGeom>
        </p:spPr>
      </p:pic>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134094" y="3430692"/>
            <a:ext cx="11923809" cy="2485715"/>
          </a:xfrm>
          <a:prstGeom prst="rect">
            <a:avLst/>
          </a:prstGeom>
          <a:noFill/>
          <a:ln>
            <a:noFill/>
          </a:ln>
        </p:spPr>
      </p:pic>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itle 1"/>
          <p:cNvSpPr txBox="1">
            <a:spLocks/>
          </p:cNvSpPr>
          <p:nvPr/>
        </p:nvSpPr>
        <p:spPr>
          <a:xfrm>
            <a:off x="431043" y="410368"/>
            <a:ext cx="1132991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accent1">
                    <a:lumMod val="75000"/>
                  </a:schemeClr>
                </a:solidFill>
                <a:latin typeface="Calibri" panose="020F050202020403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CH" altLang="fr-FR" dirty="0">
                <a:solidFill>
                  <a:srgbClr val="4472C4">
                    <a:lumMod val="75000"/>
                  </a:srgbClr>
                </a:solidFill>
                <a:latin typeface="Calibri" panose="020F0502020204030204"/>
                <a:ea typeface="ＭＳ Ｐゴシック" pitchFamily="34" charset="-128"/>
              </a:rPr>
              <a:t>Dritter Aspekt – Die Tanzmelodie aus der Neuzeit</a:t>
            </a:r>
            <a:endParaRPr kumimoji="0" lang="fr-CH" altLang="fr-FR" sz="4400" b="0"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itchFamily="34" charset="-128"/>
              <a:cs typeface="+mj-cs"/>
            </a:endParaRPr>
          </a:p>
        </p:txBody>
      </p:sp>
      <p:pic>
        <p:nvPicPr>
          <p:cNvPr id="10" name="Grafik 9">
            <a:extLst>
              <a:ext uri="{FF2B5EF4-FFF2-40B4-BE49-F238E27FC236}">
                <a16:creationId xmlns:a16="http://schemas.microsoft.com/office/drawing/2014/main" id="{9DEF95E2-79D5-A74A-AAFA-0F834E5D3138}"/>
              </a:ext>
            </a:extLst>
          </p:cNvPr>
          <p:cNvPicPr>
            <a:picLocks noChangeAspect="1"/>
          </p:cNvPicPr>
          <p:nvPr/>
        </p:nvPicPr>
        <p:blipFill>
          <a:blip r:embed="rId7"/>
          <a:stretch>
            <a:fillRect/>
          </a:stretch>
        </p:blipFill>
        <p:spPr>
          <a:xfrm>
            <a:off x="11323407" y="21632"/>
            <a:ext cx="844706" cy="714751"/>
          </a:xfrm>
          <a:prstGeom prst="rect">
            <a:avLst/>
          </a:prstGeom>
        </p:spPr>
      </p:pic>
    </p:spTree>
    <p:extLst>
      <p:ext uri="{BB962C8B-B14F-4D97-AF65-F5344CB8AC3E}">
        <p14:creationId xmlns:p14="http://schemas.microsoft.com/office/powerpoint/2010/main" val="2502954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122" name="Picture 2" descr="Bildergebnis für alle meine entchen noten&quot;">
            <a:extLst>
              <a:ext uri="{FF2B5EF4-FFF2-40B4-BE49-F238E27FC236}">
                <a16:creationId xmlns:a16="http://schemas.microsoft.com/office/drawing/2014/main" id="{08F1FC34-F1B9-804C-8DD7-046799E67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00" y="1531805"/>
            <a:ext cx="11268000" cy="3722259"/>
          </a:xfrm>
          <a:prstGeom prst="rect">
            <a:avLst/>
          </a:prstGeom>
          <a:noFill/>
          <a:extLst>
            <a:ext uri="{909E8E84-426E-40DD-AFC4-6F175D3DCCD1}">
              <a14:hiddenFill xmlns:a14="http://schemas.microsoft.com/office/drawing/2010/main">
                <a:solidFill>
                  <a:srgbClr val="FFFFFF"/>
                </a:solidFill>
              </a14:hiddenFill>
            </a:ext>
          </a:extLst>
        </p:spPr>
      </p:pic>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endParaRP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48381" y="1308731"/>
            <a:ext cx="11895238" cy="5047619"/>
          </a:xfrm>
          <a:prstGeom prst="rect">
            <a:avLst/>
          </a:prstGeom>
          <a:noFill/>
          <a:ln>
            <a:noFill/>
          </a:ln>
        </p:spPr>
      </p:pic>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148381" y="186051"/>
            <a:ext cx="11445795"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accent1">
                    <a:lumMod val="75000"/>
                  </a:schemeClr>
                </a:solidFill>
                <a:latin typeface="Calibri" panose="020F0502020204030204" pitchFamily="34" charset="0"/>
                <a:ea typeface="+mj-ea"/>
                <a:cs typeface="+mj-cs"/>
              </a:defRPr>
            </a:lvl1pPr>
          </a:lstStyle>
          <a:p>
            <a:pPr lvl="0">
              <a:defRPr/>
            </a:pPr>
            <a:r>
              <a:rPr lang="de-CH" altLang="fr-FR" dirty="0">
                <a:solidFill>
                  <a:srgbClr val="4472C4">
                    <a:lumMod val="75000"/>
                  </a:srgbClr>
                </a:solidFill>
                <a:latin typeface="Calibri" panose="020F0502020204030204"/>
                <a:ea typeface="ＭＳ Ｐゴシック" pitchFamily="34" charset="-128"/>
              </a:rPr>
              <a:t>Dritter Aspekt – Die Tanzmelodie aus der Neuzeit</a:t>
            </a:r>
            <a:endParaRPr kumimoji="0" lang="fr-CH" altLang="fr-FR" sz="4400" b="0"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itchFamily="34" charset="-128"/>
              <a:cs typeface="+mj-cs"/>
            </a:endParaRPr>
          </a:p>
        </p:txBody>
      </p:sp>
      <p:pic>
        <p:nvPicPr>
          <p:cNvPr id="10" name="Grafik 9">
            <a:extLst>
              <a:ext uri="{FF2B5EF4-FFF2-40B4-BE49-F238E27FC236}">
                <a16:creationId xmlns:a16="http://schemas.microsoft.com/office/drawing/2014/main" id="{A732B436-E77B-E643-BBFD-E6C398A503D6}"/>
              </a:ext>
            </a:extLst>
          </p:cNvPr>
          <p:cNvPicPr>
            <a:picLocks noChangeAspect="1"/>
          </p:cNvPicPr>
          <p:nvPr/>
        </p:nvPicPr>
        <p:blipFill>
          <a:blip r:embed="rId5"/>
          <a:stretch>
            <a:fillRect/>
          </a:stretch>
        </p:blipFill>
        <p:spPr>
          <a:xfrm>
            <a:off x="11323407" y="21632"/>
            <a:ext cx="844706" cy="714751"/>
          </a:xfrm>
          <a:prstGeom prst="rect">
            <a:avLst/>
          </a:prstGeom>
        </p:spPr>
      </p:pic>
    </p:spTree>
    <p:extLst>
      <p:ext uri="{BB962C8B-B14F-4D97-AF65-F5344CB8AC3E}">
        <p14:creationId xmlns:p14="http://schemas.microsoft.com/office/powerpoint/2010/main" val="34845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0" y="-64993"/>
            <a:ext cx="776613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accent1">
                    <a:lumMod val="75000"/>
                  </a:schemeClr>
                </a:solidFill>
                <a:latin typeface="Calibri" panose="020F0502020204030204" pitchFamily="34" charset="0"/>
                <a:ea typeface="+mj-ea"/>
                <a:cs typeface="+mj-cs"/>
              </a:defRPr>
            </a:lvl1pPr>
          </a:lstStyle>
          <a:p>
            <a:pPr lvl="0">
              <a:defRPr/>
            </a:pPr>
            <a:r>
              <a:rPr lang="de-CH" altLang="fr-FR" dirty="0">
                <a:solidFill>
                  <a:srgbClr val="4472C4">
                    <a:lumMod val="75000"/>
                  </a:srgbClr>
                </a:solidFill>
                <a:latin typeface="Calibri" panose="020F0502020204030204"/>
                <a:ea typeface="ＭＳ Ｐゴシック" pitchFamily="34" charset="-128"/>
              </a:rPr>
              <a:t>Dritter Aspekt – Die Tanzmelodie aus der Neuzeit</a:t>
            </a:r>
            <a:endParaRPr kumimoji="0" lang="fr-CH" altLang="fr-FR" sz="4400" b="0"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itchFamily="34" charset="-128"/>
              <a:cs typeface="+mj-cs"/>
            </a:endParaRPr>
          </a:p>
        </p:txBody>
      </p:sp>
      <p:pic>
        <p:nvPicPr>
          <p:cNvPr id="4" name="Grafik 3">
            <a:extLst>
              <a:ext uri="{FF2B5EF4-FFF2-40B4-BE49-F238E27FC236}">
                <a16:creationId xmlns:a16="http://schemas.microsoft.com/office/drawing/2014/main" id="{20642C27-FE08-F949-B66E-850C9AE99292}"/>
              </a:ext>
            </a:extLst>
          </p:cNvPr>
          <p:cNvPicPr>
            <a:picLocks noChangeAspect="1"/>
          </p:cNvPicPr>
          <p:nvPr/>
        </p:nvPicPr>
        <p:blipFill>
          <a:blip r:embed="rId3"/>
          <a:stretch>
            <a:fillRect/>
          </a:stretch>
        </p:blipFill>
        <p:spPr>
          <a:xfrm>
            <a:off x="-196850" y="2206902"/>
            <a:ext cx="4749800" cy="2413000"/>
          </a:xfrm>
          <a:prstGeom prst="rect">
            <a:avLst/>
          </a:prstGeom>
        </p:spPr>
      </p:pic>
      <p:pic>
        <p:nvPicPr>
          <p:cNvPr id="7" name="Grafik 6">
            <a:extLst>
              <a:ext uri="{FF2B5EF4-FFF2-40B4-BE49-F238E27FC236}">
                <a16:creationId xmlns:a16="http://schemas.microsoft.com/office/drawing/2014/main" id="{2C18CC6B-8716-DB44-80B0-78CE83FED8FD}"/>
              </a:ext>
            </a:extLst>
          </p:cNvPr>
          <p:cNvPicPr>
            <a:picLocks noChangeAspect="1"/>
          </p:cNvPicPr>
          <p:nvPr/>
        </p:nvPicPr>
        <p:blipFill>
          <a:blip r:embed="rId4"/>
          <a:stretch>
            <a:fillRect/>
          </a:stretch>
        </p:blipFill>
        <p:spPr>
          <a:xfrm>
            <a:off x="0" y="4354098"/>
            <a:ext cx="4356100" cy="1562100"/>
          </a:xfrm>
          <a:prstGeom prst="rect">
            <a:avLst/>
          </a:prstGeom>
        </p:spPr>
      </p:pic>
      <p:pic>
        <p:nvPicPr>
          <p:cNvPr id="10" name="Grafik 9">
            <a:extLst>
              <a:ext uri="{FF2B5EF4-FFF2-40B4-BE49-F238E27FC236}">
                <a16:creationId xmlns:a16="http://schemas.microsoft.com/office/drawing/2014/main" id="{8499E71F-E7F8-EA40-8F7C-39BD77999930}"/>
              </a:ext>
            </a:extLst>
          </p:cNvPr>
          <p:cNvPicPr>
            <a:picLocks noChangeAspect="1"/>
          </p:cNvPicPr>
          <p:nvPr/>
        </p:nvPicPr>
        <p:blipFill>
          <a:blip r:embed="rId5"/>
          <a:stretch>
            <a:fillRect/>
          </a:stretch>
        </p:blipFill>
        <p:spPr>
          <a:xfrm>
            <a:off x="4182389" y="2203031"/>
            <a:ext cx="4152900" cy="4622800"/>
          </a:xfrm>
          <a:prstGeom prst="rect">
            <a:avLst/>
          </a:prstGeom>
        </p:spPr>
      </p:pic>
      <p:pic>
        <p:nvPicPr>
          <p:cNvPr id="11" name="Grafik 10">
            <a:extLst>
              <a:ext uri="{FF2B5EF4-FFF2-40B4-BE49-F238E27FC236}">
                <a16:creationId xmlns:a16="http://schemas.microsoft.com/office/drawing/2014/main" id="{FC355C15-B106-514D-98FA-D37C04C54219}"/>
              </a:ext>
            </a:extLst>
          </p:cNvPr>
          <p:cNvPicPr>
            <a:picLocks noChangeAspect="1"/>
          </p:cNvPicPr>
          <p:nvPr/>
        </p:nvPicPr>
        <p:blipFill>
          <a:blip r:embed="rId6"/>
          <a:stretch>
            <a:fillRect/>
          </a:stretch>
        </p:blipFill>
        <p:spPr>
          <a:xfrm>
            <a:off x="8204200" y="72042"/>
            <a:ext cx="3987800" cy="2781300"/>
          </a:xfrm>
          <a:prstGeom prst="rect">
            <a:avLst/>
          </a:prstGeom>
        </p:spPr>
      </p:pic>
      <p:pic>
        <p:nvPicPr>
          <p:cNvPr id="12" name="Grafik 11">
            <a:extLst>
              <a:ext uri="{FF2B5EF4-FFF2-40B4-BE49-F238E27FC236}">
                <a16:creationId xmlns:a16="http://schemas.microsoft.com/office/drawing/2014/main" id="{0C0FF66A-8EDA-F144-A0E8-DF371BA375B4}"/>
              </a:ext>
            </a:extLst>
          </p:cNvPr>
          <p:cNvPicPr>
            <a:picLocks noChangeAspect="1"/>
          </p:cNvPicPr>
          <p:nvPr/>
        </p:nvPicPr>
        <p:blipFill>
          <a:blip r:embed="rId7"/>
          <a:stretch>
            <a:fillRect/>
          </a:stretch>
        </p:blipFill>
        <p:spPr>
          <a:xfrm>
            <a:off x="8204200" y="3152775"/>
            <a:ext cx="3987800" cy="1244600"/>
          </a:xfrm>
          <a:prstGeom prst="rect">
            <a:avLst/>
          </a:prstGeom>
        </p:spPr>
      </p:pic>
      <p:pic>
        <p:nvPicPr>
          <p:cNvPr id="13" name="Grafik 12">
            <a:extLst>
              <a:ext uri="{FF2B5EF4-FFF2-40B4-BE49-F238E27FC236}">
                <a16:creationId xmlns:a16="http://schemas.microsoft.com/office/drawing/2014/main" id="{77B9E050-BAE9-674E-BC83-84B6AD5245AB}"/>
              </a:ext>
            </a:extLst>
          </p:cNvPr>
          <p:cNvPicPr>
            <a:picLocks noChangeAspect="1"/>
          </p:cNvPicPr>
          <p:nvPr/>
        </p:nvPicPr>
        <p:blipFill>
          <a:blip r:embed="rId8"/>
          <a:stretch>
            <a:fillRect/>
          </a:stretch>
        </p:blipFill>
        <p:spPr>
          <a:xfrm>
            <a:off x="8193545" y="4337746"/>
            <a:ext cx="4140200" cy="2324100"/>
          </a:xfrm>
          <a:prstGeom prst="rect">
            <a:avLst/>
          </a:prstGeom>
        </p:spPr>
      </p:pic>
      <p:pic>
        <p:nvPicPr>
          <p:cNvPr id="16" name="Grafik 15">
            <a:extLst>
              <a:ext uri="{FF2B5EF4-FFF2-40B4-BE49-F238E27FC236}">
                <a16:creationId xmlns:a16="http://schemas.microsoft.com/office/drawing/2014/main" id="{28134EAA-B247-E945-ADE7-4CACD2586DBB}"/>
              </a:ext>
            </a:extLst>
          </p:cNvPr>
          <p:cNvPicPr>
            <a:picLocks noChangeAspect="1"/>
          </p:cNvPicPr>
          <p:nvPr/>
        </p:nvPicPr>
        <p:blipFill>
          <a:blip r:embed="rId9"/>
          <a:stretch>
            <a:fillRect/>
          </a:stretch>
        </p:blipFill>
        <p:spPr>
          <a:xfrm>
            <a:off x="0" y="6143249"/>
            <a:ext cx="844706" cy="714751"/>
          </a:xfrm>
          <a:prstGeom prst="rect">
            <a:avLst/>
          </a:prstGeom>
        </p:spPr>
      </p:pic>
      <p:sp>
        <p:nvSpPr>
          <p:cNvPr id="2" name="Rectangle 1"/>
          <p:cNvSpPr/>
          <p:nvPr/>
        </p:nvSpPr>
        <p:spPr>
          <a:xfrm>
            <a:off x="422353" y="1339914"/>
            <a:ext cx="2400465" cy="369332"/>
          </a:xfrm>
          <a:prstGeom prst="rect">
            <a:avLst/>
          </a:prstGeom>
        </p:spPr>
        <p:txBody>
          <a:bodyPr wrap="none">
            <a:spAutoFit/>
          </a:bodyPr>
          <a:lstStyle/>
          <a:p>
            <a:pPr marL="285750" indent="-285750">
              <a:buFont typeface="Wingdings" panose="05000000000000000000" pitchFamily="2" charset="2"/>
              <a:buChar char="v"/>
            </a:pPr>
            <a:r>
              <a:rPr lang="de-CH" altLang="fr-FR" dirty="0">
                <a:ea typeface="ＭＳ Ｐゴシック" pitchFamily="34" charset="-128"/>
                <a:cs typeface="ＭＳ Ｐゴシック" pitchFamily="34" charset="-128"/>
              </a:rPr>
              <a:t>Veitstanz – Die Sage </a:t>
            </a:r>
          </a:p>
        </p:txBody>
      </p:sp>
    </p:spTree>
    <p:extLst>
      <p:ext uri="{BB962C8B-B14F-4D97-AF65-F5344CB8AC3E}">
        <p14:creationId xmlns:p14="http://schemas.microsoft.com/office/powerpoint/2010/main" val="26074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0" y="186051"/>
            <a:ext cx="113538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accent1">
                    <a:lumMod val="75000"/>
                  </a:schemeClr>
                </a:solidFill>
                <a:latin typeface="Calibri" panose="020F0502020204030204" pitchFamily="34" charset="0"/>
                <a:ea typeface="+mj-ea"/>
                <a:cs typeface="+mj-cs"/>
              </a:defRPr>
            </a:lvl1pPr>
          </a:lstStyle>
          <a:p>
            <a:pPr lvl="0">
              <a:defRPr/>
            </a:pPr>
            <a:r>
              <a:rPr lang="de-CH" altLang="fr-FR" dirty="0">
                <a:solidFill>
                  <a:srgbClr val="4472C4">
                    <a:lumMod val="75000"/>
                  </a:srgbClr>
                </a:solidFill>
                <a:latin typeface="Calibri" panose="020F0502020204030204"/>
                <a:ea typeface="ＭＳ Ｐゴシック" pitchFamily="34" charset="-128"/>
              </a:rPr>
              <a:t>Dritter Aspekt – Die Tanzmelodie aus der Neuzeit</a:t>
            </a:r>
            <a:endParaRPr kumimoji="0" lang="fr-CH" altLang="fr-FR" sz="4400" b="0"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itchFamily="34" charset="-128"/>
              <a:cs typeface="+mj-cs"/>
            </a:endParaRPr>
          </a:p>
        </p:txBody>
      </p:sp>
      <p:sp>
        <p:nvSpPr>
          <p:cNvPr id="6" name="Rechteck 5">
            <a:extLst>
              <a:ext uri="{FF2B5EF4-FFF2-40B4-BE49-F238E27FC236}">
                <a16:creationId xmlns:a16="http://schemas.microsoft.com/office/drawing/2014/main" id="{041A95CD-8113-5A48-A795-E9F768D7CAAE}"/>
              </a:ext>
            </a:extLst>
          </p:cNvPr>
          <p:cNvSpPr/>
          <p:nvPr/>
        </p:nvSpPr>
        <p:spPr>
          <a:xfrm>
            <a:off x="146407" y="1269584"/>
            <a:ext cx="5566024" cy="2062103"/>
          </a:xfrm>
          <a:prstGeom prst="rect">
            <a:avLst/>
          </a:prstGeom>
        </p:spPr>
        <p:txBody>
          <a:bodyPr wrap="square">
            <a:spAutoFit/>
          </a:bodyPr>
          <a:lstStyle/>
          <a:p>
            <a:r>
              <a:rPr lang="de-DE" sz="1600" dirty="0"/>
              <a:t>CUT[Als Gott die Welt erschaffen hat (Band 1), S. 232]</a:t>
            </a:r>
          </a:p>
          <a:p>
            <a:r>
              <a:rPr lang="de-DE" sz="1600" dirty="0"/>
              <a:t>REG[Lothringen]</a:t>
            </a:r>
          </a:p>
          <a:p>
            <a:r>
              <a:rPr lang="de-DE" sz="1600" dirty="0"/>
              <a:t>TRD[PINCK, Louis: Verklingende Weisen, </a:t>
            </a:r>
            <a:r>
              <a:rPr lang="de-DE" sz="1600" dirty="0" err="1"/>
              <a:t>Bd</a:t>
            </a:r>
            <a:r>
              <a:rPr lang="de-DE" sz="1600" dirty="0"/>
              <a:t> 1, Metz 1928]</a:t>
            </a:r>
          </a:p>
          <a:p>
            <a:r>
              <a:rPr lang="de-DE" sz="1600" dirty="0"/>
              <a:t>KEY[P0858  08  D 2/4 ]  ZZ[4]</a:t>
            </a:r>
          </a:p>
          <a:p>
            <a:r>
              <a:rPr lang="de-DE" sz="1600" dirty="0"/>
              <a:t>MEL[</a:t>
            </a:r>
            <a:r>
              <a:rPr lang="de-DE" sz="1600" b="1" dirty="0">
                <a:solidFill>
                  <a:srgbClr val="FF0000"/>
                </a:solidFill>
              </a:rPr>
              <a:t>1  1234  555</a:t>
            </a:r>
          </a:p>
          <a:p>
            <a:r>
              <a:rPr lang="de-DE" sz="1600" dirty="0"/>
              <a:t>         5  67+16  650</a:t>
            </a:r>
          </a:p>
          <a:p>
            <a:r>
              <a:rPr lang="de-DE" sz="1600" dirty="0"/>
              <a:t>         5  5442  133</a:t>
            </a:r>
          </a:p>
          <a:p>
            <a:r>
              <a:rPr lang="de-DE" sz="1600" dirty="0"/>
              <a:t>         3  2342  1_0 //] &gt;&gt;</a:t>
            </a:r>
          </a:p>
        </p:txBody>
      </p:sp>
      <p:sp>
        <p:nvSpPr>
          <p:cNvPr id="7" name="Rechteck 6">
            <a:extLst>
              <a:ext uri="{FF2B5EF4-FFF2-40B4-BE49-F238E27FC236}">
                <a16:creationId xmlns:a16="http://schemas.microsoft.com/office/drawing/2014/main" id="{87A08D80-D4BA-0549-8331-4E8AF1C39665}"/>
              </a:ext>
            </a:extLst>
          </p:cNvPr>
          <p:cNvSpPr/>
          <p:nvPr/>
        </p:nvSpPr>
        <p:spPr>
          <a:xfrm>
            <a:off x="5562599" y="1117892"/>
            <a:ext cx="7506129" cy="3046988"/>
          </a:xfrm>
          <a:prstGeom prst="rect">
            <a:avLst/>
          </a:prstGeom>
        </p:spPr>
        <p:txBody>
          <a:bodyPr wrap="square">
            <a:spAutoFit/>
          </a:bodyPr>
          <a:lstStyle/>
          <a:p>
            <a:r>
              <a:rPr lang="de-DE" sz="1600" dirty="0"/>
              <a:t>CUT[Sünder, schweig und lerne leiden (5-50), S. 82f]</a:t>
            </a:r>
          </a:p>
          <a:p>
            <a:r>
              <a:rPr lang="de-DE" sz="1600" dirty="0"/>
              <a:t>REG[Lothringen]</a:t>
            </a:r>
          </a:p>
          <a:p>
            <a:r>
              <a:rPr lang="de-DE" sz="1600" dirty="0"/>
              <a:t>TRD[MERKELBACH-PINCK, Angelika: Verklingende Weisen, </a:t>
            </a:r>
            <a:r>
              <a:rPr lang="de-DE" sz="1600" dirty="0" err="1"/>
              <a:t>Bd</a:t>
            </a:r>
            <a:r>
              <a:rPr lang="de-DE" sz="1600" dirty="0"/>
              <a:t> 5, Kassel 1962]</a:t>
            </a:r>
          </a:p>
          <a:p>
            <a:r>
              <a:rPr lang="de-DE" sz="1600" dirty="0"/>
              <a:t>KEY[P0724  08  D 4/4 ]  ZZ[8]</a:t>
            </a:r>
          </a:p>
          <a:p>
            <a:r>
              <a:rPr lang="de-DE" sz="1600" dirty="0"/>
              <a:t>MEL[</a:t>
            </a:r>
            <a:r>
              <a:rPr lang="de-DE" sz="1600" b="1" dirty="0">
                <a:solidFill>
                  <a:srgbClr val="FF0000"/>
                </a:solidFill>
              </a:rPr>
              <a:t>1234  5__5</a:t>
            </a:r>
            <a:r>
              <a:rPr lang="de-DE" sz="1600" dirty="0"/>
              <a:t>_+1_  +176_6_5_  5__</a:t>
            </a:r>
          </a:p>
          <a:p>
            <a:r>
              <a:rPr lang="de-DE" sz="1600" dirty="0"/>
              <a:t>         654_  3_.43_2_  1_.-71_2_  1__</a:t>
            </a:r>
          </a:p>
          <a:p>
            <a:r>
              <a:rPr lang="de-DE" sz="1600" dirty="0"/>
              <a:t>        1234  5__5_+1_  +176_6_5_  5__</a:t>
            </a:r>
          </a:p>
          <a:p>
            <a:r>
              <a:rPr lang="de-DE" sz="1600" dirty="0"/>
              <a:t>         654_  3_.43_2_  1_.-71_2_  1__</a:t>
            </a:r>
          </a:p>
          <a:p>
            <a:r>
              <a:rPr lang="de-DE" sz="1600" dirty="0"/>
              <a:t>         5_5_  3__3__  3_135_5_  3_2_</a:t>
            </a:r>
          </a:p>
          <a:p>
            <a:r>
              <a:rPr lang="de-DE" sz="1600" dirty="0"/>
              <a:t>         5_5_  3__3__  3_135_5_  3_2_</a:t>
            </a:r>
          </a:p>
          <a:p>
            <a:r>
              <a:rPr lang="de-DE" sz="1600" dirty="0"/>
              <a:t>         1234  5__5_+1_  +176_6_5_  0__</a:t>
            </a:r>
          </a:p>
          <a:p>
            <a:r>
              <a:rPr lang="de-DE" sz="1600" dirty="0"/>
              <a:t>         654_  3_.43_2_  1_.-71_2_  1__ //] &gt;&gt;</a:t>
            </a:r>
          </a:p>
        </p:txBody>
      </p:sp>
      <p:sp>
        <p:nvSpPr>
          <p:cNvPr id="10" name="Rechteck 9">
            <a:extLst>
              <a:ext uri="{FF2B5EF4-FFF2-40B4-BE49-F238E27FC236}">
                <a16:creationId xmlns:a16="http://schemas.microsoft.com/office/drawing/2014/main" id="{C1881B26-B40F-7A4D-98E0-DEEEBD54492D}"/>
              </a:ext>
            </a:extLst>
          </p:cNvPr>
          <p:cNvSpPr/>
          <p:nvPr/>
        </p:nvSpPr>
        <p:spPr>
          <a:xfrm>
            <a:off x="541106" y="3703084"/>
            <a:ext cx="4626795" cy="2062103"/>
          </a:xfrm>
          <a:prstGeom prst="rect">
            <a:avLst/>
          </a:prstGeom>
        </p:spPr>
        <p:txBody>
          <a:bodyPr wrap="square">
            <a:spAutoFit/>
          </a:bodyPr>
          <a:lstStyle/>
          <a:p>
            <a:r>
              <a:rPr lang="de-DE" sz="1600" dirty="0"/>
              <a:t>CUT[Die dienende Schwester</a:t>
            </a:r>
          </a:p>
          <a:p>
            <a:r>
              <a:rPr lang="de-DE" sz="1600" dirty="0"/>
              <a:t>Es wohnt ein Markgraf </a:t>
            </a:r>
            <a:r>
              <a:rPr lang="de-DE" sz="1600" dirty="0" err="1"/>
              <a:t>ueber</a:t>
            </a:r>
            <a:r>
              <a:rPr lang="de-DE" sz="1600" dirty="0"/>
              <a:t> dem Rhein,]</a:t>
            </a:r>
          </a:p>
          <a:p>
            <a:r>
              <a:rPr lang="de-DE" sz="1600" dirty="0"/>
              <a:t>CNR[der hat drei </a:t>
            </a:r>
            <a:r>
              <a:rPr lang="de-DE" sz="1600" dirty="0" err="1"/>
              <a:t>schoene</a:t>
            </a:r>
            <a:r>
              <a:rPr lang="de-DE" sz="1600" dirty="0"/>
              <a:t> </a:t>
            </a:r>
            <a:r>
              <a:rPr lang="de-DE" sz="1600" dirty="0" err="1"/>
              <a:t>Toechterlein</a:t>
            </a:r>
            <a:r>
              <a:rPr lang="de-DE" sz="1600" dirty="0"/>
              <a:t>,]</a:t>
            </a:r>
          </a:p>
          <a:p>
            <a:r>
              <a:rPr lang="de-DE" sz="1600" dirty="0"/>
              <a:t>REG[Osteuropa, UdSSR, Wolga - Kolonien]</a:t>
            </a:r>
          </a:p>
          <a:p>
            <a:r>
              <a:rPr lang="de-DE" sz="1600" dirty="0"/>
              <a:t>KEY[Q00751 16  F 3/4]  ZZ[3]</a:t>
            </a:r>
          </a:p>
          <a:p>
            <a:r>
              <a:rPr lang="de-DE" sz="1600" dirty="0"/>
              <a:t>MEL[</a:t>
            </a:r>
            <a:r>
              <a:rPr lang="de-DE" sz="1600" b="1" dirty="0">
                <a:solidFill>
                  <a:srgbClr val="FF0000"/>
                </a:solidFill>
              </a:rPr>
              <a:t>1_1234  5__</a:t>
            </a:r>
            <a:r>
              <a:rPr lang="de-DE" sz="1600" dirty="0"/>
              <a:t>+1__666_  5__.</a:t>
            </a:r>
          </a:p>
          <a:p>
            <a:r>
              <a:rPr lang="de-DE" sz="1600" dirty="0"/>
              <a:t>        4_3_1_  6__5__2_2_  1__.</a:t>
            </a:r>
          </a:p>
          <a:p>
            <a:r>
              <a:rPr lang="de-DE" sz="1600" dirty="0"/>
              <a:t>        1_1_1_  4__3__2_2_  1__. //] &gt;&gt;</a:t>
            </a:r>
          </a:p>
        </p:txBody>
      </p:sp>
      <p:sp>
        <p:nvSpPr>
          <p:cNvPr id="12" name="Rechteck 11">
            <a:extLst>
              <a:ext uri="{FF2B5EF4-FFF2-40B4-BE49-F238E27FC236}">
                <a16:creationId xmlns:a16="http://schemas.microsoft.com/office/drawing/2014/main" id="{54E14355-42FC-F042-8FE4-4DDA4CB89E38}"/>
              </a:ext>
            </a:extLst>
          </p:cNvPr>
          <p:cNvSpPr/>
          <p:nvPr/>
        </p:nvSpPr>
        <p:spPr>
          <a:xfrm>
            <a:off x="5334000" y="4523049"/>
            <a:ext cx="6096000" cy="2308324"/>
          </a:xfrm>
          <a:prstGeom prst="rect">
            <a:avLst/>
          </a:prstGeom>
        </p:spPr>
        <p:txBody>
          <a:bodyPr>
            <a:spAutoFit/>
          </a:bodyPr>
          <a:lstStyle/>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CUT[Die </a:t>
            </a:r>
            <a:r>
              <a:rPr lang="de-DE" sz="1600" dirty="0" err="1">
                <a:latin typeface="Calibri" panose="020F0502020204030204" pitchFamily="34" charset="0"/>
                <a:ea typeface="Calibri" panose="020F0502020204030204" pitchFamily="34" charset="0"/>
                <a:cs typeface="Times New Roman" panose="02020603050405020304" pitchFamily="18" charset="0"/>
              </a:rPr>
              <a:t>Schlangenkoechin</a:t>
            </a:r>
            <a:endParaRPr lang="de-LU"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        A </a:t>
            </a:r>
            <a:r>
              <a:rPr lang="de-DE" sz="1600" dirty="0" err="1">
                <a:latin typeface="Calibri" panose="020F0502020204030204" pitchFamily="34" charset="0"/>
                <a:ea typeface="Calibri" panose="020F0502020204030204" pitchFamily="34" charset="0"/>
                <a:cs typeface="Times New Roman" panose="02020603050405020304" pitchFamily="18" charset="0"/>
              </a:rPr>
              <a:t>ked</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ty</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nam</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umres</a:t>
            </a:r>
            <a:r>
              <a:rPr lang="de-DE" sz="1600" dirty="0">
                <a:latin typeface="Calibri" panose="020F0502020204030204" pitchFamily="34" charset="0"/>
                <a:ea typeface="Calibri" panose="020F0502020204030204" pitchFamily="34" charset="0"/>
                <a:cs typeface="Times New Roman" panose="02020603050405020304" pitchFamily="18" charset="0"/>
              </a:rPr>
              <a:t>,]</a:t>
            </a:r>
            <a:endParaRPr lang="de-LU"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CNR[</a:t>
            </a:r>
            <a:r>
              <a:rPr lang="de-DE" sz="1600" dirty="0" err="1">
                <a:latin typeface="Calibri" panose="020F0502020204030204" pitchFamily="34" charset="0"/>
                <a:ea typeface="Calibri" panose="020F0502020204030204" pitchFamily="34" charset="0"/>
                <a:cs typeface="Times New Roman" panose="02020603050405020304" pitchFamily="18" charset="0"/>
              </a:rPr>
              <a:t>Marysko</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moja</a:t>
            </a:r>
            <a:r>
              <a:rPr lang="de-DE" sz="1600" dirty="0">
                <a:latin typeface="Calibri" panose="020F0502020204030204" pitchFamily="34" charset="0"/>
                <a:ea typeface="Calibri" panose="020F0502020204030204" pitchFamily="34" charset="0"/>
                <a:cs typeface="Times New Roman" panose="02020603050405020304" pitchFamily="18" charset="0"/>
              </a:rPr>
              <a:t>?]</a:t>
            </a:r>
            <a:endParaRPr lang="de-LU"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REG[Osteuropa, Tschechoslowakei, </a:t>
            </a:r>
            <a:r>
              <a:rPr lang="de-DE" sz="1600" dirty="0" err="1">
                <a:latin typeface="Calibri" panose="020F0502020204030204" pitchFamily="34" charset="0"/>
                <a:ea typeface="Calibri" panose="020F0502020204030204" pitchFamily="34" charset="0"/>
                <a:cs typeface="Times New Roman" panose="02020603050405020304" pitchFamily="18" charset="0"/>
              </a:rPr>
              <a:t>Maehren</a:t>
            </a:r>
            <a:r>
              <a:rPr lang="de-DE"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err="1">
                <a:latin typeface="Calibri" panose="020F0502020204030204" pitchFamily="34" charset="0"/>
                <a:ea typeface="Calibri" panose="020F0502020204030204" pitchFamily="34" charset="0"/>
                <a:cs typeface="Times New Roman" panose="02020603050405020304" pitchFamily="18" charset="0"/>
              </a:rPr>
              <a:t>Sued</a:t>
            </a:r>
            <a:r>
              <a:rPr lang="de-DE" sz="1600" dirty="0">
                <a:latin typeface="Calibri" panose="020F0502020204030204" pitchFamily="34" charset="0"/>
                <a:ea typeface="Calibri" panose="020F0502020204030204" pitchFamily="34" charset="0"/>
                <a:cs typeface="Times New Roman" panose="02020603050405020304" pitchFamily="18" charset="0"/>
              </a:rPr>
              <a:t> - Walachei, </a:t>
            </a:r>
            <a:r>
              <a:rPr lang="de-DE" sz="1600" dirty="0" err="1">
                <a:latin typeface="Calibri" panose="020F0502020204030204" pitchFamily="34" charset="0"/>
                <a:ea typeface="Calibri" panose="020F0502020204030204" pitchFamily="34" charset="0"/>
                <a:cs typeface="Times New Roman" panose="02020603050405020304" pitchFamily="18" charset="0"/>
              </a:rPr>
              <a:t>Tichov</a:t>
            </a:r>
            <a:r>
              <a:rPr lang="de-DE" sz="1600" dirty="0">
                <a:latin typeface="Calibri" panose="020F0502020204030204" pitchFamily="34" charset="0"/>
                <a:ea typeface="Calibri" panose="020F0502020204030204" pitchFamily="34" charset="0"/>
                <a:cs typeface="Times New Roman" panose="02020603050405020304" pitchFamily="18" charset="0"/>
              </a:rPr>
              <a:t>]</a:t>
            </a:r>
            <a:endParaRPr lang="de-LU"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KEY[Q2079G 08  D 2/4]  ZZ[4]</a:t>
            </a:r>
            <a:endParaRPr lang="de-LU"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MEL[</a:t>
            </a:r>
            <a:r>
              <a:rPr lang="de-D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1234  5_</a:t>
            </a:r>
            <a:r>
              <a:rPr lang="de-DE" sz="1600" dirty="0">
                <a:latin typeface="Calibri" panose="020F0502020204030204" pitchFamily="34" charset="0"/>
                <a:ea typeface="Calibri" panose="020F0502020204030204" pitchFamily="34" charset="0"/>
                <a:cs typeface="Times New Roman" panose="02020603050405020304" pitchFamily="18" charset="0"/>
              </a:rPr>
              <a:t>4_</a:t>
            </a:r>
            <a:endParaRPr lang="de-LU"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          567b6  5_0_</a:t>
            </a:r>
            <a:endParaRPr lang="de-LU"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          +1_7b_  6543  441_</a:t>
            </a:r>
            <a:endParaRPr lang="de-LU"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600" dirty="0">
                <a:latin typeface="Calibri" panose="020F0502020204030204" pitchFamily="34" charset="0"/>
                <a:ea typeface="Calibri" panose="020F0502020204030204" pitchFamily="34" charset="0"/>
                <a:cs typeface="Times New Roman" panose="02020603050405020304" pitchFamily="18" charset="0"/>
              </a:rPr>
              <a:t>           4654  (343)2_  1_0_ //] &gt;&gt;</a:t>
            </a:r>
            <a:endParaRPr lang="de-LU"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Grafik 14">
            <a:extLst>
              <a:ext uri="{FF2B5EF4-FFF2-40B4-BE49-F238E27FC236}">
                <a16:creationId xmlns:a16="http://schemas.microsoft.com/office/drawing/2014/main" id="{034AAE26-36DE-F54F-8630-A62379D45CDE}"/>
              </a:ext>
            </a:extLst>
          </p:cNvPr>
          <p:cNvPicPr>
            <a:picLocks noChangeAspect="1"/>
          </p:cNvPicPr>
          <p:nvPr/>
        </p:nvPicPr>
        <p:blipFill>
          <a:blip r:embed="rId3"/>
          <a:stretch>
            <a:fillRect/>
          </a:stretch>
        </p:blipFill>
        <p:spPr>
          <a:xfrm>
            <a:off x="11323407" y="21632"/>
            <a:ext cx="844706" cy="714751"/>
          </a:xfrm>
          <a:prstGeom prst="rect">
            <a:avLst/>
          </a:prstGeom>
        </p:spPr>
      </p:pic>
    </p:spTree>
    <p:extLst>
      <p:ext uri="{BB962C8B-B14F-4D97-AF65-F5344CB8AC3E}">
        <p14:creationId xmlns:p14="http://schemas.microsoft.com/office/powerpoint/2010/main" val="919274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0" y="186051"/>
            <a:ext cx="113538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accent1">
                    <a:lumMod val="75000"/>
                  </a:schemeClr>
                </a:solidFill>
                <a:latin typeface="Calibri" panose="020F0502020204030204" pitchFamily="34" charset="0"/>
                <a:ea typeface="+mj-ea"/>
                <a:cs typeface="+mj-cs"/>
              </a:defRPr>
            </a:lvl1pPr>
          </a:lstStyle>
          <a:p>
            <a:pPr lvl="0">
              <a:defRPr/>
            </a:pPr>
            <a:r>
              <a:rPr lang="de-CH" altLang="fr-FR" dirty="0">
                <a:solidFill>
                  <a:srgbClr val="4472C4">
                    <a:lumMod val="75000"/>
                  </a:srgbClr>
                </a:solidFill>
                <a:latin typeface="Calibri" panose="020F0502020204030204"/>
                <a:ea typeface="ＭＳ Ｐゴシック" pitchFamily="34" charset="-128"/>
              </a:rPr>
              <a:t>Dritter Aspekt – Die Tanzmelodie aus der Neuzeit</a:t>
            </a:r>
            <a:endParaRPr kumimoji="0" lang="fr-CH" altLang="fr-FR" sz="4400" b="0"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itchFamily="34" charset="-128"/>
              <a:cs typeface="+mj-cs"/>
            </a:endParaRPr>
          </a:p>
        </p:txBody>
      </p:sp>
      <p:sp>
        <p:nvSpPr>
          <p:cNvPr id="2" name="Rechteck 1">
            <a:extLst>
              <a:ext uri="{FF2B5EF4-FFF2-40B4-BE49-F238E27FC236}">
                <a16:creationId xmlns:a16="http://schemas.microsoft.com/office/drawing/2014/main" id="{03E2AF81-6F1A-6242-BBBC-D1DC2C1EC086}"/>
              </a:ext>
            </a:extLst>
          </p:cNvPr>
          <p:cNvSpPr/>
          <p:nvPr/>
        </p:nvSpPr>
        <p:spPr>
          <a:xfrm>
            <a:off x="71918" y="1199586"/>
            <a:ext cx="12684712" cy="5262979"/>
          </a:xfrm>
          <a:prstGeom prst="rect">
            <a:avLst/>
          </a:prstGeom>
        </p:spPr>
        <p:txBody>
          <a:bodyPr wrap="square">
            <a:spAutoFit/>
          </a:bodyPr>
          <a:lstStyle/>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E0683    -5_  1_.23_4_  5_.31__*3__5_+16  5__0_*5_  6_654_3_  2_.-7-5__*1__322-7  1__0_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B0241    -5_  1_2_3_4_  5_.43_*2_  1_-7_1_3_  2__0_*-5_  4_.32_2_  5_.43_*-5_  -6_421_-7_  1__0_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E0001    -5_  1_.23_4_  54321__*32345_6_  43453_*34  5_2_3_13  21-7-6-5_*12  3_(234)3_2_  1__0_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L0020    -5  1234  5_5*5  66+16  5_0*5  5444  3_3*3  2222  1_0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Q1104    -5_  1_2_3_4_  5_543__*6_.66__  5__0_*5_  6_5_4_35  4_3_2_*1_  -7_6_5_23  4__3_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Q1139    -5_  1_.23_4_  5_543_2_  1__0_*-5_  1_.23_4_  2__5_54  3__2__  1__0_*3_  3_3_5_3_  4__0_3_  2_3_4_2_  3__0_*2_  1_.23_4_  2__5_54  3__2__  1__0_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F0192    -5_  1_2_3_4_  5_54#5_*+1_  5_3_4_2_  3__0_*-5_  1_2_3_4_  5_54#5_*+1_  5_3_4_2_  1__0_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E1008    -5_  1_.23_4_  5_54#5_*+1_  5_54#5_2_  3__0_*-5_  1_.23_4_  5_54#5_*+1_  5_434_2_  1__0_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Z0317    -5_  1_2_3_4_  5_54#5_*+1_  5_54#5_2_  3__0_*-5_  1_2_3_4_  5_54#5_*+1_  5_434_2_  1__0_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E1045    -5_  1_.23_4_  5_54#5_*+1_  5_+1_5_+1_  5__0_*5_  4_.32_1_  -7_-6_-5_*5_  1_5_1_5_  1__0_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F0879    -5  1234  555*5  64+16  655*5  4444  365*5  42-7-5  211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Z0156    -5_  1_2_3_4_  5_5_5_*5_  6_5_6_7_  +1_765__*31354__  2-7243_.*2  1_2_3_5_  2__1_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K1166    -5_  1_2_3_4_  5_5_5_*5_  6_.6+1_.6  5__0_*5_  5_4_4_4_  3_3_3_*3_  2_.22_.2  1__0_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P1013    -5_  1_.23_4_  5__5_*5_  6__+1_6_  5__0_*5_  4_.45_4_  3__3_*1_  2_3_4_.2  1__0_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E0816    -5_  12345_55  43453_0*5  +176_7_5_  654#_5_0*5  +1_.56_6_  56543_0*3  5_5_6543  4_5_3_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E0816    -5_  12345_55  43453_0*5  +176_7_5_  654#_5_0*5  +1_.56_6_  56543_0*3  5_5_67+14  3_2_1_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E0163    -5  1234  5555*64+16  6550*444_  333_*2342  211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Q0055    -5_1__2_  3__4_5_6542  1__*1_+1_7_6_  +2_7_5_6__.  5__*5_6__6_  4__4_+1_+1_+16  5__*3_6_4_2_  5_3_1_2__.  1__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P1031    -5_  1_.23456  5_.43_*5+1  6_.5543_  2__*5__  24321_-7_  12315_*56  54323_2_  1__.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E0709    -5_  1_.23_4_  5_.65_*1_  6_.65_4_  3__0_*13  5_.35654  3_6_5_*54  3_3_2_54  3__0_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B0172    -5_  1_2_3_4_  5_.65_*5_  +1_5_5_6_  5__0_*5_  5_.4#6_4#_  4#_3_5_*3_  3_.24#_2_  1__0_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E0419    -5_  1_.2345_.654  3__2_1__*2_  3_.45_5_4_3_  2___0_*34  5_3_5_5_3_5_  6_.76_5__*4_  3_.43_2_1_2_  1___0_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B0307    -5_  1_.234  5_.65_  544_5_  3__*-5_  1_.234  5_.65_  544_5_  3__*11  266_6_  6_.544  355_56  5_.4*3_  255_4_  3__ </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de-DE" sz="1400" dirty="0">
                <a:latin typeface="Calibri" panose="020F0502020204030204" pitchFamily="34" charset="0"/>
                <a:ea typeface="Calibri" panose="020F0502020204030204" pitchFamily="34" charset="0"/>
                <a:cs typeface="Times New Roman" panose="02020603050405020304" pitchFamily="18" charset="0"/>
              </a:rPr>
              <a:t>E0679    -5_  1_2_3_4_  5__+1_6_  5__3_*5_  4_4_353_  2__0_*5_  6_5_6_7_  +1_6_5_*4_  3_3_542_  1__0_</a:t>
            </a:r>
            <a:endParaRPr lang="de-L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fik 10">
            <a:extLst>
              <a:ext uri="{FF2B5EF4-FFF2-40B4-BE49-F238E27FC236}">
                <a16:creationId xmlns:a16="http://schemas.microsoft.com/office/drawing/2014/main" id="{412EFBB7-6716-7D40-A712-26E097D37932}"/>
              </a:ext>
            </a:extLst>
          </p:cNvPr>
          <p:cNvPicPr>
            <a:picLocks noChangeAspect="1"/>
          </p:cNvPicPr>
          <p:nvPr/>
        </p:nvPicPr>
        <p:blipFill>
          <a:blip r:embed="rId3"/>
          <a:stretch>
            <a:fillRect/>
          </a:stretch>
        </p:blipFill>
        <p:spPr>
          <a:xfrm>
            <a:off x="11323407" y="21632"/>
            <a:ext cx="844706" cy="714751"/>
          </a:xfrm>
          <a:prstGeom prst="rect">
            <a:avLst/>
          </a:prstGeom>
        </p:spPr>
      </p:pic>
    </p:spTree>
    <p:extLst>
      <p:ext uri="{BB962C8B-B14F-4D97-AF65-F5344CB8AC3E}">
        <p14:creationId xmlns:p14="http://schemas.microsoft.com/office/powerpoint/2010/main" val="2130378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55708" y="143966"/>
            <a:ext cx="5075795" cy="6577509"/>
          </a:xfrm>
          <a:prstGeom prst="rect">
            <a:avLst/>
          </a:prstGeom>
        </p:spPr>
      </p:pic>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0" y="186051"/>
            <a:ext cx="7055708"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accent1">
                    <a:lumMod val="75000"/>
                  </a:schemeClr>
                </a:solidFill>
                <a:latin typeface="Calibri" panose="020F0502020204030204" pitchFamily="34" charset="0"/>
                <a:ea typeface="+mj-ea"/>
                <a:cs typeface="+mj-cs"/>
              </a:defRPr>
            </a:lvl1pPr>
          </a:lstStyle>
          <a:p>
            <a:pPr lvl="0">
              <a:defRPr/>
            </a:pPr>
            <a:r>
              <a:rPr lang="de-CH" altLang="fr-FR" dirty="0">
                <a:solidFill>
                  <a:srgbClr val="4472C4">
                    <a:lumMod val="75000"/>
                  </a:srgbClr>
                </a:solidFill>
                <a:latin typeface="Calibri" panose="020F0502020204030204"/>
                <a:ea typeface="ＭＳ Ｐゴシック" pitchFamily="34" charset="-128"/>
              </a:rPr>
              <a:t>Dritter Aspekt – Die Tanzmelodie aus der Neuzeit</a:t>
            </a:r>
            <a:endParaRPr kumimoji="0" lang="fr-CH" altLang="fr-FR" sz="4400" b="0"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itchFamily="34" charset="-128"/>
              <a:cs typeface="+mj-cs"/>
            </a:endParaRPr>
          </a:p>
        </p:txBody>
      </p:sp>
      <p:pic>
        <p:nvPicPr>
          <p:cNvPr id="11" name="Grafik 10">
            <a:extLst>
              <a:ext uri="{FF2B5EF4-FFF2-40B4-BE49-F238E27FC236}">
                <a16:creationId xmlns:a16="http://schemas.microsoft.com/office/drawing/2014/main" id="{412EFBB7-6716-7D40-A712-26E097D37932}"/>
              </a:ext>
            </a:extLst>
          </p:cNvPr>
          <p:cNvPicPr>
            <a:picLocks noChangeAspect="1"/>
          </p:cNvPicPr>
          <p:nvPr/>
        </p:nvPicPr>
        <p:blipFill>
          <a:blip r:embed="rId4"/>
          <a:stretch>
            <a:fillRect/>
          </a:stretch>
        </p:blipFill>
        <p:spPr>
          <a:xfrm>
            <a:off x="0" y="6143249"/>
            <a:ext cx="844706" cy="714751"/>
          </a:xfrm>
          <a:prstGeom prst="rect">
            <a:avLst/>
          </a:prstGeom>
        </p:spPr>
      </p:pic>
      <p:sp>
        <p:nvSpPr>
          <p:cNvPr id="7" name="Content Placeholder 2"/>
          <p:cNvSpPr>
            <a:spLocks noGrp="1"/>
          </p:cNvSpPr>
          <p:nvPr>
            <p:ph idx="1"/>
          </p:nvPr>
        </p:nvSpPr>
        <p:spPr>
          <a:xfrm>
            <a:off x="329666" y="2131798"/>
            <a:ext cx="6083490" cy="2601843"/>
          </a:xfrm>
        </p:spPr>
        <p:txBody>
          <a:bodyPr>
            <a:noAutofit/>
          </a:bodyPr>
          <a:lstStyle/>
          <a:p>
            <a:r>
              <a:rPr lang="de-DE" altLang="fr-FR" sz="3600" dirty="0">
                <a:latin typeface="+mn-lt"/>
                <a:ea typeface="ＭＳ Ｐゴシック" pitchFamily="34" charset="-128"/>
                <a:cs typeface="Arial" pitchFamily="34" charset="0"/>
              </a:rPr>
              <a:t>Arrangeur einer </a:t>
            </a:r>
            <a:r>
              <a:rPr lang="de-DE" altLang="fr-FR" sz="800" dirty="0">
                <a:ea typeface="ＭＳ Ｐゴシック" pitchFamily="34" charset="-128"/>
                <a:cs typeface="Arial" pitchFamily="34" charset="0"/>
              </a:rPr>
              <a:t>Seiler, S. 2/6f</a:t>
            </a:r>
            <a:r>
              <a:rPr lang="de-DE" altLang="fr-FR" sz="800" dirty="0">
                <a:latin typeface="+mn-lt"/>
                <a:ea typeface="ＭＳ Ｐゴシック" pitchFamily="34" charset="-128"/>
                <a:cs typeface="Arial" pitchFamily="34" charset="0"/>
              </a:rPr>
              <a:t> </a:t>
            </a:r>
            <a:r>
              <a:rPr lang="de-CH" altLang="fr-FR" sz="3600" dirty="0">
                <a:latin typeface="+mn-lt"/>
                <a:ea typeface="ＭＳ Ｐゴシック" pitchFamily="34" charset="-128"/>
                <a:cs typeface="Arial" pitchFamily="34" charset="0"/>
              </a:rPr>
              <a:t>«</a:t>
            </a:r>
            <a:r>
              <a:rPr lang="de-CH" altLang="fr-FR" sz="3600" dirty="0" err="1">
                <a:latin typeface="+mn-lt"/>
                <a:ea typeface="ＭＳ Ｐゴシック" pitchFamily="34" charset="-128"/>
                <a:cs typeface="Arial" pitchFamily="34" charset="0"/>
              </a:rPr>
              <a:t>abwechselungsreicheren</a:t>
            </a:r>
            <a:r>
              <a:rPr lang="de-CH" altLang="fr-FR" sz="3600" dirty="0">
                <a:latin typeface="+mn-lt"/>
                <a:ea typeface="ＭＳ Ｐゴシック" pitchFamily="34" charset="-128"/>
                <a:cs typeface="Arial" pitchFamily="34" charset="0"/>
              </a:rPr>
              <a:t> Melodie» um 1850? </a:t>
            </a:r>
            <a:br>
              <a:rPr lang="de-CH" altLang="fr-FR" sz="3600" dirty="0">
                <a:latin typeface="+mn-lt"/>
                <a:ea typeface="ＭＳ Ｐゴシック" pitchFamily="34" charset="-128"/>
                <a:cs typeface="Arial" pitchFamily="34" charset="0"/>
              </a:rPr>
            </a:br>
            <a:r>
              <a:rPr lang="de-DE" altLang="fr-FR" sz="800" dirty="0">
                <a:ea typeface="ＭＳ Ｐゴシック" pitchFamily="34" charset="-128"/>
                <a:cs typeface="Arial" pitchFamily="34" charset="0"/>
              </a:rPr>
              <a:t>Seiler, S. 2/6f</a:t>
            </a:r>
            <a:endParaRPr lang="de-CH" altLang="fr-FR" sz="800" dirty="0">
              <a:latin typeface="+mn-lt"/>
              <a:ea typeface="ＭＳ Ｐゴシック" pitchFamily="34" charset="-128"/>
              <a:cs typeface="Arial" pitchFamily="34" charset="0"/>
            </a:endParaRPr>
          </a:p>
          <a:p>
            <a:pPr lvl="1"/>
            <a:r>
              <a:rPr lang="de-CH" altLang="fr-FR" sz="3200" dirty="0">
                <a:latin typeface="+mn-lt"/>
                <a:ea typeface="ＭＳ Ｐゴシック" pitchFamily="34" charset="-128"/>
                <a:cs typeface="Arial" pitchFamily="34" charset="0"/>
              </a:rPr>
              <a:t>Gebrüder Hamm aus Trier?</a:t>
            </a:r>
          </a:p>
          <a:p>
            <a:pPr lvl="1"/>
            <a:r>
              <a:rPr lang="de-CH" altLang="fr-FR" sz="3200" dirty="0">
                <a:latin typeface="+mn-lt"/>
                <a:ea typeface="ＭＳ Ｐゴシック" pitchFamily="34" charset="-128"/>
                <a:cs typeface="Arial" pitchFamily="34" charset="0"/>
              </a:rPr>
              <a:t>Henri </a:t>
            </a:r>
            <a:r>
              <a:rPr lang="de-CH" altLang="fr-FR" sz="3200" dirty="0" err="1">
                <a:latin typeface="+mn-lt"/>
                <a:ea typeface="ＭＳ Ｐゴシック" pitchFamily="34" charset="-128"/>
                <a:cs typeface="Arial" pitchFamily="34" charset="0"/>
              </a:rPr>
              <a:t>Oberhoffer</a:t>
            </a:r>
            <a:r>
              <a:rPr lang="de-CH" altLang="fr-FR" sz="3200" dirty="0">
                <a:latin typeface="+mn-lt"/>
                <a:ea typeface="ＭＳ Ｐゴシック" pitchFamily="34" charset="-128"/>
                <a:cs typeface="Arial" pitchFamily="34" charset="0"/>
              </a:rPr>
              <a:t>?</a:t>
            </a:r>
          </a:p>
          <a:p>
            <a:pPr lvl="1"/>
            <a:r>
              <a:rPr lang="de-CH" altLang="fr-FR" sz="3200" dirty="0">
                <a:latin typeface="+mn-lt"/>
                <a:ea typeface="ＭＳ Ｐゴシック" pitchFamily="34" charset="-128"/>
                <a:cs typeface="Arial" pitchFamily="34" charset="0"/>
              </a:rPr>
              <a:t>Max </a:t>
            </a:r>
            <a:r>
              <a:rPr lang="de-CH" altLang="fr-FR" sz="3200" dirty="0" err="1">
                <a:latin typeface="+mn-lt"/>
                <a:ea typeface="ＭＳ Ｐゴシック" pitchFamily="34" charset="-128"/>
                <a:cs typeface="Arial" pitchFamily="34" charset="0"/>
              </a:rPr>
              <a:t>Menager</a:t>
            </a:r>
            <a:r>
              <a:rPr lang="de-CH" altLang="fr-FR" sz="3200" dirty="0">
                <a:latin typeface="+mn-lt"/>
                <a:ea typeface="ＭＳ Ｐゴシック" pitchFamily="34" charset="-128"/>
                <a:cs typeface="Arial" pitchFamily="34" charset="0"/>
              </a:rPr>
              <a:t>!</a:t>
            </a:r>
            <a:br>
              <a:rPr lang="de-CH" altLang="fr-FR" sz="3200" dirty="0">
                <a:latin typeface="+mn-lt"/>
                <a:ea typeface="ＭＳ Ｐゴシック" pitchFamily="34" charset="-128"/>
                <a:cs typeface="Arial" pitchFamily="34" charset="0"/>
              </a:rPr>
            </a:br>
            <a:r>
              <a:rPr lang="de-DE" altLang="fr-FR" sz="1200" dirty="0">
                <a:ea typeface="ＭＳ Ｐゴシック" pitchFamily="34" charset="-128"/>
                <a:cs typeface="Arial" pitchFamily="34" charset="0"/>
              </a:rPr>
              <a:t>Seiler, S. 2/6</a:t>
            </a:r>
            <a:endParaRPr lang="de-CH" altLang="fr-FR" sz="3200" dirty="0">
              <a:latin typeface="+mn-lt"/>
              <a:ea typeface="ＭＳ Ｐゴシック" pitchFamily="34" charset="-128"/>
              <a:cs typeface="Arial" pitchFamily="34" charset="0"/>
            </a:endParaRPr>
          </a:p>
          <a:p>
            <a:pPr lvl="1"/>
            <a:endParaRPr lang="de-DE" altLang="fr-FR" sz="3200" dirty="0">
              <a:latin typeface="+mn-lt"/>
              <a:ea typeface="ＭＳ Ｐゴシック" pitchFamily="34" charset="-128"/>
              <a:cs typeface="Arial" pitchFamily="34" charset="0"/>
            </a:endParaRPr>
          </a:p>
        </p:txBody>
      </p:sp>
    </p:spTree>
    <p:extLst>
      <p:ext uri="{BB962C8B-B14F-4D97-AF65-F5344CB8AC3E}">
        <p14:creationId xmlns:p14="http://schemas.microsoft.com/office/powerpoint/2010/main" val="53913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0" y="186051"/>
            <a:ext cx="121920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accent1">
                    <a:lumMod val="75000"/>
                  </a:schemeClr>
                </a:solidFill>
                <a:latin typeface="Calibri" panose="020F0502020204030204" pitchFamily="34" charset="0"/>
                <a:ea typeface="+mj-ea"/>
                <a:cs typeface="+mj-cs"/>
              </a:defRPr>
            </a:lvl1pPr>
          </a:lstStyle>
          <a:p>
            <a:pPr lvl="0">
              <a:defRPr/>
            </a:pPr>
            <a:r>
              <a:rPr lang="de-CH" altLang="fr-FR" dirty="0">
                <a:solidFill>
                  <a:srgbClr val="4472C4">
                    <a:lumMod val="75000"/>
                  </a:srgbClr>
                </a:solidFill>
                <a:latin typeface="Calibri" panose="020F0502020204030204"/>
                <a:ea typeface="ＭＳ Ｐゴシック" pitchFamily="34" charset="-128"/>
              </a:rPr>
              <a:t>Dritter Aspekt – Die Tanzmelodie aus der Neuzeit</a:t>
            </a:r>
            <a:endParaRPr kumimoji="0" lang="fr-CH" altLang="fr-FR" sz="4400" b="0"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itchFamily="34" charset="-128"/>
              <a:cs typeface="+mj-cs"/>
            </a:endParaRPr>
          </a:p>
        </p:txBody>
      </p:sp>
      <p:pic>
        <p:nvPicPr>
          <p:cNvPr id="11" name="Grafik 10">
            <a:extLst>
              <a:ext uri="{FF2B5EF4-FFF2-40B4-BE49-F238E27FC236}">
                <a16:creationId xmlns:a16="http://schemas.microsoft.com/office/drawing/2014/main" id="{412EFBB7-6716-7D40-A712-26E097D37932}"/>
              </a:ext>
            </a:extLst>
          </p:cNvPr>
          <p:cNvPicPr>
            <a:picLocks noChangeAspect="1"/>
          </p:cNvPicPr>
          <p:nvPr/>
        </p:nvPicPr>
        <p:blipFill>
          <a:blip r:embed="rId3"/>
          <a:stretch>
            <a:fillRect/>
          </a:stretch>
        </p:blipFill>
        <p:spPr>
          <a:xfrm>
            <a:off x="0" y="6143249"/>
            <a:ext cx="844706" cy="714751"/>
          </a:xfrm>
          <a:prstGeom prst="rect">
            <a:avLst/>
          </a:prstGeom>
        </p:spPr>
      </p:pic>
      <p:sp>
        <p:nvSpPr>
          <p:cNvPr id="7" name="Content Placeholder 2"/>
          <p:cNvSpPr>
            <a:spLocks noGrp="1"/>
          </p:cNvSpPr>
          <p:nvPr>
            <p:ph idx="1"/>
          </p:nvPr>
        </p:nvSpPr>
        <p:spPr>
          <a:xfrm>
            <a:off x="3054255" y="1225588"/>
            <a:ext cx="6083490" cy="2601843"/>
          </a:xfrm>
        </p:spPr>
        <p:txBody>
          <a:bodyPr>
            <a:noAutofit/>
          </a:bodyPr>
          <a:lstStyle/>
          <a:p>
            <a:pPr algn="ctr"/>
            <a:r>
              <a:rPr lang="de-CH" altLang="fr-FR" sz="3600" dirty="0">
                <a:latin typeface="+mn-lt"/>
                <a:ea typeface="ＭＳ Ｐゴシック" pitchFamily="34" charset="-128"/>
                <a:cs typeface="Arial" pitchFamily="34" charset="0"/>
              </a:rPr>
              <a:t>Melodie auf Postkarten</a:t>
            </a:r>
            <a:br>
              <a:rPr lang="de-CH" altLang="fr-FR" sz="3600" dirty="0">
                <a:latin typeface="+mn-lt"/>
                <a:ea typeface="ＭＳ Ｐゴシック" pitchFamily="34" charset="-128"/>
                <a:cs typeface="Arial" pitchFamily="34" charset="0"/>
              </a:rPr>
            </a:br>
            <a:r>
              <a:rPr lang="de-CH" altLang="fr-FR" sz="800" dirty="0">
                <a:latin typeface="+mn-lt"/>
                <a:ea typeface="ＭＳ Ｐゴシック" pitchFamily="34" charset="-128"/>
                <a:cs typeface="Arial" pitchFamily="34" charset="0"/>
              </a:rPr>
              <a:t>https://luxemburgensia.bnl.lu/cgi/luxonline1_2.pl?action=pv&amp;sid=cpecht&amp;vol=12&amp;start=1</a:t>
            </a:r>
          </a:p>
          <a:p>
            <a:pPr lvl="2" algn="ctr"/>
            <a:endParaRPr lang="de-DE" altLang="fr-FR" sz="800" dirty="0">
              <a:latin typeface="+mn-lt"/>
              <a:ea typeface="ＭＳ Ｐゴシック" pitchFamily="34" charset="-128"/>
              <a:cs typeface="Arial" pitchFamily="34" charset="0"/>
            </a:endParaRPr>
          </a:p>
        </p:txBody>
      </p:sp>
      <p:pic>
        <p:nvPicPr>
          <p:cNvPr id="2" name="Picture 1"/>
          <p:cNvPicPr>
            <a:picLocks noChangeAspect="1"/>
          </p:cNvPicPr>
          <p:nvPr/>
        </p:nvPicPr>
        <p:blipFill>
          <a:blip r:embed="rId4"/>
          <a:stretch>
            <a:fillRect/>
          </a:stretch>
        </p:blipFill>
        <p:spPr>
          <a:xfrm>
            <a:off x="1399788" y="2292695"/>
            <a:ext cx="9763125" cy="3495675"/>
          </a:xfrm>
          <a:prstGeom prst="rect">
            <a:avLst/>
          </a:prstGeom>
        </p:spPr>
      </p:pic>
    </p:spTree>
    <p:extLst>
      <p:ext uri="{BB962C8B-B14F-4D97-AF65-F5344CB8AC3E}">
        <p14:creationId xmlns:p14="http://schemas.microsoft.com/office/powerpoint/2010/main" val="187009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fr-FR" sz="1400" b="0" i="0" u="none" strike="noStrike" kern="1200" cap="none" spc="0" normalizeH="0" baseline="0" noProof="0">
              <a:ln>
                <a:noFill/>
              </a:ln>
              <a:solidFill>
                <a:srgbClr val="E6B9B8"/>
              </a:solidFill>
              <a:effectLst/>
              <a:uLnTx/>
              <a:uFillTx/>
              <a:latin typeface="Arial" pitchFamily="34" charset="0"/>
              <a:ea typeface="ＭＳ Ｐゴシック" pitchFamily="34"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0" y="186051"/>
            <a:ext cx="113538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accent1">
                    <a:lumMod val="75000"/>
                  </a:schemeClr>
                </a:solidFill>
                <a:latin typeface="Calibri" panose="020F0502020204030204" pitchFamily="34" charset="0"/>
                <a:ea typeface="+mj-ea"/>
                <a:cs typeface="+mj-cs"/>
              </a:defRPr>
            </a:lvl1pPr>
          </a:lstStyle>
          <a:p>
            <a:pPr lvl="0">
              <a:defRPr/>
            </a:pPr>
            <a:r>
              <a:rPr lang="de-CH" altLang="fr-FR" dirty="0">
                <a:solidFill>
                  <a:srgbClr val="4472C4">
                    <a:lumMod val="75000"/>
                  </a:srgbClr>
                </a:solidFill>
                <a:latin typeface="Calibri" panose="020F0502020204030204"/>
                <a:ea typeface="ＭＳ Ｐゴシック" pitchFamily="34" charset="-128"/>
              </a:rPr>
              <a:t>Dritter Aspekt – Die Tanzmelodie aus der Neuzeit</a:t>
            </a:r>
            <a:endParaRPr kumimoji="0" lang="fr-CH" altLang="fr-FR" sz="4400" b="0"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itchFamily="34" charset="-128"/>
              <a:cs typeface="+mj-cs"/>
            </a:endParaRPr>
          </a:p>
        </p:txBody>
      </p:sp>
      <p:pic>
        <p:nvPicPr>
          <p:cNvPr id="11" name="Grafik 10">
            <a:extLst>
              <a:ext uri="{FF2B5EF4-FFF2-40B4-BE49-F238E27FC236}">
                <a16:creationId xmlns:a16="http://schemas.microsoft.com/office/drawing/2014/main" id="{412EFBB7-6716-7D40-A712-26E097D37932}"/>
              </a:ext>
            </a:extLst>
          </p:cNvPr>
          <p:cNvPicPr>
            <a:picLocks noChangeAspect="1"/>
          </p:cNvPicPr>
          <p:nvPr/>
        </p:nvPicPr>
        <p:blipFill>
          <a:blip r:embed="rId3"/>
          <a:stretch>
            <a:fillRect/>
          </a:stretch>
        </p:blipFill>
        <p:spPr>
          <a:xfrm>
            <a:off x="11323407" y="21632"/>
            <a:ext cx="844706" cy="714751"/>
          </a:xfrm>
          <a:prstGeom prst="rect">
            <a:avLst/>
          </a:prstGeom>
        </p:spPr>
      </p:pic>
      <p:sp>
        <p:nvSpPr>
          <p:cNvPr id="7" name="Content Placeholder 2"/>
          <p:cNvSpPr>
            <a:spLocks noGrp="1"/>
          </p:cNvSpPr>
          <p:nvPr>
            <p:ph idx="1"/>
          </p:nvPr>
        </p:nvSpPr>
        <p:spPr>
          <a:xfrm>
            <a:off x="972218" y="1775075"/>
            <a:ext cx="10890268" cy="2601843"/>
          </a:xfrm>
        </p:spPr>
        <p:txBody>
          <a:bodyPr>
            <a:noAutofit/>
          </a:bodyPr>
          <a:lstStyle/>
          <a:p>
            <a:r>
              <a:rPr lang="de-CH" altLang="fr-FR" sz="3600" dirty="0">
                <a:latin typeface="+mn-lt"/>
                <a:ea typeface="ＭＳ Ｐゴシック" pitchFamily="34" charset="-128"/>
                <a:cs typeface="ＭＳ Ｐゴシック" pitchFamily="34" charset="-128"/>
              </a:rPr>
              <a:t> </a:t>
            </a:r>
            <a:r>
              <a:rPr lang="de-DE" altLang="fr-FR" sz="3600" dirty="0">
                <a:latin typeface="+mn-lt"/>
                <a:ea typeface="ＭＳ Ｐゴシック" pitchFamily="34" charset="-128"/>
                <a:cs typeface="ＭＳ Ｐゴシック" pitchFamily="34" charset="-128"/>
              </a:rPr>
              <a:t>Fazit</a:t>
            </a:r>
            <a:endParaRPr lang="de-CH" altLang="fr-FR" sz="500" dirty="0">
              <a:latin typeface="+mn-lt"/>
              <a:ea typeface="ＭＳ Ｐゴシック" pitchFamily="34" charset="-128"/>
              <a:cs typeface="Arial" pitchFamily="34" charset="0"/>
            </a:endParaRPr>
          </a:p>
          <a:p>
            <a:pPr lvl="1"/>
            <a:r>
              <a:rPr lang="de-CH" altLang="fr-FR" sz="3200" dirty="0">
                <a:latin typeface="+mn-lt"/>
                <a:ea typeface="ＭＳ Ｐゴシック" pitchFamily="34" charset="-128"/>
                <a:cs typeface="Arial" pitchFamily="34" charset="0"/>
              </a:rPr>
              <a:t>«</a:t>
            </a:r>
            <a:r>
              <a:rPr lang="de-CH" altLang="fr-FR" sz="3200" dirty="0">
                <a:ea typeface="ＭＳ Ｐゴシック" pitchFamily="34" charset="-128"/>
                <a:cs typeface="Arial" pitchFamily="34" charset="0"/>
              </a:rPr>
              <a:t>[…] </a:t>
            </a:r>
            <a:r>
              <a:rPr lang="de-CH" altLang="fr-FR" sz="3200" dirty="0">
                <a:latin typeface="+mn-lt"/>
                <a:ea typeface="ＭＳ Ｐゴシック" pitchFamily="34" charset="-128"/>
                <a:cs typeface="Arial" pitchFamily="34" charset="0"/>
              </a:rPr>
              <a:t>gehört die Musik […] zum Urbestand der europäischen Melodientypen»</a:t>
            </a:r>
            <a:br>
              <a:rPr lang="de-DE" altLang="fr-FR" sz="3200" dirty="0">
                <a:latin typeface="+mn-lt"/>
                <a:ea typeface="ＭＳ Ｐゴシック" pitchFamily="34" charset="-128"/>
                <a:cs typeface="Arial" pitchFamily="34" charset="0"/>
              </a:rPr>
            </a:br>
            <a:r>
              <a:rPr lang="de-DE" altLang="fr-FR" sz="800" dirty="0">
                <a:latin typeface="+mn-lt"/>
                <a:ea typeface="ＭＳ Ｐゴシック" pitchFamily="34" charset="-128"/>
                <a:cs typeface="Arial" pitchFamily="34" charset="0"/>
              </a:rPr>
              <a:t>Seiler, S.1/9</a:t>
            </a:r>
          </a:p>
          <a:p>
            <a:pPr lvl="1"/>
            <a:endParaRPr lang="de-DE" altLang="fr-FR" sz="3200" dirty="0">
              <a:latin typeface="+mn-lt"/>
              <a:ea typeface="ＭＳ Ｐゴシック" pitchFamily="34" charset="-128"/>
              <a:cs typeface="Arial" pitchFamily="34" charset="0"/>
            </a:endParaRPr>
          </a:p>
          <a:p>
            <a:pPr lvl="1"/>
            <a:r>
              <a:rPr lang="de-DE" altLang="fr-FR" sz="3200" dirty="0">
                <a:latin typeface="+mn-lt"/>
                <a:ea typeface="ＭＳ Ｐゴシック" pitchFamily="34" charset="-128"/>
                <a:cs typeface="Arial" pitchFamily="34" charset="0"/>
              </a:rPr>
              <a:t>Mitteleuropäische Volksliedtypologie seit dem späten 17. Jahrhundert basiert auf der (wohl-)temperierten Stimmung (</a:t>
            </a:r>
            <a:r>
              <a:rPr lang="de-DE" altLang="fr-FR" sz="3200" dirty="0" err="1">
                <a:latin typeface="+mn-lt"/>
                <a:ea typeface="ＭＳ Ｐゴシック" pitchFamily="34" charset="-128"/>
                <a:cs typeface="Arial" pitchFamily="34" charset="0"/>
              </a:rPr>
              <a:t>Werckmeister</a:t>
            </a:r>
            <a:r>
              <a:rPr lang="de-DE" altLang="fr-FR" sz="3200" dirty="0">
                <a:latin typeface="+mn-lt"/>
                <a:ea typeface="ＭＳ Ｐゴシック" pitchFamily="34" charset="-128"/>
                <a:cs typeface="Arial" pitchFamily="34" charset="0"/>
              </a:rPr>
              <a:t>) der Kunstmusik (Bach) aus dieser Zeit.</a:t>
            </a:r>
          </a:p>
          <a:p>
            <a:pPr lvl="2"/>
            <a:r>
              <a:rPr lang="de-DE" altLang="fr-FR" sz="2800" dirty="0">
                <a:latin typeface="+mn-lt"/>
                <a:ea typeface="ＭＳ Ｐゴシック" pitchFamily="34" charset="-128"/>
                <a:cs typeface="Arial" pitchFamily="34" charset="0"/>
              </a:rPr>
              <a:t>=&gt; Volkssänger und Volksliedsammler übernehmen die Sing- und Notationsformen </a:t>
            </a:r>
            <a:r>
              <a:rPr lang="de-DE" altLang="fr-FR" sz="2800">
                <a:latin typeface="+mn-lt"/>
                <a:ea typeface="ＭＳ Ｐゴシック" pitchFamily="34" charset="-128"/>
                <a:cs typeface="Arial" pitchFamily="34" charset="0"/>
              </a:rPr>
              <a:t>der Kunstmusik</a:t>
            </a:r>
            <a:endParaRPr lang="de-DE" altLang="fr-FR" sz="2800" dirty="0">
              <a:latin typeface="+mn-lt"/>
              <a:ea typeface="ＭＳ Ｐゴシック" pitchFamily="34" charset="-128"/>
              <a:cs typeface="Arial" pitchFamily="34" charset="0"/>
            </a:endParaRPr>
          </a:p>
        </p:txBody>
      </p:sp>
      <p:pic>
        <p:nvPicPr>
          <p:cNvPr id="4" name="Picture 3"/>
          <p:cNvPicPr>
            <a:picLocks noChangeAspect="1"/>
          </p:cNvPicPr>
          <p:nvPr/>
        </p:nvPicPr>
        <p:blipFill>
          <a:blip r:embed="rId4"/>
          <a:stretch>
            <a:fillRect/>
          </a:stretch>
        </p:blipFill>
        <p:spPr>
          <a:xfrm>
            <a:off x="2284134" y="3250921"/>
            <a:ext cx="1260000" cy="565933"/>
          </a:xfrm>
          <a:prstGeom prst="rect">
            <a:avLst/>
          </a:prstGeom>
        </p:spPr>
      </p:pic>
    </p:spTree>
    <p:extLst>
      <p:ext uri="{BB962C8B-B14F-4D97-AF65-F5344CB8AC3E}">
        <p14:creationId xmlns:p14="http://schemas.microsoft.com/office/powerpoint/2010/main" val="2257120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1231710" y="2343486"/>
            <a:ext cx="9728579" cy="2601843"/>
          </a:xfrm>
        </p:spPr>
        <p:txBody>
          <a:bodyPr>
            <a:noAutofit/>
          </a:bodyPr>
          <a:lstStyle/>
          <a:p>
            <a:r>
              <a:rPr lang="de-CH" altLang="fr-FR" sz="3600" dirty="0">
                <a:latin typeface="+mn-lt"/>
                <a:ea typeface="ＭＳ Ｐゴシック" pitchFamily="34" charset="-128"/>
                <a:cs typeface="ＭＳ Ｐゴシック" pitchFamily="34" charset="-128"/>
              </a:rPr>
              <a:t> (3 </a:t>
            </a:r>
            <a:r>
              <a:rPr lang="de-CH" dirty="0"/>
              <a:t>½ </a:t>
            </a:r>
            <a:r>
              <a:rPr lang="de-CH" altLang="fr-FR" sz="3600" dirty="0">
                <a:latin typeface="+mn-lt"/>
                <a:ea typeface="ＭＳ Ｐゴシック" pitchFamily="34" charset="-128"/>
                <a:cs typeface="ＭＳ Ｐゴシック" pitchFamily="34" charset="-128"/>
              </a:rPr>
              <a:t>) Popularisierung</a:t>
            </a:r>
          </a:p>
          <a:p>
            <a:pPr lvl="1">
              <a:lnSpc>
                <a:spcPct val="90000"/>
              </a:lnSpc>
            </a:pPr>
            <a:r>
              <a:rPr lang="de-CH" altLang="fr-FR" sz="3200" dirty="0">
                <a:latin typeface="+mn-lt"/>
                <a:ea typeface="ＭＳ Ｐゴシック" pitchFamily="34" charset="-128"/>
                <a:cs typeface="Arial" pitchFamily="34" charset="0"/>
              </a:rPr>
              <a:t>Fernand Mertens: «</a:t>
            </a:r>
            <a:r>
              <a:rPr lang="de-CH" altLang="fr-FR" sz="3200" dirty="0" err="1">
                <a:latin typeface="+mn-lt"/>
                <a:ea typeface="ＭＳ Ｐゴシック" pitchFamily="34" charset="-128"/>
                <a:cs typeface="Arial" pitchFamily="34" charset="0"/>
              </a:rPr>
              <a:t>Scènes</a:t>
            </a:r>
            <a:r>
              <a:rPr lang="de-CH" altLang="fr-FR" sz="3200" dirty="0">
                <a:latin typeface="+mn-lt"/>
                <a:ea typeface="ＭＳ Ｐゴシック" pitchFamily="34" charset="-128"/>
                <a:cs typeface="Arial" pitchFamily="34" charset="0"/>
              </a:rPr>
              <a:t> </a:t>
            </a:r>
            <a:r>
              <a:rPr lang="de-CH" altLang="fr-FR" sz="3200" dirty="0" err="1">
                <a:latin typeface="+mn-lt"/>
                <a:ea typeface="ＭＳ Ｐゴシック" pitchFamily="34" charset="-128"/>
                <a:cs typeface="Arial" pitchFamily="34" charset="0"/>
              </a:rPr>
              <a:t>luxembourgeoises</a:t>
            </a:r>
            <a:r>
              <a:rPr lang="de-CH" altLang="fr-FR" sz="3200" dirty="0">
                <a:latin typeface="+mn-lt"/>
                <a:ea typeface="ＭＳ Ｐゴシック" pitchFamily="34" charset="-128"/>
                <a:cs typeface="Arial" pitchFamily="34" charset="0"/>
              </a:rPr>
              <a:t>»</a:t>
            </a:r>
          </a:p>
          <a:p>
            <a:pPr lvl="2">
              <a:lnSpc>
                <a:spcPct val="90000"/>
              </a:lnSpc>
            </a:pPr>
            <a:r>
              <a:rPr lang="de-CH" altLang="fr-FR" sz="900" dirty="0" err="1">
                <a:solidFill>
                  <a:srgbClr val="FF0000"/>
                </a:solidFill>
                <a:latin typeface="+mn-lt"/>
                <a:ea typeface="Arial" pitchFamily="34" charset="0"/>
                <a:cs typeface="Arial" pitchFamily="34" charset="0"/>
              </a:rPr>
              <a:t>CNA</a:t>
            </a:r>
            <a:r>
              <a:rPr lang="de-CH" altLang="fr-FR" sz="900" dirty="0">
                <a:latin typeface="+mn-lt"/>
                <a:ea typeface="Arial" pitchFamily="34" charset="0"/>
                <a:cs typeface="Arial" pitchFamily="34" charset="0"/>
              </a:rPr>
              <a:t> http://</a:t>
            </a:r>
            <a:r>
              <a:rPr lang="de-CH" altLang="fr-FR" sz="900" dirty="0" err="1">
                <a:latin typeface="+mn-lt"/>
                <a:ea typeface="Arial" pitchFamily="34" charset="0"/>
                <a:cs typeface="Arial" pitchFamily="34" charset="0"/>
              </a:rPr>
              <a:t>catalog.bibnet.lu</a:t>
            </a:r>
            <a:r>
              <a:rPr lang="de-CH" altLang="fr-FR" sz="900" dirty="0">
                <a:latin typeface="+mn-lt"/>
                <a:ea typeface="Arial" pitchFamily="34" charset="0"/>
                <a:cs typeface="Arial" pitchFamily="34" charset="0"/>
              </a:rPr>
              <a:t>/F/</a:t>
            </a:r>
            <a:r>
              <a:rPr lang="de-CH" altLang="fr-FR" sz="900" dirty="0" err="1">
                <a:latin typeface="+mn-lt"/>
                <a:ea typeface="Arial" pitchFamily="34" charset="0"/>
                <a:cs typeface="Arial" pitchFamily="34" charset="0"/>
              </a:rPr>
              <a:t>BFD3A23NKA2TGBVE43C4877Y7TV2178R4VTSBK6F26F954538V-23588?func</a:t>
            </a:r>
            <a:r>
              <a:rPr lang="de-CH" altLang="fr-FR" sz="900" dirty="0">
                <a:latin typeface="+mn-lt"/>
                <a:ea typeface="Arial" pitchFamily="34" charset="0"/>
                <a:cs typeface="Arial" pitchFamily="34" charset="0"/>
              </a:rPr>
              <a:t>=</a:t>
            </a:r>
            <a:r>
              <a:rPr lang="de-CH" altLang="fr-FR" sz="900" dirty="0" err="1">
                <a:latin typeface="+mn-lt"/>
                <a:ea typeface="Arial" pitchFamily="34" charset="0"/>
                <a:cs typeface="Arial" pitchFamily="34" charset="0"/>
              </a:rPr>
              <a:t>item-global&amp;doc_library</a:t>
            </a:r>
            <a:r>
              <a:rPr lang="de-CH" altLang="fr-FR" sz="900" dirty="0">
                <a:latin typeface="+mn-lt"/>
                <a:ea typeface="Arial" pitchFamily="34" charset="0"/>
                <a:cs typeface="Arial" pitchFamily="34" charset="0"/>
              </a:rPr>
              <a:t>=</a:t>
            </a:r>
            <a:r>
              <a:rPr lang="de-CH" altLang="fr-FR" sz="900" dirty="0" err="1">
                <a:latin typeface="+mn-lt"/>
                <a:ea typeface="Arial" pitchFamily="34" charset="0"/>
                <a:cs typeface="Arial" pitchFamily="34" charset="0"/>
              </a:rPr>
              <a:t>LUX01&amp;doc_number</a:t>
            </a:r>
            <a:r>
              <a:rPr lang="de-CH" altLang="fr-FR" sz="900" dirty="0">
                <a:latin typeface="+mn-lt"/>
                <a:ea typeface="Arial" pitchFamily="34" charset="0"/>
                <a:cs typeface="Arial" pitchFamily="34" charset="0"/>
              </a:rPr>
              <a:t>=</a:t>
            </a:r>
            <a:r>
              <a:rPr lang="de-CH" altLang="fr-FR" sz="900" dirty="0" err="1">
                <a:latin typeface="+mn-lt"/>
                <a:ea typeface="Arial" pitchFamily="34" charset="0"/>
                <a:cs typeface="Arial" pitchFamily="34" charset="0"/>
              </a:rPr>
              <a:t>000095765&amp;year</a:t>
            </a:r>
            <a:r>
              <a:rPr lang="de-CH" altLang="fr-FR" sz="900" dirty="0">
                <a:latin typeface="+mn-lt"/>
                <a:ea typeface="Arial" pitchFamily="34" charset="0"/>
                <a:cs typeface="Arial" pitchFamily="34" charset="0"/>
              </a:rPr>
              <a:t>=&amp;</a:t>
            </a:r>
            <a:r>
              <a:rPr lang="de-CH" altLang="fr-FR" sz="900" dirty="0" err="1">
                <a:latin typeface="+mn-lt"/>
                <a:ea typeface="Arial" pitchFamily="34" charset="0"/>
                <a:cs typeface="Arial" pitchFamily="34" charset="0"/>
              </a:rPr>
              <a:t>volume</a:t>
            </a:r>
            <a:r>
              <a:rPr lang="de-CH" altLang="fr-FR" sz="900" dirty="0">
                <a:latin typeface="+mn-lt"/>
                <a:ea typeface="Arial" pitchFamily="34" charset="0"/>
                <a:cs typeface="Arial" pitchFamily="34" charset="0"/>
              </a:rPr>
              <a:t>=&amp;</a:t>
            </a:r>
            <a:r>
              <a:rPr lang="de-CH" altLang="fr-FR" sz="900" dirty="0" err="1">
                <a:latin typeface="+mn-lt"/>
                <a:ea typeface="Arial" pitchFamily="34" charset="0"/>
                <a:cs typeface="Arial" pitchFamily="34" charset="0"/>
              </a:rPr>
              <a:t>sub_library</a:t>
            </a:r>
            <a:r>
              <a:rPr lang="de-CH" altLang="fr-FR" sz="900" dirty="0">
                <a:latin typeface="+mn-lt"/>
                <a:ea typeface="Arial" pitchFamily="34" charset="0"/>
                <a:cs typeface="Arial" pitchFamily="34" charset="0"/>
              </a:rPr>
              <a:t>=</a:t>
            </a:r>
            <a:r>
              <a:rPr lang="de-CH" altLang="fr-FR" sz="900" dirty="0" err="1">
                <a:latin typeface="+mn-lt"/>
                <a:ea typeface="Arial" pitchFamily="34" charset="0"/>
                <a:cs typeface="Arial" pitchFamily="34" charset="0"/>
              </a:rPr>
              <a:t>CNA</a:t>
            </a:r>
            <a:r>
              <a:rPr lang="de-CH" altLang="fr-FR" sz="900" dirty="0">
                <a:latin typeface="+mn-lt"/>
                <a:ea typeface="Arial" pitchFamily="34" charset="0"/>
                <a:cs typeface="Arial" pitchFamily="34" charset="0"/>
              </a:rPr>
              <a:t> </a:t>
            </a:r>
            <a:r>
              <a:rPr lang="fr-CH" altLang="fr-FR" sz="900" dirty="0">
                <a:latin typeface="+mn-lt"/>
                <a:ea typeface="Arial" pitchFamily="34" charset="0"/>
                <a:cs typeface="Arial" pitchFamily="34" charset="0"/>
              </a:rPr>
              <a:t> </a:t>
            </a:r>
          </a:p>
          <a:p>
            <a:pPr lvl="1">
              <a:lnSpc>
                <a:spcPct val="90000"/>
              </a:lnSpc>
            </a:pPr>
            <a:r>
              <a:rPr lang="de-CH" altLang="fr-FR" sz="3200" dirty="0">
                <a:latin typeface="+mn-lt"/>
                <a:ea typeface="ＭＳ Ｐゴシック" pitchFamily="34" charset="-128"/>
                <a:cs typeface="Arial" pitchFamily="34" charset="0"/>
              </a:rPr>
              <a:t>Lou Koster: «Der Geiger von Echternach»</a:t>
            </a:r>
          </a:p>
          <a:p>
            <a:pPr lvl="2">
              <a:lnSpc>
                <a:spcPct val="90000"/>
              </a:lnSpc>
            </a:pPr>
            <a:r>
              <a:rPr lang="de-CH" altLang="fr-FR" sz="900" dirty="0" err="1">
                <a:solidFill>
                  <a:srgbClr val="FF0000"/>
                </a:solidFill>
                <a:latin typeface="+mn-lt"/>
                <a:ea typeface="Arial" pitchFamily="34" charset="0"/>
                <a:cs typeface="Arial" pitchFamily="34" charset="0"/>
              </a:rPr>
              <a:t>CNA</a:t>
            </a:r>
            <a:r>
              <a:rPr lang="de-CH" altLang="fr-FR" sz="900" dirty="0">
                <a:latin typeface="+mn-lt"/>
                <a:ea typeface="Arial" pitchFamily="34" charset="0"/>
                <a:cs typeface="Arial" pitchFamily="34" charset="0"/>
              </a:rPr>
              <a:t> http://</a:t>
            </a:r>
            <a:r>
              <a:rPr lang="de-CH" altLang="fr-FR" sz="900" dirty="0" err="1">
                <a:latin typeface="+mn-lt"/>
                <a:ea typeface="Arial" pitchFamily="34" charset="0"/>
                <a:cs typeface="Arial" pitchFamily="34" charset="0"/>
              </a:rPr>
              <a:t>catalog.bibnet.lu</a:t>
            </a:r>
            <a:r>
              <a:rPr lang="de-CH" altLang="fr-FR" sz="900" dirty="0">
                <a:latin typeface="+mn-lt"/>
                <a:ea typeface="Arial" pitchFamily="34" charset="0"/>
                <a:cs typeface="Arial" pitchFamily="34" charset="0"/>
              </a:rPr>
              <a:t>/F/</a:t>
            </a:r>
            <a:r>
              <a:rPr lang="de-CH" altLang="fr-FR" sz="900" dirty="0" err="1">
                <a:latin typeface="+mn-lt"/>
                <a:ea typeface="Arial" pitchFamily="34" charset="0"/>
                <a:cs typeface="Arial" pitchFamily="34" charset="0"/>
              </a:rPr>
              <a:t>7XEVTXC1LH8A3PGK1VFRUMJS2IRHHKDUF6B94544BQQ5A5JA34-28774?func</a:t>
            </a:r>
            <a:r>
              <a:rPr lang="de-CH" altLang="fr-FR" sz="900" dirty="0">
                <a:latin typeface="+mn-lt"/>
                <a:ea typeface="Arial" pitchFamily="34" charset="0"/>
                <a:cs typeface="Arial" pitchFamily="34" charset="0"/>
              </a:rPr>
              <a:t>=</a:t>
            </a:r>
            <a:r>
              <a:rPr lang="de-CH" altLang="fr-FR" sz="900" dirty="0" err="1">
                <a:latin typeface="+mn-lt"/>
                <a:ea typeface="Arial" pitchFamily="34" charset="0"/>
                <a:cs typeface="Arial" pitchFamily="34" charset="0"/>
              </a:rPr>
              <a:t>item-global&amp;doc_library</a:t>
            </a:r>
            <a:r>
              <a:rPr lang="de-CH" altLang="fr-FR" sz="900" dirty="0">
                <a:latin typeface="+mn-lt"/>
                <a:ea typeface="Arial" pitchFamily="34" charset="0"/>
                <a:cs typeface="Arial" pitchFamily="34" charset="0"/>
              </a:rPr>
              <a:t>=</a:t>
            </a:r>
            <a:r>
              <a:rPr lang="de-CH" altLang="fr-FR" sz="900" dirty="0" err="1">
                <a:latin typeface="+mn-lt"/>
                <a:ea typeface="Arial" pitchFamily="34" charset="0"/>
                <a:cs typeface="Arial" pitchFamily="34" charset="0"/>
              </a:rPr>
              <a:t>LUX01&amp;doc_number</a:t>
            </a:r>
            <a:r>
              <a:rPr lang="de-CH" altLang="fr-FR" sz="900" dirty="0">
                <a:latin typeface="+mn-lt"/>
                <a:ea typeface="Arial" pitchFamily="34" charset="0"/>
                <a:cs typeface="Arial" pitchFamily="34" charset="0"/>
              </a:rPr>
              <a:t>=</a:t>
            </a:r>
            <a:r>
              <a:rPr lang="de-CH" altLang="fr-FR" sz="900" dirty="0" err="1">
                <a:latin typeface="+mn-lt"/>
                <a:ea typeface="Arial" pitchFamily="34" charset="0"/>
                <a:cs typeface="Arial" pitchFamily="34" charset="0"/>
              </a:rPr>
              <a:t>000969211&amp;year</a:t>
            </a:r>
            <a:r>
              <a:rPr lang="de-CH" altLang="fr-FR" sz="900" dirty="0">
                <a:latin typeface="+mn-lt"/>
                <a:ea typeface="Arial" pitchFamily="34" charset="0"/>
                <a:cs typeface="Arial" pitchFamily="34" charset="0"/>
              </a:rPr>
              <a:t>=&amp;</a:t>
            </a:r>
            <a:r>
              <a:rPr lang="de-CH" altLang="fr-FR" sz="900" dirty="0" err="1">
                <a:latin typeface="+mn-lt"/>
                <a:ea typeface="Arial" pitchFamily="34" charset="0"/>
                <a:cs typeface="Arial" pitchFamily="34" charset="0"/>
              </a:rPr>
              <a:t>volume</a:t>
            </a:r>
            <a:r>
              <a:rPr lang="de-CH" altLang="fr-FR" sz="900" dirty="0">
                <a:latin typeface="+mn-lt"/>
                <a:ea typeface="Arial" pitchFamily="34" charset="0"/>
                <a:cs typeface="Arial" pitchFamily="34" charset="0"/>
              </a:rPr>
              <a:t>=&amp;</a:t>
            </a:r>
            <a:r>
              <a:rPr lang="de-CH" altLang="fr-FR" sz="900" dirty="0" err="1">
                <a:latin typeface="+mn-lt"/>
                <a:ea typeface="Arial" pitchFamily="34" charset="0"/>
                <a:cs typeface="Arial" pitchFamily="34" charset="0"/>
              </a:rPr>
              <a:t>sub_library</a:t>
            </a:r>
            <a:r>
              <a:rPr lang="de-CH" altLang="fr-FR" sz="900" dirty="0">
                <a:latin typeface="+mn-lt"/>
                <a:ea typeface="Arial" pitchFamily="34" charset="0"/>
                <a:cs typeface="Arial" pitchFamily="34" charset="0"/>
              </a:rPr>
              <a:t>=</a:t>
            </a:r>
            <a:r>
              <a:rPr lang="de-CH" altLang="fr-FR" sz="900" dirty="0" err="1">
                <a:latin typeface="+mn-lt"/>
                <a:ea typeface="Arial" pitchFamily="34" charset="0"/>
                <a:cs typeface="Arial" pitchFamily="34" charset="0"/>
              </a:rPr>
              <a:t>CNA</a:t>
            </a:r>
            <a:endParaRPr lang="de-CH" altLang="fr-FR" sz="900" dirty="0">
              <a:latin typeface="+mn-lt"/>
              <a:ea typeface="Arial" pitchFamily="34" charset="0"/>
              <a:cs typeface="Arial" pitchFamily="34" charset="0"/>
            </a:endParaRP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endParaRPr>
          </a:p>
        </p:txBody>
      </p:sp>
      <p:pic>
        <p:nvPicPr>
          <p:cNvPr id="2" name="KosterGeiger von Echternach(Springp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77400" y="3718719"/>
            <a:ext cx="609600" cy="609600"/>
          </a:xfrm>
          <a:prstGeom prst="rect">
            <a:avLst/>
          </a:prstGeom>
        </p:spPr>
      </p:pic>
      <p:pic>
        <p:nvPicPr>
          <p:cNvPr id="3" name="SpringprozessionScenesLuxembourgeoises.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0537168" y="2898037"/>
            <a:ext cx="609600" cy="609600"/>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itle 1"/>
          <p:cNvSpPr txBox="1">
            <a:spLocks/>
          </p:cNvSpPr>
          <p:nvPr/>
        </p:nvSpPr>
        <p:spPr>
          <a:xfrm>
            <a:off x="431043" y="222076"/>
            <a:ext cx="1132991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accent1">
                    <a:lumMod val="75000"/>
                  </a:schemeClr>
                </a:solidFill>
                <a:latin typeface="Calibri" panose="020F050202020403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CH" altLang="fr-FR" sz="4400" b="0"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itchFamily="34" charset="-128"/>
                <a:cs typeface="+mj-cs"/>
              </a:rPr>
              <a:t>3,5. Aspekt – Popularisierung der Tanzmelodie</a:t>
            </a:r>
            <a:endParaRPr kumimoji="0" lang="fr-CH" altLang="fr-FR" sz="4400" b="0" i="0" u="none" strike="noStrike" kern="1200" cap="none" spc="0" normalizeH="0" baseline="0" noProof="0" dirty="0">
              <a:ln>
                <a:noFill/>
              </a:ln>
              <a:solidFill>
                <a:srgbClr val="4472C4">
                  <a:lumMod val="75000"/>
                </a:srgbClr>
              </a:solidFill>
              <a:effectLst/>
              <a:uLnTx/>
              <a:uFillTx/>
              <a:latin typeface="Calibri" panose="020F0502020204030204"/>
              <a:ea typeface="ＭＳ Ｐゴシック" pitchFamily="34" charset="-128"/>
              <a:cs typeface="+mj-cs"/>
            </a:endParaRPr>
          </a:p>
        </p:txBody>
      </p:sp>
      <p:pic>
        <p:nvPicPr>
          <p:cNvPr id="8" name="Grafik 7">
            <a:extLst>
              <a:ext uri="{FF2B5EF4-FFF2-40B4-BE49-F238E27FC236}">
                <a16:creationId xmlns:a16="http://schemas.microsoft.com/office/drawing/2014/main" id="{14604D8A-2343-0E4B-AF14-582488D9F3ED}"/>
              </a:ext>
            </a:extLst>
          </p:cNvPr>
          <p:cNvPicPr>
            <a:picLocks noChangeAspect="1"/>
          </p:cNvPicPr>
          <p:nvPr/>
        </p:nvPicPr>
        <p:blipFill>
          <a:blip r:embed="rId9"/>
          <a:stretch>
            <a:fillRect/>
          </a:stretch>
        </p:blipFill>
        <p:spPr>
          <a:xfrm>
            <a:off x="11323407" y="21632"/>
            <a:ext cx="844706" cy="714751"/>
          </a:xfrm>
          <a:prstGeom prst="rect">
            <a:avLst/>
          </a:prstGeom>
        </p:spPr>
      </p:pic>
    </p:spTree>
    <p:extLst>
      <p:ext uri="{BB962C8B-B14F-4D97-AF65-F5344CB8AC3E}">
        <p14:creationId xmlns:p14="http://schemas.microsoft.com/office/powerpoint/2010/main" val="554846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6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6258"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algn="ctr"/>
            <a:r>
              <a:rPr lang="de-CH" altLang="fr-FR" dirty="0">
                <a:latin typeface="+mn-lt"/>
                <a:ea typeface="ＭＳ Ｐゴシック" pitchFamily="34" charset="-128"/>
              </a:rPr>
              <a:t>Echternach – </a:t>
            </a:r>
            <a:r>
              <a:rPr lang="de-CH" altLang="fr-FR" dirty="0" err="1">
                <a:latin typeface="+mn-lt"/>
                <a:ea typeface="ＭＳ Ｐゴシック" pitchFamily="34" charset="-128"/>
              </a:rPr>
              <a:t>Willibrord</a:t>
            </a:r>
            <a:r>
              <a:rPr lang="de-CH" altLang="fr-FR" dirty="0">
                <a:latin typeface="+mn-lt"/>
                <a:ea typeface="ＭＳ Ｐゴシック" pitchFamily="34" charset="-128"/>
              </a:rPr>
              <a:t> – Springprozession</a:t>
            </a:r>
            <a:endParaRPr lang="fr-CH" altLang="fr-FR" dirty="0">
              <a:latin typeface="+mn-lt"/>
              <a:ea typeface="ＭＳ Ｐゴシック" pitchFamily="34" charset="-128"/>
            </a:endParaRPr>
          </a:p>
        </p:txBody>
      </p:sp>
      <p:sp>
        <p:nvSpPr>
          <p:cNvPr id="72706" name="Content Placeholder 2"/>
          <p:cNvSpPr>
            <a:spLocks noGrp="1"/>
          </p:cNvSpPr>
          <p:nvPr>
            <p:ph idx="1"/>
          </p:nvPr>
        </p:nvSpPr>
        <p:spPr/>
        <p:txBody>
          <a:bodyPr anchor="ctr">
            <a:normAutofit/>
          </a:bodyPr>
          <a:lstStyle/>
          <a:p>
            <a:pPr>
              <a:lnSpc>
                <a:spcPct val="90000"/>
              </a:lnSpc>
            </a:pPr>
            <a:r>
              <a:rPr lang="de-CH" altLang="fr-FR" sz="3000" dirty="0" err="1">
                <a:ea typeface="ＭＳ Ｐゴシック" pitchFamily="34" charset="-128"/>
                <a:cs typeface="ＭＳ Ｐゴシック" pitchFamily="34" charset="-128"/>
              </a:rPr>
              <a:t>Willibrord</a:t>
            </a:r>
            <a:r>
              <a:rPr lang="de-CH" altLang="fr-FR" sz="3000" dirty="0">
                <a:ea typeface="ＭＳ Ｐゴシック" pitchFamily="34" charset="-128"/>
                <a:cs typeface="ＭＳ Ｐゴシック" pitchFamily="34" charset="-128"/>
              </a:rPr>
              <a:t> </a:t>
            </a:r>
          </a:p>
          <a:p>
            <a:pPr lvl="1"/>
            <a:r>
              <a:rPr lang="de-CH" altLang="fr-FR" sz="2600" dirty="0">
                <a:ea typeface="ＭＳ Ｐゴシック" pitchFamily="34" charset="-128"/>
                <a:cs typeface="ＭＳ Ｐゴシック" pitchFamily="34" charset="-128"/>
              </a:rPr>
              <a:t>Irischer Missionar</a:t>
            </a:r>
          </a:p>
          <a:p>
            <a:pPr lvl="1"/>
            <a:r>
              <a:rPr lang="de-CH" altLang="fr-FR" sz="2600" dirty="0">
                <a:ea typeface="ＭＳ Ｐゴシック" pitchFamily="34" charset="-128"/>
                <a:cs typeface="ＭＳ Ｐゴシック" pitchFamily="34" charset="-128"/>
              </a:rPr>
              <a:t>Erster Bischof von Utrecht</a:t>
            </a:r>
          </a:p>
          <a:p>
            <a:pPr lvl="1"/>
            <a:r>
              <a:rPr lang="de-CH" altLang="fr-FR" sz="2600" dirty="0">
                <a:ea typeface="ＭＳ Ｐゴシック" pitchFamily="34" charset="-128"/>
                <a:cs typeface="ＭＳ Ｐゴシック" pitchFamily="34" charset="-128"/>
              </a:rPr>
              <a:t>Gründete die Abtei Echternach im Jahre 698</a:t>
            </a:r>
          </a:p>
          <a:p>
            <a:pPr lvl="1"/>
            <a:r>
              <a:rPr lang="de-CH" altLang="fr-FR" sz="2600" dirty="0">
                <a:ea typeface="ＭＳ Ｐゴシック" pitchFamily="34" charset="-128"/>
                <a:cs typeface="ＭＳ Ｐゴシック" pitchFamily="34" charset="-128"/>
              </a:rPr>
              <a:t>Starb im Jahre 739 und liegt in Echternach begraben</a:t>
            </a:r>
          </a:p>
          <a:p>
            <a:pPr lvl="1"/>
            <a:r>
              <a:rPr lang="de-CH" altLang="fr-FR" sz="2600" dirty="0">
                <a:ea typeface="ＭＳ Ｐゴシック" pitchFamily="34" charset="-128"/>
                <a:cs typeface="ＭＳ Ｐゴシック" pitchFamily="34" charset="-128"/>
              </a:rPr>
              <a:t>Soll Heilung bei Nerven- bzw. Bewegungskrankheiten gebracht haben</a:t>
            </a:r>
            <a:br>
              <a:rPr lang="de-CH" altLang="fr-FR" sz="2600" dirty="0">
                <a:ea typeface="ＭＳ Ｐゴシック" pitchFamily="34" charset="-128"/>
                <a:cs typeface="ＭＳ Ｐゴシック" pitchFamily="34" charset="-128"/>
              </a:rPr>
            </a:br>
            <a:r>
              <a:rPr lang="de-CH" altLang="fr-FR" sz="1000" dirty="0">
                <a:ea typeface="ＭＳ Ｐゴシック" pitchFamily="34" charset="-128"/>
                <a:cs typeface="ＭＳ Ｐゴシック" pitchFamily="34" charset="-128"/>
              </a:rPr>
              <a:t>http://www.willibrord.lu/rubrique4/Saint-Willibrord/The-life-of-Saint-Willibrord</a:t>
            </a:r>
            <a:br>
              <a:rPr lang="de-CH" altLang="fr-FR" sz="1000" dirty="0">
                <a:ea typeface="ＭＳ Ｐゴシック" pitchFamily="34" charset="-128"/>
                <a:cs typeface="ＭＳ Ｐゴシック" pitchFamily="34" charset="-128"/>
              </a:rPr>
            </a:br>
            <a:endParaRPr lang="de-CH" altLang="fr-FR" sz="1000" dirty="0">
              <a:ea typeface="ＭＳ Ｐゴシック" pitchFamily="34" charset="-128"/>
              <a:cs typeface="ＭＳ Ｐゴシック" pitchFamily="34" charset="-128"/>
            </a:endParaRPr>
          </a:p>
          <a:p>
            <a:r>
              <a:rPr lang="de-CH" altLang="fr-FR" sz="3000" b="1" dirty="0">
                <a:solidFill>
                  <a:srgbClr val="FF0000"/>
                </a:solidFill>
                <a:ea typeface="ＭＳ Ｐゴシック" pitchFamily="34" charset="-128"/>
              </a:rPr>
              <a:t>3 </a:t>
            </a:r>
            <a:r>
              <a:rPr lang="de-CH" sz="3000" b="1" dirty="0">
                <a:solidFill>
                  <a:srgbClr val="FF0000"/>
                </a:solidFill>
                <a:ea typeface="ＭＳ Ｐゴシック" pitchFamily="34" charset="-128"/>
              </a:rPr>
              <a:t>½ Aspekte in Zusammenhang mit Musik</a:t>
            </a:r>
          </a:p>
          <a:p>
            <a:pPr lvl="1"/>
            <a:r>
              <a:rPr lang="de-CH" altLang="fr-FR" sz="2600" dirty="0">
                <a:ea typeface="ＭＳ Ｐゴシック" pitchFamily="34" charset="-128"/>
                <a:cs typeface="ＭＳ Ｐゴシック" pitchFamily="34" charset="-128"/>
              </a:rPr>
              <a:t>Heilung bei Nervenkrankheiten: 2</a:t>
            </a:r>
            <a:r>
              <a:rPr lang="de-CH" sz="1400" dirty="0">
                <a:ea typeface="ＭＳ Ｐゴシック" pitchFamily="34" charset="-128"/>
              </a:rPr>
              <a:t> ½ </a:t>
            </a:r>
            <a:r>
              <a:rPr lang="de-CH" sz="2600" dirty="0">
                <a:ea typeface="ＭＳ Ｐゴシック" pitchFamily="34" charset="-128"/>
              </a:rPr>
              <a:t>Aspekte können dieser Begebenheit zugeordnet  werden</a:t>
            </a:r>
            <a:endParaRPr lang="de-CH" altLang="fr-FR" sz="2600" dirty="0">
              <a:ea typeface="ＭＳ Ｐゴシック" pitchFamily="34" charset="-128"/>
            </a:endParaRP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EE4BF47E-025C-524B-A49A-D7D8076D379B}"/>
              </a:ext>
            </a:extLst>
          </p:cNvPr>
          <p:cNvPicPr>
            <a:picLocks noChangeAspect="1"/>
          </p:cNvPicPr>
          <p:nvPr/>
        </p:nvPicPr>
        <p:blipFill>
          <a:blip r:embed="rId3"/>
          <a:stretch>
            <a:fillRect/>
          </a:stretch>
        </p:blipFill>
        <p:spPr>
          <a:xfrm>
            <a:off x="11323407" y="21632"/>
            <a:ext cx="844706" cy="714751"/>
          </a:xfrm>
          <a:prstGeom prst="rect">
            <a:avLst/>
          </a:prstGeom>
        </p:spPr>
      </p:pic>
    </p:spTree>
    <p:extLst>
      <p:ext uri="{BB962C8B-B14F-4D97-AF65-F5344CB8AC3E}">
        <p14:creationId xmlns:p14="http://schemas.microsoft.com/office/powerpoint/2010/main" val="2511275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2"/>
          <p:cNvSpPr txBox="1">
            <a:spLocks/>
          </p:cNvSpPr>
          <p:nvPr/>
        </p:nvSpPr>
        <p:spPr>
          <a:xfrm>
            <a:off x="2927648" y="4672948"/>
            <a:ext cx="6400800" cy="1752600"/>
          </a:xfrm>
          <a:prstGeom prst="rect">
            <a:avLst/>
          </a:prstGeom>
        </p:spPr>
        <p:txBody>
          <a:bodyPr/>
          <a:lstStyle>
            <a:lvl1pPr marL="228600" indent="-228600" algn="l" rtl="0" eaLnBrk="1" fontAlgn="base" hangingPunct="1">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3pPr>
            <a:lvl4pPr marL="9144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14400" rtl="0" eaLnBrk="1" fontAlgn="base" latinLnBrk="0" hangingPunct="1">
              <a:lnSpc>
                <a:spcPct val="100000"/>
              </a:lnSpc>
              <a:spcBef>
                <a:spcPts val="2000"/>
              </a:spcBef>
              <a:spcAft>
                <a:spcPct val="0"/>
              </a:spcAft>
              <a:buClr>
                <a:srgbClr val="4472C4"/>
              </a:buClr>
              <a:buSzPct val="75000"/>
              <a:buFont typeface="Wingdings" charset="0"/>
              <a:buChar char="n"/>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ＭＳ Ｐゴシック" charset="0"/>
              </a:rPr>
              <a:t>Damien </a:t>
            </a:r>
            <a:r>
              <a:rPr kumimoji="0" lang="en-US" sz="2000" b="1" i="0" u="none" strike="noStrike" kern="1200" cap="none" spc="0" normalizeH="0" baseline="0" noProof="0" dirty="0" err="1">
                <a:ln>
                  <a:noFill/>
                </a:ln>
                <a:solidFill>
                  <a:srgbClr val="0070C0"/>
                </a:solidFill>
                <a:effectLst/>
                <a:uLnTx/>
                <a:uFillTx/>
                <a:latin typeface="Calibri" panose="020F0502020204030204"/>
                <a:ea typeface="ＭＳ Ｐゴシック" charset="0"/>
              </a:rPr>
              <a:t>Sagrillo</a:t>
            </a:r>
            <a:endParaRPr kumimoji="0" lang="en-US" sz="2000" b="1" i="0" u="none" strike="noStrike" kern="1200" cap="none" spc="0" normalizeH="0" baseline="0" noProof="0" dirty="0">
              <a:ln>
                <a:noFill/>
              </a:ln>
              <a:solidFill>
                <a:srgbClr val="0070C0"/>
              </a:solidFill>
              <a:effectLst/>
              <a:uLnTx/>
              <a:uFillTx/>
              <a:latin typeface="Calibri" panose="020F0502020204030204"/>
              <a:ea typeface="ＭＳ Ｐゴシック" charset="0"/>
            </a:endParaRPr>
          </a:p>
        </p:txBody>
      </p:sp>
      <p:sp>
        <p:nvSpPr>
          <p:cNvPr id="6" name="Rechteck 1"/>
          <p:cNvSpPr/>
          <p:nvPr/>
        </p:nvSpPr>
        <p:spPr>
          <a:xfrm>
            <a:off x="4168397" y="3871543"/>
            <a:ext cx="5672019" cy="707886"/>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4000" b="1" i="0" u="none" strike="noStrike" kern="1200" cap="none" spc="0" normalizeH="0" baseline="0" noProof="0" dirty="0">
                <a:ln>
                  <a:noFill/>
                </a:ln>
                <a:solidFill>
                  <a:srgbClr val="0070C0"/>
                </a:solidFill>
                <a:effectLst/>
                <a:uLnTx/>
                <a:uFillTx/>
                <a:latin typeface="Calibri" panose="020F0502020204030204"/>
                <a:ea typeface="+mn-ea"/>
                <a:cs typeface="+mn-cs"/>
              </a:rPr>
              <a:t>Köszönöm a figyelmet</a:t>
            </a:r>
            <a:endParaRPr kumimoji="0" lang="de-LU" sz="40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 name="Rechteck 6"/>
          <p:cNvSpPr/>
          <p:nvPr/>
        </p:nvSpPr>
        <p:spPr>
          <a:xfrm rot="20504447">
            <a:off x="3824267" y="2701626"/>
            <a:ext cx="4731232" cy="584775"/>
          </a:xfrm>
          <a:prstGeom prst="rect">
            <a:avLst/>
          </a:prstGeom>
          <a:solidFill>
            <a:schemeClr val="accent4">
              <a:lumMod val="60000"/>
              <a:lumOff val="4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070C0"/>
                </a:solidFill>
                <a:effectLst/>
                <a:uLnTx/>
                <a:uFillTx/>
                <a:latin typeface="Calibri" panose="020F0502020204030204"/>
                <a:ea typeface="+mn-ea"/>
                <a:cs typeface="+mn-cs"/>
              </a:rPr>
              <a:t>Merci pour votre attention</a:t>
            </a:r>
            <a:endParaRPr kumimoji="0" lang="de-LU"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8" name="Rechteck 7"/>
          <p:cNvSpPr/>
          <p:nvPr/>
        </p:nvSpPr>
        <p:spPr>
          <a:xfrm rot="2712287">
            <a:off x="5826872" y="1817164"/>
            <a:ext cx="5521063" cy="584775"/>
          </a:xfrm>
          <a:prstGeom prst="rect">
            <a:avLst/>
          </a:prstGeom>
          <a:solidFill>
            <a:schemeClr val="accent1">
              <a:lumMod val="40000"/>
              <a:lumOff val="60000"/>
            </a:schemeClr>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0070C0"/>
                </a:solidFill>
                <a:effectLst/>
                <a:uLnTx/>
                <a:uFillTx/>
                <a:latin typeface="Calibri" panose="020F0502020204030204"/>
                <a:ea typeface="+mn-ea"/>
                <a:cs typeface="+mn-cs"/>
              </a:rPr>
              <a:t>Danke für Ihre Aufmerksamkeit</a:t>
            </a:r>
            <a:endParaRPr kumimoji="0" lang="de-LU"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9" name="Rechteck 8"/>
          <p:cNvSpPr/>
          <p:nvPr/>
        </p:nvSpPr>
        <p:spPr>
          <a:xfrm rot="20123759">
            <a:off x="1731603" y="1079048"/>
            <a:ext cx="5040162" cy="584775"/>
          </a:xfrm>
          <a:prstGeom prst="rect">
            <a:avLst/>
          </a:prstGeom>
          <a:solidFill>
            <a:srgbClr val="FFC000"/>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LU" sz="3200" b="1" i="0" u="none" strike="noStrike" kern="1200" cap="none" spc="0" normalizeH="0" baseline="0" noProof="0" dirty="0">
                <a:ln>
                  <a:noFill/>
                </a:ln>
                <a:solidFill>
                  <a:srgbClr val="0070C0"/>
                </a:solidFill>
                <a:effectLst/>
                <a:uLnTx/>
                <a:uFillTx/>
                <a:latin typeface="Calibri" panose="020F0502020204030204"/>
                <a:ea typeface="+mn-ea"/>
                <a:cs typeface="+mn-cs"/>
              </a:rPr>
              <a:t>Merci </a:t>
            </a:r>
            <a:r>
              <a:rPr kumimoji="0" lang="de-LU" sz="3200" b="1" i="0" u="none" strike="noStrike" kern="1200" cap="none" spc="0" normalizeH="0" baseline="0" noProof="0" dirty="0" err="1">
                <a:ln>
                  <a:noFill/>
                </a:ln>
                <a:solidFill>
                  <a:srgbClr val="0070C0"/>
                </a:solidFill>
                <a:effectLst/>
                <a:uLnTx/>
                <a:uFillTx/>
                <a:latin typeface="Calibri" panose="020F0502020204030204"/>
                <a:ea typeface="+mn-ea"/>
                <a:cs typeface="+mn-cs"/>
              </a:rPr>
              <a:t>fir</a:t>
            </a:r>
            <a:r>
              <a:rPr kumimoji="0" lang="de-LU" sz="32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de-LU" sz="3200" b="1" i="0" u="none" strike="noStrike" kern="1200" cap="none" spc="0" normalizeH="0" baseline="0" noProof="0" dirty="0" err="1">
                <a:ln>
                  <a:noFill/>
                </a:ln>
                <a:solidFill>
                  <a:srgbClr val="0070C0"/>
                </a:solidFill>
                <a:effectLst/>
                <a:uLnTx/>
                <a:uFillTx/>
                <a:latin typeface="Calibri" panose="020F0502020204030204"/>
                <a:ea typeface="+mn-ea"/>
                <a:cs typeface="+mn-cs"/>
              </a:rPr>
              <a:t>Äert</a:t>
            </a:r>
            <a:r>
              <a:rPr kumimoji="0" lang="de-LU" sz="32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de-LU" sz="3200" b="1" i="0" u="none" strike="noStrike" kern="1200" cap="none" spc="0" normalizeH="0" baseline="0" noProof="0" dirty="0" err="1">
                <a:ln>
                  <a:noFill/>
                </a:ln>
                <a:solidFill>
                  <a:srgbClr val="0070C0"/>
                </a:solidFill>
                <a:effectLst/>
                <a:uLnTx/>
                <a:uFillTx/>
                <a:latin typeface="Calibri" panose="020F0502020204030204"/>
                <a:ea typeface="+mn-ea"/>
                <a:cs typeface="+mn-cs"/>
              </a:rPr>
              <a:t>Nolauschteren</a:t>
            </a:r>
            <a:endParaRPr kumimoji="0" lang="de-LU"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0" name="Rechteck 10"/>
          <p:cNvSpPr/>
          <p:nvPr/>
        </p:nvSpPr>
        <p:spPr>
          <a:xfrm rot="19394740">
            <a:off x="1367203" y="2833715"/>
            <a:ext cx="4384744" cy="584775"/>
          </a:xfrm>
          <a:prstGeom prst="rect">
            <a:avLst/>
          </a:prstGeom>
          <a:solidFill>
            <a:srgbClr val="00B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0C0"/>
                </a:solidFill>
                <a:effectLst/>
                <a:uLnTx/>
                <a:uFillTx/>
                <a:latin typeface="Calibri" panose="020F0502020204030204"/>
                <a:ea typeface="+mn-ea"/>
                <a:cs typeface="+mn-cs"/>
              </a:rPr>
              <a:t>Grazie per l'attenzione</a:t>
            </a:r>
            <a:endParaRPr kumimoji="0" lang="de-LU"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1" name="Rechteck 9"/>
          <p:cNvSpPr/>
          <p:nvPr/>
        </p:nvSpPr>
        <p:spPr>
          <a:xfrm rot="21239590">
            <a:off x="3735618" y="5344838"/>
            <a:ext cx="5360440" cy="584775"/>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err="1">
                <a:ln>
                  <a:noFill/>
                </a:ln>
                <a:solidFill>
                  <a:srgbClr val="0070C0"/>
                </a:solidFill>
                <a:effectLst/>
                <a:uLnTx/>
                <a:uFillTx/>
                <a:latin typeface="Calibri" panose="020F0502020204030204"/>
                <a:ea typeface="+mn-ea"/>
                <a:cs typeface="+mn-cs"/>
              </a:rPr>
              <a:t>Thank</a:t>
            </a:r>
            <a:r>
              <a:rPr kumimoji="0" lang="fr-FR" sz="32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fr-FR" sz="3200" b="1" i="0" u="none" strike="noStrike" kern="1200" cap="none" spc="0" normalizeH="0" baseline="0" noProof="0" dirty="0" err="1">
                <a:ln>
                  <a:noFill/>
                </a:ln>
                <a:solidFill>
                  <a:srgbClr val="0070C0"/>
                </a:solidFill>
                <a:effectLst/>
                <a:uLnTx/>
                <a:uFillTx/>
                <a:latin typeface="Calibri" panose="020F0502020204030204"/>
                <a:ea typeface="+mn-ea"/>
                <a:cs typeface="+mn-cs"/>
              </a:rPr>
              <a:t>you</a:t>
            </a:r>
            <a:r>
              <a:rPr kumimoji="0" lang="fr-FR" sz="3200" b="1" i="0" u="none" strike="noStrike" kern="1200" cap="none" spc="0" normalizeH="0" baseline="0" noProof="0" dirty="0">
                <a:ln>
                  <a:noFill/>
                </a:ln>
                <a:solidFill>
                  <a:srgbClr val="0070C0"/>
                </a:solidFill>
                <a:effectLst/>
                <a:uLnTx/>
                <a:uFillTx/>
                <a:latin typeface="Calibri" panose="020F0502020204030204"/>
                <a:ea typeface="+mn-ea"/>
                <a:cs typeface="+mn-cs"/>
              </a:rPr>
              <a:t> for </a:t>
            </a:r>
            <a:r>
              <a:rPr kumimoji="0" lang="fr-FR" sz="3200" b="1" i="0" u="none" strike="noStrike" kern="1200" cap="none" spc="0" normalizeH="0" baseline="0" noProof="0" dirty="0" err="1">
                <a:ln>
                  <a:noFill/>
                </a:ln>
                <a:solidFill>
                  <a:srgbClr val="0070C0"/>
                </a:solidFill>
                <a:effectLst/>
                <a:uLnTx/>
                <a:uFillTx/>
                <a:latin typeface="Calibri" panose="020F0502020204030204"/>
                <a:ea typeface="+mn-ea"/>
                <a:cs typeface="+mn-cs"/>
              </a:rPr>
              <a:t>your</a:t>
            </a:r>
            <a:r>
              <a:rPr kumimoji="0" lang="fr-FR" sz="3200" b="1" i="0" u="none" strike="noStrike" kern="1200" cap="none" spc="0" normalizeH="0" baseline="0" noProof="0" dirty="0">
                <a:ln>
                  <a:noFill/>
                </a:ln>
                <a:solidFill>
                  <a:srgbClr val="0070C0"/>
                </a:solidFill>
                <a:effectLst/>
                <a:uLnTx/>
                <a:uFillTx/>
                <a:latin typeface="Calibri" panose="020F0502020204030204"/>
                <a:ea typeface="+mn-ea"/>
                <a:cs typeface="+mn-cs"/>
              </a:rPr>
              <a:t> attention</a:t>
            </a:r>
            <a:endParaRPr kumimoji="0" lang="de-LU"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045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800"/>
                                        <p:tgtEl>
                                          <p:spTgt spid="9"/>
                                        </p:tgtEl>
                                      </p:cBhvr>
                                    </p:animEffect>
                                    <p:anim calcmode="lin" valueType="num">
                                      <p:cBhvr>
                                        <p:cTn id="8" dur="1800" fill="hold"/>
                                        <p:tgtEl>
                                          <p:spTgt spid="9"/>
                                        </p:tgtEl>
                                        <p:attrNameLst>
                                          <p:attrName>ppt_x</p:attrName>
                                        </p:attrNameLst>
                                      </p:cBhvr>
                                      <p:tavLst>
                                        <p:tav tm="0">
                                          <p:val>
                                            <p:strVal val="#ppt_x"/>
                                          </p:val>
                                        </p:tav>
                                        <p:tav tm="100000">
                                          <p:val>
                                            <p:strVal val="#ppt_x"/>
                                          </p:val>
                                        </p:tav>
                                      </p:tavLst>
                                    </p:anim>
                                    <p:anim calcmode="lin" valueType="num">
                                      <p:cBhvr>
                                        <p:cTn id="9" dur="1800" fill="hold"/>
                                        <p:tgtEl>
                                          <p:spTgt spid="9"/>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20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21" presetClass="entr" presetSubtype="1"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6" presetClass="entr" presetSubtype="0" fill="hold" grpId="0" nodeType="withEffect">
                                  <p:stCondLst>
                                    <p:cond delay="20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par>
                                <p:cTn id="32" presetID="31" presetClass="entr" presetSubtype="0" fill="hold" grpId="0" nodeType="withEffect">
                                  <p:stCondLst>
                                    <p:cond delay="400"/>
                                  </p:stCondLst>
                                  <p:childTnLst>
                                    <p:set>
                                      <p:cBhvr>
                                        <p:cTn id="33" dur="1" fill="hold">
                                          <p:stCondLst>
                                            <p:cond delay="0"/>
                                          </p:stCondLst>
                                        </p:cTn>
                                        <p:tgtEl>
                                          <p:spTgt spid="6"/>
                                        </p:tgtEl>
                                        <p:attrNameLst>
                                          <p:attrName>style.visibility</p:attrName>
                                        </p:attrNameLst>
                                      </p:cBhvr>
                                      <p:to>
                                        <p:strVal val="visible"/>
                                      </p:to>
                                    </p:set>
                                    <p:anim calcmode="lin" valueType="num">
                                      <p:cBhvr>
                                        <p:cTn id="34" dur="3900" fill="hold"/>
                                        <p:tgtEl>
                                          <p:spTgt spid="6"/>
                                        </p:tgtEl>
                                        <p:attrNameLst>
                                          <p:attrName>ppt_w</p:attrName>
                                        </p:attrNameLst>
                                      </p:cBhvr>
                                      <p:tavLst>
                                        <p:tav tm="0">
                                          <p:val>
                                            <p:fltVal val="0"/>
                                          </p:val>
                                        </p:tav>
                                        <p:tav tm="100000">
                                          <p:val>
                                            <p:strVal val="#ppt_w"/>
                                          </p:val>
                                        </p:tav>
                                      </p:tavLst>
                                    </p:anim>
                                    <p:anim calcmode="lin" valueType="num">
                                      <p:cBhvr>
                                        <p:cTn id="35" dur="3900" fill="hold"/>
                                        <p:tgtEl>
                                          <p:spTgt spid="6"/>
                                        </p:tgtEl>
                                        <p:attrNameLst>
                                          <p:attrName>ppt_h</p:attrName>
                                        </p:attrNameLst>
                                      </p:cBhvr>
                                      <p:tavLst>
                                        <p:tav tm="0">
                                          <p:val>
                                            <p:fltVal val="0"/>
                                          </p:val>
                                        </p:tav>
                                        <p:tav tm="100000">
                                          <p:val>
                                            <p:strVal val="#ppt_h"/>
                                          </p:val>
                                        </p:tav>
                                      </p:tavLst>
                                    </p:anim>
                                    <p:anim calcmode="lin" valueType="num">
                                      <p:cBhvr>
                                        <p:cTn id="36" dur="3900" fill="hold"/>
                                        <p:tgtEl>
                                          <p:spTgt spid="6"/>
                                        </p:tgtEl>
                                        <p:attrNameLst>
                                          <p:attrName>style.rotation</p:attrName>
                                        </p:attrNameLst>
                                      </p:cBhvr>
                                      <p:tavLst>
                                        <p:tav tm="0">
                                          <p:val>
                                            <p:fltVal val="90"/>
                                          </p:val>
                                        </p:tav>
                                        <p:tav tm="100000">
                                          <p:val>
                                            <p:fltVal val="0"/>
                                          </p:val>
                                        </p:tav>
                                      </p:tavLst>
                                    </p:anim>
                                    <p:animEffect transition="in" filter="fade">
                                      <p:cBhvr>
                                        <p:cTn id="37" dur="3900"/>
                                        <p:tgtEl>
                                          <p:spTgt spid="6"/>
                                        </p:tgtEl>
                                      </p:cBhvr>
                                    </p:animEffect>
                                  </p:childTnLst>
                                </p:cTn>
                              </p:par>
                              <p:par>
                                <p:cTn id="38" presetID="26" presetClass="entr" presetSubtype="0" fill="hold" grpId="0" nodeType="withEffect">
                                  <p:stCondLst>
                                    <p:cond delay="20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80">
                                          <p:stCondLst>
                                            <p:cond delay="0"/>
                                          </p:stCondLst>
                                        </p:cTn>
                                        <p:tgtEl>
                                          <p:spTgt spid="11"/>
                                        </p:tgtEl>
                                      </p:cBhvr>
                                    </p:animEffect>
                                    <p:anim calcmode="lin" valueType="num">
                                      <p:cBhvr>
                                        <p:cTn id="4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6" dur="26">
                                          <p:stCondLst>
                                            <p:cond delay="650"/>
                                          </p:stCondLst>
                                        </p:cTn>
                                        <p:tgtEl>
                                          <p:spTgt spid="11"/>
                                        </p:tgtEl>
                                      </p:cBhvr>
                                      <p:to x="100000" y="60000"/>
                                    </p:animScale>
                                    <p:animScale>
                                      <p:cBhvr>
                                        <p:cTn id="47" dur="166" decel="50000">
                                          <p:stCondLst>
                                            <p:cond delay="676"/>
                                          </p:stCondLst>
                                        </p:cTn>
                                        <p:tgtEl>
                                          <p:spTgt spid="11"/>
                                        </p:tgtEl>
                                      </p:cBhvr>
                                      <p:to x="100000" y="100000"/>
                                    </p:animScale>
                                    <p:animScale>
                                      <p:cBhvr>
                                        <p:cTn id="48" dur="26">
                                          <p:stCondLst>
                                            <p:cond delay="1312"/>
                                          </p:stCondLst>
                                        </p:cTn>
                                        <p:tgtEl>
                                          <p:spTgt spid="11"/>
                                        </p:tgtEl>
                                      </p:cBhvr>
                                      <p:to x="100000" y="80000"/>
                                    </p:animScale>
                                    <p:animScale>
                                      <p:cBhvr>
                                        <p:cTn id="49" dur="166" decel="50000">
                                          <p:stCondLst>
                                            <p:cond delay="1338"/>
                                          </p:stCondLst>
                                        </p:cTn>
                                        <p:tgtEl>
                                          <p:spTgt spid="11"/>
                                        </p:tgtEl>
                                      </p:cBhvr>
                                      <p:to x="100000" y="100000"/>
                                    </p:animScale>
                                    <p:animScale>
                                      <p:cBhvr>
                                        <p:cTn id="50" dur="26">
                                          <p:stCondLst>
                                            <p:cond delay="1642"/>
                                          </p:stCondLst>
                                        </p:cTn>
                                        <p:tgtEl>
                                          <p:spTgt spid="11"/>
                                        </p:tgtEl>
                                      </p:cBhvr>
                                      <p:to x="100000" y="90000"/>
                                    </p:animScale>
                                    <p:animScale>
                                      <p:cBhvr>
                                        <p:cTn id="51" dur="166" decel="50000">
                                          <p:stCondLst>
                                            <p:cond delay="1668"/>
                                          </p:stCondLst>
                                        </p:cTn>
                                        <p:tgtEl>
                                          <p:spTgt spid="11"/>
                                        </p:tgtEl>
                                      </p:cBhvr>
                                      <p:to x="100000" y="100000"/>
                                    </p:animScale>
                                    <p:animScale>
                                      <p:cBhvr>
                                        <p:cTn id="52" dur="26">
                                          <p:stCondLst>
                                            <p:cond delay="1808"/>
                                          </p:stCondLst>
                                        </p:cTn>
                                        <p:tgtEl>
                                          <p:spTgt spid="11"/>
                                        </p:tgtEl>
                                      </p:cBhvr>
                                      <p:to x="100000" y="95000"/>
                                    </p:animScale>
                                    <p:animScale>
                                      <p:cBhvr>
                                        <p:cTn id="5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2705" name="Title 1"/>
          <p:cNvSpPr>
            <a:spLocks noGrp="1"/>
          </p:cNvSpPr>
          <p:nvPr>
            <p:ph type="title"/>
          </p:nvPr>
        </p:nvSpPr>
        <p:spPr>
          <a:xfrm>
            <a:off x="838200" y="-257702"/>
            <a:ext cx="10515600" cy="1325563"/>
          </a:xfrm>
        </p:spPr>
        <p:txBody>
          <a:bodyPr/>
          <a:lstStyle/>
          <a:p>
            <a:pPr algn="ctr"/>
            <a:r>
              <a:rPr lang="de-CH" altLang="fr-FR" dirty="0">
                <a:latin typeface="+mn-lt"/>
                <a:ea typeface="ＭＳ Ｐゴシック" pitchFamily="34" charset="-128"/>
              </a:rPr>
              <a:t>Erster Aspekt – Veitstanz</a:t>
            </a:r>
            <a:endParaRPr lang="fr-CH" altLang="fr-FR" dirty="0">
              <a:latin typeface="+mn-lt"/>
              <a:ea typeface="ＭＳ Ｐゴシック" pitchFamily="34" charset="-128"/>
            </a:endParaRPr>
          </a:p>
        </p:txBody>
      </p:sp>
      <p:sp>
        <p:nvSpPr>
          <p:cNvPr id="72706" name="Content Placeholder 2"/>
          <p:cNvSpPr>
            <a:spLocks noGrp="1"/>
          </p:cNvSpPr>
          <p:nvPr>
            <p:ph idx="1"/>
          </p:nvPr>
        </p:nvSpPr>
        <p:spPr>
          <a:xfrm>
            <a:off x="507571" y="736384"/>
            <a:ext cx="5251879" cy="6121616"/>
          </a:xfrm>
        </p:spPr>
        <p:txBody>
          <a:bodyPr anchor="ctr">
            <a:normAutofit/>
          </a:bodyPr>
          <a:lstStyle/>
          <a:p>
            <a:r>
              <a:rPr lang="de-CH" altLang="fr-FR" sz="3000" dirty="0">
                <a:ea typeface="ＭＳ Ｐゴシック" pitchFamily="34" charset="-128"/>
                <a:cs typeface="ＭＳ Ｐゴシック" pitchFamily="34" charset="-128"/>
              </a:rPr>
              <a:t>Springtanz im 11. Jahrhundert</a:t>
            </a:r>
          </a:p>
          <a:p>
            <a:pPr lvl="1"/>
            <a:r>
              <a:rPr lang="de-CH" altLang="fr-FR" sz="2600" dirty="0">
                <a:solidFill>
                  <a:srgbClr val="FF0000"/>
                </a:solidFill>
                <a:ea typeface="ＭＳ Ｐゴシック" pitchFamily="34" charset="-128"/>
                <a:cs typeface="ＭＳ Ｐゴシック" pitchFamily="34" charset="-128"/>
              </a:rPr>
              <a:t>Kein Tanz ohne Musik!!!</a:t>
            </a:r>
          </a:p>
          <a:p>
            <a:pPr lvl="2"/>
            <a:r>
              <a:rPr lang="de-CH" altLang="fr-FR" sz="2200" dirty="0">
                <a:solidFill>
                  <a:srgbClr val="FF0000"/>
                </a:solidFill>
                <a:ea typeface="ＭＳ Ｐゴシック" pitchFamily="34" charset="-128"/>
                <a:cs typeface="ＭＳ Ｐゴシック" pitchFamily="34" charset="-128"/>
              </a:rPr>
              <a:t>«Überaus schwer und ermüdend ist das Springen, wenn keine Musik zur Unterstützung da ist»</a:t>
            </a:r>
            <a:br>
              <a:rPr lang="de-CH" altLang="fr-FR" sz="2200" dirty="0">
                <a:solidFill>
                  <a:srgbClr val="FF0000"/>
                </a:solidFill>
                <a:ea typeface="ＭＳ Ｐゴシック" pitchFamily="34" charset="-128"/>
                <a:cs typeface="ＭＳ Ｐゴシック" pitchFamily="34" charset="-128"/>
              </a:rPr>
            </a:br>
            <a:r>
              <a:rPr lang="de-CH" altLang="fr-FR" sz="500" dirty="0">
                <a:ea typeface="ＭＳ Ｐゴシック" pitchFamily="34" charset="-128"/>
                <a:cs typeface="ＭＳ Ｐゴシック" pitchFamily="34" charset="-128"/>
              </a:rPr>
              <a:t>Reiners, A.</a:t>
            </a:r>
            <a:r>
              <a:rPr lang="de-LU" sz="500" dirty="0"/>
              <a:t>, „Die Springprozession zu Echternach“, in: </a:t>
            </a:r>
            <a:r>
              <a:rPr lang="de-LU" sz="500" i="1" dirty="0"/>
              <a:t>Frankfurter zeitgemäße Broschüren</a:t>
            </a:r>
            <a:r>
              <a:rPr lang="de-LU" sz="500" dirty="0"/>
              <a:t>, Frankfurt 1884, S. 4/243, nach Seiler, S.1/ 9</a:t>
            </a:r>
            <a:endParaRPr lang="de-CH" altLang="fr-FR" sz="500" dirty="0">
              <a:ea typeface="ＭＳ Ｐゴシック" pitchFamily="34" charset="-128"/>
              <a:cs typeface="ＭＳ Ｐゴシック" pitchFamily="34" charset="-128"/>
            </a:endParaRPr>
          </a:p>
          <a:p>
            <a:r>
              <a:rPr lang="de-CH" altLang="fr-FR" sz="3000" i="1" dirty="0">
                <a:ea typeface="ＭＳ Ｐゴシック" pitchFamily="34" charset="-128"/>
                <a:cs typeface="ＭＳ Ｐゴシック" pitchFamily="34" charset="-128"/>
              </a:rPr>
              <a:t>Morbus</a:t>
            </a:r>
            <a:r>
              <a:rPr lang="de-CH" altLang="fr-FR" sz="3000" dirty="0">
                <a:ea typeface="ＭＳ Ｐゴシック" pitchFamily="34" charset="-128"/>
                <a:cs typeface="ＭＳ Ｐゴシック" pitchFamily="34" charset="-128"/>
              </a:rPr>
              <a:t> oder </a:t>
            </a:r>
            <a:r>
              <a:rPr lang="de-CH" altLang="fr-FR" sz="3000" i="1" dirty="0">
                <a:ea typeface="ＭＳ Ｐゴシック" pitchFamily="34" charset="-128"/>
                <a:cs typeface="ＭＳ Ｐゴシック" pitchFamily="34" charset="-128"/>
              </a:rPr>
              <a:t>Chorea Huntington</a:t>
            </a:r>
            <a:r>
              <a:rPr lang="de-CH" altLang="fr-FR" sz="3000" dirty="0">
                <a:ea typeface="ＭＳ Ｐゴシック" pitchFamily="34" charset="-128"/>
                <a:cs typeface="ＭＳ Ｐゴシック" pitchFamily="34" charset="-128"/>
              </a:rPr>
              <a:t>, Erbkrankheit</a:t>
            </a:r>
          </a:p>
          <a:p>
            <a:pPr lvl="1"/>
            <a:r>
              <a:rPr lang="de-CH" altLang="fr-FR" sz="2600" dirty="0">
                <a:ea typeface="ＭＳ Ｐゴシック" pitchFamily="34" charset="-128"/>
                <a:cs typeface="ＭＳ Ｐゴシック" pitchFamily="34" charset="-128"/>
              </a:rPr>
              <a:t>Vom New Yorker Arzt George Huntington im Jahre 1872 zum ersten Mal beschrieben</a:t>
            </a:r>
            <a:br>
              <a:rPr lang="de-CH" altLang="fr-FR" sz="2600" dirty="0">
                <a:ea typeface="ＭＳ Ｐゴシック" pitchFamily="34" charset="-128"/>
                <a:cs typeface="ＭＳ Ｐゴシック" pitchFamily="34" charset="-128"/>
              </a:rPr>
            </a:br>
            <a:r>
              <a:rPr lang="de-CH" altLang="fr-FR" sz="800" dirty="0">
                <a:ea typeface="ＭＳ Ｐゴシック" pitchFamily="34" charset="-128"/>
                <a:cs typeface="ＭＳ Ｐゴシック" pitchFamily="34" charset="-128"/>
              </a:rPr>
              <a:t>G. Huntington: </a:t>
            </a:r>
            <a:r>
              <a:rPr lang="de-LU" sz="800" dirty="0"/>
              <a:t>„</a:t>
            </a:r>
            <a:r>
              <a:rPr lang="de-CH" altLang="fr-FR" sz="800" dirty="0">
                <a:ea typeface="ＭＳ Ｐゴシック" pitchFamily="34" charset="-128"/>
                <a:cs typeface="ＭＳ Ｐゴシック" pitchFamily="34" charset="-128"/>
              </a:rPr>
              <a:t>On Chorea</a:t>
            </a:r>
            <a:r>
              <a:rPr lang="de-LU" sz="800" dirty="0"/>
              <a:t>“,</a:t>
            </a:r>
            <a:r>
              <a:rPr lang="de-CH" altLang="fr-FR" sz="800" dirty="0">
                <a:ea typeface="ＭＳ Ｐゴシック" pitchFamily="34" charset="-128"/>
                <a:cs typeface="ＭＳ Ｐゴシック" pitchFamily="34" charset="-128"/>
              </a:rPr>
              <a:t> In: Medical and </a:t>
            </a:r>
            <a:r>
              <a:rPr lang="de-CH" altLang="fr-FR" sz="800" dirty="0" err="1">
                <a:ea typeface="ＭＳ Ｐゴシック" pitchFamily="34" charset="-128"/>
                <a:cs typeface="ＭＳ Ｐゴシック" pitchFamily="34" charset="-128"/>
              </a:rPr>
              <a:t>Surgical</a:t>
            </a:r>
            <a:r>
              <a:rPr lang="de-CH" altLang="fr-FR" sz="800" dirty="0">
                <a:ea typeface="ＭＳ Ｐゴシック" pitchFamily="34" charset="-128"/>
                <a:cs typeface="ＭＳ Ｐゴシック" pitchFamily="34" charset="-128"/>
              </a:rPr>
              <a:t> Reporter </a:t>
            </a:r>
            <a:r>
              <a:rPr lang="de-CH" altLang="fr-FR" sz="800" dirty="0" err="1">
                <a:ea typeface="ＭＳ Ｐゴシック" pitchFamily="34" charset="-128"/>
                <a:cs typeface="ＭＳ Ｐゴシック" pitchFamily="34" charset="-128"/>
              </a:rPr>
              <a:t>of</a:t>
            </a:r>
            <a:r>
              <a:rPr lang="de-CH" altLang="fr-FR" sz="800" dirty="0">
                <a:ea typeface="ＭＳ Ｐゴシック" pitchFamily="34" charset="-128"/>
                <a:cs typeface="ＭＳ Ｐゴシック" pitchFamily="34" charset="-128"/>
              </a:rPr>
              <a:t> Philadelphia. 26, Nr. 15, 1872, S. 317–321</a:t>
            </a: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94A5950A-275C-4940-BBE2-88956663905D}"/>
              </a:ext>
            </a:extLst>
          </p:cNvPr>
          <p:cNvPicPr>
            <a:picLocks noChangeAspect="1"/>
          </p:cNvPicPr>
          <p:nvPr/>
        </p:nvPicPr>
        <p:blipFill>
          <a:blip r:embed="rId3"/>
          <a:stretch>
            <a:fillRect/>
          </a:stretch>
        </p:blipFill>
        <p:spPr>
          <a:xfrm>
            <a:off x="11323407" y="21632"/>
            <a:ext cx="844706" cy="714751"/>
          </a:xfrm>
          <a:prstGeom prst="rect">
            <a:avLst/>
          </a:prstGeom>
        </p:spPr>
      </p:pic>
      <p:pic>
        <p:nvPicPr>
          <p:cNvPr id="7" name="Grafik 5">
            <a:extLst>
              <a:ext uri="{FF2B5EF4-FFF2-40B4-BE49-F238E27FC236}">
                <a16:creationId xmlns:a16="http://schemas.microsoft.com/office/drawing/2014/main" id="{7F32400B-5FE1-ED46-BAA2-09C740FDF64D}"/>
              </a:ext>
            </a:extLst>
          </p:cNvPr>
          <p:cNvPicPr>
            <a:picLocks noChangeAspect="1"/>
          </p:cNvPicPr>
          <p:nvPr/>
        </p:nvPicPr>
        <p:blipFill>
          <a:blip r:embed="rId4"/>
          <a:stretch>
            <a:fillRect/>
          </a:stretch>
        </p:blipFill>
        <p:spPr>
          <a:xfrm>
            <a:off x="5994400" y="1133226"/>
            <a:ext cx="6197600" cy="5194300"/>
          </a:xfrm>
          <a:prstGeom prst="rect">
            <a:avLst/>
          </a:prstGeom>
        </p:spPr>
      </p:pic>
      <p:pic>
        <p:nvPicPr>
          <p:cNvPr id="8" name="Picture 7"/>
          <p:cNvPicPr>
            <a:picLocks noChangeAspect="1"/>
          </p:cNvPicPr>
          <p:nvPr/>
        </p:nvPicPr>
        <p:blipFill>
          <a:blip r:embed="rId5"/>
          <a:stretch>
            <a:fillRect/>
          </a:stretch>
        </p:blipFill>
        <p:spPr>
          <a:xfrm>
            <a:off x="5994400" y="6350678"/>
            <a:ext cx="1924050" cy="361950"/>
          </a:xfrm>
          <a:prstGeom prst="rect">
            <a:avLst/>
          </a:prstGeom>
        </p:spPr>
      </p:pic>
      <p:sp>
        <p:nvSpPr>
          <p:cNvPr id="9" name="Rectangle 8"/>
          <p:cNvSpPr/>
          <p:nvPr/>
        </p:nvSpPr>
        <p:spPr>
          <a:xfrm>
            <a:off x="8855503" y="6260868"/>
            <a:ext cx="2253393" cy="584775"/>
          </a:xfrm>
          <a:prstGeom prst="rect">
            <a:avLst/>
          </a:prstGeom>
        </p:spPr>
        <p:txBody>
          <a:bodyPr wrap="square">
            <a:spAutoFit/>
          </a:bodyPr>
          <a:lstStyle/>
          <a:p>
            <a:pPr lvl="1"/>
            <a:r>
              <a:rPr lang="de-LU" sz="800" dirty="0"/>
              <a:t>Paul Krack, „</a:t>
            </a:r>
            <a:r>
              <a:rPr lang="de-LU" sz="800" dirty="0" err="1"/>
              <a:t>Relicts</a:t>
            </a:r>
            <a:r>
              <a:rPr lang="de-LU" sz="800" dirty="0"/>
              <a:t> </a:t>
            </a:r>
            <a:r>
              <a:rPr lang="de-LU" sz="800" dirty="0" err="1"/>
              <a:t>of</a:t>
            </a:r>
            <a:r>
              <a:rPr lang="de-LU" sz="800" dirty="0"/>
              <a:t> </a:t>
            </a:r>
            <a:r>
              <a:rPr lang="de-LU" sz="800" dirty="0" err="1"/>
              <a:t>dancing</a:t>
            </a:r>
            <a:r>
              <a:rPr lang="de-LU" sz="800" dirty="0"/>
              <a:t> </a:t>
            </a:r>
            <a:r>
              <a:rPr lang="de-LU" sz="800" dirty="0" err="1"/>
              <a:t>mania</a:t>
            </a:r>
            <a:r>
              <a:rPr lang="de-LU" sz="800" dirty="0"/>
              <a:t>. The </a:t>
            </a:r>
            <a:r>
              <a:rPr lang="de-LU" sz="800" dirty="0" err="1"/>
              <a:t>dancing</a:t>
            </a:r>
            <a:r>
              <a:rPr lang="de-LU" sz="800" dirty="0"/>
              <a:t> </a:t>
            </a:r>
            <a:r>
              <a:rPr lang="de-LU" sz="800" dirty="0" err="1"/>
              <a:t>procession</a:t>
            </a:r>
            <a:r>
              <a:rPr lang="de-LU" sz="800" dirty="0"/>
              <a:t> </a:t>
            </a:r>
            <a:r>
              <a:rPr lang="de-LU" sz="800" dirty="0" err="1"/>
              <a:t>of</a:t>
            </a:r>
            <a:r>
              <a:rPr lang="de-LU" sz="800" dirty="0"/>
              <a:t> Echternach“, in: </a:t>
            </a:r>
            <a:r>
              <a:rPr lang="de-LU" sz="800" dirty="0" err="1"/>
              <a:t>Neurology</a:t>
            </a:r>
            <a:r>
              <a:rPr lang="de-LU" sz="800" dirty="0"/>
              <a:t> 1999;53;21, S. 2171</a:t>
            </a:r>
            <a:endParaRPr lang="de-DE" altLang="fr-FR" sz="800" i="1" dirty="0">
              <a:ea typeface="ＭＳ Ｐゴシック" pitchFamily="34" charset="-128"/>
              <a:cs typeface="ＭＳ Ｐゴシック" pitchFamily="34" charset="-128"/>
            </a:endParaRPr>
          </a:p>
        </p:txBody>
      </p:sp>
    </p:spTree>
    <p:extLst>
      <p:ext uri="{BB962C8B-B14F-4D97-AF65-F5344CB8AC3E}">
        <p14:creationId xmlns:p14="http://schemas.microsoft.com/office/powerpoint/2010/main" val="378526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2705" name="Title 1"/>
          <p:cNvSpPr>
            <a:spLocks noGrp="1"/>
          </p:cNvSpPr>
          <p:nvPr>
            <p:ph type="title"/>
          </p:nvPr>
        </p:nvSpPr>
        <p:spPr>
          <a:xfrm>
            <a:off x="838200" y="-257702"/>
            <a:ext cx="10515600" cy="1325563"/>
          </a:xfrm>
        </p:spPr>
        <p:txBody>
          <a:bodyPr/>
          <a:lstStyle/>
          <a:p>
            <a:pPr algn="ctr"/>
            <a:r>
              <a:rPr lang="de-CH" altLang="fr-FR" dirty="0">
                <a:latin typeface="+mn-lt"/>
                <a:ea typeface="ＭＳ Ｐゴシック" pitchFamily="34" charset="-128"/>
              </a:rPr>
              <a:t>Erster Aspekt – Veitstanz</a:t>
            </a:r>
            <a:endParaRPr lang="fr-CH" altLang="fr-FR" dirty="0">
              <a:latin typeface="+mn-lt"/>
              <a:ea typeface="ＭＳ Ｐゴシック" pitchFamily="34" charset="-128"/>
            </a:endParaRPr>
          </a:p>
        </p:txBody>
      </p:sp>
      <p:sp>
        <p:nvSpPr>
          <p:cNvPr id="72706" name="Content Placeholder 2"/>
          <p:cNvSpPr>
            <a:spLocks noGrp="1"/>
          </p:cNvSpPr>
          <p:nvPr>
            <p:ph idx="1"/>
          </p:nvPr>
        </p:nvSpPr>
        <p:spPr>
          <a:xfrm>
            <a:off x="838200" y="736384"/>
            <a:ext cx="10515600" cy="6121616"/>
          </a:xfrm>
        </p:spPr>
        <p:txBody>
          <a:bodyPr>
            <a:normAutofit/>
          </a:bodyPr>
          <a:lstStyle/>
          <a:p>
            <a:r>
              <a:rPr lang="de-CH" altLang="fr-FR" sz="3000" dirty="0">
                <a:ea typeface="ＭＳ Ｐゴシック" pitchFamily="34" charset="-128"/>
                <a:cs typeface="ＭＳ Ｐゴシック" pitchFamily="34" charset="-128"/>
              </a:rPr>
              <a:t>Vermutungen, Widersprüche und Denkfehler</a:t>
            </a:r>
          </a:p>
          <a:p>
            <a:pPr lvl="1"/>
            <a:r>
              <a:rPr lang="de-CH" altLang="fr-FR" sz="2200" dirty="0">
                <a:ea typeface="ＭＳ Ｐゴシック" pitchFamily="34" charset="-128"/>
                <a:cs typeface="ＭＳ Ｐゴシック" pitchFamily="34" charset="-128"/>
              </a:rPr>
              <a:t>Sankt Veit, einer der 14 Nothelfer, wird aufgerufen, um Linderung bei Krämpfen zu erbitten </a:t>
            </a:r>
          </a:p>
          <a:p>
            <a:pPr lvl="1"/>
            <a:r>
              <a:rPr lang="de-CH" altLang="fr-FR" sz="2200" dirty="0">
                <a:solidFill>
                  <a:srgbClr val="FF0000"/>
                </a:solidFill>
                <a:ea typeface="ＭＳ Ｐゴシック" pitchFamily="34" charset="-128"/>
                <a:cs typeface="ＭＳ Ｐゴシック" pitchFamily="34" charset="-128"/>
              </a:rPr>
              <a:t>Trifft nicht auf </a:t>
            </a:r>
            <a:r>
              <a:rPr lang="de-CH" altLang="fr-FR" sz="2200" dirty="0" err="1">
                <a:solidFill>
                  <a:srgbClr val="FF0000"/>
                </a:solidFill>
                <a:ea typeface="ＭＳ Ｐゴシック" pitchFamily="34" charset="-128"/>
                <a:cs typeface="ＭＳ Ｐゴシック" pitchFamily="34" charset="-128"/>
              </a:rPr>
              <a:t>Willbrord</a:t>
            </a:r>
            <a:r>
              <a:rPr lang="de-CH" altLang="fr-FR" sz="2200" dirty="0">
                <a:solidFill>
                  <a:srgbClr val="FF0000"/>
                </a:solidFill>
                <a:ea typeface="ＭＳ Ｐゴシック" pitchFamily="34" charset="-128"/>
                <a:cs typeface="ＭＳ Ｐゴシック" pitchFamily="34" charset="-128"/>
              </a:rPr>
              <a:t> und Echternach zu</a:t>
            </a:r>
            <a:endParaRPr lang="de-CH" altLang="fr-FR" sz="2200" dirty="0">
              <a:ea typeface="ＭＳ Ｐゴシック" pitchFamily="34" charset="-128"/>
              <a:cs typeface="ＭＳ Ｐゴシック" pitchFamily="34" charset="-128"/>
            </a:endParaRPr>
          </a:p>
          <a:p>
            <a:pPr lvl="1"/>
            <a:r>
              <a:rPr lang="de-CH" altLang="fr-FR" sz="2200" b="1" dirty="0">
                <a:solidFill>
                  <a:srgbClr val="FF0000"/>
                </a:solidFill>
                <a:ea typeface="ＭＳ Ｐゴシック" pitchFamily="34" charset="-128"/>
                <a:cs typeface="ＭＳ Ｐゴシック" pitchFamily="34" charset="-128"/>
              </a:rPr>
              <a:t>Die Sage vom langen Veit, dem Geiger von Echternach</a:t>
            </a:r>
          </a:p>
          <a:p>
            <a:pPr lvl="2"/>
            <a:r>
              <a:rPr lang="de-DE" altLang="fr-FR" sz="1800" dirty="0">
                <a:ea typeface="ＭＳ Ｐゴシック" pitchFamily="34" charset="-128"/>
                <a:cs typeface="ＭＳ Ｐゴシック" pitchFamily="34" charset="-128"/>
              </a:rPr>
              <a:t>(Später: </a:t>
            </a:r>
            <a:r>
              <a:rPr lang="de-DE" altLang="fr-FR" sz="1800" i="1" dirty="0">
                <a:ea typeface="ＭＳ Ｐゴシック" pitchFamily="34" charset="-128"/>
                <a:cs typeface="ＭＳ Ｐゴシック" pitchFamily="34" charset="-128"/>
              </a:rPr>
              <a:t>De </a:t>
            </a:r>
            <a:r>
              <a:rPr lang="de-DE" altLang="fr-FR" sz="1800" i="1" dirty="0" err="1">
                <a:ea typeface="ＭＳ Ｐゴシック" pitchFamily="34" charset="-128"/>
                <a:cs typeface="ＭＳ Ｐゴシック" pitchFamily="34" charset="-128"/>
              </a:rPr>
              <a:t>blannen</a:t>
            </a:r>
            <a:r>
              <a:rPr lang="de-DE" altLang="fr-FR" sz="1800" i="1" dirty="0">
                <a:ea typeface="ＭＳ Ｐゴシック" pitchFamily="34" charset="-128"/>
                <a:cs typeface="ＭＳ Ｐゴシック" pitchFamily="34" charset="-128"/>
              </a:rPr>
              <a:t> Theis</a:t>
            </a:r>
            <a:r>
              <a:rPr lang="de-DE" altLang="fr-FR" sz="1800" dirty="0">
                <a:ea typeface="ＭＳ Ｐゴシック" pitchFamily="34" charset="-128"/>
                <a:cs typeface="ＭＳ Ｐゴシック" pitchFamily="34" charset="-128"/>
              </a:rPr>
              <a:t>)</a:t>
            </a:r>
          </a:p>
          <a:p>
            <a:pPr lvl="1"/>
            <a:r>
              <a:rPr lang="de-DE" b="1" dirty="0">
                <a:solidFill>
                  <a:srgbClr val="FF0000"/>
                </a:solidFill>
                <a:highlight>
                  <a:srgbClr val="FFFF00"/>
                </a:highlight>
                <a:ea typeface="MS PGothic" panose="020B0600070205080204" pitchFamily="34" charset="-128"/>
                <a:cs typeface="MS PGothic" panose="020B0600070205080204" pitchFamily="34" charset="-128"/>
              </a:rPr>
              <a:t>Denkfehler: Sankt Veit ist nicht Sankt </a:t>
            </a:r>
            <a:r>
              <a:rPr lang="de-DE" b="1" dirty="0" err="1">
                <a:solidFill>
                  <a:srgbClr val="FF0000"/>
                </a:solidFill>
                <a:highlight>
                  <a:srgbClr val="FFFF00"/>
                </a:highlight>
                <a:ea typeface="MS PGothic" panose="020B0600070205080204" pitchFamily="34" charset="-128"/>
                <a:cs typeface="MS PGothic" panose="020B0600070205080204" pitchFamily="34" charset="-128"/>
              </a:rPr>
              <a:t>Willibrord</a:t>
            </a:r>
            <a:br>
              <a:rPr lang="de-DE" b="1" dirty="0">
                <a:solidFill>
                  <a:srgbClr val="FF0000"/>
                </a:solidFill>
                <a:highlight>
                  <a:srgbClr val="FFFF00"/>
                </a:highlight>
                <a:ea typeface="MS PGothic" panose="020B0600070205080204" pitchFamily="34" charset="-128"/>
                <a:cs typeface="MS PGothic" panose="020B0600070205080204" pitchFamily="34" charset="-128"/>
              </a:rPr>
            </a:br>
            <a:r>
              <a:rPr lang="de-LU" sz="900" dirty="0"/>
              <a:t>Krack, S. 2169 </a:t>
            </a:r>
            <a:endParaRPr lang="de-DE" altLang="fr-FR" sz="900" dirty="0">
              <a:ea typeface="ＭＳ Ｐゴシック" pitchFamily="34" charset="-128"/>
              <a:cs typeface="ＭＳ Ｐゴシック" pitchFamily="34" charset="-128"/>
            </a:endParaRPr>
          </a:p>
          <a:p>
            <a:pPr lvl="1"/>
            <a:r>
              <a:rPr lang="de-DE" altLang="fr-FR" b="1" dirty="0">
                <a:solidFill>
                  <a:srgbClr val="FF0000"/>
                </a:solidFill>
                <a:highlight>
                  <a:srgbClr val="FFFF00"/>
                </a:highlight>
                <a:ea typeface="MS PGothic" panose="020B0600070205080204" pitchFamily="34" charset="-128"/>
                <a:cs typeface="MS PGothic" panose="020B0600070205080204" pitchFamily="34" charset="-128"/>
              </a:rPr>
              <a:t>Widerspruch</a:t>
            </a:r>
            <a:r>
              <a:rPr lang="de-DE" altLang="fr-FR" sz="2200" dirty="0">
                <a:ea typeface="ＭＳ Ｐゴシック" pitchFamily="34" charset="-128"/>
                <a:cs typeface="ＭＳ Ｐゴシック" pitchFamily="34" charset="-128"/>
              </a:rPr>
              <a:t>: </a:t>
            </a:r>
            <a:r>
              <a:rPr lang="de-DE" altLang="fr-FR" sz="2200" i="1" dirty="0">
                <a:ea typeface="ＭＳ Ｐゴシック" pitchFamily="34" charset="-128"/>
                <a:cs typeface="ＭＳ Ｐゴシック" pitchFamily="34" charset="-128"/>
              </a:rPr>
              <a:t>Chorea St. </a:t>
            </a:r>
            <a:r>
              <a:rPr lang="de-DE" altLang="fr-FR" sz="2200" i="1" dirty="0" err="1">
                <a:ea typeface="ＭＳ Ｐゴシック" pitchFamily="34" charset="-128"/>
                <a:cs typeface="ＭＳ Ｐゴシック" pitchFamily="34" charset="-128"/>
              </a:rPr>
              <a:t>Vitii</a:t>
            </a:r>
            <a:br>
              <a:rPr lang="de-DE" altLang="fr-FR" sz="2200" i="1" dirty="0">
                <a:ea typeface="ＭＳ Ｐゴシック" pitchFamily="34" charset="-128"/>
                <a:cs typeface="ＭＳ Ｐゴシック" pitchFamily="34" charset="-128"/>
              </a:rPr>
            </a:br>
            <a:r>
              <a:rPr lang="de-DE" altLang="fr-FR" sz="800" dirty="0">
                <a:ea typeface="ＭＳ Ｐゴシック" pitchFamily="34" charset="-128"/>
                <a:cs typeface="ＭＳ Ｐゴシック" pitchFamily="34" charset="-128"/>
              </a:rPr>
              <a:t>Krack, S. 2170f</a:t>
            </a:r>
            <a:endParaRPr lang="de-DE" altLang="fr-FR" sz="800" i="1" dirty="0">
              <a:ea typeface="ＭＳ Ｐゴシック" pitchFamily="34" charset="-128"/>
              <a:cs typeface="ＭＳ Ｐゴシック" pitchFamily="34" charset="-128"/>
            </a:endParaRPr>
          </a:p>
          <a:p>
            <a:pPr lvl="2"/>
            <a:r>
              <a:rPr lang="de-DE" sz="1800" b="1" dirty="0">
                <a:solidFill>
                  <a:srgbClr val="FF0000"/>
                </a:solidFill>
                <a:highlight>
                  <a:srgbClr val="FFFF00"/>
                </a:highlight>
                <a:ea typeface="MS PGothic" panose="020B0600070205080204" pitchFamily="34" charset="-128"/>
                <a:cs typeface="MS PGothic" panose="020B0600070205080204" pitchFamily="34" charset="-128"/>
              </a:rPr>
              <a:t>Der lange Veit ist nicht der Heilige Vitus!</a:t>
            </a:r>
          </a:p>
          <a:p>
            <a:pPr lvl="3"/>
            <a:r>
              <a:rPr lang="de-DE" altLang="fr-FR" sz="1600" dirty="0">
                <a:ea typeface="ＭＳ Ｐゴシック" pitchFamily="34" charset="-128"/>
                <a:cs typeface="ＭＳ Ｐゴシック" pitchFamily="34" charset="-128"/>
              </a:rPr>
              <a:t>Sankt Veit (+ um 304 in Süditalien)</a:t>
            </a:r>
          </a:p>
          <a:p>
            <a:pPr lvl="3"/>
            <a:r>
              <a:rPr lang="de-DE" altLang="fr-FR" sz="1600" dirty="0">
                <a:ea typeface="ＭＳ Ｐゴシック" pitchFamily="34" charset="-128"/>
                <a:cs typeface="ＭＳ Ｐゴシック" pitchFamily="34" charset="-128"/>
              </a:rPr>
              <a:t>Der hl. Vitus ist der Schutzpatron der Apotheker, Gastwirte, Bierbrauer, Winzer, Kupferschmiede, </a:t>
            </a:r>
            <a:r>
              <a:rPr lang="de-DE" altLang="fr-FR" sz="1600" b="1" dirty="0">
                <a:solidFill>
                  <a:srgbClr val="FF0000"/>
                </a:solidFill>
                <a:ea typeface="ＭＳ Ｐゴシック" pitchFamily="34" charset="-128"/>
                <a:cs typeface="ＭＳ Ｐゴシック" pitchFamily="34" charset="-128"/>
              </a:rPr>
              <a:t>Tänzer</a:t>
            </a:r>
            <a:r>
              <a:rPr lang="de-DE" altLang="fr-FR" sz="1600" dirty="0">
                <a:ea typeface="ＭＳ Ｐゴシック" pitchFamily="34" charset="-128"/>
                <a:cs typeface="ＭＳ Ｐゴシック" pitchFamily="34" charset="-128"/>
              </a:rPr>
              <a:t> und Schauspieler, der Sachsen, der Jugend, der Haustiere, von Böhmen, Prag, Mönchengladbach, Ellwangen, Höxter und Sizilien. Er wird angerufen, um </a:t>
            </a:r>
            <a:r>
              <a:rPr lang="de-DE" altLang="fr-FR" sz="1600" b="1" dirty="0">
                <a:solidFill>
                  <a:srgbClr val="FF0000"/>
                </a:solidFill>
                <a:ea typeface="ＭＳ Ｐゴシック" pitchFamily="34" charset="-128"/>
                <a:cs typeface="ＭＳ Ｐゴシック" pitchFamily="34" charset="-128"/>
              </a:rPr>
              <a:t>Krämpfe</a:t>
            </a:r>
            <a:r>
              <a:rPr lang="de-DE" altLang="fr-FR" sz="1600" dirty="0">
                <a:ea typeface="ＭＳ Ｐゴシック" pitchFamily="34" charset="-128"/>
                <a:cs typeface="ＭＳ Ｐゴシック" pitchFamily="34" charset="-128"/>
              </a:rPr>
              <a:t>, </a:t>
            </a:r>
            <a:r>
              <a:rPr lang="de-DE" altLang="fr-FR" sz="1600" b="1" dirty="0">
                <a:solidFill>
                  <a:srgbClr val="FF0000"/>
                </a:solidFill>
                <a:ea typeface="ＭＳ Ｐゴシック" pitchFamily="34" charset="-128"/>
                <a:cs typeface="ＭＳ Ｐゴシック" pitchFamily="34" charset="-128"/>
              </a:rPr>
              <a:t>Epilepsie</a:t>
            </a:r>
            <a:r>
              <a:rPr lang="de-DE" altLang="fr-FR" sz="1600" dirty="0">
                <a:ea typeface="ＭＳ Ｐゴシック" pitchFamily="34" charset="-128"/>
                <a:cs typeface="ＭＳ Ｐゴシック" pitchFamily="34" charset="-128"/>
              </a:rPr>
              <a:t>, Tollwut, </a:t>
            </a:r>
            <a:r>
              <a:rPr lang="de-DE" altLang="fr-FR" sz="1600" b="1" dirty="0">
                <a:solidFill>
                  <a:srgbClr val="FF0000"/>
                </a:solidFill>
                <a:ea typeface="ＭＳ Ｐゴシック" pitchFamily="34" charset="-128"/>
                <a:cs typeface="ＭＳ Ｐゴシック" pitchFamily="34" charset="-128"/>
              </a:rPr>
              <a:t>Veitstanz</a:t>
            </a:r>
            <a:r>
              <a:rPr lang="de-DE" altLang="fr-FR" sz="1600" dirty="0">
                <a:ea typeface="ＭＳ Ｐゴシック" pitchFamily="34" charset="-128"/>
                <a:cs typeface="ＭＳ Ｐゴシック" pitchFamily="34" charset="-128"/>
              </a:rPr>
              <a:t>, Bettnässen und Schlangenbiss zu heilen. </a:t>
            </a:r>
            <a:br>
              <a:rPr lang="de-DE" altLang="fr-FR" sz="1600" dirty="0">
                <a:ea typeface="ＭＳ Ｐゴシック" pitchFamily="34" charset="-128"/>
                <a:cs typeface="ＭＳ Ｐゴシック" pitchFamily="34" charset="-128"/>
              </a:rPr>
            </a:br>
            <a:r>
              <a:rPr lang="de-DE" altLang="fr-FR" sz="800" dirty="0">
                <a:ea typeface="ＭＳ Ｐゴシック" pitchFamily="34" charset="-128"/>
                <a:cs typeface="ＭＳ Ｐゴシック" pitchFamily="34" charset="-128"/>
              </a:rPr>
              <a:t>(Wikipedia) </a:t>
            </a:r>
          </a:p>
          <a:p>
            <a:pPr lvl="2"/>
            <a:r>
              <a:rPr lang="de-DE" altLang="fr-FR" sz="1800" b="1" dirty="0">
                <a:solidFill>
                  <a:srgbClr val="FF0000"/>
                </a:solidFill>
                <a:ea typeface="ＭＳ Ｐゴシック" pitchFamily="34" charset="-128"/>
              </a:rPr>
              <a:t>Diese Eigenschaften </a:t>
            </a:r>
            <a:r>
              <a:rPr lang="de-DE" altLang="fr-FR" sz="1800" dirty="0">
                <a:ea typeface="ＭＳ Ｐゴシック" pitchFamily="34" charset="-128"/>
              </a:rPr>
              <a:t>werden auch dem Heiligen </a:t>
            </a:r>
            <a:r>
              <a:rPr lang="de-DE" altLang="fr-FR" sz="1800" dirty="0" err="1">
                <a:ea typeface="ＭＳ Ｐゴシック" pitchFamily="34" charset="-128"/>
              </a:rPr>
              <a:t>Willibrord</a:t>
            </a:r>
            <a:r>
              <a:rPr lang="de-DE" altLang="fr-FR" sz="1800" dirty="0">
                <a:ea typeface="ＭＳ Ｐゴシック" pitchFamily="34" charset="-128"/>
              </a:rPr>
              <a:t> zugeschrieben</a:t>
            </a:r>
          </a:p>
          <a:p>
            <a:pPr lvl="2"/>
            <a:r>
              <a:rPr lang="de-DE" altLang="fr-FR" sz="1800" b="1" dirty="0">
                <a:solidFill>
                  <a:srgbClr val="FF0000"/>
                </a:solidFill>
                <a:ea typeface="ＭＳ Ｐゴシック" pitchFamily="34" charset="-128"/>
              </a:rPr>
              <a:t>Sankt Veit wird nicht in Echternach verehrt!</a:t>
            </a:r>
          </a:p>
          <a:p>
            <a:pPr marL="0" indent="0">
              <a:buNone/>
            </a:pPr>
            <a:endParaRPr lang="de-CH" altLang="fr-FR" sz="2200" i="1" dirty="0">
              <a:ea typeface="ＭＳ Ｐゴシック" pitchFamily="34" charset="-128"/>
              <a:cs typeface="ＭＳ Ｐゴシック" pitchFamily="34" charset="-128"/>
            </a:endParaRP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94A5950A-275C-4940-BBE2-88956663905D}"/>
              </a:ext>
            </a:extLst>
          </p:cNvPr>
          <p:cNvPicPr>
            <a:picLocks noChangeAspect="1"/>
          </p:cNvPicPr>
          <p:nvPr/>
        </p:nvPicPr>
        <p:blipFill>
          <a:blip r:embed="rId3"/>
          <a:stretch>
            <a:fillRect/>
          </a:stretch>
        </p:blipFill>
        <p:spPr>
          <a:xfrm>
            <a:off x="11323407" y="21632"/>
            <a:ext cx="844706" cy="714751"/>
          </a:xfrm>
          <a:prstGeom prst="rect">
            <a:avLst/>
          </a:prstGeom>
        </p:spPr>
      </p:pic>
    </p:spTree>
    <p:extLst>
      <p:ext uri="{BB962C8B-B14F-4D97-AF65-F5344CB8AC3E}">
        <p14:creationId xmlns:p14="http://schemas.microsoft.com/office/powerpoint/2010/main" val="62402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2705" name="Title 1"/>
          <p:cNvSpPr>
            <a:spLocks noGrp="1"/>
          </p:cNvSpPr>
          <p:nvPr>
            <p:ph type="title"/>
          </p:nvPr>
        </p:nvSpPr>
        <p:spPr>
          <a:xfrm>
            <a:off x="807807" y="-283775"/>
            <a:ext cx="10515600" cy="1325563"/>
          </a:xfrm>
        </p:spPr>
        <p:txBody>
          <a:bodyPr/>
          <a:lstStyle/>
          <a:p>
            <a:pPr algn="ctr"/>
            <a:r>
              <a:rPr lang="de-CH" altLang="fr-FR" dirty="0">
                <a:latin typeface="+mn-lt"/>
                <a:ea typeface="ＭＳ Ｐゴシック" pitchFamily="34" charset="-128"/>
              </a:rPr>
              <a:t>Erster Aspekt – Veitstanz</a:t>
            </a:r>
            <a:endParaRPr lang="fr-CH" altLang="fr-FR" dirty="0">
              <a:latin typeface="+mn-lt"/>
              <a:ea typeface="ＭＳ Ｐゴシック" pitchFamily="34" charset="-128"/>
            </a:endParaRPr>
          </a:p>
        </p:txBody>
      </p:sp>
      <p:sp>
        <p:nvSpPr>
          <p:cNvPr id="72706" name="Content Placeholder 2"/>
          <p:cNvSpPr>
            <a:spLocks noGrp="1"/>
          </p:cNvSpPr>
          <p:nvPr>
            <p:ph idx="1"/>
          </p:nvPr>
        </p:nvSpPr>
        <p:spPr>
          <a:xfrm>
            <a:off x="838200" y="787238"/>
            <a:ext cx="10515600" cy="5837697"/>
          </a:xfrm>
        </p:spPr>
        <p:txBody>
          <a:bodyPr anchor="ctr">
            <a:normAutofit fontScale="62500" lnSpcReduction="20000"/>
          </a:bodyPr>
          <a:lstStyle/>
          <a:p>
            <a:r>
              <a:rPr lang="de-CH" altLang="fr-FR" sz="3000" dirty="0">
                <a:ea typeface="ＭＳ Ｐゴシック" pitchFamily="34" charset="-128"/>
                <a:cs typeface="ＭＳ Ｐゴシック" pitchFamily="34" charset="-128"/>
              </a:rPr>
              <a:t> </a:t>
            </a:r>
            <a:r>
              <a:rPr lang="de-CH" altLang="fr-FR" sz="5100" dirty="0">
                <a:ea typeface="ＭＳ Ｐゴシック" pitchFamily="34" charset="-128"/>
                <a:cs typeface="ＭＳ Ｐゴシック" pitchFamily="34" charset="-128"/>
              </a:rPr>
              <a:t>Die Sage vom langen Veit</a:t>
            </a:r>
          </a:p>
          <a:p>
            <a:pPr marL="0" indent="0">
              <a:buNone/>
            </a:pPr>
            <a:r>
              <a:rPr lang="de-DE" altLang="fr-FR" dirty="0">
                <a:ea typeface="ＭＳ Ｐゴシック" pitchFamily="34" charset="-128"/>
              </a:rPr>
              <a:t>Vor mehr als tausend Jahren lebte in Echternach der hl. </a:t>
            </a:r>
            <a:r>
              <a:rPr lang="de-DE" altLang="fr-FR" dirty="0" err="1">
                <a:ea typeface="ＭＳ Ｐゴシック" pitchFamily="34" charset="-128"/>
              </a:rPr>
              <a:t>Willibrord</a:t>
            </a:r>
            <a:r>
              <a:rPr lang="de-DE" altLang="fr-FR" dirty="0">
                <a:ea typeface="ＭＳ Ｐゴシック" pitchFamily="34" charset="-128"/>
              </a:rPr>
              <a:t>, der in großer Wohltäter unseres Landes war. Wenn er predigte, dann drängte sich das Volk in dichten Scharen um ihn. In der vordersten Reihe der Zuhörer sah man stets den langen Veit, einen ungewöhnlich großen Mann, der als Musikant durchs Land und bei Festlichkeiten zum Tanze aufspielte. Das Wort des gewaltigen Bußpredigers rührte so sehr das Herz des Spielmanns, </a:t>
            </a:r>
            <a:r>
              <a:rPr lang="de-DE" altLang="fr-FR" dirty="0" err="1">
                <a:ea typeface="ＭＳ Ｐゴシック" pitchFamily="34" charset="-128"/>
              </a:rPr>
              <a:t>daß</a:t>
            </a:r>
            <a:r>
              <a:rPr lang="de-DE" altLang="fr-FR" dirty="0">
                <a:ea typeface="ＭＳ Ｐゴシック" pitchFamily="34" charset="-128"/>
              </a:rPr>
              <a:t> dieser sich eines Tages aufmachte und mit seinem Weibe eine Wallfahrt nach dem heiligen Lande antrat.</a:t>
            </a:r>
          </a:p>
          <a:p>
            <a:pPr marL="0" indent="0">
              <a:buNone/>
            </a:pPr>
            <a:r>
              <a:rPr lang="de-DE" altLang="fr-FR" dirty="0">
                <a:ea typeface="ＭＳ Ｐゴシック" pitchFamily="34" charset="-128"/>
              </a:rPr>
              <a:t>Jahre vergingen, doch Veit kehrte nicht zurück; nicht einmal eine Nachricht von ihm kam in die Heimat. Seine Verwandten hielten ihn für tot und teilten seinen Besitz. Da endlich, am Ostertage des zehnten Jahres seiner Wallfahrt, erschien ganz unerwartet der Totgesagte wieder, allein und bettelarm. Sein Weib hatten Räuber im Morgenlande erschlagen. Eine alte Geige war seine ganze Habe. Er trat vor seine Verwandten und forderte sein Gut zurück. Die Unredlichen erschraken und beschlossen, sich des Heimgekehrten zu entledigen. Sie klagten ihn an, er selbst habe sein Weib im fernen Lande ermordet.</a:t>
            </a:r>
          </a:p>
          <a:p>
            <a:pPr marL="0" indent="0">
              <a:buNone/>
            </a:pPr>
            <a:r>
              <a:rPr lang="de-DE" altLang="fr-FR" dirty="0">
                <a:ea typeface="ＭＳ Ｐゴシック" pitchFamily="34" charset="-128"/>
              </a:rPr>
              <a:t>Für solch schwere Anklage war der Beweis vor dem Gerichte nicht zu führen; nur ein Gottesurteil konnte entscheiden. Gegen einen waffengewandten Vetter </a:t>
            </a:r>
            <a:r>
              <a:rPr lang="de-DE" altLang="fr-FR" dirty="0" err="1">
                <a:ea typeface="ＭＳ Ｐゴシック" pitchFamily="34" charset="-128"/>
              </a:rPr>
              <a:t>mußte</a:t>
            </a:r>
            <a:r>
              <a:rPr lang="de-DE" altLang="fr-FR" dirty="0">
                <a:ea typeface="ＭＳ Ｐゴシック" pitchFamily="34" charset="-128"/>
              </a:rPr>
              <a:t> der lange Veit zum Kampfe antreten; er wurde besiegt, und der Richter verurteilte den Unterlegenen nach Gesetz und Herkommen zum Tode.</a:t>
            </a:r>
          </a:p>
          <a:p>
            <a:pPr marL="0" indent="0">
              <a:buNone/>
            </a:pPr>
            <a:r>
              <a:rPr lang="de-DE" altLang="fr-FR" dirty="0">
                <a:ea typeface="ＭＳ Ｐゴシック" pitchFamily="34" charset="-128"/>
              </a:rPr>
              <a:t>Als der Unglückliche unter dem Galgen stand und den Strick schon am Halse spürte, bat er, noch einmal auf seiner Geige spielen zu dürfen. Das wurde ihm als letzte Gnade gewährt, und er entlockte den Saiten solche wehmütige Töne, </a:t>
            </a:r>
            <a:r>
              <a:rPr lang="de-DE" altLang="fr-FR" dirty="0" err="1">
                <a:ea typeface="ＭＳ Ｐゴシック" pitchFamily="34" charset="-128"/>
              </a:rPr>
              <a:t>daß</a:t>
            </a:r>
            <a:r>
              <a:rPr lang="de-DE" altLang="fr-FR" dirty="0">
                <a:ea typeface="ＭＳ Ｐゴシック" pitchFamily="34" charset="-128"/>
              </a:rPr>
              <a:t> den Zuhörern die hellen Tränen über die Wangen liefen. Dann aber spielte er feurige Weisen, die alle zur Hinrichtung Herbeigeeilten, Burschen und Dirnen, Männlein und Weiblein, ja selbst die ernsten Richter und den finstern Henker, zum Tanze mitrissen. Toll und immer toller drehte sich die Schar im Kreise, Veit aber stieg gemächlich von der Leiter herab und verschwand, immer weiter spielend, im Walde.</a:t>
            </a:r>
          </a:p>
          <a:p>
            <a:pPr marL="0" indent="0">
              <a:buNone/>
            </a:pPr>
            <a:r>
              <a:rPr lang="de-DE" altLang="fr-FR" dirty="0">
                <a:ea typeface="ＭＳ Ｐゴシック" pitchFamily="34" charset="-128"/>
              </a:rPr>
              <a:t>Erst am späten Abend hörten die Tänzer auf, sich zu drehen, doch die Verwandten Veits, die ihn fälschlich angeklagt hatten, </a:t>
            </a:r>
            <a:r>
              <a:rPr lang="de-DE" altLang="fr-FR" dirty="0" err="1">
                <a:ea typeface="ＭＳ Ｐゴシック" pitchFamily="34" charset="-128"/>
              </a:rPr>
              <a:t>mußten</a:t>
            </a:r>
            <a:r>
              <a:rPr lang="de-DE" altLang="fr-FR" dirty="0">
                <a:ea typeface="ＭＳ Ｐゴシック" pitchFamily="34" charset="-128"/>
              </a:rPr>
              <a:t> ohne Unterbrechung weiter springen. Schon hatten sie sich bis an die Knie in die Erde hineingetanzt, da löste endlich Sankt </a:t>
            </a:r>
            <a:r>
              <a:rPr lang="de-DE" altLang="fr-FR" dirty="0" err="1">
                <a:ea typeface="ＭＳ Ｐゴシック" pitchFamily="34" charset="-128"/>
              </a:rPr>
              <a:t>Willibrord</a:t>
            </a:r>
            <a:r>
              <a:rPr lang="de-DE" altLang="fr-FR" dirty="0">
                <a:ea typeface="ＭＳ Ｐゴシック" pitchFamily="34" charset="-128"/>
              </a:rPr>
              <a:t>, den man herbeigerufen hatte, den tollen Zauber.</a:t>
            </a:r>
          </a:p>
          <a:p>
            <a:pPr lvl="1"/>
            <a:endParaRPr lang="de-DE" altLang="fr-FR" sz="1600" dirty="0">
              <a:ea typeface="ＭＳ Ｐゴシック" pitchFamily="34" charset="-128"/>
              <a:cs typeface="ＭＳ Ｐゴシック" pitchFamily="34" charset="-128"/>
            </a:endParaRP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2C8EB450-FDAB-A244-B702-2F0F5464071D}"/>
              </a:ext>
            </a:extLst>
          </p:cNvPr>
          <p:cNvPicPr>
            <a:picLocks noChangeAspect="1"/>
          </p:cNvPicPr>
          <p:nvPr/>
        </p:nvPicPr>
        <p:blipFill>
          <a:blip r:embed="rId3"/>
          <a:stretch>
            <a:fillRect/>
          </a:stretch>
        </p:blipFill>
        <p:spPr>
          <a:xfrm>
            <a:off x="11323407" y="21632"/>
            <a:ext cx="844706" cy="714751"/>
          </a:xfrm>
          <a:prstGeom prst="rect">
            <a:avLst/>
          </a:prstGeom>
        </p:spPr>
      </p:pic>
      <p:sp>
        <p:nvSpPr>
          <p:cNvPr id="3" name="Rechteck 2">
            <a:extLst>
              <a:ext uri="{FF2B5EF4-FFF2-40B4-BE49-F238E27FC236}">
                <a16:creationId xmlns:a16="http://schemas.microsoft.com/office/drawing/2014/main" id="{8F455F1E-CF2D-3D4B-B0F7-93D03ED556B4}"/>
              </a:ext>
            </a:extLst>
          </p:cNvPr>
          <p:cNvSpPr/>
          <p:nvPr/>
        </p:nvSpPr>
        <p:spPr>
          <a:xfrm>
            <a:off x="3017607" y="6407205"/>
            <a:ext cx="6096000" cy="461665"/>
          </a:xfrm>
          <a:prstGeom prst="rect">
            <a:avLst/>
          </a:prstGeom>
        </p:spPr>
        <p:txBody>
          <a:bodyPr>
            <a:spAutoFit/>
          </a:bodyPr>
          <a:lstStyle/>
          <a:p>
            <a:pPr algn="ctr"/>
            <a:r>
              <a:rPr lang="de-DE" altLang="fr-FR" sz="800" b="1" dirty="0">
                <a:ea typeface="ＭＳ Ｐゴシック" pitchFamily="34" charset="-128"/>
              </a:rPr>
              <a:t>*Projekt Gutenberg</a:t>
            </a:r>
          </a:p>
          <a:p>
            <a:pPr algn="ctr"/>
            <a:r>
              <a:rPr lang="de-DE" altLang="fr-FR" sz="800" b="1" dirty="0">
                <a:ea typeface="ＭＳ Ｐゴシック" pitchFamily="34" charset="-128"/>
              </a:rPr>
              <a:t>http://</a:t>
            </a:r>
            <a:r>
              <a:rPr lang="de-DE" altLang="fr-FR" sz="800" b="1" dirty="0" err="1">
                <a:ea typeface="ＭＳ Ｐゴシック" pitchFamily="34" charset="-128"/>
              </a:rPr>
              <a:t>gutenberg.spiegel.de</a:t>
            </a:r>
            <a:r>
              <a:rPr lang="de-DE" altLang="fr-FR" sz="800" b="1" dirty="0">
                <a:ea typeface="ＭＳ Ｐゴシック" pitchFamily="34" charset="-128"/>
              </a:rPr>
              <a:t>/buch/49/118 </a:t>
            </a:r>
          </a:p>
          <a:p>
            <a:pPr algn="ctr"/>
            <a:r>
              <a:rPr lang="fr-CH" altLang="fr-FR" sz="800" b="1" dirty="0" err="1">
                <a:ea typeface="ＭＳ Ｐゴシック" pitchFamily="34" charset="-128"/>
              </a:rPr>
              <a:t>Sagen</a:t>
            </a:r>
            <a:r>
              <a:rPr lang="fr-CH" altLang="fr-FR" sz="800" b="1" dirty="0">
                <a:ea typeface="ＭＳ Ｐゴシック" pitchFamily="34" charset="-128"/>
              </a:rPr>
              <a:t> </a:t>
            </a:r>
            <a:r>
              <a:rPr lang="fr-CH" altLang="fr-FR" sz="800" b="1" dirty="0" err="1">
                <a:ea typeface="ＭＳ Ｐゴシック" pitchFamily="34" charset="-128"/>
              </a:rPr>
              <a:t>aus</a:t>
            </a:r>
            <a:r>
              <a:rPr lang="fr-CH" altLang="fr-FR" sz="800" b="1" dirty="0">
                <a:ea typeface="ＭＳ Ｐゴシック" pitchFamily="34" charset="-128"/>
              </a:rPr>
              <a:t> </a:t>
            </a:r>
            <a:r>
              <a:rPr lang="fr-CH" altLang="fr-FR" sz="800" b="1" dirty="0" err="1">
                <a:ea typeface="ＭＳ Ｐゴシック" pitchFamily="34" charset="-128"/>
              </a:rPr>
              <a:t>dem</a:t>
            </a:r>
            <a:r>
              <a:rPr lang="fr-CH" altLang="fr-FR" sz="800" b="1" dirty="0">
                <a:ea typeface="ＭＳ Ｐゴシック" pitchFamily="34" charset="-128"/>
              </a:rPr>
              <a:t> </a:t>
            </a:r>
            <a:r>
              <a:rPr lang="fr-CH" altLang="fr-FR" sz="800" b="1" dirty="0" err="1">
                <a:ea typeface="ＭＳ Ｐゴシック" pitchFamily="34" charset="-128"/>
              </a:rPr>
              <a:t>Rheinland</a:t>
            </a:r>
            <a:r>
              <a:rPr lang="fr-CH" altLang="fr-FR" sz="800" b="1" dirty="0">
                <a:ea typeface="ＭＳ Ｐゴシック" pitchFamily="34" charset="-128"/>
              </a:rPr>
              <a:t>. </a:t>
            </a:r>
            <a:r>
              <a:rPr lang="de-DE" altLang="fr-FR" sz="800" b="1" dirty="0">
                <a:ea typeface="ＭＳ Ｐゴシック" pitchFamily="34" charset="-128"/>
              </a:rPr>
              <a:t>Der Geiger von Echternach</a:t>
            </a:r>
          </a:p>
        </p:txBody>
      </p:sp>
    </p:spTree>
    <p:extLst>
      <p:ext uri="{BB962C8B-B14F-4D97-AF65-F5344CB8AC3E}">
        <p14:creationId xmlns:p14="http://schemas.microsoft.com/office/powerpoint/2010/main" val="150558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algn="ctr"/>
            <a:r>
              <a:rPr lang="de-CH" altLang="fr-FR" dirty="0">
                <a:latin typeface="+mn-lt"/>
                <a:ea typeface="ＭＳ Ｐゴシック" pitchFamily="34" charset="-128"/>
              </a:rPr>
              <a:t>Erster Aspekt – Veitstanz</a:t>
            </a:r>
            <a:endParaRPr lang="fr-CH" altLang="fr-FR" dirty="0">
              <a:latin typeface="+mn-lt"/>
              <a:ea typeface="ＭＳ Ｐゴシック" pitchFamily="34" charset="-128"/>
            </a:endParaRPr>
          </a:p>
        </p:txBody>
      </p:sp>
      <p:sp>
        <p:nvSpPr>
          <p:cNvPr id="72706" name="Content Placeholder 2"/>
          <p:cNvSpPr>
            <a:spLocks noGrp="1"/>
          </p:cNvSpPr>
          <p:nvPr>
            <p:ph idx="1"/>
          </p:nvPr>
        </p:nvSpPr>
        <p:spPr>
          <a:xfrm>
            <a:off x="738807" y="1575594"/>
            <a:ext cx="11329913" cy="4895850"/>
          </a:xfrm>
        </p:spPr>
        <p:txBody>
          <a:bodyPr anchor="ctr">
            <a:normAutofit/>
          </a:bodyPr>
          <a:lstStyle/>
          <a:p>
            <a:r>
              <a:rPr lang="de-CH" altLang="fr-FR" sz="3000" dirty="0">
                <a:ea typeface="ＭＳ Ｐゴシック" pitchFamily="34" charset="-128"/>
                <a:cs typeface="ＭＳ Ｐゴシック" pitchFamily="34" charset="-128"/>
              </a:rPr>
              <a:t>Ist der lange Veit oder Sankt Veit der Namensgeber von </a:t>
            </a:r>
            <a:br>
              <a:rPr lang="de-CH" altLang="fr-FR" sz="3000" dirty="0">
                <a:ea typeface="ＭＳ Ｐゴシック" pitchFamily="34" charset="-128"/>
                <a:cs typeface="ＭＳ Ｐゴシック" pitchFamily="34" charset="-128"/>
              </a:rPr>
            </a:br>
            <a:r>
              <a:rPr lang="de-DE" altLang="fr-FR" sz="3200" i="1" dirty="0">
                <a:ea typeface="ＭＳ Ｐゴシック" pitchFamily="34" charset="-128"/>
                <a:cs typeface="ＭＳ Ｐゴシック" pitchFamily="34" charset="-128"/>
              </a:rPr>
              <a:t>Chorea </a:t>
            </a:r>
            <a:r>
              <a:rPr lang="de-DE" altLang="fr-FR" sz="3200" i="1" dirty="0" err="1">
                <a:ea typeface="ＭＳ Ｐゴシック" pitchFamily="34" charset="-128"/>
                <a:cs typeface="ＭＳ Ｐゴシック" pitchFamily="34" charset="-128"/>
              </a:rPr>
              <a:t>Huntigton</a:t>
            </a:r>
            <a:r>
              <a:rPr lang="de-DE" altLang="fr-FR" sz="3200" i="1" dirty="0">
                <a:ea typeface="ＭＳ Ｐゴシック" pitchFamily="34" charset="-128"/>
                <a:cs typeface="ＭＳ Ｐゴシック" pitchFamily="34" charset="-128"/>
              </a:rPr>
              <a:t>?</a:t>
            </a:r>
            <a:endParaRPr lang="de-CH" altLang="fr-FR" sz="3000" dirty="0">
              <a:ea typeface="ＭＳ Ｐゴシック" pitchFamily="34" charset="-128"/>
              <a:cs typeface="ＭＳ Ｐゴシック" pitchFamily="34" charset="-128"/>
            </a:endParaRPr>
          </a:p>
          <a:p>
            <a:r>
              <a:rPr lang="de-CH" altLang="fr-FR" sz="3000" dirty="0">
                <a:ea typeface="ＭＳ Ｐゴシック" pitchFamily="34" charset="-128"/>
                <a:cs typeface="ＭＳ Ｐゴシック" pitchFamily="34" charset="-128"/>
              </a:rPr>
              <a:t> Veitstanz – Die Sage </a:t>
            </a:r>
          </a:p>
          <a:p>
            <a:pPr lvl="1"/>
            <a:r>
              <a:rPr lang="fr-CH" altLang="fr-FR" sz="2600" dirty="0" err="1">
                <a:ea typeface="ＭＳ Ｐゴシック" pitchFamily="34" charset="-128"/>
                <a:cs typeface="ＭＳ Ｐゴシック" pitchFamily="34" charset="-128"/>
              </a:rPr>
              <a:t>Sagen</a:t>
            </a:r>
            <a:r>
              <a:rPr lang="fr-CH" altLang="fr-FR" sz="2600" dirty="0">
                <a:ea typeface="ＭＳ Ｐゴシック" pitchFamily="34" charset="-128"/>
                <a:cs typeface="ＭＳ Ｐゴシック" pitchFamily="34" charset="-128"/>
              </a:rPr>
              <a:t> </a:t>
            </a:r>
            <a:r>
              <a:rPr lang="fr-CH" altLang="fr-FR" sz="2600" dirty="0" err="1">
                <a:ea typeface="ＭＳ Ｐゴシック" pitchFamily="34" charset="-128"/>
                <a:cs typeface="ＭＳ Ｐゴシック" pitchFamily="34" charset="-128"/>
              </a:rPr>
              <a:t>aus</a:t>
            </a:r>
            <a:r>
              <a:rPr lang="fr-CH" altLang="fr-FR" sz="2600" dirty="0">
                <a:ea typeface="ＭＳ Ｐゴシック" pitchFamily="34" charset="-128"/>
                <a:cs typeface="ＭＳ Ｐゴシック" pitchFamily="34" charset="-128"/>
              </a:rPr>
              <a:t> </a:t>
            </a:r>
            <a:r>
              <a:rPr lang="fr-CH" altLang="fr-FR" sz="2600" dirty="0" err="1">
                <a:ea typeface="ＭＳ Ｐゴシック" pitchFamily="34" charset="-128"/>
                <a:cs typeface="ＭＳ Ｐゴシック" pitchFamily="34" charset="-128"/>
              </a:rPr>
              <a:t>dem</a:t>
            </a:r>
            <a:r>
              <a:rPr lang="fr-CH" altLang="fr-FR" sz="2600" dirty="0">
                <a:ea typeface="ＭＳ Ｐゴシック" pitchFamily="34" charset="-128"/>
                <a:cs typeface="ＭＳ Ｐゴシック" pitchFamily="34" charset="-128"/>
              </a:rPr>
              <a:t> </a:t>
            </a:r>
            <a:r>
              <a:rPr lang="fr-CH" altLang="fr-FR" sz="2600" dirty="0" err="1">
                <a:ea typeface="ＭＳ Ｐゴシック" pitchFamily="34" charset="-128"/>
                <a:cs typeface="ＭＳ Ｐゴシック" pitchFamily="34" charset="-128"/>
              </a:rPr>
              <a:t>Rheinland</a:t>
            </a:r>
            <a:r>
              <a:rPr lang="fr-CH" altLang="fr-FR" sz="2600" dirty="0">
                <a:ea typeface="ＭＳ Ｐゴシック" pitchFamily="34" charset="-128"/>
                <a:cs typeface="ＭＳ Ｐゴシック" pitchFamily="34" charset="-128"/>
              </a:rPr>
              <a:t>. </a:t>
            </a:r>
            <a:r>
              <a:rPr lang="de-DE" altLang="fr-FR" sz="2600" i="1" dirty="0">
                <a:ea typeface="ＭＳ Ｐゴシック" pitchFamily="34" charset="-128"/>
                <a:cs typeface="ＭＳ Ｐゴシック" pitchFamily="34" charset="-128"/>
              </a:rPr>
              <a:t>Der Geiger von Echternach</a:t>
            </a:r>
            <a:br>
              <a:rPr lang="de-DE" altLang="fr-FR" sz="2600" dirty="0">
                <a:ea typeface="ＭＳ Ｐゴシック" pitchFamily="34" charset="-128"/>
                <a:cs typeface="ＭＳ Ｐゴシック" pitchFamily="34" charset="-128"/>
              </a:rPr>
            </a:br>
            <a:r>
              <a:rPr lang="de-DE" altLang="fr-FR" sz="1200" dirty="0">
                <a:ea typeface="ＭＳ Ｐゴシック" pitchFamily="34" charset="-128"/>
              </a:rPr>
              <a:t>http://gutenberg.spiegel.de/buch/49/118 </a:t>
            </a:r>
          </a:p>
          <a:p>
            <a:pPr lvl="2"/>
            <a:r>
              <a:rPr lang="de-DE" altLang="fr-FR" sz="2200" dirty="0">
                <a:ea typeface="ＭＳ Ｐゴシック" pitchFamily="34" charset="-128"/>
                <a:cs typeface="ＭＳ Ｐゴシック" pitchFamily="34" charset="-128"/>
              </a:rPr>
              <a:t>Der lange Veit spielte mit seiner Geige zum Tanz auf</a:t>
            </a:r>
          </a:p>
          <a:p>
            <a:pPr lvl="2"/>
            <a:r>
              <a:rPr lang="de-DE" altLang="fr-FR" sz="2200" dirty="0">
                <a:ea typeface="ＭＳ Ｐゴシック" pitchFamily="34" charset="-128"/>
                <a:cs typeface="ＭＳ Ｐゴシック" pitchFamily="34" charset="-128"/>
              </a:rPr>
              <a:t>Wegen des Mordes an seiner Frau angeklagt</a:t>
            </a:r>
          </a:p>
          <a:p>
            <a:pPr lvl="2"/>
            <a:r>
              <a:rPr lang="de-DE" altLang="fr-FR" sz="2200" dirty="0">
                <a:ea typeface="ＭＳ Ｐゴシック" pitchFamily="34" charset="-128"/>
                <a:cs typeface="ＭＳ Ｐゴシック" pitchFamily="34" charset="-128"/>
              </a:rPr>
              <a:t>Zum Tode verurteilt</a:t>
            </a:r>
          </a:p>
          <a:p>
            <a:pPr lvl="2"/>
            <a:r>
              <a:rPr lang="de-DE" altLang="fr-FR" sz="2200" dirty="0">
                <a:ea typeface="ＭＳ Ｐゴシック" pitchFamily="34" charset="-128"/>
                <a:cs typeface="ＭＳ Ｐゴシック" pitchFamily="34" charset="-128"/>
              </a:rPr>
              <a:t>Letzter Wunsch unter dem Galgen: Noch einmal Geige spielen</a:t>
            </a:r>
            <a:endParaRPr lang="de-CH" altLang="fr-FR" sz="1800" b="1" dirty="0">
              <a:solidFill>
                <a:srgbClr val="FF0000"/>
              </a:solidFill>
              <a:ea typeface="ＭＳ Ｐゴシック" pitchFamily="34" charset="-128"/>
              <a:cs typeface="ＭＳ Ｐゴシック" pitchFamily="34" charset="-128"/>
            </a:endParaRPr>
          </a:p>
          <a:p>
            <a:pPr lvl="2"/>
            <a:r>
              <a:rPr lang="de-CH" altLang="fr-FR" sz="2200" dirty="0">
                <a:ea typeface="ＭＳ Ｐゴシック" pitchFamily="34" charset="-128"/>
                <a:cs typeface="ＭＳ Ｐゴシック" pitchFamily="34" charset="-128"/>
              </a:rPr>
              <a:t>Brachte mit seinem Spiel die Leute zum Tanzen und konnte sich aufgrund derer Tanzmanie vom Galgen lösen</a:t>
            </a:r>
          </a:p>
          <a:p>
            <a:pPr lvl="2"/>
            <a:r>
              <a:rPr lang="de-CH" altLang="fr-FR" sz="2200" dirty="0">
                <a:ea typeface="ＭＳ Ｐゴシック" pitchFamily="34" charset="-128"/>
                <a:cs typeface="ＭＳ Ｐゴシック" pitchFamily="34" charset="-128"/>
              </a:rPr>
              <a:t>Erst </a:t>
            </a:r>
            <a:r>
              <a:rPr lang="de-CH" altLang="fr-FR" sz="2200" dirty="0" err="1">
                <a:ea typeface="ＭＳ Ｐゴシック" pitchFamily="34" charset="-128"/>
                <a:cs typeface="ＭＳ Ｐゴシック" pitchFamily="34" charset="-128"/>
              </a:rPr>
              <a:t>Willibrord</a:t>
            </a:r>
            <a:r>
              <a:rPr lang="de-CH" altLang="fr-FR" sz="2200" dirty="0">
                <a:ea typeface="ＭＳ Ｐゴシック" pitchFamily="34" charset="-128"/>
                <a:cs typeface="ＭＳ Ｐゴシック" pitchFamily="34" charset="-128"/>
              </a:rPr>
              <a:t> konnte die Leute vom wilden Tanz erlösen</a:t>
            </a:r>
            <a:endParaRPr lang="de-DE" altLang="fr-FR" sz="2200" dirty="0">
              <a:ea typeface="ＭＳ Ｐゴシック" pitchFamily="34" charset="-128"/>
              <a:cs typeface="ＭＳ Ｐゴシック" pitchFamily="34" charset="-128"/>
            </a:endParaRP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2C8EB450-FDAB-A244-B702-2F0F5464071D}"/>
              </a:ext>
            </a:extLst>
          </p:cNvPr>
          <p:cNvPicPr>
            <a:picLocks noChangeAspect="1"/>
          </p:cNvPicPr>
          <p:nvPr/>
        </p:nvPicPr>
        <p:blipFill>
          <a:blip r:embed="rId3"/>
          <a:stretch>
            <a:fillRect/>
          </a:stretch>
        </p:blipFill>
        <p:spPr>
          <a:xfrm>
            <a:off x="11323407" y="21632"/>
            <a:ext cx="844706" cy="714751"/>
          </a:xfrm>
          <a:prstGeom prst="rect">
            <a:avLst/>
          </a:prstGeom>
        </p:spPr>
      </p:pic>
    </p:spTree>
    <p:extLst>
      <p:ext uri="{BB962C8B-B14F-4D97-AF65-F5344CB8AC3E}">
        <p14:creationId xmlns:p14="http://schemas.microsoft.com/office/powerpoint/2010/main" val="381165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E489AF0-719B-7843-A554-F5839746168E}"/>
              </a:ext>
            </a:extLst>
          </p:cNvPr>
          <p:cNvPicPr>
            <a:picLocks noChangeAspect="1"/>
          </p:cNvPicPr>
          <p:nvPr/>
        </p:nvPicPr>
        <p:blipFill>
          <a:blip r:embed="rId3"/>
          <a:stretch>
            <a:fillRect/>
          </a:stretch>
        </p:blipFill>
        <p:spPr>
          <a:xfrm>
            <a:off x="613907" y="865555"/>
            <a:ext cx="10933793" cy="5882314"/>
          </a:xfrm>
          <a:prstGeom prst="rect">
            <a:avLst/>
          </a:prstGeom>
        </p:spPr>
      </p:pic>
      <p:sp>
        <p:nvSpPr>
          <p:cNvPr id="72705" name="Title 1"/>
          <p:cNvSpPr>
            <a:spLocks noGrp="1"/>
          </p:cNvSpPr>
          <p:nvPr>
            <p:ph type="title"/>
          </p:nvPr>
        </p:nvSpPr>
        <p:spPr>
          <a:xfrm>
            <a:off x="838200" y="-257702"/>
            <a:ext cx="6146494" cy="1325563"/>
          </a:xfrm>
        </p:spPr>
        <p:txBody>
          <a:bodyPr/>
          <a:lstStyle/>
          <a:p>
            <a:pPr algn="l"/>
            <a:r>
              <a:rPr lang="de-CH" altLang="fr-FR" dirty="0">
                <a:latin typeface="+mn-lt"/>
                <a:ea typeface="ＭＳ Ｐゴシック" pitchFamily="34" charset="-128"/>
              </a:rPr>
              <a:t>Erster Aspekt – Veitstanz</a:t>
            </a:r>
            <a:endParaRPr lang="fr-CH" altLang="fr-FR" dirty="0">
              <a:latin typeface="+mn-lt"/>
              <a:ea typeface="ＭＳ Ｐゴシック" pitchFamily="34" charset="-128"/>
            </a:endParaRPr>
          </a:p>
        </p:txBody>
      </p:sp>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94A5950A-275C-4940-BBE2-88956663905D}"/>
              </a:ext>
            </a:extLst>
          </p:cNvPr>
          <p:cNvPicPr>
            <a:picLocks noChangeAspect="1"/>
          </p:cNvPicPr>
          <p:nvPr/>
        </p:nvPicPr>
        <p:blipFill>
          <a:blip r:embed="rId4"/>
          <a:stretch>
            <a:fillRect/>
          </a:stretch>
        </p:blipFill>
        <p:spPr>
          <a:xfrm>
            <a:off x="11323407" y="21632"/>
            <a:ext cx="844706" cy="714751"/>
          </a:xfrm>
          <a:prstGeom prst="rect">
            <a:avLst/>
          </a:prstGeom>
        </p:spPr>
      </p:pic>
      <p:pic>
        <p:nvPicPr>
          <p:cNvPr id="5" name="Grafik 4">
            <a:extLst>
              <a:ext uri="{FF2B5EF4-FFF2-40B4-BE49-F238E27FC236}">
                <a16:creationId xmlns:a16="http://schemas.microsoft.com/office/drawing/2014/main" id="{89922B64-5A19-0F4E-9264-5D01FEB9A3A0}"/>
              </a:ext>
            </a:extLst>
          </p:cNvPr>
          <p:cNvPicPr>
            <a:picLocks noChangeAspect="1"/>
          </p:cNvPicPr>
          <p:nvPr/>
        </p:nvPicPr>
        <p:blipFill>
          <a:blip r:embed="rId5"/>
          <a:stretch>
            <a:fillRect/>
          </a:stretch>
        </p:blipFill>
        <p:spPr>
          <a:xfrm>
            <a:off x="4838804" y="6433937"/>
            <a:ext cx="2484000" cy="313932"/>
          </a:xfrm>
          <a:prstGeom prst="rect">
            <a:avLst/>
          </a:prstGeom>
        </p:spPr>
      </p:pic>
      <p:sp>
        <p:nvSpPr>
          <p:cNvPr id="8" name="Rechteck 7">
            <a:extLst>
              <a:ext uri="{FF2B5EF4-FFF2-40B4-BE49-F238E27FC236}">
                <a16:creationId xmlns:a16="http://schemas.microsoft.com/office/drawing/2014/main" id="{E04633B2-2859-264C-A1A2-1EF150AD20E4}"/>
              </a:ext>
            </a:extLst>
          </p:cNvPr>
          <p:cNvSpPr/>
          <p:nvPr/>
        </p:nvSpPr>
        <p:spPr>
          <a:xfrm>
            <a:off x="7442701" y="182385"/>
            <a:ext cx="2678426" cy="553998"/>
          </a:xfrm>
          <a:prstGeom prst="rect">
            <a:avLst/>
          </a:prstGeom>
        </p:spPr>
        <p:txBody>
          <a:bodyPr wrap="none">
            <a:spAutoFit/>
          </a:bodyPr>
          <a:lstStyle/>
          <a:p>
            <a:pPr marL="457200" indent="-457200">
              <a:buFont typeface="Wingdings" pitchFamily="2" charset="2"/>
              <a:buChar char="v"/>
            </a:pPr>
            <a:r>
              <a:rPr lang="de-CH" altLang="fr-FR" sz="3000" dirty="0">
                <a:latin typeface="Calibri" panose="020F0502020204030204" pitchFamily="34" charset="0"/>
                <a:ea typeface="ＭＳ Ｐゴシック" pitchFamily="34" charset="-128"/>
              </a:rPr>
              <a:t>Terminologie</a:t>
            </a:r>
            <a:endParaRPr lang="de-DE" sz="3000" dirty="0">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311326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2705" name="Title 1"/>
          <p:cNvSpPr>
            <a:spLocks noGrp="1"/>
          </p:cNvSpPr>
          <p:nvPr>
            <p:ph type="title"/>
          </p:nvPr>
        </p:nvSpPr>
        <p:spPr>
          <a:xfrm>
            <a:off x="4942368" y="477462"/>
            <a:ext cx="6586491" cy="1286160"/>
          </a:xfrm>
        </p:spPr>
        <p:txBody>
          <a:bodyPr anchor="b">
            <a:normAutofit/>
          </a:bodyPr>
          <a:lstStyle/>
          <a:p>
            <a:r>
              <a:rPr lang="de-CH" altLang="fr-FR" sz="4100" dirty="0">
                <a:latin typeface="+mn-lt"/>
                <a:ea typeface="ＭＳ Ｐゴシック" pitchFamily="34" charset="-128"/>
              </a:rPr>
              <a:t>Zweiter Aspekt – Mittelalterliche Handschriften</a:t>
            </a:r>
            <a:endParaRPr lang="fr-CH" altLang="fr-FR" sz="4100" dirty="0">
              <a:latin typeface="+mn-lt"/>
              <a:ea typeface="ＭＳ Ｐゴシック" pitchFamily="34" charset="-128"/>
            </a:endParaRPr>
          </a:p>
        </p:txBody>
      </p:sp>
      <p:pic>
        <p:nvPicPr>
          <p:cNvPr id="4" name="Picture 3"/>
          <p:cNvPicPr>
            <a:picLocks noChangeAspect="1"/>
          </p:cNvPicPr>
          <p:nvPr/>
        </p:nvPicPr>
        <p:blipFill rotWithShape="1">
          <a:blip r:embed="rId3"/>
          <a:srcRect l="8101" r="4116"/>
          <a:stretch/>
        </p:blipFill>
        <p:spPr>
          <a:xfrm>
            <a:off x="-2243104" y="-787926"/>
            <a:ext cx="6677295" cy="9878573"/>
          </a:xfrm>
          <a:prstGeom prst="rect">
            <a:avLst/>
          </a:prstGeom>
          <a:effec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8B39"/>
            </a:solidFill>
          </a:ln>
        </p:spPr>
        <p:style>
          <a:lnRef idx="1">
            <a:schemeClr val="accent1"/>
          </a:lnRef>
          <a:fillRef idx="0">
            <a:schemeClr val="accent1"/>
          </a:fillRef>
          <a:effectRef idx="0">
            <a:schemeClr val="accent1"/>
          </a:effectRef>
          <a:fontRef idx="minor">
            <a:schemeClr val="tx1"/>
          </a:fontRef>
        </p:style>
      </p:cxnSp>
      <p:sp>
        <p:nvSpPr>
          <p:cNvPr id="72706" name="Content Placeholder 2"/>
          <p:cNvSpPr>
            <a:spLocks noGrp="1"/>
          </p:cNvSpPr>
          <p:nvPr>
            <p:ph idx="1"/>
          </p:nvPr>
        </p:nvSpPr>
        <p:spPr>
          <a:xfrm>
            <a:off x="5288630" y="2447503"/>
            <a:ext cx="6586489" cy="4338291"/>
          </a:xfrm>
        </p:spPr>
        <p:txBody>
          <a:bodyPr>
            <a:normAutofit/>
          </a:bodyPr>
          <a:lstStyle/>
          <a:p>
            <a:pPr marL="0" indent="0">
              <a:buNone/>
            </a:pPr>
            <a:r>
              <a:rPr lang="de-DE" altLang="fr-FR" sz="2000" dirty="0">
                <a:ea typeface="ＭＳ Ｐゴシック" pitchFamily="34" charset="-128"/>
                <a:cs typeface="ＭＳ Ｐゴシック" pitchFamily="34" charset="-128"/>
              </a:rPr>
              <a:t>Das Evangelienbuch von Echternach: das </a:t>
            </a:r>
            <a:br>
              <a:rPr lang="de-DE" altLang="fr-FR" sz="2000" dirty="0">
                <a:ea typeface="ＭＳ Ｐゴシック" pitchFamily="34" charset="-128"/>
                <a:cs typeface="ＭＳ Ｐゴシック" pitchFamily="34" charset="-128"/>
              </a:rPr>
            </a:br>
            <a:r>
              <a:rPr lang="de-DE" altLang="fr-FR" sz="2000" i="1" dirty="0" err="1">
                <a:ea typeface="ＭＳ Ｐゴシック" pitchFamily="34" charset="-128"/>
                <a:cs typeface="ＭＳ Ｐゴシック" pitchFamily="34" charset="-128"/>
              </a:rPr>
              <a:t>Echternacher</a:t>
            </a:r>
            <a:r>
              <a:rPr lang="de-DE" altLang="fr-FR" sz="2000" i="1" dirty="0">
                <a:ea typeface="ＭＳ Ｐゴシック" pitchFamily="34" charset="-128"/>
                <a:cs typeface="ＭＳ Ｐゴシック" pitchFamily="34" charset="-128"/>
              </a:rPr>
              <a:t> Sakramentar und Antiphonar </a:t>
            </a:r>
          </a:p>
          <a:p>
            <a:pPr lvl="3"/>
            <a:r>
              <a:rPr lang="de-DE" altLang="fr-FR" sz="2000" dirty="0">
                <a:ea typeface="ＭＳ Ｐゴシック" pitchFamily="34" charset="-128"/>
                <a:cs typeface="ＭＳ Ｐゴシック" pitchFamily="34" charset="-128"/>
              </a:rPr>
              <a:t>Ursprung: um 1030</a:t>
            </a:r>
          </a:p>
          <a:p>
            <a:pPr lvl="1"/>
            <a:r>
              <a:rPr lang="de-DE" altLang="fr-FR" sz="2000" dirty="0">
                <a:ea typeface="ＭＳ Ｐゴシック" pitchFamily="34" charset="-128"/>
                <a:cs typeface="ＭＳ Ｐゴシック" pitchFamily="34" charset="-128"/>
              </a:rPr>
              <a:t>Sakramentar</a:t>
            </a:r>
          </a:p>
          <a:p>
            <a:pPr lvl="2"/>
            <a:r>
              <a:rPr lang="de-DE" altLang="fr-FR" dirty="0">
                <a:ea typeface="ＭＳ Ｐゴシック" pitchFamily="34" charset="-128"/>
                <a:cs typeface="ＭＳ Ｐゴシック" pitchFamily="34" charset="-128"/>
              </a:rPr>
              <a:t>Sammlung von Gebeten</a:t>
            </a:r>
          </a:p>
          <a:p>
            <a:pPr lvl="1"/>
            <a:r>
              <a:rPr lang="de-DE" altLang="fr-FR" sz="2000" dirty="0">
                <a:ea typeface="ＭＳ Ｐゴシック" pitchFamily="34" charset="-128"/>
                <a:cs typeface="ＭＳ Ｐゴシック" pitchFamily="34" charset="-128"/>
              </a:rPr>
              <a:t>Antiphonar</a:t>
            </a:r>
          </a:p>
          <a:p>
            <a:pPr lvl="2"/>
            <a:r>
              <a:rPr lang="de-DE" altLang="fr-FR" dirty="0">
                <a:ea typeface="ＭＳ Ｐゴシック" pitchFamily="34" charset="-128"/>
                <a:cs typeface="ＭＳ Ｐゴシック" pitchFamily="34" charset="-128"/>
              </a:rPr>
              <a:t>Sammlung von Melodien und Texten für das Stundengebet </a:t>
            </a:r>
          </a:p>
          <a:p>
            <a:pPr lvl="2"/>
            <a:r>
              <a:rPr lang="de-DE" altLang="fr-FR" dirty="0">
                <a:ea typeface="ＭＳ Ｐゴシック" pitchFamily="34" charset="-128"/>
                <a:cs typeface="ＭＳ Ｐゴシック" pitchFamily="34" charset="-128"/>
              </a:rPr>
              <a:t>Antiphon = Wechselgesang</a:t>
            </a:r>
          </a:p>
          <a:p>
            <a:pPr lvl="3"/>
            <a:endParaRPr lang="de-CH" altLang="fr-FR" sz="2000" dirty="0">
              <a:ea typeface="ＭＳ Ｐゴシック" pitchFamily="34" charset="-128"/>
              <a:cs typeface="ＭＳ Ｐゴシック" pitchFamily="34" charset="-128"/>
            </a:endParaRPr>
          </a:p>
          <a:p>
            <a:pPr lvl="3"/>
            <a:endParaRPr lang="de-CH" altLang="fr-FR" sz="2000" b="1" dirty="0">
              <a:ea typeface="ＭＳ Ｐゴシック" pitchFamily="34" charset="-128"/>
              <a:cs typeface="ＭＳ Ｐゴシック" pitchFamily="34" charset="-128"/>
            </a:endParaRPr>
          </a:p>
          <a:p>
            <a:pPr marL="914400" lvl="2" indent="0">
              <a:buNone/>
            </a:pPr>
            <a:endParaRPr lang="de-CH" altLang="fr-FR" dirty="0">
              <a:ea typeface="ＭＳ Ｐゴシック" pitchFamily="34" charset="-128"/>
              <a:cs typeface="ＭＳ Ｐゴシック" pitchFamily="34" charset="-128"/>
            </a:endParaRPr>
          </a:p>
        </p:txBody>
      </p:sp>
      <p:sp>
        <p:nvSpPr>
          <p:cNvPr id="2" name="Footer Placeholder 1"/>
          <p:cNvSpPr>
            <a:spLocks noGrp="1"/>
          </p:cNvSpPr>
          <p:nvPr>
            <p:ph type="ftr" sz="quarter" idx="11"/>
          </p:nvPr>
        </p:nvSpPr>
        <p:spPr>
          <a:xfrm>
            <a:off x="4965430" y="6356350"/>
            <a:ext cx="4139134" cy="365125"/>
          </a:xfrm>
        </p:spPr>
        <p:txBody>
          <a:bodyPr>
            <a:normAutofit/>
          </a:bodyPr>
          <a:lstStyle/>
          <a:p>
            <a:pPr marL="0" marR="0" lvl="0" indent="0" algn="l" defTabSz="914400" rtl="0" eaLnBrk="1" fontAlgn="auto" latinLnBrk="0" hangingPunct="1">
              <a:spcBef>
                <a:spcPts val="0"/>
              </a:spcBef>
              <a:spcAft>
                <a:spcPts val="0"/>
              </a:spcAft>
              <a:buClrTx/>
              <a:buSzTx/>
              <a:buFontTx/>
              <a:buNone/>
              <a:tabLst/>
              <a:defRPr/>
            </a:pPr>
            <a:endParaRPr kumimoji="0" lang="de-DE" b="0" i="0" u="none" strike="noStrike" kern="1200" cap="none" spc="0" normalizeH="0" baseline="0" noProof="0">
              <a:ln>
                <a:noFill/>
              </a:ln>
              <a:effectLst/>
              <a:uLnTx/>
              <a:uFillTx/>
              <a:latin typeface="Calibri" panose="020F0502020204030204"/>
              <a:ea typeface="+mn-ea"/>
              <a:cs typeface="+mn-cs"/>
            </a:endParaRPr>
          </a:p>
        </p:txBody>
      </p:sp>
      <p:sp>
        <p:nvSpPr>
          <p:cNvPr id="72707" name="Slide Number Placeholder 3"/>
          <p:cNvSpPr>
            <a:spLocks noGrp="1"/>
          </p:cNvSpPr>
          <p:nvPr>
            <p:ph type="sldNum" sz="quarter" idx="12"/>
          </p:nvPr>
        </p:nvSpPr>
        <p:spPr bwMode="auto">
          <a:xfrm>
            <a:off x="10167042" y="6356350"/>
            <a:ext cx="118675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defTabSz="914400" rtl="0" eaLnBrk="1" fontAlgn="auto" latinLnBrk="0" hangingPunct="1">
              <a:lnSpc>
                <a:spcPct val="90000"/>
              </a:lnSpc>
              <a:spcBef>
                <a:spcPts val="0"/>
              </a:spcBef>
              <a:spcAft>
                <a:spcPts val="600"/>
              </a:spcAft>
              <a:buClrTx/>
              <a:buSzTx/>
              <a:buFontTx/>
              <a:buNone/>
              <a:tabLst/>
              <a:defRPr/>
            </a:pPr>
            <a:fld id="{6CE12F45-CA2B-4FDE-9DC5-0AF44719A66E}" type="slidenum">
              <a:rPr kumimoji="0" lang="en-US" altLang="fr-FR" sz="1900" b="0" i="0" u="none" strike="noStrike" kern="1200" cap="none" spc="0" normalizeH="0" baseline="0" noProof="0">
                <a:ln>
                  <a:noFill/>
                </a:ln>
                <a:effectLst/>
                <a:uLnTx/>
                <a:uFillTx/>
                <a:latin typeface="Calibri" panose="020F0502020204030204"/>
                <a:ea typeface="ＭＳ Ｐゴシック" pitchFamily="34" charset="-128"/>
                <a:cs typeface="+mn-cs"/>
              </a:rPr>
              <a:pPr marL="0" marR="0" lvl="0" indent="0" defTabSz="914400" rtl="0" eaLnBrk="1" fontAlgn="auto" latinLnBrk="0" hangingPunct="1">
                <a:lnSpc>
                  <a:spcPct val="90000"/>
                </a:lnSpc>
                <a:spcBef>
                  <a:spcPts val="0"/>
                </a:spcBef>
                <a:spcAft>
                  <a:spcPts val="600"/>
                </a:spcAft>
                <a:buClrTx/>
                <a:buSzTx/>
                <a:buFontTx/>
                <a:buNone/>
                <a:tabLst/>
                <a:defRPr/>
              </a:pPr>
              <a:t>8</a:t>
            </a:fld>
            <a:endParaRPr kumimoji="0" lang="en-US" altLang="fr-FR" sz="1900" b="0" i="0" u="none" strike="noStrike" kern="1200" cap="none" spc="0" normalizeH="0" baseline="0" noProof="0">
              <a:ln>
                <a:noFill/>
              </a:ln>
              <a:effectLst/>
              <a:uLnTx/>
              <a:uFillTx/>
              <a:latin typeface="Calibri" panose="020F0502020204030204"/>
              <a:ea typeface="ＭＳ Ｐゴシック" pitchFamily="34" charset="-128"/>
              <a:cs typeface="+mn-cs"/>
            </a:endParaRPr>
          </a:p>
        </p:txBody>
      </p:sp>
      <p:sp>
        <p:nvSpPr>
          <p:cNvPr id="5" name="Rectangle 4"/>
          <p:cNvSpPr/>
          <p:nvPr/>
        </p:nvSpPr>
        <p:spPr>
          <a:xfrm>
            <a:off x="6955971" y="6398954"/>
            <a:ext cx="3548743" cy="461665"/>
          </a:xfrm>
          <a:prstGeom prst="rect">
            <a:avLst/>
          </a:prstGeom>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https://www.zvab.com/servlet/BookDetailsPL?bi=17372011786&amp;searchurl=hl%3Don%26n%3D100121503%26sortby%3D20%26tn%3Dantiphonar&amp;cm_sp=snippet-_-srp1-_-image20#&amp;gid=1&amp;pid=1</a:t>
            </a: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5DD51789-4A2F-CD43-A997-8909D6D66E2A}"/>
              </a:ext>
            </a:extLst>
          </p:cNvPr>
          <p:cNvPicPr>
            <a:picLocks noChangeAspect="1"/>
          </p:cNvPicPr>
          <p:nvPr/>
        </p:nvPicPr>
        <p:blipFill>
          <a:blip r:embed="rId4"/>
          <a:stretch>
            <a:fillRect/>
          </a:stretch>
        </p:blipFill>
        <p:spPr>
          <a:xfrm>
            <a:off x="11220543" y="72203"/>
            <a:ext cx="844706" cy="714751"/>
          </a:xfrm>
          <a:prstGeom prst="rect">
            <a:avLst/>
          </a:prstGeom>
        </p:spPr>
      </p:pic>
    </p:spTree>
    <p:extLst>
      <p:ext uri="{BB962C8B-B14F-4D97-AF65-F5344CB8AC3E}">
        <p14:creationId xmlns:p14="http://schemas.microsoft.com/office/powerpoint/2010/main" val="148983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E12F45-CA2B-4FDE-9DC5-0AF44719A66E}" type="slidenum">
              <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fr-FR" sz="1400" b="0" i="0" u="none" strike="noStrike" kern="1200" cap="none" spc="0" normalizeH="0" baseline="0" noProof="0">
              <a:ln>
                <a:noFill/>
              </a:ln>
              <a:solidFill>
                <a:srgbClr val="E6B9B8"/>
              </a:solidFill>
              <a:effectLst/>
              <a:uLnTx/>
              <a:uFillTx/>
              <a:latin typeface="Calibri" panose="020F0502020204030204"/>
              <a:ea typeface="ＭＳ Ｐゴシック" pitchFamily="34" charset="-128"/>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rot="5400000">
            <a:off x="4300586" y="-2073636"/>
            <a:ext cx="3590827" cy="11131541"/>
          </a:xfrm>
          <a:prstGeom prst="rect">
            <a:avLst/>
          </a:prstGeom>
        </p:spPr>
      </p:pic>
      <p:sp>
        <p:nvSpPr>
          <p:cNvPr id="7" name="Rectangle 6"/>
          <p:cNvSpPr/>
          <p:nvPr/>
        </p:nvSpPr>
        <p:spPr>
          <a:xfrm>
            <a:off x="3047999" y="5518381"/>
            <a:ext cx="6096000" cy="46166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altLang="fr-FR" sz="8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Paul </a:t>
            </a:r>
            <a:r>
              <a:rPr kumimoji="0" lang="de-CH" altLang="fr-FR" sz="800" b="0" i="0" u="none" strike="noStrike" kern="1200" cap="none" spc="0" normalizeH="0" baseline="0" noProof="0" dirty="0" err="1">
                <a:ln>
                  <a:noFill/>
                </a:ln>
                <a:solidFill>
                  <a:prstClr val="black"/>
                </a:solidFill>
                <a:effectLst/>
                <a:uLnTx/>
                <a:uFillTx/>
                <a:latin typeface="Calibri" panose="020F0502020204030204"/>
                <a:ea typeface="ＭＳ Ｐゴシック" pitchFamily="34" charset="-128"/>
                <a:cs typeface="+mn-cs"/>
              </a:rPr>
              <a:t>Ulveling</a:t>
            </a:r>
            <a:r>
              <a:rPr kumimoji="0" lang="de-CH" altLang="fr-FR" sz="8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 </a:t>
            </a:r>
            <a:r>
              <a:rPr kumimoji="0" lang="fr-FR" sz="800" b="0" i="1" u="none" strike="noStrike" kern="1200" cap="none" spc="0" normalizeH="0" baseline="0" noProof="0" dirty="0">
                <a:ln>
                  <a:noFill/>
                </a:ln>
                <a:solidFill>
                  <a:prstClr val="black"/>
                </a:solidFill>
                <a:effectLst/>
                <a:uLnTx/>
                <a:uFillTx/>
                <a:latin typeface="Calibri" panose="020F0502020204030204"/>
                <a:ea typeface="+mn-ea"/>
                <a:cs typeface="+mn-cs"/>
              </a:rPr>
              <a:t>Essai historique et musicologique comparé sur le vocabulaire musical, son écriture mélodique et </a:t>
            </a:r>
            <a:r>
              <a:rPr kumimoji="0" lang="fr-FR" sz="800" b="0" i="1" u="none" strike="noStrike" kern="1200" cap="none" spc="0" normalizeH="0" baseline="0" noProof="0" dirty="0" err="1">
                <a:ln>
                  <a:noFill/>
                </a:ln>
                <a:solidFill>
                  <a:prstClr val="black"/>
                </a:solidFill>
                <a:effectLst/>
                <a:uLnTx/>
                <a:uFillTx/>
                <a:latin typeface="Calibri" panose="020F0502020204030204"/>
                <a:ea typeface="+mn-ea"/>
                <a:cs typeface="+mn-cs"/>
              </a:rPr>
              <a:t>rhythmique</a:t>
            </a:r>
            <a:r>
              <a:rPr kumimoji="0" lang="fr-FR" sz="800" b="0" i="1" u="none" strike="noStrike" kern="1200" cap="none" spc="0" normalizeH="0" baseline="0" noProof="0" dirty="0">
                <a:ln>
                  <a:noFill/>
                </a:ln>
                <a:solidFill>
                  <a:prstClr val="black"/>
                </a:solidFill>
                <a:effectLst/>
                <a:uLnTx/>
                <a:uFillTx/>
                <a:latin typeface="Calibri" panose="020F0502020204030204"/>
                <a:ea typeface="+mn-ea"/>
                <a:cs typeface="+mn-cs"/>
              </a:rPr>
              <a:t> jusqu’à l’époque du plain-chant, suivi d’un commentaire introductif au sacramentaire et antiphonaire d’Echternach </a:t>
            </a:r>
            <a:r>
              <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800" b="0" i="0" u="none" strike="noStrike" kern="1200" cap="none" spc="0" normalizeH="0" baseline="0" noProof="0" dirty="0" err="1">
                <a:ln>
                  <a:noFill/>
                </a:ln>
                <a:solidFill>
                  <a:prstClr val="black"/>
                </a:solidFill>
                <a:effectLst/>
                <a:uLnTx/>
                <a:uFillTx/>
                <a:latin typeface="Calibri" panose="020F0502020204030204"/>
                <a:ea typeface="+mn-ea"/>
                <a:cs typeface="+mn-cs"/>
              </a:rPr>
              <a:t>Akademische</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800" b="0" i="0" u="none" strike="noStrike" kern="1200" cap="none" spc="0" normalizeH="0" baseline="0" noProof="0" dirty="0" err="1">
                <a:ln>
                  <a:noFill/>
                </a:ln>
                <a:solidFill>
                  <a:prstClr val="black"/>
                </a:solidFill>
                <a:effectLst/>
                <a:uLnTx/>
                <a:uFillTx/>
                <a:latin typeface="Calibri" panose="020F0502020204030204"/>
                <a:ea typeface="+mn-ea"/>
                <a:cs typeface="+mn-cs"/>
              </a:rPr>
              <a:t>Druck</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-u. </a:t>
            </a:r>
            <a:r>
              <a:rPr kumimoji="0" lang="en-GB" sz="800" b="0" i="0" u="none" strike="noStrike" kern="1200" cap="none" spc="0" normalizeH="0" baseline="0" noProof="0" dirty="0" err="1">
                <a:ln>
                  <a:noFill/>
                </a:ln>
                <a:solidFill>
                  <a:prstClr val="black"/>
                </a:solidFill>
                <a:effectLst/>
                <a:uLnTx/>
                <a:uFillTx/>
                <a:latin typeface="Calibri" panose="020F0502020204030204"/>
                <a:ea typeface="+mn-ea"/>
                <a:cs typeface="+mn-cs"/>
              </a:rPr>
              <a:t>Verlagsanstalt</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 Graz 1982, </a:t>
            </a:r>
            <a:r>
              <a:rPr kumimoji="0" lang="de-CH" altLang="fr-FR" sz="8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S. 515</a:t>
            </a:r>
            <a:endParaRPr kumimoji="0" lang="fr-CH" altLang="fr-FR" sz="8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p:txBody>
      </p:sp>
      <p:pic>
        <p:nvPicPr>
          <p:cNvPr id="8" name="Grafik 7">
            <a:extLst>
              <a:ext uri="{FF2B5EF4-FFF2-40B4-BE49-F238E27FC236}">
                <a16:creationId xmlns:a16="http://schemas.microsoft.com/office/drawing/2014/main" id="{A16DC6CD-5D47-974D-9E3D-42C8CB2D137C}"/>
              </a:ext>
            </a:extLst>
          </p:cNvPr>
          <p:cNvPicPr>
            <a:picLocks noChangeAspect="1"/>
          </p:cNvPicPr>
          <p:nvPr/>
        </p:nvPicPr>
        <p:blipFill>
          <a:blip r:embed="rId4"/>
          <a:stretch>
            <a:fillRect/>
          </a:stretch>
        </p:blipFill>
        <p:spPr>
          <a:xfrm>
            <a:off x="11323407" y="21632"/>
            <a:ext cx="844706" cy="714751"/>
          </a:xfrm>
          <a:prstGeom prst="rect">
            <a:avLst/>
          </a:prstGeom>
        </p:spPr>
      </p:pic>
      <p:sp>
        <p:nvSpPr>
          <p:cNvPr id="11" name="Title 1">
            <a:extLst>
              <a:ext uri="{FF2B5EF4-FFF2-40B4-BE49-F238E27FC236}">
                <a16:creationId xmlns:a16="http://schemas.microsoft.com/office/drawing/2014/main" id="{320F0E30-48F3-154C-B672-796EEB06F698}"/>
              </a:ext>
            </a:extLst>
          </p:cNvPr>
          <p:cNvSpPr>
            <a:spLocks noGrp="1"/>
          </p:cNvSpPr>
          <p:nvPr>
            <p:ph type="title"/>
          </p:nvPr>
        </p:nvSpPr>
        <p:spPr>
          <a:xfrm>
            <a:off x="65244" y="93303"/>
            <a:ext cx="12061509" cy="1286160"/>
          </a:xfrm>
        </p:spPr>
        <p:txBody>
          <a:bodyPr anchor="b">
            <a:normAutofit/>
          </a:bodyPr>
          <a:lstStyle/>
          <a:p>
            <a:r>
              <a:rPr lang="de-CH" altLang="fr-FR" sz="4100" dirty="0">
                <a:latin typeface="+mn-lt"/>
                <a:ea typeface="ＭＳ Ｐゴシック" pitchFamily="34" charset="-128"/>
              </a:rPr>
              <a:t>Zweiter Aspekt – Mittelalterliche Handschriften</a:t>
            </a:r>
            <a:endParaRPr lang="fr-CH" altLang="fr-FR" sz="4100" dirty="0">
              <a:latin typeface="+mn-lt"/>
              <a:ea typeface="ＭＳ Ｐゴシック" pitchFamily="34" charset="-128"/>
            </a:endParaRPr>
          </a:p>
        </p:txBody>
      </p:sp>
    </p:spTree>
    <p:extLst>
      <p:ext uri="{BB962C8B-B14F-4D97-AF65-F5344CB8AC3E}">
        <p14:creationId xmlns:p14="http://schemas.microsoft.com/office/powerpoint/2010/main" val="39926390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5557</Words>
  <Application>Microsoft Macintosh PowerPoint</Application>
  <PresentationFormat>Breitbild</PresentationFormat>
  <Paragraphs>291</Paragraphs>
  <Slides>20</Slides>
  <Notes>18</Notes>
  <HiddenSlides>0</HiddenSlides>
  <MMClips>3</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20</vt:i4>
      </vt:variant>
    </vt:vector>
  </HeadingPairs>
  <TitlesOfParts>
    <vt:vector size="26" baseType="lpstr">
      <vt:lpstr>Arial</vt:lpstr>
      <vt:lpstr>Calibri</vt:lpstr>
      <vt:lpstr>Calibri Light</vt:lpstr>
      <vt:lpstr>Wingdings</vt:lpstr>
      <vt:lpstr>Office</vt:lpstr>
      <vt:lpstr>Office-Design</vt:lpstr>
      <vt:lpstr>Und wer denkt dabei noch an die Musik ?</vt:lpstr>
      <vt:lpstr>Echternach – Willibrord – Springprozession</vt:lpstr>
      <vt:lpstr>Erster Aspekt – Veitstanz</vt:lpstr>
      <vt:lpstr>Erster Aspekt – Veitstanz</vt:lpstr>
      <vt:lpstr>Erster Aspekt – Veitstanz</vt:lpstr>
      <vt:lpstr>Erster Aspekt – Veitstanz</vt:lpstr>
      <vt:lpstr>Erster Aspekt – Veitstanz</vt:lpstr>
      <vt:lpstr>Zweiter Aspekt – Mittelalterliche Handschriften</vt:lpstr>
      <vt:lpstr>Zweiter Aspekt – Mittelalterliche Handschriften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 wer denkt dabei noch an die Musik ?</dc:title>
  <dc:creator>Damien Francois SAGRILLO</dc:creator>
  <cp:lastModifiedBy>Damien Francois SAGRILLO</cp:lastModifiedBy>
  <cp:revision>84</cp:revision>
  <dcterms:created xsi:type="dcterms:W3CDTF">2019-11-20T17:17:42Z</dcterms:created>
  <dcterms:modified xsi:type="dcterms:W3CDTF">2019-11-25T08:33:09Z</dcterms:modified>
</cp:coreProperties>
</file>