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5" r:id="rId3"/>
    <p:sldId id="264" r:id="rId4"/>
    <p:sldId id="288" r:id="rId5"/>
    <p:sldId id="266" r:id="rId6"/>
    <p:sldId id="268" r:id="rId7"/>
    <p:sldId id="267" r:id="rId8"/>
    <p:sldId id="269" r:id="rId9"/>
    <p:sldId id="271" r:id="rId10"/>
    <p:sldId id="270" r:id="rId11"/>
    <p:sldId id="272" r:id="rId12"/>
    <p:sldId id="273" r:id="rId13"/>
    <p:sldId id="274" r:id="rId14"/>
    <p:sldId id="276" r:id="rId15"/>
    <p:sldId id="277" r:id="rId16"/>
    <p:sldId id="278" r:id="rId17"/>
    <p:sldId id="281" r:id="rId18"/>
    <p:sldId id="282" r:id="rId19"/>
    <p:sldId id="283" r:id="rId20"/>
    <p:sldId id="257" r:id="rId21"/>
    <p:sldId id="285" r:id="rId22"/>
    <p:sldId id="290" r:id="rId23"/>
    <p:sldId id="291" r:id="rId24"/>
    <p:sldId id="292" r:id="rId25"/>
    <p:sldId id="293" r:id="rId26"/>
    <p:sldId id="289" r:id="rId27"/>
    <p:sldId id="284" r:id="rId28"/>
    <p:sldId id="287" r:id="rId29"/>
    <p:sldId id="27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5F1B0-D57C-42DA-B15A-303F927374D1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E9537-01A4-43D3-8CD3-E6EA8CD66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9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8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1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2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8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2A02-5ED3-4034-99EA-BC84D47F117C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6B1A-7BF5-475F-8AC8-1E35AE5D2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rgit.huemer@uni.l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LU" dirty="0" err="1" smtClean="0"/>
              <a:t>Academic</a:t>
            </a:r>
            <a:r>
              <a:rPr lang="fr-LU" dirty="0" smtClean="0"/>
              <a:t> </a:t>
            </a:r>
            <a:r>
              <a:rPr lang="fr-LU" dirty="0" err="1" smtClean="0"/>
              <a:t>writing</a:t>
            </a:r>
            <a:r>
              <a:rPr lang="fr-LU" dirty="0" smtClean="0"/>
              <a:t> </a:t>
            </a:r>
            <a:r>
              <a:rPr lang="fr-LU" dirty="0" err="1" smtClean="0"/>
              <a:t>across</a:t>
            </a:r>
            <a:r>
              <a:rPr lang="fr-LU" dirty="0" smtClean="0"/>
              <a:t> </a:t>
            </a:r>
            <a:r>
              <a:rPr lang="fr-LU" dirty="0" err="1" smtClean="0"/>
              <a:t>languages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LU" dirty="0" smtClean="0"/>
              <a:t>Dr. Birgit Huemer</a:t>
            </a:r>
          </a:p>
          <a:p>
            <a:r>
              <a:rPr lang="fr-LU" dirty="0" smtClean="0"/>
              <a:t>Université du Luxembourg</a:t>
            </a:r>
          </a:p>
          <a:p>
            <a:r>
              <a:rPr lang="fr-LU" dirty="0" smtClean="0">
                <a:hlinkClick r:id="rId2"/>
              </a:rPr>
              <a:t>b</a:t>
            </a:r>
            <a:r>
              <a:rPr lang="fr-LU" dirty="0" smtClean="0">
                <a:hlinkClick r:id="rId2"/>
              </a:rPr>
              <a:t>irgit.huemer@uni.lu</a:t>
            </a:r>
            <a:endParaRPr lang="fr-L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Equivalence </a:t>
            </a:r>
            <a:r>
              <a:rPr lang="fr-LU" dirty="0" err="1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dirty="0"/>
              <a:t>lexis and use of </a:t>
            </a:r>
            <a:r>
              <a:rPr lang="fr-LU" sz="3200" dirty="0" err="1"/>
              <a:t>idiomatic</a:t>
            </a:r>
            <a:r>
              <a:rPr lang="fr-LU" sz="3200" dirty="0"/>
              <a:t> phrases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0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Equivalence </a:t>
            </a:r>
            <a:r>
              <a:rPr lang="fr-LU" dirty="0" err="1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144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b="1" dirty="0" smtClean="0"/>
              <a:t>English</a:t>
            </a:r>
          </a:p>
          <a:p>
            <a:pPr marL="0" indent="0">
              <a:buNone/>
            </a:pPr>
            <a:endParaRPr lang="fr-LU" sz="3200" dirty="0" smtClean="0"/>
          </a:p>
          <a:p>
            <a:pPr marL="0" indent="0">
              <a:buNone/>
            </a:pPr>
            <a:r>
              <a:rPr lang="fr-LU" sz="3200" dirty="0"/>
              <a:t>u</a:t>
            </a:r>
            <a:r>
              <a:rPr lang="fr-LU" sz="3200" dirty="0" smtClean="0"/>
              <a:t>se of </a:t>
            </a:r>
            <a:r>
              <a:rPr lang="fr-LU" sz="3200" dirty="0" err="1" smtClean="0"/>
              <a:t>words</a:t>
            </a:r>
            <a:r>
              <a:rPr lang="fr-LU" sz="3200" dirty="0" smtClean="0"/>
              <a:t> </a:t>
            </a:r>
            <a:r>
              <a:rPr lang="fr-LU" sz="3200" dirty="0" err="1" smtClean="0"/>
              <a:t>with</a:t>
            </a:r>
            <a:r>
              <a:rPr lang="fr-LU" sz="3200" dirty="0" smtClean="0"/>
              <a:t> latin </a:t>
            </a:r>
            <a:r>
              <a:rPr lang="fr-LU" sz="3200" dirty="0" err="1" smtClean="0"/>
              <a:t>roots</a:t>
            </a:r>
            <a:endParaRPr lang="fr-LU" sz="32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93873" y="1825625"/>
            <a:ext cx="481445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LU" sz="3200" b="1" dirty="0" err="1" smtClean="0"/>
              <a:t>German</a:t>
            </a:r>
            <a:endParaRPr lang="fr-LU" sz="32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LU" sz="3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LU" sz="3200" dirty="0"/>
              <a:t>u</a:t>
            </a:r>
            <a:r>
              <a:rPr lang="fr-LU" sz="3200" dirty="0" smtClean="0"/>
              <a:t>se of </a:t>
            </a:r>
            <a:r>
              <a:rPr lang="fr-LU" sz="3200" dirty="0" err="1" smtClean="0"/>
              <a:t>everyday</a:t>
            </a:r>
            <a:r>
              <a:rPr lang="fr-LU" sz="3200" dirty="0" smtClean="0"/>
              <a:t> </a:t>
            </a:r>
            <a:r>
              <a:rPr lang="fr-LU" sz="3200" dirty="0" err="1" smtClean="0"/>
              <a:t>words</a:t>
            </a:r>
            <a:r>
              <a:rPr lang="fr-LU" sz="3200" dirty="0" smtClean="0"/>
              <a:t>, </a:t>
            </a:r>
            <a:r>
              <a:rPr lang="fr-LU" sz="3200" dirty="0" err="1" smtClean="0"/>
              <a:t>which</a:t>
            </a:r>
            <a:r>
              <a:rPr lang="fr-LU" sz="3200" dirty="0" smtClean="0"/>
              <a:t> </a:t>
            </a:r>
            <a:r>
              <a:rPr lang="fr-LU" sz="3200" dirty="0" err="1" smtClean="0"/>
              <a:t>get</a:t>
            </a:r>
            <a:r>
              <a:rPr lang="fr-LU" sz="3200" dirty="0" smtClean="0"/>
              <a:t> new </a:t>
            </a:r>
            <a:r>
              <a:rPr lang="fr-LU" sz="3200" dirty="0" err="1" smtClean="0"/>
              <a:t>meaning</a:t>
            </a:r>
            <a:r>
              <a:rPr lang="fr-LU" sz="3200" dirty="0" smtClean="0"/>
              <a:t> in </a:t>
            </a:r>
            <a:r>
              <a:rPr lang="fr-LU" sz="3200" dirty="0" err="1" smtClean="0"/>
              <a:t>academic</a:t>
            </a:r>
            <a:r>
              <a:rPr lang="fr-LU" sz="3200" dirty="0" smtClean="0"/>
              <a:t> </a:t>
            </a:r>
            <a:r>
              <a:rPr lang="fr-LU" sz="3200" dirty="0" err="1" smtClean="0"/>
              <a:t>contexts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68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Equivalence </a:t>
            </a:r>
            <a:r>
              <a:rPr lang="fr-LU" dirty="0" err="1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i="1" dirty="0" err="1"/>
              <a:t>e</a:t>
            </a:r>
            <a:r>
              <a:rPr lang="fr-LU" sz="3200" i="1" dirty="0" err="1" smtClean="0"/>
              <a:t>twas</a:t>
            </a:r>
            <a:r>
              <a:rPr lang="fr-LU" sz="3200" i="1" dirty="0" smtClean="0"/>
              <a:t> </a:t>
            </a:r>
            <a:r>
              <a:rPr lang="fr-LU" sz="3200" i="1" dirty="0" err="1" smtClean="0"/>
              <a:t>herausarbeiten</a:t>
            </a:r>
            <a:endParaRPr lang="fr-LU" sz="3200" i="1" dirty="0" smtClean="0"/>
          </a:p>
          <a:p>
            <a:pPr marL="0" indent="0">
              <a:buNone/>
            </a:pPr>
            <a:r>
              <a:rPr lang="fr-LU" sz="3200" i="1" dirty="0" err="1"/>
              <a:t>e</a:t>
            </a:r>
            <a:r>
              <a:rPr lang="fr-LU" sz="3200" i="1" dirty="0" err="1" smtClean="0"/>
              <a:t>twas</a:t>
            </a:r>
            <a:r>
              <a:rPr lang="fr-LU" sz="3200" i="1" dirty="0" smtClean="0"/>
              <a:t> </a:t>
            </a:r>
            <a:r>
              <a:rPr lang="fr-LU" sz="3200" i="1" dirty="0" err="1" smtClean="0"/>
              <a:t>beleuchten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7599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Equivalence </a:t>
            </a:r>
            <a:r>
              <a:rPr lang="fr-LU" dirty="0" err="1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i="1" dirty="0" err="1"/>
              <a:t>e</a:t>
            </a:r>
            <a:r>
              <a:rPr lang="fr-LU" sz="3200" i="1" dirty="0" err="1" smtClean="0"/>
              <a:t>twas</a:t>
            </a:r>
            <a:r>
              <a:rPr lang="fr-LU" sz="3200" i="1" dirty="0" smtClean="0"/>
              <a:t> </a:t>
            </a:r>
            <a:r>
              <a:rPr lang="fr-LU" sz="3200" i="1" dirty="0" err="1" smtClean="0"/>
              <a:t>herausarbeiten</a:t>
            </a:r>
            <a:endParaRPr lang="fr-LU" sz="3200" i="1" dirty="0" smtClean="0"/>
          </a:p>
          <a:p>
            <a:pPr marL="0" indent="0">
              <a:buNone/>
            </a:pPr>
            <a:endParaRPr lang="fr-LU" sz="3200" i="1" dirty="0"/>
          </a:p>
          <a:p>
            <a:pPr marL="0" indent="0">
              <a:buNone/>
            </a:pPr>
            <a:r>
              <a:rPr lang="fr-LU" sz="3200" i="1" strike="sngStrike" dirty="0"/>
              <a:t>t</a:t>
            </a:r>
            <a:r>
              <a:rPr lang="fr-LU" sz="3200" i="1" strike="sngStrike" dirty="0" smtClean="0"/>
              <a:t>o </a:t>
            </a:r>
            <a:r>
              <a:rPr lang="fr-LU" sz="3200" i="1" strike="sngStrike" dirty="0" err="1" smtClean="0"/>
              <a:t>work</a:t>
            </a:r>
            <a:r>
              <a:rPr lang="fr-LU" sz="3200" i="1" strike="sngStrike" dirty="0" smtClean="0"/>
              <a:t> out </a:t>
            </a:r>
          </a:p>
          <a:p>
            <a:pPr marL="0" indent="0">
              <a:buNone/>
            </a:pPr>
            <a:r>
              <a:rPr lang="fr-LU" sz="3200" i="1" strike="sngStrike" dirty="0" smtClean="0"/>
              <a:t>to </a:t>
            </a:r>
            <a:r>
              <a:rPr lang="fr-LU" sz="3200" i="1" strike="sngStrike" dirty="0" err="1" smtClean="0"/>
              <a:t>carve</a:t>
            </a:r>
            <a:r>
              <a:rPr lang="fr-LU" sz="3200" i="1" strike="sngStrike" dirty="0" smtClean="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2919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ild 1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" b="1957"/>
          <a:stretch/>
        </p:blipFill>
        <p:spPr bwMode="auto">
          <a:xfrm>
            <a:off x="1170708" y="486351"/>
            <a:ext cx="9580419" cy="522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28873" y="5994400"/>
            <a:ext cx="4553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2800" dirty="0" smtClean="0"/>
              <a:t>Huemer &amp; Rheindorf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8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Equivalence </a:t>
            </a:r>
            <a:r>
              <a:rPr lang="fr-LU" dirty="0" err="1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i="1" dirty="0"/>
              <a:t>Methodisch können zwei Wege beschritten werden…</a:t>
            </a:r>
            <a:endParaRPr lang="en-US" sz="3200" dirty="0"/>
          </a:p>
          <a:p>
            <a:pPr marL="0" indent="0">
              <a:buNone/>
            </a:pPr>
            <a:r>
              <a:rPr lang="de-DE" sz="3200" i="1" dirty="0"/>
              <a:t>Im Folgenden stütze ich mich auf die Untersuchung von…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Equivalence </a:t>
            </a:r>
            <a:r>
              <a:rPr lang="fr-LU" dirty="0" err="1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dirty="0" smtClean="0"/>
              <a:t>Other </a:t>
            </a:r>
            <a:r>
              <a:rPr lang="de-DE" sz="3200" dirty="0" err="1" smtClean="0"/>
              <a:t>concepts</a:t>
            </a:r>
            <a:r>
              <a:rPr lang="de-DE" sz="3200" dirty="0" smtClean="0"/>
              <a:t> </a:t>
            </a:r>
            <a:r>
              <a:rPr lang="de-DE" sz="3200" dirty="0" err="1" smtClean="0"/>
              <a:t>other</a:t>
            </a:r>
            <a:r>
              <a:rPr lang="de-DE" sz="3200" dirty="0" smtClean="0"/>
              <a:t> </a:t>
            </a:r>
            <a:r>
              <a:rPr lang="de-DE" sz="3200" dirty="0" err="1" smtClean="0"/>
              <a:t>ways</a:t>
            </a:r>
            <a:r>
              <a:rPr lang="de-DE" sz="3200" dirty="0" smtClean="0"/>
              <a:t> </a:t>
            </a:r>
            <a:r>
              <a:rPr lang="de-DE" sz="3200" dirty="0" err="1" smtClean="0"/>
              <a:t>of</a:t>
            </a:r>
            <a:r>
              <a:rPr lang="de-DE" sz="3200" dirty="0" smtClean="0"/>
              <a:t> </a:t>
            </a:r>
            <a:r>
              <a:rPr lang="de-DE" sz="3200" dirty="0" err="1" smtClean="0"/>
              <a:t>thinking</a:t>
            </a:r>
            <a:endParaRPr lang="de-DE" sz="3200" dirty="0" smtClean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089891"/>
            <a:ext cx="10515600" cy="5087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Birgit Huemer, Eve </a:t>
            </a:r>
            <a:r>
              <a:rPr lang="en-US" dirty="0" err="1"/>
              <a:t>Lejot</a:t>
            </a:r>
            <a:r>
              <a:rPr lang="en-US" dirty="0"/>
              <a:t>, Katrien L. B. </a:t>
            </a:r>
            <a:r>
              <a:rPr lang="en-US" dirty="0" err="1"/>
              <a:t>Deroey</a:t>
            </a:r>
            <a:r>
              <a:rPr lang="en-US" dirty="0"/>
              <a:t> (Hg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Academic writing across languages: multilingual and </a:t>
            </a:r>
            <a:r>
              <a:rPr lang="en-US" b="1" i="1" dirty="0" smtClean="0"/>
              <a:t>contrastive </a:t>
            </a:r>
            <a:r>
              <a:rPr lang="en-US" b="1" i="1" dirty="0"/>
              <a:t>approaches in higher education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L’écriture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académique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à travers les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langues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: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approches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multilingues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et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contrastives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dans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l’enseignement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bg1">
                    <a:lumMod val="50000"/>
                  </a:schemeClr>
                </a:solidFill>
              </a:rPr>
              <a:t>supérieur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/>
              <a:t>Wissenschaftliches</a:t>
            </a:r>
            <a:r>
              <a:rPr lang="en-US" i="1" dirty="0" smtClean="0"/>
              <a:t> </a:t>
            </a:r>
            <a:r>
              <a:rPr lang="en-US" i="1" dirty="0"/>
              <a:t>Schreiben </a:t>
            </a:r>
            <a:r>
              <a:rPr lang="en-US" i="1" dirty="0" err="1"/>
              <a:t>sprachübergreifend</a:t>
            </a:r>
            <a:r>
              <a:rPr lang="en-US" i="1" dirty="0"/>
              <a:t>: </a:t>
            </a:r>
            <a:r>
              <a:rPr lang="en-US" i="1" dirty="0" err="1"/>
              <a:t>mehrsprachige</a:t>
            </a:r>
            <a:r>
              <a:rPr lang="en-US" i="1" dirty="0"/>
              <a:t> und </a:t>
            </a:r>
            <a:r>
              <a:rPr lang="en-US" i="1" dirty="0" err="1" smtClean="0"/>
              <a:t>kontrastive</a:t>
            </a:r>
            <a:r>
              <a:rPr lang="en-US" i="1" dirty="0" smtClean="0"/>
              <a:t> </a:t>
            </a:r>
            <a:r>
              <a:rPr lang="en-US" i="1" dirty="0" err="1"/>
              <a:t>Ansätze</a:t>
            </a:r>
            <a:r>
              <a:rPr lang="en-US" i="1" dirty="0"/>
              <a:t> in der </a:t>
            </a:r>
            <a:r>
              <a:rPr lang="en-US" i="1" dirty="0" err="1"/>
              <a:t>Hochschulbildung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70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Hedges</a:t>
            </a:r>
            <a:r>
              <a:rPr lang="fr-LU" dirty="0" smtClean="0"/>
              <a:t> in </a:t>
            </a:r>
            <a:r>
              <a:rPr lang="fr-LU" dirty="0" err="1" smtClean="0"/>
              <a:t>academic</a:t>
            </a:r>
            <a:r>
              <a:rPr lang="fr-LU" dirty="0" smtClean="0"/>
              <a:t> </a:t>
            </a:r>
            <a:r>
              <a:rPr lang="fr-LU" dirty="0" err="1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dirty="0" smtClean="0"/>
              <a:t>How </a:t>
            </a:r>
            <a:r>
              <a:rPr lang="fr-LU" sz="3200" dirty="0" err="1"/>
              <a:t>authors</a:t>
            </a:r>
            <a:r>
              <a:rPr lang="fr-LU" sz="3200" dirty="0"/>
              <a:t> </a:t>
            </a:r>
            <a:r>
              <a:rPr lang="fr-LU" sz="3200" dirty="0" err="1"/>
              <a:t>take</a:t>
            </a:r>
            <a:r>
              <a:rPr lang="fr-LU" sz="3200" dirty="0"/>
              <a:t> position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61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Hedges</a:t>
            </a:r>
            <a:r>
              <a:rPr lang="fr-LU" dirty="0" smtClean="0"/>
              <a:t> in </a:t>
            </a:r>
            <a:r>
              <a:rPr lang="fr-LU" dirty="0" err="1" smtClean="0"/>
              <a:t>academic</a:t>
            </a:r>
            <a:r>
              <a:rPr lang="fr-LU" dirty="0" smtClean="0"/>
              <a:t> </a:t>
            </a:r>
            <a:r>
              <a:rPr lang="fr-LU" dirty="0" err="1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i="1" dirty="0" err="1" smtClean="0"/>
              <a:t>to</a:t>
            </a:r>
            <a:r>
              <a:rPr lang="de-DE" sz="3200" i="1" dirty="0" smtClean="0"/>
              <a:t> </a:t>
            </a:r>
            <a:r>
              <a:rPr lang="de-DE" sz="3200" i="1" dirty="0" err="1"/>
              <a:t>make</a:t>
            </a:r>
            <a:r>
              <a:rPr lang="de-DE" sz="3200" i="1" dirty="0"/>
              <a:t> </a:t>
            </a:r>
            <a:r>
              <a:rPr lang="de-DE" sz="3200" i="1" dirty="0" err="1"/>
              <a:t>things</a:t>
            </a:r>
            <a:r>
              <a:rPr lang="de-DE" sz="3200" i="1" dirty="0"/>
              <a:t> </a:t>
            </a:r>
            <a:r>
              <a:rPr lang="de-DE" sz="3200" i="1" dirty="0" err="1"/>
              <a:t>fuzzier</a:t>
            </a:r>
            <a:r>
              <a:rPr lang="de-DE" sz="3200" i="1" dirty="0"/>
              <a:t> </a:t>
            </a:r>
            <a:r>
              <a:rPr lang="de-DE" sz="3200" i="1" dirty="0" err="1"/>
              <a:t>or</a:t>
            </a:r>
            <a:r>
              <a:rPr lang="de-DE" sz="3200" i="1" dirty="0"/>
              <a:t> </a:t>
            </a:r>
            <a:r>
              <a:rPr lang="de-DE" sz="3200" i="1" dirty="0" err="1"/>
              <a:t>less</a:t>
            </a:r>
            <a:r>
              <a:rPr lang="de-DE" sz="3200" i="1" dirty="0"/>
              <a:t> </a:t>
            </a:r>
            <a:r>
              <a:rPr lang="de-DE" sz="3200" i="1" dirty="0" err="1" smtClean="0"/>
              <a:t>fuzzy</a:t>
            </a:r>
            <a:endParaRPr lang="de-DE" sz="3200" i="1" dirty="0" smtClean="0"/>
          </a:p>
          <a:p>
            <a:pPr marL="0" indent="0" algn="r">
              <a:buNone/>
            </a:pPr>
            <a:r>
              <a:rPr lang="en-US" dirty="0" err="1" smtClean="0"/>
              <a:t>Lakoff</a:t>
            </a:r>
            <a:r>
              <a:rPr lang="en-US" dirty="0" smtClean="0"/>
              <a:t> (1972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195)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89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Historical development </a:t>
            </a:r>
            <a:r>
              <a:rPr lang="en-US" sz="3200" dirty="0" smtClean="0"/>
              <a:t>of the languages of academia and science</a:t>
            </a:r>
          </a:p>
          <a:p>
            <a:r>
              <a:rPr lang="fr-LU" sz="3200" dirty="0" smtClean="0"/>
              <a:t>Equivalence </a:t>
            </a:r>
            <a:r>
              <a:rPr lang="fr-LU" sz="3200" dirty="0" err="1" smtClean="0"/>
              <a:t>problems</a:t>
            </a:r>
            <a:r>
              <a:rPr lang="fr-LU" sz="3200" dirty="0" smtClean="0"/>
              <a:t> </a:t>
            </a:r>
            <a:r>
              <a:rPr lang="fr-LU" sz="3200" dirty="0" err="1" smtClean="0"/>
              <a:t>between</a:t>
            </a:r>
            <a:r>
              <a:rPr lang="fr-LU" sz="3200" dirty="0" smtClean="0"/>
              <a:t> the </a:t>
            </a:r>
            <a:r>
              <a:rPr lang="fr-LU" sz="3200" dirty="0" err="1" smtClean="0"/>
              <a:t>languages</a:t>
            </a:r>
            <a:r>
              <a:rPr lang="fr-LU" sz="3200" dirty="0" smtClean="0"/>
              <a:t> of </a:t>
            </a:r>
            <a:r>
              <a:rPr lang="en-US" sz="3200" dirty="0"/>
              <a:t>academia and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5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Hedges</a:t>
            </a:r>
            <a:r>
              <a:rPr lang="fr-LU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i="1" dirty="0" smtClean="0"/>
              <a:t>A </a:t>
            </a:r>
            <a:r>
              <a:rPr lang="de-DE" sz="3200" i="1" dirty="0" err="1"/>
              <a:t>penguin</a:t>
            </a:r>
            <a:r>
              <a:rPr lang="de-DE" sz="3200" i="1" dirty="0"/>
              <a:t> </a:t>
            </a:r>
            <a:r>
              <a:rPr lang="de-DE" sz="3200" i="1" dirty="0" err="1"/>
              <a:t>is</a:t>
            </a:r>
            <a:r>
              <a:rPr lang="de-DE" sz="3200" i="1" dirty="0"/>
              <a:t> </a:t>
            </a:r>
            <a:r>
              <a:rPr lang="de-DE" sz="3200" i="1" dirty="0" err="1"/>
              <a:t>sort</a:t>
            </a:r>
            <a:r>
              <a:rPr lang="de-DE" sz="3200" i="1" dirty="0"/>
              <a:t> </a:t>
            </a:r>
            <a:r>
              <a:rPr lang="de-DE" sz="3200" i="1" dirty="0" err="1"/>
              <a:t>of</a:t>
            </a:r>
            <a:r>
              <a:rPr lang="de-DE" sz="3200" i="1" dirty="0"/>
              <a:t> a </a:t>
            </a:r>
            <a:r>
              <a:rPr lang="de-DE" sz="3200" i="1" dirty="0" err="1" smtClean="0"/>
              <a:t>bird</a:t>
            </a:r>
            <a:r>
              <a:rPr lang="de-DE" sz="3200" dirty="0" smtClean="0"/>
              <a:t> </a:t>
            </a:r>
          </a:p>
          <a:p>
            <a:pPr marL="0" indent="0">
              <a:buNone/>
            </a:pPr>
            <a:r>
              <a:rPr lang="de-DE" sz="3200" i="1" dirty="0" smtClean="0"/>
              <a:t>A </a:t>
            </a:r>
            <a:r>
              <a:rPr lang="de-DE" sz="3200" i="1" dirty="0" err="1"/>
              <a:t>penguin</a:t>
            </a:r>
            <a:r>
              <a:rPr lang="de-DE" sz="3200" i="1" dirty="0"/>
              <a:t> </a:t>
            </a:r>
            <a:r>
              <a:rPr lang="de-DE" sz="3200" i="1" dirty="0" err="1"/>
              <a:t>is</a:t>
            </a:r>
            <a:r>
              <a:rPr lang="de-DE" sz="3200" i="1" dirty="0"/>
              <a:t> a </a:t>
            </a:r>
            <a:r>
              <a:rPr lang="de-DE" sz="3200" i="1" dirty="0" err="1" smtClean="0"/>
              <a:t>bird</a:t>
            </a:r>
            <a:endParaRPr lang="de-DE" sz="3200" i="1" dirty="0" smtClean="0"/>
          </a:p>
          <a:p>
            <a:pPr marL="0" indent="0" algn="r">
              <a:buNone/>
            </a:pPr>
            <a:r>
              <a:rPr lang="fr-LU" dirty="0" err="1"/>
              <a:t>Lakoff</a:t>
            </a:r>
            <a:r>
              <a:rPr lang="fr-LU" dirty="0"/>
              <a:t> 1972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Hedges</a:t>
            </a:r>
            <a:r>
              <a:rPr lang="fr-LU" dirty="0" smtClean="0"/>
              <a:t> - </a:t>
            </a:r>
            <a:r>
              <a:rPr lang="fr-LU" dirty="0" err="1" smtClean="0"/>
              <a:t>Modalisierung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Academics refer </a:t>
            </a:r>
            <a:r>
              <a:rPr lang="en-US" dirty="0"/>
              <a:t>to other authors to support their own statement and therefore </a:t>
            </a:r>
            <a:r>
              <a:rPr lang="en-US" b="1" dirty="0"/>
              <a:t>present the referenced statement in a particularly positive light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Academics </a:t>
            </a:r>
            <a:r>
              <a:rPr lang="en-US" b="1" dirty="0"/>
              <a:t>want to distance themselves from a certain statement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Academics </a:t>
            </a:r>
            <a:r>
              <a:rPr lang="en-US" b="1" dirty="0"/>
              <a:t>add a degree of uncertainty to the </a:t>
            </a:r>
            <a:r>
              <a:rPr lang="en-US" b="1" dirty="0" smtClean="0"/>
              <a:t>truthfulness </a:t>
            </a:r>
            <a:r>
              <a:rPr lang="en-US" b="1" dirty="0"/>
              <a:t>of a particular statement </a:t>
            </a:r>
            <a:r>
              <a:rPr lang="en-US" dirty="0"/>
              <a:t>in order to make readers aware that certain facts should be further investigated or questioned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Academics </a:t>
            </a:r>
            <a:r>
              <a:rPr lang="en-US" b="1" dirty="0"/>
              <a:t>add reinforcement to the truthfulness of a particular statement</a:t>
            </a:r>
            <a:r>
              <a:rPr lang="en-US" dirty="0"/>
              <a:t> in order to convince the reader of the accuracy and/or importance of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182202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Adding</a:t>
            </a:r>
            <a:r>
              <a:rPr lang="fr-LU" dirty="0" smtClean="0"/>
              <a:t> </a:t>
            </a:r>
            <a:r>
              <a:rPr lang="fr-LU" dirty="0" err="1" smtClean="0"/>
              <a:t>Certainty</a:t>
            </a:r>
            <a:r>
              <a:rPr lang="fr-LU" dirty="0" smtClean="0"/>
              <a:t> and </a:t>
            </a:r>
            <a:r>
              <a:rPr lang="fr-LU" dirty="0" err="1" smtClean="0"/>
              <a:t>presenting</a:t>
            </a:r>
            <a:r>
              <a:rPr lang="fr-LU" dirty="0" smtClean="0"/>
              <a:t> </a:t>
            </a:r>
            <a:r>
              <a:rPr lang="fr-LU" dirty="0" err="1" smtClean="0"/>
              <a:t>statement</a:t>
            </a:r>
            <a:r>
              <a:rPr lang="fr-LU" dirty="0" smtClean="0"/>
              <a:t> in </a:t>
            </a:r>
            <a:r>
              <a:rPr lang="fr-LU" dirty="0" smtClean="0"/>
              <a:t>positive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Clinical </a:t>
            </a:r>
            <a:r>
              <a:rPr lang="en-US" sz="3200" i="1" dirty="0" smtClean="0"/>
              <a:t>reports </a:t>
            </a:r>
            <a:r>
              <a:rPr lang="en-US" sz="3200" b="1" i="1" dirty="0" smtClean="0"/>
              <a:t>proof</a:t>
            </a:r>
            <a:r>
              <a:rPr lang="en-US" sz="3200" i="1" dirty="0" smtClean="0"/>
              <a:t> that it has a </a:t>
            </a:r>
            <a:r>
              <a:rPr lang="en-US" sz="3200" b="1" i="1" dirty="0" smtClean="0"/>
              <a:t>calming effect </a:t>
            </a:r>
            <a:r>
              <a:rPr lang="en-US" sz="3200" i="1" dirty="0" smtClean="0"/>
              <a:t>upon patients</a:t>
            </a:r>
            <a:r>
              <a:rPr lang="en-US" sz="3200" i="1" dirty="0" smtClean="0"/>
              <a:t>.</a:t>
            </a:r>
          </a:p>
          <a:p>
            <a:pPr marL="0" indent="0" algn="r">
              <a:buNone/>
            </a:pPr>
            <a:r>
              <a:rPr lang="fr-LU" dirty="0" smtClean="0"/>
              <a:t>Vold 2019: 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Taking</a:t>
            </a:r>
            <a:r>
              <a:rPr lang="fr-LU" dirty="0" smtClean="0"/>
              <a:t> distance, </a:t>
            </a:r>
            <a:r>
              <a:rPr lang="fr-LU" dirty="0" err="1" smtClean="0"/>
              <a:t>adding</a:t>
            </a:r>
            <a:r>
              <a:rPr lang="fr-LU" dirty="0" smtClean="0"/>
              <a:t> </a:t>
            </a:r>
            <a:r>
              <a:rPr lang="fr-LU" dirty="0" err="1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i="1" dirty="0" smtClean="0"/>
              <a:t>In </a:t>
            </a:r>
            <a:r>
              <a:rPr lang="en-US" sz="3200" i="1" dirty="0" smtClean="0"/>
              <a:t>other words, </a:t>
            </a:r>
            <a:r>
              <a:rPr lang="en-US" sz="3200" b="1" i="1" dirty="0" smtClean="0"/>
              <a:t>it seems that</a:t>
            </a:r>
            <a:r>
              <a:rPr lang="en-US" sz="3200" i="1" dirty="0" smtClean="0"/>
              <a:t> what </a:t>
            </a:r>
            <a:r>
              <a:rPr lang="en-US" sz="3200" i="1" dirty="0" err="1" smtClean="0"/>
              <a:t>Rieber</a:t>
            </a:r>
            <a:r>
              <a:rPr lang="en-US" sz="3200" i="1" dirty="0" smtClean="0"/>
              <a:t> has in mind is </a:t>
            </a:r>
            <a:r>
              <a:rPr lang="en-US" sz="3200" b="1" i="1" dirty="0" smtClean="0"/>
              <a:t>the sort of case </a:t>
            </a:r>
            <a:r>
              <a:rPr lang="en-US" sz="3200" i="1" dirty="0" smtClean="0"/>
              <a:t>in which a communicative act provides </a:t>
            </a:r>
            <a:r>
              <a:rPr lang="en-US" sz="3200" i="1" cap="small" dirty="0" smtClean="0"/>
              <a:t>Direct evidence</a:t>
            </a:r>
            <a:r>
              <a:rPr lang="en-US" sz="3200" i="1" dirty="0" smtClean="0"/>
              <a:t> for information rather than </a:t>
            </a:r>
            <a:r>
              <a:rPr lang="en-US" sz="3200" i="1" cap="small" dirty="0" smtClean="0"/>
              <a:t>Indirect evidence</a:t>
            </a:r>
            <a:r>
              <a:rPr lang="en-US" sz="3200" i="1" dirty="0" smtClean="0"/>
              <a:t>.</a:t>
            </a:r>
          </a:p>
          <a:p>
            <a:pPr marL="0" indent="0" algn="r">
              <a:buNone/>
            </a:pPr>
            <a:r>
              <a:rPr lang="fr-LU" dirty="0"/>
              <a:t>Vold 2019: 85</a:t>
            </a:r>
            <a:endParaRPr lang="en-US" dirty="0"/>
          </a:p>
          <a:p>
            <a:pPr marL="0" lvl="0" indent="0">
              <a:buNone/>
            </a:pPr>
            <a:endParaRPr lang="en-US" sz="32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/>
              <a:t>Taking</a:t>
            </a:r>
            <a:r>
              <a:rPr lang="fr-LU" dirty="0"/>
              <a:t> distance, </a:t>
            </a:r>
            <a:r>
              <a:rPr lang="fr-LU" dirty="0" err="1"/>
              <a:t>adding</a:t>
            </a:r>
            <a:r>
              <a:rPr lang="fr-LU" dirty="0"/>
              <a:t> </a:t>
            </a:r>
            <a:r>
              <a:rPr lang="fr-LU" dirty="0" err="1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Quality-of-life </a:t>
            </a:r>
            <a:r>
              <a:rPr lang="en-US" sz="3200" i="1" dirty="0" smtClean="0"/>
              <a:t>data were missing at 1 or more time points in 19% of participants, and </a:t>
            </a:r>
            <a:r>
              <a:rPr lang="en-US" sz="3200" b="1" i="1" dirty="0" smtClean="0"/>
              <a:t>we cannot entirely exclude the possibility that</a:t>
            </a:r>
            <a:r>
              <a:rPr lang="en-US" sz="3200" i="1" dirty="0" smtClean="0"/>
              <a:t> differential loss of participants </a:t>
            </a:r>
            <a:r>
              <a:rPr lang="en-US" sz="3200" b="1" i="1" dirty="0" smtClean="0"/>
              <a:t>may</a:t>
            </a:r>
            <a:r>
              <a:rPr lang="en-US" sz="3200" i="1" dirty="0" smtClean="0"/>
              <a:t> have affected our results. However, </a:t>
            </a:r>
            <a:r>
              <a:rPr lang="en-US" sz="3200" b="1" i="1" dirty="0" smtClean="0"/>
              <a:t>we consider this unlikely</a:t>
            </a:r>
            <a:r>
              <a:rPr lang="en-US" sz="3200" i="1" dirty="0" smtClean="0"/>
              <a:t> because treatment assignment was not significantly different among women with complete vs incomplete </a:t>
            </a:r>
            <a:r>
              <a:rPr lang="en-US" sz="3200" i="1" dirty="0" smtClean="0"/>
              <a:t>data.</a:t>
            </a:r>
          </a:p>
          <a:p>
            <a:pPr marL="0" indent="0" algn="r">
              <a:buNone/>
            </a:pPr>
            <a:r>
              <a:rPr lang="fr-LU" dirty="0"/>
              <a:t>Vold 2019: 85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Hedges</a:t>
            </a:r>
            <a:r>
              <a:rPr lang="fr-LU" dirty="0" smtClean="0"/>
              <a:t> - </a:t>
            </a:r>
            <a:r>
              <a:rPr lang="fr-LU" dirty="0" err="1" smtClean="0"/>
              <a:t>Modalisierung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to </a:t>
            </a:r>
            <a:r>
              <a:rPr lang="en-US" sz="3500" dirty="0" err="1"/>
              <a:t>subjectify</a:t>
            </a:r>
            <a:r>
              <a:rPr lang="en-US" sz="3500" dirty="0"/>
              <a:t> statements,</a:t>
            </a:r>
          </a:p>
          <a:p>
            <a:r>
              <a:rPr lang="en-US" sz="3500" dirty="0" smtClean="0"/>
              <a:t>to </a:t>
            </a:r>
            <a:r>
              <a:rPr lang="en-US" sz="3500" dirty="0"/>
              <a:t>relativize responsibility for the truthfulness of the </a:t>
            </a:r>
            <a:r>
              <a:rPr lang="en-US" sz="3500" dirty="0" smtClean="0"/>
              <a:t>statement,</a:t>
            </a:r>
            <a:endParaRPr lang="en-US" sz="3500" dirty="0"/>
          </a:p>
          <a:p>
            <a:r>
              <a:rPr lang="en-US" sz="3500" dirty="0" smtClean="0"/>
              <a:t>to </a:t>
            </a:r>
            <a:r>
              <a:rPr lang="en-US" sz="3500" dirty="0"/>
              <a:t>limit the degree of certainty or doubt as to the validity of a finding,</a:t>
            </a:r>
          </a:p>
          <a:p>
            <a:r>
              <a:rPr lang="en-US" sz="3500" dirty="0" smtClean="0"/>
              <a:t>to </a:t>
            </a:r>
            <a:r>
              <a:rPr lang="en-US" sz="3500" dirty="0"/>
              <a:t>avoid absolute statements,</a:t>
            </a:r>
          </a:p>
          <a:p>
            <a:r>
              <a:rPr lang="en-US" sz="3500" dirty="0" smtClean="0"/>
              <a:t>to </a:t>
            </a:r>
            <a:r>
              <a:rPr lang="en-US" sz="3500" dirty="0"/>
              <a:t>transfer responsibility for statement content,</a:t>
            </a:r>
          </a:p>
          <a:p>
            <a:r>
              <a:rPr lang="en-US" sz="3500" dirty="0" smtClean="0"/>
              <a:t>to </a:t>
            </a:r>
            <a:r>
              <a:rPr lang="en-US" sz="3500" dirty="0"/>
              <a:t>express personal attitudes and to evaluate facts</a:t>
            </a:r>
            <a:r>
              <a:rPr lang="en-US" sz="3500" dirty="0" smtClean="0"/>
              <a:t>.</a:t>
            </a:r>
          </a:p>
          <a:p>
            <a:endParaRPr lang="fr-LU" dirty="0"/>
          </a:p>
          <a:p>
            <a:pPr marL="0" indent="0" algn="r">
              <a:buNone/>
            </a:pPr>
            <a:r>
              <a:rPr lang="fr-LU" dirty="0" smtClean="0"/>
              <a:t>Clemen (1998:14)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Linguistic</a:t>
            </a:r>
            <a:r>
              <a:rPr lang="fr-LU" dirty="0" smtClean="0"/>
              <a:t> </a:t>
            </a:r>
            <a:r>
              <a:rPr lang="fr-LU" dirty="0" err="1" smtClean="0"/>
              <a:t>r</a:t>
            </a:r>
            <a:r>
              <a:rPr lang="fr-LU" dirty="0" err="1" smtClean="0"/>
              <a:t>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Modal verbs</a:t>
            </a:r>
            <a:r>
              <a:rPr lang="en-US" sz="3200" dirty="0" smtClean="0"/>
              <a:t>: can</a:t>
            </a:r>
            <a:r>
              <a:rPr lang="en-US" sz="3200" dirty="0"/>
              <a:t>, could, may, might, must, shall, should, </a:t>
            </a:r>
            <a:r>
              <a:rPr lang="en-US" sz="3200" dirty="0" smtClean="0"/>
              <a:t>will, would</a:t>
            </a:r>
          </a:p>
          <a:p>
            <a:r>
              <a:rPr lang="fr-LU" sz="3200" b="1" dirty="0" smtClean="0"/>
              <a:t>Modal </a:t>
            </a:r>
            <a:r>
              <a:rPr lang="fr-LU" sz="3200" b="1" dirty="0" err="1" smtClean="0"/>
              <a:t>adverbs</a:t>
            </a:r>
            <a:r>
              <a:rPr lang="fr-LU" sz="3200" dirty="0" smtClean="0"/>
              <a:t>: </a:t>
            </a:r>
            <a:r>
              <a:rPr lang="fr-LU" sz="3200" dirty="0" err="1" smtClean="0"/>
              <a:t>possibly</a:t>
            </a:r>
            <a:r>
              <a:rPr lang="fr-LU" sz="3200" dirty="0" smtClean="0"/>
              <a:t>, </a:t>
            </a:r>
            <a:r>
              <a:rPr lang="fr-LU" sz="3200" dirty="0" err="1" smtClean="0"/>
              <a:t>unlikely</a:t>
            </a:r>
            <a:r>
              <a:rPr lang="fr-LU" sz="3200" dirty="0" smtClean="0"/>
              <a:t>, </a:t>
            </a:r>
            <a:r>
              <a:rPr lang="fr-LU" sz="3200" dirty="0" err="1" smtClean="0"/>
              <a:t>perhaps</a:t>
            </a:r>
            <a:r>
              <a:rPr lang="fr-LU" sz="3200" dirty="0" smtClean="0"/>
              <a:t>, </a:t>
            </a:r>
            <a:r>
              <a:rPr lang="fr-LU" sz="3200" dirty="0" err="1" smtClean="0"/>
              <a:t>conceivably</a:t>
            </a:r>
            <a:r>
              <a:rPr lang="fr-LU" sz="3200" dirty="0" smtClean="0"/>
              <a:t>, </a:t>
            </a:r>
            <a:r>
              <a:rPr lang="fr-LU" sz="3200" dirty="0" err="1" smtClean="0"/>
              <a:t>definitely</a:t>
            </a:r>
            <a:r>
              <a:rPr lang="fr-LU" sz="3200" dirty="0" smtClean="0"/>
              <a:t>,…</a:t>
            </a:r>
          </a:p>
          <a:p>
            <a:r>
              <a:rPr lang="fr-LU" sz="3200" b="1" dirty="0" err="1" smtClean="0"/>
              <a:t>Epistemic</a:t>
            </a:r>
            <a:r>
              <a:rPr lang="fr-LU" sz="3200" b="1" dirty="0" smtClean="0"/>
              <a:t> </a:t>
            </a:r>
            <a:r>
              <a:rPr lang="fr-LU" sz="3200" b="1" dirty="0" err="1" smtClean="0"/>
              <a:t>verbs</a:t>
            </a:r>
            <a:r>
              <a:rPr lang="fr-LU" sz="3200" dirty="0" smtClean="0"/>
              <a:t>: </a:t>
            </a:r>
            <a:r>
              <a:rPr lang="fr-LU" sz="3200" dirty="0" smtClean="0"/>
              <a:t>proof, </a:t>
            </a:r>
            <a:r>
              <a:rPr lang="fr-LU" sz="3200" dirty="0" err="1" smtClean="0"/>
              <a:t>consider</a:t>
            </a:r>
            <a:r>
              <a:rPr lang="fr-LU" sz="3200" dirty="0" smtClean="0"/>
              <a:t>, </a:t>
            </a:r>
            <a:r>
              <a:rPr lang="fr-LU" sz="3200" dirty="0" err="1" smtClean="0"/>
              <a:t>believe</a:t>
            </a:r>
            <a:r>
              <a:rPr lang="fr-LU" sz="3200" dirty="0" smtClean="0"/>
              <a:t>, assume, </a:t>
            </a:r>
            <a:r>
              <a:rPr lang="fr-LU" sz="3200" dirty="0" err="1" smtClean="0"/>
              <a:t>suggest</a:t>
            </a:r>
            <a:r>
              <a:rPr lang="fr-LU" sz="3200" dirty="0" smtClean="0"/>
              <a:t>, c</a:t>
            </a:r>
            <a:endParaRPr lang="fr-LU" sz="3200" dirty="0" smtClean="0"/>
          </a:p>
          <a:p>
            <a:r>
              <a:rPr lang="fr-LU" sz="3200" b="1" dirty="0" err="1" smtClean="0"/>
              <a:t>Epistemic</a:t>
            </a:r>
            <a:r>
              <a:rPr lang="fr-LU" sz="3200" b="1" dirty="0" smtClean="0"/>
              <a:t> </a:t>
            </a:r>
            <a:r>
              <a:rPr lang="fr-LU" sz="3200" b="1" dirty="0" smtClean="0"/>
              <a:t>expressions</a:t>
            </a:r>
            <a:r>
              <a:rPr lang="fr-LU" sz="3200" dirty="0" smtClean="0"/>
              <a:t>: </a:t>
            </a:r>
            <a:r>
              <a:rPr lang="fr-LU" sz="3200" dirty="0" err="1" smtClean="0"/>
              <a:t>it</a:t>
            </a:r>
            <a:r>
              <a:rPr lang="fr-LU" sz="3200" dirty="0" smtClean="0"/>
              <a:t> </a:t>
            </a:r>
            <a:r>
              <a:rPr lang="fr-LU" sz="3200" dirty="0" err="1" smtClean="0"/>
              <a:t>seems</a:t>
            </a:r>
            <a:r>
              <a:rPr lang="fr-LU" sz="3200" dirty="0" smtClean="0"/>
              <a:t> </a:t>
            </a:r>
            <a:r>
              <a:rPr lang="fr-LU" sz="3200" dirty="0" err="1" smtClean="0"/>
              <a:t>that</a:t>
            </a:r>
            <a:r>
              <a:rPr lang="fr-LU" sz="3200" dirty="0" smtClean="0"/>
              <a:t>,…It </a:t>
            </a:r>
            <a:r>
              <a:rPr lang="fr-LU" sz="3200" dirty="0" err="1" smtClean="0"/>
              <a:t>might</a:t>
            </a:r>
            <a:r>
              <a:rPr lang="fr-LU" sz="3200" dirty="0" smtClean="0"/>
              <a:t> </a:t>
            </a:r>
            <a:r>
              <a:rPr lang="fr-LU" sz="3200" dirty="0" err="1" smtClean="0"/>
              <a:t>be</a:t>
            </a:r>
            <a:r>
              <a:rPr lang="fr-LU" sz="3200" dirty="0" smtClean="0"/>
              <a:t> </a:t>
            </a:r>
            <a:r>
              <a:rPr lang="fr-LU" sz="3200" dirty="0" err="1" smtClean="0"/>
              <a:t>suggested</a:t>
            </a:r>
            <a:r>
              <a:rPr lang="fr-LU" sz="3200" dirty="0" smtClean="0"/>
              <a:t> </a:t>
            </a:r>
            <a:r>
              <a:rPr lang="fr-LU" sz="3200" dirty="0" err="1" smtClean="0"/>
              <a:t>that</a:t>
            </a:r>
            <a:r>
              <a:rPr lang="fr-LU" sz="3200" dirty="0" smtClean="0"/>
              <a:t>,… </a:t>
            </a:r>
            <a:r>
              <a:rPr lang="fr-LU" sz="3200" dirty="0" err="1" smtClean="0"/>
              <a:t>it</a:t>
            </a:r>
            <a:r>
              <a:rPr lang="fr-LU" sz="3200" dirty="0" smtClean="0"/>
              <a:t> </a:t>
            </a:r>
            <a:r>
              <a:rPr lang="fr-LU" sz="3200" dirty="0" err="1" smtClean="0"/>
              <a:t>could</a:t>
            </a:r>
            <a:r>
              <a:rPr lang="fr-LU" sz="3200" dirty="0" smtClean="0"/>
              <a:t> </a:t>
            </a:r>
            <a:r>
              <a:rPr lang="fr-LU" sz="3200" dirty="0" err="1" smtClean="0"/>
              <a:t>be</a:t>
            </a:r>
            <a:r>
              <a:rPr lang="fr-LU" sz="3200" dirty="0" smtClean="0"/>
              <a:t> the case </a:t>
            </a:r>
            <a:r>
              <a:rPr lang="fr-LU" sz="3200" dirty="0" err="1" smtClean="0"/>
              <a:t>that</a:t>
            </a:r>
            <a:r>
              <a:rPr lang="fr-LU" sz="3200" dirty="0" smtClean="0"/>
              <a:t>,…the sort of case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95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Language </a:t>
            </a:r>
            <a:r>
              <a:rPr lang="de-DE" dirty="0" err="1" smtClean="0"/>
              <a:t>comparison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1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Studies show that there are considerable cultural differences in the use of these linguistic means in </a:t>
            </a:r>
            <a:r>
              <a:rPr lang="en-US" sz="3200" dirty="0" smtClean="0"/>
              <a:t>academic </a:t>
            </a:r>
            <a:r>
              <a:rPr lang="en-US" sz="3200" dirty="0"/>
              <a:t>texts</a:t>
            </a:r>
            <a:r>
              <a:rPr lang="en-US" sz="3200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		(</a:t>
            </a:r>
            <a:r>
              <a:rPr lang="en-US" dirty="0" err="1" smtClean="0"/>
              <a:t>Vold</a:t>
            </a:r>
            <a:r>
              <a:rPr lang="en-US" dirty="0" smtClean="0"/>
              <a:t> 2019)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Especially the writing of texts in an L2 seems to cause difficulties in this respect, since it </a:t>
            </a:r>
            <a:r>
              <a:rPr lang="en-US" sz="3200" dirty="0" smtClean="0"/>
              <a:t>concerns </a:t>
            </a:r>
            <a:r>
              <a:rPr lang="en-US" sz="3200" dirty="0"/>
              <a:t>fine linguistic nuances, which one must recognize. </a:t>
            </a:r>
            <a:endParaRPr lang="en-US" sz="3200" dirty="0" smtClean="0"/>
          </a:p>
          <a:p>
            <a:pPr marL="0" indent="0" algn="r">
              <a:buNone/>
            </a:pPr>
            <a:r>
              <a:rPr lang="de-DE" dirty="0" smtClean="0"/>
              <a:t>(</a:t>
            </a:r>
            <a:r>
              <a:rPr lang="de-DE" dirty="0" smtClean="0"/>
              <a:t>Rheindorf 2019)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8573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Language </a:t>
            </a:r>
            <a:r>
              <a:rPr lang="de-DE" dirty="0" err="1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</a:t>
            </a:r>
            <a:r>
              <a:rPr lang="en-US" sz="3200" dirty="0" smtClean="0"/>
              <a:t>German academic </a:t>
            </a:r>
            <a:r>
              <a:rPr lang="en-US" sz="3200" dirty="0"/>
              <a:t>language many and very differentiated hedges are used. Therefore, German scientists tend to maintain these habits and use too many hedges </a:t>
            </a:r>
            <a:r>
              <a:rPr lang="en-US" sz="3200" dirty="0" smtClean="0"/>
              <a:t>when writing a academic text in </a:t>
            </a:r>
            <a:r>
              <a:rPr lang="en-US" sz="3200" dirty="0"/>
              <a:t>L2.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In </a:t>
            </a:r>
            <a:r>
              <a:rPr lang="en-US" sz="3200" dirty="0"/>
              <a:t>this way, they deviate from </a:t>
            </a:r>
            <a:r>
              <a:rPr lang="en-US" sz="3200" dirty="0" smtClean="0"/>
              <a:t>the standards </a:t>
            </a:r>
            <a:r>
              <a:rPr lang="en-US" sz="3200" dirty="0"/>
              <a:t>of other </a:t>
            </a:r>
            <a:r>
              <a:rPr lang="en-US" sz="3200" dirty="0" smtClean="0"/>
              <a:t>academic cultures</a:t>
            </a:r>
            <a:r>
              <a:rPr lang="en-US" sz="3200" dirty="0"/>
              <a:t>, which negatively affect communication and lead to misunderstandings with members of </a:t>
            </a:r>
            <a:r>
              <a:rPr lang="en-US" sz="3200" dirty="0" smtClean="0"/>
              <a:t>their scientific community.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27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4" y="526472"/>
            <a:ext cx="11739418" cy="5650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600" b="1" dirty="0"/>
              <a:t>Ammon, Ulrich</a:t>
            </a:r>
            <a:r>
              <a:rPr lang="de-DE" sz="1600" dirty="0"/>
              <a:t> (1998). Ist Deutsch noch internationale Wissenschaftssprache? Englisch auch für die Lehre an den deutschsprachigen Hochschulen. Berlin/New York: de </a:t>
            </a:r>
            <a:r>
              <a:rPr lang="de-DE" sz="1600" dirty="0" err="1"/>
              <a:t>Gruyter</a:t>
            </a:r>
            <a:r>
              <a:rPr lang="de-DE" sz="1600" dirty="0"/>
              <a:t>.</a:t>
            </a:r>
            <a:endParaRPr lang="en-US" sz="1600" dirty="0"/>
          </a:p>
          <a:p>
            <a:pPr marL="0" indent="0">
              <a:buNone/>
            </a:pPr>
            <a:r>
              <a:rPr lang="de-DE" sz="1600" b="1" dirty="0" smtClean="0"/>
              <a:t>Clemen, Gudrun </a:t>
            </a:r>
            <a:r>
              <a:rPr lang="de-DE" sz="1600" dirty="0" smtClean="0"/>
              <a:t>(1998). Hecken</a:t>
            </a:r>
            <a:r>
              <a:rPr lang="de-DE" sz="1600" dirty="0"/>
              <a:t> in deutschen und englischen Texten </a:t>
            </a:r>
            <a:r>
              <a:rPr lang="de-DE" sz="1600" dirty="0" smtClean="0"/>
              <a:t>der Wirtschaftskommunikation. Eine kontrastive Analyse. Univ. Dissertation. Siegen.</a:t>
            </a:r>
          </a:p>
          <a:p>
            <a:pPr marL="0" indent="0">
              <a:buNone/>
            </a:pPr>
            <a:r>
              <a:rPr lang="de-AT" sz="1600" b="1" dirty="0" err="1" smtClean="0"/>
              <a:t>Ehlich</a:t>
            </a:r>
            <a:r>
              <a:rPr lang="de-AT" sz="1600" b="1" dirty="0"/>
              <a:t>, </a:t>
            </a:r>
            <a:r>
              <a:rPr lang="de-AT" sz="1600" b="1" dirty="0" smtClean="0"/>
              <a:t>Konrad </a:t>
            </a:r>
            <a:r>
              <a:rPr lang="de-AT" sz="1600" dirty="0"/>
              <a:t>(1993</a:t>
            </a:r>
            <a:r>
              <a:rPr lang="de-AT" sz="1600" dirty="0" smtClean="0"/>
              <a:t>). </a:t>
            </a:r>
            <a:r>
              <a:rPr lang="de-AT" sz="1600" dirty="0"/>
              <a:t>D</a:t>
            </a:r>
            <a:r>
              <a:rPr lang="de-AT" sz="1600" dirty="0" smtClean="0"/>
              <a:t>eutsch </a:t>
            </a:r>
            <a:r>
              <a:rPr lang="de-AT" sz="1600" dirty="0"/>
              <a:t>als fremde </a:t>
            </a:r>
            <a:r>
              <a:rPr lang="de-AT" sz="1600" dirty="0" smtClean="0"/>
              <a:t>Wissenschaftssprache</a:t>
            </a:r>
            <a:r>
              <a:rPr lang="de-AT" sz="1600" dirty="0"/>
              <a:t>.</a:t>
            </a:r>
            <a:r>
              <a:rPr lang="de-AT" sz="1600" dirty="0" smtClean="0"/>
              <a:t> </a:t>
            </a:r>
            <a:r>
              <a:rPr lang="de-AT" sz="1600" i="1" dirty="0"/>
              <a:t>Jahrbuch Deutsch als Fremdsprache</a:t>
            </a:r>
            <a:r>
              <a:rPr lang="de-AT" sz="1600" dirty="0"/>
              <a:t> 19, </a:t>
            </a:r>
            <a:r>
              <a:rPr lang="de-AT" sz="1600" dirty="0" smtClean="0"/>
              <a:t>13-42</a:t>
            </a:r>
          </a:p>
          <a:p>
            <a:pPr marL="0" indent="0">
              <a:buNone/>
            </a:pPr>
            <a:r>
              <a:rPr lang="de-AT" sz="1600" b="1" dirty="0" err="1"/>
              <a:t>Fandrych</a:t>
            </a:r>
            <a:r>
              <a:rPr lang="de-AT" sz="1600" b="1" dirty="0"/>
              <a:t>, </a:t>
            </a:r>
            <a:r>
              <a:rPr lang="de-AT" sz="1600" b="1" dirty="0" smtClean="0"/>
              <a:t>Christian </a:t>
            </a:r>
            <a:r>
              <a:rPr lang="de-AT" sz="1600" dirty="0"/>
              <a:t>(</a:t>
            </a:r>
            <a:r>
              <a:rPr lang="de-AT" sz="1600" dirty="0" smtClean="0"/>
              <a:t>2002). Herausarbeiten </a:t>
            </a:r>
            <a:r>
              <a:rPr lang="de-AT" sz="1600" dirty="0"/>
              <a:t>vs. </a:t>
            </a:r>
            <a:r>
              <a:rPr lang="de-AT" sz="1600" dirty="0" err="1"/>
              <a:t>Illustrate</a:t>
            </a:r>
            <a:r>
              <a:rPr lang="de-AT" sz="1600" dirty="0"/>
              <a:t>: Kontraste bei der Versprachlichung von Sprechhandlungen in der englischen und deutschen </a:t>
            </a:r>
            <a:r>
              <a:rPr lang="de-AT" sz="1600" dirty="0" smtClean="0"/>
              <a:t>Wissenschaftssprache. In </a:t>
            </a:r>
            <a:r>
              <a:rPr lang="de-AT" sz="1600" i="1" dirty="0"/>
              <a:t>Europäische Wissenschaft: Europäische Perspektiven</a:t>
            </a:r>
            <a:r>
              <a:rPr lang="de-AT" sz="1600" dirty="0"/>
              <a:t>. </a:t>
            </a:r>
            <a:r>
              <a:rPr lang="de-AT" sz="1600" dirty="0" err="1"/>
              <a:t>ed</a:t>
            </a:r>
            <a:r>
              <a:rPr lang="de-AT" sz="1600" dirty="0"/>
              <a:t>. </a:t>
            </a:r>
            <a:r>
              <a:rPr lang="de-AT" sz="1600" dirty="0" err="1"/>
              <a:t>by</a:t>
            </a:r>
            <a:r>
              <a:rPr lang="de-AT" sz="1600" dirty="0"/>
              <a:t> </a:t>
            </a:r>
            <a:r>
              <a:rPr lang="de-AT" sz="1600" dirty="0" err="1"/>
              <a:t>Ehlich</a:t>
            </a:r>
            <a:r>
              <a:rPr lang="de-AT" sz="1600" dirty="0"/>
              <a:t>, K. </a:t>
            </a:r>
            <a:r>
              <a:rPr lang="de-AT" sz="1600" dirty="0" smtClean="0"/>
              <a:t>München.</a:t>
            </a:r>
          </a:p>
          <a:p>
            <a:pPr marL="0" indent="0">
              <a:buNone/>
            </a:pPr>
            <a:r>
              <a:rPr lang="de-AT" sz="1600" b="1" dirty="0" smtClean="0"/>
              <a:t>Gardner, Sheena </a:t>
            </a:r>
            <a:r>
              <a:rPr lang="de-AT" sz="1600" dirty="0" smtClean="0"/>
              <a:t>(2019). </a:t>
            </a:r>
            <a:r>
              <a:rPr lang="en-US" sz="1600" dirty="0"/>
              <a:t>Pedagogical insights from contrastive studies of English and  Chinese writers in the BAWE </a:t>
            </a:r>
            <a:r>
              <a:rPr lang="en-US" sz="1600" dirty="0" smtClean="0"/>
              <a:t>corpus. In B. </a:t>
            </a:r>
            <a:r>
              <a:rPr lang="fr-LU" sz="1600" dirty="0" smtClean="0"/>
              <a:t>Huemer </a:t>
            </a:r>
            <a:r>
              <a:rPr lang="fr-LU" sz="1600" dirty="0"/>
              <a:t>&amp; </a:t>
            </a:r>
            <a:r>
              <a:rPr lang="fr-LU" sz="1600" dirty="0" smtClean="0"/>
              <a:t>E. </a:t>
            </a:r>
            <a:r>
              <a:rPr lang="fr-LU" sz="1600" dirty="0" err="1" smtClean="0"/>
              <a:t>Lejot</a:t>
            </a:r>
            <a:r>
              <a:rPr lang="fr-LU" sz="1600" dirty="0"/>
              <a:t>, Eve &amp; </a:t>
            </a:r>
            <a:r>
              <a:rPr lang="fr-LU" sz="1600" dirty="0" smtClean="0"/>
              <a:t>K. </a:t>
            </a:r>
            <a:r>
              <a:rPr lang="en-US" sz="1600" dirty="0" smtClean="0"/>
              <a:t>Academic </a:t>
            </a:r>
            <a:r>
              <a:rPr lang="en-US" sz="1600" dirty="0"/>
              <a:t>writing across languages: multilingual and contrastive approaches in higher education (= </a:t>
            </a:r>
            <a:r>
              <a:rPr lang="en-US" sz="1600" dirty="0" err="1"/>
              <a:t>Schreibwissenschaft</a:t>
            </a:r>
            <a:r>
              <a:rPr lang="en-US" sz="1600" dirty="0"/>
              <a:t> Band 1). Wien: </a:t>
            </a:r>
            <a:r>
              <a:rPr lang="en-US" sz="1600" dirty="0" smtClean="0"/>
              <a:t>Böhlau, S. 105-126.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Huemer, Birgit &amp; Rheindorf, Markus </a:t>
            </a:r>
            <a:r>
              <a:rPr lang="en-US" sz="1600" dirty="0" smtClean="0"/>
              <a:t>(2015). Developing </a:t>
            </a:r>
            <a:r>
              <a:rPr lang="en-US" sz="1600" dirty="0"/>
              <a:t>a German-English Dictionary of the Common Language of </a:t>
            </a:r>
            <a:r>
              <a:rPr lang="en-US" sz="1600" dirty="0" smtClean="0"/>
              <a:t>Academia. </a:t>
            </a:r>
            <a:r>
              <a:rPr lang="en-US" sz="1600" i="1" dirty="0" smtClean="0"/>
              <a:t>Journal of Academic Writing</a:t>
            </a:r>
            <a:r>
              <a:rPr lang="en-US" sz="1600" dirty="0" smtClean="0"/>
              <a:t> </a:t>
            </a:r>
            <a:r>
              <a:rPr lang="en-US" sz="1600" dirty="0"/>
              <a:t>5(1), </a:t>
            </a:r>
            <a:r>
              <a:rPr lang="en-US" sz="1600" dirty="0" smtClean="0"/>
              <a:t>29-41.</a:t>
            </a:r>
          </a:p>
          <a:p>
            <a:pPr marL="0" indent="0">
              <a:buNone/>
            </a:pPr>
            <a:r>
              <a:rPr lang="fr-LU" sz="1600" b="1" dirty="0" smtClean="0"/>
              <a:t>Huemer, Birgit &amp; </a:t>
            </a:r>
            <a:r>
              <a:rPr lang="fr-LU" sz="1600" b="1" dirty="0" err="1" smtClean="0"/>
              <a:t>Lejot</a:t>
            </a:r>
            <a:r>
              <a:rPr lang="fr-LU" sz="1600" b="1" dirty="0" smtClean="0"/>
              <a:t>, Eve &amp; </a:t>
            </a:r>
            <a:r>
              <a:rPr lang="fr-LU" sz="1600" b="1" dirty="0" err="1" smtClean="0"/>
              <a:t>Deroey</a:t>
            </a:r>
            <a:r>
              <a:rPr lang="fr-LU" sz="1600" b="1" dirty="0" smtClean="0"/>
              <a:t>, Katrien </a:t>
            </a:r>
            <a:r>
              <a:rPr lang="fr-LU" sz="1600" dirty="0" smtClean="0"/>
              <a:t>(2019). </a:t>
            </a:r>
            <a:r>
              <a:rPr lang="en-US" sz="1600" dirty="0"/>
              <a:t>Academic writing across languages: multilingual and contrastive approaches in higher </a:t>
            </a:r>
            <a:r>
              <a:rPr lang="en-US" sz="1600" dirty="0" smtClean="0"/>
              <a:t>education (= </a:t>
            </a:r>
            <a:r>
              <a:rPr lang="en-US" sz="1600" dirty="0" err="1" smtClean="0"/>
              <a:t>Schreibwissenschaft</a:t>
            </a:r>
            <a:r>
              <a:rPr lang="en-US" sz="1600" dirty="0" smtClean="0"/>
              <a:t> Band 1). Wien: Böhlau. </a:t>
            </a:r>
          </a:p>
          <a:p>
            <a:pPr marL="0" indent="0">
              <a:buNone/>
            </a:pPr>
            <a:r>
              <a:rPr lang="fr-LU" sz="1600" b="1" dirty="0" err="1" smtClean="0"/>
              <a:t>Lakoff</a:t>
            </a:r>
            <a:r>
              <a:rPr lang="fr-LU" sz="1600" b="1" dirty="0" smtClean="0"/>
              <a:t>, George </a:t>
            </a:r>
            <a:r>
              <a:rPr lang="fr-LU" sz="1600" dirty="0" smtClean="0"/>
              <a:t>(1972). </a:t>
            </a:r>
            <a:r>
              <a:rPr lang="en-US" sz="1600" dirty="0"/>
              <a:t>Hedges: A Study In Meaning Criteria And The Logic Of Fuzzy </a:t>
            </a:r>
            <a:r>
              <a:rPr lang="en-US" sz="1600" dirty="0" smtClean="0"/>
              <a:t>Concepts.</a:t>
            </a:r>
            <a:r>
              <a:rPr lang="en-US" sz="1600" dirty="0"/>
              <a:t> University of Chicago </a:t>
            </a:r>
            <a:r>
              <a:rPr lang="en-US" sz="1600" dirty="0" smtClean="0"/>
              <a:t>Press.</a:t>
            </a:r>
          </a:p>
          <a:p>
            <a:pPr marL="0" indent="0">
              <a:buNone/>
            </a:pPr>
            <a:r>
              <a:rPr lang="fr-LU" sz="1600" b="1" dirty="0" smtClean="0"/>
              <a:t>Rheindorf, Markus </a:t>
            </a:r>
            <a:r>
              <a:rPr lang="fr-LU" sz="1600" dirty="0" smtClean="0"/>
              <a:t>(2019). </a:t>
            </a:r>
            <a:r>
              <a:rPr lang="en-US" sz="1600" dirty="0"/>
              <a:t>Doing stance and engagement:  Austrian graduate students’ awareness of reporting signal and  attitude in German (L1) and English (L2</a:t>
            </a:r>
            <a:r>
              <a:rPr lang="en-US" sz="1600" dirty="0" smtClean="0"/>
              <a:t>). </a:t>
            </a:r>
            <a:r>
              <a:rPr lang="en-US" sz="1600" dirty="0"/>
              <a:t>In B. </a:t>
            </a:r>
            <a:r>
              <a:rPr lang="fr-LU" sz="1600" dirty="0"/>
              <a:t>Huemer &amp; E. </a:t>
            </a:r>
            <a:r>
              <a:rPr lang="fr-LU" sz="1600" dirty="0" err="1"/>
              <a:t>Lejot</a:t>
            </a:r>
            <a:r>
              <a:rPr lang="fr-LU" sz="1600" dirty="0"/>
              <a:t>, Eve &amp; K. </a:t>
            </a:r>
            <a:r>
              <a:rPr lang="en-US" sz="1600" dirty="0"/>
              <a:t>Academic writing across languages: multilingual and contrastive approaches in higher education (= </a:t>
            </a:r>
            <a:r>
              <a:rPr lang="en-US" sz="1600" dirty="0" err="1"/>
              <a:t>Schreibwissenschaft</a:t>
            </a:r>
            <a:r>
              <a:rPr lang="en-US" sz="1600" dirty="0"/>
              <a:t> Band 1). Wien: Böhlau, </a:t>
            </a:r>
            <a:r>
              <a:rPr lang="en-US" sz="1600" dirty="0" smtClean="0"/>
              <a:t>S</a:t>
            </a:r>
            <a:r>
              <a:rPr lang="en-US" sz="1600" dirty="0"/>
              <a:t>. </a:t>
            </a:r>
            <a:r>
              <a:rPr lang="en-US" sz="1600" dirty="0" smtClean="0"/>
              <a:t>209-232.</a:t>
            </a:r>
          </a:p>
          <a:p>
            <a:pPr marL="0" indent="0">
              <a:buNone/>
            </a:pPr>
            <a:r>
              <a:rPr lang="fr-LU" sz="1600" b="1" dirty="0" smtClean="0"/>
              <a:t>Vold, Eva </a:t>
            </a:r>
            <a:r>
              <a:rPr lang="fr-LU" sz="1600" dirty="0" smtClean="0"/>
              <a:t>(2019). </a:t>
            </a:r>
            <a:r>
              <a:rPr lang="fr-FR" sz="1600" dirty="0"/>
              <a:t>L’atténuation à travers les langues et les disciplines :  une approche plurilingue et interculturelle pour  enseigner la rédaction scientifique dans des contextes </a:t>
            </a:r>
            <a:r>
              <a:rPr lang="fr-FR" sz="1600" dirty="0" smtClean="0"/>
              <a:t>multiculturels. </a:t>
            </a:r>
            <a:r>
              <a:rPr lang="en-US" sz="1600" dirty="0"/>
              <a:t>In B. </a:t>
            </a:r>
            <a:r>
              <a:rPr lang="fr-LU" sz="1600" dirty="0"/>
              <a:t>Huemer &amp; E. </a:t>
            </a:r>
            <a:r>
              <a:rPr lang="fr-LU" sz="1600" dirty="0" err="1"/>
              <a:t>Lejot</a:t>
            </a:r>
            <a:r>
              <a:rPr lang="fr-LU" sz="1600" dirty="0"/>
              <a:t>, Eve &amp; K. </a:t>
            </a:r>
            <a:r>
              <a:rPr lang="en-US" sz="1600" dirty="0"/>
              <a:t>Academic writing across languages: multilingual and contrastive approaches in higher education (= </a:t>
            </a:r>
            <a:r>
              <a:rPr lang="en-US" sz="1600" dirty="0" err="1"/>
              <a:t>Schreibwissenschaft</a:t>
            </a:r>
            <a:r>
              <a:rPr lang="en-US" sz="1600" dirty="0"/>
              <a:t> Band 1). Wien: Böhlau, </a:t>
            </a:r>
            <a:r>
              <a:rPr lang="en-US" sz="1600" dirty="0" smtClean="0"/>
              <a:t>S</a:t>
            </a:r>
            <a:r>
              <a:rPr lang="en-US" sz="1600" dirty="0"/>
              <a:t>. </a:t>
            </a:r>
            <a:r>
              <a:rPr lang="en-US" sz="1600" dirty="0" smtClean="0"/>
              <a:t>79-103.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87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Written</a:t>
            </a:r>
            <a:r>
              <a:rPr lang="fr-LU" dirty="0" smtClean="0"/>
              <a:t> </a:t>
            </a:r>
            <a:r>
              <a:rPr lang="fr-LU" dirty="0" err="1" smtClean="0"/>
              <a:t>academic</a:t>
            </a:r>
            <a:r>
              <a:rPr lang="fr-LU" dirty="0" smtClean="0"/>
              <a:t> genres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LU" sz="3200" b="1" dirty="0" err="1" smtClean="0"/>
              <a:t>Students</a:t>
            </a:r>
            <a:r>
              <a:rPr lang="fr-LU" sz="3200" dirty="0" smtClean="0"/>
              <a:t>: notes, </a:t>
            </a:r>
            <a:r>
              <a:rPr lang="fr-LU" sz="3200" dirty="0" err="1" smtClean="0"/>
              <a:t>assigments</a:t>
            </a:r>
            <a:r>
              <a:rPr lang="fr-LU" sz="3200" dirty="0"/>
              <a:t> </a:t>
            </a:r>
            <a:r>
              <a:rPr lang="fr-LU" sz="3200" dirty="0" err="1" smtClean="0"/>
              <a:t>like</a:t>
            </a:r>
            <a:r>
              <a:rPr lang="fr-LU" sz="3200" dirty="0" smtClean="0"/>
              <a:t> </a:t>
            </a:r>
            <a:r>
              <a:rPr lang="fr-LU" sz="3200" dirty="0" err="1" smtClean="0"/>
              <a:t>essays</a:t>
            </a:r>
            <a:r>
              <a:rPr lang="fr-LU" sz="3200" dirty="0" smtClean="0"/>
              <a:t>, </a:t>
            </a:r>
            <a:r>
              <a:rPr lang="fr-LU" sz="3200" dirty="0" err="1" smtClean="0"/>
              <a:t>protocols</a:t>
            </a:r>
            <a:r>
              <a:rPr lang="fr-LU" sz="3200" dirty="0" smtClean="0"/>
              <a:t>, reports etc.</a:t>
            </a:r>
          </a:p>
          <a:p>
            <a:r>
              <a:rPr lang="fr-LU" sz="3200" b="1" dirty="0" smtClean="0"/>
              <a:t>Professional </a:t>
            </a:r>
            <a:r>
              <a:rPr lang="fr-LU" sz="3200" b="1" dirty="0" err="1" smtClean="0"/>
              <a:t>academics</a:t>
            </a:r>
            <a:r>
              <a:rPr lang="fr-LU" sz="3200" dirty="0" smtClean="0"/>
              <a:t>: journal articles, </a:t>
            </a:r>
            <a:r>
              <a:rPr lang="fr-LU" sz="3200" dirty="0" err="1" smtClean="0"/>
              <a:t>conference</a:t>
            </a:r>
            <a:r>
              <a:rPr lang="fr-LU" sz="3200" dirty="0" smtClean="0"/>
              <a:t> </a:t>
            </a:r>
            <a:r>
              <a:rPr lang="fr-LU" sz="3200" dirty="0" err="1" smtClean="0"/>
              <a:t>papers</a:t>
            </a:r>
            <a:r>
              <a:rPr lang="fr-LU" sz="3200" dirty="0" smtClean="0"/>
              <a:t>, </a:t>
            </a:r>
            <a:r>
              <a:rPr lang="fr-LU" sz="3200" dirty="0" err="1" smtClean="0"/>
              <a:t>research</a:t>
            </a:r>
            <a:r>
              <a:rPr lang="fr-LU" sz="3200" dirty="0" smtClean="0"/>
              <a:t> </a:t>
            </a:r>
            <a:r>
              <a:rPr lang="fr-LU" sz="3200" dirty="0" err="1" smtClean="0"/>
              <a:t>proposals</a:t>
            </a:r>
            <a:r>
              <a:rPr lang="fr-LU" sz="3200" dirty="0" smtClean="0"/>
              <a:t> </a:t>
            </a:r>
            <a:r>
              <a:rPr lang="fr-LU" sz="3200" dirty="0" err="1" smtClean="0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73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Historical</a:t>
            </a:r>
            <a:r>
              <a:rPr lang="fr-LU" dirty="0" smtClean="0"/>
              <a:t> </a:t>
            </a:r>
            <a:r>
              <a:rPr lang="fr-LU" dirty="0" err="1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200" dirty="0" err="1" smtClean="0"/>
              <a:t>From</a:t>
            </a:r>
            <a:r>
              <a:rPr lang="fr-LU" sz="3200" dirty="0" smtClean="0"/>
              <a:t> Latin to national </a:t>
            </a:r>
            <a:r>
              <a:rPr lang="fr-LU" sz="3200" dirty="0" err="1" smtClean="0"/>
              <a:t>academic</a:t>
            </a:r>
            <a:r>
              <a:rPr lang="fr-LU" sz="3200" dirty="0" smtClean="0"/>
              <a:t> </a:t>
            </a:r>
            <a:r>
              <a:rPr lang="fr-LU" sz="3200" dirty="0" err="1" smtClean="0"/>
              <a:t>languages</a:t>
            </a:r>
            <a:r>
              <a:rPr lang="fr-LU" sz="3200" dirty="0" smtClean="0"/>
              <a:t> in Europe in the 18th and 19th </a:t>
            </a:r>
            <a:r>
              <a:rPr lang="fr-LU" sz="3200" dirty="0" err="1" smtClean="0"/>
              <a:t>century</a:t>
            </a:r>
            <a:r>
              <a:rPr lang="fr-LU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105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The </a:t>
            </a:r>
            <a:r>
              <a:rPr lang="fr-LU" dirty="0" err="1" smtClean="0"/>
              <a:t>common</a:t>
            </a:r>
            <a:r>
              <a:rPr lang="fr-LU" dirty="0" smtClean="0"/>
              <a:t> </a:t>
            </a:r>
            <a:r>
              <a:rPr lang="fr-LU" dirty="0" err="1" smtClean="0"/>
              <a:t>language</a:t>
            </a:r>
            <a:r>
              <a:rPr lang="fr-LU" dirty="0" smtClean="0"/>
              <a:t> of </a:t>
            </a:r>
            <a:r>
              <a:rPr lang="fr-LU" dirty="0" err="1" smtClean="0"/>
              <a:t>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LU" sz="3600" dirty="0" err="1" smtClean="0"/>
              <a:t>Terminology</a:t>
            </a:r>
            <a:r>
              <a:rPr lang="fr-LU" sz="3600" dirty="0" smtClean="0"/>
              <a:t> </a:t>
            </a:r>
            <a:r>
              <a:rPr lang="en-US" sz="3600" b="1" dirty="0" smtClean="0"/>
              <a:t>≠</a:t>
            </a:r>
            <a:r>
              <a:rPr lang="en-US" sz="3600" dirty="0" smtClean="0"/>
              <a:t> common language of academia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57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The </a:t>
            </a:r>
            <a:r>
              <a:rPr lang="fr-LU" dirty="0" err="1" smtClean="0"/>
              <a:t>common</a:t>
            </a:r>
            <a:r>
              <a:rPr lang="fr-LU" dirty="0" smtClean="0"/>
              <a:t> </a:t>
            </a:r>
            <a:r>
              <a:rPr lang="fr-LU" dirty="0" err="1" smtClean="0"/>
              <a:t>language</a:t>
            </a:r>
            <a:r>
              <a:rPr lang="fr-LU" dirty="0" smtClean="0"/>
              <a:t> of </a:t>
            </a:r>
            <a:r>
              <a:rPr lang="fr-LU" dirty="0" err="1" smtClean="0"/>
              <a:t>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= </a:t>
            </a:r>
            <a:r>
              <a:rPr lang="en-US" sz="3600" b="1" dirty="0" smtClean="0"/>
              <a:t>Basic </a:t>
            </a:r>
            <a:r>
              <a:rPr lang="en-US" sz="3600" b="1" dirty="0"/>
              <a:t>lexical inventory </a:t>
            </a:r>
            <a:r>
              <a:rPr lang="en-US" sz="3600" dirty="0"/>
              <a:t>of all </a:t>
            </a:r>
            <a:r>
              <a:rPr lang="en-US" sz="3600" dirty="0" smtClean="0"/>
              <a:t>academic and scientific </a:t>
            </a:r>
            <a:r>
              <a:rPr lang="en-US" sz="3600" dirty="0"/>
              <a:t>communication in one language. </a:t>
            </a:r>
          </a:p>
        </p:txBody>
      </p:sp>
    </p:spTree>
    <p:extLst>
      <p:ext uri="{BB962C8B-B14F-4D97-AF65-F5344CB8AC3E}">
        <p14:creationId xmlns:p14="http://schemas.microsoft.com/office/powerpoint/2010/main" val="3758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The </a:t>
            </a:r>
            <a:r>
              <a:rPr lang="fr-LU" dirty="0" err="1" smtClean="0"/>
              <a:t>common</a:t>
            </a:r>
            <a:r>
              <a:rPr lang="fr-LU" dirty="0" smtClean="0"/>
              <a:t> </a:t>
            </a:r>
            <a:r>
              <a:rPr lang="fr-LU" dirty="0" err="1" smtClean="0"/>
              <a:t>language</a:t>
            </a:r>
            <a:r>
              <a:rPr lang="fr-LU" dirty="0" smtClean="0"/>
              <a:t> of </a:t>
            </a:r>
            <a:r>
              <a:rPr lang="fr-LU" dirty="0" err="1" smtClean="0"/>
              <a:t>academia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sz="3600" i="1" dirty="0"/>
              <a:t>„fundamentalen sprachlichen Mittel […], derer sich die meisten Wissenschaften [Disziplinen] gleich oder ähnlich bedienen</a:t>
            </a:r>
            <a:r>
              <a:rPr lang="de-DE" sz="3600" i="1" dirty="0" smtClean="0"/>
              <a:t>.“</a:t>
            </a:r>
          </a:p>
          <a:p>
            <a:pPr marL="0" indent="0" algn="r">
              <a:buNone/>
            </a:pPr>
            <a:r>
              <a:rPr lang="fr-LU" sz="3600" dirty="0" err="1"/>
              <a:t>Ehlich</a:t>
            </a:r>
            <a:r>
              <a:rPr lang="fr-LU" sz="3600" dirty="0"/>
              <a:t> (1993: 33)</a:t>
            </a:r>
            <a:endParaRPr lang="en-US" sz="3600" dirty="0"/>
          </a:p>
          <a:p>
            <a:pPr marL="0" indent="0">
              <a:buNone/>
            </a:pPr>
            <a:endParaRPr lang="de-DE" sz="3600" i="1" dirty="0"/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b="1" i="1" dirty="0" smtClean="0"/>
              <a:t>“fundamental </a:t>
            </a:r>
            <a:r>
              <a:rPr lang="en-US" sz="3600" b="1" i="1" dirty="0"/>
              <a:t>linguistic </a:t>
            </a:r>
            <a:r>
              <a:rPr lang="en-US" sz="3600" b="1" i="1" dirty="0" smtClean="0"/>
              <a:t>means </a:t>
            </a:r>
            <a:r>
              <a:rPr lang="en-US" sz="3600" b="1" i="1" dirty="0"/>
              <a:t>[...] which most disciplines use in the same or a similar way</a:t>
            </a:r>
            <a:r>
              <a:rPr lang="en-US" sz="3600" b="1" i="1" dirty="0" smtClean="0"/>
              <a:t>.”</a:t>
            </a:r>
          </a:p>
          <a:p>
            <a:pPr marL="0" indent="0">
              <a:buNone/>
            </a:pPr>
            <a:endParaRPr lang="fr-LU" sz="3600" dirty="0"/>
          </a:p>
          <a:p>
            <a:pPr marL="0" indent="0" algn="r">
              <a:buNone/>
            </a:pPr>
            <a:r>
              <a:rPr lang="fr-LU" sz="3600" i="1" dirty="0" smtClean="0"/>
              <a:t> </a:t>
            </a:r>
            <a:endParaRPr lang="fr-LU" sz="3600" dirty="0"/>
          </a:p>
        </p:txBody>
      </p:sp>
    </p:spTree>
    <p:extLst>
      <p:ext uri="{BB962C8B-B14F-4D97-AF65-F5344CB8AC3E}">
        <p14:creationId xmlns:p14="http://schemas.microsoft.com/office/powerpoint/2010/main" val="36608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 smtClean="0"/>
              <a:t>Academic</a:t>
            </a:r>
            <a:r>
              <a:rPr lang="fr-LU" dirty="0" smtClean="0"/>
              <a:t> </a:t>
            </a:r>
            <a:r>
              <a:rPr lang="fr-LU" dirty="0" err="1" smtClean="0"/>
              <a:t>language</a:t>
            </a:r>
            <a:r>
              <a:rPr lang="fr-LU" dirty="0" smtClean="0"/>
              <a:t>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200" i="1" dirty="0" smtClean="0"/>
              <a:t>Le </a:t>
            </a:r>
            <a:r>
              <a:rPr lang="de-DE" sz="3200" i="1" dirty="0" err="1"/>
              <a:t>français</a:t>
            </a:r>
            <a:r>
              <a:rPr lang="de-DE" sz="3200" i="1" dirty="0"/>
              <a:t> </a:t>
            </a:r>
            <a:r>
              <a:rPr lang="de-DE" sz="3200" i="1" dirty="0" err="1"/>
              <a:t>scientific</a:t>
            </a:r>
            <a:r>
              <a:rPr lang="de-DE" sz="3200" i="1" dirty="0"/>
              <a:t> (</a:t>
            </a:r>
            <a:r>
              <a:rPr lang="de-DE" sz="3200" i="1" dirty="0" err="1"/>
              <a:t>est</a:t>
            </a:r>
            <a:r>
              <a:rPr lang="de-DE" sz="3200" i="1" dirty="0"/>
              <a:t>) en </a:t>
            </a:r>
            <a:r>
              <a:rPr lang="de-DE" sz="3200" i="1" dirty="0" err="1"/>
              <a:t>chute</a:t>
            </a:r>
            <a:r>
              <a:rPr lang="de-DE" sz="3200" i="1" dirty="0"/>
              <a:t> </a:t>
            </a:r>
            <a:r>
              <a:rPr lang="de-DE" sz="3200" i="1" dirty="0" err="1" smtClean="0"/>
              <a:t>libre</a:t>
            </a:r>
            <a:endParaRPr lang="de-DE" sz="3200" i="1" dirty="0"/>
          </a:p>
          <a:p>
            <a:pPr marL="0" indent="0">
              <a:buNone/>
            </a:pPr>
            <a:r>
              <a:rPr lang="de-DE" sz="3200" i="1" dirty="0"/>
              <a:t>D</a:t>
            </a:r>
            <a:r>
              <a:rPr lang="de-DE" sz="3200" i="1" dirty="0" smtClean="0"/>
              <a:t>as </a:t>
            </a:r>
            <a:r>
              <a:rPr lang="de-DE" sz="3200" i="1" dirty="0"/>
              <a:t>Französisch (ist) als Wissenschaftssprache im freien </a:t>
            </a:r>
            <a:r>
              <a:rPr lang="de-DE" sz="3200" i="1" dirty="0" smtClean="0"/>
              <a:t>Fall</a:t>
            </a:r>
          </a:p>
          <a:p>
            <a:pPr marL="0" indent="0">
              <a:buNone/>
            </a:pPr>
            <a:r>
              <a:rPr lang="en-US" sz="3200" i="1" dirty="0" smtClean="0"/>
              <a:t>French as academic </a:t>
            </a:r>
            <a:r>
              <a:rPr lang="en-US" sz="3200" i="1" dirty="0"/>
              <a:t>language </a:t>
            </a:r>
            <a:r>
              <a:rPr lang="en-US" sz="3200" i="1" dirty="0" smtClean="0"/>
              <a:t>(is) in </a:t>
            </a:r>
            <a:r>
              <a:rPr lang="en-US" sz="3200" i="1" dirty="0"/>
              <a:t>free </a:t>
            </a:r>
            <a:r>
              <a:rPr lang="en-US" sz="3200" i="1" dirty="0" smtClean="0"/>
              <a:t>fall</a:t>
            </a:r>
          </a:p>
          <a:p>
            <a:pPr marL="0" indent="0" algn="r">
              <a:buNone/>
            </a:pPr>
            <a:r>
              <a:rPr lang="fr-LU" dirty="0" smtClean="0"/>
              <a:t>Ammon (1998)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6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err="1"/>
              <a:t>Each</a:t>
            </a:r>
            <a:r>
              <a:rPr lang="fr-LU" dirty="0"/>
              <a:t> </a:t>
            </a:r>
            <a:r>
              <a:rPr lang="fr-LU" dirty="0" err="1"/>
              <a:t>academic</a:t>
            </a:r>
            <a:r>
              <a:rPr lang="fr-LU" dirty="0"/>
              <a:t> </a:t>
            </a:r>
            <a:r>
              <a:rPr lang="fr-LU" dirty="0" err="1"/>
              <a:t>language</a:t>
            </a:r>
            <a:r>
              <a:rPr lang="fr-LU" dirty="0"/>
              <a:t> has </a:t>
            </a:r>
            <a:r>
              <a:rPr lang="fr-LU" dirty="0" err="1"/>
              <a:t>developed</a:t>
            </a:r>
            <a:r>
              <a:rPr lang="fr-LU" dirty="0"/>
              <a:t> </a:t>
            </a:r>
            <a:r>
              <a:rPr lang="fr-LU" dirty="0" err="1"/>
              <a:t>specialised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LU" sz="3500" dirty="0" err="1" smtClean="0"/>
              <a:t>text</a:t>
            </a:r>
            <a:r>
              <a:rPr lang="fr-LU" sz="3500" dirty="0" smtClean="0"/>
              <a:t> structure</a:t>
            </a:r>
          </a:p>
          <a:p>
            <a:r>
              <a:rPr lang="fr-LU" sz="3500" dirty="0" err="1" smtClean="0"/>
              <a:t>syntax</a:t>
            </a:r>
            <a:endParaRPr lang="fr-LU" sz="3500" dirty="0" smtClean="0"/>
          </a:p>
          <a:p>
            <a:r>
              <a:rPr lang="fr-LU" sz="3500" dirty="0"/>
              <a:t>l</a:t>
            </a:r>
            <a:r>
              <a:rPr lang="fr-LU" sz="3500" dirty="0" smtClean="0"/>
              <a:t>exis</a:t>
            </a:r>
          </a:p>
          <a:p>
            <a:r>
              <a:rPr lang="fr-LU" sz="3500" dirty="0" err="1"/>
              <a:t>i</a:t>
            </a:r>
            <a:r>
              <a:rPr lang="fr-LU" sz="3500" dirty="0" err="1" smtClean="0"/>
              <a:t>diomatic</a:t>
            </a:r>
            <a:r>
              <a:rPr lang="fr-LU" sz="3500" dirty="0" smtClean="0"/>
              <a:t> phrases</a:t>
            </a:r>
          </a:p>
          <a:p>
            <a:r>
              <a:rPr lang="fr-LU" sz="3500" dirty="0"/>
              <a:t>p</a:t>
            </a:r>
            <a:r>
              <a:rPr lang="fr-LU" sz="3500" dirty="0" smtClean="0"/>
              <a:t>ractices for </a:t>
            </a:r>
            <a:r>
              <a:rPr lang="fr-LU" sz="3500" dirty="0" err="1" smtClean="0"/>
              <a:t>intertextual</a:t>
            </a:r>
            <a:r>
              <a:rPr lang="fr-LU" sz="3500" dirty="0" smtClean="0"/>
              <a:t> </a:t>
            </a:r>
            <a:r>
              <a:rPr lang="fr-LU" sz="3500" dirty="0" err="1" smtClean="0"/>
              <a:t>reference</a:t>
            </a:r>
            <a:endParaRPr lang="fr-LU" sz="3500" dirty="0" smtClean="0"/>
          </a:p>
          <a:p>
            <a:r>
              <a:rPr lang="fr-LU" sz="3500" dirty="0"/>
              <a:t>m</a:t>
            </a:r>
            <a:r>
              <a:rPr lang="fr-LU" sz="3500" dirty="0" smtClean="0"/>
              <a:t>odalisations=</a:t>
            </a:r>
            <a:r>
              <a:rPr lang="fr-LU" sz="3500" dirty="0" err="1" smtClean="0"/>
              <a:t>hedges</a:t>
            </a:r>
            <a:endParaRPr lang="fr-LU" sz="3500" dirty="0" smtClean="0"/>
          </a:p>
          <a:p>
            <a:endParaRPr lang="fr-LU" sz="3600" dirty="0"/>
          </a:p>
          <a:p>
            <a:pPr marL="0" indent="0" algn="r">
              <a:buNone/>
            </a:pPr>
            <a:r>
              <a:rPr lang="fr-LU" sz="3600" i="1" dirty="0" smtClean="0"/>
              <a:t> </a:t>
            </a:r>
            <a:endParaRPr lang="fr-LU" sz="3600" dirty="0"/>
          </a:p>
        </p:txBody>
      </p:sp>
    </p:spTree>
    <p:extLst>
      <p:ext uri="{BB962C8B-B14F-4D97-AF65-F5344CB8AC3E}">
        <p14:creationId xmlns:p14="http://schemas.microsoft.com/office/powerpoint/2010/main" val="11570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774</Words>
  <Application>Microsoft Office PowerPoint</Application>
  <PresentationFormat>Widescreen</PresentationFormat>
  <Paragraphs>120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Academic writing across languages</vt:lpstr>
      <vt:lpstr>Content</vt:lpstr>
      <vt:lpstr>Written academic genres</vt:lpstr>
      <vt:lpstr>Historical development</vt:lpstr>
      <vt:lpstr>The common language of academia</vt:lpstr>
      <vt:lpstr>The common language of academia</vt:lpstr>
      <vt:lpstr>The common language of academia</vt:lpstr>
      <vt:lpstr>Academic language use</vt:lpstr>
      <vt:lpstr>Each academic language has developed specialised</vt:lpstr>
      <vt:lpstr>Equivalence problems</vt:lpstr>
      <vt:lpstr>Equivalence problems</vt:lpstr>
      <vt:lpstr>Equivalence problems</vt:lpstr>
      <vt:lpstr>Equivalence problems</vt:lpstr>
      <vt:lpstr>PowerPoint Presentation</vt:lpstr>
      <vt:lpstr>Equivalence problems</vt:lpstr>
      <vt:lpstr>Equivalence problems</vt:lpstr>
      <vt:lpstr>PowerPoint Presentation</vt:lpstr>
      <vt:lpstr>Hedges in academic writing</vt:lpstr>
      <vt:lpstr>Hedges in academic writing</vt:lpstr>
      <vt:lpstr>Hedges </vt:lpstr>
      <vt:lpstr>Hedges - Modalisierung</vt:lpstr>
      <vt:lpstr>Adding Certainty and presenting statement in positive light</vt:lpstr>
      <vt:lpstr>Taking distance, adding uncertainty</vt:lpstr>
      <vt:lpstr>Taking distance, adding uncertainty</vt:lpstr>
      <vt:lpstr>Hedges - Modalisierung</vt:lpstr>
      <vt:lpstr>Linguistic resources</vt:lpstr>
      <vt:lpstr>Language comparison</vt:lpstr>
      <vt:lpstr>Language comparison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Birgit HUEMER</dc:creator>
  <cp:lastModifiedBy>Birgit HUEMER</cp:lastModifiedBy>
  <cp:revision>72</cp:revision>
  <dcterms:created xsi:type="dcterms:W3CDTF">2019-09-24T12:39:26Z</dcterms:created>
  <dcterms:modified xsi:type="dcterms:W3CDTF">2019-09-27T16:15:14Z</dcterms:modified>
</cp:coreProperties>
</file>