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3" r:id="rId6"/>
    <p:sldId id="262" r:id="rId7"/>
    <p:sldId id="257" r:id="rId8"/>
    <p:sldId id="258" r:id="rId9"/>
    <p:sldId id="260" r:id="rId10"/>
    <p:sldId id="269" r:id="rId11"/>
    <p:sldId id="264" r:id="rId12"/>
    <p:sldId id="272" r:id="rId13"/>
    <p:sldId id="271" r:id="rId14"/>
    <p:sldId id="265" r:id="rId15"/>
    <p:sldId id="263" r:id="rId16"/>
    <p:sldId id="26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4" autoAdjust="0"/>
    <p:restoredTop sz="96449" autoAdjust="0"/>
  </p:normalViewPr>
  <p:slideViewPr>
    <p:cSldViewPr snapToGrid="0">
      <p:cViewPr varScale="1">
        <p:scale>
          <a:sx n="122" d="100"/>
          <a:sy n="122" d="100"/>
        </p:scale>
        <p:origin x="96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F5A6-96E6-4BA1-8EA6-B24FD1FE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023D8-1176-499B-AABE-B79893660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AFB20-4483-4026-83F4-106FF238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65FFE-A765-4494-8AB3-50B79938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C6DB6-761B-4033-BE5E-C94630C5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94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AE36-6E39-4B4C-9679-FA382537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86EE7-30D7-42C1-BB94-4E6034083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B9892-C4FA-433B-AEDC-C3B14443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9550-652D-42A9-B042-7B209F66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5173-C131-449F-9A8D-0E2B20A5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6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F1E24-D658-4029-8D9D-3D16BFA72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CD494-070E-400A-8F48-731DC1ED2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9963A-A571-420C-83DE-8B56A488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81915-8BA6-44A2-979C-482876B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C4C-A404-495F-99AB-788FEB05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25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AA7-2E66-4D76-9577-FE6879C2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0E331-AFD3-4EBB-830C-3F16F7112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8A76-E6F8-46C8-8B65-AAF46956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60B7-56DE-4B05-A1D9-05621656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8B23E-A091-401C-9B4B-94E9DC88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65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496A-AC1D-4B42-92CB-DFE5C890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CC685-B5B3-48F6-8800-F55ABD471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0DE6D-BC2B-43C2-883D-3D7B149C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0751-23E0-483E-A071-58AC5A75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3E87-19BA-49B4-8BFA-7AA6764C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89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D8E3-75B3-4C9D-A306-CFED0706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660EA-47E6-4E2D-809D-6A4B83433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0068B-E618-4AAC-8CF9-C2179FEAB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BAC9D-8C26-4CC7-86CC-90F4C1AE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C85FF-F7D9-409D-A088-443A309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AE71A-AA42-4077-A24D-7B3E0953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73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5368-A07D-4899-87A2-16A132E6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F670A-F7FD-4C40-942E-DA87A3F73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5CCFC-3AC5-4B02-AFFA-9FE03D62B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DAB89-F4D1-4384-9FDB-A960123FF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C14AC-38D4-4E64-BE20-CA3F2922A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5E95D-724D-4A64-A9E7-9076E9CA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BDC10-8F51-4CE7-BE3E-D5EBBA09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BB6A0-F474-4755-99A5-BAC5F6D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7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1ABD-6E40-4C6A-8B65-CCC90937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C2A36-6099-4795-9DB3-1127104F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B1CC-BD39-45EF-928E-5C9249B7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E190B-CD0F-4318-B757-79ACA89E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06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213AE-5C31-4BEE-9E82-3C53931F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0728B-A1EF-4FF9-A95C-A296ED21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1FA29-DBD2-4E69-8773-CEA4D972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8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8CFA-B6F9-458B-842C-3D110F76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D88F-466C-4BC3-8C6A-9204C560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A7FB1-D34D-4DDF-B848-5D7366FB9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8CF18-80D1-4C50-A652-FADC9072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BA030-AD6A-4FC8-BBA2-8AF07463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50B3D-2D83-4549-ADBA-B5FCF1F8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4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5DA1-9638-4086-8897-D7F41972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4CA3C-447E-4951-BB83-B3DB04319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34887-B164-4F06-A850-A8C023670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97E54-A606-475C-823F-29043B0B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35243-94AB-4271-A438-8D20F7B2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2E511-0248-440C-BF04-A5D2C30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15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9F4C7-2FE3-45E6-8E20-E3EBE14B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6D75E-52D9-4A39-B921-C024D7672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C62D-EC29-41BE-80AA-91B74E1FA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94D1-2179-4347-8B4F-C4230E64F590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9ECF-0B3F-499A-807C-F49668881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6B07-758C-4E00-B6C3-8389478B7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D6F4-AE23-4599-93DC-8B0EB31424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5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SvyqFYsS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ubblica.it/cultura/2015/02/19/foto/seeing_calvino_le_citt_invisibili_diventano_opera_d_arte-107702777/1/#1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s.it/speciali/Primavera/analisi/analisi1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outu.be/_sYDfESbJAY?list=RD_sYDfESbJAY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9CD0-6D8E-46E1-B553-43CF4E61C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Calvino botaniste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43473-4C3E-4D13-99F3-62EADEED0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Nathalie </a:t>
            </a:r>
            <a:r>
              <a:rPr lang="fr-BE" dirty="0" err="1"/>
              <a:t>Roelens</a:t>
            </a:r>
            <a:endParaRPr lang="fr-BE" dirty="0"/>
          </a:p>
          <a:p>
            <a:r>
              <a:rPr lang="fr-BE" dirty="0"/>
              <a:t>4 novembre 2019</a:t>
            </a:r>
            <a:endParaRPr lang="fr-FR" dirty="0"/>
          </a:p>
        </p:txBody>
      </p:sp>
      <p:pic>
        <p:nvPicPr>
          <p:cNvPr id="1026" name="Picture 2" descr="Résultat de recherche d'images pour &quot;calvino scoiattolo&quot;">
            <a:extLst>
              <a:ext uri="{FF2B5EF4-FFF2-40B4-BE49-F238E27FC236}">
                <a16:creationId xmlns:a16="http://schemas.microsoft.com/office/drawing/2014/main" id="{52329BE5-149D-4195-89E8-60461AC9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22" y="218294"/>
            <a:ext cx="1945655" cy="30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calvino scoiattolo&quot;">
            <a:extLst>
              <a:ext uri="{FF2B5EF4-FFF2-40B4-BE49-F238E27FC236}">
                <a16:creationId xmlns:a16="http://schemas.microsoft.com/office/drawing/2014/main" id="{67BCC560-0136-4C98-B995-8E53A657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18" y="218294"/>
            <a:ext cx="2523641" cy="18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2.wp.com/radicidigitali.eu/wp-content/uploads/2018/05/cosimo-evidenza-e1530430374722.jpg?fit=600%2C337&amp;ssl=1">
            <a:extLst>
              <a:ext uri="{FF2B5EF4-FFF2-40B4-BE49-F238E27FC236}">
                <a16:creationId xmlns:a16="http://schemas.microsoft.com/office/drawing/2014/main" id="{E79A11AD-ABCE-49E9-BA37-FD4CA08A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83" y="218294"/>
            <a:ext cx="2898829" cy="16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lcaleidoscopio.info/wp-content/uploads/2017/12/rifiuti.jpg">
            <a:extLst>
              <a:ext uri="{FF2B5EF4-FFF2-40B4-BE49-F238E27FC236}">
                <a16:creationId xmlns:a16="http://schemas.microsoft.com/office/drawing/2014/main" id="{4BEEBA06-3173-4276-AD77-23AC78A6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65" y="1829295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4E1E0-6126-4090-A044-634A8AEE7C4C}"/>
              </a:ext>
            </a:extLst>
          </p:cNvPr>
          <p:cNvSpPr txBox="1"/>
          <p:nvPr/>
        </p:nvSpPr>
        <p:spPr>
          <a:xfrm>
            <a:off x="1463778" y="461074"/>
            <a:ext cx="4832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/>
              <a:t>Les villes invisibles, </a:t>
            </a:r>
            <a:r>
              <a:rPr lang="fr-BE" dirty="0"/>
              <a:t>1972 </a:t>
            </a:r>
          </a:p>
          <a:p>
            <a:r>
              <a:rPr lang="fr-BE" dirty="0" err="1"/>
              <a:t>Leonia</a:t>
            </a:r>
            <a:endParaRPr lang="fr-BE" dirty="0"/>
          </a:p>
          <a:p>
            <a:endParaRPr lang="fr-BE" dirty="0"/>
          </a:p>
          <a:p>
            <a:r>
              <a:rPr lang="en-US" dirty="0">
                <a:hlinkClick r:id="rId3"/>
              </a:rPr>
              <a:t>https://www.youtube.com/watch?v=aaSvyqFYsS0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B82804-7C0E-4240-84F0-A6A41E4B16EC}"/>
              </a:ext>
            </a:extLst>
          </p:cNvPr>
          <p:cNvSpPr/>
          <p:nvPr/>
        </p:nvSpPr>
        <p:spPr>
          <a:xfrm>
            <a:off x="7534978" y="54260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« </a:t>
            </a:r>
            <a:r>
              <a:rPr lang="en-US" dirty="0"/>
              <a:t>La </a:t>
            </a:r>
            <a:r>
              <a:rPr lang="en-US" dirty="0" err="1"/>
              <a:t>poubelle</a:t>
            </a:r>
            <a:r>
              <a:rPr lang="en-US" dirty="0"/>
              <a:t> </a:t>
            </a:r>
            <a:r>
              <a:rPr lang="en-US" dirty="0" err="1"/>
              <a:t>agréée</a:t>
            </a:r>
            <a:r>
              <a:rPr lang="fr-BE" dirty="0"/>
              <a:t> »</a:t>
            </a:r>
            <a:r>
              <a:rPr lang="en-US" dirty="0"/>
              <a:t>, 1977</a:t>
            </a:r>
          </a:p>
        </p:txBody>
      </p:sp>
      <p:pic>
        <p:nvPicPr>
          <p:cNvPr id="6" name="Picture 2" descr="RÃ©sultat de recherche d'images pour &quot;Calvino villes invisibles illustrÃ©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78" y="399420"/>
            <a:ext cx="3051830" cy="43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1406" y="47156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Armilla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8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a fabrique du pré ponge&quot;">
            <a:extLst>
              <a:ext uri="{FF2B5EF4-FFF2-40B4-BE49-F238E27FC236}">
                <a16:creationId xmlns:a16="http://schemas.microsoft.com/office/drawing/2014/main" id="{E7F25F16-8E1F-4AB4-815E-4BAA79E2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05" y="388286"/>
            <a:ext cx="3334857" cy="42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la fabrique du pré ponge&quot;">
            <a:extLst>
              <a:ext uri="{FF2B5EF4-FFF2-40B4-BE49-F238E27FC236}">
                <a16:creationId xmlns:a16="http://schemas.microsoft.com/office/drawing/2014/main" id="{491B56EA-48F1-49C4-A278-0BF9B00F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32" y="493089"/>
            <a:ext cx="3766750" cy="47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28FBA-A1C3-4581-AAFD-AF1078943657}"/>
              </a:ext>
            </a:extLst>
          </p:cNvPr>
          <p:cNvSpPr txBox="1"/>
          <p:nvPr/>
        </p:nvSpPr>
        <p:spPr>
          <a:xfrm>
            <a:off x="8991813" y="4626693"/>
            <a:ext cx="190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r>
              <a:rPr lang="fr-BE" dirty="0"/>
              <a:t>1971</a:t>
            </a:r>
            <a:endParaRPr lang="fr-FR" dirty="0"/>
          </a:p>
        </p:txBody>
      </p:sp>
      <p:pic>
        <p:nvPicPr>
          <p:cNvPr id="7" name="Picture 6" descr="RÃ©sultat de recherche d'images pour &quot;calvino palomar&quot;">
            <a:extLst>
              <a:ext uri="{FF2B5EF4-FFF2-40B4-BE49-F238E27FC236}">
                <a16:creationId xmlns:a16="http://schemas.microsoft.com/office/drawing/2014/main" id="{7F4E3626-A128-417E-B3EE-0758EDB4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66" y="445035"/>
            <a:ext cx="27146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2C6C95-D3EE-4768-8A1B-2508CDF077BB}"/>
              </a:ext>
            </a:extLst>
          </p:cNvPr>
          <p:cNvSpPr/>
          <p:nvPr/>
        </p:nvSpPr>
        <p:spPr>
          <a:xfrm>
            <a:off x="957531" y="5066213"/>
            <a:ext cx="7415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endParaRPr lang="fr-BE" dirty="0"/>
          </a:p>
          <a:p>
            <a:r>
              <a:rPr lang="fr-BE" dirty="0"/>
              <a:t>« Nature s’est obligée à ne rien faire autre, qui ne </a:t>
            </a:r>
            <a:r>
              <a:rPr lang="fr-BE" dirty="0" err="1"/>
              <a:t>fust</a:t>
            </a:r>
            <a:r>
              <a:rPr lang="fr-BE" dirty="0"/>
              <a:t> dissemblable. »  (Montaigne, « De l’expérience », </a:t>
            </a:r>
            <a:r>
              <a:rPr lang="fr-BE" i="1" dirty="0"/>
              <a:t>Les Essais, </a:t>
            </a:r>
            <a:r>
              <a:rPr lang="fr-BE" dirty="0"/>
              <a:t>III, 13 (1595)</a:t>
            </a:r>
            <a:br>
              <a:rPr lang="fr-BE" dirty="0"/>
            </a:b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04938-C5BF-404E-B9E3-244CA937F1CD}"/>
              </a:ext>
            </a:extLst>
          </p:cNvPr>
          <p:cNvSpPr txBox="1"/>
          <p:nvPr/>
        </p:nvSpPr>
        <p:spPr>
          <a:xfrm>
            <a:off x="1016266" y="5194724"/>
            <a:ext cx="231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1983, « Le pré infini »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55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CD0DB-E819-41A4-95BB-C3A30C5945D2}"/>
              </a:ext>
            </a:extLst>
          </p:cNvPr>
          <p:cNvSpPr txBox="1"/>
          <p:nvPr/>
        </p:nvSpPr>
        <p:spPr>
          <a:xfrm>
            <a:off x="2023144" y="1968825"/>
            <a:ext cx="1048357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« derrière chaque fromage, il y a un pâturage d’un vert différent, sous un ciel différent : prés incrustés du </a:t>
            </a:r>
          </a:p>
          <a:p>
            <a:r>
              <a:rPr lang="fr-BE" dirty="0"/>
              <a:t>sel que les marées de Normandie déposent chaque soir ; prés parfumés d’arômes au soleil venteux de </a:t>
            </a:r>
          </a:p>
          <a:p>
            <a:r>
              <a:rPr lang="fr-BE" dirty="0"/>
              <a:t>Provence ; il y a différentes façons d’élever les troupeaux, tantôt séjours dans les étables et tantôt </a:t>
            </a:r>
          </a:p>
          <a:p>
            <a:r>
              <a:rPr lang="fr-BE" dirty="0"/>
              <a:t>transhumances ; il y les secrets de travail transmis au long des siècles. » (« Un musée de fromages », p. 76)</a:t>
            </a:r>
          </a:p>
          <a:p>
            <a:endParaRPr lang="fr-BE" dirty="0"/>
          </a:p>
          <a:p>
            <a:r>
              <a:rPr lang="fr-BE" dirty="0"/>
              <a:t>Cf. « Tout en un point »</a:t>
            </a:r>
          </a:p>
          <a:p>
            <a:r>
              <a:rPr lang="fr-FR" dirty="0"/>
              <a:t>« On était bien ainsi, tous ensemble, de cette façon ; mais il fallait que quelque chose d’extraordinaire arrivât. </a:t>
            </a:r>
          </a:p>
          <a:p>
            <a:r>
              <a:rPr lang="fr-FR" dirty="0"/>
              <a:t>Il aura suffi qu’à un certain moment elle dise : « Mes enfants, si j’avais un peu de place, comme il me serait </a:t>
            </a:r>
          </a:p>
          <a:p>
            <a:r>
              <a:rPr lang="fr-FR" dirty="0"/>
              <a:t>agréable de vous faire des tagliatelle. » A cet instant même, nous pensâmes tous à l’espace qu’occuperaient </a:t>
            </a:r>
          </a:p>
          <a:p>
            <a:r>
              <a:rPr lang="fr-FR" dirty="0"/>
              <a:t>ses bras ronds en allant d’avant en arrière avec le rouleau sur la feuille de pâte, sa poitrine descendant sur </a:t>
            </a:r>
          </a:p>
          <a:p>
            <a:r>
              <a:rPr lang="fr-FR" dirty="0"/>
              <a:t>le grand tas de farine et d’œufs qui encombraient le vaste plan de travail, cependant que ses bras la </a:t>
            </a:r>
          </a:p>
          <a:p>
            <a:r>
              <a:rPr lang="fr-FR" dirty="0"/>
              <a:t>pétriraient toujours et encore, blancs et pommadés d’huile  jusqu’au-dessus du coude ; nous pensâmes à </a:t>
            </a:r>
          </a:p>
          <a:p>
            <a:r>
              <a:rPr lang="fr-FR" dirty="0"/>
              <a:t>l’espace qu’occuperaient la farine, et le blé pour faire la farine et les champs pour cultiver le blé, et </a:t>
            </a:r>
          </a:p>
          <a:p>
            <a:r>
              <a:rPr lang="fr-FR" dirty="0"/>
              <a:t>les montagnes d’où descendrait l’eau pour irriguer les champs, et les pâturages pour les troupeaux de veaux </a:t>
            </a:r>
          </a:p>
          <a:p>
            <a:r>
              <a:rPr lang="fr-FR" dirty="0"/>
              <a:t>qui fourniraient la viande pour la sauce ; à l’espace qu’il faudrait pour que le Soleil arrive à faire mûrir le blé,</a:t>
            </a:r>
          </a:p>
          <a:p>
            <a:r>
              <a:rPr lang="fr-FR" dirty="0"/>
              <a:t>[…] » </a:t>
            </a:r>
            <a:r>
              <a:rPr lang="it-IT" dirty="0"/>
              <a:t>(</a:t>
            </a:r>
            <a:r>
              <a:rPr lang="it-IT" i="1" dirty="0"/>
              <a:t>Les Cosmicomics</a:t>
            </a:r>
            <a:r>
              <a:rPr lang="it-IT" dirty="0"/>
              <a:t>,  1965, pp. 74-76).</a:t>
            </a:r>
            <a:endParaRPr lang="fr-FR" dirty="0"/>
          </a:p>
          <a:p>
            <a:endParaRPr lang="fr-BE" dirty="0"/>
          </a:p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E740F-BB0C-4E6C-AF00-9FEE1D46A677}"/>
              </a:ext>
            </a:extLst>
          </p:cNvPr>
          <p:cNvSpPr txBox="1"/>
          <p:nvPr/>
        </p:nvSpPr>
        <p:spPr>
          <a:xfrm>
            <a:off x="253673" y="2364245"/>
            <a:ext cx="127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Heidegger</a:t>
            </a:r>
          </a:p>
          <a:p>
            <a:r>
              <a:rPr lang="fr-BE" dirty="0" err="1"/>
              <a:t>Das</a:t>
            </a:r>
            <a:r>
              <a:rPr lang="fr-BE" dirty="0"/>
              <a:t> </a:t>
            </a:r>
            <a:r>
              <a:rPr lang="fr-BE" dirty="0" err="1"/>
              <a:t>Geviert</a:t>
            </a:r>
            <a:endParaRPr lang="fr-FR" dirty="0"/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4AD90F6C-CC8A-4D2F-9056-F573A30A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43" y="288292"/>
            <a:ext cx="3613695" cy="16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pecorino italia  prato&quot;">
            <a:extLst>
              <a:ext uri="{FF2B5EF4-FFF2-40B4-BE49-F238E27FC236}">
                <a16:creationId xmlns:a16="http://schemas.microsoft.com/office/drawing/2014/main" id="{96B62F53-4B12-4033-AF2B-8F7CD84F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41" y="288292"/>
            <a:ext cx="2520799" cy="16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pasta natura pubblicità&quot;">
            <a:extLst>
              <a:ext uri="{FF2B5EF4-FFF2-40B4-BE49-F238E27FC236}">
                <a16:creationId xmlns:a16="http://schemas.microsoft.com/office/drawing/2014/main" id="{DD89CE87-A811-4152-9534-47A434EB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" y="3735977"/>
            <a:ext cx="1866679" cy="25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7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Ã©sultat de recherche d'images pour &quot;jardin zen pierres&quot;">
            <a:extLst>
              <a:ext uri="{FF2B5EF4-FFF2-40B4-BE49-F238E27FC236}">
                <a16:creationId xmlns:a16="http://schemas.microsoft.com/office/drawing/2014/main" id="{A84FBAA5-2632-486D-8ABF-4D8A95F5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9" y="586481"/>
            <a:ext cx="4351455" cy="57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5D140-C148-4190-95B2-58E14C5ECF2F}"/>
              </a:ext>
            </a:extLst>
          </p:cNvPr>
          <p:cNvSpPr txBox="1"/>
          <p:nvPr/>
        </p:nvSpPr>
        <p:spPr>
          <a:xfrm>
            <a:off x="5104560" y="3696677"/>
            <a:ext cx="62292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« I mille </a:t>
            </a:r>
            <a:r>
              <a:rPr lang="fr-BE" dirty="0" err="1"/>
              <a:t>giardini</a:t>
            </a:r>
            <a:r>
              <a:rPr lang="fr-BE" dirty="0"/>
              <a:t> » </a:t>
            </a:r>
            <a:r>
              <a:rPr lang="fr-BE" i="1" dirty="0" err="1"/>
              <a:t>Collezione</a:t>
            </a:r>
            <a:r>
              <a:rPr lang="fr-BE" i="1" dirty="0"/>
              <a:t> di </a:t>
            </a:r>
            <a:r>
              <a:rPr lang="fr-BE" i="1" dirty="0" err="1"/>
              <a:t>sabbia</a:t>
            </a:r>
            <a:r>
              <a:rPr lang="fr-BE" dirty="0"/>
              <a:t>, 1984</a:t>
            </a:r>
          </a:p>
          <a:p>
            <a:r>
              <a:rPr lang="fr-BE" dirty="0"/>
              <a:t>Villa impériale de Katsura (Kyoto)</a:t>
            </a:r>
          </a:p>
          <a:p>
            <a:endParaRPr lang="fr-BE" dirty="0"/>
          </a:p>
          <a:p>
            <a:r>
              <a:rPr lang="fr-BE" dirty="0"/>
              <a:t>« L’</a:t>
            </a:r>
            <a:r>
              <a:rPr lang="fr-BE" dirty="0" err="1"/>
              <a:t>infinità</a:t>
            </a:r>
            <a:r>
              <a:rPr lang="fr-BE" dirty="0"/>
              <a:t> dei </a:t>
            </a:r>
            <a:r>
              <a:rPr lang="fr-BE" dirty="0" err="1"/>
              <a:t>punti</a:t>
            </a:r>
            <a:r>
              <a:rPr lang="fr-BE" dirty="0"/>
              <a:t> di vista si </a:t>
            </a:r>
            <a:r>
              <a:rPr lang="fr-BE" dirty="0" err="1"/>
              <a:t>restringe</a:t>
            </a:r>
            <a:r>
              <a:rPr lang="fr-BE" dirty="0"/>
              <a:t> a un </a:t>
            </a:r>
            <a:r>
              <a:rPr lang="fr-BE" dirty="0" err="1"/>
              <a:t>numero</a:t>
            </a:r>
            <a:r>
              <a:rPr lang="fr-BE" dirty="0"/>
              <a:t> </a:t>
            </a:r>
          </a:p>
          <a:p>
            <a:r>
              <a:rPr lang="fr-BE" dirty="0" err="1"/>
              <a:t>finito</a:t>
            </a:r>
            <a:r>
              <a:rPr lang="fr-BE" dirty="0"/>
              <a:t> di </a:t>
            </a:r>
            <a:r>
              <a:rPr lang="fr-BE" dirty="0" err="1"/>
              <a:t>vedute</a:t>
            </a:r>
            <a:r>
              <a:rPr lang="fr-BE" dirty="0"/>
              <a:t> » (p. 176)</a:t>
            </a:r>
          </a:p>
          <a:p>
            <a:endParaRPr lang="fr-BE" dirty="0"/>
          </a:p>
          <a:p>
            <a:r>
              <a:rPr lang="fr-BE" dirty="0"/>
              <a:t>« Ecco </a:t>
            </a:r>
            <a:r>
              <a:rPr lang="fr-BE" dirty="0" err="1"/>
              <a:t>cos’è</a:t>
            </a:r>
            <a:r>
              <a:rPr lang="fr-BE" dirty="0"/>
              <a:t> il </a:t>
            </a:r>
            <a:r>
              <a:rPr lang="fr-BE" dirty="0" err="1"/>
              <a:t>sentiero</a:t>
            </a:r>
            <a:r>
              <a:rPr lang="fr-BE" dirty="0"/>
              <a:t>: un </a:t>
            </a:r>
            <a:r>
              <a:rPr lang="fr-BE" dirty="0" err="1"/>
              <a:t>congegno</a:t>
            </a:r>
            <a:r>
              <a:rPr lang="fr-BE" dirty="0"/>
              <a:t> per </a:t>
            </a:r>
            <a:r>
              <a:rPr lang="fr-BE" dirty="0" err="1"/>
              <a:t>moltiplicare</a:t>
            </a:r>
            <a:r>
              <a:rPr lang="fr-BE" dirty="0"/>
              <a:t> il </a:t>
            </a:r>
            <a:r>
              <a:rPr lang="fr-BE" dirty="0" err="1"/>
              <a:t>giardino</a:t>
            </a:r>
            <a:r>
              <a:rPr lang="fr-BE" dirty="0"/>
              <a:t>, </a:t>
            </a:r>
          </a:p>
          <a:p>
            <a:r>
              <a:rPr lang="fr-BE" dirty="0" err="1"/>
              <a:t>certamente</a:t>
            </a:r>
            <a:r>
              <a:rPr lang="fr-BE" dirty="0"/>
              <a:t>, ma anche per </a:t>
            </a:r>
            <a:r>
              <a:rPr lang="fr-BE" dirty="0" err="1"/>
              <a:t>sottrarlo</a:t>
            </a:r>
            <a:r>
              <a:rPr lang="fr-BE" dirty="0"/>
              <a:t> alla </a:t>
            </a:r>
            <a:r>
              <a:rPr lang="fr-BE" dirty="0" err="1"/>
              <a:t>vertigine</a:t>
            </a:r>
            <a:r>
              <a:rPr lang="fr-BE" dirty="0"/>
              <a:t> </a:t>
            </a:r>
            <a:r>
              <a:rPr lang="fr-BE" dirty="0" err="1"/>
              <a:t>dell’infinito</a:t>
            </a:r>
            <a:r>
              <a:rPr lang="fr-BE" dirty="0"/>
              <a:t> »</a:t>
            </a:r>
          </a:p>
          <a:p>
            <a:r>
              <a:rPr lang="fr-BE" dirty="0"/>
              <a:t>(p. 177)</a:t>
            </a:r>
            <a:endParaRPr lang="fr-FR" dirty="0"/>
          </a:p>
        </p:txBody>
      </p:sp>
      <p:pic>
        <p:nvPicPr>
          <p:cNvPr id="5" name="Picture 4" descr="RÃ©sultat de recherche d'images pour &quot;calvino collection de sable&quot;">
            <a:extLst>
              <a:ext uri="{FF2B5EF4-FFF2-40B4-BE49-F238E27FC236}">
                <a16:creationId xmlns:a16="http://schemas.microsoft.com/office/drawing/2014/main" id="{CEE1A106-DEE5-4745-BFB6-6CD26335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52" y="437662"/>
            <a:ext cx="1654555" cy="24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5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-na.ssl-images-amazon.com/images/I/5177ERH3P6L._SX370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" y="1319509"/>
            <a:ext cx="35433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8D05E-D42F-4435-90F1-2A9A8B2E7868}"/>
              </a:ext>
            </a:extLst>
          </p:cNvPr>
          <p:cNvSpPr txBox="1"/>
          <p:nvPr/>
        </p:nvSpPr>
        <p:spPr>
          <a:xfrm>
            <a:off x="4847101" y="4498203"/>
            <a:ext cx="54723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1991 posthume </a:t>
            </a:r>
          </a:p>
          <a:p>
            <a:r>
              <a:rPr lang="fr-BE" dirty="0"/>
              <a:t>Conte pour enfants</a:t>
            </a:r>
          </a:p>
          <a:p>
            <a:r>
              <a:rPr lang="fr-BE" dirty="0"/>
              <a:t>« toutes les plantes, à l’intérieur de la cité, avaient fané, </a:t>
            </a:r>
          </a:p>
          <a:p>
            <a:r>
              <a:rPr lang="fr-BE" dirty="0"/>
              <a:t>perdu leurs feuilles puis étaient mortes. » </a:t>
            </a:r>
          </a:p>
          <a:p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24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4308" y="932888"/>
            <a:ext cx="843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‘</a:t>
            </a:r>
            <a:endParaRPr lang="en-US" dirty="0"/>
          </a:p>
        </p:txBody>
      </p:sp>
      <p:pic>
        <p:nvPicPr>
          <p:cNvPr id="1026" name="Picture 2" descr="https://images-na.ssl-images-amazon.com/images/I/51C-w6ftQbL._SX31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16" y="827961"/>
            <a:ext cx="3016211" cy="47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eripheries.net/IMG/jpg/sen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69" y="827961"/>
            <a:ext cx="3350277" cy="48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71934" y="5864136"/>
            <a:ext cx="228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Paris, Verticales, 2002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19179" y="5814370"/>
            <a:ext cx="225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Paris, Equateurs, 2019</a:t>
            </a:r>
            <a:endParaRPr lang="en-US" dirty="0"/>
          </a:p>
        </p:txBody>
      </p:sp>
      <p:pic>
        <p:nvPicPr>
          <p:cNvPr id="5" name="Picture 2" descr="Résultat de recherche d'images pour &quot;seed bombi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6" y="720414"/>
            <a:ext cx="4281582" cy="20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9897" y="3309376"/>
            <a:ext cx="342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Guerilla</a:t>
            </a:r>
            <a:r>
              <a:rPr lang="fr-FR" dirty="0"/>
              <a:t> </a:t>
            </a:r>
            <a:r>
              <a:rPr lang="fr-FR" dirty="0" err="1"/>
              <a:t>gardening</a:t>
            </a:r>
            <a:r>
              <a:rPr lang="fr-FR" dirty="0"/>
              <a:t> / </a:t>
            </a:r>
            <a:r>
              <a:rPr lang="fr-FR" dirty="0" err="1"/>
              <a:t>seed</a:t>
            </a:r>
            <a:r>
              <a:rPr lang="fr-FR" dirty="0"/>
              <a:t> </a:t>
            </a:r>
            <a:r>
              <a:rPr lang="fr-FR" dirty="0" err="1"/>
              <a:t>bombing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8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3AE04-6EB7-4B1A-99D1-F608A6D14A1E}"/>
              </a:ext>
            </a:extLst>
          </p:cNvPr>
          <p:cNvSpPr txBox="1"/>
          <p:nvPr/>
        </p:nvSpPr>
        <p:spPr>
          <a:xfrm>
            <a:off x="643435" y="570513"/>
            <a:ext cx="65182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 : </a:t>
            </a:r>
            <a:r>
              <a:rPr lang="fr-FR" sz="2400" b="1" dirty="0" err="1"/>
              <a:t>Ecopoétique</a:t>
            </a:r>
            <a:r>
              <a:rPr lang="fr-FR" sz="2400" b="1" dirty="0"/>
              <a:t> de Calvino</a:t>
            </a:r>
          </a:p>
          <a:p>
            <a:endParaRPr lang="fr-FR" dirty="0"/>
          </a:p>
          <a:p>
            <a:endParaRPr lang="fr-FR" dirty="0"/>
          </a:p>
          <a:p>
            <a:r>
              <a:rPr lang="fr-BE" dirty="0"/>
              <a:t>« L’enfer des vivants n’est pas chose à venir ; s’il y en a un, c’est celui qui est déjà là, l’enfer que nous habitons tous les jours, que nous formons d’être ensemble. Il y a deux façons de ne pas en souffrir. La première réussit aisément à la plupart : accepter l’enfer, en devenir une part au point de ne plus le voir. La seconde est risquée et elle demande une attention, un apprentissage, continuels : chercher et savoir reconnaître qui et quoi, au milieu de l’enfer, n’est pas l’enfer, et le faire durer, et lui faire de la place. »</a:t>
            </a:r>
            <a:endParaRPr lang="fr-FR" dirty="0"/>
          </a:p>
          <a:p>
            <a:r>
              <a:rPr lang="fr-FR" dirty="0"/>
              <a:t>(</a:t>
            </a:r>
            <a:r>
              <a:rPr lang="fr-FR" i="1" dirty="0"/>
              <a:t>Les villes invisibles</a:t>
            </a:r>
            <a:r>
              <a:rPr lang="fr-FR" dirty="0"/>
              <a:t>, 1972, p. 82)</a:t>
            </a:r>
            <a:endParaRPr lang="fr-BE" dirty="0"/>
          </a:p>
        </p:txBody>
      </p:sp>
      <p:pic>
        <p:nvPicPr>
          <p:cNvPr id="3" name="Picture 4" descr="''Seeing Calvino'', le Città Invisibili diventano opera d'arte">
            <a:extLst>
              <a:ext uri="{FF2B5EF4-FFF2-40B4-BE49-F238E27FC236}">
                <a16:creationId xmlns:a16="http://schemas.microsoft.com/office/drawing/2014/main" id="{CE791B03-D668-4F12-BDD0-71AE0680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43" y="1463040"/>
            <a:ext cx="4221341" cy="33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DD2105-6457-43F9-9407-8A6A86F722EC}"/>
              </a:ext>
            </a:extLst>
          </p:cNvPr>
          <p:cNvSpPr/>
          <p:nvPr/>
        </p:nvSpPr>
        <p:spPr>
          <a:xfrm>
            <a:off x="5327971" y="56499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https://www.repubblica.it/cultura/2015/02/19/foto/seeing_calvino_le_citt_invisibili_diventano_opera_d_arte-107702777/1/#1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CB91E-89D3-4B19-A633-50A9D7E30381}"/>
              </a:ext>
            </a:extLst>
          </p:cNvPr>
          <p:cNvSpPr/>
          <p:nvPr/>
        </p:nvSpPr>
        <p:spPr>
          <a:xfrm>
            <a:off x="7371443" y="483602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Olivia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74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botticelli la primavera&quot;">
            <a:extLst>
              <a:ext uri="{FF2B5EF4-FFF2-40B4-BE49-F238E27FC236}">
                <a16:creationId xmlns:a16="http://schemas.microsoft.com/office/drawing/2014/main" id="{C6C300D1-B7DC-4688-BD8A-1CA01B0B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1" y="849085"/>
            <a:ext cx="5362932" cy="35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B29AD9-CA4D-4113-B08E-0FA897B7DF38}"/>
              </a:ext>
            </a:extLst>
          </p:cNvPr>
          <p:cNvSpPr txBox="1"/>
          <p:nvPr/>
        </p:nvSpPr>
        <p:spPr>
          <a:xfrm>
            <a:off x="417351" y="4565101"/>
            <a:ext cx="527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Sandro Botticelli, </a:t>
            </a:r>
            <a:r>
              <a:rPr lang="fr-BE" i="1" dirty="0" err="1"/>
              <a:t>Primavera</a:t>
            </a:r>
            <a:r>
              <a:rPr lang="fr-BE" dirty="0"/>
              <a:t>, Firenze, Uffizi, 1478-1482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665546" y="198377"/>
            <a:ext cx="536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Introduction : L’herbier du « Printemps »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096000" y="6600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http://www.thais.it/speciali/Primavera/analisi/analisi1.htm</a:t>
            </a:r>
            <a:endParaRPr lang="en-US" dirty="0"/>
          </a:p>
          <a:p>
            <a:r>
              <a:rPr lang="en-US" dirty="0" err="1"/>
              <a:t>Schede</a:t>
            </a:r>
            <a:r>
              <a:rPr lang="en-US" dirty="0"/>
              <a:t> </a:t>
            </a:r>
            <a:r>
              <a:rPr lang="en-US" dirty="0" err="1"/>
              <a:t>botaniche</a:t>
            </a:r>
            <a:r>
              <a:rPr lang="en-US" dirty="0"/>
              <a:t> di Maria </a:t>
            </a:r>
            <a:r>
              <a:rPr lang="en-US" dirty="0" err="1"/>
              <a:t>Fausta</a:t>
            </a:r>
            <a:r>
              <a:rPr lang="en-US" dirty="0"/>
              <a:t> </a:t>
            </a:r>
            <a:r>
              <a:rPr lang="en-US" dirty="0" err="1"/>
              <a:t>Vaghi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 Primavera di Botticelli è </a:t>
            </a:r>
            <a:r>
              <a:rPr lang="en-US" dirty="0" err="1"/>
              <a:t>un’opera</a:t>
            </a:r>
            <a:r>
              <a:rPr lang="en-US" dirty="0"/>
              <a:t> di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complessità</a:t>
            </a:r>
            <a:r>
              <a:rPr lang="en-US" dirty="0"/>
              <a:t>, </a:t>
            </a:r>
            <a:r>
              <a:rPr lang="en-US" dirty="0" err="1"/>
              <a:t>affollata</a:t>
            </a:r>
            <a:r>
              <a:rPr lang="en-US" dirty="0"/>
              <a:t> di </a:t>
            </a:r>
            <a:r>
              <a:rPr lang="en-US" dirty="0" err="1"/>
              <a:t>personaggi</a:t>
            </a:r>
            <a:r>
              <a:rPr lang="en-US" dirty="0"/>
              <a:t> e </a:t>
            </a:r>
            <a:r>
              <a:rPr lang="en-US" dirty="0" err="1"/>
              <a:t>tempestata</a:t>
            </a:r>
            <a:r>
              <a:rPr lang="en-US" dirty="0"/>
              <a:t> di </a:t>
            </a:r>
            <a:r>
              <a:rPr lang="en-US" dirty="0" err="1"/>
              <a:t>fiori</a:t>
            </a:r>
            <a:r>
              <a:rPr lang="en-US" dirty="0"/>
              <a:t>. </a:t>
            </a:r>
            <a:r>
              <a:rPr lang="en-US" dirty="0" err="1"/>
              <a:t>Studiosi</a:t>
            </a:r>
            <a:r>
              <a:rPr lang="en-US" dirty="0"/>
              <a:t> </a:t>
            </a:r>
            <a:r>
              <a:rPr lang="en-US" dirty="0" err="1"/>
              <a:t>dotati</a:t>
            </a:r>
            <a:r>
              <a:rPr lang="en-US" dirty="0"/>
              <a:t> di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pazienza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quantificato</a:t>
            </a:r>
            <a:r>
              <a:rPr lang="en-US" dirty="0"/>
              <a:t> le specie </a:t>
            </a:r>
            <a:r>
              <a:rPr lang="en-US" dirty="0" err="1"/>
              <a:t>vegetali</a:t>
            </a:r>
            <a:r>
              <a:rPr lang="en-US" dirty="0"/>
              <a:t>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quadro</a:t>
            </a:r>
            <a:r>
              <a:rPr lang="en-US" dirty="0"/>
              <a:t>, e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cifre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: circa 500, di cui 190 </a:t>
            </a:r>
            <a:r>
              <a:rPr lang="en-US" dirty="0" err="1"/>
              <a:t>fiorite</a:t>
            </a:r>
            <a:r>
              <a:rPr lang="en-US" dirty="0"/>
              <a:t>; 138 di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identificate</a:t>
            </a:r>
            <a:r>
              <a:rPr lang="en-US" dirty="0"/>
              <a:t>, le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di </a:t>
            </a:r>
            <a:r>
              <a:rPr lang="en-US" dirty="0" err="1"/>
              <a:t>dubbia</a:t>
            </a:r>
            <a:r>
              <a:rPr lang="en-US" dirty="0"/>
              <a:t> </a:t>
            </a:r>
            <a:r>
              <a:rPr lang="en-US" dirty="0" err="1"/>
              <a:t>classificazione</a:t>
            </a:r>
            <a:r>
              <a:rPr lang="en-US" dirty="0"/>
              <a:t> o non </a:t>
            </a:r>
            <a:r>
              <a:rPr lang="en-US" dirty="0" err="1"/>
              <a:t>riconoscibili</a:t>
            </a:r>
            <a:r>
              <a:rPr lang="en-US" dirty="0"/>
              <a:t>. </a:t>
            </a:r>
            <a:r>
              <a:rPr lang="en-US" dirty="0" err="1"/>
              <a:t>L’interattività</a:t>
            </a:r>
            <a:r>
              <a:rPr lang="en-US" dirty="0"/>
              <a:t> e </a:t>
            </a:r>
            <a:r>
              <a:rPr lang="en-US" dirty="0" err="1"/>
              <a:t>il</a:t>
            </a:r>
            <a:r>
              <a:rPr lang="en-US" dirty="0"/>
              <a:t> multi-touch di </a:t>
            </a:r>
            <a:r>
              <a:rPr lang="en-US" dirty="0" err="1"/>
              <a:t>questo</a:t>
            </a:r>
            <a:r>
              <a:rPr lang="en-US" dirty="0"/>
              <a:t> eBook </a:t>
            </a:r>
            <a:r>
              <a:rPr lang="en-US" dirty="0" err="1"/>
              <a:t>permettono</a:t>
            </a:r>
            <a:r>
              <a:rPr lang="en-US" dirty="0"/>
              <a:t> – con link </a:t>
            </a:r>
            <a:r>
              <a:rPr lang="en-US" dirty="0" err="1"/>
              <a:t>dall’insieme</a:t>
            </a:r>
            <a:r>
              <a:rPr lang="en-US" dirty="0"/>
              <a:t> al </a:t>
            </a:r>
            <a:r>
              <a:rPr lang="en-US" dirty="0" err="1"/>
              <a:t>dettaglio</a:t>
            </a:r>
            <a:r>
              <a:rPr lang="en-US" dirty="0"/>
              <a:t>, </a:t>
            </a:r>
            <a:r>
              <a:rPr lang="en-US" dirty="0" err="1"/>
              <a:t>ingrandimenti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particolari</a:t>
            </a:r>
            <a:r>
              <a:rPr lang="en-US" dirty="0"/>
              <a:t> e precise </a:t>
            </a:r>
            <a:r>
              <a:rPr lang="en-US" dirty="0" err="1"/>
              <a:t>indicazioni</a:t>
            </a:r>
            <a:r>
              <a:rPr lang="en-US" dirty="0"/>
              <a:t> – di </a:t>
            </a:r>
            <a:r>
              <a:rPr lang="en-US" dirty="0" err="1"/>
              <a:t>apprezzare</a:t>
            </a:r>
            <a:r>
              <a:rPr lang="en-US" dirty="0"/>
              <a:t> le </a:t>
            </a:r>
            <a:r>
              <a:rPr lang="en-US" dirty="0" err="1"/>
              <a:t>varietà</a:t>
            </a:r>
            <a:r>
              <a:rPr lang="en-US" dirty="0"/>
              <a:t> di </a:t>
            </a:r>
            <a:r>
              <a:rPr lang="en-US" dirty="0" err="1"/>
              <a:t>fiori</a:t>
            </a:r>
            <a:r>
              <a:rPr lang="en-US" dirty="0"/>
              <a:t> e </a:t>
            </a:r>
            <a:r>
              <a:rPr lang="en-US" dirty="0" err="1"/>
              <a:t>piante</a:t>
            </a:r>
            <a:r>
              <a:rPr lang="en-US" dirty="0"/>
              <a:t> </a:t>
            </a:r>
            <a:r>
              <a:rPr lang="en-US" dirty="0" err="1"/>
              <a:t>raffigurate</a:t>
            </a:r>
            <a:r>
              <a:rPr lang="en-US" dirty="0"/>
              <a:t> da Botticelli. Le </a:t>
            </a:r>
            <a:r>
              <a:rPr lang="en-US" dirty="0" err="1"/>
              <a:t>schede</a:t>
            </a:r>
            <a:r>
              <a:rPr lang="en-US" dirty="0"/>
              <a:t> dedicate a </a:t>
            </a:r>
            <a:r>
              <a:rPr lang="en-US" dirty="0" err="1"/>
              <a:t>numerose</a:t>
            </a:r>
            <a:r>
              <a:rPr lang="en-US" dirty="0"/>
              <a:t> specie </a:t>
            </a:r>
            <a:r>
              <a:rPr lang="en-US" dirty="0" err="1"/>
              <a:t>offrono</a:t>
            </a:r>
            <a:r>
              <a:rPr lang="en-US" dirty="0"/>
              <a:t>, con </a:t>
            </a:r>
            <a:r>
              <a:rPr lang="en-US" dirty="0" err="1"/>
              <a:t>disegni</a:t>
            </a:r>
            <a:r>
              <a:rPr lang="en-US" dirty="0"/>
              <a:t> da </a:t>
            </a:r>
            <a:r>
              <a:rPr lang="en-US" dirty="0" err="1"/>
              <a:t>erbario</a:t>
            </a:r>
            <a:r>
              <a:rPr lang="en-US" dirty="0"/>
              <a:t>, un </a:t>
            </a:r>
            <a:r>
              <a:rPr lang="en-US" dirty="0" err="1"/>
              <a:t>prezioso</a:t>
            </a:r>
            <a:r>
              <a:rPr lang="en-US" dirty="0"/>
              <a:t> </a:t>
            </a:r>
            <a:r>
              <a:rPr lang="en-US" dirty="0" err="1"/>
              <a:t>approfondimento</a:t>
            </a:r>
            <a:r>
              <a:rPr lang="en-US" dirty="0"/>
              <a:t> </a:t>
            </a:r>
            <a:r>
              <a:rPr lang="en-US" dirty="0" err="1"/>
              <a:t>botanico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76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-Piccolo-23-aprile-2008-v">
            <a:extLst>
              <a:ext uri="{FF2B5EF4-FFF2-40B4-BE49-F238E27FC236}">
                <a16:creationId xmlns:a16="http://schemas.microsoft.com/office/drawing/2014/main" id="{04E3CB0B-80F9-4584-9891-25644875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1" y="3017374"/>
            <a:ext cx="4064605" cy="26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ittaamisuradidonna.files.wordpress.com/2017/04/eva-mameli-e1491916203935.jpg?w=700&amp;h=253&amp;crop=1">
            <a:extLst>
              <a:ext uri="{FF2B5EF4-FFF2-40B4-BE49-F238E27FC236}">
                <a16:creationId xmlns:a16="http://schemas.microsoft.com/office/drawing/2014/main" id="{F4E4DCA8-01B7-4848-9C3A-28268495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44" y="291671"/>
            <a:ext cx="6667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lina mameli calvino-02-01.png">
            <a:extLst>
              <a:ext uri="{FF2B5EF4-FFF2-40B4-BE49-F238E27FC236}">
                <a16:creationId xmlns:a16="http://schemas.microsoft.com/office/drawing/2014/main" id="{D95BFE2C-F16A-4DA1-B4AC-4BFDDCA23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" t="72912"/>
          <a:stretch/>
        </p:blipFill>
        <p:spPr bwMode="auto">
          <a:xfrm>
            <a:off x="209228" y="1690818"/>
            <a:ext cx="3465162" cy="9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villa meridiana san remo&quot;">
            <a:extLst>
              <a:ext uri="{FF2B5EF4-FFF2-40B4-BE49-F238E27FC236}">
                <a16:creationId xmlns:a16="http://schemas.microsoft.com/office/drawing/2014/main" id="{E20B3A4F-E919-4912-B851-FBB95854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35" y="3231067"/>
            <a:ext cx="3388154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velina mameli calvino-02-01.png">
            <a:extLst>
              <a:ext uri="{FF2B5EF4-FFF2-40B4-BE49-F238E27FC236}">
                <a16:creationId xmlns:a16="http://schemas.microsoft.com/office/drawing/2014/main" id="{ABD71278-5C0C-44B0-95D0-7A81CE3DB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" t="-78" b="71076"/>
          <a:stretch/>
        </p:blipFill>
        <p:spPr bwMode="auto">
          <a:xfrm>
            <a:off x="209228" y="498513"/>
            <a:ext cx="3465162" cy="9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B6A77B-38A0-4A44-9955-3632C0E4276C}"/>
              </a:ext>
            </a:extLst>
          </p:cNvPr>
          <p:cNvSpPr txBox="1"/>
          <p:nvPr/>
        </p:nvSpPr>
        <p:spPr>
          <a:xfrm>
            <a:off x="731929" y="5669267"/>
            <a:ext cx="271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Villa </a:t>
            </a:r>
            <a:r>
              <a:rPr lang="fr-BE" dirty="0" err="1"/>
              <a:t>meridiana</a:t>
            </a:r>
            <a:r>
              <a:rPr lang="fr-BE" dirty="0"/>
              <a:t>, San Remo</a:t>
            </a:r>
            <a:endParaRPr lang="fr-FR" dirty="0"/>
          </a:p>
        </p:txBody>
      </p:sp>
      <p:pic>
        <p:nvPicPr>
          <p:cNvPr id="9" name="Picture 2" descr="https://images-na.ssl-images-amazon.com/images/I/51%2BbqD%2BBFDL._SX340_BO1,204,203,200_.jpg">
            <a:extLst>
              <a:ext uri="{FF2B5EF4-FFF2-40B4-BE49-F238E27FC236}">
                <a16:creationId xmlns:a16="http://schemas.microsoft.com/office/drawing/2014/main" id="{976F3435-7A54-486E-BDC5-4B17806E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28" y="291671"/>
            <a:ext cx="2489639" cy="36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E13DCE-48D9-4D7E-8DDB-2D186A71F9BE}"/>
              </a:ext>
            </a:extLst>
          </p:cNvPr>
          <p:cNvSpPr/>
          <p:nvPr/>
        </p:nvSpPr>
        <p:spPr>
          <a:xfrm>
            <a:off x="8409432" y="3981006"/>
            <a:ext cx="38495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/>
              <a:t>              1990, posthume</a:t>
            </a:r>
          </a:p>
          <a:p>
            <a:r>
              <a:rPr lang="fr-BE" sz="1600" dirty="0"/>
              <a:t>« Du monde il ne voyait que les plantes </a:t>
            </a:r>
          </a:p>
          <a:p>
            <a:r>
              <a:rPr lang="fr-BE" sz="1600" dirty="0"/>
              <a:t>et ce qui avait un rapport avec les plantes, </a:t>
            </a:r>
          </a:p>
          <a:p>
            <a:r>
              <a:rPr lang="fr-BE" sz="1600" dirty="0"/>
              <a:t>de chaque plante il disait le nom à voix </a:t>
            </a:r>
          </a:p>
          <a:p>
            <a:r>
              <a:rPr lang="fr-BE" sz="1600" dirty="0"/>
              <a:t>haute, </a:t>
            </a:r>
            <a:r>
              <a:rPr lang="fr-BE" sz="1600" dirty="0">
                <a:solidFill>
                  <a:srgbClr val="FF0000"/>
                </a:solidFill>
              </a:rPr>
              <a:t>dans le latin absurde des botanistes</a:t>
            </a:r>
            <a:r>
              <a:rPr lang="fr-BE" sz="1600" dirty="0"/>
              <a:t>, </a:t>
            </a:r>
          </a:p>
          <a:p>
            <a:r>
              <a:rPr lang="fr-BE" sz="1600" dirty="0"/>
              <a:t>et le lieu d’origine – sa passion avait été </a:t>
            </a:r>
          </a:p>
          <a:p>
            <a:r>
              <a:rPr lang="fr-BE" sz="1600" dirty="0"/>
              <a:t>depuis toujours de connaître et d’acclimater</a:t>
            </a:r>
          </a:p>
          <a:p>
            <a:r>
              <a:rPr lang="fr-BE" sz="1600" dirty="0"/>
              <a:t>des plantes exotiques – et le nom vulgaire, </a:t>
            </a:r>
          </a:p>
          <a:p>
            <a:r>
              <a:rPr lang="fr-BE" sz="1600" dirty="0"/>
              <a:t>s’il y en avait un […]. »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7991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Ã©sultat de recherche d'images pour &quot;calvino le baron perchÃ©&quot;">
            <a:extLst>
              <a:ext uri="{FF2B5EF4-FFF2-40B4-BE49-F238E27FC236}">
                <a16:creationId xmlns:a16="http://schemas.microsoft.com/office/drawing/2014/main" id="{9922D561-9472-4144-BFD8-D28EC380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4" y="296478"/>
            <a:ext cx="2437371" cy="36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ésultat de recherche d'images pour &quot;il barone rampante&quot;">
            <a:extLst>
              <a:ext uri="{FF2B5EF4-FFF2-40B4-BE49-F238E27FC236}">
                <a16:creationId xmlns:a16="http://schemas.microsoft.com/office/drawing/2014/main" id="{BE5475F6-F2B0-4034-8D3C-12BF2EE4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93" y="259604"/>
            <a:ext cx="1115013" cy="16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3A2459-0D8A-45AB-9C7E-087094BAA50B}"/>
              </a:ext>
            </a:extLst>
          </p:cNvPr>
          <p:cNvSpPr txBox="1"/>
          <p:nvPr/>
        </p:nvSpPr>
        <p:spPr>
          <a:xfrm>
            <a:off x="1546802" y="38987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1957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7181C-299A-4BB2-9CAA-7FF4EE1CEC6D}"/>
              </a:ext>
            </a:extLst>
          </p:cNvPr>
          <p:cNvSpPr txBox="1"/>
          <p:nvPr/>
        </p:nvSpPr>
        <p:spPr>
          <a:xfrm>
            <a:off x="3356493" y="2109787"/>
            <a:ext cx="8727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« Ajoutons à cela la jalousie dont les D’</a:t>
            </a:r>
            <a:r>
              <a:rPr lang="fr-BE" dirty="0" err="1"/>
              <a:t>Ondariva</a:t>
            </a:r>
            <a:r>
              <a:rPr lang="fr-BE" dirty="0"/>
              <a:t> entouraient leur jardin peuplé, disait-on,</a:t>
            </a:r>
          </a:p>
          <a:p>
            <a:r>
              <a:rPr lang="fr-BE" dirty="0"/>
              <a:t>d’espèces de plantes jamais vues. Et il est vrai que le père des marquis actuels, </a:t>
            </a:r>
          </a:p>
          <a:p>
            <a:r>
              <a:rPr lang="fr-BE" dirty="0"/>
              <a:t>disciple de Linné, avait fait jouer le vaste réseau de parents que la famille comptait </a:t>
            </a:r>
          </a:p>
          <a:p>
            <a:r>
              <a:rPr lang="fr-BE" dirty="0"/>
              <a:t>à la cour de France et à celle d’Angleterre, pour se faire envoyer les plus précieuses</a:t>
            </a:r>
          </a:p>
          <a:p>
            <a:r>
              <a:rPr lang="fr-BE" dirty="0"/>
              <a:t>raretés botaniques des colonies et, pendant des années, les navires avaient déchargé </a:t>
            </a:r>
          </a:p>
          <a:p>
            <a:r>
              <a:rPr lang="fr-BE" dirty="0"/>
              <a:t>à </a:t>
            </a:r>
            <a:r>
              <a:rPr lang="fr-BE" dirty="0" err="1"/>
              <a:t>Ombrosa</a:t>
            </a:r>
            <a:r>
              <a:rPr lang="fr-BE" dirty="0"/>
              <a:t> des sacs de semences, des bottes de boutures, des arbustes en pot, et </a:t>
            </a:r>
          </a:p>
          <a:p>
            <a:r>
              <a:rPr lang="fr-BE" dirty="0"/>
              <a:t>même des arbres entiers, avec d’énormes mottes de terres autour de leurs racines. » (p. 30)</a:t>
            </a:r>
          </a:p>
          <a:p>
            <a:endParaRPr lang="fr-BE" dirty="0"/>
          </a:p>
          <a:p>
            <a:endParaRPr lang="fr-FR" dirty="0"/>
          </a:p>
        </p:txBody>
      </p:sp>
      <p:pic>
        <p:nvPicPr>
          <p:cNvPr id="1026" name="Picture 2" descr="Résultat de recherche d'images pour &quot;chène houx&quot;">
            <a:extLst>
              <a:ext uri="{FF2B5EF4-FFF2-40B4-BE49-F238E27FC236}">
                <a16:creationId xmlns:a16="http://schemas.microsoft.com/office/drawing/2014/main" id="{E60F6ECC-1CD5-47B6-8849-504DD78C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81" y="434967"/>
            <a:ext cx="2030756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6B48A-F627-4089-9259-49CCA7F84E78}"/>
              </a:ext>
            </a:extLst>
          </p:cNvPr>
          <p:cNvSpPr txBox="1"/>
          <p:nvPr/>
        </p:nvSpPr>
        <p:spPr>
          <a:xfrm>
            <a:off x="7182338" y="6436"/>
            <a:ext cx="429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Yeuse, chêne vert, chêne houx, </a:t>
            </a:r>
            <a:r>
              <a:rPr lang="fr-BE" i="1" dirty="0"/>
              <a:t>quercus </a:t>
            </a:r>
            <a:r>
              <a:rPr lang="fr-BE" i="1" dirty="0" err="1"/>
              <a:t>ilex</a:t>
            </a:r>
            <a:endParaRPr lang="fr-FR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FA47F-1210-4E47-B68C-C7ED92EF6817}"/>
              </a:ext>
            </a:extLst>
          </p:cNvPr>
          <p:cNvSpPr/>
          <p:nvPr/>
        </p:nvSpPr>
        <p:spPr>
          <a:xfrm>
            <a:off x="181322" y="4145483"/>
            <a:ext cx="119029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« On lit dans les livres (est-ce vrai ?) que dans les temps plus reculés, un singe qui était parti de Rome pouvait, en sautant d’un arbre à l’autre, arriver en Espagne sans jamais toucher terre. De mon temps, seul le territoire du golfe d’</a:t>
            </a:r>
            <a:r>
              <a:rPr lang="fr-BE" dirty="0" err="1"/>
              <a:t>Ombrosa</a:t>
            </a:r>
            <a:r>
              <a:rPr lang="fr-BE" dirty="0"/>
              <a:t>, qui était boisé d’un bout à l’autre, avec sa vallée jusqu’aux crêtes des monts présentait une telle densité d’arbres ; et c’est pourquoi notre région était connue de partout.  Aujourd’hui, ces contrées sont devenues méconnaissables. Ca a commencé avec l’arrivée des Français, on a coupé des bois entiers comme si c’étaient des prés qu’on doit faucher tous les ans et qui repousseront ensuite. Ils n’ont pas repoussé. On croyait que ces coupes étaient liées à la guerre, à celle de Napoléon, à l’époque : mais ça n’a jamais arrêté depuis. Le dos des collines est si râpée maintenant que nous ne pouvons le regarder, nous qui l’avons connu jadis, sans avoir le cœur serré. A l’époque, où que nous allions, nous avions toujours des branchages et des frondaisons entre nous et le ciel. </a:t>
            </a:r>
          </a:p>
          <a:p>
            <a:r>
              <a:rPr lang="fr-BE" dirty="0"/>
              <a:t> </a:t>
            </a:r>
            <a:endParaRPr lang="fr-FR" dirty="0"/>
          </a:p>
        </p:txBody>
      </p:sp>
      <p:pic>
        <p:nvPicPr>
          <p:cNvPr id="1032" name="Picture 8" descr="Résultat de recherche d'images pour &quot;forêt d'yeuses&quot;">
            <a:extLst>
              <a:ext uri="{FF2B5EF4-FFF2-40B4-BE49-F238E27FC236}">
                <a16:creationId xmlns:a16="http://schemas.microsoft.com/office/drawing/2014/main" id="{7CAFD0B3-F915-4C4C-A123-69B3A5AC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50" y="373457"/>
            <a:ext cx="1303982" cy="17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0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A3B9F-0C31-46E6-A3DF-74E8FB78A5E3}"/>
              </a:ext>
            </a:extLst>
          </p:cNvPr>
          <p:cNvSpPr txBox="1"/>
          <p:nvPr/>
        </p:nvSpPr>
        <p:spPr>
          <a:xfrm>
            <a:off x="196793" y="285175"/>
            <a:ext cx="120481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L’unique zone de végétation plus basse était celle des citronniers,  mais là aussi se levaient parmi eux, tout contorsionnés, </a:t>
            </a:r>
          </a:p>
          <a:p>
            <a:r>
              <a:rPr lang="fr-BE" dirty="0"/>
              <a:t>des figuiers, qui plus en amont encombraient tout le ciel des jardins, avec les coupoles de leurs feuillages lourds, et quand </a:t>
            </a:r>
          </a:p>
          <a:p>
            <a:r>
              <a:rPr lang="fr-BE" dirty="0"/>
              <a:t>ce n’étaient pas des figuiers, c’étaient des cerisiers aux sombres feuilles, ou des cognassiers tendres, des pêchers, des </a:t>
            </a:r>
          </a:p>
          <a:p>
            <a:r>
              <a:rPr lang="fr-BE" dirty="0"/>
              <a:t>amandiers, de jeunes poiriers, des pruniers prodigues, et puis des sorbiers, des caroubiers, un mûrier enfin, ou un vieux </a:t>
            </a:r>
          </a:p>
          <a:p>
            <a:r>
              <a:rPr lang="fr-BE" dirty="0"/>
              <a:t>noyer. Là où finissaient les jardins commençait l’oliveraie, gris-argent, nuage mousseux de flocons à mi-côte. Tout au fond, </a:t>
            </a:r>
          </a:p>
          <a:p>
            <a:r>
              <a:rPr lang="fr-BE" dirty="0"/>
              <a:t>entassé entre le port en bas et la forteresse en haut, il y avait le village ; et là encore, au milieu des toits, s’élevaient partout les</a:t>
            </a:r>
          </a:p>
          <a:p>
            <a:r>
              <a:rPr lang="fr-BE" dirty="0"/>
              <a:t>frondaisons des arbres ; yeuses,  platanes, rouvres mêmes, végétation plus désintéressée et fière, qui prenait son essor – </a:t>
            </a:r>
          </a:p>
          <a:p>
            <a:r>
              <a:rPr lang="fr-BE" dirty="0"/>
              <a:t>un essor ordonné –, là où les nobles avaient construit leurs villas et enclos de grilles leurs parcs. </a:t>
            </a:r>
          </a:p>
          <a:p>
            <a:r>
              <a:rPr lang="fr-BE" dirty="0"/>
              <a:t>Au-dessus des oliviers commençait le bois. Les pins avaient dû régner un moment sur la contrée, puisqu’ils s’infiltraient </a:t>
            </a:r>
          </a:p>
          <a:p>
            <a:r>
              <a:rPr lang="fr-BE" dirty="0"/>
              <a:t>encore jusqu’à la plage en lames et touffes de bois le long des deux versants, tout comme les mélèzes. Les rouvres étaient</a:t>
            </a:r>
          </a:p>
          <a:p>
            <a:r>
              <a:rPr lang="fr-BE" dirty="0"/>
              <a:t>plus fréquents et plus compacts qu’il n’y paraît de nos jours, parce qu’ils ont été la première et la plus recherchée des </a:t>
            </a:r>
          </a:p>
          <a:p>
            <a:r>
              <a:rPr lang="fr-BE" dirty="0"/>
              <a:t>victimes des coupes. Plus haut, les pins cédaient le terrain aux châtaigniers, le bois gravissait la montagne, et on ne </a:t>
            </a:r>
          </a:p>
          <a:p>
            <a:r>
              <a:rPr lang="fr-BE" dirty="0"/>
              <a:t>pouvait en voir les limites. Tel était l’univers de sève dans lequel nous vivions, nous les habitants d’</a:t>
            </a:r>
            <a:r>
              <a:rPr lang="fr-BE" dirty="0" err="1"/>
              <a:t>Ombrosa</a:t>
            </a:r>
            <a:r>
              <a:rPr lang="fr-BE" dirty="0"/>
              <a:t>, sans nous en </a:t>
            </a:r>
          </a:p>
          <a:p>
            <a:r>
              <a:rPr lang="fr-BE" dirty="0"/>
              <a:t>rendre compte. » (pp. 51-54)</a:t>
            </a:r>
          </a:p>
          <a:p>
            <a:endParaRPr lang="fr-FR" dirty="0"/>
          </a:p>
        </p:txBody>
      </p:sp>
      <p:pic>
        <p:nvPicPr>
          <p:cNvPr id="2050" name="Picture 2" descr="Résultat de recherche d'images pour &quot;figuiers&quot;">
            <a:extLst>
              <a:ext uri="{FF2B5EF4-FFF2-40B4-BE49-F238E27FC236}">
                <a16:creationId xmlns:a16="http://schemas.microsoft.com/office/drawing/2014/main" id="{1CAC643B-7C9D-4792-B290-36AAC1F0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5" y="4360188"/>
            <a:ext cx="3195701" cy="18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cognassier&quot;">
            <a:extLst>
              <a:ext uri="{FF2B5EF4-FFF2-40B4-BE49-F238E27FC236}">
                <a16:creationId xmlns:a16="http://schemas.microsoft.com/office/drawing/2014/main" id="{ED5A4C99-E8BC-4B24-BB40-28BBFA4D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72" y="4360188"/>
            <a:ext cx="2751029" cy="18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amandier&quot;">
            <a:extLst>
              <a:ext uri="{FF2B5EF4-FFF2-40B4-BE49-F238E27FC236}">
                <a16:creationId xmlns:a16="http://schemas.microsoft.com/office/drawing/2014/main" id="{29979567-65D3-469B-977E-659BCBEE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77" y="4324624"/>
            <a:ext cx="2382530" cy="18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associée">
            <a:extLst>
              <a:ext uri="{FF2B5EF4-FFF2-40B4-BE49-F238E27FC236}">
                <a16:creationId xmlns:a16="http://schemas.microsoft.com/office/drawing/2014/main" id="{9AA9D471-F6A9-426D-91C6-4BBD8A86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83" y="4407712"/>
            <a:ext cx="2678601" cy="17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6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851" y="720949"/>
            <a:ext cx="848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 </a:t>
            </a:r>
            <a:r>
              <a:rPr lang="en-US" i="1" dirty="0" err="1"/>
              <a:t>nuvola</a:t>
            </a:r>
            <a:r>
              <a:rPr lang="en-US" i="1" dirty="0"/>
              <a:t> di smog</a:t>
            </a:r>
            <a:r>
              <a:rPr lang="en-US" dirty="0"/>
              <a:t>, 1959</a:t>
            </a:r>
          </a:p>
          <a:p>
            <a:r>
              <a:rPr lang="en-US" dirty="0"/>
              <a:t>“E </a:t>
            </a:r>
            <a:r>
              <a:rPr lang="en-US" dirty="0" err="1"/>
              <a:t>là</a:t>
            </a:r>
            <a:r>
              <a:rPr lang="en-US" dirty="0"/>
              <a:t>, in </a:t>
            </a:r>
            <a:r>
              <a:rPr lang="en-US" dirty="0" err="1"/>
              <a:t>fondo</a:t>
            </a:r>
            <a:r>
              <a:rPr lang="en-US" dirty="0"/>
              <a:t>, </a:t>
            </a:r>
            <a:r>
              <a:rPr lang="en-US" dirty="0" err="1"/>
              <a:t>oltre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pioppi</a:t>
            </a:r>
            <a:r>
              <a:rPr lang="en-US" dirty="0"/>
              <a:t>, </a:t>
            </a:r>
            <a:r>
              <a:rPr lang="en-US" dirty="0" err="1"/>
              <a:t>vidi</a:t>
            </a:r>
            <a:r>
              <a:rPr lang="en-US" dirty="0"/>
              <a:t> un </a:t>
            </a:r>
            <a:r>
              <a:rPr lang="en-US" dirty="0" err="1"/>
              <a:t>prato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veleggiante</a:t>
            </a:r>
            <a:r>
              <a:rPr lang="en-US" dirty="0"/>
              <a:t> di </a:t>
            </a:r>
            <a:r>
              <a:rPr lang="en-US" dirty="0" err="1"/>
              <a:t>bianco</a:t>
            </a:r>
            <a:r>
              <a:rPr lang="en-US" dirty="0"/>
              <a:t> :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stesa</a:t>
            </a:r>
            <a:r>
              <a:rPr lang="en-US" dirty="0"/>
              <a:t> […].</a:t>
            </a:r>
          </a:p>
          <a:p>
            <a:r>
              <a:rPr lang="en-US" dirty="0"/>
              <a:t>Io </a:t>
            </a:r>
            <a:r>
              <a:rPr lang="en-US" dirty="0" err="1"/>
              <a:t>giravo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campi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biacheggianti</a:t>
            </a:r>
            <a:r>
              <a:rPr lang="en-US" dirty="0"/>
              <a:t> di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stesa</a:t>
            </a:r>
            <a:r>
              <a:rPr lang="en-US" dirty="0"/>
              <a:t> e mi </a:t>
            </a:r>
            <a:r>
              <a:rPr lang="en-US" dirty="0" err="1"/>
              <a:t>voltai</a:t>
            </a:r>
            <a:r>
              <a:rPr lang="en-US" dirty="0"/>
              <a:t> di </a:t>
            </a:r>
            <a:r>
              <a:rPr lang="en-US" dirty="0" err="1"/>
              <a:t>scatto</a:t>
            </a:r>
            <a:r>
              <a:rPr lang="en-US" dirty="0"/>
              <a:t> a </a:t>
            </a:r>
            <a:r>
              <a:rPr lang="en-US" dirty="0" err="1"/>
              <a:t>uno</a:t>
            </a:r>
            <a:r>
              <a:rPr lang="en-US" dirty="0"/>
              <a:t> </a:t>
            </a:r>
            <a:r>
              <a:rPr lang="en-US" dirty="0" err="1"/>
              <a:t>scoppio</a:t>
            </a:r>
            <a:r>
              <a:rPr lang="en-US" dirty="0"/>
              <a:t> di </a:t>
            </a:r>
            <a:r>
              <a:rPr lang="en-US" dirty="0" err="1"/>
              <a:t>risa</a:t>
            </a:r>
            <a:r>
              <a:rPr lang="en-US" dirty="0"/>
              <a:t>.” (pp. 80-81)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1D9AAF48-B204-43BA-9CC4-E440C8E2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23" y="2271727"/>
            <a:ext cx="3845818" cy="37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associée">
            <a:extLst>
              <a:ext uri="{FF2B5EF4-FFF2-40B4-BE49-F238E27FC236}">
                <a16:creationId xmlns:a16="http://schemas.microsoft.com/office/drawing/2014/main" id="{4A3049D9-DF7D-4A19-9785-2897C788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90" y="2216734"/>
            <a:ext cx="4157595" cy="29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C0A698-CBE5-4308-8543-BC85D76E53B9}"/>
              </a:ext>
            </a:extLst>
          </p:cNvPr>
          <p:cNvSpPr txBox="1"/>
          <p:nvPr/>
        </p:nvSpPr>
        <p:spPr>
          <a:xfrm>
            <a:off x="5893859" y="5338106"/>
            <a:ext cx="429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Ettora</a:t>
            </a:r>
            <a:r>
              <a:rPr lang="fr-BE" dirty="0"/>
              <a:t> Scola, </a:t>
            </a:r>
            <a:r>
              <a:rPr lang="fr-BE" i="1" dirty="0"/>
              <a:t>Una </a:t>
            </a:r>
            <a:r>
              <a:rPr lang="fr-BE" i="1" dirty="0" err="1"/>
              <a:t>giornata</a:t>
            </a:r>
            <a:r>
              <a:rPr lang="fr-BE" i="1" dirty="0"/>
              <a:t> </a:t>
            </a:r>
            <a:r>
              <a:rPr lang="fr-BE" i="1" dirty="0" err="1"/>
              <a:t>particolare</a:t>
            </a:r>
            <a:r>
              <a:rPr lang="fr-BE" dirty="0"/>
              <a:t>, 1977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6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D31AB8-A61E-4A52-A81D-D62370B6C05B}"/>
              </a:ext>
            </a:extLst>
          </p:cNvPr>
          <p:cNvSpPr/>
          <p:nvPr/>
        </p:nvSpPr>
        <p:spPr>
          <a:xfrm>
            <a:off x="2695074" y="5271459"/>
            <a:ext cx="492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https://youtu.be/_sYDfESbJAY?list=RD_sYDfESbJAY</a:t>
            </a:r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B7999-FF4E-4518-BF22-99FE8CEA09AF}"/>
              </a:ext>
            </a:extLst>
          </p:cNvPr>
          <p:cNvSpPr/>
          <p:nvPr/>
        </p:nvSpPr>
        <p:spPr>
          <a:xfrm>
            <a:off x="471333" y="289818"/>
            <a:ext cx="6096000" cy="67710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0" i="0" dirty="0">
                <a:solidFill>
                  <a:srgbClr val="222222"/>
                </a:solidFill>
                <a:effectLst/>
              </a:rPr>
              <a:t>Questa è la storia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Di uno di noi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Anche lui nato per caso in via Gluck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In una casa, fuori città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Gente tranquilla, che lavorava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FF0000"/>
                </a:solidFill>
                <a:effectLst/>
              </a:rPr>
              <a:t>Là dove c’era l’erba ora c’è   </a:t>
            </a:r>
            <a:r>
              <a:rPr lang="it-IT" sz="1400" b="0" i="0" dirty="0">
                <a:solidFill>
                  <a:schemeClr val="accent1"/>
                </a:solidFill>
                <a:effectLst/>
              </a:rPr>
              <a:t>Là où il y avait l’herbe maintenant il y a</a:t>
            </a:r>
            <a:br>
              <a:rPr lang="it-IT" sz="1400" b="0" i="0" dirty="0">
                <a:solidFill>
                  <a:schemeClr val="accent1"/>
                </a:solidFill>
                <a:effectLst/>
              </a:rPr>
            </a:br>
            <a:r>
              <a:rPr lang="it-IT" sz="1400" b="0" i="0" dirty="0">
                <a:solidFill>
                  <a:srgbClr val="FF0000"/>
                </a:solidFill>
                <a:effectLst/>
              </a:rPr>
              <a:t>Una città                                  </a:t>
            </a:r>
            <a:r>
              <a:rPr lang="it-IT" sz="1400" b="0" i="0" dirty="0">
                <a:solidFill>
                  <a:schemeClr val="accent1"/>
                </a:solidFill>
                <a:effectLst/>
              </a:rPr>
              <a:t>Une ville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FF0000"/>
                </a:solidFill>
                <a:effectLst/>
              </a:rPr>
              <a:t>E quella casa                           </a:t>
            </a:r>
            <a:r>
              <a:rPr lang="it-IT" sz="1400" b="0" i="0" dirty="0">
                <a:solidFill>
                  <a:schemeClr val="accent1"/>
                </a:solidFill>
                <a:effectLst/>
              </a:rPr>
              <a:t>Et cette maison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FF0000"/>
                </a:solidFill>
                <a:effectLst/>
              </a:rPr>
              <a:t>In mezzo al verde ormai        </a:t>
            </a:r>
            <a:r>
              <a:rPr lang="it-IT" sz="1400" b="0" i="0" dirty="0">
                <a:solidFill>
                  <a:schemeClr val="accent1"/>
                </a:solidFill>
                <a:effectLst/>
              </a:rPr>
              <a:t>Au milieu de la verdure désormais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FF0000"/>
                </a:solidFill>
                <a:effectLst/>
              </a:rPr>
              <a:t>Dove sarà                                 </a:t>
            </a:r>
            <a:r>
              <a:rPr lang="it-IT" sz="1400" b="0" i="0" dirty="0">
                <a:solidFill>
                  <a:schemeClr val="accent1"/>
                </a:solidFill>
                <a:effectLst/>
              </a:rPr>
              <a:t>Où sera-t-elle ?</a:t>
            </a:r>
          </a:p>
          <a:p>
            <a:r>
              <a:rPr lang="it-IT" sz="1400" b="0" i="0" dirty="0">
                <a:solidFill>
                  <a:srgbClr val="222222"/>
                </a:solidFill>
                <a:effectLst/>
              </a:rPr>
              <a:t>Questo ragazzo della via </a:t>
            </a:r>
            <a:r>
              <a:rPr lang="it-IT" sz="1400" b="0" i="0" dirty="0" err="1">
                <a:solidFill>
                  <a:srgbClr val="222222"/>
                </a:solidFill>
                <a:effectLst/>
              </a:rPr>
              <a:t>Gluck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Si divertiva a giocare con me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Ma un giorno disse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Vado in città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E lo diceva mentre piangeva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Io gli domando amico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Non sei contento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Vai finalmente a stare in città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Là troverai le cose che non hai avuto qui</a:t>
            </a:r>
            <a:br>
              <a:rPr lang="it-IT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Potrai lavarti in casa senza andar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Giù nel cortile</a:t>
            </a:r>
          </a:p>
          <a:p>
            <a:r>
              <a:rPr lang="it-IT" sz="1400" b="0" i="0" dirty="0">
                <a:solidFill>
                  <a:srgbClr val="222222"/>
                </a:solidFill>
                <a:effectLst/>
              </a:rPr>
              <a:t>Mio caro amico, disse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Qui sono nato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In questa strada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Ora lascio il mio cuore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Ma come fai a non capire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FF0000"/>
                </a:solidFill>
                <a:effectLst/>
              </a:rPr>
              <a:t>È una fortuna, per voi che restate  </a:t>
            </a:r>
            <a:r>
              <a:rPr lang="it-IT" sz="1400" b="0" i="0" dirty="0">
                <a:solidFill>
                  <a:schemeClr val="accent1"/>
                </a:solidFill>
                <a:effectLst/>
              </a:rPr>
              <a:t>C’est une chance, pour vous qui restez</a:t>
            </a:r>
            <a:br>
              <a:rPr lang="it-IT" sz="1400" b="0" i="0" dirty="0">
                <a:solidFill>
                  <a:srgbClr val="FF0000"/>
                </a:solidFill>
                <a:effectLst/>
              </a:rPr>
            </a:br>
            <a:r>
              <a:rPr lang="it-IT" sz="1400" b="0" i="0" dirty="0">
                <a:solidFill>
                  <a:srgbClr val="FF0000"/>
                </a:solidFill>
                <a:effectLst/>
              </a:rPr>
              <a:t>A piedi nudi a giocare nei prati        </a:t>
            </a:r>
            <a:r>
              <a:rPr lang="it-IT" sz="1400" b="0" i="0" dirty="0">
                <a:solidFill>
                  <a:schemeClr val="accent1"/>
                </a:solidFill>
                <a:effectLst/>
              </a:rPr>
              <a:t>De jouer pieds nus dans les prés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FF0000"/>
                </a:solidFill>
                <a:effectLst/>
              </a:rPr>
              <a:t>Mentre là in centro respiro il cemento </a:t>
            </a:r>
            <a:r>
              <a:rPr lang="it-IT" sz="1400" b="0" i="0" dirty="0">
                <a:solidFill>
                  <a:schemeClr val="accent1"/>
                </a:solidFill>
                <a:effectLst/>
              </a:rPr>
              <a:t>Tandis que là au centre je respire le ciment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r>
              <a:rPr lang="it-IT" sz="1400" b="0" i="0" dirty="0">
                <a:solidFill>
                  <a:srgbClr val="222222"/>
                </a:solidFill>
                <a:effectLst/>
              </a:rPr>
              <a:t>Ma verrà un giorno che ritornerò</a:t>
            </a:r>
            <a:br>
              <a:rPr lang="it-IT" sz="1400" b="0" i="0" dirty="0">
                <a:solidFill>
                  <a:srgbClr val="222222"/>
                </a:solidFill>
                <a:effectLst/>
              </a:rPr>
            </a:br>
            <a:endParaRPr lang="it-IT" sz="1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28828-B027-47DF-A4F8-3C9BC074E540}"/>
              </a:ext>
            </a:extLst>
          </p:cNvPr>
          <p:cNvSpPr/>
          <p:nvPr/>
        </p:nvSpPr>
        <p:spPr>
          <a:xfrm>
            <a:off x="7498129" y="259039"/>
            <a:ext cx="6096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222222"/>
                </a:solidFill>
              </a:rPr>
              <a:t>Ancora qui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E sentirò l’amico treno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Che fischia così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«</a:t>
            </a:r>
            <a:r>
              <a:rPr lang="it-IT" sz="1400" dirty="0" err="1">
                <a:solidFill>
                  <a:srgbClr val="222222"/>
                </a:solidFill>
              </a:rPr>
              <a:t>Wa</a:t>
            </a:r>
            <a:r>
              <a:rPr lang="it-IT" sz="1400" dirty="0">
                <a:solidFill>
                  <a:srgbClr val="222222"/>
                </a:solidFill>
              </a:rPr>
              <a:t> </a:t>
            </a:r>
            <a:r>
              <a:rPr lang="it-IT" sz="1400" dirty="0" err="1">
                <a:solidFill>
                  <a:srgbClr val="222222"/>
                </a:solidFill>
              </a:rPr>
              <a:t>wa</a:t>
            </a:r>
            <a:r>
              <a:rPr lang="it-IT" sz="1400" dirty="0">
                <a:solidFill>
                  <a:srgbClr val="222222"/>
                </a:solidFill>
              </a:rPr>
              <a:t>»</a:t>
            </a:r>
          </a:p>
          <a:p>
            <a:r>
              <a:rPr lang="it-IT" sz="1400" dirty="0">
                <a:solidFill>
                  <a:srgbClr val="222222"/>
                </a:solidFill>
              </a:rPr>
              <a:t>Passano gli anni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Ma otto son lunghi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Però quel ragazzo ne ha fatta di strada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Ma non si scorda la sua prima casa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Ora coi soldi lui può comperarla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Torna e non trova gli amici che aveva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Solo case su case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Catrame e cemento</a:t>
            </a:r>
          </a:p>
          <a:p>
            <a:r>
              <a:rPr lang="it-IT" sz="1400" dirty="0">
                <a:solidFill>
                  <a:srgbClr val="FF0000"/>
                </a:solidFill>
              </a:rPr>
              <a:t>Là dove c’era l’erba ora c’è</a:t>
            </a:r>
            <a:br>
              <a:rPr lang="it-IT" sz="1400" dirty="0">
                <a:solidFill>
                  <a:srgbClr val="FF0000"/>
                </a:solidFill>
              </a:rPr>
            </a:br>
            <a:r>
              <a:rPr lang="it-IT" sz="1400" dirty="0">
                <a:solidFill>
                  <a:srgbClr val="FF0000"/>
                </a:solidFill>
              </a:rPr>
              <a:t>Una città</a:t>
            </a:r>
            <a:br>
              <a:rPr lang="it-IT" sz="1400" dirty="0">
                <a:solidFill>
                  <a:srgbClr val="FF0000"/>
                </a:solidFill>
              </a:rPr>
            </a:br>
            <a:r>
              <a:rPr lang="it-IT" sz="1400" dirty="0">
                <a:solidFill>
                  <a:srgbClr val="FF0000"/>
                </a:solidFill>
              </a:rPr>
              <a:t>E quella casa </a:t>
            </a:r>
          </a:p>
          <a:p>
            <a:r>
              <a:rPr lang="it-IT" sz="1400" dirty="0">
                <a:solidFill>
                  <a:srgbClr val="FF0000"/>
                </a:solidFill>
              </a:rPr>
              <a:t>in mezzo al verde ormai</a:t>
            </a:r>
            <a:br>
              <a:rPr lang="it-IT" sz="1400" dirty="0">
                <a:solidFill>
                  <a:srgbClr val="FF0000"/>
                </a:solidFill>
              </a:rPr>
            </a:br>
            <a:r>
              <a:rPr lang="it-IT" sz="1400" dirty="0">
                <a:solidFill>
                  <a:srgbClr val="FF0000"/>
                </a:solidFill>
              </a:rPr>
              <a:t>Dove sarà</a:t>
            </a:r>
          </a:p>
          <a:p>
            <a:r>
              <a:rPr lang="it-IT" sz="1400" dirty="0">
                <a:solidFill>
                  <a:srgbClr val="222222"/>
                </a:solidFill>
              </a:rPr>
              <a:t>Ehi, ehi</a:t>
            </a:r>
          </a:p>
          <a:p>
            <a:r>
              <a:rPr lang="it-IT" sz="1400" dirty="0">
                <a:solidFill>
                  <a:srgbClr val="222222"/>
                </a:solidFill>
              </a:rPr>
              <a:t>La la la la la la la la</a:t>
            </a:r>
          </a:p>
          <a:p>
            <a:r>
              <a:rPr lang="it-IT" sz="1400" dirty="0">
                <a:solidFill>
                  <a:srgbClr val="222222"/>
                </a:solidFill>
              </a:rPr>
              <a:t>Eh no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Non so, non so perché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Perché continuano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A costruire, le case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E non lasciano l’erba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Non lasciano l’erba (3x)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Eh no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Se andiamo avanti così, chissà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Come si farà</a:t>
            </a:r>
            <a:br>
              <a:rPr lang="it-IT" sz="1400" dirty="0">
                <a:solidFill>
                  <a:srgbClr val="222222"/>
                </a:solidFill>
              </a:rPr>
            </a:br>
            <a:r>
              <a:rPr lang="it-IT" sz="1400" dirty="0">
                <a:solidFill>
                  <a:srgbClr val="222222"/>
                </a:solidFill>
              </a:rPr>
              <a:t>Chissà</a:t>
            </a:r>
          </a:p>
        </p:txBody>
      </p:sp>
      <p:pic>
        <p:nvPicPr>
          <p:cNvPr id="1026" name="Picture 2" descr="RÃ©sultat de recherche d'images pour &quot;casa di adriano celentano via gluck&quot;">
            <a:extLst>
              <a:ext uri="{FF2B5EF4-FFF2-40B4-BE49-F238E27FC236}">
                <a16:creationId xmlns:a16="http://schemas.microsoft.com/office/drawing/2014/main" id="{185BBCF7-00B8-490A-BB41-17BD5098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27" y="277451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0396" y="-64126"/>
            <a:ext cx="764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  <a:cs typeface="Arial" panose="020B0604020202020204" pitchFamily="34" charset="0"/>
              </a:rPr>
              <a:t>Adriano </a:t>
            </a:r>
            <a:r>
              <a:rPr lang="fr-FR" altLang="fr-FR" b="1" dirty="0" err="1">
                <a:solidFill>
                  <a:srgbClr val="000000"/>
                </a:solidFill>
                <a:cs typeface="Arial" panose="020B0604020202020204" pitchFamily="34" charset="0"/>
              </a:rPr>
              <a:t>Celentano</a:t>
            </a:r>
            <a:r>
              <a:rPr lang="fr-FR" altLang="fr-FR" b="1" dirty="0">
                <a:solidFill>
                  <a:srgbClr val="000000"/>
                </a:solidFill>
                <a:cs typeface="Arial" panose="020B0604020202020204" pitchFamily="34" charset="0"/>
              </a:rPr>
              <a:t>,  </a:t>
            </a:r>
            <a:r>
              <a:rPr lang="fr-FR" altLang="fr-FR" b="1" i="1" dirty="0">
                <a:solidFill>
                  <a:srgbClr val="000000"/>
                </a:solidFill>
                <a:cs typeface="Arial" panose="020B0604020202020204" pitchFamily="34" charset="0"/>
              </a:rPr>
              <a:t>Il ragazzo </a:t>
            </a:r>
            <a:r>
              <a:rPr lang="fr-FR" altLang="fr-FR" b="1" i="1" dirty="0" err="1">
                <a:solidFill>
                  <a:srgbClr val="000000"/>
                </a:solidFill>
                <a:cs typeface="Arial" panose="020B0604020202020204" pitchFamily="34" charset="0"/>
              </a:rPr>
              <a:t>della</a:t>
            </a:r>
            <a:r>
              <a:rPr lang="fr-FR" altLang="fr-FR" b="1" i="1" dirty="0">
                <a:solidFill>
                  <a:srgbClr val="000000"/>
                </a:solidFill>
                <a:cs typeface="Arial" panose="020B0604020202020204" pitchFamily="34" charset="0"/>
              </a:rPr>
              <a:t> via Gluck, </a:t>
            </a:r>
            <a:r>
              <a:rPr lang="fr-FR" altLang="fr-FR" b="1" dirty="0">
                <a:solidFill>
                  <a:srgbClr val="000000"/>
                </a:solidFill>
                <a:cs typeface="Arial" panose="020B0604020202020204" pitchFamily="34" charset="0"/>
              </a:rPr>
              <a:t>Festival di Sanremo, 1966</a:t>
            </a:r>
          </a:p>
        </p:txBody>
      </p:sp>
    </p:spTree>
    <p:extLst>
      <p:ext uri="{BB962C8B-B14F-4D97-AF65-F5344CB8AC3E}">
        <p14:creationId xmlns:p14="http://schemas.microsoft.com/office/powerpoint/2010/main" val="137318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B9F03-BC85-4B7E-83E4-8867EF87C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89" y="499425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07692-C29E-4598-A6D0-BD5C7D35AA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7" y="620785"/>
            <a:ext cx="10164430" cy="57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2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wgHBgkIBwgKCgkLDRYPDQwMDRsUFRAWIB0iIiAdHx8kKDQsJCYxJx8fLT0tMTU3Ojo6Iys/RD84QzQ5OjcBCgoKDQwNGg8PGjclHyU3Nzc3Nzc3Nzc3Nzc3Nzc3Nzc3Nzc3Nzc3Nzc3Nzc3Nzc3Nzc3Nzc3Nzc3Nzc3Nzc3N//AABEIALcAeAMBIgACEQEDEQH/xAAcAAACAwEBAQEAAAAAAAAAAAAABQMEBgIHAQj/xAA7EAACAQIFAgQEBAQGAQUAAAABAgMEEQAFEiExE0EGIlFhFHGBkSMyQqGxwdHwBxUzUnLxJEOCksLh/8QAGQEAAwEBAQAAAAAAAAAAAAAAAAECAwQF/8QAJBEAAgICAQMEAwAAAAAAAAAAAAECEQMxIQQSQRMiMlEUQnH/2gAMAwEAAhEDEQA/APccGKmZ1L0mW1VTGFLxRM6huCQL74UUHieOVSKqJkaOljmkdUYqSwGwH129fpi1CTVoynmhCXbJ8miwYRz5+rSUQo9LLNVfDzCRCGSwJIttY/PFqhzuir5+jTSFnILLdCA4BsSpPIv6YHjkldAs+NukxlgxnTm2az5lVR0EFO9PSzpE6MDrcHdmBvYWB9MXJc9pdU0MTnrokhTVGwVyg3se9vbA8chLqIOxtgwky/xDBLQRS1jqk5iieRVQ2Bk2W3rvfH1M+p4onapmDt15Y0EMLk+TkW3uR3OD05aoF1GNpOx1gwok8R5bGsTNOdMiLJqEbEKrGwLG3lufXDVTc4lxa2XHJGXxZ1gwYMIsMGDBgAMGDBgAqZnTNWZbU0ysFaaJkDHgXFsZ9vDdYkUiQViL1KOGBjYg6o/l2IvjUTW6TaiQLG5BtjGSZ1Xw+EK+FqgnN6Wnk/GsL6RH1Flt/wAbC/GrbFxySjoxyYIZHci/S+HJoniPWh0rXGp0opsAVtpGJMk8P1GXVFKZZ43ipIGhhCggsGa929+MTT59Bl4aKaKdjFRyVGokXkWMKWtc3/VzxscSHP0SGpmmpJ4o6QE1RYoTCApa5AJvdbGwufMO97N5ZtUTHpcUWmlory5LmCV1S9FWJDBVTJLKdP4g08hTxY4rr4aqhXfESVETWM/mIYs4kFhf5emL7eIYYqpaapgkhkNr6ytgCrMpuD3Ebj5r8r086zsvQ1FOsVTSVJpjPGS2lhpZQeDcbsB6HfB6skJ9LjbCLw1Ik2Vs1QhWljRJ10/6pQ3W3yOOo/Dk6OrddDaoqZrWP/q3sPpjnMs8hiqKWu1Spl9PJUiaYN5WEaPq8o3Nihsbfp993FDmK1VTNTPE8M8SJIY3IN0e+k3G3KsPph+tP7D8TF9GefwnU/B/CpUxaJaWGnnbSbgIb3X5++NagttbHWDEynKWy8eCGL4hgwYMQbBgwYMABgwYMAHE8YmheJr6XUqdJsbH3GF02QZdPDNFLTluvSfByP1GDtDv5NV7/qPe++GmDAAlfwzlrvKzJPeVHR//ACH8ysiow57hF+2JZchoJpJWljkYTxCKdDM2iVQLDUt7E2Nr/LDXBgAWHJKFo2SWFpQzRszSuXY9M3QXJ4B7e59TiCfw1l080srpPrl6mvTUyKPOVLcH1RflbbDrBgASv4ayxyweCQxNJJI0HWbp6pAQ/lvbzamuOLknnF+iy+Cjd3iDmR1VGeRy7FVvpFz2Fz9yeTi3gwAGDBgwAGDBgwAGDBgwAGDBgwAGDGTrvHeX0NaKSekrOoUV10IGuCbX2O1vfFubxbQrUU0NLDUVjVC6lNMoZR8ySAO3PrjFZ8b0x0aHBjOZt4up8rqKeGooqktOoYW0WW7Wsd8WZ/E1BAlS0pdWgALIRubqGFu3cc43pk2OsGEuU+JKXNEianikAlFxqK7fOxxPU5zFT05maGQgVHQIFr3va/ywqGM8GFcmcrFIyvSVGgC4kABU/Y3H1GPsmb2p1mhpJZb38qlQRb5nBQDPBhPDn3Wp4p4svq2R2KsPIGSwJ3Gr27Xx02exPSpUUdPNVK41KqWVyP8Ai1jgAbYMJ2z+Fcur61qecLRa9aEDUwUXuN++OPDXiSm8Q0L1dLBNEiyGPTLa9x8icFCsd4MLJ86gipo6gRu6PKYxpI5F/f2x8r86joqighNPLKayQopQrZLC9zc4KGNMGE0/iCKCpeN6WbpKbCcFdJa9tPNwfpgwAeZ57nKU1WlBWfDVCqBIml2Xrgi6kFexv3OxvvvipW+J6euqEjkhdE1JOYjUXZ2Tix5tcdjhA8NTlMzJmtHNPFGemjhQ5S+97+nG/rvvfEUtVleaSmQUMtHUQC6zO6lGI2sVGx2PNwdhjyliS5WjBzdnokIl8TS01RW1VNHIh8nSQkFL6vN5trcXNsNKykyzM0q1hzFOpOE0nSShIUAFW21XsODtfHmeU0E+YQAZZWPVPBaQhHAfQWO1l3G9x6EW9sXkSqqI5ZaRxTVGjTqWUj8UXtdO4Prvcn3xt62WPkfqL6Ndk+XxeFw61NWaqrER09IaRzYgEnY97mw2xbrZK4UskKVCTK84m8wDgEHgFbW473x5zFnUkbXr2kFVCwcBYtQZrDk8kXANue98aDI/GFQ7xpOlOI4gVZnZh1CQdrk2uPS4/lhxz5I25clqcWenToPgnuN+iTp78YRRyLMMtQsyxyM6lTdW/MvHHriClqnnaGsizKCN6hukS73UbXJABvqsCObXxBqahzXLlqs3hraco0wGi76rjzJpG45FuRi8fWKXyVGlLwa6jpBT6Yw7upkvZ7beRh6fxvhI9NfKoJY5JI3CW2O2x9DcX98Xpc1jqaiCKidhIF6pGpeNxba/8Le+KGZVtdleXU8ceXvXRFSJGiYak32277enpjqjlheyHdDKlf4ihrIquITRqunSoLGVNPe/JO+KWRvkuTU84o5JIoHlLSLJGwEDWF9W3k7c7YYZbUwwwNPPqiSXphC4/MSLCw55xHPHE8WYIjIzWIZb3sbd/TApxa2OjJ+OEzPL/CNO+XmVZ4czMjmEa/w2d+RvtZhfDjxVmMFDWeG+urn4ms6SFQDYmM2vhq6TLlkxgca1lJHUuwPsd723wu8T0lFVwZPJXrIWgq45YHiBssgUne36eecWmFcn2qCtVVBjms+qzBWuPzC+33GDCOvy8xeL6qtWojPUpgvSRiJL9QNe3cb274MJ0MxmW12XS0UUFNWONJZUad2bpyWPlaMkEcenY29cKGo6OurxEklPS1rmxiaxSZL7hDex/jtt2xFURUlRD8albSVUSMuvqBUqSvqGvu1z3vc333xegqI8xpZzBmFHVSxoeiZICrK1iLsBfm5x5vCfByOKWit4gyrMaKqeoytBoK9N0iYiRQRwSxuQfUAfLbF7K56yopGgqZ16tyqrO1uebHt9fXEVDItbCKfMjKGMBRrFnCOBsL9hfzAYqZfBmiUlRLUxO7FRqIbm224I2IFyD2w5wclXlDYwq5FpJKc1lO9Oadum66tjH7adiN9rLc7X4xSdKylzJaZ6B6iCArqa+lrNupvfi49PnY4vUL09Yk8NYyS9An/ScEIDub2G1hftuB7YrURzTKpWpp/Plhf8qy3Kodt25AHptbbEpv4+RWN6aXMMqrG6kdRE1TKOm9xIZVHZttja3J7H0xoKjMaWCCJv8qP4mp0aJ1AQn868fqtuewwgnzKHKYoqRqSJtT9SKeL8O42PBN72sNud+CMd1RgkUVFY6tTXGlnezsLbA/8AyI7evc4ylD3KRUJUX5/HVPHaOiys0roGFohouOPMg5Xf5jc4qVmazDM4qpM3alaVFZWXU2pQACCvF78H5fTNZpRfDvWCmnczEdamJBDAgXN24Nx2GO4/iVdZK+B5knK9RI7MsLWsWa/ra+3btti3ii6aG5s9HGfE0MzRzSfEXVOp0y5nFtvyg7Anj98Q5XnscM8tTmjRLLC7fhPGxLe7MCbWHAN/TGZpBXRtEsUNQQdT3gqLIN9mFuRb1Ft8UT4gzN6qCnziopkjgJjkilVbyqRYNcjtvYX9flhRg/CGsjNlmni6sp+tCtTSySSASRxioVUO/AbTfe3fi529NZU1kNdlkDUCmpZZEUqpCkHTx5iPbb3x5RU0cMuYyUL0FOaiJjJD1FAV1Pc2sbX7b/LDChqTUUsZRGingul6aZlPAt5uSLXAvf7YpdROCpFLJ9mgz3PcqnqKmmrKepjcaeoJaZgq7g7njle18GM+1UkvTFbFUQhrokpYML9gxI2vv2ODFflTKWWtGdraCnjziSjpjAvVT8WBeY223IsLXB37bcHGfybMosmq6kVNJJoaRlkjj2IYbHTc2sff39MS0sfTzyIRcklDpuGW/wCoAbm3fFarmK53VUtTMzQONYkmViRcA8WvfGsF+rMY6pl1/FMVPUT1OTTClM+kfiQAupFxqvx39Dcftocqzw+Icv0PDE+YQPfqRAIV7BgOPtsRfGZyujymWpliJiMsaqQCwCsCP0779sWJ8vWiquuKedQvmZ402VfUj02xpKLceBNLwd1kc2X1kUiJNDPPIsZEQsq7gMbG4K32t6HFvOJKasiqaGvrOm2ryMjAqrDkeoBsdjxf0x0M3i8S0cYkDpLC9yVa3W5GoXFxzxcHe4HbFDOc6pRUxVE+WLJOotPHJuE45IA1ex+YxnFWqe0PkcUkdQuQihrqNpq2kAkaN2JLxE/mDAab2JABJOwxJRTpXZfUQxRtIY6lJFWXZtiAGG9vL97H32QzeJaeldZ6KMxuqhlUTF4i1/yldtrcH1x8Wvp5IYhTLJEx1GVDJc3vyD3F97Hce+KWJyaT0Uo3yajMsrzL/MY6+nonmjkS8scYBAIvyAx2ufsPpjPGnnoquSHK82qY5hCwWCSTUFUcKLXABsADcHDTK8+qKBwVmazeZBfnsw+Xf64t5lJQ18klY1HG07IPxFFmb0B/3cC1x2tjefTqC9rH2NaFdVWS5e7TUkGioMQMAZd1crcgr3uAbe474jyuor/EdAHpZFp6un0xFkYD4ljyCv6r7bb2vsMSzwSVmVfGB4quBH8qElm6em142tcEEjY2HN+b4zuWU7UzzurdJ0UkSAWKNbb5E3GOeL9pPBsppWkMEFRFA1QsfTQw3EiMNiAWA1b225F+d8Q9atjggcyNFUurK6FdxJbY+++xtsb/ADwvpa5sycPXnRXxo7hzGVDtc3H2At/Yw5EU0KmCFIkEr+X9SlbHcbixv6Y55JLwLQslqK2TMYGEgVDCdW/luw5B3IsL79vqTgxaYzSVMqywdKaOTSdHmLD/AHG3fYgj+ODBdhVmXq82oa0xyrCKZ2FnULq0sBcbX3U2tcWtbcYvVVK+YaKwxRmoUCOQxWsxsN7e+x4xTWgWni1mmkIA1a3BAAv9N8Tu1blU2oSSxOqKYnUDjc7nuL3+VsbyrwK14KEVCIZ445ori7WYqWAW3qObX+f2xdqaJSsiAF6XWGMW1twPNt3v9sV6TxhMK6D4+mp/hi1qlFiHnF/zW5uMbXxBDltEQlPUWmYF41ja+oDna1iLHGjg67myncasx3h5QsNbRTrZ4QZIrjzMPlcA25+/15WaenqC2Yq5V11aZYhqve5Ibv684dVGU5dUSCqoquSjqFbZme6sDYEja4uCOcSmhqysnXjiZxFs0cQKS8gWP6Txv74zUk22ht2ZPNaM9Wpkpo7QMgfSALKbXI+W2rCSlqpIZVYXIHI9sbf4FZ6UmsWUVTA9EpEAXj4JIJG2/ofXGJqITDKw1KQCRt88dGOXJcH4ZqctqYamGSFjvJvE3+1uD/LDWjneln+GqRexsQpuCp9D3HcYwUNQ0D+U2Um+NPl2awViCOcBZ0/KxIBt7euOpSs0HFTS1GXEiilEtJK6ytARvqudwd9uR7bH0xHSNDVSzC5VSjIHkYkg7ne3fnb7Ya0UsFXClNLIjksGp3O1pBwpHNyNrDnFST/LaWCacloGdrSPcFVcN5djuCN/Y27Y5M+FrmJlKPlFPK6N6GUwJKr3VmQsosyntv8AlNvvY83wJUmaoliknSdX80cV7k8Ec7XuLW52xdy+sSleWGZgJpoFEEihSuq1tub3v7Hb14qz0nSrUzHQqmFQ3T0bSnuLHa57e4+3Kt+4z/oVeYUskklRIjtLOEvIiGO+ncEqSbbCx3N/tb5jkZx5RS/B05MpJRwttY559f7sMfcFAJcszSppdWXK6zQuVI6jEBQdtvTn+OGdXJM6NAI1R6d9KarkgD9B3sRz9MQTrAfEMUaqwSIkNIVDByQeR3HIwxBAnlPwpgFtaMRqDkbXNvy8fPF5GJsxUj/F1sn4ax2BGkb7jDJsyqA9BBUt00po+ksinkXvv9NI+nvgzKnkqM0Ro6cRdV01aWFr3te/uL32HGGi0SUjuqPdFUuhsNlte3cW98bSfHBpJoiymGd6tgjiWKTU5YDSCduCf/z9sN6Tr0/x0S1ZRJiCn6lia3bk7gLt74rilNLSJ1KZhERclZri4N7iw5/vti1C6zxRCIhDIBe92IFrXFz34xz91vghsT5xNUV0TRZa7TkHT5FbZrWZVB3Xi/qbH0wnNLK1OYpoyKgHzB7A227/ANcO54jQiSopUA6ygSRnyhzfystwAbb2tffCdxU9aRo5GcxyajYnUB9fYjbG8WWmLAnmAceYDcYnWlWRg0Z0EmwIxzUKsNQUUt0ybjUdx6g4srLpGne5ta2OmPKNSelraigJWdC0YPK8fO2PRH6T+B634nLEeoliWb4lY1d2L6TE/wDxBsDa/wCq/vL4F8CrnHTrc3DRUoseiBYye9+w9sQeOMt+Ehjy6m8lMlXKFh16VSxWzelhvt74md6RSkop2ZekjmrstVisCvBNpdJF1oEte2++5YkAWxPNJHUxRNTmKYyKykLte2y2JNvQ6TY98d5HUJUVT0lLMyFzrUSL+a4sV1Eev/VxtXrzBFBPSxSUscZJ6qspjIJPI3v29PTHJfuo5ns6hjkWoiFPEQehqMTqA2xIv33G4+R98fMRZnC3SpoJDrdBe5uLrzz32AwYQUUnoq2KZK5gIjC95gsgGo3Nrb33B/phunwsbR1Mc3/hy/hG+ltGom9gdwATz/TFVsxq2+OjaGORE0MDAvGoH6E8c+mI6nRXUNTHBE6yRFo4wo8zabG5sNr3vipK9ipvZBVpPFmS0UU4gqN0WTXYS3Ow9Bz9798Xzl00eiSueBpktsjkE772ttuO3thJWR1dRlgV4xIV8wawBFhvibLWnMAnckASgsxLXl97k4pqo8FfqM0klppkjJS0wAUN6qPX14/fDKqKPTSIQ8R0DWxbdPXe3B37YUpE71yAODHI1uLKNwRt22xNJUwQVZimAEEq23A0sfRvn2OMkraoh8hLasjhoJQI6bVZGN76hxbt3/u2O6ygoDLM9G7MjxaLWAJO9729wPTFiJIdNo0cvDfpo1/L6/8AfphRUvUmpaaGnjWmAa5jTTrI3sT32A98NcvhjRUkgJh0VKNKACVddje/HcDn9sNv8OsnpqzONdfZjEvUWJu7Ajcj2uNvfFZZYilzco9yRIptb27dzt22xL4dqzQ58lUNKoz6dSAgWO1v4Y2hNrZrFs/QGWLFCImS93ARgW2IF+BjAf4p0wpp6aoV0ErVNRGOp+RjIsbWb2srY1mWV8MsCS6vLwGK21Hvbt9RhN/ixQRV/h5wzlCKqB45AtypKkA7Y2not6PMsui6cgkjRYvzMqpc29Ra++IKpEjEFaVjETIdKOt2Vwy+UEHc/mIPFr7XFsN46XZGYAbaTqG2wNwNuO++F9TFC8Txk9SMKqxFwSVtfg7Hi+/qccUXzbMLRFl8nTpZzTrKlt0R/wAQMCQSf2G/O5GDFzLIJTMsQkKlUJ06gOP69sGH3IVivKunUeJKiVpgKWWGSQBdtagWAt98NZv8qZfiaSYyRksGQC51C17fbj6jCmuoGimikgMRkDFhNFbf5D2v+3vihl2Yx0TtDLDIkyy9aIg2JbsCfQ35xs3aobXchqmXVcsVUjN1YwdClECyxn3FgD8/nirSxEo8KzaLMAt043/YdsW80zZoc2pp5Wkp4ti55B2vwPfbHFN0a7TPTaaZW/TIR25PvYji+M5dyXL4E7XLJqKoSSqXruyln8q22vq7Ecdxt744rFjgXeKcSajIwkYMr83HtwBe/bHMKPHI3Wh6yLtG3Fr8H12Pr2O+LwjmV+pLIjwHzIC1/tfsPXCe7KsqxtWGiGYPHICGAZmQ2QEje/HBGK1VUPNHT1CtHIjkAp+VWJN9vmP54aZjDVR0P4FW79IhWiYCxVdVhb3LHn09sIaWmhmE0LjQRpKQhifMVOw3/wCWwOLUVsFRbaR6qkUzMgnAsNLcWsSNuBf+WKwl6U2ppCrllaMavKxvv8iDiWB30TRPE4cyHSjkbepP7jHVTEZGYyGxRgp7X23te/ywvI9M9W8IVwrqWOWqdncqLPrBA45HIP0thl47UyeFqttzaOBrAntKAePY4xvghWajBhfQ8LaSDYhkP7evpjd5+yzeGatmYWSnc2P0P/1x0PmBq9HkQMzyibqztHaxGvYbHf1Jv/LHVdRsW1RFkJvcXB/5Eem1va+9sQVJeN1em6z6nAUaCt7W4v8ATDnOIxTUCz+dYDeK7AEB+xNh6XN8cdcnMijS0ks+tYJTJrGlla1m0nk2F8GLdHC8MYk1dVtOtgjeWxsfttgxLmkQ7EUOXmWtjyyOcRdX/SYL+Qk2Pvhn4moqCkaQvSlzS1LRvOJPPNZrKxHY3G9rc/cwY6Yvg0iXfFHg/L3qJlherBEpVA8oZQthpAuNjfV7YyOQ1c9LHVUYsDATLrB9BYqfbBgw2rVFr6PkVa9WJahLx3IL2Y7C1jb7/XF6nqY4YIq2Ga8KMV8ym5Ntv5dv6YMGJaCSI6vMiHg+HjjNVfTLFb8N0K/txbFKI02mYUxdVLjRq5U7DST/AO61xgwYa0FcE34hmlFMQXTaRZAGHHvzcb4nkkYx+aMJruyqADYfUnH3BiWiWaHwLUpG8yM7BdHmG/zFv3xus2qErPCGZoshCvAUBtY3bYf94MGNo/A2WjB0FGTHEKeWQxOwlQSAWJOpeP739sOauJhJTIWfT8UeowAtpCAkj5WFtu52wYMcmzOuCnDGIZk8xCFbjQLdrb353P7YMGDGZm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Ã©sultat de recherche d'images pour &quot;Marcovald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0709"/>
            <a:ext cx="2845012" cy="46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3CEC8-98B4-467F-A1A0-65808E970EAB}"/>
              </a:ext>
            </a:extLst>
          </p:cNvPr>
          <p:cNvSpPr txBox="1"/>
          <p:nvPr/>
        </p:nvSpPr>
        <p:spPr>
          <a:xfrm>
            <a:off x="4161507" y="290381"/>
            <a:ext cx="72705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« S’endormir comme un oiseau, avoir une aile sous laquelle abriter sa tête, </a:t>
            </a:r>
          </a:p>
          <a:p>
            <a:r>
              <a:rPr lang="fr-BE" dirty="0"/>
              <a:t>un monde de ramures suspendues au-dessus du monde terrestre, </a:t>
            </a:r>
          </a:p>
          <a:p>
            <a:r>
              <a:rPr lang="fr-BE" dirty="0"/>
              <a:t>qui se devine à peine là-dessous, estompé et lointain. »</a:t>
            </a:r>
          </a:p>
          <a:p>
            <a:r>
              <a:rPr lang="fr-BE" dirty="0"/>
              <a:t>(</a:t>
            </a:r>
            <a:r>
              <a:rPr lang="fr-BE" i="1" dirty="0"/>
              <a:t>Marcovaldo</a:t>
            </a:r>
            <a:r>
              <a:rPr lang="fr-BE" dirty="0"/>
              <a:t>, « La villégiature sur un banc public », p. 22)</a:t>
            </a:r>
          </a:p>
          <a:p>
            <a:endParaRPr lang="fr-BE" dirty="0"/>
          </a:p>
          <a:p>
            <a:r>
              <a:rPr lang="fr-BE" dirty="0"/>
              <a:t>« Il faisait frisquet : il fallait peut-être rappeler les enfants. </a:t>
            </a:r>
          </a:p>
          <a:p>
            <a:r>
              <a:rPr lang="fr-BE" dirty="0"/>
              <a:t>Mais en les voyant se balancer tranquilles aux branches les plus basses d’un</a:t>
            </a:r>
          </a:p>
          <a:p>
            <a:r>
              <a:rPr lang="fr-BE" dirty="0"/>
              <a:t>arbre, il chassa cette pensée. » (</a:t>
            </a:r>
            <a:r>
              <a:rPr lang="fr-BE" i="1" dirty="0"/>
              <a:t>Marcovaldo</a:t>
            </a:r>
            <a:r>
              <a:rPr lang="fr-BE" dirty="0"/>
              <a:t>,« Le bon air », p. 74) </a:t>
            </a:r>
            <a:endParaRPr lang="fr-FR" dirty="0"/>
          </a:p>
        </p:txBody>
      </p:sp>
      <p:pic>
        <p:nvPicPr>
          <p:cNvPr id="3074" name="Picture 2" descr="Image associée">
            <a:extLst>
              <a:ext uri="{FF2B5EF4-FFF2-40B4-BE49-F238E27FC236}">
                <a16:creationId xmlns:a16="http://schemas.microsoft.com/office/drawing/2014/main" id="{A3CEA74D-82D1-4DA2-9B60-FF91E0A5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61" y="2841768"/>
            <a:ext cx="2746108" cy="27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6A55A0-468F-4934-95FF-2FF01D146A46}"/>
              </a:ext>
            </a:extLst>
          </p:cNvPr>
          <p:cNvSpPr txBox="1"/>
          <p:nvPr/>
        </p:nvSpPr>
        <p:spPr>
          <a:xfrm>
            <a:off x="5083536" y="5830939"/>
            <a:ext cx="436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« </a:t>
            </a:r>
            <a:r>
              <a:rPr lang="fr-BE" dirty="0" err="1"/>
              <a:t>voglio</a:t>
            </a:r>
            <a:r>
              <a:rPr lang="fr-BE" dirty="0"/>
              <a:t> </a:t>
            </a:r>
            <a:r>
              <a:rPr lang="fr-BE" dirty="0" err="1"/>
              <a:t>una</a:t>
            </a:r>
            <a:r>
              <a:rPr lang="fr-BE" dirty="0"/>
              <a:t> donna » Fellini, </a:t>
            </a:r>
            <a:r>
              <a:rPr lang="fr-BE" i="1" dirty="0" err="1"/>
              <a:t>Amarcord</a:t>
            </a:r>
            <a:r>
              <a:rPr lang="fr-BE" dirty="0"/>
              <a:t>, 1975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6D45-C8CB-4B38-A2F6-03739E16F621}"/>
              </a:ext>
            </a:extLst>
          </p:cNvPr>
          <p:cNvSpPr txBox="1"/>
          <p:nvPr/>
        </p:nvSpPr>
        <p:spPr>
          <a:xfrm>
            <a:off x="1689685" y="5403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1963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69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681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Calvino botaniste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Calvino écologiste</dc:title>
  <dc:creator>User</dc:creator>
  <cp:lastModifiedBy>User</cp:lastModifiedBy>
  <cp:revision>47</cp:revision>
  <dcterms:created xsi:type="dcterms:W3CDTF">2019-08-11T19:31:40Z</dcterms:created>
  <dcterms:modified xsi:type="dcterms:W3CDTF">2019-11-03T19:06:11Z</dcterms:modified>
</cp:coreProperties>
</file>