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4"/>
    <p:sldMasterId id="2147483650" r:id="rId5"/>
    <p:sldMasterId id="2147483739" r:id="rId6"/>
  </p:sldMasterIdLst>
  <p:notesMasterIdLst>
    <p:notesMasterId r:id="rId29"/>
  </p:notesMasterIdLst>
  <p:handoutMasterIdLst>
    <p:handoutMasterId r:id="rId30"/>
  </p:handoutMasterIdLst>
  <p:sldIdLst>
    <p:sldId id="310" r:id="rId7"/>
    <p:sldId id="311" r:id="rId8"/>
    <p:sldId id="329" r:id="rId9"/>
    <p:sldId id="330" r:id="rId10"/>
    <p:sldId id="331" r:id="rId11"/>
    <p:sldId id="333" r:id="rId12"/>
    <p:sldId id="315" r:id="rId13"/>
    <p:sldId id="316" r:id="rId14"/>
    <p:sldId id="334" r:id="rId15"/>
    <p:sldId id="317" r:id="rId16"/>
    <p:sldId id="318" r:id="rId17"/>
    <p:sldId id="319" r:id="rId18"/>
    <p:sldId id="335" r:id="rId19"/>
    <p:sldId id="332" r:id="rId20"/>
    <p:sldId id="328" r:id="rId21"/>
    <p:sldId id="279" r:id="rId22"/>
    <p:sldId id="320" r:id="rId23"/>
    <p:sldId id="321" r:id="rId24"/>
    <p:sldId id="322" r:id="rId25"/>
    <p:sldId id="325" r:id="rId26"/>
    <p:sldId id="326" r:id="rId27"/>
    <p:sldId id="327" r:id="rId28"/>
  </p:sldIdLst>
  <p:sldSz cx="9144000" cy="6858000" type="screen4x3"/>
  <p:notesSz cx="6797675" cy="9926638"/>
  <p:defaultTextStyle>
    <a:defPPr>
      <a:defRPr lang="lt-L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2ECB6"/>
    <a:srgbClr val="FFCDCD"/>
    <a:srgbClr val="737373"/>
    <a:srgbClr val="074603"/>
    <a:srgbClr val="D43721"/>
    <a:srgbClr val="008B91"/>
    <a:srgbClr val="767878"/>
    <a:srgbClr val="701139"/>
    <a:srgbClr val="4F5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95" autoAdjust="0"/>
    <p:restoredTop sz="76495" autoAdjust="0"/>
  </p:normalViewPr>
  <p:slideViewPr>
    <p:cSldViewPr>
      <p:cViewPr varScale="1">
        <p:scale>
          <a:sx n="65" d="100"/>
          <a:sy n="65" d="100"/>
        </p:scale>
        <p:origin x="200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4F1C70D-4D01-47E1-B794-A45F421D9CC3}" type="datetimeFigureOut">
              <a:rPr lang="de-DE"/>
              <a:pPr>
                <a:defRPr/>
              </a:pPr>
              <a:t>09.09.19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EA81C9C-17E4-4463-AA74-6B02DE82620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44" charset="-128"/>
              </a:defRPr>
            </a:lvl1pPr>
          </a:lstStyle>
          <a:p>
            <a:pPr>
              <a:defRPr/>
            </a:pPr>
            <a:endParaRPr lang="lt-LT" altLang="fr-FR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44" charset="-128"/>
              </a:defRPr>
            </a:lvl1pPr>
          </a:lstStyle>
          <a:p>
            <a:pPr>
              <a:defRPr/>
            </a:pPr>
            <a:endParaRPr lang="lt-LT" altLang="fr-FR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fr-FR" noProof="0"/>
              <a:t>Click to edit Master text styles</a:t>
            </a:r>
          </a:p>
          <a:p>
            <a:pPr lvl="1"/>
            <a:r>
              <a:rPr lang="lt-LT" altLang="fr-FR" noProof="0"/>
              <a:t>Second level</a:t>
            </a:r>
          </a:p>
          <a:p>
            <a:pPr lvl="2"/>
            <a:r>
              <a:rPr lang="lt-LT" altLang="fr-FR" noProof="0"/>
              <a:t>Third level</a:t>
            </a:r>
          </a:p>
          <a:p>
            <a:pPr lvl="3"/>
            <a:r>
              <a:rPr lang="lt-LT" altLang="fr-FR" noProof="0"/>
              <a:t>Fourth level</a:t>
            </a:r>
          </a:p>
          <a:p>
            <a:pPr lvl="4"/>
            <a:r>
              <a:rPr lang="lt-LT" altLang="fr-FR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44" charset="-128"/>
              </a:defRPr>
            </a:lvl1pPr>
          </a:lstStyle>
          <a:p>
            <a:pPr>
              <a:defRPr/>
            </a:pPr>
            <a:endParaRPr lang="lt-LT" altLang="fr-FR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46AC748-D290-4E41-8571-CC1C6BFFBFCD}" type="slidenum">
              <a:rPr lang="lt-LT" altLang="fr-FR"/>
              <a:pPr>
                <a:defRPr/>
              </a:pPr>
              <a:t>‹Nr.›</a:t>
            </a:fld>
            <a:endParaRPr lang="lt-LT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il.lu/garedifferdange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collection@industrie.lu" TargetMode="External"/><Relationship Id="rId5" Type="http://schemas.openxmlformats.org/officeDocument/2006/relationships/hyperlink" Target="https://www.industrie.lu/cartespostales.html" TargetMode="External"/><Relationship Id="rId4" Type="http://schemas.openxmlformats.org/officeDocument/2006/relationships/hyperlink" Target="https://www.industrie.lu/minewangert.html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AC748-D290-4E41-8571-CC1C6BFFBFCD}" type="slidenum">
              <a:rPr lang="lt-LT" altLang="fr-FR" smtClean="0"/>
              <a:pPr>
                <a:defRPr/>
              </a:pPr>
              <a:t>1</a:t>
            </a:fld>
            <a:endParaRPr lang="lt-LT" altLang="fr-FR" dirty="0"/>
          </a:p>
        </p:txBody>
      </p:sp>
    </p:spTree>
    <p:extLst>
      <p:ext uri="{BB962C8B-B14F-4D97-AF65-F5344CB8AC3E}">
        <p14:creationId xmlns:p14="http://schemas.microsoft.com/office/powerpoint/2010/main" val="336292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Trait</a:t>
            </a:r>
            <a:r>
              <a:rPr lang="de-DE" dirty="0"/>
              <a:t> </a:t>
            </a:r>
            <a:r>
              <a:rPr lang="de-DE" dirty="0" err="1"/>
              <a:t>d‘union</a:t>
            </a:r>
            <a:r>
              <a:rPr lang="de-DE" dirty="0"/>
              <a:t>, Nr. 82, S. 12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305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87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AC748-D290-4E41-8571-CC1C6BFFBFCD}" type="slidenum">
              <a:rPr kumimoji="0" lang="lt-LT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lt-LT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1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Spencer-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Oatey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 (2000). Culturally speaking : managing rapport through talk across cultures. London, Continuum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Stephan Dahl,</a:t>
            </a:r>
            <a:r>
              <a: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Einführung in die Interkulturelle Kommunikation,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http://www.intercultural-network.de/einfuehrung/buecher_publikationen.shtml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Gegenbeispiel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Luxemburg,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Naturalisation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Prinzessin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Marc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Girardelli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97249-152A-47D5-8B5D-3364CBC21792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7249-152A-47D5-8B5D-3364CBC21792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7090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/>
              <a:t>Nebeneinander wird durc</a:t>
            </a:r>
            <a:r>
              <a:rPr lang="de-DE" b="0" i="0" baseline="0" dirty="0"/>
              <a:t>hbrochen, </a:t>
            </a:r>
            <a:r>
              <a:rPr lang="de-DE" b="0" i="0" dirty="0"/>
              <a:t>Austausch, aber Beibehaltung kultureller Differenzen</a:t>
            </a:r>
            <a:endParaRPr lang="fr-CH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7249-152A-47D5-8B5D-3364CBC21792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6867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/>
              <a:t>Nebeneinander wird durc</a:t>
            </a:r>
            <a:r>
              <a:rPr lang="de-DE" b="0" i="0" baseline="0" dirty="0"/>
              <a:t>hbrochen, </a:t>
            </a:r>
            <a:r>
              <a:rPr lang="de-DE" b="0" i="0" dirty="0"/>
              <a:t>Austausch, aber Beibehaltung kultureller Differenzen</a:t>
            </a:r>
            <a:endParaRPr lang="fr-CH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7249-152A-47D5-8B5D-3364CBC21792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4835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14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LU" dirty="0"/>
              <a:t>Verachtet mir die Meister nicht, / und ehrt mir ihre Kunst! / Was ihnen hoch zum Lobe spricht, / fiel reichlich Euch zur Gunst. </a:t>
            </a:r>
          </a:p>
          <a:p>
            <a:r>
              <a:rPr lang="de-LU" dirty="0"/>
              <a:t>/ Nicht Euren Ahnen, noch so wert, / nicht Eurem Wappen, Speer noch Schwert, - / </a:t>
            </a:r>
            <a:r>
              <a:rPr lang="de-LU" dirty="0" err="1"/>
              <a:t>daß</a:t>
            </a:r>
            <a:r>
              <a:rPr lang="de-LU" dirty="0"/>
              <a:t> Ihr ein Dichter seid, / ein Meister Euch gefreit, / dem dankt Ihr heut </a:t>
            </a:r>
            <a:r>
              <a:rPr lang="de-LU" dirty="0" err="1"/>
              <a:t>Eu'r</a:t>
            </a:r>
            <a:r>
              <a:rPr lang="de-LU" dirty="0"/>
              <a:t> höchstes Glück. / Drum, denkt mit Dank Ihr dran zurück, / wie kann die Kunst wohl unwert sein, / die solche Preise schließet ein? - / </a:t>
            </a:r>
            <a:r>
              <a:rPr lang="de-LU" dirty="0" err="1"/>
              <a:t>Daß</a:t>
            </a:r>
            <a:r>
              <a:rPr lang="de-LU" dirty="0"/>
              <a:t> unsre Meister sie gepflegt / grad recht nach ihrer Art, / nach ihrem Sinne treu gehegt, / das hat sie echt bewahrt: / blieb sie nicht adlig, wie zur Zeit, / wo </a:t>
            </a:r>
            <a:r>
              <a:rPr lang="de-LU" dirty="0" err="1"/>
              <a:t>Höf</a:t>
            </a:r>
            <a:r>
              <a:rPr lang="de-LU" dirty="0"/>
              <a:t> und Fürsten sie geweiht, / im Drang d er schlimmen Jahr / blieb sie doch deutsch und wahr / und wär sie anders nicht geglückt, / als wie, wo Alles drängt und drückt, / Ihr seht, wie hoch sie blieb in Ehr: - / was wollt Ihr von den Meistern mehr? </a:t>
            </a:r>
          </a:p>
          <a:p>
            <a:r>
              <a:rPr lang="de-LU" dirty="0"/>
              <a:t>Habt Acht! Uns dräuen üble Streich: - / zerfällt erst deutsches Volk und Reich, / in falscher welscher Majestät / kein Fürst bald mehr sein Volk versteht, / und welschen Dunst mit welschem Tand / sie pflanzen uns in deutsches Land / was deutsch und echt, </a:t>
            </a:r>
            <a:r>
              <a:rPr lang="de-LU" dirty="0" err="1"/>
              <a:t>wüßt</a:t>
            </a:r>
            <a:r>
              <a:rPr lang="de-LU" dirty="0"/>
              <a:t> Keiner mehr / </a:t>
            </a:r>
            <a:r>
              <a:rPr lang="de-LU" dirty="0" err="1"/>
              <a:t>lebt's</a:t>
            </a:r>
            <a:r>
              <a:rPr lang="de-LU" dirty="0"/>
              <a:t> nicht in deutscher Meister Ehr. / Drum sag ich Euch: / ehrt Eure deutschen Meister! / Dann bannt Ihr gute Geister / und gebt Ihr ihrem Wirken Gunst, / zerging in Dunst / das </a:t>
            </a:r>
            <a:r>
              <a:rPr lang="de-LU" dirty="0" err="1"/>
              <a:t>heil'ge</a:t>
            </a:r>
            <a:r>
              <a:rPr lang="de-LU" dirty="0"/>
              <a:t> </a:t>
            </a:r>
            <a:r>
              <a:rPr lang="de-LU" dirty="0" err="1"/>
              <a:t>röm'sche</a:t>
            </a:r>
            <a:r>
              <a:rPr lang="de-LU" dirty="0"/>
              <a:t> Reich, / uns bliebe gleich / die heil '</a:t>
            </a:r>
            <a:r>
              <a:rPr lang="de-LU" dirty="0" err="1"/>
              <a:t>ge</a:t>
            </a:r>
            <a:r>
              <a:rPr lang="de-LU" dirty="0"/>
              <a:t> deutsche Kunst!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02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https://www.antikwein.de/1949-Chateau-Petrus-mise-Loubat.html</a:t>
            </a:r>
          </a:p>
          <a:p>
            <a:r>
              <a:rPr lang="de-DE" dirty="0"/>
              <a:t>https://www.fotocommunity.de/photo/alter-mercedes-als-sw-hdr-johannes-kefferpuetz/27571973</a:t>
            </a:r>
          </a:p>
          <a:p>
            <a:r>
              <a:rPr lang="de-DE" dirty="0"/>
              <a:t>https://www.lapresse.ca/vins/bieres/biere-de-la-semaine/201709/29/01-5137884-blonde-belge-typiquement-belge.php </a:t>
            </a:r>
          </a:p>
          <a:p>
            <a:r>
              <a:rPr lang="de-DE" dirty="0"/>
              <a:t>https://</a:t>
            </a:r>
            <a:r>
              <a:rPr lang="de-DE" dirty="0" err="1"/>
              <a:t>www.hofer.at</a:t>
            </a:r>
            <a:r>
              <a:rPr lang="de-DE" dirty="0"/>
              <a:t>/</a:t>
            </a:r>
            <a:r>
              <a:rPr lang="de-DE" dirty="0" err="1"/>
              <a:t>fileadmin</a:t>
            </a:r>
            <a:r>
              <a:rPr lang="de-DE" dirty="0"/>
              <a:t>/</a:t>
            </a:r>
            <a:r>
              <a:rPr lang="de-DE" dirty="0" err="1"/>
              <a:t>fm-dam</a:t>
            </a:r>
            <a:r>
              <a:rPr lang="de-DE" dirty="0"/>
              <a:t>/Themenwelten/2017/</a:t>
            </a:r>
            <a:r>
              <a:rPr lang="de-DE" dirty="0" err="1"/>
              <a:t>Kochen_mit_Hofer</a:t>
            </a:r>
            <a:r>
              <a:rPr lang="de-DE" dirty="0"/>
              <a:t>/Header/Header_typisch_708x360.jpg</a:t>
            </a:r>
          </a:p>
          <a:p>
            <a:r>
              <a:rPr lang="de-DE" dirty="0"/>
              <a:t>https://</a:t>
            </a:r>
            <a:r>
              <a:rPr lang="de-DE" dirty="0" err="1"/>
              <a:t>www.mightytraveliers.com</a:t>
            </a:r>
            <a:r>
              <a:rPr lang="de-DE" dirty="0"/>
              <a:t>/</a:t>
            </a:r>
            <a:r>
              <a:rPr lang="de-DE" dirty="0" err="1"/>
              <a:t>luxemburg</a:t>
            </a:r>
            <a:r>
              <a:rPr lang="de-DE" dirty="0"/>
              <a:t>/</a:t>
            </a:r>
          </a:p>
          <a:p>
            <a:r>
              <a:rPr lang="de-DE" dirty="0"/>
              <a:t>https://</a:t>
            </a:r>
            <a:r>
              <a:rPr lang="de-DE" dirty="0" err="1"/>
              <a:t>www.italian-traditions.com</a:t>
            </a:r>
            <a:r>
              <a:rPr lang="de-DE" dirty="0"/>
              <a:t>/</a:t>
            </a:r>
            <a:r>
              <a:rPr lang="de-DE" dirty="0" err="1"/>
              <a:t>it</a:t>
            </a:r>
            <a:r>
              <a:rPr lang="de-DE" dirty="0"/>
              <a:t>/</a:t>
            </a:r>
            <a:r>
              <a:rPr lang="de-DE" dirty="0" err="1"/>
              <a:t>fare</a:t>
            </a:r>
            <a:r>
              <a:rPr lang="de-DE" dirty="0"/>
              <a:t>-le-</a:t>
            </a:r>
            <a:r>
              <a:rPr lang="de-DE" dirty="0" err="1"/>
              <a:t>scarpe</a:t>
            </a:r>
            <a:r>
              <a:rPr lang="de-DE" dirty="0"/>
              <a:t>-</a:t>
            </a:r>
            <a:r>
              <a:rPr lang="de-DE" dirty="0" err="1"/>
              <a:t>un-espressione-tipicamente-italiana</a:t>
            </a:r>
            <a:r>
              <a:rPr lang="de-DE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10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Dargestellt anhand von Herders Kugelmodell und übernommen von Wolfgang Welsch</a:t>
            </a:r>
            <a:endParaRPr lang="fr-CH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7249-152A-47D5-8B5D-3364CBC21792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872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WVz</a:t>
            </a:r>
            <a:r>
              <a:rPr lang="de-CH" dirty="0"/>
              <a:t>, S. 6</a:t>
            </a:r>
          </a:p>
          <a:p>
            <a:r>
              <a:rPr lang="de-CH" dirty="0" err="1"/>
              <a:t>WVz</a:t>
            </a:r>
            <a:r>
              <a:rPr lang="de-CH" dirty="0"/>
              <a:t>,</a:t>
            </a:r>
            <a:r>
              <a:rPr lang="de-CH" baseline="0" dirty="0"/>
              <a:t> S. 19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6AC748-D290-4E41-8571-CC1C6BFFBFCD}" type="slidenum">
              <a:rPr lang="lt-LT" altLang="fr-FR" smtClean="0"/>
              <a:pPr>
                <a:defRPr/>
              </a:pPr>
              <a:t>4</a:t>
            </a:fld>
            <a:endParaRPr lang="lt-LT" altLang="fr-FR" dirty="0"/>
          </a:p>
        </p:txBody>
      </p:sp>
    </p:spTree>
    <p:extLst>
      <p:ext uri="{BB962C8B-B14F-4D97-AF65-F5344CB8AC3E}">
        <p14:creationId xmlns:p14="http://schemas.microsoft.com/office/powerpoint/2010/main" val="13621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Mme</a:t>
            </a:r>
            <a:r>
              <a:rPr lang="de-DE" dirty="0"/>
              <a:t> </a:t>
            </a:r>
            <a:r>
              <a:rPr lang="de-DE" dirty="0" err="1"/>
              <a:t>Malou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-Schaffner</a:t>
            </a:r>
          </a:p>
          <a:p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Differdange - L'usine avec 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  <a:hlinkClick r:id="rId3"/>
              </a:rPr>
              <a:t>gare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 vue du </a:t>
            </a:r>
            <a:r>
              <a:rPr lang="fr-FR" sz="1200" kern="1200" dirty="0" err="1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Wangert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 - à la droite la voie de la 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  <a:hlinkClick r:id="rId4"/>
              </a:rPr>
              <a:t>Mine </a:t>
            </a:r>
            <a:r>
              <a:rPr lang="fr-FR" sz="1200" kern="1200" dirty="0" err="1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  <a:hlinkClick r:id="rId4"/>
              </a:rPr>
              <a:t>Wangert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 vers le plan incliné vers 1904 (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  <a:hlinkClick r:id="rId5"/>
              </a:rPr>
              <a:t>Carte postale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: J.M. </a:t>
            </a:r>
            <a:r>
              <a:rPr lang="fr-FR" sz="1200" kern="1200" dirty="0" err="1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Bellwald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 - Echternach; collection 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  <a:hlinkClick r:id="rId6"/>
              </a:rPr>
              <a:t>industrie.lu</a:t>
            </a:r>
            <a:r>
              <a:rPr lang="fr-FR" sz="1200" kern="1200" dirty="0">
                <a:solidFill>
                  <a:schemeClr val="tx1"/>
                </a:solidFill>
                <a:latin typeface="Arial" charset="0"/>
                <a:ea typeface="ＭＳ Ｐゴシック" pitchFamily="-44" charset="-128"/>
                <a:cs typeface="+mn-cs"/>
              </a:rPr>
              <a:t>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06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https://www.hmdifferdange.lu/blog/asca-rampini-konzert/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978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100 </a:t>
            </a:r>
            <a:r>
              <a:rPr lang="de-DE" dirty="0" err="1"/>
              <a:t>Joer</a:t>
            </a:r>
            <a:r>
              <a:rPr lang="de-DE" dirty="0"/>
              <a:t> HMD, S. 69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509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Trait</a:t>
            </a:r>
            <a:r>
              <a:rPr lang="de-DE" dirty="0"/>
              <a:t> </a:t>
            </a:r>
            <a:r>
              <a:rPr lang="de-DE" dirty="0" err="1"/>
              <a:t>d‘union</a:t>
            </a:r>
            <a:r>
              <a:rPr lang="de-DE" dirty="0"/>
              <a:t>, Nr. 82, S. 14f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950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100 </a:t>
            </a:r>
            <a:r>
              <a:rPr lang="de-DE" dirty="0" err="1"/>
              <a:t>Joer</a:t>
            </a:r>
            <a:r>
              <a:rPr lang="de-DE" dirty="0"/>
              <a:t> HMD, S. 73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46909-3DFE-42D1-9177-B3B82D88DBB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80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L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BD82-654D-49C3-B82C-7737C574400F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23462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EC3E6-8F7E-438E-A028-B79CC810E526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046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D7666-2DB0-42EB-81BD-F6E70C0CD3B3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217852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L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504B2-1BE1-4D0B-B74E-90FDB17E9E3D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6004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LU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33252" y="657831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DDF779-049D-4D45-8638-FD0C66CBAEE0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36937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DB75C-9A78-4899-90E4-2E810D59922C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634735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1A6F9-64A0-4765-9A92-6FEA1994C798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13349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87018"/>
            <a:ext cx="2133600" cy="357814"/>
          </a:xfrm>
        </p:spPr>
        <p:txBody>
          <a:bodyPr/>
          <a:lstStyle>
            <a:lvl1pPr>
              <a:defRPr/>
            </a:lvl1pPr>
          </a:lstStyle>
          <a:p>
            <a:fld id="{4A268779-A034-454F-A4CC-6F0B21A0A90D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31146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7F004-78B2-4EAE-8889-2D805643C8F6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35409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0D046-F707-4982-B642-34F5178B0BC9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35368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D3EC1-012E-4EB3-B70E-33A5AF7E4E56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1686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L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00D15-4E0C-4626-B6FC-F0B975417C2C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842604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L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9282-DBC8-4C31-8D82-D045E1AAE68A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18663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672AE-52F0-405A-9091-C4E210222193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820548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53054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42256-85C1-49B6-A0CA-92FCD73B3080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47572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45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71450" indent="-171450">
              <a:buFont typeface="Wingdings" panose="05000000000000000000" pitchFamily="2" charset="2"/>
              <a:buChar char="v"/>
              <a:defRPr/>
            </a:lvl1pPr>
            <a:lvl2pPr marL="514350" indent="-171450">
              <a:buFont typeface="Arial" panose="020B0604020202020204" pitchFamily="34" charset="0"/>
              <a:buChar char="•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ü"/>
              <a:defRPr/>
            </a:lvl4pPr>
            <a:lvl5pPr marL="1543050" indent="-171450">
              <a:buFont typeface="Wingdings" panose="05000000000000000000" pitchFamily="2" charset="2"/>
              <a:buChar char="Ø"/>
              <a:defRPr/>
            </a:lvl5pPr>
            <a:lvl6pPr marL="1885950" indent="-171450">
              <a:buFont typeface="Calibri" panose="020F0502020204030204" pitchFamily="34" charset="0"/>
              <a:buChar char="»"/>
              <a:defRPr/>
            </a:lvl6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197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519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717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228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19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11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3CEA4-529F-4220-B5DF-C48F3DABE6A0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895183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169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714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26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0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174" y="148478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5BEE4-DDC1-423E-95D5-9C18BBA68E5F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3336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C6266-2C5D-4F59-9539-409571C9DADA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97399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64F70-92C6-46F9-B74C-2901BBD5AC67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22771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D4F25-ACAD-4A43-9140-9ADE1793CD07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79249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5E205-630F-416E-94C2-90E1EE2B46AC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62897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L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L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988C2-6B08-4A6E-B42B-0C5610651AD9}" type="slidenum">
              <a:rPr lang="en-US" altLang="fr-FR"/>
              <a:pPr/>
              <a:t>‹Nr.›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9851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fr-FR" dirty="0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fr-FR" dirty="0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EE780E-D6D5-4B35-8FE2-A447BA4F0C6D}" type="slidenum">
              <a:rPr lang="en-US" altLang="fr-FR"/>
              <a:pPr/>
              <a:t>‹Nr.›</a:t>
            </a:fld>
            <a:endParaRPr lang="en-US" altLang="fr-FR" dirty="0"/>
          </a:p>
        </p:txBody>
      </p:sp>
      <p:pic>
        <p:nvPicPr>
          <p:cNvPr id="1029" name="Picture 18" descr="Bande_Logo_UNI_affiche_ULNV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6" b="6799"/>
          <a:stretch>
            <a:fillRect/>
          </a:stretch>
        </p:blipFill>
        <p:spPr bwMode="auto">
          <a:xfrm>
            <a:off x="-8732" y="2996952"/>
            <a:ext cx="9161463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1" descr="emblème+faculté_FLSHASE_E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484188"/>
            <a:ext cx="5786438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701139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/>
              <a:t>Click to edit Master text styles</a:t>
            </a:r>
          </a:p>
          <a:p>
            <a:pPr lvl="1"/>
            <a:r>
              <a:rPr lang="en-US" altLang="fr-FR" dirty="0"/>
              <a:t>Second level</a:t>
            </a:r>
          </a:p>
          <a:p>
            <a:pPr lvl="2"/>
            <a:r>
              <a:rPr lang="en-US" altLang="fr-FR" dirty="0"/>
              <a:t>Third level</a:t>
            </a:r>
          </a:p>
          <a:p>
            <a:pPr lvl="3"/>
            <a:r>
              <a:rPr lang="en-US" altLang="fr-FR" dirty="0"/>
              <a:t>Fourth level</a:t>
            </a:r>
          </a:p>
          <a:p>
            <a:pPr lvl="4"/>
            <a:r>
              <a:rPr lang="en-US" altLang="fr-FR" dirty="0"/>
              <a:t>Fifth level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fr-FR" dirty="0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968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E5FF1A9-B079-4FD0-B4F2-EFA662022392}" type="slidenum">
              <a:rPr lang="en-US" altLang="fr-FR"/>
              <a:pPr/>
              <a:t>‹Nr.›</a:t>
            </a:fld>
            <a:endParaRPr lang="en-US" altLang="fr-FR" dirty="0"/>
          </a:p>
        </p:txBody>
      </p:sp>
      <p:pic>
        <p:nvPicPr>
          <p:cNvPr id="13318" name="Picture 7" descr="bande_klen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5" r="3700" b="36719"/>
          <a:stretch>
            <a:fillRect/>
          </a:stretch>
        </p:blipFill>
        <p:spPr bwMode="auto">
          <a:xfrm>
            <a:off x="-483394" y="5952649"/>
            <a:ext cx="10110788" cy="91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 u="sng">
          <a:solidFill>
            <a:srgbClr val="D437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» 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97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v"/>
        <a:defRPr sz="21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ü"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7145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ild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332" y="890589"/>
            <a:ext cx="3121819" cy="5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feld 5"/>
          <p:cNvSpPr txBox="1">
            <a:spLocks noChangeArrowheads="1"/>
          </p:cNvSpPr>
          <p:nvPr/>
        </p:nvSpPr>
        <p:spPr bwMode="auto">
          <a:xfrm>
            <a:off x="2425302" y="5141267"/>
            <a:ext cx="4293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000000"/>
                </a:solidFill>
              </a:rPr>
              <a:t>Damien </a:t>
            </a:r>
            <a:r>
              <a:rPr lang="de-DE" altLang="de-DE" sz="1200" dirty="0" err="1">
                <a:solidFill>
                  <a:srgbClr val="000000"/>
                </a:solidFill>
              </a:rPr>
              <a:t>Sagrillo</a:t>
            </a:r>
            <a:r>
              <a:rPr lang="de-DE" altLang="de-DE" sz="1200" dirty="0">
                <a:solidFill>
                  <a:srgbClr val="000000"/>
                </a:solidFill>
              </a:rPr>
              <a:t>, </a:t>
            </a:r>
            <a:r>
              <a:rPr lang="de-DE" altLang="de-DE" sz="1200" dirty="0" err="1">
                <a:solidFill>
                  <a:srgbClr val="000000"/>
                </a:solidFill>
              </a:rPr>
              <a:t>Université</a:t>
            </a:r>
            <a:r>
              <a:rPr lang="de-DE" altLang="de-DE" sz="1200" dirty="0">
                <a:solidFill>
                  <a:srgbClr val="000000"/>
                </a:solidFill>
              </a:rPr>
              <a:t> du Luxembourg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000000"/>
                </a:solidFill>
              </a:rPr>
              <a:t>Bonn, 3. September 2019</a:t>
            </a:r>
          </a:p>
        </p:txBody>
      </p:sp>
      <p:sp>
        <p:nvSpPr>
          <p:cNvPr id="27652" name="Textfeld 8"/>
          <p:cNvSpPr txBox="1">
            <a:spLocks noChangeArrowheads="1"/>
          </p:cNvSpPr>
          <p:nvPr/>
        </p:nvSpPr>
        <p:spPr bwMode="auto">
          <a:xfrm>
            <a:off x="1122760" y="1815704"/>
            <a:ext cx="568047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>
                <a:solidFill>
                  <a:srgbClr val="000000"/>
                </a:solidFill>
              </a:rPr>
              <a:t>         </a:t>
            </a:r>
          </a:p>
        </p:txBody>
      </p:sp>
      <p:sp>
        <p:nvSpPr>
          <p:cNvPr id="27653" name="Textfeld 9"/>
          <p:cNvSpPr txBox="1">
            <a:spLocks noChangeArrowheads="1"/>
          </p:cNvSpPr>
          <p:nvPr/>
        </p:nvSpPr>
        <p:spPr bwMode="auto">
          <a:xfrm>
            <a:off x="1237060" y="1930004"/>
            <a:ext cx="568047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>
                <a:solidFill>
                  <a:srgbClr val="000000"/>
                </a:solidFill>
              </a:rPr>
              <a:t>         </a:t>
            </a:r>
          </a:p>
        </p:txBody>
      </p:sp>
      <p:sp>
        <p:nvSpPr>
          <p:cNvPr id="27654" name="Textfeld 10"/>
          <p:cNvSpPr txBox="1">
            <a:spLocks noChangeArrowheads="1"/>
          </p:cNvSpPr>
          <p:nvPr/>
        </p:nvSpPr>
        <p:spPr bwMode="auto">
          <a:xfrm>
            <a:off x="4248151" y="1200150"/>
            <a:ext cx="203239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>
                <a:solidFill>
                  <a:srgbClr val="000000"/>
                </a:solidFill>
              </a:rPr>
              <a:t>         </a:t>
            </a:r>
          </a:p>
        </p:txBody>
      </p:sp>
      <p:sp>
        <p:nvSpPr>
          <p:cNvPr id="27655" name="Textfeld 6"/>
          <p:cNvSpPr txBox="1">
            <a:spLocks noChangeArrowheads="1"/>
          </p:cNvSpPr>
          <p:nvPr/>
        </p:nvSpPr>
        <p:spPr bwMode="auto">
          <a:xfrm>
            <a:off x="1128714" y="1485900"/>
            <a:ext cx="568047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2765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92411" y="2431258"/>
            <a:ext cx="7359175" cy="210621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4050" dirty="0"/>
              <a:t>„Verachtet mir die Meister nicht!“</a:t>
            </a:r>
            <a:endParaRPr lang="en-GB" altLang="fr-FR" sz="4050" dirty="0"/>
          </a:p>
        </p:txBody>
      </p:sp>
      <p:sp>
        <p:nvSpPr>
          <p:cNvPr id="27657" name="Rechteck 4"/>
          <p:cNvSpPr>
            <a:spLocks noChangeArrowheads="1"/>
          </p:cNvSpPr>
          <p:nvPr/>
        </p:nvSpPr>
        <p:spPr bwMode="auto">
          <a:xfrm>
            <a:off x="2425302" y="3389730"/>
            <a:ext cx="49250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00" b="1" dirty="0"/>
              <a:t>Kulturelle Botschafter in Luxemburg. Laurent </a:t>
            </a:r>
            <a:r>
              <a:rPr lang="de-DE" sz="2100" b="1" dirty="0" err="1"/>
              <a:t>Menager</a:t>
            </a:r>
            <a:r>
              <a:rPr lang="de-DE" sz="2100" b="1" dirty="0"/>
              <a:t> und </a:t>
            </a:r>
            <a:r>
              <a:rPr lang="de-DE" sz="2100" b="1" dirty="0" err="1"/>
              <a:t>Asca</a:t>
            </a:r>
            <a:r>
              <a:rPr lang="de-DE" sz="2100" b="1" dirty="0"/>
              <a:t> </a:t>
            </a:r>
            <a:r>
              <a:rPr lang="de-DE" sz="2100" b="1" dirty="0" err="1"/>
              <a:t>Rampini</a:t>
            </a:r>
            <a:endParaRPr lang="fr-FR" sz="2100" dirty="0">
              <a:solidFill>
                <a:srgbClr val="000000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EF7722E-455D-964A-B8C0-AE4FCF5E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D99D13A-5B81-4E42-AAA6-42E1EE1C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7F004-78B2-4EAE-8889-2D805643C8F6}" type="slidenum">
              <a:rPr lang="en-US" altLang="fr-FR" smtClean="0"/>
              <a:pPr/>
              <a:t>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3930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F4723-B79F-A543-B75B-3BF9B63E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1131094"/>
            <a:ext cx="3840086" cy="1269596"/>
          </a:xfrm>
        </p:spPr>
        <p:txBody>
          <a:bodyPr>
            <a:normAutofit/>
          </a:bodyPr>
          <a:lstStyle/>
          <a:p>
            <a:r>
              <a:rPr lang="de-DE" dirty="0" err="1"/>
              <a:t>Asca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 </a:t>
            </a:r>
            <a:br>
              <a:rPr lang="de-DE" dirty="0"/>
            </a:br>
            <a:r>
              <a:rPr lang="de-DE" sz="2400" dirty="0"/>
              <a:t>(1931–1999)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1173" y="2554105"/>
            <a:ext cx="3130920" cy="3427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99376" y="1395123"/>
            <a:ext cx="4981254" cy="4123944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E6D117-345E-9B49-8DCF-FC69AEB4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B74CD8-C846-8B45-9C8C-227B2926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10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93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F4723-B79F-A543-B75B-3BF9B63E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56"/>
            <a:ext cx="5128508" cy="1269596"/>
          </a:xfrm>
        </p:spPr>
        <p:txBody>
          <a:bodyPr>
            <a:normAutofit/>
          </a:bodyPr>
          <a:lstStyle/>
          <a:p>
            <a:r>
              <a:rPr lang="de-DE" dirty="0" err="1"/>
              <a:t>Asca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 </a:t>
            </a:r>
            <a:r>
              <a:rPr lang="de-DE" sz="2400" dirty="0"/>
              <a:t>(1931–1999)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9288" y="176977"/>
            <a:ext cx="5400600" cy="729613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661096-8F1F-6942-B1BB-F295940A8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E316F9-28E5-4545-ABA6-8BB3978B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503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F4723-B79F-A543-B75B-3BF9B63E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1131094"/>
            <a:ext cx="3840086" cy="1269596"/>
          </a:xfrm>
        </p:spPr>
        <p:txBody>
          <a:bodyPr>
            <a:normAutofit/>
          </a:bodyPr>
          <a:lstStyle/>
          <a:p>
            <a:r>
              <a:rPr lang="de-DE" dirty="0" err="1"/>
              <a:t>Asca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 </a:t>
            </a:r>
            <a:br>
              <a:rPr lang="de-DE" dirty="0"/>
            </a:br>
            <a:r>
              <a:rPr lang="de-DE" sz="2400" dirty="0"/>
              <a:t>(1931–1999)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4596" y="1514229"/>
            <a:ext cx="4971508" cy="365754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DFFA7A-303E-C24D-AE3B-490F3C44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A59D63-F92E-2749-972B-0B606285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5819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99710-2907-D246-80D2-A52E8680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Erweiterung von Ortiz‘ 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F475D2-977C-0B48-8FF2-0DE9F9FE1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Rampini</a:t>
            </a:r>
            <a:r>
              <a:rPr lang="de-DE" dirty="0"/>
              <a:t> hat nicht „seine“, die italienische Kultur in die luxemburgische „</a:t>
            </a:r>
            <a:r>
              <a:rPr lang="de-DE" dirty="0" err="1"/>
              <a:t>transkulturiert</a:t>
            </a:r>
            <a:r>
              <a:rPr lang="de-DE" dirty="0"/>
              <a:t>“, sondern luxemburgische Werke komponiert</a:t>
            </a:r>
          </a:p>
          <a:p>
            <a:pPr lvl="1"/>
            <a:r>
              <a:rPr lang="de-DE" dirty="0"/>
              <a:t>Italienische Stahlarbeiter durch Musik in die luxemburgische Gesellschaft integriert</a:t>
            </a:r>
          </a:p>
          <a:p>
            <a:pPr lvl="1"/>
            <a:r>
              <a:rPr lang="de-DE" dirty="0"/>
              <a:t>Das luxemburgische Blasmusikwesen maßgeblich beeinflusst und modernisiert</a:t>
            </a:r>
            <a:endParaRPr lang="de-DE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E09D30-9032-5B4F-8768-FEF2ABF4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6634BC-4E63-BF49-8F97-D328F3AC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13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861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05AD7-D90E-2843-ABF0-79B85C1B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78" y="188640"/>
            <a:ext cx="8229600" cy="1143000"/>
          </a:xfrm>
        </p:spPr>
        <p:txBody>
          <a:bodyPr/>
          <a:lstStyle/>
          <a:p>
            <a:r>
              <a:rPr lang="de-LU" dirty="0"/>
              <a:t>„Was ihnen hoch zum Lobe spricht, fiel reichlich Euch zur Gunst.“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92EAAB-594D-4C4E-99AC-E32C8A747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579296" cy="54403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err="1"/>
              <a:t>Menager</a:t>
            </a:r>
            <a:r>
              <a:rPr lang="de-DE" dirty="0"/>
              <a:t>, der Meister der </a:t>
            </a:r>
            <a:r>
              <a:rPr lang="de-DE" b="1" dirty="0">
                <a:solidFill>
                  <a:srgbClr val="FF0000"/>
                </a:solidFill>
              </a:rPr>
              <a:t>nationalen</a:t>
            </a:r>
            <a:r>
              <a:rPr lang="de-DE" dirty="0"/>
              <a:t> Kohäsion durch Musik</a:t>
            </a:r>
          </a:p>
          <a:p>
            <a:pPr>
              <a:lnSpc>
                <a:spcPct val="120000"/>
              </a:lnSpc>
            </a:pPr>
            <a:r>
              <a:rPr lang="de-DE" dirty="0" err="1"/>
              <a:t>Rampini</a:t>
            </a:r>
            <a:r>
              <a:rPr lang="de-DE" dirty="0"/>
              <a:t>, der Meister der </a:t>
            </a:r>
            <a:r>
              <a:rPr lang="de-DE" b="1" dirty="0">
                <a:solidFill>
                  <a:srgbClr val="FF0000"/>
                </a:solidFill>
              </a:rPr>
              <a:t>sozialen</a:t>
            </a:r>
            <a:r>
              <a:rPr lang="de-DE" dirty="0"/>
              <a:t> Kohäsion durch Musik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Seine Integration in das System der luxemburgischen Blasmusik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Seine harte Arbeit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Sein pädagogisches Wirken: </a:t>
            </a:r>
            <a:br>
              <a:rPr lang="de-DE" dirty="0"/>
            </a:br>
            <a:r>
              <a:rPr lang="de-DE" dirty="0"/>
              <a:t>Musikanten </a:t>
            </a:r>
            <a:r>
              <a:rPr lang="de-DE" b="1" dirty="0">
                <a:solidFill>
                  <a:srgbClr val="FF0000"/>
                </a:solidFill>
              </a:rPr>
              <a:t>und</a:t>
            </a:r>
            <a:r>
              <a:rPr lang="de-DE" dirty="0"/>
              <a:t> Vereinsmitglieder „von der Picke“ auf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Seine Vorbildfunktion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Sein Erfolg</a:t>
            </a:r>
          </a:p>
          <a:p>
            <a:pPr>
              <a:lnSpc>
                <a:spcPct val="120000"/>
              </a:lnSpc>
            </a:pPr>
            <a:r>
              <a:rPr lang="de-DE" dirty="0"/>
              <a:t>Das Risiko des In-die-Vergessenheit-Geratens durch Überlagerung neuer Einflüsse aufgrund globaler kultureller Nivellierung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28C9B1-07EC-2D46-9476-AB5910F7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C9425F-D1A2-C244-B364-764CEA3B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3274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6256491"/>
            <a:ext cx="9144000" cy="598631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4472C4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Damien Sagrillo,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Université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du Luxembourg</a:t>
            </a:r>
          </a:p>
        </p:txBody>
      </p:sp>
      <p:sp>
        <p:nvSpPr>
          <p:cNvPr id="6" name="Rechteck 1"/>
          <p:cNvSpPr/>
          <p:nvPr/>
        </p:nvSpPr>
        <p:spPr>
          <a:xfrm>
            <a:off x="3648189" y="3676969"/>
            <a:ext cx="4254014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 Condensed" panose="02070606080606020203" pitchFamily="18" charset="0"/>
                <a:ea typeface="ＭＳ Ｐゴシック" panose="020B0600070205080204" pitchFamily="34" charset="-128"/>
                <a:cs typeface="+mn-cs"/>
              </a:rPr>
              <a:t>Köszönöm a figyelmet</a:t>
            </a:r>
            <a:endParaRPr kumimoji="0" lang="de-LU" sz="3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 Condensed" panose="020706060806060202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 rot="20504447">
            <a:off x="2537566" y="2706606"/>
            <a:ext cx="485389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rlemagne Std" panose="04020705060702020204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Merci pour votre attention</a:t>
            </a:r>
            <a:endParaRPr kumimoji="0" lang="de-LU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harlemagne Std" panose="04020705060702020204" pitchFamily="82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 rot="2712287">
            <a:off x="5295165" y="1512846"/>
            <a:ext cx="4073551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uhaus 93" panose="04030905020B02020C02" pitchFamily="82" charset="0"/>
                <a:ea typeface="ＭＳ Ｐゴシック" panose="020B0600070205080204" pitchFamily="34" charset="-128"/>
                <a:cs typeface="+mn-cs"/>
              </a:rPr>
              <a:t>Danke für Ihre Aufmerksamkeit</a:t>
            </a:r>
            <a:endParaRPr kumimoji="0" lang="de-LU" sz="2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uhaus 93" panose="04030905020B02020C02" pitchFamily="8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 rot="20123759">
            <a:off x="1002908" y="1670384"/>
            <a:ext cx="4371711" cy="43088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LU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Merci </a:t>
            </a:r>
            <a:r>
              <a:rPr kumimoji="0" lang="de-LU" sz="2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fir</a:t>
            </a:r>
            <a:r>
              <a:rPr kumimoji="0" lang="de-LU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LU" sz="2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Äert</a:t>
            </a:r>
            <a:r>
              <a:rPr kumimoji="0" lang="de-LU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LU" sz="2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Nolauschteren</a:t>
            </a:r>
            <a:endParaRPr kumimoji="0" lang="de-LU" sz="2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hteck 10"/>
          <p:cNvSpPr/>
          <p:nvPr/>
        </p:nvSpPr>
        <p:spPr>
          <a:xfrm rot="19394740">
            <a:off x="-122864" y="3415358"/>
            <a:ext cx="3743494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pyrus" panose="03070502060502030205" pitchFamily="66" charset="0"/>
                <a:ea typeface="ＭＳ Ｐゴシック" panose="020B0600070205080204" pitchFamily="34" charset="-128"/>
                <a:cs typeface="+mn-cs"/>
              </a:rPr>
              <a:t>Grazie per l'attenzione</a:t>
            </a:r>
            <a:endParaRPr kumimoji="0" lang="de-LU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pyrus" panose="03070502060502030205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hteck 9"/>
          <p:cNvSpPr/>
          <p:nvPr/>
        </p:nvSpPr>
        <p:spPr>
          <a:xfrm rot="21239590">
            <a:off x="2121273" y="4804713"/>
            <a:ext cx="402033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Thank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fr-FR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you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for </a:t>
            </a:r>
            <a:r>
              <a:rPr kumimoji="0" lang="fr-FR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your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attention</a:t>
            </a:r>
            <a:endParaRPr kumimoji="0" lang="de-LU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Rechteck 8"/>
          <p:cNvSpPr/>
          <p:nvPr/>
        </p:nvSpPr>
        <p:spPr>
          <a:xfrm rot="21127945">
            <a:off x="582452" y="485616"/>
            <a:ext cx="4178773" cy="461665"/>
          </a:xfrm>
          <a:prstGeom prst="rect">
            <a:avLst/>
          </a:prstGeom>
          <a:solidFill>
            <a:srgbClr val="E971A4"/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Muchas gracias por su atención</a:t>
            </a:r>
            <a:endParaRPr kumimoji="0" lang="de-LU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hteck 6"/>
          <p:cNvSpPr/>
          <p:nvPr/>
        </p:nvSpPr>
        <p:spPr>
          <a:xfrm rot="20504447">
            <a:off x="4666985" y="5138409"/>
            <a:ext cx="426430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Agradeço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vossa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atenção</a:t>
            </a:r>
            <a:endParaRPr kumimoji="0" lang="de-LU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9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de-CH" dirty="0"/>
              <a:t>Was ist Kultur?</a:t>
            </a:r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395057"/>
            <a:ext cx="5184576" cy="54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8" idx="1"/>
          </p:cNvCxnSpPr>
          <p:nvPr/>
        </p:nvCxnSpPr>
        <p:spPr>
          <a:xfrm flipH="1">
            <a:off x="4860032" y="1700808"/>
            <a:ext cx="1512168" cy="2599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72200" y="15161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Pizza, Espresso,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Gelato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12" idx="1"/>
          </p:cNvCxnSpPr>
          <p:nvPr/>
        </p:nvCxnSpPr>
        <p:spPr>
          <a:xfrm flipH="1" flipV="1">
            <a:off x="5012432" y="2721457"/>
            <a:ext cx="1512168" cy="1555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24600" y="2276872"/>
            <a:ext cx="251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z.B. Gesetzgebung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D Verbot bei ROT über die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ße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zu gehen; in GB / NL / E nicht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cxnSpLocks/>
            <a:stCxn id="15" idx="1"/>
          </p:cNvCxnSpPr>
          <p:nvPr/>
        </p:nvCxnSpPr>
        <p:spPr>
          <a:xfrm flipH="1" flipV="1">
            <a:off x="5232176" y="3477205"/>
            <a:ext cx="1292424" cy="775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24600" y="3652741"/>
            <a:ext cx="252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Verfassung, Normen, 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Bsp.: Gleichheit aller Menschen vor dem Gesetz*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>
            <a:cxnSpLocks/>
            <a:stCxn id="19" idx="1"/>
          </p:cNvCxnSpPr>
          <p:nvPr/>
        </p:nvCxnSpPr>
        <p:spPr>
          <a:xfrm flipH="1" flipV="1">
            <a:off x="4884828" y="4436724"/>
            <a:ext cx="1127332" cy="13126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2160" y="5564722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Grundwerte einer Gesellschaft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331640" y="1960727"/>
            <a:ext cx="0" cy="39604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331640" y="1983167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31640" y="5921167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331640" y="2996952"/>
            <a:ext cx="230425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331640" y="4869160"/>
            <a:ext cx="20882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331640" y="4115237"/>
            <a:ext cx="25202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5400000">
            <a:off x="-1772187" y="3984329"/>
            <a:ext cx="454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 vier Ebenen bedingen sich gegenseitig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E79551-C196-9443-BA44-F090486E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C9BA8B-E2DF-0148-B54F-603B929A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35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854015" y="3572513"/>
            <a:ext cx="2052000" cy="2052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700" dirty="0"/>
              <a:t>Deutsche</a:t>
            </a:r>
            <a:endParaRPr lang="fr-CH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6" y="446783"/>
            <a:ext cx="847705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Wolfgang </a:t>
            </a:r>
            <a:r>
              <a:rPr lang="de-DE" dirty="0" err="1"/>
              <a:t>Welsch‘s</a:t>
            </a:r>
            <a:r>
              <a:rPr lang="de-DE" dirty="0"/>
              <a:t> Konzept der Transkulturalität</a:t>
            </a:r>
            <a:endParaRPr lang="fr-CH" dirty="0"/>
          </a:p>
        </p:txBody>
      </p:sp>
      <p:sp>
        <p:nvSpPr>
          <p:cNvPr id="11" name="Oval 10"/>
          <p:cNvSpPr/>
          <p:nvPr/>
        </p:nvSpPr>
        <p:spPr>
          <a:xfrm>
            <a:off x="5422764" y="3645024"/>
            <a:ext cx="1350000" cy="1350000"/>
          </a:xfrm>
          <a:prstGeom prst="ellipse">
            <a:avLst/>
          </a:prstGeom>
          <a:solidFill>
            <a:srgbClr val="FFFF00">
              <a:alpha val="77000"/>
            </a:srgbClr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Polen</a:t>
            </a:r>
            <a:r>
              <a:rPr lang="de-DE" dirty="0"/>
              <a:t> </a:t>
            </a:r>
            <a:endParaRPr lang="fr-CH" dirty="0"/>
          </a:p>
        </p:txBody>
      </p:sp>
      <p:sp>
        <p:nvSpPr>
          <p:cNvPr id="9" name="Oval 8"/>
          <p:cNvSpPr/>
          <p:nvPr/>
        </p:nvSpPr>
        <p:spPr>
          <a:xfrm>
            <a:off x="3384096" y="1667238"/>
            <a:ext cx="2052000" cy="2052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Luxemburger</a:t>
            </a:r>
            <a:endParaRPr lang="fr-CH" sz="1800" dirty="0"/>
          </a:p>
        </p:txBody>
      </p:sp>
      <p:sp>
        <p:nvSpPr>
          <p:cNvPr id="8" name="Oval 7"/>
          <p:cNvSpPr/>
          <p:nvPr/>
        </p:nvSpPr>
        <p:spPr>
          <a:xfrm>
            <a:off x="2992620" y="1646802"/>
            <a:ext cx="1404000" cy="1404000"/>
          </a:xfrm>
          <a:prstGeom prst="ellips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0">
                <a:schemeClr val="accent3">
                  <a:shade val="93000"/>
                  <a:satMod val="130000"/>
                  <a:alpha val="9000"/>
                </a:schemeClr>
              </a:gs>
              <a:gs pos="0">
                <a:schemeClr val="accent3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Italiener</a:t>
            </a:r>
            <a:endParaRPr lang="fr-CH" sz="1800" b="1" dirty="0"/>
          </a:p>
        </p:txBody>
      </p:sp>
      <p:sp>
        <p:nvSpPr>
          <p:cNvPr id="13" name="Oval 12"/>
          <p:cNvSpPr/>
          <p:nvPr/>
        </p:nvSpPr>
        <p:spPr>
          <a:xfrm>
            <a:off x="1655904" y="3665460"/>
            <a:ext cx="2052000" cy="2052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Franzosen</a:t>
            </a:r>
            <a:endParaRPr lang="fr-CH" sz="1800" dirty="0"/>
          </a:p>
        </p:txBody>
      </p:sp>
      <p:sp>
        <p:nvSpPr>
          <p:cNvPr id="14" name="Oval 13"/>
          <p:cNvSpPr/>
          <p:nvPr/>
        </p:nvSpPr>
        <p:spPr>
          <a:xfrm>
            <a:off x="1264428" y="3645024"/>
            <a:ext cx="1458000" cy="1458000"/>
          </a:xfrm>
          <a:prstGeom prst="ellipse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17000"/>
                </a:schemeClr>
              </a:gs>
              <a:gs pos="0">
                <a:schemeClr val="accent4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„</a:t>
            </a:r>
            <a:r>
              <a:rPr lang="de-DE" sz="1800" b="1" dirty="0" err="1"/>
              <a:t>Maghre-bins</a:t>
            </a:r>
            <a:r>
              <a:rPr lang="de-DE" sz="1200" b="1" dirty="0"/>
              <a:t>“</a:t>
            </a:r>
            <a:endParaRPr lang="fr-CH" sz="12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B15D77-042D-8943-954B-88A7B2FCA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86" y="1558998"/>
            <a:ext cx="8697374" cy="4320480"/>
          </a:xfrm>
        </p:spPr>
        <p:txBody>
          <a:bodyPr>
            <a:normAutofit/>
          </a:bodyPr>
          <a:lstStyle/>
          <a:p>
            <a:r>
              <a:rPr lang="de-DE" dirty="0"/>
              <a:t> Dargestellt anhand von </a:t>
            </a:r>
            <a:br>
              <a:rPr lang="de-DE" dirty="0"/>
            </a:br>
            <a:r>
              <a:rPr lang="de-DE" dirty="0"/>
              <a:t> Herders Kugelmodell</a:t>
            </a:r>
            <a:endParaRPr lang="fr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43111E-089A-AE4C-8338-9E2E3635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127C3B-EE65-E344-AA6D-25401A8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09349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63608"/>
            <a:ext cx="6172200" cy="857250"/>
          </a:xfrm>
        </p:spPr>
        <p:txBody>
          <a:bodyPr/>
          <a:lstStyle/>
          <a:p>
            <a:pPr algn="ctr"/>
            <a:r>
              <a:rPr lang="de-DE" dirty="0" err="1"/>
              <a:t>Multikulturalität</a:t>
            </a:r>
            <a:endParaRPr lang="fr-CH" dirty="0"/>
          </a:p>
        </p:txBody>
      </p:sp>
      <p:sp>
        <p:nvSpPr>
          <p:cNvPr id="4" name="Oval 3"/>
          <p:cNvSpPr/>
          <p:nvPr/>
        </p:nvSpPr>
        <p:spPr>
          <a:xfrm>
            <a:off x="3598041" y="2672916"/>
            <a:ext cx="2226641" cy="21599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00" dirty="0"/>
              <a:t>Luxemburger</a:t>
            </a:r>
            <a:endParaRPr lang="fr-CH" sz="2100" dirty="0"/>
          </a:p>
        </p:txBody>
      </p:sp>
      <p:sp>
        <p:nvSpPr>
          <p:cNvPr id="8" name="Oval 7"/>
          <p:cNvSpPr/>
          <p:nvPr/>
        </p:nvSpPr>
        <p:spPr>
          <a:xfrm>
            <a:off x="5694843" y="4185084"/>
            <a:ext cx="1593000" cy="159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„</a:t>
            </a:r>
            <a:r>
              <a:rPr lang="de-DE" sz="2100" dirty="0"/>
              <a:t>Jugo-slawen</a:t>
            </a:r>
            <a:r>
              <a:rPr lang="de-DE" sz="1800" dirty="0"/>
              <a:t>“</a:t>
            </a:r>
            <a:endParaRPr lang="fr-CH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870B0D-FAA8-B44F-B053-E31DC1395616}"/>
              </a:ext>
            </a:extLst>
          </p:cNvPr>
          <p:cNvSpPr/>
          <p:nvPr/>
        </p:nvSpPr>
        <p:spPr>
          <a:xfrm>
            <a:off x="1520730" y="1948537"/>
            <a:ext cx="1404000" cy="1404000"/>
          </a:xfrm>
          <a:prstGeom prst="ellips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0">
                <a:schemeClr val="accent3">
                  <a:shade val="93000"/>
                  <a:satMod val="130000"/>
                  <a:alpha val="9000"/>
                </a:schemeClr>
              </a:gs>
              <a:gs pos="0">
                <a:schemeClr val="accent3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Italiener</a:t>
            </a:r>
            <a:endParaRPr lang="fr-CH" sz="18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89F48C-BED4-7343-AD88-7DC049434E42}"/>
              </a:ext>
            </a:extLst>
          </p:cNvPr>
          <p:cNvSpPr/>
          <p:nvPr/>
        </p:nvSpPr>
        <p:spPr>
          <a:xfrm>
            <a:off x="1759538" y="4185084"/>
            <a:ext cx="1362992" cy="1317683"/>
          </a:xfrm>
          <a:prstGeom prst="ellips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 err="1"/>
              <a:t>Immi-gration</a:t>
            </a:r>
            <a:r>
              <a:rPr lang="de-DE" sz="1800" dirty="0"/>
              <a:t> aus Flüchtlings-gebieten</a:t>
            </a:r>
            <a:endParaRPr lang="fr-CH" sz="18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1E23B4-2076-1F41-98B5-A5AD21F0C84D}"/>
              </a:ext>
            </a:extLst>
          </p:cNvPr>
          <p:cNvSpPr/>
          <p:nvPr/>
        </p:nvSpPr>
        <p:spPr>
          <a:xfrm>
            <a:off x="5974365" y="1907407"/>
            <a:ext cx="1788608" cy="17659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Portugiesen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6D2AAA-830D-2640-802D-86F249B8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B4CA87-9609-624F-9408-0063AD82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84940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74694"/>
            <a:ext cx="6172200" cy="857250"/>
          </a:xfrm>
        </p:spPr>
        <p:txBody>
          <a:bodyPr/>
          <a:lstStyle/>
          <a:p>
            <a:r>
              <a:rPr lang="de-DE" dirty="0"/>
              <a:t>Interkulturalität</a:t>
            </a:r>
            <a:endParaRPr lang="fr-CH" dirty="0"/>
          </a:p>
        </p:txBody>
      </p:sp>
      <p:sp>
        <p:nvSpPr>
          <p:cNvPr id="4" name="Oval 3"/>
          <p:cNvSpPr/>
          <p:nvPr/>
        </p:nvSpPr>
        <p:spPr>
          <a:xfrm>
            <a:off x="3598041" y="2672916"/>
            <a:ext cx="2226641" cy="21599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00" dirty="0"/>
              <a:t>Luxemburger</a:t>
            </a:r>
            <a:endParaRPr lang="fr-CH" sz="2100" dirty="0"/>
          </a:p>
        </p:txBody>
      </p:sp>
      <p:sp>
        <p:nvSpPr>
          <p:cNvPr id="6" name="Oval 5"/>
          <p:cNvSpPr/>
          <p:nvPr/>
        </p:nvSpPr>
        <p:spPr>
          <a:xfrm>
            <a:off x="5762262" y="2055726"/>
            <a:ext cx="1788608" cy="17659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Portugiesen</a:t>
            </a:r>
          </a:p>
        </p:txBody>
      </p:sp>
      <p:sp>
        <p:nvSpPr>
          <p:cNvPr id="8" name="Oval 7"/>
          <p:cNvSpPr/>
          <p:nvPr/>
        </p:nvSpPr>
        <p:spPr>
          <a:xfrm>
            <a:off x="5694843" y="4185084"/>
            <a:ext cx="1593000" cy="159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„</a:t>
            </a:r>
            <a:r>
              <a:rPr lang="de-DE" sz="2100" dirty="0"/>
              <a:t>Jugo-slawen</a:t>
            </a:r>
            <a:r>
              <a:rPr lang="de-DE" sz="1800" dirty="0"/>
              <a:t>“</a:t>
            </a:r>
            <a:endParaRPr lang="fr-CH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48676" y="2801639"/>
            <a:ext cx="1166516" cy="67434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007079" y="3091830"/>
            <a:ext cx="1293113" cy="80074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34111" y="3941957"/>
            <a:ext cx="1296051" cy="89093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B870B0D-FAA8-B44F-B053-E31DC1395616}"/>
              </a:ext>
            </a:extLst>
          </p:cNvPr>
          <p:cNvSpPr/>
          <p:nvPr/>
        </p:nvSpPr>
        <p:spPr>
          <a:xfrm>
            <a:off x="1520730" y="1948537"/>
            <a:ext cx="1404000" cy="1404000"/>
          </a:xfrm>
          <a:prstGeom prst="ellips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0">
                <a:schemeClr val="accent3">
                  <a:shade val="93000"/>
                  <a:satMod val="130000"/>
                  <a:alpha val="9000"/>
                </a:schemeClr>
              </a:gs>
              <a:gs pos="0">
                <a:schemeClr val="accent3">
                  <a:shade val="94000"/>
                  <a:satMod val="135000"/>
                  <a:alpha val="5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Italiener</a:t>
            </a:r>
            <a:endParaRPr lang="fr-CH" sz="18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89F48C-BED4-7343-AD88-7DC049434E42}"/>
              </a:ext>
            </a:extLst>
          </p:cNvPr>
          <p:cNvSpPr/>
          <p:nvPr/>
        </p:nvSpPr>
        <p:spPr>
          <a:xfrm>
            <a:off x="1759538" y="4185084"/>
            <a:ext cx="1362992" cy="1317683"/>
          </a:xfrm>
          <a:prstGeom prst="ellips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 err="1"/>
              <a:t>Immi-gration</a:t>
            </a:r>
            <a:r>
              <a:rPr lang="de-DE" sz="1800" dirty="0"/>
              <a:t> aus Flüchtlings-gebieten</a:t>
            </a:r>
            <a:endParaRPr lang="fr-CH" sz="1800" dirty="0"/>
          </a:p>
        </p:txBody>
      </p:sp>
      <p:cxnSp>
        <p:nvCxnSpPr>
          <p:cNvPr id="19" name="Straight Arrow Connector 15">
            <a:extLst>
              <a:ext uri="{FF2B5EF4-FFF2-40B4-BE49-F238E27FC236}">
                <a16:creationId xmlns:a16="http://schemas.microsoft.com/office/drawing/2014/main" id="{DC0A8C7F-6FE5-BB4D-A9F0-21626C926026}"/>
              </a:ext>
            </a:extLst>
          </p:cNvPr>
          <p:cNvCxnSpPr/>
          <p:nvPr/>
        </p:nvCxnSpPr>
        <p:spPr>
          <a:xfrm flipV="1">
            <a:off x="2822079" y="3892572"/>
            <a:ext cx="1293113" cy="80074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0DFE06-4F9D-F841-9009-55200987A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B2451B-4275-6943-AB38-8E0C3360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19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70057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1226287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kern="0" dirty="0"/>
              <a:t>Klischees und Stereotypen in der Zuordnung von Artefakten und Konsumgütern einiger europäischer Länder</a:t>
            </a:r>
            <a:endParaRPr lang="en-GB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11800" y="-221591"/>
            <a:ext cx="6616255" cy="1143000"/>
          </a:xfrm>
        </p:spPr>
        <p:txBody>
          <a:bodyPr/>
          <a:lstStyle/>
          <a:p>
            <a:pPr algn="ctr"/>
            <a:r>
              <a:rPr lang="de-DE" dirty="0"/>
              <a:t>Kulturelle Botschafter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32" y="832840"/>
            <a:ext cx="1872585" cy="4299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11" y="832840"/>
            <a:ext cx="2337448" cy="3698397"/>
          </a:xfrm>
          <a:prstGeom prst="rect">
            <a:avLst/>
          </a:prstGeom>
        </p:spPr>
      </p:pic>
      <p:pic>
        <p:nvPicPr>
          <p:cNvPr id="1026" name="Picture 2" descr="Bildergebnis für typisch österreichisch">
            <a:extLst>
              <a:ext uri="{FF2B5EF4-FFF2-40B4-BE49-F238E27FC236}">
                <a16:creationId xmlns:a16="http://schemas.microsoft.com/office/drawing/2014/main" id="{08397E76-B005-B64E-B01A-FEAC8F3A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4" y="4704186"/>
            <a:ext cx="2982348" cy="151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nken-typisch-Luxemburg">
            <a:extLst>
              <a:ext uri="{FF2B5EF4-FFF2-40B4-BE49-F238E27FC236}">
                <a16:creationId xmlns:a16="http://schemas.microsoft.com/office/drawing/2014/main" id="{82FE8B02-E4EA-4043-A993-985E1621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082" y="44775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59" y="3014271"/>
            <a:ext cx="3880737" cy="2577052"/>
          </a:xfrm>
        </p:spPr>
      </p:pic>
      <p:pic>
        <p:nvPicPr>
          <p:cNvPr id="1034" name="Picture 10" descr="Bildergebnis für tipicamente italiano">
            <a:extLst>
              <a:ext uri="{FF2B5EF4-FFF2-40B4-BE49-F238E27FC236}">
                <a16:creationId xmlns:a16="http://schemas.microsoft.com/office/drawing/2014/main" id="{906552BC-41C1-2A41-984E-91C1F82F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959" y="817756"/>
            <a:ext cx="4109573" cy="273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168" y="4704186"/>
            <a:ext cx="2762096" cy="184024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6A8C84-EBA3-8B40-99B1-F93853F9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F086DA-12A1-1D40-943F-7C9897D2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00982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0">
        <p15:prstTrans prst="curtains"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05AD7-D90E-2843-ABF0-79B85C1B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Leistung zur Kohäsion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92EAAB-594D-4C4E-99AC-E32C8A747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err="1"/>
              <a:t>Menager</a:t>
            </a:r>
            <a:r>
              <a:rPr lang="de-DE" dirty="0"/>
              <a:t>, der Meister der nationalen Kohäsion durch Musik</a:t>
            </a:r>
          </a:p>
          <a:p>
            <a:r>
              <a:rPr lang="de-DE" dirty="0" err="1"/>
              <a:t>Rampini</a:t>
            </a:r>
            <a:r>
              <a:rPr lang="de-DE" dirty="0"/>
              <a:t>, der Meister der sozialen Kohäsion durch Musik</a:t>
            </a:r>
          </a:p>
          <a:p>
            <a:pPr lvl="1"/>
            <a:r>
              <a:rPr lang="de-DE" dirty="0"/>
              <a:t>Seine Integration in das System des luxemburgischen Blasmusikwesen</a:t>
            </a:r>
          </a:p>
          <a:p>
            <a:pPr lvl="1"/>
            <a:r>
              <a:rPr lang="de-DE" dirty="0"/>
              <a:t>Seine harte Arbeit</a:t>
            </a:r>
          </a:p>
          <a:p>
            <a:pPr lvl="1"/>
            <a:r>
              <a:rPr lang="de-DE" dirty="0"/>
              <a:t>Sein pädagogisches Wirken „von der Picke“ mit </a:t>
            </a:r>
          </a:p>
          <a:p>
            <a:pPr lvl="1"/>
            <a:r>
              <a:rPr lang="de-DE" dirty="0"/>
              <a:t>Seine Vorbildfunktion</a:t>
            </a:r>
          </a:p>
          <a:p>
            <a:pPr lvl="1"/>
            <a:r>
              <a:rPr lang="de-DE" dirty="0"/>
              <a:t>Sein Erfolg</a:t>
            </a:r>
          </a:p>
          <a:p>
            <a:pPr lvl="1"/>
            <a:r>
              <a:rPr lang="de-DE" dirty="0"/>
              <a:t>Vgl. mit </a:t>
            </a:r>
            <a:r>
              <a:rPr lang="de-DE" dirty="0" err="1"/>
              <a:t>Minichini</a:t>
            </a:r>
            <a:endParaRPr lang="de-DE" dirty="0"/>
          </a:p>
          <a:p>
            <a:r>
              <a:rPr lang="de-DE" dirty="0"/>
              <a:t>Das Risiko des In-die-Vergessenheit-Geratens durch Überlagerung neuer Einflüsse aufgrund globaler kultureller Nivellierung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C32370-5C4B-4849-9951-F941ACA0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EA76D9-EE8B-EF4C-A701-221EBEA0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20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97639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Zeremoniell = Identität stiftend</a:t>
            </a:r>
          </a:p>
          <a:p>
            <a:r>
              <a:rPr lang="de-CH" dirty="0"/>
              <a:t>Konzertrepertoire in verschiedenen Ländern und Regionen als kultureller Begleiter eines traditionellen Umfelds</a:t>
            </a:r>
          </a:p>
          <a:p>
            <a:r>
              <a:rPr lang="de-CH" dirty="0"/>
              <a:t>Wolfgang Welsch</a:t>
            </a:r>
          </a:p>
          <a:p>
            <a:r>
              <a:rPr lang="de-CH" dirty="0"/>
              <a:t>Richard Wagner: Verachtet mir die Meister nicht: Text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624D7-0C6A-7640-9F55-337ECBCA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581C49-BB40-8D4C-B00B-CE7061B8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21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2295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A36D1-87C4-AF42-B1A5-ADB97B45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Kulturelle </a:t>
            </a:r>
            <a:r>
              <a:rPr lang="de-DE" b="1" dirty="0">
                <a:highlight>
                  <a:srgbClr val="FFFF00"/>
                </a:highlight>
              </a:rPr>
              <a:t>Botschafter</a:t>
            </a:r>
            <a:r>
              <a:rPr lang="de-DE" dirty="0"/>
              <a:t> in Sachen Militär-/Blasmusik am Beispiel Luxemburg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345B2E-D913-D94C-B10D-ECC79934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05738"/>
          </a:xfrm>
        </p:spPr>
        <p:txBody>
          <a:bodyPr>
            <a:normAutofit fontScale="55000" lnSpcReduction="20000"/>
          </a:bodyPr>
          <a:lstStyle/>
          <a:p>
            <a:r>
              <a:rPr lang="de-DE" dirty="0"/>
              <a:t>In </a:t>
            </a:r>
            <a:r>
              <a:rPr lang="de-DE" dirty="0" err="1"/>
              <a:t>personam</a:t>
            </a:r>
            <a:r>
              <a:rPr lang="de-DE" dirty="0"/>
              <a:t>, weil in Luxemburg lebend</a:t>
            </a:r>
          </a:p>
          <a:p>
            <a:r>
              <a:rPr lang="de-DE" dirty="0"/>
              <a:t>Durch die Musik, welche identitätsstiftende Elemente enthält</a:t>
            </a:r>
          </a:p>
          <a:p>
            <a:pPr lvl="1"/>
            <a:r>
              <a:rPr lang="de-DE" dirty="0"/>
              <a:t>Vorausschicken das Bsp. von Gustav Holst: 1st Suite </a:t>
            </a:r>
            <a:r>
              <a:rPr lang="de-LU" dirty="0"/>
              <a:t>≠ 2nd Suite</a:t>
            </a:r>
          </a:p>
          <a:p>
            <a:pPr lvl="1"/>
            <a:r>
              <a:rPr lang="de-LU" dirty="0"/>
              <a:t>Komposition auf einen Text nationaler </a:t>
            </a:r>
            <a:r>
              <a:rPr lang="de-LU" dirty="0" err="1"/>
              <a:t>Importenz</a:t>
            </a:r>
            <a:endParaRPr lang="de-LU" dirty="0"/>
          </a:p>
          <a:p>
            <a:pPr lvl="2"/>
            <a:r>
              <a:rPr lang="de-LU" dirty="0" err="1"/>
              <a:t>Bspe</a:t>
            </a:r>
            <a:r>
              <a:rPr lang="de-LU" dirty="0"/>
              <a:t>: </a:t>
            </a:r>
            <a:r>
              <a:rPr lang="de-DE" dirty="0"/>
              <a:t>Texte als Kulturträger in musikalische Werke (oft in Verbindung mit Text oder in Kompositionen, die auf textlichen Vorlagen basieren)</a:t>
            </a:r>
            <a:endParaRPr lang="de-LU" dirty="0"/>
          </a:p>
          <a:p>
            <a:pPr lvl="3"/>
            <a:r>
              <a:rPr lang="de-LU" dirty="0"/>
              <a:t>Mertens: </a:t>
            </a:r>
            <a:r>
              <a:rPr lang="de-LU" dirty="0" err="1"/>
              <a:t>Scènes</a:t>
            </a:r>
            <a:r>
              <a:rPr lang="de-LU" dirty="0"/>
              <a:t> </a:t>
            </a:r>
            <a:r>
              <a:rPr lang="de-LU" dirty="0" err="1"/>
              <a:t>campenoises</a:t>
            </a:r>
            <a:r>
              <a:rPr lang="de-LU" dirty="0"/>
              <a:t>, basierend auf patriotischen Liedern</a:t>
            </a:r>
          </a:p>
          <a:p>
            <a:pPr lvl="3"/>
            <a:r>
              <a:rPr lang="de-LU" dirty="0" err="1"/>
              <a:t>Rampini</a:t>
            </a:r>
            <a:r>
              <a:rPr lang="de-LU" dirty="0"/>
              <a:t>: </a:t>
            </a:r>
            <a:r>
              <a:rPr lang="de-LU" dirty="0" err="1"/>
              <a:t>Vum</a:t>
            </a:r>
            <a:r>
              <a:rPr lang="de-LU" dirty="0"/>
              <a:t> </a:t>
            </a:r>
            <a:r>
              <a:rPr lang="de-LU" dirty="0" err="1"/>
              <a:t>Minett</a:t>
            </a:r>
            <a:r>
              <a:rPr lang="de-LU" dirty="0"/>
              <a:t> an </a:t>
            </a:r>
            <a:r>
              <a:rPr lang="de-LU" dirty="0" err="1"/>
              <a:t>t‘Eisleck</a:t>
            </a:r>
            <a:r>
              <a:rPr lang="de-LU" dirty="0"/>
              <a:t>, basierend auf patriotischen Liedern</a:t>
            </a:r>
          </a:p>
          <a:p>
            <a:r>
              <a:rPr lang="de-DE" dirty="0"/>
              <a:t>Durch die Tradition in historischer oder geographischer Dimension (national, regional, lokal), in welcher die Musik verwurzelt ist</a:t>
            </a:r>
          </a:p>
          <a:p>
            <a:pPr lvl="1"/>
            <a:r>
              <a:rPr lang="de-CH" dirty="0"/>
              <a:t>Identität stiften durch die Aufrechterhaltung langer (religiöser) Traditionen</a:t>
            </a:r>
          </a:p>
          <a:p>
            <a:pPr lvl="2"/>
            <a:r>
              <a:rPr lang="de-CH" dirty="0"/>
              <a:t>Bsp. Wals Fronleichnamsprozession</a:t>
            </a:r>
          </a:p>
          <a:p>
            <a:pPr lvl="1"/>
            <a:r>
              <a:rPr lang="de-LU" dirty="0"/>
              <a:t>Auftragswerk nationaler Prägung</a:t>
            </a:r>
          </a:p>
          <a:p>
            <a:pPr lvl="1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9427F8-091D-F944-89C1-B1249439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C06008-6C38-5340-B33B-8E6058C7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22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80553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6" y="235167"/>
            <a:ext cx="847705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err="1"/>
              <a:t>Transkulturalition</a:t>
            </a:r>
            <a:r>
              <a:rPr lang="de-DE" dirty="0"/>
              <a:t>, </a:t>
            </a:r>
            <a:r>
              <a:rPr lang="de-DE" dirty="0" err="1"/>
              <a:t>Dekulturation</a:t>
            </a:r>
            <a:r>
              <a:rPr lang="de-DE" dirty="0"/>
              <a:t>, Akkulturation</a:t>
            </a:r>
            <a:endParaRPr lang="fr-CH" dirty="0"/>
          </a:p>
        </p:txBody>
      </p:sp>
      <p:sp>
        <p:nvSpPr>
          <p:cNvPr id="9" name="Oval 8"/>
          <p:cNvSpPr/>
          <p:nvPr/>
        </p:nvSpPr>
        <p:spPr>
          <a:xfrm>
            <a:off x="3635267" y="4326178"/>
            <a:ext cx="2232000" cy="2232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und</a:t>
            </a:r>
          </a:p>
          <a:p>
            <a:pPr algn="ctr"/>
            <a:endParaRPr lang="de-DE" sz="1800" b="1" dirty="0"/>
          </a:p>
          <a:p>
            <a:pPr algn="ctr"/>
            <a:r>
              <a:rPr lang="de-DE" sz="1600" b="1" dirty="0"/>
              <a:t>Luxemburger</a:t>
            </a:r>
            <a:endParaRPr lang="fr-CH" sz="1800" b="1" dirty="0"/>
          </a:p>
        </p:txBody>
      </p:sp>
      <p:sp>
        <p:nvSpPr>
          <p:cNvPr id="8" name="Oval 7"/>
          <p:cNvSpPr/>
          <p:nvPr/>
        </p:nvSpPr>
        <p:spPr>
          <a:xfrm>
            <a:off x="1023946" y="1754699"/>
            <a:ext cx="1512000" cy="1512000"/>
          </a:xfrm>
          <a:prstGeom prst="ellipse">
            <a:avLst/>
          </a:prstGeom>
          <a:solidFill>
            <a:srgbClr val="00B050">
              <a:alpha val="60000"/>
            </a:srgbClr>
          </a:solidFill>
          <a:ln w="76200">
            <a:solidFill>
              <a:srgbClr val="FF0000">
                <a:alpha val="60000"/>
              </a:srgb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Italiener</a:t>
            </a:r>
            <a:endParaRPr lang="fr-CH" sz="18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B15D77-042D-8943-954B-88A7B2FCA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73" y="2448773"/>
            <a:ext cx="3345558" cy="35783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de-DE" b="1" dirty="0"/>
              <a:t> </a:t>
            </a:r>
            <a:r>
              <a:rPr lang="de-DE" b="1" dirty="0" err="1"/>
              <a:t>Dekulturaltion</a:t>
            </a:r>
            <a:r>
              <a:rPr lang="de-DE" b="1" dirty="0"/>
              <a:t> oder Akkulturation</a:t>
            </a:r>
            <a:endParaRPr lang="fr-CH" b="1" dirty="0"/>
          </a:p>
        </p:txBody>
      </p:sp>
      <p:sp>
        <p:nvSpPr>
          <p:cNvPr id="16" name="Oval 15"/>
          <p:cNvSpPr/>
          <p:nvPr/>
        </p:nvSpPr>
        <p:spPr>
          <a:xfrm>
            <a:off x="681946" y="1708607"/>
            <a:ext cx="2196000" cy="2196000"/>
          </a:xfrm>
          <a:prstGeom prst="ellipse">
            <a:avLst/>
          </a:prstGeom>
          <a:solidFill>
            <a:srgbClr val="00B050">
              <a:alpha val="60000"/>
            </a:srgbClr>
          </a:solidFill>
          <a:ln w="76200">
            <a:solidFill>
              <a:srgbClr val="FF0000">
                <a:alpha val="60000"/>
              </a:srgb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b="1" dirty="0"/>
          </a:p>
          <a:p>
            <a:pPr algn="ctr"/>
            <a:r>
              <a:rPr lang="de-DE" sz="1800" b="1" dirty="0"/>
              <a:t>in</a:t>
            </a:r>
          </a:p>
          <a:p>
            <a:pPr algn="ctr"/>
            <a:r>
              <a:rPr lang="de-DE" sz="1800" b="1" dirty="0"/>
              <a:t>Italien</a:t>
            </a:r>
            <a:endParaRPr lang="fr-CH" sz="1800" b="1" dirty="0"/>
          </a:p>
        </p:txBody>
      </p:sp>
      <p:sp>
        <p:nvSpPr>
          <p:cNvPr id="17" name="Oval 16"/>
          <p:cNvSpPr/>
          <p:nvPr/>
        </p:nvSpPr>
        <p:spPr>
          <a:xfrm>
            <a:off x="6175831" y="1678909"/>
            <a:ext cx="2232000" cy="2232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b="1" dirty="0"/>
          </a:p>
          <a:p>
            <a:pPr algn="ctr"/>
            <a:r>
              <a:rPr lang="de-DE" sz="1800" b="1" dirty="0"/>
              <a:t>in</a:t>
            </a:r>
          </a:p>
          <a:p>
            <a:pPr algn="ctr"/>
            <a:r>
              <a:rPr lang="de-DE" sz="1800" b="1" dirty="0"/>
              <a:t>Luxemburg</a:t>
            </a:r>
            <a:endParaRPr lang="fr-CH" sz="1800" b="1" dirty="0"/>
          </a:p>
        </p:txBody>
      </p:sp>
      <p:sp>
        <p:nvSpPr>
          <p:cNvPr id="18" name="Oval 17"/>
          <p:cNvSpPr/>
          <p:nvPr/>
        </p:nvSpPr>
        <p:spPr>
          <a:xfrm>
            <a:off x="2987483" y="4222433"/>
            <a:ext cx="1512000" cy="1512000"/>
          </a:xfrm>
          <a:prstGeom prst="ellipse">
            <a:avLst/>
          </a:prstGeom>
          <a:solidFill>
            <a:srgbClr val="00B050">
              <a:alpha val="60000"/>
            </a:srgbClr>
          </a:solidFill>
          <a:ln w="76200">
            <a:solidFill>
              <a:srgbClr val="FF0000">
                <a:alpha val="60000"/>
              </a:srgb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Italiener</a:t>
            </a:r>
            <a:endParaRPr lang="fr-CH" sz="1800" b="1" dirty="0"/>
          </a:p>
        </p:txBody>
      </p:sp>
      <p:sp>
        <p:nvSpPr>
          <p:cNvPr id="19" name="Oval 18"/>
          <p:cNvSpPr/>
          <p:nvPr/>
        </p:nvSpPr>
        <p:spPr>
          <a:xfrm>
            <a:off x="6467399" y="1707624"/>
            <a:ext cx="1512000" cy="1512000"/>
          </a:xfrm>
          <a:prstGeom prst="ellipse">
            <a:avLst/>
          </a:prstGeom>
          <a:solidFill>
            <a:srgbClr val="00B050">
              <a:alpha val="60000"/>
            </a:srgbClr>
          </a:solidFill>
          <a:ln w="76200">
            <a:solidFill>
              <a:srgbClr val="FF0000">
                <a:alpha val="60000"/>
              </a:srgb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Italiener</a:t>
            </a:r>
            <a:endParaRPr lang="fr-CH" sz="1800" b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CB15D77-042D-8943-954B-88A7B2FCA3DE}"/>
              </a:ext>
            </a:extLst>
          </p:cNvPr>
          <p:cNvSpPr txBox="1">
            <a:spLocks/>
          </p:cNvSpPr>
          <p:nvPr/>
        </p:nvSpPr>
        <p:spPr bwMode="auto">
          <a:xfrm>
            <a:off x="3803036" y="3754139"/>
            <a:ext cx="1896462" cy="35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b="1" kern="0" dirty="0"/>
              <a:t> </a:t>
            </a:r>
            <a:r>
              <a:rPr lang="de-DE" b="1" kern="0" dirty="0" err="1"/>
              <a:t>Transkulturation</a:t>
            </a:r>
            <a:endParaRPr lang="fr-CH" b="1" kern="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411760" y="2794909"/>
            <a:ext cx="41044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343655-B6EE-664C-ACA6-4C3BAF5D4454}"/>
              </a:ext>
            </a:extLst>
          </p:cNvPr>
          <p:cNvSpPr txBox="1">
            <a:spLocks/>
          </p:cNvSpPr>
          <p:nvPr/>
        </p:nvSpPr>
        <p:spPr bwMode="auto">
          <a:xfrm>
            <a:off x="2803901" y="3156686"/>
            <a:ext cx="3345558" cy="35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de-DE" b="1" kern="0" dirty="0">
                <a:solidFill>
                  <a:srgbClr val="FF0000"/>
                </a:solidFill>
              </a:rPr>
              <a:t>oder nichts von beiden?</a:t>
            </a:r>
            <a:endParaRPr lang="fr-CH" b="1" kern="0" dirty="0">
              <a:solidFill>
                <a:srgbClr val="FF0000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39FF86-D945-9C48-9000-2073F535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C15BA3-1C38-3541-B927-CE467CAB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3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4477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build="p"/>
      <p:bldP spid="16" grpId="0" animBg="1"/>
      <p:bldP spid="17" grpId="0" animBg="1"/>
      <p:bldP spid="18" grpId="0" animBg="1"/>
      <p:bldP spid="19" grpId="0" animBg="1"/>
      <p:bldP spid="20" grpId="0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85" y="15466"/>
            <a:ext cx="8229600" cy="1143000"/>
          </a:xfrm>
        </p:spPr>
        <p:txBody>
          <a:bodyPr/>
          <a:lstStyle/>
          <a:p>
            <a:r>
              <a:rPr lang="de-CH" dirty="0"/>
              <a:t>Laurent </a:t>
            </a:r>
            <a:r>
              <a:rPr lang="de-CH" dirty="0" err="1"/>
              <a:t>Menager</a:t>
            </a:r>
            <a:br>
              <a:rPr lang="de-CH" dirty="0"/>
            </a:br>
            <a:r>
              <a:rPr lang="de-DE" sz="2400" dirty="0"/>
              <a:t>(1835–1902)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212" y="15466"/>
            <a:ext cx="5061661" cy="6897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" y="1081927"/>
            <a:ext cx="4067915" cy="5468062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B3B116-8329-E04B-8DED-6D53A204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6BFD1E4-DD9A-D742-9CF5-DE0E96BB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959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>
        <p:circle/>
      </p:transition>
    </mc:Choice>
    <mc:Fallback xmlns="">
      <p:transition spd="slow" advClick="0" advTm="2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5C470B5-CAA5-CC46-BF33-82C551ED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37" y="5412725"/>
            <a:ext cx="7658100" cy="46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96" y="189718"/>
            <a:ext cx="8229600" cy="1143000"/>
          </a:xfrm>
        </p:spPr>
        <p:txBody>
          <a:bodyPr/>
          <a:lstStyle/>
          <a:p>
            <a:r>
              <a:rPr lang="de-CH" dirty="0"/>
              <a:t>Laurent </a:t>
            </a:r>
            <a:r>
              <a:rPr lang="de-CH" dirty="0" err="1"/>
              <a:t>Menager</a:t>
            </a:r>
            <a:br>
              <a:rPr lang="de-CH" dirty="0"/>
            </a:br>
            <a:r>
              <a:rPr lang="de-DE" sz="2400" dirty="0"/>
              <a:t>(1835–1902)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EF475D2-977C-0B48-8FF2-0DE9F9FE1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810" y="467742"/>
            <a:ext cx="3538736" cy="604664"/>
          </a:xfrm>
        </p:spPr>
        <p:txBody>
          <a:bodyPr/>
          <a:lstStyle/>
          <a:p>
            <a:r>
              <a:rPr lang="de-DE" dirty="0"/>
              <a:t>Besetzungen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2A56D9-74C9-0B43-BA5D-202EC5FF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6" y="1554042"/>
            <a:ext cx="7302500" cy="482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91C1A5E-9BBD-9D41-B4FD-B6F3DB4DD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6" y="2109031"/>
            <a:ext cx="7721600" cy="4953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DAF371-F1EA-EF4E-9A80-C8B73E86D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96" y="2825655"/>
            <a:ext cx="7340600" cy="431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059E3A-8D4C-1743-BC0F-CDDDF5078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87" y="3450054"/>
            <a:ext cx="7239000" cy="444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EA5D057-EA06-BC40-ACF8-B05CB8396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37" y="3962113"/>
            <a:ext cx="7620000" cy="7239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CBCF05F-1600-5A42-AE8F-9A8612CA0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55" y="4779098"/>
            <a:ext cx="7023100" cy="482600"/>
          </a:xfrm>
          <a:prstGeom prst="rect">
            <a:avLst/>
          </a:prstGeom>
        </p:spPr>
      </p:pic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D46A446-C6B5-5B4F-960E-3947C2E7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37A3B7E-D1BF-DF4E-8C98-18A88FDB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751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00">
        <p:circle/>
      </p:transition>
    </mc:Choice>
    <mc:Fallback xmlns="">
      <p:transition spd="slow" advClick="0" advTm="5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de-CH" dirty="0"/>
              <a:t>Laurent </a:t>
            </a:r>
            <a:r>
              <a:rPr lang="de-CH" dirty="0" err="1"/>
              <a:t>Menager</a:t>
            </a:r>
            <a:br>
              <a:rPr lang="de-CH" dirty="0"/>
            </a:br>
            <a:r>
              <a:rPr lang="de-DE" sz="2400" dirty="0"/>
              <a:t>(1835–1902)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EF475D2-977C-0B48-8FF2-0DE9F9FE1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76" y="1844824"/>
            <a:ext cx="3538736" cy="604664"/>
          </a:xfrm>
        </p:spPr>
        <p:txBody>
          <a:bodyPr/>
          <a:lstStyle/>
          <a:p>
            <a:r>
              <a:rPr lang="de-DE" dirty="0"/>
              <a:t>Besetzungen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5A4063-F56A-044D-9646-0BCEB84D5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0"/>
            <a:ext cx="5401697" cy="68580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3CF468-F56E-654B-A02B-723F88E2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D2E550-1899-1C46-8A6F-38874730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9656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F4723-B79F-A543-B75B-3BF9B63E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19" y="332656"/>
            <a:ext cx="3840086" cy="1269596"/>
          </a:xfrm>
        </p:spPr>
        <p:txBody>
          <a:bodyPr>
            <a:normAutofit/>
          </a:bodyPr>
          <a:lstStyle/>
          <a:p>
            <a:r>
              <a:rPr lang="de-DE" dirty="0" err="1"/>
              <a:t>Asca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 </a:t>
            </a:r>
            <a:br>
              <a:rPr lang="de-DE" dirty="0"/>
            </a:br>
            <a:r>
              <a:rPr lang="de-DE" sz="2400" dirty="0"/>
              <a:t>(1931–1999)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D2F1C9-8E2E-2741-AA89-47D7FF6B5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137" y="857258"/>
            <a:ext cx="4734863" cy="514349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59" y="1772816"/>
            <a:ext cx="3448806" cy="4544688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8F58C-0431-E340-90A6-20E1382E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D4DEF2-9E6C-4849-9A62-B823D964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2133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300">
        <p:circle/>
      </p:transition>
    </mc:Choice>
    <mc:Fallback xmlns="">
      <p:transition spd="slow" advClick="0" advTm="303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F4723-B79F-A543-B75B-3BF9B63E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1" y="476672"/>
            <a:ext cx="3840086" cy="1269596"/>
          </a:xfrm>
        </p:spPr>
        <p:txBody>
          <a:bodyPr>
            <a:normAutofit/>
          </a:bodyPr>
          <a:lstStyle/>
          <a:p>
            <a:r>
              <a:rPr lang="de-DE" dirty="0" err="1"/>
              <a:t>Asca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 </a:t>
            </a:r>
            <a:br>
              <a:rPr lang="de-DE" dirty="0"/>
            </a:br>
            <a:r>
              <a:rPr lang="de-DE" sz="2400" dirty="0"/>
              <a:t>(1931–1999)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1" y="2228712"/>
            <a:ext cx="8565356" cy="387905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DB6778-154D-E942-95AC-2B52D821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A3FE01-8157-4F4C-B69B-C67243BC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1150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F4723-B79F-A543-B75B-3BF9B63E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1" y="476672"/>
            <a:ext cx="3840086" cy="1269596"/>
          </a:xfrm>
        </p:spPr>
        <p:txBody>
          <a:bodyPr>
            <a:normAutofit/>
          </a:bodyPr>
          <a:lstStyle/>
          <a:p>
            <a:r>
              <a:rPr lang="de-DE" dirty="0" err="1"/>
              <a:t>Asca</a:t>
            </a:r>
            <a:r>
              <a:rPr lang="de-DE" dirty="0"/>
              <a:t> </a:t>
            </a:r>
            <a:r>
              <a:rPr lang="de-DE" dirty="0" err="1"/>
              <a:t>Rampini</a:t>
            </a:r>
            <a:r>
              <a:rPr lang="de-DE" dirty="0"/>
              <a:t> </a:t>
            </a:r>
            <a:br>
              <a:rPr lang="de-DE" dirty="0"/>
            </a:br>
            <a:r>
              <a:rPr lang="de-DE" sz="2400" dirty="0"/>
              <a:t>(1931–1999)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1600" y="1746268"/>
            <a:ext cx="6457950" cy="478155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8249DD-5FB9-F342-AAF9-EE12A528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2A442D-3CB0-3F42-A7DE-9E140510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F779-049D-4D45-8638-FD0C66CBAEE0}" type="slidenum">
              <a:rPr lang="en-US" altLang="fr-FR" smtClean="0"/>
              <a:pPr/>
              <a:t>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5308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t-LT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t-LT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t-LT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t-LT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B28E44565E5DAF4A9C5BFDEF38C8E95F" ma:contentTypeVersion="2" ma:contentTypeDescription="Upload an image." ma:contentTypeScope="" ma:versionID="7861207c62e8cee0342f90cb4ae422e2">
  <xsd:schema xmlns:xsd="http://www.w3.org/2001/XMLSchema" xmlns:xs="http://www.w3.org/2001/XMLSchema" xmlns:p="http://schemas.microsoft.com/office/2006/metadata/properties" xmlns:ns1="http://schemas.microsoft.com/sharepoint/v3" xmlns:ns2="559BFC5D-DDA9-4BB3-932C-AE207DEE608B" xmlns:ns3="http://schemas.microsoft.com/sharepoint/v3/fields" xmlns:ns4="a6c533f7-61db-40a9-92cc-7bf39d0de398" targetNamespace="http://schemas.microsoft.com/office/2006/metadata/properties" ma:root="true" ma:fieldsID="30f258388e591d35b795017a393f47e5" ns1:_="" ns2:_="" ns3:_="" ns4:_="">
    <xsd:import namespace="http://schemas.microsoft.com/sharepoint/v3"/>
    <xsd:import namespace="559BFC5D-DDA9-4BB3-932C-AE207DEE608B"/>
    <xsd:import namespace="http://schemas.microsoft.com/sharepoint/v3/fields"/>
    <xsd:import namespace="a6c533f7-61db-40a9-92cc-7bf39d0de398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4:o606121503634f60aadbd34f286ff3d9" minOccurs="0"/>
                <xsd:element ref="ns4:TaxCatchAll" minOccurs="0"/>
                <xsd:element ref="ns4:TaxCatchAllLabel" minOccurs="0"/>
                <xsd:element ref="ns4:a60e8a9bb7a5498084be0308f3b5162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BFC5D-DDA9-4BB3-932C-AE207DEE608B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533f7-61db-40a9-92cc-7bf39d0de398" elementFormDefault="qualified">
    <xsd:import namespace="http://schemas.microsoft.com/office/2006/documentManagement/types"/>
    <xsd:import namespace="http://schemas.microsoft.com/office/infopath/2007/PartnerControls"/>
    <xsd:element name="o606121503634f60aadbd34f286ff3d9" ma:index="29" nillable="true" ma:taxonomy="true" ma:internalName="o606121503634f60aadbd34f286ff3d9" ma:taxonomyFieldName="Document_x0020_Category" ma:displayName="Document Category" ma:default="" ma:fieldId="{86061215-0363-4f60-aadb-d34f286ff3d9}" ma:taxonomyMulti="true" ma:sspId="ceefa7fb-4336-4fa1-9d81-8bd6ad6a0761" ma:termSetId="8467628b-cc19-41c8-84de-1e197b3524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0" nillable="true" ma:displayName="Taxonomy Catch All Column" ma:hidden="true" ma:list="{88da9af2-fc06-457f-9f9b-54ea4b8c2f8e}" ma:internalName="TaxCatchAll" ma:showField="CatchAllData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1" nillable="true" ma:displayName="Taxonomy Catch All Column1" ma:hidden="true" ma:list="{88da9af2-fc06-457f-9f9b-54ea4b8c2f8e}" ma:internalName="TaxCatchAllLabel" ma:readOnly="true" ma:showField="CatchAllDataLabel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60e8a9bb7a5498084be0308f3b51622" ma:index="33" nillable="true" ma:taxonomy="true" ma:internalName="a60e8a9bb7a5498084be0308f3b51622" ma:taxonomyFieldName="The_x0020_University" ma:displayName="The University" ma:default="" ma:fieldId="{a60e8a9b-b7a5-4980-84be-0308f3b51622}" ma:taxonomyMulti="true" ma:sspId="ceefa7fb-4336-4fa1-9d81-8bd6ad6a0761" ma:termSetId="d027352d-354c-4edb-9a10-0a26093ac2d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c533f7-61db-40a9-92cc-7bf39d0de398"/>
    <o606121503634f60aadbd34f286ff3d9 xmlns="a6c533f7-61db-40a9-92cc-7bf39d0de398">
      <Terms xmlns="http://schemas.microsoft.com/office/infopath/2007/PartnerControls"/>
    </o606121503634f60aadbd34f286ff3d9>
    <a60e8a9bb7a5498084be0308f3b51622 xmlns="a6c533f7-61db-40a9-92cc-7bf39d0de398">
      <Terms xmlns="http://schemas.microsoft.com/office/infopath/2007/PartnerControls"/>
    </a60e8a9bb7a5498084be0308f3b51622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ImageCreateDate xmlns="559BFC5D-DDA9-4BB3-932C-AE207DEE608B" xsi:nil="true"/>
  </documentManagement>
</p:properties>
</file>

<file path=customXml/itemProps1.xml><?xml version="1.0" encoding="utf-8"?>
<ds:datastoreItem xmlns:ds="http://schemas.openxmlformats.org/officeDocument/2006/customXml" ds:itemID="{6FE84E24-A394-4E44-9B87-AA08DB6883B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559BFC5D-DDA9-4BB3-932C-AE207DEE608B"/>
    <ds:schemaRef ds:uri="http://schemas.microsoft.com/sharepoint/v3/fields"/>
    <ds:schemaRef ds:uri="a6c533f7-61db-40a9-92cc-7bf39d0de398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D77648-52B2-4E6C-A215-1765154C6760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3717B03-F840-41B3-AB5C-F3F4746A311F}">
  <ds:schemaRefs>
    <ds:schemaRef ds:uri="http://www.w3.org/XML/1998/namespace"/>
    <ds:schemaRef ds:uri="http://schemas.microsoft.com/sharepoint/v3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schemas.microsoft.com/office/2006/documentManagement/types"/>
    <ds:schemaRef ds:uri="a6c533f7-61db-40a9-92cc-7bf39d0de398"/>
    <ds:schemaRef ds:uri="559BFC5D-DDA9-4BB3-932C-AE207DEE608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1147</Words>
  <Application>Microsoft Macintosh PowerPoint</Application>
  <PresentationFormat>Bildschirmpräsentation (4:3)</PresentationFormat>
  <Paragraphs>175</Paragraphs>
  <Slides>22</Slides>
  <Notes>18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22</vt:i4>
      </vt:variant>
    </vt:vector>
  </HeadingPairs>
  <TitlesOfParts>
    <vt:vector size="35" baseType="lpstr">
      <vt:lpstr>Arial</vt:lpstr>
      <vt:lpstr>Arial Narrow</vt:lpstr>
      <vt:lpstr>Bauhaus 93</vt:lpstr>
      <vt:lpstr>Bodoni MT Condensed</vt:lpstr>
      <vt:lpstr>Bookman Old Style</vt:lpstr>
      <vt:lpstr>Calibri</vt:lpstr>
      <vt:lpstr>Charlemagne Std</vt:lpstr>
      <vt:lpstr>Papyrus</vt:lpstr>
      <vt:lpstr>Times New Roman</vt:lpstr>
      <vt:lpstr>Wingdings</vt:lpstr>
      <vt:lpstr>Custom Design</vt:lpstr>
      <vt:lpstr>1_Custom Design</vt:lpstr>
      <vt:lpstr>Office-Design</vt:lpstr>
      <vt:lpstr>„Verachtet mir die Meister nicht!“</vt:lpstr>
      <vt:lpstr>Kulturelle Botschafter </vt:lpstr>
      <vt:lpstr>Transkulturalition, Dekulturation, Akkulturation</vt:lpstr>
      <vt:lpstr>Laurent Menager (1835–1902)</vt:lpstr>
      <vt:lpstr>Laurent Menager (1835–1902)</vt:lpstr>
      <vt:lpstr>Laurent Menager (1835–1902)</vt:lpstr>
      <vt:lpstr>Asca Rampini  (1931–1999)</vt:lpstr>
      <vt:lpstr>Asca Rampini  (1931–1999)</vt:lpstr>
      <vt:lpstr>Asca Rampini  (1931–1999)</vt:lpstr>
      <vt:lpstr>Asca Rampini  (1931–1999)</vt:lpstr>
      <vt:lpstr>Asca Rampini (1931–1999)</vt:lpstr>
      <vt:lpstr>Asca Rampini  (1931–1999)</vt:lpstr>
      <vt:lpstr>Erweiterung von Ortiz‘ Konzept</vt:lpstr>
      <vt:lpstr>„Was ihnen hoch zum Lobe spricht, fiel reichlich Euch zur Gunst.“ </vt:lpstr>
      <vt:lpstr>PowerPoint-Präsentation</vt:lpstr>
      <vt:lpstr>Was ist Kultur?</vt:lpstr>
      <vt:lpstr>Wolfgang Welsch‘s Konzept der Transkulturalität</vt:lpstr>
      <vt:lpstr>Multikulturalität</vt:lpstr>
      <vt:lpstr>Interkulturalität</vt:lpstr>
      <vt:lpstr>Ihre Leistung zur Kohäsion</vt:lpstr>
      <vt:lpstr>PowerPoint-Präsentation</vt:lpstr>
      <vt:lpstr>Kulturelle Botschafter in Sachen Militär-/Blasmusik am Beispiel Luxemburg</vt:lpstr>
    </vt:vector>
  </TitlesOfParts>
  <Manager/>
  <Company>université du Luxembourg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Damien Sagrillo</dc:creator>
  <cp:keywords>FLSHASe, presentation, powerpoint</cp:keywords>
  <dc:description/>
  <cp:lastModifiedBy>Damien Francois SAGRILLO</cp:lastModifiedBy>
  <cp:revision>361</cp:revision>
  <cp:lastPrinted>2018-01-17T11:40:11Z</cp:lastPrinted>
  <dcterms:created xsi:type="dcterms:W3CDTF">2008-06-13T07:46:09Z</dcterms:created>
  <dcterms:modified xsi:type="dcterms:W3CDTF">2019-09-09T08:57:12Z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_x0020_Category">
    <vt:lpwstr/>
  </property>
  <property fmtid="{D5CDD505-2E9C-101B-9397-08002B2CF9AE}" pid="3" name="The_x0020_University">
    <vt:lpwstr/>
  </property>
</Properties>
</file>