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45" r:id="rId3"/>
    <p:sldId id="344" r:id="rId4"/>
    <p:sldId id="352" r:id="rId5"/>
    <p:sldId id="323" r:id="rId6"/>
    <p:sldId id="353" r:id="rId7"/>
    <p:sldId id="340" r:id="rId8"/>
    <p:sldId id="357" r:id="rId9"/>
    <p:sldId id="358" r:id="rId10"/>
    <p:sldId id="320" r:id="rId11"/>
    <p:sldId id="363" r:id="rId12"/>
    <p:sldId id="360" r:id="rId13"/>
    <p:sldId id="361" r:id="rId14"/>
    <p:sldId id="347" r:id="rId15"/>
    <p:sldId id="362" r:id="rId16"/>
    <p:sldId id="364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8">
          <p15:clr>
            <a:srgbClr val="A4A3A4"/>
          </p15:clr>
        </p15:guide>
        <p15:guide id="2" pos="395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09" autoAdjust="0"/>
    <p:restoredTop sz="89374" autoAdjust="0"/>
  </p:normalViewPr>
  <p:slideViewPr>
    <p:cSldViewPr snapToGrid="0" snapToObjects="1" showGuides="1">
      <p:cViewPr varScale="1">
        <p:scale>
          <a:sx n="93" d="100"/>
          <a:sy n="93" d="100"/>
        </p:scale>
        <p:origin x="331" y="82"/>
      </p:cViewPr>
      <p:guideLst>
        <p:guide orient="horz" pos="2158"/>
        <p:guide pos="3951"/>
      </p:guideLst>
    </p:cSldViewPr>
  </p:slideViewPr>
  <p:outlineViewPr>
    <p:cViewPr>
      <p:scale>
        <a:sx n="33" d="100"/>
        <a:sy n="33" d="100"/>
      </p:scale>
      <p:origin x="0" y="-2978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C21659-8518-0543-9D40-646EEE1096AD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46E291-4441-1A4B-BFD0-9295238D3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0769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E12930-DA5C-FA43-BD7A-0B1C8A78E1CA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E1F048-0B42-8A4A-B393-585D25814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2850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1F048-0B42-8A4A-B393-585D258143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6270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1F048-0B42-8A4A-B393-585D258143E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6052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1F048-0B42-8A4A-B393-585D258143E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3915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1F048-0B42-8A4A-B393-585D258143E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2453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1F048-0B42-8A4A-B393-585D258143E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071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1F048-0B42-8A4A-B393-585D258143E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243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indent="-228600">
              <a:buAutoNum type="arabicParenR"/>
            </a:pPr>
            <a:endParaRPr lang="de-DE" b="0"/>
          </a:p>
          <a:p>
            <a:pPr marL="0" indent="0">
              <a:buNone/>
            </a:pPr>
            <a:endParaRPr lang="de-DE" b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1F048-0B42-8A4A-B393-585D258143E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0598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1F048-0B42-8A4A-B393-585D258143E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1824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1F048-0B42-8A4A-B393-585D258143E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2888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1F048-0B42-8A4A-B393-585D258143E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6460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1F048-0B42-8A4A-B393-585D258143E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52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1F048-0B42-8A4A-B393-585D258143E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6286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1F048-0B42-8A4A-B393-585D258143E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941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http://www.uni.lu/intranet/images/logonom_100x90.jpg" TargetMode="Externa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6019A-7915-C447-A564-02D46EB85B0C}" type="datetime1">
              <a:rPr lang="de-LU" smtClean="0"/>
              <a:t>10.05.2019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0D45-E6CD-1E47-8700-F1192548FD5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http://www.uni.lu/intranet/images/logonom_100x90.jpg"/>
          <p:cNvPicPr>
            <a:picLocks noChangeAspect="1" noChangeArrowheads="1"/>
          </p:cNvPicPr>
          <p:nvPr userDrawn="1"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0" y="6000750"/>
            <a:ext cx="9525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6052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FE5F-7C0A-B444-8941-9E35B3ACB0AB}" type="datetime1">
              <a:rPr lang="de-LU" smtClean="0"/>
              <a:t>10.05.2019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0D45-E6CD-1E47-8700-F1192548F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486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5A89-572E-624F-866B-3F6072341E1A}" type="datetime1">
              <a:rPr lang="de-LU" smtClean="0"/>
              <a:t>10.05.2019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0D45-E6CD-1E47-8700-F1192548F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296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Courier New" panose="02070309020205020404" pitchFamily="49" charset="0"/>
              <a:buChar char="o"/>
              <a:defRPr/>
            </a:lvl4pPr>
          </a:lstStyle>
          <a:p>
            <a:pPr lvl="0"/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styles</a:t>
            </a:r>
            <a:endParaRPr lang="de-DE" dirty="0"/>
          </a:p>
          <a:p>
            <a:pPr lvl="1"/>
            <a:r>
              <a:rPr lang="de-DE" dirty="0"/>
              <a:t>Second </a:t>
            </a:r>
            <a:r>
              <a:rPr lang="de-DE" dirty="0" err="1"/>
              <a:t>level</a:t>
            </a:r>
            <a:endParaRPr lang="de-DE" dirty="0"/>
          </a:p>
          <a:p>
            <a:pPr lvl="2"/>
            <a:r>
              <a:rPr lang="de-DE" dirty="0"/>
              <a:t>Third </a:t>
            </a:r>
            <a:r>
              <a:rPr lang="de-DE" dirty="0" err="1"/>
              <a:t>level</a:t>
            </a:r>
            <a:endParaRPr lang="de-DE" dirty="0"/>
          </a:p>
          <a:p>
            <a:pPr lvl="3"/>
            <a:r>
              <a:rPr lang="de-DE" dirty="0" err="1"/>
              <a:t>Fourth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4"/>
            <a:r>
              <a:rPr lang="de-DE" dirty="0" err="1"/>
              <a:t>Fifth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65F2E-8CE1-2540-AA1A-1BC0031714CF}" type="datetime1">
              <a:rPr lang="de-LU" smtClean="0"/>
              <a:t>10.05.2019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0D45-E6CD-1E47-8700-F1192548F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410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533A4-CA86-7C43-99DD-3CBE376F2215}" type="datetime1">
              <a:rPr lang="de-LU" smtClean="0"/>
              <a:t>10.05.2019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0D45-E6CD-1E47-8700-F1192548F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881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5ECD-FEA4-ED45-B9F5-C5FA87292EF2}" type="datetime1">
              <a:rPr lang="de-LU" smtClean="0"/>
              <a:t>10.05.2019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0D45-E6CD-1E47-8700-F1192548F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105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A0BDF-CC5A-B245-9438-2D4D2F52566B}" type="datetime1">
              <a:rPr lang="de-LU" smtClean="0"/>
              <a:t>10.05.2019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0D45-E6CD-1E47-8700-F1192548F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111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46E21-F711-FD46-AF92-6FCC1EDA4FCB}" type="datetime1">
              <a:rPr lang="de-LU" smtClean="0"/>
              <a:t>10.05.2019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0D45-E6CD-1E47-8700-F1192548F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663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207C1-BD65-264D-99FA-5B7DB6354F63}" type="datetime1">
              <a:rPr lang="de-LU" smtClean="0"/>
              <a:t>10.05.2019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0D45-E6CD-1E47-8700-F1192548F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199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FA61F-7EE6-5B43-95BB-76B74F791F8A}" type="datetime1">
              <a:rPr lang="de-LU" smtClean="0"/>
              <a:t>10.05.2019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0D45-E6CD-1E47-8700-F1192548F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739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F1091-DB3A-CA4D-B779-4880A8579469}" type="datetime1">
              <a:rPr lang="de-LU" smtClean="0"/>
              <a:t>10.05.2019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0D45-E6CD-1E47-8700-F1192548F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0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http://www.uni.lu/intranet/images/logonom_100x90.jp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338FB-09AE-7B41-B12F-BACB6C0C9E01}" type="datetime1">
              <a:rPr lang="de-LU" smtClean="0"/>
              <a:t>10.05.2019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50D45-E6CD-1E47-8700-F1192548FD5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http://www.uni.lu/intranet/images/logonom_100x90.jpg"/>
          <p:cNvPicPr>
            <a:picLocks noChangeAspect="1" noChangeArrowheads="1"/>
          </p:cNvPicPr>
          <p:nvPr userDrawn="1"/>
        </p:nvPicPr>
        <p:blipFill>
          <a:blip r:embed="rId13" r:link="rId14"/>
          <a:srcRect/>
          <a:stretch>
            <a:fillRect/>
          </a:stretch>
        </p:blipFill>
        <p:spPr bwMode="auto">
          <a:xfrm>
            <a:off x="0" y="6000750"/>
            <a:ext cx="9525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11970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640991"/>
            <a:ext cx="7772400" cy="1470025"/>
          </a:xfrm>
        </p:spPr>
        <p:txBody>
          <a:bodyPr>
            <a:normAutofit/>
          </a:bodyPr>
          <a:lstStyle/>
          <a:p>
            <a:r>
              <a:rPr lang="de-DE" b="1" dirty="0"/>
              <a:t>Über Bildungskategorien </a:t>
            </a:r>
            <a:br>
              <a:rPr lang="de-DE" b="1" dirty="0"/>
            </a:br>
            <a:r>
              <a:rPr lang="de-DE" b="1" dirty="0"/>
              <a:t>in der „Community Music“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2285999" y="512798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de-CH" dirty="0"/>
              <a:t>Damien </a:t>
            </a:r>
            <a:r>
              <a:rPr lang="de-CH" dirty="0" err="1"/>
              <a:t>Sagrillo</a:t>
            </a:r>
            <a:r>
              <a:rPr lang="de-CH" dirty="0"/>
              <a:t/>
            </a:r>
            <a:br>
              <a:rPr lang="de-CH" dirty="0"/>
            </a:br>
            <a:r>
              <a:rPr lang="de-CH" dirty="0" err="1"/>
              <a:t>Université</a:t>
            </a:r>
            <a:r>
              <a:rPr lang="de-CH" dirty="0"/>
              <a:t> du Luxembourg</a:t>
            </a:r>
          </a:p>
          <a:p>
            <a:pPr algn="ctr"/>
            <a:endParaRPr lang="de-CH" dirty="0"/>
          </a:p>
          <a:p>
            <a:pPr algn="ctr"/>
            <a:r>
              <a:rPr lang="de-CH" dirty="0" err="1" smtClean="0"/>
              <a:t>Oberwölz</a:t>
            </a:r>
            <a:r>
              <a:rPr lang="de-CH" dirty="0" smtClean="0"/>
              <a:t>, 28. April 2019</a:t>
            </a:r>
            <a:endParaRPr lang="de-CH" dirty="0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478631" y="2743200"/>
            <a:ext cx="8186737" cy="1752600"/>
          </a:xfrm>
        </p:spPr>
        <p:txBody>
          <a:bodyPr>
            <a:normAutofit/>
          </a:bodyPr>
          <a:lstStyle/>
          <a:p>
            <a:r>
              <a:rPr lang="en-GB" b="1" dirty="0" err="1" smtClean="0"/>
              <a:t>Überlegungen</a:t>
            </a:r>
            <a:r>
              <a:rPr lang="en-GB" b="1" dirty="0" smtClean="0"/>
              <a:t> </a:t>
            </a:r>
            <a:r>
              <a:rPr lang="en-GB" b="1" dirty="0" err="1" smtClean="0"/>
              <a:t>zur</a:t>
            </a:r>
            <a:r>
              <a:rPr lang="en-GB" b="1" dirty="0" smtClean="0"/>
              <a:t> </a:t>
            </a:r>
            <a:r>
              <a:rPr lang="en-GB" b="1" dirty="0" err="1" smtClean="0"/>
              <a:t>Ausbildung</a:t>
            </a:r>
            <a:r>
              <a:rPr lang="en-GB" b="1" dirty="0" smtClean="0"/>
              <a:t> in der </a:t>
            </a:r>
            <a:r>
              <a:rPr lang="en-GB" b="1" dirty="0" err="1" smtClean="0"/>
              <a:t>Blasmusik</a:t>
            </a:r>
            <a:r>
              <a:rPr lang="de-DE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3429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85787" y="1600200"/>
            <a:ext cx="8229600" cy="5121275"/>
          </a:xfrm>
        </p:spPr>
        <p:txBody>
          <a:bodyPr>
            <a:normAutofit/>
          </a:bodyPr>
          <a:lstStyle/>
          <a:p>
            <a:r>
              <a:rPr lang="de-DE" dirty="0" smtClean="0"/>
              <a:t>Verknüpfung der Lernkategorien mit CM</a:t>
            </a:r>
          </a:p>
          <a:p>
            <a:r>
              <a:rPr lang="de-DE" dirty="0" smtClean="0"/>
              <a:t>Musikvereine gibt es in fast allen Ländern Europas</a:t>
            </a:r>
          </a:p>
          <a:p>
            <a:r>
              <a:rPr lang="de-DE" dirty="0" smtClean="0"/>
              <a:t>Aber: Der Gesellschaftsaspekt bedingt eine statuarische Struktur</a:t>
            </a:r>
          </a:p>
          <a:p>
            <a:r>
              <a:rPr lang="de-DE" dirty="0" smtClean="0"/>
              <a:t>Oft/Generell (?) werden Musikvereine durch die Stadt- und Gemeindeverwaltungen unterstützt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0D45-E6CD-1E47-8700-F1192548FD56}" type="slidenum">
              <a:rPr lang="de-DE" smtClean="0"/>
              <a:t>10</a:t>
            </a:fld>
            <a:endParaRPr lang="de-DE" dirty="0"/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0" y="108728"/>
            <a:ext cx="91439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/>
              <a:t>Exemplifizierung</a:t>
            </a:r>
            <a:br>
              <a:rPr lang="de-DE" dirty="0" smtClean="0"/>
            </a:br>
            <a:r>
              <a:rPr lang="de-DE" dirty="0" smtClean="0"/>
              <a:t>Die Amateurblasmusik (1)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86241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thruBlk="1"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959082" y="6361016"/>
            <a:ext cx="2133600" cy="365125"/>
          </a:xfrm>
        </p:spPr>
        <p:txBody>
          <a:bodyPr/>
          <a:lstStyle/>
          <a:p>
            <a:fld id="{5D850D45-E6CD-1E47-8700-F1192548FD56}" type="slidenum">
              <a:rPr lang="fr-FR" smtClean="0"/>
              <a:t>11</a:t>
            </a:fld>
            <a:endParaRPr lang="fr-FR"/>
          </a:p>
        </p:txBody>
      </p:sp>
      <p:sp>
        <p:nvSpPr>
          <p:cNvPr id="6" name="Inhaltsplatzhalter 2"/>
          <p:cNvSpPr txBox="1">
            <a:spLocks/>
          </p:cNvSpPr>
          <p:nvPr/>
        </p:nvSpPr>
        <p:spPr>
          <a:xfrm>
            <a:off x="723123" y="1307518"/>
            <a:ext cx="8229600" cy="51212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/>
              <a:t>Zeitlich ablaufender Prozess</a:t>
            </a:r>
          </a:p>
          <a:p>
            <a:pPr lvl="4"/>
            <a:r>
              <a:rPr lang="de-DE" dirty="0" smtClean="0"/>
              <a:t>Interview durchgeführt von Philippe </a:t>
            </a:r>
            <a:r>
              <a:rPr lang="de-DE" dirty="0" err="1" smtClean="0"/>
              <a:t>Gumplowicz</a:t>
            </a:r>
            <a:endParaRPr lang="de-DE" dirty="0" smtClean="0"/>
          </a:p>
          <a:p>
            <a:pPr lvl="1"/>
            <a:r>
              <a:rPr lang="de-DE" dirty="0" smtClean="0"/>
              <a:t>Anfänge als Autodidakt </a:t>
            </a:r>
            <a:r>
              <a:rPr lang="de-DE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=&gt; </a:t>
            </a:r>
            <a:r>
              <a:rPr lang="de-DE" b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appr</a:t>
            </a:r>
            <a:r>
              <a:rPr lang="de-DE" b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. </a:t>
            </a:r>
            <a:r>
              <a:rPr lang="de-DE" b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informel</a:t>
            </a:r>
            <a:endParaRPr lang="de-DE" b="1" dirty="0" smtClean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lvl="1"/>
            <a:r>
              <a:rPr lang="de-DE" dirty="0" smtClean="0"/>
              <a:t>Lernen durch Nachmachen, durch mündliche Überlieferung wie bei Volksliedern </a:t>
            </a:r>
            <a:r>
              <a:rPr lang="de-D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=&gt; </a:t>
            </a:r>
            <a:r>
              <a:rPr lang="de-DE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appr</a:t>
            </a:r>
            <a:r>
              <a:rPr lang="de-D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. </a:t>
            </a:r>
            <a:r>
              <a:rPr lang="de-DE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informel</a:t>
            </a:r>
            <a:endParaRPr lang="de-DE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lvl="1"/>
            <a:r>
              <a:rPr lang="de-DE" dirty="0" smtClean="0"/>
              <a:t>Notwendigkeit, Blasmusik in ein didaktisches System zu integrieren </a:t>
            </a:r>
            <a:r>
              <a:rPr lang="de-D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=&gt; </a:t>
            </a:r>
            <a:r>
              <a:rPr lang="de-DE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appr</a:t>
            </a:r>
            <a:r>
              <a:rPr lang="de-D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. non-formel</a:t>
            </a:r>
          </a:p>
          <a:p>
            <a:pPr lvl="1"/>
            <a:r>
              <a:rPr lang="de-DE" dirty="0" smtClean="0"/>
              <a:t>Gemeinsame Praxis des Musizierens im Musikverein, nach organisierter Instrumentalausbildung </a:t>
            </a:r>
            <a:r>
              <a:rPr lang="de-D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=&gt; </a:t>
            </a:r>
            <a:r>
              <a:rPr lang="de-DE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appr</a:t>
            </a:r>
            <a:r>
              <a:rPr lang="de-D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. </a:t>
            </a:r>
            <a:r>
              <a:rPr lang="de-DE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informel</a:t>
            </a:r>
            <a:r>
              <a:rPr lang="de-D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et </a:t>
            </a:r>
            <a:r>
              <a:rPr lang="de-DE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appr</a:t>
            </a:r>
            <a:r>
              <a:rPr lang="de-DE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. non-formel</a:t>
            </a:r>
          </a:p>
        </p:txBody>
      </p:sp>
      <p:sp>
        <p:nvSpPr>
          <p:cNvPr id="7" name="Inhaltsplatzhalter 2"/>
          <p:cNvSpPr txBox="1">
            <a:spLocks/>
          </p:cNvSpPr>
          <p:nvPr/>
        </p:nvSpPr>
        <p:spPr>
          <a:xfrm>
            <a:off x="723123" y="1307518"/>
            <a:ext cx="8229600" cy="51212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/>
              <a:t>Zeitlich ablaufender Prozess</a:t>
            </a:r>
          </a:p>
          <a:p>
            <a:pPr lvl="4"/>
            <a:r>
              <a:rPr lang="de-DE" dirty="0" smtClean="0"/>
              <a:t>Interview durchgeführt von Philippe </a:t>
            </a:r>
            <a:r>
              <a:rPr lang="de-DE" dirty="0" err="1" smtClean="0"/>
              <a:t>Gumplowicz</a:t>
            </a:r>
            <a:endParaRPr lang="de-DE" dirty="0" smtClean="0"/>
          </a:p>
          <a:p>
            <a:pPr lvl="1"/>
            <a:r>
              <a:rPr lang="de-DE" dirty="0" smtClean="0"/>
              <a:t>Anfänge als Autodidakt </a:t>
            </a:r>
            <a:r>
              <a:rPr lang="de-DE" b="1" dirty="0" smtClean="0">
                <a:solidFill>
                  <a:srgbClr val="FF0000"/>
                </a:solidFill>
              </a:rPr>
              <a:t>=&gt; informelle Bildung</a:t>
            </a:r>
          </a:p>
          <a:p>
            <a:pPr lvl="1"/>
            <a:r>
              <a:rPr lang="de-DE" dirty="0" smtClean="0"/>
              <a:t>Lernen durch Nachmachen, durch mündliche Überlieferung wie bei </a:t>
            </a:r>
            <a:r>
              <a:rPr lang="de-DE" dirty="0"/>
              <a:t>Volksliedern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b="1" dirty="0">
                <a:solidFill>
                  <a:srgbClr val="FF0000"/>
                </a:solidFill>
              </a:rPr>
              <a:t>=&gt; informelle Bildung</a:t>
            </a:r>
          </a:p>
          <a:p>
            <a:pPr lvl="1"/>
            <a:r>
              <a:rPr lang="de-DE" dirty="0" smtClean="0"/>
              <a:t>Notwendigkeit, Blasmusik in ein didaktisches System zu integrieren </a:t>
            </a:r>
            <a:r>
              <a:rPr lang="de-DE" b="1" dirty="0">
                <a:solidFill>
                  <a:srgbClr val="FF0000"/>
                </a:solidFill>
              </a:rPr>
              <a:t>=&gt; non-formale Bildung</a:t>
            </a:r>
          </a:p>
          <a:p>
            <a:pPr lvl="1"/>
            <a:r>
              <a:rPr lang="de-DE" dirty="0" smtClean="0"/>
              <a:t>Gemeinsame Praxis des Musizierens im Musikverein, nach organisierter Instrumentalausbildung </a:t>
            </a:r>
            <a:r>
              <a:rPr lang="de-DE" b="1" dirty="0">
                <a:solidFill>
                  <a:srgbClr val="FF0000"/>
                </a:solidFill>
              </a:rPr>
              <a:t>=&gt; non-formale Bildung</a:t>
            </a:r>
            <a:r>
              <a:rPr lang="de-DE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. non-formel</a:t>
            </a:r>
            <a:endParaRPr lang="de-DE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0" y="108728"/>
            <a:ext cx="91439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/>
              <a:t>Exemplifizierung</a:t>
            </a:r>
            <a:br>
              <a:rPr lang="de-DE" dirty="0" smtClean="0"/>
            </a:br>
            <a:r>
              <a:rPr lang="de-DE" dirty="0" smtClean="0"/>
              <a:t>Die Amateurblasmusik (2)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7763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thruBlk="1"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85787" y="1840346"/>
            <a:ext cx="8229600" cy="4217554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Die « </a:t>
            </a:r>
            <a:r>
              <a:rPr lang="fr-FR" dirty="0" err="1" smtClean="0"/>
              <a:t>Pädagogik</a:t>
            </a:r>
            <a:r>
              <a:rPr lang="fr-FR" dirty="0" smtClean="0"/>
              <a:t> der </a:t>
            </a:r>
            <a:r>
              <a:rPr lang="fr-FR" dirty="0" err="1" smtClean="0"/>
              <a:t>kollektiven</a:t>
            </a:r>
            <a:r>
              <a:rPr lang="fr-FR" dirty="0" smtClean="0"/>
              <a:t> </a:t>
            </a:r>
            <a:r>
              <a:rPr lang="fr-FR" dirty="0" err="1" smtClean="0"/>
              <a:t>Musizierpraxis</a:t>
            </a:r>
            <a:r>
              <a:rPr lang="fr-FR" dirty="0" smtClean="0"/>
              <a:t> »</a:t>
            </a:r>
          </a:p>
          <a:p>
            <a:pPr lvl="2"/>
            <a:r>
              <a:rPr lang="fr-FR" dirty="0" smtClean="0"/>
              <a:t>La </a:t>
            </a:r>
            <a:r>
              <a:rPr lang="fr-FR" dirty="0"/>
              <a:t>« </a:t>
            </a:r>
            <a:r>
              <a:rPr lang="fr-FR" dirty="0" smtClean="0"/>
              <a:t>pédagogie </a:t>
            </a:r>
            <a:r>
              <a:rPr lang="fr-FR" dirty="0"/>
              <a:t>de la vie collective » </a:t>
            </a:r>
            <a:endParaRPr lang="fr-FR" dirty="0" smtClean="0"/>
          </a:p>
          <a:p>
            <a:pPr lvl="4"/>
            <a:r>
              <a:rPr lang="fr-FR" dirty="0" err="1" smtClean="0"/>
              <a:t>Nach</a:t>
            </a:r>
            <a:r>
              <a:rPr lang="fr-FR" dirty="0" smtClean="0"/>
              <a:t> </a:t>
            </a:r>
            <a:r>
              <a:rPr lang="en-GB" dirty="0"/>
              <a:t>Vincent </a:t>
            </a:r>
            <a:r>
              <a:rPr lang="en-GB" dirty="0" smtClean="0"/>
              <a:t>Dubois, </a:t>
            </a:r>
            <a:r>
              <a:rPr lang="en-GB" dirty="0"/>
              <a:t>Jean-</a:t>
            </a:r>
            <a:r>
              <a:rPr lang="en-GB" dirty="0" err="1"/>
              <a:t>Matthieu</a:t>
            </a:r>
            <a:r>
              <a:rPr lang="en-GB" dirty="0"/>
              <a:t> </a:t>
            </a:r>
            <a:r>
              <a:rPr lang="en-GB" dirty="0" err="1" smtClean="0"/>
              <a:t>Méon</a:t>
            </a:r>
            <a:r>
              <a:rPr lang="en-GB" dirty="0" smtClean="0"/>
              <a:t>, </a:t>
            </a:r>
            <a:r>
              <a:rPr lang="en-GB" dirty="0"/>
              <a:t>Emmanuel </a:t>
            </a:r>
            <a:r>
              <a:rPr lang="en-GB" dirty="0" err="1" smtClean="0"/>
              <a:t>Pierru</a:t>
            </a:r>
            <a:endParaRPr lang="fr-FR" dirty="0"/>
          </a:p>
          <a:p>
            <a:pPr lvl="1"/>
            <a:r>
              <a:rPr lang="fr-FR" b="1" dirty="0" smtClean="0">
                <a:solidFill>
                  <a:srgbClr val="FF0000"/>
                </a:solidFill>
              </a:rPr>
              <a:t>Der </a:t>
            </a:r>
            <a:r>
              <a:rPr lang="fr-FR" b="1" dirty="0" err="1" smtClean="0">
                <a:solidFill>
                  <a:srgbClr val="FF0000"/>
                </a:solidFill>
              </a:rPr>
              <a:t>soziale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Effekt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/>
              <a:t>als</a:t>
            </a:r>
            <a:r>
              <a:rPr lang="fr-FR" dirty="0" smtClean="0"/>
              <a:t> </a:t>
            </a:r>
            <a:r>
              <a:rPr lang="fr-FR" dirty="0" err="1" smtClean="0"/>
              <a:t>wünschenswerter</a:t>
            </a:r>
            <a:r>
              <a:rPr lang="fr-FR" dirty="0" smtClean="0"/>
              <a:t> </a:t>
            </a:r>
            <a:r>
              <a:rPr lang="fr-FR" dirty="0" err="1" smtClean="0"/>
              <a:t>Sekundäreffekt</a:t>
            </a:r>
            <a:endParaRPr lang="fr-FR" dirty="0" smtClean="0"/>
          </a:p>
          <a:p>
            <a:pPr lvl="1"/>
            <a:r>
              <a:rPr lang="fr-FR" dirty="0" smtClean="0"/>
              <a:t>Die </a:t>
            </a:r>
            <a:r>
              <a:rPr lang="fr-FR" dirty="0" err="1" smtClean="0"/>
              <a:t>Mitglieder</a:t>
            </a:r>
            <a:r>
              <a:rPr lang="fr-FR" dirty="0" smtClean="0"/>
              <a:t> </a:t>
            </a:r>
            <a:r>
              <a:rPr lang="fr-FR" dirty="0" err="1" smtClean="0"/>
              <a:t>eines</a:t>
            </a:r>
            <a:r>
              <a:rPr lang="fr-FR" dirty="0" smtClean="0"/>
              <a:t> </a:t>
            </a:r>
            <a:r>
              <a:rPr lang="fr-FR" dirty="0" err="1" smtClean="0"/>
              <a:t>Musikvereins</a:t>
            </a:r>
            <a:r>
              <a:rPr lang="fr-FR" dirty="0" smtClean="0"/>
              <a:t> </a:t>
            </a:r>
            <a:r>
              <a:rPr lang="fr-FR" dirty="0" err="1" smtClean="0"/>
              <a:t>sehen</a:t>
            </a:r>
            <a:r>
              <a:rPr lang="fr-FR" dirty="0" smtClean="0"/>
              <a:t> </a:t>
            </a:r>
            <a:r>
              <a:rPr lang="fr-FR" dirty="0" err="1" smtClean="0"/>
              <a:t>sich</a:t>
            </a:r>
            <a:r>
              <a:rPr lang="fr-FR" dirty="0" smtClean="0"/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im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Dienst</a:t>
            </a:r>
            <a:r>
              <a:rPr lang="fr-FR" b="1" dirty="0" smtClean="0">
                <a:solidFill>
                  <a:srgbClr val="FF0000"/>
                </a:solidFill>
              </a:rPr>
              <a:t> des </a:t>
            </a:r>
            <a:r>
              <a:rPr lang="fr-FR" b="1" dirty="0" err="1" smtClean="0">
                <a:solidFill>
                  <a:srgbClr val="FF0000"/>
                </a:solidFill>
              </a:rPr>
              <a:t>Allgemienwesens</a:t>
            </a:r>
            <a:r>
              <a:rPr lang="fr-FR" dirty="0" smtClean="0"/>
              <a:t> und </a:t>
            </a:r>
            <a:r>
              <a:rPr lang="fr-FR" dirty="0" err="1" smtClean="0"/>
              <a:t>verstehen</a:t>
            </a:r>
            <a:r>
              <a:rPr lang="fr-FR" dirty="0" smtClean="0"/>
              <a:t> </a:t>
            </a:r>
            <a:r>
              <a:rPr lang="fr-FR" dirty="0" err="1" smtClean="0"/>
              <a:t>ihren</a:t>
            </a:r>
            <a:r>
              <a:rPr lang="fr-FR" dirty="0" smtClean="0"/>
              <a:t> </a:t>
            </a:r>
            <a:r>
              <a:rPr lang="fr-FR" dirty="0" err="1" smtClean="0"/>
              <a:t>Einsatz</a:t>
            </a:r>
            <a:r>
              <a:rPr lang="fr-FR" dirty="0" smtClean="0"/>
              <a:t> </a:t>
            </a:r>
            <a:r>
              <a:rPr lang="fr-FR" dirty="0" err="1" smtClean="0"/>
              <a:t>auch</a:t>
            </a:r>
            <a:r>
              <a:rPr lang="fr-FR" dirty="0" smtClean="0"/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jenseits</a:t>
            </a:r>
            <a:r>
              <a:rPr lang="fr-FR" b="1" dirty="0" smtClean="0">
                <a:solidFill>
                  <a:srgbClr val="FF0000"/>
                </a:solidFill>
              </a:rPr>
              <a:t> des </a:t>
            </a:r>
            <a:r>
              <a:rPr lang="fr-FR" b="1" dirty="0" err="1" smtClean="0">
                <a:solidFill>
                  <a:srgbClr val="FF0000"/>
                </a:solidFill>
              </a:rPr>
              <a:t>gemeinsamen</a:t>
            </a:r>
            <a:r>
              <a:rPr lang="fr-FR" b="1" dirty="0" smtClean="0">
                <a:solidFill>
                  <a:srgbClr val="FF0000"/>
                </a:solidFill>
              </a:rPr>
              <a:t> und </a:t>
            </a:r>
            <a:r>
              <a:rPr lang="fr-FR" b="1" dirty="0" err="1" smtClean="0">
                <a:solidFill>
                  <a:srgbClr val="FF0000"/>
                </a:solidFill>
              </a:rPr>
              <a:t>gemeinschaftlichen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Musizierens</a:t>
            </a:r>
            <a:endParaRPr lang="en-GB" b="1" dirty="0" smtClean="0">
              <a:solidFill>
                <a:srgbClr val="FF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0D45-E6CD-1E47-8700-F1192548FD56}" type="slidenum">
              <a:rPr lang="fr-FR" smtClean="0"/>
              <a:t>12</a:t>
            </a:fld>
            <a:endParaRPr lang="fr-FR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-65315" y="127390"/>
            <a:ext cx="91439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/>
              <a:t>Exemplifizierung</a:t>
            </a:r>
            <a:br>
              <a:rPr lang="de-DE" dirty="0" smtClean="0"/>
            </a:br>
            <a:r>
              <a:rPr lang="de-DE" dirty="0" smtClean="0"/>
              <a:t>Die Amateurblasmusik (3)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75253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thruBlk="1"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85787" y="1840345"/>
            <a:ext cx="8229600" cy="4355181"/>
          </a:xfrm>
        </p:spPr>
        <p:txBody>
          <a:bodyPr>
            <a:normAutofit/>
          </a:bodyPr>
          <a:lstStyle/>
          <a:p>
            <a:r>
              <a:rPr lang="de-DE" dirty="0" smtClean="0"/>
              <a:t>Die Blasorchester im nordamerikanischen </a:t>
            </a:r>
            <a:r>
              <a:rPr lang="de-DE" dirty="0" err="1" smtClean="0"/>
              <a:t>Schulsysetm</a:t>
            </a:r>
            <a:endParaRPr lang="de-DE" dirty="0" smtClean="0"/>
          </a:p>
          <a:p>
            <a:pPr lvl="1"/>
            <a:r>
              <a:rPr lang="de-DE" dirty="0" err="1" smtClean="0"/>
              <a:t>Middle</a:t>
            </a:r>
            <a:r>
              <a:rPr lang="de-DE" dirty="0" smtClean="0"/>
              <a:t> School Band</a:t>
            </a:r>
          </a:p>
          <a:p>
            <a:pPr lvl="1"/>
            <a:r>
              <a:rPr lang="de-DE" dirty="0" smtClean="0"/>
              <a:t>High School Band</a:t>
            </a:r>
          </a:p>
          <a:p>
            <a:pPr lvl="1"/>
            <a:r>
              <a:rPr lang="de-DE" dirty="0" smtClean="0"/>
              <a:t>College Band</a:t>
            </a:r>
          </a:p>
          <a:p>
            <a:r>
              <a:rPr lang="de-DE" dirty="0" smtClean="0"/>
              <a:t>Die « Bläserklassen » in Deutschland</a:t>
            </a:r>
          </a:p>
          <a:p>
            <a:r>
              <a:rPr lang="de-DE" dirty="0" smtClean="0"/>
              <a:t>Die « </a:t>
            </a:r>
            <a:r>
              <a:rPr lang="de-DE" dirty="0" err="1" smtClean="0"/>
              <a:t>Orchestres</a:t>
            </a:r>
            <a:r>
              <a:rPr lang="de-DE" dirty="0" smtClean="0"/>
              <a:t> à </a:t>
            </a:r>
            <a:r>
              <a:rPr lang="de-DE" dirty="0" err="1" smtClean="0"/>
              <a:t>l’école</a:t>
            </a:r>
            <a:r>
              <a:rPr lang="de-DE" dirty="0" smtClean="0"/>
              <a:t> »</a:t>
            </a:r>
          </a:p>
          <a:p>
            <a:pPr lvl="4"/>
            <a:r>
              <a:rPr lang="de-DE" dirty="0" err="1" smtClean="0"/>
              <a:t>Terrien</a:t>
            </a:r>
            <a:r>
              <a:rPr lang="de-DE" dirty="0" smtClean="0"/>
              <a:t> 2019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0D45-E6CD-1E47-8700-F1192548FD56}" type="slidenum">
              <a:rPr lang="de-DE" smtClean="0"/>
              <a:t>13</a:t>
            </a:fld>
            <a:endParaRPr lang="de-DE" dirty="0"/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0" y="146051"/>
            <a:ext cx="91439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/>
              <a:t>Exemplifizierung</a:t>
            </a:r>
            <a:br>
              <a:rPr lang="de-DE" dirty="0" smtClean="0"/>
            </a:br>
            <a:r>
              <a:rPr lang="de-DE" dirty="0" smtClean="0"/>
              <a:t>Blasmusik mit pädagogischem Anspruch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02032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thruBlk="1"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"/>
            <a:ext cx="731056" cy="5874327"/>
          </a:xfrm>
        </p:spPr>
        <p:txBody>
          <a:bodyPr>
            <a:normAutofit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R</a:t>
            </a:r>
            <a:br>
              <a:rPr lang="de-DE" dirty="0" smtClean="0">
                <a:solidFill>
                  <a:srgbClr val="FF0000"/>
                </a:solidFill>
              </a:rPr>
            </a:br>
            <a:r>
              <a:rPr lang="de-DE" dirty="0" smtClean="0">
                <a:solidFill>
                  <a:srgbClr val="FF0000"/>
                </a:solidFill>
              </a:rPr>
              <a:t>e</a:t>
            </a:r>
            <a:br>
              <a:rPr lang="de-DE" dirty="0" smtClean="0">
                <a:solidFill>
                  <a:srgbClr val="FF0000"/>
                </a:solidFill>
              </a:rPr>
            </a:br>
            <a:r>
              <a:rPr lang="de-DE" dirty="0" smtClean="0">
                <a:solidFill>
                  <a:srgbClr val="FF0000"/>
                </a:solidFill>
              </a:rPr>
              <a:t>s</a:t>
            </a:r>
            <a:br>
              <a:rPr lang="de-DE" dirty="0" smtClean="0">
                <a:solidFill>
                  <a:srgbClr val="FF0000"/>
                </a:solidFill>
              </a:rPr>
            </a:br>
            <a:r>
              <a:rPr lang="de-DE" dirty="0" err="1" smtClean="0">
                <a:solidFill>
                  <a:srgbClr val="FF0000"/>
                </a:solidFill>
              </a:rPr>
              <a:t>ümee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0D45-E6CD-1E47-8700-F1192548FD56}" type="slidenum">
              <a:rPr lang="de-DE" smtClean="0">
                <a:latin typeface="+mj-lt"/>
              </a:rPr>
              <a:t>14</a:t>
            </a:fld>
            <a:endParaRPr lang="de-DE" dirty="0"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45033" y="6255435"/>
            <a:ext cx="79182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b="1" dirty="0" smtClean="0">
                <a:solidFill>
                  <a:srgbClr val="FF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Synoptik: Grad an Gemeinschaftsinteresse und Grad des Lernens (1)</a:t>
            </a:r>
            <a:endParaRPr lang="de-DE" sz="2000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4389312"/>
              </p:ext>
            </p:extLst>
          </p:nvPr>
        </p:nvGraphicFramePr>
        <p:xfrm>
          <a:off x="559335" y="349522"/>
          <a:ext cx="7982839" cy="58266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Document" r:id="rId4" imgW="6118475" imgH="4466146" progId="Word.Document.12">
                  <p:embed/>
                </p:oleObj>
              </mc:Choice>
              <mc:Fallback>
                <p:oleObj name="Document" r:id="rId4" imgW="6118475" imgH="446614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59335" y="349522"/>
                        <a:ext cx="7982839" cy="58266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52214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thruBlk="1"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"/>
            <a:ext cx="731056" cy="5874327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Re</a:t>
            </a:r>
            <a:br>
              <a:rPr lang="en-GB" dirty="0" smtClean="0">
                <a:solidFill>
                  <a:srgbClr val="FF0000"/>
                </a:solidFill>
              </a:rPr>
            </a:br>
            <a:r>
              <a:rPr lang="en-GB" dirty="0" smtClean="0">
                <a:solidFill>
                  <a:srgbClr val="FF0000"/>
                </a:solidFill>
              </a:rPr>
              <a:t>s</a:t>
            </a:r>
            <a:br>
              <a:rPr lang="en-GB" dirty="0" smtClean="0">
                <a:solidFill>
                  <a:srgbClr val="FF0000"/>
                </a:solidFill>
              </a:rPr>
            </a:br>
            <a:r>
              <a:rPr lang="en-GB" dirty="0" err="1" smtClean="0">
                <a:solidFill>
                  <a:srgbClr val="FF0000"/>
                </a:solidFill>
              </a:rPr>
              <a:t>ümee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0D45-E6CD-1E47-8700-F1192548FD56}" type="slidenum">
              <a:rPr lang="en-GB" smtClean="0">
                <a:latin typeface="+mj-lt"/>
              </a:rPr>
              <a:t>15</a:t>
            </a:fld>
            <a:endParaRPr lang="en-GB"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84992" y="6257835"/>
            <a:ext cx="79182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b="1" dirty="0" smtClean="0">
                <a:solidFill>
                  <a:srgbClr val="FF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Synoptik: Grad an Gemeinschaftsinteresse und Grad des Lernens (2)</a:t>
            </a:r>
            <a:endParaRPr lang="de-DE" sz="2000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6613256"/>
              </p:ext>
            </p:extLst>
          </p:nvPr>
        </p:nvGraphicFramePr>
        <p:xfrm>
          <a:off x="731056" y="1180322"/>
          <a:ext cx="8076573" cy="45580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Document" r:id="rId3" imgW="6118475" imgH="3452617" progId="Word.Document.12">
                  <p:embed/>
                </p:oleObj>
              </mc:Choice>
              <mc:Fallback>
                <p:oleObj name="Document" r:id="rId3" imgW="6118475" imgH="345261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1056" y="1180322"/>
                        <a:ext cx="8076573" cy="45580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4235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thruBlk="1"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457950" y="5721976"/>
            <a:ext cx="1543050" cy="273844"/>
          </a:xfrm>
          <a:prstGeom prst="rect">
            <a:avLst/>
          </a:prstGeom>
        </p:spPr>
        <p:txBody>
          <a:bodyPr/>
          <a:lstStyle/>
          <a:p>
            <a:fld id="{E675D374-3F58-48B2-80A0-A4D81EDDE988}" type="slidenum">
              <a:rPr lang="en-US" smtClean="0"/>
              <a:t>16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195736" y="4361961"/>
            <a:ext cx="4800600" cy="1314450"/>
          </a:xfrm>
          <a:prstGeom prst="rect">
            <a:avLst/>
          </a:prstGeom>
        </p:spPr>
        <p:txBody>
          <a:bodyPr/>
          <a:lstStyle>
            <a:lvl1pPr marL="228600" indent="-228600" algn="l" rtl="0" eaLnBrk="1" fontAlgn="base" hangingPunct="1"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charset="0"/>
              <a:buChar char="n"/>
              <a:defRPr sz="2000" kern="1200">
                <a:solidFill>
                  <a:srgbClr val="595959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7ACBE0"/>
              </a:buClr>
              <a:buSzPct val="75000"/>
              <a:buFont typeface="Wingdings" charset="0"/>
              <a:buChar char="n"/>
              <a:defRPr kern="1200">
                <a:solidFill>
                  <a:srgbClr val="595959"/>
                </a:solidFill>
                <a:latin typeface="+mn-lt"/>
                <a:ea typeface="ＭＳ Ｐゴシック" charset="0"/>
                <a:cs typeface="+mn-cs"/>
              </a:defRPr>
            </a:lvl2pPr>
            <a:lvl3pPr marL="6858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charset="0"/>
              <a:buChar char="n"/>
              <a:defRPr kern="1200">
                <a:solidFill>
                  <a:srgbClr val="595959"/>
                </a:solidFill>
                <a:latin typeface="+mn-lt"/>
                <a:ea typeface="ＭＳ Ｐゴシック" charset="0"/>
                <a:cs typeface="+mn-cs"/>
              </a:defRPr>
            </a:lvl3pPr>
            <a:lvl4pPr marL="9144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7ACBE0"/>
              </a:buClr>
              <a:buSzPct val="75000"/>
              <a:buFont typeface="Wingdings" charset="0"/>
              <a:buChar char="n"/>
              <a:defRPr kern="1200">
                <a:solidFill>
                  <a:srgbClr val="595959"/>
                </a:solidFill>
                <a:latin typeface="+mn-lt"/>
                <a:ea typeface="ＭＳ Ｐゴシック" charset="0"/>
                <a:cs typeface="+mn-cs"/>
              </a:defRPr>
            </a:lvl4pPr>
            <a:lvl5pPr marL="11430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charset="0"/>
              <a:buChar char="n"/>
              <a:defRPr kern="1200">
                <a:solidFill>
                  <a:srgbClr val="595959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b="1" dirty="0">
                <a:solidFill>
                  <a:srgbClr val="FF6600"/>
                </a:solidFill>
              </a:rPr>
              <a:t>Damien Sagrillo, </a:t>
            </a:r>
            <a:r>
              <a:rPr lang="en-US" sz="1500" b="1" dirty="0" err="1">
                <a:solidFill>
                  <a:srgbClr val="FF6600"/>
                </a:solidFill>
              </a:rPr>
              <a:t>Université</a:t>
            </a:r>
            <a:r>
              <a:rPr lang="en-US" sz="1500" b="1" dirty="0">
                <a:solidFill>
                  <a:srgbClr val="FF6600"/>
                </a:solidFill>
              </a:rPr>
              <a:t> du Luxembourg</a:t>
            </a:r>
          </a:p>
        </p:txBody>
      </p:sp>
      <p:sp>
        <p:nvSpPr>
          <p:cNvPr id="6" name="Rechteck 1"/>
          <p:cNvSpPr/>
          <p:nvPr/>
        </p:nvSpPr>
        <p:spPr>
          <a:xfrm>
            <a:off x="3126298" y="3760907"/>
            <a:ext cx="4254014" cy="553998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127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hu-HU" sz="3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Köszönöm a figyelmet</a:t>
            </a:r>
            <a:endParaRPr lang="de-LU" sz="3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 rot="20504447">
            <a:off x="2768359" y="2864209"/>
            <a:ext cx="3514873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fr-FR" sz="2400" dirty="0"/>
              <a:t>Merci pour votre attention</a:t>
            </a:r>
            <a:endParaRPr lang="de-LU" sz="2400" dirty="0"/>
          </a:p>
        </p:txBody>
      </p:sp>
      <p:sp>
        <p:nvSpPr>
          <p:cNvPr id="8" name="Rechteck 7"/>
          <p:cNvSpPr/>
          <p:nvPr/>
        </p:nvSpPr>
        <p:spPr>
          <a:xfrm rot="2712287">
            <a:off x="4321864" y="2397099"/>
            <a:ext cx="4611723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bliqueBottomRight"/>
            <a:lightRig rig="threePt" dir="t"/>
          </a:scene3d>
          <a:sp3d>
            <a:bevelT prst="relaxedInset"/>
          </a:sp3d>
        </p:spPr>
        <p:txBody>
          <a:bodyPr wrap="square">
            <a:spAutoFit/>
          </a:bodyPr>
          <a:lstStyle/>
          <a:p>
            <a:pPr algn="ctr"/>
            <a:r>
              <a:rPr lang="de-DE" sz="2400" dirty="0">
                <a:solidFill>
                  <a:srgbClr val="C00000"/>
                </a:solidFill>
              </a:rPr>
              <a:t>Danke für Ihre Aufmerksamkeit</a:t>
            </a:r>
            <a:endParaRPr lang="de-LU" sz="2400" dirty="0">
              <a:solidFill>
                <a:srgbClr val="C00000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 rot="20123759">
            <a:off x="1062725" y="1709976"/>
            <a:ext cx="4011939" cy="461665"/>
          </a:xfrm>
          <a:prstGeom prst="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de-LU" sz="2400" dirty="0">
                <a:solidFill>
                  <a:schemeClr val="accent2">
                    <a:lumMod val="75000"/>
                  </a:schemeClr>
                </a:solidFill>
              </a:rPr>
              <a:t>Merci </a:t>
            </a:r>
            <a:r>
              <a:rPr lang="de-LU" sz="2400" dirty="0" err="1">
                <a:solidFill>
                  <a:schemeClr val="accent2">
                    <a:lumMod val="75000"/>
                  </a:schemeClr>
                </a:solidFill>
              </a:rPr>
              <a:t>fir</a:t>
            </a:r>
            <a:r>
              <a:rPr lang="de-LU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LU" sz="2400" dirty="0" err="1">
                <a:solidFill>
                  <a:schemeClr val="accent2">
                    <a:lumMod val="75000"/>
                  </a:schemeClr>
                </a:solidFill>
              </a:rPr>
              <a:t>Äert</a:t>
            </a:r>
            <a:r>
              <a:rPr lang="de-LU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LU" sz="2400" dirty="0" err="1">
                <a:solidFill>
                  <a:schemeClr val="accent2">
                    <a:lumMod val="75000"/>
                  </a:schemeClr>
                </a:solidFill>
              </a:rPr>
              <a:t>Nolauschteren</a:t>
            </a:r>
            <a:endParaRPr lang="de-L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Rechteck 10"/>
          <p:cNvSpPr/>
          <p:nvPr/>
        </p:nvSpPr>
        <p:spPr>
          <a:xfrm rot="19394740">
            <a:off x="1025402" y="2970995"/>
            <a:ext cx="3288558" cy="46166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it-IT" sz="2400" dirty="0">
                <a:solidFill>
                  <a:srgbClr val="FF0000"/>
                </a:solidFill>
              </a:rPr>
              <a:t>Grazie per l'attenzione</a:t>
            </a:r>
            <a:endParaRPr lang="de-LU" sz="2400" dirty="0">
              <a:solidFill>
                <a:srgbClr val="FF0000"/>
              </a:solidFill>
            </a:endParaRPr>
          </a:p>
        </p:txBody>
      </p:sp>
      <p:sp>
        <p:nvSpPr>
          <p:cNvPr id="11" name="Rechteck 9"/>
          <p:cNvSpPr/>
          <p:nvPr/>
        </p:nvSpPr>
        <p:spPr>
          <a:xfrm rot="21239590">
            <a:off x="2797642" y="4843594"/>
            <a:ext cx="4020330" cy="461665"/>
          </a:xfrm>
          <a:prstGeom prst="rect">
            <a:avLst/>
          </a:prstGeom>
          <a:solidFill>
            <a:srgbClr val="92D050"/>
          </a:solidFill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fr-FR" sz="2400" dirty="0" err="1">
                <a:solidFill>
                  <a:schemeClr val="accent1">
                    <a:lumMod val="50000"/>
                  </a:schemeClr>
                </a:solidFill>
              </a:rPr>
              <a:t>Thank</a:t>
            </a:r>
            <a:r>
              <a:rPr lang="fr-FR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r-FR" sz="2400" dirty="0" err="1">
                <a:solidFill>
                  <a:schemeClr val="accent1">
                    <a:lumMod val="50000"/>
                  </a:schemeClr>
                </a:solidFill>
              </a:rPr>
              <a:t>you</a:t>
            </a:r>
            <a:r>
              <a:rPr lang="fr-FR" sz="2400" dirty="0">
                <a:solidFill>
                  <a:schemeClr val="accent1">
                    <a:lumMod val="50000"/>
                  </a:schemeClr>
                </a:solidFill>
              </a:rPr>
              <a:t> for </a:t>
            </a:r>
            <a:r>
              <a:rPr lang="fr-FR" sz="2400" dirty="0" err="1">
                <a:solidFill>
                  <a:schemeClr val="accent1">
                    <a:lumMod val="50000"/>
                  </a:schemeClr>
                </a:solidFill>
              </a:rPr>
              <a:t>your</a:t>
            </a:r>
            <a:r>
              <a:rPr lang="fr-FR" sz="2400" dirty="0">
                <a:solidFill>
                  <a:schemeClr val="accent1">
                    <a:lumMod val="50000"/>
                  </a:schemeClr>
                </a:solidFill>
              </a:rPr>
              <a:t> attention</a:t>
            </a:r>
            <a:endParaRPr lang="de-L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Rechteck 9"/>
          <p:cNvSpPr/>
          <p:nvPr/>
        </p:nvSpPr>
        <p:spPr>
          <a:xfrm rot="252924">
            <a:off x="1628471" y="5741404"/>
            <a:ext cx="4841963" cy="474851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pPr algn="ctr"/>
            <a:r>
              <a:rPr lang="de-DE" dirty="0">
                <a:solidFill>
                  <a:srgbClr val="D2ECB6"/>
                </a:solidFill>
              </a:rPr>
              <a:t>Muchas </a:t>
            </a:r>
            <a:r>
              <a:rPr lang="de-DE" dirty="0" err="1">
                <a:solidFill>
                  <a:srgbClr val="D2ECB6"/>
                </a:solidFill>
              </a:rPr>
              <a:t>gracias</a:t>
            </a:r>
            <a:r>
              <a:rPr lang="de-DE" dirty="0">
                <a:solidFill>
                  <a:srgbClr val="D2ECB6"/>
                </a:solidFill>
              </a:rPr>
              <a:t> </a:t>
            </a:r>
            <a:r>
              <a:rPr lang="de-DE" dirty="0" err="1">
                <a:solidFill>
                  <a:srgbClr val="D2ECB6"/>
                </a:solidFill>
              </a:rPr>
              <a:t>por</a:t>
            </a:r>
            <a:r>
              <a:rPr lang="de-DE" dirty="0">
                <a:solidFill>
                  <a:srgbClr val="D2ECB6"/>
                </a:solidFill>
              </a:rPr>
              <a:t> </a:t>
            </a:r>
            <a:r>
              <a:rPr lang="de-DE" dirty="0" err="1">
                <a:solidFill>
                  <a:srgbClr val="D2ECB6"/>
                </a:solidFill>
              </a:rPr>
              <a:t>su</a:t>
            </a:r>
            <a:r>
              <a:rPr lang="de-DE" dirty="0">
                <a:solidFill>
                  <a:srgbClr val="D2ECB6"/>
                </a:solidFill>
              </a:rPr>
              <a:t>  </a:t>
            </a:r>
            <a:r>
              <a:rPr lang="de-DE" dirty="0" err="1">
                <a:solidFill>
                  <a:srgbClr val="D2ECB6"/>
                </a:solidFill>
              </a:rPr>
              <a:t>atención</a:t>
            </a:r>
            <a:endParaRPr lang="de-DE" dirty="0">
              <a:solidFill>
                <a:srgbClr val="D2ECB6"/>
              </a:solidFill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1182093" y="131810"/>
            <a:ext cx="4335483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reflection blurRad="6350" stA="50000" endA="300" endPos="55000" dir="5400000" sy="-100000" algn="bl" rotWithShape="0"/>
          </a:effectLst>
        </p:spPr>
        <p:txBody>
          <a:bodyPr wrap="square">
            <a:spAutoFit/>
          </a:bodyPr>
          <a:lstStyle/>
          <a:p>
            <a:pPr algn="ctr"/>
            <a:r>
              <a:rPr lang="de-DE" dirty="0" err="1">
                <a:solidFill>
                  <a:srgbClr val="FFFF00"/>
                </a:solidFill>
              </a:rPr>
              <a:t>Muito</a:t>
            </a:r>
            <a:r>
              <a:rPr lang="de-DE" dirty="0">
                <a:solidFill>
                  <a:srgbClr val="FFFF00"/>
                </a:solidFill>
              </a:rPr>
              <a:t> </a:t>
            </a:r>
            <a:r>
              <a:rPr lang="de-DE" dirty="0" err="1">
                <a:solidFill>
                  <a:srgbClr val="FFFF00"/>
                </a:solidFill>
              </a:rPr>
              <a:t>obrigado</a:t>
            </a:r>
            <a:r>
              <a:rPr lang="de-DE" dirty="0">
                <a:solidFill>
                  <a:srgbClr val="FFFF00"/>
                </a:solidFill>
              </a:rPr>
              <a:t> </a:t>
            </a:r>
            <a:r>
              <a:rPr lang="de-DE" dirty="0" err="1">
                <a:solidFill>
                  <a:srgbClr val="FFFF00"/>
                </a:solidFill>
              </a:rPr>
              <a:t>pela</a:t>
            </a:r>
            <a:r>
              <a:rPr lang="de-DE" dirty="0">
                <a:solidFill>
                  <a:srgbClr val="FFFF00"/>
                </a:solidFill>
              </a:rPr>
              <a:t> </a:t>
            </a:r>
            <a:r>
              <a:rPr lang="de-DE" dirty="0" err="1">
                <a:solidFill>
                  <a:srgbClr val="FFFF00"/>
                </a:solidFill>
              </a:rPr>
              <a:t>atenção</a:t>
            </a:r>
            <a:endParaRPr lang="de-DE" dirty="0">
              <a:solidFill>
                <a:srgbClr val="FFFF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 rot="2080253">
            <a:off x="5161005" y="1588229"/>
            <a:ext cx="4211859" cy="461665"/>
          </a:xfrm>
          <a:prstGeom prst="rect">
            <a:avLst/>
          </a:prstGeom>
          <a:solidFill>
            <a:srgbClr val="FFCDCD"/>
          </a:solidFill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r>
              <a:rPr lang="az-Cyrl-AZ" dirty="0">
                <a:solidFill>
                  <a:srgbClr val="00B050"/>
                </a:solidFill>
              </a:rPr>
              <a:t>Благодарю вас за внимание</a:t>
            </a:r>
            <a:endParaRPr lang="en-GB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2202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8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8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31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39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9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9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39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6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26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8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8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79389"/>
            <a:ext cx="8229600" cy="1143000"/>
          </a:xfrm>
        </p:spPr>
        <p:txBody>
          <a:bodyPr/>
          <a:lstStyle/>
          <a:p>
            <a:r>
              <a:rPr lang="de-DE" dirty="0" smtClean="0"/>
              <a:t>Überblick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78393"/>
            <a:ext cx="9144000" cy="584775"/>
          </a:xfr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de-DE" dirty="0" smtClean="0"/>
              <a:t>Bildungskategorien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27760"/>
            <a:ext cx="2133600" cy="365125"/>
          </a:xfrm>
        </p:spPr>
        <p:txBody>
          <a:bodyPr/>
          <a:lstStyle/>
          <a:p>
            <a:fld id="{5D850D45-E6CD-1E47-8700-F1192548FD56}" type="slidenum">
              <a:rPr lang="de-DE" smtClean="0"/>
              <a:t>2</a:t>
            </a:fld>
            <a:endParaRPr lang="de-DE" dirty="0"/>
          </a:p>
        </p:txBody>
      </p:sp>
      <p:sp>
        <p:nvSpPr>
          <p:cNvPr id="5" name="Rectangle 4"/>
          <p:cNvSpPr/>
          <p:nvPr/>
        </p:nvSpPr>
        <p:spPr>
          <a:xfrm>
            <a:off x="0" y="3114914"/>
            <a:ext cx="9144000" cy="584775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DE" sz="3200" dirty="0" smtClean="0"/>
              <a:t>Was ist „Community Music“?</a:t>
            </a:r>
            <a:endParaRPr lang="de-DE" sz="3200" dirty="0"/>
          </a:p>
        </p:txBody>
      </p:sp>
      <p:sp>
        <p:nvSpPr>
          <p:cNvPr id="6" name="Rectangle 5"/>
          <p:cNvSpPr/>
          <p:nvPr/>
        </p:nvSpPr>
        <p:spPr>
          <a:xfrm>
            <a:off x="0" y="4286028"/>
            <a:ext cx="914400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de-DE" sz="3200" dirty="0" smtClean="0"/>
              <a:t>Musikalische Bildung und </a:t>
            </a:r>
            <a:r>
              <a:rPr lang="de-DE" sz="3200" dirty="0" err="1" smtClean="0"/>
              <a:t>Blamusik</a:t>
            </a:r>
            <a:endParaRPr lang="de-DE" sz="3200" dirty="0"/>
          </a:p>
        </p:txBody>
      </p:sp>
      <p:sp>
        <p:nvSpPr>
          <p:cNvPr id="7" name="Rectangle 6"/>
          <p:cNvSpPr/>
          <p:nvPr/>
        </p:nvSpPr>
        <p:spPr>
          <a:xfrm>
            <a:off x="0" y="2146653"/>
            <a:ext cx="9144000" cy="58477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DE" sz="3200" dirty="0" smtClean="0"/>
              <a:t>Bildungskategorien in der Musik</a:t>
            </a:r>
            <a:endParaRPr lang="de-DE" sz="3200" dirty="0"/>
          </a:p>
        </p:txBody>
      </p:sp>
      <p:sp>
        <p:nvSpPr>
          <p:cNvPr id="8" name="Rectangle 7"/>
          <p:cNvSpPr/>
          <p:nvPr/>
        </p:nvSpPr>
        <p:spPr>
          <a:xfrm>
            <a:off x="0" y="5457142"/>
            <a:ext cx="9144000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de-DE" sz="3200" dirty="0" smtClean="0"/>
              <a:t>Zusammenfassung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263275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thruBlk="1"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046"/>
            <a:ext cx="8229600" cy="1143000"/>
          </a:xfrm>
        </p:spPr>
        <p:txBody>
          <a:bodyPr/>
          <a:lstStyle/>
          <a:p>
            <a:r>
              <a:rPr lang="de-DE" dirty="0" smtClean="0"/>
              <a:t>Bildungskategorien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1748"/>
            <a:ext cx="8229600" cy="5303837"/>
          </a:xfrm>
        </p:spPr>
        <p:txBody>
          <a:bodyPr>
            <a:normAutofit/>
          </a:bodyPr>
          <a:lstStyle/>
          <a:p>
            <a:r>
              <a:rPr lang="de-DE" dirty="0" smtClean="0"/>
              <a:t>Formale Bildung, in der allgemeinbildenden Pflichtschule: Musikunterricht gehört dazu</a:t>
            </a:r>
          </a:p>
          <a:p>
            <a:endParaRPr lang="de-DE" dirty="0" smtClean="0"/>
          </a:p>
          <a:p>
            <a:r>
              <a:rPr lang="de-DE" dirty="0" smtClean="0"/>
              <a:t>Non-Formale Bildung, nicht verpflichtend, aber mit Lehrplan und ggfs. Prüfungen; </a:t>
            </a:r>
            <a:br>
              <a:rPr lang="de-DE" dirty="0" smtClean="0"/>
            </a:br>
            <a:r>
              <a:rPr lang="de-DE" dirty="0" smtClean="0"/>
              <a:t>Bsp.: Musikschule</a:t>
            </a:r>
          </a:p>
          <a:p>
            <a:endParaRPr lang="de-DE" dirty="0" smtClean="0"/>
          </a:p>
          <a:p>
            <a:r>
              <a:rPr lang="de-DE" dirty="0" smtClean="0"/>
              <a:t>Informelle Bildung; Bsp.: im Musikverein beim Erlernen eines neuen Stückes</a:t>
            </a:r>
          </a:p>
          <a:p>
            <a:pPr marL="0" indent="0">
              <a:buNone/>
            </a:pPr>
            <a:endParaRPr lang="de-DE" dirty="0" smtClean="0"/>
          </a:p>
          <a:p>
            <a:endParaRPr lang="de-DE" dirty="0" smtClean="0"/>
          </a:p>
          <a:p>
            <a:endParaRPr lang="de-DE" sz="1200" dirty="0" smtClean="0"/>
          </a:p>
          <a:p>
            <a:pPr lvl="1"/>
            <a:endParaRPr lang="de-DE" dirty="0" smtClean="0"/>
          </a:p>
          <a:p>
            <a:pPr lvl="1"/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0D45-E6CD-1E47-8700-F1192548FD56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0476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de-DE" dirty="0" smtClean="0"/>
              <a:t>Zum informellen Lernen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 fontScale="92500" lnSpcReduction="10000"/>
          </a:bodyPr>
          <a:lstStyle/>
          <a:p>
            <a:r>
              <a:rPr lang="de-DE" dirty="0" smtClean="0"/>
              <a:t>Es existieren drei Unterkategorien</a:t>
            </a:r>
          </a:p>
          <a:p>
            <a:pPr lvl="4"/>
            <a:r>
              <a:rPr lang="de-DE" dirty="0" smtClean="0"/>
              <a:t>Nach Daniel </a:t>
            </a:r>
            <a:r>
              <a:rPr lang="de-DE" dirty="0" err="1" smtClean="0"/>
              <a:t>Schugurensky</a:t>
            </a:r>
            <a:r>
              <a:rPr lang="de-DE" dirty="0" smtClean="0"/>
              <a:t> </a:t>
            </a:r>
          </a:p>
          <a:p>
            <a:pPr marL="971550" lvl="1" indent="-514350">
              <a:buFont typeface="+mj-lt"/>
              <a:buAutoNum type="arabicPeriod"/>
            </a:pPr>
            <a:r>
              <a:rPr lang="de-DE" dirty="0" smtClean="0"/>
              <a:t>Zufälliges Lernen, d.h. die Absicht zu lernen, existiert am Anfang nicht.</a:t>
            </a:r>
          </a:p>
          <a:p>
            <a:pPr lvl="2"/>
            <a:r>
              <a:rPr lang="de-DE" dirty="0" smtClean="0"/>
              <a:t>Das Erlernen eines neuen Stückes während einer Musikprobe</a:t>
            </a:r>
          </a:p>
          <a:p>
            <a:pPr marL="971550" lvl="1" indent="-514350">
              <a:buFont typeface="+mj-lt"/>
              <a:buAutoNum type="arabicPeriod"/>
            </a:pPr>
            <a:r>
              <a:rPr lang="de-DE" dirty="0" smtClean="0"/>
              <a:t>Selbstgesteuertes Lernen ohne Unterstützung eines Lehrers</a:t>
            </a:r>
          </a:p>
          <a:p>
            <a:pPr lvl="2"/>
            <a:r>
              <a:rPr lang="de-DE" dirty="0" smtClean="0"/>
              <a:t>„Ich nehme meine Klarinettenstimme zum Üben mit nach Hause“</a:t>
            </a:r>
          </a:p>
          <a:p>
            <a:pPr marL="971550" lvl="1" indent="-514350">
              <a:buFont typeface="+mj-lt"/>
              <a:buAutoNum type="arabicPeriod"/>
            </a:pPr>
            <a:r>
              <a:rPr lang="de-DE" dirty="0" smtClean="0"/>
              <a:t>Informelles Lernen durch Sozialisation</a:t>
            </a:r>
          </a:p>
          <a:p>
            <a:pPr lvl="2"/>
            <a:r>
              <a:rPr lang="de-DE" dirty="0" smtClean="0"/>
              <a:t>Zum Beispiel: der unbewusste Erwerb von Normen und Werten im täglichen Leben.  </a:t>
            </a:r>
          </a:p>
          <a:p>
            <a:pPr lvl="2"/>
            <a:r>
              <a:rPr lang="de-DE" dirty="0" smtClean="0"/>
              <a:t>Die Mitgliedschaft in einem Musikverein führt </a:t>
            </a:r>
            <a:r>
              <a:rPr lang="de-DE" smtClean="0"/>
              <a:t>zu Sozialkompetenz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0D45-E6CD-1E47-8700-F1192548FD56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4296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thruBlk="1"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Bildungskategorien in der Musik (1)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>
            <a:normAutofit lnSpcReduction="10000"/>
          </a:bodyPr>
          <a:lstStyle/>
          <a:p>
            <a:r>
              <a:rPr lang="de-DE" b="1" dirty="0" smtClean="0">
                <a:solidFill>
                  <a:srgbClr val="FF0000"/>
                </a:solidFill>
              </a:rPr>
              <a:t>Formales</a:t>
            </a:r>
            <a:r>
              <a:rPr lang="de-DE" dirty="0" smtClean="0"/>
              <a:t> musikalisches Lernen findet in der allgemeinen Grund- und Sekundarschulbildung statt.</a:t>
            </a:r>
          </a:p>
          <a:p>
            <a:endParaRPr lang="de-DE" dirty="0" smtClean="0"/>
          </a:p>
          <a:p>
            <a:r>
              <a:rPr lang="de-DE" dirty="0" smtClean="0"/>
              <a:t>Der </a:t>
            </a:r>
            <a:r>
              <a:rPr lang="de-DE" b="1" dirty="0" smtClean="0">
                <a:solidFill>
                  <a:srgbClr val="FF0000"/>
                </a:solidFill>
              </a:rPr>
              <a:t>nicht-formale</a:t>
            </a:r>
            <a:r>
              <a:rPr lang="de-DE" dirty="0" smtClean="0"/>
              <a:t> Musikunterricht findet in Musikschulen und Konservatorien statt.</a:t>
            </a:r>
          </a:p>
          <a:p>
            <a:pPr lvl="1"/>
            <a:r>
              <a:rPr lang="de-DE" dirty="0" smtClean="0"/>
              <a:t>Kriterien (wie oben bereits angesprochen)</a:t>
            </a:r>
          </a:p>
          <a:p>
            <a:pPr lvl="2"/>
            <a:r>
              <a:rPr lang="de-DE" dirty="0" smtClean="0"/>
              <a:t>Nicht obligatorisch</a:t>
            </a:r>
          </a:p>
          <a:p>
            <a:pPr lvl="2"/>
            <a:r>
              <a:rPr lang="de-DE" dirty="0" smtClean="0"/>
              <a:t>Zielgruppenorientiert</a:t>
            </a:r>
          </a:p>
          <a:p>
            <a:pPr lvl="2"/>
            <a:r>
              <a:rPr lang="de-DE" dirty="0" smtClean="0"/>
              <a:t>Existierender Lehrplan</a:t>
            </a:r>
          </a:p>
          <a:p>
            <a:pPr lvl="2"/>
            <a:r>
              <a:rPr lang="de-DE" dirty="0" smtClean="0"/>
              <a:t>(Prüfungen)</a:t>
            </a:r>
          </a:p>
          <a:p>
            <a:pPr lvl="2"/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0D45-E6CD-1E47-8700-F1192548FD56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76521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thruBlk="1"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985964"/>
            <a:ext cx="8229600" cy="36290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de-DE" dirty="0"/>
              <a:t>Das </a:t>
            </a:r>
            <a:r>
              <a:rPr lang="de-DE" b="1" dirty="0">
                <a:solidFill>
                  <a:srgbClr val="FF0000"/>
                </a:solidFill>
              </a:rPr>
              <a:t>informelle</a:t>
            </a:r>
            <a:r>
              <a:rPr lang="de-DE" dirty="0"/>
              <a:t> </a:t>
            </a:r>
            <a:r>
              <a:rPr lang="de-DE" dirty="0" smtClean="0"/>
              <a:t>Musiklernen umfasst </a:t>
            </a:r>
            <a:r>
              <a:rPr lang="de-DE" dirty="0"/>
              <a:t>ein breites Spektrum musikalischer Aktivitäten, die nicht unbedingt von der Intentionalität des Lernenden </a:t>
            </a:r>
            <a:r>
              <a:rPr lang="de-DE" dirty="0" smtClean="0"/>
              <a:t>abhängen, sondern oft zufällig sind</a:t>
            </a:r>
            <a:endParaRPr lang="fr-FR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0D45-E6CD-1E47-8700-F1192548FD56}" type="slidenum">
              <a:rPr lang="fr-FR" smtClean="0"/>
              <a:t>6</a:t>
            </a:fld>
            <a:endParaRPr lang="fr-FR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609600" y="47228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/>
              <a:t>Bildungskategorien in der Musik (2)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51465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thruBlk="1"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7013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«</a:t>
            </a:r>
            <a:r>
              <a:rPr lang="fr-FR" dirty="0"/>
              <a:t> </a:t>
            </a:r>
            <a:r>
              <a:rPr lang="fr-FR" dirty="0" err="1"/>
              <a:t>Community</a:t>
            </a:r>
            <a:r>
              <a:rPr lang="fr-FR" dirty="0"/>
              <a:t> Music </a:t>
            </a:r>
            <a:r>
              <a:rPr lang="fr-FR" dirty="0" smtClean="0"/>
              <a:t>» (1)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0D45-E6CD-1E47-8700-F1192548FD56}" type="slidenum">
              <a:rPr lang="en-US" smtClean="0"/>
              <a:t>7</a:t>
            </a:fld>
            <a:endParaRPr lang="en-US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Keine</a:t>
            </a:r>
            <a:r>
              <a:rPr lang="fr-FR" dirty="0" smtClean="0"/>
              <a:t> </a:t>
            </a:r>
            <a:r>
              <a:rPr lang="fr-FR" dirty="0" err="1" smtClean="0"/>
              <a:t>wortgetreue</a:t>
            </a:r>
            <a:r>
              <a:rPr lang="fr-FR" dirty="0" smtClean="0"/>
              <a:t> </a:t>
            </a:r>
            <a:r>
              <a:rPr lang="de-DE" dirty="0" smtClean="0"/>
              <a:t>Übersetzung im Deutschen</a:t>
            </a:r>
            <a:endParaRPr lang="fr-FR" dirty="0" smtClean="0"/>
          </a:p>
          <a:p>
            <a:r>
              <a:rPr lang="fr-FR" dirty="0" err="1" smtClean="0"/>
              <a:t>Viele</a:t>
            </a:r>
            <a:r>
              <a:rPr lang="fr-FR" dirty="0" smtClean="0"/>
              <a:t> </a:t>
            </a:r>
            <a:r>
              <a:rPr lang="fr-FR" dirty="0" err="1" smtClean="0"/>
              <a:t>Definitionsversuche</a:t>
            </a:r>
            <a:r>
              <a:rPr lang="fr-FR" dirty="0" smtClean="0"/>
              <a:t> und -</a:t>
            </a:r>
            <a:r>
              <a:rPr lang="fr-FR" dirty="0" err="1" smtClean="0"/>
              <a:t>möglichkeiten</a:t>
            </a:r>
            <a:endParaRPr lang="fr-FR" dirty="0" smtClean="0"/>
          </a:p>
          <a:p>
            <a:r>
              <a:rPr lang="fr-FR" dirty="0" err="1" smtClean="0"/>
              <a:t>Schlüsselbergriffe</a:t>
            </a:r>
            <a:endParaRPr lang="fr-FR" dirty="0" smtClean="0"/>
          </a:p>
          <a:p>
            <a:pPr lvl="4"/>
            <a:r>
              <a:rPr lang="fr-FR" dirty="0" err="1" smtClean="0"/>
              <a:t>Nach</a:t>
            </a:r>
            <a:r>
              <a:rPr lang="fr-FR" dirty="0" smtClean="0"/>
              <a:t> Lee Higgins</a:t>
            </a:r>
          </a:p>
          <a:p>
            <a:pPr lvl="1"/>
            <a:r>
              <a:rPr lang="fr-FR" dirty="0" smtClean="0"/>
              <a:t>Die </a:t>
            </a:r>
            <a:r>
              <a:rPr lang="fr-FR" dirty="0" err="1" smtClean="0"/>
              <a:t>Musik</a:t>
            </a:r>
            <a:r>
              <a:rPr lang="fr-FR" dirty="0" smtClean="0"/>
              <a:t> </a:t>
            </a:r>
            <a:r>
              <a:rPr lang="fr-FR" dirty="0" err="1" smtClean="0"/>
              <a:t>einer</a:t>
            </a:r>
            <a:r>
              <a:rPr lang="fr-FR" dirty="0" smtClean="0"/>
              <a:t> </a:t>
            </a:r>
            <a:r>
              <a:rPr lang="fr-FR" dirty="0" err="1" smtClean="0"/>
              <a:t>sozialen</a:t>
            </a:r>
            <a:r>
              <a:rPr lang="fr-FR" dirty="0" smtClean="0"/>
              <a:t> </a:t>
            </a:r>
            <a:r>
              <a:rPr lang="fr-FR" dirty="0" err="1" smtClean="0"/>
              <a:t>Gemeinschaft</a:t>
            </a:r>
            <a:endParaRPr lang="fr-FR" dirty="0" smtClean="0"/>
          </a:p>
          <a:p>
            <a:pPr lvl="1"/>
            <a:r>
              <a:rPr lang="fr-FR" dirty="0" smtClean="0"/>
              <a:t>Die </a:t>
            </a:r>
            <a:r>
              <a:rPr lang="fr-FR" dirty="0" err="1" smtClean="0"/>
              <a:t>Musik</a:t>
            </a:r>
            <a:r>
              <a:rPr lang="fr-FR" dirty="0" smtClean="0"/>
              <a:t> in </a:t>
            </a:r>
            <a:r>
              <a:rPr lang="fr-FR" dirty="0" err="1" smtClean="0"/>
              <a:t>einer</a:t>
            </a:r>
            <a:r>
              <a:rPr lang="fr-FR" dirty="0" smtClean="0"/>
              <a:t> </a:t>
            </a:r>
            <a:r>
              <a:rPr lang="fr-FR" dirty="0" err="1" smtClean="0"/>
              <a:t>sozialen</a:t>
            </a:r>
            <a:r>
              <a:rPr lang="fr-FR" dirty="0" smtClean="0"/>
              <a:t> </a:t>
            </a:r>
            <a:r>
              <a:rPr lang="fr-FR" dirty="0" err="1" smtClean="0"/>
              <a:t>Gruppe</a:t>
            </a:r>
            <a:r>
              <a:rPr lang="fr-FR" dirty="0" smtClean="0"/>
              <a:t> </a:t>
            </a:r>
          </a:p>
          <a:p>
            <a:pPr lvl="1"/>
            <a:r>
              <a:rPr lang="fr-FR" dirty="0" err="1" smtClean="0"/>
              <a:t>Interaktion</a:t>
            </a:r>
            <a:r>
              <a:rPr lang="fr-FR" dirty="0" smtClean="0"/>
              <a:t> </a:t>
            </a:r>
            <a:r>
              <a:rPr lang="fr-FR" dirty="0" err="1" smtClean="0"/>
              <a:t>zwischen</a:t>
            </a:r>
            <a:r>
              <a:rPr lang="fr-FR" dirty="0" smtClean="0"/>
              <a:t> </a:t>
            </a:r>
            <a:r>
              <a:rPr lang="fr-FR" dirty="0" err="1" smtClean="0"/>
              <a:t>einem</a:t>
            </a:r>
            <a:r>
              <a:rPr lang="fr-FR" dirty="0" smtClean="0"/>
              <a:t> </a:t>
            </a:r>
            <a:r>
              <a:rPr lang="fr-FR" dirty="0" err="1" smtClean="0"/>
              <a:t>Leiter</a:t>
            </a:r>
            <a:r>
              <a:rPr lang="fr-FR" dirty="0" smtClean="0"/>
              <a:t> und </a:t>
            </a:r>
            <a:r>
              <a:rPr lang="fr-FR" dirty="0" err="1" smtClean="0"/>
              <a:t>Teilnehmern</a:t>
            </a:r>
            <a:endParaRPr lang="fr-FR" dirty="0" smtClean="0"/>
          </a:p>
          <a:p>
            <a:pPr lvl="2"/>
            <a:r>
              <a:rPr lang="fr-FR" dirty="0" err="1" smtClean="0"/>
              <a:t>Vgl</a:t>
            </a:r>
            <a:r>
              <a:rPr lang="fr-FR" dirty="0" smtClean="0"/>
              <a:t>. </a:t>
            </a:r>
            <a:r>
              <a:rPr lang="fr-FR" dirty="0" err="1" smtClean="0"/>
              <a:t>Musikverein</a:t>
            </a:r>
            <a:endParaRPr lang="fr-FR" dirty="0" smtClean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20391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thruBlk="1"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7013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«</a:t>
            </a:r>
            <a:r>
              <a:rPr lang="fr-FR" dirty="0"/>
              <a:t> </a:t>
            </a:r>
            <a:r>
              <a:rPr lang="fr-FR" dirty="0" err="1"/>
              <a:t>Community</a:t>
            </a:r>
            <a:r>
              <a:rPr lang="fr-FR" dirty="0"/>
              <a:t> Music </a:t>
            </a:r>
            <a:r>
              <a:rPr lang="fr-FR" dirty="0" smtClean="0"/>
              <a:t>» (2)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0D45-E6CD-1E47-8700-F1192548FD56}" type="slidenum">
              <a:rPr lang="en-US" smtClean="0"/>
              <a:t>8</a:t>
            </a:fld>
            <a:endParaRPr lang="en-US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457200" y="1471613"/>
            <a:ext cx="8229600" cy="5600699"/>
          </a:xfrm>
        </p:spPr>
        <p:txBody>
          <a:bodyPr>
            <a:normAutofit/>
          </a:bodyPr>
          <a:lstStyle/>
          <a:p>
            <a:r>
              <a:rPr lang="de-CH" dirty="0" smtClean="0"/>
              <a:t>Definition</a:t>
            </a:r>
            <a:r>
              <a:rPr lang="de-CH" b="1" dirty="0" smtClean="0">
                <a:solidFill>
                  <a:srgbClr val="FF0000"/>
                </a:solidFill>
              </a:rPr>
              <a:t>?</a:t>
            </a:r>
          </a:p>
          <a:p>
            <a:pPr lvl="4"/>
            <a:r>
              <a:rPr lang="de-CH" dirty="0" smtClean="0"/>
              <a:t>Nach Veblen</a:t>
            </a:r>
          </a:p>
          <a:p>
            <a:pPr lvl="1"/>
            <a:r>
              <a:rPr lang="de-DE" dirty="0" smtClean="0"/>
              <a:t>Ein </a:t>
            </a:r>
            <a:r>
              <a:rPr lang="de-DE" dirty="0"/>
              <a:t>zentrales Thema in der Community-Musik ist das aktive Musizieren, </a:t>
            </a:r>
            <a:r>
              <a:rPr lang="de-DE" dirty="0" smtClean="0"/>
              <a:t>Auftritte, Kreativität </a:t>
            </a:r>
            <a:r>
              <a:rPr lang="de-DE" dirty="0"/>
              <a:t>und </a:t>
            </a:r>
            <a:r>
              <a:rPr lang="de-DE" dirty="0" smtClean="0"/>
              <a:t>Improvisation. </a:t>
            </a:r>
            <a:r>
              <a:rPr lang="de-DE" dirty="0"/>
              <a:t>Alle Genres und Diversitäten </a:t>
            </a:r>
            <a:r>
              <a:rPr lang="de-DE" dirty="0" smtClean="0"/>
              <a:t>von </a:t>
            </a:r>
            <a:r>
              <a:rPr lang="de-DE" dirty="0"/>
              <a:t>Musik können einbezogen werden und sie können Teil von Kultur- und Kunstveranstaltungen sein, die mit Festen, Zeremonien, Ritualen, Spielen, Bildung, sozialer Hebung oder Lebenspassagen </a:t>
            </a:r>
            <a:r>
              <a:rPr lang="de-DE" dirty="0" smtClean="0"/>
              <a:t>in Verbindung zu gebracht werden können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1091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thruBlk="1"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7013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«</a:t>
            </a:r>
            <a:r>
              <a:rPr lang="fr-FR" dirty="0"/>
              <a:t> </a:t>
            </a:r>
            <a:r>
              <a:rPr lang="fr-FR" dirty="0" err="1"/>
              <a:t>Community</a:t>
            </a:r>
            <a:r>
              <a:rPr lang="fr-FR" dirty="0"/>
              <a:t> Music </a:t>
            </a:r>
            <a:r>
              <a:rPr lang="fr-FR" dirty="0" smtClean="0"/>
              <a:t>» (3)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0D45-E6CD-1E47-8700-F1192548FD56}" type="slidenum">
              <a:rPr lang="en-US" smtClean="0"/>
              <a:t>9</a:t>
            </a:fld>
            <a:endParaRPr lang="en-US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494522" y="1720056"/>
            <a:ext cx="8229600" cy="4286250"/>
          </a:xfrm>
        </p:spPr>
        <p:txBody>
          <a:bodyPr>
            <a:normAutofit/>
          </a:bodyPr>
          <a:lstStyle/>
          <a:p>
            <a:r>
              <a:rPr lang="de-DE" dirty="0" smtClean="0"/>
              <a:t>Community-Musik, eine andere Art des Lernens?</a:t>
            </a:r>
          </a:p>
          <a:p>
            <a:pPr lvl="1"/>
            <a:r>
              <a:rPr lang="de-DE" dirty="0" smtClean="0"/>
              <a:t>Ja und nein! CM kann traditionelles Lernen nicht ersetzen</a:t>
            </a:r>
          </a:p>
          <a:p>
            <a:pPr lvl="1"/>
            <a:r>
              <a:rPr lang="de-DE" dirty="0" smtClean="0"/>
              <a:t>Dennoch: Es </a:t>
            </a:r>
            <a:r>
              <a:rPr lang="de-DE" dirty="0" err="1" smtClean="0"/>
              <a:t>exsitieren</a:t>
            </a:r>
            <a:r>
              <a:rPr lang="de-DE" dirty="0" smtClean="0"/>
              <a:t> enge Verbindungen zwischen CM und informellem Lernen</a:t>
            </a:r>
          </a:p>
          <a:p>
            <a:pPr lvl="1"/>
            <a:r>
              <a:rPr lang="de-DE" dirty="0" smtClean="0"/>
              <a:t>An einigen angelsächsischen Universitäten werden MA-Studiengänge in CM angeboten</a:t>
            </a:r>
          </a:p>
          <a:p>
            <a:pPr marL="457200" lvl="1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45909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thruBlk="1"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1218</TotalTime>
  <Words>579</Words>
  <Application>Microsoft Office PowerPoint</Application>
  <PresentationFormat>On-screen Show (4:3)</PresentationFormat>
  <Paragraphs>135</Paragraphs>
  <Slides>16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ＭＳ Ｐゴシック</vt:lpstr>
      <vt:lpstr>Arial</vt:lpstr>
      <vt:lpstr>Calibri</vt:lpstr>
      <vt:lpstr>Courier New</vt:lpstr>
      <vt:lpstr>Times New Roman</vt:lpstr>
      <vt:lpstr>Wingdings</vt:lpstr>
      <vt:lpstr>Office Theme</vt:lpstr>
      <vt:lpstr>Document</vt:lpstr>
      <vt:lpstr>Über Bildungskategorien  in der „Community Music“</vt:lpstr>
      <vt:lpstr>Überblick</vt:lpstr>
      <vt:lpstr>Bildungskategorien</vt:lpstr>
      <vt:lpstr>Zum informellen Lernen</vt:lpstr>
      <vt:lpstr>Bildungskategorien in der Musik (1)</vt:lpstr>
      <vt:lpstr>PowerPoint Presentation</vt:lpstr>
      <vt:lpstr>« Community Music » (1)</vt:lpstr>
      <vt:lpstr>« Community Music » (2)</vt:lpstr>
      <vt:lpstr>« Community Music » (3)</vt:lpstr>
      <vt:lpstr>PowerPoint Presentation</vt:lpstr>
      <vt:lpstr>PowerPoint Presentation</vt:lpstr>
      <vt:lpstr>PowerPoint Presentation</vt:lpstr>
      <vt:lpstr>PowerPoint Presentation</vt:lpstr>
      <vt:lpstr>R e s ümee</vt:lpstr>
      <vt:lpstr>Re s ümee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Repertoirewandel</dc:title>
  <dc:creator>Damien Sagrillo</dc:creator>
  <cp:lastModifiedBy>Damien Francois SAGRILLO</cp:lastModifiedBy>
  <cp:revision>738</cp:revision>
  <dcterms:created xsi:type="dcterms:W3CDTF">2011-08-05T13:24:47Z</dcterms:created>
  <dcterms:modified xsi:type="dcterms:W3CDTF">2019-05-11T09:22:22Z</dcterms:modified>
</cp:coreProperties>
</file>