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ms-powerpoint.slideshow.macroEnabled.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4"/>
    <p:sldMasterId id="2147483650" r:id="rId5"/>
  </p:sldMasterIdLst>
  <p:notesMasterIdLst>
    <p:notesMasterId r:id="rId34"/>
  </p:notesMasterIdLst>
  <p:handoutMasterIdLst>
    <p:handoutMasterId r:id="rId35"/>
  </p:handoutMasterIdLst>
  <p:sldIdLst>
    <p:sldId id="256" r:id="rId6"/>
    <p:sldId id="287" r:id="rId7"/>
    <p:sldId id="328" r:id="rId8"/>
    <p:sldId id="305" r:id="rId9"/>
    <p:sldId id="329" r:id="rId10"/>
    <p:sldId id="331" r:id="rId11"/>
    <p:sldId id="330" r:id="rId12"/>
    <p:sldId id="340" r:id="rId13"/>
    <p:sldId id="346" r:id="rId14"/>
    <p:sldId id="311" r:id="rId15"/>
    <p:sldId id="320" r:id="rId16"/>
    <p:sldId id="342" r:id="rId17"/>
    <p:sldId id="310" r:id="rId18"/>
    <p:sldId id="336" r:id="rId19"/>
    <p:sldId id="312" r:id="rId20"/>
    <p:sldId id="338" r:id="rId21"/>
    <p:sldId id="316" r:id="rId22"/>
    <p:sldId id="337" r:id="rId23"/>
    <p:sldId id="343" r:id="rId24"/>
    <p:sldId id="319" r:id="rId25"/>
    <p:sldId id="325" r:id="rId26"/>
    <p:sldId id="326" r:id="rId27"/>
    <p:sldId id="327" r:id="rId28"/>
    <p:sldId id="309" r:id="rId29"/>
    <p:sldId id="333" r:id="rId30"/>
    <p:sldId id="334" r:id="rId31"/>
    <p:sldId id="345" r:id="rId32"/>
    <p:sldId id="291" r:id="rId33"/>
  </p:sldIdLst>
  <p:sldSz cx="9144000" cy="6858000" type="screen4x3"/>
  <p:notesSz cx="6797675" cy="9926638"/>
  <p:defaultTextStyle>
    <a:defPPr>
      <a:defRPr lang="lt-LT"/>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FF4"/>
    <a:srgbClr val="A5FDEE"/>
    <a:srgbClr val="A5E4FD"/>
    <a:srgbClr val="04E1EC"/>
    <a:srgbClr val="C1FFF0"/>
    <a:srgbClr val="A4F5FE"/>
    <a:srgbClr val="00FFFF"/>
    <a:srgbClr val="39FFFA"/>
    <a:srgbClr val="04D0E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09" autoAdjust="0"/>
    <p:restoredTop sz="50432" autoAdjust="0"/>
  </p:normalViewPr>
  <p:slideViewPr>
    <p:cSldViewPr>
      <p:cViewPr varScale="1">
        <p:scale>
          <a:sx n="60" d="100"/>
          <a:sy n="60" d="100"/>
        </p:scale>
        <p:origin x="883" y="24"/>
      </p:cViewPr>
      <p:guideLst>
        <p:guide orient="horz" pos="2160"/>
        <p:guide pos="2880"/>
      </p:guideLst>
    </p:cSldViewPr>
  </p:slideViewPr>
  <p:outlineViewPr>
    <p:cViewPr>
      <p:scale>
        <a:sx n="33" d="100"/>
        <a:sy n="33" d="100"/>
      </p:scale>
      <p:origin x="0" y="-4968"/>
    </p:cViewPr>
  </p:outlineViewPr>
  <p:notesTextViewPr>
    <p:cViewPr>
      <p:scale>
        <a:sx n="3" d="2"/>
        <a:sy n="3" d="2"/>
      </p:scale>
      <p:origin x="0" y="0"/>
    </p:cViewPr>
  </p:notesTextViewPr>
  <p:sorterViewPr>
    <p:cViewPr>
      <p:scale>
        <a:sx n="100" d="100"/>
        <a:sy n="100" d="100"/>
      </p:scale>
      <p:origin x="0" y="-3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en SAGRILLO" userId="2956173_tp_dropbox" providerId="OAuth2" clId="{D5F487C1-3FFA-144F-A6A9-1C422404AB97}"/>
    <pc:docChg chg="custSel modSld">
      <pc:chgData name="Damien SAGRILLO" userId="2956173_tp_dropbox" providerId="OAuth2" clId="{D5F487C1-3FFA-144F-A6A9-1C422404AB97}" dt="2019-03-26T20:52:51.851" v="1" actId="22"/>
      <pc:docMkLst>
        <pc:docMk/>
      </pc:docMkLst>
      <pc:sldChg chg="addSp delSp">
        <pc:chgData name="Damien SAGRILLO" userId="2956173_tp_dropbox" providerId="OAuth2" clId="{D5F487C1-3FFA-144F-A6A9-1C422404AB97}" dt="2019-03-26T20:52:51.851" v="1" actId="22"/>
        <pc:sldMkLst>
          <pc:docMk/>
          <pc:sldMk cId="311989695" sldId="337"/>
        </pc:sldMkLst>
        <pc:spChg chg="add">
          <ac:chgData name="Damien SAGRILLO" userId="2956173_tp_dropbox" providerId="OAuth2" clId="{D5F487C1-3FFA-144F-A6A9-1C422404AB97}" dt="2019-03-26T20:52:51.851" v="1" actId="22"/>
          <ac:spMkLst>
            <pc:docMk/>
            <pc:sldMk cId="311989695" sldId="337"/>
            <ac:spMk id="3" creationId="{65E8145C-B760-B64E-A430-D5EBCAF4D79D}"/>
          </ac:spMkLst>
        </pc:spChg>
        <pc:spChg chg="del">
          <ac:chgData name="Damien SAGRILLO" userId="2956173_tp_dropbox" providerId="OAuth2" clId="{D5F487C1-3FFA-144F-A6A9-1C422404AB97}" dt="2019-03-26T20:51:35.461" v="0" actId="21"/>
          <ac:spMkLst>
            <pc:docMk/>
            <pc:sldMk cId="311989695" sldId="337"/>
            <ac:spMk id="7"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691492-DDE5-4FE5-885C-79A0CCEE67A6}"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296F54CA-8233-494E-9146-A7B391754DDA}">
      <dgm:prSet/>
      <dgm:spPr>
        <a:solidFill>
          <a:srgbClr val="04E1EC">
            <a:alpha val="49804"/>
          </a:srgbClr>
        </a:solidFill>
      </dgm:spPr>
      <dgm:t>
        <a:bodyPr/>
        <a:lstStyle/>
        <a:p>
          <a:pPr rtl="0"/>
          <a:r>
            <a:rPr lang="de-CH" b="0" i="0" baseline="0" dirty="0" smtClean="0"/>
            <a:t>« Mise </a:t>
          </a:r>
          <a:r>
            <a:rPr lang="de-CH" b="0" i="0" baseline="0" dirty="0"/>
            <a:t>en </a:t>
          </a:r>
          <a:r>
            <a:rPr lang="de-CH" b="0" i="0" baseline="0" err="1" smtClean="0"/>
            <a:t>musique</a:t>
          </a:r>
          <a:r>
            <a:rPr lang="de-CH" b="0" i="0" baseline="0" smtClean="0"/>
            <a:t> »</a:t>
          </a:r>
          <a:endParaRPr lang="fr-FR" dirty="0"/>
        </a:p>
      </dgm:t>
    </dgm:pt>
    <dgm:pt modelId="{58D033EA-8BBA-463A-A5E4-3D04188480F6}" type="parTrans" cxnId="{EDD2D99C-E065-4308-8829-EADB55C96596}">
      <dgm:prSet/>
      <dgm:spPr/>
      <dgm:t>
        <a:bodyPr/>
        <a:lstStyle/>
        <a:p>
          <a:endParaRPr lang="en-US"/>
        </a:p>
      </dgm:t>
    </dgm:pt>
    <dgm:pt modelId="{459E1F50-AE22-4987-B242-268F4EFE07C2}" type="sibTrans" cxnId="{EDD2D99C-E065-4308-8829-EADB55C96596}">
      <dgm:prSet/>
      <dgm:spPr/>
      <dgm:t>
        <a:bodyPr/>
        <a:lstStyle/>
        <a:p>
          <a:endParaRPr lang="en-US"/>
        </a:p>
      </dgm:t>
    </dgm:pt>
    <dgm:pt modelId="{B8E86A4A-7037-4986-9612-A7621FCB24E1}">
      <dgm:prSet/>
      <dgm:spPr>
        <a:solidFill>
          <a:srgbClr val="A5FDEE">
            <a:alpha val="49804"/>
          </a:srgbClr>
        </a:solidFill>
      </dgm:spPr>
      <dgm:t>
        <a:bodyPr anchor="t"/>
        <a:lstStyle/>
        <a:p>
          <a:pPr algn="ctr" defTabSz="1976438" rtl="0"/>
          <a:r>
            <a:rPr lang="de-CH" dirty="0" smtClean="0"/>
            <a:t>       </a:t>
          </a:r>
        </a:p>
        <a:p>
          <a:pPr algn="ctr" defTabSz="1976438" rtl="0"/>
          <a:r>
            <a:rPr lang="de-CH" dirty="0" err="1" smtClean="0"/>
            <a:t>Dessiner</a:t>
          </a:r>
          <a:r>
            <a:rPr lang="de-CH" dirty="0" smtClean="0"/>
            <a:t> (</a:t>
          </a:r>
          <a:r>
            <a:rPr lang="de-CH" dirty="0"/>
            <a:t>AV)</a:t>
          </a:r>
          <a:endParaRPr lang="fr-FR" dirty="0"/>
        </a:p>
      </dgm:t>
    </dgm:pt>
    <dgm:pt modelId="{084D18F2-E878-4D02-931F-51EEF07AB9EE}" type="parTrans" cxnId="{BC4CE211-75F5-498C-A83B-D36206408037}">
      <dgm:prSet/>
      <dgm:spPr/>
      <dgm:t>
        <a:bodyPr/>
        <a:lstStyle/>
        <a:p>
          <a:endParaRPr lang="en-US"/>
        </a:p>
      </dgm:t>
    </dgm:pt>
    <dgm:pt modelId="{1B7FAEBD-CAAB-4DC2-883F-53D31F8F265B}" type="sibTrans" cxnId="{BC4CE211-75F5-498C-A83B-D36206408037}">
      <dgm:prSet/>
      <dgm:spPr/>
      <dgm:t>
        <a:bodyPr/>
        <a:lstStyle/>
        <a:p>
          <a:endParaRPr lang="en-US"/>
        </a:p>
      </dgm:t>
    </dgm:pt>
    <dgm:pt modelId="{6FD0065C-0843-4535-89A8-4A4CF778D2C1}">
      <dgm:prSet/>
      <dgm:spPr>
        <a:solidFill>
          <a:srgbClr val="D1FFF4"/>
        </a:solidFill>
      </dgm:spPr>
      <dgm:t>
        <a:bodyPr anchor="t"/>
        <a:lstStyle/>
        <a:p>
          <a:pPr marL="0" indent="0" algn="l" rtl="0"/>
          <a:r>
            <a:rPr lang="fr-FR" dirty="0" smtClean="0"/>
            <a:t>       Écrire (Langue)</a:t>
          </a:r>
          <a:endParaRPr lang="fr-FR" dirty="0"/>
        </a:p>
      </dgm:t>
    </dgm:pt>
    <dgm:pt modelId="{A32E6B6F-E0BE-40C5-8F67-34D82B1D2386}" type="sibTrans" cxnId="{668357D9-EE02-41AF-86F4-E270EB82146D}">
      <dgm:prSet/>
      <dgm:spPr/>
      <dgm:t>
        <a:bodyPr/>
        <a:lstStyle/>
        <a:p>
          <a:endParaRPr lang="en-US"/>
        </a:p>
      </dgm:t>
    </dgm:pt>
    <dgm:pt modelId="{24F51A13-2B12-46A1-9965-E688981886D3}" type="parTrans" cxnId="{668357D9-EE02-41AF-86F4-E270EB82146D}">
      <dgm:prSet/>
      <dgm:spPr/>
      <dgm:t>
        <a:bodyPr/>
        <a:lstStyle/>
        <a:p>
          <a:endParaRPr lang="en-US"/>
        </a:p>
      </dgm:t>
    </dgm:pt>
    <dgm:pt modelId="{206098A6-1C40-4DE9-8970-54AFFF81EFE2}" type="pres">
      <dgm:prSet presAssocID="{66691492-DDE5-4FE5-885C-79A0CCEE67A6}" presName="compositeShape" presStyleCnt="0">
        <dgm:presLayoutVars>
          <dgm:chMax val="7"/>
          <dgm:dir/>
          <dgm:resizeHandles val="exact"/>
        </dgm:presLayoutVars>
      </dgm:prSet>
      <dgm:spPr/>
      <dgm:t>
        <a:bodyPr/>
        <a:lstStyle/>
        <a:p>
          <a:endParaRPr lang="en-US"/>
        </a:p>
      </dgm:t>
    </dgm:pt>
    <dgm:pt modelId="{96FF9DF8-19A9-47B5-B913-A8A8613110C9}" type="pres">
      <dgm:prSet presAssocID="{296F54CA-8233-494E-9146-A7B391754DDA}" presName="circ1" presStyleLbl="vennNode1" presStyleIdx="0" presStyleCnt="3"/>
      <dgm:spPr/>
      <dgm:t>
        <a:bodyPr/>
        <a:lstStyle/>
        <a:p>
          <a:endParaRPr lang="en-US"/>
        </a:p>
      </dgm:t>
    </dgm:pt>
    <dgm:pt modelId="{05754F7B-5180-4856-BF85-9104C663D6E8}" type="pres">
      <dgm:prSet presAssocID="{296F54CA-8233-494E-9146-A7B391754DDA}" presName="circ1Tx" presStyleLbl="revTx" presStyleIdx="0" presStyleCnt="0">
        <dgm:presLayoutVars>
          <dgm:chMax val="0"/>
          <dgm:chPref val="0"/>
          <dgm:bulletEnabled val="1"/>
        </dgm:presLayoutVars>
      </dgm:prSet>
      <dgm:spPr/>
      <dgm:t>
        <a:bodyPr/>
        <a:lstStyle/>
        <a:p>
          <a:endParaRPr lang="en-US"/>
        </a:p>
      </dgm:t>
    </dgm:pt>
    <dgm:pt modelId="{48A68F64-FA1E-4031-9B64-06CB6E5B1F67}" type="pres">
      <dgm:prSet presAssocID="{6FD0065C-0843-4535-89A8-4A4CF778D2C1}" presName="circ2" presStyleLbl="vennNode1" presStyleIdx="1" presStyleCnt="3" custLinFactNeighborX="-91981" custLinFactNeighborY="-56"/>
      <dgm:spPr/>
      <dgm:t>
        <a:bodyPr/>
        <a:lstStyle/>
        <a:p>
          <a:endParaRPr lang="en-US"/>
        </a:p>
      </dgm:t>
    </dgm:pt>
    <dgm:pt modelId="{A32C138B-1F3D-4744-B5AB-B3639FCA446A}" type="pres">
      <dgm:prSet presAssocID="{6FD0065C-0843-4535-89A8-4A4CF778D2C1}" presName="circ2Tx" presStyleLbl="revTx" presStyleIdx="0" presStyleCnt="0">
        <dgm:presLayoutVars>
          <dgm:chMax val="0"/>
          <dgm:chPref val="0"/>
          <dgm:bulletEnabled val="1"/>
        </dgm:presLayoutVars>
      </dgm:prSet>
      <dgm:spPr/>
      <dgm:t>
        <a:bodyPr/>
        <a:lstStyle/>
        <a:p>
          <a:endParaRPr lang="en-US"/>
        </a:p>
      </dgm:t>
    </dgm:pt>
    <dgm:pt modelId="{DD27E0C8-75AF-4189-8B55-D4488A527BCA}" type="pres">
      <dgm:prSet presAssocID="{B8E86A4A-7037-4986-9612-A7621FCB24E1}" presName="circ3" presStyleLbl="vennNode1" presStyleIdx="2" presStyleCnt="3" custScaleX="109369" custScaleY="100368" custLinFactNeighborX="86809" custLinFactNeighborY="-1426"/>
      <dgm:spPr/>
      <dgm:t>
        <a:bodyPr/>
        <a:lstStyle/>
        <a:p>
          <a:endParaRPr lang="en-US"/>
        </a:p>
      </dgm:t>
    </dgm:pt>
    <dgm:pt modelId="{5B7777CD-5A42-48BF-A342-230BC19F2AA8}" type="pres">
      <dgm:prSet presAssocID="{B8E86A4A-7037-4986-9612-A7621FCB24E1}" presName="circ3Tx" presStyleLbl="revTx" presStyleIdx="0" presStyleCnt="0">
        <dgm:presLayoutVars>
          <dgm:chMax val="0"/>
          <dgm:chPref val="0"/>
          <dgm:bulletEnabled val="1"/>
        </dgm:presLayoutVars>
      </dgm:prSet>
      <dgm:spPr/>
      <dgm:t>
        <a:bodyPr/>
        <a:lstStyle/>
        <a:p>
          <a:endParaRPr lang="en-US"/>
        </a:p>
      </dgm:t>
    </dgm:pt>
  </dgm:ptLst>
  <dgm:cxnLst>
    <dgm:cxn modelId="{0C144CFE-DAAE-416C-B5D8-645C3C1BABB3}" type="presOf" srcId="{66691492-DDE5-4FE5-885C-79A0CCEE67A6}" destId="{206098A6-1C40-4DE9-8970-54AFFF81EFE2}" srcOrd="0" destOrd="0" presId="urn:microsoft.com/office/officeart/2005/8/layout/venn1"/>
    <dgm:cxn modelId="{82A43E24-32E9-41DD-9482-D830CA436E29}" type="presOf" srcId="{296F54CA-8233-494E-9146-A7B391754DDA}" destId="{96FF9DF8-19A9-47B5-B913-A8A8613110C9}" srcOrd="0" destOrd="0" presId="urn:microsoft.com/office/officeart/2005/8/layout/venn1"/>
    <dgm:cxn modelId="{51116714-11FC-471A-BE47-90A1E08150BD}" type="presOf" srcId="{6FD0065C-0843-4535-89A8-4A4CF778D2C1}" destId="{A32C138B-1F3D-4744-B5AB-B3639FCA446A}" srcOrd="1" destOrd="0" presId="urn:microsoft.com/office/officeart/2005/8/layout/venn1"/>
    <dgm:cxn modelId="{668357D9-EE02-41AF-86F4-E270EB82146D}" srcId="{66691492-DDE5-4FE5-885C-79A0CCEE67A6}" destId="{6FD0065C-0843-4535-89A8-4A4CF778D2C1}" srcOrd="1" destOrd="0" parTransId="{24F51A13-2B12-46A1-9965-E688981886D3}" sibTransId="{A32E6B6F-E0BE-40C5-8F67-34D82B1D2386}"/>
    <dgm:cxn modelId="{7B2A98C7-F47D-4CA5-BD24-ACB408EE57BD}" type="presOf" srcId="{B8E86A4A-7037-4986-9612-A7621FCB24E1}" destId="{5B7777CD-5A42-48BF-A342-230BC19F2AA8}" srcOrd="1" destOrd="0" presId="urn:microsoft.com/office/officeart/2005/8/layout/venn1"/>
    <dgm:cxn modelId="{0BB4493D-2E62-44C2-B320-F20A27B357C6}" type="presOf" srcId="{296F54CA-8233-494E-9146-A7B391754DDA}" destId="{05754F7B-5180-4856-BF85-9104C663D6E8}" srcOrd="1" destOrd="0" presId="urn:microsoft.com/office/officeart/2005/8/layout/venn1"/>
    <dgm:cxn modelId="{4A4B7D0E-B93B-4244-AC1F-1648FE2F5845}" type="presOf" srcId="{6FD0065C-0843-4535-89A8-4A4CF778D2C1}" destId="{48A68F64-FA1E-4031-9B64-06CB6E5B1F67}" srcOrd="0" destOrd="0" presId="urn:microsoft.com/office/officeart/2005/8/layout/venn1"/>
    <dgm:cxn modelId="{A00EF2C8-4264-4743-89E2-8F123D05A9A6}" type="presOf" srcId="{B8E86A4A-7037-4986-9612-A7621FCB24E1}" destId="{DD27E0C8-75AF-4189-8B55-D4488A527BCA}" srcOrd="0" destOrd="0" presId="urn:microsoft.com/office/officeart/2005/8/layout/venn1"/>
    <dgm:cxn modelId="{EDD2D99C-E065-4308-8829-EADB55C96596}" srcId="{66691492-DDE5-4FE5-885C-79A0CCEE67A6}" destId="{296F54CA-8233-494E-9146-A7B391754DDA}" srcOrd="0" destOrd="0" parTransId="{58D033EA-8BBA-463A-A5E4-3D04188480F6}" sibTransId="{459E1F50-AE22-4987-B242-268F4EFE07C2}"/>
    <dgm:cxn modelId="{BC4CE211-75F5-498C-A83B-D36206408037}" srcId="{66691492-DDE5-4FE5-885C-79A0CCEE67A6}" destId="{B8E86A4A-7037-4986-9612-A7621FCB24E1}" srcOrd="2" destOrd="0" parTransId="{084D18F2-E878-4D02-931F-51EEF07AB9EE}" sibTransId="{1B7FAEBD-CAAB-4DC2-883F-53D31F8F265B}"/>
    <dgm:cxn modelId="{1AF821D1-4D94-4428-9FF0-593B475C6C3E}" type="presParOf" srcId="{206098A6-1C40-4DE9-8970-54AFFF81EFE2}" destId="{96FF9DF8-19A9-47B5-B913-A8A8613110C9}" srcOrd="0" destOrd="0" presId="urn:microsoft.com/office/officeart/2005/8/layout/venn1"/>
    <dgm:cxn modelId="{0EAE27EA-A7F3-4A8B-BBAA-3361DA122D1B}" type="presParOf" srcId="{206098A6-1C40-4DE9-8970-54AFFF81EFE2}" destId="{05754F7B-5180-4856-BF85-9104C663D6E8}" srcOrd="1" destOrd="0" presId="urn:microsoft.com/office/officeart/2005/8/layout/venn1"/>
    <dgm:cxn modelId="{8B670798-4C89-4426-B33B-81D99E20EB6B}" type="presParOf" srcId="{206098A6-1C40-4DE9-8970-54AFFF81EFE2}" destId="{48A68F64-FA1E-4031-9B64-06CB6E5B1F67}" srcOrd="2" destOrd="0" presId="urn:microsoft.com/office/officeart/2005/8/layout/venn1"/>
    <dgm:cxn modelId="{87B318BA-5A14-48E0-BDA5-B694A24EE3DF}" type="presParOf" srcId="{206098A6-1C40-4DE9-8970-54AFFF81EFE2}" destId="{A32C138B-1F3D-4744-B5AB-B3639FCA446A}" srcOrd="3" destOrd="0" presId="urn:microsoft.com/office/officeart/2005/8/layout/venn1"/>
    <dgm:cxn modelId="{DD027BB2-E8A9-4589-985B-834751A4BB3D}" type="presParOf" srcId="{206098A6-1C40-4DE9-8970-54AFFF81EFE2}" destId="{DD27E0C8-75AF-4189-8B55-D4488A527BCA}" srcOrd="4" destOrd="0" presId="urn:microsoft.com/office/officeart/2005/8/layout/venn1"/>
    <dgm:cxn modelId="{EE5E2BE5-EC83-4E0A-BF5E-DDC796CABF74}" type="presParOf" srcId="{206098A6-1C40-4DE9-8970-54AFFF81EFE2}" destId="{5B7777CD-5A42-48BF-A342-230BC19F2AA8}"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F9DF8-19A9-47B5-B913-A8A8613110C9}">
      <dsp:nvSpPr>
        <dsp:cNvPr id="0" name=""/>
        <dsp:cNvSpPr/>
      </dsp:nvSpPr>
      <dsp:spPr>
        <a:xfrm>
          <a:off x="1955346" y="59920"/>
          <a:ext cx="3009078" cy="3009078"/>
        </a:xfrm>
        <a:prstGeom prst="ellipse">
          <a:avLst/>
        </a:prstGeom>
        <a:solidFill>
          <a:srgbClr val="04E1EC">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rtl="0">
            <a:lnSpc>
              <a:spcPct val="90000"/>
            </a:lnSpc>
            <a:spcBef>
              <a:spcPct val="0"/>
            </a:spcBef>
            <a:spcAft>
              <a:spcPct val="35000"/>
            </a:spcAft>
          </a:pPr>
          <a:r>
            <a:rPr lang="de-CH" sz="3500" b="0" i="0" kern="1200" baseline="0" dirty="0" smtClean="0"/>
            <a:t>« Mise </a:t>
          </a:r>
          <a:r>
            <a:rPr lang="de-CH" sz="3500" b="0" i="0" kern="1200" baseline="0" dirty="0"/>
            <a:t>en </a:t>
          </a:r>
          <a:r>
            <a:rPr lang="de-CH" sz="3500" b="0" i="0" kern="1200" baseline="0" err="1" smtClean="0"/>
            <a:t>musique</a:t>
          </a:r>
          <a:r>
            <a:rPr lang="de-CH" sz="3500" b="0" i="0" kern="1200" baseline="0" smtClean="0"/>
            <a:t> »</a:t>
          </a:r>
          <a:endParaRPr lang="fr-FR" sz="3500" kern="1200" dirty="0"/>
        </a:p>
      </dsp:txBody>
      <dsp:txXfrm>
        <a:off x="2356557" y="586509"/>
        <a:ext cx="2206657" cy="1354085"/>
      </dsp:txXfrm>
    </dsp:sp>
    <dsp:sp modelId="{48A68F64-FA1E-4031-9B64-06CB6E5B1F67}">
      <dsp:nvSpPr>
        <dsp:cNvPr id="0" name=""/>
        <dsp:cNvSpPr/>
      </dsp:nvSpPr>
      <dsp:spPr>
        <a:xfrm>
          <a:off x="273342" y="1938909"/>
          <a:ext cx="3009078" cy="3009078"/>
        </a:xfrm>
        <a:prstGeom prst="ellipse">
          <a:avLst/>
        </a:prstGeom>
        <a:solidFill>
          <a:srgbClr val="D1FFF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t" anchorCtr="0">
          <a:noAutofit/>
        </a:bodyPr>
        <a:lstStyle/>
        <a:p>
          <a:pPr marL="0" lvl="0" indent="0" algn="l" defTabSz="1555750" rtl="0">
            <a:lnSpc>
              <a:spcPct val="90000"/>
            </a:lnSpc>
            <a:spcBef>
              <a:spcPct val="0"/>
            </a:spcBef>
            <a:spcAft>
              <a:spcPct val="35000"/>
            </a:spcAft>
          </a:pPr>
          <a:r>
            <a:rPr lang="fr-FR" sz="3500" kern="1200" dirty="0" smtClean="0"/>
            <a:t>       Écrire (Langue)</a:t>
          </a:r>
          <a:endParaRPr lang="fr-FR" sz="3500" kern="1200" dirty="0"/>
        </a:p>
      </dsp:txBody>
      <dsp:txXfrm>
        <a:off x="1193618" y="2716255"/>
        <a:ext cx="1805447" cy="1654993"/>
      </dsp:txXfrm>
    </dsp:sp>
    <dsp:sp modelId="{DD27E0C8-75AF-4189-8B55-D4488A527BCA}">
      <dsp:nvSpPr>
        <dsp:cNvPr id="0" name=""/>
        <dsp:cNvSpPr/>
      </dsp:nvSpPr>
      <dsp:spPr>
        <a:xfrm>
          <a:off x="3340761" y="1892148"/>
          <a:ext cx="3290999" cy="3020152"/>
        </a:xfrm>
        <a:prstGeom prst="ellipse">
          <a:avLst/>
        </a:prstGeom>
        <a:solidFill>
          <a:srgbClr val="A5FDEE">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t" anchorCtr="0">
          <a:noAutofit/>
        </a:bodyPr>
        <a:lstStyle/>
        <a:p>
          <a:pPr lvl="0" algn="ctr" defTabSz="1976438" rtl="0">
            <a:lnSpc>
              <a:spcPct val="90000"/>
            </a:lnSpc>
            <a:spcBef>
              <a:spcPct val="0"/>
            </a:spcBef>
            <a:spcAft>
              <a:spcPct val="35000"/>
            </a:spcAft>
          </a:pPr>
          <a:r>
            <a:rPr lang="de-CH" sz="3500" kern="1200" dirty="0" smtClean="0"/>
            <a:t>       </a:t>
          </a:r>
        </a:p>
        <a:p>
          <a:pPr lvl="0" algn="ctr" defTabSz="1976438" rtl="0">
            <a:lnSpc>
              <a:spcPct val="90000"/>
            </a:lnSpc>
            <a:spcBef>
              <a:spcPct val="0"/>
            </a:spcBef>
            <a:spcAft>
              <a:spcPct val="35000"/>
            </a:spcAft>
          </a:pPr>
          <a:r>
            <a:rPr lang="de-CH" sz="3500" kern="1200" dirty="0" err="1" smtClean="0"/>
            <a:t>Dessiner</a:t>
          </a:r>
          <a:r>
            <a:rPr lang="de-CH" sz="3500" kern="1200" dirty="0" smtClean="0"/>
            <a:t> (</a:t>
          </a:r>
          <a:r>
            <a:rPr lang="de-CH" sz="3500" kern="1200" dirty="0"/>
            <a:t>AV)</a:t>
          </a:r>
          <a:endParaRPr lang="fr-FR" sz="3500" kern="1200" dirty="0"/>
        </a:p>
      </dsp:txBody>
      <dsp:txXfrm>
        <a:off x="3650664" y="2672354"/>
        <a:ext cx="1974599" cy="166108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charset="0"/>
                <a:ea typeface="ＭＳ Ｐゴシック" charset="-128"/>
              </a:defRPr>
            </a:lvl1pPr>
          </a:lstStyle>
          <a:p>
            <a:pPr>
              <a:defRPr/>
            </a:pPr>
            <a:endParaRPr lang="de-DE" dirty="0"/>
          </a:p>
        </p:txBody>
      </p:sp>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atin typeface="Arial" charset="0"/>
                <a:ea typeface="ＭＳ Ｐゴシック" charset="-128"/>
              </a:defRPr>
            </a:lvl1pPr>
          </a:lstStyle>
          <a:p>
            <a:pPr>
              <a:defRPr/>
            </a:pPr>
            <a:fld id="{A4F1C70D-4D01-47E1-B794-A45F421D9CC3}" type="datetimeFigureOut">
              <a:rPr lang="de-DE"/>
              <a:pPr>
                <a:defRPr/>
              </a:pPr>
              <a:t>08.05.2019</a:t>
            </a:fld>
            <a:endParaRPr lang="de-DE" dirty="0"/>
          </a:p>
        </p:txBody>
      </p:sp>
      <p:sp>
        <p:nvSpPr>
          <p:cNvPr id="4" name="Fußzeilenplatzhalt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atin typeface="Arial" charset="0"/>
                <a:ea typeface="ＭＳ Ｐゴシック" charset="-128"/>
              </a:defRPr>
            </a:lvl1pPr>
          </a:lstStyle>
          <a:p>
            <a:pPr>
              <a:defRPr/>
            </a:pPr>
            <a:endParaRPr lang="de-DE" dirty="0"/>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atin typeface="Arial" charset="0"/>
                <a:ea typeface="ＭＳ Ｐゴシック" charset="-128"/>
              </a:defRPr>
            </a:lvl1pPr>
          </a:lstStyle>
          <a:p>
            <a:pPr>
              <a:defRPr/>
            </a:pPr>
            <a:fld id="{7EA81C9C-17E4-4463-AA74-6B02DE826206}" type="slidenum">
              <a:rPr lang="de-DE"/>
              <a:pPr>
                <a:defRPr/>
              </a:pPr>
              <a:t>‹#›</a:t>
            </a:fld>
            <a:endParaRPr lang="de-DE"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44" charset="-128"/>
              </a:defRPr>
            </a:lvl1pPr>
          </a:lstStyle>
          <a:p>
            <a:pPr>
              <a:defRPr/>
            </a:pPr>
            <a:endParaRPr lang="lt-LT" altLang="fr-FR" dirty="0"/>
          </a:p>
        </p:txBody>
      </p:sp>
      <p:sp>
        <p:nvSpPr>
          <p:cNvPr id="5123" name="Rectangle 3"/>
          <p:cNvSpPr>
            <a:spLocks noGrp="1" noChangeArrowheads="1"/>
          </p:cNvSpPr>
          <p:nvPr>
            <p:ph type="dt" idx="1"/>
          </p:nvPr>
        </p:nvSpPr>
        <p:spPr bwMode="auto">
          <a:xfrm>
            <a:off x="3852016"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44" charset="-128"/>
              </a:defRPr>
            </a:lvl1pPr>
          </a:lstStyle>
          <a:p>
            <a:pPr>
              <a:defRPr/>
            </a:pPr>
            <a:endParaRPr lang="lt-LT" altLang="fr-FR" dirty="0"/>
          </a:p>
        </p:txBody>
      </p:sp>
      <p:sp>
        <p:nvSpPr>
          <p:cNvPr id="307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5125" name="Rectangle 5"/>
          <p:cNvSpPr>
            <a:spLocks noGrp="1" noChangeArrowheads="1"/>
          </p:cNvSpPr>
          <p:nvPr>
            <p:ph type="body" sz="quarter" idx="3"/>
          </p:nvPr>
        </p:nvSpPr>
        <p:spPr bwMode="auto">
          <a:xfrm>
            <a:off x="906357" y="4715153"/>
            <a:ext cx="4984962" cy="4466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t-LT" altLang="fr-FR" noProof="0"/>
              <a:t>Click to edit Master text styles</a:t>
            </a:r>
          </a:p>
          <a:p>
            <a:pPr lvl="1"/>
            <a:r>
              <a:rPr lang="lt-LT" altLang="fr-FR" noProof="0"/>
              <a:t>Second level</a:t>
            </a:r>
          </a:p>
          <a:p>
            <a:pPr lvl="2"/>
            <a:r>
              <a:rPr lang="lt-LT" altLang="fr-FR" noProof="0"/>
              <a:t>Third level</a:t>
            </a:r>
          </a:p>
          <a:p>
            <a:pPr lvl="3"/>
            <a:r>
              <a:rPr lang="lt-LT" altLang="fr-FR" noProof="0"/>
              <a:t>Fourth level</a:t>
            </a:r>
          </a:p>
          <a:p>
            <a:pPr lvl="4"/>
            <a:r>
              <a:rPr lang="lt-LT" altLang="fr-FR" noProof="0"/>
              <a:t>Fifth level</a:t>
            </a:r>
          </a:p>
        </p:txBody>
      </p:sp>
      <p:sp>
        <p:nvSpPr>
          <p:cNvPr id="5126" name="Rectangle 6"/>
          <p:cNvSpPr>
            <a:spLocks noGrp="1" noChangeArrowheads="1"/>
          </p:cNvSpPr>
          <p:nvPr>
            <p:ph type="ftr" sz="quarter" idx="4"/>
          </p:nvPr>
        </p:nvSpPr>
        <p:spPr bwMode="auto">
          <a:xfrm>
            <a:off x="0"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44" charset="-128"/>
              </a:defRPr>
            </a:lvl1pPr>
          </a:lstStyle>
          <a:p>
            <a:pPr>
              <a:defRPr/>
            </a:pPr>
            <a:endParaRPr lang="lt-LT" altLang="fr-FR" dirty="0"/>
          </a:p>
        </p:txBody>
      </p:sp>
      <p:sp>
        <p:nvSpPr>
          <p:cNvPr id="5127" name="Rectangle 7"/>
          <p:cNvSpPr>
            <a:spLocks noGrp="1" noChangeArrowheads="1"/>
          </p:cNvSpPr>
          <p:nvPr>
            <p:ph type="sldNum" sz="quarter" idx="5"/>
          </p:nvPr>
        </p:nvSpPr>
        <p:spPr bwMode="auto">
          <a:xfrm>
            <a:off x="3852016"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ea typeface="ＭＳ Ｐゴシック" panose="020B0600070205080204" pitchFamily="34" charset="-128"/>
              </a:defRPr>
            </a:lvl1pPr>
          </a:lstStyle>
          <a:p>
            <a:pPr>
              <a:defRPr/>
            </a:pPr>
            <a:fld id="{A46AC748-D290-4E41-8571-CC1C6BFFBFCD}" type="slidenum">
              <a:rPr lang="lt-LT" altLang="fr-FR"/>
              <a:pPr>
                <a:defRPr/>
              </a:pPr>
              <a:t>‹#›</a:t>
            </a:fld>
            <a:endParaRPr lang="lt-LT" altLang="fr-F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fr.wikipedia.org/wiki/XXe_si%C3%A8cle"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fr.wikipedia.org/wiki/Aide:Japonais" TargetMode="External"/><Relationship Id="rId5" Type="http://schemas.openxmlformats.org/officeDocument/2006/relationships/hyperlink" Target="https://fr.wikipedia.org/wiki/Syllabe" TargetMode="External"/><Relationship Id="rId4" Type="http://schemas.openxmlformats.org/officeDocument/2006/relationships/hyperlink" Target="https://fr.wikipedia.org/wiki/Tercet"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a:t>
            </a:fld>
            <a:endParaRPr lang="lt-LT" altLang="fr-FR" dirty="0"/>
          </a:p>
        </p:txBody>
      </p:sp>
    </p:spTree>
    <p:extLst>
      <p:ext uri="{BB962C8B-B14F-4D97-AF65-F5344CB8AC3E}">
        <p14:creationId xmlns:p14="http://schemas.microsoft.com/office/powerpoint/2010/main" val="3429208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10</a:t>
            </a:fld>
            <a:endParaRPr lang="lt-LT" altLang="fr-FR" dirty="0"/>
          </a:p>
        </p:txBody>
      </p:sp>
    </p:spTree>
    <p:extLst>
      <p:ext uri="{BB962C8B-B14F-4D97-AF65-F5344CB8AC3E}">
        <p14:creationId xmlns:p14="http://schemas.microsoft.com/office/powerpoint/2010/main" val="4037028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fr-FR" noProof="0" dirty="0">
                <a:solidFill>
                  <a:sysClr val="windowText" lastClr="000000"/>
                </a:solidFill>
              </a:rPr>
              <a:t>Jouer de la musique</a:t>
            </a:r>
          </a:p>
          <a:p>
            <a:pPr marL="685800" lvl="1" indent="-228600">
              <a:buFont typeface="+mj-lt"/>
              <a:buAutoNum type="alphaLcParenR"/>
            </a:pPr>
            <a:r>
              <a:rPr lang="fr-FR" noProof="0" dirty="0">
                <a:solidFill>
                  <a:sysClr val="windowText" lastClr="000000"/>
                </a:solidFill>
              </a:rPr>
              <a:t>Rythme</a:t>
            </a:r>
          </a:p>
          <a:p>
            <a:pPr marL="685800" lvl="1" indent="-228600">
              <a:buFont typeface="+mj-lt"/>
              <a:buAutoNum type="alphaLcParenR"/>
            </a:pPr>
            <a:r>
              <a:rPr lang="fr-FR" noProof="0" dirty="0">
                <a:solidFill>
                  <a:sysClr val="windowText" lastClr="000000"/>
                </a:solidFill>
              </a:rPr>
              <a:t>Mouvement et danse</a:t>
            </a:r>
          </a:p>
          <a:p>
            <a:pPr marL="685800" lvl="1" indent="-228600">
              <a:buFont typeface="+mj-lt"/>
              <a:buAutoNum type="alphaLcParenR"/>
            </a:pPr>
            <a:r>
              <a:rPr lang="fr-FR" noProof="0" dirty="0">
                <a:solidFill>
                  <a:sysClr val="windowText" lastClr="000000"/>
                </a:solidFill>
              </a:rPr>
              <a:t>Chanter</a:t>
            </a:r>
          </a:p>
          <a:p>
            <a:pPr marL="685800" lvl="1" indent="-228600">
              <a:buFont typeface="+mj-lt"/>
              <a:buAutoNum type="alphaLcParenR"/>
            </a:pPr>
            <a:r>
              <a:rPr lang="fr-FR" noProof="0" dirty="0">
                <a:solidFill>
                  <a:sysClr val="windowText" lastClr="000000"/>
                </a:solidFill>
              </a:rPr>
              <a:t>Jouer</a:t>
            </a:r>
            <a:r>
              <a:rPr lang="fr-FR" baseline="0" noProof="0" dirty="0">
                <a:solidFill>
                  <a:sysClr val="windowText" lastClr="000000"/>
                </a:solidFill>
              </a:rPr>
              <a:t> d’un instrument</a:t>
            </a:r>
          </a:p>
          <a:p>
            <a:pPr marL="228600" indent="-228600">
              <a:buFont typeface="+mj-lt"/>
              <a:buAutoNum type="arabicPeriod"/>
            </a:pPr>
            <a:r>
              <a:rPr lang="fr-FR" noProof="0" dirty="0">
                <a:solidFill>
                  <a:sysClr val="windowText" lastClr="000000"/>
                </a:solidFill>
              </a:rPr>
              <a:t>Les savoirs</a:t>
            </a:r>
          </a:p>
          <a:p>
            <a:pPr marL="685800" lvl="1" indent="-228600">
              <a:buFont typeface="+mj-lt"/>
              <a:buAutoNum type="alphaLcParenR"/>
            </a:pPr>
            <a:r>
              <a:rPr lang="fr-FR" noProof="0" dirty="0">
                <a:solidFill>
                  <a:sysClr val="windowText" lastClr="000000"/>
                </a:solidFill>
              </a:rPr>
              <a:t>Instruments</a:t>
            </a:r>
          </a:p>
          <a:p>
            <a:pPr marL="685800" lvl="1" indent="-228600">
              <a:buFont typeface="+mj-lt"/>
              <a:buAutoNum type="alphaLcParenR"/>
            </a:pPr>
            <a:r>
              <a:rPr lang="fr-FR" b="0" noProof="0" dirty="0">
                <a:solidFill>
                  <a:sysClr val="windowText" lastClr="000000"/>
                </a:solidFill>
              </a:rPr>
              <a:t>Compositeurs</a:t>
            </a:r>
          </a:p>
          <a:p>
            <a:pPr marL="685800" lvl="1" indent="-228600">
              <a:buFont typeface="+mj-lt"/>
              <a:buAutoNum type="alphaLcParenR"/>
            </a:pPr>
            <a:r>
              <a:rPr lang="fr-FR" b="0" noProof="0" dirty="0">
                <a:solidFill>
                  <a:sysClr val="windowText" lastClr="000000"/>
                </a:solidFill>
              </a:rPr>
              <a:t>Histoire de la musique</a:t>
            </a:r>
          </a:p>
          <a:p>
            <a:pPr marL="228600" lvl="0" indent="-228600">
              <a:buFont typeface="+mj-lt"/>
              <a:buAutoNum type="arabicPeriod"/>
            </a:pPr>
            <a:r>
              <a:rPr lang="fr-FR" b="0" noProof="0" dirty="0">
                <a:solidFill>
                  <a:sysClr val="windowText" lastClr="000000"/>
                </a:solidFill>
              </a:rPr>
              <a:t>L’écoute musicale</a:t>
            </a:r>
          </a:p>
          <a:p>
            <a:pPr marL="228600" lvl="0" indent="-228600">
              <a:buFont typeface="+mj-lt"/>
              <a:buAutoNum type="arabicPeriod"/>
            </a:pPr>
            <a:r>
              <a:rPr lang="fr-FR" sz="1200" kern="1200" noProof="0" dirty="0">
                <a:solidFill>
                  <a:sysClr val="windowText" lastClr="000000"/>
                </a:solidFill>
                <a:latin typeface="Arial" charset="0"/>
                <a:ea typeface="ＭＳ Ｐゴシック" pitchFamily="-44" charset="-128"/>
                <a:cs typeface="+mn-cs"/>
              </a:rPr>
              <a:t>Créativité musicale</a:t>
            </a:r>
          </a:p>
          <a:p>
            <a:pPr marL="685800" lvl="1" indent="-228600">
              <a:buFont typeface="+mj-lt"/>
              <a:buAutoNum type="alphaLcParenR"/>
            </a:pPr>
            <a:r>
              <a:rPr lang="fr-FR" sz="1200" kern="1200" noProof="0" dirty="0">
                <a:solidFill>
                  <a:sysClr val="windowText" lastClr="000000"/>
                </a:solidFill>
                <a:latin typeface="Arial" charset="0"/>
                <a:ea typeface="ＭＳ Ｐゴシック" pitchFamily="-44" charset="-128"/>
                <a:cs typeface="+mn-cs"/>
              </a:rPr>
              <a:t>Composition</a:t>
            </a:r>
          </a:p>
          <a:p>
            <a:pPr marL="685800" lvl="1" indent="-228600">
              <a:buFont typeface="+mj-lt"/>
              <a:buAutoNum type="alphaLcParenR"/>
            </a:pPr>
            <a:r>
              <a:rPr lang="fr-FR" sz="1200" kern="1200" noProof="0" dirty="0" err="1">
                <a:solidFill>
                  <a:sysClr val="windowText" lastClr="000000"/>
                </a:solidFill>
                <a:latin typeface="Arial" charset="0"/>
                <a:ea typeface="ＭＳ Ｐゴシック" pitchFamily="-44" charset="-128"/>
                <a:cs typeface="+mn-cs"/>
              </a:rPr>
              <a:t>KiT</a:t>
            </a:r>
            <a:endParaRPr lang="fr-FR" sz="1200" kern="1200" noProof="0" dirty="0">
              <a:solidFill>
                <a:sysClr val="windowText" lastClr="000000"/>
              </a:solidFill>
              <a:latin typeface="Arial" charset="0"/>
              <a:ea typeface="ＭＳ Ｐゴシック" pitchFamily="-44"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FR" b="1" noProof="0" dirty="0">
              <a:solidFill>
                <a:srgbClr val="00B05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fr-FR" b="1" noProof="0" dirty="0">
                <a:solidFill>
                  <a:srgbClr val="00B050"/>
                </a:solidFill>
              </a:rPr>
              <a:t>Ces multiples approches, un problème* ou une issue?</a:t>
            </a:r>
          </a:p>
          <a:p>
            <a:r>
              <a:rPr lang="fr-FR" noProof="0" dirty="0"/>
              <a:t>*Beaucoup ne prennent la branche musique pas au sérieux. Et, hélas, la réalité leur donne souvent raison. Nous refusons aux enfants et aux adolescents des succès d’apprentissages musicales, en les sollicitant de façon paradoxale </a:t>
            </a:r>
            <a:r>
              <a:rPr lang="fr-FR" u="sng" noProof="0" dirty="0"/>
              <a:t>insuffisamment</a:t>
            </a:r>
            <a:r>
              <a:rPr lang="fr-FR" noProof="0" dirty="0"/>
              <a:t> par une pléthore thématique </a:t>
            </a:r>
            <a:br>
              <a:rPr lang="fr-FR" noProof="0" dirty="0"/>
            </a:br>
            <a:r>
              <a:rPr lang="fr-FR" noProof="0" dirty="0"/>
              <a:t>(</a:t>
            </a:r>
            <a:r>
              <a:rPr lang="fr-FR" noProof="0" dirty="0" err="1"/>
              <a:t>Jank</a:t>
            </a:r>
            <a:r>
              <a:rPr lang="fr-FR" noProof="0" dirty="0"/>
              <a:t> / </a:t>
            </a:r>
            <a:r>
              <a:rPr lang="fr-FR" noProof="0" dirty="0" err="1"/>
              <a:t>Stroh</a:t>
            </a:r>
            <a:r>
              <a:rPr lang="fr-FR" noProof="0" dirty="0"/>
              <a:t>)</a:t>
            </a:r>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11</a:t>
            </a:fld>
            <a:endParaRPr lang="lt-LT" altLang="fr-FR" dirty="0"/>
          </a:p>
        </p:txBody>
      </p:sp>
    </p:spTree>
    <p:extLst>
      <p:ext uri="{BB962C8B-B14F-4D97-AF65-F5344CB8AC3E}">
        <p14:creationId xmlns:p14="http://schemas.microsoft.com/office/powerpoint/2010/main" val="3691551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err="1" smtClean="0"/>
              <a:t>Wikipedia</a:t>
            </a:r>
            <a:endParaRPr lang="fr-FR" dirty="0" smtClean="0"/>
          </a:p>
          <a:p>
            <a:pPr marL="228600" indent="-228600">
              <a:buFont typeface="+mj-lt"/>
              <a:buAutoNum type="arabicPeriod"/>
            </a:pPr>
            <a:r>
              <a:rPr lang="fr-FR" dirty="0" smtClean="0"/>
              <a:t>en trois segments de 5-7-5 mores</a:t>
            </a:r>
          </a:p>
          <a:p>
            <a:pPr marL="228600" indent="-228600">
              <a:buFont typeface="+mj-lt"/>
              <a:buAutoNum type="arabicPeriod"/>
            </a:pPr>
            <a:r>
              <a:rPr lang="fr-FR" dirty="0" smtClean="0"/>
              <a:t>Les </a:t>
            </a:r>
            <a:r>
              <a:rPr lang="fr-FR" i="1" dirty="0" smtClean="0"/>
              <a:t>haïkus</a:t>
            </a:r>
            <a:r>
              <a:rPr lang="fr-FR" dirty="0" smtClean="0"/>
              <a:t> ne sont connus en Occident que depuis le tout début du </a:t>
            </a:r>
            <a:r>
              <a:rPr lang="fr-FR" dirty="0" smtClean="0">
                <a:hlinkClick r:id="rId3" tooltip="XXe siècle"/>
              </a:rPr>
              <a:t>XX</a:t>
            </a:r>
            <a:r>
              <a:rPr lang="fr-FR" baseline="30000" dirty="0" smtClean="0">
                <a:effectLst/>
                <a:hlinkClick r:id="rId3" tooltip="XXe siècle"/>
              </a:rPr>
              <a:t>e</a:t>
            </a:r>
            <a:r>
              <a:rPr lang="fr-FR" dirty="0" smtClean="0">
                <a:hlinkClick r:id="rId3" tooltip="XXe siècle"/>
              </a:rPr>
              <a:t> siècle</a:t>
            </a:r>
            <a:r>
              <a:rPr lang="fr-FR" dirty="0" smtClean="0"/>
              <a:t>. Les écrivains occidentaux ont alors tenté de s'inspirer de cette forme de poésie brève. La plupart du temps, ils choisissent de transposer le haïku japonais sur une seule colonne sous la forme d'un </a:t>
            </a:r>
            <a:r>
              <a:rPr lang="fr-FR" dirty="0" smtClean="0">
                <a:hlinkClick r:id="rId4" tooltip="Tercet"/>
              </a:rPr>
              <a:t>tercet</a:t>
            </a:r>
            <a:r>
              <a:rPr lang="fr-FR" dirty="0" smtClean="0"/>
              <a:t> dont les vers comptent 5, 7 et 5 syllabes. Quand on compose un haïku en français, on remplace en général les mores par des </a:t>
            </a:r>
            <a:r>
              <a:rPr lang="fr-FR" dirty="0" smtClean="0">
                <a:hlinkClick r:id="rId5" tooltip="Syllabe"/>
              </a:rPr>
              <a:t>syllabes</a:t>
            </a:r>
            <a:r>
              <a:rPr lang="fr-FR" dirty="0" smtClean="0"/>
              <a:t>, bien qu'une syllabe française puisse contenir jusqu'à trois mores, ce qui engendre des poèmes irréguliers. </a:t>
            </a:r>
          </a:p>
          <a:p>
            <a:r>
              <a:rPr lang="fr-FR" dirty="0" smtClean="0"/>
              <a:t>Un auteur de haïkus est appelé </a:t>
            </a:r>
            <a:r>
              <a:rPr lang="fr-FR" i="1" dirty="0" err="1" smtClean="0"/>
              <a:t>haijin</a:t>
            </a:r>
            <a:r>
              <a:rPr lang="fr-FR" dirty="0" smtClean="0"/>
              <a:t> </a:t>
            </a:r>
            <a:r>
              <a:rPr lang="fr-FR" b="0" dirty="0" smtClean="0">
                <a:effectLst/>
              </a:rPr>
              <a:t>(</a:t>
            </a:r>
            <a:r>
              <a:rPr lang="ja-JP" altLang="fr-FR" b="0" dirty="0" smtClean="0">
                <a:effectLst/>
              </a:rPr>
              <a:t>俳人</a:t>
            </a:r>
            <a:r>
              <a:rPr lang="fr-FR" sz="1200" b="1" u="none" strike="noStrike" kern="1200" baseline="30000" dirty="0" smtClean="0">
                <a:solidFill>
                  <a:schemeClr val="tx1"/>
                </a:solidFill>
                <a:effectLst/>
                <a:latin typeface="Arial" charset="0"/>
                <a:ea typeface="ＭＳ Ｐゴシック" pitchFamily="-44" charset="-128"/>
                <a:cs typeface="+mn-cs"/>
                <a:hlinkClick r:id="rId6" tooltip="Aide:Japonais"/>
              </a:rPr>
              <a:t>?</a:t>
            </a:r>
            <a:r>
              <a:rPr lang="fr-FR" b="0" dirty="0" smtClean="0">
                <a:effectLst/>
              </a:rPr>
              <a:t>)</a:t>
            </a:r>
            <a:r>
              <a:rPr lang="fr-FR" dirty="0" smtClean="0"/>
              <a:t>, parfois </a:t>
            </a:r>
            <a:r>
              <a:rPr lang="fr-FR" i="1" dirty="0" err="1" smtClean="0"/>
              <a:t>haïdjin</a:t>
            </a:r>
            <a:r>
              <a:rPr lang="fr-FR" dirty="0" smtClean="0"/>
              <a:t> ou </a:t>
            </a:r>
            <a:r>
              <a:rPr lang="fr-FR" i="1" dirty="0" err="1" smtClean="0"/>
              <a:t>haïkiste</a:t>
            </a:r>
            <a:r>
              <a:rPr lang="fr-FR" dirty="0" smtClean="0"/>
              <a:t>. </a:t>
            </a:r>
          </a:p>
          <a:p>
            <a:pPr marL="0" indent="0">
              <a:buFont typeface="+mj-lt"/>
              <a:buNone/>
            </a:pPr>
            <a:r>
              <a:rPr lang="de-DE" dirty="0" smtClean="0"/>
              <a:t>.</a:t>
            </a:r>
          </a:p>
          <a:p>
            <a:pPr marL="0" indent="0">
              <a:buFont typeface="+mj-lt"/>
              <a:buNone/>
            </a:pPr>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12</a:t>
            </a:fld>
            <a:endParaRPr lang="lt-LT" altLang="fr-FR" dirty="0"/>
          </a:p>
        </p:txBody>
      </p:sp>
    </p:spTree>
    <p:extLst>
      <p:ext uri="{BB962C8B-B14F-4D97-AF65-F5344CB8AC3E}">
        <p14:creationId xmlns:p14="http://schemas.microsoft.com/office/powerpoint/2010/main" val="3895049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kern="1200" dirty="0" err="1">
                <a:solidFill>
                  <a:schemeClr val="tx1"/>
                </a:solidFill>
                <a:effectLst/>
                <a:latin typeface="Arial" charset="0"/>
                <a:ea typeface="ＭＳ Ｐゴシック" pitchFamily="-44" charset="-128"/>
                <a:cs typeface="+mn-cs"/>
              </a:rPr>
              <a:t>Éducation</a:t>
            </a:r>
            <a:r>
              <a:rPr lang="de-DE" sz="1200" kern="1200" dirty="0">
                <a:solidFill>
                  <a:schemeClr val="tx1"/>
                </a:solidFill>
                <a:effectLst/>
                <a:latin typeface="Arial" charset="0"/>
                <a:ea typeface="ＭＳ Ｐゴシック" pitchFamily="-44" charset="-128"/>
                <a:cs typeface="+mn-cs"/>
              </a:rPr>
              <a:t> </a:t>
            </a:r>
            <a:r>
              <a:rPr lang="de-DE" sz="1200" kern="1200" dirty="0" err="1">
                <a:solidFill>
                  <a:schemeClr val="tx1"/>
                </a:solidFill>
                <a:effectLst/>
                <a:latin typeface="Arial" charset="0"/>
                <a:ea typeface="ＭＳ Ｐゴシック" pitchFamily="-44" charset="-128"/>
                <a:cs typeface="+mn-cs"/>
              </a:rPr>
              <a:t>musicale</a:t>
            </a:r>
            <a:r>
              <a:rPr lang="de-DE" sz="1200" kern="1200" dirty="0">
                <a:solidFill>
                  <a:schemeClr val="tx1"/>
                </a:solidFill>
                <a:effectLst/>
                <a:latin typeface="Arial" charset="0"/>
                <a:ea typeface="ＭＳ Ｐゴシック" pitchFamily="-44" charset="-128"/>
                <a:cs typeface="+mn-cs"/>
              </a:rPr>
              <a:t> et </a:t>
            </a:r>
            <a:r>
              <a:rPr lang="de-DE" sz="1200" kern="1200" dirty="0" err="1">
                <a:solidFill>
                  <a:schemeClr val="tx1"/>
                </a:solidFill>
                <a:effectLst/>
                <a:latin typeface="Arial" charset="0"/>
                <a:ea typeface="ＭＳ Ｐゴシック" pitchFamily="-44" charset="-128"/>
                <a:cs typeface="+mn-cs"/>
              </a:rPr>
              <a:t>interdisciplinarité</a:t>
            </a:r>
            <a:r>
              <a:rPr lang="de-DE" sz="1200" kern="1200" dirty="0">
                <a:solidFill>
                  <a:schemeClr val="tx1"/>
                </a:solidFill>
                <a:effectLst/>
                <a:latin typeface="Arial" charset="0"/>
                <a:ea typeface="ＭＳ Ｐゴシック" pitchFamily="-44" charset="-128"/>
                <a:cs typeface="+mn-cs"/>
              </a:rPr>
              <a:t>, p. 2</a:t>
            </a:r>
            <a:endParaRPr lang="de-DE" dirty="0"/>
          </a:p>
          <a:p>
            <a:r>
              <a:rPr lang="de-DE" dirty="0"/>
              <a:t>http://cache.media.eduscol.education.fr/file/Education_musicale/01/2/RA16_C4_EMUS_educ_mus_interdiscipline_V2_658012.pdf</a:t>
            </a:r>
          </a:p>
          <a:p>
            <a:endParaRPr lang="de-DE" dirty="0"/>
          </a:p>
          <a:p>
            <a:r>
              <a:rPr lang="fr-FR" noProof="0" dirty="0"/>
              <a:t>Mon exemple: Le film </a:t>
            </a:r>
            <a:r>
              <a:rPr lang="fr-FR" b="1" noProof="0" dirty="0"/>
              <a:t>Amadeus</a:t>
            </a:r>
            <a:r>
              <a:rPr lang="fr-FR" noProof="0" dirty="0"/>
              <a:t> (Thématique musicale)</a:t>
            </a:r>
          </a:p>
          <a:p>
            <a:pPr marL="171450" indent="-171450">
              <a:buFont typeface="Arial" panose="020B0604020202020204" pitchFamily="34" charset="0"/>
              <a:buChar char="•"/>
            </a:pPr>
            <a:r>
              <a:rPr lang="fr-FR" noProof="0" dirty="0"/>
              <a:t>La</a:t>
            </a:r>
            <a:r>
              <a:rPr lang="fr-FR" baseline="0" noProof="0" dirty="0"/>
              <a:t> biographie de Mozart et la vie dans la 2e moitié du 18e siècle </a:t>
            </a:r>
            <a:br>
              <a:rPr lang="fr-FR" baseline="0" noProof="0" dirty="0"/>
            </a:br>
            <a:r>
              <a:rPr lang="fr-FR" baseline="0" noProof="0" dirty="0"/>
              <a:t>=&gt;  mobilisation des savoirs relevant d’autres disciplines, ici l’histoire, dramaturgie (le mix entre réalité et fiction)</a:t>
            </a:r>
          </a:p>
          <a:p>
            <a:pPr marL="171450" indent="-171450">
              <a:buFont typeface="Arial" panose="020B0604020202020204" pitchFamily="34" charset="0"/>
              <a:buChar char="•"/>
            </a:pPr>
            <a:r>
              <a:rPr lang="fr-FR" baseline="0" noProof="0" dirty="0"/>
              <a:t>(Mozart en contact avec l’empereur d’Autriche. Qui était l’empereur d’Autriche dans le temps de Mozart? C’était Joseph II, (1741-1790))</a:t>
            </a:r>
            <a:endParaRPr lang="fr-FR" noProof="0" dirty="0"/>
          </a:p>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13</a:t>
            </a:fld>
            <a:endParaRPr lang="lt-LT" altLang="fr-FR" dirty="0"/>
          </a:p>
        </p:txBody>
      </p:sp>
    </p:spTree>
    <p:extLst>
      <p:ext uri="{BB962C8B-B14F-4D97-AF65-F5344CB8AC3E}">
        <p14:creationId xmlns:p14="http://schemas.microsoft.com/office/powerpoint/2010/main" val="1366153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kern="1200" dirty="0" err="1">
                <a:solidFill>
                  <a:schemeClr val="tx1"/>
                </a:solidFill>
                <a:effectLst/>
                <a:latin typeface="Arial" charset="0"/>
                <a:ea typeface="ＭＳ Ｐゴシック" pitchFamily="-44" charset="-128"/>
                <a:cs typeface="+mn-cs"/>
              </a:rPr>
              <a:t>Éducation</a:t>
            </a:r>
            <a:r>
              <a:rPr lang="de-DE" sz="1200" kern="1200" dirty="0">
                <a:solidFill>
                  <a:schemeClr val="tx1"/>
                </a:solidFill>
                <a:effectLst/>
                <a:latin typeface="Arial" charset="0"/>
                <a:ea typeface="ＭＳ Ｐゴシック" pitchFamily="-44" charset="-128"/>
                <a:cs typeface="+mn-cs"/>
              </a:rPr>
              <a:t> </a:t>
            </a:r>
            <a:r>
              <a:rPr lang="de-DE" sz="1200" kern="1200" dirty="0" err="1">
                <a:solidFill>
                  <a:schemeClr val="tx1"/>
                </a:solidFill>
                <a:effectLst/>
                <a:latin typeface="Arial" charset="0"/>
                <a:ea typeface="ＭＳ Ｐゴシック" pitchFamily="-44" charset="-128"/>
                <a:cs typeface="+mn-cs"/>
              </a:rPr>
              <a:t>musicale</a:t>
            </a:r>
            <a:r>
              <a:rPr lang="de-DE" sz="1200" kern="1200" dirty="0">
                <a:solidFill>
                  <a:schemeClr val="tx1"/>
                </a:solidFill>
                <a:effectLst/>
                <a:latin typeface="Arial" charset="0"/>
                <a:ea typeface="ＭＳ Ｐゴシック" pitchFamily="-44" charset="-128"/>
                <a:cs typeface="+mn-cs"/>
              </a:rPr>
              <a:t> et </a:t>
            </a:r>
            <a:r>
              <a:rPr lang="de-DE" sz="1200" kern="1200" dirty="0" err="1">
                <a:solidFill>
                  <a:schemeClr val="tx1"/>
                </a:solidFill>
                <a:effectLst/>
                <a:latin typeface="Arial" charset="0"/>
                <a:ea typeface="ＭＳ Ｐゴシック" pitchFamily="-44" charset="-128"/>
                <a:cs typeface="+mn-cs"/>
              </a:rPr>
              <a:t>interdisciplinarité</a:t>
            </a:r>
            <a:endParaRPr lang="de-DE" dirty="0"/>
          </a:p>
          <a:p>
            <a:r>
              <a:rPr lang="de-DE" dirty="0"/>
              <a:t>http://cache.media.eduscol.education.fr/file/Education_musicale/01/2/RA16_C4_EMUS_educ_mus_interdiscipline_V2_658012.pdf</a:t>
            </a:r>
          </a:p>
          <a:p>
            <a:endParaRPr lang="de-DE" dirty="0"/>
          </a:p>
          <a:p>
            <a:r>
              <a:rPr lang="fr-FR" noProof="0" dirty="0"/>
              <a:t>Mon exemple: Le film </a:t>
            </a:r>
            <a:r>
              <a:rPr lang="fr-FR" b="1" noProof="0" dirty="0"/>
              <a:t>Amadeus</a:t>
            </a:r>
            <a:r>
              <a:rPr lang="fr-FR" noProof="0" dirty="0"/>
              <a:t> </a:t>
            </a:r>
          </a:p>
          <a:p>
            <a:pPr marL="171450" indent="-171450">
              <a:buFont typeface="Arial" panose="020B0604020202020204" pitchFamily="34" charset="0"/>
              <a:buChar char="•"/>
            </a:pPr>
            <a:r>
              <a:rPr lang="fr-FR" noProof="0" dirty="0"/>
              <a:t>La</a:t>
            </a:r>
            <a:r>
              <a:rPr lang="fr-FR" baseline="0" noProof="0" dirty="0"/>
              <a:t> biographie de Mozart et la vie dans la 2e moitié du 18e siècle </a:t>
            </a:r>
            <a:br>
              <a:rPr lang="fr-FR" baseline="0" noProof="0" dirty="0"/>
            </a:br>
            <a:r>
              <a:rPr lang="fr-FR" baseline="0" noProof="0" dirty="0"/>
              <a:t>=&gt;  mobilisation de savoirs relevant d’autres disciplines, ici l’histoire</a:t>
            </a:r>
          </a:p>
          <a:p>
            <a:pPr marL="171450" indent="-171450">
              <a:buFont typeface="Arial" panose="020B0604020202020204" pitchFamily="34" charset="0"/>
              <a:buChar char="•"/>
            </a:pPr>
            <a:r>
              <a:rPr lang="fr-FR" baseline="0" noProof="0" dirty="0"/>
              <a:t>Mozart en contact avec l’empereur d’Autriche. Qui était l’empereur d’Autriche dans le temps de Mozart? C’était Joseph II, (1741-1790)</a:t>
            </a:r>
            <a:endParaRPr lang="fr-FR" noProof="0" dirty="0"/>
          </a:p>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14</a:t>
            </a:fld>
            <a:endParaRPr lang="lt-LT" altLang="fr-FR" dirty="0"/>
          </a:p>
        </p:txBody>
      </p:sp>
    </p:spTree>
    <p:extLst>
      <p:ext uri="{BB962C8B-B14F-4D97-AF65-F5344CB8AC3E}">
        <p14:creationId xmlns:p14="http://schemas.microsoft.com/office/powerpoint/2010/main" val="705600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Arial" charset="0"/>
                <a:ea typeface="ＭＳ Ｐゴシック" pitchFamily="-44" charset="-128"/>
                <a:cs typeface="+mn-cs"/>
              </a:rPr>
              <a:t>Éducation musicale et interdisciplinarité, p. 3</a:t>
            </a:r>
            <a:endParaRPr lang="fr-FR" dirty="0"/>
          </a:p>
          <a:p>
            <a:r>
              <a:rPr lang="fr-FR" dirty="0"/>
              <a:t>http://cache.media.eduscol.education.fr/file/Education_musicale/01/2/RA16_C4_EMUS_educ_mus_interdiscipline_V2_658012.pdf</a:t>
            </a:r>
          </a:p>
          <a:p>
            <a:r>
              <a:rPr lang="fr-FR" dirty="0" smtClean="0"/>
              <a:t>Sagrillo ‘La Grande Guerre et ses chansons.’ „La chanson de Craonne“ und „Quand Madelon“ </a:t>
            </a:r>
            <a:r>
              <a:rPr lang="fr-FR" dirty="0" err="1" smtClean="0"/>
              <a:t>als</a:t>
            </a:r>
            <a:r>
              <a:rPr lang="fr-FR" dirty="0" smtClean="0"/>
              <a:t> </a:t>
            </a:r>
            <a:r>
              <a:rPr lang="fr-FR" dirty="0" err="1" smtClean="0"/>
              <a:t>Spiegelbilder</a:t>
            </a:r>
            <a:r>
              <a:rPr lang="fr-FR" dirty="0" smtClean="0"/>
              <a:t> </a:t>
            </a:r>
            <a:r>
              <a:rPr lang="fr-FR" dirty="0" err="1" smtClean="0"/>
              <a:t>einer</a:t>
            </a:r>
            <a:r>
              <a:rPr lang="fr-FR" dirty="0" smtClean="0"/>
              <a:t> Nation </a:t>
            </a:r>
            <a:r>
              <a:rPr lang="fr-FR" dirty="0" err="1" smtClean="0"/>
              <a:t>im</a:t>
            </a:r>
            <a:r>
              <a:rPr lang="fr-FR" dirty="0" smtClean="0"/>
              <a:t> </a:t>
            </a:r>
            <a:r>
              <a:rPr lang="fr-FR" dirty="0" err="1" smtClean="0"/>
              <a:t>Krieg</a:t>
            </a:r>
            <a:r>
              <a:rPr lang="fr-FR" dirty="0" smtClean="0"/>
              <a:t>, </a:t>
            </a:r>
            <a:r>
              <a:rPr lang="de-DE" dirty="0" smtClean="0"/>
              <a:t>in Militärmusik im Diskurs. Schriftenreihe des </a:t>
            </a:r>
            <a:r>
              <a:rPr lang="de-DE" dirty="0" err="1" smtClean="0"/>
              <a:t>Miltärmusikdienstes</a:t>
            </a:r>
            <a:r>
              <a:rPr lang="de-DE" dirty="0" smtClean="0"/>
              <a:t> der Bundeswehr. Militärmusik und Erster Weltkrieg (2015)</a:t>
            </a:r>
            <a:endParaRPr lang="fr-FR" dirty="0" smtClean="0"/>
          </a:p>
          <a:p>
            <a:endParaRPr lang="fr-FR" dirty="0" smtClean="0"/>
          </a:p>
          <a:p>
            <a:endParaRPr lang="fr-FR" dirty="0" smtClean="0"/>
          </a:p>
          <a:p>
            <a:r>
              <a:rPr lang="en-US" sz="1200" b="1" i="0" u="none" strike="noStrike" kern="1200" baseline="0" dirty="0" smtClean="0">
                <a:solidFill>
                  <a:schemeClr val="tx1"/>
                </a:solidFill>
                <a:latin typeface="Arial" charset="0"/>
                <a:ea typeface="ＭＳ Ｐゴシック" pitchFamily="-44" charset="-128"/>
                <a:cs typeface="+mn-cs"/>
              </a:rPr>
              <a:t>ME&amp;Transdisc.pdf: </a:t>
            </a:r>
            <a:r>
              <a:rPr lang="en-US" sz="1200" b="0" i="0" u="none" strike="noStrike" kern="1200" baseline="0" dirty="0" smtClean="0">
                <a:solidFill>
                  <a:schemeClr val="tx1"/>
                </a:solidFill>
                <a:latin typeface="Arial" charset="0"/>
                <a:ea typeface="ＭＳ Ｐゴシック" pitchFamily="-44" charset="-128"/>
                <a:cs typeface="+mn-cs"/>
              </a:rPr>
              <a:t>TRANSDISCIPLINARY DIMENSIONS OF MUSIC EDUCATION:</a:t>
            </a:r>
          </a:p>
          <a:p>
            <a:r>
              <a:rPr lang="fr-FR" sz="1200" b="0" i="0" u="none" strike="noStrike" kern="1200" baseline="0" dirty="0" smtClean="0">
                <a:solidFill>
                  <a:schemeClr val="tx1"/>
                </a:solidFill>
                <a:latin typeface="Arial" charset="0"/>
                <a:ea typeface="ＭＳ Ｐゴシック" pitchFamily="-44" charset="-128"/>
                <a:cs typeface="+mn-cs"/>
              </a:rPr>
              <a:t>TERMINOLOGICAL AND CONCEPTUAL APPROACHES</a:t>
            </a:r>
          </a:p>
          <a:p>
            <a:r>
              <a:rPr lang="fr-FR" sz="1200" b="1" i="0" u="none" strike="noStrike" kern="1200" baseline="0" dirty="0" err="1" smtClean="0">
                <a:solidFill>
                  <a:schemeClr val="tx1"/>
                </a:solidFill>
                <a:latin typeface="Arial" charset="0"/>
                <a:ea typeface="ＭＳ Ｐゴシック" pitchFamily="-44" charset="-128"/>
                <a:cs typeface="+mn-cs"/>
              </a:rPr>
              <a:t>Viorica</a:t>
            </a:r>
            <a:r>
              <a:rPr lang="fr-FR" sz="1200" b="1" i="0" u="none" strike="noStrike" kern="1200" baseline="0" dirty="0" smtClean="0">
                <a:solidFill>
                  <a:schemeClr val="tx1"/>
                </a:solidFill>
                <a:latin typeface="Arial" charset="0"/>
                <a:ea typeface="ＭＳ Ｐゴシック" pitchFamily="-44" charset="-128"/>
                <a:cs typeface="+mn-cs"/>
              </a:rPr>
              <a:t> Crisciuc</a:t>
            </a:r>
            <a:r>
              <a:rPr lang="fr-FR" sz="1200" b="0" i="0" u="none" strike="noStrike" kern="1200" baseline="0" dirty="0" smtClean="0">
                <a:solidFill>
                  <a:schemeClr val="tx1"/>
                </a:solidFill>
                <a:latin typeface="Arial" charset="0"/>
                <a:ea typeface="ＭＳ Ｐゴシック" pitchFamily="-44" charset="-128"/>
                <a:cs typeface="+mn-cs"/>
              </a:rPr>
              <a:t>13, </a:t>
            </a:r>
            <a:r>
              <a:rPr lang="fr-FR" sz="1200" b="1" i="0" u="none" strike="noStrike" kern="1200" baseline="0" dirty="0" smtClean="0">
                <a:solidFill>
                  <a:schemeClr val="tx1"/>
                </a:solidFill>
                <a:latin typeface="Arial" charset="0"/>
                <a:ea typeface="ＭＳ Ｐゴシック" pitchFamily="-44" charset="-128"/>
                <a:cs typeface="+mn-cs"/>
              </a:rPr>
              <a:t>Marina Cosumov</a:t>
            </a:r>
            <a:r>
              <a:rPr lang="fr-FR" sz="1200" b="0" i="0" u="none" strike="noStrike" kern="1200" baseline="0" dirty="0" smtClean="0">
                <a:solidFill>
                  <a:schemeClr val="tx1"/>
                </a:solidFill>
                <a:latin typeface="Arial" charset="0"/>
                <a:ea typeface="ＭＳ Ｐゴシック" pitchFamily="-44" charset="-128"/>
                <a:cs typeface="+mn-cs"/>
              </a:rPr>
              <a:t>14</a:t>
            </a:r>
          </a:p>
          <a:p>
            <a:r>
              <a:rPr lang="en-US" sz="1200" b="0" i="0" u="none" strike="noStrike" kern="1200" baseline="0" dirty="0" smtClean="0">
                <a:solidFill>
                  <a:schemeClr val="tx1"/>
                </a:solidFill>
                <a:latin typeface="Arial" charset="0"/>
                <a:ea typeface="ＭＳ Ｐゴシック" pitchFamily="-44" charset="-128"/>
                <a:cs typeface="+mn-cs"/>
              </a:rPr>
              <a:t>Review of Artistic Education no. 13 2017 37-42 </a:t>
            </a:r>
            <a:endParaRPr lang="fr-FR" dirty="0" smtClean="0"/>
          </a:p>
          <a:p>
            <a:r>
              <a:rPr lang="de-CH" sz="1200" b="1" dirty="0" err="1" smtClean="0">
                <a:solidFill>
                  <a:srgbClr val="FF0000"/>
                </a:solidFill>
                <a:latin typeface="Arial" charset="0"/>
                <a:ea typeface="ＭＳ Ｐゴシック" pitchFamily="-44" charset="-128"/>
              </a:rPr>
              <a:t>Crisciuc</a:t>
            </a:r>
            <a:r>
              <a:rPr lang="de-CH" sz="1200" b="1" dirty="0" smtClean="0">
                <a:solidFill>
                  <a:srgbClr val="FF0000"/>
                </a:solidFill>
                <a:latin typeface="Arial" charset="0"/>
                <a:ea typeface="ＭＳ Ｐゴシック" pitchFamily="-44" charset="-128"/>
              </a:rPr>
              <a:t> / </a:t>
            </a:r>
            <a:r>
              <a:rPr lang="de-CH" sz="1200" b="1" dirty="0" err="1" smtClean="0">
                <a:solidFill>
                  <a:srgbClr val="FF0000"/>
                </a:solidFill>
                <a:latin typeface="Arial" charset="0"/>
                <a:ea typeface="ＭＳ Ｐゴシック" pitchFamily="-44" charset="-128"/>
              </a:rPr>
              <a:t>Cosumov</a:t>
            </a:r>
            <a:r>
              <a:rPr lang="de-CH" sz="1200" b="1" dirty="0" smtClean="0">
                <a:solidFill>
                  <a:srgbClr val="FF0000"/>
                </a:solidFill>
                <a:latin typeface="Arial" charset="0"/>
                <a:ea typeface="ＭＳ Ｐゴシック" pitchFamily="-44" charset="-128"/>
              </a:rPr>
              <a:t> 2017</a:t>
            </a:r>
            <a:endParaRPr lang="fr-FR" b="1" dirty="0" smtClean="0">
              <a:solidFill>
                <a:srgbClr val="FF0000"/>
              </a:solidFill>
            </a:endParaRPr>
          </a:p>
          <a:p>
            <a:endParaRPr lang="fr-FR" dirty="0" smtClean="0"/>
          </a:p>
          <a:p>
            <a:r>
              <a:rPr lang="fr-FR" dirty="0" smtClean="0"/>
              <a:t>Sagrillo ‘La Grande Guerre et ses chansons.’ „La chanson de Craonne“ und „Quand Madelon“ </a:t>
            </a:r>
            <a:r>
              <a:rPr lang="fr-FR" dirty="0" err="1" smtClean="0"/>
              <a:t>als</a:t>
            </a:r>
            <a:r>
              <a:rPr lang="fr-FR" dirty="0" smtClean="0"/>
              <a:t> </a:t>
            </a:r>
            <a:r>
              <a:rPr lang="fr-FR" dirty="0" err="1" smtClean="0"/>
              <a:t>Spiegelbilder</a:t>
            </a:r>
            <a:r>
              <a:rPr lang="fr-FR" dirty="0" smtClean="0"/>
              <a:t> </a:t>
            </a:r>
            <a:r>
              <a:rPr lang="fr-FR" dirty="0" err="1" smtClean="0"/>
              <a:t>einer</a:t>
            </a:r>
            <a:r>
              <a:rPr lang="fr-FR" dirty="0" smtClean="0"/>
              <a:t> Nation </a:t>
            </a:r>
            <a:r>
              <a:rPr lang="fr-FR" dirty="0" err="1" smtClean="0"/>
              <a:t>im</a:t>
            </a:r>
            <a:r>
              <a:rPr lang="fr-FR" dirty="0" smtClean="0"/>
              <a:t> </a:t>
            </a:r>
            <a:r>
              <a:rPr lang="fr-FR" dirty="0" err="1" smtClean="0"/>
              <a:t>Krieg</a:t>
            </a:r>
            <a:r>
              <a:rPr lang="fr-FR" dirty="0" smtClean="0"/>
              <a:t>, </a:t>
            </a:r>
            <a:r>
              <a:rPr lang="de-DE" dirty="0" smtClean="0"/>
              <a:t>in Militärmusik im Diskurs. Schriftenreihe des </a:t>
            </a:r>
            <a:r>
              <a:rPr lang="de-DE" dirty="0" err="1" smtClean="0"/>
              <a:t>Miltärmusikdienstes</a:t>
            </a:r>
            <a:r>
              <a:rPr lang="de-DE" dirty="0" smtClean="0"/>
              <a:t> der Bundeswehr. Militärmusik und Erster Weltkrieg (2015)</a:t>
            </a:r>
            <a:endParaRPr lang="fr-FR" dirty="0" smtClean="0"/>
          </a:p>
          <a:p>
            <a:endParaRPr lang="fr-FR" dirty="0" smtClean="0"/>
          </a:p>
          <a:p>
            <a:r>
              <a:rPr lang="fr-FR" noProof="0" dirty="0" smtClean="0"/>
              <a:t>Mon exemple: Les savoirs sur la </a:t>
            </a:r>
            <a:r>
              <a:rPr lang="fr-FR" baseline="0" noProof="0" dirty="0" smtClean="0"/>
              <a:t>1</a:t>
            </a:r>
            <a:r>
              <a:rPr lang="fr-FR" baseline="30000" noProof="0" dirty="0" smtClean="0"/>
              <a:t>ère</a:t>
            </a:r>
            <a:r>
              <a:rPr lang="fr-FR" baseline="0" noProof="0" dirty="0" smtClean="0"/>
              <a:t> Guerre Mondiale (thématique générale, pas liée à une discipline spécifique) …</a:t>
            </a:r>
          </a:p>
          <a:p>
            <a:pPr marL="171450" indent="-171450">
              <a:buFont typeface="Arial" panose="020B0604020202020204" pitchFamily="34" charset="0"/>
              <a:buChar char="•"/>
            </a:pPr>
            <a:r>
              <a:rPr lang="fr-FR" baseline="0" noProof="0" dirty="0" smtClean="0"/>
              <a:t>… ses chansons par l’apport de connaissances de </a:t>
            </a:r>
            <a:r>
              <a:rPr lang="fr-FR" baseline="0" noProof="0" dirty="0" smtClean="0">
                <a:solidFill>
                  <a:srgbClr val="FFFF00"/>
                </a:solidFill>
              </a:rPr>
              <a:t>trois </a:t>
            </a:r>
            <a:r>
              <a:rPr lang="fr-FR" baseline="0" noProof="0" dirty="0" smtClean="0">
                <a:solidFill>
                  <a:srgbClr val="FF0000"/>
                </a:solidFill>
              </a:rPr>
              <a:t>thématiques</a:t>
            </a:r>
            <a:r>
              <a:rPr lang="fr-FR" baseline="0" noProof="0" dirty="0" smtClean="0">
                <a:solidFill>
                  <a:srgbClr val="FFFF00"/>
                </a:solidFill>
              </a:rPr>
              <a:t> </a:t>
            </a:r>
            <a:r>
              <a:rPr lang="fr-FR" baseline="0" noProof="0" dirty="0" smtClean="0"/>
              <a:t>qui interagissent</a:t>
            </a:r>
            <a:endParaRPr lang="fr-FR" noProof="0" dirty="0" smtClean="0"/>
          </a:p>
          <a:p>
            <a:pPr marL="228600" indent="-228600">
              <a:buFont typeface="+mj-lt"/>
              <a:buAutoNum type="arabicPeriod"/>
            </a:pPr>
            <a:r>
              <a:rPr lang="fr-FR" dirty="0" smtClean="0"/>
              <a:t>Apport</a:t>
            </a:r>
            <a:r>
              <a:rPr lang="fr-FR" baseline="0" dirty="0" smtClean="0"/>
              <a:t> B: les évènements historiques et la situation: les poilus dans les tranchées, </a:t>
            </a:r>
          </a:p>
          <a:p>
            <a:pPr marL="228600" indent="-228600">
              <a:buFont typeface="+mj-lt"/>
              <a:buAutoNum type="arabicPeriod"/>
            </a:pPr>
            <a:r>
              <a:rPr lang="fr-FR" baseline="0" dirty="0" smtClean="0"/>
              <a:t>Apport C: les textes de la chanson, 1’500 chansons, vaste éventail thématique allant de patriotisme, satire, </a:t>
            </a:r>
            <a:r>
              <a:rPr lang="fr-FR" baseline="0" dirty="0" err="1" smtClean="0"/>
              <a:t>mélancholie</a:t>
            </a:r>
            <a:r>
              <a:rPr lang="fr-FR" baseline="0" dirty="0" smtClean="0"/>
              <a:t>, séparation du partenaire, glorification de poilus / diffamation des adversaires</a:t>
            </a:r>
          </a:p>
          <a:p>
            <a:pPr marL="228600" indent="-228600">
              <a:buFont typeface="+mj-lt"/>
              <a:buAutoNum type="arabicPeriod"/>
            </a:pPr>
            <a:r>
              <a:rPr lang="fr-FR" baseline="0" dirty="0" smtClean="0"/>
              <a:t>Apport EM: la mélodie de la chanson</a:t>
            </a:r>
            <a:endParaRPr lang="fr-FR" dirty="0" smtClean="0"/>
          </a:p>
          <a:p>
            <a:endParaRPr lang="fr-FR" dirty="0" smtClean="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15</a:t>
            </a:fld>
            <a:endParaRPr lang="lt-LT" altLang="fr-FR" dirty="0"/>
          </a:p>
        </p:txBody>
      </p:sp>
    </p:spTree>
    <p:extLst>
      <p:ext uri="{BB962C8B-B14F-4D97-AF65-F5344CB8AC3E}">
        <p14:creationId xmlns:p14="http://schemas.microsoft.com/office/powerpoint/2010/main" val="1266883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kern="1200" dirty="0" err="1">
                <a:solidFill>
                  <a:schemeClr val="tx1"/>
                </a:solidFill>
                <a:effectLst/>
                <a:latin typeface="Arial" charset="0"/>
                <a:ea typeface="ＭＳ Ｐゴシック" pitchFamily="-44" charset="-128"/>
                <a:cs typeface="+mn-cs"/>
              </a:rPr>
              <a:t>Éducation</a:t>
            </a:r>
            <a:r>
              <a:rPr lang="de-DE" sz="1200" kern="1200" dirty="0">
                <a:solidFill>
                  <a:schemeClr val="tx1"/>
                </a:solidFill>
                <a:effectLst/>
                <a:latin typeface="Arial" charset="0"/>
                <a:ea typeface="ＭＳ Ｐゴシック" pitchFamily="-44" charset="-128"/>
                <a:cs typeface="+mn-cs"/>
              </a:rPr>
              <a:t> </a:t>
            </a:r>
            <a:r>
              <a:rPr lang="de-DE" sz="1200" kern="1200" dirty="0" err="1">
                <a:solidFill>
                  <a:schemeClr val="tx1"/>
                </a:solidFill>
                <a:effectLst/>
                <a:latin typeface="Arial" charset="0"/>
                <a:ea typeface="ＭＳ Ｐゴシック" pitchFamily="-44" charset="-128"/>
                <a:cs typeface="+mn-cs"/>
              </a:rPr>
              <a:t>musicale</a:t>
            </a:r>
            <a:r>
              <a:rPr lang="de-DE" sz="1200" kern="1200" dirty="0">
                <a:solidFill>
                  <a:schemeClr val="tx1"/>
                </a:solidFill>
                <a:effectLst/>
                <a:latin typeface="Arial" charset="0"/>
                <a:ea typeface="ＭＳ Ｐゴシック" pitchFamily="-44" charset="-128"/>
                <a:cs typeface="+mn-cs"/>
              </a:rPr>
              <a:t> et </a:t>
            </a:r>
            <a:r>
              <a:rPr lang="de-DE" sz="1200" kern="1200" dirty="0" err="1">
                <a:solidFill>
                  <a:schemeClr val="tx1"/>
                </a:solidFill>
                <a:effectLst/>
                <a:latin typeface="Arial" charset="0"/>
                <a:ea typeface="ＭＳ Ｐゴシック" pitchFamily="-44" charset="-128"/>
                <a:cs typeface="+mn-cs"/>
              </a:rPr>
              <a:t>interdisciplinarité</a:t>
            </a:r>
            <a:endParaRPr lang="de-DE" dirty="0"/>
          </a:p>
          <a:p>
            <a:r>
              <a:rPr lang="de-DE" dirty="0"/>
              <a:t>http://cache.media.eduscol.education.fr/file/Education_musicale/01/2/RA16_C4_EMUS_educ_mus_interdiscipline_V2_658012.pdf</a:t>
            </a:r>
          </a:p>
          <a:p>
            <a:endParaRPr lang="de-DE" dirty="0"/>
          </a:p>
          <a:p>
            <a:r>
              <a:rPr lang="fr-FR" noProof="0" dirty="0"/>
              <a:t>Mon exemple: Le film </a:t>
            </a:r>
            <a:r>
              <a:rPr lang="fr-FR" b="1" noProof="0" dirty="0"/>
              <a:t>Amadeus</a:t>
            </a:r>
            <a:r>
              <a:rPr lang="fr-FR" noProof="0" dirty="0"/>
              <a:t> </a:t>
            </a:r>
          </a:p>
          <a:p>
            <a:pPr marL="171450" indent="-171450">
              <a:buFont typeface="Arial" panose="020B0604020202020204" pitchFamily="34" charset="0"/>
              <a:buChar char="•"/>
            </a:pPr>
            <a:r>
              <a:rPr lang="fr-FR" noProof="0" dirty="0"/>
              <a:t>La</a:t>
            </a:r>
            <a:r>
              <a:rPr lang="fr-FR" baseline="0" noProof="0" dirty="0"/>
              <a:t> biographie de Mozart et la vie dans la 2e moitié du 18e siècle </a:t>
            </a:r>
            <a:br>
              <a:rPr lang="fr-FR" baseline="0" noProof="0" dirty="0"/>
            </a:br>
            <a:r>
              <a:rPr lang="fr-FR" baseline="0" noProof="0" dirty="0"/>
              <a:t>=&gt;  mobilisation de savoirs relevant d’autres disciplines, ici l’histoire</a:t>
            </a:r>
          </a:p>
          <a:p>
            <a:pPr marL="171450" indent="-171450">
              <a:buFont typeface="Arial" panose="020B0604020202020204" pitchFamily="34" charset="0"/>
              <a:buChar char="•"/>
            </a:pPr>
            <a:r>
              <a:rPr lang="fr-FR" baseline="0" noProof="0" dirty="0"/>
              <a:t>Mozart en contact avec l’empereur d’Autriche. Qui était l’empereur d’Autriche dans le temps de Mozart? C’était Joseph II, (1741-1790)</a:t>
            </a:r>
            <a:endParaRPr lang="fr-FR" noProof="0" dirty="0"/>
          </a:p>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16</a:t>
            </a:fld>
            <a:endParaRPr lang="lt-LT" altLang="fr-FR" dirty="0"/>
          </a:p>
        </p:txBody>
      </p:sp>
    </p:spTree>
    <p:extLst>
      <p:ext uri="{BB962C8B-B14F-4D97-AF65-F5344CB8AC3E}">
        <p14:creationId xmlns:p14="http://schemas.microsoft.com/office/powerpoint/2010/main" val="4081223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r-FR" dirty="0"/>
              <a:t>Approche</a:t>
            </a:r>
            <a:r>
              <a:rPr lang="fr-FR" baseline="0" dirty="0"/>
              <a:t> holistique en vue d’appréhender un sujet</a:t>
            </a:r>
            <a:endParaRPr lang="fr-FR" dirty="0"/>
          </a:p>
          <a:p>
            <a:pPr marL="171450" indent="-171450">
              <a:buFont typeface="Arial" panose="020B0604020202020204" pitchFamily="34" charset="0"/>
              <a:buChar char="•"/>
            </a:pPr>
            <a:r>
              <a:rPr lang="fr-FR" dirty="0"/>
              <a:t>« dialogue des savoirs et des méthodes disciplinaires autour d’un même objet »**</a:t>
            </a:r>
          </a:p>
          <a:p>
            <a:pPr marL="171450" indent="-171450">
              <a:buFont typeface="Arial" panose="020B0604020202020204" pitchFamily="34" charset="0"/>
              <a:buChar char="•"/>
            </a:pPr>
            <a:r>
              <a:rPr lang="fr-FR" dirty="0"/>
              <a:t>« valorisation de la pluralité ainsi que la diversité des savoirs et des méthodes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Implication personnelle; la concertation préalable entre enseignants</a:t>
            </a:r>
          </a:p>
          <a:p>
            <a:pPr marL="171450" indent="-171450">
              <a:buFont typeface="Arial" panose="020B0604020202020204" pitchFamily="34" charset="0"/>
              <a:buChar char="•"/>
            </a:pPr>
            <a:r>
              <a:rPr lang="fr-FR" dirty="0" err="1">
                <a:solidFill>
                  <a:srgbClr val="FF0000"/>
                </a:solidFill>
              </a:rPr>
              <a:t>yyy</a:t>
            </a:r>
            <a:endParaRPr lang="fr-FR" dirty="0">
              <a:solidFill>
                <a:srgbClr val="FF0000"/>
              </a:solidFill>
            </a:endParaRPr>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r>
              <a:rPr lang="fr-FR" sz="1200" kern="1200" dirty="0">
                <a:solidFill>
                  <a:schemeClr val="tx1"/>
                </a:solidFill>
                <a:effectLst/>
                <a:latin typeface="Arial" charset="0"/>
                <a:ea typeface="ＭＳ Ｐゴシック" pitchFamily="-44" charset="-128"/>
                <a:cs typeface="+mn-cs"/>
              </a:rPr>
              <a:t>*Éducation musicale et interdisciplinarité, p. 5</a:t>
            </a:r>
            <a:endParaRPr lang="fr-FR" dirty="0"/>
          </a:p>
          <a:p>
            <a:r>
              <a:rPr lang="fr-FR" dirty="0"/>
              <a:t>http://cache.media.eduscol.education.fr/file/Education_musicale/01/2/RA16_C4_EMUS_educ_mus_interdiscipline_V2_658012.pdf</a:t>
            </a:r>
          </a:p>
          <a:p>
            <a:endParaRPr lang="fr-FR" dirty="0"/>
          </a:p>
          <a:p>
            <a:r>
              <a:rPr lang="fr-FR" b="1" dirty="0"/>
              <a:t>**Contribution critique au développement des programmes d’études : compétences, constructivisme et interdisciplinarité</a:t>
            </a:r>
          </a:p>
          <a:p>
            <a:r>
              <a:rPr lang="fr-FR" dirty="0"/>
              <a:t>Philippe </a:t>
            </a:r>
            <a:r>
              <a:rPr lang="fr-FR" dirty="0" err="1"/>
              <a:t>Jonnaert</a:t>
            </a:r>
            <a:r>
              <a:rPr lang="fr-FR" dirty="0"/>
              <a:t>, </a:t>
            </a:r>
          </a:p>
          <a:p>
            <a:r>
              <a:rPr lang="fr-FR" dirty="0"/>
              <a:t>Johanne Barrette, </a:t>
            </a:r>
          </a:p>
          <a:p>
            <a:r>
              <a:rPr lang="fr-FR" dirty="0"/>
              <a:t>Samira </a:t>
            </a:r>
            <a:r>
              <a:rPr lang="fr-FR" dirty="0" err="1"/>
              <a:t>Boufrahi</a:t>
            </a:r>
            <a:r>
              <a:rPr lang="fr-FR" dirty="0"/>
              <a:t> et </a:t>
            </a:r>
          </a:p>
          <a:p>
            <a:r>
              <a:rPr lang="fr-FR" dirty="0"/>
              <a:t>Domenico </a:t>
            </a:r>
            <a:r>
              <a:rPr lang="fr-FR" dirty="0" err="1"/>
              <a:t>Masciotra</a:t>
            </a:r>
            <a:endParaRPr lang="fr-FR" dirty="0"/>
          </a:p>
          <a:p>
            <a:pPr marL="0" indent="0">
              <a:buFont typeface="Arial" panose="020B0604020202020204" pitchFamily="34" charset="0"/>
              <a:buNone/>
            </a:pPr>
            <a:endParaRPr lang="fr-FR"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17</a:t>
            </a:fld>
            <a:endParaRPr lang="lt-LT" altLang="fr-FR" dirty="0"/>
          </a:p>
        </p:txBody>
      </p:sp>
    </p:spTree>
    <p:extLst>
      <p:ext uri="{BB962C8B-B14F-4D97-AF65-F5344CB8AC3E}">
        <p14:creationId xmlns:p14="http://schemas.microsoft.com/office/powerpoint/2010/main" val="42665726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kern="1200" dirty="0" err="1">
                <a:solidFill>
                  <a:schemeClr val="tx1"/>
                </a:solidFill>
                <a:effectLst/>
                <a:latin typeface="Arial" charset="0"/>
                <a:ea typeface="ＭＳ Ｐゴシック" pitchFamily="-44" charset="-128"/>
                <a:cs typeface="+mn-cs"/>
              </a:rPr>
              <a:t>Éducation</a:t>
            </a:r>
            <a:r>
              <a:rPr lang="de-DE" sz="1200" kern="1200" dirty="0">
                <a:solidFill>
                  <a:schemeClr val="tx1"/>
                </a:solidFill>
                <a:effectLst/>
                <a:latin typeface="Arial" charset="0"/>
                <a:ea typeface="ＭＳ Ｐゴシック" pitchFamily="-44" charset="-128"/>
                <a:cs typeface="+mn-cs"/>
              </a:rPr>
              <a:t> </a:t>
            </a:r>
            <a:r>
              <a:rPr lang="de-DE" sz="1200" kern="1200" dirty="0" err="1">
                <a:solidFill>
                  <a:schemeClr val="tx1"/>
                </a:solidFill>
                <a:effectLst/>
                <a:latin typeface="Arial" charset="0"/>
                <a:ea typeface="ＭＳ Ｐゴシック" pitchFamily="-44" charset="-128"/>
                <a:cs typeface="+mn-cs"/>
              </a:rPr>
              <a:t>musicale</a:t>
            </a:r>
            <a:r>
              <a:rPr lang="de-DE" sz="1200" kern="1200" dirty="0">
                <a:solidFill>
                  <a:schemeClr val="tx1"/>
                </a:solidFill>
                <a:effectLst/>
                <a:latin typeface="Arial" charset="0"/>
                <a:ea typeface="ＭＳ Ｐゴシック" pitchFamily="-44" charset="-128"/>
                <a:cs typeface="+mn-cs"/>
              </a:rPr>
              <a:t> et </a:t>
            </a:r>
            <a:r>
              <a:rPr lang="de-DE" sz="1200" kern="1200" dirty="0" err="1">
                <a:solidFill>
                  <a:schemeClr val="tx1"/>
                </a:solidFill>
                <a:effectLst/>
                <a:latin typeface="Arial" charset="0"/>
                <a:ea typeface="ＭＳ Ｐゴシック" pitchFamily="-44" charset="-128"/>
                <a:cs typeface="+mn-cs"/>
              </a:rPr>
              <a:t>interdisciplinarité</a:t>
            </a:r>
            <a:endParaRPr lang="de-DE" dirty="0"/>
          </a:p>
          <a:p>
            <a:r>
              <a:rPr lang="de-DE" dirty="0"/>
              <a:t>http://cache.media.eduscol.education.fr/file/Education_musicale/01/2/RA16_C4_EMUS_educ_mus_interdiscipline_V2_658012.pdf</a:t>
            </a:r>
          </a:p>
          <a:p>
            <a:endParaRPr lang="de-DE" dirty="0"/>
          </a:p>
          <a:p>
            <a:r>
              <a:rPr lang="fr-FR" noProof="0" dirty="0"/>
              <a:t>Mon exemple: Le film </a:t>
            </a:r>
            <a:r>
              <a:rPr lang="fr-FR" b="1" noProof="0" dirty="0"/>
              <a:t>Amadeus</a:t>
            </a:r>
            <a:r>
              <a:rPr lang="fr-FR" noProof="0" dirty="0"/>
              <a:t> </a:t>
            </a:r>
          </a:p>
          <a:p>
            <a:pPr marL="171450" indent="-171450">
              <a:buFont typeface="Arial" panose="020B0604020202020204" pitchFamily="34" charset="0"/>
              <a:buChar char="•"/>
            </a:pPr>
            <a:r>
              <a:rPr lang="fr-FR" noProof="0" dirty="0"/>
              <a:t>La</a:t>
            </a:r>
            <a:r>
              <a:rPr lang="fr-FR" baseline="0" noProof="0" dirty="0"/>
              <a:t> biographie de Mozart et la vie dans la 2e moitié du 18e siècle </a:t>
            </a:r>
            <a:br>
              <a:rPr lang="fr-FR" baseline="0" noProof="0" dirty="0"/>
            </a:br>
            <a:r>
              <a:rPr lang="fr-FR" baseline="0" noProof="0" dirty="0"/>
              <a:t>=&gt;  mobilisation de savoirs relevant d’autres disciplines, ici l’histoire</a:t>
            </a:r>
          </a:p>
          <a:p>
            <a:pPr marL="171450" indent="-171450">
              <a:buFont typeface="Arial" panose="020B0604020202020204" pitchFamily="34" charset="0"/>
              <a:buChar char="•"/>
            </a:pPr>
            <a:r>
              <a:rPr lang="fr-FR" baseline="0" noProof="0" dirty="0"/>
              <a:t>Mozart en contact avec l’empereur d’Autriche. Qui était l’empereur d’Autriche dans le temps de Mozart? C’était Joseph II, (1741-1790)</a:t>
            </a:r>
            <a:endParaRPr lang="fr-FR" noProof="0" dirty="0"/>
          </a:p>
          <a:p>
            <a:endParaRPr lang="de-DE"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18</a:t>
            </a:fld>
            <a:endParaRPr lang="lt-LT" altLang="fr-FR" dirty="0"/>
          </a:p>
        </p:txBody>
      </p:sp>
    </p:spTree>
    <p:extLst>
      <p:ext uri="{BB962C8B-B14F-4D97-AF65-F5344CB8AC3E}">
        <p14:creationId xmlns:p14="http://schemas.microsoft.com/office/powerpoint/2010/main" val="3285690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smtClean="0"/>
              <a:t>Difficultés de subordonner les thématiques sous l’une des catégories telles qu’elles sont définies par le Ministère français</a:t>
            </a:r>
            <a:r>
              <a:rPr lang="fr-FR" baseline="0" dirty="0" smtClean="0"/>
              <a:t> de l’éducation</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baseline="0" dirty="0" smtClean="0"/>
              <a:t>Nécessité d’introduire la nouvelle catégorie: Effets de transferts</a:t>
            </a:r>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19</a:t>
            </a:fld>
            <a:endParaRPr lang="lt-LT" altLang="fr-FR" dirty="0"/>
          </a:p>
        </p:txBody>
      </p:sp>
    </p:spTree>
    <p:extLst>
      <p:ext uri="{BB962C8B-B14F-4D97-AF65-F5344CB8AC3E}">
        <p14:creationId xmlns:p14="http://schemas.microsoft.com/office/powerpoint/2010/main" val="3531168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34E1F048-0B42-8A4A-B393-585D258143E9}" type="slidenum">
              <a:rPr lang="en-US" smtClean="0"/>
              <a:t>2</a:t>
            </a:fld>
            <a:endParaRPr lang="en-US"/>
          </a:p>
        </p:txBody>
      </p:sp>
    </p:spTree>
    <p:extLst>
      <p:ext uri="{BB962C8B-B14F-4D97-AF65-F5344CB8AC3E}">
        <p14:creationId xmlns:p14="http://schemas.microsoft.com/office/powerpoint/2010/main" val="10698596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20</a:t>
            </a:fld>
            <a:endParaRPr lang="lt-LT" altLang="fr-FR" dirty="0"/>
          </a:p>
        </p:txBody>
      </p:sp>
    </p:spTree>
    <p:extLst>
      <p:ext uri="{BB962C8B-B14F-4D97-AF65-F5344CB8AC3E}">
        <p14:creationId xmlns:p14="http://schemas.microsoft.com/office/powerpoint/2010/main" val="11980913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21</a:t>
            </a:fld>
            <a:endParaRPr lang="lt-LT" altLang="fr-FR" dirty="0"/>
          </a:p>
        </p:txBody>
      </p:sp>
    </p:spTree>
    <p:extLst>
      <p:ext uri="{BB962C8B-B14F-4D97-AF65-F5344CB8AC3E}">
        <p14:creationId xmlns:p14="http://schemas.microsoft.com/office/powerpoint/2010/main" val="716058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22</a:t>
            </a:fld>
            <a:endParaRPr lang="lt-LT" altLang="fr-FR" dirty="0"/>
          </a:p>
        </p:txBody>
      </p:sp>
    </p:spTree>
    <p:extLst>
      <p:ext uri="{BB962C8B-B14F-4D97-AF65-F5344CB8AC3E}">
        <p14:creationId xmlns:p14="http://schemas.microsoft.com/office/powerpoint/2010/main" val="5619814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23</a:t>
            </a:fld>
            <a:endParaRPr lang="lt-LT" altLang="fr-FR" dirty="0"/>
          </a:p>
        </p:txBody>
      </p:sp>
    </p:spTree>
    <p:extLst>
      <p:ext uri="{BB962C8B-B14F-4D97-AF65-F5344CB8AC3E}">
        <p14:creationId xmlns:p14="http://schemas.microsoft.com/office/powerpoint/2010/main" val="326032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24</a:t>
            </a:fld>
            <a:endParaRPr lang="lt-LT" altLang="fr-FR" dirty="0"/>
          </a:p>
        </p:txBody>
      </p:sp>
    </p:spTree>
    <p:extLst>
      <p:ext uri="{BB962C8B-B14F-4D97-AF65-F5344CB8AC3E}">
        <p14:creationId xmlns:p14="http://schemas.microsoft.com/office/powerpoint/2010/main" val="1164692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25</a:t>
            </a:fld>
            <a:endParaRPr lang="lt-LT" altLang="fr-FR" dirty="0"/>
          </a:p>
        </p:txBody>
      </p:sp>
    </p:spTree>
    <p:extLst>
      <p:ext uri="{BB962C8B-B14F-4D97-AF65-F5344CB8AC3E}">
        <p14:creationId xmlns:p14="http://schemas.microsoft.com/office/powerpoint/2010/main" val="673164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Davies</a:t>
            </a:r>
            <a:r>
              <a:rPr lang="en-US" dirty="0"/>
              <a:t>, </a:t>
            </a:r>
            <a:r>
              <a:rPr lang="en-US" i="1" dirty="0"/>
              <a:t>C</a:t>
            </a:r>
            <a:r>
              <a:rPr lang="en-US" dirty="0"/>
              <a:t>. (</a:t>
            </a:r>
            <a:r>
              <a:rPr lang="en-US" i="1" dirty="0"/>
              <a:t>1984</a:t>
            </a:r>
            <a:r>
              <a:rPr lang="en-US" dirty="0"/>
              <a:t>) 'I </a:t>
            </a:r>
            <a:r>
              <a:rPr lang="en-US" i="1" dirty="0"/>
              <a:t>can't do Music</a:t>
            </a:r>
            <a:r>
              <a:rPr lang="en-US" dirty="0"/>
              <a:t> – </a:t>
            </a:r>
            <a:r>
              <a:rPr lang="en-US" i="1" dirty="0"/>
              <a:t>so we just sing</a:t>
            </a:r>
            <a:r>
              <a:rPr lang="en-US" dirty="0"/>
              <a:t>,' in </a:t>
            </a:r>
            <a:r>
              <a:rPr lang="en-US" i="1" dirty="0"/>
              <a:t>C</a:t>
            </a:r>
            <a:r>
              <a:rPr lang="en-US" dirty="0"/>
              <a:t>. Aubrey (Ed, 1994): </a:t>
            </a:r>
            <a:endParaRPr lang="fr-FR" noProof="0" dirty="0"/>
          </a:p>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26</a:t>
            </a:fld>
            <a:endParaRPr lang="lt-LT" altLang="fr-FR" dirty="0"/>
          </a:p>
        </p:txBody>
      </p:sp>
    </p:spTree>
    <p:extLst>
      <p:ext uri="{BB962C8B-B14F-4D97-AF65-F5344CB8AC3E}">
        <p14:creationId xmlns:p14="http://schemas.microsoft.com/office/powerpoint/2010/main" val="36155732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27</a:t>
            </a:fld>
            <a:endParaRPr lang="lt-LT" altLang="fr-FR" dirty="0"/>
          </a:p>
        </p:txBody>
      </p:sp>
    </p:spTree>
    <p:extLst>
      <p:ext uri="{BB962C8B-B14F-4D97-AF65-F5344CB8AC3E}">
        <p14:creationId xmlns:p14="http://schemas.microsoft.com/office/powerpoint/2010/main" val="3293310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fr-FR" dirty="0"/>
              <a:t>109 Travaux</a:t>
            </a:r>
            <a:r>
              <a:rPr lang="fr-FR" baseline="0" dirty="0"/>
              <a:t> d’étudiants analysés entre 10/11 et 18/19</a:t>
            </a:r>
            <a:endParaRPr lang="fr-FR"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DE PRATIQUES D’APPRENTISSAGES</a:t>
            </a:r>
          </a:p>
          <a:p>
            <a:pPr marL="628650" marR="0" lvl="1" indent="-171450" algn="l" defTabSz="914400" rtl="0" eaLnBrk="0" fontAlgn="base" latinLnBrk="0" hangingPunct="0">
              <a:lnSpc>
                <a:spcPct val="100000"/>
              </a:lnSpc>
              <a:spcBef>
                <a:spcPct val="30000"/>
              </a:spcBef>
              <a:spcAft>
                <a:spcPct val="0"/>
              </a:spcAft>
              <a:buClrTx/>
              <a:buSzTx/>
              <a:buFont typeface="Courier New" panose="02070309020205020404" pitchFamily="49" charset="0"/>
              <a:buChar char="o"/>
              <a:tabLst/>
              <a:defRPr/>
            </a:pPr>
            <a:r>
              <a:rPr lang="fr-FR" dirty="0"/>
              <a:t>Choix entre arts visuels et EM</a:t>
            </a:r>
          </a:p>
          <a:p>
            <a:pPr marL="628650" marR="0" lvl="1" indent="-171450" algn="l" defTabSz="914400" rtl="0" eaLnBrk="0" fontAlgn="base" latinLnBrk="0" hangingPunct="0">
              <a:lnSpc>
                <a:spcPct val="100000"/>
              </a:lnSpc>
              <a:spcBef>
                <a:spcPct val="30000"/>
              </a:spcBef>
              <a:spcAft>
                <a:spcPct val="0"/>
              </a:spcAft>
              <a:buClrTx/>
              <a:buSzTx/>
              <a:buFont typeface="Courier New" panose="02070309020205020404" pitchFamily="49" charset="0"/>
              <a:buChar char="o"/>
              <a:tabLst/>
              <a:defRPr/>
            </a:pPr>
            <a:r>
              <a:rPr lang="fr-FR" dirty="0"/>
              <a:t>Priorité est donnée aux</a:t>
            </a:r>
            <a:r>
              <a:rPr lang="fr-FR" baseline="0" dirty="0"/>
              <a:t> AV =&gt; angoisse devant la tâche musicale?</a:t>
            </a:r>
            <a:endParaRPr lang="fr-FR"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Environ 4</a:t>
            </a:r>
            <a:r>
              <a:rPr lang="fr-FR" baseline="0" dirty="0"/>
              <a:t>–6 thèses avec thématique musicale sur 100 par an</a:t>
            </a:r>
          </a:p>
          <a:p>
            <a:pPr marL="628650" marR="0" lvl="1" indent="-171450" algn="l" defTabSz="914400" rtl="0" eaLnBrk="0" fontAlgn="base" latinLnBrk="0" hangingPunct="0">
              <a:lnSpc>
                <a:spcPct val="100000"/>
              </a:lnSpc>
              <a:spcBef>
                <a:spcPct val="30000"/>
              </a:spcBef>
              <a:spcAft>
                <a:spcPct val="0"/>
              </a:spcAft>
              <a:buClrTx/>
              <a:buSzTx/>
              <a:buFont typeface="Courier New" panose="02070309020205020404" pitchFamily="49" charset="0"/>
              <a:buChar char="o"/>
              <a:tabLst/>
              <a:defRPr/>
            </a:pPr>
            <a:r>
              <a:rPr lang="fr-FR" baseline="0" dirty="0"/>
              <a:t>Parmi l’ensemble des thématiques et disciplines concernant l’enseignement fondamental au GD de Luxembourg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3</a:t>
            </a:fld>
            <a:endParaRPr lang="lt-LT" altLang="fr-FR" dirty="0"/>
          </a:p>
        </p:txBody>
      </p:sp>
    </p:spTree>
    <p:extLst>
      <p:ext uri="{BB962C8B-B14F-4D97-AF65-F5344CB8AC3E}">
        <p14:creationId xmlns:p14="http://schemas.microsoft.com/office/powerpoint/2010/main" val="15370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fr-FR" dirty="0" smtClean="0"/>
              <a:t>Terme inventé par moi-même: </a:t>
            </a:r>
            <a:r>
              <a:rPr lang="fr-FR" dirty="0"/>
              <a:t>Apprentissages endéans la discipline </a:t>
            </a:r>
            <a:r>
              <a:rPr lang="fr-FR" dirty="0" smtClean="0"/>
              <a:t>éducation musicale, </a:t>
            </a:r>
            <a:r>
              <a:rPr lang="fr-FR" dirty="0"/>
              <a:t>tels la rythmique</a:t>
            </a:r>
            <a:r>
              <a:rPr lang="fr-FR" baseline="0" dirty="0"/>
              <a:t>, la danse, les arts vivants, </a:t>
            </a:r>
            <a:r>
              <a:rPr lang="fr-FR" baseline="0" dirty="0" smtClean="0"/>
              <a:t>martiaux, du </a:t>
            </a:r>
            <a:r>
              <a:rPr lang="fr-FR" baseline="0" dirty="0"/>
              <a:t>spectacle, de la scène</a:t>
            </a:r>
            <a:endParaRPr lang="fr-FR" dirty="0"/>
          </a:p>
        </p:txBody>
      </p:sp>
      <p:sp>
        <p:nvSpPr>
          <p:cNvPr id="4" name="Slide Number Placeholder 3"/>
          <p:cNvSpPr>
            <a:spLocks noGrp="1"/>
          </p:cNvSpPr>
          <p:nvPr>
            <p:ph type="sldNum" sz="quarter" idx="10"/>
          </p:nvPr>
        </p:nvSpPr>
        <p:spPr/>
        <p:txBody>
          <a:bodyPr/>
          <a:lstStyle/>
          <a:p>
            <a:pPr>
              <a:defRPr/>
            </a:pPr>
            <a:fld id="{A46AC748-D290-4E41-8571-CC1C6BFFBFCD}" type="slidenum">
              <a:rPr lang="lt-LT" altLang="fr-FR" smtClean="0"/>
              <a:pPr>
                <a:defRPr/>
              </a:pPr>
              <a:t>4</a:t>
            </a:fld>
            <a:endParaRPr lang="lt-LT" altLang="fr-FR" dirty="0"/>
          </a:p>
        </p:txBody>
      </p:sp>
    </p:spTree>
    <p:extLst>
      <p:ext uri="{BB962C8B-B14F-4D97-AF65-F5344CB8AC3E}">
        <p14:creationId xmlns:p14="http://schemas.microsoft.com/office/powerpoint/2010/main" val="1537782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fr-FR" noProof="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r-FR" noProof="0" dirty="0"/>
              <a:t>Comment elle se manifeste? La peur de s’exposer</a:t>
            </a:r>
          </a:p>
          <a:p>
            <a:r>
              <a:rPr lang="fr-FR" noProof="0" dirty="0"/>
              <a:t>Exemples uni.lu =&gt; </a:t>
            </a:r>
            <a:r>
              <a:rPr lang="fr-FR" baseline="0" noProof="0" dirty="0"/>
              <a:t>la peur de se montrer et de se produire devant la publique, devant une classe et de préparer une chanson d’après la méthode perroquet (« </a:t>
            </a:r>
            <a:r>
              <a:rPr lang="fr-FR" baseline="0" noProof="0" dirty="0" err="1"/>
              <a:t>Papageienmethode</a:t>
            </a:r>
            <a:r>
              <a:rPr lang="fr-FR" baseline="0" noProof="0" dirty="0"/>
              <a:t> »), selon laquelle une chanson est apprise après audition de l’enseignant et l’imitation par les élèves.  </a:t>
            </a:r>
          </a:p>
          <a:p>
            <a:endParaRPr lang="de-CH" baseline="0" noProof="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r-FR" dirty="0"/>
              <a:t>David </a:t>
            </a:r>
            <a:r>
              <a:rPr lang="fr-FR" dirty="0" err="1"/>
              <a:t>Hajdu</a:t>
            </a:r>
            <a:r>
              <a:rPr lang="fr-FR" dirty="0"/>
              <a:t>, </a:t>
            </a:r>
            <a:r>
              <a:rPr lang="en-US" i="1" dirty="0"/>
              <a:t>Positively 4th Street: The Lives and Times of Joan Baez, Bob Dylan, Mimi Baez </a:t>
            </a:r>
            <a:r>
              <a:rPr lang="en-US" i="1" dirty="0" err="1"/>
              <a:t>Fariña</a:t>
            </a:r>
            <a:r>
              <a:rPr lang="en-US" i="1" dirty="0"/>
              <a:t> and Richard </a:t>
            </a:r>
            <a:r>
              <a:rPr lang="en-US" i="1" dirty="0" err="1"/>
              <a:t>Fariña</a:t>
            </a:r>
            <a:r>
              <a:rPr lang="en-US" i="1" dirty="0"/>
              <a:t>. 2001</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FR" noProof="0" dirty="0"/>
              <a:t>https://books.google.fr/books?id=t4I1CQyVFkEC&amp;pg=PA8&amp;lpg=PA8&amp;dq=%22you+can+sing.+join+me+now%22&amp;source=bl&amp;ots=D3zM79Ekb6&amp;sig=ACfU3U1qmAacUMkzKVnFvYRvMX6NtLmEag&amp;hl=de&amp;sa=X&amp;ved=2ahUKEwjX4OfRoKDhAhXE3KQKHRNPCu8Q6AEwAHoECAMQAQ#v=onepage&amp;q=%22you%20can%20sing.%20join%20me%20now%22&amp;f=false</a:t>
            </a:r>
          </a:p>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5</a:t>
            </a:fld>
            <a:endParaRPr lang="lt-LT" altLang="fr-FR" dirty="0"/>
          </a:p>
        </p:txBody>
      </p:sp>
    </p:spTree>
    <p:extLst>
      <p:ext uri="{BB962C8B-B14F-4D97-AF65-F5344CB8AC3E}">
        <p14:creationId xmlns:p14="http://schemas.microsoft.com/office/powerpoint/2010/main" val="3765679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fr-FR" dirty="0"/>
              <a:t>Se transfère sur le corps enseignant</a:t>
            </a:r>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6</a:t>
            </a:fld>
            <a:endParaRPr lang="lt-LT" altLang="fr-FR" dirty="0"/>
          </a:p>
        </p:txBody>
      </p:sp>
    </p:spTree>
    <p:extLst>
      <p:ext uri="{BB962C8B-B14F-4D97-AF65-F5344CB8AC3E}">
        <p14:creationId xmlns:p14="http://schemas.microsoft.com/office/powerpoint/2010/main" val="2709164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kern="1200" dirty="0">
                <a:latin typeface="Arial" charset="0"/>
                <a:ea typeface="ＭＳ Ｐゴシック" pitchFamily="-44" charset="-128"/>
              </a:rPr>
              <a:t>“</a:t>
            </a:r>
            <a:r>
              <a:rPr lang="en-US" i="1" kern="1200" dirty="0">
                <a:latin typeface="Arial" charset="0"/>
                <a:ea typeface="ＭＳ Ｐゴシック" pitchFamily="-44" charset="-128"/>
              </a:rPr>
              <a:t>Does the non-specialist teacher have the subject knowledge, confidence and expertise to develop and promote music to the ‘high standard’ required by the National Curriculum</a:t>
            </a:r>
            <a:r>
              <a:rPr lang="en-US" kern="1200" dirty="0">
                <a:latin typeface="Arial" charset="0"/>
                <a:ea typeface="ＭＳ Ｐゴシック" pitchFamily="-44" charset="-128"/>
              </a:rPr>
              <a:t>?”</a:t>
            </a:r>
          </a:p>
          <a:p>
            <a:endParaRPr lang="fr-FR" dirty="0"/>
          </a:p>
        </p:txBody>
      </p:sp>
      <p:sp>
        <p:nvSpPr>
          <p:cNvPr id="4" name="Foliennummernplatzhalter 3"/>
          <p:cNvSpPr>
            <a:spLocks noGrp="1"/>
          </p:cNvSpPr>
          <p:nvPr>
            <p:ph type="sldNum" sz="quarter" idx="10"/>
          </p:nvPr>
        </p:nvSpPr>
        <p:spPr/>
        <p:txBody>
          <a:bodyPr/>
          <a:lstStyle/>
          <a:p>
            <a:pPr>
              <a:defRPr/>
            </a:pPr>
            <a:fld id="{A46AC748-D290-4E41-8571-CC1C6BFFBFCD}" type="slidenum">
              <a:rPr lang="lt-LT" altLang="fr-FR" smtClean="0"/>
              <a:pPr>
                <a:defRPr/>
              </a:pPr>
              <a:t>7</a:t>
            </a:fld>
            <a:endParaRPr lang="lt-LT" altLang="fr-FR" dirty="0"/>
          </a:p>
        </p:txBody>
      </p:sp>
    </p:spTree>
    <p:extLst>
      <p:ext uri="{BB962C8B-B14F-4D97-AF65-F5344CB8AC3E}">
        <p14:creationId xmlns:p14="http://schemas.microsoft.com/office/powerpoint/2010/main" val="2328861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a:p>
        </p:txBody>
      </p:sp>
      <p:sp>
        <p:nvSpPr>
          <p:cNvPr id="4" name="Foliennummernplatzhalt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46AC748-D290-4E41-8571-CC1C6BFFBFCD}" type="slidenum">
              <a:rPr kumimoji="0" lang="lt-LT"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lt-LT"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65758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a:p>
        </p:txBody>
      </p:sp>
      <p:sp>
        <p:nvSpPr>
          <p:cNvPr id="4" name="Foliennummernplatzhalt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46AC748-D290-4E41-8571-CC1C6BFFBFCD}" type="slidenum">
              <a:rPr kumimoji="0" lang="lt-LT"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lt-LT"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357186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fr-L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LU"/>
          </a:p>
        </p:txBody>
      </p:sp>
      <p:sp>
        <p:nvSpPr>
          <p:cNvPr id="4" name="Rectangle 4"/>
          <p:cNvSpPr>
            <a:spLocks noGrp="1" noChangeArrowheads="1"/>
          </p:cNvSpPr>
          <p:nvPr>
            <p:ph type="dt" sz="half" idx="10"/>
          </p:nvPr>
        </p:nvSpPr>
        <p:spPr>
          <a:ln/>
        </p:spPr>
        <p:txBody>
          <a:bodyPr/>
          <a:lstStyle>
            <a:lvl1pPr>
              <a:defRPr/>
            </a:lvl1pPr>
          </a:lstStyle>
          <a:p>
            <a:endParaRPr lang="en-US" altLang="fr-FR" dirty="0"/>
          </a:p>
        </p:txBody>
      </p:sp>
      <p:sp>
        <p:nvSpPr>
          <p:cNvPr id="5" name="Rectangle 5"/>
          <p:cNvSpPr>
            <a:spLocks noGrp="1" noChangeArrowheads="1"/>
          </p:cNvSpPr>
          <p:nvPr>
            <p:ph type="ftr" sz="quarter" idx="11"/>
          </p:nvPr>
        </p:nvSpPr>
        <p:spPr>
          <a:ln/>
        </p:spPr>
        <p:txBody>
          <a:bodyPr/>
          <a:lstStyle>
            <a:lvl1pPr>
              <a:defRPr/>
            </a:lvl1pPr>
          </a:lstStyle>
          <a:p>
            <a:endParaRPr lang="en-US" altLang="fr-FR" dirty="0"/>
          </a:p>
        </p:txBody>
      </p:sp>
      <p:sp>
        <p:nvSpPr>
          <p:cNvPr id="6" name="Rectangle 6"/>
          <p:cNvSpPr>
            <a:spLocks noGrp="1" noChangeArrowheads="1"/>
          </p:cNvSpPr>
          <p:nvPr>
            <p:ph type="sldNum" sz="quarter" idx="12"/>
          </p:nvPr>
        </p:nvSpPr>
        <p:spPr>
          <a:ln/>
        </p:spPr>
        <p:txBody>
          <a:bodyPr/>
          <a:lstStyle>
            <a:lvl1pPr>
              <a:defRPr/>
            </a:lvl1pPr>
          </a:lstStyle>
          <a:p>
            <a:fld id="{6B8BBD82-654D-49C3-B82C-7737C574400F}" type="slidenum">
              <a:rPr lang="en-US" altLang="fr-FR"/>
              <a:pPr/>
              <a:t>‹#›</a:t>
            </a:fld>
            <a:endParaRPr lang="en-US" altLang="fr-FR" dirty="0"/>
          </a:p>
        </p:txBody>
      </p:sp>
    </p:spTree>
    <p:extLst>
      <p:ext uri="{BB962C8B-B14F-4D97-AF65-F5344CB8AC3E}">
        <p14:creationId xmlns:p14="http://schemas.microsoft.com/office/powerpoint/2010/main" val="4234626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fr-LU"/>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Rectangle 4"/>
          <p:cNvSpPr>
            <a:spLocks noGrp="1" noChangeArrowheads="1"/>
          </p:cNvSpPr>
          <p:nvPr>
            <p:ph type="dt" sz="half" idx="10"/>
          </p:nvPr>
        </p:nvSpPr>
        <p:spPr>
          <a:ln/>
        </p:spPr>
        <p:txBody>
          <a:bodyPr/>
          <a:lstStyle>
            <a:lvl1pPr>
              <a:defRPr/>
            </a:lvl1pPr>
          </a:lstStyle>
          <a:p>
            <a:endParaRPr lang="en-US" altLang="fr-FR" dirty="0"/>
          </a:p>
        </p:txBody>
      </p:sp>
      <p:sp>
        <p:nvSpPr>
          <p:cNvPr id="5" name="Rectangle 5"/>
          <p:cNvSpPr>
            <a:spLocks noGrp="1" noChangeArrowheads="1"/>
          </p:cNvSpPr>
          <p:nvPr>
            <p:ph type="ftr" sz="quarter" idx="11"/>
          </p:nvPr>
        </p:nvSpPr>
        <p:spPr>
          <a:ln/>
        </p:spPr>
        <p:txBody>
          <a:bodyPr/>
          <a:lstStyle>
            <a:lvl1pPr>
              <a:defRPr/>
            </a:lvl1pPr>
          </a:lstStyle>
          <a:p>
            <a:endParaRPr lang="en-US" altLang="fr-FR" dirty="0"/>
          </a:p>
        </p:txBody>
      </p:sp>
      <p:sp>
        <p:nvSpPr>
          <p:cNvPr id="6" name="Rectangle 6"/>
          <p:cNvSpPr>
            <a:spLocks noGrp="1" noChangeArrowheads="1"/>
          </p:cNvSpPr>
          <p:nvPr>
            <p:ph type="sldNum" sz="quarter" idx="12"/>
          </p:nvPr>
        </p:nvSpPr>
        <p:spPr>
          <a:ln/>
        </p:spPr>
        <p:txBody>
          <a:bodyPr/>
          <a:lstStyle>
            <a:lvl1pPr>
              <a:defRPr/>
            </a:lvl1pPr>
          </a:lstStyle>
          <a:p>
            <a:fld id="{E1AEC3E6-8F7E-438E-A028-B79CC810E526}" type="slidenum">
              <a:rPr lang="en-US" altLang="fr-FR"/>
              <a:pPr/>
              <a:t>‹#›</a:t>
            </a:fld>
            <a:endParaRPr lang="en-US" altLang="fr-FR" dirty="0"/>
          </a:p>
        </p:txBody>
      </p:sp>
    </p:spTree>
    <p:extLst>
      <p:ext uri="{BB962C8B-B14F-4D97-AF65-F5344CB8AC3E}">
        <p14:creationId xmlns:p14="http://schemas.microsoft.com/office/powerpoint/2010/main" val="10464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fr-LU"/>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Rectangle 4"/>
          <p:cNvSpPr>
            <a:spLocks noGrp="1" noChangeArrowheads="1"/>
          </p:cNvSpPr>
          <p:nvPr>
            <p:ph type="dt" sz="half" idx="10"/>
          </p:nvPr>
        </p:nvSpPr>
        <p:spPr>
          <a:ln/>
        </p:spPr>
        <p:txBody>
          <a:bodyPr/>
          <a:lstStyle>
            <a:lvl1pPr>
              <a:defRPr/>
            </a:lvl1pPr>
          </a:lstStyle>
          <a:p>
            <a:endParaRPr lang="en-US" altLang="fr-FR" dirty="0"/>
          </a:p>
        </p:txBody>
      </p:sp>
      <p:sp>
        <p:nvSpPr>
          <p:cNvPr id="5" name="Rectangle 5"/>
          <p:cNvSpPr>
            <a:spLocks noGrp="1" noChangeArrowheads="1"/>
          </p:cNvSpPr>
          <p:nvPr>
            <p:ph type="ftr" sz="quarter" idx="11"/>
          </p:nvPr>
        </p:nvSpPr>
        <p:spPr>
          <a:ln/>
        </p:spPr>
        <p:txBody>
          <a:bodyPr/>
          <a:lstStyle>
            <a:lvl1pPr>
              <a:defRPr/>
            </a:lvl1pPr>
          </a:lstStyle>
          <a:p>
            <a:endParaRPr lang="en-US" altLang="fr-FR" dirty="0"/>
          </a:p>
        </p:txBody>
      </p:sp>
      <p:sp>
        <p:nvSpPr>
          <p:cNvPr id="6" name="Rectangle 6"/>
          <p:cNvSpPr>
            <a:spLocks noGrp="1" noChangeArrowheads="1"/>
          </p:cNvSpPr>
          <p:nvPr>
            <p:ph type="sldNum" sz="quarter" idx="12"/>
          </p:nvPr>
        </p:nvSpPr>
        <p:spPr>
          <a:ln/>
        </p:spPr>
        <p:txBody>
          <a:bodyPr/>
          <a:lstStyle>
            <a:lvl1pPr>
              <a:defRPr/>
            </a:lvl1pPr>
          </a:lstStyle>
          <a:p>
            <a:fld id="{545D7666-2DB0-42EB-81BD-F6E70C0CD3B3}" type="slidenum">
              <a:rPr lang="en-US" altLang="fr-FR"/>
              <a:pPr/>
              <a:t>‹#›</a:t>
            </a:fld>
            <a:endParaRPr lang="en-US" altLang="fr-FR" dirty="0"/>
          </a:p>
        </p:txBody>
      </p:sp>
    </p:spTree>
    <p:extLst>
      <p:ext uri="{BB962C8B-B14F-4D97-AF65-F5344CB8AC3E}">
        <p14:creationId xmlns:p14="http://schemas.microsoft.com/office/powerpoint/2010/main" val="2217852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r-L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LU"/>
          </a:p>
        </p:txBody>
      </p:sp>
      <p:sp>
        <p:nvSpPr>
          <p:cNvPr id="4"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5" name="Rectangle 5"/>
          <p:cNvSpPr>
            <a:spLocks noGrp="1" noChangeArrowheads="1"/>
          </p:cNvSpPr>
          <p:nvPr>
            <p:ph type="ftr" sz="quarter" idx="11"/>
          </p:nvPr>
        </p:nvSpPr>
        <p:spPr/>
        <p:txBody>
          <a:bodyPr/>
          <a:lstStyle>
            <a:lvl1pPr>
              <a:defRPr/>
            </a:lvl1pPr>
          </a:lstStyle>
          <a:p>
            <a:endParaRPr lang="en-US" altLang="fr-FR" dirty="0"/>
          </a:p>
        </p:txBody>
      </p:sp>
      <p:sp>
        <p:nvSpPr>
          <p:cNvPr id="6" name="Rectangle 6"/>
          <p:cNvSpPr>
            <a:spLocks noGrp="1" noChangeArrowheads="1"/>
          </p:cNvSpPr>
          <p:nvPr>
            <p:ph type="sldNum" sz="quarter" idx="12"/>
          </p:nvPr>
        </p:nvSpPr>
        <p:spPr/>
        <p:txBody>
          <a:bodyPr/>
          <a:lstStyle>
            <a:lvl1pPr>
              <a:defRPr/>
            </a:lvl1pPr>
          </a:lstStyle>
          <a:p>
            <a:fld id="{317504B2-1BE1-4D0B-B74E-90FDB17E9E3D}" type="slidenum">
              <a:rPr lang="en-US" altLang="fr-FR"/>
              <a:pPr/>
              <a:t>‹#›</a:t>
            </a:fld>
            <a:endParaRPr lang="en-US" altLang="fr-FR" dirty="0"/>
          </a:p>
        </p:txBody>
      </p:sp>
    </p:spTree>
    <p:extLst>
      <p:ext uri="{BB962C8B-B14F-4D97-AF65-F5344CB8AC3E}">
        <p14:creationId xmlns:p14="http://schemas.microsoft.com/office/powerpoint/2010/main" val="260043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LU"/>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LU" dirty="0"/>
          </a:p>
        </p:txBody>
      </p:sp>
      <p:sp>
        <p:nvSpPr>
          <p:cNvPr id="5" name="Date Placeholder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6" name="Footer Placeholder 5"/>
          <p:cNvSpPr>
            <a:spLocks noGrp="1" noChangeArrowheads="1"/>
          </p:cNvSpPr>
          <p:nvPr>
            <p:ph type="ftr" sz="quarter" idx="11"/>
          </p:nvPr>
        </p:nvSpPr>
        <p:spPr/>
        <p:txBody>
          <a:bodyPr/>
          <a:lstStyle>
            <a:lvl1pPr>
              <a:defRPr/>
            </a:lvl1pPr>
          </a:lstStyle>
          <a:p>
            <a:endParaRPr lang="en-US" altLang="fr-FR" dirty="0"/>
          </a:p>
        </p:txBody>
      </p:sp>
      <p:sp>
        <p:nvSpPr>
          <p:cNvPr id="7" name="Slide Number Placeholder 6"/>
          <p:cNvSpPr>
            <a:spLocks noGrp="1" noChangeArrowheads="1"/>
          </p:cNvSpPr>
          <p:nvPr>
            <p:ph type="sldNum" sz="quarter" idx="12"/>
          </p:nvPr>
        </p:nvSpPr>
        <p:spPr>
          <a:xfrm>
            <a:off x="-33252" y="6578310"/>
            <a:ext cx="2133600" cy="476250"/>
          </a:xfrm>
        </p:spPr>
        <p:txBody>
          <a:bodyPr/>
          <a:lstStyle>
            <a:lvl1pPr>
              <a:defRPr/>
            </a:lvl1pPr>
          </a:lstStyle>
          <a:p>
            <a:fld id="{94DDF779-049D-4D45-8638-FD0C66CBAEE0}" type="slidenum">
              <a:rPr lang="en-US" altLang="fr-FR"/>
              <a:pPr/>
              <a:t>‹#›</a:t>
            </a:fld>
            <a:endParaRPr lang="en-US" altLang="fr-FR" dirty="0"/>
          </a:p>
        </p:txBody>
      </p:sp>
    </p:spTree>
    <p:extLst>
      <p:ext uri="{BB962C8B-B14F-4D97-AF65-F5344CB8AC3E}">
        <p14:creationId xmlns:p14="http://schemas.microsoft.com/office/powerpoint/2010/main" val="1369372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L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5" name="Rectangle 5"/>
          <p:cNvSpPr>
            <a:spLocks noGrp="1" noChangeArrowheads="1"/>
          </p:cNvSpPr>
          <p:nvPr>
            <p:ph type="ftr" sz="quarter" idx="11"/>
          </p:nvPr>
        </p:nvSpPr>
        <p:spPr/>
        <p:txBody>
          <a:bodyPr/>
          <a:lstStyle>
            <a:lvl1pPr>
              <a:defRPr/>
            </a:lvl1pPr>
          </a:lstStyle>
          <a:p>
            <a:endParaRPr lang="en-US" altLang="fr-FR" dirty="0"/>
          </a:p>
        </p:txBody>
      </p:sp>
      <p:sp>
        <p:nvSpPr>
          <p:cNvPr id="6" name="Rectangle 6"/>
          <p:cNvSpPr>
            <a:spLocks noGrp="1" noChangeArrowheads="1"/>
          </p:cNvSpPr>
          <p:nvPr>
            <p:ph type="sldNum" sz="quarter" idx="12"/>
          </p:nvPr>
        </p:nvSpPr>
        <p:spPr/>
        <p:txBody>
          <a:bodyPr/>
          <a:lstStyle>
            <a:lvl1pPr>
              <a:defRPr/>
            </a:lvl1pPr>
          </a:lstStyle>
          <a:p>
            <a:fld id="{D2CDB75C-9A78-4899-90E4-2E810D59922C}" type="slidenum">
              <a:rPr lang="en-US" altLang="fr-FR"/>
              <a:pPr/>
              <a:t>‹#›</a:t>
            </a:fld>
            <a:endParaRPr lang="en-US" altLang="fr-FR" dirty="0"/>
          </a:p>
        </p:txBody>
      </p:sp>
    </p:spTree>
    <p:extLst>
      <p:ext uri="{BB962C8B-B14F-4D97-AF65-F5344CB8AC3E}">
        <p14:creationId xmlns:p14="http://schemas.microsoft.com/office/powerpoint/2010/main" val="3634735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L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5" name="Date Placeholder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6" name="Footer Placeholder 5"/>
          <p:cNvSpPr>
            <a:spLocks noGrp="1" noChangeArrowheads="1"/>
          </p:cNvSpPr>
          <p:nvPr>
            <p:ph type="ftr" sz="quarter" idx="11"/>
          </p:nvPr>
        </p:nvSpPr>
        <p:spPr/>
        <p:txBody>
          <a:bodyPr/>
          <a:lstStyle>
            <a:lvl1pPr>
              <a:defRPr/>
            </a:lvl1pPr>
          </a:lstStyle>
          <a:p>
            <a:endParaRPr lang="en-US" altLang="fr-FR" dirty="0"/>
          </a:p>
        </p:txBody>
      </p:sp>
      <p:sp>
        <p:nvSpPr>
          <p:cNvPr id="7" name="Slide Number Placeholder 6"/>
          <p:cNvSpPr>
            <a:spLocks noGrp="1" noChangeArrowheads="1"/>
          </p:cNvSpPr>
          <p:nvPr>
            <p:ph type="sldNum" sz="quarter" idx="12"/>
          </p:nvPr>
        </p:nvSpPr>
        <p:spPr/>
        <p:txBody>
          <a:bodyPr/>
          <a:lstStyle>
            <a:lvl1pPr>
              <a:defRPr/>
            </a:lvl1pPr>
          </a:lstStyle>
          <a:p>
            <a:fld id="{F361A6F9-64A0-4765-9A92-6FEA1994C798}" type="slidenum">
              <a:rPr lang="en-US" altLang="fr-FR"/>
              <a:pPr/>
              <a:t>‹#›</a:t>
            </a:fld>
            <a:endParaRPr lang="en-US" altLang="fr-FR" dirty="0"/>
          </a:p>
        </p:txBody>
      </p:sp>
    </p:spTree>
    <p:extLst>
      <p:ext uri="{BB962C8B-B14F-4D97-AF65-F5344CB8AC3E}">
        <p14:creationId xmlns:p14="http://schemas.microsoft.com/office/powerpoint/2010/main" val="1133495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L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7"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8" name="Rectangle 5"/>
          <p:cNvSpPr>
            <a:spLocks noGrp="1" noChangeArrowheads="1"/>
          </p:cNvSpPr>
          <p:nvPr>
            <p:ph type="ftr" sz="quarter" idx="11"/>
          </p:nvPr>
        </p:nvSpPr>
        <p:spPr/>
        <p:txBody>
          <a:bodyPr/>
          <a:lstStyle>
            <a:lvl1pPr>
              <a:defRPr/>
            </a:lvl1pPr>
          </a:lstStyle>
          <a:p>
            <a:endParaRPr lang="en-US" altLang="fr-FR" dirty="0"/>
          </a:p>
        </p:txBody>
      </p:sp>
      <p:sp>
        <p:nvSpPr>
          <p:cNvPr id="9" name="Rectangle 6"/>
          <p:cNvSpPr>
            <a:spLocks noGrp="1" noChangeArrowheads="1"/>
          </p:cNvSpPr>
          <p:nvPr>
            <p:ph type="sldNum" sz="quarter" idx="12"/>
          </p:nvPr>
        </p:nvSpPr>
        <p:spPr>
          <a:xfrm>
            <a:off x="0" y="6587018"/>
            <a:ext cx="2133600" cy="357814"/>
          </a:xfrm>
        </p:spPr>
        <p:txBody>
          <a:bodyPr/>
          <a:lstStyle>
            <a:lvl1pPr>
              <a:defRPr/>
            </a:lvl1pPr>
          </a:lstStyle>
          <a:p>
            <a:fld id="{4A268779-A034-454F-A4CC-6F0B21A0A90D}" type="slidenum">
              <a:rPr lang="en-US" altLang="fr-FR"/>
              <a:pPr/>
              <a:t>‹#›</a:t>
            </a:fld>
            <a:endParaRPr lang="en-US" altLang="fr-FR" dirty="0"/>
          </a:p>
        </p:txBody>
      </p:sp>
    </p:spTree>
    <p:extLst>
      <p:ext uri="{BB962C8B-B14F-4D97-AF65-F5344CB8AC3E}">
        <p14:creationId xmlns:p14="http://schemas.microsoft.com/office/powerpoint/2010/main" val="2311463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LU"/>
          </a:p>
        </p:txBody>
      </p:sp>
      <p:sp>
        <p:nvSpPr>
          <p:cNvPr id="3"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4" name="Rectangle 5"/>
          <p:cNvSpPr>
            <a:spLocks noGrp="1" noChangeArrowheads="1"/>
          </p:cNvSpPr>
          <p:nvPr>
            <p:ph type="ftr" sz="quarter" idx="11"/>
          </p:nvPr>
        </p:nvSpPr>
        <p:spPr/>
        <p:txBody>
          <a:bodyPr/>
          <a:lstStyle>
            <a:lvl1pPr>
              <a:defRPr/>
            </a:lvl1pPr>
          </a:lstStyle>
          <a:p>
            <a:endParaRPr lang="en-US" altLang="fr-FR" dirty="0"/>
          </a:p>
        </p:txBody>
      </p:sp>
      <p:sp>
        <p:nvSpPr>
          <p:cNvPr id="5" name="Rectangle 6"/>
          <p:cNvSpPr>
            <a:spLocks noGrp="1" noChangeArrowheads="1"/>
          </p:cNvSpPr>
          <p:nvPr>
            <p:ph type="sldNum" sz="quarter" idx="12"/>
          </p:nvPr>
        </p:nvSpPr>
        <p:spPr/>
        <p:txBody>
          <a:bodyPr/>
          <a:lstStyle>
            <a:lvl1pPr>
              <a:defRPr/>
            </a:lvl1pPr>
          </a:lstStyle>
          <a:p>
            <a:fld id="{7337F004-78B2-4EAE-8889-2D805643C8F6}" type="slidenum">
              <a:rPr lang="en-US" altLang="fr-FR"/>
              <a:pPr/>
              <a:t>‹#›</a:t>
            </a:fld>
            <a:endParaRPr lang="en-US" altLang="fr-FR" dirty="0"/>
          </a:p>
        </p:txBody>
      </p:sp>
    </p:spTree>
    <p:extLst>
      <p:ext uri="{BB962C8B-B14F-4D97-AF65-F5344CB8AC3E}">
        <p14:creationId xmlns:p14="http://schemas.microsoft.com/office/powerpoint/2010/main" val="33540935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3" name="Rectangle 5"/>
          <p:cNvSpPr>
            <a:spLocks noGrp="1" noChangeArrowheads="1"/>
          </p:cNvSpPr>
          <p:nvPr>
            <p:ph type="ftr" sz="quarter" idx="11"/>
          </p:nvPr>
        </p:nvSpPr>
        <p:spPr/>
        <p:txBody>
          <a:bodyPr/>
          <a:lstStyle>
            <a:lvl1pPr>
              <a:defRPr/>
            </a:lvl1pPr>
          </a:lstStyle>
          <a:p>
            <a:endParaRPr lang="en-US" altLang="fr-FR" dirty="0"/>
          </a:p>
        </p:txBody>
      </p:sp>
      <p:sp>
        <p:nvSpPr>
          <p:cNvPr id="4" name="Rectangle 6"/>
          <p:cNvSpPr>
            <a:spLocks noGrp="1" noChangeArrowheads="1"/>
          </p:cNvSpPr>
          <p:nvPr>
            <p:ph type="sldNum" sz="quarter" idx="12"/>
          </p:nvPr>
        </p:nvSpPr>
        <p:spPr/>
        <p:txBody>
          <a:bodyPr/>
          <a:lstStyle>
            <a:lvl1pPr>
              <a:defRPr/>
            </a:lvl1pPr>
          </a:lstStyle>
          <a:p>
            <a:fld id="{78D0D046-F707-4982-B642-34F5178B0BC9}" type="slidenum">
              <a:rPr lang="en-US" altLang="fr-FR"/>
              <a:pPr/>
              <a:t>‹#›</a:t>
            </a:fld>
            <a:endParaRPr lang="en-US" altLang="fr-FR" dirty="0"/>
          </a:p>
        </p:txBody>
      </p:sp>
    </p:spTree>
    <p:extLst>
      <p:ext uri="{BB962C8B-B14F-4D97-AF65-F5344CB8AC3E}">
        <p14:creationId xmlns:p14="http://schemas.microsoft.com/office/powerpoint/2010/main" val="2135368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L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6" name="Footer Placeholder 5"/>
          <p:cNvSpPr>
            <a:spLocks noGrp="1" noChangeArrowheads="1"/>
          </p:cNvSpPr>
          <p:nvPr>
            <p:ph type="ftr" sz="quarter" idx="11"/>
          </p:nvPr>
        </p:nvSpPr>
        <p:spPr/>
        <p:txBody>
          <a:bodyPr/>
          <a:lstStyle>
            <a:lvl1pPr>
              <a:defRPr/>
            </a:lvl1pPr>
          </a:lstStyle>
          <a:p>
            <a:endParaRPr lang="en-US" altLang="fr-FR" dirty="0"/>
          </a:p>
        </p:txBody>
      </p:sp>
      <p:sp>
        <p:nvSpPr>
          <p:cNvPr id="7" name="Slide Number Placeholder 6"/>
          <p:cNvSpPr>
            <a:spLocks noGrp="1" noChangeArrowheads="1"/>
          </p:cNvSpPr>
          <p:nvPr>
            <p:ph type="sldNum" sz="quarter" idx="12"/>
          </p:nvPr>
        </p:nvSpPr>
        <p:spPr/>
        <p:txBody>
          <a:bodyPr/>
          <a:lstStyle>
            <a:lvl1pPr>
              <a:defRPr/>
            </a:lvl1pPr>
          </a:lstStyle>
          <a:p>
            <a:fld id="{4CCD3EC1-012E-4EB3-B70E-33A5AF7E4E56}" type="slidenum">
              <a:rPr lang="en-US" altLang="fr-FR"/>
              <a:pPr/>
              <a:t>‹#›</a:t>
            </a:fld>
            <a:endParaRPr lang="en-US" altLang="fr-FR" dirty="0"/>
          </a:p>
        </p:txBody>
      </p:sp>
    </p:spTree>
    <p:extLst>
      <p:ext uri="{BB962C8B-B14F-4D97-AF65-F5344CB8AC3E}">
        <p14:creationId xmlns:p14="http://schemas.microsoft.com/office/powerpoint/2010/main" val="316865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fr-LU"/>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LU" dirty="0"/>
          </a:p>
        </p:txBody>
      </p:sp>
      <p:sp>
        <p:nvSpPr>
          <p:cNvPr id="4" name="Rectangle 4"/>
          <p:cNvSpPr>
            <a:spLocks noGrp="1" noChangeArrowheads="1"/>
          </p:cNvSpPr>
          <p:nvPr>
            <p:ph type="dt" sz="half" idx="10"/>
          </p:nvPr>
        </p:nvSpPr>
        <p:spPr>
          <a:ln/>
        </p:spPr>
        <p:txBody>
          <a:bodyPr/>
          <a:lstStyle>
            <a:lvl1pPr>
              <a:defRPr/>
            </a:lvl1pPr>
          </a:lstStyle>
          <a:p>
            <a:endParaRPr lang="en-US" altLang="fr-FR" dirty="0"/>
          </a:p>
        </p:txBody>
      </p:sp>
      <p:sp>
        <p:nvSpPr>
          <p:cNvPr id="5" name="Rectangle 5"/>
          <p:cNvSpPr>
            <a:spLocks noGrp="1" noChangeArrowheads="1"/>
          </p:cNvSpPr>
          <p:nvPr>
            <p:ph type="ftr" sz="quarter" idx="11"/>
          </p:nvPr>
        </p:nvSpPr>
        <p:spPr>
          <a:ln/>
        </p:spPr>
        <p:txBody>
          <a:bodyPr/>
          <a:lstStyle>
            <a:lvl1pPr>
              <a:defRPr/>
            </a:lvl1pPr>
          </a:lstStyle>
          <a:p>
            <a:endParaRPr lang="en-US" altLang="fr-FR" dirty="0"/>
          </a:p>
        </p:txBody>
      </p:sp>
      <p:sp>
        <p:nvSpPr>
          <p:cNvPr id="6" name="Rectangle 6"/>
          <p:cNvSpPr>
            <a:spLocks noGrp="1" noChangeArrowheads="1"/>
          </p:cNvSpPr>
          <p:nvPr>
            <p:ph type="sldNum" sz="quarter" idx="12"/>
          </p:nvPr>
        </p:nvSpPr>
        <p:spPr>
          <a:ln/>
        </p:spPr>
        <p:txBody>
          <a:bodyPr/>
          <a:lstStyle>
            <a:lvl1pPr>
              <a:defRPr/>
            </a:lvl1pPr>
          </a:lstStyle>
          <a:p>
            <a:fld id="{CAB00D15-4E0C-4626-B6FC-F0B975417C2C}" type="slidenum">
              <a:rPr lang="en-US" altLang="fr-FR"/>
              <a:pPr/>
              <a:t>‹#›</a:t>
            </a:fld>
            <a:endParaRPr lang="en-US" altLang="fr-FR" dirty="0"/>
          </a:p>
        </p:txBody>
      </p:sp>
    </p:spTree>
    <p:extLst>
      <p:ext uri="{BB962C8B-B14F-4D97-AF65-F5344CB8AC3E}">
        <p14:creationId xmlns:p14="http://schemas.microsoft.com/office/powerpoint/2010/main" val="28426045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L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LU"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6" name="Footer Placeholder 5"/>
          <p:cNvSpPr>
            <a:spLocks noGrp="1" noChangeArrowheads="1"/>
          </p:cNvSpPr>
          <p:nvPr>
            <p:ph type="ftr" sz="quarter" idx="11"/>
          </p:nvPr>
        </p:nvSpPr>
        <p:spPr/>
        <p:txBody>
          <a:bodyPr/>
          <a:lstStyle>
            <a:lvl1pPr>
              <a:defRPr/>
            </a:lvl1pPr>
          </a:lstStyle>
          <a:p>
            <a:endParaRPr lang="en-US" altLang="fr-FR" dirty="0"/>
          </a:p>
        </p:txBody>
      </p:sp>
      <p:sp>
        <p:nvSpPr>
          <p:cNvPr id="7" name="Slide Number Placeholder 6"/>
          <p:cNvSpPr>
            <a:spLocks noGrp="1" noChangeArrowheads="1"/>
          </p:cNvSpPr>
          <p:nvPr>
            <p:ph type="sldNum" sz="quarter" idx="12"/>
          </p:nvPr>
        </p:nvSpPr>
        <p:spPr/>
        <p:txBody>
          <a:bodyPr/>
          <a:lstStyle>
            <a:lvl1pPr>
              <a:defRPr/>
            </a:lvl1pPr>
          </a:lstStyle>
          <a:p>
            <a:fld id="{4D469282-DBC8-4C31-8D82-D045E1AAE68A}" type="slidenum">
              <a:rPr lang="en-US" altLang="fr-FR"/>
              <a:pPr/>
              <a:t>‹#›</a:t>
            </a:fld>
            <a:endParaRPr lang="en-US" altLang="fr-FR" dirty="0"/>
          </a:p>
        </p:txBody>
      </p:sp>
    </p:spTree>
    <p:extLst>
      <p:ext uri="{BB962C8B-B14F-4D97-AF65-F5344CB8AC3E}">
        <p14:creationId xmlns:p14="http://schemas.microsoft.com/office/powerpoint/2010/main" val="11866305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L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5" name="Rectangle 5"/>
          <p:cNvSpPr>
            <a:spLocks noGrp="1" noChangeArrowheads="1"/>
          </p:cNvSpPr>
          <p:nvPr>
            <p:ph type="ftr" sz="quarter" idx="11"/>
          </p:nvPr>
        </p:nvSpPr>
        <p:spPr/>
        <p:txBody>
          <a:bodyPr/>
          <a:lstStyle>
            <a:lvl1pPr>
              <a:defRPr/>
            </a:lvl1pPr>
          </a:lstStyle>
          <a:p>
            <a:endParaRPr lang="en-US" altLang="fr-FR" dirty="0"/>
          </a:p>
        </p:txBody>
      </p:sp>
      <p:sp>
        <p:nvSpPr>
          <p:cNvPr id="6" name="Rectangle 6"/>
          <p:cNvSpPr>
            <a:spLocks noGrp="1" noChangeArrowheads="1"/>
          </p:cNvSpPr>
          <p:nvPr>
            <p:ph type="sldNum" sz="quarter" idx="12"/>
          </p:nvPr>
        </p:nvSpPr>
        <p:spPr/>
        <p:txBody>
          <a:bodyPr/>
          <a:lstStyle>
            <a:lvl1pPr>
              <a:defRPr/>
            </a:lvl1pPr>
          </a:lstStyle>
          <a:p>
            <a:fld id="{089672AE-52F0-405A-9091-C4E210222193}" type="slidenum">
              <a:rPr lang="en-US" altLang="fr-FR"/>
              <a:pPr/>
              <a:t>‹#›</a:t>
            </a:fld>
            <a:endParaRPr lang="en-US" altLang="fr-FR" dirty="0"/>
          </a:p>
        </p:txBody>
      </p:sp>
    </p:spTree>
    <p:extLst>
      <p:ext uri="{BB962C8B-B14F-4D97-AF65-F5344CB8AC3E}">
        <p14:creationId xmlns:p14="http://schemas.microsoft.com/office/powerpoint/2010/main" val="1820548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L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Rectangle 4"/>
          <p:cNvSpPr>
            <a:spLocks noGrp="1" noChangeArrowheads="1"/>
          </p:cNvSpPr>
          <p:nvPr>
            <p:ph type="dt" sz="half" idx="10"/>
          </p:nvPr>
        </p:nvSpPr>
        <p:spPr>
          <a:xfrm>
            <a:off x="4953000" y="5305425"/>
            <a:ext cx="2133600" cy="476250"/>
          </a:xfrm>
          <a:prstGeom prst="rect">
            <a:avLst/>
          </a:prstGeom>
        </p:spPr>
        <p:txBody>
          <a:bodyPr/>
          <a:lstStyle>
            <a:lvl1pPr>
              <a:defRPr>
                <a:latin typeface="Arial" charset="0"/>
                <a:ea typeface="ＭＳ Ｐゴシック" charset="-128"/>
              </a:defRPr>
            </a:lvl1pPr>
          </a:lstStyle>
          <a:p>
            <a:pPr>
              <a:defRPr/>
            </a:pPr>
            <a:endParaRPr lang="en-US" altLang="fr-FR" dirty="0"/>
          </a:p>
        </p:txBody>
      </p:sp>
      <p:sp>
        <p:nvSpPr>
          <p:cNvPr id="5" name="Rectangle 5"/>
          <p:cNvSpPr>
            <a:spLocks noGrp="1" noChangeArrowheads="1"/>
          </p:cNvSpPr>
          <p:nvPr>
            <p:ph type="ftr" sz="quarter" idx="11"/>
          </p:nvPr>
        </p:nvSpPr>
        <p:spPr/>
        <p:txBody>
          <a:bodyPr/>
          <a:lstStyle>
            <a:lvl1pPr>
              <a:defRPr/>
            </a:lvl1pPr>
          </a:lstStyle>
          <a:p>
            <a:endParaRPr lang="en-US" altLang="fr-FR" dirty="0"/>
          </a:p>
        </p:txBody>
      </p:sp>
      <p:sp>
        <p:nvSpPr>
          <p:cNvPr id="6" name="Rectangle 6"/>
          <p:cNvSpPr>
            <a:spLocks noGrp="1" noChangeArrowheads="1"/>
          </p:cNvSpPr>
          <p:nvPr>
            <p:ph type="sldNum" sz="quarter" idx="12"/>
          </p:nvPr>
        </p:nvSpPr>
        <p:spPr/>
        <p:txBody>
          <a:bodyPr/>
          <a:lstStyle>
            <a:lvl1pPr>
              <a:defRPr/>
            </a:lvl1pPr>
          </a:lstStyle>
          <a:p>
            <a:fld id="{37242256-85C1-49B6-A0CA-92FCD73B3080}" type="slidenum">
              <a:rPr lang="en-US" altLang="fr-FR"/>
              <a:pPr/>
              <a:t>‹#›</a:t>
            </a:fld>
            <a:endParaRPr lang="en-US" altLang="fr-FR" dirty="0"/>
          </a:p>
        </p:txBody>
      </p:sp>
    </p:spTree>
    <p:extLst>
      <p:ext uri="{BB962C8B-B14F-4D97-AF65-F5344CB8AC3E}">
        <p14:creationId xmlns:p14="http://schemas.microsoft.com/office/powerpoint/2010/main" val="214757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fr-LU"/>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fr-FR" dirty="0"/>
          </a:p>
        </p:txBody>
      </p:sp>
      <p:sp>
        <p:nvSpPr>
          <p:cNvPr id="5" name="Rectangle 5"/>
          <p:cNvSpPr>
            <a:spLocks noGrp="1" noChangeArrowheads="1"/>
          </p:cNvSpPr>
          <p:nvPr>
            <p:ph type="ftr" sz="quarter" idx="11"/>
          </p:nvPr>
        </p:nvSpPr>
        <p:spPr>
          <a:ln/>
        </p:spPr>
        <p:txBody>
          <a:bodyPr/>
          <a:lstStyle>
            <a:lvl1pPr>
              <a:defRPr/>
            </a:lvl1pPr>
          </a:lstStyle>
          <a:p>
            <a:endParaRPr lang="en-US" altLang="fr-FR" dirty="0"/>
          </a:p>
        </p:txBody>
      </p:sp>
      <p:sp>
        <p:nvSpPr>
          <p:cNvPr id="6" name="Rectangle 6"/>
          <p:cNvSpPr>
            <a:spLocks noGrp="1" noChangeArrowheads="1"/>
          </p:cNvSpPr>
          <p:nvPr>
            <p:ph type="sldNum" sz="quarter" idx="12"/>
          </p:nvPr>
        </p:nvSpPr>
        <p:spPr>
          <a:ln/>
        </p:spPr>
        <p:txBody>
          <a:bodyPr/>
          <a:lstStyle>
            <a:lvl1pPr>
              <a:defRPr/>
            </a:lvl1pPr>
          </a:lstStyle>
          <a:p>
            <a:fld id="{DA63CEA4-529F-4220-B5DF-C48F3DABE6A0}" type="slidenum">
              <a:rPr lang="en-US" altLang="fr-FR"/>
              <a:pPr/>
              <a:t>‹#›</a:t>
            </a:fld>
            <a:endParaRPr lang="en-US" altLang="fr-FR" dirty="0"/>
          </a:p>
        </p:txBody>
      </p:sp>
    </p:spTree>
    <p:extLst>
      <p:ext uri="{BB962C8B-B14F-4D97-AF65-F5344CB8AC3E}">
        <p14:creationId xmlns:p14="http://schemas.microsoft.com/office/powerpoint/2010/main" val="895183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fr-LU"/>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Content Placeholder 3"/>
          <p:cNvSpPr>
            <a:spLocks noGrp="1"/>
          </p:cNvSpPr>
          <p:nvPr>
            <p:ph sz="half" idx="2"/>
          </p:nvPr>
        </p:nvSpPr>
        <p:spPr>
          <a:xfrm>
            <a:off x="4649174" y="1484784"/>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5" name="Rectangle 4"/>
          <p:cNvSpPr>
            <a:spLocks noGrp="1" noChangeArrowheads="1"/>
          </p:cNvSpPr>
          <p:nvPr>
            <p:ph type="dt" sz="half" idx="10"/>
          </p:nvPr>
        </p:nvSpPr>
        <p:spPr>
          <a:ln/>
        </p:spPr>
        <p:txBody>
          <a:bodyPr/>
          <a:lstStyle>
            <a:lvl1pPr>
              <a:defRPr/>
            </a:lvl1pPr>
          </a:lstStyle>
          <a:p>
            <a:endParaRPr lang="en-US" altLang="fr-FR" dirty="0"/>
          </a:p>
        </p:txBody>
      </p:sp>
      <p:sp>
        <p:nvSpPr>
          <p:cNvPr id="6" name="Rectangle 5"/>
          <p:cNvSpPr>
            <a:spLocks noGrp="1" noChangeArrowheads="1"/>
          </p:cNvSpPr>
          <p:nvPr>
            <p:ph type="ftr" sz="quarter" idx="11"/>
          </p:nvPr>
        </p:nvSpPr>
        <p:spPr>
          <a:ln/>
        </p:spPr>
        <p:txBody>
          <a:bodyPr/>
          <a:lstStyle>
            <a:lvl1pPr>
              <a:defRPr/>
            </a:lvl1pPr>
          </a:lstStyle>
          <a:p>
            <a:endParaRPr lang="en-US" altLang="fr-FR" dirty="0"/>
          </a:p>
        </p:txBody>
      </p:sp>
      <p:sp>
        <p:nvSpPr>
          <p:cNvPr id="7" name="Rectangle 6"/>
          <p:cNvSpPr>
            <a:spLocks noGrp="1" noChangeArrowheads="1"/>
          </p:cNvSpPr>
          <p:nvPr>
            <p:ph type="sldNum" sz="quarter" idx="12"/>
          </p:nvPr>
        </p:nvSpPr>
        <p:spPr>
          <a:ln/>
        </p:spPr>
        <p:txBody>
          <a:bodyPr/>
          <a:lstStyle>
            <a:lvl1pPr>
              <a:defRPr/>
            </a:lvl1pPr>
          </a:lstStyle>
          <a:p>
            <a:fld id="{2265BEE4-DDC1-423E-95D5-9C18BBA68E5F}" type="slidenum">
              <a:rPr lang="en-US" altLang="fr-FR"/>
              <a:pPr/>
              <a:t>‹#›</a:t>
            </a:fld>
            <a:endParaRPr lang="en-US" altLang="fr-FR" dirty="0"/>
          </a:p>
        </p:txBody>
      </p:sp>
    </p:spTree>
    <p:extLst>
      <p:ext uri="{BB962C8B-B14F-4D97-AF65-F5344CB8AC3E}">
        <p14:creationId xmlns:p14="http://schemas.microsoft.com/office/powerpoint/2010/main" val="33336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fr-LU"/>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7" name="Rectangle 4"/>
          <p:cNvSpPr>
            <a:spLocks noGrp="1" noChangeArrowheads="1"/>
          </p:cNvSpPr>
          <p:nvPr>
            <p:ph type="dt" sz="half" idx="10"/>
          </p:nvPr>
        </p:nvSpPr>
        <p:spPr>
          <a:ln/>
        </p:spPr>
        <p:txBody>
          <a:bodyPr/>
          <a:lstStyle>
            <a:lvl1pPr>
              <a:defRPr/>
            </a:lvl1pPr>
          </a:lstStyle>
          <a:p>
            <a:endParaRPr lang="en-US" altLang="fr-FR" dirty="0"/>
          </a:p>
        </p:txBody>
      </p:sp>
      <p:sp>
        <p:nvSpPr>
          <p:cNvPr id="8" name="Rectangle 5"/>
          <p:cNvSpPr>
            <a:spLocks noGrp="1" noChangeArrowheads="1"/>
          </p:cNvSpPr>
          <p:nvPr>
            <p:ph type="ftr" sz="quarter" idx="11"/>
          </p:nvPr>
        </p:nvSpPr>
        <p:spPr>
          <a:ln/>
        </p:spPr>
        <p:txBody>
          <a:bodyPr/>
          <a:lstStyle>
            <a:lvl1pPr>
              <a:defRPr/>
            </a:lvl1pPr>
          </a:lstStyle>
          <a:p>
            <a:endParaRPr lang="en-US" altLang="fr-FR" dirty="0"/>
          </a:p>
        </p:txBody>
      </p:sp>
      <p:sp>
        <p:nvSpPr>
          <p:cNvPr id="9" name="Rectangle 6"/>
          <p:cNvSpPr>
            <a:spLocks noGrp="1" noChangeArrowheads="1"/>
          </p:cNvSpPr>
          <p:nvPr>
            <p:ph type="sldNum" sz="quarter" idx="12"/>
          </p:nvPr>
        </p:nvSpPr>
        <p:spPr>
          <a:ln/>
        </p:spPr>
        <p:txBody>
          <a:bodyPr/>
          <a:lstStyle>
            <a:lvl1pPr>
              <a:defRPr/>
            </a:lvl1pPr>
          </a:lstStyle>
          <a:p>
            <a:fld id="{EA2C6266-2C5D-4F59-9539-409571C9DADA}" type="slidenum">
              <a:rPr lang="en-US" altLang="fr-FR"/>
              <a:pPr/>
              <a:t>‹#›</a:t>
            </a:fld>
            <a:endParaRPr lang="en-US" altLang="fr-FR" dirty="0"/>
          </a:p>
        </p:txBody>
      </p:sp>
    </p:spTree>
    <p:extLst>
      <p:ext uri="{BB962C8B-B14F-4D97-AF65-F5344CB8AC3E}">
        <p14:creationId xmlns:p14="http://schemas.microsoft.com/office/powerpoint/2010/main" val="2973994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fr-LU"/>
          </a:p>
        </p:txBody>
      </p:sp>
      <p:sp>
        <p:nvSpPr>
          <p:cNvPr id="3" name="Rectangle 4"/>
          <p:cNvSpPr>
            <a:spLocks noGrp="1" noChangeArrowheads="1"/>
          </p:cNvSpPr>
          <p:nvPr>
            <p:ph type="dt" sz="half" idx="10"/>
          </p:nvPr>
        </p:nvSpPr>
        <p:spPr>
          <a:ln/>
        </p:spPr>
        <p:txBody>
          <a:bodyPr/>
          <a:lstStyle>
            <a:lvl1pPr>
              <a:defRPr/>
            </a:lvl1pPr>
          </a:lstStyle>
          <a:p>
            <a:endParaRPr lang="en-US" altLang="fr-FR" dirty="0"/>
          </a:p>
        </p:txBody>
      </p:sp>
      <p:sp>
        <p:nvSpPr>
          <p:cNvPr id="4" name="Rectangle 5"/>
          <p:cNvSpPr>
            <a:spLocks noGrp="1" noChangeArrowheads="1"/>
          </p:cNvSpPr>
          <p:nvPr>
            <p:ph type="ftr" sz="quarter" idx="11"/>
          </p:nvPr>
        </p:nvSpPr>
        <p:spPr>
          <a:ln/>
        </p:spPr>
        <p:txBody>
          <a:bodyPr/>
          <a:lstStyle>
            <a:lvl1pPr>
              <a:defRPr/>
            </a:lvl1pPr>
          </a:lstStyle>
          <a:p>
            <a:endParaRPr lang="en-US" altLang="fr-FR" dirty="0"/>
          </a:p>
        </p:txBody>
      </p:sp>
      <p:sp>
        <p:nvSpPr>
          <p:cNvPr id="5" name="Rectangle 6"/>
          <p:cNvSpPr>
            <a:spLocks noGrp="1" noChangeArrowheads="1"/>
          </p:cNvSpPr>
          <p:nvPr>
            <p:ph type="sldNum" sz="quarter" idx="12"/>
          </p:nvPr>
        </p:nvSpPr>
        <p:spPr>
          <a:ln/>
        </p:spPr>
        <p:txBody>
          <a:bodyPr/>
          <a:lstStyle>
            <a:lvl1pPr>
              <a:defRPr/>
            </a:lvl1pPr>
          </a:lstStyle>
          <a:p>
            <a:fld id="{92D64F70-92C6-46F9-B74C-2901BBD5AC67}" type="slidenum">
              <a:rPr lang="en-US" altLang="fr-FR"/>
              <a:pPr/>
              <a:t>‹#›</a:t>
            </a:fld>
            <a:endParaRPr lang="en-US" altLang="fr-FR" dirty="0"/>
          </a:p>
        </p:txBody>
      </p:sp>
    </p:spTree>
    <p:extLst>
      <p:ext uri="{BB962C8B-B14F-4D97-AF65-F5344CB8AC3E}">
        <p14:creationId xmlns:p14="http://schemas.microsoft.com/office/powerpoint/2010/main" val="2227712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fr-FR" dirty="0"/>
          </a:p>
        </p:txBody>
      </p:sp>
      <p:sp>
        <p:nvSpPr>
          <p:cNvPr id="3" name="Rectangle 5"/>
          <p:cNvSpPr>
            <a:spLocks noGrp="1" noChangeArrowheads="1"/>
          </p:cNvSpPr>
          <p:nvPr>
            <p:ph type="ftr" sz="quarter" idx="11"/>
          </p:nvPr>
        </p:nvSpPr>
        <p:spPr>
          <a:ln/>
        </p:spPr>
        <p:txBody>
          <a:bodyPr/>
          <a:lstStyle>
            <a:lvl1pPr>
              <a:defRPr/>
            </a:lvl1pPr>
          </a:lstStyle>
          <a:p>
            <a:endParaRPr lang="en-US" altLang="fr-FR" dirty="0"/>
          </a:p>
        </p:txBody>
      </p:sp>
      <p:sp>
        <p:nvSpPr>
          <p:cNvPr id="4" name="Rectangle 6"/>
          <p:cNvSpPr>
            <a:spLocks noGrp="1" noChangeArrowheads="1"/>
          </p:cNvSpPr>
          <p:nvPr>
            <p:ph type="sldNum" sz="quarter" idx="12"/>
          </p:nvPr>
        </p:nvSpPr>
        <p:spPr>
          <a:ln/>
        </p:spPr>
        <p:txBody>
          <a:bodyPr/>
          <a:lstStyle>
            <a:lvl1pPr>
              <a:defRPr/>
            </a:lvl1pPr>
          </a:lstStyle>
          <a:p>
            <a:fld id="{751D4F25-ACAD-4A43-9140-9ADE1793CD07}" type="slidenum">
              <a:rPr lang="en-US" altLang="fr-FR"/>
              <a:pPr/>
              <a:t>‹#›</a:t>
            </a:fld>
            <a:endParaRPr lang="en-US" altLang="fr-FR" dirty="0"/>
          </a:p>
        </p:txBody>
      </p:sp>
    </p:spTree>
    <p:extLst>
      <p:ext uri="{BB962C8B-B14F-4D97-AF65-F5344CB8AC3E}">
        <p14:creationId xmlns:p14="http://schemas.microsoft.com/office/powerpoint/2010/main" val="79249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fr-LU"/>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LU"/>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fr-FR" dirty="0"/>
          </a:p>
        </p:txBody>
      </p:sp>
      <p:sp>
        <p:nvSpPr>
          <p:cNvPr id="6" name="Rectangle 5"/>
          <p:cNvSpPr>
            <a:spLocks noGrp="1" noChangeArrowheads="1"/>
          </p:cNvSpPr>
          <p:nvPr>
            <p:ph type="ftr" sz="quarter" idx="11"/>
          </p:nvPr>
        </p:nvSpPr>
        <p:spPr>
          <a:ln/>
        </p:spPr>
        <p:txBody>
          <a:bodyPr/>
          <a:lstStyle>
            <a:lvl1pPr>
              <a:defRPr/>
            </a:lvl1pPr>
          </a:lstStyle>
          <a:p>
            <a:endParaRPr lang="en-US" altLang="fr-FR" dirty="0"/>
          </a:p>
        </p:txBody>
      </p:sp>
      <p:sp>
        <p:nvSpPr>
          <p:cNvPr id="7" name="Rectangle 6"/>
          <p:cNvSpPr>
            <a:spLocks noGrp="1" noChangeArrowheads="1"/>
          </p:cNvSpPr>
          <p:nvPr>
            <p:ph type="sldNum" sz="quarter" idx="12"/>
          </p:nvPr>
        </p:nvSpPr>
        <p:spPr>
          <a:ln/>
        </p:spPr>
        <p:txBody>
          <a:bodyPr/>
          <a:lstStyle>
            <a:lvl1pPr>
              <a:defRPr/>
            </a:lvl1pPr>
          </a:lstStyle>
          <a:p>
            <a:fld id="{7F35E205-630F-416E-94C2-90E1EE2B46AC}" type="slidenum">
              <a:rPr lang="en-US" altLang="fr-FR"/>
              <a:pPr/>
              <a:t>‹#›</a:t>
            </a:fld>
            <a:endParaRPr lang="en-US" altLang="fr-FR" dirty="0"/>
          </a:p>
        </p:txBody>
      </p:sp>
    </p:spTree>
    <p:extLst>
      <p:ext uri="{BB962C8B-B14F-4D97-AF65-F5344CB8AC3E}">
        <p14:creationId xmlns:p14="http://schemas.microsoft.com/office/powerpoint/2010/main" val="162897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fr-LU"/>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LU"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fr-FR" dirty="0"/>
          </a:p>
        </p:txBody>
      </p:sp>
      <p:sp>
        <p:nvSpPr>
          <p:cNvPr id="6" name="Rectangle 5"/>
          <p:cNvSpPr>
            <a:spLocks noGrp="1" noChangeArrowheads="1"/>
          </p:cNvSpPr>
          <p:nvPr>
            <p:ph type="ftr" sz="quarter" idx="11"/>
          </p:nvPr>
        </p:nvSpPr>
        <p:spPr>
          <a:ln/>
        </p:spPr>
        <p:txBody>
          <a:bodyPr/>
          <a:lstStyle>
            <a:lvl1pPr>
              <a:defRPr/>
            </a:lvl1pPr>
          </a:lstStyle>
          <a:p>
            <a:endParaRPr lang="en-US" altLang="fr-FR" dirty="0"/>
          </a:p>
        </p:txBody>
      </p:sp>
      <p:sp>
        <p:nvSpPr>
          <p:cNvPr id="7" name="Rectangle 6"/>
          <p:cNvSpPr>
            <a:spLocks noGrp="1" noChangeArrowheads="1"/>
          </p:cNvSpPr>
          <p:nvPr>
            <p:ph type="sldNum" sz="quarter" idx="12"/>
          </p:nvPr>
        </p:nvSpPr>
        <p:spPr>
          <a:ln/>
        </p:spPr>
        <p:txBody>
          <a:bodyPr/>
          <a:lstStyle>
            <a:lvl1pPr>
              <a:defRPr/>
            </a:lvl1pPr>
          </a:lstStyle>
          <a:p>
            <a:fld id="{34C988C2-6B08-4A6E-B42B-0C5610651AD9}" type="slidenum">
              <a:rPr lang="en-US" altLang="fr-FR"/>
              <a:pPr/>
              <a:t>‹#›</a:t>
            </a:fld>
            <a:endParaRPr lang="en-US" altLang="fr-FR" dirty="0"/>
          </a:p>
        </p:txBody>
      </p:sp>
    </p:spTree>
    <p:extLst>
      <p:ext uri="{BB962C8B-B14F-4D97-AF65-F5344CB8AC3E}">
        <p14:creationId xmlns:p14="http://schemas.microsoft.com/office/powerpoint/2010/main" val="198513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36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fr-FR" dirty="0"/>
          </a:p>
        </p:txBody>
      </p:sp>
      <p:sp>
        <p:nvSpPr>
          <p:cNvPr id="1136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fr-FR" dirty="0"/>
          </a:p>
        </p:txBody>
      </p:sp>
      <p:sp>
        <p:nvSpPr>
          <p:cNvPr id="1136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CEE780E-D6D5-4B35-8FE2-A447BA4F0C6D}" type="slidenum">
              <a:rPr lang="en-US" altLang="fr-FR"/>
              <a:pPr/>
              <a:t>‹#›</a:t>
            </a:fld>
            <a:endParaRPr lang="en-US" altLang="fr-FR" dirty="0"/>
          </a:p>
        </p:txBody>
      </p:sp>
      <p:pic>
        <p:nvPicPr>
          <p:cNvPr id="1029" name="Picture 18" descr="Bande_Logo_UNI_affiche_ULNV"/>
          <p:cNvPicPr>
            <a:picLocks noChangeAspect="1" noChangeArrowheads="1"/>
          </p:cNvPicPr>
          <p:nvPr userDrawn="1"/>
        </p:nvPicPr>
        <p:blipFill>
          <a:blip r:embed="rId13">
            <a:extLst>
              <a:ext uri="{28A0092B-C50C-407E-A947-70E740481C1C}">
                <a14:useLocalDpi xmlns:a14="http://schemas.microsoft.com/office/drawing/2010/main" val="0"/>
              </a:ext>
            </a:extLst>
          </a:blip>
          <a:srcRect r="636" b="6799"/>
          <a:stretch>
            <a:fillRect/>
          </a:stretch>
        </p:blipFill>
        <p:spPr bwMode="auto">
          <a:xfrm>
            <a:off x="-8732" y="2996952"/>
            <a:ext cx="9161463" cy="402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21" descr="emblème+faculté_FLSHASE_E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58800" y="484188"/>
            <a:ext cx="5786438"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hf hdr="0" dt="0"/>
  <p:txStyles>
    <p:titleStyle>
      <a:lvl1pPr algn="l" rtl="0" eaLnBrk="0" fontAlgn="base" hangingPunct="0">
        <a:spcBef>
          <a:spcPct val="0"/>
        </a:spcBef>
        <a:spcAft>
          <a:spcPct val="0"/>
        </a:spcAft>
        <a:defRPr sz="3800">
          <a:solidFill>
            <a:srgbClr val="701139"/>
          </a:solidFill>
          <a:latin typeface="+mj-lt"/>
          <a:ea typeface="+mj-ea"/>
          <a:cs typeface="+mj-cs"/>
        </a:defRPr>
      </a:lvl1pPr>
      <a:lvl2pPr algn="l" rtl="0" eaLnBrk="0" fontAlgn="base" hangingPunct="0">
        <a:spcBef>
          <a:spcPct val="0"/>
        </a:spcBef>
        <a:spcAft>
          <a:spcPct val="0"/>
        </a:spcAft>
        <a:defRPr sz="3800">
          <a:solidFill>
            <a:srgbClr val="701139"/>
          </a:solidFill>
          <a:latin typeface="Arial Narrow" pitchFamily="34" charset="0"/>
        </a:defRPr>
      </a:lvl2pPr>
      <a:lvl3pPr algn="l" rtl="0" eaLnBrk="0" fontAlgn="base" hangingPunct="0">
        <a:spcBef>
          <a:spcPct val="0"/>
        </a:spcBef>
        <a:spcAft>
          <a:spcPct val="0"/>
        </a:spcAft>
        <a:defRPr sz="3800">
          <a:solidFill>
            <a:srgbClr val="701139"/>
          </a:solidFill>
          <a:latin typeface="Arial Narrow" pitchFamily="34" charset="0"/>
        </a:defRPr>
      </a:lvl3pPr>
      <a:lvl4pPr algn="l" rtl="0" eaLnBrk="0" fontAlgn="base" hangingPunct="0">
        <a:spcBef>
          <a:spcPct val="0"/>
        </a:spcBef>
        <a:spcAft>
          <a:spcPct val="0"/>
        </a:spcAft>
        <a:defRPr sz="3800">
          <a:solidFill>
            <a:srgbClr val="701139"/>
          </a:solidFill>
          <a:latin typeface="Arial Narrow" pitchFamily="34" charset="0"/>
        </a:defRPr>
      </a:lvl4pPr>
      <a:lvl5pPr algn="l" rtl="0" eaLnBrk="0" fontAlgn="base" hangingPunct="0">
        <a:spcBef>
          <a:spcPct val="0"/>
        </a:spcBef>
        <a:spcAft>
          <a:spcPct val="0"/>
        </a:spcAft>
        <a:defRPr sz="3800">
          <a:solidFill>
            <a:srgbClr val="701139"/>
          </a:solidFill>
          <a:latin typeface="Arial Narrow" pitchFamily="34" charset="0"/>
        </a:defRPr>
      </a:lvl5pPr>
      <a:lvl6pPr marL="457200" algn="l" rtl="0" fontAlgn="base">
        <a:spcBef>
          <a:spcPct val="0"/>
        </a:spcBef>
        <a:spcAft>
          <a:spcPct val="0"/>
        </a:spcAft>
        <a:defRPr sz="3800">
          <a:solidFill>
            <a:srgbClr val="701139"/>
          </a:solidFill>
          <a:latin typeface="Arial Narrow" pitchFamily="34" charset="0"/>
        </a:defRPr>
      </a:lvl6pPr>
      <a:lvl7pPr marL="914400" algn="l" rtl="0" fontAlgn="base">
        <a:spcBef>
          <a:spcPct val="0"/>
        </a:spcBef>
        <a:spcAft>
          <a:spcPct val="0"/>
        </a:spcAft>
        <a:defRPr sz="3800">
          <a:solidFill>
            <a:srgbClr val="701139"/>
          </a:solidFill>
          <a:latin typeface="Arial Narrow" pitchFamily="34" charset="0"/>
        </a:defRPr>
      </a:lvl7pPr>
      <a:lvl8pPr marL="1371600" algn="l" rtl="0" fontAlgn="base">
        <a:spcBef>
          <a:spcPct val="0"/>
        </a:spcBef>
        <a:spcAft>
          <a:spcPct val="0"/>
        </a:spcAft>
        <a:defRPr sz="3800">
          <a:solidFill>
            <a:srgbClr val="701139"/>
          </a:solidFill>
          <a:latin typeface="Arial Narrow" pitchFamily="34" charset="0"/>
        </a:defRPr>
      </a:lvl8pPr>
      <a:lvl9pPr marL="1828800" algn="l" rtl="0" fontAlgn="base">
        <a:spcBef>
          <a:spcPct val="0"/>
        </a:spcBef>
        <a:spcAft>
          <a:spcPct val="0"/>
        </a:spcAft>
        <a:defRPr sz="3800">
          <a:solidFill>
            <a:srgbClr val="701139"/>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fr-FR" dirty="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fr-FR" dirty="0"/>
              <a:t>Click to edit Master text styles</a:t>
            </a:r>
          </a:p>
          <a:p>
            <a:pPr lvl="1"/>
            <a:r>
              <a:rPr lang="en-US" altLang="fr-FR" dirty="0"/>
              <a:t>Second level</a:t>
            </a:r>
          </a:p>
          <a:p>
            <a:pPr lvl="2"/>
            <a:r>
              <a:rPr lang="en-US" altLang="fr-FR" dirty="0"/>
              <a:t>Third level</a:t>
            </a:r>
          </a:p>
          <a:p>
            <a:pPr lvl="3"/>
            <a:r>
              <a:rPr lang="en-US" altLang="fr-FR" dirty="0"/>
              <a:t>Fourth level</a:t>
            </a:r>
          </a:p>
          <a:p>
            <a:pPr lvl="4"/>
            <a:r>
              <a:rPr lang="en-US" altLang="fr-FR" dirty="0"/>
              <a:t>Fifth level</a:t>
            </a:r>
          </a:p>
        </p:txBody>
      </p:sp>
      <p:sp>
        <p:nvSpPr>
          <p:cNvPr id="1382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fr-FR" dirty="0"/>
          </a:p>
        </p:txBody>
      </p:sp>
      <p:sp>
        <p:nvSpPr>
          <p:cNvPr id="138246" name="Rectangle 6"/>
          <p:cNvSpPr>
            <a:spLocks noGrp="1" noChangeArrowheads="1"/>
          </p:cNvSpPr>
          <p:nvPr>
            <p:ph type="sldNum" sz="quarter" idx="4"/>
          </p:nvPr>
        </p:nvSpPr>
        <p:spPr bwMode="auto">
          <a:xfrm>
            <a:off x="0" y="638968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8E5FF1A9-B079-4FD0-B4F2-EFA662022392}" type="slidenum">
              <a:rPr lang="en-US" altLang="fr-FR"/>
              <a:pPr/>
              <a:t>‹#›</a:t>
            </a:fld>
            <a:endParaRPr lang="en-US" altLang="fr-FR" dirty="0"/>
          </a:p>
        </p:txBody>
      </p:sp>
      <p:pic>
        <p:nvPicPr>
          <p:cNvPr id="13318" name="Picture 7" descr="bande_kle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2055" r="3700" b="36719"/>
          <a:stretch>
            <a:fillRect/>
          </a:stretch>
        </p:blipFill>
        <p:spPr bwMode="auto">
          <a:xfrm>
            <a:off x="-483394" y="5952649"/>
            <a:ext cx="10110788" cy="913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hf hdr="0" dt="0"/>
  <p:txStyles>
    <p:titleStyle>
      <a:lvl1pPr algn="l" rtl="0" eaLnBrk="0" fontAlgn="base" hangingPunct="0">
        <a:spcBef>
          <a:spcPct val="0"/>
        </a:spcBef>
        <a:spcAft>
          <a:spcPct val="0"/>
        </a:spcAft>
        <a:defRPr sz="3800" b="1" u="sng">
          <a:solidFill>
            <a:srgbClr val="D43721"/>
          </a:solidFill>
          <a:latin typeface="+mj-lt"/>
          <a:ea typeface="+mj-ea"/>
          <a:cs typeface="+mj-cs"/>
        </a:defRPr>
      </a:lvl1pPr>
      <a:lvl2pPr algn="l" rtl="0" eaLnBrk="0" fontAlgn="base" hangingPunct="0">
        <a:spcBef>
          <a:spcPct val="0"/>
        </a:spcBef>
        <a:spcAft>
          <a:spcPct val="0"/>
        </a:spcAft>
        <a:defRPr sz="3800" b="1" u="sng">
          <a:solidFill>
            <a:srgbClr val="D43721"/>
          </a:solidFill>
          <a:latin typeface="Arial Narrow" pitchFamily="34" charset="0"/>
        </a:defRPr>
      </a:lvl2pPr>
      <a:lvl3pPr algn="l" rtl="0" eaLnBrk="0" fontAlgn="base" hangingPunct="0">
        <a:spcBef>
          <a:spcPct val="0"/>
        </a:spcBef>
        <a:spcAft>
          <a:spcPct val="0"/>
        </a:spcAft>
        <a:defRPr sz="3800" b="1" u="sng">
          <a:solidFill>
            <a:srgbClr val="D43721"/>
          </a:solidFill>
          <a:latin typeface="Arial Narrow" pitchFamily="34" charset="0"/>
        </a:defRPr>
      </a:lvl3pPr>
      <a:lvl4pPr algn="l" rtl="0" eaLnBrk="0" fontAlgn="base" hangingPunct="0">
        <a:spcBef>
          <a:spcPct val="0"/>
        </a:spcBef>
        <a:spcAft>
          <a:spcPct val="0"/>
        </a:spcAft>
        <a:defRPr sz="3800" b="1" u="sng">
          <a:solidFill>
            <a:srgbClr val="D43721"/>
          </a:solidFill>
          <a:latin typeface="Arial Narrow" pitchFamily="34" charset="0"/>
        </a:defRPr>
      </a:lvl4pPr>
      <a:lvl5pPr algn="l" rtl="0" eaLnBrk="0" fontAlgn="base" hangingPunct="0">
        <a:spcBef>
          <a:spcPct val="0"/>
        </a:spcBef>
        <a:spcAft>
          <a:spcPct val="0"/>
        </a:spcAft>
        <a:defRPr sz="3800" b="1" u="sng">
          <a:solidFill>
            <a:srgbClr val="D43721"/>
          </a:solidFill>
          <a:latin typeface="Arial Narrow" pitchFamily="34" charset="0"/>
        </a:defRPr>
      </a:lvl5pPr>
      <a:lvl6pPr marL="457200" algn="l" rtl="0" fontAlgn="base">
        <a:spcBef>
          <a:spcPct val="0"/>
        </a:spcBef>
        <a:spcAft>
          <a:spcPct val="0"/>
        </a:spcAft>
        <a:defRPr sz="3800" b="1" u="sng">
          <a:solidFill>
            <a:srgbClr val="D43721"/>
          </a:solidFill>
          <a:latin typeface="Arial Narrow" pitchFamily="34" charset="0"/>
        </a:defRPr>
      </a:lvl6pPr>
      <a:lvl7pPr marL="914400" algn="l" rtl="0" fontAlgn="base">
        <a:spcBef>
          <a:spcPct val="0"/>
        </a:spcBef>
        <a:spcAft>
          <a:spcPct val="0"/>
        </a:spcAft>
        <a:defRPr sz="3800" b="1" u="sng">
          <a:solidFill>
            <a:srgbClr val="D43721"/>
          </a:solidFill>
          <a:latin typeface="Arial Narrow" pitchFamily="34" charset="0"/>
        </a:defRPr>
      </a:lvl7pPr>
      <a:lvl8pPr marL="1371600" algn="l" rtl="0" fontAlgn="base">
        <a:spcBef>
          <a:spcPct val="0"/>
        </a:spcBef>
        <a:spcAft>
          <a:spcPct val="0"/>
        </a:spcAft>
        <a:defRPr sz="3800" b="1" u="sng">
          <a:solidFill>
            <a:srgbClr val="D43721"/>
          </a:solidFill>
          <a:latin typeface="Arial Narrow" pitchFamily="34" charset="0"/>
        </a:defRPr>
      </a:lvl8pPr>
      <a:lvl9pPr marL="1828800" algn="l" rtl="0" fontAlgn="base">
        <a:spcBef>
          <a:spcPct val="0"/>
        </a:spcBef>
        <a:spcAft>
          <a:spcPct val="0"/>
        </a:spcAft>
        <a:defRPr sz="3800" b="1" u="sng">
          <a:solidFill>
            <a:srgbClr val="D43721"/>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Bild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225" y="44450"/>
            <a:ext cx="4162425"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extfeld 5"/>
          <p:cNvSpPr txBox="1">
            <a:spLocks noChangeArrowheads="1"/>
          </p:cNvSpPr>
          <p:nvPr/>
        </p:nvSpPr>
        <p:spPr bwMode="auto">
          <a:xfrm>
            <a:off x="1709736" y="4838325"/>
            <a:ext cx="5724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fr-FR" altLang="de-DE" sz="1600" dirty="0"/>
              <a:t>Damien Sagrillo, Université du Luxembourg</a:t>
            </a:r>
          </a:p>
          <a:p>
            <a:pPr algn="ctr"/>
            <a:r>
              <a:rPr lang="fr-FR" altLang="de-DE" sz="1600" dirty="0" smtClean="0"/>
              <a:t>Université du Québec, Montréal</a:t>
            </a:r>
            <a:r>
              <a:rPr lang="fr-FR" altLang="de-DE" sz="1600" dirty="0"/>
              <a:t>, 25 avril 2019</a:t>
            </a:r>
          </a:p>
        </p:txBody>
      </p:sp>
      <p:sp>
        <p:nvSpPr>
          <p:cNvPr id="27652" name="Textfeld 8"/>
          <p:cNvSpPr txBox="1">
            <a:spLocks noChangeArrowheads="1"/>
          </p:cNvSpPr>
          <p:nvPr/>
        </p:nvSpPr>
        <p:spPr bwMode="auto">
          <a:xfrm>
            <a:off x="-26988" y="1277938"/>
            <a:ext cx="7573963" cy="4778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fr-FR" altLang="de-DE" dirty="0"/>
              <a:t>         </a:t>
            </a:r>
          </a:p>
        </p:txBody>
      </p:sp>
      <p:sp>
        <p:nvSpPr>
          <p:cNvPr id="27653" name="Textfeld 9"/>
          <p:cNvSpPr txBox="1">
            <a:spLocks noChangeArrowheads="1"/>
          </p:cNvSpPr>
          <p:nvPr/>
        </p:nvSpPr>
        <p:spPr bwMode="auto">
          <a:xfrm>
            <a:off x="125413" y="1430338"/>
            <a:ext cx="7573962" cy="4778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fr-FR" altLang="de-DE" dirty="0"/>
              <a:t>         </a:t>
            </a:r>
          </a:p>
        </p:txBody>
      </p:sp>
      <p:sp>
        <p:nvSpPr>
          <p:cNvPr id="27654" name="Textfeld 10"/>
          <p:cNvSpPr txBox="1">
            <a:spLocks noChangeArrowheads="1"/>
          </p:cNvSpPr>
          <p:nvPr/>
        </p:nvSpPr>
        <p:spPr bwMode="auto">
          <a:xfrm>
            <a:off x="4140200" y="457200"/>
            <a:ext cx="2709863" cy="477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fr-FR" altLang="de-DE" dirty="0"/>
              <a:t>         </a:t>
            </a:r>
          </a:p>
        </p:txBody>
      </p:sp>
      <p:sp>
        <p:nvSpPr>
          <p:cNvPr id="27655" name="Textfeld 6"/>
          <p:cNvSpPr txBox="1">
            <a:spLocks noChangeArrowheads="1"/>
          </p:cNvSpPr>
          <p:nvPr/>
        </p:nvSpPr>
        <p:spPr bwMode="auto">
          <a:xfrm>
            <a:off x="-19050" y="838200"/>
            <a:ext cx="7573963" cy="477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fr-FR" altLang="de-DE" dirty="0"/>
          </a:p>
        </p:txBody>
      </p:sp>
      <p:sp>
        <p:nvSpPr>
          <p:cNvPr id="27656" name="Rectangle 5"/>
          <p:cNvSpPr>
            <a:spLocks noGrp="1" noChangeArrowheads="1"/>
          </p:cNvSpPr>
          <p:nvPr>
            <p:ph type="title"/>
          </p:nvPr>
        </p:nvSpPr>
        <p:spPr bwMode="auto">
          <a:xfrm>
            <a:off x="1367630" y="2596588"/>
            <a:ext cx="6408738" cy="1541572"/>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fr-FR" b="1" dirty="0"/>
              <a:t>Enseignants non spécialisés (m/f) et (</a:t>
            </a:r>
            <a:r>
              <a:rPr lang="fr-FR" b="1" dirty="0" err="1"/>
              <a:t>trans</a:t>
            </a:r>
            <a:r>
              <a:rPr lang="fr-FR" b="1" dirty="0"/>
              <a:t>)</a:t>
            </a:r>
            <a:r>
              <a:rPr lang="fr-FR" b="1" dirty="0" err="1"/>
              <a:t>disciplinarité</a:t>
            </a:r>
            <a:endParaRPr lang="fr-FR" altLang="fr-FR" sz="3200" b="1" dirty="0">
              <a:solidFill>
                <a:srgbClr val="D43721"/>
              </a:solidFill>
            </a:endParaRPr>
          </a:p>
        </p:txBody>
      </p:sp>
      <p:sp>
        <p:nvSpPr>
          <p:cNvPr id="27657" name="Rechteck 4"/>
          <p:cNvSpPr>
            <a:spLocks noChangeArrowheads="1"/>
          </p:cNvSpPr>
          <p:nvPr/>
        </p:nvSpPr>
        <p:spPr bwMode="auto">
          <a:xfrm>
            <a:off x="942110" y="4138160"/>
            <a:ext cx="72597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fr-FR" b="1" dirty="0"/>
              <a:t>L’exemple de l’enseignement musical (EM)</a:t>
            </a:r>
            <a:endParaRPr lang="fr-FR" sz="2800" dirty="0"/>
          </a:p>
        </p:txBody>
      </p:sp>
      <p:sp>
        <p:nvSpPr>
          <p:cNvPr id="27658" name="Fußzeilenplatzhalter 7"/>
          <p:cNvSpPr>
            <a:spLocks noGrp="1"/>
          </p:cNvSpPr>
          <p:nvPr>
            <p:ph type="ftr" sz="quarter" idx="11"/>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fr-FR" altLang="fr-FR" sz="1400" dirty="0">
              <a:solidFill>
                <a:srgbClr val="FF0000"/>
              </a:solidFill>
            </a:endParaRPr>
          </a:p>
        </p:txBody>
      </p:sp>
      <p:pic>
        <p:nvPicPr>
          <p:cNvPr id="2" name="Picture 1"/>
          <p:cNvPicPr>
            <a:picLocks noChangeAspect="1"/>
          </p:cNvPicPr>
          <p:nvPr/>
        </p:nvPicPr>
        <p:blipFill>
          <a:blip r:embed="rId4"/>
          <a:stretch>
            <a:fillRect/>
          </a:stretch>
        </p:blipFill>
        <p:spPr>
          <a:xfrm>
            <a:off x="5654085" y="0"/>
            <a:ext cx="3489915" cy="219075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507288" cy="1143000"/>
          </a:xfrm>
        </p:spPr>
        <p:txBody>
          <a:bodyPr>
            <a:normAutofit fontScale="90000"/>
          </a:bodyPr>
          <a:lstStyle/>
          <a:p>
            <a:r>
              <a:rPr lang="fr-FR" dirty="0"/>
              <a:t>Surmonter l’angoisse </a:t>
            </a:r>
            <a:r>
              <a:rPr lang="fr-FR" dirty="0" smtClean="0"/>
              <a:t>par les </a:t>
            </a:r>
            <a:r>
              <a:rPr lang="fr-FR" dirty="0"/>
              <a:t>« </a:t>
            </a:r>
            <a:r>
              <a:rPr lang="fr-FR" dirty="0" err="1"/>
              <a:t>disciplinarités</a:t>
            </a:r>
            <a:r>
              <a:rPr lang="fr-FR" dirty="0"/>
              <a:t> </a:t>
            </a:r>
            <a:r>
              <a:rPr lang="fr-FR" dirty="0" smtClean="0"/>
              <a:t>»?</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10</a:t>
            </a:fld>
            <a:endParaRPr lang="fr-FR" altLang="fr-FR" dirty="0"/>
          </a:p>
        </p:txBody>
      </p:sp>
      <p:sp>
        <p:nvSpPr>
          <p:cNvPr id="3" name="Content Placeholder 2"/>
          <p:cNvSpPr>
            <a:spLocks noGrp="1"/>
          </p:cNvSpPr>
          <p:nvPr>
            <p:ph idx="1"/>
          </p:nvPr>
        </p:nvSpPr>
        <p:spPr/>
        <p:txBody>
          <a:bodyPr>
            <a:normAutofit fontScale="92500" lnSpcReduction="10000"/>
          </a:bodyPr>
          <a:lstStyle/>
          <a:p>
            <a:r>
              <a:rPr lang="fr-FR" dirty="0" smtClean="0"/>
              <a:t>Ces </a:t>
            </a:r>
            <a:r>
              <a:rPr lang="fr-FR" dirty="0"/>
              <a:t>approches </a:t>
            </a:r>
          </a:p>
          <a:p>
            <a:pPr lvl="1"/>
            <a:r>
              <a:rPr lang="fr-FR" dirty="0"/>
              <a:t>Offrent des opportunités et ne constituent pas </a:t>
            </a:r>
            <a:r>
              <a:rPr lang="fr-FR" dirty="0" smtClean="0"/>
              <a:t>des obstacles </a:t>
            </a:r>
            <a:r>
              <a:rPr lang="fr-FR" dirty="0"/>
              <a:t>pour </a:t>
            </a:r>
            <a:r>
              <a:rPr lang="fr-FR" dirty="0" smtClean="0"/>
              <a:t>les </a:t>
            </a:r>
            <a:r>
              <a:rPr lang="fr-FR" dirty="0"/>
              <a:t>enseignants non spécialisés</a:t>
            </a:r>
          </a:p>
          <a:p>
            <a:pPr lvl="1"/>
            <a:r>
              <a:rPr lang="fr-FR" dirty="0"/>
              <a:t>Permettent </a:t>
            </a:r>
            <a:r>
              <a:rPr lang="fr-FR" dirty="0" smtClean="0"/>
              <a:t>de transcender l’EM </a:t>
            </a:r>
            <a:r>
              <a:rPr lang="fr-FR" dirty="0"/>
              <a:t>et d’éviter l’hyperspécialisation pouvant mener à une forme d’isolement </a:t>
            </a:r>
          </a:p>
          <a:p>
            <a:r>
              <a:rPr lang="fr-FR" dirty="0"/>
              <a:t>« L'objectif fondamental de tout système éducatif est d'offrir aux élèves une formation générale. »</a:t>
            </a:r>
          </a:p>
          <a:p>
            <a:pPr lvl="4"/>
            <a:r>
              <a:rPr lang="de-CH" dirty="0" err="1">
                <a:latin typeface="Arial" charset="0"/>
                <a:ea typeface="ＭＳ Ｐゴシック" pitchFamily="-44" charset="-128"/>
              </a:rPr>
              <a:t>Crisciuc</a:t>
            </a:r>
            <a:r>
              <a:rPr lang="de-CH" dirty="0">
                <a:latin typeface="Arial" charset="0"/>
                <a:ea typeface="ＭＳ Ｐゴシック" pitchFamily="-44" charset="-128"/>
              </a:rPr>
              <a:t> / </a:t>
            </a:r>
            <a:r>
              <a:rPr lang="de-CH" dirty="0" err="1">
                <a:latin typeface="Arial" charset="0"/>
                <a:ea typeface="ＭＳ Ｐゴシック" pitchFamily="-44" charset="-128"/>
              </a:rPr>
              <a:t>Cosumov</a:t>
            </a:r>
            <a:r>
              <a:rPr lang="de-CH" dirty="0">
                <a:latin typeface="Arial" charset="0"/>
                <a:ea typeface="ＭＳ Ｐゴシック" pitchFamily="-44" charset="-128"/>
              </a:rPr>
              <a:t> 2017, p. 41</a:t>
            </a:r>
            <a:endParaRPr lang="fr-FR" dirty="0">
              <a:latin typeface="Arial" charset="0"/>
              <a:ea typeface="ＭＳ Ｐゴシック" pitchFamily="-44" charset="-128"/>
            </a:endParaRPr>
          </a:p>
          <a:p>
            <a:pPr marL="1828800" lvl="4" indent="0">
              <a:buNone/>
            </a:pPr>
            <a:endParaRPr lang="fr-FR" dirty="0"/>
          </a:p>
          <a:p>
            <a:endParaRPr lang="fr-FR" dirty="0"/>
          </a:p>
          <a:p>
            <a:pPr marL="0" indent="0">
              <a:buNone/>
            </a:pPr>
            <a:endParaRPr lang="fr-FR" dirty="0"/>
          </a:p>
        </p:txBody>
      </p:sp>
    </p:spTree>
    <p:extLst>
      <p:ext uri="{BB962C8B-B14F-4D97-AF65-F5344CB8AC3E}">
        <p14:creationId xmlns:p14="http://schemas.microsoft.com/office/powerpoint/2010/main" val="404261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19" name="Oval 18"/>
          <p:cNvSpPr/>
          <p:nvPr/>
        </p:nvSpPr>
        <p:spPr bwMode="auto">
          <a:xfrm>
            <a:off x="1187624" y="21775"/>
            <a:ext cx="6480000" cy="6480000"/>
          </a:xfrm>
          <a:prstGeom prst="ellipse">
            <a:avLst/>
          </a:prstGeom>
          <a:gradFill flip="none" rotWithShape="1">
            <a:gsLst>
              <a:gs pos="0">
                <a:srgbClr val="A5FDEE">
                  <a:shade val="30000"/>
                  <a:satMod val="115000"/>
                </a:srgbClr>
              </a:gs>
              <a:gs pos="30000">
                <a:srgbClr val="A5FDEE">
                  <a:shade val="67500"/>
                  <a:satMod val="115000"/>
                </a:srgbClr>
              </a:gs>
              <a:gs pos="45000">
                <a:srgbClr val="A5FDEE">
                  <a:shade val="100000"/>
                  <a:satMod val="115000"/>
                </a:srgbClr>
              </a:gs>
            </a:gsLst>
            <a:path path="circle">
              <a:fillToRect l="50000" t="50000" r="50000" b="50000"/>
            </a:path>
            <a:tileRect/>
          </a:gradFill>
          <a:ln w="9525" cap="flat" cmpd="sng" algn="ctr">
            <a:noFill/>
            <a:prstDash val="solid"/>
            <a:round/>
            <a:headEnd type="none" w="med" len="med"/>
            <a:tailEnd type="none" w="med" len="med"/>
          </a:ln>
          <a:effectLst/>
          <a:extLst/>
        </p:spPr>
        <p:txBody>
          <a:bodyPr vert="horz" wrap="square" lIns="0" tIns="0" rIns="0" bIns="0" numCol="1" rtlCol="0" anchor="t" anchorCtr="0" compatLnSpc="1">
            <a:prstTxWarp prst="textArchUp">
              <a:avLst/>
            </a:prstTxWarp>
            <a:scene3d>
              <a:camera prst="orthographicFront"/>
              <a:lightRig rig="harsh" dir="t"/>
            </a:scene3d>
            <a:sp3d extrusionH="57150" prstMaterial="matte">
              <a:bevelT w="63500" h="12700" prst="angle"/>
              <a:contourClr>
                <a:schemeClr val="bg1">
                  <a:lumMod val="65000"/>
                </a:schemeClr>
              </a:contourClr>
            </a:sp3d>
          </a:bodyPr>
          <a:lstStyle/>
          <a:p>
            <a:pPr algn="ctr"/>
            <a:r>
              <a:rPr lang="fr-FR" sz="3600" b="1" dirty="0">
                <a:ln/>
                <a:solidFill>
                  <a:srgbClr val="FF0000"/>
                </a:solidFill>
                <a:latin typeface="Arial" charset="0"/>
                <a:ea typeface="ＭＳ Ｐゴシック" pitchFamily="-44" charset="-128"/>
              </a:rPr>
              <a:t>Plusieurs disciplines</a:t>
            </a:r>
          </a:p>
        </p:txBody>
      </p:sp>
      <p:sp>
        <p:nvSpPr>
          <p:cNvPr id="4" name="Footer Placeholder 3"/>
          <p:cNvSpPr>
            <a:spLocks noGrp="1"/>
          </p:cNvSpPr>
          <p:nvPr>
            <p:ph type="ftr" sz="quarter" idx="11"/>
          </p:nvPr>
        </p:nvSpPr>
        <p:spPr/>
        <p:txBody>
          <a:bodyPr/>
          <a:lstStyle/>
          <a:p>
            <a:endParaRPr lang="fr-FR" altLang="fr-FR" dirty="0"/>
          </a:p>
        </p:txBody>
      </p:sp>
      <p:sp>
        <p:nvSpPr>
          <p:cNvPr id="5" name="Slide Number Placeholder 4"/>
          <p:cNvSpPr>
            <a:spLocks noGrp="1"/>
          </p:cNvSpPr>
          <p:nvPr>
            <p:ph type="sldNum" sz="quarter" idx="12"/>
          </p:nvPr>
        </p:nvSpPr>
        <p:spPr/>
        <p:txBody>
          <a:bodyPr/>
          <a:lstStyle/>
          <a:p>
            <a:fld id="{94DDF779-049D-4D45-8638-FD0C66CBAEE0}" type="slidenum">
              <a:rPr lang="fr-FR" altLang="fr-FR" smtClean="0"/>
              <a:pPr/>
              <a:t>11</a:t>
            </a:fld>
            <a:endParaRPr lang="fr-FR" altLang="fr-FR" dirty="0"/>
          </a:p>
        </p:txBody>
      </p:sp>
      <p:sp>
        <p:nvSpPr>
          <p:cNvPr id="16" name="Oval 15"/>
          <p:cNvSpPr/>
          <p:nvPr/>
        </p:nvSpPr>
        <p:spPr bwMode="auto">
          <a:xfrm>
            <a:off x="4042616" y="2564904"/>
            <a:ext cx="1249384" cy="1326864"/>
          </a:xfrm>
          <a:prstGeom prst="ellipse">
            <a:avLst/>
          </a:prstGeom>
          <a:solidFill>
            <a:srgbClr val="04E1EC"/>
          </a:solidFill>
          <a:ln w="9525" cap="flat" cmpd="sng" algn="ctr">
            <a:solidFill>
              <a:schemeClr val="tx1"/>
            </a:solidFill>
            <a:prstDash val="solid"/>
            <a:round/>
            <a:headEnd type="none" w="med" len="med"/>
            <a:tailEnd type="none" w="med" len="med"/>
          </a:ln>
          <a:effectLst/>
          <a:extLst/>
        </p:spPr>
        <p:txBody>
          <a:bodyPr vert="horz" wrap="square" lIns="0" tIns="0" rIns="0" bIns="0" numCol="1" rtlCol="0" anchor="ctr" anchorCtr="1" compatLnSpc="1">
            <a:prstTxWarp prst="textPlain">
              <a:avLst/>
            </a:prstTxWarp>
          </a:bodyPr>
          <a:lstStyle/>
          <a:p>
            <a:pPr algn="ctr"/>
            <a:r>
              <a:rPr lang="fr-FR" sz="900" dirty="0">
                <a:latin typeface="Arial" charset="0"/>
                <a:ea typeface="ＭＳ Ｐゴシック" pitchFamily="-44" charset="-128"/>
              </a:rPr>
              <a:t>Éducation musicale</a:t>
            </a:r>
          </a:p>
        </p:txBody>
      </p:sp>
      <p:sp>
        <p:nvSpPr>
          <p:cNvPr id="20" name="Oval 19"/>
          <p:cNvSpPr/>
          <p:nvPr/>
        </p:nvSpPr>
        <p:spPr bwMode="auto">
          <a:xfrm>
            <a:off x="3993946" y="1925750"/>
            <a:ext cx="1298054" cy="432048"/>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latin typeface="Arial" charset="0"/>
                <a:ea typeface="ＭＳ Ｐゴシック" pitchFamily="-44" charset="-128"/>
              </a:rPr>
              <a:t>Les savoirs</a:t>
            </a:r>
          </a:p>
        </p:txBody>
      </p:sp>
      <p:sp>
        <p:nvSpPr>
          <p:cNvPr id="21" name="Oval 20"/>
          <p:cNvSpPr/>
          <p:nvPr/>
        </p:nvSpPr>
        <p:spPr bwMode="auto">
          <a:xfrm>
            <a:off x="5824221" y="3144377"/>
            <a:ext cx="1008112" cy="432682"/>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L’écoute</a:t>
            </a:r>
          </a:p>
        </p:txBody>
      </p:sp>
      <p:sp>
        <p:nvSpPr>
          <p:cNvPr id="12" name="Oval 11"/>
          <p:cNvSpPr/>
          <p:nvPr/>
        </p:nvSpPr>
        <p:spPr bwMode="auto">
          <a:xfrm>
            <a:off x="4042616" y="2564904"/>
            <a:ext cx="1249384" cy="1326864"/>
          </a:xfrm>
          <a:prstGeom prst="ellipse">
            <a:avLst/>
          </a:prstGeom>
          <a:solidFill>
            <a:srgbClr val="04E1EC">
              <a:alpha val="0"/>
            </a:srgbClr>
          </a:solidFill>
          <a:ln w="9525" cap="flat" cmpd="sng" algn="ctr">
            <a:solidFill>
              <a:schemeClr val="tx1"/>
            </a:solidFill>
            <a:prstDash val="solid"/>
            <a:round/>
            <a:headEnd type="none" w="med" len="med"/>
            <a:tailEnd type="none" w="med" len="med"/>
          </a:ln>
          <a:effectLst/>
          <a:extLst/>
        </p:spPr>
        <p:txBody>
          <a:bodyPr vert="horz" wrap="square" lIns="0" tIns="0" rIns="0" bIns="0" numCol="1" rtlCol="0" anchor="ctr" anchorCtr="1" compatLnSpc="1">
            <a:prstTxWarp prst="textArchUp">
              <a:avLst/>
            </a:prstTxWarp>
            <a:scene3d>
              <a:camera prst="orthographicFront"/>
              <a:lightRig rig="harsh" dir="t"/>
            </a:scene3d>
            <a:sp3d extrusionH="57150" prstMaterial="matte">
              <a:bevelT w="63500" h="12700" prst="angle"/>
              <a:contourClr>
                <a:schemeClr val="bg1">
                  <a:lumMod val="65000"/>
                </a:schemeClr>
              </a:contourClr>
            </a:sp3d>
          </a:bodyPr>
          <a:lstStyle/>
          <a:p>
            <a:pPr algn="ctr"/>
            <a:endParaRPr lang="fr-FR" sz="900" b="1" dirty="0">
              <a:ln/>
              <a:solidFill>
                <a:schemeClr val="accent3"/>
              </a:solidFill>
              <a:latin typeface="Arial" charset="0"/>
              <a:ea typeface="ＭＳ Ｐゴシック" pitchFamily="-44" charset="-128"/>
            </a:endParaRPr>
          </a:p>
          <a:p>
            <a:pPr algn="ctr"/>
            <a:endParaRPr lang="fr-FR" sz="900" b="1" dirty="0">
              <a:ln/>
              <a:solidFill>
                <a:schemeClr val="accent3"/>
              </a:solidFill>
              <a:latin typeface="Arial" charset="0"/>
              <a:ea typeface="ＭＳ Ｐゴシック" pitchFamily="-44" charset="-128"/>
            </a:endParaRPr>
          </a:p>
          <a:p>
            <a:pPr algn="ctr"/>
            <a:endParaRPr lang="fr-FR" sz="900" b="1" dirty="0">
              <a:ln/>
              <a:solidFill>
                <a:schemeClr val="accent3"/>
              </a:solidFill>
              <a:latin typeface="Arial" charset="0"/>
              <a:ea typeface="ＭＳ Ｐゴシック" pitchFamily="-44" charset="-128"/>
            </a:endParaRPr>
          </a:p>
          <a:p>
            <a:pPr algn="ctr"/>
            <a:endParaRPr lang="fr-FR" sz="900" b="1" dirty="0">
              <a:ln/>
              <a:solidFill>
                <a:schemeClr val="accent3"/>
              </a:solidFill>
              <a:latin typeface="Arial" charset="0"/>
              <a:ea typeface="ＭＳ Ｐゴシック" pitchFamily="-44" charset="-128"/>
            </a:endParaRPr>
          </a:p>
          <a:p>
            <a:pPr algn="ctr"/>
            <a:endParaRPr lang="fr-FR" sz="1400" b="1" dirty="0">
              <a:ln/>
              <a:solidFill>
                <a:schemeClr val="accent3"/>
              </a:solidFill>
              <a:latin typeface="Arial" charset="0"/>
              <a:ea typeface="ＭＳ Ｐゴシック" pitchFamily="-44" charset="-128"/>
            </a:endParaRPr>
          </a:p>
          <a:p>
            <a:pPr algn="ctr"/>
            <a:endParaRPr lang="fr-FR" sz="1400" b="1" dirty="0">
              <a:ln/>
              <a:solidFill>
                <a:schemeClr val="accent3"/>
              </a:solidFill>
              <a:latin typeface="Arial" charset="0"/>
              <a:ea typeface="ＭＳ Ｐゴシック" pitchFamily="-44" charset="-128"/>
            </a:endParaRPr>
          </a:p>
          <a:p>
            <a:pPr algn="ctr"/>
            <a:endParaRPr lang="fr-FR" sz="1400" b="1" dirty="0">
              <a:ln/>
              <a:solidFill>
                <a:schemeClr val="accent3"/>
              </a:solidFill>
              <a:latin typeface="Arial" charset="0"/>
              <a:ea typeface="ＭＳ Ｐゴシック" pitchFamily="-44" charset="-128"/>
            </a:endParaRPr>
          </a:p>
          <a:p>
            <a:pPr algn="ctr"/>
            <a:r>
              <a:rPr lang="fr-FR" sz="1400" b="1" dirty="0" err="1">
                <a:ln/>
                <a:solidFill>
                  <a:srgbClr val="FF0000"/>
                </a:solidFill>
                <a:latin typeface="Arial" charset="0"/>
                <a:ea typeface="ＭＳ Ｐゴシック" pitchFamily="-44" charset="-128"/>
              </a:rPr>
              <a:t>Monodisciplinarité</a:t>
            </a:r>
            <a:endParaRPr lang="fr-FR" sz="1400" b="1" dirty="0">
              <a:ln/>
              <a:solidFill>
                <a:srgbClr val="FF0000"/>
              </a:solidFill>
              <a:latin typeface="Arial" charset="0"/>
              <a:ea typeface="ＭＳ Ｐゴシック" pitchFamily="-44" charset="-128"/>
            </a:endParaRPr>
          </a:p>
          <a:p>
            <a:pPr algn="ctr"/>
            <a:endParaRPr lang="fr-FR" sz="900" b="1" dirty="0">
              <a:ln/>
              <a:solidFill>
                <a:schemeClr val="accent3"/>
              </a:solidFill>
              <a:latin typeface="Arial" charset="0"/>
              <a:ea typeface="ＭＳ Ｐゴシック" pitchFamily="-44" charset="-128"/>
            </a:endParaRPr>
          </a:p>
          <a:p>
            <a:pPr algn="ctr"/>
            <a:endParaRPr lang="fr-FR" sz="900" b="1" dirty="0">
              <a:ln/>
              <a:solidFill>
                <a:schemeClr val="accent3"/>
              </a:solidFill>
              <a:latin typeface="Arial" charset="0"/>
              <a:ea typeface="ＭＳ Ｐゴシック" pitchFamily="-44" charset="-128"/>
            </a:endParaRPr>
          </a:p>
        </p:txBody>
      </p:sp>
      <p:sp>
        <p:nvSpPr>
          <p:cNvPr id="10" name="Oval 9"/>
          <p:cNvSpPr/>
          <p:nvPr/>
        </p:nvSpPr>
        <p:spPr bwMode="auto">
          <a:xfrm>
            <a:off x="2620144" y="3011995"/>
            <a:ext cx="1278376" cy="432682"/>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Jouer de la musique</a:t>
            </a:r>
          </a:p>
        </p:txBody>
      </p:sp>
      <p:sp>
        <p:nvSpPr>
          <p:cNvPr id="11" name="Oval 10"/>
          <p:cNvSpPr/>
          <p:nvPr/>
        </p:nvSpPr>
        <p:spPr bwMode="auto">
          <a:xfrm>
            <a:off x="3932812" y="4106072"/>
            <a:ext cx="1278376" cy="432682"/>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solidFill>
                  <a:sysClr val="windowText" lastClr="000000"/>
                </a:solidFill>
                <a:latin typeface="Arial" charset="0"/>
                <a:ea typeface="ＭＳ Ｐゴシック" pitchFamily="-44" charset="-128"/>
              </a:rPr>
              <a:t>Créativité musicale</a:t>
            </a:r>
            <a:endParaRPr kumimoji="0" lang="fr-FR" sz="1400" b="0" i="0" u="none" strike="noStrike" cap="none" normalizeH="0" baseline="0" dirty="0">
              <a:effectLst/>
              <a:latin typeface="Arial" charset="0"/>
              <a:ea typeface="ＭＳ Ｐゴシック" pitchFamily="-44" charset="-128"/>
            </a:endParaRPr>
          </a:p>
        </p:txBody>
      </p:sp>
      <p:sp>
        <p:nvSpPr>
          <p:cNvPr id="13" name="Oval 12"/>
          <p:cNvSpPr/>
          <p:nvPr/>
        </p:nvSpPr>
        <p:spPr bwMode="auto">
          <a:xfrm>
            <a:off x="5859825" y="3780320"/>
            <a:ext cx="1239974" cy="545978"/>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Dessiner la musique</a:t>
            </a:r>
          </a:p>
        </p:txBody>
      </p:sp>
      <p:sp>
        <p:nvSpPr>
          <p:cNvPr id="15" name="Oval 14"/>
          <p:cNvSpPr/>
          <p:nvPr/>
        </p:nvSpPr>
        <p:spPr bwMode="auto">
          <a:xfrm>
            <a:off x="5436096" y="2286305"/>
            <a:ext cx="1239974" cy="545978"/>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solidFill>
                  <a:sysClr val="windowText" lastClr="000000"/>
                </a:solidFill>
                <a:latin typeface="Arial" charset="0"/>
                <a:ea typeface="ＭＳ Ｐゴシック" pitchFamily="-44" charset="-128"/>
              </a:rPr>
              <a:t>Écrire la musique</a:t>
            </a:r>
            <a:endParaRPr kumimoji="0" lang="fr-FR" sz="1400" b="0" i="0" u="none" strike="noStrike" cap="none" normalizeH="0" baseline="0" dirty="0">
              <a:effectLst/>
              <a:latin typeface="Arial" charset="0"/>
              <a:ea typeface="ＭＳ Ｐゴシック" pitchFamily="-44" charset="-128"/>
            </a:endParaRPr>
          </a:p>
        </p:txBody>
      </p:sp>
      <p:sp>
        <p:nvSpPr>
          <p:cNvPr id="17" name="Oval 16"/>
          <p:cNvSpPr/>
          <p:nvPr/>
        </p:nvSpPr>
        <p:spPr bwMode="auto">
          <a:xfrm>
            <a:off x="2631271" y="2223170"/>
            <a:ext cx="1278376" cy="432682"/>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solidFill>
                  <a:sysClr val="windowText" lastClr="000000"/>
                </a:solidFill>
                <a:latin typeface="Arial" charset="0"/>
                <a:ea typeface="ＭＳ Ｐゴシック" pitchFamily="-44" charset="-128"/>
              </a:rPr>
              <a:t>« Musical »</a:t>
            </a:r>
            <a:endParaRPr kumimoji="0" lang="fr-FR" sz="1400" b="0" i="0" u="none" strike="noStrike" cap="none" normalizeH="0" baseline="0" dirty="0">
              <a:effectLst/>
              <a:latin typeface="Arial" charset="0"/>
              <a:ea typeface="ＭＳ Ｐゴシック" pitchFamily="-44" charset="-128"/>
            </a:endParaRPr>
          </a:p>
        </p:txBody>
      </p:sp>
      <p:sp>
        <p:nvSpPr>
          <p:cNvPr id="18" name="Oval 17"/>
          <p:cNvSpPr/>
          <p:nvPr/>
        </p:nvSpPr>
        <p:spPr bwMode="auto">
          <a:xfrm>
            <a:off x="3898520" y="4782088"/>
            <a:ext cx="1278376" cy="886997"/>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solidFill>
                  <a:sysClr val="windowText" lastClr="000000"/>
                </a:solidFill>
                <a:latin typeface="Arial" charset="0"/>
                <a:ea typeface="ＭＳ Ｐゴシック" pitchFamily="-44" charset="-128"/>
              </a:rPr>
              <a:t>Mise en musique (Haïkus)</a:t>
            </a:r>
            <a:endParaRPr kumimoji="0" lang="fr-FR" sz="1400" b="0" i="0" u="none" strike="noStrike" cap="none" normalizeH="0" baseline="0" dirty="0">
              <a:effectLst/>
              <a:latin typeface="Arial" charset="0"/>
              <a:ea typeface="ＭＳ Ｐゴシック" pitchFamily="-44" charset="-128"/>
            </a:endParaRPr>
          </a:p>
        </p:txBody>
      </p:sp>
      <p:sp>
        <p:nvSpPr>
          <p:cNvPr id="22" name="Oval 21"/>
          <p:cNvSpPr/>
          <p:nvPr/>
        </p:nvSpPr>
        <p:spPr bwMode="auto">
          <a:xfrm>
            <a:off x="4042616" y="72712"/>
            <a:ext cx="1512168" cy="576373"/>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Musique et concentration</a:t>
            </a:r>
          </a:p>
        </p:txBody>
      </p:sp>
      <p:sp>
        <p:nvSpPr>
          <p:cNvPr id="23" name="Oval 22"/>
          <p:cNvSpPr/>
          <p:nvPr/>
        </p:nvSpPr>
        <p:spPr bwMode="auto">
          <a:xfrm>
            <a:off x="1424042" y="2499208"/>
            <a:ext cx="1278376" cy="432682"/>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Effet social</a:t>
            </a:r>
          </a:p>
        </p:txBody>
      </p:sp>
      <p:sp>
        <p:nvSpPr>
          <p:cNvPr id="24" name="Oval 23"/>
          <p:cNvSpPr/>
          <p:nvPr/>
        </p:nvSpPr>
        <p:spPr bwMode="auto">
          <a:xfrm>
            <a:off x="2166649" y="5124104"/>
            <a:ext cx="1278376" cy="644871"/>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Musique et émotions</a:t>
            </a:r>
          </a:p>
        </p:txBody>
      </p:sp>
      <p:sp>
        <p:nvSpPr>
          <p:cNvPr id="25" name="Oval 24"/>
          <p:cNvSpPr/>
          <p:nvPr/>
        </p:nvSpPr>
        <p:spPr bwMode="auto">
          <a:xfrm>
            <a:off x="2805837" y="352749"/>
            <a:ext cx="1198909" cy="576373"/>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effectLst/>
                <a:latin typeface="Arial" charset="0"/>
                <a:ea typeface="ＭＳ Ｐゴシック" pitchFamily="-44" charset="-128"/>
              </a:rPr>
              <a:t>Pauses musicales</a:t>
            </a:r>
          </a:p>
        </p:txBody>
      </p:sp>
      <p:sp>
        <p:nvSpPr>
          <p:cNvPr id="26" name="Oval 25"/>
          <p:cNvSpPr/>
          <p:nvPr/>
        </p:nvSpPr>
        <p:spPr bwMode="auto">
          <a:xfrm>
            <a:off x="1380444" y="3755790"/>
            <a:ext cx="1630776" cy="576373"/>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1400" dirty="0"/>
              <a:t>Apprentissage de langues</a:t>
            </a:r>
            <a:endParaRPr kumimoji="0" lang="fr-FR" sz="1400" b="0" i="0" u="none" strike="noStrike" cap="none" normalizeH="0" baseline="0" dirty="0">
              <a:effectLst/>
              <a:latin typeface="Arial" charset="0"/>
              <a:ea typeface="ＭＳ Ｐゴシック" pitchFamily="-44" charset="-128"/>
            </a:endParaRPr>
          </a:p>
        </p:txBody>
      </p:sp>
      <p:sp>
        <p:nvSpPr>
          <p:cNvPr id="27" name="Oval 26"/>
          <p:cNvSpPr/>
          <p:nvPr/>
        </p:nvSpPr>
        <p:spPr bwMode="auto">
          <a:xfrm>
            <a:off x="3545953" y="4622328"/>
            <a:ext cx="2242710" cy="1495187"/>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b="1" dirty="0">
                <a:solidFill>
                  <a:srgbClr val="FF0000"/>
                </a:solidFill>
                <a:latin typeface="Arial" charset="0"/>
                <a:ea typeface="ＭＳ Ｐゴシック" pitchFamily="-44" charset="-128"/>
              </a:rPr>
              <a:t>Mise en musique (Haïkus</a:t>
            </a:r>
            <a:r>
              <a:rPr lang="fr-FR" dirty="0">
                <a:solidFill>
                  <a:sysClr val="windowText" lastClr="000000"/>
                </a:solidFill>
                <a:latin typeface="Arial" charset="0"/>
                <a:ea typeface="ＭＳ Ｐゴシック" pitchFamily="-44" charset="-128"/>
              </a:rPr>
              <a:t>)</a:t>
            </a:r>
            <a:endParaRPr kumimoji="0" lang="fr-FR" b="0" i="0" u="none" strike="noStrike" cap="none" normalizeH="0" baseline="0" dirty="0">
              <a:effectLst/>
              <a:latin typeface="Arial" charset="0"/>
              <a:ea typeface="ＭＳ Ｐゴシック" pitchFamily="-44" charset="-128"/>
            </a:endParaRPr>
          </a:p>
        </p:txBody>
      </p:sp>
    </p:spTree>
    <p:extLst>
      <p:ext uri="{BB962C8B-B14F-4D97-AF65-F5344CB8AC3E}">
        <p14:creationId xmlns:p14="http://schemas.microsoft.com/office/powerpoint/2010/main" val="282463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2000" fill="hold"/>
                                        <p:tgtEl>
                                          <p:spTgt spid="27"/>
                                        </p:tgtEl>
                                        <p:attrNameLst>
                                          <p:attrName>ppt_w</p:attrName>
                                        </p:attrNameLst>
                                      </p:cBhvr>
                                      <p:tavLst>
                                        <p:tav tm="0">
                                          <p:val>
                                            <p:fltVal val="0"/>
                                          </p:val>
                                        </p:tav>
                                        <p:tav tm="100000">
                                          <p:val>
                                            <p:strVal val="#ppt_w"/>
                                          </p:val>
                                        </p:tav>
                                      </p:tavLst>
                                    </p:anim>
                                    <p:anim calcmode="lin" valueType="num">
                                      <p:cBhvr>
                                        <p:cTn id="8" dur="2000" fill="hold"/>
                                        <p:tgtEl>
                                          <p:spTgt spid="27"/>
                                        </p:tgtEl>
                                        <p:attrNameLst>
                                          <p:attrName>ppt_h</p:attrName>
                                        </p:attrNameLst>
                                      </p:cBhvr>
                                      <p:tavLst>
                                        <p:tav tm="0">
                                          <p:val>
                                            <p:fltVal val="0"/>
                                          </p:val>
                                        </p:tav>
                                        <p:tav tm="100000">
                                          <p:val>
                                            <p:strVal val="#ppt_h"/>
                                          </p:val>
                                        </p:tav>
                                      </p:tavLst>
                                    </p:anim>
                                    <p:animEffect transition="in" filter="fade">
                                      <p:cBhvr>
                                        <p:cTn id="9"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8889"/>
            <a:ext cx="8229600" cy="1143000"/>
          </a:xfrm>
        </p:spPr>
        <p:txBody>
          <a:bodyPr/>
          <a:lstStyle/>
          <a:p>
            <a:r>
              <a:rPr lang="de-CH" dirty="0" err="1" smtClean="0"/>
              <a:t>Exemple</a:t>
            </a:r>
            <a:r>
              <a:rPr lang="de-CH" dirty="0" smtClean="0"/>
              <a:t>: Le </a:t>
            </a:r>
            <a:r>
              <a:rPr lang="de-CH" dirty="0" err="1" smtClean="0"/>
              <a:t>haïku</a:t>
            </a:r>
            <a:endParaRPr lang="fr-FR" dirty="0"/>
          </a:p>
        </p:txBody>
      </p:sp>
      <p:sp>
        <p:nvSpPr>
          <p:cNvPr id="4" name="Fußzeilenplatzhalter 3"/>
          <p:cNvSpPr>
            <a:spLocks noGrp="1"/>
          </p:cNvSpPr>
          <p:nvPr>
            <p:ph type="ftr" sz="quarter" idx="11"/>
          </p:nvPr>
        </p:nvSpPr>
        <p:spPr/>
        <p:txBody>
          <a:bodyPr/>
          <a:lstStyle/>
          <a:p>
            <a:endParaRPr lang="en-US" altLang="fr-FR" dirty="0"/>
          </a:p>
        </p:txBody>
      </p:sp>
      <p:sp>
        <p:nvSpPr>
          <p:cNvPr id="5" name="Foliennummernplatzhalter 4"/>
          <p:cNvSpPr>
            <a:spLocks noGrp="1"/>
          </p:cNvSpPr>
          <p:nvPr>
            <p:ph type="sldNum" sz="quarter" idx="12"/>
          </p:nvPr>
        </p:nvSpPr>
        <p:spPr/>
        <p:txBody>
          <a:bodyPr/>
          <a:lstStyle/>
          <a:p>
            <a:fld id="{94DDF779-049D-4D45-8638-FD0C66CBAEE0}" type="slidenum">
              <a:rPr lang="en-US" altLang="fr-FR" smtClean="0"/>
              <a:pPr/>
              <a:t>12</a:t>
            </a:fld>
            <a:endParaRPr lang="en-US" altLang="fr-FR" dirty="0"/>
          </a:p>
        </p:txBody>
      </p:sp>
      <p:sp>
        <p:nvSpPr>
          <p:cNvPr id="7" name="Rectangle 6"/>
          <p:cNvSpPr/>
          <p:nvPr/>
        </p:nvSpPr>
        <p:spPr>
          <a:xfrm>
            <a:off x="4067944" y="129423"/>
            <a:ext cx="4680520" cy="646331"/>
          </a:xfrm>
          <a:prstGeom prst="rect">
            <a:avLst/>
          </a:prstGeom>
        </p:spPr>
        <p:txBody>
          <a:bodyPr wrap="square">
            <a:spAutoFit/>
          </a:bodyPr>
          <a:lstStyle/>
          <a:p>
            <a:pPr lvl="4">
              <a:spcBef>
                <a:spcPct val="20000"/>
              </a:spcBef>
            </a:pPr>
            <a:r>
              <a:rPr lang="fr-FR" sz="1200" dirty="0">
                <a:latin typeface="Arial" charset="0"/>
                <a:ea typeface="ＭＳ Ｐゴシック" pitchFamily="-44" charset="-128"/>
              </a:rPr>
              <a:t>http://www.anne-brousmiche.fr/pages/carnets-de-haikus/au-gre-des-saisons/ete.html</a:t>
            </a:r>
          </a:p>
        </p:txBody>
      </p:sp>
      <p:sp>
        <p:nvSpPr>
          <p:cNvPr id="3" name="Content Placeholder 2"/>
          <p:cNvSpPr>
            <a:spLocks noGrp="1"/>
          </p:cNvSpPr>
          <p:nvPr>
            <p:ph idx="1"/>
          </p:nvPr>
        </p:nvSpPr>
        <p:spPr/>
        <p:txBody>
          <a:bodyPr/>
          <a:lstStyle/>
          <a:p>
            <a:endParaRPr lang="en-GB" dirty="0"/>
          </a:p>
        </p:txBody>
      </p:sp>
      <p:pic>
        <p:nvPicPr>
          <p:cNvPr id="8" name="Picture 7"/>
          <p:cNvPicPr>
            <a:picLocks noChangeAspect="1"/>
          </p:cNvPicPr>
          <p:nvPr/>
        </p:nvPicPr>
        <p:blipFill>
          <a:blip r:embed="rId3"/>
          <a:stretch>
            <a:fillRect/>
          </a:stretch>
        </p:blipFill>
        <p:spPr>
          <a:xfrm>
            <a:off x="1231560" y="1019151"/>
            <a:ext cx="6680879" cy="5464199"/>
          </a:xfrm>
          <a:prstGeom prst="rect">
            <a:avLst/>
          </a:prstGeom>
        </p:spPr>
      </p:pic>
    </p:spTree>
    <p:extLst>
      <p:ext uri="{BB962C8B-B14F-4D97-AF65-F5344CB8AC3E}">
        <p14:creationId xmlns:p14="http://schemas.microsoft.com/office/powerpoint/2010/main" val="15957615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323528" y="0"/>
            <a:ext cx="8229600" cy="1143000"/>
          </a:xfrm>
        </p:spPr>
        <p:txBody>
          <a:bodyPr/>
          <a:lstStyle/>
          <a:p>
            <a:r>
              <a:rPr lang="de-CH" dirty="0"/>
              <a:t>La </a:t>
            </a:r>
            <a:r>
              <a:rPr lang="de-CH" dirty="0" err="1"/>
              <a:t>transdisciplinarité</a:t>
            </a:r>
            <a:endParaRPr lang="fr-FR" dirty="0"/>
          </a:p>
        </p:txBody>
      </p:sp>
      <p:pic>
        <p:nvPicPr>
          <p:cNvPr id="6" name="Content Placeholder 5"/>
          <p:cNvPicPr>
            <a:picLocks noGrp="1" noChangeAspect="1"/>
          </p:cNvPicPr>
          <p:nvPr>
            <p:ph idx="1"/>
          </p:nvPr>
        </p:nvPicPr>
        <p:blipFill>
          <a:blip r:embed="rId3"/>
          <a:stretch>
            <a:fillRect/>
          </a:stretch>
        </p:blipFill>
        <p:spPr>
          <a:xfrm>
            <a:off x="1619672" y="1160731"/>
            <a:ext cx="5904656" cy="5321793"/>
          </a:xfrm>
          <a:prstGeom prst="rect">
            <a:avLst/>
          </a:prstGeom>
        </p:spPr>
      </p:pic>
      <p:sp>
        <p:nvSpPr>
          <p:cNvPr id="4" name="Fußzeilenplatzhalter 3"/>
          <p:cNvSpPr>
            <a:spLocks noGrp="1"/>
          </p:cNvSpPr>
          <p:nvPr>
            <p:ph type="ftr" sz="quarter" idx="11"/>
          </p:nvPr>
        </p:nvSpPr>
        <p:spPr/>
        <p:txBody>
          <a:bodyPr/>
          <a:lstStyle/>
          <a:p>
            <a:endParaRPr lang="en-US" altLang="fr-FR" dirty="0"/>
          </a:p>
        </p:txBody>
      </p:sp>
      <p:sp>
        <p:nvSpPr>
          <p:cNvPr id="5" name="Foliennummernplatzhalter 4"/>
          <p:cNvSpPr>
            <a:spLocks noGrp="1"/>
          </p:cNvSpPr>
          <p:nvPr>
            <p:ph type="sldNum" sz="quarter" idx="12"/>
          </p:nvPr>
        </p:nvSpPr>
        <p:spPr/>
        <p:txBody>
          <a:bodyPr/>
          <a:lstStyle/>
          <a:p>
            <a:fld id="{94DDF779-049D-4D45-8638-FD0C66CBAEE0}" type="slidenum">
              <a:rPr lang="en-US" altLang="fr-FR" smtClean="0"/>
              <a:pPr/>
              <a:t>13</a:t>
            </a:fld>
            <a:endParaRPr lang="en-US" altLang="fr-FR" dirty="0"/>
          </a:p>
        </p:txBody>
      </p:sp>
      <p:sp>
        <p:nvSpPr>
          <p:cNvPr id="7" name="Rectangle 6"/>
          <p:cNvSpPr/>
          <p:nvPr/>
        </p:nvSpPr>
        <p:spPr>
          <a:xfrm>
            <a:off x="2987824" y="129423"/>
            <a:ext cx="5760640" cy="498598"/>
          </a:xfrm>
          <a:prstGeom prst="rect">
            <a:avLst/>
          </a:prstGeom>
        </p:spPr>
        <p:txBody>
          <a:bodyPr wrap="square">
            <a:spAutoFit/>
          </a:bodyPr>
          <a:lstStyle/>
          <a:p>
            <a:pPr marL="2057400" lvl="4" indent="-228600">
              <a:spcBef>
                <a:spcPct val="20000"/>
              </a:spcBef>
              <a:buFont typeface="Arial" panose="020B0604020202020204" pitchFamily="34" charset="0"/>
              <a:buChar char="»"/>
            </a:pPr>
            <a:r>
              <a:rPr lang="fr-FR" sz="1200" dirty="0">
                <a:latin typeface="Arial" charset="0"/>
                <a:ea typeface="ＭＳ Ｐゴシック" pitchFamily="-44" charset="-128"/>
              </a:rPr>
              <a:t>Éducation musicale et interdisciplinarité 2016, p. 2</a:t>
            </a:r>
          </a:p>
          <a:p>
            <a:pPr lvl="4">
              <a:spcBef>
                <a:spcPct val="20000"/>
              </a:spcBef>
            </a:pPr>
            <a:endParaRPr lang="fr-FR" sz="1200" dirty="0">
              <a:latin typeface="Arial" charset="0"/>
              <a:ea typeface="ＭＳ Ｐゴシック" pitchFamily="-44" charset="-128"/>
            </a:endParaRPr>
          </a:p>
        </p:txBody>
      </p:sp>
    </p:spTree>
    <p:extLst>
      <p:ext uri="{BB962C8B-B14F-4D97-AF65-F5344CB8AC3E}">
        <p14:creationId xmlns:p14="http://schemas.microsoft.com/office/powerpoint/2010/main" val="2527048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0" y="274638"/>
            <a:ext cx="9144000" cy="1143000"/>
          </a:xfrm>
        </p:spPr>
        <p:txBody>
          <a:bodyPr/>
          <a:lstStyle/>
          <a:p>
            <a:r>
              <a:rPr lang="fr-FR" dirty="0" smtClean="0"/>
              <a:t>La  transdisciplinarité</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14</a:t>
            </a:fld>
            <a:endParaRPr lang="fr-FR" altLang="fr-FR" dirty="0"/>
          </a:p>
        </p:txBody>
      </p:sp>
      <p:sp>
        <p:nvSpPr>
          <p:cNvPr id="18" name="Oval 17"/>
          <p:cNvSpPr/>
          <p:nvPr/>
        </p:nvSpPr>
        <p:spPr bwMode="auto">
          <a:xfrm>
            <a:off x="1856209" y="1510303"/>
            <a:ext cx="5218335" cy="5279043"/>
          </a:xfrm>
          <a:prstGeom prst="ellipse">
            <a:avLst/>
          </a:prstGeom>
          <a:gradFill flip="none" rotWithShape="1">
            <a:gsLst>
              <a:gs pos="0">
                <a:srgbClr val="A5FDEE">
                  <a:shade val="30000"/>
                  <a:satMod val="115000"/>
                </a:srgbClr>
              </a:gs>
              <a:gs pos="30000">
                <a:srgbClr val="A5FDEE">
                  <a:shade val="67500"/>
                  <a:satMod val="115000"/>
                </a:srgbClr>
              </a:gs>
              <a:gs pos="45000">
                <a:srgbClr val="A5FDEE">
                  <a:shade val="100000"/>
                  <a:satMod val="115000"/>
                </a:srgbClr>
              </a:gs>
            </a:gsLst>
            <a:path path="circle">
              <a:fillToRect l="50000" t="50000" r="50000" b="50000"/>
            </a:path>
            <a:tileRect/>
          </a:gradFill>
          <a:ln w="9525" cap="flat" cmpd="sng" algn="ctr">
            <a:noFill/>
            <a:prstDash val="solid"/>
            <a:round/>
            <a:headEnd type="none" w="med" len="med"/>
            <a:tailEnd type="none" w="med" len="med"/>
          </a:ln>
          <a:effectLst/>
          <a:extLst/>
        </p:spPr>
        <p:txBody>
          <a:bodyPr vert="horz" wrap="square" lIns="0" tIns="0" rIns="0" bIns="0" numCol="1" rtlCol="0" anchor="t" anchorCtr="0" compatLnSpc="1">
            <a:prstTxWarp prst="textArchUp">
              <a:avLst/>
            </a:prstTxWarp>
            <a:scene3d>
              <a:camera prst="orthographicFront"/>
              <a:lightRig rig="harsh" dir="t"/>
            </a:scene3d>
            <a:sp3d extrusionH="57150" prstMaterial="matte">
              <a:bevelT w="63500" h="12700" prst="angle"/>
              <a:contourClr>
                <a:schemeClr val="bg1">
                  <a:lumMod val="65000"/>
                </a:schemeClr>
              </a:contourClr>
            </a:sp3d>
          </a:bodyPr>
          <a:lstStyle/>
          <a:p>
            <a:pPr algn="ctr"/>
            <a:r>
              <a:rPr lang="fr-FR" b="1" dirty="0">
                <a:ln/>
                <a:solidFill>
                  <a:srgbClr val="FF0000"/>
                </a:solidFill>
                <a:latin typeface="Arial" charset="0"/>
                <a:ea typeface="ＭＳ Ｐゴシック" pitchFamily="-44" charset="-128"/>
              </a:rPr>
              <a:t>Optique transdisciplinaire</a:t>
            </a:r>
          </a:p>
        </p:txBody>
      </p:sp>
      <p:sp>
        <p:nvSpPr>
          <p:cNvPr id="19" name="Oval 18"/>
          <p:cNvSpPr/>
          <p:nvPr/>
        </p:nvSpPr>
        <p:spPr bwMode="auto">
          <a:xfrm>
            <a:off x="3560580" y="3481831"/>
            <a:ext cx="1872208" cy="1326864"/>
          </a:xfrm>
          <a:prstGeom prst="ellipse">
            <a:avLst/>
          </a:prstGeom>
          <a:gradFill flip="none" rotWithShape="1">
            <a:gsLst>
              <a:gs pos="0">
                <a:schemeClr val="accent1">
                  <a:lumMod val="5000"/>
                  <a:lumOff val="95000"/>
                </a:schemeClr>
              </a:gs>
              <a:gs pos="30000">
                <a:schemeClr val="accent1">
                  <a:lumMod val="45000"/>
                  <a:lumOff val="55000"/>
                </a:schemeClr>
              </a:gs>
              <a:gs pos="39000">
                <a:schemeClr val="accent1">
                  <a:lumMod val="45000"/>
                  <a:lumOff val="55000"/>
                </a:schemeClr>
              </a:gs>
              <a:gs pos="68000">
                <a:schemeClr val="accent1">
                  <a:lumMod val="61000"/>
                </a:schemeClr>
              </a:gs>
            </a:gsLst>
            <a:lin ang="5400000" scaled="1"/>
            <a:tileRect/>
          </a:gradFill>
          <a:ln w="9525"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a:extLst/>
        </p:spPr>
        <p:txBody>
          <a:bodyPr vert="horz" wrap="square" lIns="0" tIns="0" rIns="0" bIns="0" numCol="1" rtlCol="0" anchor="ctr" anchorCtr="1" compatLnSpc="1">
            <a:prstTxWarp prst="textPlain">
              <a:avLst/>
            </a:prstTxWarp>
          </a:bodyPr>
          <a:lstStyle/>
          <a:p>
            <a:pPr algn="ctr"/>
            <a:r>
              <a:rPr lang="fr-FR" sz="500" dirty="0" smtClean="0">
                <a:latin typeface="Arial" charset="0"/>
                <a:ea typeface="ＭＳ Ｐゴシック" pitchFamily="-44" charset="-128"/>
              </a:rPr>
              <a:t>EM</a:t>
            </a:r>
            <a:endParaRPr lang="fr-FR" sz="500" dirty="0">
              <a:latin typeface="Arial" charset="0"/>
              <a:ea typeface="ＭＳ Ｐゴシック" pitchFamily="-44" charset="-128"/>
            </a:endParaRPr>
          </a:p>
        </p:txBody>
      </p:sp>
      <p:sp>
        <p:nvSpPr>
          <p:cNvPr id="24" name="Oval 23"/>
          <p:cNvSpPr/>
          <p:nvPr/>
        </p:nvSpPr>
        <p:spPr bwMode="auto">
          <a:xfrm>
            <a:off x="3768636" y="5071582"/>
            <a:ext cx="1393480" cy="869176"/>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2000" dirty="0" smtClean="0">
                <a:solidFill>
                  <a:sysClr val="windowText" lastClr="000000"/>
                </a:solidFill>
                <a:latin typeface="Arial" charset="0"/>
                <a:ea typeface="ＭＳ Ｐゴシック" pitchFamily="-44" charset="-128"/>
              </a:rPr>
              <a:t>Haïku écrit</a:t>
            </a:r>
            <a:endParaRPr lang="fr-FR" sz="2000" dirty="0">
              <a:solidFill>
                <a:sysClr val="windowText" lastClr="000000"/>
              </a:solidFill>
              <a:latin typeface="Arial" charset="0"/>
              <a:ea typeface="ＭＳ Ｐゴシック" pitchFamily="-44" charset="-128"/>
            </a:endParaRPr>
          </a:p>
        </p:txBody>
      </p:sp>
      <p:sp>
        <p:nvSpPr>
          <p:cNvPr id="25" name="Oval 24"/>
          <p:cNvSpPr/>
          <p:nvPr/>
        </p:nvSpPr>
        <p:spPr bwMode="auto">
          <a:xfrm>
            <a:off x="5447417" y="3209425"/>
            <a:ext cx="1471134" cy="84798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2000" dirty="0" smtClean="0">
                <a:solidFill>
                  <a:sysClr val="windowText" lastClr="000000"/>
                </a:solidFill>
                <a:latin typeface="Arial" charset="0"/>
                <a:ea typeface="ＭＳ Ｐゴシック" pitchFamily="-44" charset="-128"/>
              </a:rPr>
              <a:t>Haïku dessiné</a:t>
            </a:r>
            <a:endParaRPr lang="fr-FR" sz="2000" dirty="0">
              <a:solidFill>
                <a:sysClr val="windowText" lastClr="000000"/>
              </a:solidFill>
              <a:latin typeface="Arial" charset="0"/>
              <a:ea typeface="ＭＳ Ｐゴシック" pitchFamily="-44" charset="-128"/>
            </a:endParaRPr>
          </a:p>
        </p:txBody>
      </p:sp>
      <p:sp>
        <p:nvSpPr>
          <p:cNvPr id="28" name="Oval 27"/>
          <p:cNvSpPr/>
          <p:nvPr/>
        </p:nvSpPr>
        <p:spPr bwMode="auto">
          <a:xfrm>
            <a:off x="2044057" y="3209425"/>
            <a:ext cx="1416324" cy="1028177"/>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bodyPr>
          <a:lstStyle/>
          <a:p>
            <a:pPr algn="ctr"/>
            <a:r>
              <a:rPr lang="fr-FR" sz="2000" dirty="0" smtClean="0">
                <a:solidFill>
                  <a:sysClr val="windowText" lastClr="000000"/>
                </a:solidFill>
                <a:latin typeface="Arial" charset="0"/>
                <a:ea typeface="ＭＳ Ｐゴシック" pitchFamily="-44" charset="-128"/>
              </a:rPr>
              <a:t>Haïku mis en </a:t>
            </a:r>
            <a:r>
              <a:rPr lang="fr-FR" sz="2000" dirty="0">
                <a:solidFill>
                  <a:sysClr val="windowText" lastClr="000000"/>
                </a:solidFill>
                <a:latin typeface="Arial" charset="0"/>
                <a:ea typeface="ＭＳ Ｐゴシック" pitchFamily="-44" charset="-128"/>
              </a:rPr>
              <a:t>musique</a:t>
            </a:r>
            <a:endParaRPr kumimoji="0" lang="fr-FR" sz="2000" b="0" i="0" u="none" strike="noStrike" cap="none" normalizeH="0" baseline="0" dirty="0">
              <a:effectLst/>
              <a:latin typeface="Arial" charset="0"/>
              <a:ea typeface="ＭＳ Ｐゴシック" pitchFamily="-44" charset="-128"/>
            </a:endParaRPr>
          </a:p>
        </p:txBody>
      </p:sp>
    </p:spTree>
    <p:extLst>
      <p:ext uri="{BB962C8B-B14F-4D97-AF65-F5344CB8AC3E}">
        <p14:creationId xmlns:p14="http://schemas.microsoft.com/office/powerpoint/2010/main" val="1761954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La </a:t>
            </a:r>
            <a:r>
              <a:rPr lang="de-DE" dirty="0" err="1"/>
              <a:t>pluridisciplinarité</a:t>
            </a:r>
            <a:r>
              <a:rPr lang="de-DE" dirty="0"/>
              <a:t> </a:t>
            </a:r>
            <a:endParaRPr lang="fr-FR" dirty="0"/>
          </a:p>
        </p:txBody>
      </p:sp>
      <p:sp>
        <p:nvSpPr>
          <p:cNvPr id="4" name="Fußzeilenplatzhalter 3"/>
          <p:cNvSpPr>
            <a:spLocks noGrp="1"/>
          </p:cNvSpPr>
          <p:nvPr>
            <p:ph type="ftr" sz="quarter" idx="11"/>
          </p:nvPr>
        </p:nvSpPr>
        <p:spPr/>
        <p:txBody>
          <a:bodyPr/>
          <a:lstStyle/>
          <a:p>
            <a:endParaRPr lang="en-US" altLang="fr-FR" dirty="0"/>
          </a:p>
        </p:txBody>
      </p:sp>
      <p:sp>
        <p:nvSpPr>
          <p:cNvPr id="5" name="Foliennummernplatzhalter 4"/>
          <p:cNvSpPr>
            <a:spLocks noGrp="1"/>
          </p:cNvSpPr>
          <p:nvPr>
            <p:ph type="sldNum" sz="quarter" idx="12"/>
          </p:nvPr>
        </p:nvSpPr>
        <p:spPr/>
        <p:txBody>
          <a:bodyPr/>
          <a:lstStyle/>
          <a:p>
            <a:fld id="{94DDF779-049D-4D45-8638-FD0C66CBAEE0}" type="slidenum">
              <a:rPr lang="en-US" altLang="fr-FR" smtClean="0"/>
              <a:pPr/>
              <a:t>15</a:t>
            </a:fld>
            <a:endParaRPr lang="en-US" altLang="fr-FR" dirty="0"/>
          </a:p>
        </p:txBody>
      </p:sp>
      <p:sp>
        <p:nvSpPr>
          <p:cNvPr id="3" name="Content Placeholder 2"/>
          <p:cNvSpPr>
            <a:spLocks noGrp="1"/>
          </p:cNvSpPr>
          <p:nvPr>
            <p:ph idx="1"/>
          </p:nvPr>
        </p:nvSpPr>
        <p:spPr/>
        <p:txBody>
          <a:bodyPr/>
          <a:lstStyle/>
          <a:p>
            <a:endParaRPr lang="de-DE"/>
          </a:p>
        </p:txBody>
      </p:sp>
      <p:pic>
        <p:nvPicPr>
          <p:cNvPr id="7" name="Picture 6"/>
          <p:cNvPicPr>
            <a:picLocks noChangeAspect="1"/>
          </p:cNvPicPr>
          <p:nvPr/>
        </p:nvPicPr>
        <p:blipFill>
          <a:blip r:embed="rId3"/>
          <a:stretch>
            <a:fillRect/>
          </a:stretch>
        </p:blipFill>
        <p:spPr>
          <a:xfrm>
            <a:off x="827584" y="1324993"/>
            <a:ext cx="7146570" cy="5027243"/>
          </a:xfrm>
          <a:prstGeom prst="rect">
            <a:avLst/>
          </a:prstGeom>
        </p:spPr>
      </p:pic>
      <p:sp>
        <p:nvSpPr>
          <p:cNvPr id="6" name="Rectangle 5"/>
          <p:cNvSpPr/>
          <p:nvPr/>
        </p:nvSpPr>
        <p:spPr>
          <a:xfrm>
            <a:off x="2987824" y="129423"/>
            <a:ext cx="5760640" cy="720197"/>
          </a:xfrm>
          <a:prstGeom prst="rect">
            <a:avLst/>
          </a:prstGeom>
        </p:spPr>
        <p:txBody>
          <a:bodyPr wrap="square">
            <a:spAutoFit/>
          </a:bodyPr>
          <a:lstStyle/>
          <a:p>
            <a:pPr marL="2057400" lvl="4" indent="-228600">
              <a:spcBef>
                <a:spcPct val="20000"/>
              </a:spcBef>
              <a:buFont typeface="Arial" panose="020B0604020202020204" pitchFamily="34" charset="0"/>
              <a:buChar char="»"/>
            </a:pPr>
            <a:r>
              <a:rPr lang="fr-FR" sz="1200" dirty="0">
                <a:latin typeface="Arial" charset="0"/>
                <a:ea typeface="ＭＳ Ｐゴシック" pitchFamily="-44" charset="-128"/>
              </a:rPr>
              <a:t>Éducation musicale et interdisciplinarité 2016, p. 5</a:t>
            </a:r>
          </a:p>
          <a:p>
            <a:pPr marL="2057400" lvl="4" indent="-228600">
              <a:spcBef>
                <a:spcPct val="20000"/>
              </a:spcBef>
              <a:buFont typeface="Arial" panose="020B0604020202020204" pitchFamily="34" charset="0"/>
              <a:buChar char="»"/>
            </a:pPr>
            <a:r>
              <a:rPr lang="de-CH" sz="1200" dirty="0" err="1">
                <a:latin typeface="Arial" charset="0"/>
                <a:ea typeface="ＭＳ Ｐゴシック" pitchFamily="-44" charset="-128"/>
              </a:rPr>
              <a:t>Crisciuc</a:t>
            </a:r>
            <a:r>
              <a:rPr lang="de-CH" sz="1200" dirty="0">
                <a:latin typeface="Arial" charset="0"/>
                <a:ea typeface="ＭＳ Ｐゴシック" pitchFamily="-44" charset="-128"/>
              </a:rPr>
              <a:t> / </a:t>
            </a:r>
            <a:r>
              <a:rPr lang="de-CH" sz="1200" dirty="0" err="1">
                <a:latin typeface="Arial" charset="0"/>
                <a:ea typeface="ＭＳ Ｐゴシック" pitchFamily="-44" charset="-128"/>
              </a:rPr>
              <a:t>Cosumov</a:t>
            </a:r>
            <a:r>
              <a:rPr lang="de-CH" sz="1200" dirty="0">
                <a:latin typeface="Arial" charset="0"/>
                <a:ea typeface="ＭＳ Ｐゴシック" pitchFamily="-44" charset="-128"/>
              </a:rPr>
              <a:t> 2017, p. 38</a:t>
            </a:r>
            <a:endParaRPr lang="fr-FR" sz="1200" dirty="0">
              <a:latin typeface="Arial" charset="0"/>
              <a:ea typeface="ＭＳ Ｐゴシック" pitchFamily="-44" charset="-128"/>
            </a:endParaRPr>
          </a:p>
          <a:p>
            <a:pPr marL="2057400" lvl="4" indent="-228600">
              <a:spcBef>
                <a:spcPct val="20000"/>
              </a:spcBef>
              <a:buFont typeface="Arial" panose="020B0604020202020204" pitchFamily="34" charset="0"/>
              <a:buChar char="»"/>
            </a:pPr>
            <a:endParaRPr lang="fr-FR" sz="1200" dirty="0">
              <a:latin typeface="Arial" charset="0"/>
              <a:ea typeface="ＭＳ Ｐゴシック" pitchFamily="-44" charset="-128"/>
            </a:endParaRPr>
          </a:p>
        </p:txBody>
      </p:sp>
    </p:spTree>
    <p:extLst>
      <p:ext uri="{BB962C8B-B14F-4D97-AF65-F5344CB8AC3E}">
        <p14:creationId xmlns:p14="http://schemas.microsoft.com/office/powerpoint/2010/main" val="3408034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4" name="TextBox 23"/>
          <p:cNvSpPr txBox="1"/>
          <p:nvPr/>
        </p:nvSpPr>
        <p:spPr>
          <a:xfrm flipH="1">
            <a:off x="265908" y="5276741"/>
            <a:ext cx="8608455" cy="646331"/>
          </a:xfrm>
          <a:prstGeom prst="rect">
            <a:avLst/>
          </a:prstGeom>
          <a:gradFill>
            <a:gsLst>
              <a:gs pos="8000">
                <a:srgbClr val="04E1EC"/>
              </a:gs>
              <a:gs pos="0">
                <a:schemeClr val="accent4">
                  <a:lumMod val="97000"/>
                  <a:lumOff val="3000"/>
                </a:schemeClr>
              </a:gs>
              <a:gs pos="89000">
                <a:schemeClr val="accent4">
                  <a:lumMod val="60000"/>
                  <a:lumOff val="40000"/>
                </a:schemeClr>
              </a:gs>
            </a:gsLst>
            <a:lin ang="16200000" scaled="1"/>
          </a:gradFill>
        </p:spPr>
        <p:txBody>
          <a:bodyPr wrap="square" rtlCol="0">
            <a:spAutoFit/>
          </a:bodyPr>
          <a:lstStyle/>
          <a:p>
            <a:pPr algn="ctr"/>
            <a:r>
              <a:rPr lang="fr-FR" sz="3600" dirty="0"/>
              <a:t>Haïku écrit, mise en musique, dessiné</a:t>
            </a:r>
          </a:p>
        </p:txBody>
      </p:sp>
      <p:sp>
        <p:nvSpPr>
          <p:cNvPr id="2" name="Titel 1"/>
          <p:cNvSpPr>
            <a:spLocks noGrp="1"/>
          </p:cNvSpPr>
          <p:nvPr>
            <p:ph type="title"/>
          </p:nvPr>
        </p:nvSpPr>
        <p:spPr>
          <a:xfrm>
            <a:off x="457200" y="-27384"/>
            <a:ext cx="8686800" cy="1143000"/>
          </a:xfrm>
        </p:spPr>
        <p:txBody>
          <a:bodyPr/>
          <a:lstStyle/>
          <a:p>
            <a:r>
              <a:rPr lang="fr-FR" dirty="0" smtClean="0"/>
              <a:t>La pluridisciplinarité</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16</a:t>
            </a:fld>
            <a:endParaRPr lang="fr-FR" altLang="fr-FR" dirty="0"/>
          </a:p>
        </p:txBody>
      </p:sp>
      <p:sp>
        <p:nvSpPr>
          <p:cNvPr id="10" name="Flowchart: Connector 9"/>
          <p:cNvSpPr/>
          <p:nvPr/>
        </p:nvSpPr>
        <p:spPr bwMode="auto">
          <a:xfrm>
            <a:off x="3516513" y="1478598"/>
            <a:ext cx="2107247" cy="2025560"/>
          </a:xfrm>
          <a:prstGeom prst="flowChartConnector">
            <a:avLst/>
          </a:prstGeom>
          <a:solidFill>
            <a:srgbClr val="04E1E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de-CH" b="1" i="0" u="none" strike="noStrike" cap="none" normalizeH="0" baseline="0" dirty="0">
                <a:ln>
                  <a:noFill/>
                </a:ln>
                <a:solidFill>
                  <a:srgbClr val="FF0000"/>
                </a:solidFill>
                <a:effectLst/>
                <a:latin typeface="Arial" charset="0"/>
                <a:ea typeface="ＭＳ Ｐゴシック" pitchFamily="-44" charset="-128"/>
              </a:rPr>
              <a:t>Mise</a:t>
            </a:r>
            <a:r>
              <a:rPr kumimoji="0" lang="de-CH" b="1" i="0" u="none" strike="noStrike" cap="none" normalizeH="0" dirty="0">
                <a:ln>
                  <a:noFill/>
                </a:ln>
                <a:solidFill>
                  <a:srgbClr val="FF0000"/>
                </a:solidFill>
                <a:effectLst/>
                <a:latin typeface="Arial" charset="0"/>
                <a:ea typeface="ＭＳ Ｐゴシック" pitchFamily="-44" charset="-128"/>
              </a:rPr>
              <a:t> en </a:t>
            </a:r>
            <a:r>
              <a:rPr kumimoji="0" lang="de-CH" b="1" i="0" u="none" strike="noStrike" cap="none" normalizeH="0" dirty="0" err="1">
                <a:ln>
                  <a:noFill/>
                </a:ln>
                <a:solidFill>
                  <a:srgbClr val="FF0000"/>
                </a:solidFill>
                <a:effectLst/>
                <a:latin typeface="Arial" charset="0"/>
                <a:ea typeface="ＭＳ Ｐゴシック" pitchFamily="-44" charset="-128"/>
              </a:rPr>
              <a:t>musique</a:t>
            </a:r>
            <a:endParaRPr kumimoji="0" lang="fr-FR" b="1" i="0" u="none" strike="noStrike" cap="none" normalizeH="0" baseline="0" dirty="0">
              <a:ln>
                <a:noFill/>
              </a:ln>
              <a:solidFill>
                <a:srgbClr val="FF0000"/>
              </a:solidFill>
              <a:effectLst/>
              <a:latin typeface="Arial" charset="0"/>
              <a:ea typeface="ＭＳ Ｐゴシック" pitchFamily="-44" charset="-128"/>
            </a:endParaRPr>
          </a:p>
        </p:txBody>
      </p:sp>
      <p:sp>
        <p:nvSpPr>
          <p:cNvPr id="12" name="Flowchart: Connector 11"/>
          <p:cNvSpPr/>
          <p:nvPr/>
        </p:nvSpPr>
        <p:spPr bwMode="auto">
          <a:xfrm>
            <a:off x="6762492" y="1495738"/>
            <a:ext cx="2103922" cy="2023126"/>
          </a:xfrm>
          <a:prstGeom prst="flowChartConnector">
            <a:avLst/>
          </a:prstGeom>
          <a:solidFill>
            <a:srgbClr val="A5FDEE"/>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de-CH" b="1" i="0" u="none" strike="noStrike" cap="none" normalizeH="0" baseline="0" dirty="0" err="1">
                <a:ln>
                  <a:noFill/>
                </a:ln>
                <a:solidFill>
                  <a:srgbClr val="FF0000"/>
                </a:solidFill>
                <a:effectLst/>
                <a:latin typeface="Arial" charset="0"/>
                <a:ea typeface="ＭＳ Ｐゴシック" pitchFamily="-44" charset="-128"/>
              </a:rPr>
              <a:t>Dessiner</a:t>
            </a:r>
            <a:endParaRPr kumimoji="0" lang="fr-FR" b="1" i="0" u="none" strike="noStrike" cap="none" normalizeH="0" baseline="0" dirty="0">
              <a:ln>
                <a:noFill/>
              </a:ln>
              <a:solidFill>
                <a:srgbClr val="FF0000"/>
              </a:solidFill>
              <a:effectLst/>
              <a:latin typeface="Arial" charset="0"/>
              <a:ea typeface="ＭＳ Ｐゴシック" pitchFamily="-44" charset="-128"/>
            </a:endParaRPr>
          </a:p>
        </p:txBody>
      </p:sp>
      <p:sp>
        <p:nvSpPr>
          <p:cNvPr id="13" name="Flowchart: Connector 12"/>
          <p:cNvSpPr/>
          <p:nvPr/>
        </p:nvSpPr>
        <p:spPr bwMode="auto">
          <a:xfrm>
            <a:off x="257959" y="1478598"/>
            <a:ext cx="2119823" cy="2008420"/>
          </a:xfrm>
          <a:prstGeom prst="flowChartConnector">
            <a:avLst/>
          </a:prstGeom>
          <a:solidFill>
            <a:srgbClr val="D1FFF4"/>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algn="ctr"/>
            <a:r>
              <a:rPr lang="de-CH" b="1" dirty="0" err="1">
                <a:solidFill>
                  <a:srgbClr val="FF0000"/>
                </a:solidFill>
                <a:latin typeface="Arial" charset="0"/>
                <a:ea typeface="ＭＳ Ｐゴシック" pitchFamily="-44" charset="-128"/>
              </a:rPr>
              <a:t>Écrire</a:t>
            </a:r>
            <a:endParaRPr kumimoji="0" lang="fr-FR" b="1" i="0" u="none" strike="noStrike" cap="none" normalizeH="0" baseline="0" dirty="0">
              <a:ln>
                <a:noFill/>
              </a:ln>
              <a:solidFill>
                <a:srgbClr val="FF0000"/>
              </a:solidFill>
              <a:effectLst/>
              <a:latin typeface="Arial" charset="0"/>
              <a:ea typeface="ＭＳ Ｐゴシック" pitchFamily="-44" charset="-128"/>
            </a:endParaRPr>
          </a:p>
        </p:txBody>
      </p:sp>
      <p:sp>
        <p:nvSpPr>
          <p:cNvPr id="3" name="TextBox 2"/>
          <p:cNvSpPr txBox="1"/>
          <p:nvPr/>
        </p:nvSpPr>
        <p:spPr>
          <a:xfrm flipH="1">
            <a:off x="988803" y="4430235"/>
            <a:ext cx="658132" cy="461665"/>
          </a:xfrm>
          <a:prstGeom prst="rect">
            <a:avLst/>
          </a:prstGeom>
          <a:solidFill>
            <a:srgbClr val="D1FFF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lt-LT"/>
            </a:defPPr>
            <a:lvl1pPr algn="ctr">
              <a:defRPr b="1">
                <a:solidFill>
                  <a:srgbClr val="FF0000"/>
                </a:solidFill>
                <a:latin typeface="Arial" charset="0"/>
                <a:ea typeface="ＭＳ Ｐゴシック" pitchFamily="-44" charset="-128"/>
              </a:defRPr>
            </a:lvl1pPr>
          </a:lstStyle>
          <a:p>
            <a:r>
              <a:rPr lang="de-CH" b="0" dirty="0">
                <a:solidFill>
                  <a:schemeClr val="tx1"/>
                </a:solidFill>
              </a:rPr>
              <a:t>AV</a:t>
            </a:r>
            <a:endParaRPr lang="fr-FR" b="0" dirty="0">
              <a:solidFill>
                <a:schemeClr val="tx1"/>
              </a:solidFill>
            </a:endParaRPr>
          </a:p>
        </p:txBody>
      </p:sp>
      <p:sp>
        <p:nvSpPr>
          <p:cNvPr id="15" name="TextBox 14"/>
          <p:cNvSpPr txBox="1"/>
          <p:nvPr/>
        </p:nvSpPr>
        <p:spPr>
          <a:xfrm flipH="1">
            <a:off x="4278392" y="4430235"/>
            <a:ext cx="658132" cy="461665"/>
          </a:xfrm>
          <a:prstGeom prst="rect">
            <a:avLst/>
          </a:prstGeom>
          <a:solidFill>
            <a:srgbClr val="04E1E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lt-LT"/>
            </a:defPPr>
            <a:lvl1pPr marL="0" marR="0" indent="0" algn="ctr" defTabSz="914400" latinLnBrk="0">
              <a:lnSpc>
                <a:spcPct val="100000"/>
              </a:lnSpc>
              <a:buClrTx/>
              <a:buSzTx/>
              <a:buFontTx/>
              <a:buNone/>
              <a:tabLst/>
              <a:defRPr kumimoji="0" b="1" i="0" u="none" strike="noStrike" cap="none" normalizeH="0" baseline="0">
                <a:ln>
                  <a:noFill/>
                </a:ln>
                <a:solidFill>
                  <a:srgbClr val="FF0000"/>
                </a:solidFill>
                <a:effectLst/>
                <a:latin typeface="Arial" charset="0"/>
                <a:ea typeface="ＭＳ Ｐゴシック" pitchFamily="-44" charset="-128"/>
              </a:defRPr>
            </a:lvl1pPr>
          </a:lstStyle>
          <a:p>
            <a:r>
              <a:rPr lang="de-CH" b="0" dirty="0">
                <a:solidFill>
                  <a:schemeClr val="tx1"/>
                </a:solidFill>
              </a:rPr>
              <a:t>EM</a:t>
            </a:r>
            <a:endParaRPr lang="fr-FR" b="0" dirty="0">
              <a:solidFill>
                <a:schemeClr val="tx1"/>
              </a:solidFill>
            </a:endParaRPr>
          </a:p>
        </p:txBody>
      </p:sp>
      <p:sp>
        <p:nvSpPr>
          <p:cNvPr id="16" name="TextBox 15"/>
          <p:cNvSpPr txBox="1"/>
          <p:nvPr/>
        </p:nvSpPr>
        <p:spPr>
          <a:xfrm flipH="1">
            <a:off x="7114125" y="4430235"/>
            <a:ext cx="1400654" cy="461665"/>
          </a:xfrm>
          <a:prstGeom prst="rect">
            <a:avLst/>
          </a:prstGeom>
          <a:solidFill>
            <a:srgbClr val="A5FDE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lt-LT"/>
            </a:defPPr>
            <a:lvl1pPr marL="0" marR="0" indent="0" algn="ctr" defTabSz="914400" latinLnBrk="0">
              <a:lnSpc>
                <a:spcPct val="100000"/>
              </a:lnSpc>
              <a:buClrTx/>
              <a:buSzTx/>
              <a:buFontTx/>
              <a:buNone/>
              <a:tabLst/>
              <a:defRPr kumimoji="0" b="1" i="0" u="none" strike="noStrike" cap="none" normalizeH="0" baseline="0">
                <a:ln>
                  <a:noFill/>
                </a:ln>
                <a:solidFill>
                  <a:srgbClr val="FF0000"/>
                </a:solidFill>
                <a:effectLst/>
                <a:latin typeface="Arial" charset="0"/>
                <a:ea typeface="ＭＳ Ｐゴシック" pitchFamily="-44" charset="-128"/>
              </a:defRPr>
            </a:lvl1pPr>
          </a:lstStyle>
          <a:p>
            <a:r>
              <a:rPr lang="de-CH" b="0" dirty="0">
                <a:solidFill>
                  <a:schemeClr val="tx1"/>
                </a:solidFill>
              </a:rPr>
              <a:t>Langue</a:t>
            </a:r>
            <a:endParaRPr lang="fr-FR" b="0" dirty="0">
              <a:solidFill>
                <a:schemeClr val="tx1"/>
              </a:solidFill>
            </a:endParaRPr>
          </a:p>
        </p:txBody>
      </p:sp>
      <p:sp>
        <p:nvSpPr>
          <p:cNvPr id="21" name="Down Arrow 20"/>
          <p:cNvSpPr/>
          <p:nvPr/>
        </p:nvSpPr>
        <p:spPr bwMode="auto">
          <a:xfrm>
            <a:off x="1295010" y="3487018"/>
            <a:ext cx="45719" cy="904258"/>
          </a:xfrm>
          <a:prstGeom prst="downArrow">
            <a:avLst/>
          </a:prstGeom>
          <a:solidFill>
            <a:srgbClr val="04D0E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pitchFamily="-44" charset="-128"/>
            </a:endParaRPr>
          </a:p>
        </p:txBody>
      </p:sp>
      <p:sp>
        <p:nvSpPr>
          <p:cNvPr id="22" name="Down Arrow 21"/>
          <p:cNvSpPr/>
          <p:nvPr/>
        </p:nvSpPr>
        <p:spPr bwMode="auto">
          <a:xfrm>
            <a:off x="4584599" y="3487018"/>
            <a:ext cx="45719" cy="904258"/>
          </a:xfrm>
          <a:prstGeom prst="downArrow">
            <a:avLst/>
          </a:prstGeom>
          <a:solidFill>
            <a:srgbClr val="04D0E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pitchFamily="-44" charset="-128"/>
            </a:endParaRPr>
          </a:p>
        </p:txBody>
      </p:sp>
      <p:sp>
        <p:nvSpPr>
          <p:cNvPr id="23" name="Down Arrow 22"/>
          <p:cNvSpPr/>
          <p:nvPr/>
        </p:nvSpPr>
        <p:spPr bwMode="auto">
          <a:xfrm>
            <a:off x="7791593" y="3525977"/>
            <a:ext cx="45719" cy="904258"/>
          </a:xfrm>
          <a:prstGeom prst="downArrow">
            <a:avLst/>
          </a:prstGeom>
          <a:solidFill>
            <a:srgbClr val="04D0EC"/>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pitchFamily="-44" charset="-128"/>
            </a:endParaRPr>
          </a:p>
        </p:txBody>
      </p:sp>
      <p:cxnSp>
        <p:nvCxnSpPr>
          <p:cNvPr id="27" name="Straight Arrow Connector 26"/>
          <p:cNvCxnSpPr>
            <a:stCxn id="3" idx="2"/>
          </p:cNvCxnSpPr>
          <p:nvPr/>
        </p:nvCxnSpPr>
        <p:spPr bwMode="auto">
          <a:xfrm>
            <a:off x="1317869" y="4891900"/>
            <a:ext cx="3023708" cy="35349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Arrow Connector 28"/>
          <p:cNvCxnSpPr/>
          <p:nvPr/>
        </p:nvCxnSpPr>
        <p:spPr bwMode="auto">
          <a:xfrm flipH="1">
            <a:off x="4873338" y="4908982"/>
            <a:ext cx="2941115" cy="36235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Arrow Connector 30"/>
          <p:cNvCxnSpPr/>
          <p:nvPr/>
        </p:nvCxnSpPr>
        <p:spPr bwMode="auto">
          <a:xfrm flipH="1">
            <a:off x="4604600" y="4891900"/>
            <a:ext cx="5715" cy="37943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471848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smtClean="0"/>
              <a:t>L’inter</a:t>
            </a:r>
            <a:r>
              <a:rPr lang="de-DE" dirty="0" err="1"/>
              <a:t>disciplinarité</a:t>
            </a:r>
            <a:r>
              <a:rPr lang="de-DE" dirty="0"/>
              <a:t> </a:t>
            </a:r>
            <a:endParaRPr lang="fr-FR" dirty="0"/>
          </a:p>
        </p:txBody>
      </p:sp>
      <p:sp>
        <p:nvSpPr>
          <p:cNvPr id="4" name="Fußzeilenplatzhalter 3"/>
          <p:cNvSpPr>
            <a:spLocks noGrp="1"/>
          </p:cNvSpPr>
          <p:nvPr>
            <p:ph type="ftr" sz="quarter" idx="11"/>
          </p:nvPr>
        </p:nvSpPr>
        <p:spPr/>
        <p:txBody>
          <a:bodyPr/>
          <a:lstStyle/>
          <a:p>
            <a:endParaRPr lang="en-US" altLang="fr-FR" dirty="0"/>
          </a:p>
        </p:txBody>
      </p:sp>
      <p:sp>
        <p:nvSpPr>
          <p:cNvPr id="5" name="Foliennummernplatzhalter 4"/>
          <p:cNvSpPr>
            <a:spLocks noGrp="1"/>
          </p:cNvSpPr>
          <p:nvPr>
            <p:ph type="sldNum" sz="quarter" idx="12"/>
          </p:nvPr>
        </p:nvSpPr>
        <p:spPr/>
        <p:txBody>
          <a:bodyPr/>
          <a:lstStyle/>
          <a:p>
            <a:fld id="{94DDF779-049D-4D45-8638-FD0C66CBAEE0}" type="slidenum">
              <a:rPr lang="en-US" altLang="fr-FR" smtClean="0"/>
              <a:pPr/>
              <a:t>17</a:t>
            </a:fld>
            <a:endParaRPr lang="en-US" altLang="fr-FR" dirty="0"/>
          </a:p>
        </p:txBody>
      </p:sp>
      <p:sp>
        <p:nvSpPr>
          <p:cNvPr id="3" name="Content Placeholder 2"/>
          <p:cNvSpPr>
            <a:spLocks noGrp="1"/>
          </p:cNvSpPr>
          <p:nvPr>
            <p:ph idx="1"/>
          </p:nvPr>
        </p:nvSpPr>
        <p:spPr>
          <a:xfrm>
            <a:off x="6156176" y="1276350"/>
            <a:ext cx="2983177" cy="4525963"/>
          </a:xfrm>
        </p:spPr>
        <p:txBody>
          <a:bodyPr>
            <a:normAutofit/>
          </a:bodyPr>
          <a:lstStyle/>
          <a:p>
            <a:r>
              <a:rPr lang="fr-FR" sz="2000" dirty="0"/>
              <a:t>Orienté vers </a:t>
            </a:r>
            <a:r>
              <a:rPr lang="fr-FR" sz="2000"/>
              <a:t>le produit</a:t>
            </a:r>
            <a:endParaRPr lang="fr-FR" sz="2000" dirty="0"/>
          </a:p>
          <a:p>
            <a:r>
              <a:rPr lang="fr-FR" sz="2000" dirty="0"/>
              <a:t>Ouverture à des aptitudes </a:t>
            </a:r>
            <a:r>
              <a:rPr lang="fr-FR" sz="2000" dirty="0" err="1"/>
              <a:t>méta-cognitives</a:t>
            </a:r>
            <a:r>
              <a:rPr lang="fr-FR" sz="2000" dirty="0"/>
              <a:t> telles</a:t>
            </a:r>
          </a:p>
          <a:p>
            <a:pPr lvl="1"/>
            <a:r>
              <a:rPr lang="fr-FR" sz="1600" dirty="0"/>
              <a:t>Pouvoir décisionnel</a:t>
            </a:r>
          </a:p>
          <a:p>
            <a:pPr lvl="1"/>
            <a:r>
              <a:rPr lang="fr-FR" sz="1600" dirty="0"/>
              <a:t>Résolution de problèmes</a:t>
            </a:r>
          </a:p>
          <a:p>
            <a:pPr lvl="1"/>
            <a:r>
              <a:rPr lang="fr-FR" sz="1600" dirty="0"/>
              <a:t>Techniques d’apprentissage effectives </a:t>
            </a:r>
          </a:p>
          <a:p>
            <a:pPr lvl="4"/>
            <a:r>
              <a:rPr lang="de-CH" sz="800" dirty="0" err="1">
                <a:latin typeface="Arial" charset="0"/>
                <a:ea typeface="ＭＳ Ｐゴシック" pitchFamily="-44" charset="-128"/>
              </a:rPr>
              <a:t>Crisciuc</a:t>
            </a:r>
            <a:r>
              <a:rPr lang="de-CH" sz="800" dirty="0">
                <a:latin typeface="Arial" charset="0"/>
                <a:ea typeface="ＭＳ Ｐゴシック" pitchFamily="-44" charset="-128"/>
              </a:rPr>
              <a:t> / </a:t>
            </a:r>
            <a:r>
              <a:rPr lang="de-CH" sz="800" dirty="0" err="1">
                <a:latin typeface="Arial" charset="0"/>
                <a:ea typeface="ＭＳ Ｐゴシック" pitchFamily="-44" charset="-128"/>
              </a:rPr>
              <a:t>Cosumov</a:t>
            </a:r>
            <a:r>
              <a:rPr lang="de-CH" sz="800" dirty="0">
                <a:latin typeface="Arial" charset="0"/>
                <a:ea typeface="ＭＳ Ｐゴシック" pitchFamily="-44" charset="-128"/>
              </a:rPr>
              <a:t> 2017, p. 38</a:t>
            </a:r>
            <a:endParaRPr lang="fr-FR" sz="800" dirty="0"/>
          </a:p>
          <a:p>
            <a:pPr lvl="4"/>
            <a:endParaRPr lang="fr-FR" sz="800" dirty="0"/>
          </a:p>
          <a:p>
            <a:pPr lvl="1"/>
            <a:endParaRPr lang="fr-FR" sz="1600" dirty="0"/>
          </a:p>
        </p:txBody>
      </p:sp>
      <p:pic>
        <p:nvPicPr>
          <p:cNvPr id="6" name="Picture 5"/>
          <p:cNvPicPr>
            <a:picLocks noChangeAspect="1"/>
          </p:cNvPicPr>
          <p:nvPr/>
        </p:nvPicPr>
        <p:blipFill>
          <a:blip r:embed="rId3"/>
          <a:stretch>
            <a:fillRect/>
          </a:stretch>
        </p:blipFill>
        <p:spPr>
          <a:xfrm>
            <a:off x="0" y="1276350"/>
            <a:ext cx="6238875" cy="5581650"/>
          </a:xfrm>
          <a:prstGeom prst="rect">
            <a:avLst/>
          </a:prstGeom>
        </p:spPr>
      </p:pic>
      <p:sp>
        <p:nvSpPr>
          <p:cNvPr id="7" name="Rectangle 6"/>
          <p:cNvSpPr/>
          <p:nvPr/>
        </p:nvSpPr>
        <p:spPr>
          <a:xfrm>
            <a:off x="2987824" y="129423"/>
            <a:ext cx="5760640" cy="720197"/>
          </a:xfrm>
          <a:prstGeom prst="rect">
            <a:avLst/>
          </a:prstGeom>
        </p:spPr>
        <p:txBody>
          <a:bodyPr wrap="square">
            <a:spAutoFit/>
          </a:bodyPr>
          <a:lstStyle/>
          <a:p>
            <a:pPr marL="2057400" lvl="4" indent="-228600">
              <a:spcBef>
                <a:spcPct val="20000"/>
              </a:spcBef>
              <a:buFont typeface="Arial" panose="020B0604020202020204" pitchFamily="34" charset="0"/>
              <a:buChar char="»"/>
            </a:pPr>
            <a:r>
              <a:rPr lang="fr-FR" sz="1200" dirty="0">
                <a:latin typeface="Arial" charset="0"/>
                <a:ea typeface="ＭＳ Ｐゴシック" pitchFamily="-44" charset="-128"/>
              </a:rPr>
              <a:t>Éducation musicale et interdisciplinarité 2016, p. 3</a:t>
            </a:r>
          </a:p>
          <a:p>
            <a:pPr marL="2057400" lvl="4" indent="-228600">
              <a:spcBef>
                <a:spcPct val="20000"/>
              </a:spcBef>
              <a:buFont typeface="Arial" panose="020B0604020202020204" pitchFamily="34" charset="0"/>
              <a:buChar char="»"/>
            </a:pPr>
            <a:r>
              <a:rPr lang="de-CH" sz="1200" dirty="0" err="1">
                <a:latin typeface="Arial" charset="0"/>
                <a:ea typeface="ＭＳ Ｐゴシック" pitchFamily="-44" charset="-128"/>
              </a:rPr>
              <a:t>Crisciuc</a:t>
            </a:r>
            <a:r>
              <a:rPr lang="de-CH" sz="1200" dirty="0">
                <a:latin typeface="Arial" charset="0"/>
                <a:ea typeface="ＭＳ Ｐゴシック" pitchFamily="-44" charset="-128"/>
              </a:rPr>
              <a:t> / </a:t>
            </a:r>
            <a:r>
              <a:rPr lang="de-CH" sz="1200" dirty="0" err="1">
                <a:latin typeface="Arial" charset="0"/>
                <a:ea typeface="ＭＳ Ｐゴシック" pitchFamily="-44" charset="-128"/>
              </a:rPr>
              <a:t>Cosumov</a:t>
            </a:r>
            <a:r>
              <a:rPr lang="de-CH" sz="1200" dirty="0">
                <a:latin typeface="Arial" charset="0"/>
                <a:ea typeface="ＭＳ Ｐゴシック" pitchFamily="-44" charset="-128"/>
              </a:rPr>
              <a:t> 2017, p. 37</a:t>
            </a:r>
            <a:endParaRPr lang="fr-FR" sz="1200" dirty="0">
              <a:latin typeface="Arial" charset="0"/>
              <a:ea typeface="ＭＳ Ｐゴシック" pitchFamily="-44" charset="-128"/>
            </a:endParaRPr>
          </a:p>
          <a:p>
            <a:pPr marL="2057400" lvl="4" indent="-228600">
              <a:spcBef>
                <a:spcPct val="20000"/>
              </a:spcBef>
              <a:buFont typeface="Arial" panose="020B0604020202020204" pitchFamily="34" charset="0"/>
              <a:buChar char="»"/>
            </a:pPr>
            <a:endParaRPr lang="fr-FR" sz="1200" dirty="0">
              <a:latin typeface="Arial" charset="0"/>
              <a:ea typeface="ＭＳ Ｐゴシック" pitchFamily="-44" charset="-128"/>
            </a:endParaRPr>
          </a:p>
        </p:txBody>
      </p:sp>
    </p:spTree>
    <p:extLst>
      <p:ext uri="{BB962C8B-B14F-4D97-AF65-F5344CB8AC3E}">
        <p14:creationId xmlns:p14="http://schemas.microsoft.com/office/powerpoint/2010/main" val="38472493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551379045"/>
              </p:ext>
            </p:extLst>
          </p:nvPr>
        </p:nvGraphicFramePr>
        <p:xfrm>
          <a:off x="1033548" y="1563178"/>
          <a:ext cx="6778812" cy="50151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el 1"/>
          <p:cNvSpPr>
            <a:spLocks noGrp="1"/>
          </p:cNvSpPr>
          <p:nvPr>
            <p:ph type="title"/>
          </p:nvPr>
        </p:nvSpPr>
        <p:spPr>
          <a:xfrm>
            <a:off x="457200" y="274638"/>
            <a:ext cx="8686800" cy="1143000"/>
          </a:xfrm>
        </p:spPr>
        <p:txBody>
          <a:bodyPr/>
          <a:lstStyle/>
          <a:p>
            <a:r>
              <a:rPr lang="fr-FR" dirty="0" smtClean="0"/>
              <a:t>L’interdisciplinarité</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18</a:t>
            </a:fld>
            <a:endParaRPr lang="fr-FR" altLang="fr-FR" dirty="0"/>
          </a:p>
        </p:txBody>
      </p:sp>
      <p:sp>
        <p:nvSpPr>
          <p:cNvPr id="3" name="Oval 18">
            <a:extLst>
              <a:ext uri="{FF2B5EF4-FFF2-40B4-BE49-F238E27FC236}">
                <a16:creationId xmlns:a16="http://schemas.microsoft.com/office/drawing/2014/main" id="{65E8145C-B760-B64E-A430-D5EBCAF4D79D}"/>
              </a:ext>
            </a:extLst>
          </p:cNvPr>
          <p:cNvSpPr/>
          <p:nvPr/>
        </p:nvSpPr>
        <p:spPr bwMode="auto">
          <a:xfrm>
            <a:off x="3560580" y="3481831"/>
            <a:ext cx="1872208" cy="1326864"/>
          </a:xfrm>
          <a:prstGeom prst="ellipse">
            <a:avLst/>
          </a:prstGeom>
          <a:gradFill flip="none" rotWithShape="1">
            <a:gsLst>
              <a:gs pos="0">
                <a:schemeClr val="accent1">
                  <a:lumMod val="5000"/>
                  <a:lumOff val="95000"/>
                </a:schemeClr>
              </a:gs>
              <a:gs pos="30000">
                <a:schemeClr val="accent1">
                  <a:lumMod val="45000"/>
                  <a:lumOff val="55000"/>
                </a:schemeClr>
              </a:gs>
              <a:gs pos="39000">
                <a:schemeClr val="accent1">
                  <a:lumMod val="45000"/>
                  <a:lumOff val="55000"/>
                </a:schemeClr>
              </a:gs>
              <a:gs pos="68000">
                <a:schemeClr val="accent1">
                  <a:lumMod val="61000"/>
                </a:schemeClr>
              </a:gs>
            </a:gsLst>
            <a:lin ang="5400000" scaled="1"/>
            <a:tileRect/>
          </a:gradFill>
          <a:ln w="9525"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a:extLst/>
        </p:spPr>
        <p:txBody>
          <a:bodyPr vert="horz" wrap="square" lIns="0" tIns="0" rIns="0" bIns="0" numCol="1" rtlCol="0" anchor="ctr" anchorCtr="1" compatLnSpc="1">
            <a:prstTxWarp prst="textPlain">
              <a:avLst/>
            </a:prstTxWarp>
          </a:bodyPr>
          <a:lstStyle/>
          <a:p>
            <a:pPr algn="ctr"/>
            <a:r>
              <a:rPr lang="fr-FR" sz="500" dirty="0">
                <a:latin typeface="Arial" charset="0"/>
                <a:ea typeface="ＭＳ Ｐゴシック" pitchFamily="-44" charset="-128"/>
              </a:rPr>
              <a:t>Haïku</a:t>
            </a:r>
            <a:endParaRPr lang="fr-FR" sz="900" dirty="0">
              <a:latin typeface="Arial" charset="0"/>
              <a:ea typeface="ＭＳ Ｐゴシック" pitchFamily="-44" charset="-128"/>
            </a:endParaRPr>
          </a:p>
        </p:txBody>
      </p:sp>
    </p:spTree>
    <p:extLst>
      <p:ext uri="{BB962C8B-B14F-4D97-AF65-F5344CB8AC3E}">
        <p14:creationId xmlns:p14="http://schemas.microsoft.com/office/powerpoint/2010/main" val="3119896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199" y="-27384"/>
            <a:ext cx="8229600" cy="1143000"/>
          </a:xfrm>
        </p:spPr>
        <p:txBody>
          <a:bodyPr>
            <a:normAutofit/>
          </a:bodyPr>
          <a:lstStyle/>
          <a:p>
            <a:r>
              <a:rPr lang="fr-FR" dirty="0"/>
              <a:t>Résultats: </a:t>
            </a:r>
            <a:r>
              <a:rPr lang="fr-FR" dirty="0" smtClean="0"/>
              <a:t>Le choix des étudiant(e)s</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19</a:t>
            </a:fld>
            <a:endParaRPr lang="fr-FR" altLang="fr-FR" dirty="0"/>
          </a:p>
        </p:txBody>
      </p:sp>
      <p:graphicFrame>
        <p:nvGraphicFramePr>
          <p:cNvPr id="11" name="Table 10"/>
          <p:cNvGraphicFramePr>
            <a:graphicFrameLocks noGrp="1"/>
          </p:cNvGraphicFramePr>
          <p:nvPr>
            <p:extLst>
              <p:ext uri="{D42A27DB-BD31-4B8C-83A1-F6EECF244321}">
                <p14:modId xmlns:p14="http://schemas.microsoft.com/office/powerpoint/2010/main" val="2889212066"/>
              </p:ext>
            </p:extLst>
          </p:nvPr>
        </p:nvGraphicFramePr>
        <p:xfrm>
          <a:off x="1583667" y="1243406"/>
          <a:ext cx="5976663" cy="5281938"/>
        </p:xfrm>
        <a:graphic>
          <a:graphicData uri="http://schemas.openxmlformats.org/drawingml/2006/table">
            <a:tbl>
              <a:tblPr>
                <a:tableStyleId>{08FB837D-C827-4EFA-A057-4D05807E0F7C}</a:tableStyleId>
              </a:tblPr>
              <a:tblGrid>
                <a:gridCol w="792206">
                  <a:extLst>
                    <a:ext uri="{9D8B030D-6E8A-4147-A177-3AD203B41FA5}">
                      <a16:colId xmlns:a16="http://schemas.microsoft.com/office/drawing/2014/main" val="402951824"/>
                    </a:ext>
                  </a:extLst>
                </a:gridCol>
                <a:gridCol w="5184457">
                  <a:extLst>
                    <a:ext uri="{9D8B030D-6E8A-4147-A177-3AD203B41FA5}">
                      <a16:colId xmlns:a16="http://schemas.microsoft.com/office/drawing/2014/main" val="78260931"/>
                    </a:ext>
                  </a:extLst>
                </a:gridCol>
              </a:tblGrid>
              <a:tr h="880323">
                <a:tc>
                  <a:txBody>
                    <a:bodyPr/>
                    <a:lstStyle/>
                    <a:p>
                      <a:pPr algn="ctr" fontAlgn="b"/>
                      <a:r>
                        <a:rPr lang="en-GB" sz="2800" u="none" strike="noStrike" dirty="0">
                          <a:effectLst/>
                        </a:rPr>
                        <a:t>1</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smtClean="0">
                          <a:effectLst/>
                        </a:rPr>
                        <a:t>EM,</a:t>
                      </a:r>
                      <a:r>
                        <a:rPr lang="en-GB" sz="2800" u="none" strike="noStrike" baseline="0" dirty="0" smtClean="0">
                          <a:effectLst/>
                        </a:rPr>
                        <a:t> </a:t>
                      </a:r>
                      <a:r>
                        <a:rPr lang="en-GB" sz="2800" u="none" strike="noStrike" baseline="0" dirty="0" err="1" smtClean="0">
                          <a:effectLst/>
                        </a:rPr>
                        <a:t>matière</a:t>
                      </a:r>
                      <a:r>
                        <a:rPr lang="en-GB" sz="2800" u="none" strike="noStrike" baseline="0" dirty="0" smtClean="0">
                          <a:effectLst/>
                        </a:rPr>
                        <a:t> </a:t>
                      </a:r>
                      <a:r>
                        <a:rPr lang="en-GB" sz="2800" u="none" strike="noStrike" baseline="0" dirty="0" err="1" smtClean="0">
                          <a:effectLst/>
                        </a:rPr>
                        <a:t>scolaire</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3160240505"/>
                  </a:ext>
                </a:extLst>
              </a:tr>
              <a:tr h="880323">
                <a:tc>
                  <a:txBody>
                    <a:bodyPr/>
                    <a:lstStyle/>
                    <a:p>
                      <a:pPr algn="ctr" fontAlgn="b"/>
                      <a:r>
                        <a:rPr lang="en-GB" sz="2800" u="none" strike="noStrike" dirty="0">
                          <a:effectLst/>
                        </a:rPr>
                        <a:t>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err="1">
                          <a:effectLst/>
                        </a:rPr>
                        <a:t>Transdisciplinarité</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2395274275"/>
                  </a:ext>
                </a:extLst>
              </a:tr>
              <a:tr h="880323">
                <a:tc>
                  <a:txBody>
                    <a:bodyPr/>
                    <a:lstStyle/>
                    <a:p>
                      <a:pPr algn="ctr" fontAlgn="b"/>
                      <a:r>
                        <a:rPr lang="en-GB" sz="2800" u="none" strike="noStrike" dirty="0">
                          <a:effectLst/>
                        </a:rPr>
                        <a:t>3</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Multi- / </a:t>
                      </a:r>
                      <a:r>
                        <a:rPr lang="en-GB" sz="2800" u="none" strike="noStrike" dirty="0" err="1">
                          <a:effectLst/>
                        </a:rPr>
                        <a:t>pluridisciplinarité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194778739"/>
                  </a:ext>
                </a:extLst>
              </a:tr>
              <a:tr h="880323">
                <a:tc>
                  <a:txBody>
                    <a:bodyPr/>
                    <a:lstStyle/>
                    <a:p>
                      <a:pPr algn="ctr" fontAlgn="b"/>
                      <a:r>
                        <a:rPr lang="de-CH" sz="2800" b="0" i="0" u="none" strike="noStrike" dirty="0" smtClean="0">
                          <a:solidFill>
                            <a:srgbClr val="000000"/>
                          </a:solidFill>
                          <a:effectLst/>
                          <a:latin typeface="Arial" panose="020B0604020202020204" pitchFamily="34" charset="0"/>
                          <a:cs typeface="Arial" panose="020B0604020202020204" pitchFamily="34" charset="0"/>
                        </a:rPr>
                        <a:t>−</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de-CH" sz="2800" b="0" i="0" u="none" strike="sngStrike" dirty="0" err="1" smtClean="0">
                          <a:solidFill>
                            <a:srgbClr val="000000"/>
                          </a:solidFill>
                          <a:effectLst/>
                          <a:latin typeface="Arial" panose="020B0604020202020204" pitchFamily="34" charset="0"/>
                          <a:cs typeface="Arial" panose="020B0604020202020204" pitchFamily="34" charset="0"/>
                        </a:rPr>
                        <a:t>Interdisciplinarité</a:t>
                      </a:r>
                      <a:endParaRPr lang="en-GB" sz="2800" b="0" i="0" u="none" strike="sng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1425546864"/>
                  </a:ext>
                </a:extLst>
              </a:tr>
              <a:tr h="880323">
                <a:tc>
                  <a:txBody>
                    <a:bodyPr/>
                    <a:lstStyle/>
                    <a:p>
                      <a:pPr algn="ctr" fontAlgn="b"/>
                      <a:r>
                        <a:rPr lang="en-GB" sz="2800" u="none" strike="noStrike" dirty="0">
                          <a:effectLst/>
                        </a:rPr>
                        <a:t>4</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 </a:t>
                      </a:r>
                      <a:r>
                        <a:rPr lang="en-GB" sz="2800" u="none" strike="noStrike" dirty="0" err="1">
                          <a:effectLst/>
                        </a:rPr>
                        <a:t>Intradisciplinarité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3359404951"/>
                  </a:ext>
                </a:extLst>
              </a:tr>
              <a:tr h="880323">
                <a:tc>
                  <a:txBody>
                    <a:bodyPr/>
                    <a:lstStyle/>
                    <a:p>
                      <a:pPr algn="ctr" fontAlgn="b"/>
                      <a:r>
                        <a:rPr lang="en-GB" sz="2800" u="none" strike="noStrike" dirty="0">
                          <a:effectLst/>
                        </a:rPr>
                        <a:t>5</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fr-FR" sz="2800" u="none" strike="noStrike" dirty="0">
                          <a:effectLst/>
                        </a:rPr>
                        <a:t>Musique et effets de </a:t>
                      </a:r>
                      <a:r>
                        <a:rPr lang="fr-FR" sz="2800" u="none" strike="noStrike" dirty="0" err="1">
                          <a:effectLst/>
                        </a:rPr>
                        <a:t>transfer</a:t>
                      </a:r>
                      <a:r>
                        <a:rPr lang="fr-FR" sz="2800" u="none" strike="noStrike" dirty="0">
                          <a:effectLst/>
                        </a:rPr>
                        <a:t> </a:t>
                      </a:r>
                      <a:endParaRPr lang="fr-FR"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extLst>
                  <a:ext uri="{0D108BD9-81ED-4DB2-BD59-A6C34878D82A}">
                    <a16:rowId xmlns:a16="http://schemas.microsoft.com/office/drawing/2014/main" val="3153138528"/>
                  </a:ext>
                </a:extLst>
              </a:tr>
            </a:tbl>
          </a:graphicData>
        </a:graphic>
      </p:graphicFrame>
    </p:spTree>
    <p:extLst>
      <p:ext uri="{BB962C8B-B14F-4D97-AF65-F5344CB8AC3E}">
        <p14:creationId xmlns:p14="http://schemas.microsoft.com/office/powerpoint/2010/main" val="2332692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9433"/>
            <a:ext cx="8229600" cy="1143000"/>
          </a:xfrm>
        </p:spPr>
        <p:txBody>
          <a:bodyPr/>
          <a:lstStyle/>
          <a:p>
            <a:r>
              <a:rPr lang="fr-FR" dirty="0"/>
              <a:t>Aperçu</a:t>
            </a:r>
          </a:p>
        </p:txBody>
      </p:sp>
      <p:sp>
        <p:nvSpPr>
          <p:cNvPr id="3" name="Content Placeholder 2"/>
          <p:cNvSpPr>
            <a:spLocks noGrp="1"/>
          </p:cNvSpPr>
          <p:nvPr>
            <p:ph idx="1"/>
          </p:nvPr>
        </p:nvSpPr>
        <p:spPr>
          <a:xfrm>
            <a:off x="-10345" y="1986230"/>
            <a:ext cx="9144000" cy="584775"/>
          </a:xfrm>
          <a:solidFill>
            <a:srgbClr val="FFCDCD"/>
          </a:solidFill>
          <a:ln>
            <a:solidFill>
              <a:schemeClr val="tx1"/>
            </a:solidFill>
          </a:ln>
        </p:spPr>
        <p:txBody>
          <a:bodyPr wrap="square">
            <a:spAutoFit/>
          </a:bodyPr>
          <a:lstStyle/>
          <a:p>
            <a:pPr marL="0" indent="0">
              <a:buNone/>
            </a:pPr>
            <a:r>
              <a:rPr lang="fr-FR" b="1" kern="1200" dirty="0" smtClean="0">
                <a:ln w="22225">
                  <a:solidFill>
                    <a:schemeClr val="accent2"/>
                  </a:solidFill>
                  <a:prstDash val="solid"/>
                </a:ln>
                <a:solidFill>
                  <a:schemeClr val="accent2">
                    <a:lumMod val="40000"/>
                    <a:lumOff val="60000"/>
                  </a:schemeClr>
                </a:solidFill>
              </a:rPr>
              <a:t>Théorie 1: L’angoisse face à </a:t>
            </a:r>
            <a:r>
              <a:rPr lang="fr-FR" b="1" kern="1200" dirty="0">
                <a:ln w="22225">
                  <a:solidFill>
                    <a:schemeClr val="accent2"/>
                  </a:solidFill>
                  <a:prstDash val="solid"/>
                </a:ln>
                <a:solidFill>
                  <a:schemeClr val="accent2">
                    <a:lumMod val="40000"/>
                    <a:lumOff val="60000"/>
                  </a:schemeClr>
                </a:solidFill>
              </a:rPr>
              <a:t>la tâche</a:t>
            </a:r>
            <a:r>
              <a:rPr lang="fr-FR"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t>
            </a:r>
          </a:p>
        </p:txBody>
      </p:sp>
      <p:sp>
        <p:nvSpPr>
          <p:cNvPr id="4" name="Slide Number Placeholder 3"/>
          <p:cNvSpPr>
            <a:spLocks noGrp="1"/>
          </p:cNvSpPr>
          <p:nvPr>
            <p:ph type="sldNum" sz="quarter" idx="12"/>
          </p:nvPr>
        </p:nvSpPr>
        <p:spPr>
          <a:xfrm>
            <a:off x="-10345" y="6675437"/>
            <a:ext cx="2133600" cy="365125"/>
          </a:xfrm>
        </p:spPr>
        <p:txBody>
          <a:bodyPr/>
          <a:lstStyle/>
          <a:p>
            <a:fld id="{5D850D45-E6CD-1E47-8700-F1192548FD56}" type="slidenum">
              <a:rPr lang="fr-FR" smtClean="0"/>
              <a:t>2</a:t>
            </a:fld>
            <a:endParaRPr lang="fr-FR" dirty="0"/>
          </a:p>
        </p:txBody>
      </p:sp>
      <p:sp>
        <p:nvSpPr>
          <p:cNvPr id="5" name="Rectangle 4"/>
          <p:cNvSpPr/>
          <p:nvPr/>
        </p:nvSpPr>
        <p:spPr>
          <a:xfrm>
            <a:off x="-10345" y="4500409"/>
            <a:ext cx="9144000" cy="584775"/>
          </a:xfrm>
          <a:prstGeom prst="rect">
            <a:avLst/>
          </a:prstGeom>
          <a:solidFill>
            <a:srgbClr val="FFFFCC"/>
          </a:solidFill>
          <a:ln>
            <a:solidFill>
              <a:schemeClr val="tx1"/>
            </a:solidFill>
          </a:ln>
        </p:spPr>
        <p:txBody>
          <a:bodyPr wrap="square">
            <a:spAutoFit/>
          </a:bodyPr>
          <a:lstStyle/>
          <a:p>
            <a:r>
              <a:rPr lang="fr-FR" sz="3200" b="1" dirty="0">
                <a:ln w="22225">
                  <a:solidFill>
                    <a:schemeClr val="accent2"/>
                  </a:solidFill>
                  <a:prstDash val="solid"/>
                </a:ln>
                <a:solidFill>
                  <a:schemeClr val="accent2">
                    <a:lumMod val="40000"/>
                    <a:lumOff val="60000"/>
                  </a:schemeClr>
                </a:solidFill>
                <a:latin typeface="+mn-lt"/>
                <a:ea typeface="+mn-ea"/>
              </a:rPr>
              <a:t>Méthodologie</a:t>
            </a:r>
          </a:p>
        </p:txBody>
      </p:sp>
      <p:sp>
        <p:nvSpPr>
          <p:cNvPr id="6" name="Rectangle 5"/>
          <p:cNvSpPr/>
          <p:nvPr/>
        </p:nvSpPr>
        <p:spPr>
          <a:xfrm>
            <a:off x="-27547" y="5580529"/>
            <a:ext cx="9144000" cy="584775"/>
          </a:xfrm>
          <a:prstGeom prst="rect">
            <a:avLst/>
          </a:prstGeom>
          <a:solidFill>
            <a:schemeClr val="accent6">
              <a:lumMod val="20000"/>
              <a:lumOff val="80000"/>
            </a:schemeClr>
          </a:solidFill>
          <a:ln>
            <a:solidFill>
              <a:schemeClr val="tx1"/>
            </a:solidFill>
          </a:ln>
        </p:spPr>
        <p:txBody>
          <a:bodyPr wrap="square">
            <a:spAutoFit/>
          </a:bodyPr>
          <a:lstStyle/>
          <a:p>
            <a:r>
              <a:rPr lang="fr-FR" sz="3200" b="1" dirty="0">
                <a:ln w="22225">
                  <a:solidFill>
                    <a:schemeClr val="accent2"/>
                  </a:solidFill>
                  <a:prstDash val="solid"/>
                </a:ln>
                <a:solidFill>
                  <a:schemeClr val="accent2">
                    <a:lumMod val="40000"/>
                    <a:lumOff val="60000"/>
                  </a:schemeClr>
                </a:solidFill>
                <a:latin typeface="+mn-lt"/>
                <a:ea typeface="+mn-ea"/>
              </a:rPr>
              <a:t>Conclusions</a:t>
            </a:r>
          </a:p>
        </p:txBody>
      </p:sp>
      <p:sp>
        <p:nvSpPr>
          <p:cNvPr id="7" name="Rectangle 6"/>
          <p:cNvSpPr/>
          <p:nvPr/>
        </p:nvSpPr>
        <p:spPr>
          <a:xfrm>
            <a:off x="-10345" y="2980383"/>
            <a:ext cx="9144000" cy="1077218"/>
          </a:xfrm>
          <a:prstGeom prst="rect">
            <a:avLst/>
          </a:prstGeom>
          <a:solidFill>
            <a:srgbClr val="D2ECB6"/>
          </a:solidFill>
          <a:ln>
            <a:solidFill>
              <a:schemeClr val="tx1"/>
            </a:solidFill>
          </a:ln>
        </p:spPr>
        <p:txBody>
          <a:bodyPr wrap="square">
            <a:spAutoFit/>
          </a:bodyPr>
          <a:lstStyle/>
          <a:p>
            <a:r>
              <a:rPr lang="fr-FR" sz="3200" b="1" dirty="0" smtClean="0">
                <a:ln w="22225">
                  <a:solidFill>
                    <a:schemeClr val="accent2"/>
                  </a:solidFill>
                  <a:prstDash val="solid"/>
                </a:ln>
                <a:solidFill>
                  <a:schemeClr val="accent2">
                    <a:lumMod val="40000"/>
                    <a:lumOff val="60000"/>
                  </a:schemeClr>
                </a:solidFill>
                <a:latin typeface="+mn-lt"/>
                <a:ea typeface="+mn-ea"/>
              </a:rPr>
              <a:t>Théorie 2: Les </a:t>
            </a:r>
            <a:r>
              <a:rPr lang="fr-FR" sz="3200" b="1" dirty="0">
                <a:ln w="22225">
                  <a:solidFill>
                    <a:schemeClr val="accent2"/>
                  </a:solidFill>
                  <a:prstDash val="solid"/>
                </a:ln>
                <a:solidFill>
                  <a:schemeClr val="accent2">
                    <a:lumMod val="40000"/>
                    <a:lumOff val="60000"/>
                  </a:schemeClr>
                </a:solidFill>
                <a:latin typeface="+mn-lt"/>
                <a:ea typeface="+mn-ea"/>
              </a:rPr>
              <a:t>catégories de </a:t>
            </a:r>
            <a:r>
              <a:rPr lang="fr-FR" sz="3200" b="1" dirty="0" smtClean="0">
                <a:ln w="22225">
                  <a:solidFill>
                    <a:schemeClr val="accent2"/>
                  </a:solidFill>
                  <a:prstDash val="solid"/>
                </a:ln>
                <a:solidFill>
                  <a:schemeClr val="accent2">
                    <a:lumMod val="40000"/>
                    <a:lumOff val="60000"/>
                  </a:schemeClr>
                </a:solidFill>
                <a:latin typeface="+mn-lt"/>
                <a:ea typeface="+mn-ea"/>
              </a:rPr>
              <a:t/>
            </a:r>
            <a:br>
              <a:rPr lang="fr-FR" sz="3200" b="1" dirty="0" smtClean="0">
                <a:ln w="22225">
                  <a:solidFill>
                    <a:schemeClr val="accent2"/>
                  </a:solidFill>
                  <a:prstDash val="solid"/>
                </a:ln>
                <a:solidFill>
                  <a:schemeClr val="accent2">
                    <a:lumMod val="40000"/>
                    <a:lumOff val="60000"/>
                  </a:schemeClr>
                </a:solidFill>
                <a:latin typeface="+mn-lt"/>
                <a:ea typeface="+mn-ea"/>
              </a:rPr>
            </a:br>
            <a:r>
              <a:rPr lang="fr-FR" sz="3200" b="1" dirty="0" smtClean="0">
                <a:ln w="22225">
                  <a:solidFill>
                    <a:schemeClr val="accent2"/>
                  </a:solidFill>
                  <a:prstDash val="solid"/>
                </a:ln>
                <a:solidFill>
                  <a:schemeClr val="accent2">
                    <a:lumMod val="40000"/>
                    <a:lumOff val="60000"/>
                  </a:schemeClr>
                </a:solidFill>
                <a:latin typeface="+mn-lt"/>
                <a:ea typeface="+mn-ea"/>
              </a:rPr>
              <a:t>« </a:t>
            </a:r>
            <a:r>
              <a:rPr lang="fr-FR" sz="3200" b="1" dirty="0" err="1">
                <a:ln w="22225">
                  <a:solidFill>
                    <a:schemeClr val="accent2"/>
                  </a:solidFill>
                  <a:prstDash val="solid"/>
                </a:ln>
                <a:solidFill>
                  <a:schemeClr val="accent2">
                    <a:lumMod val="40000"/>
                    <a:lumOff val="60000"/>
                  </a:schemeClr>
                </a:solidFill>
                <a:latin typeface="+mn-lt"/>
                <a:ea typeface="+mn-ea"/>
              </a:rPr>
              <a:t>disciplinarités</a:t>
            </a:r>
            <a:r>
              <a:rPr lang="fr-FR" sz="3200" b="1" dirty="0">
                <a:ln w="22225">
                  <a:solidFill>
                    <a:schemeClr val="accent2"/>
                  </a:solidFill>
                  <a:prstDash val="solid"/>
                </a:ln>
                <a:solidFill>
                  <a:schemeClr val="accent2">
                    <a:lumMod val="40000"/>
                    <a:lumOff val="60000"/>
                  </a:schemeClr>
                </a:solidFill>
                <a:latin typeface="+mn-lt"/>
                <a:ea typeface="+mn-ea"/>
              </a:rPr>
              <a:t> »</a:t>
            </a:r>
          </a:p>
        </p:txBody>
      </p:sp>
    </p:spTree>
    <p:extLst>
      <p:ext uri="{BB962C8B-B14F-4D97-AF65-F5344CB8AC3E}">
        <p14:creationId xmlns:p14="http://schemas.microsoft.com/office/powerpoint/2010/main" val="13709419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4341"/>
            <a:ext cx="8229600" cy="1143000"/>
          </a:xfrm>
        </p:spPr>
        <p:txBody>
          <a:bodyPr>
            <a:normAutofit/>
          </a:bodyPr>
          <a:lstStyle/>
          <a:p>
            <a:r>
              <a:rPr lang="fr-FR" dirty="0" smtClean="0"/>
              <a:t>Méthodologie</a:t>
            </a:r>
            <a:endParaRPr lang="fr-FR" dirty="0"/>
          </a:p>
        </p:txBody>
      </p:sp>
      <p:sp>
        <p:nvSpPr>
          <p:cNvPr id="3" name="Inhaltsplatzhalter 2"/>
          <p:cNvSpPr>
            <a:spLocks noGrp="1"/>
          </p:cNvSpPr>
          <p:nvPr>
            <p:ph idx="1"/>
          </p:nvPr>
        </p:nvSpPr>
        <p:spPr>
          <a:xfrm>
            <a:off x="457200" y="1347341"/>
            <a:ext cx="8229600" cy="528597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normAutofit/>
          </a:bodyPr>
          <a:lstStyle/>
          <a:p>
            <a:r>
              <a:rPr lang="fr-FR" dirty="0" smtClean="0"/>
              <a:t>Effets de transfert</a:t>
            </a:r>
          </a:p>
          <a:p>
            <a:pPr lvl="1"/>
            <a:r>
              <a:rPr lang="fr-FR" dirty="0" smtClean="0"/>
              <a:t>Question: L’EM comme un moyen d’atteindre un objectif extra-musical au-delà de la transdisciplinarité?</a:t>
            </a:r>
          </a:p>
          <a:p>
            <a:pPr lvl="1"/>
            <a:r>
              <a:rPr lang="fr-FR" dirty="0" smtClean="0"/>
              <a:t>Les thématiques préférées des étudiant(e)s</a:t>
            </a:r>
          </a:p>
          <a:p>
            <a:pPr lvl="2">
              <a:buFont typeface="Wingdings" panose="05000000000000000000" pitchFamily="2" charset="2"/>
              <a:buChar char="ü"/>
            </a:pPr>
            <a:r>
              <a:rPr lang="fr-FR" dirty="0"/>
              <a:t>L’effet social bénéfique</a:t>
            </a:r>
          </a:p>
          <a:p>
            <a:pPr lvl="2">
              <a:buFont typeface="Wingdings" panose="05000000000000000000" pitchFamily="2" charset="2"/>
              <a:buChar char="ü"/>
            </a:pPr>
            <a:r>
              <a:rPr lang="fr-FR" dirty="0" smtClean="0"/>
              <a:t>Musique et émotions</a:t>
            </a:r>
          </a:p>
          <a:p>
            <a:pPr lvl="2">
              <a:buFont typeface="Wingdings" panose="05000000000000000000" pitchFamily="2" charset="2"/>
              <a:buChar char="ü"/>
            </a:pPr>
            <a:r>
              <a:rPr lang="de-CH" dirty="0" err="1" smtClean="0"/>
              <a:t>Musique</a:t>
            </a:r>
            <a:r>
              <a:rPr lang="de-CH" dirty="0" smtClean="0"/>
              <a:t> et </a:t>
            </a:r>
            <a:r>
              <a:rPr lang="de-CH" dirty="0" err="1" smtClean="0"/>
              <a:t>concentration</a:t>
            </a:r>
            <a:endParaRPr lang="fr-FR" dirty="0" smtClean="0"/>
          </a:p>
          <a:p>
            <a:pPr lvl="2">
              <a:buFont typeface="Wingdings" panose="05000000000000000000" pitchFamily="2" charset="2"/>
              <a:buChar char="ü"/>
            </a:pPr>
            <a:r>
              <a:rPr lang="fr-FR" dirty="0" smtClean="0"/>
              <a:t>Pauses musicales au cours de la journée scolaire</a:t>
            </a:r>
          </a:p>
          <a:p>
            <a:pPr lvl="2">
              <a:buFont typeface="Wingdings" panose="05000000000000000000" pitchFamily="2" charset="2"/>
              <a:buChar char="ü"/>
            </a:pPr>
            <a:r>
              <a:rPr lang="fr-FR" dirty="0" smtClean="0"/>
              <a:t>Apprentissage des langues</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20</a:t>
            </a:fld>
            <a:endParaRPr lang="fr-FR" altLang="fr-FR" dirty="0"/>
          </a:p>
        </p:txBody>
      </p:sp>
    </p:spTree>
    <p:extLst>
      <p:ext uri="{BB962C8B-B14F-4D97-AF65-F5344CB8AC3E}">
        <p14:creationId xmlns:p14="http://schemas.microsoft.com/office/powerpoint/2010/main" val="2560372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199" y="188640"/>
            <a:ext cx="8229600" cy="1143000"/>
          </a:xfrm>
        </p:spPr>
        <p:txBody>
          <a:bodyPr>
            <a:normAutofit/>
          </a:bodyPr>
          <a:lstStyle/>
          <a:p>
            <a:r>
              <a:rPr lang="fr-FR" dirty="0"/>
              <a:t>Résultats: Thèses – choix de thématiques</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21</a:t>
            </a:fld>
            <a:endParaRPr lang="fr-FR" altLang="fr-FR" dirty="0"/>
          </a:p>
        </p:txBody>
      </p:sp>
      <p:graphicFrame>
        <p:nvGraphicFramePr>
          <p:cNvPr id="14" name="Table 13"/>
          <p:cNvGraphicFramePr>
            <a:graphicFrameLocks noGrp="1"/>
          </p:cNvGraphicFramePr>
          <p:nvPr>
            <p:extLst>
              <p:ext uri="{D42A27DB-BD31-4B8C-83A1-F6EECF244321}">
                <p14:modId xmlns:p14="http://schemas.microsoft.com/office/powerpoint/2010/main" val="4001033655"/>
              </p:ext>
            </p:extLst>
          </p:nvPr>
        </p:nvGraphicFramePr>
        <p:xfrm>
          <a:off x="467544" y="1421083"/>
          <a:ext cx="8208910" cy="4401615"/>
        </p:xfrm>
        <a:graphic>
          <a:graphicData uri="http://schemas.openxmlformats.org/drawingml/2006/table">
            <a:tbl>
              <a:tblPr>
                <a:tableStyleId>{08FB837D-C827-4EFA-A057-4D05807E0F7C}</a:tableStyleId>
              </a:tblPr>
              <a:tblGrid>
                <a:gridCol w="792206">
                  <a:extLst>
                    <a:ext uri="{9D8B030D-6E8A-4147-A177-3AD203B41FA5}">
                      <a16:colId xmlns:a16="http://schemas.microsoft.com/office/drawing/2014/main" val="402951824"/>
                    </a:ext>
                  </a:extLst>
                </a:gridCol>
                <a:gridCol w="5184457">
                  <a:extLst>
                    <a:ext uri="{9D8B030D-6E8A-4147-A177-3AD203B41FA5}">
                      <a16:colId xmlns:a16="http://schemas.microsoft.com/office/drawing/2014/main" val="78260931"/>
                    </a:ext>
                  </a:extLst>
                </a:gridCol>
                <a:gridCol w="941495">
                  <a:extLst>
                    <a:ext uri="{9D8B030D-6E8A-4147-A177-3AD203B41FA5}">
                      <a16:colId xmlns:a16="http://schemas.microsoft.com/office/drawing/2014/main" val="800630504"/>
                    </a:ext>
                  </a:extLst>
                </a:gridCol>
                <a:gridCol w="1290752">
                  <a:extLst>
                    <a:ext uri="{9D8B030D-6E8A-4147-A177-3AD203B41FA5}">
                      <a16:colId xmlns:a16="http://schemas.microsoft.com/office/drawing/2014/main" val="851799049"/>
                    </a:ext>
                  </a:extLst>
                </a:gridCol>
              </a:tblGrid>
              <a:tr h="880323">
                <a:tc>
                  <a:txBody>
                    <a:bodyPr/>
                    <a:lstStyle/>
                    <a:p>
                      <a:pPr algn="ctr" fontAlgn="b"/>
                      <a:r>
                        <a:rPr lang="en-GB" sz="2800" u="none" strike="noStrike" dirty="0">
                          <a:effectLst/>
                        </a:rPr>
                        <a:t>1</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smtClean="0">
                          <a:effectLst/>
                        </a:rPr>
                        <a:t>EM,</a:t>
                      </a:r>
                      <a:r>
                        <a:rPr lang="en-GB" sz="2800" u="none" strike="noStrike" baseline="0" dirty="0" smtClean="0">
                          <a:effectLst/>
                        </a:rPr>
                        <a:t> </a:t>
                      </a:r>
                      <a:r>
                        <a:rPr lang="en-GB" sz="2800" u="none" strike="noStrike" baseline="0" dirty="0" err="1" smtClean="0">
                          <a:effectLst/>
                        </a:rPr>
                        <a:t>matière</a:t>
                      </a:r>
                      <a:r>
                        <a:rPr lang="en-GB" sz="2800" u="none" strike="noStrike" baseline="0" dirty="0" smtClean="0">
                          <a:effectLst/>
                        </a:rPr>
                        <a:t> </a:t>
                      </a:r>
                      <a:r>
                        <a:rPr lang="en-GB" sz="2800" u="none" strike="noStrike" baseline="0" dirty="0" err="1" smtClean="0">
                          <a:effectLst/>
                        </a:rPr>
                        <a:t>scolaire</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algn="r" fontAlgn="b"/>
                      <a:r>
                        <a:rPr lang="en-GB" sz="2800" u="none" strike="noStrike" dirty="0">
                          <a:effectLst/>
                        </a:rPr>
                        <a:t>7</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tc>
                  <a:txBody>
                    <a:bodyPr/>
                    <a:lstStyle/>
                    <a:p>
                      <a:pPr algn="r" fontAlgn="b"/>
                      <a:r>
                        <a:rPr lang="en-GB" sz="2800" u="none" strike="noStrike">
                          <a:effectLst/>
                        </a:rPr>
                        <a:t>28%</a:t>
                      </a:r>
                      <a:endParaRPr lang="en-GB" sz="2800" b="0" i="0" u="none" strike="noStrike">
                        <a:solidFill>
                          <a:srgbClr val="000000"/>
                        </a:solidFill>
                        <a:effectLst/>
                        <a:latin typeface="Arial" panose="020B0604020202020204" pitchFamily="34" charset="0"/>
                        <a:cs typeface="Arial" panose="020B0604020202020204" pitchFamily="34" charset="0"/>
                      </a:endParaRPr>
                    </a:p>
                  </a:txBody>
                  <a:tcPr marL="9525" marR="360000" marT="9525" marB="0" anchor="ctr"/>
                </a:tc>
                <a:extLst>
                  <a:ext uri="{0D108BD9-81ED-4DB2-BD59-A6C34878D82A}">
                    <a16:rowId xmlns:a16="http://schemas.microsoft.com/office/drawing/2014/main" val="3160240505"/>
                  </a:ext>
                </a:extLst>
              </a:tr>
              <a:tr h="880323">
                <a:tc>
                  <a:txBody>
                    <a:bodyPr/>
                    <a:lstStyle/>
                    <a:p>
                      <a:pPr algn="ctr" fontAlgn="b"/>
                      <a:r>
                        <a:rPr lang="en-GB" sz="2800" u="none" strike="noStrike" dirty="0">
                          <a:effectLst/>
                        </a:rPr>
                        <a:t>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err="1">
                          <a:effectLst/>
                        </a:rPr>
                        <a:t>Transdisciplinarité</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algn="r" fontAlgn="b"/>
                      <a:r>
                        <a:rPr lang="en-GB" sz="2800" u="none" strike="noStrike" dirty="0">
                          <a:effectLst/>
                        </a:rPr>
                        <a:t>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tc>
                  <a:txBody>
                    <a:bodyPr/>
                    <a:lstStyle/>
                    <a:p>
                      <a:pPr algn="r" fontAlgn="b"/>
                      <a:r>
                        <a:rPr lang="en-GB" sz="2800" u="none" strike="noStrike">
                          <a:effectLst/>
                        </a:rPr>
                        <a:t>6%</a:t>
                      </a:r>
                      <a:endParaRPr lang="en-GB" sz="2800" b="0" i="0" u="none" strike="noStrike">
                        <a:solidFill>
                          <a:srgbClr val="000000"/>
                        </a:solidFill>
                        <a:effectLst/>
                        <a:latin typeface="Arial" panose="020B0604020202020204" pitchFamily="34" charset="0"/>
                        <a:cs typeface="Arial" panose="020B0604020202020204" pitchFamily="34" charset="0"/>
                      </a:endParaRPr>
                    </a:p>
                  </a:txBody>
                  <a:tcPr marL="9525" marR="360000" marT="9525" marB="0" anchor="ctr"/>
                </a:tc>
                <a:extLst>
                  <a:ext uri="{0D108BD9-81ED-4DB2-BD59-A6C34878D82A}">
                    <a16:rowId xmlns:a16="http://schemas.microsoft.com/office/drawing/2014/main" val="2395274275"/>
                  </a:ext>
                </a:extLst>
              </a:tr>
              <a:tr h="880323">
                <a:tc>
                  <a:txBody>
                    <a:bodyPr/>
                    <a:lstStyle/>
                    <a:p>
                      <a:pPr algn="ctr" fontAlgn="b"/>
                      <a:r>
                        <a:rPr lang="en-GB" sz="2800" u="none" strike="noStrike" dirty="0">
                          <a:effectLst/>
                        </a:rPr>
                        <a:t>3</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Multi- / </a:t>
                      </a:r>
                      <a:r>
                        <a:rPr lang="en-GB" sz="2800" u="none" strike="noStrike" dirty="0" err="1">
                          <a:effectLst/>
                        </a:rPr>
                        <a:t>pluridisciplinarité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algn="r" fontAlgn="b"/>
                      <a:r>
                        <a:rPr lang="en-GB" sz="2800" u="none" strike="noStrike" dirty="0">
                          <a:effectLst/>
                        </a:rPr>
                        <a:t>5</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tc>
                  <a:txBody>
                    <a:bodyPr/>
                    <a:lstStyle/>
                    <a:p>
                      <a:pPr algn="r" fontAlgn="b"/>
                      <a:r>
                        <a:rPr lang="en-GB" sz="2800" u="none" strike="noStrike">
                          <a:effectLst/>
                        </a:rPr>
                        <a:t>14%</a:t>
                      </a:r>
                      <a:endParaRPr lang="en-GB" sz="2800" b="0" i="0" u="none" strike="noStrike">
                        <a:solidFill>
                          <a:srgbClr val="000000"/>
                        </a:solidFill>
                        <a:effectLst/>
                        <a:latin typeface="Arial" panose="020B0604020202020204" pitchFamily="34" charset="0"/>
                        <a:cs typeface="Arial" panose="020B0604020202020204" pitchFamily="34" charset="0"/>
                      </a:endParaRPr>
                    </a:p>
                  </a:txBody>
                  <a:tcPr marL="9525" marR="360000" marT="9525" marB="0" anchor="ctr"/>
                </a:tc>
                <a:extLst>
                  <a:ext uri="{0D108BD9-81ED-4DB2-BD59-A6C34878D82A}">
                    <a16:rowId xmlns:a16="http://schemas.microsoft.com/office/drawing/2014/main" val="194778739"/>
                  </a:ext>
                </a:extLst>
              </a:tr>
              <a:tr h="880323">
                <a:tc>
                  <a:txBody>
                    <a:bodyPr/>
                    <a:lstStyle/>
                    <a:p>
                      <a:pPr algn="ctr" fontAlgn="b"/>
                      <a:r>
                        <a:rPr lang="en-GB" sz="2800" u="none" strike="noStrike" dirty="0">
                          <a:effectLst/>
                        </a:rPr>
                        <a:t>4</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 </a:t>
                      </a:r>
                      <a:r>
                        <a:rPr lang="en-GB" sz="2800" u="none" strike="noStrike" dirty="0" err="1">
                          <a:effectLst/>
                        </a:rPr>
                        <a:t>Intradisciplinarité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algn="r" fontAlgn="b"/>
                      <a:r>
                        <a:rPr lang="en-GB" sz="2800" u="none" strike="noStrike" dirty="0">
                          <a:effectLst/>
                        </a:rPr>
                        <a:t>3</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tc>
                  <a:txBody>
                    <a:bodyPr/>
                    <a:lstStyle/>
                    <a:p>
                      <a:pPr algn="r" fontAlgn="b"/>
                      <a:r>
                        <a:rPr lang="en-GB" sz="2800" u="none" strike="noStrike" dirty="0">
                          <a:effectLst/>
                        </a:rPr>
                        <a:t>12%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extLst>
                  <a:ext uri="{0D108BD9-81ED-4DB2-BD59-A6C34878D82A}">
                    <a16:rowId xmlns:a16="http://schemas.microsoft.com/office/drawing/2014/main" val="3359404951"/>
                  </a:ext>
                </a:extLst>
              </a:tr>
              <a:tr h="880323">
                <a:tc>
                  <a:txBody>
                    <a:bodyPr/>
                    <a:lstStyle/>
                    <a:p>
                      <a:pPr algn="ctr" fontAlgn="b"/>
                      <a:r>
                        <a:rPr lang="en-GB" sz="2800" u="none" strike="noStrike" dirty="0">
                          <a:effectLst/>
                        </a:rPr>
                        <a:t>5</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fr-FR" sz="2800" u="none" strike="noStrike" dirty="0">
                          <a:effectLst/>
                        </a:rPr>
                        <a:t>Musique et effets de </a:t>
                      </a:r>
                      <a:r>
                        <a:rPr lang="fr-FR" sz="2800" u="none" strike="noStrike" dirty="0" err="1">
                          <a:effectLst/>
                        </a:rPr>
                        <a:t>transfer</a:t>
                      </a:r>
                      <a:r>
                        <a:rPr lang="fr-FR" sz="2800" u="none" strike="noStrike" dirty="0">
                          <a:effectLst/>
                        </a:rPr>
                        <a:t> </a:t>
                      </a:r>
                      <a:endParaRPr lang="fr-FR"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algn="r" fontAlgn="b"/>
                      <a:r>
                        <a:rPr lang="en-GB" sz="2800" u="none" strike="noStrike" dirty="0">
                          <a:effectLst/>
                        </a:rPr>
                        <a:t>18</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tc>
                  <a:txBody>
                    <a:bodyPr/>
                    <a:lstStyle/>
                    <a:p>
                      <a:pPr algn="r" fontAlgn="b"/>
                      <a:r>
                        <a:rPr lang="en-GB" sz="2800" u="none" strike="noStrike" dirty="0">
                          <a:effectLst/>
                        </a:rPr>
                        <a:t>51%</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360000" marT="9525" marB="0" anchor="ctr"/>
                </a:tc>
                <a:extLst>
                  <a:ext uri="{0D108BD9-81ED-4DB2-BD59-A6C34878D82A}">
                    <a16:rowId xmlns:a16="http://schemas.microsoft.com/office/drawing/2014/main" val="3153138528"/>
                  </a:ext>
                </a:extLst>
              </a:tr>
            </a:tbl>
          </a:graphicData>
        </a:graphic>
      </p:graphicFrame>
    </p:spTree>
    <p:extLst>
      <p:ext uri="{BB962C8B-B14F-4D97-AF65-F5344CB8AC3E}">
        <p14:creationId xmlns:p14="http://schemas.microsoft.com/office/powerpoint/2010/main" val="4196420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198" y="188640"/>
            <a:ext cx="8229600" cy="1143000"/>
          </a:xfrm>
        </p:spPr>
        <p:txBody>
          <a:bodyPr>
            <a:normAutofit/>
          </a:bodyPr>
          <a:lstStyle/>
          <a:p>
            <a:r>
              <a:rPr lang="fr-FR" dirty="0"/>
              <a:t>Résultats: Projets – choix de thématiques</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22</a:t>
            </a:fld>
            <a:endParaRPr lang="fr-FR" altLang="fr-FR" dirty="0"/>
          </a:p>
        </p:txBody>
      </p:sp>
      <p:graphicFrame>
        <p:nvGraphicFramePr>
          <p:cNvPr id="7" name="Table 6"/>
          <p:cNvGraphicFramePr>
            <a:graphicFrameLocks noGrp="1"/>
          </p:cNvGraphicFramePr>
          <p:nvPr>
            <p:extLst>
              <p:ext uri="{D42A27DB-BD31-4B8C-83A1-F6EECF244321}">
                <p14:modId xmlns:p14="http://schemas.microsoft.com/office/powerpoint/2010/main" val="1558535695"/>
              </p:ext>
            </p:extLst>
          </p:nvPr>
        </p:nvGraphicFramePr>
        <p:xfrm>
          <a:off x="467544" y="1421083"/>
          <a:ext cx="8208910" cy="4401615"/>
        </p:xfrm>
        <a:graphic>
          <a:graphicData uri="http://schemas.openxmlformats.org/drawingml/2006/table">
            <a:tbl>
              <a:tblPr>
                <a:tableStyleId>{08FB837D-C827-4EFA-A057-4D05807E0F7C}</a:tableStyleId>
              </a:tblPr>
              <a:tblGrid>
                <a:gridCol w="792206">
                  <a:extLst>
                    <a:ext uri="{9D8B030D-6E8A-4147-A177-3AD203B41FA5}">
                      <a16:colId xmlns:a16="http://schemas.microsoft.com/office/drawing/2014/main" val="402951824"/>
                    </a:ext>
                  </a:extLst>
                </a:gridCol>
                <a:gridCol w="5184457">
                  <a:extLst>
                    <a:ext uri="{9D8B030D-6E8A-4147-A177-3AD203B41FA5}">
                      <a16:colId xmlns:a16="http://schemas.microsoft.com/office/drawing/2014/main" val="78260931"/>
                    </a:ext>
                  </a:extLst>
                </a:gridCol>
                <a:gridCol w="941495">
                  <a:extLst>
                    <a:ext uri="{9D8B030D-6E8A-4147-A177-3AD203B41FA5}">
                      <a16:colId xmlns:a16="http://schemas.microsoft.com/office/drawing/2014/main" val="800630504"/>
                    </a:ext>
                  </a:extLst>
                </a:gridCol>
                <a:gridCol w="1290752">
                  <a:extLst>
                    <a:ext uri="{9D8B030D-6E8A-4147-A177-3AD203B41FA5}">
                      <a16:colId xmlns:a16="http://schemas.microsoft.com/office/drawing/2014/main" val="851799049"/>
                    </a:ext>
                  </a:extLst>
                </a:gridCol>
              </a:tblGrid>
              <a:tr h="880323">
                <a:tc>
                  <a:txBody>
                    <a:bodyPr/>
                    <a:lstStyle/>
                    <a:p>
                      <a:pPr algn="ctr" fontAlgn="b"/>
                      <a:r>
                        <a:rPr lang="en-GB" sz="2800" u="none" strike="noStrike" dirty="0">
                          <a:effectLst/>
                        </a:rPr>
                        <a:t>1</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smtClean="0">
                          <a:effectLst/>
                        </a:rPr>
                        <a:t>EM,</a:t>
                      </a:r>
                      <a:r>
                        <a:rPr lang="en-GB" sz="2800" u="none" strike="noStrike" baseline="0" dirty="0" smtClean="0">
                          <a:effectLst/>
                        </a:rPr>
                        <a:t> </a:t>
                      </a:r>
                      <a:r>
                        <a:rPr lang="en-GB" sz="2800" u="none" strike="noStrike" baseline="0" dirty="0" err="1" smtClean="0">
                          <a:effectLst/>
                        </a:rPr>
                        <a:t>matière</a:t>
                      </a:r>
                      <a:r>
                        <a:rPr lang="en-GB" sz="2800" u="none" strike="noStrike" baseline="0" dirty="0" smtClean="0">
                          <a:effectLst/>
                        </a:rPr>
                        <a:t> </a:t>
                      </a:r>
                      <a:r>
                        <a:rPr lang="en-GB" sz="2800" u="none" strike="noStrike" baseline="0" dirty="0" err="1" smtClean="0">
                          <a:effectLst/>
                        </a:rPr>
                        <a:t>scolaire</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8</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12%</a:t>
                      </a:r>
                    </a:p>
                  </a:txBody>
                  <a:tcPr marL="9525" marR="360000" marT="9525" marB="0" anchor="ctr"/>
                </a:tc>
                <a:extLst>
                  <a:ext uri="{0D108BD9-81ED-4DB2-BD59-A6C34878D82A}">
                    <a16:rowId xmlns:a16="http://schemas.microsoft.com/office/drawing/2014/main" val="3160240505"/>
                  </a:ext>
                </a:extLst>
              </a:tr>
              <a:tr h="880323">
                <a:tc>
                  <a:txBody>
                    <a:bodyPr/>
                    <a:lstStyle/>
                    <a:p>
                      <a:pPr algn="ctr" fontAlgn="b"/>
                      <a:r>
                        <a:rPr lang="en-GB" sz="2800" u="none" strike="noStrike" dirty="0">
                          <a:effectLst/>
                        </a:rPr>
                        <a:t>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err="1">
                          <a:effectLst/>
                        </a:rPr>
                        <a:t>Transdisciplinarité</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9</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13%</a:t>
                      </a:r>
                    </a:p>
                  </a:txBody>
                  <a:tcPr marL="9525" marR="360000" marT="9525" marB="0" anchor="ctr"/>
                </a:tc>
                <a:extLst>
                  <a:ext uri="{0D108BD9-81ED-4DB2-BD59-A6C34878D82A}">
                    <a16:rowId xmlns:a16="http://schemas.microsoft.com/office/drawing/2014/main" val="2395274275"/>
                  </a:ext>
                </a:extLst>
              </a:tr>
              <a:tr h="880323">
                <a:tc>
                  <a:txBody>
                    <a:bodyPr/>
                    <a:lstStyle/>
                    <a:p>
                      <a:pPr algn="ctr" fontAlgn="b"/>
                      <a:r>
                        <a:rPr lang="en-GB" sz="2800" u="none" strike="noStrike" dirty="0">
                          <a:effectLst/>
                        </a:rPr>
                        <a:t>3</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Multi- / </a:t>
                      </a:r>
                      <a:r>
                        <a:rPr lang="en-GB" sz="2800" u="none" strike="noStrike" dirty="0" err="1">
                          <a:effectLst/>
                        </a:rPr>
                        <a:t>pluridisciplinarité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25</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36%</a:t>
                      </a:r>
                    </a:p>
                  </a:txBody>
                  <a:tcPr marL="9525" marR="360000" marT="9525" marB="0" anchor="ctr"/>
                </a:tc>
                <a:extLst>
                  <a:ext uri="{0D108BD9-81ED-4DB2-BD59-A6C34878D82A}">
                    <a16:rowId xmlns:a16="http://schemas.microsoft.com/office/drawing/2014/main" val="194778739"/>
                  </a:ext>
                </a:extLst>
              </a:tr>
              <a:tr h="880323">
                <a:tc>
                  <a:txBody>
                    <a:bodyPr/>
                    <a:lstStyle/>
                    <a:p>
                      <a:pPr algn="ctr" fontAlgn="b"/>
                      <a:r>
                        <a:rPr lang="en-GB" sz="2800" u="none" strike="noStrike" dirty="0">
                          <a:effectLst/>
                        </a:rPr>
                        <a:t>4</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 </a:t>
                      </a:r>
                      <a:r>
                        <a:rPr lang="en-GB" sz="2800" u="none" strike="noStrike" dirty="0" err="1">
                          <a:effectLst/>
                        </a:rPr>
                        <a:t>Intradisciplinarité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3</a:t>
                      </a:r>
                    </a:p>
                  </a:txBody>
                  <a:tcPr marL="9525" marR="360000"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4%</a:t>
                      </a:r>
                    </a:p>
                  </a:txBody>
                  <a:tcPr marL="9525" marR="360000" marT="9525" marB="0" anchor="ctr"/>
                </a:tc>
                <a:extLst>
                  <a:ext uri="{0D108BD9-81ED-4DB2-BD59-A6C34878D82A}">
                    <a16:rowId xmlns:a16="http://schemas.microsoft.com/office/drawing/2014/main" val="3359404951"/>
                  </a:ext>
                </a:extLst>
              </a:tr>
              <a:tr h="880323">
                <a:tc>
                  <a:txBody>
                    <a:bodyPr/>
                    <a:lstStyle/>
                    <a:p>
                      <a:pPr algn="ctr" fontAlgn="b"/>
                      <a:r>
                        <a:rPr lang="en-GB" sz="2800" u="none" strike="noStrike" dirty="0">
                          <a:effectLst/>
                        </a:rPr>
                        <a:t>5</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fr-FR" sz="2800" u="none" strike="noStrike" dirty="0">
                          <a:effectLst/>
                        </a:rPr>
                        <a:t>Musique et effets de </a:t>
                      </a:r>
                      <a:r>
                        <a:rPr lang="fr-FR" sz="2800" u="none" strike="noStrike" dirty="0" err="1">
                          <a:effectLst/>
                        </a:rPr>
                        <a:t>transfer</a:t>
                      </a:r>
                      <a:r>
                        <a:rPr lang="fr-FR" sz="2800" u="none" strike="noStrike" dirty="0">
                          <a:effectLst/>
                        </a:rPr>
                        <a:t> </a:t>
                      </a:r>
                      <a:endParaRPr lang="fr-FR"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24</a:t>
                      </a:r>
                    </a:p>
                  </a:txBody>
                  <a:tcPr marL="9525" marR="360000"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35%</a:t>
                      </a:r>
                    </a:p>
                  </a:txBody>
                  <a:tcPr marL="9525" marR="360000" marT="9525" marB="0" anchor="ctr"/>
                </a:tc>
                <a:extLst>
                  <a:ext uri="{0D108BD9-81ED-4DB2-BD59-A6C34878D82A}">
                    <a16:rowId xmlns:a16="http://schemas.microsoft.com/office/drawing/2014/main" val="3153138528"/>
                  </a:ext>
                </a:extLst>
              </a:tr>
            </a:tbl>
          </a:graphicData>
        </a:graphic>
      </p:graphicFrame>
    </p:spTree>
    <p:extLst>
      <p:ext uri="{BB962C8B-B14F-4D97-AF65-F5344CB8AC3E}">
        <p14:creationId xmlns:p14="http://schemas.microsoft.com/office/powerpoint/2010/main" val="24540565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198" y="188640"/>
            <a:ext cx="8229600" cy="1143000"/>
          </a:xfrm>
        </p:spPr>
        <p:txBody>
          <a:bodyPr>
            <a:normAutofit/>
          </a:bodyPr>
          <a:lstStyle/>
          <a:p>
            <a:r>
              <a:rPr lang="fr-FR" dirty="0"/>
              <a:t>Résultats: Thèses et </a:t>
            </a:r>
            <a:r>
              <a:rPr lang="fr-FR" dirty="0" smtClean="0"/>
              <a:t>projets de stage</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23</a:t>
            </a:fld>
            <a:endParaRPr lang="fr-FR" altLang="fr-FR" dirty="0"/>
          </a:p>
        </p:txBody>
      </p:sp>
      <p:graphicFrame>
        <p:nvGraphicFramePr>
          <p:cNvPr id="7" name="Table 6"/>
          <p:cNvGraphicFramePr>
            <a:graphicFrameLocks noGrp="1"/>
          </p:cNvGraphicFramePr>
          <p:nvPr>
            <p:extLst>
              <p:ext uri="{D42A27DB-BD31-4B8C-83A1-F6EECF244321}">
                <p14:modId xmlns:p14="http://schemas.microsoft.com/office/powerpoint/2010/main" val="4208807517"/>
              </p:ext>
            </p:extLst>
          </p:nvPr>
        </p:nvGraphicFramePr>
        <p:xfrm>
          <a:off x="467544" y="1421083"/>
          <a:ext cx="8208910" cy="4401615"/>
        </p:xfrm>
        <a:graphic>
          <a:graphicData uri="http://schemas.openxmlformats.org/drawingml/2006/table">
            <a:tbl>
              <a:tblPr>
                <a:tableStyleId>{08FB837D-C827-4EFA-A057-4D05807E0F7C}</a:tableStyleId>
              </a:tblPr>
              <a:tblGrid>
                <a:gridCol w="792206">
                  <a:extLst>
                    <a:ext uri="{9D8B030D-6E8A-4147-A177-3AD203B41FA5}">
                      <a16:colId xmlns:a16="http://schemas.microsoft.com/office/drawing/2014/main" val="402951824"/>
                    </a:ext>
                  </a:extLst>
                </a:gridCol>
                <a:gridCol w="5184457">
                  <a:extLst>
                    <a:ext uri="{9D8B030D-6E8A-4147-A177-3AD203B41FA5}">
                      <a16:colId xmlns:a16="http://schemas.microsoft.com/office/drawing/2014/main" val="78260931"/>
                    </a:ext>
                  </a:extLst>
                </a:gridCol>
                <a:gridCol w="941495">
                  <a:extLst>
                    <a:ext uri="{9D8B030D-6E8A-4147-A177-3AD203B41FA5}">
                      <a16:colId xmlns:a16="http://schemas.microsoft.com/office/drawing/2014/main" val="800630504"/>
                    </a:ext>
                  </a:extLst>
                </a:gridCol>
                <a:gridCol w="1290752">
                  <a:extLst>
                    <a:ext uri="{9D8B030D-6E8A-4147-A177-3AD203B41FA5}">
                      <a16:colId xmlns:a16="http://schemas.microsoft.com/office/drawing/2014/main" val="851799049"/>
                    </a:ext>
                  </a:extLst>
                </a:gridCol>
              </a:tblGrid>
              <a:tr h="880323">
                <a:tc>
                  <a:txBody>
                    <a:bodyPr/>
                    <a:lstStyle/>
                    <a:p>
                      <a:pPr algn="ctr" fontAlgn="b"/>
                      <a:r>
                        <a:rPr lang="en-GB" sz="2800" u="none" strike="noStrike" dirty="0">
                          <a:effectLst/>
                        </a:rPr>
                        <a:t>1</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smtClean="0">
                          <a:effectLst/>
                        </a:rPr>
                        <a:t>EM,</a:t>
                      </a:r>
                      <a:r>
                        <a:rPr lang="en-GB" sz="2800" u="none" strike="noStrike" baseline="0" dirty="0" smtClean="0">
                          <a:effectLst/>
                        </a:rPr>
                        <a:t> </a:t>
                      </a:r>
                      <a:r>
                        <a:rPr lang="en-GB" sz="2800" u="none" strike="noStrike" baseline="0" dirty="0" err="1" smtClean="0">
                          <a:effectLst/>
                        </a:rPr>
                        <a:t>matière</a:t>
                      </a:r>
                      <a:r>
                        <a:rPr lang="en-GB" sz="2800" u="none" strike="noStrike" baseline="0" dirty="0" smtClean="0">
                          <a:effectLst/>
                        </a:rPr>
                        <a:t> </a:t>
                      </a:r>
                      <a:r>
                        <a:rPr lang="en-GB" sz="2800" u="none" strike="noStrike" baseline="0" dirty="0" err="1" smtClean="0">
                          <a:effectLst/>
                        </a:rPr>
                        <a:t>scolaire</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15</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14%</a:t>
                      </a:r>
                    </a:p>
                  </a:txBody>
                  <a:tcPr marL="9525" marR="360000" marT="9525" marB="0" anchor="ctr"/>
                </a:tc>
                <a:extLst>
                  <a:ext uri="{0D108BD9-81ED-4DB2-BD59-A6C34878D82A}">
                    <a16:rowId xmlns:a16="http://schemas.microsoft.com/office/drawing/2014/main" val="3160240505"/>
                  </a:ext>
                </a:extLst>
              </a:tr>
              <a:tr h="880323">
                <a:tc>
                  <a:txBody>
                    <a:bodyPr/>
                    <a:lstStyle/>
                    <a:p>
                      <a:pPr algn="ctr" fontAlgn="b"/>
                      <a:r>
                        <a:rPr lang="en-GB" sz="2800" u="none" strike="noStrike" dirty="0">
                          <a:effectLst/>
                        </a:rPr>
                        <a:t>2</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err="1">
                          <a:effectLst/>
                        </a:rPr>
                        <a:t>Transdisciplinarité</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11</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11%</a:t>
                      </a:r>
                    </a:p>
                  </a:txBody>
                  <a:tcPr marL="9525" marR="360000" marT="9525" marB="0" anchor="ctr"/>
                </a:tc>
                <a:extLst>
                  <a:ext uri="{0D108BD9-81ED-4DB2-BD59-A6C34878D82A}">
                    <a16:rowId xmlns:a16="http://schemas.microsoft.com/office/drawing/2014/main" val="2395274275"/>
                  </a:ext>
                </a:extLst>
              </a:tr>
              <a:tr h="880323">
                <a:tc>
                  <a:txBody>
                    <a:bodyPr/>
                    <a:lstStyle/>
                    <a:p>
                      <a:pPr algn="ctr" fontAlgn="b"/>
                      <a:r>
                        <a:rPr lang="en-GB" sz="2800" u="none" strike="noStrike" dirty="0">
                          <a:effectLst/>
                        </a:rPr>
                        <a:t>3</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Multi- / </a:t>
                      </a:r>
                      <a:r>
                        <a:rPr lang="en-GB" sz="2800" u="none" strike="noStrike" dirty="0" err="1">
                          <a:effectLst/>
                        </a:rPr>
                        <a:t>pluridisciplinarité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30</a:t>
                      </a:r>
                    </a:p>
                  </a:txBody>
                  <a:tcPr marL="9525" marR="360000"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29%</a:t>
                      </a:r>
                    </a:p>
                  </a:txBody>
                  <a:tcPr marL="9525" marR="360000" marT="9525" marB="0" anchor="ctr"/>
                </a:tc>
                <a:extLst>
                  <a:ext uri="{0D108BD9-81ED-4DB2-BD59-A6C34878D82A}">
                    <a16:rowId xmlns:a16="http://schemas.microsoft.com/office/drawing/2014/main" val="194778739"/>
                  </a:ext>
                </a:extLst>
              </a:tr>
              <a:tr h="880323">
                <a:tc>
                  <a:txBody>
                    <a:bodyPr/>
                    <a:lstStyle/>
                    <a:p>
                      <a:pPr algn="ctr" fontAlgn="b"/>
                      <a:r>
                        <a:rPr lang="en-GB" sz="2800" u="none" strike="noStrike" dirty="0">
                          <a:effectLst/>
                        </a:rPr>
                        <a:t>4</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en-GB" sz="2800" u="none" strike="noStrike" dirty="0">
                          <a:effectLst/>
                        </a:rPr>
                        <a:t>« </a:t>
                      </a:r>
                      <a:r>
                        <a:rPr lang="en-GB" sz="2800" u="none" strike="noStrike" dirty="0" err="1">
                          <a:effectLst/>
                        </a:rPr>
                        <a:t>Intradisciplinarité</a:t>
                      </a:r>
                      <a:r>
                        <a:rPr lang="en-GB" sz="2800" u="none" strike="noStrike" dirty="0">
                          <a:effectLst/>
                        </a:rPr>
                        <a:t> »</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6</a:t>
                      </a:r>
                    </a:p>
                  </a:txBody>
                  <a:tcPr marL="9525" marR="360000"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6%</a:t>
                      </a:r>
                    </a:p>
                  </a:txBody>
                  <a:tcPr marL="9525" marR="360000" marT="9525" marB="0" anchor="ctr"/>
                </a:tc>
                <a:extLst>
                  <a:ext uri="{0D108BD9-81ED-4DB2-BD59-A6C34878D82A}">
                    <a16:rowId xmlns:a16="http://schemas.microsoft.com/office/drawing/2014/main" val="3359404951"/>
                  </a:ext>
                </a:extLst>
              </a:tr>
              <a:tr h="880323">
                <a:tc>
                  <a:txBody>
                    <a:bodyPr/>
                    <a:lstStyle/>
                    <a:p>
                      <a:pPr algn="ctr" fontAlgn="b"/>
                      <a:r>
                        <a:rPr lang="en-GB" sz="2800" u="none" strike="noStrike" dirty="0">
                          <a:effectLst/>
                        </a:rPr>
                        <a:t>5</a:t>
                      </a:r>
                      <a:endParaRPr lang="en-GB" sz="28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l" fontAlgn="b"/>
                      <a:r>
                        <a:rPr lang="fr-FR" sz="2800" u="none" strike="noStrike" dirty="0">
                          <a:effectLst/>
                        </a:rPr>
                        <a:t>Musique et effets de </a:t>
                      </a:r>
                      <a:r>
                        <a:rPr lang="fr-FR" sz="2800" u="none" strike="noStrike" dirty="0" err="1">
                          <a:effectLst/>
                        </a:rPr>
                        <a:t>transfer</a:t>
                      </a:r>
                      <a:r>
                        <a:rPr lang="fr-FR" sz="2800" u="none" strike="noStrike" dirty="0">
                          <a:effectLst/>
                        </a:rPr>
                        <a:t> </a:t>
                      </a:r>
                      <a:endParaRPr lang="fr-FR" sz="2800" b="0" i="0" u="none" strike="noStrike" dirty="0">
                        <a:solidFill>
                          <a:srgbClr val="000000"/>
                        </a:solidFill>
                        <a:effectLst/>
                        <a:latin typeface="Arial" panose="020B0604020202020204" pitchFamily="34" charset="0"/>
                        <a:cs typeface="Arial" panose="020B0604020202020204" pitchFamily="34" charset="0"/>
                      </a:endParaRPr>
                    </a:p>
                  </a:txBody>
                  <a:tcPr marL="180000" marR="9525" marT="9525" marB="0" anchor="ctr"/>
                </a:tc>
                <a:tc>
                  <a:txBody>
                    <a:bodyPr/>
                    <a:lstStyle/>
                    <a:p>
                      <a:pPr marL="0" algn="r" defTabSz="914400" rtl="0" eaLnBrk="1" fontAlgn="b" latinLnBrk="0" hangingPunct="1"/>
                      <a:r>
                        <a:rPr lang="en-GB" sz="2800" u="none" strike="noStrike" kern="1200">
                          <a:solidFill>
                            <a:schemeClr val="dk1"/>
                          </a:solidFill>
                          <a:effectLst/>
                          <a:latin typeface="+mn-lt"/>
                          <a:ea typeface="+mn-ea"/>
                          <a:cs typeface="+mn-cs"/>
                        </a:rPr>
                        <a:t>42</a:t>
                      </a:r>
                    </a:p>
                  </a:txBody>
                  <a:tcPr marL="9525" marR="360000" marT="9525" marB="0" anchor="ctr"/>
                </a:tc>
                <a:tc>
                  <a:txBody>
                    <a:bodyPr/>
                    <a:lstStyle/>
                    <a:p>
                      <a:pPr marL="0" algn="r" defTabSz="914400" rtl="0" eaLnBrk="1" fontAlgn="b" latinLnBrk="0" hangingPunct="1"/>
                      <a:r>
                        <a:rPr lang="en-GB" sz="2800" u="none" strike="noStrike" kern="1200" dirty="0">
                          <a:solidFill>
                            <a:schemeClr val="dk1"/>
                          </a:solidFill>
                          <a:effectLst/>
                          <a:latin typeface="+mn-lt"/>
                          <a:ea typeface="+mn-ea"/>
                          <a:cs typeface="+mn-cs"/>
                        </a:rPr>
                        <a:t>40%</a:t>
                      </a:r>
                    </a:p>
                  </a:txBody>
                  <a:tcPr marL="9525" marR="360000" marT="9525" marB="0" anchor="ctr"/>
                </a:tc>
                <a:extLst>
                  <a:ext uri="{0D108BD9-81ED-4DB2-BD59-A6C34878D82A}">
                    <a16:rowId xmlns:a16="http://schemas.microsoft.com/office/drawing/2014/main" val="3153138528"/>
                  </a:ext>
                </a:extLst>
              </a:tr>
            </a:tbl>
          </a:graphicData>
        </a:graphic>
      </p:graphicFrame>
    </p:spTree>
    <p:extLst>
      <p:ext uri="{BB962C8B-B14F-4D97-AF65-F5344CB8AC3E}">
        <p14:creationId xmlns:p14="http://schemas.microsoft.com/office/powerpoint/2010/main" val="20798210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Conclusions</a:t>
            </a:r>
            <a:r>
              <a:rPr lang="de-DE" dirty="0"/>
              <a:t> </a:t>
            </a:r>
          </a:p>
        </p:txBody>
      </p:sp>
      <p:sp>
        <p:nvSpPr>
          <p:cNvPr id="3" name="Inhaltsplatzhalter 2"/>
          <p:cNvSpPr>
            <a:spLocks noGrp="1"/>
          </p:cNvSpPr>
          <p:nvPr>
            <p:ph idx="1"/>
          </p:nvPr>
        </p:nvSpPr>
        <p:spPr>
          <a:xfrm>
            <a:off x="457200" y="1600200"/>
            <a:ext cx="8229600" cy="4853136"/>
          </a:xfrm>
        </p:spPr>
        <p:txBody>
          <a:bodyPr anchor="ctr">
            <a:normAutofit fontScale="92500" lnSpcReduction="20000"/>
          </a:bodyPr>
          <a:lstStyle/>
          <a:p>
            <a:r>
              <a:rPr lang="fr-FR" dirty="0" smtClean="0"/>
              <a:t>EM comme matière scolaire = impopulaire</a:t>
            </a:r>
          </a:p>
          <a:p>
            <a:pPr lvl="1"/>
            <a:r>
              <a:rPr lang="fr-FR" dirty="0" smtClean="0"/>
              <a:t>chanter </a:t>
            </a:r>
            <a:r>
              <a:rPr lang="fr-FR" dirty="0"/>
              <a:t>devant/avec les élèves </a:t>
            </a:r>
            <a:endParaRPr lang="fr-FR" dirty="0" smtClean="0"/>
          </a:p>
          <a:p>
            <a:pPr marL="457200" lvl="1" indent="0">
              <a:buNone/>
            </a:pPr>
            <a:r>
              <a:rPr lang="fr-FR" dirty="0"/>
              <a:t>	</a:t>
            </a:r>
            <a:r>
              <a:rPr lang="fr-FR" dirty="0" smtClean="0"/>
              <a:t>=&gt; </a:t>
            </a:r>
            <a:r>
              <a:rPr lang="fr-FR" dirty="0"/>
              <a:t>l'angoisse </a:t>
            </a:r>
            <a:r>
              <a:rPr lang="fr-FR" dirty="0" smtClean="0"/>
              <a:t>face à </a:t>
            </a:r>
            <a:r>
              <a:rPr lang="fr-FR" dirty="0"/>
              <a:t>la tâche</a:t>
            </a:r>
          </a:p>
          <a:p>
            <a:r>
              <a:rPr lang="fr-FR" dirty="0"/>
              <a:t>Cours de musique « </a:t>
            </a:r>
            <a:r>
              <a:rPr lang="fr-FR" dirty="0" err="1"/>
              <a:t>intradisciplinaire</a:t>
            </a:r>
            <a:r>
              <a:rPr lang="fr-FR" dirty="0"/>
              <a:t> » </a:t>
            </a:r>
            <a:r>
              <a:rPr lang="fr-FR" dirty="0" smtClean="0"/>
              <a:t>=</a:t>
            </a:r>
            <a:r>
              <a:rPr lang="fr-FR" dirty="0"/>
              <a:t/>
            </a:r>
            <a:br>
              <a:rPr lang="fr-FR" dirty="0"/>
            </a:br>
            <a:r>
              <a:rPr lang="fr-FR" dirty="0"/>
              <a:t>impopulaire </a:t>
            </a:r>
          </a:p>
          <a:p>
            <a:pPr marL="0" indent="0">
              <a:buNone/>
            </a:pPr>
            <a:r>
              <a:rPr lang="fr-FR" dirty="0" smtClean="0"/>
              <a:t>	=&gt; l'angoisse face à </a:t>
            </a:r>
            <a:r>
              <a:rPr lang="fr-FR" dirty="0"/>
              <a:t>la tâche</a:t>
            </a:r>
          </a:p>
          <a:p>
            <a:pPr>
              <a:lnSpc>
                <a:spcPct val="120000"/>
              </a:lnSpc>
            </a:pPr>
            <a:r>
              <a:rPr lang="fr-FR" dirty="0" smtClean="0"/>
              <a:t>Effets de </a:t>
            </a:r>
            <a:r>
              <a:rPr lang="fr-FR" dirty="0" err="1" smtClean="0"/>
              <a:t>transfer</a:t>
            </a:r>
            <a:r>
              <a:rPr lang="fr-FR" dirty="0" smtClean="0"/>
              <a:t>: la </a:t>
            </a:r>
            <a:r>
              <a:rPr lang="fr-FR" dirty="0"/>
              <a:t>musique comme moyen d'atteindre un objectif extra-musical </a:t>
            </a:r>
            <a:r>
              <a:rPr lang="fr-FR" dirty="0" smtClean="0"/>
              <a:t>constitue une catégorie plus importante </a:t>
            </a:r>
            <a:r>
              <a:rPr lang="fr-FR" dirty="0"/>
              <a:t>que les « </a:t>
            </a:r>
            <a:r>
              <a:rPr lang="fr-FR" dirty="0" err="1"/>
              <a:t>disciplinarités</a:t>
            </a:r>
            <a:r>
              <a:rPr lang="fr-FR" dirty="0"/>
              <a:t> »</a:t>
            </a:r>
          </a:p>
        </p:txBody>
      </p:sp>
      <p:sp>
        <p:nvSpPr>
          <p:cNvPr id="4" name="Fußzeilenplatzhalter 3"/>
          <p:cNvSpPr>
            <a:spLocks noGrp="1"/>
          </p:cNvSpPr>
          <p:nvPr>
            <p:ph type="ftr" sz="quarter" idx="11"/>
          </p:nvPr>
        </p:nvSpPr>
        <p:spPr/>
        <p:txBody>
          <a:bodyPr/>
          <a:lstStyle/>
          <a:p>
            <a:endParaRPr lang="de-DE" altLang="fr-FR" dirty="0"/>
          </a:p>
        </p:txBody>
      </p:sp>
      <p:sp>
        <p:nvSpPr>
          <p:cNvPr id="5" name="Foliennummernplatzhalter 4"/>
          <p:cNvSpPr>
            <a:spLocks noGrp="1"/>
          </p:cNvSpPr>
          <p:nvPr>
            <p:ph type="sldNum" sz="quarter" idx="12"/>
          </p:nvPr>
        </p:nvSpPr>
        <p:spPr/>
        <p:txBody>
          <a:bodyPr/>
          <a:lstStyle/>
          <a:p>
            <a:fld id="{94DDF779-049D-4D45-8638-FD0C66CBAEE0}" type="slidenum">
              <a:rPr lang="de-DE" altLang="fr-FR" smtClean="0"/>
              <a:pPr/>
              <a:t>24</a:t>
            </a:fld>
            <a:endParaRPr lang="de-DE" altLang="fr-FR" dirty="0"/>
          </a:p>
        </p:txBody>
      </p:sp>
    </p:spTree>
    <p:extLst>
      <p:ext uri="{BB962C8B-B14F-4D97-AF65-F5344CB8AC3E}">
        <p14:creationId xmlns:p14="http://schemas.microsoft.com/office/powerpoint/2010/main" val="1748582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smtClean="0"/>
              <a:t>Conclusions </a:t>
            </a:r>
            <a:endParaRPr lang="fr-FR" dirty="0"/>
          </a:p>
        </p:txBody>
      </p:sp>
      <p:sp>
        <p:nvSpPr>
          <p:cNvPr id="3" name="Inhaltsplatzhalter 2"/>
          <p:cNvSpPr>
            <a:spLocks noGrp="1"/>
          </p:cNvSpPr>
          <p:nvPr>
            <p:ph idx="1"/>
          </p:nvPr>
        </p:nvSpPr>
        <p:spPr>
          <a:xfrm>
            <a:off x="457200" y="1342377"/>
            <a:ext cx="8229600" cy="497811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normAutofit fontScale="92500" lnSpcReduction="20000"/>
          </a:bodyPr>
          <a:lstStyle/>
          <a:p>
            <a:r>
              <a:rPr lang="fr-FR" dirty="0"/>
              <a:t>Difficultés de subordonner les thématiques sous l’une des catégories telles qu’elles sont définies par la théorie</a:t>
            </a:r>
          </a:p>
          <a:p>
            <a:r>
              <a:rPr lang="fr-FR" dirty="0"/>
              <a:t>Nécessité d’introduire deux nouvelles catégorie :</a:t>
            </a:r>
          </a:p>
          <a:p>
            <a:pPr lvl="1"/>
            <a:r>
              <a:rPr lang="fr-FR" dirty="0" smtClean="0"/>
              <a:t>« </a:t>
            </a:r>
            <a:r>
              <a:rPr lang="fr-FR" dirty="0" err="1" smtClean="0">
                <a:solidFill>
                  <a:srgbClr val="FF0000"/>
                </a:solidFill>
              </a:rPr>
              <a:t>Intradisciplinarité</a:t>
            </a:r>
            <a:r>
              <a:rPr lang="fr-FR" dirty="0" smtClean="0"/>
              <a:t> »</a:t>
            </a:r>
          </a:p>
          <a:p>
            <a:pPr lvl="1"/>
            <a:r>
              <a:rPr lang="fr-FR" dirty="0" smtClean="0"/>
              <a:t>Les </a:t>
            </a:r>
            <a:r>
              <a:rPr lang="fr-FR" dirty="0" smtClean="0">
                <a:solidFill>
                  <a:srgbClr val="FF0000"/>
                </a:solidFill>
              </a:rPr>
              <a:t>effets </a:t>
            </a:r>
            <a:r>
              <a:rPr lang="fr-FR" dirty="0">
                <a:solidFill>
                  <a:srgbClr val="FF0000"/>
                </a:solidFill>
              </a:rPr>
              <a:t>de transferts</a:t>
            </a:r>
          </a:p>
          <a:p>
            <a:r>
              <a:rPr lang="fr-FR" dirty="0"/>
              <a:t>La musique comme matière scolaire proprement dite est devenue peu attractive, mais acceptée pour des projets </a:t>
            </a:r>
            <a:r>
              <a:rPr lang="fr-FR" dirty="0" err="1"/>
              <a:t>trans</a:t>
            </a:r>
            <a:r>
              <a:rPr lang="fr-FR" dirty="0"/>
              <a:t>-/multi-/</a:t>
            </a:r>
            <a:r>
              <a:rPr lang="fr-FR" dirty="0" err="1"/>
              <a:t>plur</a:t>
            </a:r>
            <a:r>
              <a:rPr lang="fr-FR" dirty="0"/>
              <a:t>-/ « </a:t>
            </a:r>
            <a:r>
              <a:rPr lang="fr-FR" dirty="0" err="1"/>
              <a:t>intra-»disciplinaires</a:t>
            </a:r>
            <a:r>
              <a:rPr lang="fr-FR" dirty="0"/>
              <a:t> et des effets de </a:t>
            </a:r>
            <a:r>
              <a:rPr lang="fr-FR" dirty="0" err="1"/>
              <a:t>transfer</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25</a:t>
            </a:fld>
            <a:endParaRPr lang="fr-FR" altLang="fr-FR" dirty="0"/>
          </a:p>
        </p:txBody>
      </p:sp>
    </p:spTree>
    <p:extLst>
      <p:ext uri="{BB962C8B-B14F-4D97-AF65-F5344CB8AC3E}">
        <p14:creationId xmlns:p14="http://schemas.microsoft.com/office/powerpoint/2010/main" val="24518929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Conclusions</a:t>
            </a:r>
            <a:r>
              <a:rPr lang="de-DE" dirty="0"/>
              <a:t> </a:t>
            </a:r>
          </a:p>
        </p:txBody>
      </p:sp>
      <p:sp>
        <p:nvSpPr>
          <p:cNvPr id="3" name="Inhaltsplatzhalter 2"/>
          <p:cNvSpPr>
            <a:spLocks noGrp="1"/>
          </p:cNvSpPr>
          <p:nvPr>
            <p:ph idx="1"/>
          </p:nvPr>
        </p:nvSpPr>
        <p:spPr/>
        <p:txBody>
          <a:bodyPr anchor="ctr">
            <a:normAutofit fontScale="92500"/>
          </a:bodyPr>
          <a:lstStyle/>
          <a:p>
            <a:r>
              <a:rPr lang="fr-FR" dirty="0"/>
              <a:t>Enseignant généraliste plus orienté vers la transdisciplinarité?</a:t>
            </a:r>
          </a:p>
          <a:p>
            <a:pPr lvl="1"/>
            <a:r>
              <a:rPr lang="fr-FR" dirty="0" smtClean="0"/>
              <a:t>La transcendance de l’EM comme matière scolaire s’est avérée comme chance en vue surmonter l’angoisse…</a:t>
            </a:r>
          </a:p>
          <a:p>
            <a:pPr lvl="2">
              <a:buFont typeface="Wingdings" panose="05000000000000000000" pitchFamily="2" charset="2"/>
              <a:buChar char="§"/>
            </a:pPr>
            <a:r>
              <a:rPr lang="fr-FR" dirty="0" smtClean="0"/>
              <a:t>2/3 </a:t>
            </a:r>
            <a:r>
              <a:rPr lang="fr-FR" dirty="0"/>
              <a:t>favorables</a:t>
            </a:r>
          </a:p>
          <a:p>
            <a:pPr lvl="4">
              <a:buFont typeface="Calibri" panose="020F0502020204030204" pitchFamily="34" charset="0"/>
              <a:buChar char="»"/>
            </a:pPr>
            <a:r>
              <a:rPr lang="fr-FR" kern="1200" dirty="0">
                <a:latin typeface="Arial" charset="0"/>
                <a:ea typeface="ＭＳ Ｐゴシック" pitchFamily="-44" charset="-128"/>
              </a:rPr>
              <a:t>Holden/</a:t>
            </a:r>
            <a:r>
              <a:rPr lang="fr-FR" kern="1200" dirty="0" err="1">
                <a:latin typeface="Arial" charset="0"/>
                <a:ea typeface="ＭＳ Ｐゴシック" pitchFamily="-44" charset="-128"/>
              </a:rPr>
              <a:t>Button</a:t>
            </a:r>
            <a:r>
              <a:rPr lang="fr-FR" kern="1200" dirty="0">
                <a:latin typeface="Arial" charset="0"/>
                <a:ea typeface="ＭＳ Ｐゴシック" pitchFamily="-44" charset="-128"/>
              </a:rPr>
              <a:t> 2006, p. 32</a:t>
            </a:r>
          </a:p>
          <a:p>
            <a:pPr lvl="1"/>
            <a:r>
              <a:rPr lang="fr-FR" dirty="0"/>
              <a:t>… au détriment du cours de musique classique</a:t>
            </a:r>
          </a:p>
          <a:p>
            <a:pPr lvl="2">
              <a:buFont typeface="Wingdings" panose="05000000000000000000" pitchFamily="2" charset="2"/>
              <a:buChar char="§"/>
            </a:pPr>
            <a:r>
              <a:rPr lang="en-GB" dirty="0" smtClean="0"/>
              <a:t>≠ </a:t>
            </a:r>
            <a:r>
              <a:rPr lang="en-US" dirty="0" smtClean="0"/>
              <a:t>“</a:t>
            </a:r>
            <a:r>
              <a:rPr lang="en-US" dirty="0"/>
              <a:t>I can't do Music – so we just sing”</a:t>
            </a:r>
          </a:p>
          <a:p>
            <a:pPr lvl="4"/>
            <a:r>
              <a:rPr lang="en-US" dirty="0"/>
              <a:t> Davies (1984) </a:t>
            </a:r>
            <a:r>
              <a:rPr lang="fr-FR" dirty="0"/>
              <a:t>		</a:t>
            </a:r>
          </a:p>
        </p:txBody>
      </p:sp>
      <p:sp>
        <p:nvSpPr>
          <p:cNvPr id="4" name="Fußzeilenplatzhalter 3"/>
          <p:cNvSpPr>
            <a:spLocks noGrp="1"/>
          </p:cNvSpPr>
          <p:nvPr>
            <p:ph type="ftr" sz="quarter" idx="11"/>
          </p:nvPr>
        </p:nvSpPr>
        <p:spPr/>
        <p:txBody>
          <a:bodyPr/>
          <a:lstStyle/>
          <a:p>
            <a:endParaRPr lang="de-DE" altLang="fr-FR" dirty="0"/>
          </a:p>
        </p:txBody>
      </p:sp>
      <p:sp>
        <p:nvSpPr>
          <p:cNvPr id="5" name="Foliennummernplatzhalter 4"/>
          <p:cNvSpPr>
            <a:spLocks noGrp="1"/>
          </p:cNvSpPr>
          <p:nvPr>
            <p:ph type="sldNum" sz="quarter" idx="12"/>
          </p:nvPr>
        </p:nvSpPr>
        <p:spPr/>
        <p:txBody>
          <a:bodyPr/>
          <a:lstStyle/>
          <a:p>
            <a:fld id="{94DDF779-049D-4D45-8638-FD0C66CBAEE0}" type="slidenum">
              <a:rPr lang="de-DE" altLang="fr-FR" smtClean="0"/>
              <a:pPr/>
              <a:t>26</a:t>
            </a:fld>
            <a:endParaRPr lang="de-DE" altLang="fr-FR" dirty="0"/>
          </a:p>
        </p:txBody>
      </p:sp>
    </p:spTree>
    <p:extLst>
      <p:ext uri="{BB962C8B-B14F-4D97-AF65-F5344CB8AC3E}">
        <p14:creationId xmlns:p14="http://schemas.microsoft.com/office/powerpoint/2010/main" val="42112545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smtClean="0"/>
              <a:t>Conclusions </a:t>
            </a:r>
            <a:endParaRPr lang="fr-FR" dirty="0"/>
          </a:p>
        </p:txBody>
      </p:sp>
      <p:sp>
        <p:nvSpPr>
          <p:cNvPr id="3" name="Inhaltsplatzhalter 2"/>
          <p:cNvSpPr>
            <a:spLocks noGrp="1"/>
          </p:cNvSpPr>
          <p:nvPr>
            <p:ph idx="1"/>
          </p:nvPr>
        </p:nvSpPr>
        <p:spPr/>
        <p:txBody>
          <a:bodyPr anchor="ctr">
            <a:normAutofit/>
          </a:bodyPr>
          <a:lstStyle/>
          <a:p>
            <a:r>
              <a:rPr lang="fr-FR" dirty="0" smtClean="0"/>
              <a:t>Au vue des recherches menées et des résultats trouvés : Adaptation du titre de ma présentation</a:t>
            </a:r>
          </a:p>
          <a:p>
            <a:endParaRPr lang="fr-FR" dirty="0" smtClean="0"/>
          </a:p>
          <a:p>
            <a:r>
              <a:rPr lang="fr-FR" b="1" cap="all" smtClean="0">
                <a:solidFill>
                  <a:srgbClr val="FF0000"/>
                </a:solidFill>
              </a:rPr>
              <a:t>é</a:t>
            </a:r>
            <a:r>
              <a:rPr lang="fr-FR" b="1" smtClean="0">
                <a:solidFill>
                  <a:srgbClr val="FF0000"/>
                </a:solidFill>
              </a:rPr>
              <a:t>tudiants </a:t>
            </a:r>
            <a:r>
              <a:rPr lang="fr-FR" b="1" dirty="0" smtClean="0">
                <a:solidFill>
                  <a:srgbClr val="FF0000"/>
                </a:solidFill>
              </a:rPr>
              <a:t>de l’enseignement général non spécialisés (m/f) : </a:t>
            </a:r>
            <a:br>
              <a:rPr lang="fr-FR" b="1" dirty="0" smtClean="0">
                <a:solidFill>
                  <a:srgbClr val="FF0000"/>
                </a:solidFill>
              </a:rPr>
            </a:br>
            <a:r>
              <a:rPr lang="fr-FR" b="1" dirty="0" smtClean="0">
                <a:solidFill>
                  <a:srgbClr val="FF0000"/>
                </a:solidFill>
              </a:rPr>
              <a:t>Transcender l’EM</a:t>
            </a:r>
            <a:endParaRPr lang="fr-FR" dirty="0">
              <a:solidFill>
                <a:srgbClr val="FF0000"/>
              </a:solidFill>
            </a:endParaRP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27</a:t>
            </a:fld>
            <a:endParaRPr lang="fr-FR" altLang="fr-FR" dirty="0"/>
          </a:p>
        </p:txBody>
      </p:sp>
    </p:spTree>
    <p:extLst>
      <p:ext uri="{BB962C8B-B14F-4D97-AF65-F5344CB8AC3E}">
        <p14:creationId xmlns:p14="http://schemas.microsoft.com/office/powerpoint/2010/main" val="3470058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74603"/>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457950" y="5721976"/>
            <a:ext cx="1543050" cy="273844"/>
          </a:xfrm>
          <a:prstGeom prst="rect">
            <a:avLst/>
          </a:prstGeom>
        </p:spPr>
        <p:txBody>
          <a:bodyPr/>
          <a:lstStyle/>
          <a:p>
            <a:fld id="{E675D374-3F58-48B2-80A0-A4D81EDDE988}" type="slidenum">
              <a:rPr lang="en-US" smtClean="0"/>
              <a:t>28</a:t>
            </a:fld>
            <a:endParaRPr lang="en-US" dirty="0"/>
          </a:p>
        </p:txBody>
      </p:sp>
      <p:sp>
        <p:nvSpPr>
          <p:cNvPr id="5" name="Subtitle 2"/>
          <p:cNvSpPr txBox="1">
            <a:spLocks/>
          </p:cNvSpPr>
          <p:nvPr/>
        </p:nvSpPr>
        <p:spPr>
          <a:xfrm>
            <a:off x="2195736" y="4361961"/>
            <a:ext cx="4800600" cy="1314450"/>
          </a:xfrm>
          <a:prstGeom prst="rect">
            <a:avLst/>
          </a:prstGeom>
        </p:spPr>
        <p:txBody>
          <a:bodyPr/>
          <a:lstStyle>
            <a:lvl1pPr marL="228600" indent="-228600" algn="l" rtl="0" eaLnBrk="1" fontAlgn="base" hangingPunct="1">
              <a:spcBef>
                <a:spcPts val="2000"/>
              </a:spcBef>
              <a:spcAft>
                <a:spcPct val="0"/>
              </a:spcAft>
              <a:buClr>
                <a:schemeClr val="accent1"/>
              </a:buClr>
              <a:buSzPct val="75000"/>
              <a:buFont typeface="Wingdings" charset="0"/>
              <a:buChar char="n"/>
              <a:defRPr sz="2000" kern="1200">
                <a:solidFill>
                  <a:srgbClr val="595959"/>
                </a:solidFill>
                <a:latin typeface="+mn-lt"/>
                <a:ea typeface="ＭＳ Ｐゴシック" charset="0"/>
                <a:cs typeface="ＭＳ Ｐゴシック" charset="0"/>
              </a:defRPr>
            </a:lvl1pPr>
            <a:lvl2pPr marL="4572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2pPr>
            <a:lvl3pPr marL="6858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3pPr>
            <a:lvl4pPr marL="9144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4pPr>
            <a:lvl5pPr marL="11430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500" b="1" dirty="0">
                <a:solidFill>
                  <a:srgbClr val="FF6600"/>
                </a:solidFill>
              </a:rPr>
              <a:t>Damien Sagrillo, </a:t>
            </a:r>
            <a:r>
              <a:rPr lang="en-US" sz="1500" b="1" dirty="0" err="1">
                <a:solidFill>
                  <a:srgbClr val="FF6600"/>
                </a:solidFill>
              </a:rPr>
              <a:t>Université</a:t>
            </a:r>
            <a:r>
              <a:rPr lang="en-US" sz="1500" b="1" dirty="0">
                <a:solidFill>
                  <a:srgbClr val="FF6600"/>
                </a:solidFill>
              </a:rPr>
              <a:t> du Luxembourg</a:t>
            </a:r>
          </a:p>
        </p:txBody>
      </p:sp>
      <p:sp>
        <p:nvSpPr>
          <p:cNvPr id="6" name="Rechteck 1"/>
          <p:cNvSpPr/>
          <p:nvPr/>
        </p:nvSpPr>
        <p:spPr>
          <a:xfrm>
            <a:off x="3126298" y="3760907"/>
            <a:ext cx="4254014" cy="553998"/>
          </a:xfrm>
          <a:prstGeom prst="rect">
            <a:avLst/>
          </a:prstGeom>
          <a:solidFill>
            <a:srgbClr val="FFFF00"/>
          </a:solidFill>
          <a:ln>
            <a:noFill/>
          </a:ln>
          <a:effectLst>
            <a:outerShdw blurRad="44450" dist="27940" dir="5400000" algn="ctr">
              <a:srgbClr val="000000">
                <a:alpha val="32000"/>
              </a:srgbClr>
            </a:outerShdw>
            <a:softEdge rad="12700"/>
          </a:effectLst>
          <a:scene3d>
            <a:camera prst="orthographicFront">
              <a:rot lat="0" lon="0" rev="0"/>
            </a:camera>
            <a:lightRig rig="balanced" dir="t">
              <a:rot lat="0" lon="0" rev="8700000"/>
            </a:lightRig>
          </a:scene3d>
          <a:sp3d>
            <a:bevelT w="190500" h="38100"/>
          </a:sp3d>
        </p:spPr>
        <p:txBody>
          <a:bodyPr wrap="square">
            <a:spAutoFit/>
          </a:bodyPr>
          <a:lstStyle/>
          <a:p>
            <a:pPr algn="ctr"/>
            <a:r>
              <a:rPr lang="hu-HU" sz="3000" dirty="0">
                <a:solidFill>
                  <a:schemeClr val="accent2">
                    <a:lumMod val="60000"/>
                    <a:lumOff val="40000"/>
                  </a:schemeClr>
                </a:solidFill>
              </a:rPr>
              <a:t>Köszönöm a figyelmet</a:t>
            </a:r>
            <a:endParaRPr lang="de-LU" sz="3000" dirty="0">
              <a:solidFill>
                <a:schemeClr val="accent2">
                  <a:lumMod val="60000"/>
                  <a:lumOff val="40000"/>
                </a:schemeClr>
              </a:solidFill>
            </a:endParaRPr>
          </a:p>
        </p:txBody>
      </p:sp>
      <p:sp>
        <p:nvSpPr>
          <p:cNvPr id="7" name="Rechteck 6"/>
          <p:cNvSpPr/>
          <p:nvPr/>
        </p:nvSpPr>
        <p:spPr>
          <a:xfrm rot="20504447">
            <a:off x="2768359" y="2864209"/>
            <a:ext cx="3514873" cy="461665"/>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fr-FR" sz="2400" dirty="0"/>
              <a:t>Merci pour votre attention</a:t>
            </a:r>
            <a:endParaRPr lang="de-LU" sz="2400" dirty="0"/>
          </a:p>
        </p:txBody>
      </p:sp>
      <p:sp>
        <p:nvSpPr>
          <p:cNvPr id="8" name="Rechteck 7"/>
          <p:cNvSpPr/>
          <p:nvPr/>
        </p:nvSpPr>
        <p:spPr>
          <a:xfrm rot="2712287">
            <a:off x="4321864" y="2397099"/>
            <a:ext cx="4611723" cy="461665"/>
          </a:xfrm>
          <a:prstGeom prst="rect">
            <a:avLst/>
          </a:prstGeom>
          <a:solidFill>
            <a:schemeClr val="accent1">
              <a:lumMod val="40000"/>
              <a:lumOff val="60000"/>
            </a:schemeClr>
          </a:solidFill>
          <a:scene3d>
            <a:camera prst="obliqueBottomRight"/>
            <a:lightRig rig="threePt" dir="t"/>
          </a:scene3d>
          <a:sp3d>
            <a:bevelT prst="relaxedInset"/>
          </a:sp3d>
        </p:spPr>
        <p:txBody>
          <a:bodyPr wrap="square">
            <a:spAutoFit/>
          </a:bodyPr>
          <a:lstStyle/>
          <a:p>
            <a:pPr algn="ctr"/>
            <a:r>
              <a:rPr lang="de-DE" sz="2400" dirty="0">
                <a:solidFill>
                  <a:srgbClr val="C00000"/>
                </a:solidFill>
              </a:rPr>
              <a:t>Danke für Ihre Aufmerksamkeit</a:t>
            </a:r>
            <a:endParaRPr lang="de-LU" sz="2400" dirty="0">
              <a:solidFill>
                <a:srgbClr val="C00000"/>
              </a:solidFill>
            </a:endParaRPr>
          </a:p>
        </p:txBody>
      </p:sp>
      <p:sp>
        <p:nvSpPr>
          <p:cNvPr id="9" name="Rechteck 8"/>
          <p:cNvSpPr/>
          <p:nvPr/>
        </p:nvSpPr>
        <p:spPr>
          <a:xfrm rot="20123759">
            <a:off x="1062725" y="1709976"/>
            <a:ext cx="4011939" cy="461665"/>
          </a:xfrm>
          <a:prstGeom prst="rect">
            <a:avLst/>
          </a:prstGeom>
          <a:solidFill>
            <a:srgbClr val="FFC000"/>
          </a:solidFill>
          <a:scene3d>
            <a:camera prst="orthographicFront"/>
            <a:lightRig rig="threePt" dir="t"/>
          </a:scene3d>
          <a:sp3d>
            <a:bevelT/>
          </a:sp3d>
        </p:spPr>
        <p:txBody>
          <a:bodyPr wrap="square">
            <a:spAutoFit/>
          </a:bodyPr>
          <a:lstStyle/>
          <a:p>
            <a:pPr algn="ctr"/>
            <a:r>
              <a:rPr lang="de-LU" sz="2400" dirty="0">
                <a:solidFill>
                  <a:schemeClr val="accent2">
                    <a:lumMod val="75000"/>
                  </a:schemeClr>
                </a:solidFill>
              </a:rPr>
              <a:t>Merci </a:t>
            </a:r>
            <a:r>
              <a:rPr lang="de-LU" sz="2400" dirty="0" err="1">
                <a:solidFill>
                  <a:schemeClr val="accent2">
                    <a:lumMod val="75000"/>
                  </a:schemeClr>
                </a:solidFill>
              </a:rPr>
              <a:t>fir</a:t>
            </a:r>
            <a:r>
              <a:rPr lang="de-LU" sz="2400" dirty="0">
                <a:solidFill>
                  <a:schemeClr val="accent2">
                    <a:lumMod val="75000"/>
                  </a:schemeClr>
                </a:solidFill>
              </a:rPr>
              <a:t> </a:t>
            </a:r>
            <a:r>
              <a:rPr lang="de-LU" sz="2400" dirty="0" err="1">
                <a:solidFill>
                  <a:schemeClr val="accent2">
                    <a:lumMod val="75000"/>
                  </a:schemeClr>
                </a:solidFill>
              </a:rPr>
              <a:t>Äert</a:t>
            </a:r>
            <a:r>
              <a:rPr lang="de-LU" sz="2400" dirty="0">
                <a:solidFill>
                  <a:schemeClr val="accent2">
                    <a:lumMod val="75000"/>
                  </a:schemeClr>
                </a:solidFill>
              </a:rPr>
              <a:t> </a:t>
            </a:r>
            <a:r>
              <a:rPr lang="de-LU" sz="2400" dirty="0" err="1">
                <a:solidFill>
                  <a:schemeClr val="accent2">
                    <a:lumMod val="75000"/>
                  </a:schemeClr>
                </a:solidFill>
              </a:rPr>
              <a:t>Nolauschteren</a:t>
            </a:r>
            <a:endParaRPr lang="de-LU" sz="2400" dirty="0">
              <a:solidFill>
                <a:schemeClr val="accent2">
                  <a:lumMod val="75000"/>
                </a:schemeClr>
              </a:solidFill>
            </a:endParaRPr>
          </a:p>
        </p:txBody>
      </p:sp>
      <p:sp>
        <p:nvSpPr>
          <p:cNvPr id="10" name="Rechteck 10"/>
          <p:cNvSpPr/>
          <p:nvPr/>
        </p:nvSpPr>
        <p:spPr>
          <a:xfrm rot="19394740">
            <a:off x="1025402" y="2970995"/>
            <a:ext cx="3288558" cy="461665"/>
          </a:xfrm>
          <a:prstGeom prst="rect">
            <a:avLst/>
          </a:prstGeom>
          <a:ln>
            <a:solidFill>
              <a:srgbClr val="FF0000"/>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it-IT" sz="2400" dirty="0">
                <a:solidFill>
                  <a:srgbClr val="FF0000"/>
                </a:solidFill>
              </a:rPr>
              <a:t>Grazie per l'attenzione</a:t>
            </a:r>
            <a:endParaRPr lang="de-LU" sz="2400" dirty="0">
              <a:solidFill>
                <a:srgbClr val="FF0000"/>
              </a:solidFill>
            </a:endParaRPr>
          </a:p>
        </p:txBody>
      </p:sp>
      <p:sp>
        <p:nvSpPr>
          <p:cNvPr id="11" name="Rechteck 9"/>
          <p:cNvSpPr/>
          <p:nvPr/>
        </p:nvSpPr>
        <p:spPr>
          <a:xfrm rot="21239590">
            <a:off x="2797642" y="4843594"/>
            <a:ext cx="4020330" cy="461665"/>
          </a:xfrm>
          <a:prstGeom prst="rect">
            <a:avLst/>
          </a:prstGeom>
          <a:solidFill>
            <a:srgbClr val="92D050"/>
          </a:solidFill>
          <a:effectLst>
            <a:glow rad="139700">
              <a:schemeClr val="accent4">
                <a:satMod val="175000"/>
                <a:alpha val="40000"/>
              </a:schemeClr>
            </a:glow>
          </a:effectLst>
        </p:spPr>
        <p:txBody>
          <a:bodyPr wrap="square">
            <a:spAutoFit/>
          </a:bodyPr>
          <a:lstStyle/>
          <a:p>
            <a:pPr algn="ctr"/>
            <a:r>
              <a:rPr lang="fr-FR" sz="2400" dirty="0" err="1">
                <a:solidFill>
                  <a:schemeClr val="accent1">
                    <a:lumMod val="50000"/>
                  </a:schemeClr>
                </a:solidFill>
              </a:rPr>
              <a:t>Thank</a:t>
            </a:r>
            <a:r>
              <a:rPr lang="fr-FR" sz="2400" dirty="0">
                <a:solidFill>
                  <a:schemeClr val="accent1">
                    <a:lumMod val="50000"/>
                  </a:schemeClr>
                </a:solidFill>
              </a:rPr>
              <a:t> </a:t>
            </a:r>
            <a:r>
              <a:rPr lang="fr-FR" sz="2400" dirty="0" err="1">
                <a:solidFill>
                  <a:schemeClr val="accent1">
                    <a:lumMod val="50000"/>
                  </a:schemeClr>
                </a:solidFill>
              </a:rPr>
              <a:t>you</a:t>
            </a:r>
            <a:r>
              <a:rPr lang="fr-FR" sz="2400" dirty="0">
                <a:solidFill>
                  <a:schemeClr val="accent1">
                    <a:lumMod val="50000"/>
                  </a:schemeClr>
                </a:solidFill>
              </a:rPr>
              <a:t> for </a:t>
            </a:r>
            <a:r>
              <a:rPr lang="fr-FR" sz="2400" dirty="0" err="1">
                <a:solidFill>
                  <a:schemeClr val="accent1">
                    <a:lumMod val="50000"/>
                  </a:schemeClr>
                </a:solidFill>
              </a:rPr>
              <a:t>your</a:t>
            </a:r>
            <a:r>
              <a:rPr lang="fr-FR" sz="2400" dirty="0">
                <a:solidFill>
                  <a:schemeClr val="accent1">
                    <a:lumMod val="50000"/>
                  </a:schemeClr>
                </a:solidFill>
              </a:rPr>
              <a:t> attention</a:t>
            </a:r>
            <a:endParaRPr lang="de-LU" sz="2400" dirty="0">
              <a:solidFill>
                <a:schemeClr val="accent1">
                  <a:lumMod val="50000"/>
                </a:schemeClr>
              </a:solidFill>
            </a:endParaRPr>
          </a:p>
        </p:txBody>
      </p:sp>
      <p:sp>
        <p:nvSpPr>
          <p:cNvPr id="12" name="Rechteck 9"/>
          <p:cNvSpPr/>
          <p:nvPr/>
        </p:nvSpPr>
        <p:spPr>
          <a:xfrm rot="252924">
            <a:off x="1628471" y="5741404"/>
            <a:ext cx="4841963" cy="474851"/>
          </a:xfrm>
          <a:prstGeom prst="rect">
            <a:avLst/>
          </a:prstGeom>
          <a:solidFill>
            <a:srgbClr val="FF0000"/>
          </a:solidFill>
          <a:scene3d>
            <a:camera prst="orthographicFront"/>
            <a:lightRig rig="threePt" dir="t"/>
          </a:scene3d>
          <a:sp3d>
            <a:bevelT w="114300" prst="artDeco"/>
          </a:sp3d>
        </p:spPr>
        <p:txBody>
          <a:bodyPr wrap="square">
            <a:spAutoFit/>
          </a:bodyPr>
          <a:lstStyle/>
          <a:p>
            <a:pPr algn="ctr"/>
            <a:r>
              <a:rPr lang="de-DE" dirty="0">
                <a:solidFill>
                  <a:srgbClr val="D2ECB6"/>
                </a:solidFill>
              </a:rPr>
              <a:t>Muchas </a:t>
            </a:r>
            <a:r>
              <a:rPr lang="de-DE" dirty="0" err="1">
                <a:solidFill>
                  <a:srgbClr val="D2ECB6"/>
                </a:solidFill>
              </a:rPr>
              <a:t>gracias</a:t>
            </a:r>
            <a:r>
              <a:rPr lang="de-DE" dirty="0">
                <a:solidFill>
                  <a:srgbClr val="D2ECB6"/>
                </a:solidFill>
              </a:rPr>
              <a:t> </a:t>
            </a:r>
            <a:r>
              <a:rPr lang="de-DE" dirty="0" err="1">
                <a:solidFill>
                  <a:srgbClr val="D2ECB6"/>
                </a:solidFill>
              </a:rPr>
              <a:t>por</a:t>
            </a:r>
            <a:r>
              <a:rPr lang="de-DE" dirty="0">
                <a:solidFill>
                  <a:srgbClr val="D2ECB6"/>
                </a:solidFill>
              </a:rPr>
              <a:t> </a:t>
            </a:r>
            <a:r>
              <a:rPr lang="de-DE" dirty="0" err="1">
                <a:solidFill>
                  <a:srgbClr val="D2ECB6"/>
                </a:solidFill>
              </a:rPr>
              <a:t>su</a:t>
            </a:r>
            <a:r>
              <a:rPr lang="de-DE" dirty="0">
                <a:solidFill>
                  <a:srgbClr val="D2ECB6"/>
                </a:solidFill>
              </a:rPr>
              <a:t>  </a:t>
            </a:r>
            <a:r>
              <a:rPr lang="de-DE" dirty="0" err="1">
                <a:solidFill>
                  <a:srgbClr val="D2ECB6"/>
                </a:solidFill>
              </a:rPr>
              <a:t>atención</a:t>
            </a:r>
            <a:endParaRPr lang="de-DE" dirty="0">
              <a:solidFill>
                <a:srgbClr val="D2ECB6"/>
              </a:solidFill>
            </a:endParaRPr>
          </a:p>
        </p:txBody>
      </p:sp>
      <p:sp>
        <p:nvSpPr>
          <p:cNvPr id="14" name="Rechteck 13"/>
          <p:cNvSpPr/>
          <p:nvPr/>
        </p:nvSpPr>
        <p:spPr>
          <a:xfrm>
            <a:off x="1182093" y="131810"/>
            <a:ext cx="4335483" cy="461665"/>
          </a:xfrm>
          <a:prstGeom prst="rect">
            <a:avLst/>
          </a:prstGeom>
          <a:solidFill>
            <a:schemeClr val="accent6">
              <a:lumMod val="40000"/>
              <a:lumOff val="60000"/>
            </a:schemeClr>
          </a:solidFill>
          <a:effectLst>
            <a:reflection blurRad="6350" stA="50000" endA="300" endPos="55000" dir="5400000" sy="-100000" algn="bl" rotWithShape="0"/>
          </a:effectLst>
        </p:spPr>
        <p:txBody>
          <a:bodyPr wrap="square">
            <a:spAutoFit/>
          </a:bodyPr>
          <a:lstStyle/>
          <a:p>
            <a:pPr algn="ctr"/>
            <a:r>
              <a:rPr lang="de-DE" dirty="0" err="1">
                <a:solidFill>
                  <a:srgbClr val="FFFF00"/>
                </a:solidFill>
              </a:rPr>
              <a:t>Muito</a:t>
            </a:r>
            <a:r>
              <a:rPr lang="de-DE" dirty="0">
                <a:solidFill>
                  <a:srgbClr val="FFFF00"/>
                </a:solidFill>
              </a:rPr>
              <a:t> </a:t>
            </a:r>
            <a:r>
              <a:rPr lang="de-DE" dirty="0" err="1">
                <a:solidFill>
                  <a:srgbClr val="FFFF00"/>
                </a:solidFill>
              </a:rPr>
              <a:t>obrigado</a:t>
            </a:r>
            <a:r>
              <a:rPr lang="de-DE" dirty="0">
                <a:solidFill>
                  <a:srgbClr val="FFFF00"/>
                </a:solidFill>
              </a:rPr>
              <a:t> </a:t>
            </a:r>
            <a:r>
              <a:rPr lang="de-DE" dirty="0" err="1">
                <a:solidFill>
                  <a:srgbClr val="FFFF00"/>
                </a:solidFill>
              </a:rPr>
              <a:t>pela</a:t>
            </a:r>
            <a:r>
              <a:rPr lang="de-DE" dirty="0">
                <a:solidFill>
                  <a:srgbClr val="FFFF00"/>
                </a:solidFill>
              </a:rPr>
              <a:t> </a:t>
            </a:r>
            <a:r>
              <a:rPr lang="de-DE" dirty="0" err="1">
                <a:solidFill>
                  <a:srgbClr val="FFFF00"/>
                </a:solidFill>
              </a:rPr>
              <a:t>atenção</a:t>
            </a:r>
            <a:endParaRPr lang="de-DE" dirty="0">
              <a:solidFill>
                <a:srgbClr val="FFFF00"/>
              </a:solidFill>
            </a:endParaRPr>
          </a:p>
        </p:txBody>
      </p:sp>
      <p:sp>
        <p:nvSpPr>
          <p:cNvPr id="2" name="Rectangle 1"/>
          <p:cNvSpPr/>
          <p:nvPr/>
        </p:nvSpPr>
        <p:spPr>
          <a:xfrm rot="2080253">
            <a:off x="5161005" y="1588229"/>
            <a:ext cx="4211859" cy="461665"/>
          </a:xfrm>
          <a:prstGeom prst="rect">
            <a:avLst/>
          </a:prstGeom>
          <a:solidFill>
            <a:srgbClr val="FFCDCD"/>
          </a:solidFill>
          <a:effectLst>
            <a:glow rad="101600">
              <a:schemeClr val="accent5">
                <a:satMod val="175000"/>
                <a:alpha val="40000"/>
              </a:schemeClr>
            </a:glow>
          </a:effectLst>
        </p:spPr>
        <p:txBody>
          <a:bodyPr wrap="none">
            <a:spAutoFit/>
          </a:bodyPr>
          <a:lstStyle/>
          <a:p>
            <a:r>
              <a:rPr lang="az-Cyrl-AZ" dirty="0">
                <a:solidFill>
                  <a:srgbClr val="00B050"/>
                </a:solidFill>
              </a:rPr>
              <a:t>Благодарю вас за внимание</a:t>
            </a:r>
            <a:endParaRPr lang="en-GB" dirty="0">
              <a:solidFill>
                <a:srgbClr val="00B050"/>
              </a:solidFill>
            </a:endParaRPr>
          </a:p>
        </p:txBody>
      </p:sp>
    </p:spTree>
    <p:extLst>
      <p:ext uri="{BB962C8B-B14F-4D97-AF65-F5344CB8AC3E}">
        <p14:creationId xmlns:p14="http://schemas.microsoft.com/office/powerpoint/2010/main" val="998519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227" fill="hold">
                                          <p:stCondLst>
                                            <p:cond delay="0"/>
                                          </p:stCondLst>
                                        </p:cTn>
                                        <p:tgtEl>
                                          <p:spTgt spid="5"/>
                                        </p:tgtEl>
                                        <p:attrNameLst>
                                          <p:attrName>style.rotation</p:attrName>
                                        </p:attrNameLst>
                                      </p:cBhvr>
                                      <p:to>
                                        <p:strVal val="-45.0"/>
                                      </p:to>
                                    </p:set>
                                    <p:anim calcmode="lin" valueType="num">
                                      <p:cBhvr>
                                        <p:cTn id="8" dur="227" fill="hold">
                                          <p:stCondLst>
                                            <p:cond delay="227"/>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227"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7"/>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5"/>
                                        </p:tgtEl>
                                        <p:attrNameLst>
                                          <p:attrName>ppt_y</p:attrName>
                                        </p:attrNameLst>
                                      </p:cBhvr>
                                      <p:tavLst>
                                        <p:tav tm="0">
                                          <p:val>
                                            <p:strVal val="#ppt_y-(0.354*#ppt_w-0.172*#ppt_h)"/>
                                          </p:val>
                                        </p:tav>
                                        <p:tav tm="100000">
                                          <p:val>
                                            <p:strVal val="#ppt_y"/>
                                          </p:val>
                                        </p:tav>
                                      </p:tavLst>
                                    </p:anim>
                                  </p:childTnLst>
                                </p:cTn>
                              </p:par>
                              <p:par>
                                <p:cTn id="12" presetID="42" presetClass="entr" presetSubtype="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800"/>
                                        <p:tgtEl>
                                          <p:spTgt spid="9"/>
                                        </p:tgtEl>
                                      </p:cBhvr>
                                    </p:animEffect>
                                    <p:anim calcmode="lin" valueType="num">
                                      <p:cBhvr>
                                        <p:cTn id="15" dur="1800" fill="hold"/>
                                        <p:tgtEl>
                                          <p:spTgt spid="9"/>
                                        </p:tgtEl>
                                        <p:attrNameLst>
                                          <p:attrName>ppt_x</p:attrName>
                                        </p:attrNameLst>
                                      </p:cBhvr>
                                      <p:tavLst>
                                        <p:tav tm="0">
                                          <p:val>
                                            <p:strVal val="#ppt_x"/>
                                          </p:val>
                                        </p:tav>
                                        <p:tav tm="100000">
                                          <p:val>
                                            <p:strVal val="#ppt_x"/>
                                          </p:val>
                                        </p:tav>
                                      </p:tavLst>
                                    </p:anim>
                                    <p:anim calcmode="lin" valueType="num">
                                      <p:cBhvr>
                                        <p:cTn id="16" dur="1800" fill="hold"/>
                                        <p:tgtEl>
                                          <p:spTgt spid="9"/>
                                        </p:tgtEl>
                                        <p:attrNameLst>
                                          <p:attrName>ppt_y</p:attrName>
                                        </p:attrNameLst>
                                      </p:cBhvr>
                                      <p:tavLst>
                                        <p:tav tm="0">
                                          <p:val>
                                            <p:strVal val="#ppt_y+.1"/>
                                          </p:val>
                                        </p:tav>
                                        <p:tav tm="100000">
                                          <p:val>
                                            <p:strVal val="#ppt_y"/>
                                          </p:val>
                                        </p:tav>
                                      </p:tavLst>
                                    </p:anim>
                                  </p:childTnLst>
                                </p:cTn>
                              </p:par>
                              <p:par>
                                <p:cTn id="17" presetID="6" presetClass="entr" presetSubtype="16" fill="hold" grpId="0" nodeType="withEffect">
                                  <p:stCondLst>
                                    <p:cond delay="20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par>
                                <p:cTn id="20" presetID="21" presetClass="entr" presetSubtype="1" fill="hold" grpId="0" nodeType="withEffect">
                                  <p:stCondLst>
                                    <p:cond delay="200"/>
                                  </p:stCondLst>
                                  <p:childTnLst>
                                    <p:set>
                                      <p:cBhvr>
                                        <p:cTn id="21" dur="1" fill="hold">
                                          <p:stCondLst>
                                            <p:cond delay="0"/>
                                          </p:stCondLst>
                                        </p:cTn>
                                        <p:tgtEl>
                                          <p:spTgt spid="10"/>
                                        </p:tgtEl>
                                        <p:attrNameLst>
                                          <p:attrName>style.visibility</p:attrName>
                                        </p:attrNameLst>
                                      </p:cBhvr>
                                      <p:to>
                                        <p:strVal val="visible"/>
                                      </p:to>
                                    </p:set>
                                    <p:animEffect transition="in" filter="wheel(1)">
                                      <p:cBhvr>
                                        <p:cTn id="22" dur="2000"/>
                                        <p:tgtEl>
                                          <p:spTgt spid="10"/>
                                        </p:tgtEl>
                                      </p:cBhvr>
                                    </p:animEffect>
                                  </p:childTnLst>
                                </p:cTn>
                              </p:par>
                              <p:par>
                                <p:cTn id="23" presetID="6" presetClass="entr" presetSubtype="16" fill="hold" grpId="0" nodeType="withEffect">
                                  <p:stCondLst>
                                    <p:cond delay="200"/>
                                  </p:stCondLst>
                                  <p:childTnLst>
                                    <p:set>
                                      <p:cBhvr>
                                        <p:cTn id="24" dur="1" fill="hold">
                                          <p:stCondLst>
                                            <p:cond delay="0"/>
                                          </p:stCondLst>
                                        </p:cTn>
                                        <p:tgtEl>
                                          <p:spTgt spid="2"/>
                                        </p:tgtEl>
                                        <p:attrNameLst>
                                          <p:attrName>style.visibility</p:attrName>
                                        </p:attrNameLst>
                                      </p:cBhvr>
                                      <p:to>
                                        <p:strVal val="visible"/>
                                      </p:to>
                                    </p:set>
                                    <p:animEffect transition="in" filter="circle(in)">
                                      <p:cBhvr>
                                        <p:cTn id="25" dur="2000"/>
                                        <p:tgtEl>
                                          <p:spTgt spid="2"/>
                                        </p:tgtEl>
                                      </p:cBhvr>
                                    </p:animEffect>
                                  </p:childTnLst>
                                </p:cTn>
                              </p:par>
                              <p:par>
                                <p:cTn id="26" presetID="26" presetClass="entr" presetSubtype="0" fill="hold" grpId="0" nodeType="withEffect">
                                  <p:stCondLst>
                                    <p:cond delay="20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80">
                                          <p:stCondLst>
                                            <p:cond delay="0"/>
                                          </p:stCondLst>
                                        </p:cTn>
                                        <p:tgtEl>
                                          <p:spTgt spid="7"/>
                                        </p:tgtEl>
                                      </p:cBhvr>
                                    </p:animEffect>
                                    <p:anim calcmode="lin" valueType="num">
                                      <p:cBhvr>
                                        <p:cTn id="2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4" dur="26">
                                          <p:stCondLst>
                                            <p:cond delay="650"/>
                                          </p:stCondLst>
                                        </p:cTn>
                                        <p:tgtEl>
                                          <p:spTgt spid="7"/>
                                        </p:tgtEl>
                                      </p:cBhvr>
                                      <p:to x="100000" y="60000"/>
                                    </p:animScale>
                                    <p:animScale>
                                      <p:cBhvr>
                                        <p:cTn id="35" dur="166" decel="50000">
                                          <p:stCondLst>
                                            <p:cond delay="67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childTnLst>
                                </p:cTn>
                              </p:par>
                              <p:par>
                                <p:cTn id="42" presetID="31" presetClass="entr" presetSubtype="0" fill="hold" grpId="0" nodeType="withEffect">
                                  <p:stCondLst>
                                    <p:cond delay="400"/>
                                  </p:stCondLst>
                                  <p:childTnLst>
                                    <p:set>
                                      <p:cBhvr>
                                        <p:cTn id="43" dur="1" fill="hold">
                                          <p:stCondLst>
                                            <p:cond delay="0"/>
                                          </p:stCondLst>
                                        </p:cTn>
                                        <p:tgtEl>
                                          <p:spTgt spid="6"/>
                                        </p:tgtEl>
                                        <p:attrNameLst>
                                          <p:attrName>style.visibility</p:attrName>
                                        </p:attrNameLst>
                                      </p:cBhvr>
                                      <p:to>
                                        <p:strVal val="visible"/>
                                      </p:to>
                                    </p:set>
                                    <p:anim calcmode="lin" valueType="num">
                                      <p:cBhvr>
                                        <p:cTn id="44" dur="3900" fill="hold"/>
                                        <p:tgtEl>
                                          <p:spTgt spid="6"/>
                                        </p:tgtEl>
                                        <p:attrNameLst>
                                          <p:attrName>ppt_w</p:attrName>
                                        </p:attrNameLst>
                                      </p:cBhvr>
                                      <p:tavLst>
                                        <p:tav tm="0">
                                          <p:val>
                                            <p:fltVal val="0"/>
                                          </p:val>
                                        </p:tav>
                                        <p:tav tm="100000">
                                          <p:val>
                                            <p:strVal val="#ppt_w"/>
                                          </p:val>
                                        </p:tav>
                                      </p:tavLst>
                                    </p:anim>
                                    <p:anim calcmode="lin" valueType="num">
                                      <p:cBhvr>
                                        <p:cTn id="45" dur="3900" fill="hold"/>
                                        <p:tgtEl>
                                          <p:spTgt spid="6"/>
                                        </p:tgtEl>
                                        <p:attrNameLst>
                                          <p:attrName>ppt_h</p:attrName>
                                        </p:attrNameLst>
                                      </p:cBhvr>
                                      <p:tavLst>
                                        <p:tav tm="0">
                                          <p:val>
                                            <p:fltVal val="0"/>
                                          </p:val>
                                        </p:tav>
                                        <p:tav tm="100000">
                                          <p:val>
                                            <p:strVal val="#ppt_h"/>
                                          </p:val>
                                        </p:tav>
                                      </p:tavLst>
                                    </p:anim>
                                    <p:anim calcmode="lin" valueType="num">
                                      <p:cBhvr>
                                        <p:cTn id="46" dur="3900" fill="hold"/>
                                        <p:tgtEl>
                                          <p:spTgt spid="6"/>
                                        </p:tgtEl>
                                        <p:attrNameLst>
                                          <p:attrName>style.rotation</p:attrName>
                                        </p:attrNameLst>
                                      </p:cBhvr>
                                      <p:tavLst>
                                        <p:tav tm="0">
                                          <p:val>
                                            <p:fltVal val="90"/>
                                          </p:val>
                                        </p:tav>
                                        <p:tav tm="100000">
                                          <p:val>
                                            <p:fltVal val="0"/>
                                          </p:val>
                                        </p:tav>
                                      </p:tavLst>
                                    </p:anim>
                                    <p:animEffect transition="in" filter="fade">
                                      <p:cBhvr>
                                        <p:cTn id="47" dur="3900"/>
                                        <p:tgtEl>
                                          <p:spTgt spid="6"/>
                                        </p:tgtEl>
                                      </p:cBhvr>
                                    </p:animEffect>
                                  </p:childTnLst>
                                </p:cTn>
                              </p:par>
                              <p:par>
                                <p:cTn id="48" presetID="26" presetClass="entr" presetSubtype="0" fill="hold" grpId="0" nodeType="withEffect">
                                  <p:stCondLst>
                                    <p:cond delay="200"/>
                                  </p:stCondLst>
                                  <p:childTnLst>
                                    <p:set>
                                      <p:cBhvr>
                                        <p:cTn id="49" dur="1" fill="hold">
                                          <p:stCondLst>
                                            <p:cond delay="0"/>
                                          </p:stCondLst>
                                        </p:cTn>
                                        <p:tgtEl>
                                          <p:spTgt spid="11"/>
                                        </p:tgtEl>
                                        <p:attrNameLst>
                                          <p:attrName>style.visibility</p:attrName>
                                        </p:attrNameLst>
                                      </p:cBhvr>
                                      <p:to>
                                        <p:strVal val="visible"/>
                                      </p:to>
                                    </p:set>
                                    <p:animEffect transition="in" filter="wipe(down)">
                                      <p:cBhvr>
                                        <p:cTn id="50" dur="580">
                                          <p:stCondLst>
                                            <p:cond delay="0"/>
                                          </p:stCondLst>
                                        </p:cTn>
                                        <p:tgtEl>
                                          <p:spTgt spid="11"/>
                                        </p:tgtEl>
                                      </p:cBhvr>
                                    </p:animEffect>
                                    <p:anim calcmode="lin" valueType="num">
                                      <p:cBhvr>
                                        <p:cTn id="5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6" dur="26">
                                          <p:stCondLst>
                                            <p:cond delay="650"/>
                                          </p:stCondLst>
                                        </p:cTn>
                                        <p:tgtEl>
                                          <p:spTgt spid="11"/>
                                        </p:tgtEl>
                                      </p:cBhvr>
                                      <p:to x="100000" y="60000"/>
                                    </p:animScale>
                                    <p:animScale>
                                      <p:cBhvr>
                                        <p:cTn id="57" dur="166" decel="50000">
                                          <p:stCondLst>
                                            <p:cond delay="676"/>
                                          </p:stCondLst>
                                        </p:cTn>
                                        <p:tgtEl>
                                          <p:spTgt spid="11"/>
                                        </p:tgtEl>
                                      </p:cBhvr>
                                      <p:to x="100000" y="100000"/>
                                    </p:animScale>
                                    <p:animScale>
                                      <p:cBhvr>
                                        <p:cTn id="58" dur="26">
                                          <p:stCondLst>
                                            <p:cond delay="1312"/>
                                          </p:stCondLst>
                                        </p:cTn>
                                        <p:tgtEl>
                                          <p:spTgt spid="11"/>
                                        </p:tgtEl>
                                      </p:cBhvr>
                                      <p:to x="100000" y="80000"/>
                                    </p:animScale>
                                    <p:animScale>
                                      <p:cBhvr>
                                        <p:cTn id="59" dur="166" decel="50000">
                                          <p:stCondLst>
                                            <p:cond delay="1338"/>
                                          </p:stCondLst>
                                        </p:cTn>
                                        <p:tgtEl>
                                          <p:spTgt spid="11"/>
                                        </p:tgtEl>
                                      </p:cBhvr>
                                      <p:to x="100000" y="100000"/>
                                    </p:animScale>
                                    <p:animScale>
                                      <p:cBhvr>
                                        <p:cTn id="60" dur="26">
                                          <p:stCondLst>
                                            <p:cond delay="1642"/>
                                          </p:stCondLst>
                                        </p:cTn>
                                        <p:tgtEl>
                                          <p:spTgt spid="11"/>
                                        </p:tgtEl>
                                      </p:cBhvr>
                                      <p:to x="100000" y="90000"/>
                                    </p:animScale>
                                    <p:animScale>
                                      <p:cBhvr>
                                        <p:cTn id="61" dur="166" decel="50000">
                                          <p:stCondLst>
                                            <p:cond delay="1668"/>
                                          </p:stCondLst>
                                        </p:cTn>
                                        <p:tgtEl>
                                          <p:spTgt spid="11"/>
                                        </p:tgtEl>
                                      </p:cBhvr>
                                      <p:to x="100000" y="100000"/>
                                    </p:animScale>
                                    <p:animScale>
                                      <p:cBhvr>
                                        <p:cTn id="62" dur="26">
                                          <p:stCondLst>
                                            <p:cond delay="1808"/>
                                          </p:stCondLst>
                                        </p:cTn>
                                        <p:tgtEl>
                                          <p:spTgt spid="11"/>
                                        </p:tgtEl>
                                      </p:cBhvr>
                                      <p:to x="100000" y="95000"/>
                                    </p:animScale>
                                    <p:animScale>
                                      <p:cBhvr>
                                        <p:cTn id="63" dur="166" decel="50000">
                                          <p:stCondLst>
                                            <p:cond delay="1834"/>
                                          </p:stCondLst>
                                        </p:cTn>
                                        <p:tgtEl>
                                          <p:spTgt spid="11"/>
                                        </p:tgtEl>
                                      </p:cBhvr>
                                      <p:to x="100000" y="100000"/>
                                    </p:animScale>
                                  </p:childTnLst>
                                </p:cTn>
                              </p:par>
                              <p:par>
                                <p:cTn id="64" presetID="26" presetClass="entr" presetSubtype="0" fill="hold" grpId="0" nodeType="withEffect">
                                  <p:stCondLst>
                                    <p:cond delay="200"/>
                                  </p:stCondLst>
                                  <p:childTnLst>
                                    <p:set>
                                      <p:cBhvr>
                                        <p:cTn id="65" dur="1" fill="hold">
                                          <p:stCondLst>
                                            <p:cond delay="0"/>
                                          </p:stCondLst>
                                        </p:cTn>
                                        <p:tgtEl>
                                          <p:spTgt spid="12"/>
                                        </p:tgtEl>
                                        <p:attrNameLst>
                                          <p:attrName>style.visibility</p:attrName>
                                        </p:attrNameLst>
                                      </p:cBhvr>
                                      <p:to>
                                        <p:strVal val="visible"/>
                                      </p:to>
                                    </p:set>
                                    <p:animEffect transition="in" filter="wipe(down)">
                                      <p:cBhvr>
                                        <p:cTn id="66" dur="580">
                                          <p:stCondLst>
                                            <p:cond delay="0"/>
                                          </p:stCondLst>
                                        </p:cTn>
                                        <p:tgtEl>
                                          <p:spTgt spid="12"/>
                                        </p:tgtEl>
                                      </p:cBhvr>
                                    </p:animEffect>
                                    <p:anim calcmode="lin" valueType="num">
                                      <p:cBhvr>
                                        <p:cTn id="67"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72" dur="26">
                                          <p:stCondLst>
                                            <p:cond delay="650"/>
                                          </p:stCondLst>
                                        </p:cTn>
                                        <p:tgtEl>
                                          <p:spTgt spid="12"/>
                                        </p:tgtEl>
                                      </p:cBhvr>
                                      <p:to x="100000" y="60000"/>
                                    </p:animScale>
                                    <p:animScale>
                                      <p:cBhvr>
                                        <p:cTn id="73" dur="166" decel="50000">
                                          <p:stCondLst>
                                            <p:cond delay="676"/>
                                          </p:stCondLst>
                                        </p:cTn>
                                        <p:tgtEl>
                                          <p:spTgt spid="12"/>
                                        </p:tgtEl>
                                      </p:cBhvr>
                                      <p:to x="100000" y="100000"/>
                                    </p:animScale>
                                    <p:animScale>
                                      <p:cBhvr>
                                        <p:cTn id="74" dur="26">
                                          <p:stCondLst>
                                            <p:cond delay="1312"/>
                                          </p:stCondLst>
                                        </p:cTn>
                                        <p:tgtEl>
                                          <p:spTgt spid="12"/>
                                        </p:tgtEl>
                                      </p:cBhvr>
                                      <p:to x="100000" y="80000"/>
                                    </p:animScale>
                                    <p:animScale>
                                      <p:cBhvr>
                                        <p:cTn id="75" dur="166" decel="50000">
                                          <p:stCondLst>
                                            <p:cond delay="1338"/>
                                          </p:stCondLst>
                                        </p:cTn>
                                        <p:tgtEl>
                                          <p:spTgt spid="12"/>
                                        </p:tgtEl>
                                      </p:cBhvr>
                                      <p:to x="100000" y="100000"/>
                                    </p:animScale>
                                    <p:animScale>
                                      <p:cBhvr>
                                        <p:cTn id="76" dur="26">
                                          <p:stCondLst>
                                            <p:cond delay="1642"/>
                                          </p:stCondLst>
                                        </p:cTn>
                                        <p:tgtEl>
                                          <p:spTgt spid="12"/>
                                        </p:tgtEl>
                                      </p:cBhvr>
                                      <p:to x="100000" y="90000"/>
                                    </p:animScale>
                                    <p:animScale>
                                      <p:cBhvr>
                                        <p:cTn id="77" dur="166" decel="50000">
                                          <p:stCondLst>
                                            <p:cond delay="1668"/>
                                          </p:stCondLst>
                                        </p:cTn>
                                        <p:tgtEl>
                                          <p:spTgt spid="12"/>
                                        </p:tgtEl>
                                      </p:cBhvr>
                                      <p:to x="100000" y="100000"/>
                                    </p:animScale>
                                    <p:animScale>
                                      <p:cBhvr>
                                        <p:cTn id="78" dur="26">
                                          <p:stCondLst>
                                            <p:cond delay="1808"/>
                                          </p:stCondLst>
                                        </p:cTn>
                                        <p:tgtEl>
                                          <p:spTgt spid="12"/>
                                        </p:tgtEl>
                                      </p:cBhvr>
                                      <p:to x="100000" y="95000"/>
                                    </p:animScale>
                                    <p:animScale>
                                      <p:cBhvr>
                                        <p:cTn id="79" dur="166" decel="50000">
                                          <p:stCondLst>
                                            <p:cond delay="1834"/>
                                          </p:stCondLst>
                                        </p:cTn>
                                        <p:tgtEl>
                                          <p:spTgt spid="12"/>
                                        </p:tgtEl>
                                      </p:cBhvr>
                                      <p:to x="100000" y="100000"/>
                                    </p:animScale>
                                  </p:childTnLst>
                                </p:cTn>
                              </p:par>
                              <p:par>
                                <p:cTn id="80" presetID="42" presetClass="entr" presetSubtype="0" fill="hold" grpId="0" nodeType="with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fade">
                                      <p:cBhvr>
                                        <p:cTn id="82" dur="1800"/>
                                        <p:tgtEl>
                                          <p:spTgt spid="14"/>
                                        </p:tgtEl>
                                      </p:cBhvr>
                                    </p:animEffect>
                                    <p:anim calcmode="lin" valueType="num">
                                      <p:cBhvr>
                                        <p:cTn id="83" dur="1800" fill="hold"/>
                                        <p:tgtEl>
                                          <p:spTgt spid="14"/>
                                        </p:tgtEl>
                                        <p:attrNameLst>
                                          <p:attrName>ppt_x</p:attrName>
                                        </p:attrNameLst>
                                      </p:cBhvr>
                                      <p:tavLst>
                                        <p:tav tm="0">
                                          <p:val>
                                            <p:strVal val="#ppt_x"/>
                                          </p:val>
                                        </p:tav>
                                        <p:tav tm="100000">
                                          <p:val>
                                            <p:strVal val="#ppt_x"/>
                                          </p:val>
                                        </p:tav>
                                      </p:tavLst>
                                    </p:anim>
                                    <p:anim calcmode="lin" valueType="num">
                                      <p:cBhvr>
                                        <p:cTn id="84" dur="18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P spid="10" grpId="0" animBg="1"/>
      <p:bldP spid="11" grpId="0" animBg="1"/>
      <p:bldP spid="12" grpId="0" animBg="1"/>
      <p:bldP spid="14"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a:t>Méthodologie</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3</a:t>
            </a:fld>
            <a:endParaRPr lang="fr-FR" altLang="fr-FR" dirty="0"/>
          </a:p>
        </p:txBody>
      </p:sp>
      <p:sp>
        <p:nvSpPr>
          <p:cNvPr id="7" name="Content Placeholder 6"/>
          <p:cNvSpPr>
            <a:spLocks noGrp="1"/>
          </p:cNvSpPr>
          <p:nvPr>
            <p:ph idx="1"/>
          </p:nvPr>
        </p:nvSpPr>
        <p:spPr/>
        <p:txBody>
          <a:bodyPr anchor="ctr"/>
          <a:lstStyle/>
          <a:p>
            <a:r>
              <a:rPr lang="fr-FR" dirty="0"/>
              <a:t>109 Travaux d’étudiants analysés </a:t>
            </a:r>
          </a:p>
          <a:p>
            <a:pPr lvl="1"/>
            <a:r>
              <a:rPr lang="fr-FR" dirty="0"/>
              <a:t>69 </a:t>
            </a:r>
            <a:r>
              <a:rPr lang="fr-FR" dirty="0" smtClean="0">
                <a:solidFill>
                  <a:srgbClr val="FF0000"/>
                </a:solidFill>
              </a:rPr>
              <a:t>Projets</a:t>
            </a:r>
            <a:r>
              <a:rPr lang="fr-FR" dirty="0" smtClean="0"/>
              <a:t> de stages d’apprentissage (LLW)</a:t>
            </a:r>
            <a:endParaRPr lang="fr-FR" dirty="0"/>
          </a:p>
          <a:p>
            <a:pPr lvl="1"/>
            <a:r>
              <a:rPr lang="fr-FR" dirty="0"/>
              <a:t>35 </a:t>
            </a:r>
            <a:r>
              <a:rPr lang="fr-FR" dirty="0">
                <a:solidFill>
                  <a:srgbClr val="FF0000"/>
                </a:solidFill>
              </a:rPr>
              <a:t>Thèses</a:t>
            </a:r>
          </a:p>
          <a:p>
            <a:r>
              <a:rPr lang="fr-FR" dirty="0"/>
              <a:t>Subdivision en </a:t>
            </a:r>
            <a:r>
              <a:rPr lang="fr-FR" b="1" dirty="0" smtClean="0">
                <a:solidFill>
                  <a:srgbClr val="FF0000"/>
                </a:solidFill>
              </a:rPr>
              <a:t>cinq</a:t>
            </a:r>
            <a:r>
              <a:rPr lang="fr-FR" dirty="0" smtClean="0"/>
              <a:t> </a:t>
            </a:r>
            <a:r>
              <a:rPr lang="fr-FR" dirty="0"/>
              <a:t>catégories </a:t>
            </a:r>
            <a:r>
              <a:rPr lang="fr-FR" dirty="0" smtClean="0"/>
              <a:t>incluant et transcendant les </a:t>
            </a:r>
            <a:r>
              <a:rPr lang="fr-FR" dirty="0"/>
              <a:t>« </a:t>
            </a:r>
            <a:r>
              <a:rPr lang="fr-FR" dirty="0" err="1"/>
              <a:t>disciplinarités</a:t>
            </a:r>
            <a:r>
              <a:rPr lang="fr-FR" dirty="0"/>
              <a:t> »</a:t>
            </a:r>
          </a:p>
          <a:p>
            <a:pPr marL="0" indent="0">
              <a:buNone/>
            </a:pPr>
            <a:endParaRPr lang="fr-FR" dirty="0"/>
          </a:p>
        </p:txBody>
      </p:sp>
    </p:spTree>
    <p:extLst>
      <p:ext uri="{BB962C8B-B14F-4D97-AF65-F5344CB8AC3E}">
        <p14:creationId xmlns:p14="http://schemas.microsoft.com/office/powerpoint/2010/main" val="1800384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2ECB6"/>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686800" cy="1143000"/>
          </a:xfrm>
        </p:spPr>
        <p:txBody>
          <a:bodyPr/>
          <a:lstStyle/>
          <a:p>
            <a:r>
              <a:rPr lang="fr-FR" dirty="0" smtClean="0"/>
              <a:t>Théorie 1 : L’EM </a:t>
            </a:r>
            <a:r>
              <a:rPr lang="fr-FR" dirty="0"/>
              <a:t>et les catégories </a:t>
            </a:r>
            <a:r>
              <a:rPr lang="fr-FR"/>
              <a:t>de </a:t>
            </a:r>
            <a:r>
              <a:rPr lang="fr-FR" smtClean="0"/>
              <a:t/>
            </a:r>
            <a:br>
              <a:rPr lang="fr-FR" smtClean="0"/>
            </a:br>
            <a:r>
              <a:rPr lang="fr-FR" smtClean="0"/>
              <a:t>« </a:t>
            </a:r>
            <a:r>
              <a:rPr lang="fr-FR" dirty="0" err="1"/>
              <a:t>disciplinarités</a:t>
            </a:r>
            <a:r>
              <a:rPr lang="fr-FR" dirty="0"/>
              <a:t> »</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4</a:t>
            </a:fld>
            <a:endParaRPr lang="fr-FR" altLang="fr-FR" dirty="0"/>
          </a:p>
        </p:txBody>
      </p:sp>
      <p:sp>
        <p:nvSpPr>
          <p:cNvPr id="7" name="Content Placeholder 6"/>
          <p:cNvSpPr>
            <a:spLocks noGrp="1"/>
          </p:cNvSpPr>
          <p:nvPr>
            <p:ph idx="1"/>
          </p:nvPr>
        </p:nvSpPr>
        <p:spPr>
          <a:xfrm>
            <a:off x="457200" y="1743365"/>
            <a:ext cx="8229600" cy="4978110"/>
          </a:xfrm>
        </p:spPr>
        <p:txBody>
          <a:bodyPr anchor="ctr">
            <a:normAutofit fontScale="92500" lnSpcReduction="20000"/>
          </a:bodyPr>
          <a:lstStyle/>
          <a:p>
            <a:r>
              <a:rPr lang="fr-FR" dirty="0" smtClean="0"/>
              <a:t>1. L’</a:t>
            </a:r>
            <a:r>
              <a:rPr lang="fr-FR" dirty="0" smtClean="0">
                <a:solidFill>
                  <a:srgbClr val="FF0000"/>
                </a:solidFill>
              </a:rPr>
              <a:t>enseignement </a:t>
            </a:r>
            <a:r>
              <a:rPr lang="fr-FR" dirty="0">
                <a:solidFill>
                  <a:srgbClr val="FF0000"/>
                </a:solidFill>
              </a:rPr>
              <a:t>musical</a:t>
            </a:r>
            <a:r>
              <a:rPr lang="fr-FR" dirty="0"/>
              <a:t> (EM) </a:t>
            </a:r>
            <a:r>
              <a:rPr lang="fr-FR" dirty="0" smtClean="0"/>
              <a:t>est une </a:t>
            </a:r>
            <a:r>
              <a:rPr lang="fr-FR" dirty="0"/>
              <a:t>discipline </a:t>
            </a:r>
            <a:r>
              <a:rPr lang="fr-FR" dirty="0" smtClean="0"/>
              <a:t>scolaire…</a:t>
            </a:r>
          </a:p>
          <a:p>
            <a:r>
              <a:rPr lang="fr-FR" cap="all" dirty="0"/>
              <a:t>à</a:t>
            </a:r>
            <a:r>
              <a:rPr lang="fr-FR" dirty="0"/>
              <a:t> laquelle peut s’ajouter les différentes approches transcendant </a:t>
            </a:r>
            <a:r>
              <a:rPr lang="fr-FR" dirty="0" smtClean="0"/>
              <a:t>l’EM, à savoir…</a:t>
            </a:r>
            <a:endParaRPr lang="fr-FR" dirty="0"/>
          </a:p>
          <a:p>
            <a:pPr marL="971550" lvl="1" indent="-514350">
              <a:buFont typeface="+mj-lt"/>
              <a:buAutoNum type="arabicPeriod" startAt="2"/>
            </a:pPr>
            <a:r>
              <a:rPr lang="fr-FR" dirty="0" smtClean="0"/>
              <a:t>La </a:t>
            </a:r>
            <a:r>
              <a:rPr lang="fr-FR" dirty="0" smtClean="0">
                <a:solidFill>
                  <a:srgbClr val="FF0000"/>
                </a:solidFill>
              </a:rPr>
              <a:t>transdisciplinarité</a:t>
            </a:r>
            <a:r>
              <a:rPr lang="fr-FR" dirty="0" smtClean="0"/>
              <a:t>,</a:t>
            </a:r>
          </a:p>
          <a:p>
            <a:pPr marL="971550" lvl="1" indent="-514350">
              <a:buFont typeface="+mj-lt"/>
              <a:buAutoNum type="arabicPeriod" startAt="2"/>
            </a:pPr>
            <a:r>
              <a:rPr lang="fr-FR" dirty="0" smtClean="0"/>
              <a:t>La </a:t>
            </a:r>
            <a:r>
              <a:rPr lang="fr-FR" dirty="0" smtClean="0">
                <a:solidFill>
                  <a:srgbClr val="FF0000"/>
                </a:solidFill>
              </a:rPr>
              <a:t>pluri- </a:t>
            </a:r>
            <a:r>
              <a:rPr lang="fr-FR" dirty="0">
                <a:solidFill>
                  <a:srgbClr val="FF0000"/>
                </a:solidFill>
              </a:rPr>
              <a:t>ou </a:t>
            </a:r>
            <a:r>
              <a:rPr lang="fr-FR" dirty="0" smtClean="0">
                <a:solidFill>
                  <a:srgbClr val="FF0000"/>
                </a:solidFill>
              </a:rPr>
              <a:t>multidisciplinarité</a:t>
            </a:r>
          </a:p>
          <a:p>
            <a:pPr lvl="1"/>
            <a:r>
              <a:rPr lang="fr-FR" dirty="0" smtClean="0">
                <a:solidFill>
                  <a:srgbClr val="FF0000"/>
                </a:solidFill>
              </a:rPr>
              <a:t>L’interdisciplinarité </a:t>
            </a:r>
            <a:r>
              <a:rPr lang="fr-FR" dirty="0" smtClean="0"/>
              <a:t>(nécessite plusieurs enseignants)</a:t>
            </a:r>
          </a:p>
          <a:p>
            <a:pPr marL="971550" lvl="1" indent="-514350">
              <a:buFont typeface="+mj-lt"/>
              <a:buAutoNum type="arabicPeriod" startAt="4"/>
            </a:pPr>
            <a:r>
              <a:rPr lang="fr-FR" dirty="0"/>
              <a:t>«</a:t>
            </a:r>
            <a:r>
              <a:rPr lang="fr-FR" b="1" dirty="0">
                <a:solidFill>
                  <a:srgbClr val="FF0000"/>
                </a:solidFill>
              </a:rPr>
              <a:t> </a:t>
            </a:r>
            <a:r>
              <a:rPr lang="fr-FR" u="sng" dirty="0" err="1">
                <a:solidFill>
                  <a:srgbClr val="FF0000"/>
                </a:solidFill>
              </a:rPr>
              <a:t>Intradisciplinarité</a:t>
            </a:r>
            <a:r>
              <a:rPr lang="fr-FR" dirty="0"/>
              <a:t> </a:t>
            </a:r>
            <a:r>
              <a:rPr lang="fr-FR" dirty="0" smtClean="0"/>
              <a:t>»* et …</a:t>
            </a:r>
            <a:endParaRPr lang="fr-FR" dirty="0"/>
          </a:p>
          <a:p>
            <a:r>
              <a:rPr lang="fr-FR" dirty="0" smtClean="0"/>
              <a:t>Les </a:t>
            </a:r>
            <a:r>
              <a:rPr lang="fr-FR" dirty="0" smtClean="0">
                <a:solidFill>
                  <a:srgbClr val="FF0000"/>
                </a:solidFill>
              </a:rPr>
              <a:t>effets de transfert</a:t>
            </a:r>
            <a:r>
              <a:rPr lang="fr-FR" dirty="0" smtClean="0"/>
              <a:t>, </a:t>
            </a:r>
          </a:p>
          <a:p>
            <a:pPr marL="971550" lvl="1" indent="-514350">
              <a:buFont typeface="+mj-lt"/>
              <a:buAutoNum type="arabicPeriod" startAt="5"/>
            </a:pPr>
            <a:r>
              <a:rPr lang="fr-FR" dirty="0"/>
              <a:t>C</a:t>
            </a:r>
            <a:r>
              <a:rPr lang="fr-FR" dirty="0" smtClean="0"/>
              <a:t>.à.d. la musique </a:t>
            </a:r>
            <a:r>
              <a:rPr lang="fr-FR" dirty="0"/>
              <a:t>comme moyen d'atteindre un objectif extra-musical</a:t>
            </a:r>
          </a:p>
          <a:p>
            <a:pPr marL="0" indent="0">
              <a:buNone/>
            </a:pPr>
            <a:endParaRPr lang="fr-FR" dirty="0"/>
          </a:p>
        </p:txBody>
      </p:sp>
    </p:spTree>
    <p:extLst>
      <p:ext uri="{BB962C8B-B14F-4D97-AF65-F5344CB8AC3E}">
        <p14:creationId xmlns:p14="http://schemas.microsoft.com/office/powerpoint/2010/main" val="410165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DCD"/>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smtClean="0"/>
              <a:t>Théorie 2 : </a:t>
            </a:r>
            <a:r>
              <a:rPr lang="fr-FR" dirty="0"/>
              <a:t>L’angoisse face à tâche</a:t>
            </a:r>
            <a:endParaRPr lang="de-DE" dirty="0"/>
          </a:p>
        </p:txBody>
      </p:sp>
      <p:sp>
        <p:nvSpPr>
          <p:cNvPr id="3" name="Inhaltsplatzhalter 2"/>
          <p:cNvSpPr>
            <a:spLocks noGrp="1"/>
          </p:cNvSpPr>
          <p:nvPr>
            <p:ph idx="1"/>
          </p:nvPr>
        </p:nvSpPr>
        <p:spPr/>
        <p:txBody>
          <a:bodyPr anchor="ctr" anchorCtr="0">
            <a:normAutofit/>
          </a:bodyPr>
          <a:lstStyle/>
          <a:p>
            <a:r>
              <a:rPr lang="fr-FR" dirty="0"/>
              <a:t>Comment est-ce qu’elle se manifeste? Comment (r)établir la confiance? </a:t>
            </a:r>
          </a:p>
          <a:p>
            <a:r>
              <a:rPr lang="en-US" dirty="0"/>
              <a:t>“Sing with me. Sing by yourself. Make your own music. Pick up a guitar, or just sing a cappella. We don’t need professional singers. We don’t need stars. You sing. Join me now. …”</a:t>
            </a:r>
          </a:p>
          <a:p>
            <a:pPr lvl="4"/>
            <a:r>
              <a:rPr lang="en-US" dirty="0"/>
              <a:t> </a:t>
            </a:r>
            <a:r>
              <a:rPr lang="en-US" dirty="0" err="1"/>
              <a:t>Hajdu</a:t>
            </a:r>
            <a:r>
              <a:rPr lang="en-US" dirty="0"/>
              <a:t> 2001, p. 8</a:t>
            </a:r>
            <a:endParaRPr lang="fr-FR" dirty="0"/>
          </a:p>
        </p:txBody>
      </p:sp>
      <p:sp>
        <p:nvSpPr>
          <p:cNvPr id="4" name="Fußzeilenplatzhalter 3"/>
          <p:cNvSpPr>
            <a:spLocks noGrp="1"/>
          </p:cNvSpPr>
          <p:nvPr>
            <p:ph type="ftr" sz="quarter" idx="11"/>
          </p:nvPr>
        </p:nvSpPr>
        <p:spPr/>
        <p:txBody>
          <a:bodyPr/>
          <a:lstStyle/>
          <a:p>
            <a:endParaRPr lang="de-DE" altLang="fr-FR" dirty="0"/>
          </a:p>
        </p:txBody>
      </p:sp>
      <p:sp>
        <p:nvSpPr>
          <p:cNvPr id="5" name="Foliennummernplatzhalter 4"/>
          <p:cNvSpPr>
            <a:spLocks noGrp="1"/>
          </p:cNvSpPr>
          <p:nvPr>
            <p:ph type="sldNum" sz="quarter" idx="12"/>
          </p:nvPr>
        </p:nvSpPr>
        <p:spPr/>
        <p:txBody>
          <a:bodyPr/>
          <a:lstStyle/>
          <a:p>
            <a:fld id="{94DDF779-049D-4D45-8638-FD0C66CBAEE0}" type="slidenum">
              <a:rPr lang="de-DE" altLang="fr-FR" smtClean="0"/>
              <a:pPr/>
              <a:t>5</a:t>
            </a:fld>
            <a:endParaRPr lang="de-DE" altLang="fr-FR" dirty="0"/>
          </a:p>
        </p:txBody>
      </p:sp>
    </p:spTree>
    <p:extLst>
      <p:ext uri="{BB962C8B-B14F-4D97-AF65-F5344CB8AC3E}">
        <p14:creationId xmlns:p14="http://schemas.microsoft.com/office/powerpoint/2010/main" val="3571062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DCD"/>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a:t>L’angoisse face à tâche</a:t>
            </a:r>
          </a:p>
        </p:txBody>
      </p:sp>
      <p:sp>
        <p:nvSpPr>
          <p:cNvPr id="3" name="Inhaltsplatzhalter 2"/>
          <p:cNvSpPr>
            <a:spLocks noGrp="1"/>
          </p:cNvSpPr>
          <p:nvPr>
            <p:ph idx="1"/>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normAutofit fontScale="92500" lnSpcReduction="10000"/>
          </a:bodyPr>
          <a:lstStyle/>
          <a:p>
            <a:r>
              <a:rPr lang="fr-FR" dirty="0"/>
              <a:t>Les raisons:</a:t>
            </a:r>
          </a:p>
          <a:p>
            <a:pPr lvl="1"/>
            <a:r>
              <a:rPr lang="fr-FR" dirty="0" smtClean="0"/>
              <a:t>Manque </a:t>
            </a:r>
            <a:r>
              <a:rPr lang="fr-FR" dirty="0"/>
              <a:t>de compétences « </a:t>
            </a:r>
            <a:r>
              <a:rPr lang="fr-FR" dirty="0" err="1"/>
              <a:t>solfégiques</a:t>
            </a:r>
            <a:r>
              <a:rPr lang="fr-FR" dirty="0"/>
              <a:t> »</a:t>
            </a:r>
          </a:p>
          <a:p>
            <a:pPr lvl="1"/>
            <a:r>
              <a:rPr lang="fr-FR" dirty="0"/>
              <a:t>L’environnement éducatif peu favorable</a:t>
            </a:r>
          </a:p>
          <a:p>
            <a:pPr lvl="1"/>
            <a:r>
              <a:rPr lang="fr-FR" dirty="0"/>
              <a:t>Manque de confiance </a:t>
            </a:r>
            <a:r>
              <a:rPr lang="fr-FR" dirty="0" smtClean="0"/>
              <a:t>face aux groupes </a:t>
            </a:r>
            <a:r>
              <a:rPr lang="fr-FR" dirty="0"/>
              <a:t>d’âges proches de l’adolescence*</a:t>
            </a:r>
          </a:p>
          <a:p>
            <a:pPr lvl="4"/>
            <a:r>
              <a:rPr lang="fr-FR" kern="1200" dirty="0">
                <a:latin typeface="Arial" charset="0"/>
                <a:ea typeface="ＭＳ Ｐゴシック" pitchFamily="-44" charset="-128"/>
              </a:rPr>
              <a:t>Holden/</a:t>
            </a:r>
            <a:r>
              <a:rPr lang="fr-FR" kern="1200" dirty="0" err="1">
                <a:latin typeface="Arial" charset="0"/>
                <a:ea typeface="ＭＳ Ｐゴシック" pitchFamily="-44" charset="-128"/>
              </a:rPr>
              <a:t>Button</a:t>
            </a:r>
            <a:r>
              <a:rPr lang="fr-FR" kern="1200" dirty="0">
                <a:latin typeface="Arial" charset="0"/>
                <a:ea typeface="ＭＳ Ｐゴシック" pitchFamily="-44" charset="-128"/>
              </a:rPr>
              <a:t> 2006, p. 29</a:t>
            </a:r>
          </a:p>
          <a:p>
            <a:pPr lvl="1"/>
            <a:r>
              <a:rPr lang="fr-FR" b="1" dirty="0" smtClean="0"/>
              <a:t>Donc</a:t>
            </a:r>
            <a:r>
              <a:rPr lang="fr-FR" dirty="0" smtClean="0"/>
              <a:t>: EM pour spécialistes</a:t>
            </a:r>
          </a:p>
          <a:p>
            <a:r>
              <a:rPr lang="fr-FR" dirty="0" smtClean="0"/>
              <a:t>Les enseignants généralistes éprouvent </a:t>
            </a:r>
            <a:r>
              <a:rPr lang="fr-FR" dirty="0"/>
              <a:t>la plus basse confiance </a:t>
            </a:r>
            <a:r>
              <a:rPr lang="fr-FR" dirty="0" smtClean="0"/>
              <a:t>en donnant des cours de musique</a:t>
            </a:r>
            <a:endParaRPr lang="fr-FR" dirty="0"/>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6</a:t>
            </a:fld>
            <a:endParaRPr lang="fr-FR" altLang="fr-FR" dirty="0"/>
          </a:p>
        </p:txBody>
      </p:sp>
    </p:spTree>
    <p:extLst>
      <p:ext uri="{BB962C8B-B14F-4D97-AF65-F5344CB8AC3E}">
        <p14:creationId xmlns:p14="http://schemas.microsoft.com/office/powerpoint/2010/main" val="665211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CDCD"/>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dirty="0"/>
              <a:t>L’angoisse face à tâche</a:t>
            </a:r>
          </a:p>
        </p:txBody>
      </p:sp>
      <p:sp>
        <p:nvSpPr>
          <p:cNvPr id="3" name="Inhaltsplatzhalter 2"/>
          <p:cNvSpPr>
            <a:spLocks noGrp="1"/>
          </p:cNvSpPr>
          <p:nvPr>
            <p:ph idx="1"/>
          </p:nvPr>
        </p:nvSpPr>
        <p:spPr/>
        <p:txBody>
          <a:bodyPr anchor="ctr" anchorCtr="0">
            <a:normAutofit/>
          </a:bodyPr>
          <a:lstStyle/>
          <a:p>
            <a:r>
              <a:rPr lang="fr-FR" dirty="0"/>
              <a:t>Enseignant généraliste ou enseignant spécialiste?</a:t>
            </a:r>
          </a:p>
          <a:p>
            <a:pPr lvl="1"/>
            <a:r>
              <a:rPr lang="fr-FR" dirty="0"/>
              <a:t>Dans certains pays, les spécialistes ne sont pas les bienvenus!</a:t>
            </a:r>
          </a:p>
          <a:p>
            <a:pPr lvl="1"/>
            <a:r>
              <a:rPr lang="en-US" kern="1200" dirty="0" err="1">
                <a:latin typeface="Arial" charset="0"/>
                <a:ea typeface="ＭＳ Ｐゴシック" pitchFamily="-44" charset="-128"/>
              </a:rPr>
              <a:t>L’enseignant</a:t>
            </a:r>
            <a:r>
              <a:rPr lang="en-US" kern="1200" dirty="0">
                <a:latin typeface="Arial" charset="0"/>
                <a:ea typeface="ＭＳ Ｐゴシック" pitchFamily="-44" charset="-128"/>
              </a:rPr>
              <a:t> </a:t>
            </a:r>
            <a:r>
              <a:rPr lang="en-US" kern="1200" dirty="0" err="1">
                <a:latin typeface="Arial" charset="0"/>
                <a:ea typeface="ＭＳ Ｐゴシック" pitchFamily="-44" charset="-128"/>
              </a:rPr>
              <a:t>généraliste</a:t>
            </a:r>
            <a:r>
              <a:rPr lang="en-US" kern="1200" dirty="0">
                <a:latin typeface="Arial" charset="0"/>
                <a:ea typeface="ＭＳ Ｐゴシック" pitchFamily="-44" charset="-128"/>
              </a:rPr>
              <a:t> </a:t>
            </a:r>
            <a:r>
              <a:rPr lang="en-US" kern="1200" dirty="0" err="1">
                <a:latin typeface="Arial" charset="0"/>
                <a:ea typeface="ＭＳ Ｐゴシック" pitchFamily="-44" charset="-128"/>
              </a:rPr>
              <a:t>manque</a:t>
            </a:r>
            <a:r>
              <a:rPr lang="en-US" kern="1200" dirty="0">
                <a:latin typeface="Arial" charset="0"/>
                <a:ea typeface="ＭＳ Ｐゴシック" pitchFamily="-44" charset="-128"/>
              </a:rPr>
              <a:t> de baggage musical</a:t>
            </a:r>
            <a:r>
              <a:rPr lang="en-US" kern="1200" dirty="0" smtClean="0">
                <a:latin typeface="Arial" charset="0"/>
                <a:ea typeface="ＭＳ Ｐゴシック" pitchFamily="-44" charset="-128"/>
              </a:rPr>
              <a:t>!?</a:t>
            </a:r>
            <a:endParaRPr lang="en-US" kern="1200" dirty="0">
              <a:latin typeface="Arial" charset="0"/>
              <a:ea typeface="ＭＳ Ｐゴシック" pitchFamily="-44" charset="-128"/>
            </a:endParaRPr>
          </a:p>
          <a:p>
            <a:pPr lvl="1"/>
            <a:r>
              <a:rPr lang="fr-FR" kern="1200" dirty="0">
                <a:latin typeface="Arial" charset="0"/>
                <a:ea typeface="ＭＳ Ｐゴシック" pitchFamily="-44" charset="-128"/>
              </a:rPr>
              <a:t>L’idée du coordinateur d’éducation musicale</a:t>
            </a:r>
            <a:endParaRPr lang="fr-FR" dirty="0"/>
          </a:p>
          <a:p>
            <a:pPr lvl="4"/>
            <a:r>
              <a:rPr lang="fr-FR" kern="1200" dirty="0">
                <a:latin typeface="Arial" charset="0"/>
                <a:ea typeface="ＭＳ Ｐゴシック" pitchFamily="-44" charset="-128"/>
              </a:rPr>
              <a:t>Holden/</a:t>
            </a:r>
            <a:r>
              <a:rPr lang="fr-FR" kern="1200" dirty="0" err="1">
                <a:latin typeface="Arial" charset="0"/>
                <a:ea typeface="ＭＳ Ｐゴシック" pitchFamily="-44" charset="-128"/>
              </a:rPr>
              <a:t>Button</a:t>
            </a:r>
            <a:r>
              <a:rPr lang="fr-FR" kern="1200" dirty="0">
                <a:latin typeface="Arial" charset="0"/>
                <a:ea typeface="ＭＳ Ｐゴシック" pitchFamily="-44" charset="-128"/>
              </a:rPr>
              <a:t> 2006, p. 24-25</a:t>
            </a:r>
          </a:p>
        </p:txBody>
      </p:sp>
      <p:sp>
        <p:nvSpPr>
          <p:cNvPr id="4" name="Fußzeilenplatzhalter 3"/>
          <p:cNvSpPr>
            <a:spLocks noGrp="1"/>
          </p:cNvSpPr>
          <p:nvPr>
            <p:ph type="ftr" sz="quarter" idx="11"/>
          </p:nvPr>
        </p:nvSpPr>
        <p:spPr/>
        <p:txBody>
          <a:bodyPr/>
          <a:lstStyle/>
          <a:p>
            <a:endParaRPr lang="fr-FR" altLang="fr-FR" dirty="0"/>
          </a:p>
        </p:txBody>
      </p:sp>
      <p:sp>
        <p:nvSpPr>
          <p:cNvPr id="5" name="Foliennummernplatzhalter 4"/>
          <p:cNvSpPr>
            <a:spLocks noGrp="1"/>
          </p:cNvSpPr>
          <p:nvPr>
            <p:ph type="sldNum" sz="quarter" idx="12"/>
          </p:nvPr>
        </p:nvSpPr>
        <p:spPr/>
        <p:txBody>
          <a:bodyPr/>
          <a:lstStyle/>
          <a:p>
            <a:fld id="{94DDF779-049D-4D45-8638-FD0C66CBAEE0}" type="slidenum">
              <a:rPr lang="fr-FR" altLang="fr-FR" smtClean="0"/>
              <a:pPr/>
              <a:t>7</a:t>
            </a:fld>
            <a:endParaRPr lang="fr-FR" altLang="fr-FR" dirty="0"/>
          </a:p>
        </p:txBody>
      </p:sp>
    </p:spTree>
    <p:extLst>
      <p:ext uri="{BB962C8B-B14F-4D97-AF65-F5344CB8AC3E}">
        <p14:creationId xmlns:p14="http://schemas.microsoft.com/office/powerpoint/2010/main" val="921426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rgbClr val="FFCDCD"/>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fr-FR" dirty="0" smtClean="0"/>
              <a:t>L’angoisse face à </a:t>
            </a:r>
            <a:r>
              <a:rPr lang="fr-FR" dirty="0"/>
              <a:t>la tâche</a:t>
            </a:r>
          </a:p>
        </p:txBody>
      </p:sp>
      <p:sp>
        <p:nvSpPr>
          <p:cNvPr id="3" name="Inhaltsplatzhalter 2"/>
          <p:cNvSpPr>
            <a:spLocks noGrp="1"/>
          </p:cNvSpPr>
          <p:nvPr>
            <p:ph idx="1"/>
          </p:nvPr>
        </p:nvSpPr>
        <p:spPr/>
        <p:txBody>
          <a:bodyPr anchor="ctr" anchorCtr="0">
            <a:normAutofit/>
          </a:bodyPr>
          <a:lstStyle/>
          <a:p>
            <a:r>
              <a:rPr lang="fr-FR" dirty="0" smtClean="0"/>
              <a:t>Symptômes de cette </a:t>
            </a:r>
            <a:r>
              <a:rPr lang="fr-FR" dirty="0"/>
              <a:t>angoisse?</a:t>
            </a:r>
          </a:p>
          <a:p>
            <a:pPr lvl="1"/>
            <a:r>
              <a:rPr lang="fr-FR" dirty="0" smtClean="0"/>
              <a:t>Intimidés </a:t>
            </a:r>
            <a:r>
              <a:rPr lang="fr-FR" dirty="0"/>
              <a:t>par l’idée de devoir chanter</a:t>
            </a:r>
          </a:p>
          <a:p>
            <a:pPr lvl="4"/>
            <a:r>
              <a:rPr lang="fr-FR" kern="1200" dirty="0">
                <a:latin typeface="Arial" charset="0"/>
                <a:ea typeface="ＭＳ Ｐゴシック" pitchFamily="-44" charset="-128"/>
              </a:rPr>
              <a:t>voir aussi: Holden/</a:t>
            </a:r>
            <a:r>
              <a:rPr lang="fr-FR" kern="1200" dirty="0" err="1">
                <a:latin typeface="Arial" charset="0"/>
                <a:ea typeface="ＭＳ Ｐゴシック" pitchFamily="-44" charset="-128"/>
              </a:rPr>
              <a:t>Button</a:t>
            </a:r>
            <a:r>
              <a:rPr lang="fr-FR" kern="1200" dirty="0">
                <a:latin typeface="Arial" charset="0"/>
                <a:ea typeface="ＭＳ Ｐゴシック" pitchFamily="-44" charset="-128"/>
              </a:rPr>
              <a:t> 2006, p. </a:t>
            </a:r>
            <a:r>
              <a:rPr lang="fr-FR" kern="1200" dirty="0" smtClean="0">
                <a:latin typeface="Arial" charset="0"/>
                <a:ea typeface="ＭＳ Ｐゴシック" pitchFamily="-44" charset="-128"/>
              </a:rPr>
              <a:t>32–33</a:t>
            </a:r>
          </a:p>
          <a:p>
            <a:pPr lvl="4"/>
            <a:endParaRPr lang="fr-FR" dirty="0"/>
          </a:p>
          <a:p>
            <a:pPr lvl="1"/>
            <a:r>
              <a:rPr lang="fr-FR" dirty="0" smtClean="0"/>
              <a:t>Difficultés d’enseigner la composition et la notation</a:t>
            </a:r>
          </a:p>
          <a:p>
            <a:pPr marL="1828800" lvl="4" indent="0">
              <a:buNone/>
            </a:pPr>
            <a:endParaRPr lang="fr-FR" dirty="0" smtClean="0"/>
          </a:p>
          <a:p>
            <a:pPr lvl="1"/>
            <a:r>
              <a:rPr lang="fr-FR" dirty="0" smtClean="0"/>
              <a:t>Préférence de l’écoute musicale et </a:t>
            </a:r>
            <a:r>
              <a:rPr lang="fr-FR" dirty="0"/>
              <a:t>toutes activités qui ne demandent pas de s’exposer devant les </a:t>
            </a:r>
            <a:r>
              <a:rPr lang="fr-FR" dirty="0" smtClean="0"/>
              <a:t>élèves</a:t>
            </a:r>
            <a:endParaRPr lang="fr-FR" dirty="0"/>
          </a:p>
        </p:txBody>
      </p:sp>
      <p:sp>
        <p:nvSpPr>
          <p:cNvPr id="4" name="Fußzeilenplatzhalter 3"/>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fr-FR" altLang="fr-FR"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 name="Foliennummernplatzhalter 4"/>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94DDF779-049D-4D45-8638-FD0C66CBAEE0}" type="slidenum">
              <a:rPr kumimoji="0" lang="fr-FR" altLang="fr-FR" sz="14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8</a:t>
            </a:fld>
            <a:endParaRPr kumimoji="0" lang="fr-FR" altLang="fr-FR"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173703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DCD"/>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fr-FR" dirty="0" smtClean="0"/>
              <a:t>L’angoisse face à </a:t>
            </a:r>
            <a:r>
              <a:rPr lang="fr-FR" dirty="0"/>
              <a:t>la tâche</a:t>
            </a:r>
          </a:p>
        </p:txBody>
      </p:sp>
      <p:sp>
        <p:nvSpPr>
          <p:cNvPr id="3" name="Inhaltsplatzhalter 2"/>
          <p:cNvSpPr>
            <a:spLocks noGrp="1"/>
          </p:cNvSpPr>
          <p:nvPr>
            <p:ph idx="1"/>
          </p:nvPr>
        </p:nvSpPr>
        <p:spPr/>
        <p:txBody>
          <a:bodyPr anchor="ctr" anchorCtr="0">
            <a:normAutofit/>
          </a:bodyPr>
          <a:lstStyle/>
          <a:p>
            <a:r>
              <a:rPr lang="fr-FR" dirty="0" smtClean="0"/>
              <a:t>Symptômes de cette </a:t>
            </a:r>
            <a:r>
              <a:rPr lang="fr-FR" dirty="0"/>
              <a:t>angoisse?</a:t>
            </a:r>
          </a:p>
          <a:p>
            <a:pPr lvl="1"/>
            <a:r>
              <a:rPr lang="fr-FR" dirty="0" smtClean="0"/>
              <a:t>Intimidés </a:t>
            </a:r>
            <a:r>
              <a:rPr lang="fr-FR" dirty="0"/>
              <a:t>par l’idée de devoir chanter</a:t>
            </a:r>
          </a:p>
          <a:p>
            <a:pPr lvl="4"/>
            <a:r>
              <a:rPr lang="fr-FR" kern="1200" dirty="0">
                <a:latin typeface="Arial" charset="0"/>
                <a:ea typeface="ＭＳ Ｐゴシック" pitchFamily="-44" charset="-128"/>
              </a:rPr>
              <a:t>voir aussi: Holden/</a:t>
            </a:r>
            <a:r>
              <a:rPr lang="fr-FR" kern="1200" dirty="0" err="1">
                <a:latin typeface="Arial" charset="0"/>
                <a:ea typeface="ＭＳ Ｐゴシック" pitchFamily="-44" charset="-128"/>
              </a:rPr>
              <a:t>Button</a:t>
            </a:r>
            <a:r>
              <a:rPr lang="fr-FR" kern="1200" dirty="0">
                <a:latin typeface="Arial" charset="0"/>
                <a:ea typeface="ＭＳ Ｐゴシック" pitchFamily="-44" charset="-128"/>
              </a:rPr>
              <a:t> 2006, p. 32–33</a:t>
            </a:r>
            <a:endParaRPr lang="fr-FR" dirty="0"/>
          </a:p>
          <a:p>
            <a:pPr lvl="1"/>
            <a:endParaRPr lang="fr-FR" dirty="0" smtClean="0"/>
          </a:p>
          <a:p>
            <a:pPr lvl="1"/>
            <a:r>
              <a:rPr lang="fr-FR" dirty="0" smtClean="0"/>
              <a:t>Préférence de l’écoute musicale et </a:t>
            </a:r>
            <a:r>
              <a:rPr lang="fr-FR" dirty="0"/>
              <a:t>toutes activités qui ne demandent pas de s’exposer devant les </a:t>
            </a:r>
            <a:r>
              <a:rPr lang="fr-FR" dirty="0" smtClean="0"/>
              <a:t>élèves</a:t>
            </a:r>
            <a:endParaRPr lang="fr-FR" dirty="0"/>
          </a:p>
        </p:txBody>
      </p:sp>
      <p:sp>
        <p:nvSpPr>
          <p:cNvPr id="4" name="Fußzeilenplatzhalter 3"/>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fr-FR" altLang="fr-FR"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 name="Foliennummernplatzhalter 4"/>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94DDF779-049D-4D45-8638-FD0C66CBAEE0}" type="slidenum">
              <a:rPr kumimoji="0" lang="fr-FR" altLang="fr-FR" sz="14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9</a:t>
            </a:fld>
            <a:endParaRPr kumimoji="0" lang="fr-FR" altLang="fr-FR" sz="14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839151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altLang="fr-FR" sz="2400" b="0" i="0" u="none" strike="noStrike" cap="none" normalizeH="0" baseline="0" smtClean="0">
            <a:ln>
              <a:noFill/>
            </a:ln>
            <a:solidFill>
              <a:schemeClr val="tx1"/>
            </a:solidFill>
            <a:effectLst/>
            <a:latin typeface="Arial" charset="0"/>
            <a:ea typeface="ＭＳ Ｐゴシック" pitchFamily="-4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altLang="fr-FR" sz="2400" b="0" i="0" u="none" strike="noStrike" cap="none" normalizeH="0" baseline="0" smtClean="0">
            <a:ln>
              <a:noFill/>
            </a:ln>
            <a:solidFill>
              <a:schemeClr val="tx1"/>
            </a:solidFill>
            <a:effectLst/>
            <a:latin typeface="Arial" charset="0"/>
            <a:ea typeface="ＭＳ Ｐゴシック" pitchFamily="-44" charset="-128"/>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altLang="fr-FR" sz="2400" b="0" i="0" u="none" strike="noStrike" cap="none" normalizeH="0" baseline="0" smtClean="0">
            <a:ln>
              <a:noFill/>
            </a:ln>
            <a:solidFill>
              <a:schemeClr val="tx1"/>
            </a:solidFill>
            <a:effectLst/>
            <a:latin typeface="Arial" charset="0"/>
            <a:ea typeface="ＭＳ Ｐゴシック" pitchFamily="-4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altLang="fr-FR" sz="2400" b="0" i="0" u="none" strike="noStrike" cap="none" normalizeH="0" baseline="0" smtClean="0">
            <a:ln>
              <a:noFill/>
            </a:ln>
            <a:solidFill>
              <a:schemeClr val="tx1"/>
            </a:solidFill>
            <a:effectLst/>
            <a:latin typeface="Arial" charset="0"/>
            <a:ea typeface="ＭＳ Ｐゴシック" pitchFamily="-44"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6c533f7-61db-40a9-92cc-7bf39d0de398"/>
    <o606121503634f60aadbd34f286ff3d9 xmlns="a6c533f7-61db-40a9-92cc-7bf39d0de398">
      <Terms xmlns="http://schemas.microsoft.com/office/infopath/2007/PartnerControls"/>
    </o606121503634f60aadbd34f286ff3d9>
    <a60e8a9bb7a5498084be0308f3b51622 xmlns="a6c533f7-61db-40a9-92cc-7bf39d0de398">
      <Terms xmlns="http://schemas.microsoft.com/office/infopath/2007/PartnerControls"/>
    </a60e8a9bb7a5498084be0308f3b51622>
    <PublishingExpirationDate xmlns="http://schemas.microsoft.com/sharepoint/v3" xsi:nil="true"/>
    <PublishingStartDate xmlns="http://schemas.microsoft.com/sharepoint/v3" xsi:nil="true"/>
    <wic_System_Copyright xmlns="http://schemas.microsoft.com/sharepoint/v3/fields" xsi:nil="true"/>
    <ImageCreateDate xmlns="559BFC5D-DDA9-4BB3-932C-AE207DEE608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B28E44565E5DAF4A9C5BFDEF38C8E95F" ma:contentTypeVersion="2" ma:contentTypeDescription="Upload an image." ma:contentTypeScope="" ma:versionID="7861207c62e8cee0342f90cb4ae422e2">
  <xsd:schema xmlns:xsd="http://www.w3.org/2001/XMLSchema" xmlns:xs="http://www.w3.org/2001/XMLSchema" xmlns:p="http://schemas.microsoft.com/office/2006/metadata/properties" xmlns:ns1="http://schemas.microsoft.com/sharepoint/v3" xmlns:ns2="559BFC5D-DDA9-4BB3-932C-AE207DEE608B" xmlns:ns3="http://schemas.microsoft.com/sharepoint/v3/fields" xmlns:ns4="a6c533f7-61db-40a9-92cc-7bf39d0de398" targetNamespace="http://schemas.microsoft.com/office/2006/metadata/properties" ma:root="true" ma:fieldsID="30f258388e591d35b795017a393f47e5" ns1:_="" ns2:_="" ns3:_="" ns4:_="">
    <xsd:import namespace="http://schemas.microsoft.com/sharepoint/v3"/>
    <xsd:import namespace="559BFC5D-DDA9-4BB3-932C-AE207DEE608B"/>
    <xsd:import namespace="http://schemas.microsoft.com/sharepoint/v3/fields"/>
    <xsd:import namespace="a6c533f7-61db-40a9-92cc-7bf39d0de39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o606121503634f60aadbd34f286ff3d9" minOccurs="0"/>
                <xsd:element ref="ns4:TaxCatchAll" minOccurs="0"/>
                <xsd:element ref="ns4:TaxCatchAllLabel" minOccurs="0"/>
                <xsd:element ref="ns4:a60e8a9bb7a5498084be0308f3b5162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9BFC5D-DDA9-4BB3-932C-AE207DEE608B"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c533f7-61db-40a9-92cc-7bf39d0de398" elementFormDefault="qualified">
    <xsd:import namespace="http://schemas.microsoft.com/office/2006/documentManagement/types"/>
    <xsd:import namespace="http://schemas.microsoft.com/office/infopath/2007/PartnerControls"/>
    <xsd:element name="o606121503634f60aadbd34f286ff3d9" ma:index="29" nillable="true" ma:taxonomy="true" ma:internalName="o606121503634f60aadbd34f286ff3d9" ma:taxonomyFieldName="Document_x0020_Category" ma:displayName="Document Category" ma:default="" ma:fieldId="{86061215-0363-4f60-aadb-d34f286ff3d9}" ma:taxonomyMulti="true" ma:sspId="ceefa7fb-4336-4fa1-9d81-8bd6ad6a0761" ma:termSetId="8467628b-cc19-41c8-84de-1e197b3524fe" ma:anchorId="00000000-0000-0000-0000-000000000000" ma:open="false" ma:isKeyword="false">
      <xsd:complexType>
        <xsd:sequence>
          <xsd:element ref="pc:Terms" minOccurs="0" maxOccurs="1"/>
        </xsd:sequence>
      </xsd:complexType>
    </xsd:element>
    <xsd:element name="TaxCatchAll" ma:index="30" nillable="true" ma:displayName="Taxonomy Catch All Column" ma:hidden="true" ma:list="{88da9af2-fc06-457f-9f9b-54ea4b8c2f8e}" ma:internalName="TaxCatchAll" ma:showField="CatchAllData" ma:web="a6c533f7-61db-40a9-92cc-7bf39d0de398">
      <xsd:complexType>
        <xsd:complexContent>
          <xsd:extension base="dms:MultiChoiceLookup">
            <xsd:sequence>
              <xsd:element name="Value" type="dms:Lookup" maxOccurs="unbounded" minOccurs="0" nillable="true"/>
            </xsd:sequence>
          </xsd:extension>
        </xsd:complexContent>
      </xsd:complexType>
    </xsd:element>
    <xsd:element name="TaxCatchAllLabel" ma:index="31" nillable="true" ma:displayName="Taxonomy Catch All Column1" ma:hidden="true" ma:list="{88da9af2-fc06-457f-9f9b-54ea4b8c2f8e}" ma:internalName="TaxCatchAllLabel" ma:readOnly="true" ma:showField="CatchAllDataLabel" ma:web="a6c533f7-61db-40a9-92cc-7bf39d0de398">
      <xsd:complexType>
        <xsd:complexContent>
          <xsd:extension base="dms:MultiChoiceLookup">
            <xsd:sequence>
              <xsd:element name="Value" type="dms:Lookup" maxOccurs="unbounded" minOccurs="0" nillable="true"/>
            </xsd:sequence>
          </xsd:extension>
        </xsd:complexContent>
      </xsd:complexType>
    </xsd:element>
    <xsd:element name="a60e8a9bb7a5498084be0308f3b51622" ma:index="33" nillable="true" ma:taxonomy="true" ma:internalName="a60e8a9bb7a5498084be0308f3b51622" ma:taxonomyFieldName="The_x0020_University" ma:displayName="The University" ma:default="" ma:fieldId="{a60e8a9b-b7a5-4980-84be-0308f3b51622}" ma:taxonomyMulti="true" ma:sspId="ceefa7fb-4336-4fa1-9d81-8bd6ad6a0761" ma:termSetId="d027352d-354c-4edb-9a10-0a26093ac2d3"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Props1.xml><?xml version="1.0" encoding="utf-8"?>
<ds:datastoreItem xmlns:ds="http://schemas.openxmlformats.org/officeDocument/2006/customXml" ds:itemID="{93717B03-F840-41B3-AB5C-F3F4746A311F}">
  <ds:schemaRefs>
    <ds:schemaRef ds:uri="http://schemas.openxmlformats.org/package/2006/metadata/core-properties"/>
    <ds:schemaRef ds:uri="http://schemas.microsoft.com/sharepoint/v3"/>
    <ds:schemaRef ds:uri="http://schemas.microsoft.com/office/2006/metadata/properties"/>
    <ds:schemaRef ds:uri="559BFC5D-DDA9-4BB3-932C-AE207DEE608B"/>
    <ds:schemaRef ds:uri="http://www.w3.org/XML/1998/namespace"/>
    <ds:schemaRef ds:uri="http://schemas.microsoft.com/office/2006/documentManagement/types"/>
    <ds:schemaRef ds:uri="http://schemas.microsoft.com/office/infopath/2007/PartnerControls"/>
    <ds:schemaRef ds:uri="http://purl.org/dc/terms/"/>
    <ds:schemaRef ds:uri="http://purl.org/dc/dcmitype/"/>
    <ds:schemaRef ds:uri="a6c533f7-61db-40a9-92cc-7bf39d0de398"/>
    <ds:schemaRef ds:uri="http://schemas.microsoft.com/sharepoint/v3/fields"/>
    <ds:schemaRef ds:uri="http://purl.org/dc/elements/1.1/"/>
  </ds:schemaRefs>
</ds:datastoreItem>
</file>

<file path=customXml/itemProps2.xml><?xml version="1.0" encoding="utf-8"?>
<ds:datastoreItem xmlns:ds="http://schemas.openxmlformats.org/officeDocument/2006/customXml" ds:itemID="{6FE84E24-A394-4E44-9B87-AA08DB6883B2}">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559BFC5D-DDA9-4BB3-932C-AE207DEE608B"/>
    <ds:schemaRef ds:uri="http://schemas.microsoft.com/sharepoint/v3/fields"/>
    <ds:schemaRef ds:uri="a6c533f7-61db-40a9-92cc-7bf39d0de398"/>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D77648-52B2-4E6C-A215-1765154C6760}">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1473</TotalTime>
  <Words>1616</Words>
  <Application>Microsoft Office PowerPoint</Application>
  <PresentationFormat>On-screen Show (4:3)</PresentationFormat>
  <Paragraphs>395</Paragraphs>
  <Slides>28</Slides>
  <Notes>27</Notes>
  <HiddenSlides>1</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ＭＳ Ｐゴシック</vt:lpstr>
      <vt:lpstr>Arial</vt:lpstr>
      <vt:lpstr>Arial Narrow</vt:lpstr>
      <vt:lpstr>Calibri</vt:lpstr>
      <vt:lpstr>Calibri Light</vt:lpstr>
      <vt:lpstr>Courier New</vt:lpstr>
      <vt:lpstr>Times New Roman</vt:lpstr>
      <vt:lpstr>Wingdings</vt:lpstr>
      <vt:lpstr>Custom Design</vt:lpstr>
      <vt:lpstr>1_Custom Design</vt:lpstr>
      <vt:lpstr>Enseignants non spécialisés (m/f) et (trans)disciplinarité</vt:lpstr>
      <vt:lpstr>Aperçu</vt:lpstr>
      <vt:lpstr>Méthodologie</vt:lpstr>
      <vt:lpstr>Théorie 1 : L’EM et les catégories de  « disciplinarités »</vt:lpstr>
      <vt:lpstr>Théorie 2 : L’angoisse face à tâche</vt:lpstr>
      <vt:lpstr>L’angoisse face à tâche</vt:lpstr>
      <vt:lpstr>L’angoisse face à tâche</vt:lpstr>
      <vt:lpstr>L’angoisse face à la tâche</vt:lpstr>
      <vt:lpstr>L’angoisse face à la tâche</vt:lpstr>
      <vt:lpstr>Surmonter l’angoisse par les « disciplinarités »?</vt:lpstr>
      <vt:lpstr>PowerPoint Presentation</vt:lpstr>
      <vt:lpstr>Exemple: Le haïku</vt:lpstr>
      <vt:lpstr>La transdisciplinarité</vt:lpstr>
      <vt:lpstr>La  transdisciplinarité</vt:lpstr>
      <vt:lpstr>La pluridisciplinarité </vt:lpstr>
      <vt:lpstr>La pluridisciplinarité</vt:lpstr>
      <vt:lpstr>L’interdisciplinarité </vt:lpstr>
      <vt:lpstr>L’interdisciplinarité</vt:lpstr>
      <vt:lpstr>Résultats: Le choix des étudiant(e)s</vt:lpstr>
      <vt:lpstr>Méthodologie</vt:lpstr>
      <vt:lpstr>Résultats: Thèses – choix de thématiques</vt:lpstr>
      <vt:lpstr>Résultats: Projets – choix de thématiques</vt:lpstr>
      <vt:lpstr>Résultats: Thèses et projets de stage</vt:lpstr>
      <vt:lpstr>Conclusions </vt:lpstr>
      <vt:lpstr>Conclusions </vt:lpstr>
      <vt:lpstr>Conclusions </vt:lpstr>
      <vt:lpstr>Conclusions </vt:lpstr>
      <vt:lpstr>PowerPoint Presentation</vt:lpstr>
    </vt:vector>
  </TitlesOfParts>
  <Manager/>
  <Company>université du Luxembourg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Damien Sagrillo</dc:creator>
  <cp:keywords>FLSHASe, presentation, powerpoint</cp:keywords>
  <dc:description/>
  <cp:lastModifiedBy>Damien Francois SAGRILLO</cp:lastModifiedBy>
  <cp:revision>592</cp:revision>
  <cp:lastPrinted>2018-01-17T11:40:11Z</cp:lastPrinted>
  <dcterms:created xsi:type="dcterms:W3CDTF">2008-06-13T07:46:09Z</dcterms:created>
  <dcterms:modified xsi:type="dcterms:W3CDTF">2019-05-08T17:53:32Z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_x0020_Category">
    <vt:lpwstr/>
  </property>
  <property fmtid="{D5CDD505-2E9C-101B-9397-08002B2CF9AE}" pid="3" name="The_x0020_University">
    <vt:lpwstr/>
  </property>
</Properties>
</file>