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811" r:id="rId5"/>
    <p:sldMasterId id="2147483813" r:id="rId6"/>
    <p:sldMasterId id="2147483816" r:id="rId7"/>
    <p:sldMasterId id="2147483824" r:id="rId8"/>
    <p:sldMasterId id="2147483812" r:id="rId9"/>
  </p:sldMasterIdLst>
  <p:notesMasterIdLst>
    <p:notesMasterId r:id="rId32"/>
  </p:notesMasterIdLst>
  <p:handoutMasterIdLst>
    <p:handoutMasterId r:id="rId33"/>
  </p:handoutMasterIdLst>
  <p:sldIdLst>
    <p:sldId id="359" r:id="rId10"/>
    <p:sldId id="371" r:id="rId11"/>
    <p:sldId id="369" r:id="rId12"/>
    <p:sldId id="379" r:id="rId13"/>
    <p:sldId id="380" r:id="rId14"/>
    <p:sldId id="377" r:id="rId15"/>
    <p:sldId id="372" r:id="rId16"/>
    <p:sldId id="378" r:id="rId17"/>
    <p:sldId id="381" r:id="rId18"/>
    <p:sldId id="382" r:id="rId19"/>
    <p:sldId id="373" r:id="rId20"/>
    <p:sldId id="383" r:id="rId21"/>
    <p:sldId id="384" r:id="rId22"/>
    <p:sldId id="375" r:id="rId23"/>
    <p:sldId id="388" r:id="rId24"/>
    <p:sldId id="390" r:id="rId25"/>
    <p:sldId id="389" r:id="rId26"/>
    <p:sldId id="393" r:id="rId27"/>
    <p:sldId id="376" r:id="rId28"/>
    <p:sldId id="392" r:id="rId29"/>
    <p:sldId id="391" r:id="rId30"/>
    <p:sldId id="365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4">
          <p15:clr>
            <a:srgbClr val="A4A3A4"/>
          </p15:clr>
        </p15:guide>
        <p15:guide id="2">
          <p15:clr>
            <a:srgbClr val="A4A3A4"/>
          </p15:clr>
        </p15:guide>
        <p15:guide id="3" orient="horz" pos="59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F"/>
    <a:srgbClr val="E03400"/>
    <a:srgbClr val="5C0025"/>
    <a:srgbClr val="0FA5B0"/>
    <a:srgbClr val="FF140B"/>
    <a:srgbClr val="5C5C5C"/>
    <a:srgbClr val="406670"/>
    <a:srgbClr val="8FA175"/>
    <a:srgbClr val="65939E"/>
    <a:srgbClr val="94B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551"/>
  </p:normalViewPr>
  <p:slideViewPr>
    <p:cSldViewPr snapToGrid="0" snapToObjects="1" showGuides="1">
      <p:cViewPr varScale="1">
        <p:scale>
          <a:sx n="116" d="100"/>
          <a:sy n="116" d="100"/>
        </p:scale>
        <p:origin x="-1494" y="-96"/>
      </p:cViewPr>
      <p:guideLst>
        <p:guide orient="horz" pos="194"/>
        <p:guide orient="horz" pos="59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2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AD99-C8D0-4A84-9335-5A9B802B40CF}" type="datetimeFigureOut">
              <a:rPr lang="lb-LU" smtClean="0"/>
              <a:pPr/>
              <a:t>24/01/2019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1ECB-F45B-499C-B19B-FA29906B876F}" type="slidenum">
              <a:rPr lang="lb-LU" smtClean="0"/>
              <a:pPr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22989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63E1-A2A2-6F4B-A381-048F498A91E8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461A-2F76-9B45-BD8C-695B6B1FE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  <p:pic>
        <p:nvPicPr>
          <p:cNvPr id="10" name="Picture 21" descr="UNI_logo_quadri_def.pdf"/>
          <p:cNvPicPr>
            <a:picLocks noChangeAspect="1"/>
          </p:cNvPicPr>
          <p:nvPr userDrawn="1"/>
        </p:nvPicPr>
        <p:blipFill>
          <a:blip r:embed="rId2"/>
          <a:srcRect l="24471" t="27051" r="21988" b="29129"/>
          <a:stretch>
            <a:fillRect/>
          </a:stretch>
        </p:blipFill>
        <p:spPr>
          <a:xfrm>
            <a:off x="7941350" y="799858"/>
            <a:ext cx="610801" cy="499910"/>
          </a:xfrm>
          <a:prstGeom prst="rect">
            <a:avLst/>
          </a:prstGeom>
        </p:spPr>
      </p:pic>
      <p:grpSp>
        <p:nvGrpSpPr>
          <p:cNvPr id="11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chemeClr val="accent2"/>
              </a:buClr>
              <a:buSzPct val="100000"/>
              <a:buFont typeface="Wingdings" charset="2"/>
              <a:buChar char="§"/>
              <a:defRPr/>
            </a:lvl1pPr>
            <a:lvl2pPr>
              <a:buClr>
                <a:schemeClr val="accent2"/>
              </a:buClr>
              <a:buSzPct val="100000"/>
              <a:buFont typeface="Wingdings" charset="2"/>
              <a:buChar char="§"/>
              <a:defRPr/>
            </a:lvl2pPr>
            <a:lvl3pPr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buSzPct val="100000"/>
              <a:buFont typeface="Wingdings" charset="2"/>
              <a:buChar char="§"/>
              <a:defRPr/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S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E03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03400"/>
              </a:solidFill>
            </a:endParaRPr>
          </a:p>
        </p:txBody>
      </p:sp>
      <p:grpSp>
        <p:nvGrpSpPr>
          <p:cNvPr id="9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2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1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pic>
        <p:nvPicPr>
          <p:cNvPr id="17" name="Picture 6" descr="FLSHASE_Embleme_outline_ENG_vect_white.ai"/>
          <p:cNvPicPr>
            <a:picLocks noChangeAspect="1"/>
          </p:cNvPicPr>
          <p:nvPr userDrawn="1"/>
        </p:nvPicPr>
        <p:blipFill rotWithShape="1">
          <a:blip r:embed="rId3"/>
          <a:srcRect l="25858" t="48495" r="33189" b="48289"/>
          <a:stretch/>
        </p:blipFill>
        <p:spPr>
          <a:xfrm>
            <a:off x="424906" y="950400"/>
            <a:ext cx="5136076" cy="3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pag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0" y="4140200"/>
            <a:ext cx="28800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6278915" y="4140200"/>
            <a:ext cx="28800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46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2000" b="0" i="0">
                <a:solidFill>
                  <a:srgbClr val="595959"/>
                </a:solidFill>
                <a:latin typeface="Arial"/>
                <a:cs typeface="Arial"/>
              </a:defRPr>
            </a:lvl1pPr>
            <a:lvl2pPr marL="288036" indent="0" algn="ctr">
              <a:buNone/>
              <a:defRPr/>
            </a:lvl2pPr>
            <a:lvl3pPr marL="576070" indent="0" algn="ctr">
              <a:buNone/>
              <a:defRPr/>
            </a:lvl3pPr>
            <a:lvl4pPr marL="864106" indent="0" algn="ctr">
              <a:buNone/>
              <a:defRPr/>
            </a:lvl4pPr>
            <a:lvl5pPr marL="1152142" indent="0" algn="ctr">
              <a:buNone/>
              <a:defRPr/>
            </a:lvl5pPr>
            <a:lvl6pPr marL="1440177" indent="0" algn="ctr">
              <a:buNone/>
              <a:defRPr/>
            </a:lvl6pPr>
            <a:lvl7pPr marL="1728212" indent="0" algn="ctr">
              <a:buNone/>
              <a:defRPr/>
            </a:lvl7pPr>
            <a:lvl8pPr marL="2016248" indent="0" algn="ctr">
              <a:buNone/>
              <a:defRPr/>
            </a:lvl8pPr>
            <a:lvl9pPr marL="2304283" indent="0" algn="ctr">
              <a:buNone/>
              <a:defRPr/>
            </a:lvl9pPr>
          </a:lstStyle>
          <a:p>
            <a:r>
              <a:rPr lang="fr-CH" dirty="0" smtClean="0"/>
              <a:t>Click to edit Master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57300"/>
            <a:ext cx="915921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1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6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8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7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grpSp>
        <p:nvGrpSpPr>
          <p:cNvPr id="4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5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 descr="SECURITYANDTRUSTE_Logo_White.ai"/>
          <p:cNvPicPr>
            <a:picLocks noChangeAspect="1"/>
          </p:cNvPicPr>
          <p:nvPr userDrawn="1"/>
        </p:nvPicPr>
        <p:blipFill>
          <a:blip r:embed="rId3"/>
          <a:srcRect l="27200" t="37522" r="27092" b="37057"/>
          <a:stretch>
            <a:fillRect/>
          </a:stretch>
        </p:blipFill>
        <p:spPr>
          <a:xfrm>
            <a:off x="6494556" y="263525"/>
            <a:ext cx="975563" cy="767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14" name="Picture 13" descr="LCSB_kurz_weiss_mittel.eps"/>
          <p:cNvPicPr>
            <a:picLocks noChangeAspect="1"/>
          </p:cNvPicPr>
          <p:nvPr userDrawn="1"/>
        </p:nvPicPr>
        <p:blipFill>
          <a:blip r:embed="rId2"/>
          <a:srcRect t="10349" b="762"/>
          <a:stretch>
            <a:fillRect/>
          </a:stretch>
        </p:blipFill>
        <p:spPr>
          <a:xfrm>
            <a:off x="6417224" y="190807"/>
            <a:ext cx="1041400" cy="914400"/>
          </a:xfrm>
          <a:prstGeom prst="rect">
            <a:avLst/>
          </a:prstGeom>
        </p:spPr>
      </p:pic>
      <p:grpSp>
        <p:nvGrpSpPr>
          <p:cNvPr id="2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3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grpSp>
        <p:nvGrpSpPr>
          <p:cNvPr id="2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14" name="Picture 13" descr="C2DH_logo_def_vect_white.ai"/>
          <p:cNvPicPr>
            <a:picLocks noChangeAspect="1"/>
          </p:cNvPicPr>
          <p:nvPr userDrawn="1"/>
        </p:nvPicPr>
        <p:blipFill>
          <a:blip r:embed="rId3"/>
          <a:srcRect l="28731" t="26371" r="20024" b="29918"/>
          <a:stretch>
            <a:fillRect/>
          </a:stretch>
        </p:blipFill>
        <p:spPr>
          <a:xfrm>
            <a:off x="6189134" y="198872"/>
            <a:ext cx="1405465" cy="914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2016-10-05_A7r_07365_Belval_UniLu_m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59211" cy="6483628"/>
          </a:xfrm>
          <a:prstGeom prst="rect">
            <a:avLst/>
          </a:prstGeom>
        </p:spPr>
      </p:pic>
      <p:sp>
        <p:nvSpPr>
          <p:cNvPr id="18" name="Rectangle 2"/>
          <p:cNvSpPr>
            <a:spLocks/>
          </p:cNvSpPr>
          <p:nvPr userDrawn="1"/>
        </p:nvSpPr>
        <p:spPr bwMode="auto">
          <a:xfrm>
            <a:off x="0" y="485021"/>
            <a:ext cx="9144000" cy="1350962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/>
          </a:p>
        </p:txBody>
      </p:sp>
      <p:grpSp>
        <p:nvGrpSpPr>
          <p:cNvPr id="8" name="Group 23"/>
          <p:cNvGrpSpPr/>
          <p:nvPr userDrawn="1"/>
        </p:nvGrpSpPr>
        <p:grpSpPr>
          <a:xfrm>
            <a:off x="7719023" y="5732426"/>
            <a:ext cx="1019412" cy="702000"/>
            <a:chOff x="7778187" y="681228"/>
            <a:chExt cx="900000" cy="576072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7778187" y="681228"/>
              <a:ext cx="900000" cy="576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778187" y="1088020"/>
              <a:ext cx="900000" cy="16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6434866"/>
            <a:ext cx="915921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5" name="Picture 14" descr="UNI_logo_quadri_def.pdf"/>
          <p:cNvPicPr>
            <a:picLocks noChangeAspect="1"/>
          </p:cNvPicPr>
          <p:nvPr userDrawn="1"/>
        </p:nvPicPr>
        <p:blipFill>
          <a:blip r:embed="rId3"/>
          <a:srcRect l="24471" t="27051" r="21988" b="29129"/>
          <a:stretch>
            <a:fillRect/>
          </a:stretch>
        </p:blipFill>
        <p:spPr>
          <a:xfrm>
            <a:off x="7880676" y="5871628"/>
            <a:ext cx="747755" cy="612000"/>
          </a:xfrm>
          <a:prstGeom prst="rect">
            <a:avLst/>
          </a:prstGeom>
        </p:spPr>
      </p:pic>
      <p:sp>
        <p:nvSpPr>
          <p:cNvPr id="19" name="Line 3"/>
          <p:cNvSpPr>
            <a:spLocks noChangeShapeType="1"/>
          </p:cNvSpPr>
          <p:nvPr userDrawn="1"/>
        </p:nvSpPr>
        <p:spPr bwMode="auto">
          <a:xfrm rot="10800000" flipH="1">
            <a:off x="3711575" y="485021"/>
            <a:ext cx="0" cy="1350962"/>
          </a:xfrm>
          <a:prstGeom prst="line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6"/>
          <p:cNvSpPr>
            <a:spLocks/>
          </p:cNvSpPr>
          <p:nvPr userDrawn="1"/>
        </p:nvSpPr>
        <p:spPr bwMode="auto">
          <a:xfrm>
            <a:off x="0" y="485021"/>
            <a:ext cx="196850" cy="1350962"/>
          </a:xfrm>
          <a:prstGeom prst="rect">
            <a:avLst/>
          </a:prstGeom>
          <a:solidFill>
            <a:srgbClr val="E037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711575" y="485775"/>
            <a:ext cx="5036425" cy="677821"/>
          </a:xfrm>
          <a:prstGeom prst="rect">
            <a:avLst/>
          </a:prstGeom>
        </p:spPr>
        <p:txBody>
          <a:bodyPr vert="horz" lIns="360000" tIns="180000" rIns="0" bIns="0" anchor="b" anchorCtr="0"/>
          <a:lstStyle>
            <a:lvl1pPr algn="l">
              <a:buFontTx/>
              <a:buNone/>
              <a:defRPr sz="2000">
                <a:solidFill>
                  <a:schemeClr val="bg1"/>
                </a:solidFill>
                <a:latin typeface="+mn-lt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11574" y="1171201"/>
            <a:ext cx="5036425" cy="672387"/>
          </a:xfrm>
          <a:prstGeom prst="rect">
            <a:avLst/>
          </a:prstGeom>
        </p:spPr>
        <p:txBody>
          <a:bodyPr vert="horz" lIns="360000" tIns="72000" rIns="0" anchor="t" anchorCtr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+mn-lt"/>
                <a:cs typeface="Gill Sans Light"/>
              </a:defRPr>
            </a:lvl1pPr>
            <a:lvl2pPr>
              <a:buNone/>
              <a:defRPr/>
            </a:lvl2pPr>
          </a:lstStyle>
          <a:p>
            <a:pPr lvl="0"/>
            <a:r>
              <a:rPr lang="fr-CH" dirty="0" smtClean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6850" y="886599"/>
            <a:ext cx="3514723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FFFF"/>
                </a:solidFill>
                <a:latin typeface="+mj-lt"/>
                <a:sym typeface="Gill Sans" charset="0"/>
              </a:rPr>
              <a:t>University of Luxembourg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6850" y="1256164"/>
            <a:ext cx="351472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baseline="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"/>
              </a:rPr>
              <a:t>Multilingual. </a:t>
            </a:r>
            <a:r>
              <a:rPr lang="en-US" sz="1000" b="0" i="0" baseline="0" dirty="0" err="1" smtClean="0">
                <a:solidFill>
                  <a:srgbClr val="FFFFFF"/>
                </a:solidFill>
                <a:latin typeface="+mj-lt"/>
                <a:ea typeface="ＭＳ Ｐゴシック" charset="0"/>
                <a:cs typeface="Arial"/>
              </a:rPr>
              <a:t>Personalised</a:t>
            </a:r>
            <a:r>
              <a:rPr lang="en-US" sz="1000" b="0" i="0" baseline="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"/>
              </a:rPr>
              <a:t>. Connected.</a:t>
            </a:r>
          </a:p>
          <a:p>
            <a:endParaRPr lang="en-US" sz="1000" b="0" i="0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6639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677DB8-FEEC-874B-826C-E0B63629173B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6F89D6-47CF-E14B-B76F-28D60558E4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9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FA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2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1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  <p:pic>
        <p:nvPicPr>
          <p:cNvPr id="16" name="Picture 15" descr="FSTC_Embleme_outline_EN_white_vect.ai"/>
          <p:cNvPicPr>
            <a:picLocks noChangeAspect="1"/>
          </p:cNvPicPr>
          <p:nvPr userDrawn="1"/>
        </p:nvPicPr>
        <p:blipFill>
          <a:blip r:embed="rId3"/>
          <a:srcRect l="34259" t="46433" r="35648" b="51441"/>
          <a:stretch>
            <a:fillRect/>
          </a:stretch>
        </p:blipFill>
        <p:spPr>
          <a:xfrm>
            <a:off x="320541" y="991383"/>
            <a:ext cx="3922712" cy="195837"/>
          </a:xfrm>
          <a:prstGeom prst="rect">
            <a:avLst/>
          </a:prstGeom>
        </p:spPr>
      </p:pic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C0025"/>
              </a:solidFill>
            </a:endParaRPr>
          </a:p>
        </p:txBody>
      </p:sp>
      <p:grpSp>
        <p:nvGrpSpPr>
          <p:cNvPr id="7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8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0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9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Click to edit Master title style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pic>
        <p:nvPicPr>
          <p:cNvPr id="15" name="Picture 3" descr="FDEF_Embleme_outline_ENG_vect_white.ai"/>
          <p:cNvPicPr>
            <a:picLocks noChangeAspect="1"/>
          </p:cNvPicPr>
          <p:nvPr userDrawn="1"/>
        </p:nvPicPr>
        <p:blipFill rotWithShape="1">
          <a:blip r:embed="rId3"/>
          <a:srcRect l="37156" t="48295" r="38766" b="47500"/>
          <a:stretch/>
        </p:blipFill>
        <p:spPr>
          <a:xfrm>
            <a:off x="436087" y="934426"/>
            <a:ext cx="2915053" cy="3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836" r:id="rId2"/>
    <p:sldLayoutId id="2147483839" r:id="rId3"/>
    <p:sldLayoutId id="2147483841" r:id="rId4"/>
    <p:sldLayoutId id="214748384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6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3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s://www.cvce.eu/histoire-orale/unit-content/-/unit/c65e923d-2c8c-4818-8636-bbd8af81ab58/1de4afa4-a1ca-46e5-b8af-c34af920b38b#c8daf66d-b856-4c92-867d-a1c04ecf1bde_fr&amp;overlay" TargetMode="External"/><Relationship Id="rId7" Type="http://schemas.openxmlformats.org/officeDocument/2006/relationships/image" Target="../media/image16.emf"/><Relationship Id="rId2" Type="http://schemas.openxmlformats.org/officeDocument/2006/relationships/hyperlink" Target="https://www.cvce.eu/histoire-orale/unit-content/-/unit/73cbe169-674f-4cd8-808d-dd0ce6759176/200dbc71-249d-4097-b2a6-060389c33cbe#85179c9d-50f5-4e3a-ba46-6995f227ca27_fr&amp;overlay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hyperlink" Target="https://www.cvce.eu/histoire-orale/unit-content/-/unit/22e64e56-f502-440b-86a2-4b509adbb26e/9e734074-eed7-4280-a73e-4dee04ff667d#a54e2072-34f6-4729-b719-97c678925f6e_fr&amp;overlay" TargetMode="External"/><Relationship Id="rId10" Type="http://schemas.openxmlformats.org/officeDocument/2006/relationships/image" Target="../media/image19.emf"/><Relationship Id="rId4" Type="http://schemas.openxmlformats.org/officeDocument/2006/relationships/hyperlink" Target="https://www.cvce.eu/histoire-orale/unit-content/-/unit/a403443d-a56e-4f96-81c2-d17ef3bc1443/741154f0-b1aa-4baa-a5dc-2b0fc6b92946#a93991f9-dc53-446a-8c98-7a092247cf38_fr&amp;overlay" TargetMode="External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ei-c.org/index.x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jPiNE79ORJ5S_qOuOgs_0Kx1pjQgn8-iDMX_hPCfJGM/edit" TargetMode="External"/><Relationship Id="rId2" Type="http://schemas.openxmlformats.org/officeDocument/2006/relationships/hyperlink" Target="https://docs.google.com/forms/d/1jICWXd5MLFq5Nry12QFYw2Jn4jK_gUlMvJcwYUrIKBo/edit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alshs.archives-ouvertes.fr/halshs-00549779/fr/" TargetMode="External"/><Relationship Id="rId2" Type="http://schemas.openxmlformats.org/officeDocument/2006/relationships/hyperlink" Target="http://books.openedition.org/igpde/104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ersee.fr/doc/mots_0243-6450_1980_num_1_1_100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vce.eu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xtometrie.ens-lyon.f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vce.eu/histoire-orale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orale et intégration européenne</a:t>
            </a:r>
            <a:r>
              <a:rPr lang="fr-LU" dirty="0" smtClean="0"/>
              <a:t>.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6887" y="1257300"/>
            <a:ext cx="8136000" cy="5600700"/>
          </a:xfrm>
        </p:spPr>
        <p:txBody>
          <a:bodyPr/>
          <a:lstStyle/>
          <a:p>
            <a:pPr marL="3657600" lvl="8" indent="0">
              <a:buNone/>
            </a:pPr>
            <a:endParaRPr lang="fr-LU" b="1" dirty="0" smtClean="0"/>
          </a:p>
          <a:p>
            <a:pPr marL="3657600" lvl="8" indent="0">
              <a:buNone/>
            </a:pPr>
            <a:r>
              <a:rPr lang="fr-LU" b="1" dirty="0" smtClean="0">
                <a:hlinkClick r:id="rId2"/>
              </a:rPr>
              <a:t>Étienne </a:t>
            </a:r>
            <a:r>
              <a:rPr lang="fr-LU" b="1" dirty="0" err="1" smtClean="0">
                <a:hlinkClick r:id="rId2"/>
              </a:rPr>
              <a:t>Davignon</a:t>
            </a:r>
            <a:endParaRPr lang="fr-LU" b="1" dirty="0" smtClean="0"/>
          </a:p>
          <a:p>
            <a:pPr marL="0" indent="0"/>
            <a:endParaRPr lang="fr-LU" dirty="0" smtClean="0"/>
          </a:p>
          <a:p>
            <a:pPr marL="0" indent="0"/>
            <a:r>
              <a:rPr lang="fr-LU" dirty="0" smtClean="0"/>
              <a:t>				</a:t>
            </a:r>
            <a:r>
              <a:rPr lang="fr-LU" b="1" dirty="0" smtClean="0">
                <a:solidFill>
                  <a:schemeClr val="tx1"/>
                </a:solidFill>
                <a:hlinkClick r:id="rId3"/>
              </a:rPr>
              <a:t>Yves Mersch</a:t>
            </a:r>
            <a:endParaRPr lang="fr-LU" dirty="0" smtClean="0">
              <a:solidFill>
                <a:schemeClr val="tx1"/>
              </a:solidFill>
            </a:endParaRPr>
          </a:p>
          <a:p>
            <a:pPr marL="0" indent="0"/>
            <a:r>
              <a:rPr lang="fr-LU" dirty="0" smtClean="0">
                <a:solidFill>
                  <a:schemeClr val="tx1"/>
                </a:solidFill>
              </a:rPr>
              <a:t>				</a:t>
            </a:r>
          </a:p>
          <a:p>
            <a:pPr marL="0" indent="0"/>
            <a:r>
              <a:rPr lang="fr-LU" b="1" dirty="0">
                <a:solidFill>
                  <a:schemeClr val="tx1"/>
                </a:solidFill>
              </a:rPr>
              <a:t>	</a:t>
            </a:r>
            <a:r>
              <a:rPr lang="fr-LU" b="1" dirty="0" smtClean="0">
                <a:solidFill>
                  <a:schemeClr val="tx1"/>
                </a:solidFill>
              </a:rPr>
              <a:t>			</a:t>
            </a:r>
            <a:r>
              <a:rPr lang="fr-LU" b="1" dirty="0" smtClean="0">
                <a:solidFill>
                  <a:schemeClr val="tx1"/>
                </a:solidFill>
                <a:hlinkClick r:id="rId4"/>
              </a:rPr>
              <a:t>Charles-Ferdinand Nothomb</a:t>
            </a:r>
            <a:endParaRPr lang="fr-LU" b="1" dirty="0" smtClean="0">
              <a:solidFill>
                <a:schemeClr val="tx1"/>
              </a:solidFill>
            </a:endParaRPr>
          </a:p>
          <a:p>
            <a:pPr marL="0" indent="0"/>
            <a:r>
              <a:rPr lang="fr-LU" dirty="0" smtClean="0">
                <a:solidFill>
                  <a:schemeClr val="tx1"/>
                </a:solidFill>
              </a:rPr>
              <a:t>				</a:t>
            </a:r>
            <a:endParaRPr lang="fr-LU" b="1" dirty="0" smtClean="0">
              <a:solidFill>
                <a:schemeClr val="tx1"/>
              </a:solidFill>
            </a:endParaRPr>
          </a:p>
          <a:p>
            <a:pPr marL="3657600" lvl="8" indent="0">
              <a:buNone/>
            </a:pPr>
            <a:r>
              <a:rPr lang="fr-LU" b="1" dirty="0">
                <a:solidFill>
                  <a:schemeClr val="tx1"/>
                </a:solidFill>
                <a:hlinkClick r:id="rId5"/>
              </a:rPr>
              <a:t>Jean-Claude Juncker</a:t>
            </a:r>
            <a:endParaRPr lang="fr-LU" dirty="0" smtClean="0">
              <a:solidFill>
                <a:schemeClr val="tx1"/>
              </a:solidFill>
            </a:endParaRPr>
          </a:p>
          <a:p>
            <a:pPr marL="0" indent="0"/>
            <a:r>
              <a:rPr lang="fr-LU" dirty="0" smtClean="0">
                <a:solidFill>
                  <a:schemeClr val="tx1"/>
                </a:solidFill>
              </a:rPr>
              <a:t>				</a:t>
            </a:r>
            <a:endParaRPr lang="fr-LU" b="1" dirty="0" smtClean="0">
              <a:solidFill>
                <a:schemeClr val="tx1"/>
              </a:solidFill>
            </a:endParaRPr>
          </a:p>
          <a:p>
            <a:pPr marL="0" indent="0"/>
            <a:r>
              <a:rPr lang="fr-LU" dirty="0" smtClean="0"/>
              <a:t>				</a:t>
            </a:r>
            <a:r>
              <a:rPr lang="fr-LU" b="1" dirty="0" smtClean="0">
                <a:solidFill>
                  <a:schemeClr val="tx1"/>
                </a:solidFill>
                <a:hlinkClick r:id="rId4"/>
              </a:rPr>
              <a:t>Viviane </a:t>
            </a:r>
            <a:r>
              <a:rPr lang="fr-LU" b="1" dirty="0">
                <a:solidFill>
                  <a:schemeClr val="tx1"/>
                </a:solidFill>
                <a:hlinkClick r:id="rId4"/>
              </a:rPr>
              <a:t>Reding</a:t>
            </a:r>
            <a:endParaRPr lang="fr-LU" dirty="0" smtClean="0"/>
          </a:p>
          <a:p>
            <a:pPr marL="342900" indent="-342900">
              <a:buFontTx/>
              <a:buChar char="-"/>
            </a:pPr>
            <a:endParaRPr lang="fr-LU" dirty="0"/>
          </a:p>
          <a:p>
            <a:endParaRPr lang="fr-LU" dirty="0" smtClean="0"/>
          </a:p>
          <a:p>
            <a:endParaRPr lang="fr-L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033" y="5748974"/>
            <a:ext cx="950853" cy="1082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9755" y="1277230"/>
            <a:ext cx="933132" cy="1072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9755" y="3472358"/>
            <a:ext cx="959716" cy="1081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9755" y="2366174"/>
            <a:ext cx="950854" cy="10894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9755" y="4630486"/>
            <a:ext cx="933131" cy="1067227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22897"/>
              </p:ext>
            </p:extLst>
          </p:nvPr>
        </p:nvGraphicFramePr>
        <p:xfrm>
          <a:off x="162474" y="2468202"/>
          <a:ext cx="38870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012">
                  <a:extLst>
                    <a:ext uri="{9D8B030D-6E8A-4147-A177-3AD203B41FA5}">
                      <a16:colId xmlns:a16="http://schemas.microsoft.com/office/drawing/2014/main" xmlns="" val="2030652055"/>
                    </a:ext>
                  </a:extLst>
                </a:gridCol>
              </a:tblGrid>
              <a:tr h="490610">
                <a:tc>
                  <a:txBody>
                    <a:bodyPr/>
                    <a:lstStyle/>
                    <a:p>
                      <a:pPr algn="ctr"/>
                      <a:r>
                        <a:rPr lang="fr-L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Sélection </a:t>
                      </a:r>
                      <a:r>
                        <a:rPr lang="fr-L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d’interviews pour le projet Eureka</a:t>
                      </a:r>
                    </a:p>
                    <a:p>
                      <a:pPr algn="ctr"/>
                      <a:endParaRPr lang="fr-L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L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L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Question de recherche: les différentes dimensions du processus de l’intégration européenne</a:t>
                      </a:r>
                      <a:r>
                        <a:rPr lang="fr-L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LU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152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7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r>
              <a:rPr lang="fr-FR" dirty="0" err="1"/>
              <a:t>textométrique</a:t>
            </a:r>
            <a:r>
              <a:rPr lang="fr-FR" dirty="0"/>
              <a:t> </a:t>
            </a:r>
            <a:r>
              <a:rPr lang="fr-FR" dirty="0" smtClean="0"/>
              <a:t>TXM et histoire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2993" y="1375715"/>
            <a:ext cx="8804021" cy="7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CH" sz="1600" dirty="0" smtClean="0">
                <a:cs typeface="Arial"/>
              </a:rPr>
              <a:t>Analyse </a:t>
            </a:r>
            <a:r>
              <a:rPr lang="fr-CH" sz="1600" b="1" dirty="0" err="1" smtClean="0">
                <a:cs typeface="Arial"/>
              </a:rPr>
              <a:t>textométrique</a:t>
            </a:r>
            <a:r>
              <a:rPr lang="fr-CH" sz="1600" dirty="0" smtClean="0">
                <a:cs typeface="Arial"/>
              </a:rPr>
              <a:t> = analyse </a:t>
            </a:r>
            <a:r>
              <a:rPr lang="fr-CH" sz="1600" b="1" dirty="0" smtClean="0">
                <a:cs typeface="Arial"/>
              </a:rPr>
              <a:t>statistique</a:t>
            </a:r>
            <a:r>
              <a:rPr lang="fr-CH" sz="1600" dirty="0" smtClean="0">
                <a:cs typeface="Arial"/>
              </a:rPr>
              <a:t> du </a:t>
            </a:r>
            <a:r>
              <a:rPr lang="fr-CH" sz="1600" b="1" dirty="0" smtClean="0">
                <a:cs typeface="Arial"/>
              </a:rPr>
              <a:t>vocabulaire</a:t>
            </a:r>
            <a:r>
              <a:rPr lang="fr-CH" sz="1600" dirty="0" smtClean="0">
                <a:cs typeface="Arial"/>
              </a:rPr>
              <a:t> des intervenants des entrevues, par l’intermédiaire du logiciel TXM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+mj-lt"/>
              <a:buAutoNum type="arabicPeriod"/>
            </a:pPr>
            <a:r>
              <a:rPr lang="fr-BE" sz="1400" dirty="0" smtClean="0">
                <a:cs typeface="Arial"/>
              </a:rPr>
              <a:t>Préparation </a:t>
            </a:r>
            <a:r>
              <a:rPr lang="fr-BE" sz="1400" dirty="0">
                <a:cs typeface="Arial"/>
              </a:rPr>
              <a:t>du </a:t>
            </a:r>
            <a:r>
              <a:rPr lang="fr-BE" sz="1400" dirty="0" smtClean="0">
                <a:cs typeface="Arial"/>
              </a:rPr>
              <a:t>corpus - </a:t>
            </a:r>
            <a:r>
              <a:rPr lang="fr-CH" sz="1400" dirty="0">
                <a:cs typeface="Arial"/>
              </a:rPr>
              <a:t>transcriptions des extraits vidéo =</a:t>
            </a:r>
            <a:r>
              <a:rPr lang="fr-CH" sz="1400" dirty="0" smtClean="0">
                <a:cs typeface="Arial"/>
              </a:rPr>
              <a:t> </a:t>
            </a:r>
            <a:r>
              <a:rPr lang="fr-CH" sz="1400" b="1" dirty="0">
                <a:cs typeface="Arial"/>
              </a:rPr>
              <a:t>encodage XML – </a:t>
            </a:r>
            <a:r>
              <a:rPr lang="fr-CH" sz="1400" b="1" dirty="0">
                <a:cs typeface="Arial"/>
                <a:hlinkClick r:id="rId2"/>
              </a:rPr>
              <a:t>TEI</a:t>
            </a:r>
            <a:r>
              <a:rPr lang="fr-CH" sz="1400" b="1" dirty="0">
                <a:cs typeface="Arial"/>
              </a:rPr>
              <a:t> 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fr-CH" sz="1600" dirty="0" smtClean="0"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2993" y="3359234"/>
            <a:ext cx="2094639" cy="24847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rgbClr val="1BA8E1"/>
              </a:buClr>
              <a:buFont typeface="+mj-lt"/>
              <a:buAutoNum type="arabicPeriod" startAt="2"/>
            </a:pPr>
            <a:endParaRPr lang="fr-BE" sz="1200" b="1" dirty="0" smtClean="0">
              <a:cs typeface="Arial"/>
            </a:endParaRPr>
          </a:p>
          <a:p>
            <a:pPr marL="342900" indent="-342900">
              <a:spcBef>
                <a:spcPts val="0"/>
              </a:spcBef>
              <a:buClr>
                <a:srgbClr val="1BA8E1"/>
              </a:buClr>
              <a:buFont typeface="+mj-lt"/>
              <a:buAutoNum type="arabicPeriod" startAt="2"/>
            </a:pPr>
            <a:r>
              <a:rPr lang="fr-BE" sz="1400" b="1" dirty="0" smtClean="0">
                <a:cs typeface="Arial"/>
              </a:rPr>
              <a:t>Importer</a:t>
            </a:r>
            <a:r>
              <a:rPr lang="fr-BE" sz="1400" dirty="0" smtClean="0">
                <a:cs typeface="Arial"/>
              </a:rPr>
              <a:t> le corpus dans TXM</a:t>
            </a:r>
          </a:p>
          <a:p>
            <a:pPr marL="342900" indent="-342900">
              <a:buClr>
                <a:srgbClr val="1BA8E1"/>
              </a:buClr>
              <a:buFont typeface="+mj-lt"/>
              <a:buAutoNum type="arabicPeriod" startAt="2"/>
            </a:pPr>
            <a:r>
              <a:rPr lang="fr-BE" sz="1400" dirty="0" smtClean="0">
                <a:cs typeface="Arial"/>
              </a:rPr>
              <a:t>Créer un </a:t>
            </a:r>
            <a:r>
              <a:rPr lang="fr-BE" sz="1400" b="1" dirty="0" smtClean="0">
                <a:cs typeface="Arial"/>
              </a:rPr>
              <a:t>sous-corpus</a:t>
            </a:r>
            <a:r>
              <a:rPr lang="fr-BE" sz="1400" dirty="0" smtClean="0">
                <a:cs typeface="Arial"/>
              </a:rPr>
              <a:t> regroupant toutes les réponses des interviewés</a:t>
            </a:r>
          </a:p>
          <a:p>
            <a:pPr marL="342900" indent="-342900">
              <a:buClr>
                <a:srgbClr val="1BA8E1"/>
              </a:buClr>
              <a:buFont typeface="+mj-lt"/>
              <a:buAutoNum type="arabicPeriod" startAt="2"/>
            </a:pPr>
            <a:r>
              <a:rPr lang="fr-BE" sz="1400" dirty="0" smtClean="0">
                <a:cs typeface="Arial"/>
              </a:rPr>
              <a:t>Créer une </a:t>
            </a:r>
            <a:r>
              <a:rPr lang="fr-BE" sz="1400" b="1" dirty="0" smtClean="0">
                <a:cs typeface="Arial"/>
              </a:rPr>
              <a:t>partition </a:t>
            </a:r>
            <a:r>
              <a:rPr lang="fr-BE" sz="1400" dirty="0" smtClean="0">
                <a:cs typeface="Arial"/>
              </a:rPr>
              <a:t>identifiant les réponses de chaque interviewé </a:t>
            </a:r>
            <a:endParaRPr lang="fr-CH" sz="1400" dirty="0" smtClean="0"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18" y="3367471"/>
            <a:ext cx="6703695" cy="3424714"/>
          </a:xfrm>
          <a:prstGeom prst="rect">
            <a:avLst/>
          </a:prstGeom>
          <a:noFill/>
          <a:ln w="9525">
            <a:solidFill>
              <a:srgbClr val="00A0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3" y="5843995"/>
            <a:ext cx="2094639" cy="955681"/>
          </a:xfrm>
          <a:prstGeom prst="rect">
            <a:avLst/>
          </a:prstGeom>
          <a:noFill/>
          <a:ln>
            <a:solidFill>
              <a:srgbClr val="00A0CF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3" y="2092409"/>
            <a:ext cx="8802647" cy="1266825"/>
          </a:xfrm>
          <a:prstGeom prst="rect">
            <a:avLst/>
          </a:prstGeom>
          <a:noFill/>
          <a:ln w="9525">
            <a:solidFill>
              <a:srgbClr val="00A0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r>
              <a:rPr lang="fr-FR" dirty="0" err="1" smtClean="0"/>
              <a:t>textométrique</a:t>
            </a:r>
            <a:r>
              <a:rPr lang="fr-FR" dirty="0" smtClean="0"/>
              <a:t> TXM </a:t>
            </a:r>
            <a:r>
              <a:rPr lang="fr-FR" dirty="0"/>
              <a:t>et histoire</a:t>
            </a:r>
            <a:br>
              <a:rPr lang="fr-FR" dirty="0"/>
            </a:b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28369" y="1569341"/>
            <a:ext cx="8237836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LU" sz="2400" dirty="0" smtClean="0"/>
              <a:t>TXM – fonctionnalités utilisées (courte démo)</a:t>
            </a:r>
          </a:p>
          <a:p>
            <a:pPr lvl="1">
              <a:buFont typeface="Wingdings" charset="2"/>
              <a:buChar char="§"/>
            </a:pPr>
            <a:r>
              <a:rPr lang="fr-LU" sz="2000" dirty="0" smtClean="0"/>
              <a:t>Description du corpus</a:t>
            </a:r>
          </a:p>
          <a:p>
            <a:pPr lvl="2">
              <a:buFont typeface="Wingdings" charset="2"/>
              <a:buChar char="§"/>
            </a:pPr>
            <a:r>
              <a:rPr lang="fr-LU" sz="1600" dirty="0"/>
              <a:t>n</a:t>
            </a:r>
            <a:r>
              <a:rPr lang="fr-LU" sz="1600" dirty="0" smtClean="0"/>
              <a:t>ombre de mots et d’unités structurelles (corpus </a:t>
            </a:r>
            <a:r>
              <a:rPr lang="fr-LU" sz="1600" b="1" dirty="0" smtClean="0"/>
              <a:t>38656</a:t>
            </a:r>
            <a:r>
              <a:rPr lang="fr-LU" sz="1600" dirty="0" smtClean="0"/>
              <a:t> mots)</a:t>
            </a:r>
          </a:p>
          <a:p>
            <a:pPr lvl="1">
              <a:buFont typeface="Wingdings" charset="2"/>
              <a:buChar char="§"/>
            </a:pPr>
            <a:r>
              <a:rPr lang="fr-LU" sz="2000" dirty="0" smtClean="0"/>
              <a:t>Index</a:t>
            </a:r>
          </a:p>
          <a:p>
            <a:pPr lvl="2">
              <a:buFont typeface="Wingdings" charset="2"/>
              <a:buChar char="§"/>
            </a:pPr>
            <a:r>
              <a:rPr lang="fr-CH" sz="1600" b="1" dirty="0" smtClean="0"/>
              <a:t>requête</a:t>
            </a:r>
            <a:r>
              <a:rPr lang="fr-CH" sz="1600" dirty="0" smtClean="0"/>
              <a:t> par mots/propriétés (catégorie grammaticale, lemme</a:t>
            </a:r>
            <a:r>
              <a:rPr lang="fr-CH" sz="1600" dirty="0"/>
              <a:t>), par séquences de mots/propriétés </a:t>
            </a:r>
            <a:r>
              <a:rPr lang="fr-CH" sz="1600" dirty="0" smtClean="0"/>
              <a:t>-&gt; liste des fréquences</a:t>
            </a:r>
          </a:p>
          <a:p>
            <a:pPr lvl="1">
              <a:buFont typeface="Wingdings" charset="2"/>
              <a:buChar char="§"/>
            </a:pPr>
            <a:r>
              <a:rPr lang="fr-LU" sz="2000" dirty="0" smtClean="0"/>
              <a:t>Concordances</a:t>
            </a:r>
          </a:p>
          <a:p>
            <a:pPr lvl="2">
              <a:buFont typeface="Wingdings" charset="2"/>
              <a:buChar char="§"/>
            </a:pPr>
            <a:r>
              <a:rPr lang="fr-LU" sz="1600" b="1" dirty="0" smtClean="0"/>
              <a:t>mini contextes </a:t>
            </a:r>
            <a:r>
              <a:rPr lang="fr-LU" sz="1600" dirty="0" smtClean="0"/>
              <a:t>à gauche et à droite des mots/</a:t>
            </a:r>
            <a:r>
              <a:rPr lang="fr-CH" sz="1600" dirty="0" smtClean="0"/>
              <a:t>propriétés</a:t>
            </a:r>
            <a:r>
              <a:rPr lang="fr-LU" sz="1600" dirty="0" smtClean="0"/>
              <a:t> recherchés</a:t>
            </a:r>
          </a:p>
          <a:p>
            <a:pPr lvl="1">
              <a:buFont typeface="Wingdings" charset="2"/>
              <a:buChar char="§"/>
            </a:pPr>
            <a:r>
              <a:rPr lang="fr-LU" sz="2000" dirty="0" smtClean="0"/>
              <a:t>Cooccurrences</a:t>
            </a:r>
          </a:p>
          <a:p>
            <a:pPr lvl="2">
              <a:buFont typeface="Wingdings" charset="2"/>
              <a:buChar char="§"/>
            </a:pPr>
            <a:r>
              <a:rPr lang="fr-CH" sz="1600" dirty="0" smtClean="0"/>
              <a:t>indicateurs des mots/propriétés </a:t>
            </a:r>
            <a:r>
              <a:rPr lang="fr-CH" sz="1600" dirty="0"/>
              <a:t>qui ont le plus souvent </a:t>
            </a:r>
            <a:r>
              <a:rPr lang="fr-CH" sz="1600" b="1" dirty="0"/>
              <a:t>tendance </a:t>
            </a:r>
            <a:r>
              <a:rPr lang="fr-CH" sz="1600" b="1" dirty="0" smtClean="0"/>
              <a:t>d’apparaître ensemble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CH" sz="2000" dirty="0" smtClean="0">
                <a:cs typeface="Arial"/>
              </a:rPr>
              <a:t>Spécificités - </a:t>
            </a:r>
            <a:r>
              <a:rPr lang="fr-CH" sz="2000" dirty="0"/>
              <a:t>modèle statistique (</a:t>
            </a:r>
            <a:r>
              <a:rPr lang="fr-CH" sz="2000" dirty="0" err="1"/>
              <a:t>Lafon</a:t>
            </a:r>
            <a:r>
              <a:rPr lang="fr-CH" sz="2000" dirty="0"/>
              <a:t>, 1980</a:t>
            </a:r>
            <a:r>
              <a:rPr lang="fr-CH" sz="2000" dirty="0" smtClean="0"/>
              <a:t>)</a:t>
            </a: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r>
              <a:rPr lang="fr-CH" sz="1600" dirty="0"/>
              <a:t>fréquences observées pour chaque </a:t>
            </a:r>
            <a:r>
              <a:rPr lang="fr-CH" sz="1600" dirty="0" smtClean="0"/>
              <a:t>intervenant -&gt; ce qui est </a:t>
            </a:r>
            <a:r>
              <a:rPr lang="fr-CH" sz="1600" b="1" dirty="0" smtClean="0"/>
              <a:t>spécifique</a:t>
            </a:r>
            <a:r>
              <a:rPr lang="fr-CH" sz="1600" dirty="0" smtClean="0"/>
              <a:t> </a:t>
            </a:r>
            <a:r>
              <a:rPr lang="fr-CH" sz="1600" dirty="0"/>
              <a:t>(en termes d’</a:t>
            </a:r>
            <a:r>
              <a:rPr lang="fr-CH" sz="1600" b="1" dirty="0"/>
              <a:t>excès</a:t>
            </a:r>
            <a:r>
              <a:rPr lang="fr-CH" sz="1600" dirty="0"/>
              <a:t> ou de </a:t>
            </a:r>
            <a:r>
              <a:rPr lang="fr-CH" sz="1600" b="1" dirty="0"/>
              <a:t>déficit</a:t>
            </a:r>
            <a:r>
              <a:rPr lang="fr-CH" sz="1600" dirty="0"/>
              <a:t> d’usage de </a:t>
            </a:r>
            <a:r>
              <a:rPr lang="fr-CH" sz="1600" dirty="0" smtClean="0"/>
              <a:t>mots/propriétés) </a:t>
            </a:r>
            <a:r>
              <a:rPr lang="fr-CH" sz="1600" dirty="0"/>
              <a:t>au discours d’un </a:t>
            </a:r>
            <a:r>
              <a:rPr lang="fr-CH" sz="1600" b="1" dirty="0"/>
              <a:t>intervenant</a:t>
            </a:r>
            <a:r>
              <a:rPr lang="fr-CH" sz="1600" dirty="0"/>
              <a:t> par rapport aux </a:t>
            </a:r>
            <a:r>
              <a:rPr lang="fr-CH" sz="1600" b="1" dirty="0" smtClean="0"/>
              <a:t>autres</a:t>
            </a:r>
            <a:endParaRPr lang="fr-CH" sz="1600" dirty="0"/>
          </a:p>
          <a:p>
            <a:pPr lvl="2">
              <a:buFont typeface="Wingdings" charset="2"/>
              <a:buChar char="§"/>
            </a:pPr>
            <a:r>
              <a:rPr lang="fr-CH" sz="1600" b="1" dirty="0"/>
              <a:t>scores</a:t>
            </a:r>
            <a:r>
              <a:rPr lang="fr-CH" sz="1600" dirty="0"/>
              <a:t> des spécificités &gt; </a:t>
            </a:r>
            <a:r>
              <a:rPr lang="fr-CH" sz="1600" b="1" dirty="0"/>
              <a:t>+2.00 </a:t>
            </a:r>
            <a:r>
              <a:rPr lang="fr-CH" sz="1600" dirty="0"/>
              <a:t>et &lt; </a:t>
            </a:r>
            <a:r>
              <a:rPr lang="fr-CH" sz="1600" b="1" dirty="0"/>
              <a:t>-2.00 </a:t>
            </a:r>
            <a:r>
              <a:rPr lang="fr-CH" sz="1600" dirty="0"/>
              <a:t>(seuils implicites </a:t>
            </a:r>
            <a:r>
              <a:rPr lang="fr-CH" sz="1600" dirty="0" smtClean="0"/>
              <a:t>de            </a:t>
            </a:r>
            <a:r>
              <a:rPr lang="fr-CH" sz="1600" dirty="0"/>
              <a:t>« banalité » de TXM</a:t>
            </a:r>
            <a:r>
              <a:rPr lang="fr-CH" sz="1600" dirty="0" smtClean="0"/>
              <a:t>)</a:t>
            </a:r>
            <a:endParaRPr lang="fr-LU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3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  <a:r>
              <a:rPr lang="fr-FR" dirty="0" err="1" smtClean="0"/>
              <a:t>textométrique</a:t>
            </a:r>
            <a:r>
              <a:rPr lang="fr-FR" dirty="0" smtClean="0"/>
              <a:t> TXM </a:t>
            </a:r>
            <a:r>
              <a:rPr lang="fr-FR" dirty="0"/>
              <a:t>et histoire</a:t>
            </a:r>
            <a:br>
              <a:rPr lang="fr-FR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" y="1570342"/>
            <a:ext cx="9082850" cy="52117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77" y="1290247"/>
            <a:ext cx="147447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l’effet Eurêka?</a:t>
            </a:r>
            <a:br>
              <a:rPr lang="fr-FR" dirty="0"/>
            </a:b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98473" y="1445842"/>
            <a:ext cx="8097573" cy="7290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400" dirty="0" smtClean="0">
                <a:cs typeface="Arial"/>
              </a:rPr>
              <a:t>Questionnaires – </a:t>
            </a:r>
            <a:r>
              <a:rPr lang="fr-FR" sz="2400" i="1" dirty="0" smtClean="0">
                <a:cs typeface="Arial"/>
                <a:hlinkClick r:id="rId2"/>
              </a:rPr>
              <a:t>étape 1</a:t>
            </a:r>
            <a:r>
              <a:rPr lang="fr-FR" sz="2400" i="1" dirty="0" smtClean="0">
                <a:cs typeface="Arial"/>
              </a:rPr>
              <a:t>, </a:t>
            </a:r>
            <a:r>
              <a:rPr lang="fr-FR" sz="2400" i="1" dirty="0" smtClean="0">
                <a:cs typeface="Arial"/>
                <a:hlinkClick r:id="rId3"/>
              </a:rPr>
              <a:t>étape 2</a:t>
            </a:r>
            <a:endParaRPr lang="fr-FR" sz="2400" i="1" dirty="0" smtClean="0"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000" dirty="0" smtClean="0">
                <a:cs typeface="Arial"/>
              </a:rPr>
              <a:t>Participant </a:t>
            </a: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endParaRPr lang="fr-FR" sz="1300" dirty="0" smtClean="0">
              <a:cs typeface="Arial"/>
            </a:endParaRP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endParaRPr lang="fr-FR" sz="1300" dirty="0">
              <a:cs typeface="Arial"/>
            </a:endParaRP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endParaRPr lang="fr-FR" sz="1300" dirty="0" smtClean="0">
              <a:cs typeface="Arial"/>
            </a:endParaRP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endParaRPr lang="fr-FR" sz="1300" dirty="0">
              <a:cs typeface="Arial"/>
            </a:endParaRP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endParaRPr lang="fr-FR" sz="1300" dirty="0" smtClean="0">
              <a:cs typeface="Arial"/>
            </a:endParaRPr>
          </a:p>
          <a:p>
            <a:pPr marL="914400" lvl="2" indent="0">
              <a:buClr>
                <a:srgbClr val="1BA8E1"/>
              </a:buClr>
              <a:buNone/>
            </a:pPr>
            <a:endParaRPr lang="fr-FR" sz="1300" dirty="0" smtClean="0">
              <a:cs typeface="Arial"/>
            </a:endParaRPr>
          </a:p>
          <a:p>
            <a:pPr marL="914400" lvl="2" indent="0">
              <a:buClr>
                <a:srgbClr val="1BA8E1"/>
              </a:buClr>
              <a:buNone/>
            </a:pPr>
            <a:endParaRPr lang="fr-FR" sz="1300" dirty="0" smtClean="0">
              <a:cs typeface="Arial"/>
            </a:endParaRPr>
          </a:p>
          <a:p>
            <a:pPr marL="914400" lvl="2" indent="0">
              <a:buClr>
                <a:srgbClr val="1BA8E1"/>
              </a:buClr>
              <a:buNone/>
            </a:pPr>
            <a:endParaRPr lang="fr-FR" sz="1300" dirty="0">
              <a:cs typeface="Arial"/>
            </a:endParaRPr>
          </a:p>
          <a:p>
            <a:pPr marL="914400" lvl="2" indent="0">
              <a:buClr>
                <a:srgbClr val="1BA8E1"/>
              </a:buClr>
              <a:buNone/>
            </a:pPr>
            <a:endParaRPr lang="fr-FR" sz="1300" dirty="0" smtClean="0">
              <a:cs typeface="Arial"/>
            </a:endParaRPr>
          </a:p>
          <a:p>
            <a:pPr marL="914400" lvl="2" indent="0">
              <a:buClr>
                <a:srgbClr val="1BA8E1"/>
              </a:buClr>
              <a:buNone/>
            </a:pPr>
            <a:endParaRPr lang="fr-FR" sz="1300" dirty="0" smtClean="0">
              <a:cs typeface="Arial"/>
            </a:endParaRPr>
          </a:p>
          <a:p>
            <a:pPr lvl="1">
              <a:buFont typeface="Wingdings" charset="2"/>
              <a:buChar char="§"/>
            </a:pPr>
            <a:endParaRPr lang="fr-LU" sz="1800" dirty="0"/>
          </a:p>
          <a:p>
            <a:pPr lvl="1">
              <a:buFont typeface="Wingdings" charset="2"/>
              <a:buChar char="§"/>
            </a:pPr>
            <a:r>
              <a:rPr lang="fr-LU" dirty="0" smtClean="0">
                <a:latin typeface="Arial"/>
                <a:cs typeface="Arial"/>
              </a:rPr>
              <a:t>                              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13148"/>
              </p:ext>
            </p:extLst>
          </p:nvPr>
        </p:nvGraphicFramePr>
        <p:xfrm>
          <a:off x="539664" y="2380743"/>
          <a:ext cx="8056382" cy="391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675"/>
                <a:gridCol w="888372"/>
                <a:gridCol w="368361"/>
                <a:gridCol w="411892"/>
                <a:gridCol w="444843"/>
                <a:gridCol w="1845276"/>
                <a:gridCol w="403654"/>
                <a:gridCol w="456376"/>
                <a:gridCol w="116840"/>
                <a:gridCol w="441385"/>
                <a:gridCol w="116840"/>
                <a:gridCol w="426393"/>
                <a:gridCol w="116840"/>
                <a:gridCol w="422427"/>
                <a:gridCol w="116840"/>
                <a:gridCol w="471368"/>
              </a:tblGrid>
              <a:tr h="62698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cs typeface="Arial"/>
                        </a:rPr>
                        <a:t>ID</a:t>
                      </a:r>
                      <a:endParaRPr lang="fr-CH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800" dirty="0" smtClean="0">
                          <a:cs typeface="Arial"/>
                        </a:rPr>
                        <a:t>Âge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800" dirty="0" smtClean="0">
                          <a:cs typeface="Arial"/>
                        </a:rPr>
                        <a:t>Genre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800" dirty="0" smtClean="0">
                          <a:cs typeface="Arial"/>
                        </a:rPr>
                        <a:t>Domaine d’expertise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fr-FR" sz="1800" dirty="0" smtClean="0">
                          <a:cs typeface="Arial"/>
                        </a:rPr>
                        <a:t>Connaissances</a:t>
                      </a:r>
                      <a:endParaRPr lang="fr-CH" sz="1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414357">
                <a:tc rowSpan="9">
                  <a:txBody>
                    <a:bodyPr/>
                    <a:lstStyle/>
                    <a:p>
                      <a:r>
                        <a:rPr lang="fr-BE" sz="1600" dirty="0" smtClean="0"/>
                        <a:t>EKA-PIL_P01 – P04</a:t>
                      </a:r>
                      <a:endParaRPr lang="fr-CH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CH" sz="1600" i="1" dirty="0" smtClean="0"/>
                        <a:t>20 – 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BE" sz="1600" b="1" dirty="0" smtClean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BE" sz="1600" b="0" i="1" dirty="0" smtClean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BE" sz="1600" b="1" dirty="0" smtClean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CH" sz="1600" i="1" dirty="0" smtClean="0"/>
                        <a:t>Construction européenne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BE" sz="1600" dirty="0" smtClean="0"/>
                    </a:p>
                    <a:p>
                      <a:r>
                        <a:rPr lang="fr-BE" sz="1600" b="1" dirty="0" smtClean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0" i="1" dirty="0" smtClean="0"/>
                        <a:t>Histoire de l'intégration européenne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77648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fr-BE" sz="1200" i="1" dirty="0" smtClean="0"/>
                        <a:t>Pas du</a:t>
                      </a:r>
                      <a:r>
                        <a:rPr lang="fr-BE" sz="1200" i="1" baseline="0" dirty="0" smtClean="0"/>
                        <a:t> tout                              Expert</a:t>
                      </a:r>
                      <a:endParaRPr lang="fr-CH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55519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600" b="1" dirty="0" smtClean="0"/>
                        <a:t>1</a:t>
                      </a:r>
                      <a:endParaRPr lang="fr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600" b="1" dirty="0" smtClean="0"/>
                        <a:t>3</a:t>
                      </a:r>
                      <a:endParaRPr lang="fr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20097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i="1" dirty="0" smtClean="0"/>
                        <a:t>35 – 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1" dirty="0" smtClean="0"/>
                        <a:t>M</a:t>
                      </a:r>
                      <a:endParaRPr lang="fr-CH" sz="1600" b="0" i="1" dirty="0" smtClean="0"/>
                    </a:p>
                    <a:p>
                      <a:endParaRPr lang="fr-CH" sz="16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1</a:t>
                      </a:r>
                      <a:endParaRPr lang="fr-CH" sz="1600" b="1" dirty="0" smtClean="0"/>
                    </a:p>
                    <a:p>
                      <a:endParaRPr lang="fr-CH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i="1" dirty="0" smtClean="0"/>
                        <a:t>Histoire contemporaine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i="1" dirty="0" smtClean="0"/>
                        <a:t>Multimédia + histoire orale</a:t>
                      </a:r>
                      <a:endParaRPr lang="fr-CH" sz="160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10259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i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sz="1600" b="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i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1" dirty="0" smtClean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i="1" dirty="0" smtClean="0"/>
                        <a:t>Pas du</a:t>
                      </a:r>
                      <a:r>
                        <a:rPr lang="fr-BE" sz="1200" i="1" baseline="0" dirty="0" smtClean="0"/>
                        <a:t> tout                              Expert</a:t>
                      </a:r>
                      <a:endParaRPr lang="fr-CH" sz="120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1</a:t>
                      </a:r>
                      <a:endParaRPr lang="fr-CH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2</a:t>
                      </a:r>
                      <a:endParaRPr lang="fr-CH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1</a:t>
                      </a:r>
                      <a:endParaRPr lang="fr-CH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CH" sz="1600" i="1" dirty="0" smtClean="0"/>
                        <a:t>45 - 54</a:t>
                      </a:r>
                      <a:endParaRPr lang="fr-CH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1</a:t>
                      </a:r>
                      <a:endParaRPr lang="fr-CH" sz="16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i="1" dirty="0" smtClean="0"/>
                        <a:t>Histoire- sciences politiques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1</a:t>
                      </a:r>
                      <a:endParaRPr lang="fr-CH" sz="1600" b="1" dirty="0" smtClean="0"/>
                    </a:p>
                    <a:p>
                      <a:endParaRPr lang="fr-CH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i="1" dirty="0" err="1" smtClean="0"/>
                        <a:t>Textométrie</a:t>
                      </a:r>
                      <a:endParaRPr lang="fr-CH" sz="160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b="1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 du tout                              Expert</a:t>
                      </a:r>
                      <a:endParaRPr kumimoji="0" lang="fr-CH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61849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600" b="1" dirty="0" smtClean="0"/>
                        <a:t>3</a:t>
                      </a:r>
                      <a:endParaRPr lang="fr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/>
                        <a:t>1</a:t>
                      </a:r>
                      <a:endParaRPr lang="fr-CH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l’effet Eurêka?</a:t>
            </a:r>
            <a:br>
              <a:rPr lang="fr-FR" dirty="0"/>
            </a:b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168954" y="1326353"/>
            <a:ext cx="8136000" cy="4077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LU" sz="2000" dirty="0" smtClean="0"/>
              <a:t>Évaluation de </a:t>
            </a:r>
            <a:r>
              <a:rPr lang="fr-FR" sz="2000" dirty="0"/>
              <a:t>l’effet </a:t>
            </a:r>
            <a:r>
              <a:rPr lang="fr-FR" sz="2000" dirty="0" smtClean="0"/>
              <a:t>Eurêka – étape </a:t>
            </a:r>
            <a:r>
              <a:rPr lang="fr-FR" sz="2000" dirty="0"/>
              <a:t>1 </a:t>
            </a:r>
            <a:r>
              <a:rPr lang="fr-FR" sz="2000" dirty="0" smtClean="0"/>
              <a:t>(analyse </a:t>
            </a:r>
            <a:r>
              <a:rPr lang="fr-FR" sz="2000" dirty="0"/>
              <a:t>des extraits </a:t>
            </a:r>
            <a:r>
              <a:rPr lang="fr-FR" sz="2000" dirty="0" smtClean="0"/>
              <a:t>vidéo)</a:t>
            </a:r>
            <a:r>
              <a:rPr lang="fr-LU" dirty="0" smtClean="0">
                <a:latin typeface="Arial"/>
                <a:cs typeface="Arial"/>
              </a:rPr>
              <a:t>      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25430"/>
              </p:ext>
            </p:extLst>
          </p:nvPr>
        </p:nvGraphicFramePr>
        <p:xfrm>
          <a:off x="160716" y="3414583"/>
          <a:ext cx="2685309" cy="157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76"/>
                <a:gridCol w="558225"/>
                <a:gridCol w="543233"/>
                <a:gridCol w="539267"/>
                <a:gridCol w="588208"/>
              </a:tblGrid>
              <a:tr h="931730">
                <a:tc gridSpan="5">
                  <a:txBody>
                    <a:bodyPr/>
                    <a:lstStyle/>
                    <a:p>
                      <a:r>
                        <a:rPr lang="fr-CH" sz="1200" dirty="0" smtClean="0"/>
                        <a:t>Comment appréciez-vous le rôle joué par la technologie multimédia et la collection d'histoire orale dans la découverte de cette réponse ?</a:t>
                      </a:r>
                      <a:endParaRPr lang="fr-CH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25874">
                <a:tc gridSpan="5">
                  <a:txBody>
                    <a:bodyPr/>
                    <a:lstStyle/>
                    <a:p>
                      <a:r>
                        <a:rPr lang="fr-BE" sz="1000" i="1" dirty="0" smtClean="0"/>
                        <a:t>Très faible</a:t>
                      </a:r>
                      <a:r>
                        <a:rPr lang="fr-BE" sz="1000" i="1" baseline="0" dirty="0" smtClean="0"/>
                        <a:t>                                        Essentiel</a:t>
                      </a:r>
                      <a:endParaRPr lang="fr-CH" sz="1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29325">
                <a:tc>
                  <a:txBody>
                    <a:bodyPr/>
                    <a:lstStyle/>
                    <a:p>
                      <a:endParaRPr lang="fr-CH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 dirty="0" smtClean="0"/>
                        <a:t>1</a:t>
                      </a:r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 dirty="0" smtClean="0"/>
                        <a:t>2</a:t>
                      </a:r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 dirty="0" smtClean="0"/>
                        <a:t>1</a:t>
                      </a:r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47379"/>
              </p:ext>
            </p:extLst>
          </p:nvPr>
        </p:nvGraphicFramePr>
        <p:xfrm>
          <a:off x="160716" y="1764955"/>
          <a:ext cx="2685312" cy="121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656"/>
                <a:gridCol w="1342656"/>
              </a:tblGrid>
              <a:tr h="628032">
                <a:tc gridSpan="2">
                  <a:txBody>
                    <a:bodyPr/>
                    <a:lstStyle/>
                    <a:p>
                      <a:r>
                        <a:rPr lang="fr-CH" sz="1200" dirty="0" smtClean="0"/>
                        <a:t>Avez vous trouvé une ou des réponse(s) à la question de recherche ?</a:t>
                      </a:r>
                      <a:endParaRPr lang="fr-CH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99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i="1" dirty="0" smtClean="0"/>
                        <a:t>Oui</a:t>
                      </a:r>
                      <a:endParaRPr lang="fr-CH" sz="1200" b="0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 i="0" dirty="0" smtClean="0"/>
                        <a:t>4</a:t>
                      </a:r>
                      <a:endParaRPr lang="fr-CH" sz="1200" b="1" i="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3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kumimoji="0" lang="fr-CH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b="1" i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97224"/>
              </p:ext>
            </p:extLst>
          </p:nvPr>
        </p:nvGraphicFramePr>
        <p:xfrm>
          <a:off x="160716" y="5486407"/>
          <a:ext cx="2685309" cy="121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76"/>
                <a:gridCol w="558225"/>
                <a:gridCol w="543233"/>
                <a:gridCol w="539267"/>
                <a:gridCol w="588208"/>
              </a:tblGrid>
              <a:tr h="602305">
                <a:tc gridSpan="5">
                  <a:txBody>
                    <a:bodyPr/>
                    <a:lstStyle/>
                    <a:p>
                      <a:r>
                        <a:rPr lang="fr-CH" sz="1200" dirty="0" smtClean="0"/>
                        <a:t>Il existe un </a:t>
                      </a:r>
                      <a:r>
                        <a:rPr lang="fr-CH" sz="1200" baseline="0" dirty="0" smtClean="0"/>
                        <a:t>"</a:t>
                      </a:r>
                      <a:r>
                        <a:rPr lang="fr-CH" sz="1200" dirty="0" smtClean="0"/>
                        <a:t>effet Eurêka" créé par l'utilisation de cette technologie pour l'étude proposée.</a:t>
                      </a:r>
                      <a:endParaRPr lang="fr-CH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42627">
                <a:tc gridSpan="5">
                  <a:txBody>
                    <a:bodyPr/>
                    <a:lstStyle/>
                    <a:p>
                      <a:r>
                        <a:rPr lang="fr-BE" sz="1000" i="1" baseline="0" dirty="0" smtClean="0"/>
                        <a:t>Pas du tout d’accord        Tout à fait d’accord</a:t>
                      </a:r>
                      <a:endParaRPr lang="fr-CH" sz="1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34538">
                <a:tc>
                  <a:txBody>
                    <a:bodyPr/>
                    <a:lstStyle/>
                    <a:p>
                      <a:endParaRPr lang="fr-CH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 dirty="0" smtClean="0"/>
                        <a:t>1</a:t>
                      </a:r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 dirty="0" smtClean="0"/>
                        <a:t>3</a:t>
                      </a:r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957384" y="1775434"/>
            <a:ext cx="6054811" cy="2897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300" b="1" i="1" dirty="0">
                <a:solidFill>
                  <a:schemeClr val="accent4"/>
                </a:solidFill>
              </a:rPr>
              <a:t>Si oui, veuillez résumer cette ou ces réponse(s) en quelques phrases</a:t>
            </a:r>
            <a:r>
              <a:rPr lang="fr-CH" sz="1300" b="1" i="1" dirty="0" smtClean="0">
                <a:solidFill>
                  <a:schemeClr val="accent4"/>
                </a:solidFill>
              </a:rPr>
              <a:t>.</a:t>
            </a:r>
          </a:p>
          <a:p>
            <a:pPr marL="360000" lvl="1">
              <a:spcBef>
                <a:spcPts val="3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100" dirty="0" smtClean="0"/>
              <a:t>« … </a:t>
            </a:r>
            <a:r>
              <a:rPr lang="fr-CH" sz="1100" b="1" dirty="0" smtClean="0"/>
              <a:t>relations</a:t>
            </a:r>
            <a:r>
              <a:rPr lang="fr-CH" sz="1100" dirty="0" smtClean="0"/>
              <a:t> </a:t>
            </a:r>
            <a:r>
              <a:rPr lang="fr-CH" sz="1100" dirty="0"/>
              <a:t>Pierre Werner/Jean-Claude </a:t>
            </a:r>
            <a:r>
              <a:rPr lang="fr-CH" sz="1100" dirty="0" smtClean="0"/>
              <a:t>Juncker </a:t>
            </a:r>
            <a:r>
              <a:rPr lang="fr-BE" sz="1100" dirty="0" smtClean="0"/>
              <a:t>… </a:t>
            </a:r>
            <a:r>
              <a:rPr lang="fr-CH" sz="1100" b="1" dirty="0"/>
              <a:t>négociations</a:t>
            </a:r>
            <a:r>
              <a:rPr lang="fr-CH" sz="1100" dirty="0"/>
              <a:t> </a:t>
            </a:r>
            <a:r>
              <a:rPr lang="fr-CH" sz="1100" dirty="0" smtClean="0"/>
              <a:t>européennes …</a:t>
            </a:r>
            <a:r>
              <a:rPr lang="fr-BE" sz="1100" dirty="0" smtClean="0"/>
              <a:t> </a:t>
            </a:r>
            <a:r>
              <a:rPr lang="fr-CH" sz="1100" b="1" dirty="0" smtClean="0"/>
              <a:t>critères </a:t>
            </a:r>
            <a:r>
              <a:rPr lang="fr-CH" sz="1100" b="1" dirty="0"/>
              <a:t>de convergence </a:t>
            </a:r>
            <a:r>
              <a:rPr lang="fr-CH" sz="1100" dirty="0"/>
              <a:t>… </a:t>
            </a:r>
            <a:r>
              <a:rPr lang="fr-CH" sz="1100" b="1" dirty="0"/>
              <a:t>différence de vision </a:t>
            </a:r>
            <a:r>
              <a:rPr lang="fr-CH" sz="1100" dirty="0"/>
              <a:t>entre la France et </a:t>
            </a:r>
            <a:r>
              <a:rPr lang="fr-CH" sz="1100" dirty="0" smtClean="0"/>
              <a:t>l'Allemagne … Dimension </a:t>
            </a:r>
            <a:r>
              <a:rPr lang="fr-CH" sz="1100" b="1" dirty="0"/>
              <a:t>monétaire</a:t>
            </a:r>
            <a:r>
              <a:rPr lang="fr-CH" sz="1100" dirty="0"/>
              <a:t> européenne … </a:t>
            </a:r>
            <a:r>
              <a:rPr lang="fr-CH" sz="1100" b="1" dirty="0"/>
              <a:t>économie de marché sociale </a:t>
            </a:r>
            <a:r>
              <a:rPr lang="fr-CH" sz="1100" dirty="0"/>
              <a:t>… Politique de </a:t>
            </a:r>
            <a:r>
              <a:rPr lang="fr-CH" sz="1100" b="1" dirty="0"/>
              <a:t>diversification</a:t>
            </a:r>
            <a:r>
              <a:rPr lang="fr-CH" sz="1100" dirty="0"/>
              <a:t> … </a:t>
            </a:r>
            <a:r>
              <a:rPr lang="fr-CH" sz="1100" b="1" dirty="0"/>
              <a:t>multilinguisme</a:t>
            </a:r>
            <a:r>
              <a:rPr lang="fr-CH" sz="1100" dirty="0"/>
              <a:t> … </a:t>
            </a:r>
            <a:r>
              <a:rPr lang="fr-CH" sz="1100" b="1" dirty="0"/>
              <a:t>culture</a:t>
            </a:r>
            <a:r>
              <a:rPr lang="fr-CH" sz="1100" dirty="0"/>
              <a:t> européenne </a:t>
            </a:r>
            <a:r>
              <a:rPr lang="fr-CH" sz="1100" dirty="0" smtClean="0"/>
              <a:t>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EKA-PIL_P01)</a:t>
            </a:r>
            <a:endParaRPr lang="fr-CH" sz="1100" dirty="0"/>
          </a:p>
          <a:p>
            <a:pPr marL="360000" lvl="1">
              <a:spcBef>
                <a:spcPts val="3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CH" sz="1100" dirty="0" smtClean="0"/>
              <a:t>« … </a:t>
            </a:r>
            <a:r>
              <a:rPr lang="fr-CH" sz="1100" b="1" dirty="0" smtClean="0"/>
              <a:t>dimension</a:t>
            </a:r>
            <a:r>
              <a:rPr lang="fr-CH" sz="1100" dirty="0" smtClean="0"/>
              <a:t> </a:t>
            </a:r>
            <a:r>
              <a:rPr lang="fr-CH" sz="1100" b="1" dirty="0"/>
              <a:t>économique</a:t>
            </a:r>
            <a:r>
              <a:rPr lang="fr-CH" sz="1100" dirty="0"/>
              <a:t>: marché commun, union </a:t>
            </a:r>
            <a:r>
              <a:rPr lang="fr-CH" sz="1100" dirty="0" smtClean="0"/>
              <a:t>monétaire … économique … économique </a:t>
            </a:r>
            <a:r>
              <a:rPr lang="fr-CH" sz="1100" dirty="0"/>
              <a:t>et monétaire, monnaie unique, </a:t>
            </a:r>
            <a:r>
              <a:rPr lang="fr-CH" sz="1100" dirty="0" smtClean="0"/>
              <a:t>euro; </a:t>
            </a:r>
            <a:r>
              <a:rPr lang="fr-CH" sz="1100" b="1" dirty="0" smtClean="0"/>
              <a:t>dimension </a:t>
            </a:r>
            <a:r>
              <a:rPr lang="fr-CH" sz="1100" b="1" dirty="0"/>
              <a:t>politique</a:t>
            </a:r>
            <a:r>
              <a:rPr lang="fr-CH" sz="1100" dirty="0"/>
              <a:t>: coopération politique, transferts de pouvoirs aux organes supranationaux (intérêts nationaux vs. intérêts européens), rôle et fonctionnement des institutions européennes (Parlement, Commission, Banque centrale</a:t>
            </a:r>
            <a:r>
              <a:rPr lang="fr-CH" sz="1100" dirty="0" smtClean="0"/>
              <a:t>,...); … </a:t>
            </a:r>
            <a:r>
              <a:rPr lang="fr-CH" sz="1100" b="1" dirty="0" smtClean="0"/>
              <a:t>dimensions </a:t>
            </a:r>
            <a:r>
              <a:rPr lang="fr-CH" sz="1100" b="1" dirty="0"/>
              <a:t>sociale </a:t>
            </a:r>
            <a:r>
              <a:rPr lang="fr-CH" sz="1100" dirty="0"/>
              <a:t>et </a:t>
            </a:r>
            <a:r>
              <a:rPr lang="fr-CH" sz="1100" b="1" dirty="0" smtClean="0"/>
              <a:t>juridique. </a:t>
            </a:r>
            <a:r>
              <a:rPr lang="fr-CH" sz="1100" dirty="0" smtClean="0"/>
              <a:t>» </a:t>
            </a:r>
            <a:r>
              <a:rPr lang="fr-CH" sz="1100" b="1" dirty="0" smtClean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EKA-PIL_P02)</a:t>
            </a:r>
            <a:endParaRPr lang="fr-BE" sz="1100" b="1" dirty="0">
              <a:solidFill>
                <a:schemeClr val="accent4"/>
              </a:solidFill>
              <a:cs typeface="Arial"/>
            </a:endParaRPr>
          </a:p>
          <a:p>
            <a:pPr marL="360000" lvl="1">
              <a:spcBef>
                <a:spcPts val="3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CH" sz="1100" dirty="0"/>
              <a:t>« … </a:t>
            </a:r>
            <a:r>
              <a:rPr lang="fr-CH" sz="1100" b="1" dirty="0"/>
              <a:t>débats</a:t>
            </a:r>
            <a:r>
              <a:rPr lang="fr-CH" sz="1100" dirty="0"/>
              <a:t> </a:t>
            </a:r>
            <a:r>
              <a:rPr lang="fr-CH" sz="1100" dirty="0" smtClean="0"/>
              <a:t>houleux … </a:t>
            </a:r>
            <a:r>
              <a:rPr lang="fr-CH" sz="1100" dirty="0"/>
              <a:t>l'</a:t>
            </a:r>
            <a:r>
              <a:rPr lang="fr-CH" sz="1100" b="1" dirty="0"/>
              <a:t>engagement</a:t>
            </a:r>
            <a:r>
              <a:rPr lang="fr-CH" sz="1100" dirty="0"/>
              <a:t> de certains hommes et femmes comme Pierre Werner </a:t>
            </a:r>
            <a:r>
              <a:rPr lang="fr-CH" sz="1100" dirty="0" smtClean="0"/>
              <a:t>ou </a:t>
            </a:r>
            <a:r>
              <a:rPr lang="fr-CH" sz="1100" dirty="0"/>
              <a:t>Viviane Reding pour une certaine idée de </a:t>
            </a:r>
            <a:r>
              <a:rPr lang="fr-CH" sz="1100" dirty="0" smtClean="0"/>
              <a:t>l'Europe </a:t>
            </a:r>
            <a:r>
              <a:rPr lang="fr-CH" sz="1100" dirty="0"/>
              <a:t>… </a:t>
            </a:r>
            <a:r>
              <a:rPr lang="fr-CH" sz="1100" b="1" dirty="0"/>
              <a:t>négociations</a:t>
            </a:r>
            <a:r>
              <a:rPr lang="fr-CH" sz="1100" dirty="0"/>
              <a:t> souvent </a:t>
            </a:r>
            <a:r>
              <a:rPr lang="fr-CH" sz="1100" dirty="0" smtClean="0"/>
              <a:t>difficiles </a:t>
            </a:r>
            <a:r>
              <a:rPr lang="fr-CH" sz="1100" dirty="0"/>
              <a:t>… </a:t>
            </a:r>
            <a:r>
              <a:rPr lang="fr-CH" sz="1100" b="1" dirty="0"/>
              <a:t>coopération</a:t>
            </a:r>
            <a:r>
              <a:rPr lang="fr-CH" sz="1100" dirty="0"/>
              <a:t> sur les dossiers </a:t>
            </a:r>
            <a:r>
              <a:rPr lang="fr-CH" sz="1100" dirty="0" smtClean="0"/>
              <a:t>européens </a:t>
            </a:r>
            <a:r>
              <a:rPr lang="fr-CH" sz="1100" dirty="0"/>
              <a:t>… rôle important du </a:t>
            </a:r>
            <a:r>
              <a:rPr lang="fr-CH" sz="1100" b="1" dirty="0" smtClean="0"/>
              <a:t>Luxembourg</a:t>
            </a:r>
            <a:r>
              <a:rPr lang="fr-CH" sz="1100" dirty="0" smtClean="0"/>
              <a:t> … 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EKA-PIL_P03)</a:t>
            </a:r>
            <a:endParaRPr lang="en-US" sz="1100" b="1" dirty="0" smtClean="0">
              <a:solidFill>
                <a:schemeClr val="accent4"/>
              </a:solidFill>
              <a:cs typeface="Arial"/>
            </a:endParaRPr>
          </a:p>
          <a:p>
            <a:pPr marL="360000" lvl="1">
              <a:spcBef>
                <a:spcPts val="300"/>
              </a:spcBef>
              <a:buFont typeface="Wingdings" charset="2"/>
              <a:buChar char="§"/>
            </a:pPr>
            <a:r>
              <a:rPr lang="fr-CH" sz="1100" dirty="0" smtClean="0"/>
              <a:t>« … aspects </a:t>
            </a:r>
            <a:r>
              <a:rPr lang="fr-CH" sz="1100" b="1" dirty="0"/>
              <a:t>politiques</a:t>
            </a:r>
            <a:r>
              <a:rPr lang="fr-CH" sz="1100" dirty="0"/>
              <a:t>, </a:t>
            </a:r>
            <a:r>
              <a:rPr lang="fr-CH" sz="1100" b="1" dirty="0"/>
              <a:t>institutionnels</a:t>
            </a:r>
            <a:r>
              <a:rPr lang="fr-CH" sz="1100" dirty="0"/>
              <a:t>, </a:t>
            </a:r>
            <a:r>
              <a:rPr lang="fr-CH" sz="1100" b="1" dirty="0"/>
              <a:t>économiques</a:t>
            </a:r>
            <a:r>
              <a:rPr lang="fr-CH" sz="1100" dirty="0"/>
              <a:t>, </a:t>
            </a:r>
            <a:r>
              <a:rPr lang="fr-CH" sz="1100" b="1" dirty="0"/>
              <a:t>monétaires</a:t>
            </a:r>
            <a:r>
              <a:rPr lang="fr-CH" sz="1100" dirty="0"/>
              <a:t>, </a:t>
            </a:r>
            <a:r>
              <a:rPr lang="fr-CH" sz="1100" b="1" dirty="0"/>
              <a:t>sociaux</a:t>
            </a:r>
            <a:r>
              <a:rPr lang="fr-CH" sz="1100" dirty="0"/>
              <a:t>, </a:t>
            </a:r>
            <a:r>
              <a:rPr lang="fr-CH" sz="1100" b="1" dirty="0"/>
              <a:t>culturels</a:t>
            </a:r>
            <a:r>
              <a:rPr lang="fr-CH" sz="1100" dirty="0"/>
              <a:t>. Mais aussi </a:t>
            </a:r>
            <a:r>
              <a:rPr lang="fr-CH" sz="1100" b="1" dirty="0"/>
              <a:t>personnels</a:t>
            </a:r>
            <a:r>
              <a:rPr lang="fr-CH" sz="1100" dirty="0"/>
              <a:t> au travers du vécu des protagonistes politiques de l'époque</a:t>
            </a:r>
            <a:r>
              <a:rPr lang="fr-CH" sz="1100" dirty="0" smtClean="0"/>
              <a:t>. 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EKA-PIL_P04)</a:t>
            </a:r>
            <a:endParaRPr lang="fr-BE" sz="1100" b="1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57384" y="4802659"/>
            <a:ext cx="6054811" cy="1919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CH" sz="1300" b="1" i="1" dirty="0">
                <a:solidFill>
                  <a:schemeClr val="accent6"/>
                </a:solidFill>
              </a:rPr>
              <a:t>Veuillez formuler une description succincte de "l'effet Eurêka", ou de son absence, selon le cas, observés lors de cette expérimentation. </a:t>
            </a:r>
            <a:endParaRPr lang="en-US" sz="1300" i="1" dirty="0" smtClean="0">
              <a:solidFill>
                <a:schemeClr val="accent6"/>
              </a:solidFill>
              <a:cs typeface="Arial"/>
            </a:endParaRPr>
          </a:p>
          <a:p>
            <a:pPr marL="360000" lvl="1">
              <a:buFont typeface="Wingdings" charset="2"/>
              <a:buChar char="§"/>
            </a:pPr>
            <a:r>
              <a:rPr lang="fr-CH" sz="1100" dirty="0" smtClean="0"/>
              <a:t>« … surprise de la </a:t>
            </a:r>
            <a:r>
              <a:rPr lang="fr-CH" sz="1100" b="1" dirty="0" smtClean="0"/>
              <a:t>masse d'informations </a:t>
            </a:r>
            <a:r>
              <a:rPr lang="fr-CH" sz="1100" dirty="0" smtClean="0"/>
              <a:t>fournie par les interviewés. … en très peu de temps de nombreux </a:t>
            </a:r>
            <a:r>
              <a:rPr lang="fr-CH" sz="1100" b="1" dirty="0" smtClean="0"/>
              <a:t>éclairages</a:t>
            </a:r>
            <a:r>
              <a:rPr lang="fr-CH" sz="1100" dirty="0" smtClean="0"/>
              <a:t> sur les </a:t>
            </a:r>
            <a:r>
              <a:rPr lang="fr-CH" sz="1100" b="1" dirty="0" smtClean="0"/>
              <a:t>différents acteurs</a:t>
            </a:r>
            <a:r>
              <a:rPr lang="fr-CH" sz="1100" dirty="0" smtClean="0"/>
              <a:t>, </a:t>
            </a:r>
            <a:r>
              <a:rPr lang="fr-CH" sz="1100" b="1" dirty="0" smtClean="0"/>
              <a:t>étapes</a:t>
            </a:r>
            <a:r>
              <a:rPr lang="fr-CH" sz="1100" dirty="0" smtClean="0"/>
              <a:t> et </a:t>
            </a:r>
            <a:r>
              <a:rPr lang="fr-CH" sz="1100" b="1" dirty="0" smtClean="0"/>
              <a:t>dimensions</a:t>
            </a:r>
            <a:r>
              <a:rPr lang="fr-CH" sz="1100" dirty="0" smtClean="0"/>
              <a:t> du processus de la construction européenne. » </a:t>
            </a:r>
            <a:r>
              <a:rPr lang="fr-CH" sz="1100" b="1" dirty="0" smtClean="0">
                <a:solidFill>
                  <a:schemeClr val="accent6"/>
                </a:solidFill>
              </a:rPr>
              <a:t>(EKA-PIL_P02)</a:t>
            </a:r>
          </a:p>
          <a:p>
            <a:pPr marL="360000" lvl="1">
              <a:buFont typeface="Wingdings" charset="2"/>
              <a:buChar char="§"/>
            </a:pPr>
            <a:r>
              <a:rPr lang="fr-L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CH" sz="1100" dirty="0"/>
              <a:t>Le </a:t>
            </a:r>
            <a:r>
              <a:rPr lang="fr-CH" sz="1100" b="1" dirty="0"/>
              <a:t>vécu personnel </a:t>
            </a:r>
            <a:r>
              <a:rPr lang="fr-CH" sz="1100" dirty="0"/>
              <a:t>des témoins sur les événements donne vie à l'histoire de la construction européenne et livre une </a:t>
            </a:r>
            <a:r>
              <a:rPr lang="fr-CH" sz="1100" b="1" dirty="0"/>
              <a:t>vision plus intimiste et humaine </a:t>
            </a:r>
            <a:r>
              <a:rPr lang="fr-CH" sz="1100" dirty="0"/>
              <a:t>sur la mise en place d'Union européenne … » </a:t>
            </a:r>
            <a:r>
              <a:rPr lang="fr-CH" sz="1100" b="1" dirty="0">
                <a:solidFill>
                  <a:schemeClr val="accent6"/>
                </a:solidFill>
              </a:rPr>
              <a:t>(EKA-PIL_P03)</a:t>
            </a:r>
          </a:p>
          <a:p>
            <a:pPr marL="360000" lvl="1">
              <a:buFont typeface="Wingdings" charset="2"/>
              <a:buChar char="§"/>
            </a:pPr>
            <a:r>
              <a:rPr lang="fr-CH" sz="1100" dirty="0" smtClean="0"/>
              <a:t>« … au </a:t>
            </a:r>
            <a:r>
              <a:rPr lang="fr-CH" sz="1100" dirty="0"/>
              <a:t>travers de tous ces témoignages, on reçoit </a:t>
            </a:r>
            <a:r>
              <a:rPr lang="fr-CH" sz="1100" b="1" dirty="0"/>
              <a:t>énormément d'informations</a:t>
            </a:r>
            <a:r>
              <a:rPr lang="fr-LU" sz="1100" b="1" dirty="0" smtClean="0">
                <a:solidFill>
                  <a:srgbClr val="4F5150"/>
                </a:solidFill>
                <a:latin typeface="Arial"/>
                <a:cs typeface="Arial"/>
              </a:rPr>
              <a:t> </a:t>
            </a:r>
            <a:r>
              <a:rPr lang="fr-CH" sz="1100" dirty="0"/>
              <a:t>sur le processus d'intégration </a:t>
            </a:r>
            <a:r>
              <a:rPr lang="fr-CH" sz="1100" dirty="0" smtClean="0"/>
              <a:t>européenne … </a:t>
            </a:r>
            <a:r>
              <a:rPr lang="fr-CH" sz="1100" dirty="0"/>
              <a:t>Les </a:t>
            </a:r>
            <a:r>
              <a:rPr lang="fr-CH" sz="1100" b="1" dirty="0"/>
              <a:t>anecdotes et le récit "vivant" </a:t>
            </a:r>
            <a:r>
              <a:rPr lang="fr-CH" sz="1100" dirty="0"/>
              <a:t>permet une meilleure compréhension et une meilleure </a:t>
            </a:r>
            <a:r>
              <a:rPr lang="fr-CH" sz="1100" dirty="0" smtClean="0"/>
              <a:t>assimilation ... » </a:t>
            </a:r>
            <a:r>
              <a:rPr lang="fr-CH" sz="1100" b="1" dirty="0">
                <a:solidFill>
                  <a:schemeClr val="accent6"/>
                </a:solidFill>
              </a:rPr>
              <a:t>(</a:t>
            </a:r>
            <a:r>
              <a:rPr lang="fr-BE" sz="1100" b="1" dirty="0">
                <a:solidFill>
                  <a:schemeClr val="accent6"/>
                </a:solidFill>
              </a:rPr>
              <a:t>EKA-PIL_P04)</a:t>
            </a:r>
            <a:endParaRPr lang="fr-BE" sz="1100" b="1" dirty="0">
              <a:solidFill>
                <a:schemeClr val="accent6"/>
              </a:solidFill>
              <a:cs typeface="Arial"/>
            </a:endParaRPr>
          </a:p>
          <a:p>
            <a:pPr marL="360000" lvl="1">
              <a:buFont typeface="Wingdings" charset="2"/>
              <a:buChar char="§"/>
            </a:pPr>
            <a:r>
              <a:rPr lang="fr-CH" sz="1100" dirty="0" smtClean="0"/>
              <a:t> </a:t>
            </a:r>
            <a:r>
              <a:rPr lang="fr-LU" sz="1100" dirty="0" smtClean="0">
                <a:solidFill>
                  <a:srgbClr val="4F5150"/>
                </a:solidFill>
                <a:latin typeface="Arial"/>
                <a:cs typeface="Arial"/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20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l’effet Eurêka?</a:t>
            </a:r>
            <a:br>
              <a:rPr lang="fr-FR" dirty="0"/>
            </a:b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168954" y="1326353"/>
            <a:ext cx="8136000" cy="4077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LU" sz="2000" dirty="0" smtClean="0"/>
              <a:t>Évaluation de </a:t>
            </a:r>
            <a:r>
              <a:rPr lang="fr-FR" sz="2000" dirty="0"/>
              <a:t>l’effet </a:t>
            </a:r>
            <a:r>
              <a:rPr lang="fr-FR" sz="2000" dirty="0" smtClean="0"/>
              <a:t>Eurêka – étape </a:t>
            </a:r>
            <a:r>
              <a:rPr lang="fr-FR" sz="2000" dirty="0"/>
              <a:t>2</a:t>
            </a:r>
            <a:r>
              <a:rPr lang="fr-FR" sz="2000" dirty="0" smtClean="0"/>
              <a:t> (analyse </a:t>
            </a:r>
            <a:r>
              <a:rPr lang="fr-FR" sz="2000" dirty="0" err="1" smtClean="0"/>
              <a:t>textométrique</a:t>
            </a:r>
            <a:r>
              <a:rPr lang="fr-FR" sz="2000" dirty="0" smtClean="0"/>
              <a:t>)</a:t>
            </a:r>
            <a:r>
              <a:rPr lang="fr-LU" dirty="0" smtClean="0">
                <a:latin typeface="Arial"/>
                <a:cs typeface="Arial"/>
              </a:rPr>
              <a:t>      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11583"/>
              </p:ext>
            </p:extLst>
          </p:nvPr>
        </p:nvGraphicFramePr>
        <p:xfrm>
          <a:off x="168954" y="2967538"/>
          <a:ext cx="2685309" cy="110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76"/>
                <a:gridCol w="558225"/>
                <a:gridCol w="543233"/>
                <a:gridCol w="539267"/>
                <a:gridCol w="588208"/>
              </a:tblGrid>
              <a:tr h="582970">
                <a:tc gridSpan="5">
                  <a:txBody>
                    <a:bodyPr/>
                    <a:lstStyle/>
                    <a:p>
                      <a:r>
                        <a:rPr lang="fr-CH" sz="1100" dirty="0" smtClean="0"/>
                        <a:t>Comment appréciez-vous le rôle joué par l'analyse </a:t>
                      </a:r>
                      <a:r>
                        <a:rPr lang="fr-CH" sz="1100" dirty="0" err="1" smtClean="0"/>
                        <a:t>textométrique</a:t>
                      </a:r>
                      <a:r>
                        <a:rPr lang="fr-CH" sz="1100" dirty="0" smtClean="0"/>
                        <a:t> dans la découverte de cette réponse?</a:t>
                      </a:r>
                      <a:endParaRPr lang="fr-CH" sz="11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12250">
                <a:tc gridSpan="5">
                  <a:txBody>
                    <a:bodyPr/>
                    <a:lstStyle/>
                    <a:p>
                      <a:r>
                        <a:rPr lang="fr-BE" sz="1000" i="1" dirty="0" smtClean="0"/>
                        <a:t>Très faible</a:t>
                      </a:r>
                      <a:r>
                        <a:rPr lang="fr-BE" sz="1000" i="1" baseline="0" dirty="0" smtClean="0"/>
                        <a:t>                                        Essentiel</a:t>
                      </a:r>
                      <a:endParaRPr lang="fr-CH" sz="1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67148">
                <a:tc>
                  <a:txBody>
                    <a:bodyPr/>
                    <a:lstStyle/>
                    <a:p>
                      <a:endParaRPr lang="fr-CH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1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2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1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89413"/>
              </p:ext>
            </p:extLst>
          </p:nvPr>
        </p:nvGraphicFramePr>
        <p:xfrm>
          <a:off x="160716" y="1764956"/>
          <a:ext cx="26853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656"/>
                <a:gridCol w="1342656"/>
              </a:tblGrid>
              <a:tr h="548738">
                <a:tc gridSpan="2">
                  <a:txBody>
                    <a:bodyPr/>
                    <a:lstStyle/>
                    <a:p>
                      <a:r>
                        <a:rPr lang="fr-CH" sz="1100" dirty="0" smtClean="0"/>
                        <a:t>Avez vous trouvé une ou des réponse(s) à la question de recherche ?</a:t>
                      </a:r>
                      <a:endParaRPr lang="fr-CH" sz="11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56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i="1" dirty="0" smtClean="0"/>
                        <a:t>Oui</a:t>
                      </a:r>
                      <a:endParaRPr lang="fr-CH" sz="1100" b="0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i="0" dirty="0" smtClean="0"/>
                        <a:t>3</a:t>
                      </a:r>
                      <a:endParaRPr lang="fr-CH" sz="1100" b="1" i="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kumimoji="0" lang="fr-CH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i="0" dirty="0" smtClean="0"/>
                        <a:t>1</a:t>
                      </a:r>
                      <a:endParaRPr lang="fr-CH" sz="1100" b="1" i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29352"/>
              </p:ext>
            </p:extLst>
          </p:nvPr>
        </p:nvGraphicFramePr>
        <p:xfrm>
          <a:off x="160716" y="5577026"/>
          <a:ext cx="2685309" cy="114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76"/>
                <a:gridCol w="558225"/>
                <a:gridCol w="543233"/>
                <a:gridCol w="539267"/>
                <a:gridCol w="588208"/>
              </a:tblGrid>
              <a:tr h="550510">
                <a:tc gridSpan="5">
                  <a:txBody>
                    <a:bodyPr/>
                    <a:lstStyle/>
                    <a:p>
                      <a:r>
                        <a:rPr lang="fr-CH" sz="1100" dirty="0" smtClean="0"/>
                        <a:t>Il existe un "effet Eurêka" créé par l'utilisation de cette technologie pour l'étude proposée.</a:t>
                      </a:r>
                      <a:endParaRPr lang="fr-CH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22871">
                <a:tc gridSpan="5">
                  <a:txBody>
                    <a:bodyPr/>
                    <a:lstStyle/>
                    <a:p>
                      <a:r>
                        <a:rPr lang="fr-BE" sz="1000" i="1" baseline="0" dirty="0" smtClean="0"/>
                        <a:t>Pas du tout d’accord        Tout à fait d’accord</a:t>
                      </a:r>
                      <a:endParaRPr lang="fr-CH" sz="1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05769">
                <a:tc>
                  <a:txBody>
                    <a:bodyPr/>
                    <a:lstStyle/>
                    <a:p>
                      <a:endParaRPr lang="fr-CH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1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2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1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977836" y="1748550"/>
            <a:ext cx="6054811" cy="1810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300" b="1" i="1" dirty="0">
                <a:solidFill>
                  <a:schemeClr val="accent4"/>
                </a:solidFill>
              </a:rPr>
              <a:t>Si oui, veuillez résumer cette ou ces réponse(s) en quelques phrases</a:t>
            </a:r>
            <a:r>
              <a:rPr lang="fr-CH" sz="1300" b="1" i="1" dirty="0" smtClean="0">
                <a:solidFill>
                  <a:schemeClr val="accent4"/>
                </a:solidFill>
              </a:rPr>
              <a:t>.</a:t>
            </a:r>
          </a:p>
          <a:p>
            <a:pPr marL="360000" lvl="1">
              <a:spcBef>
                <a:spcPts val="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100" dirty="0" smtClean="0"/>
              <a:t>« </a:t>
            </a:r>
            <a:r>
              <a:rPr lang="fr-CH" sz="1100" dirty="0" smtClean="0"/>
              <a:t>Je </a:t>
            </a:r>
            <a:r>
              <a:rPr lang="fr-CH" sz="1100" dirty="0"/>
              <a:t>n'ai </a:t>
            </a:r>
            <a:r>
              <a:rPr lang="fr-CH" sz="1100" b="1" dirty="0"/>
              <a:t>pas trouvé de nouveaux éléments </a:t>
            </a:r>
            <a:r>
              <a:rPr lang="fr-CH" sz="1100" dirty="0"/>
              <a:t>par rapport à la question de recherche, mais j'ai pu </a:t>
            </a:r>
            <a:r>
              <a:rPr lang="fr-CH" sz="1100" b="1" dirty="0"/>
              <a:t>affiner</a:t>
            </a:r>
            <a:r>
              <a:rPr lang="fr-CH" sz="1100" dirty="0"/>
              <a:t> les résultats trouvés à l'étape </a:t>
            </a:r>
            <a:r>
              <a:rPr lang="fr-CH" sz="1100" dirty="0" smtClean="0"/>
              <a:t>précédente … 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EKA-PIL_P01); </a:t>
            </a:r>
            <a:r>
              <a:rPr lang="fr-CH" sz="1100" dirty="0" smtClean="0"/>
              <a:t>« La </a:t>
            </a:r>
            <a:r>
              <a:rPr lang="fr-CH" sz="1100" dirty="0" err="1"/>
              <a:t>textométrie</a:t>
            </a:r>
            <a:r>
              <a:rPr lang="fr-CH" sz="1100" dirty="0"/>
              <a:t> permet d’</a:t>
            </a:r>
            <a:r>
              <a:rPr lang="fr-CH" sz="1100" b="1" dirty="0"/>
              <a:t>identifier</a:t>
            </a:r>
            <a:r>
              <a:rPr lang="fr-CH" sz="1100" dirty="0"/>
              <a:t> différentes dimensions du processus de l’intégration européenne … dimension </a:t>
            </a:r>
            <a:r>
              <a:rPr lang="fr-CH" sz="1100" b="1" dirty="0"/>
              <a:t>économique</a:t>
            </a:r>
            <a:r>
              <a:rPr lang="fr-CH" sz="1100" dirty="0"/>
              <a:t> : union </a:t>
            </a:r>
            <a:r>
              <a:rPr lang="fr-CH" sz="1100" dirty="0" smtClean="0"/>
              <a:t>monétaire … économique … </a:t>
            </a:r>
            <a:r>
              <a:rPr lang="fr-CH" sz="1100" dirty="0"/>
              <a:t>économique et monétaire, FECOM, marges de fluctuation, </a:t>
            </a:r>
            <a:r>
              <a:rPr lang="fr-CH" sz="1100" dirty="0" smtClean="0"/>
              <a:t>… euro</a:t>
            </a:r>
            <a:r>
              <a:rPr lang="fr-CH" sz="1100" dirty="0"/>
              <a:t>, </a:t>
            </a:r>
            <a:r>
              <a:rPr lang="fr-CH" sz="1100" dirty="0" smtClean="0"/>
              <a:t>surveillance; </a:t>
            </a:r>
            <a:r>
              <a:rPr lang="fr-CH" sz="1100" dirty="0"/>
              <a:t>dimension </a:t>
            </a:r>
            <a:r>
              <a:rPr lang="fr-CH" sz="1100" b="1" dirty="0"/>
              <a:t>politique</a:t>
            </a:r>
            <a:r>
              <a:rPr lang="fr-CH" sz="1100" dirty="0"/>
              <a:t> : La </a:t>
            </a:r>
            <a:r>
              <a:rPr lang="fr-CH" sz="1100" dirty="0" smtClean="0"/>
              <a:t>Haye … </a:t>
            </a:r>
            <a:r>
              <a:rPr lang="fr-CH" sz="1100" dirty="0"/>
              <a:t>institutions européennes (Parlement, Commission, Banque centrale), intérêts nationaux vs. intérêts européens (cas britannique, </a:t>
            </a:r>
            <a:r>
              <a:rPr lang="fr-CH" sz="1100" dirty="0" err="1"/>
              <a:t>opting</a:t>
            </a:r>
            <a:r>
              <a:rPr lang="fr-CH" sz="1100" dirty="0"/>
              <a:t> out). </a:t>
            </a:r>
            <a:r>
              <a:rPr lang="fr-CH" sz="1100" dirty="0" smtClean="0"/>
              <a:t>» </a:t>
            </a:r>
            <a:r>
              <a:rPr lang="fr-CH" sz="1100" b="1" dirty="0" smtClean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EKA-PIL_P02); </a:t>
            </a:r>
            <a:r>
              <a:rPr lang="fr-CH" sz="1100" dirty="0" smtClean="0"/>
              <a:t>« … </a:t>
            </a:r>
            <a:r>
              <a:rPr lang="fr-CH" sz="1100" dirty="0"/>
              <a:t>on a pu </a:t>
            </a:r>
            <a:r>
              <a:rPr lang="fr-CH" sz="1100" b="1" dirty="0"/>
              <a:t>retrouver</a:t>
            </a:r>
            <a:r>
              <a:rPr lang="fr-CH" sz="1100" dirty="0"/>
              <a:t> la </a:t>
            </a:r>
            <a:r>
              <a:rPr lang="fr-CH" sz="1100" b="1" dirty="0"/>
              <a:t>dimension économique </a:t>
            </a:r>
            <a:r>
              <a:rPr lang="fr-CH" sz="1100" dirty="0"/>
              <a:t>et </a:t>
            </a:r>
            <a:r>
              <a:rPr lang="fr-CH" sz="1100" b="1" dirty="0"/>
              <a:t>monétaire</a:t>
            </a:r>
            <a:r>
              <a:rPr lang="fr-CH" sz="1100" dirty="0"/>
              <a:t>, </a:t>
            </a:r>
            <a:r>
              <a:rPr lang="fr-CH" sz="1100" b="1" dirty="0"/>
              <a:t>l'</a:t>
            </a:r>
            <a:r>
              <a:rPr lang="fr-CH" sz="1100" b="1" dirty="0" err="1"/>
              <a:t>inflence</a:t>
            </a:r>
            <a:r>
              <a:rPr lang="fr-CH" sz="1100" b="1" dirty="0"/>
              <a:t> du </a:t>
            </a:r>
            <a:r>
              <a:rPr lang="fr-CH" sz="1100" b="1" dirty="0" smtClean="0"/>
              <a:t>Luxembourg</a:t>
            </a:r>
            <a:r>
              <a:rPr lang="fr-CH" sz="1100" dirty="0" smtClean="0"/>
              <a:t> … </a:t>
            </a:r>
            <a:r>
              <a:rPr lang="fr-CH" sz="1100" dirty="0"/>
              <a:t>la </a:t>
            </a:r>
            <a:r>
              <a:rPr lang="fr-CH" sz="1100" b="1" dirty="0"/>
              <a:t>coopération belgo-luxembourgeoise </a:t>
            </a:r>
            <a:r>
              <a:rPr lang="fr-CH" sz="1100" dirty="0"/>
              <a:t>et l'aspect </a:t>
            </a:r>
            <a:r>
              <a:rPr lang="fr-CH" sz="1100" b="1" dirty="0"/>
              <a:t>institutionnel</a:t>
            </a:r>
            <a:r>
              <a:rPr lang="fr-CH" sz="1100" dirty="0"/>
              <a:t>. </a:t>
            </a:r>
            <a:r>
              <a:rPr lang="fr-CH" sz="1100" dirty="0" smtClean="0"/>
              <a:t>En revanche, … </a:t>
            </a:r>
            <a:r>
              <a:rPr lang="fr-CH" sz="1100" b="1" dirty="0" smtClean="0"/>
              <a:t>on </a:t>
            </a:r>
            <a:r>
              <a:rPr lang="fr-CH" sz="1100" b="1" dirty="0"/>
              <a:t>ne retrouve pas </a:t>
            </a:r>
            <a:r>
              <a:rPr lang="fr-CH" sz="1100" dirty="0"/>
              <a:t>certaines dimensions comme la </a:t>
            </a:r>
            <a:r>
              <a:rPr lang="fr-CH" sz="1100" b="1" dirty="0"/>
              <a:t>dimension sociale</a:t>
            </a:r>
            <a:r>
              <a:rPr lang="fr-CH" sz="1100" dirty="0" smtClean="0"/>
              <a:t>. 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EKA-PIL_P04)</a:t>
            </a:r>
            <a:endParaRPr lang="fr-BE" sz="1100" b="1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57383" y="4900440"/>
            <a:ext cx="6054811" cy="1820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CH" sz="1300" b="1" i="1" dirty="0">
                <a:solidFill>
                  <a:schemeClr val="accent6"/>
                </a:solidFill>
              </a:rPr>
              <a:t>Veuillez formuler une description succincte de "l'effet Eurêka", ou de son absence, selon le cas, observés lors de cette expérimentation. </a:t>
            </a:r>
            <a:endParaRPr lang="en-US" sz="1300" b="1" i="1" dirty="0" smtClean="0">
              <a:solidFill>
                <a:schemeClr val="accent6"/>
              </a:solidFill>
              <a:cs typeface="Arial"/>
            </a:endParaRPr>
          </a:p>
          <a:p>
            <a:pPr marL="360000" lvl="1">
              <a:buFont typeface="Wingdings" charset="2"/>
              <a:buChar char="§"/>
            </a:pPr>
            <a:r>
              <a:rPr lang="fr-BE" sz="1100" dirty="0" smtClean="0"/>
              <a:t>« </a:t>
            </a:r>
            <a:r>
              <a:rPr lang="fr-CH" sz="1100" dirty="0" smtClean="0"/>
              <a:t>… la </a:t>
            </a:r>
            <a:r>
              <a:rPr lang="fr-CH" sz="1100" dirty="0"/>
              <a:t>possibilité de </a:t>
            </a:r>
            <a:r>
              <a:rPr lang="fr-CH" sz="1100" b="1" dirty="0"/>
              <a:t>transformer les résultats de manière visuelle </a:t>
            </a:r>
            <a:r>
              <a:rPr lang="fr-CH" sz="1100" dirty="0"/>
              <a:t>sous forme de graphique ou de tableau</a:t>
            </a:r>
            <a:r>
              <a:rPr lang="fr-CH" sz="1100" dirty="0" smtClean="0"/>
              <a:t>. … » </a:t>
            </a:r>
            <a:r>
              <a:rPr lang="fr-CH" sz="1100" b="1" dirty="0">
                <a:solidFill>
                  <a:schemeClr val="accent6"/>
                </a:solidFill>
              </a:rPr>
              <a:t>(</a:t>
            </a:r>
            <a:r>
              <a:rPr lang="fr-BE" sz="1100" b="1" dirty="0">
                <a:solidFill>
                  <a:schemeClr val="accent6"/>
                </a:solidFill>
              </a:rPr>
              <a:t>EKA-PIL_P01</a:t>
            </a:r>
            <a:r>
              <a:rPr lang="fr-BE" sz="1100" b="1" dirty="0" smtClean="0">
                <a:solidFill>
                  <a:schemeClr val="accent6"/>
                </a:solidFill>
              </a:rPr>
              <a:t>); </a:t>
            </a:r>
            <a:r>
              <a:rPr lang="fr-CH" sz="1100" dirty="0" smtClean="0"/>
              <a:t>« … n’a </a:t>
            </a:r>
            <a:r>
              <a:rPr lang="fr-CH" sz="1100" b="1" dirty="0"/>
              <a:t>pas</a:t>
            </a:r>
            <a:r>
              <a:rPr lang="fr-CH" sz="1100" dirty="0"/>
              <a:t> permis de relever </a:t>
            </a:r>
            <a:r>
              <a:rPr lang="fr-CH" sz="1100" b="1" dirty="0"/>
              <a:t>de nouveaux éléments </a:t>
            </a:r>
            <a:r>
              <a:rPr lang="fr-CH" sz="1100" dirty="0"/>
              <a:t>par rapport aux résultats de la première étape. Elle a toutefois permis un </a:t>
            </a:r>
            <a:r>
              <a:rPr lang="fr-CH" sz="1100" b="1" dirty="0"/>
              <a:t>repérage plus rapide des différentes </a:t>
            </a:r>
            <a:r>
              <a:rPr lang="fr-CH" sz="1100" b="1" dirty="0" smtClean="0"/>
              <a:t>thématiques </a:t>
            </a:r>
            <a:r>
              <a:rPr lang="fr-CH" sz="1100" dirty="0" smtClean="0"/>
              <a:t>… </a:t>
            </a:r>
            <a:r>
              <a:rPr lang="fr-CH" sz="1100" dirty="0"/>
              <a:t>» </a:t>
            </a:r>
            <a:r>
              <a:rPr lang="fr-CH" sz="1100" b="1" dirty="0" smtClean="0">
                <a:solidFill>
                  <a:schemeClr val="accent6"/>
                </a:solidFill>
              </a:rPr>
              <a:t>(EKA-PIL_P02); </a:t>
            </a:r>
            <a:r>
              <a:rPr lang="fr-L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CH" sz="1100" dirty="0" smtClean="0"/>
              <a:t>L'</a:t>
            </a:r>
            <a:r>
              <a:rPr lang="fr-CH" sz="1100" b="1" dirty="0" smtClean="0"/>
              <a:t>échantillon</a:t>
            </a:r>
            <a:r>
              <a:rPr lang="fr-CH" sz="1100" dirty="0" smtClean="0"/>
              <a:t> </a:t>
            </a:r>
            <a:r>
              <a:rPr lang="fr-CH" sz="1100" dirty="0"/>
              <a:t>étudié n'est </a:t>
            </a:r>
            <a:r>
              <a:rPr lang="fr-CH" sz="1100" b="1" dirty="0"/>
              <a:t>pas assez représentatif</a:t>
            </a:r>
            <a:r>
              <a:rPr lang="fr-CH" sz="1100" dirty="0"/>
              <a:t> car </a:t>
            </a:r>
            <a:r>
              <a:rPr lang="fr-CH" sz="1100" b="1" dirty="0"/>
              <a:t>trop consensuel</a:t>
            </a:r>
            <a:r>
              <a:rPr lang="fr-CH" sz="1100" dirty="0"/>
              <a:t> pour un </a:t>
            </a:r>
            <a:r>
              <a:rPr lang="fr-CH" sz="1100" dirty="0" smtClean="0"/>
              <a:t>réel </a:t>
            </a:r>
            <a:r>
              <a:rPr lang="fr-CH" sz="1100" dirty="0"/>
              <a:t>effet EUREKA. </a:t>
            </a:r>
            <a:r>
              <a:rPr lang="fr-CH" sz="1100" b="1" dirty="0"/>
              <a:t>Difficulté</a:t>
            </a:r>
            <a:r>
              <a:rPr lang="fr-CH" sz="1100" dirty="0"/>
              <a:t> pour </a:t>
            </a:r>
            <a:r>
              <a:rPr lang="fr-CH" sz="1100" b="1" dirty="0"/>
              <a:t>s'approprier l'outil</a:t>
            </a:r>
            <a:r>
              <a:rPr lang="fr-CH" sz="1100" dirty="0"/>
              <a:t>. </a:t>
            </a:r>
            <a:r>
              <a:rPr lang="fr-CH" sz="1100" dirty="0" smtClean="0"/>
              <a:t>… » </a:t>
            </a:r>
            <a:r>
              <a:rPr lang="fr-CH" sz="1100" b="1" dirty="0">
                <a:solidFill>
                  <a:schemeClr val="accent6"/>
                </a:solidFill>
              </a:rPr>
              <a:t>(EKA-PIL_P03</a:t>
            </a:r>
            <a:r>
              <a:rPr lang="fr-CH" sz="1100" b="1" dirty="0" smtClean="0">
                <a:solidFill>
                  <a:schemeClr val="accent6"/>
                </a:solidFill>
              </a:rPr>
              <a:t>); </a:t>
            </a:r>
            <a:r>
              <a:rPr lang="fr-CH" sz="1100" dirty="0" smtClean="0"/>
              <a:t>« </a:t>
            </a:r>
            <a:r>
              <a:rPr lang="fr-CH" sz="1100" dirty="0"/>
              <a:t>… Il y a un </a:t>
            </a:r>
            <a:r>
              <a:rPr lang="fr-CH" sz="1100" b="1" dirty="0"/>
              <a:t>effet Eurêka </a:t>
            </a:r>
            <a:r>
              <a:rPr lang="fr-CH" sz="1100" dirty="0"/>
              <a:t>mais à prendre avec </a:t>
            </a:r>
            <a:r>
              <a:rPr lang="fr-CH" sz="1100" b="1" dirty="0"/>
              <a:t>beaucoup de précaution </a:t>
            </a:r>
            <a:r>
              <a:rPr lang="fr-CH" sz="1100" dirty="0"/>
              <a:t>car la </a:t>
            </a:r>
            <a:r>
              <a:rPr lang="fr-CH" sz="1100" b="1" dirty="0"/>
              <a:t>seule</a:t>
            </a:r>
            <a:r>
              <a:rPr lang="fr-CH" sz="1100" dirty="0"/>
              <a:t> utilisation de l'</a:t>
            </a:r>
            <a:r>
              <a:rPr lang="fr-CH" sz="1100" b="1" dirty="0"/>
              <a:t>analyse </a:t>
            </a:r>
            <a:r>
              <a:rPr lang="fr-CH" sz="1100" b="1" dirty="0" err="1"/>
              <a:t>textométrique</a:t>
            </a:r>
            <a:r>
              <a:rPr lang="fr-CH" sz="1100" dirty="0"/>
              <a:t> dans la recherche est </a:t>
            </a:r>
            <a:r>
              <a:rPr lang="fr-CH" sz="1100" b="1" dirty="0"/>
              <a:t>insuffisante</a:t>
            </a:r>
            <a:r>
              <a:rPr lang="fr-CH" sz="1100" dirty="0"/>
              <a:t>. Par contre l'analyse </a:t>
            </a:r>
            <a:r>
              <a:rPr lang="fr-CH" sz="1100" dirty="0" err="1"/>
              <a:t>textométrique</a:t>
            </a:r>
            <a:r>
              <a:rPr lang="fr-CH" sz="1100" dirty="0"/>
              <a:t> </a:t>
            </a:r>
            <a:r>
              <a:rPr lang="fr-CH" sz="1100" dirty="0" smtClean="0"/>
              <a:t>… bon </a:t>
            </a:r>
            <a:r>
              <a:rPr lang="fr-CH" sz="1100" dirty="0"/>
              <a:t>outil pour faire du </a:t>
            </a:r>
            <a:r>
              <a:rPr lang="fr-CH" sz="1100" b="1" dirty="0"/>
              <a:t>"</a:t>
            </a:r>
            <a:r>
              <a:rPr lang="fr-CH" sz="1100" b="1" dirty="0" err="1"/>
              <a:t>mind</a:t>
            </a:r>
            <a:r>
              <a:rPr lang="fr-CH" sz="1100" b="1" dirty="0"/>
              <a:t> </a:t>
            </a:r>
            <a:r>
              <a:rPr lang="fr-CH" sz="1100" b="1" dirty="0" err="1"/>
              <a:t>mapping</a:t>
            </a:r>
            <a:r>
              <a:rPr lang="fr-CH" sz="1100" b="1" dirty="0"/>
              <a:t>"</a:t>
            </a:r>
            <a:r>
              <a:rPr lang="fr-CH" sz="1100" dirty="0"/>
              <a:t> </a:t>
            </a:r>
            <a:r>
              <a:rPr lang="fr-CH" sz="1100" dirty="0" smtClean="0"/>
              <a:t>... » </a:t>
            </a:r>
            <a:r>
              <a:rPr lang="fr-CH" sz="1100" b="1" dirty="0">
                <a:solidFill>
                  <a:schemeClr val="accent6"/>
                </a:solidFill>
              </a:rPr>
              <a:t>(</a:t>
            </a:r>
            <a:r>
              <a:rPr lang="fr-BE" sz="1100" b="1" dirty="0">
                <a:solidFill>
                  <a:schemeClr val="accent6"/>
                </a:solidFill>
              </a:rPr>
              <a:t>EKA-PIL_P04</a:t>
            </a:r>
            <a:r>
              <a:rPr lang="fr-BE" sz="1100" b="1" dirty="0" smtClean="0">
                <a:solidFill>
                  <a:schemeClr val="accent6"/>
                </a:solidFill>
              </a:rPr>
              <a:t>)</a:t>
            </a:r>
            <a:r>
              <a:rPr lang="fr-LU" sz="1100" dirty="0" smtClean="0">
                <a:solidFill>
                  <a:srgbClr val="4F5150"/>
                </a:solidFill>
                <a:latin typeface="Arial"/>
                <a:cs typeface="Arial"/>
              </a:rPr>
              <a:t>                             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46926"/>
              </p:ext>
            </p:extLst>
          </p:nvPr>
        </p:nvGraphicFramePr>
        <p:xfrm>
          <a:off x="168954" y="4165049"/>
          <a:ext cx="26853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656"/>
                <a:gridCol w="1342656"/>
              </a:tblGrid>
              <a:tr h="735229">
                <a:tc gridSpan="2">
                  <a:txBody>
                    <a:bodyPr/>
                    <a:lstStyle/>
                    <a:p>
                      <a:r>
                        <a:rPr lang="fr-CH" sz="1100" dirty="0" smtClean="0"/>
                        <a:t>Pourrait-on parler d'une "valeur ajoutée" par l'utilisation de ce type d'analyse et par rapport aux "découvertes" de la première étape?</a:t>
                      </a:r>
                      <a:endParaRPr lang="fr-CH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53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i="1" dirty="0" smtClean="0"/>
                        <a:t>Oui</a:t>
                      </a:r>
                      <a:endParaRPr lang="fr-CH" sz="1100" b="0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i="0" dirty="0" smtClean="0"/>
                        <a:t>4</a:t>
                      </a:r>
                      <a:endParaRPr lang="fr-CH" sz="1100" b="1" i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endParaRPr kumimoji="0" lang="fr-CH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100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965622" y="3634635"/>
            <a:ext cx="6054811" cy="11762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CH" sz="1300" b="1" i="1" dirty="0">
                <a:solidFill>
                  <a:schemeClr val="accent1"/>
                </a:solidFill>
              </a:rPr>
              <a:t>Si oui, veuillez décrire en quelques phrases en quoi consiste cette "valeur ajoutée</a:t>
            </a:r>
            <a:r>
              <a:rPr lang="fr-CH" sz="1300" b="1" i="1" dirty="0" smtClean="0">
                <a:solidFill>
                  <a:schemeClr val="accent1"/>
                </a:solidFill>
              </a:rPr>
              <a:t>".</a:t>
            </a:r>
          </a:p>
          <a:p>
            <a:pPr marL="360000" lvl="1">
              <a:buFont typeface="Wingdings" charset="2"/>
              <a:buChar char="§"/>
            </a:pPr>
            <a:r>
              <a:rPr lang="fr-CH" sz="1100" dirty="0" smtClean="0"/>
              <a:t>«</a:t>
            </a:r>
            <a:r>
              <a:rPr lang="fr-CH" sz="1100" dirty="0"/>
              <a:t> … étudier l'</a:t>
            </a:r>
            <a:r>
              <a:rPr lang="fr-CH" sz="1100" b="1" dirty="0"/>
              <a:t>orientation des </a:t>
            </a:r>
            <a:r>
              <a:rPr lang="fr-CH" sz="1100" b="1" dirty="0" smtClean="0"/>
              <a:t>discours</a:t>
            </a:r>
            <a:r>
              <a:rPr lang="fr-CH" sz="1100" dirty="0" smtClean="0"/>
              <a:t> </a:t>
            </a:r>
            <a:r>
              <a:rPr lang="fr-CH" sz="1100" dirty="0"/>
              <a:t>… » </a:t>
            </a:r>
            <a:r>
              <a:rPr lang="fr-CH" sz="1100" b="1" dirty="0">
                <a:solidFill>
                  <a:schemeClr val="accent1"/>
                </a:solidFill>
              </a:rPr>
              <a:t>(EKA-PIL_P01</a:t>
            </a:r>
            <a:r>
              <a:rPr lang="fr-CH" sz="1100" b="1" dirty="0" smtClean="0">
                <a:solidFill>
                  <a:schemeClr val="accent1"/>
                </a:solidFill>
              </a:rPr>
              <a:t>)</a:t>
            </a:r>
            <a:r>
              <a:rPr lang="fr-CH" sz="1100" dirty="0" smtClean="0"/>
              <a:t>;</a:t>
            </a:r>
            <a:r>
              <a:rPr lang="fr-CH" sz="1100" b="1" dirty="0" smtClean="0">
                <a:solidFill>
                  <a:schemeClr val="accent1"/>
                </a:solidFill>
              </a:rPr>
              <a:t> </a:t>
            </a:r>
            <a:r>
              <a:rPr lang="fr-CH" sz="1100" dirty="0" smtClean="0"/>
              <a:t>« </a:t>
            </a:r>
            <a:r>
              <a:rPr lang="fr-CH" sz="1100" dirty="0"/>
              <a:t>… identifier en quelques clics les </a:t>
            </a:r>
            <a:r>
              <a:rPr lang="fr-CH" sz="1100" b="1" dirty="0"/>
              <a:t>principales thématiques</a:t>
            </a:r>
            <a:r>
              <a:rPr lang="fr-CH" sz="1100" dirty="0"/>
              <a:t> abordées par les interviewés</a:t>
            </a:r>
            <a:r>
              <a:rPr lang="fr-CH" sz="1100" b="1" dirty="0" smtClean="0"/>
              <a:t> </a:t>
            </a:r>
            <a:r>
              <a:rPr lang="fr-CH" sz="1100" dirty="0" smtClean="0"/>
              <a:t>… » </a:t>
            </a:r>
            <a:r>
              <a:rPr lang="fr-CH" sz="1100" b="1" dirty="0" smtClean="0">
                <a:solidFill>
                  <a:schemeClr val="accent1"/>
                </a:solidFill>
              </a:rPr>
              <a:t>(EKA-PIL_P02)</a:t>
            </a:r>
            <a:r>
              <a:rPr lang="fr-CH" sz="1100" dirty="0" smtClean="0"/>
              <a:t>;</a:t>
            </a:r>
            <a:r>
              <a:rPr lang="fr-CH" sz="1100" b="1" dirty="0" smtClean="0">
                <a:solidFill>
                  <a:schemeClr val="accent1"/>
                </a:solidFill>
              </a:rPr>
              <a:t> </a:t>
            </a:r>
            <a:r>
              <a:rPr lang="fr-L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CH" sz="1100" dirty="0"/>
              <a:t>… étude des occurrences d'un </a:t>
            </a:r>
            <a:r>
              <a:rPr lang="fr-CH" sz="1100" b="1" dirty="0"/>
              <a:t>motif </a:t>
            </a:r>
            <a:r>
              <a:rPr lang="fr-CH" sz="1100" b="1" dirty="0" smtClean="0"/>
              <a:t>linguistique</a:t>
            </a:r>
            <a:r>
              <a:rPr lang="fr-CH" sz="1100" dirty="0" smtClean="0"/>
              <a:t>, </a:t>
            </a:r>
            <a:r>
              <a:rPr lang="fr-CH" sz="1100" b="1" dirty="0"/>
              <a:t>visualisation graphique </a:t>
            </a:r>
            <a:r>
              <a:rPr lang="fr-CH" sz="1100" dirty="0"/>
              <a:t>des résultats </a:t>
            </a:r>
            <a:r>
              <a:rPr lang="fr-CH" sz="1100" dirty="0" smtClean="0"/>
              <a:t>… » </a:t>
            </a:r>
            <a:r>
              <a:rPr lang="fr-CH" sz="1100" b="1" dirty="0">
                <a:solidFill>
                  <a:schemeClr val="accent1"/>
                </a:solidFill>
              </a:rPr>
              <a:t>(EKA-PIL_P03</a:t>
            </a:r>
            <a:r>
              <a:rPr lang="fr-CH" sz="1100" b="1" dirty="0" smtClean="0">
                <a:solidFill>
                  <a:schemeClr val="accent1"/>
                </a:solidFill>
              </a:rPr>
              <a:t>)</a:t>
            </a:r>
            <a:r>
              <a:rPr lang="fr-CH" sz="1100" dirty="0" smtClean="0"/>
              <a:t>;</a:t>
            </a:r>
            <a:r>
              <a:rPr lang="fr-CH" sz="1100" b="1" dirty="0" smtClean="0">
                <a:solidFill>
                  <a:schemeClr val="accent1"/>
                </a:solidFill>
              </a:rPr>
              <a:t> </a:t>
            </a:r>
            <a:r>
              <a:rPr lang="fr-CH" sz="1100" dirty="0" smtClean="0"/>
              <a:t>« </a:t>
            </a:r>
            <a:r>
              <a:rPr lang="fr-CH" sz="1100" dirty="0"/>
              <a:t>… </a:t>
            </a:r>
            <a:r>
              <a:rPr lang="fr-CH" sz="1100" b="1" dirty="0"/>
              <a:t>vue globale</a:t>
            </a:r>
            <a:r>
              <a:rPr lang="fr-CH" sz="1100" dirty="0"/>
              <a:t> du contenu du discours des personnes interviewées, et ce, sans devoir visionner la vidéo</a:t>
            </a:r>
            <a:r>
              <a:rPr lang="fr-CH" sz="1100" dirty="0" smtClean="0"/>
              <a:t>. ... » </a:t>
            </a:r>
            <a:r>
              <a:rPr lang="fr-CH" sz="1100" b="1" dirty="0">
                <a:solidFill>
                  <a:schemeClr val="accent1"/>
                </a:solidFill>
              </a:rPr>
              <a:t>(</a:t>
            </a:r>
            <a:r>
              <a:rPr lang="fr-BE" sz="1100" b="1" dirty="0">
                <a:solidFill>
                  <a:schemeClr val="accent1"/>
                </a:solidFill>
              </a:rPr>
              <a:t>EKA-PIL_P04</a:t>
            </a:r>
            <a:r>
              <a:rPr lang="fr-BE" sz="1100" b="1" dirty="0" smtClean="0">
                <a:solidFill>
                  <a:schemeClr val="accent1"/>
                </a:solidFill>
              </a:rPr>
              <a:t>)</a:t>
            </a:r>
            <a:r>
              <a:rPr lang="fr-LU" sz="1100" dirty="0" smtClean="0">
                <a:solidFill>
                  <a:srgbClr val="4F5150"/>
                </a:solidFill>
                <a:latin typeface="Arial"/>
                <a:cs typeface="Arial"/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41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l’effet Eurêka?</a:t>
            </a:r>
            <a:br>
              <a:rPr lang="fr-FR" dirty="0"/>
            </a:b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93225" y="1346916"/>
            <a:ext cx="8136000" cy="4406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LU" sz="2000" dirty="0" smtClean="0"/>
              <a:t>Évaluation de l’approche et du </a:t>
            </a:r>
            <a:r>
              <a:rPr lang="fr-LU" sz="2000" dirty="0"/>
              <a:t>scénario </a:t>
            </a:r>
            <a:r>
              <a:rPr lang="fr-LU" sz="2000" dirty="0" smtClean="0"/>
              <a:t>expérimental</a:t>
            </a:r>
            <a:r>
              <a:rPr lang="fr-LU" dirty="0" smtClean="0">
                <a:latin typeface="Arial"/>
                <a:cs typeface="Arial"/>
              </a:rPr>
              <a:t>          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141" y="1804086"/>
            <a:ext cx="4316627" cy="331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400" b="1" i="1" dirty="0">
                <a:solidFill>
                  <a:schemeClr val="accent4"/>
                </a:solidFill>
              </a:rPr>
              <a:t>D'autres réflexions sur le caractère innovant de la technologie considérée et/ou sur ses limitations, biais, etc. pour le cas étudié</a:t>
            </a:r>
            <a:r>
              <a:rPr lang="fr-CH" sz="1400" b="1" i="1" dirty="0" smtClean="0">
                <a:solidFill>
                  <a:schemeClr val="accent4"/>
                </a:solidFill>
              </a:rPr>
              <a:t>.</a:t>
            </a:r>
          </a:p>
          <a:p>
            <a:pPr>
              <a:spcBef>
                <a:spcPts val="6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300" b="1" i="1" dirty="0"/>
              <a:t>É</a:t>
            </a:r>
            <a:r>
              <a:rPr lang="fr-BE" sz="1300" b="1" i="1" dirty="0" smtClean="0"/>
              <a:t>tape 1: </a:t>
            </a:r>
            <a:r>
              <a:rPr lang="fr-CH" sz="1100" dirty="0" smtClean="0"/>
              <a:t>« Ce </a:t>
            </a:r>
            <a:r>
              <a:rPr lang="fr-CH" sz="1100" dirty="0"/>
              <a:t>qui manque: - </a:t>
            </a:r>
            <a:r>
              <a:rPr lang="fr-CH" sz="1100" b="1" dirty="0"/>
              <a:t>sous-titrage</a:t>
            </a:r>
            <a:r>
              <a:rPr lang="fr-CH" sz="1100" dirty="0"/>
              <a:t> - </a:t>
            </a:r>
            <a:r>
              <a:rPr lang="fr-CH" sz="1100" b="1" dirty="0"/>
              <a:t>indexation</a:t>
            </a:r>
            <a:r>
              <a:rPr lang="fr-CH" sz="1100" dirty="0"/>
              <a:t> - </a:t>
            </a:r>
            <a:r>
              <a:rPr lang="fr-CH" sz="1100" b="1" dirty="0"/>
              <a:t>double </a:t>
            </a:r>
            <a:r>
              <a:rPr lang="fr-CH" sz="1100" b="1" dirty="0" smtClean="0"/>
              <a:t>visualisation </a:t>
            </a:r>
            <a:r>
              <a:rPr lang="fr-CH" sz="1100" dirty="0" smtClean="0"/>
              <a:t>… » </a:t>
            </a:r>
            <a:r>
              <a:rPr lang="fr-CH" sz="1100" b="1" dirty="0" smtClean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EKA-PIL_P02)</a:t>
            </a:r>
            <a:r>
              <a:rPr lang="fr-BE" sz="1100" dirty="0" smtClean="0"/>
              <a:t>;</a:t>
            </a:r>
            <a:r>
              <a:rPr lang="fr-BE" sz="1100" b="1" dirty="0" smtClean="0">
                <a:solidFill>
                  <a:schemeClr val="accent4"/>
                </a:solidFill>
              </a:rPr>
              <a:t> </a:t>
            </a:r>
            <a:r>
              <a:rPr lang="fr-CH" sz="1100" dirty="0" smtClean="0"/>
              <a:t>« … </a:t>
            </a:r>
            <a:r>
              <a:rPr lang="fr-CH" sz="1100" dirty="0"/>
              <a:t>L'</a:t>
            </a:r>
            <a:r>
              <a:rPr lang="fr-CH" sz="1100" b="1" dirty="0"/>
              <a:t>Histoire orale</a:t>
            </a:r>
            <a:r>
              <a:rPr lang="fr-CH" sz="1100" dirty="0"/>
              <a:t> ouvre la voie à une nouvelle méthode d</a:t>
            </a:r>
            <a:r>
              <a:rPr lang="fr-CH" sz="1100" b="1" dirty="0"/>
              <a:t>'enquête historique</a:t>
            </a:r>
            <a:r>
              <a:rPr lang="fr-CH" sz="1100" dirty="0"/>
              <a:t> </a:t>
            </a:r>
            <a:r>
              <a:rPr lang="fr-CH" sz="1100" dirty="0" smtClean="0"/>
              <a:t>… </a:t>
            </a:r>
            <a:r>
              <a:rPr lang="fr-CH" sz="1100" b="1" dirty="0" smtClean="0"/>
              <a:t>confronter</a:t>
            </a:r>
            <a:r>
              <a:rPr lang="fr-CH" sz="1100" dirty="0" smtClean="0"/>
              <a:t> </a:t>
            </a:r>
            <a:r>
              <a:rPr lang="fr-CH" sz="1100" dirty="0"/>
              <a:t>les </a:t>
            </a:r>
            <a:r>
              <a:rPr lang="fr-CH" sz="1100" b="1" dirty="0"/>
              <a:t>témoignages</a:t>
            </a:r>
            <a:r>
              <a:rPr lang="fr-CH" sz="1100" dirty="0"/>
              <a:t> </a:t>
            </a:r>
            <a:r>
              <a:rPr lang="fr-CH" sz="1100" b="1" dirty="0"/>
              <a:t>oraux</a:t>
            </a:r>
            <a:r>
              <a:rPr lang="fr-CH" sz="1100" dirty="0"/>
              <a:t> aux </a:t>
            </a:r>
            <a:r>
              <a:rPr lang="fr-CH" sz="1100" b="1" dirty="0"/>
              <a:t>documents</a:t>
            </a:r>
            <a:r>
              <a:rPr lang="fr-CH" sz="1100" dirty="0"/>
              <a:t> et faits historiques. </a:t>
            </a:r>
            <a:r>
              <a:rPr lang="fr-CH" sz="1100" dirty="0" smtClean="0"/>
              <a:t>» </a:t>
            </a:r>
            <a:r>
              <a:rPr lang="fr-CH" sz="1100" b="1" dirty="0" smtClean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EKA-PIL_P03)</a:t>
            </a:r>
            <a:r>
              <a:rPr lang="fr-BE" sz="1100" dirty="0" smtClean="0"/>
              <a:t>; « </a:t>
            </a:r>
            <a:r>
              <a:rPr lang="fr-CH" sz="1100" dirty="0"/>
              <a:t>Petit </a:t>
            </a:r>
            <a:r>
              <a:rPr lang="fr-CH" sz="1100" dirty="0" smtClean="0"/>
              <a:t>bémol … </a:t>
            </a:r>
            <a:r>
              <a:rPr lang="fr-CH" sz="1100" dirty="0"/>
              <a:t>parfois un </a:t>
            </a:r>
            <a:r>
              <a:rPr lang="fr-CH" sz="1100" b="1" dirty="0"/>
              <a:t>point de vue très subjectif</a:t>
            </a:r>
            <a:r>
              <a:rPr lang="fr-CH" sz="1100" dirty="0"/>
              <a:t> de la part de </a:t>
            </a:r>
            <a:r>
              <a:rPr lang="fr-CH" sz="1100" b="1" dirty="0" smtClean="0"/>
              <a:t>l'interviewé</a:t>
            </a:r>
            <a:r>
              <a:rPr lang="fr-CH" sz="1100" dirty="0" smtClean="0"/>
              <a:t> ...  garder </a:t>
            </a:r>
            <a:r>
              <a:rPr lang="fr-CH" sz="1100" dirty="0"/>
              <a:t>un </a:t>
            </a:r>
            <a:r>
              <a:rPr lang="fr-CH" sz="1100" b="1" dirty="0" smtClean="0"/>
              <a:t>œil </a:t>
            </a:r>
            <a:r>
              <a:rPr lang="fr-CH" sz="1100" b="1" dirty="0"/>
              <a:t>critique </a:t>
            </a:r>
            <a:r>
              <a:rPr lang="fr-CH" sz="1100" dirty="0"/>
              <a:t>dans la réception d'informations. </a:t>
            </a:r>
            <a:r>
              <a:rPr lang="fr-CH" sz="1100" dirty="0" smtClean="0"/>
              <a:t>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EKA-PIL_P04)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BE" sz="1200" b="1" i="1" dirty="0">
                <a:cs typeface="Arial"/>
              </a:rPr>
              <a:t>É</a:t>
            </a:r>
            <a:r>
              <a:rPr lang="fr-BE" sz="1200" b="1" i="1" dirty="0" smtClean="0">
                <a:cs typeface="Arial"/>
              </a:rPr>
              <a:t>tape 2: </a:t>
            </a:r>
            <a:r>
              <a:rPr lang="fr-CH" sz="1100" dirty="0" smtClean="0"/>
              <a:t>« … sans </a:t>
            </a:r>
            <a:r>
              <a:rPr lang="fr-CH" sz="1100" dirty="0"/>
              <a:t>connaissance préalable en linguistique, analyse de discours, je ne vois pas </a:t>
            </a:r>
            <a:r>
              <a:rPr lang="fr-CH" sz="1100" b="1" dirty="0"/>
              <a:t>comment</a:t>
            </a:r>
            <a:r>
              <a:rPr lang="fr-CH" sz="1100" dirty="0"/>
              <a:t> </a:t>
            </a:r>
            <a:r>
              <a:rPr lang="fr-CH" sz="1100" b="1" dirty="0"/>
              <a:t>interpréter</a:t>
            </a:r>
            <a:r>
              <a:rPr lang="fr-CH" sz="1100" dirty="0"/>
              <a:t> le </a:t>
            </a:r>
            <a:r>
              <a:rPr lang="fr-CH" sz="1100" b="1" dirty="0"/>
              <a:t>déficit de l'emploi d'un </a:t>
            </a:r>
            <a:r>
              <a:rPr lang="fr-CH" sz="1100" b="1" dirty="0" smtClean="0"/>
              <a:t>terme</a:t>
            </a:r>
            <a:r>
              <a:rPr lang="fr-CH" sz="1100" dirty="0"/>
              <a:t> </a:t>
            </a:r>
            <a:r>
              <a:rPr lang="fr-CH" sz="1100" dirty="0" smtClean="0"/>
              <a:t>… 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 smtClean="0">
                <a:solidFill>
                  <a:schemeClr val="accent4"/>
                </a:solidFill>
              </a:rPr>
              <a:t>EKA-PIL_P01)</a:t>
            </a:r>
            <a:r>
              <a:rPr lang="fr-BE" sz="1100" dirty="0" smtClean="0"/>
              <a:t>; «</a:t>
            </a:r>
            <a:r>
              <a:rPr lang="fr-BE" sz="1100" b="1" dirty="0" smtClean="0">
                <a:solidFill>
                  <a:schemeClr val="accent4"/>
                </a:solidFill>
              </a:rPr>
              <a:t> </a:t>
            </a:r>
            <a:r>
              <a:rPr lang="fr-CH" sz="1100" dirty="0"/>
              <a:t> L'</a:t>
            </a:r>
            <a:r>
              <a:rPr lang="fr-CH" sz="1100" b="1" dirty="0"/>
              <a:t>interface</a:t>
            </a:r>
            <a:r>
              <a:rPr lang="fr-CH" sz="1100" dirty="0"/>
              <a:t> pourrait être </a:t>
            </a:r>
            <a:r>
              <a:rPr lang="fr-CH" sz="1100" b="1" dirty="0"/>
              <a:t>plus intuitive</a:t>
            </a:r>
            <a:r>
              <a:rPr lang="fr-CH" sz="1100" dirty="0"/>
              <a:t> et les visualisations et </a:t>
            </a:r>
            <a:r>
              <a:rPr lang="fr-CH" sz="1100" b="1" dirty="0"/>
              <a:t>graphiques plus attrayants</a:t>
            </a:r>
            <a:r>
              <a:rPr lang="fr-CH" sz="1100" dirty="0" smtClean="0"/>
              <a:t>. 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>
                <a:solidFill>
                  <a:schemeClr val="accent4"/>
                </a:solidFill>
              </a:rPr>
              <a:t>EKA-PIL_P02</a:t>
            </a:r>
            <a:r>
              <a:rPr lang="fr-BE" sz="1100" b="1" dirty="0" smtClean="0">
                <a:solidFill>
                  <a:schemeClr val="accent4"/>
                </a:solidFill>
              </a:rPr>
              <a:t>)</a:t>
            </a:r>
            <a:r>
              <a:rPr lang="fr-BE" sz="1100" dirty="0" smtClean="0"/>
              <a:t>;</a:t>
            </a:r>
            <a:r>
              <a:rPr lang="fr-BE" sz="1100" b="1" dirty="0" smtClean="0">
                <a:solidFill>
                  <a:schemeClr val="accent4"/>
                </a:solidFill>
              </a:rPr>
              <a:t> </a:t>
            </a:r>
            <a:r>
              <a:rPr lang="fr-CH" sz="1100" dirty="0" smtClean="0">
                <a:cs typeface="Arial"/>
              </a:rPr>
              <a:t>« </a:t>
            </a:r>
            <a:r>
              <a:rPr lang="fr-CH" sz="1100" dirty="0">
                <a:cs typeface="Arial"/>
              </a:rPr>
              <a:t>Le potentiel de cette </a:t>
            </a:r>
            <a:r>
              <a:rPr lang="fr-CH" sz="1100" dirty="0" smtClean="0">
                <a:cs typeface="Arial"/>
              </a:rPr>
              <a:t>technologie </a:t>
            </a:r>
            <a:r>
              <a:rPr lang="fr-CH" sz="1100" dirty="0">
                <a:cs typeface="Arial"/>
              </a:rPr>
              <a:t>est très grand, mais il faut beaucoup </a:t>
            </a:r>
            <a:r>
              <a:rPr lang="fr-CH" sz="1100" b="1" dirty="0">
                <a:cs typeface="Arial"/>
              </a:rPr>
              <a:t>plus de temps </a:t>
            </a:r>
            <a:r>
              <a:rPr lang="fr-CH" sz="1100" dirty="0">
                <a:cs typeface="Arial"/>
              </a:rPr>
              <a:t>et un </a:t>
            </a:r>
            <a:r>
              <a:rPr lang="fr-CH" sz="1100" b="1" dirty="0">
                <a:cs typeface="Arial"/>
              </a:rPr>
              <a:t>échantillon beaucoup plus large</a:t>
            </a:r>
            <a:r>
              <a:rPr lang="fr-CH" sz="1100" dirty="0">
                <a:cs typeface="Arial"/>
              </a:rPr>
              <a:t> pour exploiter l'ensemble des potentialités de l'outil</a:t>
            </a:r>
            <a:r>
              <a:rPr lang="fr-CH" sz="1100" dirty="0" smtClean="0">
                <a:cs typeface="Arial"/>
              </a:rPr>
              <a:t>. » </a:t>
            </a:r>
            <a:r>
              <a:rPr lang="fr-CH" sz="1100" b="1" dirty="0">
                <a:solidFill>
                  <a:schemeClr val="accent4"/>
                </a:solidFill>
              </a:rPr>
              <a:t>(</a:t>
            </a:r>
            <a:r>
              <a:rPr lang="fr-BE" sz="1100" b="1" dirty="0">
                <a:solidFill>
                  <a:schemeClr val="accent4"/>
                </a:solidFill>
              </a:rPr>
              <a:t>EKA-PIL_P03) </a:t>
            </a:r>
            <a:endParaRPr lang="fr-BE" sz="1100" dirty="0"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42380"/>
              </p:ext>
            </p:extLst>
          </p:nvPr>
        </p:nvGraphicFramePr>
        <p:xfrm>
          <a:off x="65903" y="5254540"/>
          <a:ext cx="2685309" cy="110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76"/>
                <a:gridCol w="558225"/>
                <a:gridCol w="543233"/>
                <a:gridCol w="539267"/>
                <a:gridCol w="588208"/>
              </a:tblGrid>
              <a:tr h="582970">
                <a:tc gridSpan="5">
                  <a:txBody>
                    <a:bodyPr/>
                    <a:lstStyle/>
                    <a:p>
                      <a:r>
                        <a:rPr lang="fr-CH" sz="1100" dirty="0" smtClean="0"/>
                        <a:t>Comment appréciez-vous le scénario expérimental proposé par cette étape du projet-pilote? (étape 1, 2)</a:t>
                      </a:r>
                      <a:endParaRPr lang="fr-CH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12250">
                <a:tc gridSpan="5">
                  <a:txBody>
                    <a:bodyPr/>
                    <a:lstStyle/>
                    <a:p>
                      <a:r>
                        <a:rPr lang="fr-BE" sz="1000" i="1" dirty="0" smtClean="0"/>
                        <a:t>Pas du tout intéressant</a:t>
                      </a:r>
                      <a:r>
                        <a:rPr lang="fr-BE" sz="1000" i="1" baseline="0" dirty="0" smtClean="0"/>
                        <a:t>        Très intéressant</a:t>
                      </a:r>
                      <a:endParaRPr lang="fr-CH" sz="1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267148">
                <a:tc>
                  <a:txBody>
                    <a:bodyPr/>
                    <a:lstStyle/>
                    <a:p>
                      <a:endParaRPr lang="fr-CH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1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 dirty="0" smtClean="0"/>
                        <a:t>3</a:t>
                      </a:r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452657" y="1805567"/>
            <a:ext cx="4608965" cy="15322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CH" sz="1400" b="1" i="1" dirty="0" smtClean="0">
                <a:solidFill>
                  <a:schemeClr val="accent1"/>
                </a:solidFill>
              </a:rPr>
              <a:t>Veuillez énumérer quelques points forts de cette approche.</a:t>
            </a:r>
          </a:p>
          <a:p>
            <a:pPr>
              <a:spcBef>
                <a:spcPts val="6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300" b="1" i="1" dirty="0"/>
              <a:t>Étape 1</a:t>
            </a:r>
            <a:r>
              <a:rPr lang="fr-BE" sz="1300" b="1" i="1" dirty="0" smtClean="0"/>
              <a:t>:</a:t>
            </a:r>
            <a:r>
              <a:rPr lang="fr-BE" sz="1300" i="1" dirty="0" smtClean="0"/>
              <a:t> </a:t>
            </a:r>
            <a:r>
              <a:rPr lang="fr-CH" sz="1100" dirty="0" smtClean="0"/>
              <a:t>«</a:t>
            </a:r>
            <a:r>
              <a:rPr lang="fr-CH" sz="1100" dirty="0"/>
              <a:t>  </a:t>
            </a:r>
            <a:r>
              <a:rPr lang="fr-CH" sz="1100" dirty="0" smtClean="0"/>
              <a:t>… découverte </a:t>
            </a:r>
            <a:r>
              <a:rPr lang="fr-CH" sz="1100" dirty="0"/>
              <a:t>de </a:t>
            </a:r>
            <a:r>
              <a:rPr lang="fr-CH" sz="1100" b="1" dirty="0"/>
              <a:t>personnalités </a:t>
            </a:r>
            <a:r>
              <a:rPr lang="fr-CH" sz="1100" b="1" dirty="0" smtClean="0"/>
              <a:t>européennes</a:t>
            </a:r>
            <a:r>
              <a:rPr lang="fr-CH" sz="1100" dirty="0" smtClean="0"/>
              <a:t>. » </a:t>
            </a:r>
            <a:r>
              <a:rPr lang="fr-CH" sz="1100" b="1" dirty="0">
                <a:solidFill>
                  <a:schemeClr val="accent1"/>
                </a:solidFill>
              </a:rPr>
              <a:t>(EKA-PIL_P01</a:t>
            </a:r>
            <a:r>
              <a:rPr lang="fr-CH" sz="1100" b="1" dirty="0" smtClean="0">
                <a:solidFill>
                  <a:schemeClr val="accent1"/>
                </a:solidFill>
              </a:rPr>
              <a:t>)</a:t>
            </a:r>
            <a:r>
              <a:rPr lang="fr-CH" sz="1100" dirty="0" smtClean="0"/>
              <a:t>;</a:t>
            </a:r>
            <a:r>
              <a:rPr lang="fr-CH" sz="1100" b="1" dirty="0" smtClean="0">
                <a:solidFill>
                  <a:schemeClr val="accent1"/>
                </a:solidFill>
              </a:rPr>
              <a:t> </a:t>
            </a:r>
            <a:r>
              <a:rPr lang="fr-CH" sz="1100" dirty="0" smtClean="0"/>
              <a:t>« </a:t>
            </a:r>
            <a:r>
              <a:rPr lang="fr-CH" sz="1100" b="1" dirty="0" smtClean="0"/>
              <a:t>dialogue</a:t>
            </a:r>
            <a:r>
              <a:rPr lang="fr-CH" sz="1100" dirty="0" smtClean="0"/>
              <a:t> </a:t>
            </a:r>
            <a:r>
              <a:rPr lang="fr-CH" sz="1100" dirty="0"/>
              <a:t>entre les sciences humaines (</a:t>
            </a:r>
            <a:r>
              <a:rPr lang="fr-CH" sz="1100" b="1" dirty="0"/>
              <a:t>l'histoire</a:t>
            </a:r>
            <a:r>
              <a:rPr lang="fr-CH" sz="1100" dirty="0"/>
              <a:t>) et les </a:t>
            </a:r>
            <a:r>
              <a:rPr lang="fr-CH" sz="1100" b="1" dirty="0"/>
              <a:t>nouvelles technologies</a:t>
            </a:r>
            <a:r>
              <a:rPr lang="fr-CH" sz="1100" dirty="0"/>
              <a:t> … </a:t>
            </a:r>
            <a:r>
              <a:rPr lang="fr-CH" sz="1100" dirty="0" smtClean="0"/>
              <a:t>» </a:t>
            </a:r>
            <a:r>
              <a:rPr lang="fr-CH" sz="1100" b="1" dirty="0" smtClean="0">
                <a:solidFill>
                  <a:schemeClr val="accent1"/>
                </a:solidFill>
              </a:rPr>
              <a:t>(EKA-PIL_P02)</a:t>
            </a:r>
            <a:endParaRPr lang="fr-CH" sz="1100" dirty="0"/>
          </a:p>
          <a:p>
            <a:pPr>
              <a:spcBef>
                <a:spcPts val="6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300" b="1" i="1" dirty="0"/>
              <a:t>Étape </a:t>
            </a:r>
            <a:r>
              <a:rPr lang="fr-BE" sz="1300" b="1" i="1" dirty="0" smtClean="0"/>
              <a:t>2: </a:t>
            </a:r>
            <a:r>
              <a:rPr lang="fr-BE" sz="1100" dirty="0" smtClean="0"/>
              <a:t>« </a:t>
            </a:r>
            <a:r>
              <a:rPr lang="fr-CH" sz="1100" dirty="0"/>
              <a:t>L'</a:t>
            </a:r>
            <a:r>
              <a:rPr lang="fr-CH" sz="1100" b="1" dirty="0"/>
              <a:t>approfondissement</a:t>
            </a:r>
            <a:r>
              <a:rPr lang="fr-CH" sz="1100" dirty="0"/>
              <a:t> de la question de recherche </a:t>
            </a:r>
            <a:r>
              <a:rPr lang="fr-CH" sz="1100" dirty="0" smtClean="0"/>
              <a:t>initiale …» </a:t>
            </a:r>
            <a:r>
              <a:rPr lang="fr-CH" sz="1100" b="1" dirty="0">
                <a:solidFill>
                  <a:schemeClr val="accent1"/>
                </a:solidFill>
              </a:rPr>
              <a:t>(EKA-PIL_P01)</a:t>
            </a:r>
            <a:r>
              <a:rPr lang="fr-CH" sz="1100" dirty="0"/>
              <a:t>;</a:t>
            </a:r>
            <a:r>
              <a:rPr lang="fr-CH" sz="1100" b="1" dirty="0">
                <a:solidFill>
                  <a:schemeClr val="accent1"/>
                </a:solidFill>
              </a:rPr>
              <a:t> </a:t>
            </a:r>
            <a:r>
              <a:rPr lang="fr-CH" sz="1100" dirty="0" smtClean="0"/>
              <a:t>« - </a:t>
            </a:r>
            <a:r>
              <a:rPr lang="fr-CH" sz="1100" b="1" dirty="0" smtClean="0"/>
              <a:t>Innovant</a:t>
            </a:r>
            <a:r>
              <a:rPr lang="fr-CH" sz="1100" dirty="0" smtClean="0"/>
              <a:t> - </a:t>
            </a:r>
            <a:r>
              <a:rPr lang="fr-CH" sz="1100" b="1" dirty="0" smtClean="0"/>
              <a:t>rapide</a:t>
            </a:r>
            <a:r>
              <a:rPr lang="fr-CH" sz="1100" dirty="0" smtClean="0"/>
              <a:t> </a:t>
            </a:r>
            <a:r>
              <a:rPr lang="fr-CH" sz="1100" dirty="0"/>
              <a:t>(surtout comparer à la 1ère étape</a:t>
            </a:r>
            <a:r>
              <a:rPr lang="fr-CH" sz="1100" dirty="0" smtClean="0"/>
              <a:t>) … » </a:t>
            </a:r>
            <a:r>
              <a:rPr lang="fr-CH" sz="1100" b="1" dirty="0">
                <a:solidFill>
                  <a:schemeClr val="accent1"/>
                </a:solidFill>
              </a:rPr>
              <a:t>(</a:t>
            </a:r>
            <a:r>
              <a:rPr lang="fr-CH" sz="1100" b="1" dirty="0" smtClean="0">
                <a:solidFill>
                  <a:schemeClr val="accent1"/>
                </a:solidFill>
              </a:rPr>
              <a:t>EKA-PIL_P04)</a:t>
            </a:r>
            <a:endParaRPr lang="fr-LU" sz="1100" dirty="0" smtClean="0">
              <a:solidFill>
                <a:srgbClr val="4F515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60891" y="3427077"/>
            <a:ext cx="4608967" cy="16886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CH" sz="1400" b="1" i="1" dirty="0" smtClean="0">
                <a:solidFill>
                  <a:schemeClr val="accent1"/>
                </a:solidFill>
              </a:rPr>
              <a:t>Veuillez énumérer quelques points faibles de cette approche.</a:t>
            </a:r>
          </a:p>
          <a:p>
            <a:pPr>
              <a:spcBef>
                <a:spcPts val="6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300" b="1" i="1" dirty="0"/>
              <a:t>Étape 1</a:t>
            </a:r>
            <a:r>
              <a:rPr lang="fr-BE" sz="1300" b="1" i="1" dirty="0" smtClean="0"/>
              <a:t>:</a:t>
            </a:r>
            <a:r>
              <a:rPr lang="fr-BE" sz="1300" i="1" dirty="0" smtClean="0"/>
              <a:t> </a:t>
            </a:r>
            <a:r>
              <a:rPr lang="fr-CH" sz="1100" dirty="0" smtClean="0"/>
              <a:t>« … souhaitée </a:t>
            </a:r>
            <a:r>
              <a:rPr lang="fr-CH" sz="1100" dirty="0"/>
              <a:t>… mise en ligne </a:t>
            </a:r>
            <a:r>
              <a:rPr lang="fr-CH" sz="1100" dirty="0" smtClean="0"/>
              <a:t>d'interviews </a:t>
            </a:r>
            <a:r>
              <a:rPr lang="fr-CH" sz="1100" dirty="0"/>
              <a:t>de </a:t>
            </a:r>
            <a:r>
              <a:rPr lang="fr-CH" sz="1100" b="1" dirty="0"/>
              <a:t>personnes opposées</a:t>
            </a:r>
            <a:r>
              <a:rPr lang="fr-CH" sz="1100" dirty="0"/>
              <a:t> </a:t>
            </a:r>
            <a:r>
              <a:rPr lang="fr-CH" sz="1100" dirty="0" smtClean="0"/>
              <a:t>… à </a:t>
            </a:r>
            <a:r>
              <a:rPr lang="fr-CH" sz="1100" dirty="0"/>
              <a:t>la </a:t>
            </a:r>
            <a:r>
              <a:rPr lang="fr-CH" sz="1100" b="1" dirty="0"/>
              <a:t>politique européenne </a:t>
            </a:r>
            <a:r>
              <a:rPr lang="fr-CH" sz="1100" dirty="0" smtClean="0"/>
              <a:t>… </a:t>
            </a:r>
            <a:r>
              <a:rPr lang="fr-CH" sz="1100" dirty="0"/>
              <a:t>interview de </a:t>
            </a:r>
            <a:r>
              <a:rPr lang="fr-CH" sz="1100" b="1" dirty="0"/>
              <a:t>citoyens lambda </a:t>
            </a:r>
            <a:r>
              <a:rPr lang="fr-CH" sz="1100" dirty="0" smtClean="0"/>
              <a:t>… » </a:t>
            </a:r>
            <a:r>
              <a:rPr lang="fr-CH" sz="1100" b="1" dirty="0" smtClean="0">
                <a:solidFill>
                  <a:schemeClr val="accent1"/>
                </a:solidFill>
              </a:rPr>
              <a:t>(EKA-PIL_P03)</a:t>
            </a:r>
            <a:r>
              <a:rPr lang="fr-CH" sz="1100" dirty="0" smtClean="0"/>
              <a:t>; « … </a:t>
            </a:r>
            <a:r>
              <a:rPr lang="fr-CH" sz="1100" b="1" dirty="0"/>
              <a:t>temps d'écoute </a:t>
            </a:r>
            <a:r>
              <a:rPr lang="fr-CH" sz="1100" dirty="0"/>
              <a:t>des interviews </a:t>
            </a:r>
            <a:r>
              <a:rPr lang="fr-CH" sz="1100" dirty="0" smtClean="0"/>
              <a:t>… </a:t>
            </a:r>
            <a:r>
              <a:rPr lang="fr-CH" sz="1100" dirty="0"/>
              <a:t>parfois trop </a:t>
            </a:r>
            <a:r>
              <a:rPr lang="fr-CH" sz="1100" b="1" dirty="0"/>
              <a:t>long</a:t>
            </a:r>
            <a:r>
              <a:rPr lang="fr-CH" sz="1100" dirty="0" smtClean="0"/>
              <a:t>. » </a:t>
            </a:r>
            <a:r>
              <a:rPr lang="fr-CH" sz="1100" b="1" dirty="0">
                <a:solidFill>
                  <a:schemeClr val="accent1"/>
                </a:solidFill>
              </a:rPr>
              <a:t>(EKA-PIL_P04</a:t>
            </a:r>
            <a:r>
              <a:rPr lang="fr-CH" sz="1100" b="1" dirty="0" smtClean="0">
                <a:solidFill>
                  <a:schemeClr val="accent1"/>
                </a:solidFill>
              </a:rPr>
              <a:t>)</a:t>
            </a:r>
            <a:endParaRPr lang="fr-CH" sz="1100" dirty="0"/>
          </a:p>
          <a:p>
            <a:pPr>
              <a:spcBef>
                <a:spcPts val="6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300" b="1" i="1" dirty="0"/>
              <a:t>Étape </a:t>
            </a:r>
            <a:r>
              <a:rPr lang="fr-BE" sz="1300" b="1" i="1" dirty="0" smtClean="0"/>
              <a:t>2: </a:t>
            </a:r>
            <a:r>
              <a:rPr lang="fr-BE" sz="1100" dirty="0" smtClean="0"/>
              <a:t>« </a:t>
            </a:r>
            <a:r>
              <a:rPr lang="fr-CH" sz="1100" b="1" dirty="0"/>
              <a:t>Complexité</a:t>
            </a:r>
            <a:r>
              <a:rPr lang="fr-CH" sz="1100" dirty="0"/>
              <a:t> de la mise en place des différents </a:t>
            </a:r>
            <a:r>
              <a:rPr lang="fr-CH" sz="1100" dirty="0" smtClean="0"/>
              <a:t>résultats » </a:t>
            </a:r>
            <a:r>
              <a:rPr lang="fr-CH" sz="1100" b="1" dirty="0">
                <a:solidFill>
                  <a:schemeClr val="accent1"/>
                </a:solidFill>
              </a:rPr>
              <a:t>(EKA-PIL_P01)</a:t>
            </a:r>
            <a:r>
              <a:rPr lang="fr-CH" sz="1100" dirty="0"/>
              <a:t>;</a:t>
            </a:r>
            <a:r>
              <a:rPr lang="fr-CH" sz="1100" b="1" dirty="0">
                <a:solidFill>
                  <a:schemeClr val="accent1"/>
                </a:solidFill>
              </a:rPr>
              <a:t> </a:t>
            </a:r>
            <a:r>
              <a:rPr lang="fr-CH" sz="1100" dirty="0" smtClean="0"/>
              <a:t>« Pas </a:t>
            </a:r>
            <a:r>
              <a:rPr lang="fr-CH" sz="1100" dirty="0"/>
              <a:t>toujours simple </a:t>
            </a:r>
            <a:r>
              <a:rPr lang="fr-CH" sz="1100" dirty="0" smtClean="0"/>
              <a:t>d'utilisation</a:t>
            </a:r>
            <a:r>
              <a:rPr lang="fr-CH" sz="1100" dirty="0"/>
              <a:t> </a:t>
            </a:r>
            <a:r>
              <a:rPr lang="fr-CH" sz="1100" dirty="0" smtClean="0"/>
              <a:t>... </a:t>
            </a:r>
            <a:r>
              <a:rPr lang="fr-CH" sz="1100" dirty="0"/>
              <a:t>un </a:t>
            </a:r>
            <a:r>
              <a:rPr lang="fr-CH" sz="1100" b="1" dirty="0"/>
              <a:t>mode d'emploi</a:t>
            </a:r>
            <a:r>
              <a:rPr lang="fr-CH" sz="1100" dirty="0"/>
              <a:t> est </a:t>
            </a:r>
            <a:r>
              <a:rPr lang="fr-CH" sz="1100" b="1" dirty="0"/>
              <a:t>indispensable</a:t>
            </a:r>
            <a:r>
              <a:rPr lang="fr-CH" sz="1100" dirty="0"/>
              <a:t>) </a:t>
            </a:r>
            <a:r>
              <a:rPr lang="fr-CH" sz="1100" dirty="0" smtClean="0"/>
              <a:t>… » </a:t>
            </a:r>
            <a:r>
              <a:rPr lang="fr-CH" sz="1100" b="1" dirty="0">
                <a:solidFill>
                  <a:schemeClr val="accent1"/>
                </a:solidFill>
              </a:rPr>
              <a:t>(</a:t>
            </a:r>
            <a:r>
              <a:rPr lang="fr-CH" sz="1100" b="1" dirty="0" smtClean="0">
                <a:solidFill>
                  <a:schemeClr val="accent1"/>
                </a:solidFill>
              </a:rPr>
              <a:t>EKA-PIL_P04)</a:t>
            </a:r>
            <a:endParaRPr lang="fr-LU" sz="1100" dirty="0" smtClean="0">
              <a:solidFill>
                <a:srgbClr val="4F5150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36205" y="5246302"/>
            <a:ext cx="6241891" cy="1375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200" b="1" i="1" dirty="0">
                <a:solidFill>
                  <a:schemeClr val="accent6"/>
                </a:solidFill>
              </a:rPr>
              <a:t>Avez vous des commentaires ou des suggestions sur le scénario expérimental dans son ensemble, son adéquation (ou non-) à l'étude de l'impact des technologies numérique sur la recherche en histoire, son potentiel (ou non-) </a:t>
            </a:r>
            <a:r>
              <a:rPr lang="fr-CH" sz="1200" b="1" i="1" dirty="0" err="1">
                <a:solidFill>
                  <a:schemeClr val="accent6"/>
                </a:solidFill>
              </a:rPr>
              <a:t>d.p.d.v</a:t>
            </a:r>
            <a:r>
              <a:rPr lang="fr-CH" sz="1200" b="1" i="1" dirty="0">
                <a:solidFill>
                  <a:schemeClr val="accent6"/>
                </a:solidFill>
              </a:rPr>
              <a:t>. pédagogique, son utilité (ou non-) par rapport à vos propres projets, etc. </a:t>
            </a:r>
            <a:r>
              <a:rPr lang="fr-CH" sz="1200" b="1" i="1" dirty="0" smtClean="0">
                <a:solidFill>
                  <a:schemeClr val="accent6"/>
                </a:solidFill>
              </a:rPr>
              <a:t>?</a:t>
            </a:r>
          </a:p>
          <a:p>
            <a:pPr>
              <a:spcBef>
                <a:spcPts val="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BE" sz="1100" dirty="0" smtClean="0"/>
              <a:t>« </a:t>
            </a:r>
            <a:r>
              <a:rPr lang="fr-CH" sz="1100" dirty="0" smtClean="0"/>
              <a:t>… </a:t>
            </a:r>
            <a:r>
              <a:rPr lang="fr-CH" sz="1100" dirty="0"/>
              <a:t>L'analyse </a:t>
            </a:r>
            <a:r>
              <a:rPr lang="fr-CH" sz="1100" b="1" dirty="0" err="1"/>
              <a:t>textométrique</a:t>
            </a:r>
            <a:r>
              <a:rPr lang="fr-CH" sz="1100" dirty="0"/>
              <a:t> peut certainement être très utile pour l'analyse d'un </a:t>
            </a:r>
            <a:r>
              <a:rPr lang="fr-CH" sz="1100" b="1" dirty="0"/>
              <a:t>grand corpus </a:t>
            </a:r>
            <a:r>
              <a:rPr lang="fr-CH" sz="1100" dirty="0"/>
              <a:t>de recherche, car elle permet une </a:t>
            </a:r>
            <a:r>
              <a:rPr lang="fr-CH" sz="1100" b="1" dirty="0"/>
              <a:t>observation</a:t>
            </a:r>
            <a:r>
              <a:rPr lang="fr-CH" sz="1100" dirty="0"/>
              <a:t> à la fois </a:t>
            </a:r>
            <a:r>
              <a:rPr lang="fr-CH" sz="1100" b="1" dirty="0"/>
              <a:t>proche</a:t>
            </a:r>
            <a:r>
              <a:rPr lang="fr-CH" sz="1100" dirty="0"/>
              <a:t> et </a:t>
            </a:r>
            <a:r>
              <a:rPr lang="fr-CH" sz="1100" b="1" dirty="0"/>
              <a:t>globale</a:t>
            </a:r>
            <a:r>
              <a:rPr lang="fr-CH" sz="1100" dirty="0"/>
              <a:t> du </a:t>
            </a:r>
            <a:r>
              <a:rPr lang="fr-CH" sz="1100" dirty="0" smtClean="0"/>
              <a:t>corpus</a:t>
            </a:r>
            <a:r>
              <a:rPr lang="fr-CH" sz="1100" b="1" dirty="0" smtClean="0"/>
              <a:t> </a:t>
            </a:r>
            <a:r>
              <a:rPr lang="fr-CH" sz="1100" dirty="0" smtClean="0"/>
              <a:t>… » </a:t>
            </a:r>
            <a:r>
              <a:rPr lang="fr-CH" sz="1100" b="1" dirty="0" smtClean="0">
                <a:solidFill>
                  <a:schemeClr val="accent6"/>
                </a:solidFill>
              </a:rPr>
              <a:t>(EKA-PIL_P02); </a:t>
            </a:r>
            <a:r>
              <a:rPr lang="fr-L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 … </a:t>
            </a:r>
            <a:r>
              <a:rPr lang="fr-CH" sz="1100" dirty="0" smtClean="0"/>
              <a:t>autre </a:t>
            </a:r>
            <a:r>
              <a:rPr lang="fr-CH" sz="1100" dirty="0"/>
              <a:t>scénario </a:t>
            </a:r>
            <a:r>
              <a:rPr lang="fr-CH" sz="1100" dirty="0" smtClean="0"/>
              <a:t>… Groupe </a:t>
            </a:r>
            <a:r>
              <a:rPr lang="fr-CH" sz="1100" dirty="0"/>
              <a:t>1: </a:t>
            </a:r>
            <a:r>
              <a:rPr lang="fr-CH" sz="1100" dirty="0" smtClean="0"/>
              <a:t>… </a:t>
            </a:r>
            <a:r>
              <a:rPr lang="fr-CH" sz="1100" b="1" dirty="0" smtClean="0"/>
              <a:t>écoute </a:t>
            </a:r>
            <a:r>
              <a:rPr lang="fr-CH" sz="1100" b="1" dirty="0"/>
              <a:t>et lecture des transcriptions</a:t>
            </a:r>
            <a:r>
              <a:rPr lang="fr-CH" sz="1100" dirty="0"/>
              <a:t> </a:t>
            </a:r>
            <a:r>
              <a:rPr lang="fr-CH" sz="1100" dirty="0" smtClean="0"/>
              <a:t>… Groupe </a:t>
            </a:r>
            <a:r>
              <a:rPr lang="fr-CH" sz="1100" dirty="0"/>
              <a:t>2: </a:t>
            </a:r>
            <a:r>
              <a:rPr lang="fr-CH" sz="1100" dirty="0" smtClean="0"/>
              <a:t>… uniquement </a:t>
            </a:r>
            <a:r>
              <a:rPr lang="fr-CH" sz="1100" b="1" dirty="0"/>
              <a:t>l'outil </a:t>
            </a:r>
            <a:r>
              <a:rPr lang="fr-CH" sz="1100" b="1" dirty="0" err="1"/>
              <a:t>textométrique</a:t>
            </a:r>
            <a:r>
              <a:rPr lang="fr-CH" sz="1100" dirty="0"/>
              <a:t> </a:t>
            </a:r>
            <a:r>
              <a:rPr lang="fr-CH" sz="1100" dirty="0" smtClean="0"/>
              <a:t>… </a:t>
            </a:r>
            <a:r>
              <a:rPr lang="fr-CH" sz="1100" b="1" dirty="0" smtClean="0"/>
              <a:t>Comparaison</a:t>
            </a:r>
            <a:r>
              <a:rPr lang="fr-CH" sz="1100" dirty="0"/>
              <a:t> des </a:t>
            </a:r>
            <a:r>
              <a:rPr lang="fr-CH" sz="1100" dirty="0" smtClean="0"/>
              <a:t>résultats … » </a:t>
            </a:r>
            <a:r>
              <a:rPr lang="fr-CH" sz="1100" b="1" dirty="0" smtClean="0">
                <a:solidFill>
                  <a:schemeClr val="accent6"/>
                </a:solidFill>
              </a:rPr>
              <a:t>(EKA-PIL_P03)</a:t>
            </a:r>
            <a:r>
              <a:rPr lang="fr-CH" sz="1100" dirty="0" smtClean="0"/>
              <a:t>.</a:t>
            </a:r>
            <a:r>
              <a:rPr lang="fr-LU" sz="1100" dirty="0" smtClean="0">
                <a:solidFill>
                  <a:srgbClr val="4F5150"/>
                </a:solidFill>
                <a:latin typeface="Arial"/>
                <a:cs typeface="Arial"/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50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FR" dirty="0"/>
              <a:t>Conclusion et perspectives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172995" y="1351005"/>
            <a:ext cx="6227807" cy="51733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000" dirty="0">
                <a:cs typeface="Arial"/>
              </a:rPr>
              <a:t>B</a:t>
            </a:r>
            <a:r>
              <a:rPr lang="fr-FR" sz="2000" dirty="0" smtClean="0">
                <a:cs typeface="Arial"/>
              </a:rPr>
              <a:t>ilan </a:t>
            </a:r>
            <a:r>
              <a:rPr lang="fr-FR" sz="2000" dirty="0">
                <a:cs typeface="Arial"/>
              </a:rPr>
              <a:t>des scores sur une échelle de </a:t>
            </a:r>
            <a:r>
              <a:rPr lang="fr-FR" sz="2000" dirty="0" smtClean="0">
                <a:cs typeface="Arial"/>
              </a:rPr>
              <a:t>5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BE" sz="1600" b="1" dirty="0"/>
              <a:t>Rôle</a:t>
            </a:r>
            <a:r>
              <a:rPr lang="fr-BE" sz="1600" dirty="0"/>
              <a:t> des technologies dans la découverte </a:t>
            </a:r>
            <a:r>
              <a:rPr lang="fr-BE" sz="1600" dirty="0" smtClean="0"/>
              <a:t>des réponses</a:t>
            </a:r>
          </a:p>
          <a:p>
            <a:pPr lvl="2"/>
            <a:r>
              <a:rPr lang="fr-BE" sz="1400" dirty="0" smtClean="0"/>
              <a:t>Multimédia </a:t>
            </a:r>
            <a:r>
              <a:rPr lang="fr-BE" sz="1400" dirty="0"/>
              <a:t>+ histoire orale: </a:t>
            </a:r>
            <a:r>
              <a:rPr lang="fr-BE" sz="1400" dirty="0" smtClean="0"/>
              <a:t>[</a:t>
            </a:r>
            <a:r>
              <a:rPr lang="fr-BE" sz="1200" dirty="0" smtClean="0"/>
              <a:t>(-</a:t>
            </a:r>
            <a:r>
              <a:rPr lang="fr-BE" sz="1200" dirty="0"/>
              <a:t>1) x 1 + (1) x 2 + (2) x </a:t>
            </a:r>
            <a:r>
              <a:rPr lang="fr-BE" sz="1200" dirty="0" smtClean="0"/>
              <a:t>1] </a:t>
            </a:r>
            <a:r>
              <a:rPr lang="fr-BE" sz="1200" dirty="0"/>
              <a:t>/ 4 = </a:t>
            </a:r>
            <a:r>
              <a:rPr lang="fr-BE" sz="1200" dirty="0" smtClean="0"/>
              <a:t>0.75</a:t>
            </a:r>
          </a:p>
          <a:p>
            <a:pPr lvl="2"/>
            <a:endParaRPr lang="fr-BE" sz="1400" dirty="0"/>
          </a:p>
          <a:p>
            <a:pPr lvl="2"/>
            <a:r>
              <a:rPr lang="fr-BE" sz="1400" dirty="0" smtClean="0"/>
              <a:t>Analyse </a:t>
            </a:r>
            <a:r>
              <a:rPr lang="fr-BE" sz="1400" dirty="0" err="1"/>
              <a:t>textométrique</a:t>
            </a:r>
            <a:r>
              <a:rPr lang="fr-BE" sz="1400" dirty="0"/>
              <a:t>: </a:t>
            </a:r>
            <a:r>
              <a:rPr lang="fr-BE" sz="1200" dirty="0"/>
              <a:t>(-1) x 1 + </a:t>
            </a:r>
            <a:r>
              <a:rPr lang="fr-BE" sz="1200" dirty="0" smtClean="0"/>
              <a:t>(0) </a:t>
            </a:r>
            <a:r>
              <a:rPr lang="fr-BE" sz="1200" dirty="0"/>
              <a:t>x 2 + </a:t>
            </a:r>
            <a:r>
              <a:rPr lang="fr-BE" sz="1200" dirty="0" smtClean="0"/>
              <a:t>(1) </a:t>
            </a:r>
            <a:r>
              <a:rPr lang="fr-BE" sz="1200" dirty="0"/>
              <a:t>x 1 = </a:t>
            </a:r>
            <a:r>
              <a:rPr lang="fr-BE" sz="1200" dirty="0" smtClean="0"/>
              <a:t>0</a:t>
            </a:r>
            <a:endParaRPr lang="fr-CH" sz="1200" dirty="0"/>
          </a:p>
          <a:p>
            <a:pPr lvl="2"/>
            <a:endParaRPr lang="fr-BE" sz="1400" dirty="0" smtClean="0"/>
          </a:p>
          <a:p>
            <a:pPr lvl="2"/>
            <a:r>
              <a:rPr lang="fr-BE" sz="1400" dirty="0" smtClean="0"/>
              <a:t>Moyenne : 0.75 / 2 = 0.375</a:t>
            </a:r>
          </a:p>
          <a:p>
            <a:pPr marL="457200" lvl="1" indent="0">
              <a:buNone/>
            </a:pPr>
            <a:endParaRPr lang="fr-CH" sz="1800" dirty="0" smtClean="0"/>
          </a:p>
          <a:p>
            <a:pPr lvl="1"/>
            <a:r>
              <a:rPr lang="fr-CH" sz="1800" b="1" dirty="0" smtClean="0"/>
              <a:t>Scénario </a:t>
            </a:r>
            <a:r>
              <a:rPr lang="fr-CH" sz="1800" b="1" dirty="0"/>
              <a:t>expérimental </a:t>
            </a:r>
            <a:r>
              <a:rPr lang="fr-CH" sz="1800" dirty="0" smtClean="0"/>
              <a:t>proposé</a:t>
            </a:r>
          </a:p>
          <a:p>
            <a:pPr lvl="2"/>
            <a:r>
              <a:rPr lang="fr-BE" sz="1400" dirty="0" smtClean="0"/>
              <a:t>[(0) x 1 + (1) x 3] / 4 = 0.75</a:t>
            </a:r>
            <a:endParaRPr lang="fr-CH" sz="1400" dirty="0" smtClean="0"/>
          </a:p>
          <a:p>
            <a:pPr lvl="1"/>
            <a:endParaRPr lang="fr-BE" sz="1800" dirty="0"/>
          </a:p>
          <a:p>
            <a:pPr lvl="1"/>
            <a:r>
              <a:rPr lang="fr-CH" sz="1800" dirty="0"/>
              <a:t>Il existe un </a:t>
            </a:r>
            <a:r>
              <a:rPr lang="fr-CH" sz="1800" b="1" dirty="0" smtClean="0"/>
              <a:t>« effet Eurêka » </a:t>
            </a:r>
            <a:r>
              <a:rPr lang="fr-CH" sz="1800" dirty="0"/>
              <a:t>créé par l'utilisation de </a:t>
            </a:r>
            <a:r>
              <a:rPr lang="fr-CH" sz="1800" dirty="0" smtClean="0"/>
              <a:t>ces technologies</a:t>
            </a:r>
          </a:p>
          <a:p>
            <a:pPr lvl="2"/>
            <a:r>
              <a:rPr lang="fr-BE" sz="1400" dirty="0"/>
              <a:t>Multimédia + histoire orale: [</a:t>
            </a:r>
            <a:r>
              <a:rPr lang="fr-BE" sz="1200" dirty="0"/>
              <a:t>(-1) x 1 + (1) x </a:t>
            </a:r>
            <a:r>
              <a:rPr lang="fr-BE" sz="1200" dirty="0" smtClean="0"/>
              <a:t>3] </a:t>
            </a:r>
            <a:r>
              <a:rPr lang="fr-BE" sz="1200" dirty="0"/>
              <a:t>/ 4 = </a:t>
            </a:r>
            <a:r>
              <a:rPr lang="fr-BE" sz="1200" dirty="0" smtClean="0"/>
              <a:t>0.5</a:t>
            </a:r>
            <a:endParaRPr lang="fr-BE" sz="1200" dirty="0"/>
          </a:p>
          <a:p>
            <a:pPr lvl="2"/>
            <a:endParaRPr lang="fr-BE" sz="1400" dirty="0"/>
          </a:p>
          <a:p>
            <a:pPr lvl="2"/>
            <a:r>
              <a:rPr lang="fr-BE" sz="1400" dirty="0" smtClean="0"/>
              <a:t>Analyse </a:t>
            </a:r>
            <a:r>
              <a:rPr lang="fr-BE" sz="1400" dirty="0" err="1"/>
              <a:t>textométrique</a:t>
            </a:r>
            <a:r>
              <a:rPr lang="fr-BE" sz="1400" dirty="0"/>
              <a:t>: </a:t>
            </a:r>
            <a:r>
              <a:rPr lang="fr-BE" sz="1400" dirty="0" smtClean="0"/>
              <a:t>[</a:t>
            </a:r>
            <a:r>
              <a:rPr lang="fr-BE" sz="1200" dirty="0" smtClean="0"/>
              <a:t>(-</a:t>
            </a:r>
            <a:r>
              <a:rPr lang="fr-BE" sz="1200" dirty="0"/>
              <a:t>1) x 1 + (0) x 2 + </a:t>
            </a:r>
            <a:r>
              <a:rPr lang="fr-BE" sz="1200" dirty="0" smtClean="0"/>
              <a:t>(2) </a:t>
            </a:r>
            <a:r>
              <a:rPr lang="fr-BE" sz="1200" dirty="0"/>
              <a:t>x </a:t>
            </a:r>
            <a:r>
              <a:rPr lang="fr-BE" sz="1200" dirty="0" smtClean="0"/>
              <a:t>1] / 4 </a:t>
            </a:r>
            <a:r>
              <a:rPr lang="fr-BE" sz="1200" dirty="0"/>
              <a:t>= </a:t>
            </a:r>
            <a:r>
              <a:rPr lang="fr-BE" sz="1200" dirty="0" smtClean="0"/>
              <a:t>0.25</a:t>
            </a:r>
            <a:endParaRPr lang="fr-CH" sz="1200" dirty="0"/>
          </a:p>
          <a:p>
            <a:pPr lvl="2"/>
            <a:endParaRPr lang="fr-BE" sz="1400" dirty="0"/>
          </a:p>
          <a:p>
            <a:pPr lvl="2"/>
            <a:r>
              <a:rPr lang="fr-BE" sz="1400" dirty="0"/>
              <a:t>Moyenne : 0.75 / 2 = </a:t>
            </a:r>
            <a:r>
              <a:rPr lang="fr-BE" sz="1400" dirty="0" smtClean="0"/>
              <a:t>0.375</a:t>
            </a:r>
            <a:endParaRPr lang="fr-BE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67" y="1607016"/>
            <a:ext cx="2575560" cy="182118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41" y="4477674"/>
            <a:ext cx="2590800" cy="224028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64" y="3560388"/>
            <a:ext cx="2583180" cy="777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1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FR" dirty="0"/>
              <a:t>Conclusion et perspectives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96887" y="1610526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000" dirty="0" smtClean="0">
                <a:cs typeface="Arial"/>
              </a:rPr>
              <a:t>But de l’étude (preuve de concept)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FR" sz="1600" b="1" dirty="0">
                <a:cs typeface="Arial"/>
              </a:rPr>
              <a:t>a</a:t>
            </a:r>
            <a:r>
              <a:rPr lang="fr-FR" sz="1600" b="1" dirty="0" smtClean="0">
                <a:cs typeface="Arial"/>
              </a:rPr>
              <a:t>pproche expérimentale </a:t>
            </a:r>
            <a:r>
              <a:rPr lang="fr-FR" sz="1600" dirty="0" smtClean="0">
                <a:cs typeface="Arial"/>
              </a:rPr>
              <a:t>pour </a:t>
            </a:r>
            <a:r>
              <a:rPr lang="fr-FR" sz="1600" b="1" dirty="0" smtClean="0">
                <a:cs typeface="Arial"/>
              </a:rPr>
              <a:t>« mesurer » </a:t>
            </a:r>
            <a:r>
              <a:rPr lang="fr-FR" sz="1600" dirty="0" smtClean="0">
                <a:cs typeface="Arial"/>
              </a:rPr>
              <a:t>l’impact des technologies numériques et l’</a:t>
            </a:r>
            <a:r>
              <a:rPr lang="fr-FR" sz="1600" b="1" dirty="0" smtClean="0">
                <a:cs typeface="Arial"/>
              </a:rPr>
              <a:t>« effet Eurêka » </a:t>
            </a:r>
            <a:r>
              <a:rPr lang="fr-FR" sz="1600" dirty="0" smtClean="0">
                <a:cs typeface="Arial"/>
              </a:rPr>
              <a:t>de l’utilisation de ces technologies sur la </a:t>
            </a:r>
            <a:r>
              <a:rPr lang="fr-FR" sz="1600" b="1" dirty="0" smtClean="0">
                <a:cs typeface="Arial"/>
              </a:rPr>
              <a:t>recherche en histoire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FR" sz="1600" b="1" dirty="0" smtClean="0">
                <a:cs typeface="Arial"/>
              </a:rPr>
              <a:t>réflexion</a:t>
            </a:r>
            <a:r>
              <a:rPr lang="fr-FR" sz="1600" dirty="0" smtClean="0">
                <a:cs typeface="Arial"/>
              </a:rPr>
              <a:t> sur le </a:t>
            </a:r>
            <a:r>
              <a:rPr lang="fr-FR" sz="1600" b="1" dirty="0" smtClean="0">
                <a:cs typeface="Arial"/>
              </a:rPr>
              <a:t>scénario expérimental </a:t>
            </a:r>
            <a:r>
              <a:rPr lang="fr-FR" sz="1600" dirty="0" smtClean="0">
                <a:cs typeface="Arial"/>
              </a:rPr>
              <a:t>même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000" dirty="0" smtClean="0">
                <a:cs typeface="Arial"/>
              </a:rPr>
              <a:t>Qu’est-ce </a:t>
            </a:r>
            <a:r>
              <a:rPr lang="fr-FR" sz="2000" dirty="0">
                <a:cs typeface="Arial"/>
              </a:rPr>
              <a:t>qu’on a « découvert </a:t>
            </a:r>
            <a:r>
              <a:rPr lang="fr-FR" sz="2000" dirty="0" smtClean="0">
                <a:cs typeface="Arial"/>
              </a:rPr>
              <a:t>» ?</a:t>
            </a:r>
            <a:endParaRPr lang="fr-FR" sz="2000" dirty="0">
              <a:cs typeface="Arial"/>
            </a:endParaRP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FR" sz="1600" dirty="0">
                <a:cs typeface="Arial"/>
              </a:rPr>
              <a:t>c</a:t>
            </a:r>
            <a:r>
              <a:rPr lang="fr-FR" sz="1600" dirty="0" smtClean="0">
                <a:cs typeface="Arial"/>
              </a:rPr>
              <a:t>omment les </a:t>
            </a:r>
            <a:r>
              <a:rPr lang="fr-FR" sz="1600" b="1" dirty="0" smtClean="0">
                <a:cs typeface="Arial"/>
              </a:rPr>
              <a:t>chercheurs</a:t>
            </a:r>
            <a:r>
              <a:rPr lang="fr-FR" sz="1600" dirty="0" smtClean="0">
                <a:cs typeface="Arial"/>
              </a:rPr>
              <a:t> abordent l’</a:t>
            </a:r>
            <a:r>
              <a:rPr lang="fr-FR" sz="1600" b="1" dirty="0" smtClean="0">
                <a:cs typeface="Arial"/>
              </a:rPr>
              <a:t>utilisation</a:t>
            </a:r>
            <a:r>
              <a:rPr lang="fr-FR" sz="1600" dirty="0" smtClean="0">
                <a:cs typeface="Arial"/>
              </a:rPr>
              <a:t> de ces </a:t>
            </a:r>
            <a:r>
              <a:rPr lang="fr-FR" sz="1600" b="1" dirty="0" smtClean="0">
                <a:cs typeface="Arial"/>
              </a:rPr>
              <a:t>technologies </a:t>
            </a: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r>
              <a:rPr lang="fr-FR" sz="1400" dirty="0" smtClean="0">
                <a:cs typeface="Arial"/>
              </a:rPr>
              <a:t>mélange d’</a:t>
            </a:r>
            <a:r>
              <a:rPr lang="fr-FR" sz="1400" b="1" dirty="0" smtClean="0">
                <a:cs typeface="Arial"/>
              </a:rPr>
              <a:t>analyse qualitative</a:t>
            </a:r>
            <a:r>
              <a:rPr lang="fr-FR" sz="1400" dirty="0" smtClean="0">
                <a:cs typeface="Arial"/>
              </a:rPr>
              <a:t> et </a:t>
            </a:r>
            <a:r>
              <a:rPr lang="fr-FR" sz="1400" b="1" dirty="0" smtClean="0">
                <a:cs typeface="Arial"/>
              </a:rPr>
              <a:t>quantitative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FR" sz="1600" dirty="0" smtClean="0">
                <a:cs typeface="Arial"/>
              </a:rPr>
              <a:t>un certain </a:t>
            </a:r>
            <a:r>
              <a:rPr lang="fr-FR" sz="1600" b="1" dirty="0" smtClean="0">
                <a:cs typeface="Arial"/>
              </a:rPr>
              <a:t>effet Eurêka </a:t>
            </a:r>
            <a:r>
              <a:rPr lang="fr-FR" sz="1600" dirty="0" smtClean="0">
                <a:cs typeface="Arial"/>
              </a:rPr>
              <a:t>produit par </a:t>
            </a:r>
            <a:r>
              <a:rPr lang="fr-FR" sz="1600" dirty="0">
                <a:cs typeface="Arial"/>
              </a:rPr>
              <a:t>l’utilisation </a:t>
            </a:r>
            <a:r>
              <a:rPr lang="fr-FR" sz="1600" dirty="0" smtClean="0">
                <a:cs typeface="Arial"/>
              </a:rPr>
              <a:t>de ces technologies</a:t>
            </a: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r>
              <a:rPr lang="fr-FR" sz="1400" dirty="0" smtClean="0">
                <a:cs typeface="Arial"/>
              </a:rPr>
              <a:t>au niveau du </a:t>
            </a:r>
            <a:r>
              <a:rPr lang="fr-FR" sz="1400" b="1" dirty="0" smtClean="0">
                <a:cs typeface="Arial"/>
              </a:rPr>
              <a:t>contenu</a:t>
            </a:r>
            <a:r>
              <a:rPr lang="fr-FR" sz="1400" dirty="0" smtClean="0">
                <a:cs typeface="Arial"/>
              </a:rPr>
              <a:t> et de la </a:t>
            </a:r>
            <a:r>
              <a:rPr lang="fr-FR" sz="1400" b="1" dirty="0" smtClean="0">
                <a:cs typeface="Arial"/>
              </a:rPr>
              <a:t>mise en place des résultats </a:t>
            </a:r>
            <a:r>
              <a:rPr lang="fr-FR" sz="1400" dirty="0" smtClean="0">
                <a:cs typeface="Arial"/>
              </a:rPr>
              <a:t>(vision intimiste de l’histoire/ rapidité, perspective globale sur le discours)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FR" sz="1600" dirty="0">
                <a:cs typeface="Arial"/>
              </a:rPr>
              <a:t>u</a:t>
            </a:r>
            <a:r>
              <a:rPr lang="fr-FR" sz="1600" dirty="0" smtClean="0">
                <a:cs typeface="Arial"/>
              </a:rPr>
              <a:t>ne certaine </a:t>
            </a:r>
            <a:r>
              <a:rPr lang="fr-FR" sz="1600" b="1" dirty="0" smtClean="0">
                <a:cs typeface="Arial"/>
              </a:rPr>
              <a:t>réserve</a:t>
            </a:r>
            <a:r>
              <a:rPr lang="fr-FR" sz="1600" dirty="0" smtClean="0">
                <a:cs typeface="Arial"/>
              </a:rPr>
              <a:t>, toujours un </a:t>
            </a:r>
            <a:r>
              <a:rPr lang="fr-FR" sz="1600" b="1" dirty="0" smtClean="0">
                <a:cs typeface="Arial"/>
              </a:rPr>
              <a:t>œil critique </a:t>
            </a:r>
            <a:r>
              <a:rPr lang="fr-FR" sz="1600" dirty="0" smtClean="0">
                <a:cs typeface="Arial"/>
              </a:rPr>
              <a:t>sur les </a:t>
            </a:r>
            <a:r>
              <a:rPr lang="fr-FR" sz="1600" b="1" dirty="0" smtClean="0">
                <a:cs typeface="Arial"/>
              </a:rPr>
              <a:t>outils</a:t>
            </a:r>
            <a:r>
              <a:rPr lang="fr-FR" sz="1600" dirty="0" smtClean="0">
                <a:cs typeface="Arial"/>
              </a:rPr>
              <a:t>, les </a:t>
            </a:r>
            <a:r>
              <a:rPr lang="fr-FR" sz="1600" b="1" dirty="0" smtClean="0">
                <a:cs typeface="Arial"/>
              </a:rPr>
              <a:t>méthodes</a:t>
            </a:r>
            <a:r>
              <a:rPr lang="fr-FR" sz="1600" dirty="0" smtClean="0">
                <a:cs typeface="Arial"/>
              </a:rPr>
              <a:t> et les </a:t>
            </a:r>
            <a:r>
              <a:rPr lang="fr-FR" sz="1600" b="1" dirty="0" smtClean="0">
                <a:cs typeface="Arial"/>
              </a:rPr>
              <a:t>données</a:t>
            </a:r>
            <a:r>
              <a:rPr lang="fr-FR" sz="1600" dirty="0" smtClean="0">
                <a:cs typeface="Arial"/>
              </a:rPr>
              <a:t> d’analyse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000" dirty="0">
                <a:cs typeface="Arial"/>
              </a:rPr>
              <a:t>Limitations de notre recherche </a:t>
            </a:r>
            <a:r>
              <a:rPr lang="fr-FR" sz="2000" dirty="0" smtClean="0">
                <a:cs typeface="Arial"/>
              </a:rPr>
              <a:t>et </a:t>
            </a:r>
            <a:r>
              <a:rPr lang="fr-FR" sz="2000" dirty="0">
                <a:cs typeface="Arial"/>
              </a:rPr>
              <a:t>travaux </a:t>
            </a:r>
            <a:r>
              <a:rPr lang="fr-FR" sz="2000" dirty="0" smtClean="0">
                <a:cs typeface="Arial"/>
              </a:rPr>
              <a:t>futurs</a:t>
            </a:r>
            <a:endParaRPr lang="fr-FR" sz="2000" dirty="0">
              <a:cs typeface="Arial"/>
            </a:endParaRP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FR" sz="1600" dirty="0">
                <a:cs typeface="Arial"/>
              </a:rPr>
              <a:t>expérimentations avec un </a:t>
            </a:r>
            <a:r>
              <a:rPr lang="fr-FR" sz="1600" b="1" dirty="0">
                <a:cs typeface="Arial"/>
              </a:rPr>
              <a:t>nombre de participants </a:t>
            </a:r>
            <a:r>
              <a:rPr lang="fr-FR" sz="1600" dirty="0">
                <a:cs typeface="Arial"/>
              </a:rPr>
              <a:t>et des </a:t>
            </a:r>
            <a:r>
              <a:rPr lang="fr-FR" sz="1600" b="1" dirty="0">
                <a:cs typeface="Arial"/>
              </a:rPr>
              <a:t>corpus</a:t>
            </a:r>
            <a:r>
              <a:rPr lang="fr-FR" sz="1600" dirty="0">
                <a:cs typeface="Arial"/>
              </a:rPr>
              <a:t> plus larges et plus variés -&gt; </a:t>
            </a:r>
            <a:r>
              <a:rPr lang="fr-FR" sz="1600" b="1" dirty="0">
                <a:cs typeface="Arial"/>
              </a:rPr>
              <a:t>regard d’ensemble </a:t>
            </a:r>
            <a:r>
              <a:rPr lang="fr-FR" sz="1600" dirty="0">
                <a:cs typeface="Arial"/>
              </a:rPr>
              <a:t>sur le </a:t>
            </a:r>
            <a:r>
              <a:rPr lang="fr-FR" sz="1600" dirty="0" smtClean="0">
                <a:cs typeface="Arial"/>
              </a:rPr>
              <a:t>phénomène </a:t>
            </a:r>
            <a:r>
              <a:rPr lang="fr-LU" sz="1600" dirty="0" smtClean="0">
                <a:latin typeface="Arial"/>
                <a:cs typeface="Arial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64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6499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0" y="485021"/>
            <a:ext cx="9144000" cy="13509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lIns="0" tIns="180000" rIns="0" bIns="0" anchor="b" anchorCtr="0"/>
          <a:lstStyle/>
          <a:p>
            <a:endParaRPr lang="fr-FR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-1" y="485021"/>
            <a:ext cx="196851" cy="1350962"/>
          </a:xfrm>
          <a:prstGeom prst="rect">
            <a:avLst/>
          </a:prstGeom>
          <a:solidFill>
            <a:srgbClr val="E037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" name="Text Placeholder 22"/>
          <p:cNvSpPr txBox="1">
            <a:spLocks/>
          </p:cNvSpPr>
          <p:nvPr/>
        </p:nvSpPr>
        <p:spPr>
          <a:xfrm>
            <a:off x="439386" y="485021"/>
            <a:ext cx="6409773" cy="1350962"/>
          </a:xfrm>
          <a:prstGeom prst="rect">
            <a:avLst/>
          </a:prstGeom>
        </p:spPr>
        <p:txBody>
          <a:bodyPr vert="horz" lIns="360000" tIns="180000" rIns="360000" bIns="0" rtlCol="0" anchor="ctr" anchorCtr="0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buFontTx/>
              <a:buNone/>
              <a:defRPr sz="2000" kern="120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CH" sz="2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Gill Sans" charset="0"/>
              </a:rPr>
              <a:t>Mesurer l’effet Eurêka en histoire numérique à travers l’analyse du discours</a:t>
            </a:r>
            <a:endParaRPr lang="en-US" sz="26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Gill Sans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Florentina Armaselu, François Klein, Elena </a:t>
            </a:r>
            <a:r>
              <a:rPr lang="en-US" dirty="0" err="1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Danescu</a:t>
            </a:r>
            <a:endParaRPr lang="en-US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60" y="646748"/>
            <a:ext cx="1779271" cy="1027508"/>
          </a:xfrm>
          <a:prstGeom prst="rect">
            <a:avLst/>
          </a:prstGeom>
        </p:spPr>
      </p:pic>
      <p:grpSp>
        <p:nvGrpSpPr>
          <p:cNvPr id="15" name="Group 23"/>
          <p:cNvGrpSpPr/>
          <p:nvPr/>
        </p:nvGrpSpPr>
        <p:grpSpPr>
          <a:xfrm>
            <a:off x="7719023" y="5732426"/>
            <a:ext cx="1019412" cy="702000"/>
            <a:chOff x="7778187" y="681228"/>
            <a:chExt cx="900000" cy="576072"/>
          </a:xfrm>
        </p:grpSpPr>
        <p:sp>
          <p:nvSpPr>
            <p:cNvPr id="16" name="Rounded Rectangle 10"/>
            <p:cNvSpPr/>
            <p:nvPr userDrawn="1"/>
          </p:nvSpPr>
          <p:spPr>
            <a:xfrm>
              <a:off x="7778187" y="681228"/>
              <a:ext cx="900000" cy="576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778187" y="1088020"/>
              <a:ext cx="900000" cy="16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434866"/>
            <a:ext cx="915921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9" name="Picture 14" descr="UNI_logo_quadri_def.pdf"/>
          <p:cNvPicPr>
            <a:picLocks noChangeAspect="1"/>
          </p:cNvPicPr>
          <p:nvPr/>
        </p:nvPicPr>
        <p:blipFill>
          <a:blip r:embed="rId4"/>
          <a:srcRect l="24471" t="27051" r="21988" b="29129"/>
          <a:stretch>
            <a:fillRect/>
          </a:stretch>
        </p:blipFill>
        <p:spPr>
          <a:xfrm>
            <a:off x="7880676" y="5871628"/>
            <a:ext cx="747755" cy="612000"/>
          </a:xfrm>
          <a:prstGeom prst="rect">
            <a:avLst/>
          </a:prstGeom>
        </p:spPr>
      </p:pic>
      <p:pic>
        <p:nvPicPr>
          <p:cNvPr id="1026" name="Picture 2" descr="http://www.rdv-histoire.com/sites/all/themes/tssks/img/websit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2" y="4273062"/>
            <a:ext cx="229362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8890" y="4408768"/>
            <a:ext cx="30947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/>
              <a:t>Edition 2017, Eurêka - inventer, découvrir, </a:t>
            </a:r>
            <a:r>
              <a:rPr lang="fr-CH" sz="2400" b="1" i="1" dirty="0" smtClean="0"/>
              <a:t>innover</a:t>
            </a:r>
          </a:p>
          <a:p>
            <a:endParaRPr lang="fr-CH" sz="2000" b="1" dirty="0" smtClean="0"/>
          </a:p>
          <a:p>
            <a:r>
              <a:rPr lang="fr-BE" b="1" dirty="0" smtClean="0"/>
              <a:t>Blois, France, 7 octobre 2017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5855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FR" dirty="0"/>
              <a:t>Références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CH" sz="2400" dirty="0"/>
              <a:t>Descamps, F: "L’historien, l’archiviste et le magnétophone. De la constitution de la source orale à son exploitation", , Paris, Comité pour l’histoire économique et financière de la France, 2001, réédition 2005, édition électronique 2013, </a:t>
            </a:r>
            <a:r>
              <a:rPr lang="fr-CH" sz="2400" u="sng" dirty="0">
                <a:hlinkClick r:id="rId2"/>
              </a:rPr>
              <a:t>http://</a:t>
            </a:r>
            <a:r>
              <a:rPr lang="fr-CH" sz="2400" u="sng" dirty="0" smtClean="0">
                <a:hlinkClick r:id="rId2"/>
              </a:rPr>
              <a:t>books.openedition.org/igpde/104</a:t>
            </a:r>
            <a:r>
              <a:rPr lang="fr-CH" sz="2400" dirty="0" smtClean="0"/>
              <a:t>.</a:t>
            </a:r>
            <a:endParaRPr lang="en-US" sz="2100" dirty="0" smtClean="0"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 smtClean="0">
                <a:cs typeface="Arial"/>
              </a:rPr>
              <a:t>Heiden</a:t>
            </a:r>
            <a:r>
              <a:rPr lang="en-US" sz="2100" dirty="0">
                <a:cs typeface="Arial"/>
              </a:rPr>
              <a:t>, S., </a:t>
            </a:r>
            <a:r>
              <a:rPr lang="en-US" sz="2100" dirty="0" err="1">
                <a:cs typeface="Arial"/>
              </a:rPr>
              <a:t>Magué</a:t>
            </a:r>
            <a:r>
              <a:rPr lang="en-US" sz="2100" dirty="0">
                <a:cs typeface="Arial"/>
              </a:rPr>
              <a:t>, J-P., </a:t>
            </a:r>
            <a:r>
              <a:rPr lang="en-US" sz="2100" dirty="0" err="1">
                <a:cs typeface="Arial"/>
              </a:rPr>
              <a:t>Pincemin</a:t>
            </a:r>
            <a:r>
              <a:rPr lang="en-US" sz="2100" dirty="0">
                <a:cs typeface="Arial"/>
              </a:rPr>
              <a:t>, B. (2010). TXM : </a:t>
            </a:r>
            <a:r>
              <a:rPr lang="en-US" sz="2100" dirty="0">
                <a:cs typeface="Arial"/>
                <a:hlinkClick r:id="rId3"/>
              </a:rPr>
              <a:t>Une </a:t>
            </a:r>
            <a:r>
              <a:rPr lang="en-US" sz="2100" dirty="0" err="1">
                <a:cs typeface="Arial"/>
                <a:hlinkClick r:id="rId3"/>
              </a:rPr>
              <a:t>plateforme</a:t>
            </a:r>
            <a:r>
              <a:rPr lang="en-US" sz="2100" dirty="0">
                <a:cs typeface="Arial"/>
                <a:hlinkClick r:id="rId3"/>
              </a:rPr>
              <a:t> </a:t>
            </a:r>
            <a:r>
              <a:rPr lang="en-US" sz="2100" dirty="0" err="1">
                <a:cs typeface="Arial"/>
                <a:hlinkClick r:id="rId3"/>
              </a:rPr>
              <a:t>logicielle</a:t>
            </a:r>
            <a:r>
              <a:rPr lang="en-US" sz="2100" dirty="0">
                <a:cs typeface="Arial"/>
                <a:hlinkClick r:id="rId3"/>
              </a:rPr>
              <a:t> open-source pour la </a:t>
            </a:r>
            <a:r>
              <a:rPr lang="en-US" sz="2100" dirty="0" err="1">
                <a:cs typeface="Arial"/>
                <a:hlinkClick r:id="rId3"/>
              </a:rPr>
              <a:t>textométrie</a:t>
            </a:r>
            <a:r>
              <a:rPr lang="en-US" sz="2100" dirty="0">
                <a:cs typeface="Arial"/>
                <a:hlinkClick r:id="rId3"/>
              </a:rPr>
              <a:t> – conception et </a:t>
            </a:r>
            <a:r>
              <a:rPr lang="en-US" sz="2100" dirty="0" err="1">
                <a:cs typeface="Arial"/>
                <a:hlinkClick r:id="rId3"/>
              </a:rPr>
              <a:t>développement</a:t>
            </a:r>
            <a:r>
              <a:rPr lang="en-US" sz="2100" dirty="0">
                <a:cs typeface="Arial"/>
              </a:rPr>
              <a:t>. In Sergio </a:t>
            </a:r>
            <a:r>
              <a:rPr lang="en-US" sz="2100" dirty="0" err="1">
                <a:cs typeface="Arial"/>
              </a:rPr>
              <a:t>Bolasco</a:t>
            </a:r>
            <a:r>
              <a:rPr lang="en-US" sz="2100" dirty="0">
                <a:cs typeface="Arial"/>
              </a:rPr>
              <a:t>, Isabella Chiari, Luca Giuliano (Ed.), Proc. of 10th International Conference on the Statistical Analysis of Textual Data - JADT 2010) (Vol. 2, p. 1021-1032). </a:t>
            </a:r>
            <a:r>
              <a:rPr lang="en-US" sz="2100" dirty="0" err="1">
                <a:cs typeface="Arial"/>
              </a:rPr>
              <a:t>Edizioni</a:t>
            </a:r>
            <a:r>
              <a:rPr lang="en-US" sz="2100" dirty="0">
                <a:cs typeface="Arial"/>
              </a:rPr>
              <a:t> </a:t>
            </a:r>
            <a:r>
              <a:rPr lang="en-US" sz="2100" dirty="0" err="1">
                <a:cs typeface="Arial"/>
              </a:rPr>
              <a:t>Universitarie</a:t>
            </a:r>
            <a:r>
              <a:rPr lang="en-US" sz="2100" dirty="0">
                <a:cs typeface="Arial"/>
              </a:rPr>
              <a:t> di </a:t>
            </a:r>
            <a:r>
              <a:rPr lang="en-US" sz="2100" dirty="0" err="1">
                <a:cs typeface="Arial"/>
              </a:rPr>
              <a:t>Lettere</a:t>
            </a:r>
            <a:r>
              <a:rPr lang="en-US" sz="2100" dirty="0">
                <a:cs typeface="Arial"/>
              </a:rPr>
              <a:t> </a:t>
            </a:r>
            <a:r>
              <a:rPr lang="en-US" sz="2100" dirty="0" err="1">
                <a:cs typeface="Arial"/>
              </a:rPr>
              <a:t>Economia</a:t>
            </a:r>
            <a:r>
              <a:rPr lang="en-US" sz="2100" dirty="0">
                <a:cs typeface="Arial"/>
              </a:rPr>
              <a:t> </a:t>
            </a:r>
            <a:r>
              <a:rPr lang="en-US" sz="2100" dirty="0" err="1">
                <a:cs typeface="Arial"/>
              </a:rPr>
              <a:t>Diritto</a:t>
            </a:r>
            <a:r>
              <a:rPr lang="en-US" sz="2100" dirty="0">
                <a:cs typeface="Arial"/>
              </a:rPr>
              <a:t>, Roma, Italy.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 smtClean="0">
                <a:cs typeface="Arial"/>
              </a:rPr>
              <a:t>Lafon </a:t>
            </a:r>
            <a:r>
              <a:rPr lang="en-US" sz="2100" dirty="0">
                <a:cs typeface="Arial"/>
              </a:rPr>
              <a:t>P. (1980). </a:t>
            </a:r>
            <a:r>
              <a:rPr lang="en-US" sz="2100" dirty="0">
                <a:cs typeface="Arial"/>
                <a:hlinkClick r:id="rId4"/>
              </a:rPr>
              <a:t>Sur la </a:t>
            </a:r>
            <a:r>
              <a:rPr lang="en-US" sz="2100" dirty="0" err="1">
                <a:cs typeface="Arial"/>
                <a:hlinkClick r:id="rId4"/>
              </a:rPr>
              <a:t>variabilité</a:t>
            </a:r>
            <a:r>
              <a:rPr lang="en-US" sz="2100" dirty="0">
                <a:cs typeface="Arial"/>
                <a:hlinkClick r:id="rId4"/>
              </a:rPr>
              <a:t> de la </a:t>
            </a:r>
            <a:r>
              <a:rPr lang="en-US" sz="2100" dirty="0" err="1">
                <a:cs typeface="Arial"/>
                <a:hlinkClick r:id="rId4"/>
              </a:rPr>
              <a:t>fréquence</a:t>
            </a:r>
            <a:r>
              <a:rPr lang="en-US" sz="2100" dirty="0">
                <a:cs typeface="Arial"/>
                <a:hlinkClick r:id="rId4"/>
              </a:rPr>
              <a:t> des </a:t>
            </a:r>
            <a:r>
              <a:rPr lang="en-US" sz="2100" dirty="0" err="1">
                <a:cs typeface="Arial"/>
                <a:hlinkClick r:id="rId4"/>
              </a:rPr>
              <a:t>formes</a:t>
            </a:r>
            <a:r>
              <a:rPr lang="en-US" sz="2100" dirty="0">
                <a:cs typeface="Arial"/>
                <a:hlinkClick r:id="rId4"/>
              </a:rPr>
              <a:t> </a:t>
            </a:r>
            <a:r>
              <a:rPr lang="en-US" sz="2100" dirty="0" err="1">
                <a:cs typeface="Arial"/>
                <a:hlinkClick r:id="rId4"/>
              </a:rPr>
              <a:t>dans</a:t>
            </a:r>
            <a:r>
              <a:rPr lang="en-US" sz="2100" dirty="0">
                <a:cs typeface="Arial"/>
                <a:hlinkClick r:id="rId4"/>
              </a:rPr>
              <a:t> un corpus</a:t>
            </a:r>
            <a:r>
              <a:rPr lang="en-US" sz="2100" dirty="0">
                <a:cs typeface="Arial"/>
              </a:rPr>
              <a:t>, Mots N°1 , p 127-165</a:t>
            </a:r>
            <a:r>
              <a:rPr lang="en-US" sz="2100" dirty="0" smtClean="0">
                <a:cs typeface="Arial"/>
              </a:rPr>
              <a:t>.</a:t>
            </a:r>
            <a:r>
              <a:rPr lang="fr-LU" dirty="0" smtClean="0">
                <a:latin typeface="Arial"/>
                <a:cs typeface="Arial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68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LU" sz="2400" dirty="0" smtClean="0">
                <a:latin typeface="Arial"/>
                <a:cs typeface="Arial"/>
              </a:rPr>
              <a:t>Nous remercions nos collègues de leur participation à cette étude: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it-IT" sz="1800" dirty="0" smtClean="0">
                <a:cs typeface="Arial"/>
              </a:rPr>
              <a:t>Cécile </a:t>
            </a:r>
            <a:r>
              <a:rPr lang="it-IT" sz="1800" dirty="0">
                <a:cs typeface="Arial"/>
              </a:rPr>
              <a:t>DUVAL </a:t>
            </a:r>
            <a:endParaRPr lang="it-IT" sz="1800" dirty="0" smtClean="0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it-IT" sz="1800" dirty="0" smtClean="0">
                <a:cs typeface="Arial"/>
              </a:rPr>
              <a:t>Marco </a:t>
            </a:r>
            <a:r>
              <a:rPr lang="it-IT" sz="1800" dirty="0">
                <a:cs typeface="Arial"/>
              </a:rPr>
              <a:t>GABELLINI </a:t>
            </a:r>
            <a:endParaRPr lang="it-IT" sz="1800" dirty="0" smtClean="0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it-IT" sz="1800" dirty="0" smtClean="0">
                <a:cs typeface="Arial"/>
              </a:rPr>
              <a:t>Laurence </a:t>
            </a:r>
            <a:r>
              <a:rPr lang="it-IT" sz="1800" dirty="0">
                <a:cs typeface="Arial"/>
              </a:rPr>
              <a:t>MAUFORT </a:t>
            </a:r>
            <a:r>
              <a:rPr lang="it-IT" sz="1800" dirty="0" smtClean="0">
                <a:cs typeface="Arial"/>
              </a:rPr>
              <a:t>BERGAMO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it-IT" sz="1800" dirty="0" smtClean="0">
                <a:cs typeface="Arial"/>
              </a:rPr>
              <a:t>Victoria MOUTON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endParaRPr lang="it-IT" sz="1800" dirty="0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it-IT" sz="2200" dirty="0" smtClean="0">
                <a:latin typeface="Arial"/>
                <a:cs typeface="Arial"/>
              </a:rPr>
              <a:t>Contact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pt-BR" sz="1800" dirty="0">
                <a:latin typeface="Gill Sans" charset="0"/>
                <a:sym typeface="Gill Sans" charset="0"/>
              </a:rPr>
              <a:t>Florentina ARMASELU </a:t>
            </a:r>
            <a:r>
              <a:rPr lang="pt-BR" sz="1800" dirty="0" smtClean="0">
                <a:latin typeface="Gill Sans" charset="0"/>
                <a:sym typeface="Gill Sans" charset="0"/>
              </a:rPr>
              <a:t> &lt;florentina.armaselu@uni.lu&gt;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pt-BR" sz="1800" dirty="0" smtClean="0">
                <a:latin typeface="Gill Sans" charset="0"/>
                <a:sym typeface="Gill Sans" charset="0"/>
              </a:rPr>
              <a:t>François </a:t>
            </a:r>
            <a:r>
              <a:rPr lang="pt-BR" sz="1800" dirty="0">
                <a:latin typeface="Gill Sans" charset="0"/>
                <a:sym typeface="Gill Sans" charset="0"/>
              </a:rPr>
              <a:t>KLEIN </a:t>
            </a:r>
            <a:r>
              <a:rPr lang="pt-BR" sz="1800" dirty="0" smtClean="0">
                <a:latin typeface="Gill Sans" charset="0"/>
                <a:sym typeface="Gill Sans" charset="0"/>
              </a:rPr>
              <a:t> &lt;</a:t>
            </a:r>
            <a:r>
              <a:rPr lang="pt-BR" sz="1800" dirty="0">
                <a:latin typeface="Gill Sans" charset="0"/>
                <a:sym typeface="Gill Sans" charset="0"/>
              </a:rPr>
              <a:t>francois.klein@uni.lu</a:t>
            </a:r>
            <a:r>
              <a:rPr lang="pt-BR" sz="1800" dirty="0" smtClean="0">
                <a:latin typeface="Gill Sans" charset="0"/>
                <a:sym typeface="Gill Sans" charset="0"/>
              </a:rPr>
              <a:t>&gt;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pt-BR" sz="1800" dirty="0" smtClean="0">
                <a:latin typeface="Gill Sans" charset="0"/>
                <a:sym typeface="Gill Sans" charset="0"/>
              </a:rPr>
              <a:t>Elena </a:t>
            </a:r>
            <a:r>
              <a:rPr lang="pt-BR" sz="1800" dirty="0">
                <a:latin typeface="Gill Sans" charset="0"/>
                <a:sym typeface="Gill Sans" charset="0"/>
              </a:rPr>
              <a:t>DANESCU </a:t>
            </a:r>
            <a:r>
              <a:rPr lang="pt-BR" sz="1800" dirty="0" smtClean="0">
                <a:latin typeface="Gill Sans" charset="0"/>
                <a:sym typeface="Gill Sans" charset="0"/>
              </a:rPr>
              <a:t> &lt;</a:t>
            </a:r>
            <a:r>
              <a:rPr lang="pt-BR" sz="1800" dirty="0">
                <a:latin typeface="Gill Sans" charset="0"/>
                <a:sym typeface="Gill Sans" charset="0"/>
              </a:rPr>
              <a:t>elena.danescu@uni.lu&gt;</a:t>
            </a:r>
            <a:endParaRPr lang="fr-LU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Stay connected with us</a:t>
            </a:r>
            <a:r>
              <a:rPr lang="fr-CH" dirty="0" smtClean="0">
                <a:solidFill>
                  <a:schemeClr val="bg1"/>
                </a:solidFill>
              </a:rPr>
              <a:t>! </a:t>
            </a:r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0" y="2901633"/>
            <a:ext cx="2606012" cy="1504941"/>
          </a:xfrm>
          <a:prstGeom prst="rect">
            <a:avLst/>
          </a:prstGeom>
        </p:spPr>
      </p:pic>
      <p:sp>
        <p:nvSpPr>
          <p:cNvPr id="27" name="Rectangle 23"/>
          <p:cNvSpPr>
            <a:spLocks/>
          </p:cNvSpPr>
          <p:nvPr/>
        </p:nvSpPr>
        <p:spPr bwMode="auto">
          <a:xfrm>
            <a:off x="4609293" y="4044024"/>
            <a:ext cx="328219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 sz="2800" b="1" dirty="0" smtClean="0">
                <a:solidFill>
                  <a:srgbClr val="17A1CF"/>
                </a:solidFill>
                <a:ea typeface="Gill Sans Light" charset="0"/>
                <a:cs typeface="Gill Sans Light" charset="0"/>
              </a:rPr>
              <a:t>www.c2dh.uni.lu</a:t>
            </a:r>
            <a:endParaRPr lang="en-US" sz="1400" dirty="0">
              <a:ea typeface="Gill Sans Light" charset="0"/>
              <a:cs typeface="Gill Sans Light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93" y="3500805"/>
            <a:ext cx="307186" cy="30718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93" y="2979676"/>
            <a:ext cx="307186" cy="307186"/>
          </a:xfrm>
          <a:prstGeom prst="rect">
            <a:avLst/>
          </a:prstGeom>
        </p:spPr>
      </p:pic>
      <p:sp>
        <p:nvSpPr>
          <p:cNvPr id="8" name="Rectangle 23"/>
          <p:cNvSpPr>
            <a:spLocks/>
          </p:cNvSpPr>
          <p:nvPr/>
        </p:nvSpPr>
        <p:spPr bwMode="auto">
          <a:xfrm>
            <a:off x="5120089" y="3002571"/>
            <a:ext cx="164109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Gill Sans Light" charset="0"/>
                <a:cs typeface="Gill Sans Light" charset="0"/>
              </a:rPr>
              <a:t>@C2DH_LU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9" name="Rectangle 23"/>
          <p:cNvSpPr>
            <a:spLocks/>
          </p:cNvSpPr>
          <p:nvPr/>
        </p:nvSpPr>
        <p:spPr bwMode="auto">
          <a:xfrm>
            <a:off x="5120089" y="3515603"/>
            <a:ext cx="394078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Gill Sans Light" charset="0"/>
                <a:cs typeface="Gill Sans Light" charset="0"/>
              </a:rPr>
              <a:t>https://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Gill Sans Light" charset="0"/>
                <a:cs typeface="Gill Sans Light" charset="0"/>
              </a:rPr>
              <a:t>www.facebook.com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Gill Sans Light" charset="0"/>
                <a:cs typeface="Gill Sans Light" charset="0"/>
              </a:rPr>
              <a:t>/c2dh.lu/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Sommaire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474" y="1552865"/>
            <a:ext cx="8136000" cy="48688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C2DH – brève introduction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Questions de recherche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Description du scénario expérimental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Histoire orale et </a:t>
            </a:r>
            <a:r>
              <a:rPr lang="fr-FR" dirty="0">
                <a:solidFill>
                  <a:schemeClr val="tx1"/>
                </a:solidFill>
              </a:rPr>
              <a:t>intégration </a:t>
            </a:r>
            <a:r>
              <a:rPr lang="fr-FR" dirty="0" smtClean="0">
                <a:solidFill>
                  <a:schemeClr val="tx1"/>
                </a:solidFill>
              </a:rPr>
              <a:t>européenne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Analyse </a:t>
            </a:r>
            <a:r>
              <a:rPr lang="fr-FR" dirty="0" err="1" smtClean="0">
                <a:solidFill>
                  <a:schemeClr val="tx1"/>
                </a:solidFill>
              </a:rPr>
              <a:t>textométrique</a:t>
            </a:r>
            <a:r>
              <a:rPr lang="fr-FR" dirty="0" smtClean="0">
                <a:solidFill>
                  <a:schemeClr val="tx1"/>
                </a:solidFill>
              </a:rPr>
              <a:t> TXM </a:t>
            </a:r>
            <a:r>
              <a:rPr lang="fr-FR" dirty="0">
                <a:solidFill>
                  <a:schemeClr val="tx1"/>
                </a:solidFill>
              </a:rPr>
              <a:t>et histoire </a:t>
            </a: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Mesurer l’effet Eurêka?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Conclusion </a:t>
            </a:r>
            <a:r>
              <a:rPr lang="fr-FR" dirty="0">
                <a:solidFill>
                  <a:schemeClr val="tx1"/>
                </a:solidFill>
              </a:rPr>
              <a:t>et </a:t>
            </a:r>
            <a:r>
              <a:rPr lang="fr-FR" dirty="0" smtClean="0">
                <a:solidFill>
                  <a:schemeClr val="tx1"/>
                </a:solidFill>
              </a:rPr>
              <a:t>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Références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Remerciements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C2DH </a:t>
            </a:r>
            <a:r>
              <a:rPr lang="fr-FR" sz="1400" dirty="0" smtClean="0"/>
              <a:t>(</a:t>
            </a:r>
            <a:r>
              <a:rPr lang="en-US" sz="1400" dirty="0"/>
              <a:t>Luxembourg Centre for Contemporary and Digital </a:t>
            </a:r>
            <a:r>
              <a:rPr lang="en-US" sz="1400" dirty="0" smtClean="0"/>
              <a:t>History)</a:t>
            </a:r>
            <a:r>
              <a:rPr lang="fr-FR" sz="1400" dirty="0"/>
              <a:t> </a:t>
            </a:r>
            <a:r>
              <a:rPr lang="fr-FR" dirty="0" smtClean="0"/>
              <a:t>brève introduction</a:t>
            </a:r>
            <a:endParaRPr lang="fr-FR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100" dirty="0" smtClean="0">
                <a:cs typeface="Arial"/>
              </a:rPr>
              <a:t>Étude, analyse et diffusion publique de l’histoire contemporaine du Luxembourg et de l’Europe</a:t>
            </a:r>
          </a:p>
          <a:p>
            <a:pPr marL="0" indent="0">
              <a:buClr>
                <a:srgbClr val="1BA8E1"/>
              </a:buClr>
              <a:buNone/>
            </a:pPr>
            <a:endParaRPr lang="fr-FR" sz="2100" dirty="0" smtClean="0"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100" dirty="0" smtClean="0">
                <a:cs typeface="Arial"/>
              </a:rPr>
              <a:t>Plate-forme nationale pour études </a:t>
            </a:r>
            <a:r>
              <a:rPr lang="fr-FR" sz="2100" dirty="0" err="1" smtClean="0">
                <a:cs typeface="Arial"/>
              </a:rPr>
              <a:t>universiatires</a:t>
            </a:r>
            <a:r>
              <a:rPr lang="fr-FR" sz="2100" dirty="0" smtClean="0">
                <a:cs typeface="Arial"/>
              </a:rPr>
              <a:t> et débats critiques sur des questions liées à l’histoire contemporaine</a:t>
            </a:r>
          </a:p>
          <a:p>
            <a:pPr marL="0" indent="0">
              <a:buClr>
                <a:srgbClr val="1BA8E1"/>
              </a:buClr>
              <a:buNone/>
            </a:pPr>
            <a:endParaRPr lang="fr-FR" sz="2100" dirty="0" smtClean="0"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100" dirty="0" smtClean="0">
                <a:cs typeface="Arial"/>
              </a:rPr>
              <a:t>Perspective transnationale</a:t>
            </a:r>
          </a:p>
          <a:p>
            <a:pPr marL="0" indent="0">
              <a:buClr>
                <a:srgbClr val="1BA8E1"/>
              </a:buClr>
              <a:buNone/>
            </a:pPr>
            <a:endParaRPr lang="fr-FR" sz="2100" dirty="0" smtClean="0"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100" dirty="0" smtClean="0">
                <a:cs typeface="Arial"/>
              </a:rPr>
              <a:t>Réflexion sur les défis méthodologiques en histoire à l’ère numérique</a:t>
            </a:r>
          </a:p>
          <a:p>
            <a:pPr marL="0" indent="0">
              <a:buClr>
                <a:srgbClr val="1BA8E1"/>
              </a:buClr>
              <a:buNone/>
            </a:pPr>
            <a:endParaRPr lang="en-US" sz="2100" dirty="0" smtClean="0"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6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60" y="266700"/>
            <a:ext cx="5760000" cy="990600"/>
          </a:xfrm>
        </p:spPr>
        <p:txBody>
          <a:bodyPr/>
          <a:lstStyle/>
          <a:p>
            <a:r>
              <a:rPr lang="fr-FR" dirty="0"/>
              <a:t>C2DH </a:t>
            </a:r>
            <a:r>
              <a:rPr lang="fr-FR" sz="1400" dirty="0"/>
              <a:t>(</a:t>
            </a:r>
            <a:r>
              <a:rPr lang="en-US" sz="1400" dirty="0"/>
              <a:t>Luxembourg Centre for Contemporary and Digital History)</a:t>
            </a:r>
            <a:r>
              <a:rPr lang="fr-FR" sz="1400" dirty="0"/>
              <a:t> </a:t>
            </a:r>
            <a:r>
              <a:rPr lang="fr-FR" dirty="0" smtClean="0"/>
              <a:t>brève </a:t>
            </a:r>
            <a:r>
              <a:rPr lang="fr-FR" dirty="0"/>
              <a:t>introduction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LU" sz="2100" dirty="0" smtClean="0">
                <a:solidFill>
                  <a:schemeClr val="tx1"/>
                </a:solidFill>
              </a:rPr>
              <a:t>Domaines de recherche: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LU" dirty="0" smtClean="0">
              <a:solidFill>
                <a:schemeClr val="tx1"/>
              </a:solidFill>
            </a:endParaRPr>
          </a:p>
          <a:p>
            <a:pPr lvl="4">
              <a:buFontTx/>
              <a:buChar char="-"/>
            </a:pPr>
            <a:r>
              <a:rPr lang="fr-LU" sz="2000" dirty="0" smtClean="0">
                <a:solidFill>
                  <a:schemeClr val="tx1"/>
                </a:solidFill>
              </a:rPr>
              <a:t>Histoire contemporaine du Luxembourg</a:t>
            </a:r>
          </a:p>
          <a:p>
            <a:pPr marL="914400" lvl="4" indent="0">
              <a:buNone/>
            </a:pPr>
            <a:endParaRPr lang="fr-LU" sz="2000" dirty="0" smtClean="0">
              <a:solidFill>
                <a:schemeClr val="tx1"/>
              </a:solidFill>
            </a:endParaRPr>
          </a:p>
          <a:p>
            <a:pPr lvl="4">
              <a:buFontTx/>
              <a:buChar char="-"/>
            </a:pPr>
            <a:r>
              <a:rPr lang="fr-LU" sz="2000" dirty="0" smtClean="0">
                <a:solidFill>
                  <a:schemeClr val="tx1"/>
                </a:solidFill>
              </a:rPr>
              <a:t>Histoire </a:t>
            </a:r>
            <a:r>
              <a:rPr lang="fr-LU" sz="2000" dirty="0">
                <a:solidFill>
                  <a:schemeClr val="tx1"/>
                </a:solidFill>
              </a:rPr>
              <a:t>contemporaine </a:t>
            </a:r>
            <a:r>
              <a:rPr lang="fr-LU" sz="2000" dirty="0" smtClean="0">
                <a:solidFill>
                  <a:schemeClr val="tx1"/>
                </a:solidFill>
              </a:rPr>
              <a:t>de l’Europe</a:t>
            </a:r>
          </a:p>
          <a:p>
            <a:pPr marL="914400" lvl="4" indent="0">
              <a:buNone/>
            </a:pPr>
            <a:endParaRPr lang="fr-LU" sz="2000" dirty="0" smtClean="0">
              <a:solidFill>
                <a:schemeClr val="tx1"/>
              </a:solidFill>
            </a:endParaRPr>
          </a:p>
          <a:p>
            <a:pPr lvl="4">
              <a:buFontTx/>
              <a:buChar char="-"/>
            </a:pPr>
            <a:r>
              <a:rPr lang="fr-LU" sz="2000" dirty="0" smtClean="0">
                <a:solidFill>
                  <a:schemeClr val="tx1"/>
                </a:solidFill>
              </a:rPr>
              <a:t>Histoire numérique</a:t>
            </a:r>
          </a:p>
          <a:p>
            <a:pPr marL="914400" lvl="4" indent="0">
              <a:buNone/>
            </a:pPr>
            <a:endParaRPr lang="fr-LU" sz="2000" dirty="0" smtClean="0">
              <a:solidFill>
                <a:schemeClr val="tx1"/>
              </a:solidFill>
            </a:endParaRPr>
          </a:p>
          <a:p>
            <a:pPr lvl="4">
              <a:buFontTx/>
              <a:buChar char="-"/>
            </a:pPr>
            <a:r>
              <a:rPr lang="fr-LU" sz="2000" dirty="0" smtClean="0">
                <a:solidFill>
                  <a:schemeClr val="tx1"/>
                </a:solidFill>
              </a:rPr>
              <a:t>Histoire publique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endParaRPr lang="fr-L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/>
              <a:t>de </a:t>
            </a:r>
            <a:r>
              <a:rPr lang="fr-FR" dirty="0" smtClean="0"/>
              <a:t>recherche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210144" y="1379871"/>
            <a:ext cx="4026153" cy="465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fr-LU" sz="2200" dirty="0" smtClean="0"/>
              <a:t>Larousse</a:t>
            </a:r>
          </a:p>
          <a:p>
            <a:pPr lvl="1">
              <a:buFont typeface="Wingdings" charset="2"/>
              <a:buChar char="§"/>
            </a:pPr>
            <a:endParaRPr lang="fr-LU" sz="1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3" y="1805227"/>
            <a:ext cx="4945380" cy="21897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" y="4163584"/>
            <a:ext cx="4958620" cy="2199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12259" y="1805227"/>
            <a:ext cx="3476369" cy="45574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fr-CH" sz="2200" dirty="0" smtClean="0"/>
              <a:t>Quel est l’impact de l’utilisation des </a:t>
            </a:r>
            <a:r>
              <a:rPr lang="fr-CH" sz="2200" b="1" dirty="0" smtClean="0"/>
              <a:t>outils</a:t>
            </a:r>
            <a:r>
              <a:rPr lang="fr-CH" sz="2200" dirty="0" smtClean="0"/>
              <a:t> </a:t>
            </a:r>
            <a:r>
              <a:rPr lang="fr-CH" sz="2200" b="1" dirty="0" smtClean="0"/>
              <a:t>numériques</a:t>
            </a:r>
            <a:r>
              <a:rPr lang="fr-CH" sz="2200" dirty="0" smtClean="0"/>
              <a:t> sur l’</a:t>
            </a:r>
            <a:r>
              <a:rPr lang="fr-CH" sz="2200" b="1" dirty="0" smtClean="0"/>
              <a:t>innovation</a:t>
            </a:r>
            <a:r>
              <a:rPr lang="fr-CH" sz="2200" dirty="0" smtClean="0"/>
              <a:t> et la </a:t>
            </a:r>
            <a:r>
              <a:rPr lang="fr-CH" sz="2200" b="1" dirty="0" smtClean="0"/>
              <a:t>découverte</a:t>
            </a:r>
            <a:r>
              <a:rPr lang="fr-CH" sz="2200" dirty="0" smtClean="0"/>
              <a:t> en </a:t>
            </a:r>
            <a:r>
              <a:rPr lang="fr-CH" sz="2200" b="1" dirty="0" smtClean="0"/>
              <a:t>histoire</a:t>
            </a:r>
            <a:r>
              <a:rPr lang="fr-CH" sz="2200" dirty="0" smtClean="0"/>
              <a:t>?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fr-LU" sz="2200" dirty="0" smtClean="0"/>
              <a:t>Pourrait-on parler d’un </a:t>
            </a:r>
            <a:r>
              <a:rPr lang="fr-LU" sz="2200" b="1" dirty="0" smtClean="0"/>
              <a:t>effet Eurêka </a:t>
            </a:r>
            <a:r>
              <a:rPr lang="fr-LU" sz="2200" dirty="0" smtClean="0"/>
              <a:t>dans ce contexte ?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fr-LU" sz="2200" dirty="0" smtClean="0"/>
              <a:t>Comment « </a:t>
            </a:r>
            <a:r>
              <a:rPr lang="fr-LU" sz="2200" b="1" dirty="0" smtClean="0"/>
              <a:t>mesurer</a:t>
            </a:r>
            <a:r>
              <a:rPr lang="fr-LU" sz="2200" dirty="0" smtClean="0"/>
              <a:t> » cet effet ?</a:t>
            </a:r>
          </a:p>
        </p:txBody>
      </p:sp>
    </p:spTree>
    <p:extLst>
      <p:ext uri="{BB962C8B-B14F-4D97-AF65-F5344CB8AC3E}">
        <p14:creationId xmlns:p14="http://schemas.microsoft.com/office/powerpoint/2010/main" val="23948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du scénario expérimental</a:t>
            </a:r>
            <a:br>
              <a:rPr lang="fr-FR" dirty="0"/>
            </a:b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96887" y="1635244"/>
            <a:ext cx="827641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 err="1" smtClean="0">
                <a:cs typeface="Arial"/>
              </a:rPr>
              <a:t>Projet</a:t>
            </a:r>
            <a:r>
              <a:rPr lang="en-US" sz="2100" dirty="0" smtClean="0">
                <a:cs typeface="Arial"/>
              </a:rPr>
              <a:t> - </a:t>
            </a:r>
            <a:r>
              <a:rPr lang="fr-CH" sz="2000" dirty="0" smtClean="0">
                <a:cs typeface="Arial"/>
              </a:rPr>
              <a:t>application à visée pédagogique </a:t>
            </a:r>
            <a:r>
              <a:rPr lang="fr-CH" sz="2000" dirty="0">
                <a:cs typeface="Arial"/>
              </a:rPr>
              <a:t>pour les étudiants au Master en </a:t>
            </a:r>
            <a:r>
              <a:rPr lang="fr-CH" sz="2000" dirty="0" smtClean="0">
                <a:cs typeface="Arial"/>
              </a:rPr>
              <a:t>histoire de l’intégration européenne (semestre </a:t>
            </a:r>
            <a:r>
              <a:rPr lang="fr-CH" sz="2000" dirty="0">
                <a:cs typeface="Arial"/>
              </a:rPr>
              <a:t>2, 2017-2018</a:t>
            </a:r>
            <a:r>
              <a:rPr lang="fr-CH" sz="2000" dirty="0" smtClean="0">
                <a:cs typeface="Arial"/>
              </a:rPr>
              <a:t>):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CH" sz="1800" b="1" dirty="0" smtClean="0">
                <a:cs typeface="Arial"/>
              </a:rPr>
              <a:t>caractère </a:t>
            </a:r>
            <a:r>
              <a:rPr lang="fr-CH" sz="1800" b="1" dirty="0">
                <a:cs typeface="Arial"/>
              </a:rPr>
              <a:t>multidimensionnel</a:t>
            </a:r>
            <a:r>
              <a:rPr lang="fr-CH" sz="1800" dirty="0">
                <a:cs typeface="Arial"/>
              </a:rPr>
              <a:t> du processus de la </a:t>
            </a:r>
            <a:r>
              <a:rPr lang="fr-CH" sz="1800" b="1" dirty="0">
                <a:cs typeface="Arial"/>
              </a:rPr>
              <a:t>construction européenne</a:t>
            </a:r>
            <a:endParaRPr lang="fr-CH" sz="1800" b="1" dirty="0" smtClean="0">
              <a:cs typeface="Arial"/>
            </a:endParaRP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BE" sz="1700" dirty="0" smtClean="0">
                <a:cs typeface="Arial"/>
              </a:rPr>
              <a:t>utilisation des technologies numériques </a:t>
            </a:r>
            <a:r>
              <a:rPr lang="fr-BE" sz="1700" dirty="0">
                <a:cs typeface="Arial"/>
              </a:rPr>
              <a:t>(</a:t>
            </a:r>
            <a:r>
              <a:rPr lang="fr-BE" sz="1700" b="1" dirty="0">
                <a:cs typeface="Arial"/>
              </a:rPr>
              <a:t>multimédia</a:t>
            </a:r>
            <a:r>
              <a:rPr lang="fr-BE" sz="1700" dirty="0">
                <a:cs typeface="Arial"/>
              </a:rPr>
              <a:t>, </a:t>
            </a:r>
            <a:r>
              <a:rPr lang="fr-BE" sz="1700" b="1" dirty="0">
                <a:cs typeface="Arial"/>
              </a:rPr>
              <a:t>analyse </a:t>
            </a:r>
            <a:r>
              <a:rPr lang="fr-BE" sz="1700" b="1" dirty="0" err="1">
                <a:cs typeface="Arial"/>
              </a:rPr>
              <a:t>textométrique</a:t>
            </a:r>
            <a:r>
              <a:rPr lang="fr-BE" sz="1700" dirty="0" smtClean="0">
                <a:cs typeface="Arial"/>
              </a:rPr>
              <a:t>) pour l’analyse du discours dans une </a:t>
            </a:r>
            <a:r>
              <a:rPr lang="fr-BE" sz="1700" dirty="0">
                <a:cs typeface="Arial"/>
              </a:rPr>
              <a:t>collection d’</a:t>
            </a:r>
            <a:r>
              <a:rPr lang="fr-BE" sz="1700" b="1" dirty="0">
                <a:cs typeface="Arial"/>
              </a:rPr>
              <a:t>histoire </a:t>
            </a:r>
            <a:r>
              <a:rPr lang="fr-BE" sz="1700" b="1" dirty="0" smtClean="0">
                <a:cs typeface="Arial"/>
              </a:rPr>
              <a:t>orale</a:t>
            </a:r>
            <a:r>
              <a:rPr lang="fr-BE" sz="1700" dirty="0" smtClean="0">
                <a:cs typeface="Arial"/>
              </a:rPr>
              <a:t> 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CH" sz="1800" dirty="0" smtClean="0">
                <a:cs typeface="Arial"/>
              </a:rPr>
              <a:t>mesure </a:t>
            </a:r>
            <a:r>
              <a:rPr lang="fr-CH" sz="1800" dirty="0">
                <a:cs typeface="Arial"/>
              </a:rPr>
              <a:t>dans laquelle l’</a:t>
            </a:r>
            <a:r>
              <a:rPr lang="fr-CH" sz="1800" b="1" dirty="0">
                <a:cs typeface="Arial"/>
              </a:rPr>
              <a:t>analyse du discours</a:t>
            </a:r>
            <a:r>
              <a:rPr lang="fr-CH" sz="1800" dirty="0">
                <a:cs typeface="Arial"/>
              </a:rPr>
              <a:t>, assistée par des </a:t>
            </a:r>
            <a:r>
              <a:rPr lang="fr-CH" sz="1800" b="1" dirty="0">
                <a:cs typeface="Arial"/>
              </a:rPr>
              <a:t>moyens numériques</a:t>
            </a:r>
            <a:r>
              <a:rPr lang="fr-CH" sz="1800" dirty="0">
                <a:cs typeface="Arial"/>
              </a:rPr>
              <a:t>, entrainerait (ou pas) des </a:t>
            </a:r>
            <a:r>
              <a:rPr lang="fr-CH" sz="1800" b="1" dirty="0">
                <a:cs typeface="Arial"/>
              </a:rPr>
              <a:t>pistes novatrices de recherche</a:t>
            </a:r>
            <a:r>
              <a:rPr lang="fr-CH" sz="1800" dirty="0" smtClean="0">
                <a:cs typeface="Arial"/>
              </a:rPr>
              <a:t>.</a:t>
            </a:r>
          </a:p>
          <a:p>
            <a:pPr>
              <a:spcBef>
                <a:spcPts val="180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CH" sz="2000" dirty="0">
                <a:cs typeface="Arial"/>
              </a:rPr>
              <a:t>P</a:t>
            </a:r>
            <a:r>
              <a:rPr lang="fr-CH" sz="2000" dirty="0" smtClean="0">
                <a:cs typeface="Arial"/>
              </a:rPr>
              <a:t>rojet-pilote, </a:t>
            </a:r>
            <a:r>
              <a:rPr lang="fr-CH" sz="2000" b="1" dirty="0" smtClean="0">
                <a:cs typeface="Arial"/>
              </a:rPr>
              <a:t>preuve </a:t>
            </a:r>
            <a:r>
              <a:rPr lang="fr-CH" sz="2000" b="1" dirty="0">
                <a:cs typeface="Arial"/>
              </a:rPr>
              <a:t>de </a:t>
            </a:r>
            <a:r>
              <a:rPr lang="fr-CH" sz="2000" b="1" dirty="0" smtClean="0">
                <a:cs typeface="Arial"/>
              </a:rPr>
              <a:t>concept</a:t>
            </a:r>
            <a:endParaRPr lang="fr-CH" sz="2000" dirty="0" smtClean="0">
              <a:cs typeface="Arial"/>
            </a:endParaRP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BE" sz="1800" dirty="0" smtClean="0">
                <a:cs typeface="Arial"/>
              </a:rPr>
              <a:t>Participants</a:t>
            </a: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r>
              <a:rPr lang="fr-CH" sz="1600" b="1" dirty="0">
                <a:cs typeface="Arial"/>
              </a:rPr>
              <a:t>4 </a:t>
            </a:r>
            <a:r>
              <a:rPr lang="fr-CH" sz="1600" b="1" dirty="0" smtClean="0">
                <a:cs typeface="Arial"/>
              </a:rPr>
              <a:t>chercheurs </a:t>
            </a:r>
            <a:r>
              <a:rPr lang="fr-CH" sz="1600" dirty="0">
                <a:cs typeface="Arial"/>
              </a:rPr>
              <a:t>au C2DH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CH" sz="1800" dirty="0" smtClean="0">
                <a:cs typeface="Arial"/>
              </a:rPr>
              <a:t>Corpus en histoire orale</a:t>
            </a:r>
          </a:p>
          <a:p>
            <a:pPr lvl="2">
              <a:buClr>
                <a:srgbClr val="1BA8E1"/>
              </a:buClr>
              <a:buFont typeface="Wingdings" charset="2"/>
              <a:buChar char="§"/>
            </a:pPr>
            <a:r>
              <a:rPr lang="fr-CH" sz="1600" b="1" dirty="0" smtClean="0">
                <a:cs typeface="Arial"/>
              </a:rPr>
              <a:t>entretiens</a:t>
            </a:r>
            <a:r>
              <a:rPr lang="fr-CH" sz="1600" dirty="0" smtClean="0">
                <a:cs typeface="Arial"/>
              </a:rPr>
              <a:t> </a:t>
            </a:r>
            <a:r>
              <a:rPr lang="fr-CH" sz="1600" dirty="0">
                <a:cs typeface="Arial"/>
              </a:rPr>
              <a:t>avec des </a:t>
            </a:r>
            <a:r>
              <a:rPr lang="fr-CH" sz="1600" b="1" dirty="0">
                <a:cs typeface="Arial"/>
              </a:rPr>
              <a:t>personnalités </a:t>
            </a:r>
            <a:r>
              <a:rPr lang="fr-CH" sz="1600" dirty="0">
                <a:cs typeface="Arial"/>
              </a:rPr>
              <a:t>marquantes de </a:t>
            </a:r>
            <a:r>
              <a:rPr lang="fr-CH" sz="1600" b="1" dirty="0">
                <a:cs typeface="Arial"/>
              </a:rPr>
              <a:t>l’intégration européenne </a:t>
            </a:r>
            <a:r>
              <a:rPr lang="fr-CH" sz="1600" dirty="0">
                <a:cs typeface="Arial"/>
              </a:rPr>
              <a:t>(environ </a:t>
            </a:r>
            <a:r>
              <a:rPr lang="fr-CH" sz="1600" b="1" dirty="0">
                <a:cs typeface="Arial"/>
              </a:rPr>
              <a:t>5 h</a:t>
            </a:r>
            <a:r>
              <a:rPr lang="fr-CH" sz="1600" dirty="0">
                <a:cs typeface="Arial"/>
              </a:rPr>
              <a:t> d’entrevue), disponible en ligne sur le site </a:t>
            </a:r>
            <a:r>
              <a:rPr lang="fr-CH" sz="1600" dirty="0">
                <a:cs typeface="Arial"/>
                <a:hlinkClick r:id="rId2"/>
              </a:rPr>
              <a:t>CVCE.eu by </a:t>
            </a:r>
            <a:r>
              <a:rPr lang="fr-CH" sz="1600" dirty="0" smtClean="0">
                <a:cs typeface="Arial"/>
                <a:hlinkClick r:id="rId2"/>
              </a:rPr>
              <a:t>Uni.lu</a:t>
            </a:r>
            <a:endParaRPr lang="fr-CH" sz="1600" dirty="0" smtClean="0">
              <a:cs typeface="Arial"/>
            </a:endParaRP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fr-FR" sz="1800" dirty="0" smtClean="0">
                <a:cs typeface="Arial"/>
              </a:rPr>
              <a:t>Déroulement</a:t>
            </a:r>
          </a:p>
          <a:p>
            <a:pPr lvl="2">
              <a:spcBef>
                <a:spcPts val="0"/>
              </a:spcBef>
              <a:buClr>
                <a:srgbClr val="1BA8E1"/>
              </a:buClr>
              <a:buFont typeface="Wingdings" charset="2"/>
              <a:buChar char="§"/>
            </a:pPr>
            <a:r>
              <a:rPr lang="fr-CH" sz="1600" dirty="0">
                <a:cs typeface="Arial"/>
              </a:rPr>
              <a:t>deux </a:t>
            </a:r>
            <a:r>
              <a:rPr lang="fr-CH" sz="1600" dirty="0" smtClean="0">
                <a:cs typeface="Arial"/>
              </a:rPr>
              <a:t>étapes, du </a:t>
            </a:r>
            <a:r>
              <a:rPr lang="fr-CH" sz="1600" b="1" dirty="0">
                <a:cs typeface="Arial"/>
              </a:rPr>
              <a:t>11 au 15 </a:t>
            </a:r>
            <a:r>
              <a:rPr lang="fr-CH" sz="1600" dirty="0">
                <a:cs typeface="Arial"/>
              </a:rPr>
              <a:t>et du </a:t>
            </a:r>
            <a:r>
              <a:rPr lang="fr-CH" sz="1600" b="1" dirty="0">
                <a:cs typeface="Arial"/>
              </a:rPr>
              <a:t>18 au 22 septembre </a:t>
            </a:r>
            <a:r>
              <a:rPr lang="fr-CH" sz="1600" b="1" dirty="0" smtClean="0">
                <a:cs typeface="Arial"/>
              </a:rPr>
              <a:t>2017</a:t>
            </a:r>
            <a:r>
              <a:rPr lang="fr-LU" sz="1600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5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1347918"/>
            <a:ext cx="4590574" cy="533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du scénario expérimental</a:t>
            </a:r>
            <a:br>
              <a:rPr lang="fr-FR" dirty="0"/>
            </a:b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50415" y="1432730"/>
            <a:ext cx="4375169" cy="52725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900" indent="-342900">
              <a:spcBef>
                <a:spcPts val="1200"/>
              </a:spcBef>
              <a:spcAft>
                <a:spcPts val="600"/>
              </a:spcAft>
              <a:buClr>
                <a:srgbClr val="1BA8E1"/>
              </a:buClr>
              <a:buFont typeface="+mj-lt"/>
              <a:buAutoNum type="arabicPeriod"/>
            </a:pPr>
            <a:r>
              <a:rPr lang="fr-CH" sz="1800" dirty="0">
                <a:cs typeface="Arial"/>
              </a:rPr>
              <a:t>Analyse des extraits en </a:t>
            </a:r>
            <a:r>
              <a:rPr lang="fr-CH" sz="1800" b="1" dirty="0">
                <a:cs typeface="Arial"/>
              </a:rPr>
              <a:t>histoire orale</a:t>
            </a:r>
            <a:endParaRPr lang="fr-CH" sz="1700" b="1" dirty="0">
              <a:cs typeface="Arial"/>
            </a:endParaRPr>
          </a:p>
          <a:p>
            <a:pPr marL="414900" indent="-342900">
              <a:spcBef>
                <a:spcPts val="1200"/>
              </a:spcBef>
              <a:spcAft>
                <a:spcPts val="600"/>
              </a:spcAft>
              <a:buClr>
                <a:srgbClr val="1BA8E1"/>
              </a:buClr>
              <a:buFont typeface="+mj-lt"/>
              <a:buAutoNum type="arabicPeriod"/>
            </a:pPr>
            <a:r>
              <a:rPr lang="fr-CH" sz="1800" dirty="0" smtClean="0">
                <a:cs typeface="Arial"/>
              </a:rPr>
              <a:t>Analyse </a:t>
            </a:r>
            <a:r>
              <a:rPr lang="fr-CH" sz="1800" b="1" dirty="0" err="1">
                <a:cs typeface="Arial"/>
              </a:rPr>
              <a:t>textométrique</a:t>
            </a:r>
            <a:r>
              <a:rPr lang="fr-CH" sz="1800" dirty="0">
                <a:cs typeface="Arial"/>
              </a:rPr>
              <a:t> des transcriptions des extraits via un outil d’analyse de corpus textuels (</a:t>
            </a:r>
            <a:r>
              <a:rPr lang="fr-CH" sz="1800" dirty="0">
                <a:cs typeface="Arial"/>
                <a:hlinkClick r:id="rId3"/>
              </a:rPr>
              <a:t>TXM – </a:t>
            </a:r>
            <a:r>
              <a:rPr lang="fr-CH" sz="1800" dirty="0" err="1">
                <a:cs typeface="Arial"/>
                <a:hlinkClick r:id="rId3"/>
              </a:rPr>
              <a:t>Textométrie</a:t>
            </a:r>
            <a:r>
              <a:rPr lang="fr-CH" sz="1800" dirty="0">
                <a:cs typeface="Arial"/>
              </a:rPr>
              <a:t>) (</a:t>
            </a:r>
            <a:r>
              <a:rPr lang="en-US" sz="1800" dirty="0">
                <a:cs typeface="Arial"/>
              </a:rPr>
              <a:t>Heiden et al. 2010)</a:t>
            </a:r>
            <a:r>
              <a:rPr lang="fr-CH" sz="1800" dirty="0">
                <a:cs typeface="Arial"/>
              </a:rPr>
              <a:t> </a:t>
            </a:r>
            <a:endParaRPr lang="fr-CH" sz="1800" dirty="0" smtClean="0">
              <a:cs typeface="Arial"/>
            </a:endParaRPr>
          </a:p>
          <a:p>
            <a:pPr marL="414900" indent="-342900">
              <a:spcBef>
                <a:spcPts val="1200"/>
              </a:spcBef>
              <a:spcAft>
                <a:spcPts val="600"/>
              </a:spcAft>
              <a:buClr>
                <a:srgbClr val="1BA8E1"/>
              </a:buClr>
              <a:buFont typeface="+mj-lt"/>
              <a:buAutoNum type="arabicPeriod"/>
            </a:pPr>
            <a:r>
              <a:rPr lang="fr-CH" sz="1800" b="1" dirty="0" smtClean="0">
                <a:cs typeface="Arial"/>
              </a:rPr>
              <a:t>Évaluation</a:t>
            </a:r>
            <a:r>
              <a:rPr lang="fr-CH" sz="1800" dirty="0" smtClean="0">
                <a:cs typeface="Arial"/>
              </a:rPr>
              <a:t> par des questionnaires</a:t>
            </a:r>
          </a:p>
          <a:p>
            <a:pPr marL="529200" lvl="1" indent="0">
              <a:spcBef>
                <a:spcPts val="400"/>
              </a:spcBef>
              <a:spcAft>
                <a:spcPts val="4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400" dirty="0">
                <a:cs typeface="Arial"/>
              </a:rPr>
              <a:t> </a:t>
            </a:r>
            <a:r>
              <a:rPr lang="fr-CH" sz="1500" b="1" dirty="0" smtClean="0">
                <a:cs typeface="Arial"/>
              </a:rPr>
              <a:t>réponses</a:t>
            </a:r>
            <a:r>
              <a:rPr lang="fr-CH" sz="1500" dirty="0" smtClean="0">
                <a:cs typeface="Arial"/>
              </a:rPr>
              <a:t> trouvées ou de </a:t>
            </a:r>
            <a:r>
              <a:rPr lang="fr-CH" sz="1500" b="1" dirty="0" smtClean="0">
                <a:cs typeface="Arial"/>
              </a:rPr>
              <a:t>nouvelles questions</a:t>
            </a:r>
            <a:endParaRPr lang="fr-CH" sz="1500" b="1" dirty="0">
              <a:cs typeface="Arial"/>
            </a:endParaRPr>
          </a:p>
          <a:p>
            <a:pPr marL="529200" lvl="1" indent="0">
              <a:spcBef>
                <a:spcPts val="400"/>
              </a:spcBef>
              <a:spcAft>
                <a:spcPts val="4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500" dirty="0">
                <a:cs typeface="Arial"/>
              </a:rPr>
              <a:t> </a:t>
            </a:r>
            <a:r>
              <a:rPr lang="fr-CH" sz="1500" b="1" dirty="0" smtClean="0">
                <a:cs typeface="Arial"/>
              </a:rPr>
              <a:t>rôle</a:t>
            </a:r>
            <a:r>
              <a:rPr lang="fr-CH" sz="1500" dirty="0" smtClean="0">
                <a:cs typeface="Arial"/>
              </a:rPr>
              <a:t> </a:t>
            </a:r>
            <a:r>
              <a:rPr lang="fr-CH" sz="1500" dirty="0">
                <a:cs typeface="Arial"/>
              </a:rPr>
              <a:t>des </a:t>
            </a:r>
            <a:r>
              <a:rPr lang="fr-CH" sz="1500" b="1" dirty="0">
                <a:cs typeface="Arial"/>
              </a:rPr>
              <a:t>technologies numériques </a:t>
            </a:r>
            <a:r>
              <a:rPr lang="fr-CH" sz="1500" dirty="0" smtClean="0">
                <a:cs typeface="Arial"/>
              </a:rPr>
              <a:t>dans </a:t>
            </a:r>
            <a:r>
              <a:rPr lang="fr-CH" sz="1500" dirty="0">
                <a:cs typeface="Arial"/>
              </a:rPr>
              <a:t>la </a:t>
            </a:r>
            <a:r>
              <a:rPr lang="fr-CH" sz="1500" b="1" dirty="0">
                <a:cs typeface="Arial"/>
              </a:rPr>
              <a:t>découverte</a:t>
            </a:r>
            <a:r>
              <a:rPr lang="fr-CH" sz="1500" dirty="0">
                <a:cs typeface="Arial"/>
              </a:rPr>
              <a:t> des </a:t>
            </a:r>
            <a:r>
              <a:rPr lang="fr-CH" sz="1500" dirty="0" smtClean="0">
                <a:cs typeface="Arial"/>
              </a:rPr>
              <a:t>réponses / nouvelles questions</a:t>
            </a:r>
          </a:p>
          <a:p>
            <a:pPr marL="529200" lvl="1" indent="0">
              <a:spcBef>
                <a:spcPts val="400"/>
              </a:spcBef>
              <a:spcAft>
                <a:spcPts val="4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500" dirty="0" smtClean="0">
                <a:cs typeface="Arial"/>
              </a:rPr>
              <a:t> </a:t>
            </a:r>
            <a:r>
              <a:rPr lang="fr-CH" sz="1500" dirty="0">
                <a:cs typeface="Arial"/>
              </a:rPr>
              <a:t>observations sur le </a:t>
            </a:r>
            <a:r>
              <a:rPr lang="fr-CH" sz="1500" b="1" dirty="0">
                <a:cs typeface="Arial"/>
              </a:rPr>
              <a:t>caractère innovant </a:t>
            </a:r>
            <a:r>
              <a:rPr lang="fr-CH" sz="1500" dirty="0">
                <a:cs typeface="Arial"/>
              </a:rPr>
              <a:t>et sur les </a:t>
            </a:r>
            <a:r>
              <a:rPr lang="fr-CH" sz="1500" b="1" dirty="0" smtClean="0">
                <a:cs typeface="Arial"/>
              </a:rPr>
              <a:t>limitations</a:t>
            </a:r>
            <a:endParaRPr lang="fr-CH" sz="1500" dirty="0">
              <a:cs typeface="Arial"/>
            </a:endParaRPr>
          </a:p>
          <a:p>
            <a:pPr marL="529200" lvl="1" indent="0">
              <a:spcBef>
                <a:spcPts val="400"/>
              </a:spcBef>
              <a:spcAft>
                <a:spcPts val="4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500" dirty="0" smtClean="0">
                <a:cs typeface="Arial"/>
              </a:rPr>
              <a:t> </a:t>
            </a:r>
            <a:r>
              <a:rPr lang="fr-CH" sz="1500" b="1" dirty="0" smtClean="0">
                <a:cs typeface="Arial"/>
              </a:rPr>
              <a:t>définition</a:t>
            </a:r>
            <a:r>
              <a:rPr lang="fr-CH" sz="1500" dirty="0" smtClean="0">
                <a:cs typeface="Arial"/>
              </a:rPr>
              <a:t> </a:t>
            </a:r>
            <a:r>
              <a:rPr lang="fr-CH" sz="1500" dirty="0">
                <a:cs typeface="Arial"/>
              </a:rPr>
              <a:t>succincte de </a:t>
            </a:r>
            <a:r>
              <a:rPr lang="fr-CH" sz="1500" b="1" dirty="0">
                <a:cs typeface="Arial"/>
              </a:rPr>
              <a:t>l’effet Eurêka </a:t>
            </a:r>
            <a:r>
              <a:rPr lang="fr-CH" sz="1500" dirty="0">
                <a:cs typeface="Arial"/>
              </a:rPr>
              <a:t>(si présent</a:t>
            </a:r>
            <a:r>
              <a:rPr lang="fr-CH" sz="1500" dirty="0" smtClean="0">
                <a:cs typeface="Arial"/>
              </a:rPr>
              <a:t>)</a:t>
            </a:r>
            <a:endParaRPr lang="fr-CH" sz="1500" dirty="0">
              <a:cs typeface="Arial"/>
            </a:endParaRPr>
          </a:p>
          <a:p>
            <a:pPr marL="529200" lvl="1" indent="0">
              <a:spcBef>
                <a:spcPts val="400"/>
              </a:spcBef>
              <a:spcAft>
                <a:spcPts val="4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500" dirty="0" smtClean="0">
                <a:cs typeface="Arial"/>
              </a:rPr>
              <a:t> évaluation </a:t>
            </a:r>
            <a:r>
              <a:rPr lang="fr-CH" sz="1500" dirty="0">
                <a:cs typeface="Arial"/>
              </a:rPr>
              <a:t>de cet effet sur une </a:t>
            </a:r>
            <a:r>
              <a:rPr lang="fr-CH" sz="1500" b="1" dirty="0">
                <a:cs typeface="Arial"/>
              </a:rPr>
              <a:t>échelle</a:t>
            </a:r>
            <a:r>
              <a:rPr lang="fr-CH" sz="1500" dirty="0">
                <a:cs typeface="Arial"/>
              </a:rPr>
              <a:t> de Likert à </a:t>
            </a:r>
            <a:r>
              <a:rPr lang="fr-CH" sz="1500" b="1" dirty="0">
                <a:cs typeface="Arial"/>
              </a:rPr>
              <a:t>5 </a:t>
            </a:r>
            <a:r>
              <a:rPr lang="fr-CH" sz="1500" b="1" dirty="0" smtClean="0">
                <a:cs typeface="Arial"/>
              </a:rPr>
              <a:t>valeurs</a:t>
            </a:r>
            <a:endParaRPr lang="fr-CH" sz="1500" b="1" dirty="0">
              <a:cs typeface="Arial"/>
            </a:endParaRPr>
          </a:p>
          <a:p>
            <a:pPr marL="529200" lvl="1" indent="0">
              <a:spcBef>
                <a:spcPts val="400"/>
              </a:spcBef>
              <a:spcAft>
                <a:spcPts val="400"/>
              </a:spcAft>
              <a:buClr>
                <a:srgbClr val="1BA8E1"/>
              </a:buClr>
              <a:buFont typeface="Wingdings" charset="2"/>
              <a:buChar char="§"/>
            </a:pPr>
            <a:r>
              <a:rPr lang="fr-CH" sz="1500" dirty="0" smtClean="0">
                <a:cs typeface="Arial"/>
              </a:rPr>
              <a:t> </a:t>
            </a:r>
            <a:r>
              <a:rPr lang="fr-CH" sz="1500" b="1" dirty="0" smtClean="0">
                <a:cs typeface="Arial"/>
              </a:rPr>
              <a:t>réflexions</a:t>
            </a:r>
            <a:r>
              <a:rPr lang="fr-CH" sz="1500" dirty="0" smtClean="0">
                <a:cs typeface="Arial"/>
              </a:rPr>
              <a:t> </a:t>
            </a:r>
            <a:r>
              <a:rPr lang="fr-CH" sz="1500" dirty="0">
                <a:cs typeface="Arial"/>
              </a:rPr>
              <a:t>sur </a:t>
            </a:r>
            <a:r>
              <a:rPr lang="fr-CH" sz="1500" dirty="0" smtClean="0">
                <a:cs typeface="Arial"/>
              </a:rPr>
              <a:t>le </a:t>
            </a:r>
            <a:r>
              <a:rPr lang="fr-CH" sz="1500" dirty="0">
                <a:cs typeface="Arial"/>
              </a:rPr>
              <a:t>scénario expérimental </a:t>
            </a:r>
            <a:r>
              <a:rPr lang="fr-CH" sz="1500" dirty="0" smtClean="0">
                <a:cs typeface="Arial"/>
              </a:rPr>
              <a:t>proposé.</a:t>
            </a:r>
            <a:endParaRPr lang="fr-CH" sz="1300" dirty="0" smtClean="0">
              <a:cs typeface="Arial"/>
            </a:endParaRPr>
          </a:p>
          <a:p>
            <a:pPr marL="0" indent="0">
              <a:buClr>
                <a:srgbClr val="1BA8E1"/>
              </a:buClr>
              <a:buFont typeface="Arial"/>
              <a:buNone/>
            </a:pPr>
            <a:r>
              <a:rPr lang="fr-LU" dirty="0" smtClean="0">
                <a:latin typeface="Arial"/>
                <a:cs typeface="Arial"/>
              </a:rPr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416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orale et intégration européenne</a:t>
            </a:r>
            <a:br>
              <a:rPr lang="fr-FR" dirty="0"/>
            </a:b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rgbClr val="4F5150"/>
                </a:solidFill>
                <a:cs typeface="Arial"/>
              </a:rPr>
              <a:t>Collection </a:t>
            </a:r>
            <a:r>
              <a:rPr lang="en-US" sz="2100" dirty="0" smtClean="0">
                <a:solidFill>
                  <a:srgbClr val="4F5150"/>
                </a:solidFill>
                <a:cs typeface="Arial"/>
              </a:rPr>
              <a:t>«Histoire </a:t>
            </a:r>
            <a:r>
              <a:rPr lang="en-US" sz="2100" dirty="0" err="1" smtClean="0">
                <a:solidFill>
                  <a:srgbClr val="4F5150"/>
                </a:solidFill>
                <a:cs typeface="Arial"/>
              </a:rPr>
              <a:t>orale</a:t>
            </a:r>
            <a:r>
              <a:rPr lang="en-US" sz="2100" dirty="0" smtClean="0">
                <a:solidFill>
                  <a:srgbClr val="4F5150"/>
                </a:solidFill>
                <a:cs typeface="Arial"/>
              </a:rPr>
              <a:t> de </a:t>
            </a:r>
            <a:r>
              <a:rPr lang="en-US" sz="2100" dirty="0" err="1" smtClean="0">
                <a:solidFill>
                  <a:srgbClr val="4F5150"/>
                </a:solidFill>
                <a:cs typeface="Arial"/>
              </a:rPr>
              <a:t>l’integration</a:t>
            </a:r>
            <a:r>
              <a:rPr lang="en-US" sz="2100" dirty="0" smtClean="0">
                <a:solidFill>
                  <a:srgbClr val="4F5150"/>
                </a:solidFill>
                <a:cs typeface="Arial"/>
              </a:rPr>
              <a:t> </a:t>
            </a:r>
            <a:r>
              <a:rPr lang="en-US" sz="2100" dirty="0" err="1" smtClean="0">
                <a:solidFill>
                  <a:srgbClr val="4F5150"/>
                </a:solidFill>
                <a:cs typeface="Arial"/>
              </a:rPr>
              <a:t>européenne</a:t>
            </a:r>
            <a:r>
              <a:rPr lang="en-US" sz="2100" dirty="0" smtClean="0">
                <a:solidFill>
                  <a:srgbClr val="4F5150"/>
                </a:solidFill>
                <a:cs typeface="Arial"/>
              </a:rPr>
              <a:t>»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rgbClr val="4F5150"/>
              </a:solidFill>
              <a:latin typeface="Arial"/>
              <a:cs typeface="Arial"/>
            </a:endParaRPr>
          </a:p>
          <a:p>
            <a:pPr lvl="3">
              <a:buClr>
                <a:srgbClr val="1BA8E1"/>
              </a:buClr>
              <a:buFontTx/>
              <a:buChar char="-"/>
            </a:pPr>
            <a:r>
              <a:rPr lang="fr-LU" dirty="0" smtClean="0">
                <a:solidFill>
                  <a:srgbClr val="4F5150"/>
                </a:solidFill>
                <a:cs typeface="Arial"/>
              </a:rPr>
              <a:t>Témoignages </a:t>
            </a:r>
            <a:r>
              <a:rPr lang="fr-LU" dirty="0">
                <a:solidFill>
                  <a:srgbClr val="4F5150"/>
                </a:solidFill>
                <a:cs typeface="Arial"/>
              </a:rPr>
              <a:t>d'acteurs et/ou d'observateurs privilégiés des évènements majeurs de la construction </a:t>
            </a:r>
            <a:r>
              <a:rPr lang="fr-LU" dirty="0" smtClean="0">
                <a:solidFill>
                  <a:srgbClr val="4F5150"/>
                </a:solidFill>
                <a:cs typeface="Arial"/>
              </a:rPr>
              <a:t>européenne</a:t>
            </a:r>
          </a:p>
          <a:p>
            <a:pPr lvl="3">
              <a:buClr>
                <a:srgbClr val="1BA8E1"/>
              </a:buClr>
              <a:buFontTx/>
              <a:buChar char="-"/>
            </a:pPr>
            <a:endParaRPr lang="fr-LU" dirty="0">
              <a:solidFill>
                <a:srgbClr val="4F5150"/>
              </a:solidFill>
              <a:latin typeface="Arial"/>
              <a:cs typeface="Arial"/>
            </a:endParaRPr>
          </a:p>
          <a:p>
            <a:pPr lvl="3">
              <a:buClr>
                <a:srgbClr val="1BA8E1"/>
              </a:buClr>
              <a:buFontTx/>
              <a:buChar char="-"/>
            </a:pPr>
            <a:r>
              <a:rPr lang="fr-LU" dirty="0" smtClean="0">
                <a:solidFill>
                  <a:srgbClr val="4F5150"/>
                </a:solidFill>
                <a:latin typeface="Arial"/>
                <a:cs typeface="Arial"/>
              </a:rPr>
              <a:t>Plus de 160 heures d’enregistrement publiées dans une </a:t>
            </a:r>
            <a:r>
              <a:rPr lang="fr-LU" dirty="0">
                <a:solidFill>
                  <a:srgbClr val="4F5150"/>
                </a:solidFill>
                <a:cs typeface="Arial"/>
              </a:rPr>
              <a:t>section dédiée sur </a:t>
            </a:r>
            <a:r>
              <a:rPr lang="fr-LU" dirty="0">
                <a:solidFill>
                  <a:srgbClr val="4F5150"/>
                </a:solidFill>
                <a:cs typeface="Arial"/>
                <a:hlinkClick r:id="rId2"/>
              </a:rPr>
              <a:t>http://www.cvce.eu/histoire-orale</a:t>
            </a:r>
            <a:r>
              <a:rPr lang="fr-LU" dirty="0" smtClean="0">
                <a:solidFill>
                  <a:srgbClr val="4F5150"/>
                </a:solidFill>
                <a:cs typeface="Arial"/>
                <a:hlinkClick r:id="rId2"/>
              </a:rPr>
              <a:t>/</a:t>
            </a:r>
            <a:endParaRPr lang="fr-LU" dirty="0">
              <a:solidFill>
                <a:srgbClr val="4F5150"/>
              </a:solidFill>
              <a:cs typeface="Arial"/>
            </a:endParaRPr>
          </a:p>
          <a:p>
            <a:pPr lvl="3">
              <a:buClr>
                <a:srgbClr val="1BA8E1"/>
              </a:buClr>
              <a:buFontTx/>
              <a:buChar char="-"/>
            </a:pPr>
            <a:endParaRPr lang="fr-LU" dirty="0" smtClean="0">
              <a:solidFill>
                <a:srgbClr val="4F5150"/>
              </a:solidFill>
              <a:cs typeface="Arial"/>
            </a:endParaRPr>
          </a:p>
          <a:p>
            <a:pPr lvl="3">
              <a:buClr>
                <a:srgbClr val="1BA8E1"/>
              </a:buClr>
              <a:buFontTx/>
              <a:buChar char="-"/>
            </a:pPr>
            <a:r>
              <a:rPr lang="fr-LU" dirty="0" smtClean="0">
                <a:solidFill>
                  <a:srgbClr val="4F5150"/>
                </a:solidFill>
                <a:cs typeface="Arial"/>
              </a:rPr>
              <a:t>Création de nouvelles sources primaires</a:t>
            </a:r>
          </a:p>
          <a:p>
            <a:pPr lvl="3">
              <a:buClr>
                <a:srgbClr val="1BA8E1"/>
              </a:buClr>
              <a:buFontTx/>
              <a:buChar char="-"/>
            </a:pPr>
            <a:endParaRPr lang="fr-LU" dirty="0">
              <a:solidFill>
                <a:srgbClr val="4F5150"/>
              </a:solidFill>
              <a:cs typeface="Arial"/>
            </a:endParaRPr>
          </a:p>
          <a:p>
            <a:pPr lvl="3">
              <a:buClr>
                <a:srgbClr val="1BA8E1"/>
              </a:buClr>
              <a:buFontTx/>
              <a:buChar char="-"/>
            </a:pPr>
            <a:r>
              <a:rPr lang="fr-LU" dirty="0" smtClean="0">
                <a:solidFill>
                  <a:srgbClr val="4F5150"/>
                </a:solidFill>
                <a:cs typeface="Arial"/>
              </a:rPr>
              <a:t>Dimension patrimoniale</a:t>
            </a:r>
          </a:p>
          <a:p>
            <a:pPr lvl="3">
              <a:buClr>
                <a:srgbClr val="1BA8E1"/>
              </a:buClr>
              <a:buFontTx/>
              <a:buChar char="-"/>
            </a:pPr>
            <a:endParaRPr lang="fr-LU" dirty="0">
              <a:solidFill>
                <a:srgbClr val="4F5150"/>
              </a:solidFill>
              <a:cs typeface="Arial"/>
            </a:endParaRPr>
          </a:p>
          <a:p>
            <a:pPr lvl="3">
              <a:buClr>
                <a:srgbClr val="1BA8E1"/>
              </a:buClr>
              <a:buFontTx/>
              <a:buChar char="-"/>
            </a:pPr>
            <a:endParaRPr lang="fr-LU" dirty="0" smtClean="0">
              <a:solidFill>
                <a:srgbClr val="4F515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1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tor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DEF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LSHA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1315580376B46A11719EE4F871FF5" ma:contentTypeVersion="2" ma:contentTypeDescription="Create a new document." ma:contentTypeScope="" ma:versionID="8854321e5d77485fd489825fc93e6ca5">
  <xsd:schema xmlns:xsd="http://www.w3.org/2001/XMLSchema" xmlns:xs="http://www.w3.org/2001/XMLSchema" xmlns:p="http://schemas.microsoft.com/office/2006/metadata/properties" xmlns:ns1="http://schemas.microsoft.com/sharepoint/v3" xmlns:ns2="a6c533f7-61db-40a9-92cc-7bf39d0de398" targetNamespace="http://schemas.microsoft.com/office/2006/metadata/properties" ma:root="true" ma:fieldsID="d4c04313973a0c9248cfae03f8c66896" ns1:_="" ns2:_="">
    <xsd:import namespace="http://schemas.microsoft.com/sharepoint/v3"/>
    <xsd:import namespace="a6c533f7-61db-40a9-92cc-7bf39d0de3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606121503634f60aadbd34f286ff3d9" minOccurs="0"/>
                <xsd:element ref="ns2:TaxCatchAll" minOccurs="0"/>
                <xsd:element ref="ns2:TaxCatchAllLabel" minOccurs="0"/>
                <xsd:element ref="ns2:a60e8a9bb7a5498084be0308f3b5162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33f7-61db-40a9-92cc-7bf39d0de398" elementFormDefault="qualified">
    <xsd:import namespace="http://schemas.microsoft.com/office/2006/documentManagement/types"/>
    <xsd:import namespace="http://schemas.microsoft.com/office/infopath/2007/PartnerControls"/>
    <xsd:element name="o606121503634f60aadbd34f286ff3d9" ma:index="10" nillable="true" ma:taxonomy="true" ma:internalName="o606121503634f60aadbd34f286ff3d9" ma:taxonomyFieldName="Document_x0020_Category" ma:displayName="Document Category" ma:default="" ma:fieldId="{86061215-0363-4f60-aadb-d34f286ff3d9}" ma:taxonomyMulti="true" ma:sspId="ceefa7fb-4336-4fa1-9d81-8bd6ad6a0761" ma:termSetId="8467628b-cc19-41c8-84de-1e197b3524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88da9af2-fc06-457f-9f9b-54ea4b8c2f8e}" ma:internalName="TaxCatchAll" ma:showField="CatchAllData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88da9af2-fc06-457f-9f9b-54ea4b8c2f8e}" ma:internalName="TaxCatchAllLabel" ma:readOnly="true" ma:showField="CatchAllDataLabel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60e8a9bb7a5498084be0308f3b51622" ma:index="14" nillable="true" ma:taxonomy="true" ma:internalName="a60e8a9bb7a5498084be0308f3b51622" ma:taxonomyFieldName="The_x0020_University" ma:displayName="The University" ma:default="" ma:fieldId="{a60e8a9b-b7a5-4980-84be-0308f3b51622}" ma:taxonomyMulti="true" ma:sspId="ceefa7fb-4336-4fa1-9d81-8bd6ad6a0761" ma:termSetId="d027352d-354c-4edb-9a10-0a26093ac2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TaxCatchAll xmlns="a6c533f7-61db-40a9-92cc-7bf39d0de398"/>
    <o606121503634f60aadbd34f286ff3d9 xmlns="a6c533f7-61db-40a9-92cc-7bf39d0de398">
      <Terms xmlns="http://schemas.microsoft.com/office/infopath/2007/PartnerControls"/>
    </o606121503634f60aadbd34f286ff3d9>
    <a60e8a9bb7a5498084be0308f3b51622 xmlns="a6c533f7-61db-40a9-92cc-7bf39d0de398">
      <Terms xmlns="http://schemas.microsoft.com/office/infopath/2007/PartnerControls"/>
    </a60e8a9bb7a5498084be0308f3b51622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A2B562-9EA8-4D58-BF81-D75E7CFA4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c533f7-61db-40a9-92cc-7bf39d0de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4061AB-008C-4B13-A51D-B0B618334E1E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a6c533f7-61db-40a9-92cc-7bf39d0de398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A17246-69DF-4258-81C7-4881F90A00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4683</TotalTime>
  <Words>1702</Words>
  <Application>Microsoft Office PowerPoint</Application>
  <PresentationFormat>On-screen Show (4:3)</PresentationFormat>
  <Paragraphs>277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Rectorate</vt:lpstr>
      <vt:lpstr>Cover</vt:lpstr>
      <vt:lpstr>FSTC</vt:lpstr>
      <vt:lpstr>FDEF</vt:lpstr>
      <vt:lpstr>FLSHASE</vt:lpstr>
      <vt:lpstr>Chapter page</vt:lpstr>
      <vt:lpstr>PowerPoint Presentation</vt:lpstr>
      <vt:lpstr>PowerPoint Presentation</vt:lpstr>
      <vt:lpstr>Sommaire</vt:lpstr>
      <vt:lpstr>C2DH (Luxembourg Centre for Contemporary and Digital History) brève introduction</vt:lpstr>
      <vt:lpstr>C2DH (Luxembourg Centre for Contemporary and Digital History) brève introduction</vt:lpstr>
      <vt:lpstr>Questions de recherche</vt:lpstr>
      <vt:lpstr>Description du scénario expérimental </vt:lpstr>
      <vt:lpstr>Description du scénario expérimental </vt:lpstr>
      <vt:lpstr>Histoire orale et intégration européenne </vt:lpstr>
      <vt:lpstr>Histoire orale et intégration européenne.</vt:lpstr>
      <vt:lpstr>Analyse textométrique TXM et histoire </vt:lpstr>
      <vt:lpstr>Analyse textométrique TXM et histoire </vt:lpstr>
      <vt:lpstr>Analyse textométrique TXM et histoire </vt:lpstr>
      <vt:lpstr>Mesurer l’effet Eurêka? </vt:lpstr>
      <vt:lpstr>Mesurer l’effet Eurêka? </vt:lpstr>
      <vt:lpstr>Mesurer l’effet Eurêka? </vt:lpstr>
      <vt:lpstr>Mesurer l’effet Eurêka? </vt:lpstr>
      <vt:lpstr>Conclusion et perspectives</vt:lpstr>
      <vt:lpstr>Conclusion et perspectives</vt:lpstr>
      <vt:lpstr>Références</vt:lpstr>
      <vt:lpstr>Remerciements</vt:lpstr>
      <vt:lpstr>Stay connected with us! </vt:lpstr>
    </vt:vector>
  </TitlesOfParts>
  <Company>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Luxembourg</dc:title>
  <dc:creator>Daniele Stoffel</dc:creator>
  <cp:lastModifiedBy>Florentina Armaselu</cp:lastModifiedBy>
  <cp:revision>555</cp:revision>
  <cp:lastPrinted>2017-10-05T14:48:30Z</cp:lastPrinted>
  <dcterms:created xsi:type="dcterms:W3CDTF">2017-03-13T11:22:12Z</dcterms:created>
  <dcterms:modified xsi:type="dcterms:W3CDTF">2019-01-24T11:42:46Z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ategory">
    <vt:lpwstr/>
  </property>
  <property fmtid="{D5CDD505-2E9C-101B-9397-08002B2CF9AE}" pid="3" name="ContentTypeId">
    <vt:lpwstr>0x0101000D91315580376B46A11719EE4F871FF5</vt:lpwstr>
  </property>
  <property fmtid="{D5CDD505-2E9C-101B-9397-08002B2CF9AE}" pid="4" name="The University">
    <vt:lpwstr/>
  </property>
</Properties>
</file>